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1" r:id="rId2"/>
    <p:sldMasterId id="2147483683" r:id="rId3"/>
    <p:sldMasterId id="2147483686" r:id="rId4"/>
  </p:sldMasterIdLst>
  <p:notesMasterIdLst>
    <p:notesMasterId r:id="rId19"/>
  </p:notesMasterIdLst>
  <p:handoutMasterIdLst>
    <p:handoutMasterId r:id="rId20"/>
  </p:handoutMasterIdLst>
  <p:sldIdLst>
    <p:sldId id="303" r:id="rId5"/>
    <p:sldId id="271" r:id="rId6"/>
    <p:sldId id="333" r:id="rId7"/>
    <p:sldId id="266" r:id="rId8"/>
    <p:sldId id="362" r:id="rId9"/>
    <p:sldId id="361" r:id="rId10"/>
    <p:sldId id="353" r:id="rId11"/>
    <p:sldId id="354" r:id="rId12"/>
    <p:sldId id="364" r:id="rId13"/>
    <p:sldId id="365" r:id="rId14"/>
    <p:sldId id="366" r:id="rId15"/>
    <p:sldId id="367" r:id="rId16"/>
    <p:sldId id="363" r:id="rId17"/>
    <p:sldId id="368" r:id="rId1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nica Kay" initials="MK" lastIdx="16" clrIdx="6">
    <p:extLst/>
  </p:cmAuthor>
  <p:cmAuthor id="1" name="AMANDA JOHNSON" initials="AJ" lastIdx="4" clrIdx="0">
    <p:extLst/>
  </p:cmAuthor>
  <p:cmAuthor id="8" name="Julie Franklin" initials="JF" lastIdx="8" clrIdx="7">
    <p:extLst/>
  </p:cmAuthor>
  <p:cmAuthor id="2" name="Joella Roland" initials="JR" lastIdx="1" clrIdx="1">
    <p:extLst/>
  </p:cmAuthor>
  <p:cmAuthor id="9" name="Christopher Koepke" initials="CK" lastIdx="5" clrIdx="8">
    <p:extLst/>
  </p:cmAuthor>
  <p:cmAuthor id="3" name="Tricia Rodgers" initials="TR" lastIdx="7" clrIdx="2">
    <p:extLst/>
  </p:cmAuthor>
  <p:cmAuthor id="4" name="JULIE KOSTERLITZ" initials="JK" lastIdx="23" clrIdx="3">
    <p:extLst/>
  </p:cmAuthor>
  <p:cmAuthor id="5" name="Erin Pressley" initials="EP" lastIdx="10" clrIdx="4">
    <p:extLst/>
  </p:cmAuthor>
  <p:cmAuthor id="6" name="Diana Rivi" initials="DR" lastIdx="3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94" autoAdjust="0"/>
    <p:restoredTop sz="95304" autoAdjust="0"/>
  </p:normalViewPr>
  <p:slideViewPr>
    <p:cSldViewPr>
      <p:cViewPr varScale="1">
        <p:scale>
          <a:sx n="70" d="100"/>
          <a:sy n="70" d="100"/>
        </p:scale>
        <p:origin x="1146" y="72"/>
      </p:cViewPr>
      <p:guideLst>
        <p:guide orient="horz" pos="2880"/>
        <p:guide pos="2160"/>
      </p:guideLst>
    </p:cSldViewPr>
  </p:slideViewPr>
  <p:outlineViewPr>
    <p:cViewPr>
      <p:scale>
        <a:sx n="33" d="100"/>
        <a:sy n="33" d="100"/>
      </p:scale>
      <p:origin x="0" y="-9120"/>
    </p:cViewPr>
  </p:outlineViewPr>
  <p:notesTextViewPr>
    <p:cViewPr>
      <p:scale>
        <a:sx n="3" d="2"/>
        <a:sy n="3" d="2"/>
      </p:scale>
      <p:origin x="0" y="0"/>
    </p:cViewPr>
  </p:notesTextViewPr>
  <p:sorterViewPr>
    <p:cViewPr>
      <p:scale>
        <a:sx n="200" d="100"/>
        <a:sy n="200" d="100"/>
      </p:scale>
      <p:origin x="0" y="0"/>
    </p:cViewPr>
  </p:sorterViewPr>
  <p:notesViewPr>
    <p:cSldViewPr>
      <p:cViewPr varScale="1">
        <p:scale>
          <a:sx n="87" d="100"/>
          <a:sy n="87" d="100"/>
        </p:scale>
        <p:origin x="37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769"/>
          </a:xfrm>
          <a:prstGeom prst="rect">
            <a:avLst/>
          </a:prstGeom>
        </p:spPr>
        <p:txBody>
          <a:bodyPr vert="horz" lIns="93354" tIns="46678" rIns="93354" bIns="46678" rtlCol="0"/>
          <a:lstStyle>
            <a:lvl1pPr algn="l">
              <a:defRPr sz="1200"/>
            </a:lvl1pPr>
          </a:lstStyle>
          <a:p>
            <a:endParaRPr lang="en-US" dirty="0"/>
          </a:p>
        </p:txBody>
      </p:sp>
      <p:sp>
        <p:nvSpPr>
          <p:cNvPr id="3" name="Date Placeholder 2"/>
          <p:cNvSpPr>
            <a:spLocks noGrp="1"/>
          </p:cNvSpPr>
          <p:nvPr>
            <p:ph type="dt" sz="quarter" idx="1"/>
          </p:nvPr>
        </p:nvSpPr>
        <p:spPr>
          <a:xfrm>
            <a:off x="3980337" y="1"/>
            <a:ext cx="3044719" cy="467769"/>
          </a:xfrm>
          <a:prstGeom prst="rect">
            <a:avLst/>
          </a:prstGeom>
        </p:spPr>
        <p:txBody>
          <a:bodyPr vert="horz" lIns="93354" tIns="46678" rIns="93354" bIns="46678" rtlCol="0"/>
          <a:lstStyle>
            <a:lvl1pPr algn="r">
              <a:defRPr sz="1200"/>
            </a:lvl1pPr>
          </a:lstStyle>
          <a:p>
            <a:fld id="{79C1F877-6AE9-4508-89C8-6D242E305D4A}" type="datetimeFigureOut">
              <a:rPr lang="en-US" smtClean="0"/>
              <a:t>05/01/2018</a:t>
            </a:fld>
            <a:endParaRPr lang="en-US" dirty="0"/>
          </a:p>
        </p:txBody>
      </p:sp>
      <p:sp>
        <p:nvSpPr>
          <p:cNvPr id="4" name="Footer Placeholder 3"/>
          <p:cNvSpPr>
            <a:spLocks noGrp="1"/>
          </p:cNvSpPr>
          <p:nvPr>
            <p:ph type="ftr" sz="quarter" idx="2"/>
          </p:nvPr>
        </p:nvSpPr>
        <p:spPr>
          <a:xfrm>
            <a:off x="0" y="8844508"/>
            <a:ext cx="3044719" cy="467768"/>
          </a:xfrm>
          <a:prstGeom prst="rect">
            <a:avLst/>
          </a:prstGeom>
        </p:spPr>
        <p:txBody>
          <a:bodyPr vert="horz" lIns="93354" tIns="46678" rIns="93354" bIns="466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80337" y="8844508"/>
            <a:ext cx="3044719" cy="467768"/>
          </a:xfrm>
          <a:prstGeom prst="rect">
            <a:avLst/>
          </a:prstGeom>
        </p:spPr>
        <p:txBody>
          <a:bodyPr vert="horz" lIns="93354" tIns="46678" rIns="93354" bIns="46678" rtlCol="0" anchor="b"/>
          <a:lstStyle>
            <a:lvl1pPr algn="r">
              <a:defRPr sz="1200"/>
            </a:lvl1pPr>
          </a:lstStyle>
          <a:p>
            <a:fld id="{92B46A68-CF07-43F0-9F24-C85DE0D3403C}" type="slidenum">
              <a:rPr lang="en-US" smtClean="0"/>
              <a:t>‹#›</a:t>
            </a:fld>
            <a:endParaRPr lang="en-US" dirty="0"/>
          </a:p>
        </p:txBody>
      </p:sp>
    </p:spTree>
    <p:extLst>
      <p:ext uri="{BB962C8B-B14F-4D97-AF65-F5344CB8AC3E}">
        <p14:creationId xmlns:p14="http://schemas.microsoft.com/office/powerpoint/2010/main" val="2497884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769"/>
          </a:xfrm>
          <a:prstGeom prst="rect">
            <a:avLst/>
          </a:prstGeom>
        </p:spPr>
        <p:txBody>
          <a:bodyPr vert="horz" lIns="93354" tIns="46678" rIns="93354" bIns="46678" rtlCol="0"/>
          <a:lstStyle>
            <a:lvl1pPr algn="l">
              <a:defRPr sz="1200"/>
            </a:lvl1pPr>
          </a:lstStyle>
          <a:p>
            <a:endParaRPr lang="en-US" dirty="0"/>
          </a:p>
        </p:txBody>
      </p:sp>
      <p:sp>
        <p:nvSpPr>
          <p:cNvPr id="3" name="Date Placeholder 2"/>
          <p:cNvSpPr>
            <a:spLocks noGrp="1"/>
          </p:cNvSpPr>
          <p:nvPr>
            <p:ph type="dt" idx="1"/>
          </p:nvPr>
        </p:nvSpPr>
        <p:spPr>
          <a:xfrm>
            <a:off x="3980337" y="1"/>
            <a:ext cx="3044719" cy="467769"/>
          </a:xfrm>
          <a:prstGeom prst="rect">
            <a:avLst/>
          </a:prstGeom>
        </p:spPr>
        <p:txBody>
          <a:bodyPr vert="horz" lIns="93354" tIns="46678" rIns="93354" bIns="46678" rtlCol="0"/>
          <a:lstStyle>
            <a:lvl1pPr algn="r">
              <a:defRPr sz="1200"/>
            </a:lvl1pPr>
          </a:lstStyle>
          <a:p>
            <a:fld id="{EA30C96A-970B-485D-BC70-902C033B71E8}" type="datetimeFigureOut">
              <a:rPr lang="en-US" smtClean="0"/>
              <a:t>05/01/2018</a:t>
            </a:fld>
            <a:endParaRPr lang="en-US" dirty="0"/>
          </a:p>
        </p:txBody>
      </p:sp>
      <p:sp>
        <p:nvSpPr>
          <p:cNvPr id="4" name="Slide Image Placeholder 3"/>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54" tIns="46678" rIns="93354" bIns="46678" rtlCol="0" anchor="ctr"/>
          <a:lstStyle/>
          <a:p>
            <a:endParaRPr lang="en-US" dirty="0"/>
          </a:p>
        </p:txBody>
      </p:sp>
      <p:sp>
        <p:nvSpPr>
          <p:cNvPr id="5" name="Notes Placeholder 4"/>
          <p:cNvSpPr>
            <a:spLocks noGrp="1"/>
          </p:cNvSpPr>
          <p:nvPr>
            <p:ph type="body" sz="quarter" idx="3"/>
          </p:nvPr>
        </p:nvSpPr>
        <p:spPr>
          <a:xfrm>
            <a:off x="702628" y="4481535"/>
            <a:ext cx="5621020" cy="3666707"/>
          </a:xfrm>
          <a:prstGeom prst="rect">
            <a:avLst/>
          </a:prstGeom>
        </p:spPr>
        <p:txBody>
          <a:bodyPr vert="horz" lIns="93354" tIns="46678" rIns="93354" bIns="466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4508"/>
            <a:ext cx="3044719" cy="467768"/>
          </a:xfrm>
          <a:prstGeom prst="rect">
            <a:avLst/>
          </a:prstGeom>
        </p:spPr>
        <p:txBody>
          <a:bodyPr vert="horz" lIns="93354" tIns="46678" rIns="93354" bIns="466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337" y="8844508"/>
            <a:ext cx="3044719" cy="467768"/>
          </a:xfrm>
          <a:prstGeom prst="rect">
            <a:avLst/>
          </a:prstGeom>
        </p:spPr>
        <p:txBody>
          <a:bodyPr vert="horz" lIns="93354" tIns="46678" rIns="93354" bIns="46678" rtlCol="0" anchor="b"/>
          <a:lstStyle>
            <a:lvl1pPr algn="r">
              <a:defRPr sz="1200"/>
            </a:lvl1pPr>
          </a:lstStyle>
          <a:p>
            <a:fld id="{F581A7BC-80BF-485E-8A31-03C126B9B4DD}" type="slidenum">
              <a:rPr lang="en-US" smtClean="0"/>
              <a:t>‹#›</a:t>
            </a:fld>
            <a:endParaRPr lang="en-US" dirty="0"/>
          </a:p>
        </p:txBody>
      </p:sp>
    </p:spTree>
    <p:extLst>
      <p:ext uri="{BB962C8B-B14F-4D97-AF65-F5344CB8AC3E}">
        <p14:creationId xmlns:p14="http://schemas.microsoft.com/office/powerpoint/2010/main" val="366400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43983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2</a:t>
            </a:fld>
            <a:endParaRPr lang="en-US" dirty="0"/>
          </a:p>
        </p:txBody>
      </p:sp>
    </p:spTree>
    <p:extLst>
      <p:ext uri="{BB962C8B-B14F-4D97-AF65-F5344CB8AC3E}">
        <p14:creationId xmlns:p14="http://schemas.microsoft.com/office/powerpoint/2010/main" val="39075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3</a:t>
            </a:fld>
            <a:endParaRPr lang="en-US" dirty="0"/>
          </a:p>
        </p:txBody>
      </p:sp>
    </p:spTree>
    <p:extLst>
      <p:ext uri="{BB962C8B-B14F-4D97-AF65-F5344CB8AC3E}">
        <p14:creationId xmlns:p14="http://schemas.microsoft.com/office/powerpoint/2010/main" val="196199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628" y="4481534"/>
            <a:ext cx="5712667" cy="4067439"/>
          </a:xfrm>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4</a:t>
            </a:fld>
            <a:endParaRPr lang="en-US" dirty="0"/>
          </a:p>
        </p:txBody>
      </p:sp>
    </p:spTree>
    <p:extLst>
      <p:ext uri="{BB962C8B-B14F-4D97-AF65-F5344CB8AC3E}">
        <p14:creationId xmlns:p14="http://schemas.microsoft.com/office/powerpoint/2010/main" val="81380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480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7</a:t>
            </a:fld>
            <a:endParaRPr lang="en-US" dirty="0"/>
          </a:p>
        </p:txBody>
      </p:sp>
    </p:spTree>
    <p:extLst>
      <p:ext uri="{BB962C8B-B14F-4D97-AF65-F5344CB8AC3E}">
        <p14:creationId xmlns:p14="http://schemas.microsoft.com/office/powerpoint/2010/main" val="202629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t>8</a:t>
            </a:fld>
            <a:endParaRPr lang="en-US" dirty="0"/>
          </a:p>
        </p:txBody>
      </p:sp>
    </p:spTree>
    <p:extLst>
      <p:ext uri="{BB962C8B-B14F-4D97-AF65-F5344CB8AC3E}">
        <p14:creationId xmlns:p14="http://schemas.microsoft.com/office/powerpoint/2010/main" val="73782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A7BC-80BF-485E-8A31-03C126B9B4D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2513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t>14</a:t>
            </a:fld>
            <a:endParaRPr lang="en-US" dirty="0"/>
          </a:p>
        </p:txBody>
      </p:sp>
    </p:spTree>
    <p:extLst>
      <p:ext uri="{BB962C8B-B14F-4D97-AF65-F5344CB8AC3E}">
        <p14:creationId xmlns:p14="http://schemas.microsoft.com/office/powerpoint/2010/main" val="309183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9216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804419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91086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25705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352135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4066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412557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957845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3723251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a:spcBef>
                <a:spcPct val="0"/>
              </a:spcBef>
              <a:defRPr/>
            </a:pPr>
            <a:endParaRPr lang="en-US" dirty="0">
              <a:solidFill>
                <a:prstClr val="white"/>
              </a:solidFill>
            </a:endParaRPr>
          </a:p>
        </p:txBody>
      </p:sp>
      <p:pic>
        <p:nvPicPr>
          <p:cNvPr id="9" name="Picture 8" title="Centers for Medicare and Medicaid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37" y="304800"/>
            <a:ext cx="2331331"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095671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fld id="{7022FF3C-310F-4809-A5BE-BC5BA8AA108D}" type="slidenum">
              <a:rPr lang="en-US" smtClean="0">
                <a:solidFill>
                  <a:prstClr val="black"/>
                </a:solidFill>
              </a:rPr>
              <a:pPr/>
              <a:t>‹#›</a:t>
            </a:fld>
            <a:endParaRPr lang="en-US" dirty="0">
              <a:solidFill>
                <a:prstClr val="black"/>
              </a:solidFill>
            </a:endParaRPr>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75710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103503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3135834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8756" y="256794"/>
            <a:ext cx="3126486" cy="861774"/>
          </a:xfrm>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51"/>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sz="900">
                <a:solidFill>
                  <a:prstClr val="black">
                    <a:tint val="75000"/>
                  </a:prstClr>
                </a:solidFill>
              </a:rPr>
              <a:pPr/>
              <a:t>‹#›</a:t>
            </a:fld>
            <a:endParaRPr sz="900" dirty="0">
              <a:solidFill>
                <a:prstClr val="black">
                  <a:tint val="75000"/>
                </a:prstClr>
              </a:solidFill>
            </a:endParaRPr>
          </a:p>
        </p:txBody>
      </p:sp>
    </p:spTree>
    <p:extLst>
      <p:ext uri="{BB962C8B-B14F-4D97-AF65-F5344CB8AC3E}">
        <p14:creationId xmlns:p14="http://schemas.microsoft.com/office/powerpoint/2010/main" val="31117844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1451790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70"/>
            <a:ext cx="3126486" cy="369332"/>
          </a:xfrm>
        </p:spPr>
        <p:txBody>
          <a:bodyPr lIns="0" tIns="0" rIns="0" bIns="0"/>
          <a:lstStyle>
            <a:lvl1pPr algn="ctr">
              <a:defRPr sz="24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7"/>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sz="900">
                <a:solidFill>
                  <a:prstClr val="black">
                    <a:tint val="75000"/>
                  </a:prstClr>
                </a:solidFill>
              </a:rPr>
              <a:pPr/>
              <a:t>‹#›</a:t>
            </a:fld>
            <a:endParaRPr sz="900" dirty="0">
              <a:solidFill>
                <a:prstClr val="black">
                  <a:tint val="75000"/>
                </a:prstClr>
              </a:solidFill>
            </a:endParaRPr>
          </a:p>
        </p:txBody>
      </p:sp>
    </p:spTree>
    <p:extLst>
      <p:ext uri="{BB962C8B-B14F-4D97-AF65-F5344CB8AC3E}">
        <p14:creationId xmlns:p14="http://schemas.microsoft.com/office/powerpoint/2010/main" val="25211034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9822620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1503"/>
            <a:ext cx="3008313" cy="230832"/>
          </a:xfrm>
        </p:spPr>
        <p:txBody>
          <a:bodyPr anchor="b"/>
          <a:lstStyle>
            <a:lvl1pPr algn="l">
              <a:defRPr sz="15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5"/>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407385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34118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p:spPr>
        <p:txBody>
          <a:bodyPr/>
          <a:lstStyle>
            <a:lvl1pPr>
              <a:defRPr>
                <a:latin typeface="+mj-lt"/>
              </a:defRPr>
            </a:lvl1pPr>
          </a:lstStyle>
          <a:p>
            <a:fld id="{7022FF3C-310F-4809-A5BE-BC5BA8AA108D}" type="slidenum">
              <a:rPr lang="en-US" smtClean="0"/>
              <a:pPr/>
              <a:t>‹#›</a:t>
            </a:fld>
            <a:endParaRPr lang="en-US" dirty="0"/>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7"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dirty="0"/>
              <a:t>10/31/2016</a:t>
            </a:r>
          </a:p>
        </p:txBody>
      </p:sp>
    </p:spTree>
    <p:extLst>
      <p:ext uri="{BB962C8B-B14F-4D97-AF65-F5344CB8AC3E}">
        <p14:creationId xmlns:p14="http://schemas.microsoft.com/office/powerpoint/2010/main" val="145338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162051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65E48-1B53-497D-9DC7-C2863C52EBE3}" type="datetimeFigureOut">
              <a:rPr lang="en-US" smtClean="0"/>
              <a:t>05/01/2018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D388BE-9C2E-43C0-B6C6-92C3C02DA057}" type="slidenum">
              <a:rPr lang="en-US" smtClean="0"/>
              <a:t>‹#›</a:t>
            </a:fld>
            <a:endParaRPr lang="en-US" dirty="0"/>
          </a:p>
        </p:txBody>
      </p:sp>
    </p:spTree>
    <p:extLst>
      <p:ext uri="{BB962C8B-B14F-4D97-AF65-F5344CB8AC3E}">
        <p14:creationId xmlns:p14="http://schemas.microsoft.com/office/powerpoint/2010/main" val="71144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dirty="0"/>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dirty="0"/>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dirty="0"/>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 id="2147483694" r:id="rId7"/>
  </p:sldLayoutIdLst>
  <p:timing>
    <p:tnLst>
      <p:par>
        <p:cTn id="1" dur="indefinite" restart="never" nodeType="tmRoot"/>
      </p:par>
    </p:tnLst>
  </p:timing>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65E48-1B53-497D-9DC7-C2863C52EBE3}" type="datetimeFigureOut">
              <a:rPr lang="en-US" smtClean="0"/>
              <a:t>05/01/2018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388BE-9C2E-43C0-B6C6-92C3C02DA057}" type="slidenum">
              <a:rPr lang="en-US" smtClean="0"/>
              <a:t>‹#›</a:t>
            </a:fld>
            <a:endParaRPr lang="en-US" dirty="0"/>
          </a:p>
        </p:txBody>
      </p:sp>
    </p:spTree>
    <p:extLst>
      <p:ext uri="{BB962C8B-B14F-4D97-AF65-F5344CB8AC3E}">
        <p14:creationId xmlns:p14="http://schemas.microsoft.com/office/powerpoint/2010/main" val="16364491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800" b="1" dirty="0">
                <a:solidFill>
                  <a:srgbClr val="FF0000"/>
                </a:solidFill>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lang="en-US" altLang="en-US" sz="800" dirty="0">
                <a:solidFill>
                  <a:srgbClr val="000000"/>
                </a:solidFill>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964343817"/>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endParaRPr sz="1350" dirty="0">
              <a:solidFill>
                <a:prstClr val="black"/>
              </a:solidFill>
            </a:endParaRPr>
          </a:p>
        </p:txBody>
      </p:sp>
      <p:sp>
        <p:nvSpPr>
          <p:cNvPr id="17" name="bk object 17"/>
          <p:cNvSpPr/>
          <p:nvPr/>
        </p:nvSpPr>
        <p:spPr>
          <a:xfrm>
            <a:off x="0" y="931165"/>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endParaRPr sz="1350" dirty="0">
              <a:solidFill>
                <a:prstClr val="black"/>
              </a:solidFill>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7" y="1104140"/>
            <a:ext cx="79532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dirty="0">
              <a:solidFill>
                <a:prstClr val="black">
                  <a:tint val="75000"/>
                </a:prstClr>
              </a:solidFill>
            </a:endParaRPr>
          </a:p>
        </p:txBody>
      </p:sp>
      <p:sp>
        <p:nvSpPr>
          <p:cNvPr id="8"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750736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iming>
    <p:tnLst>
      <p:par>
        <p:cTn id="1" dur="indefinite" restart="never" nodeType="tmRoot"/>
      </p:par>
    </p:tnLst>
  </p:timing>
  <p:hf hdr="0" ftr="0" dt="0"/>
  <p:txStyles>
    <p:titleStyle>
      <a:lvl1pPr algn="ctr">
        <a:defRPr sz="2400" b="1">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f9q0dVinF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Medicare.gov/newcar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NewMedicareCardSSNRemoval@cms.hhs.gov" TargetMode="External"/><Relationship Id="rId5" Type="http://schemas.openxmlformats.org/officeDocument/2006/relationships/hyperlink" Target="mailto:productordering@cms.hhs.gov" TargetMode="External"/><Relationship Id="rId4" Type="http://schemas.openxmlformats.org/officeDocument/2006/relationships/hyperlink" Target="cms.gov/newcar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ymedicare.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48" y="3349838"/>
            <a:ext cx="3085204" cy="1943100"/>
          </a:xfrm>
          <a:prstGeom prst="rect">
            <a:avLst/>
          </a:prstGeom>
          <a:ln>
            <a:solidFill>
              <a:schemeClr val="accent1"/>
            </a:solidFill>
          </a:ln>
        </p:spPr>
      </p:pic>
      <p:sp>
        <p:nvSpPr>
          <p:cNvPr id="2" name="H2"/>
          <p:cNvSpPr txBox="1"/>
          <p:nvPr/>
        </p:nvSpPr>
        <p:spPr>
          <a:xfrm>
            <a:off x="5410200" y="3124200"/>
            <a:ext cx="2895600" cy="2185214"/>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Information for Partners &amp; Stakeholders</a:t>
            </a:r>
          </a:p>
          <a:p>
            <a:pPr algn="ctr"/>
            <a:endParaRPr lang="en-US" sz="2800" b="1" dirty="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May 2018</a:t>
            </a:r>
            <a:endParaRPr lang="en-US" sz="2400" b="1" dirty="0">
              <a:latin typeface="Times New Roman" panose="02020603050405020304" pitchFamily="18" charset="0"/>
              <a:cs typeface="Times New Roman" panose="02020603050405020304" pitchFamily="18" charset="0"/>
            </a:endParaRPr>
          </a:p>
        </p:txBody>
      </p:sp>
      <p:sp>
        <p:nvSpPr>
          <p:cNvPr id="6" name="H1"/>
          <p:cNvSpPr>
            <a:spLocks noGrp="1"/>
          </p:cNvSpPr>
          <p:nvPr>
            <p:ph type="ctrTitle"/>
          </p:nvPr>
        </p:nvSpPr>
        <p:spPr>
          <a:xfrm>
            <a:off x="0" y="1524000"/>
            <a:ext cx="9144000" cy="914400"/>
          </a:xfrm>
        </p:spPr>
        <p:txBody>
          <a:bodyPr/>
          <a:lstStyle/>
          <a:p>
            <a:r>
              <a:rPr lang="en-US" sz="3600" dirty="0" smtClean="0">
                <a:solidFill>
                  <a:prstClr val="white"/>
                </a:solidFill>
              </a:rPr>
              <a:t>New Medicare Card</a:t>
            </a:r>
            <a:endParaRPr lang="en-US" sz="2000" strike="sngStrike" dirty="0"/>
          </a:p>
        </p:txBody>
      </p:sp>
    </p:spTree>
    <p:extLst>
      <p:ext uri="{BB962C8B-B14F-4D97-AF65-F5344CB8AC3E}">
        <p14:creationId xmlns:p14="http://schemas.microsoft.com/office/powerpoint/2010/main" val="2942772539"/>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mage promotes the new Medicare card. It reads: Mailing Now. New Medicare cards with new numbers. Find out when to expect yours. #NewCardNewNumber" title="New Medicare card widg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53000"/>
            <a:ext cx="7086600" cy="876091"/>
          </a:xfrm>
          <a:prstGeom prst="rect">
            <a:avLst/>
          </a:prstGeom>
          <a:ln>
            <a:solidFill>
              <a:schemeClr val="accent1"/>
            </a:solidFill>
          </a:ln>
        </p:spPr>
      </p:pic>
      <p:pic>
        <p:nvPicPr>
          <p:cNvPr id="7" name="Picture 6" descr="This image promotes the new Medicare card. It reads: Mailing Now. New Medicare cards with new numbers. Find out when to expect yours. #NewCardNewNumber" title="New Medicare card widg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996" y="3231979"/>
            <a:ext cx="1905000" cy="1524000"/>
          </a:xfrm>
          <a:prstGeom prst="rect">
            <a:avLst/>
          </a:prstGeom>
          <a:ln>
            <a:solidFill>
              <a:schemeClr val="accent1"/>
            </a:solidFill>
          </a:ln>
        </p:spPr>
      </p:pic>
      <p:pic>
        <p:nvPicPr>
          <p:cNvPr id="10" name="Picture 9" descr="This image promotes the new Medicare card. It reads: Mailing Now. New Medicare cards with new numbers. Find out when to expect yours. #NewCardNewNumber" title="New Medicare card widg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1614273"/>
            <a:ext cx="1524000" cy="1651000"/>
          </a:xfrm>
          <a:prstGeom prst="rect">
            <a:avLst/>
          </a:prstGeom>
          <a:ln>
            <a:solidFill>
              <a:schemeClr val="accent1"/>
            </a:solidFill>
          </a:ln>
        </p:spPr>
      </p:pic>
      <p:pic>
        <p:nvPicPr>
          <p:cNvPr id="11" name="Picture 10" descr="This image promotes the new Medicare card. It reads: Mailing Now. New Medicare cards with new numbers. Find out when to expect yours. #NewCardNewNumber" title="New Medicare card widge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1447459"/>
            <a:ext cx="3810000" cy="1587500"/>
          </a:xfrm>
          <a:prstGeom prst="rect">
            <a:avLst/>
          </a:prstGeom>
          <a:ln>
            <a:solidFill>
              <a:schemeClr val="accent1"/>
            </a:solidFill>
          </a:ln>
        </p:spPr>
      </p:pic>
      <p:pic>
        <p:nvPicPr>
          <p:cNvPr id="6" name="Picture 5" descr="This image promotes the new Medicare card. It reads: Mailing Now. New Medicare cards with new numbers. Find out when to expect yours. #NewCardNewNumber" title="New Medicare card widge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397342"/>
            <a:ext cx="1364681" cy="3275234"/>
          </a:xfrm>
          <a:prstGeom prst="rect">
            <a:avLst/>
          </a:prstGeom>
          <a:ln>
            <a:solidFill>
              <a:schemeClr val="accent1"/>
            </a:solidFill>
          </a:ln>
        </p:spPr>
      </p:pic>
      <p:sp>
        <p:nvSpPr>
          <p:cNvPr id="2" name="H3"/>
          <p:cNvSpPr>
            <a:spLocks noGrp="1"/>
          </p:cNvSpPr>
          <p:nvPr>
            <p:ph type="title"/>
          </p:nvPr>
        </p:nvSpPr>
        <p:spPr>
          <a:xfrm>
            <a:off x="0" y="256794"/>
            <a:ext cx="9144000" cy="861774"/>
          </a:xfrm>
        </p:spPr>
        <p:txBody>
          <a:bodyPr/>
          <a:lstStyle/>
          <a:p>
            <a:r>
              <a:rPr lang="en-US" sz="2400" dirty="0">
                <a:solidFill>
                  <a:prstClr val="white"/>
                </a:solidFill>
              </a:rPr>
              <a:t>Outreach &amp; Education Materials – </a:t>
            </a:r>
            <a:r>
              <a:rPr lang="en-US" sz="2400" dirty="0" smtClean="0">
                <a:solidFill>
                  <a:prstClr val="white"/>
                </a:solidFill>
              </a:rPr>
              <a:t>Updated Widgets</a:t>
            </a:r>
            <a:endParaRPr lang="en-US" dirty="0"/>
          </a:p>
        </p:txBody>
      </p:sp>
    </p:spTree>
    <p:extLst>
      <p:ext uri="{BB962C8B-B14F-4D97-AF65-F5344CB8AC3E}">
        <p14:creationId xmlns:p14="http://schemas.microsoft.com/office/powerpoint/2010/main" val="4188325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s an ad promoting the new Medicare card. It depicts two beneficiaries and reads: Medicare.gov/NewCard. 1-800-Medicare." title="New Medicare Card 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057400"/>
            <a:ext cx="5147735" cy="2895600"/>
          </a:xfrm>
          <a:prstGeom prst="rect">
            <a:avLst/>
          </a:prstGeom>
          <a:ln>
            <a:solidFill>
              <a:schemeClr val="accent1"/>
            </a:solidFill>
          </a:ln>
        </p:spPr>
      </p:pic>
      <p:pic>
        <p:nvPicPr>
          <p:cNvPr id="9" name="Picture 8" descr="This is an infographic illustrating that new Medicare cards are coming." title="Infor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182194"/>
            <a:ext cx="1905000" cy="5485208"/>
          </a:xfrm>
          <a:prstGeom prst="rect">
            <a:avLst/>
          </a:prstGeom>
          <a:ln>
            <a:solidFill>
              <a:schemeClr val="accent1"/>
            </a:solidFill>
          </a:ln>
        </p:spPr>
      </p:pic>
      <p:sp>
        <p:nvSpPr>
          <p:cNvPr id="6" name="H3"/>
          <p:cNvSpPr>
            <a:spLocks noGrp="1"/>
          </p:cNvSpPr>
          <p:nvPr>
            <p:ph type="title"/>
          </p:nvPr>
        </p:nvSpPr>
        <p:spPr>
          <a:xfrm>
            <a:off x="0" y="256794"/>
            <a:ext cx="9144000" cy="861774"/>
          </a:xfrm>
        </p:spPr>
        <p:txBody>
          <a:bodyPr/>
          <a:lstStyle/>
          <a:p>
            <a:r>
              <a:rPr lang="en-US" sz="2400" dirty="0">
                <a:solidFill>
                  <a:prstClr val="white"/>
                </a:solidFill>
              </a:rPr>
              <a:t>Outreach &amp; Education Materials – </a:t>
            </a:r>
            <a:r>
              <a:rPr lang="en-US" sz="2400" dirty="0" smtClean="0">
                <a:solidFill>
                  <a:prstClr val="white"/>
                </a:solidFill>
              </a:rPr>
              <a:t>Graphic &amp; PSA</a:t>
            </a:r>
            <a:endParaRPr lang="en-US" dirty="0"/>
          </a:p>
        </p:txBody>
      </p:sp>
    </p:spTree>
    <p:extLst>
      <p:ext uri="{BB962C8B-B14F-4D97-AF65-F5344CB8AC3E}">
        <p14:creationId xmlns:p14="http://schemas.microsoft.com/office/powerpoint/2010/main" val="2979414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 sample social media image. It depicts a beneficiary using the phone. It reads: Avoid phone scams." title="Social Media graphic examp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86200"/>
            <a:ext cx="3962400" cy="2077508"/>
          </a:xfrm>
          <a:prstGeom prst="rect">
            <a:avLst/>
          </a:prstGeom>
          <a:ln>
            <a:solidFill>
              <a:schemeClr val="accent1"/>
            </a:solidFill>
          </a:ln>
        </p:spPr>
      </p:pic>
      <p:pic>
        <p:nvPicPr>
          <p:cNvPr id="7" name="Picture 6" descr="This is a sample social media image. It shows the old Medicare design and the new version. It reads: New Card! New Number! Mailing in 2018." title="Social Media graphic exam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981200"/>
            <a:ext cx="3771900" cy="2514600"/>
          </a:xfrm>
          <a:prstGeom prst="rect">
            <a:avLst/>
          </a:prstGeom>
          <a:ln>
            <a:solidFill>
              <a:schemeClr val="accent1"/>
            </a:solidFill>
          </a:ln>
        </p:spPr>
      </p:pic>
      <p:pic>
        <p:nvPicPr>
          <p:cNvPr id="6" name="Picture 5" descr="This is a sample social media image. It depicts two beneficiaries and reads: New Card. Same Medicare." title="Social Media graphic ex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11300"/>
            <a:ext cx="3512265" cy="1841500"/>
          </a:xfrm>
          <a:prstGeom prst="rect">
            <a:avLst/>
          </a:prstGeom>
          <a:ln>
            <a:solidFill>
              <a:schemeClr val="accent1"/>
            </a:solidFill>
          </a:ln>
        </p:spPr>
      </p:pic>
      <p:sp>
        <p:nvSpPr>
          <p:cNvPr id="5" name="H3"/>
          <p:cNvSpPr>
            <a:spLocks noGrp="1"/>
          </p:cNvSpPr>
          <p:nvPr>
            <p:ph type="title"/>
          </p:nvPr>
        </p:nvSpPr>
        <p:spPr>
          <a:xfrm>
            <a:off x="0" y="256794"/>
            <a:ext cx="9144000" cy="861774"/>
          </a:xfrm>
        </p:spPr>
        <p:txBody>
          <a:bodyPr/>
          <a:lstStyle/>
          <a:p>
            <a:r>
              <a:rPr lang="en-US" sz="2400" dirty="0">
                <a:solidFill>
                  <a:prstClr val="white"/>
                </a:solidFill>
              </a:rPr>
              <a:t>Outreach &amp; Education Materials – </a:t>
            </a:r>
            <a:r>
              <a:rPr lang="en-US" sz="2400" dirty="0" smtClean="0">
                <a:solidFill>
                  <a:prstClr val="white"/>
                </a:solidFill>
              </a:rPr>
              <a:t>Social Media Guide</a:t>
            </a:r>
            <a:endParaRPr lang="en-US" dirty="0"/>
          </a:p>
        </p:txBody>
      </p:sp>
    </p:spTree>
    <p:extLst>
      <p:ext uri="{BB962C8B-B14F-4D97-AF65-F5344CB8AC3E}">
        <p14:creationId xmlns:p14="http://schemas.microsoft.com/office/powerpoint/2010/main" val="178922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
          <p:cNvSpPr/>
          <p:nvPr/>
        </p:nvSpPr>
        <p:spPr>
          <a:xfrm>
            <a:off x="2590800" y="5095191"/>
            <a:ext cx="3962400" cy="646331"/>
          </a:xfrm>
          <a:prstGeom prst="rect">
            <a:avLst/>
          </a:prstGeom>
        </p:spPr>
        <p:txBody>
          <a:bodyPr wrap="square">
            <a:spAutoFit/>
          </a:bodyPr>
          <a:lstStyle/>
          <a:p>
            <a:pPr algn="ctr"/>
            <a:endParaRPr lang="en-US" i="1" dirty="0" smtClean="0">
              <a:solidFill>
                <a:prstClr val="black"/>
              </a:solidFill>
            </a:endParaRPr>
          </a:p>
          <a:p>
            <a:pPr algn="ctr"/>
            <a:r>
              <a:rPr lang="en-US" i="1" dirty="0">
                <a:solidFill>
                  <a:prstClr val="black"/>
                </a:solidFill>
                <a:hlinkClick r:id="rId3" tooltip="Link to the You Tube video by clicking here."/>
              </a:rPr>
              <a:t>https://youtu.be/Rf9q0dVinF8</a:t>
            </a:r>
            <a:endParaRPr lang="en-US" i="1" dirty="0">
              <a:solidFill>
                <a:prstClr val="black"/>
              </a:solidFill>
            </a:endParaRPr>
          </a:p>
        </p:txBody>
      </p:sp>
      <p:pic>
        <p:nvPicPr>
          <p:cNvPr id="3" name="Picture 2" descr="This image shows the Destroy Your Old Card video posted on You Tube." title="Destroy Your Card Video">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506" y="1746403"/>
            <a:ext cx="5384988" cy="2888350"/>
          </a:xfrm>
          <a:prstGeom prst="rect">
            <a:avLst/>
          </a:prstGeom>
          <a:ln>
            <a:solidFill>
              <a:schemeClr val="accent1"/>
            </a:solidFill>
          </a:ln>
        </p:spPr>
      </p:pic>
      <p:sp>
        <p:nvSpPr>
          <p:cNvPr id="5" name="H3"/>
          <p:cNvSpPr txBox="1">
            <a:spLocks/>
          </p:cNvSpPr>
          <p:nvPr/>
        </p:nvSpPr>
        <p:spPr>
          <a:xfrm>
            <a:off x="0" y="254913"/>
            <a:ext cx="9144000" cy="430887"/>
          </a:xfrm>
          <a:prstGeom prst="rect">
            <a:avLst/>
          </a:prstGeom>
        </p:spPr>
        <p:txBody>
          <a:bodyPr wrap="square" lIns="0" tIns="0" rIns="0" bIns="0">
            <a:spAutoFit/>
          </a:bodyPr>
          <a:lstStyle>
            <a:lvl1pPr algn="ctr">
              <a:defRPr sz="3200" b="0" i="0">
                <a:solidFill>
                  <a:schemeClr val="bg1"/>
                </a:solidFill>
                <a:latin typeface="Times New Roman"/>
                <a:ea typeface="+mj-ea"/>
                <a:cs typeface="Times New Roman"/>
              </a:defRPr>
            </a:lvl1pPr>
          </a:lstStyle>
          <a:p>
            <a:r>
              <a:rPr lang="en-US" sz="2800" kern="0" dirty="0" smtClean="0">
                <a:solidFill>
                  <a:prstClr val="white"/>
                </a:solidFill>
              </a:rPr>
              <a:t>Outreach &amp; Education Materials – New Video</a:t>
            </a:r>
            <a:endParaRPr lang="en-US" sz="2800" kern="0" dirty="0">
              <a:solidFill>
                <a:prstClr val="white"/>
              </a:solidFill>
            </a:endParaRPr>
          </a:p>
        </p:txBody>
      </p:sp>
    </p:spTree>
    <p:extLst>
      <p:ext uri="{BB962C8B-B14F-4D97-AF65-F5344CB8AC3E}">
        <p14:creationId xmlns:p14="http://schemas.microsoft.com/office/powerpoint/2010/main" val="73739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type="body" idx="4294967295"/>
          </p:nvPr>
        </p:nvSpPr>
        <p:spPr>
          <a:xfrm>
            <a:off x="1190625" y="1447800"/>
            <a:ext cx="6429375" cy="4924425"/>
          </a:xfrm>
        </p:spPr>
        <p:txBody>
          <a:bodyPr/>
          <a:lstStyle/>
          <a:p>
            <a:pPr algn="l"/>
            <a:r>
              <a:rPr lang="en-US" sz="2000" b="1" dirty="0" smtClean="0">
                <a:latin typeface="Times New Roman" panose="02020603050405020304" pitchFamily="18" charset="0"/>
                <a:cs typeface="Times New Roman" panose="02020603050405020304" pitchFamily="18" charset="0"/>
                <a:hlinkClick r:id="rId3" action="ppaction://hlinkfile"/>
              </a:rPr>
              <a:t>Medicare.gov/</a:t>
            </a:r>
            <a:r>
              <a:rPr lang="en-US" sz="2000" b="1" dirty="0" err="1" smtClean="0">
                <a:latin typeface="Times New Roman" panose="02020603050405020304" pitchFamily="18" charset="0"/>
                <a:cs typeface="Times New Roman" panose="02020603050405020304" pitchFamily="18" charset="0"/>
                <a:hlinkClick r:id="rId3" action="ppaction://hlinkfile"/>
              </a:rPr>
              <a:t>NewCard</a:t>
            </a:r>
            <a:r>
              <a:rPr lang="en-US" sz="2000" dirty="0" smtClean="0">
                <a:latin typeface="Times New Roman" panose="02020603050405020304" pitchFamily="18" charset="0"/>
                <a:cs typeface="Times New Roman" panose="02020603050405020304" pitchFamily="18" charset="0"/>
              </a:rPr>
              <a:t>	</a:t>
            </a:r>
          </a:p>
          <a:p>
            <a:pPr algn="l"/>
            <a:r>
              <a:rPr lang="en-US" sz="2000" dirty="0" smtClean="0">
                <a:latin typeface="Times New Roman" panose="02020603050405020304" pitchFamily="18" charset="0"/>
                <a:cs typeface="Times New Roman" panose="02020603050405020304" pitchFamily="18" charset="0"/>
              </a:rPr>
              <a:t>New Card destination for people with Medicare. Sign up for email alerts and view map to see where cards are mailing.</a:t>
            </a:r>
          </a:p>
          <a:p>
            <a:pPr algn="l"/>
            <a:endParaRPr lang="en-US" sz="2000" dirty="0">
              <a:latin typeface="Times New Roman" panose="02020603050405020304" pitchFamily="18" charset="0"/>
              <a:cs typeface="Times New Roman" panose="02020603050405020304" pitchFamily="18" charset="0"/>
            </a:endParaRPr>
          </a:p>
          <a:p>
            <a:pPr algn="l"/>
            <a:r>
              <a:rPr lang="en-US" sz="2000" b="1" dirty="0" smtClean="0">
                <a:latin typeface="Times New Roman" panose="02020603050405020304" pitchFamily="18" charset="0"/>
                <a:cs typeface="Times New Roman" panose="02020603050405020304" pitchFamily="18" charset="0"/>
                <a:hlinkClick r:id="rId4" action="ppaction://hlinkfile"/>
              </a:rPr>
              <a:t>CMS.gov/</a:t>
            </a:r>
            <a:r>
              <a:rPr lang="en-US" sz="2000" b="1" dirty="0" err="1" smtClean="0">
                <a:latin typeface="Times New Roman" panose="02020603050405020304" pitchFamily="18" charset="0"/>
                <a:cs typeface="Times New Roman" panose="02020603050405020304" pitchFamily="18" charset="0"/>
                <a:hlinkClick r:id="rId4" action="ppaction://hlinkfile"/>
              </a:rPr>
              <a:t>NewCard</a:t>
            </a:r>
            <a:endParaRPr lang="en-US" sz="2000" b="1" dirty="0" smtClean="0">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Top source for providers, partners and stakeholders. Find technical guidance, presentations, and outreach materials.</a:t>
            </a:r>
          </a:p>
          <a:p>
            <a:pPr algn="l"/>
            <a:endParaRPr lang="en-US" sz="2000" dirty="0">
              <a:latin typeface="Times New Roman" panose="02020603050405020304" pitchFamily="18" charset="0"/>
              <a:cs typeface="Times New Roman" panose="02020603050405020304" pitchFamily="18" charset="0"/>
              <a:hlinkClick r:id="rId5"/>
            </a:endParaRPr>
          </a:p>
          <a:p>
            <a:pPr algn="l"/>
            <a:r>
              <a:rPr lang="en-US" sz="2000" b="1" dirty="0" smtClean="0">
                <a:latin typeface="Times New Roman" panose="02020603050405020304" pitchFamily="18" charset="0"/>
                <a:cs typeface="Times New Roman" panose="02020603050405020304" pitchFamily="18" charset="0"/>
                <a:hlinkClick r:id="rId5"/>
              </a:rPr>
              <a:t>Productordering.cms.hhs.gov</a:t>
            </a:r>
            <a:endParaRPr lang="en-US" sz="2000" b="1" dirty="0" smtClean="0">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Create an account and order free Medicare brochures, posters, and other education and outreach materials on new Medicare cards and other topics.</a:t>
            </a:r>
          </a:p>
          <a:p>
            <a:pPr algn="l"/>
            <a:endParaRPr lang="en-US" sz="2000" dirty="0" smtClean="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Comments and questions are always welcome! Send to: </a:t>
            </a:r>
            <a:r>
              <a:rPr lang="en-US" sz="2000" b="1" u="sng" spc="-5" dirty="0" smtClean="0">
                <a:solidFill>
                  <a:srgbClr val="07499C"/>
                </a:solidFill>
                <a:latin typeface="Times New Roman" panose="02020603050405020304" pitchFamily="18" charset="0"/>
                <a:cs typeface="Times New Roman" panose="02020603050405020304" pitchFamily="18" charset="0"/>
                <a:hlinkClick r:id="rId6"/>
              </a:rPr>
              <a:t>NewMedicareCardSSNRemoval@cms.hhs.gov</a:t>
            </a:r>
            <a:endParaRPr lang="en-US" sz="2000" b="1" u="sng" spc="-5" dirty="0">
              <a:solidFill>
                <a:srgbClr val="07499C"/>
              </a:solidFill>
              <a:latin typeface="Times New Roman" panose="02020603050405020304" pitchFamily="18" charset="0"/>
              <a:cs typeface="Times New Roman" panose="02020603050405020304" pitchFamily="18" charset="0"/>
            </a:endParaRPr>
          </a:p>
          <a:p>
            <a:pPr algn="l"/>
            <a:endParaRPr lang="en-US" sz="2000" dirty="0">
              <a:latin typeface="Times New Roman" panose="02020603050405020304" pitchFamily="18" charset="0"/>
              <a:cs typeface="Times New Roman" panose="02020603050405020304" pitchFamily="18" charset="0"/>
            </a:endParaRPr>
          </a:p>
        </p:txBody>
      </p:sp>
      <p:sp>
        <p:nvSpPr>
          <p:cNvPr id="2" name="H3"/>
          <p:cNvSpPr>
            <a:spLocks noGrp="1"/>
          </p:cNvSpPr>
          <p:nvPr>
            <p:ph type="title"/>
          </p:nvPr>
        </p:nvSpPr>
        <p:spPr>
          <a:xfrm>
            <a:off x="0" y="256794"/>
            <a:ext cx="9144000" cy="445134"/>
          </a:xfrm>
        </p:spPr>
        <p:txBody>
          <a:bodyPr/>
          <a:lstStyle/>
          <a:p>
            <a:r>
              <a:rPr lang="en-US" dirty="0" smtClean="0"/>
              <a:t>Stay Connected</a:t>
            </a:r>
            <a:endParaRPr lang="en-US" dirty="0"/>
          </a:p>
        </p:txBody>
      </p:sp>
    </p:spTree>
    <p:extLst>
      <p:ext uri="{BB962C8B-B14F-4D97-AF65-F5344CB8AC3E}">
        <p14:creationId xmlns:p14="http://schemas.microsoft.com/office/powerpoint/2010/main" val="11079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
          <p:cNvSpPr txBox="1"/>
          <p:nvPr/>
        </p:nvSpPr>
        <p:spPr>
          <a:xfrm>
            <a:off x="552449" y="1219200"/>
            <a:ext cx="8039100" cy="4924425"/>
          </a:xfrm>
          <a:prstGeom prst="rect">
            <a:avLst/>
          </a:prstGeom>
        </p:spPr>
        <p:txBody>
          <a:bodyPr vert="horz" wrap="square" lIns="0" tIns="0" rIns="0" bIns="0" rtlCol="0">
            <a:spAutoFit/>
          </a:bodyPr>
          <a:lstStyle/>
          <a:p>
            <a:pPr marL="355600" marR="5080" indent="-342900">
              <a:lnSpc>
                <a:spcPct val="100000"/>
              </a:lnSpc>
              <a:buFont typeface="Arial"/>
              <a:buChar char="•"/>
              <a:tabLst>
                <a:tab pos="354965" algn="l"/>
                <a:tab pos="355600" algn="l"/>
              </a:tabLst>
            </a:pPr>
            <a:r>
              <a:rPr sz="2000" dirty="0">
                <a:latin typeface="Times New Roman"/>
                <a:cs typeface="Times New Roman"/>
              </a:rPr>
              <a:t>The Health Insurance </a:t>
            </a:r>
            <a:r>
              <a:rPr sz="2000" spc="-5" dirty="0">
                <a:latin typeface="Times New Roman"/>
                <a:cs typeface="Times New Roman"/>
              </a:rPr>
              <a:t>Claim </a:t>
            </a:r>
            <a:r>
              <a:rPr sz="2000" dirty="0">
                <a:latin typeface="Times New Roman"/>
                <a:cs typeface="Times New Roman"/>
              </a:rPr>
              <a:t>Number (HICN) is a Medicare </a:t>
            </a:r>
            <a:r>
              <a:rPr sz="2000" spc="-10" dirty="0" smtClean="0">
                <a:latin typeface="Times New Roman"/>
                <a:cs typeface="Times New Roman"/>
              </a:rPr>
              <a:t>beneficiary’s</a:t>
            </a:r>
            <a:r>
              <a:rPr lang="en-US" sz="2000" spc="-10" dirty="0" smtClean="0">
                <a:latin typeface="Times New Roman"/>
                <a:cs typeface="Times New Roman"/>
              </a:rPr>
              <a:t> </a:t>
            </a:r>
            <a:r>
              <a:rPr sz="2000" dirty="0" smtClean="0">
                <a:latin typeface="Times New Roman"/>
                <a:cs typeface="Times New Roman"/>
              </a:rPr>
              <a:t>identification </a:t>
            </a:r>
            <a:r>
              <a:rPr sz="2000" spc="-15" dirty="0">
                <a:latin typeface="Times New Roman"/>
                <a:cs typeface="Times New Roman"/>
              </a:rPr>
              <a:t>number, </a:t>
            </a:r>
            <a:r>
              <a:rPr sz="2000" dirty="0">
                <a:latin typeface="Times New Roman"/>
                <a:cs typeface="Times New Roman"/>
              </a:rPr>
              <a:t>used </a:t>
            </a:r>
            <a:r>
              <a:rPr sz="2000" spc="5" dirty="0">
                <a:latin typeface="Times New Roman"/>
                <a:cs typeface="Times New Roman"/>
              </a:rPr>
              <a:t>for </a:t>
            </a:r>
            <a:r>
              <a:rPr lang="en-US" sz="2000" dirty="0" smtClean="0">
                <a:latin typeface="Times New Roman"/>
                <a:cs typeface="Times New Roman"/>
              </a:rPr>
              <a:t>processing </a:t>
            </a:r>
            <a:r>
              <a:rPr sz="2000" spc="-5" dirty="0" smtClean="0">
                <a:latin typeface="Times New Roman"/>
                <a:cs typeface="Times New Roman"/>
              </a:rPr>
              <a:t>claims </a:t>
            </a:r>
            <a:r>
              <a:rPr sz="2000" dirty="0">
                <a:latin typeface="Times New Roman"/>
                <a:cs typeface="Times New Roman"/>
              </a:rPr>
              <a:t>and </a:t>
            </a:r>
            <a:r>
              <a:rPr sz="2000" dirty="0" smtClean="0">
                <a:latin typeface="Times New Roman"/>
                <a:cs typeface="Times New Roman"/>
              </a:rPr>
              <a:t>determining</a:t>
            </a:r>
            <a:r>
              <a:rPr lang="en-US" sz="2000" dirty="0" smtClean="0">
                <a:latin typeface="Times New Roman"/>
                <a:cs typeface="Times New Roman"/>
              </a:rPr>
              <a:t> </a:t>
            </a:r>
            <a:r>
              <a:rPr sz="2000" spc="-5" dirty="0" smtClean="0">
                <a:latin typeface="Times New Roman"/>
                <a:cs typeface="Times New Roman"/>
              </a:rPr>
              <a:t>eligibility </a:t>
            </a:r>
            <a:r>
              <a:rPr sz="2000" dirty="0">
                <a:latin typeface="Times New Roman"/>
                <a:cs typeface="Times New Roman"/>
              </a:rPr>
              <a:t>for services across </a:t>
            </a:r>
            <a:r>
              <a:rPr sz="2000" spc="-5" dirty="0">
                <a:latin typeface="Times New Roman"/>
                <a:cs typeface="Times New Roman"/>
              </a:rPr>
              <a:t>multiple entities </a:t>
            </a:r>
            <a:r>
              <a:rPr sz="2000" dirty="0">
                <a:latin typeface="Times New Roman"/>
                <a:cs typeface="Times New Roman"/>
              </a:rPr>
              <a:t>(e.g</a:t>
            </a:r>
            <a:r>
              <a:rPr sz="2000" dirty="0" smtClean="0">
                <a:latin typeface="Times New Roman"/>
                <a:cs typeface="Times New Roman"/>
              </a:rPr>
              <a:t>.</a:t>
            </a:r>
            <a:r>
              <a:rPr lang="en-US" sz="2000" dirty="0" smtClean="0">
                <a:latin typeface="Times New Roman"/>
                <a:cs typeface="Times New Roman"/>
              </a:rPr>
              <a:t>,</a:t>
            </a:r>
            <a:r>
              <a:rPr sz="2000" dirty="0" smtClean="0">
                <a:latin typeface="Times New Roman"/>
                <a:cs typeface="Times New Roman"/>
              </a:rPr>
              <a:t> </a:t>
            </a:r>
            <a:r>
              <a:rPr sz="2000" dirty="0">
                <a:latin typeface="Times New Roman"/>
                <a:cs typeface="Times New Roman"/>
              </a:rPr>
              <a:t>Social </a:t>
            </a:r>
            <a:r>
              <a:rPr sz="2000" dirty="0" smtClean="0">
                <a:latin typeface="Times New Roman"/>
                <a:cs typeface="Times New Roman"/>
              </a:rPr>
              <a:t>Security</a:t>
            </a:r>
            <a:r>
              <a:rPr lang="en-US" sz="2000" dirty="0" smtClean="0">
                <a:latin typeface="Times New Roman"/>
                <a:cs typeface="Times New Roman"/>
              </a:rPr>
              <a:t> </a:t>
            </a:r>
            <a:r>
              <a:rPr sz="2000" dirty="0" smtClean="0">
                <a:latin typeface="Times New Roman"/>
                <a:cs typeface="Times New Roman"/>
              </a:rPr>
              <a:t>Administration </a:t>
            </a:r>
            <a:r>
              <a:rPr sz="2000" dirty="0">
                <a:latin typeface="Times New Roman"/>
                <a:cs typeface="Times New Roman"/>
              </a:rPr>
              <a:t>(SSA), Railroad </a:t>
            </a:r>
            <a:r>
              <a:rPr sz="2000" spc="-5" dirty="0">
                <a:latin typeface="Times New Roman"/>
                <a:cs typeface="Times New Roman"/>
              </a:rPr>
              <a:t>Retirement </a:t>
            </a:r>
            <a:r>
              <a:rPr sz="2000" dirty="0">
                <a:latin typeface="Times New Roman"/>
                <a:cs typeface="Times New Roman"/>
              </a:rPr>
              <a:t>Board (RRB), </a:t>
            </a:r>
            <a:r>
              <a:rPr sz="2000" spc="-5" dirty="0">
                <a:latin typeface="Times New Roman"/>
                <a:cs typeface="Times New Roman"/>
              </a:rPr>
              <a:t>States,</a:t>
            </a:r>
            <a:r>
              <a:rPr sz="2000" spc="-90" dirty="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a:t>
            </a:r>
            <a:r>
              <a:rPr sz="2000" dirty="0" smtClean="0">
                <a:latin typeface="Times New Roman"/>
                <a:cs typeface="Times New Roman"/>
              </a:rPr>
              <a:t>providers</a:t>
            </a:r>
            <a:r>
              <a:rPr lang="en-US" sz="2000" dirty="0" smtClean="0">
                <a:latin typeface="Times New Roman"/>
                <a:cs typeface="Times New Roman"/>
              </a:rPr>
              <a:t> &amp; </a:t>
            </a:r>
            <a:r>
              <a:rPr sz="2000" dirty="0" smtClean="0">
                <a:latin typeface="Times New Roman"/>
                <a:cs typeface="Times New Roman"/>
              </a:rPr>
              <a:t>health plans</a:t>
            </a:r>
            <a:r>
              <a:rPr sz="2000" spc="-5" dirty="0" smtClean="0">
                <a:latin typeface="Times New Roman"/>
                <a:cs typeface="Times New Roman"/>
              </a:rPr>
              <a: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70485" indent="-342900">
              <a:lnSpc>
                <a:spcPct val="100000"/>
              </a:lnSpc>
              <a:buFont typeface="Arial"/>
              <a:buChar char="•"/>
              <a:tabLst>
                <a:tab pos="354965" algn="l"/>
                <a:tab pos="355600" algn="l"/>
              </a:tabLst>
            </a:pPr>
            <a:r>
              <a:rPr sz="2000" dirty="0">
                <a:latin typeface="Times New Roman"/>
                <a:cs typeface="Times New Roman"/>
              </a:rPr>
              <a:t>The Medicare Access and CHIP Reauthorization Act (MACRA) of </a:t>
            </a:r>
            <a:r>
              <a:rPr sz="2000" spc="5" dirty="0" smtClean="0">
                <a:latin typeface="Times New Roman"/>
                <a:cs typeface="Times New Roman"/>
              </a:rPr>
              <a:t>2015</a:t>
            </a:r>
            <a:r>
              <a:rPr lang="en-US" sz="2000" spc="5" dirty="0" smtClean="0">
                <a:latin typeface="Times New Roman"/>
                <a:cs typeface="Times New Roman"/>
              </a:rPr>
              <a:t> </a:t>
            </a:r>
            <a:r>
              <a:rPr lang="en-US" sz="2000" spc="-5" dirty="0">
                <a:latin typeface="Times New Roman"/>
                <a:cs typeface="Times New Roman"/>
              </a:rPr>
              <a:t>requires</a:t>
            </a:r>
            <a:r>
              <a:rPr sz="2000" spc="-5" dirty="0" smtClean="0">
                <a:latin typeface="Times New Roman"/>
                <a:cs typeface="Times New Roman"/>
              </a:rPr>
              <a:t> </a:t>
            </a:r>
            <a:r>
              <a:rPr sz="2000" dirty="0" smtClean="0">
                <a:latin typeface="Times New Roman"/>
                <a:cs typeface="Times New Roman"/>
              </a:rPr>
              <a:t>removal </a:t>
            </a:r>
            <a:r>
              <a:rPr sz="2000" dirty="0">
                <a:latin typeface="Times New Roman"/>
                <a:cs typeface="Times New Roman"/>
              </a:rPr>
              <a:t>of the Social Security Number </a:t>
            </a:r>
            <a:r>
              <a:rPr sz="2000" spc="-5" dirty="0">
                <a:latin typeface="Times New Roman"/>
                <a:cs typeface="Times New Roman"/>
              </a:rPr>
              <a:t>(SSN)-based </a:t>
            </a:r>
            <a:r>
              <a:rPr sz="2000" dirty="0" smtClean="0">
                <a:latin typeface="Times New Roman"/>
                <a:cs typeface="Times New Roman"/>
              </a:rPr>
              <a:t>HICN</a:t>
            </a:r>
            <a:r>
              <a:rPr lang="en-US" sz="2000" dirty="0" smtClean="0">
                <a:latin typeface="Times New Roman"/>
                <a:cs typeface="Times New Roman"/>
              </a:rPr>
              <a:t> </a:t>
            </a:r>
            <a:r>
              <a:rPr sz="2000" dirty="0" smtClean="0">
                <a:latin typeface="Times New Roman"/>
                <a:cs typeface="Times New Roman"/>
              </a:rPr>
              <a:t>from </a:t>
            </a:r>
            <a:r>
              <a:rPr sz="2000" dirty="0">
                <a:latin typeface="Times New Roman"/>
                <a:cs typeface="Times New Roman"/>
              </a:rPr>
              <a:t>Medicare cards to address current risk of beneficiary </a:t>
            </a:r>
            <a:r>
              <a:rPr sz="2000" spc="-5" dirty="0">
                <a:latin typeface="Times New Roman"/>
                <a:cs typeface="Times New Roman"/>
              </a:rPr>
              <a:t>medical</a:t>
            </a:r>
            <a:r>
              <a:rPr sz="2000" spc="-225" dirty="0">
                <a:latin typeface="Times New Roman"/>
                <a:cs typeface="Times New Roman"/>
              </a:rPr>
              <a:t> </a:t>
            </a:r>
            <a:r>
              <a:rPr sz="2000" dirty="0" smtClean="0">
                <a:latin typeface="Times New Roman"/>
                <a:cs typeface="Times New Roman"/>
              </a:rPr>
              <a:t>identity</a:t>
            </a:r>
            <a:r>
              <a:rPr lang="en-US" sz="2000" dirty="0" smtClean="0">
                <a:latin typeface="Times New Roman"/>
                <a:cs typeface="Times New Roman"/>
              </a:rPr>
              <a:t> </a:t>
            </a:r>
            <a:r>
              <a:rPr sz="2000" dirty="0" smtClean="0">
                <a:latin typeface="Times New Roman"/>
                <a:cs typeface="Times New Roman"/>
              </a:rPr>
              <a:t>theft</a:t>
            </a:r>
            <a:endParaRPr sz="2000" dirty="0">
              <a:latin typeface="Times New Roman"/>
              <a:cs typeface="Times New Roman"/>
            </a:endParaRPr>
          </a:p>
          <a:p>
            <a:pPr>
              <a:lnSpc>
                <a:spcPct val="100000"/>
              </a:lnSpc>
              <a:buFont typeface="Arial"/>
              <a:buChar char="•"/>
            </a:pPr>
            <a:endParaRPr sz="2000" dirty="0">
              <a:latin typeface="Times New Roman"/>
              <a:cs typeface="Times New Roman"/>
            </a:endParaRPr>
          </a:p>
          <a:p>
            <a:pPr marL="355600" marR="50165" indent="-342900">
              <a:lnSpc>
                <a:spcPct val="100000"/>
              </a:lnSpc>
              <a:buFont typeface="Arial"/>
              <a:buChar char="•"/>
              <a:tabLst>
                <a:tab pos="354965" algn="l"/>
                <a:tab pos="355600" algn="l"/>
              </a:tabLst>
            </a:pPr>
            <a:r>
              <a:rPr lang="en-US" sz="2000" spc="-5" dirty="0">
                <a:latin typeface="Times New Roman"/>
                <a:cs typeface="Times New Roman"/>
              </a:rPr>
              <a:t>MACRA </a:t>
            </a:r>
            <a:r>
              <a:rPr sz="2000" dirty="0" smtClean="0">
                <a:latin typeface="Times New Roman"/>
                <a:cs typeface="Times New Roman"/>
              </a:rPr>
              <a:t>requires </a:t>
            </a:r>
            <a:r>
              <a:rPr sz="2000" dirty="0">
                <a:latin typeface="Times New Roman"/>
                <a:cs typeface="Times New Roman"/>
              </a:rPr>
              <a:t>that CMS </a:t>
            </a:r>
            <a:r>
              <a:rPr sz="2000" spc="-10" dirty="0">
                <a:latin typeface="Times New Roman"/>
                <a:cs typeface="Times New Roman"/>
              </a:rPr>
              <a:t>mail </a:t>
            </a:r>
            <a:r>
              <a:rPr sz="2000" dirty="0">
                <a:latin typeface="Times New Roman"/>
                <a:cs typeface="Times New Roman"/>
              </a:rPr>
              <a:t>out new </a:t>
            </a:r>
            <a:r>
              <a:rPr sz="2000" spc="-5" dirty="0">
                <a:latin typeface="Times New Roman"/>
                <a:cs typeface="Times New Roman"/>
              </a:rPr>
              <a:t>Medicare </a:t>
            </a:r>
            <a:r>
              <a:rPr sz="2000" dirty="0">
                <a:latin typeface="Times New Roman"/>
                <a:cs typeface="Times New Roman"/>
              </a:rPr>
              <a:t>cards with a </a:t>
            </a:r>
            <a:r>
              <a:rPr sz="2000" dirty="0" smtClean="0">
                <a:latin typeface="Times New Roman"/>
                <a:cs typeface="Times New Roman"/>
              </a:rPr>
              <a:t>new</a:t>
            </a:r>
            <a:r>
              <a:rPr lang="en-US" sz="2000" dirty="0" smtClean="0">
                <a:latin typeface="Times New Roman"/>
                <a:cs typeface="Times New Roman"/>
              </a:rPr>
              <a:t> </a:t>
            </a:r>
            <a:r>
              <a:rPr sz="2000" dirty="0" smtClean="0">
                <a:latin typeface="Times New Roman"/>
                <a:cs typeface="Times New Roman"/>
              </a:rPr>
              <a:t>Medicare</a:t>
            </a:r>
            <a:r>
              <a:rPr lang="en-US" sz="2000" dirty="0" smtClean="0">
                <a:latin typeface="Times New Roman"/>
                <a:cs typeface="Times New Roman"/>
              </a:rPr>
              <a:t> Number </a:t>
            </a:r>
            <a:r>
              <a:rPr sz="2000" dirty="0" smtClean="0">
                <a:latin typeface="Times New Roman"/>
                <a:cs typeface="Times New Roman"/>
              </a:rPr>
              <a:t>by </a:t>
            </a:r>
            <a:r>
              <a:rPr sz="2000" dirty="0">
                <a:latin typeface="Times New Roman"/>
                <a:cs typeface="Times New Roman"/>
              </a:rPr>
              <a:t>April</a:t>
            </a:r>
            <a:r>
              <a:rPr sz="2000" spc="-254" dirty="0">
                <a:latin typeface="Times New Roman"/>
                <a:cs typeface="Times New Roman"/>
              </a:rPr>
              <a:t> </a:t>
            </a:r>
            <a:r>
              <a:rPr sz="2000" spc="5" dirty="0" smtClean="0">
                <a:latin typeface="Times New Roman"/>
                <a:cs typeface="Times New Roman"/>
              </a:rPr>
              <a:t>2019</a:t>
            </a:r>
            <a:endParaRPr lang="en-US" sz="2000" spc="5" dirty="0" smtClean="0">
              <a:latin typeface="Times New Roman"/>
              <a:cs typeface="Times New Roman"/>
            </a:endParaRPr>
          </a:p>
          <a:p>
            <a:pPr marL="12700" marR="50165">
              <a:lnSpc>
                <a:spcPct val="100000"/>
              </a:lnSpc>
              <a:tabLst>
                <a:tab pos="354965" algn="l"/>
                <a:tab pos="355600" algn="l"/>
              </a:tabLst>
            </a:pPr>
            <a:endParaRPr lang="en-US" sz="2000" spc="5" dirty="0" smtClean="0">
              <a:latin typeface="Times New Roman"/>
              <a:cs typeface="Times New Roman"/>
            </a:endParaRPr>
          </a:p>
          <a:p>
            <a:pPr marL="355600" marR="50165" indent="-342900">
              <a:lnSpc>
                <a:spcPct val="100000"/>
              </a:lnSpc>
              <a:buFont typeface="Arial"/>
              <a:buChar char="•"/>
              <a:tabLst>
                <a:tab pos="354965" algn="l"/>
                <a:tab pos="355600" algn="l"/>
              </a:tabLst>
            </a:pPr>
            <a:r>
              <a:rPr lang="en-US" sz="2000" spc="5" dirty="0" smtClean="0">
                <a:latin typeface="Times New Roman"/>
                <a:cs typeface="Times New Roman"/>
              </a:rPr>
              <a:t>The </a:t>
            </a:r>
            <a:r>
              <a:rPr lang="en-US" sz="2000" spc="5" dirty="0">
                <a:latin typeface="Times New Roman"/>
                <a:cs typeface="Times New Roman"/>
              </a:rPr>
              <a:t>new Medicare numbers won’t change Medicare benefits. People with Medicare </a:t>
            </a:r>
            <a:r>
              <a:rPr lang="en-US" sz="2000" spc="5" dirty="0" smtClean="0">
                <a:latin typeface="Times New Roman"/>
                <a:cs typeface="Times New Roman"/>
              </a:rPr>
              <a:t>can start </a:t>
            </a:r>
            <a:r>
              <a:rPr lang="en-US" sz="2000" spc="5" dirty="0">
                <a:latin typeface="Times New Roman"/>
                <a:cs typeface="Times New Roman"/>
              </a:rPr>
              <a:t>using their new Medicare cards </a:t>
            </a:r>
            <a:r>
              <a:rPr lang="en-US" sz="2000" spc="5" dirty="0" smtClean="0">
                <a:latin typeface="Times New Roman"/>
                <a:cs typeface="Times New Roman"/>
              </a:rPr>
              <a:t>right away.</a:t>
            </a:r>
          </a:p>
          <a:p>
            <a:pPr marL="355600" marR="50165" indent="-342900">
              <a:lnSpc>
                <a:spcPct val="100000"/>
              </a:lnSpc>
              <a:buFont typeface="Arial"/>
              <a:buChar char="•"/>
              <a:tabLst>
                <a:tab pos="354965" algn="l"/>
                <a:tab pos="355600" algn="l"/>
              </a:tabLst>
            </a:pPr>
            <a:endParaRPr lang="en-US" sz="2000" spc="5" dirty="0">
              <a:latin typeface="Times New Roman"/>
              <a:cs typeface="Times New Roman"/>
            </a:endParaRPr>
          </a:p>
        </p:txBody>
      </p:sp>
      <p:sp>
        <p:nvSpPr>
          <p:cNvPr id="3" name="H3"/>
          <p:cNvSpPr txBox="1">
            <a:spLocks noGrp="1"/>
          </p:cNvSpPr>
          <p:nvPr>
            <p:ph type="title"/>
          </p:nvPr>
        </p:nvSpPr>
        <p:spPr/>
        <p:txBody>
          <a:bodyPr/>
          <a:lstStyle/>
          <a:p>
            <a:r>
              <a:rPr lang="en-US" sz="2800" dirty="0" smtClean="0"/>
              <a:t>Background</a:t>
            </a:r>
            <a:endParaRPr lang="en-US" sz="2800" dirty="0"/>
          </a:p>
        </p:txBody>
      </p:sp>
    </p:spTree>
    <p:extLst>
      <p:ext uri="{BB962C8B-B14F-4D97-AF65-F5344CB8AC3E}">
        <p14:creationId xmlns:p14="http://schemas.microsoft.com/office/powerpoint/2010/main" val="2596868550"/>
      </p:ext>
    </p:extLst>
  </p:cSld>
  <p:clrMapOvr>
    <a:masterClrMapping/>
  </p:clrMapOvr>
  <mc:AlternateContent xmlns:mc="http://schemas.openxmlformats.org/markup-compatibility/2006" xmlns:p14="http://schemas.microsoft.com/office/powerpoint/2010/main">
    <mc:Choice Requires="p14">
      <p:transition spd="slow" p14:dur="2000" advTm="41169"/>
    </mc:Choice>
    <mc:Fallback xmlns="">
      <p:transition spd="slow" advTm="411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448" y="2177712"/>
            <a:ext cx="3085204" cy="1943100"/>
          </a:xfrm>
          <a:prstGeom prst="rect">
            <a:avLst/>
          </a:prstGeom>
          <a:ln>
            <a:solidFill>
              <a:schemeClr val="accent1"/>
            </a:solidFill>
          </a:ln>
        </p:spPr>
      </p:pic>
      <p:cxnSp>
        <p:nvCxnSpPr>
          <p:cNvPr id="7" name="Straight Arrow Connector 6" descr="Red Arrow that points to the New non-intelligent unique identifier." title="Red Arrow"/>
          <p:cNvCxnSpPr/>
          <p:nvPr/>
        </p:nvCxnSpPr>
        <p:spPr>
          <a:xfrm flipH="1">
            <a:off x="2819400" y="3149262"/>
            <a:ext cx="2651760" cy="12733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P" descr="A red rectangle around the New Medicare Number text." title="Red rectangle"/>
          <p:cNvSpPr txBox="1"/>
          <p:nvPr/>
        </p:nvSpPr>
        <p:spPr>
          <a:xfrm>
            <a:off x="5181600" y="2133600"/>
            <a:ext cx="2971800" cy="2031325"/>
          </a:xfrm>
          <a:prstGeom prst="rect">
            <a:avLst/>
          </a:prstGeom>
          <a:solidFill>
            <a:schemeClr val="bg1"/>
          </a:solidFill>
          <a:ln w="38100">
            <a:solidFill>
              <a:srgbClr val="C00000"/>
            </a:solidFill>
          </a:ln>
        </p:spPr>
        <p:txBody>
          <a:bodyPr vert="horz" wrap="square" lIns="0" tIns="0" rIns="0" bIns="0" rtlCol="0">
            <a:spAutoFit/>
          </a:bodyPr>
          <a:lstStyle/>
          <a:p>
            <a:pPr marL="12700" algn="ctr">
              <a:lnSpc>
                <a:spcPct val="100000"/>
              </a:lnSpc>
            </a:pPr>
            <a:r>
              <a:rPr lang="en-US" sz="1600" b="1" spc="-5" dirty="0" smtClean="0">
                <a:latin typeface="Times New Roman"/>
                <a:cs typeface="Times New Roman"/>
              </a:rPr>
              <a:t> </a:t>
            </a:r>
            <a:br>
              <a:rPr lang="en-US" sz="1600" b="1" spc="-5" dirty="0" smtClean="0">
                <a:latin typeface="Times New Roman"/>
                <a:cs typeface="Times New Roman"/>
              </a:rPr>
            </a:br>
            <a:r>
              <a:rPr lang="en-US" sz="1600" b="1" spc="-5" dirty="0" smtClean="0">
                <a:latin typeface="Times New Roman"/>
                <a:cs typeface="Times New Roman"/>
              </a:rPr>
              <a:t>New </a:t>
            </a:r>
            <a:r>
              <a:rPr sz="1600" b="1" spc="-5" dirty="0" smtClean="0">
                <a:latin typeface="Times New Roman"/>
                <a:cs typeface="Times New Roman"/>
              </a:rPr>
              <a:t>Medicare </a:t>
            </a:r>
            <a:r>
              <a:rPr lang="en-US" sz="1600" b="1" spc="-5" dirty="0" smtClean="0">
                <a:latin typeface="Times New Roman"/>
                <a:cs typeface="Times New Roman"/>
              </a:rPr>
              <a:t>Number</a:t>
            </a:r>
            <a:br>
              <a:rPr lang="en-US" sz="1600" b="1" spc="-5" dirty="0" smtClean="0">
                <a:latin typeface="Times New Roman"/>
                <a:cs typeface="Times New Roman"/>
              </a:rPr>
            </a:br>
            <a:endParaRPr sz="1600" dirty="0">
              <a:latin typeface="Times New Roman"/>
              <a:cs typeface="Times New Roman"/>
            </a:endParaRPr>
          </a:p>
          <a:p>
            <a:pPr marL="461963" lvl="1" indent="-173038">
              <a:buSzPct val="105000"/>
              <a:buFont typeface="Arial"/>
              <a:buChar char="•"/>
              <a:tabLst>
                <a:tab pos="240665" algn="l"/>
                <a:tab pos="241300" algn="l"/>
              </a:tabLst>
            </a:pPr>
            <a:r>
              <a:rPr sz="1400" dirty="0">
                <a:latin typeface="Times New Roman"/>
                <a:cs typeface="Times New Roman"/>
              </a:rPr>
              <a:t>New Non-Intelligent </a:t>
            </a:r>
            <a:r>
              <a:rPr sz="1400" spc="5" dirty="0">
                <a:latin typeface="Times New Roman"/>
                <a:cs typeface="Times New Roman"/>
              </a:rPr>
              <a:t>Unique</a:t>
            </a:r>
            <a:r>
              <a:rPr sz="1400" spc="-160" dirty="0">
                <a:latin typeface="Times New Roman"/>
                <a:cs typeface="Times New Roman"/>
              </a:rPr>
              <a:t> </a:t>
            </a:r>
            <a:r>
              <a:rPr sz="1400" dirty="0">
                <a:latin typeface="Times New Roman"/>
                <a:cs typeface="Times New Roman"/>
              </a:rPr>
              <a:t>Identifier</a:t>
            </a:r>
          </a:p>
          <a:p>
            <a:pPr marL="461963" lvl="1" indent="-173038">
              <a:buSzPct val="105000"/>
              <a:buFont typeface="Arial"/>
              <a:buChar char="•"/>
              <a:tabLst>
                <a:tab pos="240665" algn="l"/>
                <a:tab pos="241300" algn="l"/>
              </a:tabLst>
            </a:pPr>
            <a:r>
              <a:rPr sz="1400" spc="-35" dirty="0">
                <a:latin typeface="Times New Roman"/>
                <a:cs typeface="Times New Roman"/>
              </a:rPr>
              <a:t>11</a:t>
            </a:r>
            <a:r>
              <a:rPr sz="1400" spc="-110" dirty="0">
                <a:latin typeface="Times New Roman"/>
                <a:cs typeface="Times New Roman"/>
              </a:rPr>
              <a:t> </a:t>
            </a:r>
            <a:r>
              <a:rPr sz="1400" dirty="0">
                <a:latin typeface="Times New Roman"/>
                <a:cs typeface="Times New Roman"/>
              </a:rPr>
              <a:t>bytes</a:t>
            </a:r>
          </a:p>
          <a:p>
            <a:pPr marL="461963" marR="5080" lvl="1" indent="-173038">
              <a:buSzPct val="105000"/>
              <a:buFont typeface="Arial"/>
              <a:buChar char="•"/>
              <a:tabLst>
                <a:tab pos="240665" algn="l"/>
                <a:tab pos="241300" algn="l"/>
              </a:tabLst>
            </a:pPr>
            <a:r>
              <a:rPr sz="1400" dirty="0">
                <a:latin typeface="Times New Roman"/>
                <a:cs typeface="Times New Roman"/>
              </a:rPr>
              <a:t>Key positions 2, 5, </a:t>
            </a:r>
            <a:r>
              <a:rPr sz="1400" dirty="0" smtClean="0">
                <a:latin typeface="Times New Roman"/>
                <a:cs typeface="Times New Roman"/>
              </a:rPr>
              <a:t>8 </a:t>
            </a:r>
            <a:r>
              <a:rPr lang="en-US" sz="1400" dirty="0" smtClean="0">
                <a:latin typeface="Times New Roman"/>
                <a:cs typeface="Times New Roman"/>
              </a:rPr>
              <a:t>&amp; </a:t>
            </a:r>
            <a:r>
              <a:rPr sz="1400" dirty="0" smtClean="0">
                <a:latin typeface="Times New Roman"/>
                <a:cs typeface="Times New Roman"/>
              </a:rPr>
              <a:t>9 </a:t>
            </a:r>
            <a:r>
              <a:rPr lang="en-US" sz="1400" dirty="0" smtClean="0">
                <a:latin typeface="Times New Roman"/>
                <a:cs typeface="Times New Roman"/>
              </a:rPr>
              <a:t/>
            </a:r>
            <a:br>
              <a:rPr lang="en-US" sz="1400" dirty="0" smtClean="0">
                <a:latin typeface="Times New Roman"/>
                <a:cs typeface="Times New Roman"/>
              </a:rPr>
            </a:br>
            <a:r>
              <a:rPr sz="1400" spc="-5" dirty="0" smtClean="0">
                <a:latin typeface="Times New Roman"/>
                <a:cs typeface="Times New Roman"/>
              </a:rPr>
              <a:t>will </a:t>
            </a:r>
            <a:r>
              <a:rPr sz="1400" dirty="0">
                <a:latin typeface="Times New Roman"/>
                <a:cs typeface="Times New Roman"/>
              </a:rPr>
              <a:t>always</a:t>
            </a:r>
            <a:r>
              <a:rPr sz="1400" spc="-155" dirty="0">
                <a:latin typeface="Times New Roman"/>
                <a:cs typeface="Times New Roman"/>
              </a:rPr>
              <a:t> </a:t>
            </a:r>
            <a:r>
              <a:rPr sz="1400" dirty="0" smtClean="0">
                <a:latin typeface="Times New Roman"/>
                <a:cs typeface="Times New Roman"/>
              </a:rPr>
              <a:t>be</a:t>
            </a:r>
            <a:r>
              <a:rPr lang="en-US" sz="1400" dirty="0" smtClean="0">
                <a:latin typeface="Times New Roman"/>
                <a:cs typeface="Times New Roman"/>
              </a:rPr>
              <a:t> </a:t>
            </a:r>
            <a:r>
              <a:rPr sz="1400" dirty="0" smtClean="0">
                <a:latin typeface="Times New Roman"/>
                <a:cs typeface="Times New Roman"/>
              </a:rPr>
              <a:t>alphabetic</a:t>
            </a:r>
            <a:endParaRPr lang="en-US" sz="1400" dirty="0" smtClean="0">
              <a:latin typeface="Times New Roman"/>
              <a:cs typeface="Times New Roman"/>
            </a:endParaRPr>
          </a:p>
          <a:p>
            <a:pPr marL="461963" marR="5080" lvl="1" indent="-173038">
              <a:buSzPct val="105000"/>
              <a:tabLst>
                <a:tab pos="240665" algn="l"/>
                <a:tab pos="241300" algn="l"/>
              </a:tabLst>
            </a:pPr>
            <a:endParaRPr sz="1400" dirty="0">
              <a:latin typeface="Times New Roman"/>
              <a:cs typeface="Times New Roman"/>
            </a:endParaRPr>
          </a:p>
        </p:txBody>
      </p:sp>
      <p:sp>
        <p:nvSpPr>
          <p:cNvPr id="2" name="H3"/>
          <p:cNvSpPr>
            <a:spLocks noGrp="1"/>
          </p:cNvSpPr>
          <p:nvPr>
            <p:ph type="title"/>
          </p:nvPr>
        </p:nvSpPr>
        <p:spPr>
          <a:xfrm>
            <a:off x="0" y="256794"/>
            <a:ext cx="9144000" cy="445134"/>
          </a:xfrm>
        </p:spPr>
        <p:txBody>
          <a:bodyPr/>
          <a:lstStyle/>
          <a:p>
            <a:r>
              <a:rPr lang="en-US" dirty="0" smtClean="0"/>
              <a:t>New Unique Medicare Number</a:t>
            </a:r>
            <a:endParaRPr lang="en-US" dirty="0"/>
          </a:p>
        </p:txBody>
      </p:sp>
    </p:spTree>
    <p:extLst>
      <p:ext uri="{BB962C8B-B14F-4D97-AF65-F5344CB8AC3E}">
        <p14:creationId xmlns:p14="http://schemas.microsoft.com/office/powerpoint/2010/main" val="1242418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txBox="1"/>
          <p:nvPr/>
        </p:nvSpPr>
        <p:spPr>
          <a:xfrm>
            <a:off x="381000" y="1143000"/>
            <a:ext cx="8136255" cy="3924151"/>
          </a:xfrm>
          <a:prstGeom prst="rect">
            <a:avLst/>
          </a:prstGeom>
        </p:spPr>
        <p:txBody>
          <a:bodyPr vert="horz" wrap="square" lIns="0" tIns="0" rIns="0" bIns="0" rtlCol="0">
            <a:spAutoFit/>
          </a:bodyPr>
          <a:lstStyle/>
          <a:p>
            <a:pPr marL="356616" indent="-342900">
              <a:lnSpc>
                <a:spcPct val="100000"/>
              </a:lnSpc>
              <a:buFont typeface="Arial" panose="020B0604020202020204" pitchFamily="34" charset="0"/>
              <a:buChar char="•"/>
            </a:pPr>
            <a:r>
              <a:rPr lang="en-US" sz="1700" dirty="0" smtClean="0">
                <a:latin typeface="Times New Roman"/>
                <a:cs typeface="Times New Roman"/>
              </a:rPr>
              <a:t>Medicare started mailing new cards in April 2018 </a:t>
            </a: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Newly-eligible beneficiaries </a:t>
            </a:r>
            <a:r>
              <a:rPr lang="en-US" sz="1700" dirty="0">
                <a:latin typeface="Times New Roman" panose="02020603050405020304" pitchFamily="18" charset="0"/>
                <a:cs typeface="Times New Roman" panose="02020603050405020304" pitchFamily="18" charset="0"/>
              </a:rPr>
              <a:t>will get a card with </a:t>
            </a:r>
            <a:r>
              <a:rPr lang="en-US" sz="1700" dirty="0" smtClean="0">
                <a:latin typeface="Times New Roman" panose="02020603050405020304" pitchFamily="18" charset="0"/>
                <a:cs typeface="Times New Roman" panose="02020603050405020304" pitchFamily="18" charset="0"/>
              </a:rPr>
              <a:t>a unique number</a:t>
            </a:r>
            <a:r>
              <a:rPr lang="en-US" sz="1700" dirty="0">
                <a:latin typeface="Times New Roman" panose="02020603050405020304" pitchFamily="18" charset="0"/>
                <a:cs typeface="Times New Roman" panose="02020603050405020304" pitchFamily="18" charset="0"/>
              </a:rPr>
              <a:t>, regardless of where they live</a:t>
            </a:r>
          </a:p>
          <a:p>
            <a:pPr marL="742950" lvl="1" indent="-28575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Existing beneficiaries will get a new </a:t>
            </a:r>
            <a:r>
              <a:rPr lang="en-US" sz="1700" dirty="0" smtClean="0">
                <a:latin typeface="Times New Roman" panose="02020603050405020304" pitchFamily="18" charset="0"/>
                <a:cs typeface="Times New Roman" panose="02020603050405020304" pitchFamily="18" charset="0"/>
              </a:rPr>
              <a:t>card over </a:t>
            </a:r>
            <a:r>
              <a:rPr lang="en-US" sz="1700" dirty="0">
                <a:latin typeface="Times New Roman" panose="02020603050405020304" pitchFamily="18" charset="0"/>
                <a:cs typeface="Times New Roman" panose="02020603050405020304" pitchFamily="18" charset="0"/>
              </a:rPr>
              <a:t>a period of approximately 12 </a:t>
            </a:r>
            <a:r>
              <a:rPr lang="en-US" sz="1700" dirty="0" smtClean="0">
                <a:latin typeface="Times New Roman" panose="02020603050405020304" pitchFamily="18" charset="0"/>
                <a:cs typeface="Times New Roman" panose="02020603050405020304" pitchFamily="18" charset="0"/>
              </a:rPr>
              <a:t>months</a:t>
            </a:r>
            <a:endParaRPr lang="en-US" sz="17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Distribution of cards to existing beneficiaries will be randomized by geographic location, with states grouped into one of seven “waves”</a:t>
            </a:r>
          </a:p>
          <a:p>
            <a:pPr lvl="0"/>
            <a:endParaRPr lang="en-US" sz="17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In April, CMS launched </a:t>
            </a:r>
            <a:r>
              <a:rPr lang="en-US" sz="1700" b="1" u="sng" dirty="0" smtClean="0">
                <a:solidFill>
                  <a:srgbClr val="07499C"/>
                </a:solidFill>
                <a:latin typeface="Times New Roman" panose="02020603050405020304" pitchFamily="18" charset="0"/>
                <a:cs typeface="Times New Roman" panose="02020603050405020304" pitchFamily="18" charset="0"/>
              </a:rPr>
              <a:t>Medicare.gov/</a:t>
            </a:r>
            <a:r>
              <a:rPr lang="en-US" sz="1700" b="1" u="sng" dirty="0" err="1" smtClean="0">
                <a:solidFill>
                  <a:srgbClr val="07499C"/>
                </a:solidFill>
                <a:latin typeface="Times New Roman" panose="02020603050405020304" pitchFamily="18" charset="0"/>
                <a:cs typeface="Times New Roman" panose="02020603050405020304" pitchFamily="18" charset="0"/>
              </a:rPr>
              <a:t>newcard</a:t>
            </a:r>
            <a:r>
              <a:rPr lang="en-US" sz="1700" dirty="0" smtClean="0">
                <a:latin typeface="Times New Roman" panose="02020603050405020304" pitchFamily="18" charset="0"/>
                <a:cs typeface="Times New Roman" panose="02020603050405020304" pitchFamily="18" charset="0"/>
              </a:rPr>
              <a:t> where people with Medicare can </a:t>
            </a:r>
            <a:r>
              <a:rPr lang="en-US" sz="1700" dirty="0">
                <a:latin typeface="Times New Roman" panose="02020603050405020304" pitchFamily="18" charset="0"/>
                <a:cs typeface="Times New Roman" panose="02020603050405020304" pitchFamily="18" charset="0"/>
              </a:rPr>
              <a:t>sign up for emails about the card </a:t>
            </a:r>
            <a:r>
              <a:rPr lang="en-US" sz="1700" dirty="0" smtClean="0">
                <a:latin typeface="Times New Roman" panose="02020603050405020304" pitchFamily="18" charset="0"/>
                <a:cs typeface="Times New Roman" panose="02020603050405020304" pitchFamily="18" charset="0"/>
              </a:rPr>
              <a:t>mailing and check the card mailing status in their state</a:t>
            </a:r>
          </a:p>
          <a:p>
            <a:pPr lvl="0"/>
            <a:endParaRPr lang="en-US" sz="17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People with Medicare should use the new card once they get it, but either the SSN-based or the new random alphanumeric-based numbers can be used through December 2019</a:t>
            </a:r>
          </a:p>
          <a:p>
            <a:pPr lvl="0"/>
            <a:endParaRPr lang="en-US" sz="1700" dirty="0" smtClean="0">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1700" dirty="0" smtClean="0">
                <a:latin typeface="Times New Roman" panose="02020603050405020304" pitchFamily="18" charset="0"/>
                <a:cs typeface="Times New Roman" panose="02020603050405020304" pitchFamily="18" charset="0"/>
              </a:rPr>
              <a:t>Beginning January 1, 2020 only the new card will be usable</a:t>
            </a:r>
          </a:p>
          <a:p>
            <a:pPr lvl="0"/>
            <a:endParaRPr lang="en-US" sz="1700" dirty="0" smtClean="0">
              <a:latin typeface="Times New Roman" panose="02020603050405020304" pitchFamily="18" charset="0"/>
              <a:cs typeface="Times New Roman" panose="02020603050405020304" pitchFamily="18" charset="0"/>
            </a:endParaRPr>
          </a:p>
        </p:txBody>
      </p:sp>
      <p:sp>
        <p:nvSpPr>
          <p:cNvPr id="2" name="H3"/>
          <p:cNvSpPr txBox="1">
            <a:spLocks noGrp="1"/>
          </p:cNvSpPr>
          <p:nvPr>
            <p:ph type="title"/>
          </p:nvPr>
        </p:nvSpPr>
        <p:spPr>
          <a:xfrm>
            <a:off x="0" y="256794"/>
            <a:ext cx="9144000" cy="445134"/>
          </a:xfrm>
          <a:prstGeom prst="rect">
            <a:avLst/>
          </a:prstGeom>
        </p:spPr>
        <p:txBody>
          <a:bodyPr vert="horz" wrap="square" lIns="0" tIns="0" rIns="0" bIns="0" rtlCol="0">
            <a:spAutoFit/>
          </a:bodyPr>
          <a:lstStyle/>
          <a:p>
            <a:pPr marL="12700">
              <a:lnSpc>
                <a:spcPct val="100000"/>
              </a:lnSpc>
            </a:pPr>
            <a:r>
              <a:rPr lang="en-US" spc="-5" dirty="0" smtClean="0"/>
              <a:t>Sending New Medicare Cards</a:t>
            </a:r>
            <a:endParaRPr spc="-5" dirty="0"/>
          </a:p>
        </p:txBody>
      </p:sp>
    </p:spTree>
  </p:cSld>
  <p:clrMapOvr>
    <a:masterClrMapping/>
  </p:clrMapOvr>
  <mc:AlternateContent xmlns:mc="http://schemas.openxmlformats.org/markup-compatibility/2006" xmlns:p14="http://schemas.microsoft.com/office/powerpoint/2010/main">
    <mc:Choice Requires="p14">
      <p:transition spd="slow" p14:dur="2000" advTm="46374"/>
    </mc:Choice>
    <mc:Fallback xmlns="">
      <p:transition spd="slow" advTm="4637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400800"/>
            <a:ext cx="8001000" cy="369332"/>
          </a:xfrm>
          <a:prstGeom prst="rect">
            <a:avLst/>
          </a:prstGeom>
        </p:spPr>
        <p:txBody>
          <a:bodyPr wrap="square">
            <a:spAutoFit/>
          </a:bodyPr>
          <a:lstStyle/>
          <a:p>
            <a:r>
              <a:rPr lang="en-US" i="1" dirty="0"/>
              <a:t>https://www.cms.gov/Medicare/New-Medicare-Card/NMC-Mailing-Strategy.pdf</a:t>
            </a:r>
          </a:p>
        </p:txBody>
      </p:sp>
      <p:graphicFrame>
        <p:nvGraphicFramePr>
          <p:cNvPr id="2" name="Table 1" descr="3 column chart, with column headings for wave, states included and date" title="Chart of New Mailing Waves"/>
          <p:cNvGraphicFramePr>
            <a:graphicFrameLocks noGrp="1"/>
          </p:cNvGraphicFramePr>
          <p:nvPr>
            <p:extLst>
              <p:ext uri="{D42A27DB-BD31-4B8C-83A1-F6EECF244321}">
                <p14:modId xmlns:p14="http://schemas.microsoft.com/office/powerpoint/2010/main" val="877940845"/>
              </p:ext>
            </p:extLst>
          </p:nvPr>
        </p:nvGraphicFramePr>
        <p:xfrm>
          <a:off x="1066801" y="1143001"/>
          <a:ext cx="7275707" cy="5120132"/>
        </p:xfrm>
        <a:graphic>
          <a:graphicData uri="http://schemas.openxmlformats.org/drawingml/2006/table">
            <a:tbl>
              <a:tblPr firstRow="1" bandRow="1">
                <a:tableStyleId>{5C22544A-7EE6-4342-B048-85BDC9FD1C3A}</a:tableStyleId>
              </a:tblPr>
              <a:tblGrid>
                <a:gridCol w="763140">
                  <a:extLst>
                    <a:ext uri="{9D8B030D-6E8A-4147-A177-3AD203B41FA5}">
                      <a16:colId xmlns:a16="http://schemas.microsoft.com/office/drawing/2014/main" xmlns="" val="20000"/>
                    </a:ext>
                  </a:extLst>
                </a:gridCol>
                <a:gridCol w="4709917">
                  <a:extLst>
                    <a:ext uri="{9D8B030D-6E8A-4147-A177-3AD203B41FA5}">
                      <a16:colId xmlns:a16="http://schemas.microsoft.com/office/drawing/2014/main" xmlns="" val="20001"/>
                    </a:ext>
                  </a:extLst>
                </a:gridCol>
                <a:gridCol w="1802650">
                  <a:extLst>
                    <a:ext uri="{9D8B030D-6E8A-4147-A177-3AD203B41FA5}">
                      <a16:colId xmlns:a16="http://schemas.microsoft.com/office/drawing/2014/main" xmlns="" val="20002"/>
                    </a:ext>
                  </a:extLst>
                </a:gridCol>
              </a:tblGrid>
              <a:tr h="354316">
                <a:tc>
                  <a:txBody>
                    <a:bodyPr/>
                    <a:lstStyle/>
                    <a:p>
                      <a:r>
                        <a:rPr lang="en-US"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Wave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States Included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Cards Mailing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extLst>
                  <a:ext uri="{0D108BD9-81ED-4DB2-BD59-A6C34878D82A}">
                    <a16:rowId xmlns:a16="http://schemas.microsoft.com/office/drawing/2014/main" xmlns="" val="10000"/>
                  </a:ext>
                </a:extLst>
              </a:tr>
              <a:tr h="683411">
                <a:tc>
                  <a:txBody>
                    <a:bodyPr/>
                    <a:lstStyle/>
                    <a:p>
                      <a:pPr marL="0" marR="0" algn="ctr">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Newly Eligible People</a:t>
                      </a:r>
                      <a:r>
                        <a:rPr lang="en-US" sz="1100" baseline="0" dirty="0">
                          <a:effectLst/>
                          <a:latin typeface="Times New Roman" panose="02020603050405020304" pitchFamily="18" charset="0"/>
                          <a:ea typeface="Calibri" panose="020F0502020204030204" pitchFamily="34" charset="0"/>
                          <a:cs typeface="Times New Roman" panose="02020603050405020304" pitchFamily="18" charset="0"/>
                        </a:rPr>
                        <a:t> with Medicare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All – Nationwide</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April 2018 - Ongoing</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3219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Delaware, District of Columbia, Maryland, Pennsylvania, Virginia, West Virginia</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Mailing started</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ay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3219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Alaska, American Samoa, California, Guam, Hawaii, Northern Mariana Islands, Oregon  </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Beginning</a:t>
                      </a:r>
                      <a:r>
                        <a:rPr lang="en-US" sz="1600" baseline="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98295">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Arkansas, Illinois, Indiana, Iowa, Kansas, Minnesota, Nebraska, North Dakota, Oklahoma, South Dakota, Wisconsin</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53219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Connecticut, Maine, Massachusetts, New Hampshire,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Jersey, New York, Rhode Island, Vermont</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53219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Alabama, Florida, Georgia, North Carolina, South Carolina</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53219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Arizona, Colorado, Idaho, Montana, Nevada, New </a:t>
                      </a:r>
                      <a:r>
                        <a:rPr lang="es-US" sz="1600" dirty="0" err="1">
                          <a:effectLst/>
                          <a:latin typeface="Times New Roman" panose="02020603050405020304" pitchFamily="18" charset="0"/>
                          <a:ea typeface="Times New Roman" panose="02020603050405020304" pitchFamily="18" charset="0"/>
                          <a:cs typeface="Times New Roman" panose="02020603050405020304" pitchFamily="18" charset="0"/>
                        </a:rPr>
                        <a:t>Mexico</a:t>
                      </a: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 Texas, Utah, Washington, Wyoming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53219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Kentucky, Louisiana, Michigan, Mississippi, Missouri,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Ohio, Puerto Rico, Tennessee, Virgin Islands</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5" name="H3"/>
          <p:cNvSpPr>
            <a:spLocks noGrp="1"/>
          </p:cNvSpPr>
          <p:nvPr>
            <p:ph type="title"/>
          </p:nvPr>
        </p:nvSpPr>
        <p:spPr>
          <a:xfrm>
            <a:off x="0" y="256794"/>
            <a:ext cx="9144000" cy="445134"/>
          </a:xfrm>
        </p:spPr>
        <p:txBody>
          <a:bodyPr/>
          <a:lstStyle/>
          <a:p>
            <a:r>
              <a:rPr lang="en-US" dirty="0" smtClean="0">
                <a:solidFill>
                  <a:prstClr val="white"/>
                </a:solidFill>
              </a:rPr>
              <a:t>New Medicare Card Mailing</a:t>
            </a:r>
            <a:r>
              <a:rPr lang="en-US" dirty="0"/>
              <a:t/>
            </a:r>
            <a:br>
              <a:rPr lang="en-US" dirty="0"/>
            </a:br>
            <a:endParaRPr lang="en-US" dirty="0"/>
          </a:p>
        </p:txBody>
      </p:sp>
    </p:spTree>
    <p:extLst>
      <p:ext uri="{BB962C8B-B14F-4D97-AF65-F5344CB8AC3E}">
        <p14:creationId xmlns:p14="http://schemas.microsoft.com/office/powerpoint/2010/main" val="58726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
          <p:cNvSpPr>
            <a:spLocks noGrp="1"/>
          </p:cNvSpPr>
          <p:nvPr>
            <p:ph idx="4294967295"/>
          </p:nvPr>
        </p:nvSpPr>
        <p:spPr>
          <a:xfrm>
            <a:off x="838200" y="1219200"/>
            <a:ext cx="7391400" cy="4154488"/>
          </a:xfrm>
        </p:spPr>
        <p:txBody>
          <a:bodyPr/>
          <a:lstStyle/>
          <a:p>
            <a:r>
              <a:rPr lang="en-US" b="1" dirty="0" smtClean="0"/>
              <a:t>Pre-Outreach Baseline: Early January 2018, National Sample</a:t>
            </a:r>
          </a:p>
          <a:p>
            <a:pPr lvl="1"/>
            <a:r>
              <a:rPr lang="en-US" dirty="0" smtClean="0"/>
              <a:t>Between periods of active outreach, awareness levels may decline, so this effort helped establish a new baseline measure</a:t>
            </a:r>
          </a:p>
          <a:p>
            <a:endParaRPr lang="en-US" b="1" dirty="0" smtClean="0"/>
          </a:p>
          <a:p>
            <a:r>
              <a:rPr lang="en-US" b="1" dirty="0" smtClean="0"/>
              <a:t>Implementation Wave 1: Early to Mid April 2018, National + Local Oversample</a:t>
            </a:r>
          </a:p>
          <a:p>
            <a:pPr lvl="1"/>
            <a:r>
              <a:rPr lang="en-US" dirty="0" smtClean="0"/>
              <a:t>This survey helps compare awareness as mailings begin to baseline and to later implementation states. Early results indicate that awareness is holding steady from earlier timeframes. </a:t>
            </a:r>
          </a:p>
          <a:p>
            <a:pPr lvl="1"/>
            <a:endParaRPr lang="en-US" dirty="0" smtClean="0"/>
          </a:p>
          <a:p>
            <a:pPr lvl="1"/>
            <a:r>
              <a:rPr lang="en-US" dirty="0" smtClean="0"/>
              <a:t>Receipt of the New Card should improve awareness substantially, as direct mail has been shown to be an effective outreach strategy. </a:t>
            </a:r>
          </a:p>
          <a:p>
            <a:endParaRPr lang="en-US" b="1" dirty="0" smtClean="0"/>
          </a:p>
          <a:p>
            <a:r>
              <a:rPr lang="en-US" b="1" dirty="0" smtClean="0"/>
              <a:t>Implementation Wave 2: Summer 2018, National + Local Oversample</a:t>
            </a:r>
          </a:p>
          <a:p>
            <a:pPr lvl="1"/>
            <a:r>
              <a:rPr lang="en-US" dirty="0" smtClean="0"/>
              <a:t>This survey will examine the extent to which alterations in outreach messaging and strategy improve awareness, along with targeted local communications </a:t>
            </a:r>
          </a:p>
        </p:txBody>
      </p:sp>
      <p:sp>
        <p:nvSpPr>
          <p:cNvPr id="4" name="H3"/>
          <p:cNvSpPr>
            <a:spLocks noGrp="1"/>
          </p:cNvSpPr>
          <p:nvPr>
            <p:ph type="title"/>
          </p:nvPr>
        </p:nvSpPr>
        <p:spPr>
          <a:xfrm>
            <a:off x="0" y="256794"/>
            <a:ext cx="9144000" cy="445134"/>
          </a:xfrm>
        </p:spPr>
        <p:txBody>
          <a:bodyPr/>
          <a:lstStyle/>
          <a:p>
            <a:r>
              <a:rPr lang="en-US" dirty="0" smtClean="0"/>
              <a:t>New Medicare Card Awareness Survey Strategy	</a:t>
            </a:r>
            <a:endParaRPr lang="en-US" dirty="0"/>
          </a:p>
        </p:txBody>
      </p:sp>
    </p:spTree>
    <p:extLst>
      <p:ext uri="{BB962C8B-B14F-4D97-AF65-F5344CB8AC3E}">
        <p14:creationId xmlns:p14="http://schemas.microsoft.com/office/powerpoint/2010/main" val="3453581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
          <p:cNvSpPr txBox="1">
            <a:spLocks/>
          </p:cNvSpPr>
          <p:nvPr/>
        </p:nvSpPr>
        <p:spPr>
          <a:xfrm>
            <a:off x="457200" y="1270000"/>
            <a:ext cx="8229600" cy="4856163"/>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spcBef>
                <a:spcPts val="1000"/>
              </a:spcBef>
            </a:pPr>
            <a:r>
              <a:rPr lang="en-US" sz="2000" b="1" kern="0" dirty="0" smtClean="0">
                <a:solidFill>
                  <a:sysClr val="windowText" lastClr="000000"/>
                </a:solidFill>
                <a:latin typeface="Times New Roman" panose="02020603050405020304" pitchFamily="18" charset="0"/>
                <a:cs typeface="Times New Roman" panose="02020603050405020304" pitchFamily="18" charset="0"/>
              </a:rPr>
              <a:t>January – October 2018</a:t>
            </a:r>
          </a:p>
          <a:p>
            <a:pPr marL="742950" lvl="2" indent="-285750">
              <a:spcBef>
                <a:spcPts val="1000"/>
              </a:spcBef>
              <a:buFont typeface="Arial" panose="020B0604020202020204" pitchFamily="34" charset="0"/>
              <a:buChar char="•"/>
            </a:pPr>
            <a:r>
              <a:rPr lang="en-US" kern="0" dirty="0" smtClean="0">
                <a:solidFill>
                  <a:sysClr val="windowText" lastClr="000000"/>
                </a:solidFill>
                <a:latin typeface="Times New Roman" panose="02020603050405020304" pitchFamily="18" charset="0"/>
                <a:cs typeface="Times New Roman" panose="02020603050405020304" pitchFamily="18" charset="0"/>
              </a:rPr>
              <a:t>National Outreach with drumbeat messaging, changing over time</a:t>
            </a:r>
          </a:p>
          <a:p>
            <a:pPr marL="742950" lvl="2" indent="-285750">
              <a:spcBef>
                <a:spcPts val="1000"/>
              </a:spcBef>
              <a:buFont typeface="Arial" panose="020B0604020202020204" pitchFamily="34" charset="0"/>
              <a:buChar char="•"/>
            </a:pPr>
            <a:r>
              <a:rPr lang="en-US" kern="0" dirty="0" smtClean="0">
                <a:solidFill>
                  <a:sysClr val="windowText" lastClr="000000"/>
                </a:solidFill>
                <a:latin typeface="Times New Roman" panose="02020603050405020304" pitchFamily="18" charset="0"/>
                <a:cs typeface="Times New Roman" panose="02020603050405020304" pitchFamily="18" charset="0"/>
              </a:rPr>
              <a:t>Dial up the outreach and messaging! Card mailing moves to forefront of messaging for people with Medicare through all communications channels.</a:t>
            </a:r>
          </a:p>
          <a:p>
            <a:pPr marL="1200150" lvl="3" indent="-285750">
              <a:spcBef>
                <a:spcPts val="1000"/>
              </a:spcBef>
              <a:buFont typeface="Arial" panose="020B0604020202020204" pitchFamily="34" charset="0"/>
              <a:buChar char="•"/>
            </a:pPr>
            <a:r>
              <a:rPr lang="en-US" sz="1600" b="1" kern="0" dirty="0" smtClean="0">
                <a:solidFill>
                  <a:sysClr val="windowText" lastClr="000000"/>
                </a:solidFill>
                <a:latin typeface="Times New Roman" panose="02020603050405020304" pitchFamily="18" charset="0"/>
                <a:cs typeface="Times New Roman" panose="02020603050405020304" pitchFamily="18" charset="0"/>
              </a:rPr>
              <a:t>January 25 to Mid-April:  </a:t>
            </a:r>
          </a:p>
          <a:p>
            <a:pPr marL="1657350" lvl="4" indent="-285750">
              <a:spcBef>
                <a:spcPts val="1000"/>
              </a:spcBef>
              <a:buFont typeface="Arial" panose="020B0604020202020204" pitchFamily="34" charset="0"/>
              <a:buChar char="•"/>
            </a:pPr>
            <a:r>
              <a:rPr lang="en-US" sz="1600" kern="0" dirty="0" smtClean="0">
                <a:solidFill>
                  <a:sysClr val="windowText" lastClr="000000"/>
                </a:solidFill>
                <a:latin typeface="Times New Roman" panose="02020603050405020304" pitchFamily="18" charset="0"/>
                <a:cs typeface="Times New Roman" panose="02020603050405020304" pitchFamily="18" charset="0"/>
              </a:rPr>
              <a:t>Messaging about mailing address accuracy and protection from fraudsters </a:t>
            </a:r>
          </a:p>
          <a:p>
            <a:pPr marL="1200150" lvl="3" indent="-285750">
              <a:spcBef>
                <a:spcPts val="1000"/>
              </a:spcBef>
              <a:buFont typeface="Arial" panose="020B0604020202020204" pitchFamily="34" charset="0"/>
              <a:buChar char="•"/>
            </a:pPr>
            <a:r>
              <a:rPr lang="en-US" sz="1600" b="1" kern="0" dirty="0" smtClean="0">
                <a:solidFill>
                  <a:sysClr val="windowText" lastClr="000000"/>
                </a:solidFill>
                <a:latin typeface="Times New Roman" panose="02020603050405020304" pitchFamily="18" charset="0"/>
                <a:cs typeface="Times New Roman" panose="02020603050405020304" pitchFamily="18" charset="0"/>
              </a:rPr>
              <a:t>Mid-April – October:  </a:t>
            </a:r>
          </a:p>
          <a:p>
            <a:pPr marL="1657350" lvl="4" indent="-285750">
              <a:spcBef>
                <a:spcPts val="1000"/>
              </a:spcBef>
              <a:buFont typeface="Arial" panose="020B0604020202020204" pitchFamily="34" charset="0"/>
              <a:buChar char="•"/>
            </a:pPr>
            <a:r>
              <a:rPr lang="en-US" sz="1600" kern="0" dirty="0" smtClean="0">
                <a:solidFill>
                  <a:sysClr val="windowText" lastClr="000000"/>
                </a:solidFill>
                <a:latin typeface="Times New Roman" panose="02020603050405020304" pitchFamily="18" charset="0"/>
                <a:cs typeface="Times New Roman" panose="02020603050405020304" pitchFamily="18" charset="0"/>
              </a:rPr>
              <a:t>Intensive earned media and local outreach kicks off, coordinated with card mailing</a:t>
            </a:r>
          </a:p>
          <a:p>
            <a:pPr marL="1657350" lvl="4" indent="-285750">
              <a:spcBef>
                <a:spcPts val="1000"/>
              </a:spcBef>
              <a:buFont typeface="Arial" panose="020B0604020202020204" pitchFamily="34" charset="0"/>
              <a:buChar char="•"/>
            </a:pPr>
            <a:r>
              <a:rPr lang="en-US" sz="1600" kern="0" dirty="0" smtClean="0">
                <a:solidFill>
                  <a:sysClr val="windowText" lastClr="000000"/>
                </a:solidFill>
                <a:latin typeface="Times New Roman" panose="02020603050405020304" pitchFamily="18" charset="0"/>
                <a:cs typeface="Times New Roman" panose="02020603050405020304" pitchFamily="18" charset="0"/>
              </a:rPr>
              <a:t>Messaging about when to expect new cards, what to do with old (and new) cards, what to do if you don’t receive a card or need help, and being aware of potential scams</a:t>
            </a:r>
          </a:p>
          <a:p>
            <a:pPr marL="1200150" lvl="3" indent="-285750">
              <a:spcBef>
                <a:spcPts val="1000"/>
              </a:spcBef>
            </a:pPr>
            <a:endParaRPr lang="en-US" sz="2000" b="1" kern="0" dirty="0" smtClean="0">
              <a:solidFill>
                <a:sysClr val="windowText" lastClr="000000"/>
              </a:solidFill>
              <a:latin typeface="Times New Roman" panose="02020603050405020304" pitchFamily="18" charset="0"/>
              <a:cs typeface="Times New Roman" panose="02020603050405020304" pitchFamily="18" charset="0"/>
            </a:endParaRPr>
          </a:p>
          <a:p>
            <a:pPr marL="0" lvl="1">
              <a:spcBef>
                <a:spcPts val="1000"/>
              </a:spcBef>
            </a:pPr>
            <a:endParaRPr lang="en-US" sz="2000" kern="0" dirty="0" smtClean="0">
              <a:solidFill>
                <a:sysClr val="windowText" lastClr="000000"/>
              </a:solidFill>
              <a:ea typeface="Times New Roman" panose="02020603050405020304" pitchFamily="18" charset="0"/>
            </a:endParaRPr>
          </a:p>
          <a:p>
            <a:pPr marL="0" lvl="1">
              <a:spcBef>
                <a:spcPts val="1000"/>
              </a:spcBef>
            </a:pPr>
            <a:endParaRPr lang="en-US" sz="2000" kern="0" dirty="0" smtClean="0">
              <a:solidFill>
                <a:sysClr val="windowText" lastClr="000000"/>
              </a:solidFill>
              <a:ea typeface="Times New Roman" panose="02020603050405020304" pitchFamily="18" charset="0"/>
            </a:endParaRPr>
          </a:p>
          <a:p>
            <a:pPr marL="0" lvl="1">
              <a:spcBef>
                <a:spcPts val="1000"/>
              </a:spcBef>
            </a:pPr>
            <a:endParaRPr lang="en-US" sz="2000" kern="0" dirty="0" smtClean="0">
              <a:solidFill>
                <a:sysClr val="windowText" lastClr="000000"/>
              </a:solidFill>
              <a:ea typeface="Times New Roman" panose="02020603050405020304" pitchFamily="18" charset="0"/>
            </a:endParaRPr>
          </a:p>
          <a:p>
            <a:pPr marL="0" lvl="1">
              <a:spcBef>
                <a:spcPts val="1000"/>
              </a:spcBef>
            </a:pPr>
            <a:endParaRPr lang="en-US" sz="2000" kern="0" dirty="0" smtClean="0">
              <a:solidFill>
                <a:sysClr val="windowText" lastClr="000000"/>
              </a:solidFill>
            </a:endParaRPr>
          </a:p>
          <a:p>
            <a:pPr marL="0" lvl="1">
              <a:spcBef>
                <a:spcPts val="1000"/>
              </a:spcBef>
            </a:pPr>
            <a:endParaRPr lang="en-US" sz="2000" kern="0" dirty="0">
              <a:solidFill>
                <a:sysClr val="windowText" lastClr="000000"/>
              </a:solidFill>
              <a:ea typeface="Times New Roman" panose="02020603050405020304" pitchFamily="18" charset="0"/>
            </a:endParaRPr>
          </a:p>
        </p:txBody>
      </p:sp>
      <p:sp>
        <p:nvSpPr>
          <p:cNvPr id="4" name="H3"/>
          <p:cNvSpPr txBox="1">
            <a:spLocks noGrp="1"/>
          </p:cNvSpPr>
          <p:nvPr>
            <p:ph type="title"/>
          </p:nvPr>
        </p:nvSpPr>
        <p:spPr>
          <a:xfrm>
            <a:off x="0" y="256794"/>
            <a:ext cx="9144000" cy="445134"/>
          </a:xfrm>
          <a:prstGeom prst="rect">
            <a:avLst/>
          </a:prstGeom>
        </p:spPr>
        <p:txBody>
          <a:bodyPr vert="horz" wrap="square" lIns="0" tIns="0" rIns="0" bIns="0" rtlCol="0">
            <a:spAutoFit/>
          </a:bodyPr>
          <a:lstStyle/>
          <a:p>
            <a:pPr marL="12700">
              <a:lnSpc>
                <a:spcPct val="100000"/>
              </a:lnSpc>
              <a:tabLst>
                <a:tab pos="354965" algn="l"/>
                <a:tab pos="355600" algn="l"/>
              </a:tabLst>
            </a:pPr>
            <a:r>
              <a:rPr lang="en-US" sz="2800" dirty="0" smtClean="0"/>
              <a:t>Your Guide </a:t>
            </a:r>
            <a:r>
              <a:rPr lang="en-US" sz="2800" dirty="0"/>
              <a:t>for </a:t>
            </a:r>
            <a:r>
              <a:rPr lang="en-US" sz="2800" dirty="0" smtClean="0"/>
              <a:t>Outreach</a:t>
            </a:r>
            <a:endParaRPr lang="en-US" sz="2800" dirty="0"/>
          </a:p>
        </p:txBody>
      </p:sp>
    </p:spTree>
    <p:extLst>
      <p:ext uri="{BB962C8B-B14F-4D97-AF65-F5344CB8AC3E}">
        <p14:creationId xmlns:p14="http://schemas.microsoft.com/office/powerpoint/2010/main" val="2977040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
          <p:cNvSpPr>
            <a:spLocks noGrp="1"/>
          </p:cNvSpPr>
          <p:nvPr>
            <p:ph type="body" idx="4294967295"/>
          </p:nvPr>
        </p:nvSpPr>
        <p:spPr>
          <a:xfrm>
            <a:off x="595313" y="1104900"/>
            <a:ext cx="8548687" cy="4430713"/>
          </a:xfrm>
        </p:spPr>
        <p:txBody>
          <a:bodyPr/>
          <a:lstStyle/>
          <a:p>
            <a:r>
              <a:rPr lang="en-US" dirty="0" smtClean="0">
                <a:latin typeface="Times New Roman" panose="02020603050405020304" pitchFamily="18" charset="0"/>
                <a:cs typeface="Times New Roman" panose="02020603050405020304" pitchFamily="18" charset="0"/>
              </a:rPr>
              <a:t>Specific messaging for people with Medicare</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January to Mid-April</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New Medicare cards with new Medicare Numbers are coming</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Make sure the Social Security Administration has your current mailing address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Beware of scam artists contacting you about your new card</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Mid-April to October</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MAILING BEGINS!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Find out when your card is mailed by visiting Medicare.gov and signing up for email</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to do if you don’t get your card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Destroy your old card (shred)</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Once your card has been mailed, you can look up your Medicare Number or print a card on </a:t>
            </a:r>
            <a:r>
              <a:rPr lang="en-US" dirty="0" smtClean="0">
                <a:latin typeface="Times New Roman" panose="02020603050405020304" pitchFamily="18" charset="0"/>
                <a:cs typeface="Times New Roman" panose="02020603050405020304" pitchFamily="18" charset="0"/>
                <a:hlinkClick r:id="rId3"/>
              </a:rPr>
              <a:t>MyMedicare.gov</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Continue to be alert and watch for fraud</a:t>
            </a:r>
          </a:p>
          <a:p>
            <a:endParaRPr lang="en-US" dirty="0"/>
          </a:p>
        </p:txBody>
      </p:sp>
      <p:sp>
        <p:nvSpPr>
          <p:cNvPr id="7" name="H3"/>
          <p:cNvSpPr>
            <a:spLocks noGrp="1"/>
          </p:cNvSpPr>
          <p:nvPr>
            <p:ph type="title"/>
          </p:nvPr>
        </p:nvSpPr>
        <p:spPr>
          <a:xfrm>
            <a:off x="0" y="256794"/>
            <a:ext cx="9144000" cy="445134"/>
          </a:xfrm>
        </p:spPr>
        <p:txBody>
          <a:bodyPr/>
          <a:lstStyle/>
          <a:p>
            <a:r>
              <a:rPr lang="en-US" dirty="0">
                <a:latin typeface="Times New Roman" panose="02020603050405020304" pitchFamily="18" charset="0"/>
                <a:cs typeface="Times New Roman" panose="02020603050405020304" pitchFamily="18" charset="0"/>
              </a:rPr>
              <a:t>Your Guide for </a:t>
            </a:r>
            <a:r>
              <a:rPr lang="en-US" dirty="0" smtClean="0">
                <a:latin typeface="Times New Roman" panose="02020603050405020304" pitchFamily="18" charset="0"/>
                <a:cs typeface="Times New Roman" panose="02020603050405020304" pitchFamily="18" charset="0"/>
              </a:rPr>
              <a:t>Outreach (continued)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10075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is an image of a fillable flyer that can be used to promote the new Medicare cards. " title="New Medicare Card Fillable Spanish Fly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888443"/>
            <a:ext cx="2971800" cy="3846588"/>
          </a:xfrm>
          <a:prstGeom prst="rect">
            <a:avLst/>
          </a:prstGeom>
          <a:ln>
            <a:solidFill>
              <a:schemeClr val="accent1"/>
            </a:solidFill>
          </a:ln>
        </p:spPr>
      </p:pic>
      <p:pic>
        <p:nvPicPr>
          <p:cNvPr id="7" name="Picture 6" descr="This is an image of a fillable flyer that can be used to promote the new Medicare cards. " title="New Medicare Card Fillable Fly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905000"/>
            <a:ext cx="2980678" cy="3857348"/>
          </a:xfrm>
          <a:prstGeom prst="rect">
            <a:avLst/>
          </a:prstGeom>
          <a:ln>
            <a:solidFill>
              <a:schemeClr val="accent1"/>
            </a:solidFill>
          </a:ln>
        </p:spPr>
      </p:pic>
      <p:sp>
        <p:nvSpPr>
          <p:cNvPr id="3" name="P"/>
          <p:cNvSpPr>
            <a:spLocks noGrp="1"/>
          </p:cNvSpPr>
          <p:nvPr>
            <p:ph type="body" idx="4294967295"/>
          </p:nvPr>
        </p:nvSpPr>
        <p:spPr>
          <a:xfrm>
            <a:off x="0" y="1104900"/>
            <a:ext cx="7953375" cy="552450"/>
          </a:xfrm>
        </p:spPr>
        <p:txBody>
          <a:bodyPr/>
          <a:lstStyle/>
          <a:p>
            <a:pPr algn="ctr"/>
            <a:r>
              <a:rPr lang="en-US" i="1" dirty="0"/>
              <a:t>https://www.cms.gov/Medicare/New-Medicare-Card/Outreach-and-Education/Products-to-share-with-beneficiaries.html</a:t>
            </a:r>
            <a:endParaRPr lang="en-US" i="1" dirty="0" smtClean="0"/>
          </a:p>
        </p:txBody>
      </p:sp>
      <p:sp>
        <p:nvSpPr>
          <p:cNvPr id="2" name="H3"/>
          <p:cNvSpPr>
            <a:spLocks noGrp="1"/>
          </p:cNvSpPr>
          <p:nvPr>
            <p:ph type="title"/>
          </p:nvPr>
        </p:nvSpPr>
        <p:spPr>
          <a:xfrm>
            <a:off x="0" y="256794"/>
            <a:ext cx="9144000" cy="861774"/>
          </a:xfrm>
        </p:spPr>
        <p:txBody>
          <a:bodyPr/>
          <a:lstStyle/>
          <a:p>
            <a:r>
              <a:rPr lang="en-US" sz="2400" dirty="0">
                <a:solidFill>
                  <a:prstClr val="white"/>
                </a:solidFill>
              </a:rPr>
              <a:t>Outreach &amp; Education Materials – </a:t>
            </a:r>
            <a:r>
              <a:rPr lang="en-US" sz="2400" dirty="0" smtClean="0">
                <a:solidFill>
                  <a:prstClr val="white"/>
                </a:solidFill>
              </a:rPr>
              <a:t>Fillable Flyers</a:t>
            </a:r>
            <a:endParaRPr lang="en-US" sz="2400" dirty="0">
              <a:solidFill>
                <a:prstClr val="white"/>
              </a:solidFill>
            </a:endParaRPr>
          </a:p>
        </p:txBody>
      </p:sp>
    </p:spTree>
    <p:extLst>
      <p:ext uri="{BB962C8B-B14F-4D97-AF65-F5344CB8AC3E}">
        <p14:creationId xmlns:p14="http://schemas.microsoft.com/office/powerpoint/2010/main" val="1436588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22193</TotalTime>
  <Words>841</Words>
  <Application>Microsoft Office PowerPoint</Application>
  <PresentationFormat>On-screen Show (4:3)</PresentationFormat>
  <Paragraphs>124</Paragraphs>
  <Slides>14</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MS PGothic</vt:lpstr>
      <vt:lpstr>Arial</vt:lpstr>
      <vt:lpstr>Calibri</vt:lpstr>
      <vt:lpstr>Calibri Light</vt:lpstr>
      <vt:lpstr>Times New Roman</vt:lpstr>
      <vt:lpstr>Office Theme</vt:lpstr>
      <vt:lpstr>Custom Design</vt:lpstr>
      <vt:lpstr>2_Office Theme</vt:lpstr>
      <vt:lpstr>1_Office Theme</vt:lpstr>
      <vt:lpstr>New Medicare Card</vt:lpstr>
      <vt:lpstr>Background</vt:lpstr>
      <vt:lpstr>New Unique Medicare Number</vt:lpstr>
      <vt:lpstr>Sending New Medicare Cards</vt:lpstr>
      <vt:lpstr>New Medicare Card Mailing </vt:lpstr>
      <vt:lpstr>New Medicare Card Awareness Survey Strategy </vt:lpstr>
      <vt:lpstr>Your Guide for Outreach</vt:lpstr>
      <vt:lpstr>Your Guide for Outreach (continued) </vt:lpstr>
      <vt:lpstr>Outreach &amp; Education Materials – Fillable Flyers</vt:lpstr>
      <vt:lpstr>Outreach &amp; Education Materials – Updated Widgets</vt:lpstr>
      <vt:lpstr>Outreach &amp; Education Materials – Graphic &amp; PSA</vt:lpstr>
      <vt:lpstr>Outreach &amp; Education Materials – Social Media Guide</vt:lpstr>
      <vt:lpstr>PowerPoint Presentation</vt:lpstr>
      <vt:lpstr>Stay Connected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External Presentation Open Door Forum</dc:title>
  <dc:creator>CMS</dc:creator>
  <cp:lastModifiedBy>Erin Pressley</cp:lastModifiedBy>
  <cp:revision>473</cp:revision>
  <cp:lastPrinted>2018-01-11T14:14:27Z</cp:lastPrinted>
  <dcterms:created xsi:type="dcterms:W3CDTF">2017-02-02T09:22:37Z</dcterms:created>
  <dcterms:modified xsi:type="dcterms:W3CDTF">2018-05-01T13:11:31Z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2017-02-02T00:00:00Z</vt:filetime>
  </property>
  <property fmtid="{D5CDD505-2E9C-101B-9397-08002B2CF9AE}" pid="3" name="Creator">
    <vt:lpwstr>Microsoft® PowerPoint® 2013</vt:lpwstr>
  </property>
  <property fmtid="{D5CDD505-2E9C-101B-9397-08002B2CF9AE}" pid="4" name="LastSaved">
    <vt:filetime>2017-02-02T00:00:00Z</vt:filetime>
  </property>
  <property fmtid="{D5CDD505-2E9C-101B-9397-08002B2CF9AE}" pid="5" name="_NewReviewCycle">
    <vt:lpwstr/>
  </property>
  <property fmtid="{D5CDD505-2E9C-101B-9397-08002B2CF9AE}" pid="6" name="_AdHocReviewCycleID">
    <vt:i4>-1801992759</vt:i4>
  </property>
  <property fmtid="{D5CDD505-2E9C-101B-9397-08002B2CF9AE}" pid="7" name="_EmailSubject">
    <vt:lpwstr>Questions for CMS - New Medicare Card Webinar</vt:lpwstr>
  </property>
  <property fmtid="{D5CDD505-2E9C-101B-9397-08002B2CF9AE}" pid="8" name="_AuthorEmail">
    <vt:lpwstr>Erin.Pressley@cms.hhs.gov</vt:lpwstr>
  </property>
  <property fmtid="{D5CDD505-2E9C-101B-9397-08002B2CF9AE}" pid="9" name="_AuthorEmailDisplayName">
    <vt:lpwstr>Pressley, Erin L. (CMS/OC)</vt:lpwstr>
  </property>
  <property fmtid="{D5CDD505-2E9C-101B-9397-08002B2CF9AE}" pid="10" name="_PreviousAdHocReviewCycleID">
    <vt:i4>-1824445606</vt:i4>
  </property>
</Properties>
</file>