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86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ARA PETROSKI" initials="CP" lastIdx="7" clrIdx="0">
    <p:extLst>
      <p:ext uri="{19B8F6BF-5375-455C-9EA6-DF929625EA0E}">
        <p15:presenceInfo xmlns:p15="http://schemas.microsoft.com/office/powerpoint/2012/main" userId="S-1-5-21-4095628063-3556742122-3606576086-4841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 varScale="1">
        <p:scale>
          <a:sx n="70" d="100"/>
          <a:sy n="70" d="100"/>
        </p:scale>
        <p:origin x="1614" y="71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897D3D-0C6D-47BA-95D5-B3A16EA38868}" type="datetimeFigureOut">
              <a:rPr lang="en-US" smtClean="0"/>
              <a:t>10/24/2019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1055E9-0BC7-4E26-81FE-AD94F913D7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54394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897D3D-0C6D-47BA-95D5-B3A16EA38868}" type="datetimeFigureOut">
              <a:rPr lang="en-US" smtClean="0"/>
              <a:t>10/24/2019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1055E9-0BC7-4E26-81FE-AD94F913D7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45206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897D3D-0C6D-47BA-95D5-B3A16EA38868}" type="datetimeFigureOut">
              <a:rPr lang="en-US" smtClean="0"/>
              <a:t>10/24/2019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1055E9-0BC7-4E26-81FE-AD94F913D7EE}" type="slidenum">
              <a:rPr lang="en-US" smtClean="0"/>
              <a:t>‹#›</a:t>
            </a:fld>
            <a:endParaRPr lang="en-US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8189202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897D3D-0C6D-47BA-95D5-B3A16EA38868}" type="datetimeFigureOut">
              <a:rPr lang="en-US" smtClean="0"/>
              <a:t>10/24/2019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1055E9-0BC7-4E26-81FE-AD94F913D7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987145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897D3D-0C6D-47BA-95D5-B3A16EA38868}" type="datetimeFigureOut">
              <a:rPr lang="en-US" smtClean="0"/>
              <a:t>10/24/2019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1055E9-0BC7-4E26-81FE-AD94F913D7EE}" type="slidenum">
              <a:rPr lang="en-US" smtClean="0"/>
              <a:t>‹#›</a:t>
            </a:fld>
            <a:endParaRPr lang="en-US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47451543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897D3D-0C6D-47BA-95D5-B3A16EA38868}" type="datetimeFigureOut">
              <a:rPr lang="en-US" smtClean="0"/>
              <a:t>10/24/2019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1055E9-0BC7-4E26-81FE-AD94F913D7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597159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897D3D-0C6D-47BA-95D5-B3A16EA38868}" type="datetimeFigureOut">
              <a:rPr lang="en-US" smtClean="0"/>
              <a:t>10/24/2019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1055E9-0BC7-4E26-81FE-AD94F913D7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787575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897D3D-0C6D-47BA-95D5-B3A16EA38868}" type="datetimeFigureOut">
              <a:rPr lang="en-US" smtClean="0"/>
              <a:t>10/24/2019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1055E9-0BC7-4E26-81FE-AD94F913D7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51444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897D3D-0C6D-47BA-95D5-B3A16EA38868}" type="datetimeFigureOut">
              <a:rPr lang="en-US" smtClean="0"/>
              <a:t>10/24/2019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1055E9-0BC7-4E26-81FE-AD94F913D7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46939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897D3D-0C6D-47BA-95D5-B3A16EA38868}" type="datetimeFigureOut">
              <a:rPr lang="en-US" smtClean="0"/>
              <a:t>10/24/2019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1055E9-0BC7-4E26-81FE-AD94F913D7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73962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897D3D-0C6D-47BA-95D5-B3A16EA38868}" type="datetimeFigureOut">
              <a:rPr lang="en-US" smtClean="0"/>
              <a:t>10/24/2019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1055E9-0BC7-4E26-81FE-AD94F913D7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46031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897D3D-0C6D-47BA-95D5-B3A16EA38868}" type="datetimeFigureOut">
              <a:rPr lang="en-US" smtClean="0"/>
              <a:t>10/24/2019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1055E9-0BC7-4E26-81FE-AD94F913D7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00044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897D3D-0C6D-47BA-95D5-B3A16EA38868}" type="datetimeFigureOut">
              <a:rPr lang="en-US" smtClean="0"/>
              <a:t>10/24/2019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1055E9-0BC7-4E26-81FE-AD94F913D7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96254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897D3D-0C6D-47BA-95D5-B3A16EA38868}" type="datetimeFigureOut">
              <a:rPr lang="en-US" smtClean="0"/>
              <a:t>10/24/2019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1055E9-0BC7-4E26-81FE-AD94F913D7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95711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897D3D-0C6D-47BA-95D5-B3A16EA38868}" type="datetimeFigureOut">
              <a:rPr lang="en-US" smtClean="0"/>
              <a:t>10/24/2019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1055E9-0BC7-4E26-81FE-AD94F913D7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82936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897D3D-0C6D-47BA-95D5-B3A16EA38868}" type="datetimeFigureOut">
              <a:rPr lang="en-US" smtClean="0"/>
              <a:t>10/24/2019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1055E9-0BC7-4E26-81FE-AD94F913D7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64732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897D3D-0C6D-47BA-95D5-B3A16EA38868}" type="datetimeFigureOut">
              <a:rPr lang="en-US" smtClean="0"/>
              <a:t>10/24/2019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1A1055E9-0BC7-4E26-81FE-AD94F913D7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40414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7" r:id="rId1"/>
    <p:sldLayoutId id="2147483788" r:id="rId2"/>
    <p:sldLayoutId id="2147483789" r:id="rId3"/>
    <p:sldLayoutId id="2147483790" r:id="rId4"/>
    <p:sldLayoutId id="2147483791" r:id="rId5"/>
    <p:sldLayoutId id="2147483792" r:id="rId6"/>
    <p:sldLayoutId id="2147483793" r:id="rId7"/>
    <p:sldLayoutId id="2147483794" r:id="rId8"/>
    <p:sldLayoutId id="2147483795" r:id="rId9"/>
    <p:sldLayoutId id="2147483796" r:id="rId10"/>
    <p:sldLayoutId id="2147483797" r:id="rId11"/>
    <p:sldLayoutId id="2147483798" r:id="rId12"/>
    <p:sldLayoutId id="2147483799" r:id="rId13"/>
    <p:sldLayoutId id="2147483800" r:id="rId14"/>
    <p:sldLayoutId id="2147483801" r:id="rId15"/>
    <p:sldLayoutId id="2147483802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mailto:srwilliams@mathematica-mpr.com" TargetMode="External"/><Relationship Id="rId2" Type="http://schemas.openxmlformats.org/officeDocument/2006/relationships/hyperlink" Target="mailto:cara.petroski@cms.hhs.gov" TargetMode="External"/><Relationship Id="rId1" Type="http://schemas.openxmlformats.org/officeDocument/2006/relationships/slideLayout" Target="../slideLayouts/slideLayout1.xml"/><Relationship Id="rId5" Type="http://schemas.openxmlformats.org/officeDocument/2006/relationships/hyperlink" Target="http://www.resdac.umn.edu/" TargetMode="External"/><Relationship Id="rId4" Type="http://schemas.openxmlformats.org/officeDocument/2006/relationships/hyperlink" Target="mailto:dbaugh@mathematica-mpr.com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936836" y="1963471"/>
            <a:ext cx="6390953" cy="1646302"/>
          </a:xfrm>
        </p:spPr>
        <p:txBody>
          <a:bodyPr/>
          <a:lstStyle/>
          <a:p>
            <a:pPr algn="l">
              <a:spcAft>
                <a:spcPts val="1200"/>
              </a:spcAft>
            </a:pPr>
            <a:r>
              <a:rPr lang="en-US" sz="2400" b="1" dirty="0">
                <a:solidFill>
                  <a:schemeClr val="tx2">
                    <a:lumMod val="75000"/>
                  </a:schemeClr>
                </a:solidFill>
              </a:rPr>
              <a:t>Medicaid Analytic </a:t>
            </a:r>
            <a:r>
              <a:rPr lang="en-US" sz="2400" b="1" dirty="0" err="1">
                <a:solidFill>
                  <a:schemeClr val="tx2">
                    <a:lumMod val="75000"/>
                  </a:schemeClr>
                </a:solidFill>
              </a:rPr>
              <a:t>eXtract</a:t>
            </a:r>
            <a:r>
              <a:rPr lang="en-US" sz="2400" b="1" dirty="0">
                <a:solidFill>
                  <a:schemeClr val="tx2">
                    <a:lumMod val="75000"/>
                  </a:schemeClr>
                </a:solidFill>
              </a:rPr>
              <a:t> Data (MAX</a:t>
            </a:r>
            <a:r>
              <a:rPr lang="en-US" sz="2400" b="1" dirty="0" smtClean="0">
                <a:solidFill>
                  <a:schemeClr val="tx2">
                    <a:lumMod val="75000"/>
                  </a:schemeClr>
                </a:solidFill>
              </a:rPr>
              <a:t>)</a:t>
            </a:r>
            <a:br>
              <a:rPr lang="en-US" sz="2400" b="1" dirty="0" smtClean="0">
                <a:solidFill>
                  <a:schemeClr val="tx2">
                    <a:lumMod val="75000"/>
                  </a:schemeClr>
                </a:solidFill>
              </a:rPr>
            </a:b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</a:rPr>
              <a:t>Providing </a:t>
            </a:r>
            <a:r>
              <a:rPr lang="en-US" sz="2000" dirty="0">
                <a:solidFill>
                  <a:schemeClr val="tx2">
                    <a:lumMod val="75000"/>
                  </a:schemeClr>
                </a:solidFill>
              </a:rPr>
              <a:t>Data to Researchers and Policy Analysts</a:t>
            </a:r>
            <a:r>
              <a:rPr lang="en-US" sz="2000" dirty="0"/>
              <a:t/>
            </a:r>
            <a:br>
              <a:rPr lang="en-US" sz="2000" dirty="0"/>
            </a:br>
            <a:endParaRPr lang="en-US" sz="20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936836" y="3609773"/>
            <a:ext cx="6283377" cy="1510871"/>
          </a:xfrm>
        </p:spPr>
        <p:txBody>
          <a:bodyPr/>
          <a:lstStyle/>
          <a:p>
            <a:pPr algn="l">
              <a:spcBef>
                <a:spcPts val="0"/>
              </a:spcBef>
            </a:pPr>
            <a:r>
              <a:rPr lang="en-US" sz="1600" dirty="0">
                <a:solidFill>
                  <a:schemeClr val="tx2">
                    <a:lumMod val="75000"/>
                  </a:schemeClr>
                </a:solidFill>
              </a:rPr>
              <a:t>An Introduction to MAX Data</a:t>
            </a:r>
          </a:p>
          <a:p>
            <a:pPr algn="l">
              <a:spcBef>
                <a:spcPts val="0"/>
              </a:spcBef>
            </a:pPr>
            <a:r>
              <a:rPr lang="en-US" sz="1600" dirty="0">
                <a:solidFill>
                  <a:schemeClr val="tx2">
                    <a:lumMod val="75000"/>
                  </a:schemeClr>
                </a:solidFill>
              </a:rPr>
              <a:t>September 6, 2016 (Updated November 1, 2019</a:t>
            </a:r>
            <a:r>
              <a:rPr lang="en-US" sz="1600" dirty="0" smtClean="0">
                <a:solidFill>
                  <a:schemeClr val="tx2">
                    <a:lumMod val="75000"/>
                  </a:schemeClr>
                </a:solidFill>
              </a:rPr>
              <a:t>)</a:t>
            </a:r>
          </a:p>
          <a:p>
            <a:pPr algn="l">
              <a:spcBef>
                <a:spcPts val="0"/>
              </a:spcBef>
            </a:pPr>
            <a:endParaRPr lang="en-US" sz="1600" dirty="0">
              <a:solidFill>
                <a:schemeClr val="tx2">
                  <a:lumMod val="75000"/>
                </a:schemeClr>
              </a:solidFill>
            </a:endParaRPr>
          </a:p>
          <a:p>
            <a:pPr algn="l">
              <a:spcBef>
                <a:spcPts val="0"/>
              </a:spcBef>
            </a:pPr>
            <a:r>
              <a:rPr lang="en-US" sz="1600" dirty="0">
                <a:solidFill>
                  <a:schemeClr val="tx2">
                    <a:lumMod val="75000"/>
                  </a:schemeClr>
                </a:solidFill>
              </a:rPr>
              <a:t>Susan Williams • David Baugh</a:t>
            </a:r>
          </a:p>
          <a:p>
            <a:pPr algn="l">
              <a:spcBef>
                <a:spcPts val="0"/>
              </a:spcBef>
            </a:pPr>
            <a:r>
              <a:rPr lang="en-US" sz="1600" dirty="0" smtClean="0">
                <a:solidFill>
                  <a:schemeClr val="tx2">
                    <a:lumMod val="75000"/>
                  </a:schemeClr>
                </a:solidFill>
              </a:rPr>
              <a:t>Mathematica</a:t>
            </a:r>
            <a:endParaRPr lang="en-US" sz="1600" dirty="0">
              <a:solidFill>
                <a:schemeClr val="tx2">
                  <a:lumMod val="75000"/>
                </a:schemeClr>
              </a:solidFill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552210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04104" y="220732"/>
            <a:ext cx="7305352" cy="1037913"/>
          </a:xfrm>
        </p:spPr>
        <p:txBody>
          <a:bodyPr/>
          <a:lstStyle/>
          <a:p>
            <a:pPr algn="ctr">
              <a:spcAft>
                <a:spcPts val="1200"/>
              </a:spcAft>
            </a:pPr>
            <a:r>
              <a:rPr lang="en-US" sz="2400" b="1" dirty="0">
                <a:solidFill>
                  <a:schemeClr val="tx2">
                    <a:lumMod val="75000"/>
                  </a:schemeClr>
                </a:solidFill>
              </a:rPr>
              <a:t>MAX Production </a:t>
            </a:r>
            <a:r>
              <a:rPr lang="en-US" sz="2400" b="1" dirty="0" smtClean="0">
                <a:solidFill>
                  <a:schemeClr val="tx2">
                    <a:lumMod val="75000"/>
                  </a:schemeClr>
                </a:solidFill>
              </a:rPr>
              <a:t>Enhancements (Cont’d)</a:t>
            </a:r>
            <a:r>
              <a:rPr lang="en-US" sz="2400" dirty="0" smtClean="0"/>
              <a:t/>
            </a:r>
            <a:br>
              <a:rPr lang="en-US" sz="2400" dirty="0" smtClean="0"/>
            </a:br>
            <a:endParaRPr lang="en-US" sz="20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27057" y="1575996"/>
            <a:ext cx="7659445" cy="5282004"/>
          </a:xfrm>
        </p:spPr>
        <p:txBody>
          <a:bodyPr>
            <a:normAutofit/>
          </a:bodyPr>
          <a:lstStyle/>
          <a:p>
            <a:pPr marL="342900" indent="-342900" algn="l">
              <a:buFont typeface="Wingdings" panose="05000000000000000000" pitchFamily="2" charset="2"/>
              <a:buChar char="§"/>
            </a:pPr>
            <a:r>
              <a:rPr lang="en-US" sz="2000" b="1" dirty="0">
                <a:solidFill>
                  <a:schemeClr val="tx2">
                    <a:lumMod val="75000"/>
                  </a:schemeClr>
                </a:solidFill>
              </a:rPr>
              <a:t>Link to the Home- and Community-Based Services (HCBS) taxonomy – identifies HCBS services according to an accepted national classification system</a:t>
            </a:r>
          </a:p>
          <a:p>
            <a:pPr marL="342900" indent="-342900" algn="l">
              <a:buFont typeface="Wingdings" panose="05000000000000000000" pitchFamily="2" charset="2"/>
              <a:buChar char="§"/>
            </a:pPr>
            <a:r>
              <a:rPr lang="en-US" sz="2000" b="1" dirty="0">
                <a:solidFill>
                  <a:schemeClr val="tx2">
                    <a:lumMod val="75000"/>
                  </a:schemeClr>
                </a:solidFill>
              </a:rPr>
              <a:t>Links to state-provided identifier cross-reference files - un-duplicates enrolled individuals within a state (when possible)</a:t>
            </a:r>
          </a:p>
        </p:txBody>
      </p:sp>
    </p:spTree>
    <p:extLst>
      <p:ext uri="{BB962C8B-B14F-4D97-AF65-F5344CB8AC3E}">
        <p14:creationId xmlns:p14="http://schemas.microsoft.com/office/powerpoint/2010/main" val="7666261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04103" y="145428"/>
            <a:ext cx="7305352" cy="1037913"/>
          </a:xfrm>
        </p:spPr>
        <p:txBody>
          <a:bodyPr/>
          <a:lstStyle/>
          <a:p>
            <a:pPr algn="ctr">
              <a:spcAft>
                <a:spcPts val="1200"/>
              </a:spcAft>
            </a:pPr>
            <a:r>
              <a:rPr lang="en-US" sz="2400" b="1" dirty="0">
                <a:solidFill>
                  <a:schemeClr val="tx2">
                    <a:lumMod val="75000"/>
                  </a:schemeClr>
                </a:solidFill>
              </a:rPr>
              <a:t>MAX </a:t>
            </a:r>
            <a:r>
              <a:rPr lang="en-US" sz="2400" b="1" dirty="0" smtClean="0">
                <a:solidFill>
                  <a:schemeClr val="tx2">
                    <a:lumMod val="75000"/>
                  </a:schemeClr>
                </a:solidFill>
              </a:rPr>
              <a:t>Data Users</a:t>
            </a:r>
            <a:r>
              <a:rPr lang="en-US" sz="2400" dirty="0" smtClean="0"/>
              <a:t/>
            </a:r>
            <a:br>
              <a:rPr lang="en-US" sz="2400" dirty="0" smtClean="0"/>
            </a:br>
            <a:endParaRPr lang="en-US" sz="20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27056" y="989704"/>
            <a:ext cx="7659445" cy="5868296"/>
          </a:xfrm>
        </p:spPr>
        <p:txBody>
          <a:bodyPr>
            <a:noAutofit/>
          </a:bodyPr>
          <a:lstStyle/>
          <a:p>
            <a:pPr marL="285750" indent="-285750" algn="l">
              <a:buFont typeface="Wingdings" panose="05000000000000000000" pitchFamily="2" charset="2"/>
              <a:buChar char="§"/>
            </a:pPr>
            <a:r>
              <a:rPr lang="en-US" b="1" dirty="0">
                <a:solidFill>
                  <a:schemeClr val="tx2">
                    <a:lumMod val="75000"/>
                  </a:schemeClr>
                </a:solidFill>
              </a:rPr>
              <a:t>CMS and HHS Organizations</a:t>
            </a:r>
          </a:p>
          <a:p>
            <a:pPr marL="742950" lvl="1" indent="-285750" algn="l">
              <a:buFont typeface="Courier New" panose="02070309020205020404" pitchFamily="49" charset="0"/>
              <a:buChar char="o"/>
            </a:pPr>
            <a:r>
              <a:rPr lang="en-US" sz="1400" dirty="0">
                <a:solidFill>
                  <a:schemeClr val="tx2">
                    <a:lumMod val="75000"/>
                  </a:schemeClr>
                </a:solidFill>
              </a:rPr>
              <a:t>CMS components, including </a:t>
            </a:r>
            <a:r>
              <a:rPr lang="en-US" sz="1400" dirty="0" err="1">
                <a:solidFill>
                  <a:schemeClr val="tx2">
                    <a:lumMod val="75000"/>
                  </a:schemeClr>
                </a:solidFill>
              </a:rPr>
              <a:t>CMMI</a:t>
            </a:r>
            <a:r>
              <a:rPr lang="en-US" sz="1400" dirty="0">
                <a:solidFill>
                  <a:schemeClr val="tx2">
                    <a:lumMod val="75000"/>
                  </a:schemeClr>
                </a:solidFill>
              </a:rPr>
              <a:t>, </a:t>
            </a:r>
            <a:r>
              <a:rPr lang="en-US" sz="1400" dirty="0" err="1">
                <a:solidFill>
                  <a:schemeClr val="tx2">
                    <a:lumMod val="75000"/>
                  </a:schemeClr>
                </a:solidFill>
              </a:rPr>
              <a:t>OEDA</a:t>
            </a:r>
            <a:r>
              <a:rPr lang="en-US" sz="1400" dirty="0">
                <a:solidFill>
                  <a:schemeClr val="tx2">
                    <a:lumMod val="75000"/>
                  </a:schemeClr>
                </a:solidFill>
              </a:rPr>
              <a:t>, CMCS (including the Division of Tribal Affairs), </a:t>
            </a:r>
            <a:r>
              <a:rPr lang="en-US" sz="1400" dirty="0" err="1" smtClean="0">
                <a:solidFill>
                  <a:schemeClr val="tx2">
                    <a:lumMod val="75000"/>
                  </a:schemeClr>
                </a:solidFill>
              </a:rPr>
              <a:t>OACT</a:t>
            </a:r>
            <a:r>
              <a:rPr lang="en-US" sz="14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1400" dirty="0">
                <a:solidFill>
                  <a:schemeClr val="tx2">
                    <a:lumMod val="75000"/>
                  </a:schemeClr>
                </a:solidFill>
              </a:rPr>
              <a:t>and OA </a:t>
            </a:r>
          </a:p>
          <a:p>
            <a:pPr marL="742950" lvl="1" indent="-285750" algn="l">
              <a:buFont typeface="Courier New" panose="02070309020205020404" pitchFamily="49" charset="0"/>
              <a:buChar char="o"/>
            </a:pPr>
            <a:r>
              <a:rPr lang="en-US" sz="1400" dirty="0">
                <a:solidFill>
                  <a:schemeClr val="tx2">
                    <a:lumMod val="75000"/>
                  </a:schemeClr>
                </a:solidFill>
              </a:rPr>
              <a:t>Office of the Assistant Secretary for Planning and Evaluation</a:t>
            </a:r>
          </a:p>
          <a:p>
            <a:pPr marL="742950" lvl="1" indent="-285750" algn="l">
              <a:buFont typeface="Courier New" panose="02070309020205020404" pitchFamily="49" charset="0"/>
              <a:buChar char="o"/>
            </a:pPr>
            <a:r>
              <a:rPr lang="en-US" sz="1400" dirty="0">
                <a:solidFill>
                  <a:schemeClr val="tx2">
                    <a:lumMod val="75000"/>
                  </a:schemeClr>
                </a:solidFill>
              </a:rPr>
              <a:t>National Center for Health Statistics (NCHS)</a:t>
            </a:r>
          </a:p>
          <a:p>
            <a:pPr marL="742950" lvl="1" indent="-285750" algn="l">
              <a:buFont typeface="Courier New" panose="02070309020205020404" pitchFamily="49" charset="0"/>
              <a:buChar char="o"/>
            </a:pPr>
            <a:r>
              <a:rPr lang="en-US" sz="1400" dirty="0">
                <a:solidFill>
                  <a:schemeClr val="tx2">
                    <a:lumMod val="75000"/>
                  </a:schemeClr>
                </a:solidFill>
              </a:rPr>
              <a:t>Agency for Healthcare Research and Quality (AHRQ)</a:t>
            </a:r>
          </a:p>
          <a:p>
            <a:pPr marL="742950" lvl="1" indent="-285750" algn="l">
              <a:buFont typeface="Courier New" panose="02070309020205020404" pitchFamily="49" charset="0"/>
              <a:buChar char="o"/>
            </a:pPr>
            <a:r>
              <a:rPr lang="en-US" sz="1400" dirty="0">
                <a:solidFill>
                  <a:schemeClr val="tx2">
                    <a:lumMod val="75000"/>
                  </a:schemeClr>
                </a:solidFill>
              </a:rPr>
              <a:t>National Institutes of Health (NIH)</a:t>
            </a:r>
          </a:p>
          <a:p>
            <a:pPr marL="742950" lvl="1" indent="-285750" algn="l">
              <a:buFont typeface="Courier New" panose="02070309020205020404" pitchFamily="49" charset="0"/>
              <a:buChar char="o"/>
            </a:pPr>
            <a:r>
              <a:rPr lang="en-US" sz="1400" dirty="0">
                <a:solidFill>
                  <a:schemeClr val="tx2">
                    <a:lumMod val="75000"/>
                  </a:schemeClr>
                </a:solidFill>
              </a:rPr>
              <a:t>Centers for Disease Control (CDC)</a:t>
            </a:r>
          </a:p>
          <a:p>
            <a:pPr marL="285750" indent="-285750" algn="l">
              <a:buFont typeface="Wingdings" panose="05000000000000000000" pitchFamily="2" charset="2"/>
              <a:buChar char="§"/>
            </a:pPr>
            <a:r>
              <a:rPr lang="en-US" b="1" dirty="0">
                <a:solidFill>
                  <a:schemeClr val="tx2">
                    <a:lumMod val="75000"/>
                  </a:schemeClr>
                </a:solidFill>
              </a:rPr>
              <a:t>Other Federal Organizations</a:t>
            </a:r>
          </a:p>
          <a:p>
            <a:pPr marL="742950" lvl="1" indent="-285750" algn="l">
              <a:buFont typeface="Courier New" panose="02070309020205020404" pitchFamily="49" charset="0"/>
              <a:buChar char="o"/>
            </a:pPr>
            <a:r>
              <a:rPr lang="en-US" sz="1400" dirty="0">
                <a:solidFill>
                  <a:schemeClr val="tx2">
                    <a:lumMod val="75000"/>
                  </a:schemeClr>
                </a:solidFill>
              </a:rPr>
              <a:t>U.S. House of Representatives</a:t>
            </a:r>
          </a:p>
          <a:p>
            <a:pPr marL="742950" lvl="1" indent="-285750" algn="l">
              <a:buFont typeface="Courier New" panose="02070309020205020404" pitchFamily="49" charset="0"/>
              <a:buChar char="o"/>
            </a:pPr>
            <a:r>
              <a:rPr lang="en-US" sz="1400" dirty="0">
                <a:solidFill>
                  <a:schemeClr val="tx2">
                    <a:lumMod val="75000"/>
                  </a:schemeClr>
                </a:solidFill>
              </a:rPr>
              <a:t>Medicaid and CHIP Payment Assessment Commission (</a:t>
            </a:r>
            <a:r>
              <a:rPr lang="en-US" sz="1400" dirty="0" err="1">
                <a:solidFill>
                  <a:schemeClr val="tx2">
                    <a:lumMod val="75000"/>
                  </a:schemeClr>
                </a:solidFill>
              </a:rPr>
              <a:t>MACPAC</a:t>
            </a:r>
            <a:r>
              <a:rPr lang="en-US" sz="1400" dirty="0">
                <a:solidFill>
                  <a:schemeClr val="tx2">
                    <a:lumMod val="75000"/>
                  </a:schemeClr>
                </a:solidFill>
              </a:rPr>
              <a:t>)</a:t>
            </a:r>
          </a:p>
          <a:p>
            <a:pPr marL="742950" lvl="1" indent="-285750" algn="l">
              <a:buFont typeface="Courier New" panose="02070309020205020404" pitchFamily="49" charset="0"/>
              <a:buChar char="o"/>
            </a:pPr>
            <a:r>
              <a:rPr lang="en-US" sz="1400" dirty="0">
                <a:solidFill>
                  <a:schemeClr val="tx2">
                    <a:lumMod val="75000"/>
                  </a:schemeClr>
                </a:solidFill>
              </a:rPr>
              <a:t>Office of the Inspector General (OIG)</a:t>
            </a:r>
          </a:p>
          <a:p>
            <a:pPr marL="742950" lvl="1" indent="-285750" algn="l">
              <a:buFont typeface="Courier New" panose="02070309020205020404" pitchFamily="49" charset="0"/>
              <a:buChar char="o"/>
            </a:pPr>
            <a:r>
              <a:rPr lang="en-US" sz="1400" dirty="0">
                <a:solidFill>
                  <a:schemeClr val="tx2">
                    <a:lumMod val="75000"/>
                  </a:schemeClr>
                </a:solidFill>
              </a:rPr>
              <a:t>Government Accountability Office (GAO)</a:t>
            </a:r>
          </a:p>
          <a:p>
            <a:pPr marL="742950" lvl="1" indent="-285750" algn="l">
              <a:buFont typeface="Courier New" panose="02070309020205020404" pitchFamily="49" charset="0"/>
              <a:buChar char="o"/>
            </a:pPr>
            <a:r>
              <a:rPr lang="en-US" sz="1400" dirty="0">
                <a:solidFill>
                  <a:schemeClr val="tx2">
                    <a:lumMod val="75000"/>
                  </a:schemeClr>
                </a:solidFill>
              </a:rPr>
              <a:t>Congressional Budget Office (CBO)</a:t>
            </a:r>
          </a:p>
          <a:p>
            <a:pPr marL="742950" lvl="1" indent="-285750" algn="l">
              <a:buFont typeface="Courier New" panose="02070309020205020404" pitchFamily="49" charset="0"/>
              <a:buChar char="o"/>
            </a:pPr>
            <a:r>
              <a:rPr lang="en-US" sz="1400" dirty="0">
                <a:solidFill>
                  <a:schemeClr val="tx2">
                    <a:lumMod val="75000"/>
                  </a:schemeClr>
                </a:solidFill>
              </a:rPr>
              <a:t>Congressional Research Service (CRS)</a:t>
            </a:r>
          </a:p>
          <a:p>
            <a:pPr marL="742950" lvl="1" indent="-285750" algn="l">
              <a:buFont typeface="Courier New" panose="02070309020205020404" pitchFamily="49" charset="0"/>
              <a:buChar char="o"/>
            </a:pPr>
            <a:r>
              <a:rPr lang="en-US" sz="1400" dirty="0">
                <a:solidFill>
                  <a:schemeClr val="tx2">
                    <a:lumMod val="75000"/>
                  </a:schemeClr>
                </a:solidFill>
              </a:rPr>
              <a:t>Veteran’s Administration (VA)</a:t>
            </a:r>
          </a:p>
          <a:p>
            <a:pPr marL="742950" lvl="1" indent="-285750" algn="l">
              <a:buFont typeface="Courier New" panose="02070309020205020404" pitchFamily="49" charset="0"/>
              <a:buChar char="o"/>
            </a:pPr>
            <a:r>
              <a:rPr lang="en-US" sz="1400" dirty="0">
                <a:solidFill>
                  <a:schemeClr val="tx2">
                    <a:lumMod val="75000"/>
                  </a:schemeClr>
                </a:solidFill>
              </a:rPr>
              <a:t>Census </a:t>
            </a:r>
            <a:r>
              <a:rPr lang="en-US" sz="1400" dirty="0" smtClean="0">
                <a:solidFill>
                  <a:schemeClr val="tx2">
                    <a:lumMod val="75000"/>
                  </a:schemeClr>
                </a:solidFill>
              </a:rPr>
              <a:t>Bureau</a:t>
            </a:r>
            <a:endParaRPr lang="en-US" sz="1400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9042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04103" y="145428"/>
            <a:ext cx="7305352" cy="1037913"/>
          </a:xfrm>
        </p:spPr>
        <p:txBody>
          <a:bodyPr/>
          <a:lstStyle/>
          <a:p>
            <a:pPr algn="ctr">
              <a:spcAft>
                <a:spcPts val="1200"/>
              </a:spcAft>
            </a:pPr>
            <a:r>
              <a:rPr lang="en-US" sz="2400" b="1" dirty="0">
                <a:solidFill>
                  <a:schemeClr val="tx2">
                    <a:lumMod val="75000"/>
                  </a:schemeClr>
                </a:solidFill>
              </a:rPr>
              <a:t>MAX </a:t>
            </a:r>
            <a:r>
              <a:rPr lang="en-US" sz="2400" b="1" dirty="0" smtClean="0">
                <a:solidFill>
                  <a:schemeClr val="tx2">
                    <a:lumMod val="75000"/>
                  </a:schemeClr>
                </a:solidFill>
              </a:rPr>
              <a:t>Data Users (Cont’d)</a:t>
            </a:r>
            <a:r>
              <a:rPr lang="en-US" sz="2400" dirty="0" smtClean="0"/>
              <a:t/>
            </a:r>
            <a:br>
              <a:rPr lang="en-US" sz="2400" dirty="0" smtClean="0"/>
            </a:br>
            <a:endParaRPr lang="en-US" sz="20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3875" y="1269402"/>
            <a:ext cx="7659445" cy="5126019"/>
          </a:xfrm>
        </p:spPr>
        <p:txBody>
          <a:bodyPr>
            <a:noAutofit/>
          </a:bodyPr>
          <a:lstStyle/>
          <a:p>
            <a:pPr marL="285750" indent="-285750" algn="l">
              <a:buFont typeface="Wingdings" panose="05000000000000000000" pitchFamily="2" charset="2"/>
              <a:buChar char="§"/>
            </a:pPr>
            <a:r>
              <a:rPr lang="en-US" b="1" dirty="0">
                <a:solidFill>
                  <a:schemeClr val="tx2">
                    <a:lumMod val="75000"/>
                  </a:schemeClr>
                </a:solidFill>
              </a:rPr>
              <a:t>Many Other Organizations</a:t>
            </a:r>
          </a:p>
          <a:p>
            <a:pPr marL="742950" lvl="1" indent="-285750" algn="l">
              <a:buFont typeface="Courier New" panose="02070309020205020404" pitchFamily="49" charset="0"/>
              <a:buChar char="o"/>
            </a:pPr>
            <a:r>
              <a:rPr lang="en-US" sz="1400" dirty="0">
                <a:solidFill>
                  <a:schemeClr val="tx2">
                    <a:lumMod val="75000"/>
                  </a:schemeClr>
                </a:solidFill>
              </a:rPr>
              <a:t>State governmental entities, including Medicaid agencies</a:t>
            </a:r>
          </a:p>
          <a:p>
            <a:pPr marL="742950" lvl="1" indent="-285750" algn="l">
              <a:buFont typeface="Courier New" panose="02070309020205020404" pitchFamily="49" charset="0"/>
              <a:buChar char="o"/>
            </a:pPr>
            <a:r>
              <a:rPr lang="en-US" sz="1400" dirty="0">
                <a:solidFill>
                  <a:schemeClr val="tx2">
                    <a:lumMod val="75000"/>
                  </a:schemeClr>
                </a:solidFill>
              </a:rPr>
              <a:t>Local government</a:t>
            </a:r>
          </a:p>
          <a:p>
            <a:pPr marL="742950" lvl="1" indent="-285750" algn="l">
              <a:buFont typeface="Courier New" panose="02070309020205020404" pitchFamily="49" charset="0"/>
              <a:buChar char="o"/>
            </a:pPr>
            <a:r>
              <a:rPr lang="en-US" sz="1400" dirty="0">
                <a:solidFill>
                  <a:schemeClr val="tx2">
                    <a:lumMod val="75000"/>
                  </a:schemeClr>
                </a:solidFill>
              </a:rPr>
              <a:t>Consulting firms</a:t>
            </a:r>
          </a:p>
          <a:p>
            <a:pPr marL="742950" lvl="1" indent="-285750" algn="l">
              <a:buFont typeface="Courier New" panose="02070309020205020404" pitchFamily="49" charset="0"/>
              <a:buChar char="o"/>
            </a:pPr>
            <a:r>
              <a:rPr lang="en-US" sz="1400" dirty="0">
                <a:solidFill>
                  <a:schemeClr val="tx2">
                    <a:lumMod val="75000"/>
                  </a:schemeClr>
                </a:solidFill>
              </a:rPr>
              <a:t>Foundations</a:t>
            </a:r>
          </a:p>
          <a:p>
            <a:pPr marL="742950" lvl="1" indent="-285750" algn="l">
              <a:buFont typeface="Courier New" panose="02070309020205020404" pitchFamily="49" charset="0"/>
              <a:buChar char="o"/>
            </a:pPr>
            <a:r>
              <a:rPr lang="en-US" sz="1400" dirty="0">
                <a:solidFill>
                  <a:schemeClr val="tx2">
                    <a:lumMod val="75000"/>
                  </a:schemeClr>
                </a:solidFill>
              </a:rPr>
              <a:t>Health policy research organizations</a:t>
            </a:r>
          </a:p>
          <a:p>
            <a:pPr marL="742950" lvl="1" indent="-285750" algn="l">
              <a:buFont typeface="Courier New" panose="02070309020205020404" pitchFamily="49" charset="0"/>
              <a:buChar char="o"/>
            </a:pPr>
            <a:r>
              <a:rPr lang="en-US" sz="1400" dirty="0">
                <a:solidFill>
                  <a:schemeClr val="tx2">
                    <a:lumMod val="75000"/>
                  </a:schemeClr>
                </a:solidFill>
              </a:rPr>
              <a:t>Medical facilities</a:t>
            </a:r>
          </a:p>
          <a:p>
            <a:pPr marL="742950" lvl="1" indent="-285750" algn="l">
              <a:buFont typeface="Courier New" panose="02070309020205020404" pitchFamily="49" charset="0"/>
              <a:buChar char="o"/>
            </a:pPr>
            <a:r>
              <a:rPr lang="en-US" sz="1400" dirty="0">
                <a:solidFill>
                  <a:schemeClr val="tx2">
                    <a:lumMod val="75000"/>
                  </a:schemeClr>
                </a:solidFill>
              </a:rPr>
              <a:t>Clinical researchers</a:t>
            </a:r>
          </a:p>
          <a:p>
            <a:pPr marL="742950" lvl="1" indent="-285750" algn="l">
              <a:buFont typeface="Courier New" panose="02070309020205020404" pitchFamily="49" charset="0"/>
              <a:buChar char="o"/>
            </a:pPr>
            <a:r>
              <a:rPr lang="en-US" sz="1400" dirty="0">
                <a:solidFill>
                  <a:schemeClr val="tx2">
                    <a:lumMod val="75000"/>
                  </a:schemeClr>
                </a:solidFill>
              </a:rPr>
              <a:t>Universities, including sponsorship of dissertation work </a:t>
            </a:r>
          </a:p>
        </p:txBody>
      </p:sp>
    </p:spTree>
    <p:extLst>
      <p:ext uri="{BB962C8B-B14F-4D97-AF65-F5344CB8AC3E}">
        <p14:creationId xmlns:p14="http://schemas.microsoft.com/office/powerpoint/2010/main" val="2698676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04103" y="145428"/>
            <a:ext cx="7305352" cy="1037913"/>
          </a:xfrm>
        </p:spPr>
        <p:txBody>
          <a:bodyPr/>
          <a:lstStyle/>
          <a:p>
            <a:pPr algn="ctr">
              <a:spcAft>
                <a:spcPts val="1200"/>
              </a:spcAft>
            </a:pPr>
            <a:r>
              <a:rPr lang="en-US" sz="2400" b="1" dirty="0" smtClean="0">
                <a:solidFill>
                  <a:schemeClr val="tx2">
                    <a:lumMod val="75000"/>
                  </a:schemeClr>
                </a:solidFill>
              </a:rPr>
              <a:t>How to Access MAX</a:t>
            </a:r>
            <a:r>
              <a:rPr lang="en-US" sz="2400" dirty="0" smtClean="0"/>
              <a:t/>
            </a:r>
            <a:br>
              <a:rPr lang="en-US" sz="2400" dirty="0" smtClean="0"/>
            </a:br>
            <a:endParaRPr lang="en-US" sz="20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3875" y="1269402"/>
            <a:ext cx="7659445" cy="5126019"/>
          </a:xfrm>
        </p:spPr>
        <p:txBody>
          <a:bodyPr>
            <a:noAutofit/>
          </a:bodyPr>
          <a:lstStyle/>
          <a:p>
            <a:pPr marL="342900" indent="-342900" algn="l">
              <a:buFont typeface="Wingdings" panose="05000000000000000000" pitchFamily="2" charset="2"/>
              <a:buChar char="§"/>
            </a:pPr>
            <a:r>
              <a:rPr lang="en-US" sz="2000" b="1" dirty="0">
                <a:solidFill>
                  <a:schemeClr val="tx2">
                    <a:lumMod val="75000"/>
                  </a:schemeClr>
                </a:solidFill>
              </a:rPr>
              <a:t>‘Internal’ Users</a:t>
            </a:r>
          </a:p>
          <a:p>
            <a:pPr marL="742950" lvl="1" indent="-285750" algn="l">
              <a:buFont typeface="Courier New" panose="02070309020205020404" pitchFamily="49" charset="0"/>
              <a:buChar char="o"/>
            </a:pPr>
            <a:r>
              <a:rPr lang="en-US" dirty="0">
                <a:solidFill>
                  <a:schemeClr val="tx2">
                    <a:lumMod val="75000"/>
                  </a:schemeClr>
                </a:solidFill>
              </a:rPr>
              <a:t>Administrative requirements</a:t>
            </a:r>
          </a:p>
          <a:p>
            <a:pPr marL="1200150" lvl="2" indent="-285750" algn="l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CMS </a:t>
            </a:r>
            <a:r>
              <a:rPr lang="en-US" dirty="0">
                <a:solidFill>
                  <a:schemeClr val="tx2">
                    <a:lumMod val="75000"/>
                  </a:schemeClr>
                </a:solidFill>
              </a:rPr>
              <a:t>staff – Internal approval</a:t>
            </a:r>
          </a:p>
          <a:p>
            <a:pPr marL="1200150" lvl="2" indent="-285750" algn="l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CMS </a:t>
            </a:r>
            <a:r>
              <a:rPr lang="en-US" dirty="0">
                <a:solidFill>
                  <a:schemeClr val="tx2">
                    <a:lumMod val="75000"/>
                  </a:schemeClr>
                </a:solidFill>
              </a:rPr>
              <a:t>contractors – Execution of a Data Use Agreement (</a:t>
            </a:r>
            <a:r>
              <a:rPr lang="en-US" dirty="0" err="1">
                <a:solidFill>
                  <a:schemeClr val="tx2">
                    <a:lumMod val="75000"/>
                  </a:schemeClr>
                </a:solidFill>
              </a:rPr>
              <a:t>DUA</a:t>
            </a:r>
            <a:r>
              <a:rPr lang="en-US" dirty="0">
                <a:solidFill>
                  <a:schemeClr val="tx2">
                    <a:lumMod val="75000"/>
                  </a:schemeClr>
                </a:solidFill>
              </a:rPr>
              <a:t>)</a:t>
            </a:r>
          </a:p>
          <a:p>
            <a:pPr marL="742950" lvl="1" indent="-285750" algn="l">
              <a:buFont typeface="Courier New" panose="02070309020205020404" pitchFamily="49" charset="0"/>
              <a:buChar char="o"/>
            </a:pPr>
            <a:r>
              <a:rPr lang="en-US" dirty="0">
                <a:solidFill>
                  <a:schemeClr val="tx2">
                    <a:lumMod val="75000"/>
                  </a:schemeClr>
                </a:solidFill>
              </a:rPr>
              <a:t>Availability primarily as flat files on the CMS mainframe</a:t>
            </a:r>
          </a:p>
          <a:p>
            <a:pPr marL="342900" indent="-342900" algn="l">
              <a:buFont typeface="Wingdings" panose="05000000000000000000" pitchFamily="2" charset="2"/>
              <a:buChar char="§"/>
            </a:pPr>
            <a:r>
              <a:rPr lang="en-US" sz="2000" b="1" dirty="0">
                <a:solidFill>
                  <a:schemeClr val="tx2">
                    <a:lumMod val="75000"/>
                  </a:schemeClr>
                </a:solidFill>
              </a:rPr>
              <a:t>‘External’ Users</a:t>
            </a:r>
          </a:p>
          <a:p>
            <a:pPr marL="742950" lvl="1" indent="-285750" algn="l">
              <a:buFont typeface="Courier New" panose="02070309020205020404" pitchFamily="49" charset="0"/>
              <a:buChar char="o"/>
            </a:pPr>
            <a:r>
              <a:rPr lang="en-US" dirty="0">
                <a:solidFill>
                  <a:schemeClr val="tx2">
                    <a:lumMod val="75000"/>
                  </a:schemeClr>
                </a:solidFill>
              </a:rPr>
              <a:t>Administrative requirements</a:t>
            </a:r>
          </a:p>
          <a:p>
            <a:pPr marL="1200150" lvl="2" indent="-285750" algn="l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Processing of a request through </a:t>
            </a:r>
            <a:r>
              <a:rPr lang="en-US" dirty="0" err="1" smtClean="0">
                <a:solidFill>
                  <a:schemeClr val="tx2">
                    <a:lumMod val="75000"/>
                  </a:schemeClr>
                </a:solidFill>
              </a:rPr>
              <a:t>ResDAC</a:t>
            </a:r>
            <a:endParaRPr lang="en-US" dirty="0" smtClean="0">
              <a:solidFill>
                <a:schemeClr val="tx2">
                  <a:lumMod val="75000"/>
                </a:schemeClr>
              </a:solidFill>
            </a:endParaRPr>
          </a:p>
          <a:p>
            <a:pPr marL="1200150" lvl="2" indent="-285750" algn="l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Review </a:t>
            </a:r>
            <a:r>
              <a:rPr lang="en-US" dirty="0">
                <a:solidFill>
                  <a:schemeClr val="tx2">
                    <a:lumMod val="75000"/>
                  </a:schemeClr>
                </a:solidFill>
              </a:rPr>
              <a:t>by CMS Privacy Board</a:t>
            </a:r>
          </a:p>
          <a:p>
            <a:pPr marL="1200150" lvl="2" indent="-285750" algn="l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2">
                    <a:lumMod val="75000"/>
                  </a:schemeClr>
                </a:solidFill>
              </a:rPr>
              <a:t>Execution of a </a:t>
            </a:r>
            <a:r>
              <a:rPr lang="en-US" dirty="0" err="1">
                <a:solidFill>
                  <a:schemeClr val="tx2">
                    <a:lumMod val="75000"/>
                  </a:schemeClr>
                </a:solidFill>
              </a:rPr>
              <a:t>DUA</a:t>
            </a:r>
            <a:endParaRPr lang="en-US" dirty="0">
              <a:solidFill>
                <a:schemeClr val="tx2">
                  <a:lumMod val="75000"/>
                </a:schemeClr>
              </a:solidFill>
            </a:endParaRPr>
          </a:p>
          <a:p>
            <a:pPr marL="1200150" lvl="2" indent="-285750" algn="l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2">
                    <a:lumMod val="75000"/>
                  </a:schemeClr>
                </a:solidFill>
              </a:rPr>
              <a:t>Payment of a data access fee, as required</a:t>
            </a:r>
          </a:p>
          <a:p>
            <a:pPr marL="742950" lvl="1" indent="-285750" algn="l">
              <a:buFont typeface="Courier New" panose="02070309020205020404" pitchFamily="49" charset="0"/>
              <a:buChar char="o"/>
            </a:pPr>
            <a:r>
              <a:rPr lang="en-US" dirty="0">
                <a:solidFill>
                  <a:schemeClr val="tx2">
                    <a:lumMod val="75000"/>
                  </a:schemeClr>
                </a:solidFill>
              </a:rPr>
              <a:t>Availability </a:t>
            </a:r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through </a:t>
            </a:r>
            <a:r>
              <a:rPr lang="en-US" dirty="0">
                <a:solidFill>
                  <a:schemeClr val="tx2">
                    <a:lumMod val="75000"/>
                  </a:schemeClr>
                </a:solidFill>
              </a:rPr>
              <a:t>the </a:t>
            </a:r>
            <a:r>
              <a:rPr lang="en-US" dirty="0" err="1">
                <a:solidFill>
                  <a:schemeClr val="tx2">
                    <a:lumMod val="75000"/>
                  </a:schemeClr>
                </a:solidFill>
              </a:rPr>
              <a:t>CCW</a:t>
            </a:r>
            <a:r>
              <a:rPr lang="en-US" dirty="0">
                <a:solidFill>
                  <a:schemeClr val="tx2">
                    <a:lumMod val="75000"/>
                  </a:schemeClr>
                </a:solidFill>
              </a:rPr>
              <a:t>/</a:t>
            </a:r>
            <a:r>
              <a:rPr lang="en-US" dirty="0" err="1">
                <a:solidFill>
                  <a:schemeClr val="tx2">
                    <a:lumMod val="75000"/>
                  </a:schemeClr>
                </a:solidFill>
              </a:rPr>
              <a:t>VDRC</a:t>
            </a:r>
            <a:r>
              <a:rPr lang="en-US" dirty="0">
                <a:solidFill>
                  <a:schemeClr val="tx2">
                    <a:lumMod val="75000"/>
                  </a:schemeClr>
                </a:solidFill>
              </a:rPr>
              <a:t> </a:t>
            </a:r>
          </a:p>
          <a:p>
            <a:pPr marL="342900" indent="-342900" algn="l">
              <a:buFont typeface="Wingdings" panose="05000000000000000000" pitchFamily="2" charset="2"/>
              <a:buChar char="§"/>
            </a:pPr>
            <a:r>
              <a:rPr lang="en-US" sz="2000" b="1" dirty="0">
                <a:solidFill>
                  <a:schemeClr val="tx2">
                    <a:lumMod val="75000"/>
                  </a:schemeClr>
                </a:solidFill>
              </a:rPr>
              <a:t>All approvals are one-time and project-specific</a:t>
            </a:r>
          </a:p>
        </p:txBody>
      </p:sp>
    </p:spTree>
    <p:extLst>
      <p:ext uri="{BB962C8B-B14F-4D97-AF65-F5344CB8AC3E}">
        <p14:creationId xmlns:p14="http://schemas.microsoft.com/office/powerpoint/2010/main" val="15642951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04103" y="145428"/>
            <a:ext cx="7305352" cy="1037913"/>
          </a:xfrm>
        </p:spPr>
        <p:txBody>
          <a:bodyPr/>
          <a:lstStyle/>
          <a:p>
            <a:pPr algn="ctr">
              <a:spcAft>
                <a:spcPts val="1200"/>
              </a:spcAft>
            </a:pPr>
            <a:r>
              <a:rPr lang="en-US" sz="2400" b="1" dirty="0" smtClean="0">
                <a:solidFill>
                  <a:schemeClr val="tx2">
                    <a:lumMod val="75000"/>
                  </a:schemeClr>
                </a:solidFill>
              </a:rPr>
              <a:t>User Support and Documentation</a:t>
            </a:r>
            <a:r>
              <a:rPr lang="en-US" sz="2400" dirty="0" smtClean="0"/>
              <a:t/>
            </a:r>
            <a:br>
              <a:rPr lang="en-US" sz="2400" dirty="0" smtClean="0"/>
            </a:br>
            <a:endParaRPr lang="en-US" sz="20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3875" y="1269402"/>
            <a:ext cx="7659445" cy="5126019"/>
          </a:xfrm>
        </p:spPr>
        <p:txBody>
          <a:bodyPr>
            <a:noAutofit/>
          </a:bodyPr>
          <a:lstStyle/>
          <a:p>
            <a:pPr marL="342900" indent="-342900" algn="l">
              <a:buFont typeface="Wingdings" panose="05000000000000000000" pitchFamily="2" charset="2"/>
              <a:buChar char="§"/>
            </a:pPr>
            <a:r>
              <a:rPr lang="en-US" sz="2000" b="1" dirty="0" smtClean="0">
                <a:solidFill>
                  <a:schemeClr val="tx2">
                    <a:lumMod val="75000"/>
                  </a:schemeClr>
                </a:solidFill>
              </a:rPr>
              <a:t>Technical training and assistance from </a:t>
            </a:r>
            <a:r>
              <a:rPr lang="en-US" sz="2000" b="1" dirty="0" err="1" smtClean="0">
                <a:solidFill>
                  <a:schemeClr val="tx2">
                    <a:lumMod val="75000"/>
                  </a:schemeClr>
                </a:solidFill>
              </a:rPr>
              <a:t>ResDAC</a:t>
            </a:r>
            <a:endParaRPr lang="en-US" sz="2000" b="1" dirty="0" smtClean="0">
              <a:solidFill>
                <a:schemeClr val="tx2">
                  <a:lumMod val="75000"/>
                </a:schemeClr>
              </a:solidFill>
            </a:endParaRPr>
          </a:p>
          <a:p>
            <a:pPr marL="342900" indent="-342900" algn="l">
              <a:buFont typeface="Wingdings" panose="05000000000000000000" pitchFamily="2" charset="2"/>
              <a:buChar char="§"/>
            </a:pPr>
            <a:r>
              <a:rPr lang="en-US" sz="2000" b="1" dirty="0" smtClean="0">
                <a:solidFill>
                  <a:schemeClr val="tx2">
                    <a:lumMod val="75000"/>
                  </a:schemeClr>
                </a:solidFill>
              </a:rPr>
              <a:t>MAX products on the CMS website</a:t>
            </a:r>
          </a:p>
          <a:p>
            <a:pPr marL="742950" lvl="1" indent="-285750" algn="l">
              <a:buFont typeface="Courier New" panose="02070309020205020404" pitchFamily="49" charset="0"/>
              <a:buChar char="o"/>
            </a:pPr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Data dictionaries</a:t>
            </a:r>
          </a:p>
          <a:p>
            <a:pPr marL="742950" lvl="1" indent="-285750" algn="l">
              <a:buFont typeface="Courier New" panose="02070309020205020404" pitchFamily="49" charset="0"/>
              <a:buChar char="o"/>
            </a:pPr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SAS load statements</a:t>
            </a:r>
          </a:p>
          <a:p>
            <a:pPr marL="742950" lvl="1" indent="-285750" algn="l">
              <a:buFont typeface="Courier New" panose="02070309020205020404" pitchFamily="49" charset="0"/>
              <a:buChar char="o"/>
            </a:pPr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Validation reports</a:t>
            </a:r>
          </a:p>
          <a:p>
            <a:pPr marL="1200150" lvl="2" indent="-285750" algn="l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Over 1,900 measures</a:t>
            </a:r>
          </a:p>
          <a:p>
            <a:pPr marL="1200150" lvl="2" indent="-285750" algn="l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Comparison of target year to two prior years</a:t>
            </a:r>
          </a:p>
          <a:p>
            <a:pPr marL="742950" lvl="1" indent="-285750" algn="l">
              <a:buFont typeface="Courier New" panose="02070309020205020404" pitchFamily="49" charset="0"/>
              <a:buChar char="o"/>
            </a:pPr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Anomaly </a:t>
            </a:r>
            <a:r>
              <a:rPr lang="en-US" dirty="0">
                <a:solidFill>
                  <a:schemeClr val="tx2">
                    <a:lumMod val="75000"/>
                  </a:schemeClr>
                </a:solidFill>
              </a:rPr>
              <a:t>tables</a:t>
            </a:r>
          </a:p>
          <a:p>
            <a:pPr marL="742950" lvl="1" indent="-285750" algn="l">
              <a:buFont typeface="Courier New" panose="02070309020205020404" pitchFamily="49" charset="0"/>
              <a:buChar char="o"/>
            </a:pPr>
            <a:r>
              <a:rPr lang="en-US" dirty="0">
                <a:solidFill>
                  <a:schemeClr val="tx2">
                    <a:lumMod val="75000"/>
                  </a:schemeClr>
                </a:solidFill>
              </a:rPr>
              <a:t>Record counts by state and year</a:t>
            </a:r>
          </a:p>
          <a:p>
            <a:pPr marL="742950" lvl="1" indent="-285750" algn="l">
              <a:buFont typeface="Courier New" panose="02070309020205020404" pitchFamily="49" charset="0"/>
              <a:buChar char="o"/>
            </a:pPr>
            <a:r>
              <a:rPr lang="en-US" dirty="0">
                <a:solidFill>
                  <a:schemeClr val="tx2">
                    <a:lumMod val="75000"/>
                  </a:schemeClr>
                </a:solidFill>
              </a:rPr>
              <a:t>Issue briefs on various topics, including a MAX User Guide</a:t>
            </a:r>
          </a:p>
          <a:p>
            <a:pPr marL="742950" lvl="1" indent="-285750" algn="l">
              <a:buFont typeface="Courier New" panose="02070309020205020404" pitchFamily="49" charset="0"/>
              <a:buChar char="o"/>
            </a:pPr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Other support materials</a:t>
            </a:r>
            <a:endParaRPr lang="en-US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15576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04103" y="145428"/>
            <a:ext cx="7305352" cy="1037913"/>
          </a:xfrm>
        </p:spPr>
        <p:txBody>
          <a:bodyPr/>
          <a:lstStyle/>
          <a:p>
            <a:pPr algn="ctr">
              <a:spcAft>
                <a:spcPts val="1200"/>
              </a:spcAft>
            </a:pPr>
            <a:r>
              <a:rPr lang="en-US" sz="2400" b="1" dirty="0" smtClean="0">
                <a:solidFill>
                  <a:schemeClr val="tx2">
                    <a:lumMod val="75000"/>
                  </a:schemeClr>
                </a:solidFill>
              </a:rPr>
              <a:t>Transition to T-</a:t>
            </a:r>
            <a:r>
              <a:rPr lang="en-US" sz="2400" b="1" dirty="0" err="1" smtClean="0">
                <a:solidFill>
                  <a:schemeClr val="tx2">
                    <a:lumMod val="75000"/>
                  </a:schemeClr>
                </a:solidFill>
              </a:rPr>
              <a:t>MSIS</a:t>
            </a:r>
            <a:r>
              <a:rPr lang="en-US" sz="2400" dirty="0" smtClean="0"/>
              <a:t/>
            </a:r>
            <a:br>
              <a:rPr lang="en-US" sz="2400" dirty="0" smtClean="0"/>
            </a:br>
            <a:endParaRPr lang="en-US" sz="20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3875" y="1269402"/>
            <a:ext cx="7659445" cy="5126019"/>
          </a:xfrm>
        </p:spPr>
        <p:txBody>
          <a:bodyPr>
            <a:noAutofit/>
          </a:bodyPr>
          <a:lstStyle/>
          <a:p>
            <a:pPr algn="l"/>
            <a:r>
              <a:rPr lang="en-US" sz="2000" b="1" dirty="0">
                <a:solidFill>
                  <a:schemeClr val="tx2">
                    <a:lumMod val="75000"/>
                  </a:schemeClr>
                </a:solidFill>
              </a:rPr>
              <a:t>Transformed </a:t>
            </a:r>
            <a:r>
              <a:rPr lang="en-US" sz="2000" b="1" dirty="0" err="1">
                <a:solidFill>
                  <a:schemeClr val="tx2">
                    <a:lumMod val="75000"/>
                  </a:schemeClr>
                </a:solidFill>
              </a:rPr>
              <a:t>MSIS</a:t>
            </a:r>
            <a:r>
              <a:rPr lang="en-US" sz="2000" b="1" dirty="0">
                <a:solidFill>
                  <a:schemeClr val="tx2">
                    <a:lumMod val="75000"/>
                  </a:schemeClr>
                </a:solidFill>
              </a:rPr>
              <a:t> (T-</a:t>
            </a:r>
            <a:r>
              <a:rPr lang="en-US" sz="2000" b="1" dirty="0" err="1">
                <a:solidFill>
                  <a:schemeClr val="tx2">
                    <a:lumMod val="75000"/>
                  </a:schemeClr>
                </a:solidFill>
              </a:rPr>
              <a:t>MSIS</a:t>
            </a:r>
            <a:r>
              <a:rPr lang="en-US" sz="2000" b="1" dirty="0">
                <a:solidFill>
                  <a:schemeClr val="tx2">
                    <a:lumMod val="75000"/>
                  </a:schemeClr>
                </a:solidFill>
              </a:rPr>
              <a:t>) has replaced </a:t>
            </a:r>
            <a:r>
              <a:rPr lang="en-US" sz="2000" b="1" dirty="0" err="1">
                <a:solidFill>
                  <a:schemeClr val="tx2">
                    <a:lumMod val="75000"/>
                  </a:schemeClr>
                </a:solidFill>
              </a:rPr>
              <a:t>MSIS</a:t>
            </a:r>
            <a:endParaRPr lang="en-US" sz="2000" b="1" dirty="0">
              <a:solidFill>
                <a:schemeClr val="tx2">
                  <a:lumMod val="75000"/>
                </a:schemeClr>
              </a:solidFill>
            </a:endParaRPr>
          </a:p>
          <a:p>
            <a:pPr marL="742950" lvl="1" indent="-285750" algn="l">
              <a:buFont typeface="Wingdings" panose="05000000000000000000" pitchFamily="2" charset="2"/>
              <a:buChar char="§"/>
            </a:pPr>
            <a:r>
              <a:rPr lang="en-US" dirty="0">
                <a:solidFill>
                  <a:schemeClr val="tx2">
                    <a:lumMod val="75000"/>
                  </a:schemeClr>
                </a:solidFill>
              </a:rPr>
              <a:t>Monthly (T-</a:t>
            </a:r>
            <a:r>
              <a:rPr lang="en-US" dirty="0" err="1">
                <a:solidFill>
                  <a:schemeClr val="tx2">
                    <a:lumMod val="75000"/>
                  </a:schemeClr>
                </a:solidFill>
              </a:rPr>
              <a:t>MSIS</a:t>
            </a:r>
            <a:r>
              <a:rPr lang="en-US" dirty="0">
                <a:solidFill>
                  <a:schemeClr val="tx2">
                    <a:lumMod val="75000"/>
                  </a:schemeClr>
                </a:solidFill>
              </a:rPr>
              <a:t>) vs. quarterly (</a:t>
            </a:r>
            <a:r>
              <a:rPr lang="en-US" dirty="0" err="1">
                <a:solidFill>
                  <a:schemeClr val="tx2">
                    <a:lumMod val="75000"/>
                  </a:schemeClr>
                </a:solidFill>
              </a:rPr>
              <a:t>MSIS</a:t>
            </a:r>
            <a:r>
              <a:rPr lang="en-US" dirty="0">
                <a:solidFill>
                  <a:schemeClr val="tx2">
                    <a:lumMod val="75000"/>
                  </a:schemeClr>
                </a:solidFill>
              </a:rPr>
              <a:t>)</a:t>
            </a:r>
          </a:p>
          <a:p>
            <a:pPr marL="742950" lvl="1" indent="-285750" algn="l">
              <a:buFont typeface="Wingdings" panose="05000000000000000000" pitchFamily="2" charset="2"/>
              <a:buChar char="§"/>
            </a:pPr>
            <a:r>
              <a:rPr lang="en-US" dirty="0">
                <a:solidFill>
                  <a:schemeClr val="tx2">
                    <a:lumMod val="75000"/>
                  </a:schemeClr>
                </a:solidFill>
              </a:rPr>
              <a:t>Existing files remain but with new data elements in T-</a:t>
            </a:r>
            <a:r>
              <a:rPr lang="en-US" dirty="0" err="1">
                <a:solidFill>
                  <a:schemeClr val="tx2">
                    <a:lumMod val="75000"/>
                  </a:schemeClr>
                </a:solidFill>
              </a:rPr>
              <a:t>MSIS</a:t>
            </a:r>
            <a:r>
              <a:rPr lang="en-US" dirty="0">
                <a:solidFill>
                  <a:schemeClr val="tx2">
                    <a:lumMod val="75000"/>
                  </a:schemeClr>
                </a:solidFill>
              </a:rPr>
              <a:t> (1,500) vs. </a:t>
            </a:r>
            <a:r>
              <a:rPr lang="en-US" dirty="0" err="1">
                <a:solidFill>
                  <a:schemeClr val="tx2">
                    <a:lumMod val="75000"/>
                  </a:schemeClr>
                </a:solidFill>
              </a:rPr>
              <a:t>MSIS</a:t>
            </a:r>
            <a:r>
              <a:rPr lang="en-US" dirty="0">
                <a:solidFill>
                  <a:schemeClr val="tx2">
                    <a:lumMod val="75000"/>
                  </a:schemeClr>
                </a:solidFill>
              </a:rPr>
              <a:t> (300)</a:t>
            </a:r>
          </a:p>
          <a:p>
            <a:pPr marL="742950" lvl="1" indent="-285750" algn="l">
              <a:buFont typeface="Wingdings" panose="05000000000000000000" pitchFamily="2" charset="2"/>
              <a:buChar char="§"/>
            </a:pPr>
            <a:r>
              <a:rPr lang="en-US" dirty="0">
                <a:solidFill>
                  <a:schemeClr val="tx2">
                    <a:lumMod val="75000"/>
                  </a:schemeClr>
                </a:solidFill>
              </a:rPr>
              <a:t>New T-</a:t>
            </a:r>
            <a:r>
              <a:rPr lang="en-US" dirty="0" err="1">
                <a:solidFill>
                  <a:schemeClr val="tx2">
                    <a:lumMod val="75000"/>
                  </a:schemeClr>
                </a:solidFill>
              </a:rPr>
              <a:t>MSIS</a:t>
            </a:r>
            <a:r>
              <a:rPr lang="en-US" dirty="0">
                <a:solidFill>
                  <a:schemeClr val="tx2">
                    <a:lumMod val="75000"/>
                  </a:schemeClr>
                </a:solidFill>
              </a:rPr>
              <a:t> files</a:t>
            </a:r>
          </a:p>
          <a:p>
            <a:pPr marL="1200150" lvl="2" indent="-285750" algn="l">
              <a:buFont typeface="Courier New" panose="02070309020205020404" pitchFamily="49" charset="0"/>
              <a:buChar char="o"/>
            </a:pPr>
            <a:r>
              <a:rPr lang="en-US" dirty="0">
                <a:solidFill>
                  <a:schemeClr val="tx2">
                    <a:lumMod val="75000"/>
                  </a:schemeClr>
                </a:solidFill>
              </a:rPr>
              <a:t>Provider</a:t>
            </a:r>
          </a:p>
          <a:p>
            <a:pPr marL="1200150" lvl="2" indent="-285750" algn="l">
              <a:buFont typeface="Courier New" panose="02070309020205020404" pitchFamily="49" charset="0"/>
              <a:buChar char="o"/>
            </a:pPr>
            <a:r>
              <a:rPr lang="en-US" dirty="0">
                <a:solidFill>
                  <a:schemeClr val="tx2">
                    <a:lumMod val="75000"/>
                  </a:schemeClr>
                </a:solidFill>
              </a:rPr>
              <a:t>Managed care</a:t>
            </a:r>
          </a:p>
          <a:p>
            <a:pPr marL="1200150" lvl="2" indent="-285750" algn="l">
              <a:buFont typeface="Courier New" panose="02070309020205020404" pitchFamily="49" charset="0"/>
              <a:buChar char="o"/>
            </a:pPr>
            <a:r>
              <a:rPr lang="en-US" dirty="0">
                <a:solidFill>
                  <a:schemeClr val="tx2">
                    <a:lumMod val="75000"/>
                  </a:schemeClr>
                </a:solidFill>
              </a:rPr>
              <a:t>Third-party liability</a:t>
            </a:r>
          </a:p>
          <a:p>
            <a:pPr marL="742950" lvl="1" indent="-285750" algn="l">
              <a:buFont typeface="Wingdings" panose="05000000000000000000" pitchFamily="2" charset="2"/>
              <a:buChar char="§"/>
            </a:pPr>
            <a:r>
              <a:rPr lang="en-US" dirty="0">
                <a:solidFill>
                  <a:schemeClr val="tx2">
                    <a:lumMod val="75000"/>
                  </a:schemeClr>
                </a:solidFill>
              </a:rPr>
              <a:t>More flexible format with relational segments and variable length (T-</a:t>
            </a:r>
            <a:r>
              <a:rPr lang="en-US" dirty="0" err="1">
                <a:solidFill>
                  <a:schemeClr val="tx2">
                    <a:lumMod val="75000"/>
                  </a:schemeClr>
                </a:solidFill>
              </a:rPr>
              <a:t>MSIS</a:t>
            </a:r>
            <a:r>
              <a:rPr lang="en-US" dirty="0">
                <a:solidFill>
                  <a:schemeClr val="tx2">
                    <a:lumMod val="75000"/>
                  </a:schemeClr>
                </a:solidFill>
              </a:rPr>
              <a:t>) vs. flat fixed length files (</a:t>
            </a:r>
            <a:r>
              <a:rPr lang="en-US" dirty="0" err="1">
                <a:solidFill>
                  <a:schemeClr val="tx2">
                    <a:lumMod val="75000"/>
                  </a:schemeClr>
                </a:solidFill>
              </a:rPr>
              <a:t>MSIS</a:t>
            </a:r>
            <a:r>
              <a:rPr lang="en-US" dirty="0">
                <a:solidFill>
                  <a:schemeClr val="tx2">
                    <a:lumMod val="75000"/>
                  </a:schemeClr>
                </a:solidFill>
              </a:rPr>
              <a:t>)</a:t>
            </a:r>
          </a:p>
          <a:p>
            <a:pPr marL="742950" lvl="1" indent="-285750" algn="l">
              <a:buFont typeface="Wingdings" panose="05000000000000000000" pitchFamily="2" charset="2"/>
              <a:buChar char="§"/>
            </a:pPr>
            <a:r>
              <a:rPr lang="en-US" dirty="0">
                <a:solidFill>
                  <a:schemeClr val="tx2">
                    <a:lumMod val="75000"/>
                  </a:schemeClr>
                </a:solidFill>
              </a:rPr>
              <a:t>Automated data review (T-</a:t>
            </a:r>
            <a:r>
              <a:rPr lang="en-US" dirty="0" err="1">
                <a:solidFill>
                  <a:schemeClr val="tx2">
                    <a:lumMod val="75000"/>
                  </a:schemeClr>
                </a:solidFill>
              </a:rPr>
              <a:t>MSIS</a:t>
            </a:r>
            <a:r>
              <a:rPr lang="en-US" dirty="0">
                <a:solidFill>
                  <a:schemeClr val="tx2">
                    <a:lumMod val="75000"/>
                  </a:schemeClr>
                </a:solidFill>
              </a:rPr>
              <a:t>) vs. automated and manual review (</a:t>
            </a:r>
            <a:r>
              <a:rPr lang="en-US" dirty="0" err="1">
                <a:solidFill>
                  <a:schemeClr val="tx2">
                    <a:lumMod val="75000"/>
                  </a:schemeClr>
                </a:solidFill>
              </a:rPr>
              <a:t>MSIS</a:t>
            </a:r>
            <a:r>
              <a:rPr lang="en-US" dirty="0">
                <a:solidFill>
                  <a:schemeClr val="tx2">
                    <a:lumMod val="75000"/>
                  </a:schemeClr>
                </a:solidFill>
              </a:rPr>
              <a:t>)</a:t>
            </a:r>
          </a:p>
          <a:p>
            <a:pPr marL="742950" lvl="1" indent="-285750" algn="l">
              <a:buFont typeface="Wingdings" panose="05000000000000000000" pitchFamily="2" charset="2"/>
              <a:buChar char="§"/>
            </a:pPr>
            <a:r>
              <a:rPr lang="en-US" dirty="0">
                <a:solidFill>
                  <a:schemeClr val="tx2">
                    <a:lumMod val="75000"/>
                  </a:schemeClr>
                </a:solidFill>
              </a:rPr>
              <a:t>Error records to be corrected by states (T-</a:t>
            </a:r>
            <a:r>
              <a:rPr lang="en-US" dirty="0" err="1">
                <a:solidFill>
                  <a:schemeClr val="tx2">
                    <a:lumMod val="75000"/>
                  </a:schemeClr>
                </a:solidFill>
              </a:rPr>
              <a:t>MSIS</a:t>
            </a:r>
            <a:r>
              <a:rPr lang="en-US" dirty="0">
                <a:solidFill>
                  <a:schemeClr val="tx2">
                    <a:lumMod val="75000"/>
                  </a:schemeClr>
                </a:solidFill>
              </a:rPr>
              <a:t>) vs. file acceptance or rejection (</a:t>
            </a:r>
            <a:r>
              <a:rPr lang="en-US" dirty="0" err="1">
                <a:solidFill>
                  <a:schemeClr val="tx2">
                    <a:lumMod val="75000"/>
                  </a:schemeClr>
                </a:solidFill>
              </a:rPr>
              <a:t>MSIS</a:t>
            </a:r>
            <a:r>
              <a:rPr lang="en-US" dirty="0">
                <a:solidFill>
                  <a:schemeClr val="tx2">
                    <a:lumMod val="75000"/>
                  </a:schemeClr>
                </a:solidFill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25336428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04103" y="145428"/>
            <a:ext cx="7305352" cy="1037913"/>
          </a:xfrm>
        </p:spPr>
        <p:txBody>
          <a:bodyPr/>
          <a:lstStyle/>
          <a:p>
            <a:pPr algn="ctr">
              <a:spcAft>
                <a:spcPts val="1200"/>
              </a:spcAft>
            </a:pPr>
            <a:r>
              <a:rPr lang="en-US" sz="2400" b="1" dirty="0" smtClean="0">
                <a:solidFill>
                  <a:schemeClr val="tx2">
                    <a:lumMod val="75000"/>
                  </a:schemeClr>
                </a:solidFill>
              </a:rPr>
              <a:t>Effect of T-</a:t>
            </a:r>
            <a:r>
              <a:rPr lang="en-US" sz="2400" b="1" dirty="0" err="1" smtClean="0">
                <a:solidFill>
                  <a:schemeClr val="tx2">
                    <a:lumMod val="75000"/>
                  </a:schemeClr>
                </a:solidFill>
              </a:rPr>
              <a:t>MSIS</a:t>
            </a:r>
            <a:r>
              <a:rPr lang="en-US" sz="2400" b="1" dirty="0" smtClean="0">
                <a:solidFill>
                  <a:schemeClr val="tx2">
                    <a:lumMod val="75000"/>
                  </a:schemeClr>
                </a:solidFill>
              </a:rPr>
              <a:t> on MAX</a:t>
            </a:r>
            <a:r>
              <a:rPr lang="en-US" sz="2400" dirty="0" smtClean="0"/>
              <a:t/>
            </a:r>
            <a:br>
              <a:rPr lang="en-US" sz="2400" dirty="0" smtClean="0"/>
            </a:br>
            <a:endParaRPr lang="en-US" sz="20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3875" y="1269402"/>
            <a:ext cx="7659445" cy="5126019"/>
          </a:xfrm>
        </p:spPr>
        <p:txBody>
          <a:bodyPr>
            <a:noAutofit/>
          </a:bodyPr>
          <a:lstStyle/>
          <a:p>
            <a:pPr marL="342900" indent="-342900" algn="l">
              <a:buFont typeface="Wingdings" panose="05000000000000000000" pitchFamily="2" charset="2"/>
              <a:buChar char="§"/>
            </a:pPr>
            <a:r>
              <a:rPr lang="en-US" sz="2000" b="1" dirty="0">
                <a:solidFill>
                  <a:schemeClr val="tx2">
                    <a:lumMod val="75000"/>
                  </a:schemeClr>
                </a:solidFill>
              </a:rPr>
              <a:t>Once a state transitioned to T-</a:t>
            </a:r>
            <a:r>
              <a:rPr lang="en-US" sz="2000" b="1" dirty="0" err="1">
                <a:solidFill>
                  <a:schemeClr val="tx2">
                    <a:lumMod val="75000"/>
                  </a:schemeClr>
                </a:solidFill>
              </a:rPr>
              <a:t>MSIS</a:t>
            </a:r>
            <a:r>
              <a:rPr lang="en-US" sz="2000" b="1" dirty="0">
                <a:solidFill>
                  <a:schemeClr val="tx2">
                    <a:lumMod val="75000"/>
                  </a:schemeClr>
                </a:solidFill>
              </a:rPr>
              <a:t>, MAX production used T-</a:t>
            </a:r>
            <a:r>
              <a:rPr lang="en-US" sz="2000" b="1" dirty="0" err="1">
                <a:solidFill>
                  <a:schemeClr val="tx2">
                    <a:lumMod val="75000"/>
                  </a:schemeClr>
                </a:solidFill>
              </a:rPr>
              <a:t>MSIS</a:t>
            </a:r>
            <a:r>
              <a:rPr lang="en-US" sz="2000" b="1" dirty="0">
                <a:solidFill>
                  <a:schemeClr val="tx2">
                    <a:lumMod val="75000"/>
                  </a:schemeClr>
                </a:solidFill>
              </a:rPr>
              <a:t> as the source data</a:t>
            </a:r>
          </a:p>
          <a:p>
            <a:pPr marL="742950" lvl="1" indent="-285750" algn="l">
              <a:buFont typeface="Courier New" panose="02070309020205020404" pitchFamily="49" charset="0"/>
              <a:buChar char="o"/>
            </a:pPr>
            <a:r>
              <a:rPr lang="en-US" dirty="0">
                <a:solidFill>
                  <a:schemeClr val="tx2">
                    <a:lumMod val="75000"/>
                  </a:schemeClr>
                </a:solidFill>
              </a:rPr>
              <a:t>MAX production continued through calendar year 2015</a:t>
            </a:r>
          </a:p>
          <a:p>
            <a:pPr marL="742950" lvl="1" indent="-285750" algn="l">
              <a:buFont typeface="Courier New" panose="02070309020205020404" pitchFamily="49" charset="0"/>
              <a:buChar char="o"/>
            </a:pPr>
            <a:r>
              <a:rPr lang="en-US" dirty="0">
                <a:solidFill>
                  <a:schemeClr val="tx2">
                    <a:lumMod val="75000"/>
                  </a:schemeClr>
                </a:solidFill>
              </a:rPr>
              <a:t>MAX used either </a:t>
            </a:r>
            <a:r>
              <a:rPr lang="en-US" dirty="0" err="1">
                <a:solidFill>
                  <a:schemeClr val="tx2">
                    <a:lumMod val="75000"/>
                  </a:schemeClr>
                </a:solidFill>
              </a:rPr>
              <a:t>MSIS</a:t>
            </a:r>
            <a:r>
              <a:rPr lang="en-US" dirty="0">
                <a:solidFill>
                  <a:schemeClr val="tx2">
                    <a:lumMod val="75000"/>
                  </a:schemeClr>
                </a:solidFill>
              </a:rPr>
              <a:t> or T-</a:t>
            </a:r>
            <a:r>
              <a:rPr lang="en-US" dirty="0" err="1">
                <a:solidFill>
                  <a:schemeClr val="tx2">
                    <a:lumMod val="75000"/>
                  </a:schemeClr>
                </a:solidFill>
              </a:rPr>
              <a:t>MSIS</a:t>
            </a:r>
            <a:r>
              <a:rPr lang="en-US" dirty="0">
                <a:solidFill>
                  <a:schemeClr val="tx2">
                    <a:lumMod val="75000"/>
                  </a:schemeClr>
                </a:solidFill>
              </a:rPr>
              <a:t> data as the primary input</a:t>
            </a:r>
          </a:p>
          <a:p>
            <a:pPr marL="742950" lvl="1" indent="-285750" algn="l">
              <a:buFont typeface="Courier New" panose="02070309020205020404" pitchFamily="49" charset="0"/>
              <a:buChar char="o"/>
            </a:pPr>
            <a:r>
              <a:rPr lang="en-US" dirty="0">
                <a:solidFill>
                  <a:schemeClr val="tx2">
                    <a:lumMod val="75000"/>
                  </a:schemeClr>
                </a:solidFill>
              </a:rPr>
              <a:t>MAX was produced as flat fixed-length files</a:t>
            </a:r>
          </a:p>
          <a:p>
            <a:pPr marL="742950" lvl="1" indent="-285750" algn="l">
              <a:buFont typeface="Courier New" panose="02070309020205020404" pitchFamily="49" charset="0"/>
              <a:buChar char="o"/>
            </a:pPr>
            <a:r>
              <a:rPr lang="en-US" dirty="0">
                <a:solidFill>
                  <a:schemeClr val="tx2">
                    <a:lumMod val="75000"/>
                  </a:schemeClr>
                </a:solidFill>
              </a:rPr>
              <a:t>MAX is available primarily through the Chronic Condition Warehouse (</a:t>
            </a:r>
            <a:r>
              <a:rPr lang="en-US" dirty="0" err="1">
                <a:solidFill>
                  <a:schemeClr val="tx2">
                    <a:lumMod val="75000"/>
                  </a:schemeClr>
                </a:solidFill>
              </a:rPr>
              <a:t>CCW</a:t>
            </a:r>
            <a:r>
              <a:rPr lang="en-US" dirty="0">
                <a:solidFill>
                  <a:schemeClr val="tx2">
                    <a:lumMod val="75000"/>
                  </a:schemeClr>
                </a:solidFill>
              </a:rPr>
              <a:t>) Virtual Data Resource Center (</a:t>
            </a:r>
            <a:r>
              <a:rPr lang="en-US" dirty="0" err="1">
                <a:solidFill>
                  <a:schemeClr val="tx2">
                    <a:lumMod val="75000"/>
                  </a:schemeClr>
                </a:solidFill>
              </a:rPr>
              <a:t>VDRC</a:t>
            </a:r>
            <a:r>
              <a:rPr lang="en-US" dirty="0">
                <a:solidFill>
                  <a:schemeClr val="tx2">
                    <a:lumMod val="75000"/>
                  </a:schemeClr>
                </a:solidFill>
              </a:rPr>
              <a:t>)</a:t>
            </a:r>
          </a:p>
          <a:p>
            <a:pPr marL="342900" indent="-342900" algn="l">
              <a:buFont typeface="Wingdings" panose="05000000000000000000" pitchFamily="2" charset="2"/>
              <a:buChar char="§"/>
            </a:pPr>
            <a:r>
              <a:rPr lang="en-US" sz="2000" b="1" dirty="0">
                <a:solidFill>
                  <a:schemeClr val="tx2">
                    <a:lumMod val="75000"/>
                  </a:schemeClr>
                </a:solidFill>
              </a:rPr>
              <a:t>T-</a:t>
            </a:r>
            <a:r>
              <a:rPr lang="en-US" sz="2000" b="1" dirty="0" err="1">
                <a:solidFill>
                  <a:schemeClr val="tx2">
                    <a:lumMod val="75000"/>
                  </a:schemeClr>
                </a:solidFill>
              </a:rPr>
              <a:t>MSIS</a:t>
            </a:r>
            <a:r>
              <a:rPr lang="en-US" sz="2000" b="1" dirty="0">
                <a:solidFill>
                  <a:schemeClr val="tx2">
                    <a:lumMod val="75000"/>
                  </a:schemeClr>
                </a:solidFill>
              </a:rPr>
              <a:t> Analytic Files (</a:t>
            </a:r>
            <a:r>
              <a:rPr lang="en-US" sz="2000" b="1" dirty="0" err="1">
                <a:solidFill>
                  <a:schemeClr val="tx2">
                    <a:lumMod val="75000"/>
                  </a:schemeClr>
                </a:solidFill>
              </a:rPr>
              <a:t>TAF</a:t>
            </a:r>
            <a:r>
              <a:rPr lang="en-US" sz="2000" b="1" dirty="0">
                <a:solidFill>
                  <a:schemeClr val="tx2">
                    <a:lumMod val="75000"/>
                  </a:schemeClr>
                </a:solidFill>
              </a:rPr>
              <a:t>) replace MAX</a:t>
            </a:r>
          </a:p>
          <a:p>
            <a:pPr marL="742950" lvl="1" indent="-285750" algn="l">
              <a:buFont typeface="Courier New" panose="02070309020205020404" pitchFamily="49" charset="0"/>
              <a:buChar char="o"/>
            </a:pPr>
            <a:r>
              <a:rPr lang="en-US" dirty="0">
                <a:solidFill>
                  <a:schemeClr val="tx2">
                    <a:lumMod val="75000"/>
                  </a:schemeClr>
                </a:solidFill>
              </a:rPr>
              <a:t>Selected states in 2014 and 2015</a:t>
            </a:r>
          </a:p>
          <a:p>
            <a:pPr marL="742950" lvl="1" indent="-285750" algn="l">
              <a:buFont typeface="Courier New" panose="02070309020205020404" pitchFamily="49" charset="0"/>
              <a:buChar char="o"/>
            </a:pPr>
            <a:r>
              <a:rPr lang="en-US" dirty="0">
                <a:solidFill>
                  <a:schemeClr val="tx2">
                    <a:lumMod val="75000"/>
                  </a:schemeClr>
                </a:solidFill>
              </a:rPr>
              <a:t>All states in 2016</a:t>
            </a:r>
          </a:p>
        </p:txBody>
      </p:sp>
    </p:spTree>
    <p:extLst>
      <p:ext uri="{BB962C8B-B14F-4D97-AF65-F5344CB8AC3E}">
        <p14:creationId xmlns:p14="http://schemas.microsoft.com/office/powerpoint/2010/main" val="38013448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04103" y="145428"/>
            <a:ext cx="7305352" cy="1037913"/>
          </a:xfrm>
        </p:spPr>
        <p:txBody>
          <a:bodyPr/>
          <a:lstStyle/>
          <a:p>
            <a:pPr algn="ctr">
              <a:spcAft>
                <a:spcPts val="1200"/>
              </a:spcAft>
            </a:pPr>
            <a:r>
              <a:rPr lang="en-US" sz="2400" b="1" dirty="0" smtClean="0">
                <a:solidFill>
                  <a:schemeClr val="tx2">
                    <a:lumMod val="75000"/>
                  </a:schemeClr>
                </a:solidFill>
              </a:rPr>
              <a:t>Questions, Comments and Suggestions</a:t>
            </a:r>
            <a:r>
              <a:rPr lang="en-US" sz="2400" dirty="0" smtClean="0"/>
              <a:t/>
            </a:r>
            <a:br>
              <a:rPr lang="en-US" sz="2400" dirty="0" smtClean="0"/>
            </a:br>
            <a:endParaRPr lang="en-US" sz="20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27056" y="1258645"/>
            <a:ext cx="7659445" cy="5050715"/>
          </a:xfrm>
        </p:spPr>
        <p:txBody>
          <a:bodyPr>
            <a:noAutofit/>
          </a:bodyPr>
          <a:lstStyle/>
          <a:p>
            <a:pPr algn="ctr">
              <a:spcBef>
                <a:spcPts val="0"/>
              </a:spcBef>
            </a:pPr>
            <a:r>
              <a:rPr lang="en-US" sz="1900" dirty="0">
                <a:solidFill>
                  <a:schemeClr val="tx2">
                    <a:lumMod val="75000"/>
                  </a:schemeClr>
                </a:solidFill>
              </a:rPr>
              <a:t>Cara Petroski, MAX </a:t>
            </a:r>
            <a:r>
              <a:rPr lang="en-US" sz="1900" dirty="0" err="1">
                <a:solidFill>
                  <a:schemeClr val="tx2">
                    <a:lumMod val="75000"/>
                  </a:schemeClr>
                </a:solidFill>
              </a:rPr>
              <a:t>COR</a:t>
            </a:r>
            <a:r>
              <a:rPr lang="en-US" sz="1900" dirty="0">
                <a:solidFill>
                  <a:schemeClr val="tx2">
                    <a:lumMod val="75000"/>
                  </a:schemeClr>
                </a:solidFill>
              </a:rPr>
              <a:t> - </a:t>
            </a:r>
            <a:r>
              <a:rPr lang="en-US" sz="1900" dirty="0" err="1">
                <a:solidFill>
                  <a:schemeClr val="tx2">
                    <a:lumMod val="75000"/>
                  </a:schemeClr>
                </a:solidFill>
              </a:rPr>
              <a:t>OEDA</a:t>
            </a:r>
            <a:endParaRPr lang="en-US" sz="1900" dirty="0">
              <a:solidFill>
                <a:schemeClr val="tx2">
                  <a:lumMod val="75000"/>
                </a:schemeClr>
              </a:solidFill>
            </a:endParaRPr>
          </a:p>
          <a:p>
            <a:pPr algn="ctr">
              <a:spcBef>
                <a:spcPts val="0"/>
              </a:spcBef>
            </a:pPr>
            <a:r>
              <a:rPr lang="en-US" sz="1900" dirty="0">
                <a:hlinkClick r:id="rId2"/>
              </a:rPr>
              <a:t>cara.petroski@cms.hhs.gov</a:t>
            </a:r>
            <a:endParaRPr lang="en-US" sz="1900" dirty="0"/>
          </a:p>
          <a:p>
            <a:pPr algn="ctr">
              <a:spcBef>
                <a:spcPts val="0"/>
              </a:spcBef>
              <a:spcAft>
                <a:spcPts val="1800"/>
              </a:spcAft>
            </a:pPr>
            <a:r>
              <a:rPr lang="en-US" sz="1900" dirty="0">
                <a:solidFill>
                  <a:schemeClr val="tx2">
                    <a:lumMod val="75000"/>
                  </a:schemeClr>
                </a:solidFill>
              </a:rPr>
              <a:t>410-786-0305</a:t>
            </a:r>
          </a:p>
          <a:p>
            <a:pPr algn="ctr">
              <a:spcBef>
                <a:spcPts val="0"/>
              </a:spcBef>
            </a:pPr>
            <a:r>
              <a:rPr lang="en-US" sz="1900" dirty="0">
                <a:solidFill>
                  <a:schemeClr val="tx2">
                    <a:lumMod val="75000"/>
                  </a:schemeClr>
                </a:solidFill>
              </a:rPr>
              <a:t>Susan Williams, MAX Project Director</a:t>
            </a:r>
          </a:p>
          <a:p>
            <a:pPr algn="ctr">
              <a:spcBef>
                <a:spcPts val="0"/>
              </a:spcBef>
            </a:pP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Mathematica</a:t>
            </a:r>
            <a:endParaRPr lang="en-US" sz="1900" dirty="0">
              <a:solidFill>
                <a:schemeClr val="tx2">
                  <a:lumMod val="75000"/>
                </a:schemeClr>
              </a:solidFill>
            </a:endParaRPr>
          </a:p>
          <a:p>
            <a:pPr algn="ctr">
              <a:spcBef>
                <a:spcPts val="0"/>
              </a:spcBef>
            </a:pPr>
            <a:r>
              <a:rPr lang="en-US" sz="1900" dirty="0">
                <a:hlinkClick r:id="rId3"/>
              </a:rPr>
              <a:t>srwilliams@mathematica-mpr.com</a:t>
            </a:r>
            <a:endParaRPr lang="en-US" sz="1900" dirty="0"/>
          </a:p>
          <a:p>
            <a:pPr algn="ctr">
              <a:spcBef>
                <a:spcPts val="0"/>
              </a:spcBef>
              <a:spcAft>
                <a:spcPts val="1800"/>
              </a:spcAft>
            </a:pPr>
            <a:r>
              <a:rPr lang="en-US" sz="1900" dirty="0">
                <a:solidFill>
                  <a:schemeClr val="tx2">
                    <a:lumMod val="75000"/>
                  </a:schemeClr>
                </a:solidFill>
              </a:rPr>
              <a:t>510-285-4609</a:t>
            </a:r>
          </a:p>
          <a:p>
            <a:pPr algn="ctr">
              <a:spcBef>
                <a:spcPts val="0"/>
              </a:spcBef>
            </a:pPr>
            <a:r>
              <a:rPr lang="en-US" sz="1900" dirty="0">
                <a:solidFill>
                  <a:schemeClr val="tx2">
                    <a:lumMod val="75000"/>
                  </a:schemeClr>
                </a:solidFill>
              </a:rPr>
              <a:t>Dave Baugh, Senior Researcher</a:t>
            </a:r>
          </a:p>
          <a:p>
            <a:pPr algn="ctr">
              <a:spcBef>
                <a:spcPts val="0"/>
              </a:spcBef>
            </a:pP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Mathematica</a:t>
            </a:r>
            <a:endParaRPr lang="en-US" sz="1900" dirty="0">
              <a:solidFill>
                <a:schemeClr val="tx2">
                  <a:lumMod val="75000"/>
                </a:schemeClr>
              </a:solidFill>
            </a:endParaRPr>
          </a:p>
          <a:p>
            <a:pPr algn="ctr">
              <a:spcBef>
                <a:spcPts val="0"/>
              </a:spcBef>
            </a:pPr>
            <a:r>
              <a:rPr lang="en-US" sz="1900" dirty="0">
                <a:hlinkClick r:id="rId4"/>
              </a:rPr>
              <a:t>dbaugh@mathematica-mpr.com</a:t>
            </a:r>
            <a:endParaRPr lang="en-US" sz="1900" dirty="0"/>
          </a:p>
          <a:p>
            <a:pPr algn="ctr">
              <a:spcBef>
                <a:spcPts val="0"/>
              </a:spcBef>
              <a:spcAft>
                <a:spcPts val="1800"/>
              </a:spcAft>
            </a:pPr>
            <a:r>
              <a:rPr lang="en-US" sz="1900" dirty="0">
                <a:solidFill>
                  <a:schemeClr val="tx2">
                    <a:lumMod val="75000"/>
                  </a:schemeClr>
                </a:solidFill>
              </a:rPr>
              <a:t>202-484-4821</a:t>
            </a:r>
          </a:p>
          <a:p>
            <a:pPr algn="ctr">
              <a:spcBef>
                <a:spcPts val="0"/>
              </a:spcBef>
            </a:pPr>
            <a:r>
              <a:rPr lang="en-US" sz="1900" dirty="0" smtClean="0">
                <a:solidFill>
                  <a:schemeClr val="tx2">
                    <a:lumMod val="75000"/>
                  </a:schemeClr>
                </a:solidFill>
              </a:rPr>
              <a:t>Research </a:t>
            </a:r>
            <a:r>
              <a:rPr lang="en-US" sz="1900" dirty="0">
                <a:solidFill>
                  <a:schemeClr val="tx2">
                    <a:lumMod val="75000"/>
                  </a:schemeClr>
                </a:solidFill>
              </a:rPr>
              <a:t>Data Assistance Center (</a:t>
            </a:r>
            <a:r>
              <a:rPr lang="en-US" sz="1900" dirty="0" err="1">
                <a:solidFill>
                  <a:schemeClr val="tx2">
                    <a:lumMod val="75000"/>
                  </a:schemeClr>
                </a:solidFill>
              </a:rPr>
              <a:t>ResDAC</a:t>
            </a:r>
            <a:r>
              <a:rPr lang="en-US" sz="1900" dirty="0">
                <a:solidFill>
                  <a:schemeClr val="tx2">
                    <a:lumMod val="75000"/>
                  </a:schemeClr>
                </a:solidFill>
              </a:rPr>
              <a:t>)</a:t>
            </a:r>
          </a:p>
          <a:p>
            <a:pPr algn="ctr">
              <a:spcBef>
                <a:spcPts val="0"/>
              </a:spcBef>
            </a:pPr>
            <a:r>
              <a:rPr lang="en-US" sz="1900" dirty="0">
                <a:hlinkClick r:id="rId5"/>
              </a:rPr>
              <a:t>http://www.resdac.umn.edu</a:t>
            </a:r>
            <a:r>
              <a:rPr lang="en-US" sz="1900" dirty="0"/>
              <a:t> </a:t>
            </a:r>
          </a:p>
          <a:p>
            <a:pPr algn="ctr">
              <a:spcBef>
                <a:spcPts val="0"/>
              </a:spcBef>
            </a:pPr>
            <a:r>
              <a:rPr lang="en-US" sz="1900" dirty="0">
                <a:solidFill>
                  <a:schemeClr val="tx2">
                    <a:lumMod val="75000"/>
                  </a:schemeClr>
                </a:solidFill>
              </a:rPr>
              <a:t>1-888-973-7322</a:t>
            </a:r>
            <a:endParaRPr lang="en-US" sz="1900" dirty="0">
              <a:solidFill>
                <a:schemeClr val="tx2">
                  <a:lumMod val="75000"/>
                </a:schemeClr>
              </a:solidFill>
              <a:latin typeface="Arial Bold" panose="020B0704020202020204" pitchFamily="34" charset="0"/>
              <a:cs typeface="Arial Bold" panose="020B07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8938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14862" y="446643"/>
            <a:ext cx="7305352" cy="1037913"/>
          </a:xfrm>
        </p:spPr>
        <p:txBody>
          <a:bodyPr/>
          <a:lstStyle/>
          <a:p>
            <a:pPr algn="ctr">
              <a:spcAft>
                <a:spcPts val="1200"/>
              </a:spcAft>
            </a:pPr>
            <a:r>
              <a:rPr lang="en-US" sz="2400" b="1" dirty="0" smtClean="0">
                <a:solidFill>
                  <a:schemeClr val="tx2">
                    <a:lumMod val="75000"/>
                  </a:schemeClr>
                </a:solidFill>
              </a:rPr>
              <a:t>What is MAX?</a:t>
            </a:r>
            <a:r>
              <a:rPr lang="en-US" sz="2000" dirty="0"/>
              <a:t/>
            </a:r>
            <a:br>
              <a:rPr lang="en-US" sz="2000" dirty="0"/>
            </a:br>
            <a:endParaRPr lang="en-US" sz="20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18043" y="1673397"/>
            <a:ext cx="7402170" cy="4759676"/>
          </a:xfrm>
        </p:spPr>
        <p:txBody>
          <a:bodyPr>
            <a:normAutofit fontScale="55000" lnSpcReduction="20000"/>
          </a:bodyPr>
          <a:lstStyle/>
          <a:p>
            <a:pPr marL="457200" indent="-457200" algn="l">
              <a:buFont typeface="Wingdings" panose="05000000000000000000" pitchFamily="2" charset="2"/>
              <a:buChar char="§"/>
            </a:pPr>
            <a:r>
              <a:rPr lang="en-US" sz="3600" b="1" dirty="0">
                <a:solidFill>
                  <a:schemeClr val="tx2">
                    <a:lumMod val="75000"/>
                  </a:schemeClr>
                </a:solidFill>
              </a:rPr>
              <a:t>MAX is a research-ready data source for Medicaid and CHIP calendar year person-level data on eligibility, service utilization and payment information in the 50 states and the District of Columbia (DC) </a:t>
            </a:r>
          </a:p>
          <a:p>
            <a:pPr marL="463550" indent="-463550" algn="l">
              <a:buFont typeface="Wingdings" panose="05000000000000000000" pitchFamily="2" charset="2"/>
              <a:buChar char="§"/>
            </a:pPr>
            <a:r>
              <a:rPr lang="en-US" sz="3600" b="1" dirty="0" err="1">
                <a:solidFill>
                  <a:schemeClr val="tx2">
                    <a:lumMod val="75000"/>
                  </a:schemeClr>
                </a:solidFill>
              </a:rPr>
              <a:t>MAX’s</a:t>
            </a:r>
            <a:r>
              <a:rPr lang="en-US" sz="3600" b="1" dirty="0">
                <a:solidFill>
                  <a:schemeClr val="tx2">
                    <a:lumMod val="75000"/>
                  </a:schemeClr>
                </a:solidFill>
              </a:rPr>
              <a:t> primary input sources</a:t>
            </a:r>
            <a:r>
              <a:rPr lang="en-US" sz="3600" dirty="0">
                <a:solidFill>
                  <a:schemeClr val="tx2">
                    <a:lumMod val="75000"/>
                  </a:schemeClr>
                </a:solidFill>
              </a:rPr>
              <a:t> </a:t>
            </a:r>
          </a:p>
          <a:p>
            <a:pPr marL="914400" lvl="1" indent="-457200" algn="l">
              <a:buFont typeface="Courier New" panose="02070309020205020404" pitchFamily="49" charset="0"/>
              <a:buChar char="o"/>
            </a:pPr>
            <a:r>
              <a:rPr lang="en-US" sz="2900" b="1" dirty="0">
                <a:solidFill>
                  <a:schemeClr val="tx2">
                    <a:lumMod val="75000"/>
                  </a:schemeClr>
                </a:solidFill>
              </a:rPr>
              <a:t>The Medicaid Statistical Information System (</a:t>
            </a:r>
            <a:r>
              <a:rPr lang="en-US" sz="2900" b="1" dirty="0" err="1">
                <a:solidFill>
                  <a:schemeClr val="tx2">
                    <a:lumMod val="75000"/>
                  </a:schemeClr>
                </a:solidFill>
              </a:rPr>
              <a:t>MSIS</a:t>
            </a:r>
            <a:r>
              <a:rPr lang="en-US" sz="2900" b="1" dirty="0">
                <a:solidFill>
                  <a:schemeClr val="tx2">
                    <a:lumMod val="75000"/>
                  </a:schemeClr>
                </a:solidFill>
              </a:rPr>
              <a:t>)</a:t>
            </a:r>
          </a:p>
          <a:p>
            <a:pPr marL="914400" lvl="1" indent="-457200" algn="l">
              <a:lnSpc>
                <a:spcPct val="120000"/>
              </a:lnSpc>
              <a:spcAft>
                <a:spcPts val="600"/>
              </a:spcAft>
              <a:buFont typeface="Courier New" panose="02070309020205020404" pitchFamily="49" charset="0"/>
              <a:buChar char="o"/>
            </a:pPr>
            <a:r>
              <a:rPr lang="en-US" sz="2900" b="1" dirty="0">
                <a:solidFill>
                  <a:schemeClr val="tx2">
                    <a:lumMod val="75000"/>
                  </a:schemeClr>
                </a:solidFill>
              </a:rPr>
              <a:t>The Transformed Medicaid Statistical Information System (T-</a:t>
            </a:r>
            <a:r>
              <a:rPr lang="en-US" sz="2900" b="1" dirty="0" err="1">
                <a:solidFill>
                  <a:schemeClr val="tx2">
                    <a:lumMod val="75000"/>
                  </a:schemeClr>
                </a:solidFill>
              </a:rPr>
              <a:t>MSIS</a:t>
            </a:r>
            <a:r>
              <a:rPr lang="en-US" sz="2900" b="1" dirty="0">
                <a:solidFill>
                  <a:schemeClr val="tx2">
                    <a:lumMod val="75000"/>
                  </a:schemeClr>
                </a:solidFill>
              </a:rPr>
              <a:t>)</a:t>
            </a:r>
          </a:p>
          <a:p>
            <a:pPr marL="463550" indent="-463550" algn="l">
              <a:buFont typeface="Wingdings" panose="05000000000000000000" pitchFamily="2" charset="2"/>
              <a:buChar char="§"/>
            </a:pPr>
            <a:r>
              <a:rPr lang="en-US" sz="3600" b="1" dirty="0">
                <a:solidFill>
                  <a:schemeClr val="tx2">
                    <a:lumMod val="75000"/>
                  </a:schemeClr>
                </a:solidFill>
              </a:rPr>
              <a:t>MAX began with CY 1999 when </a:t>
            </a:r>
            <a:r>
              <a:rPr lang="en-US" sz="3600" b="1" dirty="0" err="1">
                <a:solidFill>
                  <a:schemeClr val="tx2">
                    <a:lumMod val="75000"/>
                  </a:schemeClr>
                </a:solidFill>
              </a:rPr>
              <a:t>MSIS</a:t>
            </a:r>
            <a:r>
              <a:rPr lang="en-US" sz="3600" b="1" dirty="0">
                <a:solidFill>
                  <a:schemeClr val="tx2">
                    <a:lumMod val="75000"/>
                  </a:schemeClr>
                </a:solidFill>
              </a:rPr>
              <a:t> reporting was first required for all states and DC</a:t>
            </a:r>
          </a:p>
          <a:p>
            <a:pPr marL="914400" lvl="1" indent="-457200" algn="l">
              <a:spcAft>
                <a:spcPts val="600"/>
              </a:spcAft>
              <a:buFont typeface="Courier New" panose="02070309020205020404" pitchFamily="49" charset="0"/>
              <a:buChar char="o"/>
            </a:pPr>
            <a:r>
              <a:rPr lang="en-US" sz="2900" b="1" dirty="0">
                <a:solidFill>
                  <a:schemeClr val="tx2">
                    <a:lumMod val="75000"/>
                  </a:schemeClr>
                </a:solidFill>
              </a:rPr>
              <a:t>MAX 1999-2013 data are available for all states and DC</a:t>
            </a:r>
          </a:p>
          <a:p>
            <a:pPr marL="914400" lvl="1" indent="-457200" algn="l">
              <a:spcAft>
                <a:spcPts val="600"/>
              </a:spcAft>
              <a:buFont typeface="Courier New" panose="02070309020205020404" pitchFamily="49" charset="0"/>
              <a:buChar char="o"/>
            </a:pPr>
            <a:r>
              <a:rPr lang="en-US" sz="2900" b="1" dirty="0">
                <a:solidFill>
                  <a:schemeClr val="tx2">
                    <a:lumMod val="75000"/>
                  </a:schemeClr>
                </a:solidFill>
              </a:rPr>
              <a:t>MAX 2014 data are available for 32 states</a:t>
            </a:r>
          </a:p>
          <a:p>
            <a:pPr marL="914400" lvl="1" indent="-457200" algn="l">
              <a:spcAft>
                <a:spcPts val="600"/>
              </a:spcAft>
              <a:buFont typeface="Courier New" panose="02070309020205020404" pitchFamily="49" charset="0"/>
              <a:buChar char="o"/>
            </a:pPr>
            <a:r>
              <a:rPr lang="en-US" sz="2900" b="1" dirty="0">
                <a:solidFill>
                  <a:schemeClr val="tx2">
                    <a:lumMod val="75000"/>
                  </a:schemeClr>
                </a:solidFill>
              </a:rPr>
              <a:t>MAX 2015 data are available for 21 states</a:t>
            </a:r>
          </a:p>
          <a:p>
            <a:pPr algn="l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144563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14862" y="446643"/>
            <a:ext cx="7305352" cy="1037913"/>
          </a:xfrm>
        </p:spPr>
        <p:txBody>
          <a:bodyPr/>
          <a:lstStyle/>
          <a:p>
            <a:pPr algn="ctr">
              <a:spcAft>
                <a:spcPts val="1200"/>
              </a:spcAft>
            </a:pPr>
            <a:r>
              <a:rPr lang="en-US" sz="2400" b="1" dirty="0" smtClean="0">
                <a:solidFill>
                  <a:schemeClr val="tx2">
                    <a:lumMod val="75000"/>
                  </a:schemeClr>
                </a:solidFill>
              </a:rPr>
              <a:t>Purpose of MAX</a:t>
            </a:r>
            <a:r>
              <a:rPr lang="en-US" sz="2000" dirty="0"/>
              <a:t/>
            </a:r>
            <a:br>
              <a:rPr lang="en-US" sz="2000" dirty="0"/>
            </a:br>
            <a:endParaRPr lang="en-US" sz="20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18043" y="1673397"/>
            <a:ext cx="7402170" cy="4759676"/>
          </a:xfrm>
        </p:spPr>
        <p:txBody>
          <a:bodyPr>
            <a:normAutofit fontScale="62500" lnSpcReduction="20000"/>
          </a:bodyPr>
          <a:lstStyle/>
          <a:p>
            <a:pPr marL="457200" indent="-457200" algn="l">
              <a:buFont typeface="Wingdings" panose="05000000000000000000" pitchFamily="2" charset="2"/>
              <a:buChar char="§"/>
            </a:pPr>
            <a:r>
              <a:rPr lang="en-US" altLang="en-US" sz="3200" b="1" dirty="0">
                <a:solidFill>
                  <a:schemeClr val="tx2">
                    <a:lumMod val="75000"/>
                  </a:schemeClr>
                </a:solidFill>
              </a:rPr>
              <a:t>The purpose of MAX is to produce data to support research and policy analysis on Medicaid populations. </a:t>
            </a:r>
          </a:p>
          <a:p>
            <a:pPr marL="457200" indent="-457200" algn="l">
              <a:spcAft>
                <a:spcPts val="1000"/>
              </a:spcAft>
              <a:buFont typeface="Wingdings" panose="05000000000000000000" pitchFamily="2" charset="2"/>
              <a:buChar char="§"/>
            </a:pPr>
            <a:r>
              <a:rPr lang="en-US" sz="3200" b="1" dirty="0">
                <a:solidFill>
                  <a:schemeClr val="tx2">
                    <a:lumMod val="75000"/>
                  </a:schemeClr>
                </a:solidFill>
              </a:rPr>
              <a:t>There are many analytic uses for MAX that cover various research methods and topic areas</a:t>
            </a:r>
            <a:r>
              <a:rPr lang="en-US" sz="3200" b="1" dirty="0" smtClean="0">
                <a:solidFill>
                  <a:schemeClr val="tx2">
                    <a:lumMod val="75000"/>
                  </a:schemeClr>
                </a:solidFill>
              </a:rPr>
              <a:t>:</a:t>
            </a:r>
            <a:endParaRPr lang="en-US" sz="3200" b="1" dirty="0">
              <a:solidFill>
                <a:schemeClr val="tx2">
                  <a:lumMod val="75000"/>
                </a:schemeClr>
              </a:solidFill>
            </a:endParaRPr>
          </a:p>
          <a:p>
            <a:pPr marL="914400" lvl="1" indent="-457200" algn="l">
              <a:spcBef>
                <a:spcPct val="0"/>
              </a:spcBef>
              <a:buFont typeface="Courier New" panose="02070309020205020404" pitchFamily="49" charset="0"/>
              <a:buChar char="o"/>
            </a:pPr>
            <a:r>
              <a:rPr lang="en-US" altLang="en-US" sz="2600" dirty="0">
                <a:solidFill>
                  <a:schemeClr val="tx2">
                    <a:lumMod val="75000"/>
                  </a:schemeClr>
                </a:solidFill>
              </a:rPr>
              <a:t>Policy analysis (e.g. effects of ACA)</a:t>
            </a:r>
          </a:p>
          <a:p>
            <a:pPr marL="914400" lvl="1" indent="-457200" algn="l">
              <a:spcBef>
                <a:spcPct val="0"/>
              </a:spcBef>
              <a:buFont typeface="Courier New" panose="02070309020205020404" pitchFamily="49" charset="0"/>
              <a:buChar char="o"/>
            </a:pPr>
            <a:r>
              <a:rPr lang="en-US" altLang="en-US" sz="2600" dirty="0">
                <a:solidFill>
                  <a:schemeClr val="tx2">
                    <a:lumMod val="75000"/>
                  </a:schemeClr>
                </a:solidFill>
              </a:rPr>
              <a:t>Research and demonstration evaluation</a:t>
            </a:r>
          </a:p>
          <a:p>
            <a:pPr marL="914400" lvl="1" indent="-457200" algn="l">
              <a:spcBef>
                <a:spcPct val="0"/>
              </a:spcBef>
              <a:buFont typeface="Courier New" panose="02070309020205020404" pitchFamily="49" charset="0"/>
              <a:buChar char="o"/>
            </a:pPr>
            <a:r>
              <a:rPr lang="en-US" altLang="en-US" sz="2600" dirty="0">
                <a:solidFill>
                  <a:schemeClr val="tx2">
                    <a:lumMod val="75000"/>
                  </a:schemeClr>
                </a:solidFill>
              </a:rPr>
              <a:t>Utilization and expenditure trends and variation</a:t>
            </a:r>
          </a:p>
          <a:p>
            <a:pPr marL="914400" lvl="1" indent="-457200" algn="l">
              <a:spcBef>
                <a:spcPct val="0"/>
              </a:spcBef>
              <a:buFont typeface="Courier New" panose="02070309020205020404" pitchFamily="49" charset="0"/>
              <a:buChar char="o"/>
            </a:pPr>
            <a:r>
              <a:rPr lang="en-US" altLang="en-US" sz="2600" dirty="0">
                <a:solidFill>
                  <a:schemeClr val="tx2">
                    <a:lumMod val="75000"/>
                  </a:schemeClr>
                </a:solidFill>
              </a:rPr>
              <a:t>Comparative effectiveness of alternative therapies</a:t>
            </a:r>
          </a:p>
          <a:p>
            <a:pPr marL="914400" lvl="1" indent="-457200" algn="l">
              <a:spcBef>
                <a:spcPct val="0"/>
              </a:spcBef>
              <a:buFont typeface="Courier New" panose="02070309020205020404" pitchFamily="49" charset="0"/>
              <a:buChar char="o"/>
            </a:pPr>
            <a:r>
              <a:rPr lang="en-US" altLang="en-US" sz="2600" dirty="0">
                <a:solidFill>
                  <a:schemeClr val="tx2">
                    <a:lumMod val="75000"/>
                  </a:schemeClr>
                </a:solidFill>
              </a:rPr>
              <a:t>Drug coverage issues</a:t>
            </a:r>
          </a:p>
          <a:p>
            <a:pPr marL="914400" lvl="1" indent="-457200" algn="l">
              <a:spcBef>
                <a:spcPct val="0"/>
              </a:spcBef>
              <a:buFont typeface="Courier New" panose="02070309020205020404" pitchFamily="49" charset="0"/>
              <a:buChar char="o"/>
            </a:pPr>
            <a:r>
              <a:rPr lang="en-US" altLang="en-US" sz="2600" dirty="0">
                <a:solidFill>
                  <a:schemeClr val="tx2">
                    <a:lumMod val="75000"/>
                  </a:schemeClr>
                </a:solidFill>
              </a:rPr>
              <a:t>Quality of care and patient outcomes </a:t>
            </a:r>
          </a:p>
          <a:p>
            <a:pPr marL="914400" lvl="1" indent="-457200" algn="l">
              <a:spcBef>
                <a:spcPct val="0"/>
              </a:spcBef>
              <a:buFont typeface="Courier New" panose="02070309020205020404" pitchFamily="49" charset="0"/>
              <a:buChar char="o"/>
            </a:pPr>
            <a:r>
              <a:rPr lang="en-US" altLang="en-US" sz="2600" dirty="0">
                <a:solidFill>
                  <a:schemeClr val="tx2">
                    <a:lumMod val="75000"/>
                  </a:schemeClr>
                </a:solidFill>
              </a:rPr>
              <a:t>Disparities in Health Care</a:t>
            </a:r>
          </a:p>
          <a:p>
            <a:pPr marL="914400" lvl="1" indent="-457200" algn="l">
              <a:spcBef>
                <a:spcPct val="0"/>
              </a:spcBef>
              <a:buFont typeface="Courier New" panose="02070309020205020404" pitchFamily="49" charset="0"/>
              <a:buChar char="o"/>
            </a:pPr>
            <a:r>
              <a:rPr lang="en-US" altLang="en-US" sz="2600" dirty="0">
                <a:solidFill>
                  <a:schemeClr val="tx2">
                    <a:lumMod val="75000"/>
                  </a:schemeClr>
                </a:solidFill>
              </a:rPr>
              <a:t>High cost and vulnerable populations (e.g. dual enrollees, low income children)</a:t>
            </a:r>
          </a:p>
          <a:p>
            <a:pPr marL="914400" lvl="1" indent="-457200" algn="l">
              <a:spcBef>
                <a:spcPct val="0"/>
              </a:spcBef>
              <a:buFont typeface="Courier New" panose="02070309020205020404" pitchFamily="49" charset="0"/>
              <a:buChar char="o"/>
            </a:pPr>
            <a:r>
              <a:rPr lang="en-US" altLang="en-US" sz="2600" dirty="0">
                <a:solidFill>
                  <a:schemeClr val="tx2">
                    <a:lumMod val="75000"/>
                  </a:schemeClr>
                </a:solidFill>
              </a:rPr>
              <a:t>Epidemiology/Analysis of selected health conditions</a:t>
            </a:r>
          </a:p>
          <a:p>
            <a:pPr marL="914400" lvl="1" indent="-457200" algn="l">
              <a:spcBef>
                <a:spcPct val="0"/>
              </a:spcBef>
              <a:buFont typeface="Courier New" panose="02070309020205020404" pitchFamily="49" charset="0"/>
              <a:buChar char="o"/>
            </a:pPr>
            <a:r>
              <a:rPr lang="en-US" altLang="en-US" sz="2600" dirty="0">
                <a:solidFill>
                  <a:schemeClr val="tx2">
                    <a:lumMod val="75000"/>
                  </a:schemeClr>
                </a:solidFill>
              </a:rPr>
              <a:t>Forecasting and budget estimates</a:t>
            </a:r>
          </a:p>
          <a:p>
            <a:pPr marL="914400" lvl="1" indent="-457200" algn="l">
              <a:spcBef>
                <a:spcPct val="0"/>
              </a:spcBef>
              <a:buFont typeface="Courier New" panose="02070309020205020404" pitchFamily="49" charset="0"/>
              <a:buChar char="o"/>
            </a:pPr>
            <a:r>
              <a:rPr lang="en-US" altLang="en-US" sz="2600" dirty="0">
                <a:solidFill>
                  <a:schemeClr val="tx2">
                    <a:lumMod val="75000"/>
                  </a:schemeClr>
                </a:solidFill>
              </a:rPr>
              <a:t>Use of waiver and home- and community based services (HCBS)</a:t>
            </a:r>
          </a:p>
          <a:p>
            <a:pPr marL="914400" lvl="1" indent="-457200" algn="l">
              <a:spcBef>
                <a:spcPct val="0"/>
              </a:spcBef>
              <a:buFont typeface="Courier New" panose="02070309020205020404" pitchFamily="49" charset="0"/>
              <a:buChar char="o"/>
            </a:pPr>
            <a:r>
              <a:rPr lang="en-US" altLang="en-US" sz="2600" dirty="0">
                <a:solidFill>
                  <a:schemeClr val="tx2">
                    <a:lumMod val="75000"/>
                  </a:schemeClr>
                </a:solidFill>
              </a:rPr>
              <a:t>Managed care </a:t>
            </a:r>
            <a:r>
              <a:rPr lang="en-US" altLang="en-US" sz="2600" dirty="0" smtClean="0">
                <a:solidFill>
                  <a:schemeClr val="tx2">
                    <a:lumMod val="75000"/>
                  </a:schemeClr>
                </a:solidFill>
              </a:rPr>
              <a:t>assessment</a:t>
            </a:r>
            <a:endParaRPr lang="en-US" altLang="en-US" sz="2600" dirty="0">
              <a:solidFill>
                <a:schemeClr val="tx2">
                  <a:lumMod val="75000"/>
                </a:schemeClr>
              </a:solidFill>
            </a:endParaRPr>
          </a:p>
          <a:p>
            <a:pPr marL="914400" lvl="1" indent="-457200" algn="l">
              <a:spcBef>
                <a:spcPct val="0"/>
              </a:spcBef>
              <a:buFont typeface="Courier New" panose="02070309020205020404" pitchFamily="49" charset="0"/>
              <a:buChar char="o"/>
            </a:pPr>
            <a:r>
              <a:rPr lang="en-US" altLang="en-US" sz="2600" dirty="0">
                <a:solidFill>
                  <a:schemeClr val="tx2">
                    <a:lumMod val="75000"/>
                  </a:schemeClr>
                </a:solidFill>
              </a:rPr>
              <a:t>Provider participation and access</a:t>
            </a:r>
          </a:p>
          <a:p>
            <a:pPr marL="914400" lvl="1" indent="-457200" algn="l">
              <a:spcBef>
                <a:spcPct val="0"/>
              </a:spcBef>
              <a:buFont typeface="Courier New" panose="02070309020205020404" pitchFamily="49" charset="0"/>
              <a:buChar char="o"/>
            </a:pPr>
            <a:r>
              <a:rPr lang="en-US" altLang="en-US" sz="2600" dirty="0">
                <a:solidFill>
                  <a:schemeClr val="tx2">
                    <a:lumMod val="75000"/>
                  </a:schemeClr>
                </a:solidFill>
              </a:rPr>
              <a:t>And many more topics</a:t>
            </a:r>
          </a:p>
        </p:txBody>
      </p:sp>
    </p:spTree>
    <p:extLst>
      <p:ext uri="{BB962C8B-B14F-4D97-AF65-F5344CB8AC3E}">
        <p14:creationId xmlns:p14="http://schemas.microsoft.com/office/powerpoint/2010/main" val="22501133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14862" y="446643"/>
            <a:ext cx="7305352" cy="1037913"/>
          </a:xfrm>
        </p:spPr>
        <p:txBody>
          <a:bodyPr/>
          <a:lstStyle/>
          <a:p>
            <a:pPr algn="ctr">
              <a:spcAft>
                <a:spcPts val="1200"/>
              </a:spcAft>
            </a:pPr>
            <a:r>
              <a:rPr lang="en-US" sz="2400" b="1" dirty="0">
                <a:solidFill>
                  <a:schemeClr val="tx2">
                    <a:lumMod val="75000"/>
                  </a:schemeClr>
                </a:solidFill>
              </a:rPr>
              <a:t>MAX Derived from </a:t>
            </a:r>
            <a:r>
              <a:rPr lang="en-US" sz="2400" b="1" dirty="0" err="1">
                <a:solidFill>
                  <a:schemeClr val="tx2">
                    <a:lumMod val="75000"/>
                  </a:schemeClr>
                </a:solidFill>
              </a:rPr>
              <a:t>MSIS</a:t>
            </a:r>
            <a:r>
              <a:rPr lang="en-US" sz="2400" b="1" dirty="0">
                <a:solidFill>
                  <a:schemeClr val="tx2">
                    <a:lumMod val="75000"/>
                  </a:schemeClr>
                </a:solidFill>
              </a:rPr>
              <a:t> and T-</a:t>
            </a:r>
            <a:r>
              <a:rPr lang="en-US" sz="2400" b="1" dirty="0" err="1">
                <a:solidFill>
                  <a:schemeClr val="tx2">
                    <a:lumMod val="75000"/>
                  </a:schemeClr>
                </a:solidFill>
              </a:rPr>
              <a:t>MSIS</a:t>
            </a:r>
            <a:r>
              <a:rPr lang="en-US" sz="2000" dirty="0"/>
              <a:t/>
            </a:r>
            <a:br>
              <a:rPr lang="en-US" sz="2000" dirty="0"/>
            </a:br>
            <a:endParaRPr lang="en-US" sz="20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18043" y="1673397"/>
            <a:ext cx="7402170" cy="4759676"/>
          </a:xfrm>
        </p:spPr>
        <p:txBody>
          <a:bodyPr>
            <a:normAutofit/>
          </a:bodyPr>
          <a:lstStyle/>
          <a:p>
            <a:pPr marL="342900" indent="-342900" algn="l">
              <a:buFont typeface="Wingdings" panose="05000000000000000000" pitchFamily="2" charset="2"/>
              <a:buChar char="§"/>
            </a:pPr>
            <a:r>
              <a:rPr lang="en-US" altLang="en-US" sz="2400" b="1" dirty="0">
                <a:solidFill>
                  <a:schemeClr val="tx2">
                    <a:lumMod val="75000"/>
                  </a:schemeClr>
                </a:solidFill>
              </a:rPr>
              <a:t>MAX files are produced from 7 fiscal year (FY) quarters of </a:t>
            </a:r>
            <a:r>
              <a:rPr lang="en-US" altLang="en-US" sz="2400" b="1" dirty="0" err="1">
                <a:solidFill>
                  <a:schemeClr val="tx2">
                    <a:lumMod val="75000"/>
                  </a:schemeClr>
                </a:solidFill>
              </a:rPr>
              <a:t>MSIS</a:t>
            </a:r>
            <a:r>
              <a:rPr lang="en-US" altLang="en-US" sz="2400" b="1" dirty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altLang="en-US" sz="2400" b="1" dirty="0" smtClean="0">
                <a:solidFill>
                  <a:schemeClr val="tx2">
                    <a:lumMod val="75000"/>
                  </a:schemeClr>
                </a:solidFill>
              </a:rPr>
              <a:t>or </a:t>
            </a:r>
            <a:r>
              <a:rPr lang="en-US" altLang="en-US" sz="2400" b="1" dirty="0" err="1" smtClean="0">
                <a:solidFill>
                  <a:schemeClr val="tx2">
                    <a:lumMod val="75000"/>
                  </a:schemeClr>
                </a:solidFill>
              </a:rPr>
              <a:t>MSIS</a:t>
            </a:r>
            <a:r>
              <a:rPr lang="en-US" altLang="en-US" sz="2400" b="1" dirty="0" smtClean="0">
                <a:solidFill>
                  <a:schemeClr val="tx2">
                    <a:lumMod val="75000"/>
                  </a:schemeClr>
                </a:solidFill>
              </a:rPr>
              <a:t> and </a:t>
            </a:r>
            <a:r>
              <a:rPr lang="en-US" altLang="en-US" sz="2400" b="1" dirty="0">
                <a:solidFill>
                  <a:schemeClr val="tx2">
                    <a:lumMod val="75000"/>
                  </a:schemeClr>
                </a:solidFill>
              </a:rPr>
              <a:t>T-</a:t>
            </a:r>
            <a:r>
              <a:rPr lang="en-US" altLang="en-US" sz="2400" b="1" dirty="0" err="1">
                <a:solidFill>
                  <a:schemeClr val="tx2">
                    <a:lumMod val="75000"/>
                  </a:schemeClr>
                </a:solidFill>
              </a:rPr>
              <a:t>MSIS</a:t>
            </a:r>
            <a:r>
              <a:rPr lang="en-US" altLang="en-US" sz="2400" b="1" dirty="0">
                <a:solidFill>
                  <a:schemeClr val="tx2">
                    <a:lumMod val="75000"/>
                  </a:schemeClr>
                </a:solidFill>
              </a:rPr>
              <a:t> source data</a:t>
            </a:r>
          </a:p>
          <a:p>
            <a:pPr marL="342900" indent="-342900" algn="l">
              <a:buFont typeface="Wingdings" panose="05000000000000000000" pitchFamily="2" charset="2"/>
              <a:buChar char="§"/>
            </a:pPr>
            <a:r>
              <a:rPr lang="en-US" altLang="en-US" sz="2400" b="1" dirty="0">
                <a:solidFill>
                  <a:schemeClr val="tx2">
                    <a:lumMod val="75000"/>
                  </a:schemeClr>
                </a:solidFill>
              </a:rPr>
              <a:t>MAX transforms data from the fiscal year quarters to calendar years</a:t>
            </a:r>
          </a:p>
          <a:p>
            <a:pPr marL="342900" indent="-342900" algn="l">
              <a:buFont typeface="Wingdings" panose="05000000000000000000" pitchFamily="2" charset="2"/>
              <a:buChar char="§"/>
            </a:pPr>
            <a:r>
              <a:rPr lang="en-US" altLang="en-US" sz="2400" b="1" dirty="0">
                <a:solidFill>
                  <a:schemeClr val="tx2">
                    <a:lumMod val="75000"/>
                  </a:schemeClr>
                </a:solidFill>
              </a:rPr>
              <a:t>The source data used </a:t>
            </a:r>
            <a:r>
              <a:rPr lang="en-US" sz="2400" b="1" dirty="0">
                <a:solidFill>
                  <a:schemeClr val="tx2">
                    <a:lumMod val="75000"/>
                  </a:schemeClr>
                </a:solidFill>
              </a:rPr>
              <a:t>include:</a:t>
            </a:r>
          </a:p>
          <a:p>
            <a:pPr marL="742950" lvl="1" indent="-285750" algn="l">
              <a:spcAft>
                <a:spcPts val="600"/>
              </a:spcAft>
              <a:buFont typeface="Courier New" panose="02070309020205020404" pitchFamily="49" charset="0"/>
              <a:buChar char="o"/>
            </a:pPr>
            <a:r>
              <a:rPr lang="en-US" sz="1800" dirty="0">
                <a:solidFill>
                  <a:schemeClr val="tx2">
                    <a:lumMod val="75000"/>
                  </a:schemeClr>
                </a:solidFill>
              </a:rPr>
              <a:t>4 FY quarters of data to complete the current MAX calendar year of production (January-December); plus</a:t>
            </a:r>
          </a:p>
          <a:p>
            <a:pPr marL="742950" lvl="1" indent="-285750" algn="l">
              <a:spcAft>
                <a:spcPts val="600"/>
              </a:spcAft>
              <a:buFont typeface="Courier New" panose="02070309020205020404" pitchFamily="49" charset="0"/>
              <a:buChar char="o"/>
            </a:pPr>
            <a:r>
              <a:rPr lang="en-US" sz="1800" dirty="0">
                <a:solidFill>
                  <a:schemeClr val="tx2">
                    <a:lumMod val="75000"/>
                  </a:schemeClr>
                </a:solidFill>
              </a:rPr>
              <a:t>3 additional quarters of FY data following the calendar year (January – October</a:t>
            </a:r>
            <a:r>
              <a:rPr lang="en-US" sz="1800" dirty="0" smtClean="0">
                <a:solidFill>
                  <a:schemeClr val="tx2">
                    <a:lumMod val="75000"/>
                  </a:schemeClr>
                </a:solidFill>
              </a:rPr>
              <a:t>)</a:t>
            </a:r>
          </a:p>
          <a:p>
            <a:pPr marL="742950" lvl="1" indent="-285750" algn="l">
              <a:spcAft>
                <a:spcPts val="600"/>
              </a:spcAft>
              <a:buFont typeface="Courier New" panose="02070309020205020404" pitchFamily="49" charset="0"/>
              <a:buChar char="o"/>
            </a:pPr>
            <a:r>
              <a:rPr lang="en-US" sz="1800" dirty="0" smtClean="0">
                <a:solidFill>
                  <a:schemeClr val="tx2">
                    <a:lumMod val="75000"/>
                  </a:schemeClr>
                </a:solidFill>
              </a:rPr>
              <a:t>Monthly beneficiary status</a:t>
            </a:r>
          </a:p>
          <a:p>
            <a:pPr marL="742950" lvl="1" indent="-285750" algn="l">
              <a:spcAft>
                <a:spcPts val="600"/>
              </a:spcAft>
              <a:buFont typeface="Courier New" panose="02070309020205020404" pitchFamily="49" charset="0"/>
              <a:buChar char="o"/>
            </a:pPr>
            <a:r>
              <a:rPr lang="en-US" sz="1800" dirty="0" smtClean="0">
                <a:solidFill>
                  <a:schemeClr val="tx2">
                    <a:lumMod val="75000"/>
                  </a:schemeClr>
                </a:solidFill>
              </a:rPr>
              <a:t>Adjudicated claims (original, credits, debits and voids)</a:t>
            </a:r>
            <a:endParaRPr lang="en-US" sz="1800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1101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14862" y="446643"/>
            <a:ext cx="7305352" cy="1037913"/>
          </a:xfrm>
        </p:spPr>
        <p:txBody>
          <a:bodyPr/>
          <a:lstStyle/>
          <a:p>
            <a:pPr algn="ctr">
              <a:spcAft>
                <a:spcPts val="1200"/>
              </a:spcAft>
            </a:pPr>
            <a:r>
              <a:rPr lang="en-US" sz="2400" b="1" dirty="0">
                <a:solidFill>
                  <a:schemeClr val="tx2">
                    <a:lumMod val="75000"/>
                  </a:schemeClr>
                </a:solidFill>
              </a:rPr>
              <a:t>MAX Derived from </a:t>
            </a:r>
            <a:r>
              <a:rPr lang="en-US" sz="2400" b="1" dirty="0" err="1">
                <a:solidFill>
                  <a:schemeClr val="tx2">
                    <a:lumMod val="75000"/>
                  </a:schemeClr>
                </a:solidFill>
              </a:rPr>
              <a:t>MSIS</a:t>
            </a:r>
            <a:r>
              <a:rPr lang="en-US" sz="2400" b="1" dirty="0">
                <a:solidFill>
                  <a:schemeClr val="tx2">
                    <a:lumMod val="75000"/>
                  </a:schemeClr>
                </a:solidFill>
              </a:rPr>
              <a:t> and T-</a:t>
            </a:r>
            <a:r>
              <a:rPr lang="en-US" sz="2400" b="1" dirty="0" err="1">
                <a:solidFill>
                  <a:schemeClr val="tx2">
                    <a:lumMod val="75000"/>
                  </a:schemeClr>
                </a:solidFill>
              </a:rPr>
              <a:t>MSIS</a:t>
            </a:r>
            <a:r>
              <a:rPr lang="en-US" sz="2400" b="1" dirty="0">
                <a:solidFill>
                  <a:schemeClr val="tx2">
                    <a:lumMod val="75000"/>
                  </a:schemeClr>
                </a:solidFill>
              </a:rPr>
              <a:t> (Cont’d</a:t>
            </a:r>
            <a:r>
              <a:rPr lang="en-US" sz="2400" b="1" dirty="0" smtClean="0">
                <a:solidFill>
                  <a:schemeClr val="tx2">
                    <a:lumMod val="75000"/>
                  </a:schemeClr>
                </a:solidFill>
              </a:rPr>
              <a:t>.)</a:t>
            </a:r>
            <a:r>
              <a:rPr lang="en-US" sz="2000" b="1" dirty="0">
                <a:solidFill>
                  <a:schemeClr val="tx2">
                    <a:lumMod val="75000"/>
                  </a:schemeClr>
                </a:solidFill>
              </a:rPr>
              <a:t/>
            </a:r>
            <a:br>
              <a:rPr lang="en-US" sz="2000" b="1" dirty="0">
                <a:solidFill>
                  <a:schemeClr val="tx2">
                    <a:lumMod val="75000"/>
                  </a:schemeClr>
                </a:solidFill>
              </a:rPr>
            </a:br>
            <a:endParaRPr lang="en-US" sz="20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66453" y="1484556"/>
            <a:ext cx="7402170" cy="5109881"/>
          </a:xfrm>
        </p:spPr>
        <p:txBody>
          <a:bodyPr>
            <a:normAutofit fontScale="55000" lnSpcReduction="20000"/>
          </a:bodyPr>
          <a:lstStyle/>
          <a:p>
            <a:pPr marL="457200" indent="-457200" algn="l">
              <a:buFont typeface="Wingdings" panose="05000000000000000000" pitchFamily="2" charset="2"/>
              <a:buChar char="§"/>
            </a:pPr>
            <a:r>
              <a:rPr lang="en-US" altLang="en-US" sz="3500" b="1" dirty="0">
                <a:solidFill>
                  <a:schemeClr val="tx2">
                    <a:lumMod val="75000"/>
                  </a:schemeClr>
                </a:solidFill>
              </a:rPr>
              <a:t>These additional quarters of source data allow</a:t>
            </a:r>
          </a:p>
          <a:p>
            <a:pPr marL="914400" lvl="1" indent="-457200" algn="l">
              <a:buFont typeface="Courier New" panose="02070309020205020404" pitchFamily="49" charset="0"/>
              <a:buChar char="o"/>
            </a:pPr>
            <a:r>
              <a:rPr lang="en-US" altLang="en-US" sz="2900" dirty="0">
                <a:solidFill>
                  <a:schemeClr val="tx2">
                    <a:lumMod val="75000"/>
                  </a:schemeClr>
                </a:solidFill>
              </a:rPr>
              <a:t>A higher level of completeness in MAX data files</a:t>
            </a:r>
          </a:p>
          <a:p>
            <a:pPr marL="914400" lvl="1" indent="-457200" algn="l">
              <a:buFont typeface="Courier New" panose="02070309020205020404" pitchFamily="49" charset="0"/>
              <a:buChar char="o"/>
            </a:pPr>
            <a:r>
              <a:rPr lang="en-US" altLang="en-US" sz="2900" dirty="0">
                <a:solidFill>
                  <a:schemeClr val="tx2">
                    <a:lumMod val="75000"/>
                  </a:schemeClr>
                </a:solidFill>
              </a:rPr>
              <a:t>More updated information on eligibility and adjudicated claims</a:t>
            </a:r>
          </a:p>
          <a:p>
            <a:pPr marL="457200" indent="-457200" algn="l">
              <a:buFont typeface="Wingdings" panose="05000000000000000000" pitchFamily="2" charset="2"/>
              <a:buChar char="§"/>
            </a:pPr>
            <a:r>
              <a:rPr lang="en-US" altLang="en-US" sz="3500" b="1" dirty="0">
                <a:solidFill>
                  <a:schemeClr val="tx2">
                    <a:lumMod val="75000"/>
                  </a:schemeClr>
                </a:solidFill>
              </a:rPr>
              <a:t>This more complete and updated information affects eligibility and claims</a:t>
            </a:r>
            <a:endParaRPr lang="en-US" sz="3500" b="1" dirty="0">
              <a:solidFill>
                <a:schemeClr val="tx2">
                  <a:lumMod val="75000"/>
                </a:schemeClr>
              </a:solidFill>
            </a:endParaRPr>
          </a:p>
          <a:p>
            <a:pPr marL="914400" lvl="1" indent="-457200" algn="l">
              <a:spcAft>
                <a:spcPts val="600"/>
              </a:spcAft>
              <a:buFont typeface="Courier New" panose="02070309020205020404" pitchFamily="49" charset="0"/>
              <a:buChar char="o"/>
            </a:pPr>
            <a:r>
              <a:rPr lang="en-US" sz="2900" dirty="0">
                <a:solidFill>
                  <a:schemeClr val="tx2">
                    <a:lumMod val="75000"/>
                  </a:schemeClr>
                </a:solidFill>
              </a:rPr>
              <a:t>For enrollment, most retroactive and correction records are included</a:t>
            </a:r>
          </a:p>
          <a:p>
            <a:pPr marL="914400" lvl="1" indent="-457200" algn="l">
              <a:spcAft>
                <a:spcPts val="600"/>
              </a:spcAft>
              <a:buFont typeface="Courier New" panose="02070309020205020404" pitchFamily="49" charset="0"/>
              <a:buChar char="o"/>
            </a:pPr>
            <a:r>
              <a:rPr lang="en-US" sz="2900" dirty="0">
                <a:solidFill>
                  <a:schemeClr val="tx2">
                    <a:lumMod val="75000"/>
                  </a:schemeClr>
                </a:solidFill>
              </a:rPr>
              <a:t>For fee-for-service claims, a very high percent of all claims are included, although some may not be captured because the time from date of service to date of adjudication may be longer</a:t>
            </a:r>
          </a:p>
          <a:p>
            <a:pPr marL="914400" lvl="1" indent="-457200" algn="l">
              <a:spcAft>
                <a:spcPts val="600"/>
              </a:spcAft>
              <a:buFont typeface="Courier New" panose="02070309020205020404" pitchFamily="49" charset="0"/>
              <a:buChar char="o"/>
            </a:pPr>
            <a:r>
              <a:rPr lang="en-US" sz="2900" dirty="0">
                <a:solidFill>
                  <a:schemeClr val="tx2">
                    <a:lumMod val="75000"/>
                  </a:schemeClr>
                </a:solidFill>
              </a:rPr>
              <a:t>Although states usually submit encounter records in batches, it is usually the case that a high percentage of encounter records are captured</a:t>
            </a:r>
            <a:endParaRPr lang="en-US" altLang="en-US" sz="2900" dirty="0">
              <a:solidFill>
                <a:schemeClr val="tx2">
                  <a:lumMod val="75000"/>
                </a:schemeClr>
              </a:solidFill>
            </a:endParaRPr>
          </a:p>
          <a:p>
            <a:pPr marL="457200" indent="-457200" algn="l">
              <a:buFont typeface="Wingdings" panose="05000000000000000000" pitchFamily="2" charset="2"/>
              <a:buChar char="§"/>
            </a:pPr>
            <a:r>
              <a:rPr lang="en-US" altLang="en-US" sz="3500" b="1" dirty="0">
                <a:solidFill>
                  <a:schemeClr val="tx2">
                    <a:lumMod val="75000"/>
                  </a:schemeClr>
                </a:solidFill>
              </a:rPr>
              <a:t>Oversight and management</a:t>
            </a:r>
          </a:p>
          <a:p>
            <a:pPr marL="914400" lvl="1" indent="-457200" algn="l">
              <a:lnSpc>
                <a:spcPct val="120000"/>
              </a:lnSpc>
              <a:spcAft>
                <a:spcPts val="600"/>
              </a:spcAft>
              <a:buFont typeface="Courier New" panose="02070309020205020404" pitchFamily="49" charset="0"/>
              <a:buChar char="o"/>
            </a:pPr>
            <a:r>
              <a:rPr lang="en-US" altLang="en-US" sz="2900" dirty="0">
                <a:solidFill>
                  <a:schemeClr val="tx2">
                    <a:lumMod val="75000"/>
                  </a:schemeClr>
                </a:solidFill>
              </a:rPr>
              <a:t>For T-</a:t>
            </a:r>
            <a:r>
              <a:rPr lang="en-US" altLang="en-US" sz="2900" dirty="0" err="1">
                <a:solidFill>
                  <a:schemeClr val="tx2">
                    <a:lumMod val="75000"/>
                  </a:schemeClr>
                </a:solidFill>
              </a:rPr>
              <a:t>MSIS</a:t>
            </a:r>
            <a:r>
              <a:rPr lang="en-US" altLang="en-US" sz="2900" dirty="0">
                <a:solidFill>
                  <a:schemeClr val="tx2">
                    <a:lumMod val="75000"/>
                  </a:schemeClr>
                </a:solidFill>
              </a:rPr>
              <a:t> – The Center for Medicaid and CHIP Services (CMCS</a:t>
            </a:r>
            <a:r>
              <a:rPr lang="en-US" altLang="en-US" sz="2900" dirty="0" smtClean="0">
                <a:solidFill>
                  <a:schemeClr val="tx2">
                    <a:lumMod val="75000"/>
                  </a:schemeClr>
                </a:solidFill>
              </a:rPr>
              <a:t>) </a:t>
            </a:r>
            <a:endParaRPr lang="en-US" altLang="en-US" sz="2900" dirty="0">
              <a:solidFill>
                <a:schemeClr val="tx2">
                  <a:lumMod val="75000"/>
                </a:schemeClr>
              </a:solidFill>
            </a:endParaRPr>
          </a:p>
          <a:p>
            <a:pPr marL="914400" lvl="1" indent="-457200" algn="l">
              <a:lnSpc>
                <a:spcPct val="120000"/>
              </a:lnSpc>
              <a:spcAft>
                <a:spcPts val="600"/>
              </a:spcAft>
              <a:buFont typeface="Courier New" panose="02070309020205020404" pitchFamily="49" charset="0"/>
              <a:buChar char="o"/>
            </a:pPr>
            <a:r>
              <a:rPr lang="en-US" altLang="en-US" sz="2900" dirty="0">
                <a:solidFill>
                  <a:schemeClr val="tx2">
                    <a:lumMod val="75000"/>
                  </a:schemeClr>
                </a:solidFill>
              </a:rPr>
              <a:t>For MAX – The Office of Enterprise Data and Analytics (</a:t>
            </a:r>
            <a:r>
              <a:rPr lang="en-US" altLang="en-US" sz="2900" dirty="0" err="1">
                <a:solidFill>
                  <a:schemeClr val="tx2">
                    <a:lumMod val="75000"/>
                  </a:schemeClr>
                </a:solidFill>
              </a:rPr>
              <a:t>OEDA</a:t>
            </a:r>
            <a:r>
              <a:rPr lang="en-US" altLang="en-US" sz="2900" dirty="0">
                <a:solidFill>
                  <a:schemeClr val="tx2">
                    <a:lumMod val="75000"/>
                  </a:schemeClr>
                </a:solidFill>
              </a:rPr>
              <a:t>) </a:t>
            </a:r>
            <a:endParaRPr lang="en-US" sz="2900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01840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04104" y="220732"/>
            <a:ext cx="7305352" cy="1037913"/>
          </a:xfrm>
        </p:spPr>
        <p:txBody>
          <a:bodyPr/>
          <a:lstStyle/>
          <a:p>
            <a:pPr algn="ctr">
              <a:spcAft>
                <a:spcPts val="1200"/>
              </a:spcAft>
            </a:pPr>
            <a:r>
              <a:rPr lang="en-US" sz="2400" b="1" dirty="0">
                <a:solidFill>
                  <a:schemeClr val="tx2">
                    <a:lumMod val="75000"/>
                  </a:schemeClr>
                </a:solidFill>
              </a:rPr>
              <a:t>Types of Data Captured in MAX</a:t>
            </a:r>
            <a:r>
              <a:rPr lang="en-US" sz="2000" b="1" dirty="0">
                <a:solidFill>
                  <a:schemeClr val="tx2">
                    <a:lumMod val="75000"/>
                  </a:schemeClr>
                </a:solidFill>
              </a:rPr>
              <a:t/>
            </a:r>
            <a:br>
              <a:rPr lang="en-US" sz="2000" b="1" dirty="0">
                <a:solidFill>
                  <a:schemeClr val="tx2">
                    <a:lumMod val="75000"/>
                  </a:schemeClr>
                </a:solidFill>
              </a:rPr>
            </a:br>
            <a:endParaRPr lang="en-US" sz="20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645919" y="1258645"/>
            <a:ext cx="7659445" cy="5282004"/>
          </a:xfrm>
        </p:spPr>
        <p:txBody>
          <a:bodyPr>
            <a:normAutofit fontScale="62500" lnSpcReduction="20000"/>
          </a:bodyPr>
          <a:lstStyle/>
          <a:p>
            <a:pPr marL="457200" indent="-457200" algn="l">
              <a:buFont typeface="Wingdings" panose="05000000000000000000" pitchFamily="2" charset="2"/>
              <a:buChar char="§"/>
            </a:pPr>
            <a:r>
              <a:rPr lang="en-US" sz="2900" b="1" dirty="0">
                <a:solidFill>
                  <a:schemeClr val="tx2">
                    <a:lumMod val="75000"/>
                  </a:schemeClr>
                </a:solidFill>
              </a:rPr>
              <a:t>Person Summary (PS) File</a:t>
            </a:r>
          </a:p>
          <a:p>
            <a:pPr marL="800100" lvl="1" indent="-342900" algn="l">
              <a:buFont typeface="Courier New" panose="02070309020205020404" pitchFamily="49" charset="0"/>
              <a:buChar char="o"/>
            </a:pPr>
            <a:r>
              <a:rPr lang="en-US" sz="2400" dirty="0">
                <a:solidFill>
                  <a:schemeClr val="tx2">
                    <a:lumMod val="75000"/>
                  </a:schemeClr>
                </a:solidFill>
              </a:rPr>
              <a:t>Enrollee eligibility and demographic data elements</a:t>
            </a:r>
          </a:p>
          <a:p>
            <a:pPr marL="800100" lvl="1" indent="-342900" algn="l">
              <a:buFont typeface="Courier New" panose="02070309020205020404" pitchFamily="49" charset="0"/>
              <a:buChar char="o"/>
            </a:pPr>
            <a:r>
              <a:rPr lang="en-US" sz="2400" dirty="0">
                <a:solidFill>
                  <a:schemeClr val="tx2">
                    <a:lumMod val="75000"/>
                  </a:schemeClr>
                </a:solidFill>
              </a:rPr>
              <a:t>A summary of utilization and spending</a:t>
            </a:r>
          </a:p>
          <a:p>
            <a:pPr marL="457200" indent="-457200" algn="l">
              <a:buFont typeface="Wingdings" panose="05000000000000000000" pitchFamily="2" charset="2"/>
              <a:buChar char="§"/>
            </a:pPr>
            <a:r>
              <a:rPr lang="en-US" sz="2900" b="1" dirty="0">
                <a:solidFill>
                  <a:schemeClr val="tx2">
                    <a:lumMod val="75000"/>
                  </a:schemeClr>
                </a:solidFill>
              </a:rPr>
              <a:t>Services files – fee-for-service and managed care encounters</a:t>
            </a:r>
          </a:p>
          <a:p>
            <a:pPr marL="800100" lvl="1" indent="-342900" algn="l">
              <a:buFont typeface="Courier New" panose="02070309020205020404" pitchFamily="49" charset="0"/>
              <a:buChar char="o"/>
            </a:pPr>
            <a:r>
              <a:rPr lang="en-US" sz="2400" dirty="0">
                <a:solidFill>
                  <a:schemeClr val="tx2">
                    <a:lumMod val="75000"/>
                  </a:schemeClr>
                </a:solidFill>
              </a:rPr>
              <a:t>Inpatient Hospital (IP)</a:t>
            </a:r>
          </a:p>
          <a:p>
            <a:pPr marL="800100" lvl="1" indent="-342900" algn="l">
              <a:buFont typeface="Courier New" panose="02070309020205020404" pitchFamily="49" charset="0"/>
              <a:buChar char="o"/>
            </a:pPr>
            <a:r>
              <a:rPr lang="en-US" sz="2400" dirty="0">
                <a:solidFill>
                  <a:schemeClr val="tx2">
                    <a:lumMod val="75000"/>
                  </a:schemeClr>
                </a:solidFill>
              </a:rPr>
              <a:t>Long-Term Care (LT) – four types of LT services</a:t>
            </a:r>
          </a:p>
          <a:p>
            <a:pPr marL="800100" lvl="1" indent="-342900" algn="l">
              <a:buFont typeface="Courier New" panose="02070309020205020404" pitchFamily="49" charset="0"/>
              <a:buChar char="o"/>
            </a:pPr>
            <a:r>
              <a:rPr lang="en-US" sz="2400" dirty="0">
                <a:solidFill>
                  <a:schemeClr val="tx2">
                    <a:lumMod val="75000"/>
                  </a:schemeClr>
                </a:solidFill>
              </a:rPr>
              <a:t>Other Services (OT), including</a:t>
            </a:r>
          </a:p>
          <a:p>
            <a:pPr marL="1200150" lvl="2" indent="-285750" algn="l">
              <a:buFont typeface="Arial" panose="020B0604020202020204" pitchFamily="34" charset="0"/>
              <a:buChar char="•"/>
            </a:pPr>
            <a:r>
              <a:rPr lang="en-US" sz="2100" dirty="0">
                <a:solidFill>
                  <a:schemeClr val="tx2">
                    <a:lumMod val="75000"/>
                  </a:schemeClr>
                </a:solidFill>
              </a:rPr>
              <a:t>Physician</a:t>
            </a:r>
          </a:p>
          <a:p>
            <a:pPr marL="1200150" lvl="2" indent="-285750" algn="l">
              <a:buFont typeface="Arial" panose="020B0604020202020204" pitchFamily="34" charset="0"/>
              <a:buChar char="•"/>
            </a:pPr>
            <a:r>
              <a:rPr lang="en-US" sz="2100" dirty="0">
                <a:solidFill>
                  <a:schemeClr val="tx2">
                    <a:lumMod val="75000"/>
                  </a:schemeClr>
                </a:solidFill>
              </a:rPr>
              <a:t>Outpatient Hospital</a:t>
            </a:r>
          </a:p>
          <a:p>
            <a:pPr marL="1200150" lvl="2" indent="-285750" algn="l">
              <a:buFont typeface="Arial" panose="020B0604020202020204" pitchFamily="34" charset="0"/>
              <a:buChar char="•"/>
            </a:pPr>
            <a:r>
              <a:rPr lang="en-US" sz="2100" dirty="0">
                <a:solidFill>
                  <a:schemeClr val="tx2">
                    <a:lumMod val="75000"/>
                  </a:schemeClr>
                </a:solidFill>
              </a:rPr>
              <a:t>Clinic</a:t>
            </a:r>
          </a:p>
          <a:p>
            <a:pPr marL="1200150" lvl="2" indent="-285750" algn="l">
              <a:buFont typeface="Arial" panose="020B0604020202020204" pitchFamily="34" charset="0"/>
              <a:buChar char="•"/>
            </a:pPr>
            <a:r>
              <a:rPr lang="en-US" sz="2100" dirty="0">
                <a:solidFill>
                  <a:schemeClr val="tx2">
                    <a:lumMod val="75000"/>
                  </a:schemeClr>
                </a:solidFill>
              </a:rPr>
              <a:t>Home Health </a:t>
            </a:r>
          </a:p>
          <a:p>
            <a:pPr marL="1200150" lvl="2" indent="-285750" algn="l">
              <a:buFont typeface="Arial" panose="020B0604020202020204" pitchFamily="34" charset="0"/>
              <a:buChar char="•"/>
            </a:pPr>
            <a:r>
              <a:rPr lang="en-US" sz="2100" dirty="0">
                <a:solidFill>
                  <a:schemeClr val="tx2">
                    <a:lumMod val="75000"/>
                  </a:schemeClr>
                </a:solidFill>
              </a:rPr>
              <a:t>Dental</a:t>
            </a:r>
          </a:p>
          <a:p>
            <a:pPr marL="1200150" lvl="2" indent="-285750" algn="l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100" dirty="0">
                <a:solidFill>
                  <a:schemeClr val="tx2">
                    <a:lumMod val="75000"/>
                  </a:schemeClr>
                </a:solidFill>
              </a:rPr>
              <a:t>Other Practitioners and Services</a:t>
            </a:r>
          </a:p>
          <a:p>
            <a:pPr marL="800100" lvl="1" indent="-342900" algn="l">
              <a:buFont typeface="Courier New" panose="02070309020205020404" pitchFamily="49" charset="0"/>
              <a:buChar char="o"/>
            </a:pPr>
            <a:r>
              <a:rPr lang="en-US" sz="2400" dirty="0">
                <a:solidFill>
                  <a:schemeClr val="tx2">
                    <a:lumMod val="75000"/>
                  </a:schemeClr>
                </a:solidFill>
              </a:rPr>
              <a:t>Prescription Drug (RX)</a:t>
            </a:r>
          </a:p>
          <a:p>
            <a:pPr marL="1200150" lvl="2" indent="-285750" algn="l">
              <a:buFont typeface="Arial" panose="020B0604020202020204" pitchFamily="34" charset="0"/>
              <a:buChar char="•"/>
            </a:pPr>
            <a:r>
              <a:rPr lang="en-US" sz="2100" dirty="0">
                <a:solidFill>
                  <a:schemeClr val="tx2">
                    <a:lumMod val="75000"/>
                  </a:schemeClr>
                </a:solidFill>
              </a:rPr>
              <a:t>Drugs, supplies and other covered items provided by free-standing pharmacies</a:t>
            </a:r>
          </a:p>
          <a:p>
            <a:pPr marL="1200150" lvl="2" indent="-285750" algn="l">
              <a:buFont typeface="Arial" panose="020B0604020202020204" pitchFamily="34" charset="0"/>
              <a:buChar char="•"/>
            </a:pPr>
            <a:r>
              <a:rPr lang="en-US" sz="2100" dirty="0">
                <a:solidFill>
                  <a:schemeClr val="tx2">
                    <a:lumMod val="75000"/>
                  </a:schemeClr>
                </a:solidFill>
              </a:rPr>
              <a:t>A version of this file with additional data from commercial vendors – available only to authorized users</a:t>
            </a:r>
          </a:p>
          <a:p>
            <a:pPr marL="914400" lvl="1" indent="-457200" algn="l">
              <a:lnSpc>
                <a:spcPct val="120000"/>
              </a:lnSpc>
              <a:spcAft>
                <a:spcPts val="600"/>
              </a:spcAft>
              <a:buFont typeface="Courier New" panose="02070309020205020404" pitchFamily="49" charset="0"/>
              <a:buChar char="o"/>
            </a:pPr>
            <a:endParaRPr lang="en-US" sz="2900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4418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04104" y="220732"/>
            <a:ext cx="7305352" cy="1037913"/>
          </a:xfrm>
        </p:spPr>
        <p:txBody>
          <a:bodyPr/>
          <a:lstStyle/>
          <a:p>
            <a:pPr algn="ctr">
              <a:spcAft>
                <a:spcPts val="1200"/>
              </a:spcAft>
            </a:pPr>
            <a:r>
              <a:rPr lang="en-US" sz="2400" b="1" dirty="0">
                <a:solidFill>
                  <a:schemeClr val="tx2">
                    <a:lumMod val="75000"/>
                  </a:schemeClr>
                </a:solidFill>
              </a:rPr>
              <a:t>MAX Production Process</a:t>
            </a:r>
            <a:r>
              <a:rPr lang="en-US" sz="2000" b="1" dirty="0">
                <a:solidFill>
                  <a:schemeClr val="tx2">
                    <a:lumMod val="75000"/>
                  </a:schemeClr>
                </a:solidFill>
              </a:rPr>
              <a:t/>
            </a:r>
            <a:br>
              <a:rPr lang="en-US" sz="2000" b="1" dirty="0">
                <a:solidFill>
                  <a:schemeClr val="tx2">
                    <a:lumMod val="75000"/>
                  </a:schemeClr>
                </a:solidFill>
              </a:rPr>
            </a:br>
            <a:endParaRPr lang="en-US" sz="20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645919" y="1258645"/>
            <a:ext cx="7659445" cy="5282004"/>
          </a:xfrm>
        </p:spPr>
        <p:txBody>
          <a:bodyPr>
            <a:normAutofit fontScale="92500" lnSpcReduction="10000"/>
          </a:bodyPr>
          <a:lstStyle/>
          <a:p>
            <a:pPr algn="l"/>
            <a:r>
              <a:rPr lang="en-US" sz="2000" b="1" dirty="0">
                <a:solidFill>
                  <a:schemeClr val="tx2">
                    <a:lumMod val="75000"/>
                  </a:schemeClr>
                </a:solidFill>
              </a:rPr>
              <a:t>To make MAX files research-ready, the production </a:t>
            </a:r>
            <a:r>
              <a:rPr lang="en-US" sz="2000" b="1" dirty="0" smtClean="0">
                <a:solidFill>
                  <a:schemeClr val="tx2">
                    <a:lumMod val="75000"/>
                  </a:schemeClr>
                </a:solidFill>
              </a:rPr>
              <a:t>process:</a:t>
            </a:r>
            <a:endParaRPr lang="en-US" sz="2000" b="1" dirty="0">
              <a:solidFill>
                <a:schemeClr val="tx2">
                  <a:lumMod val="75000"/>
                </a:schemeClr>
              </a:solidFill>
            </a:endParaRPr>
          </a:p>
          <a:p>
            <a:pPr marL="742950" lvl="1" indent="-285750" algn="l">
              <a:buFont typeface="Wingdings" panose="05000000000000000000" pitchFamily="2" charset="2"/>
              <a:buChar char="§"/>
            </a:pPr>
            <a:r>
              <a:rPr lang="en-US" sz="2000" b="1" dirty="0">
                <a:solidFill>
                  <a:schemeClr val="tx2">
                    <a:lumMod val="75000"/>
                  </a:schemeClr>
                </a:solidFill>
              </a:rPr>
              <a:t>Applies retroactive determinations and corrections to enrollment records</a:t>
            </a:r>
          </a:p>
          <a:p>
            <a:pPr marL="742950" lvl="1" indent="-285750" algn="l">
              <a:buFont typeface="Wingdings" panose="05000000000000000000" pitchFamily="2" charset="2"/>
              <a:buChar char="§"/>
            </a:pPr>
            <a:r>
              <a:rPr lang="en-US" sz="2000" b="1" dirty="0">
                <a:solidFill>
                  <a:schemeClr val="tx2">
                    <a:lumMod val="75000"/>
                  </a:schemeClr>
                </a:solidFill>
              </a:rPr>
              <a:t>Combines interim claims (originals, voids, credits and debits) to create final action service event records</a:t>
            </a:r>
          </a:p>
          <a:p>
            <a:pPr marL="742950" lvl="1" indent="-285750" algn="l">
              <a:buFont typeface="Wingdings" panose="05000000000000000000" pitchFamily="2" charset="2"/>
              <a:buChar char="§"/>
            </a:pPr>
            <a:r>
              <a:rPr lang="en-US" sz="2000" b="1" dirty="0">
                <a:solidFill>
                  <a:schemeClr val="tx2">
                    <a:lumMod val="75000"/>
                  </a:schemeClr>
                </a:solidFill>
              </a:rPr>
              <a:t>Selects the last-best demographic data for enrollees</a:t>
            </a:r>
          </a:p>
          <a:p>
            <a:pPr marL="742950" lvl="1" indent="-285750" algn="l">
              <a:buFont typeface="Wingdings" panose="05000000000000000000" pitchFamily="2" charset="2"/>
              <a:buChar char="§"/>
            </a:pPr>
            <a:r>
              <a:rPr lang="en-US" sz="2000" b="1" dirty="0">
                <a:solidFill>
                  <a:schemeClr val="tx2">
                    <a:lumMod val="75000"/>
                  </a:schemeClr>
                </a:solidFill>
              </a:rPr>
              <a:t>Provides data consistency by calendar year</a:t>
            </a:r>
          </a:p>
          <a:p>
            <a:pPr marL="1200150" lvl="2" indent="-285750" algn="l">
              <a:buFont typeface="Courier New" panose="02070309020205020404" pitchFamily="49" charset="0"/>
              <a:buChar char="o"/>
            </a:pPr>
            <a:r>
              <a:rPr lang="en-US" sz="1600" dirty="0" smtClean="0">
                <a:solidFill>
                  <a:schemeClr val="tx2">
                    <a:lumMod val="75000"/>
                  </a:schemeClr>
                </a:solidFill>
              </a:rPr>
              <a:t>Organizes </a:t>
            </a:r>
            <a:r>
              <a:rPr lang="en-US" sz="1600" dirty="0">
                <a:solidFill>
                  <a:schemeClr val="tx2">
                    <a:lumMod val="75000"/>
                  </a:schemeClr>
                </a:solidFill>
              </a:rPr>
              <a:t>eligibility data by month within a calendar year</a:t>
            </a:r>
          </a:p>
          <a:p>
            <a:pPr marL="1200150" lvl="2" indent="-285750" algn="l">
              <a:buFont typeface="Courier New" panose="02070309020205020404" pitchFamily="49" charset="0"/>
              <a:buChar char="o"/>
            </a:pPr>
            <a:r>
              <a:rPr lang="en-US" sz="1600" dirty="0" smtClean="0">
                <a:solidFill>
                  <a:schemeClr val="tx2">
                    <a:lumMod val="75000"/>
                  </a:schemeClr>
                </a:solidFill>
              </a:rPr>
              <a:t>Organizes </a:t>
            </a:r>
            <a:r>
              <a:rPr lang="en-US" sz="1600" dirty="0">
                <a:solidFill>
                  <a:schemeClr val="tx2">
                    <a:lumMod val="75000"/>
                  </a:schemeClr>
                </a:solidFill>
              </a:rPr>
              <a:t>claims, encounter and premium payment records by service dates within calendar year</a:t>
            </a:r>
          </a:p>
          <a:p>
            <a:pPr marL="742950" lvl="1" indent="-285750" algn="l">
              <a:buFont typeface="Wingdings" panose="05000000000000000000" pitchFamily="2" charset="2"/>
              <a:buChar char="§"/>
            </a:pPr>
            <a:r>
              <a:rPr lang="en-US" sz="2000" b="1" dirty="0">
                <a:solidFill>
                  <a:schemeClr val="tx2">
                    <a:lumMod val="75000"/>
                  </a:schemeClr>
                </a:solidFill>
              </a:rPr>
              <a:t>Merges summaries of claims data onto enrollment records</a:t>
            </a:r>
          </a:p>
          <a:p>
            <a:pPr marL="742950" lvl="1" indent="-285750" algn="l">
              <a:buFont typeface="Wingdings" panose="05000000000000000000" pitchFamily="2" charset="2"/>
              <a:buChar char="§"/>
            </a:pPr>
            <a:r>
              <a:rPr lang="en-US" sz="2000" b="1" dirty="0">
                <a:solidFill>
                  <a:schemeClr val="tx2">
                    <a:lumMod val="75000"/>
                  </a:schemeClr>
                </a:solidFill>
              </a:rPr>
              <a:t>Adds selected enrollee data to claim records</a:t>
            </a:r>
          </a:p>
          <a:p>
            <a:pPr marL="742950" lvl="1" indent="-285750" algn="l">
              <a:buFont typeface="Wingdings" panose="05000000000000000000" pitchFamily="2" charset="2"/>
              <a:buChar char="§"/>
            </a:pPr>
            <a:r>
              <a:rPr lang="en-US" sz="2000" b="1" dirty="0">
                <a:solidFill>
                  <a:schemeClr val="tx2">
                    <a:lumMod val="75000"/>
                  </a:schemeClr>
                </a:solidFill>
              </a:rPr>
              <a:t>Compares to external sources to verify data quality</a:t>
            </a:r>
          </a:p>
          <a:p>
            <a:pPr marL="742950" lvl="1" indent="-285750" algn="l">
              <a:buFont typeface="Wingdings" panose="05000000000000000000" pitchFamily="2" charset="2"/>
              <a:buChar char="§"/>
            </a:pPr>
            <a:r>
              <a:rPr lang="en-US" sz="2000" b="1" dirty="0">
                <a:solidFill>
                  <a:schemeClr val="tx2">
                    <a:lumMod val="75000"/>
                  </a:schemeClr>
                </a:solidFill>
              </a:rPr>
              <a:t>Corrects known data problems using customized business rules</a:t>
            </a:r>
          </a:p>
          <a:p>
            <a:pPr marL="914400" lvl="1" indent="-457200" algn="l">
              <a:lnSpc>
                <a:spcPct val="120000"/>
              </a:lnSpc>
              <a:spcAft>
                <a:spcPts val="600"/>
              </a:spcAft>
              <a:buFont typeface="Courier New" panose="02070309020205020404" pitchFamily="49" charset="0"/>
              <a:buChar char="o"/>
            </a:pPr>
            <a:endParaRPr lang="en-US" sz="2900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8897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04104" y="220732"/>
            <a:ext cx="7305352" cy="1037913"/>
          </a:xfrm>
        </p:spPr>
        <p:txBody>
          <a:bodyPr/>
          <a:lstStyle/>
          <a:p>
            <a:pPr algn="ctr">
              <a:spcAft>
                <a:spcPts val="1200"/>
              </a:spcAft>
            </a:pPr>
            <a:r>
              <a:rPr lang="en-US" sz="2400" b="1" dirty="0">
                <a:solidFill>
                  <a:schemeClr val="tx2">
                    <a:lumMod val="75000"/>
                  </a:schemeClr>
                </a:solidFill>
              </a:rPr>
              <a:t>MAX Production </a:t>
            </a:r>
            <a:r>
              <a:rPr lang="en-US" sz="2400" b="1" dirty="0" smtClean="0">
                <a:solidFill>
                  <a:schemeClr val="tx2">
                    <a:lumMod val="75000"/>
                  </a:schemeClr>
                </a:solidFill>
              </a:rPr>
              <a:t>Enhancements</a:t>
            </a:r>
            <a:r>
              <a:rPr lang="en-US" sz="2400" dirty="0" smtClean="0"/>
              <a:t/>
            </a:r>
            <a:br>
              <a:rPr lang="en-US" sz="2400" dirty="0" smtClean="0"/>
            </a:br>
            <a:endParaRPr lang="en-US" sz="20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645919" y="1258645"/>
            <a:ext cx="7659445" cy="5282004"/>
          </a:xfrm>
        </p:spPr>
        <p:txBody>
          <a:bodyPr>
            <a:normAutofit/>
          </a:bodyPr>
          <a:lstStyle/>
          <a:p>
            <a:pPr marL="342900" indent="-342900" algn="l">
              <a:buFont typeface="Wingdings" panose="05000000000000000000" pitchFamily="2" charset="2"/>
              <a:buChar char="§"/>
            </a:pPr>
            <a:r>
              <a:rPr lang="en-US" sz="2000" b="1" dirty="0">
                <a:solidFill>
                  <a:schemeClr val="tx2">
                    <a:lumMod val="75000"/>
                  </a:schemeClr>
                </a:solidFill>
              </a:rPr>
              <a:t>Reviews and edits state coding</a:t>
            </a:r>
            <a:endParaRPr lang="en-US" sz="2000" b="1" strike="sngStrike" dirty="0">
              <a:solidFill>
                <a:schemeClr val="tx2">
                  <a:lumMod val="75000"/>
                </a:schemeClr>
              </a:solidFill>
            </a:endParaRPr>
          </a:p>
          <a:p>
            <a:pPr marL="742950" lvl="1" indent="-285750" algn="l">
              <a:buFont typeface="Courier New" panose="02070309020205020404" pitchFamily="49" charset="0"/>
              <a:buChar char="o"/>
            </a:pPr>
            <a:r>
              <a:rPr lang="en-US" dirty="0" err="1">
                <a:solidFill>
                  <a:schemeClr val="tx2">
                    <a:lumMod val="75000"/>
                  </a:schemeClr>
                </a:solidFill>
              </a:rPr>
              <a:t>MSIS</a:t>
            </a:r>
            <a:r>
              <a:rPr lang="en-US" dirty="0">
                <a:solidFill>
                  <a:schemeClr val="tx2">
                    <a:lumMod val="75000"/>
                  </a:schemeClr>
                </a:solidFill>
              </a:rPr>
              <a:t> eligibility groups</a:t>
            </a:r>
          </a:p>
          <a:p>
            <a:pPr marL="742950" lvl="1" indent="-285750" algn="l">
              <a:buFont typeface="Courier New" panose="02070309020205020404" pitchFamily="49" charset="0"/>
              <a:buChar char="o"/>
            </a:pPr>
            <a:r>
              <a:rPr lang="en-US" dirty="0" err="1">
                <a:solidFill>
                  <a:schemeClr val="tx2">
                    <a:lumMod val="75000"/>
                  </a:schemeClr>
                </a:solidFill>
              </a:rPr>
              <a:t>MSIS</a:t>
            </a:r>
            <a:r>
              <a:rPr lang="en-US" dirty="0">
                <a:solidFill>
                  <a:schemeClr val="tx2">
                    <a:lumMod val="75000"/>
                  </a:schemeClr>
                </a:solidFill>
              </a:rPr>
              <a:t> types of service </a:t>
            </a:r>
          </a:p>
          <a:p>
            <a:pPr marL="342900" indent="-342900" algn="l">
              <a:buFont typeface="Wingdings" panose="05000000000000000000" pitchFamily="2" charset="2"/>
              <a:buChar char="§"/>
            </a:pPr>
            <a:r>
              <a:rPr lang="en-US" sz="2000" b="1" dirty="0">
                <a:solidFill>
                  <a:schemeClr val="tx2">
                    <a:lumMod val="75000"/>
                  </a:schemeClr>
                </a:solidFill>
              </a:rPr>
              <a:t>Adds types of service, important to researchers, beyond those available in </a:t>
            </a:r>
            <a:r>
              <a:rPr lang="en-US" sz="2000" b="1" dirty="0" err="1" smtClean="0">
                <a:solidFill>
                  <a:schemeClr val="tx2">
                    <a:lumMod val="75000"/>
                  </a:schemeClr>
                </a:solidFill>
              </a:rPr>
              <a:t>MSIS</a:t>
            </a:r>
            <a:endParaRPr lang="en-US" sz="2000" b="1" dirty="0" smtClean="0">
              <a:solidFill>
                <a:schemeClr val="tx2">
                  <a:lumMod val="75000"/>
                </a:schemeClr>
              </a:solidFill>
            </a:endParaRPr>
          </a:p>
          <a:p>
            <a:pPr marL="800100" lvl="1" indent="-342900" algn="l">
              <a:buFont typeface="Courier New" panose="02070309020205020404" pitchFamily="49" charset="0"/>
              <a:buChar char="o"/>
            </a:pPr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Durable </a:t>
            </a:r>
            <a:r>
              <a:rPr lang="en-US" dirty="0">
                <a:solidFill>
                  <a:schemeClr val="tx2">
                    <a:lumMod val="75000"/>
                  </a:schemeClr>
                </a:solidFill>
              </a:rPr>
              <a:t>medical equipment and </a:t>
            </a:r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supplies</a:t>
            </a:r>
          </a:p>
          <a:p>
            <a:pPr marL="800100" lvl="1" indent="-342900" algn="l">
              <a:buFont typeface="Courier New" panose="02070309020205020404" pitchFamily="49" charset="0"/>
              <a:buChar char="o"/>
            </a:pPr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Residential care</a:t>
            </a:r>
          </a:p>
          <a:p>
            <a:pPr marL="800100" lvl="1" indent="-342900" algn="l">
              <a:buFont typeface="Courier New" panose="02070309020205020404" pitchFamily="49" charset="0"/>
              <a:buChar char="o"/>
            </a:pPr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Psychiatric service</a:t>
            </a:r>
          </a:p>
          <a:p>
            <a:pPr marL="800100" lvl="1" indent="-342900" algn="l">
              <a:buFont typeface="Courier New" panose="02070309020205020404" pitchFamily="49" charset="0"/>
              <a:buChar char="o"/>
            </a:pPr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Adult </a:t>
            </a:r>
            <a:r>
              <a:rPr lang="en-US" dirty="0">
                <a:solidFill>
                  <a:schemeClr val="tx2">
                    <a:lumMod val="75000"/>
                  </a:schemeClr>
                </a:solidFill>
              </a:rPr>
              <a:t>day care</a:t>
            </a:r>
          </a:p>
          <a:p>
            <a:pPr marL="342900" indent="-342900" algn="l">
              <a:buFont typeface="Wingdings" panose="05000000000000000000" pitchFamily="2" charset="2"/>
              <a:buChar char="§"/>
            </a:pPr>
            <a:r>
              <a:rPr lang="en-US" sz="2000" b="1" dirty="0">
                <a:solidFill>
                  <a:schemeClr val="tx2">
                    <a:lumMod val="75000"/>
                  </a:schemeClr>
                </a:solidFill>
              </a:rPr>
              <a:t>Creates a delivery indicator</a:t>
            </a:r>
          </a:p>
          <a:p>
            <a:pPr marL="342900" indent="-342900" algn="l">
              <a:buFont typeface="Wingdings" panose="05000000000000000000" pitchFamily="2" charset="2"/>
              <a:buChar char="§"/>
            </a:pPr>
            <a:r>
              <a:rPr lang="en-US" sz="2000" b="1" dirty="0">
                <a:solidFill>
                  <a:schemeClr val="tx2">
                    <a:lumMod val="75000"/>
                  </a:schemeClr>
                </a:solidFill>
              </a:rPr>
              <a:t>Captures ICD-9-CM and ICD-10 diagnosis code</a:t>
            </a:r>
          </a:p>
        </p:txBody>
      </p:sp>
    </p:spTree>
    <p:extLst>
      <p:ext uri="{BB962C8B-B14F-4D97-AF65-F5344CB8AC3E}">
        <p14:creationId xmlns:p14="http://schemas.microsoft.com/office/powerpoint/2010/main" val="5393318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04104" y="220732"/>
            <a:ext cx="7305352" cy="1037913"/>
          </a:xfrm>
        </p:spPr>
        <p:txBody>
          <a:bodyPr/>
          <a:lstStyle/>
          <a:p>
            <a:pPr algn="ctr">
              <a:spcAft>
                <a:spcPts val="1200"/>
              </a:spcAft>
            </a:pPr>
            <a:r>
              <a:rPr lang="en-US" sz="2400" b="1" dirty="0">
                <a:solidFill>
                  <a:schemeClr val="tx2">
                    <a:lumMod val="75000"/>
                  </a:schemeClr>
                </a:solidFill>
              </a:rPr>
              <a:t>MAX Production </a:t>
            </a:r>
            <a:r>
              <a:rPr lang="en-US" sz="2400" b="1" dirty="0" smtClean="0">
                <a:solidFill>
                  <a:schemeClr val="tx2">
                    <a:lumMod val="75000"/>
                  </a:schemeClr>
                </a:solidFill>
              </a:rPr>
              <a:t>Enhancements (Cont’d)</a:t>
            </a:r>
            <a:r>
              <a:rPr lang="en-US" sz="2400" dirty="0" smtClean="0"/>
              <a:t/>
            </a:r>
            <a:br>
              <a:rPr lang="en-US" sz="2400" dirty="0" smtClean="0"/>
            </a:br>
            <a:endParaRPr lang="en-US" sz="20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27057" y="1575996"/>
            <a:ext cx="7659445" cy="5282004"/>
          </a:xfrm>
        </p:spPr>
        <p:txBody>
          <a:bodyPr>
            <a:normAutofit/>
          </a:bodyPr>
          <a:lstStyle/>
          <a:p>
            <a:pPr marL="342900" indent="-342900" algn="l">
              <a:buFont typeface="Wingdings" panose="05000000000000000000" pitchFamily="2" charset="2"/>
              <a:buChar char="§"/>
            </a:pPr>
            <a:r>
              <a:rPr lang="en-US" sz="2000" b="1" dirty="0" smtClean="0">
                <a:solidFill>
                  <a:schemeClr val="tx2">
                    <a:lumMod val="75000"/>
                  </a:schemeClr>
                </a:solidFill>
              </a:rPr>
              <a:t>Links </a:t>
            </a:r>
            <a:r>
              <a:rPr lang="en-US" sz="2000" b="1" dirty="0">
                <a:solidFill>
                  <a:schemeClr val="tx2">
                    <a:lumMod val="75000"/>
                  </a:schemeClr>
                </a:solidFill>
              </a:rPr>
              <a:t>to the Medicare Enrollee Database (</a:t>
            </a:r>
            <a:r>
              <a:rPr lang="en-US" sz="2000" b="1" dirty="0" err="1">
                <a:solidFill>
                  <a:schemeClr val="tx2">
                    <a:lumMod val="75000"/>
                  </a:schemeClr>
                </a:solidFill>
              </a:rPr>
              <a:t>EDB</a:t>
            </a:r>
            <a:r>
              <a:rPr lang="en-US" sz="2000" b="1" dirty="0">
                <a:solidFill>
                  <a:schemeClr val="tx2">
                    <a:lumMod val="75000"/>
                  </a:schemeClr>
                </a:solidFill>
              </a:rPr>
              <a:t>) – expands and improves information on dual Medicaid-Medicare enrollees</a:t>
            </a:r>
          </a:p>
          <a:p>
            <a:pPr marL="342900" indent="-342900" algn="l">
              <a:buFont typeface="Wingdings" panose="05000000000000000000" pitchFamily="2" charset="2"/>
              <a:buChar char="§"/>
            </a:pPr>
            <a:r>
              <a:rPr lang="en-US" sz="2000" b="1" dirty="0" smtClean="0">
                <a:solidFill>
                  <a:schemeClr val="tx2">
                    <a:lumMod val="75000"/>
                  </a:schemeClr>
                </a:solidFill>
              </a:rPr>
              <a:t>Links </a:t>
            </a:r>
            <a:r>
              <a:rPr lang="en-US" sz="2000" b="1" dirty="0">
                <a:solidFill>
                  <a:schemeClr val="tx2">
                    <a:lumMod val="75000"/>
                  </a:schemeClr>
                </a:solidFill>
              </a:rPr>
              <a:t>to </a:t>
            </a:r>
            <a:r>
              <a:rPr lang="en-US" sz="2000" b="1" dirty="0" err="1">
                <a:solidFill>
                  <a:schemeClr val="tx2">
                    <a:lumMod val="75000"/>
                  </a:schemeClr>
                </a:solidFill>
              </a:rPr>
              <a:t>SSA’s</a:t>
            </a:r>
            <a:r>
              <a:rPr lang="en-US" sz="2000" b="1" dirty="0">
                <a:solidFill>
                  <a:schemeClr val="tx2">
                    <a:lumMod val="75000"/>
                  </a:schemeClr>
                </a:solidFill>
              </a:rPr>
              <a:t> Death Master File (</a:t>
            </a:r>
            <a:r>
              <a:rPr lang="en-US" sz="2000" b="1" dirty="0" err="1">
                <a:solidFill>
                  <a:schemeClr val="tx2">
                    <a:lumMod val="75000"/>
                  </a:schemeClr>
                </a:solidFill>
              </a:rPr>
              <a:t>DMF</a:t>
            </a:r>
            <a:r>
              <a:rPr lang="en-US" sz="2000" b="1" dirty="0">
                <a:solidFill>
                  <a:schemeClr val="tx2">
                    <a:lumMod val="75000"/>
                  </a:schemeClr>
                </a:solidFill>
              </a:rPr>
              <a:t>) – improves death reporting</a:t>
            </a:r>
          </a:p>
          <a:p>
            <a:pPr marL="342900" indent="-342900" algn="l">
              <a:buFont typeface="Wingdings" panose="05000000000000000000" pitchFamily="2" charset="2"/>
              <a:buChar char="§"/>
            </a:pPr>
            <a:r>
              <a:rPr lang="en-US" sz="2000" b="1" dirty="0">
                <a:solidFill>
                  <a:schemeClr val="tx2">
                    <a:lumMod val="75000"/>
                  </a:schemeClr>
                </a:solidFill>
              </a:rPr>
              <a:t>Links with the </a:t>
            </a:r>
            <a:r>
              <a:rPr lang="en-US" sz="2000" b="1" dirty="0" err="1">
                <a:solidFill>
                  <a:schemeClr val="tx2">
                    <a:lumMod val="75000"/>
                  </a:schemeClr>
                </a:solidFill>
              </a:rPr>
              <a:t>Medi</a:t>
            </a:r>
            <a:r>
              <a:rPr lang="en-US" sz="2000" b="1" dirty="0">
                <a:solidFill>
                  <a:schemeClr val="tx2">
                    <a:lumMod val="75000"/>
                  </a:schemeClr>
                </a:solidFill>
              </a:rPr>
              <a:t>-Span and First Data Bank databases – adds valuable information on prescribed drugs</a:t>
            </a:r>
          </a:p>
          <a:p>
            <a:pPr marL="742950" lvl="1" indent="-285750" algn="l">
              <a:buFont typeface="Courier New" panose="02070309020205020404" pitchFamily="49" charset="0"/>
              <a:buChar char="o"/>
            </a:pPr>
            <a:r>
              <a:rPr lang="en-US" dirty="0">
                <a:solidFill>
                  <a:schemeClr val="tx2">
                    <a:lumMod val="75000"/>
                  </a:schemeClr>
                </a:solidFill>
              </a:rPr>
              <a:t>Therapeutic use of each drug</a:t>
            </a:r>
          </a:p>
          <a:p>
            <a:pPr marL="742950" lvl="1" indent="-285750" algn="l">
              <a:buFont typeface="Courier New" panose="02070309020205020404" pitchFamily="49" charset="0"/>
              <a:buChar char="o"/>
            </a:pPr>
            <a:r>
              <a:rPr lang="en-US" dirty="0">
                <a:solidFill>
                  <a:schemeClr val="tx2">
                    <a:lumMod val="75000"/>
                  </a:schemeClr>
                </a:solidFill>
              </a:rPr>
              <a:t>Multi-source code</a:t>
            </a:r>
          </a:p>
          <a:p>
            <a:pPr marL="742950" lvl="1" indent="-285750" algn="l">
              <a:buFont typeface="Courier New" panose="02070309020205020404" pitchFamily="49" charset="0"/>
              <a:buChar char="o"/>
            </a:pPr>
            <a:r>
              <a:rPr lang="en-US" dirty="0">
                <a:solidFill>
                  <a:schemeClr val="tx2">
                    <a:lumMod val="75000"/>
                  </a:schemeClr>
                </a:solidFill>
              </a:rPr>
              <a:t>Over-the-counter indicator</a:t>
            </a:r>
          </a:p>
        </p:txBody>
      </p:sp>
    </p:spTree>
    <p:extLst>
      <p:ext uri="{BB962C8B-B14F-4D97-AF65-F5344CB8AC3E}">
        <p14:creationId xmlns:p14="http://schemas.microsoft.com/office/powerpoint/2010/main" val="29103203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Facet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2784</TotalTime>
  <Words>1355</Words>
  <Application>Microsoft Office PowerPoint</Application>
  <PresentationFormat>Widescreen</PresentationFormat>
  <Paragraphs>189</Paragraphs>
  <Slides>17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4" baseType="lpstr">
      <vt:lpstr>Arial</vt:lpstr>
      <vt:lpstr>Arial Bold</vt:lpstr>
      <vt:lpstr>Courier New</vt:lpstr>
      <vt:lpstr>Trebuchet MS</vt:lpstr>
      <vt:lpstr>Wingdings</vt:lpstr>
      <vt:lpstr>Wingdings 3</vt:lpstr>
      <vt:lpstr>Facet</vt:lpstr>
      <vt:lpstr>Medicaid Analytic eXtract Data (MAX) Providing Data to Researchers and Policy Analysts </vt:lpstr>
      <vt:lpstr>What is MAX? </vt:lpstr>
      <vt:lpstr>Purpose of MAX </vt:lpstr>
      <vt:lpstr>MAX Derived from MSIS and T-MSIS </vt:lpstr>
      <vt:lpstr>MAX Derived from MSIS and T-MSIS (Cont’d.) </vt:lpstr>
      <vt:lpstr>Types of Data Captured in MAX </vt:lpstr>
      <vt:lpstr>MAX Production Process </vt:lpstr>
      <vt:lpstr>MAX Production Enhancements </vt:lpstr>
      <vt:lpstr>MAX Production Enhancements (Cont’d) </vt:lpstr>
      <vt:lpstr>MAX Production Enhancements (Cont’d) </vt:lpstr>
      <vt:lpstr>MAX Data Users </vt:lpstr>
      <vt:lpstr>MAX Data Users (Cont’d) </vt:lpstr>
      <vt:lpstr>How to Access MAX </vt:lpstr>
      <vt:lpstr>User Support and Documentation </vt:lpstr>
      <vt:lpstr>Transition to T-MSIS </vt:lpstr>
      <vt:lpstr>Effect of T-MSIS on MAX </vt:lpstr>
      <vt:lpstr>Questions, Comments and Suggestions </vt:lpstr>
    </vt:vector>
  </TitlesOfParts>
  <Company>Mathematica, Inc.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Medicaid Analytic eXtract Data (MAX)Providing Data to Researchers and Policy Analysts</dc:title>
  <dc:subject>Introduction to Medicaid Analytic eXtract (MAX) data for potential users</dc:subject>
  <dc:creator>Mathematica</dc:creator>
  <cp:keywords>"Medicaid; CHIP; Medicaid and CHIP Beneficiaries; Medicaid and CHIP data; Medicaid utilization; Medicaid payments"</cp:keywords>
  <cp:lastModifiedBy>Stephanie Barna</cp:lastModifiedBy>
  <cp:revision>32</cp:revision>
  <dcterms:created xsi:type="dcterms:W3CDTF">2019-10-15T15:59:51Z</dcterms:created>
  <dcterms:modified xsi:type="dcterms:W3CDTF">2019-10-24T13:32:08Z</dcterms:modified>
</cp:coreProperties>
</file>