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3" r:id="rId1"/>
  </p:sldMasterIdLst>
  <p:notesMasterIdLst>
    <p:notesMasterId r:id="rId35"/>
  </p:notesMasterIdLst>
  <p:handoutMasterIdLst>
    <p:handoutMasterId r:id="rId36"/>
  </p:handoutMasterIdLst>
  <p:sldIdLst>
    <p:sldId id="322" r:id="rId2"/>
    <p:sldId id="289" r:id="rId3"/>
    <p:sldId id="310" r:id="rId4"/>
    <p:sldId id="293" r:id="rId5"/>
    <p:sldId id="294" r:id="rId6"/>
    <p:sldId id="298" r:id="rId7"/>
    <p:sldId id="299" r:id="rId8"/>
    <p:sldId id="309" r:id="rId9"/>
    <p:sldId id="295" r:id="rId10"/>
    <p:sldId id="300" r:id="rId11"/>
    <p:sldId id="301" r:id="rId12"/>
    <p:sldId id="312" r:id="rId13"/>
    <p:sldId id="315" r:id="rId14"/>
    <p:sldId id="316" r:id="rId15"/>
    <p:sldId id="317" r:id="rId16"/>
    <p:sldId id="323" r:id="rId17"/>
    <p:sldId id="318" r:id="rId18"/>
    <p:sldId id="313" r:id="rId19"/>
    <p:sldId id="319" r:id="rId20"/>
    <p:sldId id="296" r:id="rId21"/>
    <p:sldId id="297" r:id="rId22"/>
    <p:sldId id="320" r:id="rId23"/>
    <p:sldId id="321" r:id="rId24"/>
    <p:sldId id="290" r:id="rId25"/>
    <p:sldId id="303" r:id="rId26"/>
    <p:sldId id="308" r:id="rId27"/>
    <p:sldId id="304" r:id="rId28"/>
    <p:sldId id="306" r:id="rId29"/>
    <p:sldId id="307" r:id="rId30"/>
    <p:sldId id="302" r:id="rId31"/>
    <p:sldId id="291" r:id="rId32"/>
    <p:sldId id="314" r:id="rId33"/>
    <p:sldId id="324" r:id="rId34"/>
  </p:sldIdLst>
  <p:sldSz cx="9144000" cy="6858000" type="screen4x3"/>
  <p:notesSz cx="6858000" cy="9144000"/>
  <p:custDataLst>
    <p:tags r:id="rId3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84A9C"/>
    <a:srgbClr val="FFD0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66989" autoAdjust="0"/>
  </p:normalViewPr>
  <p:slideViewPr>
    <p:cSldViewPr>
      <p:cViewPr>
        <p:scale>
          <a:sx n="50" d="100"/>
          <a:sy n="50" d="100"/>
        </p:scale>
        <p:origin x="-2246" y="-250"/>
      </p:cViewPr>
      <p:guideLst>
        <p:guide orient="horz" pos="2064"/>
        <p:guide pos="3120"/>
      </p:guideLst>
    </p:cSldViewPr>
  </p:slideViewPr>
  <p:outlineViewPr>
    <p:cViewPr>
      <p:scale>
        <a:sx n="33" d="100"/>
        <a:sy n="33" d="100"/>
      </p:scale>
      <p:origin x="0" y="2369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16B254-F755-154D-86D8-705F3C585905}" type="datetimeFigureOut">
              <a:rPr lang="en-US" smtClean="0"/>
              <a:pPr/>
              <a:t>03/25/2014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B07BA0-83C1-274E-9BA1-643DFA6696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4873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242358-85E2-2545-8677-79B1E11E6ECD}" type="datetimeFigureOut">
              <a:rPr lang="en-US" smtClean="0"/>
              <a:pPr/>
              <a:t>03/25/2014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898A01-842B-0042-9AB7-55364486B9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9035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8393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294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4792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99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13805" y="4127740"/>
            <a:ext cx="5030391" cy="4136571"/>
          </a:xfrm>
        </p:spPr>
        <p:txBody>
          <a:bodyPr>
            <a:normAutofit lnSpcReduction="10000"/>
          </a:bodyPr>
          <a:lstStyle/>
          <a:p>
            <a:endParaRPr lang="en-US" dirty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2127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9878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5424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611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7413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928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1651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1pPr>
            <a:lvl2pPr marL="742950" indent="-285750"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2pPr>
            <a:lvl3pPr marL="1143000" indent="-228600"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3pPr>
            <a:lvl4pPr marL="1600200" indent="-228600"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4pPr>
            <a:lvl5pPr marL="2057400" indent="-228600"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Arial Rounded MT Bold" pitchFamily="34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Arial Rounded MT Bold" pitchFamily="34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Arial Rounded MT Bold" pitchFamily="34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Arial Rounded MT Bold" pitchFamily="34" charset="0"/>
              </a:defRPr>
            </a:lvl9pPr>
          </a:lstStyle>
          <a:p>
            <a:pPr eaLnBrk="1" hangingPunct="1"/>
            <a:fld id="{EF04F8DA-5A4E-4223-BE04-646293D9DB84}" type="slidenum">
              <a:rPr lang="en-US" smtClean="0">
                <a:solidFill>
                  <a:schemeClr val="tx1"/>
                </a:solidFill>
                <a:latin typeface="Arial" charset="0"/>
              </a:rPr>
              <a:pPr eaLnBrk="1" hangingPunct="1"/>
              <a:t>20</a:t>
            </a:fld>
            <a:endParaRPr lang="en-US" smtClean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1pPr>
            <a:lvl2pPr marL="742950" indent="-285750"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2pPr>
            <a:lvl3pPr marL="1143000" indent="-228600"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3pPr>
            <a:lvl4pPr marL="1600200" indent="-228600"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4pPr>
            <a:lvl5pPr marL="2057400" indent="-228600"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Arial Rounded MT Bold" pitchFamily="34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Arial Rounded MT Bold" pitchFamily="34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Arial Rounded MT Bold" pitchFamily="34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Arial Rounded MT Bold" pitchFamily="34" charset="0"/>
              </a:defRPr>
            </a:lvl9pPr>
          </a:lstStyle>
          <a:p>
            <a:pPr eaLnBrk="1" hangingPunct="1"/>
            <a:fld id="{F469BE5A-A99D-49F2-9ADE-F102577615B5}" type="slidenum">
              <a:rPr lang="en-US" smtClean="0">
                <a:solidFill>
                  <a:schemeClr val="tx1"/>
                </a:solidFill>
                <a:latin typeface="Arial" charset="0"/>
              </a:rPr>
              <a:pPr eaLnBrk="1" hangingPunct="1"/>
              <a:t>21</a:t>
            </a:fld>
            <a:endParaRPr lang="en-US" smtClean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1762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3778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5400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096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068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787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2579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576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22755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43909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92707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36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1pPr>
            <a:lvl2pPr marL="742950" indent="-285750"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2pPr>
            <a:lvl3pPr marL="1143000" indent="-228600"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3pPr>
            <a:lvl4pPr marL="1600200" indent="-228600"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4pPr>
            <a:lvl5pPr marL="2057400" indent="-228600"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Arial Rounded MT Bold" pitchFamily="34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Arial Rounded MT Bold" pitchFamily="34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Arial Rounded MT Bold" pitchFamily="34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Arial Rounded MT Bold" pitchFamily="34" charset="0"/>
              </a:defRPr>
            </a:lvl9pPr>
          </a:lstStyle>
          <a:p>
            <a:pPr eaLnBrk="1" hangingPunct="1"/>
            <a:fld id="{4C86C03A-C81C-488A-A8C2-CFD4504E328E}" type="slidenum">
              <a:rPr lang="en-US" smtClean="0">
                <a:solidFill>
                  <a:schemeClr val="tx1"/>
                </a:solidFill>
                <a:latin typeface="Arial" charset="0"/>
              </a:rPr>
              <a:pPr eaLnBrk="1" hangingPunct="1"/>
              <a:t>4</a:t>
            </a:fld>
            <a:endParaRPr lang="en-US" smtClean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1pPr>
            <a:lvl2pPr marL="742950" indent="-285750"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2pPr>
            <a:lvl3pPr marL="1143000" indent="-228600"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3pPr>
            <a:lvl4pPr marL="1600200" indent="-228600"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4pPr>
            <a:lvl5pPr marL="2057400" indent="-228600"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Arial Rounded MT Bold" pitchFamily="34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Arial Rounded MT Bold" pitchFamily="34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Arial Rounded MT Bold" pitchFamily="34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Arial Rounded MT Bold" pitchFamily="34" charset="0"/>
              </a:defRPr>
            </a:lvl9pPr>
          </a:lstStyle>
          <a:p>
            <a:pPr eaLnBrk="1" hangingPunct="1"/>
            <a:fld id="{1C4CAB93-A0F7-4DF9-A91A-709F137B99A8}" type="slidenum">
              <a:rPr lang="en-US" smtClean="0">
                <a:solidFill>
                  <a:schemeClr val="tx1"/>
                </a:solidFill>
                <a:latin typeface="Arial" charset="0"/>
              </a:rPr>
              <a:pPr eaLnBrk="1" hangingPunct="1"/>
              <a:t>5</a:t>
            </a:fld>
            <a:endParaRPr lang="en-US" smtClean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4600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250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4240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1pPr>
            <a:lvl2pPr marL="742950" indent="-285750"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2pPr>
            <a:lvl3pPr marL="1143000" indent="-228600"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3pPr>
            <a:lvl4pPr marL="1600200" indent="-228600"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4pPr>
            <a:lvl5pPr marL="2057400" indent="-228600" defTabSz="909638" eaLnBrk="0" hangingPunct="0">
              <a:defRPr>
                <a:solidFill>
                  <a:srgbClr val="FF0000"/>
                </a:solidFill>
                <a:latin typeface="Arial Rounded MT Bold" pitchFamily="34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Arial Rounded MT Bold" pitchFamily="34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Arial Rounded MT Bold" pitchFamily="34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Arial Rounded MT Bold" pitchFamily="34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FF0000"/>
                </a:solidFill>
                <a:latin typeface="Arial Rounded MT Bold" pitchFamily="34" charset="0"/>
              </a:defRPr>
            </a:lvl9pPr>
          </a:lstStyle>
          <a:p>
            <a:pPr eaLnBrk="1" hangingPunct="1"/>
            <a:fld id="{4695342C-6811-4EE5-9258-EEA32F195171}" type="slidenum">
              <a:rPr lang="en-US" smtClean="0">
                <a:solidFill>
                  <a:schemeClr val="tx1"/>
                </a:solidFill>
                <a:latin typeface="Arial" charset="0"/>
              </a:rPr>
              <a:pPr eaLnBrk="1" hangingPunct="1"/>
              <a:t>9</a:t>
            </a:fld>
            <a:endParaRPr lang="en-US" smtClean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n African American business woman standing with her arms crossed and a team of professionals behind her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1"/>
          <a:stretch>
            <a:fillRect/>
          </a:stretch>
        </p:blipFill>
        <p:spPr bwMode="auto">
          <a:xfrm>
            <a:off x="13819" y="2438400"/>
            <a:ext cx="5243981" cy="443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943600" y="3048000"/>
            <a:ext cx="2971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943600" y="4267200"/>
            <a:ext cx="29718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A group of children standing with their school supplies in hand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8"/>
          <a:stretch>
            <a:fillRect/>
          </a:stretch>
        </p:blipFill>
        <p:spPr>
          <a:xfrm>
            <a:off x="14600" y="2963450"/>
            <a:ext cx="5295431" cy="3891090"/>
          </a:xfrm>
          <a:prstGeom prst="rect">
            <a:avLst/>
          </a:prstGeom>
          <a:effectLst/>
        </p:spPr>
      </p:pic>
      <p:sp>
        <p:nvSpPr>
          <p:cNvPr id="1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26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62600" y="4191000"/>
            <a:ext cx="32766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9" name="Picture 8" descr="The Centers for Medicare and Medicaid logo.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208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n active adult couple riding bicycles in a park.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97" y="2438400"/>
            <a:ext cx="6629401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10200" y="3048000"/>
            <a:ext cx="35052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10200" y="4267200"/>
            <a:ext cx="35052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 descr="The Centers for Medicare and Medicaid logo.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A group of physicians reviewing x-rays.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438400"/>
            <a:ext cx="4639734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953000" y="3048000"/>
            <a:ext cx="3733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953000" y="4191000"/>
            <a:ext cx="3733800" cy="8382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 descr="The Centers for Medicare and Medicaid logo.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517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he Centers for Medicare and Medicaid logo.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pic>
        <p:nvPicPr>
          <p:cNvPr id="6" name="Picture 5" descr="A group of seniors playing cards in a sunroom, sitting in wicker furniture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" y="2514600"/>
            <a:ext cx="5615940" cy="4343400"/>
          </a:xfrm>
          <a:prstGeom prst="rect">
            <a:avLst/>
          </a:prstGeom>
          <a:ln>
            <a:noFill/>
          </a:ln>
        </p:spPr>
      </p:pic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943600" y="3048000"/>
            <a:ext cx="2971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943600" y="4267200"/>
            <a:ext cx="2971800" cy="8382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189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 collage of photos. These photos are health professionals giving care to patients.&#10;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107"/>
          <a:stretch/>
        </p:blipFill>
        <p:spPr bwMode="auto">
          <a:xfrm>
            <a:off x="-8417" y="2438400"/>
            <a:ext cx="564721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943600" y="3048000"/>
            <a:ext cx="2971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943600" y="4267200"/>
            <a:ext cx="29718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 descr="The Centers for Medicare and Medicaid logo.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026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ical design of 1's and 0's to represent technology.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0564" t="-2980"/>
          <a:stretch/>
        </p:blipFill>
        <p:spPr>
          <a:xfrm>
            <a:off x="-1600200" y="2362200"/>
            <a:ext cx="6807107" cy="4477935"/>
          </a:xfrm>
          <a:prstGeom prst="rect">
            <a:avLst/>
          </a:prstGeom>
          <a:ln>
            <a:solidFill>
              <a:schemeClr val="tx1">
                <a:alpha val="77000"/>
              </a:schemeClr>
            </a:solidFill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102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10200" y="4191000"/>
            <a:ext cx="32766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212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his is an image of a pill bottle on it's side with the lid off and a few of the pills lying on the table in front of it.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67" t="1177" r="-182" b="3456"/>
          <a:stretch/>
        </p:blipFill>
        <p:spPr>
          <a:xfrm>
            <a:off x="-76201" y="2286000"/>
            <a:ext cx="5614737" cy="4572000"/>
          </a:xfrm>
          <a:prstGeom prst="rect">
            <a:avLst/>
          </a:prstGeom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26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62600" y="4191000"/>
            <a:ext cx="3276600" cy="8382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 descr="The Centers for Medicare and Medicaid logo.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854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MS title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-76200" y="-28738"/>
            <a:ext cx="9244148" cy="1447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The Centers for Medicare and Medicaid logo.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00" y="2550068"/>
            <a:ext cx="8915400" cy="3088732"/>
          </a:xfrm>
          <a:prstGeom prst="rect">
            <a:avLst/>
          </a:prstGeom>
        </p:spPr>
      </p:pic>
      <p:sp>
        <p:nvSpPr>
          <p:cNvPr id="1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2819400"/>
            <a:ext cx="85344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4724400"/>
            <a:ext cx="85344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712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9530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953000" y="4191000"/>
            <a:ext cx="32766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9" name="Picture 8" descr="The Centers for Medicare and Medicaid logo.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362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conten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prstGeom prst="rect">
            <a:avLst/>
          </a:prstGeom>
          <a:solidFill>
            <a:srgbClr val="084A9C"/>
          </a:solidFill>
          <a:effectLst>
            <a:outerShdw dist="76200" dir="5640000" algn="tl" rotWithShape="0">
              <a:srgbClr val="FFD00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844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0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 woman standing in a meeting with her arms crossed with a team of professionals in the background at a table.&#10;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2438400"/>
            <a:ext cx="3673984" cy="443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191000" y="3048000"/>
            <a:ext cx="47244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191000" y="4267200"/>
            <a:ext cx="47244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MS conten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Placeholder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FFD004"/>
          </a:solidFill>
          <a:effectLst>
            <a:outerShdw dist="76200" dir="5640000" algn="tl" rotWithShape="0">
              <a:srgbClr val="084A9C"/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735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819400" y="6248400"/>
            <a:ext cx="4038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Procurement Sensitive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FE7FF-CF4D-498E-BCA1-4F5DA7939D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227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1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Two professional women at a laptop computer."/>
          <p:cNvPicPr>
            <a:picLocks noChangeAspect="1" noChangeArrowheads="1"/>
          </p:cNvPicPr>
          <p:nvPr/>
        </p:nvPicPr>
        <p:blipFill>
          <a:blip r:embed="rId2" cstate="print"/>
          <a:srcRect l="7702" r="6739"/>
          <a:stretch>
            <a:fillRect/>
          </a:stretch>
        </p:blipFill>
        <p:spPr bwMode="auto">
          <a:xfrm>
            <a:off x="3785960" y="2514600"/>
            <a:ext cx="535804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3048000"/>
            <a:ext cx="3352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4267200"/>
            <a:ext cx="32766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2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 group of professional men and women discussing the documents they are holding."/>
          <p:cNvPicPr>
            <a:picLocks noChangeAspect="1" noChangeArrowheads="1"/>
          </p:cNvPicPr>
          <p:nvPr/>
        </p:nvPicPr>
        <p:blipFill>
          <a:blip r:embed="rId2" cstate="print"/>
          <a:srcRect l="6069"/>
          <a:stretch>
            <a:fillRect/>
          </a:stretch>
        </p:blipFill>
        <p:spPr bwMode="auto">
          <a:xfrm>
            <a:off x="-34899" y="2438401"/>
            <a:ext cx="5354484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86400" y="3048000"/>
            <a:ext cx="3352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62600" y="4267200"/>
            <a:ext cx="32766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9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 team of professionals standing in a group."/>
          <p:cNvPicPr>
            <a:picLocks noChangeAspect="1" noChangeArrowheads="1"/>
          </p:cNvPicPr>
          <p:nvPr/>
        </p:nvPicPr>
        <p:blipFill>
          <a:blip r:embed="rId2" cstate="print"/>
          <a:srcRect l="7031" r="4688"/>
          <a:stretch>
            <a:fillRect/>
          </a:stretch>
        </p:blipFill>
        <p:spPr bwMode="auto">
          <a:xfrm>
            <a:off x="1055" y="2514600"/>
            <a:ext cx="575384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943600" y="3048000"/>
            <a:ext cx="2971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943600" y="4267200"/>
            <a:ext cx="29718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 multi-cultural family standing against a white background. The family has two children, a mom and a dad."/>
          <p:cNvPicPr>
            <a:picLocks noChangeAspect="1" noChangeArrowheads="1"/>
          </p:cNvPicPr>
          <p:nvPr/>
        </p:nvPicPr>
        <p:blipFill>
          <a:blip r:embed="rId2" cstate="print"/>
          <a:srcRect l="16406" r="24141" b="1553"/>
          <a:stretch>
            <a:fillRect/>
          </a:stretch>
        </p:blipFill>
        <p:spPr bwMode="auto">
          <a:xfrm>
            <a:off x="5463038" y="2286000"/>
            <a:ext cx="3661776" cy="4576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81000" y="3048000"/>
            <a:ext cx="4876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4267200"/>
            <a:ext cx="48768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 descr="The Centers for Medicare and Medicaid logo.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 young woman dressed casually with a backpack on, walking in a park."/>
          <p:cNvPicPr>
            <a:picLocks noChangeAspect="1" noChangeArrowheads="1"/>
          </p:cNvPicPr>
          <p:nvPr/>
        </p:nvPicPr>
        <p:blipFill>
          <a:blip r:embed="rId2" cstate="print"/>
          <a:srcRect l="39844" r="4687"/>
          <a:stretch>
            <a:fillRect/>
          </a:stretch>
        </p:blipFill>
        <p:spPr bwMode="auto">
          <a:xfrm>
            <a:off x="0" y="2280607"/>
            <a:ext cx="3810000" cy="4577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343400" y="3048000"/>
            <a:ext cx="42672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343400" y="4267200"/>
            <a:ext cx="42672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 descr="The Centers for Medicare and Medicaid logo.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 team of professionals standing in a group."/>
          <p:cNvPicPr>
            <a:picLocks noChangeAspect="1" noChangeArrowheads="1"/>
          </p:cNvPicPr>
          <p:nvPr/>
        </p:nvPicPr>
        <p:blipFill>
          <a:blip r:embed="rId2" cstate="print"/>
          <a:srcRect l="14062" r="7031"/>
          <a:stretch>
            <a:fillRect/>
          </a:stretch>
        </p:blipFill>
        <p:spPr bwMode="auto">
          <a:xfrm>
            <a:off x="3910920" y="2438401"/>
            <a:ext cx="523308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4267200"/>
            <a:ext cx="32766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 descr="The Centers for Medicare and Medicaid logo.&#10;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 young woman helping a child at a computer."/>
          <p:cNvPicPr>
            <a:picLocks noChangeAspect="1" noChangeArrowheads="1"/>
          </p:cNvPicPr>
          <p:nvPr/>
        </p:nvPicPr>
        <p:blipFill>
          <a:blip r:embed="rId2" cstate="print"/>
          <a:srcRect l="9375" r="14062" b="3517"/>
          <a:stretch>
            <a:fillRect/>
          </a:stretch>
        </p:blipFill>
        <p:spPr bwMode="auto">
          <a:xfrm>
            <a:off x="16432" y="2514600"/>
            <a:ext cx="5165168" cy="4337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86400" y="3048000"/>
            <a:ext cx="34290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4267200"/>
            <a:ext cx="34290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 descr="The Centers for Medicare and Medicaid logo.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FFD004"/>
          </a:solidFill>
          <a:effectLst>
            <a:outerShdw dist="76200" dir="5640000" algn="tl" rotWithShape="0">
              <a:srgbClr val="084A9C"/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813" r:id="rId2"/>
    <p:sldLayoutId id="2147483814" r:id="rId3"/>
    <p:sldLayoutId id="2147483815" r:id="rId4"/>
    <p:sldLayoutId id="2147483812" r:id="rId5"/>
    <p:sldLayoutId id="2147483809" r:id="rId6"/>
    <p:sldLayoutId id="2147483811" r:id="rId7"/>
    <p:sldLayoutId id="2147483810" r:id="rId8"/>
    <p:sldLayoutId id="2147483808" r:id="rId9"/>
    <p:sldLayoutId id="2147483801" r:id="rId10"/>
    <p:sldLayoutId id="2147483807" r:id="rId11"/>
    <p:sldLayoutId id="2147483798" r:id="rId12"/>
    <p:sldLayoutId id="2147483797" r:id="rId13"/>
    <p:sldLayoutId id="2147483794" r:id="rId14"/>
    <p:sldLayoutId id="2147483799" r:id="rId15"/>
    <p:sldLayoutId id="2147483802" r:id="rId16"/>
    <p:sldLayoutId id="2147483806" r:id="rId17"/>
    <p:sldLayoutId id="2147483803" r:id="rId18"/>
    <p:sldLayoutId id="2147483804" r:id="rId19"/>
    <p:sldLayoutId id="2147483805" r:id="rId20"/>
    <p:sldLayoutId id="2147483816" r:id="rId21"/>
  </p:sldLayoutIdLst>
  <p:timing>
    <p:tnLst>
      <p:par>
        <p:cTn id="1" dur="indefinite" restart="never" nodeType="tmRoot"/>
      </p:par>
    </p:tnLst>
  </p:timing>
  <p:hf hdr="0" ftr="0" dt="0"/>
  <p:txStyles>
    <p:titleStyle>
      <a:lvl1pPr indent="0" algn="ctr" defTabSz="914400" rtl="0" eaLnBrk="1" latinLnBrk="0" hangingPunct="1">
        <a:spcBef>
          <a:spcPts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atricia.sevast@cms.hhs.gov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po.gov/fdsys/pkg/FR-2012-11-08/pdf/2012-26904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mailto:hhasurveyprotocols@cms.hhs.gov" TargetMode="Externa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HHA </a:t>
            </a:r>
            <a:r>
              <a:rPr lang="en-US" sz="4000" dirty="0"/>
              <a:t>Survey and Enforcement </a:t>
            </a:r>
            <a:r>
              <a:rPr lang="en-US" sz="4000" dirty="0" smtClean="0"/>
              <a:t>Regulations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438400" y="3048000"/>
            <a:ext cx="5867400" cy="1295400"/>
          </a:xfrm>
        </p:spPr>
        <p:txBody>
          <a:bodyPr>
            <a:noAutofit/>
          </a:bodyPr>
          <a:lstStyle/>
          <a:p>
            <a:r>
              <a:rPr lang="en-US" sz="3600" dirty="0" smtClean="0"/>
              <a:t>Survey and Certification  -</a:t>
            </a:r>
          </a:p>
          <a:p>
            <a:r>
              <a:rPr lang="en-US" sz="3600" dirty="0" smtClean="0"/>
              <a:t>Alternative Sanctions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514600" y="5029200"/>
            <a:ext cx="6248400" cy="13716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Presented by:</a:t>
            </a:r>
          </a:p>
          <a:p>
            <a:r>
              <a:rPr lang="en-US" dirty="0"/>
              <a:t>Patricia Sevast, 410-786-8135, </a:t>
            </a:r>
            <a:r>
              <a:rPr lang="en-US" dirty="0">
                <a:hlinkClick r:id="rId3"/>
              </a:rPr>
              <a:t>patricia.sevast@cms.hhs.gov</a:t>
            </a:r>
            <a:r>
              <a:rPr lang="en-US" dirty="0"/>
              <a:t> </a:t>
            </a:r>
          </a:p>
          <a:p>
            <a:r>
              <a:rPr lang="en-US" dirty="0"/>
              <a:t>Survey and Certification Group</a:t>
            </a:r>
          </a:p>
          <a:p>
            <a:r>
              <a:rPr lang="en-US" dirty="0"/>
              <a:t>August 7, 2013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2452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Additions/Changes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Abbreviated standard survey – less than a standard survey, focused on issues</a:t>
            </a:r>
          </a:p>
          <a:p>
            <a:pPr lvl="1"/>
            <a:r>
              <a:rPr lang="en-US" dirty="0" smtClean="0"/>
              <a:t>Complaints</a:t>
            </a:r>
          </a:p>
          <a:p>
            <a:pPr lvl="1"/>
            <a:r>
              <a:rPr lang="en-US" dirty="0" smtClean="0"/>
              <a:t>Change of ownership</a:t>
            </a:r>
          </a:p>
          <a:p>
            <a:pPr lvl="1"/>
            <a:r>
              <a:rPr lang="en-US" dirty="0" smtClean="0"/>
              <a:t>Reactivation of billing privileges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EFE7FF-CF4D-498E-BCA1-4F5DA7939D0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7186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Additions/Changes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Extended survey – “additional” conditions examined rather than “all</a:t>
            </a:r>
            <a:r>
              <a:rPr lang="en-US" dirty="0" smtClean="0"/>
              <a:t>” conditions</a:t>
            </a:r>
            <a:endParaRPr lang="en-US" dirty="0"/>
          </a:p>
          <a:p>
            <a:pPr lvl="1"/>
            <a:r>
              <a:rPr lang="en-US" dirty="0"/>
              <a:t>Follow </a:t>
            </a:r>
            <a:r>
              <a:rPr lang="en-US" dirty="0" smtClean="0"/>
              <a:t>HHA protocols concerning related conditions</a:t>
            </a:r>
          </a:p>
          <a:p>
            <a:r>
              <a:rPr lang="en-US" dirty="0" smtClean="0"/>
              <a:t>State IDR process for HHAs</a:t>
            </a:r>
          </a:p>
          <a:p>
            <a:pPr lvl="1"/>
            <a:r>
              <a:rPr lang="en-US" dirty="0" smtClean="0"/>
              <a:t>Needs to be developed in every State</a:t>
            </a:r>
          </a:p>
          <a:p>
            <a:pPr lvl="1"/>
            <a:r>
              <a:rPr lang="en-US" dirty="0" smtClean="0"/>
              <a:t>Consistent with Nursing Home IDR process</a:t>
            </a:r>
          </a:p>
          <a:p>
            <a:pPr lvl="1"/>
            <a:r>
              <a:rPr lang="en-US" dirty="0" smtClean="0"/>
              <a:t>For condition level deficiencies only</a:t>
            </a:r>
          </a:p>
          <a:p>
            <a:pPr lvl="1"/>
            <a:r>
              <a:rPr lang="en-US" dirty="0" smtClean="0"/>
              <a:t>Request submitted with Plan of Correction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EFE7FF-CF4D-498E-BCA1-4F5DA7939D0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600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Complaint  survey</a:t>
            </a:r>
          </a:p>
          <a:p>
            <a:pPr lvl="1"/>
            <a:r>
              <a:rPr lang="en-US" dirty="0" smtClean="0"/>
              <a:t>Focused </a:t>
            </a:r>
            <a:r>
              <a:rPr lang="en-US" dirty="0"/>
              <a:t>on allegations in complaint</a:t>
            </a:r>
          </a:p>
          <a:p>
            <a:r>
              <a:rPr lang="en-US" dirty="0" smtClean="0"/>
              <a:t>Change of ownership</a:t>
            </a:r>
          </a:p>
          <a:p>
            <a:pPr lvl="1"/>
            <a:r>
              <a:rPr lang="en-US" dirty="0" smtClean="0"/>
              <a:t>Focused on areas of management, supervision and operations</a:t>
            </a:r>
          </a:p>
          <a:p>
            <a:r>
              <a:rPr lang="en-US" dirty="0" smtClean="0"/>
              <a:t>Reactivation of billing privileges</a:t>
            </a:r>
          </a:p>
          <a:p>
            <a:pPr lvl="1"/>
            <a:r>
              <a:rPr lang="en-US" dirty="0" smtClean="0"/>
              <a:t>Focused on operations, coordination/quality of care, plan of care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Abbreviated Standard Survey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25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 for HHAs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Condition of Participation</a:t>
            </a:r>
          </a:p>
          <a:p>
            <a:pPr lvl="1"/>
            <a:r>
              <a:rPr lang="en-US" dirty="0" smtClean="0"/>
              <a:t>Requirement to participate in Medicare Program</a:t>
            </a:r>
          </a:p>
          <a:p>
            <a:r>
              <a:rPr lang="en-US" dirty="0" smtClean="0"/>
              <a:t>Standard </a:t>
            </a:r>
          </a:p>
          <a:p>
            <a:pPr lvl="1"/>
            <a:r>
              <a:rPr lang="en-US" dirty="0" smtClean="0"/>
              <a:t>Subpart of a Condition</a:t>
            </a:r>
          </a:p>
          <a:p>
            <a:pPr lvl="1"/>
            <a:r>
              <a:rPr lang="en-US" dirty="0" smtClean="0"/>
              <a:t>Continue to participate in the Medicare program with an acceptable plan of correction</a:t>
            </a:r>
          </a:p>
          <a:p>
            <a:r>
              <a:rPr lang="en-US" dirty="0" smtClean="0"/>
              <a:t>G-tags</a:t>
            </a:r>
          </a:p>
          <a:p>
            <a:pPr lvl="1"/>
            <a:r>
              <a:rPr lang="en-US" dirty="0" smtClean="0"/>
              <a:t>Condition/Standard – identified in Appendix B of the State Operations Manual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82F5F2-842F-4A96-B8AD-7456A37C7A1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6343650" y="6438900"/>
            <a:ext cx="2247900" cy="190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64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Standard survey</a:t>
            </a:r>
          </a:p>
          <a:p>
            <a:pPr lvl="1"/>
            <a:r>
              <a:rPr lang="en-US" dirty="0" smtClean="0"/>
              <a:t>Reviews the Level 1 standards - Most </a:t>
            </a:r>
            <a:r>
              <a:rPr lang="en-US" dirty="0"/>
              <a:t>directly related to delivery of high quality patient care</a:t>
            </a:r>
          </a:p>
          <a:p>
            <a:pPr lvl="1"/>
            <a:r>
              <a:rPr lang="en-US" dirty="0" smtClean="0"/>
              <a:t>Interviews, record reviews, home visits</a:t>
            </a:r>
          </a:p>
          <a:p>
            <a:pPr lvl="1"/>
            <a:r>
              <a:rPr lang="en-US" dirty="0" smtClean="0"/>
              <a:t>Includes selected standards within 9 of the 15 Conditions of Participation for HHAs</a:t>
            </a:r>
          </a:p>
          <a:p>
            <a:r>
              <a:rPr lang="en-US" dirty="0" smtClean="0"/>
              <a:t>Partial Extended Survey</a:t>
            </a:r>
          </a:p>
          <a:p>
            <a:pPr lvl="1"/>
            <a:r>
              <a:rPr lang="en-US" dirty="0" smtClean="0"/>
              <a:t>At a minimum, reviews the Level 2 standards</a:t>
            </a:r>
          </a:p>
          <a:p>
            <a:pPr lvl="1"/>
            <a:r>
              <a:rPr lang="en-US" dirty="0" smtClean="0"/>
              <a:t>Any other standards in same or other conditions</a:t>
            </a:r>
          </a:p>
          <a:p>
            <a:r>
              <a:rPr lang="en-US" dirty="0" smtClean="0"/>
              <a:t>Extended survey – additional conditions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HHA Survey Protocols 101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9488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Reviews </a:t>
            </a:r>
            <a:r>
              <a:rPr lang="en-US" b="1" dirty="0" smtClean="0"/>
              <a:t>additional</a:t>
            </a:r>
            <a:r>
              <a:rPr lang="en-US" dirty="0" smtClean="0"/>
              <a:t> conditions related to deficiencies cited </a:t>
            </a:r>
          </a:p>
          <a:p>
            <a:r>
              <a:rPr lang="en-US" dirty="0" smtClean="0"/>
              <a:t>May be conducted at any time: at discretion of State Agency (SA) or CMS</a:t>
            </a:r>
          </a:p>
          <a:p>
            <a:r>
              <a:rPr lang="en-US" dirty="0"/>
              <a:t>Must be conducted when </a:t>
            </a:r>
            <a:r>
              <a:rPr lang="en-US" b="1" dirty="0"/>
              <a:t>any</a:t>
            </a:r>
            <a:r>
              <a:rPr lang="en-US" dirty="0"/>
              <a:t> condition level </a:t>
            </a:r>
            <a:r>
              <a:rPr lang="en-US" dirty="0" smtClean="0"/>
              <a:t>deficiency is cited</a:t>
            </a:r>
          </a:p>
          <a:p>
            <a:pPr lvl="1"/>
            <a:r>
              <a:rPr lang="en-US" dirty="0" smtClean="0"/>
              <a:t>Reviews policies, procedures and practices that resulted in substandard care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Extended Survey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52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HHA Survey Protocols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16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19595264">
            <a:off x="28186" y="2521820"/>
            <a:ext cx="9218854" cy="12954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50000">
                <a:schemeClr val="accent2">
                  <a:lumMod val="60000"/>
                  <a:lumOff val="40000"/>
                </a:scheme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rot="19547913">
            <a:off x="6907" y="2861840"/>
            <a:ext cx="9191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Home Health Agency (HHA) Survey Protocols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90949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 level - Any findings at Level 1 or Level 2 standards warrant a standard level citation</a:t>
            </a:r>
          </a:p>
          <a:p>
            <a:r>
              <a:rPr lang="en-US" dirty="0" smtClean="0"/>
              <a:t>Condition level </a:t>
            </a:r>
          </a:p>
          <a:p>
            <a:pPr lvl="1"/>
            <a:r>
              <a:rPr lang="en-US" dirty="0" smtClean="0"/>
              <a:t>Follow survey protocols in Appendix B</a:t>
            </a:r>
          </a:p>
          <a:p>
            <a:pPr lvl="1"/>
            <a:r>
              <a:rPr lang="en-US" dirty="0" smtClean="0"/>
              <a:t>When serious findings are found during survey unrelated to Level 1 or Level 2 standards</a:t>
            </a:r>
          </a:p>
          <a:p>
            <a:pPr lvl="1"/>
            <a:r>
              <a:rPr lang="en-US" dirty="0" smtClean="0"/>
              <a:t>When Immediate Jeopardy is cited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 Guidance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61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process for substandard care = Termination Track – 90 days</a:t>
            </a:r>
          </a:p>
          <a:p>
            <a:r>
              <a:rPr lang="en-US" dirty="0" smtClean="0"/>
              <a:t>Any condition level deficiency will start an enforcement case in AEM</a:t>
            </a:r>
          </a:p>
          <a:p>
            <a:r>
              <a:rPr lang="en-US" dirty="0" smtClean="0"/>
              <a:t>Decision to impose sanctions made between SA and RO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Condition Level Deficiency Exists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82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Deemed Agencies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Alternative Sanctions only apply to deemed HHAs when a condition level citation is found during a SA survey for a complaint or validation survey</a:t>
            </a:r>
          </a:p>
          <a:p>
            <a:r>
              <a:rPr lang="en-US" dirty="0" smtClean="0"/>
              <a:t>Deemed status is removed until HHA is in substantial compliance or is terminated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EFE7FF-CF4D-498E-BCA1-4F5DA7939D0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978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Legislated as part of OBRA ‘87</a:t>
            </a:r>
          </a:p>
          <a:p>
            <a:r>
              <a:rPr lang="en-US" dirty="0" smtClean="0"/>
              <a:t>Final regulation published as part of CY2013 Home Health PPS Rule, November 8, 2012:  </a:t>
            </a:r>
            <a:r>
              <a:rPr lang="en-US" u="sng" dirty="0" smtClean="0">
                <a:hlinkClick r:id="rId3"/>
              </a:rPr>
              <a:t>http://www.gpo.gov/fdsys/pkg/FR-2012-11-08/pdf/2012-26904.pdf</a:t>
            </a:r>
            <a:r>
              <a:rPr lang="en-US" u="sng" dirty="0" smtClean="0"/>
              <a:t>  </a:t>
            </a:r>
            <a:endParaRPr lang="en-US" dirty="0" smtClean="0"/>
          </a:p>
          <a:p>
            <a:r>
              <a:rPr lang="en-US" dirty="0" smtClean="0"/>
              <a:t>Survey and Enforcement Requirements for Home Health Agencies, 42 CFR 488, Survey, Certification and Enforcement Procedures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HHA Alternative Sanctions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7465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HHA Alternative Sanctions 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724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Subpart J – Alternative Sanctions for Home Health Agencies With Deficiencies</a:t>
            </a:r>
          </a:p>
          <a:p>
            <a:pPr lvl="1"/>
            <a:r>
              <a:rPr lang="en-US" dirty="0" smtClean="0"/>
              <a:t>488.800 – Statutory basis</a:t>
            </a:r>
          </a:p>
          <a:p>
            <a:pPr lvl="1"/>
            <a:r>
              <a:rPr lang="en-US" dirty="0" smtClean="0"/>
              <a:t>488.805 – Definitions</a:t>
            </a:r>
          </a:p>
          <a:p>
            <a:pPr lvl="1"/>
            <a:r>
              <a:rPr lang="en-US" dirty="0" smtClean="0"/>
              <a:t>488.810 – General provisions</a:t>
            </a:r>
          </a:p>
          <a:p>
            <a:pPr lvl="1"/>
            <a:r>
              <a:rPr lang="en-US" dirty="0" smtClean="0"/>
              <a:t>488.815 – Factors to be considered in selecting sanctions</a:t>
            </a:r>
          </a:p>
          <a:p>
            <a:pPr lvl="1"/>
            <a:r>
              <a:rPr lang="en-US" dirty="0" smtClean="0"/>
              <a:t>488.820 – Available sanctions</a:t>
            </a:r>
          </a:p>
          <a:p>
            <a:pPr lvl="1"/>
            <a:r>
              <a:rPr lang="en-US" dirty="0" smtClean="0"/>
              <a:t>488.825 – Action when deficiencies pose immediate jeopardy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D2B09B7-F6DB-4C57-949D-26415ACCB935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3104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HHA Alternative Sanctions (cont.)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609600" y="1584960"/>
            <a:ext cx="8001000" cy="52578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Subpart J – Alternative Sanctions for Home Health Agencies With </a:t>
            </a:r>
            <a:r>
              <a:rPr lang="en-US" dirty="0" smtClean="0"/>
              <a:t>Deficiencies (cont.)</a:t>
            </a:r>
            <a:endParaRPr lang="en-US" dirty="0"/>
          </a:p>
          <a:p>
            <a:pPr lvl="1"/>
            <a:r>
              <a:rPr lang="en-US" dirty="0" smtClean="0"/>
              <a:t>488.830 – Action when the deficiencies at condition-level but do not pose immediate jeopardy</a:t>
            </a:r>
          </a:p>
          <a:p>
            <a:pPr lvl="1"/>
            <a:r>
              <a:rPr lang="en-US" dirty="0" smtClean="0"/>
              <a:t>488.835 – Temporary management</a:t>
            </a:r>
          </a:p>
          <a:p>
            <a:pPr lvl="1"/>
            <a:r>
              <a:rPr lang="en-US" dirty="0" smtClean="0"/>
              <a:t>488.840 – Suspension of payment for all new admissions</a:t>
            </a:r>
          </a:p>
          <a:p>
            <a:pPr lvl="1"/>
            <a:r>
              <a:rPr lang="en-US" dirty="0" smtClean="0"/>
              <a:t>488.845 – Civil money penalties</a:t>
            </a:r>
          </a:p>
          <a:p>
            <a:pPr lvl="1"/>
            <a:r>
              <a:rPr lang="en-US" dirty="0" smtClean="0"/>
              <a:t>488.850 – Directed plan of correction</a:t>
            </a:r>
          </a:p>
          <a:p>
            <a:pPr lvl="1"/>
            <a:r>
              <a:rPr lang="en-US" dirty="0" smtClean="0"/>
              <a:t>488.855 – Directed in-service training</a:t>
            </a:r>
          </a:p>
          <a:p>
            <a:pPr lvl="1"/>
            <a:r>
              <a:rPr lang="en-US" dirty="0" smtClean="0"/>
              <a:t>499.860 – Continuation of payments to an HHA with deficiencies</a:t>
            </a:r>
          </a:p>
          <a:p>
            <a:pPr lvl="1"/>
            <a:r>
              <a:rPr lang="en-US" dirty="0" smtClean="0"/>
              <a:t>488.865 – Termination of provider agreement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201DF3B-4439-4CD6-81C7-7C451565AD1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4136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Alternative Sanctions?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 until now – the only course of action for substandard care – immediate termination track (90 days)</a:t>
            </a:r>
          </a:p>
          <a:p>
            <a:r>
              <a:rPr lang="en-US" dirty="0" smtClean="0"/>
              <a:t>Alternative sanctions offer incentive to come back into compliance quickly in a time period not to exceed 6 months</a:t>
            </a:r>
          </a:p>
          <a:p>
            <a:r>
              <a:rPr lang="en-US" dirty="0" smtClean="0"/>
              <a:t>Continue until compliance attained or HHA terminated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EFE7FF-CF4D-498E-BCA1-4F5DA7939D0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005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in Selection of Sanctions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Seriousness – IJ or Non-IJ</a:t>
            </a:r>
          </a:p>
          <a:p>
            <a:r>
              <a:rPr lang="en-US" dirty="0" smtClean="0"/>
              <a:t>The nature, incidence, manner, degree, and duration of the non-compliance</a:t>
            </a:r>
          </a:p>
          <a:p>
            <a:r>
              <a:rPr lang="en-US" dirty="0" smtClean="0"/>
              <a:t>Overall compliance history, presence of repeat deficiencies</a:t>
            </a:r>
          </a:p>
          <a:p>
            <a:r>
              <a:rPr lang="en-US" dirty="0" smtClean="0"/>
              <a:t>Extent to which the deficiency is related to failure to provide quality care</a:t>
            </a:r>
          </a:p>
          <a:p>
            <a:r>
              <a:rPr lang="en-US" dirty="0" smtClean="0"/>
              <a:t>Extent to which agency is part of larger organization with performance problems</a:t>
            </a:r>
          </a:p>
          <a:p>
            <a:r>
              <a:rPr lang="en-US" dirty="0" smtClean="0"/>
              <a:t>Indication of system-wide failure to provide quality care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EFE7FF-CF4D-498E-BCA1-4F5DA7939D0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83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For condition level deficiencies </a:t>
            </a:r>
            <a:r>
              <a:rPr lang="en-US" dirty="0" smtClean="0"/>
              <a:t>only</a:t>
            </a:r>
          </a:p>
          <a:p>
            <a:r>
              <a:rPr lang="en-US" dirty="0" smtClean="0"/>
              <a:t>Sanction(s) imposed in lieu of immediate termination</a:t>
            </a:r>
            <a:endParaRPr lang="en-US" dirty="0"/>
          </a:p>
          <a:p>
            <a:r>
              <a:rPr lang="en-US" dirty="0"/>
              <a:t>RO imposes sanctions after discussion with </a:t>
            </a:r>
            <a:r>
              <a:rPr lang="en-US" dirty="0" smtClean="0"/>
              <a:t>SA – not a provider decision</a:t>
            </a:r>
            <a:endParaRPr lang="en-US" dirty="0"/>
          </a:p>
          <a:p>
            <a:r>
              <a:rPr lang="en-US" dirty="0" smtClean="0"/>
              <a:t>Concept of “repeat deficiency”</a:t>
            </a:r>
          </a:p>
          <a:p>
            <a:pPr lvl="1"/>
            <a:r>
              <a:rPr lang="en-US" dirty="0" smtClean="0"/>
              <a:t>Same as, or similar to a deficiency cited on last survey</a:t>
            </a:r>
          </a:p>
          <a:p>
            <a:pPr lvl="1"/>
            <a:r>
              <a:rPr lang="en-US" dirty="0" smtClean="0"/>
              <a:t>To be considered for condition level citation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Sanctions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2251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Civil Money Penalties (CMPs</a:t>
            </a:r>
            <a:r>
              <a:rPr lang="en-US" dirty="0" smtClean="0"/>
              <a:t>)</a:t>
            </a:r>
          </a:p>
          <a:p>
            <a:r>
              <a:rPr lang="en-US" dirty="0" smtClean="0"/>
              <a:t>Can be per day or per instance</a:t>
            </a:r>
          </a:p>
          <a:p>
            <a:r>
              <a:rPr lang="en-US" dirty="0" smtClean="0"/>
              <a:t>Per instance means condition level deficiency corrected during the survey</a:t>
            </a:r>
          </a:p>
          <a:p>
            <a:r>
              <a:rPr lang="en-US" dirty="0" smtClean="0"/>
              <a:t>CMPs cannot exceed $10,000 a day</a:t>
            </a:r>
          </a:p>
          <a:p>
            <a:r>
              <a:rPr lang="en-US" dirty="0" smtClean="0"/>
              <a:t>Guidance for amounts included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 </a:t>
            </a:r>
            <a:r>
              <a:rPr lang="en-US" dirty="0" smtClean="0"/>
              <a:t>Sanctions </a:t>
            </a:r>
            <a:r>
              <a:rPr lang="en-US" dirty="0"/>
              <a:t>(cont.)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163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CMPs</a:t>
            </a:r>
          </a:p>
          <a:p>
            <a:pPr lvl="1"/>
            <a:r>
              <a:rPr lang="en-US" dirty="0" smtClean="0"/>
              <a:t>Upper range – Immediate Jeopardy ($8,500 - $10,000)</a:t>
            </a:r>
          </a:p>
          <a:p>
            <a:pPr lvl="2"/>
            <a:r>
              <a:rPr lang="en-US" dirty="0" smtClean="0"/>
              <a:t>Harm</a:t>
            </a:r>
          </a:p>
          <a:p>
            <a:pPr lvl="2"/>
            <a:r>
              <a:rPr lang="en-US" dirty="0" smtClean="0"/>
              <a:t>Potential for harm</a:t>
            </a:r>
          </a:p>
          <a:p>
            <a:pPr lvl="2"/>
            <a:r>
              <a:rPr lang="en-US" dirty="0" smtClean="0"/>
              <a:t>Isolated event of non-compliance in violation of HHA policy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Alternative </a:t>
            </a:r>
            <a:r>
              <a:rPr lang="en-US" dirty="0" smtClean="0"/>
              <a:t>Sanctions (cont.)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5679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CMPs</a:t>
            </a:r>
          </a:p>
          <a:p>
            <a:pPr lvl="1"/>
            <a:r>
              <a:rPr lang="en-US" dirty="0" smtClean="0"/>
              <a:t>Middle Range - Non-IJ</a:t>
            </a:r>
            <a:r>
              <a:rPr lang="en-US" dirty="0"/>
              <a:t>, patient care ($1,500 – $8,500)</a:t>
            </a:r>
          </a:p>
          <a:p>
            <a:pPr lvl="2"/>
            <a:r>
              <a:rPr lang="en-US" dirty="0"/>
              <a:t>Original </a:t>
            </a:r>
            <a:r>
              <a:rPr lang="en-US" dirty="0" smtClean="0"/>
              <a:t>survey</a:t>
            </a:r>
          </a:p>
          <a:p>
            <a:pPr lvl="2"/>
            <a:r>
              <a:rPr lang="en-US" dirty="0"/>
              <a:t>First revisit survey </a:t>
            </a:r>
          </a:p>
          <a:p>
            <a:pPr lvl="2"/>
            <a:r>
              <a:rPr lang="en-US" dirty="0"/>
              <a:t>Second revisit survey </a:t>
            </a:r>
          </a:p>
          <a:p>
            <a:pPr lvl="2"/>
            <a:r>
              <a:rPr lang="en-US" dirty="0"/>
              <a:t>Repeat citation for patient care </a:t>
            </a:r>
          </a:p>
          <a:p>
            <a:pPr lvl="2"/>
            <a:r>
              <a:rPr lang="en-US" dirty="0"/>
              <a:t>Initial citation for patient care </a:t>
            </a:r>
          </a:p>
          <a:p>
            <a:pPr lvl="2"/>
            <a:r>
              <a:rPr lang="en-US" dirty="0"/>
              <a:t>Structure/process patient care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 </a:t>
            </a:r>
            <a:r>
              <a:rPr lang="en-US" dirty="0" smtClean="0"/>
              <a:t>Sanctions (cont</a:t>
            </a:r>
            <a:r>
              <a:rPr lang="en-US" dirty="0"/>
              <a:t>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3756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CMPs</a:t>
            </a:r>
          </a:p>
          <a:p>
            <a:pPr lvl="1"/>
            <a:r>
              <a:rPr lang="en-US" dirty="0" smtClean="0"/>
              <a:t>Lower range - Non-IJ</a:t>
            </a:r>
            <a:r>
              <a:rPr lang="en-US" dirty="0"/>
              <a:t>, </a:t>
            </a:r>
            <a:r>
              <a:rPr lang="en-US" dirty="0" smtClean="0"/>
              <a:t>non patient </a:t>
            </a:r>
            <a:r>
              <a:rPr lang="en-US" dirty="0"/>
              <a:t>care </a:t>
            </a:r>
            <a:r>
              <a:rPr lang="en-US" dirty="0" smtClean="0"/>
              <a:t>($500 - $4,000)</a:t>
            </a:r>
            <a:endParaRPr lang="en-US" dirty="0"/>
          </a:p>
          <a:p>
            <a:pPr lvl="2"/>
            <a:r>
              <a:rPr lang="en-US" dirty="0"/>
              <a:t>Original survey</a:t>
            </a:r>
          </a:p>
          <a:p>
            <a:pPr lvl="2"/>
            <a:r>
              <a:rPr lang="en-US" dirty="0"/>
              <a:t>First revisit survey </a:t>
            </a:r>
          </a:p>
          <a:p>
            <a:pPr lvl="2"/>
            <a:r>
              <a:rPr lang="en-US" dirty="0"/>
              <a:t>Second revisit survey </a:t>
            </a:r>
          </a:p>
          <a:p>
            <a:pPr lvl="2"/>
            <a:r>
              <a:rPr lang="en-US" dirty="0" smtClean="0"/>
              <a:t>Initial citation for structure or process</a:t>
            </a:r>
          </a:p>
          <a:p>
            <a:pPr lvl="2"/>
            <a:r>
              <a:rPr lang="en-US" dirty="0" smtClean="0"/>
              <a:t>Repeat </a:t>
            </a:r>
            <a:r>
              <a:rPr lang="en-US" dirty="0"/>
              <a:t>citation for </a:t>
            </a:r>
            <a:r>
              <a:rPr lang="en-US" dirty="0" smtClean="0"/>
              <a:t>structure or process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 </a:t>
            </a:r>
            <a:r>
              <a:rPr lang="en-US" dirty="0" smtClean="0"/>
              <a:t>Sanctions (cont.)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8191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CMPs</a:t>
            </a:r>
          </a:p>
          <a:p>
            <a:r>
              <a:rPr lang="en-US" dirty="0" smtClean="0"/>
              <a:t>Can be increased or decreased based on:</a:t>
            </a:r>
          </a:p>
          <a:p>
            <a:pPr lvl="1"/>
            <a:r>
              <a:rPr lang="en-US" dirty="0" smtClean="0"/>
              <a:t>Severity</a:t>
            </a:r>
          </a:p>
          <a:p>
            <a:pPr lvl="1"/>
            <a:r>
              <a:rPr lang="en-US" dirty="0" smtClean="0"/>
              <a:t>Ability or willingness to correct</a:t>
            </a:r>
          </a:p>
          <a:p>
            <a:pPr lvl="1"/>
            <a:r>
              <a:rPr lang="en-US" dirty="0" smtClean="0"/>
              <a:t>Incremental improvements due to substantial and/or sustainable improvements on revisits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 </a:t>
            </a:r>
            <a:r>
              <a:rPr lang="en-US" dirty="0" smtClean="0"/>
              <a:t>Sanctions (cont</a:t>
            </a:r>
            <a:r>
              <a:rPr lang="en-US" dirty="0"/>
              <a:t>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221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Subpart I – Survey and Certification  of Home Health </a:t>
            </a:r>
            <a:r>
              <a:rPr lang="en-US" dirty="0" smtClean="0"/>
              <a:t>Agencies</a:t>
            </a:r>
          </a:p>
          <a:p>
            <a:pPr lvl="1"/>
            <a:r>
              <a:rPr lang="en-US" dirty="0" smtClean="0"/>
              <a:t>Long standing CMS survey policy</a:t>
            </a:r>
          </a:p>
          <a:p>
            <a:pPr lvl="1"/>
            <a:r>
              <a:rPr lang="en-US" dirty="0" smtClean="0"/>
              <a:t>Informal dispute resolution (IDR)</a:t>
            </a:r>
          </a:p>
          <a:p>
            <a:r>
              <a:rPr lang="en-US" dirty="0"/>
              <a:t>Subpart J – Alternative Sanctions for Home Health Agencies With </a:t>
            </a:r>
            <a:r>
              <a:rPr lang="en-US" dirty="0" smtClean="0"/>
              <a:t>Deficiencies</a:t>
            </a:r>
          </a:p>
          <a:p>
            <a:pPr lvl="1"/>
            <a:r>
              <a:rPr lang="en-US" dirty="0" smtClean="0"/>
              <a:t>Civil Money Penalties (CMP)</a:t>
            </a:r>
          </a:p>
          <a:p>
            <a:pPr lvl="1"/>
            <a:r>
              <a:rPr lang="en-US" dirty="0" smtClean="0"/>
              <a:t>Suspension of payment for new admissions (SPNA)</a:t>
            </a:r>
          </a:p>
          <a:p>
            <a:pPr lvl="1"/>
            <a:r>
              <a:rPr lang="en-US" dirty="0" smtClean="0"/>
              <a:t>Directed in-service (DIS)</a:t>
            </a:r>
          </a:p>
          <a:p>
            <a:pPr lvl="1"/>
            <a:r>
              <a:rPr lang="en-US" dirty="0" smtClean="0"/>
              <a:t>Directed plan of correction (DPOC)</a:t>
            </a:r>
          </a:p>
          <a:p>
            <a:pPr lvl="1"/>
            <a:r>
              <a:rPr lang="en-US" dirty="0" smtClean="0"/>
              <a:t>Temporary management (TM) </a:t>
            </a:r>
          </a:p>
          <a:p>
            <a:pPr lvl="1"/>
            <a:endParaRPr lang="en-US" dirty="0"/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7358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Suspension of payment for new admissions</a:t>
            </a:r>
          </a:p>
          <a:p>
            <a:pPr lvl="1" indent="-342900">
              <a:buFont typeface="Arial" pitchFamily="34" charset="0"/>
              <a:buChar char="•"/>
            </a:pPr>
            <a:r>
              <a:rPr lang="en-US" sz="2800" dirty="0" smtClean="0"/>
              <a:t>Does not effect patients currently under care</a:t>
            </a:r>
          </a:p>
          <a:p>
            <a:pPr lvl="1" indent="-342900">
              <a:buFont typeface="Arial" pitchFamily="34" charset="0"/>
              <a:buChar char="•"/>
            </a:pPr>
            <a:r>
              <a:rPr lang="en-US" dirty="0" smtClean="0">
                <a:effectLst/>
              </a:rPr>
              <a:t>Payments to new patients resume when condition level deficiency corrected</a:t>
            </a:r>
            <a:endParaRPr lang="en-US" sz="2800" dirty="0" smtClean="0">
              <a:effectLst/>
            </a:endParaRPr>
          </a:p>
          <a:p>
            <a:r>
              <a:rPr lang="en-US" dirty="0" smtClean="0"/>
              <a:t>Temporary </a:t>
            </a:r>
            <a:r>
              <a:rPr lang="en-US" dirty="0"/>
              <a:t>management</a:t>
            </a:r>
          </a:p>
          <a:p>
            <a:r>
              <a:rPr lang="en-US" dirty="0"/>
              <a:t>Directed plan of correction</a:t>
            </a:r>
          </a:p>
          <a:p>
            <a:r>
              <a:rPr lang="en-US" dirty="0"/>
              <a:t>Directed in-service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 </a:t>
            </a:r>
            <a:r>
              <a:rPr lang="en-US" dirty="0" smtClean="0"/>
              <a:t>Sanctions (cont.)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9432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IJ situations</a:t>
            </a:r>
          </a:p>
          <a:p>
            <a:pPr lvl="1"/>
            <a:r>
              <a:rPr lang="en-US" dirty="0" smtClean="0"/>
              <a:t>2 day notice</a:t>
            </a:r>
          </a:p>
          <a:p>
            <a:r>
              <a:rPr lang="en-US" dirty="0" smtClean="0"/>
              <a:t>Non IJ</a:t>
            </a:r>
          </a:p>
          <a:p>
            <a:pPr lvl="1"/>
            <a:r>
              <a:rPr lang="en-US" dirty="0" smtClean="0"/>
              <a:t>15 day notice</a:t>
            </a:r>
          </a:p>
          <a:p>
            <a:r>
              <a:rPr lang="en-US" dirty="0" smtClean="0"/>
              <a:t>Effective last day of survey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0789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compliance with all Conditions of Participation</a:t>
            </a:r>
          </a:p>
          <a:p>
            <a:r>
              <a:rPr lang="en-US" smtClean="0"/>
              <a:t>May </a:t>
            </a:r>
            <a:r>
              <a:rPr lang="en-US" dirty="0" smtClean="0"/>
              <a:t>still be in substantial compliance with standard level deficiencies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Substantial Compliance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521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8000" b="1" dirty="0" smtClean="0"/>
              <a:t>?</a:t>
            </a:r>
            <a:endParaRPr lang="en-US" sz="6600" b="1" dirty="0"/>
          </a:p>
          <a:p>
            <a:endParaRPr lang="en-US" dirty="0" smtClean="0"/>
          </a:p>
          <a:p>
            <a:r>
              <a:rPr lang="en-US" dirty="0" smtClean="0"/>
              <a:t>Following webinar, submit questions to: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hhasurveyprotocols@cms.hhs.gov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317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Provider Expectations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Providers remain in substantial compliance with Medicare program requirements as well as State law</a:t>
            </a:r>
          </a:p>
          <a:p>
            <a:pPr lvl="1"/>
            <a:r>
              <a:rPr lang="en-US" dirty="0" smtClean="0"/>
              <a:t>Emphasis on continued rather than cyclical compliance</a:t>
            </a:r>
          </a:p>
          <a:p>
            <a:pPr lvl="1"/>
            <a:r>
              <a:rPr lang="en-US" dirty="0" smtClean="0"/>
              <a:t>Enforcement mandates that policies be established to correct deficient practice and correction is lasting</a:t>
            </a:r>
          </a:p>
          <a:p>
            <a:pPr lvl="1"/>
            <a:r>
              <a:rPr lang="en-US" dirty="0" smtClean="0"/>
              <a:t>HHAs take the initiative and responsibility for monitoring performance to sustain compliance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F0969B3-4CFD-41BC-9591-93D18C83687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507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Provider Expectations (cont.)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8486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Deficiencies will be addressed promptly</a:t>
            </a:r>
          </a:p>
          <a:p>
            <a:pPr lvl="1"/>
            <a:r>
              <a:rPr lang="en-US" dirty="0" smtClean="0"/>
              <a:t>The standard is substantial compliance</a:t>
            </a:r>
          </a:p>
          <a:p>
            <a:pPr lvl="1"/>
            <a:r>
              <a:rPr lang="en-US" dirty="0" smtClean="0"/>
              <a:t>Alternative sanctions could be imposed by CMS in lieu of immediate termination</a:t>
            </a:r>
          </a:p>
          <a:p>
            <a:pPr lvl="1"/>
            <a:r>
              <a:rPr lang="en-US" dirty="0" smtClean="0"/>
              <a:t>Can remain in place for up to six months</a:t>
            </a:r>
          </a:p>
          <a:p>
            <a:r>
              <a:rPr lang="en-US" dirty="0" smtClean="0"/>
              <a:t>Individuals under the care of the HHA receive the care and services they need to attain and maintain their highest practicable functional 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EA28657-6EA8-4C14-A9E7-F142984FFC5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451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HHA Enforcement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Based on NH experience</a:t>
            </a:r>
          </a:p>
          <a:p>
            <a:r>
              <a:rPr lang="en-US" dirty="0" smtClean="0"/>
              <a:t>Adding enforcement chapter, Chapter 9, to SOM (HHA specific)</a:t>
            </a:r>
          </a:p>
          <a:p>
            <a:r>
              <a:rPr lang="en-US" dirty="0" smtClean="0"/>
              <a:t>Revisions completed for Appendix B, HHA Survey Protocols; and SOM, Chapter 2, HHA sections (2180-2202)</a:t>
            </a:r>
          </a:p>
          <a:p>
            <a:r>
              <a:rPr lang="en-US" dirty="0"/>
              <a:t>Tracking system, ASPEN (AEM) to be revised by contractor (Alpine), Spring </a:t>
            </a:r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EFE7FF-CF4D-498E-BCA1-4F5DA7939D0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162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 and</a:t>
            </a:r>
            <a:r>
              <a:rPr lang="en-US" baseline="0" dirty="0" smtClean="0"/>
              <a:t> RO Workload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Considerations:</a:t>
            </a:r>
          </a:p>
          <a:p>
            <a:pPr lvl="1"/>
            <a:r>
              <a:rPr lang="en-US" dirty="0" smtClean="0"/>
              <a:t>Decision to impose sanctions	</a:t>
            </a:r>
          </a:p>
          <a:p>
            <a:pPr lvl="1"/>
            <a:r>
              <a:rPr lang="en-US" dirty="0" smtClean="0"/>
              <a:t>Timing of imposition of sanctions</a:t>
            </a:r>
          </a:p>
          <a:p>
            <a:pPr lvl="1"/>
            <a:r>
              <a:rPr lang="en-US" dirty="0" smtClean="0"/>
              <a:t>SA/RO communications</a:t>
            </a:r>
          </a:p>
          <a:p>
            <a:pPr lvl="1"/>
            <a:r>
              <a:rPr lang="en-US" dirty="0" smtClean="0"/>
              <a:t>Tracking</a:t>
            </a:r>
          </a:p>
          <a:p>
            <a:pPr lvl="1"/>
            <a:r>
              <a:rPr lang="en-US" dirty="0" smtClean="0"/>
              <a:t>New IDR process for HHAs</a:t>
            </a:r>
          </a:p>
          <a:p>
            <a:pPr lvl="1"/>
            <a:r>
              <a:rPr lang="en-US" dirty="0" smtClean="0"/>
              <a:t>Implementation dates</a:t>
            </a:r>
          </a:p>
          <a:p>
            <a:pPr lvl="1"/>
            <a:r>
              <a:rPr lang="en-US" dirty="0" smtClean="0"/>
              <a:t>Training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EFE7FF-CF4D-498E-BCA1-4F5DA7939D0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455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Effective July </a:t>
            </a:r>
            <a:r>
              <a:rPr lang="en-US" dirty="0"/>
              <a:t>1, 2013</a:t>
            </a:r>
          </a:p>
          <a:p>
            <a:pPr lvl="1"/>
            <a:r>
              <a:rPr lang="en-US" dirty="0" smtClean="0"/>
              <a:t>Subpart I – Survey process/protocols, definitions, except for Informal Dispute Resolution (IDR)</a:t>
            </a:r>
          </a:p>
          <a:p>
            <a:pPr lvl="1"/>
            <a:r>
              <a:rPr lang="en-US" dirty="0" smtClean="0"/>
              <a:t>Subpart J - Basis</a:t>
            </a:r>
            <a:r>
              <a:rPr lang="en-US" dirty="0"/>
              <a:t>, definitions, general provisions, factors to be considered, temporary management, directed in-service, directed plan of </a:t>
            </a:r>
            <a:r>
              <a:rPr lang="en-US" dirty="0" smtClean="0"/>
              <a:t>correction</a:t>
            </a:r>
          </a:p>
          <a:p>
            <a:r>
              <a:rPr lang="en-US" dirty="0" smtClean="0"/>
              <a:t>Effective July 1, 2014</a:t>
            </a:r>
          </a:p>
          <a:p>
            <a:pPr lvl="1"/>
            <a:r>
              <a:rPr lang="en-US" dirty="0" smtClean="0"/>
              <a:t>Informal Dispute Resolution (IDR)</a:t>
            </a:r>
          </a:p>
          <a:p>
            <a:pPr lvl="1"/>
            <a:r>
              <a:rPr lang="en-US" dirty="0" smtClean="0"/>
              <a:t>Civil Money Penalties (CMPs)</a:t>
            </a:r>
          </a:p>
          <a:p>
            <a:pPr lvl="1"/>
            <a:r>
              <a:rPr lang="en-US" dirty="0" smtClean="0"/>
              <a:t>Suspension of Payment for New Admissions (SPNA)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Dates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2609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HHA Survey and Certification 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924800" cy="4953000"/>
          </a:xfrm>
        </p:spPr>
        <p:txBody>
          <a:bodyPr/>
          <a:lstStyle/>
          <a:p>
            <a:pPr lvl="0"/>
            <a:r>
              <a:rPr lang="en-US" dirty="0" smtClean="0"/>
              <a:t>Subpart I – Survey and Certification  of Home Health Agencies</a:t>
            </a:r>
          </a:p>
          <a:p>
            <a:pPr lvl="1"/>
            <a:r>
              <a:rPr lang="en-US" sz="2000" dirty="0" smtClean="0"/>
              <a:t>488.700 – Basis and scope</a:t>
            </a:r>
          </a:p>
          <a:p>
            <a:pPr lvl="1"/>
            <a:r>
              <a:rPr lang="en-US" sz="2000" dirty="0" smtClean="0"/>
              <a:t>488.705 – Definitions</a:t>
            </a:r>
          </a:p>
          <a:p>
            <a:pPr lvl="1"/>
            <a:r>
              <a:rPr lang="en-US" sz="2000" dirty="0" smtClean="0"/>
              <a:t>488.710 – Standard surveys</a:t>
            </a:r>
          </a:p>
          <a:p>
            <a:pPr lvl="1"/>
            <a:r>
              <a:rPr lang="en-US" sz="2000" dirty="0" smtClean="0"/>
              <a:t>488.715 – Partial Extended surveys</a:t>
            </a:r>
          </a:p>
          <a:p>
            <a:pPr lvl="1"/>
            <a:r>
              <a:rPr lang="en-US" sz="2000" dirty="0" smtClean="0"/>
              <a:t>488.720 – Extended surveys</a:t>
            </a:r>
          </a:p>
          <a:p>
            <a:pPr lvl="1"/>
            <a:r>
              <a:rPr lang="en-US" sz="2000" dirty="0" smtClean="0"/>
              <a:t>488.725 – Unannounced surveys</a:t>
            </a:r>
          </a:p>
          <a:p>
            <a:pPr lvl="1"/>
            <a:r>
              <a:rPr lang="en-US" sz="2000" dirty="0" smtClean="0"/>
              <a:t>488.730 – Survey frequency and content</a:t>
            </a:r>
          </a:p>
          <a:p>
            <a:pPr lvl="1"/>
            <a:r>
              <a:rPr lang="en-US" sz="2000" dirty="0" smtClean="0"/>
              <a:t>488.735 – Surveyor qualifications</a:t>
            </a:r>
          </a:p>
          <a:p>
            <a:pPr lvl="1"/>
            <a:r>
              <a:rPr lang="en-US" sz="2000" dirty="0" smtClean="0"/>
              <a:t>488.740 – Certification of compliance or noncompliance</a:t>
            </a:r>
          </a:p>
          <a:p>
            <a:pPr lvl="1"/>
            <a:r>
              <a:rPr lang="en-US" sz="2000" dirty="0" smtClean="0"/>
              <a:t>488.745 – Informal Dispute resolution (IDR)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362844-410B-489C-A907-3D31BAA308F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5152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7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HHA Survey and Enforcement Regulations&amp;quot;&quot;/&gt;&lt;property id=&quot;20307&quot; value=&quot;322&quot;/&gt;&lt;/object&gt;&lt;object type=&quot;3&quot; unique_id=&quot;10004&quot;&gt;&lt;property id=&quot;20148&quot; value=&quot;5&quot;/&gt;&lt;property id=&quot;20300&quot; value=&quot;Slide 2 - &amp;quot;HHA Alternative Sanctions&amp;quot;&quot;/&gt;&lt;property id=&quot;20307&quot; value=&quot;289&quot;/&gt;&lt;/object&gt;&lt;object type=&quot;3&quot; unique_id=&quot;10005&quot;&gt;&lt;property id=&quot;20148&quot; value=&quot;5&quot;/&gt;&lt;property id=&quot;20300&quot; value=&quot;Slide 3 - &amp;quot;Regulation&amp;quot;&quot;/&gt;&lt;property id=&quot;20307&quot; value=&quot;310&quot;/&gt;&lt;/object&gt;&lt;object type=&quot;3&quot; unique_id=&quot;10006&quot;&gt;&lt;property id=&quot;20148&quot; value=&quot;5&quot;/&gt;&lt;property id=&quot;20300&quot; value=&quot;Slide 4 - &amp;quot;CMS Provider Expectations&amp;quot;&quot;/&gt;&lt;property id=&quot;20307&quot; value=&quot;293&quot;/&gt;&lt;/object&gt;&lt;object type=&quot;3&quot; unique_id=&quot;10007&quot;&gt;&lt;property id=&quot;20148&quot; value=&quot;5&quot;/&gt;&lt;property id=&quot;20300&quot; value=&quot;Slide 5 - &amp;quot;CMS Provider Expectations (cont.)&amp;quot;&quot;/&gt;&lt;property id=&quot;20307&quot; value=&quot;294&quot;/&gt;&lt;/object&gt;&lt;object type=&quot;3&quot; unique_id=&quot;10008&quot;&gt;&lt;property id=&quot;20148&quot; value=&quot;5&quot;/&gt;&lt;property id=&quot;20300&quot; value=&quot;Slide 6 - &amp;quot;CMS HHA Enforcement Policy&amp;quot;&quot;/&gt;&lt;property id=&quot;20307&quot; value=&quot;298&quot;/&gt;&lt;/object&gt;&lt;object type=&quot;3&quot; unique_id=&quot;10009&quot;&gt;&lt;property id=&quot;20148&quot; value=&quot;5&quot;/&gt;&lt;property id=&quot;20300&quot; value=&quot;Slide 7 - &amp;quot;SA and RO Workload&amp;quot;&quot;/&gt;&lt;property id=&quot;20307&quot; value=&quot;299&quot;/&gt;&lt;/object&gt;&lt;object type=&quot;3&quot; unique_id=&quot;10010&quot;&gt;&lt;property id=&quot;20148&quot; value=&quot;5&quot;/&gt;&lt;property id=&quot;20300&quot; value=&quot;Slide 8 - &amp;quot;Effective Dates&amp;quot;&quot;/&gt;&lt;property id=&quot;20307&quot; value=&quot;309&quot;/&gt;&lt;/object&gt;&lt;object type=&quot;3&quot; unique_id=&quot;10011&quot;&gt;&lt;property id=&quot;20148&quot; value=&quot;5&quot;/&gt;&lt;property id=&quot;20300&quot; value=&quot;Slide 9 - &amp;quot;HHA Survey and Certification &amp;quot;&quot;/&gt;&lt;property id=&quot;20307&quot; value=&quot;295&quot;/&gt;&lt;/object&gt;&lt;object type=&quot;3&quot; unique_id=&quot;10012&quot;&gt;&lt;property id=&quot;20148&quot; value=&quot;5&quot;/&gt;&lt;property id=&quot;20300&quot; value=&quot;Slide 10 - &amp;quot;Additions/Changes&amp;quot;&quot;/&gt;&lt;property id=&quot;20307&quot; value=&quot;300&quot;/&gt;&lt;/object&gt;&lt;object type=&quot;3&quot; unique_id=&quot;10013&quot;&gt;&lt;property id=&quot;20148&quot; value=&quot;5&quot;/&gt;&lt;property id=&quot;20300&quot; value=&quot;Slide 11 - &amp;quot;Additions/Changes (cont.)&amp;quot;&quot;/&gt;&lt;property id=&quot;20307&quot; value=&quot;301&quot;/&gt;&lt;/object&gt;&lt;object type=&quot;3&quot; unique_id=&quot;10014&quot;&gt;&lt;property id=&quot;20148&quot; value=&quot;5&quot;/&gt;&lt;property id=&quot;20300&quot; value=&quot;Slide 12 - &amp;quot;Abbreviated Standard Survey&amp;quot;&quot;/&gt;&lt;property id=&quot;20307&quot; value=&quot;312&quot;/&gt;&lt;/object&gt;&lt;object type=&quot;3&quot; unique_id=&quot;10015&quot;&gt;&lt;property id=&quot;20148&quot; value=&quot;5&quot;/&gt;&lt;property id=&quot;20300&quot; value=&quot;Slide 13 - &amp;quot;Definitions for HHAs&amp;quot;&quot;/&gt;&lt;property id=&quot;20307&quot; value=&quot;315&quot;/&gt;&lt;/object&gt;&lt;object type=&quot;3&quot; unique_id=&quot;10016&quot;&gt;&lt;property id=&quot;20148&quot; value=&quot;5&quot;/&gt;&lt;property id=&quot;20300&quot; value=&quot;Slide 14 - &amp;quot;HHA Survey Protocols 101&amp;quot;&quot;/&gt;&lt;property id=&quot;20307&quot; value=&quot;316&quot;/&gt;&lt;/object&gt;&lt;object type=&quot;3&quot; unique_id=&quot;10017&quot;&gt;&lt;property id=&quot;20148&quot; value=&quot;5&quot;/&gt;&lt;property id=&quot;20300&quot; value=&quot;Slide 15 - &amp;quot;Extended Survey&amp;quot;&quot;/&gt;&lt;property id=&quot;20307&quot; value=&quot;317&quot;/&gt;&lt;/object&gt;&lt;object type=&quot;3&quot; unique_id=&quot;10018&quot;&gt;&lt;property id=&quot;20148&quot; value=&quot;5&quot;/&gt;&lt;property id=&quot;20300&quot; value=&quot;Slide 16 - &amp;quot;HHA Survey Protocols&amp;quot;&quot;/&gt;&lt;property id=&quot;20307&quot; value=&quot;323&quot;/&gt;&lt;/object&gt;&lt;object type=&quot;3&quot; unique_id=&quot;10019&quot;&gt;&lt;property id=&quot;20148&quot; value=&quot;5&quot;/&gt;&lt;property id=&quot;20300&quot; value=&quot;Slide 17 - &amp;quot;Citation Guidance&amp;quot;&quot;/&gt;&lt;property id=&quot;20307&quot; value=&quot;318&quot;/&gt;&lt;/object&gt;&lt;object type=&quot;3&quot; unique_id=&quot;10020&quot;&gt;&lt;property id=&quot;20148&quot; value=&quot;5&quot;/&gt;&lt;property id=&quot;20300&quot; value=&quot;Slide 18 - &amp;quot;When Condition Level Deficiency Exists&amp;quot;&quot;/&gt;&lt;property id=&quot;20307&quot; value=&quot;313&quot;/&gt;&lt;/object&gt;&lt;object type=&quot;3&quot; unique_id=&quot;10021&quot;&gt;&lt;property id=&quot;20148&quot; value=&quot;5&quot;/&gt;&lt;property id=&quot;20300&quot; value=&quot;Slide 19 - &amp;quot;Deemed Agencies&amp;quot;&quot;/&gt;&lt;property id=&quot;20307&quot; value=&quot;319&quot;/&gt;&lt;/object&gt;&lt;object type=&quot;3&quot; unique_id=&quot;10022&quot;&gt;&lt;property id=&quot;20148&quot; value=&quot;5&quot;/&gt;&lt;property id=&quot;20300&quot; value=&quot;Slide 20 - &amp;quot;HHA Alternative Sanctions &amp;quot;&quot;/&gt;&lt;property id=&quot;20307&quot; value=&quot;296&quot;/&gt;&lt;/object&gt;&lt;object type=&quot;3&quot; unique_id=&quot;10023&quot;&gt;&lt;property id=&quot;20148&quot; value=&quot;5&quot;/&gt;&lt;property id=&quot;20300&quot; value=&quot;Slide 21 - &amp;quot;HHA Alternative Sanctions (cont.)&amp;quot;&quot;/&gt;&lt;property id=&quot;20307&quot; value=&quot;297&quot;/&gt;&lt;/object&gt;&lt;object type=&quot;3&quot; unique_id=&quot;10024&quot;&gt;&lt;property id=&quot;20148&quot; value=&quot;5&quot;/&gt;&lt;property id=&quot;20300&quot; value=&quot;Slide 22 - &amp;quot;Why Alternative Sanctions?&amp;quot;&quot;/&gt;&lt;property id=&quot;20307&quot; value=&quot;320&quot;/&gt;&lt;/object&gt;&lt;object type=&quot;3&quot; unique_id=&quot;10025&quot;&gt;&lt;property id=&quot;20148&quot; value=&quot;5&quot;/&gt;&lt;property id=&quot;20300&quot; value=&quot;Slide 23 - &amp;quot;Factors in Selection of Sanctions&amp;quot;&quot;/&gt;&lt;property id=&quot;20307&quot; value=&quot;321&quot;/&gt;&lt;/object&gt;&lt;object type=&quot;3&quot; unique_id=&quot;10026&quot;&gt;&lt;property id=&quot;20148&quot; value=&quot;5&quot;/&gt;&lt;property id=&quot;20300&quot; value=&quot;Slide 24 - &amp;quot;Alternative Sanctions&amp;quot;&quot;/&gt;&lt;property id=&quot;20307&quot; value=&quot;290&quot;/&gt;&lt;/object&gt;&lt;object type=&quot;3&quot; unique_id=&quot;10027&quot;&gt;&lt;property id=&quot;20148&quot; value=&quot;5&quot;/&gt;&lt;property id=&quot;20300&quot; value=&quot;Slide 25 - &amp;quot;Alternative Sanctions (cont.)&amp;quot;&quot;/&gt;&lt;property id=&quot;20307&quot; value=&quot;303&quot;/&gt;&lt;/object&gt;&lt;object type=&quot;3&quot; unique_id=&quot;10028&quot;&gt;&lt;property id=&quot;20148&quot; value=&quot;5&quot;/&gt;&lt;property id=&quot;20300&quot; value=&quot;Slide 26 - &amp;quot;Alternative Sanctions (cont.)&amp;quot;&quot;/&gt;&lt;property id=&quot;20307&quot; value=&quot;308&quot;/&gt;&lt;/object&gt;&lt;object type=&quot;3&quot; unique_id=&quot;10029&quot;&gt;&lt;property id=&quot;20148&quot; value=&quot;5&quot;/&gt;&lt;property id=&quot;20300&quot; value=&quot;Slide 27 - &amp;quot;Alternative Sanctions (cont.)&amp;quot;&quot;/&gt;&lt;property id=&quot;20307&quot; value=&quot;304&quot;/&gt;&lt;/object&gt;&lt;object type=&quot;3&quot; unique_id=&quot;10030&quot;&gt;&lt;property id=&quot;20148&quot; value=&quot;5&quot;/&gt;&lt;property id=&quot;20300&quot; value=&quot;Slide 28 - &amp;quot;Alternative Sanctions (cont.)&amp;quot;&quot;/&gt;&lt;property id=&quot;20307&quot; value=&quot;306&quot;/&gt;&lt;/object&gt;&lt;object type=&quot;3&quot; unique_id=&quot;10031&quot;&gt;&lt;property id=&quot;20148&quot; value=&quot;5&quot;/&gt;&lt;property id=&quot;20300&quot; value=&quot;Slide 29 - &amp;quot;Alternative Sanctions (cont.)&amp;quot;&quot;/&gt;&lt;property id=&quot;20307&quot; value=&quot;307&quot;/&gt;&lt;/object&gt;&lt;object type=&quot;3&quot; unique_id=&quot;10032&quot;&gt;&lt;property id=&quot;20148&quot; value=&quot;5&quot;/&gt;&lt;property id=&quot;20300&quot; value=&quot;Slide 30 - &amp;quot;Alternative Sanctions (cont.)&amp;quot;&quot;/&gt;&lt;property id=&quot;20307&quot; value=&quot;302&quot;/&gt;&lt;/object&gt;&lt;object type=&quot;3&quot; unique_id=&quot;10033&quot;&gt;&lt;property id=&quot;20148&quot; value=&quot;5&quot;/&gt;&lt;property id=&quot;20300&quot; value=&quot;Slide 31 - &amp;quot;Notices&amp;quot;&quot;/&gt;&lt;property id=&quot;20307&quot; value=&quot;291&quot;/&gt;&lt;/object&gt;&lt;object type=&quot;3&quot; unique_id=&quot;10034&quot;&gt;&lt;property id=&quot;20148&quot; value=&quot;5&quot;/&gt;&lt;property id=&quot;20300&quot; value=&quot;Slide 32 - &amp;quot;Substantial Compliance&amp;quot;&quot;/&gt;&lt;property id=&quot;20307&quot; value=&quot;314&quot;/&gt;&lt;/object&gt;&lt;object type=&quot;3&quot; unique_id=&quot;10035&quot;&gt;&lt;property id=&quot;20148&quot; value=&quot;5&quot;/&gt;&lt;property id=&quot;20300&quot; value=&quot;Slide 33 - &amp;quot;Questions&amp;quot;&quot;/&gt;&lt;property id=&quot;20307&quot; value=&quot;324&quot;/&gt;&lt;/object&gt;&lt;/object&gt;&lt;object type=&quot;8&quot; unique_id=&quot;10070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CMS_template">
  <a:themeElements>
    <a:clrScheme name="CMS">
      <a:dk1>
        <a:sysClr val="windowText" lastClr="000000"/>
      </a:dk1>
      <a:lt1>
        <a:sysClr val="window" lastClr="FFFFFF"/>
      </a:lt1>
      <a:dk2>
        <a:srgbClr val="1F497D"/>
      </a:dk2>
      <a:lt2>
        <a:srgbClr val="6B94C7"/>
      </a:lt2>
      <a:accent1>
        <a:srgbClr val="2F527D"/>
      </a:accent1>
      <a:accent2>
        <a:srgbClr val="FAD94C"/>
      </a:accent2>
      <a:accent3>
        <a:srgbClr val="C0C0C0"/>
      </a:accent3>
      <a:accent4>
        <a:srgbClr val="FDF699"/>
      </a:accent4>
      <a:accent5>
        <a:srgbClr val="72A3C4"/>
      </a:accent5>
      <a:accent6>
        <a:srgbClr val="5C5C5C"/>
      </a:accent6>
      <a:hlink>
        <a:srgbClr val="000000"/>
      </a:hlink>
      <a:folHlink>
        <a:srgbClr val="00000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21341</TotalTime>
  <Words>1475</Words>
  <Application>Microsoft Office PowerPoint</Application>
  <PresentationFormat>On-screen Show (4:3)</PresentationFormat>
  <Paragraphs>280</Paragraphs>
  <Slides>33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CMS_template</vt:lpstr>
      <vt:lpstr>HHA Survey and Enforcement Regulations</vt:lpstr>
      <vt:lpstr>HHA Alternative Sanctions</vt:lpstr>
      <vt:lpstr>Regulation</vt:lpstr>
      <vt:lpstr>CMS Provider Expectations</vt:lpstr>
      <vt:lpstr>CMS Provider Expectations (cont.)</vt:lpstr>
      <vt:lpstr>CMS HHA Enforcement Policy</vt:lpstr>
      <vt:lpstr>SA and RO Workload</vt:lpstr>
      <vt:lpstr>Effective Dates</vt:lpstr>
      <vt:lpstr>HHA Survey and Certification </vt:lpstr>
      <vt:lpstr>Additions/Changes</vt:lpstr>
      <vt:lpstr>Additions/Changes (cont.)</vt:lpstr>
      <vt:lpstr>Abbreviated Standard Survey</vt:lpstr>
      <vt:lpstr>Definitions for HHAs</vt:lpstr>
      <vt:lpstr>HHA Survey Protocols 101</vt:lpstr>
      <vt:lpstr>Extended Survey</vt:lpstr>
      <vt:lpstr>HHA Survey Protocols</vt:lpstr>
      <vt:lpstr>Citation Guidance</vt:lpstr>
      <vt:lpstr>When Condition Level Deficiency Exists</vt:lpstr>
      <vt:lpstr>Deemed Agencies</vt:lpstr>
      <vt:lpstr>HHA Alternative Sanctions </vt:lpstr>
      <vt:lpstr>HHA Alternative Sanctions (cont.)</vt:lpstr>
      <vt:lpstr>Why Alternative Sanctions?</vt:lpstr>
      <vt:lpstr>Factors in Selection of Sanctions</vt:lpstr>
      <vt:lpstr>Alternative Sanctions</vt:lpstr>
      <vt:lpstr>Alternative Sanctions (cont.)</vt:lpstr>
      <vt:lpstr>Alternative Sanctions (cont.)</vt:lpstr>
      <vt:lpstr>Alternative Sanctions (cont.)</vt:lpstr>
      <vt:lpstr>Alternative Sanctions (cont.)</vt:lpstr>
      <vt:lpstr>Alternative Sanctions (cont.)</vt:lpstr>
      <vt:lpstr>Alternative Sanctions (cont.)</vt:lpstr>
      <vt:lpstr>Notices</vt:lpstr>
      <vt:lpstr>Substantial Compliance</vt:lpstr>
      <vt:lpstr>Questions</vt:lpstr>
    </vt:vector>
  </TitlesOfParts>
  <Company>CMS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CMS</dc:creator>
  <cp:lastModifiedBy>Patricia Sevast</cp:lastModifiedBy>
  <cp:revision>475</cp:revision>
  <cp:lastPrinted>2013-07-23T14:31:49Z</cp:lastPrinted>
  <dcterms:created xsi:type="dcterms:W3CDTF">2012-02-10T20:51:24Z</dcterms:created>
  <dcterms:modified xsi:type="dcterms:W3CDTF">2014-03-25T19:41:39Z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-1657212325</vt:i4>
  </property>
  <property fmtid="{D5CDD505-2E9C-101B-9397-08002B2CF9AE}" pid="3" name="_NewReviewCycle">
    <vt:lpwstr/>
  </property>
  <property fmtid="{D5CDD505-2E9C-101B-9397-08002B2CF9AE}" pid="4" name="_EmailSubject">
    <vt:lpwstr>HHA Alternative Sanctions webinar</vt:lpwstr>
  </property>
  <property fmtid="{D5CDD505-2E9C-101B-9397-08002B2CF9AE}" pid="5" name="_AuthorEmail">
    <vt:lpwstr>patricia.sevast@cms.hhs.gov</vt:lpwstr>
  </property>
  <property fmtid="{D5CDD505-2E9C-101B-9397-08002B2CF9AE}" pid="6" name="_AuthorEmailDisplayName">
    <vt:lpwstr>Sevast, Patricia A. (CMS/CCSQ)</vt:lpwstr>
  </property>
  <property fmtid="{D5CDD505-2E9C-101B-9397-08002B2CF9AE}" pid="7" name="_PreviousAdHocReviewCycleID">
    <vt:i4>1447235687</vt:i4>
  </property>
</Properties>
</file>