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tags/tag4.xml" ContentType="application/vnd.openxmlformats-officedocument.presentationml.tags+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tags/tag5.xml" ContentType="application/vnd.openxmlformats-officedocument.presentationml.tag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diagrams/quickStyle1.xml" ContentType="application/vnd.openxmlformats-officedocument.drawingml.diagramStyle+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tags/tag3.xml" ContentType="application/vnd.openxmlformats-officedocument.presentationml.tags+xml"/>
  <Override PartName="/ppt/notesSlides/notesSlide37.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tags/tag6.xml" ContentType="application/vnd.openxmlformats-officedocument.presentationml.tag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tags/tag2.xml" ContentType="application/vnd.openxmlformats-officedocument.presentationml.tags+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8"/>
  </p:notesMasterIdLst>
  <p:handoutMasterIdLst>
    <p:handoutMasterId r:id="rId49"/>
  </p:handoutMasterIdLst>
  <p:sldIdLst>
    <p:sldId id="365" r:id="rId2"/>
    <p:sldId id="366" r:id="rId3"/>
    <p:sldId id="407" r:id="rId4"/>
    <p:sldId id="408" r:id="rId5"/>
    <p:sldId id="438" r:id="rId6"/>
    <p:sldId id="442" r:id="rId7"/>
    <p:sldId id="370" r:id="rId8"/>
    <p:sldId id="371" r:id="rId9"/>
    <p:sldId id="425" r:id="rId10"/>
    <p:sldId id="435" r:id="rId11"/>
    <p:sldId id="430" r:id="rId12"/>
    <p:sldId id="368" r:id="rId13"/>
    <p:sldId id="429" r:id="rId14"/>
    <p:sldId id="367" r:id="rId15"/>
    <p:sldId id="422" r:id="rId16"/>
    <p:sldId id="403" r:id="rId17"/>
    <p:sldId id="416" r:id="rId18"/>
    <p:sldId id="374" r:id="rId19"/>
    <p:sldId id="419" r:id="rId20"/>
    <p:sldId id="420" r:id="rId21"/>
    <p:sldId id="421" r:id="rId22"/>
    <p:sldId id="376" r:id="rId23"/>
    <p:sldId id="379" r:id="rId24"/>
    <p:sldId id="401" r:id="rId25"/>
    <p:sldId id="402" r:id="rId26"/>
    <p:sldId id="378" r:id="rId27"/>
    <p:sldId id="443" r:id="rId28"/>
    <p:sldId id="444" r:id="rId29"/>
    <p:sldId id="412" r:id="rId30"/>
    <p:sldId id="409" r:id="rId31"/>
    <p:sldId id="423" r:id="rId32"/>
    <p:sldId id="406" r:id="rId33"/>
    <p:sldId id="390" r:id="rId34"/>
    <p:sldId id="410" r:id="rId35"/>
    <p:sldId id="388" r:id="rId36"/>
    <p:sldId id="415" r:id="rId37"/>
    <p:sldId id="396" r:id="rId38"/>
    <p:sldId id="426" r:id="rId39"/>
    <p:sldId id="441" r:id="rId40"/>
    <p:sldId id="427" r:id="rId41"/>
    <p:sldId id="397" r:id="rId42"/>
    <p:sldId id="446" r:id="rId43"/>
    <p:sldId id="428" r:id="rId44"/>
    <p:sldId id="414" r:id="rId45"/>
    <p:sldId id="411" r:id="rId46"/>
    <p:sldId id="303" r:id="rId47"/>
  </p:sldIdLst>
  <p:sldSz cx="9144000" cy="6858000" type="screen4x3"/>
  <p:notesSz cx="7315200" cy="9601200"/>
  <p:custDataLst>
    <p:tags r:id="rId50"/>
  </p:custDataLst>
  <p:defaultTextStyle>
    <a:defPPr>
      <a:defRPr lang="en-US"/>
    </a:defPPr>
    <a:lvl1pPr algn="l" rtl="0" fontAlgn="base">
      <a:spcBef>
        <a:spcPct val="0"/>
      </a:spcBef>
      <a:spcAft>
        <a:spcPct val="0"/>
      </a:spcAft>
      <a:defRPr kern="1200">
        <a:solidFill>
          <a:schemeClr val="tx1"/>
        </a:solidFill>
        <a:latin typeface="Arial" pitchFamily="34" charset="0"/>
        <a:ea typeface="ＭＳ Ｐゴシック" pitchFamily="7" charset="-128"/>
        <a:cs typeface="+mn-cs"/>
      </a:defRPr>
    </a:lvl1pPr>
    <a:lvl2pPr marL="457200" algn="l" rtl="0" fontAlgn="base">
      <a:spcBef>
        <a:spcPct val="0"/>
      </a:spcBef>
      <a:spcAft>
        <a:spcPct val="0"/>
      </a:spcAft>
      <a:defRPr kern="1200">
        <a:solidFill>
          <a:schemeClr val="tx1"/>
        </a:solidFill>
        <a:latin typeface="Arial" pitchFamily="34" charset="0"/>
        <a:ea typeface="ＭＳ Ｐゴシック" pitchFamily="7" charset="-128"/>
        <a:cs typeface="+mn-cs"/>
      </a:defRPr>
    </a:lvl2pPr>
    <a:lvl3pPr marL="914400" algn="l" rtl="0" fontAlgn="base">
      <a:spcBef>
        <a:spcPct val="0"/>
      </a:spcBef>
      <a:spcAft>
        <a:spcPct val="0"/>
      </a:spcAft>
      <a:defRPr kern="1200">
        <a:solidFill>
          <a:schemeClr val="tx1"/>
        </a:solidFill>
        <a:latin typeface="Arial" pitchFamily="34" charset="0"/>
        <a:ea typeface="ＭＳ Ｐゴシック" pitchFamily="7" charset="-128"/>
        <a:cs typeface="+mn-cs"/>
      </a:defRPr>
    </a:lvl3pPr>
    <a:lvl4pPr marL="1371600" algn="l" rtl="0" fontAlgn="base">
      <a:spcBef>
        <a:spcPct val="0"/>
      </a:spcBef>
      <a:spcAft>
        <a:spcPct val="0"/>
      </a:spcAft>
      <a:defRPr kern="1200">
        <a:solidFill>
          <a:schemeClr val="tx1"/>
        </a:solidFill>
        <a:latin typeface="Arial" pitchFamily="34" charset="0"/>
        <a:ea typeface="ＭＳ Ｐゴシック" pitchFamily="7" charset="-128"/>
        <a:cs typeface="+mn-cs"/>
      </a:defRPr>
    </a:lvl4pPr>
    <a:lvl5pPr marL="1828800" algn="l" rtl="0" fontAlgn="base">
      <a:spcBef>
        <a:spcPct val="0"/>
      </a:spcBef>
      <a:spcAft>
        <a:spcPct val="0"/>
      </a:spcAft>
      <a:defRPr kern="1200">
        <a:solidFill>
          <a:schemeClr val="tx1"/>
        </a:solidFill>
        <a:latin typeface="Arial" pitchFamily="34" charset="0"/>
        <a:ea typeface="ＭＳ Ｐゴシック" pitchFamily="7" charset="-128"/>
        <a:cs typeface="+mn-cs"/>
      </a:defRPr>
    </a:lvl5pPr>
    <a:lvl6pPr marL="2286000" algn="l" defTabSz="914400" rtl="0" eaLnBrk="1" latinLnBrk="0" hangingPunct="1">
      <a:defRPr kern="1200">
        <a:solidFill>
          <a:schemeClr val="tx1"/>
        </a:solidFill>
        <a:latin typeface="Arial" pitchFamily="34" charset="0"/>
        <a:ea typeface="ＭＳ Ｐゴシック" pitchFamily="7" charset="-128"/>
        <a:cs typeface="+mn-cs"/>
      </a:defRPr>
    </a:lvl6pPr>
    <a:lvl7pPr marL="2743200" algn="l" defTabSz="914400" rtl="0" eaLnBrk="1" latinLnBrk="0" hangingPunct="1">
      <a:defRPr kern="1200">
        <a:solidFill>
          <a:schemeClr val="tx1"/>
        </a:solidFill>
        <a:latin typeface="Arial" pitchFamily="34" charset="0"/>
        <a:ea typeface="ＭＳ Ｐゴシック" pitchFamily="7" charset="-128"/>
        <a:cs typeface="+mn-cs"/>
      </a:defRPr>
    </a:lvl7pPr>
    <a:lvl8pPr marL="3200400" algn="l" defTabSz="914400" rtl="0" eaLnBrk="1" latinLnBrk="0" hangingPunct="1">
      <a:defRPr kern="1200">
        <a:solidFill>
          <a:schemeClr val="tx1"/>
        </a:solidFill>
        <a:latin typeface="Arial" pitchFamily="34" charset="0"/>
        <a:ea typeface="ＭＳ Ｐゴシック" pitchFamily="7" charset="-128"/>
        <a:cs typeface="+mn-cs"/>
      </a:defRPr>
    </a:lvl8pPr>
    <a:lvl9pPr marL="3657600" algn="l" defTabSz="914400" rtl="0" eaLnBrk="1" latinLnBrk="0" hangingPunct="1">
      <a:defRPr kern="1200">
        <a:solidFill>
          <a:schemeClr val="tx1"/>
        </a:solidFill>
        <a:latin typeface="Arial" pitchFamily="34" charset="0"/>
        <a:ea typeface="ＭＳ Ｐゴシック" pitchFamily="7"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00338E"/>
    <a:srgbClr val="FFCE33"/>
    <a:srgbClr val="E7EDF4"/>
    <a:srgbClr val="4E77CA"/>
    <a:srgbClr val="92B1CD"/>
    <a:srgbClr val="81A5D6"/>
    <a:srgbClr val="A4BED7"/>
    <a:srgbClr val="79BEDD"/>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20" d="100"/>
          <a:sy n="120" d="100"/>
        </p:scale>
        <p:origin x="-144" y="21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p:scale>
          <a:sx n="130" d="100"/>
          <a:sy n="130" d="100"/>
        </p:scale>
        <p:origin x="-708" y="96"/>
      </p:cViewPr>
      <p:guideLst>
        <p:guide orient="horz" pos="3025"/>
        <p:guide pos="2305"/>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tags" Target="tags/tag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CA6C9C1-0BFA-41FD-A291-03DC390F9B7C}" type="doc">
      <dgm:prSet loTypeId="urn:microsoft.com/office/officeart/2005/8/layout/chevron1" loCatId="process" qsTypeId="urn:microsoft.com/office/officeart/2005/8/quickstyle/3d1" qsCatId="3D" csTypeId="urn:microsoft.com/office/officeart/2005/8/colors/colorful5" csCatId="colorful" phldr="1"/>
      <dgm:spPr/>
    </dgm:pt>
    <dgm:pt modelId="{19A12A80-4D4E-41F1-B199-5191C1E88C1C}">
      <dgm:prSet phldrT="[Text]" custT="1"/>
      <dgm:spPr>
        <a:solidFill>
          <a:schemeClr val="accent2">
            <a:lumMod val="60000"/>
            <a:lumOff val="40000"/>
          </a:schemeClr>
        </a:solidFill>
      </dgm:spPr>
      <dgm:t>
        <a:bodyPr/>
        <a:lstStyle/>
        <a:p>
          <a:r>
            <a:rPr lang="en-US" sz="2400" b="0" dirty="0" smtClean="0">
              <a:solidFill>
                <a:schemeClr val="tx1"/>
              </a:solidFill>
            </a:rPr>
            <a:t>Errors</a:t>
          </a:r>
          <a:endParaRPr lang="en-US" sz="2400" b="0" dirty="0">
            <a:solidFill>
              <a:schemeClr val="tx1"/>
            </a:solidFill>
          </a:endParaRPr>
        </a:p>
      </dgm:t>
    </dgm:pt>
    <dgm:pt modelId="{09B70543-F344-4927-B015-63F80968A2A0}" type="parTrans" cxnId="{D54F3345-074C-4D8A-ABF6-8FA3196A5D06}">
      <dgm:prSet/>
      <dgm:spPr/>
      <dgm:t>
        <a:bodyPr/>
        <a:lstStyle/>
        <a:p>
          <a:endParaRPr lang="en-US"/>
        </a:p>
      </dgm:t>
    </dgm:pt>
    <dgm:pt modelId="{678526E0-7E38-4AB1-B141-388F754A8BF7}" type="sibTrans" cxnId="{D54F3345-074C-4D8A-ABF6-8FA3196A5D06}">
      <dgm:prSet/>
      <dgm:spPr/>
      <dgm:t>
        <a:bodyPr/>
        <a:lstStyle/>
        <a:p>
          <a:endParaRPr lang="en-US"/>
        </a:p>
      </dgm:t>
    </dgm:pt>
    <dgm:pt modelId="{F8DF1BF6-40AB-4F88-B181-07AF604BBE9E}">
      <dgm:prSet phldrT="[Text]"/>
      <dgm:spPr>
        <a:solidFill>
          <a:schemeClr val="accent1">
            <a:lumMod val="50000"/>
          </a:schemeClr>
        </a:solidFill>
      </dgm:spPr>
      <dgm:t>
        <a:bodyPr/>
        <a:lstStyle/>
        <a:p>
          <a:r>
            <a:rPr lang="en-US" dirty="0" smtClean="0"/>
            <a:t>Fraud</a:t>
          </a:r>
          <a:endParaRPr lang="en-US" dirty="0"/>
        </a:p>
      </dgm:t>
    </dgm:pt>
    <dgm:pt modelId="{C6D44179-34B3-452E-9962-325351555868}" type="parTrans" cxnId="{391DE115-E1C6-4755-9F24-C0A5433221AA}">
      <dgm:prSet/>
      <dgm:spPr/>
      <dgm:t>
        <a:bodyPr/>
        <a:lstStyle/>
        <a:p>
          <a:endParaRPr lang="en-US"/>
        </a:p>
      </dgm:t>
    </dgm:pt>
    <dgm:pt modelId="{5C092B8A-CECE-40C0-999B-3578F60B64AB}" type="sibTrans" cxnId="{391DE115-E1C6-4755-9F24-C0A5433221AA}">
      <dgm:prSet/>
      <dgm:spPr/>
      <dgm:t>
        <a:bodyPr/>
        <a:lstStyle/>
        <a:p>
          <a:endParaRPr lang="en-US"/>
        </a:p>
      </dgm:t>
    </dgm:pt>
    <dgm:pt modelId="{AABE4292-64BD-43D6-9130-CBC50DD24F1D}">
      <dgm:prSet phldrT="[Text]"/>
      <dgm:spPr>
        <a:solidFill>
          <a:schemeClr val="accent2">
            <a:lumMod val="75000"/>
          </a:schemeClr>
        </a:solidFill>
      </dgm:spPr>
      <dgm:t>
        <a:bodyPr/>
        <a:lstStyle/>
        <a:p>
          <a:r>
            <a:rPr lang="en-US" dirty="0" smtClean="0"/>
            <a:t>Waste</a:t>
          </a:r>
          <a:endParaRPr lang="en-US" dirty="0"/>
        </a:p>
      </dgm:t>
    </dgm:pt>
    <dgm:pt modelId="{5BBF479C-729C-4346-B9AE-332B291F7BCD}" type="parTrans" cxnId="{711CA097-E872-406E-8A51-7C7996C083F6}">
      <dgm:prSet/>
      <dgm:spPr/>
      <dgm:t>
        <a:bodyPr/>
        <a:lstStyle/>
        <a:p>
          <a:endParaRPr lang="en-US"/>
        </a:p>
      </dgm:t>
    </dgm:pt>
    <dgm:pt modelId="{D9F8AD95-2F6C-4072-8521-ABEB0D1B515B}" type="sibTrans" cxnId="{711CA097-E872-406E-8A51-7C7996C083F6}">
      <dgm:prSet/>
      <dgm:spPr/>
      <dgm:t>
        <a:bodyPr/>
        <a:lstStyle/>
        <a:p>
          <a:endParaRPr lang="en-US"/>
        </a:p>
      </dgm:t>
    </dgm:pt>
    <dgm:pt modelId="{7CEB7952-6DA9-45ED-A01F-7FF831EC0EBC}">
      <dgm:prSet custT="1"/>
      <dgm:spPr/>
      <dgm:t>
        <a:bodyPr/>
        <a:lstStyle/>
        <a:p>
          <a:endParaRPr lang="en-US" sz="1600" dirty="0"/>
        </a:p>
      </dgm:t>
    </dgm:pt>
    <dgm:pt modelId="{7DDA967F-C86D-4C12-B07F-0AE7E4D8B23A}" type="parTrans" cxnId="{CF4CE7BF-ACC7-47A5-BD34-BD0BF4B2D9AA}">
      <dgm:prSet/>
      <dgm:spPr/>
      <dgm:t>
        <a:bodyPr/>
        <a:lstStyle/>
        <a:p>
          <a:endParaRPr lang="en-US"/>
        </a:p>
      </dgm:t>
    </dgm:pt>
    <dgm:pt modelId="{FC425DDF-F542-4677-81FE-546B2BDC6E61}" type="sibTrans" cxnId="{CF4CE7BF-ACC7-47A5-BD34-BD0BF4B2D9AA}">
      <dgm:prSet/>
      <dgm:spPr/>
      <dgm:t>
        <a:bodyPr/>
        <a:lstStyle/>
        <a:p>
          <a:endParaRPr lang="en-US"/>
        </a:p>
      </dgm:t>
    </dgm:pt>
    <dgm:pt modelId="{CA8F18A2-6AF0-4AA3-884A-D00322246AD7}">
      <dgm:prSet phldrT="[Text]"/>
      <dgm:spPr>
        <a:solidFill>
          <a:schemeClr val="accent2">
            <a:lumMod val="50000"/>
          </a:schemeClr>
        </a:solidFill>
      </dgm:spPr>
      <dgm:t>
        <a:bodyPr/>
        <a:lstStyle/>
        <a:p>
          <a:r>
            <a:rPr lang="en-US" dirty="0" smtClean="0"/>
            <a:t>Abuse</a:t>
          </a:r>
          <a:endParaRPr lang="en-US" dirty="0"/>
        </a:p>
      </dgm:t>
    </dgm:pt>
    <dgm:pt modelId="{46590081-80B6-4F51-BC36-3D147313DEFA}" type="sibTrans" cxnId="{9D78E486-1AA9-48FC-BBB8-94B46DFD4A0A}">
      <dgm:prSet/>
      <dgm:spPr/>
      <dgm:t>
        <a:bodyPr/>
        <a:lstStyle/>
        <a:p>
          <a:endParaRPr lang="en-US"/>
        </a:p>
      </dgm:t>
    </dgm:pt>
    <dgm:pt modelId="{C88218B3-FDD0-420A-9D41-65F9D9B9CDB2}" type="parTrans" cxnId="{9D78E486-1AA9-48FC-BBB8-94B46DFD4A0A}">
      <dgm:prSet/>
      <dgm:spPr/>
      <dgm:t>
        <a:bodyPr/>
        <a:lstStyle/>
        <a:p>
          <a:endParaRPr lang="en-US"/>
        </a:p>
      </dgm:t>
    </dgm:pt>
    <dgm:pt modelId="{6C67DCF1-6FA6-4D72-BDF7-CCF5438CD4E9}" type="pres">
      <dgm:prSet presAssocID="{9CA6C9C1-0BFA-41FD-A291-03DC390F9B7C}" presName="Name0" presStyleCnt="0">
        <dgm:presLayoutVars>
          <dgm:dir/>
          <dgm:animLvl val="lvl"/>
          <dgm:resizeHandles val="exact"/>
        </dgm:presLayoutVars>
      </dgm:prSet>
      <dgm:spPr/>
    </dgm:pt>
    <dgm:pt modelId="{53211BFD-9DC2-4410-8F54-FA79F8D8F5E2}" type="pres">
      <dgm:prSet presAssocID="{19A12A80-4D4E-41F1-B199-5191C1E88C1C}" presName="composite" presStyleCnt="0"/>
      <dgm:spPr/>
    </dgm:pt>
    <dgm:pt modelId="{5A476F48-C14C-42A3-ABE8-CC1A9C74AB4F}" type="pres">
      <dgm:prSet presAssocID="{19A12A80-4D4E-41F1-B199-5191C1E88C1C}" presName="parTx" presStyleLbl="node1" presStyleIdx="0" presStyleCnt="4" custScaleX="133531" custScaleY="184221">
        <dgm:presLayoutVars>
          <dgm:chMax val="0"/>
          <dgm:chPref val="0"/>
          <dgm:bulletEnabled val="1"/>
        </dgm:presLayoutVars>
      </dgm:prSet>
      <dgm:spPr/>
      <dgm:t>
        <a:bodyPr/>
        <a:lstStyle/>
        <a:p>
          <a:endParaRPr lang="en-US"/>
        </a:p>
      </dgm:t>
    </dgm:pt>
    <dgm:pt modelId="{0F7622B6-9A28-4658-9485-5201CE2A4566}" type="pres">
      <dgm:prSet presAssocID="{19A12A80-4D4E-41F1-B199-5191C1E88C1C}" presName="desTx" presStyleLbl="revTx" presStyleIdx="0" presStyleCnt="1">
        <dgm:presLayoutVars>
          <dgm:bulletEnabled val="1"/>
        </dgm:presLayoutVars>
      </dgm:prSet>
      <dgm:spPr/>
      <dgm:t>
        <a:bodyPr/>
        <a:lstStyle/>
        <a:p>
          <a:endParaRPr lang="en-US"/>
        </a:p>
      </dgm:t>
    </dgm:pt>
    <dgm:pt modelId="{0881209F-63D9-49DB-B5EA-ADBFF1B23504}" type="pres">
      <dgm:prSet presAssocID="{678526E0-7E38-4AB1-B141-388F754A8BF7}" presName="space" presStyleCnt="0"/>
      <dgm:spPr/>
    </dgm:pt>
    <dgm:pt modelId="{03A1B9B3-9B1A-4576-8C49-E9586C19C22F}" type="pres">
      <dgm:prSet presAssocID="{AABE4292-64BD-43D6-9130-CBC50DD24F1D}" presName="composite" presStyleCnt="0"/>
      <dgm:spPr/>
    </dgm:pt>
    <dgm:pt modelId="{7F10CC19-6231-40D1-91DB-1CCA24894F77}" type="pres">
      <dgm:prSet presAssocID="{AABE4292-64BD-43D6-9130-CBC50DD24F1D}" presName="parTx" presStyleLbl="node1" presStyleIdx="1" presStyleCnt="4" custScaleX="133531" custScaleY="184221" custLinFactNeighborX="-3009" custLinFactNeighborY="-5453">
        <dgm:presLayoutVars>
          <dgm:chMax val="0"/>
          <dgm:chPref val="0"/>
          <dgm:bulletEnabled val="1"/>
        </dgm:presLayoutVars>
      </dgm:prSet>
      <dgm:spPr/>
      <dgm:t>
        <a:bodyPr/>
        <a:lstStyle/>
        <a:p>
          <a:endParaRPr lang="en-US"/>
        </a:p>
      </dgm:t>
    </dgm:pt>
    <dgm:pt modelId="{A160941C-29CC-43B3-B3C8-B800850FB7DB}" type="pres">
      <dgm:prSet presAssocID="{AABE4292-64BD-43D6-9130-CBC50DD24F1D}" presName="desTx" presStyleLbl="revTx" presStyleIdx="0" presStyleCnt="1">
        <dgm:presLayoutVars>
          <dgm:bulletEnabled val="1"/>
        </dgm:presLayoutVars>
      </dgm:prSet>
      <dgm:spPr/>
      <dgm:t>
        <a:bodyPr/>
        <a:lstStyle/>
        <a:p>
          <a:endParaRPr lang="en-US"/>
        </a:p>
      </dgm:t>
    </dgm:pt>
    <dgm:pt modelId="{34D1D910-DC73-4080-A65E-38D52CA52FB0}" type="pres">
      <dgm:prSet presAssocID="{D9F8AD95-2F6C-4072-8521-ABEB0D1B515B}" presName="space" presStyleCnt="0"/>
      <dgm:spPr/>
    </dgm:pt>
    <dgm:pt modelId="{84D241EA-1C08-468B-B2FA-178BB64E9AD7}" type="pres">
      <dgm:prSet presAssocID="{CA8F18A2-6AF0-4AA3-884A-D00322246AD7}" presName="composite" presStyleCnt="0"/>
      <dgm:spPr/>
    </dgm:pt>
    <dgm:pt modelId="{1DA367EB-B1D4-4431-9B11-CA166D3986E9}" type="pres">
      <dgm:prSet presAssocID="{CA8F18A2-6AF0-4AA3-884A-D00322246AD7}" presName="parTx" presStyleLbl="node1" presStyleIdx="2" presStyleCnt="4" custScaleX="133531" custScaleY="184221">
        <dgm:presLayoutVars>
          <dgm:chMax val="0"/>
          <dgm:chPref val="0"/>
          <dgm:bulletEnabled val="1"/>
        </dgm:presLayoutVars>
      </dgm:prSet>
      <dgm:spPr/>
      <dgm:t>
        <a:bodyPr/>
        <a:lstStyle/>
        <a:p>
          <a:endParaRPr lang="en-US"/>
        </a:p>
      </dgm:t>
    </dgm:pt>
    <dgm:pt modelId="{2C0E1261-4B4E-41FC-B9D1-E85CE4EC47BD}" type="pres">
      <dgm:prSet presAssocID="{CA8F18A2-6AF0-4AA3-884A-D00322246AD7}" presName="desTx" presStyleLbl="revTx" presStyleIdx="0" presStyleCnt="1">
        <dgm:presLayoutVars>
          <dgm:bulletEnabled val="1"/>
        </dgm:presLayoutVars>
      </dgm:prSet>
      <dgm:spPr/>
    </dgm:pt>
    <dgm:pt modelId="{A611F64D-DCFA-4694-9375-0E3227FCA23F}" type="pres">
      <dgm:prSet presAssocID="{46590081-80B6-4F51-BC36-3D147313DEFA}" presName="space" presStyleCnt="0"/>
      <dgm:spPr/>
    </dgm:pt>
    <dgm:pt modelId="{8A2FB515-FB8D-43B6-A22A-3DC4C6065119}" type="pres">
      <dgm:prSet presAssocID="{F8DF1BF6-40AB-4F88-B181-07AF604BBE9E}" presName="composite" presStyleCnt="0"/>
      <dgm:spPr/>
    </dgm:pt>
    <dgm:pt modelId="{A5A9E201-20E8-4D80-94B5-1100E8370564}" type="pres">
      <dgm:prSet presAssocID="{F8DF1BF6-40AB-4F88-B181-07AF604BBE9E}" presName="parTx" presStyleLbl="node1" presStyleIdx="3" presStyleCnt="4" custScaleX="133531" custScaleY="184221">
        <dgm:presLayoutVars>
          <dgm:chMax val="0"/>
          <dgm:chPref val="0"/>
          <dgm:bulletEnabled val="1"/>
        </dgm:presLayoutVars>
      </dgm:prSet>
      <dgm:spPr/>
      <dgm:t>
        <a:bodyPr/>
        <a:lstStyle/>
        <a:p>
          <a:endParaRPr lang="en-US"/>
        </a:p>
      </dgm:t>
    </dgm:pt>
    <dgm:pt modelId="{80A9A2FD-A8CD-42C6-B7A9-D41517D0A2BD}" type="pres">
      <dgm:prSet presAssocID="{F8DF1BF6-40AB-4F88-B181-07AF604BBE9E}" presName="desTx" presStyleLbl="revTx" presStyleIdx="0" presStyleCnt="1">
        <dgm:presLayoutVars>
          <dgm:bulletEnabled val="1"/>
        </dgm:presLayoutVars>
      </dgm:prSet>
      <dgm:spPr/>
    </dgm:pt>
  </dgm:ptLst>
  <dgm:cxnLst>
    <dgm:cxn modelId="{12939613-6E26-41BB-88BD-BF601BD5F8F1}" type="presOf" srcId="{CA8F18A2-6AF0-4AA3-884A-D00322246AD7}" destId="{1DA367EB-B1D4-4431-9B11-CA166D3986E9}" srcOrd="0" destOrd="0" presId="urn:microsoft.com/office/officeart/2005/8/layout/chevron1"/>
    <dgm:cxn modelId="{711CA097-E872-406E-8A51-7C7996C083F6}" srcId="{9CA6C9C1-0BFA-41FD-A291-03DC390F9B7C}" destId="{AABE4292-64BD-43D6-9130-CBC50DD24F1D}" srcOrd="1" destOrd="0" parTransId="{5BBF479C-729C-4346-B9AE-332B291F7BCD}" sibTransId="{D9F8AD95-2F6C-4072-8521-ABEB0D1B515B}"/>
    <dgm:cxn modelId="{CF4CE7BF-ACC7-47A5-BD34-BD0BF4B2D9AA}" srcId="{AABE4292-64BD-43D6-9130-CBC50DD24F1D}" destId="{7CEB7952-6DA9-45ED-A01F-7FF831EC0EBC}" srcOrd="0" destOrd="0" parTransId="{7DDA967F-C86D-4C12-B07F-0AE7E4D8B23A}" sibTransId="{FC425DDF-F542-4677-81FE-546B2BDC6E61}"/>
    <dgm:cxn modelId="{80993383-0591-4388-ACA2-0588F817A2B3}" type="presOf" srcId="{7CEB7952-6DA9-45ED-A01F-7FF831EC0EBC}" destId="{A160941C-29CC-43B3-B3C8-B800850FB7DB}" srcOrd="0" destOrd="0" presId="urn:microsoft.com/office/officeart/2005/8/layout/chevron1"/>
    <dgm:cxn modelId="{391DE115-E1C6-4755-9F24-C0A5433221AA}" srcId="{9CA6C9C1-0BFA-41FD-A291-03DC390F9B7C}" destId="{F8DF1BF6-40AB-4F88-B181-07AF604BBE9E}" srcOrd="3" destOrd="0" parTransId="{C6D44179-34B3-452E-9962-325351555868}" sibTransId="{5C092B8A-CECE-40C0-999B-3578F60B64AB}"/>
    <dgm:cxn modelId="{6B949EC1-57D2-4FE4-A4C3-D764255EA760}" type="presOf" srcId="{AABE4292-64BD-43D6-9130-CBC50DD24F1D}" destId="{7F10CC19-6231-40D1-91DB-1CCA24894F77}" srcOrd="0" destOrd="0" presId="urn:microsoft.com/office/officeart/2005/8/layout/chevron1"/>
    <dgm:cxn modelId="{D54F3345-074C-4D8A-ABF6-8FA3196A5D06}" srcId="{9CA6C9C1-0BFA-41FD-A291-03DC390F9B7C}" destId="{19A12A80-4D4E-41F1-B199-5191C1E88C1C}" srcOrd="0" destOrd="0" parTransId="{09B70543-F344-4927-B015-63F80968A2A0}" sibTransId="{678526E0-7E38-4AB1-B141-388F754A8BF7}"/>
    <dgm:cxn modelId="{802D7C25-D25D-415E-9EF6-31F02B8CF8F0}" type="presOf" srcId="{F8DF1BF6-40AB-4F88-B181-07AF604BBE9E}" destId="{A5A9E201-20E8-4D80-94B5-1100E8370564}" srcOrd="0" destOrd="0" presId="urn:microsoft.com/office/officeart/2005/8/layout/chevron1"/>
    <dgm:cxn modelId="{9D78E486-1AA9-48FC-BBB8-94B46DFD4A0A}" srcId="{9CA6C9C1-0BFA-41FD-A291-03DC390F9B7C}" destId="{CA8F18A2-6AF0-4AA3-884A-D00322246AD7}" srcOrd="2" destOrd="0" parTransId="{C88218B3-FDD0-420A-9D41-65F9D9B9CDB2}" sibTransId="{46590081-80B6-4F51-BC36-3D147313DEFA}"/>
    <dgm:cxn modelId="{AE1A9C5E-FE69-4BD6-AB67-D573A2287169}" type="presOf" srcId="{9CA6C9C1-0BFA-41FD-A291-03DC390F9B7C}" destId="{6C67DCF1-6FA6-4D72-BDF7-CCF5438CD4E9}" srcOrd="0" destOrd="0" presId="urn:microsoft.com/office/officeart/2005/8/layout/chevron1"/>
    <dgm:cxn modelId="{A261E9D8-5877-492E-AF4E-AC72D1F7159A}" type="presOf" srcId="{19A12A80-4D4E-41F1-B199-5191C1E88C1C}" destId="{5A476F48-C14C-42A3-ABE8-CC1A9C74AB4F}" srcOrd="0" destOrd="0" presId="urn:microsoft.com/office/officeart/2005/8/layout/chevron1"/>
    <dgm:cxn modelId="{FCEDC753-3D3D-4A6E-AE11-D8AD286C03C1}" type="presParOf" srcId="{6C67DCF1-6FA6-4D72-BDF7-CCF5438CD4E9}" destId="{53211BFD-9DC2-4410-8F54-FA79F8D8F5E2}" srcOrd="0" destOrd="0" presId="urn:microsoft.com/office/officeart/2005/8/layout/chevron1"/>
    <dgm:cxn modelId="{69BE84A0-F6F7-40DB-88E8-8D1F271CDAED}" type="presParOf" srcId="{53211BFD-9DC2-4410-8F54-FA79F8D8F5E2}" destId="{5A476F48-C14C-42A3-ABE8-CC1A9C74AB4F}" srcOrd="0" destOrd="0" presId="urn:microsoft.com/office/officeart/2005/8/layout/chevron1"/>
    <dgm:cxn modelId="{DCB3A064-556A-4747-AF4D-3615CE01BAB0}" type="presParOf" srcId="{53211BFD-9DC2-4410-8F54-FA79F8D8F5E2}" destId="{0F7622B6-9A28-4658-9485-5201CE2A4566}" srcOrd="1" destOrd="0" presId="urn:microsoft.com/office/officeart/2005/8/layout/chevron1"/>
    <dgm:cxn modelId="{1CA72BA4-21AE-4B38-B276-E5A3E8BACE1D}" type="presParOf" srcId="{6C67DCF1-6FA6-4D72-BDF7-CCF5438CD4E9}" destId="{0881209F-63D9-49DB-B5EA-ADBFF1B23504}" srcOrd="1" destOrd="0" presId="urn:microsoft.com/office/officeart/2005/8/layout/chevron1"/>
    <dgm:cxn modelId="{0EFEF5A7-97F7-4F36-8696-843F7B9EABEA}" type="presParOf" srcId="{6C67DCF1-6FA6-4D72-BDF7-CCF5438CD4E9}" destId="{03A1B9B3-9B1A-4576-8C49-E9586C19C22F}" srcOrd="2" destOrd="0" presId="urn:microsoft.com/office/officeart/2005/8/layout/chevron1"/>
    <dgm:cxn modelId="{E44F02B2-9526-495F-A439-88D4CE758D8E}" type="presParOf" srcId="{03A1B9B3-9B1A-4576-8C49-E9586C19C22F}" destId="{7F10CC19-6231-40D1-91DB-1CCA24894F77}" srcOrd="0" destOrd="0" presId="urn:microsoft.com/office/officeart/2005/8/layout/chevron1"/>
    <dgm:cxn modelId="{1501D1C5-F583-4AF0-AD53-73F66DDCF109}" type="presParOf" srcId="{03A1B9B3-9B1A-4576-8C49-E9586C19C22F}" destId="{A160941C-29CC-43B3-B3C8-B800850FB7DB}" srcOrd="1" destOrd="0" presId="urn:microsoft.com/office/officeart/2005/8/layout/chevron1"/>
    <dgm:cxn modelId="{69DB2F61-2C6F-40B3-9AF3-A82E98A796A8}" type="presParOf" srcId="{6C67DCF1-6FA6-4D72-BDF7-CCF5438CD4E9}" destId="{34D1D910-DC73-4080-A65E-38D52CA52FB0}" srcOrd="3" destOrd="0" presId="urn:microsoft.com/office/officeart/2005/8/layout/chevron1"/>
    <dgm:cxn modelId="{27D5AEA8-D726-41B7-9214-07A7DB87945F}" type="presParOf" srcId="{6C67DCF1-6FA6-4D72-BDF7-CCF5438CD4E9}" destId="{84D241EA-1C08-468B-B2FA-178BB64E9AD7}" srcOrd="4" destOrd="0" presId="urn:microsoft.com/office/officeart/2005/8/layout/chevron1"/>
    <dgm:cxn modelId="{22619212-57AE-4F51-ADA3-0603AFE566EB}" type="presParOf" srcId="{84D241EA-1C08-468B-B2FA-178BB64E9AD7}" destId="{1DA367EB-B1D4-4431-9B11-CA166D3986E9}" srcOrd="0" destOrd="0" presId="urn:microsoft.com/office/officeart/2005/8/layout/chevron1"/>
    <dgm:cxn modelId="{B8F68E4C-93AD-4ADD-8905-2EC1A60355EB}" type="presParOf" srcId="{84D241EA-1C08-468B-B2FA-178BB64E9AD7}" destId="{2C0E1261-4B4E-41FC-B9D1-E85CE4EC47BD}" srcOrd="1" destOrd="0" presId="urn:microsoft.com/office/officeart/2005/8/layout/chevron1"/>
    <dgm:cxn modelId="{B285A46E-6A43-451C-AC34-485E935E85F9}" type="presParOf" srcId="{6C67DCF1-6FA6-4D72-BDF7-CCF5438CD4E9}" destId="{A611F64D-DCFA-4694-9375-0E3227FCA23F}" srcOrd="5" destOrd="0" presId="urn:microsoft.com/office/officeart/2005/8/layout/chevron1"/>
    <dgm:cxn modelId="{0EB14738-9EA3-447B-A2F2-F4D1110A8435}" type="presParOf" srcId="{6C67DCF1-6FA6-4D72-BDF7-CCF5438CD4E9}" destId="{8A2FB515-FB8D-43B6-A22A-3DC4C6065119}" srcOrd="6" destOrd="0" presId="urn:microsoft.com/office/officeart/2005/8/layout/chevron1"/>
    <dgm:cxn modelId="{F9E132E3-9DE3-4638-AE97-38E4ECC21A97}" type="presParOf" srcId="{8A2FB515-FB8D-43B6-A22A-3DC4C6065119}" destId="{A5A9E201-20E8-4D80-94B5-1100E8370564}" srcOrd="0" destOrd="0" presId="urn:microsoft.com/office/officeart/2005/8/layout/chevron1"/>
    <dgm:cxn modelId="{854BBDE2-8395-4A9D-92FB-44948E9E39ED}" type="presParOf" srcId="{8A2FB515-FB8D-43B6-A22A-3DC4C6065119}" destId="{80A9A2FD-A8CD-42C6-B7A9-D41517D0A2BD}" srcOrd="1" destOrd="0" presId="urn:microsoft.com/office/officeart/2005/8/layout/chevron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A476F48-C14C-42A3-ABE8-CC1A9C74AB4F}">
      <dsp:nvSpPr>
        <dsp:cNvPr id="0" name=""/>
        <dsp:cNvSpPr/>
      </dsp:nvSpPr>
      <dsp:spPr>
        <a:xfrm>
          <a:off x="4552" y="107747"/>
          <a:ext cx="1931373" cy="1065818"/>
        </a:xfrm>
        <a:prstGeom prst="chevron">
          <a:avLst/>
        </a:prstGeom>
        <a:solidFill>
          <a:schemeClr val="accent2">
            <a:lumMod val="60000"/>
            <a:lumOff val="40000"/>
          </a:schemeClr>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6012" tIns="32004" rIns="32004" bIns="32004" numCol="1" spcCol="1270" anchor="ctr" anchorCtr="0">
          <a:noAutofit/>
        </a:bodyPr>
        <a:lstStyle/>
        <a:p>
          <a:pPr lvl="0" algn="ctr" defTabSz="1066800">
            <a:lnSpc>
              <a:spcPct val="90000"/>
            </a:lnSpc>
            <a:spcBef>
              <a:spcPct val="0"/>
            </a:spcBef>
            <a:spcAft>
              <a:spcPct val="35000"/>
            </a:spcAft>
          </a:pPr>
          <a:r>
            <a:rPr lang="en-US" sz="2400" b="0" kern="1200" dirty="0" smtClean="0">
              <a:solidFill>
                <a:schemeClr val="tx1"/>
              </a:solidFill>
            </a:rPr>
            <a:t>Errors</a:t>
          </a:r>
          <a:endParaRPr lang="en-US" sz="2400" b="0" kern="1200" dirty="0">
            <a:solidFill>
              <a:schemeClr val="tx1"/>
            </a:solidFill>
          </a:endParaRPr>
        </a:p>
      </dsp:txBody>
      <dsp:txXfrm>
        <a:off x="4552" y="107747"/>
        <a:ext cx="1931373" cy="1065818"/>
      </dsp:txXfrm>
    </dsp:sp>
    <dsp:sp modelId="{7F10CC19-6231-40D1-91DB-1CCA24894F77}">
      <dsp:nvSpPr>
        <dsp:cNvPr id="0" name=""/>
        <dsp:cNvSpPr/>
      </dsp:nvSpPr>
      <dsp:spPr>
        <a:xfrm>
          <a:off x="1676404" y="76198"/>
          <a:ext cx="1931373" cy="1065818"/>
        </a:xfrm>
        <a:prstGeom prst="chevron">
          <a:avLst/>
        </a:prstGeom>
        <a:solidFill>
          <a:schemeClr val="accent2">
            <a:lumMod val="75000"/>
          </a:schemeClr>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2012" tIns="30671" rIns="30671" bIns="30671" numCol="1" spcCol="1270" anchor="ctr" anchorCtr="0">
          <a:noAutofit/>
        </a:bodyPr>
        <a:lstStyle/>
        <a:p>
          <a:pPr lvl="0" algn="ctr" defTabSz="1022350">
            <a:lnSpc>
              <a:spcPct val="90000"/>
            </a:lnSpc>
            <a:spcBef>
              <a:spcPct val="0"/>
            </a:spcBef>
            <a:spcAft>
              <a:spcPct val="35000"/>
            </a:spcAft>
          </a:pPr>
          <a:r>
            <a:rPr lang="en-US" sz="2300" kern="1200" dirty="0" smtClean="0"/>
            <a:t>Waste</a:t>
          </a:r>
          <a:endParaRPr lang="en-US" sz="2300" kern="1200" dirty="0"/>
        </a:p>
      </dsp:txBody>
      <dsp:txXfrm>
        <a:off x="1676404" y="76198"/>
        <a:ext cx="1931373" cy="1065818"/>
      </dsp:txXfrm>
    </dsp:sp>
    <dsp:sp modelId="{A160941C-29CC-43B3-B3C8-B800850FB7DB}">
      <dsp:nvSpPr>
        <dsp:cNvPr id="0" name=""/>
        <dsp:cNvSpPr/>
      </dsp:nvSpPr>
      <dsp:spPr>
        <a:xfrm>
          <a:off x="1962420" y="1002252"/>
          <a:ext cx="1157108" cy="414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171450" lvl="1" indent="-171450" algn="l" defTabSz="711200">
            <a:lnSpc>
              <a:spcPct val="90000"/>
            </a:lnSpc>
            <a:spcBef>
              <a:spcPct val="0"/>
            </a:spcBef>
            <a:spcAft>
              <a:spcPct val="15000"/>
            </a:spcAft>
            <a:buChar char="••"/>
          </a:pPr>
          <a:endParaRPr lang="en-US" sz="1600" kern="1200" dirty="0"/>
        </a:p>
      </dsp:txBody>
      <dsp:txXfrm>
        <a:off x="1962420" y="1002252"/>
        <a:ext cx="1157108" cy="414000"/>
      </dsp:txXfrm>
    </dsp:sp>
    <dsp:sp modelId="{1DA367EB-B1D4-4431-9B11-CA166D3986E9}">
      <dsp:nvSpPr>
        <dsp:cNvPr id="0" name=""/>
        <dsp:cNvSpPr/>
      </dsp:nvSpPr>
      <dsp:spPr>
        <a:xfrm>
          <a:off x="3435299" y="107747"/>
          <a:ext cx="1931373" cy="1065818"/>
        </a:xfrm>
        <a:prstGeom prst="chevron">
          <a:avLst/>
        </a:prstGeom>
        <a:solidFill>
          <a:schemeClr val="accent2">
            <a:lumMod val="50000"/>
          </a:schemeClr>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2012" tIns="30671" rIns="30671" bIns="30671" numCol="1" spcCol="1270" anchor="ctr" anchorCtr="0">
          <a:noAutofit/>
        </a:bodyPr>
        <a:lstStyle/>
        <a:p>
          <a:pPr lvl="0" algn="ctr" defTabSz="1022350">
            <a:lnSpc>
              <a:spcPct val="90000"/>
            </a:lnSpc>
            <a:spcBef>
              <a:spcPct val="0"/>
            </a:spcBef>
            <a:spcAft>
              <a:spcPct val="35000"/>
            </a:spcAft>
          </a:pPr>
          <a:r>
            <a:rPr lang="en-US" sz="2300" kern="1200" dirty="0" smtClean="0"/>
            <a:t>Abuse</a:t>
          </a:r>
          <a:endParaRPr lang="en-US" sz="2300" kern="1200" dirty="0"/>
        </a:p>
      </dsp:txBody>
      <dsp:txXfrm>
        <a:off x="3435299" y="107747"/>
        <a:ext cx="1931373" cy="1065818"/>
      </dsp:txXfrm>
    </dsp:sp>
    <dsp:sp modelId="{A5A9E201-20E8-4D80-94B5-1100E8370564}">
      <dsp:nvSpPr>
        <dsp:cNvPr id="0" name=""/>
        <dsp:cNvSpPr/>
      </dsp:nvSpPr>
      <dsp:spPr>
        <a:xfrm>
          <a:off x="5150673" y="107747"/>
          <a:ext cx="1931373" cy="1065818"/>
        </a:xfrm>
        <a:prstGeom prst="chevron">
          <a:avLst/>
        </a:prstGeom>
        <a:solidFill>
          <a:schemeClr val="accent1">
            <a:lumMod val="50000"/>
          </a:schemeClr>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2012" tIns="30671" rIns="30671" bIns="30671" numCol="1" spcCol="1270" anchor="ctr" anchorCtr="0">
          <a:noAutofit/>
        </a:bodyPr>
        <a:lstStyle/>
        <a:p>
          <a:pPr lvl="0" algn="ctr" defTabSz="1022350">
            <a:lnSpc>
              <a:spcPct val="90000"/>
            </a:lnSpc>
            <a:spcBef>
              <a:spcPct val="0"/>
            </a:spcBef>
            <a:spcAft>
              <a:spcPct val="35000"/>
            </a:spcAft>
          </a:pPr>
          <a:r>
            <a:rPr lang="en-US" sz="2300" kern="1200" dirty="0" smtClean="0"/>
            <a:t>Fraud</a:t>
          </a:r>
          <a:endParaRPr lang="en-US" sz="2300" kern="1200" dirty="0"/>
        </a:p>
      </dsp:txBody>
      <dsp:txXfrm>
        <a:off x="5150673" y="107747"/>
        <a:ext cx="1931373" cy="1065818"/>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Footer Placeholder 3"/>
          <p:cNvSpPr>
            <a:spLocks noGrp="1"/>
          </p:cNvSpPr>
          <p:nvPr>
            <p:ph type="ftr" sz="quarter" idx="2"/>
          </p:nvPr>
        </p:nvSpPr>
        <p:spPr>
          <a:xfrm>
            <a:off x="0" y="9118600"/>
            <a:ext cx="3170238" cy="481013"/>
          </a:xfrm>
          <a:prstGeom prst="rect">
            <a:avLst/>
          </a:prstGeom>
        </p:spPr>
        <p:txBody>
          <a:bodyPr vert="horz" lIns="96622" tIns="48312" rIns="96622" bIns="48312" rtlCol="0" anchor="b"/>
          <a:lstStyle>
            <a:lvl1pPr algn="l">
              <a:defRPr sz="1200">
                <a:latin typeface="Arial" charset="0"/>
                <a:ea typeface="+mn-ea"/>
              </a:defRPr>
            </a:lvl1pPr>
          </a:lstStyle>
          <a:p>
            <a:pPr>
              <a:defRPr/>
            </a:pPr>
            <a:endParaRPr lang="en-US" dirty="0"/>
          </a:p>
        </p:txBody>
      </p:sp>
      <p:sp>
        <p:nvSpPr>
          <p:cNvPr id="5" name="Slide Number Placeholder 4"/>
          <p:cNvSpPr>
            <a:spLocks noGrp="1"/>
          </p:cNvSpPr>
          <p:nvPr>
            <p:ph type="sldNum" sz="quarter" idx="3"/>
          </p:nvPr>
        </p:nvSpPr>
        <p:spPr>
          <a:xfrm>
            <a:off x="4143375" y="9118600"/>
            <a:ext cx="3170238" cy="481013"/>
          </a:xfrm>
          <a:prstGeom prst="rect">
            <a:avLst/>
          </a:prstGeom>
        </p:spPr>
        <p:txBody>
          <a:bodyPr vert="horz" wrap="square" lIns="96622" tIns="48312" rIns="96622" bIns="48312" numCol="1" anchor="b" anchorCtr="0" compatLnSpc="1">
            <a:prstTxWarp prst="textNoShape">
              <a:avLst/>
            </a:prstTxWarp>
          </a:bodyPr>
          <a:lstStyle>
            <a:lvl1pPr algn="r">
              <a:defRPr sz="1200"/>
            </a:lvl1pPr>
          </a:lstStyle>
          <a:p>
            <a:pPr>
              <a:defRPr/>
            </a:pPr>
            <a:fld id="{2527D594-808B-4852-9BA3-CB5D9F71AC7B}" type="slidenum">
              <a:rPr lang="en-US"/>
              <a:pPr>
                <a:defRPr/>
              </a:pPr>
              <a:t>‹#›</a:t>
            </a:fld>
            <a:endParaRPr lang="en-US" dirty="0"/>
          </a:p>
        </p:txBody>
      </p:sp>
    </p:spTree>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258888" y="720725"/>
            <a:ext cx="4797425" cy="3598863"/>
          </a:xfrm>
          <a:prstGeom prst="rect">
            <a:avLst/>
          </a:prstGeom>
          <a:noFill/>
          <a:ln w="12700">
            <a:solidFill>
              <a:prstClr val="black"/>
            </a:solidFill>
          </a:ln>
        </p:spPr>
        <p:txBody>
          <a:bodyPr vert="horz" lIns="96622" tIns="48312" rIns="96622" bIns="48312" rtlCol="0" anchor="ctr"/>
          <a:lstStyle/>
          <a:p>
            <a:pPr lvl="0"/>
            <a:endParaRPr lang="en-US" noProof="0" dirty="0" smtClean="0"/>
          </a:p>
        </p:txBody>
      </p:sp>
      <p:sp>
        <p:nvSpPr>
          <p:cNvPr id="5" name="Notes Placeholder 4"/>
          <p:cNvSpPr>
            <a:spLocks noGrp="1"/>
          </p:cNvSpPr>
          <p:nvPr>
            <p:ph type="body" sz="quarter" idx="3"/>
          </p:nvPr>
        </p:nvSpPr>
        <p:spPr>
          <a:xfrm>
            <a:off x="731838" y="4560888"/>
            <a:ext cx="5851525" cy="4319587"/>
          </a:xfrm>
          <a:prstGeom prst="rect">
            <a:avLst/>
          </a:prstGeom>
        </p:spPr>
        <p:txBody>
          <a:bodyPr vert="horz" lIns="96622" tIns="48312" rIns="96622" bIns="48312" rtlCol="0">
            <a:normAutofit/>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6" name="Footer Placeholder 5"/>
          <p:cNvSpPr>
            <a:spLocks noGrp="1"/>
          </p:cNvSpPr>
          <p:nvPr>
            <p:ph type="ftr" sz="quarter" idx="4"/>
          </p:nvPr>
        </p:nvSpPr>
        <p:spPr>
          <a:xfrm>
            <a:off x="0" y="9118600"/>
            <a:ext cx="3170238" cy="481013"/>
          </a:xfrm>
          <a:prstGeom prst="rect">
            <a:avLst/>
          </a:prstGeom>
        </p:spPr>
        <p:txBody>
          <a:bodyPr vert="horz" lIns="96622" tIns="48312" rIns="96622" bIns="48312" rtlCol="0" anchor="b"/>
          <a:lstStyle>
            <a:lvl1pPr algn="l">
              <a:defRPr sz="1200">
                <a:latin typeface="Arial" charset="0"/>
                <a:ea typeface="+mn-ea"/>
              </a:defRPr>
            </a:lvl1pPr>
          </a:lstStyle>
          <a:p>
            <a:pPr>
              <a:defRPr/>
            </a:pPr>
            <a:endParaRPr lang="en-US" dirty="0"/>
          </a:p>
        </p:txBody>
      </p:sp>
      <p:sp>
        <p:nvSpPr>
          <p:cNvPr id="8" name="Slide Number Placeholder 7"/>
          <p:cNvSpPr>
            <a:spLocks noGrp="1"/>
          </p:cNvSpPr>
          <p:nvPr>
            <p:ph type="sldNum" sz="quarter" idx="5"/>
          </p:nvPr>
        </p:nvSpPr>
        <p:spPr>
          <a:xfrm>
            <a:off x="4143375" y="9120188"/>
            <a:ext cx="3170238" cy="479425"/>
          </a:xfrm>
          <a:prstGeom prst="rect">
            <a:avLst/>
          </a:prstGeom>
        </p:spPr>
        <p:txBody>
          <a:bodyPr vert="horz" wrap="square" lIns="91403" tIns="45702" rIns="91403" bIns="45702" numCol="1" anchor="b" anchorCtr="0" compatLnSpc="1">
            <a:prstTxWarp prst="textNoShape">
              <a:avLst/>
            </a:prstTxWarp>
          </a:bodyPr>
          <a:lstStyle>
            <a:lvl1pPr algn="r">
              <a:defRPr sz="1200"/>
            </a:lvl1pPr>
          </a:lstStyle>
          <a:p>
            <a:pPr>
              <a:defRPr/>
            </a:pPr>
            <a:fld id="{7F05A4E9-C3C4-456F-B488-4008EFDDBF9C}" type="slidenum">
              <a:rPr lang="en-US"/>
              <a:pPr>
                <a:defRPr/>
              </a:pPr>
              <a:t>‹#›</a:t>
            </a:fld>
            <a:endParaRPr lang="en-US" dirty="0"/>
          </a:p>
        </p:txBody>
      </p:sp>
    </p:spTree>
  </p:cSld>
  <p:clrMap bg1="lt1" tx1="dk1" bg2="lt2" tx2="dk2" accent1="accent1" accent2="accent2" accent3="accent3" accent4="accent4" accent5="accent5" accent6="accent6" hlink="hlink" folHlink="folHlink"/>
  <p:hf hdr="0" ftr="0"/>
  <p:notesStyle>
    <a:lvl1pPr marL="109538" indent="-109538" algn="l" rtl="0" eaLnBrk="0" fontAlgn="base" hangingPunct="0">
      <a:spcBef>
        <a:spcPct val="0"/>
      </a:spcBef>
      <a:spcAft>
        <a:spcPts val="600"/>
      </a:spcAft>
      <a:buFont typeface="Wingdings" pitchFamily="2" charset="2"/>
      <a:buChar char="§"/>
      <a:defRPr sz="1200" kern="1200">
        <a:solidFill>
          <a:schemeClr val="tx1"/>
        </a:solidFill>
        <a:latin typeface="+mn-lt"/>
        <a:ea typeface="ＭＳ Ｐゴシック" charset="0"/>
        <a:cs typeface="+mn-cs"/>
      </a:defRPr>
    </a:lvl1pPr>
    <a:lvl2pPr marL="238125" indent="-128588" algn="l" rtl="0" eaLnBrk="0" fontAlgn="base" hangingPunct="0">
      <a:spcBef>
        <a:spcPct val="0"/>
      </a:spcBef>
      <a:spcAft>
        <a:spcPts val="600"/>
      </a:spcAft>
      <a:buFont typeface="Calibri" pitchFamily="34" charset="0"/>
      <a:buChar char="–"/>
      <a:defRPr sz="1200" kern="1200">
        <a:solidFill>
          <a:schemeClr val="tx1"/>
        </a:solidFill>
        <a:latin typeface="+mn-lt"/>
        <a:ea typeface="ＭＳ Ｐゴシック" charset="0"/>
        <a:cs typeface="+mn-cs"/>
      </a:defRPr>
    </a:lvl2pPr>
    <a:lvl3pPr marL="344488" indent="-111125" algn="l" rtl="0" eaLnBrk="0" fontAlgn="base" hangingPunct="0">
      <a:spcBef>
        <a:spcPct val="0"/>
      </a:spcBef>
      <a:spcAft>
        <a:spcPts val="600"/>
      </a:spcAft>
      <a:buFont typeface="Arial" pitchFamily="34" charset="0"/>
      <a:buChar char="•"/>
      <a:defRPr sz="1200" kern="1200">
        <a:solidFill>
          <a:schemeClr val="tx1"/>
        </a:solidFill>
        <a:latin typeface="+mn-lt"/>
        <a:ea typeface="ＭＳ Ｐゴシック" charset="0"/>
        <a:cs typeface="+mn-cs"/>
      </a:defRPr>
    </a:lvl3pPr>
    <a:lvl4pPr marL="455613" indent="-109538" algn="l" rtl="0" eaLnBrk="0" fontAlgn="base" hangingPunct="0">
      <a:spcBef>
        <a:spcPct val="0"/>
      </a:spcBef>
      <a:spcAft>
        <a:spcPts val="600"/>
      </a:spcAft>
      <a:buFont typeface="Courier New" pitchFamily="49" charset="0"/>
      <a:buChar char="o"/>
      <a:defRPr sz="1200" kern="1200">
        <a:solidFill>
          <a:schemeClr val="tx1"/>
        </a:solidFill>
        <a:latin typeface="+mn-lt"/>
        <a:ea typeface="ＭＳ Ｐゴシック" charset="0"/>
        <a:cs typeface="+mn-cs"/>
      </a:defRPr>
    </a:lvl4pPr>
    <a:lvl5pPr marL="573088" indent="-128588" algn="l" rtl="0" eaLnBrk="0" fontAlgn="base" hangingPunct="0">
      <a:spcBef>
        <a:spcPct val="0"/>
      </a:spcBef>
      <a:spcAft>
        <a:spcPts val="600"/>
      </a:spcAft>
      <a:buFont typeface="Calibri" pitchFamily="34" charset="0"/>
      <a:buChar char="»"/>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www.healthcare.gov/" TargetMode="External"/><Relationship Id="rId2" Type="http://schemas.openxmlformats.org/officeDocument/2006/relationships/slide" Target="../slides/slide1.xml"/><Relationship Id="rId1" Type="http://schemas.openxmlformats.org/officeDocument/2006/relationships/notesMaster" Target="../notesMasters/notesMaster1.xml"/><Relationship Id="rId6" Type="http://schemas.openxmlformats.org/officeDocument/2006/relationships/image" Target="../media/image3.png"/><Relationship Id="rId5" Type="http://schemas.openxmlformats.org/officeDocument/2006/relationships/hyperlink" Target="http://www.stopmedicarefraud.gov/" TargetMode="External"/><Relationship Id="rId4" Type="http://schemas.openxmlformats.org/officeDocument/2006/relationships/hyperlink" Target="http://www.healthreform.gov/" TargetMode="Externa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3" Type="http://schemas.openxmlformats.org/officeDocument/2006/relationships/hyperlink" Target="http://www.mymedicare.gov/" TargetMode="External"/><Relationship Id="rId2" Type="http://schemas.openxmlformats.org/officeDocument/2006/relationships/slide" Target="../slides/slide30.xml"/><Relationship Id="rId1" Type="http://schemas.openxmlformats.org/officeDocument/2006/relationships/notesMaster" Target="../notesMasters/notesMaster1.xml"/><Relationship Id="rId4" Type="http://schemas.openxmlformats.org/officeDocument/2006/relationships/hyperlink" Target="http://www.stopmedicarefraud.gov/" TargetMode="External"/></Relationships>
</file>

<file path=ppt/notesSlides/_rels/notesSlide3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 Target="../slides/slide31.xml"/><Relationship Id="rId1" Type="http://schemas.openxmlformats.org/officeDocument/2006/relationships/notesMaster" Target="../notesMasters/notesMaster1.xml"/><Relationship Id="rId4" Type="http://schemas.openxmlformats.org/officeDocument/2006/relationships/image" Target="../media/image4.png"/></Relationships>
</file>

<file path=ppt/notesSlides/_rels/notesSlide32.xml.rels><?xml version="1.0" encoding="UTF-8" standalone="yes"?>
<Relationships xmlns="http://schemas.openxmlformats.org/package/2006/relationships"><Relationship Id="rId3" Type="http://schemas.openxmlformats.org/officeDocument/2006/relationships/hyperlink" Target="http://www.mymedicare.gov/" TargetMode="External"/><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3" Type="http://schemas.openxmlformats.org/officeDocument/2006/relationships/hyperlink" Target="http://www.aoa.gov/AoAroot/AoA_Programs/Elder_Rights/SMP/index.aspx" TargetMode="External"/><Relationship Id="rId2" Type="http://schemas.openxmlformats.org/officeDocument/2006/relationships/slide" Target="../slides/slide35.xml"/><Relationship Id="rId1" Type="http://schemas.openxmlformats.org/officeDocument/2006/relationships/notesMaster" Target="../notesMasters/notesMaster1.xml"/><Relationship Id="rId4" Type="http://schemas.openxmlformats.org/officeDocument/2006/relationships/image" Target="../media/image3.png"/></Relationships>
</file>

<file path=ppt/notesSlides/_rels/notesSlide36.xml.rels><?xml version="1.0" encoding="UTF-8" standalone="yes"?>
<Relationships xmlns="http://schemas.openxmlformats.org/package/2006/relationships"><Relationship Id="rId3" Type="http://schemas.openxmlformats.org/officeDocument/2006/relationships/hyperlink" Target="http://www.stopmedicarefraud.gov/" TargetMode="External"/><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3" Type="http://schemas.openxmlformats.org/officeDocument/2006/relationships/hyperlink" Target="http://www.medicare.gov/MedicareOnlineForms/AuthorizationForm/online" TargetMode="External"/><Relationship Id="rId2" Type="http://schemas.openxmlformats.org/officeDocument/2006/relationships/slide" Target="../slides/slide37.xml"/><Relationship Id="rId1" Type="http://schemas.openxmlformats.org/officeDocument/2006/relationships/notesMaster" Target="../notesMasters/notesMaster1.xml"/><Relationship Id="rId5" Type="http://schemas.openxmlformats.org/officeDocument/2006/relationships/image" Target="../media/image15.png"/><Relationship Id="rId4" Type="http://schemas.openxmlformats.org/officeDocument/2006/relationships/image" Target="../media/image3.png"/></Relationships>
</file>

<file path=ppt/notesSlides/_rels/notesSlide38.xml.rels><?xml version="1.0" encoding="UTF-8" standalone="yes"?>
<Relationships xmlns="http://schemas.openxmlformats.org/package/2006/relationships"><Relationship Id="rId3" Type="http://schemas.openxmlformats.org/officeDocument/2006/relationships/hyperlink" Target="http://www.ftc.gov/idtheft" TargetMode="External"/><Relationship Id="rId2" Type="http://schemas.openxmlformats.org/officeDocument/2006/relationships/slide" Target="../slides/slide38.xml"/><Relationship Id="rId1" Type="http://schemas.openxmlformats.org/officeDocument/2006/relationships/notesMaster" Target="../notesMasters/notesMaster1.xml"/><Relationship Id="rId6" Type="http://schemas.openxmlformats.org/officeDocument/2006/relationships/image" Target="../media/image16.png"/><Relationship Id="rId5" Type="http://schemas.openxmlformats.org/officeDocument/2006/relationships/image" Target="../media/image3.png"/><Relationship Id="rId4" Type="http://schemas.openxmlformats.org/officeDocument/2006/relationships/hyperlink" Target="http://www.stopmedicarefraud.gov/fightback_brochure_rev.pdf" TargetMode="External"/></Relationships>
</file>

<file path=ppt/notesSlides/_rels/notesSlide39.xml.rels><?xml version="1.0" encoding="UTF-8" standalone="yes"?>
<Relationships xmlns="http://schemas.openxmlformats.org/package/2006/relationships"><Relationship Id="rId3" Type="http://schemas.openxmlformats.org/officeDocument/2006/relationships/hyperlink" Target="http://www.medicare.gov/MedicareOnlineForms/AuthorizationForm/online" TargetMode="External"/><Relationship Id="rId2" Type="http://schemas.openxmlformats.org/officeDocument/2006/relationships/slide" Target="../slides/slide39.xml"/><Relationship Id="rId1" Type="http://schemas.openxmlformats.org/officeDocument/2006/relationships/notesMaster" Target="../notesMasters/notesMaster1.xml"/><Relationship Id="rId5" Type="http://schemas.openxmlformats.org/officeDocument/2006/relationships/image" Target="../media/image15.png"/><Relationship Id="rId4" Type="http://schemas.openxmlformats.org/officeDocument/2006/relationships/image" Target="../media/image3.png"/></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3" Type="http://schemas.openxmlformats.org/officeDocument/2006/relationships/hyperlink" Target="http://www.medicare.gov/Publications/Pubs/pdf/11147.pdf" TargetMode="External"/><Relationship Id="rId2" Type="http://schemas.openxmlformats.org/officeDocument/2006/relationships/slide" Target="../slides/slide41.xml"/><Relationship Id="rId1" Type="http://schemas.openxmlformats.org/officeDocument/2006/relationships/notesMaster" Target="../notesMasters/notesMaster1.xml"/><Relationship Id="rId4" Type="http://schemas.openxmlformats.org/officeDocument/2006/relationships/image" Target="../media/image17.png"/></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 Target="../slides/slide6.xml"/><Relationship Id="rId1" Type="http://schemas.openxmlformats.org/officeDocument/2006/relationships/notesMaster" Target="../notesMasters/notesMaster1.xml"/><Relationship Id="rId4" Type="http://schemas.openxmlformats.org/officeDocument/2006/relationships/image" Target="../media/image5.png"/></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p:spPr>
      </p:sp>
      <p:sp>
        <p:nvSpPr>
          <p:cNvPr id="58371" name="Notes Placeholder 2"/>
          <p:cNvSpPr>
            <a:spLocks noGrp="1"/>
          </p:cNvSpPr>
          <p:nvPr>
            <p:ph type="body" idx="1"/>
          </p:nvPr>
        </p:nvSpPr>
        <p:spPr bwMode="auto">
          <a:xfrm>
            <a:off x="715963" y="4564063"/>
            <a:ext cx="5907087" cy="4319587"/>
          </a:xfrm>
        </p:spPr>
        <p:txBody>
          <a:bodyPr wrap="square" numCol="1" anchor="t" anchorCtr="0" compatLnSpc="1">
            <a:prstTxWarp prst="textNoShape">
              <a:avLst/>
            </a:prstTxWarp>
          </a:bodyPr>
          <a:lstStyle/>
          <a:p>
            <a:pPr marL="0" indent="0">
              <a:buFont typeface="Wingdings" pitchFamily="2" charset="2"/>
              <a:buNone/>
              <a:defRPr/>
            </a:pPr>
            <a:r>
              <a:rPr lang="en-US" dirty="0" smtClean="0">
                <a:ea typeface="ＭＳ Ｐゴシック" pitchFamily="7" charset="-128"/>
              </a:rPr>
              <a:t>Module 10 explains Medicare and Medicaid fraud and abuse prevention, detection, reporting and recovery. </a:t>
            </a:r>
          </a:p>
          <a:p>
            <a:pPr marL="0" indent="0">
              <a:buFont typeface="Wingdings" pitchFamily="2" charset="2"/>
              <a:buNone/>
              <a:defRPr/>
            </a:pPr>
            <a:r>
              <a:rPr lang="en-US" dirty="0" smtClean="0">
                <a:ea typeface="ＭＳ Ｐゴシック" pitchFamily="7" charset="-128"/>
              </a:rPr>
              <a:t>This training module was developed and approved by the Centers for Medicare &amp; Medicaid Services (CMS), the Federal agency that administers Medicare, Medicaid, and the Children</a:t>
            </a:r>
            <a:r>
              <a:rPr lang="ja-JP" altLang="en-US" smtClean="0">
                <a:ea typeface="ＭＳ Ｐゴシック" pitchFamily="7" charset="-128"/>
              </a:rPr>
              <a:t>’</a:t>
            </a:r>
            <a:r>
              <a:rPr lang="en-US" altLang="ja-JP" dirty="0" smtClean="0">
                <a:ea typeface="ＭＳ Ｐゴシック" pitchFamily="7" charset="-128"/>
              </a:rPr>
              <a:t>s </a:t>
            </a:r>
            <a:r>
              <a:rPr lang="en-US" altLang="ja-JP" spc="-40" dirty="0" smtClean="0">
                <a:ea typeface="ＭＳ Ｐゴシック" pitchFamily="7" charset="-128"/>
              </a:rPr>
              <a:t>Health Insurance Program (CHIP). The information in this module was correct as of April 2011. </a:t>
            </a:r>
          </a:p>
          <a:p>
            <a:pPr marL="452438" lvl="2" indent="0">
              <a:buFont typeface="Arial" pitchFamily="34" charset="0"/>
              <a:buNone/>
              <a:defRPr/>
            </a:pPr>
            <a:r>
              <a:rPr lang="en-US" dirty="0" smtClean="0">
                <a:ea typeface="ＭＳ Ｐゴシック" pitchFamily="7" charset="-128"/>
              </a:rPr>
              <a:t>To check for updates on the new health care legislation, visit </a:t>
            </a:r>
            <a:r>
              <a:rPr lang="en-US" u="sng" dirty="0" smtClean="0">
                <a:ea typeface="ＭＳ Ｐゴシック" pitchFamily="7" charset="-128"/>
                <a:hlinkClick r:id="rId3"/>
              </a:rPr>
              <a:t>www.healthcare.gov</a:t>
            </a:r>
            <a:r>
              <a:rPr lang="en-US" u="sng" dirty="0" smtClean="0">
                <a:ea typeface="ＭＳ Ｐゴシック" pitchFamily="7" charset="-128"/>
              </a:rPr>
              <a:t>.</a:t>
            </a:r>
            <a:endParaRPr lang="en-US" dirty="0" smtClean="0">
              <a:ea typeface="ＭＳ Ｐゴシック" pitchFamily="7" charset="-128"/>
            </a:endParaRPr>
          </a:p>
          <a:p>
            <a:pPr marL="452438" lvl="2" indent="0">
              <a:buFont typeface="Arial" pitchFamily="34" charset="0"/>
              <a:buNone/>
              <a:defRPr/>
            </a:pPr>
            <a:r>
              <a:rPr lang="en-US" dirty="0" smtClean="0">
                <a:ea typeface="ＭＳ Ｐゴシック" pitchFamily="7" charset="-128"/>
              </a:rPr>
              <a:t>To check for an updated version of this training module, visit </a:t>
            </a:r>
            <a:r>
              <a:rPr lang="en-US" dirty="0" smtClean="0">
                <a:ea typeface="ＭＳ Ｐゴシック" pitchFamily="7" charset="-128"/>
                <a:hlinkClick r:id="rId4"/>
              </a:rPr>
              <a:t>www.cms.gov/NationalMedicareTrainingProgram/TL/list.asp </a:t>
            </a:r>
            <a:r>
              <a:rPr lang="en-US" dirty="0" smtClean="0">
                <a:ea typeface="ＭＳ Ｐゴシック" pitchFamily="7" charset="-128"/>
              </a:rPr>
              <a:t>. </a:t>
            </a:r>
          </a:p>
          <a:p>
            <a:pPr marL="452438" lvl="2" indent="0">
              <a:buFont typeface="Arial" pitchFamily="34" charset="0"/>
              <a:buNone/>
              <a:defRPr/>
            </a:pPr>
            <a:r>
              <a:rPr lang="en-US" dirty="0" smtClean="0">
                <a:ea typeface="ＭＳ Ｐゴシック" pitchFamily="7" charset="-128"/>
              </a:rPr>
              <a:t>To learn more about CMS</a:t>
            </a:r>
            <a:r>
              <a:rPr lang="ja-JP" altLang="en-US" smtClean="0">
                <a:ea typeface="ＭＳ Ｐゴシック" pitchFamily="7" charset="-128"/>
              </a:rPr>
              <a:t>’</a:t>
            </a:r>
            <a:r>
              <a:rPr lang="en-US" altLang="ja-JP" dirty="0" smtClean="0">
                <a:ea typeface="ＭＳ Ｐゴシック" pitchFamily="7" charset="-128"/>
              </a:rPr>
              <a:t> fraud and abuse plans visit </a:t>
            </a:r>
            <a:r>
              <a:rPr lang="en-US" altLang="ja-JP" u="sng" dirty="0" smtClean="0">
                <a:ea typeface="ＭＳ Ｐゴシック" pitchFamily="7" charset="-128"/>
                <a:hlinkClick r:id="rId5"/>
              </a:rPr>
              <a:t>www.stopmedicarefraud.gov</a:t>
            </a:r>
            <a:r>
              <a:rPr lang="en-US" altLang="ja-JP" u="sng" dirty="0" smtClean="0">
                <a:ea typeface="ＭＳ Ｐゴシック" pitchFamily="7" charset="-128"/>
              </a:rPr>
              <a:t>.</a:t>
            </a:r>
            <a:endParaRPr lang="en-US" altLang="ja-JP" dirty="0" smtClean="0">
              <a:ea typeface="ＭＳ Ｐゴシック" pitchFamily="7" charset="-128"/>
            </a:endParaRPr>
          </a:p>
          <a:p>
            <a:pPr marL="0" indent="0">
              <a:buFont typeface="Wingdings" pitchFamily="2" charset="2"/>
              <a:buNone/>
              <a:defRPr/>
            </a:pPr>
            <a:endParaRPr lang="en-US" dirty="0" smtClean="0">
              <a:ea typeface="ＭＳ Ｐゴシック" pitchFamily="7" charset="-128"/>
            </a:endParaRPr>
          </a:p>
          <a:p>
            <a:pPr marL="0" indent="0">
              <a:buFont typeface="Wingdings" pitchFamily="2" charset="2"/>
              <a:buNone/>
              <a:defRPr/>
            </a:pPr>
            <a:r>
              <a:rPr lang="en-US" dirty="0" smtClean="0">
                <a:ea typeface="ＭＳ Ｐゴシック" pitchFamily="7" charset="-128"/>
              </a:rPr>
              <a:t>This set of National Medicare Training Program materials is not a legal document. The </a:t>
            </a:r>
            <a:r>
              <a:rPr lang="en-US" spc="-40" dirty="0" smtClean="0">
                <a:ea typeface="ＭＳ Ｐゴシック" pitchFamily="7" charset="-128"/>
              </a:rPr>
              <a:t>official Medicare program provisions are contained in the relevant laws, regulations, and rulings.</a:t>
            </a:r>
          </a:p>
          <a:p>
            <a:pPr marL="0" indent="0">
              <a:buFont typeface="Wingdings" pitchFamily="2" charset="2"/>
              <a:buNone/>
              <a:defRPr/>
            </a:pPr>
            <a:endParaRPr lang="en-US" dirty="0" smtClean="0">
              <a:ea typeface="ＭＳ Ｐゴシック" pitchFamily="7" charset="-128"/>
            </a:endParaRPr>
          </a:p>
          <a:p>
            <a:pPr marL="0" indent="0">
              <a:buFont typeface="Wingdings" pitchFamily="2" charset="2"/>
              <a:buNone/>
              <a:defRPr/>
            </a:pPr>
            <a:endParaRPr lang="en-US" dirty="0" smtClean="0">
              <a:ea typeface="ＭＳ Ｐゴシック" pitchFamily="7" charset="-128"/>
            </a:endParaRPr>
          </a:p>
        </p:txBody>
      </p:sp>
      <p:sp>
        <p:nvSpPr>
          <p:cNvPr id="58372" name="Slide Number Placeholder 4"/>
          <p:cNvSpPr>
            <a:spLocks noGrp="1"/>
          </p:cNvSpPr>
          <p:nvPr>
            <p:ph type="sldNum" sz="quarter" idx="5"/>
          </p:nvPr>
        </p:nvSpPr>
        <p:spPr bwMode="auto">
          <a:noFill/>
          <a:ln>
            <a:miter lim="800000"/>
            <a:headEnd/>
            <a:tailEnd/>
          </a:ln>
        </p:spPr>
        <p:txBody>
          <a:bodyPr/>
          <a:lstStyle/>
          <a:p>
            <a:fld id="{174E8E1B-C04D-42F4-94A4-CBE5DEBD3C98}" type="slidenum">
              <a:rPr lang="en-US" smtClean="0"/>
              <a:pPr/>
              <a:t>1</a:t>
            </a:fld>
            <a:endParaRPr lang="en-US" dirty="0" smtClean="0"/>
          </a:p>
        </p:txBody>
      </p:sp>
      <p:pic>
        <p:nvPicPr>
          <p:cNvPr id="58373" name="Picture 5" descr="URL Icon.gif"/>
          <p:cNvPicPr>
            <a:picLocks/>
          </p:cNvPicPr>
          <p:nvPr/>
        </p:nvPicPr>
        <p:blipFill>
          <a:blip r:embed="rId6"/>
          <a:srcRect/>
          <a:stretch>
            <a:fillRect/>
          </a:stretch>
        </p:blipFill>
        <p:spPr bwMode="auto">
          <a:xfrm>
            <a:off x="874713" y="5997575"/>
            <a:ext cx="274637" cy="282575"/>
          </a:xfrm>
          <a:prstGeom prst="rect">
            <a:avLst/>
          </a:prstGeom>
          <a:noFill/>
          <a:ln w="9525">
            <a:noFill/>
            <a:miter lim="800000"/>
            <a:headEnd/>
            <a:tailEnd/>
          </a:ln>
        </p:spPr>
      </p:pic>
      <p:pic>
        <p:nvPicPr>
          <p:cNvPr id="58374" name="Picture 6" descr="URL Icon.gif"/>
          <p:cNvPicPr>
            <a:picLocks noChangeAspect="1"/>
          </p:cNvPicPr>
          <p:nvPr/>
        </p:nvPicPr>
        <p:blipFill>
          <a:blip r:embed="rId6"/>
          <a:srcRect/>
          <a:stretch>
            <a:fillRect/>
          </a:stretch>
        </p:blipFill>
        <p:spPr bwMode="auto">
          <a:xfrm>
            <a:off x="874713" y="6378575"/>
            <a:ext cx="274637" cy="271463"/>
          </a:xfrm>
          <a:prstGeom prst="rect">
            <a:avLst/>
          </a:prstGeom>
          <a:noFill/>
          <a:ln w="9525">
            <a:noFill/>
            <a:miter lim="800000"/>
            <a:headEnd/>
            <a:tailEnd/>
          </a:ln>
        </p:spPr>
      </p:pic>
      <p:pic>
        <p:nvPicPr>
          <p:cNvPr id="58375" name="Picture 7" descr="URL Icon.gif"/>
          <p:cNvPicPr>
            <a:picLocks/>
          </p:cNvPicPr>
          <p:nvPr/>
        </p:nvPicPr>
        <p:blipFill>
          <a:blip r:embed="rId6"/>
          <a:srcRect/>
          <a:stretch>
            <a:fillRect/>
          </a:stretch>
        </p:blipFill>
        <p:spPr bwMode="auto">
          <a:xfrm>
            <a:off x="874713" y="5651500"/>
            <a:ext cx="274637" cy="282575"/>
          </a:xfrm>
          <a:prstGeom prst="rect">
            <a:avLst/>
          </a:prstGeom>
          <a:noFill/>
          <a:ln w="9525">
            <a:noFill/>
            <a:miter lim="800000"/>
            <a:headEnd/>
            <a:tailEnd/>
          </a:ln>
        </p:spPr>
      </p:pic>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p:spPr>
      </p:sp>
      <p:sp>
        <p:nvSpPr>
          <p:cNvPr id="67587"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smtClean="0">
                <a:ea typeface="ＭＳ Ｐゴシック" pitchFamily="7" charset="-128"/>
              </a:rPr>
              <a:t>Improper payments must be paid back</a:t>
            </a:r>
          </a:p>
          <a:p>
            <a:r>
              <a:rPr lang="en-US" dirty="0" smtClean="0">
                <a:ea typeface="ＭＳ Ｐゴシック" pitchFamily="7" charset="-128"/>
              </a:rPr>
              <a:t>Providers/companies care barred </a:t>
            </a:r>
          </a:p>
          <a:p>
            <a:pPr lvl="1"/>
            <a:r>
              <a:rPr lang="en-US" dirty="0" smtClean="0">
                <a:ea typeface="ＭＳ Ｐゴシック" pitchFamily="7" charset="-128"/>
              </a:rPr>
              <a:t>Can</a:t>
            </a:r>
            <a:r>
              <a:rPr lang="ja-JP" altLang="en-US" smtClean="0">
                <a:ea typeface="ＭＳ Ｐゴシック" pitchFamily="7" charset="-128"/>
              </a:rPr>
              <a:t>’</a:t>
            </a:r>
            <a:r>
              <a:rPr lang="en-US" altLang="ja-JP" dirty="0" smtClean="0">
                <a:ea typeface="ＭＳ Ｐゴシック" pitchFamily="7" charset="-128"/>
              </a:rPr>
              <a:t>t bill Medicare, Medicaid or CHIP</a:t>
            </a:r>
          </a:p>
          <a:p>
            <a:r>
              <a:rPr lang="en-US" dirty="0" smtClean="0">
                <a:ea typeface="ＭＳ Ｐゴシック" pitchFamily="7" charset="-128"/>
              </a:rPr>
              <a:t>Fines are levied</a:t>
            </a:r>
          </a:p>
          <a:p>
            <a:r>
              <a:rPr lang="en-US" dirty="0" smtClean="0">
                <a:ea typeface="ＭＳ Ｐゴシック" pitchFamily="7" charset="-128"/>
              </a:rPr>
              <a:t>Law enforcement gets involved</a:t>
            </a:r>
          </a:p>
          <a:p>
            <a:r>
              <a:rPr lang="en-US" dirty="0" smtClean="0">
                <a:ea typeface="ＭＳ Ｐゴシック" pitchFamily="7" charset="-128"/>
              </a:rPr>
              <a:t>Arrests and convictions</a:t>
            </a:r>
          </a:p>
          <a:p>
            <a:endParaRPr lang="en-US" dirty="0" smtClean="0">
              <a:ea typeface="ＭＳ Ｐゴシック" pitchFamily="7" charset="-128"/>
            </a:endParaRPr>
          </a:p>
        </p:txBody>
      </p:sp>
      <p:sp>
        <p:nvSpPr>
          <p:cNvPr id="67588" name="Slide Number Placeholder 3"/>
          <p:cNvSpPr>
            <a:spLocks noGrp="1"/>
          </p:cNvSpPr>
          <p:nvPr>
            <p:ph type="sldNum" sz="quarter" idx="5"/>
          </p:nvPr>
        </p:nvSpPr>
        <p:spPr bwMode="auto">
          <a:noFill/>
          <a:ln>
            <a:miter lim="800000"/>
            <a:headEnd/>
            <a:tailEnd/>
          </a:ln>
        </p:spPr>
        <p:txBody>
          <a:bodyPr/>
          <a:lstStyle/>
          <a:p>
            <a:fld id="{C857038A-FFA3-4130-AA76-B7E7B8E669DD}" type="slidenum">
              <a:rPr lang="en-US" smtClean="0"/>
              <a:pPr/>
              <a:t>10</a:t>
            </a:fld>
            <a:endParaRPr lang="en-US"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p:spPr>
      </p:sp>
      <p:sp>
        <p:nvSpPr>
          <p:cNvPr id="68611" name="Notes Placeholder 2"/>
          <p:cNvSpPr>
            <a:spLocks noGrp="1"/>
          </p:cNvSpPr>
          <p:nvPr>
            <p:ph type="body" idx="1"/>
          </p:nvPr>
        </p:nvSpPr>
        <p:spPr bwMode="auto">
          <a:noFill/>
        </p:spPr>
        <p:txBody>
          <a:bodyPr wrap="square" numCol="1" anchor="t" anchorCtr="0" compatLnSpc="1">
            <a:prstTxWarp prst="textNoShape">
              <a:avLst/>
            </a:prstTxWarp>
          </a:bodyPr>
          <a:lstStyle/>
          <a:p>
            <a:pPr marL="177800" indent="-177800" defTabSz="946150">
              <a:spcAft>
                <a:spcPct val="0"/>
              </a:spcAft>
            </a:pPr>
            <a:r>
              <a:rPr lang="en-US" dirty="0" smtClean="0">
                <a:ea typeface="ＭＳ Ｐゴシック" pitchFamily="7" charset="-128"/>
              </a:rPr>
              <a:t>If you share your Medicaid or Medicare card you could have serious problems. </a:t>
            </a:r>
          </a:p>
          <a:p>
            <a:pPr marL="177800" indent="-177800" defTabSz="946150">
              <a:spcAft>
                <a:spcPct val="0"/>
              </a:spcAft>
            </a:pPr>
            <a:r>
              <a:rPr lang="en-US" dirty="0" smtClean="0">
                <a:ea typeface="ＭＳ Ｐゴシック" pitchFamily="7" charset="-128"/>
              </a:rPr>
              <a:t>If you share you Medicaid card you might lose your Medicaid benefits</a:t>
            </a:r>
          </a:p>
          <a:p>
            <a:pPr marL="177800" indent="-177800" defTabSz="946150">
              <a:spcAft>
                <a:spcPct val="0"/>
              </a:spcAft>
            </a:pPr>
            <a:r>
              <a:rPr lang="en-US" dirty="0" smtClean="0">
                <a:ea typeface="ＭＳ Ｐゴシック" pitchFamily="7" charset="-128"/>
              </a:rPr>
              <a:t>The next time you go to the doctor, you will have to explain what happened so you don</a:t>
            </a:r>
            <a:r>
              <a:rPr lang="ja-JP" altLang="en-US" smtClean="0">
                <a:ea typeface="ＭＳ Ｐゴシック" pitchFamily="7" charset="-128"/>
              </a:rPr>
              <a:t>’</a:t>
            </a:r>
            <a:r>
              <a:rPr lang="en-US" altLang="ja-JP" dirty="0" smtClean="0">
                <a:ea typeface="ＭＳ Ｐゴシック" pitchFamily="7" charset="-128"/>
              </a:rPr>
              <a:t>t get the wrong kind of care.</a:t>
            </a:r>
          </a:p>
          <a:p>
            <a:pPr marL="177800" indent="-177800" defTabSz="946150"/>
            <a:r>
              <a:rPr lang="en-US" dirty="0" smtClean="0">
                <a:ea typeface="ＭＳ Ｐゴシック" pitchFamily="7" charset="-128"/>
              </a:rPr>
              <a:t>Lock- in may be used for Medicaid beneficiaries who:</a:t>
            </a:r>
          </a:p>
          <a:p>
            <a:pPr marL="361950" lvl="2" indent="-187325" defTabSz="946150">
              <a:buFont typeface="Arial" pitchFamily="34" charset="0"/>
              <a:buChar char="–"/>
            </a:pPr>
            <a:r>
              <a:rPr lang="en-US" dirty="0" smtClean="0">
                <a:ea typeface="ＭＳ Ｐゴシック" pitchFamily="7" charset="-128"/>
              </a:rPr>
              <a:t>Visit hospital emergency departments for non-emergency health concerns</a:t>
            </a:r>
          </a:p>
          <a:p>
            <a:pPr marL="361950" lvl="2" indent="-187325" defTabSz="946150">
              <a:buFont typeface="Arial" pitchFamily="34" charset="0"/>
              <a:buChar char="–"/>
            </a:pPr>
            <a:r>
              <a:rPr lang="en-US" dirty="0" smtClean="0">
                <a:ea typeface="ＭＳ Ｐゴシック" pitchFamily="7" charset="-128"/>
              </a:rPr>
              <a:t>utilize two or more hospitals for emergency room services</a:t>
            </a:r>
          </a:p>
          <a:p>
            <a:pPr marL="361950" lvl="2" indent="-187325" defTabSz="946150">
              <a:buFont typeface="Arial" pitchFamily="34" charset="0"/>
              <a:buChar char="–"/>
            </a:pPr>
            <a:r>
              <a:rPr lang="en-US" dirty="0" smtClean="0">
                <a:ea typeface="ＭＳ Ｐゴシック" pitchFamily="7" charset="-128"/>
              </a:rPr>
              <a:t>Utilize two or more physicians resulting in duplicated medications and or treatments</a:t>
            </a:r>
          </a:p>
          <a:p>
            <a:pPr marL="361950" lvl="2" indent="-187325" defTabSz="946150">
              <a:buFont typeface="Arial" pitchFamily="34" charset="0"/>
              <a:buChar char="–"/>
            </a:pPr>
            <a:r>
              <a:rPr lang="en-US" dirty="0" smtClean="0">
                <a:ea typeface="ＭＳ Ｐゴシック" pitchFamily="7" charset="-128"/>
              </a:rPr>
              <a:t>Exhibit possible drug-seeking behavior by:</a:t>
            </a:r>
          </a:p>
          <a:p>
            <a:pPr marL="361950" lvl="3" indent="-187325" defTabSz="946150">
              <a:buFont typeface="Arial" pitchFamily="34" charset="0"/>
              <a:buChar char="–"/>
            </a:pPr>
            <a:r>
              <a:rPr lang="en-US" dirty="0" smtClean="0">
                <a:ea typeface="ＭＳ Ｐゴシック" pitchFamily="7" charset="-128"/>
              </a:rPr>
              <a:t>Requesting a specific scheduled medication</a:t>
            </a:r>
          </a:p>
          <a:p>
            <a:pPr marL="361950" lvl="3" indent="-187325" defTabSz="946150">
              <a:buFont typeface="Arial" pitchFamily="34" charset="0"/>
              <a:buChar char="–"/>
            </a:pPr>
            <a:r>
              <a:rPr lang="en-US" dirty="0" smtClean="0">
                <a:ea typeface="ＭＳ Ｐゴシック" pitchFamily="7" charset="-128"/>
              </a:rPr>
              <a:t>Requesting early refills of scheduled medications</a:t>
            </a:r>
          </a:p>
          <a:p>
            <a:pPr marL="361950" lvl="3" indent="-187325" defTabSz="946150">
              <a:buFont typeface="Arial" pitchFamily="34" charset="0"/>
              <a:buChar char="–"/>
            </a:pPr>
            <a:r>
              <a:rPr lang="en-US" dirty="0" smtClean="0">
                <a:ea typeface="ＭＳ Ｐゴシック" pitchFamily="7" charset="-128"/>
              </a:rPr>
              <a:t>Reporting frequent losses of scheduled medications (narcotics)</a:t>
            </a:r>
          </a:p>
          <a:p>
            <a:pPr marL="361950" lvl="3" indent="-187325" defTabSz="946150">
              <a:buFont typeface="Arial" pitchFamily="34" charset="0"/>
              <a:buChar char="–"/>
            </a:pPr>
            <a:r>
              <a:rPr lang="en-US" dirty="0" smtClean="0">
                <a:ea typeface="ＭＳ Ｐゴシック" pitchFamily="7" charset="-128"/>
              </a:rPr>
              <a:t>Using multiple pharmacies to fill prescriptions</a:t>
            </a:r>
          </a:p>
          <a:p>
            <a:pPr marL="177800" indent="-177800" defTabSz="946150"/>
            <a:r>
              <a:rPr lang="en-US" dirty="0" smtClean="0">
                <a:ea typeface="ＭＳ Ｐゴシック" pitchFamily="7" charset="-128"/>
              </a:rPr>
              <a:t>You can be required to pay a fine or spend time in jail if found guilty of fraud.</a:t>
            </a:r>
          </a:p>
          <a:p>
            <a:pPr marL="177800" indent="-177800" defTabSz="946150"/>
            <a:endParaRPr lang="en-US" dirty="0" smtClean="0">
              <a:ea typeface="ＭＳ Ｐゴシック" pitchFamily="7" charset="-128"/>
            </a:endParaRPr>
          </a:p>
        </p:txBody>
      </p:sp>
      <p:sp>
        <p:nvSpPr>
          <p:cNvPr id="68612" name="Slide Number Placeholder 3"/>
          <p:cNvSpPr>
            <a:spLocks noGrp="1"/>
          </p:cNvSpPr>
          <p:nvPr>
            <p:ph type="sldNum" sz="quarter" idx="5"/>
          </p:nvPr>
        </p:nvSpPr>
        <p:spPr bwMode="auto">
          <a:noFill/>
          <a:ln>
            <a:miter lim="800000"/>
            <a:headEnd/>
            <a:tailEnd/>
          </a:ln>
        </p:spPr>
        <p:txBody>
          <a:bodyPr/>
          <a:lstStyle/>
          <a:p>
            <a:fld id="{BCA31BC6-6DAF-405C-9008-8F00B13B2901}" type="slidenum">
              <a:rPr lang="en-US" smtClean="0"/>
              <a:pPr/>
              <a:t>11</a:t>
            </a:fld>
            <a:endParaRPr lang="en-US"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noFill/>
          <a:ln>
            <a:solidFill>
              <a:srgbClr val="000000"/>
            </a:solidFill>
            <a:miter lim="800000"/>
            <a:headEnd/>
            <a:tailEnd/>
          </a:ln>
        </p:spPr>
      </p:sp>
      <p:sp>
        <p:nvSpPr>
          <p:cNvPr id="69635"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smtClean="0">
                <a:ea typeface="ＭＳ Ｐゴシック" pitchFamily="7" charset="-128"/>
              </a:rPr>
              <a:t>Each working day Medicare processes over 4.4 million claims, to 1.5 million providers, </a:t>
            </a:r>
            <a:br>
              <a:rPr lang="en-US" dirty="0" smtClean="0">
                <a:ea typeface="ＭＳ Ｐゴシック" pitchFamily="7" charset="-128"/>
              </a:rPr>
            </a:br>
            <a:r>
              <a:rPr lang="en-US" dirty="0" smtClean="0">
                <a:ea typeface="ＭＳ Ｐゴシック" pitchFamily="7" charset="-128"/>
              </a:rPr>
              <a:t>worth $1.1 billion.</a:t>
            </a:r>
          </a:p>
          <a:p>
            <a:r>
              <a:rPr lang="en-US" dirty="0" smtClean="0">
                <a:ea typeface="ＭＳ Ｐゴシック" pitchFamily="7" charset="-128"/>
              </a:rPr>
              <a:t>Each month, Medicare receives almost 19,000 provider enrollment applications.</a:t>
            </a:r>
          </a:p>
          <a:p>
            <a:r>
              <a:rPr lang="en-US" dirty="0" smtClean="0">
                <a:ea typeface="ＭＳ Ｐゴシック" pitchFamily="7" charset="-128"/>
              </a:rPr>
              <a:t>Every year Medicare pays over $430 billion for more than 45 million beneficiaries.</a:t>
            </a:r>
          </a:p>
          <a:p>
            <a:r>
              <a:rPr lang="en-US" dirty="0" smtClean="0">
                <a:ea typeface="ＭＳ Ｐゴシック" pitchFamily="7" charset="-128"/>
              </a:rPr>
              <a:t>CMS is required by Federal statute to pay Medicare claims within 30 days.</a:t>
            </a:r>
          </a:p>
          <a:p>
            <a:pPr>
              <a:buFont typeface="Wingdings" pitchFamily="2" charset="2"/>
              <a:buNone/>
            </a:pPr>
            <a:r>
              <a:rPr lang="en-US" dirty="0" smtClean="0">
                <a:ea typeface="ＭＳ Ｐゴシック" pitchFamily="7" charset="-128"/>
              </a:rPr>
              <a:t/>
            </a:r>
            <a:br>
              <a:rPr lang="en-US" dirty="0" smtClean="0">
                <a:ea typeface="ＭＳ Ｐゴシック" pitchFamily="7" charset="-128"/>
              </a:rPr>
            </a:br>
            <a:endParaRPr lang="en-US" dirty="0" smtClean="0">
              <a:ea typeface="ＭＳ Ｐゴシック" pitchFamily="7" charset="-128"/>
            </a:endParaRPr>
          </a:p>
        </p:txBody>
      </p:sp>
      <p:sp>
        <p:nvSpPr>
          <p:cNvPr id="69636" name="Slide Number Placeholder 3"/>
          <p:cNvSpPr>
            <a:spLocks noGrp="1"/>
          </p:cNvSpPr>
          <p:nvPr>
            <p:ph type="sldNum" sz="quarter" idx="5"/>
          </p:nvPr>
        </p:nvSpPr>
        <p:spPr bwMode="auto">
          <a:noFill/>
          <a:ln>
            <a:miter lim="800000"/>
            <a:headEnd/>
            <a:tailEnd/>
          </a:ln>
        </p:spPr>
        <p:txBody>
          <a:bodyPr/>
          <a:lstStyle/>
          <a:p>
            <a:fld id="{F1CA59D3-06A7-487E-A231-EDE3538A698C}" type="slidenum">
              <a:rPr lang="en-US" smtClean="0"/>
              <a:pPr/>
              <a:t>12</a:t>
            </a:fld>
            <a:endParaRPr lang="en-US"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a:defRPr/>
            </a:pPr>
            <a:r>
              <a:rPr lang="en-US" dirty="0" smtClean="0">
                <a:ea typeface="+mn-ea"/>
              </a:rPr>
              <a:t>CMS has to manage the careful balance between:</a:t>
            </a:r>
          </a:p>
          <a:p>
            <a:pPr lvl="1">
              <a:defRPr/>
            </a:pPr>
            <a:r>
              <a:rPr lang="en-US" dirty="0" smtClean="0">
                <a:ea typeface="+mn-ea"/>
              </a:rPr>
              <a:t>Paying claims on time vs. conducting reviews and</a:t>
            </a:r>
          </a:p>
          <a:p>
            <a:pPr lvl="1">
              <a:defRPr/>
            </a:pPr>
            <a:r>
              <a:rPr lang="en-US" dirty="0" smtClean="0">
                <a:ea typeface="+mn-ea"/>
              </a:rPr>
              <a:t>Preventing and detecting fraud and limit burden on provider community</a:t>
            </a:r>
          </a:p>
          <a:p>
            <a:pPr>
              <a:spcBef>
                <a:spcPts val="104"/>
              </a:spcBef>
              <a:defRPr/>
            </a:pPr>
            <a:r>
              <a:rPr lang="en-US" dirty="0" smtClean="0">
                <a:ea typeface="+mn-ea"/>
              </a:rPr>
              <a:t>CMS must protect the Trust Funds</a:t>
            </a:r>
          </a:p>
          <a:p>
            <a:pPr marL="357285" lvl="1" indent="-176173">
              <a:buFont typeface="+mj-lt"/>
              <a:buAutoNum type="arabicPeriod"/>
              <a:defRPr/>
            </a:pPr>
            <a:r>
              <a:rPr lang="en-US" dirty="0" smtClean="0">
                <a:ea typeface="+mn-ea"/>
              </a:rPr>
              <a:t>Medicare Hospital Insurance Trust Fund</a:t>
            </a:r>
          </a:p>
          <a:p>
            <a:pPr marL="357285" lvl="1" indent="-176173">
              <a:buFont typeface="+mj-lt"/>
              <a:buAutoNum type="arabicPeriod"/>
              <a:defRPr/>
            </a:pPr>
            <a:r>
              <a:rPr lang="en-US" dirty="0" smtClean="0">
                <a:ea typeface="+mn-ea"/>
              </a:rPr>
              <a:t>Supplementary Medical Insurance Trust Fund</a:t>
            </a:r>
          </a:p>
          <a:p>
            <a:pPr>
              <a:defRPr/>
            </a:pPr>
            <a:endParaRPr lang="en-US" dirty="0" smtClean="0">
              <a:ea typeface="+mn-ea"/>
            </a:endParaRPr>
          </a:p>
          <a:p>
            <a:pPr>
              <a:defRPr/>
            </a:pPr>
            <a:endParaRPr lang="en-US" dirty="0">
              <a:ea typeface="+mn-ea"/>
            </a:endParaRPr>
          </a:p>
        </p:txBody>
      </p:sp>
      <p:sp>
        <p:nvSpPr>
          <p:cNvPr id="70660" name="Slide Number Placeholder 3"/>
          <p:cNvSpPr>
            <a:spLocks noGrp="1"/>
          </p:cNvSpPr>
          <p:nvPr>
            <p:ph type="sldNum" sz="quarter" idx="5"/>
          </p:nvPr>
        </p:nvSpPr>
        <p:spPr bwMode="auto">
          <a:noFill/>
          <a:ln>
            <a:miter lim="800000"/>
            <a:headEnd/>
            <a:tailEnd/>
          </a:ln>
        </p:spPr>
        <p:txBody>
          <a:bodyPr/>
          <a:lstStyle/>
          <a:p>
            <a:fld id="{904ED6FD-8180-4DA1-B09B-92A98C193378}" type="slidenum">
              <a:rPr lang="en-US" smtClean="0"/>
              <a:pPr/>
              <a:t>13</a:t>
            </a:fld>
            <a:endParaRPr lang="en-US" dirty="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xfrm>
            <a:off x="1217613" y="393700"/>
            <a:ext cx="4797425" cy="3598863"/>
          </a:xfrm>
          <a:noFill/>
          <a:ln>
            <a:solidFill>
              <a:srgbClr val="000000"/>
            </a:solidFill>
            <a:miter lim="800000"/>
            <a:headEnd/>
            <a:tailEnd/>
          </a:ln>
        </p:spPr>
      </p:sp>
      <p:sp>
        <p:nvSpPr>
          <p:cNvPr id="38914" name="Notes Placeholder 2"/>
          <p:cNvSpPr>
            <a:spLocks noGrp="1"/>
          </p:cNvSpPr>
          <p:nvPr>
            <p:ph type="body" idx="1"/>
          </p:nvPr>
        </p:nvSpPr>
        <p:spPr bwMode="auto">
          <a:xfrm>
            <a:off x="636588" y="4406900"/>
            <a:ext cx="6121400" cy="4725988"/>
          </a:xfrm>
        </p:spPr>
        <p:txBody>
          <a:bodyPr wrap="square" numCol="1" anchor="t" anchorCtr="0" compatLnSpc="1">
            <a:prstTxWarp prst="textNoShape">
              <a:avLst/>
            </a:prstTxWarp>
          </a:bodyPr>
          <a:lstStyle/>
          <a:p>
            <a:pPr marL="116917" lvl="1" indent="-116917">
              <a:spcBef>
                <a:spcPts val="104"/>
              </a:spcBef>
              <a:buFont typeface="Wingdings" pitchFamily="2" charset="2"/>
              <a:buChar char="§"/>
              <a:defRPr/>
            </a:pPr>
            <a:r>
              <a:rPr lang="en-US" b="1" dirty="0" smtClean="0">
                <a:ea typeface="ＭＳ Ｐゴシック" pitchFamily="7" charset="-128"/>
              </a:rPr>
              <a:t>Hospital Insurance Trust Fund</a:t>
            </a:r>
          </a:p>
          <a:p>
            <a:pPr marL="125150" lvl="1" indent="0">
              <a:spcBef>
                <a:spcPts val="104"/>
              </a:spcBef>
              <a:buFont typeface="Calibri" pitchFamily="34" charset="0"/>
              <a:buNone/>
              <a:defRPr/>
            </a:pPr>
            <a:r>
              <a:rPr lang="en-US" b="1" dirty="0" smtClean="0">
                <a:ea typeface="ＭＳ Ｐゴシック" pitchFamily="7" charset="-128"/>
              </a:rPr>
              <a:t>What it pays for: </a:t>
            </a:r>
            <a:r>
              <a:rPr lang="en-US" dirty="0" smtClean="0">
                <a:ea typeface="ＭＳ Ｐゴシック" pitchFamily="7" charset="-128"/>
              </a:rPr>
              <a:t>The Hospital Insurance Trust Fund pays for Medicare Part A benefits, such as inpatient hospital care, skilled nursing facility care, home health care, and hospice care.</a:t>
            </a:r>
          </a:p>
          <a:p>
            <a:pPr marL="125150" lvl="1" indent="0">
              <a:spcBef>
                <a:spcPts val="104"/>
              </a:spcBef>
              <a:buFont typeface="Calibri" pitchFamily="34" charset="0"/>
              <a:buNone/>
              <a:defRPr/>
            </a:pPr>
            <a:r>
              <a:rPr lang="en-US" b="1" dirty="0" smtClean="0">
                <a:ea typeface="ＭＳ Ｐゴシック" pitchFamily="7" charset="-128"/>
              </a:rPr>
              <a:t>How it</a:t>
            </a:r>
            <a:r>
              <a:rPr lang="ja-JP" altLang="en-US" b="1" smtClean="0">
                <a:ea typeface="ＭＳ Ｐゴシック" pitchFamily="7" charset="-128"/>
              </a:rPr>
              <a:t>’</a:t>
            </a:r>
            <a:r>
              <a:rPr lang="en-US" altLang="ja-JP" b="1" dirty="0" smtClean="0">
                <a:ea typeface="ＭＳ Ｐゴシック" pitchFamily="7" charset="-128"/>
              </a:rPr>
              <a:t>s funded: </a:t>
            </a:r>
            <a:r>
              <a:rPr lang="en-US" altLang="ja-JP" dirty="0" smtClean="0">
                <a:ea typeface="ＭＳ Ｐゴシック" pitchFamily="7" charset="-128"/>
              </a:rPr>
              <a:t> It is funded through payroll taxes paid by most employees, employers, and people who are self-employed.  Other funding sources include income taxes paid on Social Security benefits, interest earned on the trust fund investments, and Part A premiums from people who aren</a:t>
            </a:r>
            <a:r>
              <a:rPr lang="ja-JP" altLang="en-US" smtClean="0">
                <a:ea typeface="ＭＳ Ｐゴシック" pitchFamily="7" charset="-128"/>
              </a:rPr>
              <a:t>’</a:t>
            </a:r>
            <a:r>
              <a:rPr lang="en-US" altLang="ja-JP" dirty="0" smtClean="0">
                <a:ea typeface="ＭＳ Ｐゴシック" pitchFamily="7" charset="-128"/>
              </a:rPr>
              <a:t>t eligible for premium-free Part A.</a:t>
            </a:r>
            <a:endParaRPr lang="en-US" dirty="0" smtClean="0">
              <a:ea typeface="ＭＳ Ｐゴシック" pitchFamily="7" charset="-128"/>
            </a:endParaRPr>
          </a:p>
        </p:txBody>
      </p:sp>
      <p:sp>
        <p:nvSpPr>
          <p:cNvPr id="71684" name="Slide Number Placeholder 3"/>
          <p:cNvSpPr>
            <a:spLocks noGrp="1"/>
          </p:cNvSpPr>
          <p:nvPr>
            <p:ph type="sldNum" sz="quarter" idx="5"/>
          </p:nvPr>
        </p:nvSpPr>
        <p:spPr bwMode="auto">
          <a:noFill/>
          <a:ln>
            <a:miter lim="800000"/>
            <a:headEnd/>
            <a:tailEnd/>
          </a:ln>
        </p:spPr>
        <p:txBody>
          <a:bodyPr/>
          <a:lstStyle/>
          <a:p>
            <a:fld id="{D6ADCDD2-3644-41FE-8ADA-0181D6AECBA5}" type="slidenum">
              <a:rPr lang="en-US" smtClean="0"/>
              <a:pPr/>
              <a:t>14</a:t>
            </a:fld>
            <a:endParaRPr lang="en-US" dirty="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xfrm>
            <a:off x="1217613" y="393700"/>
            <a:ext cx="4797425" cy="3598863"/>
          </a:xfrm>
          <a:noFill/>
          <a:ln>
            <a:solidFill>
              <a:srgbClr val="000000"/>
            </a:solidFill>
            <a:miter lim="800000"/>
            <a:headEnd/>
            <a:tailEnd/>
          </a:ln>
        </p:spPr>
      </p:sp>
      <p:sp>
        <p:nvSpPr>
          <p:cNvPr id="72707" name="Notes Placeholder 2"/>
          <p:cNvSpPr>
            <a:spLocks noGrp="1"/>
          </p:cNvSpPr>
          <p:nvPr>
            <p:ph type="body" idx="1"/>
          </p:nvPr>
        </p:nvSpPr>
        <p:spPr bwMode="auto">
          <a:xfrm>
            <a:off x="636588" y="4406900"/>
            <a:ext cx="6121400" cy="4725988"/>
          </a:xfrm>
          <a:noFill/>
        </p:spPr>
        <p:txBody>
          <a:bodyPr wrap="square" numCol="1" anchor="t" anchorCtr="0" compatLnSpc="1">
            <a:prstTxWarp prst="textNoShape">
              <a:avLst/>
            </a:prstTxWarp>
          </a:bodyPr>
          <a:lstStyle/>
          <a:p>
            <a:pPr marL="115888" indent="-115888">
              <a:spcBef>
                <a:spcPts val="100"/>
              </a:spcBef>
            </a:pPr>
            <a:r>
              <a:rPr lang="en-US" b="1" dirty="0" smtClean="0">
                <a:ea typeface="ＭＳ Ｐゴシック" pitchFamily="7" charset="-128"/>
              </a:rPr>
              <a:t>Supplementary Medical Insurance Trust Fund</a:t>
            </a:r>
          </a:p>
          <a:p>
            <a:pPr marL="115888" lvl="1" indent="7938">
              <a:spcBef>
                <a:spcPts val="100"/>
              </a:spcBef>
              <a:buFont typeface="Calibri" pitchFamily="34" charset="0"/>
              <a:buNone/>
            </a:pPr>
            <a:r>
              <a:rPr lang="en-US" b="1" dirty="0" smtClean="0">
                <a:ea typeface="ＭＳ Ｐゴシック" pitchFamily="7" charset="-128"/>
              </a:rPr>
              <a:t>What it pays for: </a:t>
            </a:r>
            <a:r>
              <a:rPr lang="en-US" dirty="0" smtClean="0">
                <a:ea typeface="ＭＳ Ｐゴシック" pitchFamily="7" charset="-128"/>
              </a:rPr>
              <a:t>The Supplementary Medical Insurance Trust Fund pays for Medicare Part B benefits, such as doctor services, outpatient hospital care, home health care not covered under Part A, durable medial equipment, certain preventive services and lab tests, Medicare part D prescription drug benefits, and Medicare program administration, including costs for paying benefits and combating fraud and abuse.</a:t>
            </a:r>
          </a:p>
          <a:p>
            <a:pPr marL="115888" lvl="1" indent="7938">
              <a:spcBef>
                <a:spcPts val="100"/>
              </a:spcBef>
              <a:buFont typeface="Calibri" pitchFamily="34" charset="0"/>
              <a:buNone/>
            </a:pPr>
            <a:r>
              <a:rPr lang="en-US" b="1" dirty="0" smtClean="0">
                <a:ea typeface="ＭＳ Ｐゴシック" pitchFamily="7" charset="-128"/>
              </a:rPr>
              <a:t>How it</a:t>
            </a:r>
            <a:r>
              <a:rPr lang="ja-JP" altLang="en-US" b="1" smtClean="0">
                <a:ea typeface="ＭＳ Ｐゴシック" pitchFamily="7" charset="-128"/>
              </a:rPr>
              <a:t>’</a:t>
            </a:r>
            <a:r>
              <a:rPr lang="en-US" altLang="ja-JP" b="1" dirty="0" smtClean="0">
                <a:ea typeface="ＭＳ Ｐゴシック" pitchFamily="7" charset="-128"/>
              </a:rPr>
              <a:t>s funded: </a:t>
            </a:r>
            <a:r>
              <a:rPr lang="en-US" altLang="ja-JP" dirty="0" smtClean="0">
                <a:ea typeface="ＭＳ Ｐゴシック" pitchFamily="7" charset="-128"/>
              </a:rPr>
              <a:t>It is funded by authorization of Congress, premiums from people enrolled in Part B and Part D, and other sources, like interest earned on the trust fund investments.</a:t>
            </a:r>
            <a:endParaRPr lang="en-US" dirty="0" smtClean="0">
              <a:ea typeface="ＭＳ Ｐゴシック" pitchFamily="7" charset="-128"/>
            </a:endParaRPr>
          </a:p>
        </p:txBody>
      </p:sp>
      <p:sp>
        <p:nvSpPr>
          <p:cNvPr id="72708" name="Slide Number Placeholder 3"/>
          <p:cNvSpPr>
            <a:spLocks noGrp="1"/>
          </p:cNvSpPr>
          <p:nvPr>
            <p:ph type="sldNum" sz="quarter" idx="5"/>
          </p:nvPr>
        </p:nvSpPr>
        <p:spPr bwMode="auto">
          <a:noFill/>
          <a:ln>
            <a:miter lim="800000"/>
            <a:headEnd/>
            <a:tailEnd/>
          </a:ln>
        </p:spPr>
        <p:txBody>
          <a:bodyPr/>
          <a:lstStyle/>
          <a:p>
            <a:fld id="{840A820C-4C78-41DA-9553-0466E993BAAF}" type="slidenum">
              <a:rPr lang="en-US" smtClean="0"/>
              <a:pPr/>
              <a:t>15</a:t>
            </a:fld>
            <a:endParaRPr lang="en-US"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a:buFont typeface="Wingdings" pitchFamily="2" charset="2"/>
              <a:buNone/>
            </a:pPr>
            <a:r>
              <a:rPr lang="en-US" dirty="0" smtClean="0">
                <a:ea typeface="ＭＳ Ｐゴシック" pitchFamily="7" charset="-128"/>
              </a:rPr>
              <a:t>Medicaid Overview</a:t>
            </a:r>
          </a:p>
          <a:p>
            <a:r>
              <a:rPr lang="en-US" dirty="0" smtClean="0">
                <a:ea typeface="ＭＳ Ｐゴシック" pitchFamily="7" charset="-128"/>
              </a:rPr>
              <a:t>Each year, Medicaid pays over $300 billion, for more than 54 million beneficiaries.</a:t>
            </a:r>
          </a:p>
          <a:p>
            <a:r>
              <a:rPr lang="en-US" dirty="0" smtClean="0">
                <a:ea typeface="ＭＳ Ｐゴシック" pitchFamily="7" charset="-128"/>
              </a:rPr>
              <a:t>There are 56 state and territory-administered programs.</a:t>
            </a:r>
          </a:p>
          <a:p>
            <a:r>
              <a:rPr lang="en-US" dirty="0" smtClean="0">
                <a:ea typeface="ＭＳ Ｐゴシック" pitchFamily="7" charset="-128"/>
              </a:rPr>
              <a:t>Medicaid is growing. By 2014, Americans who earn less than 133% of the poverty level (approximately $29,000 for a family of four) will be eligible to enroll in Medicaid.</a:t>
            </a:r>
          </a:p>
          <a:p>
            <a:r>
              <a:rPr lang="en-US" dirty="0" smtClean="0">
                <a:ea typeface="ＭＳ Ｐゴシック" pitchFamily="7" charset="-128"/>
              </a:rPr>
              <a:t>8.8 million (18% ) of Medicaid beneficiaries are </a:t>
            </a:r>
            <a:r>
              <a:rPr lang="ja-JP" altLang="en-US" smtClean="0">
                <a:ea typeface="ＭＳ Ｐゴシック" pitchFamily="7" charset="-128"/>
              </a:rPr>
              <a:t>“</a:t>
            </a:r>
            <a:r>
              <a:rPr lang="en-US" altLang="ja-JP" dirty="0" smtClean="0">
                <a:ea typeface="ＭＳ Ｐゴシック" pitchFamily="7" charset="-128"/>
              </a:rPr>
              <a:t>dual eligibles</a:t>
            </a:r>
            <a:r>
              <a:rPr lang="ja-JP" altLang="en-US" smtClean="0">
                <a:ea typeface="ＭＳ Ｐゴシック" pitchFamily="7" charset="-128"/>
              </a:rPr>
              <a:t>”</a:t>
            </a:r>
            <a:r>
              <a:rPr lang="en-US" altLang="ja-JP" dirty="0" smtClean="0">
                <a:ea typeface="ＭＳ Ｐゴシック" pitchFamily="7" charset="-128"/>
              </a:rPr>
              <a:t> who also qualify for Medicare coverage.</a:t>
            </a:r>
          </a:p>
          <a:p>
            <a:pPr>
              <a:buFont typeface="Wingdings" pitchFamily="2" charset="2"/>
              <a:buNone/>
            </a:pPr>
            <a:r>
              <a:rPr lang="en-US" b="1" dirty="0" smtClean="0">
                <a:ea typeface="ＭＳ Ｐゴシック" pitchFamily="7" charset="-128"/>
              </a:rPr>
              <a:t>		</a:t>
            </a:r>
          </a:p>
          <a:p>
            <a:pPr>
              <a:buFont typeface="Wingdings" pitchFamily="2" charset="2"/>
              <a:buNone/>
            </a:pPr>
            <a:endParaRPr lang="en-US" sz="1100" dirty="0" smtClean="0">
              <a:ea typeface="ＭＳ Ｐゴシック" pitchFamily="7" charset="-128"/>
            </a:endParaRPr>
          </a:p>
        </p:txBody>
      </p:sp>
      <p:sp>
        <p:nvSpPr>
          <p:cNvPr id="73732" name="Slide Number Placeholder 3"/>
          <p:cNvSpPr>
            <a:spLocks noGrp="1"/>
          </p:cNvSpPr>
          <p:nvPr>
            <p:ph type="sldNum" sz="quarter" idx="5"/>
          </p:nvPr>
        </p:nvSpPr>
        <p:spPr bwMode="auto">
          <a:noFill/>
          <a:ln>
            <a:miter lim="800000"/>
            <a:headEnd/>
            <a:tailEnd/>
          </a:ln>
        </p:spPr>
        <p:txBody>
          <a:bodyPr/>
          <a:lstStyle/>
          <a:p>
            <a:fld id="{231D0FE6-3B96-48DE-BDF5-47EFCDB344CB}" type="slidenum">
              <a:rPr lang="en-US" smtClean="0"/>
              <a:pPr/>
              <a:t>16</a:t>
            </a:fld>
            <a:endParaRPr lang="en-US" dirty="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xfrm>
            <a:off x="1258888" y="808038"/>
            <a:ext cx="4797425" cy="3598862"/>
          </a:xfrm>
          <a:noFill/>
          <a:ln>
            <a:solidFill>
              <a:srgbClr val="000000"/>
            </a:solidFill>
            <a:miter lim="800000"/>
            <a:headEnd/>
            <a:tailEnd/>
          </a:ln>
        </p:spPr>
      </p:sp>
      <p:sp>
        <p:nvSpPr>
          <p:cNvPr id="74755" name="Notes Placeholder 2"/>
          <p:cNvSpPr>
            <a:spLocks noGrp="1"/>
          </p:cNvSpPr>
          <p:nvPr>
            <p:ph type="body" idx="1"/>
          </p:nvPr>
        </p:nvSpPr>
        <p:spPr bwMode="auto">
          <a:noFill/>
        </p:spPr>
        <p:txBody>
          <a:bodyPr wrap="square" numCol="1" anchor="t" anchorCtr="0" compatLnSpc="1">
            <a:prstTxWarp prst="textNoShape">
              <a:avLst/>
            </a:prstTxWarp>
          </a:bodyPr>
          <a:lstStyle/>
          <a:p>
            <a:pPr>
              <a:buFont typeface="Wingdings" pitchFamily="2" charset="2"/>
              <a:buNone/>
            </a:pPr>
            <a:r>
              <a:rPr lang="en-US" dirty="0" smtClean="0">
                <a:ea typeface="ＭＳ Ｐゴシック" pitchFamily="7" charset="-128"/>
              </a:rPr>
              <a:t>Lesson 2 provides information on Fraud and Abuse Initiatives. </a:t>
            </a:r>
          </a:p>
          <a:p>
            <a:r>
              <a:rPr lang="en-US" dirty="0" smtClean="0">
                <a:ea typeface="ＭＳ Ｐゴシック" pitchFamily="7" charset="-128"/>
              </a:rPr>
              <a:t>CMS has implemented a strong plan to tackle Medicare fraud and abuse, including:</a:t>
            </a:r>
          </a:p>
          <a:p>
            <a:pPr lvl="1"/>
            <a:r>
              <a:rPr lang="en-US" dirty="0" smtClean="0">
                <a:ea typeface="ＭＳ Ｐゴシック" pitchFamily="7" charset="-128"/>
              </a:rPr>
              <a:t>Preventing fraud before payments are made</a:t>
            </a:r>
          </a:p>
          <a:p>
            <a:pPr lvl="1"/>
            <a:r>
              <a:rPr lang="en-US" dirty="0" smtClean="0">
                <a:ea typeface="ＭＳ Ｐゴシック" pitchFamily="7" charset="-128"/>
              </a:rPr>
              <a:t>Detecting improper claims before payment</a:t>
            </a:r>
          </a:p>
          <a:p>
            <a:pPr lvl="1"/>
            <a:r>
              <a:rPr lang="en-US" dirty="0" smtClean="0">
                <a:ea typeface="ＭＳ Ｐゴシック" pitchFamily="7" charset="-128"/>
              </a:rPr>
              <a:t>Recovery of improper payments and fraud</a:t>
            </a:r>
          </a:p>
          <a:p>
            <a:pPr lvl="1"/>
            <a:r>
              <a:rPr lang="en-US" dirty="0" smtClean="0">
                <a:ea typeface="ＭＳ Ｐゴシック" pitchFamily="7" charset="-128"/>
              </a:rPr>
              <a:t>Increase reporting of improper payments and fraud</a:t>
            </a:r>
          </a:p>
          <a:p>
            <a:pPr lvl="1"/>
            <a:endParaRPr lang="en-US" dirty="0" smtClean="0">
              <a:ea typeface="ＭＳ Ｐゴシック" pitchFamily="7" charset="-128"/>
            </a:endParaRPr>
          </a:p>
        </p:txBody>
      </p:sp>
      <p:sp>
        <p:nvSpPr>
          <p:cNvPr id="74756" name="Slide Number Placeholder 3"/>
          <p:cNvSpPr>
            <a:spLocks noGrp="1"/>
          </p:cNvSpPr>
          <p:nvPr>
            <p:ph type="sldNum" sz="quarter" idx="5"/>
          </p:nvPr>
        </p:nvSpPr>
        <p:spPr bwMode="auto">
          <a:noFill/>
          <a:ln>
            <a:miter lim="800000"/>
            <a:headEnd/>
            <a:tailEnd/>
          </a:ln>
        </p:spPr>
        <p:txBody>
          <a:bodyPr/>
          <a:lstStyle/>
          <a:p>
            <a:fld id="{4F24EA59-65BB-439C-B4B2-DE97C41447CD}" type="slidenum">
              <a:rPr lang="en-US" smtClean="0"/>
              <a:pPr/>
              <a:t>17</a:t>
            </a:fld>
            <a:endParaRPr lang="en-US" dirty="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a:xfrm>
            <a:off x="636588" y="4560888"/>
            <a:ext cx="6042025" cy="4319587"/>
          </a:xfrm>
        </p:spPr>
        <p:txBody>
          <a:bodyPr/>
          <a:lstStyle/>
          <a:p>
            <a:pPr>
              <a:defRPr/>
            </a:pPr>
            <a:r>
              <a:rPr lang="en-US" dirty="0" smtClean="0">
                <a:ea typeface="+mn-ea"/>
              </a:rPr>
              <a:t>CMS is working to shift the focus to the prevention of improper payments and fraud while continuing to be vigilant in detecting and pursuing problems when the occur by:</a:t>
            </a:r>
          </a:p>
          <a:p>
            <a:pPr lvl="1">
              <a:defRPr/>
            </a:pPr>
            <a:r>
              <a:rPr lang="en-US" dirty="0" smtClean="0">
                <a:ea typeface="+mn-ea"/>
              </a:rPr>
              <a:t>Educating providers on common billing mistakes.</a:t>
            </a:r>
          </a:p>
          <a:p>
            <a:pPr lvl="1">
              <a:defRPr/>
            </a:pPr>
            <a:r>
              <a:rPr lang="en-US" dirty="0" smtClean="0">
                <a:ea typeface="+mn-ea"/>
              </a:rPr>
              <a:t>Engaging beneficiaries and health care providers to join in the fight against fraud.</a:t>
            </a:r>
          </a:p>
          <a:p>
            <a:pPr lvl="1">
              <a:defRPr/>
            </a:pPr>
            <a:r>
              <a:rPr lang="en-US" dirty="0" smtClean="0">
                <a:ea typeface="+mn-ea"/>
              </a:rPr>
              <a:t>Enhancing partnerships with the private sector to share information and methods to detect and prevent fraud.</a:t>
            </a:r>
          </a:p>
          <a:p>
            <a:pPr>
              <a:defRPr/>
            </a:pPr>
            <a:r>
              <a:rPr lang="en-US" dirty="0" smtClean="0">
                <a:ea typeface="+mn-ea"/>
              </a:rPr>
              <a:t>CMS utilizes a number of sophisticated technologies to stop improper payments for medically and clinically unlikely services and to quickly identify new fraud schemes.</a:t>
            </a:r>
          </a:p>
          <a:p>
            <a:pPr>
              <a:defRPr/>
            </a:pPr>
            <a:r>
              <a:rPr lang="en-US" dirty="0" smtClean="0">
                <a:ea typeface="+mn-ea"/>
              </a:rPr>
              <a:t>During 2009 CMS prevented more than $450 million in improper payments through the use of these analytic strategies. </a:t>
            </a:r>
          </a:p>
          <a:p>
            <a:pPr>
              <a:defRPr/>
            </a:pPr>
            <a:r>
              <a:rPr lang="en-US" dirty="0" smtClean="0">
                <a:ea typeface="+mn-ea"/>
              </a:rPr>
              <a:t>The </a:t>
            </a:r>
            <a:r>
              <a:rPr lang="en-US" spc="-41" dirty="0" smtClean="0">
                <a:ea typeface="+mn-ea"/>
              </a:rPr>
              <a:t>Deficit Reduction Act (DRA) created the Medicaid Integrity Program (MIG) within CMS. Under the MIG, CMS is responsible for hiring contractors to educate providers, managed care entities, beneficiaries, and other with respect to payment integrity.</a:t>
            </a:r>
            <a:endParaRPr lang="en-US" spc="-41" dirty="0">
              <a:ea typeface="+mn-ea"/>
            </a:endParaRPr>
          </a:p>
          <a:p>
            <a:pPr>
              <a:buFontTx/>
              <a:buNone/>
              <a:defRPr/>
            </a:pPr>
            <a:endParaRPr lang="en-US" dirty="0">
              <a:ea typeface="+mn-ea"/>
            </a:endParaRPr>
          </a:p>
          <a:p>
            <a:pPr>
              <a:buFont typeface="Wingdings" pitchFamily="2" charset="2"/>
              <a:buNone/>
              <a:defRPr/>
            </a:pPr>
            <a:endParaRPr lang="en-US" dirty="0">
              <a:ea typeface="+mn-ea"/>
            </a:endParaRPr>
          </a:p>
        </p:txBody>
      </p:sp>
      <p:sp>
        <p:nvSpPr>
          <p:cNvPr id="75780" name="Slide Number Placeholder 3"/>
          <p:cNvSpPr>
            <a:spLocks noGrp="1"/>
          </p:cNvSpPr>
          <p:nvPr>
            <p:ph type="sldNum" sz="quarter" idx="5"/>
          </p:nvPr>
        </p:nvSpPr>
        <p:spPr bwMode="auto">
          <a:noFill/>
          <a:ln>
            <a:miter lim="800000"/>
            <a:headEnd/>
            <a:tailEnd/>
          </a:ln>
        </p:spPr>
        <p:txBody>
          <a:bodyPr/>
          <a:lstStyle/>
          <a:p>
            <a:fld id="{D1CB9875-6179-42E0-A23C-77DFDE38F328}" type="slidenum">
              <a:rPr lang="en-US" smtClean="0"/>
              <a:pPr/>
              <a:t>18</a:t>
            </a:fld>
            <a:endParaRPr lang="en-US" dirty="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p:spPr>
      </p:sp>
      <p:sp>
        <p:nvSpPr>
          <p:cNvPr id="49154" name="Notes Placeholder 2"/>
          <p:cNvSpPr>
            <a:spLocks noGrp="1"/>
          </p:cNvSpPr>
          <p:nvPr>
            <p:ph type="body" idx="1"/>
          </p:nvPr>
        </p:nvSpPr>
        <p:spPr bwMode="auto">
          <a:xfrm>
            <a:off x="706438" y="4564063"/>
            <a:ext cx="5849937" cy="4319587"/>
          </a:xfrm>
        </p:spPr>
        <p:txBody>
          <a:bodyPr wrap="square" numCol="1" anchor="t" anchorCtr="0" compatLnSpc="1">
            <a:prstTxWarp prst="textNoShape">
              <a:avLst/>
            </a:prstTxWarp>
          </a:bodyPr>
          <a:lstStyle/>
          <a:p>
            <a:pPr>
              <a:defRPr/>
            </a:pPr>
            <a:r>
              <a:rPr lang="en-US" dirty="0" smtClean="0">
                <a:ea typeface="ＭＳ Ｐゴシック" pitchFamily="7" charset="-128"/>
              </a:rPr>
              <a:t>The number of anti-fraud Strike Force Teams operating in fraud hot spots around the country has increased from two to nine, bringing hundreds of convictions against criminals who had billed Medicare for hundreds of millions of dollars.</a:t>
            </a:r>
          </a:p>
          <a:p>
            <a:pPr>
              <a:defRPr/>
            </a:pPr>
            <a:r>
              <a:rPr lang="en-US" dirty="0" smtClean="0">
                <a:ea typeface="ＭＳ Ｐゴシック" pitchFamily="7" charset="-128"/>
              </a:rPr>
              <a:t>The Strike Force Teams are located in:</a:t>
            </a:r>
          </a:p>
          <a:p>
            <a:pPr lvl="1">
              <a:defRPr/>
            </a:pPr>
            <a:r>
              <a:rPr lang="en-US" dirty="0" smtClean="0">
                <a:ea typeface="ＭＳ Ｐゴシック" pitchFamily="7" charset="-128"/>
              </a:rPr>
              <a:t>Miami, FL		- Houston, TX</a:t>
            </a:r>
          </a:p>
          <a:p>
            <a:pPr lvl="1">
              <a:defRPr/>
            </a:pPr>
            <a:r>
              <a:rPr lang="en-US" dirty="0" smtClean="0">
                <a:ea typeface="ＭＳ Ｐゴシック" pitchFamily="7" charset="-128"/>
              </a:rPr>
              <a:t>Los Angeles, CA	-Detroit, MI</a:t>
            </a:r>
          </a:p>
          <a:p>
            <a:pPr lvl="1">
              <a:defRPr/>
            </a:pPr>
            <a:r>
              <a:rPr lang="en-US" dirty="0" smtClean="0">
                <a:ea typeface="ＭＳ Ｐゴシック" pitchFamily="7" charset="-128"/>
              </a:rPr>
              <a:t>Brooklyn, NY	-Dallas, TX</a:t>
            </a:r>
          </a:p>
          <a:p>
            <a:pPr lvl="1">
              <a:defRPr/>
            </a:pPr>
            <a:r>
              <a:rPr lang="en-US" dirty="0" smtClean="0">
                <a:ea typeface="ＭＳ Ｐゴシック" pitchFamily="7" charset="-128"/>
              </a:rPr>
              <a:t>Baton Rouge, LA	-Chicago, IL</a:t>
            </a:r>
          </a:p>
          <a:p>
            <a:pPr lvl="1">
              <a:defRPr/>
            </a:pPr>
            <a:r>
              <a:rPr lang="en-US" dirty="0" smtClean="0">
                <a:ea typeface="ＭＳ Ｐゴシック" pitchFamily="7" charset="-128"/>
              </a:rPr>
              <a:t>Tampa, FL</a:t>
            </a:r>
          </a:p>
          <a:p>
            <a:pPr>
              <a:defRPr/>
            </a:pPr>
            <a:r>
              <a:rPr lang="en-US" dirty="0" smtClean="0">
                <a:ea typeface="ＭＳ Ｐゴシック" pitchFamily="7" charset="-128"/>
              </a:rPr>
              <a:t>And we hav</a:t>
            </a:r>
            <a:r>
              <a:rPr lang="en-US" altLang="ja-JP" dirty="0" smtClean="0">
                <a:ea typeface="ＭＳ Ｐゴシック" pitchFamily="7" charset="-128"/>
              </a:rPr>
              <a:t>e empowered the group that</a:t>
            </a:r>
            <a:r>
              <a:rPr lang="ja-JP" altLang="en-US" smtClean="0">
                <a:ea typeface="ＭＳ Ｐゴシック" pitchFamily="7" charset="-128"/>
              </a:rPr>
              <a:t>’</a:t>
            </a:r>
            <a:r>
              <a:rPr lang="en-US" altLang="ja-JP" dirty="0" smtClean="0">
                <a:ea typeface="ＭＳ Ｐゴシック" pitchFamily="7" charset="-128"/>
              </a:rPr>
              <a:t>s more passionate about keeping criminals out of Medicare than any other: seniors themselves.  Last year, volunteers in our Senior Medicare Patrol reached people with critical information about how to protect themselves from fraud.  The more seniors know how to recognize and report these crimes, the more reluctant criminals will be to try them.</a:t>
            </a:r>
          </a:p>
          <a:p>
            <a:pPr marL="362277" indent="0">
              <a:buFont typeface="Wingdings" pitchFamily="2" charset="2"/>
              <a:buNone/>
              <a:defRPr/>
            </a:pPr>
            <a:r>
              <a:rPr lang="en-US" dirty="0" smtClean="0">
                <a:ea typeface="ＭＳ Ｐゴシック" pitchFamily="7" charset="-128"/>
              </a:rPr>
              <a:t>See Section 6401 of the Affordable Care Act.</a:t>
            </a:r>
          </a:p>
          <a:p>
            <a:pPr>
              <a:defRPr/>
            </a:pPr>
            <a:endParaRPr lang="en-US" dirty="0" smtClean="0">
              <a:ea typeface="ＭＳ Ｐゴシック" pitchFamily="7" charset="-128"/>
            </a:endParaRPr>
          </a:p>
        </p:txBody>
      </p:sp>
      <p:pic>
        <p:nvPicPr>
          <p:cNvPr id="76804" name="Picture 2"/>
          <p:cNvPicPr>
            <a:picLocks noChangeAspect="1" noChangeArrowheads="1"/>
          </p:cNvPicPr>
          <p:nvPr/>
        </p:nvPicPr>
        <p:blipFill>
          <a:blip r:embed="rId3"/>
          <a:srcRect/>
          <a:stretch>
            <a:fillRect/>
          </a:stretch>
        </p:blipFill>
        <p:spPr bwMode="auto">
          <a:xfrm>
            <a:off x="715963" y="7706400"/>
            <a:ext cx="384175" cy="381000"/>
          </a:xfrm>
          <a:prstGeom prst="rect">
            <a:avLst/>
          </a:prstGeom>
          <a:noFill/>
          <a:ln w="9525">
            <a:noFill/>
            <a:miter lim="800000"/>
            <a:headEnd/>
            <a:tailEnd/>
          </a:ln>
        </p:spPr>
      </p:pic>
      <p:sp>
        <p:nvSpPr>
          <p:cNvPr id="76805" name="Slide Number Placeholder 5"/>
          <p:cNvSpPr>
            <a:spLocks noGrp="1"/>
          </p:cNvSpPr>
          <p:nvPr>
            <p:ph type="sldNum" sz="quarter" idx="5"/>
          </p:nvPr>
        </p:nvSpPr>
        <p:spPr bwMode="auto">
          <a:noFill/>
          <a:ln>
            <a:miter lim="800000"/>
            <a:headEnd/>
            <a:tailEnd/>
          </a:ln>
        </p:spPr>
        <p:txBody>
          <a:bodyPr/>
          <a:lstStyle/>
          <a:p>
            <a:fld id="{97960C95-8BD0-48DF-9839-E7386146E52E}" type="slidenum">
              <a:rPr lang="en-US" smtClean="0"/>
              <a:pPr/>
              <a:t>19</a:t>
            </a:fld>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p:spPr>
      </p:sp>
      <p:sp>
        <p:nvSpPr>
          <p:cNvPr id="14338" name="Notes Placeholder 2"/>
          <p:cNvSpPr>
            <a:spLocks noGrp="1"/>
          </p:cNvSpPr>
          <p:nvPr>
            <p:ph type="body" idx="1"/>
          </p:nvPr>
        </p:nvSpPr>
        <p:spPr bwMode="auto">
          <a:xfrm>
            <a:off x="1192213" y="4560888"/>
            <a:ext cx="5391150" cy="4319587"/>
          </a:xfrm>
        </p:spPr>
        <p:txBody>
          <a:bodyPr wrap="square" numCol="1" anchor="t" anchorCtr="0" compatLnSpc="1">
            <a:prstTxWarp prst="textNoShape">
              <a:avLst/>
            </a:prstTxWarp>
          </a:bodyPr>
          <a:lstStyle/>
          <a:p>
            <a:pPr marL="293115" lvl="1" indent="-293115">
              <a:spcBef>
                <a:spcPts val="622"/>
              </a:spcBef>
              <a:spcAft>
                <a:spcPts val="0"/>
              </a:spcAft>
              <a:buFont typeface="Calibri" pitchFamily="34" charset="0"/>
              <a:buNone/>
              <a:defRPr/>
            </a:pPr>
            <a:r>
              <a:rPr lang="en-US" dirty="0" smtClean="0">
                <a:ea typeface="ＭＳ Ｐゴシック" pitchFamily="7" charset="-128"/>
              </a:rPr>
              <a:t>This session will help you to:</a:t>
            </a:r>
          </a:p>
          <a:p>
            <a:pPr marL="293115" lvl="1" indent="-118563">
              <a:spcBef>
                <a:spcPts val="622"/>
              </a:spcBef>
              <a:spcAft>
                <a:spcPts val="0"/>
              </a:spcAft>
              <a:buFont typeface="Wingdings" pitchFamily="2" charset="2"/>
              <a:buChar char="§"/>
              <a:defRPr/>
            </a:pPr>
            <a:r>
              <a:rPr lang="en-US" dirty="0" smtClean="0">
                <a:ea typeface="ＭＳ Ｐゴシック" pitchFamily="7" charset="-128"/>
              </a:rPr>
              <a:t>Recognize the scope of fraud and abuse </a:t>
            </a:r>
          </a:p>
          <a:p>
            <a:pPr marL="293115" lvl="1" indent="-118563">
              <a:spcBef>
                <a:spcPts val="622"/>
              </a:spcBef>
              <a:spcAft>
                <a:spcPts val="0"/>
              </a:spcAft>
              <a:buFont typeface="Wingdings" pitchFamily="2" charset="2"/>
              <a:buChar char="§"/>
              <a:defRPr/>
            </a:pPr>
            <a:r>
              <a:rPr lang="en-US" dirty="0" smtClean="0">
                <a:ea typeface="ＭＳ Ｐゴシック" pitchFamily="7" charset="-128"/>
              </a:rPr>
              <a:t>Understand CMS</a:t>
            </a:r>
            <a:r>
              <a:rPr lang="ja-JP" altLang="en-US" smtClean="0">
                <a:ea typeface="ＭＳ Ｐゴシック" pitchFamily="7" charset="-128"/>
              </a:rPr>
              <a:t>’</a:t>
            </a:r>
            <a:r>
              <a:rPr lang="en-US" altLang="ja-JP" dirty="0" smtClean="0">
                <a:ea typeface="ＭＳ Ｐゴシック" pitchFamily="7" charset="-128"/>
              </a:rPr>
              <a:t> plans to fight fraud and abuse</a:t>
            </a:r>
          </a:p>
          <a:p>
            <a:pPr marL="293115" lvl="1" indent="-118563">
              <a:spcBef>
                <a:spcPts val="622"/>
              </a:spcBef>
              <a:spcAft>
                <a:spcPts val="0"/>
              </a:spcAft>
              <a:buFont typeface="Wingdings" pitchFamily="2" charset="2"/>
              <a:buChar char="§"/>
              <a:defRPr/>
            </a:pPr>
            <a:r>
              <a:rPr lang="en-US" dirty="0" smtClean="0">
                <a:ea typeface="ＭＳ Ｐゴシック" pitchFamily="7" charset="-128"/>
              </a:rPr>
              <a:t>Explain how you can fight fraud</a:t>
            </a:r>
          </a:p>
          <a:p>
            <a:pPr marL="293115" lvl="1" indent="-118563">
              <a:spcBef>
                <a:spcPts val="622"/>
              </a:spcBef>
              <a:spcAft>
                <a:spcPts val="0"/>
              </a:spcAft>
              <a:buFont typeface="Wingdings" pitchFamily="2" charset="2"/>
              <a:buChar char="§"/>
              <a:defRPr/>
            </a:pPr>
            <a:r>
              <a:rPr lang="en-US" dirty="0" smtClean="0">
                <a:ea typeface="ＭＳ Ｐゴシック" pitchFamily="7" charset="-128"/>
              </a:rPr>
              <a:t>Identify sources of additional information</a:t>
            </a:r>
            <a:endParaRPr lang="en-US" dirty="0" smtClean="0">
              <a:ea typeface="ＭＳ Ｐゴシック" pitchFamily="7" charset="-128"/>
              <a:cs typeface="Arial" pitchFamily="34" charset="0"/>
            </a:endParaRPr>
          </a:p>
          <a:p>
            <a:pPr marL="293115" lvl="1" indent="-293115">
              <a:buFont typeface="Wingdings" pitchFamily="2" charset="2"/>
              <a:buChar char="§"/>
              <a:defRPr/>
            </a:pPr>
            <a:endParaRPr lang="en-US" dirty="0" smtClean="0">
              <a:ea typeface="ＭＳ Ｐゴシック" pitchFamily="7" charset="-128"/>
            </a:endParaRPr>
          </a:p>
        </p:txBody>
      </p:sp>
      <p:sp>
        <p:nvSpPr>
          <p:cNvPr id="59396" name="Slide Number Placeholder 3"/>
          <p:cNvSpPr>
            <a:spLocks noGrp="1"/>
          </p:cNvSpPr>
          <p:nvPr>
            <p:ph type="sldNum" sz="quarter" idx="5"/>
          </p:nvPr>
        </p:nvSpPr>
        <p:spPr bwMode="auto">
          <a:xfrm>
            <a:off x="4143375" y="9118600"/>
            <a:ext cx="3170238" cy="481013"/>
          </a:xfrm>
          <a:noFill/>
          <a:ln>
            <a:miter lim="800000"/>
            <a:headEnd/>
            <a:tailEnd/>
          </a:ln>
        </p:spPr>
        <p:txBody>
          <a:bodyPr lIns="96604" tIns="48303" rIns="96604" bIns="48303"/>
          <a:lstStyle/>
          <a:p>
            <a:fld id="{CD124B61-C2FA-438F-82AC-60EE4CF9662E}" type="slidenum">
              <a:rPr lang="en-US" smtClean="0"/>
              <a:pPr/>
              <a:t>2</a:t>
            </a:fld>
            <a:endParaRPr lang="en-US" dirty="0"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p:spPr>
      </p:sp>
      <p:sp>
        <p:nvSpPr>
          <p:cNvPr id="51202" name="Notes Placeholder 2"/>
          <p:cNvSpPr>
            <a:spLocks noGrp="1"/>
          </p:cNvSpPr>
          <p:nvPr>
            <p:ph type="body" idx="1"/>
          </p:nvPr>
        </p:nvSpPr>
        <p:spPr bwMode="auto">
          <a:xfrm>
            <a:off x="731838" y="4560888"/>
            <a:ext cx="6026150" cy="4319587"/>
          </a:xfrm>
        </p:spPr>
        <p:txBody>
          <a:bodyPr wrap="square" numCol="1" anchor="t" anchorCtr="0" compatLnSpc="1">
            <a:prstTxWarp prst="textNoShape">
              <a:avLst/>
            </a:prstTxWarp>
          </a:bodyPr>
          <a:lstStyle/>
          <a:p>
            <a:pPr>
              <a:defRPr/>
            </a:pPr>
            <a:r>
              <a:rPr lang="en-US" dirty="0" smtClean="0">
                <a:ea typeface="ＭＳ Ｐゴシック" pitchFamily="7" charset="-128"/>
              </a:rPr>
              <a:t>New steps we</a:t>
            </a:r>
            <a:r>
              <a:rPr lang="ja-JP" altLang="en-US" smtClean="0">
                <a:ea typeface="ＭＳ Ｐゴシック" pitchFamily="7" charset="-128"/>
              </a:rPr>
              <a:t>’</a:t>
            </a:r>
            <a:r>
              <a:rPr lang="en-US" altLang="ja-JP" dirty="0" smtClean="0">
                <a:ea typeface="ＭＳ Ｐゴシック" pitchFamily="7" charset="-128"/>
              </a:rPr>
              <a:t>ll be taking as part of the Affordable Care Act to keep criminals on the defensive.</a:t>
            </a:r>
          </a:p>
          <a:p>
            <a:pPr lvl="1">
              <a:defRPr/>
            </a:pPr>
            <a:r>
              <a:rPr lang="en-US" dirty="0" smtClean="0">
                <a:ea typeface="ＭＳ Ｐゴシック" pitchFamily="7" charset="-128"/>
              </a:rPr>
              <a:t>Under the new rules we</a:t>
            </a:r>
            <a:r>
              <a:rPr lang="ja-JP" altLang="en-US" smtClean="0">
                <a:ea typeface="ＭＳ Ｐゴシック" pitchFamily="7" charset="-128"/>
              </a:rPr>
              <a:t>’</a:t>
            </a:r>
            <a:r>
              <a:rPr lang="en-US" altLang="ja-JP" dirty="0" smtClean="0">
                <a:ea typeface="ＭＳ Ｐゴシック" pitchFamily="7" charset="-128"/>
              </a:rPr>
              <a:t>ll have tougher screenings for health care providers who want to participate in Medicaid or Medicare to keep fraudulent providers out of the programs. </a:t>
            </a:r>
          </a:p>
          <a:p>
            <a:pPr lvl="1">
              <a:defRPr/>
            </a:pPr>
            <a:r>
              <a:rPr lang="en-US" dirty="0" smtClean="0">
                <a:ea typeface="ＭＳ Ｐゴシック" pitchFamily="7" charset="-128"/>
              </a:rPr>
              <a:t>The different types of providers and suppliers have been determined to have varying </a:t>
            </a:r>
            <a:br>
              <a:rPr lang="en-US" dirty="0" smtClean="0">
                <a:ea typeface="ＭＳ Ｐゴシック" pitchFamily="7" charset="-128"/>
              </a:rPr>
            </a:br>
            <a:r>
              <a:rPr lang="en-US" dirty="0" smtClean="0">
                <a:ea typeface="ＭＳ Ｐゴシック" pitchFamily="7" charset="-128"/>
              </a:rPr>
              <a:t>levels of risk:</a:t>
            </a:r>
          </a:p>
          <a:p>
            <a:pPr lvl="2">
              <a:buFont typeface="Arial" pitchFamily="34" charset="0"/>
              <a:buNone/>
              <a:defRPr/>
            </a:pPr>
            <a:r>
              <a:rPr lang="en-US" b="1" dirty="0" smtClean="0">
                <a:ea typeface="ＭＳ Ｐゴシック" pitchFamily="7" charset="-128"/>
              </a:rPr>
              <a:t>Type				Risk Level</a:t>
            </a:r>
          </a:p>
          <a:p>
            <a:pPr lvl="2">
              <a:spcAft>
                <a:spcPts val="207"/>
              </a:spcAft>
              <a:buFont typeface="Arial" pitchFamily="34" charset="0"/>
              <a:buNone/>
              <a:defRPr/>
            </a:pPr>
            <a:r>
              <a:rPr lang="en-US" dirty="0" smtClean="0">
                <a:ea typeface="ＭＳ Ｐゴシック" pitchFamily="7" charset="-128"/>
              </a:rPr>
              <a:t>Physicians				Limited Risk	</a:t>
            </a:r>
          </a:p>
          <a:p>
            <a:pPr lvl="2">
              <a:spcAft>
                <a:spcPts val="207"/>
              </a:spcAft>
              <a:buFont typeface="Arial" pitchFamily="34" charset="0"/>
              <a:buNone/>
              <a:defRPr/>
            </a:pPr>
            <a:r>
              <a:rPr lang="en-US" dirty="0" smtClean="0">
                <a:ea typeface="ＭＳ Ｐゴシック" pitchFamily="7" charset="-128"/>
              </a:rPr>
              <a:t>Hospitals				Limited Risk</a:t>
            </a:r>
          </a:p>
          <a:p>
            <a:pPr lvl="2">
              <a:spcAft>
                <a:spcPts val="207"/>
              </a:spcAft>
              <a:buFont typeface="Arial" pitchFamily="34" charset="0"/>
              <a:buNone/>
              <a:defRPr/>
            </a:pPr>
            <a:r>
              <a:rPr lang="en-US" dirty="0" smtClean="0">
                <a:ea typeface="ＭＳ Ｐゴシック" pitchFamily="7" charset="-128"/>
              </a:rPr>
              <a:t>Community Mental Health centers		Moderate Risk </a:t>
            </a:r>
          </a:p>
          <a:p>
            <a:pPr lvl="2">
              <a:spcAft>
                <a:spcPts val="207"/>
              </a:spcAft>
              <a:buFont typeface="Arial" pitchFamily="34" charset="0"/>
              <a:buNone/>
              <a:defRPr/>
            </a:pPr>
            <a:r>
              <a:rPr lang="en-US" dirty="0" smtClean="0">
                <a:ea typeface="ＭＳ Ｐゴシック" pitchFamily="7" charset="-128"/>
              </a:rPr>
              <a:t>Physical Therapists			Moderate Risk</a:t>
            </a:r>
          </a:p>
          <a:p>
            <a:pPr lvl="2">
              <a:spcAft>
                <a:spcPts val="207"/>
              </a:spcAft>
              <a:buFont typeface="Arial" pitchFamily="34" charset="0"/>
              <a:buNone/>
              <a:defRPr/>
            </a:pPr>
            <a:r>
              <a:rPr lang="en-US" dirty="0" smtClean="0">
                <a:ea typeface="ＭＳ Ｐゴシック" pitchFamily="7" charset="-128"/>
              </a:rPr>
              <a:t>Outpatient Rehabilitation Facilities		Moderate Risk</a:t>
            </a:r>
          </a:p>
          <a:p>
            <a:pPr lvl="2">
              <a:buFont typeface="Arial" pitchFamily="34" charset="0"/>
              <a:buNone/>
              <a:defRPr/>
            </a:pPr>
            <a:r>
              <a:rPr lang="en-US" dirty="0" smtClean="0">
                <a:ea typeface="ＭＳ Ｐゴシック" pitchFamily="7" charset="-128"/>
              </a:rPr>
              <a:t>Currently Enrolled DME &amp; Home Health Agencies	Moderate Risk</a:t>
            </a:r>
          </a:p>
          <a:p>
            <a:pPr marL="711380" lvl="2" indent="-469314">
              <a:buFont typeface="Arial" pitchFamily="34" charset="0"/>
              <a:buNone/>
              <a:defRPr/>
            </a:pPr>
            <a:r>
              <a:rPr lang="en-US" b="1" dirty="0" smtClean="0">
                <a:ea typeface="ＭＳ Ｐゴシック" pitchFamily="7" charset="-128"/>
              </a:rPr>
              <a:t>Note: 	</a:t>
            </a:r>
            <a:r>
              <a:rPr lang="en-US" dirty="0" smtClean="0">
                <a:ea typeface="ＭＳ Ｐゴシック" pitchFamily="7" charset="-128"/>
              </a:rPr>
              <a:t>Moderate Risk groups will receive site visits to verify thy are in operation and complying with program standards</a:t>
            </a:r>
          </a:p>
          <a:p>
            <a:pPr marL="237127" lvl="2" indent="4941">
              <a:buFont typeface="Arial" pitchFamily="34" charset="0"/>
              <a:buNone/>
              <a:defRPr/>
            </a:pPr>
            <a:r>
              <a:rPr lang="en-US" dirty="0" smtClean="0">
                <a:ea typeface="ＭＳ Ｐゴシック" pitchFamily="7" charset="-128"/>
              </a:rPr>
              <a:t>Newly enrolling home health and DME suppliers will undergo an extra level of scrutiny – owners with a 5% or more ownership stake will go through a criminal background check.  </a:t>
            </a:r>
          </a:p>
          <a:p>
            <a:pPr lvl="2">
              <a:buFont typeface="Arial" pitchFamily="34" charset="0"/>
              <a:buNone/>
              <a:defRPr/>
            </a:pPr>
            <a:r>
              <a:rPr lang="en-US" dirty="0" smtClean="0">
                <a:solidFill>
                  <a:srgbClr val="000000"/>
                </a:solidFill>
                <a:ea typeface="ＭＳ Ｐゴシック" pitchFamily="7" charset="-128"/>
              </a:rPr>
              <a:t>       See Section 6408 of the Affordable Care Act.</a:t>
            </a:r>
          </a:p>
          <a:p>
            <a:pPr>
              <a:buFont typeface="Wingdings" pitchFamily="2" charset="2"/>
              <a:buNone/>
              <a:defRPr/>
            </a:pPr>
            <a:endParaRPr lang="en-US" dirty="0" smtClean="0">
              <a:ea typeface="ＭＳ Ｐゴシック" pitchFamily="7" charset="-128"/>
            </a:endParaRPr>
          </a:p>
        </p:txBody>
      </p:sp>
      <p:sp>
        <p:nvSpPr>
          <p:cNvPr id="77828" name="Slide Number Placeholder 5"/>
          <p:cNvSpPr>
            <a:spLocks noGrp="1"/>
          </p:cNvSpPr>
          <p:nvPr>
            <p:ph type="sldNum" sz="quarter" idx="5"/>
          </p:nvPr>
        </p:nvSpPr>
        <p:spPr bwMode="auto">
          <a:noFill/>
          <a:ln>
            <a:miter lim="800000"/>
            <a:headEnd/>
            <a:tailEnd/>
          </a:ln>
        </p:spPr>
        <p:txBody>
          <a:bodyPr/>
          <a:lstStyle/>
          <a:p>
            <a:fld id="{30049D49-AADE-422F-B2A5-8AB64E6D2940}" type="slidenum">
              <a:rPr lang="en-US" smtClean="0"/>
              <a:pPr/>
              <a:t>20</a:t>
            </a:fld>
            <a:endParaRPr lang="en-US" dirty="0" smtClean="0"/>
          </a:p>
        </p:txBody>
      </p:sp>
      <p:pic>
        <p:nvPicPr>
          <p:cNvPr id="77829" name="Picture 2"/>
          <p:cNvPicPr>
            <a:picLocks noChangeAspect="1" noChangeArrowheads="1"/>
          </p:cNvPicPr>
          <p:nvPr/>
        </p:nvPicPr>
        <p:blipFill>
          <a:blip r:embed="rId3"/>
          <a:srcRect/>
          <a:stretch>
            <a:fillRect/>
          </a:stretch>
        </p:blipFill>
        <p:spPr bwMode="auto">
          <a:xfrm>
            <a:off x="914400" y="8305800"/>
            <a:ext cx="317500" cy="314325"/>
          </a:xfrm>
          <a:prstGeom prst="rect">
            <a:avLst/>
          </a:prstGeom>
          <a:noFill/>
          <a:ln w="9525">
            <a:noFill/>
            <a:miter lim="800000"/>
            <a:headEnd/>
            <a:tailEnd/>
          </a:ln>
        </p:spPr>
      </p:pic>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noFill/>
          <a:ln>
            <a:solidFill>
              <a:srgbClr val="000000"/>
            </a:solidFill>
            <a:miter lim="800000"/>
            <a:headEnd/>
            <a:tailEnd/>
          </a:ln>
        </p:spPr>
      </p:sp>
      <p:sp>
        <p:nvSpPr>
          <p:cNvPr id="53250" name="Notes Placeholder 2"/>
          <p:cNvSpPr>
            <a:spLocks noGrp="1"/>
          </p:cNvSpPr>
          <p:nvPr>
            <p:ph type="body" idx="1"/>
          </p:nvPr>
        </p:nvSpPr>
        <p:spPr bwMode="auto"/>
        <p:txBody>
          <a:bodyPr wrap="square" numCol="1" anchor="t" anchorCtr="0" compatLnSpc="1">
            <a:prstTxWarp prst="textNoShape">
              <a:avLst/>
            </a:prstTxWarp>
          </a:bodyPr>
          <a:lstStyle/>
          <a:p>
            <a:pPr>
              <a:defRPr/>
            </a:pPr>
            <a:r>
              <a:rPr lang="en-US" dirty="0" smtClean="0">
                <a:ea typeface="ＭＳ Ｐゴシック" pitchFamily="7" charset="-128"/>
              </a:rPr>
              <a:t>Additional steps to fight fraud and abuse include the following.</a:t>
            </a:r>
          </a:p>
          <a:p>
            <a:pPr lvl="1">
              <a:defRPr/>
            </a:pPr>
            <a:r>
              <a:rPr lang="en-US" dirty="0" smtClean="0">
                <a:ea typeface="ＭＳ Ｐゴシック" pitchFamily="7" charset="-128"/>
              </a:rPr>
              <a:t>We</a:t>
            </a:r>
            <a:r>
              <a:rPr lang="ja-JP" altLang="en-US" smtClean="0">
                <a:ea typeface="ＭＳ Ｐゴシック" pitchFamily="7" charset="-128"/>
              </a:rPr>
              <a:t>’</a:t>
            </a:r>
            <a:r>
              <a:rPr lang="en-US" altLang="ja-JP" dirty="0" smtClean="0">
                <a:ea typeface="ＭＳ Ｐゴシック" pitchFamily="7" charset="-128"/>
              </a:rPr>
              <a:t>re going to make it easier for law enforcement to see health care claims information from different government agencies in one place so they can identify suspicious patterns.</a:t>
            </a:r>
          </a:p>
          <a:p>
            <a:pPr lvl="1">
              <a:defRPr/>
            </a:pPr>
            <a:r>
              <a:rPr lang="en-US" dirty="0" smtClean="0">
                <a:ea typeface="ＭＳ Ｐゴシック" pitchFamily="7" charset="-128"/>
              </a:rPr>
              <a:t>Withhold Medicare and Medicaid payments while an investigation is pending. </a:t>
            </a:r>
          </a:p>
          <a:p>
            <a:pPr>
              <a:defRPr/>
            </a:pPr>
            <a:r>
              <a:rPr lang="en-US" dirty="0" smtClean="0">
                <a:ea typeface="ＭＳ Ｐゴシック" pitchFamily="7" charset="-128"/>
              </a:rPr>
              <a:t>Provide $350 million in new resources to get more boots on the ground fighting fraud in communities across the country. </a:t>
            </a:r>
          </a:p>
          <a:p>
            <a:pPr>
              <a:defRPr/>
            </a:pPr>
            <a:r>
              <a:rPr lang="en-US" dirty="0" smtClean="0">
                <a:ea typeface="ＭＳ Ｐゴシック" pitchFamily="7" charset="-128"/>
              </a:rPr>
              <a:t>Require new face-to-face visits for covered home health and hospice care.</a:t>
            </a:r>
          </a:p>
          <a:p>
            <a:pPr>
              <a:defRPr/>
            </a:pPr>
            <a:r>
              <a:rPr lang="en-US" dirty="0" smtClean="0">
                <a:ea typeface="ＭＳ Ｐゴシック" pitchFamily="7" charset="-128"/>
              </a:rPr>
              <a:t>CMS is also conducting multiple pilots that will explore new technology to identify and prevent fraud, such as credit-card like technology and the use of heat mapping tools</a:t>
            </a:r>
          </a:p>
          <a:p>
            <a:pPr marL="411678" indent="0">
              <a:buFont typeface="Wingdings" pitchFamily="2" charset="2"/>
              <a:buNone/>
              <a:defRPr/>
            </a:pPr>
            <a:r>
              <a:rPr lang="en-US" dirty="0" smtClean="0">
                <a:solidFill>
                  <a:srgbClr val="000000"/>
                </a:solidFill>
                <a:ea typeface="ＭＳ Ｐゴシック" pitchFamily="7" charset="-128"/>
              </a:rPr>
              <a:t>See Section 6401 of the Affordable Care Act.</a:t>
            </a:r>
          </a:p>
          <a:p>
            <a:pPr>
              <a:buFont typeface="Wingdings" pitchFamily="2" charset="2"/>
              <a:buNone/>
              <a:defRPr/>
            </a:pPr>
            <a:endParaRPr lang="en-US" sz="1600" dirty="0" smtClean="0">
              <a:ea typeface="ＭＳ Ｐゴシック" pitchFamily="7" charset="-128"/>
            </a:endParaRPr>
          </a:p>
          <a:p>
            <a:pPr>
              <a:buFont typeface="Wingdings" pitchFamily="2" charset="2"/>
              <a:buNone/>
              <a:defRPr/>
            </a:pPr>
            <a:endParaRPr lang="en-US" dirty="0" smtClean="0">
              <a:ea typeface="ＭＳ Ｐゴシック" pitchFamily="7" charset="-128"/>
            </a:endParaRPr>
          </a:p>
          <a:p>
            <a:pPr>
              <a:buFont typeface="Wingdings" pitchFamily="2" charset="2"/>
              <a:buNone/>
              <a:defRPr/>
            </a:pPr>
            <a:endParaRPr lang="en-US" dirty="0" smtClean="0">
              <a:ea typeface="ＭＳ Ｐゴシック" pitchFamily="7" charset="-128"/>
            </a:endParaRPr>
          </a:p>
        </p:txBody>
      </p:sp>
      <p:pic>
        <p:nvPicPr>
          <p:cNvPr id="78852" name="Picture 2"/>
          <p:cNvPicPr>
            <a:picLocks noChangeAspect="1" noChangeArrowheads="1"/>
          </p:cNvPicPr>
          <p:nvPr/>
        </p:nvPicPr>
        <p:blipFill>
          <a:blip r:embed="rId3"/>
          <a:srcRect/>
          <a:stretch>
            <a:fillRect/>
          </a:stretch>
        </p:blipFill>
        <p:spPr bwMode="auto">
          <a:xfrm>
            <a:off x="837135" y="6857957"/>
            <a:ext cx="317500" cy="314325"/>
          </a:xfrm>
          <a:prstGeom prst="rect">
            <a:avLst/>
          </a:prstGeom>
          <a:noFill/>
          <a:ln w="9525">
            <a:noFill/>
            <a:miter lim="800000"/>
            <a:headEnd/>
            <a:tailEnd/>
          </a:ln>
        </p:spPr>
      </p:pic>
      <p:sp>
        <p:nvSpPr>
          <p:cNvPr id="78853" name="Slide Number Placeholder 5"/>
          <p:cNvSpPr>
            <a:spLocks noGrp="1"/>
          </p:cNvSpPr>
          <p:nvPr>
            <p:ph type="sldNum" sz="quarter" idx="5"/>
          </p:nvPr>
        </p:nvSpPr>
        <p:spPr bwMode="auto">
          <a:noFill/>
          <a:ln>
            <a:miter lim="800000"/>
            <a:headEnd/>
            <a:tailEnd/>
          </a:ln>
        </p:spPr>
        <p:txBody>
          <a:bodyPr/>
          <a:lstStyle/>
          <a:p>
            <a:fld id="{ABD34869-60F8-43F7-ABC9-7FE0E9557E66}" type="slidenum">
              <a:rPr lang="en-US" smtClean="0"/>
              <a:pPr/>
              <a:t>21</a:t>
            </a:fld>
            <a:endParaRPr lang="en-US" dirty="0"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bwMode="auto">
          <a:noFill/>
          <a:ln>
            <a:solidFill>
              <a:srgbClr val="000000"/>
            </a:solidFill>
            <a:miter lim="800000"/>
            <a:headEnd/>
            <a:tailEnd/>
          </a:ln>
        </p:spPr>
      </p:sp>
      <p:sp>
        <p:nvSpPr>
          <p:cNvPr id="79875" name="Notes Placeholder 2"/>
          <p:cNvSpPr>
            <a:spLocks noGrp="1"/>
          </p:cNvSpPr>
          <p:nvPr>
            <p:ph type="body" idx="1"/>
          </p:nvPr>
        </p:nvSpPr>
        <p:spPr bwMode="auto">
          <a:xfrm>
            <a:off x="396875" y="4533900"/>
            <a:ext cx="6521450" cy="4373563"/>
          </a:xfrm>
          <a:noFill/>
        </p:spPr>
        <p:txBody>
          <a:bodyPr wrap="square" numCol="1" anchor="t" anchorCtr="0" compatLnSpc="1">
            <a:prstTxWarp prst="textNoShape">
              <a:avLst/>
            </a:prstTxWarp>
          </a:bodyPr>
          <a:lstStyle/>
          <a:p>
            <a:pPr>
              <a:spcAft>
                <a:spcPts val="313"/>
              </a:spcAft>
            </a:pPr>
            <a:r>
              <a:rPr lang="en-US" dirty="0" smtClean="0">
                <a:ea typeface="ＭＳ Ｐゴシック" pitchFamily="7" charset="-128"/>
              </a:rPr>
              <a:t>CMS is working to increase the detection of improper payments and fraud. Methods will include:</a:t>
            </a:r>
          </a:p>
          <a:p>
            <a:pPr lvl="1">
              <a:spcAft>
                <a:spcPts val="313"/>
              </a:spcAft>
            </a:pPr>
            <a:r>
              <a:rPr lang="en-US" dirty="0" smtClean="0">
                <a:ea typeface="ＭＳ Ｐゴシック" pitchFamily="7" charset="-128"/>
              </a:rPr>
              <a:t>Streamlining processes for reporting, analyzing, and investigating fraud complaints</a:t>
            </a:r>
          </a:p>
          <a:p>
            <a:pPr lvl="1">
              <a:spcAft>
                <a:spcPts val="313"/>
              </a:spcAft>
            </a:pPr>
            <a:r>
              <a:rPr lang="en-US" dirty="0" smtClean="0">
                <a:ea typeface="ＭＳ Ｐゴシック" pitchFamily="7" charset="-128"/>
              </a:rPr>
              <a:t>Providing provider access and training on CMS data systems to increase the identification and development of potential fraud cases</a:t>
            </a:r>
          </a:p>
          <a:p>
            <a:pPr lvl="1">
              <a:spcAft>
                <a:spcPts val="313"/>
              </a:spcAft>
            </a:pPr>
            <a:r>
              <a:rPr lang="en-US" dirty="0" smtClean="0">
                <a:ea typeface="ＭＳ Ｐゴシック" pitchFamily="7" charset="-128"/>
              </a:rPr>
              <a:t>Leveraging and sharing best-in-class knowledge, practices, and technology available in the public and private sectors, including new analytic and predictive modeling tools</a:t>
            </a:r>
          </a:p>
          <a:p>
            <a:pPr lvl="1">
              <a:spcAft>
                <a:spcPts val="313"/>
              </a:spcAft>
            </a:pPr>
            <a:r>
              <a:rPr lang="en-US" dirty="0" smtClean="0">
                <a:ea typeface="ＭＳ Ｐゴシック" pitchFamily="7" charset="-128"/>
              </a:rPr>
              <a:t>Expanding oversight controls including claims pre-payment review for high-risk items and services </a:t>
            </a:r>
          </a:p>
          <a:p>
            <a:pPr lvl="1">
              <a:spcAft>
                <a:spcPts val="313"/>
              </a:spcAft>
            </a:pPr>
            <a:r>
              <a:rPr lang="en-US" dirty="0" smtClean="0">
                <a:ea typeface="ＭＳ Ｐゴシック" pitchFamily="7" charset="-128"/>
              </a:rPr>
              <a:t>The Office of the Inspector General was allocated $1.5 million for compliance training and data mining activities.  HHS/OIG is planning a series of compliance training programs that will provide free or low cost, high quality compliance training for providers, compliance professionals, and attorneys. The training will focus on methods to identify fraud risk areas and compliance best practices so that providers can strengthen their own compliance efforts and more effectively identify and avoid illegal schemes.</a:t>
            </a:r>
          </a:p>
          <a:p>
            <a:pPr lvl="2" indent="-119063">
              <a:spcAft>
                <a:spcPts val="313"/>
              </a:spcAft>
            </a:pPr>
            <a:r>
              <a:rPr lang="en-US" dirty="0" smtClean="0">
                <a:ea typeface="ＭＳ Ｐゴシック" pitchFamily="7" charset="-128"/>
              </a:rPr>
              <a:t>$1.25 million of this funding will support HHS/OIG</a:t>
            </a:r>
            <a:r>
              <a:rPr lang="ja-JP" altLang="en-US" smtClean="0">
                <a:ea typeface="ＭＳ Ｐゴシック" pitchFamily="7" charset="-128"/>
              </a:rPr>
              <a:t>’</a:t>
            </a:r>
            <a:r>
              <a:rPr lang="en-US" altLang="ja-JP" dirty="0" smtClean="0">
                <a:ea typeface="ＭＳ Ｐゴシック" pitchFamily="7" charset="-128"/>
              </a:rPr>
              <a:t>s enhancement of data analysis and mining capabilities for detecting health care fraud.  These extended capabilities will allow law enforcement officials to use sophisticated software to analyze near-time data, allowing them to identify providers that appear to have submitted improper claims, groups that have assumed multiple identities to circumvent fraud detection, and other systemic vulnerabilities, leading to the identification of potential fraud with unprecedented speed and efficiency.</a:t>
            </a:r>
            <a:br>
              <a:rPr lang="en-US" altLang="ja-JP" dirty="0" smtClean="0">
                <a:ea typeface="ＭＳ Ｐゴシック" pitchFamily="7" charset="-128"/>
              </a:rPr>
            </a:br>
            <a:endParaRPr lang="en-US" dirty="0" smtClean="0">
              <a:ea typeface="ＭＳ Ｐゴシック" pitchFamily="7" charset="-128"/>
            </a:endParaRPr>
          </a:p>
        </p:txBody>
      </p:sp>
      <p:sp>
        <p:nvSpPr>
          <p:cNvPr id="79876" name="Slide Number Placeholder 3"/>
          <p:cNvSpPr>
            <a:spLocks noGrp="1"/>
          </p:cNvSpPr>
          <p:nvPr>
            <p:ph type="sldNum" sz="quarter" idx="5"/>
          </p:nvPr>
        </p:nvSpPr>
        <p:spPr bwMode="auto">
          <a:noFill/>
          <a:ln>
            <a:miter lim="800000"/>
            <a:headEnd/>
            <a:tailEnd/>
          </a:ln>
        </p:spPr>
        <p:txBody>
          <a:bodyPr/>
          <a:lstStyle/>
          <a:p>
            <a:fld id="{ED835A07-EDD2-46DB-9FA0-B9E881200F5C}" type="slidenum">
              <a:rPr lang="en-US" smtClean="0"/>
              <a:pPr/>
              <a:t>22</a:t>
            </a:fld>
            <a:endParaRPr lang="en-US" dirty="0"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bwMode="auto">
          <a:noFill/>
          <a:ln>
            <a:solidFill>
              <a:srgbClr val="000000"/>
            </a:solidFill>
            <a:miter lim="800000"/>
            <a:headEnd/>
            <a:tailEnd/>
          </a:ln>
        </p:spPr>
      </p:sp>
      <p:sp>
        <p:nvSpPr>
          <p:cNvPr id="80899" name="Notes Placeholder 2"/>
          <p:cNvSpPr>
            <a:spLocks noGrp="1"/>
          </p:cNvSpPr>
          <p:nvPr>
            <p:ph type="body" idx="1"/>
          </p:nvPr>
        </p:nvSpPr>
        <p:spPr bwMode="auto">
          <a:xfrm>
            <a:off x="865188" y="4533900"/>
            <a:ext cx="5743575" cy="4373563"/>
          </a:xfrm>
          <a:noFill/>
        </p:spPr>
        <p:txBody>
          <a:bodyPr wrap="square" numCol="1" anchor="t" anchorCtr="0" compatLnSpc="1">
            <a:prstTxWarp prst="textNoShape">
              <a:avLst/>
            </a:prstTxWarp>
          </a:bodyPr>
          <a:lstStyle/>
          <a:p>
            <a:r>
              <a:rPr lang="en-US" dirty="0" smtClean="0">
                <a:ea typeface="ＭＳ Ｐゴシック" pitchFamily="7" charset="-128"/>
              </a:rPr>
              <a:t>CMS is working collaboratively with Federal and law enforcement partners to increase the recovery of improper payments and fraud by working toward suspending payments for providers subject to credible allegations of fraud.</a:t>
            </a:r>
          </a:p>
          <a:p>
            <a:r>
              <a:rPr lang="en-US" dirty="0" smtClean="0">
                <a:ea typeface="ＭＳ Ｐゴシック" pitchFamily="7" charset="-128"/>
              </a:rPr>
              <a:t>Partnering in expansion of the Healthcare Fraud Prevention &amp; Enforcement Action Team (HEAT) task forces to additional cities throughout the country.  </a:t>
            </a:r>
            <a:br>
              <a:rPr lang="en-US" dirty="0" smtClean="0">
                <a:ea typeface="ＭＳ Ｐゴシック" pitchFamily="7" charset="-128"/>
              </a:rPr>
            </a:br>
            <a:r>
              <a:rPr lang="en-US" dirty="0" smtClean="0">
                <a:ea typeface="ＭＳ Ｐゴシック" pitchFamily="7" charset="-128"/>
              </a:rPr>
              <a:t>HEAT task forces are inter-agency teams composed of top-level law enforcement and professional staff.  The team builds on existing partnerships, including those with state and local law enforcement organizations to prevent fraud and enforce anti-fraud laws.</a:t>
            </a:r>
          </a:p>
          <a:p>
            <a:r>
              <a:rPr lang="en-US" dirty="0" smtClean="0">
                <a:ea typeface="ＭＳ Ｐゴシック" pitchFamily="7" charset="-128"/>
              </a:rPr>
              <a:t>More than $2.5 billion stolen from federal health care programs was identified for return to the Medicare Health Insurance Trust Fund, the Treasury, and others in FY 2010.  This is an unprecedented achievement for the Health Care Fraud and Abuse Control Program (HCFAC), a joint effort of the two departments to coordinate Federal, state, and local law enforcement activities to fight health care fraud and abuse. </a:t>
            </a:r>
          </a:p>
          <a:p>
            <a:endParaRPr lang="en-US" dirty="0" smtClean="0">
              <a:ea typeface="ＭＳ Ｐゴシック" pitchFamily="7" charset="-128"/>
            </a:endParaRPr>
          </a:p>
        </p:txBody>
      </p:sp>
      <p:sp>
        <p:nvSpPr>
          <p:cNvPr id="80900" name="Slide Number Placeholder 3"/>
          <p:cNvSpPr>
            <a:spLocks noGrp="1"/>
          </p:cNvSpPr>
          <p:nvPr>
            <p:ph type="sldNum" sz="quarter" idx="5"/>
          </p:nvPr>
        </p:nvSpPr>
        <p:spPr bwMode="auto">
          <a:noFill/>
          <a:ln>
            <a:miter lim="800000"/>
            <a:headEnd/>
            <a:tailEnd/>
          </a:ln>
        </p:spPr>
        <p:txBody>
          <a:bodyPr/>
          <a:lstStyle/>
          <a:p>
            <a:fld id="{B4C884D6-3EAB-4FEE-B7B5-1160F9B9DAC7}" type="slidenum">
              <a:rPr lang="en-US" smtClean="0"/>
              <a:pPr/>
              <a:t>23</a:t>
            </a:fld>
            <a:endParaRPr lang="en-US" dirty="0"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9394" name="Rectangle 3"/>
          <p:cNvSpPr>
            <a:spLocks noGrp="1" noChangeArrowheads="1"/>
          </p:cNvSpPr>
          <p:nvPr>
            <p:ph type="body" idx="1"/>
          </p:nvPr>
        </p:nvSpPr>
        <p:spPr bwMode="auto"/>
        <p:txBody>
          <a:bodyPr wrap="square" numCol="1" anchor="t" anchorCtr="0" compatLnSpc="1">
            <a:prstTxWarp prst="textNoShape">
              <a:avLst/>
            </a:prstTxWarp>
            <a:normAutofit lnSpcReduction="10000"/>
          </a:bodyPr>
          <a:lstStyle/>
          <a:p>
            <a:pPr>
              <a:defRPr/>
            </a:pPr>
            <a:r>
              <a:rPr lang="en-US" dirty="0" smtClean="0">
                <a:ea typeface="ＭＳ Ｐゴシック" pitchFamily="7" charset="-128"/>
              </a:rPr>
              <a:t>CMS has established Medicare parts C/D Recovery Audit Contractor (RAC) programs in accordance with the requirements specified in the Affordable Care Act.</a:t>
            </a:r>
          </a:p>
          <a:p>
            <a:pPr lvl="1">
              <a:defRPr/>
            </a:pPr>
            <a:r>
              <a:rPr lang="en-US" dirty="0" smtClean="0">
                <a:ea typeface="ＭＳ Ｐゴシック" pitchFamily="7" charset="-128"/>
              </a:rPr>
              <a:t>Medicare parts C/D RACs must ensure that each MA and drug plan has an anti-fraud plan in effect, and to review the effectiveness of each plan.</a:t>
            </a:r>
          </a:p>
          <a:p>
            <a:pPr lvl="1">
              <a:defRPr/>
            </a:pPr>
            <a:r>
              <a:rPr lang="en-US" dirty="0" smtClean="0">
                <a:ea typeface="ＭＳ Ｐゴシック" pitchFamily="7" charset="-128"/>
              </a:rPr>
              <a:t>Part D RACs will retroactively examine claims for reinsurance to determine if drug plan sponsors submitted claims exceeding allowable costs.</a:t>
            </a:r>
          </a:p>
          <a:p>
            <a:pPr lvl="1">
              <a:defRPr/>
            </a:pPr>
            <a:r>
              <a:rPr lang="en-US" dirty="0" smtClean="0">
                <a:ea typeface="ＭＳ Ｐゴシック" pitchFamily="7" charset="-128"/>
              </a:rPr>
              <a:t>Part D RACs will review estimates submitted by drug plans for high cost beneficiaries and compare to numbers of beneficiaries actually enrolled in such plans.</a:t>
            </a:r>
          </a:p>
          <a:p>
            <a:pPr lvl="1">
              <a:defRPr/>
            </a:pPr>
            <a:r>
              <a:rPr lang="en-US" dirty="0" smtClean="0">
                <a:ea typeface="ＭＳ Ｐゴシック" pitchFamily="7" charset="-128"/>
              </a:rPr>
              <a:t>RACs collect overpayments.</a:t>
            </a:r>
          </a:p>
          <a:p>
            <a:pPr lvl="1">
              <a:defRPr/>
            </a:pPr>
            <a:r>
              <a:rPr lang="en-US" dirty="0" smtClean="0">
                <a:ea typeface="ＭＳ Ｐゴシック" pitchFamily="7" charset="-128"/>
              </a:rPr>
              <a:t>RACs are paid on a contingency fee basis</a:t>
            </a:r>
          </a:p>
          <a:p>
            <a:pPr>
              <a:defRPr/>
            </a:pPr>
            <a:r>
              <a:rPr lang="en-US" dirty="0" smtClean="0">
                <a:ea typeface="ＭＳ Ｐゴシック" pitchFamily="7" charset="-128"/>
              </a:rPr>
              <a:t>States and territories must establish Medicaid RAC programs (ACA § 6411(a)) CMS-6034-</a:t>
            </a:r>
            <a:r>
              <a:rPr lang="en-US" b="1" i="1" dirty="0" smtClean="0">
                <a:ea typeface="ＭＳ Ｐゴシック" pitchFamily="7" charset="-128"/>
              </a:rPr>
              <a:t> Proposed</a:t>
            </a:r>
            <a:r>
              <a:rPr lang="en-US" dirty="0" smtClean="0">
                <a:ea typeface="ＭＳ Ｐゴシック" pitchFamily="7" charset="-128"/>
              </a:rPr>
              <a:t> </a:t>
            </a:r>
          </a:p>
          <a:p>
            <a:pPr lvl="1">
              <a:defRPr/>
            </a:pPr>
            <a:r>
              <a:rPr lang="en-US" dirty="0" smtClean="0">
                <a:ea typeface="ＭＳ Ｐゴシック" pitchFamily="7" charset="-128"/>
              </a:rPr>
              <a:t>Medicaid RACs must identify and recover overpayments and identify underpayments.</a:t>
            </a:r>
          </a:p>
          <a:p>
            <a:pPr lvl="1">
              <a:defRPr/>
            </a:pPr>
            <a:r>
              <a:rPr lang="en-US" dirty="0" smtClean="0">
                <a:ea typeface="ＭＳ Ｐゴシック" pitchFamily="7" charset="-128"/>
              </a:rPr>
              <a:t>States must pay Medicaid RACs on a contingency fee basis for identification and recovery of overpayments and will determine the fee paid to Medicaid RACs to identify underpayments.</a:t>
            </a:r>
          </a:p>
          <a:p>
            <a:pPr lvl="1">
              <a:defRPr/>
            </a:pPr>
            <a:r>
              <a:rPr lang="en-US" dirty="0" smtClean="0">
                <a:ea typeface="ＭＳ Ｐゴシック" pitchFamily="7" charset="-128"/>
              </a:rPr>
              <a:t>Medicaid RACs must coordinate their efforts with other auditing entities, including State and Federal law enforcement agencies. CMS and States will work to minimize the likelihood of overlapping audits.</a:t>
            </a:r>
          </a:p>
          <a:p>
            <a:pPr lvl="1">
              <a:defRPr/>
            </a:pPr>
            <a:endParaRPr lang="en-US" dirty="0" smtClean="0">
              <a:ea typeface="ＭＳ Ｐゴシック" pitchFamily="7" charset="-128"/>
            </a:endParaRPr>
          </a:p>
          <a:p>
            <a:pPr>
              <a:defRPr/>
            </a:pPr>
            <a:endParaRPr lang="en-US" dirty="0" smtClean="0">
              <a:ea typeface="ＭＳ Ｐゴシック" pitchFamily="7" charset="-128"/>
            </a:endParaRPr>
          </a:p>
        </p:txBody>
      </p:sp>
      <p:sp>
        <p:nvSpPr>
          <p:cNvPr id="81924" name="Slide Number Placeholder 3"/>
          <p:cNvSpPr>
            <a:spLocks noGrp="1"/>
          </p:cNvSpPr>
          <p:nvPr>
            <p:ph type="sldNum" sz="quarter" idx="5"/>
          </p:nvPr>
        </p:nvSpPr>
        <p:spPr bwMode="auto">
          <a:noFill/>
          <a:ln>
            <a:miter lim="800000"/>
            <a:headEnd/>
            <a:tailEnd/>
          </a:ln>
        </p:spPr>
        <p:txBody>
          <a:bodyPr/>
          <a:lstStyle/>
          <a:p>
            <a:fld id="{933FB4D8-ED42-4A7F-82AD-149CE580A8DA}" type="slidenum">
              <a:rPr lang="en-US" smtClean="0"/>
              <a:pPr/>
              <a:t>24</a:t>
            </a:fld>
            <a:endParaRPr lang="en-US" dirty="0"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2947"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buFont typeface="Wingdings" pitchFamily="2" charset="2"/>
              <a:buNone/>
            </a:pPr>
            <a:r>
              <a:rPr lang="en-US" dirty="0" smtClean="0">
                <a:ea typeface="ＭＳ Ｐゴシック" pitchFamily="7" charset="-128"/>
              </a:rPr>
              <a:t>Expanded Overpayment Recovery Efforts via Recovery Audit Contractors</a:t>
            </a:r>
          </a:p>
          <a:p>
            <a:r>
              <a:rPr lang="en-US" dirty="0" smtClean="0">
                <a:ea typeface="ＭＳ Ｐゴシック" pitchFamily="7" charset="-128"/>
              </a:rPr>
              <a:t>There are four RACs</a:t>
            </a:r>
          </a:p>
          <a:p>
            <a:pPr lvl="1"/>
            <a:r>
              <a:rPr lang="en-US" dirty="0" smtClean="0">
                <a:ea typeface="ＭＳ Ｐゴシック" pitchFamily="7" charset="-128"/>
              </a:rPr>
              <a:t>Diversified Collection Services</a:t>
            </a:r>
          </a:p>
          <a:p>
            <a:pPr lvl="1"/>
            <a:r>
              <a:rPr lang="en-US" dirty="0" smtClean="0">
                <a:ea typeface="ＭＳ Ｐゴシック" pitchFamily="7" charset="-128"/>
              </a:rPr>
              <a:t>CGI Technologies and Solutions </a:t>
            </a:r>
          </a:p>
          <a:p>
            <a:pPr lvl="1"/>
            <a:r>
              <a:rPr lang="en-US" dirty="0" smtClean="0">
                <a:ea typeface="ＭＳ Ｐゴシック" pitchFamily="7" charset="-128"/>
              </a:rPr>
              <a:t>Connolly Consulting Associates </a:t>
            </a:r>
          </a:p>
          <a:p>
            <a:pPr lvl="1"/>
            <a:r>
              <a:rPr lang="en-US" dirty="0" smtClean="0">
                <a:ea typeface="ＭＳ Ｐゴシック" pitchFamily="7" charset="-128"/>
              </a:rPr>
              <a:t>HealthDataInsights </a:t>
            </a:r>
          </a:p>
          <a:p>
            <a:endParaRPr lang="en-US" sz="1100" dirty="0" smtClean="0">
              <a:ea typeface="ＭＳ Ｐゴシック" pitchFamily="7" charset="-128"/>
            </a:endParaRPr>
          </a:p>
        </p:txBody>
      </p:sp>
      <p:sp>
        <p:nvSpPr>
          <p:cNvPr id="82948" name="Slide Number Placeholder 3"/>
          <p:cNvSpPr>
            <a:spLocks noGrp="1"/>
          </p:cNvSpPr>
          <p:nvPr>
            <p:ph type="sldNum" sz="quarter" idx="5"/>
          </p:nvPr>
        </p:nvSpPr>
        <p:spPr bwMode="auto">
          <a:noFill/>
          <a:ln>
            <a:miter lim="800000"/>
            <a:headEnd/>
            <a:tailEnd/>
          </a:ln>
        </p:spPr>
        <p:txBody>
          <a:bodyPr/>
          <a:lstStyle/>
          <a:p>
            <a:fld id="{EE9782DD-6208-40C1-A8DB-22448884ACC5}" type="slidenum">
              <a:rPr lang="en-US" smtClean="0"/>
              <a:pPr/>
              <a:t>25</a:t>
            </a:fld>
            <a:endParaRPr lang="en-US" dirty="0"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noFill/>
          <a:ln>
            <a:solidFill>
              <a:srgbClr val="000000"/>
            </a:solidFill>
            <a:miter lim="800000"/>
            <a:headEnd/>
            <a:tailEnd/>
          </a:ln>
        </p:spPr>
      </p:sp>
      <p:sp>
        <p:nvSpPr>
          <p:cNvPr id="83971" name="Notes Placeholder 2"/>
          <p:cNvSpPr>
            <a:spLocks noGrp="1"/>
          </p:cNvSpPr>
          <p:nvPr>
            <p:ph type="body" idx="1"/>
          </p:nvPr>
        </p:nvSpPr>
        <p:spPr bwMode="auto">
          <a:xfrm>
            <a:off x="865188" y="4533900"/>
            <a:ext cx="5743575" cy="4373563"/>
          </a:xfrm>
          <a:noFill/>
        </p:spPr>
        <p:txBody>
          <a:bodyPr wrap="square" numCol="1" anchor="t" anchorCtr="0" compatLnSpc="1">
            <a:prstTxWarp prst="textNoShape">
              <a:avLst/>
            </a:prstTxWarp>
          </a:bodyPr>
          <a:lstStyle/>
          <a:p>
            <a:r>
              <a:rPr lang="en-US" dirty="0" smtClean="0">
                <a:ea typeface="ＭＳ Ｐゴシック" pitchFamily="7" charset="-128"/>
              </a:rPr>
              <a:t>CMS is working to increase the reporting of improper payments and fraud through the following.</a:t>
            </a:r>
          </a:p>
          <a:p>
            <a:pPr lvl="1"/>
            <a:r>
              <a:rPr lang="en-US" dirty="0" smtClean="0">
                <a:ea typeface="ＭＳ Ｐゴシック" pitchFamily="7" charset="-128"/>
              </a:rPr>
              <a:t>Sharing information and performance metrics on key program integrity activities broadly to engage key stakeholders.</a:t>
            </a:r>
          </a:p>
          <a:p>
            <a:pPr lvl="1"/>
            <a:r>
              <a:rPr lang="en-US" dirty="0" smtClean="0">
                <a:ea typeface="ＭＳ Ｐゴシック" pitchFamily="7" charset="-128"/>
              </a:rPr>
              <a:t>Enhancing partnerships with the private sector to share information and methods to detect and prevent fraud.</a:t>
            </a:r>
          </a:p>
          <a:p>
            <a:pPr lvl="1"/>
            <a:r>
              <a:rPr lang="en-US" dirty="0" smtClean="0">
                <a:ea typeface="ＭＳ Ｐゴシック" pitchFamily="7" charset="-128"/>
              </a:rPr>
              <a:t>Continuing to coordinate with law enforcement on initiatives that will strengthen relationships with key stakeholders such as the Regional Fraud Summits.</a:t>
            </a:r>
          </a:p>
          <a:p>
            <a:pPr lvl="1"/>
            <a:r>
              <a:rPr lang="en-US" dirty="0" smtClean="0">
                <a:ea typeface="ＭＳ Ｐゴシック" pitchFamily="7" charset="-128"/>
              </a:rPr>
              <a:t>Regional Fraud Summits are coordinated among the Office of the Inspector General, the Department of Justice, the Secretary of HHS, and CMS.  These summits provide an opportunity for beneficiaries, providers, hospitals and law enforcement to discuss shared concerns and collaboration strategies.</a:t>
            </a:r>
          </a:p>
        </p:txBody>
      </p:sp>
      <p:sp>
        <p:nvSpPr>
          <p:cNvPr id="83972" name="Slide Number Placeholder 3"/>
          <p:cNvSpPr>
            <a:spLocks noGrp="1"/>
          </p:cNvSpPr>
          <p:nvPr>
            <p:ph type="sldNum" sz="quarter" idx="5"/>
          </p:nvPr>
        </p:nvSpPr>
        <p:spPr bwMode="auto">
          <a:noFill/>
          <a:ln>
            <a:miter lim="800000"/>
            <a:headEnd/>
            <a:tailEnd/>
          </a:ln>
        </p:spPr>
        <p:txBody>
          <a:bodyPr/>
          <a:lstStyle/>
          <a:p>
            <a:fld id="{69C54E2E-1DE3-4D6D-947D-D13C14E012F0}" type="slidenum">
              <a:rPr lang="en-US" smtClean="0"/>
              <a:pPr/>
              <a:t>26</a:t>
            </a:fld>
            <a:endParaRPr lang="en-US" dirty="0"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bwMode="auto">
          <a:noFill/>
          <a:ln>
            <a:solidFill>
              <a:srgbClr val="000000"/>
            </a:solidFill>
            <a:miter lim="800000"/>
            <a:headEnd/>
            <a:tailEnd/>
          </a:ln>
        </p:spPr>
      </p:sp>
      <p:sp>
        <p:nvSpPr>
          <p:cNvPr id="84995"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smtClean="0">
                <a:ea typeface="ＭＳ Ｐゴシック" pitchFamily="7" charset="-128"/>
              </a:rPr>
              <a:t>The primary goal of the Zone Program Integrity Contractors (ZPICs) is to identify cases of suspected fraud, develop them thoroughly and in a timely manner, and take immediate action to ensure that Medicare Trust Fund monies are not inappropriately paid out and that any mistaken payments are recouped. They work to identify fraudulent activities before payment is made.</a:t>
            </a:r>
          </a:p>
          <a:p>
            <a:r>
              <a:rPr lang="en-US" dirty="0" smtClean="0">
                <a:ea typeface="ＭＳ Ｐゴシック" pitchFamily="7" charset="-128"/>
              </a:rPr>
              <a:t> CMS has been transitioning from Program Safeguard Contractors to Zone Program Integrity Contractors over the last several years, and is nearing full transition.  Only one area remains to be awarded.</a:t>
            </a:r>
          </a:p>
          <a:p>
            <a:r>
              <a:rPr lang="en-US" dirty="0" smtClean="0">
                <a:ea typeface="ＭＳ Ｐゴシック" pitchFamily="7" charset="-128"/>
              </a:rPr>
              <a:t>The seven ZPIC regions align with the Medicare Administrative Contractor (MAC) regions. MACs manage the provider and beneficiary enrollment, and process claims.</a:t>
            </a:r>
          </a:p>
        </p:txBody>
      </p:sp>
      <p:sp>
        <p:nvSpPr>
          <p:cNvPr id="84996" name="Slide Number Placeholder 3"/>
          <p:cNvSpPr>
            <a:spLocks noGrp="1"/>
          </p:cNvSpPr>
          <p:nvPr>
            <p:ph type="sldNum" sz="quarter" idx="5"/>
          </p:nvPr>
        </p:nvSpPr>
        <p:spPr bwMode="auto">
          <a:noFill/>
          <a:ln>
            <a:miter lim="800000"/>
            <a:headEnd/>
            <a:tailEnd/>
          </a:ln>
        </p:spPr>
        <p:txBody>
          <a:bodyPr/>
          <a:lstStyle/>
          <a:p>
            <a:fld id="{83E5F522-80FC-494F-8030-C18CC6F704A3}" type="slidenum">
              <a:rPr lang="en-US" smtClean="0"/>
              <a:pPr/>
              <a:t>27</a:t>
            </a:fld>
            <a:endParaRPr lang="en-US" dirty="0"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bwMode="auto">
          <a:noFill/>
          <a:ln>
            <a:solidFill>
              <a:srgbClr val="000000"/>
            </a:solidFill>
            <a:miter lim="800000"/>
            <a:headEnd/>
            <a:tailEnd/>
          </a:ln>
        </p:spPr>
      </p:sp>
      <p:sp>
        <p:nvSpPr>
          <p:cNvPr id="86019" name="Notes Placeholder 2"/>
          <p:cNvSpPr>
            <a:spLocks noGrp="1"/>
          </p:cNvSpPr>
          <p:nvPr>
            <p:ph type="body" idx="1"/>
          </p:nvPr>
        </p:nvSpPr>
        <p:spPr bwMode="auto">
          <a:xfrm>
            <a:off x="557213" y="4560888"/>
            <a:ext cx="6200775" cy="4319587"/>
          </a:xfrm>
        </p:spPr>
        <p:txBody>
          <a:bodyPr wrap="square" numCol="1" anchor="t" anchorCtr="0" compatLnSpc="1">
            <a:prstTxWarp prst="textNoShape">
              <a:avLst/>
            </a:prstTxWarp>
          </a:bodyPr>
          <a:lstStyle/>
          <a:p>
            <a:pPr>
              <a:defRPr/>
            </a:pPr>
            <a:r>
              <a:rPr lang="en-US" dirty="0" smtClean="0">
                <a:ea typeface="+mn-ea"/>
              </a:rPr>
              <a:t>There are seven Zone Program Integrity Contractors.</a:t>
            </a:r>
          </a:p>
          <a:p>
            <a:pPr>
              <a:defRPr/>
            </a:pPr>
            <a:r>
              <a:rPr lang="en-US" dirty="0" smtClean="0">
                <a:ea typeface="+mn-ea"/>
              </a:rPr>
              <a:t>Zone 1 is covered by SGS and includes California, Hawaii, and Nevada.</a:t>
            </a:r>
          </a:p>
          <a:p>
            <a:pPr>
              <a:defRPr/>
            </a:pPr>
            <a:r>
              <a:rPr lang="en-US" dirty="0" smtClean="0">
                <a:ea typeface="+mn-ea"/>
              </a:rPr>
              <a:t>Zone 2 is covered by AdvanceMed and includes Alaska, Arizona, Idaho, Iowa, Kansas, Missouri, Montana, Nebraska, North Dakota, Oregon, South Dakota, Utah, Washington,</a:t>
            </a:r>
            <a:br>
              <a:rPr lang="en-US" dirty="0" smtClean="0">
                <a:ea typeface="+mn-ea"/>
              </a:rPr>
            </a:br>
            <a:r>
              <a:rPr lang="en-US" dirty="0" smtClean="0">
                <a:ea typeface="+mn-ea"/>
              </a:rPr>
              <a:t> and Wyoming.</a:t>
            </a:r>
          </a:p>
          <a:p>
            <a:pPr>
              <a:defRPr/>
            </a:pPr>
            <a:r>
              <a:rPr lang="en-US" dirty="0" smtClean="0">
                <a:ea typeface="+mn-ea"/>
              </a:rPr>
              <a:t>Zone 3 is covered by Cahaba and includes Illinois, Indiana, Kentucky, Michigan, Minnesota, Ohio, and Wisconsin.</a:t>
            </a:r>
          </a:p>
          <a:p>
            <a:pPr>
              <a:defRPr/>
            </a:pPr>
            <a:r>
              <a:rPr lang="en-US" spc="-41" dirty="0" smtClean="0">
                <a:ea typeface="+mn-ea"/>
              </a:rPr>
              <a:t>Zone 4 is covered by Health Integrity and includes Colorado, Oklahoma, New Mexico and Texas.</a:t>
            </a:r>
          </a:p>
          <a:p>
            <a:pPr>
              <a:defRPr/>
            </a:pPr>
            <a:r>
              <a:rPr lang="en-US" dirty="0" smtClean="0">
                <a:ea typeface="+mn-ea"/>
              </a:rPr>
              <a:t>Zone 5 is covered by AdvanceMed and includes Alabama, Arkansas, Georgia, Louisiana, Mississippi, North Carolina, South Carolina, Tennessee, Virginia, and West Virginia.</a:t>
            </a:r>
          </a:p>
          <a:p>
            <a:pPr>
              <a:defRPr/>
            </a:pPr>
            <a:r>
              <a:rPr lang="en-US" dirty="0" smtClean="0">
                <a:ea typeface="+mn-ea"/>
              </a:rPr>
              <a:t> Zone 6 is covered by TBD and covers Connecticut, Delaware, Maine, Maryland, </a:t>
            </a:r>
            <a:r>
              <a:rPr lang="en-US" spc="-41" dirty="0" smtClean="0">
                <a:ea typeface="+mn-ea"/>
              </a:rPr>
              <a:t>Massachusetts, New Hampshire, New Jersey, New York, Pennsylvania, Rhode Island, Vermont, and Washington, DC.</a:t>
            </a:r>
          </a:p>
          <a:p>
            <a:pPr>
              <a:defRPr/>
            </a:pPr>
            <a:r>
              <a:rPr lang="en-US" dirty="0" smtClean="0">
                <a:ea typeface="+mn-ea"/>
              </a:rPr>
              <a:t>Zone 7 is covered by SGS and includes Florida and Puerto Rico.</a:t>
            </a:r>
          </a:p>
        </p:txBody>
      </p:sp>
      <p:sp>
        <p:nvSpPr>
          <p:cNvPr id="86020" name="Slide Number Placeholder 3"/>
          <p:cNvSpPr>
            <a:spLocks noGrp="1"/>
          </p:cNvSpPr>
          <p:nvPr>
            <p:ph type="sldNum" sz="quarter" idx="5"/>
          </p:nvPr>
        </p:nvSpPr>
        <p:spPr bwMode="auto">
          <a:noFill/>
          <a:ln>
            <a:miter lim="800000"/>
            <a:headEnd/>
            <a:tailEnd/>
          </a:ln>
        </p:spPr>
        <p:txBody>
          <a:bodyPr/>
          <a:lstStyle/>
          <a:p>
            <a:fld id="{A85A7F20-FB46-477A-9973-EFF7D0DCD3A9}" type="slidenum">
              <a:rPr lang="en-US" smtClean="0"/>
              <a:pPr/>
              <a:t>28</a:t>
            </a:fld>
            <a:endParaRPr lang="en-US" dirty="0"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bwMode="auto">
          <a:noFill/>
          <a:ln>
            <a:miter lim="800000"/>
            <a:headEnd/>
            <a:tailEnd/>
          </a:ln>
        </p:spPr>
        <p:txBody>
          <a:bodyPr/>
          <a:lstStyle/>
          <a:p>
            <a:fld id="{EB098A6F-F207-471A-B724-523FF411BE2D}" type="slidenum">
              <a:rPr lang="en-US" sz="1100" smtClean="0">
                <a:solidFill>
                  <a:srgbClr val="000000"/>
                </a:solidFill>
              </a:rPr>
              <a:pPr/>
              <a:t>29</a:t>
            </a:fld>
            <a:endParaRPr lang="en-US" sz="1100" dirty="0" smtClean="0">
              <a:solidFill>
                <a:srgbClr val="000000"/>
              </a:solidFill>
            </a:endParaRPr>
          </a:p>
        </p:txBody>
      </p:sp>
      <p:sp>
        <p:nvSpPr>
          <p:cNvPr id="87043" name="Rectangle 2"/>
          <p:cNvSpPr>
            <a:spLocks noGrp="1" noRot="1" noChangeAspect="1" noChangeArrowheads="1" noTextEdit="1"/>
          </p:cNvSpPr>
          <p:nvPr>
            <p:ph type="sldImg"/>
          </p:nvPr>
        </p:nvSpPr>
        <p:spPr bwMode="auto">
          <a:xfrm>
            <a:off x="1277938" y="720725"/>
            <a:ext cx="4799012" cy="3598863"/>
          </a:xfrm>
          <a:noFill/>
          <a:ln>
            <a:solidFill>
              <a:srgbClr val="000000"/>
            </a:solidFill>
            <a:miter lim="800000"/>
            <a:headEnd/>
            <a:tailEnd/>
          </a:ln>
        </p:spPr>
      </p:sp>
      <p:sp>
        <p:nvSpPr>
          <p:cNvPr id="69635" name="Rectangle 3"/>
          <p:cNvSpPr>
            <a:spLocks noGrp="1" noChangeArrowheads="1"/>
          </p:cNvSpPr>
          <p:nvPr>
            <p:ph type="body" idx="1"/>
          </p:nvPr>
        </p:nvSpPr>
        <p:spPr bwMode="auto">
          <a:xfrm>
            <a:off x="976313" y="4640263"/>
            <a:ext cx="5362575" cy="4321175"/>
          </a:xfrm>
        </p:spPr>
        <p:txBody>
          <a:bodyPr wrap="square" numCol="1" anchor="t" anchorCtr="0" compatLnSpc="1">
            <a:prstTxWarp prst="textNoShape">
              <a:avLst/>
            </a:prstTxWarp>
          </a:bodyPr>
          <a:lstStyle/>
          <a:p>
            <a:pPr marL="946150" indent="-946150" eaLnBrk="1" hangingPunct="1">
              <a:buFont typeface="Wingdings" pitchFamily="2" charset="2"/>
              <a:buNone/>
              <a:defRPr/>
            </a:pPr>
            <a:r>
              <a:rPr lang="en-US" b="1" dirty="0" smtClean="0">
                <a:ea typeface="ＭＳ Ｐゴシック" pitchFamily="7" charset="-128"/>
              </a:rPr>
              <a:t>Exercise</a:t>
            </a:r>
          </a:p>
          <a:p>
            <a:pPr marL="463550" indent="-463550" eaLnBrk="1" hangingPunct="1">
              <a:buFont typeface="Wingdings" pitchFamily="2" charset="2"/>
              <a:buAutoNum type="arabicPeriod"/>
              <a:defRPr/>
            </a:pPr>
            <a:r>
              <a:rPr lang="en-US" b="1" dirty="0" smtClean="0">
                <a:ea typeface="ＭＳ Ｐゴシック" pitchFamily="7" charset="-128"/>
              </a:rPr>
              <a:t>Which of the following statements is </a:t>
            </a:r>
            <a:r>
              <a:rPr lang="en-US" b="1" i="1" dirty="0" smtClean="0">
                <a:ea typeface="ＭＳ Ｐゴシック" pitchFamily="7" charset="-128"/>
              </a:rPr>
              <a:t>not</a:t>
            </a:r>
            <a:r>
              <a:rPr lang="en-US" b="1" dirty="0" smtClean="0">
                <a:ea typeface="ＭＳ Ｐゴシック" pitchFamily="7" charset="-128"/>
              </a:rPr>
              <a:t> true about Medicare Recovery Audit Contractors (RACs)?</a:t>
            </a:r>
          </a:p>
          <a:p>
            <a:pPr marL="463550" indent="-463550" eaLnBrk="1" hangingPunct="1">
              <a:buFont typeface="Calibri" pitchFamily="34" charset="0"/>
              <a:buAutoNum type="alphaUcPeriod"/>
              <a:defRPr/>
            </a:pPr>
            <a:r>
              <a:rPr lang="en-US" dirty="0" smtClean="0">
                <a:ea typeface="ＭＳ Ｐゴシック" pitchFamily="7" charset="-128"/>
              </a:rPr>
              <a:t>RACs coordinate with Federal and state auditors</a:t>
            </a:r>
          </a:p>
          <a:p>
            <a:pPr marL="463550" indent="-463550" eaLnBrk="1" hangingPunct="1">
              <a:buFont typeface="Calibri" pitchFamily="34" charset="0"/>
              <a:buAutoNum type="alphaUcPeriod"/>
              <a:defRPr/>
            </a:pPr>
            <a:r>
              <a:rPr lang="en-US" dirty="0" smtClean="0">
                <a:ea typeface="ＭＳ Ｐゴシック" pitchFamily="7" charset="-128"/>
              </a:rPr>
              <a:t>RACs identify improper Medicare payments</a:t>
            </a:r>
          </a:p>
          <a:p>
            <a:pPr marL="463550" indent="-463550" eaLnBrk="1" hangingPunct="1">
              <a:buFont typeface="Wingdings" pitchFamily="2" charset="2"/>
              <a:buAutoNum type="alphaUcPeriod"/>
              <a:defRPr/>
            </a:pPr>
            <a:r>
              <a:rPr lang="en-US" dirty="0" smtClean="0">
                <a:ea typeface="ＭＳ Ｐゴシック" pitchFamily="7" charset="-128"/>
              </a:rPr>
              <a:t>RACs identify overpayments only</a:t>
            </a:r>
          </a:p>
          <a:p>
            <a:pPr marL="463550" indent="-463550" eaLnBrk="1" hangingPunct="1">
              <a:buFont typeface="Wingdings" pitchFamily="2" charset="2"/>
              <a:buAutoNum type="alphaUcPeriod"/>
              <a:defRPr/>
            </a:pPr>
            <a:r>
              <a:rPr lang="en-US" dirty="0" smtClean="0">
                <a:ea typeface="ＭＳ Ｐゴシック" pitchFamily="7" charset="-128"/>
              </a:rPr>
              <a:t>RACs are paid on a contingency fee basis</a:t>
            </a:r>
          </a:p>
          <a:p>
            <a:pPr marL="463550" indent="-463550" eaLnBrk="1" hangingPunct="1">
              <a:buFont typeface="Wingdings" pitchFamily="2" charset="2"/>
              <a:buNone/>
              <a:defRPr/>
            </a:pPr>
            <a:endParaRPr lang="en-US" dirty="0" smtClean="0">
              <a:ea typeface="ＭＳ Ｐゴシック" pitchFamily="7" charset="-128"/>
            </a:endParaRPr>
          </a:p>
          <a:p>
            <a:pPr marL="739775" indent="-739775" eaLnBrk="1" hangingPunct="1">
              <a:buFont typeface="Wingdings" pitchFamily="2" charset="2"/>
              <a:buNone/>
              <a:defRPr/>
            </a:pPr>
            <a:r>
              <a:rPr lang="en-US" b="1" dirty="0" smtClean="0">
                <a:ea typeface="ＭＳ Ｐゴシック" pitchFamily="7" charset="-128"/>
              </a:rPr>
              <a:t>Answer:  </a:t>
            </a:r>
            <a:r>
              <a:rPr lang="en-US" dirty="0" smtClean="0">
                <a:ea typeface="ＭＳ Ｐゴシック" pitchFamily="7" charset="-128"/>
              </a:rPr>
              <a:t>C.  Medicare Recovery Audit contractors identify both overpayments and underpayments.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p:spPr>
      </p:sp>
      <p:sp>
        <p:nvSpPr>
          <p:cNvPr id="16386" name="Notes Placeholder 2"/>
          <p:cNvSpPr>
            <a:spLocks noGrp="1"/>
          </p:cNvSpPr>
          <p:nvPr>
            <p:ph type="body" idx="1"/>
          </p:nvPr>
        </p:nvSpPr>
        <p:spPr bwMode="auto">
          <a:xfrm>
            <a:off x="1192213" y="4560888"/>
            <a:ext cx="5391150" cy="4319587"/>
          </a:xfrm>
        </p:spPr>
        <p:txBody>
          <a:bodyPr wrap="square" numCol="1" anchor="t" anchorCtr="0" compatLnSpc="1">
            <a:prstTxWarp prst="textNoShape">
              <a:avLst/>
            </a:prstTxWarp>
          </a:bodyPr>
          <a:lstStyle/>
          <a:p>
            <a:pPr marL="174552" indent="-174552">
              <a:spcBef>
                <a:spcPts val="622"/>
              </a:spcBef>
              <a:spcAft>
                <a:spcPts val="0"/>
              </a:spcAft>
              <a:buFont typeface="Wingdings" pitchFamily="2" charset="2"/>
              <a:buNone/>
              <a:defRPr/>
            </a:pPr>
            <a:r>
              <a:rPr lang="en-US" dirty="0" smtClean="0">
                <a:ea typeface="ＭＳ Ｐゴシック" pitchFamily="7" charset="-128"/>
                <a:cs typeface="Arial" pitchFamily="34" charset="0"/>
              </a:rPr>
              <a:t>This module is divided into four lessons.</a:t>
            </a:r>
          </a:p>
          <a:p>
            <a:pPr marL="299702" indent="-174552">
              <a:spcBef>
                <a:spcPts val="622"/>
              </a:spcBef>
              <a:spcAft>
                <a:spcPts val="0"/>
              </a:spcAft>
              <a:buFont typeface="Wingdings" pitchFamily="2" charset="2"/>
              <a:buAutoNum type="arabicPeriod"/>
              <a:defRPr/>
            </a:pPr>
            <a:r>
              <a:rPr lang="en-US" dirty="0" smtClean="0">
                <a:ea typeface="ＭＳ Ｐゴシック" pitchFamily="7" charset="-128"/>
                <a:cs typeface="Arial" pitchFamily="34" charset="0"/>
              </a:rPr>
              <a:t>Fraud and Abuse Overview</a:t>
            </a:r>
          </a:p>
          <a:p>
            <a:pPr marL="474254" lvl="1" indent="-174552">
              <a:spcBef>
                <a:spcPts val="622"/>
              </a:spcBef>
              <a:spcAft>
                <a:spcPts val="0"/>
              </a:spcAft>
              <a:defRPr/>
            </a:pPr>
            <a:r>
              <a:rPr lang="en-US" dirty="0" smtClean="0">
                <a:ea typeface="ＭＳ Ｐゴシック" pitchFamily="7" charset="-128"/>
                <a:cs typeface="Arial" pitchFamily="34" charset="0"/>
              </a:rPr>
              <a:t>Medicare </a:t>
            </a:r>
          </a:p>
          <a:p>
            <a:pPr marL="474254" lvl="1" indent="-174552">
              <a:spcBef>
                <a:spcPts val="622"/>
              </a:spcBef>
              <a:spcAft>
                <a:spcPts val="0"/>
              </a:spcAft>
              <a:defRPr/>
            </a:pPr>
            <a:r>
              <a:rPr lang="en-US" dirty="0" smtClean="0">
                <a:ea typeface="ＭＳ Ｐゴシック" pitchFamily="7" charset="-128"/>
                <a:cs typeface="Arial" pitchFamily="34" charset="0"/>
              </a:rPr>
              <a:t>Medicaid </a:t>
            </a:r>
          </a:p>
          <a:p>
            <a:pPr marL="299702" indent="-174552">
              <a:spcBef>
                <a:spcPts val="622"/>
              </a:spcBef>
              <a:spcAft>
                <a:spcPts val="0"/>
              </a:spcAft>
              <a:buFont typeface="Wingdings" pitchFamily="2" charset="2"/>
              <a:buAutoNum type="arabicPeriod"/>
              <a:defRPr/>
            </a:pPr>
            <a:r>
              <a:rPr lang="en-US" dirty="0" smtClean="0">
                <a:ea typeface="ＭＳ Ｐゴシック" pitchFamily="7" charset="-128"/>
                <a:cs typeface="Arial" pitchFamily="34" charset="0"/>
              </a:rPr>
              <a:t>Fraud and Abuse Initiatives</a:t>
            </a:r>
          </a:p>
          <a:p>
            <a:pPr marL="299702" indent="-174552">
              <a:spcBef>
                <a:spcPts val="622"/>
              </a:spcBef>
              <a:spcAft>
                <a:spcPts val="0"/>
              </a:spcAft>
              <a:buFont typeface="Wingdings" pitchFamily="2" charset="2"/>
              <a:buAutoNum type="arabicPeriod" startAt="3"/>
              <a:defRPr/>
            </a:pPr>
            <a:r>
              <a:rPr lang="en-US" dirty="0" smtClean="0">
                <a:ea typeface="ＭＳ Ｐゴシック" pitchFamily="7" charset="-128"/>
                <a:cs typeface="Arial" pitchFamily="34" charset="0"/>
              </a:rPr>
              <a:t>How You Can </a:t>
            </a:r>
            <a:r>
              <a:rPr lang="en-US" smtClean="0">
                <a:ea typeface="ＭＳ Ｐゴシック" pitchFamily="7" charset="-128"/>
                <a:cs typeface="Arial" pitchFamily="34" charset="0"/>
              </a:rPr>
              <a:t>Fight Fraud</a:t>
            </a:r>
            <a:endParaRPr lang="en-US" dirty="0" smtClean="0">
              <a:ea typeface="ＭＳ Ｐゴシック" pitchFamily="7" charset="-128"/>
              <a:cs typeface="Arial" pitchFamily="34" charset="0"/>
            </a:endParaRPr>
          </a:p>
        </p:txBody>
      </p:sp>
      <p:sp>
        <p:nvSpPr>
          <p:cNvPr id="60420" name="Slide Number Placeholder 3"/>
          <p:cNvSpPr>
            <a:spLocks noGrp="1"/>
          </p:cNvSpPr>
          <p:nvPr>
            <p:ph type="sldNum" sz="quarter" idx="5"/>
          </p:nvPr>
        </p:nvSpPr>
        <p:spPr bwMode="auto">
          <a:noFill/>
          <a:ln>
            <a:miter lim="800000"/>
            <a:headEnd/>
            <a:tailEnd/>
          </a:ln>
        </p:spPr>
        <p:txBody>
          <a:bodyPr/>
          <a:lstStyle/>
          <a:p>
            <a:fld id="{393560DD-ED1D-425F-943F-156A13089058}" type="slidenum">
              <a:rPr lang="en-US" smtClean="0"/>
              <a:pPr/>
              <a:t>3</a:t>
            </a:fld>
            <a:endParaRPr lang="en-US" dirty="0"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a:spcBef>
                <a:spcPts val="0"/>
              </a:spcBef>
              <a:buFont typeface="Wingdings" pitchFamily="2" charset="2"/>
              <a:buNone/>
              <a:defRPr/>
            </a:pPr>
            <a:r>
              <a:rPr lang="en-US" dirty="0" smtClean="0">
                <a:ea typeface="+mn-ea"/>
              </a:rPr>
              <a:t>In this lesson we will learn about how people with Medicare can fight fraud.  We will</a:t>
            </a:r>
          </a:p>
          <a:p>
            <a:pPr marL="113607" indent="-113607">
              <a:spcBef>
                <a:spcPts val="0"/>
              </a:spcBef>
              <a:defRPr/>
            </a:pPr>
            <a:r>
              <a:rPr lang="en-US" dirty="0" smtClean="0">
                <a:ea typeface="+mn-ea"/>
              </a:rPr>
              <a:t>Review your Medicare Summary Notices</a:t>
            </a:r>
          </a:p>
          <a:p>
            <a:pPr marL="125826" lvl="1" indent="-125826">
              <a:spcBef>
                <a:spcPts val="0"/>
              </a:spcBef>
              <a:buFont typeface="Wingdings" pitchFamily="2" charset="2"/>
              <a:buChar char="§"/>
              <a:defRPr/>
            </a:pPr>
            <a:r>
              <a:rPr lang="en-US" dirty="0" smtClean="0">
                <a:ea typeface="+mn-ea"/>
              </a:rPr>
              <a:t>Highlight the advantages of using </a:t>
            </a:r>
            <a:r>
              <a:rPr lang="en-US" u="sng" dirty="0" smtClean="0">
                <a:ea typeface="+mn-ea"/>
                <a:hlinkClick r:id="rId3"/>
              </a:rPr>
              <a:t>www.MyMedicare.gov</a:t>
            </a:r>
            <a:endParaRPr lang="en-US" dirty="0" smtClean="0">
              <a:ea typeface="+mn-ea"/>
            </a:endParaRPr>
          </a:p>
          <a:p>
            <a:pPr marL="125826" lvl="1" indent="-125826">
              <a:spcBef>
                <a:spcPts val="0"/>
              </a:spcBef>
              <a:buFont typeface="Wingdings" pitchFamily="2" charset="2"/>
              <a:buChar char="§"/>
              <a:defRPr/>
            </a:pPr>
            <a:r>
              <a:rPr lang="en-US" dirty="0" smtClean="0">
                <a:ea typeface="+mn-ea"/>
              </a:rPr>
              <a:t>Learn how to report fraud and abuse by using 1-800-MEDICARE </a:t>
            </a:r>
          </a:p>
          <a:p>
            <a:pPr marL="125826" lvl="1" indent="-125826">
              <a:spcBef>
                <a:spcPts val="0"/>
              </a:spcBef>
              <a:buFont typeface="Wingdings" pitchFamily="2" charset="2"/>
              <a:buChar char="§"/>
              <a:defRPr/>
            </a:pPr>
            <a:r>
              <a:rPr lang="en-US" dirty="0" smtClean="0">
                <a:ea typeface="+mn-ea"/>
              </a:rPr>
              <a:t>Review the Senior Medicare Patrol program</a:t>
            </a:r>
          </a:p>
          <a:p>
            <a:pPr marL="125826" lvl="1" indent="-125826">
              <a:spcBef>
                <a:spcPts val="0"/>
              </a:spcBef>
              <a:buFont typeface="Wingdings" pitchFamily="2" charset="2"/>
              <a:buChar char="§"/>
              <a:defRPr/>
            </a:pPr>
            <a:r>
              <a:rPr lang="en-US" dirty="0" smtClean="0">
                <a:ea typeface="+mn-ea"/>
              </a:rPr>
              <a:t>Learn about the resources available at </a:t>
            </a:r>
            <a:r>
              <a:rPr lang="en-US" u="sng" dirty="0" smtClean="0">
                <a:ea typeface="+mn-ea"/>
                <a:hlinkClick r:id="rId4"/>
              </a:rPr>
              <a:t>www.stopmedicarefraud.gov</a:t>
            </a:r>
            <a:endParaRPr lang="en-US" dirty="0" smtClean="0">
              <a:ea typeface="+mn-ea"/>
            </a:endParaRPr>
          </a:p>
          <a:p>
            <a:pPr marL="125826" lvl="1" indent="-125826">
              <a:spcBef>
                <a:spcPts val="0"/>
              </a:spcBef>
              <a:buFont typeface="Wingdings" pitchFamily="2" charset="2"/>
              <a:buChar char="§"/>
              <a:defRPr/>
            </a:pPr>
            <a:r>
              <a:rPr lang="en-US" dirty="0" smtClean="0">
                <a:ea typeface="+mn-ea"/>
              </a:rPr>
              <a:t>Learn about other ways to fight fraud</a:t>
            </a:r>
          </a:p>
          <a:p>
            <a:pPr marL="125826" lvl="1" indent="-125826">
              <a:spcBef>
                <a:spcPts val="0"/>
              </a:spcBef>
              <a:buFont typeface="Wingdings" pitchFamily="2" charset="2"/>
              <a:buChar char="§"/>
              <a:defRPr/>
            </a:pPr>
            <a:r>
              <a:rPr lang="en-US" dirty="0" smtClean="0">
                <a:ea typeface="+mn-ea"/>
              </a:rPr>
              <a:t>Learn tips people with Medicare can use to protect themselves</a:t>
            </a:r>
          </a:p>
          <a:p>
            <a:pPr marL="125826" lvl="1" indent="-125826">
              <a:spcBef>
                <a:spcPts val="0"/>
              </a:spcBef>
              <a:buFont typeface="Wingdings" pitchFamily="2" charset="2"/>
              <a:buChar char="§"/>
              <a:defRPr/>
            </a:pPr>
            <a:r>
              <a:rPr lang="en-US" dirty="0" smtClean="0">
                <a:ea typeface="+mn-ea"/>
              </a:rPr>
              <a:t>Fraud and abuse terms</a:t>
            </a:r>
          </a:p>
        </p:txBody>
      </p:sp>
      <p:sp>
        <p:nvSpPr>
          <p:cNvPr id="88068" name="Slide Number Placeholder 3"/>
          <p:cNvSpPr>
            <a:spLocks noGrp="1"/>
          </p:cNvSpPr>
          <p:nvPr>
            <p:ph type="sldNum" sz="quarter" idx="5"/>
          </p:nvPr>
        </p:nvSpPr>
        <p:spPr bwMode="auto">
          <a:noFill/>
          <a:ln>
            <a:miter lim="800000"/>
            <a:headEnd/>
            <a:tailEnd/>
          </a:ln>
        </p:spPr>
        <p:txBody>
          <a:bodyPr/>
          <a:lstStyle/>
          <a:p>
            <a:fld id="{D716828D-75C1-4F7B-BF48-5A8E0C9A3BED}" type="slidenum">
              <a:rPr lang="en-US" smtClean="0"/>
              <a:pPr/>
              <a:t>30</a:t>
            </a:fld>
            <a:endParaRPr lang="en-US" dirty="0"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3730" name="Rectangle 3"/>
          <p:cNvSpPr>
            <a:spLocks noGrp="1" noChangeArrowheads="1"/>
          </p:cNvSpPr>
          <p:nvPr>
            <p:ph type="body" idx="1"/>
          </p:nvPr>
        </p:nvSpPr>
        <p:spPr bwMode="auto">
          <a:xfrm>
            <a:off x="715963" y="4560888"/>
            <a:ext cx="6121400" cy="4489450"/>
          </a:xfrm>
        </p:spPr>
        <p:txBody>
          <a:bodyPr wrap="square" numCol="1" anchor="t" anchorCtr="0" compatLnSpc="1">
            <a:prstTxWarp prst="textNoShape">
              <a:avLst/>
            </a:prstTxWarp>
          </a:bodyPr>
          <a:lstStyle/>
          <a:p>
            <a:pPr>
              <a:defRPr/>
            </a:pPr>
            <a:r>
              <a:rPr lang="en-US" dirty="0" smtClean="0">
                <a:ea typeface="ＭＳ Ｐゴシック" pitchFamily="7" charset="-128"/>
              </a:rPr>
              <a:t>There is a Part A and a Part B Medicare Summary Notice (MSN).</a:t>
            </a:r>
          </a:p>
          <a:p>
            <a:pPr lvl="1">
              <a:defRPr/>
            </a:pPr>
            <a:r>
              <a:rPr lang="en-US" dirty="0" smtClean="0">
                <a:ea typeface="ＭＳ Ｐゴシック" pitchFamily="7" charset="-128"/>
              </a:rPr>
              <a:t>MA plans provide an Explanation of Benefits that provides similar information.</a:t>
            </a:r>
          </a:p>
          <a:p>
            <a:pPr>
              <a:defRPr/>
            </a:pPr>
            <a:r>
              <a:rPr lang="en-US" dirty="0" smtClean="0">
                <a:ea typeface="ＭＳ Ｐゴシック" pitchFamily="7" charset="-128"/>
              </a:rPr>
              <a:t>The MSN shows all services and supplies that were billed to Medicare, what Medicare paid, and what the beneficiary owes each provider. </a:t>
            </a:r>
          </a:p>
          <a:p>
            <a:pPr>
              <a:defRPr/>
            </a:pPr>
            <a:r>
              <a:rPr lang="en-US" dirty="0" smtClean="0">
                <a:ea typeface="ＭＳ Ｐゴシック" pitchFamily="7" charset="-128"/>
              </a:rPr>
              <a:t>You should review your MSN carefully, to ensure that you received the services and supplies that Medicare was billed for.</a:t>
            </a:r>
          </a:p>
          <a:p>
            <a:pPr>
              <a:defRPr/>
            </a:pPr>
            <a:r>
              <a:rPr lang="en-US" dirty="0" smtClean="0">
                <a:ea typeface="ＭＳ Ｐゴシック" pitchFamily="7" charset="-128"/>
              </a:rPr>
              <a:t>CMS is currently redesigning the Medicare Summary Notices to make them simpler to understand and spot fraud. The new MSN will be ready in early 2012. It will be easier to understand and read. It will provide additional information, like a quarterly summary of claims. </a:t>
            </a:r>
          </a:p>
          <a:p>
            <a:pPr>
              <a:defRPr/>
            </a:pPr>
            <a:r>
              <a:rPr lang="en-US" dirty="0" smtClean="0">
                <a:ea typeface="ＭＳ Ｐゴシック" pitchFamily="7" charset="-128"/>
              </a:rPr>
              <a:t>If there is a discrepancy, you should call your doctor or supplier. </a:t>
            </a:r>
          </a:p>
          <a:p>
            <a:pPr marL="536829" indent="0">
              <a:buFont typeface="Wingdings" pitchFamily="2" charset="2"/>
              <a:buNone/>
              <a:defRPr/>
            </a:pPr>
            <a:r>
              <a:rPr lang="en-US" dirty="0" smtClean="0">
                <a:ea typeface="ＭＳ Ｐゴシック" pitchFamily="7" charset="-128"/>
              </a:rPr>
              <a:t>Visit http://www.medicare.gov/navigation/medicare-basics/understanding-claims/read-your-msn-part-a.aspxto see </a:t>
            </a:r>
            <a:r>
              <a:rPr lang="ja-JP" altLang="en-US" smtClean="0">
                <a:ea typeface="ＭＳ Ｐゴシック" pitchFamily="7" charset="-128"/>
              </a:rPr>
              <a:t>‘</a:t>
            </a:r>
            <a:r>
              <a:rPr lang="en-US" altLang="ja-JP" dirty="0" smtClean="0">
                <a:ea typeface="ＭＳ Ｐゴシック" pitchFamily="7" charset="-128"/>
              </a:rPr>
              <a:t>how to read MSN</a:t>
            </a:r>
            <a:r>
              <a:rPr lang="ja-JP" altLang="en-US" smtClean="0">
                <a:ea typeface="ＭＳ Ｐゴシック" pitchFamily="7" charset="-128"/>
              </a:rPr>
              <a:t>’</a:t>
            </a:r>
            <a:r>
              <a:rPr lang="en-US" altLang="ja-JP" dirty="0" smtClean="0">
                <a:ea typeface="ＭＳ Ｐゴシック" pitchFamily="7" charset="-128"/>
              </a:rPr>
              <a:t> samples.</a:t>
            </a:r>
          </a:p>
          <a:p>
            <a:pPr marL="536829" indent="0">
              <a:buFont typeface="Wingdings" pitchFamily="2" charset="2"/>
              <a:buNone/>
              <a:defRPr/>
            </a:pPr>
            <a:r>
              <a:rPr lang="en-US" dirty="0" smtClean="0">
                <a:ea typeface="ＭＳ Ｐゴシック" pitchFamily="7" charset="-128"/>
              </a:rPr>
              <a:t>Call 1-800-MEDICARE if you suspect fraud. </a:t>
            </a:r>
          </a:p>
          <a:p>
            <a:pPr>
              <a:buFont typeface="Wingdings" pitchFamily="2" charset="2"/>
              <a:buNone/>
              <a:defRPr/>
            </a:pPr>
            <a:endParaRPr lang="en-US" dirty="0" smtClean="0">
              <a:ea typeface="ＭＳ Ｐゴシック" pitchFamily="7" charset="-128"/>
            </a:endParaRPr>
          </a:p>
          <a:p>
            <a:pPr marL="650452" lvl="2" indent="0">
              <a:buFont typeface="Arial" pitchFamily="34" charset="0"/>
              <a:buNone/>
              <a:defRPr/>
            </a:pPr>
            <a:endParaRPr lang="en-US" dirty="0" smtClean="0">
              <a:ea typeface="ＭＳ Ｐゴシック" pitchFamily="7" charset="-128"/>
            </a:endParaRPr>
          </a:p>
          <a:p>
            <a:pPr marL="650452" lvl="2" indent="0">
              <a:buFont typeface="Arial" pitchFamily="34" charset="0"/>
              <a:buNone/>
              <a:defRPr/>
            </a:pPr>
            <a:endParaRPr lang="en-US" dirty="0" smtClean="0">
              <a:ea typeface="ＭＳ Ｐゴシック" pitchFamily="7" charset="-128"/>
            </a:endParaRPr>
          </a:p>
          <a:p>
            <a:pPr>
              <a:buFont typeface="Wingdings" pitchFamily="2" charset="2"/>
              <a:buNone/>
              <a:defRPr/>
            </a:pPr>
            <a:endParaRPr lang="en-US" dirty="0" smtClean="0">
              <a:ea typeface="ＭＳ Ｐゴシック" pitchFamily="7" charset="-128"/>
            </a:endParaRPr>
          </a:p>
        </p:txBody>
      </p:sp>
      <p:pic>
        <p:nvPicPr>
          <p:cNvPr id="89092" name="Picture 2" descr="C:\Documents and Settings\guzh\Desktop\Module Icons\Phone Icon.gif"/>
          <p:cNvPicPr>
            <a:picLocks noChangeAspect="1" noChangeArrowheads="1"/>
          </p:cNvPicPr>
          <p:nvPr/>
        </p:nvPicPr>
        <p:blipFill>
          <a:blip r:embed="rId3"/>
          <a:srcRect/>
          <a:stretch>
            <a:fillRect/>
          </a:stretch>
        </p:blipFill>
        <p:spPr bwMode="auto">
          <a:xfrm>
            <a:off x="887413" y="7646988"/>
            <a:ext cx="384175" cy="381000"/>
          </a:xfrm>
          <a:prstGeom prst="rect">
            <a:avLst/>
          </a:prstGeom>
          <a:noFill/>
          <a:ln w="9525">
            <a:noFill/>
            <a:miter lim="800000"/>
            <a:headEnd/>
            <a:tailEnd/>
          </a:ln>
        </p:spPr>
      </p:pic>
      <p:pic>
        <p:nvPicPr>
          <p:cNvPr id="89093" name="Picture 2"/>
          <p:cNvPicPr>
            <a:picLocks noChangeAspect="1" noChangeArrowheads="1"/>
          </p:cNvPicPr>
          <p:nvPr/>
        </p:nvPicPr>
        <p:blipFill>
          <a:blip r:embed="rId4"/>
          <a:srcRect/>
          <a:stretch>
            <a:fillRect/>
          </a:stretch>
        </p:blipFill>
        <p:spPr bwMode="auto">
          <a:xfrm>
            <a:off x="890588" y="7178675"/>
            <a:ext cx="381000" cy="376238"/>
          </a:xfrm>
          <a:prstGeom prst="rect">
            <a:avLst/>
          </a:prstGeom>
          <a:noFill/>
          <a:ln w="9525">
            <a:noFill/>
            <a:miter lim="800000"/>
            <a:headEnd/>
            <a:tailEnd/>
          </a:ln>
        </p:spPr>
      </p:pic>
      <p:sp>
        <p:nvSpPr>
          <p:cNvPr id="89094" name="Slide Number Placeholder 5"/>
          <p:cNvSpPr>
            <a:spLocks noGrp="1"/>
          </p:cNvSpPr>
          <p:nvPr>
            <p:ph type="sldNum" sz="quarter" idx="5"/>
          </p:nvPr>
        </p:nvSpPr>
        <p:spPr bwMode="auto">
          <a:noFill/>
          <a:ln>
            <a:miter lim="800000"/>
            <a:headEnd/>
            <a:tailEnd/>
          </a:ln>
        </p:spPr>
        <p:txBody>
          <a:bodyPr/>
          <a:lstStyle/>
          <a:p>
            <a:fld id="{4B5BEF0A-F67F-4652-A1FE-657D27D213EE}" type="slidenum">
              <a:rPr lang="en-US" smtClean="0"/>
              <a:pPr/>
              <a:t>31</a:t>
            </a:fld>
            <a:endParaRPr lang="en-US" dirty="0"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noTextEdit="1"/>
          </p:cNvSpPr>
          <p:nvPr>
            <p:ph type="sldImg"/>
          </p:nvPr>
        </p:nvSpPr>
        <p:spPr bwMode="auto">
          <a:noFill/>
          <a:ln>
            <a:solidFill>
              <a:srgbClr val="000000"/>
            </a:solidFill>
            <a:miter lim="800000"/>
            <a:headEnd/>
            <a:tailEnd/>
          </a:ln>
        </p:spPr>
      </p:sp>
      <p:sp>
        <p:nvSpPr>
          <p:cNvPr id="90115" name="Notes Placeholder 2"/>
          <p:cNvSpPr>
            <a:spLocks noGrp="1"/>
          </p:cNvSpPr>
          <p:nvPr>
            <p:ph type="body" idx="1"/>
          </p:nvPr>
        </p:nvSpPr>
        <p:spPr bwMode="auto">
          <a:xfrm>
            <a:off x="557213" y="4560888"/>
            <a:ext cx="6200775" cy="4319587"/>
          </a:xfrm>
          <a:noFill/>
        </p:spPr>
        <p:txBody>
          <a:bodyPr wrap="square" numCol="1" anchor="t" anchorCtr="0" compatLnSpc="1">
            <a:prstTxWarp prst="textNoShape">
              <a:avLst/>
            </a:prstTxWarp>
          </a:bodyPr>
          <a:lstStyle/>
          <a:p>
            <a:r>
              <a:rPr lang="en-US" dirty="0" smtClean="0">
                <a:ea typeface="ＭＳ Ｐゴシック" pitchFamily="7" charset="-128"/>
              </a:rPr>
              <a:t>Medicare's free, secure online service for accessing personalized information regarding Medicare benefits and services.</a:t>
            </a:r>
          </a:p>
          <a:p>
            <a:r>
              <a:rPr lang="en-US" u="sng" dirty="0" smtClean="0">
                <a:ea typeface="ＭＳ Ｐゴシック" pitchFamily="7" charset="-128"/>
                <a:hlinkClick r:id="rId3"/>
              </a:rPr>
              <a:t>www.MyMedicare.gov</a:t>
            </a:r>
            <a:r>
              <a:rPr lang="en-US" dirty="0" smtClean="0">
                <a:ea typeface="ＭＳ Ｐゴシック" pitchFamily="7" charset="-128"/>
              </a:rPr>
              <a:t> provides you with access to your personalized information at any time.</a:t>
            </a:r>
          </a:p>
          <a:p>
            <a:r>
              <a:rPr lang="en-US" dirty="0" smtClean="0">
                <a:ea typeface="ＭＳ Ｐゴシック" pitchFamily="7" charset="-128"/>
              </a:rPr>
              <a:t>View  eligibility, entitlement and preventive service information.</a:t>
            </a:r>
          </a:p>
          <a:p>
            <a:r>
              <a:rPr lang="en-US" dirty="0" smtClean="0">
                <a:ea typeface="ＭＳ Ｐゴシック" pitchFamily="7" charset="-128"/>
              </a:rPr>
              <a:t>Check personal Medicare information, including Medicare claims as soon as they are processed.</a:t>
            </a:r>
          </a:p>
          <a:p>
            <a:r>
              <a:rPr lang="en-US" dirty="0" smtClean="0">
                <a:ea typeface="ＭＳ Ｐゴシック" pitchFamily="7" charset="-128"/>
              </a:rPr>
              <a:t>Check your health prescription drug enrollment information your Part B deductible information.</a:t>
            </a:r>
          </a:p>
          <a:p>
            <a:r>
              <a:rPr lang="en-US" dirty="0" smtClean="0">
                <a:ea typeface="ＭＳ Ｐゴシック" pitchFamily="7" charset="-128"/>
              </a:rPr>
              <a:t>Manage your prescription drug list personal health information.</a:t>
            </a:r>
          </a:p>
          <a:p>
            <a:r>
              <a:rPr lang="en-US" dirty="0" smtClean="0">
                <a:ea typeface="ＭＳ Ｐゴシック" pitchFamily="7" charset="-128"/>
              </a:rPr>
              <a:t>Review claims – identify fraudulent claims. You don</a:t>
            </a:r>
            <a:r>
              <a:rPr lang="ja-JP" altLang="en-US" smtClean="0">
                <a:ea typeface="ＭＳ Ｐゴシック" pitchFamily="7" charset="-128"/>
              </a:rPr>
              <a:t>’</a:t>
            </a:r>
            <a:r>
              <a:rPr lang="en-US" altLang="ja-JP" dirty="0" smtClean="0">
                <a:ea typeface="ＭＳ Ｐゴシック" pitchFamily="7" charset="-128"/>
              </a:rPr>
              <a:t>t have to wait for your Medicare Summary Notice (MSN)  to view your Medicare claims. Visit </a:t>
            </a:r>
            <a:r>
              <a:rPr lang="en-US" altLang="ja-JP" u="sng" dirty="0" smtClean="0">
                <a:ea typeface="ＭＳ Ｐゴシック" pitchFamily="7" charset="-128"/>
                <a:hlinkClick r:id="rId3"/>
              </a:rPr>
              <a:t>www.MyMedicare.gov</a:t>
            </a:r>
            <a:r>
              <a:rPr lang="en-US" altLang="ja-JP" dirty="0" smtClean="0">
                <a:ea typeface="ＭＳ Ｐゴシック" pitchFamily="7" charset="-128"/>
              </a:rPr>
              <a:t> to track your Medicare claims or view electronic MSNs. Your claims will generally be available within 24 hours after processing. </a:t>
            </a:r>
          </a:p>
          <a:p>
            <a:r>
              <a:rPr lang="en-US" dirty="0" smtClean="0">
                <a:ea typeface="ＭＳ Ｐゴシック" pitchFamily="7" charset="-128"/>
              </a:rPr>
              <a:t>In order to use this service you must register on the site.</a:t>
            </a:r>
          </a:p>
        </p:txBody>
      </p:sp>
      <p:sp>
        <p:nvSpPr>
          <p:cNvPr id="90116" name="Slide Number Placeholder 3"/>
          <p:cNvSpPr>
            <a:spLocks noGrp="1"/>
          </p:cNvSpPr>
          <p:nvPr>
            <p:ph type="sldNum" sz="quarter" idx="5"/>
          </p:nvPr>
        </p:nvSpPr>
        <p:spPr bwMode="auto">
          <a:noFill/>
          <a:ln>
            <a:miter lim="800000"/>
            <a:headEnd/>
            <a:tailEnd/>
          </a:ln>
        </p:spPr>
        <p:txBody>
          <a:bodyPr/>
          <a:lstStyle/>
          <a:p>
            <a:fld id="{FC346CF8-AA47-465B-BBAB-F5BC87B79A68}" type="slidenum">
              <a:rPr lang="en-US" smtClean="0"/>
              <a:pPr/>
              <a:t>32</a:t>
            </a:fld>
            <a:endParaRPr lang="en-US" dirty="0"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bwMode="auto">
          <a:noFill/>
          <a:ln>
            <a:solidFill>
              <a:srgbClr val="000000"/>
            </a:solidFill>
            <a:miter lim="800000"/>
            <a:headEnd/>
            <a:tailEnd/>
          </a:ln>
        </p:spPr>
      </p:sp>
      <p:sp>
        <p:nvSpPr>
          <p:cNvPr id="91139"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smtClean="0">
                <a:ea typeface="ＭＳ Ｐゴシック" pitchFamily="7" charset="-128"/>
              </a:rPr>
              <a:t>CMS has implemented an interactive voice response system for beneficiaries to identify and report fraud.</a:t>
            </a:r>
          </a:p>
          <a:p>
            <a:pPr lvl="1"/>
            <a:r>
              <a:rPr lang="en-US" dirty="0" smtClean="0">
                <a:ea typeface="ＭＳ Ｐゴシック" pitchFamily="7" charset="-128"/>
              </a:rPr>
              <a:t>Interactive Voice Response on 1-800-Medicare allows beneficiaries that have not registered on or do not use www.MyMedicare.gov to listen to the most recent five claims processed on their behalf for any month in the last year.</a:t>
            </a:r>
            <a:br>
              <a:rPr lang="en-US" dirty="0" smtClean="0">
                <a:ea typeface="ＭＳ Ｐゴシック" pitchFamily="7" charset="-128"/>
              </a:rPr>
            </a:br>
            <a:r>
              <a:rPr lang="en-US" dirty="0" smtClean="0">
                <a:ea typeface="ＭＳ Ｐゴシック" pitchFamily="7" charset="-128"/>
              </a:rPr>
              <a:t>CMS is now using 1-800-Medicare</a:t>
            </a:r>
            <a:r>
              <a:rPr lang="en-US" b="1" dirty="0" smtClean="0">
                <a:ea typeface="ＭＳ Ｐゴシック" pitchFamily="7" charset="-128"/>
              </a:rPr>
              <a:t> </a:t>
            </a:r>
            <a:r>
              <a:rPr lang="en-US" dirty="0" smtClean="0">
                <a:ea typeface="ＭＳ Ｐゴシック" pitchFamily="7" charset="-128"/>
              </a:rPr>
              <a:t>beneficiary complaints to:</a:t>
            </a:r>
          </a:p>
          <a:p>
            <a:pPr lvl="2"/>
            <a:r>
              <a:rPr lang="en-US" dirty="0" smtClean="0">
                <a:ea typeface="ＭＳ Ｐゴシック" pitchFamily="7" charset="-128"/>
              </a:rPr>
              <a:t>Target providers or suppliers with multiple beneficiary complaints for further review</a:t>
            </a:r>
          </a:p>
          <a:p>
            <a:pPr lvl="2"/>
            <a:r>
              <a:rPr lang="en-US" dirty="0" smtClean="0">
                <a:ea typeface="ＭＳ Ｐゴシック" pitchFamily="7" charset="-128"/>
              </a:rPr>
              <a:t>Create </a:t>
            </a:r>
            <a:r>
              <a:rPr lang="ja-JP" altLang="en-US" smtClean="0">
                <a:ea typeface="ＭＳ Ｐゴシック" pitchFamily="7" charset="-128"/>
              </a:rPr>
              <a:t>‘</a:t>
            </a:r>
            <a:r>
              <a:rPr lang="en-US" altLang="ja-JP" dirty="0" smtClean="0">
                <a:ea typeface="ＭＳ Ｐゴシック" pitchFamily="7" charset="-128"/>
              </a:rPr>
              <a:t>heat maps</a:t>
            </a:r>
            <a:r>
              <a:rPr lang="ja-JP" altLang="en-US" smtClean="0">
                <a:ea typeface="ＭＳ Ｐゴシック" pitchFamily="7" charset="-128"/>
              </a:rPr>
              <a:t>’</a:t>
            </a:r>
            <a:r>
              <a:rPr lang="en-US" altLang="ja-JP" dirty="0" smtClean="0">
                <a:ea typeface="ＭＳ Ｐゴシック" pitchFamily="7" charset="-128"/>
              </a:rPr>
              <a:t> of fraud complaints that will show when fraud scams are heating up in new areas.</a:t>
            </a:r>
          </a:p>
          <a:p>
            <a:endParaRPr lang="en-US" dirty="0" smtClean="0">
              <a:ea typeface="ＭＳ Ｐゴシック" pitchFamily="7" charset="-128"/>
            </a:endParaRPr>
          </a:p>
        </p:txBody>
      </p:sp>
      <p:sp>
        <p:nvSpPr>
          <p:cNvPr id="91140" name="Slide Number Placeholder 3"/>
          <p:cNvSpPr>
            <a:spLocks noGrp="1"/>
          </p:cNvSpPr>
          <p:nvPr>
            <p:ph type="sldNum" sz="quarter" idx="5"/>
          </p:nvPr>
        </p:nvSpPr>
        <p:spPr bwMode="auto">
          <a:noFill/>
          <a:ln>
            <a:miter lim="800000"/>
            <a:headEnd/>
            <a:tailEnd/>
          </a:ln>
        </p:spPr>
        <p:txBody>
          <a:bodyPr/>
          <a:lstStyle/>
          <a:p>
            <a:fld id="{297180DF-1F06-4091-9946-7521497E12F9}" type="slidenum">
              <a:rPr lang="en-US" smtClean="0"/>
              <a:pPr/>
              <a:t>33</a:t>
            </a:fld>
            <a:endParaRPr lang="en-US" dirty="0"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bwMode="auto">
          <a:noFill/>
          <a:ln>
            <a:solidFill>
              <a:srgbClr val="000000"/>
            </a:solidFill>
            <a:miter lim="800000"/>
            <a:headEnd/>
            <a:tailEnd/>
          </a:ln>
        </p:spPr>
      </p:sp>
      <p:sp>
        <p:nvSpPr>
          <p:cNvPr id="92163" name="Notes Placeholder 2"/>
          <p:cNvSpPr>
            <a:spLocks noGrp="1"/>
          </p:cNvSpPr>
          <p:nvPr>
            <p:ph type="body" idx="1"/>
          </p:nvPr>
        </p:nvSpPr>
        <p:spPr bwMode="auto">
          <a:xfrm>
            <a:off x="611188" y="4560888"/>
            <a:ext cx="6067425" cy="4319587"/>
          </a:xfrm>
          <a:noFill/>
        </p:spPr>
        <p:txBody>
          <a:bodyPr wrap="square" numCol="1" anchor="t" anchorCtr="0" compatLnSpc="1">
            <a:prstTxWarp prst="textNoShape">
              <a:avLst/>
            </a:prstTxWarp>
          </a:bodyPr>
          <a:lstStyle/>
          <a:p>
            <a:pPr>
              <a:lnSpc>
                <a:spcPct val="80000"/>
              </a:lnSpc>
            </a:pPr>
            <a:r>
              <a:rPr lang="en-US" dirty="0" smtClean="0">
                <a:ea typeface="ＭＳ Ｐゴシック" pitchFamily="7" charset="-128"/>
              </a:rPr>
              <a:t>Senior Medicare Patrols (SMPs) recruit and train retired professionals and other senior citizens about how to recognize and report instances or patterns of health care fraud.  </a:t>
            </a:r>
          </a:p>
          <a:p>
            <a:pPr>
              <a:lnSpc>
                <a:spcPct val="80000"/>
              </a:lnSpc>
            </a:pPr>
            <a:r>
              <a:rPr lang="en-US" dirty="0" smtClean="0">
                <a:ea typeface="ＭＳ Ｐゴシック" pitchFamily="7" charset="-128"/>
              </a:rPr>
              <a:t>They empower Medicare beneficiaries to protect themselves against fraud.</a:t>
            </a:r>
          </a:p>
          <a:p>
            <a:pPr>
              <a:lnSpc>
                <a:spcPct val="80000"/>
              </a:lnSpc>
              <a:spcAft>
                <a:spcPct val="0"/>
              </a:spcAft>
            </a:pPr>
            <a:r>
              <a:rPr lang="en-US" dirty="0" smtClean="0">
                <a:ea typeface="ＭＳ Ｐゴシック" pitchFamily="7" charset="-128"/>
              </a:rPr>
              <a:t>SMPs partner with community, faith-based, tribal, and health care organizations  to educate and empower their peers to identify, prevent and report health care fraud.</a:t>
            </a:r>
          </a:p>
          <a:p>
            <a:pPr>
              <a:lnSpc>
                <a:spcPct val="80000"/>
              </a:lnSpc>
            </a:pPr>
            <a:r>
              <a:rPr lang="en-US" dirty="0" smtClean="0">
                <a:ea typeface="ＭＳ Ｐゴシック" pitchFamily="7" charset="-128"/>
              </a:rPr>
              <a:t>SMP</a:t>
            </a:r>
            <a:r>
              <a:rPr lang="ja-JP" altLang="en-US" smtClean="0">
                <a:ea typeface="ＭＳ Ｐゴシック" pitchFamily="7" charset="-128"/>
              </a:rPr>
              <a:t>’</a:t>
            </a:r>
            <a:r>
              <a:rPr lang="en-US" altLang="ja-JP" dirty="0" smtClean="0">
                <a:ea typeface="ＭＳ Ｐゴシック" pitchFamily="7" charset="-128"/>
              </a:rPr>
              <a:t>s teach you</a:t>
            </a:r>
          </a:p>
          <a:p>
            <a:pPr lvl="1">
              <a:lnSpc>
                <a:spcPct val="80000"/>
              </a:lnSpc>
            </a:pPr>
            <a:r>
              <a:rPr lang="en-US" dirty="0" smtClean="0">
                <a:ea typeface="ＭＳ Ｐゴシック" pitchFamily="7" charset="-128"/>
              </a:rPr>
              <a:t>How to protect your identity</a:t>
            </a:r>
          </a:p>
          <a:p>
            <a:pPr lvl="1">
              <a:lnSpc>
                <a:spcPct val="80000"/>
              </a:lnSpc>
            </a:pPr>
            <a:r>
              <a:rPr lang="en-US" dirty="0" smtClean="0">
                <a:ea typeface="ＭＳ Ｐゴシック" pitchFamily="7" charset="-128"/>
              </a:rPr>
              <a:t>How to detect errors</a:t>
            </a:r>
          </a:p>
          <a:p>
            <a:pPr lvl="1">
              <a:lnSpc>
                <a:spcPct val="80000"/>
              </a:lnSpc>
            </a:pPr>
            <a:r>
              <a:rPr lang="en-US" dirty="0" smtClean="0">
                <a:ea typeface="ＭＳ Ｐゴシック" pitchFamily="7" charset="-128"/>
              </a:rPr>
              <a:t>How to report fraud</a:t>
            </a:r>
          </a:p>
          <a:p>
            <a:pPr>
              <a:lnSpc>
                <a:spcPct val="80000"/>
              </a:lnSpc>
            </a:pPr>
            <a:r>
              <a:rPr lang="en-US" dirty="0" smtClean="0">
                <a:ea typeface="ＭＳ Ｐゴシック" pitchFamily="7" charset="-128"/>
              </a:rPr>
              <a:t>SMPs are educated about how threats to financial independence and health status may occur when citizens are victimized by fraudulent schemes.</a:t>
            </a:r>
          </a:p>
          <a:p>
            <a:pPr>
              <a:lnSpc>
                <a:spcPct val="80000"/>
              </a:lnSpc>
            </a:pPr>
            <a:r>
              <a:rPr lang="en-US" dirty="0" smtClean="0">
                <a:ea typeface="ＭＳ Ｐゴシック" pitchFamily="7" charset="-128"/>
              </a:rPr>
              <a:t>There are SMP programs in all states, the District of Columbia, Puerto Rico, Guam and the U.S. Virgin Islands.  The SMP seeks new volunteers to represent the SMP in their communities</a:t>
            </a:r>
          </a:p>
          <a:p>
            <a:pPr>
              <a:lnSpc>
                <a:spcPct val="80000"/>
              </a:lnSpc>
            </a:pPr>
            <a:r>
              <a:rPr lang="en-US" dirty="0" smtClean="0">
                <a:ea typeface="ＭＳ Ｐゴシック" pitchFamily="7" charset="-128"/>
              </a:rPr>
              <a:t>The SMP program empowers seniors through increased awareness and understanding of healthcare programs. This knowledge helps seniors to protect themselves from the economic and health-related consequences of Medicare and Medicaid fraud, error and abuse.</a:t>
            </a:r>
          </a:p>
          <a:p>
            <a:pPr>
              <a:lnSpc>
                <a:spcPct val="80000"/>
              </a:lnSpc>
            </a:pPr>
            <a:r>
              <a:rPr lang="en-US" dirty="0" smtClean="0">
                <a:ea typeface="ＭＳ Ｐゴシック" pitchFamily="7" charset="-128"/>
              </a:rPr>
              <a:t> SMP projects also work to resolve beneficiary complaints of potential fraud in partnership with state and national fraud control/consumer protection entities, including Medicare contractors, state Medicaid fraud control units, state attorneys general, the OIG and CMS.</a:t>
            </a:r>
          </a:p>
          <a:p>
            <a:pPr>
              <a:lnSpc>
                <a:spcPct val="80000"/>
              </a:lnSpc>
            </a:pPr>
            <a:r>
              <a:rPr lang="en-US" dirty="0" smtClean="0">
                <a:ea typeface="ＭＳ Ｐゴシック" pitchFamily="7" charset="-128"/>
              </a:rPr>
              <a:t>CMS established SMP liaisons in each Regional Office to serve as the point of contact for compliance/marketing issues identified by SMPs, to proactively engage with SMPs and to share relevant program information, changes, and Medicare updates. </a:t>
            </a:r>
          </a:p>
          <a:p>
            <a:pPr>
              <a:lnSpc>
                <a:spcPct val="80000"/>
              </a:lnSpc>
            </a:pPr>
            <a:endParaRPr lang="en-US" dirty="0" smtClean="0">
              <a:ea typeface="ＭＳ Ｐゴシック" pitchFamily="7" charset="-128"/>
            </a:endParaRPr>
          </a:p>
          <a:p>
            <a:pPr>
              <a:lnSpc>
                <a:spcPct val="80000"/>
              </a:lnSpc>
              <a:buFont typeface="Wingdings" pitchFamily="2" charset="2"/>
              <a:buNone/>
            </a:pPr>
            <a:endParaRPr lang="en-US" sz="1100" dirty="0" smtClean="0">
              <a:ea typeface="ＭＳ Ｐゴシック" pitchFamily="7" charset="-128"/>
            </a:endParaRPr>
          </a:p>
        </p:txBody>
      </p:sp>
      <p:sp>
        <p:nvSpPr>
          <p:cNvPr id="92164" name="Slide Number Placeholder 3"/>
          <p:cNvSpPr>
            <a:spLocks noGrp="1"/>
          </p:cNvSpPr>
          <p:nvPr>
            <p:ph type="sldNum" sz="quarter" idx="5"/>
          </p:nvPr>
        </p:nvSpPr>
        <p:spPr bwMode="auto">
          <a:noFill/>
          <a:ln>
            <a:miter lim="800000"/>
            <a:headEnd/>
            <a:tailEnd/>
          </a:ln>
        </p:spPr>
        <p:txBody>
          <a:bodyPr/>
          <a:lstStyle/>
          <a:p>
            <a:fld id="{A612B0AA-B5D1-4774-8C61-DEAAE21B1DB6}" type="slidenum">
              <a:rPr lang="en-US" smtClean="0"/>
              <a:pPr/>
              <a:t>34</a:t>
            </a:fld>
            <a:endParaRPr lang="en-US" dirty="0"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bwMode="auto">
          <a:noFill/>
          <a:ln>
            <a:solidFill>
              <a:srgbClr val="000000"/>
            </a:solidFill>
            <a:miter lim="800000"/>
            <a:headEnd/>
            <a:tailEnd/>
          </a:ln>
        </p:spPr>
      </p:sp>
      <p:sp>
        <p:nvSpPr>
          <p:cNvPr id="81922" name="Notes Placeholder 2"/>
          <p:cNvSpPr>
            <a:spLocks noGrp="1"/>
          </p:cNvSpPr>
          <p:nvPr>
            <p:ph type="body" idx="1"/>
          </p:nvPr>
        </p:nvSpPr>
        <p:spPr bwMode="auto"/>
        <p:txBody>
          <a:bodyPr wrap="square" numCol="1" anchor="t" anchorCtr="0" compatLnSpc="1">
            <a:prstTxWarp prst="textNoShape">
              <a:avLst/>
            </a:prstTxWarp>
          </a:bodyPr>
          <a:lstStyle/>
          <a:p>
            <a:pPr defTabSz="953448">
              <a:defRPr/>
            </a:pPr>
            <a:r>
              <a:rPr lang="en-US" dirty="0" smtClean="0">
                <a:ea typeface="ＭＳ Ｐゴシック" pitchFamily="7" charset="-128"/>
              </a:rPr>
              <a:t>Since 1997 AoA has funded SMP projects to recruit and train retired professionals and other senior citizens about how to recognize and report instances or patterns of health care fraud. CMS has dedicated $9 million in funding for grants to expand state-based Senior Medicare Patrol programs.</a:t>
            </a:r>
          </a:p>
          <a:p>
            <a:pPr defTabSz="953448">
              <a:defRPr/>
            </a:pPr>
            <a:r>
              <a:rPr lang="en-US" dirty="0" smtClean="0">
                <a:ea typeface="ＭＳ Ｐゴシック" pitchFamily="7" charset="-128"/>
              </a:rPr>
              <a:t> The grants will:</a:t>
            </a:r>
          </a:p>
          <a:p>
            <a:pPr lvl="1" defTabSz="953448">
              <a:defRPr/>
            </a:pPr>
            <a:r>
              <a:rPr lang="en-US" dirty="0" smtClean="0">
                <a:ea typeface="ＭＳ Ｐゴシック" pitchFamily="7" charset="-128"/>
              </a:rPr>
              <a:t>Double existing funding for the program</a:t>
            </a:r>
          </a:p>
          <a:p>
            <a:pPr lvl="1" defTabSz="953448">
              <a:defRPr/>
            </a:pPr>
            <a:r>
              <a:rPr lang="en-US" dirty="0" smtClean="0">
                <a:ea typeface="ＭＳ Ｐゴシック" pitchFamily="7" charset="-128"/>
              </a:rPr>
              <a:t>Target additional funding to current </a:t>
            </a:r>
            <a:r>
              <a:rPr lang="ja-JP" altLang="en-US" smtClean="0">
                <a:ea typeface="ＭＳ Ｐゴシック" pitchFamily="7" charset="-128"/>
              </a:rPr>
              <a:t>‘</a:t>
            </a:r>
            <a:r>
              <a:rPr lang="en-US" altLang="ja-JP" dirty="0" smtClean="0">
                <a:ea typeface="ＭＳ Ｐゴシック" pitchFamily="7" charset="-128"/>
              </a:rPr>
              <a:t>hot spots</a:t>
            </a:r>
            <a:r>
              <a:rPr lang="ja-JP" altLang="en-US" smtClean="0">
                <a:ea typeface="ＭＳ Ｐゴシック" pitchFamily="7" charset="-128"/>
              </a:rPr>
              <a:t>’</a:t>
            </a:r>
            <a:r>
              <a:rPr lang="en-US" altLang="ja-JP" dirty="0" smtClean="0">
                <a:ea typeface="ＭＳ Ｐゴシック" pitchFamily="7" charset="-128"/>
              </a:rPr>
              <a:t> for fraud</a:t>
            </a:r>
          </a:p>
          <a:p>
            <a:pPr defTabSz="953448">
              <a:defRPr/>
            </a:pPr>
            <a:r>
              <a:rPr lang="en-US" dirty="0" smtClean="0">
                <a:ea typeface="ＭＳ Ｐゴシック" pitchFamily="7" charset="-128"/>
              </a:rPr>
              <a:t>Since 1997, the Senior Medicare Patrol:</a:t>
            </a:r>
          </a:p>
          <a:p>
            <a:pPr lvl="1" defTabSz="953448">
              <a:defRPr/>
            </a:pPr>
            <a:r>
              <a:rPr lang="en-US" dirty="0" smtClean="0">
                <a:ea typeface="ＭＳ Ｐゴシック" pitchFamily="7" charset="-128"/>
              </a:rPr>
              <a:t>Has provided group training sessions to 75,000; and individual counseling to over 1 million beneficiaries</a:t>
            </a:r>
          </a:p>
          <a:p>
            <a:pPr lvl="1" defTabSz="953448">
              <a:defRPr/>
            </a:pPr>
            <a:r>
              <a:rPr lang="en-US" dirty="0" smtClean="0">
                <a:ea typeface="ＭＳ Ｐゴシック" pitchFamily="7" charset="-128"/>
              </a:rPr>
              <a:t>Has led to the recovery of $5 million dollars of Medicare funds</a:t>
            </a:r>
          </a:p>
          <a:p>
            <a:pPr lvl="1" defTabSz="953448">
              <a:defRPr/>
            </a:pPr>
            <a:r>
              <a:rPr lang="en-US" dirty="0" smtClean="0">
                <a:ea typeface="ＭＳ Ｐゴシック" pitchFamily="7" charset="-128"/>
              </a:rPr>
              <a:t>Has led to the recovery of $101 million dollars of Medicaid, beneficiary, and other payers funds</a:t>
            </a:r>
          </a:p>
          <a:p>
            <a:pPr defTabSz="953448">
              <a:buFont typeface="Wingdings" pitchFamily="2" charset="2"/>
              <a:buNone/>
              <a:defRPr/>
            </a:pPr>
            <a:r>
              <a:rPr lang="en-US" b="1" dirty="0" smtClean="0">
                <a:ea typeface="ＭＳ Ｐゴシック" pitchFamily="7" charset="-128"/>
              </a:rPr>
              <a:t>NOTE</a:t>
            </a:r>
            <a:r>
              <a:rPr lang="en-US" dirty="0" smtClean="0">
                <a:ea typeface="ＭＳ Ｐゴシック" pitchFamily="7" charset="-128"/>
              </a:rPr>
              <a:t>: For more information on the Senior Medicare Patrol see Appendix A.</a:t>
            </a:r>
          </a:p>
          <a:p>
            <a:pPr marL="536829" indent="0" defTabSz="953448">
              <a:buFont typeface="Wingdings" pitchFamily="2" charset="2"/>
              <a:buNone/>
              <a:defRPr/>
            </a:pPr>
            <a:r>
              <a:rPr lang="en-US" dirty="0" smtClean="0">
                <a:ea typeface="ＭＳ Ｐゴシック" pitchFamily="7" charset="-128"/>
              </a:rPr>
              <a:t>For an in-depth overview of  the Senior Medicare Patrol program, and for information for your local area, please visit </a:t>
            </a:r>
            <a:r>
              <a:rPr lang="en-US" u="sng" dirty="0" smtClean="0">
                <a:ea typeface="ＭＳ Ｐゴシック" pitchFamily="7" charset="-128"/>
                <a:hlinkClick r:id="rId3"/>
              </a:rPr>
              <a:t>www.aoa.gov/AoAroot/AoA_Programs/Elder_Rights/SMP/index.aspx</a:t>
            </a:r>
            <a:endParaRPr lang="en-US" dirty="0" smtClean="0">
              <a:ea typeface="ＭＳ Ｐゴシック" pitchFamily="7" charset="-128"/>
            </a:endParaRPr>
          </a:p>
          <a:p>
            <a:pPr defTabSz="953448">
              <a:buFont typeface="Wingdings" pitchFamily="2" charset="2"/>
              <a:buNone/>
              <a:defRPr/>
            </a:pPr>
            <a:endParaRPr lang="en-US" dirty="0" smtClean="0">
              <a:ea typeface="ＭＳ Ｐゴシック" pitchFamily="7" charset="-128"/>
            </a:endParaRPr>
          </a:p>
        </p:txBody>
      </p:sp>
      <p:sp>
        <p:nvSpPr>
          <p:cNvPr id="93188" name="Slide Number Placeholder 3"/>
          <p:cNvSpPr>
            <a:spLocks noGrp="1"/>
          </p:cNvSpPr>
          <p:nvPr>
            <p:ph type="sldNum" sz="quarter" idx="5"/>
          </p:nvPr>
        </p:nvSpPr>
        <p:spPr bwMode="auto">
          <a:noFill/>
          <a:ln>
            <a:miter lim="800000"/>
            <a:headEnd/>
            <a:tailEnd/>
          </a:ln>
        </p:spPr>
        <p:txBody>
          <a:bodyPr/>
          <a:lstStyle/>
          <a:p>
            <a:fld id="{C5A9F060-37D9-4857-A52F-53EA20BCDA1E}" type="slidenum">
              <a:rPr lang="en-US" smtClean="0"/>
              <a:pPr/>
              <a:t>35</a:t>
            </a:fld>
            <a:endParaRPr lang="en-US" dirty="0" smtClean="0"/>
          </a:p>
        </p:txBody>
      </p:sp>
      <p:pic>
        <p:nvPicPr>
          <p:cNvPr id="93189" name="Picture 4" descr="URL Icon.gif"/>
          <p:cNvPicPr>
            <a:picLocks noChangeAspect="1"/>
          </p:cNvPicPr>
          <p:nvPr/>
        </p:nvPicPr>
        <p:blipFill>
          <a:blip r:embed="rId4"/>
          <a:srcRect/>
          <a:stretch>
            <a:fillRect/>
          </a:stretch>
        </p:blipFill>
        <p:spPr bwMode="auto">
          <a:xfrm>
            <a:off x="874713" y="8040688"/>
            <a:ext cx="384175" cy="379412"/>
          </a:xfrm>
          <a:prstGeom prst="rect">
            <a:avLst/>
          </a:prstGeom>
          <a:noFill/>
          <a:ln w="9525">
            <a:noFill/>
            <a:miter lim="800000"/>
            <a:headEnd/>
            <a:tailEnd/>
          </a:ln>
        </p:spPr>
      </p:pic>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marL="114397" indent="-114397" defTabSz="954957">
              <a:spcAft>
                <a:spcPts val="627"/>
              </a:spcAft>
              <a:buFont typeface="Wingdings" pitchFamily="2" charset="2"/>
              <a:buNone/>
              <a:defRPr/>
            </a:pPr>
            <a:r>
              <a:rPr lang="en-US" u="sng" dirty="0" smtClean="0">
                <a:ea typeface="+mn-ea"/>
                <a:hlinkClick r:id="rId3"/>
              </a:rPr>
              <a:t>www.stopmedicarefraud.gov</a:t>
            </a:r>
            <a:r>
              <a:rPr lang="en-US" u="sng" dirty="0" smtClean="0">
                <a:ea typeface="+mn-ea"/>
              </a:rPr>
              <a:t> </a:t>
            </a:r>
            <a:r>
              <a:rPr lang="en-US" dirty="0" smtClean="0">
                <a:ea typeface="+mn-ea"/>
              </a:rPr>
              <a:t> </a:t>
            </a:r>
            <a:r>
              <a:rPr lang="en-US" dirty="0">
                <a:ea typeface="+mn-ea"/>
              </a:rPr>
              <a:t>is a good place for visitors to learn about:</a:t>
            </a:r>
          </a:p>
          <a:p>
            <a:pPr marL="296365" lvl="1">
              <a:buFont typeface="Wingdings" pitchFamily="2" charset="2"/>
              <a:buChar char="§"/>
              <a:defRPr/>
            </a:pPr>
            <a:r>
              <a:rPr lang="en-US" dirty="0">
                <a:ea typeface="+mn-ea"/>
              </a:rPr>
              <a:t>Medicare fraud</a:t>
            </a:r>
          </a:p>
          <a:p>
            <a:pPr marL="296365" lvl="1">
              <a:buFont typeface="Wingdings" pitchFamily="2" charset="2"/>
              <a:buChar char="§"/>
              <a:defRPr/>
            </a:pPr>
            <a:r>
              <a:rPr lang="en-US" dirty="0">
                <a:ea typeface="+mn-ea"/>
              </a:rPr>
              <a:t>Resources available for beneficiaries and providers </a:t>
            </a:r>
          </a:p>
          <a:p>
            <a:pPr marL="296365" lvl="1">
              <a:buFont typeface="Wingdings" pitchFamily="2" charset="2"/>
              <a:buChar char="§"/>
              <a:defRPr/>
            </a:pPr>
            <a:r>
              <a:rPr lang="en-US" dirty="0">
                <a:ea typeface="+mn-ea"/>
              </a:rPr>
              <a:t>Ways </a:t>
            </a:r>
            <a:r>
              <a:rPr lang="en-US" dirty="0" smtClean="0">
                <a:ea typeface="+mn-ea"/>
              </a:rPr>
              <a:t>you </a:t>
            </a:r>
            <a:r>
              <a:rPr lang="en-US" dirty="0">
                <a:ea typeface="+mn-ea"/>
              </a:rPr>
              <a:t>can prevent fraud</a:t>
            </a:r>
          </a:p>
          <a:p>
            <a:pPr marL="296365" lvl="1">
              <a:buFont typeface="Wingdings" pitchFamily="2" charset="2"/>
              <a:buChar char="§"/>
              <a:defRPr/>
            </a:pPr>
            <a:r>
              <a:rPr lang="en-US" dirty="0">
                <a:ea typeface="+mn-ea"/>
              </a:rPr>
              <a:t>Recent Health Care Fraud Prevention and Enforcement Action Team (HEAT) operations and results listed by state</a:t>
            </a:r>
          </a:p>
          <a:p>
            <a:pPr>
              <a:defRPr/>
            </a:pPr>
            <a:endParaRPr lang="en-US" dirty="0">
              <a:ea typeface="+mn-ea"/>
            </a:endParaRPr>
          </a:p>
        </p:txBody>
      </p:sp>
      <p:sp>
        <p:nvSpPr>
          <p:cNvPr id="94212" name="Slide Number Placeholder 3"/>
          <p:cNvSpPr>
            <a:spLocks noGrp="1"/>
          </p:cNvSpPr>
          <p:nvPr>
            <p:ph type="sldNum" sz="quarter" idx="5"/>
          </p:nvPr>
        </p:nvSpPr>
        <p:spPr bwMode="auto">
          <a:noFill/>
          <a:ln>
            <a:miter lim="800000"/>
            <a:headEnd/>
            <a:tailEnd/>
          </a:ln>
        </p:spPr>
        <p:txBody>
          <a:bodyPr/>
          <a:lstStyle/>
          <a:p>
            <a:fld id="{E63B55BE-B1EC-4EC7-921F-14019C4F762D}" type="slidenum">
              <a:rPr lang="en-US" smtClean="0"/>
              <a:pPr/>
              <a:t>36</a:t>
            </a:fld>
            <a:endParaRPr lang="en-US" dirty="0"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Slide Image Placeholder 1"/>
          <p:cNvSpPr>
            <a:spLocks noGrp="1" noRot="1" noChangeAspect="1" noTextEdit="1"/>
          </p:cNvSpPr>
          <p:nvPr>
            <p:ph type="sldImg"/>
          </p:nvPr>
        </p:nvSpPr>
        <p:spPr bwMode="auto">
          <a:noFill/>
          <a:ln>
            <a:solidFill>
              <a:srgbClr val="000000"/>
            </a:solidFill>
            <a:miter lim="800000"/>
            <a:headEnd/>
            <a:tailEnd/>
          </a:ln>
        </p:spPr>
      </p:sp>
      <p:sp>
        <p:nvSpPr>
          <p:cNvPr id="86018" name="Notes Placeholder 2"/>
          <p:cNvSpPr>
            <a:spLocks noGrp="1"/>
          </p:cNvSpPr>
          <p:nvPr>
            <p:ph type="body" idx="1"/>
          </p:nvPr>
        </p:nvSpPr>
        <p:spPr bwMode="auto">
          <a:xfrm>
            <a:off x="715963" y="4560888"/>
            <a:ext cx="5827712" cy="4319587"/>
          </a:xfrm>
        </p:spPr>
        <p:txBody>
          <a:bodyPr wrap="square" numCol="1" anchor="t" anchorCtr="0" compatLnSpc="1">
            <a:prstTxWarp prst="textNoShape">
              <a:avLst/>
            </a:prstTxWarp>
          </a:bodyPr>
          <a:lstStyle/>
          <a:p>
            <a:pPr>
              <a:defRPr/>
            </a:pPr>
            <a:r>
              <a:rPr lang="en-US" dirty="0" smtClean="0">
                <a:ea typeface="ＭＳ Ｐゴシック" pitchFamily="7" charset="-128"/>
              </a:rPr>
              <a:t>Sometimes beneficiaries need to share their medical information with family members or caregivers.</a:t>
            </a:r>
          </a:p>
          <a:p>
            <a:pPr>
              <a:defRPr/>
            </a:pPr>
            <a:r>
              <a:rPr lang="en-US" dirty="0" smtClean="0">
                <a:ea typeface="ＭＳ Ｐゴシック" pitchFamily="7" charset="-128"/>
              </a:rPr>
              <a:t>By law, Medicare must have written permission to use or give our beneficiary medical information.</a:t>
            </a:r>
          </a:p>
          <a:p>
            <a:pPr>
              <a:defRPr/>
            </a:pPr>
            <a:r>
              <a:rPr lang="en-US" dirty="0" smtClean="0">
                <a:ea typeface="ＭＳ Ｐゴシック" pitchFamily="7" charset="-128"/>
              </a:rPr>
              <a:t>The beneficiary needs to designate the family member/caregiver as an authorized person to whom Medicare can disclose their personal information.  Once Medicare has this authorization on file, the family member/caregiver will be able to discuss the beneficiaries Medicare issues directly with Medicare.</a:t>
            </a:r>
          </a:p>
          <a:p>
            <a:pPr marL="536829" indent="0">
              <a:buFont typeface="Wingdings" pitchFamily="2" charset="2"/>
              <a:buNone/>
              <a:defRPr/>
            </a:pPr>
            <a:r>
              <a:rPr lang="en-US" dirty="0" smtClean="0">
                <a:ea typeface="ＭＳ Ｐゴシック" pitchFamily="7" charset="-128"/>
              </a:rPr>
              <a:t>Family members/caregivers can contact Medicare at 1-800-MEDICARE to request a Medicare Authorization to Disclose Personal Information form 10106. </a:t>
            </a:r>
          </a:p>
          <a:p>
            <a:pPr marL="536829" indent="0">
              <a:buFont typeface="Wingdings" pitchFamily="2" charset="2"/>
              <a:buNone/>
              <a:defRPr/>
            </a:pPr>
            <a:r>
              <a:rPr lang="en-US" dirty="0" smtClean="0">
                <a:ea typeface="ＭＳ Ｐゴシック" pitchFamily="7" charset="-128"/>
              </a:rPr>
              <a:t>Or they can visit </a:t>
            </a:r>
            <a:r>
              <a:rPr lang="en-US" u="sng" dirty="0" smtClean="0">
                <a:ea typeface="ＭＳ Ｐゴシック" pitchFamily="7" charset="-128"/>
                <a:hlinkClick r:id="rId3"/>
              </a:rPr>
              <a:t>www.medicare.gov/MedicareOnlineForms/AuthorizationForm/online</a:t>
            </a:r>
            <a:r>
              <a:rPr lang="en-US" dirty="0" smtClean="0">
                <a:ea typeface="ＭＳ Ｐゴシック" pitchFamily="7" charset="-128"/>
              </a:rPr>
              <a:t> </a:t>
            </a:r>
            <a:br>
              <a:rPr lang="en-US" dirty="0" smtClean="0">
                <a:ea typeface="ＭＳ Ｐゴシック" pitchFamily="7" charset="-128"/>
              </a:rPr>
            </a:br>
            <a:r>
              <a:rPr lang="en-US" dirty="0" smtClean="0">
                <a:ea typeface="ＭＳ Ｐゴシック" pitchFamily="7" charset="-128"/>
              </a:rPr>
              <a:t>to complete the process online.</a:t>
            </a:r>
          </a:p>
        </p:txBody>
      </p:sp>
      <p:sp>
        <p:nvSpPr>
          <p:cNvPr id="95236" name="Slide Number Placeholder 3"/>
          <p:cNvSpPr>
            <a:spLocks noGrp="1"/>
          </p:cNvSpPr>
          <p:nvPr>
            <p:ph type="sldNum" sz="quarter" idx="5"/>
          </p:nvPr>
        </p:nvSpPr>
        <p:spPr bwMode="auto">
          <a:noFill/>
          <a:ln>
            <a:miter lim="800000"/>
            <a:headEnd/>
            <a:tailEnd/>
          </a:ln>
        </p:spPr>
        <p:txBody>
          <a:bodyPr/>
          <a:lstStyle/>
          <a:p>
            <a:fld id="{3F87E4B4-078B-42C4-8773-7294E107BB29}" type="slidenum">
              <a:rPr lang="en-US" smtClean="0"/>
              <a:pPr/>
              <a:t>37</a:t>
            </a:fld>
            <a:endParaRPr lang="en-US" dirty="0" smtClean="0"/>
          </a:p>
        </p:txBody>
      </p:sp>
      <p:pic>
        <p:nvPicPr>
          <p:cNvPr id="95237" name="Picture 4" descr="URL Icon.gif"/>
          <p:cNvPicPr>
            <a:picLocks noChangeAspect="1"/>
          </p:cNvPicPr>
          <p:nvPr/>
        </p:nvPicPr>
        <p:blipFill>
          <a:blip r:embed="rId4"/>
          <a:srcRect/>
          <a:stretch>
            <a:fillRect/>
          </a:stretch>
        </p:blipFill>
        <p:spPr bwMode="auto">
          <a:xfrm>
            <a:off x="887413" y="6873875"/>
            <a:ext cx="384175" cy="379413"/>
          </a:xfrm>
          <a:prstGeom prst="rect">
            <a:avLst/>
          </a:prstGeom>
          <a:noFill/>
          <a:ln w="9525">
            <a:noFill/>
            <a:miter lim="800000"/>
            <a:headEnd/>
            <a:tailEnd/>
          </a:ln>
        </p:spPr>
      </p:pic>
      <p:pic>
        <p:nvPicPr>
          <p:cNvPr id="95238" name="Picture 5" descr="Publication Icon.gif"/>
          <p:cNvPicPr>
            <a:picLocks noChangeAspect="1"/>
          </p:cNvPicPr>
          <p:nvPr/>
        </p:nvPicPr>
        <p:blipFill>
          <a:blip r:embed="rId5"/>
          <a:srcRect/>
          <a:stretch>
            <a:fillRect/>
          </a:stretch>
        </p:blipFill>
        <p:spPr bwMode="auto">
          <a:xfrm>
            <a:off x="887413" y="6335713"/>
            <a:ext cx="384175" cy="381000"/>
          </a:xfrm>
          <a:prstGeom prst="rect">
            <a:avLst/>
          </a:prstGeom>
          <a:noFill/>
          <a:ln w="9525">
            <a:noFill/>
            <a:miter lim="800000"/>
            <a:headEnd/>
            <a:tailEnd/>
          </a:ln>
        </p:spPr>
      </p:pic>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Slide Image Placeholder 1"/>
          <p:cNvSpPr>
            <a:spLocks noGrp="1" noRot="1" noChangeAspect="1" noTextEdit="1"/>
          </p:cNvSpPr>
          <p:nvPr>
            <p:ph type="sldImg"/>
          </p:nvPr>
        </p:nvSpPr>
        <p:spPr bwMode="auto">
          <a:noFill/>
          <a:ln>
            <a:solidFill>
              <a:srgbClr val="000000"/>
            </a:solidFill>
            <a:miter lim="800000"/>
            <a:headEnd/>
            <a:tailEnd/>
          </a:ln>
        </p:spPr>
      </p:sp>
      <p:sp>
        <p:nvSpPr>
          <p:cNvPr id="88066" name="Notes Placeholder 2"/>
          <p:cNvSpPr>
            <a:spLocks noGrp="1"/>
          </p:cNvSpPr>
          <p:nvPr>
            <p:ph type="body" idx="1"/>
          </p:nvPr>
        </p:nvSpPr>
        <p:spPr bwMode="auto">
          <a:xfrm>
            <a:off x="795338" y="4560888"/>
            <a:ext cx="5883275" cy="4319587"/>
          </a:xfrm>
        </p:spPr>
        <p:txBody>
          <a:bodyPr wrap="square" numCol="1" anchor="t" anchorCtr="0" compatLnSpc="1">
            <a:prstTxWarp prst="textNoShape">
              <a:avLst/>
            </a:prstTxWarp>
          </a:bodyPr>
          <a:lstStyle/>
          <a:p>
            <a:pPr>
              <a:defRPr/>
            </a:pPr>
            <a:r>
              <a:rPr lang="en-US" dirty="0" smtClean="0">
                <a:ea typeface="ＭＳ Ｐゴシック" pitchFamily="7" charset="-128"/>
              </a:rPr>
              <a:t>Identity theft is a serious crime</a:t>
            </a:r>
          </a:p>
          <a:p>
            <a:pPr lvl="1">
              <a:defRPr/>
            </a:pPr>
            <a:r>
              <a:rPr lang="en-US" dirty="0" smtClean="0">
                <a:ea typeface="ＭＳ Ｐゴシック" pitchFamily="7" charset="-128"/>
              </a:rPr>
              <a:t>Someone else uses your personal information</a:t>
            </a:r>
          </a:p>
          <a:p>
            <a:pPr lvl="1">
              <a:defRPr/>
            </a:pPr>
            <a:r>
              <a:rPr lang="en-US" dirty="0" smtClean="0">
                <a:ea typeface="ＭＳ Ｐゴシック" pitchFamily="7" charset="-128"/>
              </a:rPr>
              <a:t>Like your Social Security or Medicare number</a:t>
            </a:r>
          </a:p>
          <a:p>
            <a:pPr>
              <a:defRPr/>
            </a:pPr>
            <a:r>
              <a:rPr lang="en-US" dirty="0" smtClean="0">
                <a:ea typeface="ＭＳ Ｐゴシック" pitchFamily="7" charset="-128"/>
              </a:rPr>
              <a:t>If you think someone is using your information</a:t>
            </a:r>
          </a:p>
          <a:p>
            <a:pPr marL="362277" lvl="1" indent="0">
              <a:buFont typeface="Calibri" pitchFamily="34" charset="0"/>
              <a:buNone/>
              <a:defRPr/>
            </a:pPr>
            <a:r>
              <a:rPr lang="en-US" dirty="0" smtClean="0">
                <a:ea typeface="ＭＳ Ｐゴシック" pitchFamily="7" charset="-128"/>
              </a:rPr>
              <a:t>Call your local police department. Call the Federal Trade Commission</a:t>
            </a:r>
            <a:r>
              <a:rPr lang="ja-JP" altLang="en-US" smtClean="0">
                <a:ea typeface="ＭＳ Ｐゴシック" pitchFamily="7" charset="-128"/>
              </a:rPr>
              <a:t>’</a:t>
            </a:r>
            <a:r>
              <a:rPr lang="en-US" altLang="ja-JP" dirty="0" smtClean="0">
                <a:ea typeface="ＭＳ Ｐゴシック" pitchFamily="7" charset="-128"/>
              </a:rPr>
              <a:t>s ID Theft Hotline – 1-877-438-4338. </a:t>
            </a:r>
            <a:r>
              <a:rPr lang="en-US" altLang="ja-JP" sz="1100" dirty="0" smtClean="0">
                <a:ea typeface="ＭＳ Ｐゴシック" pitchFamily="7" charset="-128"/>
              </a:rPr>
              <a:t> </a:t>
            </a:r>
            <a:r>
              <a:rPr lang="en-US" altLang="ja-JP" dirty="0" smtClean="0">
                <a:ea typeface="ＭＳ Ｐゴシック" pitchFamily="7" charset="-128"/>
              </a:rPr>
              <a:t>TTY users should call 1-866-653-4261. </a:t>
            </a:r>
          </a:p>
          <a:p>
            <a:pPr marL="362277" lvl="1" indent="0">
              <a:buFont typeface="Calibri" pitchFamily="34" charset="0"/>
              <a:buNone/>
              <a:defRPr/>
            </a:pPr>
            <a:r>
              <a:rPr lang="en-US" dirty="0" smtClean="0">
                <a:ea typeface="ＭＳ Ｐゴシック" pitchFamily="7" charset="-128"/>
              </a:rPr>
              <a:t>For more information about identity theft or to file a complaint online, visit </a:t>
            </a:r>
            <a:r>
              <a:rPr lang="en-US" u="sng" dirty="0" smtClean="0">
                <a:ea typeface="ＭＳ Ｐゴシック" pitchFamily="7" charset="-128"/>
                <a:hlinkClick r:id="rId3"/>
              </a:rPr>
              <a:t>www.ftc.gov/idtheft</a:t>
            </a:r>
            <a:r>
              <a:rPr lang="en-US" dirty="0" smtClean="0">
                <a:ea typeface="ＭＳ Ｐゴシック" pitchFamily="7" charset="-128"/>
              </a:rPr>
              <a:t> .</a:t>
            </a:r>
          </a:p>
          <a:p>
            <a:pPr marL="362277" lvl="1" indent="0">
              <a:buFont typeface="Calibri" pitchFamily="34" charset="0"/>
              <a:buNone/>
              <a:defRPr/>
            </a:pPr>
            <a:r>
              <a:rPr lang="en-US" dirty="0" smtClean="0">
                <a:ea typeface="ＭＳ Ｐゴシック" pitchFamily="7" charset="-128"/>
              </a:rPr>
              <a:t>You can also visit </a:t>
            </a:r>
            <a:r>
              <a:rPr lang="en-US" u="sng" dirty="0" smtClean="0">
                <a:ea typeface="ＭＳ Ｐゴシック" pitchFamily="7" charset="-128"/>
                <a:hlinkClick r:id="rId4"/>
              </a:rPr>
              <a:t>www.stopmedicarefraud.gov/fightback_brochure_rev.pdf</a:t>
            </a:r>
            <a:r>
              <a:rPr lang="en-US" dirty="0" smtClean="0">
                <a:ea typeface="ＭＳ Ｐゴシック" pitchFamily="7" charset="-128"/>
              </a:rPr>
              <a:t>  to view the brochure, </a:t>
            </a:r>
            <a:r>
              <a:rPr lang="ja-JP" altLang="en-US" smtClean="0">
                <a:ea typeface="ＭＳ Ｐゴシック" pitchFamily="7" charset="-128"/>
              </a:rPr>
              <a:t>“</a:t>
            </a:r>
            <a:r>
              <a:rPr lang="en-US" altLang="ja-JP" dirty="0" smtClean="0">
                <a:ea typeface="ＭＳ Ｐゴシック" pitchFamily="7" charset="-128"/>
              </a:rPr>
              <a:t>Medical Identity Theft &amp; Medicare Fraud.</a:t>
            </a:r>
            <a:r>
              <a:rPr lang="ja-JP" altLang="en-US" smtClean="0">
                <a:ea typeface="ＭＳ Ｐゴシック" pitchFamily="7" charset="-128"/>
              </a:rPr>
              <a:t>”</a:t>
            </a:r>
            <a:r>
              <a:rPr lang="en-US" altLang="ja-JP" dirty="0" smtClean="0">
                <a:ea typeface="ＭＳ Ｐゴシック" pitchFamily="7" charset="-128"/>
              </a:rPr>
              <a:t> </a:t>
            </a:r>
            <a:endParaRPr lang="en-US" dirty="0" smtClean="0">
              <a:ea typeface="ＭＳ Ｐゴシック" pitchFamily="7" charset="-128"/>
            </a:endParaRPr>
          </a:p>
        </p:txBody>
      </p:sp>
      <p:sp>
        <p:nvSpPr>
          <p:cNvPr id="96260" name="Slide Number Placeholder 3"/>
          <p:cNvSpPr>
            <a:spLocks noGrp="1"/>
          </p:cNvSpPr>
          <p:nvPr>
            <p:ph type="sldNum" sz="quarter" idx="5"/>
          </p:nvPr>
        </p:nvSpPr>
        <p:spPr bwMode="auto">
          <a:noFill/>
          <a:ln>
            <a:miter lim="800000"/>
            <a:headEnd/>
            <a:tailEnd/>
          </a:ln>
        </p:spPr>
        <p:txBody>
          <a:bodyPr/>
          <a:lstStyle/>
          <a:p>
            <a:fld id="{FBCEA453-BD76-4691-BD81-D6EBA709CD86}" type="slidenum">
              <a:rPr lang="en-US" smtClean="0"/>
              <a:pPr/>
              <a:t>38</a:t>
            </a:fld>
            <a:endParaRPr lang="en-US" dirty="0" smtClean="0"/>
          </a:p>
        </p:txBody>
      </p:sp>
      <p:pic>
        <p:nvPicPr>
          <p:cNvPr id="96261" name="Picture 4" descr="URL Icon.gif"/>
          <p:cNvPicPr>
            <a:picLocks noChangeAspect="1"/>
          </p:cNvPicPr>
          <p:nvPr/>
        </p:nvPicPr>
        <p:blipFill>
          <a:blip r:embed="rId5"/>
          <a:srcRect/>
          <a:stretch>
            <a:fillRect/>
          </a:stretch>
        </p:blipFill>
        <p:spPr bwMode="auto">
          <a:xfrm>
            <a:off x="808038" y="6610350"/>
            <a:ext cx="384175" cy="381000"/>
          </a:xfrm>
          <a:prstGeom prst="rect">
            <a:avLst/>
          </a:prstGeom>
          <a:noFill/>
          <a:ln w="9525">
            <a:noFill/>
            <a:miter lim="800000"/>
            <a:headEnd/>
            <a:tailEnd/>
          </a:ln>
        </p:spPr>
      </p:pic>
      <p:pic>
        <p:nvPicPr>
          <p:cNvPr id="96262" name="Picture 2"/>
          <p:cNvPicPr>
            <a:picLocks noChangeAspect="1" noChangeArrowheads="1"/>
          </p:cNvPicPr>
          <p:nvPr/>
        </p:nvPicPr>
        <p:blipFill>
          <a:blip r:embed="rId6"/>
          <a:srcRect/>
          <a:stretch>
            <a:fillRect/>
          </a:stretch>
        </p:blipFill>
        <p:spPr bwMode="auto">
          <a:xfrm>
            <a:off x="808038" y="5665788"/>
            <a:ext cx="384175" cy="381000"/>
          </a:xfrm>
          <a:prstGeom prst="rect">
            <a:avLst/>
          </a:prstGeom>
          <a:noFill/>
          <a:ln w="9525">
            <a:noFill/>
            <a:miter lim="800000"/>
            <a:headEnd/>
            <a:tailEnd/>
          </a:ln>
        </p:spPr>
      </p:pic>
      <p:pic>
        <p:nvPicPr>
          <p:cNvPr id="96263" name="Picture 6" descr="URL Icon.gif"/>
          <p:cNvPicPr>
            <a:picLocks noChangeAspect="1"/>
          </p:cNvPicPr>
          <p:nvPr/>
        </p:nvPicPr>
        <p:blipFill>
          <a:blip r:embed="rId5"/>
          <a:srcRect/>
          <a:stretch>
            <a:fillRect/>
          </a:stretch>
        </p:blipFill>
        <p:spPr bwMode="auto">
          <a:xfrm>
            <a:off x="808038" y="6138863"/>
            <a:ext cx="379412" cy="379412"/>
          </a:xfrm>
          <a:prstGeom prst="rect">
            <a:avLst/>
          </a:prstGeom>
          <a:noFill/>
          <a:ln w="9525">
            <a:noFill/>
            <a:miter lim="800000"/>
            <a:headEnd/>
            <a:tailEnd/>
          </a:ln>
        </p:spPr>
      </p:pic>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Image Placeholder 1"/>
          <p:cNvSpPr>
            <a:spLocks noGrp="1" noRot="1" noChangeAspect="1" noTextEdit="1"/>
          </p:cNvSpPr>
          <p:nvPr>
            <p:ph type="sldImg"/>
          </p:nvPr>
        </p:nvSpPr>
        <p:spPr bwMode="auto">
          <a:noFill/>
          <a:ln>
            <a:solidFill>
              <a:srgbClr val="000000"/>
            </a:solidFill>
            <a:miter lim="800000"/>
            <a:headEnd/>
            <a:tailEnd/>
          </a:ln>
        </p:spPr>
      </p:sp>
      <p:sp>
        <p:nvSpPr>
          <p:cNvPr id="90114" name="Notes Placeholder 2"/>
          <p:cNvSpPr>
            <a:spLocks noGrp="1"/>
          </p:cNvSpPr>
          <p:nvPr>
            <p:ph type="body" idx="1"/>
          </p:nvPr>
        </p:nvSpPr>
        <p:spPr bwMode="auto">
          <a:xfrm>
            <a:off x="715963" y="4560888"/>
            <a:ext cx="5962650" cy="4319587"/>
          </a:xfrm>
        </p:spPr>
        <p:txBody>
          <a:bodyPr wrap="square" numCol="1" anchor="t" anchorCtr="0" compatLnSpc="1">
            <a:prstTxWarp prst="textNoShape">
              <a:avLst/>
            </a:prstTxWarp>
          </a:bodyPr>
          <a:lstStyle/>
          <a:p>
            <a:pPr>
              <a:defRPr/>
            </a:pPr>
            <a:r>
              <a:rPr lang="en-US" dirty="0" smtClean="0">
                <a:ea typeface="ＭＳ Ｐゴシック" pitchFamily="7" charset="-128"/>
              </a:rPr>
              <a:t>Sometimes beneficiaries need to share their medical information with family members or caregivers.</a:t>
            </a:r>
          </a:p>
          <a:p>
            <a:pPr>
              <a:defRPr/>
            </a:pPr>
            <a:r>
              <a:rPr lang="en-US" dirty="0" smtClean="0">
                <a:ea typeface="ＭＳ Ｐゴシック" pitchFamily="7" charset="-128"/>
              </a:rPr>
              <a:t>By law, Medicare must have written permission to use or give out your information. If you want to share your information, you need to designate the family member/caregiver as an authorized person to whom Medicare can disclose their personal information.  Once Medicare has this authorization on file, the family member/caregiver will be able to discuss your Medicare issues directly with Medicare. </a:t>
            </a:r>
          </a:p>
          <a:p>
            <a:pPr marL="411678" indent="0">
              <a:buFont typeface="Wingdings" pitchFamily="2" charset="2"/>
              <a:buNone/>
              <a:defRPr/>
            </a:pPr>
            <a:r>
              <a:rPr lang="en-US" dirty="0" smtClean="0">
                <a:ea typeface="ＭＳ Ｐゴシック" pitchFamily="7" charset="-128"/>
              </a:rPr>
              <a:t>However, you or your family member/caregiver can contact Medicare at 1-800-MEDICARE to request a Medicare Authorization to Disclose Personal Information form 10106. Mailing instructions are included in the form.</a:t>
            </a:r>
          </a:p>
          <a:p>
            <a:pPr marL="411678" indent="0">
              <a:buFont typeface="Wingdings" pitchFamily="2" charset="2"/>
              <a:buNone/>
              <a:defRPr/>
            </a:pPr>
            <a:r>
              <a:rPr lang="en-US" dirty="0" smtClean="0">
                <a:ea typeface="ＭＳ Ｐゴシック" pitchFamily="7" charset="-128"/>
              </a:rPr>
              <a:t>Or visit </a:t>
            </a:r>
            <a:r>
              <a:rPr lang="en-US" u="sng" dirty="0" smtClean="0">
                <a:ea typeface="ＭＳ Ｐゴシック" pitchFamily="7" charset="-128"/>
                <a:hlinkClick r:id="rId3"/>
              </a:rPr>
              <a:t>www.medicare.gov/MedicareOnlineForms/AuthorizationForm/online</a:t>
            </a:r>
            <a:r>
              <a:rPr lang="en-US" dirty="0" smtClean="0">
                <a:ea typeface="ＭＳ Ｐゴシック" pitchFamily="7" charset="-128"/>
              </a:rPr>
              <a:t> to complete the process online.</a:t>
            </a:r>
          </a:p>
          <a:p>
            <a:pPr>
              <a:defRPr/>
            </a:pPr>
            <a:endParaRPr lang="en-US" dirty="0" smtClean="0">
              <a:ea typeface="ＭＳ Ｐゴシック" pitchFamily="7" charset="-128"/>
            </a:endParaRPr>
          </a:p>
        </p:txBody>
      </p:sp>
      <p:sp>
        <p:nvSpPr>
          <p:cNvPr id="97284" name="Slide Number Placeholder 3"/>
          <p:cNvSpPr>
            <a:spLocks noGrp="1"/>
          </p:cNvSpPr>
          <p:nvPr>
            <p:ph type="sldNum" sz="quarter" idx="5"/>
          </p:nvPr>
        </p:nvSpPr>
        <p:spPr bwMode="auto">
          <a:noFill/>
          <a:ln>
            <a:miter lim="800000"/>
            <a:headEnd/>
            <a:tailEnd/>
          </a:ln>
        </p:spPr>
        <p:txBody>
          <a:bodyPr/>
          <a:lstStyle/>
          <a:p>
            <a:fld id="{B62C3253-78C4-4B92-8769-CA80BFA0D681}" type="slidenum">
              <a:rPr lang="en-US" smtClean="0"/>
              <a:pPr/>
              <a:t>39</a:t>
            </a:fld>
            <a:endParaRPr lang="en-US" dirty="0" smtClean="0"/>
          </a:p>
        </p:txBody>
      </p:sp>
      <p:pic>
        <p:nvPicPr>
          <p:cNvPr id="97285" name="Picture 4" descr="URL Icon.gif"/>
          <p:cNvPicPr>
            <a:picLocks noChangeAspect="1"/>
          </p:cNvPicPr>
          <p:nvPr/>
        </p:nvPicPr>
        <p:blipFill>
          <a:blip r:embed="rId4"/>
          <a:srcRect/>
          <a:stretch>
            <a:fillRect/>
          </a:stretch>
        </p:blipFill>
        <p:spPr bwMode="auto">
          <a:xfrm>
            <a:off x="795338" y="6767513"/>
            <a:ext cx="365125" cy="366712"/>
          </a:xfrm>
          <a:prstGeom prst="rect">
            <a:avLst/>
          </a:prstGeom>
          <a:noFill/>
          <a:ln w="9525">
            <a:noFill/>
            <a:miter lim="800000"/>
            <a:headEnd/>
            <a:tailEnd/>
          </a:ln>
        </p:spPr>
      </p:pic>
      <p:pic>
        <p:nvPicPr>
          <p:cNvPr id="97286" name="Picture 5" descr="Publication Icon.gif"/>
          <p:cNvPicPr>
            <a:picLocks noChangeAspect="1"/>
          </p:cNvPicPr>
          <p:nvPr/>
        </p:nvPicPr>
        <p:blipFill>
          <a:blip r:embed="rId5"/>
          <a:srcRect/>
          <a:stretch>
            <a:fillRect/>
          </a:stretch>
        </p:blipFill>
        <p:spPr bwMode="auto">
          <a:xfrm>
            <a:off x="795338" y="6138863"/>
            <a:ext cx="358775" cy="368300"/>
          </a:xfrm>
          <a:prstGeom prst="rect">
            <a:avLst/>
          </a:prstGeom>
          <a:noFill/>
          <a:ln w="9525">
            <a:noFill/>
            <a:miter lim="800000"/>
            <a:headEnd/>
            <a:tailEnd/>
          </a:ln>
        </p:spPr>
      </p:pic>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xfrm>
            <a:off x="1258888" y="808038"/>
            <a:ext cx="4797425" cy="3598862"/>
          </a:xfrm>
          <a:noFill/>
          <a:ln>
            <a:solidFill>
              <a:srgbClr val="000000"/>
            </a:solidFill>
            <a:miter lim="800000"/>
            <a:headEnd/>
            <a:tailEnd/>
          </a:ln>
        </p:spPr>
      </p:sp>
      <p:sp>
        <p:nvSpPr>
          <p:cNvPr id="3" name="Notes Placeholder 2"/>
          <p:cNvSpPr>
            <a:spLocks noGrp="1"/>
          </p:cNvSpPr>
          <p:nvPr>
            <p:ph type="body" idx="1"/>
          </p:nvPr>
        </p:nvSpPr>
        <p:spPr>
          <a:xfrm>
            <a:off x="1192213" y="4560888"/>
            <a:ext cx="5391150" cy="4319587"/>
          </a:xfrm>
        </p:spPr>
        <p:txBody>
          <a:bodyPr/>
          <a:lstStyle/>
          <a:p>
            <a:pPr marL="174526" indent="-174526">
              <a:buFont typeface="Wingdings" pitchFamily="2" charset="2"/>
              <a:buNone/>
              <a:defRPr/>
            </a:pPr>
            <a:r>
              <a:rPr lang="en-US" dirty="0" smtClean="0">
                <a:ea typeface="+mn-ea"/>
                <a:cs typeface="Arial" charset="0"/>
              </a:rPr>
              <a:t>Lesson 1 provides an overview of fraud and abuse.</a:t>
            </a:r>
          </a:p>
          <a:p>
            <a:pPr marL="237127" indent="-111977">
              <a:defRPr/>
            </a:pPr>
            <a:r>
              <a:rPr lang="en-US" dirty="0" smtClean="0">
                <a:ea typeface="+mn-ea"/>
                <a:cs typeface="Arial" charset="0"/>
              </a:rPr>
              <a:t>What are fraud and abuse?</a:t>
            </a:r>
          </a:p>
          <a:p>
            <a:pPr marL="237127" indent="-111977">
              <a:defRPr/>
            </a:pPr>
            <a:r>
              <a:rPr lang="en-US" dirty="0" smtClean="0">
                <a:ea typeface="+mn-ea"/>
                <a:cs typeface="Arial" charset="0"/>
              </a:rPr>
              <a:t>Quality of care concerns</a:t>
            </a:r>
          </a:p>
          <a:p>
            <a:pPr marL="237127" indent="-111977">
              <a:defRPr/>
            </a:pPr>
            <a:r>
              <a:rPr lang="en-US" dirty="0" smtClean="0">
                <a:ea typeface="+mn-ea"/>
                <a:cs typeface="Arial" charset="0"/>
              </a:rPr>
              <a:t>Who commits fraud?</a:t>
            </a:r>
          </a:p>
          <a:p>
            <a:pPr marL="237127" indent="-111977">
              <a:defRPr/>
            </a:pPr>
            <a:r>
              <a:rPr lang="en-US" dirty="0" smtClean="0">
                <a:ea typeface="+mn-ea"/>
                <a:cs typeface="Arial" charset="0"/>
              </a:rPr>
              <a:t>Spectrum of fraud and abuse</a:t>
            </a:r>
          </a:p>
          <a:p>
            <a:pPr marL="237127" indent="-111977">
              <a:defRPr/>
            </a:pPr>
            <a:r>
              <a:rPr lang="en-US" dirty="0" smtClean="0">
                <a:ea typeface="+mn-ea"/>
                <a:cs typeface="Arial" charset="0"/>
              </a:rPr>
              <a:t>Medicare overview</a:t>
            </a:r>
          </a:p>
          <a:p>
            <a:pPr marL="362277" lvl="3" indent="-125150">
              <a:buFont typeface="Arial" pitchFamily="34" charset="0"/>
              <a:buChar char="–"/>
              <a:defRPr/>
            </a:pPr>
            <a:r>
              <a:rPr lang="en-US" dirty="0" smtClean="0">
                <a:ea typeface="+mn-ea"/>
                <a:cs typeface="Arial" charset="0"/>
              </a:rPr>
              <a:t>Trust Funds</a:t>
            </a:r>
          </a:p>
          <a:p>
            <a:pPr marL="237127" indent="-111977">
              <a:defRPr/>
            </a:pPr>
            <a:r>
              <a:rPr lang="en-US" dirty="0" smtClean="0">
                <a:ea typeface="+mn-ea"/>
                <a:cs typeface="Arial" charset="0"/>
              </a:rPr>
              <a:t>Medicaid overview</a:t>
            </a:r>
          </a:p>
        </p:txBody>
      </p:sp>
      <p:sp>
        <p:nvSpPr>
          <p:cNvPr id="61444" name="Slide Number Placeholder 3"/>
          <p:cNvSpPr>
            <a:spLocks noGrp="1"/>
          </p:cNvSpPr>
          <p:nvPr>
            <p:ph type="sldNum" sz="quarter" idx="5"/>
          </p:nvPr>
        </p:nvSpPr>
        <p:spPr bwMode="auto">
          <a:noFill/>
          <a:ln>
            <a:miter lim="800000"/>
            <a:headEnd/>
            <a:tailEnd/>
          </a:ln>
        </p:spPr>
        <p:txBody>
          <a:bodyPr/>
          <a:lstStyle/>
          <a:p>
            <a:fld id="{A41D132A-B96E-4777-8FD1-17EDD6FC4622}" type="slidenum">
              <a:rPr lang="en-US" smtClean="0"/>
              <a:pPr/>
              <a:t>4</a:t>
            </a:fld>
            <a:endParaRPr lang="en-US" dirty="0"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Slide Image Placeholder 1"/>
          <p:cNvSpPr>
            <a:spLocks noGrp="1" noRot="1" noChangeAspect="1" noTextEdit="1"/>
          </p:cNvSpPr>
          <p:nvPr>
            <p:ph type="sldImg"/>
          </p:nvPr>
        </p:nvSpPr>
        <p:spPr bwMode="auto">
          <a:noFill/>
          <a:ln>
            <a:solidFill>
              <a:srgbClr val="000000"/>
            </a:solidFill>
            <a:miter lim="800000"/>
            <a:headEnd/>
            <a:tailEnd/>
          </a:ln>
        </p:spPr>
      </p:sp>
      <p:sp>
        <p:nvSpPr>
          <p:cNvPr id="98307"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smtClean="0">
                <a:ea typeface="ＭＳ Ｐゴシック" pitchFamily="7" charset="-128"/>
              </a:rPr>
              <a:t>Ask questions</a:t>
            </a:r>
          </a:p>
          <a:p>
            <a:pPr lvl="1"/>
            <a:r>
              <a:rPr lang="en-US" dirty="0" smtClean="0">
                <a:ea typeface="ＭＳ Ｐゴシック" pitchFamily="7" charset="-128"/>
              </a:rPr>
              <a:t>You have the right to know what is billed to Medicare</a:t>
            </a:r>
          </a:p>
          <a:p>
            <a:r>
              <a:rPr lang="en-US" dirty="0" smtClean="0">
                <a:ea typeface="ＭＳ Ｐゴシック" pitchFamily="7" charset="-128"/>
              </a:rPr>
              <a:t>Educate yourself about Medicare</a:t>
            </a:r>
          </a:p>
          <a:p>
            <a:pPr lvl="1"/>
            <a:r>
              <a:rPr lang="en-US" dirty="0" smtClean="0">
                <a:ea typeface="ＭＳ Ｐゴシック" pitchFamily="7" charset="-128"/>
              </a:rPr>
              <a:t>Know you rights and what a provider can and can</a:t>
            </a:r>
            <a:r>
              <a:rPr lang="ja-JP" altLang="en-US" smtClean="0">
                <a:ea typeface="ＭＳ Ｐゴシック" pitchFamily="7" charset="-128"/>
              </a:rPr>
              <a:t>’</a:t>
            </a:r>
            <a:r>
              <a:rPr lang="en-US" altLang="ja-JP" dirty="0" smtClean="0">
                <a:ea typeface="ＭＳ Ｐゴシック" pitchFamily="7" charset="-128"/>
              </a:rPr>
              <a:t>t bill to Medicare</a:t>
            </a:r>
          </a:p>
          <a:p>
            <a:r>
              <a:rPr lang="en-US" dirty="0" smtClean="0">
                <a:ea typeface="ＭＳ Ｐゴシック" pitchFamily="7" charset="-128"/>
              </a:rPr>
              <a:t>Be wary of providers who tell you that you can get an item or service that is not usually covered by Medicare, but they know </a:t>
            </a:r>
            <a:r>
              <a:rPr lang="ja-JP" altLang="en-US" smtClean="0">
                <a:ea typeface="ＭＳ Ｐゴシック" pitchFamily="7" charset="-128"/>
              </a:rPr>
              <a:t>“</a:t>
            </a:r>
            <a:r>
              <a:rPr lang="en-US" altLang="ja-JP" dirty="0" smtClean="0">
                <a:ea typeface="ＭＳ Ｐゴシック" pitchFamily="7" charset="-128"/>
              </a:rPr>
              <a:t>how to bill Medicare</a:t>
            </a:r>
            <a:r>
              <a:rPr lang="ja-JP" altLang="en-US" smtClean="0">
                <a:ea typeface="ＭＳ Ｐゴシック" pitchFamily="7" charset="-128"/>
              </a:rPr>
              <a:t>”</a:t>
            </a:r>
            <a:r>
              <a:rPr lang="en-US" altLang="ja-JP" dirty="0" smtClean="0">
                <a:ea typeface="ＭＳ Ｐゴシック" pitchFamily="7" charset="-128"/>
              </a:rPr>
              <a:t>.</a:t>
            </a:r>
          </a:p>
          <a:p>
            <a:endParaRPr lang="en-US" dirty="0" smtClean="0">
              <a:ea typeface="ＭＳ Ｐゴシック" pitchFamily="7" charset="-128"/>
            </a:endParaRPr>
          </a:p>
        </p:txBody>
      </p:sp>
      <p:sp>
        <p:nvSpPr>
          <p:cNvPr id="98308" name="Slide Number Placeholder 3"/>
          <p:cNvSpPr>
            <a:spLocks noGrp="1"/>
          </p:cNvSpPr>
          <p:nvPr>
            <p:ph type="sldNum" sz="quarter" idx="5"/>
          </p:nvPr>
        </p:nvSpPr>
        <p:spPr bwMode="auto">
          <a:noFill/>
          <a:ln>
            <a:miter lim="800000"/>
            <a:headEnd/>
            <a:tailEnd/>
          </a:ln>
        </p:spPr>
        <p:txBody>
          <a:bodyPr/>
          <a:lstStyle/>
          <a:p>
            <a:fld id="{A7785595-4E07-4F42-B5A7-02A109BB40DB}" type="slidenum">
              <a:rPr lang="en-US" smtClean="0"/>
              <a:pPr/>
              <a:t>40</a:t>
            </a:fld>
            <a:endParaRPr lang="en-US" dirty="0"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Slide Image Placeholder 1"/>
          <p:cNvSpPr>
            <a:spLocks noGrp="1" noRot="1" noChangeAspect="1" noTextEdit="1"/>
          </p:cNvSpPr>
          <p:nvPr>
            <p:ph type="sldImg"/>
          </p:nvPr>
        </p:nvSpPr>
        <p:spPr bwMode="auto">
          <a:noFill/>
          <a:ln>
            <a:solidFill>
              <a:srgbClr val="000000"/>
            </a:solidFill>
            <a:miter lim="800000"/>
            <a:headEnd/>
            <a:tailEnd/>
          </a:ln>
        </p:spPr>
      </p:sp>
      <p:sp>
        <p:nvSpPr>
          <p:cNvPr id="94210" name="Notes Placeholder 2"/>
          <p:cNvSpPr>
            <a:spLocks noGrp="1"/>
          </p:cNvSpPr>
          <p:nvPr>
            <p:ph type="body" idx="1"/>
          </p:nvPr>
        </p:nvSpPr>
        <p:spPr bwMode="auto">
          <a:xfrm>
            <a:off x="611188" y="4560888"/>
            <a:ext cx="6092825" cy="4319587"/>
          </a:xfrm>
        </p:spPr>
        <p:txBody>
          <a:bodyPr wrap="square" numCol="1" anchor="t" anchorCtr="0" compatLnSpc="1">
            <a:prstTxWarp prst="textNoShape">
              <a:avLst/>
            </a:prstTxWarp>
          </a:bodyPr>
          <a:lstStyle/>
          <a:p>
            <a:pPr>
              <a:spcAft>
                <a:spcPts val="207"/>
              </a:spcAft>
              <a:defRPr/>
            </a:pPr>
            <a:r>
              <a:rPr lang="en-US" dirty="0" smtClean="0">
                <a:ea typeface="ＭＳ Ｐゴシック" pitchFamily="7" charset="-128"/>
              </a:rPr>
              <a:t>Below are some examples of activities Medicare plans and people who represent them are not allowed to do.  </a:t>
            </a:r>
          </a:p>
          <a:p>
            <a:pPr lvl="1">
              <a:spcAft>
                <a:spcPts val="207"/>
              </a:spcAft>
              <a:defRPr/>
            </a:pPr>
            <a:r>
              <a:rPr lang="en-US" dirty="0" smtClean="0">
                <a:ea typeface="ＭＳ Ｐゴシック" pitchFamily="7" charset="-128"/>
              </a:rPr>
              <a:t>Send you unwanted emails or come to your home uninvited to sell a Medicare plan. </a:t>
            </a:r>
          </a:p>
          <a:p>
            <a:pPr lvl="1">
              <a:spcAft>
                <a:spcPts val="207"/>
              </a:spcAft>
              <a:defRPr/>
            </a:pPr>
            <a:r>
              <a:rPr lang="en-US" dirty="0" smtClean="0">
                <a:ea typeface="ＭＳ Ｐゴシック" pitchFamily="7" charset="-128"/>
              </a:rPr>
              <a:t>Call you unless you are already a member of the plan. If you are a member, the agent who helped you join can call you. </a:t>
            </a:r>
          </a:p>
          <a:p>
            <a:pPr lvl="1">
              <a:spcAft>
                <a:spcPts val="207"/>
              </a:spcAft>
              <a:defRPr/>
            </a:pPr>
            <a:r>
              <a:rPr lang="en-US" dirty="0" smtClean="0">
                <a:ea typeface="ＭＳ Ｐゴシック" pitchFamily="7" charset="-128"/>
              </a:rPr>
              <a:t>Offer you cash to join their plan or give you free meals while trying to sell a plan to you. </a:t>
            </a:r>
          </a:p>
          <a:p>
            <a:pPr lvl="1">
              <a:spcAft>
                <a:spcPts val="207"/>
              </a:spcAft>
              <a:defRPr/>
            </a:pPr>
            <a:r>
              <a:rPr lang="en-US" dirty="0" smtClean="0">
                <a:ea typeface="ＭＳ Ｐゴシック" pitchFamily="7" charset="-128"/>
              </a:rPr>
              <a:t>Talk to you about their plan in areas where you get health care like an exam room, hospital patient room, or at a pharmacy counter. </a:t>
            </a:r>
          </a:p>
          <a:p>
            <a:pPr lvl="1">
              <a:spcAft>
                <a:spcPts val="207"/>
              </a:spcAft>
              <a:defRPr/>
            </a:pPr>
            <a:r>
              <a:rPr lang="en-US" dirty="0" smtClean="0">
                <a:ea typeface="ＭＳ Ｐゴシック" pitchFamily="7" charset="-128"/>
              </a:rPr>
              <a:t>Call 1-800-MEDICARE to report any plans that ask for your personal information over the telephone or that call to enroll you in a plan. You can also call the Medicare Drug Integrity Contractor (MEDIC) at 1‑877‑7SAFERX (1‑877‑772‑3379). The MEDIC fights fraud, waste, and abuse in Medicare Advantage (Part C) and Medicare Prescription Drug (Part D) Programs. </a:t>
            </a:r>
          </a:p>
          <a:p>
            <a:pPr marL="474254" lvl="1" indent="0">
              <a:spcAft>
                <a:spcPts val="207"/>
              </a:spcAft>
              <a:buFont typeface="Calibri" pitchFamily="34" charset="0"/>
              <a:buNone/>
              <a:defRPr/>
            </a:pPr>
            <a:r>
              <a:rPr lang="en-US" dirty="0" smtClean="0">
                <a:ea typeface="ＭＳ Ｐゴシック" pitchFamily="7" charset="-128"/>
              </a:rPr>
              <a:t>For more information on protecting yourself from identity theft view </a:t>
            </a:r>
            <a:r>
              <a:rPr lang="en-US" i="1" dirty="0" smtClean="0">
                <a:ea typeface="ＭＳ Ｐゴシック" pitchFamily="7" charset="-128"/>
              </a:rPr>
              <a:t>Quick Facts About Medicare Prescription Drug Coverage and How to Protect Your Personal Information, </a:t>
            </a:r>
            <a:r>
              <a:rPr lang="en-US" dirty="0" smtClean="0">
                <a:ea typeface="ＭＳ Ｐゴシック" pitchFamily="7" charset="-128"/>
              </a:rPr>
              <a:t>CMS Product. No. 11147 at </a:t>
            </a:r>
            <a:r>
              <a:rPr lang="en-US" u="sng" dirty="0" smtClean="0">
                <a:ea typeface="ＭＳ Ｐゴシック" pitchFamily="7" charset="-128"/>
                <a:hlinkClick r:id="rId3"/>
              </a:rPr>
              <a:t>http://www.medicare.gov/Publications/Pubs/pdf/11147.pdf</a:t>
            </a:r>
            <a:r>
              <a:rPr lang="en-US" u="sng" dirty="0" smtClean="0">
                <a:ea typeface="ＭＳ Ｐゴシック" pitchFamily="7" charset="-128"/>
              </a:rPr>
              <a:t> .</a:t>
            </a:r>
            <a:endParaRPr lang="en-US" dirty="0" smtClean="0">
              <a:ea typeface="ＭＳ Ｐゴシック" pitchFamily="7" charset="-128"/>
            </a:endParaRPr>
          </a:p>
          <a:p>
            <a:pPr lvl="1">
              <a:spcAft>
                <a:spcPts val="207"/>
              </a:spcAft>
              <a:buFont typeface="Calibri" pitchFamily="34" charset="0"/>
              <a:buNone/>
              <a:defRPr/>
            </a:pPr>
            <a:endParaRPr lang="en-US" dirty="0" smtClean="0">
              <a:ea typeface="ＭＳ Ｐゴシック" pitchFamily="7" charset="-128"/>
            </a:endParaRPr>
          </a:p>
        </p:txBody>
      </p:sp>
      <p:sp>
        <p:nvSpPr>
          <p:cNvPr id="99332" name="Slide Number Placeholder 3"/>
          <p:cNvSpPr>
            <a:spLocks noGrp="1"/>
          </p:cNvSpPr>
          <p:nvPr>
            <p:ph type="sldNum" sz="quarter" idx="5"/>
          </p:nvPr>
        </p:nvSpPr>
        <p:spPr bwMode="auto">
          <a:noFill/>
          <a:ln>
            <a:miter lim="800000"/>
            <a:headEnd/>
            <a:tailEnd/>
          </a:ln>
        </p:spPr>
        <p:txBody>
          <a:bodyPr/>
          <a:lstStyle/>
          <a:p>
            <a:fld id="{01614B40-0D66-4C6B-8258-E952ACF8EBB4}" type="slidenum">
              <a:rPr lang="en-US" smtClean="0"/>
              <a:pPr/>
              <a:t>41</a:t>
            </a:fld>
            <a:endParaRPr lang="en-US" dirty="0" smtClean="0"/>
          </a:p>
        </p:txBody>
      </p:sp>
      <p:pic>
        <p:nvPicPr>
          <p:cNvPr id="99333" name="Picture 2"/>
          <p:cNvPicPr>
            <a:picLocks noChangeAspect="1" noChangeArrowheads="1"/>
          </p:cNvPicPr>
          <p:nvPr/>
        </p:nvPicPr>
        <p:blipFill>
          <a:blip r:embed="rId4"/>
          <a:srcRect/>
          <a:stretch>
            <a:fillRect/>
          </a:stretch>
        </p:blipFill>
        <p:spPr bwMode="auto">
          <a:xfrm>
            <a:off x="719138" y="7319963"/>
            <a:ext cx="384175" cy="381000"/>
          </a:xfrm>
          <a:prstGeom prst="rect">
            <a:avLst/>
          </a:prstGeom>
          <a:noFill/>
          <a:ln w="9525">
            <a:noFill/>
            <a:miter lim="800000"/>
            <a:headEnd/>
            <a:tailEnd/>
          </a:ln>
        </p:spPr>
      </p:pic>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Slide Image Placeholder 1"/>
          <p:cNvSpPr>
            <a:spLocks noGrp="1" noRot="1" noChangeAspect="1" noTextEdit="1"/>
          </p:cNvSpPr>
          <p:nvPr>
            <p:ph type="sldImg"/>
          </p:nvPr>
        </p:nvSpPr>
        <p:spPr bwMode="auto">
          <a:noFill/>
          <a:ln>
            <a:solidFill>
              <a:srgbClr val="000000"/>
            </a:solidFill>
            <a:miter lim="800000"/>
            <a:headEnd/>
            <a:tailEnd/>
          </a:ln>
        </p:spPr>
      </p:sp>
      <p:sp>
        <p:nvSpPr>
          <p:cNvPr id="100355" name="Notes Placeholder 2"/>
          <p:cNvSpPr>
            <a:spLocks noGrp="1"/>
          </p:cNvSpPr>
          <p:nvPr>
            <p:ph type="body" idx="1"/>
          </p:nvPr>
        </p:nvSpPr>
        <p:spPr bwMode="auto"/>
        <p:txBody>
          <a:bodyPr wrap="square" numCol="1" anchor="t" anchorCtr="0" compatLnSpc="1">
            <a:prstTxWarp prst="textNoShape">
              <a:avLst/>
            </a:prstTxWarp>
          </a:bodyPr>
          <a:lstStyle/>
          <a:p>
            <a:pPr>
              <a:defRPr/>
            </a:pPr>
            <a:r>
              <a:rPr lang="en-US" dirty="0" smtClean="0">
                <a:ea typeface="ＭＳ Ｐゴシック" pitchFamily="7" charset="-128"/>
              </a:rPr>
              <a:t>There are Durable Medical Equipment (DME) rules for telemarketing.</a:t>
            </a:r>
          </a:p>
          <a:p>
            <a:pPr>
              <a:defRPr/>
            </a:pPr>
            <a:r>
              <a:rPr lang="en-US" dirty="0" smtClean="0">
                <a:ea typeface="ＭＳ Ｐゴシック" pitchFamily="7" charset="-128"/>
              </a:rPr>
              <a:t>DME suppliers (people who sell equipment such as diabetic supplies and power </a:t>
            </a:r>
            <a:r>
              <a:rPr lang="en-US" spc="-40" dirty="0" smtClean="0">
                <a:ea typeface="ＭＳ Ｐゴシック" pitchFamily="7" charset="-128"/>
              </a:rPr>
              <a:t>wheelchairs) are prohibited by law from making unsolicited telephone calls to sell their products.</a:t>
            </a:r>
          </a:p>
          <a:p>
            <a:pPr>
              <a:defRPr/>
            </a:pPr>
            <a:r>
              <a:rPr lang="en-US" dirty="0" smtClean="0">
                <a:ea typeface="ＭＳ Ｐゴシック" pitchFamily="7" charset="-128"/>
              </a:rPr>
              <a:t>Potential scams:</a:t>
            </a:r>
          </a:p>
          <a:p>
            <a:pPr lvl="1">
              <a:defRPr/>
            </a:pPr>
            <a:r>
              <a:rPr lang="en-US" dirty="0" smtClean="0">
                <a:ea typeface="ＭＳ Ｐゴシック" pitchFamily="7" charset="-128"/>
              </a:rPr>
              <a:t>Calls or visits from people saying they represent Medicare. </a:t>
            </a:r>
          </a:p>
          <a:p>
            <a:pPr lvl="1">
              <a:defRPr/>
            </a:pPr>
            <a:r>
              <a:rPr lang="en-US" dirty="0" smtClean="0">
                <a:ea typeface="ＭＳ Ｐゴシック" pitchFamily="7" charset="-128"/>
              </a:rPr>
              <a:t>Telephone or door-to-door selling techniques.</a:t>
            </a:r>
          </a:p>
          <a:p>
            <a:pPr lvl="1">
              <a:defRPr/>
            </a:pPr>
            <a:r>
              <a:rPr lang="en-US" dirty="0" smtClean="0">
                <a:ea typeface="ＭＳ Ｐゴシック" pitchFamily="7" charset="-128"/>
              </a:rPr>
              <a:t>Equipment or service is offered free and you are then asked for your Medicare number for </a:t>
            </a:r>
            <a:r>
              <a:rPr lang="ja-JP" altLang="en-US" smtClean="0">
                <a:ea typeface="ＭＳ Ｐゴシック" pitchFamily="7" charset="-128"/>
              </a:rPr>
              <a:t>“</a:t>
            </a:r>
            <a:r>
              <a:rPr lang="en-US" altLang="ja-JP" dirty="0" smtClean="0">
                <a:ea typeface="ＭＳ Ｐゴシック" pitchFamily="7" charset="-128"/>
              </a:rPr>
              <a:t>record keeping purposes</a:t>
            </a:r>
            <a:r>
              <a:rPr lang="ja-JP" altLang="en-US" smtClean="0">
                <a:ea typeface="ＭＳ Ｐゴシック" pitchFamily="7" charset="-128"/>
              </a:rPr>
              <a:t>”</a:t>
            </a:r>
            <a:r>
              <a:rPr lang="en-US" altLang="ja-JP" dirty="0" smtClean="0">
                <a:ea typeface="ＭＳ Ｐゴシック" pitchFamily="7" charset="-128"/>
              </a:rPr>
              <a:t>.</a:t>
            </a:r>
          </a:p>
          <a:p>
            <a:pPr lvl="1">
              <a:defRPr/>
            </a:pPr>
            <a:r>
              <a:rPr lang="en-US" spc="-40" dirty="0" smtClean="0">
                <a:ea typeface="ＭＳ Ｐゴシック" pitchFamily="7" charset="-128"/>
              </a:rPr>
              <a:t>You</a:t>
            </a:r>
            <a:r>
              <a:rPr lang="ja-JP" altLang="en-US" spc="-40" smtClean="0">
                <a:ea typeface="ＭＳ Ｐゴシック" pitchFamily="7" charset="-128"/>
              </a:rPr>
              <a:t>’</a:t>
            </a:r>
            <a:r>
              <a:rPr lang="en-US" altLang="ja-JP" spc="-40" dirty="0" smtClean="0">
                <a:ea typeface="ＭＳ Ｐゴシック" pitchFamily="7" charset="-128"/>
              </a:rPr>
              <a:t>re told that Medicare will pay for the item or service if you provide your Medicare number.</a:t>
            </a:r>
            <a:endParaRPr lang="en-US" spc="-40" dirty="0" smtClean="0">
              <a:ea typeface="ＭＳ Ｐゴシック" pitchFamily="7" charset="-128"/>
            </a:endParaRPr>
          </a:p>
        </p:txBody>
      </p:sp>
      <p:sp>
        <p:nvSpPr>
          <p:cNvPr id="100356" name="Slide Number Placeholder 3"/>
          <p:cNvSpPr>
            <a:spLocks noGrp="1"/>
          </p:cNvSpPr>
          <p:nvPr>
            <p:ph type="sldNum" sz="quarter" idx="5"/>
          </p:nvPr>
        </p:nvSpPr>
        <p:spPr bwMode="auto">
          <a:noFill/>
          <a:ln>
            <a:miter lim="800000"/>
            <a:headEnd/>
            <a:tailEnd/>
          </a:ln>
        </p:spPr>
        <p:txBody>
          <a:bodyPr/>
          <a:lstStyle/>
          <a:p>
            <a:fld id="{45A36247-F811-4BFC-9DA1-4AF840554254}" type="slidenum">
              <a:rPr lang="en-US" smtClean="0"/>
              <a:pPr/>
              <a:t>42</a:t>
            </a:fld>
            <a:endParaRPr lang="en-US" dirty="0"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Slide Image Placeholder 1"/>
          <p:cNvSpPr>
            <a:spLocks noGrp="1" noRot="1" noChangeAspect="1" noTextEdit="1"/>
          </p:cNvSpPr>
          <p:nvPr>
            <p:ph type="sldImg"/>
          </p:nvPr>
        </p:nvSpPr>
        <p:spPr bwMode="auto">
          <a:noFill/>
          <a:ln>
            <a:solidFill>
              <a:srgbClr val="000000"/>
            </a:solidFill>
            <a:miter lim="800000"/>
            <a:headEnd/>
            <a:tailEnd/>
          </a:ln>
        </p:spPr>
      </p:sp>
      <p:sp>
        <p:nvSpPr>
          <p:cNvPr id="101379"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smtClean="0">
                <a:ea typeface="ＭＳ Ｐゴシック" pitchFamily="7" charset="-128"/>
              </a:rPr>
              <a:t>You may get a reward of up to $1,000 if you meet </a:t>
            </a:r>
            <a:r>
              <a:rPr lang="en-US" b="1" dirty="0" smtClean="0">
                <a:ea typeface="ＭＳ Ｐゴシック" pitchFamily="7" charset="-128"/>
              </a:rPr>
              <a:t>all </a:t>
            </a:r>
            <a:r>
              <a:rPr lang="en-US" dirty="0" smtClean="0">
                <a:ea typeface="ＭＳ Ｐゴシック" pitchFamily="7" charset="-128"/>
              </a:rPr>
              <a:t>these conditions:</a:t>
            </a:r>
          </a:p>
          <a:p>
            <a:pPr lvl="1"/>
            <a:r>
              <a:rPr lang="en-US" dirty="0" smtClean="0">
                <a:ea typeface="ＭＳ Ｐゴシック" pitchFamily="7" charset="-128"/>
              </a:rPr>
              <a:t>You report suspected Medicare fraud.</a:t>
            </a:r>
          </a:p>
          <a:p>
            <a:pPr lvl="1"/>
            <a:r>
              <a:rPr lang="en-US" dirty="0" smtClean="0">
                <a:ea typeface="ＭＳ Ｐゴシック" pitchFamily="7" charset="-128"/>
              </a:rPr>
              <a:t>The suspected Medicare fraud you report must be proven as potential fraud by the program Safeguard Contractor or the Zone Program Integrity Contractor (the Medicare contractors responsible for investigating potential fraud and abuse) and formally referred as part of a case by one of the contractors to the Office of Inspector General for further investigation.</a:t>
            </a:r>
          </a:p>
          <a:p>
            <a:pPr lvl="1"/>
            <a:r>
              <a:rPr lang="en-US" dirty="0" smtClean="0">
                <a:ea typeface="ＭＳ Ｐゴシック" pitchFamily="7" charset="-128"/>
              </a:rPr>
              <a:t>You aren</a:t>
            </a:r>
            <a:r>
              <a:rPr lang="ja-JP" altLang="en-US" smtClean="0">
                <a:ea typeface="ＭＳ Ｐゴシック" pitchFamily="7" charset="-128"/>
              </a:rPr>
              <a:t>’</a:t>
            </a:r>
            <a:r>
              <a:rPr lang="en-US" altLang="ja-JP" dirty="0" smtClean="0">
                <a:ea typeface="ＭＳ Ｐゴシック" pitchFamily="7" charset="-128"/>
              </a:rPr>
              <a:t>t an </a:t>
            </a:r>
            <a:r>
              <a:rPr lang="ja-JP" altLang="en-US" smtClean="0">
                <a:ea typeface="ＭＳ Ｐゴシック" pitchFamily="7" charset="-128"/>
              </a:rPr>
              <a:t>“</a:t>
            </a:r>
            <a:r>
              <a:rPr lang="en-US" altLang="ja-JP" dirty="0" smtClean="0">
                <a:ea typeface="ＭＳ Ｐゴシック" pitchFamily="7" charset="-128"/>
              </a:rPr>
              <a:t>excluded individual.</a:t>
            </a:r>
            <a:r>
              <a:rPr lang="ja-JP" altLang="en-US" smtClean="0">
                <a:ea typeface="ＭＳ Ｐゴシック" pitchFamily="7" charset="-128"/>
              </a:rPr>
              <a:t>”</a:t>
            </a:r>
            <a:r>
              <a:rPr lang="en-US" altLang="ja-JP" dirty="0" smtClean="0">
                <a:ea typeface="ＭＳ Ｐゴシック" pitchFamily="7" charset="-128"/>
              </a:rPr>
              <a:t> For example, you didn</a:t>
            </a:r>
            <a:r>
              <a:rPr lang="ja-JP" altLang="en-US" smtClean="0">
                <a:ea typeface="ＭＳ Ｐゴシック" pitchFamily="7" charset="-128"/>
              </a:rPr>
              <a:t>’</a:t>
            </a:r>
            <a:r>
              <a:rPr lang="en-US" altLang="ja-JP" dirty="0" smtClean="0">
                <a:ea typeface="ＭＳ Ｐゴシック" pitchFamily="7" charset="-128"/>
              </a:rPr>
              <a:t>t participate in the fraud offense being reported. Or, there isn</a:t>
            </a:r>
            <a:r>
              <a:rPr lang="ja-JP" altLang="en-US" smtClean="0">
                <a:ea typeface="ＭＳ Ｐゴシック" pitchFamily="7" charset="-128"/>
              </a:rPr>
              <a:t>’</a:t>
            </a:r>
            <a:r>
              <a:rPr lang="en-US" altLang="ja-JP" dirty="0" smtClean="0">
                <a:ea typeface="ＭＳ Ｐゴシック" pitchFamily="7" charset="-128"/>
              </a:rPr>
              <a:t>t another reward that you qualify for under another government program.</a:t>
            </a:r>
          </a:p>
          <a:p>
            <a:pPr lvl="1"/>
            <a:r>
              <a:rPr lang="en-US" dirty="0" smtClean="0">
                <a:ea typeface="ＭＳ Ｐゴシック" pitchFamily="7" charset="-128"/>
              </a:rPr>
              <a:t>The person or organization you</a:t>
            </a:r>
            <a:r>
              <a:rPr lang="ja-JP" altLang="en-US" smtClean="0">
                <a:ea typeface="ＭＳ Ｐゴシック" pitchFamily="7" charset="-128"/>
              </a:rPr>
              <a:t>’</a:t>
            </a:r>
            <a:r>
              <a:rPr lang="en-US" altLang="ja-JP" dirty="0" smtClean="0">
                <a:ea typeface="ＭＳ Ｐゴシック" pitchFamily="7" charset="-128"/>
              </a:rPr>
              <a:t>re reporting isn</a:t>
            </a:r>
            <a:r>
              <a:rPr lang="ja-JP" altLang="en-US" smtClean="0">
                <a:ea typeface="ＭＳ Ｐゴシック" pitchFamily="7" charset="-128"/>
              </a:rPr>
              <a:t>’</a:t>
            </a:r>
            <a:r>
              <a:rPr lang="en-US" altLang="ja-JP" dirty="0" smtClean="0">
                <a:ea typeface="ＭＳ Ｐゴシック" pitchFamily="7" charset="-128"/>
              </a:rPr>
              <a:t>t already under investigation by</a:t>
            </a:r>
            <a:br>
              <a:rPr lang="en-US" altLang="ja-JP" dirty="0" smtClean="0">
                <a:ea typeface="ＭＳ Ｐゴシック" pitchFamily="7" charset="-128"/>
              </a:rPr>
            </a:br>
            <a:r>
              <a:rPr lang="en-US" altLang="ja-JP" dirty="0" smtClean="0">
                <a:ea typeface="ＭＳ Ｐゴシック" pitchFamily="7" charset="-128"/>
              </a:rPr>
              <a:t> law enforcement.</a:t>
            </a:r>
          </a:p>
          <a:p>
            <a:pPr lvl="1"/>
            <a:r>
              <a:rPr lang="en-US" dirty="0" smtClean="0">
                <a:ea typeface="ＭＳ Ｐゴシック" pitchFamily="7" charset="-128"/>
              </a:rPr>
              <a:t>Your report leads directly to the recovery of at least $100 of Medicare money.</a:t>
            </a:r>
          </a:p>
          <a:p>
            <a:r>
              <a:rPr lang="en-US" dirty="0" smtClean="0">
                <a:ea typeface="ＭＳ Ｐゴシック" pitchFamily="7" charset="-128"/>
              </a:rPr>
              <a:t>For more information, call 1-800-MEDICARE (1-800-633-4227. TTY users should call 1-877-486-2048.</a:t>
            </a:r>
          </a:p>
        </p:txBody>
      </p:sp>
      <p:sp>
        <p:nvSpPr>
          <p:cNvPr id="101380" name="Slide Number Placeholder 3"/>
          <p:cNvSpPr>
            <a:spLocks noGrp="1"/>
          </p:cNvSpPr>
          <p:nvPr>
            <p:ph type="sldNum" sz="quarter" idx="5"/>
          </p:nvPr>
        </p:nvSpPr>
        <p:spPr bwMode="auto">
          <a:noFill/>
          <a:ln>
            <a:miter lim="800000"/>
            <a:headEnd/>
            <a:tailEnd/>
          </a:ln>
        </p:spPr>
        <p:txBody>
          <a:bodyPr/>
          <a:lstStyle/>
          <a:p>
            <a:fld id="{BA42B839-0250-4FCB-87FD-722C1C862EB3}" type="slidenum">
              <a:rPr lang="en-US" smtClean="0"/>
              <a:pPr/>
              <a:t>43</a:t>
            </a:fld>
            <a:endParaRPr lang="en-US" dirty="0"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7"/>
          <p:cNvSpPr>
            <a:spLocks noGrp="1" noChangeArrowheads="1"/>
          </p:cNvSpPr>
          <p:nvPr>
            <p:ph type="sldNum" sz="quarter" idx="5"/>
          </p:nvPr>
        </p:nvSpPr>
        <p:spPr bwMode="auto">
          <a:noFill/>
          <a:ln>
            <a:miter lim="800000"/>
            <a:headEnd/>
            <a:tailEnd/>
          </a:ln>
        </p:spPr>
        <p:txBody>
          <a:bodyPr/>
          <a:lstStyle/>
          <a:p>
            <a:fld id="{3061EFEA-EF07-4272-A0DB-681D4FFCB57D}" type="slidenum">
              <a:rPr lang="en-US" sz="1100" smtClean="0">
                <a:solidFill>
                  <a:srgbClr val="000000"/>
                </a:solidFill>
              </a:rPr>
              <a:pPr/>
              <a:t>44</a:t>
            </a:fld>
            <a:endParaRPr lang="en-US" sz="1100" dirty="0" smtClean="0">
              <a:solidFill>
                <a:srgbClr val="000000"/>
              </a:solidFill>
            </a:endParaRPr>
          </a:p>
        </p:txBody>
      </p:sp>
      <p:sp>
        <p:nvSpPr>
          <p:cNvPr id="102403" name="Rectangle 2"/>
          <p:cNvSpPr>
            <a:spLocks noGrp="1" noRot="1" noChangeAspect="1" noChangeArrowheads="1" noTextEdit="1"/>
          </p:cNvSpPr>
          <p:nvPr>
            <p:ph type="sldImg"/>
          </p:nvPr>
        </p:nvSpPr>
        <p:spPr bwMode="auto">
          <a:xfrm>
            <a:off x="1277938" y="720725"/>
            <a:ext cx="4799012" cy="3598863"/>
          </a:xfrm>
          <a:noFill/>
          <a:ln>
            <a:solidFill>
              <a:srgbClr val="000000"/>
            </a:solidFill>
            <a:miter lim="800000"/>
            <a:headEnd/>
            <a:tailEnd/>
          </a:ln>
        </p:spPr>
      </p:sp>
      <p:sp>
        <p:nvSpPr>
          <p:cNvPr id="83972" name="Rectangle 3"/>
          <p:cNvSpPr>
            <a:spLocks noGrp="1" noChangeArrowheads="1"/>
          </p:cNvSpPr>
          <p:nvPr>
            <p:ph type="body" idx="1"/>
          </p:nvPr>
        </p:nvSpPr>
        <p:spPr bwMode="auto">
          <a:xfrm>
            <a:off x="976313" y="4640263"/>
            <a:ext cx="5362575" cy="4321175"/>
          </a:xfrm>
        </p:spPr>
        <p:txBody>
          <a:bodyPr wrap="square" numCol="1" anchor="t" anchorCtr="0" compatLnSpc="1">
            <a:prstTxWarp prst="textNoShape">
              <a:avLst/>
            </a:prstTxWarp>
          </a:bodyPr>
          <a:lstStyle/>
          <a:p>
            <a:pPr marL="237914" indent="-237914" eaLnBrk="1" fontAlgn="auto" hangingPunct="1">
              <a:spcAft>
                <a:spcPts val="0"/>
              </a:spcAft>
              <a:buFont typeface="Wingdings" pitchFamily="2" charset="2"/>
              <a:buNone/>
              <a:defRPr/>
            </a:pPr>
            <a:r>
              <a:rPr lang="en-US" b="1" dirty="0" smtClean="0">
                <a:ea typeface="+mn-ea"/>
              </a:rPr>
              <a:t>Exercise</a:t>
            </a:r>
          </a:p>
          <a:p>
            <a:pPr marL="237914" indent="-237914" eaLnBrk="1" fontAlgn="auto" hangingPunct="1">
              <a:spcAft>
                <a:spcPts val="0"/>
              </a:spcAft>
              <a:buFont typeface="Wingdings" pitchFamily="2" charset="2"/>
              <a:buNone/>
              <a:defRPr/>
            </a:pPr>
            <a:endParaRPr lang="en-US" b="1" dirty="0" smtClean="0">
              <a:ea typeface="+mn-ea"/>
            </a:endParaRPr>
          </a:p>
          <a:p>
            <a:pPr marL="237914" indent="-237914" eaLnBrk="1" fontAlgn="auto" hangingPunct="1">
              <a:spcAft>
                <a:spcPts val="0"/>
              </a:spcAft>
              <a:buFont typeface="Wingdings" pitchFamily="2" charset="2"/>
              <a:buNone/>
              <a:defRPr/>
            </a:pPr>
            <a:r>
              <a:rPr lang="en-US" dirty="0" smtClean="0">
                <a:ea typeface="+mn-ea"/>
              </a:rPr>
              <a:t>2. The Medicare Summary Notice shows which of the following?</a:t>
            </a:r>
          </a:p>
          <a:p>
            <a:pPr marL="355690" indent="-181139" eaLnBrk="1" hangingPunct="1">
              <a:buFont typeface="+mj-lt"/>
              <a:buAutoNum type="alphaUcPeriod"/>
              <a:defRPr/>
            </a:pPr>
            <a:r>
              <a:rPr lang="en-US" dirty="0" smtClean="0">
                <a:ea typeface="+mn-ea"/>
              </a:rPr>
              <a:t>The health care services provided</a:t>
            </a:r>
          </a:p>
          <a:p>
            <a:pPr marL="355690" indent="-181139" eaLnBrk="1" hangingPunct="1">
              <a:buFont typeface="+mj-lt"/>
              <a:buAutoNum type="alphaUcPeriod"/>
              <a:defRPr/>
            </a:pPr>
            <a:r>
              <a:rPr lang="en-US" dirty="0" smtClean="0">
                <a:ea typeface="+mn-ea"/>
              </a:rPr>
              <a:t>The costs of services and supplies </a:t>
            </a:r>
          </a:p>
          <a:p>
            <a:pPr marL="355690" indent="-181139" eaLnBrk="1" hangingPunct="1">
              <a:buFont typeface="+mj-lt"/>
              <a:buAutoNum type="alphaUcPeriod"/>
              <a:defRPr/>
            </a:pPr>
            <a:r>
              <a:rPr lang="en-US" dirty="0" smtClean="0">
                <a:ea typeface="+mn-ea"/>
              </a:rPr>
              <a:t>The amount Medicare paid the provider</a:t>
            </a:r>
          </a:p>
          <a:p>
            <a:pPr marL="355690" indent="-181139" eaLnBrk="1" hangingPunct="1">
              <a:buFont typeface="+mj-lt"/>
              <a:buAutoNum type="alphaUcPeriod"/>
              <a:defRPr/>
            </a:pPr>
            <a:r>
              <a:rPr lang="en-US" dirty="0" smtClean="0">
                <a:ea typeface="+mn-ea"/>
              </a:rPr>
              <a:t>All of the above</a:t>
            </a:r>
          </a:p>
          <a:p>
            <a:pPr marL="237914" indent="-237914" eaLnBrk="1" fontAlgn="auto" hangingPunct="1">
              <a:spcAft>
                <a:spcPts val="0"/>
              </a:spcAft>
              <a:buFont typeface="Wingdings" pitchFamily="2" charset="2"/>
              <a:buNone/>
              <a:defRPr/>
            </a:pPr>
            <a:r>
              <a:rPr lang="en-US" dirty="0" smtClean="0">
                <a:ea typeface="+mn-ea"/>
              </a:rPr>
              <a:t>2. Answer: D.  All of the above</a:t>
            </a: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p:cNvSpPr>
            <a:spLocks noGrp="1" noChangeArrowheads="1"/>
          </p:cNvSpPr>
          <p:nvPr>
            <p:ph type="sldNum" sz="quarter" idx="5"/>
          </p:nvPr>
        </p:nvSpPr>
        <p:spPr bwMode="auto">
          <a:noFill/>
          <a:ln>
            <a:miter lim="800000"/>
            <a:headEnd/>
            <a:tailEnd/>
          </a:ln>
        </p:spPr>
        <p:txBody>
          <a:bodyPr/>
          <a:lstStyle/>
          <a:p>
            <a:fld id="{40E98727-1426-43E9-A9C0-FC3ED66CEC70}" type="slidenum">
              <a:rPr lang="en-US" smtClean="0"/>
              <a:pPr/>
              <a:t>45</a:t>
            </a:fld>
            <a:endParaRPr lang="en-US" dirty="0" smtClean="0"/>
          </a:p>
        </p:txBody>
      </p:sp>
      <p:sp>
        <p:nvSpPr>
          <p:cNvPr id="103427" name="Rectangle 2"/>
          <p:cNvSpPr>
            <a:spLocks noGrp="1" noRot="1" noChangeAspect="1" noChangeArrowheads="1" noTextEdit="1"/>
          </p:cNvSpPr>
          <p:nvPr>
            <p:ph type="sldImg"/>
          </p:nvPr>
        </p:nvSpPr>
        <p:spPr bwMode="auto">
          <a:xfrm>
            <a:off x="1277938" y="720725"/>
            <a:ext cx="4799012" cy="3598863"/>
          </a:xfrm>
          <a:noFill/>
          <a:ln>
            <a:solidFill>
              <a:srgbClr val="000000"/>
            </a:solidFill>
            <a:miter lim="800000"/>
            <a:headEnd/>
            <a:tailEnd/>
          </a:ln>
        </p:spPr>
      </p:sp>
      <p:sp>
        <p:nvSpPr>
          <p:cNvPr id="103428" name="Rectangle 3"/>
          <p:cNvSpPr>
            <a:spLocks noGrp="1" noChangeArrowheads="1"/>
          </p:cNvSpPr>
          <p:nvPr>
            <p:ph type="body" idx="1"/>
          </p:nvPr>
        </p:nvSpPr>
        <p:spPr bwMode="auto">
          <a:xfrm>
            <a:off x="976313" y="4560888"/>
            <a:ext cx="5287962" cy="4319587"/>
          </a:xfrm>
          <a:noFill/>
        </p:spPr>
        <p:txBody>
          <a:bodyPr wrap="square" lIns="96226" tIns="48113" rIns="96226" bIns="48113" numCol="1" anchor="t" anchorCtr="0" compatLnSpc="1">
            <a:prstTxWarp prst="textNoShape">
              <a:avLst/>
            </a:prstTxWarp>
          </a:bodyPr>
          <a:lstStyle/>
          <a:p>
            <a:pPr marL="457200" indent="0" eaLnBrk="1" hangingPunct="1">
              <a:spcAft>
                <a:spcPct val="0"/>
              </a:spcAft>
              <a:buFont typeface="Wingdings" pitchFamily="2" charset="2"/>
              <a:buNone/>
            </a:pPr>
            <a:endParaRPr lang="en-US" dirty="0" smtClean="0">
              <a:ea typeface="ＭＳ Ｐゴシック" pitchFamily="7" charset="-128"/>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Slide Image Placeholder 1"/>
          <p:cNvSpPr>
            <a:spLocks noGrp="1" noRot="1" noChangeAspect="1" noTextEdit="1"/>
          </p:cNvSpPr>
          <p:nvPr>
            <p:ph type="sldImg"/>
          </p:nvPr>
        </p:nvSpPr>
        <p:spPr bwMode="auto">
          <a:noFill/>
          <a:ln>
            <a:solidFill>
              <a:srgbClr val="000000"/>
            </a:solidFill>
            <a:miter lim="800000"/>
            <a:headEnd/>
            <a:tailEnd/>
          </a:ln>
        </p:spPr>
      </p:sp>
      <p:sp>
        <p:nvSpPr>
          <p:cNvPr id="1044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ea typeface="ＭＳ Ｐゴシック" pitchFamily="7" charset="-128"/>
            </a:endParaRPr>
          </a:p>
        </p:txBody>
      </p:sp>
      <p:sp>
        <p:nvSpPr>
          <p:cNvPr id="104452" name="Slide Number Placeholder 3"/>
          <p:cNvSpPr>
            <a:spLocks noGrp="1"/>
          </p:cNvSpPr>
          <p:nvPr>
            <p:ph type="sldNum" sz="quarter" idx="5"/>
          </p:nvPr>
        </p:nvSpPr>
        <p:spPr bwMode="auto">
          <a:noFill/>
          <a:ln>
            <a:miter lim="800000"/>
            <a:headEnd/>
            <a:tailEnd/>
          </a:ln>
        </p:spPr>
        <p:txBody>
          <a:bodyPr/>
          <a:lstStyle/>
          <a:p>
            <a:fld id="{6581105B-06BD-4036-A020-CCC09C705251}" type="slidenum">
              <a:rPr lang="en-US" smtClean="0"/>
              <a:pPr/>
              <a:t>46</a:t>
            </a:fld>
            <a:endParaRPr lang="en-US"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p:spPr>
      </p:sp>
      <p:sp>
        <p:nvSpPr>
          <p:cNvPr id="62467" name="Notes Placeholder 2"/>
          <p:cNvSpPr>
            <a:spLocks noGrp="1"/>
          </p:cNvSpPr>
          <p:nvPr>
            <p:ph type="body" idx="1"/>
          </p:nvPr>
        </p:nvSpPr>
        <p:spPr bwMode="auto">
          <a:noFill/>
        </p:spPr>
        <p:txBody>
          <a:bodyPr wrap="square" numCol="1" anchor="t" anchorCtr="0" compatLnSpc="1">
            <a:prstTxWarp prst="textNoShape">
              <a:avLst/>
            </a:prstTxWarp>
          </a:bodyPr>
          <a:lstStyle/>
          <a:p>
            <a:pPr marL="117475" indent="-117475"/>
            <a:r>
              <a:rPr lang="en-US" dirty="0" smtClean="0">
                <a:ea typeface="ＭＳ Ｐゴシック" pitchFamily="7" charset="-128"/>
              </a:rPr>
              <a:t>Fraud occurs when someone intentionally falsifies information or deceives Medicare.</a:t>
            </a:r>
          </a:p>
          <a:p>
            <a:pPr marL="117475" indent="-117475"/>
            <a:r>
              <a:rPr lang="en-US" dirty="0" smtClean="0">
                <a:ea typeface="ＭＳ Ｐゴシック" pitchFamily="7" charset="-128"/>
              </a:rPr>
              <a:t>Abuse occurs when health care providers or suppliers don</a:t>
            </a:r>
            <a:r>
              <a:rPr lang="ja-JP" altLang="en-US" smtClean="0">
                <a:ea typeface="ＭＳ Ｐゴシック" pitchFamily="7" charset="-128"/>
              </a:rPr>
              <a:t>’</a:t>
            </a:r>
            <a:r>
              <a:rPr lang="en-US" altLang="ja-JP" dirty="0" smtClean="0">
                <a:ea typeface="ＭＳ Ｐゴシック" pitchFamily="7" charset="-128"/>
              </a:rPr>
              <a:t>t follow good medical practices, resulting in unnecessary costs to Medicare, improper payment, or services that aren</a:t>
            </a:r>
            <a:r>
              <a:rPr lang="ja-JP" altLang="en-US" smtClean="0">
                <a:ea typeface="ＭＳ Ｐゴシック" pitchFamily="7" charset="-128"/>
              </a:rPr>
              <a:t>’</a:t>
            </a:r>
            <a:r>
              <a:rPr lang="en-US" altLang="ja-JP" dirty="0" smtClean="0">
                <a:ea typeface="ＭＳ Ｐゴシック" pitchFamily="7" charset="-128"/>
              </a:rPr>
              <a:t>t medically necessary.</a:t>
            </a:r>
          </a:p>
          <a:p>
            <a:pPr marL="117475" indent="-117475">
              <a:buFont typeface="Wingdings" pitchFamily="2" charset="2"/>
              <a:buNone/>
            </a:pPr>
            <a:endParaRPr lang="en-US" dirty="0" smtClean="0">
              <a:ea typeface="ＭＳ Ｐゴシック" pitchFamily="7" charset="-128"/>
            </a:endParaRPr>
          </a:p>
          <a:p>
            <a:pPr marL="117475" indent="-117475">
              <a:buFont typeface="Wingdings" pitchFamily="2" charset="2"/>
              <a:buNone/>
            </a:pPr>
            <a:endParaRPr lang="en-US" dirty="0" smtClean="0">
              <a:ea typeface="ＭＳ Ｐゴシック" pitchFamily="7" charset="-128"/>
            </a:endParaRPr>
          </a:p>
          <a:p>
            <a:pPr marL="117475" indent="-117475">
              <a:buFont typeface="Wingdings" pitchFamily="2" charset="2"/>
              <a:buNone/>
            </a:pPr>
            <a:endParaRPr lang="en-US" dirty="0" smtClean="0">
              <a:ea typeface="ＭＳ Ｐゴシック" pitchFamily="7" charset="-128"/>
            </a:endParaRPr>
          </a:p>
        </p:txBody>
      </p:sp>
      <p:sp>
        <p:nvSpPr>
          <p:cNvPr id="62468" name="Slide Number Placeholder 3"/>
          <p:cNvSpPr>
            <a:spLocks noGrp="1"/>
          </p:cNvSpPr>
          <p:nvPr>
            <p:ph type="sldNum" sz="quarter" idx="5"/>
          </p:nvPr>
        </p:nvSpPr>
        <p:spPr bwMode="auto">
          <a:noFill/>
          <a:ln>
            <a:miter lim="800000"/>
            <a:headEnd/>
            <a:tailEnd/>
          </a:ln>
        </p:spPr>
        <p:txBody>
          <a:bodyPr/>
          <a:lstStyle/>
          <a:p>
            <a:fld id="{314631FE-75B1-486D-82EE-77716F2E73B1}" type="slidenum">
              <a:rPr lang="en-US" smtClean="0"/>
              <a:pPr/>
              <a:t>5</a:t>
            </a:fld>
            <a:endParaRPr lang="en-US"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xfrm>
            <a:off x="477838" y="4560888"/>
            <a:ext cx="6440487" cy="4568825"/>
          </a:xfrm>
        </p:spPr>
        <p:txBody>
          <a:bodyPr wrap="square" numCol="1" anchor="t" anchorCtr="0" compatLnSpc="1">
            <a:prstTxWarp prst="textNoShape">
              <a:avLst/>
            </a:prstTxWarp>
          </a:bodyPr>
          <a:lstStyle/>
          <a:p>
            <a:pPr>
              <a:lnSpc>
                <a:spcPct val="80000"/>
              </a:lnSpc>
              <a:defRPr/>
            </a:pPr>
            <a:r>
              <a:rPr lang="en-US" dirty="0" smtClean="0">
                <a:ea typeface="ＭＳ Ｐゴシック" pitchFamily="7" charset="-128"/>
              </a:rPr>
              <a:t>Patient quality of care concerns are not fraud.  They should be handled by the appropriate Quality Improvement Organization.</a:t>
            </a:r>
          </a:p>
          <a:p>
            <a:pPr>
              <a:lnSpc>
                <a:spcPct val="80000"/>
              </a:lnSpc>
              <a:buFont typeface="Wingdings" pitchFamily="2" charset="2"/>
              <a:buNone/>
              <a:defRPr/>
            </a:pPr>
            <a:r>
              <a:rPr lang="en-US" dirty="0" smtClean="0">
                <a:ea typeface="ＭＳ Ｐゴシック" pitchFamily="7" charset="-128"/>
              </a:rPr>
              <a:t>  Examples of quality of care concerns that your QIO can address are:</a:t>
            </a:r>
          </a:p>
          <a:p>
            <a:pPr lvl="1">
              <a:lnSpc>
                <a:spcPct val="80000"/>
              </a:lnSpc>
              <a:defRPr/>
            </a:pPr>
            <a:r>
              <a:rPr lang="en-US" dirty="0" smtClean="0">
                <a:ea typeface="ＭＳ Ｐゴシック" pitchFamily="7" charset="-128"/>
              </a:rPr>
              <a:t>Medication errors, like being given the wrong medication, or being given medication at the wrong time, or being given a medication to which you are allergic, or being given medications that interact in a negative way.</a:t>
            </a:r>
          </a:p>
          <a:p>
            <a:pPr lvl="1">
              <a:lnSpc>
                <a:spcPct val="80000"/>
              </a:lnSpc>
              <a:defRPr/>
            </a:pPr>
            <a:r>
              <a:rPr lang="en-US" dirty="0" smtClean="0">
                <a:ea typeface="ＭＳ Ｐゴシック" pitchFamily="7" charset="-128"/>
              </a:rPr>
              <a:t>Unnecessary or inappropriate surgery, like being operated on for a condition that could effectively be treated with medications or physical therapy. </a:t>
            </a:r>
          </a:p>
          <a:p>
            <a:pPr lvl="1">
              <a:lnSpc>
                <a:spcPct val="80000"/>
              </a:lnSpc>
              <a:defRPr/>
            </a:pPr>
            <a:r>
              <a:rPr lang="en-US" dirty="0" smtClean="0">
                <a:ea typeface="ＭＳ Ｐゴシック" pitchFamily="7" charset="-128"/>
              </a:rPr>
              <a:t>Unnecessary or inappropriate treatment, like being given the wrong treatment or treatment that you did not need, or being given treatment that is not recommended for patients with your specific medical condition</a:t>
            </a:r>
          </a:p>
          <a:p>
            <a:pPr lvl="1">
              <a:lnSpc>
                <a:spcPct val="80000"/>
              </a:lnSpc>
              <a:defRPr/>
            </a:pPr>
            <a:r>
              <a:rPr lang="en-US" dirty="0" smtClean="0">
                <a:ea typeface="ＭＳ Ｐゴシック" pitchFamily="7" charset="-128"/>
              </a:rPr>
              <a:t>Change in condition not treated, like not receiving treatment after abnormal test results or when you developed a complication, such as an infection after surgery or a bedsore while in a skilled nursing facility.</a:t>
            </a:r>
          </a:p>
          <a:p>
            <a:pPr lvl="1">
              <a:lnSpc>
                <a:spcPct val="80000"/>
              </a:lnSpc>
              <a:defRPr/>
            </a:pPr>
            <a:r>
              <a:rPr lang="en-US" dirty="0" smtClean="0">
                <a:ea typeface="ＭＳ Ｐゴシック" pitchFamily="7" charset="-128"/>
              </a:rPr>
              <a:t>Discharged from the hospital too soon, like being sent home while still having severe pain.</a:t>
            </a:r>
          </a:p>
          <a:p>
            <a:pPr lvl="1">
              <a:lnSpc>
                <a:spcPct val="80000"/>
              </a:lnSpc>
              <a:defRPr/>
            </a:pPr>
            <a:r>
              <a:rPr lang="en-US" dirty="0" smtClean="0">
                <a:ea typeface="ＭＳ Ｐゴシック" pitchFamily="7" charset="-128"/>
              </a:rPr>
              <a:t>Incomplete discharge instructions and/or arrangements, like being sent home without instructions for the changes that were made in your daily medications while you were in the hospital, or during an office visit, you receive inadequate instructions about the follow-up care you need</a:t>
            </a:r>
          </a:p>
          <a:p>
            <a:pPr>
              <a:lnSpc>
                <a:spcPct val="80000"/>
              </a:lnSpc>
              <a:defRPr/>
            </a:pPr>
            <a:r>
              <a:rPr lang="en-US" dirty="0" smtClean="0">
                <a:ea typeface="ＭＳ Ｐゴシック" pitchFamily="7" charset="-128"/>
              </a:rPr>
              <a:t>Medicare Quality Improvement Organizations will help you with these issues.</a:t>
            </a:r>
          </a:p>
          <a:p>
            <a:pPr marL="533535" indent="0">
              <a:lnSpc>
                <a:spcPct val="80000"/>
              </a:lnSpc>
              <a:buFont typeface="Wingdings" pitchFamily="2" charset="2"/>
              <a:buNone/>
              <a:defRPr/>
            </a:pPr>
            <a:r>
              <a:rPr lang="en-US" dirty="0" smtClean="0">
                <a:ea typeface="ＭＳ Ｐゴシック" pitchFamily="7" charset="-128"/>
              </a:rPr>
              <a:t>To get the address and phone number of the QIO for your state or territory, visit www.ahqa.org on the web and click on </a:t>
            </a:r>
            <a:r>
              <a:rPr lang="ja-JP" altLang="en-US" smtClean="0">
                <a:ea typeface="ＭＳ Ｐゴシック" pitchFamily="7" charset="-128"/>
              </a:rPr>
              <a:t>“</a:t>
            </a:r>
            <a:r>
              <a:rPr lang="en-US" altLang="ja-JP" dirty="0" smtClean="0">
                <a:ea typeface="ＭＳ Ｐゴシック" pitchFamily="7" charset="-128"/>
              </a:rPr>
              <a:t>QIO Locator.</a:t>
            </a:r>
            <a:r>
              <a:rPr lang="ja-JP" altLang="en-US" smtClean="0">
                <a:ea typeface="ＭＳ Ｐゴシック" pitchFamily="7" charset="-128"/>
              </a:rPr>
              <a:t>”</a:t>
            </a:r>
            <a:r>
              <a:rPr lang="en-US" altLang="ja-JP" dirty="0" smtClean="0">
                <a:ea typeface="ＭＳ Ｐゴシック" pitchFamily="7" charset="-128"/>
              </a:rPr>
              <a:t> </a:t>
            </a:r>
          </a:p>
          <a:p>
            <a:pPr marL="533535" indent="0">
              <a:lnSpc>
                <a:spcPct val="80000"/>
              </a:lnSpc>
              <a:buFont typeface="Wingdings" pitchFamily="2" charset="2"/>
              <a:buNone/>
              <a:defRPr/>
            </a:pPr>
            <a:r>
              <a:rPr lang="en-US" dirty="0" smtClean="0">
                <a:ea typeface="ＭＳ Ｐゴシック" pitchFamily="7" charset="-128"/>
              </a:rPr>
              <a:t>Or, you can call 1-800-MEDICARE (1-800- 633-4227) for help contacting your QIO. TTY users should call  1-877-486-2048. </a:t>
            </a:r>
          </a:p>
          <a:p>
            <a:pPr>
              <a:lnSpc>
                <a:spcPct val="80000"/>
              </a:lnSpc>
              <a:defRPr/>
            </a:pPr>
            <a:endParaRPr lang="en-US" sz="900" dirty="0" smtClean="0">
              <a:ea typeface="ＭＳ Ｐゴシック" pitchFamily="7" charset="-128"/>
            </a:endParaRPr>
          </a:p>
        </p:txBody>
      </p:sp>
      <p:sp>
        <p:nvSpPr>
          <p:cNvPr id="63492" name="Slide Number Placeholder 3"/>
          <p:cNvSpPr>
            <a:spLocks noGrp="1"/>
          </p:cNvSpPr>
          <p:nvPr>
            <p:ph type="sldNum" sz="quarter" idx="5"/>
          </p:nvPr>
        </p:nvSpPr>
        <p:spPr bwMode="auto">
          <a:noFill/>
          <a:ln>
            <a:miter lim="800000"/>
            <a:headEnd/>
            <a:tailEnd/>
          </a:ln>
        </p:spPr>
        <p:txBody>
          <a:bodyPr/>
          <a:lstStyle/>
          <a:p>
            <a:fld id="{D07BF414-A171-44E0-8684-97EFDA5787AC}" type="slidenum">
              <a:rPr lang="en-US" smtClean="0"/>
              <a:pPr/>
              <a:t>6</a:t>
            </a:fld>
            <a:endParaRPr lang="en-US" dirty="0" smtClean="0"/>
          </a:p>
        </p:txBody>
      </p:sp>
      <p:pic>
        <p:nvPicPr>
          <p:cNvPr id="63493" name="Picture 2"/>
          <p:cNvPicPr>
            <a:picLocks noChangeAspect="1" noChangeArrowheads="1"/>
          </p:cNvPicPr>
          <p:nvPr/>
        </p:nvPicPr>
        <p:blipFill>
          <a:blip r:embed="rId3"/>
          <a:srcRect/>
          <a:stretch>
            <a:fillRect/>
          </a:stretch>
        </p:blipFill>
        <p:spPr bwMode="auto">
          <a:xfrm>
            <a:off x="644525" y="8185150"/>
            <a:ext cx="381000" cy="376238"/>
          </a:xfrm>
          <a:prstGeom prst="rect">
            <a:avLst/>
          </a:prstGeom>
          <a:noFill/>
          <a:ln w="9525">
            <a:noFill/>
            <a:miter lim="800000"/>
            <a:headEnd/>
            <a:tailEnd/>
          </a:ln>
        </p:spPr>
      </p:pic>
      <p:pic>
        <p:nvPicPr>
          <p:cNvPr id="63494" name="Picture 2"/>
          <p:cNvPicPr>
            <a:picLocks noChangeAspect="1" noChangeArrowheads="1"/>
          </p:cNvPicPr>
          <p:nvPr/>
        </p:nvPicPr>
        <p:blipFill>
          <a:blip r:embed="rId4"/>
          <a:srcRect/>
          <a:stretch>
            <a:fillRect/>
          </a:stretch>
        </p:blipFill>
        <p:spPr bwMode="auto">
          <a:xfrm>
            <a:off x="644525" y="8628063"/>
            <a:ext cx="381000" cy="376237"/>
          </a:xfrm>
          <a:prstGeom prst="rect">
            <a:avLst/>
          </a:prstGeom>
          <a:noFill/>
          <a:ln w="9525">
            <a:noFill/>
            <a:miter lim="800000"/>
            <a:headEnd/>
            <a:tailEnd/>
          </a:ln>
        </p:spPr>
      </p:pic>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p:spPr>
      </p:sp>
      <p:sp>
        <p:nvSpPr>
          <p:cNvPr id="64515" name="Notes Placeholder 2"/>
          <p:cNvSpPr>
            <a:spLocks noGrp="1"/>
          </p:cNvSpPr>
          <p:nvPr>
            <p:ph type="body" idx="1"/>
          </p:nvPr>
        </p:nvSpPr>
        <p:spPr bwMode="auto">
          <a:xfrm>
            <a:off x="692150" y="4560888"/>
            <a:ext cx="5986463" cy="4489450"/>
          </a:xfrm>
          <a:noFill/>
        </p:spPr>
        <p:txBody>
          <a:bodyPr wrap="square" numCol="1" anchor="t" anchorCtr="0" compatLnSpc="1">
            <a:prstTxWarp prst="textNoShape">
              <a:avLst/>
            </a:prstTxWarp>
          </a:bodyPr>
          <a:lstStyle/>
          <a:p>
            <a:r>
              <a:rPr lang="en-US" dirty="0" smtClean="0">
                <a:ea typeface="ＭＳ Ｐゴシック" pitchFamily="7" charset="-128"/>
              </a:rPr>
              <a:t>Most individuals and organizations that work with Medicare and Medicaid are honest. But there are some bad actors. CMS is continually taking the steps necessary to identify and prosecute these bad actors.</a:t>
            </a:r>
          </a:p>
          <a:p>
            <a:r>
              <a:rPr lang="en-US" dirty="0" smtClean="0">
                <a:ea typeface="ＭＳ Ｐゴシック" pitchFamily="7" charset="-128"/>
              </a:rPr>
              <a:t>Who commits fraud?</a:t>
            </a:r>
          </a:p>
          <a:p>
            <a:pPr lvl="1"/>
            <a:r>
              <a:rPr lang="en-US" dirty="0" smtClean="0">
                <a:ea typeface="ＭＳ Ｐゴシック" pitchFamily="7" charset="-128"/>
              </a:rPr>
              <a:t>Business owners</a:t>
            </a:r>
          </a:p>
          <a:p>
            <a:pPr lvl="1"/>
            <a:r>
              <a:rPr lang="en-US" dirty="0" smtClean="0">
                <a:ea typeface="ＭＳ Ｐゴシック" pitchFamily="7" charset="-128"/>
              </a:rPr>
              <a:t>Health care providers and suppliers</a:t>
            </a:r>
          </a:p>
          <a:p>
            <a:pPr lvl="1"/>
            <a:r>
              <a:rPr lang="en-US" dirty="0" smtClean="0">
                <a:ea typeface="ＭＳ Ｐゴシック" pitchFamily="7" charset="-128"/>
              </a:rPr>
              <a:t>Medicare and Medicaid beneficiaries</a:t>
            </a:r>
          </a:p>
          <a:p>
            <a:pPr>
              <a:buFont typeface="Arial" pitchFamily="34" charset="0"/>
              <a:buNone/>
            </a:pPr>
            <a:endParaRPr lang="en-US" dirty="0" smtClean="0">
              <a:ea typeface="ＭＳ Ｐゴシック" pitchFamily="7" charset="-128"/>
            </a:endParaRPr>
          </a:p>
        </p:txBody>
      </p:sp>
      <p:sp>
        <p:nvSpPr>
          <p:cNvPr id="64516" name="Slide Number Placeholder 3"/>
          <p:cNvSpPr>
            <a:spLocks noGrp="1"/>
          </p:cNvSpPr>
          <p:nvPr>
            <p:ph type="sldNum" sz="quarter" idx="5"/>
          </p:nvPr>
        </p:nvSpPr>
        <p:spPr bwMode="auto">
          <a:noFill/>
          <a:ln>
            <a:miter lim="800000"/>
            <a:headEnd/>
            <a:tailEnd/>
          </a:ln>
        </p:spPr>
        <p:txBody>
          <a:bodyPr/>
          <a:lstStyle/>
          <a:p>
            <a:fld id="{920F3405-8C07-4288-9210-D3DB1E959E6A}" type="slidenum">
              <a:rPr lang="en-US" smtClean="0"/>
              <a:pPr/>
              <a:t>7</a:t>
            </a:fld>
            <a:endParaRPr lang="en-US"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a:xfrm>
            <a:off x="706438" y="4405313"/>
            <a:ext cx="5984875" cy="4578350"/>
          </a:xfrm>
        </p:spPr>
        <p:txBody>
          <a:bodyPr>
            <a:noAutofit/>
          </a:bodyPr>
          <a:lstStyle/>
          <a:p>
            <a:pPr>
              <a:buFont typeface="Wingdings" pitchFamily="2" charset="2"/>
              <a:buNone/>
              <a:defRPr/>
            </a:pPr>
            <a:r>
              <a:rPr lang="en-US" dirty="0" smtClean="0">
                <a:ea typeface="+mn-ea"/>
              </a:rPr>
              <a:t>Spectrum of Fraud and Abuse</a:t>
            </a:r>
          </a:p>
          <a:p>
            <a:pPr>
              <a:defRPr/>
            </a:pPr>
            <a:r>
              <a:rPr lang="en-US" spc="-31" dirty="0" smtClean="0">
                <a:ea typeface="+mn-ea"/>
              </a:rPr>
              <a:t>CMS enforcement activities target the causes of improper payments. They are designed to ensure that correct payments are made to legitimate providers and suppliers for appropriate and reasonable services and supplies for eligible beneficiaries.</a:t>
            </a:r>
          </a:p>
          <a:p>
            <a:pPr>
              <a:defRPr/>
            </a:pPr>
            <a:r>
              <a:rPr lang="en-US" dirty="0" smtClean="0">
                <a:ea typeface="+mn-ea"/>
              </a:rPr>
              <a:t>The CMS spectrum of improper payments runs from error to waste to abuse to fraud.</a:t>
            </a:r>
          </a:p>
          <a:p>
            <a:pPr>
              <a:defRPr/>
            </a:pPr>
            <a:r>
              <a:rPr lang="en-US" dirty="0" smtClean="0">
                <a:ea typeface="+mn-ea"/>
              </a:rPr>
              <a:t>CMS recognizes the differences between honest mistakes and intentional deception, and implements actions appropriately.  For example, we educate providers to address billing mistakes, and prosecute those committing outright fraud.</a:t>
            </a:r>
          </a:p>
          <a:p>
            <a:pPr>
              <a:defRPr/>
            </a:pPr>
            <a:r>
              <a:rPr lang="en-US" dirty="0" smtClean="0">
                <a:ea typeface="+mn-ea"/>
              </a:rPr>
              <a:t>It is estimated that 3-10% of health care funds are lost due to fraud.</a:t>
            </a:r>
            <a:endParaRPr lang="en-US" dirty="0">
              <a:ea typeface="+mn-ea"/>
            </a:endParaRPr>
          </a:p>
        </p:txBody>
      </p:sp>
      <p:sp>
        <p:nvSpPr>
          <p:cNvPr id="65540" name="Slide Number Placeholder 3"/>
          <p:cNvSpPr>
            <a:spLocks noGrp="1"/>
          </p:cNvSpPr>
          <p:nvPr>
            <p:ph type="sldNum" sz="quarter" idx="5"/>
          </p:nvPr>
        </p:nvSpPr>
        <p:spPr bwMode="auto">
          <a:noFill/>
          <a:ln>
            <a:miter lim="800000"/>
            <a:headEnd/>
            <a:tailEnd/>
          </a:ln>
        </p:spPr>
        <p:txBody>
          <a:bodyPr/>
          <a:lstStyle/>
          <a:p>
            <a:fld id="{2C93F093-D9AF-42ED-9E1A-B2E87F7D7415}" type="slidenum">
              <a:rPr lang="en-US" smtClean="0"/>
              <a:pPr/>
              <a:t>8</a:t>
            </a:fld>
            <a:endParaRPr lang="en-US"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p:spPr>
      </p:sp>
      <p:sp>
        <p:nvSpPr>
          <p:cNvPr id="66563"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smtClean="0">
                <a:ea typeface="ＭＳ Ｐゴシック" pitchFamily="7" charset="-128"/>
              </a:rPr>
              <a:t>Examples of possible Medicare fraud are:</a:t>
            </a:r>
          </a:p>
          <a:p>
            <a:pPr lvl="1"/>
            <a:r>
              <a:rPr lang="en-US" dirty="0" smtClean="0">
                <a:ea typeface="ＭＳ Ｐゴシック" pitchFamily="7" charset="-128"/>
              </a:rPr>
              <a:t>A healthcare provider bills Medicare for services you never got. </a:t>
            </a:r>
          </a:p>
          <a:p>
            <a:pPr lvl="1"/>
            <a:r>
              <a:rPr lang="en-US" dirty="0" smtClean="0">
                <a:ea typeface="ＭＳ Ｐゴシック" pitchFamily="7" charset="-128"/>
              </a:rPr>
              <a:t>A supplier bills Medicare for equipment you never got. </a:t>
            </a:r>
          </a:p>
          <a:p>
            <a:pPr lvl="1"/>
            <a:r>
              <a:rPr lang="en-US" dirty="0" smtClean="0">
                <a:ea typeface="ＭＳ Ｐゴシック" pitchFamily="7" charset="-128"/>
              </a:rPr>
              <a:t>Someone uses another person</a:t>
            </a:r>
            <a:r>
              <a:rPr lang="ja-JP" altLang="en-US" smtClean="0">
                <a:ea typeface="ＭＳ Ｐゴシック" pitchFamily="7" charset="-128"/>
              </a:rPr>
              <a:t>’</a:t>
            </a:r>
            <a:r>
              <a:rPr lang="en-US" altLang="ja-JP" dirty="0" smtClean="0">
                <a:ea typeface="ＭＳ Ｐゴシック" pitchFamily="7" charset="-128"/>
              </a:rPr>
              <a:t>s Medicare card to get medical care or equipment. </a:t>
            </a:r>
          </a:p>
          <a:p>
            <a:pPr lvl="1"/>
            <a:r>
              <a:rPr lang="en-US" dirty="0" smtClean="0">
                <a:ea typeface="ＭＳ Ｐゴシック" pitchFamily="7" charset="-128"/>
              </a:rPr>
              <a:t>Someone bills Medicare for home medical equipment after it has been returned. </a:t>
            </a:r>
          </a:p>
          <a:p>
            <a:pPr lvl="1"/>
            <a:r>
              <a:rPr lang="en-US" dirty="0" smtClean="0">
                <a:ea typeface="ＭＳ Ｐゴシック" pitchFamily="7" charset="-128"/>
              </a:rPr>
              <a:t>A company offers a Medicare drug plan that hasn</a:t>
            </a:r>
            <a:r>
              <a:rPr lang="ja-JP" altLang="en-US" smtClean="0">
                <a:ea typeface="ＭＳ Ｐゴシック" pitchFamily="7" charset="-128"/>
              </a:rPr>
              <a:t>’</a:t>
            </a:r>
            <a:r>
              <a:rPr lang="en-US" altLang="ja-JP" dirty="0" smtClean="0">
                <a:ea typeface="ＭＳ Ｐゴシック" pitchFamily="7" charset="-128"/>
              </a:rPr>
              <a:t>t been approved by Medicare. </a:t>
            </a:r>
          </a:p>
          <a:p>
            <a:pPr lvl="1"/>
            <a:r>
              <a:rPr lang="en-US" dirty="0" smtClean="0">
                <a:ea typeface="ＭＳ Ｐゴシック" pitchFamily="7" charset="-128"/>
              </a:rPr>
              <a:t>A company uses false information to mislead you into joining a Medicare plan. </a:t>
            </a:r>
          </a:p>
          <a:p>
            <a:pPr lvl="1"/>
            <a:endParaRPr lang="en-US" dirty="0" smtClean="0">
              <a:ea typeface="ＭＳ Ｐゴシック" pitchFamily="7" charset="-128"/>
            </a:endParaRPr>
          </a:p>
        </p:txBody>
      </p:sp>
      <p:sp>
        <p:nvSpPr>
          <p:cNvPr id="66564" name="Slide Number Placeholder 3"/>
          <p:cNvSpPr>
            <a:spLocks noGrp="1"/>
          </p:cNvSpPr>
          <p:nvPr>
            <p:ph type="sldNum" sz="quarter" idx="5"/>
          </p:nvPr>
        </p:nvSpPr>
        <p:spPr bwMode="auto">
          <a:noFill/>
          <a:ln>
            <a:miter lim="800000"/>
            <a:headEnd/>
            <a:tailEnd/>
          </a:ln>
        </p:spPr>
        <p:txBody>
          <a:bodyPr/>
          <a:lstStyle/>
          <a:p>
            <a:fld id="{6F858FD5-3166-43F2-A875-01111683D3F2}" type="slidenum">
              <a:rPr lang="en-US" smtClean="0"/>
              <a:pPr/>
              <a:t>9</a:t>
            </a:fld>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hyperlink" Target="http://www.cms.hhs.gov/NationalMedicareTrainingProgram" TargetMode="External"/><Relationship Id="rId2" Type="http://schemas.openxmlformats.org/officeDocument/2006/relationships/hyperlink" Target="mailto:%20nmtp@cms.hhs.gov" TargetMode="External"/><Relationship Id="rId1" Type="http://schemas.openxmlformats.org/officeDocument/2006/relationships/slideMaster" Target="../slideMasters/slideMaster1.xml"/><Relationship Id="rId4" Type="http://schemas.openxmlformats.org/officeDocument/2006/relationships/image" Target="../media/image2.emf"/></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0" y="2895600"/>
            <a:ext cx="9144000" cy="1165225"/>
          </a:xfrm>
        </p:spPr>
        <p:txBody>
          <a:bodyPr>
            <a:noAutofit/>
          </a:bodyPr>
          <a:lstStyle>
            <a:lvl1pPr algn="ctr">
              <a:defRPr sz="3600" b="1">
                <a:solidFill>
                  <a:schemeClr val="bg1"/>
                </a:solidFill>
                <a:latin typeface="+mj-lt"/>
                <a:cs typeface="Arial" pitchFamily="34" charset="0"/>
              </a:defRPr>
            </a:lvl1pPr>
          </a:lstStyle>
          <a:p>
            <a:r>
              <a:rPr lang="en-US" dirty="0" smtClean="0"/>
              <a:t>Click to edit Master title style</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3"/>
          <p:cNvSpPr/>
          <p:nvPr userDrawn="1"/>
        </p:nvSpPr>
        <p:spPr>
          <a:xfrm>
            <a:off x="0" y="6248400"/>
            <a:ext cx="9144000" cy="609600"/>
          </a:xfrm>
          <a:prstGeom prst="rect">
            <a:avLst/>
          </a:prstGeom>
          <a:solidFill>
            <a:srgbClr val="00338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 name="Title 1"/>
          <p:cNvSpPr>
            <a:spLocks noGrp="1"/>
          </p:cNvSpPr>
          <p:nvPr>
            <p:ph type="title"/>
          </p:nvPr>
        </p:nvSpPr>
        <p:spPr/>
        <p:txBody>
          <a:bodyPr>
            <a:normAutofit/>
          </a:bodyPr>
          <a:lstStyle>
            <a:lvl1pPr>
              <a:defRPr sz="3600" b="1">
                <a:latin typeface="+mj-lt"/>
                <a:cs typeface="Arial"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marL="284163" indent="-284163">
              <a:buFont typeface="Wingdings" pitchFamily="2" charset="2"/>
              <a:buChar char="§"/>
              <a:defRPr sz="3200">
                <a:latin typeface="+mn-lt"/>
                <a:cs typeface="Arial" pitchFamily="34" charset="0"/>
              </a:defRPr>
            </a:lvl1pPr>
            <a:lvl2pPr>
              <a:defRPr sz="2800" b="0">
                <a:latin typeface="+mn-lt"/>
                <a:cs typeface="Arial" pitchFamily="34" charset="0"/>
              </a:defRPr>
            </a:lvl2pPr>
            <a:lvl3pPr>
              <a:defRPr sz="2400">
                <a:latin typeface="+mn-lt"/>
                <a:cs typeface="Arial" pitchFamily="34" charset="0"/>
              </a:defRPr>
            </a:lvl3pPr>
            <a:lvl4pPr>
              <a:defRPr sz="2400">
                <a:latin typeface="+mn-lt"/>
                <a:cs typeface="Arial" pitchFamily="34" charset="0"/>
              </a:defRPr>
            </a:lvl4pPr>
            <a:lvl5pPr>
              <a:defRPr sz="2400">
                <a:latin typeface="+mn-lt"/>
                <a:cs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Date Placeholder 10"/>
          <p:cNvSpPr>
            <a:spLocks noGrp="1"/>
          </p:cNvSpPr>
          <p:nvPr>
            <p:ph type="dt" sz="half" idx="10"/>
          </p:nvPr>
        </p:nvSpPr>
        <p:spPr/>
        <p:txBody>
          <a:bodyPr/>
          <a:lstStyle>
            <a:lvl1pPr>
              <a:defRPr/>
            </a:lvl1pPr>
          </a:lstStyle>
          <a:p>
            <a:pPr>
              <a:defRPr/>
            </a:pPr>
            <a:r>
              <a:rPr lang="en-US" dirty="0"/>
              <a:t>5/1/10</a:t>
            </a:r>
          </a:p>
        </p:txBody>
      </p:sp>
      <p:sp>
        <p:nvSpPr>
          <p:cNvPr id="6" name="Slide Number Placeholder 11"/>
          <p:cNvSpPr>
            <a:spLocks noGrp="1"/>
          </p:cNvSpPr>
          <p:nvPr>
            <p:ph type="sldNum" sz="quarter" idx="11"/>
          </p:nvPr>
        </p:nvSpPr>
        <p:spPr/>
        <p:txBody>
          <a:bodyPr/>
          <a:lstStyle>
            <a:lvl1pPr>
              <a:defRPr/>
            </a:lvl1pPr>
          </a:lstStyle>
          <a:p>
            <a:pPr>
              <a:defRPr/>
            </a:pPr>
            <a:fld id="{A6FC06A9-4750-43B6-B84F-9DD33E927733}" type="slidenum">
              <a:rPr lang="en-US"/>
              <a:pPr>
                <a:defRPr/>
              </a:pPr>
              <a:t>‹#›</a:t>
            </a:fld>
            <a:endParaRPr lang="en-US" dirty="0"/>
          </a:p>
        </p:txBody>
      </p:sp>
      <p:sp>
        <p:nvSpPr>
          <p:cNvPr id="7" name="Footer Placeholder 12"/>
          <p:cNvSpPr>
            <a:spLocks noGrp="1"/>
          </p:cNvSpPr>
          <p:nvPr>
            <p:ph type="ftr" sz="quarter" idx="12"/>
          </p:nvPr>
        </p:nvSpPr>
        <p:spPr/>
        <p:txBody>
          <a:bodyPr/>
          <a:lstStyle>
            <a:lvl1pPr>
              <a:defRPr/>
            </a:lvl1pPr>
          </a:lstStyle>
          <a:p>
            <a:pPr>
              <a:defRPr/>
            </a:pPr>
            <a:r>
              <a:rPr lang="en-US" dirty="0"/>
              <a:t>Medicare and Medicaid - Fraud and Abuse Prevention</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bg>
      <p:bgPr>
        <a:solidFill>
          <a:schemeClr val="bg1">
            <a:lumMod val="75000"/>
          </a:schemeClr>
        </a:solidFill>
        <a:effectLst/>
      </p:bgPr>
    </p:bg>
    <p:spTree>
      <p:nvGrpSpPr>
        <p:cNvPr id="1" name=""/>
        <p:cNvGrpSpPr/>
        <p:nvPr/>
      </p:nvGrpSpPr>
      <p:grpSpPr>
        <a:xfrm>
          <a:off x="0" y="0"/>
          <a:ext cx="0" cy="0"/>
          <a:chOff x="0" y="0"/>
          <a:chExt cx="0" cy="0"/>
        </a:xfrm>
      </p:grpSpPr>
      <p:sp>
        <p:nvSpPr>
          <p:cNvPr id="3" name="Rectangle 2"/>
          <p:cNvSpPr/>
          <p:nvPr userDrawn="1"/>
        </p:nvSpPr>
        <p:spPr>
          <a:xfrm>
            <a:off x="0" y="6248400"/>
            <a:ext cx="9144000" cy="609600"/>
          </a:xfrm>
          <a:prstGeom prst="rect">
            <a:avLst/>
          </a:prstGeom>
          <a:solidFill>
            <a:srgbClr val="00338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6" name="Content Placeholder 2"/>
          <p:cNvSpPr>
            <a:spLocks noGrp="1"/>
          </p:cNvSpPr>
          <p:nvPr>
            <p:ph idx="1"/>
          </p:nvPr>
        </p:nvSpPr>
        <p:spPr>
          <a:xfrm>
            <a:off x="0" y="2819399"/>
            <a:ext cx="9144000" cy="1219201"/>
          </a:xfrm>
        </p:spPr>
        <p:txBody>
          <a:bodyPr anchor="ctr"/>
          <a:lstStyle>
            <a:lvl1pPr marL="284163" indent="-284163" algn="ctr">
              <a:buFontTx/>
              <a:buNone/>
              <a:defRPr sz="3600" b="1" i="0" baseline="0">
                <a:solidFill>
                  <a:schemeClr val="tx1"/>
                </a:solidFill>
                <a:latin typeface="+mj-lt"/>
                <a:cs typeface="Arial" pitchFamily="34" charset="0"/>
              </a:defRPr>
            </a:lvl1pPr>
            <a:lvl2pPr>
              <a:defRPr>
                <a:latin typeface="Arial" pitchFamily="34" charset="0"/>
                <a:cs typeface="Arial" pitchFamily="34" charset="0"/>
              </a:defRPr>
            </a:lvl2pPr>
            <a:lvl3pPr>
              <a:defRPr>
                <a:latin typeface="Arial" pitchFamily="34" charset="0"/>
                <a:cs typeface="Arial" pitchFamily="34" charset="0"/>
              </a:defRPr>
            </a:lvl3pPr>
            <a:lvl4pPr>
              <a:defRPr>
                <a:latin typeface="Arial" pitchFamily="34" charset="0"/>
                <a:cs typeface="Arial" pitchFamily="34" charset="0"/>
              </a:defRPr>
            </a:lvl4pPr>
            <a:lvl5pPr>
              <a:defRPr>
                <a:latin typeface="Arial" pitchFamily="34" charset="0"/>
                <a:cs typeface="Arial" pitchFamily="34" charset="0"/>
              </a:defRPr>
            </a:lvl5pPr>
          </a:lstStyle>
          <a:p>
            <a:pPr lvl="0"/>
            <a:r>
              <a:rPr lang="en-US" dirty="0" smtClean="0"/>
              <a:t>Click to edit Master </a:t>
            </a:r>
          </a:p>
          <a:p>
            <a:pPr lvl="0"/>
            <a:r>
              <a:rPr lang="en-US" dirty="0" smtClean="0"/>
              <a:t>text style</a:t>
            </a:r>
          </a:p>
        </p:txBody>
      </p:sp>
      <p:sp>
        <p:nvSpPr>
          <p:cNvPr id="4" name="Date Placeholder 2"/>
          <p:cNvSpPr>
            <a:spLocks noGrp="1"/>
          </p:cNvSpPr>
          <p:nvPr>
            <p:ph type="dt" sz="half" idx="10"/>
          </p:nvPr>
        </p:nvSpPr>
        <p:spPr/>
        <p:txBody>
          <a:bodyPr/>
          <a:lstStyle>
            <a:lvl1pPr>
              <a:defRPr/>
            </a:lvl1pPr>
          </a:lstStyle>
          <a:p>
            <a:pPr>
              <a:defRPr/>
            </a:pPr>
            <a:r>
              <a:rPr lang="en-US" dirty="0"/>
              <a:t>5/1/10</a:t>
            </a:r>
          </a:p>
        </p:txBody>
      </p:sp>
      <p:sp>
        <p:nvSpPr>
          <p:cNvPr id="5" name="Footer Placeholder 3"/>
          <p:cNvSpPr>
            <a:spLocks noGrp="1"/>
          </p:cNvSpPr>
          <p:nvPr>
            <p:ph type="ftr" sz="quarter" idx="11"/>
          </p:nvPr>
        </p:nvSpPr>
        <p:spPr/>
        <p:txBody>
          <a:bodyPr/>
          <a:lstStyle>
            <a:lvl1pPr>
              <a:defRPr/>
            </a:lvl1pPr>
          </a:lstStyle>
          <a:p>
            <a:pPr>
              <a:defRPr/>
            </a:pPr>
            <a:r>
              <a:rPr lang="en-US" dirty="0"/>
              <a:t>Medicare and Medicaid - Fraud and Abuse Prevention</a:t>
            </a:r>
          </a:p>
        </p:txBody>
      </p:sp>
      <p:sp>
        <p:nvSpPr>
          <p:cNvPr id="7" name="Slide Number Placeholder 4"/>
          <p:cNvSpPr>
            <a:spLocks noGrp="1"/>
          </p:cNvSpPr>
          <p:nvPr>
            <p:ph type="sldNum" sz="quarter" idx="12"/>
          </p:nvPr>
        </p:nvSpPr>
        <p:spPr/>
        <p:txBody>
          <a:bodyPr/>
          <a:lstStyle>
            <a:lvl1pPr>
              <a:defRPr/>
            </a:lvl1pPr>
          </a:lstStyle>
          <a:p>
            <a:pPr>
              <a:defRPr/>
            </a:pPr>
            <a:fld id="{6EB21844-9AF3-4B30-AE3F-E1289736CF5B}"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bg>
      <p:bgPr>
        <a:solidFill>
          <a:schemeClr val="bg1">
            <a:lumMod val="75000"/>
          </a:schemeClr>
        </a:solidFill>
        <a:effectLst/>
      </p:bgPr>
    </p:bg>
    <p:spTree>
      <p:nvGrpSpPr>
        <p:cNvPr id="1" name=""/>
        <p:cNvGrpSpPr/>
        <p:nvPr/>
      </p:nvGrpSpPr>
      <p:grpSpPr>
        <a:xfrm>
          <a:off x="0" y="0"/>
          <a:ext cx="0" cy="0"/>
          <a:chOff x="0" y="0"/>
          <a:chExt cx="0" cy="0"/>
        </a:xfrm>
      </p:grpSpPr>
      <p:sp>
        <p:nvSpPr>
          <p:cNvPr id="2" name="Rectangle 4"/>
          <p:cNvSpPr>
            <a:spLocks noChangeArrowheads="1"/>
          </p:cNvSpPr>
          <p:nvPr userDrawn="1"/>
        </p:nvSpPr>
        <p:spPr bwMode="auto">
          <a:xfrm>
            <a:off x="0" y="0"/>
            <a:ext cx="9220200" cy="6858000"/>
          </a:xfrm>
          <a:prstGeom prst="rect">
            <a:avLst/>
          </a:prstGeom>
          <a:noFill/>
          <a:ln w="9525">
            <a:noFill/>
            <a:miter lim="800000"/>
            <a:headEnd/>
            <a:tailEnd/>
          </a:ln>
        </p:spPr>
        <p:txBody>
          <a:bodyPr anchor="ctr"/>
          <a:lstStyle/>
          <a:p>
            <a:pPr algn="ctr">
              <a:spcBef>
                <a:spcPct val="20000"/>
              </a:spcBef>
              <a:buFont typeface="Wingdings" pitchFamily="2" charset="2"/>
              <a:buNone/>
              <a:defRPr/>
            </a:pPr>
            <a:r>
              <a:rPr lang="en-US" sz="2700" dirty="0">
                <a:latin typeface="Calibri" pitchFamily="34" charset="0"/>
              </a:rPr>
              <a:t>This training module is provided by the</a:t>
            </a:r>
          </a:p>
          <a:p>
            <a:pPr algn="ctr">
              <a:spcBef>
                <a:spcPct val="20000"/>
              </a:spcBef>
              <a:buFont typeface="Wingdings" pitchFamily="2" charset="2"/>
              <a:buNone/>
              <a:defRPr/>
            </a:pPr>
            <a:endParaRPr lang="en-US" sz="2700" dirty="0">
              <a:latin typeface="Calibri" pitchFamily="34" charset="0"/>
            </a:endParaRPr>
          </a:p>
          <a:p>
            <a:pPr algn="ctr">
              <a:spcBef>
                <a:spcPct val="20000"/>
              </a:spcBef>
              <a:buFont typeface="Wingdings" pitchFamily="2" charset="2"/>
              <a:buNone/>
              <a:defRPr/>
            </a:pPr>
            <a:endParaRPr lang="en-US" sz="2700" dirty="0">
              <a:latin typeface="Calibri" pitchFamily="34" charset="0"/>
            </a:endParaRPr>
          </a:p>
          <a:p>
            <a:pPr algn="ctr">
              <a:spcBef>
                <a:spcPct val="20000"/>
              </a:spcBef>
              <a:buFont typeface="Wingdings" pitchFamily="2" charset="2"/>
              <a:buNone/>
              <a:defRPr/>
            </a:pPr>
            <a:endParaRPr lang="en-US" sz="2700" dirty="0">
              <a:latin typeface="Calibri" pitchFamily="34" charset="0"/>
            </a:endParaRPr>
          </a:p>
          <a:p>
            <a:pPr algn="ctr">
              <a:spcBef>
                <a:spcPct val="20000"/>
              </a:spcBef>
              <a:buFont typeface="Wingdings" pitchFamily="2" charset="2"/>
              <a:buNone/>
              <a:defRPr/>
            </a:pPr>
            <a:r>
              <a:rPr lang="en-US" sz="2700" dirty="0">
                <a:latin typeface="Calibri" pitchFamily="34" charset="0"/>
              </a:rPr>
              <a:t>For questions about training products, e-mail www.</a:t>
            </a:r>
            <a:r>
              <a:rPr lang="en-US" sz="2700" dirty="0">
                <a:latin typeface="Calibri" pitchFamily="34" charset="0"/>
                <a:hlinkClick r:id="rId2"/>
              </a:rPr>
              <a:t>NMTP@cms.hhs.gov</a:t>
            </a:r>
            <a:endParaRPr lang="en-US" sz="2700" b="1" dirty="0">
              <a:latin typeface="Calibri" pitchFamily="34" charset="0"/>
            </a:endParaRPr>
          </a:p>
          <a:p>
            <a:pPr algn="ctr">
              <a:spcBef>
                <a:spcPct val="20000"/>
              </a:spcBef>
              <a:buFont typeface="Wingdings" pitchFamily="2" charset="2"/>
              <a:buNone/>
              <a:defRPr/>
            </a:pPr>
            <a:r>
              <a:rPr lang="en-US" sz="2700" dirty="0">
                <a:latin typeface="Calibri" pitchFamily="34" charset="0"/>
              </a:rPr>
              <a:t>To view all available NMTP materials </a:t>
            </a:r>
            <a:br>
              <a:rPr lang="en-US" sz="2700" dirty="0">
                <a:latin typeface="Calibri" pitchFamily="34" charset="0"/>
              </a:rPr>
            </a:br>
            <a:r>
              <a:rPr lang="en-US" sz="2700" dirty="0">
                <a:latin typeface="Calibri" pitchFamily="34" charset="0"/>
              </a:rPr>
              <a:t>or to subscribe to our listserv, visit </a:t>
            </a:r>
          </a:p>
          <a:p>
            <a:pPr algn="ctr">
              <a:spcBef>
                <a:spcPct val="20000"/>
              </a:spcBef>
              <a:buFont typeface="Wingdings" pitchFamily="2" charset="2"/>
              <a:buNone/>
              <a:defRPr/>
            </a:pPr>
            <a:r>
              <a:rPr lang="en-US" sz="2400" dirty="0">
                <a:latin typeface="Calibri" pitchFamily="34" charset="0"/>
                <a:hlinkClick r:id="rId3"/>
              </a:rPr>
              <a:t>www.cms.gov/NationalMedicareTrainingProgram</a:t>
            </a:r>
            <a:endParaRPr lang="en-US" sz="2400" b="1" dirty="0">
              <a:latin typeface="Calibri" pitchFamily="34" charset="0"/>
            </a:endParaRPr>
          </a:p>
        </p:txBody>
      </p:sp>
      <p:pic>
        <p:nvPicPr>
          <p:cNvPr id="3" name="Picture 7" descr="NMTP Logo Black.eps"/>
          <p:cNvPicPr>
            <a:picLocks noChangeAspect="1"/>
          </p:cNvPicPr>
          <p:nvPr userDrawn="1"/>
        </p:nvPicPr>
        <p:blipFill>
          <a:blip r:embed="rId4" cstate="print"/>
          <a:srcRect/>
          <a:stretch>
            <a:fillRect/>
          </a:stretch>
        </p:blipFill>
        <p:spPr bwMode="auto">
          <a:xfrm>
            <a:off x="1905000" y="2190750"/>
            <a:ext cx="5562600" cy="933450"/>
          </a:xfrm>
          <a:prstGeom prst="rect">
            <a:avLst/>
          </a:prstGeom>
          <a:noFill/>
          <a:ln w="9525">
            <a:noFill/>
            <a:miter lim="800000"/>
            <a:headEnd/>
            <a:tailEnd/>
          </a:ln>
        </p:spPr>
      </p:pic>
      <p:sp>
        <p:nvSpPr>
          <p:cNvPr id="4" name="Rectangle 3"/>
          <p:cNvSpPr/>
          <p:nvPr userDrawn="1"/>
        </p:nvSpPr>
        <p:spPr>
          <a:xfrm>
            <a:off x="0" y="6248400"/>
            <a:ext cx="9144000" cy="609600"/>
          </a:xfrm>
          <a:prstGeom prst="rect">
            <a:avLst/>
          </a:prstGeom>
          <a:solidFill>
            <a:srgbClr val="00338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5" name="Rectangle 4"/>
          <p:cNvSpPr/>
          <p:nvPr userDrawn="1"/>
        </p:nvSpPr>
        <p:spPr>
          <a:xfrm>
            <a:off x="0" y="-1588"/>
            <a:ext cx="9144000" cy="1220788"/>
          </a:xfrm>
          <a:prstGeom prst="rect">
            <a:avLst/>
          </a:prstGeom>
          <a:solidFill>
            <a:srgbClr val="00338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5" name="Rectangle 4"/>
          <p:cNvSpPr/>
          <p:nvPr userDrawn="1"/>
        </p:nvSpPr>
        <p:spPr>
          <a:xfrm>
            <a:off x="0" y="6248400"/>
            <a:ext cx="9144000" cy="609600"/>
          </a:xfrm>
          <a:prstGeom prst="rect">
            <a:avLst/>
          </a:prstGeom>
          <a:solidFill>
            <a:srgbClr val="00338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373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373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3"/>
          <p:cNvSpPr>
            <a:spLocks noGrp="1"/>
          </p:cNvSpPr>
          <p:nvPr>
            <p:ph type="dt" sz="half" idx="10"/>
          </p:nvPr>
        </p:nvSpPr>
        <p:spPr/>
        <p:txBody>
          <a:bodyPr/>
          <a:lstStyle>
            <a:lvl1pPr>
              <a:defRPr/>
            </a:lvl1pPr>
          </a:lstStyle>
          <a:p>
            <a:pPr>
              <a:defRPr/>
            </a:pPr>
            <a:r>
              <a:rPr lang="en-US" dirty="0"/>
              <a:t>5/1/10</a:t>
            </a:r>
          </a:p>
        </p:txBody>
      </p:sp>
      <p:sp>
        <p:nvSpPr>
          <p:cNvPr id="7" name="Footer Placeholder 4"/>
          <p:cNvSpPr>
            <a:spLocks noGrp="1"/>
          </p:cNvSpPr>
          <p:nvPr>
            <p:ph type="ftr" sz="quarter" idx="11"/>
          </p:nvPr>
        </p:nvSpPr>
        <p:spPr>
          <a:xfrm>
            <a:off x="2743200" y="6356350"/>
            <a:ext cx="3657600" cy="365125"/>
          </a:xfrm>
        </p:spPr>
        <p:txBody>
          <a:bodyPr/>
          <a:lstStyle>
            <a:lvl1pPr>
              <a:defRPr/>
            </a:lvl1pPr>
          </a:lstStyle>
          <a:p>
            <a:pPr>
              <a:defRPr/>
            </a:pPr>
            <a:r>
              <a:rPr lang="en-US" dirty="0"/>
              <a:t>Medicare and Medicaid - Fraud and Abuse Prevention</a:t>
            </a:r>
          </a:p>
        </p:txBody>
      </p:sp>
      <p:sp>
        <p:nvSpPr>
          <p:cNvPr id="8" name="Slide Number Placeholder 5"/>
          <p:cNvSpPr>
            <a:spLocks noGrp="1"/>
          </p:cNvSpPr>
          <p:nvPr>
            <p:ph type="sldNum" sz="quarter" idx="12"/>
          </p:nvPr>
        </p:nvSpPr>
        <p:spPr/>
        <p:txBody>
          <a:bodyPr/>
          <a:lstStyle>
            <a:lvl1pPr>
              <a:defRPr/>
            </a:lvl1pPr>
          </a:lstStyle>
          <a:p>
            <a:pPr>
              <a:defRPr/>
            </a:pPr>
            <a:fld id="{3658A97C-88D9-41BB-9382-F017898B8FFD}"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0" y="2895600"/>
            <a:ext cx="9144000" cy="1165225"/>
          </a:xfrm>
        </p:spPr>
        <p:txBody>
          <a:bodyPr>
            <a:noAutofit/>
          </a:bodyPr>
          <a:lstStyle>
            <a:lvl1pPr algn="ctr">
              <a:defRPr sz="3600" b="1">
                <a:solidFill>
                  <a:schemeClr val="bg1"/>
                </a:solidFill>
                <a:latin typeface="+mj-lt"/>
                <a:cs typeface="Arial" pitchFamily="34" charset="0"/>
              </a:defRPr>
            </a:lvl1pPr>
          </a:lstStyle>
          <a:p>
            <a:r>
              <a:rPr lang="en-US" dirty="0"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1"/>
          <p:cNvSpPr/>
          <p:nvPr userDrawn="1"/>
        </p:nvSpPr>
        <p:spPr>
          <a:xfrm>
            <a:off x="0" y="6248400"/>
            <a:ext cx="9144000" cy="609600"/>
          </a:xfrm>
          <a:prstGeom prst="rect">
            <a:avLst/>
          </a:prstGeom>
          <a:solidFill>
            <a:srgbClr val="00338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3" name="Date Placeholder 10"/>
          <p:cNvSpPr>
            <a:spLocks noGrp="1"/>
          </p:cNvSpPr>
          <p:nvPr>
            <p:ph type="dt" sz="half" idx="10"/>
          </p:nvPr>
        </p:nvSpPr>
        <p:spPr/>
        <p:txBody>
          <a:bodyPr/>
          <a:lstStyle>
            <a:lvl1pPr>
              <a:defRPr/>
            </a:lvl1pPr>
          </a:lstStyle>
          <a:p>
            <a:pPr>
              <a:defRPr/>
            </a:pPr>
            <a:r>
              <a:rPr lang="en-US" dirty="0"/>
              <a:t>5/1/10</a:t>
            </a:r>
          </a:p>
        </p:txBody>
      </p:sp>
      <p:sp>
        <p:nvSpPr>
          <p:cNvPr id="4" name="Slide Number Placeholder 11"/>
          <p:cNvSpPr>
            <a:spLocks noGrp="1"/>
          </p:cNvSpPr>
          <p:nvPr>
            <p:ph type="sldNum" sz="quarter" idx="11"/>
          </p:nvPr>
        </p:nvSpPr>
        <p:spPr/>
        <p:txBody>
          <a:bodyPr/>
          <a:lstStyle>
            <a:lvl1pPr>
              <a:defRPr/>
            </a:lvl1pPr>
          </a:lstStyle>
          <a:p>
            <a:pPr>
              <a:defRPr/>
            </a:pPr>
            <a:fld id="{1F3BF6C7-9AA5-4E36-B2F6-BF70CDDC7795}" type="slidenum">
              <a:rPr lang="en-US"/>
              <a:pPr>
                <a:defRPr/>
              </a:pPr>
              <a:t>‹#›</a:t>
            </a:fld>
            <a:endParaRPr lang="en-US" dirty="0"/>
          </a:p>
        </p:txBody>
      </p:sp>
      <p:sp>
        <p:nvSpPr>
          <p:cNvPr id="5" name="Footer Placeholder 12"/>
          <p:cNvSpPr>
            <a:spLocks noGrp="1"/>
          </p:cNvSpPr>
          <p:nvPr>
            <p:ph type="ftr" sz="quarter" idx="12"/>
          </p:nvPr>
        </p:nvSpPr>
        <p:spPr>
          <a:xfrm>
            <a:off x="3124200" y="6356350"/>
            <a:ext cx="2895600" cy="365125"/>
          </a:xfrm>
        </p:spPr>
        <p:txBody>
          <a:bodyPr/>
          <a:lstStyle>
            <a:lvl1pPr>
              <a:defRPr/>
            </a:lvl1pPr>
          </a:lstStyle>
          <a:p>
            <a:pPr>
              <a:defRPr/>
            </a:pPr>
            <a:r>
              <a:rPr lang="en-US" dirty="0"/>
              <a:t>Medicare and Medicaid - Fraud and Abuse Prevention</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4" name="Rectangle 3"/>
          <p:cNvSpPr/>
          <p:nvPr userDrawn="1"/>
        </p:nvSpPr>
        <p:spPr>
          <a:xfrm>
            <a:off x="0" y="6248400"/>
            <a:ext cx="9144000" cy="609600"/>
          </a:xfrm>
          <a:prstGeom prst="rect">
            <a:avLst/>
          </a:prstGeom>
          <a:solidFill>
            <a:srgbClr val="00338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 name="Title 1"/>
          <p:cNvSpPr>
            <a:spLocks noGrp="1"/>
          </p:cNvSpPr>
          <p:nvPr>
            <p:ph type="title"/>
          </p:nvPr>
        </p:nvSpPr>
        <p:spPr/>
        <p:txBody>
          <a:bodyPr>
            <a:normAutofit/>
          </a:bodyPr>
          <a:lstStyle>
            <a:lvl1pPr>
              <a:defRPr sz="3600" b="1">
                <a:latin typeface="+mj-lt"/>
                <a:cs typeface="Arial"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marL="284163" indent="-284163">
              <a:buFont typeface="Wingdings" pitchFamily="2" charset="2"/>
              <a:buChar char="§"/>
              <a:defRPr>
                <a:latin typeface="+mn-lt"/>
                <a:cs typeface="Arial" pitchFamily="34" charset="0"/>
              </a:defRPr>
            </a:lvl1pPr>
            <a:lvl2pPr>
              <a:defRPr>
                <a:latin typeface="+mn-lt"/>
                <a:cs typeface="Arial" pitchFamily="34" charset="0"/>
              </a:defRPr>
            </a:lvl2pPr>
            <a:lvl3pPr>
              <a:defRPr>
                <a:latin typeface="+mn-lt"/>
                <a:cs typeface="Arial" pitchFamily="34" charset="0"/>
              </a:defRPr>
            </a:lvl3pPr>
            <a:lvl4pPr>
              <a:defRPr>
                <a:latin typeface="+mn-lt"/>
                <a:cs typeface="Arial" pitchFamily="34" charset="0"/>
              </a:defRPr>
            </a:lvl4pPr>
            <a:lvl5pPr>
              <a:defRPr>
                <a:latin typeface="+mn-lt"/>
                <a:cs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Date Placeholder 10"/>
          <p:cNvSpPr>
            <a:spLocks noGrp="1"/>
          </p:cNvSpPr>
          <p:nvPr>
            <p:ph type="dt" sz="half" idx="10"/>
          </p:nvPr>
        </p:nvSpPr>
        <p:spPr/>
        <p:txBody>
          <a:bodyPr/>
          <a:lstStyle>
            <a:lvl1pPr>
              <a:defRPr/>
            </a:lvl1pPr>
          </a:lstStyle>
          <a:p>
            <a:pPr>
              <a:defRPr/>
            </a:pPr>
            <a:r>
              <a:rPr lang="en-US" dirty="0"/>
              <a:t>5/1/10</a:t>
            </a:r>
          </a:p>
        </p:txBody>
      </p:sp>
      <p:sp>
        <p:nvSpPr>
          <p:cNvPr id="6" name="Slide Number Placeholder 11"/>
          <p:cNvSpPr>
            <a:spLocks noGrp="1"/>
          </p:cNvSpPr>
          <p:nvPr>
            <p:ph type="sldNum" sz="quarter" idx="11"/>
          </p:nvPr>
        </p:nvSpPr>
        <p:spPr/>
        <p:txBody>
          <a:bodyPr/>
          <a:lstStyle>
            <a:lvl1pPr>
              <a:defRPr/>
            </a:lvl1pPr>
          </a:lstStyle>
          <a:p>
            <a:pPr>
              <a:defRPr/>
            </a:pPr>
            <a:fld id="{C081F2C6-9246-438A-BD17-897D573C82D3}" type="slidenum">
              <a:rPr lang="en-US"/>
              <a:pPr>
                <a:defRPr/>
              </a:pPr>
              <a:t>‹#›</a:t>
            </a:fld>
            <a:endParaRPr lang="en-US" dirty="0"/>
          </a:p>
        </p:txBody>
      </p:sp>
      <p:sp>
        <p:nvSpPr>
          <p:cNvPr id="7" name="Footer Placeholder 12"/>
          <p:cNvSpPr>
            <a:spLocks noGrp="1"/>
          </p:cNvSpPr>
          <p:nvPr>
            <p:ph type="ftr" sz="quarter" idx="12"/>
          </p:nvPr>
        </p:nvSpPr>
        <p:spPr/>
        <p:txBody>
          <a:bodyPr/>
          <a:lstStyle>
            <a:lvl1pPr>
              <a:defRPr/>
            </a:lvl1pPr>
          </a:lstStyle>
          <a:p>
            <a:pPr>
              <a:defRPr/>
            </a:pPr>
            <a:r>
              <a:rPr lang="en-US" dirty="0"/>
              <a:t>Medicare and Medicaid - Fraud and Abuse Prevention</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_Custom Layout">
    <p:bg>
      <p:bgPr>
        <a:solidFill>
          <a:schemeClr val="bg1">
            <a:lumMod val="75000"/>
          </a:schemeClr>
        </a:solidFill>
        <a:effectLst/>
      </p:bgPr>
    </p:bg>
    <p:spTree>
      <p:nvGrpSpPr>
        <p:cNvPr id="1" name=""/>
        <p:cNvGrpSpPr/>
        <p:nvPr/>
      </p:nvGrpSpPr>
      <p:grpSpPr>
        <a:xfrm>
          <a:off x="0" y="0"/>
          <a:ext cx="0" cy="0"/>
          <a:chOff x="0" y="0"/>
          <a:chExt cx="0" cy="0"/>
        </a:xfrm>
      </p:grpSpPr>
      <p:sp>
        <p:nvSpPr>
          <p:cNvPr id="4" name="Rectangle 3"/>
          <p:cNvSpPr/>
          <p:nvPr userDrawn="1"/>
        </p:nvSpPr>
        <p:spPr>
          <a:xfrm>
            <a:off x="0" y="6248400"/>
            <a:ext cx="9144000" cy="609600"/>
          </a:xfrm>
          <a:prstGeom prst="rect">
            <a:avLst/>
          </a:prstGeom>
          <a:solidFill>
            <a:srgbClr val="00338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5" name="Rectangle 4"/>
          <p:cNvSpPr/>
          <p:nvPr userDrawn="1"/>
        </p:nvSpPr>
        <p:spPr>
          <a:xfrm>
            <a:off x="838200" y="1219200"/>
            <a:ext cx="46038" cy="4495800"/>
          </a:xfrm>
          <a:prstGeom prst="rect">
            <a:avLst/>
          </a:prstGeom>
          <a:solidFill>
            <a:srgbClr val="00338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7" name="Rectangle 6"/>
          <p:cNvSpPr/>
          <p:nvPr userDrawn="1"/>
        </p:nvSpPr>
        <p:spPr>
          <a:xfrm>
            <a:off x="990600" y="1600200"/>
            <a:ext cx="46038" cy="4495800"/>
          </a:xfrm>
          <a:prstGeom prst="rect">
            <a:avLst/>
          </a:prstGeom>
          <a:solidFill>
            <a:srgbClr val="00338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6" name="Content Placeholder 2"/>
          <p:cNvSpPr>
            <a:spLocks noGrp="1"/>
          </p:cNvSpPr>
          <p:nvPr>
            <p:ph idx="1"/>
          </p:nvPr>
        </p:nvSpPr>
        <p:spPr>
          <a:xfrm>
            <a:off x="1295400" y="1676400"/>
            <a:ext cx="7391400" cy="4267199"/>
          </a:xfrm>
        </p:spPr>
        <p:txBody>
          <a:bodyPr/>
          <a:lstStyle>
            <a:lvl1pPr marL="284163" indent="-284163" algn="l">
              <a:buFontTx/>
              <a:buNone/>
              <a:defRPr sz="3600" b="1" i="0" baseline="0">
                <a:solidFill>
                  <a:schemeClr val="tx1"/>
                </a:solidFill>
                <a:latin typeface="+mj-lt"/>
                <a:cs typeface="Arial" pitchFamily="34" charset="0"/>
              </a:defRPr>
            </a:lvl1pPr>
            <a:lvl2pPr algn="l">
              <a:defRPr>
                <a:latin typeface="Arial" pitchFamily="34" charset="0"/>
                <a:cs typeface="Arial" pitchFamily="34" charset="0"/>
              </a:defRPr>
            </a:lvl2pPr>
            <a:lvl3pPr algn="l">
              <a:defRPr>
                <a:latin typeface="Arial" pitchFamily="34" charset="0"/>
                <a:cs typeface="Arial" pitchFamily="34" charset="0"/>
              </a:defRPr>
            </a:lvl3pPr>
            <a:lvl4pPr algn="l">
              <a:defRPr>
                <a:latin typeface="Arial" pitchFamily="34" charset="0"/>
                <a:cs typeface="Arial" pitchFamily="34" charset="0"/>
              </a:defRPr>
            </a:lvl4pPr>
            <a:lvl5pPr algn="l">
              <a:defRPr>
                <a:latin typeface="Arial" pitchFamily="34" charset="0"/>
                <a:cs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9" name="Title 1"/>
          <p:cNvSpPr>
            <a:spLocks noGrp="1"/>
          </p:cNvSpPr>
          <p:nvPr>
            <p:ph type="title" idx="4294967295"/>
          </p:nvPr>
        </p:nvSpPr>
        <p:spPr>
          <a:xfrm>
            <a:off x="0" y="0"/>
            <a:ext cx="9144000" cy="1417638"/>
          </a:xfrm>
          <a:solidFill>
            <a:srgbClr val="00338E"/>
          </a:solidFill>
        </p:spPr>
        <p:txBody>
          <a:bodyPr/>
          <a:lstStyle>
            <a:lvl1pPr>
              <a:defRPr sz="3600">
                <a:solidFill>
                  <a:schemeClr val="bg1"/>
                </a:solidFill>
              </a:defRPr>
            </a:lvl1pPr>
          </a:lstStyle>
          <a:p>
            <a:r>
              <a:rPr lang="en-US" dirty="0" smtClean="0"/>
              <a:t>Click to edit Master title style</a:t>
            </a:r>
          </a:p>
        </p:txBody>
      </p:sp>
      <p:sp>
        <p:nvSpPr>
          <p:cNvPr id="8" name="Date Placeholder 2"/>
          <p:cNvSpPr>
            <a:spLocks noGrp="1"/>
          </p:cNvSpPr>
          <p:nvPr>
            <p:ph type="dt" sz="half" idx="10"/>
          </p:nvPr>
        </p:nvSpPr>
        <p:spPr>
          <a:xfrm>
            <a:off x="457200" y="6356350"/>
            <a:ext cx="1371600" cy="365125"/>
          </a:xfrm>
        </p:spPr>
        <p:txBody>
          <a:bodyPr/>
          <a:lstStyle>
            <a:lvl1pPr>
              <a:defRPr/>
            </a:lvl1pPr>
          </a:lstStyle>
          <a:p>
            <a:pPr>
              <a:defRPr/>
            </a:pPr>
            <a:r>
              <a:rPr lang="en-US" dirty="0"/>
              <a:t>5/1/10</a:t>
            </a:r>
          </a:p>
        </p:txBody>
      </p:sp>
      <p:sp>
        <p:nvSpPr>
          <p:cNvPr id="10" name="Footer Placeholder 3"/>
          <p:cNvSpPr>
            <a:spLocks noGrp="1"/>
          </p:cNvSpPr>
          <p:nvPr>
            <p:ph type="ftr" sz="quarter" idx="11"/>
          </p:nvPr>
        </p:nvSpPr>
        <p:spPr>
          <a:xfrm>
            <a:off x="1828800" y="6318250"/>
            <a:ext cx="6019800" cy="365125"/>
          </a:xfrm>
        </p:spPr>
        <p:txBody>
          <a:bodyPr/>
          <a:lstStyle>
            <a:lvl1pPr eaLnBrk="0" fontAlgn="base" hangingPunct="0">
              <a:spcBef>
                <a:spcPct val="0"/>
              </a:spcBef>
              <a:spcAft>
                <a:spcPct val="0"/>
              </a:spcAft>
              <a:defRPr>
                <a:latin typeface="Arial" charset="0"/>
                <a:cs typeface="Arial" charset="0"/>
              </a:defRPr>
            </a:lvl1pPr>
          </a:lstStyle>
          <a:p>
            <a:pPr>
              <a:defRPr/>
            </a:pPr>
            <a:r>
              <a:rPr lang="en-US" dirty="0"/>
              <a:t>Medicare and Medicaid - Fraud and Abuse Prevention</a:t>
            </a:r>
          </a:p>
        </p:txBody>
      </p:sp>
      <p:sp>
        <p:nvSpPr>
          <p:cNvPr id="11" name="Slide Number Placeholder 4"/>
          <p:cNvSpPr>
            <a:spLocks noGrp="1"/>
          </p:cNvSpPr>
          <p:nvPr>
            <p:ph type="sldNum" sz="quarter" idx="12"/>
          </p:nvPr>
        </p:nvSpPr>
        <p:spPr>
          <a:xfrm>
            <a:off x="7848600" y="6356350"/>
            <a:ext cx="838200" cy="365125"/>
          </a:xfrm>
        </p:spPr>
        <p:txBody>
          <a:bodyPr/>
          <a:lstStyle>
            <a:lvl1pPr>
              <a:defRPr/>
            </a:lvl1pPr>
          </a:lstStyle>
          <a:p>
            <a:pPr>
              <a:defRPr/>
            </a:pPr>
            <a:fld id="{814AE64E-CCD8-42BE-B7B9-6C5DAFED335C}"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A4BED7"/>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bg1"/>
                </a:solidFill>
                <a:latin typeface="+mj-lt"/>
                <a:ea typeface="+mn-ea"/>
              </a:defRPr>
            </a:lvl1pPr>
          </a:lstStyle>
          <a:p>
            <a:pPr>
              <a:defRPr/>
            </a:pPr>
            <a:r>
              <a:rPr lang="en-US" dirty="0"/>
              <a:t>5/1/10</a:t>
            </a:r>
          </a:p>
        </p:txBody>
      </p:sp>
      <p:sp>
        <p:nvSpPr>
          <p:cNvPr id="5" name="Footer Placeholder 4"/>
          <p:cNvSpPr>
            <a:spLocks noGrp="1"/>
          </p:cNvSpPr>
          <p:nvPr>
            <p:ph type="ftr" sz="quarter" idx="3"/>
          </p:nvPr>
        </p:nvSpPr>
        <p:spPr>
          <a:xfrm>
            <a:off x="2819400" y="6356350"/>
            <a:ext cx="35052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bg1"/>
                </a:solidFill>
                <a:latin typeface="+mj-lt"/>
                <a:ea typeface="+mn-ea"/>
              </a:defRPr>
            </a:lvl1pPr>
          </a:lstStyle>
          <a:p>
            <a:pPr>
              <a:defRPr/>
            </a:pPr>
            <a:r>
              <a:rPr lang="en-US" dirty="0"/>
              <a:t>Medicare and Medicaid - Fraud and Abuse Prevention</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chemeClr val="bg1"/>
                </a:solidFill>
                <a:latin typeface="Calibri" pitchFamily="34" charset="0"/>
              </a:defRPr>
            </a:lvl1pPr>
          </a:lstStyle>
          <a:p>
            <a:pPr>
              <a:defRPr/>
            </a:pPr>
            <a:fld id="{43B4C35E-5D9A-451F-A228-887BA6FCF3E0}"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931" r:id="rId1"/>
    <p:sldLayoutId id="2147483932" r:id="rId2"/>
    <p:sldLayoutId id="2147483933" r:id="rId3"/>
    <p:sldLayoutId id="2147483934" r:id="rId4"/>
    <p:sldLayoutId id="2147483935" r:id="rId5"/>
    <p:sldLayoutId id="2147483936" r:id="rId6"/>
    <p:sldLayoutId id="2147483937" r:id="rId7"/>
    <p:sldLayoutId id="2147483938" r:id="rId8"/>
    <p:sldLayoutId id="2147483939" r:id="rId9"/>
  </p:sldLayoutIdLst>
  <p:hf hdr="0"/>
  <p:txStyles>
    <p:titleStyle>
      <a:lvl1pPr algn="ctr" rtl="0" eaLnBrk="0" fontAlgn="base" hangingPunct="0">
        <a:spcBef>
          <a:spcPct val="0"/>
        </a:spcBef>
        <a:spcAft>
          <a:spcPct val="0"/>
        </a:spcAft>
        <a:defRPr sz="3200" b="1" kern="1200">
          <a:solidFill>
            <a:schemeClr val="tx1"/>
          </a:solidFill>
          <a:latin typeface="+mj-lt"/>
          <a:ea typeface="ＭＳ Ｐゴシック" charset="0"/>
          <a:cs typeface="+mj-cs"/>
        </a:defRPr>
      </a:lvl1pPr>
      <a:lvl2pPr algn="ctr" rtl="0" eaLnBrk="0" fontAlgn="base" hangingPunct="0">
        <a:spcBef>
          <a:spcPct val="0"/>
        </a:spcBef>
        <a:spcAft>
          <a:spcPct val="0"/>
        </a:spcAft>
        <a:defRPr sz="3200" b="1">
          <a:solidFill>
            <a:schemeClr val="tx1"/>
          </a:solidFill>
          <a:latin typeface="Calibri" pitchFamily="34" charset="0"/>
          <a:ea typeface="ＭＳ Ｐゴシック" charset="0"/>
        </a:defRPr>
      </a:lvl2pPr>
      <a:lvl3pPr algn="ctr" rtl="0" eaLnBrk="0" fontAlgn="base" hangingPunct="0">
        <a:spcBef>
          <a:spcPct val="0"/>
        </a:spcBef>
        <a:spcAft>
          <a:spcPct val="0"/>
        </a:spcAft>
        <a:defRPr sz="3200" b="1">
          <a:solidFill>
            <a:schemeClr val="tx1"/>
          </a:solidFill>
          <a:latin typeface="Calibri" pitchFamily="34" charset="0"/>
          <a:ea typeface="ＭＳ Ｐゴシック" charset="0"/>
        </a:defRPr>
      </a:lvl3pPr>
      <a:lvl4pPr algn="ctr" rtl="0" eaLnBrk="0" fontAlgn="base" hangingPunct="0">
        <a:spcBef>
          <a:spcPct val="0"/>
        </a:spcBef>
        <a:spcAft>
          <a:spcPct val="0"/>
        </a:spcAft>
        <a:defRPr sz="3200" b="1">
          <a:solidFill>
            <a:schemeClr val="tx1"/>
          </a:solidFill>
          <a:latin typeface="Calibri" pitchFamily="34" charset="0"/>
          <a:ea typeface="ＭＳ Ｐゴシック" charset="0"/>
        </a:defRPr>
      </a:lvl4pPr>
      <a:lvl5pPr algn="ctr" rtl="0" eaLnBrk="0" fontAlgn="base" hangingPunct="0">
        <a:spcBef>
          <a:spcPct val="0"/>
        </a:spcBef>
        <a:spcAft>
          <a:spcPct val="0"/>
        </a:spcAft>
        <a:defRPr sz="3200" b="1">
          <a:solidFill>
            <a:schemeClr val="tx1"/>
          </a:solidFill>
          <a:latin typeface="Calibri" pitchFamily="34" charset="0"/>
          <a:ea typeface="ＭＳ Ｐゴシック"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Wingdings" pitchFamily="2" charset="2"/>
        <a:buChar char="§"/>
        <a:defRPr sz="3200" kern="1200">
          <a:solidFill>
            <a:schemeClr val="tx1"/>
          </a:solidFill>
          <a:latin typeface="+mj-lt"/>
          <a:ea typeface="ＭＳ Ｐゴシック" charset="0"/>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j-lt"/>
          <a:ea typeface="ＭＳ Ｐゴシック" charset="0"/>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j-lt"/>
          <a:ea typeface="ＭＳ Ｐゴシック" charset="0"/>
          <a:cs typeface="+mn-cs"/>
        </a:defRPr>
      </a:lvl3pPr>
      <a:lvl4pPr marL="1600200" indent="-228600" algn="l" rtl="0" eaLnBrk="0" fontAlgn="base" hangingPunct="0">
        <a:spcBef>
          <a:spcPct val="20000"/>
        </a:spcBef>
        <a:spcAft>
          <a:spcPct val="0"/>
        </a:spcAft>
        <a:buFont typeface="Arial" pitchFamily="34" charset="0"/>
        <a:buChar char="–"/>
        <a:defRPr sz="2400" kern="1200">
          <a:solidFill>
            <a:schemeClr val="tx1"/>
          </a:solidFill>
          <a:latin typeface="+mj-lt"/>
          <a:ea typeface="ＭＳ Ｐゴシック" charset="0"/>
          <a:cs typeface="+mn-cs"/>
        </a:defRPr>
      </a:lvl4pPr>
      <a:lvl5pPr marL="2057400" indent="-228600" algn="l" rtl="0" eaLnBrk="0" fontAlgn="base" hangingPunct="0">
        <a:spcBef>
          <a:spcPct val="20000"/>
        </a:spcBef>
        <a:spcAft>
          <a:spcPct val="0"/>
        </a:spcAft>
        <a:buFont typeface="Arial" pitchFamily="34" charset="0"/>
        <a:buChar char="»"/>
        <a:defRPr sz="2400" kern="1200">
          <a:solidFill>
            <a:schemeClr val="tx1"/>
          </a:solidFill>
          <a:latin typeface="+mj-lt"/>
          <a:ea typeface="ＭＳ Ｐゴシック" charset="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xml"/><Relationship Id="rId1" Type="http://schemas.openxmlformats.org/officeDocument/2006/relationships/tags" Target="../tags/tag2.xml"/><Relationship Id="rId4"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1.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3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xml"/><Relationship Id="rId1" Type="http://schemas.openxmlformats.org/officeDocument/2006/relationships/tags" Target="../tags/tag4.xml"/><Relationship Id="rId4"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2.xml"/><Relationship Id="rId1" Type="http://schemas.openxmlformats.org/officeDocument/2006/relationships/tags" Target="../tags/tag6.xml"/><Relationship Id="rId6" Type="http://schemas.openxmlformats.org/officeDocument/2006/relationships/hyperlink" Target="http://www.ssa.gov/" TargetMode="External"/><Relationship Id="rId5" Type="http://schemas.openxmlformats.org/officeDocument/2006/relationships/hyperlink" Target="http://www.medicare.gov/(X(1)S(ssjdyx55lb1qmvvklvk4di2m))/navigation/medicare-basics/understanding-claims/medicare-summary-notice.aspx" TargetMode="External"/><Relationship Id="rId4" Type="http://schemas.openxmlformats.org/officeDocument/2006/relationships/hyperlink" Target="http://www.smpresource.org/" TargetMode="Externa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266" name="Title 1"/>
          <p:cNvSpPr>
            <a:spLocks noGrp="1"/>
          </p:cNvSpPr>
          <p:nvPr>
            <p:ph type="ctrTitle"/>
          </p:nvPr>
        </p:nvSpPr>
        <p:spPr>
          <a:xfrm>
            <a:off x="457200" y="2895600"/>
            <a:ext cx="8382000" cy="1165225"/>
          </a:xfrm>
        </p:spPr>
        <p:txBody>
          <a:bodyPr/>
          <a:lstStyle/>
          <a:p>
            <a:pPr eaLnBrk="1" hangingPunct="1"/>
            <a:r>
              <a:rPr lang="en-US" dirty="0" smtClean="0">
                <a:ea typeface="ＭＳ Ｐゴシック" pitchFamily="7" charset="-128"/>
              </a:rPr>
              <a:t>Medicare and Medicaid</a:t>
            </a:r>
            <a:br>
              <a:rPr lang="en-US" dirty="0" smtClean="0">
                <a:ea typeface="ＭＳ Ｐゴシック" pitchFamily="7" charset="-128"/>
              </a:rPr>
            </a:br>
            <a:r>
              <a:rPr lang="en-US" dirty="0" smtClean="0">
                <a:ea typeface="ＭＳ Ｐゴシック" pitchFamily="7" charset="-128"/>
              </a:rPr>
              <a:t>Fraud &amp; Abuse Prevention : Module 10</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dirty="0" smtClean="0">
                <a:ea typeface="ＭＳ Ｐゴシック" pitchFamily="7" charset="-128"/>
              </a:rPr>
              <a:t>When Fraud is Detected</a:t>
            </a:r>
          </a:p>
        </p:txBody>
      </p:sp>
      <p:sp>
        <p:nvSpPr>
          <p:cNvPr id="29698" name="Content Placeholder 2"/>
          <p:cNvSpPr>
            <a:spLocks noGrp="1"/>
          </p:cNvSpPr>
          <p:nvPr>
            <p:ph idx="1"/>
          </p:nvPr>
        </p:nvSpPr>
        <p:spPr/>
        <p:txBody>
          <a:bodyPr/>
          <a:lstStyle/>
          <a:p>
            <a:pPr>
              <a:defRPr/>
            </a:pPr>
            <a:r>
              <a:rPr lang="en-US" dirty="0" smtClean="0">
                <a:ea typeface="ＭＳ Ｐゴシック" pitchFamily="7" charset="-128"/>
              </a:rPr>
              <a:t>Improper payments must be paid back</a:t>
            </a:r>
          </a:p>
          <a:p>
            <a:pPr>
              <a:defRPr/>
            </a:pPr>
            <a:r>
              <a:rPr lang="en-US" dirty="0" smtClean="0">
                <a:ea typeface="ＭＳ Ｐゴシック" pitchFamily="7" charset="-128"/>
              </a:rPr>
              <a:t>Providers/companies barred from program</a:t>
            </a:r>
          </a:p>
          <a:p>
            <a:pPr lvl="1">
              <a:defRPr/>
            </a:pPr>
            <a:r>
              <a:rPr lang="en-US" dirty="0" smtClean="0">
                <a:ea typeface="ＭＳ Ｐゴシック" pitchFamily="7" charset="-128"/>
              </a:rPr>
              <a:t>Can</a:t>
            </a:r>
            <a:r>
              <a:rPr lang="ja-JP" altLang="en-US" smtClean="0">
                <a:ea typeface="ＭＳ Ｐゴシック" pitchFamily="7" charset="-128"/>
              </a:rPr>
              <a:t>’</a:t>
            </a:r>
            <a:r>
              <a:rPr lang="en-US" altLang="ja-JP" dirty="0" smtClean="0">
                <a:ea typeface="ＭＳ Ｐゴシック" pitchFamily="7" charset="-128"/>
              </a:rPr>
              <a:t>t bill Medicare, Medicaid or CHIP</a:t>
            </a:r>
          </a:p>
          <a:p>
            <a:pPr>
              <a:defRPr/>
            </a:pPr>
            <a:r>
              <a:rPr lang="en-US" dirty="0" smtClean="0">
                <a:ea typeface="ＭＳ Ｐゴシック" pitchFamily="7" charset="-128"/>
              </a:rPr>
              <a:t>Fines are levied</a:t>
            </a:r>
          </a:p>
          <a:p>
            <a:pPr>
              <a:defRPr/>
            </a:pPr>
            <a:r>
              <a:rPr lang="en-US" dirty="0" smtClean="0">
                <a:ea typeface="ＭＳ Ｐゴシック" pitchFamily="7" charset="-128"/>
              </a:rPr>
              <a:t>Law enforcement gets involved</a:t>
            </a:r>
          </a:p>
          <a:p>
            <a:pPr>
              <a:defRPr/>
            </a:pPr>
            <a:r>
              <a:rPr lang="en-US" dirty="0" smtClean="0">
                <a:ea typeface="ＭＳ Ｐゴシック" pitchFamily="7" charset="-128"/>
              </a:rPr>
              <a:t>Arrests and convictions</a:t>
            </a:r>
          </a:p>
        </p:txBody>
      </p:sp>
      <p:sp>
        <p:nvSpPr>
          <p:cNvPr id="4" name="Date Placeholder 3"/>
          <p:cNvSpPr>
            <a:spLocks noGrp="1"/>
          </p:cNvSpPr>
          <p:nvPr>
            <p:ph type="dt" sz="quarter" idx="10"/>
          </p:nvPr>
        </p:nvSpPr>
        <p:spPr/>
        <p:txBody>
          <a:bodyPr/>
          <a:lstStyle/>
          <a:p>
            <a:pPr>
              <a:defRPr/>
            </a:pPr>
            <a:r>
              <a:rPr lang="en-US" dirty="0"/>
              <a:t>5/1/10</a:t>
            </a:r>
          </a:p>
        </p:txBody>
      </p:sp>
      <p:sp>
        <p:nvSpPr>
          <p:cNvPr id="20485" name="Slide Number Placeholder 4"/>
          <p:cNvSpPr>
            <a:spLocks noGrp="1"/>
          </p:cNvSpPr>
          <p:nvPr>
            <p:ph type="sldNum" sz="quarter" idx="11"/>
          </p:nvPr>
        </p:nvSpPr>
        <p:spPr bwMode="auto">
          <a:noFill/>
          <a:ln>
            <a:miter lim="800000"/>
            <a:headEnd/>
            <a:tailEnd/>
          </a:ln>
        </p:spPr>
        <p:txBody>
          <a:bodyPr/>
          <a:lstStyle/>
          <a:p>
            <a:fld id="{C976B417-B840-4733-B231-D93B4383231C}" type="slidenum">
              <a:rPr lang="en-US" smtClean="0"/>
              <a:pPr/>
              <a:t>10</a:t>
            </a:fld>
            <a:endParaRPr lang="en-US" dirty="0" smtClean="0"/>
          </a:p>
        </p:txBody>
      </p:sp>
      <p:sp>
        <p:nvSpPr>
          <p:cNvPr id="6" name="Footer Placeholder 5"/>
          <p:cNvSpPr>
            <a:spLocks noGrp="1"/>
          </p:cNvSpPr>
          <p:nvPr>
            <p:ph type="ftr" sz="quarter" idx="12"/>
          </p:nvPr>
        </p:nvSpPr>
        <p:spPr/>
        <p:txBody>
          <a:bodyPr/>
          <a:lstStyle/>
          <a:p>
            <a:pPr>
              <a:defRPr/>
            </a:pPr>
            <a:r>
              <a:rPr lang="en-US" dirty="0"/>
              <a:t>Medicare and Medicaid - Fraud and Abuse Prevention</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normAutofit fontScale="90000"/>
          </a:bodyPr>
          <a:lstStyle/>
          <a:p>
            <a:pPr>
              <a:defRPr/>
            </a:pPr>
            <a:r>
              <a:rPr lang="en-US" dirty="0" smtClean="0">
                <a:ea typeface="ＭＳ Ｐゴシック" pitchFamily="7" charset="-128"/>
              </a:rPr>
              <a:t>If You Share Your Medicaid </a:t>
            </a:r>
            <a:br>
              <a:rPr lang="en-US" dirty="0" smtClean="0">
                <a:ea typeface="ＭＳ Ｐゴシック" pitchFamily="7" charset="-128"/>
              </a:rPr>
            </a:br>
            <a:r>
              <a:rPr lang="en-US" dirty="0" smtClean="0">
                <a:ea typeface="ＭＳ Ｐゴシック" pitchFamily="7" charset="-128"/>
              </a:rPr>
              <a:t>or Medicare Card or Number</a:t>
            </a:r>
          </a:p>
        </p:txBody>
      </p:sp>
      <p:sp>
        <p:nvSpPr>
          <p:cNvPr id="31746" name="Content Placeholder 2"/>
          <p:cNvSpPr>
            <a:spLocks noGrp="1"/>
          </p:cNvSpPr>
          <p:nvPr>
            <p:ph idx="1"/>
          </p:nvPr>
        </p:nvSpPr>
        <p:spPr/>
        <p:txBody>
          <a:bodyPr/>
          <a:lstStyle/>
          <a:p>
            <a:pPr>
              <a:defRPr/>
            </a:pPr>
            <a:r>
              <a:rPr lang="en-US" dirty="0" smtClean="0">
                <a:ea typeface="ＭＳ Ｐゴシック" pitchFamily="7" charset="-128"/>
              </a:rPr>
              <a:t>You could lose your benefits</a:t>
            </a:r>
          </a:p>
          <a:p>
            <a:pPr>
              <a:defRPr/>
            </a:pPr>
            <a:r>
              <a:rPr lang="en-US" dirty="0" smtClean="0">
                <a:ea typeface="ＭＳ Ｐゴシック" pitchFamily="7" charset="-128"/>
              </a:rPr>
              <a:t>Your medical records could be wrong</a:t>
            </a:r>
          </a:p>
          <a:p>
            <a:pPr>
              <a:defRPr/>
            </a:pPr>
            <a:r>
              <a:rPr lang="en-US" dirty="0" smtClean="0">
                <a:ea typeface="ＭＳ Ｐゴシック" pitchFamily="7" charset="-128"/>
              </a:rPr>
              <a:t>You may be limited to certain doctors, drug stores, and hospitals</a:t>
            </a:r>
          </a:p>
          <a:p>
            <a:pPr lvl="1">
              <a:defRPr/>
            </a:pPr>
            <a:r>
              <a:rPr lang="en-US" dirty="0" smtClean="0">
                <a:ea typeface="ＭＳ Ｐゴシック" pitchFamily="7" charset="-128"/>
              </a:rPr>
              <a:t>This is called a </a:t>
            </a:r>
            <a:r>
              <a:rPr lang="ja-JP" altLang="en-US" smtClean="0">
                <a:ea typeface="ＭＳ Ｐゴシック" pitchFamily="7" charset="-128"/>
              </a:rPr>
              <a:t>“</a:t>
            </a:r>
            <a:r>
              <a:rPr lang="en-US" altLang="ja-JP" dirty="0" smtClean="0">
                <a:ea typeface="ＭＳ Ｐゴシック" pitchFamily="7" charset="-128"/>
              </a:rPr>
              <a:t>lock-in</a:t>
            </a:r>
            <a:r>
              <a:rPr lang="ja-JP" altLang="en-US" smtClean="0">
                <a:ea typeface="ＭＳ Ｐゴシック" pitchFamily="7" charset="-128"/>
              </a:rPr>
              <a:t>”</a:t>
            </a:r>
            <a:r>
              <a:rPr lang="en-US" altLang="ja-JP" dirty="0" smtClean="0">
                <a:ea typeface="ＭＳ Ｐゴシック" pitchFamily="7" charset="-128"/>
              </a:rPr>
              <a:t> program</a:t>
            </a:r>
          </a:p>
          <a:p>
            <a:pPr>
              <a:defRPr/>
            </a:pPr>
            <a:r>
              <a:rPr lang="en-US" dirty="0" smtClean="0">
                <a:ea typeface="ＭＳ Ｐゴシック" pitchFamily="7" charset="-128"/>
              </a:rPr>
              <a:t>You may have to pay money back or be fined</a:t>
            </a:r>
          </a:p>
          <a:p>
            <a:pPr>
              <a:defRPr/>
            </a:pPr>
            <a:r>
              <a:rPr lang="en-US" dirty="0" smtClean="0">
                <a:ea typeface="ＭＳ Ｐゴシック" pitchFamily="7" charset="-128"/>
              </a:rPr>
              <a:t>You could be arrested</a:t>
            </a:r>
          </a:p>
          <a:p>
            <a:pPr>
              <a:defRPr/>
            </a:pPr>
            <a:endParaRPr lang="en-US" dirty="0" smtClean="0">
              <a:ea typeface="ＭＳ Ｐゴシック" pitchFamily="7" charset="-128"/>
            </a:endParaRPr>
          </a:p>
        </p:txBody>
      </p:sp>
      <p:sp>
        <p:nvSpPr>
          <p:cNvPr id="4" name="Date Placeholder 3"/>
          <p:cNvSpPr>
            <a:spLocks noGrp="1"/>
          </p:cNvSpPr>
          <p:nvPr>
            <p:ph type="dt" sz="quarter" idx="10"/>
          </p:nvPr>
        </p:nvSpPr>
        <p:spPr/>
        <p:txBody>
          <a:bodyPr/>
          <a:lstStyle/>
          <a:p>
            <a:pPr>
              <a:defRPr/>
            </a:pPr>
            <a:r>
              <a:rPr lang="en-US" dirty="0"/>
              <a:t>5/1/10</a:t>
            </a:r>
          </a:p>
        </p:txBody>
      </p:sp>
      <p:sp>
        <p:nvSpPr>
          <p:cNvPr id="21509" name="Slide Number Placeholder 4"/>
          <p:cNvSpPr>
            <a:spLocks noGrp="1"/>
          </p:cNvSpPr>
          <p:nvPr>
            <p:ph type="sldNum" sz="quarter" idx="11"/>
          </p:nvPr>
        </p:nvSpPr>
        <p:spPr bwMode="auto">
          <a:noFill/>
          <a:ln>
            <a:miter lim="800000"/>
            <a:headEnd/>
            <a:tailEnd/>
          </a:ln>
        </p:spPr>
        <p:txBody>
          <a:bodyPr/>
          <a:lstStyle/>
          <a:p>
            <a:fld id="{06C22B8B-755E-4D2B-86A4-29F58722E08F}" type="slidenum">
              <a:rPr lang="en-US" smtClean="0"/>
              <a:pPr/>
              <a:t>11</a:t>
            </a:fld>
            <a:endParaRPr lang="en-US" dirty="0" smtClean="0"/>
          </a:p>
        </p:txBody>
      </p:sp>
      <p:sp>
        <p:nvSpPr>
          <p:cNvPr id="6" name="Footer Placeholder 5"/>
          <p:cNvSpPr>
            <a:spLocks noGrp="1"/>
          </p:cNvSpPr>
          <p:nvPr>
            <p:ph type="ftr" sz="quarter" idx="12"/>
          </p:nvPr>
        </p:nvSpPr>
        <p:spPr/>
        <p:txBody>
          <a:bodyPr/>
          <a:lstStyle/>
          <a:p>
            <a:pPr>
              <a:defRPr/>
            </a:pPr>
            <a:r>
              <a:rPr lang="en-US" dirty="0"/>
              <a:t>Medicare and Medicaid - Fraud and Abuse Prevention</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0" y="152400"/>
            <a:ext cx="8686800" cy="1265238"/>
          </a:xfrm>
        </p:spPr>
        <p:txBody>
          <a:bodyPr/>
          <a:lstStyle/>
          <a:p>
            <a:r>
              <a:rPr lang="en-US" dirty="0" smtClean="0">
                <a:ea typeface="ＭＳ Ｐゴシック" pitchFamily="7" charset="-128"/>
              </a:rPr>
              <a:t>Medicare Overview</a:t>
            </a:r>
          </a:p>
        </p:txBody>
      </p:sp>
      <p:sp>
        <p:nvSpPr>
          <p:cNvPr id="4" name="Date Placeholder 3"/>
          <p:cNvSpPr>
            <a:spLocks noGrp="1"/>
          </p:cNvSpPr>
          <p:nvPr>
            <p:ph type="dt" sz="quarter" idx="10"/>
          </p:nvPr>
        </p:nvSpPr>
        <p:spPr/>
        <p:txBody>
          <a:bodyPr/>
          <a:lstStyle/>
          <a:p>
            <a:pPr>
              <a:defRPr/>
            </a:pPr>
            <a:r>
              <a:rPr lang="en-US" dirty="0"/>
              <a:t>5/1/10</a:t>
            </a:r>
          </a:p>
        </p:txBody>
      </p:sp>
      <p:sp>
        <p:nvSpPr>
          <p:cNvPr id="22532" name="Slide Number Placeholder 4"/>
          <p:cNvSpPr>
            <a:spLocks noGrp="1"/>
          </p:cNvSpPr>
          <p:nvPr>
            <p:ph type="sldNum" sz="quarter" idx="11"/>
          </p:nvPr>
        </p:nvSpPr>
        <p:spPr bwMode="auto">
          <a:noFill/>
          <a:ln>
            <a:miter lim="800000"/>
            <a:headEnd/>
            <a:tailEnd/>
          </a:ln>
        </p:spPr>
        <p:txBody>
          <a:bodyPr/>
          <a:lstStyle/>
          <a:p>
            <a:fld id="{67273B0A-8178-4037-A414-1720E6F543D4}" type="slidenum">
              <a:rPr lang="en-US" smtClean="0"/>
              <a:pPr/>
              <a:t>12</a:t>
            </a:fld>
            <a:endParaRPr lang="en-US" dirty="0" smtClean="0"/>
          </a:p>
        </p:txBody>
      </p:sp>
      <p:sp>
        <p:nvSpPr>
          <p:cNvPr id="22533" name="Footer Placeholder 5"/>
          <p:cNvSpPr>
            <a:spLocks noGrp="1"/>
          </p:cNvSpPr>
          <p:nvPr>
            <p:ph type="ftr" sz="quarter" idx="12"/>
          </p:nvPr>
        </p:nvSpPr>
        <p:spPr bwMode="auto">
          <a:xfrm>
            <a:off x="2743200" y="6356350"/>
            <a:ext cx="3886200" cy="365125"/>
          </a:xfrm>
          <a:noFill/>
          <a:ln>
            <a:miter lim="800000"/>
            <a:headEnd/>
            <a:tailEnd/>
          </a:ln>
        </p:spPr>
        <p:txBody>
          <a:bodyPr wrap="square" numCol="1" anchorCtr="0" compatLnSpc="1">
            <a:prstTxWarp prst="textNoShape">
              <a:avLst/>
            </a:prstTxWarp>
          </a:bodyPr>
          <a:lstStyle/>
          <a:p>
            <a:pPr eaLnBrk="0" fontAlgn="base" hangingPunct="0">
              <a:spcBef>
                <a:spcPct val="0"/>
              </a:spcBef>
              <a:spcAft>
                <a:spcPct val="0"/>
              </a:spcAft>
            </a:pPr>
            <a:r>
              <a:rPr lang="en-US" dirty="0" smtClean="0">
                <a:latin typeface="Arial" pitchFamily="34" charset="0"/>
                <a:ea typeface="ＭＳ Ｐゴシック" pitchFamily="7" charset="-128"/>
                <a:cs typeface="Arial" pitchFamily="34" charset="0"/>
              </a:rPr>
              <a:t>Medicare and Medicaid - Fraud and Abuse Prevention</a:t>
            </a:r>
          </a:p>
        </p:txBody>
      </p:sp>
      <p:graphicFrame>
        <p:nvGraphicFramePr>
          <p:cNvPr id="7" name="Table 6"/>
          <p:cNvGraphicFramePr>
            <a:graphicFrameLocks noGrp="1"/>
          </p:cNvGraphicFramePr>
          <p:nvPr/>
        </p:nvGraphicFramePr>
        <p:xfrm>
          <a:off x="228600" y="1397000"/>
          <a:ext cx="8686800" cy="3382963"/>
        </p:xfrm>
        <a:graphic>
          <a:graphicData uri="http://schemas.openxmlformats.org/drawingml/2006/table">
            <a:tbl>
              <a:tblPr firstRow="1" bandRow="1">
                <a:tableStyleId>{21E4AEA4-8DFA-4A89-87EB-49C32662AFE0}</a:tableStyleId>
              </a:tblPr>
              <a:tblGrid>
                <a:gridCol w="2895600"/>
                <a:gridCol w="2793101"/>
                <a:gridCol w="2998099"/>
              </a:tblGrid>
              <a:tr h="518260">
                <a:tc>
                  <a:txBody>
                    <a:bodyPr/>
                    <a:lstStyle/>
                    <a:p>
                      <a:pPr algn="ctr"/>
                      <a:r>
                        <a:rPr lang="en-US" sz="2800" dirty="0" smtClean="0"/>
                        <a:t>Each Work</a:t>
                      </a:r>
                      <a:r>
                        <a:rPr lang="en-US" sz="2800" baseline="0" dirty="0" smtClean="0"/>
                        <a:t> Day</a:t>
                      </a:r>
                      <a:endParaRPr lang="en-US" sz="2800" dirty="0"/>
                    </a:p>
                  </a:txBody>
                  <a:tcPr marT="45729" marB="45729">
                    <a:solidFill>
                      <a:srgbClr val="00338E"/>
                    </a:solidFill>
                  </a:tcPr>
                </a:tc>
                <a:tc>
                  <a:txBody>
                    <a:bodyPr/>
                    <a:lstStyle/>
                    <a:p>
                      <a:pPr algn="ctr"/>
                      <a:r>
                        <a:rPr lang="en-US" sz="2800" dirty="0" smtClean="0"/>
                        <a:t>Monthly</a:t>
                      </a:r>
                      <a:endParaRPr lang="en-US" sz="2800" dirty="0"/>
                    </a:p>
                  </a:txBody>
                  <a:tcPr marT="45729" marB="45729">
                    <a:solidFill>
                      <a:srgbClr val="00338E"/>
                    </a:solidFill>
                  </a:tcPr>
                </a:tc>
                <a:tc>
                  <a:txBody>
                    <a:bodyPr/>
                    <a:lstStyle/>
                    <a:p>
                      <a:pPr algn="ctr"/>
                      <a:r>
                        <a:rPr lang="en-US" sz="2800" dirty="0" smtClean="0"/>
                        <a:t>Yearly</a:t>
                      </a:r>
                      <a:endParaRPr lang="en-US" sz="2800" dirty="0"/>
                    </a:p>
                  </a:txBody>
                  <a:tcPr marT="45729" marB="45729">
                    <a:solidFill>
                      <a:srgbClr val="00338E"/>
                    </a:solidFill>
                  </a:tcPr>
                </a:tc>
              </a:tr>
              <a:tr h="2864703">
                <a:tc>
                  <a:txBody>
                    <a:bodyPr/>
                    <a:lstStyle/>
                    <a:p>
                      <a:pPr marL="285750" indent="-285750">
                        <a:spcAft>
                          <a:spcPts val="600"/>
                        </a:spcAft>
                        <a:buFont typeface="Wingdings" pitchFamily="2" charset="2"/>
                        <a:buChar char="§"/>
                      </a:pPr>
                      <a:r>
                        <a:rPr lang="en-US" sz="2800" dirty="0" smtClean="0"/>
                        <a:t>4.4 million </a:t>
                      </a:r>
                      <a:r>
                        <a:rPr lang="en-US" sz="2800" spc="-40" dirty="0" smtClean="0"/>
                        <a:t>claims</a:t>
                      </a:r>
                      <a:r>
                        <a:rPr lang="en-US" sz="2800" spc="-40" baseline="0" dirty="0" smtClean="0"/>
                        <a:t> processed</a:t>
                      </a:r>
                    </a:p>
                    <a:p>
                      <a:pPr marL="285750" marR="0" indent="-285750" algn="l" defTabSz="914400" rtl="0" eaLnBrk="1" fontAlgn="auto" latinLnBrk="0" hangingPunct="1">
                        <a:lnSpc>
                          <a:spcPct val="100000"/>
                        </a:lnSpc>
                        <a:spcBef>
                          <a:spcPts val="0"/>
                        </a:spcBef>
                        <a:spcAft>
                          <a:spcPts val="600"/>
                        </a:spcAft>
                        <a:buClrTx/>
                        <a:buSzTx/>
                        <a:buFont typeface="Wingdings" pitchFamily="2" charset="2"/>
                        <a:buChar char="§"/>
                        <a:tabLst/>
                        <a:defRPr/>
                      </a:pPr>
                      <a:r>
                        <a:rPr lang="en-US" sz="2800" dirty="0" smtClean="0"/>
                        <a:t>From 1.5 million providers</a:t>
                      </a:r>
                    </a:p>
                    <a:p>
                      <a:pPr marL="285750" marR="0" indent="-285750" algn="l" defTabSz="914400" rtl="0" eaLnBrk="1" fontAlgn="auto" latinLnBrk="0" hangingPunct="1">
                        <a:lnSpc>
                          <a:spcPct val="100000"/>
                        </a:lnSpc>
                        <a:spcBef>
                          <a:spcPts val="0"/>
                        </a:spcBef>
                        <a:spcAft>
                          <a:spcPts val="600"/>
                        </a:spcAft>
                        <a:buClrTx/>
                        <a:buSzTx/>
                        <a:buFont typeface="Wingdings" pitchFamily="2" charset="2"/>
                        <a:buChar char="§"/>
                        <a:tabLst/>
                        <a:defRPr/>
                      </a:pPr>
                      <a:r>
                        <a:rPr lang="en-US" sz="2800" spc="-40" baseline="0" dirty="0" smtClean="0"/>
                        <a:t>Worth $1.1 billion</a:t>
                      </a:r>
                      <a:endParaRPr lang="en-US" sz="2800" spc="-40" baseline="0" dirty="0"/>
                    </a:p>
                  </a:txBody>
                  <a:tcPr marT="45729" marB="45729"/>
                </a:tc>
                <a:tc>
                  <a:txBody>
                    <a:bodyPr/>
                    <a:lstStyle/>
                    <a:p>
                      <a:pPr>
                        <a:spcAft>
                          <a:spcPts val="600"/>
                        </a:spcAft>
                        <a:buFont typeface="Wingdings" pitchFamily="2" charset="2"/>
                        <a:buChar char="§"/>
                      </a:pPr>
                      <a:r>
                        <a:rPr lang="en-US" sz="2800" baseline="0" dirty="0" smtClean="0"/>
                        <a:t> Almost 19,000 provider enrollment applications received</a:t>
                      </a:r>
                      <a:endParaRPr lang="en-US" sz="2800" dirty="0"/>
                    </a:p>
                  </a:txBody>
                  <a:tcPr marT="45729" marB="45729"/>
                </a:tc>
                <a:tc>
                  <a:txBody>
                    <a:bodyPr/>
                    <a:lstStyle/>
                    <a:p>
                      <a:pPr marL="342900" indent="-342900">
                        <a:spcAft>
                          <a:spcPts val="600"/>
                        </a:spcAft>
                        <a:buFont typeface="Wingdings" pitchFamily="2" charset="2"/>
                        <a:buChar char="§"/>
                      </a:pPr>
                      <a:r>
                        <a:rPr lang="en-US" sz="2800" dirty="0" smtClean="0"/>
                        <a:t>Over $430 </a:t>
                      </a:r>
                      <a:r>
                        <a:rPr lang="en-US" sz="2800" spc="-40" baseline="0" dirty="0" smtClean="0"/>
                        <a:t>billion in claims paid</a:t>
                      </a:r>
                    </a:p>
                    <a:p>
                      <a:pPr marL="342900" indent="-342900">
                        <a:spcAft>
                          <a:spcPts val="600"/>
                        </a:spcAft>
                        <a:buFont typeface="Wingdings" pitchFamily="2" charset="2"/>
                        <a:buChar char="§"/>
                      </a:pPr>
                      <a:r>
                        <a:rPr lang="en-US" sz="2800" dirty="0" smtClean="0"/>
                        <a:t>Over 48 million beneficiaries</a:t>
                      </a:r>
                      <a:endParaRPr lang="en-US" sz="2800" dirty="0"/>
                    </a:p>
                  </a:txBody>
                  <a:tcPr marT="45729" marB="45729"/>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r>
              <a:rPr lang="en-US" dirty="0" smtClean="0">
                <a:ea typeface="ＭＳ Ｐゴシック" pitchFamily="7" charset="-128"/>
              </a:rPr>
              <a:t>Protecting the Medicare Trust Funds</a:t>
            </a:r>
          </a:p>
        </p:txBody>
      </p:sp>
      <p:sp>
        <p:nvSpPr>
          <p:cNvPr id="3" name="Content Placeholder 2"/>
          <p:cNvSpPr>
            <a:spLocks noGrp="1"/>
          </p:cNvSpPr>
          <p:nvPr>
            <p:ph idx="1"/>
          </p:nvPr>
        </p:nvSpPr>
        <p:spPr/>
        <p:txBody>
          <a:bodyPr/>
          <a:lstStyle/>
          <a:p>
            <a:pPr>
              <a:spcBef>
                <a:spcPct val="0"/>
              </a:spcBef>
              <a:defRPr/>
            </a:pPr>
            <a:r>
              <a:rPr lang="en-US" dirty="0" smtClean="0">
                <a:ea typeface="+mn-ea"/>
              </a:rPr>
              <a:t>CMS has to balance how to</a:t>
            </a:r>
          </a:p>
          <a:p>
            <a:pPr lvl="1">
              <a:spcBef>
                <a:spcPct val="0"/>
              </a:spcBef>
              <a:buFont typeface="Calibri" pitchFamily="34" charset="0"/>
              <a:buChar char="–"/>
              <a:defRPr/>
            </a:pPr>
            <a:r>
              <a:rPr lang="en-US" dirty="0" smtClean="0">
                <a:ea typeface="+mn-ea"/>
              </a:rPr>
              <a:t>Pay claims on time vs. conduct reviews</a:t>
            </a:r>
          </a:p>
          <a:p>
            <a:pPr lvl="1">
              <a:spcBef>
                <a:spcPct val="0"/>
              </a:spcBef>
              <a:buFont typeface="Calibri" pitchFamily="34" charset="0"/>
              <a:buChar char="–"/>
              <a:defRPr/>
            </a:pPr>
            <a:r>
              <a:rPr lang="en-US" dirty="0" smtClean="0">
                <a:ea typeface="+mn-ea"/>
              </a:rPr>
              <a:t>Prevent/detect fraud vs. limit burden on providers</a:t>
            </a:r>
          </a:p>
          <a:p>
            <a:pPr>
              <a:defRPr/>
            </a:pPr>
            <a:r>
              <a:rPr lang="en-US" dirty="0" smtClean="0">
                <a:ea typeface="+mn-ea"/>
              </a:rPr>
              <a:t>CMS must protect the Trust Funds</a:t>
            </a:r>
          </a:p>
          <a:p>
            <a:pPr marL="971550" lvl="1" indent="-514350">
              <a:buFont typeface="+mj-lt"/>
              <a:buAutoNum type="arabicPeriod"/>
              <a:defRPr/>
            </a:pPr>
            <a:r>
              <a:rPr lang="en-US" dirty="0">
                <a:ea typeface="+mn-ea"/>
              </a:rPr>
              <a:t>Medicare Hospital Insurance Trust Fund</a:t>
            </a:r>
          </a:p>
          <a:p>
            <a:pPr marL="971550" lvl="1" indent="-514350">
              <a:buFont typeface="+mj-lt"/>
              <a:buAutoNum type="arabicPeriod"/>
              <a:defRPr/>
            </a:pPr>
            <a:r>
              <a:rPr lang="en-US" dirty="0">
                <a:ea typeface="+mn-ea"/>
              </a:rPr>
              <a:t>Supplementary Medical Insurance Trust Fund</a:t>
            </a:r>
          </a:p>
          <a:p>
            <a:pPr>
              <a:defRPr/>
            </a:pPr>
            <a:endParaRPr lang="en-US" dirty="0">
              <a:ea typeface="+mn-ea"/>
            </a:endParaRPr>
          </a:p>
        </p:txBody>
      </p:sp>
      <p:sp>
        <p:nvSpPr>
          <p:cNvPr id="4" name="Date Placeholder 3"/>
          <p:cNvSpPr>
            <a:spLocks noGrp="1"/>
          </p:cNvSpPr>
          <p:nvPr>
            <p:ph type="dt" sz="quarter" idx="10"/>
          </p:nvPr>
        </p:nvSpPr>
        <p:spPr/>
        <p:txBody>
          <a:bodyPr/>
          <a:lstStyle/>
          <a:p>
            <a:pPr>
              <a:defRPr/>
            </a:pPr>
            <a:r>
              <a:rPr lang="en-US" dirty="0"/>
              <a:t>5/1/10</a:t>
            </a:r>
          </a:p>
        </p:txBody>
      </p:sp>
      <p:sp>
        <p:nvSpPr>
          <p:cNvPr id="23557" name="Slide Number Placeholder 4"/>
          <p:cNvSpPr>
            <a:spLocks noGrp="1"/>
          </p:cNvSpPr>
          <p:nvPr>
            <p:ph type="sldNum" sz="quarter" idx="11"/>
          </p:nvPr>
        </p:nvSpPr>
        <p:spPr bwMode="auto">
          <a:noFill/>
          <a:ln>
            <a:miter lim="800000"/>
            <a:headEnd/>
            <a:tailEnd/>
          </a:ln>
        </p:spPr>
        <p:txBody>
          <a:bodyPr/>
          <a:lstStyle/>
          <a:p>
            <a:fld id="{F082FE86-A061-4118-B235-F330F5072A48}" type="slidenum">
              <a:rPr lang="en-US" smtClean="0"/>
              <a:pPr/>
              <a:t>13</a:t>
            </a:fld>
            <a:endParaRPr lang="en-US" dirty="0" smtClean="0"/>
          </a:p>
        </p:txBody>
      </p:sp>
      <p:sp>
        <p:nvSpPr>
          <p:cNvPr id="6" name="Footer Placeholder 5"/>
          <p:cNvSpPr>
            <a:spLocks noGrp="1"/>
          </p:cNvSpPr>
          <p:nvPr>
            <p:ph type="ftr" sz="quarter" idx="12"/>
          </p:nvPr>
        </p:nvSpPr>
        <p:spPr/>
        <p:txBody>
          <a:bodyPr/>
          <a:lstStyle/>
          <a:p>
            <a:pPr>
              <a:defRPr/>
            </a:pPr>
            <a:r>
              <a:rPr lang="en-US" dirty="0"/>
              <a:t>Medicare and Medicaid - Fraud and Abuse Prevention</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p:cNvSpPr>
            <a:spLocks noGrp="1"/>
          </p:cNvSpPr>
          <p:nvPr>
            <p:ph type="dt" sz="quarter" idx="10"/>
          </p:nvPr>
        </p:nvSpPr>
        <p:spPr/>
        <p:txBody>
          <a:bodyPr/>
          <a:lstStyle/>
          <a:p>
            <a:pPr>
              <a:defRPr/>
            </a:pPr>
            <a:r>
              <a:rPr lang="en-US" dirty="0"/>
              <a:t>5/1/10</a:t>
            </a:r>
          </a:p>
        </p:txBody>
      </p:sp>
      <p:sp>
        <p:nvSpPr>
          <p:cNvPr id="24579" name="Slide Number Placeholder 5"/>
          <p:cNvSpPr>
            <a:spLocks noGrp="1"/>
          </p:cNvSpPr>
          <p:nvPr>
            <p:ph type="sldNum" sz="quarter" idx="11"/>
          </p:nvPr>
        </p:nvSpPr>
        <p:spPr bwMode="auto">
          <a:noFill/>
          <a:ln>
            <a:miter lim="800000"/>
            <a:headEnd/>
            <a:tailEnd/>
          </a:ln>
        </p:spPr>
        <p:txBody>
          <a:bodyPr/>
          <a:lstStyle/>
          <a:p>
            <a:fld id="{7CBB50C6-E138-4032-8F32-5D29B2F62527}" type="slidenum">
              <a:rPr lang="en-US" smtClean="0"/>
              <a:pPr/>
              <a:t>14</a:t>
            </a:fld>
            <a:endParaRPr lang="en-US" dirty="0" smtClean="0"/>
          </a:p>
        </p:txBody>
      </p:sp>
      <p:sp>
        <p:nvSpPr>
          <p:cNvPr id="24580" name="Footer Placeholder 6"/>
          <p:cNvSpPr>
            <a:spLocks noGrp="1"/>
          </p:cNvSpPr>
          <p:nvPr>
            <p:ph type="ftr" sz="quarter" idx="12"/>
          </p:nvPr>
        </p:nvSpPr>
        <p:spPr bwMode="auto">
          <a:xfrm>
            <a:off x="2667000" y="6356350"/>
            <a:ext cx="4114800" cy="365125"/>
          </a:xfrm>
          <a:noFill/>
          <a:ln>
            <a:miter lim="800000"/>
            <a:headEnd/>
            <a:tailEnd/>
          </a:ln>
        </p:spPr>
        <p:txBody>
          <a:bodyPr wrap="square" numCol="1" anchorCtr="0" compatLnSpc="1">
            <a:prstTxWarp prst="textNoShape">
              <a:avLst/>
            </a:prstTxWarp>
          </a:bodyPr>
          <a:lstStyle/>
          <a:p>
            <a:pPr eaLnBrk="0" fontAlgn="base" hangingPunct="0">
              <a:spcBef>
                <a:spcPct val="0"/>
              </a:spcBef>
              <a:spcAft>
                <a:spcPct val="0"/>
              </a:spcAft>
            </a:pPr>
            <a:r>
              <a:rPr lang="en-US" dirty="0" smtClean="0">
                <a:latin typeface="Arial" pitchFamily="34" charset="0"/>
                <a:ea typeface="ＭＳ Ｐゴシック" pitchFamily="7" charset="-128"/>
                <a:cs typeface="Arial" pitchFamily="34" charset="0"/>
              </a:rPr>
              <a:t>Medicare and Medicaid - Fraud and Abuse Prevention</a:t>
            </a:r>
          </a:p>
        </p:txBody>
      </p:sp>
      <p:graphicFrame>
        <p:nvGraphicFramePr>
          <p:cNvPr id="4" name="Table 3"/>
          <p:cNvGraphicFramePr>
            <a:graphicFrameLocks noGrp="1"/>
          </p:cNvGraphicFramePr>
          <p:nvPr/>
        </p:nvGraphicFramePr>
        <p:xfrm>
          <a:off x="0" y="0"/>
          <a:ext cx="9067800" cy="6198236"/>
        </p:xfrm>
        <a:graphic>
          <a:graphicData uri="http://schemas.openxmlformats.org/drawingml/2006/table">
            <a:tbl>
              <a:tblPr/>
              <a:tblGrid>
                <a:gridCol w="2774950"/>
                <a:gridCol w="6292850"/>
              </a:tblGrid>
              <a:tr h="1027113">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600" b="1" i="0" u="none" strike="noStrike" cap="none" normalizeH="0" baseline="0" dirty="0" smtClean="0">
                          <a:ln>
                            <a:noFill/>
                          </a:ln>
                          <a:solidFill>
                            <a:srgbClr val="FFFFFF"/>
                          </a:solidFill>
                          <a:effectLst/>
                          <a:latin typeface="Calibri" pitchFamily="34" charset="0"/>
                          <a:ea typeface="ＭＳ Ｐゴシック" pitchFamily="7" charset="-128"/>
                        </a:rPr>
                        <a:t>1. Medicare Hospital Insurance Trust Fund</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0338E"/>
                    </a:solidFill>
                  </a:tcPr>
                </a:tc>
                <a:tc hMerge="1">
                  <a:txBody>
                    <a:bodyPr/>
                    <a:lstStyle/>
                    <a:p>
                      <a:endParaRPr lang="en-US"/>
                    </a:p>
                  </a:txBody>
                  <a:tcPr/>
                </a:tc>
              </a:tr>
              <a:tr h="4730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000000"/>
                          </a:solidFill>
                          <a:effectLst/>
                          <a:latin typeface="Calibri" pitchFamily="34" charset="0"/>
                          <a:ea typeface="ＭＳ Ｐゴシック" pitchFamily="7" charset="-128"/>
                        </a:rPr>
                        <a:t>Pays for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ED4E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000000"/>
                          </a:solidFill>
                          <a:effectLst/>
                          <a:latin typeface="Calibri" pitchFamily="34" charset="0"/>
                          <a:ea typeface="ＭＳ Ｐゴシック" pitchFamily="7" charset="-128"/>
                        </a:rPr>
                        <a:t>Funded by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ED4EA"/>
                    </a:solidFill>
                  </a:tcPr>
                </a:tc>
              </a:tr>
              <a:tr h="46529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000000"/>
                          </a:solidFill>
                          <a:effectLst/>
                          <a:latin typeface="Calibri" pitchFamily="34" charset="0"/>
                          <a:ea typeface="ＭＳ Ｐゴシック" pitchFamily="7" charset="-128"/>
                        </a:rPr>
                        <a:t>Part A</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000000"/>
                          </a:solidFill>
                          <a:effectLst/>
                          <a:latin typeface="Calibri" pitchFamily="34" charset="0"/>
                          <a:ea typeface="ＭＳ Ｐゴシック" pitchFamily="7" charset="-128"/>
                        </a:rPr>
                        <a:t>(Hospital Insurance) benefits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BF5"/>
                    </a:solidFill>
                  </a:tcPr>
                </a:tc>
                <a:tc>
                  <a:txBody>
                    <a:bodyPr/>
                    <a:lstStyle/>
                    <a:p>
                      <a:pPr marL="285750" marR="0" lvl="1" indent="-285750" algn="l" defTabSz="914400" rtl="0" eaLnBrk="1" fontAlgn="base" latinLnBrk="0" hangingPunct="1">
                        <a:lnSpc>
                          <a:spcPct val="100000"/>
                        </a:lnSpc>
                        <a:spcBef>
                          <a:spcPct val="0"/>
                        </a:spcBef>
                        <a:spcAft>
                          <a:spcPct val="0"/>
                        </a:spcAft>
                        <a:buClrTx/>
                        <a:buSzTx/>
                        <a:buFont typeface="Wingdings" pitchFamily="2" charset="2"/>
                        <a:buChar char="§"/>
                        <a:tabLst/>
                      </a:pPr>
                      <a:r>
                        <a:rPr kumimoji="0" lang="en-US" sz="2800" b="0" i="0" u="none" strike="noStrike" cap="none" normalizeH="0" baseline="0" dirty="0" smtClean="0">
                          <a:ln>
                            <a:noFill/>
                          </a:ln>
                          <a:solidFill>
                            <a:srgbClr val="000000"/>
                          </a:solidFill>
                          <a:effectLst/>
                          <a:latin typeface="Calibri" pitchFamily="34" charset="0"/>
                          <a:ea typeface="ＭＳ Ｐゴシック" pitchFamily="7" charset="-128"/>
                        </a:rPr>
                        <a:t>Payroll taxes </a:t>
                      </a:r>
                    </a:p>
                    <a:p>
                      <a:pPr marL="285750" marR="0" lvl="1" indent="-285750" algn="l" defTabSz="914400" rtl="0" eaLnBrk="1" fontAlgn="base" latinLnBrk="0" hangingPunct="1">
                        <a:lnSpc>
                          <a:spcPct val="100000"/>
                        </a:lnSpc>
                        <a:spcBef>
                          <a:spcPct val="0"/>
                        </a:spcBef>
                        <a:spcAft>
                          <a:spcPct val="0"/>
                        </a:spcAft>
                        <a:buClrTx/>
                        <a:buSzTx/>
                        <a:buFont typeface="Wingdings" pitchFamily="2" charset="2"/>
                        <a:buNone/>
                        <a:tabLst/>
                      </a:pPr>
                      <a:endParaRPr kumimoji="0" lang="en-US" sz="2800" b="0" i="0" u="none" strike="noStrike" cap="none" normalizeH="0" baseline="0" dirty="0" smtClean="0">
                        <a:ln>
                          <a:noFill/>
                        </a:ln>
                        <a:solidFill>
                          <a:srgbClr val="000000"/>
                        </a:solidFill>
                        <a:effectLst/>
                        <a:latin typeface="Calibri" pitchFamily="34" charset="0"/>
                        <a:ea typeface="ＭＳ Ｐゴシック" pitchFamily="7" charset="-128"/>
                      </a:endParaRPr>
                    </a:p>
                    <a:p>
                      <a:pPr marL="285750" marR="0" lvl="1" indent="-285750" algn="l" defTabSz="914400" rtl="0" eaLnBrk="1" fontAlgn="base" latinLnBrk="0" hangingPunct="1">
                        <a:lnSpc>
                          <a:spcPct val="100000"/>
                        </a:lnSpc>
                        <a:spcBef>
                          <a:spcPct val="0"/>
                        </a:spcBef>
                        <a:spcAft>
                          <a:spcPct val="0"/>
                        </a:spcAft>
                        <a:buClrTx/>
                        <a:buSzTx/>
                        <a:buFont typeface="Wingdings" pitchFamily="2" charset="2"/>
                        <a:buChar char="§"/>
                        <a:tabLst/>
                      </a:pPr>
                      <a:r>
                        <a:rPr kumimoji="0" lang="en-US" sz="2800" b="0" i="0" u="none" strike="noStrike" cap="none" normalizeH="0" baseline="0" dirty="0" smtClean="0">
                          <a:ln>
                            <a:noFill/>
                          </a:ln>
                          <a:solidFill>
                            <a:srgbClr val="000000"/>
                          </a:solidFill>
                          <a:effectLst/>
                          <a:latin typeface="Calibri" pitchFamily="34" charset="0"/>
                          <a:ea typeface="ＭＳ Ｐゴシック" pitchFamily="7" charset="-128"/>
                        </a:rPr>
                        <a:t>Income taxes paid on Social Security benefits</a:t>
                      </a:r>
                    </a:p>
                    <a:p>
                      <a:pPr marL="285750" marR="0" lvl="1" indent="-285750" algn="l" defTabSz="914400" rtl="0" eaLnBrk="1" fontAlgn="base" latinLnBrk="0" hangingPunct="1">
                        <a:lnSpc>
                          <a:spcPct val="100000"/>
                        </a:lnSpc>
                        <a:spcBef>
                          <a:spcPct val="0"/>
                        </a:spcBef>
                        <a:spcAft>
                          <a:spcPct val="0"/>
                        </a:spcAft>
                        <a:buClrTx/>
                        <a:buSzTx/>
                        <a:buFont typeface="Wingdings" pitchFamily="2" charset="2"/>
                        <a:buChar char="§"/>
                        <a:tabLst/>
                      </a:pPr>
                      <a:endParaRPr kumimoji="0" lang="en-US" sz="2800" b="0" i="0" u="none" strike="noStrike" cap="none" normalizeH="0" baseline="0" dirty="0" smtClean="0">
                        <a:ln>
                          <a:noFill/>
                        </a:ln>
                        <a:solidFill>
                          <a:srgbClr val="000000"/>
                        </a:solidFill>
                        <a:effectLst/>
                        <a:latin typeface="Calibri" pitchFamily="34" charset="0"/>
                        <a:ea typeface="ＭＳ Ｐゴシック" pitchFamily="7" charset="-128"/>
                      </a:endParaRPr>
                    </a:p>
                    <a:p>
                      <a:pPr marL="285750" marR="0" lvl="1" indent="-285750" algn="l" defTabSz="914400" rtl="0" eaLnBrk="1" fontAlgn="base" latinLnBrk="0" hangingPunct="1">
                        <a:lnSpc>
                          <a:spcPct val="100000"/>
                        </a:lnSpc>
                        <a:spcBef>
                          <a:spcPct val="0"/>
                        </a:spcBef>
                        <a:spcAft>
                          <a:spcPct val="0"/>
                        </a:spcAft>
                        <a:buClrTx/>
                        <a:buSzTx/>
                        <a:buFont typeface="Wingdings" pitchFamily="2" charset="2"/>
                        <a:buChar char="§"/>
                        <a:tabLst/>
                      </a:pPr>
                      <a:r>
                        <a:rPr kumimoji="0" lang="en-US" sz="2800" b="0" i="0" u="none" strike="noStrike" cap="none" normalizeH="0" baseline="0" dirty="0" smtClean="0">
                          <a:ln>
                            <a:noFill/>
                          </a:ln>
                          <a:solidFill>
                            <a:srgbClr val="000000"/>
                          </a:solidFill>
                          <a:effectLst/>
                          <a:latin typeface="Calibri" pitchFamily="34" charset="0"/>
                          <a:ea typeface="ＭＳ Ｐゴシック" pitchFamily="7" charset="-128"/>
                        </a:rPr>
                        <a:t>Interest earned on trust fund investments</a:t>
                      </a:r>
                    </a:p>
                    <a:p>
                      <a:pPr marL="285750" marR="0" lvl="1" indent="-285750" algn="l" defTabSz="914400" rtl="0" eaLnBrk="1" fontAlgn="base" latinLnBrk="0" hangingPunct="1">
                        <a:lnSpc>
                          <a:spcPct val="100000"/>
                        </a:lnSpc>
                        <a:spcBef>
                          <a:spcPct val="0"/>
                        </a:spcBef>
                        <a:spcAft>
                          <a:spcPct val="0"/>
                        </a:spcAft>
                        <a:buClrTx/>
                        <a:buSzTx/>
                        <a:buFont typeface="Wingdings" pitchFamily="2" charset="2"/>
                        <a:buChar char="§"/>
                        <a:tabLst/>
                      </a:pPr>
                      <a:endParaRPr kumimoji="0" lang="en-US" sz="2800" b="0" i="0" u="none" strike="noStrike" cap="none" normalizeH="0" baseline="0" dirty="0" smtClean="0">
                        <a:ln>
                          <a:noFill/>
                        </a:ln>
                        <a:solidFill>
                          <a:srgbClr val="000000"/>
                        </a:solidFill>
                        <a:effectLst/>
                        <a:latin typeface="Calibri" pitchFamily="34" charset="0"/>
                        <a:ea typeface="ＭＳ Ｐゴシック" pitchFamily="7" charset="-128"/>
                      </a:endParaRPr>
                    </a:p>
                    <a:p>
                      <a:pPr marL="285750" marR="0" lvl="1" indent="-285750" algn="l" defTabSz="914400" rtl="0" eaLnBrk="1" fontAlgn="base" latinLnBrk="0" hangingPunct="1">
                        <a:lnSpc>
                          <a:spcPct val="100000"/>
                        </a:lnSpc>
                        <a:spcBef>
                          <a:spcPct val="0"/>
                        </a:spcBef>
                        <a:spcAft>
                          <a:spcPct val="0"/>
                        </a:spcAft>
                        <a:buClrTx/>
                        <a:buSzTx/>
                        <a:buFont typeface="Wingdings" pitchFamily="2" charset="2"/>
                        <a:buChar char="§"/>
                        <a:tabLst/>
                      </a:pPr>
                      <a:r>
                        <a:rPr kumimoji="0" lang="en-US" sz="2800" b="0" i="0" u="none" strike="noStrike" cap="none" normalizeH="0" baseline="0" dirty="0" smtClean="0">
                          <a:ln>
                            <a:noFill/>
                          </a:ln>
                          <a:solidFill>
                            <a:srgbClr val="000000"/>
                          </a:solidFill>
                          <a:effectLst/>
                          <a:latin typeface="Calibri" pitchFamily="34" charset="0"/>
                          <a:ea typeface="ＭＳ Ｐゴシック" pitchFamily="7" charset="-128"/>
                        </a:rPr>
                        <a:t>Part A premiums from people who aren</a:t>
                      </a:r>
                      <a:r>
                        <a:rPr kumimoji="0" lang="ja-JP" altLang="en-US" sz="2800" b="0" i="0" u="none" strike="noStrike" cap="none" normalizeH="0" baseline="0" smtClean="0">
                          <a:ln>
                            <a:noFill/>
                          </a:ln>
                          <a:solidFill>
                            <a:srgbClr val="000000"/>
                          </a:solidFill>
                          <a:effectLst/>
                          <a:latin typeface="Calibri" pitchFamily="34" charset="0"/>
                          <a:ea typeface="ＭＳ Ｐゴシック" pitchFamily="7" charset="-128"/>
                        </a:rPr>
                        <a:t>’</a:t>
                      </a:r>
                      <a:r>
                        <a:rPr kumimoji="0" lang="en-US" altLang="ja-JP" sz="2800" b="0" i="0" u="none" strike="noStrike" cap="none" normalizeH="0" baseline="0" dirty="0" smtClean="0">
                          <a:ln>
                            <a:noFill/>
                          </a:ln>
                          <a:solidFill>
                            <a:srgbClr val="000000"/>
                          </a:solidFill>
                          <a:effectLst/>
                          <a:latin typeface="Calibri" pitchFamily="34" charset="0"/>
                          <a:ea typeface="ＭＳ Ｐゴシック" pitchFamily="7" charset="-128"/>
                        </a:rPr>
                        <a:t>t eligible for premium-free Part A</a:t>
                      </a:r>
                      <a:endParaRPr kumimoji="0" lang="en-US" sz="2000" b="0" i="0" u="none" strike="noStrike" cap="none" normalizeH="0" baseline="0" dirty="0" smtClean="0">
                        <a:ln>
                          <a:noFill/>
                        </a:ln>
                        <a:solidFill>
                          <a:srgbClr val="000000"/>
                        </a:solidFill>
                        <a:effectLst/>
                        <a:latin typeface="Calibri" pitchFamily="34" charset="0"/>
                        <a:ea typeface="ＭＳ Ｐゴシック" pitchFamily="7"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BF5"/>
                    </a:solidFill>
                  </a:tcPr>
                </a:tc>
              </a:tr>
            </a:tbl>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p:cNvSpPr>
            <a:spLocks noGrp="1"/>
          </p:cNvSpPr>
          <p:nvPr>
            <p:ph type="dt" sz="quarter" idx="10"/>
          </p:nvPr>
        </p:nvSpPr>
        <p:spPr/>
        <p:txBody>
          <a:bodyPr/>
          <a:lstStyle/>
          <a:p>
            <a:pPr>
              <a:defRPr/>
            </a:pPr>
            <a:r>
              <a:rPr lang="en-US" dirty="0"/>
              <a:t>5/1/10</a:t>
            </a:r>
          </a:p>
        </p:txBody>
      </p:sp>
      <p:sp>
        <p:nvSpPr>
          <p:cNvPr id="25603" name="Slide Number Placeholder 5"/>
          <p:cNvSpPr>
            <a:spLocks noGrp="1"/>
          </p:cNvSpPr>
          <p:nvPr>
            <p:ph type="sldNum" sz="quarter" idx="11"/>
          </p:nvPr>
        </p:nvSpPr>
        <p:spPr bwMode="auto">
          <a:noFill/>
          <a:ln>
            <a:miter lim="800000"/>
            <a:headEnd/>
            <a:tailEnd/>
          </a:ln>
        </p:spPr>
        <p:txBody>
          <a:bodyPr/>
          <a:lstStyle/>
          <a:p>
            <a:fld id="{6257C086-AE1E-4AFC-BAE3-27B577B95835}" type="slidenum">
              <a:rPr lang="en-US" smtClean="0"/>
              <a:pPr/>
              <a:t>15</a:t>
            </a:fld>
            <a:endParaRPr lang="en-US" dirty="0" smtClean="0"/>
          </a:p>
        </p:txBody>
      </p:sp>
      <p:sp>
        <p:nvSpPr>
          <p:cNvPr id="25604" name="Footer Placeholder 6"/>
          <p:cNvSpPr>
            <a:spLocks noGrp="1"/>
          </p:cNvSpPr>
          <p:nvPr>
            <p:ph type="ftr" sz="quarter" idx="12"/>
          </p:nvPr>
        </p:nvSpPr>
        <p:spPr bwMode="auto">
          <a:xfrm>
            <a:off x="2667000" y="6356350"/>
            <a:ext cx="4114800" cy="365125"/>
          </a:xfrm>
          <a:noFill/>
          <a:ln>
            <a:miter lim="800000"/>
            <a:headEnd/>
            <a:tailEnd/>
          </a:ln>
        </p:spPr>
        <p:txBody>
          <a:bodyPr wrap="square" numCol="1" anchorCtr="0" compatLnSpc="1">
            <a:prstTxWarp prst="textNoShape">
              <a:avLst/>
            </a:prstTxWarp>
          </a:bodyPr>
          <a:lstStyle/>
          <a:p>
            <a:pPr eaLnBrk="0" fontAlgn="base" hangingPunct="0">
              <a:spcBef>
                <a:spcPct val="0"/>
              </a:spcBef>
              <a:spcAft>
                <a:spcPct val="0"/>
              </a:spcAft>
            </a:pPr>
            <a:r>
              <a:rPr lang="en-US" dirty="0" smtClean="0">
                <a:latin typeface="Arial" pitchFamily="34" charset="0"/>
                <a:ea typeface="ＭＳ Ｐゴシック" pitchFamily="7" charset="-128"/>
                <a:cs typeface="Arial" pitchFamily="34" charset="0"/>
              </a:rPr>
              <a:t>Medicare and Medicaid - Fraud and Abuse Prevention</a:t>
            </a:r>
          </a:p>
        </p:txBody>
      </p:sp>
      <p:graphicFrame>
        <p:nvGraphicFramePr>
          <p:cNvPr id="4" name="Table 3"/>
          <p:cNvGraphicFramePr>
            <a:graphicFrameLocks noGrp="1"/>
          </p:cNvGraphicFramePr>
          <p:nvPr/>
        </p:nvGraphicFramePr>
        <p:xfrm>
          <a:off x="44450" y="15875"/>
          <a:ext cx="9067800" cy="6218238"/>
        </p:xfrm>
        <a:graphic>
          <a:graphicData uri="http://schemas.openxmlformats.org/drawingml/2006/table">
            <a:tbl>
              <a:tblPr firstRow="1" bandRow="1">
                <a:tableStyleId>{21E4AEA4-8DFA-4A89-87EB-49C32662AFE0}</a:tableStyleId>
              </a:tblPr>
              <a:tblGrid>
                <a:gridCol w="3003550"/>
                <a:gridCol w="6064250"/>
              </a:tblGrid>
              <a:tr h="1341189">
                <a:tc gridSpan="2">
                  <a:txBody>
                    <a:bodyPr/>
                    <a:lstStyle/>
                    <a:p>
                      <a:pPr algn="ctr"/>
                      <a:endParaRPr lang="en-US" sz="1000" b="1" dirty="0" smtClean="0">
                        <a:solidFill>
                          <a:schemeClr val="bg1"/>
                        </a:solidFill>
                      </a:endParaRPr>
                    </a:p>
                    <a:p>
                      <a:pPr algn="ctr"/>
                      <a:r>
                        <a:rPr lang="en-US" sz="3600" b="1" dirty="0" smtClean="0">
                          <a:solidFill>
                            <a:schemeClr val="bg1"/>
                          </a:solidFill>
                        </a:rPr>
                        <a:t>2. Supplementary Medical </a:t>
                      </a:r>
                      <a:br>
                        <a:rPr lang="en-US" sz="3600" b="1" dirty="0" smtClean="0">
                          <a:solidFill>
                            <a:schemeClr val="bg1"/>
                          </a:solidFill>
                        </a:rPr>
                      </a:br>
                      <a:r>
                        <a:rPr lang="en-US" sz="3600" b="1" dirty="0" smtClean="0">
                          <a:solidFill>
                            <a:schemeClr val="bg1"/>
                          </a:solidFill>
                        </a:rPr>
                        <a:t>Insurance Trust Fund</a:t>
                      </a:r>
                      <a:endParaRPr lang="en-US" sz="3600" dirty="0"/>
                    </a:p>
                  </a:txBody>
                  <a:tcPr marT="45722" marB="45722" anchor="ctr">
                    <a:solidFill>
                      <a:srgbClr val="00338E"/>
                    </a:solidFill>
                  </a:tcPr>
                </a:tc>
                <a:tc hMerge="1">
                  <a:txBody>
                    <a:bodyPr/>
                    <a:lstStyle/>
                    <a:p>
                      <a:endParaRPr lang="en-US"/>
                    </a:p>
                  </a:txBody>
                  <a:tcPr/>
                </a:tc>
              </a:tr>
              <a:tr h="518186">
                <a:tc>
                  <a:txBody>
                    <a:bodyPr/>
                    <a:lstStyle/>
                    <a:p>
                      <a:pPr algn="ctr"/>
                      <a:r>
                        <a:rPr lang="en-US" sz="2800" dirty="0" smtClean="0"/>
                        <a:t>Pays for</a:t>
                      </a:r>
                      <a:endParaRPr lang="en-US" sz="2800" dirty="0"/>
                    </a:p>
                  </a:txBody>
                  <a:tcPr marT="45722" marB="45722">
                    <a:solidFill>
                      <a:schemeClr val="tx2">
                        <a:lumMod val="20000"/>
                        <a:lumOff val="80000"/>
                      </a:schemeClr>
                    </a:solidFill>
                  </a:tcPr>
                </a:tc>
                <a:tc>
                  <a:txBody>
                    <a:bodyPr/>
                    <a:lstStyle/>
                    <a:p>
                      <a:pPr algn="ctr"/>
                      <a:r>
                        <a:rPr lang="en-US" sz="2800" dirty="0" smtClean="0"/>
                        <a:t>Funded by</a:t>
                      </a:r>
                      <a:endParaRPr lang="en-US" sz="2800" dirty="0"/>
                    </a:p>
                  </a:txBody>
                  <a:tcPr marT="45722" marB="45722">
                    <a:solidFill>
                      <a:schemeClr val="tx2">
                        <a:lumMod val="20000"/>
                        <a:lumOff val="80000"/>
                      </a:schemeClr>
                    </a:solidFill>
                  </a:tcPr>
                </a:tc>
              </a:tr>
              <a:tr h="4358863">
                <a:tc>
                  <a:txBody>
                    <a:bodyPr/>
                    <a:lstStyle/>
                    <a:p>
                      <a:r>
                        <a:rPr lang="en-US" sz="2800" dirty="0" smtClean="0"/>
                        <a:t>Part B</a:t>
                      </a:r>
                    </a:p>
                    <a:p>
                      <a:r>
                        <a:rPr lang="en-US" sz="2800" dirty="0" smtClean="0"/>
                        <a:t>(Medical Insurance)</a:t>
                      </a:r>
                    </a:p>
                    <a:p>
                      <a:r>
                        <a:rPr lang="en-US" sz="2800" dirty="0" smtClean="0"/>
                        <a:t> </a:t>
                      </a:r>
                    </a:p>
                    <a:p>
                      <a:r>
                        <a:rPr lang="en-US" sz="2800" dirty="0" smtClean="0"/>
                        <a:t>and </a:t>
                      </a:r>
                    </a:p>
                    <a:p>
                      <a:endParaRPr lang="en-US" sz="2800" dirty="0" smtClean="0"/>
                    </a:p>
                    <a:p>
                      <a:r>
                        <a:rPr lang="en-US" sz="2800" dirty="0" smtClean="0"/>
                        <a:t>Part D</a:t>
                      </a:r>
                    </a:p>
                    <a:p>
                      <a:r>
                        <a:rPr lang="en-US" sz="2800" dirty="0" smtClean="0"/>
                        <a:t>(Medicare Prescription Drug coverage)</a:t>
                      </a:r>
                      <a:r>
                        <a:rPr lang="en-US" sz="2800" baseline="0" dirty="0" smtClean="0"/>
                        <a:t> benefits</a:t>
                      </a:r>
                      <a:endParaRPr lang="en-US" sz="2800" dirty="0"/>
                    </a:p>
                  </a:txBody>
                  <a:tcPr marT="45722" marB="45722">
                    <a:solidFill>
                      <a:schemeClr val="bg1">
                        <a:lumMod val="95000"/>
                      </a:schemeClr>
                    </a:solidFill>
                  </a:tcPr>
                </a:tc>
                <a:tc>
                  <a:txBody>
                    <a:bodyPr/>
                    <a:lstStyle/>
                    <a:p>
                      <a:pPr marL="342900" marR="0" lvl="1" indent="-342900" algn="l" defTabSz="914400" rtl="0" eaLnBrk="1" fontAlgn="auto" latinLnBrk="0" hangingPunct="1">
                        <a:lnSpc>
                          <a:spcPct val="100000"/>
                        </a:lnSpc>
                        <a:spcBef>
                          <a:spcPts val="0"/>
                        </a:spcBef>
                        <a:spcAft>
                          <a:spcPts val="0"/>
                        </a:spcAft>
                        <a:buClrTx/>
                        <a:buSzTx/>
                        <a:buFont typeface="Wingdings" pitchFamily="2" charset="2"/>
                        <a:buChar char="§"/>
                        <a:tabLst/>
                        <a:defRPr/>
                      </a:pPr>
                      <a:r>
                        <a:rPr lang="en-US" sz="2800" dirty="0" smtClean="0">
                          <a:latin typeface="+mn-lt"/>
                        </a:rPr>
                        <a:t>Funds authorized by Congress</a:t>
                      </a:r>
                    </a:p>
                    <a:p>
                      <a:pPr marL="342900" marR="0" lvl="1" indent="-342900" algn="l" defTabSz="914400" rtl="0" eaLnBrk="1" fontAlgn="auto" latinLnBrk="0" hangingPunct="1">
                        <a:lnSpc>
                          <a:spcPct val="100000"/>
                        </a:lnSpc>
                        <a:spcBef>
                          <a:spcPts val="0"/>
                        </a:spcBef>
                        <a:spcAft>
                          <a:spcPts val="0"/>
                        </a:spcAft>
                        <a:buClrTx/>
                        <a:buSzTx/>
                        <a:buFont typeface="Wingdings" pitchFamily="2" charset="2"/>
                        <a:buChar char="§"/>
                        <a:tabLst/>
                        <a:defRPr/>
                      </a:pPr>
                      <a:endParaRPr lang="en-US" sz="2800" dirty="0" smtClean="0">
                        <a:latin typeface="+mn-lt"/>
                      </a:endParaRPr>
                    </a:p>
                    <a:p>
                      <a:pPr marL="342900" marR="0" lvl="1" indent="-342900" algn="l" defTabSz="914400" rtl="0" eaLnBrk="1" fontAlgn="auto" latinLnBrk="0" hangingPunct="1">
                        <a:lnSpc>
                          <a:spcPct val="100000"/>
                        </a:lnSpc>
                        <a:spcBef>
                          <a:spcPts val="0"/>
                        </a:spcBef>
                        <a:spcAft>
                          <a:spcPts val="0"/>
                        </a:spcAft>
                        <a:buClrTx/>
                        <a:buSzTx/>
                        <a:buFont typeface="Wingdings" pitchFamily="2" charset="2"/>
                        <a:buChar char="§"/>
                        <a:tabLst/>
                        <a:defRPr/>
                      </a:pPr>
                      <a:r>
                        <a:rPr lang="en-US" sz="2800" dirty="0" smtClean="0">
                          <a:latin typeface="+mn-lt"/>
                        </a:rPr>
                        <a:t>Part B premiums</a:t>
                      </a:r>
                    </a:p>
                    <a:p>
                      <a:pPr marL="342900" marR="0" lvl="1" indent="-342900" algn="l" defTabSz="914400" rtl="0" eaLnBrk="1" fontAlgn="auto" latinLnBrk="0" hangingPunct="1">
                        <a:lnSpc>
                          <a:spcPct val="100000"/>
                        </a:lnSpc>
                        <a:spcBef>
                          <a:spcPts val="0"/>
                        </a:spcBef>
                        <a:spcAft>
                          <a:spcPts val="0"/>
                        </a:spcAft>
                        <a:buClrTx/>
                        <a:buSzTx/>
                        <a:buFont typeface="Wingdings" pitchFamily="2" charset="2"/>
                        <a:buChar char="§"/>
                        <a:tabLst/>
                        <a:defRPr/>
                      </a:pPr>
                      <a:endParaRPr lang="en-US" sz="2800" dirty="0" smtClean="0">
                        <a:latin typeface="+mn-lt"/>
                      </a:endParaRPr>
                    </a:p>
                    <a:p>
                      <a:pPr marL="342900" marR="0" lvl="1" indent="-342900" algn="l" defTabSz="914400" rtl="0" eaLnBrk="1" fontAlgn="auto" latinLnBrk="0" hangingPunct="1">
                        <a:lnSpc>
                          <a:spcPct val="100000"/>
                        </a:lnSpc>
                        <a:spcBef>
                          <a:spcPts val="0"/>
                        </a:spcBef>
                        <a:spcAft>
                          <a:spcPts val="0"/>
                        </a:spcAft>
                        <a:buClrTx/>
                        <a:buSzTx/>
                        <a:buFont typeface="Wingdings" pitchFamily="2" charset="2"/>
                        <a:buChar char="§"/>
                        <a:tabLst/>
                        <a:defRPr/>
                      </a:pPr>
                      <a:r>
                        <a:rPr lang="en-US" sz="2800" dirty="0" smtClean="0">
                          <a:latin typeface="+mn-lt"/>
                        </a:rPr>
                        <a:t>Part D premiums</a:t>
                      </a:r>
                    </a:p>
                    <a:p>
                      <a:pPr marL="342900" marR="0" lvl="1" indent="-342900" algn="l" defTabSz="914400" rtl="0" eaLnBrk="1" fontAlgn="auto" latinLnBrk="0" hangingPunct="1">
                        <a:lnSpc>
                          <a:spcPct val="100000"/>
                        </a:lnSpc>
                        <a:spcBef>
                          <a:spcPts val="0"/>
                        </a:spcBef>
                        <a:spcAft>
                          <a:spcPts val="0"/>
                        </a:spcAft>
                        <a:buClrTx/>
                        <a:buSzTx/>
                        <a:buFont typeface="Wingdings" pitchFamily="2" charset="2"/>
                        <a:buChar char="§"/>
                        <a:tabLst/>
                        <a:defRPr/>
                      </a:pPr>
                      <a:endParaRPr lang="en-US" sz="2800" dirty="0" smtClean="0">
                        <a:latin typeface="+mn-lt"/>
                      </a:endParaRPr>
                    </a:p>
                    <a:p>
                      <a:pPr marL="342900" marR="0" lvl="1" indent="-342900" algn="l" defTabSz="914400" rtl="0" eaLnBrk="1" fontAlgn="auto" latinLnBrk="0" hangingPunct="1">
                        <a:lnSpc>
                          <a:spcPct val="100000"/>
                        </a:lnSpc>
                        <a:spcBef>
                          <a:spcPts val="0"/>
                        </a:spcBef>
                        <a:spcAft>
                          <a:spcPts val="0"/>
                        </a:spcAft>
                        <a:buClrTx/>
                        <a:buSzTx/>
                        <a:buFont typeface="Wingdings" pitchFamily="2" charset="2"/>
                        <a:buChar char="§"/>
                        <a:tabLst/>
                        <a:defRPr/>
                      </a:pPr>
                      <a:r>
                        <a:rPr lang="en-US" sz="2800" dirty="0" smtClean="0">
                          <a:latin typeface="+mn-lt"/>
                        </a:rPr>
                        <a:t>Interest earned on trust fund investments</a:t>
                      </a:r>
                    </a:p>
                    <a:p>
                      <a:pPr marL="342900" marR="0" lvl="1" indent="-342900" algn="l" defTabSz="914400" rtl="0" eaLnBrk="1" fontAlgn="auto" latinLnBrk="0" hangingPunct="1">
                        <a:lnSpc>
                          <a:spcPct val="100000"/>
                        </a:lnSpc>
                        <a:spcBef>
                          <a:spcPts val="0"/>
                        </a:spcBef>
                        <a:spcAft>
                          <a:spcPts val="0"/>
                        </a:spcAft>
                        <a:buClrTx/>
                        <a:buSzTx/>
                        <a:buFont typeface="Wingdings" pitchFamily="2" charset="2"/>
                        <a:buNone/>
                        <a:tabLst/>
                        <a:defRPr/>
                      </a:pPr>
                      <a:endParaRPr lang="en-US" sz="2800" dirty="0" smtClean="0">
                        <a:latin typeface="+mn-lt"/>
                      </a:endParaRPr>
                    </a:p>
                  </a:txBody>
                  <a:tcPr marT="45722" marB="45722">
                    <a:solidFill>
                      <a:schemeClr val="bg1">
                        <a:lumMod val="95000"/>
                      </a:schemeClr>
                    </a:solidFill>
                  </a:tcPr>
                </a:tc>
              </a:tr>
            </a:tbl>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latin typeface="+mn-lt"/>
                <a:ea typeface="+mj-ea"/>
              </a:rPr>
              <a:t>Medicaid Overview</a:t>
            </a:r>
            <a:endParaRPr lang="en-US" dirty="0">
              <a:latin typeface="+mn-lt"/>
              <a:ea typeface="+mj-ea"/>
            </a:endParaRPr>
          </a:p>
        </p:txBody>
      </p:sp>
      <p:sp>
        <p:nvSpPr>
          <p:cNvPr id="4" name="Date Placeholder 3"/>
          <p:cNvSpPr>
            <a:spLocks noGrp="1"/>
          </p:cNvSpPr>
          <p:nvPr>
            <p:ph type="dt" sz="quarter" idx="10"/>
          </p:nvPr>
        </p:nvSpPr>
        <p:spPr/>
        <p:txBody>
          <a:bodyPr/>
          <a:lstStyle/>
          <a:p>
            <a:pPr>
              <a:defRPr/>
            </a:pPr>
            <a:r>
              <a:rPr lang="en-US" dirty="0"/>
              <a:t>5/1/10</a:t>
            </a:r>
          </a:p>
        </p:txBody>
      </p:sp>
      <p:sp>
        <p:nvSpPr>
          <p:cNvPr id="26628" name="Slide Number Placeholder 4"/>
          <p:cNvSpPr>
            <a:spLocks noGrp="1"/>
          </p:cNvSpPr>
          <p:nvPr>
            <p:ph type="sldNum" sz="quarter" idx="11"/>
          </p:nvPr>
        </p:nvSpPr>
        <p:spPr bwMode="auto">
          <a:noFill/>
          <a:ln>
            <a:miter lim="800000"/>
            <a:headEnd/>
            <a:tailEnd/>
          </a:ln>
        </p:spPr>
        <p:txBody>
          <a:bodyPr/>
          <a:lstStyle/>
          <a:p>
            <a:fld id="{61C0178C-4BE0-4239-88FA-A347D073719E}" type="slidenum">
              <a:rPr lang="en-US" smtClean="0"/>
              <a:pPr/>
              <a:t>16</a:t>
            </a:fld>
            <a:endParaRPr lang="en-US" dirty="0" smtClean="0"/>
          </a:p>
        </p:txBody>
      </p:sp>
      <p:sp>
        <p:nvSpPr>
          <p:cNvPr id="26629" name="Footer Placeholder 5"/>
          <p:cNvSpPr>
            <a:spLocks noGrp="1"/>
          </p:cNvSpPr>
          <p:nvPr>
            <p:ph type="ftr" sz="quarter" idx="12"/>
          </p:nvPr>
        </p:nvSpPr>
        <p:spPr bwMode="auto">
          <a:xfrm>
            <a:off x="2667000" y="6356350"/>
            <a:ext cx="3886200" cy="365125"/>
          </a:xfrm>
          <a:noFill/>
          <a:ln>
            <a:miter lim="800000"/>
            <a:headEnd/>
            <a:tailEnd/>
          </a:ln>
        </p:spPr>
        <p:txBody>
          <a:bodyPr wrap="square" numCol="1" anchorCtr="0" compatLnSpc="1">
            <a:prstTxWarp prst="textNoShape">
              <a:avLst/>
            </a:prstTxWarp>
          </a:bodyPr>
          <a:lstStyle/>
          <a:p>
            <a:pPr eaLnBrk="0" fontAlgn="base" hangingPunct="0">
              <a:spcBef>
                <a:spcPct val="0"/>
              </a:spcBef>
              <a:spcAft>
                <a:spcPct val="0"/>
              </a:spcAft>
            </a:pPr>
            <a:r>
              <a:rPr lang="en-US" dirty="0" smtClean="0">
                <a:latin typeface="Arial" pitchFamily="34" charset="0"/>
                <a:ea typeface="ＭＳ Ｐゴシック" pitchFamily="7" charset="-128"/>
                <a:cs typeface="Arial" pitchFamily="34" charset="0"/>
              </a:rPr>
              <a:t>Medicare and Medicaid - Fraud and Abuse Prevention</a:t>
            </a:r>
          </a:p>
        </p:txBody>
      </p:sp>
      <p:graphicFrame>
        <p:nvGraphicFramePr>
          <p:cNvPr id="7" name="Table 6"/>
          <p:cNvGraphicFramePr>
            <a:graphicFrameLocks noGrp="1"/>
          </p:cNvGraphicFramePr>
          <p:nvPr/>
        </p:nvGraphicFramePr>
        <p:xfrm>
          <a:off x="381000" y="1371600"/>
          <a:ext cx="8534400" cy="3307064"/>
        </p:xfrm>
        <a:graphic>
          <a:graphicData uri="http://schemas.openxmlformats.org/drawingml/2006/table">
            <a:tbl>
              <a:tblPr firstRow="1" bandRow="1">
                <a:tableStyleId>{21E4AEA4-8DFA-4A89-87EB-49C32662AFE0}</a:tableStyleId>
              </a:tblPr>
              <a:tblGrid>
                <a:gridCol w="2362200"/>
                <a:gridCol w="3048000"/>
                <a:gridCol w="3124200"/>
              </a:tblGrid>
              <a:tr h="579065">
                <a:tc>
                  <a:txBody>
                    <a:bodyPr/>
                    <a:lstStyle/>
                    <a:p>
                      <a:pPr algn="ctr"/>
                      <a:r>
                        <a:rPr lang="en-US" sz="3200" dirty="0" smtClean="0"/>
                        <a:t>Yearly</a:t>
                      </a:r>
                      <a:endParaRPr lang="en-US" sz="3200" dirty="0"/>
                    </a:p>
                  </a:txBody>
                  <a:tcPr marT="45716" marB="45716">
                    <a:solidFill>
                      <a:srgbClr val="00338E"/>
                    </a:solidFill>
                  </a:tcPr>
                </a:tc>
                <a:tc>
                  <a:txBody>
                    <a:bodyPr/>
                    <a:lstStyle/>
                    <a:p>
                      <a:pPr algn="ctr"/>
                      <a:r>
                        <a:rPr lang="en-US" sz="3200" dirty="0" smtClean="0"/>
                        <a:t>Program Scope</a:t>
                      </a:r>
                      <a:endParaRPr lang="en-US" sz="3200" dirty="0"/>
                    </a:p>
                  </a:txBody>
                  <a:tcPr marT="45716" marB="45716">
                    <a:solidFill>
                      <a:srgbClr val="00338E"/>
                    </a:solidFill>
                  </a:tcPr>
                </a:tc>
                <a:tc>
                  <a:txBody>
                    <a:bodyPr/>
                    <a:lstStyle/>
                    <a:p>
                      <a:pPr algn="ctr"/>
                      <a:r>
                        <a:rPr lang="en-US" sz="3200" spc="-40" baseline="0" dirty="0" smtClean="0"/>
                        <a:t>Regions Covered</a:t>
                      </a:r>
                      <a:endParaRPr lang="en-US" sz="3200" spc="-40" baseline="0" dirty="0"/>
                    </a:p>
                  </a:txBody>
                  <a:tcPr marT="45716" marB="45716">
                    <a:solidFill>
                      <a:srgbClr val="00338E"/>
                    </a:solidFill>
                  </a:tcPr>
                </a:tc>
              </a:tr>
              <a:tr h="2727698">
                <a:tc>
                  <a:txBody>
                    <a:bodyPr/>
                    <a:lstStyle/>
                    <a:p>
                      <a:pPr marL="342900" indent="-342900">
                        <a:spcAft>
                          <a:spcPts val="600"/>
                        </a:spcAft>
                        <a:buFont typeface="Wingdings" pitchFamily="2" charset="2"/>
                        <a:buChar char="§"/>
                      </a:pPr>
                      <a:r>
                        <a:rPr lang="en-US" sz="2800" dirty="0" smtClean="0"/>
                        <a:t>Over $300 billion in claims paid</a:t>
                      </a:r>
                    </a:p>
                  </a:txBody>
                  <a:tcPr marT="45716" marB="45716"/>
                </a:tc>
                <a:tc>
                  <a:txBody>
                    <a:bodyPr/>
                    <a:lstStyle/>
                    <a:p>
                      <a:pPr marL="342900" indent="-342900">
                        <a:spcAft>
                          <a:spcPts val="600"/>
                        </a:spcAft>
                        <a:buFont typeface="Wingdings" pitchFamily="2" charset="2"/>
                        <a:buChar char="§"/>
                      </a:pPr>
                      <a:r>
                        <a:rPr lang="en-US" sz="2800" dirty="0" smtClean="0"/>
                        <a:t>Over</a:t>
                      </a:r>
                      <a:r>
                        <a:rPr lang="en-US" sz="2800" baseline="0" dirty="0" smtClean="0"/>
                        <a:t> 54 million beneficiaries</a:t>
                      </a:r>
                    </a:p>
                    <a:p>
                      <a:pPr marL="342900" indent="-342900">
                        <a:spcAft>
                          <a:spcPts val="600"/>
                        </a:spcAft>
                        <a:buFont typeface="Wingdings" pitchFamily="2" charset="2"/>
                        <a:buChar char="§"/>
                      </a:pPr>
                      <a:r>
                        <a:rPr lang="en-US" sz="2800" spc="-40" baseline="0" dirty="0" smtClean="0"/>
                        <a:t>8.8 million dual eligible (both Medicare and Medicaid)</a:t>
                      </a:r>
                      <a:endParaRPr lang="en-US" sz="2800" dirty="0"/>
                    </a:p>
                  </a:txBody>
                  <a:tcPr marT="45716" marB="45716"/>
                </a:tc>
                <a:tc>
                  <a:txBody>
                    <a:bodyPr/>
                    <a:lstStyle/>
                    <a:p>
                      <a:pPr marL="0" indent="0">
                        <a:spcAft>
                          <a:spcPts val="600"/>
                        </a:spcAft>
                        <a:buFont typeface="Wingdings" pitchFamily="2" charset="2"/>
                        <a:buNone/>
                      </a:pPr>
                      <a:r>
                        <a:rPr lang="en-US" sz="2800" spc="-40" baseline="0" dirty="0" smtClean="0"/>
                        <a:t>56 state and territory-administered programs</a:t>
                      </a:r>
                      <a:endParaRPr lang="en-US" sz="2800" spc="-40" baseline="0" dirty="0"/>
                    </a:p>
                  </a:txBody>
                  <a:tcPr marT="45716" marB="45716">
                    <a:lnR w="12700" cap="flat" cmpd="sng" algn="ctr">
                      <a:solidFill>
                        <a:schemeClr val="tx1"/>
                      </a:solidFill>
                      <a:prstDash val="solid"/>
                      <a:round/>
                      <a:headEnd type="none" w="med" len="med"/>
                      <a:tailEnd type="none" w="med" len="med"/>
                    </a:lnR>
                  </a:tcPr>
                </a:tc>
              </a:tr>
            </a:tbl>
          </a:graphicData>
        </a:graphic>
      </p:graphicFrame>
      <p:sp>
        <p:nvSpPr>
          <p:cNvPr id="8" name="TextBox 7"/>
          <p:cNvSpPr txBox="1"/>
          <p:nvPr/>
        </p:nvSpPr>
        <p:spPr>
          <a:xfrm>
            <a:off x="381000" y="4922838"/>
            <a:ext cx="8534400" cy="1292225"/>
          </a:xfrm>
          <a:prstGeom prst="rect">
            <a:avLst/>
          </a:prstGeom>
          <a:solidFill>
            <a:srgbClr val="00338E"/>
          </a:solidFill>
        </p:spPr>
        <p:txBody>
          <a:bodyPr>
            <a:spAutoFit/>
          </a:bodyPr>
          <a:lstStyle/>
          <a:p>
            <a:pPr algn="ctr">
              <a:defRPr/>
            </a:pPr>
            <a:r>
              <a:rPr lang="en-US" sz="2600" dirty="0">
                <a:solidFill>
                  <a:schemeClr val="bg1"/>
                </a:solidFill>
                <a:latin typeface="Calibri" pitchFamily="34" charset="0"/>
                <a:ea typeface="+mn-ea"/>
              </a:rPr>
              <a:t>The Medicaid program is growing. </a:t>
            </a:r>
          </a:p>
          <a:p>
            <a:pPr algn="ctr">
              <a:defRPr/>
            </a:pPr>
            <a:r>
              <a:rPr lang="en-US" sz="2600" dirty="0">
                <a:solidFill>
                  <a:schemeClr val="bg1"/>
                </a:solidFill>
                <a:latin typeface="Calibri" pitchFamily="34" charset="0"/>
                <a:ea typeface="+mn-ea"/>
              </a:rPr>
              <a:t> </a:t>
            </a:r>
            <a:r>
              <a:rPr lang="en-US" sz="2600" spc="-40" dirty="0">
                <a:solidFill>
                  <a:schemeClr val="bg1"/>
                </a:solidFill>
                <a:latin typeface="Calibri" pitchFamily="34" charset="0"/>
                <a:ea typeface="+mn-ea"/>
              </a:rPr>
              <a:t>By 2014, Americans who earn less than 133% of the Federal Poverty Level will be eligible to enroll.</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Content Placeholder 1"/>
          <p:cNvSpPr>
            <a:spLocks noGrp="1"/>
          </p:cNvSpPr>
          <p:nvPr>
            <p:ph idx="1"/>
          </p:nvPr>
        </p:nvSpPr>
        <p:spPr>
          <a:xfrm>
            <a:off x="1295400" y="1676400"/>
            <a:ext cx="7391400" cy="4267200"/>
          </a:xfrm>
        </p:spPr>
        <p:txBody>
          <a:bodyPr/>
          <a:lstStyle/>
          <a:p>
            <a:pPr marL="455613" indent="-571500">
              <a:spcBef>
                <a:spcPts val="0"/>
              </a:spcBef>
              <a:buFont typeface="Wingdings" pitchFamily="2" charset="2"/>
              <a:buChar char="§"/>
              <a:defRPr/>
            </a:pPr>
            <a:r>
              <a:rPr lang="en-US" sz="3200" b="0" dirty="0" smtClean="0">
                <a:latin typeface="+mn-lt"/>
                <a:ea typeface="+mn-ea"/>
                <a:cs typeface="Arial" charset="0"/>
              </a:rPr>
              <a:t>Prevention</a:t>
            </a:r>
          </a:p>
          <a:p>
            <a:pPr marL="455613" indent="-571500">
              <a:spcBef>
                <a:spcPts val="0"/>
              </a:spcBef>
              <a:buFont typeface="Wingdings" pitchFamily="2" charset="2"/>
              <a:buChar char="§"/>
              <a:defRPr/>
            </a:pPr>
            <a:r>
              <a:rPr lang="en-US" sz="3200" b="0" dirty="0" smtClean="0">
                <a:latin typeface="+mn-lt"/>
                <a:ea typeface="+mn-ea"/>
                <a:cs typeface="Arial" charset="0"/>
              </a:rPr>
              <a:t>Detection</a:t>
            </a:r>
          </a:p>
          <a:p>
            <a:pPr marL="455613" indent="-571500">
              <a:spcBef>
                <a:spcPts val="0"/>
              </a:spcBef>
              <a:buFont typeface="Wingdings" pitchFamily="2" charset="2"/>
              <a:buChar char="§"/>
              <a:defRPr/>
            </a:pPr>
            <a:r>
              <a:rPr lang="en-US" sz="3200" b="0" dirty="0" smtClean="0">
                <a:latin typeface="+mn-lt"/>
                <a:ea typeface="+mn-ea"/>
                <a:cs typeface="Arial" charset="0"/>
              </a:rPr>
              <a:t>Recovery</a:t>
            </a:r>
          </a:p>
          <a:p>
            <a:pPr marL="455613" indent="-571500">
              <a:spcBef>
                <a:spcPts val="0"/>
              </a:spcBef>
              <a:buFont typeface="Wingdings" pitchFamily="2" charset="2"/>
              <a:buChar char="§"/>
              <a:defRPr/>
            </a:pPr>
            <a:r>
              <a:rPr lang="en-US" sz="3200" b="0" dirty="0" smtClean="0">
                <a:latin typeface="+mn-lt"/>
                <a:ea typeface="+mn-ea"/>
                <a:cs typeface="Arial" charset="0"/>
              </a:rPr>
              <a:t>Reporting</a:t>
            </a:r>
          </a:p>
          <a:p>
            <a:pPr marL="0" indent="4763">
              <a:buFont typeface="Wingdings" pitchFamily="2" charset="2"/>
              <a:buChar char="§"/>
              <a:defRPr/>
            </a:pPr>
            <a:endParaRPr lang="en-US" sz="1800" dirty="0" smtClean="0">
              <a:ea typeface="+mn-ea"/>
              <a:cs typeface="Arial" charset="0"/>
            </a:endParaRPr>
          </a:p>
        </p:txBody>
      </p:sp>
      <p:sp>
        <p:nvSpPr>
          <p:cNvPr id="3" name="Date Placeholder 2"/>
          <p:cNvSpPr>
            <a:spLocks noGrp="1"/>
          </p:cNvSpPr>
          <p:nvPr>
            <p:ph type="dt" sz="quarter" idx="10"/>
          </p:nvPr>
        </p:nvSpPr>
        <p:spPr/>
        <p:txBody>
          <a:bodyPr/>
          <a:lstStyle/>
          <a:p>
            <a:pPr>
              <a:defRPr/>
            </a:pPr>
            <a:r>
              <a:rPr lang="en-US" dirty="0"/>
              <a:t>5/1/10</a:t>
            </a:r>
          </a:p>
        </p:txBody>
      </p:sp>
      <p:sp>
        <p:nvSpPr>
          <p:cNvPr id="27652" name="Footer Placeholder 3"/>
          <p:cNvSpPr>
            <a:spLocks noGrp="1"/>
          </p:cNvSpPr>
          <p:nvPr>
            <p:ph type="ftr" sz="quarter" idx="11"/>
          </p:nvPr>
        </p:nvSpPr>
        <p:spPr bwMode="auto">
          <a:noFill/>
          <a:ln>
            <a:miter lim="800000"/>
            <a:headEnd/>
            <a:tailEnd/>
          </a:ln>
        </p:spPr>
        <p:txBody>
          <a:bodyPr wrap="square" numCol="1" anchorCtr="0" compatLnSpc="1">
            <a:prstTxWarp prst="textNoShape">
              <a:avLst/>
            </a:prstTxWarp>
          </a:bodyPr>
          <a:lstStyle/>
          <a:p>
            <a:r>
              <a:rPr lang="en-US" dirty="0" smtClean="0">
                <a:latin typeface="Arial" pitchFamily="34" charset="0"/>
                <a:ea typeface="ＭＳ Ｐゴシック" pitchFamily="7" charset="-128"/>
                <a:cs typeface="Arial" pitchFamily="34" charset="0"/>
              </a:rPr>
              <a:t>Medicare and Medicaid - Fraud and Abuse Prevention</a:t>
            </a:r>
          </a:p>
        </p:txBody>
      </p:sp>
      <p:sp>
        <p:nvSpPr>
          <p:cNvPr id="27653" name="Slide Number Placeholder 4"/>
          <p:cNvSpPr>
            <a:spLocks noGrp="1"/>
          </p:cNvSpPr>
          <p:nvPr>
            <p:ph type="sldNum" sz="quarter" idx="12"/>
          </p:nvPr>
        </p:nvSpPr>
        <p:spPr bwMode="auto">
          <a:noFill/>
          <a:ln>
            <a:miter lim="800000"/>
            <a:headEnd/>
            <a:tailEnd/>
          </a:ln>
        </p:spPr>
        <p:txBody>
          <a:bodyPr/>
          <a:lstStyle/>
          <a:p>
            <a:fld id="{237E6E9C-DA2C-40C6-B625-DF28BF4C9CFE}" type="slidenum">
              <a:rPr lang="en-US" smtClean="0"/>
              <a:pPr/>
              <a:t>17</a:t>
            </a:fld>
            <a:endParaRPr lang="en-US" dirty="0" smtClean="0"/>
          </a:p>
        </p:txBody>
      </p:sp>
      <p:sp>
        <p:nvSpPr>
          <p:cNvPr id="27654" name="Title 1"/>
          <p:cNvSpPr>
            <a:spLocks noGrp="1"/>
          </p:cNvSpPr>
          <p:nvPr>
            <p:ph type="title" idx="4294967295"/>
          </p:nvPr>
        </p:nvSpPr>
        <p:spPr>
          <a:xfrm>
            <a:off x="0" y="0"/>
            <a:ext cx="9144000" cy="1417638"/>
          </a:xfrm>
          <a:solidFill>
            <a:srgbClr val="00338E"/>
          </a:solidFill>
        </p:spPr>
        <p:txBody>
          <a:bodyPr/>
          <a:lstStyle/>
          <a:p>
            <a:pPr eaLnBrk="1" hangingPunct="1"/>
            <a:r>
              <a:rPr lang="en-US" sz="3600" dirty="0" smtClean="0">
                <a:solidFill>
                  <a:schemeClr val="bg1"/>
                </a:solidFill>
                <a:ea typeface="ＭＳ Ｐゴシック" pitchFamily="7" charset="-128"/>
                <a:cs typeface="Arial" pitchFamily="34" charset="0"/>
              </a:rPr>
              <a:t>2. Fraud and Abuse Strategies</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US" dirty="0" smtClean="0">
                <a:ea typeface="ＭＳ Ｐゴシック" pitchFamily="7" charset="-128"/>
              </a:rPr>
              <a:t>Prevention</a:t>
            </a:r>
          </a:p>
        </p:txBody>
      </p:sp>
      <p:sp>
        <p:nvSpPr>
          <p:cNvPr id="28675" name="Content Placeholder 2"/>
          <p:cNvSpPr>
            <a:spLocks noGrp="1"/>
          </p:cNvSpPr>
          <p:nvPr>
            <p:ph idx="1"/>
          </p:nvPr>
        </p:nvSpPr>
        <p:spPr>
          <a:xfrm>
            <a:off x="1008063" y="1338263"/>
            <a:ext cx="7848600" cy="4495800"/>
          </a:xfrm>
        </p:spPr>
        <p:txBody>
          <a:bodyPr/>
          <a:lstStyle/>
          <a:p>
            <a:pPr>
              <a:defRPr/>
            </a:pPr>
            <a:r>
              <a:rPr lang="en-US" dirty="0" smtClean="0">
                <a:ea typeface="+mn-ea"/>
                <a:cs typeface="Arial" charset="0"/>
              </a:rPr>
              <a:t>Engage beneficiaries and providers</a:t>
            </a:r>
          </a:p>
          <a:p>
            <a:pPr>
              <a:defRPr/>
            </a:pPr>
            <a:r>
              <a:rPr lang="en-US" dirty="0" smtClean="0">
                <a:ea typeface="+mn-ea"/>
                <a:cs typeface="Arial" charset="0"/>
              </a:rPr>
              <a:t>Educate providers on billing mistakes</a:t>
            </a:r>
          </a:p>
          <a:p>
            <a:pPr>
              <a:defRPr/>
            </a:pPr>
            <a:r>
              <a:rPr lang="en-US" dirty="0" smtClean="0">
                <a:ea typeface="+mn-ea"/>
                <a:cs typeface="Arial" charset="0"/>
              </a:rPr>
              <a:t>Enhance private and public partnerships</a:t>
            </a:r>
          </a:p>
          <a:p>
            <a:pPr lvl="1">
              <a:buFont typeface="Arial" charset="0"/>
              <a:buChar char="–"/>
              <a:defRPr/>
            </a:pPr>
            <a:r>
              <a:rPr lang="en-US" dirty="0" smtClean="0">
                <a:ea typeface="+mn-ea"/>
                <a:cs typeface="Arial" charset="0"/>
              </a:rPr>
              <a:t>Share information and detection methods</a:t>
            </a:r>
          </a:p>
          <a:p>
            <a:pPr>
              <a:defRPr/>
            </a:pPr>
            <a:r>
              <a:rPr lang="en-US" dirty="0" smtClean="0">
                <a:ea typeface="+mn-ea"/>
                <a:cs typeface="Arial" charset="0"/>
              </a:rPr>
              <a:t>Utilize sophisticated technologies</a:t>
            </a:r>
          </a:p>
          <a:p>
            <a:pPr lvl="1">
              <a:buFont typeface="Arial" charset="0"/>
              <a:buChar char="–"/>
              <a:defRPr/>
            </a:pPr>
            <a:r>
              <a:rPr lang="en-US" dirty="0" smtClean="0">
                <a:ea typeface="+mn-ea"/>
                <a:cs typeface="Arial" charset="0"/>
              </a:rPr>
              <a:t>Stops improper payments</a:t>
            </a:r>
          </a:p>
          <a:p>
            <a:pPr lvl="2">
              <a:buFont typeface="Arial" charset="0"/>
              <a:buChar char="•"/>
              <a:defRPr/>
            </a:pPr>
            <a:r>
              <a:rPr lang="en-US" dirty="0" smtClean="0">
                <a:ea typeface="+mn-ea"/>
                <a:cs typeface="Arial" charset="0"/>
              </a:rPr>
              <a:t>For medically and clinically unlikely services</a:t>
            </a:r>
          </a:p>
          <a:p>
            <a:pPr lvl="1">
              <a:buFont typeface="Arial" charset="0"/>
              <a:buChar char="–"/>
              <a:defRPr/>
            </a:pPr>
            <a:r>
              <a:rPr lang="en-US" dirty="0" smtClean="0">
                <a:ea typeface="+mn-ea"/>
                <a:cs typeface="Arial" charset="0"/>
              </a:rPr>
              <a:t>Quickly identify new fraud schemes</a:t>
            </a:r>
          </a:p>
        </p:txBody>
      </p:sp>
      <p:sp>
        <p:nvSpPr>
          <p:cNvPr id="28676" name="Slide Number Placeholder 3"/>
          <p:cNvSpPr>
            <a:spLocks noGrp="1"/>
          </p:cNvSpPr>
          <p:nvPr>
            <p:ph type="sldNum" sz="quarter" idx="11"/>
          </p:nvPr>
        </p:nvSpPr>
        <p:spPr bwMode="auto">
          <a:noFill/>
          <a:ln>
            <a:miter lim="800000"/>
            <a:headEnd/>
            <a:tailEnd/>
          </a:ln>
        </p:spPr>
        <p:txBody>
          <a:bodyPr/>
          <a:lstStyle/>
          <a:p>
            <a:fld id="{8E4B84A4-5B51-4D28-83A9-19432D38E86B}" type="slidenum">
              <a:rPr lang="en-US" smtClean="0"/>
              <a:pPr/>
              <a:t>18</a:t>
            </a:fld>
            <a:endParaRPr lang="en-US" dirty="0" smtClean="0"/>
          </a:p>
        </p:txBody>
      </p:sp>
      <p:sp>
        <p:nvSpPr>
          <p:cNvPr id="28677" name="Footer Placeholder 4"/>
          <p:cNvSpPr>
            <a:spLocks noGrp="1"/>
          </p:cNvSpPr>
          <p:nvPr>
            <p:ph type="ftr" sz="quarter" idx="12"/>
          </p:nvPr>
        </p:nvSpPr>
        <p:spPr bwMode="auto">
          <a:xfrm>
            <a:off x="2590800" y="6400800"/>
            <a:ext cx="4114800" cy="365125"/>
          </a:xfrm>
          <a:noFill/>
          <a:ln>
            <a:miter lim="800000"/>
            <a:headEnd/>
            <a:tailEnd/>
          </a:ln>
        </p:spPr>
        <p:txBody>
          <a:bodyPr wrap="square" numCol="1" anchorCtr="0" compatLnSpc="1">
            <a:prstTxWarp prst="textNoShape">
              <a:avLst/>
            </a:prstTxWarp>
          </a:bodyPr>
          <a:lstStyle/>
          <a:p>
            <a:pPr algn="l" eaLnBrk="0" fontAlgn="base" hangingPunct="0">
              <a:spcBef>
                <a:spcPct val="0"/>
              </a:spcBef>
              <a:spcAft>
                <a:spcPct val="0"/>
              </a:spcAft>
            </a:pPr>
            <a:r>
              <a:rPr lang="en-US" dirty="0" smtClean="0">
                <a:latin typeface="Arial" pitchFamily="34" charset="0"/>
                <a:ea typeface="ＭＳ Ｐゴシック" pitchFamily="7" charset="-128"/>
                <a:cs typeface="Arial" pitchFamily="34" charset="0"/>
              </a:rPr>
              <a:t>Medicare and Medicaid - Fraud and Abuse Prevention</a:t>
            </a:r>
          </a:p>
        </p:txBody>
      </p:sp>
      <p:sp>
        <p:nvSpPr>
          <p:cNvPr id="6" name="Date Placeholder 5"/>
          <p:cNvSpPr>
            <a:spLocks noGrp="1"/>
          </p:cNvSpPr>
          <p:nvPr>
            <p:ph type="dt" sz="quarter" idx="10"/>
          </p:nvPr>
        </p:nvSpPr>
        <p:spPr>
          <a:xfrm>
            <a:off x="152400" y="6324600"/>
            <a:ext cx="2133600" cy="365125"/>
          </a:xfrm>
        </p:spPr>
        <p:txBody>
          <a:bodyPr/>
          <a:lstStyle/>
          <a:p>
            <a:pPr>
              <a:defRPr/>
            </a:pPr>
            <a:r>
              <a:rPr lang="en-US" dirty="0"/>
              <a:t>5/1/10</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r>
              <a:rPr lang="en-US" dirty="0" smtClean="0">
                <a:ea typeface="ＭＳ Ｐゴシック" pitchFamily="7" charset="-128"/>
              </a:rPr>
              <a:t>Prevention</a:t>
            </a:r>
          </a:p>
        </p:txBody>
      </p:sp>
      <p:sp>
        <p:nvSpPr>
          <p:cNvPr id="3" name="Content Placeholder 2"/>
          <p:cNvSpPr>
            <a:spLocks noGrp="1"/>
          </p:cNvSpPr>
          <p:nvPr>
            <p:ph idx="1"/>
          </p:nvPr>
        </p:nvSpPr>
        <p:spPr/>
        <p:txBody>
          <a:bodyPr/>
          <a:lstStyle/>
          <a:p>
            <a:pPr>
              <a:defRPr/>
            </a:pPr>
            <a:r>
              <a:rPr lang="en-US" dirty="0" smtClean="0">
                <a:ea typeface="+mn-ea"/>
              </a:rPr>
              <a:t>Nine Anti-fraud Strike Force Teams 		</a:t>
            </a:r>
          </a:p>
          <a:p>
            <a:pPr lvl="1">
              <a:defRPr/>
            </a:pPr>
            <a:r>
              <a:rPr lang="en-US" dirty="0" smtClean="0">
                <a:ea typeface="+mn-ea"/>
              </a:rPr>
              <a:t>In fraud hot spots around the country</a:t>
            </a:r>
          </a:p>
          <a:p>
            <a:pPr lvl="1">
              <a:defRPr/>
            </a:pPr>
            <a:r>
              <a:rPr lang="en-US" dirty="0" smtClean="0">
                <a:ea typeface="+mn-ea"/>
              </a:rPr>
              <a:t>Hundreds of convictions</a:t>
            </a:r>
          </a:p>
          <a:p>
            <a:pPr lvl="1">
              <a:defRPr/>
            </a:pPr>
            <a:r>
              <a:rPr lang="en-US" dirty="0" smtClean="0">
                <a:ea typeface="+mn-ea"/>
              </a:rPr>
              <a:t>Criminals billed Medicare $100s of millions</a:t>
            </a:r>
          </a:p>
          <a:p>
            <a:pPr>
              <a:defRPr/>
            </a:pPr>
            <a:r>
              <a:rPr lang="en-US" dirty="0" smtClean="0">
                <a:ea typeface="+mn-ea"/>
              </a:rPr>
              <a:t>Senior Medicare Patrol</a:t>
            </a:r>
          </a:p>
          <a:p>
            <a:pPr lvl="1">
              <a:defRPr/>
            </a:pPr>
            <a:r>
              <a:rPr lang="en-US" dirty="0" smtClean="0">
                <a:ea typeface="+mn-ea"/>
              </a:rPr>
              <a:t>Senior volunteers </a:t>
            </a:r>
          </a:p>
          <a:p>
            <a:pPr lvl="1">
              <a:defRPr/>
            </a:pPr>
            <a:r>
              <a:rPr lang="en-US" dirty="0" smtClean="0">
                <a:ea typeface="+mn-ea"/>
              </a:rPr>
              <a:t>Educate people with Medicare to recognize fraud</a:t>
            </a:r>
          </a:p>
        </p:txBody>
      </p:sp>
      <p:sp>
        <p:nvSpPr>
          <p:cNvPr id="29700" name="Date Placeholder 3"/>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dirty="0" smtClean="0">
                <a:solidFill>
                  <a:srgbClr val="FFFFFF"/>
                </a:solidFill>
                <a:latin typeface="Arial" pitchFamily="34" charset="0"/>
                <a:ea typeface="ＭＳ Ｐゴシック" pitchFamily="7" charset="-128"/>
              </a:rPr>
              <a:t>5/1/10</a:t>
            </a:r>
          </a:p>
        </p:txBody>
      </p:sp>
      <p:sp>
        <p:nvSpPr>
          <p:cNvPr id="29701" name="Slide Number Placeholder 5"/>
          <p:cNvSpPr>
            <a:spLocks noGrp="1"/>
          </p:cNvSpPr>
          <p:nvPr>
            <p:ph type="sldNum" sz="quarter" idx="11"/>
          </p:nvPr>
        </p:nvSpPr>
        <p:spPr bwMode="auto">
          <a:noFill/>
          <a:ln>
            <a:miter lim="800000"/>
            <a:headEnd/>
            <a:tailEnd/>
          </a:ln>
        </p:spPr>
        <p:txBody>
          <a:bodyPr/>
          <a:lstStyle/>
          <a:p>
            <a:fld id="{7CD63F8B-5E02-4F38-932F-41CB6210C34C}" type="slidenum">
              <a:rPr lang="en-US" smtClean="0">
                <a:solidFill>
                  <a:srgbClr val="FFFFFF"/>
                </a:solidFill>
                <a:latin typeface="Arial" pitchFamily="34" charset="0"/>
              </a:rPr>
              <a:pPr/>
              <a:t>19</a:t>
            </a:fld>
            <a:endParaRPr lang="en-US" dirty="0" smtClean="0">
              <a:solidFill>
                <a:srgbClr val="FFFFFF"/>
              </a:solidFill>
              <a:latin typeface="Arial" pitchFamily="34" charset="0"/>
            </a:endParaRPr>
          </a:p>
        </p:txBody>
      </p:sp>
      <p:sp>
        <p:nvSpPr>
          <p:cNvPr id="31750" name="Footer Placeholder 4"/>
          <p:cNvSpPr>
            <a:spLocks noGrp="1"/>
          </p:cNvSpPr>
          <p:nvPr>
            <p:ph type="ftr" sz="quarter" idx="12"/>
          </p:nvPr>
        </p:nvSpPr>
        <p:spPr bwMode="auto">
          <a:ln>
            <a:miter lim="800000"/>
            <a:headEnd/>
            <a:tailEnd/>
          </a:ln>
        </p:spPr>
        <p:txBody>
          <a:bodyPr wrap="square" numCol="1" anchorCtr="0" compatLnSpc="1">
            <a:prstTxWarp prst="textNoShape">
              <a:avLst/>
            </a:prstTxWarp>
          </a:bodyPr>
          <a:lstStyle/>
          <a:p>
            <a:pPr>
              <a:defRPr/>
            </a:pPr>
            <a:r>
              <a:rPr lang="en-US" dirty="0">
                <a:solidFill>
                  <a:srgbClr val="FFFFFF"/>
                </a:solidFill>
              </a:rPr>
              <a:t>Medicare and Medicaid - Fraud and Abuse Prevention</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Content Placeholder 1"/>
          <p:cNvSpPr>
            <a:spLocks noGrp="1"/>
          </p:cNvSpPr>
          <p:nvPr>
            <p:ph idx="1"/>
          </p:nvPr>
        </p:nvSpPr>
        <p:spPr>
          <a:xfrm>
            <a:off x="1295400" y="1676400"/>
            <a:ext cx="7391400" cy="4267200"/>
          </a:xfrm>
        </p:spPr>
        <p:txBody>
          <a:bodyPr/>
          <a:lstStyle/>
          <a:p>
            <a:pPr marL="284163" lvl="1" indent="-284163">
              <a:spcBef>
                <a:spcPts val="600"/>
              </a:spcBef>
              <a:buFont typeface="Arial" pitchFamily="34" charset="0"/>
              <a:buNone/>
            </a:pPr>
            <a:r>
              <a:rPr lang="en-US" sz="3200" dirty="0" smtClean="0">
                <a:latin typeface="Calibri" pitchFamily="34" charset="0"/>
                <a:ea typeface="ＭＳ Ｐゴシック" pitchFamily="7" charset="-128"/>
              </a:rPr>
              <a:t>This session will help you to</a:t>
            </a:r>
          </a:p>
          <a:p>
            <a:pPr marL="284163" lvl="1" indent="-284163">
              <a:spcBef>
                <a:spcPts val="600"/>
              </a:spcBef>
              <a:buFont typeface="Wingdings" pitchFamily="2" charset="2"/>
              <a:buChar char="§"/>
            </a:pPr>
            <a:r>
              <a:rPr lang="en-US" dirty="0" smtClean="0">
                <a:latin typeface="Calibri" pitchFamily="34" charset="0"/>
                <a:ea typeface="ＭＳ Ｐゴシック" pitchFamily="7" charset="-128"/>
              </a:rPr>
              <a:t>Recognize the scope of fraud and abuse </a:t>
            </a:r>
          </a:p>
          <a:p>
            <a:pPr marL="284163" lvl="1" indent="-284163">
              <a:spcBef>
                <a:spcPts val="600"/>
              </a:spcBef>
              <a:buFont typeface="Wingdings" pitchFamily="2" charset="2"/>
              <a:buChar char="§"/>
            </a:pPr>
            <a:r>
              <a:rPr lang="en-US" dirty="0" smtClean="0">
                <a:latin typeface="Calibri" pitchFamily="34" charset="0"/>
                <a:ea typeface="ＭＳ Ｐゴシック" pitchFamily="7" charset="-128"/>
              </a:rPr>
              <a:t>Understand CMS</a:t>
            </a:r>
            <a:r>
              <a:rPr lang="ja-JP" altLang="en-US" smtClean="0">
                <a:latin typeface="Calibri" pitchFamily="34" charset="0"/>
                <a:ea typeface="ＭＳ Ｐゴシック" pitchFamily="7" charset="-128"/>
              </a:rPr>
              <a:t>’</a:t>
            </a:r>
            <a:r>
              <a:rPr lang="en-US" altLang="ja-JP" dirty="0" smtClean="0">
                <a:latin typeface="Calibri" pitchFamily="34" charset="0"/>
                <a:ea typeface="ＭＳ Ｐゴシック" pitchFamily="7" charset="-128"/>
              </a:rPr>
              <a:t> plans to fight fraud and abuse</a:t>
            </a:r>
          </a:p>
          <a:p>
            <a:pPr marL="284163" lvl="1" indent="-284163">
              <a:spcBef>
                <a:spcPts val="600"/>
              </a:spcBef>
              <a:buFont typeface="Wingdings" pitchFamily="2" charset="2"/>
              <a:buChar char="§"/>
            </a:pPr>
            <a:r>
              <a:rPr lang="en-US" dirty="0" smtClean="0">
                <a:latin typeface="Calibri" pitchFamily="34" charset="0"/>
                <a:ea typeface="ＭＳ Ｐゴシック" pitchFamily="7" charset="-128"/>
              </a:rPr>
              <a:t>Explain how you can fight fraud</a:t>
            </a:r>
          </a:p>
          <a:p>
            <a:pPr marL="284163" lvl="1" indent="-284163">
              <a:spcBef>
                <a:spcPts val="600"/>
              </a:spcBef>
              <a:buFont typeface="Wingdings" pitchFamily="2" charset="2"/>
              <a:buChar char="§"/>
            </a:pPr>
            <a:r>
              <a:rPr lang="en-US" dirty="0" smtClean="0">
                <a:latin typeface="Calibri" pitchFamily="34" charset="0"/>
                <a:ea typeface="ＭＳ Ｐゴシック" pitchFamily="7" charset="-128"/>
              </a:rPr>
              <a:t>Identify sources of additional information</a:t>
            </a:r>
          </a:p>
          <a:p>
            <a:pPr marL="0" indent="0">
              <a:spcBef>
                <a:spcPts val="600"/>
              </a:spcBef>
            </a:pPr>
            <a:endParaRPr lang="en-US" sz="2800" dirty="0" smtClean="0">
              <a:ea typeface="ＭＳ Ｐゴシック" pitchFamily="7" charset="-128"/>
            </a:endParaRPr>
          </a:p>
          <a:p>
            <a:pPr marL="0" indent="0">
              <a:spcBef>
                <a:spcPts val="600"/>
              </a:spcBef>
            </a:pPr>
            <a:endParaRPr lang="en-US" sz="3200" dirty="0" smtClean="0">
              <a:ea typeface="ＭＳ Ｐゴシック" pitchFamily="7" charset="-128"/>
            </a:endParaRPr>
          </a:p>
        </p:txBody>
      </p:sp>
      <p:sp>
        <p:nvSpPr>
          <p:cNvPr id="7" name="Date Placeholder 6"/>
          <p:cNvSpPr>
            <a:spLocks noGrp="1"/>
          </p:cNvSpPr>
          <p:nvPr>
            <p:ph type="dt" sz="quarter" idx="10"/>
          </p:nvPr>
        </p:nvSpPr>
        <p:spPr/>
        <p:txBody>
          <a:bodyPr/>
          <a:lstStyle/>
          <a:p>
            <a:pPr>
              <a:defRPr/>
            </a:pPr>
            <a:r>
              <a:rPr lang="en-US" dirty="0"/>
              <a:t>5/1/10</a:t>
            </a:r>
          </a:p>
        </p:txBody>
      </p:sp>
      <p:sp>
        <p:nvSpPr>
          <p:cNvPr id="12292" name="Slide Number Placeholder 4"/>
          <p:cNvSpPr>
            <a:spLocks noGrp="1"/>
          </p:cNvSpPr>
          <p:nvPr>
            <p:ph type="sldNum" sz="quarter" idx="12"/>
          </p:nvPr>
        </p:nvSpPr>
        <p:spPr bwMode="auto">
          <a:noFill/>
          <a:ln>
            <a:miter lim="800000"/>
            <a:headEnd/>
            <a:tailEnd/>
          </a:ln>
        </p:spPr>
        <p:txBody>
          <a:bodyPr/>
          <a:lstStyle/>
          <a:p>
            <a:fld id="{69605FCE-47BB-40C7-A781-922BF1EF49C2}" type="slidenum">
              <a:rPr lang="en-US" smtClean="0"/>
              <a:pPr/>
              <a:t>2</a:t>
            </a:fld>
            <a:endParaRPr lang="en-US" dirty="0" smtClean="0"/>
          </a:p>
        </p:txBody>
      </p:sp>
      <p:sp>
        <p:nvSpPr>
          <p:cNvPr id="12293" name="Footer Placeholder 3"/>
          <p:cNvSpPr>
            <a:spLocks noGrp="1"/>
          </p:cNvSpPr>
          <p:nvPr>
            <p:ph type="ftr" sz="quarter" idx="11"/>
          </p:nvPr>
        </p:nvSpPr>
        <p:spPr bwMode="auto">
          <a:xfrm>
            <a:off x="1828800" y="6356350"/>
            <a:ext cx="6019800" cy="365125"/>
          </a:xfrm>
          <a:noFill/>
          <a:ln>
            <a:miter lim="800000"/>
            <a:headEnd/>
            <a:tailEnd/>
          </a:ln>
        </p:spPr>
        <p:txBody>
          <a:bodyPr wrap="square" numCol="1" anchorCtr="0" compatLnSpc="1">
            <a:prstTxWarp prst="textNoShape">
              <a:avLst/>
            </a:prstTxWarp>
          </a:bodyPr>
          <a:lstStyle/>
          <a:p>
            <a:r>
              <a:rPr lang="en-US" dirty="0" smtClean="0">
                <a:latin typeface="Arial" pitchFamily="34" charset="0"/>
                <a:ea typeface="ＭＳ Ｐゴシック" pitchFamily="7" charset="-128"/>
                <a:cs typeface="Arial" pitchFamily="34" charset="0"/>
              </a:rPr>
              <a:t>Medicare and Medicaid - Fraud and Abuse Prevention</a:t>
            </a:r>
          </a:p>
        </p:txBody>
      </p:sp>
      <p:sp>
        <p:nvSpPr>
          <p:cNvPr id="12294" name="Title 1"/>
          <p:cNvSpPr>
            <a:spLocks noGrp="1"/>
          </p:cNvSpPr>
          <p:nvPr>
            <p:ph type="title" idx="4294967295"/>
          </p:nvPr>
        </p:nvSpPr>
        <p:spPr>
          <a:xfrm>
            <a:off x="-14288" y="0"/>
            <a:ext cx="9144001" cy="1417638"/>
          </a:xfrm>
          <a:solidFill>
            <a:srgbClr val="00338E"/>
          </a:solidFill>
        </p:spPr>
        <p:txBody>
          <a:bodyPr/>
          <a:lstStyle/>
          <a:p>
            <a:pPr eaLnBrk="1" hangingPunct="1"/>
            <a:r>
              <a:rPr lang="en-US" sz="3600" dirty="0" smtClean="0">
                <a:solidFill>
                  <a:schemeClr val="bg1"/>
                </a:solidFill>
                <a:ea typeface="ＭＳ Ｐゴシック" pitchFamily="7" charset="-128"/>
                <a:cs typeface="Arial" pitchFamily="34" charset="0"/>
              </a:rPr>
              <a:t>Session Objectives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lang="en-US" dirty="0" smtClean="0">
                <a:ea typeface="ＭＳ Ｐゴシック" pitchFamily="7" charset="-128"/>
              </a:rPr>
              <a:t>Prevention</a:t>
            </a:r>
          </a:p>
        </p:txBody>
      </p:sp>
      <p:sp>
        <p:nvSpPr>
          <p:cNvPr id="3" name="Content Placeholder 2"/>
          <p:cNvSpPr>
            <a:spLocks noGrp="1"/>
          </p:cNvSpPr>
          <p:nvPr>
            <p:ph idx="1"/>
          </p:nvPr>
        </p:nvSpPr>
        <p:spPr>
          <a:xfrm>
            <a:off x="304800" y="1524000"/>
            <a:ext cx="8839200" cy="4602163"/>
          </a:xfrm>
        </p:spPr>
        <p:txBody>
          <a:bodyPr/>
          <a:lstStyle/>
          <a:p>
            <a:pPr>
              <a:spcBef>
                <a:spcPts val="600"/>
              </a:spcBef>
              <a:defRPr/>
            </a:pPr>
            <a:r>
              <a:rPr lang="en-US" dirty="0" smtClean="0">
                <a:ea typeface="+mn-ea"/>
              </a:rPr>
              <a:t>New authorities from the Affordable Care Act</a:t>
            </a:r>
          </a:p>
          <a:p>
            <a:pPr lvl="1">
              <a:spcBef>
                <a:spcPts val="600"/>
              </a:spcBef>
              <a:defRPr/>
            </a:pPr>
            <a:r>
              <a:rPr lang="en-US" dirty="0" smtClean="0">
                <a:ea typeface="+mn-ea"/>
              </a:rPr>
              <a:t>Tougher screenings for health care providers</a:t>
            </a:r>
          </a:p>
          <a:p>
            <a:pPr lvl="1">
              <a:spcBef>
                <a:spcPts val="600"/>
              </a:spcBef>
              <a:defRPr/>
            </a:pPr>
            <a:r>
              <a:rPr lang="en-US" dirty="0" smtClean="0">
                <a:ea typeface="+mn-ea"/>
              </a:rPr>
              <a:t>Keep fraudulent providers out of programs</a:t>
            </a:r>
          </a:p>
          <a:p>
            <a:pPr lvl="2">
              <a:spcBef>
                <a:spcPts val="600"/>
              </a:spcBef>
              <a:defRPr/>
            </a:pPr>
            <a:r>
              <a:rPr lang="en-US" dirty="0" smtClean="0">
                <a:ea typeface="+mn-ea"/>
              </a:rPr>
              <a:t>Medicare, Medicaid and CHIP</a:t>
            </a:r>
            <a:endParaRPr lang="en-US" sz="2200" dirty="0" smtClean="0">
              <a:ea typeface="+mn-ea"/>
            </a:endParaRPr>
          </a:p>
          <a:p>
            <a:pPr lvl="1">
              <a:spcBef>
                <a:spcPts val="600"/>
              </a:spcBef>
              <a:defRPr/>
            </a:pPr>
            <a:r>
              <a:rPr lang="en-US" sz="2400" dirty="0" smtClean="0">
                <a:ea typeface="+mn-ea"/>
              </a:rPr>
              <a:t>More thorough screening for types identified as higher risk</a:t>
            </a:r>
          </a:p>
          <a:p>
            <a:pPr>
              <a:spcBef>
                <a:spcPts val="600"/>
              </a:spcBef>
              <a:defRPr/>
            </a:pPr>
            <a:r>
              <a:rPr lang="en-US" dirty="0" smtClean="0">
                <a:ea typeface="+mn-ea"/>
              </a:rPr>
              <a:t>Coordinate with states to share fraud information</a:t>
            </a:r>
          </a:p>
          <a:p>
            <a:pPr>
              <a:spcBef>
                <a:spcPts val="600"/>
              </a:spcBef>
              <a:defRPr/>
            </a:pPr>
            <a:r>
              <a:rPr lang="en-US" dirty="0" smtClean="0">
                <a:ea typeface="+mn-ea"/>
              </a:rPr>
              <a:t>Increase </a:t>
            </a:r>
            <a:r>
              <a:rPr lang="en-US" dirty="0">
                <a:ea typeface="+mn-ea"/>
              </a:rPr>
              <a:t>penalties for fraud</a:t>
            </a:r>
          </a:p>
          <a:p>
            <a:pPr>
              <a:defRPr/>
            </a:pPr>
            <a:endParaRPr lang="en-US" dirty="0" smtClean="0">
              <a:ea typeface="+mn-ea"/>
            </a:endParaRPr>
          </a:p>
        </p:txBody>
      </p:sp>
      <p:sp>
        <p:nvSpPr>
          <p:cNvPr id="30724" name="Date Placeholder 3"/>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dirty="0" smtClean="0">
                <a:solidFill>
                  <a:srgbClr val="FFFFFF"/>
                </a:solidFill>
                <a:latin typeface="Arial" pitchFamily="34" charset="0"/>
                <a:ea typeface="ＭＳ Ｐゴシック" pitchFamily="7" charset="-128"/>
              </a:rPr>
              <a:t>5/1/10</a:t>
            </a:r>
          </a:p>
        </p:txBody>
      </p:sp>
      <p:sp>
        <p:nvSpPr>
          <p:cNvPr id="30725" name="Slide Number Placeholder 5"/>
          <p:cNvSpPr>
            <a:spLocks noGrp="1"/>
          </p:cNvSpPr>
          <p:nvPr>
            <p:ph type="sldNum" sz="quarter" idx="11"/>
          </p:nvPr>
        </p:nvSpPr>
        <p:spPr bwMode="auto">
          <a:noFill/>
          <a:ln>
            <a:miter lim="800000"/>
            <a:headEnd/>
            <a:tailEnd/>
          </a:ln>
        </p:spPr>
        <p:txBody>
          <a:bodyPr/>
          <a:lstStyle/>
          <a:p>
            <a:fld id="{FAFD2F89-5DF8-463C-BEEE-A9E3604D78A7}" type="slidenum">
              <a:rPr lang="en-US" smtClean="0">
                <a:solidFill>
                  <a:srgbClr val="FFFFFF"/>
                </a:solidFill>
                <a:latin typeface="Arial" pitchFamily="34" charset="0"/>
              </a:rPr>
              <a:pPr/>
              <a:t>20</a:t>
            </a:fld>
            <a:endParaRPr lang="en-US" dirty="0" smtClean="0">
              <a:solidFill>
                <a:srgbClr val="FFFFFF"/>
              </a:solidFill>
              <a:latin typeface="Arial" pitchFamily="34" charset="0"/>
            </a:endParaRPr>
          </a:p>
        </p:txBody>
      </p:sp>
      <p:sp>
        <p:nvSpPr>
          <p:cNvPr id="32774" name="Footer Placeholder 4"/>
          <p:cNvSpPr>
            <a:spLocks noGrp="1"/>
          </p:cNvSpPr>
          <p:nvPr>
            <p:ph type="ftr" sz="quarter" idx="12"/>
          </p:nvPr>
        </p:nvSpPr>
        <p:spPr bwMode="auto">
          <a:ln>
            <a:miter lim="800000"/>
            <a:headEnd/>
            <a:tailEnd/>
          </a:ln>
        </p:spPr>
        <p:txBody>
          <a:bodyPr wrap="square" numCol="1" anchorCtr="0" compatLnSpc="1">
            <a:prstTxWarp prst="textNoShape">
              <a:avLst/>
            </a:prstTxWarp>
          </a:bodyPr>
          <a:lstStyle/>
          <a:p>
            <a:pPr>
              <a:defRPr/>
            </a:pPr>
            <a:r>
              <a:rPr lang="en-US" dirty="0">
                <a:solidFill>
                  <a:srgbClr val="FFFFFF"/>
                </a:solidFill>
              </a:rPr>
              <a:t>Medicare and Medicaid - Fraud and Abuse Prevention</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r>
              <a:rPr lang="en-US" dirty="0" smtClean="0">
                <a:ea typeface="ＭＳ Ｐゴシック" pitchFamily="7" charset="-128"/>
              </a:rPr>
              <a:t>Prevention</a:t>
            </a:r>
          </a:p>
        </p:txBody>
      </p:sp>
      <p:sp>
        <p:nvSpPr>
          <p:cNvPr id="3" name="Content Placeholder 2"/>
          <p:cNvSpPr>
            <a:spLocks noGrp="1"/>
          </p:cNvSpPr>
          <p:nvPr>
            <p:ph idx="1"/>
          </p:nvPr>
        </p:nvSpPr>
        <p:spPr>
          <a:xfrm>
            <a:off x="457200" y="1600200"/>
            <a:ext cx="8686800" cy="4525963"/>
          </a:xfrm>
        </p:spPr>
        <p:txBody>
          <a:bodyPr/>
          <a:lstStyle/>
          <a:p>
            <a:pPr>
              <a:defRPr/>
            </a:pPr>
            <a:r>
              <a:rPr lang="en-US" sz="2800" dirty="0" smtClean="0">
                <a:ea typeface="+mn-ea"/>
              </a:rPr>
              <a:t>Identify trends that indicate fraud</a:t>
            </a:r>
          </a:p>
          <a:p>
            <a:pPr lvl="1">
              <a:defRPr/>
            </a:pPr>
            <a:r>
              <a:rPr lang="en-US" sz="2400" dirty="0" smtClean="0">
                <a:ea typeface="+mn-ea"/>
              </a:rPr>
              <a:t>Help law enforcement identify suspicious patterns</a:t>
            </a:r>
          </a:p>
          <a:p>
            <a:pPr marL="284163" lvl="1" indent="-284163">
              <a:buFont typeface="Wingdings" pitchFamily="2" charset="2"/>
              <a:buChar char="§"/>
              <a:defRPr/>
            </a:pPr>
            <a:r>
              <a:rPr lang="en-US" dirty="0" smtClean="0">
                <a:ea typeface="+mn-ea"/>
              </a:rPr>
              <a:t>Authority </a:t>
            </a:r>
            <a:r>
              <a:rPr lang="en-US" dirty="0">
                <a:ea typeface="+mn-ea"/>
              </a:rPr>
              <a:t>to suspend payments </a:t>
            </a:r>
            <a:endParaRPr lang="en-US" dirty="0" smtClean="0">
              <a:ea typeface="+mn-ea"/>
            </a:endParaRPr>
          </a:p>
          <a:p>
            <a:pPr lvl="1">
              <a:defRPr/>
            </a:pPr>
            <a:r>
              <a:rPr lang="en-US" sz="2400" dirty="0" smtClean="0">
                <a:solidFill>
                  <a:prstClr val="black"/>
                </a:solidFill>
                <a:ea typeface="+mn-ea"/>
              </a:rPr>
              <a:t>When credible </a:t>
            </a:r>
            <a:r>
              <a:rPr lang="en-US" sz="2400" dirty="0" smtClean="0">
                <a:ea typeface="+mn-ea"/>
              </a:rPr>
              <a:t>allegation is </a:t>
            </a:r>
            <a:r>
              <a:rPr lang="en-US" sz="2400" dirty="0">
                <a:ea typeface="+mn-ea"/>
              </a:rPr>
              <a:t>being </a:t>
            </a:r>
            <a:r>
              <a:rPr lang="en-US" sz="2400" dirty="0" smtClean="0">
                <a:ea typeface="+mn-ea"/>
              </a:rPr>
              <a:t>investigated</a:t>
            </a:r>
            <a:endParaRPr lang="en-US" dirty="0" smtClean="0">
              <a:ea typeface="+mn-ea"/>
            </a:endParaRPr>
          </a:p>
          <a:p>
            <a:pPr>
              <a:defRPr/>
            </a:pPr>
            <a:r>
              <a:rPr lang="en-US" sz="2800" dirty="0" smtClean="0">
                <a:ea typeface="+mn-ea"/>
              </a:rPr>
              <a:t>$350 million for fraud fighting resources</a:t>
            </a:r>
          </a:p>
          <a:p>
            <a:pPr>
              <a:defRPr/>
            </a:pPr>
            <a:r>
              <a:rPr lang="en-US" sz="2800" dirty="0" smtClean="0">
                <a:ea typeface="+mn-ea"/>
              </a:rPr>
              <a:t>Face-to-face visits for home health and hospice</a:t>
            </a:r>
            <a:endParaRPr lang="en-US" sz="2800" dirty="0">
              <a:ea typeface="+mn-ea"/>
            </a:endParaRPr>
          </a:p>
          <a:p>
            <a:pPr>
              <a:defRPr/>
            </a:pPr>
            <a:r>
              <a:rPr lang="en-US" sz="2800" dirty="0" smtClean="0">
                <a:ea typeface="+mn-ea"/>
              </a:rPr>
              <a:t>Pilot programs </a:t>
            </a:r>
            <a:r>
              <a:rPr lang="en-US" sz="2800" dirty="0">
                <a:ea typeface="+mn-ea"/>
              </a:rPr>
              <a:t>to identify and prevent </a:t>
            </a:r>
            <a:r>
              <a:rPr lang="en-US" sz="2800" dirty="0" smtClean="0">
                <a:ea typeface="+mn-ea"/>
              </a:rPr>
              <a:t>fraud</a:t>
            </a:r>
            <a:endParaRPr lang="en-US" sz="2800" dirty="0">
              <a:ea typeface="+mn-ea"/>
            </a:endParaRPr>
          </a:p>
          <a:p>
            <a:pPr>
              <a:defRPr/>
            </a:pPr>
            <a:endParaRPr lang="en-US" sz="3600" dirty="0" smtClean="0">
              <a:ea typeface="+mn-ea"/>
            </a:endParaRPr>
          </a:p>
        </p:txBody>
      </p:sp>
      <p:sp>
        <p:nvSpPr>
          <p:cNvPr id="31748" name="Date Placeholder 3"/>
          <p:cNvSpPr>
            <a:spLocks noGrp="1"/>
          </p:cNvSpPr>
          <p:nvPr>
            <p:ph type="dt" sz="quarter"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dirty="0" smtClean="0">
                <a:solidFill>
                  <a:srgbClr val="FFFFFF"/>
                </a:solidFill>
                <a:latin typeface="Arial" pitchFamily="34" charset="0"/>
                <a:ea typeface="ＭＳ Ｐゴシック" pitchFamily="7" charset="-128"/>
              </a:rPr>
              <a:t>5/1/10</a:t>
            </a:r>
          </a:p>
        </p:txBody>
      </p:sp>
      <p:sp>
        <p:nvSpPr>
          <p:cNvPr id="31749" name="Slide Number Placeholder 5"/>
          <p:cNvSpPr>
            <a:spLocks noGrp="1"/>
          </p:cNvSpPr>
          <p:nvPr>
            <p:ph type="sldNum" sz="quarter" idx="11"/>
          </p:nvPr>
        </p:nvSpPr>
        <p:spPr bwMode="auto">
          <a:noFill/>
          <a:ln>
            <a:miter lim="800000"/>
            <a:headEnd/>
            <a:tailEnd/>
          </a:ln>
        </p:spPr>
        <p:txBody>
          <a:bodyPr/>
          <a:lstStyle/>
          <a:p>
            <a:fld id="{E0D1D702-03DE-498E-BC8C-8E23626F9C43}" type="slidenum">
              <a:rPr lang="en-US" smtClean="0">
                <a:solidFill>
                  <a:srgbClr val="FFFFFF"/>
                </a:solidFill>
                <a:latin typeface="Arial" pitchFamily="34" charset="0"/>
              </a:rPr>
              <a:pPr/>
              <a:t>21</a:t>
            </a:fld>
            <a:endParaRPr lang="en-US" dirty="0" smtClean="0">
              <a:solidFill>
                <a:srgbClr val="FFFFFF"/>
              </a:solidFill>
              <a:latin typeface="Arial" pitchFamily="34" charset="0"/>
            </a:endParaRPr>
          </a:p>
        </p:txBody>
      </p:sp>
      <p:sp>
        <p:nvSpPr>
          <p:cNvPr id="33798" name="Footer Placeholder 4"/>
          <p:cNvSpPr>
            <a:spLocks noGrp="1"/>
          </p:cNvSpPr>
          <p:nvPr>
            <p:ph type="ftr" sz="quarter" idx="12"/>
          </p:nvPr>
        </p:nvSpPr>
        <p:spPr bwMode="auto">
          <a:ln>
            <a:miter lim="800000"/>
            <a:headEnd/>
            <a:tailEnd/>
          </a:ln>
        </p:spPr>
        <p:txBody>
          <a:bodyPr wrap="square" numCol="1" anchorCtr="0" compatLnSpc="1">
            <a:prstTxWarp prst="textNoShape">
              <a:avLst/>
            </a:prstTxWarp>
          </a:bodyPr>
          <a:lstStyle/>
          <a:p>
            <a:pPr>
              <a:defRPr/>
            </a:pPr>
            <a:r>
              <a:rPr lang="en-US" dirty="0">
                <a:solidFill>
                  <a:srgbClr val="FFFFFF"/>
                </a:solidFill>
              </a:rPr>
              <a:t>Medicare and Medicaid - Fraud and Abuse Prevention</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r>
              <a:rPr lang="en-US" dirty="0" smtClean="0">
                <a:ea typeface="ＭＳ Ｐゴシック" pitchFamily="7" charset="-128"/>
              </a:rPr>
              <a:t>Detection</a:t>
            </a:r>
          </a:p>
        </p:txBody>
      </p:sp>
      <p:sp>
        <p:nvSpPr>
          <p:cNvPr id="3" name="Content Placeholder 2"/>
          <p:cNvSpPr>
            <a:spLocks noGrp="1"/>
          </p:cNvSpPr>
          <p:nvPr>
            <p:ph idx="1"/>
          </p:nvPr>
        </p:nvSpPr>
        <p:spPr>
          <a:xfrm>
            <a:off x="1008063" y="1338263"/>
            <a:ext cx="7848600" cy="4495800"/>
          </a:xfrm>
        </p:spPr>
        <p:txBody>
          <a:bodyPr>
            <a:normAutofit/>
          </a:bodyPr>
          <a:lstStyle/>
          <a:p>
            <a:pPr>
              <a:defRPr/>
            </a:pPr>
            <a:r>
              <a:rPr lang="en-US" sz="2800" dirty="0" smtClean="0">
                <a:ea typeface="+mn-ea"/>
              </a:rPr>
              <a:t>Streamline processes</a:t>
            </a:r>
          </a:p>
          <a:p>
            <a:pPr lvl="1">
              <a:defRPr/>
            </a:pPr>
            <a:r>
              <a:rPr lang="en-US" sz="2400" dirty="0" smtClean="0">
                <a:ea typeface="+mn-ea"/>
              </a:rPr>
              <a:t>Reporting, analyzing and investigating fraud</a:t>
            </a:r>
          </a:p>
          <a:p>
            <a:pPr>
              <a:defRPr/>
            </a:pPr>
            <a:r>
              <a:rPr lang="en-US" sz="2800" dirty="0" smtClean="0">
                <a:ea typeface="+mn-ea"/>
              </a:rPr>
              <a:t>Access and training on CMS data systems</a:t>
            </a:r>
          </a:p>
          <a:p>
            <a:pPr lvl="1">
              <a:defRPr/>
            </a:pPr>
            <a:r>
              <a:rPr lang="en-US" sz="2400" dirty="0" smtClean="0">
                <a:ea typeface="+mn-ea"/>
              </a:rPr>
              <a:t>Identify and develop potential fraud cases</a:t>
            </a:r>
          </a:p>
          <a:p>
            <a:pPr>
              <a:defRPr/>
            </a:pPr>
            <a:r>
              <a:rPr lang="en-US" sz="2800" dirty="0" smtClean="0">
                <a:ea typeface="+mn-ea"/>
              </a:rPr>
              <a:t>Leverage and share best practices </a:t>
            </a:r>
          </a:p>
          <a:p>
            <a:pPr>
              <a:defRPr/>
            </a:pPr>
            <a:r>
              <a:rPr lang="en-US" sz="2800" dirty="0">
                <a:ea typeface="+mn-ea"/>
              </a:rPr>
              <a:t>Expand oversight controls</a:t>
            </a:r>
          </a:p>
          <a:p>
            <a:pPr lvl="1">
              <a:defRPr/>
            </a:pPr>
            <a:r>
              <a:rPr lang="en-US" sz="2400" dirty="0">
                <a:ea typeface="+mn-ea"/>
              </a:rPr>
              <a:t>Pre-payment review for high-risk items/services</a:t>
            </a:r>
          </a:p>
          <a:p>
            <a:pPr>
              <a:defRPr/>
            </a:pPr>
            <a:r>
              <a:rPr lang="en-US" sz="2800" dirty="0" smtClean="0">
                <a:ea typeface="+mn-ea"/>
              </a:rPr>
              <a:t>Provide compliance training</a:t>
            </a:r>
          </a:p>
        </p:txBody>
      </p:sp>
      <p:sp>
        <p:nvSpPr>
          <p:cNvPr id="32772" name="Slide Number Placeholder 3"/>
          <p:cNvSpPr>
            <a:spLocks noGrp="1"/>
          </p:cNvSpPr>
          <p:nvPr>
            <p:ph type="sldNum" sz="quarter" idx="11"/>
          </p:nvPr>
        </p:nvSpPr>
        <p:spPr bwMode="auto">
          <a:noFill/>
          <a:ln>
            <a:miter lim="800000"/>
            <a:headEnd/>
            <a:tailEnd/>
          </a:ln>
        </p:spPr>
        <p:txBody>
          <a:bodyPr/>
          <a:lstStyle/>
          <a:p>
            <a:fld id="{7D68D562-CA76-44BB-BE4E-3EEEEF1ABE8C}" type="slidenum">
              <a:rPr lang="en-US" smtClean="0"/>
              <a:pPr/>
              <a:t>22</a:t>
            </a:fld>
            <a:endParaRPr lang="en-US" dirty="0" smtClean="0"/>
          </a:p>
        </p:txBody>
      </p:sp>
      <p:sp>
        <p:nvSpPr>
          <p:cNvPr id="5" name="Footer Placeholder 4"/>
          <p:cNvSpPr>
            <a:spLocks noGrp="1"/>
          </p:cNvSpPr>
          <p:nvPr>
            <p:ph type="ftr" sz="quarter" idx="12"/>
          </p:nvPr>
        </p:nvSpPr>
        <p:spPr>
          <a:xfrm>
            <a:off x="2286000" y="6324600"/>
            <a:ext cx="3886200" cy="365125"/>
          </a:xfrm>
        </p:spPr>
        <p:txBody>
          <a:bodyPr/>
          <a:lstStyle/>
          <a:p>
            <a:pPr>
              <a:defRPr/>
            </a:pPr>
            <a:r>
              <a:rPr lang="en-US" dirty="0"/>
              <a:t>Medicare and Medicaid - Fraud and Abuse Prevention</a:t>
            </a:r>
          </a:p>
        </p:txBody>
      </p:sp>
      <p:sp>
        <p:nvSpPr>
          <p:cNvPr id="6" name="Date Placeholder 5"/>
          <p:cNvSpPr>
            <a:spLocks noGrp="1"/>
          </p:cNvSpPr>
          <p:nvPr>
            <p:ph type="dt" sz="quarter" idx="10"/>
          </p:nvPr>
        </p:nvSpPr>
        <p:spPr>
          <a:xfrm>
            <a:off x="152400" y="6324600"/>
            <a:ext cx="2133600" cy="365125"/>
          </a:xfrm>
        </p:spPr>
        <p:txBody>
          <a:bodyPr/>
          <a:lstStyle/>
          <a:p>
            <a:pPr>
              <a:defRPr/>
            </a:pPr>
            <a:r>
              <a:rPr lang="en-US" dirty="0"/>
              <a:t>5/1/10</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r>
              <a:rPr lang="en-US" dirty="0" smtClean="0">
                <a:ea typeface="ＭＳ Ｐゴシック" pitchFamily="7" charset="-128"/>
              </a:rPr>
              <a:t>Recovery</a:t>
            </a:r>
          </a:p>
        </p:txBody>
      </p:sp>
      <p:sp>
        <p:nvSpPr>
          <p:cNvPr id="3" name="Content Placeholder 2"/>
          <p:cNvSpPr>
            <a:spLocks noGrp="1"/>
          </p:cNvSpPr>
          <p:nvPr>
            <p:ph idx="1"/>
          </p:nvPr>
        </p:nvSpPr>
        <p:spPr>
          <a:xfrm>
            <a:off x="838200" y="1338263"/>
            <a:ext cx="7315200" cy="4495800"/>
          </a:xfrm>
        </p:spPr>
        <p:txBody>
          <a:bodyPr>
            <a:normAutofit/>
          </a:bodyPr>
          <a:lstStyle/>
          <a:p>
            <a:pPr>
              <a:defRPr/>
            </a:pPr>
            <a:r>
              <a:rPr lang="en-US" sz="2800" dirty="0" smtClean="0">
                <a:ea typeface="+mn-ea"/>
              </a:rPr>
              <a:t>Identify potential fraud cases</a:t>
            </a:r>
          </a:p>
          <a:p>
            <a:pPr>
              <a:defRPr/>
            </a:pPr>
            <a:r>
              <a:rPr lang="en-US" sz="2800" dirty="0" smtClean="0">
                <a:ea typeface="+mn-ea"/>
              </a:rPr>
              <a:t>Work to suspend payments</a:t>
            </a:r>
          </a:p>
          <a:p>
            <a:pPr lvl="1">
              <a:defRPr/>
            </a:pPr>
            <a:r>
              <a:rPr lang="en-US" sz="2400" dirty="0" smtClean="0">
                <a:ea typeface="+mn-ea"/>
              </a:rPr>
              <a:t>Providers subject to credible fraud allegations</a:t>
            </a:r>
          </a:p>
          <a:p>
            <a:pPr lvl="1">
              <a:defRPr/>
            </a:pPr>
            <a:r>
              <a:rPr lang="en-US" sz="2400" dirty="0" smtClean="0">
                <a:ea typeface="+mn-ea"/>
              </a:rPr>
              <a:t>Healthcare </a:t>
            </a:r>
            <a:r>
              <a:rPr lang="en-US" sz="2400" dirty="0">
                <a:ea typeface="+mn-ea"/>
              </a:rPr>
              <a:t>Fraud Prevention &amp; Enforcement Action Team </a:t>
            </a:r>
            <a:r>
              <a:rPr lang="en-US" sz="2400" dirty="0" smtClean="0">
                <a:ea typeface="+mn-ea"/>
              </a:rPr>
              <a:t>(HEAT) Task Forces</a:t>
            </a:r>
          </a:p>
          <a:p>
            <a:pPr lvl="2">
              <a:defRPr/>
            </a:pPr>
            <a:r>
              <a:rPr lang="en-US" sz="2200" dirty="0" smtClean="0">
                <a:ea typeface="+mn-ea"/>
              </a:rPr>
              <a:t>Expand to other cities</a:t>
            </a:r>
            <a:endParaRPr lang="en-US" sz="2200" dirty="0">
              <a:ea typeface="+mn-ea"/>
            </a:endParaRPr>
          </a:p>
          <a:p>
            <a:pPr>
              <a:defRPr/>
            </a:pPr>
            <a:r>
              <a:rPr lang="en-US" sz="2800" dirty="0">
                <a:ea typeface="+mn-ea"/>
              </a:rPr>
              <a:t>Over </a:t>
            </a:r>
            <a:r>
              <a:rPr lang="en-US" sz="2800" dirty="0" smtClean="0">
                <a:ea typeface="+mn-ea"/>
              </a:rPr>
              <a:t>$2.5 </a:t>
            </a:r>
            <a:r>
              <a:rPr lang="en-US" sz="2800" dirty="0">
                <a:ea typeface="+mn-ea"/>
              </a:rPr>
              <a:t>billion in </a:t>
            </a:r>
            <a:r>
              <a:rPr lang="en-US" sz="2800" dirty="0" smtClean="0">
                <a:ea typeface="+mn-ea"/>
              </a:rPr>
              <a:t>fraud recoveries</a:t>
            </a:r>
            <a:endParaRPr lang="en-US" sz="2800" dirty="0">
              <a:ea typeface="+mn-ea"/>
            </a:endParaRPr>
          </a:p>
          <a:p>
            <a:pPr lvl="1">
              <a:defRPr/>
            </a:pPr>
            <a:r>
              <a:rPr lang="en-US" sz="2400" dirty="0" smtClean="0">
                <a:ea typeface="+mn-ea"/>
              </a:rPr>
              <a:t>Identified </a:t>
            </a:r>
            <a:r>
              <a:rPr lang="en-US" sz="2400" dirty="0">
                <a:ea typeface="+mn-ea"/>
              </a:rPr>
              <a:t>in 2010 </a:t>
            </a:r>
          </a:p>
          <a:p>
            <a:pPr lvl="2">
              <a:defRPr/>
            </a:pPr>
            <a:endParaRPr lang="en-US" dirty="0" smtClean="0">
              <a:ea typeface="+mn-ea"/>
            </a:endParaRPr>
          </a:p>
        </p:txBody>
      </p:sp>
      <p:sp>
        <p:nvSpPr>
          <p:cNvPr id="33796" name="Slide Number Placeholder 3"/>
          <p:cNvSpPr>
            <a:spLocks noGrp="1"/>
          </p:cNvSpPr>
          <p:nvPr>
            <p:ph type="sldNum" sz="quarter" idx="11"/>
          </p:nvPr>
        </p:nvSpPr>
        <p:spPr bwMode="auto">
          <a:noFill/>
          <a:ln>
            <a:miter lim="800000"/>
            <a:headEnd/>
            <a:tailEnd/>
          </a:ln>
        </p:spPr>
        <p:txBody>
          <a:bodyPr/>
          <a:lstStyle/>
          <a:p>
            <a:fld id="{4D2983B2-F1B6-4260-A6B2-DA9339A95E42}" type="slidenum">
              <a:rPr lang="en-US" smtClean="0"/>
              <a:pPr/>
              <a:t>23</a:t>
            </a:fld>
            <a:endParaRPr lang="en-US" dirty="0" smtClean="0"/>
          </a:p>
        </p:txBody>
      </p:sp>
      <p:sp>
        <p:nvSpPr>
          <p:cNvPr id="5" name="Footer Placeholder 4"/>
          <p:cNvSpPr>
            <a:spLocks noGrp="1"/>
          </p:cNvSpPr>
          <p:nvPr>
            <p:ph type="ftr" sz="quarter" idx="12"/>
          </p:nvPr>
        </p:nvSpPr>
        <p:spPr>
          <a:xfrm>
            <a:off x="2057400" y="6324600"/>
            <a:ext cx="4267200" cy="365125"/>
          </a:xfrm>
        </p:spPr>
        <p:txBody>
          <a:bodyPr/>
          <a:lstStyle/>
          <a:p>
            <a:pPr>
              <a:defRPr/>
            </a:pPr>
            <a:r>
              <a:rPr lang="en-US" dirty="0"/>
              <a:t>Medicare and Medicaid - Fraud and Abuse Prevention</a:t>
            </a:r>
          </a:p>
        </p:txBody>
      </p:sp>
      <p:sp>
        <p:nvSpPr>
          <p:cNvPr id="6" name="Date Placeholder 5"/>
          <p:cNvSpPr>
            <a:spLocks noGrp="1"/>
          </p:cNvSpPr>
          <p:nvPr>
            <p:ph type="dt" sz="quarter" idx="10"/>
          </p:nvPr>
        </p:nvSpPr>
        <p:spPr>
          <a:xfrm>
            <a:off x="152400" y="6324600"/>
            <a:ext cx="2133600" cy="365125"/>
          </a:xfrm>
        </p:spPr>
        <p:txBody>
          <a:bodyPr/>
          <a:lstStyle/>
          <a:p>
            <a:pPr>
              <a:defRPr/>
            </a:pPr>
            <a:r>
              <a:rPr lang="en-US" dirty="0"/>
              <a:t>5/1/10</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Number Placeholder 3"/>
          <p:cNvSpPr>
            <a:spLocks noGrp="1"/>
          </p:cNvSpPr>
          <p:nvPr>
            <p:ph type="sldNum" sz="quarter" idx="11"/>
          </p:nvPr>
        </p:nvSpPr>
        <p:spPr bwMode="auto">
          <a:noFill/>
          <a:ln>
            <a:miter lim="800000"/>
            <a:headEnd/>
            <a:tailEnd/>
          </a:ln>
        </p:spPr>
        <p:txBody>
          <a:bodyPr/>
          <a:lstStyle/>
          <a:p>
            <a:fld id="{CBC508E2-2CCA-48D5-8B06-FEABB859E848}" type="slidenum">
              <a:rPr lang="en-US" smtClean="0"/>
              <a:pPr/>
              <a:t>24</a:t>
            </a:fld>
            <a:endParaRPr lang="en-US" dirty="0" smtClean="0"/>
          </a:p>
        </p:txBody>
      </p:sp>
      <p:sp>
        <p:nvSpPr>
          <p:cNvPr id="34819" name="Rectangle 2"/>
          <p:cNvSpPr>
            <a:spLocks noGrp="1" noChangeArrowheads="1"/>
          </p:cNvSpPr>
          <p:nvPr>
            <p:ph type="title" idx="4294967295"/>
          </p:nvPr>
        </p:nvSpPr>
        <p:spPr>
          <a:xfrm>
            <a:off x="381000" y="152400"/>
            <a:ext cx="8382000" cy="1143000"/>
          </a:xfrm>
        </p:spPr>
        <p:txBody>
          <a:bodyPr anchorCtr="1"/>
          <a:lstStyle/>
          <a:p>
            <a:pPr>
              <a:spcAft>
                <a:spcPts val="1200"/>
              </a:spcAft>
            </a:pPr>
            <a:r>
              <a:rPr lang="en-US" sz="3600" dirty="0" smtClean="0">
                <a:ea typeface="ＭＳ Ｐゴシック" pitchFamily="7" charset="-128"/>
              </a:rPr>
              <a:t>Recovery Audit Contractor Programs</a:t>
            </a:r>
          </a:p>
        </p:txBody>
      </p:sp>
      <p:sp>
        <p:nvSpPr>
          <p:cNvPr id="6147" name="Rectangle 3"/>
          <p:cNvSpPr>
            <a:spLocks noGrp="1" noChangeArrowheads="1"/>
          </p:cNvSpPr>
          <p:nvPr>
            <p:ph type="body" idx="4294967295"/>
          </p:nvPr>
        </p:nvSpPr>
        <p:spPr>
          <a:xfrm>
            <a:off x="762000" y="1143000"/>
            <a:ext cx="7848600" cy="4495800"/>
          </a:xfrm>
        </p:spPr>
        <p:txBody>
          <a:bodyPr>
            <a:normAutofit/>
          </a:bodyPr>
          <a:lstStyle/>
          <a:p>
            <a:pPr>
              <a:defRPr/>
            </a:pPr>
            <a:r>
              <a:rPr lang="en-US" sz="2800" dirty="0" smtClean="0">
                <a:ea typeface="+mn-ea"/>
              </a:rPr>
              <a:t>Establish Medicare Part C and D programs</a:t>
            </a:r>
          </a:p>
          <a:p>
            <a:pPr lvl="1">
              <a:defRPr/>
            </a:pPr>
            <a:r>
              <a:rPr lang="en-US" sz="2400" dirty="0" smtClean="0">
                <a:ea typeface="+mn-ea"/>
              </a:rPr>
              <a:t>Ensure Medicare Advantage organizations have anti-fraud plans</a:t>
            </a:r>
          </a:p>
          <a:p>
            <a:pPr lvl="1">
              <a:defRPr/>
            </a:pPr>
            <a:r>
              <a:rPr lang="en-US" sz="2400" dirty="0" smtClean="0">
                <a:ea typeface="+mn-ea"/>
              </a:rPr>
              <a:t>Retroactive Part D claims review</a:t>
            </a:r>
            <a:endParaRPr lang="en-US" sz="2600" dirty="0" smtClean="0">
              <a:ea typeface="+mn-ea"/>
            </a:endParaRPr>
          </a:p>
          <a:p>
            <a:pPr lvl="2">
              <a:defRPr/>
            </a:pPr>
            <a:r>
              <a:rPr lang="en-US" sz="2200" spc="-40" dirty="0" smtClean="0">
                <a:ea typeface="+mn-ea"/>
              </a:rPr>
              <a:t>Review estimates from drug plans for high cost beneficiaries</a:t>
            </a:r>
          </a:p>
          <a:p>
            <a:pPr lvl="1">
              <a:defRPr/>
            </a:pPr>
            <a:r>
              <a:rPr lang="en-US" sz="2400" dirty="0" smtClean="0">
                <a:ea typeface="+mn-ea"/>
              </a:rPr>
              <a:t>Collect overpayments</a:t>
            </a:r>
          </a:p>
          <a:p>
            <a:pPr>
              <a:defRPr/>
            </a:pPr>
            <a:r>
              <a:rPr lang="en-US" sz="2800" dirty="0" smtClean="0">
                <a:ea typeface="+mn-ea"/>
              </a:rPr>
              <a:t>States and territories establish Medicaid RACs</a:t>
            </a:r>
          </a:p>
          <a:p>
            <a:pPr lvl="1">
              <a:defRPr/>
            </a:pPr>
            <a:r>
              <a:rPr lang="en-US" sz="2400" dirty="0" smtClean="0">
                <a:ea typeface="+mn-ea"/>
              </a:rPr>
              <a:t>Identify overpayments and underpayments</a:t>
            </a:r>
          </a:p>
          <a:p>
            <a:pPr lvl="1">
              <a:defRPr/>
            </a:pPr>
            <a:r>
              <a:rPr lang="en-US" sz="2400" dirty="0" smtClean="0">
                <a:ea typeface="+mn-ea"/>
              </a:rPr>
              <a:t>Coordinate efforts with Federal and state auditors</a:t>
            </a:r>
          </a:p>
          <a:p>
            <a:pPr>
              <a:buFont typeface="Wingdings" pitchFamily="2" charset="2"/>
              <a:buNone/>
              <a:defRPr/>
            </a:pPr>
            <a:endParaRPr lang="en-US" sz="3600" dirty="0" smtClean="0">
              <a:ea typeface="+mn-ea"/>
            </a:endParaRPr>
          </a:p>
        </p:txBody>
      </p:sp>
      <p:sp>
        <p:nvSpPr>
          <p:cNvPr id="5" name="Footer Placeholder 4"/>
          <p:cNvSpPr>
            <a:spLocks noGrp="1"/>
          </p:cNvSpPr>
          <p:nvPr>
            <p:ph type="ftr" sz="quarter" idx="12"/>
          </p:nvPr>
        </p:nvSpPr>
        <p:spPr>
          <a:xfrm>
            <a:off x="2819400" y="6356350"/>
            <a:ext cx="3657600" cy="365125"/>
          </a:xfrm>
        </p:spPr>
        <p:txBody>
          <a:bodyPr/>
          <a:lstStyle/>
          <a:p>
            <a:pPr>
              <a:defRPr/>
            </a:pPr>
            <a:r>
              <a:rPr lang="en-US" dirty="0"/>
              <a:t>Medicare and Medicaid - Fraud and Abuse Prevention</a:t>
            </a:r>
          </a:p>
        </p:txBody>
      </p:sp>
      <p:sp>
        <p:nvSpPr>
          <p:cNvPr id="6" name="Date Placeholder 5"/>
          <p:cNvSpPr>
            <a:spLocks noGrp="1"/>
          </p:cNvSpPr>
          <p:nvPr>
            <p:ph type="dt" sz="quarter" idx="10"/>
          </p:nvPr>
        </p:nvSpPr>
        <p:spPr/>
        <p:txBody>
          <a:bodyPr/>
          <a:lstStyle/>
          <a:p>
            <a:pPr>
              <a:defRPr/>
            </a:pPr>
            <a:r>
              <a:rPr lang="en-US" dirty="0"/>
              <a:t>5/1/10</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Number Placeholder 3"/>
          <p:cNvSpPr>
            <a:spLocks noGrp="1"/>
          </p:cNvSpPr>
          <p:nvPr>
            <p:ph type="sldNum" sz="quarter" idx="11"/>
          </p:nvPr>
        </p:nvSpPr>
        <p:spPr bwMode="auto">
          <a:noFill/>
          <a:ln>
            <a:miter lim="800000"/>
            <a:headEnd/>
            <a:tailEnd/>
          </a:ln>
        </p:spPr>
        <p:txBody>
          <a:bodyPr/>
          <a:lstStyle/>
          <a:p>
            <a:fld id="{9F78637E-06E6-4FC9-96DE-2414C34B132E}" type="slidenum">
              <a:rPr lang="en-US" smtClean="0"/>
              <a:pPr/>
              <a:t>25</a:t>
            </a:fld>
            <a:endParaRPr lang="en-US" dirty="0" smtClean="0"/>
          </a:p>
        </p:txBody>
      </p:sp>
      <p:sp>
        <p:nvSpPr>
          <p:cNvPr id="35843" name="Rectangle 2"/>
          <p:cNvSpPr>
            <a:spLocks noGrp="1" noChangeArrowheads="1"/>
          </p:cNvSpPr>
          <p:nvPr>
            <p:ph type="title" idx="4294967295"/>
          </p:nvPr>
        </p:nvSpPr>
        <p:spPr>
          <a:xfrm>
            <a:off x="762000" y="228600"/>
            <a:ext cx="8382000" cy="1143000"/>
          </a:xfrm>
        </p:spPr>
        <p:txBody>
          <a:bodyPr anchorCtr="1"/>
          <a:lstStyle/>
          <a:p>
            <a:pPr>
              <a:spcAft>
                <a:spcPts val="1200"/>
              </a:spcAft>
            </a:pPr>
            <a:r>
              <a:rPr lang="en-US" sz="3600" dirty="0" smtClean="0">
                <a:ea typeface="ＭＳ Ｐゴシック" pitchFamily="7" charset="-128"/>
              </a:rPr>
              <a:t>Recovery Audit Contractors</a:t>
            </a:r>
            <a:br>
              <a:rPr lang="en-US" sz="3600" dirty="0" smtClean="0">
                <a:ea typeface="ＭＳ Ｐゴシック" pitchFamily="7" charset="-128"/>
              </a:rPr>
            </a:br>
            <a:endParaRPr lang="en-US" sz="3600" dirty="0" smtClean="0">
              <a:ea typeface="ＭＳ Ｐゴシック" pitchFamily="7" charset="-128"/>
            </a:endParaRPr>
          </a:p>
        </p:txBody>
      </p:sp>
      <p:sp>
        <p:nvSpPr>
          <p:cNvPr id="5" name="Footer Placeholder 4"/>
          <p:cNvSpPr>
            <a:spLocks noGrp="1"/>
          </p:cNvSpPr>
          <p:nvPr>
            <p:ph type="ftr" sz="quarter" idx="12"/>
          </p:nvPr>
        </p:nvSpPr>
        <p:spPr>
          <a:xfrm>
            <a:off x="3124200" y="6356350"/>
            <a:ext cx="3505200" cy="365125"/>
          </a:xfrm>
        </p:spPr>
        <p:txBody>
          <a:bodyPr/>
          <a:lstStyle/>
          <a:p>
            <a:pPr>
              <a:defRPr/>
            </a:pPr>
            <a:r>
              <a:rPr lang="en-US" dirty="0"/>
              <a:t>Medicare and Medicaid - Fraud and Abuse Prevention</a:t>
            </a:r>
          </a:p>
        </p:txBody>
      </p:sp>
      <p:sp>
        <p:nvSpPr>
          <p:cNvPr id="6" name="Date Placeholder 5"/>
          <p:cNvSpPr>
            <a:spLocks noGrp="1"/>
          </p:cNvSpPr>
          <p:nvPr>
            <p:ph type="dt" sz="quarter" idx="10"/>
          </p:nvPr>
        </p:nvSpPr>
        <p:spPr/>
        <p:txBody>
          <a:bodyPr/>
          <a:lstStyle/>
          <a:p>
            <a:pPr>
              <a:defRPr/>
            </a:pPr>
            <a:r>
              <a:rPr lang="en-US" dirty="0"/>
              <a:t>5/1/10</a:t>
            </a:r>
          </a:p>
        </p:txBody>
      </p:sp>
      <p:pic>
        <p:nvPicPr>
          <p:cNvPr id="35846" name="Picture 17" descr="RecoveryMap.JPG"/>
          <p:cNvPicPr>
            <a:picLocks noChangeAspect="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p:txBody>
          <a:bodyPr/>
          <a:lstStyle/>
          <a:p>
            <a:r>
              <a:rPr lang="en-US" dirty="0" smtClean="0">
                <a:ea typeface="ＭＳ Ｐゴシック" pitchFamily="7" charset="-128"/>
              </a:rPr>
              <a:t>Reporting</a:t>
            </a:r>
          </a:p>
        </p:txBody>
      </p:sp>
      <p:sp>
        <p:nvSpPr>
          <p:cNvPr id="3" name="Content Placeholder 2"/>
          <p:cNvSpPr>
            <a:spLocks noGrp="1"/>
          </p:cNvSpPr>
          <p:nvPr>
            <p:ph idx="1"/>
          </p:nvPr>
        </p:nvSpPr>
        <p:spPr>
          <a:xfrm>
            <a:off x="1008063" y="1338263"/>
            <a:ext cx="7848600" cy="4495800"/>
          </a:xfrm>
        </p:spPr>
        <p:txBody>
          <a:bodyPr>
            <a:noAutofit/>
          </a:bodyPr>
          <a:lstStyle/>
          <a:p>
            <a:pPr>
              <a:defRPr/>
            </a:pPr>
            <a:r>
              <a:rPr lang="en-US" sz="2800" dirty="0" smtClean="0">
                <a:ea typeface="+mn-ea"/>
              </a:rPr>
              <a:t>Share information and performance metrics</a:t>
            </a:r>
          </a:p>
          <a:p>
            <a:pPr lvl="1">
              <a:defRPr/>
            </a:pPr>
            <a:r>
              <a:rPr lang="en-US" sz="2400" dirty="0" smtClean="0">
                <a:ea typeface="+mn-ea"/>
              </a:rPr>
              <a:t>On key program integrity activities</a:t>
            </a:r>
          </a:p>
          <a:p>
            <a:pPr>
              <a:defRPr/>
            </a:pPr>
            <a:r>
              <a:rPr lang="en-US" sz="2800" dirty="0" smtClean="0">
                <a:ea typeface="+mn-ea"/>
              </a:rPr>
              <a:t>Enhance private sector partnerships</a:t>
            </a:r>
          </a:p>
          <a:p>
            <a:pPr lvl="1">
              <a:defRPr/>
            </a:pPr>
            <a:r>
              <a:rPr lang="en-US" sz="2400" dirty="0" smtClean="0">
                <a:ea typeface="+mn-ea"/>
              </a:rPr>
              <a:t>Share how to detect and prevent fraud</a:t>
            </a:r>
          </a:p>
          <a:p>
            <a:pPr>
              <a:defRPr/>
            </a:pPr>
            <a:r>
              <a:rPr lang="en-US" sz="2800" dirty="0" smtClean="0">
                <a:ea typeface="+mn-ea"/>
              </a:rPr>
              <a:t>Coordinate law enforcement initiatives</a:t>
            </a:r>
          </a:p>
          <a:p>
            <a:pPr marL="284163" lvl="1" indent="-284163">
              <a:buFont typeface="Wingdings" pitchFamily="2" charset="2"/>
              <a:buChar char="§"/>
              <a:defRPr/>
            </a:pPr>
            <a:r>
              <a:rPr lang="en-US" dirty="0">
                <a:ea typeface="+mn-ea"/>
              </a:rPr>
              <a:t>Regional Fraud Summits </a:t>
            </a:r>
            <a:endParaRPr lang="en-US" dirty="0" smtClean="0">
              <a:ea typeface="+mn-ea"/>
            </a:endParaRPr>
          </a:p>
          <a:p>
            <a:pPr marL="742950" lvl="2" indent="-342900">
              <a:buFont typeface="Calibri" pitchFamily="34" charset="0"/>
              <a:buChar char="–"/>
              <a:defRPr/>
            </a:pPr>
            <a:r>
              <a:rPr lang="en-US" sz="2800" dirty="0" smtClean="0">
                <a:ea typeface="+mn-ea"/>
              </a:rPr>
              <a:t>Share </a:t>
            </a:r>
            <a:r>
              <a:rPr lang="en-US" sz="2800" dirty="0">
                <a:ea typeface="+mn-ea"/>
              </a:rPr>
              <a:t>concerns and </a:t>
            </a:r>
            <a:r>
              <a:rPr lang="en-US" sz="2800" dirty="0" smtClean="0">
                <a:ea typeface="+mn-ea"/>
              </a:rPr>
              <a:t>collaborate on strategies</a:t>
            </a:r>
            <a:endParaRPr lang="en-US" sz="3000" dirty="0">
              <a:ea typeface="+mn-ea"/>
            </a:endParaRPr>
          </a:p>
          <a:p>
            <a:pPr>
              <a:buFont typeface="Calibri" pitchFamily="34" charset="0"/>
              <a:buChar char="–"/>
              <a:defRPr/>
            </a:pPr>
            <a:endParaRPr lang="en-US" dirty="0" smtClean="0">
              <a:ea typeface="+mn-ea"/>
            </a:endParaRPr>
          </a:p>
        </p:txBody>
      </p:sp>
      <p:sp>
        <p:nvSpPr>
          <p:cNvPr id="36868" name="Slide Number Placeholder 3"/>
          <p:cNvSpPr>
            <a:spLocks noGrp="1"/>
          </p:cNvSpPr>
          <p:nvPr>
            <p:ph type="sldNum" sz="quarter" idx="11"/>
          </p:nvPr>
        </p:nvSpPr>
        <p:spPr bwMode="auto">
          <a:noFill/>
          <a:ln>
            <a:miter lim="800000"/>
            <a:headEnd/>
            <a:tailEnd/>
          </a:ln>
        </p:spPr>
        <p:txBody>
          <a:bodyPr/>
          <a:lstStyle/>
          <a:p>
            <a:fld id="{FAE1BB69-0150-49AA-966F-90FED746CA19}" type="slidenum">
              <a:rPr lang="en-US" smtClean="0"/>
              <a:pPr/>
              <a:t>26</a:t>
            </a:fld>
            <a:endParaRPr lang="en-US" dirty="0" smtClean="0"/>
          </a:p>
        </p:txBody>
      </p:sp>
      <p:sp>
        <p:nvSpPr>
          <p:cNvPr id="5" name="Footer Placeholder 4"/>
          <p:cNvSpPr>
            <a:spLocks noGrp="1"/>
          </p:cNvSpPr>
          <p:nvPr>
            <p:ph type="ftr" sz="quarter" idx="12"/>
          </p:nvPr>
        </p:nvSpPr>
        <p:spPr>
          <a:xfrm>
            <a:off x="2438400" y="6324600"/>
            <a:ext cx="3733800" cy="365125"/>
          </a:xfrm>
        </p:spPr>
        <p:txBody>
          <a:bodyPr/>
          <a:lstStyle/>
          <a:p>
            <a:pPr>
              <a:defRPr/>
            </a:pPr>
            <a:r>
              <a:rPr lang="en-US" dirty="0"/>
              <a:t>Medicare and Medicaid - Fraud and Abuse Prevention</a:t>
            </a:r>
          </a:p>
        </p:txBody>
      </p:sp>
      <p:sp>
        <p:nvSpPr>
          <p:cNvPr id="6" name="Date Placeholder 5"/>
          <p:cNvSpPr>
            <a:spLocks noGrp="1"/>
          </p:cNvSpPr>
          <p:nvPr>
            <p:ph type="dt" sz="quarter" idx="10"/>
          </p:nvPr>
        </p:nvSpPr>
        <p:spPr>
          <a:xfrm>
            <a:off x="228600" y="6324600"/>
            <a:ext cx="2133600" cy="365125"/>
          </a:xfrm>
        </p:spPr>
        <p:txBody>
          <a:bodyPr/>
          <a:lstStyle/>
          <a:p>
            <a:pPr>
              <a:defRPr/>
            </a:pPr>
            <a:r>
              <a:rPr lang="en-US" dirty="0"/>
              <a:t>5/1/10</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lstStyle/>
          <a:p>
            <a:r>
              <a:rPr lang="en-US" dirty="0" smtClean="0">
                <a:ea typeface="ＭＳ Ｐゴシック" pitchFamily="7" charset="-128"/>
              </a:rPr>
              <a:t>Zone Program Integrity Contractors</a:t>
            </a:r>
          </a:p>
        </p:txBody>
      </p:sp>
      <p:sp>
        <p:nvSpPr>
          <p:cNvPr id="3" name="Content Placeholder 2"/>
          <p:cNvSpPr>
            <a:spLocks noGrp="1"/>
          </p:cNvSpPr>
          <p:nvPr>
            <p:ph idx="1"/>
          </p:nvPr>
        </p:nvSpPr>
        <p:spPr/>
        <p:txBody>
          <a:bodyPr/>
          <a:lstStyle/>
          <a:p>
            <a:pPr>
              <a:defRPr/>
            </a:pPr>
            <a:r>
              <a:rPr lang="en-US" sz="2800" spc="-40" dirty="0" smtClean="0">
                <a:ea typeface="+mn-ea"/>
              </a:rPr>
              <a:t>Zone Program Integrity Contractors (ZPICs)</a:t>
            </a:r>
          </a:p>
          <a:p>
            <a:pPr lvl="1">
              <a:defRPr/>
            </a:pPr>
            <a:r>
              <a:rPr lang="en-US" sz="2400" spc="-40" dirty="0" smtClean="0">
                <a:ea typeface="+mn-ea"/>
              </a:rPr>
              <a:t>Analyze claims data</a:t>
            </a:r>
          </a:p>
          <a:p>
            <a:pPr lvl="1">
              <a:defRPr/>
            </a:pPr>
            <a:r>
              <a:rPr lang="en-US" sz="2400" spc="-40" dirty="0" smtClean="0">
                <a:ea typeface="+mn-ea"/>
              </a:rPr>
              <a:t>Identify billing and utilization trends that suggest fraud</a:t>
            </a:r>
          </a:p>
          <a:p>
            <a:pPr lvl="1">
              <a:defRPr/>
            </a:pPr>
            <a:r>
              <a:rPr lang="en-US" sz="2400" spc="-40" dirty="0" smtClean="0">
                <a:ea typeface="+mn-ea"/>
              </a:rPr>
              <a:t>Work closely with law enforcement agencies</a:t>
            </a:r>
            <a:endParaRPr lang="en-US" spc="-40" dirty="0" smtClean="0">
              <a:ea typeface="+mn-ea"/>
            </a:endParaRPr>
          </a:p>
          <a:p>
            <a:pPr>
              <a:defRPr/>
            </a:pPr>
            <a:r>
              <a:rPr lang="en-US" sz="2800" dirty="0" smtClean="0">
                <a:ea typeface="+mn-ea"/>
              </a:rPr>
              <a:t>CMS is transitioning from Program Safeguard Contractors to ZPICs</a:t>
            </a:r>
          </a:p>
          <a:p>
            <a:pPr>
              <a:defRPr/>
            </a:pPr>
            <a:r>
              <a:rPr lang="en-US" sz="2800" dirty="0" smtClean="0">
                <a:ea typeface="+mn-ea"/>
              </a:rPr>
              <a:t>ZPIC regions align with Medicare Administrative Contractor regions</a:t>
            </a:r>
          </a:p>
          <a:p>
            <a:pPr>
              <a:buFont typeface="Wingdings" pitchFamily="2" charset="2"/>
              <a:buNone/>
              <a:defRPr/>
            </a:pPr>
            <a:endParaRPr lang="en-US" sz="2800" dirty="0">
              <a:ea typeface="+mn-ea"/>
            </a:endParaRPr>
          </a:p>
        </p:txBody>
      </p:sp>
      <p:sp>
        <p:nvSpPr>
          <p:cNvPr id="4" name="Date Placeholder 3"/>
          <p:cNvSpPr>
            <a:spLocks noGrp="1"/>
          </p:cNvSpPr>
          <p:nvPr>
            <p:ph type="dt" sz="quarter" idx="10"/>
          </p:nvPr>
        </p:nvSpPr>
        <p:spPr/>
        <p:txBody>
          <a:bodyPr/>
          <a:lstStyle/>
          <a:p>
            <a:pPr>
              <a:defRPr/>
            </a:pPr>
            <a:r>
              <a:rPr lang="en-US" dirty="0"/>
              <a:t>5/1/10</a:t>
            </a:r>
          </a:p>
        </p:txBody>
      </p:sp>
      <p:sp>
        <p:nvSpPr>
          <p:cNvPr id="37893" name="Slide Number Placeholder 4"/>
          <p:cNvSpPr>
            <a:spLocks noGrp="1"/>
          </p:cNvSpPr>
          <p:nvPr>
            <p:ph type="sldNum" sz="quarter" idx="11"/>
          </p:nvPr>
        </p:nvSpPr>
        <p:spPr bwMode="auto">
          <a:noFill/>
          <a:ln>
            <a:miter lim="800000"/>
            <a:headEnd/>
            <a:tailEnd/>
          </a:ln>
        </p:spPr>
        <p:txBody>
          <a:bodyPr/>
          <a:lstStyle/>
          <a:p>
            <a:fld id="{16D8F624-EC47-4E00-894F-9473DFB5E8EE}" type="slidenum">
              <a:rPr lang="en-US" smtClean="0"/>
              <a:pPr/>
              <a:t>27</a:t>
            </a:fld>
            <a:endParaRPr lang="en-US" dirty="0" smtClean="0"/>
          </a:p>
        </p:txBody>
      </p:sp>
      <p:sp>
        <p:nvSpPr>
          <p:cNvPr id="6" name="Footer Placeholder 5"/>
          <p:cNvSpPr>
            <a:spLocks noGrp="1"/>
          </p:cNvSpPr>
          <p:nvPr>
            <p:ph type="ftr" sz="quarter" idx="12"/>
          </p:nvPr>
        </p:nvSpPr>
        <p:spPr/>
        <p:txBody>
          <a:bodyPr/>
          <a:lstStyle/>
          <a:p>
            <a:pPr>
              <a:defRPr/>
            </a:pPr>
            <a:r>
              <a:rPr lang="en-US" dirty="0"/>
              <a:t>Medicare and Medicaid - Fraud and Abuse Prevention</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Content Placeholder 6" descr="ZPICmap.JPG"/>
          <p:cNvPicPr>
            <a:picLocks noGrp="1" noChangeAspect="1"/>
          </p:cNvPicPr>
          <p:nvPr>
            <p:ph idx="1"/>
          </p:nvPr>
        </p:nvPicPr>
        <p:blipFill>
          <a:blip r:embed="rId3" cstate="print"/>
          <a:srcRect/>
          <a:stretch>
            <a:fillRect/>
          </a:stretch>
        </p:blipFill>
        <p:spPr>
          <a:xfrm>
            <a:off x="0" y="0"/>
            <a:ext cx="9144000" cy="6858000"/>
          </a:xfrm>
        </p:spPr>
      </p:pic>
      <p:sp>
        <p:nvSpPr>
          <p:cNvPr id="4" name="Date Placeholder 3"/>
          <p:cNvSpPr>
            <a:spLocks noGrp="1"/>
          </p:cNvSpPr>
          <p:nvPr>
            <p:ph type="dt" sz="quarter" idx="10"/>
          </p:nvPr>
        </p:nvSpPr>
        <p:spPr/>
        <p:txBody>
          <a:bodyPr/>
          <a:lstStyle/>
          <a:p>
            <a:pPr>
              <a:defRPr/>
            </a:pPr>
            <a:r>
              <a:rPr lang="en-US" dirty="0"/>
              <a:t>5/1/10</a:t>
            </a:r>
          </a:p>
        </p:txBody>
      </p:sp>
      <p:sp>
        <p:nvSpPr>
          <p:cNvPr id="38916" name="Slide Number Placeholder 4"/>
          <p:cNvSpPr>
            <a:spLocks noGrp="1"/>
          </p:cNvSpPr>
          <p:nvPr>
            <p:ph type="sldNum" sz="quarter" idx="11"/>
          </p:nvPr>
        </p:nvSpPr>
        <p:spPr bwMode="auto">
          <a:noFill/>
          <a:ln>
            <a:miter lim="800000"/>
            <a:headEnd/>
            <a:tailEnd/>
          </a:ln>
        </p:spPr>
        <p:txBody>
          <a:bodyPr/>
          <a:lstStyle/>
          <a:p>
            <a:fld id="{B664C6D9-2A31-45F5-BD27-2D606BE5C782}" type="slidenum">
              <a:rPr lang="en-US" smtClean="0"/>
              <a:pPr/>
              <a:t>28</a:t>
            </a:fld>
            <a:endParaRPr lang="en-US" dirty="0" smtClean="0"/>
          </a:p>
        </p:txBody>
      </p:sp>
      <p:sp>
        <p:nvSpPr>
          <p:cNvPr id="6" name="Footer Placeholder 5"/>
          <p:cNvSpPr>
            <a:spLocks noGrp="1"/>
          </p:cNvSpPr>
          <p:nvPr>
            <p:ph type="ftr" sz="quarter" idx="12"/>
          </p:nvPr>
        </p:nvSpPr>
        <p:spPr/>
        <p:txBody>
          <a:bodyPr/>
          <a:lstStyle/>
          <a:p>
            <a:pPr>
              <a:defRPr/>
            </a:pPr>
            <a:r>
              <a:rPr lang="en-US" dirty="0"/>
              <a:t>Medicare and Medicaid - Fraud and Abuse Prevention</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00338E"/>
        </a:solidFill>
        <a:effectLst/>
      </p:bgPr>
    </p:bg>
    <p:spTree>
      <p:nvGrpSpPr>
        <p:cNvPr id="1" name=""/>
        <p:cNvGrpSpPr/>
        <p:nvPr/>
      </p:nvGrpSpPr>
      <p:grpSpPr>
        <a:xfrm>
          <a:off x="0" y="0"/>
          <a:ext cx="0" cy="0"/>
          <a:chOff x="0" y="0"/>
          <a:chExt cx="0" cy="0"/>
        </a:xfrm>
      </p:grpSpPr>
      <p:sp>
        <p:nvSpPr>
          <p:cNvPr id="39938" name="TPQuestion"/>
          <p:cNvSpPr>
            <a:spLocks noGrp="1"/>
          </p:cNvSpPr>
          <p:nvPr>
            <p:ph type="title"/>
          </p:nvPr>
        </p:nvSpPr>
        <p:spPr/>
        <p:txBody>
          <a:bodyPr/>
          <a:lstStyle/>
          <a:p>
            <a:pPr eaLnBrk="1" hangingPunct="1"/>
            <a:r>
              <a:rPr lang="en-US" dirty="0" smtClean="0">
                <a:solidFill>
                  <a:schemeClr val="bg1"/>
                </a:solidFill>
                <a:ea typeface="ＭＳ Ｐゴシック" pitchFamily="7" charset="-128"/>
              </a:rPr>
              <a:t>Exercise</a:t>
            </a:r>
          </a:p>
        </p:txBody>
      </p:sp>
      <p:sp>
        <p:nvSpPr>
          <p:cNvPr id="71686" name="TPAnswers"/>
          <p:cNvSpPr>
            <a:spLocks noGrp="1"/>
          </p:cNvSpPr>
          <p:nvPr>
            <p:ph idx="1"/>
            <p:custDataLst>
              <p:tags r:id="rId2"/>
            </p:custDataLst>
          </p:nvPr>
        </p:nvSpPr>
        <p:spPr>
          <a:xfrm>
            <a:off x="1066800" y="2438400"/>
            <a:ext cx="5334000" cy="3200400"/>
          </a:xfrm>
        </p:spPr>
        <p:txBody>
          <a:bodyPr/>
          <a:lstStyle/>
          <a:p>
            <a:pPr marL="344488" indent="-344488" eaLnBrk="1" hangingPunct="1">
              <a:buFont typeface="+mj-lt"/>
              <a:buAutoNum type="alphaUcPeriod"/>
              <a:defRPr/>
            </a:pPr>
            <a:r>
              <a:rPr lang="en-US" sz="2400" dirty="0" smtClean="0">
                <a:solidFill>
                  <a:schemeClr val="bg1"/>
                </a:solidFill>
                <a:ea typeface="+mn-ea"/>
              </a:rPr>
              <a:t>RACs coordinate with Federal and state auditors</a:t>
            </a:r>
          </a:p>
          <a:p>
            <a:pPr marL="344488" indent="-344488" eaLnBrk="1" hangingPunct="1">
              <a:buFont typeface="+mj-lt"/>
              <a:buAutoNum type="alphaUcPeriod"/>
              <a:defRPr/>
            </a:pPr>
            <a:r>
              <a:rPr lang="en-US" sz="2400" dirty="0" smtClean="0">
                <a:solidFill>
                  <a:schemeClr val="bg1"/>
                </a:solidFill>
                <a:ea typeface="+mn-ea"/>
              </a:rPr>
              <a:t>RACs identify improper Medicare payments</a:t>
            </a:r>
          </a:p>
          <a:p>
            <a:pPr marL="342900" indent="-342900" eaLnBrk="1" hangingPunct="1">
              <a:buFont typeface="Wingdings" pitchFamily="2" charset="2"/>
              <a:buAutoNum type="alphaUcPeriod"/>
              <a:defRPr/>
            </a:pPr>
            <a:r>
              <a:rPr lang="en-US" sz="2400" dirty="0" smtClean="0">
                <a:solidFill>
                  <a:schemeClr val="bg1"/>
                </a:solidFill>
                <a:ea typeface="+mn-ea"/>
              </a:rPr>
              <a:t>RACs identify overpayments only</a:t>
            </a:r>
          </a:p>
          <a:p>
            <a:pPr marL="342900" indent="-342900" eaLnBrk="1" hangingPunct="1">
              <a:buFont typeface="Wingdings" pitchFamily="2" charset="2"/>
              <a:buAutoNum type="alphaUcPeriod"/>
              <a:defRPr/>
            </a:pPr>
            <a:r>
              <a:rPr lang="en-US" sz="2400" spc="-50" dirty="0" smtClean="0">
                <a:solidFill>
                  <a:schemeClr val="bg1"/>
                </a:solidFill>
                <a:ea typeface="+mn-ea"/>
              </a:rPr>
              <a:t>RACs are paid on a contingency fee basis</a:t>
            </a:r>
          </a:p>
        </p:txBody>
      </p:sp>
      <p:sp>
        <p:nvSpPr>
          <p:cNvPr id="58370" name="Rectangle 4"/>
          <p:cNvSpPr>
            <a:spLocks noGrp="1" noChangeArrowheads="1"/>
          </p:cNvSpPr>
          <p:nvPr>
            <p:ph type="dt" sz="quarter" idx="10"/>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dirty="0"/>
              <a:t>5/1/10</a:t>
            </a:r>
          </a:p>
        </p:txBody>
      </p:sp>
      <p:sp>
        <p:nvSpPr>
          <p:cNvPr id="39941" name="Slide Number Placeholder 5"/>
          <p:cNvSpPr>
            <a:spLocks noGrp="1"/>
          </p:cNvSpPr>
          <p:nvPr>
            <p:ph type="sldNum" sz="quarter" idx="11"/>
          </p:nvPr>
        </p:nvSpPr>
        <p:spPr bwMode="auto">
          <a:noFill/>
          <a:ln>
            <a:miter lim="800000"/>
            <a:headEnd/>
            <a:tailEnd/>
          </a:ln>
        </p:spPr>
        <p:txBody>
          <a:bodyPr/>
          <a:lstStyle/>
          <a:p>
            <a:fld id="{981C4E71-D570-4410-A60A-3992AB49CA48}" type="slidenum">
              <a:rPr lang="en-US" smtClean="0"/>
              <a:pPr/>
              <a:t>29</a:t>
            </a:fld>
            <a:endParaRPr lang="en-US" dirty="0" smtClean="0"/>
          </a:p>
        </p:txBody>
      </p:sp>
      <p:sp>
        <p:nvSpPr>
          <p:cNvPr id="39942" name="TextBox 6"/>
          <p:cNvSpPr txBox="1">
            <a:spLocks noChangeArrowheads="1"/>
          </p:cNvSpPr>
          <p:nvPr/>
        </p:nvSpPr>
        <p:spPr bwMode="auto">
          <a:xfrm>
            <a:off x="457200" y="1257300"/>
            <a:ext cx="8229600" cy="984250"/>
          </a:xfrm>
          <a:prstGeom prst="rect">
            <a:avLst/>
          </a:prstGeom>
          <a:noFill/>
          <a:ln w="9525">
            <a:noFill/>
            <a:miter lim="800000"/>
            <a:headEnd/>
            <a:tailEnd/>
          </a:ln>
        </p:spPr>
        <p:txBody>
          <a:bodyPr>
            <a:spAutoFit/>
          </a:bodyPr>
          <a:lstStyle/>
          <a:p>
            <a:pPr marL="681038" indent="-681038">
              <a:tabLst>
                <a:tab pos="682625" algn="l"/>
              </a:tabLst>
            </a:pPr>
            <a:r>
              <a:rPr lang="en-US" sz="3200" b="1" dirty="0">
                <a:solidFill>
                  <a:schemeClr val="bg1"/>
                </a:solidFill>
              </a:rPr>
              <a:t> </a:t>
            </a:r>
            <a:r>
              <a:rPr lang="en-US" sz="2600" b="1" dirty="0">
                <a:solidFill>
                  <a:schemeClr val="bg1"/>
                </a:solidFill>
              </a:rPr>
              <a:t>1</a:t>
            </a:r>
            <a:r>
              <a:rPr lang="en-US" sz="2600" b="1" dirty="0">
                <a:solidFill>
                  <a:schemeClr val="bg1"/>
                </a:solidFill>
                <a:latin typeface="Calibri" pitchFamily="34" charset="0"/>
              </a:rPr>
              <a:t>.  Which of the following statements is </a:t>
            </a:r>
            <a:r>
              <a:rPr lang="en-US" sz="2600" b="1" i="1" dirty="0">
                <a:solidFill>
                  <a:schemeClr val="bg1"/>
                </a:solidFill>
                <a:latin typeface="Calibri" pitchFamily="34" charset="0"/>
              </a:rPr>
              <a:t>not</a:t>
            </a:r>
            <a:r>
              <a:rPr lang="en-US" sz="2600" b="1" dirty="0">
                <a:solidFill>
                  <a:schemeClr val="bg1"/>
                </a:solidFill>
                <a:latin typeface="Calibri" pitchFamily="34" charset="0"/>
              </a:rPr>
              <a:t> true about Medicare Recovery Audit Contractors (RACs)?</a:t>
            </a:r>
            <a:endParaRPr lang="en-US" sz="2600" b="1" dirty="0">
              <a:solidFill>
                <a:schemeClr val="bg1"/>
              </a:solidFill>
            </a:endParaRPr>
          </a:p>
        </p:txBody>
      </p:sp>
      <p:sp>
        <p:nvSpPr>
          <p:cNvPr id="8" name="Footer Placeholder 4"/>
          <p:cNvSpPr>
            <a:spLocks noGrp="1"/>
          </p:cNvSpPr>
          <p:nvPr>
            <p:ph type="ftr" sz="quarter" idx="12"/>
          </p:nvPr>
        </p:nvSpPr>
        <p:spPr>
          <a:xfrm>
            <a:off x="2841625" y="6356350"/>
            <a:ext cx="3200400" cy="365125"/>
          </a:xfrm>
        </p:spPr>
        <p:txBody>
          <a:bodyPr/>
          <a:lstStyle/>
          <a:p>
            <a:pPr algn="l">
              <a:defRPr/>
            </a:pPr>
            <a:r>
              <a:rPr lang="en-US" dirty="0"/>
              <a:t>Medicare and Medicaid - Fraud and Abuse Prevention</a:t>
            </a:r>
          </a:p>
        </p:txBody>
      </p:sp>
    </p:spTree>
    <p:custDataLst>
      <p:tags r:id="rId1"/>
    </p:custData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Content Placeholder 1"/>
          <p:cNvSpPr>
            <a:spLocks noGrp="1"/>
          </p:cNvSpPr>
          <p:nvPr>
            <p:ph idx="1"/>
          </p:nvPr>
        </p:nvSpPr>
        <p:spPr>
          <a:xfrm>
            <a:off x="1295400" y="1676400"/>
            <a:ext cx="7391400" cy="3429000"/>
          </a:xfrm>
        </p:spPr>
        <p:txBody>
          <a:bodyPr/>
          <a:lstStyle/>
          <a:p>
            <a:pPr marL="514350" indent="-514350">
              <a:buFontTx/>
              <a:buAutoNum type="arabicPeriod"/>
              <a:defRPr/>
            </a:pPr>
            <a:r>
              <a:rPr lang="en-US" sz="3200" b="0" dirty="0">
                <a:ea typeface="+mn-ea"/>
                <a:cs typeface="Arial" charset="0"/>
              </a:rPr>
              <a:t>Fraud and Abuse Overview</a:t>
            </a:r>
          </a:p>
          <a:p>
            <a:pPr marL="971550" lvl="1" indent="-460375">
              <a:defRPr/>
            </a:pPr>
            <a:r>
              <a:rPr lang="en-US" dirty="0" smtClean="0">
                <a:latin typeface="+mn-lt"/>
                <a:ea typeface="+mn-ea"/>
                <a:cs typeface="Arial" charset="0"/>
              </a:rPr>
              <a:t>Medicare </a:t>
            </a:r>
          </a:p>
          <a:p>
            <a:pPr marL="971550" lvl="1" indent="-460375">
              <a:defRPr/>
            </a:pPr>
            <a:r>
              <a:rPr lang="en-US" dirty="0" smtClean="0">
                <a:latin typeface="+mn-lt"/>
                <a:ea typeface="+mn-ea"/>
                <a:cs typeface="Arial" charset="0"/>
              </a:rPr>
              <a:t>Medicaid </a:t>
            </a:r>
          </a:p>
          <a:p>
            <a:pPr marL="511175" indent="-511175">
              <a:buFont typeface="+mj-lt"/>
              <a:buAutoNum type="arabicPeriod"/>
              <a:defRPr/>
            </a:pPr>
            <a:r>
              <a:rPr lang="en-US" sz="3200" b="0" dirty="0" smtClean="0">
                <a:ea typeface="+mn-ea"/>
                <a:cs typeface="Arial" charset="0"/>
              </a:rPr>
              <a:t>Fraud and Abuse Initiatives</a:t>
            </a:r>
          </a:p>
          <a:p>
            <a:pPr marL="511175" indent="-511175">
              <a:buFont typeface="+mj-lt"/>
              <a:buAutoNum type="arabicPeriod"/>
              <a:defRPr/>
            </a:pPr>
            <a:r>
              <a:rPr lang="en-US" sz="3200" b="0" dirty="0" smtClean="0">
                <a:ea typeface="+mn-ea"/>
                <a:cs typeface="Arial" charset="0"/>
              </a:rPr>
              <a:t>How You Can Fight Fraud</a:t>
            </a:r>
          </a:p>
        </p:txBody>
      </p:sp>
      <p:sp>
        <p:nvSpPr>
          <p:cNvPr id="3" name="Date Placeholder 2"/>
          <p:cNvSpPr>
            <a:spLocks noGrp="1"/>
          </p:cNvSpPr>
          <p:nvPr>
            <p:ph type="dt" sz="quarter" idx="10"/>
          </p:nvPr>
        </p:nvSpPr>
        <p:spPr/>
        <p:txBody>
          <a:bodyPr/>
          <a:lstStyle/>
          <a:p>
            <a:pPr>
              <a:defRPr/>
            </a:pPr>
            <a:r>
              <a:rPr lang="en-US" dirty="0"/>
              <a:t>5/1/10</a:t>
            </a:r>
          </a:p>
        </p:txBody>
      </p:sp>
      <p:sp>
        <p:nvSpPr>
          <p:cNvPr id="13316" name="Slide Number Placeholder 4"/>
          <p:cNvSpPr>
            <a:spLocks noGrp="1"/>
          </p:cNvSpPr>
          <p:nvPr>
            <p:ph type="sldNum" sz="quarter" idx="12"/>
          </p:nvPr>
        </p:nvSpPr>
        <p:spPr bwMode="auto">
          <a:noFill/>
          <a:ln>
            <a:miter lim="800000"/>
            <a:headEnd/>
            <a:tailEnd/>
          </a:ln>
        </p:spPr>
        <p:txBody>
          <a:bodyPr/>
          <a:lstStyle/>
          <a:p>
            <a:fld id="{0ADCB2D9-2F6F-424B-AD77-5E6141318E87}" type="slidenum">
              <a:rPr lang="en-US" smtClean="0"/>
              <a:pPr/>
              <a:t>3</a:t>
            </a:fld>
            <a:endParaRPr lang="en-US" dirty="0" smtClean="0"/>
          </a:p>
        </p:txBody>
      </p:sp>
      <p:sp>
        <p:nvSpPr>
          <p:cNvPr id="13317" name="Title 5"/>
          <p:cNvSpPr>
            <a:spLocks noGrp="1"/>
          </p:cNvSpPr>
          <p:nvPr>
            <p:ph type="title" idx="4294967295"/>
          </p:nvPr>
        </p:nvSpPr>
        <p:spPr/>
        <p:txBody>
          <a:bodyPr/>
          <a:lstStyle/>
          <a:p>
            <a:r>
              <a:rPr lang="en-US" sz="3600" dirty="0" smtClean="0">
                <a:ea typeface="ＭＳ Ｐゴシック" pitchFamily="7" charset="-128"/>
              </a:rPr>
              <a:t>Medicare Fraud &amp; Abuse Lessons</a:t>
            </a:r>
          </a:p>
        </p:txBody>
      </p:sp>
      <p:sp>
        <p:nvSpPr>
          <p:cNvPr id="13318" name="Title 1"/>
          <p:cNvSpPr>
            <a:spLocks noGrp="1"/>
          </p:cNvSpPr>
          <p:nvPr>
            <p:ph type="title" idx="4294967295"/>
          </p:nvPr>
        </p:nvSpPr>
        <p:spPr>
          <a:xfrm>
            <a:off x="0" y="0"/>
            <a:ext cx="9144000" cy="1417638"/>
          </a:xfrm>
          <a:solidFill>
            <a:srgbClr val="00338E"/>
          </a:solidFill>
        </p:spPr>
        <p:txBody>
          <a:bodyPr/>
          <a:lstStyle/>
          <a:p>
            <a:pPr eaLnBrk="1" hangingPunct="1"/>
            <a:r>
              <a:rPr lang="en-US" sz="3600" dirty="0" smtClean="0">
                <a:solidFill>
                  <a:schemeClr val="bg1"/>
                </a:solidFill>
                <a:ea typeface="ＭＳ Ｐゴシック" pitchFamily="7" charset="-128"/>
                <a:cs typeface="Arial" pitchFamily="34" charset="0"/>
              </a:rPr>
              <a:t>Lessons</a:t>
            </a:r>
          </a:p>
        </p:txBody>
      </p:sp>
      <p:sp>
        <p:nvSpPr>
          <p:cNvPr id="13319" name="Footer Placeholder 3"/>
          <p:cNvSpPr>
            <a:spLocks noGrp="1"/>
          </p:cNvSpPr>
          <p:nvPr>
            <p:ph type="ftr" sz="quarter" idx="11"/>
          </p:nvPr>
        </p:nvSpPr>
        <p:spPr bwMode="auto">
          <a:noFill/>
          <a:ln>
            <a:miter lim="800000"/>
            <a:headEnd/>
            <a:tailEnd/>
          </a:ln>
        </p:spPr>
        <p:txBody>
          <a:bodyPr wrap="square" numCol="1" anchorCtr="0" compatLnSpc="1">
            <a:prstTxWarp prst="textNoShape">
              <a:avLst/>
            </a:prstTxWarp>
          </a:bodyPr>
          <a:lstStyle/>
          <a:p>
            <a:r>
              <a:rPr lang="en-US" dirty="0" smtClean="0">
                <a:latin typeface="Arial" pitchFamily="34" charset="0"/>
                <a:ea typeface="ＭＳ Ｐゴシック" pitchFamily="7" charset="-128"/>
                <a:cs typeface="Arial" pitchFamily="34" charset="0"/>
              </a:rPr>
              <a:t>Medicare and Medicaid - Fraud and Abuse Prevention</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Content Placeholder 1"/>
          <p:cNvSpPr>
            <a:spLocks noGrp="1"/>
          </p:cNvSpPr>
          <p:nvPr>
            <p:ph idx="1"/>
          </p:nvPr>
        </p:nvSpPr>
        <p:spPr>
          <a:xfrm>
            <a:off x="1295400" y="1676400"/>
            <a:ext cx="7391400" cy="4267200"/>
          </a:xfrm>
        </p:spPr>
        <p:txBody>
          <a:bodyPr/>
          <a:lstStyle/>
          <a:p>
            <a:pPr indent="-279400">
              <a:buFont typeface="Wingdings" pitchFamily="2" charset="2"/>
              <a:buChar char="§"/>
              <a:defRPr/>
            </a:pPr>
            <a:r>
              <a:rPr lang="en-US" sz="3200" b="0" dirty="0">
                <a:ea typeface="+mn-ea"/>
                <a:cs typeface="Arial" charset="0"/>
              </a:rPr>
              <a:t>Medicare Summary Notices</a:t>
            </a:r>
          </a:p>
          <a:p>
            <a:pPr indent="-279400">
              <a:buFont typeface="Wingdings" pitchFamily="2" charset="2"/>
              <a:buChar char="§"/>
              <a:defRPr/>
            </a:pPr>
            <a:r>
              <a:rPr lang="en-US" sz="3200" b="0" dirty="0" smtClean="0">
                <a:latin typeface="+mn-lt"/>
                <a:ea typeface="+mn-ea"/>
                <a:cs typeface="Arial" charset="0"/>
              </a:rPr>
              <a:t>www.MyMedicare.gov</a:t>
            </a:r>
          </a:p>
          <a:p>
            <a:pPr indent="-279400">
              <a:buFont typeface="Wingdings" pitchFamily="2" charset="2"/>
              <a:buChar char="§"/>
              <a:defRPr/>
            </a:pPr>
            <a:r>
              <a:rPr lang="en-US" sz="3200" b="0" dirty="0">
                <a:ea typeface="+mn-ea"/>
                <a:cs typeface="Arial" charset="0"/>
              </a:rPr>
              <a:t>1-800-MEDICARE</a:t>
            </a:r>
          </a:p>
          <a:p>
            <a:pPr indent="-279400">
              <a:buFont typeface="Wingdings" pitchFamily="2" charset="2"/>
              <a:buChar char="§"/>
              <a:defRPr/>
            </a:pPr>
            <a:r>
              <a:rPr lang="en-US" sz="3200" b="0" dirty="0" smtClean="0">
                <a:latin typeface="+mn-lt"/>
                <a:ea typeface="+mn-ea"/>
                <a:cs typeface="Arial" charset="0"/>
              </a:rPr>
              <a:t>Senior Medicare Patrol</a:t>
            </a:r>
          </a:p>
          <a:p>
            <a:pPr indent="-279400">
              <a:buFont typeface="Wingdings" pitchFamily="2" charset="2"/>
              <a:buChar char="§"/>
              <a:defRPr/>
            </a:pPr>
            <a:r>
              <a:rPr lang="en-US" sz="3200" b="0" dirty="0" smtClean="0">
                <a:latin typeface="+mn-lt"/>
                <a:ea typeface="+mn-ea"/>
                <a:cs typeface="Arial" charset="0"/>
              </a:rPr>
              <a:t>www.stopmedicarefraud.gov</a:t>
            </a:r>
          </a:p>
          <a:p>
            <a:pPr indent="-279400">
              <a:buFont typeface="Wingdings" pitchFamily="2" charset="2"/>
              <a:buChar char="§"/>
              <a:defRPr/>
            </a:pPr>
            <a:r>
              <a:rPr lang="en-US" sz="3200" b="0" dirty="0" smtClean="0">
                <a:latin typeface="+mn-lt"/>
                <a:ea typeface="+mn-ea"/>
                <a:cs typeface="Arial" charset="0"/>
              </a:rPr>
              <a:t>1-877-SAFERX</a:t>
            </a:r>
          </a:p>
          <a:p>
            <a:pPr indent="-279400">
              <a:buFont typeface="Wingdings" pitchFamily="2" charset="2"/>
              <a:buChar char="§"/>
              <a:defRPr/>
            </a:pPr>
            <a:r>
              <a:rPr lang="en-US" sz="3200" b="0" dirty="0" smtClean="0">
                <a:latin typeface="+mn-lt"/>
                <a:ea typeface="+mn-ea"/>
                <a:cs typeface="Arial" charset="0"/>
              </a:rPr>
              <a:t>Tips</a:t>
            </a:r>
          </a:p>
          <a:p>
            <a:pPr marL="0" indent="4763">
              <a:buFont typeface="Wingdings" pitchFamily="2" charset="2"/>
              <a:buChar char="§"/>
              <a:defRPr/>
            </a:pPr>
            <a:endParaRPr lang="en-US" sz="1800" dirty="0" smtClean="0">
              <a:ea typeface="+mn-ea"/>
              <a:cs typeface="Arial" charset="0"/>
            </a:endParaRPr>
          </a:p>
        </p:txBody>
      </p:sp>
      <p:sp>
        <p:nvSpPr>
          <p:cNvPr id="3" name="Date Placeholder 2"/>
          <p:cNvSpPr>
            <a:spLocks noGrp="1"/>
          </p:cNvSpPr>
          <p:nvPr>
            <p:ph type="dt" sz="quarter" idx="10"/>
          </p:nvPr>
        </p:nvSpPr>
        <p:spPr/>
        <p:txBody>
          <a:bodyPr/>
          <a:lstStyle/>
          <a:p>
            <a:pPr>
              <a:defRPr/>
            </a:pPr>
            <a:r>
              <a:rPr lang="en-US" dirty="0"/>
              <a:t>5/1/10</a:t>
            </a:r>
          </a:p>
        </p:txBody>
      </p:sp>
      <p:sp>
        <p:nvSpPr>
          <p:cNvPr id="4" name="Footer Placeholder 3"/>
          <p:cNvSpPr>
            <a:spLocks noGrp="1"/>
          </p:cNvSpPr>
          <p:nvPr>
            <p:ph type="ftr" sz="quarter" idx="11"/>
          </p:nvPr>
        </p:nvSpPr>
        <p:spPr/>
        <p:txBody>
          <a:bodyPr/>
          <a:lstStyle/>
          <a:p>
            <a:pPr eaLnBrk="1" fontAlgn="auto" hangingPunct="1">
              <a:spcBef>
                <a:spcPts val="0"/>
              </a:spcBef>
              <a:spcAft>
                <a:spcPts val="0"/>
              </a:spcAft>
              <a:defRPr/>
            </a:pPr>
            <a:r>
              <a:rPr lang="en-US" dirty="0">
                <a:latin typeface="+mj-lt"/>
                <a:cs typeface="+mn-cs"/>
              </a:rPr>
              <a:t>Medicare and Medicaid - Fraud and Abuse Prevention</a:t>
            </a:r>
          </a:p>
        </p:txBody>
      </p:sp>
      <p:sp>
        <p:nvSpPr>
          <p:cNvPr id="40965" name="Slide Number Placeholder 4"/>
          <p:cNvSpPr>
            <a:spLocks noGrp="1"/>
          </p:cNvSpPr>
          <p:nvPr>
            <p:ph type="sldNum" sz="quarter" idx="12"/>
          </p:nvPr>
        </p:nvSpPr>
        <p:spPr bwMode="auto">
          <a:noFill/>
          <a:ln>
            <a:miter lim="800000"/>
            <a:headEnd/>
            <a:tailEnd/>
          </a:ln>
        </p:spPr>
        <p:txBody>
          <a:bodyPr/>
          <a:lstStyle/>
          <a:p>
            <a:fld id="{B8974AA3-39A6-4522-A91B-3ECFF477869F}" type="slidenum">
              <a:rPr lang="en-US" smtClean="0"/>
              <a:pPr/>
              <a:t>30</a:t>
            </a:fld>
            <a:endParaRPr lang="en-US" dirty="0" smtClean="0"/>
          </a:p>
        </p:txBody>
      </p:sp>
      <p:sp>
        <p:nvSpPr>
          <p:cNvPr id="40966" name="Title 1"/>
          <p:cNvSpPr>
            <a:spLocks noGrp="1"/>
          </p:cNvSpPr>
          <p:nvPr>
            <p:ph type="title" idx="4294967295"/>
          </p:nvPr>
        </p:nvSpPr>
        <p:spPr>
          <a:xfrm>
            <a:off x="0" y="0"/>
            <a:ext cx="9144000" cy="1417638"/>
          </a:xfrm>
          <a:solidFill>
            <a:srgbClr val="00338E"/>
          </a:solidFill>
        </p:spPr>
        <p:txBody>
          <a:bodyPr/>
          <a:lstStyle/>
          <a:p>
            <a:pPr eaLnBrk="1" hangingPunct="1"/>
            <a:r>
              <a:rPr lang="en-US" sz="3600" dirty="0" smtClean="0">
                <a:solidFill>
                  <a:schemeClr val="bg1"/>
                </a:solidFill>
                <a:ea typeface="ＭＳ Ｐゴシック" pitchFamily="7" charset="-128"/>
                <a:cs typeface="Arial" pitchFamily="34" charset="0"/>
              </a:rPr>
              <a:t>3. How You Can Fight Fraud</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SummaryNoticeB.jpg"/>
          <p:cNvPicPr>
            <a:picLocks noChangeAspect="1"/>
          </p:cNvPicPr>
          <p:nvPr/>
        </p:nvPicPr>
        <p:blipFill>
          <a:blip r:embed="rId3" cstate="print">
            <a:duotone>
              <a:schemeClr val="bg2">
                <a:shade val="45000"/>
                <a:satMod val="135000"/>
              </a:schemeClr>
              <a:prstClr val="white"/>
            </a:duotone>
            <a:extLst/>
          </a:blip>
          <a:stretch>
            <a:fillRect/>
          </a:stretch>
        </p:blipFill>
        <p:spPr>
          <a:xfrm>
            <a:off x="6096000" y="1600200"/>
            <a:ext cx="2667000" cy="3451413"/>
          </a:xfrm>
          <a:prstGeom prst="rect">
            <a:avLst/>
          </a:prstGeom>
        </p:spPr>
      </p:pic>
      <p:sp>
        <p:nvSpPr>
          <p:cNvPr id="5" name="Footer Placeholder 4"/>
          <p:cNvSpPr>
            <a:spLocks noGrp="1"/>
          </p:cNvSpPr>
          <p:nvPr>
            <p:ph type="ftr" sz="quarter" idx="12"/>
          </p:nvPr>
        </p:nvSpPr>
        <p:spPr>
          <a:xfrm>
            <a:off x="2819400" y="6400800"/>
            <a:ext cx="3886200" cy="365125"/>
          </a:xfrm>
        </p:spPr>
        <p:txBody>
          <a:bodyPr/>
          <a:lstStyle/>
          <a:p>
            <a:pPr>
              <a:defRPr/>
            </a:pPr>
            <a:r>
              <a:rPr lang="en-US" dirty="0"/>
              <a:t>Medicare and Medicaid - Fraud and Abuse Prevention</a:t>
            </a:r>
          </a:p>
        </p:txBody>
      </p:sp>
      <p:sp>
        <p:nvSpPr>
          <p:cNvPr id="41988" name="Slide Number Placeholder 3"/>
          <p:cNvSpPr>
            <a:spLocks noGrp="1"/>
          </p:cNvSpPr>
          <p:nvPr>
            <p:ph type="sldNum" sz="quarter" idx="11"/>
          </p:nvPr>
        </p:nvSpPr>
        <p:spPr bwMode="auto">
          <a:noFill/>
          <a:ln>
            <a:miter lim="800000"/>
            <a:headEnd/>
            <a:tailEnd/>
          </a:ln>
        </p:spPr>
        <p:txBody>
          <a:bodyPr/>
          <a:lstStyle/>
          <a:p>
            <a:fld id="{9C2B1918-D2CC-4FDE-9B56-4D94231F0C0C}" type="slidenum">
              <a:rPr lang="en-US" smtClean="0"/>
              <a:pPr/>
              <a:t>31</a:t>
            </a:fld>
            <a:endParaRPr lang="en-US" dirty="0" smtClean="0"/>
          </a:p>
        </p:txBody>
      </p:sp>
      <p:sp>
        <p:nvSpPr>
          <p:cNvPr id="41989" name="Rectangle 2"/>
          <p:cNvSpPr>
            <a:spLocks noGrp="1" noChangeArrowheads="1"/>
          </p:cNvSpPr>
          <p:nvPr>
            <p:ph type="title" idx="4294967295"/>
          </p:nvPr>
        </p:nvSpPr>
        <p:spPr>
          <a:xfrm>
            <a:off x="0" y="228600"/>
            <a:ext cx="8458200" cy="1143000"/>
          </a:xfrm>
        </p:spPr>
        <p:txBody>
          <a:bodyPr anchorCtr="1"/>
          <a:lstStyle/>
          <a:p>
            <a:r>
              <a:rPr lang="en-US" sz="3600" dirty="0" smtClean="0">
                <a:ea typeface="ＭＳ Ｐゴシック" pitchFamily="7" charset="-128"/>
              </a:rPr>
              <a:t>Medicare Summary Notice (MSN)</a:t>
            </a:r>
            <a:endParaRPr lang="en-US" sz="2800" b="0" dirty="0" smtClean="0">
              <a:ea typeface="ＭＳ Ｐゴシック" pitchFamily="7" charset="-128"/>
            </a:endParaRPr>
          </a:p>
        </p:txBody>
      </p:sp>
      <p:sp>
        <p:nvSpPr>
          <p:cNvPr id="9" name="TextBox 8"/>
          <p:cNvSpPr txBox="1"/>
          <p:nvPr/>
        </p:nvSpPr>
        <p:spPr>
          <a:xfrm>
            <a:off x="457200" y="1371600"/>
            <a:ext cx="7772400" cy="4845050"/>
          </a:xfrm>
          <a:prstGeom prst="rect">
            <a:avLst/>
          </a:prstGeom>
          <a:noFill/>
        </p:spPr>
        <p:txBody>
          <a:bodyPr>
            <a:spAutoFit/>
          </a:bodyPr>
          <a:lstStyle/>
          <a:p>
            <a:pPr marL="285750" indent="-285750">
              <a:buFont typeface="Wingdings" pitchFamily="2" charset="2"/>
              <a:buChar char="§"/>
              <a:defRPr/>
            </a:pPr>
            <a:r>
              <a:rPr lang="en-US" sz="2800" dirty="0">
                <a:latin typeface="+mn-lt"/>
                <a:ea typeface="+mn-ea"/>
              </a:rPr>
              <a:t>Part A and Part B MSNs</a:t>
            </a:r>
          </a:p>
          <a:p>
            <a:pPr marL="285750" indent="-285750">
              <a:buFont typeface="Wingdings" pitchFamily="2" charset="2"/>
              <a:buChar char="§"/>
              <a:defRPr/>
            </a:pPr>
            <a:r>
              <a:rPr lang="en-US" sz="2800" spc="-40" dirty="0">
                <a:latin typeface="+mn-lt"/>
                <a:ea typeface="+mn-ea"/>
              </a:rPr>
              <a:t>Shows all your services or supplies </a:t>
            </a:r>
          </a:p>
          <a:p>
            <a:pPr marL="795338" lvl="1" indent="-338138">
              <a:buFont typeface="Calibri" pitchFamily="34" charset="0"/>
              <a:buChar char="–"/>
              <a:defRPr/>
            </a:pPr>
            <a:r>
              <a:rPr lang="en-US" sz="2400" spc="-50" dirty="0">
                <a:latin typeface="+mn-lt"/>
                <a:ea typeface="+mn-ea"/>
              </a:rPr>
              <a:t>Billed to Medicare in 3-month period</a:t>
            </a:r>
          </a:p>
          <a:p>
            <a:pPr marL="795338" lvl="1" indent="-338138">
              <a:buFont typeface="Calibri" pitchFamily="34" charset="0"/>
              <a:buChar char="–"/>
              <a:defRPr/>
            </a:pPr>
            <a:r>
              <a:rPr lang="en-US" sz="2400" dirty="0">
                <a:latin typeface="+mn-lt"/>
                <a:ea typeface="+mn-ea"/>
              </a:rPr>
              <a:t>What Medicare paid </a:t>
            </a:r>
          </a:p>
          <a:p>
            <a:pPr marL="795338" lvl="1" indent="-338138">
              <a:buFont typeface="Calibri" pitchFamily="34" charset="0"/>
              <a:buChar char="–"/>
              <a:defRPr/>
            </a:pPr>
            <a:r>
              <a:rPr lang="en-US" sz="2400" dirty="0">
                <a:latin typeface="+mn-lt"/>
                <a:ea typeface="+mn-ea"/>
              </a:rPr>
              <a:t>What you owe </a:t>
            </a:r>
          </a:p>
          <a:p>
            <a:pPr marL="285750" indent="-285750">
              <a:buFont typeface="Wingdings" pitchFamily="2" charset="2"/>
              <a:buChar char="§"/>
              <a:defRPr/>
            </a:pPr>
            <a:r>
              <a:rPr lang="en-US" sz="2800" dirty="0">
                <a:latin typeface="+mn-lt"/>
                <a:ea typeface="+mn-ea"/>
              </a:rPr>
              <a:t>Read it carefully </a:t>
            </a:r>
          </a:p>
          <a:p>
            <a:pPr marL="795338" lvl="1" indent="-338138">
              <a:buFont typeface="Calibri" pitchFamily="34" charset="0"/>
              <a:buChar char="–"/>
              <a:defRPr/>
            </a:pPr>
            <a:r>
              <a:rPr lang="en-US" sz="2400" dirty="0">
                <a:latin typeface="+mn-lt"/>
                <a:ea typeface="+mn-ea"/>
              </a:rPr>
              <a:t>Keep your receipts and bills</a:t>
            </a:r>
          </a:p>
          <a:p>
            <a:pPr marL="795338" lvl="1" indent="-338138">
              <a:buFont typeface="Calibri" pitchFamily="34" charset="0"/>
              <a:buChar char="–"/>
              <a:defRPr/>
            </a:pPr>
            <a:r>
              <a:rPr lang="en-US" sz="2400" dirty="0">
                <a:latin typeface="+mn-lt"/>
                <a:ea typeface="+mn-ea"/>
              </a:rPr>
              <a:t>Keep note of appointments/</a:t>
            </a:r>
            <a:br>
              <a:rPr lang="en-US" sz="2400" dirty="0">
                <a:latin typeface="+mn-lt"/>
                <a:ea typeface="+mn-ea"/>
              </a:rPr>
            </a:br>
            <a:r>
              <a:rPr lang="en-US" sz="2400" dirty="0">
                <a:latin typeface="+mn-lt"/>
                <a:ea typeface="+mn-ea"/>
              </a:rPr>
              <a:t>services dates</a:t>
            </a:r>
          </a:p>
          <a:p>
            <a:pPr marL="795338" lvl="1" indent="-338138">
              <a:buFont typeface="Calibri" pitchFamily="34" charset="0"/>
              <a:buChar char="–"/>
              <a:defRPr/>
            </a:pPr>
            <a:r>
              <a:rPr lang="en-US" sz="2400" dirty="0">
                <a:latin typeface="+mn-lt"/>
                <a:ea typeface="+mn-ea"/>
              </a:rPr>
              <a:t>Compare them to your MSN </a:t>
            </a:r>
          </a:p>
          <a:p>
            <a:pPr marL="914400" lvl="1" indent="-457200">
              <a:buFont typeface="Calibri" pitchFamily="34" charset="0"/>
              <a:buChar char="–"/>
              <a:defRPr/>
            </a:pPr>
            <a:endParaRPr lang="en-US" sz="2800" dirty="0">
              <a:latin typeface="+mn-lt"/>
              <a:ea typeface="+mn-ea"/>
            </a:endParaRPr>
          </a:p>
          <a:p>
            <a:pPr eaLnBrk="0" hangingPunct="0">
              <a:spcBef>
                <a:spcPct val="20000"/>
              </a:spcBef>
              <a:defRPr/>
            </a:pPr>
            <a:endParaRPr lang="en-US" sz="2400" dirty="0">
              <a:latin typeface="+mn-lt"/>
              <a:ea typeface="+mn-ea"/>
            </a:endParaRPr>
          </a:p>
        </p:txBody>
      </p:sp>
      <p:sp>
        <p:nvSpPr>
          <p:cNvPr id="7" name="Date Placeholder 6"/>
          <p:cNvSpPr>
            <a:spLocks noGrp="1"/>
          </p:cNvSpPr>
          <p:nvPr>
            <p:ph type="dt" sz="quarter" idx="10"/>
          </p:nvPr>
        </p:nvSpPr>
        <p:spPr/>
        <p:txBody>
          <a:bodyPr/>
          <a:lstStyle/>
          <a:p>
            <a:pPr>
              <a:defRPr/>
            </a:pPr>
            <a:r>
              <a:rPr lang="en-US" dirty="0"/>
              <a:t>5/1/10</a:t>
            </a:r>
          </a:p>
        </p:txBody>
      </p:sp>
      <p:pic>
        <p:nvPicPr>
          <p:cNvPr id="72711" name="Picture 1" descr="Picture 1.jpg"/>
          <p:cNvPicPr>
            <a:picLocks noChangeAspect="1"/>
          </p:cNvPicPr>
          <p:nvPr/>
        </p:nvPicPr>
        <p:blipFill>
          <a:blip r:embed="rId4" cstate="print"/>
          <a:srcRect/>
          <a:stretch>
            <a:fillRect/>
          </a:stretch>
        </p:blipFill>
        <p:spPr bwMode="auto">
          <a:xfrm>
            <a:off x="6096000" y="1600200"/>
            <a:ext cx="2667000" cy="3476625"/>
          </a:xfrm>
          <a:prstGeom prst="rect">
            <a:avLst/>
          </a:prstGeom>
          <a:noFill/>
          <a:ln w="3175">
            <a:solidFill>
              <a:srgbClr val="00338E"/>
            </a:solidFill>
            <a:miter lim="800000"/>
            <a:headEnd/>
            <a:tailEnd/>
          </a:ln>
          <a:effectLst>
            <a:outerShdw blurRad="50800" dist="38100" dir="2700000" algn="tl" rotWithShape="0">
              <a:prstClr val="black">
                <a:alpha val="40000"/>
              </a:prstClr>
            </a:outerShdw>
          </a:effectLst>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a:xfrm>
            <a:off x="457200" y="274638"/>
            <a:ext cx="8229600" cy="868362"/>
          </a:xfrm>
        </p:spPr>
        <p:txBody>
          <a:bodyPr/>
          <a:lstStyle/>
          <a:p>
            <a:r>
              <a:rPr lang="en-US" dirty="0" smtClean="0">
                <a:ea typeface="ＭＳ Ｐゴシック" pitchFamily="7" charset="-128"/>
              </a:rPr>
              <a:t>MyMedicare.gov</a:t>
            </a:r>
          </a:p>
        </p:txBody>
      </p:sp>
      <p:sp>
        <p:nvSpPr>
          <p:cNvPr id="74754" name="Content Placeholder 2"/>
          <p:cNvSpPr>
            <a:spLocks noGrp="1"/>
          </p:cNvSpPr>
          <p:nvPr>
            <p:ph idx="1"/>
          </p:nvPr>
        </p:nvSpPr>
        <p:spPr>
          <a:xfrm>
            <a:off x="304800" y="1295400"/>
            <a:ext cx="5562600" cy="4754563"/>
          </a:xfrm>
        </p:spPr>
        <p:txBody>
          <a:bodyPr/>
          <a:lstStyle/>
          <a:p>
            <a:pPr>
              <a:defRPr/>
            </a:pPr>
            <a:r>
              <a:rPr lang="en-US" sz="2800" dirty="0" smtClean="0">
                <a:ea typeface="ＭＳ Ｐゴシック" pitchFamily="7" charset="-128"/>
              </a:rPr>
              <a:t>Secure site to manage personal information</a:t>
            </a:r>
          </a:p>
          <a:p>
            <a:pPr lvl="1">
              <a:defRPr/>
            </a:pPr>
            <a:r>
              <a:rPr lang="en-US" sz="2400" dirty="0" smtClean="0">
                <a:ea typeface="ＭＳ Ｐゴシック" pitchFamily="7" charset="-128"/>
              </a:rPr>
              <a:t>Review eligibility, entitlement and plan information</a:t>
            </a:r>
          </a:p>
          <a:p>
            <a:pPr lvl="1">
              <a:defRPr/>
            </a:pPr>
            <a:r>
              <a:rPr lang="en-US" sz="2400" dirty="0" smtClean="0">
                <a:ea typeface="ＭＳ Ｐゴシック" pitchFamily="7" charset="-128"/>
              </a:rPr>
              <a:t>Track your preventive services</a:t>
            </a:r>
          </a:p>
          <a:p>
            <a:pPr lvl="1">
              <a:defRPr/>
            </a:pPr>
            <a:r>
              <a:rPr lang="en-US" sz="2400" dirty="0" smtClean="0">
                <a:ea typeface="ＭＳ Ｐゴシック" pitchFamily="7" charset="-128"/>
              </a:rPr>
              <a:t>Keep a prescription drug list</a:t>
            </a:r>
          </a:p>
          <a:p>
            <a:pPr>
              <a:defRPr/>
            </a:pPr>
            <a:r>
              <a:rPr lang="en-US" sz="2800" dirty="0" smtClean="0">
                <a:ea typeface="ＭＳ Ｐゴシック" pitchFamily="7" charset="-128"/>
              </a:rPr>
              <a:t>Review claims</a:t>
            </a:r>
          </a:p>
          <a:p>
            <a:pPr lvl="1">
              <a:defRPr/>
            </a:pPr>
            <a:r>
              <a:rPr lang="en-US" sz="2400" dirty="0" smtClean="0">
                <a:ea typeface="ＭＳ Ｐゴシック" pitchFamily="7" charset="-128"/>
              </a:rPr>
              <a:t>Don</a:t>
            </a:r>
            <a:r>
              <a:rPr lang="ja-JP" altLang="en-US" sz="2400" smtClean="0">
                <a:ea typeface="ＭＳ Ｐゴシック" pitchFamily="7" charset="-128"/>
              </a:rPr>
              <a:t>’</a:t>
            </a:r>
            <a:r>
              <a:rPr lang="en-US" altLang="ja-JP" sz="2400" dirty="0" smtClean="0">
                <a:ea typeface="ＭＳ Ｐゴシック" pitchFamily="7" charset="-128"/>
              </a:rPr>
              <a:t>t have to wait for MSN</a:t>
            </a:r>
            <a:endParaRPr lang="en-US" sz="2400" dirty="0" smtClean="0">
              <a:ea typeface="ＭＳ Ｐゴシック" pitchFamily="7" charset="-128"/>
            </a:endParaRPr>
          </a:p>
        </p:txBody>
      </p:sp>
      <p:sp>
        <p:nvSpPr>
          <p:cNvPr id="43012" name="Slide Number Placeholder 3"/>
          <p:cNvSpPr>
            <a:spLocks noGrp="1"/>
          </p:cNvSpPr>
          <p:nvPr>
            <p:ph type="sldNum" sz="quarter" idx="11"/>
          </p:nvPr>
        </p:nvSpPr>
        <p:spPr bwMode="auto">
          <a:noFill/>
          <a:ln>
            <a:miter lim="800000"/>
            <a:headEnd/>
            <a:tailEnd/>
          </a:ln>
        </p:spPr>
        <p:txBody>
          <a:bodyPr/>
          <a:lstStyle/>
          <a:p>
            <a:fld id="{FCB18CFE-10B6-4AB3-80C6-E74EA1FFD053}" type="slidenum">
              <a:rPr lang="en-US" smtClean="0"/>
              <a:pPr/>
              <a:t>32</a:t>
            </a:fld>
            <a:endParaRPr lang="en-US" dirty="0" smtClean="0"/>
          </a:p>
        </p:txBody>
      </p:sp>
      <p:sp>
        <p:nvSpPr>
          <p:cNvPr id="5" name="Footer Placeholder 4"/>
          <p:cNvSpPr>
            <a:spLocks noGrp="1"/>
          </p:cNvSpPr>
          <p:nvPr>
            <p:ph type="ftr" sz="quarter" idx="12"/>
          </p:nvPr>
        </p:nvSpPr>
        <p:spPr>
          <a:xfrm>
            <a:off x="2514600" y="6324600"/>
            <a:ext cx="4038600" cy="365125"/>
          </a:xfrm>
        </p:spPr>
        <p:txBody>
          <a:bodyPr/>
          <a:lstStyle/>
          <a:p>
            <a:pPr algn="l">
              <a:defRPr/>
            </a:pPr>
            <a:r>
              <a:rPr lang="en-US" dirty="0"/>
              <a:t>Medicare and Medicaid - Fraud and Abuse Prevention</a:t>
            </a:r>
          </a:p>
        </p:txBody>
      </p:sp>
      <p:sp>
        <p:nvSpPr>
          <p:cNvPr id="6" name="Date Placeholder 5"/>
          <p:cNvSpPr>
            <a:spLocks noGrp="1"/>
          </p:cNvSpPr>
          <p:nvPr>
            <p:ph type="dt" sz="quarter" idx="10"/>
          </p:nvPr>
        </p:nvSpPr>
        <p:spPr>
          <a:xfrm>
            <a:off x="228600" y="6324600"/>
            <a:ext cx="2057400" cy="365125"/>
          </a:xfrm>
        </p:spPr>
        <p:txBody>
          <a:bodyPr/>
          <a:lstStyle/>
          <a:p>
            <a:pPr>
              <a:defRPr/>
            </a:pPr>
            <a:r>
              <a:rPr lang="en-US" dirty="0"/>
              <a:t>5/1/10</a:t>
            </a:r>
          </a:p>
        </p:txBody>
      </p:sp>
      <p:pic>
        <p:nvPicPr>
          <p:cNvPr id="43015" name="Picture 2"/>
          <p:cNvPicPr>
            <a:picLocks noChangeAspect="1" noChangeArrowheads="1"/>
          </p:cNvPicPr>
          <p:nvPr/>
        </p:nvPicPr>
        <p:blipFill>
          <a:blip r:embed="rId3" cstate="print"/>
          <a:srcRect/>
          <a:stretch>
            <a:fillRect/>
          </a:stretch>
        </p:blipFill>
        <p:spPr bwMode="auto">
          <a:xfrm>
            <a:off x="5562600" y="1206500"/>
            <a:ext cx="3451225" cy="4148138"/>
          </a:xfrm>
          <a:prstGeom prst="rect">
            <a:avLst/>
          </a:prstGeom>
          <a:noFill/>
          <a:ln w="9525">
            <a:noFill/>
            <a:miter lim="800000"/>
            <a:headEnd/>
            <a:tailEnd/>
          </a:ln>
        </p:spPr>
      </p:pic>
      <p:sp>
        <p:nvSpPr>
          <p:cNvPr id="7" name="TextBox 6"/>
          <p:cNvSpPr txBox="1"/>
          <p:nvPr/>
        </p:nvSpPr>
        <p:spPr>
          <a:xfrm>
            <a:off x="5562600" y="5372100"/>
            <a:ext cx="3470275" cy="646113"/>
          </a:xfrm>
          <a:prstGeom prst="rect">
            <a:avLst/>
          </a:prstGeom>
          <a:solidFill>
            <a:schemeClr val="accent2">
              <a:lumMod val="75000"/>
            </a:schemeClr>
          </a:solidFill>
        </p:spPr>
        <p:txBody>
          <a:bodyPr>
            <a:spAutoFit/>
          </a:bodyPr>
          <a:lstStyle/>
          <a:p>
            <a:pPr>
              <a:defRPr/>
            </a:pPr>
            <a:r>
              <a:rPr lang="en-US" dirty="0">
                <a:solidFill>
                  <a:schemeClr val="bg1"/>
                </a:solidFill>
              </a:rPr>
              <a:t>Click the </a:t>
            </a:r>
            <a:r>
              <a:rPr lang="ja-JP" altLang="en-US">
                <a:solidFill>
                  <a:schemeClr val="bg1"/>
                </a:solidFill>
              </a:rPr>
              <a:t>“</a:t>
            </a:r>
            <a:r>
              <a:rPr lang="en-US" altLang="ja-JP" dirty="0">
                <a:solidFill>
                  <a:schemeClr val="bg1"/>
                </a:solidFill>
              </a:rPr>
              <a:t>Blue Button</a:t>
            </a:r>
            <a:r>
              <a:rPr lang="ja-JP" altLang="en-US">
                <a:solidFill>
                  <a:schemeClr val="bg1"/>
                </a:solidFill>
              </a:rPr>
              <a:t>”</a:t>
            </a:r>
            <a:r>
              <a:rPr lang="en-US" altLang="ja-JP" dirty="0">
                <a:solidFill>
                  <a:schemeClr val="bg1"/>
                </a:solidFill>
              </a:rPr>
              <a:t> to download your data to a text file</a:t>
            </a:r>
            <a:endParaRPr lang="en-US" dirty="0">
              <a:solidFill>
                <a:schemeClr val="bg1"/>
              </a:solidFill>
            </a:endParaRPr>
          </a:p>
        </p:txBody>
      </p:sp>
      <p:cxnSp>
        <p:nvCxnSpPr>
          <p:cNvPr id="10" name="Straight Arrow Connector 9"/>
          <p:cNvCxnSpPr/>
          <p:nvPr/>
        </p:nvCxnSpPr>
        <p:spPr>
          <a:xfrm flipV="1">
            <a:off x="6553200" y="3657600"/>
            <a:ext cx="381000" cy="169703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p:txBody>
          <a:bodyPr/>
          <a:lstStyle/>
          <a:p>
            <a:r>
              <a:rPr lang="en-US" dirty="0" smtClean="0">
                <a:ea typeface="ＭＳ Ｐゴシック" pitchFamily="7" charset="-128"/>
              </a:rPr>
              <a:t>1-800-MEDICARE</a:t>
            </a:r>
          </a:p>
        </p:txBody>
      </p:sp>
      <p:sp>
        <p:nvSpPr>
          <p:cNvPr id="76802" name="Content Placeholder 2"/>
          <p:cNvSpPr>
            <a:spLocks noGrp="1"/>
          </p:cNvSpPr>
          <p:nvPr>
            <p:ph idx="1"/>
          </p:nvPr>
        </p:nvSpPr>
        <p:spPr/>
        <p:txBody>
          <a:bodyPr/>
          <a:lstStyle/>
          <a:p>
            <a:pPr>
              <a:defRPr/>
            </a:pPr>
            <a:r>
              <a:rPr lang="en-US" sz="2800" dirty="0" smtClean="0">
                <a:ea typeface="ＭＳ Ｐゴシック" pitchFamily="7" charset="-128"/>
              </a:rPr>
              <a:t>Making  identifying and reporting fraud easier</a:t>
            </a:r>
          </a:p>
          <a:p>
            <a:pPr>
              <a:defRPr/>
            </a:pPr>
            <a:r>
              <a:rPr lang="en-US" sz="2800" dirty="0" smtClean="0">
                <a:ea typeface="ＭＳ Ｐゴシック" pitchFamily="7" charset="-128"/>
              </a:rPr>
              <a:t>1-800-Medicare</a:t>
            </a:r>
            <a:r>
              <a:rPr lang="en-US" sz="2800" b="1" dirty="0" smtClean="0">
                <a:ea typeface="ＭＳ Ｐゴシック" pitchFamily="7" charset="-128"/>
              </a:rPr>
              <a:t> </a:t>
            </a:r>
            <a:r>
              <a:rPr lang="en-US" sz="2800" dirty="0" smtClean="0">
                <a:ea typeface="ＭＳ Ｐゴシック" pitchFamily="7" charset="-128"/>
              </a:rPr>
              <a:t>beneficiary complaints used to</a:t>
            </a:r>
          </a:p>
          <a:p>
            <a:pPr lvl="1">
              <a:defRPr/>
            </a:pPr>
            <a:r>
              <a:rPr lang="en-US" sz="2400" dirty="0" smtClean="0">
                <a:ea typeface="ＭＳ Ｐゴシック" pitchFamily="7" charset="-128"/>
              </a:rPr>
              <a:t>Target those with multiple complaints for review</a:t>
            </a:r>
          </a:p>
          <a:p>
            <a:pPr lvl="1">
              <a:defRPr/>
            </a:pPr>
            <a:r>
              <a:rPr lang="en-US" sz="2400" dirty="0" smtClean="0">
                <a:ea typeface="ＭＳ Ｐゴシック" pitchFamily="7" charset="-128"/>
              </a:rPr>
              <a:t>Create </a:t>
            </a:r>
            <a:r>
              <a:rPr lang="ja-JP" altLang="en-US" sz="2400" smtClean="0">
                <a:ea typeface="ＭＳ Ｐゴシック" pitchFamily="7" charset="-128"/>
              </a:rPr>
              <a:t>‘</a:t>
            </a:r>
            <a:r>
              <a:rPr lang="en-US" altLang="ja-JP" sz="2400" dirty="0" smtClean="0">
                <a:ea typeface="ＭＳ Ｐゴシック" pitchFamily="7" charset="-128"/>
              </a:rPr>
              <a:t>heat maps</a:t>
            </a:r>
            <a:r>
              <a:rPr lang="ja-JP" altLang="en-US" sz="2400" smtClean="0">
                <a:ea typeface="ＭＳ Ｐゴシック" pitchFamily="7" charset="-128"/>
              </a:rPr>
              <a:t>’</a:t>
            </a:r>
            <a:r>
              <a:rPr lang="en-US" altLang="ja-JP" sz="2400" dirty="0" smtClean="0">
                <a:ea typeface="ＭＳ Ｐゴシック" pitchFamily="7" charset="-128"/>
              </a:rPr>
              <a:t> of fraud complaints </a:t>
            </a:r>
          </a:p>
          <a:p>
            <a:pPr lvl="2">
              <a:defRPr/>
            </a:pPr>
            <a:r>
              <a:rPr lang="en-US" sz="2200" dirty="0" smtClean="0">
                <a:ea typeface="ＭＳ Ｐゴシック" pitchFamily="7" charset="-128"/>
              </a:rPr>
              <a:t>Show new fraud scams are heating up in new area</a:t>
            </a:r>
          </a:p>
          <a:p>
            <a:pPr>
              <a:defRPr/>
            </a:pPr>
            <a:r>
              <a:rPr lang="en-US" sz="2800" dirty="0" smtClean="0">
                <a:ea typeface="ＭＳ Ｐゴシック" pitchFamily="7" charset="-128"/>
              </a:rPr>
              <a:t>Review claims for past 18 months</a:t>
            </a:r>
          </a:p>
          <a:p>
            <a:pPr lvl="1">
              <a:defRPr/>
            </a:pPr>
            <a:r>
              <a:rPr lang="en-US" sz="2400" dirty="0" smtClean="0">
                <a:ea typeface="ＭＳ Ｐゴシック" pitchFamily="7" charset="-128"/>
              </a:rPr>
              <a:t>Interactive Voice Response on 1-800-MEDICARE</a:t>
            </a:r>
          </a:p>
          <a:p>
            <a:pPr lvl="1">
              <a:defRPr/>
            </a:pPr>
            <a:r>
              <a:rPr lang="en-US" sz="2400" dirty="0" smtClean="0">
                <a:ea typeface="ＭＳ Ｐゴシック" pitchFamily="7" charset="-128"/>
              </a:rPr>
              <a:t>TTY users call 1-877-486-0428</a:t>
            </a:r>
          </a:p>
          <a:p>
            <a:pPr lvl="2">
              <a:buFont typeface="Arial" pitchFamily="34" charset="0"/>
              <a:buNone/>
              <a:defRPr/>
            </a:pPr>
            <a:endParaRPr lang="en-US" dirty="0" smtClean="0">
              <a:ea typeface="ＭＳ Ｐゴシック" pitchFamily="7" charset="-128"/>
            </a:endParaRPr>
          </a:p>
        </p:txBody>
      </p:sp>
      <p:sp>
        <p:nvSpPr>
          <p:cNvPr id="44036" name="Slide Number Placeholder 3"/>
          <p:cNvSpPr>
            <a:spLocks noGrp="1"/>
          </p:cNvSpPr>
          <p:nvPr>
            <p:ph type="sldNum" sz="quarter" idx="11"/>
          </p:nvPr>
        </p:nvSpPr>
        <p:spPr bwMode="auto">
          <a:noFill/>
          <a:ln>
            <a:miter lim="800000"/>
            <a:headEnd/>
            <a:tailEnd/>
          </a:ln>
        </p:spPr>
        <p:txBody>
          <a:bodyPr/>
          <a:lstStyle/>
          <a:p>
            <a:fld id="{188357D8-AB2C-4A71-BA24-A57E607F5CA3}" type="slidenum">
              <a:rPr lang="en-US" smtClean="0"/>
              <a:pPr/>
              <a:t>33</a:t>
            </a:fld>
            <a:endParaRPr lang="en-US" dirty="0" smtClean="0"/>
          </a:p>
        </p:txBody>
      </p:sp>
      <p:sp>
        <p:nvSpPr>
          <p:cNvPr id="5" name="Footer Placeholder 4"/>
          <p:cNvSpPr>
            <a:spLocks noGrp="1"/>
          </p:cNvSpPr>
          <p:nvPr>
            <p:ph type="ftr" sz="quarter" idx="12"/>
          </p:nvPr>
        </p:nvSpPr>
        <p:spPr>
          <a:xfrm>
            <a:off x="2590800" y="6324600"/>
            <a:ext cx="3657600" cy="365125"/>
          </a:xfrm>
        </p:spPr>
        <p:txBody>
          <a:bodyPr/>
          <a:lstStyle/>
          <a:p>
            <a:pPr algn="l">
              <a:defRPr/>
            </a:pPr>
            <a:r>
              <a:rPr lang="en-US" dirty="0"/>
              <a:t>Medicare and Medicaid - Fraud and Abuse Prevention</a:t>
            </a:r>
          </a:p>
        </p:txBody>
      </p:sp>
      <p:sp>
        <p:nvSpPr>
          <p:cNvPr id="6" name="Date Placeholder 5"/>
          <p:cNvSpPr>
            <a:spLocks noGrp="1"/>
          </p:cNvSpPr>
          <p:nvPr>
            <p:ph type="dt" sz="quarter" idx="10"/>
          </p:nvPr>
        </p:nvSpPr>
        <p:spPr>
          <a:xfrm>
            <a:off x="152400" y="6324600"/>
            <a:ext cx="2133600" cy="365125"/>
          </a:xfrm>
        </p:spPr>
        <p:txBody>
          <a:bodyPr/>
          <a:lstStyle/>
          <a:p>
            <a:pPr>
              <a:defRPr/>
            </a:pPr>
            <a:r>
              <a:rPr lang="en-US" dirty="0"/>
              <a:t>5/1/10</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a:xfrm>
            <a:off x="2362200" y="304800"/>
            <a:ext cx="6108700" cy="1143000"/>
          </a:xfrm>
        </p:spPr>
        <p:txBody>
          <a:bodyPr/>
          <a:lstStyle/>
          <a:p>
            <a:pPr algn="l"/>
            <a:r>
              <a:rPr lang="en-US" dirty="0" smtClean="0">
                <a:ea typeface="ＭＳ Ｐゴシック" pitchFamily="7" charset="-128"/>
              </a:rPr>
              <a:t>The Senior Medicare Patrol</a:t>
            </a:r>
          </a:p>
        </p:txBody>
      </p:sp>
      <p:sp>
        <p:nvSpPr>
          <p:cNvPr id="3" name="Content Placeholder 2"/>
          <p:cNvSpPr>
            <a:spLocks noGrp="1"/>
          </p:cNvSpPr>
          <p:nvPr>
            <p:ph idx="1"/>
          </p:nvPr>
        </p:nvSpPr>
        <p:spPr>
          <a:xfrm>
            <a:off x="609600" y="1589088"/>
            <a:ext cx="7848600" cy="4525962"/>
          </a:xfrm>
        </p:spPr>
        <p:txBody>
          <a:bodyPr/>
          <a:lstStyle/>
          <a:p>
            <a:pPr>
              <a:defRPr/>
            </a:pPr>
            <a:r>
              <a:rPr lang="en-US" sz="2800" dirty="0" smtClean="0">
                <a:ea typeface="+mn-ea"/>
              </a:rPr>
              <a:t>Recruit and train senior citizens to</a:t>
            </a:r>
          </a:p>
          <a:p>
            <a:pPr lvl="1">
              <a:defRPr/>
            </a:pPr>
            <a:r>
              <a:rPr lang="en-US" sz="2400" dirty="0" smtClean="0">
                <a:ea typeface="+mn-ea"/>
              </a:rPr>
              <a:t>Recognize and report health care fraud</a:t>
            </a:r>
          </a:p>
          <a:p>
            <a:pPr lvl="1">
              <a:defRPr/>
            </a:pPr>
            <a:r>
              <a:rPr lang="en-US" sz="2400" dirty="0" smtClean="0">
                <a:ea typeface="+mn-ea"/>
              </a:rPr>
              <a:t>Empower beneficiaries to protect themselves</a:t>
            </a:r>
          </a:p>
          <a:p>
            <a:pPr>
              <a:defRPr/>
            </a:pPr>
            <a:r>
              <a:rPr lang="en-US" sz="2800" dirty="0" smtClean="0">
                <a:ea typeface="+mn-ea"/>
              </a:rPr>
              <a:t>Active programs in all states	</a:t>
            </a:r>
          </a:p>
          <a:p>
            <a:pPr lvl="1">
              <a:defRPr/>
            </a:pPr>
            <a:r>
              <a:rPr lang="en-US" sz="2400" dirty="0" smtClean="0">
                <a:ea typeface="+mn-ea"/>
              </a:rPr>
              <a:t>DC, Puerto Rico, Guam &amp; US Virgin Islands</a:t>
            </a:r>
          </a:p>
          <a:p>
            <a:pPr>
              <a:defRPr/>
            </a:pPr>
            <a:r>
              <a:rPr lang="en-US" sz="2800" dirty="0" smtClean="0">
                <a:ea typeface="+mn-ea"/>
              </a:rPr>
              <a:t>Seeks volunteers to represent their communities</a:t>
            </a:r>
          </a:p>
          <a:p>
            <a:pPr>
              <a:defRPr/>
            </a:pPr>
            <a:r>
              <a:rPr lang="en-US" sz="2800" dirty="0" smtClean="0">
                <a:ea typeface="+mn-ea"/>
              </a:rPr>
              <a:t>CMS has SMP liaisons in each Regional Office</a:t>
            </a:r>
          </a:p>
        </p:txBody>
      </p:sp>
      <p:sp>
        <p:nvSpPr>
          <p:cNvPr id="45060" name="Slide Number Placeholder 3"/>
          <p:cNvSpPr>
            <a:spLocks noGrp="1"/>
          </p:cNvSpPr>
          <p:nvPr>
            <p:ph type="sldNum" sz="quarter" idx="11"/>
          </p:nvPr>
        </p:nvSpPr>
        <p:spPr bwMode="auto">
          <a:noFill/>
          <a:ln>
            <a:miter lim="800000"/>
            <a:headEnd/>
            <a:tailEnd/>
          </a:ln>
        </p:spPr>
        <p:txBody>
          <a:bodyPr/>
          <a:lstStyle/>
          <a:p>
            <a:fld id="{0F53A439-1ED3-45E7-97DE-DEC5F2235327}" type="slidenum">
              <a:rPr lang="en-US" smtClean="0"/>
              <a:pPr/>
              <a:t>34</a:t>
            </a:fld>
            <a:endParaRPr lang="en-US" dirty="0" smtClean="0"/>
          </a:p>
        </p:txBody>
      </p:sp>
      <p:sp>
        <p:nvSpPr>
          <p:cNvPr id="5" name="Footer Placeholder 4"/>
          <p:cNvSpPr>
            <a:spLocks noGrp="1"/>
          </p:cNvSpPr>
          <p:nvPr>
            <p:ph type="ftr" sz="quarter" idx="12"/>
          </p:nvPr>
        </p:nvSpPr>
        <p:spPr>
          <a:xfrm>
            <a:off x="2438400" y="6324600"/>
            <a:ext cx="3581400" cy="365125"/>
          </a:xfrm>
        </p:spPr>
        <p:txBody>
          <a:bodyPr/>
          <a:lstStyle/>
          <a:p>
            <a:pPr>
              <a:defRPr/>
            </a:pPr>
            <a:r>
              <a:rPr lang="en-US" dirty="0"/>
              <a:t>Medicare and Medicaid - Fraud and Abuse Prevention</a:t>
            </a:r>
          </a:p>
        </p:txBody>
      </p:sp>
      <p:sp>
        <p:nvSpPr>
          <p:cNvPr id="6" name="Date Placeholder 5"/>
          <p:cNvSpPr>
            <a:spLocks noGrp="1"/>
          </p:cNvSpPr>
          <p:nvPr>
            <p:ph type="dt" sz="quarter" idx="10"/>
          </p:nvPr>
        </p:nvSpPr>
        <p:spPr>
          <a:xfrm>
            <a:off x="152400" y="6324600"/>
            <a:ext cx="2133600" cy="365125"/>
          </a:xfrm>
        </p:spPr>
        <p:txBody>
          <a:bodyPr/>
          <a:lstStyle/>
          <a:p>
            <a:pPr>
              <a:defRPr/>
            </a:pPr>
            <a:r>
              <a:rPr lang="en-US" dirty="0"/>
              <a:t>5/1/10</a:t>
            </a:r>
          </a:p>
        </p:txBody>
      </p:sp>
      <p:pic>
        <p:nvPicPr>
          <p:cNvPr id="45063" name="Picture 2"/>
          <p:cNvPicPr>
            <a:picLocks noChangeAspect="1" noChangeArrowheads="1"/>
          </p:cNvPicPr>
          <p:nvPr/>
        </p:nvPicPr>
        <p:blipFill>
          <a:blip r:embed="rId3" cstate="print"/>
          <a:srcRect/>
          <a:stretch>
            <a:fillRect/>
          </a:stretch>
        </p:blipFill>
        <p:spPr bwMode="auto">
          <a:xfrm>
            <a:off x="34925" y="11113"/>
            <a:ext cx="2187575" cy="14366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p:txBody>
          <a:bodyPr/>
          <a:lstStyle/>
          <a:p>
            <a:r>
              <a:rPr lang="en-US" dirty="0" smtClean="0">
                <a:ea typeface="ＭＳ Ｐゴシック" pitchFamily="7" charset="-128"/>
              </a:rPr>
              <a:t>The Senior Medicare Patrol</a:t>
            </a:r>
          </a:p>
        </p:txBody>
      </p:sp>
      <p:sp>
        <p:nvSpPr>
          <p:cNvPr id="80898" name="Content Placeholder 2"/>
          <p:cNvSpPr>
            <a:spLocks noGrp="1"/>
          </p:cNvSpPr>
          <p:nvPr>
            <p:ph idx="1"/>
          </p:nvPr>
        </p:nvSpPr>
        <p:spPr/>
        <p:txBody>
          <a:bodyPr/>
          <a:lstStyle/>
          <a:p>
            <a:pPr>
              <a:defRPr/>
            </a:pPr>
            <a:r>
              <a:rPr lang="en-US" sz="2800" dirty="0" smtClean="0">
                <a:ea typeface="ＭＳ Ｐゴシック" pitchFamily="7" charset="-128"/>
              </a:rPr>
              <a:t>CMS dedicated $9 million in funding for grants </a:t>
            </a:r>
          </a:p>
          <a:p>
            <a:pPr lvl="1">
              <a:defRPr/>
            </a:pPr>
            <a:r>
              <a:rPr lang="en-US" sz="2400" dirty="0" smtClean="0">
                <a:ea typeface="ＭＳ Ｐゴシック" pitchFamily="7" charset="-128"/>
              </a:rPr>
              <a:t>Doubles existing funding for the program</a:t>
            </a:r>
          </a:p>
          <a:p>
            <a:pPr lvl="1">
              <a:defRPr/>
            </a:pPr>
            <a:r>
              <a:rPr lang="en-US" sz="2400" dirty="0" smtClean="0">
                <a:ea typeface="ＭＳ Ｐゴシック" pitchFamily="7" charset="-128"/>
              </a:rPr>
              <a:t>Targets additional funding to fraud </a:t>
            </a:r>
            <a:r>
              <a:rPr lang="ja-JP" altLang="en-US" sz="2400" smtClean="0">
                <a:ea typeface="ＭＳ Ｐゴシック" pitchFamily="7" charset="-128"/>
              </a:rPr>
              <a:t>‘</a:t>
            </a:r>
            <a:r>
              <a:rPr lang="en-US" altLang="ja-JP" sz="2400" dirty="0" smtClean="0">
                <a:ea typeface="ＭＳ Ｐゴシック" pitchFamily="7" charset="-128"/>
              </a:rPr>
              <a:t>hot spots</a:t>
            </a:r>
            <a:r>
              <a:rPr lang="ja-JP" altLang="en-US" sz="2400" smtClean="0">
                <a:ea typeface="ＭＳ Ｐゴシック" pitchFamily="7" charset="-128"/>
              </a:rPr>
              <a:t>’</a:t>
            </a:r>
            <a:r>
              <a:rPr lang="en-US" altLang="ja-JP" sz="2400" dirty="0" smtClean="0">
                <a:ea typeface="ＭＳ Ｐゴシック" pitchFamily="7" charset="-128"/>
              </a:rPr>
              <a:t> </a:t>
            </a:r>
          </a:p>
          <a:p>
            <a:pPr>
              <a:defRPr/>
            </a:pPr>
            <a:r>
              <a:rPr lang="en-US" sz="2800" dirty="0" smtClean="0">
                <a:ea typeface="ＭＳ Ｐゴシック" pitchFamily="7" charset="-128"/>
              </a:rPr>
              <a:t>SMP successes since 1997</a:t>
            </a:r>
          </a:p>
          <a:p>
            <a:pPr lvl="1">
              <a:defRPr/>
            </a:pPr>
            <a:r>
              <a:rPr lang="en-US" sz="2400" dirty="0" smtClean="0">
                <a:ea typeface="ＭＳ Ｐゴシック" pitchFamily="7" charset="-128"/>
              </a:rPr>
              <a:t>Trained/counseled almost 2M beneficiaries</a:t>
            </a:r>
          </a:p>
          <a:p>
            <a:pPr lvl="1">
              <a:defRPr/>
            </a:pPr>
            <a:r>
              <a:rPr lang="en-US" sz="2400" dirty="0" smtClean="0">
                <a:ea typeface="ＭＳ Ｐゴシック" pitchFamily="7" charset="-128"/>
              </a:rPr>
              <a:t>Led to the recovery of $5M in Medicare funds</a:t>
            </a:r>
          </a:p>
          <a:p>
            <a:pPr lvl="1">
              <a:defRPr/>
            </a:pPr>
            <a:r>
              <a:rPr lang="en-US" sz="2400" dirty="0" smtClean="0">
                <a:ea typeface="ＭＳ Ｐゴシック" pitchFamily="7" charset="-128"/>
              </a:rPr>
              <a:t>Led to the recovery of $101M in other funds</a:t>
            </a:r>
          </a:p>
          <a:p>
            <a:pPr>
              <a:defRPr/>
            </a:pPr>
            <a:r>
              <a:rPr lang="en-US" sz="2800" dirty="0" smtClean="0">
                <a:ea typeface="ＭＳ Ｐゴシック" pitchFamily="7" charset="-128"/>
              </a:rPr>
              <a:t>Additional information in Appendix A</a:t>
            </a:r>
          </a:p>
          <a:p>
            <a:pPr lvl="1">
              <a:buFont typeface="Arial" pitchFamily="34" charset="0"/>
              <a:buNone/>
              <a:defRPr/>
            </a:pPr>
            <a:endParaRPr lang="en-US" dirty="0" smtClean="0">
              <a:ea typeface="ＭＳ Ｐゴシック" pitchFamily="7" charset="-128"/>
            </a:endParaRPr>
          </a:p>
        </p:txBody>
      </p:sp>
      <p:sp>
        <p:nvSpPr>
          <p:cNvPr id="46084" name="Slide Number Placeholder 3"/>
          <p:cNvSpPr>
            <a:spLocks noGrp="1"/>
          </p:cNvSpPr>
          <p:nvPr>
            <p:ph type="sldNum" sz="quarter" idx="11"/>
          </p:nvPr>
        </p:nvSpPr>
        <p:spPr bwMode="auto">
          <a:noFill/>
          <a:ln>
            <a:miter lim="800000"/>
            <a:headEnd/>
            <a:tailEnd/>
          </a:ln>
        </p:spPr>
        <p:txBody>
          <a:bodyPr/>
          <a:lstStyle/>
          <a:p>
            <a:fld id="{A027F87B-AF52-4F15-BCFF-9EDB3E5B6FA2}" type="slidenum">
              <a:rPr lang="en-US" smtClean="0"/>
              <a:pPr/>
              <a:t>35</a:t>
            </a:fld>
            <a:endParaRPr lang="en-US" dirty="0" smtClean="0"/>
          </a:p>
        </p:txBody>
      </p:sp>
      <p:sp>
        <p:nvSpPr>
          <p:cNvPr id="5" name="Footer Placeholder 4"/>
          <p:cNvSpPr>
            <a:spLocks noGrp="1"/>
          </p:cNvSpPr>
          <p:nvPr>
            <p:ph type="ftr" sz="quarter" idx="12"/>
          </p:nvPr>
        </p:nvSpPr>
        <p:spPr>
          <a:xfrm>
            <a:off x="2438400" y="6324600"/>
            <a:ext cx="3581400" cy="365125"/>
          </a:xfrm>
        </p:spPr>
        <p:txBody>
          <a:bodyPr/>
          <a:lstStyle/>
          <a:p>
            <a:pPr>
              <a:defRPr/>
            </a:pPr>
            <a:r>
              <a:rPr lang="en-US" dirty="0"/>
              <a:t>Medicare and Medicaid - Fraud and Abuse Prevention</a:t>
            </a:r>
          </a:p>
        </p:txBody>
      </p:sp>
      <p:sp>
        <p:nvSpPr>
          <p:cNvPr id="6" name="Date Placeholder 5"/>
          <p:cNvSpPr>
            <a:spLocks noGrp="1"/>
          </p:cNvSpPr>
          <p:nvPr>
            <p:ph type="dt" sz="quarter" idx="10"/>
          </p:nvPr>
        </p:nvSpPr>
        <p:spPr>
          <a:xfrm>
            <a:off x="152400" y="6324600"/>
            <a:ext cx="2133600" cy="365125"/>
          </a:xfrm>
        </p:spPr>
        <p:txBody>
          <a:bodyPr/>
          <a:lstStyle/>
          <a:p>
            <a:pPr>
              <a:defRPr/>
            </a:pPr>
            <a:r>
              <a:rPr lang="en-US" dirty="0"/>
              <a:t>5/1/10</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a:xfrm>
            <a:off x="1066800" y="228600"/>
            <a:ext cx="7010400" cy="838200"/>
          </a:xfrm>
        </p:spPr>
        <p:txBody>
          <a:bodyPr/>
          <a:lstStyle/>
          <a:p>
            <a:r>
              <a:rPr lang="en-US" dirty="0" smtClean="0">
                <a:ea typeface="ＭＳ Ｐゴシック" pitchFamily="7" charset="-128"/>
              </a:rPr>
              <a:t>stopmedicarefraud.gov</a:t>
            </a:r>
          </a:p>
        </p:txBody>
      </p:sp>
      <p:sp>
        <p:nvSpPr>
          <p:cNvPr id="4" name="Date Placeholder 3"/>
          <p:cNvSpPr>
            <a:spLocks noGrp="1"/>
          </p:cNvSpPr>
          <p:nvPr>
            <p:ph type="dt" sz="quarter" idx="10"/>
          </p:nvPr>
        </p:nvSpPr>
        <p:spPr/>
        <p:txBody>
          <a:bodyPr/>
          <a:lstStyle/>
          <a:p>
            <a:pPr>
              <a:defRPr/>
            </a:pPr>
            <a:r>
              <a:rPr lang="en-US" dirty="0"/>
              <a:t>5/1/10</a:t>
            </a:r>
          </a:p>
        </p:txBody>
      </p:sp>
      <p:sp>
        <p:nvSpPr>
          <p:cNvPr id="47108" name="Slide Number Placeholder 4"/>
          <p:cNvSpPr>
            <a:spLocks noGrp="1"/>
          </p:cNvSpPr>
          <p:nvPr>
            <p:ph type="sldNum" sz="quarter" idx="11"/>
          </p:nvPr>
        </p:nvSpPr>
        <p:spPr bwMode="auto">
          <a:noFill/>
          <a:ln>
            <a:miter lim="800000"/>
            <a:headEnd/>
            <a:tailEnd/>
          </a:ln>
        </p:spPr>
        <p:txBody>
          <a:bodyPr/>
          <a:lstStyle/>
          <a:p>
            <a:fld id="{3E8AF1E8-A7F0-42CF-A27F-A9DF7F5E45C6}" type="slidenum">
              <a:rPr lang="en-US" smtClean="0"/>
              <a:pPr/>
              <a:t>36</a:t>
            </a:fld>
            <a:endParaRPr lang="en-US" dirty="0" smtClean="0"/>
          </a:p>
        </p:txBody>
      </p:sp>
      <p:sp>
        <p:nvSpPr>
          <p:cNvPr id="6" name="Footer Placeholder 5"/>
          <p:cNvSpPr>
            <a:spLocks noGrp="1"/>
          </p:cNvSpPr>
          <p:nvPr>
            <p:ph type="ftr" sz="quarter" idx="12"/>
          </p:nvPr>
        </p:nvSpPr>
        <p:spPr>
          <a:xfrm>
            <a:off x="2743200" y="6356350"/>
            <a:ext cx="3810000" cy="365125"/>
          </a:xfrm>
        </p:spPr>
        <p:txBody>
          <a:bodyPr/>
          <a:lstStyle/>
          <a:p>
            <a:pPr>
              <a:defRPr/>
            </a:pPr>
            <a:r>
              <a:rPr lang="en-US" dirty="0"/>
              <a:t>Medicare and Medicaid - Fraud and Abuse Prevention</a:t>
            </a:r>
          </a:p>
        </p:txBody>
      </p:sp>
      <p:pic>
        <p:nvPicPr>
          <p:cNvPr id="47110" name="Content Placeholder 8" descr="stopmedicarefraud.JPG"/>
          <p:cNvPicPr>
            <a:picLocks noGrp="1" noChangeAspect="1"/>
          </p:cNvPicPr>
          <p:nvPr>
            <p:ph idx="1"/>
          </p:nvPr>
        </p:nvPicPr>
        <p:blipFill>
          <a:blip r:embed="rId3" cstate="print"/>
          <a:srcRect/>
          <a:stretch>
            <a:fillRect/>
          </a:stretch>
        </p:blipFill>
        <p:spPr>
          <a:xfrm>
            <a:off x="4191000" y="1066800"/>
            <a:ext cx="4584700" cy="4959350"/>
          </a:xfrm>
        </p:spPr>
      </p:pic>
      <p:sp>
        <p:nvSpPr>
          <p:cNvPr id="7" name="TextBox 6"/>
          <p:cNvSpPr txBox="1"/>
          <p:nvPr/>
        </p:nvSpPr>
        <p:spPr>
          <a:xfrm>
            <a:off x="304800" y="1143000"/>
            <a:ext cx="3657600" cy="2246313"/>
          </a:xfrm>
          <a:prstGeom prst="rect">
            <a:avLst/>
          </a:prstGeom>
          <a:noFill/>
        </p:spPr>
        <p:txBody>
          <a:bodyPr>
            <a:spAutoFit/>
          </a:bodyPr>
          <a:lstStyle/>
          <a:p>
            <a:pPr marL="457200" indent="-457200">
              <a:buFont typeface="Wingdings" pitchFamily="2" charset="2"/>
              <a:buChar char="§"/>
              <a:defRPr/>
            </a:pPr>
            <a:r>
              <a:rPr lang="en-US" sz="2800" dirty="0">
                <a:latin typeface="+mn-lt"/>
                <a:ea typeface="+mn-ea"/>
              </a:rPr>
              <a:t>Learn about fraud</a:t>
            </a:r>
          </a:p>
          <a:p>
            <a:pPr marL="457200" indent="-457200">
              <a:buFont typeface="Wingdings" pitchFamily="2" charset="2"/>
              <a:buChar char="§"/>
              <a:defRPr/>
            </a:pPr>
            <a:r>
              <a:rPr lang="en-US" sz="2800" dirty="0">
                <a:latin typeface="+mn-lt"/>
                <a:ea typeface="+mn-ea"/>
              </a:rPr>
              <a:t>Find resources</a:t>
            </a:r>
          </a:p>
          <a:p>
            <a:pPr marL="457200" indent="-457200">
              <a:buFont typeface="Wingdings" pitchFamily="2" charset="2"/>
              <a:buChar char="§"/>
              <a:defRPr/>
            </a:pPr>
            <a:r>
              <a:rPr lang="en-US" sz="2800" dirty="0">
                <a:latin typeface="+mn-lt"/>
                <a:ea typeface="+mn-ea"/>
              </a:rPr>
              <a:t>See recent HEAT Task Force results by state</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p:txBody>
          <a:bodyPr/>
          <a:lstStyle/>
          <a:p>
            <a:r>
              <a:rPr lang="en-US" dirty="0" smtClean="0">
                <a:ea typeface="ＭＳ Ｐゴシック" pitchFamily="7" charset="-128"/>
              </a:rPr>
              <a:t>Protecting Personal Information</a:t>
            </a:r>
          </a:p>
        </p:txBody>
      </p:sp>
      <p:sp>
        <p:nvSpPr>
          <p:cNvPr id="3" name="Content Placeholder 2"/>
          <p:cNvSpPr>
            <a:spLocks noGrp="1"/>
          </p:cNvSpPr>
          <p:nvPr>
            <p:ph idx="1"/>
          </p:nvPr>
        </p:nvSpPr>
        <p:spPr/>
        <p:txBody>
          <a:bodyPr>
            <a:noAutofit/>
          </a:bodyPr>
          <a:lstStyle/>
          <a:p>
            <a:pPr>
              <a:defRPr/>
            </a:pPr>
            <a:r>
              <a:rPr lang="en-US" sz="2800" dirty="0" smtClean="0">
                <a:ea typeface="+mn-ea"/>
              </a:rPr>
              <a:t>Keep your personal information safe	</a:t>
            </a:r>
          </a:p>
          <a:p>
            <a:pPr lvl="1">
              <a:defRPr/>
            </a:pPr>
            <a:r>
              <a:rPr lang="en-US" sz="2400" dirty="0" smtClean="0">
                <a:ea typeface="+mn-ea"/>
              </a:rPr>
              <a:t>Like your Medicare, Social Security, Credit Card #s</a:t>
            </a:r>
          </a:p>
          <a:p>
            <a:pPr lvl="1">
              <a:defRPr/>
            </a:pPr>
            <a:r>
              <a:rPr lang="en-US" sz="2400" dirty="0" smtClean="0">
                <a:ea typeface="+mn-ea"/>
              </a:rPr>
              <a:t>Only share with people you trust like</a:t>
            </a:r>
          </a:p>
          <a:p>
            <a:pPr lvl="2">
              <a:defRPr/>
            </a:pPr>
            <a:r>
              <a:rPr lang="en-US" sz="2200" dirty="0" smtClean="0">
                <a:ea typeface="+mn-ea"/>
              </a:rPr>
              <a:t>Doctors </a:t>
            </a:r>
          </a:p>
          <a:p>
            <a:pPr lvl="2">
              <a:defRPr/>
            </a:pPr>
            <a:r>
              <a:rPr lang="en-US" sz="2200" dirty="0" smtClean="0">
                <a:ea typeface="+mn-ea"/>
              </a:rPr>
              <a:t>Health care providers</a:t>
            </a:r>
          </a:p>
          <a:p>
            <a:pPr lvl="2">
              <a:defRPr/>
            </a:pPr>
            <a:r>
              <a:rPr lang="en-US" sz="2200" dirty="0" smtClean="0">
                <a:ea typeface="+mn-ea"/>
              </a:rPr>
              <a:t>Plans approved by Medicare</a:t>
            </a:r>
          </a:p>
          <a:p>
            <a:pPr lvl="2">
              <a:defRPr/>
            </a:pPr>
            <a:r>
              <a:rPr lang="en-US" sz="2200" dirty="0" smtClean="0">
                <a:ea typeface="+mn-ea"/>
              </a:rPr>
              <a:t>Your insurance company (Medigap or Employer/Union)</a:t>
            </a:r>
          </a:p>
          <a:p>
            <a:pPr lvl="2">
              <a:defRPr/>
            </a:pPr>
            <a:r>
              <a:rPr lang="en-US" sz="2200" dirty="0" smtClean="0">
                <a:ea typeface="+mn-ea"/>
              </a:rPr>
              <a:t>Your State Health Insurance Assistance Program (SHIP)</a:t>
            </a:r>
          </a:p>
          <a:p>
            <a:pPr lvl="2">
              <a:defRPr/>
            </a:pPr>
            <a:r>
              <a:rPr lang="en-US" sz="2200" dirty="0" smtClean="0">
                <a:ea typeface="+mn-ea"/>
              </a:rPr>
              <a:t>Social Security, Medicaid and Medicare</a:t>
            </a:r>
          </a:p>
        </p:txBody>
      </p:sp>
      <p:sp>
        <p:nvSpPr>
          <p:cNvPr id="48132" name="Slide Number Placeholder 3"/>
          <p:cNvSpPr>
            <a:spLocks noGrp="1"/>
          </p:cNvSpPr>
          <p:nvPr>
            <p:ph type="sldNum" sz="quarter" idx="11"/>
          </p:nvPr>
        </p:nvSpPr>
        <p:spPr bwMode="auto">
          <a:noFill/>
          <a:ln>
            <a:miter lim="800000"/>
            <a:headEnd/>
            <a:tailEnd/>
          </a:ln>
        </p:spPr>
        <p:txBody>
          <a:bodyPr/>
          <a:lstStyle/>
          <a:p>
            <a:fld id="{A6B3C374-1FA4-468A-92C1-E92EFC157802}" type="slidenum">
              <a:rPr lang="en-US" smtClean="0"/>
              <a:pPr/>
              <a:t>37</a:t>
            </a:fld>
            <a:endParaRPr lang="en-US" dirty="0" smtClean="0"/>
          </a:p>
        </p:txBody>
      </p:sp>
      <p:sp>
        <p:nvSpPr>
          <p:cNvPr id="5" name="Footer Placeholder 4"/>
          <p:cNvSpPr>
            <a:spLocks noGrp="1"/>
          </p:cNvSpPr>
          <p:nvPr>
            <p:ph type="ftr" sz="quarter" idx="12"/>
          </p:nvPr>
        </p:nvSpPr>
        <p:spPr>
          <a:xfrm>
            <a:off x="2590800" y="6324600"/>
            <a:ext cx="3581400" cy="365125"/>
          </a:xfrm>
        </p:spPr>
        <p:txBody>
          <a:bodyPr/>
          <a:lstStyle/>
          <a:p>
            <a:pPr algn="l">
              <a:defRPr/>
            </a:pPr>
            <a:r>
              <a:rPr lang="en-US" dirty="0"/>
              <a:t>Medicare and Medicaid - Fraud and Abuse Prevention</a:t>
            </a:r>
          </a:p>
        </p:txBody>
      </p:sp>
      <p:sp>
        <p:nvSpPr>
          <p:cNvPr id="6" name="Date Placeholder 5"/>
          <p:cNvSpPr>
            <a:spLocks noGrp="1"/>
          </p:cNvSpPr>
          <p:nvPr>
            <p:ph type="dt" sz="quarter" idx="10"/>
          </p:nvPr>
        </p:nvSpPr>
        <p:spPr>
          <a:xfrm>
            <a:off x="228600" y="6324600"/>
            <a:ext cx="2133600" cy="365125"/>
          </a:xfrm>
        </p:spPr>
        <p:txBody>
          <a:bodyPr/>
          <a:lstStyle/>
          <a:p>
            <a:pPr>
              <a:defRPr/>
            </a:pPr>
            <a:r>
              <a:rPr lang="en-US" dirty="0"/>
              <a:t>5/1/10</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p:txBody>
          <a:bodyPr/>
          <a:lstStyle/>
          <a:p>
            <a:r>
              <a:rPr lang="en-US" dirty="0" smtClean="0">
                <a:ea typeface="ＭＳ Ｐゴシック" pitchFamily="7" charset="-128"/>
              </a:rPr>
              <a:t>Identity Theft</a:t>
            </a:r>
          </a:p>
        </p:txBody>
      </p:sp>
      <p:sp>
        <p:nvSpPr>
          <p:cNvPr id="87042" name="Content Placeholder 2"/>
          <p:cNvSpPr>
            <a:spLocks noGrp="1"/>
          </p:cNvSpPr>
          <p:nvPr>
            <p:ph idx="1"/>
          </p:nvPr>
        </p:nvSpPr>
        <p:spPr>
          <a:xfrm>
            <a:off x="457200" y="1447800"/>
            <a:ext cx="8229600" cy="4678363"/>
          </a:xfrm>
        </p:spPr>
        <p:txBody>
          <a:bodyPr/>
          <a:lstStyle/>
          <a:p>
            <a:pPr>
              <a:defRPr/>
            </a:pPr>
            <a:r>
              <a:rPr lang="en-US" sz="2800" dirty="0" smtClean="0">
                <a:ea typeface="ＭＳ Ｐゴシック" pitchFamily="7" charset="-128"/>
              </a:rPr>
              <a:t>Identity theft is a serious crime</a:t>
            </a:r>
          </a:p>
          <a:p>
            <a:pPr lvl="1">
              <a:defRPr/>
            </a:pPr>
            <a:r>
              <a:rPr lang="en-US" sz="2400" dirty="0" smtClean="0">
                <a:ea typeface="ＭＳ Ｐゴシック" pitchFamily="7" charset="-128"/>
              </a:rPr>
              <a:t>e.g.; someone else uses your personal information</a:t>
            </a:r>
          </a:p>
          <a:p>
            <a:pPr lvl="2">
              <a:defRPr/>
            </a:pPr>
            <a:r>
              <a:rPr lang="en-US" sz="2200" dirty="0" smtClean="0">
                <a:ea typeface="ＭＳ Ｐゴシック" pitchFamily="7" charset="-128"/>
              </a:rPr>
              <a:t>Like your Social Security or Medicare number</a:t>
            </a:r>
          </a:p>
          <a:p>
            <a:pPr>
              <a:defRPr/>
            </a:pPr>
            <a:r>
              <a:rPr lang="en-US" sz="2800" dirty="0" smtClean="0">
                <a:ea typeface="ＭＳ Ｐゴシック" pitchFamily="7" charset="-128"/>
              </a:rPr>
              <a:t>If you think someone is using your information</a:t>
            </a:r>
          </a:p>
          <a:p>
            <a:pPr lvl="1">
              <a:defRPr/>
            </a:pPr>
            <a:r>
              <a:rPr lang="en-US" sz="2400" dirty="0" smtClean="0">
                <a:ea typeface="ＭＳ Ｐゴシック" pitchFamily="7" charset="-128"/>
              </a:rPr>
              <a:t>Call your local police department</a:t>
            </a:r>
          </a:p>
          <a:p>
            <a:pPr lvl="1">
              <a:defRPr/>
            </a:pPr>
            <a:r>
              <a:rPr lang="en-US" sz="2400" dirty="0" smtClean="0">
                <a:ea typeface="ＭＳ Ｐゴシック" pitchFamily="7" charset="-128"/>
              </a:rPr>
              <a:t>Call the Federal Trade Commission</a:t>
            </a:r>
            <a:r>
              <a:rPr lang="ja-JP" altLang="en-US" sz="2400" smtClean="0">
                <a:ea typeface="ＭＳ Ｐゴシック" pitchFamily="7" charset="-128"/>
              </a:rPr>
              <a:t>’</a:t>
            </a:r>
            <a:r>
              <a:rPr lang="en-US" altLang="ja-JP" sz="2400" dirty="0" smtClean="0">
                <a:ea typeface="ＭＳ Ｐゴシック" pitchFamily="7" charset="-128"/>
              </a:rPr>
              <a:t>s ID Theft Hotline  </a:t>
            </a:r>
          </a:p>
          <a:p>
            <a:pPr lvl="2">
              <a:defRPr/>
            </a:pPr>
            <a:r>
              <a:rPr lang="en-US" sz="2200" dirty="0" smtClean="0">
                <a:ea typeface="ＭＳ Ｐゴシック" pitchFamily="7" charset="-128"/>
              </a:rPr>
              <a:t>1-877-438-4338</a:t>
            </a:r>
          </a:p>
          <a:p>
            <a:pPr>
              <a:defRPr/>
            </a:pPr>
            <a:r>
              <a:rPr lang="en-US" sz="2800" dirty="0" smtClean="0">
                <a:ea typeface="ＭＳ Ｐゴシック" pitchFamily="7" charset="-128"/>
              </a:rPr>
              <a:t>Report lost/stolen Medicare card right away</a:t>
            </a:r>
          </a:p>
          <a:p>
            <a:pPr lvl="1">
              <a:defRPr/>
            </a:pPr>
            <a:r>
              <a:rPr lang="en-US" sz="2400" dirty="0" smtClean="0">
                <a:ea typeface="ＭＳ Ｐゴシック" pitchFamily="7" charset="-128"/>
              </a:rPr>
              <a:t>Call SSA for replacement</a:t>
            </a:r>
            <a:endParaRPr lang="en-US" dirty="0" smtClean="0">
              <a:ea typeface="ＭＳ Ｐゴシック" pitchFamily="7" charset="-128"/>
            </a:endParaRPr>
          </a:p>
        </p:txBody>
      </p:sp>
      <p:sp>
        <p:nvSpPr>
          <p:cNvPr id="49156" name="Slide Number Placeholder 3"/>
          <p:cNvSpPr>
            <a:spLocks noGrp="1"/>
          </p:cNvSpPr>
          <p:nvPr>
            <p:ph type="sldNum" sz="quarter" idx="11"/>
          </p:nvPr>
        </p:nvSpPr>
        <p:spPr bwMode="auto">
          <a:noFill/>
          <a:ln>
            <a:miter lim="800000"/>
            <a:headEnd/>
            <a:tailEnd/>
          </a:ln>
        </p:spPr>
        <p:txBody>
          <a:bodyPr/>
          <a:lstStyle/>
          <a:p>
            <a:fld id="{781F1C98-1FDD-40B9-9F07-C53470B3B83F}" type="slidenum">
              <a:rPr lang="en-US" smtClean="0"/>
              <a:pPr/>
              <a:t>38</a:t>
            </a:fld>
            <a:endParaRPr lang="en-US" dirty="0" smtClean="0"/>
          </a:p>
        </p:txBody>
      </p:sp>
      <p:sp>
        <p:nvSpPr>
          <p:cNvPr id="5" name="Footer Placeholder 4"/>
          <p:cNvSpPr>
            <a:spLocks noGrp="1"/>
          </p:cNvSpPr>
          <p:nvPr>
            <p:ph type="ftr" sz="quarter" idx="12"/>
          </p:nvPr>
        </p:nvSpPr>
        <p:spPr>
          <a:xfrm>
            <a:off x="2590800" y="6248400"/>
            <a:ext cx="3581400" cy="365125"/>
          </a:xfrm>
        </p:spPr>
        <p:txBody>
          <a:bodyPr/>
          <a:lstStyle/>
          <a:p>
            <a:pPr algn="l">
              <a:defRPr/>
            </a:pPr>
            <a:r>
              <a:rPr lang="en-US" dirty="0"/>
              <a:t>Medicare and Medicaid - Fraud and Abuse Prevention</a:t>
            </a:r>
          </a:p>
        </p:txBody>
      </p:sp>
      <p:sp>
        <p:nvSpPr>
          <p:cNvPr id="6" name="Date Placeholder 5"/>
          <p:cNvSpPr>
            <a:spLocks noGrp="1"/>
          </p:cNvSpPr>
          <p:nvPr>
            <p:ph type="dt" sz="quarter" idx="10"/>
          </p:nvPr>
        </p:nvSpPr>
        <p:spPr>
          <a:xfrm>
            <a:off x="228600" y="6324600"/>
            <a:ext cx="2133600" cy="365125"/>
          </a:xfrm>
        </p:spPr>
        <p:txBody>
          <a:bodyPr/>
          <a:lstStyle/>
          <a:p>
            <a:pPr>
              <a:defRPr/>
            </a:pPr>
            <a:r>
              <a:rPr lang="en-US" dirty="0"/>
              <a:t>5/1/10</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p:txBody>
          <a:bodyPr>
            <a:normAutofit fontScale="90000"/>
          </a:bodyPr>
          <a:lstStyle/>
          <a:p>
            <a:pPr>
              <a:defRPr/>
            </a:pPr>
            <a:r>
              <a:rPr lang="en-US" dirty="0" smtClean="0">
                <a:ea typeface="ＭＳ Ｐゴシック" pitchFamily="7" charset="-128"/>
              </a:rPr>
              <a:t>Sharing Medical Information </a:t>
            </a:r>
            <a:br>
              <a:rPr lang="en-US" dirty="0" smtClean="0">
                <a:ea typeface="ＭＳ Ｐゴシック" pitchFamily="7" charset="-128"/>
              </a:rPr>
            </a:br>
            <a:r>
              <a:rPr lang="en-US" dirty="0" smtClean="0">
                <a:ea typeface="ＭＳ Ｐゴシック" pitchFamily="7" charset="-128"/>
              </a:rPr>
              <a:t>with Family/Caregiver</a:t>
            </a:r>
          </a:p>
        </p:txBody>
      </p:sp>
      <p:sp>
        <p:nvSpPr>
          <p:cNvPr id="3" name="Content Placeholder 2"/>
          <p:cNvSpPr>
            <a:spLocks noGrp="1"/>
          </p:cNvSpPr>
          <p:nvPr>
            <p:ph idx="1"/>
          </p:nvPr>
        </p:nvSpPr>
        <p:spPr/>
        <p:txBody>
          <a:bodyPr>
            <a:noAutofit/>
          </a:bodyPr>
          <a:lstStyle/>
          <a:p>
            <a:pPr>
              <a:defRPr/>
            </a:pPr>
            <a:r>
              <a:rPr lang="en-US" sz="2800" dirty="0" smtClean="0">
                <a:ea typeface="+mn-ea"/>
              </a:rPr>
              <a:t>Medicare requires written permission</a:t>
            </a:r>
          </a:p>
          <a:p>
            <a:pPr lvl="1">
              <a:defRPr/>
            </a:pPr>
            <a:r>
              <a:rPr lang="en-US" sz="2400" dirty="0" smtClean="0">
                <a:ea typeface="+mn-ea"/>
              </a:rPr>
              <a:t>Must designate an authorized person</a:t>
            </a:r>
          </a:p>
          <a:p>
            <a:pPr lvl="2">
              <a:defRPr/>
            </a:pPr>
            <a:r>
              <a:rPr lang="en-US" sz="2200" dirty="0" smtClean="0">
                <a:ea typeface="+mn-ea"/>
              </a:rPr>
              <a:t>Power of attorney is not enough</a:t>
            </a:r>
          </a:p>
          <a:p>
            <a:pPr lvl="2">
              <a:defRPr/>
            </a:pPr>
            <a:r>
              <a:rPr lang="en-US" sz="2200" dirty="0" smtClean="0">
                <a:ea typeface="+mn-ea"/>
              </a:rPr>
              <a:t>Must submit Medicare Authorization to Disclose Personal Information form (CMS Form No. 10106)</a:t>
            </a:r>
          </a:p>
        </p:txBody>
      </p:sp>
      <p:sp>
        <p:nvSpPr>
          <p:cNvPr id="50180" name="Slide Number Placeholder 3"/>
          <p:cNvSpPr>
            <a:spLocks noGrp="1"/>
          </p:cNvSpPr>
          <p:nvPr>
            <p:ph type="sldNum" sz="quarter" idx="11"/>
          </p:nvPr>
        </p:nvSpPr>
        <p:spPr bwMode="auto">
          <a:noFill/>
          <a:ln>
            <a:miter lim="800000"/>
            <a:headEnd/>
            <a:tailEnd/>
          </a:ln>
        </p:spPr>
        <p:txBody>
          <a:bodyPr/>
          <a:lstStyle/>
          <a:p>
            <a:fld id="{BC0BA87C-F628-4A89-B85E-F6751F54690C}" type="slidenum">
              <a:rPr lang="en-US" smtClean="0"/>
              <a:pPr/>
              <a:t>39</a:t>
            </a:fld>
            <a:endParaRPr lang="en-US" dirty="0" smtClean="0"/>
          </a:p>
        </p:txBody>
      </p:sp>
      <p:sp>
        <p:nvSpPr>
          <p:cNvPr id="5" name="Footer Placeholder 4"/>
          <p:cNvSpPr>
            <a:spLocks noGrp="1"/>
          </p:cNvSpPr>
          <p:nvPr>
            <p:ph type="ftr" sz="quarter" idx="12"/>
          </p:nvPr>
        </p:nvSpPr>
        <p:spPr>
          <a:xfrm>
            <a:off x="2895600" y="6324600"/>
            <a:ext cx="2819400" cy="365125"/>
          </a:xfrm>
        </p:spPr>
        <p:txBody>
          <a:bodyPr/>
          <a:lstStyle/>
          <a:p>
            <a:pPr algn="l">
              <a:defRPr/>
            </a:pPr>
            <a:r>
              <a:rPr lang="en-US" dirty="0"/>
              <a:t>Medicare and Medicaid - Fraud and Abuse Prevention</a:t>
            </a:r>
          </a:p>
        </p:txBody>
      </p:sp>
      <p:sp>
        <p:nvSpPr>
          <p:cNvPr id="6" name="Date Placeholder 5"/>
          <p:cNvSpPr>
            <a:spLocks noGrp="1"/>
          </p:cNvSpPr>
          <p:nvPr>
            <p:ph type="dt" sz="quarter" idx="10"/>
          </p:nvPr>
        </p:nvSpPr>
        <p:spPr>
          <a:xfrm>
            <a:off x="228600" y="6324600"/>
            <a:ext cx="2133600" cy="365125"/>
          </a:xfrm>
        </p:spPr>
        <p:txBody>
          <a:bodyPr/>
          <a:lstStyle/>
          <a:p>
            <a:pPr>
              <a:defRPr/>
            </a:pPr>
            <a:r>
              <a:rPr lang="en-US" dirty="0"/>
              <a:t>5/1/10</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Content Placeholder 1"/>
          <p:cNvSpPr>
            <a:spLocks noGrp="1"/>
          </p:cNvSpPr>
          <p:nvPr>
            <p:ph idx="1"/>
          </p:nvPr>
        </p:nvSpPr>
        <p:spPr>
          <a:xfrm>
            <a:off x="1295400" y="1676400"/>
            <a:ext cx="7391400" cy="4267200"/>
          </a:xfrm>
        </p:spPr>
        <p:txBody>
          <a:bodyPr/>
          <a:lstStyle/>
          <a:p>
            <a:pPr indent="-279400">
              <a:buFont typeface="Wingdings" pitchFamily="2" charset="2"/>
              <a:buChar char="§"/>
              <a:defRPr/>
            </a:pPr>
            <a:r>
              <a:rPr lang="en-US" sz="3200" b="0" dirty="0" smtClean="0">
                <a:ea typeface="+mn-ea"/>
                <a:cs typeface="Arial" charset="0"/>
              </a:rPr>
              <a:t>What are fraud and abuse?</a:t>
            </a:r>
          </a:p>
          <a:p>
            <a:pPr indent="-279400">
              <a:buFont typeface="Wingdings" pitchFamily="2" charset="2"/>
              <a:buChar char="§"/>
              <a:defRPr/>
            </a:pPr>
            <a:r>
              <a:rPr lang="en-US" sz="3200" b="0" dirty="0" smtClean="0">
                <a:ea typeface="+mn-ea"/>
                <a:cs typeface="Arial" charset="0"/>
              </a:rPr>
              <a:t>Quality of care concerns</a:t>
            </a:r>
          </a:p>
          <a:p>
            <a:pPr indent="-279400">
              <a:buFont typeface="Wingdings" pitchFamily="2" charset="2"/>
              <a:buChar char="§"/>
              <a:defRPr/>
            </a:pPr>
            <a:r>
              <a:rPr lang="en-US" sz="3200" b="0" dirty="0" smtClean="0">
                <a:ea typeface="+mn-ea"/>
                <a:cs typeface="Arial" charset="0"/>
              </a:rPr>
              <a:t>Who commits fraud?</a:t>
            </a:r>
          </a:p>
          <a:p>
            <a:pPr indent="-279400">
              <a:buFont typeface="Wingdings" pitchFamily="2" charset="2"/>
              <a:buChar char="§"/>
              <a:defRPr/>
            </a:pPr>
            <a:r>
              <a:rPr lang="en-US" sz="3200" b="0" dirty="0" smtClean="0">
                <a:ea typeface="+mn-ea"/>
                <a:cs typeface="Arial" charset="0"/>
              </a:rPr>
              <a:t>Spectrum of fraud and abuse</a:t>
            </a:r>
          </a:p>
          <a:p>
            <a:pPr indent="-279400">
              <a:buFont typeface="Wingdings" pitchFamily="2" charset="2"/>
              <a:buChar char="§"/>
              <a:defRPr/>
            </a:pPr>
            <a:r>
              <a:rPr lang="en-US" sz="3200" b="0" dirty="0" smtClean="0">
                <a:ea typeface="+mn-ea"/>
                <a:cs typeface="Arial" charset="0"/>
              </a:rPr>
              <a:t>Medicare overview</a:t>
            </a:r>
          </a:p>
          <a:p>
            <a:pPr lvl="1" indent="-279400">
              <a:defRPr/>
            </a:pPr>
            <a:r>
              <a:rPr lang="en-US" sz="2400" dirty="0" smtClean="0">
                <a:ea typeface="+mn-ea"/>
                <a:cs typeface="Arial" charset="0"/>
              </a:rPr>
              <a:t>Trust Funds</a:t>
            </a:r>
          </a:p>
          <a:p>
            <a:pPr indent="-279400">
              <a:buFont typeface="Wingdings" pitchFamily="2" charset="2"/>
              <a:buChar char="§"/>
              <a:defRPr/>
            </a:pPr>
            <a:r>
              <a:rPr lang="en-US" sz="3200" b="0" dirty="0" smtClean="0">
                <a:ea typeface="+mn-ea"/>
                <a:cs typeface="Arial" charset="0"/>
              </a:rPr>
              <a:t>Medicaid overview</a:t>
            </a:r>
          </a:p>
          <a:p>
            <a:pPr marL="0" indent="4763">
              <a:buFont typeface="Wingdings" pitchFamily="2" charset="2"/>
              <a:buChar char="§"/>
              <a:defRPr/>
            </a:pPr>
            <a:endParaRPr lang="en-US" sz="1800" dirty="0" smtClean="0">
              <a:ea typeface="+mn-ea"/>
              <a:cs typeface="Arial" charset="0"/>
            </a:endParaRPr>
          </a:p>
        </p:txBody>
      </p:sp>
      <p:sp>
        <p:nvSpPr>
          <p:cNvPr id="3" name="Date Placeholder 2"/>
          <p:cNvSpPr>
            <a:spLocks noGrp="1"/>
          </p:cNvSpPr>
          <p:nvPr>
            <p:ph type="dt" sz="quarter" idx="10"/>
          </p:nvPr>
        </p:nvSpPr>
        <p:spPr/>
        <p:txBody>
          <a:bodyPr/>
          <a:lstStyle/>
          <a:p>
            <a:pPr>
              <a:defRPr/>
            </a:pPr>
            <a:r>
              <a:rPr lang="en-US" dirty="0"/>
              <a:t>5/1/10</a:t>
            </a:r>
          </a:p>
        </p:txBody>
      </p:sp>
      <p:sp>
        <p:nvSpPr>
          <p:cNvPr id="14340" name="Footer Placeholder 3"/>
          <p:cNvSpPr>
            <a:spLocks noGrp="1"/>
          </p:cNvSpPr>
          <p:nvPr>
            <p:ph type="ftr" sz="quarter" idx="11"/>
          </p:nvPr>
        </p:nvSpPr>
        <p:spPr bwMode="auto">
          <a:noFill/>
          <a:ln>
            <a:miter lim="800000"/>
            <a:headEnd/>
            <a:tailEnd/>
          </a:ln>
        </p:spPr>
        <p:txBody>
          <a:bodyPr wrap="square" numCol="1" anchorCtr="0" compatLnSpc="1">
            <a:prstTxWarp prst="textNoShape">
              <a:avLst/>
            </a:prstTxWarp>
          </a:bodyPr>
          <a:lstStyle/>
          <a:p>
            <a:r>
              <a:rPr lang="en-US" dirty="0" smtClean="0">
                <a:latin typeface="Arial" pitchFamily="34" charset="0"/>
                <a:ea typeface="ＭＳ Ｐゴシック" pitchFamily="7" charset="-128"/>
                <a:cs typeface="Arial" pitchFamily="34" charset="0"/>
              </a:rPr>
              <a:t>Medicare and Medicaid - Fraud and Abuse Prevention</a:t>
            </a:r>
          </a:p>
        </p:txBody>
      </p:sp>
      <p:sp>
        <p:nvSpPr>
          <p:cNvPr id="14341" name="Slide Number Placeholder 4"/>
          <p:cNvSpPr>
            <a:spLocks noGrp="1"/>
          </p:cNvSpPr>
          <p:nvPr>
            <p:ph type="sldNum" sz="quarter" idx="12"/>
          </p:nvPr>
        </p:nvSpPr>
        <p:spPr bwMode="auto">
          <a:noFill/>
          <a:ln>
            <a:miter lim="800000"/>
            <a:headEnd/>
            <a:tailEnd/>
          </a:ln>
        </p:spPr>
        <p:txBody>
          <a:bodyPr/>
          <a:lstStyle/>
          <a:p>
            <a:fld id="{81A45B77-393E-4068-879F-41B6FC15F895}" type="slidenum">
              <a:rPr lang="en-US" smtClean="0"/>
              <a:pPr/>
              <a:t>4</a:t>
            </a:fld>
            <a:endParaRPr lang="en-US" dirty="0" smtClean="0"/>
          </a:p>
        </p:txBody>
      </p:sp>
      <p:sp>
        <p:nvSpPr>
          <p:cNvPr id="14342" name="Title 1"/>
          <p:cNvSpPr>
            <a:spLocks noGrp="1"/>
          </p:cNvSpPr>
          <p:nvPr>
            <p:ph type="title" idx="4294967295"/>
          </p:nvPr>
        </p:nvSpPr>
        <p:spPr>
          <a:xfrm>
            <a:off x="0" y="0"/>
            <a:ext cx="9144000" cy="1417638"/>
          </a:xfrm>
          <a:solidFill>
            <a:srgbClr val="00338E"/>
          </a:solidFill>
        </p:spPr>
        <p:txBody>
          <a:bodyPr/>
          <a:lstStyle/>
          <a:p>
            <a:pPr eaLnBrk="1" hangingPunct="1"/>
            <a:r>
              <a:rPr lang="en-US" sz="3600" dirty="0" smtClean="0">
                <a:solidFill>
                  <a:schemeClr val="bg1"/>
                </a:solidFill>
                <a:ea typeface="ＭＳ Ｐゴシック" pitchFamily="7" charset="-128"/>
                <a:cs typeface="Arial" pitchFamily="34" charset="0"/>
              </a:rPr>
              <a:t>1. Fraud and Abuse Overview</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p:cNvSpPr>
            <a:spLocks noGrp="1"/>
          </p:cNvSpPr>
          <p:nvPr>
            <p:ph type="title"/>
          </p:nvPr>
        </p:nvSpPr>
        <p:spPr/>
        <p:txBody>
          <a:bodyPr/>
          <a:lstStyle/>
          <a:p>
            <a:r>
              <a:rPr lang="en-US" dirty="0" smtClean="0">
                <a:ea typeface="ＭＳ Ｐゴシック" pitchFamily="7" charset="-128"/>
              </a:rPr>
              <a:t>Tips</a:t>
            </a:r>
          </a:p>
        </p:txBody>
      </p:sp>
      <p:sp>
        <p:nvSpPr>
          <p:cNvPr id="91138" name="Content Placeholder 2"/>
          <p:cNvSpPr>
            <a:spLocks noGrp="1"/>
          </p:cNvSpPr>
          <p:nvPr>
            <p:ph idx="1"/>
          </p:nvPr>
        </p:nvSpPr>
        <p:spPr>
          <a:xfrm>
            <a:off x="457200" y="1295400"/>
            <a:ext cx="8229600" cy="4830763"/>
          </a:xfrm>
        </p:spPr>
        <p:txBody>
          <a:bodyPr/>
          <a:lstStyle/>
          <a:p>
            <a:pPr>
              <a:defRPr/>
            </a:pPr>
            <a:r>
              <a:rPr lang="en-US" sz="2800" dirty="0" smtClean="0">
                <a:ea typeface="ＭＳ Ｐゴシック" pitchFamily="7" charset="-128"/>
              </a:rPr>
              <a:t>Ask questions</a:t>
            </a:r>
          </a:p>
          <a:p>
            <a:pPr lvl="1">
              <a:defRPr/>
            </a:pPr>
            <a:r>
              <a:rPr lang="en-US" sz="2400" dirty="0" smtClean="0">
                <a:ea typeface="ＭＳ Ｐゴシック" pitchFamily="7" charset="-128"/>
              </a:rPr>
              <a:t>You have the right to know what is billed</a:t>
            </a:r>
          </a:p>
          <a:p>
            <a:pPr>
              <a:defRPr/>
            </a:pPr>
            <a:r>
              <a:rPr lang="en-US" sz="2800" dirty="0" smtClean="0">
                <a:ea typeface="ＭＳ Ｐゴシック" pitchFamily="7" charset="-128"/>
              </a:rPr>
              <a:t>Educate yourself about Medicare/Medicaid</a:t>
            </a:r>
          </a:p>
          <a:p>
            <a:pPr lvl="1">
              <a:defRPr/>
            </a:pPr>
            <a:r>
              <a:rPr lang="en-US" sz="2400" dirty="0" smtClean="0">
                <a:ea typeface="ＭＳ Ｐゴシック" pitchFamily="7" charset="-128"/>
              </a:rPr>
              <a:t>Know you rights </a:t>
            </a:r>
          </a:p>
          <a:p>
            <a:pPr lvl="1">
              <a:defRPr/>
            </a:pPr>
            <a:r>
              <a:rPr lang="en-US" sz="2400" dirty="0" smtClean="0">
                <a:ea typeface="ＭＳ Ｐゴシック" pitchFamily="7" charset="-128"/>
              </a:rPr>
              <a:t>Know what a provider can/can</a:t>
            </a:r>
            <a:r>
              <a:rPr lang="ja-JP" altLang="en-US" sz="2400" smtClean="0">
                <a:ea typeface="ＭＳ Ｐゴシック" pitchFamily="7" charset="-128"/>
              </a:rPr>
              <a:t>’</a:t>
            </a:r>
            <a:r>
              <a:rPr lang="en-US" altLang="ja-JP" sz="2400" dirty="0" smtClean="0">
                <a:ea typeface="ＭＳ Ｐゴシック" pitchFamily="7" charset="-128"/>
              </a:rPr>
              <a:t>t bill to Medicare</a:t>
            </a:r>
          </a:p>
          <a:p>
            <a:pPr>
              <a:defRPr/>
            </a:pPr>
            <a:r>
              <a:rPr lang="en-US" sz="2800" dirty="0" smtClean="0">
                <a:ea typeface="ＭＳ Ｐゴシック" pitchFamily="7" charset="-128"/>
              </a:rPr>
              <a:t>Be wary of providers who tell you </a:t>
            </a:r>
          </a:p>
          <a:p>
            <a:pPr lvl="1">
              <a:defRPr/>
            </a:pPr>
            <a:r>
              <a:rPr lang="en-US" sz="2400" dirty="0" smtClean="0">
                <a:ea typeface="ＭＳ Ｐゴシック" pitchFamily="7" charset="-128"/>
              </a:rPr>
              <a:t>You can get an item or service not usually covered, but they know </a:t>
            </a:r>
            <a:r>
              <a:rPr lang="ja-JP" altLang="en-US" sz="2400" smtClean="0">
                <a:ea typeface="ＭＳ Ｐゴシック" pitchFamily="7" charset="-128"/>
              </a:rPr>
              <a:t>“</a:t>
            </a:r>
            <a:r>
              <a:rPr lang="en-US" altLang="ja-JP" sz="2400" dirty="0" smtClean="0">
                <a:ea typeface="ＭＳ Ｐゴシック" pitchFamily="7" charset="-128"/>
              </a:rPr>
              <a:t>How to bill Medicare</a:t>
            </a:r>
            <a:r>
              <a:rPr lang="ja-JP" altLang="en-US" sz="2400" smtClean="0">
                <a:ea typeface="ＭＳ Ｐゴシック" pitchFamily="7" charset="-128"/>
              </a:rPr>
              <a:t>”</a:t>
            </a:r>
            <a:endParaRPr lang="en-US" sz="2400" dirty="0" smtClean="0">
              <a:ea typeface="ＭＳ Ｐゴシック" pitchFamily="7" charset="-128"/>
            </a:endParaRPr>
          </a:p>
        </p:txBody>
      </p:sp>
      <p:sp>
        <p:nvSpPr>
          <p:cNvPr id="4" name="Date Placeholder 3"/>
          <p:cNvSpPr>
            <a:spLocks noGrp="1"/>
          </p:cNvSpPr>
          <p:nvPr>
            <p:ph type="dt" sz="quarter" idx="10"/>
          </p:nvPr>
        </p:nvSpPr>
        <p:spPr/>
        <p:txBody>
          <a:bodyPr/>
          <a:lstStyle/>
          <a:p>
            <a:pPr>
              <a:defRPr/>
            </a:pPr>
            <a:r>
              <a:rPr lang="en-US" dirty="0"/>
              <a:t>5/1/10</a:t>
            </a:r>
          </a:p>
        </p:txBody>
      </p:sp>
      <p:sp>
        <p:nvSpPr>
          <p:cNvPr id="51205" name="Slide Number Placeholder 4"/>
          <p:cNvSpPr>
            <a:spLocks noGrp="1"/>
          </p:cNvSpPr>
          <p:nvPr>
            <p:ph type="sldNum" sz="quarter" idx="11"/>
          </p:nvPr>
        </p:nvSpPr>
        <p:spPr bwMode="auto">
          <a:noFill/>
          <a:ln>
            <a:miter lim="800000"/>
            <a:headEnd/>
            <a:tailEnd/>
          </a:ln>
        </p:spPr>
        <p:txBody>
          <a:bodyPr/>
          <a:lstStyle/>
          <a:p>
            <a:fld id="{1D18E674-9BFD-489B-A352-D1DE0E24F7D5}" type="slidenum">
              <a:rPr lang="en-US" smtClean="0"/>
              <a:pPr/>
              <a:t>40</a:t>
            </a:fld>
            <a:endParaRPr lang="en-US" dirty="0" smtClean="0"/>
          </a:p>
        </p:txBody>
      </p:sp>
      <p:sp>
        <p:nvSpPr>
          <p:cNvPr id="6" name="Footer Placeholder 5"/>
          <p:cNvSpPr>
            <a:spLocks noGrp="1"/>
          </p:cNvSpPr>
          <p:nvPr>
            <p:ph type="ftr" sz="quarter" idx="12"/>
          </p:nvPr>
        </p:nvSpPr>
        <p:spPr/>
        <p:txBody>
          <a:bodyPr/>
          <a:lstStyle/>
          <a:p>
            <a:pPr>
              <a:defRPr/>
            </a:pPr>
            <a:r>
              <a:rPr lang="en-US" dirty="0"/>
              <a:t>Medicare and Medicaid - Fraud and Abuse Prevention</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p:txBody>
          <a:bodyPr/>
          <a:lstStyle/>
          <a:p>
            <a:r>
              <a:rPr lang="en-US" dirty="0" smtClean="0">
                <a:ea typeface="ＭＳ Ｐゴシック" pitchFamily="7" charset="-128"/>
              </a:rPr>
              <a:t>Medicare Plans Marketing Rules </a:t>
            </a:r>
          </a:p>
        </p:txBody>
      </p:sp>
      <p:sp>
        <p:nvSpPr>
          <p:cNvPr id="93186" name="Content Placeholder 2"/>
          <p:cNvSpPr>
            <a:spLocks noGrp="1"/>
          </p:cNvSpPr>
          <p:nvPr>
            <p:ph idx="1"/>
          </p:nvPr>
        </p:nvSpPr>
        <p:spPr>
          <a:xfrm>
            <a:off x="457200" y="1447800"/>
            <a:ext cx="8229600" cy="4678363"/>
          </a:xfrm>
        </p:spPr>
        <p:txBody>
          <a:bodyPr/>
          <a:lstStyle/>
          <a:p>
            <a:pPr>
              <a:defRPr/>
            </a:pPr>
            <a:r>
              <a:rPr lang="en-US" sz="2800" dirty="0" smtClean="0">
                <a:ea typeface="ＭＳ Ｐゴシック" pitchFamily="7" charset="-128"/>
              </a:rPr>
              <a:t>Examples</a:t>
            </a:r>
          </a:p>
          <a:p>
            <a:pPr lvl="1">
              <a:defRPr/>
            </a:pPr>
            <a:r>
              <a:rPr lang="en-US" sz="2400" dirty="0" smtClean="0">
                <a:ea typeface="ＭＳ Ｐゴシック" pitchFamily="7" charset="-128"/>
              </a:rPr>
              <a:t>Plans can</a:t>
            </a:r>
            <a:r>
              <a:rPr lang="ja-JP" altLang="en-US" sz="2400" smtClean="0">
                <a:ea typeface="ＭＳ Ｐゴシック" pitchFamily="7" charset="-128"/>
              </a:rPr>
              <a:t>’</a:t>
            </a:r>
            <a:r>
              <a:rPr lang="en-US" altLang="ja-JP" sz="2400" dirty="0" smtClean="0">
                <a:ea typeface="ＭＳ Ｐゴシック" pitchFamily="7" charset="-128"/>
              </a:rPr>
              <a:t>t send you unwanted emails</a:t>
            </a:r>
          </a:p>
          <a:p>
            <a:pPr lvl="1">
              <a:defRPr/>
            </a:pPr>
            <a:r>
              <a:rPr lang="en-US" sz="2400" dirty="0" smtClean="0">
                <a:ea typeface="ＭＳ Ｐゴシック" pitchFamily="7" charset="-128"/>
              </a:rPr>
              <a:t>Come to your home uninvited to get you to join </a:t>
            </a:r>
          </a:p>
          <a:p>
            <a:pPr lvl="1">
              <a:defRPr/>
            </a:pPr>
            <a:r>
              <a:rPr lang="en-US" sz="2400" dirty="0" smtClean="0">
                <a:ea typeface="ＭＳ Ｐゴシック" pitchFamily="7" charset="-128"/>
              </a:rPr>
              <a:t>Call you unless you are already a member </a:t>
            </a:r>
          </a:p>
          <a:p>
            <a:pPr lvl="1">
              <a:defRPr/>
            </a:pPr>
            <a:r>
              <a:rPr lang="en-US" sz="2400" dirty="0" smtClean="0">
                <a:ea typeface="ＭＳ Ｐゴシック" pitchFamily="7" charset="-128"/>
              </a:rPr>
              <a:t>Offer you cash to join their plan </a:t>
            </a:r>
          </a:p>
          <a:p>
            <a:pPr lvl="1">
              <a:defRPr/>
            </a:pPr>
            <a:r>
              <a:rPr lang="en-US" sz="2400" dirty="0" smtClean="0">
                <a:ea typeface="ＭＳ Ｐゴシック" pitchFamily="7" charset="-128"/>
              </a:rPr>
              <a:t>Give you free meals while trying to sell you a plan </a:t>
            </a:r>
          </a:p>
          <a:p>
            <a:pPr>
              <a:defRPr/>
            </a:pPr>
            <a:r>
              <a:rPr lang="en-US" sz="2800" dirty="0" smtClean="0">
                <a:ea typeface="ＭＳ Ｐゴシック" pitchFamily="7" charset="-128"/>
              </a:rPr>
              <a:t>If you think a Medicare plan broke the rules</a:t>
            </a:r>
          </a:p>
          <a:p>
            <a:pPr lvl="1">
              <a:defRPr/>
            </a:pPr>
            <a:r>
              <a:rPr lang="en-US" sz="2400" dirty="0" smtClean="0">
                <a:ea typeface="ＭＳ Ｐゴシック" pitchFamily="7" charset="-128"/>
              </a:rPr>
              <a:t>Call 1-800-MEDICARE or the Medicare Drug Integrity Contractor at </a:t>
            </a:r>
            <a:r>
              <a:rPr lang="en-US" sz="2400" b="1" dirty="0" smtClean="0">
                <a:ea typeface="ＭＳ Ｐゴシック" pitchFamily="7" charset="-128"/>
              </a:rPr>
              <a:t>1-877-SAFERX</a:t>
            </a:r>
            <a:endParaRPr lang="en-US" dirty="0" smtClean="0">
              <a:ea typeface="ＭＳ Ｐゴシック" pitchFamily="7" charset="-128"/>
            </a:endParaRPr>
          </a:p>
        </p:txBody>
      </p:sp>
      <p:sp>
        <p:nvSpPr>
          <p:cNvPr id="52228" name="Slide Number Placeholder 3"/>
          <p:cNvSpPr>
            <a:spLocks noGrp="1"/>
          </p:cNvSpPr>
          <p:nvPr>
            <p:ph type="sldNum" sz="quarter" idx="11"/>
          </p:nvPr>
        </p:nvSpPr>
        <p:spPr bwMode="auto">
          <a:noFill/>
          <a:ln>
            <a:miter lim="800000"/>
            <a:headEnd/>
            <a:tailEnd/>
          </a:ln>
        </p:spPr>
        <p:txBody>
          <a:bodyPr/>
          <a:lstStyle/>
          <a:p>
            <a:fld id="{0B73DA5A-E0A0-4E5E-87C5-16EF83C55CC4}" type="slidenum">
              <a:rPr lang="en-US" smtClean="0"/>
              <a:pPr/>
              <a:t>41</a:t>
            </a:fld>
            <a:endParaRPr lang="en-US" dirty="0" smtClean="0"/>
          </a:p>
        </p:txBody>
      </p:sp>
      <p:sp>
        <p:nvSpPr>
          <p:cNvPr id="5" name="Footer Placeholder 4"/>
          <p:cNvSpPr>
            <a:spLocks noGrp="1"/>
          </p:cNvSpPr>
          <p:nvPr>
            <p:ph type="ftr" sz="quarter" idx="12"/>
          </p:nvPr>
        </p:nvSpPr>
        <p:spPr>
          <a:xfrm>
            <a:off x="2841625" y="6356350"/>
            <a:ext cx="3787775" cy="365125"/>
          </a:xfrm>
        </p:spPr>
        <p:txBody>
          <a:bodyPr/>
          <a:lstStyle/>
          <a:p>
            <a:pPr algn="l">
              <a:defRPr/>
            </a:pPr>
            <a:r>
              <a:rPr lang="en-US" dirty="0"/>
              <a:t>Medicare and Medicaid - Fraud and Abuse Prevention</a:t>
            </a:r>
          </a:p>
        </p:txBody>
      </p:sp>
      <p:sp>
        <p:nvSpPr>
          <p:cNvPr id="6" name="Date Placeholder 5"/>
          <p:cNvSpPr>
            <a:spLocks noGrp="1"/>
          </p:cNvSpPr>
          <p:nvPr>
            <p:ph type="dt" sz="quarter" idx="10"/>
          </p:nvPr>
        </p:nvSpPr>
        <p:spPr>
          <a:xfrm>
            <a:off x="228600" y="6324600"/>
            <a:ext cx="2133600" cy="365125"/>
          </a:xfrm>
        </p:spPr>
        <p:txBody>
          <a:bodyPr/>
          <a:lstStyle/>
          <a:p>
            <a:pPr>
              <a:defRPr/>
            </a:pPr>
            <a:r>
              <a:rPr lang="en-US" dirty="0"/>
              <a:t>5/1/10</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1"/>
          <p:cNvSpPr>
            <a:spLocks noGrp="1"/>
          </p:cNvSpPr>
          <p:nvPr>
            <p:ph type="title"/>
          </p:nvPr>
        </p:nvSpPr>
        <p:spPr/>
        <p:txBody>
          <a:bodyPr/>
          <a:lstStyle/>
          <a:p>
            <a:r>
              <a:rPr lang="en-US" dirty="0" smtClean="0">
                <a:ea typeface="ＭＳ Ｐゴシック" pitchFamily="7" charset="-128"/>
              </a:rPr>
              <a:t>Telemarketing Fraud</a:t>
            </a:r>
          </a:p>
        </p:txBody>
      </p:sp>
      <p:sp>
        <p:nvSpPr>
          <p:cNvPr id="95234" name="Content Placeholder 2"/>
          <p:cNvSpPr>
            <a:spLocks noGrp="1"/>
          </p:cNvSpPr>
          <p:nvPr>
            <p:ph idx="1"/>
          </p:nvPr>
        </p:nvSpPr>
        <p:spPr>
          <a:xfrm>
            <a:off x="381000" y="1371600"/>
            <a:ext cx="8458200" cy="4754563"/>
          </a:xfrm>
        </p:spPr>
        <p:txBody>
          <a:bodyPr/>
          <a:lstStyle/>
          <a:p>
            <a:pPr>
              <a:defRPr/>
            </a:pPr>
            <a:r>
              <a:rPr lang="en-US" sz="2800" dirty="0" smtClean="0">
                <a:ea typeface="ＭＳ Ｐゴシック" pitchFamily="7" charset="-128"/>
              </a:rPr>
              <a:t>Durable Medical Equipment Telemarketing Rules</a:t>
            </a:r>
          </a:p>
          <a:p>
            <a:pPr lvl="1">
              <a:defRPr/>
            </a:pPr>
            <a:r>
              <a:rPr lang="en-US" sz="2400" dirty="0" smtClean="0">
                <a:ea typeface="ＭＳ Ｐゴシック" pitchFamily="7" charset="-128"/>
              </a:rPr>
              <a:t>DME suppliers cannot make unsolicited sales calls </a:t>
            </a:r>
          </a:p>
          <a:p>
            <a:pPr>
              <a:defRPr/>
            </a:pPr>
            <a:r>
              <a:rPr lang="en-US" sz="2800" dirty="0" smtClean="0">
                <a:ea typeface="ＭＳ Ｐゴシック" pitchFamily="7" charset="-128"/>
              </a:rPr>
              <a:t>Potential scams</a:t>
            </a:r>
          </a:p>
          <a:p>
            <a:pPr lvl="1">
              <a:defRPr/>
            </a:pPr>
            <a:r>
              <a:rPr lang="en-US" sz="2400" dirty="0" smtClean="0">
                <a:ea typeface="ＭＳ Ｐゴシック" pitchFamily="7" charset="-128"/>
              </a:rPr>
              <a:t>Calls or visits from people saying they represent Medicare </a:t>
            </a:r>
          </a:p>
          <a:p>
            <a:pPr lvl="1">
              <a:defRPr/>
            </a:pPr>
            <a:r>
              <a:rPr lang="en-US" sz="2400" dirty="0" smtClean="0">
                <a:ea typeface="ＭＳ Ｐゴシック" pitchFamily="7" charset="-128"/>
              </a:rPr>
              <a:t>Telephone or door-to-door selling techniques</a:t>
            </a:r>
          </a:p>
          <a:p>
            <a:pPr lvl="1">
              <a:defRPr/>
            </a:pPr>
            <a:r>
              <a:rPr lang="en-US" sz="2400" dirty="0" smtClean="0">
                <a:ea typeface="ＭＳ Ｐゴシック" pitchFamily="7" charset="-128"/>
              </a:rPr>
              <a:t>Equipment or service is offered free and you are then asked for your Medicare number for </a:t>
            </a:r>
            <a:r>
              <a:rPr lang="ja-JP" altLang="en-US" sz="2400" smtClean="0">
                <a:ea typeface="ＭＳ Ｐゴシック" pitchFamily="7" charset="-128"/>
              </a:rPr>
              <a:t>“</a:t>
            </a:r>
            <a:r>
              <a:rPr lang="en-US" altLang="ja-JP" sz="2400" dirty="0" smtClean="0">
                <a:ea typeface="ＭＳ Ｐゴシック" pitchFamily="7" charset="-128"/>
              </a:rPr>
              <a:t>record keeping purposes</a:t>
            </a:r>
            <a:r>
              <a:rPr lang="ja-JP" altLang="en-US" sz="2400" smtClean="0">
                <a:ea typeface="ＭＳ Ｐゴシック" pitchFamily="7" charset="-128"/>
              </a:rPr>
              <a:t>”</a:t>
            </a:r>
            <a:endParaRPr lang="en-US" altLang="ja-JP" sz="2400" dirty="0" smtClean="0">
              <a:ea typeface="ＭＳ Ｐゴシック" pitchFamily="7" charset="-128"/>
            </a:endParaRPr>
          </a:p>
          <a:p>
            <a:pPr lvl="1">
              <a:defRPr/>
            </a:pPr>
            <a:r>
              <a:rPr lang="en-US" sz="2400" dirty="0" smtClean="0">
                <a:ea typeface="ＭＳ Ｐゴシック" pitchFamily="7" charset="-128"/>
              </a:rPr>
              <a:t>You</a:t>
            </a:r>
            <a:r>
              <a:rPr lang="ja-JP" altLang="en-US" sz="2400" smtClean="0">
                <a:ea typeface="ＭＳ Ｐゴシック" pitchFamily="7" charset="-128"/>
              </a:rPr>
              <a:t>’</a:t>
            </a:r>
            <a:r>
              <a:rPr lang="en-US" altLang="ja-JP" sz="2400" dirty="0" smtClean="0">
                <a:ea typeface="ＭＳ Ｐゴシック" pitchFamily="7" charset="-128"/>
              </a:rPr>
              <a:t>re told that Medicare will pay for the item or service if you provide your Medicare number</a:t>
            </a:r>
          </a:p>
          <a:p>
            <a:pPr>
              <a:buFont typeface="Wingdings" pitchFamily="2" charset="2"/>
              <a:buNone/>
              <a:defRPr/>
            </a:pPr>
            <a:endParaRPr lang="en-US" sz="2800" dirty="0" smtClean="0">
              <a:ea typeface="ＭＳ Ｐゴシック" pitchFamily="7" charset="-128"/>
            </a:endParaRPr>
          </a:p>
          <a:p>
            <a:pPr>
              <a:defRPr/>
            </a:pPr>
            <a:endParaRPr lang="en-US" sz="2800" dirty="0" smtClean="0">
              <a:ea typeface="ＭＳ Ｐゴシック" pitchFamily="7" charset="-128"/>
            </a:endParaRPr>
          </a:p>
        </p:txBody>
      </p:sp>
      <p:sp>
        <p:nvSpPr>
          <p:cNvPr id="4" name="Date Placeholder 3"/>
          <p:cNvSpPr>
            <a:spLocks noGrp="1"/>
          </p:cNvSpPr>
          <p:nvPr>
            <p:ph type="dt" sz="quarter" idx="10"/>
          </p:nvPr>
        </p:nvSpPr>
        <p:spPr/>
        <p:txBody>
          <a:bodyPr/>
          <a:lstStyle/>
          <a:p>
            <a:pPr>
              <a:defRPr/>
            </a:pPr>
            <a:r>
              <a:rPr lang="en-US" dirty="0"/>
              <a:t>5/1/10</a:t>
            </a:r>
          </a:p>
        </p:txBody>
      </p:sp>
      <p:sp>
        <p:nvSpPr>
          <p:cNvPr id="53253" name="Slide Number Placeholder 4"/>
          <p:cNvSpPr>
            <a:spLocks noGrp="1"/>
          </p:cNvSpPr>
          <p:nvPr>
            <p:ph type="sldNum" sz="quarter" idx="11"/>
          </p:nvPr>
        </p:nvSpPr>
        <p:spPr bwMode="auto">
          <a:noFill/>
          <a:ln>
            <a:miter lim="800000"/>
            <a:headEnd/>
            <a:tailEnd/>
          </a:ln>
        </p:spPr>
        <p:txBody>
          <a:bodyPr/>
          <a:lstStyle/>
          <a:p>
            <a:fld id="{FD67DB7A-EEA6-46CB-9FE9-62E281A50AD6}" type="slidenum">
              <a:rPr lang="en-US" smtClean="0"/>
              <a:pPr/>
              <a:t>42</a:t>
            </a:fld>
            <a:endParaRPr lang="en-US" dirty="0" smtClean="0"/>
          </a:p>
        </p:txBody>
      </p:sp>
      <p:sp>
        <p:nvSpPr>
          <p:cNvPr id="6" name="Footer Placeholder 5"/>
          <p:cNvSpPr>
            <a:spLocks noGrp="1"/>
          </p:cNvSpPr>
          <p:nvPr>
            <p:ph type="ftr" sz="quarter" idx="12"/>
          </p:nvPr>
        </p:nvSpPr>
        <p:spPr/>
        <p:txBody>
          <a:bodyPr/>
          <a:lstStyle/>
          <a:p>
            <a:pPr>
              <a:defRPr/>
            </a:pPr>
            <a:r>
              <a:rPr lang="en-US" dirty="0"/>
              <a:t>Medicare and Medicaid - Fraud and Abuse Prevention</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p:cNvSpPr>
            <a:spLocks noGrp="1"/>
          </p:cNvSpPr>
          <p:nvPr>
            <p:ph type="title"/>
          </p:nvPr>
        </p:nvSpPr>
        <p:spPr/>
        <p:txBody>
          <a:bodyPr/>
          <a:lstStyle/>
          <a:p>
            <a:r>
              <a:rPr lang="en-US" dirty="0" smtClean="0">
                <a:ea typeface="ＭＳ Ｐゴシック" pitchFamily="7" charset="-128"/>
              </a:rPr>
              <a:t>Fighting Fraud Can Pay</a:t>
            </a:r>
          </a:p>
        </p:txBody>
      </p:sp>
      <p:sp>
        <p:nvSpPr>
          <p:cNvPr id="97282" name="Content Placeholder 2"/>
          <p:cNvSpPr>
            <a:spLocks noGrp="1"/>
          </p:cNvSpPr>
          <p:nvPr>
            <p:ph idx="1"/>
          </p:nvPr>
        </p:nvSpPr>
        <p:spPr/>
        <p:txBody>
          <a:bodyPr/>
          <a:lstStyle/>
          <a:p>
            <a:pPr>
              <a:defRPr/>
            </a:pPr>
            <a:r>
              <a:rPr lang="en-US" sz="2800" dirty="0" smtClean="0">
                <a:ea typeface="ＭＳ Ｐゴシック" pitchFamily="7" charset="-128"/>
              </a:rPr>
              <a:t>You may get a reward of up to $1,000 if</a:t>
            </a:r>
          </a:p>
          <a:p>
            <a:pPr lvl="1">
              <a:defRPr/>
            </a:pPr>
            <a:r>
              <a:rPr lang="en-US" sz="2400" dirty="0" smtClean="0">
                <a:ea typeface="ＭＳ Ｐゴシック" pitchFamily="7" charset="-128"/>
              </a:rPr>
              <a:t>You report suspected Medicare fraud and</a:t>
            </a:r>
          </a:p>
          <a:p>
            <a:pPr lvl="2">
              <a:defRPr/>
            </a:pPr>
            <a:r>
              <a:rPr lang="en-US" sz="2200" dirty="0" smtClean="0">
                <a:ea typeface="ＭＳ Ｐゴシック" pitchFamily="7" charset="-128"/>
              </a:rPr>
              <a:t>The reported fraud creates a new investigation</a:t>
            </a:r>
          </a:p>
          <a:p>
            <a:pPr lvl="2">
              <a:defRPr/>
            </a:pPr>
            <a:r>
              <a:rPr lang="en-US" sz="2200" dirty="0" smtClean="0">
                <a:ea typeface="ＭＳ Ｐゴシック" pitchFamily="7" charset="-128"/>
              </a:rPr>
              <a:t>CMS and law enforcement confirms fraud has occurred </a:t>
            </a:r>
          </a:p>
          <a:p>
            <a:pPr lvl="2">
              <a:defRPr/>
            </a:pPr>
            <a:r>
              <a:rPr lang="en-US" sz="2200" dirty="0" smtClean="0">
                <a:ea typeface="ＭＳ Ｐゴシック" pitchFamily="7" charset="-128"/>
              </a:rPr>
              <a:t>Action is taken to recover lost monies</a:t>
            </a:r>
          </a:p>
          <a:p>
            <a:pPr lvl="2">
              <a:defRPr/>
            </a:pPr>
            <a:r>
              <a:rPr lang="en-US" sz="2200" dirty="0" smtClean="0">
                <a:ea typeface="ＭＳ Ｐゴシック" pitchFamily="7" charset="-128"/>
              </a:rPr>
              <a:t>At lease $100 of Medicare money is recovered due to CMS/law enforcement action</a:t>
            </a:r>
          </a:p>
          <a:p>
            <a:pPr lvl="2">
              <a:defRPr/>
            </a:pPr>
            <a:r>
              <a:rPr lang="en-US" sz="2200" dirty="0" smtClean="0">
                <a:ea typeface="ＭＳ Ｐゴシック" pitchFamily="7" charset="-128"/>
              </a:rPr>
              <a:t>You are not an </a:t>
            </a:r>
            <a:r>
              <a:rPr lang="ja-JP" altLang="en-US" sz="2200" smtClean="0">
                <a:ea typeface="ＭＳ Ｐゴシック" pitchFamily="7" charset="-128"/>
              </a:rPr>
              <a:t>‘</a:t>
            </a:r>
            <a:r>
              <a:rPr lang="en-US" altLang="ja-JP" sz="2200" dirty="0" smtClean="0">
                <a:ea typeface="ＭＳ Ｐゴシック" pitchFamily="7" charset="-128"/>
              </a:rPr>
              <a:t>excluded</a:t>
            </a:r>
            <a:r>
              <a:rPr lang="ja-JP" altLang="en-US" sz="2200" smtClean="0">
                <a:ea typeface="ＭＳ Ｐゴシック" pitchFamily="7" charset="-128"/>
              </a:rPr>
              <a:t>’</a:t>
            </a:r>
            <a:r>
              <a:rPr lang="en-US" altLang="ja-JP" sz="2200" dirty="0" smtClean="0">
                <a:ea typeface="ＭＳ Ｐゴシック" pitchFamily="7" charset="-128"/>
              </a:rPr>
              <a:t> individual</a:t>
            </a:r>
          </a:p>
          <a:p>
            <a:pPr>
              <a:defRPr/>
            </a:pPr>
            <a:r>
              <a:rPr lang="en-US" sz="2800" dirty="0" smtClean="0">
                <a:ea typeface="ＭＳ Ｐゴシック" pitchFamily="7" charset="-128"/>
              </a:rPr>
              <a:t>Call 1-800-MEDICARE for information</a:t>
            </a:r>
          </a:p>
          <a:p>
            <a:pPr lvl="2">
              <a:defRPr/>
            </a:pPr>
            <a:endParaRPr lang="en-US" dirty="0" smtClean="0">
              <a:ea typeface="ＭＳ Ｐゴシック" pitchFamily="7" charset="-128"/>
            </a:endParaRPr>
          </a:p>
        </p:txBody>
      </p:sp>
      <p:sp>
        <p:nvSpPr>
          <p:cNvPr id="4" name="Date Placeholder 3"/>
          <p:cNvSpPr>
            <a:spLocks noGrp="1"/>
          </p:cNvSpPr>
          <p:nvPr>
            <p:ph type="dt" sz="quarter" idx="10"/>
          </p:nvPr>
        </p:nvSpPr>
        <p:spPr/>
        <p:txBody>
          <a:bodyPr/>
          <a:lstStyle/>
          <a:p>
            <a:pPr>
              <a:defRPr/>
            </a:pPr>
            <a:r>
              <a:rPr lang="en-US" dirty="0"/>
              <a:t>5/1/10</a:t>
            </a:r>
          </a:p>
        </p:txBody>
      </p:sp>
      <p:sp>
        <p:nvSpPr>
          <p:cNvPr id="54277" name="Slide Number Placeholder 4"/>
          <p:cNvSpPr>
            <a:spLocks noGrp="1"/>
          </p:cNvSpPr>
          <p:nvPr>
            <p:ph type="sldNum" sz="quarter" idx="11"/>
          </p:nvPr>
        </p:nvSpPr>
        <p:spPr bwMode="auto">
          <a:noFill/>
          <a:ln>
            <a:miter lim="800000"/>
            <a:headEnd/>
            <a:tailEnd/>
          </a:ln>
        </p:spPr>
        <p:txBody>
          <a:bodyPr/>
          <a:lstStyle/>
          <a:p>
            <a:fld id="{F47E941B-5B9E-4328-8F74-9351D0AE1B05}" type="slidenum">
              <a:rPr lang="en-US" smtClean="0"/>
              <a:pPr/>
              <a:t>43</a:t>
            </a:fld>
            <a:endParaRPr lang="en-US" dirty="0" smtClean="0"/>
          </a:p>
        </p:txBody>
      </p:sp>
      <p:sp>
        <p:nvSpPr>
          <p:cNvPr id="6" name="Footer Placeholder 5"/>
          <p:cNvSpPr>
            <a:spLocks noGrp="1"/>
          </p:cNvSpPr>
          <p:nvPr>
            <p:ph type="ftr" sz="quarter" idx="12"/>
          </p:nvPr>
        </p:nvSpPr>
        <p:spPr/>
        <p:txBody>
          <a:bodyPr/>
          <a:lstStyle/>
          <a:p>
            <a:pPr>
              <a:defRPr/>
            </a:pPr>
            <a:r>
              <a:rPr lang="en-US" dirty="0"/>
              <a:t>Medicare and Medicaid - Fraud and Abuse Prevention</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bg>
      <p:bgPr>
        <a:solidFill>
          <a:srgbClr val="00338E"/>
        </a:solidFill>
        <a:effectLst/>
      </p:bgPr>
    </p:bg>
    <p:spTree>
      <p:nvGrpSpPr>
        <p:cNvPr id="1" name=""/>
        <p:cNvGrpSpPr/>
        <p:nvPr/>
      </p:nvGrpSpPr>
      <p:grpSpPr>
        <a:xfrm>
          <a:off x="0" y="0"/>
          <a:ext cx="0" cy="0"/>
          <a:chOff x="0" y="0"/>
          <a:chExt cx="0" cy="0"/>
        </a:xfrm>
      </p:grpSpPr>
      <p:sp>
        <p:nvSpPr>
          <p:cNvPr id="55298" name="TPQuestion"/>
          <p:cNvSpPr>
            <a:spLocks noGrp="1"/>
          </p:cNvSpPr>
          <p:nvPr>
            <p:ph type="title"/>
          </p:nvPr>
        </p:nvSpPr>
        <p:spPr/>
        <p:txBody>
          <a:bodyPr/>
          <a:lstStyle/>
          <a:p>
            <a:pPr eaLnBrk="1" hangingPunct="1"/>
            <a:r>
              <a:rPr lang="en-US" dirty="0" smtClean="0">
                <a:solidFill>
                  <a:schemeClr val="bg1"/>
                </a:solidFill>
                <a:ea typeface="ＭＳ Ｐゴシック" pitchFamily="7" charset="-128"/>
              </a:rPr>
              <a:t>Exercise</a:t>
            </a:r>
          </a:p>
        </p:txBody>
      </p:sp>
      <p:sp>
        <p:nvSpPr>
          <p:cNvPr id="55299" name="TPAnswers"/>
          <p:cNvSpPr>
            <a:spLocks noGrp="1"/>
          </p:cNvSpPr>
          <p:nvPr>
            <p:ph idx="1"/>
            <p:custDataLst>
              <p:tags r:id="rId2"/>
            </p:custDataLst>
          </p:nvPr>
        </p:nvSpPr>
        <p:spPr>
          <a:xfrm>
            <a:off x="1066800" y="2438400"/>
            <a:ext cx="4800600" cy="3200400"/>
          </a:xfrm>
        </p:spPr>
        <p:txBody>
          <a:bodyPr/>
          <a:lstStyle/>
          <a:p>
            <a:pPr marL="457200" indent="-457200" eaLnBrk="1" hangingPunct="1">
              <a:buFont typeface="Calibri" pitchFamily="34" charset="0"/>
              <a:buAutoNum type="alphaUcPeriod"/>
              <a:defRPr/>
            </a:pPr>
            <a:r>
              <a:rPr lang="en-US" sz="2400" dirty="0" smtClean="0">
                <a:solidFill>
                  <a:schemeClr val="bg1"/>
                </a:solidFill>
                <a:ea typeface="+mn-ea"/>
                <a:cs typeface="Arial" charset="0"/>
              </a:rPr>
              <a:t>The health care services provided</a:t>
            </a:r>
          </a:p>
          <a:p>
            <a:pPr marL="457200" indent="-457200" eaLnBrk="1" hangingPunct="1">
              <a:buFont typeface="Calibri" pitchFamily="34" charset="0"/>
              <a:buAutoNum type="alphaUcPeriod"/>
              <a:defRPr/>
            </a:pPr>
            <a:r>
              <a:rPr lang="en-US" sz="2400" dirty="0" smtClean="0">
                <a:solidFill>
                  <a:schemeClr val="bg1"/>
                </a:solidFill>
                <a:ea typeface="+mn-ea"/>
                <a:cs typeface="Arial" charset="0"/>
              </a:rPr>
              <a:t>The costs of services and supplies </a:t>
            </a:r>
          </a:p>
          <a:p>
            <a:pPr marL="457200" indent="-457200" eaLnBrk="1" hangingPunct="1">
              <a:buFont typeface="Calibri" pitchFamily="34" charset="0"/>
              <a:buAutoNum type="alphaUcPeriod"/>
              <a:defRPr/>
            </a:pPr>
            <a:r>
              <a:rPr lang="en-US" sz="2400" dirty="0" smtClean="0">
                <a:solidFill>
                  <a:schemeClr val="bg1"/>
                </a:solidFill>
                <a:ea typeface="+mn-ea"/>
                <a:cs typeface="Arial" charset="0"/>
              </a:rPr>
              <a:t>The amount Medicare paid the provider</a:t>
            </a:r>
          </a:p>
          <a:p>
            <a:pPr marL="457200" indent="-457200" eaLnBrk="1" hangingPunct="1">
              <a:buFont typeface="Calibri" pitchFamily="34" charset="0"/>
              <a:buAutoNum type="alphaUcPeriod"/>
              <a:defRPr/>
            </a:pPr>
            <a:r>
              <a:rPr lang="en-US" sz="2400" dirty="0" smtClean="0">
                <a:solidFill>
                  <a:schemeClr val="bg1"/>
                </a:solidFill>
                <a:ea typeface="+mn-ea"/>
                <a:cs typeface="Arial" charset="0"/>
              </a:rPr>
              <a:t>All of the above</a:t>
            </a:r>
          </a:p>
        </p:txBody>
      </p:sp>
      <p:sp>
        <p:nvSpPr>
          <p:cNvPr id="58370" name="Rectangle 4"/>
          <p:cNvSpPr>
            <a:spLocks noGrp="1" noChangeArrowheads="1"/>
          </p:cNvSpPr>
          <p:nvPr>
            <p:ph type="dt" sz="quarter" idx="10"/>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dirty="0"/>
              <a:t>5/1/10</a:t>
            </a:r>
          </a:p>
        </p:txBody>
      </p:sp>
      <p:sp>
        <p:nvSpPr>
          <p:cNvPr id="55301" name="Slide Number Placeholder 5"/>
          <p:cNvSpPr>
            <a:spLocks noGrp="1"/>
          </p:cNvSpPr>
          <p:nvPr>
            <p:ph type="sldNum" sz="quarter" idx="11"/>
          </p:nvPr>
        </p:nvSpPr>
        <p:spPr bwMode="auto">
          <a:noFill/>
          <a:ln>
            <a:miter lim="800000"/>
            <a:headEnd/>
            <a:tailEnd/>
          </a:ln>
        </p:spPr>
        <p:txBody>
          <a:bodyPr/>
          <a:lstStyle/>
          <a:p>
            <a:fld id="{EBAC2206-4B77-457B-9712-713BE59A86AC}" type="slidenum">
              <a:rPr lang="en-US" smtClean="0"/>
              <a:pPr/>
              <a:t>44</a:t>
            </a:fld>
            <a:endParaRPr lang="en-US" dirty="0" smtClean="0"/>
          </a:p>
        </p:txBody>
      </p:sp>
      <p:sp>
        <p:nvSpPr>
          <p:cNvPr id="55302" name="TextBox 6"/>
          <p:cNvSpPr txBox="1">
            <a:spLocks noChangeArrowheads="1"/>
          </p:cNvSpPr>
          <p:nvPr/>
        </p:nvSpPr>
        <p:spPr bwMode="auto">
          <a:xfrm>
            <a:off x="304800" y="1257300"/>
            <a:ext cx="8382000" cy="1077913"/>
          </a:xfrm>
          <a:prstGeom prst="rect">
            <a:avLst/>
          </a:prstGeom>
          <a:noFill/>
          <a:ln w="9525">
            <a:noFill/>
            <a:miter lim="800000"/>
            <a:headEnd/>
            <a:tailEnd/>
          </a:ln>
        </p:spPr>
        <p:txBody>
          <a:bodyPr>
            <a:spAutoFit/>
          </a:bodyPr>
          <a:lstStyle/>
          <a:p>
            <a:pPr marL="681038" indent="-681038">
              <a:tabLst>
                <a:tab pos="682625" algn="l"/>
              </a:tabLst>
            </a:pPr>
            <a:r>
              <a:rPr lang="en-US" sz="3200" b="1" dirty="0">
                <a:solidFill>
                  <a:schemeClr val="bg1"/>
                </a:solidFill>
              </a:rPr>
              <a:t> 2</a:t>
            </a:r>
            <a:r>
              <a:rPr lang="en-US" sz="3200" b="1" dirty="0">
                <a:solidFill>
                  <a:schemeClr val="bg1"/>
                </a:solidFill>
                <a:latin typeface="Calibri" pitchFamily="34" charset="0"/>
              </a:rPr>
              <a:t>.  The Medicare Summary Notice shows which of the following?</a:t>
            </a:r>
            <a:endParaRPr lang="en-US" sz="3200" b="1" dirty="0">
              <a:solidFill>
                <a:schemeClr val="bg1"/>
              </a:solidFill>
            </a:endParaRPr>
          </a:p>
        </p:txBody>
      </p:sp>
      <p:sp>
        <p:nvSpPr>
          <p:cNvPr id="8" name="Footer Placeholder 4"/>
          <p:cNvSpPr>
            <a:spLocks noGrp="1"/>
          </p:cNvSpPr>
          <p:nvPr>
            <p:ph type="ftr" sz="quarter" idx="12"/>
          </p:nvPr>
        </p:nvSpPr>
        <p:spPr>
          <a:xfrm>
            <a:off x="2841625" y="6356350"/>
            <a:ext cx="3635375" cy="365125"/>
          </a:xfrm>
        </p:spPr>
        <p:txBody>
          <a:bodyPr/>
          <a:lstStyle/>
          <a:p>
            <a:pPr algn="l">
              <a:defRPr/>
            </a:pPr>
            <a:r>
              <a:rPr lang="en-US" dirty="0"/>
              <a:t>Medicare and Medicaid - Fraud and Abuse Prevention</a:t>
            </a:r>
          </a:p>
        </p:txBody>
      </p:sp>
    </p:spTree>
    <p:custDataLst>
      <p:tags r:id="rId1"/>
    </p:custData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pPr>
              <a:defRPr/>
            </a:pPr>
            <a:endParaRPr lang="en-US" dirty="0">
              <a:ea typeface="+mn-ea"/>
            </a:endParaRPr>
          </a:p>
        </p:txBody>
      </p:sp>
      <p:sp>
        <p:nvSpPr>
          <p:cNvPr id="81922" name="Rectangle 4"/>
          <p:cNvSpPr>
            <a:spLocks noGrp="1" noChangeArrowheads="1"/>
          </p:cNvSpPr>
          <p:nvPr>
            <p:ph type="dt" sz="quarter" idx="10"/>
          </p:nvPr>
        </p:nvSpPr>
        <p:spPr/>
        <p:txBody>
          <a:bodyPr/>
          <a:lstStyle/>
          <a:p>
            <a:pPr>
              <a:defRPr/>
            </a:pPr>
            <a:r>
              <a:rPr lang="en-US" dirty="0"/>
              <a:t>5/1/10</a:t>
            </a:r>
          </a:p>
        </p:txBody>
      </p:sp>
      <p:sp>
        <p:nvSpPr>
          <p:cNvPr id="56324" name="Slide Number Placeholder 6"/>
          <p:cNvSpPr>
            <a:spLocks noGrp="1"/>
          </p:cNvSpPr>
          <p:nvPr>
            <p:ph type="sldNum" sz="quarter" idx="11"/>
          </p:nvPr>
        </p:nvSpPr>
        <p:spPr bwMode="auto">
          <a:noFill/>
          <a:ln>
            <a:miter lim="800000"/>
            <a:headEnd/>
            <a:tailEnd/>
          </a:ln>
        </p:spPr>
        <p:txBody>
          <a:bodyPr/>
          <a:lstStyle/>
          <a:p>
            <a:fld id="{75DA1F77-84DD-4ABF-A6ED-635EC7B9EC60}" type="slidenum">
              <a:rPr lang="en-US" smtClean="0"/>
              <a:pPr/>
              <a:t>45</a:t>
            </a:fld>
            <a:endParaRPr lang="en-US" dirty="0" smtClean="0"/>
          </a:p>
        </p:txBody>
      </p:sp>
      <p:sp>
        <p:nvSpPr>
          <p:cNvPr id="56325" name="Footer Placeholder 7"/>
          <p:cNvSpPr>
            <a:spLocks noGrp="1"/>
          </p:cNvSpPr>
          <p:nvPr>
            <p:ph type="ftr" sz="quarter" idx="12"/>
          </p:nvPr>
        </p:nvSpPr>
        <p:spPr bwMode="auto">
          <a:xfrm>
            <a:off x="2743200" y="6356350"/>
            <a:ext cx="38862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dirty="0" smtClean="0">
                <a:latin typeface="Arial" pitchFamily="34" charset="0"/>
                <a:ea typeface="ＭＳ Ｐゴシック" pitchFamily="7" charset="-128"/>
                <a:cs typeface="Arial" pitchFamily="34" charset="0"/>
              </a:rPr>
              <a:t>Medicare and Medicaid - Fraud and Abuse Prevention</a:t>
            </a:r>
          </a:p>
        </p:txBody>
      </p:sp>
      <p:graphicFrame>
        <p:nvGraphicFramePr>
          <p:cNvPr id="8" name="Content Placeholder 5"/>
          <p:cNvGraphicFramePr>
            <a:graphicFrameLocks noGrp="1"/>
          </p:cNvGraphicFramePr>
          <p:nvPr/>
        </p:nvGraphicFramePr>
        <p:xfrm>
          <a:off x="0" y="0"/>
          <a:ext cx="9144000" cy="6233006"/>
        </p:xfrm>
        <a:graphic>
          <a:graphicData uri="http://schemas.openxmlformats.org/drawingml/2006/table">
            <a:tbl>
              <a:tblPr/>
              <a:tblGrid>
                <a:gridCol w="2887663"/>
                <a:gridCol w="3048000"/>
                <a:gridCol w="3208337"/>
              </a:tblGrid>
              <a:tr h="685799">
                <a:tc grid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600" b="1" i="0" u="none" strike="noStrike" cap="none" normalizeH="0" baseline="0" dirty="0" smtClean="0">
                          <a:ln>
                            <a:noFill/>
                          </a:ln>
                          <a:solidFill>
                            <a:schemeClr val="tx1"/>
                          </a:solidFill>
                          <a:effectLst/>
                          <a:latin typeface="Calibri" pitchFamily="34" charset="0"/>
                          <a:ea typeface="ＭＳ Ｐゴシック" pitchFamily="7" charset="-128"/>
                        </a:rPr>
                        <a:t>Medicare Fraud &amp; Abuse Resource Guide</a:t>
                      </a:r>
                    </a:p>
                  </a:txBody>
                  <a:tcPr marL="82296" marR="8229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BFBFBF"/>
                    </a:solidFill>
                  </a:tcPr>
                </a:tc>
                <a:tc hMerge="1">
                  <a:txBody>
                    <a:bodyPr/>
                    <a:lstStyle/>
                    <a:p>
                      <a:endParaRPr lang="en-US"/>
                    </a:p>
                  </a:txBody>
                  <a:tcPr/>
                </a:tc>
                <a:tc hMerge="1">
                  <a:txBody>
                    <a:bodyPr/>
                    <a:lstStyle/>
                    <a:p>
                      <a:endParaRPr lang="en-US"/>
                    </a:p>
                  </a:txBody>
                  <a:tcPr/>
                </a:tc>
              </a:tr>
              <a:tr h="437414">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bg1"/>
                          </a:solidFill>
                          <a:effectLst/>
                          <a:latin typeface="Calibri" pitchFamily="34" charset="0"/>
                          <a:ea typeface="ＭＳ Ｐゴシック" pitchFamily="7" charset="-128"/>
                        </a:rPr>
                        <a:t>Resources</a:t>
                      </a:r>
                      <a:endParaRPr kumimoji="0" lang="en-US" sz="1800" b="1" i="0" u="none" strike="noStrike" cap="none" normalizeH="0" baseline="0" dirty="0" smtClean="0">
                        <a:ln>
                          <a:noFill/>
                        </a:ln>
                        <a:solidFill>
                          <a:schemeClr val="bg1"/>
                        </a:solidFill>
                        <a:effectLst/>
                        <a:latin typeface="Calibri" pitchFamily="34" charset="0"/>
                        <a:ea typeface="ＭＳ Ｐゴシック" pitchFamily="7" charset="-128"/>
                      </a:endParaRPr>
                    </a:p>
                  </a:txBody>
                  <a:tcPr marL="82296" marR="8229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00338E"/>
                    </a:solidFill>
                  </a:tcPr>
                </a:tc>
                <a:tc h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bg1"/>
                          </a:solidFill>
                          <a:effectLst/>
                          <a:latin typeface="Calibri" pitchFamily="34" charset="0"/>
                          <a:ea typeface="ＭＳ Ｐゴシック" pitchFamily="7" charset="-128"/>
                        </a:rPr>
                        <a:t>Medicare Products</a:t>
                      </a:r>
                    </a:p>
                  </a:txBody>
                  <a:tcPr marL="82296" marR="8229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00338E"/>
                    </a:solidFill>
                  </a:tcPr>
                </a:tc>
              </a:tr>
              <a:tr h="510979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alibri" pitchFamily="34" charset="0"/>
                          <a:ea typeface="ＭＳ Ｐゴシック" pitchFamily="7" charset="-128"/>
                        </a:rPr>
                        <a:t>Centers for Medicare &amp;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alibri" pitchFamily="34" charset="0"/>
                          <a:ea typeface="ＭＳ Ｐゴシック" pitchFamily="7" charset="-128"/>
                        </a:rPr>
                        <a:t>Medicaid Services (CMS)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Calibri" pitchFamily="34" charset="0"/>
                          <a:ea typeface="ＭＳ Ｐゴシック" pitchFamily="7" charset="-128"/>
                        </a:rPr>
                        <a:t>1-800-MEDICARE</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Calibri" pitchFamily="34" charset="0"/>
                          <a:ea typeface="ＭＳ Ｐゴシック" pitchFamily="7" charset="-128"/>
                        </a:rPr>
                        <a:t>(1-800-633-4227)</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Calibri" pitchFamily="34" charset="0"/>
                          <a:ea typeface="ＭＳ Ｐゴシック" pitchFamily="7" charset="-128"/>
                        </a:rPr>
                        <a:t>(TTY</a:t>
                      </a:r>
                      <a:r>
                        <a:rPr kumimoji="0" lang="en-US" sz="1200" b="1" i="0" u="none" strike="noStrike" cap="none" normalizeH="0" baseline="0" dirty="0" smtClean="0">
                          <a:ln>
                            <a:noFill/>
                          </a:ln>
                          <a:solidFill>
                            <a:srgbClr val="000000"/>
                          </a:solidFill>
                          <a:effectLst/>
                          <a:latin typeface="Calibri" pitchFamily="34" charset="0"/>
                          <a:ea typeface="ＭＳ Ｐゴシック" pitchFamily="7" charset="-128"/>
                        </a:rPr>
                        <a:t> </a:t>
                      </a:r>
                      <a:r>
                        <a:rPr kumimoji="0" lang="en-US" sz="1200" b="0" i="0" u="none" strike="noStrike" cap="none" normalizeH="0" baseline="0" dirty="0" smtClean="0">
                          <a:ln>
                            <a:noFill/>
                          </a:ln>
                          <a:solidFill>
                            <a:srgbClr val="000000"/>
                          </a:solidFill>
                          <a:effectLst/>
                          <a:latin typeface="Calibri" pitchFamily="34" charset="0"/>
                          <a:ea typeface="ＭＳ Ｐゴシック" pitchFamily="7" charset="-128"/>
                        </a:rPr>
                        <a:t> 1-877-486-2048)</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alibri" pitchFamily="34" charset="0"/>
                          <a:ea typeface="ＭＳ Ｐゴシック" pitchFamily="7" charset="-128"/>
                        </a:rPr>
                        <a:t>www.Medicare.gov</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rgbClr val="000000"/>
                        </a:solidFill>
                        <a:effectLst/>
                        <a:latin typeface="Calibri" pitchFamily="34" charset="0"/>
                        <a:ea typeface="ＭＳ Ｐゴシック" pitchFamily="7" charset="-128"/>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rgbClr val="000000"/>
                        </a:solidFill>
                        <a:effectLst/>
                        <a:latin typeface="Calibri" pitchFamily="34" charset="0"/>
                        <a:ea typeface="ＭＳ Ｐゴシック" pitchFamily="7"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alibri" pitchFamily="34" charset="0"/>
                          <a:ea typeface="ＭＳ Ｐゴシック" pitchFamily="7" charset="-128"/>
                        </a:rPr>
                        <a:t>www.stopmedicarefraud.gov</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00"/>
                        </a:solidFill>
                        <a:effectLst/>
                        <a:latin typeface="Calibri" pitchFamily="34" charset="0"/>
                        <a:ea typeface="ＭＳ Ｐゴシック" pitchFamily="7" charset="-128"/>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00"/>
                        </a:solidFill>
                        <a:effectLst/>
                        <a:latin typeface="Calibri" pitchFamily="34" charset="0"/>
                        <a:ea typeface="ＭＳ Ｐゴシック" pitchFamily="7"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alibri" pitchFamily="34" charset="0"/>
                          <a:ea typeface="ＭＳ Ｐゴシック" pitchFamily="7" charset="-128"/>
                        </a:rPr>
                        <a:t>www.healthcare.gov</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00"/>
                        </a:solidFill>
                        <a:effectLst/>
                        <a:latin typeface="Calibri" pitchFamily="34" charset="0"/>
                        <a:ea typeface="ＭＳ Ｐゴシック" pitchFamily="7" charset="-128"/>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00"/>
                        </a:solidFill>
                        <a:effectLst/>
                        <a:latin typeface="Calibri" pitchFamily="34" charset="0"/>
                        <a:ea typeface="ＭＳ Ｐゴシック" pitchFamily="7"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alibri" pitchFamily="34" charset="0"/>
                          <a:ea typeface="ＭＳ Ｐゴシック" pitchFamily="7" charset="-128"/>
                        </a:rPr>
                        <a:t>National Health Care Anti-Fraud Assoc.</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Calibri" pitchFamily="34" charset="0"/>
                          <a:ea typeface="ＭＳ Ｐゴシック" pitchFamily="7" charset="-128"/>
                        </a:rPr>
                        <a:t>www.nhcaa.gov</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00"/>
                        </a:solidFill>
                        <a:effectLst/>
                        <a:latin typeface="Calibri" pitchFamily="34" charset="0"/>
                        <a:ea typeface="ＭＳ Ｐゴシック" pitchFamily="7" charset="-128"/>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00"/>
                        </a:solidFill>
                        <a:effectLst/>
                        <a:latin typeface="Calibri" pitchFamily="34" charset="0"/>
                        <a:ea typeface="ＭＳ Ｐゴシック" pitchFamily="7"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alibri" pitchFamily="34" charset="0"/>
                          <a:ea typeface="ＭＳ Ｐゴシック" pitchFamily="7" charset="-128"/>
                        </a:rPr>
                        <a:t>MyMedicare.gov</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00"/>
                        </a:solidFill>
                        <a:effectLst/>
                        <a:latin typeface="Calibri" pitchFamily="34" charset="0"/>
                        <a:ea typeface="ＭＳ Ｐゴシック" pitchFamily="7" charset="-128"/>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00"/>
                        </a:solidFill>
                        <a:effectLst/>
                        <a:latin typeface="Calibri" pitchFamily="34" charset="0"/>
                        <a:ea typeface="ＭＳ Ｐゴシック" pitchFamily="7"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alibri" pitchFamily="34" charset="0"/>
                          <a:ea typeface="ＭＳ Ｐゴシック" pitchFamily="7" charset="-128"/>
                        </a:rPr>
                        <a:t>How to read an MSN Webpage link</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Calibri" pitchFamily="34" charset="0"/>
                          <a:ea typeface="ＭＳ Ｐゴシック" pitchFamily="7" charset="-128"/>
                        </a:rPr>
                        <a:t>http://www.medicare.gov/navigation/medicare-basics/understanding-claims/read-your-msn-part-a.aspx</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rgbClr val="000000"/>
                        </a:solidFill>
                        <a:effectLst/>
                        <a:latin typeface="Calibri" pitchFamily="34" charset="0"/>
                        <a:ea typeface="ＭＳ Ｐゴシック" pitchFamily="7" charset="-128"/>
                      </a:endParaRPr>
                    </a:p>
                  </a:txBody>
                  <a:tcPr marL="82296" marR="8229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alibri" pitchFamily="34" charset="0"/>
                          <a:ea typeface="ＭＳ Ｐゴシック" pitchFamily="7" charset="-128"/>
                        </a:rPr>
                        <a:t>Senior Medicare Patrol Program</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Calibri" pitchFamily="34" charset="0"/>
                          <a:ea typeface="ＭＳ Ｐゴシック" pitchFamily="7" charset="-128"/>
                          <a:hlinkClick r:id="rId4"/>
                        </a:rPr>
                        <a:t>www.smpresource.org</a:t>
                      </a:r>
                      <a:endParaRPr kumimoji="0" lang="en-US" sz="1200" b="0" i="0" u="none" strike="noStrike" cap="none" normalizeH="0" baseline="0" dirty="0" smtClean="0">
                        <a:ln>
                          <a:noFill/>
                        </a:ln>
                        <a:solidFill>
                          <a:schemeClr val="tx1"/>
                        </a:solidFill>
                        <a:effectLst/>
                        <a:latin typeface="Calibri" pitchFamily="34" charset="0"/>
                        <a:ea typeface="ＭＳ Ｐゴシック" pitchFamily="7"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Calibri" pitchFamily="34" charset="0"/>
                          <a:ea typeface="ＭＳ Ｐゴシック" pitchFamily="7" charset="-128"/>
                        </a:rPr>
                        <a:t>Find the SMP resources in your state:</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Calibri" pitchFamily="34" charset="0"/>
                          <a:ea typeface="ＭＳ Ｐゴシック" pitchFamily="7" charset="-128"/>
                          <a:hlinkClick r:id="rId5"/>
                        </a:rPr>
                        <a:t>www.smpresource.org/AM/Template.cfm?Section=SMP_Locator1&amp;Template=/custom/SmpResults.cfm</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00"/>
                        </a:solidFill>
                        <a:effectLst/>
                        <a:latin typeface="Calibri" pitchFamily="34" charset="0"/>
                        <a:ea typeface="ＭＳ Ｐゴシック" pitchFamily="7" charset="-128"/>
                        <a:hlinkClick r:id="rId5"/>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alibri" pitchFamily="34" charset="0"/>
                          <a:ea typeface="ＭＳ Ｐゴシック" pitchFamily="7" charset="-128"/>
                        </a:rPr>
                        <a:t>Office of the Inspector General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Calibri" pitchFamily="34" charset="0"/>
                          <a:ea typeface="ＭＳ Ｐゴシック" pitchFamily="7" charset="-128"/>
                        </a:rPr>
                        <a:t>U.S. Department of Health &amp; Human Services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Calibri" pitchFamily="34" charset="0"/>
                          <a:ea typeface="ＭＳ Ｐゴシック" pitchFamily="7" charset="-128"/>
                        </a:rPr>
                        <a:t>ATTN: HOTLINE</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Calibri" pitchFamily="34" charset="0"/>
                          <a:ea typeface="ＭＳ Ｐゴシック" pitchFamily="7" charset="-128"/>
                        </a:rPr>
                        <a:t>PO Box 23489</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Calibri" pitchFamily="34" charset="0"/>
                          <a:ea typeface="ＭＳ Ｐゴシック" pitchFamily="7" charset="-128"/>
                        </a:rPr>
                        <a:t>Washington, DC 10026</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alibri" pitchFamily="34" charset="0"/>
                          <a:ea typeface="ＭＳ Ｐゴシック" pitchFamily="7" charset="-128"/>
                        </a:rPr>
                        <a:t>Fraud Hotline</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Calibri" pitchFamily="34" charset="0"/>
                          <a:ea typeface="ＭＳ Ｐゴシック" pitchFamily="7" charset="-128"/>
                        </a:rPr>
                        <a:t>1-800-HHS-TIPS (1-800-447-8477)</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Calibri" pitchFamily="34" charset="0"/>
                          <a:ea typeface="ＭＳ Ｐゴシック" pitchFamily="7" charset="-128"/>
                        </a:rPr>
                        <a:t>TTY – 1-800-337-4950</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Calibri" pitchFamily="34" charset="0"/>
                          <a:ea typeface="ＭＳ Ｐゴシック" pitchFamily="7" charset="-128"/>
                        </a:rPr>
                        <a:t>Fax 1-800-223-8162</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00"/>
                        </a:solidFill>
                        <a:effectLst/>
                        <a:latin typeface="Calibri" pitchFamily="34" charset="0"/>
                        <a:ea typeface="ＭＳ Ｐゴシック" pitchFamily="7" charset="-128"/>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rgbClr val="000000"/>
                        </a:solidFill>
                        <a:effectLst/>
                        <a:latin typeface="Calibri" pitchFamily="34" charset="0"/>
                        <a:ea typeface="ＭＳ Ｐゴシック" pitchFamily="7"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alibri" pitchFamily="34" charset="0"/>
                          <a:ea typeface="ＭＳ Ｐゴシック" pitchFamily="7" charset="-128"/>
                        </a:rPr>
                        <a:t>Report Suspected Drug Plan Issues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Calibri" pitchFamily="34" charset="0"/>
                          <a:ea typeface="ＭＳ Ｐゴシック" pitchFamily="7" charset="-128"/>
                        </a:rPr>
                        <a:t>1-877-7SAFERX (1-877-772‑3379)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00"/>
                        </a:solidFill>
                        <a:effectLst/>
                        <a:latin typeface="Calibri" pitchFamily="34" charset="0"/>
                        <a:ea typeface="ＭＳ Ｐゴシック" pitchFamily="7"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alibri" pitchFamily="34" charset="0"/>
                          <a:ea typeface="ＭＳ Ｐゴシック" pitchFamily="7" charset="-128"/>
                        </a:rPr>
                        <a:t>Social Security Administration</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Calibri" pitchFamily="34" charset="0"/>
                          <a:ea typeface="ＭＳ Ｐゴシック" pitchFamily="7" charset="-128"/>
                          <a:hlinkClick r:id="rId6"/>
                        </a:rPr>
                        <a:t>www.ssa.gov</a:t>
                      </a:r>
                      <a:endParaRPr kumimoji="0" lang="en-US" sz="1200" b="0" i="0" u="none" strike="noStrike" cap="none" normalizeH="0" baseline="0" dirty="0" smtClean="0">
                        <a:ln>
                          <a:noFill/>
                        </a:ln>
                        <a:solidFill>
                          <a:srgbClr val="000000"/>
                        </a:solidFill>
                        <a:effectLst/>
                        <a:latin typeface="Calibri" pitchFamily="34" charset="0"/>
                        <a:ea typeface="ＭＳ Ｐゴシック" pitchFamily="7"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Calibri" pitchFamily="34" charset="0"/>
                          <a:ea typeface="ＭＳ Ｐゴシック" pitchFamily="7" charset="-128"/>
                        </a:rPr>
                        <a:t>1-800-772-1213</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Calibri" pitchFamily="34" charset="0"/>
                          <a:ea typeface="ＭＳ Ｐゴシック" pitchFamily="7" charset="-128"/>
                        </a:rPr>
                        <a:t>TTY – 1-800-325-0778</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00"/>
                        </a:solidFill>
                        <a:effectLst/>
                        <a:latin typeface="Calibri" pitchFamily="34" charset="0"/>
                        <a:ea typeface="ＭＳ Ｐゴシック" pitchFamily="7" charset="-128"/>
                      </a:endParaRPr>
                    </a:p>
                  </a:txBody>
                  <a:tcPr marL="82296" marR="8229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1" u="none" strike="noStrike" cap="none" normalizeH="0" baseline="0" dirty="0" smtClean="0">
                          <a:ln>
                            <a:noFill/>
                          </a:ln>
                          <a:solidFill>
                            <a:srgbClr val="000000"/>
                          </a:solidFill>
                          <a:effectLst/>
                          <a:latin typeface="Calibri" pitchFamily="34" charset="0"/>
                          <a:ea typeface="ＭＳ Ｐゴシック" pitchFamily="7" charset="-128"/>
                        </a:rPr>
                        <a:t>Medicare Authorization to Disclose Personal Information form</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Calibri" pitchFamily="34" charset="0"/>
                          <a:ea typeface="ＭＳ Ｐゴシック" pitchFamily="7" charset="-128"/>
                        </a:rPr>
                        <a:t>CMS Product No. 10106</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1" i="1" u="none" strike="noStrike" cap="none" normalizeH="0" baseline="0" dirty="0" smtClean="0">
                        <a:ln>
                          <a:noFill/>
                        </a:ln>
                        <a:solidFill>
                          <a:srgbClr val="000000"/>
                        </a:solidFill>
                        <a:effectLst/>
                        <a:latin typeface="Calibri" pitchFamily="34" charset="0"/>
                        <a:ea typeface="ＭＳ Ｐゴシック" pitchFamily="7"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1" u="none" strike="noStrike" cap="none" normalizeH="0" baseline="0" dirty="0" smtClean="0">
                          <a:ln>
                            <a:noFill/>
                          </a:ln>
                          <a:solidFill>
                            <a:srgbClr val="000000"/>
                          </a:solidFill>
                          <a:effectLst/>
                          <a:latin typeface="Calibri" pitchFamily="34" charset="0"/>
                          <a:ea typeface="ＭＳ Ｐゴシック" pitchFamily="7" charset="-128"/>
                        </a:rPr>
                        <a:t>Help Prevent Fraud: Check your Medicare claims early by visiting MyMedicare.gov or by calling 1-800-MEDICARE!</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Calibri" pitchFamily="34" charset="0"/>
                          <a:ea typeface="ＭＳ Ｐゴシック" pitchFamily="7" charset="-128"/>
                        </a:rPr>
                        <a:t>CMS Product No. 11491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00"/>
                        </a:solidFill>
                        <a:effectLst/>
                        <a:latin typeface="Calibri" pitchFamily="34" charset="0"/>
                        <a:ea typeface="ＭＳ Ｐゴシック" pitchFamily="7"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1" u="none" strike="noStrike" cap="none" normalizeH="0" baseline="0" dirty="0" smtClean="0">
                          <a:ln>
                            <a:noFill/>
                          </a:ln>
                          <a:solidFill>
                            <a:srgbClr val="000000"/>
                          </a:solidFill>
                          <a:effectLst/>
                          <a:latin typeface="Calibri" pitchFamily="34" charset="0"/>
                          <a:ea typeface="ＭＳ Ｐゴシック" pitchFamily="7" charset="-128"/>
                        </a:rPr>
                        <a:t>Protecting Medicare and You from Fraud </a:t>
                      </a:r>
                      <a:r>
                        <a:rPr kumimoji="0" lang="en-US" sz="1200" b="0" i="0" u="none" strike="noStrike" cap="none" normalizeH="0" baseline="0" dirty="0" smtClean="0">
                          <a:ln>
                            <a:noFill/>
                          </a:ln>
                          <a:solidFill>
                            <a:srgbClr val="000000"/>
                          </a:solidFill>
                          <a:effectLst/>
                          <a:latin typeface="Calibri" pitchFamily="34" charset="0"/>
                          <a:ea typeface="ＭＳ Ｐゴシック" pitchFamily="7" charset="-128"/>
                        </a:rPr>
                        <a:t>CMS Product No. 10111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00"/>
                        </a:solidFill>
                        <a:effectLst/>
                        <a:latin typeface="Calibri" pitchFamily="34" charset="0"/>
                        <a:ea typeface="ＭＳ Ｐゴシック" pitchFamily="7"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1" u="none" strike="noStrike" cap="none" normalizeH="0" baseline="0" dirty="0" smtClean="0">
                          <a:ln>
                            <a:noFill/>
                          </a:ln>
                          <a:solidFill>
                            <a:srgbClr val="000000"/>
                          </a:solidFill>
                          <a:effectLst/>
                          <a:latin typeface="Calibri" pitchFamily="34" charset="0"/>
                          <a:ea typeface="ＭＳ Ｐゴシック" pitchFamily="7" charset="-128"/>
                        </a:rPr>
                        <a:t>Quick Facts About Medicare Prescription Drug Coverage and Protecting Your Personal Information</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Calibri" pitchFamily="34" charset="0"/>
                          <a:ea typeface="ＭＳ Ｐゴシック" pitchFamily="7" charset="-128"/>
                        </a:rPr>
                        <a:t>CMS Product No. 11147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00"/>
                        </a:solidFill>
                        <a:effectLst/>
                        <a:latin typeface="Calibri" pitchFamily="34" charset="0"/>
                        <a:ea typeface="ＭＳ Ｐゴシック" pitchFamily="7" charset="-128"/>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rgbClr val="000000"/>
                        </a:solidFill>
                        <a:effectLst/>
                        <a:latin typeface="Calibri" pitchFamily="34" charset="0"/>
                        <a:ea typeface="ＭＳ Ｐゴシック" pitchFamily="7" charset="-128"/>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rgbClr val="000000"/>
                        </a:solidFill>
                        <a:effectLst/>
                        <a:latin typeface="Calibri" pitchFamily="34" charset="0"/>
                        <a:ea typeface="ＭＳ Ｐゴシック" pitchFamily="7" charset="-128"/>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rgbClr val="000000"/>
                        </a:solidFill>
                        <a:effectLst/>
                        <a:latin typeface="Calibri" pitchFamily="34" charset="0"/>
                        <a:ea typeface="ＭＳ Ｐゴシック" pitchFamily="7"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Calibri" pitchFamily="34" charset="0"/>
                          <a:ea typeface="ＭＳ Ｐゴシック" pitchFamily="7" charset="-128"/>
                        </a:rPr>
                        <a:t>To access these products: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Calibri" pitchFamily="34" charset="0"/>
                          <a:ea typeface="ＭＳ Ｐゴシック" pitchFamily="7" charset="-128"/>
                        </a:rPr>
                        <a:t>View and order single copies: </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0" lang="en-US" sz="1200" b="1" i="0" u="none" strike="noStrike" cap="none" normalizeH="0" baseline="0" dirty="0" smtClean="0">
                          <a:ln>
                            <a:noFill/>
                          </a:ln>
                          <a:solidFill>
                            <a:srgbClr val="000000"/>
                          </a:solidFill>
                          <a:effectLst/>
                          <a:latin typeface="Calibri" pitchFamily="34" charset="0"/>
                          <a:ea typeface="ＭＳ Ｐゴシック" pitchFamily="7" charset="-128"/>
                        </a:rPr>
                        <a:t>Medicare.gov</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Calibri" pitchFamily="34" charset="0"/>
                          <a:ea typeface="ＭＳ Ｐゴシック" pitchFamily="7" charset="-128"/>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Calibri" pitchFamily="34" charset="0"/>
                          <a:ea typeface="ＭＳ Ｐゴシック" pitchFamily="7" charset="-128"/>
                        </a:rPr>
                        <a:t>Order multiple copies (partners only):</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0" lang="en-US" sz="1200" b="1" i="0" u="none" strike="noStrike" cap="none" normalizeH="0" baseline="0" dirty="0" smtClean="0">
                          <a:ln>
                            <a:noFill/>
                          </a:ln>
                          <a:solidFill>
                            <a:srgbClr val="000000"/>
                          </a:solidFill>
                          <a:effectLst/>
                          <a:latin typeface="Calibri" pitchFamily="34" charset="0"/>
                          <a:ea typeface="ＭＳ Ｐゴシック" pitchFamily="7" charset="-128"/>
                        </a:rPr>
                        <a:t>productordering.cms.hhs.gov</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0" lang="en-US" sz="1200" b="0" i="0" u="none" strike="noStrike" cap="none" normalizeH="0" baseline="0" dirty="0" smtClean="0">
                          <a:ln>
                            <a:noFill/>
                          </a:ln>
                          <a:solidFill>
                            <a:srgbClr val="000000"/>
                          </a:solidFill>
                          <a:effectLst/>
                          <a:latin typeface="Calibri" pitchFamily="34" charset="0"/>
                          <a:ea typeface="ＭＳ Ｐゴシック" pitchFamily="7" charset="-128"/>
                        </a:rPr>
                        <a:t>(You must register your organization.)</a:t>
                      </a:r>
                    </a:p>
                  </a:txBody>
                  <a:tcPr marL="82296" marR="8229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DF4"/>
                    </a:solidFill>
                  </a:tcPr>
                </a:tc>
              </a:tr>
            </a:tbl>
          </a:graphicData>
        </a:graphic>
      </p:graphicFrame>
    </p:spTree>
    <p:custDataLst>
      <p:tags r:id="rId1"/>
    </p:custDataLst>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6"/>
          <p:cNvSpPr>
            <a:spLocks noGrp="1"/>
          </p:cNvSpPr>
          <p:nvPr>
            <p:ph type="title"/>
          </p:nvPr>
        </p:nvSpPr>
        <p:spPr/>
        <p:txBody>
          <a:bodyPr/>
          <a:lstStyle/>
          <a:p>
            <a:r>
              <a:rPr lang="en-US" dirty="0" smtClean="0">
                <a:ea typeface="ＭＳ Ｐゴシック" pitchFamily="7" charset="-128"/>
              </a:rPr>
              <a:t>Medicare Dictionary</a:t>
            </a:r>
          </a:p>
        </p:txBody>
      </p:sp>
      <p:sp>
        <p:nvSpPr>
          <p:cNvPr id="3" name="Date Placeholder 2"/>
          <p:cNvSpPr>
            <a:spLocks noGrp="1"/>
          </p:cNvSpPr>
          <p:nvPr>
            <p:ph type="dt" sz="quarter" idx="10"/>
          </p:nvPr>
        </p:nvSpPr>
        <p:spPr/>
        <p:txBody>
          <a:bodyPr/>
          <a:lstStyle/>
          <a:p>
            <a:pPr>
              <a:defRPr/>
            </a:pPr>
            <a:r>
              <a:rPr lang="en-US" dirty="0"/>
              <a:t>5/1/10</a:t>
            </a:r>
          </a:p>
        </p:txBody>
      </p:sp>
      <p:sp>
        <p:nvSpPr>
          <p:cNvPr id="15364" name="Slide Number Placeholder 4"/>
          <p:cNvSpPr>
            <a:spLocks noGrp="1"/>
          </p:cNvSpPr>
          <p:nvPr>
            <p:ph type="sldNum" sz="quarter" idx="11"/>
          </p:nvPr>
        </p:nvSpPr>
        <p:spPr bwMode="auto">
          <a:noFill/>
          <a:ln>
            <a:miter lim="800000"/>
            <a:headEnd/>
            <a:tailEnd/>
          </a:ln>
        </p:spPr>
        <p:txBody>
          <a:bodyPr/>
          <a:lstStyle/>
          <a:p>
            <a:fld id="{1B74549B-F01D-433B-8539-BE69D2FF1DAB}" type="slidenum">
              <a:rPr lang="en-US" smtClean="0"/>
              <a:pPr/>
              <a:t>5</a:t>
            </a:fld>
            <a:endParaRPr lang="en-US" dirty="0" smtClean="0"/>
          </a:p>
        </p:txBody>
      </p:sp>
      <p:sp>
        <p:nvSpPr>
          <p:cNvPr id="15365" name="Footer Placeholder 3"/>
          <p:cNvSpPr>
            <a:spLocks noGrp="1"/>
          </p:cNvSpPr>
          <p:nvPr>
            <p:ph type="ftr" sz="quarter" idx="12"/>
          </p:nvPr>
        </p:nvSpPr>
        <p:spPr bwMode="auto">
          <a:xfrm>
            <a:off x="1143000" y="6356350"/>
            <a:ext cx="7162800" cy="365125"/>
          </a:xfrm>
          <a:noFill/>
          <a:ln>
            <a:miter lim="800000"/>
            <a:headEnd/>
            <a:tailEnd/>
          </a:ln>
        </p:spPr>
        <p:txBody>
          <a:bodyPr wrap="square" numCol="1" anchorCtr="0" compatLnSpc="1">
            <a:prstTxWarp prst="textNoShape">
              <a:avLst/>
            </a:prstTxWarp>
          </a:bodyPr>
          <a:lstStyle/>
          <a:p>
            <a:pPr eaLnBrk="0" fontAlgn="base" hangingPunct="0">
              <a:spcBef>
                <a:spcPct val="0"/>
              </a:spcBef>
              <a:spcAft>
                <a:spcPct val="0"/>
              </a:spcAft>
            </a:pPr>
            <a:r>
              <a:rPr lang="en-US" dirty="0" smtClean="0">
                <a:latin typeface="Arial" pitchFamily="34" charset="0"/>
                <a:ea typeface="ＭＳ Ｐゴシック" pitchFamily="7" charset="-128"/>
                <a:cs typeface="Arial" pitchFamily="34" charset="0"/>
              </a:rPr>
              <a:t>Medicare and Medicaid - Fraud and Abuse Prevention</a:t>
            </a:r>
          </a:p>
        </p:txBody>
      </p:sp>
      <p:sp>
        <p:nvSpPr>
          <p:cNvPr id="10" name="TextBox 9"/>
          <p:cNvSpPr txBox="1"/>
          <p:nvPr/>
        </p:nvSpPr>
        <p:spPr>
          <a:xfrm>
            <a:off x="609600" y="1982788"/>
            <a:ext cx="3276600" cy="1816100"/>
          </a:xfrm>
          <a:prstGeom prst="rect">
            <a:avLst/>
          </a:prstGeom>
          <a:noFill/>
        </p:spPr>
        <p:txBody>
          <a:bodyPr>
            <a:spAutoFit/>
          </a:bodyPr>
          <a:lstStyle/>
          <a:p>
            <a:pPr>
              <a:defRPr/>
            </a:pPr>
            <a:r>
              <a:rPr lang="en-US" sz="2800" dirty="0">
                <a:latin typeface="+mn-lt"/>
                <a:ea typeface="+mn-ea"/>
              </a:rPr>
              <a:t>When someone intentionally falsifies information or deceives Medicare.</a:t>
            </a:r>
          </a:p>
        </p:txBody>
      </p:sp>
      <p:sp>
        <p:nvSpPr>
          <p:cNvPr id="15367" name="TextBox 7"/>
          <p:cNvSpPr txBox="1">
            <a:spLocks noChangeArrowheads="1"/>
          </p:cNvSpPr>
          <p:nvPr/>
        </p:nvSpPr>
        <p:spPr bwMode="auto">
          <a:xfrm>
            <a:off x="4953000" y="1981200"/>
            <a:ext cx="3733800" cy="3970338"/>
          </a:xfrm>
          <a:prstGeom prst="rect">
            <a:avLst/>
          </a:prstGeom>
          <a:noFill/>
          <a:ln w="9525">
            <a:noFill/>
            <a:miter lim="800000"/>
            <a:headEnd/>
            <a:tailEnd/>
          </a:ln>
        </p:spPr>
        <p:txBody>
          <a:bodyPr>
            <a:spAutoFit/>
          </a:bodyPr>
          <a:lstStyle/>
          <a:p>
            <a:r>
              <a:rPr lang="en-US" sz="2800" dirty="0">
                <a:latin typeface="Calibri" pitchFamily="34" charset="0"/>
              </a:rPr>
              <a:t>When health care providers or suppliers don</a:t>
            </a:r>
            <a:r>
              <a:rPr lang="ja-JP" altLang="en-US" sz="2800">
                <a:latin typeface="Calibri" pitchFamily="34" charset="0"/>
              </a:rPr>
              <a:t>’</a:t>
            </a:r>
            <a:r>
              <a:rPr lang="en-US" altLang="ja-JP" sz="2800" dirty="0">
                <a:latin typeface="Calibri" pitchFamily="34" charset="0"/>
              </a:rPr>
              <a:t>t follow good medical practices, resulting in unnecessary costs to Medicare, improper payment, or services that aren</a:t>
            </a:r>
            <a:r>
              <a:rPr lang="ja-JP" altLang="en-US" sz="2800">
                <a:latin typeface="Calibri" pitchFamily="34" charset="0"/>
              </a:rPr>
              <a:t>’</a:t>
            </a:r>
            <a:r>
              <a:rPr lang="en-US" altLang="ja-JP" sz="2800" dirty="0">
                <a:latin typeface="Calibri" pitchFamily="34" charset="0"/>
              </a:rPr>
              <a:t>t medically necessary.</a:t>
            </a:r>
            <a:endParaRPr lang="en-US" sz="2800" dirty="0">
              <a:latin typeface="Calibri" pitchFamily="34" charset="0"/>
            </a:endParaRPr>
          </a:p>
        </p:txBody>
      </p:sp>
      <p:sp>
        <p:nvSpPr>
          <p:cNvPr id="12" name="Rectangle 11"/>
          <p:cNvSpPr/>
          <p:nvPr/>
        </p:nvSpPr>
        <p:spPr>
          <a:xfrm>
            <a:off x="1034381" y="1349514"/>
            <a:ext cx="1274196" cy="646331"/>
          </a:xfrm>
          <a:prstGeom prst="rect">
            <a:avLst/>
          </a:prstGeom>
          <a:noFill/>
        </p:spPr>
        <p:txBody>
          <a:bodyPr wrap="none">
            <a:spAutoFit/>
          </a:bodyPr>
          <a:lstStyle/>
          <a:p>
            <a:pPr algn="ctr">
              <a:defRPr/>
            </a:pPr>
            <a:r>
              <a:rPr lang="en-US" sz="3600" dirty="0">
                <a:ln w="18000">
                  <a:solidFill>
                    <a:schemeClr val="tx1"/>
                  </a:solidFill>
                  <a:prstDash val="solid"/>
                  <a:miter lim="800000"/>
                </a:ln>
                <a:latin typeface="+mj-lt"/>
                <a:ea typeface="+mn-ea"/>
              </a:rPr>
              <a:t>Fraud</a:t>
            </a:r>
          </a:p>
        </p:txBody>
      </p:sp>
      <p:sp>
        <p:nvSpPr>
          <p:cNvPr id="14" name="Rectangle 13"/>
          <p:cNvSpPr/>
          <p:nvPr/>
        </p:nvSpPr>
        <p:spPr>
          <a:xfrm>
            <a:off x="5798657" y="1344564"/>
            <a:ext cx="1346844" cy="646331"/>
          </a:xfrm>
          <a:prstGeom prst="rect">
            <a:avLst/>
          </a:prstGeom>
          <a:noFill/>
        </p:spPr>
        <p:txBody>
          <a:bodyPr wrap="none">
            <a:spAutoFit/>
          </a:bodyPr>
          <a:lstStyle/>
          <a:p>
            <a:pPr algn="ctr">
              <a:defRPr/>
            </a:pPr>
            <a:r>
              <a:rPr lang="en-US" sz="3600" dirty="0">
                <a:ln w="18000">
                  <a:solidFill>
                    <a:schemeClr val="tx1"/>
                  </a:solidFill>
                  <a:prstDash val="solid"/>
                  <a:miter lim="800000"/>
                </a:ln>
                <a:latin typeface="+mj-lt"/>
                <a:ea typeface="+mn-ea"/>
              </a:rPr>
              <a:t>Abuse</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dirty="0" smtClean="0">
                <a:ea typeface="ＭＳ Ｐゴシック" pitchFamily="7" charset="-128"/>
              </a:rPr>
              <a:t>Quality of Care Concerns</a:t>
            </a:r>
          </a:p>
        </p:txBody>
      </p:sp>
      <p:sp>
        <p:nvSpPr>
          <p:cNvPr id="3" name="Content Placeholder 2"/>
          <p:cNvSpPr>
            <a:spLocks noGrp="1"/>
          </p:cNvSpPr>
          <p:nvPr>
            <p:ph idx="1"/>
          </p:nvPr>
        </p:nvSpPr>
        <p:spPr>
          <a:xfrm>
            <a:off x="457200" y="1447800"/>
            <a:ext cx="8229600" cy="4678363"/>
          </a:xfrm>
        </p:spPr>
        <p:txBody>
          <a:bodyPr/>
          <a:lstStyle/>
          <a:p>
            <a:pPr>
              <a:defRPr/>
            </a:pPr>
            <a:r>
              <a:rPr lang="en-US" sz="2800" dirty="0" smtClean="0">
                <a:ea typeface="+mn-ea"/>
              </a:rPr>
              <a:t>Quality Concerns are </a:t>
            </a:r>
            <a:r>
              <a:rPr lang="en-US" sz="2800" b="1" dirty="0" smtClean="0">
                <a:ea typeface="+mn-ea"/>
              </a:rPr>
              <a:t>NOT</a:t>
            </a:r>
            <a:r>
              <a:rPr lang="en-US" sz="2800" dirty="0" smtClean="0">
                <a:ea typeface="+mn-ea"/>
              </a:rPr>
              <a:t> fraud</a:t>
            </a:r>
          </a:p>
          <a:p>
            <a:pPr>
              <a:defRPr/>
            </a:pPr>
            <a:r>
              <a:rPr lang="en-US" sz="2800" dirty="0" smtClean="0">
                <a:ea typeface="+mn-ea"/>
              </a:rPr>
              <a:t>May include:</a:t>
            </a:r>
          </a:p>
          <a:p>
            <a:pPr lvl="1">
              <a:defRPr/>
            </a:pPr>
            <a:r>
              <a:rPr lang="en-US" sz="2400" dirty="0" smtClean="0">
                <a:ea typeface="+mn-ea"/>
              </a:rPr>
              <a:t>Medication errors </a:t>
            </a:r>
          </a:p>
          <a:p>
            <a:pPr lvl="1">
              <a:defRPr/>
            </a:pPr>
            <a:r>
              <a:rPr lang="en-US" sz="2400" dirty="0" smtClean="0">
                <a:ea typeface="+mn-ea"/>
              </a:rPr>
              <a:t>Unnecessary or inappropriate surgery</a:t>
            </a:r>
          </a:p>
          <a:p>
            <a:pPr lvl="1">
              <a:defRPr/>
            </a:pPr>
            <a:r>
              <a:rPr lang="en-US" sz="2400" dirty="0" smtClean="0">
                <a:ea typeface="+mn-ea"/>
              </a:rPr>
              <a:t>Unnecessary or inappropriate treatment</a:t>
            </a:r>
          </a:p>
          <a:p>
            <a:pPr lvl="1">
              <a:defRPr/>
            </a:pPr>
            <a:r>
              <a:rPr lang="en-US" sz="2400" dirty="0" smtClean="0">
                <a:ea typeface="+mn-ea"/>
              </a:rPr>
              <a:t>Change in condition not treated</a:t>
            </a:r>
          </a:p>
          <a:p>
            <a:pPr lvl="1">
              <a:defRPr/>
            </a:pPr>
            <a:r>
              <a:rPr lang="en-US" sz="2400" dirty="0" smtClean="0">
                <a:ea typeface="+mn-ea"/>
              </a:rPr>
              <a:t>Discharged from the hospital too </a:t>
            </a:r>
          </a:p>
          <a:p>
            <a:pPr lvl="1">
              <a:defRPr/>
            </a:pPr>
            <a:r>
              <a:rPr lang="en-US" sz="2400" dirty="0" smtClean="0">
                <a:ea typeface="+mn-ea"/>
              </a:rPr>
              <a:t>Incomplete discharge instructions and/or arrangements</a:t>
            </a:r>
          </a:p>
          <a:p>
            <a:pPr>
              <a:defRPr/>
            </a:pPr>
            <a:r>
              <a:rPr lang="en-US" sz="2800" dirty="0" smtClean="0">
                <a:ea typeface="+mn-ea"/>
              </a:rPr>
              <a:t>Contact Quality Improvement Organizations</a:t>
            </a:r>
            <a:endParaRPr lang="en-US" sz="2400" dirty="0" smtClean="0">
              <a:ea typeface="+mn-ea"/>
            </a:endParaRPr>
          </a:p>
          <a:p>
            <a:pPr lvl="1">
              <a:defRPr/>
            </a:pPr>
            <a:r>
              <a:rPr lang="en-US" sz="2400" dirty="0" smtClean="0">
                <a:ea typeface="+mn-ea"/>
              </a:rPr>
              <a:t>1-800-MEDICARE or TTY 1-877-486-2048</a:t>
            </a:r>
          </a:p>
        </p:txBody>
      </p:sp>
      <p:sp>
        <p:nvSpPr>
          <p:cNvPr id="4" name="Date Placeholder 3"/>
          <p:cNvSpPr>
            <a:spLocks noGrp="1"/>
          </p:cNvSpPr>
          <p:nvPr>
            <p:ph type="dt" sz="quarter" idx="10"/>
          </p:nvPr>
        </p:nvSpPr>
        <p:spPr/>
        <p:txBody>
          <a:bodyPr/>
          <a:lstStyle/>
          <a:p>
            <a:pPr>
              <a:defRPr/>
            </a:pPr>
            <a:r>
              <a:rPr lang="en-US" dirty="0"/>
              <a:t>5/1/10</a:t>
            </a:r>
          </a:p>
        </p:txBody>
      </p:sp>
      <p:sp>
        <p:nvSpPr>
          <p:cNvPr id="16389" name="Slide Number Placeholder 4"/>
          <p:cNvSpPr>
            <a:spLocks noGrp="1"/>
          </p:cNvSpPr>
          <p:nvPr>
            <p:ph type="sldNum" sz="quarter" idx="11"/>
          </p:nvPr>
        </p:nvSpPr>
        <p:spPr bwMode="auto">
          <a:noFill/>
          <a:ln>
            <a:miter lim="800000"/>
            <a:headEnd/>
            <a:tailEnd/>
          </a:ln>
        </p:spPr>
        <p:txBody>
          <a:bodyPr/>
          <a:lstStyle/>
          <a:p>
            <a:fld id="{88B2195B-BBCB-47AA-944F-BC3EAB082FDA}" type="slidenum">
              <a:rPr lang="en-US" smtClean="0"/>
              <a:pPr/>
              <a:t>6</a:t>
            </a:fld>
            <a:endParaRPr lang="en-US" dirty="0" smtClean="0"/>
          </a:p>
        </p:txBody>
      </p:sp>
      <p:sp>
        <p:nvSpPr>
          <p:cNvPr id="6" name="Footer Placeholder 5"/>
          <p:cNvSpPr>
            <a:spLocks noGrp="1"/>
          </p:cNvSpPr>
          <p:nvPr>
            <p:ph type="ftr" sz="quarter" idx="12"/>
          </p:nvPr>
        </p:nvSpPr>
        <p:spPr/>
        <p:txBody>
          <a:bodyPr/>
          <a:lstStyle/>
          <a:p>
            <a:pPr>
              <a:defRPr/>
            </a:pPr>
            <a:r>
              <a:rPr lang="en-US" dirty="0"/>
              <a:t>Medicare and Medicaid - Fraud and Abuse Prevention</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US" dirty="0" smtClean="0">
                <a:ea typeface="ＭＳ Ｐゴシック" pitchFamily="7" charset="-128"/>
              </a:rPr>
              <a:t>Who commits fraud?</a:t>
            </a:r>
          </a:p>
        </p:txBody>
      </p:sp>
      <p:sp>
        <p:nvSpPr>
          <p:cNvPr id="23554" name="Content Placeholder 2"/>
          <p:cNvSpPr>
            <a:spLocks noGrp="1"/>
          </p:cNvSpPr>
          <p:nvPr>
            <p:ph idx="1"/>
          </p:nvPr>
        </p:nvSpPr>
        <p:spPr>
          <a:xfrm>
            <a:off x="457200" y="1219200"/>
            <a:ext cx="8382000" cy="4906963"/>
          </a:xfrm>
        </p:spPr>
        <p:txBody>
          <a:bodyPr/>
          <a:lstStyle/>
          <a:p>
            <a:pPr>
              <a:defRPr/>
            </a:pPr>
            <a:r>
              <a:rPr lang="en-US" dirty="0" smtClean="0">
                <a:ea typeface="ＭＳ Ｐゴシック" pitchFamily="7" charset="-128"/>
              </a:rPr>
              <a:t>Most people and organizations are honest</a:t>
            </a:r>
          </a:p>
          <a:p>
            <a:pPr lvl="1">
              <a:defRPr/>
            </a:pPr>
            <a:r>
              <a:rPr lang="en-US" dirty="0" smtClean="0">
                <a:ea typeface="ＭＳ Ｐゴシック" pitchFamily="7" charset="-128"/>
              </a:rPr>
              <a:t>There are some </a:t>
            </a:r>
            <a:r>
              <a:rPr lang="ja-JP" altLang="en-US" smtClean="0">
                <a:ea typeface="ＭＳ Ｐゴシック" pitchFamily="7" charset="-128"/>
              </a:rPr>
              <a:t>“</a:t>
            </a:r>
            <a:r>
              <a:rPr lang="en-US" altLang="ja-JP" dirty="0" smtClean="0">
                <a:ea typeface="ＭＳ Ｐゴシック" pitchFamily="7" charset="-128"/>
              </a:rPr>
              <a:t>bad actors</a:t>
            </a:r>
            <a:r>
              <a:rPr lang="ja-JP" altLang="en-US" smtClean="0">
                <a:ea typeface="ＭＳ Ｐゴシック" pitchFamily="7" charset="-128"/>
              </a:rPr>
              <a:t>”</a:t>
            </a:r>
            <a:endParaRPr lang="en-US" altLang="ja-JP" dirty="0" smtClean="0">
              <a:ea typeface="ＭＳ Ｐゴシック" pitchFamily="7" charset="-128"/>
            </a:endParaRPr>
          </a:p>
          <a:p>
            <a:pPr>
              <a:defRPr/>
            </a:pPr>
            <a:r>
              <a:rPr lang="en-US" dirty="0" smtClean="0">
                <a:ea typeface="ＭＳ Ｐゴシック" pitchFamily="7" charset="-128"/>
              </a:rPr>
              <a:t>Fraud and Abuse may be committed by </a:t>
            </a:r>
          </a:p>
          <a:p>
            <a:pPr lvl="1">
              <a:defRPr/>
            </a:pPr>
            <a:r>
              <a:rPr lang="en-US" dirty="0" smtClean="0">
                <a:ea typeface="ＭＳ Ｐゴシック" pitchFamily="7" charset="-128"/>
              </a:rPr>
              <a:t>Business owners</a:t>
            </a:r>
          </a:p>
          <a:p>
            <a:pPr lvl="1">
              <a:defRPr/>
            </a:pPr>
            <a:r>
              <a:rPr lang="en-US" dirty="0" smtClean="0">
                <a:ea typeface="ＭＳ Ｐゴシック" pitchFamily="7" charset="-128"/>
              </a:rPr>
              <a:t>Health care providers and suppliers</a:t>
            </a:r>
          </a:p>
          <a:p>
            <a:pPr lvl="1">
              <a:defRPr/>
            </a:pPr>
            <a:r>
              <a:rPr lang="en-US" dirty="0" smtClean="0">
                <a:ea typeface="ＭＳ Ｐゴシック" pitchFamily="7" charset="-128"/>
              </a:rPr>
              <a:t>People with Medicare</a:t>
            </a:r>
          </a:p>
          <a:p>
            <a:pPr lvl="1">
              <a:defRPr/>
            </a:pPr>
            <a:r>
              <a:rPr lang="en-US" dirty="0" smtClean="0">
                <a:ea typeface="ＭＳ Ｐゴシック" pitchFamily="7" charset="-128"/>
              </a:rPr>
              <a:t>People with Medicaid</a:t>
            </a:r>
          </a:p>
          <a:p>
            <a:pPr>
              <a:defRPr/>
            </a:pPr>
            <a:endParaRPr lang="en-US" dirty="0" smtClean="0">
              <a:ea typeface="ＭＳ Ｐゴシック" pitchFamily="7" charset="-128"/>
            </a:endParaRPr>
          </a:p>
          <a:p>
            <a:pPr lvl="1">
              <a:defRPr/>
            </a:pPr>
            <a:endParaRPr lang="en-US" dirty="0" smtClean="0">
              <a:ea typeface="ＭＳ Ｐゴシック" pitchFamily="7" charset="-128"/>
            </a:endParaRPr>
          </a:p>
          <a:p>
            <a:pPr lvl="1">
              <a:defRPr/>
            </a:pPr>
            <a:endParaRPr lang="en-US" sz="2200" dirty="0" smtClean="0">
              <a:ea typeface="ＭＳ Ｐゴシック" pitchFamily="7" charset="-128"/>
            </a:endParaRPr>
          </a:p>
        </p:txBody>
      </p:sp>
      <p:sp>
        <p:nvSpPr>
          <p:cNvPr id="4" name="Footer Placeholder 3"/>
          <p:cNvSpPr>
            <a:spLocks noGrp="1"/>
          </p:cNvSpPr>
          <p:nvPr>
            <p:ph type="ftr" sz="quarter" idx="12"/>
          </p:nvPr>
        </p:nvSpPr>
        <p:spPr>
          <a:xfrm>
            <a:off x="2590800" y="6400800"/>
            <a:ext cx="4114800" cy="365125"/>
          </a:xfrm>
        </p:spPr>
        <p:txBody>
          <a:bodyPr/>
          <a:lstStyle/>
          <a:p>
            <a:pPr>
              <a:defRPr/>
            </a:pPr>
            <a:r>
              <a:rPr lang="en-US" dirty="0">
                <a:latin typeface="Arial" charset="0"/>
                <a:cs typeface="Arial" charset="0"/>
              </a:rPr>
              <a:t>Medicare and Medicaid - Fraud and Abuse Prevention</a:t>
            </a:r>
            <a:endParaRPr lang="en-US" dirty="0"/>
          </a:p>
        </p:txBody>
      </p:sp>
      <p:sp>
        <p:nvSpPr>
          <p:cNvPr id="17413" name="Slide Number Placeholder 4"/>
          <p:cNvSpPr>
            <a:spLocks noGrp="1"/>
          </p:cNvSpPr>
          <p:nvPr>
            <p:ph type="sldNum" sz="quarter" idx="11"/>
          </p:nvPr>
        </p:nvSpPr>
        <p:spPr bwMode="auto">
          <a:noFill/>
          <a:ln>
            <a:miter lim="800000"/>
            <a:headEnd/>
            <a:tailEnd/>
          </a:ln>
        </p:spPr>
        <p:txBody>
          <a:bodyPr/>
          <a:lstStyle/>
          <a:p>
            <a:fld id="{1F2B4745-E236-495C-ACEF-B52EF3367A92}" type="slidenum">
              <a:rPr lang="en-US" smtClean="0"/>
              <a:pPr/>
              <a:t>7</a:t>
            </a:fld>
            <a:endParaRPr lang="en-US" dirty="0" smtClean="0"/>
          </a:p>
        </p:txBody>
      </p:sp>
      <p:sp>
        <p:nvSpPr>
          <p:cNvPr id="6" name="Date Placeholder 5"/>
          <p:cNvSpPr>
            <a:spLocks noGrp="1"/>
          </p:cNvSpPr>
          <p:nvPr>
            <p:ph type="dt" sz="quarter" idx="10"/>
          </p:nvPr>
        </p:nvSpPr>
        <p:spPr>
          <a:xfrm>
            <a:off x="304800" y="6324600"/>
            <a:ext cx="2133600" cy="365125"/>
          </a:xfrm>
        </p:spPr>
        <p:txBody>
          <a:bodyPr/>
          <a:lstStyle/>
          <a:p>
            <a:pPr>
              <a:defRPr/>
            </a:pPr>
            <a:r>
              <a:rPr lang="en-US" dirty="0"/>
              <a:t>5/1/10</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0" y="152400"/>
            <a:ext cx="9144000" cy="1265238"/>
          </a:xfrm>
        </p:spPr>
        <p:txBody>
          <a:bodyPr/>
          <a:lstStyle/>
          <a:p>
            <a:r>
              <a:rPr lang="en-US" dirty="0" smtClean="0">
                <a:ea typeface="ＭＳ Ｐゴシック" pitchFamily="7" charset="-128"/>
              </a:rPr>
              <a:t>Spectrum of Fraud and Abuse</a:t>
            </a:r>
          </a:p>
        </p:txBody>
      </p:sp>
      <p:sp>
        <p:nvSpPr>
          <p:cNvPr id="25602" name="Content Placeholder 2"/>
          <p:cNvSpPr>
            <a:spLocks noGrp="1"/>
          </p:cNvSpPr>
          <p:nvPr>
            <p:ph idx="1"/>
          </p:nvPr>
        </p:nvSpPr>
        <p:spPr>
          <a:xfrm>
            <a:off x="914400" y="1524000"/>
            <a:ext cx="7543800" cy="4572000"/>
          </a:xfrm>
        </p:spPr>
        <p:txBody>
          <a:bodyPr/>
          <a:lstStyle/>
          <a:p>
            <a:pPr>
              <a:spcBef>
                <a:spcPct val="0"/>
              </a:spcBef>
              <a:defRPr/>
            </a:pPr>
            <a:r>
              <a:rPr lang="en-US" dirty="0" smtClean="0">
                <a:ea typeface="ＭＳ Ｐゴシック" pitchFamily="7" charset="-128"/>
              </a:rPr>
              <a:t>Results in improper payments</a:t>
            </a:r>
          </a:p>
          <a:p>
            <a:pPr>
              <a:spcBef>
                <a:spcPct val="0"/>
              </a:spcBef>
              <a:defRPr/>
            </a:pPr>
            <a:r>
              <a:rPr lang="en-US" dirty="0" smtClean="0">
                <a:ea typeface="ＭＳ Ｐゴシック" pitchFamily="7" charset="-128"/>
              </a:rPr>
              <a:t>Targeting causes of improper payments</a:t>
            </a:r>
          </a:p>
          <a:p>
            <a:pPr lvl="1">
              <a:spcBef>
                <a:spcPct val="0"/>
              </a:spcBef>
              <a:defRPr/>
            </a:pPr>
            <a:r>
              <a:rPr lang="en-US" dirty="0" smtClean="0">
                <a:ea typeface="ＭＳ Ｐゴシック" pitchFamily="7" charset="-128"/>
              </a:rPr>
              <a:t>From honest mistakes to intentional deception</a:t>
            </a:r>
          </a:p>
          <a:p>
            <a:pPr>
              <a:spcBef>
                <a:spcPct val="0"/>
              </a:spcBef>
              <a:defRPr/>
            </a:pPr>
            <a:r>
              <a:rPr lang="en-US" dirty="0" smtClean="0">
                <a:ea typeface="ＭＳ Ｐゴシック" pitchFamily="7" charset="-128"/>
              </a:rPr>
              <a:t>3–10% of health care funds lost due to fraud</a:t>
            </a:r>
          </a:p>
          <a:p>
            <a:pPr>
              <a:spcBef>
                <a:spcPct val="0"/>
              </a:spcBef>
              <a:defRPr/>
            </a:pPr>
            <a:endParaRPr lang="en-US" dirty="0" smtClean="0">
              <a:ea typeface="ＭＳ Ｐゴシック" pitchFamily="7" charset="-128"/>
            </a:endParaRPr>
          </a:p>
          <a:p>
            <a:pPr lvl="1">
              <a:buFont typeface="Arial" pitchFamily="34" charset="0"/>
              <a:buNone/>
              <a:defRPr/>
            </a:pPr>
            <a:endParaRPr lang="en-US" dirty="0" smtClean="0">
              <a:ea typeface="ＭＳ Ｐゴシック" pitchFamily="7" charset="-128"/>
            </a:endParaRPr>
          </a:p>
          <a:p>
            <a:pPr>
              <a:defRPr/>
            </a:pPr>
            <a:endParaRPr lang="en-US" dirty="0" smtClean="0">
              <a:ea typeface="ＭＳ Ｐゴシック" pitchFamily="7" charset="-128"/>
            </a:endParaRPr>
          </a:p>
          <a:p>
            <a:pPr>
              <a:spcBef>
                <a:spcPct val="0"/>
              </a:spcBef>
              <a:buFont typeface="Wingdings" pitchFamily="2" charset="2"/>
              <a:buNone/>
              <a:defRPr/>
            </a:pPr>
            <a:endParaRPr lang="en-US" dirty="0" smtClean="0">
              <a:ea typeface="ＭＳ Ｐゴシック" pitchFamily="7" charset="-128"/>
            </a:endParaRPr>
          </a:p>
          <a:p>
            <a:pPr>
              <a:defRPr/>
            </a:pPr>
            <a:endParaRPr lang="en-US" dirty="0" smtClean="0">
              <a:ea typeface="ＭＳ Ｐゴシック" pitchFamily="7" charset="-128"/>
            </a:endParaRPr>
          </a:p>
        </p:txBody>
      </p:sp>
      <p:sp>
        <p:nvSpPr>
          <p:cNvPr id="18436" name="Slide Number Placeholder 3"/>
          <p:cNvSpPr>
            <a:spLocks noGrp="1"/>
          </p:cNvSpPr>
          <p:nvPr>
            <p:ph type="sldNum" sz="quarter" idx="11"/>
          </p:nvPr>
        </p:nvSpPr>
        <p:spPr bwMode="auto">
          <a:noFill/>
          <a:ln>
            <a:miter lim="800000"/>
            <a:headEnd/>
            <a:tailEnd/>
          </a:ln>
        </p:spPr>
        <p:txBody>
          <a:bodyPr/>
          <a:lstStyle/>
          <a:p>
            <a:fld id="{6B54DE50-D799-4BFE-AF7F-C9EB91FC40CA}" type="slidenum">
              <a:rPr lang="en-US" smtClean="0"/>
              <a:pPr/>
              <a:t>8</a:t>
            </a:fld>
            <a:endParaRPr lang="en-US" dirty="0" smtClean="0"/>
          </a:p>
        </p:txBody>
      </p:sp>
      <p:graphicFrame>
        <p:nvGraphicFramePr>
          <p:cNvPr id="6" name="Diagram 5"/>
          <p:cNvGraphicFramePr/>
          <p:nvPr/>
        </p:nvGraphicFramePr>
        <p:xfrm>
          <a:off x="990600" y="4419600"/>
          <a:ext cx="7086600" cy="152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8438" name="Footer Placeholder 6"/>
          <p:cNvSpPr>
            <a:spLocks noGrp="1"/>
          </p:cNvSpPr>
          <p:nvPr>
            <p:ph type="ftr" sz="quarter" idx="12"/>
          </p:nvPr>
        </p:nvSpPr>
        <p:spPr bwMode="auto">
          <a:xfrm>
            <a:off x="2819400" y="6324600"/>
            <a:ext cx="3962400" cy="365125"/>
          </a:xfrm>
          <a:noFill/>
          <a:ln>
            <a:miter lim="800000"/>
            <a:headEnd/>
            <a:tailEnd/>
          </a:ln>
        </p:spPr>
        <p:txBody>
          <a:bodyPr wrap="square" numCol="1" anchorCtr="0" compatLnSpc="1">
            <a:prstTxWarp prst="textNoShape">
              <a:avLst/>
            </a:prstTxWarp>
          </a:bodyPr>
          <a:lstStyle/>
          <a:p>
            <a:pPr algn="l" eaLnBrk="0" fontAlgn="base" hangingPunct="0">
              <a:spcBef>
                <a:spcPct val="0"/>
              </a:spcBef>
              <a:spcAft>
                <a:spcPct val="0"/>
              </a:spcAft>
            </a:pPr>
            <a:r>
              <a:rPr lang="en-US" dirty="0" smtClean="0">
                <a:latin typeface="Arial" pitchFamily="34" charset="0"/>
                <a:ea typeface="ＭＳ Ｐゴシック" pitchFamily="7" charset="-128"/>
                <a:cs typeface="Arial" pitchFamily="34" charset="0"/>
              </a:rPr>
              <a:t>Medicare and Medicaid - Fraud and Abuse Prevention</a:t>
            </a:r>
          </a:p>
        </p:txBody>
      </p:sp>
      <p:sp>
        <p:nvSpPr>
          <p:cNvPr id="8" name="Date Placeholder 7"/>
          <p:cNvSpPr>
            <a:spLocks noGrp="1"/>
          </p:cNvSpPr>
          <p:nvPr>
            <p:ph type="dt" sz="quarter" idx="10"/>
          </p:nvPr>
        </p:nvSpPr>
        <p:spPr>
          <a:xfrm>
            <a:off x="228600" y="6324600"/>
            <a:ext cx="2133600" cy="365125"/>
          </a:xfrm>
        </p:spPr>
        <p:txBody>
          <a:bodyPr/>
          <a:lstStyle/>
          <a:p>
            <a:pPr>
              <a:defRPr/>
            </a:pPr>
            <a:r>
              <a:rPr lang="en-US" dirty="0"/>
              <a:t>5/1/10</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US" dirty="0" smtClean="0">
                <a:ea typeface="ＭＳ Ｐゴシック" pitchFamily="7" charset="-128"/>
              </a:rPr>
              <a:t>Examples of Fraud</a:t>
            </a:r>
          </a:p>
        </p:txBody>
      </p:sp>
      <p:sp>
        <p:nvSpPr>
          <p:cNvPr id="3" name="Content Placeholder 2"/>
          <p:cNvSpPr>
            <a:spLocks noGrp="1"/>
          </p:cNvSpPr>
          <p:nvPr>
            <p:ph idx="1"/>
          </p:nvPr>
        </p:nvSpPr>
        <p:spPr/>
        <p:txBody>
          <a:bodyPr/>
          <a:lstStyle/>
          <a:p>
            <a:pPr>
              <a:defRPr/>
            </a:pPr>
            <a:r>
              <a:rPr lang="en-US" dirty="0" smtClean="0">
                <a:ea typeface="+mn-ea"/>
              </a:rPr>
              <a:t>Medicare/Medicaid is billed for </a:t>
            </a:r>
          </a:p>
          <a:p>
            <a:pPr lvl="1">
              <a:defRPr/>
            </a:pPr>
            <a:r>
              <a:rPr lang="en-US" dirty="0" smtClean="0">
                <a:ea typeface="+mn-ea"/>
              </a:rPr>
              <a:t>Services </a:t>
            </a:r>
            <a:r>
              <a:rPr lang="en-US" dirty="0">
                <a:ea typeface="+mn-ea"/>
              </a:rPr>
              <a:t>you never </a:t>
            </a:r>
            <a:r>
              <a:rPr lang="en-US" dirty="0" smtClean="0">
                <a:ea typeface="+mn-ea"/>
              </a:rPr>
              <a:t>got</a:t>
            </a:r>
            <a:endParaRPr lang="en-US" dirty="0">
              <a:ea typeface="+mn-ea"/>
            </a:endParaRPr>
          </a:p>
          <a:p>
            <a:pPr lvl="1">
              <a:defRPr/>
            </a:pPr>
            <a:r>
              <a:rPr lang="en-US" dirty="0" smtClean="0">
                <a:ea typeface="+mn-ea"/>
              </a:rPr>
              <a:t>Equipment </a:t>
            </a:r>
            <a:r>
              <a:rPr lang="en-US" dirty="0">
                <a:ea typeface="+mn-ea"/>
              </a:rPr>
              <a:t>you never </a:t>
            </a:r>
            <a:r>
              <a:rPr lang="en-US" dirty="0" smtClean="0">
                <a:ea typeface="+mn-ea"/>
              </a:rPr>
              <a:t>got or was returned</a:t>
            </a:r>
            <a:endParaRPr lang="en-US" dirty="0">
              <a:ea typeface="+mn-ea"/>
            </a:endParaRPr>
          </a:p>
          <a:p>
            <a:pPr>
              <a:defRPr/>
            </a:pPr>
            <a:r>
              <a:rPr lang="en-US" dirty="0">
                <a:ea typeface="+mn-ea"/>
              </a:rPr>
              <a:t>Someone </a:t>
            </a:r>
            <a:r>
              <a:rPr lang="en-US" dirty="0" smtClean="0">
                <a:ea typeface="+mn-ea"/>
              </a:rPr>
              <a:t>uses your Medicare/Medicaid </a:t>
            </a:r>
            <a:r>
              <a:rPr lang="en-US" dirty="0">
                <a:ea typeface="+mn-ea"/>
              </a:rPr>
              <a:t>card </a:t>
            </a:r>
            <a:endParaRPr lang="en-US" dirty="0" smtClean="0">
              <a:ea typeface="+mn-ea"/>
            </a:endParaRPr>
          </a:p>
          <a:p>
            <a:pPr>
              <a:defRPr/>
            </a:pPr>
            <a:r>
              <a:rPr lang="en-US" dirty="0" smtClean="0">
                <a:ea typeface="+mn-ea"/>
              </a:rPr>
              <a:t>A </a:t>
            </a:r>
            <a:r>
              <a:rPr lang="en-US" dirty="0">
                <a:ea typeface="+mn-ea"/>
              </a:rPr>
              <a:t>company uses false information </a:t>
            </a:r>
            <a:endParaRPr lang="en-US" dirty="0" smtClean="0">
              <a:ea typeface="+mn-ea"/>
            </a:endParaRPr>
          </a:p>
          <a:p>
            <a:pPr lvl="1">
              <a:defRPr/>
            </a:pPr>
            <a:r>
              <a:rPr lang="en-US" dirty="0" smtClean="0">
                <a:ea typeface="+mn-ea"/>
              </a:rPr>
              <a:t>To </a:t>
            </a:r>
            <a:r>
              <a:rPr lang="en-US" dirty="0">
                <a:ea typeface="+mn-ea"/>
              </a:rPr>
              <a:t>mislead you into joining a Medicare </a:t>
            </a:r>
            <a:r>
              <a:rPr lang="en-US" dirty="0" smtClean="0">
                <a:ea typeface="+mn-ea"/>
              </a:rPr>
              <a:t>plan </a:t>
            </a:r>
            <a:endParaRPr lang="en-US" dirty="0">
              <a:ea typeface="+mn-ea"/>
            </a:endParaRPr>
          </a:p>
          <a:p>
            <a:pPr>
              <a:defRPr/>
            </a:pPr>
            <a:endParaRPr lang="en-US" dirty="0">
              <a:ea typeface="+mn-ea"/>
            </a:endParaRPr>
          </a:p>
        </p:txBody>
      </p:sp>
      <p:sp>
        <p:nvSpPr>
          <p:cNvPr id="4" name="Date Placeholder 3"/>
          <p:cNvSpPr>
            <a:spLocks noGrp="1"/>
          </p:cNvSpPr>
          <p:nvPr>
            <p:ph type="dt" sz="quarter" idx="10"/>
          </p:nvPr>
        </p:nvSpPr>
        <p:spPr/>
        <p:txBody>
          <a:bodyPr/>
          <a:lstStyle/>
          <a:p>
            <a:pPr>
              <a:defRPr/>
            </a:pPr>
            <a:r>
              <a:rPr lang="en-US" dirty="0"/>
              <a:t>5/1/10</a:t>
            </a:r>
          </a:p>
        </p:txBody>
      </p:sp>
      <p:sp>
        <p:nvSpPr>
          <p:cNvPr id="19461" name="Slide Number Placeholder 4"/>
          <p:cNvSpPr>
            <a:spLocks noGrp="1"/>
          </p:cNvSpPr>
          <p:nvPr>
            <p:ph type="sldNum" sz="quarter" idx="11"/>
          </p:nvPr>
        </p:nvSpPr>
        <p:spPr bwMode="auto">
          <a:noFill/>
          <a:ln>
            <a:miter lim="800000"/>
            <a:headEnd/>
            <a:tailEnd/>
          </a:ln>
        </p:spPr>
        <p:txBody>
          <a:bodyPr/>
          <a:lstStyle/>
          <a:p>
            <a:fld id="{53624BEB-6256-45AE-9062-90BCE5E23056}" type="slidenum">
              <a:rPr lang="en-US" smtClean="0"/>
              <a:pPr/>
              <a:t>9</a:t>
            </a:fld>
            <a:endParaRPr lang="en-US" dirty="0" smtClean="0"/>
          </a:p>
        </p:txBody>
      </p:sp>
      <p:sp>
        <p:nvSpPr>
          <p:cNvPr id="6" name="Footer Placeholder 5"/>
          <p:cNvSpPr>
            <a:spLocks noGrp="1"/>
          </p:cNvSpPr>
          <p:nvPr>
            <p:ph type="ftr" sz="quarter" idx="12"/>
          </p:nvPr>
        </p:nvSpPr>
        <p:spPr/>
        <p:txBody>
          <a:bodyPr/>
          <a:lstStyle/>
          <a:p>
            <a:pPr>
              <a:defRPr/>
            </a:pPr>
            <a:r>
              <a:rPr lang="en-US" dirty="0"/>
              <a:t>Medicare and Medicaid - Fraud and Abuse Prevention</a:t>
            </a:r>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47&quot;&gt;&lt;property id=&quot;20148&quot; value=&quot;5&quot;/&gt;&lt;property id=&quot;20300&quot; value=&quot;Slide 46&quot;/&gt;&lt;property id=&quot;20307&quot; value=&quot;303&quot;/&gt;&lt;/object&gt;&lt;object type=&quot;3&quot; unique_id=&quot;10048&quot;&gt;&lt;property id=&quot;20148&quot; value=&quot;5&quot;/&gt;&lt;property id=&quot;20300&quot; value=&quot;Slide 1 - &amp;quot;Medicare and Medicaid&amp;#x0D;&amp;#x0A;Fraud &amp;amp; Abuse Prevention : Module 10&amp;quot;&quot;/&gt;&lt;property id=&quot;20307&quot; value=&quot;365&quot;/&gt;&lt;/object&gt;&lt;object type=&quot;3&quot; unique_id=&quot;10049&quot;&gt;&lt;property id=&quot;20148&quot; value=&quot;5&quot;/&gt;&lt;property id=&quot;20300&quot; value=&quot;Slide 2 - &amp;quot;Session Objectives&amp;quot;&quot;/&gt;&lt;property id=&quot;20307&quot; value=&quot;366&quot;/&gt;&lt;/object&gt;&lt;object type=&quot;3&quot; unique_id=&quot;10050&quot;&gt;&lt;property id=&quot;20148&quot; value=&quot;5&quot;/&gt;&lt;property id=&quot;20300&quot; value=&quot;Slide 3 - &amp;quot;Medicare Fraud &amp;amp; Abuse Lessons&amp;quot;&quot;/&gt;&lt;property id=&quot;20307&quot; value=&quot;407&quot;/&gt;&lt;/object&gt;&lt;object type=&quot;3&quot; unique_id=&quot;10051&quot;&gt;&lt;property id=&quot;20148&quot; value=&quot;5&quot;/&gt;&lt;property id=&quot;20300&quot; value=&quot;Slide 4 - &amp;quot;1. Fraud and Abuse Overview&amp;quot;&quot;/&gt;&lt;property id=&quot;20307&quot; value=&quot;408&quot;/&gt;&lt;/object&gt;&lt;object type=&quot;3&quot; unique_id=&quot;10052&quot;&gt;&lt;property id=&quot;20148&quot; value=&quot;5&quot;/&gt;&lt;property id=&quot;20300&quot; value=&quot;Slide 12 - &amp;quot;Medicare Overview&amp;quot;&quot;/&gt;&lt;property id=&quot;20307&quot; value=&quot;368&quot;/&gt;&lt;/object&gt;&lt;object type=&quot;3&quot; unique_id=&quot;10053&quot;&gt;&lt;property id=&quot;20148&quot; value=&quot;5&quot;/&gt;&lt;property id=&quot;20300&quot; value=&quot;Slide 16 - &amp;quot;Medicaid Overview&amp;quot;&quot;/&gt;&lt;property id=&quot;20307&quot; value=&quot;403&quot;/&gt;&lt;/object&gt;&lt;object type=&quot;3&quot; unique_id=&quot;10054&quot;&gt;&lt;property id=&quot;20148&quot; value=&quot;5&quot;/&gt;&lt;property id=&quot;20300&quot; value=&quot;Slide 14&quot;/&gt;&lt;property id=&quot;20307&quot; value=&quot;367&quot;/&gt;&lt;/object&gt;&lt;object type=&quot;3&quot; unique_id=&quot;10056&quot;&gt;&lt;property id=&quot;20148&quot; value=&quot;5&quot;/&gt;&lt;property id=&quot;20300&quot; value=&quot;Slide 8 - &amp;quot;Spectrum of Fraud and Abuse&amp;quot;&quot;/&gt;&lt;property id=&quot;20307&quot; value=&quot;371&quot;/&gt;&lt;/object&gt;&lt;object type=&quot;3&quot; unique_id=&quot;10057&quot;&gt;&lt;property id=&quot;20148&quot; value=&quot;5&quot;/&gt;&lt;property id=&quot;20300&quot; value=&quot;Slide 7 - &amp;quot;Who commits fraud?&amp;quot;&quot;/&gt;&lt;property id=&quot;20307&quot; value=&quot;370&quot;/&gt;&lt;/object&gt;&lt;object type=&quot;3&quot; unique_id=&quot;10059&quot;&gt;&lt;property id=&quot;20148&quot; value=&quot;5&quot;/&gt;&lt;property id=&quot;20300&quot; value=&quot;Slide 18 - &amp;quot;Prevention&amp;quot;&quot;/&gt;&lt;property id=&quot;20307&quot; value=&quot;374&quot;/&gt;&lt;/object&gt;&lt;object type=&quot;3&quot; unique_id=&quot;10060&quot;&gt;&lt;property id=&quot;20148&quot; value=&quot;5&quot;/&gt;&lt;property id=&quot;20300&quot; value=&quot;Slide 22 - &amp;quot;Detection&amp;quot;&quot;/&gt;&lt;property id=&quot;20307&quot; value=&quot;376&quot;/&gt;&lt;/object&gt;&lt;object type=&quot;3&quot; unique_id=&quot;10061&quot;&gt;&lt;property id=&quot;20148&quot; value=&quot;5&quot;/&gt;&lt;property id=&quot;20300&quot; value=&quot;Slide 24 - &amp;quot;Recovery Audit Contractor Programs&amp;quot;&quot;/&gt;&lt;property id=&quot;20307&quot; value=&quot;401&quot;/&gt;&lt;/object&gt;&lt;object type=&quot;3&quot; unique_id=&quot;10063&quot;&gt;&lt;property id=&quot;20148&quot; value=&quot;5&quot;/&gt;&lt;property id=&quot;20300&quot; value=&quot;Slide 25 - &amp;quot;Recovery Audit Contractors&amp;#x0D;&amp;#x0A;&amp;quot;&quot;/&gt;&lt;property id=&quot;20307&quot; value=&quot;402&quot;/&gt;&lt;/object&gt;&lt;object type=&quot;3&quot; unique_id=&quot;10064&quot;&gt;&lt;property id=&quot;20148&quot; value=&quot;5&quot;/&gt;&lt;property id=&quot;20300&quot; value=&quot;Slide 23 - &amp;quot;Recovery&amp;quot;&quot;/&gt;&lt;property id=&quot;20307&quot; value=&quot;379&quot;/&gt;&lt;/object&gt;&lt;object type=&quot;3&quot; unique_id=&quot;10065&quot;&gt;&lt;property id=&quot;20148&quot; value=&quot;5&quot;/&gt;&lt;property id=&quot;20300&quot; value=&quot;Slide 26 - &amp;quot;Reporting&amp;quot;&quot;/&gt;&lt;property id=&quot;20307&quot; value=&quot;378&quot;/&gt;&lt;/object&gt;&lt;object type=&quot;3&quot; unique_id=&quot;10069&quot;&gt;&lt;property id=&quot;20148&quot; value=&quot;5&quot;/&gt;&lt;property id=&quot;20300&quot; value=&quot;Slide 29 - &amp;quot;Exercise&amp;quot;&quot;/&gt;&lt;property id=&quot;20307&quot; value=&quot;412&quot;/&gt;&lt;/object&gt;&lt;object type=&quot;3&quot; unique_id=&quot;10070&quot;&gt;&lt;property id=&quot;20148&quot; value=&quot;5&quot;/&gt;&lt;property id=&quot;20300&quot; value=&quot;Slide 30 - &amp;quot;3. How You Can Fight Fraud&amp;quot;&quot;/&gt;&lt;property id=&quot;20307&quot; value=&quot;409&quot;/&gt;&lt;/object&gt;&lt;object type=&quot;3&quot; unique_id=&quot;10072&quot;&gt;&lt;property id=&quot;20148&quot; value=&quot;5&quot;/&gt;&lt;property id=&quot;20300&quot; value=&quot;Slide 32 - &amp;quot;MyMedicare.gov&amp;quot;&quot;/&gt;&lt;property id=&quot;20307&quot; value=&quot;406&quot;/&gt;&lt;/object&gt;&lt;object type=&quot;3&quot; unique_id=&quot;10073&quot;&gt;&lt;property id=&quot;20148&quot; value=&quot;5&quot;/&gt;&lt;property id=&quot;20300&quot; value=&quot;Slide 37 - &amp;quot;Protecting Personal Information&amp;quot;&quot;/&gt;&lt;property id=&quot;20307&quot; value=&quot;396&quot;/&gt;&lt;/object&gt;&lt;object type=&quot;3&quot; unique_id=&quot;10076&quot;&gt;&lt;property id=&quot;20148&quot; value=&quot;5&quot;/&gt;&lt;property id=&quot;20300&quot; value=&quot;Slide 33 - &amp;quot;1-800-MEDICARE&amp;quot;&quot;/&gt;&lt;property id=&quot;20307&quot; value=&quot;390&quot;/&gt;&lt;/object&gt;&lt;object type=&quot;3&quot; unique_id=&quot;10077&quot;&gt;&lt;property id=&quot;20148&quot; value=&quot;5&quot;/&gt;&lt;property id=&quot;20300&quot; value=&quot;Slide 44 - &amp;quot;Exercise&amp;quot;&quot;/&gt;&lt;property id=&quot;20307&quot; value=&quot;414&quot;/&gt;&lt;/object&gt;&lt;object type=&quot;3&quot; unique_id=&quot;10078&quot;&gt;&lt;property id=&quot;20148&quot; value=&quot;5&quot;/&gt;&lt;property id=&quot;20300&quot; value=&quot;Slide 34 - &amp;quot;The Senior Medicare Patrol&amp;quot;&quot;/&gt;&lt;property id=&quot;20307&quot; value=&quot;410&quot;/&gt;&lt;/object&gt;&lt;object type=&quot;3&quot; unique_id=&quot;10079&quot;&gt;&lt;property id=&quot;20148&quot; value=&quot;5&quot;/&gt;&lt;property id=&quot;20300&quot; value=&quot;Slide 35 - &amp;quot;The Senior Medicare Patrol&amp;quot;&quot;/&gt;&lt;property id=&quot;20307&quot; value=&quot;388&quot;/&gt;&lt;/object&gt;&lt;object type=&quot;3&quot; unique_id=&quot;10081&quot;&gt;&lt;property id=&quot;20148&quot; value=&quot;5&quot;/&gt;&lt;property id=&quot;20300&quot; value=&quot;Slide 41 - &amp;quot;Medicare Plans Marketing Rules &amp;quot;&quot;/&gt;&lt;property id=&quot;20307&quot; value=&quot;397&quot;/&gt;&lt;/object&gt;&lt;object type=&quot;3&quot; unique_id=&quot;10082&quot;&gt;&lt;property id=&quot;20148&quot; value=&quot;5&quot;/&gt;&lt;property id=&quot;20300&quot; value=&quot;Slide 45&quot;/&gt;&lt;property id=&quot;20307&quot; value=&quot;411&quot;/&gt;&lt;/object&gt;&lt;object type=&quot;3&quot; unique_id=&quot;10121&quot;&gt;&lt;property id=&quot;20148&quot; value=&quot;5&quot;/&gt;&lt;property id=&quot;20300&quot; value=&quot;Slide 36 - &amp;quot;stopmedicarefraud.gov&amp;quot;&quot;/&gt;&lt;property id=&quot;20307&quot; value=&quot;415&quot;/&gt;&lt;/object&gt;&lt;object type=&quot;3&quot; unique_id=&quot;10125&quot;&gt;&lt;property id=&quot;20148&quot; value=&quot;5&quot;/&gt;&lt;property id=&quot;20300&quot; value=&quot;Slide 9 - &amp;quot;Examples of Fraud&amp;quot;&quot;/&gt;&lt;property id=&quot;20307&quot; value=&quot;425&quot;/&gt;&lt;/object&gt;&lt;object type=&quot;3&quot; unique_id=&quot;10126&quot;&gt;&lt;property id=&quot;20148&quot; value=&quot;5&quot;/&gt;&lt;property id=&quot;20300&quot; value=&quot;Slide 10 - &amp;quot;When Fraud is Detected&amp;quot;&quot;/&gt;&lt;property id=&quot;20307&quot; value=&quot;435&quot;/&gt;&lt;/object&gt;&lt;object type=&quot;3&quot; unique_id=&quot;10127&quot;&gt;&lt;property id=&quot;20148&quot; value=&quot;5&quot;/&gt;&lt;property id=&quot;20300&quot; value=&quot;Slide 11 - &amp;quot;If You Share Your Medicaid &amp;#x0D;&amp;#x0A;or Medicare Card or Number&amp;quot;&quot;/&gt;&lt;property id=&quot;20307&quot; value=&quot;430&quot;/&gt;&lt;/object&gt;&lt;object type=&quot;3&quot; unique_id=&quot;10128&quot;&gt;&lt;property id=&quot;20148&quot; value=&quot;5&quot;/&gt;&lt;property id=&quot;20300&quot; value=&quot;Slide 13 - &amp;quot;Protecting the Medicare Trust Funds&amp;quot;&quot;/&gt;&lt;property id=&quot;20307&quot; value=&quot;429&quot;/&gt;&lt;/object&gt;&lt;object type=&quot;3&quot; unique_id=&quot;10129&quot;&gt;&lt;property id=&quot;20148&quot; value=&quot;5&quot;/&gt;&lt;property id=&quot;20300&quot; value=&quot;Slide 15&quot;/&gt;&lt;property id=&quot;20307&quot; value=&quot;422&quot;/&gt;&lt;/object&gt;&lt;object type=&quot;3&quot; unique_id=&quot;10130&quot;&gt;&lt;property id=&quot;20148&quot; value=&quot;5&quot;/&gt;&lt;property id=&quot;20300&quot; value=&quot;Slide 17 - &amp;quot;2. Fraud and Abuse Strategies&amp;quot;&quot;/&gt;&lt;property id=&quot;20307&quot; value=&quot;416&quot;/&gt;&lt;/object&gt;&lt;object type=&quot;3&quot; unique_id=&quot;10131&quot;&gt;&lt;property id=&quot;20148&quot; value=&quot;5&quot;/&gt;&lt;property id=&quot;20300&quot; value=&quot;Slide 19 - &amp;quot;Prevention&amp;quot;&quot;/&gt;&lt;property id=&quot;20307&quot; value=&quot;419&quot;/&gt;&lt;/object&gt;&lt;object type=&quot;3&quot; unique_id=&quot;10132&quot;&gt;&lt;property id=&quot;20148&quot; value=&quot;5&quot;/&gt;&lt;property id=&quot;20300&quot; value=&quot;Slide 20 - &amp;quot;Prevention&amp;quot;&quot;/&gt;&lt;property id=&quot;20307&quot; value=&quot;420&quot;/&gt;&lt;/object&gt;&lt;object type=&quot;3&quot; unique_id=&quot;10133&quot;&gt;&lt;property id=&quot;20148&quot; value=&quot;5&quot;/&gt;&lt;property id=&quot;20300&quot; value=&quot;Slide 21 - &amp;quot;Prevention&amp;quot;&quot;/&gt;&lt;property id=&quot;20307&quot; value=&quot;421&quot;/&gt;&lt;/object&gt;&lt;object type=&quot;3&quot; unique_id=&quot;10134&quot;&gt;&lt;property id=&quot;20148&quot; value=&quot;5&quot;/&gt;&lt;property id=&quot;20300&quot; value=&quot;Slide 31 - &amp;quot;Medicare Summary Notice (MSN)&amp;quot;&quot;/&gt;&lt;property id=&quot;20307&quot; value=&quot;423&quot;/&gt;&lt;/object&gt;&lt;object type=&quot;3&quot; unique_id=&quot;10135&quot;&gt;&lt;property id=&quot;20148&quot; value=&quot;5&quot;/&gt;&lt;property id=&quot;20300&quot; value=&quot;Slide 38 - &amp;quot;Identity Theft&amp;quot;&quot;/&gt;&lt;property id=&quot;20307&quot; value=&quot;426&quot;/&gt;&lt;/object&gt;&lt;object type=&quot;3&quot; unique_id=&quot;10136&quot;&gt;&lt;property id=&quot;20148&quot; value=&quot;5&quot;/&gt;&lt;property id=&quot;20300&quot; value=&quot;Slide 40 - &amp;quot;Tips&amp;quot;&quot;/&gt;&lt;property id=&quot;20307&quot; value=&quot;427&quot;/&gt;&lt;/object&gt;&lt;object type=&quot;3&quot; unique_id=&quot;10137&quot;&gt;&lt;property id=&quot;20148&quot; value=&quot;5&quot;/&gt;&lt;property id=&quot;20300&quot; value=&quot;Slide 43 - &amp;quot;Fighting Fraud Can Pay&amp;quot;&quot;/&gt;&lt;property id=&quot;20307&quot; value=&quot;428&quot;/&gt;&lt;/object&gt;&lt;object type=&quot;3&quot; unique_id=&quot;31220&quot;&gt;&lt;property id=&quot;20148&quot; value=&quot;5&quot;/&gt;&lt;property id=&quot;20300&quot; value=&quot;Slide 5 - &amp;quot;Medicare Dictionary&amp;quot;&quot;/&gt;&lt;property id=&quot;20307&quot; value=&quot;438&quot;/&gt;&lt;/object&gt;&lt;object type=&quot;3&quot; unique_id=&quot;31641&quot;&gt;&lt;property id=&quot;20148&quot; value=&quot;5&quot;/&gt;&lt;property id=&quot;20300&quot; value=&quot;Slide 39 - &amp;quot;Sharing Medical Information &amp;#x0D;&amp;#x0A;with Family/Caregiver&amp;quot;&quot;/&gt;&lt;property id=&quot;20307&quot; value=&quot;441&quot;/&gt;&lt;/object&gt;&lt;object type=&quot;3&quot; unique_id=&quot;32674&quot;&gt;&lt;property id=&quot;20148&quot; value=&quot;5&quot;/&gt;&lt;property id=&quot;20300&quot; value=&quot;Slide 6 - &amp;quot;Quality of Care Concerns&amp;quot;&quot;/&gt;&lt;property id=&quot;20307&quot; value=&quot;442&quot;/&gt;&lt;/object&gt;&lt;object type=&quot;3&quot; unique_id=&quot;32773&quot;&gt;&lt;property id=&quot;20148&quot; value=&quot;5&quot;/&gt;&lt;property id=&quot;20300&quot; value=&quot;Slide 27 - &amp;quot;Zone Program Integrity Contractors&amp;quot;&quot;/&gt;&lt;property id=&quot;20307&quot; value=&quot;443&quot;/&gt;&lt;/object&gt;&lt;object type=&quot;3&quot; unique_id=&quot;32774&quot;&gt;&lt;property id=&quot;20148&quot; value=&quot;5&quot;/&gt;&lt;property id=&quot;20300&quot; value=&quot;Slide 28&quot;/&gt;&lt;property id=&quot;20307&quot; value=&quot;444&quot;/&gt;&lt;/object&gt;&lt;object type=&quot;3&quot; unique_id=&quot;34447&quot;&gt;&lt;property id=&quot;20148&quot; value=&quot;5&quot;/&gt;&lt;property id=&quot;20300&quot; value=&quot;Slide 42 - &amp;quot;Telemarketing Fraud&amp;quot;&quot;/&gt;&lt;property id=&quot;20307&quot; value=&quot;446&quot;/&gt;&lt;/object&gt;&lt;/object&gt;&lt;/object&gt;&lt;/database&gt;"/>
  <p:tag name="SECTOMILLISECCONVERTED" val="1"/>
</p:tagLst>
</file>

<file path=ppt/tags/tag2.xml><?xml version="1.0" encoding="utf-8"?>
<p:tagLst xmlns:a="http://schemas.openxmlformats.org/drawingml/2006/main" xmlns:r="http://schemas.openxmlformats.org/officeDocument/2006/relationships" xmlns:p="http://schemas.openxmlformats.org/presentationml/2006/main">
  <p:tag name="SLIDEGUID" val="C62C3B9E37B74ED8A2EE4818C7834769"/>
  <p:tag name="SLIDEID" val="C62C3B9E37B74ED8A2EE4818C7834769"/>
  <p:tag name="SLIDEORDER" val="1"/>
  <p:tag name="SLIDETYPE" val="Q"/>
  <p:tag name="DEMOGRAPHIC" val="False"/>
  <p:tag name="TEAMASSIGN" val="False"/>
  <p:tag name="SPEEDSCORING" val="False"/>
  <p:tag name="CORRECTPOINTVALUE" val="100"/>
  <p:tag name="INCORRECTPOINTVALUE" val="0"/>
  <p:tag name="ZEROBASED" val="False"/>
  <p:tag name="DELIMITERS" val="3.1"/>
  <p:tag name="VALUEFORMAT" val="0%"/>
  <p:tag name="QUESTIONALIAS" val="Exercise"/>
  <p:tag name="ANSWERSALIAS" val="Part A coinsurance for inpatient hospital care|smicln|Dental care|smicln|Prescription drugs|smicln|All of the above"/>
  <p:tag name="VALUES" val="Correct|smicln|Incorrect|smicln|Incorrect|smicln|Incorrect"/>
  <p:tag name="TOTALRESPONSES" val="5"/>
  <p:tag name="RESPONSECOUNT" val="5"/>
  <p:tag name="SLICED" val="False"/>
  <p:tag name="RESPONSES" val="4;1;2;2;1;"/>
  <p:tag name="CHARTSTRINGSTD" val="2 2 0 1"/>
  <p:tag name="CHARTSTRINGREV" val="1 0 2 2"/>
  <p:tag name="CHARTSTRINGSTDPER" val="0.4 0.4 0 0.2"/>
  <p:tag name="CHARTSTRINGREVPER" val="0.2 0 0.4 0.4"/>
  <p:tag name="RESPONSESGATHERED" val="False"/>
</p:tagLst>
</file>

<file path=ppt/tags/tag3.xml><?xml version="1.0" encoding="utf-8"?>
<p:tagLst xmlns:a="http://schemas.openxmlformats.org/drawingml/2006/main" xmlns:r="http://schemas.openxmlformats.org/officeDocument/2006/relationships" xmlns:p="http://schemas.openxmlformats.org/presentationml/2006/main">
  <p:tag name="ANSWERBULLETS" val="1"/>
  <p:tag name="OLDNUMANSWERS" val="4"/>
  <p:tag name="TEXTLENGTH" val="94"/>
  <p:tag name="FONTSIZE" val="32"/>
  <p:tag name="BULLETTYPE" val="ppBulletAlphaUCPeriod"/>
  <p:tag name="ANSWERTEXT" val="Part A coinsurance for inpatient hospital care&#10;Dental care&#10;Prescription drugs&#10;All of the above"/>
</p:tagLst>
</file>

<file path=ppt/tags/tag4.xml><?xml version="1.0" encoding="utf-8"?>
<p:tagLst xmlns:a="http://schemas.openxmlformats.org/drawingml/2006/main" xmlns:r="http://schemas.openxmlformats.org/officeDocument/2006/relationships" xmlns:p="http://schemas.openxmlformats.org/presentationml/2006/main">
  <p:tag name="SLIDEGUID" val="C62C3B9E37B74ED8A2EE4818C7834769"/>
  <p:tag name="SLIDEID" val="C62C3B9E37B74ED8A2EE4818C7834769"/>
  <p:tag name="SLIDEORDER" val="1"/>
  <p:tag name="SLIDETYPE" val="Q"/>
  <p:tag name="DEMOGRAPHIC" val="False"/>
  <p:tag name="TEAMASSIGN" val="False"/>
  <p:tag name="SPEEDSCORING" val="False"/>
  <p:tag name="CORRECTPOINTVALUE" val="100"/>
  <p:tag name="INCORRECTPOINTVALUE" val="0"/>
  <p:tag name="ZEROBASED" val="False"/>
  <p:tag name="DELIMITERS" val="3.1"/>
  <p:tag name="VALUEFORMAT" val="0%"/>
  <p:tag name="QUESTIONALIAS" val="Exercise"/>
  <p:tag name="ANSWERSALIAS" val="Part A coinsurance for inpatient hospital care|smicln|Dental care|smicln|Prescription drugs|smicln|All of the above"/>
  <p:tag name="VALUES" val="Correct|smicln|Incorrect|smicln|Incorrect|smicln|Incorrect"/>
  <p:tag name="TOTALRESPONSES" val="5"/>
  <p:tag name="RESPONSECOUNT" val="5"/>
  <p:tag name="SLICED" val="False"/>
  <p:tag name="RESPONSES" val="4;1;2;2;1;"/>
  <p:tag name="CHARTSTRINGSTD" val="2 2 0 1"/>
  <p:tag name="CHARTSTRINGREV" val="1 0 2 2"/>
  <p:tag name="CHARTSTRINGSTDPER" val="0.4 0.4 0 0.2"/>
  <p:tag name="CHARTSTRINGREVPER" val="0.2 0 0.4 0.4"/>
  <p:tag name="RESPONSESGATHERED" val="False"/>
</p:tagLst>
</file>

<file path=ppt/tags/tag5.xml><?xml version="1.0" encoding="utf-8"?>
<p:tagLst xmlns:a="http://schemas.openxmlformats.org/drawingml/2006/main" xmlns:r="http://schemas.openxmlformats.org/officeDocument/2006/relationships" xmlns:p="http://schemas.openxmlformats.org/presentationml/2006/main">
  <p:tag name="ANSWERBULLETS" val="1"/>
  <p:tag name="OLDNUMANSWERS" val="4"/>
  <p:tag name="TEXTLENGTH" val="94"/>
  <p:tag name="FONTSIZE" val="32"/>
  <p:tag name="BULLETTYPE" val="ppBulletAlphaUCPeriod"/>
  <p:tag name="ANSWERTEXT" val="Part A coinsurance for inpatient hospital care&#10;Dental care&#10;Prescription drugs&#10;All of the above"/>
</p:tagLst>
</file>

<file path=ppt/tags/tag6.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heme/theme1.xml><?xml version="1.0" encoding="utf-8"?>
<a:theme xmlns:a="http://schemas.openxmlformats.org/drawingml/2006/main" name="Office Theme">
  <a:themeElements>
    <a:clrScheme name="Custom 1">
      <a:dk1>
        <a:sysClr val="windowText" lastClr="000000"/>
      </a:dk1>
      <a:lt1>
        <a:sysClr val="window" lastClr="FFFFFF"/>
      </a:lt1>
      <a:dk2>
        <a:srgbClr val="5A6378"/>
      </a:dk2>
      <a:lt2>
        <a:srgbClr val="D4D4D6"/>
      </a:lt2>
      <a:accent1>
        <a:srgbClr val="FF2727"/>
      </a:accent1>
      <a:accent2>
        <a:srgbClr val="3A68C4"/>
      </a:accent2>
      <a:accent3>
        <a:srgbClr val="C64847"/>
      </a:accent3>
      <a:accent4>
        <a:srgbClr val="479249"/>
      </a:accent4>
      <a:accent5>
        <a:srgbClr val="4E0000"/>
      </a:accent5>
      <a:accent6>
        <a:srgbClr val="C64847"/>
      </a:accent6>
      <a:hlink>
        <a:srgbClr val="168BBA"/>
      </a:hlink>
      <a:folHlink>
        <a:srgbClr val="680000"/>
      </a:folHlink>
    </a:clrScheme>
    <a:fontScheme name="Custom 1">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20232</TotalTime>
  <Words>6681</Words>
  <Application>Microsoft Office PowerPoint</Application>
  <PresentationFormat>On-screen Show (4:3)</PresentationFormat>
  <Paragraphs>892</Paragraphs>
  <Slides>46</Slides>
  <Notes>46</Notes>
  <HiddenSlides>0</HiddenSlides>
  <MMClips>0</MMClips>
  <ScaleCrop>false</ScaleCrop>
  <HeadingPairs>
    <vt:vector size="4" baseType="variant">
      <vt:variant>
        <vt:lpstr>Theme</vt:lpstr>
      </vt:variant>
      <vt:variant>
        <vt:i4>1</vt:i4>
      </vt:variant>
      <vt:variant>
        <vt:lpstr>Slide Titles</vt:lpstr>
      </vt:variant>
      <vt:variant>
        <vt:i4>46</vt:i4>
      </vt:variant>
    </vt:vector>
  </HeadingPairs>
  <TitlesOfParts>
    <vt:vector size="47" baseType="lpstr">
      <vt:lpstr>Office Theme</vt:lpstr>
      <vt:lpstr>Medicare and Medicaid Fraud &amp; Abuse Prevention : Module 10</vt:lpstr>
      <vt:lpstr>Session Objectives</vt:lpstr>
      <vt:lpstr>Medicare Fraud &amp; Abuse Lessons</vt:lpstr>
      <vt:lpstr>1. Fraud and Abuse Overview</vt:lpstr>
      <vt:lpstr>Medicare Dictionary</vt:lpstr>
      <vt:lpstr>Quality of Care Concerns</vt:lpstr>
      <vt:lpstr>Who commits fraud?</vt:lpstr>
      <vt:lpstr>Spectrum of Fraud and Abuse</vt:lpstr>
      <vt:lpstr>Examples of Fraud</vt:lpstr>
      <vt:lpstr>When Fraud is Detected</vt:lpstr>
      <vt:lpstr>If You Share Your Medicaid  or Medicare Card or Number</vt:lpstr>
      <vt:lpstr>Medicare Overview</vt:lpstr>
      <vt:lpstr>Protecting the Medicare Trust Funds</vt:lpstr>
      <vt:lpstr>Slide 14</vt:lpstr>
      <vt:lpstr>Slide 15</vt:lpstr>
      <vt:lpstr>Medicaid Overview</vt:lpstr>
      <vt:lpstr>2. Fraud and Abuse Strategies</vt:lpstr>
      <vt:lpstr>Prevention</vt:lpstr>
      <vt:lpstr>Prevention</vt:lpstr>
      <vt:lpstr>Prevention</vt:lpstr>
      <vt:lpstr>Prevention</vt:lpstr>
      <vt:lpstr>Detection</vt:lpstr>
      <vt:lpstr>Recovery</vt:lpstr>
      <vt:lpstr>Recovery Audit Contractor Programs</vt:lpstr>
      <vt:lpstr>Recovery Audit Contractors </vt:lpstr>
      <vt:lpstr>Reporting</vt:lpstr>
      <vt:lpstr>Zone Program Integrity Contractors</vt:lpstr>
      <vt:lpstr>Slide 28</vt:lpstr>
      <vt:lpstr>Exercise</vt:lpstr>
      <vt:lpstr>3. How You Can Fight Fraud</vt:lpstr>
      <vt:lpstr>Medicare Summary Notice (MSN)</vt:lpstr>
      <vt:lpstr>MyMedicare.gov</vt:lpstr>
      <vt:lpstr>1-800-MEDICARE</vt:lpstr>
      <vt:lpstr>The Senior Medicare Patrol</vt:lpstr>
      <vt:lpstr>The Senior Medicare Patrol</vt:lpstr>
      <vt:lpstr>stopmedicarefraud.gov</vt:lpstr>
      <vt:lpstr>Protecting Personal Information</vt:lpstr>
      <vt:lpstr>Identity Theft</vt:lpstr>
      <vt:lpstr>Sharing Medical Information  with Family/Caregiver</vt:lpstr>
      <vt:lpstr>Tips</vt:lpstr>
      <vt:lpstr>Medicare Plans Marketing Rules </vt:lpstr>
      <vt:lpstr>Telemarketing Fraud</vt:lpstr>
      <vt:lpstr>Fighting Fraud Can Pay</vt:lpstr>
      <vt:lpstr>Exercise</vt:lpstr>
      <vt:lpstr>Slide 45</vt:lpstr>
      <vt:lpstr>Slide 46</vt:lpstr>
    </vt:vector>
  </TitlesOfParts>
  <Company>CMS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CMS</dc:creator>
  <cp:lastModifiedBy>Susan Gustafson</cp:lastModifiedBy>
  <cp:revision>1192</cp:revision>
  <cp:lastPrinted>2011-04-01T15:25:56Z</cp:lastPrinted>
  <dcterms:created xsi:type="dcterms:W3CDTF">2009-12-09T15:42:29Z</dcterms:created>
  <dcterms:modified xsi:type="dcterms:W3CDTF">2011-05-05T16:26:32Z</dcterms:modified>
</cp:coreProperties>
</file>