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6"/>
  </p:notesMasterIdLst>
  <p:handoutMasterIdLst>
    <p:handoutMasterId r:id="rId27"/>
  </p:handoutMasterIdLst>
  <p:sldIdLst>
    <p:sldId id="436" r:id="rId2"/>
    <p:sldId id="360" r:id="rId3"/>
    <p:sldId id="439" r:id="rId4"/>
    <p:sldId id="440" r:id="rId5"/>
    <p:sldId id="401" r:id="rId6"/>
    <p:sldId id="358" r:id="rId7"/>
    <p:sldId id="403" r:id="rId8"/>
    <p:sldId id="433" r:id="rId9"/>
    <p:sldId id="394" r:id="rId10"/>
    <p:sldId id="392" r:id="rId11"/>
    <p:sldId id="395" r:id="rId12"/>
    <p:sldId id="393" r:id="rId13"/>
    <p:sldId id="396" r:id="rId14"/>
    <p:sldId id="423" r:id="rId15"/>
    <p:sldId id="398" r:id="rId16"/>
    <p:sldId id="434" r:id="rId17"/>
    <p:sldId id="431" r:id="rId18"/>
    <p:sldId id="400" r:id="rId19"/>
    <p:sldId id="426" r:id="rId20"/>
    <p:sldId id="425" r:id="rId21"/>
    <p:sldId id="424" r:id="rId22"/>
    <p:sldId id="391" r:id="rId23"/>
    <p:sldId id="384" r:id="rId24"/>
    <p:sldId id="438"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jc" lastIdx="9" clrIdx="0"/>
  <p:cmAuthor id="1" name="CMS" initials="C" lastIdx="55" clrIdx="1"/>
  <p:cmAuthor id="2" name="Joseph Bryson" initials="JB" lastIdx="10" clrIdx="2"/>
  <p:cmAuthor id="3" name="DJANIRA RIVERA" initials="DR" lastIdx="22" clrIdx="3"/>
  <p:cmAuthor id="4" name="Martha Kuespert" initials="MK" lastIdx="2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72F"/>
    <a:srgbClr val="3B7DDB"/>
    <a:srgbClr val="81A5D6"/>
    <a:srgbClr val="619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7963" autoAdjust="0"/>
  </p:normalViewPr>
  <p:slideViewPr>
    <p:cSldViewPr>
      <p:cViewPr>
        <p:scale>
          <a:sx n="50" d="100"/>
          <a:sy n="50" d="100"/>
        </p:scale>
        <p:origin x="-195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800" y="10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F8039C74-8478-4E01-943D-134CEB131A04}" type="datetimeFigureOut">
              <a:rPr lang="en-US" smtClean="0"/>
              <a:pPr/>
              <a:t>12/04/2013</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D035DC6F-5418-4FC3-A79A-244B75211F10}" type="slidenum">
              <a:rPr lang="en-US" smtClean="0"/>
              <a:pPr/>
              <a:t>‹#›</a:t>
            </a:fld>
            <a:endParaRPr lang="en-US"/>
          </a:p>
        </p:txBody>
      </p:sp>
    </p:spTree>
    <p:extLst>
      <p:ext uri="{BB962C8B-B14F-4D97-AF65-F5344CB8AC3E}">
        <p14:creationId xmlns:p14="http://schemas.microsoft.com/office/powerpoint/2010/main" val="238272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7200"/>
          </a:xfrm>
          <a:prstGeom prst="rect">
            <a:avLst/>
          </a:prstGeom>
        </p:spPr>
        <p:txBody>
          <a:bodyPr vert="horz" lIns="91422" tIns="45711" rIns="91422" bIns="45711" rtlCol="0"/>
          <a:lstStyle>
            <a:lvl1pPr algn="l">
              <a:defRPr sz="1200" dirty="0">
                <a:latin typeface="Arial" charset="0"/>
              </a:defRPr>
            </a:lvl1pPr>
          </a:lstStyle>
          <a:p>
            <a:pPr>
              <a:defRPr/>
            </a:pPr>
            <a:endParaRPr lang="en-US" dirty="0"/>
          </a:p>
        </p:txBody>
      </p:sp>
      <p:sp>
        <p:nvSpPr>
          <p:cNvPr id="3" name="Date Placeholder 2"/>
          <p:cNvSpPr>
            <a:spLocks noGrp="1"/>
          </p:cNvSpPr>
          <p:nvPr>
            <p:ph type="dt" idx="1"/>
          </p:nvPr>
        </p:nvSpPr>
        <p:spPr>
          <a:xfrm>
            <a:off x="3884122" y="0"/>
            <a:ext cx="2972320" cy="457200"/>
          </a:xfrm>
          <a:prstGeom prst="rect">
            <a:avLst/>
          </a:prstGeom>
        </p:spPr>
        <p:txBody>
          <a:bodyPr vert="horz" lIns="91422" tIns="45711" rIns="91422" bIns="45711" rtlCol="0"/>
          <a:lstStyle>
            <a:lvl1pPr algn="r">
              <a:defRPr sz="1200">
                <a:latin typeface="Arial" charset="0"/>
              </a:defRPr>
            </a:lvl1pPr>
          </a:lstStyle>
          <a:p>
            <a:pPr>
              <a:defRPr/>
            </a:pPr>
            <a:fld id="{271995C9-69AA-494E-BC91-3B06745A6E5B}" type="datetimeFigureOut">
              <a:rPr lang="en-US"/>
              <a:pPr>
                <a:defRPr/>
              </a:pPr>
              <a:t>12/04/2013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2" tIns="45711" rIns="91422" bIns="45711"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2" tIns="45711" rIns="91422" bIns="4571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685235"/>
            <a:ext cx="2972320" cy="457200"/>
          </a:xfrm>
          <a:prstGeom prst="rect">
            <a:avLst/>
          </a:prstGeom>
        </p:spPr>
        <p:txBody>
          <a:bodyPr vert="horz" lIns="91422" tIns="45711" rIns="91422" bIns="45711" rtlCol="0" anchor="b"/>
          <a:lstStyle>
            <a:lvl1pPr algn="l">
              <a:defRPr sz="1200" dirty="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122" y="8685235"/>
            <a:ext cx="2972320" cy="457200"/>
          </a:xfrm>
          <a:prstGeom prst="rect">
            <a:avLst/>
          </a:prstGeom>
        </p:spPr>
        <p:txBody>
          <a:bodyPr vert="horz" lIns="91422" tIns="45711" rIns="91422" bIns="45711" rtlCol="0" anchor="b"/>
          <a:lstStyle>
            <a:lvl1pPr algn="r">
              <a:defRPr sz="1200">
                <a:latin typeface="Arial" charset="0"/>
              </a:defRPr>
            </a:lvl1pPr>
          </a:lstStyle>
          <a:p>
            <a:pPr>
              <a:defRPr/>
            </a:pPr>
            <a:fld id="{112CA2ED-957C-4E6E-BFB2-7460065359F4}" type="slidenum">
              <a:rPr lang="en-US"/>
              <a:pPr>
                <a:defRPr/>
              </a:pPr>
              <a:t>‹#›</a:t>
            </a:fld>
            <a:endParaRPr lang="en-US" dirty="0"/>
          </a:p>
        </p:txBody>
      </p:sp>
    </p:spTree>
    <p:extLst>
      <p:ext uri="{BB962C8B-B14F-4D97-AF65-F5344CB8AC3E}">
        <p14:creationId xmlns:p14="http://schemas.microsoft.com/office/powerpoint/2010/main" val="275600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ublic.govdelivery.com/accounts/USCMS/subscriber/new?pop=t&amp;topic_id=USCMS_781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ms.gov/Medicare/Medicare-Fee-for-Service-Payment/DMEPOSCompetitiveBi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3B2776-CEA9-4319-8DE9-95412460E978}"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If the </a:t>
            </a:r>
            <a:r>
              <a:rPr lang="en-US" dirty="0" smtClean="0"/>
              <a:t>equipment or supplies ordered by a beneficiary’s physician or treating practitioner are included in the Competitive Bidding Program where the beneficiary</a:t>
            </a:r>
            <a:r>
              <a:rPr lang="en-US" baseline="0" dirty="0" smtClean="0"/>
              <a:t> lives or visits</a:t>
            </a:r>
            <a:r>
              <a:rPr lang="en-US" dirty="0" smtClean="0"/>
              <a:t>, the beneficiary must almost always get his or her equipment or supplies from a contract supplier for Medicare</a:t>
            </a:r>
            <a:r>
              <a:rPr lang="en-US" baseline="0" dirty="0" smtClean="0"/>
              <a:t> to help pay</a:t>
            </a:r>
            <a:r>
              <a:rPr lang="en-US" dirty="0" smtClean="0"/>
              <a:t>.</a:t>
            </a:r>
            <a:r>
              <a:rPr lang="en-US" baseline="0" dirty="0" smtClean="0"/>
              <a:t> </a:t>
            </a:r>
            <a:r>
              <a:rPr lang="en-US" dirty="0" smtClean="0"/>
              <a:t>Treating practitioners include physician assistants, clinical nurse specialists, and nurse practitioners.</a:t>
            </a:r>
          </a:p>
          <a:p>
            <a:endParaRPr lang="en-US" dirty="0" smtClean="0"/>
          </a:p>
          <a:p>
            <a:r>
              <a:rPr lang="en-US" dirty="0" smtClean="0"/>
              <a:t>However, the beneficiary’s doctor or treating practitioner can sometimes supply a walker,</a:t>
            </a:r>
            <a:r>
              <a:rPr lang="en-US" baseline="0" dirty="0" smtClean="0"/>
              <a:t> </a:t>
            </a:r>
            <a:r>
              <a:rPr lang="en-US" dirty="0" smtClean="0"/>
              <a:t>folding manual wheelchair or external infusion pump to the</a:t>
            </a:r>
            <a:r>
              <a:rPr lang="en-US" baseline="0" dirty="0" smtClean="0"/>
              <a:t> beneficiary </a:t>
            </a:r>
            <a:r>
              <a:rPr lang="en-US" dirty="0" smtClean="0"/>
              <a:t>when he or she is getting other medical care even if the doctor or practitioner isn’t a contract supplier. Similarly, if a beneficiary is hospitalized and needs a walker,</a:t>
            </a:r>
            <a:r>
              <a:rPr lang="en-US" baseline="0" dirty="0" smtClean="0"/>
              <a:t> </a:t>
            </a:r>
            <a:r>
              <a:rPr lang="en-US" dirty="0" smtClean="0"/>
              <a:t>folding manual wheelchair</a:t>
            </a:r>
            <a:r>
              <a:rPr lang="en-US" baseline="0" dirty="0" smtClean="0"/>
              <a:t> or external infusion pump,</a:t>
            </a:r>
            <a:r>
              <a:rPr lang="en-US" dirty="0" smtClean="0"/>
              <a:t> the hospital can supply these</a:t>
            </a:r>
            <a:r>
              <a:rPr lang="en-US" baseline="0" dirty="0" smtClean="0"/>
              <a:t> items </a:t>
            </a:r>
            <a:r>
              <a:rPr lang="en-US" dirty="0" smtClean="0"/>
              <a:t>while the</a:t>
            </a:r>
            <a:r>
              <a:rPr lang="en-US" baseline="0" dirty="0" smtClean="0"/>
              <a:t> beneficiary</a:t>
            </a:r>
            <a:r>
              <a:rPr lang="en-US" dirty="0" smtClean="0"/>
              <a:t> is admitted or on the day the beneficiary is discharged from the hospital.</a:t>
            </a:r>
            <a:r>
              <a:rPr lang="en-US" baseline="0" dirty="0" smtClean="0"/>
              <a:t> The Medicare payment amount will be the new, lower competitive bidding payment amount. </a:t>
            </a:r>
            <a:endParaRPr lang="en-US" dirty="0" smtClean="0"/>
          </a:p>
          <a:p>
            <a:endParaRPr lang="en-US" dirty="0" smtClean="0"/>
          </a:p>
          <a:p>
            <a:r>
              <a:rPr lang="en-US" dirty="0" smtClean="0"/>
              <a:t>If the beneficiary lives in a Skilled Nursing Facility or Nursing Facility, the facility may be able to supply enteral equipment or supplies directly to its own residents if it becomes a contract supplier. If the facility does not become a contract supplier, it</a:t>
            </a:r>
            <a:r>
              <a:rPr lang="en-US" baseline="0" dirty="0" smtClean="0"/>
              <a:t> </a:t>
            </a:r>
            <a:r>
              <a:rPr lang="en-US" dirty="0" smtClean="0"/>
              <a:t>must use a contract supplier from the CBA.</a:t>
            </a:r>
          </a:p>
          <a:p>
            <a:endParaRPr lang="en-US" dirty="0"/>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871661-91BD-46C4-8881-934B933A2A8A}" type="slidenum">
              <a:rPr lang="en-US" smtClean="0"/>
              <a:pPr/>
              <a:t>11</a:t>
            </a:fld>
            <a:endParaRPr lang="en-US" smtClean="0"/>
          </a:p>
        </p:txBody>
      </p:sp>
      <p:sp>
        <p:nvSpPr>
          <p:cNvPr id="4505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Beneficiaries</a:t>
            </a:r>
            <a:r>
              <a:rPr lang="en-US" baseline="0" dirty="0" smtClean="0"/>
              <a:t> in a CBA who need to locate a contract supplier can </a:t>
            </a:r>
            <a:r>
              <a:rPr lang="en-US" dirty="0" smtClean="0"/>
              <a:t>visit www.medicare.gov/supplier on the web or</a:t>
            </a:r>
            <a:r>
              <a:rPr lang="en-US" baseline="0" dirty="0" smtClean="0"/>
              <a:t> call </a:t>
            </a:r>
            <a:r>
              <a:rPr lang="en-US" dirty="0" smtClean="0"/>
              <a:t>1-800-MEDICARE (1-800-633-4227). TTY users call 1-877-486-2048. </a:t>
            </a:r>
          </a:p>
          <a:p>
            <a:endParaRPr lang="en-US" dirty="0" smtClean="0"/>
          </a:p>
          <a:p>
            <a:r>
              <a:rPr lang="en-US" dirty="0" smtClean="0"/>
              <a:t>The</a:t>
            </a:r>
            <a:r>
              <a:rPr lang="en-US" baseline="0" dirty="0" smtClean="0"/>
              <a:t> supplier locator tool allows you to find suppliers that currently have contracts and suppliers that will have contracts starting January 1, 2014.   If a beneficiary currently needs an item that won’t be in the program until January 1, he or she can use any enrolled supplier until January 1.  If a beneficiary currently needs an item that is now in the program, he or she should select a current contract supplier.  If a beneficiary needs a competitively bid item on or after January 1, 2014, he or she should select a supplier that has a new contract for the Round 1 </a:t>
            </a:r>
            <a:r>
              <a:rPr lang="en-US" baseline="0" dirty="0" err="1" smtClean="0"/>
              <a:t>Recompete</a:t>
            </a:r>
            <a:r>
              <a:rPr lang="en-US" baseline="0" dirty="0" smtClean="0"/>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 beneficiary</a:t>
            </a:r>
            <a:r>
              <a:rPr lang="en-US" baseline="0" dirty="0" smtClean="0"/>
              <a:t>’s current supplier has a new contract,  the beneficiary can continue to use that supplier.  </a:t>
            </a:r>
            <a:r>
              <a:rPr lang="en-US" dirty="0" smtClean="0"/>
              <a:t>Beneficiaries</a:t>
            </a:r>
            <a:r>
              <a:rPr lang="en-US" baseline="0" dirty="0" smtClean="0"/>
              <a:t> who are renting </a:t>
            </a:r>
            <a:r>
              <a:rPr lang="en-US" dirty="0" smtClean="0"/>
              <a:t>certain medical equipment or oxygen as of</a:t>
            </a:r>
            <a:r>
              <a:rPr lang="en-US" baseline="0" dirty="0" smtClean="0"/>
              <a:t> January 1, 2014 </a:t>
            </a:r>
            <a:r>
              <a:rPr lang="en-US" dirty="0" smtClean="0"/>
              <a:t>may have the choice to stay with their current supplier even if that supplier doesn’t have a new contract. Suppliers that did not win a new contract can become “grandfathered” suppliers and continue to rent items to people with Medicare who permanently live in a CBA if they are renting the item(s) to the person as of January 1, 2014. When beneficiaries use grandfathered suppliers, they are still responsible for their 20% coinsurance and any unmet Part B deductible.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a:t>
            </a:r>
            <a:r>
              <a:rPr lang="en-US" baseline="0" dirty="0" smtClean="0"/>
              <a:t> beneficiary is currently using a contract supplier that doesn’t have a new contract and isn’t going to be a grandfathered supplier, the beneficiary needs to transition to a Round 1 </a:t>
            </a:r>
            <a:r>
              <a:rPr lang="en-US" baseline="0" dirty="0" err="1" smtClean="0"/>
              <a:t>Recompete</a:t>
            </a:r>
            <a:r>
              <a:rPr lang="en-US" baseline="0" dirty="0" smtClean="0"/>
              <a:t> contract supplier for Medicare to help pay unless one of the exceptions we just discussed applies.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3A0FBC-CB73-483C-8579-38D07E8102A8}" type="slidenum">
              <a:rPr lang="en-US" smtClean="0"/>
              <a:pPr/>
              <a:t>13</a:t>
            </a:fld>
            <a:endParaRPr lang="en-US" smtClean="0"/>
          </a:p>
        </p:txBody>
      </p:sp>
      <p:sp>
        <p:nvSpPr>
          <p:cNvPr id="47107"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000" dirty="0"/>
              <a:t>“Grandfathered” suppliers must provide beneficiaries renting durable medical equipment or oxygen with written notice at least 30 business days before the start of the </a:t>
            </a:r>
            <a:r>
              <a:rPr lang="en-US" sz="1000" dirty="0" smtClean="0"/>
              <a:t>program</a:t>
            </a:r>
            <a:r>
              <a:rPr lang="en-US" sz="1000" dirty="0"/>
              <a:t>. This notice should ask beneficiaries whether they want to continue renting the equipment from the grandfathered supplier. Beneficiaries may continue using a grandfathered supplier until the rental period for their equipment ends. If beneficiaries use oxygen and decide to use a grandfathered supplier, the Medicare payment amount will be the new, lower competitive bidding payment amount. If beneficiaries use other rented </a:t>
            </a:r>
            <a:r>
              <a:rPr lang="en-US" sz="1000" dirty="0" smtClean="0"/>
              <a:t>durable medical </a:t>
            </a:r>
            <a:r>
              <a:rPr lang="en-US" sz="1000" dirty="0"/>
              <a:t>equipment, the Medicare payment amount will be either the competitive bidding payment amount or the current amount, depending on the particular type of item they are renting. Beneficiaries can ask their grandfathered supplier what their copayments will be if they continue to use that supplier instead of switching to </a:t>
            </a:r>
            <a:r>
              <a:rPr lang="en-US" sz="1000" dirty="0" smtClean="0"/>
              <a:t>a new </a:t>
            </a:r>
            <a:r>
              <a:rPr lang="en-US" sz="1000" dirty="0"/>
              <a:t>contract supplier. </a:t>
            </a:r>
          </a:p>
          <a:p>
            <a:endParaRPr lang="en-US" sz="1000" dirty="0"/>
          </a:p>
          <a:p>
            <a:r>
              <a:rPr lang="en-US" sz="1000" dirty="0"/>
              <a:t>If beneficiaries choose not to continue using their grandfathered supplier, or their supplier chooses not to </a:t>
            </a:r>
            <a:r>
              <a:rPr lang="en-US" sz="1000" dirty="0" smtClean="0"/>
              <a:t>become </a:t>
            </a:r>
            <a:r>
              <a:rPr lang="en-US" sz="1000" dirty="0"/>
              <a:t>a grandfathered supplier </a:t>
            </a:r>
            <a:r>
              <a:rPr lang="en-US" sz="1000" dirty="0" smtClean="0"/>
              <a:t>when the new</a:t>
            </a:r>
            <a:r>
              <a:rPr lang="en-US" sz="1000" baseline="0" dirty="0" smtClean="0"/>
              <a:t> contracts go into effect on January 1, 2014</a:t>
            </a:r>
            <a:r>
              <a:rPr lang="en-US" sz="1000" dirty="0" smtClean="0"/>
              <a:t>, </a:t>
            </a:r>
            <a:r>
              <a:rPr lang="en-US" sz="1000" dirty="0"/>
              <a:t>they </a:t>
            </a:r>
            <a:r>
              <a:rPr lang="en-US" sz="1000" dirty="0" smtClean="0"/>
              <a:t>generally</a:t>
            </a:r>
            <a:r>
              <a:rPr lang="en-US" sz="1000" baseline="0" dirty="0" smtClean="0"/>
              <a:t> </a:t>
            </a:r>
            <a:r>
              <a:rPr lang="en-US" sz="1000" dirty="0" smtClean="0"/>
              <a:t>must use </a:t>
            </a:r>
            <a:r>
              <a:rPr lang="en-US" sz="1000" dirty="0"/>
              <a:t>a </a:t>
            </a:r>
            <a:r>
              <a:rPr lang="en-US" sz="1000" dirty="0" smtClean="0"/>
              <a:t>Round 1 </a:t>
            </a:r>
            <a:r>
              <a:rPr lang="en-US" sz="1000" dirty="0" err="1" smtClean="0"/>
              <a:t>Recompete</a:t>
            </a:r>
            <a:r>
              <a:rPr lang="en-US" sz="1000" dirty="0" smtClean="0"/>
              <a:t> contract </a:t>
            </a:r>
            <a:r>
              <a:rPr lang="en-US" sz="1000" dirty="0"/>
              <a:t>supplier for Medicare to help pay. </a:t>
            </a:r>
            <a:endParaRPr lang="en-US" sz="1000" dirty="0" smtClean="0"/>
          </a:p>
          <a:p>
            <a:endParaRPr lang="en-US" sz="1000" dirty="0"/>
          </a:p>
          <a:p>
            <a:r>
              <a:rPr lang="en-US" sz="1000" dirty="0" smtClean="0"/>
              <a:t>A </a:t>
            </a:r>
            <a:r>
              <a:rPr lang="en-US" sz="1000" dirty="0"/>
              <a:t>supplier that decides not to become a grandfathered supplier is required to pick up items from beneficiaries’ homes after the program begins and the beneficiaries have been notified. The supplier must notify each beneficiary three times before it can pick up the item: </a:t>
            </a:r>
          </a:p>
          <a:p>
            <a:r>
              <a:rPr lang="en-US" sz="1000" dirty="0"/>
              <a:t>1. The supplier must send the beneficiary a letter at least 30 business days before the program begins indicating that it will no longer provide rental items after a certain date. This letter will tell the beneficiary the date on which a </a:t>
            </a:r>
            <a:r>
              <a:rPr lang="en-US" sz="1000" dirty="0" smtClean="0"/>
              <a:t>new Medicare </a:t>
            </a:r>
            <a:r>
              <a:rPr lang="en-US" sz="1000" dirty="0"/>
              <a:t>contract supplier must begin to furnish the rented item.</a:t>
            </a:r>
          </a:p>
          <a:p>
            <a:r>
              <a:rPr lang="en-US" sz="1000" dirty="0"/>
              <a:t>2. Before the supplier can pick up its equipment, it must call the beneficiary 10 days prior to picking up the item.</a:t>
            </a:r>
          </a:p>
          <a:p>
            <a:r>
              <a:rPr lang="en-US" sz="1000" dirty="0"/>
              <a:t>3. The supplier must call the beneficiary again two business days prior to picking up the item.</a:t>
            </a:r>
          </a:p>
          <a:p>
            <a:endParaRPr lang="en-US" sz="1000" dirty="0"/>
          </a:p>
          <a:p>
            <a:r>
              <a:rPr lang="en-US" sz="1000" dirty="0"/>
              <a:t>A supplier that chooses not to grandfather isn’t allowed to pick up a medically-necessary item(s) before the end of the last rental month for which the supplier is eligible to receive a rental payment. If the beneficiary changes to a Medicare contract supplier, the old supplier should work with the contract supplier so there isn’t a break in service.</a:t>
            </a:r>
          </a:p>
          <a:p>
            <a:endParaRPr lang="en-US" sz="1000" dirty="0"/>
          </a:p>
          <a:p>
            <a:r>
              <a:rPr lang="en-US" sz="1000" dirty="0"/>
              <a:t>If the beneficiary switches to </a:t>
            </a:r>
            <a:r>
              <a:rPr lang="en-US" sz="1000" dirty="0" smtClean="0"/>
              <a:t>a new </a:t>
            </a:r>
            <a:r>
              <a:rPr lang="en-US" sz="1000" dirty="0"/>
              <a:t>contract supplier instead of using a grandfathered supplier, this may extend the rental period and result in additional months of coinsurance.</a:t>
            </a:r>
          </a:p>
          <a:p>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50B0FD-914F-4312-8B77-EBFC44C659AC}" type="slidenum">
              <a:rPr lang="en-US" smtClean="0"/>
              <a:pPr/>
              <a:t>14</a:t>
            </a:fld>
            <a:endParaRPr lang="en-US" smtClean="0"/>
          </a:p>
        </p:txBody>
      </p:sp>
      <p:sp>
        <p:nvSpPr>
          <p:cNvPr id="5017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7301">
              <a:defRPr/>
            </a:pPr>
            <a:r>
              <a:rPr lang="en-US" dirty="0" smtClean="0"/>
              <a:t>If a</a:t>
            </a:r>
            <a:r>
              <a:rPr lang="en-US" baseline="0" dirty="0" smtClean="0"/>
              <a:t> beneficiary’s</a:t>
            </a:r>
            <a:r>
              <a:rPr lang="en-US" dirty="0" smtClean="0"/>
              <a:t> primary insurance policy requires us</a:t>
            </a:r>
            <a:r>
              <a:rPr lang="en-US" baseline="0" dirty="0" smtClean="0"/>
              <a:t>e of</a:t>
            </a:r>
            <a:r>
              <a:rPr lang="en-US" dirty="0" smtClean="0"/>
              <a:t> a non-contract supplier, Medicare may make a secondary payment to a non-contract Medicare-enrolled supplier if required by the policy. The supplier must be accredited, have a valid Medicare billing</a:t>
            </a:r>
            <a:r>
              <a:rPr lang="en-US" baseline="0" dirty="0" smtClean="0"/>
              <a:t> number, </a:t>
            </a:r>
            <a:r>
              <a:rPr lang="en-US" dirty="0" smtClean="0"/>
              <a:t>and be eligible to receive secondary payments.  For more information, beneficiaries</a:t>
            </a:r>
            <a:r>
              <a:rPr lang="en-US" baseline="0" dirty="0" smtClean="0"/>
              <a:t> should </a:t>
            </a:r>
            <a:r>
              <a:rPr lang="en-US" dirty="0" smtClean="0"/>
              <a:t>check with their benefits administrator, insurer or their plan provider.</a:t>
            </a: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B6D155-F9EF-4666-9A2B-D3D793D98B68}" type="slidenum">
              <a:rPr lang="en-US" smtClean="0"/>
              <a:pPr/>
              <a:t>15</a:t>
            </a:fld>
            <a:endParaRPr lang="en-US" smtClean="0"/>
          </a:p>
        </p:txBody>
      </p:sp>
      <p:sp>
        <p:nvSpPr>
          <p:cNvPr id="5120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Non-contract suppliers may not furnish competitively bid items to people with Original Medicare who live in or visit a competitive bidding area unless they are a “grandfathered” supplier or fall under one of the other exceptions we have discussed.  </a:t>
            </a:r>
          </a:p>
          <a:p>
            <a:endParaRPr lang="en-US" dirty="0" smtClean="0"/>
          </a:p>
          <a:p>
            <a:r>
              <a:rPr lang="en-US" dirty="0" smtClean="0"/>
              <a:t>If a non-contract supplier in a CBA furnishes a competitively bid item to beneficiaries and no exception applies, the beneficiary</a:t>
            </a:r>
            <a:r>
              <a:rPr lang="en-US" baseline="0" dirty="0" smtClean="0"/>
              <a:t> is not responsible for payment unless the supplier issues the</a:t>
            </a:r>
            <a:r>
              <a:rPr lang="en-US" dirty="0" smtClean="0"/>
              <a:t> beneficiary an Advance Beneficiary Notice </a:t>
            </a:r>
            <a:r>
              <a:rPr lang="en-US" baseline="0" dirty="0" smtClean="0"/>
              <a:t>– or </a:t>
            </a:r>
            <a:r>
              <a:rPr lang="en-US" dirty="0" smtClean="0"/>
              <a:t>ABN. </a:t>
            </a:r>
          </a:p>
          <a:p>
            <a:endParaRPr lang="en-US" dirty="0" smtClean="0"/>
          </a:p>
          <a:p>
            <a:r>
              <a:rPr lang="en-US" dirty="0" smtClean="0"/>
              <a:t>As a reminder,</a:t>
            </a:r>
            <a:r>
              <a:rPr lang="en-US" baseline="0" dirty="0" smtClean="0"/>
              <a:t> t</a:t>
            </a:r>
            <a:r>
              <a:rPr lang="en-US" dirty="0" smtClean="0"/>
              <a:t>his notice says Medicare will not pay for the item or service.  By signing an ABN, the beneficiary is agreeing to pay the entire amount for the item or service.  If a</a:t>
            </a:r>
            <a:r>
              <a:rPr lang="en-US" baseline="0" dirty="0" smtClean="0"/>
              <a:t> beneficiary</a:t>
            </a:r>
            <a:r>
              <a:rPr lang="en-US" dirty="0" smtClean="0"/>
              <a:t> doesn’t sign an ABN, he or she is not responsible for payment for the item or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Changing Suppliers Scenario</a:t>
            </a:r>
          </a:p>
          <a:p>
            <a:r>
              <a:rPr lang="en-US" b="1" u="sng" dirty="0" smtClean="0"/>
              <a:t>Obtaining DMEPOS items from a new contract supplier</a:t>
            </a:r>
            <a:endParaRPr lang="en-US" b="1" dirty="0" smtClean="0"/>
          </a:p>
          <a:p>
            <a:pPr lvl="0" indent="0" eaLnBrk="0" fontAlgn="base" hangingPunct="0">
              <a:lnSpc>
                <a:spcPct val="80000"/>
              </a:lnSpc>
              <a:spcAft>
                <a:spcPct val="0"/>
              </a:spcAft>
              <a:buNone/>
              <a:defRPr/>
            </a:pPr>
            <a:r>
              <a:rPr lang="en-US" sz="1200" dirty="0" smtClean="0">
                <a:solidFill>
                  <a:prstClr val="black"/>
                </a:solidFill>
                <a:cs typeface="Arial" charset="0"/>
              </a:rPr>
              <a:t>Mildred’s permanent residence is in Miami, FL which is a Round 1 CBA. She is currently renting her Continuous Positive Airway Pressure (CPAP) device from ABC  company.  ABC</a:t>
            </a:r>
            <a:r>
              <a:rPr lang="en-US" sz="1200" baseline="0" dirty="0" smtClean="0">
                <a:solidFill>
                  <a:prstClr val="black"/>
                </a:solidFill>
                <a:cs typeface="Arial" charset="0"/>
              </a:rPr>
              <a:t> company has a Round 1 Rebid contract but not a Round 1 </a:t>
            </a:r>
            <a:r>
              <a:rPr lang="en-US" sz="1200" baseline="0" dirty="0" err="1" smtClean="0">
                <a:solidFill>
                  <a:prstClr val="black"/>
                </a:solidFill>
                <a:cs typeface="Arial" charset="0"/>
              </a:rPr>
              <a:t>Recompete</a:t>
            </a:r>
            <a:r>
              <a:rPr lang="en-US" sz="1200" baseline="0" dirty="0" smtClean="0">
                <a:solidFill>
                  <a:prstClr val="black"/>
                </a:solidFill>
                <a:cs typeface="Arial" charset="0"/>
              </a:rPr>
              <a:t> contract.   ABC company decides not to become a grandfathered supplier.  </a:t>
            </a:r>
            <a:r>
              <a:rPr lang="en-US" sz="1200" dirty="0" smtClean="0">
                <a:solidFill>
                  <a:prstClr val="black"/>
                </a:solidFill>
                <a:cs typeface="Arial" charset="0"/>
              </a:rPr>
              <a:t>Mildred receives a notice from ABC company informing her that they won’t be a contract supplier after December 31, 2013 and that they also</a:t>
            </a:r>
            <a:r>
              <a:rPr lang="en-US" sz="1200" baseline="0" dirty="0" smtClean="0">
                <a:solidFill>
                  <a:prstClr val="black"/>
                </a:solidFill>
                <a:cs typeface="Arial" charset="0"/>
              </a:rPr>
              <a:t> won’t </a:t>
            </a:r>
            <a:r>
              <a:rPr lang="en-US" sz="1200" dirty="0" smtClean="0">
                <a:solidFill>
                  <a:prstClr val="black"/>
                </a:solidFill>
                <a:cs typeface="Arial" charset="0"/>
              </a:rPr>
              <a:t>be a grandfathered supplier.  Mildred must transition to a Round 1 </a:t>
            </a:r>
            <a:r>
              <a:rPr lang="en-US" sz="1200" dirty="0" err="1" smtClean="0">
                <a:solidFill>
                  <a:prstClr val="black"/>
                </a:solidFill>
                <a:cs typeface="Arial" charset="0"/>
              </a:rPr>
              <a:t>Recompete</a:t>
            </a:r>
            <a:r>
              <a:rPr lang="en-US" sz="1200" dirty="0" smtClean="0">
                <a:solidFill>
                  <a:prstClr val="black"/>
                </a:solidFill>
                <a:cs typeface="Arial" charset="0"/>
              </a:rPr>
              <a:t> contract supplier for Medicare to help pay.  ABC company</a:t>
            </a:r>
            <a:r>
              <a:rPr lang="en-US" sz="1200" baseline="0" dirty="0" smtClean="0">
                <a:solidFill>
                  <a:prstClr val="black"/>
                </a:solidFill>
                <a:cs typeface="Arial" charset="0"/>
              </a:rPr>
              <a:t> must give Mildred two additional notices before picking up its equipment .  These notices should occur 10 days before the equipment is picked up and two days before the equipment is picked up.  ABC company and Mildred’s new contract supplier must coordinate with Mildred to pick up her current CPAP device and deliver the new one.  </a:t>
            </a:r>
            <a:endParaRPr lang="en-US" sz="1200" dirty="0" smtClean="0">
              <a:solidFill>
                <a:prstClr val="black"/>
              </a:solidFill>
              <a:cs typeface="Arial" charset="0"/>
            </a:endParaRPr>
          </a:p>
          <a:p>
            <a:pPr lvl="0" indent="0" eaLnBrk="0" fontAlgn="base" hangingPunct="0">
              <a:lnSpc>
                <a:spcPct val="80000"/>
              </a:lnSpc>
              <a:spcAft>
                <a:spcPct val="0"/>
              </a:spcAft>
              <a:buNone/>
              <a:defRPr/>
            </a:pPr>
            <a:endParaRPr lang="en-US" sz="1200" dirty="0" smtClean="0">
              <a:solidFill>
                <a:prstClr val="black"/>
              </a:solidFill>
              <a:cs typeface="Arial" charset="0"/>
            </a:endParaRPr>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D9812B-25C3-466C-8D33-55B63BBDEE70}" type="slidenum">
              <a:rPr lang="en-US" smtClean="0"/>
              <a:pPr/>
              <a:t>17</a:t>
            </a:fld>
            <a:endParaRPr lang="en-US" smtClean="0"/>
          </a:p>
        </p:txBody>
      </p:sp>
      <p:sp>
        <p:nvSpPr>
          <p:cNvPr id="53251"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If beneficiaries</a:t>
            </a:r>
            <a:r>
              <a:rPr lang="en-US" baseline="0" dirty="0" smtClean="0"/>
              <a:t> </a:t>
            </a:r>
            <a:r>
              <a:rPr lang="en-US" dirty="0" smtClean="0"/>
              <a:t>travel to or visit an area where</a:t>
            </a:r>
            <a:r>
              <a:rPr lang="en-US" baseline="0" dirty="0" smtClean="0"/>
              <a:t> the Competitive Bidding Program has started</a:t>
            </a:r>
            <a:r>
              <a:rPr lang="en-US" dirty="0" smtClean="0"/>
              <a:t> and need to get equipment or supplies</a:t>
            </a:r>
            <a:r>
              <a:rPr lang="en-US" baseline="0" dirty="0" smtClean="0"/>
              <a:t> </a:t>
            </a:r>
            <a:r>
              <a:rPr lang="en-US" dirty="0" smtClean="0"/>
              <a:t>that are part of the Competitive Bidding Program for that area, they must almost always get those items from a contract supplier for that area.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if a non-contract supplier in a CBA furnishes a competitively bid item to beneficiaries and no exception applies, the beneficiary</a:t>
            </a:r>
            <a:r>
              <a:rPr lang="en-US" baseline="0" dirty="0" smtClean="0"/>
              <a:t> is not responsible for payment unless the supplier issues the</a:t>
            </a:r>
            <a:r>
              <a:rPr lang="en-US" dirty="0" smtClean="0"/>
              <a:t> beneficiary an ABN. </a:t>
            </a:r>
          </a:p>
          <a:p>
            <a:endParaRPr lang="en-US" dirty="0" smtClean="0"/>
          </a:p>
          <a:p>
            <a:r>
              <a:rPr lang="en-US" dirty="0" smtClean="0"/>
              <a:t>Beneficiaries who</a:t>
            </a:r>
            <a:r>
              <a:rPr lang="en-US" baseline="0" dirty="0" smtClean="0"/>
              <a:t> t</a:t>
            </a:r>
            <a:r>
              <a:rPr lang="en-US" dirty="0" smtClean="0"/>
              <a:t>ravel to a non-CBA can use any Medicare-enrolled supplier.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EFFFDB-8283-42D5-A797-0B1BBD7B41B5}" type="slidenum">
              <a:rPr lang="en-US" smtClean="0"/>
              <a:pPr/>
              <a:t>18</a:t>
            </a:fld>
            <a:endParaRPr lang="en-US" smtClean="0"/>
          </a:p>
        </p:txBody>
      </p:sp>
      <p:sp>
        <p:nvSpPr>
          <p:cNvPr id="5529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7301">
              <a:defRPr/>
            </a:pPr>
            <a:r>
              <a:rPr lang="en-US" dirty="0" smtClean="0"/>
              <a:t>The Competitive Bidding Program has special protections to make sure beneficiaries get the specific types of medical equipment they need to protect their health. If a beneficiary needs a specific brand of equipment or supplies, or needs an item in a specific form, the doctor must prescribe the specific brand or form in writing. The</a:t>
            </a:r>
            <a:r>
              <a:rPr lang="en-US" baseline="0" dirty="0" smtClean="0"/>
              <a:t> </a:t>
            </a:r>
            <a:r>
              <a:rPr lang="en-US" dirty="0" smtClean="0"/>
              <a:t>doctor must also document in the medical record that the beneficiary needs this specific item or supply for medical reasons.  In these situations, a Medicare contract supplier is required to: furnish the exact brand or form of item the doctor prescribed; or work with the doctor to find an alternate brand or form that is safe and effective for the</a:t>
            </a:r>
            <a:r>
              <a:rPr lang="en-US" baseline="0" dirty="0" smtClean="0"/>
              <a:t> beneficiary and obtain a revised prescription</a:t>
            </a:r>
            <a:r>
              <a:rPr lang="en-US" dirty="0" smtClean="0"/>
              <a:t>; or help the</a:t>
            </a:r>
            <a:r>
              <a:rPr lang="en-US" baseline="0" dirty="0" smtClean="0"/>
              <a:t> beneficiary</a:t>
            </a:r>
            <a:r>
              <a:rPr lang="en-US" dirty="0" smtClean="0"/>
              <a:t> find another contract supplier that offers the brand or form prescribed.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034CC7-4B37-4A4F-BF69-78286A140874}" type="slidenum">
              <a:rPr lang="en-US" smtClean="0"/>
              <a:pPr/>
              <a:t>19</a:t>
            </a:fld>
            <a:endParaRPr lang="en-US" smtClean="0"/>
          </a:p>
        </p:txBody>
      </p:sp>
      <p:sp>
        <p:nvSpPr>
          <p:cNvPr id="5632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beneficiaries own medical equipment that is included in the program, they can use any Medicare enrolled supplier (even a non-contract supplier) for repairs or replacement parts needed for the repair of their equipment. Before the equipment is serviced, beneficiaries should make sure the supplier is Medicare-enrolled so Medicare can help pay.</a:t>
            </a:r>
          </a:p>
          <a:p>
            <a:endParaRPr lang="en-US" dirty="0"/>
          </a:p>
          <a:p>
            <a:r>
              <a:rPr lang="en-US" dirty="0"/>
              <a:t>If beneficiaries need to replace their medical equipment, they must use a Medicare contract supplier for Medicare to help pay for the equipment.</a:t>
            </a:r>
          </a:p>
          <a:p>
            <a:endParaRPr lang="en-US" dirty="0"/>
          </a:p>
          <a:p>
            <a:r>
              <a:rPr lang="en-US" dirty="0"/>
              <a:t>Medicare doesn’t pay for repairs that are covered under a manufacturer’s or supplier’s warranty. If beneficiaries need warranty repairs, they must follow the warranty rules.</a:t>
            </a:r>
          </a:p>
          <a:p>
            <a:endParaRPr lang="en-US" dirty="0"/>
          </a:p>
          <a:p>
            <a:r>
              <a:rPr lang="en-US" dirty="0"/>
              <a:t>If beneficiaries are renting medical equipment, the cost of needed repairs is included in the rental payments. The supplier renting the equipment must fix it at no additional charge to them.</a:t>
            </a:r>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D82B34-4EDE-4720-943F-B913F5B812B7}" type="slidenum">
              <a:rPr lang="en-US" smtClean="0"/>
              <a:pPr/>
              <a:t>2</a:t>
            </a:fld>
            <a:endParaRPr lang="en-US" dirty="0" smtClean="0"/>
          </a:p>
        </p:txBody>
      </p:sp>
      <p:sp>
        <p:nvSpPr>
          <p:cNvPr id="36867"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20000"/>
              </a:lnSpc>
              <a:spcBef>
                <a:spcPct val="0"/>
              </a:spcBef>
              <a:spcAft>
                <a:spcPct val="0"/>
              </a:spcAft>
              <a:buClrTx/>
              <a:buSzTx/>
              <a:buFontTx/>
              <a:buNone/>
              <a:tabLst/>
              <a:defRPr/>
            </a:pPr>
            <a:r>
              <a:rPr lang="en-US" sz="1100" dirty="0" smtClean="0"/>
              <a:t>In January 2011, Medicare started a new competitive bidding program for certain </a:t>
            </a:r>
            <a:r>
              <a:rPr lang="en-US" sz="1100" kern="1200" dirty="0" smtClean="0">
                <a:solidFill>
                  <a:schemeClr val="tx1"/>
                </a:solidFill>
                <a:effectLst/>
                <a:latin typeface="+mn-lt"/>
                <a:ea typeface="+mn-ea"/>
                <a:cs typeface="+mn-cs"/>
              </a:rPr>
              <a:t>durable medical equipment, prosthetics, orthotics, and supplies (DMEPOS)</a:t>
            </a:r>
            <a:r>
              <a:rPr lang="en-US" sz="1100" dirty="0" smtClean="0"/>
              <a:t> in nine areas of the country. These nine areas are the Round 1 areas.</a:t>
            </a:r>
            <a:r>
              <a:rPr lang="en-US" sz="1100" baseline="0" dirty="0" smtClean="0"/>
              <a:t>  There will be some changes to the program in the Round 1 areas starting on January 1, 2014.  This training will help explain what people with Medicare need to know about the upcoming changes.</a:t>
            </a:r>
          </a:p>
          <a:p>
            <a:pPr marL="0" marR="0" indent="0" algn="l" defTabSz="914400" rtl="0" eaLnBrk="0" fontAlgn="base" latinLnBrk="0" hangingPunct="0">
              <a:lnSpc>
                <a:spcPct val="120000"/>
              </a:lnSpc>
              <a:spcBef>
                <a:spcPct val="0"/>
              </a:spcBef>
              <a:spcAft>
                <a:spcPct val="0"/>
              </a:spcAft>
              <a:buClrTx/>
              <a:buSzTx/>
              <a:buFontTx/>
              <a:buNone/>
              <a:tabLst/>
              <a:defRPr/>
            </a:pPr>
            <a:endParaRPr lang="en-US" sz="1100" b="0" kern="1200" baseline="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0"/>
              </a:spcBef>
              <a:spcAft>
                <a:spcPct val="0"/>
              </a:spcAft>
              <a:buClrTx/>
              <a:buSzTx/>
              <a:buFontTx/>
              <a:buNone/>
              <a:tabLst/>
              <a:defRPr/>
            </a:pPr>
            <a:r>
              <a:rPr lang="en-US" sz="1200" b="0" kern="1200" dirty="0" smtClean="0">
                <a:solidFill>
                  <a:schemeClr val="tx1"/>
                </a:solidFill>
                <a:effectLst/>
                <a:latin typeface="+mn-lt"/>
                <a:ea typeface="+mn-ea"/>
                <a:cs typeface="+mn-cs"/>
              </a:rPr>
              <a:t>In July 2013</a:t>
            </a:r>
            <a:r>
              <a:rPr lang="en-US" sz="1200" kern="1200" dirty="0" smtClean="0">
                <a:solidFill>
                  <a:schemeClr val="tx1"/>
                </a:solidFill>
                <a:effectLst/>
                <a:latin typeface="+mn-lt"/>
                <a:ea typeface="+mn-ea"/>
                <a:cs typeface="+mn-cs"/>
              </a:rPr>
              <a:t>, Medicare expanded the competitive bidding program to more areas of the country, called</a:t>
            </a:r>
            <a:r>
              <a:rPr lang="en-US" sz="1200" kern="1200" baseline="0" dirty="0" smtClean="0">
                <a:solidFill>
                  <a:schemeClr val="tx1"/>
                </a:solidFill>
                <a:effectLst/>
                <a:latin typeface="+mn-lt"/>
                <a:ea typeface="+mn-ea"/>
                <a:cs typeface="+mn-cs"/>
              </a:rPr>
              <a:t> the Round 2 areas,</a:t>
            </a:r>
            <a:r>
              <a:rPr lang="en-US" sz="1200" kern="1200" dirty="0" smtClean="0">
                <a:solidFill>
                  <a:schemeClr val="tx1"/>
                </a:solidFill>
                <a:effectLst/>
                <a:latin typeface="+mn-lt"/>
                <a:ea typeface="+mn-ea"/>
                <a:cs typeface="+mn-cs"/>
              </a:rPr>
              <a:t> and also implemented the national mail-order program for diabetic testing supplies. It is important to know that neither</a:t>
            </a:r>
            <a:r>
              <a:rPr lang="en-US" sz="1200" kern="1200" baseline="0" dirty="0" smtClean="0">
                <a:solidFill>
                  <a:schemeClr val="tx1"/>
                </a:solidFill>
                <a:effectLst/>
                <a:latin typeface="+mn-lt"/>
                <a:ea typeface="+mn-ea"/>
                <a:cs typeface="+mn-cs"/>
              </a:rPr>
              <a:t> Round 2 nor the national mail-order program are changing.</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2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This program changes the amount Medicare pays for certain DMEPOS, and makes changes to which suppliers Medicare will pay to supply these items to beneficiaries.  The program replaces the outdated, inflated fee-schedule prices Medicare used to pay with lower, more accurate prices. Under this program, suppliers submit bids to provide certain medical equipment and supplies. Medicare uses these bids to set the amount it will pay for those equipment and supplies under the competitive bidding program. Qualified, accredited suppliers with winning bids are chosen as Medicare contract suppliers. The program:</a:t>
            </a:r>
            <a:endParaRPr lang="en-US" sz="105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Helps beneficiaries and Medicare save money</a:t>
            </a:r>
            <a:endParaRPr lang="en-US" sz="105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Ensures that beneficiaries have access to quality medical equipment, supplies, and services from suppliers they can trust</a:t>
            </a:r>
            <a:endParaRPr lang="en-US" sz="105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Helps limit fraud and abuse in the Medicare Program</a:t>
            </a:r>
            <a:endParaRPr lang="en-US" sz="1050" kern="1200" dirty="0" smtClean="0">
              <a:solidFill>
                <a:schemeClr val="tx1"/>
              </a:solidFill>
              <a:effectLst/>
              <a:latin typeface="+mn-lt"/>
              <a:ea typeface="+mn-ea"/>
              <a:cs typeface="+mn-cs"/>
            </a:endParaRPr>
          </a:p>
          <a:p>
            <a:pPr>
              <a:lnSpc>
                <a:spcPct val="120000"/>
              </a:lnSpc>
              <a:spcBef>
                <a:spcPct val="0"/>
              </a:spcBef>
            </a:pPr>
            <a:endParaRPr lang="en-US" sz="1100" dirty="0" smtClean="0"/>
          </a:p>
          <a:p>
            <a:pPr>
              <a:lnSpc>
                <a:spcPct val="120000"/>
              </a:lnSpc>
              <a:spcBef>
                <a:spcPct val="0"/>
              </a:spcBef>
            </a:pPr>
            <a:endParaRPr lang="en-US"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2A9B7D-B6B7-4D92-BDD7-6F9318B20E30}" type="slidenum">
              <a:rPr lang="en-US" smtClean="0"/>
              <a:pPr/>
              <a:t>20</a:t>
            </a:fld>
            <a:endParaRPr lang="en-US" smtClean="0"/>
          </a:p>
        </p:txBody>
      </p:sp>
      <p:sp>
        <p:nvSpPr>
          <p:cNvPr id="58371"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Under this program, beneficiaries are still required to meet their annual deductible. After they have paid their annual Part B deductible, Medicare pays 80% of the Medicare-approved amount for equipment, supplies and services, and beneficiaries are responsible for a 20% coinsurance. </a:t>
            </a:r>
            <a:endParaRPr lang="en-US" b="1" dirty="0" smtClean="0"/>
          </a:p>
          <a:p>
            <a:endParaRPr lang="en-US" dirty="0" smtClean="0"/>
          </a:p>
          <a:p>
            <a:r>
              <a:rPr lang="en-US" dirty="0" smtClean="0"/>
              <a:t>It is important to remember that for any equipment or supplies that are included in the Competitive Bidding Program, the contract supplier cannot charge the beneficiary more than the 20% coinsurance and any unmet annual deductible.  If beneficiaries</a:t>
            </a:r>
            <a:r>
              <a:rPr lang="en-US" baseline="0" dirty="0" smtClean="0"/>
              <a:t> suspect </a:t>
            </a:r>
            <a:r>
              <a:rPr lang="en-US" dirty="0" smtClean="0"/>
              <a:t>that they</a:t>
            </a:r>
            <a:r>
              <a:rPr lang="en-US" baseline="0" dirty="0" smtClean="0"/>
              <a:t> are </a:t>
            </a:r>
            <a:r>
              <a:rPr lang="en-US" dirty="0" smtClean="0"/>
              <a:t>paying more coinsurance than the Medicare allowed amount, they can call 1-800-MEDICARE (1-800-633-4227) or call the Fraud Hotline of the HHS Office of the Inspector General at 1-800-447-8477.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31B437-9D9C-43F2-B7B7-1A03ECE13B1A}" type="slidenum">
              <a:rPr lang="en-US" smtClean="0"/>
              <a:pPr/>
              <a:t>21</a:t>
            </a:fld>
            <a:endParaRPr lang="en-US" smtClean="0"/>
          </a:p>
        </p:txBody>
      </p:sp>
      <p:sp>
        <p:nvSpPr>
          <p:cNvPr id="59395"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Following are some points to remember:</a:t>
            </a:r>
          </a:p>
          <a:p>
            <a:endParaRPr lang="en-US" dirty="0" smtClean="0"/>
          </a:p>
          <a:p>
            <a:r>
              <a:rPr lang="en-US" dirty="0" smtClean="0"/>
              <a:t>The Competitive Bidding Program does not affect which doctors or hospitals beneficiaries can use.</a:t>
            </a:r>
          </a:p>
          <a:p>
            <a:endParaRPr lang="en-US" dirty="0" smtClean="0"/>
          </a:p>
          <a:p>
            <a:r>
              <a:rPr lang="en-US" dirty="0" smtClean="0"/>
              <a:t>Beneficiaries with Original</a:t>
            </a:r>
            <a:r>
              <a:rPr lang="en-US" baseline="0" dirty="0" smtClean="0"/>
              <a:t> Medicare in CBAs generally must obtain competitively bid items from contract suppliers.  </a:t>
            </a:r>
            <a:r>
              <a:rPr lang="en-US" dirty="0" smtClean="0"/>
              <a:t>If beneficiaries live in or visit a Round 1 CBA and their current supplier is not a Round 1 </a:t>
            </a:r>
            <a:r>
              <a:rPr lang="en-US" dirty="0" err="1" smtClean="0"/>
              <a:t>Recompete</a:t>
            </a:r>
            <a:r>
              <a:rPr lang="en-US" baseline="0" dirty="0" smtClean="0"/>
              <a:t> </a:t>
            </a:r>
            <a:r>
              <a:rPr lang="en-US" dirty="0" smtClean="0"/>
              <a:t>contract supplier, they will likely need to use a supplier with a Round 1 </a:t>
            </a:r>
            <a:r>
              <a:rPr lang="en-US" dirty="0" err="1" smtClean="0"/>
              <a:t>Recompete</a:t>
            </a:r>
            <a:r>
              <a:rPr lang="en-US" dirty="0" smtClean="0"/>
              <a:t> contract for Medicare help pay for an item included in the program.</a:t>
            </a:r>
          </a:p>
          <a:p>
            <a:endParaRPr lang="en-US" dirty="0" smtClean="0"/>
          </a:p>
          <a:p>
            <a:r>
              <a:rPr lang="en-US" dirty="0" smtClean="0"/>
              <a:t>If beneficiaries live</a:t>
            </a:r>
            <a:r>
              <a:rPr lang="en-US" baseline="0" dirty="0" smtClean="0"/>
              <a:t> in a Round 1 CBA and</a:t>
            </a:r>
            <a:r>
              <a:rPr lang="en-US" dirty="0" smtClean="0"/>
              <a:t> are renting certain medical equipment or oxygen as of January 1,</a:t>
            </a:r>
            <a:r>
              <a:rPr lang="en-US" baseline="0" dirty="0" smtClean="0"/>
              <a:t> 2014</a:t>
            </a:r>
            <a:r>
              <a:rPr lang="en-US" dirty="0" smtClean="0"/>
              <a:t>, they may have the choice to stay with their current supplier if the</a:t>
            </a:r>
            <a:r>
              <a:rPr lang="en-US" baseline="0" dirty="0" smtClean="0"/>
              <a:t> supplier</a:t>
            </a:r>
            <a:r>
              <a:rPr lang="en-US" dirty="0" smtClean="0"/>
              <a:t> has</a:t>
            </a:r>
            <a:r>
              <a:rPr lang="en-US" baseline="0" dirty="0" smtClean="0"/>
              <a:t> a new contract or </a:t>
            </a:r>
            <a:r>
              <a:rPr lang="en-US" dirty="0" smtClean="0"/>
              <a:t>chooses to become a “grandfathered” supplier.</a:t>
            </a:r>
          </a:p>
          <a:p>
            <a:endParaRPr lang="en-US" dirty="0" smtClean="0"/>
          </a:p>
          <a:p>
            <a:r>
              <a:rPr lang="en-US" dirty="0" smtClean="0"/>
              <a:t>The competitive bidding program applies to people in Original Medicare. If beneficiaries</a:t>
            </a:r>
            <a:r>
              <a:rPr lang="en-US" baseline="0" dirty="0" smtClean="0"/>
              <a:t> are</a:t>
            </a:r>
            <a:r>
              <a:rPr lang="en-US" dirty="0" smtClean="0"/>
              <a:t> enrolled in a Medicare Advantage Plan, their plan will notify them if their supplier is changing. If beneficiaries are not sure, they should contact their plan. </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beneficiaries live in or will visit a competitive bidding area and need medical items included in the program, they should</a:t>
            </a:r>
          </a:p>
          <a:p>
            <a:endParaRPr lang="en-US" dirty="0" smtClean="0"/>
          </a:p>
          <a:p>
            <a:pPr lvl="1">
              <a:buFontTx/>
              <a:buChar char="•"/>
            </a:pPr>
            <a:r>
              <a:rPr lang="en-US" dirty="0" smtClean="0"/>
              <a:t> Find out if the ZIP Code where they live or visit is included in a CBA</a:t>
            </a:r>
          </a:p>
          <a:p>
            <a:pPr lvl="1">
              <a:buFontTx/>
              <a:buChar char="•"/>
            </a:pPr>
            <a:r>
              <a:rPr lang="en-US" baseline="0" dirty="0" smtClean="0"/>
              <a:t> Find out if the items they need are included in the Medicare competitive bidding program for that area</a:t>
            </a:r>
            <a:endParaRPr lang="en-US" dirty="0" smtClean="0"/>
          </a:p>
          <a:p>
            <a:pPr lvl="1">
              <a:buFontTx/>
              <a:buChar char="•"/>
            </a:pPr>
            <a:r>
              <a:rPr lang="en-US" dirty="0" smtClean="0"/>
              <a:t> Find out which suppliers are contract suppliers for their</a:t>
            </a:r>
            <a:r>
              <a:rPr lang="en-US" baseline="0" dirty="0" smtClean="0"/>
              <a:t> items for </a:t>
            </a:r>
            <a:r>
              <a:rPr lang="en-US" dirty="0" smtClean="0"/>
              <a:t>the Medicare competitive bidding program in that area</a:t>
            </a:r>
          </a:p>
          <a:p>
            <a:pPr lvl="1">
              <a:buFontTx/>
              <a:buNone/>
            </a:pPr>
            <a:endParaRPr lang="en-US" dirty="0" smtClean="0"/>
          </a:p>
          <a:p>
            <a:r>
              <a:rPr lang="en-US" dirty="0" smtClean="0"/>
              <a:t>Beneficiaries can find this information by visiting www.medicare.gov/supplier or by calling 1-800-MEDICARE.</a:t>
            </a:r>
          </a:p>
          <a:p>
            <a:endParaRPr lang="en-US" dirty="0"/>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89A913-A5AA-410D-9749-EEA4062B8D65}" type="slidenum">
              <a:rPr lang="en-US" smtClean="0"/>
              <a:pPr/>
              <a:t>23</a:t>
            </a:fld>
            <a:endParaRPr lang="en-US" dirty="0" smtClean="0"/>
          </a:p>
        </p:txBody>
      </p:sp>
      <p:sp>
        <p:nvSpPr>
          <p:cNvPr id="6144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689"/>
              </a:spcBef>
              <a:buSzPct val="120000"/>
            </a:pPr>
            <a:r>
              <a:rPr lang="en-GB" dirty="0" smtClean="0"/>
              <a:t>For more information or to answer questions about Medicare’s Competitive Bidding Program, beneficiaries</a:t>
            </a:r>
            <a:r>
              <a:rPr lang="en-GB" baseline="0" dirty="0" smtClean="0"/>
              <a:t> </a:t>
            </a:r>
            <a:r>
              <a:rPr lang="en-GB" dirty="0" smtClean="0"/>
              <a:t>can visit </a:t>
            </a:r>
            <a:r>
              <a:rPr lang="en-GB" b="1" dirty="0" smtClean="0">
                <a:hlinkClick r:id="rId3"/>
              </a:rPr>
              <a:t>www.medicare.gov</a:t>
            </a:r>
            <a:r>
              <a:rPr lang="en-GB" b="1" dirty="0" smtClean="0"/>
              <a:t>,</a:t>
            </a:r>
            <a:r>
              <a:rPr lang="en-GB" b="1" baseline="0" dirty="0" smtClean="0"/>
              <a:t> </a:t>
            </a:r>
            <a:r>
              <a:rPr lang="en-GB" b="0" baseline="0" dirty="0" smtClean="0"/>
              <a:t>which has </a:t>
            </a:r>
            <a:r>
              <a:rPr lang="en-GB" dirty="0" smtClean="0"/>
              <a:t>a Supplier Locator Tool to help them</a:t>
            </a:r>
            <a:r>
              <a:rPr lang="en-GB" baseline="0" dirty="0" smtClean="0"/>
              <a:t> identify </a:t>
            </a:r>
            <a:r>
              <a:rPr lang="en-GB" dirty="0" smtClean="0"/>
              <a:t>Medicare contract suppliers in their area along with consumer information on the Competitive Bidding Program and Medicare Coverage of Durable Medical Equipment. </a:t>
            </a:r>
          </a:p>
          <a:p>
            <a:pPr>
              <a:spcBef>
                <a:spcPts val="689"/>
              </a:spcBef>
              <a:buSzPct val="120000"/>
            </a:pPr>
            <a:endParaRPr lang="en-GB" dirty="0" smtClean="0"/>
          </a:p>
          <a:p>
            <a:pPr>
              <a:spcBef>
                <a:spcPts val="689"/>
              </a:spcBef>
              <a:buSzPct val="120000"/>
            </a:pPr>
            <a:r>
              <a:rPr lang="en-GB" dirty="0" smtClean="0"/>
              <a:t>Or beneficiaries </a:t>
            </a:r>
            <a:r>
              <a:rPr lang="en-GB" baseline="0" dirty="0" smtClean="0"/>
              <a:t>may </a:t>
            </a:r>
            <a:r>
              <a:rPr lang="en-GB" dirty="0" smtClean="0"/>
              <a:t>call </a:t>
            </a:r>
            <a:r>
              <a:rPr lang="en-GB" b="1" dirty="0" smtClean="0"/>
              <a:t>1-800-MEDICARE</a:t>
            </a:r>
            <a:r>
              <a:rPr lang="en-GB" dirty="0" smtClean="0"/>
              <a:t> (1-800-633-4227), TTY users should call 1-877-486-2048.  This toll-free number is available 24 hours a day, 7 days a week.</a:t>
            </a:r>
          </a:p>
          <a:p>
            <a:pPr>
              <a:spcBef>
                <a:spcPts val="689"/>
              </a:spcBef>
              <a:buSzPct val="120000"/>
            </a:pPr>
            <a:endParaRPr lang="en-GB" dirty="0" smtClean="0"/>
          </a:p>
          <a:p>
            <a:pPr>
              <a:spcBef>
                <a:spcPts val="689"/>
              </a:spcBef>
              <a:buSzPct val="120000"/>
            </a:pPr>
            <a:r>
              <a:rPr lang="en-GB" dirty="0" smtClean="0"/>
              <a:t>Beneficiaries can also get information from their physician, supplier, hospital discharge planner, social worker or anyone who helps them get medical equipment or supplies.</a:t>
            </a:r>
          </a:p>
          <a:p>
            <a:pPr>
              <a:spcBef>
                <a:spcPts val="689"/>
              </a:spcBef>
              <a:buSzPct val="120000"/>
            </a:pPr>
            <a:endParaRPr lang="en-GB" dirty="0" smtClean="0"/>
          </a:p>
          <a:p>
            <a:pPr>
              <a:spcBef>
                <a:spcPts val="689"/>
              </a:spcBef>
              <a:buSzPct val="120000"/>
            </a:pPr>
            <a:r>
              <a:rPr lang="en-GB" dirty="0" smtClean="0"/>
              <a:t>And Medicare has local information resources to answer beneficiary questions including the State Health Insurance and Assistance Program (SHIP), Administration for Community</a:t>
            </a:r>
            <a:r>
              <a:rPr lang="en-GB" baseline="0" dirty="0" smtClean="0"/>
              <a:t> Living</a:t>
            </a:r>
            <a:r>
              <a:rPr lang="en-GB" dirty="0" smtClean="0"/>
              <a:t> (ACL) and other senior and consumer assistance organizations in their community.</a:t>
            </a:r>
          </a:p>
          <a:p>
            <a:pPr>
              <a:spcBef>
                <a:spcPts val="689"/>
              </a:spcBef>
              <a:buSzPct val="120000"/>
            </a:pPr>
            <a:endParaRPr lang="en-GB" dirty="0" smtClean="0"/>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89A913-A5AA-410D-9749-EEA4062B8D65}" type="slidenum">
              <a:rPr lang="en-US" smtClean="0"/>
              <a:pPr/>
              <a:t>24</a:t>
            </a:fld>
            <a:endParaRPr lang="en-US" dirty="0" smtClean="0"/>
          </a:p>
        </p:txBody>
      </p:sp>
      <p:sp>
        <p:nvSpPr>
          <p:cNvPr id="6144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689"/>
              </a:spcBef>
              <a:buSzPct val="120000"/>
            </a:pPr>
            <a:r>
              <a:rPr lang="en-GB" dirty="0"/>
              <a:t>Referral agents can sign up for the </a:t>
            </a:r>
            <a:r>
              <a:rPr lang="en-US" u="sng" dirty="0" smtClean="0">
                <a:hlinkClick r:id="rId3"/>
              </a:rPr>
              <a:t>CMS </a:t>
            </a:r>
            <a:r>
              <a:rPr lang="en-US" u="sng" dirty="0">
                <a:hlinkClick r:id="rId3"/>
              </a:rPr>
              <a:t>DME Referral Agent Electronic Mailing List</a:t>
            </a:r>
            <a:r>
              <a:rPr lang="en-US" dirty="0"/>
              <a:t> at </a:t>
            </a:r>
            <a:r>
              <a:rPr lang="en-US" u="sng" dirty="0">
                <a:hlinkClick r:id="rId4"/>
              </a:rPr>
              <a:t>www.cms.gov/Medicare/Medicare-Fee-for-Service-Payment/DMEPOSCompetitiveBid</a:t>
            </a:r>
            <a:r>
              <a:rPr lang="en-US" dirty="0"/>
              <a:t>. Referral agents play a critical role in providing information and services to Medicare beneficiaries. To ensure you give Medicare patients the most current DMEPOS Competitive Bidding Program information, CMS strongly encourages you to sign up for this </a:t>
            </a:r>
            <a:r>
              <a:rPr lang="en-US" dirty="0" smtClean="0"/>
              <a:t>electronic </a:t>
            </a:r>
            <a:r>
              <a:rPr lang="en-US" dirty="0"/>
              <a:t>mailing list. In addition, please share the information you receive from the mailing list and the link to the “</a:t>
            </a:r>
            <a:r>
              <a:rPr lang="en-US" u="sng" dirty="0">
                <a:hlinkClick r:id="rId3"/>
              </a:rPr>
              <a:t>mailing list for referral agents</a:t>
            </a:r>
            <a:r>
              <a:rPr lang="en-US" dirty="0"/>
              <a:t>” subscriber web page with others who refer Medicare beneficiaries for DMEPOS.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ABDB2A-2FAD-4D82-BD2C-F4E7FC52A019}" type="slidenum">
              <a:rPr lang="en-US" smtClean="0"/>
              <a:pPr/>
              <a:t>3</a:t>
            </a:fld>
            <a:endParaRPr lang="en-US" dirty="0" smtClean="0"/>
          </a:p>
        </p:txBody>
      </p:sp>
      <p:sp>
        <p:nvSpPr>
          <p:cNvPr id="38915"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7301">
              <a:defRPr/>
            </a:pPr>
            <a:r>
              <a:rPr lang="en-US" dirty="0"/>
              <a:t>Under the DMEPOS competitive bidding program, Medicare beneficiaries with Original Medicare who live in competitive bidding areas – or CBAs -  pay less for certain DMEPOS items and services. DMEPOS suppliers that want to furnish </a:t>
            </a:r>
            <a:r>
              <a:rPr lang="en-US" dirty="0" smtClean="0"/>
              <a:t>certain DMEPOS</a:t>
            </a:r>
            <a:r>
              <a:rPr lang="en-US" baseline="0" dirty="0" smtClean="0"/>
              <a:t> items and services </a:t>
            </a:r>
            <a:r>
              <a:rPr lang="en-US" dirty="0" smtClean="0"/>
              <a:t>in a CBA must submit a bid in order to be considered</a:t>
            </a:r>
            <a:r>
              <a:rPr lang="en-US" baseline="0" dirty="0" smtClean="0"/>
              <a:t> for a</a:t>
            </a:r>
            <a:r>
              <a:rPr lang="en-US" dirty="0" smtClean="0"/>
              <a:t> contract to sell or rent to people with Medicare.</a:t>
            </a:r>
            <a:r>
              <a:rPr lang="en-US" dirty="0"/>
              <a:t> </a:t>
            </a:r>
            <a:r>
              <a:rPr lang="en-US" dirty="0" smtClean="0"/>
              <a:t>The</a:t>
            </a:r>
            <a:r>
              <a:rPr lang="en-US" baseline="0" dirty="0" smtClean="0"/>
              <a:t> bids from winning suppliers are used</a:t>
            </a:r>
            <a:r>
              <a:rPr lang="en-US" dirty="0" smtClean="0"/>
              <a:t> </a:t>
            </a:r>
            <a:r>
              <a:rPr lang="en-US" dirty="0"/>
              <a:t>to set a “single payment </a:t>
            </a:r>
            <a:r>
              <a:rPr lang="en-US" dirty="0" smtClean="0"/>
              <a:t>amount” for each item </a:t>
            </a:r>
            <a:r>
              <a:rPr lang="en-US" dirty="0"/>
              <a:t>which </a:t>
            </a:r>
            <a:r>
              <a:rPr lang="en-US" dirty="0" smtClean="0"/>
              <a:t>replaces </a:t>
            </a:r>
            <a:r>
              <a:rPr lang="en-US" dirty="0"/>
              <a:t>the “fee schedule” </a:t>
            </a:r>
            <a:r>
              <a:rPr lang="en-US" dirty="0" smtClean="0"/>
              <a:t>amount. </a:t>
            </a:r>
            <a:r>
              <a:rPr lang="en-US" dirty="0"/>
              <a:t>The “single payment amount” must be lower than the “fee schedule amount.”  </a:t>
            </a:r>
            <a:r>
              <a:rPr lang="en-US" dirty="0" smtClean="0"/>
              <a:t>All </a:t>
            </a:r>
            <a:r>
              <a:rPr lang="en-US" dirty="0"/>
              <a:t>suppliers are thoroughly screened to make sure they meet Medicare requirements before they </a:t>
            </a:r>
            <a:r>
              <a:rPr lang="en-US" dirty="0" smtClean="0"/>
              <a:t>are</a:t>
            </a:r>
            <a:r>
              <a:rPr lang="en-US" baseline="0" dirty="0" smtClean="0"/>
              <a:t> considered for contract award.  </a:t>
            </a:r>
            <a:r>
              <a:rPr lang="en-US" dirty="0" smtClean="0"/>
              <a:t>Contracts are only awarded to qualified suppliers that meet Medicare’s eligibility, quality and financial standards and that are accredited by an independent accrediting organization.</a:t>
            </a:r>
            <a:r>
              <a:rPr lang="en-US" baseline="0" dirty="0" smtClean="0"/>
              <a:t>  </a:t>
            </a:r>
            <a:endParaRPr lang="en-US" dirty="0" smtClean="0"/>
          </a:p>
          <a:p>
            <a:pPr defTabSz="897301">
              <a:defRPr/>
            </a:pPr>
            <a:endParaRPr lang="en-US" dirty="0" smtClean="0"/>
          </a:p>
          <a:p>
            <a:r>
              <a:rPr lang="en-US" dirty="0"/>
              <a:t>In addition to saving money for the Medicare program (and taxpayers), the program helps save money for beneficiaries because when Medicare pays less, the beneficiary’s 20% coinsurance payment will be less too. </a:t>
            </a:r>
          </a:p>
          <a:p>
            <a:endParaRPr lang="en-US" dirty="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9FDC9F-09D9-4CFC-833B-9FCEE9B75FD9}" type="slidenum">
              <a:rPr lang="en-US" smtClean="0"/>
              <a:pPr/>
              <a:t>4</a:t>
            </a:fld>
            <a:endParaRPr lang="en-US" dirty="0" smtClean="0"/>
          </a:p>
        </p:txBody>
      </p:sp>
      <p:sp>
        <p:nvSpPr>
          <p:cNvPr id="39939"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In most cases under the Competitive Bidding Program, only contract suppliers can provide people with Original Medicare in CBAs</a:t>
            </a:r>
            <a:r>
              <a:rPr lang="en-US" baseline="0" dirty="0" smtClean="0"/>
              <a:t> </a:t>
            </a:r>
            <a:r>
              <a:rPr lang="en-US" dirty="0" smtClean="0"/>
              <a:t>with certain DMEPOS items and file claims with Medicare for payment. There are a few exceptions to the requirement to use a contract supplier – I will discuss these a little later.  The program doesn’t </a:t>
            </a:r>
            <a:r>
              <a:rPr lang="en-US" baseline="0" dirty="0" smtClean="0"/>
              <a:t>change the types of items Medicare will cover.  It only changes the prices Medicare pays and the specific suppliers that are authorized to provide competitively bid items.  It’s important for beneficiaries in CBAs to make sure they obtain competitively bid items </a:t>
            </a:r>
            <a:r>
              <a:rPr lang="en-US" dirty="0" smtClean="0"/>
              <a:t>from a supplier that Medicare can</a:t>
            </a:r>
            <a:r>
              <a:rPr lang="en-US" baseline="0" dirty="0" smtClean="0"/>
              <a:t> pay to furnish competitively bid items</a:t>
            </a:r>
            <a:r>
              <a:rPr lang="en-US" dirty="0" smtClean="0"/>
              <a:t> - usually a contract supplier. If a</a:t>
            </a:r>
            <a:r>
              <a:rPr lang="en-US" baseline="0" dirty="0" smtClean="0"/>
              <a:t> beneficiary obtains a competitively bid item </a:t>
            </a:r>
            <a:r>
              <a:rPr lang="en-US" dirty="0" smtClean="0"/>
              <a:t>in a CBA and doesn’t use a contract supplier, Medicare probably won’t pay for the item and the beneficiary will likely pay full price. Beneficiaries</a:t>
            </a:r>
            <a:r>
              <a:rPr lang="en-US" baseline="0" dirty="0" smtClean="0"/>
              <a:t> can continue to use any Medicare-enrolled suppliers for DMEPOS items that are not included in the program. </a:t>
            </a:r>
            <a:r>
              <a:rPr lang="en-US" dirty="0" smtClean="0"/>
              <a:t>It’s important for beneficiaries to know if they’re affected by this program to make sure Medicare</a:t>
            </a:r>
            <a:r>
              <a:rPr lang="en-US" baseline="0" dirty="0" smtClean="0"/>
              <a:t> will pay the supplier they use </a:t>
            </a:r>
            <a:r>
              <a:rPr lang="en-US" dirty="0" smtClean="0"/>
              <a:t>and to avoid any disruption of se</a:t>
            </a:r>
            <a:r>
              <a:rPr lang="en-US" dirty="0" smtClean="0">
                <a:solidFill>
                  <a:srgbClr val="FF0000"/>
                </a:solidFill>
              </a:rPr>
              <a:t>rvi</a:t>
            </a:r>
            <a:r>
              <a:rPr lang="en-US" dirty="0" smtClean="0"/>
              <a:t>ce.</a:t>
            </a:r>
          </a:p>
          <a:p>
            <a:endParaRPr lang="en-US" dirty="0" smtClean="0"/>
          </a:p>
          <a:p>
            <a:r>
              <a:rPr lang="en-US" dirty="0" smtClean="0"/>
              <a:t>Contract suppliers can’t charge more than the single payment amount set by Medicare based on the bids received for an item, and this price can’t be higher than the Medicare fee schedule allowed amount. </a:t>
            </a:r>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15003">
              <a:spcBef>
                <a:spcPts val="267"/>
              </a:spcBef>
              <a:defRPr/>
            </a:pPr>
            <a:r>
              <a:rPr lang="en-US" dirty="0" smtClean="0"/>
              <a:t>The round</a:t>
            </a:r>
            <a:r>
              <a:rPr lang="en-US" baseline="0" dirty="0" smtClean="0"/>
              <a:t> of the program that started on January 1, 2011 in the nine Round 1 areas is known as the Round 1 Rebid.  </a:t>
            </a:r>
            <a:r>
              <a:rPr lang="en-US" dirty="0" smtClean="0"/>
              <a:t>The Round</a:t>
            </a:r>
            <a:r>
              <a:rPr lang="en-US" baseline="0" dirty="0" smtClean="0"/>
              <a:t> 1 Rebid resulted in</a:t>
            </a:r>
            <a:r>
              <a:rPr lang="en-US" dirty="0" smtClean="0"/>
              <a:t> average savings of 35 percent below the fee schedule rates. </a:t>
            </a:r>
            <a:r>
              <a:rPr lang="en-US" baseline="0" dirty="0" smtClean="0"/>
              <a:t> The Round 1 Rebid has </a:t>
            </a:r>
            <a:r>
              <a:rPr lang="en-US" dirty="0" smtClean="0"/>
              <a:t>saved more than $400 million in the first two years of operation while preserving beneficiary access to quality items.  </a:t>
            </a:r>
          </a:p>
          <a:p>
            <a:pPr defTabSz="815003">
              <a:spcBef>
                <a:spcPts val="267"/>
              </a:spcBef>
              <a:defRPr/>
            </a:pPr>
            <a:endParaRPr lang="en-US" dirty="0" smtClean="0"/>
          </a:p>
          <a:p>
            <a:pPr defTabSz="815003">
              <a:spcBef>
                <a:spcPts val="267"/>
              </a:spcBef>
              <a:defRPr/>
            </a:pPr>
            <a:r>
              <a:rPr lang="en-US" dirty="0" smtClean="0"/>
              <a:t>Beneficiaries </a:t>
            </a:r>
            <a:r>
              <a:rPr lang="en-US" dirty="0"/>
              <a:t>are expected to save an estimated $</a:t>
            </a:r>
            <a:r>
              <a:rPr lang="en-US" dirty="0" smtClean="0"/>
              <a:t>17.2 </a:t>
            </a:r>
            <a:r>
              <a:rPr lang="en-US" dirty="0"/>
              <a:t>billion between 2013 and 2022 as a result </a:t>
            </a:r>
            <a:r>
              <a:rPr lang="en-US" dirty="0" smtClean="0"/>
              <a:t>of </a:t>
            </a:r>
            <a:r>
              <a:rPr lang="en-US" dirty="0"/>
              <a:t>the </a:t>
            </a:r>
            <a:r>
              <a:rPr lang="en-US" dirty="0" smtClean="0"/>
              <a:t>competitive bidding program</a:t>
            </a:r>
            <a:r>
              <a:rPr lang="en-US" dirty="0"/>
              <a:t>.</a:t>
            </a:r>
          </a:p>
          <a:p>
            <a:pPr defTabSz="815003">
              <a:spcBef>
                <a:spcPts val="267"/>
              </a:spcBef>
              <a:defRPr/>
            </a:pPr>
            <a:endParaRPr lang="en-US" dirty="0"/>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CCD7D9-0172-4916-8EF1-D16A985DC311}" type="slidenum">
              <a:rPr lang="en-US" smtClean="0"/>
              <a:pPr/>
              <a:t>6</a:t>
            </a:fld>
            <a:endParaRPr lang="en-US" dirty="0"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Medicare</a:t>
            </a:r>
            <a:r>
              <a:rPr lang="en-US" sz="1200" kern="1200" baseline="0" dirty="0" smtClean="0">
                <a:solidFill>
                  <a:schemeClr val="tx1"/>
                </a:solidFill>
                <a:effectLst/>
                <a:latin typeface="+mn-lt"/>
                <a:ea typeface="+mn-ea"/>
                <a:cs typeface="+mn-cs"/>
              </a:rPr>
              <a:t> is required to </a:t>
            </a:r>
            <a:r>
              <a:rPr lang="en-US" sz="1200" kern="1200" baseline="0" dirty="0" err="1" smtClean="0">
                <a:solidFill>
                  <a:schemeClr val="tx1"/>
                </a:solidFill>
                <a:effectLst/>
                <a:latin typeface="+mn-lt"/>
                <a:ea typeface="+mn-ea"/>
                <a:cs typeface="+mn-cs"/>
              </a:rPr>
              <a:t>recompete</a:t>
            </a:r>
            <a:r>
              <a:rPr lang="en-US" sz="1200" kern="1200" baseline="0" dirty="0" smtClean="0">
                <a:solidFill>
                  <a:schemeClr val="tx1"/>
                </a:solidFill>
                <a:effectLst/>
                <a:latin typeface="+mn-lt"/>
                <a:ea typeface="+mn-ea"/>
                <a:cs typeface="+mn-cs"/>
              </a:rPr>
              <a:t> competitive bidding program contracts at least once every three years.  </a:t>
            </a:r>
            <a:r>
              <a:rPr lang="en-US" sz="1200" kern="1200" dirty="0" smtClean="0">
                <a:solidFill>
                  <a:schemeClr val="tx1"/>
                </a:solidFill>
                <a:effectLst/>
                <a:latin typeface="+mn-lt"/>
                <a:ea typeface="+mn-ea"/>
                <a:cs typeface="+mn-cs"/>
              </a:rPr>
              <a:t>The current competitive bidding program supplier contracts in Round 1 areas will end on December 31, 2013. On January 1, 2014, Medicare will start new contracts for the Round 1 </a:t>
            </a:r>
            <a:r>
              <a:rPr lang="en-US" sz="1200" kern="1200" dirty="0" err="1" smtClean="0">
                <a:solidFill>
                  <a:schemeClr val="tx1"/>
                </a:solidFill>
                <a:effectLst/>
                <a:latin typeface="+mn-lt"/>
                <a:ea typeface="+mn-ea"/>
                <a:cs typeface="+mn-cs"/>
              </a:rPr>
              <a:t>Recompete</a:t>
            </a:r>
            <a:r>
              <a:rPr lang="en-US" sz="1200" kern="1200" dirty="0" smtClean="0">
                <a:solidFill>
                  <a:schemeClr val="tx1"/>
                </a:solidFill>
                <a:effectLst/>
                <a:latin typeface="+mn-lt"/>
                <a:ea typeface="+mn-ea"/>
                <a:cs typeface="+mn-cs"/>
              </a:rPr>
              <a:t> with suppliers in these nine </a:t>
            </a:r>
            <a:r>
              <a:rPr lang="en-US" sz="1200" kern="1200" baseline="0" dirty="0" smtClean="0">
                <a:solidFill>
                  <a:schemeClr val="tx1"/>
                </a:solidFill>
                <a:effectLst/>
                <a:latin typeface="+mn-lt"/>
                <a:ea typeface="+mn-ea"/>
                <a:cs typeface="+mn-cs"/>
              </a:rPr>
              <a:t>CBAs</a:t>
            </a:r>
            <a:r>
              <a:rPr lang="en-US" sz="1200" kern="1200" dirty="0" smtClean="0">
                <a:solidFill>
                  <a:schemeClr val="tx1"/>
                </a:solidFill>
                <a:effectLst/>
                <a:latin typeface="+mn-lt"/>
                <a:ea typeface="+mn-ea"/>
                <a:cs typeface="+mn-cs"/>
              </a:rPr>
              <a:t>.  It’s important to know if beneficiaries are affected by these changes to make sure Medicare will help pay for their item and to avoid any disruption of service.   As I indicated</a:t>
            </a:r>
            <a:r>
              <a:rPr lang="en-US" sz="1200" kern="1200" baseline="0" dirty="0" smtClean="0">
                <a:solidFill>
                  <a:schemeClr val="tx1"/>
                </a:solidFill>
                <a:effectLst/>
                <a:latin typeface="+mn-lt"/>
                <a:ea typeface="+mn-ea"/>
                <a:cs typeface="+mn-cs"/>
              </a:rPr>
              <a:t> earlier, please note that the national mail-order program for diabetic testing supplies that went into effect on July 1, 2013 isn’t changing, so the national-mail-order program contracts remain in effect.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Medicare announced the new contract suppliers for the Round 1 areas on October 31, 2013. You can find the contract</a:t>
            </a:r>
            <a:r>
              <a:rPr lang="en-US" sz="1200" kern="1200" baseline="0" dirty="0" smtClean="0">
                <a:solidFill>
                  <a:schemeClr val="tx1"/>
                </a:solidFill>
                <a:effectLst/>
                <a:latin typeface="+mn-lt"/>
                <a:ea typeface="+mn-ea"/>
                <a:cs typeface="+mn-cs"/>
              </a:rPr>
              <a:t> suppliers on</a:t>
            </a:r>
            <a:r>
              <a:rPr lang="en-US" sz="1200" kern="1200" dirty="0" smtClean="0">
                <a:solidFill>
                  <a:schemeClr val="tx1"/>
                </a:solidFill>
                <a:effectLst/>
                <a:latin typeface="+mn-lt"/>
                <a:ea typeface="+mn-ea"/>
                <a:cs typeface="+mn-cs"/>
              </a:rPr>
              <a:t> Medicare.gov/supplier. Beneficiaries may also call 1-800-MEDICARE (1-800-633-4227) for help finding a contract supplier. TTY users should call 1-877-486-2048.</a:t>
            </a:r>
          </a:p>
          <a:p>
            <a:pPr>
              <a:buFontTx/>
              <a:buNone/>
            </a:pPr>
            <a:endParaRPr lang="en-US" sz="1000" dirty="0" smtClean="0"/>
          </a:p>
          <a:p>
            <a:pPr>
              <a:buFontTx/>
              <a:buNone/>
            </a:pPr>
            <a:r>
              <a:rPr lang="en-US" sz="1000" dirty="0" smtClean="0"/>
              <a:t>Beneficiaries</a:t>
            </a:r>
            <a:r>
              <a:rPr lang="en-US" sz="1000" baseline="0" dirty="0" smtClean="0"/>
              <a:t> in the Round 1 areas will continue to save when the new contracts start on January 1, 2014.  The new prices are projected to result in savings of 37% compared to the fee schedule.  </a:t>
            </a:r>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67"/>
              </a:spcBef>
            </a:pPr>
            <a:r>
              <a:rPr lang="en-US" dirty="0" smtClean="0"/>
              <a:t>The items included in the program are grouped into</a:t>
            </a:r>
            <a:r>
              <a:rPr lang="en-US" baseline="0" dirty="0" smtClean="0"/>
              <a:t> </a:t>
            </a:r>
            <a:r>
              <a:rPr lang="en-US" dirty="0" smtClean="0"/>
              <a:t>product categories. These</a:t>
            </a:r>
            <a:r>
              <a:rPr lang="en-US" baseline="0" dirty="0" smtClean="0"/>
              <a:t> are the competitive bidding product categories that were included in the Round</a:t>
            </a:r>
            <a:r>
              <a:rPr lang="en-US" dirty="0" smtClean="0"/>
              <a:t> 1 Rebid </a:t>
            </a:r>
            <a:r>
              <a:rPr lang="en-US" baseline="0" dirty="0" smtClean="0"/>
              <a:t>as required by law.</a:t>
            </a:r>
            <a:r>
              <a:rPr lang="en-US" dirty="0" smtClean="0"/>
              <a:t>  </a:t>
            </a:r>
          </a:p>
          <a:p>
            <a:endParaRPr lang="en-US" baseline="0" dirty="0" smtClean="0"/>
          </a:p>
          <a:p>
            <a:pPr>
              <a:spcBef>
                <a:spcPts val="567"/>
              </a:spcBef>
            </a:pPr>
            <a:endParaRPr lang="en-US" dirty="0"/>
          </a:p>
        </p:txBody>
      </p:sp>
      <p:sp>
        <p:nvSpPr>
          <p:cNvPr id="5" name="Slide Number Placeholder 4"/>
          <p:cNvSpPr>
            <a:spLocks noGrp="1"/>
          </p:cNvSpPr>
          <p:nvPr>
            <p:ph type="sldNum" sz="quarter" idx="11"/>
          </p:nvPr>
        </p:nvSpPr>
        <p:spPr/>
        <p:txBody>
          <a:bodyPr/>
          <a:lstStyle/>
          <a:p>
            <a:pPr>
              <a:defRPr/>
            </a:pPr>
            <a:fld id="{BFCF09E0-FC1D-44E9-A95C-BC92A507B37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some changes to the items included in the program in the Round 1 areas starting January 1, 2014.  You’ll see that there are some additional items and that we have grouped </a:t>
            </a:r>
            <a:r>
              <a:rPr lang="en-US" dirty="0" smtClean="0"/>
              <a:t>certain similar items and accessories in larger, more consolidated product categories.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12CA2ED-957C-4E6E-BFB2-7460065359F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58D9BD-0257-4AEF-81E2-A5EF233835DB}" type="slidenum">
              <a:rPr lang="en-US" smtClean="0"/>
              <a:pPr/>
              <a:t>9</a:t>
            </a:fld>
            <a:endParaRPr lang="en-US" smtClean="0"/>
          </a:p>
        </p:txBody>
      </p:sp>
      <p:sp>
        <p:nvSpPr>
          <p:cNvPr id="40963"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Competitive Bidding Program applies to beneficiaries who have Original Medicare and whose permanent residence is in a ZIP Code that is part of a CBA, or if they get certain items while visiting a CBA. A beneficiary’s permanent residence is the address where Social Security mails his or her benefits check. </a:t>
            </a:r>
          </a:p>
          <a:p>
            <a:endParaRPr lang="en-US" dirty="0" smtClean="0"/>
          </a:p>
          <a:p>
            <a:r>
              <a:rPr lang="en-US" dirty="0" smtClean="0"/>
              <a:t>Here is a list of the Round 1 areas.  Beneficiaries</a:t>
            </a:r>
            <a:r>
              <a:rPr lang="en-US" baseline="0" dirty="0" smtClean="0"/>
              <a:t> can </a:t>
            </a:r>
            <a:r>
              <a:rPr lang="en-US" dirty="0" smtClean="0"/>
              <a:t>find out if a ZIP Code is in a CBA by visiting www.medicare.gov/supplier or by calling 1-800-MEDICARE (1-800-633-4227). TTY users call 1-877-486-2048. </a:t>
            </a:r>
          </a:p>
          <a:p>
            <a:endParaRPr lang="en-US" dirty="0" smtClean="0"/>
          </a:p>
          <a:p>
            <a:r>
              <a:rPr lang="en-US" dirty="0" smtClean="0"/>
              <a:t>Medicare Advantage enrollees</a:t>
            </a:r>
            <a:r>
              <a:rPr lang="en-US" baseline="0" dirty="0" smtClean="0"/>
              <a:t> </a:t>
            </a:r>
            <a:r>
              <a:rPr lang="en-US" dirty="0" smtClean="0"/>
              <a:t>can use any suppliers designated by their plan. Their plan will notify them if their supplier is changing. If beneficiaries</a:t>
            </a:r>
            <a:r>
              <a:rPr lang="en-US" baseline="0" dirty="0" smtClean="0"/>
              <a:t> aren’t sure if they need to change, they should </a:t>
            </a:r>
            <a:r>
              <a:rPr lang="en-US" dirty="0" smtClean="0"/>
              <a:t>contact their plan.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cms.gov/NationalMedicareTrainingProgram" TargetMode="External"/><Relationship Id="rId2" Type="http://schemas.openxmlformats.org/officeDocument/2006/relationships/hyperlink" Target="mailto:%20nmtp@cms.hhs.gov"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hyperlink" Target="http://www.cms.hhs.gov/NationalMedicareTrainingProgra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4163" indent="-284163">
              <a:buFont typeface="Wingdings" pitchFamily="2" charset="2"/>
              <a:buChar cha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dirty="0">
                <a:solidFill>
                  <a:schemeClr val="tx1"/>
                </a:solidFill>
                <a:latin typeface="Arial" pitchFamily="34" charset="0"/>
                <a:cs typeface="Arial" pitchFamily="34" charset="0"/>
              </a:defRPr>
            </a:lvl1pPr>
          </a:lstStyle>
          <a:p>
            <a:pPr>
              <a:defRPr/>
            </a:pPr>
            <a:r>
              <a:rPr lang="en-US" smtClean="0"/>
              <a:t>January 2013</a:t>
            </a:r>
            <a:endParaRPr lang="en-US" dirty="0"/>
          </a:p>
        </p:txBody>
      </p:sp>
      <p:sp>
        <p:nvSpPr>
          <p:cNvPr id="5" name="Footer Placeholder 4"/>
          <p:cNvSpPr>
            <a:spLocks noGrp="1"/>
          </p:cNvSpPr>
          <p:nvPr>
            <p:ph type="ftr" sz="quarter" idx="11"/>
          </p:nvPr>
        </p:nvSpPr>
        <p:spPr>
          <a:xfrm>
            <a:off x="3124200" y="6356350"/>
            <a:ext cx="3505200" cy="365125"/>
          </a:xfrm>
          <a:prstGeom prst="rect">
            <a:avLst/>
          </a:prstGeom>
        </p:spPr>
        <p:txBody>
          <a:bodyPr/>
          <a:lstStyle>
            <a:lvl1pPr>
              <a:defRPr dirty="0">
                <a:solidFill>
                  <a:schemeClr val="tx1"/>
                </a:solidFill>
                <a:latin typeface="Arial" pitchFamily="34" charset="0"/>
                <a:cs typeface="Arial" pitchFamily="34" charset="0"/>
              </a:defRPr>
            </a:lvl1pPr>
          </a:lstStyle>
          <a:p>
            <a:pPr>
              <a:defRPr/>
            </a:pPr>
            <a:r>
              <a:rPr lang="en-US" smtClean="0"/>
              <a:t>Competitive Bidding Program</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Arial" pitchFamily="34" charset="0"/>
                <a:cs typeface="Arial" pitchFamily="34" charset="0"/>
              </a:defRPr>
            </a:lvl1pPr>
          </a:lstStyle>
          <a:p>
            <a:pPr>
              <a:defRPr/>
            </a:pPr>
            <a:fld id="{DBCBD557-6092-42FF-ABAA-3D2E3239336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371600"/>
            <a:ext cx="7696200" cy="4724400"/>
          </a:xfrm>
          <a:prstGeom prst="rect">
            <a:avLst/>
          </a:prstGeom>
          <a:noFill/>
          <a:ln w="9525">
            <a:noFill/>
            <a:miter lim="800000"/>
            <a:headEnd/>
            <a:tailEnd/>
          </a:ln>
        </p:spPr>
        <p:txBody>
          <a:bodyPr anchor="ctr"/>
          <a:lstStyle/>
          <a:p>
            <a:pPr algn="ctr" fontAlgn="auto">
              <a:spcBef>
                <a:spcPct val="20000"/>
              </a:spcBef>
              <a:spcAft>
                <a:spcPts val="0"/>
              </a:spcAft>
              <a:buFont typeface="Wingdings" pitchFamily="2" charset="2"/>
              <a:buNone/>
              <a:defRPr/>
            </a:pPr>
            <a:r>
              <a:rPr lang="en-US" sz="2700" dirty="0" smtClean="0">
                <a:latin typeface="+mn-lt"/>
              </a:rPr>
              <a:t>This </a:t>
            </a:r>
            <a:r>
              <a:rPr lang="en-US" sz="2700" dirty="0">
                <a:latin typeface="+mn-lt"/>
              </a:rPr>
              <a:t>training module </a:t>
            </a:r>
            <a:r>
              <a:rPr lang="en-US" sz="2700" dirty="0" smtClean="0">
                <a:latin typeface="+mn-lt"/>
              </a:rPr>
              <a:t>is provided </a:t>
            </a:r>
            <a:r>
              <a:rPr lang="en-US" sz="2700" dirty="0">
                <a:latin typeface="+mn-lt"/>
              </a:rPr>
              <a:t>by the</a:t>
            </a:r>
          </a:p>
          <a:p>
            <a:pPr algn="ctr" fontAlgn="auto">
              <a:spcBef>
                <a:spcPct val="20000"/>
              </a:spcBef>
              <a:spcAft>
                <a:spcPts val="0"/>
              </a:spcAft>
              <a:buFont typeface="Wingdings" pitchFamily="2" charset="2"/>
              <a:buNone/>
              <a:defRPr/>
            </a:pPr>
            <a:endParaRPr lang="en-US" sz="3200" dirty="0" smtClean="0">
              <a:latin typeface="+mn-lt"/>
            </a:endParaRPr>
          </a:p>
          <a:p>
            <a:pPr algn="ctr" fontAlgn="auto">
              <a:spcBef>
                <a:spcPct val="20000"/>
              </a:spcBef>
              <a:spcAft>
                <a:spcPts val="0"/>
              </a:spcAft>
              <a:buFont typeface="Wingdings" pitchFamily="2" charset="2"/>
              <a:buNone/>
              <a:defRPr/>
            </a:pPr>
            <a:r>
              <a:rPr lang="en-US" sz="3200" dirty="0" smtClean="0">
                <a:latin typeface="+mn-lt"/>
              </a:rPr>
              <a:t>National Medicare Training Program</a:t>
            </a:r>
            <a:endParaRPr lang="en-US" sz="32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smtClean="0">
                <a:latin typeface="+mn-lt"/>
              </a:rPr>
              <a:t>For </a:t>
            </a:r>
            <a:r>
              <a:rPr lang="en-US" sz="2700" dirty="0">
                <a:latin typeface="+mn-lt"/>
              </a:rPr>
              <a:t>questions about training products, e-mail </a:t>
            </a:r>
            <a:r>
              <a:rPr lang="en-US" sz="2700" dirty="0" smtClean="0">
                <a:latin typeface="+mn-lt"/>
                <a:hlinkClick r:id="rId2"/>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endParaRPr lang="en-US" sz="2700" dirty="0" smtClean="0">
              <a:latin typeface="+mn-lt"/>
            </a:endParaRPr>
          </a:p>
          <a:p>
            <a:pPr algn="ctr" fontAlgn="auto">
              <a:spcBef>
                <a:spcPct val="20000"/>
              </a:spcBef>
              <a:spcAft>
                <a:spcPts val="0"/>
              </a:spcAft>
              <a:buFont typeface="Wingdings" pitchFamily="2" charset="2"/>
              <a:buNone/>
              <a:defRPr/>
            </a:pPr>
            <a:r>
              <a:rPr lang="en-US" sz="2400" dirty="0" smtClean="0">
                <a:latin typeface="+mn-lt"/>
                <a:hlinkClick r:id="rId3"/>
              </a:rPr>
              <a:t>www.cms.gov/NationalMedicareTrainingProgram</a:t>
            </a:r>
            <a:endParaRPr lang="en-US" sz="2400" b="1" dirty="0">
              <a:latin typeface="+mn-lt"/>
            </a:endParaRPr>
          </a:p>
        </p:txBody>
      </p:sp>
      <p:sp>
        <p:nvSpPr>
          <p:cNvPr id="3" name="Title 1"/>
          <p:cNvSpPr>
            <a:spLocks noGrp="1"/>
          </p:cNvSpPr>
          <p:nvPr>
            <p:ph type="title"/>
          </p:nvPr>
        </p:nvSpPr>
        <p:spPr>
          <a:xfrm>
            <a:off x="0" y="0"/>
            <a:ext cx="9144000" cy="1447800"/>
          </a:xfrm>
        </p:spPr>
        <p:txBody>
          <a:bodyPr>
            <a:normAutofit/>
          </a:bodyPr>
          <a:lstStyle>
            <a:lvl1pPr>
              <a:defRPr sz="3600" b="1">
                <a:latin typeface="+mj-lt"/>
                <a:cs typeface="Arial" pitchFamily="34" charset="0"/>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2362200" y="609600"/>
            <a:ext cx="6858000" cy="4572000"/>
          </a:xfrm>
          <a:prstGeom prst="rect">
            <a:avLst/>
          </a:prstGeom>
          <a:noFill/>
          <a:ln w="9525">
            <a:noFill/>
            <a:miter lim="800000"/>
            <a:headEnd/>
            <a:tailEnd/>
          </a:ln>
        </p:spPr>
        <p:txBody>
          <a:bodyPr/>
          <a:lstStyle/>
          <a:p>
            <a:pPr algn="ctr" fontAlgn="auto">
              <a:spcBef>
                <a:spcPct val="20000"/>
              </a:spcBef>
              <a:spcAft>
                <a:spcPts val="0"/>
              </a:spcAft>
              <a:buFont typeface="Wingdings" pitchFamily="2" charset="2"/>
              <a:buNone/>
              <a:defRPr/>
            </a:pPr>
            <a:r>
              <a:rPr lang="en-US" sz="2700" dirty="0">
                <a:latin typeface="+mn-lt"/>
              </a:rPr>
              <a:t>This training module provided by the</a:t>
            </a: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endParaRPr lang="en-US" sz="2700" dirty="0">
              <a:latin typeface="+mn-lt"/>
            </a:endParaRPr>
          </a:p>
          <a:p>
            <a:pPr algn="ctr" fontAlgn="auto">
              <a:spcBef>
                <a:spcPct val="20000"/>
              </a:spcBef>
              <a:spcAft>
                <a:spcPts val="0"/>
              </a:spcAft>
              <a:buFont typeface="Wingdings" pitchFamily="2" charset="2"/>
              <a:buNone/>
              <a:defRPr/>
            </a:pPr>
            <a:r>
              <a:rPr lang="en-US" sz="2700" dirty="0">
                <a:latin typeface="+mn-lt"/>
              </a:rPr>
              <a:t>For questions about training products, e-mail </a:t>
            </a:r>
            <a:r>
              <a:rPr lang="en-US" sz="2700" dirty="0">
                <a:latin typeface="+mn-lt"/>
                <a:hlinkClick r:id="rId3"/>
              </a:rPr>
              <a:t>NMTP@cms.hhs.gov</a:t>
            </a:r>
            <a:endParaRPr lang="en-US" sz="2700" b="1" dirty="0">
              <a:latin typeface="+mn-lt"/>
            </a:endParaRPr>
          </a:p>
          <a:p>
            <a:pPr algn="ctr" fontAlgn="auto">
              <a:spcBef>
                <a:spcPct val="20000"/>
              </a:spcBef>
              <a:spcAft>
                <a:spcPts val="0"/>
              </a:spcAft>
              <a:buFont typeface="Wingdings" pitchFamily="2" charset="2"/>
              <a:buNone/>
              <a:defRPr/>
            </a:pPr>
            <a:r>
              <a:rPr lang="en-US" sz="2700" dirty="0">
                <a:latin typeface="+mn-lt"/>
              </a:rPr>
              <a:t>To view all available NMTP materials </a:t>
            </a:r>
            <a:br>
              <a:rPr lang="en-US" sz="2700" dirty="0">
                <a:latin typeface="+mn-lt"/>
              </a:rPr>
            </a:br>
            <a:r>
              <a:rPr lang="en-US" sz="2700" dirty="0">
                <a:latin typeface="+mn-lt"/>
              </a:rPr>
              <a:t>or to subscribe to our listserv, visit </a:t>
            </a:r>
            <a:r>
              <a:rPr lang="en-US" sz="2700" dirty="0">
                <a:latin typeface="+mn-lt"/>
                <a:hlinkClick r:id="rId4"/>
              </a:rPr>
              <a:t>cms.hhs.gov/</a:t>
            </a:r>
            <a:br>
              <a:rPr lang="en-US" sz="2700" dirty="0">
                <a:latin typeface="+mn-lt"/>
                <a:hlinkClick r:id="rId4"/>
              </a:rPr>
            </a:br>
            <a:r>
              <a:rPr lang="en-US" sz="2700" dirty="0">
                <a:latin typeface="+mn-lt"/>
                <a:hlinkClick r:id="rId4"/>
              </a:rPr>
              <a:t>NationalMedicareTrainingProgram</a:t>
            </a:r>
            <a:endParaRPr lang="en-US" sz="2700" b="1" dirty="0">
              <a:latin typeface="+mn-lt"/>
            </a:endParaRPr>
          </a:p>
        </p:txBody>
      </p:sp>
      <p:pic>
        <p:nvPicPr>
          <p:cNvPr id="3" name="Picture 7" descr="NMTP Logo Black.eps"/>
          <p:cNvPicPr>
            <a:picLocks noChangeAspect="1"/>
          </p:cNvPicPr>
          <p:nvPr userDrawn="1"/>
        </p:nvPicPr>
        <p:blipFill>
          <a:blip r:embed="rId5" cstate="print"/>
          <a:srcRect/>
          <a:stretch>
            <a:fillRect/>
          </a:stretch>
        </p:blipFill>
        <p:spPr bwMode="auto">
          <a:xfrm>
            <a:off x="3048000" y="1428750"/>
            <a:ext cx="5562600" cy="9334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MS title1">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841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2013</a:t>
            </a:r>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3" r:id="rId13"/>
    <p:sldLayoutId id="2147483705" r:id="rId14"/>
    <p:sldLayoutId id="2147483704" r:id="rId15"/>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icare.gov/supplie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icare.gov/supplier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medicar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ms.gov/Medicare/Medicare-Fee-for-Service-Payment/DMEPOSCompetitiveBid"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371600"/>
            <a:ext cx="9144000" cy="1905000"/>
          </a:xfrm>
        </p:spPr>
        <p:txBody>
          <a:bodyPr/>
          <a:lstStyle/>
          <a:p>
            <a:pPr eaLnBrk="1" hangingPunct="1">
              <a:tabLst>
                <a:tab pos="8739188" algn="l"/>
              </a:tabLst>
            </a:pPr>
            <a:r>
              <a:rPr lang="en-US" sz="3600" dirty="0" smtClean="0">
                <a:cs typeface="Arial" charset="0"/>
              </a:rPr>
              <a:t>The Durable Medical Equipment, Prosthetics, Orthotics, and Supplies (DMEPOS) </a:t>
            </a:r>
            <a:br>
              <a:rPr lang="en-US" sz="3600" dirty="0" smtClean="0">
                <a:cs typeface="Arial" charset="0"/>
              </a:rPr>
            </a:br>
            <a:r>
              <a:rPr lang="en-US" sz="3600" dirty="0" smtClean="0">
                <a:cs typeface="Arial" charset="0"/>
              </a:rPr>
              <a:t>Competitive Bidding Program</a:t>
            </a:r>
          </a:p>
        </p:txBody>
      </p:sp>
      <p:sp>
        <p:nvSpPr>
          <p:cNvPr id="6147" name="Subtitle 2"/>
          <p:cNvSpPr>
            <a:spLocks noGrp="1"/>
          </p:cNvSpPr>
          <p:nvPr>
            <p:ph type="body" sz="quarter" idx="10"/>
          </p:nvPr>
        </p:nvSpPr>
        <p:spPr>
          <a:xfrm>
            <a:off x="4953000" y="4267200"/>
            <a:ext cx="3886200" cy="1828800"/>
          </a:xfrm>
        </p:spPr>
        <p:txBody>
          <a:bodyPr>
            <a:noAutofit/>
          </a:bodyPr>
          <a:lstStyle/>
          <a:p>
            <a:pPr algn="ctr" eaLnBrk="1" hangingPunct="1">
              <a:spcBef>
                <a:spcPts val="0"/>
              </a:spcBef>
              <a:defRPr/>
            </a:pPr>
            <a:r>
              <a:rPr lang="en-US" sz="3600" b="1" i="1" dirty="0" smtClean="0"/>
              <a:t>What You Need    </a:t>
            </a:r>
            <a:r>
              <a:rPr lang="en-US" sz="3600" dirty="0" smtClean="0"/>
              <a:t>      </a:t>
            </a:r>
            <a:r>
              <a:rPr lang="en-US" sz="3600" b="1" i="1" dirty="0" smtClean="0"/>
              <a:t>to Know</a:t>
            </a:r>
          </a:p>
        </p:txBody>
      </p:sp>
      <p:pic>
        <p:nvPicPr>
          <p:cNvPr id="8" name="Picture 7" descr="oxygen tan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916" y="4114800"/>
            <a:ext cx="1484884" cy="2819400"/>
          </a:xfrm>
          <a:prstGeom prst="rect">
            <a:avLst/>
          </a:prstGeom>
        </p:spPr>
      </p:pic>
      <p:pic>
        <p:nvPicPr>
          <p:cNvPr id="9" name="Picture 8" descr="Economy Four-Wheel Rollator with Hand Brak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819400"/>
            <a:ext cx="5029200" cy="428755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000" dirty="0" smtClean="0">
                <a:cs typeface="Arial" charset="0"/>
              </a:rPr>
              <a:t>Using Contract Suppliers</a:t>
            </a:r>
            <a:endParaRPr lang="en-US" sz="4000" dirty="0"/>
          </a:p>
        </p:txBody>
      </p:sp>
      <p:sp>
        <p:nvSpPr>
          <p:cNvPr id="9" name="Content Placeholder 8"/>
          <p:cNvSpPr>
            <a:spLocks noGrp="1"/>
          </p:cNvSpPr>
          <p:nvPr>
            <p:ph idx="1"/>
          </p:nvPr>
        </p:nvSpPr>
        <p:spPr/>
        <p:txBody>
          <a:bodyPr>
            <a:normAutofit fontScale="92500" lnSpcReduction="10000"/>
          </a:bodyPr>
          <a:lstStyle/>
          <a:p>
            <a:pPr>
              <a:defRPr/>
            </a:pPr>
            <a:r>
              <a:rPr lang="en-US" dirty="0" smtClean="0"/>
              <a:t>Must almost always use contract supplier if</a:t>
            </a:r>
          </a:p>
          <a:p>
            <a:pPr lvl="1">
              <a:defRPr/>
            </a:pPr>
            <a:r>
              <a:rPr lang="en-US" dirty="0" smtClean="0"/>
              <a:t>Items and services are included in Competitive Bidding Program where a beneficiary lives</a:t>
            </a:r>
          </a:p>
          <a:p>
            <a:pPr lvl="1">
              <a:defRPr/>
            </a:pPr>
            <a:r>
              <a:rPr lang="en-US" dirty="0" smtClean="0"/>
              <a:t>Traveling to or visiting a CBA</a:t>
            </a:r>
          </a:p>
          <a:p>
            <a:pPr>
              <a:defRPr/>
            </a:pPr>
            <a:r>
              <a:rPr lang="en-US" dirty="0" smtClean="0"/>
              <a:t>Doctors, treating practitioners, and hospitals can supply certain items (ex: walkers, folding manual wheelchairs and external infusion pumps) without being contract suppliers    </a:t>
            </a:r>
          </a:p>
          <a:p>
            <a:pPr>
              <a:lnSpc>
                <a:spcPct val="90000"/>
              </a:lnSpc>
              <a:defRPr/>
            </a:pPr>
            <a:r>
              <a:rPr lang="en-US" dirty="0" smtClean="0"/>
              <a:t>Nursing Facility can supply directly to its own residents only if it becomes a contract supplier</a:t>
            </a:r>
            <a:endParaRPr lang="en-US" dirty="0"/>
          </a:p>
        </p:txBody>
      </p:sp>
      <p:sp>
        <p:nvSpPr>
          <p:cNvPr id="5" name="Date Placeholder 3"/>
          <p:cNvSpPr>
            <a:spLocks noGrp="1"/>
          </p:cNvSpPr>
          <p:nvPr>
            <p:ph type="dt" sz="half" idx="10"/>
          </p:nvPr>
        </p:nvSpPr>
        <p:spPr/>
        <p:txBody>
          <a:bodyPr/>
          <a:lstStyle/>
          <a:p>
            <a:pPr>
              <a:defRPr/>
            </a:pPr>
            <a:r>
              <a:rPr lang="en-US" dirty="0" smtClean="0"/>
              <a:t>December 2013</a:t>
            </a:r>
            <a:endParaRPr lang="en-US" dirty="0"/>
          </a:p>
        </p:txBody>
      </p:sp>
      <p:sp>
        <p:nvSpPr>
          <p:cNvPr id="7" name="Slide Number Placeholder 6"/>
          <p:cNvSpPr>
            <a:spLocks noGrp="1"/>
          </p:cNvSpPr>
          <p:nvPr>
            <p:ph type="sldNum" sz="quarter" idx="12"/>
          </p:nvPr>
        </p:nvSpPr>
        <p:spPr/>
        <p:txBody>
          <a:bodyPr/>
          <a:lstStyle/>
          <a:p>
            <a:pPr>
              <a:defRPr/>
            </a:pPr>
            <a:fld id="{2B8C42CE-C172-4C9A-8AA5-85C423EB4287}" type="slidenum">
              <a:rPr lang="en-US" smtClean="0"/>
              <a:pPr>
                <a:defRPr/>
              </a:pPr>
              <a:t>10</a:t>
            </a:fld>
            <a:r>
              <a:rPr lang="en-US" smtClean="0"/>
              <a:t> </a:t>
            </a:r>
            <a:endParaRPr lang="en-US" dirty="0"/>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4000" dirty="0" smtClean="0">
                <a:cs typeface="Arial" charset="0"/>
              </a:rPr>
              <a:t>Identifying Contract Suppliers</a:t>
            </a:r>
          </a:p>
        </p:txBody>
      </p:sp>
      <p:sp>
        <p:nvSpPr>
          <p:cNvPr id="425987" name="Rectangle 3"/>
          <p:cNvSpPr>
            <a:spLocks noGrp="1" noChangeArrowheads="1"/>
          </p:cNvSpPr>
          <p:nvPr>
            <p:ph idx="1"/>
          </p:nvPr>
        </p:nvSpPr>
        <p:spPr/>
        <p:txBody>
          <a:bodyPr/>
          <a:lstStyle/>
          <a:p>
            <a:pPr>
              <a:defRPr/>
            </a:pPr>
            <a:r>
              <a:rPr lang="en-US" dirty="0" smtClean="0"/>
              <a:t>Visit the DMEPOS Supplier Locator tool</a:t>
            </a:r>
          </a:p>
          <a:p>
            <a:pPr lvl="1">
              <a:defRPr/>
            </a:pPr>
            <a:r>
              <a:rPr lang="en-US" dirty="0" smtClean="0">
                <a:hlinkClick r:id="rId3"/>
              </a:rPr>
              <a:t>www.medicare.gov/supplier</a:t>
            </a:r>
            <a:endParaRPr lang="en-US" dirty="0" smtClean="0"/>
          </a:p>
          <a:p>
            <a:pPr>
              <a:defRPr/>
            </a:pPr>
            <a:r>
              <a:rPr lang="en-US" dirty="0" smtClean="0"/>
              <a:t>Call </a:t>
            </a:r>
            <a:r>
              <a:rPr lang="en-US" dirty="0"/>
              <a:t>1-800-MEDICARE (1-800-633-4227)</a:t>
            </a:r>
          </a:p>
          <a:p>
            <a:pPr lvl="1">
              <a:defRPr/>
            </a:pPr>
            <a:r>
              <a:rPr lang="en-US" dirty="0"/>
              <a:t>TTY users call 1-877-486-2048 </a:t>
            </a:r>
          </a:p>
        </p:txBody>
      </p:sp>
      <p:sp>
        <p:nvSpPr>
          <p:cNvPr id="6" name="Date Placeholder 3"/>
          <p:cNvSpPr>
            <a:spLocks noGrp="1"/>
          </p:cNvSpPr>
          <p:nvPr>
            <p:ph type="dt" sz="half" idx="10"/>
          </p:nvPr>
        </p:nvSpPr>
        <p:spPr/>
        <p:txBody>
          <a:bodyPr/>
          <a:lstStyle/>
          <a:p>
            <a:pPr>
              <a:defRPr/>
            </a:pPr>
            <a:r>
              <a:rPr lang="en-US" dirty="0" smtClean="0"/>
              <a:t>December 2013</a:t>
            </a:r>
            <a:endParaRPr lang="en-US" dirty="0"/>
          </a:p>
        </p:txBody>
      </p:sp>
      <p:sp>
        <p:nvSpPr>
          <p:cNvPr id="7" name="Footer Placeholder 6"/>
          <p:cNvSpPr>
            <a:spLocks noGrp="1"/>
          </p:cNvSpPr>
          <p:nvPr>
            <p:ph type="ftr" sz="quarter" idx="11"/>
          </p:nvPr>
        </p:nvSpPr>
        <p:spPr/>
        <p:txBody>
          <a:bodyPr/>
          <a:lstStyle/>
          <a:p>
            <a:pPr>
              <a:defRPr/>
            </a:pPr>
            <a:r>
              <a:rPr lang="en-US" smtClean="0"/>
              <a:t>Competitive Bidding Program</a:t>
            </a:r>
            <a:endParaRPr lang="en-US" dirty="0"/>
          </a:p>
        </p:txBody>
      </p:sp>
      <p:sp>
        <p:nvSpPr>
          <p:cNvPr id="1638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33C1D-C40A-4390-A4F5-3CB87F0F9047}"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cs typeface="Arial" charset="0"/>
              </a:rPr>
              <a:t>Stay With Current Supplier </a:t>
            </a:r>
            <a:endParaRPr lang="en-US" sz="4000" dirty="0"/>
          </a:p>
        </p:txBody>
      </p:sp>
      <p:sp>
        <p:nvSpPr>
          <p:cNvPr id="3" name="Content Placeholder 2"/>
          <p:cNvSpPr>
            <a:spLocks noGrp="1"/>
          </p:cNvSpPr>
          <p:nvPr>
            <p:ph idx="1"/>
          </p:nvPr>
        </p:nvSpPr>
        <p:spPr/>
        <p:txBody>
          <a:bodyPr>
            <a:normAutofit fontScale="92500"/>
          </a:bodyPr>
          <a:lstStyle/>
          <a:p>
            <a:pPr>
              <a:defRPr/>
            </a:pPr>
            <a:r>
              <a:rPr lang="en-US" dirty="0" smtClean="0"/>
              <a:t>Can stay with current supplier that doesn’t have a new contract if (ALL of the following):</a:t>
            </a:r>
          </a:p>
          <a:p>
            <a:pPr lvl="1">
              <a:defRPr/>
            </a:pPr>
            <a:r>
              <a:rPr lang="en-US" dirty="0" smtClean="0"/>
              <a:t>Supplier elects to become “grandfathered” </a:t>
            </a:r>
          </a:p>
          <a:p>
            <a:pPr lvl="1">
              <a:defRPr/>
            </a:pPr>
            <a:r>
              <a:rPr lang="en-US" dirty="0" smtClean="0"/>
              <a:t>Beneficiary permanently resides in a CBA</a:t>
            </a:r>
          </a:p>
          <a:p>
            <a:pPr lvl="1">
              <a:defRPr/>
            </a:pPr>
            <a:r>
              <a:rPr lang="en-US" dirty="0" smtClean="0"/>
              <a:t>Renting certain equipment or oxygen when program starts in CBA</a:t>
            </a:r>
          </a:p>
          <a:p>
            <a:pPr>
              <a:defRPr/>
            </a:pPr>
            <a:r>
              <a:rPr lang="en-US" dirty="0" smtClean="0"/>
              <a:t>If current supplier did NOT win a new contract AND elects NOT to become “grandfathered”</a:t>
            </a:r>
          </a:p>
          <a:p>
            <a:pPr lvl="1">
              <a:defRPr/>
            </a:pPr>
            <a:r>
              <a:rPr lang="en-US" dirty="0" smtClean="0"/>
              <a:t>Must generally use a supplier that has a new contract</a:t>
            </a:r>
            <a:endParaRPr lang="en-US" dirty="0"/>
          </a:p>
        </p:txBody>
      </p:sp>
      <p:sp>
        <p:nvSpPr>
          <p:cNvPr id="6" name="Date Placeholder 3"/>
          <p:cNvSpPr>
            <a:spLocks noGrp="1"/>
          </p:cNvSpPr>
          <p:nvPr>
            <p:ph type="dt" sz="half" idx="10"/>
          </p:nvPr>
        </p:nvSpPr>
        <p:spPr/>
        <p:txBody>
          <a:bodyPr/>
          <a:lstStyle/>
          <a:p>
            <a:pPr>
              <a:defRPr/>
            </a:pPr>
            <a:r>
              <a:rPr lang="en-US" dirty="0" smtClean="0"/>
              <a:t>December 2013</a:t>
            </a:r>
            <a:endParaRPr lang="en-US" dirty="0"/>
          </a:p>
        </p:txBody>
      </p:sp>
      <p:sp>
        <p:nvSpPr>
          <p:cNvPr id="5" name="Slide Number Placeholder 4"/>
          <p:cNvSpPr>
            <a:spLocks noGrp="1"/>
          </p:cNvSpPr>
          <p:nvPr>
            <p:ph type="sldNum" sz="quarter" idx="12"/>
          </p:nvPr>
        </p:nvSpPr>
        <p:spPr/>
        <p:txBody>
          <a:bodyPr/>
          <a:lstStyle/>
          <a:p>
            <a:pPr>
              <a:defRPr/>
            </a:pPr>
            <a:fld id="{DBCBD557-6092-42FF-ABAA-3D2E3239336B}" type="slidenum">
              <a:rPr lang="en-US" smtClean="0"/>
              <a:pPr>
                <a:defRPr/>
              </a:pPr>
              <a:t>12</a:t>
            </a:fld>
            <a:endParaRPr lang="en-US" dirty="0"/>
          </a:p>
        </p:txBody>
      </p:sp>
      <p:sp>
        <p:nvSpPr>
          <p:cNvPr id="7" name="Footer Placeholder 6"/>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dirty="0" smtClean="0">
                <a:cs typeface="Arial" charset="0"/>
              </a:rPr>
              <a:t> </a:t>
            </a:r>
            <a:r>
              <a:rPr lang="en-US" sz="4000" dirty="0" smtClean="0">
                <a:cs typeface="Arial" charset="0"/>
              </a:rPr>
              <a:t>Grandfathering</a:t>
            </a:r>
          </a:p>
        </p:txBody>
      </p:sp>
      <p:sp>
        <p:nvSpPr>
          <p:cNvPr id="432131" name="Rectangle 3"/>
          <p:cNvSpPr>
            <a:spLocks noGrp="1" noChangeArrowheads="1"/>
          </p:cNvSpPr>
          <p:nvPr>
            <p:ph idx="1"/>
          </p:nvPr>
        </p:nvSpPr>
        <p:spPr/>
        <p:txBody>
          <a:bodyPr>
            <a:normAutofit fontScale="92500" lnSpcReduction="20000"/>
          </a:bodyPr>
          <a:lstStyle/>
          <a:p>
            <a:pPr>
              <a:buFont typeface="Wingdings" pitchFamily="2" charset="2"/>
              <a:buNone/>
              <a:defRPr/>
            </a:pPr>
            <a:r>
              <a:rPr lang="en-US" dirty="0" smtClean="0"/>
              <a:t>Non-contract supplier</a:t>
            </a:r>
            <a:endParaRPr lang="en-US" dirty="0"/>
          </a:p>
          <a:p>
            <a:pPr>
              <a:defRPr/>
            </a:pPr>
            <a:r>
              <a:rPr lang="en-US" dirty="0"/>
              <a:t>Issues </a:t>
            </a:r>
            <a:r>
              <a:rPr lang="en-US" dirty="0" smtClean="0"/>
              <a:t>written </a:t>
            </a:r>
            <a:r>
              <a:rPr lang="en-US" dirty="0"/>
              <a:t>notice </a:t>
            </a:r>
            <a:r>
              <a:rPr lang="en-US" dirty="0" smtClean="0"/>
              <a:t>saying if it is willing to </a:t>
            </a:r>
            <a:r>
              <a:rPr lang="en-US" dirty="0"/>
              <a:t>continue </a:t>
            </a:r>
            <a:r>
              <a:rPr lang="en-US" dirty="0" smtClean="0"/>
              <a:t>renting equipment</a:t>
            </a:r>
          </a:p>
          <a:p>
            <a:pPr>
              <a:defRPr/>
            </a:pPr>
            <a:r>
              <a:rPr lang="en-US" dirty="0" smtClean="0"/>
              <a:t>Works with contract supplier to get new equipment to beneficiary if beneficiary switches to contract supplier</a:t>
            </a:r>
            <a:endParaRPr lang="en-US" dirty="0"/>
          </a:p>
          <a:p>
            <a:pPr>
              <a:buFont typeface="Wingdings" pitchFamily="2" charset="2"/>
              <a:buNone/>
              <a:defRPr/>
            </a:pPr>
            <a:r>
              <a:rPr lang="en-US" dirty="0"/>
              <a:t>Beneficiary</a:t>
            </a:r>
          </a:p>
          <a:p>
            <a:pPr>
              <a:defRPr/>
            </a:pPr>
            <a:r>
              <a:rPr lang="en-US" dirty="0"/>
              <a:t>May continue getting services </a:t>
            </a:r>
            <a:r>
              <a:rPr lang="en-US" dirty="0" smtClean="0"/>
              <a:t>from grandfathered supplier until </a:t>
            </a:r>
            <a:r>
              <a:rPr lang="en-US" dirty="0"/>
              <a:t>rental period ends OR</a:t>
            </a:r>
          </a:p>
          <a:p>
            <a:pPr>
              <a:defRPr/>
            </a:pPr>
            <a:r>
              <a:rPr lang="en-US" dirty="0" smtClean="0"/>
              <a:t>May </a:t>
            </a:r>
            <a:r>
              <a:rPr lang="en-US" dirty="0"/>
              <a:t>switch to a </a:t>
            </a:r>
            <a:r>
              <a:rPr lang="en-US" dirty="0" smtClean="0"/>
              <a:t>new contract </a:t>
            </a:r>
            <a:r>
              <a:rPr lang="en-US" dirty="0"/>
              <a:t>supplier</a:t>
            </a:r>
          </a:p>
        </p:txBody>
      </p:sp>
      <p:sp>
        <p:nvSpPr>
          <p:cNvPr id="18434"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1843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C8C9E-1DDD-4720-B8B9-EC51C477B4F0}" type="slidenum">
              <a:rPr lang="en-US" smtClean="0">
                <a:latin typeface="Arial" charset="0"/>
                <a:cs typeface="Arial" charset="0"/>
              </a:rPr>
              <a:pPr fontAlgn="base">
                <a:spcBef>
                  <a:spcPct val="0"/>
                </a:spcBef>
                <a:spcAft>
                  <a:spcPct val="0"/>
                </a:spcAft>
              </a:pPr>
              <a:t>13</a:t>
            </a:fld>
            <a:endParaRPr lang="en-US"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dirty="0" smtClean="0"/>
              <a:t>Competitive Bidding Program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sz="4000" dirty="0" smtClean="0">
                <a:cs typeface="Arial" charset="0"/>
              </a:rPr>
              <a:t>Have Other Insurance?</a:t>
            </a:r>
          </a:p>
        </p:txBody>
      </p:sp>
      <p:sp>
        <p:nvSpPr>
          <p:cNvPr id="442371" name="Rectangle 3"/>
          <p:cNvSpPr>
            <a:spLocks noGrp="1" noChangeArrowheads="1"/>
          </p:cNvSpPr>
          <p:nvPr>
            <p:ph idx="1"/>
          </p:nvPr>
        </p:nvSpPr>
        <p:spPr/>
        <p:txBody>
          <a:bodyPr/>
          <a:lstStyle/>
          <a:p>
            <a:pPr>
              <a:defRPr/>
            </a:pPr>
            <a:r>
              <a:rPr lang="en-US" dirty="0"/>
              <a:t>Medicare may make payment to a non-contract supplier if required by </a:t>
            </a:r>
            <a:r>
              <a:rPr lang="en-US" dirty="0" smtClean="0"/>
              <a:t>primary policy</a:t>
            </a:r>
            <a:endParaRPr lang="en-US" dirty="0"/>
          </a:p>
          <a:p>
            <a:pPr>
              <a:defRPr/>
            </a:pPr>
            <a:r>
              <a:rPr lang="en-US" dirty="0"/>
              <a:t>Non-contract supplier must </a:t>
            </a:r>
          </a:p>
          <a:p>
            <a:pPr lvl="1">
              <a:defRPr/>
            </a:pPr>
            <a:r>
              <a:rPr lang="en-US" dirty="0"/>
              <a:t>Be accredited</a:t>
            </a:r>
          </a:p>
          <a:p>
            <a:pPr lvl="1">
              <a:defRPr/>
            </a:pPr>
            <a:r>
              <a:rPr lang="en-US" dirty="0"/>
              <a:t>Have valid </a:t>
            </a:r>
            <a:r>
              <a:rPr lang="en-US" dirty="0" smtClean="0"/>
              <a:t>Medicare billing number</a:t>
            </a:r>
            <a:endParaRPr lang="en-US" dirty="0"/>
          </a:p>
          <a:p>
            <a:pPr lvl="1">
              <a:defRPr/>
            </a:pPr>
            <a:r>
              <a:rPr lang="en-US" dirty="0"/>
              <a:t>Be eligible to receive secondary payments</a:t>
            </a:r>
          </a:p>
          <a:p>
            <a:pPr>
              <a:defRPr/>
            </a:pPr>
            <a:endParaRPr lang="en-US" dirty="0"/>
          </a:p>
          <a:p>
            <a:pPr lvl="1">
              <a:defRPr/>
            </a:pPr>
            <a:endParaRPr lang="en-US" dirty="0"/>
          </a:p>
          <a:p>
            <a:pPr lvl="1">
              <a:buFont typeface="Wingdings 2" pitchFamily="18" charset="2"/>
              <a:buNone/>
              <a:defRPr/>
            </a:pPr>
            <a:endParaRPr lang="en-US" dirty="0"/>
          </a:p>
          <a:p>
            <a:pPr lvl="1">
              <a:defRPr/>
            </a:pPr>
            <a:endParaRPr lang="en-US" dirty="0"/>
          </a:p>
        </p:txBody>
      </p:sp>
      <p:sp>
        <p:nvSpPr>
          <p:cNvPr id="6" name="Date Placeholder 3"/>
          <p:cNvSpPr>
            <a:spLocks noGrp="1"/>
          </p:cNvSpPr>
          <p:nvPr>
            <p:ph type="dt" sz="half" idx="10"/>
          </p:nvPr>
        </p:nvSpPr>
        <p:spPr/>
        <p:txBody>
          <a:bodyPr/>
          <a:lstStyle/>
          <a:p>
            <a:pPr>
              <a:defRPr/>
            </a:pPr>
            <a:r>
              <a:rPr lang="en-US" dirty="0" smtClean="0"/>
              <a:t>December </a:t>
            </a:r>
            <a:r>
              <a:rPr lang="en-US" dirty="0" smtClean="0"/>
              <a:t>2013</a:t>
            </a:r>
            <a:endParaRPr lang="en-US" dirty="0"/>
          </a:p>
        </p:txBody>
      </p:sp>
      <p:sp>
        <p:nvSpPr>
          <p:cNvPr id="2150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F2454-8B67-418A-94A0-0E3ACA1AEEB6}"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7" name="Footer Placeholder 6"/>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sz="4000" dirty="0" smtClean="0">
                <a:cs typeface="Arial" charset="0"/>
              </a:rPr>
              <a:t>Non-contract Supplier</a:t>
            </a:r>
          </a:p>
        </p:txBody>
      </p:sp>
      <p:sp>
        <p:nvSpPr>
          <p:cNvPr id="420867" name="Rectangle 3"/>
          <p:cNvSpPr>
            <a:spLocks noGrp="1" noChangeArrowheads="1"/>
          </p:cNvSpPr>
          <p:nvPr>
            <p:ph idx="1"/>
          </p:nvPr>
        </p:nvSpPr>
        <p:spPr/>
        <p:txBody>
          <a:bodyPr>
            <a:normAutofit/>
          </a:bodyPr>
          <a:lstStyle/>
          <a:p>
            <a:pPr>
              <a:lnSpc>
                <a:spcPct val="90000"/>
              </a:lnSpc>
              <a:defRPr/>
            </a:pPr>
            <a:r>
              <a:rPr lang="en-US" dirty="0" smtClean="0"/>
              <a:t>A non-contract </a:t>
            </a:r>
            <a:r>
              <a:rPr lang="en-US" dirty="0"/>
              <a:t>supplier </a:t>
            </a:r>
            <a:r>
              <a:rPr lang="en-US" dirty="0" smtClean="0"/>
              <a:t>generally may </a:t>
            </a:r>
            <a:r>
              <a:rPr lang="en-US" dirty="0"/>
              <a:t>not furnish </a:t>
            </a:r>
            <a:r>
              <a:rPr lang="en-US" dirty="0" smtClean="0"/>
              <a:t>competitively bid items in a CBA</a:t>
            </a:r>
            <a:endParaRPr lang="en-US" dirty="0"/>
          </a:p>
          <a:p>
            <a:pPr>
              <a:lnSpc>
                <a:spcPct val="90000"/>
              </a:lnSpc>
              <a:defRPr/>
            </a:pPr>
            <a:r>
              <a:rPr lang="en-US" dirty="0" smtClean="0"/>
              <a:t>If </a:t>
            </a:r>
            <a:r>
              <a:rPr lang="en-US" dirty="0"/>
              <a:t>non-contract supplier </a:t>
            </a:r>
            <a:r>
              <a:rPr lang="en-US" dirty="0" smtClean="0"/>
              <a:t>used and no exception applies, beneficiary not responsible for payment unless supplier issues Advance </a:t>
            </a:r>
            <a:r>
              <a:rPr lang="en-US" dirty="0"/>
              <a:t>Beneficiary Notice (ABN</a:t>
            </a:r>
            <a:r>
              <a:rPr lang="en-US" dirty="0" smtClean="0"/>
              <a:t>)</a:t>
            </a:r>
          </a:p>
          <a:p>
            <a:pPr lvl="1">
              <a:lnSpc>
                <a:spcPct val="90000"/>
              </a:lnSpc>
              <a:defRPr/>
            </a:pPr>
            <a:r>
              <a:rPr lang="en-US" dirty="0" smtClean="0"/>
              <a:t>Says Medicare </a:t>
            </a:r>
            <a:r>
              <a:rPr lang="en-US" dirty="0"/>
              <a:t>will not pay</a:t>
            </a:r>
          </a:p>
          <a:p>
            <a:pPr lvl="1">
              <a:lnSpc>
                <a:spcPct val="90000"/>
              </a:lnSpc>
              <a:defRPr/>
            </a:pPr>
            <a:r>
              <a:rPr lang="en-US" dirty="0"/>
              <a:t>By </a:t>
            </a:r>
            <a:r>
              <a:rPr lang="en-US" dirty="0" smtClean="0"/>
              <a:t>signing ABN, </a:t>
            </a:r>
            <a:r>
              <a:rPr lang="en-US" dirty="0"/>
              <a:t>beneficiary </a:t>
            </a:r>
            <a:r>
              <a:rPr lang="en-US" dirty="0" smtClean="0"/>
              <a:t>agrees </a:t>
            </a:r>
            <a:r>
              <a:rPr lang="en-US" dirty="0"/>
              <a:t>to </a:t>
            </a:r>
            <a:r>
              <a:rPr lang="en-US" dirty="0" smtClean="0"/>
              <a:t>pay entire amount</a:t>
            </a:r>
            <a:endParaRPr lang="en-US" dirty="0"/>
          </a:p>
          <a:p>
            <a:pPr lvl="2">
              <a:lnSpc>
                <a:spcPct val="90000"/>
              </a:lnSpc>
              <a:buFontTx/>
              <a:buNone/>
              <a:defRPr/>
            </a:pPr>
            <a:endParaRPr lang="en-US" dirty="0"/>
          </a:p>
          <a:p>
            <a:pPr lvl="2">
              <a:lnSpc>
                <a:spcPct val="90000"/>
              </a:lnSpc>
              <a:buNone/>
              <a:defRPr/>
            </a:pPr>
            <a:endParaRPr lang="en-US" dirty="0"/>
          </a:p>
        </p:txBody>
      </p:sp>
      <p:sp>
        <p:nvSpPr>
          <p:cNvPr id="22530"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a:t>
            </a:r>
            <a:r>
              <a:rPr lang="en-US" dirty="0" smtClean="0">
                <a:latin typeface="Arial" charset="0"/>
                <a:cs typeface="Arial" charset="0"/>
              </a:rPr>
              <a:t>2013</a:t>
            </a:r>
          </a:p>
        </p:txBody>
      </p:sp>
      <p:sp>
        <p:nvSpPr>
          <p:cNvPr id="2253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9FC4A9-0F98-4DEF-947B-E0A1D502C8B9}"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Changing Suppliers Scenario</a:t>
            </a:r>
            <a:endParaRPr lang="en-US" dirty="0"/>
          </a:p>
        </p:txBody>
      </p:sp>
      <p:sp>
        <p:nvSpPr>
          <p:cNvPr id="3" name="Content Placeholder 2"/>
          <p:cNvSpPr>
            <a:spLocks noGrp="1"/>
          </p:cNvSpPr>
          <p:nvPr>
            <p:ph idx="1"/>
          </p:nvPr>
        </p:nvSpPr>
        <p:spPr/>
        <p:txBody>
          <a:bodyPr>
            <a:normAutofit/>
          </a:bodyPr>
          <a:lstStyle/>
          <a:p>
            <a:pPr>
              <a:buNone/>
            </a:pPr>
            <a:endParaRPr lang="en-US" sz="2400" dirty="0" smtClean="0"/>
          </a:p>
          <a:p>
            <a:pPr lvl="0" eaLnBrk="0" fontAlgn="base" hangingPunct="0">
              <a:lnSpc>
                <a:spcPct val="80000"/>
              </a:lnSpc>
              <a:spcAft>
                <a:spcPct val="0"/>
              </a:spcAft>
              <a:buNone/>
              <a:defRPr/>
            </a:pPr>
            <a:r>
              <a:rPr lang="en-US" sz="2600" u="sng" dirty="0" smtClean="0">
                <a:solidFill>
                  <a:prstClr val="black"/>
                </a:solidFill>
                <a:cs typeface="Arial" charset="0"/>
              </a:rPr>
              <a:t>Obtaining DMEPOS items from a new contract supplier</a:t>
            </a:r>
            <a:endParaRPr lang="en-US" sz="2600" dirty="0" smtClean="0">
              <a:solidFill>
                <a:prstClr val="black"/>
              </a:solidFill>
              <a:cs typeface="Arial" charset="0"/>
            </a:endParaRPr>
          </a:p>
          <a:p>
            <a:pPr lvl="0" indent="0" eaLnBrk="0" fontAlgn="base" hangingPunct="0">
              <a:lnSpc>
                <a:spcPct val="80000"/>
              </a:lnSpc>
              <a:spcAft>
                <a:spcPct val="0"/>
              </a:spcAft>
              <a:buNone/>
              <a:defRPr/>
            </a:pPr>
            <a:endParaRPr lang="en-US" sz="2600" dirty="0" smtClean="0">
              <a:solidFill>
                <a:prstClr val="black"/>
              </a:solidFill>
              <a:cs typeface="Arial" charset="0"/>
            </a:endParaRPr>
          </a:p>
          <a:p>
            <a:pPr lvl="0" indent="0" eaLnBrk="0" fontAlgn="base" hangingPunct="0">
              <a:lnSpc>
                <a:spcPct val="80000"/>
              </a:lnSpc>
              <a:spcAft>
                <a:spcPct val="0"/>
              </a:spcAft>
              <a:buNone/>
              <a:defRPr/>
            </a:pPr>
            <a:r>
              <a:rPr lang="en-US" sz="2400" dirty="0" smtClean="0">
                <a:solidFill>
                  <a:prstClr val="black"/>
                </a:solidFill>
                <a:cs typeface="Arial" charset="0"/>
              </a:rPr>
              <a:t>Mildred’s permanent residence is in Miami, FL which is a Round 1 CBA.  She is currently </a:t>
            </a:r>
            <a:r>
              <a:rPr lang="en-US" sz="2400" dirty="0">
                <a:solidFill>
                  <a:prstClr val="black"/>
                </a:solidFill>
                <a:cs typeface="Arial" charset="0"/>
              </a:rPr>
              <a:t>renting her Continuous Positive Airway Pressure (CPAP) device </a:t>
            </a:r>
            <a:r>
              <a:rPr lang="en-US" sz="2400" dirty="0" smtClean="0">
                <a:solidFill>
                  <a:prstClr val="black"/>
                </a:solidFill>
                <a:cs typeface="Arial" charset="0"/>
              </a:rPr>
              <a:t>from ABC  company, </a:t>
            </a:r>
            <a:r>
              <a:rPr lang="en-US" sz="2400" dirty="0"/>
              <a:t>which has a Round 1 Rebid contract but not a Round 1 </a:t>
            </a:r>
            <a:r>
              <a:rPr lang="en-US" sz="2400" dirty="0" err="1"/>
              <a:t>Recompete</a:t>
            </a:r>
            <a:r>
              <a:rPr lang="en-US" sz="2400" dirty="0"/>
              <a:t> contract</a:t>
            </a:r>
            <a:r>
              <a:rPr lang="en-US" sz="2400" dirty="0" smtClean="0"/>
              <a:t>.</a:t>
            </a:r>
            <a:r>
              <a:rPr lang="en-US" sz="2400" dirty="0" smtClean="0">
                <a:solidFill>
                  <a:prstClr val="black"/>
                </a:solidFill>
                <a:cs typeface="Arial" charset="0"/>
              </a:rPr>
              <a:t>  Mildred receives a notice from ABC company informing her that they won’t be a contract supplier after December 31, 2013 and that they also won’t be a grandfathered supplier starting January 1, 2014.  Mildred must transition to a Round 1 </a:t>
            </a:r>
            <a:r>
              <a:rPr lang="en-US" sz="2400" dirty="0" err="1" smtClean="0">
                <a:solidFill>
                  <a:prstClr val="black"/>
                </a:solidFill>
                <a:cs typeface="Arial" charset="0"/>
              </a:rPr>
              <a:t>Recompete</a:t>
            </a:r>
            <a:r>
              <a:rPr lang="en-US" sz="2400" dirty="0" smtClean="0">
                <a:solidFill>
                  <a:prstClr val="black"/>
                </a:solidFill>
                <a:cs typeface="Arial" charset="0"/>
              </a:rPr>
              <a:t> contract supplier for Medicare to help pay.  </a:t>
            </a:r>
            <a:endParaRPr lang="en-US" dirty="0"/>
          </a:p>
        </p:txBody>
      </p:sp>
      <p:sp>
        <p:nvSpPr>
          <p:cNvPr id="4" name="Date Placeholder 3"/>
          <p:cNvSpPr>
            <a:spLocks noGrp="1"/>
          </p:cNvSpPr>
          <p:nvPr>
            <p:ph type="dt" sz="half" idx="10"/>
          </p:nvPr>
        </p:nvSpPr>
        <p:spPr/>
        <p:txBody>
          <a:bodyPr/>
          <a:lstStyle/>
          <a:p>
            <a:pPr>
              <a:defRPr/>
            </a:pPr>
            <a:r>
              <a:rPr lang="en-US" dirty="0" smtClean="0"/>
              <a:t>December 2013</a:t>
            </a:r>
            <a:endParaRPr lang="en-US" dirty="0"/>
          </a:p>
        </p:txBody>
      </p:sp>
      <p:sp>
        <p:nvSpPr>
          <p:cNvPr id="5" name="Footer Placeholder 4"/>
          <p:cNvSpPr>
            <a:spLocks noGrp="1"/>
          </p:cNvSpPr>
          <p:nvPr>
            <p:ph type="ftr" sz="quarter" idx="11"/>
          </p:nvPr>
        </p:nvSpPr>
        <p:spPr/>
        <p:txBody>
          <a:bodyPr/>
          <a:lstStyle/>
          <a:p>
            <a:pPr>
              <a:defRPr/>
            </a:pPr>
            <a:r>
              <a:rPr lang="en-US" smtClean="0"/>
              <a:t>Competitive Bidding Program</a:t>
            </a:r>
            <a:endParaRPr lang="en-US" dirty="0"/>
          </a:p>
        </p:txBody>
      </p:sp>
      <p:sp>
        <p:nvSpPr>
          <p:cNvPr id="6" name="Slide Number Placeholder 5"/>
          <p:cNvSpPr>
            <a:spLocks noGrp="1"/>
          </p:cNvSpPr>
          <p:nvPr>
            <p:ph type="sldNum" sz="quarter" idx="12"/>
          </p:nvPr>
        </p:nvSpPr>
        <p:spPr/>
        <p:txBody>
          <a:bodyPr/>
          <a:lstStyle/>
          <a:p>
            <a:pPr>
              <a:defRPr/>
            </a:pPr>
            <a:fld id="{DBCBD557-6092-42FF-ABAA-3D2E3239336B}"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sz="4000" dirty="0" smtClean="0">
                <a:cs typeface="Arial" charset="0"/>
              </a:rPr>
              <a:t>Traveling Beneficiaries</a:t>
            </a:r>
          </a:p>
        </p:txBody>
      </p:sp>
      <p:sp>
        <p:nvSpPr>
          <p:cNvPr id="417795" name="Rectangle 3"/>
          <p:cNvSpPr>
            <a:spLocks noGrp="1" noChangeArrowheads="1"/>
          </p:cNvSpPr>
          <p:nvPr>
            <p:ph idx="1"/>
          </p:nvPr>
        </p:nvSpPr>
        <p:spPr/>
        <p:txBody>
          <a:bodyPr>
            <a:normAutofit lnSpcReduction="10000"/>
          </a:bodyPr>
          <a:lstStyle/>
          <a:p>
            <a:pPr>
              <a:buFont typeface="Wingdings" pitchFamily="2" charset="2"/>
              <a:buNone/>
              <a:defRPr/>
            </a:pPr>
            <a:r>
              <a:rPr lang="en-US" dirty="0"/>
              <a:t>To CBA:</a:t>
            </a:r>
          </a:p>
          <a:p>
            <a:pPr>
              <a:defRPr/>
            </a:pPr>
            <a:r>
              <a:rPr lang="en-US" dirty="0"/>
              <a:t>Must </a:t>
            </a:r>
            <a:r>
              <a:rPr lang="en-US" dirty="0" smtClean="0"/>
              <a:t>generally use </a:t>
            </a:r>
            <a:r>
              <a:rPr lang="en-US" dirty="0"/>
              <a:t>contract supplier </a:t>
            </a:r>
            <a:r>
              <a:rPr lang="en-US" dirty="0" smtClean="0"/>
              <a:t>for that CBA</a:t>
            </a:r>
            <a:endParaRPr lang="en-US" dirty="0"/>
          </a:p>
          <a:p>
            <a:pPr>
              <a:lnSpc>
                <a:spcPct val="90000"/>
              </a:lnSpc>
              <a:defRPr/>
            </a:pPr>
            <a:r>
              <a:rPr lang="en-US" dirty="0"/>
              <a:t>If non-contract supplier used and no exception applies, beneficiary not responsible for payment unless supplier issues Advance Beneficiary Notice (ABN)</a:t>
            </a:r>
          </a:p>
          <a:p>
            <a:pPr>
              <a:buFont typeface="Wingdings" pitchFamily="2" charset="2"/>
              <a:buNone/>
              <a:defRPr/>
            </a:pPr>
            <a:r>
              <a:rPr lang="en-US" dirty="0" smtClean="0"/>
              <a:t>To </a:t>
            </a:r>
            <a:r>
              <a:rPr lang="en-US" dirty="0"/>
              <a:t>non-CBA:</a:t>
            </a:r>
          </a:p>
          <a:p>
            <a:pPr>
              <a:defRPr/>
            </a:pPr>
            <a:r>
              <a:rPr lang="en-US" dirty="0"/>
              <a:t>Can use any Medicare-enrolled supplier</a:t>
            </a:r>
          </a:p>
        </p:txBody>
      </p:sp>
      <p:sp>
        <p:nvSpPr>
          <p:cNvPr id="24578"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2457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7AB1D-9966-4A3E-86D4-F1D43D6208A0}"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z="4000" dirty="0" smtClean="0">
                <a:cs typeface="Arial" charset="0"/>
              </a:rPr>
              <a:t>Specific Brands</a:t>
            </a:r>
          </a:p>
        </p:txBody>
      </p:sp>
      <p:sp>
        <p:nvSpPr>
          <p:cNvPr id="423939" name="Rectangle 3"/>
          <p:cNvSpPr>
            <a:spLocks noGrp="1" noChangeArrowheads="1"/>
          </p:cNvSpPr>
          <p:nvPr>
            <p:ph idx="1"/>
          </p:nvPr>
        </p:nvSpPr>
        <p:spPr/>
        <p:txBody>
          <a:bodyPr>
            <a:normAutofit fontScale="92500"/>
          </a:bodyPr>
          <a:lstStyle/>
          <a:p>
            <a:pPr>
              <a:defRPr/>
            </a:pPr>
            <a:r>
              <a:rPr lang="en-US" dirty="0"/>
              <a:t>Doctor must prescribe in writing</a:t>
            </a:r>
          </a:p>
          <a:p>
            <a:pPr>
              <a:defRPr/>
            </a:pPr>
            <a:r>
              <a:rPr lang="en-US" dirty="0"/>
              <a:t>Medical record must reflect need</a:t>
            </a:r>
          </a:p>
          <a:p>
            <a:pPr>
              <a:defRPr/>
            </a:pPr>
            <a:r>
              <a:rPr lang="en-US" dirty="0" smtClean="0"/>
              <a:t>Contract supplier must </a:t>
            </a:r>
          </a:p>
          <a:p>
            <a:pPr lvl="1">
              <a:defRPr/>
            </a:pPr>
            <a:r>
              <a:rPr lang="en-US" dirty="0" smtClean="0"/>
              <a:t>Furnish the specific brand or form as prescribed OR</a:t>
            </a:r>
          </a:p>
          <a:p>
            <a:pPr lvl="1">
              <a:defRPr/>
            </a:pPr>
            <a:r>
              <a:rPr lang="en-US" dirty="0" smtClean="0"/>
              <a:t>Work with doctor or treating practitioner to find suitable alternative and obtain a revised prescription OR</a:t>
            </a:r>
          </a:p>
          <a:p>
            <a:pPr lvl="1">
              <a:defRPr/>
            </a:pPr>
            <a:r>
              <a:rPr lang="en-US" dirty="0" smtClean="0"/>
              <a:t>Help locate another contract supplier that can furnish the specific brand or form as prescribed</a:t>
            </a:r>
          </a:p>
          <a:p>
            <a:pPr>
              <a:defRPr/>
            </a:pPr>
            <a:endParaRPr lang="en-US" dirty="0"/>
          </a:p>
        </p:txBody>
      </p:sp>
      <p:sp>
        <p:nvSpPr>
          <p:cNvPr id="6" name="Date Placeholder 3"/>
          <p:cNvSpPr>
            <a:spLocks noGrp="1"/>
          </p:cNvSpPr>
          <p:nvPr>
            <p:ph type="dt" sz="half" idx="10"/>
          </p:nvPr>
        </p:nvSpPr>
        <p:spPr/>
        <p:txBody>
          <a:bodyPr/>
          <a:lstStyle/>
          <a:p>
            <a:pPr>
              <a:defRPr/>
            </a:pPr>
            <a:r>
              <a:rPr lang="en-US" dirty="0" smtClean="0"/>
              <a:t>December 2013</a:t>
            </a:r>
            <a:endParaRPr lang="en-US" dirty="0"/>
          </a:p>
        </p:txBody>
      </p:sp>
      <p:sp>
        <p:nvSpPr>
          <p:cNvPr id="2662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3F0DCB-D1AC-4CD9-A619-CAA362586C2F}" type="slidenum">
              <a:rPr lang="en-US" smtClean="0">
                <a:latin typeface="Arial" charset="0"/>
                <a:cs typeface="Arial" charset="0"/>
              </a:rPr>
              <a:pPr fontAlgn="base">
                <a:spcBef>
                  <a:spcPct val="0"/>
                </a:spcBef>
                <a:spcAft>
                  <a:spcPct val="0"/>
                </a:spcAft>
              </a:pPr>
              <a:t>18</a:t>
            </a:fld>
            <a:endParaRPr lang="en-US" smtClean="0">
              <a:latin typeface="Arial" charset="0"/>
              <a:cs typeface="Arial" charset="0"/>
            </a:endParaRPr>
          </a:p>
        </p:txBody>
      </p:sp>
      <p:sp>
        <p:nvSpPr>
          <p:cNvPr id="7" name="Footer Placeholder 6"/>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r>
              <a:rPr lang="en-US" sz="4000" dirty="0" smtClean="0">
                <a:cs typeface="Arial" charset="0"/>
              </a:rPr>
              <a:t>Equipment Repair &amp; Replacement</a:t>
            </a:r>
          </a:p>
        </p:txBody>
      </p:sp>
      <p:sp>
        <p:nvSpPr>
          <p:cNvPr id="437251" name="Rectangle 3"/>
          <p:cNvSpPr>
            <a:spLocks noGrp="1" noChangeArrowheads="1"/>
          </p:cNvSpPr>
          <p:nvPr>
            <p:ph idx="1"/>
          </p:nvPr>
        </p:nvSpPr>
        <p:spPr/>
        <p:txBody>
          <a:bodyPr/>
          <a:lstStyle/>
          <a:p>
            <a:pPr>
              <a:defRPr/>
            </a:pPr>
            <a:r>
              <a:rPr lang="en-US" dirty="0"/>
              <a:t>For owned medical equipment</a:t>
            </a:r>
          </a:p>
          <a:p>
            <a:pPr lvl="1">
              <a:defRPr/>
            </a:pPr>
            <a:r>
              <a:rPr lang="en-US" dirty="0"/>
              <a:t>Any Medicare-enrolled supplier can make necessary </a:t>
            </a:r>
            <a:r>
              <a:rPr lang="en-US" dirty="0" smtClean="0"/>
              <a:t>repairs</a:t>
            </a:r>
            <a:endParaRPr lang="en-US" dirty="0"/>
          </a:p>
          <a:p>
            <a:pPr lvl="1">
              <a:defRPr/>
            </a:pPr>
            <a:r>
              <a:rPr lang="en-US" dirty="0"/>
              <a:t>For </a:t>
            </a:r>
            <a:r>
              <a:rPr lang="en-US" dirty="0" smtClean="0"/>
              <a:t>replacement </a:t>
            </a:r>
            <a:r>
              <a:rPr lang="en-US" dirty="0"/>
              <a:t>must use contract supplier </a:t>
            </a:r>
            <a:endParaRPr lang="en-US" dirty="0" smtClean="0"/>
          </a:p>
          <a:p>
            <a:pPr lvl="1">
              <a:defRPr/>
            </a:pPr>
            <a:r>
              <a:rPr lang="en-US" dirty="0" smtClean="0"/>
              <a:t>For warranty repairs, follow the warranty rules</a:t>
            </a:r>
          </a:p>
          <a:p>
            <a:pPr>
              <a:defRPr/>
            </a:pPr>
            <a:r>
              <a:rPr lang="en-US" dirty="0" smtClean="0"/>
              <a:t>For rented equipment</a:t>
            </a:r>
          </a:p>
          <a:p>
            <a:pPr lvl="1">
              <a:defRPr/>
            </a:pPr>
            <a:r>
              <a:rPr lang="en-US" dirty="0" smtClean="0"/>
              <a:t>Repairs are included in rental payment – the supplier must fix at no charge</a:t>
            </a:r>
          </a:p>
        </p:txBody>
      </p:sp>
      <p:sp>
        <p:nvSpPr>
          <p:cNvPr id="27650"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
        <p:nvSpPr>
          <p:cNvPr id="2765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03BB12-0E1C-4FBE-9AB1-F7EC80C1AF50}" type="slidenum">
              <a:rPr lang="en-US" smtClean="0">
                <a:latin typeface="Arial" charset="0"/>
                <a:cs typeface="Arial" charset="0"/>
              </a:rPr>
              <a:pPr fontAlgn="base">
                <a:spcBef>
                  <a:spcPct val="0"/>
                </a:spcBef>
                <a:spcAft>
                  <a:spcPct val="0"/>
                </a:spcAft>
              </a:pPr>
              <a:t>19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0" y="0"/>
            <a:ext cx="9144000" cy="1447800"/>
          </a:xfrm>
        </p:spPr>
        <p:txBody>
          <a:bodyPr>
            <a:normAutofit/>
          </a:bodyPr>
          <a:lstStyle/>
          <a:p>
            <a:pPr>
              <a:defRPr/>
            </a:pPr>
            <a:r>
              <a:rPr lang="en-US" sz="4000" dirty="0" smtClean="0"/>
              <a:t> </a:t>
            </a:r>
            <a:r>
              <a:rPr lang="en-US" sz="4000" dirty="0"/>
              <a:t>Competitive Bidding– A Better Way to Pay</a:t>
            </a:r>
          </a:p>
        </p:txBody>
      </p:sp>
      <p:sp>
        <p:nvSpPr>
          <p:cNvPr id="399363" name="Rectangle 3"/>
          <p:cNvSpPr>
            <a:spLocks noGrp="1" noChangeArrowheads="1"/>
          </p:cNvSpPr>
          <p:nvPr>
            <p:ph idx="1"/>
          </p:nvPr>
        </p:nvSpPr>
        <p:spPr>
          <a:xfrm>
            <a:off x="457200" y="1600200"/>
            <a:ext cx="8686800" cy="4525963"/>
          </a:xfrm>
        </p:spPr>
        <p:txBody>
          <a:bodyPr>
            <a:normAutofit/>
          </a:bodyPr>
          <a:lstStyle/>
          <a:p>
            <a:pPr>
              <a:defRPr/>
            </a:pPr>
            <a:r>
              <a:rPr lang="en-US" dirty="0" smtClean="0"/>
              <a:t>Program started in January 2011 for certain DMEPOS in nine areas of the country (Round 1)</a:t>
            </a:r>
          </a:p>
          <a:p>
            <a:pPr>
              <a:defRPr/>
            </a:pPr>
            <a:r>
              <a:rPr lang="en-US" dirty="0" smtClean="0"/>
              <a:t>Program helps people </a:t>
            </a:r>
            <a:r>
              <a:rPr lang="en-US" dirty="0"/>
              <a:t>with Medicare</a:t>
            </a:r>
          </a:p>
          <a:p>
            <a:pPr marL="685800" lvl="2">
              <a:buFont typeface="Calibri" pitchFamily="34" charset="0"/>
              <a:buChar char="−"/>
              <a:defRPr/>
            </a:pPr>
            <a:r>
              <a:rPr lang="en-US" sz="2800" dirty="0"/>
              <a:t>Save money</a:t>
            </a:r>
          </a:p>
          <a:p>
            <a:pPr marL="685800" lvl="2">
              <a:buFont typeface="Calibri" pitchFamily="34" charset="0"/>
              <a:buChar char="−"/>
              <a:defRPr/>
            </a:pPr>
            <a:r>
              <a:rPr lang="en-US" sz="2800" dirty="0"/>
              <a:t>Get quality equipment, supplies and services</a:t>
            </a:r>
            <a:endParaRPr lang="en-US" dirty="0"/>
          </a:p>
          <a:p>
            <a:pPr>
              <a:defRPr/>
            </a:pPr>
            <a:r>
              <a:rPr lang="en-US" dirty="0"/>
              <a:t>Program strengthens protections against Medicare fraud</a:t>
            </a:r>
            <a:endParaRPr lang="en-US" sz="3600" dirty="0"/>
          </a:p>
        </p:txBody>
      </p:sp>
      <p:sp>
        <p:nvSpPr>
          <p:cNvPr id="8194"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819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CEA1B-94DE-4183-B5C0-76B19958D902}"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n-US" sz="4000" dirty="0" smtClean="0">
                <a:cs typeface="Arial" charset="0"/>
              </a:rPr>
              <a:t>Deductible and Coinsurance</a:t>
            </a:r>
          </a:p>
        </p:txBody>
      </p:sp>
      <p:sp>
        <p:nvSpPr>
          <p:cNvPr id="440323" name="Rectangle 3"/>
          <p:cNvSpPr>
            <a:spLocks noGrp="1" noChangeArrowheads="1"/>
          </p:cNvSpPr>
          <p:nvPr>
            <p:ph idx="1"/>
          </p:nvPr>
        </p:nvSpPr>
        <p:spPr/>
        <p:txBody>
          <a:bodyPr>
            <a:normAutofit fontScale="85000" lnSpcReduction="10000"/>
          </a:bodyPr>
          <a:lstStyle/>
          <a:p>
            <a:pPr>
              <a:defRPr/>
            </a:pPr>
            <a:r>
              <a:rPr lang="en-US" dirty="0" smtClean="0"/>
              <a:t>After beneficiaries pay their annual Part B deductible</a:t>
            </a:r>
          </a:p>
          <a:p>
            <a:pPr lvl="1">
              <a:defRPr/>
            </a:pPr>
            <a:r>
              <a:rPr lang="en-US" dirty="0" smtClean="0"/>
              <a:t>Medicare pays 80% of the Medicare-approved amount for equipment, supplies and services</a:t>
            </a:r>
          </a:p>
          <a:p>
            <a:pPr lvl="1">
              <a:defRPr/>
            </a:pPr>
            <a:r>
              <a:rPr lang="en-US" dirty="0" smtClean="0"/>
              <a:t>Beneficiaries are responsible for a 20% coinsurance</a:t>
            </a:r>
            <a:endParaRPr lang="en-US" dirty="0"/>
          </a:p>
          <a:p>
            <a:pPr>
              <a:defRPr/>
            </a:pPr>
            <a:r>
              <a:rPr lang="en-US" dirty="0"/>
              <a:t>Contract suppliers cannot bill for more than these amounts</a:t>
            </a:r>
          </a:p>
          <a:p>
            <a:pPr>
              <a:defRPr/>
            </a:pPr>
            <a:r>
              <a:rPr lang="en-US" dirty="0"/>
              <a:t>For suspected overpayment or fraud call </a:t>
            </a:r>
          </a:p>
          <a:p>
            <a:pPr lvl="1">
              <a:defRPr/>
            </a:pPr>
            <a:r>
              <a:rPr lang="en-US" dirty="0" smtClean="0"/>
              <a:t>1-800-MEDICARE (1-800-633-4227) </a:t>
            </a:r>
          </a:p>
          <a:p>
            <a:pPr lvl="2">
              <a:defRPr/>
            </a:pPr>
            <a:r>
              <a:rPr lang="en-US" dirty="0" smtClean="0"/>
              <a:t>TTY users call 1-877-486-2048</a:t>
            </a:r>
          </a:p>
          <a:p>
            <a:pPr lvl="1">
              <a:defRPr/>
            </a:pPr>
            <a:r>
              <a:rPr lang="en-US" dirty="0" smtClean="0"/>
              <a:t>Fraud </a:t>
            </a:r>
            <a:r>
              <a:rPr lang="en-US" dirty="0"/>
              <a:t>Hotline of the HHS Office </a:t>
            </a:r>
            <a:r>
              <a:rPr lang="en-US" dirty="0" smtClean="0"/>
              <a:t>of </a:t>
            </a:r>
            <a:r>
              <a:rPr lang="en-US" dirty="0"/>
              <a:t>Inspector General at </a:t>
            </a:r>
            <a:r>
              <a:rPr lang="en-US" dirty="0" smtClean="0"/>
              <a:t>   1-800-447-8477</a:t>
            </a:r>
            <a:r>
              <a:rPr lang="en-US" dirty="0"/>
              <a:t>. </a:t>
            </a:r>
          </a:p>
        </p:txBody>
      </p:sp>
      <p:sp>
        <p:nvSpPr>
          <p:cNvPr id="29698"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2969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EFDE9A-CF3B-4804-8F69-D62C8CBEBC9F}" type="slidenum">
              <a:rPr lang="en-US" smtClean="0">
                <a:latin typeface="Arial" charset="0"/>
                <a:cs typeface="Arial" charset="0"/>
              </a:rPr>
              <a:pPr fontAlgn="base">
                <a:spcBef>
                  <a:spcPct val="0"/>
                </a:spcBef>
                <a:spcAft>
                  <a:spcPct val="0"/>
                </a:spcAft>
              </a:pPr>
              <a:t>20</a:t>
            </a:fld>
            <a:endParaRPr lang="en-US"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n-US" sz="4000" dirty="0" smtClean="0">
                <a:cs typeface="Arial" charset="0"/>
              </a:rPr>
              <a:t>Points to Remember</a:t>
            </a:r>
          </a:p>
        </p:txBody>
      </p:sp>
      <p:sp>
        <p:nvSpPr>
          <p:cNvPr id="428035" name="Rectangle 3"/>
          <p:cNvSpPr>
            <a:spLocks noGrp="1" noChangeArrowheads="1"/>
          </p:cNvSpPr>
          <p:nvPr>
            <p:ph idx="1"/>
          </p:nvPr>
        </p:nvSpPr>
        <p:spPr/>
        <p:txBody>
          <a:bodyPr>
            <a:normAutofit lnSpcReduction="10000"/>
          </a:bodyPr>
          <a:lstStyle/>
          <a:p>
            <a:pPr>
              <a:defRPr/>
            </a:pPr>
            <a:r>
              <a:rPr lang="en-US" dirty="0"/>
              <a:t>Program does NOT affect which </a:t>
            </a:r>
            <a:r>
              <a:rPr lang="en-US" dirty="0" smtClean="0"/>
              <a:t>physicians </a:t>
            </a:r>
            <a:r>
              <a:rPr lang="en-US" dirty="0"/>
              <a:t>or </a:t>
            </a:r>
            <a:r>
              <a:rPr lang="en-US" dirty="0" smtClean="0"/>
              <a:t>hospitals beneficiaries </a:t>
            </a:r>
            <a:r>
              <a:rPr lang="en-US" dirty="0"/>
              <a:t>use</a:t>
            </a:r>
          </a:p>
          <a:p>
            <a:pPr>
              <a:defRPr/>
            </a:pPr>
            <a:r>
              <a:rPr lang="en-US" dirty="0" smtClean="0"/>
              <a:t>Generally must use contract supplier for Medicare to help pay  </a:t>
            </a:r>
          </a:p>
          <a:p>
            <a:pPr>
              <a:defRPr/>
            </a:pPr>
            <a:r>
              <a:rPr lang="en-US" dirty="0" smtClean="0"/>
              <a:t>May </a:t>
            </a:r>
            <a:r>
              <a:rPr lang="en-US" dirty="0"/>
              <a:t>be able to stay with current supplier if renting from supplier who </a:t>
            </a:r>
            <a:r>
              <a:rPr lang="en-US" dirty="0" smtClean="0"/>
              <a:t>has new contract or elects </a:t>
            </a:r>
            <a:r>
              <a:rPr lang="en-US" dirty="0"/>
              <a:t>to </a:t>
            </a:r>
            <a:r>
              <a:rPr lang="en-US" dirty="0" smtClean="0"/>
              <a:t>become </a:t>
            </a:r>
            <a:r>
              <a:rPr lang="en-US" dirty="0"/>
              <a:t>“grandfathered</a:t>
            </a:r>
            <a:r>
              <a:rPr lang="en-US" dirty="0" smtClean="0"/>
              <a:t>”</a:t>
            </a:r>
          </a:p>
          <a:p>
            <a:pPr>
              <a:defRPr/>
            </a:pPr>
            <a:r>
              <a:rPr lang="en-US" dirty="0" smtClean="0"/>
              <a:t>If </a:t>
            </a:r>
            <a:r>
              <a:rPr lang="en-US" dirty="0"/>
              <a:t>in </a:t>
            </a:r>
            <a:r>
              <a:rPr lang="en-US" dirty="0" smtClean="0"/>
              <a:t>Medicare Advantage </a:t>
            </a:r>
            <a:r>
              <a:rPr lang="en-US" dirty="0"/>
              <a:t>plan, </a:t>
            </a:r>
            <a:r>
              <a:rPr lang="en-US" dirty="0" smtClean="0"/>
              <a:t>beneficiary should check with the plan</a:t>
            </a:r>
            <a:endParaRPr lang="en-US" dirty="0"/>
          </a:p>
        </p:txBody>
      </p:sp>
      <p:sp>
        <p:nvSpPr>
          <p:cNvPr id="30722"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3072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A9E3E-EC32-42A5-950A-C23016F99CE9}" type="slidenum">
              <a:rPr lang="en-US" smtClean="0">
                <a:latin typeface="Arial" charset="0"/>
                <a:cs typeface="Arial" charset="0"/>
              </a:rPr>
              <a:pPr fontAlgn="base">
                <a:spcBef>
                  <a:spcPct val="0"/>
                </a:spcBef>
                <a:spcAft>
                  <a:spcPct val="0"/>
                </a:spcAft>
              </a:pPr>
              <a:t>21</a:t>
            </a:fld>
            <a:endParaRPr lang="en-US"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cs typeface="Arial" charset="0"/>
              </a:rPr>
              <a:t>What Beneficiaries Need To Do</a:t>
            </a:r>
            <a:endParaRPr lang="en-US" sz="4000" dirty="0"/>
          </a:p>
        </p:txBody>
      </p:sp>
      <p:sp>
        <p:nvSpPr>
          <p:cNvPr id="3" name="Content Placeholder 2"/>
          <p:cNvSpPr>
            <a:spLocks noGrp="1"/>
          </p:cNvSpPr>
          <p:nvPr>
            <p:ph idx="1"/>
          </p:nvPr>
        </p:nvSpPr>
        <p:spPr/>
        <p:txBody>
          <a:bodyPr>
            <a:normAutofit fontScale="85000" lnSpcReduction="20000"/>
          </a:bodyPr>
          <a:lstStyle/>
          <a:p>
            <a:pPr>
              <a:defRPr/>
            </a:pPr>
            <a:r>
              <a:rPr lang="en-US" dirty="0" smtClean="0"/>
              <a:t>Beneficiaries who live in or will visit a CBA and need medical items included in the program, should</a:t>
            </a:r>
          </a:p>
          <a:p>
            <a:pPr lvl="1">
              <a:defRPr/>
            </a:pPr>
            <a:r>
              <a:rPr lang="en-US" dirty="0" smtClean="0"/>
              <a:t>Find out if the ZIP Code where they live or visit is included in a CBA</a:t>
            </a:r>
          </a:p>
          <a:p>
            <a:pPr lvl="1">
              <a:defRPr/>
            </a:pPr>
            <a:r>
              <a:rPr lang="en-US" dirty="0" smtClean="0"/>
              <a:t>Find out if the items they need are included in the Medicare Competitive Bidding Program in that area</a:t>
            </a:r>
          </a:p>
          <a:p>
            <a:pPr lvl="1">
              <a:defRPr/>
            </a:pPr>
            <a:r>
              <a:rPr lang="en-US" dirty="0" smtClean="0"/>
              <a:t>Find out which suppliers are contract suppliers for their items for the Medicare Competitive Bidding Program </a:t>
            </a:r>
          </a:p>
          <a:p>
            <a:pPr>
              <a:defRPr/>
            </a:pPr>
            <a:r>
              <a:rPr lang="en-US" dirty="0" smtClean="0"/>
              <a:t>Visit www.medicare.gov/supplier or </a:t>
            </a:r>
          </a:p>
          <a:p>
            <a:pPr>
              <a:defRPr/>
            </a:pPr>
            <a:r>
              <a:rPr lang="en-US" dirty="0" smtClean="0"/>
              <a:t>Call 1-800-MEDICARE (1-800-633-4227) to find this information</a:t>
            </a:r>
          </a:p>
          <a:p>
            <a:pPr lvl="1">
              <a:defRPr/>
            </a:pPr>
            <a:r>
              <a:rPr lang="en-US" dirty="0" smtClean="0"/>
              <a:t>TTY users call 1-877-486-2048</a:t>
            </a:r>
          </a:p>
          <a:p>
            <a:endParaRPr lang="en-US" dirty="0"/>
          </a:p>
        </p:txBody>
      </p:sp>
      <p:sp>
        <p:nvSpPr>
          <p:cNvPr id="4" name="Date Placeholder 3"/>
          <p:cNvSpPr>
            <a:spLocks noGrp="1"/>
          </p:cNvSpPr>
          <p:nvPr>
            <p:ph type="dt" sz="half" idx="10"/>
          </p:nvPr>
        </p:nvSpPr>
        <p:spPr/>
        <p:txBody>
          <a:bodyPr/>
          <a:lstStyle/>
          <a:p>
            <a:pPr>
              <a:defRPr/>
            </a:pPr>
            <a:r>
              <a:rPr lang="en-US" dirty="0" smtClean="0"/>
              <a:t>December </a:t>
            </a:r>
            <a:r>
              <a:rPr lang="en-US" dirty="0" smtClean="0"/>
              <a:t>2013</a:t>
            </a:r>
            <a:endParaRPr lang="en-US" dirty="0"/>
          </a:p>
        </p:txBody>
      </p:sp>
      <p:sp>
        <p:nvSpPr>
          <p:cNvPr id="5" name="Slide Number Placeholder 4"/>
          <p:cNvSpPr>
            <a:spLocks noGrp="1"/>
          </p:cNvSpPr>
          <p:nvPr>
            <p:ph type="sldNum" sz="quarter" idx="12"/>
          </p:nvPr>
        </p:nvSpPr>
        <p:spPr/>
        <p:txBody>
          <a:bodyPr/>
          <a:lstStyle/>
          <a:p>
            <a:pPr>
              <a:defRPr/>
            </a:pPr>
            <a:fld id="{DBCBD557-6092-42FF-ABAA-3D2E3239336B}" type="slidenum">
              <a:rPr lang="en-US" smtClean="0"/>
              <a:pPr>
                <a:defRPr/>
              </a:pPr>
              <a:t>22</a:t>
            </a:fld>
            <a:endParaRPr lang="en-US" dirty="0"/>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4000" dirty="0" smtClean="0">
                <a:cs typeface="Arial" charset="0"/>
              </a:rPr>
              <a:t>Questions?</a:t>
            </a:r>
          </a:p>
        </p:txBody>
      </p:sp>
      <p:sp>
        <p:nvSpPr>
          <p:cNvPr id="457731" name="Rectangle 3"/>
          <p:cNvSpPr>
            <a:spLocks noGrp="1" noChangeArrowheads="1"/>
          </p:cNvSpPr>
          <p:nvPr>
            <p:ph idx="1"/>
          </p:nvPr>
        </p:nvSpPr>
        <p:spPr/>
        <p:txBody>
          <a:bodyPr>
            <a:normAutofit lnSpcReduction="10000"/>
          </a:bodyPr>
          <a:lstStyle/>
          <a:p>
            <a:pPr>
              <a:defRPr/>
            </a:pPr>
            <a:r>
              <a:rPr lang="en-US" dirty="0" smtClean="0"/>
              <a:t>Visit </a:t>
            </a:r>
            <a:r>
              <a:rPr lang="en-US" dirty="0" smtClean="0">
                <a:hlinkClick r:id="rId3"/>
              </a:rPr>
              <a:t>www.medicare.gov/supplier</a:t>
            </a:r>
            <a:endParaRPr lang="en-US" dirty="0" smtClean="0"/>
          </a:p>
          <a:p>
            <a:pPr lvl="1">
              <a:defRPr/>
            </a:pPr>
            <a:r>
              <a:rPr lang="en-US" dirty="0" smtClean="0"/>
              <a:t>DMEPOS Supplier Locator Tool</a:t>
            </a:r>
            <a:endParaRPr lang="en-GB" dirty="0" smtClean="0">
              <a:hlinkClick r:id="rId4"/>
            </a:endParaRPr>
          </a:p>
          <a:p>
            <a:pPr>
              <a:lnSpc>
                <a:spcPct val="90000"/>
              </a:lnSpc>
              <a:spcBef>
                <a:spcPts val="700"/>
              </a:spcBef>
              <a:buSzPct val="120000"/>
              <a:defRPr/>
            </a:pPr>
            <a:r>
              <a:rPr lang="en-US" dirty="0" smtClean="0"/>
              <a:t>Visit </a:t>
            </a:r>
            <a:r>
              <a:rPr lang="en-GB" dirty="0" smtClean="0">
                <a:hlinkClick r:id="rId4"/>
              </a:rPr>
              <a:t>www.medicare.gov</a:t>
            </a:r>
            <a:r>
              <a:rPr lang="en-GB" dirty="0" smtClean="0"/>
              <a:t> website </a:t>
            </a:r>
          </a:p>
          <a:p>
            <a:pPr lvl="1">
              <a:lnSpc>
                <a:spcPct val="90000"/>
              </a:lnSpc>
              <a:defRPr/>
            </a:pPr>
            <a:r>
              <a:rPr lang="en-GB" dirty="0" smtClean="0"/>
              <a:t>Consumer information</a:t>
            </a:r>
          </a:p>
          <a:p>
            <a:pPr>
              <a:lnSpc>
                <a:spcPct val="90000"/>
              </a:lnSpc>
              <a:spcBef>
                <a:spcPts val="700"/>
              </a:spcBef>
              <a:buSzPct val="120000"/>
              <a:defRPr/>
            </a:pPr>
            <a:r>
              <a:rPr lang="en-GB" dirty="0" smtClean="0"/>
              <a:t>Call 1-800-MEDICARE </a:t>
            </a:r>
            <a:r>
              <a:rPr lang="en-GB" dirty="0"/>
              <a:t>(1-800-633-4227</a:t>
            </a:r>
            <a:r>
              <a:rPr lang="en-GB" dirty="0" smtClean="0"/>
              <a:t>) </a:t>
            </a:r>
          </a:p>
          <a:p>
            <a:pPr lvl="1">
              <a:lnSpc>
                <a:spcPct val="90000"/>
              </a:lnSpc>
              <a:spcBef>
                <a:spcPts val="700"/>
              </a:spcBef>
              <a:buSzPct val="120000"/>
              <a:defRPr/>
            </a:pPr>
            <a:r>
              <a:rPr lang="en-GB" dirty="0" smtClean="0"/>
              <a:t>TTY </a:t>
            </a:r>
            <a:r>
              <a:rPr lang="en-GB" dirty="0"/>
              <a:t>users should call </a:t>
            </a:r>
            <a:r>
              <a:rPr lang="en-GB" dirty="0" smtClean="0"/>
              <a:t>1-877-486-2048</a:t>
            </a:r>
            <a:endParaRPr lang="en-GB" dirty="0"/>
          </a:p>
          <a:p>
            <a:pPr>
              <a:lnSpc>
                <a:spcPct val="90000"/>
              </a:lnSpc>
              <a:defRPr/>
            </a:pPr>
            <a:r>
              <a:rPr lang="en-GB" dirty="0" smtClean="0"/>
              <a:t>Beneficiary’s </a:t>
            </a:r>
            <a:r>
              <a:rPr lang="en-GB" dirty="0"/>
              <a:t>physician or supplier</a:t>
            </a:r>
          </a:p>
          <a:p>
            <a:pPr>
              <a:lnSpc>
                <a:spcPct val="90000"/>
              </a:lnSpc>
              <a:defRPr/>
            </a:pPr>
            <a:r>
              <a:rPr lang="en-GB" dirty="0"/>
              <a:t>Medicare’s local information resources</a:t>
            </a:r>
          </a:p>
          <a:p>
            <a:pPr>
              <a:lnSpc>
                <a:spcPct val="90000"/>
              </a:lnSpc>
              <a:buFont typeface="Wingdings" pitchFamily="2" charset="2"/>
              <a:buNone/>
              <a:defRPr/>
            </a:pPr>
            <a:r>
              <a:rPr lang="en-GB" dirty="0"/>
              <a:t>	(SHIPs, </a:t>
            </a:r>
            <a:r>
              <a:rPr lang="en-GB" dirty="0" smtClean="0"/>
              <a:t>ACL, </a:t>
            </a:r>
            <a:r>
              <a:rPr lang="en-GB" dirty="0"/>
              <a:t>etc)</a:t>
            </a:r>
          </a:p>
          <a:p>
            <a:pPr>
              <a:lnSpc>
                <a:spcPct val="90000"/>
              </a:lnSpc>
              <a:buFont typeface="Wingdings" pitchFamily="2" charset="2"/>
              <a:buNone/>
              <a:defRPr/>
            </a:pPr>
            <a:endParaRPr lang="en-US" dirty="0"/>
          </a:p>
        </p:txBody>
      </p:sp>
      <p:sp>
        <p:nvSpPr>
          <p:cNvPr id="32770"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a:t>
            </a:r>
            <a:r>
              <a:rPr lang="en-US" dirty="0" smtClean="0">
                <a:latin typeface="Arial" charset="0"/>
                <a:cs typeface="Arial" charset="0"/>
              </a:rPr>
              <a:t>2013</a:t>
            </a:r>
          </a:p>
        </p:txBody>
      </p:sp>
      <p:sp>
        <p:nvSpPr>
          <p:cNvPr id="3277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22B9C-1876-4CD2-8CEB-16BDC460E725}" type="slidenum">
              <a:rPr lang="en-US" smtClean="0">
                <a:latin typeface="Arial" charset="0"/>
                <a:cs typeface="Arial" charset="0"/>
              </a:rPr>
              <a:pPr fontAlgn="base">
                <a:spcBef>
                  <a:spcPct val="0"/>
                </a:spcBef>
                <a:spcAft>
                  <a:spcPct val="0"/>
                </a:spcAft>
              </a:pPr>
              <a:t>23</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4000" dirty="0" smtClean="0">
                <a:cs typeface="Arial" charset="0"/>
              </a:rPr>
              <a:t>Stay Informed</a:t>
            </a:r>
          </a:p>
        </p:txBody>
      </p:sp>
      <p:sp>
        <p:nvSpPr>
          <p:cNvPr id="457731" name="Rectangle 3"/>
          <p:cNvSpPr>
            <a:spLocks noGrp="1" noChangeArrowheads="1"/>
          </p:cNvSpPr>
          <p:nvPr>
            <p:ph idx="1"/>
          </p:nvPr>
        </p:nvSpPr>
        <p:spPr/>
        <p:txBody>
          <a:bodyPr>
            <a:normAutofit/>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r>
              <a:rPr lang="en-US" dirty="0" smtClean="0"/>
              <a:t>Visit </a:t>
            </a:r>
            <a:r>
              <a:rPr lang="en-US" u="sng" dirty="0">
                <a:hlinkClick r:id="rId3"/>
              </a:rPr>
              <a:t>www.cms.gov/Medicare/Medicare-Fee-for-Service-Payment/DMEPOSCompetitiveBid</a:t>
            </a:r>
            <a:endParaRPr lang="en-US" dirty="0"/>
          </a:p>
        </p:txBody>
      </p:sp>
      <p:sp>
        <p:nvSpPr>
          <p:cNvPr id="32770"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a:t>
            </a:r>
            <a:r>
              <a:rPr lang="en-US" dirty="0" smtClean="0">
                <a:latin typeface="Arial" charset="0"/>
                <a:cs typeface="Arial" charset="0"/>
              </a:rPr>
              <a:t>2013</a:t>
            </a:r>
          </a:p>
        </p:txBody>
      </p:sp>
      <p:sp>
        <p:nvSpPr>
          <p:cNvPr id="3277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22B9C-1876-4CD2-8CEB-16BDC460E725}" type="slidenum">
              <a:rPr lang="en-US" smtClean="0">
                <a:latin typeface="Arial" charset="0"/>
                <a:cs typeface="Arial" charset="0"/>
              </a:rPr>
              <a:pPr fontAlgn="base">
                <a:spcBef>
                  <a:spcPct val="0"/>
                </a:spcBef>
                <a:spcAft>
                  <a:spcPct val="0"/>
                </a:spcAft>
              </a:pPr>
              <a:t>24</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pic>
        <p:nvPicPr>
          <p:cNvPr id="1026" name="Picture 2" descr="C:\Users\XE56\AppData\Local\Microsoft\Windows\Temporary Internet Files\Content.Outlook\2WO6G0NZ\DMEPOS-Referral-Agent-Mailing-List-But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0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normAutofit fontScale="90000"/>
          </a:bodyPr>
          <a:lstStyle/>
          <a:p>
            <a:pPr>
              <a:defRPr/>
            </a:pPr>
            <a:r>
              <a:rPr lang="en-US" sz="4000" dirty="0"/>
              <a:t/>
            </a:r>
            <a:br>
              <a:rPr lang="en-US" sz="4000" dirty="0"/>
            </a:br>
            <a:r>
              <a:rPr lang="en-US" sz="4400" dirty="0"/>
              <a:t>How </a:t>
            </a:r>
            <a:r>
              <a:rPr lang="en-US" sz="4400" dirty="0" smtClean="0"/>
              <a:t>the </a:t>
            </a:r>
            <a:r>
              <a:rPr lang="en-US" sz="4400" dirty="0"/>
              <a:t>Program Works</a:t>
            </a:r>
            <a:br>
              <a:rPr lang="en-US" sz="4400" dirty="0"/>
            </a:br>
            <a:endParaRPr lang="en-US" sz="4400" dirty="0"/>
          </a:p>
        </p:txBody>
      </p:sp>
      <p:sp>
        <p:nvSpPr>
          <p:cNvPr id="407555" name="Rectangle 3"/>
          <p:cNvSpPr>
            <a:spLocks noGrp="1" noChangeArrowheads="1"/>
          </p:cNvSpPr>
          <p:nvPr>
            <p:ph idx="1"/>
          </p:nvPr>
        </p:nvSpPr>
        <p:spPr/>
        <p:txBody>
          <a:bodyPr>
            <a:normAutofit lnSpcReduction="10000"/>
          </a:bodyPr>
          <a:lstStyle/>
          <a:p>
            <a:pPr>
              <a:defRPr/>
            </a:pPr>
            <a:r>
              <a:rPr lang="en-US" dirty="0"/>
              <a:t>DMEPOS suppliers submit bids</a:t>
            </a:r>
          </a:p>
          <a:p>
            <a:pPr lvl="1">
              <a:defRPr/>
            </a:pPr>
            <a:r>
              <a:rPr lang="en-US" dirty="0"/>
              <a:t>Suppliers </a:t>
            </a:r>
            <a:r>
              <a:rPr lang="en-US" dirty="0" smtClean="0"/>
              <a:t>must </a:t>
            </a:r>
            <a:r>
              <a:rPr lang="en-US" dirty="0"/>
              <a:t>submit a bid to be </a:t>
            </a:r>
            <a:r>
              <a:rPr lang="en-US" dirty="0" smtClean="0"/>
              <a:t>considered for contract award </a:t>
            </a:r>
            <a:endParaRPr lang="en-US" dirty="0"/>
          </a:p>
          <a:p>
            <a:pPr>
              <a:defRPr/>
            </a:pPr>
            <a:r>
              <a:rPr lang="en-US" dirty="0" smtClean="0"/>
              <a:t>Payment amounts based on bids</a:t>
            </a:r>
            <a:endParaRPr lang="en-US" dirty="0"/>
          </a:p>
          <a:p>
            <a:pPr>
              <a:defRPr/>
            </a:pPr>
            <a:r>
              <a:rPr lang="en-US" dirty="0"/>
              <a:t>Contracts </a:t>
            </a:r>
            <a:r>
              <a:rPr lang="en-US" dirty="0" smtClean="0"/>
              <a:t>are awarded </a:t>
            </a:r>
            <a:r>
              <a:rPr lang="en-US" dirty="0"/>
              <a:t>to </a:t>
            </a:r>
            <a:r>
              <a:rPr lang="en-US" dirty="0" smtClean="0"/>
              <a:t>winning suppliers to sell/rent </a:t>
            </a:r>
            <a:r>
              <a:rPr lang="en-US" dirty="0"/>
              <a:t>DMEPOS </a:t>
            </a:r>
          </a:p>
          <a:p>
            <a:pPr>
              <a:defRPr/>
            </a:pPr>
            <a:r>
              <a:rPr lang="en-US" dirty="0" smtClean="0"/>
              <a:t>Contract suppliers must</a:t>
            </a:r>
            <a:endParaRPr lang="en-US" dirty="0"/>
          </a:p>
          <a:p>
            <a:pPr lvl="1">
              <a:defRPr/>
            </a:pPr>
            <a:r>
              <a:rPr lang="en-US" dirty="0" smtClean="0"/>
              <a:t>Meet </a:t>
            </a:r>
            <a:r>
              <a:rPr lang="en-US" dirty="0"/>
              <a:t>eligibility, quality, and financial standards</a:t>
            </a:r>
          </a:p>
          <a:p>
            <a:pPr lvl="1">
              <a:defRPr/>
            </a:pPr>
            <a:r>
              <a:rPr lang="en-US" dirty="0" smtClean="0"/>
              <a:t>Be accredited </a:t>
            </a:r>
            <a:r>
              <a:rPr lang="en-US" dirty="0"/>
              <a:t>by an independent </a:t>
            </a:r>
            <a:r>
              <a:rPr lang="en-US" dirty="0" smtClean="0"/>
              <a:t>organization</a:t>
            </a:r>
          </a:p>
          <a:p>
            <a:pPr lvl="1">
              <a:defRPr/>
            </a:pPr>
            <a:endParaRPr lang="en-US" dirty="0"/>
          </a:p>
        </p:txBody>
      </p:sp>
      <p:sp>
        <p:nvSpPr>
          <p:cNvPr id="10242"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1024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6C098-E8C4-44E8-9BC0-BD7DB8733FF6}"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extLst>
      <p:ext uri="{BB962C8B-B14F-4D97-AF65-F5344CB8AC3E}">
        <p14:creationId xmlns:p14="http://schemas.microsoft.com/office/powerpoint/2010/main" val="134908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sz="4000" dirty="0" smtClean="0">
                <a:cs typeface="Arial" charset="0"/>
              </a:rPr>
              <a:t>How the Program Works</a:t>
            </a:r>
          </a:p>
        </p:txBody>
      </p:sp>
      <p:sp>
        <p:nvSpPr>
          <p:cNvPr id="409603" name="Rectangle 3"/>
          <p:cNvSpPr>
            <a:spLocks noGrp="1" noChangeArrowheads="1"/>
          </p:cNvSpPr>
          <p:nvPr>
            <p:ph idx="1"/>
          </p:nvPr>
        </p:nvSpPr>
        <p:spPr>
          <a:xfrm>
            <a:off x="685800" y="1600200"/>
            <a:ext cx="8229600" cy="4525963"/>
          </a:xfrm>
        </p:spPr>
        <p:txBody>
          <a:bodyPr/>
          <a:lstStyle/>
          <a:p>
            <a:pPr>
              <a:defRPr/>
            </a:pPr>
            <a:r>
              <a:rPr lang="en-US" dirty="0" smtClean="0"/>
              <a:t>In most cases, only </a:t>
            </a:r>
            <a:r>
              <a:rPr lang="en-US" dirty="0"/>
              <a:t>contract suppliers </a:t>
            </a:r>
            <a:r>
              <a:rPr lang="en-US" dirty="0" smtClean="0"/>
              <a:t>can</a:t>
            </a:r>
            <a:endParaRPr lang="en-US" dirty="0"/>
          </a:p>
          <a:p>
            <a:pPr lvl="1">
              <a:defRPr/>
            </a:pPr>
            <a:r>
              <a:rPr lang="en-US" dirty="0"/>
              <a:t>Provide </a:t>
            </a:r>
            <a:r>
              <a:rPr lang="en-US" dirty="0" smtClean="0"/>
              <a:t>competitively bid DMEPOS </a:t>
            </a:r>
            <a:r>
              <a:rPr lang="en-US" dirty="0"/>
              <a:t>items </a:t>
            </a:r>
          </a:p>
          <a:p>
            <a:pPr lvl="1">
              <a:defRPr/>
            </a:pPr>
            <a:r>
              <a:rPr lang="en-US" dirty="0"/>
              <a:t>File claims with Medicare for </a:t>
            </a:r>
            <a:r>
              <a:rPr lang="en-US" dirty="0" smtClean="0"/>
              <a:t>payment of competitively bid items and services</a:t>
            </a:r>
            <a:endParaRPr lang="en-US" dirty="0"/>
          </a:p>
          <a:p>
            <a:pPr>
              <a:defRPr/>
            </a:pPr>
            <a:r>
              <a:rPr lang="en-US" dirty="0"/>
              <a:t>Contract supplier charge cannot exceed</a:t>
            </a:r>
          </a:p>
          <a:p>
            <a:pPr lvl="1">
              <a:defRPr/>
            </a:pPr>
            <a:r>
              <a:rPr lang="en-US" dirty="0"/>
              <a:t>Single payment amount based on bids received for an item</a:t>
            </a:r>
          </a:p>
          <a:p>
            <a:pPr lvl="1">
              <a:defRPr/>
            </a:pPr>
            <a:r>
              <a:rPr lang="en-US" dirty="0"/>
              <a:t>Medicare fee schedule allowed amount </a:t>
            </a:r>
          </a:p>
          <a:p>
            <a:pPr>
              <a:defRPr/>
            </a:pPr>
            <a:endParaRPr lang="en-US" dirty="0"/>
          </a:p>
        </p:txBody>
      </p:sp>
      <p:sp>
        <p:nvSpPr>
          <p:cNvPr id="11266"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1126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9DFB74-545F-4DFB-BC04-2EF476D8D223}"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extLst>
      <p:ext uri="{BB962C8B-B14F-4D97-AF65-F5344CB8AC3E}">
        <p14:creationId xmlns:p14="http://schemas.microsoft.com/office/powerpoint/2010/main" val="417163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Round 1 Rebid </a:t>
            </a:r>
            <a:endParaRPr lang="en-US" sz="4000" dirty="0"/>
          </a:p>
        </p:txBody>
      </p:sp>
      <p:sp>
        <p:nvSpPr>
          <p:cNvPr id="3" name="Content Placeholder 2"/>
          <p:cNvSpPr>
            <a:spLocks noGrp="1"/>
          </p:cNvSpPr>
          <p:nvPr>
            <p:ph idx="1"/>
          </p:nvPr>
        </p:nvSpPr>
        <p:spPr/>
        <p:txBody>
          <a:bodyPr/>
          <a:lstStyle/>
          <a:p>
            <a:pPr>
              <a:buNone/>
            </a:pPr>
            <a:endParaRPr lang="en-US" dirty="0" smtClean="0"/>
          </a:p>
          <a:p>
            <a:r>
              <a:rPr lang="en-US" dirty="0" smtClean="0"/>
              <a:t>Round 1 Rebid resulted in savings of 35% below </a:t>
            </a:r>
            <a:r>
              <a:rPr lang="en-US" dirty="0"/>
              <a:t>fee schedule</a:t>
            </a:r>
          </a:p>
          <a:p>
            <a:endParaRPr lang="en-US" dirty="0" smtClean="0"/>
          </a:p>
          <a:p>
            <a:r>
              <a:rPr lang="en-US" dirty="0" smtClean="0"/>
              <a:t>Savings for first two years over $400 million</a:t>
            </a:r>
          </a:p>
          <a:p>
            <a:pPr>
              <a:buNone/>
            </a:pPr>
            <a:endParaRPr lang="en-US" dirty="0" smtClean="0"/>
          </a:p>
        </p:txBody>
      </p:sp>
      <p:sp>
        <p:nvSpPr>
          <p:cNvPr id="4" name="Date Placeholder 3"/>
          <p:cNvSpPr>
            <a:spLocks noGrp="1"/>
          </p:cNvSpPr>
          <p:nvPr>
            <p:ph type="dt" sz="half" idx="10"/>
          </p:nvPr>
        </p:nvSpPr>
        <p:spPr>
          <a:xfrm>
            <a:off x="457200" y="6416675"/>
            <a:ext cx="2133600" cy="365125"/>
          </a:xfrm>
        </p:spPr>
        <p:txBody>
          <a:bodyPr/>
          <a:lstStyle/>
          <a:p>
            <a:pPr>
              <a:defRPr/>
            </a:pPr>
            <a:r>
              <a:rPr lang="en-US" dirty="0" smtClean="0"/>
              <a:t>December 2013</a:t>
            </a:r>
            <a:endParaRPr lang="en-US" dirty="0"/>
          </a:p>
        </p:txBody>
      </p:sp>
      <p:sp>
        <p:nvSpPr>
          <p:cNvPr id="5" name="Slide Number Placeholder 4"/>
          <p:cNvSpPr>
            <a:spLocks noGrp="1"/>
          </p:cNvSpPr>
          <p:nvPr>
            <p:ph type="sldNum" sz="quarter" idx="12"/>
          </p:nvPr>
        </p:nvSpPr>
        <p:spPr/>
        <p:txBody>
          <a:bodyPr/>
          <a:lstStyle/>
          <a:p>
            <a:pPr>
              <a:defRPr/>
            </a:pPr>
            <a:fld id="{DBCBD557-6092-42FF-ABAA-3D2E3239336B}" type="slidenum">
              <a:rPr lang="en-US" smtClean="0"/>
              <a:pPr>
                <a:defRPr/>
              </a:pPr>
              <a:t>5</a:t>
            </a:fld>
            <a:endParaRPr lang="en-US" dirty="0"/>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0"/>
            <a:ext cx="9144000" cy="1371600"/>
          </a:xfrm>
        </p:spPr>
        <p:txBody>
          <a:bodyPr>
            <a:normAutofit/>
          </a:bodyPr>
          <a:lstStyle/>
          <a:p>
            <a:r>
              <a:rPr lang="en-US" sz="4000" dirty="0" smtClean="0"/>
              <a:t>Round 1 </a:t>
            </a:r>
            <a:r>
              <a:rPr lang="en-US" sz="4000" dirty="0" err="1" smtClean="0"/>
              <a:t>Recompete</a:t>
            </a:r>
            <a:endParaRPr lang="en-US" sz="4000" dirty="0" smtClean="0">
              <a:cs typeface="Arial" charset="0"/>
            </a:endParaRPr>
          </a:p>
        </p:txBody>
      </p:sp>
      <p:sp>
        <p:nvSpPr>
          <p:cNvPr id="460803" name="Rectangle 3"/>
          <p:cNvSpPr>
            <a:spLocks noGrp="1" noChangeArrowheads="1"/>
          </p:cNvSpPr>
          <p:nvPr>
            <p:ph idx="1"/>
          </p:nvPr>
        </p:nvSpPr>
        <p:spPr/>
        <p:txBody>
          <a:bodyPr>
            <a:normAutofit/>
          </a:bodyPr>
          <a:lstStyle/>
          <a:p>
            <a:pPr>
              <a:defRPr/>
            </a:pPr>
            <a:r>
              <a:rPr lang="en-US" dirty="0" smtClean="0"/>
              <a:t>Current </a:t>
            </a:r>
            <a:r>
              <a:rPr lang="en-US" dirty="0"/>
              <a:t>competitive bidding program supplier contracts in Round 1 areas </a:t>
            </a:r>
            <a:r>
              <a:rPr lang="en-US" dirty="0" smtClean="0"/>
              <a:t>end </a:t>
            </a:r>
            <a:r>
              <a:rPr lang="en-US" dirty="0"/>
              <a:t>December 31, </a:t>
            </a:r>
            <a:r>
              <a:rPr lang="en-US" dirty="0" smtClean="0"/>
              <a:t>2013 (national mail-order program remains in effect)</a:t>
            </a:r>
            <a:endParaRPr lang="en-US" dirty="0"/>
          </a:p>
          <a:p>
            <a:pPr>
              <a:defRPr/>
            </a:pPr>
            <a:r>
              <a:rPr lang="en-US" dirty="0" smtClean="0"/>
              <a:t>Round </a:t>
            </a:r>
            <a:r>
              <a:rPr lang="en-US" dirty="0"/>
              <a:t>1 </a:t>
            </a:r>
            <a:r>
              <a:rPr lang="en-US" dirty="0" err="1" smtClean="0"/>
              <a:t>Recompete</a:t>
            </a:r>
            <a:r>
              <a:rPr lang="en-US" dirty="0" smtClean="0"/>
              <a:t> contracts go </a:t>
            </a:r>
            <a:r>
              <a:rPr lang="en-US" dirty="0"/>
              <a:t>into effect on January 1, 2014 in same nine </a:t>
            </a:r>
            <a:r>
              <a:rPr lang="en-US" dirty="0" smtClean="0"/>
              <a:t>areas </a:t>
            </a:r>
          </a:p>
          <a:p>
            <a:pPr>
              <a:defRPr/>
            </a:pPr>
            <a:r>
              <a:rPr lang="en-US" dirty="0" smtClean="0"/>
              <a:t>Round 1 </a:t>
            </a:r>
            <a:r>
              <a:rPr lang="en-US" dirty="0" err="1" smtClean="0"/>
              <a:t>Recompete</a:t>
            </a:r>
            <a:r>
              <a:rPr lang="en-US" dirty="0" smtClean="0"/>
              <a:t> projected to result in savings of 37% compared to fee schedule</a:t>
            </a:r>
          </a:p>
          <a:p>
            <a:pPr>
              <a:defRPr/>
            </a:pPr>
            <a:endParaRPr lang="en-US" sz="3600" dirty="0"/>
          </a:p>
        </p:txBody>
      </p:sp>
      <p:sp>
        <p:nvSpPr>
          <p:cNvPr id="9218"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921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7E74E-0CC9-4CD6-91FA-26840CC3F196}" type="slidenum">
              <a:rPr lang="en-US" smtClean="0">
                <a:latin typeface="Arial" charset="0"/>
                <a:cs typeface="Arial" charset="0"/>
              </a:rPr>
              <a:pPr fontAlgn="base">
                <a:spcBef>
                  <a:spcPct val="0"/>
                </a:spcBef>
                <a:spcAft>
                  <a:spcPct val="0"/>
                </a:spcAft>
              </a:pPr>
              <a:t>6</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371600"/>
          </a:xfrm>
        </p:spPr>
        <p:txBody>
          <a:bodyPr>
            <a:normAutofit fontScale="90000"/>
          </a:bodyPr>
          <a:lstStyle/>
          <a:p>
            <a:r>
              <a:rPr lang="en-US" dirty="0" smtClean="0"/>
              <a:t/>
            </a:r>
            <a:br>
              <a:rPr lang="en-US" dirty="0" smtClean="0"/>
            </a:br>
            <a:r>
              <a:rPr lang="en-US" sz="4000" dirty="0" smtClean="0"/>
              <a:t>Round 1 Rebid Products </a:t>
            </a:r>
            <a:br>
              <a:rPr lang="en-US" sz="4000" dirty="0" smtClean="0"/>
            </a:br>
            <a:r>
              <a:rPr lang="en-US" sz="4000" dirty="0" smtClean="0"/>
              <a:t>1/1/11-12/31/13</a:t>
            </a:r>
            <a:r>
              <a:rPr lang="en-US" dirty="0" smtClean="0">
                <a:solidFill>
                  <a:schemeClr val="bg1"/>
                </a:solidFill>
              </a:rPr>
              <a:t/>
            </a:r>
            <a:br>
              <a:rPr lang="en-US" dirty="0" smtClean="0">
                <a:solidFill>
                  <a:schemeClr val="bg1"/>
                </a:solidFill>
              </a:rPr>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70475193"/>
              </p:ext>
            </p:extLst>
          </p:nvPr>
        </p:nvGraphicFramePr>
        <p:xfrm>
          <a:off x="304800" y="1524001"/>
          <a:ext cx="8382000" cy="4952995"/>
        </p:xfrm>
        <a:graphic>
          <a:graphicData uri="http://schemas.openxmlformats.org/drawingml/2006/table">
            <a:tbl>
              <a:tblPr firstRow="1" bandRow="1">
                <a:tableStyleId>{B301B821-A1FF-4177-AEE7-76D212191A09}</a:tableStyleId>
              </a:tblPr>
              <a:tblGrid>
                <a:gridCol w="8382000"/>
              </a:tblGrid>
              <a:tr h="398553">
                <a:tc>
                  <a:txBody>
                    <a:bodyPr/>
                    <a:lstStyle/>
                    <a:p>
                      <a:pPr algn="ctr"/>
                      <a:r>
                        <a:rPr lang="en-US" sz="2000" dirty="0" smtClean="0"/>
                        <a:t>Products</a:t>
                      </a:r>
                      <a:r>
                        <a:rPr lang="en-US" sz="2000" baseline="0" dirty="0" smtClean="0"/>
                        <a:t> Included in Round 1 Rebid </a:t>
                      </a:r>
                      <a:endParaRPr lang="en-US" sz="2000" b="1" dirty="0">
                        <a:solidFill>
                          <a:schemeClr val="tx1"/>
                        </a:solidFill>
                      </a:endParaRPr>
                    </a:p>
                  </a:txBody>
                  <a:tcPr marL="85832" marR="85832"/>
                </a:tc>
              </a:tr>
              <a:tr h="398553">
                <a:tc>
                  <a:txBody>
                    <a:bodyPr/>
                    <a:lstStyle/>
                    <a:p>
                      <a:r>
                        <a:rPr lang="en-US" sz="2000" dirty="0" smtClean="0"/>
                        <a:t>Oxygen,</a:t>
                      </a:r>
                      <a:r>
                        <a:rPr lang="en-US" sz="2000" baseline="0" dirty="0" smtClean="0"/>
                        <a:t> oxygen equipment, and supplies</a:t>
                      </a:r>
                      <a:endParaRPr lang="en-US" sz="2000" b="0" dirty="0">
                        <a:solidFill>
                          <a:schemeClr val="tx1"/>
                        </a:solidFill>
                      </a:endParaRPr>
                    </a:p>
                  </a:txBody>
                  <a:tcPr marL="85832" marR="85832"/>
                </a:tc>
              </a:tr>
              <a:tr h="398553">
                <a:tc>
                  <a:txBody>
                    <a:bodyPr/>
                    <a:lstStyle/>
                    <a:p>
                      <a:r>
                        <a:rPr lang="en-US" sz="2000" dirty="0" smtClean="0"/>
                        <a:t>Enteral nutrients,</a:t>
                      </a:r>
                      <a:r>
                        <a:rPr lang="en-US" sz="2000" baseline="0" dirty="0" smtClean="0"/>
                        <a:t> equipment, and supplies</a:t>
                      </a:r>
                      <a:endParaRPr lang="en-US" sz="2000" dirty="0">
                        <a:solidFill>
                          <a:schemeClr val="tx1"/>
                        </a:solidFill>
                      </a:endParaRPr>
                    </a:p>
                  </a:txBody>
                  <a:tcPr marL="85832" marR="85832"/>
                </a:tc>
              </a:tr>
              <a:tr h="711702">
                <a:tc>
                  <a:txBody>
                    <a:bodyPr/>
                    <a:lstStyle/>
                    <a:p>
                      <a:r>
                        <a:rPr lang="en-US" sz="2000" dirty="0" smtClean="0"/>
                        <a:t>Continuous</a:t>
                      </a:r>
                      <a:r>
                        <a:rPr lang="en-US" sz="2000" baseline="0" dirty="0" smtClean="0"/>
                        <a:t> Positive Airway Pressure (CPAP) devices and Respiratory Assist Devices (RADs), and related supplies and accessories</a:t>
                      </a:r>
                      <a:endParaRPr lang="en-US" sz="2000" dirty="0">
                        <a:solidFill>
                          <a:schemeClr val="tx1"/>
                        </a:solidFill>
                      </a:endParaRPr>
                    </a:p>
                  </a:txBody>
                  <a:tcPr marL="85832" marR="85832"/>
                </a:tc>
              </a:tr>
              <a:tr h="398553">
                <a:tc>
                  <a:txBody>
                    <a:bodyPr/>
                    <a:lstStyle/>
                    <a:p>
                      <a:r>
                        <a:rPr lang="en-US" sz="2000" dirty="0" smtClean="0"/>
                        <a:t>Hospital beds and related accessories</a:t>
                      </a:r>
                      <a:endParaRPr lang="en-US" sz="2000" dirty="0">
                        <a:solidFill>
                          <a:schemeClr val="tx1"/>
                        </a:solidFill>
                      </a:endParaRPr>
                    </a:p>
                  </a:txBody>
                  <a:tcPr marL="85832" marR="85832"/>
                </a:tc>
              </a:tr>
              <a:tr h="398553">
                <a:tc>
                  <a:txBody>
                    <a:bodyPr/>
                    <a:lstStyle/>
                    <a:p>
                      <a:r>
                        <a:rPr lang="en-US" sz="2000" dirty="0" smtClean="0"/>
                        <a:t>Walkers and related accessories</a:t>
                      </a:r>
                      <a:endParaRPr lang="en-US" sz="2000" dirty="0">
                        <a:solidFill>
                          <a:schemeClr val="tx1"/>
                        </a:solidFill>
                      </a:endParaRPr>
                    </a:p>
                  </a:txBody>
                  <a:tcPr marL="85832" marR="85832"/>
                </a:tc>
              </a:tr>
              <a:tr h="426571">
                <a:tc>
                  <a:txBody>
                    <a:bodyPr/>
                    <a:lstStyle/>
                    <a:p>
                      <a:r>
                        <a:rPr lang="en-US" sz="2000" dirty="0" smtClean="0"/>
                        <a:t>Support surfaces</a:t>
                      </a:r>
                      <a:r>
                        <a:rPr lang="en-US" sz="2000" baseline="0" dirty="0" smtClean="0"/>
                        <a:t> (Group 2 mattresses and overlays) (in Miami area only)</a:t>
                      </a:r>
                      <a:endParaRPr lang="en-US" sz="2000" b="0" dirty="0">
                        <a:solidFill>
                          <a:schemeClr val="tx1"/>
                        </a:solidFill>
                      </a:endParaRPr>
                    </a:p>
                  </a:txBody>
                  <a:tcPr marL="85832" marR="85832"/>
                </a:tc>
              </a:tr>
              <a:tr h="398553">
                <a:tc>
                  <a:txBody>
                    <a:bodyPr/>
                    <a:lstStyle/>
                    <a:p>
                      <a:r>
                        <a:rPr lang="en-US" sz="2000" dirty="0" smtClean="0"/>
                        <a:t>Standard</a:t>
                      </a:r>
                      <a:r>
                        <a:rPr lang="en-US" sz="2000" baseline="0" dirty="0" smtClean="0"/>
                        <a:t> </a:t>
                      </a:r>
                      <a:r>
                        <a:rPr lang="en-US" sz="2000" u="none" baseline="0" dirty="0" smtClean="0"/>
                        <a:t>power </a:t>
                      </a:r>
                      <a:r>
                        <a:rPr lang="en-US" sz="2000" baseline="0" dirty="0" smtClean="0"/>
                        <a:t>wheelchairs, scooters, and related accessories</a:t>
                      </a:r>
                      <a:endParaRPr lang="en-US" sz="2000" b="0" i="0" dirty="0">
                        <a:solidFill>
                          <a:schemeClr val="tx1"/>
                        </a:solidFill>
                      </a:endParaRPr>
                    </a:p>
                  </a:txBody>
                  <a:tcPr marL="85832" marR="85832"/>
                </a:tc>
              </a:tr>
              <a:tr h="711702">
                <a:tc>
                  <a:txBody>
                    <a:bodyPr/>
                    <a:lstStyle/>
                    <a:p>
                      <a:r>
                        <a:rPr lang="en-US" sz="2000" baseline="0" dirty="0" smtClean="0"/>
                        <a:t>Complex rehabilitative power wheelchairs and related accessories (Group 2)</a:t>
                      </a:r>
                      <a:endParaRPr lang="en-US" sz="2000" b="0" i="0" dirty="0">
                        <a:solidFill>
                          <a:schemeClr val="tx1"/>
                        </a:solidFill>
                      </a:endParaRPr>
                    </a:p>
                  </a:txBody>
                  <a:tcPr marL="85832" marR="85832"/>
                </a:tc>
              </a:tr>
              <a:tr h="711702">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2000" dirty="0" smtClean="0"/>
                        <a:t>Note:  Round</a:t>
                      </a:r>
                      <a:r>
                        <a:rPr lang="en-US" sz="2000" baseline="0" dirty="0" smtClean="0"/>
                        <a:t> 1 mail-order diabetic supply contracts ended on December, 31 2012</a:t>
                      </a:r>
                      <a:endParaRPr lang="en-US" sz="2000" dirty="0" smtClean="0">
                        <a:solidFill>
                          <a:schemeClr val="tx1"/>
                        </a:solidFill>
                      </a:endParaRPr>
                    </a:p>
                  </a:txBody>
                  <a:tcPr marL="85832" marR="85832"/>
                </a:tc>
              </a:tr>
            </a:tbl>
          </a:graphicData>
        </a:graphic>
      </p:graphicFrame>
      <p:sp>
        <p:nvSpPr>
          <p:cNvPr id="4" name="Date Placeholder 3"/>
          <p:cNvSpPr>
            <a:spLocks noGrp="1"/>
          </p:cNvSpPr>
          <p:nvPr>
            <p:ph type="dt" sz="half" idx="10"/>
          </p:nvPr>
        </p:nvSpPr>
        <p:spPr>
          <a:xfrm>
            <a:off x="457200" y="6629400"/>
            <a:ext cx="2133600" cy="92075"/>
          </a:xfrm>
          <a:prstGeom prst="rect">
            <a:avLst/>
          </a:prstGeom>
        </p:spPr>
        <p:txBody>
          <a:bodyPr/>
          <a:lstStyle/>
          <a:p>
            <a:pPr>
              <a:defRPr/>
            </a:pPr>
            <a:r>
              <a:rPr lang="en-US" dirty="0" smtClean="0"/>
              <a:t>December 2013</a:t>
            </a:r>
            <a:endParaRPr lang="en-US" dirty="0"/>
          </a:p>
        </p:txBody>
      </p:sp>
      <p:sp>
        <p:nvSpPr>
          <p:cNvPr id="6" name="Footer Placeholder 5"/>
          <p:cNvSpPr>
            <a:spLocks noGrp="1"/>
          </p:cNvSpPr>
          <p:nvPr>
            <p:ph type="ftr" sz="quarter" idx="11"/>
          </p:nvPr>
        </p:nvSpPr>
        <p:spPr>
          <a:xfrm>
            <a:off x="3124200" y="6553200"/>
            <a:ext cx="3505200" cy="168275"/>
          </a:xfrm>
        </p:spPr>
        <p:txBody>
          <a:bodyPr/>
          <a:lstStyle/>
          <a:p>
            <a:pPr>
              <a:defRPr/>
            </a:pPr>
            <a:r>
              <a:rPr lang="en-US" sz="1400" dirty="0" smtClean="0"/>
              <a:t>Competitive Bidding Program</a:t>
            </a:r>
            <a:endParaRPr lang="en-US" sz="1400" dirty="0"/>
          </a:p>
        </p:txBody>
      </p:sp>
      <p:sp>
        <p:nvSpPr>
          <p:cNvPr id="10" name="Slide Number Placeholder 5"/>
          <p:cNvSpPr>
            <a:spLocks noGrp="1"/>
          </p:cNvSpPr>
          <p:nvPr>
            <p:ph type="sldNum" sz="quarter" idx="12"/>
          </p:nvPr>
        </p:nvSpPr>
        <p:spPr bwMode="auto">
          <a:xfrm rot="10800000" flipV="1">
            <a:off x="7848600" y="6553201"/>
            <a:ext cx="990600" cy="304799"/>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latin typeface="Arial" charset="0"/>
                <a:cs typeface="Arial" charset="0"/>
              </a:rPr>
              <a:t>5</a:t>
            </a:r>
            <a:endParaRPr lang="en-US" dirty="0" smtClean="0">
              <a:latin typeface="Arial" charset="0"/>
              <a:cs typeface="Arial" charset="0"/>
            </a:endParaRPr>
          </a:p>
        </p:txBody>
      </p:sp>
      <p:sp>
        <p:nvSpPr>
          <p:cNvPr id="9" name="Title 1"/>
          <p:cNvSpPr txBox="1">
            <a:spLocks/>
          </p:cNvSpPr>
          <p:nvPr/>
        </p:nvSpPr>
        <p:spPr bwMode="auto">
          <a:xfrm>
            <a:off x="304800" y="6172200"/>
            <a:ext cx="8412907" cy="21544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3138" rtl="0" eaLnBrk="0" fontAlgn="base" latinLnBrk="0" hangingPunct="0">
              <a:lnSpc>
                <a:spcPct val="100000"/>
              </a:lnSpc>
              <a:spcBef>
                <a:spcPct val="0"/>
              </a:spcBef>
              <a:spcAft>
                <a:spcPct val="0"/>
              </a:spcAft>
              <a:buClrTx/>
              <a:buSzTx/>
              <a:buFontTx/>
              <a:buNone/>
              <a:tabLst/>
              <a:defRPr/>
            </a:pPr>
            <a:r>
              <a:rPr kumimoji="0" lang="en-US" sz="1400" b="1" i="1" u="none" strike="noStrike" kern="0" cap="none" spc="0" normalizeH="0" baseline="0" noProof="0" dirty="0" smtClean="0">
                <a:ln>
                  <a:noFill/>
                </a:ln>
                <a:solidFill>
                  <a:schemeClr val="hlink"/>
                </a:solidFill>
                <a:effectLst/>
                <a:uLnTx/>
                <a:uFillTx/>
                <a:latin typeface="+mj-lt"/>
                <a:ea typeface="+mj-ea"/>
                <a:cs typeface="+mj-cs"/>
              </a:rPr>
              <a:t>*</a:t>
            </a:r>
            <a:endParaRPr kumimoji="0" lang="en-US" sz="1300" b="1" i="1" u="none" strike="noStrike" kern="0" cap="none" spc="0" normalizeH="0" baseline="0" noProof="0" dirty="0">
              <a:ln>
                <a:noFill/>
              </a:ln>
              <a:solidFill>
                <a:schemeClr val="hlink"/>
              </a:solidFill>
              <a:effectLst/>
              <a:uLnTx/>
              <a:uFillTx/>
              <a:latin typeface="+mj-lt"/>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Round 1 </a:t>
            </a:r>
            <a:r>
              <a:rPr lang="en-US" dirty="0" err="1" smtClean="0"/>
              <a:t>Recompete</a:t>
            </a:r>
            <a:r>
              <a:rPr lang="en-US" dirty="0" smtClean="0"/>
              <a:t> Products </a:t>
            </a:r>
            <a:br>
              <a:rPr lang="en-US" dirty="0" smtClean="0"/>
            </a:br>
            <a:r>
              <a:rPr lang="en-US" dirty="0" smtClean="0"/>
              <a:t>1/1/14-12/31/16</a:t>
            </a:r>
            <a:r>
              <a:rPr lang="en-US" dirty="0" smtClean="0">
                <a:solidFill>
                  <a:schemeClr val="bg1"/>
                </a:solidFill>
              </a:rPr>
              <a:t/>
            </a:r>
            <a:br>
              <a:rPr lang="en-US" dirty="0" smtClean="0">
                <a:solidFill>
                  <a:schemeClr val="bg1"/>
                </a:solidFill>
              </a:rPr>
            </a:br>
            <a:endParaRPr lang="en-US" dirty="0"/>
          </a:p>
        </p:txBody>
      </p:sp>
      <p:graphicFrame>
        <p:nvGraphicFramePr>
          <p:cNvPr id="8" name="Content Placeholder 7"/>
          <p:cNvGraphicFramePr>
            <a:graphicFrameLocks noGrp="1"/>
          </p:cNvGraphicFramePr>
          <p:nvPr>
            <p:ph idx="1"/>
          </p:nvPr>
        </p:nvGraphicFramePr>
        <p:xfrm>
          <a:off x="381000" y="1600200"/>
          <a:ext cx="8229600" cy="4791294"/>
        </p:xfrm>
        <a:graphic>
          <a:graphicData uri="http://schemas.openxmlformats.org/drawingml/2006/table">
            <a:tbl>
              <a:tblPr firstRow="1" bandRow="1">
                <a:tableStyleId>{B301B821-A1FF-4177-AEE7-76D212191A09}</a:tableStyleId>
              </a:tblPr>
              <a:tblGrid>
                <a:gridCol w="8229600"/>
              </a:tblGrid>
              <a:tr h="367738">
                <a:tc>
                  <a:txBody>
                    <a:bodyPr/>
                    <a:lstStyle/>
                    <a:p>
                      <a:pPr marL="0" marR="0" indent="0" algn="ctr" defTabSz="932566" rtl="0" eaLnBrk="1" fontAlgn="auto" latinLnBrk="0" hangingPunct="1">
                        <a:lnSpc>
                          <a:spcPct val="100000"/>
                        </a:lnSpc>
                        <a:spcBef>
                          <a:spcPts val="0"/>
                        </a:spcBef>
                        <a:spcAft>
                          <a:spcPts val="0"/>
                        </a:spcAft>
                        <a:buClrTx/>
                        <a:buSzTx/>
                        <a:buFontTx/>
                        <a:buNone/>
                        <a:tabLst/>
                        <a:defRPr/>
                      </a:pPr>
                      <a:r>
                        <a:rPr lang="en-US" sz="2000" dirty="0" smtClean="0"/>
                        <a:t>Products</a:t>
                      </a:r>
                      <a:r>
                        <a:rPr lang="en-US" sz="2000" baseline="0" dirty="0" smtClean="0"/>
                        <a:t> Included in </a:t>
                      </a:r>
                      <a:r>
                        <a:rPr lang="en-US" sz="2000" dirty="0" smtClean="0"/>
                        <a:t>Round</a:t>
                      </a:r>
                      <a:r>
                        <a:rPr lang="en-US" sz="2000" baseline="0" dirty="0" smtClean="0"/>
                        <a:t>  1 </a:t>
                      </a:r>
                      <a:r>
                        <a:rPr lang="en-US" sz="2000" baseline="0" dirty="0" err="1" smtClean="0"/>
                        <a:t>Recompete</a:t>
                      </a:r>
                      <a:endParaRPr lang="en-US" sz="2000" b="1" dirty="0">
                        <a:solidFill>
                          <a:schemeClr val="tx1"/>
                        </a:solidFill>
                      </a:endParaRPr>
                    </a:p>
                  </a:txBody>
                  <a:tcPr marL="86627" marR="86627"/>
                </a:tc>
              </a:tr>
              <a:tr h="1068079">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800" dirty="0" smtClean="0"/>
                        <a:t>Respiratory Equipment and Related Supplies and Accessories</a:t>
                      </a:r>
                    </a:p>
                    <a:p>
                      <a:pPr marL="0" marR="0" indent="0" algn="l" defTabSz="932566"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solidFill>
                            <a:schemeClr val="tx1"/>
                          </a:solidFill>
                        </a:rPr>
                        <a:t>includes oxygen, oxygen equipment and supplies; continuous</a:t>
                      </a:r>
                      <a:r>
                        <a:rPr lang="en-US" sz="1800" baseline="0" dirty="0" smtClean="0">
                          <a:solidFill>
                            <a:schemeClr val="tx1"/>
                          </a:solidFill>
                        </a:rPr>
                        <a:t> positive airway pressure (CPAP) devices and respiratory assist devices (RADs) and related supplies and accessories; and standard nebulizers</a:t>
                      </a:r>
                      <a:endParaRPr lang="en-US" sz="1800" dirty="0">
                        <a:solidFill>
                          <a:schemeClr val="tx1"/>
                        </a:solidFill>
                      </a:endParaRPr>
                    </a:p>
                  </a:txBody>
                  <a:tcPr marL="86627" marR="86627"/>
                </a:tc>
              </a:tr>
              <a:tr h="656676">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800" dirty="0" smtClean="0"/>
                        <a:t>Standard Mobility Equipment and Related Accessories</a:t>
                      </a:r>
                    </a:p>
                    <a:p>
                      <a:pPr marL="0" marR="0" indent="0" algn="l" defTabSz="932566"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solidFill>
                            <a:schemeClr val="tx1"/>
                          </a:solidFill>
                        </a:rPr>
                        <a:t>includes</a:t>
                      </a:r>
                      <a:r>
                        <a:rPr lang="en-US" sz="1800" baseline="0" dirty="0" smtClean="0">
                          <a:solidFill>
                            <a:schemeClr val="tx1"/>
                          </a:solidFill>
                        </a:rPr>
                        <a:t> walkers, standard power and manual wheelchairs, scooters, and related accessories</a:t>
                      </a:r>
                      <a:endParaRPr lang="en-US" sz="1800" dirty="0">
                        <a:solidFill>
                          <a:schemeClr val="tx1"/>
                        </a:solidFill>
                      </a:endParaRPr>
                    </a:p>
                  </a:txBody>
                  <a:tcPr marL="86627" marR="86627"/>
                </a:tc>
              </a:tr>
              <a:tr h="367738">
                <a:tc>
                  <a:txBody>
                    <a:bodyPr/>
                    <a:lstStyle/>
                    <a:p>
                      <a:pPr marL="0" marR="0" indent="0" algn="l" defTabSz="932566" rtl="0" eaLnBrk="1" fontAlgn="auto" latinLnBrk="0" hangingPunct="1">
                        <a:lnSpc>
                          <a:spcPct val="100000"/>
                        </a:lnSpc>
                        <a:spcBef>
                          <a:spcPts val="0"/>
                        </a:spcBef>
                        <a:spcAft>
                          <a:spcPts val="0"/>
                        </a:spcAft>
                        <a:buClrTx/>
                        <a:buSzTx/>
                        <a:buFontTx/>
                        <a:buNone/>
                        <a:tabLst/>
                        <a:defRPr/>
                      </a:pPr>
                      <a:r>
                        <a:rPr lang="en-US" sz="1800" dirty="0" smtClean="0"/>
                        <a:t>General Home Equipment</a:t>
                      </a:r>
                    </a:p>
                    <a:p>
                      <a:pPr marL="0" marR="0" indent="0" algn="l" defTabSz="932566" rtl="0" eaLnBrk="1" fontAlgn="auto" latinLnBrk="0" hangingPunct="1">
                        <a:lnSpc>
                          <a:spcPct val="100000"/>
                        </a:lnSpc>
                        <a:spcBef>
                          <a:spcPts val="0"/>
                        </a:spcBef>
                        <a:spcAft>
                          <a:spcPts val="0"/>
                        </a:spcAft>
                        <a:buClrTx/>
                        <a:buSzTx/>
                        <a:buFont typeface="Wingdings" pitchFamily="2" charset="2"/>
                        <a:buChar char="§"/>
                        <a:tabLst/>
                        <a:defRPr/>
                      </a:pPr>
                      <a:r>
                        <a:rPr lang="en-US" sz="1800" dirty="0" smtClean="0">
                          <a:solidFill>
                            <a:schemeClr val="tx1"/>
                          </a:solidFill>
                        </a:rPr>
                        <a:t>includes hospital beds and related accessories,</a:t>
                      </a:r>
                      <a:r>
                        <a:rPr lang="en-US" sz="1800" baseline="0" dirty="0" smtClean="0">
                          <a:solidFill>
                            <a:schemeClr val="tx1"/>
                          </a:solidFill>
                        </a:rPr>
                        <a:t> group 1 and 2 support surfaces, </a:t>
                      </a:r>
                      <a:r>
                        <a:rPr lang="en-US" sz="1800" baseline="0" dirty="0" err="1" smtClean="0">
                          <a:solidFill>
                            <a:schemeClr val="tx1"/>
                          </a:solidFill>
                        </a:rPr>
                        <a:t>transcutaneous</a:t>
                      </a:r>
                      <a:r>
                        <a:rPr lang="en-US" sz="1800" baseline="0" dirty="0" smtClean="0">
                          <a:solidFill>
                            <a:schemeClr val="tx1"/>
                          </a:solidFill>
                        </a:rPr>
                        <a:t> electrical nerve stimulation (TENS) devices, commode chairs, patient lifts, and seat lifts</a:t>
                      </a:r>
                      <a:endParaRPr lang="en-US" sz="1800" dirty="0" smtClean="0">
                        <a:solidFill>
                          <a:schemeClr val="tx1"/>
                        </a:solidFill>
                      </a:endParaRPr>
                    </a:p>
                  </a:txBody>
                  <a:tcPr marL="86627" marR="86627"/>
                </a:tc>
              </a:tr>
              <a:tr h="367738">
                <a:tc>
                  <a:txBody>
                    <a:bodyPr/>
                    <a:lstStyle/>
                    <a:p>
                      <a:r>
                        <a:rPr lang="en-US" sz="1800" dirty="0" err="1" smtClean="0">
                          <a:solidFill>
                            <a:schemeClr val="tx1"/>
                          </a:solidFill>
                        </a:rPr>
                        <a:t>Enteral</a:t>
                      </a:r>
                      <a:r>
                        <a:rPr lang="en-US" sz="1800" dirty="0" smtClean="0">
                          <a:solidFill>
                            <a:schemeClr val="tx1"/>
                          </a:solidFill>
                        </a:rPr>
                        <a:t> Nutrients,</a:t>
                      </a:r>
                      <a:r>
                        <a:rPr lang="en-US" sz="1800" baseline="0" dirty="0" smtClean="0">
                          <a:solidFill>
                            <a:schemeClr val="tx1"/>
                          </a:solidFill>
                        </a:rPr>
                        <a:t> Equipment and Supplies</a:t>
                      </a:r>
                      <a:endParaRPr lang="en-US" sz="1800" dirty="0">
                        <a:solidFill>
                          <a:schemeClr val="tx1"/>
                        </a:solidFill>
                      </a:endParaRPr>
                    </a:p>
                  </a:txBody>
                  <a:tcPr marL="86627" marR="86627"/>
                </a:tc>
              </a:tr>
              <a:tr h="367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Negative Pressure</a:t>
                      </a:r>
                      <a:r>
                        <a:rPr lang="en-US" sz="1800" baseline="0" dirty="0" smtClean="0"/>
                        <a:t> Wound Therapy Pumps and Related Supplies and Accessories</a:t>
                      </a:r>
                      <a:endParaRPr lang="en-US" sz="1800" b="1" i="1" dirty="0" smtClean="0">
                        <a:solidFill>
                          <a:schemeClr val="tx1"/>
                        </a:solidFill>
                      </a:endParaRPr>
                    </a:p>
                  </a:txBody>
                  <a:tcPr marL="86627" marR="86627"/>
                </a:tc>
              </a:tr>
              <a:tr h="367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External Infusion Pumps and Supplies</a:t>
                      </a:r>
                      <a:endParaRPr lang="en-US" sz="1800" b="1" i="1" dirty="0" smtClean="0">
                        <a:solidFill>
                          <a:schemeClr val="tx1"/>
                        </a:solidFill>
                      </a:endParaRPr>
                    </a:p>
                  </a:txBody>
                  <a:tcPr marL="86627" marR="86627"/>
                </a:tc>
              </a:tr>
            </a:tbl>
          </a:graphicData>
        </a:graphic>
      </p:graphicFrame>
      <p:sp>
        <p:nvSpPr>
          <p:cNvPr id="4" name="Date Placeholder 3"/>
          <p:cNvSpPr>
            <a:spLocks noGrp="1"/>
          </p:cNvSpPr>
          <p:nvPr>
            <p:ph type="dt" sz="half" idx="10"/>
          </p:nvPr>
        </p:nvSpPr>
        <p:spPr>
          <a:xfrm>
            <a:off x="457200" y="6553200"/>
            <a:ext cx="2133600" cy="304800"/>
          </a:xfrm>
        </p:spPr>
        <p:txBody>
          <a:bodyPr/>
          <a:lstStyle/>
          <a:p>
            <a:pPr>
              <a:defRPr/>
            </a:pPr>
            <a:r>
              <a:rPr lang="en-US" dirty="0" smtClean="0"/>
              <a:t>December 2013</a:t>
            </a:r>
            <a:endParaRPr lang="en-US" dirty="0"/>
          </a:p>
        </p:txBody>
      </p:sp>
      <p:sp>
        <p:nvSpPr>
          <p:cNvPr id="5" name="Footer Placeholder 4"/>
          <p:cNvSpPr>
            <a:spLocks noGrp="1"/>
          </p:cNvSpPr>
          <p:nvPr>
            <p:ph type="ftr" sz="quarter" idx="11"/>
          </p:nvPr>
        </p:nvSpPr>
        <p:spPr>
          <a:xfrm>
            <a:off x="3124200" y="6553200"/>
            <a:ext cx="3505200" cy="457200"/>
          </a:xfrm>
        </p:spPr>
        <p:txBody>
          <a:bodyPr/>
          <a:lstStyle/>
          <a:p>
            <a:pPr>
              <a:defRPr/>
            </a:pPr>
            <a:r>
              <a:rPr lang="en-US" sz="1400" dirty="0" smtClean="0"/>
              <a:t>Competitive Bidding Program</a:t>
            </a:r>
            <a:endParaRPr lang="en-US" sz="1400" dirty="0"/>
          </a:p>
        </p:txBody>
      </p:sp>
      <p:sp>
        <p:nvSpPr>
          <p:cNvPr id="6" name="Slide Number Placeholder 5"/>
          <p:cNvSpPr>
            <a:spLocks noGrp="1"/>
          </p:cNvSpPr>
          <p:nvPr>
            <p:ph type="sldNum" sz="quarter" idx="12"/>
          </p:nvPr>
        </p:nvSpPr>
        <p:spPr>
          <a:xfrm>
            <a:off x="7772400" y="6553200"/>
            <a:ext cx="990600" cy="304800"/>
          </a:xfrm>
        </p:spPr>
        <p:txBody>
          <a:bodyPr/>
          <a:lstStyle/>
          <a:p>
            <a:pPr>
              <a:defRPr/>
            </a:pPr>
            <a:fld id="{DBCBD557-6092-42FF-ABAA-3D2E3239336B}"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r>
              <a:rPr lang="en-US" sz="4000" dirty="0" smtClean="0">
                <a:cs typeface="Arial" charset="0"/>
              </a:rPr>
              <a:t>Who will be Affected? </a:t>
            </a:r>
          </a:p>
        </p:txBody>
      </p:sp>
      <p:sp>
        <p:nvSpPr>
          <p:cNvPr id="403459" name="Rectangle 3"/>
          <p:cNvSpPr>
            <a:spLocks noGrp="1" noChangeArrowheads="1"/>
          </p:cNvSpPr>
          <p:nvPr>
            <p:ph idx="1"/>
          </p:nvPr>
        </p:nvSpPr>
        <p:spPr>
          <a:xfrm>
            <a:off x="457200" y="1600200"/>
            <a:ext cx="8686800" cy="4525963"/>
          </a:xfrm>
        </p:spPr>
        <p:txBody>
          <a:bodyPr>
            <a:normAutofit fontScale="47500" lnSpcReduction="20000"/>
          </a:bodyPr>
          <a:lstStyle/>
          <a:p>
            <a:pPr lvl="0"/>
            <a:r>
              <a:rPr lang="en-US" sz="5000" dirty="0" smtClean="0"/>
              <a:t>Round 1 areas:</a:t>
            </a:r>
          </a:p>
          <a:p>
            <a:pPr lvl="1"/>
            <a:r>
              <a:rPr lang="en-US" sz="4600" dirty="0" smtClean="0"/>
              <a:t>Charlotte-Gastonia-Rock </a:t>
            </a:r>
            <a:r>
              <a:rPr lang="en-US" sz="4600" dirty="0"/>
              <a:t>Hill (North Carolina and South Carolina) </a:t>
            </a:r>
          </a:p>
          <a:p>
            <a:pPr lvl="1"/>
            <a:r>
              <a:rPr lang="en-US" sz="4600" dirty="0"/>
              <a:t>Cincinnati-Middletown (Ohio, Kentucky and Indiana) </a:t>
            </a:r>
          </a:p>
          <a:p>
            <a:pPr lvl="1"/>
            <a:r>
              <a:rPr lang="en-US" sz="4600" dirty="0"/>
              <a:t>Cleveland-Elyria-Mentor (Ohio) </a:t>
            </a:r>
          </a:p>
          <a:p>
            <a:pPr lvl="1"/>
            <a:r>
              <a:rPr lang="en-US" sz="4600" dirty="0"/>
              <a:t>Dallas-Fort Worth-Arlington (Texas) </a:t>
            </a:r>
          </a:p>
          <a:p>
            <a:pPr lvl="1"/>
            <a:r>
              <a:rPr lang="en-US" sz="4600" dirty="0"/>
              <a:t>Kansas City (Missouri and Kansas) </a:t>
            </a:r>
          </a:p>
          <a:p>
            <a:pPr lvl="1"/>
            <a:r>
              <a:rPr lang="en-US" sz="4600" dirty="0"/>
              <a:t>Miami-Fort Lauderdale-Pompano Beach (Florida) </a:t>
            </a:r>
          </a:p>
          <a:p>
            <a:pPr lvl="1"/>
            <a:r>
              <a:rPr lang="en-US" sz="4600" dirty="0"/>
              <a:t>Orlando-Kissimmee-Sanford (Florida) </a:t>
            </a:r>
          </a:p>
          <a:p>
            <a:pPr lvl="1"/>
            <a:r>
              <a:rPr lang="en-US" sz="4600" dirty="0"/>
              <a:t>Pittsburgh (Pennsylvania) 	</a:t>
            </a:r>
          </a:p>
          <a:p>
            <a:pPr lvl="1"/>
            <a:r>
              <a:rPr lang="en-US" sz="4600" dirty="0"/>
              <a:t>Riverside-San Bernardino-Ontario (California</a:t>
            </a:r>
            <a:r>
              <a:rPr lang="en-US" sz="4600" dirty="0" smtClean="0"/>
              <a:t>)</a:t>
            </a:r>
          </a:p>
          <a:p>
            <a:pPr marL="0" lvl="0" indent="0">
              <a:buNone/>
            </a:pPr>
            <a:endParaRPr lang="en-US" sz="5000" dirty="0"/>
          </a:p>
          <a:p>
            <a:pPr>
              <a:defRPr/>
            </a:pPr>
            <a:r>
              <a:rPr lang="en-US" sz="5000" dirty="0" smtClean="0"/>
              <a:t>Medicare Advantage enrollees use suppliers designated by their plan</a:t>
            </a:r>
          </a:p>
          <a:p>
            <a:pPr>
              <a:buFont typeface="Wingdings" pitchFamily="2" charset="2"/>
              <a:buNone/>
              <a:defRPr/>
            </a:pPr>
            <a:endParaRPr lang="en-US" dirty="0"/>
          </a:p>
        </p:txBody>
      </p:sp>
      <p:sp>
        <p:nvSpPr>
          <p:cNvPr id="12290" name="Date Placeholder 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latin typeface="Arial" charset="0"/>
                <a:cs typeface="Arial" charset="0"/>
              </a:rPr>
              <a:t>December 2013</a:t>
            </a:r>
          </a:p>
        </p:txBody>
      </p:sp>
      <p:sp>
        <p:nvSpPr>
          <p:cNvPr id="122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BEA5C6-EECB-443A-B134-7FC5131935FE}" type="slidenum">
              <a:rPr lang="en-US" smtClean="0">
                <a:latin typeface="Arial" charset="0"/>
                <a:cs typeface="Arial" charset="0"/>
              </a:rPr>
              <a:pPr fontAlgn="base">
                <a:spcBef>
                  <a:spcPct val="0"/>
                </a:spcBef>
                <a:spcAft>
                  <a:spcPct val="0"/>
                </a:spcAft>
              </a:pPr>
              <a:t>9</a:t>
            </a:fld>
            <a:endParaRPr lang="en-US" dirty="0" smtClean="0">
              <a:latin typeface="Arial" charset="0"/>
              <a:cs typeface="Arial" charset="0"/>
            </a:endParaRPr>
          </a:p>
        </p:txBody>
      </p:sp>
      <p:sp>
        <p:nvSpPr>
          <p:cNvPr id="6" name="Footer Placeholder 5"/>
          <p:cNvSpPr>
            <a:spLocks noGrp="1"/>
          </p:cNvSpPr>
          <p:nvPr>
            <p:ph type="ftr" sz="quarter" idx="11"/>
          </p:nvPr>
        </p:nvSpPr>
        <p:spPr/>
        <p:txBody>
          <a:bodyPr/>
          <a:lstStyle/>
          <a:p>
            <a:pPr>
              <a:defRPr/>
            </a:pPr>
            <a:r>
              <a:rPr lang="en-US" smtClean="0"/>
              <a:t>Competitive Bidding Program</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0"/>
  <p:tag name="TEAMSINLEADERBOARD" val="5"/>
  <p:tag name="BUBBLEVALUEFORMAT" val="0.0"/>
  <p:tag name="CUSTOMCELLFORECOLOR" val="-16777216"/>
  <p:tag name="CUSTOMCELLBACKCOLOR4" val="-8355712"/>
  <p:tag name="DISPLAYDEVICEID" val="True"/>
  <p:tag name="GRIDSIZE" val="{Width=800, Height=600}"/>
  <p:tag name="CHARTLABELS" val="1"/>
  <p:tag name="PARTLISTDEFAULT" val="0"/>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1"/>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13141</TotalTime>
  <Words>5061</Words>
  <Application>Microsoft Office PowerPoint</Application>
  <PresentationFormat>On-screen Show (4:3)</PresentationFormat>
  <Paragraphs>365</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CMS_template</vt:lpstr>
      <vt:lpstr>The Durable Medical Equipment, Prosthetics, Orthotics, and Supplies (DMEPOS)  Competitive Bidding Program</vt:lpstr>
      <vt:lpstr> Competitive Bidding– A Better Way to Pay</vt:lpstr>
      <vt:lpstr> How the Program Works </vt:lpstr>
      <vt:lpstr>How the Program Works</vt:lpstr>
      <vt:lpstr>Round 1 Rebid </vt:lpstr>
      <vt:lpstr>Round 1 Recompete</vt:lpstr>
      <vt:lpstr> Round 1 Rebid Products  1/1/11-12/31/13 </vt:lpstr>
      <vt:lpstr>Round 1 Recompete Products  1/1/14-12/31/16 </vt:lpstr>
      <vt:lpstr>Who will be Affected? </vt:lpstr>
      <vt:lpstr>Using Contract Suppliers</vt:lpstr>
      <vt:lpstr>Identifying Contract Suppliers</vt:lpstr>
      <vt:lpstr>Stay With Current Supplier </vt:lpstr>
      <vt:lpstr> Grandfathering</vt:lpstr>
      <vt:lpstr>Have Other Insurance?</vt:lpstr>
      <vt:lpstr>Non-contract Supplier</vt:lpstr>
      <vt:lpstr>Changing Suppliers Scenario</vt:lpstr>
      <vt:lpstr>Traveling Beneficiaries</vt:lpstr>
      <vt:lpstr>Specific Brands</vt:lpstr>
      <vt:lpstr>Equipment Repair &amp; Replacement</vt:lpstr>
      <vt:lpstr>Deductible and Coinsurance</vt:lpstr>
      <vt:lpstr>Points to Remember</vt:lpstr>
      <vt:lpstr>What Beneficiaries Need To Do</vt:lpstr>
      <vt:lpstr>Questions?</vt:lpstr>
      <vt:lpstr>Stay Informed</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DJANIRA RIVERA</cp:lastModifiedBy>
  <cp:revision>622</cp:revision>
  <cp:lastPrinted>2013-03-12T13:24:27Z</cp:lastPrinted>
  <dcterms:created xsi:type="dcterms:W3CDTF">2009-12-09T15:42:29Z</dcterms:created>
  <dcterms:modified xsi:type="dcterms:W3CDTF">2013-12-04T18:33:04Z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-1584373374</vt:i4>
  </property>
  <property fmtid="{D5CDD505-2E9C-101B-9397-08002B2CF9AE}" pid="3" name="_NewReviewCycle">
    <vt:lpwstr/>
  </property>
  <property fmtid="{D5CDD505-2E9C-101B-9397-08002B2CF9AE}" pid="4" name="_EmailSubject">
    <vt:lpwstr>DMEPOS Competitive Bidding items</vt:lpwstr>
  </property>
  <property fmtid="{D5CDD505-2E9C-101B-9397-08002B2CF9AE}" pid="5" name="_AuthorEmail">
    <vt:lpwstr>Djanira.Rivera@cms.hhs.gov</vt:lpwstr>
  </property>
  <property fmtid="{D5CDD505-2E9C-101B-9397-08002B2CF9AE}" pid="6" name="_AuthorEmailDisplayName">
    <vt:lpwstr>Rivera, Djanira  (CMS/CM)</vt:lpwstr>
  </property>
  <property fmtid="{D5CDD505-2E9C-101B-9397-08002B2CF9AE}" pid="7" name="_PreviousAdHocReviewCycleID">
    <vt:i4>-58308416</vt:i4>
  </property>
</Properties>
</file>