
<file path=[Content_Types].xml><?xml version="1.0" encoding="utf-8"?>
<Types xmlns="http://schemas.openxmlformats.org/package/2006/content-types">
  <Default Extension="docx" ContentType="application/vnd.openxmlformats-officedocument.wordprocessingml.documen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4" r:id="rId5"/>
  </p:sldMasterIdLst>
  <p:notesMasterIdLst>
    <p:notesMasterId r:id="rId65"/>
  </p:notesMasterIdLst>
  <p:handoutMasterIdLst>
    <p:handoutMasterId r:id="rId66"/>
  </p:handoutMasterIdLst>
  <p:sldIdLst>
    <p:sldId id="264" r:id="rId6"/>
    <p:sldId id="290" r:id="rId7"/>
    <p:sldId id="278" r:id="rId8"/>
    <p:sldId id="330" r:id="rId9"/>
    <p:sldId id="267" r:id="rId10"/>
    <p:sldId id="332" r:id="rId11"/>
    <p:sldId id="341" r:id="rId12"/>
    <p:sldId id="329" r:id="rId13"/>
    <p:sldId id="340" r:id="rId14"/>
    <p:sldId id="342" r:id="rId15"/>
    <p:sldId id="305" r:id="rId16"/>
    <p:sldId id="273" r:id="rId17"/>
    <p:sldId id="268" r:id="rId18"/>
    <p:sldId id="283" r:id="rId19"/>
    <p:sldId id="281" r:id="rId20"/>
    <p:sldId id="284" r:id="rId21"/>
    <p:sldId id="280" r:id="rId22"/>
    <p:sldId id="343" r:id="rId23"/>
    <p:sldId id="344" r:id="rId24"/>
    <p:sldId id="275" r:id="rId25"/>
    <p:sldId id="312" r:id="rId26"/>
    <p:sldId id="279" r:id="rId27"/>
    <p:sldId id="285" r:id="rId28"/>
    <p:sldId id="286" r:id="rId29"/>
    <p:sldId id="345" r:id="rId30"/>
    <p:sldId id="287" r:id="rId31"/>
    <p:sldId id="288" r:id="rId32"/>
    <p:sldId id="333" r:id="rId33"/>
    <p:sldId id="334" r:id="rId34"/>
    <p:sldId id="306" r:id="rId35"/>
    <p:sldId id="289" r:id="rId36"/>
    <p:sldId id="291" r:id="rId37"/>
    <p:sldId id="323" r:id="rId38"/>
    <p:sldId id="324" r:id="rId39"/>
    <p:sldId id="325" r:id="rId40"/>
    <p:sldId id="326" r:id="rId41"/>
    <p:sldId id="327" r:id="rId42"/>
    <p:sldId id="293" r:id="rId43"/>
    <p:sldId id="328" r:id="rId44"/>
    <p:sldId id="304" r:id="rId45"/>
    <p:sldId id="307" r:id="rId46"/>
    <p:sldId id="310" r:id="rId47"/>
    <p:sldId id="315" r:id="rId48"/>
    <p:sldId id="316" r:id="rId49"/>
    <p:sldId id="317" r:id="rId50"/>
    <p:sldId id="308" r:id="rId51"/>
    <p:sldId id="309" r:id="rId52"/>
    <p:sldId id="319" r:id="rId53"/>
    <p:sldId id="320" r:id="rId54"/>
    <p:sldId id="311" r:id="rId55"/>
    <p:sldId id="318" r:id="rId56"/>
    <p:sldId id="322" r:id="rId57"/>
    <p:sldId id="347" r:id="rId58"/>
    <p:sldId id="348" r:id="rId59"/>
    <p:sldId id="349" r:id="rId60"/>
    <p:sldId id="321" r:id="rId61"/>
    <p:sldId id="346" r:id="rId62"/>
    <p:sldId id="313" r:id="rId63"/>
    <p:sldId id="314" r:id="rId64"/>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2" userDrawn="1">
          <p15:clr>
            <a:srgbClr val="A4A3A4"/>
          </p15:clr>
        </p15:guide>
        <p15:guide id="2" pos="5328" userDrawn="1">
          <p15:clr>
            <a:srgbClr val="A4A3A4"/>
          </p15:clr>
        </p15:guide>
        <p15:guide id="3" pos="43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8669918-DB17-90B5-2374-AC5B54C9FA45}" name="Didier, Amber (CMS/CM)" initials="AD" userId="S::amber.didier@cms.hhs.gov::6cf21926-7b6e-46e6-a75b-cadb7c2ea812" providerId="AD"/>
  <p188:author id="{E6BD6356-69DF-0576-C9EC-4539505EBF64}" name="Goldstein, Elizabeth (CMS/CM)" initials="EG" userId="S::elizabeth.goldstein@cms.hhs.gov::7250ecb8-bdcf-4e01-87fb-125e2df948a2" providerId="AD"/>
  <p188:author id="{0BAF55A8-67D4-49DB-B884-A6E58413C1E4}" name="Duran, Vanessa (CMS/CM)" initials="VD" userId="S::vanessa.duran@cms.hhs.gov::5fe3d46e-c104-4bd1-a5fd-ce0b9d9af286" providerId="AD"/>
  <p188:author id="{CA9B60AB-2726-5526-FD3D-3785B3AC419C}" name="Turco, Molly  (CMS/CM)" initials="MT" userId="S::molly.turco@cms.hhs.gov::c74c450c-3032-4a8d-bf46-55516e6cd1e5" providerId="AD"/>
  <p188:author id="{7A2C5DBA-ECA9-0FB9-4F97-A41949895E4E}" name="Gaillot, Sarah (CMS/CM)" initials="SG" userId="S::sarah.gaillot@cms.hhs.gov::04056af4-2c90-47f1-959c-bfc7d63d9bf2" providerId="AD"/>
  <p188:author id="{FA0E7BEF-DE30-507B-D1BF-FA557AD89B38}" name="Mark Newsom" initials="MN" userId="Mark Newsom"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4986"/>
    <a:srgbClr val="4C7FAC"/>
    <a:srgbClr val="006F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3" autoAdjust="0"/>
    <p:restoredTop sz="93557" autoAdjust="0"/>
  </p:normalViewPr>
  <p:slideViewPr>
    <p:cSldViewPr snapToGrid="0" snapToObjects="1">
      <p:cViewPr varScale="1">
        <p:scale>
          <a:sx n="80" d="100"/>
          <a:sy n="80" d="100"/>
        </p:scale>
        <p:origin x="364" y="96"/>
      </p:cViewPr>
      <p:guideLst>
        <p:guide orient="horz" pos="612"/>
        <p:guide pos="5328"/>
        <p:guide pos="432"/>
      </p:guideLst>
    </p:cSldViewPr>
  </p:slideViewPr>
  <p:outlineViewPr>
    <p:cViewPr>
      <p:scale>
        <a:sx n="33" d="100"/>
        <a:sy n="33" d="100"/>
      </p:scale>
      <p:origin x="0" y="-168"/>
    </p:cViewPr>
  </p:outlineViewPr>
  <p:notesTextViewPr>
    <p:cViewPr>
      <p:scale>
        <a:sx n="1" d="1"/>
        <a:sy n="1" d="1"/>
      </p:scale>
      <p:origin x="0" y="0"/>
    </p:cViewPr>
  </p:notesTextViewPr>
  <p:sorterViewPr>
    <p:cViewPr>
      <p:scale>
        <a:sx n="131" d="100"/>
        <a:sy n="131" d="100"/>
      </p:scale>
      <p:origin x="0" y="-5520"/>
    </p:cViewPr>
  </p:sorterViewPr>
  <p:notesViewPr>
    <p:cSldViewPr snapToGrid="0" snapToObjects="1" showGuides="1">
      <p:cViewPr varScale="1">
        <p:scale>
          <a:sx n="117" d="100"/>
          <a:sy n="117" d="100"/>
        </p:scale>
        <p:origin x="4048" y="16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viewProps" Target="viewProps.xml"/><Relationship Id="rId7" Type="http://schemas.openxmlformats.org/officeDocument/2006/relationships/slide" Target="slides/slide2.xml"/><Relationship Id="rId71"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handoutMaster" Target="handoutMasters/handoutMaster1.xml"/><Relationship Id="rId5" Type="http://schemas.openxmlformats.org/officeDocument/2006/relationships/slideMaster" Target="slideMasters/slideMaster1.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3D7E1E-FB2E-744D-82A5-61164992D6B2}" type="doc">
      <dgm:prSet loTypeId="urn:microsoft.com/office/officeart/2005/8/layout/process1" loCatId="" qsTypeId="urn:microsoft.com/office/officeart/2005/8/quickstyle/simple1" qsCatId="simple" csTypeId="urn:microsoft.com/office/officeart/2005/8/colors/accent5_2" csCatId="accent5" phldr="1"/>
      <dgm:spPr/>
      <dgm:t>
        <a:bodyPr/>
        <a:lstStyle/>
        <a:p>
          <a:endParaRPr lang="en-US"/>
        </a:p>
      </dgm:t>
    </dgm:pt>
    <dgm:pt modelId="{0D4F9806-BC4D-4B35-99EE-C2BCAA04A906}">
      <dgm:prSet phldrT="[Text]" custT="1"/>
      <dgm:spPr>
        <a:solidFill>
          <a:schemeClr val="accent5">
            <a:lumMod val="60000"/>
            <a:lumOff val="40000"/>
          </a:schemeClr>
        </a:solidFill>
      </dgm:spPr>
      <dgm:t>
        <a:bodyPr/>
        <a:lstStyle/>
        <a:p>
          <a:r>
            <a:rPr lang="en-US" sz="1600" dirty="0">
              <a:solidFill>
                <a:schemeClr val="tx1"/>
              </a:solidFill>
            </a:rPr>
            <a:t>Calculate measure-level scores for subset of enrollees with specified SRFs.</a:t>
          </a:r>
        </a:p>
      </dgm:t>
    </dgm:pt>
    <dgm:pt modelId="{98D71EB6-4F7F-4D47-840D-85749FD860B0}" type="parTrans" cxnId="{2CEBFF8D-5F79-48E8-BFFD-18B7D60DED32}">
      <dgm:prSet/>
      <dgm:spPr/>
      <dgm:t>
        <a:bodyPr/>
        <a:lstStyle/>
        <a:p>
          <a:endParaRPr lang="en-US"/>
        </a:p>
      </dgm:t>
    </dgm:pt>
    <dgm:pt modelId="{ECAA95E4-4C19-4FE2-9D43-0B94EC079DC3}" type="sibTrans" cxnId="{2CEBFF8D-5F79-48E8-BFFD-18B7D60DED32}">
      <dgm:prSet/>
      <dgm:spPr/>
      <dgm:t>
        <a:bodyPr/>
        <a:lstStyle/>
        <a:p>
          <a:endParaRPr lang="en-US" dirty="0"/>
        </a:p>
      </dgm:t>
    </dgm:pt>
    <dgm:pt modelId="{71478B36-5A31-4070-8B1B-A1044A1D5398}">
      <dgm:prSet phldrT="[Text]" custT="1"/>
      <dgm:spPr>
        <a:solidFill>
          <a:schemeClr val="accent5">
            <a:lumMod val="60000"/>
            <a:lumOff val="40000"/>
          </a:schemeClr>
        </a:solidFill>
      </dgm:spPr>
      <dgm:t>
        <a:bodyPr/>
        <a:lstStyle/>
        <a:p>
          <a:r>
            <a:rPr lang="en-US" sz="1600" dirty="0">
              <a:solidFill>
                <a:schemeClr val="tx1"/>
              </a:solidFill>
            </a:rPr>
            <a:t>Calculate HEI score as the weighted average of measure points.</a:t>
          </a:r>
        </a:p>
      </dgm:t>
    </dgm:pt>
    <dgm:pt modelId="{B0CB27A5-5D1B-4758-964F-9657ED569661}" type="parTrans" cxnId="{58CCA765-FF13-4B03-AAB1-147EA09E12B4}">
      <dgm:prSet/>
      <dgm:spPr/>
      <dgm:t>
        <a:bodyPr/>
        <a:lstStyle/>
        <a:p>
          <a:endParaRPr lang="en-US"/>
        </a:p>
      </dgm:t>
    </dgm:pt>
    <dgm:pt modelId="{248D5CB5-C2CC-4316-A230-E651F77D922B}" type="sibTrans" cxnId="{58CCA765-FF13-4B03-AAB1-147EA09E12B4}">
      <dgm:prSet custLinFactNeighborX="-33327" custLinFactNeighborY="-2036"/>
      <dgm:spPr/>
      <dgm:t>
        <a:bodyPr/>
        <a:lstStyle/>
        <a:p>
          <a:endParaRPr lang="en-US"/>
        </a:p>
      </dgm:t>
    </dgm:pt>
    <dgm:pt modelId="{D0CCD2C3-32E4-40F7-A35B-C85ED0EB18B8}">
      <dgm:prSet phldrT="[Text]"/>
      <dgm:spPr>
        <a:solidFill>
          <a:schemeClr val="accent5">
            <a:lumMod val="60000"/>
            <a:lumOff val="40000"/>
          </a:schemeClr>
        </a:solidFill>
      </dgm:spPr>
      <dgm:t>
        <a:bodyPr/>
        <a:lstStyle/>
        <a:p>
          <a:r>
            <a:rPr lang="en-US" dirty="0">
              <a:solidFill>
                <a:schemeClr val="tx1"/>
              </a:solidFill>
            </a:rPr>
            <a:t>Assign points for each measure based on where measure score falls along distribution of all contract scores.</a:t>
          </a:r>
        </a:p>
      </dgm:t>
    </dgm:pt>
    <dgm:pt modelId="{74FD6F21-BD3B-4057-96DB-F712676D43D0}" type="parTrans" cxnId="{F3DC2A27-99CF-4A73-B09B-AD2933DCD5BB}">
      <dgm:prSet/>
      <dgm:spPr/>
      <dgm:t>
        <a:bodyPr/>
        <a:lstStyle/>
        <a:p>
          <a:endParaRPr lang="en-US"/>
        </a:p>
      </dgm:t>
    </dgm:pt>
    <dgm:pt modelId="{F8C487FA-8FC9-498A-AE77-C77F7B384F33}" type="sibTrans" cxnId="{F3DC2A27-99CF-4A73-B09B-AD2933DCD5BB}">
      <dgm:prSet/>
      <dgm:spPr/>
      <dgm:t>
        <a:bodyPr/>
        <a:lstStyle/>
        <a:p>
          <a:endParaRPr lang="en-US" dirty="0"/>
        </a:p>
      </dgm:t>
    </dgm:pt>
    <dgm:pt modelId="{51345EAB-C6A4-409A-993B-C51A362D4ED9}">
      <dgm:prSe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None/>
          </a:pPr>
          <a:r>
            <a:rPr lang="en-US" sz="1600" kern="1200" dirty="0">
              <a:solidFill>
                <a:prstClr val="black"/>
              </a:solidFill>
              <a:latin typeface="Calibri" panose="020F0502020204030204"/>
              <a:ea typeface="+mn-ea"/>
              <a:cs typeface="+mn-cs"/>
            </a:rPr>
            <a:t>Divide distribution of performance into thirds for each measure.</a:t>
          </a:r>
        </a:p>
      </dgm:t>
    </dgm:pt>
    <dgm:pt modelId="{DB03EA8A-45CE-4B8E-818A-66B84A7D8DA9}" type="parTrans" cxnId="{1E950CCD-F9E4-45AC-BE1E-42D689D5A5D1}">
      <dgm:prSet/>
      <dgm:spPr/>
      <dgm:t>
        <a:bodyPr/>
        <a:lstStyle/>
        <a:p>
          <a:endParaRPr lang="en-US"/>
        </a:p>
      </dgm:t>
    </dgm:pt>
    <dgm:pt modelId="{A43B7A41-8CF9-4F8C-A37F-404CF7178F16}" type="sibTrans" cxnId="{1E950CCD-F9E4-45AC-BE1E-42D689D5A5D1}">
      <dgm:prSet/>
      <dgm:spPr/>
      <dgm:t>
        <a:bodyPr/>
        <a:lstStyle/>
        <a:p>
          <a:endParaRPr lang="en-US" dirty="0"/>
        </a:p>
      </dgm:t>
    </dgm:pt>
    <dgm:pt modelId="{72753234-04FD-1F4B-91A4-BD7DE6D8A100}" type="pres">
      <dgm:prSet presAssocID="{2B3D7E1E-FB2E-744D-82A5-61164992D6B2}" presName="Name0" presStyleCnt="0">
        <dgm:presLayoutVars>
          <dgm:dir/>
          <dgm:resizeHandles val="exact"/>
        </dgm:presLayoutVars>
      </dgm:prSet>
      <dgm:spPr/>
    </dgm:pt>
    <dgm:pt modelId="{73E939EF-0AFA-4997-9B93-207F32C1DD7D}" type="pres">
      <dgm:prSet presAssocID="{0D4F9806-BC4D-4B35-99EE-C2BCAA04A906}" presName="node" presStyleLbl="node1" presStyleIdx="0" presStyleCnt="4" custScaleX="72441" custScaleY="121767" custLinFactNeighborX="-38007">
        <dgm:presLayoutVars>
          <dgm:bulletEnabled val="1"/>
        </dgm:presLayoutVars>
      </dgm:prSet>
      <dgm:spPr/>
    </dgm:pt>
    <dgm:pt modelId="{9358F3CF-D69D-44A1-8F96-8249652C2638}" type="pres">
      <dgm:prSet presAssocID="{ECAA95E4-4C19-4FE2-9D43-0B94EC079DC3}" presName="sibTrans" presStyleLbl="sibTrans2D1" presStyleIdx="0" presStyleCnt="3" custScaleX="108344" custLinFactNeighborX="-5592" custLinFactNeighborY="-455"/>
      <dgm:spPr/>
    </dgm:pt>
    <dgm:pt modelId="{659DF9ED-3650-4B2B-B179-CF76C4CECBBD}" type="pres">
      <dgm:prSet presAssocID="{ECAA95E4-4C19-4FE2-9D43-0B94EC079DC3}" presName="connectorText" presStyleLbl="sibTrans2D1" presStyleIdx="0" presStyleCnt="3"/>
      <dgm:spPr/>
    </dgm:pt>
    <dgm:pt modelId="{9C2071CA-2819-4EC0-BD35-D61C103AABFB}" type="pres">
      <dgm:prSet presAssocID="{51345EAB-C6A4-409A-993B-C51A362D4ED9}" presName="node" presStyleLbl="node1" presStyleIdx="1" presStyleCnt="4" custScaleX="72441" custScaleY="121767" custLinFactNeighborX="-11574" custLinFactNeighborY="-312">
        <dgm:presLayoutVars>
          <dgm:bulletEnabled val="1"/>
        </dgm:presLayoutVars>
      </dgm:prSet>
      <dgm:spPr>
        <a:xfrm>
          <a:off x="2257391" y="442308"/>
          <a:ext cx="1566206" cy="1653637"/>
        </a:xfrm>
        <a:prstGeom prst="roundRect">
          <a:avLst>
            <a:gd name="adj" fmla="val 10000"/>
          </a:avLst>
        </a:prstGeom>
      </dgm:spPr>
    </dgm:pt>
    <dgm:pt modelId="{55857AD7-BF34-40CF-8A48-134CA0128CB7}" type="pres">
      <dgm:prSet presAssocID="{A43B7A41-8CF9-4F8C-A37F-404CF7178F16}" presName="sibTrans" presStyleLbl="sibTrans2D1" presStyleIdx="1" presStyleCnt="3" custScaleX="113341" custLinFactNeighborX="-5592" custLinFactNeighborY="-455"/>
      <dgm:spPr/>
    </dgm:pt>
    <dgm:pt modelId="{48E74CD2-F6E5-4DCF-8F8E-BE7B4DB9FCE2}" type="pres">
      <dgm:prSet presAssocID="{A43B7A41-8CF9-4F8C-A37F-404CF7178F16}" presName="connectorText" presStyleLbl="sibTrans2D1" presStyleIdx="1" presStyleCnt="3"/>
      <dgm:spPr/>
    </dgm:pt>
    <dgm:pt modelId="{CAFF3F0F-A311-4DB2-A5F1-6AEA00DF7857}" type="pres">
      <dgm:prSet presAssocID="{D0CCD2C3-32E4-40F7-A35B-C85ED0EB18B8}" presName="node" presStyleLbl="node1" presStyleIdx="2" presStyleCnt="4" custScaleX="72441" custScaleY="121767" custLinFactNeighborX="-24916" custLinFactNeighborY="312">
        <dgm:presLayoutVars>
          <dgm:bulletEnabled val="1"/>
        </dgm:presLayoutVars>
      </dgm:prSet>
      <dgm:spPr/>
    </dgm:pt>
    <dgm:pt modelId="{E8EF1CF3-51B6-4178-A1FE-C7CFF5DE1709}" type="pres">
      <dgm:prSet presAssocID="{F8C487FA-8FC9-498A-AE77-C77F7B384F33}" presName="sibTrans" presStyleLbl="sibTrans2D1" presStyleIdx="2" presStyleCnt="3" custScaleX="113172" custLinFactNeighborX="-6860" custLinFactNeighborY="-7568"/>
      <dgm:spPr/>
    </dgm:pt>
    <dgm:pt modelId="{D941C3A0-D079-4935-84DB-E9D4EEA5DE12}" type="pres">
      <dgm:prSet presAssocID="{F8C487FA-8FC9-498A-AE77-C77F7B384F33}" presName="connectorText" presStyleLbl="sibTrans2D1" presStyleIdx="2" presStyleCnt="3"/>
      <dgm:spPr/>
    </dgm:pt>
    <dgm:pt modelId="{E8E1F313-A9AC-4918-BE8A-7A515CABBD64}" type="pres">
      <dgm:prSet presAssocID="{71478B36-5A31-4070-8B1B-A1044A1D5398}" presName="node" presStyleLbl="node1" presStyleIdx="3" presStyleCnt="4" custScaleX="72441" custScaleY="121767" custLinFactNeighborX="-38007">
        <dgm:presLayoutVars>
          <dgm:bulletEnabled val="1"/>
        </dgm:presLayoutVars>
      </dgm:prSet>
      <dgm:spPr/>
    </dgm:pt>
  </dgm:ptLst>
  <dgm:cxnLst>
    <dgm:cxn modelId="{23CCFB1C-7EF0-4A4A-8CDE-E88C618A1340}" type="presOf" srcId="{2B3D7E1E-FB2E-744D-82A5-61164992D6B2}" destId="{72753234-04FD-1F4B-91A4-BD7DE6D8A100}" srcOrd="0" destOrd="0" presId="urn:microsoft.com/office/officeart/2005/8/layout/process1"/>
    <dgm:cxn modelId="{F3DC2A27-99CF-4A73-B09B-AD2933DCD5BB}" srcId="{2B3D7E1E-FB2E-744D-82A5-61164992D6B2}" destId="{D0CCD2C3-32E4-40F7-A35B-C85ED0EB18B8}" srcOrd="2" destOrd="0" parTransId="{74FD6F21-BD3B-4057-96DB-F712676D43D0}" sibTransId="{F8C487FA-8FC9-498A-AE77-C77F7B384F33}"/>
    <dgm:cxn modelId="{D7B54F3D-937D-4468-B07C-AAE3592F1C01}" type="presOf" srcId="{0D4F9806-BC4D-4B35-99EE-C2BCAA04A906}" destId="{73E939EF-0AFA-4997-9B93-207F32C1DD7D}" srcOrd="0" destOrd="0" presId="urn:microsoft.com/office/officeart/2005/8/layout/process1"/>
    <dgm:cxn modelId="{50A9533F-7FD3-41AC-85FC-1CAFE26F33B6}" type="presOf" srcId="{A43B7A41-8CF9-4F8C-A37F-404CF7178F16}" destId="{55857AD7-BF34-40CF-8A48-134CA0128CB7}" srcOrd="0" destOrd="0" presId="urn:microsoft.com/office/officeart/2005/8/layout/process1"/>
    <dgm:cxn modelId="{AF92555F-DBA8-4148-BF2D-E79B4F62F313}" type="presOf" srcId="{71478B36-5A31-4070-8B1B-A1044A1D5398}" destId="{E8E1F313-A9AC-4918-BE8A-7A515CABBD64}" srcOrd="0" destOrd="0" presId="urn:microsoft.com/office/officeart/2005/8/layout/process1"/>
    <dgm:cxn modelId="{0040E763-F306-41BB-A6F5-1C69DB01BFF1}" type="presOf" srcId="{F8C487FA-8FC9-498A-AE77-C77F7B384F33}" destId="{D941C3A0-D079-4935-84DB-E9D4EEA5DE12}" srcOrd="1" destOrd="0" presId="urn:microsoft.com/office/officeart/2005/8/layout/process1"/>
    <dgm:cxn modelId="{58CCA765-FF13-4B03-AAB1-147EA09E12B4}" srcId="{2B3D7E1E-FB2E-744D-82A5-61164992D6B2}" destId="{71478B36-5A31-4070-8B1B-A1044A1D5398}" srcOrd="3" destOrd="0" parTransId="{B0CB27A5-5D1B-4758-964F-9657ED569661}" sibTransId="{248D5CB5-C2CC-4316-A230-E651F77D922B}"/>
    <dgm:cxn modelId="{3291466E-7E5B-4BDE-B45B-D0185E17585B}" type="presOf" srcId="{ECAA95E4-4C19-4FE2-9D43-0B94EC079DC3}" destId="{659DF9ED-3650-4B2B-B179-CF76C4CECBBD}" srcOrd="1" destOrd="0" presId="urn:microsoft.com/office/officeart/2005/8/layout/process1"/>
    <dgm:cxn modelId="{87DFC476-7C07-4EFC-A0A5-709859898B33}" type="presOf" srcId="{ECAA95E4-4C19-4FE2-9D43-0B94EC079DC3}" destId="{9358F3CF-D69D-44A1-8F96-8249652C2638}" srcOrd="0" destOrd="0" presId="urn:microsoft.com/office/officeart/2005/8/layout/process1"/>
    <dgm:cxn modelId="{9AA15B59-3A46-4F83-8304-EE4C4D68F136}" type="presOf" srcId="{A43B7A41-8CF9-4F8C-A37F-404CF7178F16}" destId="{48E74CD2-F6E5-4DCF-8F8E-BE7B4DB9FCE2}" srcOrd="1" destOrd="0" presId="urn:microsoft.com/office/officeart/2005/8/layout/process1"/>
    <dgm:cxn modelId="{2CEBFF8D-5F79-48E8-BFFD-18B7D60DED32}" srcId="{2B3D7E1E-FB2E-744D-82A5-61164992D6B2}" destId="{0D4F9806-BC4D-4B35-99EE-C2BCAA04A906}" srcOrd="0" destOrd="0" parTransId="{98D71EB6-4F7F-4D47-840D-85749FD860B0}" sibTransId="{ECAA95E4-4C19-4FE2-9D43-0B94EC079DC3}"/>
    <dgm:cxn modelId="{C74B20A1-C6A1-419A-87B3-9286C838D4E1}" type="presOf" srcId="{51345EAB-C6A4-409A-993B-C51A362D4ED9}" destId="{9C2071CA-2819-4EC0-BD35-D61C103AABFB}" srcOrd="0" destOrd="0" presId="urn:microsoft.com/office/officeart/2005/8/layout/process1"/>
    <dgm:cxn modelId="{1E950CCD-F9E4-45AC-BE1E-42D689D5A5D1}" srcId="{2B3D7E1E-FB2E-744D-82A5-61164992D6B2}" destId="{51345EAB-C6A4-409A-993B-C51A362D4ED9}" srcOrd="1" destOrd="0" parTransId="{DB03EA8A-45CE-4B8E-818A-66B84A7D8DA9}" sibTransId="{A43B7A41-8CF9-4F8C-A37F-404CF7178F16}"/>
    <dgm:cxn modelId="{02A4FBCE-7CBB-487D-80C4-3F97235E656D}" type="presOf" srcId="{D0CCD2C3-32E4-40F7-A35B-C85ED0EB18B8}" destId="{CAFF3F0F-A311-4DB2-A5F1-6AEA00DF7857}" srcOrd="0" destOrd="0" presId="urn:microsoft.com/office/officeart/2005/8/layout/process1"/>
    <dgm:cxn modelId="{6E3DBBEE-C01D-4CC1-A141-37D9ED13C8B6}" type="presOf" srcId="{F8C487FA-8FC9-498A-AE77-C77F7B384F33}" destId="{E8EF1CF3-51B6-4178-A1FE-C7CFF5DE1709}" srcOrd="0" destOrd="0" presId="urn:microsoft.com/office/officeart/2005/8/layout/process1"/>
    <dgm:cxn modelId="{35B5B7EB-4376-4E5B-AFD8-CD538F1C7911}" type="presParOf" srcId="{72753234-04FD-1F4B-91A4-BD7DE6D8A100}" destId="{73E939EF-0AFA-4997-9B93-207F32C1DD7D}" srcOrd="0" destOrd="0" presId="urn:microsoft.com/office/officeart/2005/8/layout/process1"/>
    <dgm:cxn modelId="{932929EA-39AA-4EEF-B232-5CBC8D796C2C}" type="presParOf" srcId="{72753234-04FD-1F4B-91A4-BD7DE6D8A100}" destId="{9358F3CF-D69D-44A1-8F96-8249652C2638}" srcOrd="1" destOrd="0" presId="urn:microsoft.com/office/officeart/2005/8/layout/process1"/>
    <dgm:cxn modelId="{E2343379-955B-478A-9530-D37C6673E759}" type="presParOf" srcId="{9358F3CF-D69D-44A1-8F96-8249652C2638}" destId="{659DF9ED-3650-4B2B-B179-CF76C4CECBBD}" srcOrd="0" destOrd="0" presId="urn:microsoft.com/office/officeart/2005/8/layout/process1"/>
    <dgm:cxn modelId="{38A9E74E-5B97-46A9-8EED-76C2191267FE}" type="presParOf" srcId="{72753234-04FD-1F4B-91A4-BD7DE6D8A100}" destId="{9C2071CA-2819-4EC0-BD35-D61C103AABFB}" srcOrd="2" destOrd="0" presId="urn:microsoft.com/office/officeart/2005/8/layout/process1"/>
    <dgm:cxn modelId="{79FC436C-9C45-416F-BFBF-F2F5F5D9FC6B}" type="presParOf" srcId="{72753234-04FD-1F4B-91A4-BD7DE6D8A100}" destId="{55857AD7-BF34-40CF-8A48-134CA0128CB7}" srcOrd="3" destOrd="0" presId="urn:microsoft.com/office/officeart/2005/8/layout/process1"/>
    <dgm:cxn modelId="{3D2AA021-AC2E-4B26-A043-0E8A4CA544B8}" type="presParOf" srcId="{55857AD7-BF34-40CF-8A48-134CA0128CB7}" destId="{48E74CD2-F6E5-4DCF-8F8E-BE7B4DB9FCE2}" srcOrd="0" destOrd="0" presId="urn:microsoft.com/office/officeart/2005/8/layout/process1"/>
    <dgm:cxn modelId="{E8D68D4C-7041-497E-A35A-56CB3AAC4A72}" type="presParOf" srcId="{72753234-04FD-1F4B-91A4-BD7DE6D8A100}" destId="{CAFF3F0F-A311-4DB2-A5F1-6AEA00DF7857}" srcOrd="4" destOrd="0" presId="urn:microsoft.com/office/officeart/2005/8/layout/process1"/>
    <dgm:cxn modelId="{96BF2D76-2FBC-4517-830D-D11B652E5D6E}" type="presParOf" srcId="{72753234-04FD-1F4B-91A4-BD7DE6D8A100}" destId="{E8EF1CF3-51B6-4178-A1FE-C7CFF5DE1709}" srcOrd="5" destOrd="0" presId="urn:microsoft.com/office/officeart/2005/8/layout/process1"/>
    <dgm:cxn modelId="{F33B56D8-42D2-49DA-9DA2-C98E48F0F811}" type="presParOf" srcId="{E8EF1CF3-51B6-4178-A1FE-C7CFF5DE1709}" destId="{D941C3A0-D079-4935-84DB-E9D4EEA5DE12}" srcOrd="0" destOrd="0" presId="urn:microsoft.com/office/officeart/2005/8/layout/process1"/>
    <dgm:cxn modelId="{2510A298-69AF-4355-B5F0-43139F20FFCB}" type="presParOf" srcId="{72753234-04FD-1F4B-91A4-BD7DE6D8A100}" destId="{E8E1F313-A9AC-4918-BE8A-7A515CABBD64}"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3D7E1E-FB2E-744D-82A5-61164992D6B2}" type="doc">
      <dgm:prSet loTypeId="urn:microsoft.com/office/officeart/2005/8/layout/process1" loCatId="" qsTypeId="urn:microsoft.com/office/officeart/2005/8/quickstyle/simple1" qsCatId="simple" csTypeId="urn:microsoft.com/office/officeart/2005/8/colors/accent5_2" csCatId="accent5" phldr="1"/>
      <dgm:spPr/>
      <dgm:t>
        <a:bodyPr/>
        <a:lstStyle/>
        <a:p>
          <a:endParaRPr lang="en-US"/>
        </a:p>
      </dgm:t>
    </dgm:pt>
    <dgm:pt modelId="{0D4F9806-BC4D-4B35-99EE-C2BCAA04A906}">
      <dgm:prSet phldrT="[Text]" custT="1"/>
      <dgm:spPr>
        <a:solidFill>
          <a:schemeClr val="accent5">
            <a:lumMod val="60000"/>
            <a:lumOff val="40000"/>
          </a:schemeClr>
        </a:solidFill>
      </dgm:spPr>
      <dgm:t>
        <a:bodyPr/>
        <a:lstStyle/>
        <a:p>
          <a:r>
            <a:rPr lang="en-US" sz="1600" dirty="0">
              <a:solidFill>
                <a:schemeClr val="tx1"/>
              </a:solidFill>
            </a:rPr>
            <a:t>Determine if contract meets one of the percentage of enrollees with specified SRFs thresholds.</a:t>
          </a:r>
        </a:p>
      </dgm:t>
    </dgm:pt>
    <dgm:pt modelId="{98D71EB6-4F7F-4D47-840D-85749FD860B0}" type="parTrans" cxnId="{2CEBFF8D-5F79-48E8-BFFD-18B7D60DED32}">
      <dgm:prSet/>
      <dgm:spPr/>
      <dgm:t>
        <a:bodyPr/>
        <a:lstStyle/>
        <a:p>
          <a:endParaRPr lang="en-US"/>
        </a:p>
      </dgm:t>
    </dgm:pt>
    <dgm:pt modelId="{ECAA95E4-4C19-4FE2-9D43-0B94EC079DC3}" type="sibTrans" cxnId="{2CEBFF8D-5F79-48E8-BFFD-18B7D60DED32}">
      <dgm:prSet/>
      <dgm:spPr/>
      <dgm:t>
        <a:bodyPr/>
        <a:lstStyle/>
        <a:p>
          <a:endParaRPr lang="en-US" dirty="0"/>
        </a:p>
      </dgm:t>
    </dgm:pt>
    <dgm:pt modelId="{D0CCD2C3-32E4-40F7-A35B-C85ED0EB18B8}">
      <dgm:prSet phldrT="[Text]" custT="1"/>
      <dgm:spPr>
        <a:solidFill>
          <a:schemeClr val="accent5">
            <a:lumMod val="60000"/>
            <a:lumOff val="40000"/>
          </a:schemeClr>
        </a:solidFill>
      </dgm:spPr>
      <dgm:t>
        <a:bodyPr/>
        <a:lstStyle/>
        <a:p>
          <a:r>
            <a:rPr lang="en-US" sz="1600" dirty="0">
              <a:solidFill>
                <a:schemeClr val="tx1"/>
              </a:solidFill>
            </a:rPr>
            <a:t>If both thresholds are met, calculate HEI reward. If either threshold is not met, contract does not qualify for HEI reward.</a:t>
          </a:r>
        </a:p>
      </dgm:t>
    </dgm:pt>
    <dgm:pt modelId="{74FD6F21-BD3B-4057-96DB-F712676D43D0}" type="parTrans" cxnId="{F3DC2A27-99CF-4A73-B09B-AD2933DCD5BB}">
      <dgm:prSet/>
      <dgm:spPr/>
      <dgm:t>
        <a:bodyPr/>
        <a:lstStyle/>
        <a:p>
          <a:endParaRPr lang="en-US"/>
        </a:p>
      </dgm:t>
    </dgm:pt>
    <dgm:pt modelId="{F8C487FA-8FC9-498A-AE77-C77F7B384F33}" type="sibTrans" cxnId="{F3DC2A27-99CF-4A73-B09B-AD2933DCD5BB}">
      <dgm:prSet/>
      <dgm:spPr/>
      <dgm:t>
        <a:bodyPr/>
        <a:lstStyle/>
        <a:p>
          <a:endParaRPr lang="en-US"/>
        </a:p>
      </dgm:t>
    </dgm:pt>
    <dgm:pt modelId="{51345EAB-C6A4-409A-993B-C51A362D4ED9}">
      <dgm:prSe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None/>
          </a:pPr>
          <a:r>
            <a:rPr lang="en-US" sz="1600" kern="1200" dirty="0">
              <a:solidFill>
                <a:prstClr val="black"/>
              </a:solidFill>
              <a:latin typeface="Calibri" panose="020F0502020204030204"/>
              <a:ea typeface="+mn-ea"/>
              <a:cs typeface="+mn-cs"/>
            </a:rPr>
            <a:t>Determine if contract meets the minimum performance threshold.</a:t>
          </a:r>
        </a:p>
      </dgm:t>
    </dgm:pt>
    <dgm:pt modelId="{DB03EA8A-45CE-4B8E-818A-66B84A7D8DA9}" type="parTrans" cxnId="{1E950CCD-F9E4-45AC-BE1E-42D689D5A5D1}">
      <dgm:prSet/>
      <dgm:spPr/>
      <dgm:t>
        <a:bodyPr/>
        <a:lstStyle/>
        <a:p>
          <a:endParaRPr lang="en-US"/>
        </a:p>
      </dgm:t>
    </dgm:pt>
    <dgm:pt modelId="{A43B7A41-8CF9-4F8C-A37F-404CF7178F16}" type="sibTrans" cxnId="{1E950CCD-F9E4-45AC-BE1E-42D689D5A5D1}">
      <dgm:prSet/>
      <dgm:spPr/>
      <dgm:t>
        <a:bodyPr/>
        <a:lstStyle/>
        <a:p>
          <a:endParaRPr lang="en-US" dirty="0"/>
        </a:p>
      </dgm:t>
    </dgm:pt>
    <dgm:pt modelId="{72753234-04FD-1F4B-91A4-BD7DE6D8A100}" type="pres">
      <dgm:prSet presAssocID="{2B3D7E1E-FB2E-744D-82A5-61164992D6B2}" presName="Name0" presStyleCnt="0">
        <dgm:presLayoutVars>
          <dgm:dir/>
          <dgm:resizeHandles val="exact"/>
        </dgm:presLayoutVars>
      </dgm:prSet>
      <dgm:spPr/>
    </dgm:pt>
    <dgm:pt modelId="{73E939EF-0AFA-4997-9B93-207F32C1DD7D}" type="pres">
      <dgm:prSet presAssocID="{0D4F9806-BC4D-4B35-99EE-C2BCAA04A906}" presName="node" presStyleLbl="node1" presStyleIdx="0" presStyleCnt="3" custScaleX="72441" custScaleY="121767" custLinFactNeighborX="-38007">
        <dgm:presLayoutVars>
          <dgm:bulletEnabled val="1"/>
        </dgm:presLayoutVars>
      </dgm:prSet>
      <dgm:spPr/>
    </dgm:pt>
    <dgm:pt modelId="{9358F3CF-D69D-44A1-8F96-8249652C2638}" type="pres">
      <dgm:prSet presAssocID="{ECAA95E4-4C19-4FE2-9D43-0B94EC079DC3}" presName="sibTrans" presStyleLbl="sibTrans2D1" presStyleIdx="0" presStyleCnt="2" custScaleX="108344" custLinFactNeighborX="-10656" custLinFactNeighborY="-455"/>
      <dgm:spPr/>
    </dgm:pt>
    <dgm:pt modelId="{659DF9ED-3650-4B2B-B179-CF76C4CECBBD}" type="pres">
      <dgm:prSet presAssocID="{ECAA95E4-4C19-4FE2-9D43-0B94EC079DC3}" presName="connectorText" presStyleLbl="sibTrans2D1" presStyleIdx="0" presStyleCnt="2"/>
      <dgm:spPr/>
    </dgm:pt>
    <dgm:pt modelId="{9C2071CA-2819-4EC0-BD35-D61C103AABFB}" type="pres">
      <dgm:prSet presAssocID="{51345EAB-C6A4-409A-993B-C51A362D4ED9}" presName="node" presStyleLbl="node1" presStyleIdx="1" presStyleCnt="3" custScaleX="72441" custScaleY="121767" custLinFactNeighborX="-15806" custLinFactNeighborY="500">
        <dgm:presLayoutVars>
          <dgm:bulletEnabled val="1"/>
        </dgm:presLayoutVars>
      </dgm:prSet>
      <dgm:spPr>
        <a:xfrm>
          <a:off x="2257391" y="442308"/>
          <a:ext cx="1566206" cy="1653637"/>
        </a:xfrm>
        <a:prstGeom prst="roundRect">
          <a:avLst>
            <a:gd name="adj" fmla="val 10000"/>
          </a:avLst>
        </a:prstGeom>
      </dgm:spPr>
    </dgm:pt>
    <dgm:pt modelId="{55857AD7-BF34-40CF-8A48-134CA0128CB7}" type="pres">
      <dgm:prSet presAssocID="{A43B7A41-8CF9-4F8C-A37F-404CF7178F16}" presName="sibTrans" presStyleLbl="sibTrans2D1" presStyleIdx="1" presStyleCnt="2" custScaleX="113341" custLinFactNeighborX="-3058" custLinFactNeighborY="-455"/>
      <dgm:spPr/>
    </dgm:pt>
    <dgm:pt modelId="{48E74CD2-F6E5-4DCF-8F8E-BE7B4DB9FCE2}" type="pres">
      <dgm:prSet presAssocID="{A43B7A41-8CF9-4F8C-A37F-404CF7178F16}" presName="connectorText" presStyleLbl="sibTrans2D1" presStyleIdx="1" presStyleCnt="2"/>
      <dgm:spPr/>
    </dgm:pt>
    <dgm:pt modelId="{CAFF3F0F-A311-4DB2-A5F1-6AEA00DF7857}" type="pres">
      <dgm:prSet presAssocID="{D0CCD2C3-32E4-40F7-A35B-C85ED0EB18B8}" presName="node" presStyleLbl="node1" presStyleIdx="2" presStyleCnt="3" custScaleX="72441" custScaleY="121767" custLinFactNeighborX="-24916" custLinFactNeighborY="312">
        <dgm:presLayoutVars>
          <dgm:bulletEnabled val="1"/>
        </dgm:presLayoutVars>
      </dgm:prSet>
      <dgm:spPr/>
    </dgm:pt>
  </dgm:ptLst>
  <dgm:cxnLst>
    <dgm:cxn modelId="{23CCFB1C-7EF0-4A4A-8CDE-E88C618A1340}" type="presOf" srcId="{2B3D7E1E-FB2E-744D-82A5-61164992D6B2}" destId="{72753234-04FD-1F4B-91A4-BD7DE6D8A100}" srcOrd="0" destOrd="0" presId="urn:microsoft.com/office/officeart/2005/8/layout/process1"/>
    <dgm:cxn modelId="{F3DC2A27-99CF-4A73-B09B-AD2933DCD5BB}" srcId="{2B3D7E1E-FB2E-744D-82A5-61164992D6B2}" destId="{D0CCD2C3-32E4-40F7-A35B-C85ED0EB18B8}" srcOrd="2" destOrd="0" parTransId="{74FD6F21-BD3B-4057-96DB-F712676D43D0}" sibTransId="{F8C487FA-8FC9-498A-AE77-C77F7B384F33}"/>
    <dgm:cxn modelId="{D7B54F3D-937D-4468-B07C-AAE3592F1C01}" type="presOf" srcId="{0D4F9806-BC4D-4B35-99EE-C2BCAA04A906}" destId="{73E939EF-0AFA-4997-9B93-207F32C1DD7D}" srcOrd="0" destOrd="0" presId="urn:microsoft.com/office/officeart/2005/8/layout/process1"/>
    <dgm:cxn modelId="{50A9533F-7FD3-41AC-85FC-1CAFE26F33B6}" type="presOf" srcId="{A43B7A41-8CF9-4F8C-A37F-404CF7178F16}" destId="{55857AD7-BF34-40CF-8A48-134CA0128CB7}" srcOrd="0" destOrd="0" presId="urn:microsoft.com/office/officeart/2005/8/layout/process1"/>
    <dgm:cxn modelId="{3291466E-7E5B-4BDE-B45B-D0185E17585B}" type="presOf" srcId="{ECAA95E4-4C19-4FE2-9D43-0B94EC079DC3}" destId="{659DF9ED-3650-4B2B-B179-CF76C4CECBBD}" srcOrd="1" destOrd="0" presId="urn:microsoft.com/office/officeart/2005/8/layout/process1"/>
    <dgm:cxn modelId="{87DFC476-7C07-4EFC-A0A5-709859898B33}" type="presOf" srcId="{ECAA95E4-4C19-4FE2-9D43-0B94EC079DC3}" destId="{9358F3CF-D69D-44A1-8F96-8249652C2638}" srcOrd="0" destOrd="0" presId="urn:microsoft.com/office/officeart/2005/8/layout/process1"/>
    <dgm:cxn modelId="{9AA15B59-3A46-4F83-8304-EE4C4D68F136}" type="presOf" srcId="{A43B7A41-8CF9-4F8C-A37F-404CF7178F16}" destId="{48E74CD2-F6E5-4DCF-8F8E-BE7B4DB9FCE2}" srcOrd="1" destOrd="0" presId="urn:microsoft.com/office/officeart/2005/8/layout/process1"/>
    <dgm:cxn modelId="{2CEBFF8D-5F79-48E8-BFFD-18B7D60DED32}" srcId="{2B3D7E1E-FB2E-744D-82A5-61164992D6B2}" destId="{0D4F9806-BC4D-4B35-99EE-C2BCAA04A906}" srcOrd="0" destOrd="0" parTransId="{98D71EB6-4F7F-4D47-840D-85749FD860B0}" sibTransId="{ECAA95E4-4C19-4FE2-9D43-0B94EC079DC3}"/>
    <dgm:cxn modelId="{C74B20A1-C6A1-419A-87B3-9286C838D4E1}" type="presOf" srcId="{51345EAB-C6A4-409A-993B-C51A362D4ED9}" destId="{9C2071CA-2819-4EC0-BD35-D61C103AABFB}" srcOrd="0" destOrd="0" presId="urn:microsoft.com/office/officeart/2005/8/layout/process1"/>
    <dgm:cxn modelId="{1E950CCD-F9E4-45AC-BE1E-42D689D5A5D1}" srcId="{2B3D7E1E-FB2E-744D-82A5-61164992D6B2}" destId="{51345EAB-C6A4-409A-993B-C51A362D4ED9}" srcOrd="1" destOrd="0" parTransId="{DB03EA8A-45CE-4B8E-818A-66B84A7D8DA9}" sibTransId="{A43B7A41-8CF9-4F8C-A37F-404CF7178F16}"/>
    <dgm:cxn modelId="{02A4FBCE-7CBB-487D-80C4-3F97235E656D}" type="presOf" srcId="{D0CCD2C3-32E4-40F7-A35B-C85ED0EB18B8}" destId="{CAFF3F0F-A311-4DB2-A5F1-6AEA00DF7857}" srcOrd="0" destOrd="0" presId="urn:microsoft.com/office/officeart/2005/8/layout/process1"/>
    <dgm:cxn modelId="{35B5B7EB-4376-4E5B-AFD8-CD538F1C7911}" type="presParOf" srcId="{72753234-04FD-1F4B-91A4-BD7DE6D8A100}" destId="{73E939EF-0AFA-4997-9B93-207F32C1DD7D}" srcOrd="0" destOrd="0" presId="urn:microsoft.com/office/officeart/2005/8/layout/process1"/>
    <dgm:cxn modelId="{932929EA-39AA-4EEF-B232-5CBC8D796C2C}" type="presParOf" srcId="{72753234-04FD-1F4B-91A4-BD7DE6D8A100}" destId="{9358F3CF-D69D-44A1-8F96-8249652C2638}" srcOrd="1" destOrd="0" presId="urn:microsoft.com/office/officeart/2005/8/layout/process1"/>
    <dgm:cxn modelId="{E2343379-955B-478A-9530-D37C6673E759}" type="presParOf" srcId="{9358F3CF-D69D-44A1-8F96-8249652C2638}" destId="{659DF9ED-3650-4B2B-B179-CF76C4CECBBD}" srcOrd="0" destOrd="0" presId="urn:microsoft.com/office/officeart/2005/8/layout/process1"/>
    <dgm:cxn modelId="{38A9E74E-5B97-46A9-8EED-76C2191267FE}" type="presParOf" srcId="{72753234-04FD-1F4B-91A4-BD7DE6D8A100}" destId="{9C2071CA-2819-4EC0-BD35-D61C103AABFB}" srcOrd="2" destOrd="0" presId="urn:microsoft.com/office/officeart/2005/8/layout/process1"/>
    <dgm:cxn modelId="{79FC436C-9C45-416F-BFBF-F2F5F5D9FC6B}" type="presParOf" srcId="{72753234-04FD-1F4B-91A4-BD7DE6D8A100}" destId="{55857AD7-BF34-40CF-8A48-134CA0128CB7}" srcOrd="3" destOrd="0" presId="urn:microsoft.com/office/officeart/2005/8/layout/process1"/>
    <dgm:cxn modelId="{3D2AA021-AC2E-4B26-A043-0E8A4CA544B8}" type="presParOf" srcId="{55857AD7-BF34-40CF-8A48-134CA0128CB7}" destId="{48E74CD2-F6E5-4DCF-8F8E-BE7B4DB9FCE2}" srcOrd="0" destOrd="0" presId="urn:microsoft.com/office/officeart/2005/8/layout/process1"/>
    <dgm:cxn modelId="{E8D68D4C-7041-497E-A35A-56CB3AAC4A72}" type="presParOf" srcId="{72753234-04FD-1F4B-91A4-BD7DE6D8A100}" destId="{CAFF3F0F-A311-4DB2-A5F1-6AEA00DF7857}"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E939EF-0AFA-4997-9B93-207F32C1DD7D}">
      <dsp:nvSpPr>
        <dsp:cNvPr id="0" name=""/>
        <dsp:cNvSpPr/>
      </dsp:nvSpPr>
      <dsp:spPr>
        <a:xfrm>
          <a:off x="0" y="261436"/>
          <a:ext cx="1566206" cy="2023855"/>
        </a:xfrm>
        <a:prstGeom prst="roundRect">
          <a:avLst>
            <a:gd name="adj" fmla="val 10000"/>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Calculate measure-level scores for subset of enrollees with specified SRFs.</a:t>
          </a:r>
        </a:p>
      </dsp:txBody>
      <dsp:txXfrm>
        <a:off x="45873" y="307309"/>
        <a:ext cx="1474460" cy="1932109"/>
      </dsp:txXfrm>
    </dsp:sp>
    <dsp:sp modelId="{9358F3CF-D69D-44A1-8F96-8249652C2638}">
      <dsp:nvSpPr>
        <dsp:cNvPr id="0" name=""/>
        <dsp:cNvSpPr/>
      </dsp:nvSpPr>
      <dsp:spPr>
        <a:xfrm rot="21592399">
          <a:off x="1720676" y="1000212"/>
          <a:ext cx="447415" cy="536187"/>
        </a:xfrm>
        <a:prstGeom prst="righ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1720676" y="1107597"/>
        <a:ext cx="313191" cy="321713"/>
      </dsp:txXfrm>
    </dsp:sp>
    <dsp:sp modelId="{9C2071CA-2819-4EC0-BD35-D61C103AABFB}">
      <dsp:nvSpPr>
        <dsp:cNvPr id="0" name=""/>
        <dsp:cNvSpPr/>
      </dsp:nvSpPr>
      <dsp:spPr>
        <a:xfrm>
          <a:off x="2345371" y="256251"/>
          <a:ext cx="1566206" cy="2023855"/>
        </a:xfrm>
        <a:prstGeom prst="roundRect">
          <a:avLst>
            <a:gd name="adj" fmla="val 10000"/>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600" kern="1200" dirty="0">
              <a:solidFill>
                <a:prstClr val="black"/>
              </a:solidFill>
              <a:latin typeface="Calibri" panose="020F0502020204030204"/>
              <a:ea typeface="+mn-ea"/>
              <a:cs typeface="+mn-cs"/>
            </a:rPr>
            <a:t>Divide distribution of performance into thirds for each measure.</a:t>
          </a:r>
        </a:p>
      </dsp:txBody>
      <dsp:txXfrm>
        <a:off x="2391244" y="302124"/>
        <a:ext cx="1474460" cy="1932109"/>
      </dsp:txXfrm>
    </dsp:sp>
    <dsp:sp modelId="{55857AD7-BF34-40CF-8A48-134CA0128CB7}">
      <dsp:nvSpPr>
        <dsp:cNvPr id="0" name=""/>
        <dsp:cNvSpPr/>
      </dsp:nvSpPr>
      <dsp:spPr>
        <a:xfrm rot="15309">
          <a:off x="4052688" y="1002882"/>
          <a:ext cx="458182" cy="536187"/>
        </a:xfrm>
        <a:prstGeom prst="righ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4052689" y="1109813"/>
        <a:ext cx="320727" cy="321713"/>
      </dsp:txXfrm>
    </dsp:sp>
    <dsp:sp modelId="{CAFF3F0F-A311-4DB2-A5F1-6AEA00DF7857}">
      <dsp:nvSpPr>
        <dsp:cNvPr id="0" name=""/>
        <dsp:cNvSpPr/>
      </dsp:nvSpPr>
      <dsp:spPr>
        <a:xfrm>
          <a:off x="4674310" y="266622"/>
          <a:ext cx="1566206" cy="2023855"/>
        </a:xfrm>
        <a:prstGeom prst="roundRect">
          <a:avLst>
            <a:gd name="adj" fmla="val 10000"/>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chemeClr val="tx1"/>
              </a:solidFill>
            </a:rPr>
            <a:t>Assign points for each measure based on where measure score falls along distribution of all contract scores.</a:t>
          </a:r>
        </a:p>
      </dsp:txBody>
      <dsp:txXfrm>
        <a:off x="4720183" y="312495"/>
        <a:ext cx="1474460" cy="1932109"/>
      </dsp:txXfrm>
    </dsp:sp>
    <dsp:sp modelId="{E8EF1CF3-51B6-4178-A1FE-C7CFF5DE1709}">
      <dsp:nvSpPr>
        <dsp:cNvPr id="0" name=""/>
        <dsp:cNvSpPr/>
      </dsp:nvSpPr>
      <dsp:spPr>
        <a:xfrm rot="21592352">
          <a:off x="6377210" y="967259"/>
          <a:ext cx="458725" cy="536187"/>
        </a:xfrm>
        <a:prstGeom prst="righ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377210" y="1074649"/>
        <a:ext cx="321108" cy="321713"/>
      </dsp:txXfrm>
    </dsp:sp>
    <dsp:sp modelId="{E8E1F313-A9AC-4918-BE8A-7A515CABBD64}">
      <dsp:nvSpPr>
        <dsp:cNvPr id="0" name=""/>
        <dsp:cNvSpPr/>
      </dsp:nvSpPr>
      <dsp:spPr>
        <a:xfrm>
          <a:off x="7005298" y="261436"/>
          <a:ext cx="1566206" cy="2023855"/>
        </a:xfrm>
        <a:prstGeom prst="roundRect">
          <a:avLst>
            <a:gd name="adj" fmla="val 10000"/>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Calculate HEI score as the weighted average of measure points.</a:t>
          </a:r>
        </a:p>
      </dsp:txBody>
      <dsp:txXfrm>
        <a:off x="7051171" y="307309"/>
        <a:ext cx="1474460" cy="19321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E939EF-0AFA-4997-9B93-207F32C1DD7D}">
      <dsp:nvSpPr>
        <dsp:cNvPr id="0" name=""/>
        <dsp:cNvSpPr/>
      </dsp:nvSpPr>
      <dsp:spPr>
        <a:xfrm>
          <a:off x="0" y="185515"/>
          <a:ext cx="2157257" cy="2175697"/>
        </a:xfrm>
        <a:prstGeom prst="roundRect">
          <a:avLst>
            <a:gd name="adj" fmla="val 10000"/>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Determine if contract meets one of the percentage of enrollees with specified SRFs thresholds.</a:t>
          </a:r>
        </a:p>
      </dsp:txBody>
      <dsp:txXfrm>
        <a:off x="63184" y="248699"/>
        <a:ext cx="2030889" cy="2049329"/>
      </dsp:txXfrm>
    </dsp:sp>
    <dsp:sp modelId="{9358F3CF-D69D-44A1-8F96-8249652C2638}">
      <dsp:nvSpPr>
        <dsp:cNvPr id="0" name=""/>
        <dsp:cNvSpPr/>
      </dsp:nvSpPr>
      <dsp:spPr>
        <a:xfrm rot="9635">
          <a:off x="2333861" y="905248"/>
          <a:ext cx="591622" cy="738531"/>
        </a:xfrm>
        <a:prstGeom prst="righ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en-US" sz="3100" kern="1200" dirty="0"/>
        </a:p>
      </dsp:txBody>
      <dsp:txXfrm>
        <a:off x="2333861" y="1052705"/>
        <a:ext cx="414135" cy="443119"/>
      </dsp:txXfrm>
    </dsp:sp>
    <dsp:sp modelId="{9C2071CA-2819-4EC0-BD35-D61C103AABFB}">
      <dsp:nvSpPr>
        <dsp:cNvPr id="0" name=""/>
        <dsp:cNvSpPr/>
      </dsp:nvSpPr>
      <dsp:spPr>
        <a:xfrm>
          <a:off x="3187554" y="194449"/>
          <a:ext cx="2157257" cy="2175697"/>
        </a:xfrm>
        <a:prstGeom prst="roundRect">
          <a:avLst>
            <a:gd name="adj" fmla="val 10000"/>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600" kern="1200" dirty="0">
              <a:solidFill>
                <a:prstClr val="black"/>
              </a:solidFill>
              <a:latin typeface="Calibri" panose="020F0502020204030204"/>
              <a:ea typeface="+mn-ea"/>
              <a:cs typeface="+mn-cs"/>
            </a:rPr>
            <a:t>Determine if contract meets the minimum performance threshold.</a:t>
          </a:r>
        </a:p>
      </dsp:txBody>
      <dsp:txXfrm>
        <a:off x="3250738" y="257633"/>
        <a:ext cx="2030889" cy="2049329"/>
      </dsp:txXfrm>
    </dsp:sp>
    <dsp:sp modelId="{55857AD7-BF34-40CF-8A48-134CA0128CB7}">
      <dsp:nvSpPr>
        <dsp:cNvPr id="0" name=""/>
        <dsp:cNvSpPr/>
      </dsp:nvSpPr>
      <dsp:spPr>
        <a:xfrm rot="21596450">
          <a:off x="5562189" y="907975"/>
          <a:ext cx="658037" cy="738531"/>
        </a:xfrm>
        <a:prstGeom prst="righ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en-US" sz="3100" kern="1200" dirty="0"/>
        </a:p>
      </dsp:txBody>
      <dsp:txXfrm>
        <a:off x="5562189" y="1055783"/>
        <a:ext cx="460626" cy="443119"/>
      </dsp:txXfrm>
    </dsp:sp>
    <dsp:sp modelId="{CAFF3F0F-A311-4DB2-A5F1-6AEA00DF7857}">
      <dsp:nvSpPr>
        <dsp:cNvPr id="0" name=""/>
        <dsp:cNvSpPr/>
      </dsp:nvSpPr>
      <dsp:spPr>
        <a:xfrm>
          <a:off x="6440249" y="191090"/>
          <a:ext cx="2157257" cy="2175697"/>
        </a:xfrm>
        <a:prstGeom prst="roundRect">
          <a:avLst>
            <a:gd name="adj" fmla="val 10000"/>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If both thresholds are met, calculate HEI reward. If either threshold is not met, contract does not qualify for HEI reward.</a:t>
          </a:r>
        </a:p>
      </dsp:txBody>
      <dsp:txXfrm>
        <a:off x="6503433" y="254274"/>
        <a:ext cx="2030889" cy="204932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87BE059-CC03-194E-B7B1-0807E8D4140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924FD51-AFCE-894F-93AE-1951FBE7507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22A2F8E-D448-B041-A552-14DBF44CCB77}" type="datetimeFigureOut">
              <a:rPr lang="en-US" smtClean="0"/>
              <a:t>11/25/2024</a:t>
            </a:fld>
            <a:endParaRPr lang="en-US" dirty="0"/>
          </a:p>
        </p:txBody>
      </p:sp>
      <p:sp>
        <p:nvSpPr>
          <p:cNvPr id="4" name="Footer Placeholder 3">
            <a:extLst>
              <a:ext uri="{FF2B5EF4-FFF2-40B4-BE49-F238E27FC236}">
                <a16:creationId xmlns:a16="http://schemas.microsoft.com/office/drawing/2014/main" id="{FBD2750D-3411-5C42-8BAA-FA1C5CD5B62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808A89A-4A65-C547-B795-6FB90748A1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0AD9F07-1D17-CE4C-ABE2-898F0EFAE577}" type="slidenum">
              <a:rPr lang="en-US" smtClean="0"/>
              <a:t>‹#›</a:t>
            </a:fld>
            <a:endParaRPr lang="en-US" dirty="0"/>
          </a:p>
        </p:txBody>
      </p:sp>
    </p:spTree>
    <p:extLst>
      <p:ext uri="{BB962C8B-B14F-4D97-AF65-F5344CB8AC3E}">
        <p14:creationId xmlns:p14="http://schemas.microsoft.com/office/powerpoint/2010/main" val="12009500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FE59CE-8151-5948-ACC6-FFE315EC403B}" type="datetimeFigureOut">
              <a:rPr lang="en-US" smtClean="0"/>
              <a:t>11/25/2024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2F4037-46CC-6045-BE7A-CA09502B4830}" type="slidenum">
              <a:rPr lang="en-US" smtClean="0"/>
              <a:t>‹#›</a:t>
            </a:fld>
            <a:endParaRPr lang="en-US" dirty="0"/>
          </a:p>
        </p:txBody>
      </p:sp>
    </p:spTree>
    <p:extLst>
      <p:ext uri="{BB962C8B-B14F-4D97-AF65-F5344CB8AC3E}">
        <p14:creationId xmlns:p14="http://schemas.microsoft.com/office/powerpoint/2010/main" val="1038039406"/>
      </p:ext>
    </p:extLst>
  </p:cSld>
  <p:clrMap bg1="lt1" tx1="dk1" bg2="lt2" tx2="dk2" accent1="accent1" accent2="accent2" accent3="accent3" accent4="accent4" accent5="accent5" accent6="accent6" hlink="hlink" folHlink="folHlink"/>
  <p:hf hdr="0" ftr="0" dt="0"/>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a:t>
            </a:fld>
            <a:endParaRPr lang="en-US" dirty="0"/>
          </a:p>
        </p:txBody>
      </p:sp>
    </p:spTree>
    <p:extLst>
      <p:ext uri="{BB962C8B-B14F-4D97-AF65-F5344CB8AC3E}">
        <p14:creationId xmlns:p14="http://schemas.microsoft.com/office/powerpoint/2010/main" val="26238588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18</a:t>
            </a:fld>
            <a:endParaRPr lang="en-US" dirty="0"/>
          </a:p>
        </p:txBody>
      </p:sp>
    </p:spTree>
    <p:extLst>
      <p:ext uri="{BB962C8B-B14F-4D97-AF65-F5344CB8AC3E}">
        <p14:creationId xmlns:p14="http://schemas.microsoft.com/office/powerpoint/2010/main" val="209398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19</a:t>
            </a:fld>
            <a:endParaRPr lang="en-US" dirty="0"/>
          </a:p>
        </p:txBody>
      </p:sp>
    </p:spTree>
    <p:extLst>
      <p:ext uri="{BB962C8B-B14F-4D97-AF65-F5344CB8AC3E}">
        <p14:creationId xmlns:p14="http://schemas.microsoft.com/office/powerpoint/2010/main" val="24347129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D583D-B494-48C5-44AC-FABF01899B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2EEF5B-83E5-6B5E-9614-AB201AAC3E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926F0-6FC7-E922-37BD-12C0418AC0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BF267C-EAC6-0A2A-04FB-570D1F653E5C}"/>
              </a:ext>
            </a:extLst>
          </p:cNvPr>
          <p:cNvSpPr>
            <a:spLocks noGrp="1"/>
          </p:cNvSpPr>
          <p:nvPr>
            <p:ph type="sldNum" sz="quarter" idx="5"/>
          </p:nvPr>
        </p:nvSpPr>
        <p:spPr/>
        <p:txBody>
          <a:bodyPr/>
          <a:lstStyle/>
          <a:p>
            <a:fld id="{A32F4037-46CC-6045-BE7A-CA09502B4830}" type="slidenum">
              <a:rPr lang="en-US" smtClean="0"/>
              <a:t>21</a:t>
            </a:fld>
            <a:endParaRPr lang="en-US" dirty="0"/>
          </a:p>
        </p:txBody>
      </p:sp>
    </p:spTree>
    <p:extLst>
      <p:ext uri="{BB962C8B-B14F-4D97-AF65-F5344CB8AC3E}">
        <p14:creationId xmlns:p14="http://schemas.microsoft.com/office/powerpoint/2010/main" val="3184815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5B011-DC59-80A1-70AA-688C3CB5E3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B1153-930B-DF11-D209-1584985774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27A147-D794-8DD3-D24E-DB73E0F91B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3609E4-9C4F-50BD-2C41-594A2D2A3A3C}"/>
              </a:ext>
            </a:extLst>
          </p:cNvPr>
          <p:cNvSpPr>
            <a:spLocks noGrp="1"/>
          </p:cNvSpPr>
          <p:nvPr>
            <p:ph type="sldNum" sz="quarter" idx="5"/>
          </p:nvPr>
        </p:nvSpPr>
        <p:spPr/>
        <p:txBody>
          <a:bodyPr/>
          <a:lstStyle/>
          <a:p>
            <a:fld id="{A32F4037-46CC-6045-BE7A-CA09502B4830}" type="slidenum">
              <a:rPr lang="en-US" smtClean="0"/>
              <a:t>30</a:t>
            </a:fld>
            <a:endParaRPr lang="en-US" dirty="0"/>
          </a:p>
        </p:txBody>
      </p:sp>
    </p:spTree>
    <p:extLst>
      <p:ext uri="{BB962C8B-B14F-4D97-AF65-F5344CB8AC3E}">
        <p14:creationId xmlns:p14="http://schemas.microsoft.com/office/powerpoint/2010/main" val="2550533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C66FE-F4EB-DC97-867C-878ACFFD50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A67100-43A3-2F0E-2328-AE06A72CD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BE4E06-4252-918D-330A-36673DBB56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CBAD38-01F0-DF6B-363F-E99CF2CE079A}"/>
              </a:ext>
            </a:extLst>
          </p:cNvPr>
          <p:cNvSpPr>
            <a:spLocks noGrp="1"/>
          </p:cNvSpPr>
          <p:nvPr>
            <p:ph type="sldNum" sz="quarter" idx="5"/>
          </p:nvPr>
        </p:nvSpPr>
        <p:spPr/>
        <p:txBody>
          <a:bodyPr/>
          <a:lstStyle/>
          <a:p>
            <a:fld id="{A32F4037-46CC-6045-BE7A-CA09502B4830}" type="slidenum">
              <a:rPr lang="en-US" smtClean="0"/>
              <a:t>41</a:t>
            </a:fld>
            <a:endParaRPr lang="en-US" dirty="0"/>
          </a:p>
        </p:txBody>
      </p:sp>
    </p:spTree>
    <p:extLst>
      <p:ext uri="{BB962C8B-B14F-4D97-AF65-F5344CB8AC3E}">
        <p14:creationId xmlns:p14="http://schemas.microsoft.com/office/powerpoint/2010/main" val="13093664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0AB82-55A4-F759-C046-1C8CDF5772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4ACE7E-F7DF-1616-33B5-BA402BB311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B33475-FB9D-1F57-9C21-82A892F0DD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8F2EAD-66BA-29D6-658C-6092C485AD3D}"/>
              </a:ext>
            </a:extLst>
          </p:cNvPr>
          <p:cNvSpPr>
            <a:spLocks noGrp="1"/>
          </p:cNvSpPr>
          <p:nvPr>
            <p:ph type="sldNum" sz="quarter" idx="5"/>
          </p:nvPr>
        </p:nvSpPr>
        <p:spPr/>
        <p:txBody>
          <a:bodyPr/>
          <a:lstStyle/>
          <a:p>
            <a:fld id="{A32F4037-46CC-6045-BE7A-CA09502B4830}" type="slidenum">
              <a:rPr lang="en-US" smtClean="0"/>
              <a:t>58</a:t>
            </a:fld>
            <a:endParaRPr lang="en-US" dirty="0"/>
          </a:p>
        </p:txBody>
      </p:sp>
    </p:spTree>
    <p:extLst>
      <p:ext uri="{BB962C8B-B14F-4D97-AF65-F5344CB8AC3E}">
        <p14:creationId xmlns:p14="http://schemas.microsoft.com/office/powerpoint/2010/main" val="3749731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6D609-2C8F-4AA0-93CF-D7CFF51A8B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49797F-A23A-4D43-C365-333731FBBB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12D1F4-8267-DC24-93FB-51098CAE39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1C8E87-9984-7D05-C59D-3CDFFD315944}"/>
              </a:ext>
            </a:extLst>
          </p:cNvPr>
          <p:cNvSpPr>
            <a:spLocks noGrp="1"/>
          </p:cNvSpPr>
          <p:nvPr>
            <p:ph type="sldNum" sz="quarter" idx="5"/>
          </p:nvPr>
        </p:nvSpPr>
        <p:spPr/>
        <p:txBody>
          <a:bodyPr/>
          <a:lstStyle/>
          <a:p>
            <a:fld id="{A32F4037-46CC-6045-BE7A-CA09502B4830}" type="slidenum">
              <a:rPr lang="en-US" smtClean="0"/>
              <a:t>4</a:t>
            </a:fld>
            <a:endParaRPr lang="en-US" dirty="0"/>
          </a:p>
        </p:txBody>
      </p:sp>
    </p:spTree>
    <p:extLst>
      <p:ext uri="{BB962C8B-B14F-4D97-AF65-F5344CB8AC3E}">
        <p14:creationId xmlns:p14="http://schemas.microsoft.com/office/powerpoint/2010/main" val="707763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6D609-2C8F-4AA0-93CF-D7CFF51A8B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49797F-A23A-4D43-C365-333731FBBB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12D1F4-8267-DC24-93FB-51098CAE39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1C8E87-9984-7D05-C59D-3CDFFD315944}"/>
              </a:ext>
            </a:extLst>
          </p:cNvPr>
          <p:cNvSpPr>
            <a:spLocks noGrp="1"/>
          </p:cNvSpPr>
          <p:nvPr>
            <p:ph type="sldNum" sz="quarter" idx="5"/>
          </p:nvPr>
        </p:nvSpPr>
        <p:spPr/>
        <p:txBody>
          <a:bodyPr/>
          <a:lstStyle/>
          <a:p>
            <a:fld id="{A32F4037-46CC-6045-BE7A-CA09502B4830}" type="slidenum">
              <a:rPr lang="en-US" smtClean="0"/>
              <a:t>11</a:t>
            </a:fld>
            <a:endParaRPr lang="en-US" dirty="0"/>
          </a:p>
        </p:txBody>
      </p:sp>
    </p:spTree>
    <p:extLst>
      <p:ext uri="{BB962C8B-B14F-4D97-AF65-F5344CB8AC3E}">
        <p14:creationId xmlns:p14="http://schemas.microsoft.com/office/powerpoint/2010/main" val="436941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12</a:t>
            </a:fld>
            <a:endParaRPr lang="en-US" dirty="0"/>
          </a:p>
        </p:txBody>
      </p:sp>
    </p:spTree>
    <p:extLst>
      <p:ext uri="{BB962C8B-B14F-4D97-AF65-F5344CB8AC3E}">
        <p14:creationId xmlns:p14="http://schemas.microsoft.com/office/powerpoint/2010/main" val="2277503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13</a:t>
            </a:fld>
            <a:endParaRPr lang="en-US" dirty="0"/>
          </a:p>
        </p:txBody>
      </p:sp>
    </p:spTree>
    <p:extLst>
      <p:ext uri="{BB962C8B-B14F-4D97-AF65-F5344CB8AC3E}">
        <p14:creationId xmlns:p14="http://schemas.microsoft.com/office/powerpoint/2010/main" val="3588807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14</a:t>
            </a:fld>
            <a:endParaRPr lang="en-US" dirty="0"/>
          </a:p>
        </p:txBody>
      </p:sp>
    </p:spTree>
    <p:extLst>
      <p:ext uri="{BB962C8B-B14F-4D97-AF65-F5344CB8AC3E}">
        <p14:creationId xmlns:p14="http://schemas.microsoft.com/office/powerpoint/2010/main" val="3923229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15</a:t>
            </a:fld>
            <a:endParaRPr lang="en-US" dirty="0"/>
          </a:p>
        </p:txBody>
      </p:sp>
    </p:spTree>
    <p:extLst>
      <p:ext uri="{BB962C8B-B14F-4D97-AF65-F5344CB8AC3E}">
        <p14:creationId xmlns:p14="http://schemas.microsoft.com/office/powerpoint/2010/main" val="207549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16</a:t>
            </a:fld>
            <a:endParaRPr lang="en-US" dirty="0"/>
          </a:p>
        </p:txBody>
      </p:sp>
    </p:spTree>
    <p:extLst>
      <p:ext uri="{BB962C8B-B14F-4D97-AF65-F5344CB8AC3E}">
        <p14:creationId xmlns:p14="http://schemas.microsoft.com/office/powerpoint/2010/main" val="40776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2F4037-46CC-6045-BE7A-CA09502B4830}" type="slidenum">
              <a:rPr lang="en-US" smtClean="0"/>
              <a:t>17</a:t>
            </a:fld>
            <a:endParaRPr lang="en-US" dirty="0"/>
          </a:p>
        </p:txBody>
      </p:sp>
    </p:spTree>
    <p:extLst>
      <p:ext uri="{BB962C8B-B14F-4D97-AF65-F5344CB8AC3E}">
        <p14:creationId xmlns:p14="http://schemas.microsoft.com/office/powerpoint/2010/main" val="1250061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4655" y="1562937"/>
            <a:ext cx="6734507" cy="1688241"/>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F452C891-92AF-BF4E-A5DF-B48ABFD01EBF}"/>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0AE29D08-DEE4-2440-96CD-2A553FD7EF7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8EC4B84-457D-5A43-AE00-4E8DDDEE0E9F}"/>
              </a:ext>
            </a:extLst>
          </p:cNvPr>
          <p:cNvSpPr>
            <a:spLocks noGrp="1"/>
          </p:cNvSpPr>
          <p:nvPr>
            <p:ph type="sldNum" sz="quarter" idx="12"/>
          </p:nvPr>
        </p:nvSpPr>
        <p:spPr/>
        <p:txBody>
          <a:bodyPr/>
          <a:lstStyle/>
          <a:p>
            <a:fld id="{48F63A3B-78C7-47BE-AE5E-E10140E04643}" type="slidenum">
              <a:rPr lang="en-US" smtClean="0"/>
              <a:pPr/>
              <a:t>‹#›</a:t>
            </a:fld>
            <a:endParaRPr lang="en-US" dirty="0"/>
          </a:p>
        </p:txBody>
      </p:sp>
      <p:sp>
        <p:nvSpPr>
          <p:cNvPr id="9" name="Text Placeholder 8">
            <a:extLst>
              <a:ext uri="{FF2B5EF4-FFF2-40B4-BE49-F238E27FC236}">
                <a16:creationId xmlns:a16="http://schemas.microsoft.com/office/drawing/2014/main" id="{4C986063-5590-2540-AD01-371777DB5AE9}"/>
              </a:ext>
            </a:extLst>
          </p:cNvPr>
          <p:cNvSpPr>
            <a:spLocks noGrp="1"/>
          </p:cNvSpPr>
          <p:nvPr>
            <p:ph type="body" sz="quarter" idx="13" hasCustomPrompt="1"/>
          </p:nvPr>
        </p:nvSpPr>
        <p:spPr>
          <a:xfrm>
            <a:off x="624655" y="3422505"/>
            <a:ext cx="6734507" cy="628650"/>
          </a:xfrm>
          <a:prstGeom prst="rect">
            <a:avLst/>
          </a:prstGeom>
        </p:spPr>
        <p:txBody>
          <a:bodyPr/>
          <a:lstStyle>
            <a:lvl1pPr marL="0" indent="0">
              <a:buNone/>
              <a:defRPr>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lvl="0"/>
            <a:r>
              <a:rPr lang="en-US" dirty="0"/>
              <a:t>Subtitle</a:t>
            </a:r>
          </a:p>
        </p:txBody>
      </p:sp>
    </p:spTree>
    <p:extLst>
      <p:ext uri="{BB962C8B-B14F-4D97-AF65-F5344CB8AC3E}">
        <p14:creationId xmlns:p14="http://schemas.microsoft.com/office/powerpoint/2010/main" val="1880364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9" name="Rectangle 8"/>
          <p:cNvSpPr/>
          <p:nvPr userDrawn="1"/>
        </p:nvSpPr>
        <p:spPr>
          <a:xfrm>
            <a:off x="0" y="4117181"/>
            <a:ext cx="9144000" cy="102631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 name="Title 1"/>
          <p:cNvSpPr>
            <a:spLocks noGrp="1"/>
          </p:cNvSpPr>
          <p:nvPr>
            <p:ph type="ctrTitle" hasCustomPrompt="1"/>
          </p:nvPr>
        </p:nvSpPr>
        <p:spPr>
          <a:xfrm>
            <a:off x="696191" y="331037"/>
            <a:ext cx="6858000" cy="558786"/>
          </a:xfrm>
        </p:spPr>
        <p:txBody>
          <a:bodyPr anchor="b"/>
          <a:lstStyle>
            <a:lvl1pPr algn="l">
              <a:defRPr sz="3750">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696191" y="985385"/>
            <a:ext cx="6858000" cy="2941722"/>
          </a:xfrm>
          <a:prstGeom prst="rect">
            <a:avLst/>
          </a:prstGeom>
        </p:spPr>
        <p:txBody>
          <a:bodyPr/>
          <a:lstStyle>
            <a:lvl1pPr>
              <a:defRPr b="0" i="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edit Master text styles</a:t>
            </a:r>
          </a:p>
        </p:txBody>
      </p:sp>
      <p:pic>
        <p:nvPicPr>
          <p:cNvPr id="6" name="Picture 5" descr="Centers for Medicare &amp; Medicaid Services"/>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572375" y="4403503"/>
            <a:ext cx="1381125" cy="480632"/>
          </a:xfrm>
          <a:prstGeom prst="rect">
            <a:avLst/>
          </a:prstGeom>
        </p:spPr>
      </p:pic>
      <p:sp>
        <p:nvSpPr>
          <p:cNvPr id="12" name="Date Placeholder 9">
            <a:extLst>
              <a:ext uri="{FF2B5EF4-FFF2-40B4-BE49-F238E27FC236}">
                <a16:creationId xmlns:a16="http://schemas.microsoft.com/office/drawing/2014/main" id="{EAD4711B-845D-234C-8611-E3B57E93689E}"/>
              </a:ext>
            </a:extLst>
          </p:cNvPr>
          <p:cNvSpPr txBox="1">
            <a:spLocks/>
          </p:cNvSpPr>
          <p:nvPr userDrawn="1"/>
        </p:nvSpPr>
        <p:spPr>
          <a:xfrm>
            <a:off x="990600" y="6508750"/>
            <a:ext cx="2743200" cy="365125"/>
          </a:xfrm>
          <a:prstGeom prst="rect">
            <a:avLst/>
          </a:prstGeom>
        </p:spPr>
        <p:txBody>
          <a:bodyPr/>
          <a:lstStyle>
            <a:defPPr>
              <a:defRPr lang="en-US"/>
            </a:defPPr>
            <a:lvl1pPr marL="0" algn="l"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88938D81-1306-D943-A610-4EB264E850B3}" type="datetime1">
              <a:rPr lang="en-US" smtClean="0"/>
              <a:pPr/>
              <a:t>11/25/2024</a:t>
            </a:fld>
            <a:endParaRPr lang="en-US" dirty="0"/>
          </a:p>
        </p:txBody>
      </p:sp>
      <p:sp>
        <p:nvSpPr>
          <p:cNvPr id="13" name="Slide Number Placeholder 11">
            <a:extLst>
              <a:ext uri="{FF2B5EF4-FFF2-40B4-BE49-F238E27FC236}">
                <a16:creationId xmlns:a16="http://schemas.microsoft.com/office/drawing/2014/main" id="{08C1CF7C-DA1A-9048-96D3-65FAA26B0560}"/>
              </a:ext>
            </a:extLst>
          </p:cNvPr>
          <p:cNvSpPr txBox="1">
            <a:spLocks/>
          </p:cNvSpPr>
          <p:nvPr userDrawn="1"/>
        </p:nvSpPr>
        <p:spPr>
          <a:xfrm>
            <a:off x="8763000" y="6508750"/>
            <a:ext cx="2743200" cy="365125"/>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mtClean="0"/>
              <a:pPr/>
              <a:t>‹#›</a:t>
            </a:fld>
            <a:endParaRPr lang="en-US" dirty="0"/>
          </a:p>
        </p:txBody>
      </p:sp>
      <p:sp>
        <p:nvSpPr>
          <p:cNvPr id="20" name="Date Placeholder 9">
            <a:extLst>
              <a:ext uri="{FF2B5EF4-FFF2-40B4-BE49-F238E27FC236}">
                <a16:creationId xmlns:a16="http://schemas.microsoft.com/office/drawing/2014/main" id="{E891DD91-207E-CC4D-A54C-A507FB4FBDD3}"/>
              </a:ext>
            </a:extLst>
          </p:cNvPr>
          <p:cNvSpPr txBox="1">
            <a:spLocks/>
          </p:cNvSpPr>
          <p:nvPr userDrawn="1"/>
        </p:nvSpPr>
        <p:spPr>
          <a:xfrm>
            <a:off x="1143000" y="6661150"/>
            <a:ext cx="2743200" cy="365125"/>
          </a:xfrm>
          <a:prstGeom prst="rect">
            <a:avLst/>
          </a:prstGeom>
        </p:spPr>
        <p:txBody>
          <a:bodyPr/>
          <a:lstStyle>
            <a:defPPr>
              <a:defRPr lang="en-US"/>
            </a:defPPr>
            <a:lvl1pPr marL="0" algn="l"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88938D81-1306-D943-A610-4EB264E850B3}" type="datetime1">
              <a:rPr lang="en-US" smtClean="0"/>
              <a:pPr/>
              <a:t>11/25/2024</a:t>
            </a:fld>
            <a:endParaRPr lang="en-US" dirty="0"/>
          </a:p>
        </p:txBody>
      </p:sp>
      <p:sp>
        <p:nvSpPr>
          <p:cNvPr id="21" name="Slide Number Placeholder 11">
            <a:extLst>
              <a:ext uri="{FF2B5EF4-FFF2-40B4-BE49-F238E27FC236}">
                <a16:creationId xmlns:a16="http://schemas.microsoft.com/office/drawing/2014/main" id="{4CFDC215-D833-8540-8BFB-0127BAA005AC}"/>
              </a:ext>
            </a:extLst>
          </p:cNvPr>
          <p:cNvSpPr txBox="1">
            <a:spLocks/>
          </p:cNvSpPr>
          <p:nvPr userDrawn="1"/>
        </p:nvSpPr>
        <p:spPr>
          <a:xfrm>
            <a:off x="8915400" y="6661150"/>
            <a:ext cx="2743200" cy="365125"/>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mtClean="0"/>
              <a:pPr/>
              <a:t>‹#›</a:t>
            </a:fld>
            <a:endParaRPr lang="en-US" dirty="0"/>
          </a:p>
        </p:txBody>
      </p:sp>
      <p:sp>
        <p:nvSpPr>
          <p:cNvPr id="22" name="Date Placeholder 9">
            <a:extLst>
              <a:ext uri="{FF2B5EF4-FFF2-40B4-BE49-F238E27FC236}">
                <a16:creationId xmlns:a16="http://schemas.microsoft.com/office/drawing/2014/main" id="{41299FEF-A22F-D743-B6D1-CFB7059A7DFD}"/>
              </a:ext>
            </a:extLst>
          </p:cNvPr>
          <p:cNvSpPr txBox="1">
            <a:spLocks/>
          </p:cNvSpPr>
          <p:nvPr userDrawn="1"/>
        </p:nvSpPr>
        <p:spPr>
          <a:xfrm>
            <a:off x="1295400" y="6813550"/>
            <a:ext cx="2743200" cy="365125"/>
          </a:xfrm>
          <a:prstGeom prst="rect">
            <a:avLst/>
          </a:prstGeom>
        </p:spPr>
        <p:txBody>
          <a:bodyPr/>
          <a:lstStyle>
            <a:defPPr>
              <a:defRPr lang="en-US"/>
            </a:defPPr>
            <a:lvl1pPr marL="0" algn="l"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88938D81-1306-D943-A610-4EB264E850B3}" type="datetime1">
              <a:rPr lang="en-US" smtClean="0"/>
              <a:pPr/>
              <a:t>11/25/2024</a:t>
            </a:fld>
            <a:endParaRPr lang="en-US" dirty="0"/>
          </a:p>
        </p:txBody>
      </p:sp>
      <p:sp>
        <p:nvSpPr>
          <p:cNvPr id="23" name="Slide Number Placeholder 11">
            <a:extLst>
              <a:ext uri="{FF2B5EF4-FFF2-40B4-BE49-F238E27FC236}">
                <a16:creationId xmlns:a16="http://schemas.microsoft.com/office/drawing/2014/main" id="{832E31FA-E8D8-7C45-B8FD-B59CA11ECBD5}"/>
              </a:ext>
            </a:extLst>
          </p:cNvPr>
          <p:cNvSpPr txBox="1">
            <a:spLocks/>
          </p:cNvSpPr>
          <p:nvPr userDrawn="1"/>
        </p:nvSpPr>
        <p:spPr>
          <a:xfrm>
            <a:off x="9067800" y="6813550"/>
            <a:ext cx="2743200" cy="365125"/>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mtClean="0"/>
              <a:pPr/>
              <a:t>‹#›</a:t>
            </a:fld>
            <a:endParaRPr lang="en-US" dirty="0"/>
          </a:p>
        </p:txBody>
      </p:sp>
      <p:sp>
        <p:nvSpPr>
          <p:cNvPr id="25" name="Footer Placeholder 10">
            <a:extLst>
              <a:ext uri="{FF2B5EF4-FFF2-40B4-BE49-F238E27FC236}">
                <a16:creationId xmlns:a16="http://schemas.microsoft.com/office/drawing/2014/main" id="{14E83814-5EA9-C949-932B-64096ABC107C}"/>
              </a:ext>
            </a:extLst>
          </p:cNvPr>
          <p:cNvSpPr>
            <a:spLocks noGrp="1"/>
          </p:cNvSpPr>
          <p:nvPr/>
        </p:nvSpPr>
        <p:spPr>
          <a:xfrm>
            <a:off x="3583004" y="4519010"/>
            <a:ext cx="4114800" cy="365125"/>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dirty="0"/>
          </a:p>
        </p:txBody>
      </p:sp>
      <p:sp>
        <p:nvSpPr>
          <p:cNvPr id="27" name="Date Placeholder 3">
            <a:extLst>
              <a:ext uri="{FF2B5EF4-FFF2-40B4-BE49-F238E27FC236}">
                <a16:creationId xmlns:a16="http://schemas.microsoft.com/office/drawing/2014/main" id="{6154B9DD-26C6-7D40-9996-2C42CA136E00}"/>
              </a:ext>
            </a:extLst>
          </p:cNvPr>
          <p:cNvSpPr>
            <a:spLocks noGrp="1"/>
          </p:cNvSpPr>
          <p:nvPr>
            <p:ph type="dt" sz="half" idx="11"/>
          </p:nvPr>
        </p:nvSpPr>
        <p:spPr>
          <a:xfrm>
            <a:off x="628650" y="4767263"/>
            <a:ext cx="2057400" cy="273844"/>
          </a:xfrm>
          <a:prstGeom prst="rect">
            <a:avLst/>
          </a:prstGeom>
        </p:spPr>
        <p:txBody>
          <a:bodyPr/>
          <a:lstStyle/>
          <a:p>
            <a:endParaRPr lang="en-US" dirty="0"/>
          </a:p>
        </p:txBody>
      </p:sp>
      <p:sp>
        <p:nvSpPr>
          <p:cNvPr id="28" name="Footer Placeholder 4">
            <a:extLst>
              <a:ext uri="{FF2B5EF4-FFF2-40B4-BE49-F238E27FC236}">
                <a16:creationId xmlns:a16="http://schemas.microsoft.com/office/drawing/2014/main" id="{F7A32B59-52F2-1D4E-8130-7FC2452037F0}"/>
              </a:ext>
            </a:extLst>
          </p:cNvPr>
          <p:cNvSpPr>
            <a:spLocks noGrp="1"/>
          </p:cNvSpPr>
          <p:nvPr>
            <p:ph type="ftr" sz="quarter" idx="12"/>
          </p:nvPr>
        </p:nvSpPr>
        <p:spPr>
          <a:xfrm>
            <a:off x="3028950" y="4767263"/>
            <a:ext cx="3086100" cy="273844"/>
          </a:xfrm>
          <a:prstGeom prst="rect">
            <a:avLst/>
          </a:prstGeom>
        </p:spPr>
        <p:txBody>
          <a:bodyPr/>
          <a:lstStyle/>
          <a:p>
            <a:endParaRPr lang="en-US" dirty="0"/>
          </a:p>
        </p:txBody>
      </p:sp>
      <p:sp>
        <p:nvSpPr>
          <p:cNvPr id="16" name="Slide Number Placeholder 5">
            <a:extLst>
              <a:ext uri="{FF2B5EF4-FFF2-40B4-BE49-F238E27FC236}">
                <a16:creationId xmlns:a16="http://schemas.microsoft.com/office/drawing/2014/main" id="{1F38A660-4B4B-094A-A964-F0000BC79708}"/>
              </a:ext>
            </a:extLst>
          </p:cNvPr>
          <p:cNvSpPr>
            <a:spLocks noGrp="1"/>
          </p:cNvSpPr>
          <p:nvPr>
            <p:ph type="sldNum" sz="quarter" idx="4"/>
          </p:nvPr>
        </p:nvSpPr>
        <p:spPr>
          <a:xfrm>
            <a:off x="7228114" y="4767263"/>
            <a:ext cx="344261" cy="273844"/>
          </a:xfrm>
          <a:prstGeom prst="rect">
            <a:avLst/>
          </a:prstGeom>
        </p:spPr>
        <p:txBody>
          <a:bodyPr vert="horz" lIns="91440" tIns="45720" rIns="91440" bIns="45720" rtlCol="0" anchor="ctr"/>
          <a:lstStyle>
            <a:lvl1pPr algn="l">
              <a:defRPr sz="900">
                <a:solidFill>
                  <a:schemeClr val="bg1"/>
                </a:solidFill>
              </a:defRPr>
            </a:lvl1pPr>
          </a:lstStyle>
          <a:p>
            <a:fld id="{48F63A3B-78C7-47BE-AE5E-E10140E0464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9" name="Rectangle 8"/>
          <p:cNvSpPr/>
          <p:nvPr userDrawn="1"/>
        </p:nvSpPr>
        <p:spPr>
          <a:xfrm>
            <a:off x="0" y="4130386"/>
            <a:ext cx="9144000" cy="102631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 name="Title 1"/>
          <p:cNvSpPr>
            <a:spLocks noGrp="1"/>
          </p:cNvSpPr>
          <p:nvPr>
            <p:ph type="ctrTitle" hasCustomPrompt="1"/>
          </p:nvPr>
        </p:nvSpPr>
        <p:spPr>
          <a:xfrm>
            <a:off x="696191" y="331037"/>
            <a:ext cx="7408394" cy="558786"/>
          </a:xfrm>
        </p:spPr>
        <p:txBody>
          <a:bodyPr anchor="b"/>
          <a:lstStyle>
            <a:lvl1pPr algn="l">
              <a:defRPr sz="3750">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572375" y="4403503"/>
            <a:ext cx="1381125" cy="480632"/>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696516" y="1004888"/>
            <a:ext cx="7408069" cy="2868216"/>
          </a:xfrm>
          <a:prstGeom prst="rect">
            <a:avLst/>
          </a:prstGeom>
        </p:spPr>
        <p:txBody>
          <a:bodyPr/>
          <a:lstStyle/>
          <a:p>
            <a:endParaRPr lang="en-US" dirty="0"/>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3583004" y="4519010"/>
            <a:ext cx="4114800" cy="365125"/>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dirty="0"/>
          </a:p>
        </p:txBody>
      </p:sp>
      <p:sp>
        <p:nvSpPr>
          <p:cNvPr id="11" name="Date Placeholder 3">
            <a:extLst>
              <a:ext uri="{FF2B5EF4-FFF2-40B4-BE49-F238E27FC236}">
                <a16:creationId xmlns:a16="http://schemas.microsoft.com/office/drawing/2014/main" id="{176CEDFF-6B9B-A741-BA79-C3C971A1CC67}"/>
              </a:ext>
            </a:extLst>
          </p:cNvPr>
          <p:cNvSpPr>
            <a:spLocks noGrp="1"/>
          </p:cNvSpPr>
          <p:nvPr>
            <p:ph type="dt" sz="half" idx="11"/>
          </p:nvPr>
        </p:nvSpPr>
        <p:spPr>
          <a:xfrm>
            <a:off x="628650" y="4767263"/>
            <a:ext cx="2057400" cy="273844"/>
          </a:xfrm>
          <a:prstGeom prst="rect">
            <a:avLst/>
          </a:prstGeom>
        </p:spPr>
        <p:txBody>
          <a:bodyPr/>
          <a:lstStyle/>
          <a:p>
            <a:endParaRPr lang="en-US" dirty="0"/>
          </a:p>
        </p:txBody>
      </p:sp>
      <p:sp>
        <p:nvSpPr>
          <p:cNvPr id="12" name="Footer Placeholder 4">
            <a:extLst>
              <a:ext uri="{FF2B5EF4-FFF2-40B4-BE49-F238E27FC236}">
                <a16:creationId xmlns:a16="http://schemas.microsoft.com/office/drawing/2014/main" id="{CEE5D163-1CF3-154C-BF7D-0CA5A4F4F1C3}"/>
              </a:ext>
            </a:extLst>
          </p:cNvPr>
          <p:cNvSpPr>
            <a:spLocks noGrp="1"/>
          </p:cNvSpPr>
          <p:nvPr>
            <p:ph type="ftr" sz="quarter" idx="12"/>
          </p:nvPr>
        </p:nvSpPr>
        <p:spPr>
          <a:xfrm>
            <a:off x="3028950" y="4767263"/>
            <a:ext cx="3086100" cy="273844"/>
          </a:xfrm>
          <a:prstGeom prst="rect">
            <a:avLst/>
          </a:prstGeom>
        </p:spPr>
        <p:txBody>
          <a:bodyPr/>
          <a:lstStyle/>
          <a:p>
            <a:endParaRPr lang="en-US" dirty="0"/>
          </a:p>
        </p:txBody>
      </p:sp>
      <p:sp>
        <p:nvSpPr>
          <p:cNvPr id="10" name="Slide Number Placeholder 5">
            <a:extLst>
              <a:ext uri="{FF2B5EF4-FFF2-40B4-BE49-F238E27FC236}">
                <a16:creationId xmlns:a16="http://schemas.microsoft.com/office/drawing/2014/main" id="{FE044AB7-FD65-C94B-BEC6-5EBBD51832E5}"/>
              </a:ext>
            </a:extLst>
          </p:cNvPr>
          <p:cNvSpPr>
            <a:spLocks noGrp="1"/>
          </p:cNvSpPr>
          <p:nvPr>
            <p:ph type="sldNum" sz="quarter" idx="4"/>
          </p:nvPr>
        </p:nvSpPr>
        <p:spPr>
          <a:xfrm>
            <a:off x="7228114" y="4767263"/>
            <a:ext cx="344261" cy="273844"/>
          </a:xfrm>
          <a:prstGeom prst="rect">
            <a:avLst/>
          </a:prstGeom>
        </p:spPr>
        <p:txBody>
          <a:bodyPr vert="horz" lIns="91440" tIns="45720" rIns="91440" bIns="45720" rtlCol="0" anchor="ctr"/>
          <a:lstStyle>
            <a:lvl1pPr algn="l">
              <a:defRPr sz="900">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208717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9" name="Rectangle 8"/>
          <p:cNvSpPr/>
          <p:nvPr userDrawn="1"/>
        </p:nvSpPr>
        <p:spPr>
          <a:xfrm>
            <a:off x="0" y="4130386"/>
            <a:ext cx="9144000" cy="102631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 name="Title 1"/>
          <p:cNvSpPr>
            <a:spLocks noGrp="1"/>
          </p:cNvSpPr>
          <p:nvPr>
            <p:ph type="ctrTitle" hasCustomPrompt="1"/>
          </p:nvPr>
        </p:nvSpPr>
        <p:spPr>
          <a:xfrm>
            <a:off x="696191" y="331037"/>
            <a:ext cx="7408394" cy="558786"/>
          </a:xfrm>
        </p:spPr>
        <p:txBody>
          <a:bodyPr anchor="b"/>
          <a:lstStyle>
            <a:lvl1pPr algn="l">
              <a:defRPr sz="3750">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572375" y="4403503"/>
            <a:ext cx="1381125" cy="480632"/>
          </a:xfrm>
          <a:prstGeom prst="rect">
            <a:avLst/>
          </a:prstGeom>
        </p:spPr>
      </p:pic>
      <p:sp>
        <p:nvSpPr>
          <p:cNvPr id="5" name="Picture Placeholder 4">
            <a:extLst>
              <a:ext uri="{FF2B5EF4-FFF2-40B4-BE49-F238E27FC236}">
                <a16:creationId xmlns:a16="http://schemas.microsoft.com/office/drawing/2014/main" id="{3D6ACE7E-5779-2749-A63F-69BA099D0957}"/>
              </a:ext>
            </a:extLst>
          </p:cNvPr>
          <p:cNvSpPr>
            <a:spLocks noGrp="1"/>
          </p:cNvSpPr>
          <p:nvPr>
            <p:ph type="pic" sz="quarter" idx="10"/>
          </p:nvPr>
        </p:nvSpPr>
        <p:spPr>
          <a:xfrm>
            <a:off x="696913" y="981776"/>
            <a:ext cx="2527300" cy="3031423"/>
          </a:xfrm>
          <a:prstGeom prst="rect">
            <a:avLst/>
          </a:prstGeom>
        </p:spPr>
        <p:txBody>
          <a:bodyPr/>
          <a:lstStyle/>
          <a:p>
            <a:endParaRPr lang="en-US" dirty="0"/>
          </a:p>
        </p:txBody>
      </p:sp>
      <p:sp>
        <p:nvSpPr>
          <p:cNvPr id="8" name="Text Placeholder 7">
            <a:extLst>
              <a:ext uri="{FF2B5EF4-FFF2-40B4-BE49-F238E27FC236}">
                <a16:creationId xmlns:a16="http://schemas.microsoft.com/office/drawing/2014/main" id="{F2474F26-DC81-CE4A-9849-AD502DCD63CE}"/>
              </a:ext>
            </a:extLst>
          </p:cNvPr>
          <p:cNvSpPr>
            <a:spLocks noGrp="1"/>
          </p:cNvSpPr>
          <p:nvPr>
            <p:ph type="body" sz="quarter" idx="11"/>
          </p:nvPr>
        </p:nvSpPr>
        <p:spPr>
          <a:xfrm>
            <a:off x="3340100" y="981075"/>
            <a:ext cx="4764088" cy="3032125"/>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10">
            <a:extLst>
              <a:ext uri="{FF2B5EF4-FFF2-40B4-BE49-F238E27FC236}">
                <a16:creationId xmlns:a16="http://schemas.microsoft.com/office/drawing/2014/main" id="{02DE0AC4-BCC0-7747-8E35-F754FCC287E2}"/>
              </a:ext>
            </a:extLst>
          </p:cNvPr>
          <p:cNvSpPr>
            <a:spLocks noGrp="1"/>
          </p:cNvSpPr>
          <p:nvPr userDrawn="1"/>
        </p:nvSpPr>
        <p:spPr>
          <a:xfrm>
            <a:off x="3583004" y="4519010"/>
            <a:ext cx="4114800" cy="365125"/>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dirty="0"/>
          </a:p>
        </p:txBody>
      </p:sp>
      <p:sp>
        <p:nvSpPr>
          <p:cNvPr id="12" name="Date Placeholder 3">
            <a:extLst>
              <a:ext uri="{FF2B5EF4-FFF2-40B4-BE49-F238E27FC236}">
                <a16:creationId xmlns:a16="http://schemas.microsoft.com/office/drawing/2014/main" id="{96209D1D-CF5F-FA43-BB59-F1E677BAD40D}"/>
              </a:ext>
            </a:extLst>
          </p:cNvPr>
          <p:cNvSpPr>
            <a:spLocks noGrp="1"/>
          </p:cNvSpPr>
          <p:nvPr>
            <p:ph type="dt" sz="half" idx="12"/>
          </p:nvPr>
        </p:nvSpPr>
        <p:spPr>
          <a:xfrm>
            <a:off x="628650" y="4767263"/>
            <a:ext cx="2057400" cy="273844"/>
          </a:xfrm>
          <a:prstGeom prst="rect">
            <a:avLst/>
          </a:prstGeom>
        </p:spPr>
        <p:txBody>
          <a:bodyPr/>
          <a:lstStyle/>
          <a:p>
            <a:endParaRPr lang="en-US" dirty="0"/>
          </a:p>
        </p:txBody>
      </p:sp>
      <p:sp>
        <p:nvSpPr>
          <p:cNvPr id="13" name="Footer Placeholder 4">
            <a:extLst>
              <a:ext uri="{FF2B5EF4-FFF2-40B4-BE49-F238E27FC236}">
                <a16:creationId xmlns:a16="http://schemas.microsoft.com/office/drawing/2014/main" id="{CBBCAD72-2B27-1E4B-B3DB-432D006729DE}"/>
              </a:ext>
            </a:extLst>
          </p:cNvPr>
          <p:cNvSpPr>
            <a:spLocks noGrp="1"/>
          </p:cNvSpPr>
          <p:nvPr>
            <p:ph type="ftr" sz="quarter" idx="13"/>
          </p:nvPr>
        </p:nvSpPr>
        <p:spPr>
          <a:xfrm>
            <a:off x="3028950" y="4767263"/>
            <a:ext cx="3086100" cy="273844"/>
          </a:xfrm>
          <a:prstGeom prst="rect">
            <a:avLst/>
          </a:prstGeom>
        </p:spPr>
        <p:txBody>
          <a:bodyPr/>
          <a:lstStyle/>
          <a:p>
            <a:endParaRPr lang="en-US" dirty="0"/>
          </a:p>
        </p:txBody>
      </p:sp>
      <p:sp>
        <p:nvSpPr>
          <p:cNvPr id="11" name="Slide Number Placeholder 5">
            <a:extLst>
              <a:ext uri="{FF2B5EF4-FFF2-40B4-BE49-F238E27FC236}">
                <a16:creationId xmlns:a16="http://schemas.microsoft.com/office/drawing/2014/main" id="{9FCF8D2C-F720-E04C-8BAA-8E3D608222C5}"/>
              </a:ext>
            </a:extLst>
          </p:cNvPr>
          <p:cNvSpPr>
            <a:spLocks noGrp="1"/>
          </p:cNvSpPr>
          <p:nvPr>
            <p:ph type="sldNum" sz="quarter" idx="4"/>
          </p:nvPr>
        </p:nvSpPr>
        <p:spPr>
          <a:xfrm>
            <a:off x="7228114" y="4767263"/>
            <a:ext cx="344261" cy="273844"/>
          </a:xfrm>
          <a:prstGeom prst="rect">
            <a:avLst/>
          </a:prstGeom>
        </p:spPr>
        <p:txBody>
          <a:bodyPr vert="horz" lIns="91440" tIns="45720" rIns="91440" bIns="45720" rtlCol="0" anchor="ctr"/>
          <a:lstStyle>
            <a:lvl1pPr algn="l">
              <a:defRPr sz="900">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97310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668037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4635" y="273844"/>
            <a:ext cx="8268101" cy="994172"/>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93038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55864" y="1"/>
            <a:ext cx="9299864" cy="514349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8" name="Rectangle 7"/>
          <p:cNvSpPr/>
          <p:nvPr userDrawn="1"/>
        </p:nvSpPr>
        <p:spPr>
          <a:xfrm>
            <a:off x="-155864" y="4210700"/>
            <a:ext cx="9299864" cy="932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0" name="Title Placeholder 1"/>
          <p:cNvSpPr>
            <a:spLocks noGrp="1"/>
          </p:cNvSpPr>
          <p:nvPr>
            <p:ph type="title"/>
          </p:nvPr>
        </p:nvSpPr>
        <p:spPr>
          <a:xfrm>
            <a:off x="493607" y="1956620"/>
            <a:ext cx="6734507" cy="1688241"/>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dirty="0"/>
              <a:t>Click to edit Master title style</a:t>
            </a:r>
          </a:p>
        </p:txBody>
      </p:sp>
      <p:pic>
        <p:nvPicPr>
          <p:cNvPr id="6" name="Picture 5"/>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7572375" y="4472083"/>
            <a:ext cx="1381125" cy="480632"/>
          </a:xfrm>
          <a:prstGeom prst="rect">
            <a:avLst/>
          </a:prstGeom>
        </p:spPr>
      </p:pic>
      <p:sp>
        <p:nvSpPr>
          <p:cNvPr id="9" name="Date Placeholder 3">
            <a:extLst>
              <a:ext uri="{FF2B5EF4-FFF2-40B4-BE49-F238E27FC236}">
                <a16:creationId xmlns:a16="http://schemas.microsoft.com/office/drawing/2014/main" id="{CBC6E2F6-92F6-4242-8C9D-185218C9F62D}"/>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bg1"/>
                </a:solidFill>
                <a:latin typeface="Arial" panose="020B0604020202020204" pitchFamily="34" charset="0"/>
                <a:cs typeface="Arial" panose="020B0604020202020204" pitchFamily="34" charset="0"/>
              </a:defRPr>
            </a:lvl1pPr>
          </a:lstStyle>
          <a:p>
            <a:endParaRPr lang="en-US" dirty="0"/>
          </a:p>
        </p:txBody>
      </p:sp>
      <p:sp>
        <p:nvSpPr>
          <p:cNvPr id="11" name="Footer Placeholder 4">
            <a:extLst>
              <a:ext uri="{FF2B5EF4-FFF2-40B4-BE49-F238E27FC236}">
                <a16:creationId xmlns:a16="http://schemas.microsoft.com/office/drawing/2014/main" id="{E23D9722-47E0-A64F-8AF9-49F787ACB0C9}"/>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bg1"/>
                </a:solidFill>
                <a:latin typeface="Arial" panose="020B0604020202020204" pitchFamily="34" charset="0"/>
                <a:cs typeface="Arial" panose="020B0604020202020204" pitchFamily="34" charset="0"/>
              </a:defRPr>
            </a:lvl1pPr>
          </a:lstStyle>
          <a:p>
            <a:endParaRPr lang="en-US" dirty="0"/>
          </a:p>
        </p:txBody>
      </p:sp>
      <p:sp>
        <p:nvSpPr>
          <p:cNvPr id="12" name="Slide Number Placeholder 5">
            <a:extLst>
              <a:ext uri="{FF2B5EF4-FFF2-40B4-BE49-F238E27FC236}">
                <a16:creationId xmlns:a16="http://schemas.microsoft.com/office/drawing/2014/main" id="{72CA5770-ED85-1646-B4EE-32B0EBF8F227}"/>
              </a:ext>
            </a:extLst>
          </p:cNvPr>
          <p:cNvSpPr>
            <a:spLocks noGrp="1"/>
          </p:cNvSpPr>
          <p:nvPr>
            <p:ph type="sldNum" sz="quarter" idx="4"/>
          </p:nvPr>
        </p:nvSpPr>
        <p:spPr>
          <a:xfrm>
            <a:off x="7228114" y="4767263"/>
            <a:ext cx="344261" cy="273844"/>
          </a:xfrm>
          <a:prstGeom prst="rect">
            <a:avLst/>
          </a:prstGeom>
        </p:spPr>
        <p:txBody>
          <a:bodyPr vert="horz" lIns="91440" tIns="45720" rIns="91440" bIns="45720" rtlCol="0" anchor="ctr"/>
          <a:lstStyle>
            <a:lvl1pPr algn="l">
              <a:defRPr sz="900">
                <a:solidFill>
                  <a:schemeClr val="bg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547415083"/>
      </p:ext>
    </p:extLst>
  </p:cSld>
  <p:clrMap bg1="lt1" tx1="dk1" bg2="lt2" tx2="dk2" accent1="accent1" accent2="accent2" accent3="accent3" accent4="accent4" accent5="accent5" accent6="accent6" hlink="hlink" folHlink="folHlink"/>
  <p:sldLayoutIdLst>
    <p:sldLayoutId id="2147483676" r:id="rId1"/>
    <p:sldLayoutId id="2147483681" r:id="rId2"/>
    <p:sldLayoutId id="2147483695" r:id="rId3"/>
    <p:sldLayoutId id="2147483711" r:id="rId4"/>
    <p:sldLayoutId id="2147483714" r:id="rId5"/>
    <p:sldLayoutId id="2147483715" r:id="rId6"/>
  </p:sldLayoutIdLst>
  <p:hf hdr="0"/>
  <p:txStyles>
    <p:titleStyle>
      <a:lvl1pPr algn="l" defTabSz="685800" rtl="0" eaLnBrk="1" latinLnBrk="0" hangingPunct="1">
        <a:lnSpc>
          <a:spcPct val="90000"/>
        </a:lnSpc>
        <a:spcBef>
          <a:spcPct val="0"/>
        </a:spcBef>
        <a:buNone/>
        <a:defRPr sz="6600" b="0" i="0" kern="1200">
          <a:solidFill>
            <a:schemeClr val="bg1"/>
          </a:solidFill>
          <a:latin typeface="Arial" panose="020B0604020202020204" pitchFamily="34" charset="0"/>
          <a:ea typeface="Arial" panose="020B0604020202020204"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ecfr.gov/current/title-42/part-422#p-422.166(f)(3)(iv)"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hyperlink" Target="https://www.ecfr.gov/current/title-42/part-423/section-423.186#p-423.186(f)(3)(iv)"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ecfr.gov/current/title-42/part-423/section-423.186#p-423.186(f)(2)" TargetMode="External"/><Relationship Id="rId2" Type="http://schemas.openxmlformats.org/officeDocument/2006/relationships/hyperlink" Target="https://www.ecfr.gov/current/title-42/part-422#p-422.166(f)(2)" TargetMode="External"/><Relationship Id="rId1" Type="http://schemas.openxmlformats.org/officeDocument/2006/relationships/slideLayout" Target="../slideLayouts/slideLayout2.xml"/><Relationship Id="rId5" Type="http://schemas.openxmlformats.org/officeDocument/2006/relationships/hyperlink" Target="https://www.ecfr.gov/current/title-42/part-423/section-423.186#p-423.186(g)(1)" TargetMode="External"/><Relationship Id="rId4" Type="http://schemas.openxmlformats.org/officeDocument/2006/relationships/hyperlink" Target="https://www.ecfr.gov/current/title-42/part-422#p-422.166(g)(1)"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Word_Document1.docx"/><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Word_Document2.docx"/><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Word_Document3.docx"/><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Word_Document4.docx"/><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hyperlink" Target="https://www.govinfo.gov/content/pkg/FR-2023-04-12/pdf/2023-07115.pdf"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ecfr.gov/current/title-42/part-423/section-423.186#p-423.186(f)(3)(i)(A)" TargetMode="External"/><Relationship Id="rId2" Type="http://schemas.openxmlformats.org/officeDocument/2006/relationships/hyperlink" Target="https://www.ecfr.gov/current/title-42/part-422#p-422.166(f)(3)(i)(A)"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www.ecfr.gov/current/title-42/part-423/section-423.186#p-423.186(f)(3)(i)(A)" TargetMode="External"/><Relationship Id="rId2" Type="http://schemas.openxmlformats.org/officeDocument/2006/relationships/hyperlink" Target="https://www.ecfr.gov/current/title-42/part-422#p-422.166(f)(3)(i)(A)"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ecfr.gov/current/title-42/part-423/section-423.186#p-423.186(f)(3)(vii)" TargetMode="External"/><Relationship Id="rId2" Type="http://schemas.openxmlformats.org/officeDocument/2006/relationships/hyperlink" Target="https://www.ecfr.gov/current/title-42/part-422#p-422.166(f)(3)(vii)"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www.ecfr.gov/current/title-42/part-423/section-423.186#p-423.186(f)(3)(iii)" TargetMode="External"/><Relationship Id="rId2" Type="http://schemas.openxmlformats.org/officeDocument/2006/relationships/hyperlink" Target="https://www.ecfr.gov/current/title-42/part-422#p-422.166(f)(3)(iii)"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ecfr.gov/current/title-42/part-423/section-423.186#p-423.186(f)(3)(v)" TargetMode="External"/><Relationship Id="rId2" Type="http://schemas.openxmlformats.org/officeDocument/2006/relationships/hyperlink" Target="https://www.ecfr.gov/current/title-42/part-422#p-422.166(f)(3)(v)"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ecfr.gov/current/title-42/part-422#p-422.166(f)(3)(i)(B)" TargetMode="External"/><Relationship Id="rId2" Type="http://schemas.openxmlformats.org/officeDocument/2006/relationships/hyperlink" Target="42%20CFR%20422.166(f)(3)(i)(A)" TargetMode="External"/><Relationship Id="rId1" Type="http://schemas.openxmlformats.org/officeDocument/2006/relationships/slideLayout" Target="../slideLayouts/slideLayout2.xml"/><Relationship Id="rId5" Type="http://schemas.openxmlformats.org/officeDocument/2006/relationships/hyperlink" Target="https://www.ecfr.gov/current/title-42/part-423/section-423.186#p-423.186(f)(3)(i)(B)" TargetMode="External"/><Relationship Id="rId4" Type="http://schemas.openxmlformats.org/officeDocument/2006/relationships/hyperlink" Target="https://www.ecfr.gov/current/title-42/part-423/section-423.186#p-423.186(f)(3)(i)(A)"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s://www.ecfr.gov/current/title-42/part-423/section-423.186#p-423.186(f)(3)(ix)" TargetMode="External"/><Relationship Id="rId2" Type="http://schemas.openxmlformats.org/officeDocument/2006/relationships/hyperlink" Target="https://www.ecfr.gov/current/title-42/part-422#p-422.166(f)(3)(ix)"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hyperlink" Target="mailto:PartCandDStarRatings@cms.hhs.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FD9BF7-70F1-A546-A238-191469109048}"/>
              </a:ext>
            </a:extLst>
          </p:cNvPr>
          <p:cNvSpPr>
            <a:spLocks noGrp="1"/>
          </p:cNvSpPr>
          <p:nvPr>
            <p:ph type="title"/>
          </p:nvPr>
        </p:nvSpPr>
        <p:spPr>
          <a:xfrm>
            <a:off x="552688" y="815922"/>
            <a:ext cx="7143551" cy="1688241"/>
          </a:xfrm>
        </p:spPr>
        <p:txBody>
          <a:bodyPr/>
          <a:lstStyle/>
          <a:p>
            <a:r>
              <a:rPr lang="en-US" sz="4400" dirty="0"/>
              <a:t>Part C and D Star Ratings Health Equity Index Reward</a:t>
            </a:r>
          </a:p>
        </p:txBody>
      </p:sp>
      <p:sp>
        <p:nvSpPr>
          <p:cNvPr id="2" name="Text Placeholder 1">
            <a:extLst>
              <a:ext uri="{FF2B5EF4-FFF2-40B4-BE49-F238E27FC236}">
                <a16:creationId xmlns:a16="http://schemas.microsoft.com/office/drawing/2014/main" id="{B78E1A08-385B-4E40-BD63-B113A1BCFEDB}"/>
              </a:ext>
            </a:extLst>
          </p:cNvPr>
          <p:cNvSpPr>
            <a:spLocks noGrp="1"/>
          </p:cNvSpPr>
          <p:nvPr>
            <p:ph type="body" sz="quarter" idx="13"/>
          </p:nvPr>
        </p:nvSpPr>
        <p:spPr/>
        <p:txBody>
          <a:bodyPr/>
          <a:lstStyle/>
          <a:p>
            <a:r>
              <a:rPr lang="en-US" dirty="0"/>
              <a:t>November 2024</a:t>
            </a:r>
          </a:p>
        </p:txBody>
      </p:sp>
      <p:sp>
        <p:nvSpPr>
          <p:cNvPr id="3" name="TextBox 2">
            <a:extLst>
              <a:ext uri="{FF2B5EF4-FFF2-40B4-BE49-F238E27FC236}">
                <a16:creationId xmlns:a16="http://schemas.microsoft.com/office/drawing/2014/main" id="{6515BD2B-17A7-052A-AA7D-BFE17020E754}"/>
              </a:ext>
            </a:extLst>
          </p:cNvPr>
          <p:cNvSpPr txBox="1"/>
          <p:nvPr/>
        </p:nvSpPr>
        <p:spPr>
          <a:xfrm>
            <a:off x="624655" y="2571750"/>
            <a:ext cx="4419600" cy="715581"/>
          </a:xfrm>
          <a:prstGeom prst="rect">
            <a:avLst/>
          </a:prstGeom>
          <a:noFill/>
        </p:spPr>
        <p:txBody>
          <a:bodyPr wrap="square" rtlCol="0">
            <a:spAutoFit/>
          </a:bodyPr>
          <a:lstStyle/>
          <a:p>
            <a:r>
              <a:rPr lang="en-US" dirty="0">
                <a:solidFill>
                  <a:schemeClr val="bg1">
                    <a:lumMod val="85000"/>
                  </a:schemeClr>
                </a:solidFill>
                <a:latin typeface="Arial" panose="020B0604020202020204" pitchFamily="34" charset="0"/>
                <a:cs typeface="Arial" panose="020B0604020202020204" pitchFamily="34" charset="0"/>
              </a:rPr>
              <a:t>Amber Didier, PhD</a:t>
            </a:r>
          </a:p>
          <a:p>
            <a:r>
              <a:rPr lang="en-US" dirty="0">
                <a:solidFill>
                  <a:schemeClr val="bg1">
                    <a:lumMod val="85000"/>
                  </a:schemeClr>
                </a:solidFill>
                <a:latin typeface="Arial" panose="020B0604020202020204" pitchFamily="34" charset="0"/>
                <a:cs typeface="Arial" panose="020B0604020202020204" pitchFamily="34" charset="0"/>
              </a:rPr>
              <a:t>Liz Goldstein, PhD</a:t>
            </a:r>
          </a:p>
          <a:p>
            <a:r>
              <a:rPr lang="en-US" dirty="0">
                <a:solidFill>
                  <a:schemeClr val="bg1">
                    <a:lumMod val="85000"/>
                  </a:schemeClr>
                </a:solidFill>
                <a:latin typeface="Arial" panose="020B0604020202020204" pitchFamily="34" charset="0"/>
                <a:cs typeface="Arial" panose="020B0604020202020204" pitchFamily="34" charset="0"/>
              </a:rPr>
              <a:t>Sarah Gaillot, PhD</a:t>
            </a:r>
          </a:p>
        </p:txBody>
      </p:sp>
    </p:spTree>
    <p:extLst>
      <p:ext uri="{BB962C8B-B14F-4D97-AF65-F5344CB8AC3E}">
        <p14:creationId xmlns:p14="http://schemas.microsoft.com/office/powerpoint/2010/main" val="1029304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5D2BF-6AAF-B7BA-A110-278D77D8A37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76756228-DC1F-43E0-A957-B59A2C8CCDD9}"/>
              </a:ext>
            </a:extLst>
          </p:cNvPr>
          <p:cNvSpPr>
            <a:spLocks noGrp="1"/>
          </p:cNvSpPr>
          <p:nvPr>
            <p:ph type="ctrTitle"/>
          </p:nvPr>
        </p:nvSpPr>
        <p:spPr>
          <a:xfrm>
            <a:off x="628650" y="228132"/>
            <a:ext cx="7525021" cy="558786"/>
          </a:xfrm>
        </p:spPr>
        <p:txBody>
          <a:bodyPr/>
          <a:lstStyle/>
          <a:p>
            <a:r>
              <a:rPr lang="en-US" sz="2400" dirty="0"/>
              <a:t>HEI Simulation Summary</a:t>
            </a:r>
          </a:p>
        </p:txBody>
      </p:sp>
      <p:sp>
        <p:nvSpPr>
          <p:cNvPr id="15" name="Text Placeholder 14">
            <a:extLst>
              <a:ext uri="{FF2B5EF4-FFF2-40B4-BE49-F238E27FC236}">
                <a16:creationId xmlns:a16="http://schemas.microsoft.com/office/drawing/2014/main" id="{378D58CF-0274-D751-1ECE-7C12FB8C2E08}"/>
              </a:ext>
            </a:extLst>
          </p:cNvPr>
          <p:cNvSpPr>
            <a:spLocks noGrp="1"/>
          </p:cNvSpPr>
          <p:nvPr>
            <p:ph type="body" sz="quarter" idx="10"/>
          </p:nvPr>
        </p:nvSpPr>
        <p:spPr>
          <a:xfrm>
            <a:off x="625325" y="854491"/>
            <a:ext cx="7365629" cy="3326313"/>
          </a:xfrm>
        </p:spPr>
        <p:txBody>
          <a:bodyPr/>
          <a:lstStyle/>
          <a:p>
            <a:pPr>
              <a:lnSpc>
                <a:spcPct val="107000"/>
              </a:lnSpc>
              <a:spcBef>
                <a:spcPts val="0"/>
              </a:spcBef>
              <a:spcAft>
                <a:spcPts val="800"/>
              </a:spcAft>
            </a:pPr>
            <a:r>
              <a:rPr lang="en-US" sz="1800" u="sng" dirty="0">
                <a:effectLst/>
                <a:latin typeface="Arial" panose="020B0604020202020204" pitchFamily="34" charset="0"/>
                <a:ea typeface="Calibri" panose="020F0502020204030204" pitchFamily="34" charset="0"/>
              </a:rPr>
              <a:t>Key findings include:</a:t>
            </a:r>
          </a:p>
          <a:p>
            <a:pPr lvl="1">
              <a:lnSpc>
                <a:spcPct val="107000"/>
              </a:lnSpc>
              <a:spcBef>
                <a:spcPts val="0"/>
              </a:spcBef>
              <a:spcAft>
                <a:spcPts val="800"/>
              </a:spcAft>
              <a:buFont typeface="Wingdings" panose="05000000000000000000" pitchFamily="2" charset="2"/>
              <a:buChar char="Ø"/>
            </a:pPr>
            <a:r>
              <a:rPr lang="en-US" sz="1500" b="1" dirty="0">
                <a:latin typeface="Arial" panose="020B0604020202020204" pitchFamily="34" charset="0"/>
              </a:rPr>
              <a:t>Most contracts had no change in their highest Star Rating (up or down)</a:t>
            </a:r>
            <a:r>
              <a:rPr lang="en-US" sz="1500" dirty="0">
                <a:latin typeface="Arial" panose="020B0604020202020204" pitchFamily="34" charset="0"/>
              </a:rPr>
              <a:t>; 83% of MA-PD and 80% of PDP contracts had no change.</a:t>
            </a:r>
          </a:p>
          <a:p>
            <a:pPr lvl="1">
              <a:lnSpc>
                <a:spcPct val="107000"/>
              </a:lnSpc>
              <a:spcBef>
                <a:spcPts val="0"/>
              </a:spcBef>
              <a:spcAft>
                <a:spcPts val="800"/>
              </a:spcAft>
              <a:buFont typeface="Wingdings" panose="05000000000000000000" pitchFamily="2" charset="2"/>
              <a:buChar char="Ø"/>
            </a:pPr>
            <a:r>
              <a:rPr lang="en-US" sz="1500" b="1" dirty="0">
                <a:latin typeface="Arial" panose="020B0604020202020204" pitchFamily="34" charset="0"/>
              </a:rPr>
              <a:t>Roughly the same number of contracts qualified for a hypothetical HEI reward as qualified for the historical reward factor in the 2024 Star Ratings. </a:t>
            </a:r>
            <a:r>
              <a:rPr lang="en-US" sz="1500" dirty="0">
                <a:latin typeface="Arial" panose="020B0604020202020204" pitchFamily="34" charset="0"/>
                <a:cs typeface="Arial" panose="020B0604020202020204" pitchFamily="34" charset="0"/>
              </a:rPr>
              <a:t>32% of MA-PD contracts qualified for a hypothetical HEI reward compared to 36% that qualified for the historical reward factor.</a:t>
            </a:r>
          </a:p>
          <a:p>
            <a:pPr lvl="1">
              <a:lnSpc>
                <a:spcPct val="107000"/>
              </a:lnSpc>
              <a:spcBef>
                <a:spcPts val="0"/>
              </a:spcBef>
              <a:spcAft>
                <a:spcPts val="800"/>
              </a:spcAft>
              <a:buFont typeface="Wingdings" panose="05000000000000000000" pitchFamily="2" charset="2"/>
              <a:buChar char="Ø"/>
            </a:pPr>
            <a:r>
              <a:rPr lang="en-US" sz="1500" dirty="0">
                <a:latin typeface="Arial" panose="020B0604020202020204" pitchFamily="34" charset="0"/>
                <a:cs typeface="Arial" panose="020B0604020202020204" pitchFamily="34" charset="0"/>
              </a:rPr>
              <a:t>The average HEI reward was similar for large and small parent organizations.</a:t>
            </a:r>
          </a:p>
          <a:p>
            <a:pPr lvl="2">
              <a:lnSpc>
                <a:spcPct val="107000"/>
              </a:lnSpc>
              <a:spcBef>
                <a:spcPts val="0"/>
              </a:spcBef>
              <a:spcAft>
                <a:spcPts val="800"/>
              </a:spcAft>
            </a:pPr>
            <a:r>
              <a:rPr lang="en-US" dirty="0">
                <a:latin typeface="Arial" panose="020B0604020202020204" pitchFamily="34" charset="0"/>
                <a:cs typeface="Arial" panose="020B0604020202020204" pitchFamily="34" charset="0"/>
              </a:rPr>
              <a:t>Large parent organizations are those with at least 1.5 million enrollees across their contracts.</a:t>
            </a:r>
            <a:endParaRPr lang="en-US" sz="1500" dirty="0">
              <a:latin typeface="Arial" panose="020B0604020202020204" pitchFamily="34" charset="0"/>
              <a:cs typeface="Arial" panose="020B0604020202020204" pitchFamily="34" charset="0"/>
            </a:endParaRPr>
          </a:p>
          <a:p>
            <a:pPr lvl="1">
              <a:lnSpc>
                <a:spcPct val="107000"/>
              </a:lnSpc>
              <a:spcBef>
                <a:spcPts val="0"/>
              </a:spcBef>
              <a:spcAft>
                <a:spcPts val="800"/>
              </a:spcAft>
            </a:pPr>
            <a:endParaRPr lang="en-US" sz="1500" b="1" dirty="0">
              <a:latin typeface="Arial" panose="020B0604020202020204" pitchFamily="34" charset="0"/>
            </a:endParaRPr>
          </a:p>
          <a:p>
            <a:pPr lvl="1">
              <a:lnSpc>
                <a:spcPct val="107000"/>
              </a:lnSpc>
              <a:spcBef>
                <a:spcPts val="0"/>
              </a:spcBef>
              <a:spcAft>
                <a:spcPts val="800"/>
              </a:spcAft>
            </a:pPr>
            <a:endParaRPr lang="en-US" sz="1500" dirty="0">
              <a:latin typeface="Arial" panose="020B0604020202020204" pitchFamily="34" charset="0"/>
            </a:endParaRPr>
          </a:p>
          <a:p>
            <a:pPr lvl="1">
              <a:lnSpc>
                <a:spcPct val="107000"/>
              </a:lnSpc>
              <a:spcBef>
                <a:spcPts val="0"/>
              </a:spcBef>
              <a:spcAft>
                <a:spcPts val="800"/>
              </a:spcAft>
            </a:pPr>
            <a:endParaRPr lang="en-US" sz="1500" dirty="0">
              <a:latin typeface="Arial" panose="020B0604020202020204" pitchFamily="34" charset="0"/>
            </a:endParaRPr>
          </a:p>
        </p:txBody>
      </p:sp>
      <p:sp>
        <p:nvSpPr>
          <p:cNvPr id="16" name="Date Placeholder 15">
            <a:extLst>
              <a:ext uri="{FF2B5EF4-FFF2-40B4-BE49-F238E27FC236}">
                <a16:creationId xmlns:a16="http://schemas.microsoft.com/office/drawing/2014/main" id="{5C234D8D-E617-B51D-FB10-3B85819C5E21}"/>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01602DBE-95CC-0FCD-DDAE-81489650E031}"/>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2075C793-D4F7-9A58-7430-4FF324672D59}"/>
              </a:ext>
            </a:extLst>
          </p:cNvPr>
          <p:cNvSpPr>
            <a:spLocks noGrp="1"/>
          </p:cNvSpPr>
          <p:nvPr>
            <p:ph type="sldNum" sz="quarter" idx="4"/>
          </p:nvPr>
        </p:nvSpPr>
        <p:spPr/>
        <p:txBody>
          <a:bodyPr/>
          <a:lstStyle/>
          <a:p>
            <a:fld id="{48F63A3B-78C7-47BE-AE5E-E10140E04643}" type="slidenum">
              <a:rPr lang="en-US" smtClean="0"/>
              <a:pPr/>
              <a:t>10</a:t>
            </a:fld>
            <a:endParaRPr lang="en-US" dirty="0"/>
          </a:p>
        </p:txBody>
      </p:sp>
    </p:spTree>
    <p:extLst>
      <p:ext uri="{BB962C8B-B14F-4D97-AF65-F5344CB8AC3E}">
        <p14:creationId xmlns:p14="http://schemas.microsoft.com/office/powerpoint/2010/main" val="2498070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7DA2D-0FD3-BF8B-D54A-759A6093E34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3BED55D-92F1-682A-E34A-01DE8BB2377A}"/>
              </a:ext>
            </a:extLst>
          </p:cNvPr>
          <p:cNvSpPr>
            <a:spLocks noGrp="1"/>
          </p:cNvSpPr>
          <p:nvPr>
            <p:ph type="title"/>
          </p:nvPr>
        </p:nvSpPr>
        <p:spPr>
          <a:xfrm>
            <a:off x="624655" y="1562937"/>
            <a:ext cx="7143551" cy="1688241"/>
          </a:xfrm>
        </p:spPr>
        <p:txBody>
          <a:bodyPr/>
          <a:lstStyle/>
          <a:p>
            <a:r>
              <a:rPr lang="en-US" sz="4400" dirty="0"/>
              <a:t>HEI Reward Methodology</a:t>
            </a:r>
          </a:p>
        </p:txBody>
      </p:sp>
    </p:spTree>
    <p:extLst>
      <p:ext uri="{BB962C8B-B14F-4D97-AF65-F5344CB8AC3E}">
        <p14:creationId xmlns:p14="http://schemas.microsoft.com/office/powerpoint/2010/main" val="775628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59B0-3F2A-0E40-A783-071BF2CA74E6}"/>
              </a:ext>
            </a:extLst>
          </p:cNvPr>
          <p:cNvSpPr>
            <a:spLocks noGrp="1"/>
          </p:cNvSpPr>
          <p:nvPr>
            <p:ph type="title"/>
          </p:nvPr>
        </p:nvSpPr>
        <p:spPr/>
        <p:txBody>
          <a:bodyPr/>
          <a:lstStyle/>
          <a:p>
            <a:r>
              <a:rPr lang="en-US" sz="3750" dirty="0"/>
              <a:t>Calculating the HEI Score - Overview</a:t>
            </a:r>
          </a:p>
        </p:txBody>
      </p:sp>
      <p:graphicFrame>
        <p:nvGraphicFramePr>
          <p:cNvPr id="4" name="Diagram 3" descr="text boxes with directional arrow example">
            <a:extLst>
              <a:ext uri="{FF2B5EF4-FFF2-40B4-BE49-F238E27FC236}">
                <a16:creationId xmlns:a16="http://schemas.microsoft.com/office/drawing/2014/main" id="{AC84E666-2662-F24C-88F8-D008FA03F2DD}"/>
              </a:ext>
            </a:extLst>
          </p:cNvPr>
          <p:cNvGraphicFramePr/>
          <p:nvPr>
            <p:extLst>
              <p:ext uri="{D42A27DB-BD31-4B8C-83A1-F6EECF244321}">
                <p14:modId xmlns:p14="http://schemas.microsoft.com/office/powerpoint/2010/main" val="2349714958"/>
              </p:ext>
            </p:extLst>
          </p:nvPr>
        </p:nvGraphicFramePr>
        <p:xfrm>
          <a:off x="211666" y="1374318"/>
          <a:ext cx="8864600" cy="25467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Date Placeholder 10">
            <a:extLst>
              <a:ext uri="{FF2B5EF4-FFF2-40B4-BE49-F238E27FC236}">
                <a16:creationId xmlns:a16="http://schemas.microsoft.com/office/drawing/2014/main" id="{C04BD71B-8D59-144B-AADC-62FE6EA118B0}"/>
              </a:ext>
            </a:extLst>
          </p:cNvPr>
          <p:cNvSpPr>
            <a:spLocks noGrp="1"/>
          </p:cNvSpPr>
          <p:nvPr>
            <p:ph type="dt" sz="half" idx="10"/>
          </p:nvPr>
        </p:nvSpPr>
        <p:spPr/>
        <p:txBody>
          <a:bodyPr/>
          <a:lstStyle/>
          <a:p>
            <a:r>
              <a:rPr lang="en-US" dirty="0"/>
              <a:t>November 2024	</a:t>
            </a:r>
          </a:p>
        </p:txBody>
      </p:sp>
      <p:sp>
        <p:nvSpPr>
          <p:cNvPr id="12" name="Footer Placeholder 11">
            <a:extLst>
              <a:ext uri="{FF2B5EF4-FFF2-40B4-BE49-F238E27FC236}">
                <a16:creationId xmlns:a16="http://schemas.microsoft.com/office/drawing/2014/main" id="{89A7EE0B-F5D5-5441-8655-D1959080A474}"/>
              </a:ext>
            </a:extLst>
          </p:cNvPr>
          <p:cNvSpPr>
            <a:spLocks noGrp="1"/>
          </p:cNvSpPr>
          <p:nvPr>
            <p:ph type="ftr" sz="quarter" idx="11"/>
          </p:nvPr>
        </p:nvSpPr>
        <p:spPr/>
        <p:txBody>
          <a:bodyPr/>
          <a:lstStyle/>
          <a:p>
            <a:r>
              <a:rPr lang="en-US" dirty="0"/>
              <a:t>Part C and D Star Ratings – Health Equity Index Reward</a:t>
            </a:r>
          </a:p>
        </p:txBody>
      </p:sp>
      <p:sp>
        <p:nvSpPr>
          <p:cNvPr id="13" name="Slide Number Placeholder 12">
            <a:extLst>
              <a:ext uri="{FF2B5EF4-FFF2-40B4-BE49-F238E27FC236}">
                <a16:creationId xmlns:a16="http://schemas.microsoft.com/office/drawing/2014/main" id="{8120A7E2-1D57-D545-BBF3-C79F9259DF2B}"/>
              </a:ext>
            </a:extLst>
          </p:cNvPr>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3179986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04514F7-A5BA-084B-864C-C1C9ADA0C634}"/>
              </a:ext>
            </a:extLst>
          </p:cNvPr>
          <p:cNvSpPr>
            <a:spLocks noGrp="1"/>
          </p:cNvSpPr>
          <p:nvPr>
            <p:ph type="ctrTitle"/>
          </p:nvPr>
        </p:nvSpPr>
        <p:spPr/>
        <p:txBody>
          <a:bodyPr/>
          <a:lstStyle/>
          <a:p>
            <a:r>
              <a:rPr lang="en-US" dirty="0"/>
              <a:t>Calculating the HEI Score</a:t>
            </a:r>
          </a:p>
        </p:txBody>
      </p:sp>
      <p:sp>
        <p:nvSpPr>
          <p:cNvPr id="11" name="Table Placeholder 10" descr="table placeholder">
            <a:extLst>
              <a:ext uri="{FF2B5EF4-FFF2-40B4-BE49-F238E27FC236}">
                <a16:creationId xmlns:a16="http://schemas.microsoft.com/office/drawing/2014/main" id="{D3D49555-D837-E748-86B2-2D98DAFD47A7}"/>
              </a:ext>
            </a:extLst>
          </p:cNvPr>
          <p:cNvSpPr>
            <a:spLocks noGrp="1"/>
          </p:cNvSpPr>
          <p:nvPr>
            <p:ph type="tbl" sz="quarter" idx="10"/>
          </p:nvPr>
        </p:nvSpPr>
        <p:spPr/>
        <p:txBody>
          <a:bodyPr/>
          <a:lstStyle/>
          <a:p>
            <a:r>
              <a:rPr lang="en-US" dirty="0">
                <a:latin typeface="Arial" panose="020B0604020202020204" pitchFamily="34" charset="0"/>
                <a:cs typeface="Arial" panose="020B0604020202020204" pitchFamily="34" charset="0"/>
              </a:rPr>
              <a:t>Measure-level scores for each measure included in the HEI are calculated for each contract:</a:t>
            </a:r>
          </a:p>
          <a:p>
            <a:pPr lvl="1"/>
            <a:r>
              <a:rPr lang="en-US" dirty="0">
                <a:latin typeface="Arial" panose="020B0604020202020204" pitchFamily="34" charset="0"/>
                <a:cs typeface="Arial" panose="020B0604020202020204" pitchFamily="34" charset="0"/>
              </a:rPr>
              <a:t>Using the two most recent measurement years of data, and </a:t>
            </a:r>
          </a:p>
          <a:p>
            <a:pPr lvl="1"/>
            <a:r>
              <a:rPr lang="en-US" dirty="0">
                <a:latin typeface="Arial" panose="020B0604020202020204" pitchFamily="34" charset="0"/>
                <a:cs typeface="Arial" panose="020B0604020202020204" pitchFamily="34" charset="0"/>
              </a:rPr>
              <a:t>For the subset of enrollees with the specified SRFs</a:t>
            </a:r>
          </a:p>
          <a:p>
            <a:r>
              <a:rPr lang="en-US" dirty="0">
                <a:latin typeface="Arial" panose="020B0604020202020204" pitchFamily="34" charset="0"/>
                <a:cs typeface="Arial" panose="020B0604020202020204" pitchFamily="34" charset="0"/>
              </a:rPr>
              <a:t>If an enrollee has one of the specified SRFs for only one of the two included measurement years, their performance data for just that year are used. </a:t>
            </a:r>
          </a:p>
          <a:p>
            <a:endParaRPr lang="en-US" dirty="0"/>
          </a:p>
        </p:txBody>
      </p:sp>
      <p:sp>
        <p:nvSpPr>
          <p:cNvPr id="5" name="Date Placeholder 4">
            <a:extLst>
              <a:ext uri="{FF2B5EF4-FFF2-40B4-BE49-F238E27FC236}">
                <a16:creationId xmlns:a16="http://schemas.microsoft.com/office/drawing/2014/main" id="{E252C359-392C-0C41-A0ED-2A85A4B5FA14}"/>
              </a:ext>
            </a:extLst>
          </p:cNvPr>
          <p:cNvSpPr>
            <a:spLocks noGrp="1"/>
          </p:cNvSpPr>
          <p:nvPr>
            <p:ph type="dt" sz="half" idx="11"/>
          </p:nvPr>
        </p:nvSpPr>
        <p:spPr/>
        <p:txBody>
          <a:bodyPr/>
          <a:lstStyle/>
          <a:p>
            <a:r>
              <a:rPr lang="en-US" dirty="0"/>
              <a:t>November 2024</a:t>
            </a:r>
          </a:p>
        </p:txBody>
      </p:sp>
      <p:sp>
        <p:nvSpPr>
          <p:cNvPr id="6" name="Footer Placeholder 5">
            <a:extLst>
              <a:ext uri="{FF2B5EF4-FFF2-40B4-BE49-F238E27FC236}">
                <a16:creationId xmlns:a16="http://schemas.microsoft.com/office/drawing/2014/main" id="{80F81B0E-A203-2044-8A3B-3259BA00F643}"/>
              </a:ext>
            </a:extLst>
          </p:cNvPr>
          <p:cNvSpPr>
            <a:spLocks noGrp="1"/>
          </p:cNvSpPr>
          <p:nvPr>
            <p:ph type="ftr" sz="quarter" idx="12"/>
          </p:nvPr>
        </p:nvSpPr>
        <p:spPr/>
        <p:txBody>
          <a:bodyPr/>
          <a:lstStyle/>
          <a:p>
            <a:r>
              <a:rPr lang="en-US" dirty="0"/>
              <a:t>Part C and D Star Ratings – Health Equity Index Reward</a:t>
            </a:r>
          </a:p>
        </p:txBody>
      </p:sp>
      <p:sp>
        <p:nvSpPr>
          <p:cNvPr id="7" name="Slide Number Placeholder 6">
            <a:extLst>
              <a:ext uri="{FF2B5EF4-FFF2-40B4-BE49-F238E27FC236}">
                <a16:creationId xmlns:a16="http://schemas.microsoft.com/office/drawing/2014/main" id="{0A856CE7-450F-D140-A9E9-5C992D7D6FB1}"/>
              </a:ext>
            </a:extLst>
          </p:cNvPr>
          <p:cNvSpPr>
            <a:spLocks noGrp="1"/>
          </p:cNvSpPr>
          <p:nvPr>
            <p:ph type="sldNum" sz="quarter" idx="4"/>
          </p:nvPr>
        </p:nvSpPr>
        <p:spPr/>
        <p:txBody>
          <a:bodyPr/>
          <a:lstStyle/>
          <a:p>
            <a:fld id="{48F63A3B-78C7-47BE-AE5E-E10140E04643}" type="slidenum">
              <a:rPr lang="en-US" smtClean="0"/>
              <a:pPr/>
              <a:t>13</a:t>
            </a:fld>
            <a:endParaRPr lang="en-US" dirty="0"/>
          </a:p>
        </p:txBody>
      </p:sp>
    </p:spTree>
    <p:extLst>
      <p:ext uri="{BB962C8B-B14F-4D97-AF65-F5344CB8AC3E}">
        <p14:creationId xmlns:p14="http://schemas.microsoft.com/office/powerpoint/2010/main" val="504310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04514F7-A5BA-084B-864C-C1C9ADA0C634}"/>
              </a:ext>
            </a:extLst>
          </p:cNvPr>
          <p:cNvSpPr>
            <a:spLocks noGrp="1"/>
          </p:cNvSpPr>
          <p:nvPr>
            <p:ph type="ctrTitle"/>
          </p:nvPr>
        </p:nvSpPr>
        <p:spPr/>
        <p:txBody>
          <a:bodyPr/>
          <a:lstStyle/>
          <a:p>
            <a:r>
              <a:rPr lang="en-US" dirty="0"/>
              <a:t>Calculating the HEI Score</a:t>
            </a:r>
          </a:p>
        </p:txBody>
      </p:sp>
      <p:sp>
        <p:nvSpPr>
          <p:cNvPr id="11" name="Table Placeholder 10" descr="table placeholder">
            <a:extLst>
              <a:ext uri="{FF2B5EF4-FFF2-40B4-BE49-F238E27FC236}">
                <a16:creationId xmlns:a16="http://schemas.microsoft.com/office/drawing/2014/main" id="{D3D49555-D837-E748-86B2-2D98DAFD47A7}"/>
              </a:ext>
            </a:extLst>
          </p:cNvPr>
          <p:cNvSpPr>
            <a:spLocks noGrp="1"/>
          </p:cNvSpPr>
          <p:nvPr>
            <p:ph type="tbl" sz="quarter" idx="10"/>
          </p:nvPr>
        </p:nvSpPr>
        <p:spPr>
          <a:xfrm>
            <a:off x="696516" y="960366"/>
            <a:ext cx="7408069" cy="2868216"/>
          </a:xfrm>
        </p:spPr>
        <p:txBody>
          <a:bodyPr/>
          <a:lstStyle/>
          <a:p>
            <a:r>
              <a:rPr lang="en-US" dirty="0">
                <a:solidFill>
                  <a:srgbClr val="000000"/>
                </a:solidFill>
                <a:effectLst/>
                <a:latin typeface="Arial" panose="020B0604020202020204" pitchFamily="34" charset="0"/>
                <a:ea typeface="Calibri" panose="020F0502020204030204" pitchFamily="34" charset="0"/>
                <a:cs typeface="Arial" panose="020B0604020202020204" pitchFamily="34" charset="0"/>
              </a:rPr>
              <a:t>Measure scores are adjusted for year. This</a:t>
            </a:r>
            <a:r>
              <a:rPr lang="en-US" dirty="0">
                <a:effectLst/>
                <a:latin typeface="Arial" panose="020B0604020202020204" pitchFamily="34" charset="0"/>
                <a:ea typeface="Calibri" panose="020F0502020204030204" pitchFamily="34" charset="0"/>
                <a:cs typeface="Arial" panose="020B0604020202020204" pitchFamily="34" charset="0"/>
              </a:rPr>
              <a:t> accounts for situations where for example: </a:t>
            </a:r>
            <a:endParaRPr lang="en-US" dirty="0">
              <a:latin typeface="Arial" panose="020B0604020202020204" pitchFamily="34" charset="0"/>
              <a:ea typeface="Calibri" panose="020F0502020204030204" pitchFamily="34" charset="0"/>
              <a:cs typeface="Arial" panose="020B0604020202020204" pitchFamily="34" charset="0"/>
            </a:endParaRPr>
          </a:p>
          <a:p>
            <a:pPr lvl="1"/>
            <a:r>
              <a:rPr lang="en-US" dirty="0">
                <a:latin typeface="Arial" panose="020B0604020202020204" pitchFamily="34" charset="0"/>
                <a:ea typeface="Calibri" panose="020F0502020204030204" pitchFamily="34" charset="0"/>
                <a:cs typeface="Arial" panose="020B0604020202020204" pitchFamily="34" charset="0"/>
              </a:rPr>
              <a:t>M</a:t>
            </a:r>
            <a:r>
              <a:rPr lang="en-US" dirty="0">
                <a:effectLst/>
                <a:latin typeface="Arial" panose="020B0604020202020204" pitchFamily="34" charset="0"/>
                <a:ea typeface="Calibri" panose="020F0502020204030204" pitchFamily="34" charset="0"/>
                <a:cs typeface="Arial" panose="020B0604020202020204" pitchFamily="34" charset="0"/>
              </a:rPr>
              <a:t>ean scores are, on average, different in the two years</a:t>
            </a:r>
          </a:p>
          <a:p>
            <a:pPr lvl="1"/>
            <a:r>
              <a:rPr lang="en-US" dirty="0">
                <a:latin typeface="Arial" panose="020B0604020202020204" pitchFamily="34" charset="0"/>
                <a:ea typeface="Calibri" panose="020F0502020204030204" pitchFamily="34" charset="0"/>
                <a:cs typeface="Arial" panose="020B0604020202020204" pitchFamily="34" charset="0"/>
              </a:rPr>
              <a:t>C</a:t>
            </a:r>
            <a:r>
              <a:rPr lang="en-US" dirty="0">
                <a:effectLst/>
                <a:latin typeface="Arial" panose="020B0604020202020204" pitchFamily="34" charset="0"/>
                <a:ea typeface="Calibri" panose="020F0502020204030204" pitchFamily="34" charset="0"/>
                <a:cs typeface="Arial" panose="020B0604020202020204" pitchFamily="34" charset="0"/>
              </a:rPr>
              <a:t>ontracts have different measure sample sizes across years</a:t>
            </a:r>
          </a:p>
          <a:p>
            <a:r>
              <a:rPr lang="en-US" dirty="0">
                <a:effectLst/>
                <a:latin typeface="Arial" panose="020B0604020202020204" pitchFamily="34" charset="0"/>
                <a:ea typeface="Calibri" panose="020F0502020204030204" pitchFamily="34" charset="0"/>
                <a:cs typeface="Arial" panose="020B0604020202020204" pitchFamily="34" charset="0"/>
              </a:rPr>
              <a:t>All standard case-mix adjustors from the Star Ratings are used for relevant measures (e.g., CAHPS measures), excluding any adjustors that are: </a:t>
            </a:r>
          </a:p>
          <a:p>
            <a:pPr lvl="1"/>
            <a:r>
              <a:rPr lang="en-US" dirty="0">
                <a:latin typeface="Arial" panose="020B0604020202020204" pitchFamily="34" charset="0"/>
                <a:ea typeface="Calibri" panose="020F0502020204030204" pitchFamily="34" charset="0"/>
                <a:cs typeface="Arial" panose="020B0604020202020204" pitchFamily="34" charset="0"/>
              </a:rPr>
              <a:t>T</a:t>
            </a:r>
            <a:r>
              <a:rPr lang="en-US" dirty="0">
                <a:effectLst/>
                <a:latin typeface="Arial" panose="020B0604020202020204" pitchFamily="34" charset="0"/>
                <a:ea typeface="Calibri" panose="020F0502020204030204" pitchFamily="34" charset="0"/>
                <a:cs typeface="Arial" panose="020B0604020202020204" pitchFamily="34" charset="0"/>
              </a:rPr>
              <a:t>he same as the specified SRFs,</a:t>
            </a:r>
            <a:endParaRPr lang="en-US" dirty="0">
              <a:latin typeface="Arial" panose="020B0604020202020204" pitchFamily="34" charset="0"/>
              <a:ea typeface="Calibri" panose="020F0502020204030204" pitchFamily="34" charset="0"/>
              <a:cs typeface="Arial" panose="020B0604020202020204" pitchFamily="34" charset="0"/>
            </a:endParaRPr>
          </a:p>
          <a:p>
            <a:pPr lvl="1"/>
            <a:r>
              <a:rPr lang="en-US" dirty="0">
                <a:effectLst/>
                <a:latin typeface="Arial" panose="020B0604020202020204" pitchFamily="34" charset="0"/>
                <a:ea typeface="Calibri" panose="020F0502020204030204" pitchFamily="34" charset="0"/>
                <a:cs typeface="Arial" panose="020B0604020202020204" pitchFamily="34" charset="0"/>
              </a:rPr>
              <a:t>Strongly correlated with the specified SRFs, or </a:t>
            </a:r>
            <a:endParaRPr lang="en-US" dirty="0">
              <a:latin typeface="Arial" panose="020B0604020202020204" pitchFamily="34" charset="0"/>
              <a:ea typeface="Calibri" panose="020F0502020204030204" pitchFamily="34" charset="0"/>
              <a:cs typeface="Arial" panose="020B0604020202020204" pitchFamily="34" charset="0"/>
            </a:endParaRPr>
          </a:p>
          <a:p>
            <a:pPr lvl="1"/>
            <a:r>
              <a:rPr lang="en-US" dirty="0">
                <a:effectLst/>
                <a:latin typeface="Arial" panose="020B0604020202020204" pitchFamily="34" charset="0"/>
                <a:ea typeface="Calibri" panose="020F0502020204030204" pitchFamily="34" charset="0"/>
                <a:cs typeface="Arial" panose="020B0604020202020204" pitchFamily="34" charset="0"/>
              </a:rPr>
              <a:t>Conceptually similar to the specified SRFs</a:t>
            </a:r>
            <a:endParaRPr lang="en-US" dirty="0">
              <a:latin typeface="Arial" panose="020B0604020202020204" pitchFamily="34" charset="0"/>
              <a:cs typeface="Arial" panose="020B0604020202020204" pitchFamily="34" charset="0"/>
            </a:endParaRPr>
          </a:p>
        </p:txBody>
      </p:sp>
      <p:sp>
        <p:nvSpPr>
          <p:cNvPr id="5" name="Date Placeholder 4">
            <a:extLst>
              <a:ext uri="{FF2B5EF4-FFF2-40B4-BE49-F238E27FC236}">
                <a16:creationId xmlns:a16="http://schemas.microsoft.com/office/drawing/2014/main" id="{E252C359-392C-0C41-A0ED-2A85A4B5FA14}"/>
              </a:ext>
            </a:extLst>
          </p:cNvPr>
          <p:cNvSpPr>
            <a:spLocks noGrp="1"/>
          </p:cNvSpPr>
          <p:nvPr>
            <p:ph type="dt" sz="half" idx="11"/>
          </p:nvPr>
        </p:nvSpPr>
        <p:spPr/>
        <p:txBody>
          <a:bodyPr/>
          <a:lstStyle/>
          <a:p>
            <a:r>
              <a:rPr lang="en-US" dirty="0"/>
              <a:t>November 2024</a:t>
            </a:r>
          </a:p>
        </p:txBody>
      </p:sp>
      <p:sp>
        <p:nvSpPr>
          <p:cNvPr id="6" name="Footer Placeholder 5">
            <a:extLst>
              <a:ext uri="{FF2B5EF4-FFF2-40B4-BE49-F238E27FC236}">
                <a16:creationId xmlns:a16="http://schemas.microsoft.com/office/drawing/2014/main" id="{80F81B0E-A203-2044-8A3B-3259BA00F643}"/>
              </a:ext>
            </a:extLst>
          </p:cNvPr>
          <p:cNvSpPr>
            <a:spLocks noGrp="1"/>
          </p:cNvSpPr>
          <p:nvPr>
            <p:ph type="ftr" sz="quarter" idx="12"/>
          </p:nvPr>
        </p:nvSpPr>
        <p:spPr/>
        <p:txBody>
          <a:bodyPr/>
          <a:lstStyle/>
          <a:p>
            <a:r>
              <a:rPr lang="en-US" dirty="0"/>
              <a:t>Part C and D Star Ratings – Health Equity Index Reward</a:t>
            </a:r>
          </a:p>
        </p:txBody>
      </p:sp>
      <p:sp>
        <p:nvSpPr>
          <p:cNvPr id="7" name="Slide Number Placeholder 6">
            <a:extLst>
              <a:ext uri="{FF2B5EF4-FFF2-40B4-BE49-F238E27FC236}">
                <a16:creationId xmlns:a16="http://schemas.microsoft.com/office/drawing/2014/main" id="{0A856CE7-450F-D140-A9E9-5C992D7D6FB1}"/>
              </a:ext>
            </a:extLst>
          </p:cNvPr>
          <p:cNvSpPr>
            <a:spLocks noGrp="1"/>
          </p:cNvSpPr>
          <p:nvPr>
            <p:ph type="sldNum" sz="quarter" idx="4"/>
          </p:nvPr>
        </p:nvSpPr>
        <p:spPr/>
        <p:txBody>
          <a:bodyPr/>
          <a:lstStyle/>
          <a:p>
            <a:fld id="{48F63A3B-78C7-47BE-AE5E-E10140E04643}" type="slidenum">
              <a:rPr lang="en-US" smtClean="0"/>
              <a:pPr/>
              <a:t>14</a:t>
            </a:fld>
            <a:endParaRPr lang="en-US" dirty="0"/>
          </a:p>
        </p:txBody>
      </p:sp>
    </p:spTree>
    <p:extLst>
      <p:ext uri="{BB962C8B-B14F-4D97-AF65-F5344CB8AC3E}">
        <p14:creationId xmlns:p14="http://schemas.microsoft.com/office/powerpoint/2010/main" val="1736191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04514F7-A5BA-084B-864C-C1C9ADA0C634}"/>
              </a:ext>
            </a:extLst>
          </p:cNvPr>
          <p:cNvSpPr>
            <a:spLocks noGrp="1"/>
          </p:cNvSpPr>
          <p:nvPr>
            <p:ph type="ctrTitle"/>
          </p:nvPr>
        </p:nvSpPr>
        <p:spPr/>
        <p:txBody>
          <a:bodyPr/>
          <a:lstStyle/>
          <a:p>
            <a:r>
              <a:rPr lang="en-US" dirty="0"/>
              <a:t>Calculating the HEI Score</a:t>
            </a:r>
          </a:p>
        </p:txBody>
      </p:sp>
      <p:sp>
        <p:nvSpPr>
          <p:cNvPr id="11" name="Table Placeholder 10" descr="table placeholder">
            <a:extLst>
              <a:ext uri="{FF2B5EF4-FFF2-40B4-BE49-F238E27FC236}">
                <a16:creationId xmlns:a16="http://schemas.microsoft.com/office/drawing/2014/main" id="{D3D49555-D837-E748-86B2-2D98DAFD47A7}"/>
              </a:ext>
            </a:extLst>
          </p:cNvPr>
          <p:cNvSpPr>
            <a:spLocks noGrp="1"/>
          </p:cNvSpPr>
          <p:nvPr>
            <p:ph type="tbl" sz="quarter" idx="10"/>
          </p:nvPr>
        </p:nvSpPr>
        <p:spPr>
          <a:xfrm>
            <a:off x="696516" y="889823"/>
            <a:ext cx="7408069" cy="2868216"/>
          </a:xfrm>
        </p:spPr>
        <p:txBody>
          <a:bodyPr/>
          <a:lstStyle/>
          <a:p>
            <a:r>
              <a:rPr lang="en-US" sz="2400" dirty="0">
                <a:latin typeface="Arial" panose="020B0604020202020204" pitchFamily="34" charset="0"/>
                <a:cs typeface="Arial" panose="020B0604020202020204" pitchFamily="34" charset="0"/>
              </a:rPr>
              <a:t>For each measure, the distribution of contract performance among enrollees with the specified SRFs is divided into thirds.</a:t>
            </a:r>
          </a:p>
          <a:p>
            <a:r>
              <a:rPr lang="en-US" sz="2400" dirty="0">
                <a:latin typeface="Arial" panose="020B0604020202020204" pitchFamily="34" charset="0"/>
                <a:cs typeface="Arial" panose="020B0604020202020204" pitchFamily="34" charset="0"/>
              </a:rPr>
              <a:t>Points are assigned for each measure based on where the measure score among the enrollees with the specified SRFs falls in the distribution:</a:t>
            </a:r>
          </a:p>
          <a:p>
            <a:pPr lvl="1"/>
            <a:r>
              <a:rPr lang="en-US" dirty="0">
                <a:latin typeface="Arial" panose="020B0604020202020204" pitchFamily="34" charset="0"/>
                <a:cs typeface="Arial" panose="020B0604020202020204" pitchFamily="34" charset="0"/>
              </a:rPr>
              <a:t>1 point for scores in the top third</a:t>
            </a:r>
          </a:p>
          <a:p>
            <a:pPr lvl="1"/>
            <a:r>
              <a:rPr lang="en-US" dirty="0">
                <a:latin typeface="Arial" panose="020B0604020202020204" pitchFamily="34" charset="0"/>
                <a:cs typeface="Arial" panose="020B0604020202020204" pitchFamily="34" charset="0"/>
              </a:rPr>
              <a:t>0 points for scores in the middle third</a:t>
            </a:r>
          </a:p>
          <a:p>
            <a:pPr lvl="1"/>
            <a:r>
              <a:rPr lang="en-US" dirty="0">
                <a:latin typeface="Arial" panose="020B0604020202020204" pitchFamily="34" charset="0"/>
                <a:cs typeface="Arial" panose="020B0604020202020204" pitchFamily="34" charset="0"/>
              </a:rPr>
              <a:t>-1 point for scores in the bottom third</a:t>
            </a:r>
          </a:p>
        </p:txBody>
      </p:sp>
      <p:sp>
        <p:nvSpPr>
          <p:cNvPr id="5" name="Date Placeholder 4">
            <a:extLst>
              <a:ext uri="{FF2B5EF4-FFF2-40B4-BE49-F238E27FC236}">
                <a16:creationId xmlns:a16="http://schemas.microsoft.com/office/drawing/2014/main" id="{E252C359-392C-0C41-A0ED-2A85A4B5FA14}"/>
              </a:ext>
            </a:extLst>
          </p:cNvPr>
          <p:cNvSpPr>
            <a:spLocks noGrp="1"/>
          </p:cNvSpPr>
          <p:nvPr>
            <p:ph type="dt" sz="half" idx="11"/>
          </p:nvPr>
        </p:nvSpPr>
        <p:spPr/>
        <p:txBody>
          <a:bodyPr/>
          <a:lstStyle/>
          <a:p>
            <a:r>
              <a:rPr lang="en-US" dirty="0"/>
              <a:t>November 2024</a:t>
            </a:r>
          </a:p>
        </p:txBody>
      </p:sp>
      <p:sp>
        <p:nvSpPr>
          <p:cNvPr id="6" name="Footer Placeholder 5">
            <a:extLst>
              <a:ext uri="{FF2B5EF4-FFF2-40B4-BE49-F238E27FC236}">
                <a16:creationId xmlns:a16="http://schemas.microsoft.com/office/drawing/2014/main" id="{80F81B0E-A203-2044-8A3B-3259BA00F643}"/>
              </a:ext>
            </a:extLst>
          </p:cNvPr>
          <p:cNvSpPr>
            <a:spLocks noGrp="1"/>
          </p:cNvSpPr>
          <p:nvPr>
            <p:ph type="ftr" sz="quarter" idx="12"/>
          </p:nvPr>
        </p:nvSpPr>
        <p:spPr/>
        <p:txBody>
          <a:bodyPr/>
          <a:lstStyle/>
          <a:p>
            <a:r>
              <a:rPr lang="en-US" dirty="0"/>
              <a:t>Part C and D Star Ratings – Health Equity Index Reward</a:t>
            </a:r>
          </a:p>
        </p:txBody>
      </p:sp>
      <p:sp>
        <p:nvSpPr>
          <p:cNvPr id="7" name="Slide Number Placeholder 6">
            <a:extLst>
              <a:ext uri="{FF2B5EF4-FFF2-40B4-BE49-F238E27FC236}">
                <a16:creationId xmlns:a16="http://schemas.microsoft.com/office/drawing/2014/main" id="{0A856CE7-450F-D140-A9E9-5C992D7D6FB1}"/>
              </a:ext>
            </a:extLst>
          </p:cNvPr>
          <p:cNvSpPr>
            <a:spLocks noGrp="1"/>
          </p:cNvSpPr>
          <p:nvPr>
            <p:ph type="sldNum" sz="quarter" idx="4"/>
          </p:nvPr>
        </p:nvSpPr>
        <p:spPr/>
        <p:txBody>
          <a:bodyPr/>
          <a:lstStyle/>
          <a:p>
            <a:fld id="{48F63A3B-78C7-47BE-AE5E-E10140E04643}" type="slidenum">
              <a:rPr lang="en-US" smtClean="0"/>
              <a:pPr/>
              <a:t>15</a:t>
            </a:fld>
            <a:endParaRPr lang="en-US" dirty="0"/>
          </a:p>
        </p:txBody>
      </p:sp>
    </p:spTree>
    <p:extLst>
      <p:ext uri="{BB962C8B-B14F-4D97-AF65-F5344CB8AC3E}">
        <p14:creationId xmlns:p14="http://schemas.microsoft.com/office/powerpoint/2010/main" val="548722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04514F7-A5BA-084B-864C-C1C9ADA0C634}"/>
              </a:ext>
            </a:extLst>
          </p:cNvPr>
          <p:cNvSpPr>
            <a:spLocks noGrp="1"/>
          </p:cNvSpPr>
          <p:nvPr>
            <p:ph type="ctrTitle"/>
          </p:nvPr>
        </p:nvSpPr>
        <p:spPr/>
        <p:txBody>
          <a:bodyPr/>
          <a:lstStyle/>
          <a:p>
            <a:r>
              <a:rPr lang="en-US" dirty="0"/>
              <a:t>Calculating the HEI Score</a:t>
            </a:r>
          </a:p>
        </p:txBody>
      </p:sp>
      <p:sp>
        <p:nvSpPr>
          <p:cNvPr id="11" name="Table Placeholder 10" descr="table placeholder">
            <a:extLst>
              <a:ext uri="{FF2B5EF4-FFF2-40B4-BE49-F238E27FC236}">
                <a16:creationId xmlns:a16="http://schemas.microsoft.com/office/drawing/2014/main" id="{D3D49555-D837-E748-86B2-2D98DAFD47A7}"/>
              </a:ext>
            </a:extLst>
          </p:cNvPr>
          <p:cNvSpPr>
            <a:spLocks noGrp="1"/>
          </p:cNvSpPr>
          <p:nvPr>
            <p:ph type="tbl" sz="quarter" idx="10"/>
          </p:nvPr>
        </p:nvSpPr>
        <p:spPr/>
        <p:txBody>
          <a:bodyPr/>
          <a:lstStyle/>
          <a:p>
            <a:r>
              <a:rPr lang="en-US" sz="2000" dirty="0">
                <a:effectLst/>
                <a:latin typeface="Arial" panose="020B0604020202020204" pitchFamily="34" charset="0"/>
                <a:ea typeface="Calibri" panose="020F0502020204030204" pitchFamily="34" charset="0"/>
                <a:cs typeface="Arial" panose="020B0604020202020204" pitchFamily="34" charset="0"/>
              </a:rPr>
              <a:t>HEI score is calculated as the weighted average of the measure points using the Star Ratings measure weights.</a:t>
            </a:r>
          </a:p>
          <a:p>
            <a:pPr lvl="1"/>
            <a:r>
              <a:rPr lang="en-US" sz="1600" dirty="0">
                <a:latin typeface="Arial" panose="020B0604020202020204" pitchFamily="34" charset="0"/>
                <a:ea typeface="Calibri" panose="020F0502020204030204" pitchFamily="34" charset="0"/>
                <a:cs typeface="Arial" panose="020B0604020202020204" pitchFamily="34" charset="0"/>
              </a:rPr>
              <a:t>Measures weights are from</a:t>
            </a:r>
            <a:r>
              <a:rPr lang="en-US" sz="1600" dirty="0">
                <a:effectLst/>
                <a:latin typeface="Arial" panose="020B0604020202020204" pitchFamily="34" charset="0"/>
                <a:ea typeface="Calibri" panose="020F0502020204030204" pitchFamily="34" charset="0"/>
                <a:cs typeface="Arial" panose="020B0604020202020204" pitchFamily="34" charset="0"/>
              </a:rPr>
              <a:t> the current Star Ratings year.</a:t>
            </a:r>
          </a:p>
          <a:p>
            <a:pPr lvl="1"/>
            <a:r>
              <a:rPr lang="en-US" sz="1600" dirty="0">
                <a:effectLst/>
                <a:latin typeface="Arial" panose="020B0604020202020204" pitchFamily="34" charset="0"/>
                <a:ea typeface="Calibri" panose="020F0502020204030204" pitchFamily="34" charset="0"/>
                <a:cs typeface="Arial" panose="020B0604020202020204" pitchFamily="34" charset="0"/>
              </a:rPr>
              <a:t>Weighted average includes only those measures for which the contract met all inclusion criteria.</a:t>
            </a:r>
          </a:p>
          <a:p>
            <a:pPr lvl="1"/>
            <a:r>
              <a:rPr lang="en-US" sz="1600" dirty="0">
                <a:latin typeface="Arial" panose="020B0604020202020204" pitchFamily="34" charset="0"/>
                <a:cs typeface="Arial" panose="020B0604020202020204" pitchFamily="34" charset="0"/>
              </a:rPr>
              <a:t>Measure-level scores are used for contracts that have data for only the most recent year of the 2 years, but measure-level scores are not used for contracts that have data for only the first of the 2 years.</a:t>
            </a:r>
          </a:p>
          <a:p>
            <a:r>
              <a:rPr lang="en-US" sz="2000" dirty="0">
                <a:latin typeface="Arial" panose="020B0604020202020204" pitchFamily="34" charset="0"/>
                <a:cs typeface="Arial" panose="020B0604020202020204" pitchFamily="34" charset="0"/>
              </a:rPr>
              <a:t>HEI scores range from -1 to 1.</a:t>
            </a:r>
          </a:p>
          <a:p>
            <a:pPr lvl="1"/>
            <a:r>
              <a:rPr lang="en-US" sz="1600" dirty="0">
                <a:latin typeface="Arial" panose="020B0604020202020204" pitchFamily="34" charset="0"/>
                <a:cs typeface="Arial" panose="020B0604020202020204" pitchFamily="34" charset="0"/>
              </a:rPr>
              <a:t>Score of -1 when all measures are in bottom third of distribution.</a:t>
            </a:r>
          </a:p>
          <a:p>
            <a:pPr lvl="1"/>
            <a:r>
              <a:rPr lang="en-US" sz="1600" dirty="0">
                <a:latin typeface="Arial" panose="020B0604020202020204" pitchFamily="34" charset="0"/>
                <a:cs typeface="Arial" panose="020B0604020202020204" pitchFamily="34" charset="0"/>
              </a:rPr>
              <a:t>Score of 1 when all measures are in top third of distribution.</a:t>
            </a:r>
          </a:p>
        </p:txBody>
      </p:sp>
      <p:sp>
        <p:nvSpPr>
          <p:cNvPr id="5" name="Date Placeholder 4">
            <a:extLst>
              <a:ext uri="{FF2B5EF4-FFF2-40B4-BE49-F238E27FC236}">
                <a16:creationId xmlns:a16="http://schemas.microsoft.com/office/drawing/2014/main" id="{E252C359-392C-0C41-A0ED-2A85A4B5FA14}"/>
              </a:ext>
            </a:extLst>
          </p:cNvPr>
          <p:cNvSpPr>
            <a:spLocks noGrp="1"/>
          </p:cNvSpPr>
          <p:nvPr>
            <p:ph type="dt" sz="half" idx="11"/>
          </p:nvPr>
        </p:nvSpPr>
        <p:spPr/>
        <p:txBody>
          <a:bodyPr/>
          <a:lstStyle/>
          <a:p>
            <a:r>
              <a:rPr lang="en-US" dirty="0"/>
              <a:t>November 2024</a:t>
            </a:r>
          </a:p>
        </p:txBody>
      </p:sp>
      <p:sp>
        <p:nvSpPr>
          <p:cNvPr id="6" name="Footer Placeholder 5">
            <a:extLst>
              <a:ext uri="{FF2B5EF4-FFF2-40B4-BE49-F238E27FC236}">
                <a16:creationId xmlns:a16="http://schemas.microsoft.com/office/drawing/2014/main" id="{80F81B0E-A203-2044-8A3B-3259BA00F643}"/>
              </a:ext>
            </a:extLst>
          </p:cNvPr>
          <p:cNvSpPr>
            <a:spLocks noGrp="1"/>
          </p:cNvSpPr>
          <p:nvPr>
            <p:ph type="ftr" sz="quarter" idx="12"/>
          </p:nvPr>
        </p:nvSpPr>
        <p:spPr/>
        <p:txBody>
          <a:bodyPr/>
          <a:lstStyle/>
          <a:p>
            <a:r>
              <a:rPr lang="en-US" dirty="0"/>
              <a:t>Part C and D Star Ratings – Health Equity Index Reward</a:t>
            </a:r>
          </a:p>
        </p:txBody>
      </p:sp>
      <p:sp>
        <p:nvSpPr>
          <p:cNvPr id="7" name="Slide Number Placeholder 6">
            <a:extLst>
              <a:ext uri="{FF2B5EF4-FFF2-40B4-BE49-F238E27FC236}">
                <a16:creationId xmlns:a16="http://schemas.microsoft.com/office/drawing/2014/main" id="{0A856CE7-450F-D140-A9E9-5C992D7D6FB1}"/>
              </a:ext>
            </a:extLst>
          </p:cNvPr>
          <p:cNvSpPr>
            <a:spLocks noGrp="1"/>
          </p:cNvSpPr>
          <p:nvPr>
            <p:ph type="sldNum" sz="quarter" idx="4"/>
          </p:nvPr>
        </p:nvSpPr>
        <p:spPr/>
        <p:txBody>
          <a:bodyPr/>
          <a:lstStyle/>
          <a:p>
            <a:fld id="{48F63A3B-78C7-47BE-AE5E-E10140E04643}" type="slidenum">
              <a:rPr lang="en-US" smtClean="0"/>
              <a:pPr/>
              <a:t>16</a:t>
            </a:fld>
            <a:endParaRPr lang="en-US" dirty="0"/>
          </a:p>
        </p:txBody>
      </p:sp>
    </p:spTree>
    <p:extLst>
      <p:ext uri="{BB962C8B-B14F-4D97-AF65-F5344CB8AC3E}">
        <p14:creationId xmlns:p14="http://schemas.microsoft.com/office/powerpoint/2010/main" val="2866141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04514F7-A5BA-084B-864C-C1C9ADA0C634}"/>
              </a:ext>
            </a:extLst>
          </p:cNvPr>
          <p:cNvSpPr>
            <a:spLocks noGrp="1"/>
          </p:cNvSpPr>
          <p:nvPr>
            <p:ph type="ctrTitle"/>
          </p:nvPr>
        </p:nvSpPr>
        <p:spPr/>
        <p:txBody>
          <a:bodyPr/>
          <a:lstStyle/>
          <a:p>
            <a:r>
              <a:rPr lang="en-US" dirty="0"/>
              <a:t>Calculating the HEI Score</a:t>
            </a:r>
          </a:p>
        </p:txBody>
      </p:sp>
      <p:sp>
        <p:nvSpPr>
          <p:cNvPr id="11" name="Table Placeholder 10" descr="table placeholder">
            <a:extLst>
              <a:ext uri="{FF2B5EF4-FFF2-40B4-BE49-F238E27FC236}">
                <a16:creationId xmlns:a16="http://schemas.microsoft.com/office/drawing/2014/main" id="{D3D49555-D837-E748-86B2-2D98DAFD47A7}"/>
              </a:ext>
            </a:extLst>
          </p:cNvPr>
          <p:cNvSpPr>
            <a:spLocks noGrp="1"/>
          </p:cNvSpPr>
          <p:nvPr>
            <p:ph type="tbl" sz="quarter" idx="10"/>
          </p:nvPr>
        </p:nvSpPr>
        <p:spPr>
          <a:xfrm>
            <a:off x="696516" y="889823"/>
            <a:ext cx="7588743" cy="2868216"/>
          </a:xfrm>
        </p:spPr>
        <p:txBody>
          <a:bodyPr/>
          <a:lstStyle/>
          <a:p>
            <a:r>
              <a:rPr lang="en-US" sz="1900" dirty="0">
                <a:latin typeface="Arial" panose="020B0604020202020204" pitchFamily="34" charset="0"/>
                <a:cs typeface="Arial" panose="020B0604020202020204" pitchFamily="34" charset="0"/>
              </a:rPr>
              <a:t>A measure will be excluded from the calculation of the HEI if the measure meets any of the following criteria:</a:t>
            </a:r>
          </a:p>
          <a:p>
            <a:pPr marL="685800" lvl="1" indent="-342900">
              <a:lnSpc>
                <a:spcPct val="107000"/>
              </a:lnSpc>
              <a:spcBef>
                <a:spcPts val="0"/>
              </a:spcBef>
              <a:buFont typeface="Symbol" panose="05050102010706020507" pitchFamily="18" charset="2"/>
              <a:buChar char=""/>
            </a:pPr>
            <a:r>
              <a:rPr lang="en-US" sz="1700" dirty="0">
                <a:latin typeface="Arial" panose="020B0604020202020204" pitchFamily="34" charset="0"/>
                <a:cs typeface="Arial" panose="020B0604020202020204" pitchFamily="34" charset="0"/>
              </a:rPr>
              <a:t>The focus of the measurement is not the enrollee but rather the plan or provider.</a:t>
            </a:r>
          </a:p>
          <a:p>
            <a:pPr marL="685800" lvl="1" indent="-342900">
              <a:lnSpc>
                <a:spcPct val="107000"/>
              </a:lnSpc>
              <a:spcBef>
                <a:spcPts val="0"/>
              </a:spcBef>
              <a:buFont typeface="Symbol" panose="05050102010706020507" pitchFamily="18" charset="2"/>
              <a:buChar char=""/>
            </a:pPr>
            <a:r>
              <a:rPr lang="en-US" sz="1700" dirty="0">
                <a:latin typeface="Arial" panose="020B0604020202020204" pitchFamily="34" charset="0"/>
                <a:cs typeface="Arial" panose="020B0604020202020204" pitchFamily="34" charset="0"/>
              </a:rPr>
              <a:t>The measure is retired, moved to display, or has a substantive specification change in either year of data used to construct the HEI.</a:t>
            </a:r>
          </a:p>
          <a:p>
            <a:pPr marL="685800" lvl="1" indent="-342900">
              <a:lnSpc>
                <a:spcPct val="107000"/>
              </a:lnSpc>
              <a:spcBef>
                <a:spcPts val="0"/>
              </a:spcBef>
              <a:buFont typeface="Symbol" panose="05050102010706020507" pitchFamily="18" charset="2"/>
              <a:buChar char=""/>
            </a:pPr>
            <a:r>
              <a:rPr lang="en-US" sz="1700" dirty="0">
                <a:latin typeface="Arial" panose="020B0604020202020204" pitchFamily="34" charset="0"/>
                <a:cs typeface="Arial" panose="020B0604020202020204" pitchFamily="34" charset="0"/>
              </a:rPr>
              <a:t>The measure is applicable only to SNPs.</a:t>
            </a:r>
          </a:p>
          <a:p>
            <a:pPr marL="685800" lvl="1" indent="-342900">
              <a:lnSpc>
                <a:spcPct val="107000"/>
              </a:lnSpc>
              <a:spcBef>
                <a:spcPts val="0"/>
              </a:spcBef>
              <a:buFont typeface="Symbol" panose="05050102010706020507" pitchFamily="18" charset="2"/>
              <a:buChar char=""/>
            </a:pPr>
            <a:r>
              <a:rPr lang="en-US" sz="1700" dirty="0">
                <a:latin typeface="Arial" panose="020B0604020202020204" pitchFamily="34" charset="0"/>
                <a:cs typeface="Arial" panose="020B0604020202020204" pitchFamily="34" charset="0"/>
              </a:rPr>
              <a:t>At least 25 percent of contracts are unable to meet the criteria specified at §§ </a:t>
            </a:r>
            <a:r>
              <a:rPr lang="en-US" sz="1700" dirty="0">
                <a:latin typeface="Arial" panose="020B0604020202020204" pitchFamily="34" charset="0"/>
                <a:cs typeface="Arial" panose="020B0604020202020204" pitchFamily="34" charset="0"/>
                <a:hlinkClick r:id="rId3"/>
              </a:rPr>
              <a:t>422.166(f)(3)(iv)</a:t>
            </a:r>
            <a:r>
              <a:rPr lang="en-US" sz="1700" dirty="0">
                <a:latin typeface="Arial" panose="020B0604020202020204" pitchFamily="34" charset="0"/>
                <a:cs typeface="Arial" panose="020B0604020202020204" pitchFamily="34" charset="0"/>
              </a:rPr>
              <a:t> and </a:t>
            </a:r>
            <a:r>
              <a:rPr lang="en-US" sz="1700" dirty="0">
                <a:latin typeface="Arial" panose="020B0604020202020204" pitchFamily="34" charset="0"/>
                <a:cs typeface="Arial" panose="020B0604020202020204" pitchFamily="34" charset="0"/>
                <a:hlinkClick r:id="rId4"/>
              </a:rPr>
              <a:t>423.186(f)(3)(iv)</a:t>
            </a:r>
            <a:r>
              <a:rPr lang="en-US" sz="1700" dirty="0">
                <a:latin typeface="Arial" panose="020B0604020202020204" pitchFamily="34" charset="0"/>
                <a:cs typeface="Arial" panose="020B0604020202020204" pitchFamily="34" charset="0"/>
              </a:rPr>
              <a:t>. For Part D measures, these criteria are assessed separately for MA-PDs and cost contracts, and for PDPs.</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ate Placeholder 4">
            <a:extLst>
              <a:ext uri="{FF2B5EF4-FFF2-40B4-BE49-F238E27FC236}">
                <a16:creationId xmlns:a16="http://schemas.microsoft.com/office/drawing/2014/main" id="{E252C359-392C-0C41-A0ED-2A85A4B5FA14}"/>
              </a:ext>
            </a:extLst>
          </p:cNvPr>
          <p:cNvSpPr>
            <a:spLocks noGrp="1"/>
          </p:cNvSpPr>
          <p:nvPr>
            <p:ph type="dt" sz="half" idx="11"/>
          </p:nvPr>
        </p:nvSpPr>
        <p:spPr/>
        <p:txBody>
          <a:bodyPr/>
          <a:lstStyle/>
          <a:p>
            <a:r>
              <a:rPr lang="en-US" dirty="0"/>
              <a:t>November 2024</a:t>
            </a:r>
          </a:p>
        </p:txBody>
      </p:sp>
      <p:sp>
        <p:nvSpPr>
          <p:cNvPr id="6" name="Footer Placeholder 5">
            <a:extLst>
              <a:ext uri="{FF2B5EF4-FFF2-40B4-BE49-F238E27FC236}">
                <a16:creationId xmlns:a16="http://schemas.microsoft.com/office/drawing/2014/main" id="{80F81B0E-A203-2044-8A3B-3259BA00F643}"/>
              </a:ext>
            </a:extLst>
          </p:cNvPr>
          <p:cNvSpPr>
            <a:spLocks noGrp="1"/>
          </p:cNvSpPr>
          <p:nvPr>
            <p:ph type="ftr" sz="quarter" idx="12"/>
          </p:nvPr>
        </p:nvSpPr>
        <p:spPr/>
        <p:txBody>
          <a:bodyPr/>
          <a:lstStyle/>
          <a:p>
            <a:r>
              <a:rPr lang="en-US" dirty="0"/>
              <a:t>Part C and D Star Ratings – Health Equity Index Reward</a:t>
            </a:r>
          </a:p>
        </p:txBody>
      </p:sp>
      <p:sp>
        <p:nvSpPr>
          <p:cNvPr id="7" name="Slide Number Placeholder 6">
            <a:extLst>
              <a:ext uri="{FF2B5EF4-FFF2-40B4-BE49-F238E27FC236}">
                <a16:creationId xmlns:a16="http://schemas.microsoft.com/office/drawing/2014/main" id="{0A856CE7-450F-D140-A9E9-5C992D7D6FB1}"/>
              </a:ext>
            </a:extLst>
          </p:cNvPr>
          <p:cNvSpPr>
            <a:spLocks noGrp="1"/>
          </p:cNvSpPr>
          <p:nvPr>
            <p:ph type="sldNum" sz="quarter" idx="4"/>
          </p:nvPr>
        </p:nvSpPr>
        <p:spPr/>
        <p:txBody>
          <a:bodyPr/>
          <a:lstStyle/>
          <a:p>
            <a:fld id="{48F63A3B-78C7-47BE-AE5E-E10140E04643}" type="slidenum">
              <a:rPr lang="en-US" smtClean="0"/>
              <a:pPr/>
              <a:t>17</a:t>
            </a:fld>
            <a:endParaRPr lang="en-US" dirty="0"/>
          </a:p>
        </p:txBody>
      </p:sp>
    </p:spTree>
    <p:extLst>
      <p:ext uri="{BB962C8B-B14F-4D97-AF65-F5344CB8AC3E}">
        <p14:creationId xmlns:p14="http://schemas.microsoft.com/office/powerpoint/2010/main" val="142513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04514F7-A5BA-084B-864C-C1C9ADA0C634}"/>
              </a:ext>
            </a:extLst>
          </p:cNvPr>
          <p:cNvSpPr>
            <a:spLocks noGrp="1"/>
          </p:cNvSpPr>
          <p:nvPr>
            <p:ph type="ctrTitle"/>
          </p:nvPr>
        </p:nvSpPr>
        <p:spPr/>
        <p:txBody>
          <a:bodyPr/>
          <a:lstStyle/>
          <a:p>
            <a:r>
              <a:rPr lang="en-US" dirty="0"/>
              <a:t>Calculating the HEI Score</a:t>
            </a:r>
          </a:p>
        </p:txBody>
      </p:sp>
      <p:sp>
        <p:nvSpPr>
          <p:cNvPr id="11" name="Table Placeholder 10" descr="table placeholder">
            <a:extLst>
              <a:ext uri="{FF2B5EF4-FFF2-40B4-BE49-F238E27FC236}">
                <a16:creationId xmlns:a16="http://schemas.microsoft.com/office/drawing/2014/main" id="{D3D49555-D837-E748-86B2-2D98DAFD47A7}"/>
              </a:ext>
            </a:extLst>
          </p:cNvPr>
          <p:cNvSpPr>
            <a:spLocks noGrp="1"/>
          </p:cNvSpPr>
          <p:nvPr>
            <p:ph type="tbl" sz="quarter" idx="10"/>
          </p:nvPr>
        </p:nvSpPr>
        <p:spPr>
          <a:xfrm>
            <a:off x="696516" y="889823"/>
            <a:ext cx="7588743" cy="2868216"/>
          </a:xfrm>
        </p:spPr>
        <p:txBody>
          <a:bodyPr/>
          <a:lstStyle/>
          <a:p>
            <a:r>
              <a:rPr lang="en-US" dirty="0">
                <a:latin typeface="Arial" panose="020B0604020202020204" pitchFamily="34" charset="0"/>
                <a:cs typeface="Arial" panose="020B0604020202020204" pitchFamily="34" charset="0"/>
              </a:rPr>
              <a:t>To receive an HEI score, a contract must </a:t>
            </a:r>
          </a:p>
          <a:p>
            <a:pPr lvl="1"/>
            <a:r>
              <a:rPr lang="en-US" dirty="0">
                <a:latin typeface="Arial" panose="020B0604020202020204" pitchFamily="34" charset="0"/>
                <a:cs typeface="Arial" panose="020B0604020202020204" pitchFamily="34" charset="0"/>
              </a:rPr>
              <a:t>have had at least 500 enrollees at the contract level as of December of the most recent measurement year, and</a:t>
            </a:r>
          </a:p>
          <a:p>
            <a:pPr lvl="1"/>
            <a:r>
              <a:rPr lang="en-US" dirty="0">
                <a:latin typeface="Arial" panose="020B0604020202020204" pitchFamily="34" charset="0"/>
                <a:cs typeface="Arial" panose="020B0604020202020204" pitchFamily="34" charset="0"/>
              </a:rPr>
              <a:t>meet the inclusion criteria for at least half of the measures included in the HEI.</a:t>
            </a:r>
          </a:p>
          <a:p>
            <a:r>
              <a:rPr lang="en-US" dirty="0">
                <a:latin typeface="Arial" panose="020B0604020202020204" pitchFamily="34" charset="0"/>
                <a:cs typeface="Arial" panose="020B0604020202020204" pitchFamily="34" charset="0"/>
              </a:rPr>
              <a:t>Contracts that do not meet these criteria are not eligible for an HEI reward.</a:t>
            </a:r>
          </a:p>
          <a:p>
            <a:pPr marL="685800" lvl="1" indent="-342900">
              <a:lnSpc>
                <a:spcPct val="107000"/>
              </a:lnSpc>
              <a:spcBef>
                <a:spcPts val="0"/>
              </a:spcBef>
              <a:buFont typeface="Symbol" panose="05050102010706020507" pitchFamily="18" charset="2"/>
              <a:buChar char=""/>
            </a:pPr>
            <a:endParaRPr lang="en-US" sz="2000" dirty="0">
              <a:latin typeface="Arial" panose="020B0604020202020204" pitchFamily="34" charset="0"/>
              <a:cs typeface="Arial" panose="020B0604020202020204" pitchFamily="34" charset="0"/>
            </a:endParaRP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ate Placeholder 4">
            <a:extLst>
              <a:ext uri="{FF2B5EF4-FFF2-40B4-BE49-F238E27FC236}">
                <a16:creationId xmlns:a16="http://schemas.microsoft.com/office/drawing/2014/main" id="{E252C359-392C-0C41-A0ED-2A85A4B5FA14}"/>
              </a:ext>
            </a:extLst>
          </p:cNvPr>
          <p:cNvSpPr>
            <a:spLocks noGrp="1"/>
          </p:cNvSpPr>
          <p:nvPr>
            <p:ph type="dt" sz="half" idx="11"/>
          </p:nvPr>
        </p:nvSpPr>
        <p:spPr/>
        <p:txBody>
          <a:bodyPr/>
          <a:lstStyle/>
          <a:p>
            <a:r>
              <a:rPr lang="en-US" dirty="0"/>
              <a:t>November 2024</a:t>
            </a:r>
          </a:p>
        </p:txBody>
      </p:sp>
      <p:sp>
        <p:nvSpPr>
          <p:cNvPr id="6" name="Footer Placeholder 5">
            <a:extLst>
              <a:ext uri="{FF2B5EF4-FFF2-40B4-BE49-F238E27FC236}">
                <a16:creationId xmlns:a16="http://schemas.microsoft.com/office/drawing/2014/main" id="{80F81B0E-A203-2044-8A3B-3259BA00F643}"/>
              </a:ext>
            </a:extLst>
          </p:cNvPr>
          <p:cNvSpPr>
            <a:spLocks noGrp="1"/>
          </p:cNvSpPr>
          <p:nvPr>
            <p:ph type="ftr" sz="quarter" idx="12"/>
          </p:nvPr>
        </p:nvSpPr>
        <p:spPr/>
        <p:txBody>
          <a:bodyPr/>
          <a:lstStyle/>
          <a:p>
            <a:r>
              <a:rPr lang="en-US" dirty="0"/>
              <a:t>Part C and D Star Ratings – Health Equity Index Reward</a:t>
            </a:r>
          </a:p>
        </p:txBody>
      </p:sp>
      <p:sp>
        <p:nvSpPr>
          <p:cNvPr id="7" name="Slide Number Placeholder 6">
            <a:extLst>
              <a:ext uri="{FF2B5EF4-FFF2-40B4-BE49-F238E27FC236}">
                <a16:creationId xmlns:a16="http://schemas.microsoft.com/office/drawing/2014/main" id="{0A856CE7-450F-D140-A9E9-5C992D7D6FB1}"/>
              </a:ext>
            </a:extLst>
          </p:cNvPr>
          <p:cNvSpPr>
            <a:spLocks noGrp="1"/>
          </p:cNvSpPr>
          <p:nvPr>
            <p:ph type="sldNum" sz="quarter" idx="4"/>
          </p:nvPr>
        </p:nvSpPr>
        <p:spPr/>
        <p:txBody>
          <a:bodyPr/>
          <a:lstStyle/>
          <a:p>
            <a:fld id="{48F63A3B-78C7-47BE-AE5E-E10140E04643}" type="slidenum">
              <a:rPr lang="en-US" smtClean="0"/>
              <a:pPr/>
              <a:t>18</a:t>
            </a:fld>
            <a:endParaRPr lang="en-US" dirty="0"/>
          </a:p>
        </p:txBody>
      </p:sp>
    </p:spTree>
    <p:extLst>
      <p:ext uri="{BB962C8B-B14F-4D97-AF65-F5344CB8AC3E}">
        <p14:creationId xmlns:p14="http://schemas.microsoft.com/office/powerpoint/2010/main" val="551252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104514F7-A5BA-084B-864C-C1C9ADA0C634}"/>
              </a:ext>
            </a:extLst>
          </p:cNvPr>
          <p:cNvSpPr>
            <a:spLocks noGrp="1"/>
          </p:cNvSpPr>
          <p:nvPr>
            <p:ph type="ctrTitle"/>
          </p:nvPr>
        </p:nvSpPr>
        <p:spPr/>
        <p:txBody>
          <a:bodyPr/>
          <a:lstStyle/>
          <a:p>
            <a:r>
              <a:rPr lang="en-US" dirty="0"/>
              <a:t>Calculating the HEI Score</a:t>
            </a:r>
          </a:p>
        </p:txBody>
      </p:sp>
      <p:sp>
        <p:nvSpPr>
          <p:cNvPr id="11" name="Table Placeholder 10" descr="table placeholder">
            <a:extLst>
              <a:ext uri="{FF2B5EF4-FFF2-40B4-BE49-F238E27FC236}">
                <a16:creationId xmlns:a16="http://schemas.microsoft.com/office/drawing/2014/main" id="{D3D49555-D837-E748-86B2-2D98DAFD47A7}"/>
              </a:ext>
            </a:extLst>
          </p:cNvPr>
          <p:cNvSpPr>
            <a:spLocks noGrp="1"/>
          </p:cNvSpPr>
          <p:nvPr>
            <p:ph type="tbl" sz="quarter" idx="10"/>
          </p:nvPr>
        </p:nvSpPr>
        <p:spPr>
          <a:xfrm>
            <a:off x="696516" y="889823"/>
            <a:ext cx="7588743" cy="2868216"/>
          </a:xfrm>
        </p:spPr>
        <p:txBody>
          <a:bodyPr/>
          <a:lstStyle/>
          <a:p>
            <a:r>
              <a:rPr lang="en-US" sz="2000" dirty="0">
                <a:effectLst/>
                <a:latin typeface="Arial" panose="020B0604020202020204" pitchFamily="34" charset="0"/>
                <a:ea typeface="Calibri" panose="020F0502020204030204" pitchFamily="34" charset="0"/>
                <a:cs typeface="Arial" panose="020B0604020202020204" pitchFamily="34" charset="0"/>
              </a:rPr>
              <a:t>For a measure to be included in the HEI score for a specific contract, the following inclusion criteria need to be met:</a:t>
            </a:r>
          </a:p>
          <a:p>
            <a:pPr marL="685800" lvl="1" indent="-342900">
              <a:lnSpc>
                <a:spcPct val="107000"/>
              </a:lnSpc>
              <a:spcBef>
                <a:spcPts val="0"/>
              </a:spcBef>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Reliability of at least 0.7 when the measure is calculated for the combined subset of enrollees with the specified SRFs across 2 years of data, and</a:t>
            </a:r>
          </a:p>
          <a:p>
            <a:pPr marL="685800" lvl="1" indent="-342900">
              <a:lnSpc>
                <a:spcPct val="107000"/>
              </a:lnSpc>
              <a:spcBef>
                <a:spcPts val="0"/>
              </a:spcBef>
              <a:buFont typeface="Symbol" panose="05050102010706020507" pitchFamily="18" charset="2"/>
              <a:buChar char=""/>
            </a:pPr>
            <a:r>
              <a:rPr lang="en-US" sz="1700" dirty="0">
                <a:effectLst/>
                <a:latin typeface="Arial" panose="020B0604020202020204" pitchFamily="34" charset="0"/>
                <a:ea typeface="Calibri" panose="020F0502020204030204" pitchFamily="34" charset="0"/>
                <a:cs typeface="Arial" panose="020B0604020202020204" pitchFamily="34" charset="0"/>
              </a:rPr>
              <a:t>Measure-specific denominator criterion is met for the subset of enrollees with the specified SRFs across 2 years of data</a:t>
            </a:r>
            <a:endParaRPr lang="en-US" sz="2000" dirty="0">
              <a:latin typeface="Arial" panose="020B0604020202020204" pitchFamily="34" charset="0"/>
              <a:cs typeface="Arial" panose="020B0604020202020204" pitchFamily="34" charset="0"/>
            </a:endParaRP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ate Placeholder 4">
            <a:extLst>
              <a:ext uri="{FF2B5EF4-FFF2-40B4-BE49-F238E27FC236}">
                <a16:creationId xmlns:a16="http://schemas.microsoft.com/office/drawing/2014/main" id="{E252C359-392C-0C41-A0ED-2A85A4B5FA14}"/>
              </a:ext>
            </a:extLst>
          </p:cNvPr>
          <p:cNvSpPr>
            <a:spLocks noGrp="1"/>
          </p:cNvSpPr>
          <p:nvPr>
            <p:ph type="dt" sz="half" idx="11"/>
          </p:nvPr>
        </p:nvSpPr>
        <p:spPr/>
        <p:txBody>
          <a:bodyPr/>
          <a:lstStyle/>
          <a:p>
            <a:r>
              <a:rPr lang="en-US" dirty="0"/>
              <a:t>November 2024</a:t>
            </a:r>
          </a:p>
        </p:txBody>
      </p:sp>
      <p:sp>
        <p:nvSpPr>
          <p:cNvPr id="6" name="Footer Placeholder 5">
            <a:extLst>
              <a:ext uri="{FF2B5EF4-FFF2-40B4-BE49-F238E27FC236}">
                <a16:creationId xmlns:a16="http://schemas.microsoft.com/office/drawing/2014/main" id="{80F81B0E-A203-2044-8A3B-3259BA00F643}"/>
              </a:ext>
            </a:extLst>
          </p:cNvPr>
          <p:cNvSpPr>
            <a:spLocks noGrp="1"/>
          </p:cNvSpPr>
          <p:nvPr>
            <p:ph type="ftr" sz="quarter" idx="12"/>
          </p:nvPr>
        </p:nvSpPr>
        <p:spPr/>
        <p:txBody>
          <a:bodyPr/>
          <a:lstStyle/>
          <a:p>
            <a:r>
              <a:rPr lang="en-US" dirty="0"/>
              <a:t>Part C and D Star Ratings – Health Equity Index Reward</a:t>
            </a:r>
          </a:p>
        </p:txBody>
      </p:sp>
      <p:sp>
        <p:nvSpPr>
          <p:cNvPr id="7" name="Slide Number Placeholder 6">
            <a:extLst>
              <a:ext uri="{FF2B5EF4-FFF2-40B4-BE49-F238E27FC236}">
                <a16:creationId xmlns:a16="http://schemas.microsoft.com/office/drawing/2014/main" id="{0A856CE7-450F-D140-A9E9-5C992D7D6FB1}"/>
              </a:ext>
            </a:extLst>
          </p:cNvPr>
          <p:cNvSpPr>
            <a:spLocks noGrp="1"/>
          </p:cNvSpPr>
          <p:nvPr>
            <p:ph type="sldNum" sz="quarter" idx="4"/>
          </p:nvPr>
        </p:nvSpPr>
        <p:spPr/>
        <p:txBody>
          <a:bodyPr/>
          <a:lstStyle/>
          <a:p>
            <a:fld id="{48F63A3B-78C7-47BE-AE5E-E10140E04643}" type="slidenum">
              <a:rPr lang="en-US" smtClean="0"/>
              <a:pPr/>
              <a:t>19</a:t>
            </a:fld>
            <a:endParaRPr lang="en-US" dirty="0"/>
          </a:p>
        </p:txBody>
      </p:sp>
    </p:spTree>
    <p:extLst>
      <p:ext uri="{BB962C8B-B14F-4D97-AF65-F5344CB8AC3E}">
        <p14:creationId xmlns:p14="http://schemas.microsoft.com/office/powerpoint/2010/main" val="214355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DB17D-B05B-28F8-2B2C-E4DCBFEEC2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BDC4BA-7AAA-182E-645D-E5BFC5C208BF}"/>
              </a:ext>
            </a:extLst>
          </p:cNvPr>
          <p:cNvSpPr>
            <a:spLocks noGrp="1"/>
          </p:cNvSpPr>
          <p:nvPr>
            <p:ph type="ctrTitle"/>
          </p:nvPr>
        </p:nvSpPr>
        <p:spPr/>
        <p:txBody>
          <a:bodyPr/>
          <a:lstStyle/>
          <a:p>
            <a:r>
              <a:rPr lang="en-US" dirty="0"/>
              <a:t>Disclaimer</a:t>
            </a:r>
          </a:p>
        </p:txBody>
      </p:sp>
      <p:sp>
        <p:nvSpPr>
          <p:cNvPr id="3" name="Text Placeholder 2">
            <a:extLst>
              <a:ext uri="{FF2B5EF4-FFF2-40B4-BE49-F238E27FC236}">
                <a16:creationId xmlns:a16="http://schemas.microsoft.com/office/drawing/2014/main" id="{02E400D7-88BE-D100-E616-2EFD7C2F0CA3}"/>
              </a:ext>
            </a:extLst>
          </p:cNvPr>
          <p:cNvSpPr>
            <a:spLocks noGrp="1"/>
          </p:cNvSpPr>
          <p:nvPr>
            <p:ph type="body" sz="quarter" idx="10"/>
          </p:nvPr>
        </p:nvSpPr>
        <p:spPr/>
        <p:txBody>
          <a:bodyPr/>
          <a:lstStyle/>
          <a:p>
            <a:pPr marL="0" indent="0">
              <a:buNone/>
            </a:pPr>
            <a:r>
              <a:rPr lang="en-US" sz="2400" b="0" i="1" u="none" strike="noStrike" baseline="0" dirty="0">
                <a:solidFill>
                  <a:srgbClr val="000000"/>
                </a:solidFill>
                <a:latin typeface="Calibri" panose="020F0502020204030204" pitchFamily="34" charset="0"/>
              </a:rPr>
              <a:t>Nothing in this presentation is intended to supersede the regulations at 42 C.F.R. Part 422, 42 C.F.R. Part 423, the Prescription Drug Benefit Manual, the Medicare Managed Care Manual, or any other CMS guidance or instructions related to the operation of the MA program or Part D program. Failure to reference a regulatory requirement or CMS instruction in this presentation does not affect the applicability of such requirement. </a:t>
            </a:r>
            <a:endParaRPr lang="en-US" sz="2800" dirty="0"/>
          </a:p>
        </p:txBody>
      </p:sp>
      <p:sp>
        <p:nvSpPr>
          <p:cNvPr id="4" name="Date Placeholder 3">
            <a:extLst>
              <a:ext uri="{FF2B5EF4-FFF2-40B4-BE49-F238E27FC236}">
                <a16:creationId xmlns:a16="http://schemas.microsoft.com/office/drawing/2014/main" id="{8BC95DA8-6D6E-70DC-FA48-CC2FFB626F23}"/>
              </a:ext>
            </a:extLst>
          </p:cNvPr>
          <p:cNvSpPr>
            <a:spLocks noGrp="1"/>
          </p:cNvSpPr>
          <p:nvPr>
            <p:ph type="dt" sz="half" idx="11"/>
          </p:nvPr>
        </p:nvSpPr>
        <p:spPr/>
        <p:txBody>
          <a:bodyPr/>
          <a:lstStyle/>
          <a:p>
            <a:r>
              <a:rPr lang="en-US" dirty="0"/>
              <a:t>November 2024</a:t>
            </a:r>
          </a:p>
        </p:txBody>
      </p:sp>
      <p:sp>
        <p:nvSpPr>
          <p:cNvPr id="5" name="Footer Placeholder 4">
            <a:extLst>
              <a:ext uri="{FF2B5EF4-FFF2-40B4-BE49-F238E27FC236}">
                <a16:creationId xmlns:a16="http://schemas.microsoft.com/office/drawing/2014/main" id="{C0C27D65-B643-67B5-1986-FDB06EF80BEF}"/>
              </a:ext>
            </a:extLst>
          </p:cNvPr>
          <p:cNvSpPr>
            <a:spLocks noGrp="1"/>
          </p:cNvSpPr>
          <p:nvPr>
            <p:ph type="ftr" sz="quarter" idx="12"/>
          </p:nvPr>
        </p:nvSpPr>
        <p:spPr/>
        <p:txBody>
          <a:bodyPr/>
          <a:lstStyle/>
          <a:p>
            <a:r>
              <a:rPr lang="en-US" dirty="0"/>
              <a:t>Part C and D Star Ratings – Health Equity Index Reward</a:t>
            </a:r>
          </a:p>
        </p:txBody>
      </p:sp>
      <p:sp>
        <p:nvSpPr>
          <p:cNvPr id="6" name="Slide Number Placeholder 5">
            <a:extLst>
              <a:ext uri="{FF2B5EF4-FFF2-40B4-BE49-F238E27FC236}">
                <a16:creationId xmlns:a16="http://schemas.microsoft.com/office/drawing/2014/main" id="{A0596D5C-7D6D-B5DF-DED5-F1C64A74F909}"/>
              </a:ext>
            </a:extLst>
          </p:cNvPr>
          <p:cNvSpPr>
            <a:spLocks noGrp="1"/>
          </p:cNvSpPr>
          <p:nvPr>
            <p:ph type="sldNum" sz="quarter" idx="4"/>
          </p:nvPr>
        </p:nvSpPr>
        <p:spPr/>
        <p:txBody>
          <a:bodyPr/>
          <a:lstStyle/>
          <a:p>
            <a:fld id="{48F63A3B-78C7-47BE-AE5E-E10140E04643}" type="slidenum">
              <a:rPr lang="en-US" smtClean="0"/>
              <a:pPr/>
              <a:t>2</a:t>
            </a:fld>
            <a:endParaRPr lang="en-US" dirty="0"/>
          </a:p>
        </p:txBody>
      </p:sp>
    </p:spTree>
    <p:extLst>
      <p:ext uri="{BB962C8B-B14F-4D97-AF65-F5344CB8AC3E}">
        <p14:creationId xmlns:p14="http://schemas.microsoft.com/office/powerpoint/2010/main" val="4245484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807E5-CFF1-6F42-8163-49672C6D0289}"/>
              </a:ext>
            </a:extLst>
          </p:cNvPr>
          <p:cNvSpPr>
            <a:spLocks noGrp="1"/>
          </p:cNvSpPr>
          <p:nvPr>
            <p:ph type="ctrTitle"/>
          </p:nvPr>
        </p:nvSpPr>
        <p:spPr/>
        <p:txBody>
          <a:bodyPr/>
          <a:lstStyle/>
          <a:p>
            <a:r>
              <a:rPr lang="en-US" dirty="0"/>
              <a:t>Example HEI Score Calculation</a:t>
            </a:r>
          </a:p>
        </p:txBody>
      </p:sp>
      <p:sp>
        <p:nvSpPr>
          <p:cNvPr id="11" name="Date Placeholder 10">
            <a:extLst>
              <a:ext uri="{FF2B5EF4-FFF2-40B4-BE49-F238E27FC236}">
                <a16:creationId xmlns:a16="http://schemas.microsoft.com/office/drawing/2014/main" id="{C4BD9788-C805-6B4F-8710-289FB2C70BEF}"/>
              </a:ext>
            </a:extLst>
          </p:cNvPr>
          <p:cNvSpPr>
            <a:spLocks noGrp="1"/>
          </p:cNvSpPr>
          <p:nvPr>
            <p:ph type="dt" sz="half" idx="12"/>
          </p:nvPr>
        </p:nvSpPr>
        <p:spPr/>
        <p:txBody>
          <a:bodyPr/>
          <a:lstStyle/>
          <a:p>
            <a:r>
              <a:rPr lang="en-US" dirty="0"/>
              <a:t>November 2024</a:t>
            </a:r>
          </a:p>
        </p:txBody>
      </p:sp>
      <p:sp>
        <p:nvSpPr>
          <p:cNvPr id="12" name="Footer Placeholder 11">
            <a:extLst>
              <a:ext uri="{FF2B5EF4-FFF2-40B4-BE49-F238E27FC236}">
                <a16:creationId xmlns:a16="http://schemas.microsoft.com/office/drawing/2014/main" id="{B31A73E5-1B21-FA4B-A254-880532219C33}"/>
              </a:ext>
            </a:extLst>
          </p:cNvPr>
          <p:cNvSpPr>
            <a:spLocks noGrp="1"/>
          </p:cNvSpPr>
          <p:nvPr>
            <p:ph type="ftr" sz="quarter" idx="13"/>
          </p:nvPr>
        </p:nvSpPr>
        <p:spPr/>
        <p:txBody>
          <a:bodyPr/>
          <a:lstStyle/>
          <a:p>
            <a:r>
              <a:rPr lang="en-US" dirty="0"/>
              <a:t>Part C and D Star Ratings – Health Equity Index Reward</a:t>
            </a:r>
          </a:p>
        </p:txBody>
      </p:sp>
      <p:sp>
        <p:nvSpPr>
          <p:cNvPr id="13" name="Slide Number Placeholder 12">
            <a:extLst>
              <a:ext uri="{FF2B5EF4-FFF2-40B4-BE49-F238E27FC236}">
                <a16:creationId xmlns:a16="http://schemas.microsoft.com/office/drawing/2014/main" id="{B063F13D-F222-D642-9325-633DF8354BB4}"/>
              </a:ext>
            </a:extLst>
          </p:cNvPr>
          <p:cNvSpPr>
            <a:spLocks noGrp="1"/>
          </p:cNvSpPr>
          <p:nvPr>
            <p:ph type="sldNum" sz="quarter" idx="4"/>
          </p:nvPr>
        </p:nvSpPr>
        <p:spPr/>
        <p:txBody>
          <a:bodyPr/>
          <a:lstStyle/>
          <a:p>
            <a:fld id="{48F63A3B-78C7-47BE-AE5E-E10140E04643}" type="slidenum">
              <a:rPr lang="en-US" smtClean="0"/>
              <a:pPr/>
              <a:t>20</a:t>
            </a:fld>
            <a:endParaRPr lang="en-US" dirty="0"/>
          </a:p>
        </p:txBody>
      </p:sp>
      <p:sp>
        <p:nvSpPr>
          <p:cNvPr id="9" name="TextBox 8">
            <a:extLst>
              <a:ext uri="{FF2B5EF4-FFF2-40B4-BE49-F238E27FC236}">
                <a16:creationId xmlns:a16="http://schemas.microsoft.com/office/drawing/2014/main" id="{53CCA9A3-3195-4BB8-258D-85884948B5AA}"/>
              </a:ext>
            </a:extLst>
          </p:cNvPr>
          <p:cNvSpPr txBox="1"/>
          <p:nvPr/>
        </p:nvSpPr>
        <p:spPr>
          <a:xfrm>
            <a:off x="239086" y="3757897"/>
            <a:ext cx="8091181" cy="400110"/>
          </a:xfrm>
          <a:prstGeom prst="rect">
            <a:avLst/>
          </a:prstGeom>
          <a:noFill/>
        </p:spPr>
        <p:txBody>
          <a:bodyPr wrap="square">
            <a:spAutoFit/>
          </a:bodyPr>
          <a:lstStyle/>
          <a:p>
            <a:pPr marL="834390" lvl="2" indent="-285750"/>
            <a:r>
              <a:rPr lang="en-US" sz="2000" dirty="0">
                <a:solidFill>
                  <a:srgbClr val="004986"/>
                </a:solidFill>
                <a:latin typeface="Arial" panose="020B0604020202020204" pitchFamily="34" charset="0"/>
                <a:cs typeface="Arial" panose="020B0604020202020204" pitchFamily="34" charset="0"/>
              </a:rPr>
              <a:t>HEI score is 13/18 or 0.722222</a:t>
            </a:r>
          </a:p>
        </p:txBody>
      </p:sp>
      <p:graphicFrame>
        <p:nvGraphicFramePr>
          <p:cNvPr id="3" name="Table 2">
            <a:extLst>
              <a:ext uri="{FF2B5EF4-FFF2-40B4-BE49-F238E27FC236}">
                <a16:creationId xmlns:a16="http://schemas.microsoft.com/office/drawing/2014/main" id="{5DE28E2E-F158-6EAC-FEE1-10DE613B9301}"/>
              </a:ext>
            </a:extLst>
          </p:cNvPr>
          <p:cNvGraphicFramePr>
            <a:graphicFrameLocks noGrp="1"/>
          </p:cNvGraphicFramePr>
          <p:nvPr>
            <p:extLst>
              <p:ext uri="{D42A27DB-BD31-4B8C-83A1-F6EECF244321}">
                <p14:modId xmlns:p14="http://schemas.microsoft.com/office/powerpoint/2010/main" val="3901041155"/>
              </p:ext>
            </p:extLst>
          </p:nvPr>
        </p:nvGraphicFramePr>
        <p:xfrm>
          <a:off x="696191" y="889354"/>
          <a:ext cx="6909408" cy="2846515"/>
        </p:xfrm>
        <a:graphic>
          <a:graphicData uri="http://schemas.openxmlformats.org/drawingml/2006/table">
            <a:tbl>
              <a:tblPr firstRow="1" firstCol="1" bandRow="1">
                <a:tableStyleId>{5C22544A-7EE6-4342-B048-85BDC9FD1C3A}</a:tableStyleId>
              </a:tblPr>
              <a:tblGrid>
                <a:gridCol w="900514">
                  <a:extLst>
                    <a:ext uri="{9D8B030D-6E8A-4147-A177-3AD203B41FA5}">
                      <a16:colId xmlns:a16="http://schemas.microsoft.com/office/drawing/2014/main" val="913706775"/>
                    </a:ext>
                  </a:extLst>
                </a:gridCol>
                <a:gridCol w="2095744">
                  <a:extLst>
                    <a:ext uri="{9D8B030D-6E8A-4147-A177-3AD203B41FA5}">
                      <a16:colId xmlns:a16="http://schemas.microsoft.com/office/drawing/2014/main" val="2146256045"/>
                    </a:ext>
                  </a:extLst>
                </a:gridCol>
                <a:gridCol w="1424452">
                  <a:extLst>
                    <a:ext uri="{9D8B030D-6E8A-4147-A177-3AD203B41FA5}">
                      <a16:colId xmlns:a16="http://schemas.microsoft.com/office/drawing/2014/main" val="2039428058"/>
                    </a:ext>
                  </a:extLst>
                </a:gridCol>
                <a:gridCol w="2488698">
                  <a:extLst>
                    <a:ext uri="{9D8B030D-6E8A-4147-A177-3AD203B41FA5}">
                      <a16:colId xmlns:a16="http://schemas.microsoft.com/office/drawing/2014/main" val="550907917"/>
                    </a:ext>
                  </a:extLst>
                </a:gridCol>
              </a:tblGrid>
              <a:tr h="412724">
                <a:tc>
                  <a:txBody>
                    <a:bodyPr/>
                    <a:lstStyle/>
                    <a:p>
                      <a:pPr marL="0" marR="0" algn="ctr">
                        <a:lnSpc>
                          <a:spcPct val="107000"/>
                        </a:lnSpc>
                        <a:spcBef>
                          <a:spcPts val="0"/>
                        </a:spcBef>
                        <a:spcAft>
                          <a:spcPts val="0"/>
                        </a:spcAft>
                      </a:pPr>
                      <a:r>
                        <a:rPr lang="en-US" sz="1400" dirty="0">
                          <a:effectLst/>
                        </a:rPr>
                        <a:t>Measure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Points for Performance by SRF (-1, 0, 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Measure Weight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Points for Performance by SRF </a:t>
                      </a:r>
                      <a:br>
                        <a:rPr lang="en-US" sz="1400" dirty="0">
                          <a:effectLst/>
                        </a:rPr>
                      </a:br>
                      <a:r>
                        <a:rPr lang="en-US" sz="1400" dirty="0">
                          <a:effectLst/>
                        </a:rPr>
                        <a:t>X Measure Weight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extLst>
                  <a:ext uri="{0D108BD9-81ED-4DB2-BD59-A6C34878D82A}">
                    <a16:rowId xmlns:a16="http://schemas.microsoft.com/office/drawing/2014/main" val="3021930765"/>
                  </a:ext>
                </a:extLst>
              </a:tr>
              <a:tr h="202864">
                <a:tc>
                  <a:txBody>
                    <a:bodyPr/>
                    <a:lstStyle/>
                    <a:p>
                      <a:pPr marL="0" marR="0">
                        <a:lnSpc>
                          <a:spcPct val="107000"/>
                        </a:lnSpc>
                        <a:spcBef>
                          <a:spcPts val="0"/>
                        </a:spcBef>
                        <a:spcAft>
                          <a:spcPts val="0"/>
                        </a:spcAft>
                      </a:pPr>
                      <a:r>
                        <a:rPr lang="en-US" sz="1400" dirty="0">
                          <a:effectLst/>
                        </a:rPr>
                        <a:t>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35331943"/>
                  </a:ext>
                </a:extLst>
              </a:tr>
              <a:tr h="202864">
                <a:tc>
                  <a:txBody>
                    <a:bodyPr/>
                    <a:lstStyle/>
                    <a:p>
                      <a:pPr marL="0" marR="0">
                        <a:lnSpc>
                          <a:spcPct val="107000"/>
                        </a:lnSpc>
                        <a:spcBef>
                          <a:spcPts val="0"/>
                        </a:spcBef>
                        <a:spcAft>
                          <a:spcPts val="0"/>
                        </a:spcAft>
                      </a:pPr>
                      <a:r>
                        <a:rPr lang="en-US" sz="1400" dirty="0">
                          <a:effectLst/>
                        </a:rPr>
                        <a:t>B</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99850902"/>
                  </a:ext>
                </a:extLst>
              </a:tr>
              <a:tr h="202864">
                <a:tc>
                  <a:txBody>
                    <a:bodyPr/>
                    <a:lstStyle/>
                    <a:p>
                      <a:pPr marL="0" marR="0">
                        <a:lnSpc>
                          <a:spcPct val="107000"/>
                        </a:lnSpc>
                        <a:spcBef>
                          <a:spcPts val="0"/>
                        </a:spcBef>
                        <a:spcAft>
                          <a:spcPts val="0"/>
                        </a:spcAft>
                      </a:pPr>
                      <a:r>
                        <a:rPr lang="en-US" sz="1400" dirty="0">
                          <a:effectLst/>
                        </a:rPr>
                        <a:t>C</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57173360"/>
                  </a:ext>
                </a:extLst>
              </a:tr>
              <a:tr h="202864">
                <a:tc>
                  <a:txBody>
                    <a:bodyPr/>
                    <a:lstStyle/>
                    <a:p>
                      <a:pPr marL="0" marR="0">
                        <a:lnSpc>
                          <a:spcPct val="107000"/>
                        </a:lnSpc>
                        <a:spcBef>
                          <a:spcPts val="0"/>
                        </a:spcBef>
                        <a:spcAft>
                          <a:spcPts val="0"/>
                        </a:spcAft>
                      </a:pPr>
                      <a:r>
                        <a:rPr lang="en-US" sz="1400" dirty="0">
                          <a:effectLst/>
                        </a:rPr>
                        <a:t>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73257680"/>
                  </a:ext>
                </a:extLst>
              </a:tr>
              <a:tr h="202864">
                <a:tc>
                  <a:txBody>
                    <a:bodyPr/>
                    <a:lstStyle/>
                    <a:p>
                      <a:pPr marL="0" marR="0">
                        <a:lnSpc>
                          <a:spcPct val="107000"/>
                        </a:lnSpc>
                        <a:spcBef>
                          <a:spcPts val="0"/>
                        </a:spcBef>
                        <a:spcAft>
                          <a:spcPts val="0"/>
                        </a:spcAft>
                      </a:pPr>
                      <a:r>
                        <a:rPr lang="en-US" sz="1400" dirty="0">
                          <a:effectLst/>
                        </a:rPr>
                        <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21941847"/>
                  </a:ext>
                </a:extLst>
              </a:tr>
              <a:tr h="202864">
                <a:tc>
                  <a:txBody>
                    <a:bodyPr/>
                    <a:lstStyle/>
                    <a:p>
                      <a:pPr marL="0" marR="0">
                        <a:lnSpc>
                          <a:spcPct val="107000"/>
                        </a:lnSpc>
                        <a:spcBef>
                          <a:spcPts val="0"/>
                        </a:spcBef>
                        <a:spcAft>
                          <a:spcPts val="0"/>
                        </a:spcAft>
                      </a:pPr>
                      <a:r>
                        <a:rPr lang="en-US" sz="1400" dirty="0">
                          <a:effectLst/>
                        </a:rPr>
                        <a:t>F</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75133380"/>
                  </a:ext>
                </a:extLst>
              </a:tr>
              <a:tr h="202864">
                <a:tc>
                  <a:txBody>
                    <a:bodyPr/>
                    <a:lstStyle/>
                    <a:p>
                      <a:pPr marL="0" marR="0">
                        <a:lnSpc>
                          <a:spcPct val="107000"/>
                        </a:lnSpc>
                        <a:spcBef>
                          <a:spcPts val="0"/>
                        </a:spcBef>
                        <a:spcAft>
                          <a:spcPts val="0"/>
                        </a:spcAft>
                      </a:pPr>
                      <a:r>
                        <a:rPr lang="en-US" sz="1400" dirty="0">
                          <a:effectLst/>
                        </a:rPr>
                        <a:t>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15790373"/>
                  </a:ext>
                </a:extLst>
              </a:tr>
              <a:tr h="202864">
                <a:tc>
                  <a:txBody>
                    <a:bodyPr/>
                    <a:lstStyle/>
                    <a:p>
                      <a:pPr marL="0" marR="0">
                        <a:lnSpc>
                          <a:spcPct val="107000"/>
                        </a:lnSpc>
                        <a:spcBef>
                          <a:spcPts val="0"/>
                        </a:spcBef>
                        <a:spcAft>
                          <a:spcPts val="0"/>
                        </a:spcAft>
                      </a:pPr>
                      <a:r>
                        <a:rPr lang="en-US" sz="1400" dirty="0">
                          <a:effectLst/>
                        </a:rPr>
                        <a:t>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184028927"/>
                  </a:ext>
                </a:extLst>
              </a:tr>
              <a:tr h="202864">
                <a:tc>
                  <a:txBody>
                    <a:bodyPr/>
                    <a:lstStyle/>
                    <a:p>
                      <a:pPr marL="0" marR="0">
                        <a:lnSpc>
                          <a:spcPct val="107000"/>
                        </a:lnSpc>
                        <a:spcBef>
                          <a:spcPts val="0"/>
                        </a:spcBef>
                        <a:spcAft>
                          <a:spcPts val="0"/>
                        </a:spcAft>
                      </a:pPr>
                      <a:r>
                        <a:rPr lang="en-US" sz="1400" dirty="0">
                          <a:effectLst/>
                        </a:rPr>
                        <a:t>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14560764"/>
                  </a:ext>
                </a:extLst>
              </a:tr>
              <a:tr h="202864">
                <a:tc>
                  <a:txBody>
                    <a:bodyPr/>
                    <a:lstStyle/>
                    <a:p>
                      <a:pPr marL="0" marR="0">
                        <a:lnSpc>
                          <a:spcPct val="107000"/>
                        </a:lnSpc>
                        <a:spcBef>
                          <a:spcPts val="0"/>
                        </a:spcBef>
                        <a:spcAft>
                          <a:spcPts val="0"/>
                        </a:spcAft>
                      </a:pPr>
                      <a:r>
                        <a:rPr lang="en-US" sz="1400" dirty="0">
                          <a:effectLst/>
                        </a:rPr>
                        <a:t>J</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13717967"/>
                  </a:ext>
                </a:extLst>
              </a:tr>
              <a:tr h="202864">
                <a:tc>
                  <a:txBody>
                    <a:bodyPr/>
                    <a:lstStyle/>
                    <a:p>
                      <a:pPr marL="0" marR="0">
                        <a:lnSpc>
                          <a:spcPct val="107000"/>
                        </a:lnSpc>
                        <a:spcBef>
                          <a:spcPts val="0"/>
                        </a:spcBef>
                        <a:spcAft>
                          <a:spcPts val="0"/>
                        </a:spcAft>
                      </a:pPr>
                      <a:r>
                        <a:rPr lang="en-US" sz="1400" dirty="0">
                          <a:effectLst/>
                        </a:rPr>
                        <a:t>TOTAL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b="1" dirty="0">
                          <a:solidFill>
                            <a:schemeClr val="bg1"/>
                          </a:solidFill>
                          <a:effectLst/>
                        </a:rPr>
                        <a:t>18</a:t>
                      </a:r>
                      <a:endParaRPr lang="en-US"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400" b="1" dirty="0">
                          <a:solidFill>
                            <a:schemeClr val="bg1"/>
                          </a:solidFill>
                          <a:effectLst/>
                        </a:rPr>
                        <a:t>13</a:t>
                      </a:r>
                      <a:endParaRPr lang="en-US"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extLst>
                  <a:ext uri="{0D108BD9-81ED-4DB2-BD59-A6C34878D82A}">
                    <a16:rowId xmlns:a16="http://schemas.microsoft.com/office/drawing/2014/main" val="2837179289"/>
                  </a:ext>
                </a:extLst>
              </a:tr>
            </a:tbl>
          </a:graphicData>
        </a:graphic>
      </p:graphicFrame>
    </p:spTree>
    <p:extLst>
      <p:ext uri="{BB962C8B-B14F-4D97-AF65-F5344CB8AC3E}">
        <p14:creationId xmlns:p14="http://schemas.microsoft.com/office/powerpoint/2010/main" val="3425303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C59B2-1192-3367-7619-2F10E3E60F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2D5238-364D-5579-1B14-FFCA505CE219}"/>
              </a:ext>
            </a:extLst>
          </p:cNvPr>
          <p:cNvSpPr>
            <a:spLocks noGrp="1"/>
          </p:cNvSpPr>
          <p:nvPr>
            <p:ph type="title"/>
          </p:nvPr>
        </p:nvSpPr>
        <p:spPr/>
        <p:txBody>
          <a:bodyPr/>
          <a:lstStyle/>
          <a:p>
            <a:r>
              <a:rPr lang="en-US" sz="3600" dirty="0"/>
              <a:t>Calculating the HEI Reward - Overview</a:t>
            </a:r>
          </a:p>
        </p:txBody>
      </p:sp>
      <p:graphicFrame>
        <p:nvGraphicFramePr>
          <p:cNvPr id="4" name="Diagram 3" descr="text boxes with directional arrow example">
            <a:extLst>
              <a:ext uri="{FF2B5EF4-FFF2-40B4-BE49-F238E27FC236}">
                <a16:creationId xmlns:a16="http://schemas.microsoft.com/office/drawing/2014/main" id="{5028D079-F987-70E8-0CCE-68682DA6AB17}"/>
              </a:ext>
            </a:extLst>
          </p:cNvPr>
          <p:cNvGraphicFramePr/>
          <p:nvPr>
            <p:extLst>
              <p:ext uri="{D42A27DB-BD31-4B8C-83A1-F6EECF244321}">
                <p14:modId xmlns:p14="http://schemas.microsoft.com/office/powerpoint/2010/main" val="1648641404"/>
              </p:ext>
            </p:extLst>
          </p:nvPr>
        </p:nvGraphicFramePr>
        <p:xfrm>
          <a:off x="211666" y="1374318"/>
          <a:ext cx="8864600" cy="25467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Date Placeholder 10">
            <a:extLst>
              <a:ext uri="{FF2B5EF4-FFF2-40B4-BE49-F238E27FC236}">
                <a16:creationId xmlns:a16="http://schemas.microsoft.com/office/drawing/2014/main" id="{D8DC0AB1-5906-F578-5E1A-EAE2FDA63CC0}"/>
              </a:ext>
            </a:extLst>
          </p:cNvPr>
          <p:cNvSpPr>
            <a:spLocks noGrp="1"/>
          </p:cNvSpPr>
          <p:nvPr>
            <p:ph type="dt" sz="half" idx="10"/>
          </p:nvPr>
        </p:nvSpPr>
        <p:spPr/>
        <p:txBody>
          <a:bodyPr/>
          <a:lstStyle/>
          <a:p>
            <a:r>
              <a:rPr lang="en-US" dirty="0"/>
              <a:t>November 2024	</a:t>
            </a:r>
          </a:p>
        </p:txBody>
      </p:sp>
      <p:sp>
        <p:nvSpPr>
          <p:cNvPr id="12" name="Footer Placeholder 11">
            <a:extLst>
              <a:ext uri="{FF2B5EF4-FFF2-40B4-BE49-F238E27FC236}">
                <a16:creationId xmlns:a16="http://schemas.microsoft.com/office/drawing/2014/main" id="{8A06101A-5E1E-02AD-9403-326ECEB64C15}"/>
              </a:ext>
            </a:extLst>
          </p:cNvPr>
          <p:cNvSpPr>
            <a:spLocks noGrp="1"/>
          </p:cNvSpPr>
          <p:nvPr>
            <p:ph type="ftr" sz="quarter" idx="11"/>
          </p:nvPr>
        </p:nvSpPr>
        <p:spPr/>
        <p:txBody>
          <a:bodyPr/>
          <a:lstStyle/>
          <a:p>
            <a:r>
              <a:rPr lang="en-US" dirty="0"/>
              <a:t>Part C and D Star Ratings – Health Equity Index Reward</a:t>
            </a:r>
          </a:p>
        </p:txBody>
      </p:sp>
      <p:sp>
        <p:nvSpPr>
          <p:cNvPr id="13" name="Slide Number Placeholder 12">
            <a:extLst>
              <a:ext uri="{FF2B5EF4-FFF2-40B4-BE49-F238E27FC236}">
                <a16:creationId xmlns:a16="http://schemas.microsoft.com/office/drawing/2014/main" id="{B27DE914-2820-6A9B-196F-437F418D1A33}"/>
              </a:ext>
            </a:extLst>
          </p:cNvPr>
          <p:cNvSpPr>
            <a:spLocks noGrp="1"/>
          </p:cNvSpPr>
          <p:nvPr>
            <p:ph type="sldNum" sz="quarter" idx="12"/>
          </p:nvPr>
        </p:nvSpPr>
        <p:spPr/>
        <p:txBody>
          <a:bodyPr/>
          <a:lstStyle/>
          <a:p>
            <a:fld id="{48F63A3B-78C7-47BE-AE5E-E10140E04643}" type="slidenum">
              <a:rPr lang="en-US" smtClean="0"/>
              <a:t>21</a:t>
            </a:fld>
            <a:endParaRPr lang="en-US" dirty="0"/>
          </a:p>
        </p:txBody>
      </p:sp>
    </p:spTree>
    <p:extLst>
      <p:ext uri="{BB962C8B-B14F-4D97-AF65-F5344CB8AC3E}">
        <p14:creationId xmlns:p14="http://schemas.microsoft.com/office/powerpoint/2010/main" val="2848694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525021" cy="558786"/>
          </a:xfrm>
        </p:spPr>
        <p:txBody>
          <a:bodyPr/>
          <a:lstStyle/>
          <a:p>
            <a:r>
              <a:rPr lang="en-US" sz="2400" dirty="0"/>
              <a:t>Contracts Must Meet Minimum Performance and Enrollment Thresholds to Qualify for Reward</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1" y="985384"/>
            <a:ext cx="6858000" cy="2999387"/>
          </a:xfrm>
        </p:spPr>
        <p:txBody>
          <a:bodyPr/>
          <a:lstStyle/>
          <a:p>
            <a:pPr marL="342900" indent="-342900">
              <a:buFont typeface="Arial" panose="020B0604020202020204" pitchFamily="34" charset="0"/>
              <a:buChar char="•"/>
            </a:pPr>
            <a:r>
              <a:rPr lang="en-US" sz="1800" dirty="0"/>
              <a:t>Minimum performance threshold</a:t>
            </a:r>
          </a:p>
          <a:p>
            <a:pPr marL="685800" lvl="1" indent="-342900">
              <a:buFont typeface="Arial" panose="020B0604020202020204" pitchFamily="34" charset="0"/>
              <a:buChar char="•"/>
            </a:pPr>
            <a:r>
              <a:rPr lang="en-US" sz="1700" dirty="0">
                <a:latin typeface="Arial" panose="020B0604020202020204" pitchFamily="34" charset="0"/>
                <a:cs typeface="Arial" panose="020B0604020202020204" pitchFamily="34" charset="0"/>
              </a:rPr>
              <a:t>Contracts must have an HEI score of greater than zero.</a:t>
            </a:r>
          </a:p>
          <a:p>
            <a:pPr marL="0" indent="0">
              <a:buNone/>
            </a:pPr>
            <a:r>
              <a:rPr lang="en-US" dirty="0">
                <a:latin typeface="Arial" panose="020B0604020202020204" pitchFamily="34" charset="0"/>
                <a:cs typeface="Arial" panose="020B0604020202020204" pitchFamily="34" charset="0"/>
              </a:rPr>
              <a:t>AND</a:t>
            </a:r>
          </a:p>
          <a:p>
            <a:pPr marL="342900" indent="-342900">
              <a:buFont typeface="Arial" panose="020B0604020202020204" pitchFamily="34" charset="0"/>
              <a:buChar char="•"/>
            </a:pPr>
            <a:r>
              <a:rPr lang="en-US" sz="1800" dirty="0"/>
              <a:t>Percentage of enrollees with the specified SRFs thresholds</a:t>
            </a:r>
          </a:p>
          <a:p>
            <a:pPr marL="685800" lvl="1" indent="-342900">
              <a:buFont typeface="Arial" panose="020B0604020202020204" pitchFamily="34" charset="0"/>
              <a:buChar char="•"/>
            </a:pPr>
            <a:r>
              <a:rPr lang="en-US" sz="1700" dirty="0">
                <a:latin typeface="Arial" panose="020B0604020202020204" pitchFamily="34" charset="0"/>
                <a:cs typeface="Arial" panose="020B0604020202020204" pitchFamily="34" charset="0"/>
              </a:rPr>
              <a:t>Reward ranges from 0 to 0.2 for contracts with at least one-half the contract-level median up to but not including the median percentage LIS/DE/disabled enrollees.</a:t>
            </a:r>
          </a:p>
          <a:p>
            <a:pPr marL="685800" lvl="1" indent="-342900">
              <a:buFont typeface="Arial" panose="020B0604020202020204" pitchFamily="34" charset="0"/>
              <a:buChar char="•"/>
            </a:pPr>
            <a:r>
              <a:rPr lang="en-US" sz="1700" dirty="0">
                <a:latin typeface="Arial" panose="020B0604020202020204" pitchFamily="34" charset="0"/>
                <a:cs typeface="Arial" panose="020B0604020202020204" pitchFamily="34" charset="0"/>
              </a:rPr>
              <a:t>Reward ranges from 0 to 0.4 for contracts with at least the contract-level median percentage LIS/DE/disabled enrollees.</a:t>
            </a:r>
          </a:p>
          <a:p>
            <a:pPr marL="1028700" lvl="2" indent="-342900">
              <a:buFont typeface="Arial" panose="020B0604020202020204" pitchFamily="34" charset="0"/>
              <a:buChar char="•"/>
            </a:pPr>
            <a:endParaRPr lang="en-US" sz="1200" dirty="0"/>
          </a:p>
          <a:p>
            <a:pPr marL="685800" lvl="1" indent="-342900">
              <a:buFont typeface="Arial" panose="020B0604020202020204" pitchFamily="34" charset="0"/>
              <a:buChar char="•"/>
            </a:pPr>
            <a:endParaRPr lang="en-US" sz="1500" dirty="0"/>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22</a:t>
            </a:fld>
            <a:endParaRPr lang="en-US" dirty="0"/>
          </a:p>
        </p:txBody>
      </p:sp>
    </p:spTree>
    <p:extLst>
      <p:ext uri="{BB962C8B-B14F-4D97-AF65-F5344CB8AC3E}">
        <p14:creationId xmlns:p14="http://schemas.microsoft.com/office/powerpoint/2010/main" val="34290232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525021" cy="558786"/>
          </a:xfrm>
        </p:spPr>
        <p:txBody>
          <a:bodyPr/>
          <a:lstStyle/>
          <a:p>
            <a:r>
              <a:rPr lang="en-US" sz="3600" dirty="0"/>
              <a:t>Calculating the HEI Reward</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1" y="985384"/>
            <a:ext cx="6858000" cy="2999387"/>
          </a:xfrm>
        </p:spPr>
        <p:txBody>
          <a:bodyPr/>
          <a:lstStyle/>
          <a:p>
            <a:pPr marL="342900" indent="-342900">
              <a:buFont typeface="Arial" panose="020B0604020202020204" pitchFamily="34" charset="0"/>
              <a:buChar char="•"/>
            </a:pPr>
            <a:r>
              <a:rPr lang="en-US" sz="2700" dirty="0">
                <a:latin typeface="Arial" panose="020B0604020202020204" pitchFamily="34" charset="0"/>
                <a:cs typeface="Arial" panose="020B0604020202020204" pitchFamily="34" charset="0"/>
              </a:rPr>
              <a:t>If HEI score &lt;=0</a:t>
            </a:r>
          </a:p>
          <a:p>
            <a:pPr marL="685800" lvl="1" indent="-342900">
              <a:buFont typeface="Arial" panose="020B0604020202020204" pitchFamily="34" charset="0"/>
              <a:buChar char="•"/>
            </a:pPr>
            <a:r>
              <a:rPr lang="en-US" sz="2100" dirty="0">
                <a:latin typeface="Arial" panose="020B0604020202020204" pitchFamily="34" charset="0"/>
                <a:cs typeface="Arial" panose="020B0604020202020204" pitchFamily="34" charset="0"/>
              </a:rPr>
              <a:t>HEI reward = 0 </a:t>
            </a:r>
          </a:p>
          <a:p>
            <a:pPr marL="342900" indent="-342900">
              <a:buFont typeface="Arial" panose="020B0604020202020204" pitchFamily="34" charset="0"/>
              <a:buChar char="•"/>
            </a:pPr>
            <a:r>
              <a:rPr lang="en-US" sz="2700" dirty="0">
                <a:latin typeface="Arial" panose="020B0604020202020204" pitchFamily="34" charset="0"/>
                <a:cs typeface="Arial" panose="020B0604020202020204" pitchFamily="34" charset="0"/>
              </a:rPr>
              <a:t>If the percentage of enrollees with specified SRFs &lt; one-half the contract-level median </a:t>
            </a:r>
          </a:p>
          <a:p>
            <a:pPr marL="685800" lvl="1" indent="-342900">
              <a:buFont typeface="Arial" panose="020B0604020202020204" pitchFamily="34" charset="0"/>
              <a:buChar char="•"/>
            </a:pPr>
            <a:r>
              <a:rPr lang="en-US" sz="2300" dirty="0">
                <a:latin typeface="Arial" panose="020B0604020202020204" pitchFamily="34" charset="0"/>
                <a:cs typeface="Arial" panose="020B0604020202020204" pitchFamily="34" charset="0"/>
              </a:rPr>
              <a:t>HEI reward = 0</a:t>
            </a: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23</a:t>
            </a:fld>
            <a:endParaRPr lang="en-US" dirty="0"/>
          </a:p>
        </p:txBody>
      </p:sp>
    </p:spTree>
    <p:extLst>
      <p:ext uri="{BB962C8B-B14F-4D97-AF65-F5344CB8AC3E}">
        <p14:creationId xmlns:p14="http://schemas.microsoft.com/office/powerpoint/2010/main" val="2178944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525021" cy="558786"/>
          </a:xfrm>
        </p:spPr>
        <p:txBody>
          <a:bodyPr/>
          <a:lstStyle/>
          <a:p>
            <a:r>
              <a:rPr lang="en-US" sz="3600" dirty="0"/>
              <a:t>Calculating the HEI Reward</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445273" y="985384"/>
            <a:ext cx="7108918" cy="2385969"/>
          </a:xfrm>
        </p:spPr>
        <p:txBody>
          <a:bodyPr/>
          <a:lstStyle/>
          <a:p>
            <a:r>
              <a:rPr lang="en-US" sz="2000" dirty="0">
                <a:ea typeface="+mn-ea"/>
              </a:rPr>
              <a:t>If the percentage of enrollees with specified SRFs &gt;= one-half the contract-level median and &lt; contract-level median</a:t>
            </a:r>
          </a:p>
          <a:p>
            <a:pPr marL="685800" lvl="1" indent="-342900">
              <a:buFont typeface="Arial" panose="020B0604020202020204" pitchFamily="34" charset="0"/>
              <a:buChar char="•"/>
            </a:pPr>
            <a:r>
              <a:rPr lang="en-US" dirty="0">
                <a:latin typeface="Arial" panose="020B0604020202020204" pitchFamily="34" charset="0"/>
                <a:cs typeface="Arial" panose="020B0604020202020204" pitchFamily="34" charset="0"/>
              </a:rPr>
              <a:t>HEI reward varies between 0 and 0.2 on a linear scale, </a:t>
            </a:r>
            <a:r>
              <a:rPr lang="en-US" b="1" dirty="0">
                <a:latin typeface="Arial" panose="020B0604020202020204" pitchFamily="34" charset="0"/>
                <a:cs typeface="Arial" panose="020B0604020202020204" pitchFamily="34" charset="0"/>
              </a:rPr>
              <a:t>for contracts with HEI score &gt; 0.</a:t>
            </a:r>
          </a:p>
          <a:p>
            <a:pPr marL="685800" lvl="1" indent="-342900">
              <a:buFont typeface="Arial" panose="020B0604020202020204" pitchFamily="34" charset="0"/>
              <a:buChar char="•"/>
            </a:pPr>
            <a:r>
              <a:rPr lang="en-US" dirty="0">
                <a:latin typeface="Arial" panose="020B0604020202020204" pitchFamily="34" charset="0"/>
                <a:cs typeface="Arial" panose="020B0604020202020204" pitchFamily="34" charset="0"/>
              </a:rPr>
              <a:t>HEI Reward = 0.2*(contract’s HEI score - performance threshold)/ (maximum HEI score - performance threshold)</a:t>
            </a:r>
          </a:p>
          <a:p>
            <a:pPr marL="342900" lvl="1" indent="0">
              <a:buNone/>
            </a:pPr>
            <a:endParaRPr lang="en-US" b="1" dirty="0">
              <a:latin typeface="Arial" panose="020B0604020202020204" pitchFamily="34" charset="0"/>
              <a:cs typeface="Arial" panose="020B0604020202020204" pitchFamily="34" charset="0"/>
            </a:endParaRPr>
          </a:p>
          <a:p>
            <a:pPr marL="685800" lvl="1" indent="-342900">
              <a:buFont typeface="Arial" panose="020B0604020202020204" pitchFamily="34" charset="0"/>
              <a:buChar char="•"/>
            </a:pPr>
            <a:endParaRPr lang="en-US" b="1" dirty="0">
              <a:latin typeface="Arial" panose="020B0604020202020204" pitchFamily="34" charset="0"/>
              <a:cs typeface="Arial" panose="020B0604020202020204" pitchFamily="34" charset="0"/>
            </a:endParaRP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24</a:t>
            </a:fld>
            <a:endParaRPr lang="en-US" dirty="0"/>
          </a:p>
        </p:txBody>
      </p:sp>
      <p:sp>
        <p:nvSpPr>
          <p:cNvPr id="2" name="TextBox 1">
            <a:extLst>
              <a:ext uri="{FF2B5EF4-FFF2-40B4-BE49-F238E27FC236}">
                <a16:creationId xmlns:a16="http://schemas.microsoft.com/office/drawing/2014/main" id="{65CFF73C-726F-6AC0-F59A-CEBEC5D47DC8}"/>
              </a:ext>
            </a:extLst>
          </p:cNvPr>
          <p:cNvSpPr txBox="1"/>
          <p:nvPr/>
        </p:nvSpPr>
        <p:spPr>
          <a:xfrm>
            <a:off x="427089" y="3288515"/>
            <a:ext cx="7127102" cy="830997"/>
          </a:xfrm>
          <a:prstGeom prst="rect">
            <a:avLst/>
          </a:prstGeom>
          <a:noFill/>
        </p:spPr>
        <p:txBody>
          <a:bodyPr wrap="square" rtlCol="0">
            <a:spAutoFit/>
          </a:bodyPr>
          <a:lstStyle/>
          <a:p>
            <a:r>
              <a:rPr lang="en-US" sz="1600" i="1" dirty="0">
                <a:latin typeface="Arial" panose="020B0604020202020204" pitchFamily="34" charset="0"/>
                <a:cs typeface="Arial" panose="020B0604020202020204" pitchFamily="34" charset="0"/>
              </a:rPr>
              <a:t>Contracts with service areas wholly located in Puerto Rico are excluded from the calculation of the contract-level median and one-half the contract-level median.</a:t>
            </a:r>
          </a:p>
        </p:txBody>
      </p:sp>
    </p:spTree>
    <p:extLst>
      <p:ext uri="{BB962C8B-B14F-4D97-AF65-F5344CB8AC3E}">
        <p14:creationId xmlns:p14="http://schemas.microsoft.com/office/powerpoint/2010/main" val="3135165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525021" cy="558786"/>
          </a:xfrm>
        </p:spPr>
        <p:txBody>
          <a:bodyPr/>
          <a:lstStyle/>
          <a:p>
            <a:r>
              <a:rPr lang="en-US" sz="3600" dirty="0"/>
              <a:t>Calculating the HEI Reward</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445273" y="985384"/>
            <a:ext cx="7108918" cy="2999387"/>
          </a:xfrm>
        </p:spPr>
        <p:txBody>
          <a:bodyPr/>
          <a:lstStyle/>
          <a:p>
            <a:r>
              <a:rPr lang="en-US" sz="2000" dirty="0">
                <a:ea typeface="+mn-ea"/>
              </a:rPr>
              <a:t>If the percentage of enrollees with specified SRFs &gt;= contract-level median</a:t>
            </a:r>
          </a:p>
          <a:p>
            <a:pPr marL="685800" lvl="1" indent="-342900">
              <a:buFont typeface="Arial" panose="020B0604020202020204" pitchFamily="34" charset="0"/>
              <a:buChar char="•"/>
            </a:pPr>
            <a:r>
              <a:rPr lang="en-US" dirty="0">
                <a:latin typeface="Arial" panose="020B0604020202020204" pitchFamily="34" charset="0"/>
                <a:cs typeface="Arial" panose="020B0604020202020204" pitchFamily="34" charset="0"/>
              </a:rPr>
              <a:t>HEI reward varies between 0 and 0.4 on a linear scale, </a:t>
            </a:r>
            <a:r>
              <a:rPr lang="en-US" b="1" dirty="0">
                <a:latin typeface="Arial" panose="020B0604020202020204" pitchFamily="34" charset="0"/>
                <a:cs typeface="Arial" panose="020B0604020202020204" pitchFamily="34" charset="0"/>
              </a:rPr>
              <a:t>for contracts with HEI score &gt; 0.</a:t>
            </a:r>
          </a:p>
          <a:p>
            <a:pPr marL="685800" lvl="1" indent="-342900">
              <a:buFont typeface="Arial" panose="020B0604020202020204" pitchFamily="34" charset="0"/>
              <a:buChar char="•"/>
            </a:pPr>
            <a:r>
              <a:rPr lang="en-US" dirty="0">
                <a:latin typeface="Arial" panose="020B0604020202020204" pitchFamily="34" charset="0"/>
                <a:cs typeface="Arial" panose="020B0604020202020204" pitchFamily="34" charset="0"/>
              </a:rPr>
              <a:t>HEI Reward = 0.4*(contract’s HEI score - performance threshold)/ (maximum HEI score - performance threshold)</a:t>
            </a:r>
          </a:p>
          <a:p>
            <a:pPr marL="685800" lvl="1" indent="-342900">
              <a:buFont typeface="Arial" panose="020B0604020202020204" pitchFamily="34" charset="0"/>
              <a:buChar char="•"/>
            </a:pPr>
            <a:endParaRPr lang="en-US" b="1" dirty="0">
              <a:latin typeface="Arial" panose="020B0604020202020204" pitchFamily="34" charset="0"/>
              <a:cs typeface="Arial" panose="020B0604020202020204" pitchFamily="34" charset="0"/>
            </a:endParaRPr>
          </a:p>
          <a:p>
            <a:pPr marL="685800" lvl="1" indent="-342900">
              <a:buFont typeface="Arial" panose="020B0604020202020204" pitchFamily="34" charset="0"/>
              <a:buChar char="•"/>
            </a:pPr>
            <a:endParaRPr lang="en-US" b="1" dirty="0">
              <a:latin typeface="Arial" panose="020B0604020202020204" pitchFamily="34" charset="0"/>
              <a:cs typeface="Arial" panose="020B0604020202020204" pitchFamily="34" charset="0"/>
            </a:endParaRP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25</a:t>
            </a:fld>
            <a:endParaRPr lang="en-US" dirty="0"/>
          </a:p>
        </p:txBody>
      </p:sp>
    </p:spTree>
    <p:extLst>
      <p:ext uri="{BB962C8B-B14F-4D97-AF65-F5344CB8AC3E}">
        <p14:creationId xmlns:p14="http://schemas.microsoft.com/office/powerpoint/2010/main" val="10400625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525021" cy="558786"/>
          </a:xfrm>
        </p:spPr>
        <p:txBody>
          <a:bodyPr/>
          <a:lstStyle/>
          <a:p>
            <a:r>
              <a:rPr lang="en-US" sz="3600" dirty="0"/>
              <a:t>Example HEI Reward Calculation</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1" y="985384"/>
            <a:ext cx="6858000" cy="2999387"/>
          </a:xfrm>
        </p:spPr>
        <p:txBody>
          <a:bodyPr/>
          <a:lstStyle/>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Example Contract HEI Score: 0.722222</a:t>
            </a: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If percentage of enrollees with specified SRFs &gt;= one-half the contract-level median and &lt; contract-level median:</a:t>
            </a:r>
          </a:p>
          <a:p>
            <a:pPr marL="685800" lvl="2">
              <a:lnSpc>
                <a:spcPct val="107000"/>
              </a:lnSpc>
              <a:spcBef>
                <a:spcPts val="0"/>
              </a:spcBef>
              <a:spcAft>
                <a:spcPts val="800"/>
              </a:spcAft>
            </a:pPr>
            <a:r>
              <a:rPr lang="en-US" sz="1950" dirty="0">
                <a:effectLst/>
                <a:latin typeface="Arial" panose="020B0604020202020204" pitchFamily="34" charset="0"/>
                <a:ea typeface="Calibri" panose="020F0502020204030204" pitchFamily="34" charset="0"/>
                <a:cs typeface="Arial" panose="020B0604020202020204" pitchFamily="34" charset="0"/>
              </a:rPr>
              <a:t>HEI Reward = 0.2*(0.722222-0)/(1-0) </a:t>
            </a:r>
          </a:p>
          <a:p>
            <a:pPr marL="857250" lvl="3" indent="0">
              <a:lnSpc>
                <a:spcPct val="107000"/>
              </a:lnSpc>
              <a:spcBef>
                <a:spcPts val="0"/>
              </a:spcBef>
              <a:spcAft>
                <a:spcPts val="800"/>
              </a:spcAft>
              <a:buNone/>
            </a:pPr>
            <a:r>
              <a:rPr lang="en-US" sz="1800" dirty="0">
                <a:latin typeface="Arial" panose="020B0604020202020204" pitchFamily="34" charset="0"/>
                <a:ea typeface="Calibri" panose="020F0502020204030204" pitchFamily="34" charset="0"/>
                <a:cs typeface="Arial" panose="020B0604020202020204" pitchFamily="34" charset="0"/>
              </a:rPr>
              <a:t>		    </a:t>
            </a:r>
            <a:r>
              <a:rPr lang="en-US" sz="1800" dirty="0">
                <a:effectLst/>
                <a:latin typeface="Arial" panose="020B0604020202020204" pitchFamily="34" charset="0"/>
                <a:ea typeface="Calibri" panose="020F0502020204030204" pitchFamily="34" charset="0"/>
                <a:cs typeface="Arial" panose="020B0604020202020204" pitchFamily="34" charset="0"/>
              </a:rPr>
              <a:t>= 0.144444</a:t>
            </a:r>
            <a:endParaRPr lang="en-US" sz="1800" dirty="0">
              <a:latin typeface="Arial" panose="020B0604020202020204" pitchFamily="34" charset="0"/>
              <a:cs typeface="Arial" panose="020B0604020202020204" pitchFamily="34" charset="0"/>
            </a:endParaRPr>
          </a:p>
          <a:p>
            <a:pPr marL="685800" lvl="1"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26</a:t>
            </a:fld>
            <a:endParaRPr lang="en-US" dirty="0"/>
          </a:p>
        </p:txBody>
      </p:sp>
    </p:spTree>
    <p:extLst>
      <p:ext uri="{BB962C8B-B14F-4D97-AF65-F5344CB8AC3E}">
        <p14:creationId xmlns:p14="http://schemas.microsoft.com/office/powerpoint/2010/main" val="33146552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525021" cy="558786"/>
          </a:xfrm>
        </p:spPr>
        <p:txBody>
          <a:bodyPr/>
          <a:lstStyle/>
          <a:p>
            <a:r>
              <a:rPr lang="en-US" sz="3600" dirty="0"/>
              <a:t>Example HEI Reward Calculation</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1" y="985384"/>
            <a:ext cx="6858000" cy="2999387"/>
          </a:xfrm>
        </p:spPr>
        <p:txBody>
          <a:bodyPr/>
          <a:lstStyle/>
          <a:p>
            <a:pPr marL="342900" indent="-342900">
              <a:spcAft>
                <a:spcPts val="800"/>
              </a:spcAft>
              <a:buFont typeface="Arial" panose="020B0604020202020204" pitchFamily="34" charset="0"/>
              <a:buChar char="•"/>
            </a:pPr>
            <a:r>
              <a:rPr lang="en-US" sz="2400" dirty="0"/>
              <a:t>If percentage of enrollees with specified SRFs &gt;= contract-level median:</a:t>
            </a:r>
          </a:p>
          <a:p>
            <a:pPr marL="685800" lvl="2">
              <a:lnSpc>
                <a:spcPct val="107000"/>
              </a:lnSpc>
              <a:spcBef>
                <a:spcPts val="0"/>
              </a:spcBef>
              <a:spcAft>
                <a:spcPts val="800"/>
              </a:spcAft>
            </a:pPr>
            <a:r>
              <a:rPr lang="en-US" sz="1950" dirty="0">
                <a:effectLst/>
                <a:latin typeface="Arial" panose="020B0604020202020204" pitchFamily="34" charset="0"/>
                <a:ea typeface="Calibri" panose="020F0502020204030204" pitchFamily="34" charset="0"/>
                <a:cs typeface="Arial" panose="020B0604020202020204" pitchFamily="34" charset="0"/>
              </a:rPr>
              <a:t>HEI Reward = 0.4*(0.722222-0)/(1-0)</a:t>
            </a:r>
            <a:endParaRPr lang="en-US" sz="1950" dirty="0">
              <a:latin typeface="Arial" panose="020B0604020202020204" pitchFamily="34" charset="0"/>
              <a:ea typeface="Calibri" panose="020F0502020204030204" pitchFamily="34" charset="0"/>
              <a:cs typeface="Arial" panose="020B0604020202020204" pitchFamily="34" charset="0"/>
            </a:endParaRPr>
          </a:p>
          <a:p>
            <a:pPr marL="857250" lvl="3" indent="0">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		 </a:t>
            </a:r>
            <a:r>
              <a:rPr lang="en-US" sz="1800" dirty="0">
                <a:latin typeface="Arial" panose="020B0604020202020204" pitchFamily="34" charset="0"/>
                <a:ea typeface="Calibri" panose="020F0502020204030204" pitchFamily="34" charset="0"/>
                <a:cs typeface="Arial" panose="020B0604020202020204" pitchFamily="34" charset="0"/>
              </a:rPr>
              <a:t>  </a:t>
            </a:r>
            <a:r>
              <a:rPr lang="en-US" sz="1800" dirty="0">
                <a:effectLst/>
                <a:latin typeface="Arial" panose="020B0604020202020204" pitchFamily="34" charset="0"/>
                <a:ea typeface="Calibri" panose="020F0502020204030204" pitchFamily="34" charset="0"/>
                <a:cs typeface="Arial" panose="020B0604020202020204" pitchFamily="34" charset="0"/>
              </a:rPr>
              <a:t> = 0.288889</a:t>
            </a:r>
          </a:p>
          <a:p>
            <a:pPr marL="857250" lvl="3" indent="0">
              <a:lnSpc>
                <a:spcPct val="107000"/>
              </a:lnSpc>
              <a:spcBef>
                <a:spcPts val="0"/>
              </a:spcBef>
              <a:spcAft>
                <a:spcPts val="800"/>
              </a:spcAft>
              <a:buNone/>
            </a:pPr>
            <a:endParaRPr lang="en-US" sz="2100" dirty="0">
              <a:latin typeface="Arial" panose="020B0604020202020204" pitchFamily="34" charset="0"/>
              <a:cs typeface="Arial" panose="020B0604020202020204" pitchFamily="34" charset="0"/>
            </a:endParaRPr>
          </a:p>
          <a:p>
            <a:pPr marL="685800" lvl="1"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27</a:t>
            </a:fld>
            <a:endParaRPr lang="en-US" dirty="0"/>
          </a:p>
        </p:txBody>
      </p:sp>
    </p:spTree>
    <p:extLst>
      <p:ext uri="{BB962C8B-B14F-4D97-AF65-F5344CB8AC3E}">
        <p14:creationId xmlns:p14="http://schemas.microsoft.com/office/powerpoint/2010/main" val="24554475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431016"/>
            <a:ext cx="7525021" cy="558786"/>
          </a:xfrm>
        </p:spPr>
        <p:txBody>
          <a:bodyPr/>
          <a:lstStyle/>
          <a:p>
            <a:r>
              <a:rPr lang="en-US" sz="2800" dirty="0"/>
              <a:t>Calculating the Final Star Rating </a:t>
            </a:r>
            <a:br>
              <a:rPr lang="en-US" sz="2800" dirty="0"/>
            </a:br>
            <a:r>
              <a:rPr lang="en-US" sz="2800" dirty="0"/>
              <a:t>with the HEI Reward</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1" y="1143000"/>
            <a:ext cx="7398498" cy="2999387"/>
          </a:xfrm>
        </p:spPr>
        <p:txBody>
          <a:bodyPr/>
          <a:lstStyle/>
          <a:p>
            <a:pPr marL="342900" indent="-342900">
              <a:buFont typeface="Arial" panose="020B0604020202020204" pitchFamily="34" charset="0"/>
              <a:buChar char="•"/>
            </a:pPr>
            <a:r>
              <a:rPr lang="en-US" sz="2200" dirty="0">
                <a:latin typeface="Arial" panose="020B0604020202020204" pitchFamily="34" charset="0"/>
                <a:cs typeface="Arial" panose="020B0604020202020204" pitchFamily="34" charset="0"/>
              </a:rPr>
              <a:t>The HEI reward will be added to the unrounded overall and Part C and D summary ratings after the addition of the CAI described in §§ </a:t>
            </a:r>
            <a:r>
              <a:rPr lang="en-US" sz="2200" dirty="0">
                <a:latin typeface="Arial" panose="020B0604020202020204" pitchFamily="34" charset="0"/>
                <a:cs typeface="Arial" panose="020B0604020202020204" pitchFamily="34" charset="0"/>
                <a:hlinkClick r:id="rId2"/>
              </a:rPr>
              <a:t>422.166(f)(2) </a:t>
            </a:r>
            <a:r>
              <a:rPr lang="en-US" sz="2200" dirty="0">
                <a:latin typeface="Arial" panose="020B0604020202020204" pitchFamily="34" charset="0"/>
                <a:cs typeface="Arial" panose="020B0604020202020204" pitchFamily="34" charset="0"/>
              </a:rPr>
              <a:t>and </a:t>
            </a:r>
            <a:r>
              <a:rPr lang="en-US" sz="2200" dirty="0">
                <a:latin typeface="Arial" panose="020B0604020202020204" pitchFamily="34" charset="0"/>
                <a:cs typeface="Arial" panose="020B0604020202020204" pitchFamily="34" charset="0"/>
                <a:hlinkClick r:id="rId3"/>
              </a:rPr>
              <a:t>423.186(f)(2) </a:t>
            </a:r>
            <a:r>
              <a:rPr lang="en-US" sz="2200" dirty="0">
                <a:latin typeface="Arial" panose="020B0604020202020204" pitchFamily="34" charset="0"/>
                <a:cs typeface="Arial" panose="020B0604020202020204" pitchFamily="34" charset="0"/>
              </a:rPr>
              <a:t>and the application of the improvement measures described in §§ </a:t>
            </a:r>
            <a:r>
              <a:rPr lang="en-US" sz="2200" dirty="0">
                <a:latin typeface="Arial" panose="020B0604020202020204" pitchFamily="34" charset="0"/>
                <a:cs typeface="Arial" panose="020B0604020202020204" pitchFamily="34" charset="0"/>
                <a:hlinkClick r:id="rId4"/>
              </a:rPr>
              <a:t>422.166(g)(1) </a:t>
            </a:r>
            <a:r>
              <a:rPr lang="en-US" sz="2200" dirty="0">
                <a:latin typeface="Arial" panose="020B0604020202020204" pitchFamily="34" charset="0"/>
                <a:cs typeface="Arial" panose="020B0604020202020204" pitchFamily="34" charset="0"/>
              </a:rPr>
              <a:t>and </a:t>
            </a:r>
            <a:r>
              <a:rPr lang="en-US" sz="2200" dirty="0">
                <a:hlinkClick r:id="rId5"/>
              </a:rPr>
              <a:t>423.186(g)(1)</a:t>
            </a:r>
            <a:endParaRPr lang="en-US" sz="2200" dirty="0">
              <a:latin typeface="Arial" panose="020B0604020202020204" pitchFamily="34" charset="0"/>
              <a:cs typeface="Arial" panose="020B0604020202020204" pitchFamily="34" charset="0"/>
            </a:endParaRP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28</a:t>
            </a:fld>
            <a:endParaRPr lang="en-US" dirty="0"/>
          </a:p>
        </p:txBody>
      </p:sp>
    </p:spTree>
    <p:extLst>
      <p:ext uri="{BB962C8B-B14F-4D97-AF65-F5344CB8AC3E}">
        <p14:creationId xmlns:p14="http://schemas.microsoft.com/office/powerpoint/2010/main" val="38457639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99975"/>
            <a:ext cx="7525021" cy="558786"/>
          </a:xfrm>
        </p:spPr>
        <p:txBody>
          <a:bodyPr/>
          <a:lstStyle/>
          <a:p>
            <a:r>
              <a:rPr lang="en-US" sz="2800" dirty="0"/>
              <a:t>Calculating the Final Star Rating </a:t>
            </a:r>
            <a:br>
              <a:rPr lang="en-US" sz="2800" dirty="0"/>
            </a:br>
            <a:r>
              <a:rPr lang="en-US" sz="2800" dirty="0"/>
              <a:t>with the HEI Reward Example</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1" y="1072056"/>
            <a:ext cx="7398498" cy="2999387"/>
          </a:xfrm>
        </p:spPr>
        <p:txBody>
          <a:bodyPr/>
          <a:lstStyle/>
          <a:p>
            <a:pPr>
              <a:lnSpc>
                <a:spcPct val="107000"/>
              </a:lnSpc>
              <a:spcBef>
                <a:spcPts val="0"/>
              </a:spcBef>
              <a:spcAft>
                <a:spcPts val="800"/>
              </a:spcAft>
            </a:pPr>
            <a:r>
              <a:rPr lang="en-US" sz="2300" dirty="0">
                <a:effectLst/>
                <a:latin typeface="Arial" panose="020B0604020202020204" pitchFamily="34" charset="0"/>
                <a:ea typeface="Calibri" panose="020F0502020204030204" pitchFamily="34" charset="0"/>
                <a:cs typeface="Arial" panose="020B0604020202020204" pitchFamily="34" charset="0"/>
              </a:rPr>
              <a:t>If the HEI reward was 0.288930 and the unrounded overall rating was 4.234210 after the addition of the CAI and the application of the improvement measure hold harmless rule, the unrounded overall rating would be </a:t>
            </a:r>
          </a:p>
          <a:p>
            <a:pPr lvl="1">
              <a:lnSpc>
                <a:spcPct val="107000"/>
              </a:lnSpc>
              <a:spcBef>
                <a:spcPts val="0"/>
              </a:spcBef>
              <a:spcAft>
                <a:spcPts val="800"/>
              </a:spcAft>
            </a:pPr>
            <a:r>
              <a:rPr lang="en-US" dirty="0">
                <a:effectLst/>
                <a:latin typeface="Arial" panose="020B0604020202020204" pitchFamily="34" charset="0"/>
                <a:ea typeface="Calibri" panose="020F0502020204030204" pitchFamily="34" charset="0"/>
                <a:cs typeface="Arial" panose="020B0604020202020204" pitchFamily="34" charset="0"/>
              </a:rPr>
              <a:t>4.234210 + 0.288930 = </a:t>
            </a:r>
            <a:r>
              <a:rPr lang="en-US" sz="1700" dirty="0">
                <a:effectLst/>
                <a:latin typeface="Arial" panose="020B0604020202020204" pitchFamily="34" charset="0"/>
                <a:ea typeface="Calibri" panose="020F0502020204030204" pitchFamily="34" charset="0"/>
                <a:cs typeface="Arial" panose="020B0604020202020204" pitchFamily="34" charset="0"/>
              </a:rPr>
              <a:t>4.523140</a:t>
            </a:r>
          </a:p>
          <a:p>
            <a:pPr>
              <a:lnSpc>
                <a:spcPct val="107000"/>
              </a:lnSpc>
              <a:spcBef>
                <a:spcPts val="0"/>
              </a:spcBef>
              <a:spcAft>
                <a:spcPts val="800"/>
              </a:spcAft>
            </a:pPr>
            <a:r>
              <a:rPr lang="en-US" sz="2300" dirty="0">
                <a:effectLst/>
                <a:latin typeface="Arial" panose="020B0604020202020204" pitchFamily="34" charset="0"/>
                <a:ea typeface="Calibri" panose="020F0502020204030204" pitchFamily="34" charset="0"/>
                <a:cs typeface="Arial" panose="020B0604020202020204" pitchFamily="34" charset="0"/>
              </a:rPr>
              <a:t>Resulting in a final, rounded overall rating of 4.5 stars. </a:t>
            </a: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29</a:t>
            </a:fld>
            <a:endParaRPr lang="en-US" dirty="0"/>
          </a:p>
        </p:txBody>
      </p:sp>
    </p:spTree>
    <p:extLst>
      <p:ext uri="{BB962C8B-B14F-4D97-AF65-F5344CB8AC3E}">
        <p14:creationId xmlns:p14="http://schemas.microsoft.com/office/powerpoint/2010/main" val="663185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08B21-559E-A786-8B57-8723B50CBEA6}"/>
              </a:ext>
            </a:extLst>
          </p:cNvPr>
          <p:cNvSpPr>
            <a:spLocks noGrp="1"/>
          </p:cNvSpPr>
          <p:nvPr>
            <p:ph type="ctrTitle"/>
          </p:nvPr>
        </p:nvSpPr>
        <p:spPr/>
        <p:txBody>
          <a:bodyPr/>
          <a:lstStyle/>
          <a:p>
            <a:r>
              <a:rPr lang="en-US" dirty="0"/>
              <a:t>Overview</a:t>
            </a:r>
          </a:p>
        </p:txBody>
      </p:sp>
      <p:sp>
        <p:nvSpPr>
          <p:cNvPr id="3" name="Text Placeholder 2">
            <a:extLst>
              <a:ext uri="{FF2B5EF4-FFF2-40B4-BE49-F238E27FC236}">
                <a16:creationId xmlns:a16="http://schemas.microsoft.com/office/drawing/2014/main" id="{3A8D1B90-E383-DD69-D4B8-0FF48E07B3DC}"/>
              </a:ext>
            </a:extLst>
          </p:cNvPr>
          <p:cNvSpPr>
            <a:spLocks noGrp="1"/>
          </p:cNvSpPr>
          <p:nvPr>
            <p:ph type="body" sz="quarter" idx="10"/>
          </p:nvPr>
        </p:nvSpPr>
        <p:spPr/>
        <p:txBody>
          <a:bodyPr/>
          <a:lstStyle/>
          <a:p>
            <a:r>
              <a:rPr lang="en-US" dirty="0"/>
              <a:t>Health Equity Index (HEI) Reward Background &amp; Calculations Summary</a:t>
            </a:r>
          </a:p>
          <a:p>
            <a:r>
              <a:rPr lang="en-US" dirty="0"/>
              <a:t>HEI Reward Methodology</a:t>
            </a:r>
          </a:p>
          <a:p>
            <a:r>
              <a:rPr lang="en-US" dirty="0"/>
              <a:t>Calculations Using Data from 2023 and 2024 Star Ratings</a:t>
            </a:r>
          </a:p>
          <a:p>
            <a:r>
              <a:rPr lang="en-US" dirty="0"/>
              <a:t>Frequently Asked Questions</a:t>
            </a:r>
          </a:p>
          <a:p>
            <a:r>
              <a:rPr lang="en-US" dirty="0"/>
              <a:t>Q&amp;A</a:t>
            </a:r>
          </a:p>
        </p:txBody>
      </p:sp>
      <p:sp>
        <p:nvSpPr>
          <p:cNvPr id="4" name="Date Placeholder 3">
            <a:extLst>
              <a:ext uri="{FF2B5EF4-FFF2-40B4-BE49-F238E27FC236}">
                <a16:creationId xmlns:a16="http://schemas.microsoft.com/office/drawing/2014/main" id="{63C45CFC-7BE4-2D77-EC73-45513BAE80DB}"/>
              </a:ext>
            </a:extLst>
          </p:cNvPr>
          <p:cNvSpPr>
            <a:spLocks noGrp="1"/>
          </p:cNvSpPr>
          <p:nvPr>
            <p:ph type="dt" sz="half" idx="11"/>
          </p:nvPr>
        </p:nvSpPr>
        <p:spPr/>
        <p:txBody>
          <a:bodyPr/>
          <a:lstStyle/>
          <a:p>
            <a:r>
              <a:rPr lang="en-US" dirty="0"/>
              <a:t>November 2024</a:t>
            </a:r>
          </a:p>
        </p:txBody>
      </p:sp>
      <p:sp>
        <p:nvSpPr>
          <p:cNvPr id="5" name="Footer Placeholder 4">
            <a:extLst>
              <a:ext uri="{FF2B5EF4-FFF2-40B4-BE49-F238E27FC236}">
                <a16:creationId xmlns:a16="http://schemas.microsoft.com/office/drawing/2014/main" id="{0B251A3C-FD0E-B80B-CA94-AD64022FE7AA}"/>
              </a:ext>
            </a:extLst>
          </p:cNvPr>
          <p:cNvSpPr>
            <a:spLocks noGrp="1"/>
          </p:cNvSpPr>
          <p:nvPr>
            <p:ph type="ftr" sz="quarter" idx="12"/>
          </p:nvPr>
        </p:nvSpPr>
        <p:spPr/>
        <p:txBody>
          <a:bodyPr/>
          <a:lstStyle/>
          <a:p>
            <a:r>
              <a:rPr lang="en-US" dirty="0"/>
              <a:t>Part C and D Star Ratings – Health Equity Index Reward</a:t>
            </a:r>
          </a:p>
        </p:txBody>
      </p:sp>
      <p:sp>
        <p:nvSpPr>
          <p:cNvPr id="6" name="Slide Number Placeholder 5">
            <a:extLst>
              <a:ext uri="{FF2B5EF4-FFF2-40B4-BE49-F238E27FC236}">
                <a16:creationId xmlns:a16="http://schemas.microsoft.com/office/drawing/2014/main" id="{956A76AA-ED89-1B99-F886-1E26373998EE}"/>
              </a:ext>
            </a:extLst>
          </p:cNvPr>
          <p:cNvSpPr>
            <a:spLocks noGrp="1"/>
          </p:cNvSpPr>
          <p:nvPr>
            <p:ph type="sldNum" sz="quarter" idx="4"/>
          </p:nvPr>
        </p:nvSpPr>
        <p:spPr/>
        <p:txBody>
          <a:bodyPr/>
          <a:lstStyle/>
          <a:p>
            <a:fld id="{48F63A3B-78C7-47BE-AE5E-E10140E04643}" type="slidenum">
              <a:rPr lang="en-US" smtClean="0"/>
              <a:pPr/>
              <a:t>3</a:t>
            </a:fld>
            <a:endParaRPr lang="en-US" dirty="0"/>
          </a:p>
        </p:txBody>
      </p:sp>
    </p:spTree>
    <p:extLst>
      <p:ext uri="{BB962C8B-B14F-4D97-AF65-F5344CB8AC3E}">
        <p14:creationId xmlns:p14="http://schemas.microsoft.com/office/powerpoint/2010/main" val="849921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4C7FAC"/>
        </a:solidFill>
        <a:effectLst/>
      </p:bgPr>
    </p:bg>
    <p:spTree>
      <p:nvGrpSpPr>
        <p:cNvPr id="1" name="">
          <a:extLst>
            <a:ext uri="{FF2B5EF4-FFF2-40B4-BE49-F238E27FC236}">
              <a16:creationId xmlns:a16="http://schemas.microsoft.com/office/drawing/2014/main" id="{99EEE225-D173-6EDF-1731-9174E49600A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9F2FB3F-E884-DAFA-516E-76E037A1D396}"/>
              </a:ext>
            </a:extLst>
          </p:cNvPr>
          <p:cNvSpPr>
            <a:spLocks noGrp="1"/>
          </p:cNvSpPr>
          <p:nvPr>
            <p:ph type="title"/>
          </p:nvPr>
        </p:nvSpPr>
        <p:spPr>
          <a:xfrm>
            <a:off x="624655" y="1562937"/>
            <a:ext cx="7143551" cy="1688241"/>
          </a:xfrm>
        </p:spPr>
        <p:txBody>
          <a:bodyPr/>
          <a:lstStyle/>
          <a:p>
            <a:r>
              <a:rPr lang="en-US" sz="4400" dirty="0"/>
              <a:t>Calculations Using Data from 2023 and 2024 Star Ratings</a:t>
            </a:r>
          </a:p>
        </p:txBody>
      </p:sp>
    </p:spTree>
    <p:extLst>
      <p:ext uri="{BB962C8B-B14F-4D97-AF65-F5344CB8AC3E}">
        <p14:creationId xmlns:p14="http://schemas.microsoft.com/office/powerpoint/2010/main" val="22574952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5D2BF-6AAF-B7BA-A110-278D77D8A37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76756228-DC1F-43E0-A957-B59A2C8CCDD9}"/>
              </a:ext>
            </a:extLst>
          </p:cNvPr>
          <p:cNvSpPr>
            <a:spLocks noGrp="1"/>
          </p:cNvSpPr>
          <p:nvPr>
            <p:ph type="ctrTitle"/>
          </p:nvPr>
        </p:nvSpPr>
        <p:spPr>
          <a:xfrm>
            <a:off x="696191" y="314745"/>
            <a:ext cx="7525021" cy="558786"/>
          </a:xfrm>
        </p:spPr>
        <p:txBody>
          <a:bodyPr/>
          <a:lstStyle/>
          <a:p>
            <a:r>
              <a:rPr lang="en-US" sz="2200" dirty="0"/>
              <a:t>Calculations Using Data from 2023 and 2024 Star Ratings</a:t>
            </a:r>
          </a:p>
        </p:txBody>
      </p:sp>
      <p:sp>
        <p:nvSpPr>
          <p:cNvPr id="15" name="Text Placeholder 14">
            <a:extLst>
              <a:ext uri="{FF2B5EF4-FFF2-40B4-BE49-F238E27FC236}">
                <a16:creationId xmlns:a16="http://schemas.microsoft.com/office/drawing/2014/main" id="{378D58CF-0274-D751-1ECE-7C12FB8C2E08}"/>
              </a:ext>
            </a:extLst>
          </p:cNvPr>
          <p:cNvSpPr>
            <a:spLocks noGrp="1"/>
          </p:cNvSpPr>
          <p:nvPr>
            <p:ph type="body" sz="quarter" idx="10"/>
          </p:nvPr>
        </p:nvSpPr>
        <p:spPr>
          <a:xfrm>
            <a:off x="696190" y="985384"/>
            <a:ext cx="7365629" cy="2999387"/>
          </a:xfrm>
        </p:spPr>
        <p:txBody>
          <a:bodyPr/>
          <a:lstStyle/>
          <a:p>
            <a:pPr>
              <a:lnSpc>
                <a:spcPct val="107000"/>
              </a:lnSpc>
              <a:spcBef>
                <a:spcPts val="0"/>
              </a:spcBef>
              <a:spcAft>
                <a:spcPts val="800"/>
              </a:spcAft>
            </a:pPr>
            <a:r>
              <a:rPr lang="en-US" sz="1800" dirty="0">
                <a:effectLst/>
                <a:latin typeface="Arial" panose="020B0604020202020204" pitchFamily="34" charset="0"/>
                <a:ea typeface="Calibri" panose="020F0502020204030204" pitchFamily="34" charset="0"/>
              </a:rPr>
              <a:t>We calculated the HEI reward as if it had been implemented in the 2024 Star Ratings and aggregated the results. </a:t>
            </a:r>
          </a:p>
          <a:p>
            <a:pPr lvl="1">
              <a:lnSpc>
                <a:spcPct val="107000"/>
              </a:lnSpc>
              <a:spcBef>
                <a:spcPts val="0"/>
              </a:spcBef>
              <a:spcAft>
                <a:spcPts val="800"/>
              </a:spcAft>
            </a:pPr>
            <a:r>
              <a:rPr lang="en-US" sz="1500" dirty="0">
                <a:effectLst/>
                <a:latin typeface="Arial" panose="020B0604020202020204" pitchFamily="34" charset="0"/>
                <a:ea typeface="Calibri" panose="020F0502020204030204" pitchFamily="34" charset="0"/>
              </a:rPr>
              <a:t>Contract level results were shared in HPMS in December 2023.</a:t>
            </a:r>
          </a:p>
          <a:p>
            <a:pPr>
              <a:lnSpc>
                <a:spcPct val="107000"/>
              </a:lnSpc>
              <a:spcBef>
                <a:spcPts val="0"/>
              </a:spcBef>
              <a:spcAft>
                <a:spcPts val="800"/>
              </a:spcAft>
            </a:pPr>
            <a:r>
              <a:rPr lang="en-US" sz="1800" dirty="0"/>
              <a:t>Data are from the 2023 and 2024 Star Ratings, which primarily reflect measurement years 2021 and 2022.</a:t>
            </a:r>
          </a:p>
          <a:p>
            <a:pPr>
              <a:lnSpc>
                <a:spcPct val="107000"/>
              </a:lnSpc>
              <a:spcBef>
                <a:spcPts val="0"/>
              </a:spcBef>
              <a:spcAft>
                <a:spcPts val="800"/>
              </a:spcAft>
            </a:pPr>
            <a:r>
              <a:rPr lang="en-US" sz="1800" dirty="0"/>
              <a:t>Results reflect a baseline of performance and do not reflect any actions that may be taken by contracts to improve performance as a result of the implementation of the HEI reward and removal of the historical reward factor.</a:t>
            </a:r>
          </a:p>
        </p:txBody>
      </p:sp>
      <p:sp>
        <p:nvSpPr>
          <p:cNvPr id="16" name="Date Placeholder 15">
            <a:extLst>
              <a:ext uri="{FF2B5EF4-FFF2-40B4-BE49-F238E27FC236}">
                <a16:creationId xmlns:a16="http://schemas.microsoft.com/office/drawing/2014/main" id="{5C234D8D-E617-B51D-FB10-3B85819C5E21}"/>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01602DBE-95CC-0FCD-DDAE-81489650E031}"/>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2075C793-D4F7-9A58-7430-4FF324672D59}"/>
              </a:ext>
            </a:extLst>
          </p:cNvPr>
          <p:cNvSpPr>
            <a:spLocks noGrp="1"/>
          </p:cNvSpPr>
          <p:nvPr>
            <p:ph type="sldNum" sz="quarter" idx="4"/>
          </p:nvPr>
        </p:nvSpPr>
        <p:spPr/>
        <p:txBody>
          <a:bodyPr/>
          <a:lstStyle/>
          <a:p>
            <a:fld id="{48F63A3B-78C7-47BE-AE5E-E10140E04643}" type="slidenum">
              <a:rPr lang="en-US" smtClean="0"/>
              <a:pPr/>
              <a:t>31</a:t>
            </a:fld>
            <a:endParaRPr lang="en-US" dirty="0"/>
          </a:p>
        </p:txBody>
      </p:sp>
    </p:spTree>
    <p:extLst>
      <p:ext uri="{BB962C8B-B14F-4D97-AF65-F5344CB8AC3E}">
        <p14:creationId xmlns:p14="http://schemas.microsoft.com/office/powerpoint/2010/main" val="23133487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55FFA-12AB-68A6-DB27-2020F842C30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A1EDAE7-C650-BE07-DAEC-6933BCD2AA98}"/>
              </a:ext>
            </a:extLst>
          </p:cNvPr>
          <p:cNvSpPr>
            <a:spLocks noGrp="1"/>
          </p:cNvSpPr>
          <p:nvPr>
            <p:ph type="ctrTitle"/>
          </p:nvPr>
        </p:nvSpPr>
        <p:spPr>
          <a:xfrm>
            <a:off x="696191" y="314745"/>
            <a:ext cx="7525021" cy="558786"/>
          </a:xfrm>
        </p:spPr>
        <p:txBody>
          <a:bodyPr/>
          <a:lstStyle/>
          <a:p>
            <a:pPr marL="0" marR="0">
              <a:lnSpc>
                <a:spcPct val="107000"/>
              </a:lnSpc>
              <a:spcBef>
                <a:spcPts val="0"/>
              </a:spcBef>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Enrollment Thresholds from 2022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Placeholder 14">
            <a:extLst>
              <a:ext uri="{FF2B5EF4-FFF2-40B4-BE49-F238E27FC236}">
                <a16:creationId xmlns:a16="http://schemas.microsoft.com/office/drawing/2014/main" id="{6EE283A4-F3FC-DB92-C499-B3CFFA22E84D}"/>
              </a:ext>
            </a:extLst>
          </p:cNvPr>
          <p:cNvSpPr>
            <a:spLocks noGrp="1"/>
          </p:cNvSpPr>
          <p:nvPr>
            <p:ph type="body" sz="quarter" idx="10"/>
          </p:nvPr>
        </p:nvSpPr>
        <p:spPr>
          <a:xfrm>
            <a:off x="696191" y="985384"/>
            <a:ext cx="7290128" cy="2999387"/>
          </a:xfrm>
        </p:spPr>
        <p:txBody>
          <a:bodyPr/>
          <a:lstStyle/>
          <a:p>
            <a:pPr>
              <a:lnSpc>
                <a:spcPct val="107000"/>
              </a:lnSpc>
              <a:spcBef>
                <a:spcPts val="0"/>
              </a:spcBef>
              <a:spcAft>
                <a:spcPts val="800"/>
              </a:spcAft>
            </a:pPr>
            <a:r>
              <a:rPr lang="en-US" sz="1800" dirty="0">
                <a:cs typeface="Times New Roman" panose="02020603050405020304" pitchFamily="18" charset="0"/>
              </a:rPr>
              <a:t>Eighty percent of MA and 1876 cost contracts met one of the enrollment thresholds.</a:t>
            </a:r>
          </a:p>
          <a:p>
            <a:pPr>
              <a:lnSpc>
                <a:spcPct val="107000"/>
              </a:lnSpc>
              <a:spcBef>
                <a:spcPts val="0"/>
              </a:spcBef>
              <a:spcAft>
                <a:spcPts val="800"/>
              </a:spcAft>
            </a:pPr>
            <a:r>
              <a:rPr lang="en-US" sz="1800" dirty="0">
                <a:cs typeface="Times New Roman" panose="02020603050405020304" pitchFamily="18" charset="0"/>
              </a:rPr>
              <a:t>Ninety-two percent of PDPs met one of the enrollment thresholds.</a:t>
            </a:r>
          </a:p>
          <a:p>
            <a:pPr>
              <a:lnSpc>
                <a:spcPct val="107000"/>
              </a:lnSpc>
              <a:spcBef>
                <a:spcPts val="0"/>
              </a:spcBef>
              <a:spcAft>
                <a:spcPts val="800"/>
              </a:spcAft>
            </a:pPr>
            <a:endParaRPr lang="en-US" sz="1800" dirty="0">
              <a:latin typeface="Arial" panose="020B0604020202020204" pitchFamily="34" charset="0"/>
              <a:cs typeface="Arial" panose="020B0604020202020204" pitchFamily="34" charset="0"/>
            </a:endParaRPr>
          </a:p>
        </p:txBody>
      </p:sp>
      <p:sp>
        <p:nvSpPr>
          <p:cNvPr id="16" name="Date Placeholder 15">
            <a:extLst>
              <a:ext uri="{FF2B5EF4-FFF2-40B4-BE49-F238E27FC236}">
                <a16:creationId xmlns:a16="http://schemas.microsoft.com/office/drawing/2014/main" id="{B1AA1766-9EEF-751A-9444-3FF47F7B9A7E}"/>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69862CB5-BF92-C516-0317-6B99A3ECB32A}"/>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5C3A3071-D980-E054-5E7F-7A09B18FC4DA}"/>
              </a:ext>
            </a:extLst>
          </p:cNvPr>
          <p:cNvSpPr>
            <a:spLocks noGrp="1"/>
          </p:cNvSpPr>
          <p:nvPr>
            <p:ph type="sldNum" sz="quarter" idx="4"/>
          </p:nvPr>
        </p:nvSpPr>
        <p:spPr/>
        <p:txBody>
          <a:bodyPr/>
          <a:lstStyle/>
          <a:p>
            <a:fld id="{48F63A3B-78C7-47BE-AE5E-E10140E04643}" type="slidenum">
              <a:rPr lang="en-US" smtClean="0"/>
              <a:pPr/>
              <a:t>32</a:t>
            </a:fld>
            <a:endParaRPr lang="en-US" dirty="0"/>
          </a:p>
        </p:txBody>
      </p:sp>
      <p:graphicFrame>
        <p:nvGraphicFramePr>
          <p:cNvPr id="2" name="Table 1">
            <a:extLst>
              <a:ext uri="{FF2B5EF4-FFF2-40B4-BE49-F238E27FC236}">
                <a16:creationId xmlns:a16="http://schemas.microsoft.com/office/drawing/2014/main" id="{8615DF54-818D-EBA0-3D4B-B582E2936350}"/>
              </a:ext>
            </a:extLst>
          </p:cNvPr>
          <p:cNvGraphicFramePr>
            <a:graphicFrameLocks noGrp="1"/>
          </p:cNvGraphicFramePr>
          <p:nvPr>
            <p:extLst>
              <p:ext uri="{D42A27DB-BD31-4B8C-83A1-F6EECF244321}">
                <p14:modId xmlns:p14="http://schemas.microsoft.com/office/powerpoint/2010/main" val="1653189750"/>
              </p:ext>
            </p:extLst>
          </p:nvPr>
        </p:nvGraphicFramePr>
        <p:xfrm>
          <a:off x="947600" y="2471852"/>
          <a:ext cx="6551802" cy="914399"/>
        </p:xfrm>
        <a:graphic>
          <a:graphicData uri="http://schemas.openxmlformats.org/drawingml/2006/table">
            <a:tbl>
              <a:tblPr firstRow="1" firstCol="1" bandRow="1">
                <a:tableStyleId>{5C22544A-7EE6-4342-B048-85BDC9FD1C3A}</a:tableStyleId>
              </a:tblPr>
              <a:tblGrid>
                <a:gridCol w="2951450">
                  <a:extLst>
                    <a:ext uri="{9D8B030D-6E8A-4147-A177-3AD203B41FA5}">
                      <a16:colId xmlns:a16="http://schemas.microsoft.com/office/drawing/2014/main" val="3431143083"/>
                    </a:ext>
                  </a:extLst>
                </a:gridCol>
                <a:gridCol w="1921583">
                  <a:extLst>
                    <a:ext uri="{9D8B030D-6E8A-4147-A177-3AD203B41FA5}">
                      <a16:colId xmlns:a16="http://schemas.microsoft.com/office/drawing/2014/main" val="557078647"/>
                    </a:ext>
                  </a:extLst>
                </a:gridCol>
                <a:gridCol w="1678769">
                  <a:extLst>
                    <a:ext uri="{9D8B030D-6E8A-4147-A177-3AD203B41FA5}">
                      <a16:colId xmlns:a16="http://schemas.microsoft.com/office/drawing/2014/main" val="665477662"/>
                    </a:ext>
                  </a:extLst>
                </a:gridCol>
              </a:tblGrid>
              <a:tr h="311727">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800" dirty="0">
                          <a:effectLst/>
                        </a:rPr>
                        <a:t>One-Half Median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800" dirty="0">
                          <a:effectLst/>
                        </a:rPr>
                        <a:t>Median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extLst>
                  <a:ext uri="{0D108BD9-81ED-4DB2-BD59-A6C34878D82A}">
                    <a16:rowId xmlns:a16="http://schemas.microsoft.com/office/drawing/2014/main" val="1285405571"/>
                  </a:ext>
                </a:extLst>
              </a:tr>
              <a:tr h="301336">
                <a:tc>
                  <a:txBody>
                    <a:bodyPr/>
                    <a:lstStyle/>
                    <a:p>
                      <a:pPr marL="0" marR="0">
                        <a:lnSpc>
                          <a:spcPct val="107000"/>
                        </a:lnSpc>
                        <a:spcBef>
                          <a:spcPts val="0"/>
                        </a:spcBef>
                        <a:spcAft>
                          <a:spcPts val="0"/>
                        </a:spcAft>
                      </a:pPr>
                      <a:r>
                        <a:rPr lang="en-US" sz="1800" dirty="0">
                          <a:effectLst/>
                        </a:rPr>
                        <a:t>MA and 1876 Cost Contracts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800" dirty="0">
                          <a:effectLst/>
                        </a:rPr>
                        <a:t>20.9036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41.8072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89966931"/>
                  </a:ext>
                </a:extLst>
              </a:tr>
              <a:tr h="301336">
                <a:tc>
                  <a:txBody>
                    <a:bodyPr/>
                    <a:lstStyle/>
                    <a:p>
                      <a:pPr marL="0" marR="0">
                        <a:lnSpc>
                          <a:spcPct val="107000"/>
                        </a:lnSpc>
                        <a:spcBef>
                          <a:spcPts val="0"/>
                        </a:spcBef>
                        <a:spcAft>
                          <a:spcPts val="0"/>
                        </a:spcAft>
                      </a:pPr>
                      <a:r>
                        <a:rPr lang="en-US" sz="1800" dirty="0">
                          <a:effectLst/>
                        </a:rPr>
                        <a:t>PDPs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004986"/>
                    </a:solidFill>
                  </a:tcPr>
                </a:tc>
                <a:tc>
                  <a:txBody>
                    <a:bodyPr/>
                    <a:lstStyle/>
                    <a:p>
                      <a:pPr marL="0" marR="0" algn="ctr">
                        <a:lnSpc>
                          <a:spcPct val="107000"/>
                        </a:lnSpc>
                        <a:spcBef>
                          <a:spcPts val="0"/>
                        </a:spcBef>
                        <a:spcAft>
                          <a:spcPts val="0"/>
                        </a:spcAft>
                      </a:pPr>
                      <a:r>
                        <a:rPr lang="en-US" sz="1800" dirty="0">
                          <a:effectLst/>
                        </a:rPr>
                        <a:t>5.7573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11.5145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056510950"/>
                  </a:ext>
                </a:extLst>
              </a:tr>
            </a:tbl>
          </a:graphicData>
        </a:graphic>
      </p:graphicFrame>
    </p:spTree>
    <p:extLst>
      <p:ext uri="{BB962C8B-B14F-4D97-AF65-F5344CB8AC3E}">
        <p14:creationId xmlns:p14="http://schemas.microsoft.com/office/powerpoint/2010/main" val="4340696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A5C0612-5F46-5652-6894-E026EBFDEBF1}"/>
              </a:ext>
            </a:extLst>
          </p:cNvPr>
          <p:cNvSpPr>
            <a:spLocks noGrp="1"/>
          </p:cNvSpPr>
          <p:nvPr>
            <p:ph type="dt" sz="half" idx="11"/>
          </p:nvPr>
        </p:nvSpPr>
        <p:spPr/>
        <p:txBody>
          <a:bodyPr/>
          <a:lstStyle/>
          <a:p>
            <a:r>
              <a:rPr lang="en-US" dirty="0"/>
              <a:t>November 2024</a:t>
            </a:r>
          </a:p>
        </p:txBody>
      </p:sp>
      <p:sp>
        <p:nvSpPr>
          <p:cNvPr id="5" name="Footer Placeholder 4">
            <a:extLst>
              <a:ext uri="{FF2B5EF4-FFF2-40B4-BE49-F238E27FC236}">
                <a16:creationId xmlns:a16="http://schemas.microsoft.com/office/drawing/2014/main" id="{17EB1A07-87E3-2FDC-6465-B6869F82131D}"/>
              </a:ext>
            </a:extLst>
          </p:cNvPr>
          <p:cNvSpPr>
            <a:spLocks noGrp="1"/>
          </p:cNvSpPr>
          <p:nvPr>
            <p:ph type="ftr" sz="quarter" idx="12"/>
          </p:nvPr>
        </p:nvSpPr>
        <p:spPr>
          <a:xfrm>
            <a:off x="2924018" y="4767263"/>
            <a:ext cx="3086100" cy="273844"/>
          </a:xfrm>
        </p:spPr>
        <p:txBody>
          <a:bodyPr/>
          <a:lstStyle/>
          <a:p>
            <a:r>
              <a:rPr lang="en-US" dirty="0"/>
              <a:t>Part C and D Star Ratings – Health Equity Index Reward</a:t>
            </a:r>
          </a:p>
          <a:p>
            <a:endParaRPr lang="en-US" dirty="0"/>
          </a:p>
        </p:txBody>
      </p:sp>
      <p:sp>
        <p:nvSpPr>
          <p:cNvPr id="6" name="Slide Number Placeholder 5">
            <a:extLst>
              <a:ext uri="{FF2B5EF4-FFF2-40B4-BE49-F238E27FC236}">
                <a16:creationId xmlns:a16="http://schemas.microsoft.com/office/drawing/2014/main" id="{0C88BBCF-E6AF-E9C0-27AF-C1AE19BD2083}"/>
              </a:ext>
            </a:extLst>
          </p:cNvPr>
          <p:cNvSpPr>
            <a:spLocks noGrp="1"/>
          </p:cNvSpPr>
          <p:nvPr>
            <p:ph type="sldNum" sz="quarter" idx="4"/>
          </p:nvPr>
        </p:nvSpPr>
        <p:spPr/>
        <p:txBody>
          <a:bodyPr/>
          <a:lstStyle/>
          <a:p>
            <a:fld id="{48F63A3B-78C7-47BE-AE5E-E10140E04643}" type="slidenum">
              <a:rPr lang="en-US" smtClean="0"/>
              <a:pPr/>
              <a:t>33</a:t>
            </a:fld>
            <a:endParaRPr lang="en-US" dirty="0"/>
          </a:p>
        </p:txBody>
      </p:sp>
      <p:sp>
        <p:nvSpPr>
          <p:cNvPr id="29" name="Title 6">
            <a:extLst>
              <a:ext uri="{FF2B5EF4-FFF2-40B4-BE49-F238E27FC236}">
                <a16:creationId xmlns:a16="http://schemas.microsoft.com/office/drawing/2014/main" id="{64855175-2318-E001-1E96-DC7DAE80CD9D}"/>
              </a:ext>
            </a:extLst>
          </p:cNvPr>
          <p:cNvSpPr>
            <a:spLocks noGrp="1"/>
          </p:cNvSpPr>
          <p:nvPr>
            <p:ph type="ctrTitle"/>
          </p:nvPr>
        </p:nvSpPr>
        <p:spPr>
          <a:xfrm>
            <a:off x="696191" y="187524"/>
            <a:ext cx="7793758" cy="558786"/>
          </a:xfrm>
        </p:spPr>
        <p:txBody>
          <a:bodyPr/>
          <a:lstStyle/>
          <a:p>
            <a:pPr marL="0" marR="0">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Overall Rating HEI Score and Reward for MA-PDs</a:t>
            </a:r>
            <a:r>
              <a:rPr lang="en-US" sz="2400" dirty="0">
                <a:effectLst/>
                <a:latin typeface="Arial" panose="020B060402020202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0" name="Object 29" descr="The average overall rating HEI score for MA-PD contracts was -0.011.&#10;The range of overall rating HEI scores among MA-PD contracts was -0.979 to 0.944.&#10;The average overall rating HEI reward among contracts receiving a reward was 0.107 out of a maximum of 0.4.&#10;The range of overall rating HEI rewards among contracts receiving a reward was 0.004 to 0.375.">
            <a:extLst>
              <a:ext uri="{FF2B5EF4-FFF2-40B4-BE49-F238E27FC236}">
                <a16:creationId xmlns:a16="http://schemas.microsoft.com/office/drawing/2014/main" id="{86B6652E-F85D-EBF8-BBE0-BB26BBB717E6}"/>
              </a:ext>
            </a:extLst>
          </p:cNvPr>
          <p:cNvGraphicFramePr>
            <a:graphicFrameLocks noChangeAspect="1"/>
          </p:cNvGraphicFramePr>
          <p:nvPr>
            <p:extLst>
              <p:ext uri="{D42A27DB-BD31-4B8C-83A1-F6EECF244321}">
                <p14:modId xmlns:p14="http://schemas.microsoft.com/office/powerpoint/2010/main" val="717912834"/>
              </p:ext>
            </p:extLst>
          </p:nvPr>
        </p:nvGraphicFramePr>
        <p:xfrm>
          <a:off x="2403568" y="805065"/>
          <a:ext cx="7842151" cy="3533369"/>
        </p:xfrm>
        <a:graphic>
          <a:graphicData uri="http://schemas.openxmlformats.org/presentationml/2006/ole">
            <mc:AlternateContent xmlns:mc="http://schemas.openxmlformats.org/markup-compatibility/2006">
              <mc:Choice xmlns:v="urn:schemas-microsoft-com:vml" Requires="v">
                <p:oleObj name="Document" r:id="rId2" imgW="5956042" imgH="2675942" progId="Word.Document.12">
                  <p:embed/>
                </p:oleObj>
              </mc:Choice>
              <mc:Fallback>
                <p:oleObj name="Document" r:id="rId2" imgW="5956042" imgH="2675942" progId="Word.Document.12">
                  <p:embed/>
                  <p:pic>
                    <p:nvPicPr>
                      <p:cNvPr id="0" name=""/>
                      <p:cNvPicPr/>
                      <p:nvPr/>
                    </p:nvPicPr>
                    <p:blipFill>
                      <a:blip r:embed="rId3"/>
                      <a:stretch>
                        <a:fillRect/>
                      </a:stretch>
                    </p:blipFill>
                    <p:spPr>
                      <a:xfrm>
                        <a:off x="2403568" y="805065"/>
                        <a:ext cx="7842151" cy="3533369"/>
                      </a:xfrm>
                      <a:prstGeom prst="rect">
                        <a:avLst/>
                      </a:prstGeom>
                    </p:spPr>
                  </p:pic>
                </p:oleObj>
              </mc:Fallback>
            </mc:AlternateContent>
          </a:graphicData>
        </a:graphic>
      </p:graphicFrame>
    </p:spTree>
    <p:extLst>
      <p:ext uri="{BB962C8B-B14F-4D97-AF65-F5344CB8AC3E}">
        <p14:creationId xmlns:p14="http://schemas.microsoft.com/office/powerpoint/2010/main" val="40183834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A5C0612-5F46-5652-6894-E026EBFDEBF1}"/>
              </a:ext>
            </a:extLst>
          </p:cNvPr>
          <p:cNvSpPr>
            <a:spLocks noGrp="1"/>
          </p:cNvSpPr>
          <p:nvPr>
            <p:ph type="dt" sz="half" idx="11"/>
          </p:nvPr>
        </p:nvSpPr>
        <p:spPr/>
        <p:txBody>
          <a:bodyPr/>
          <a:lstStyle/>
          <a:p>
            <a:r>
              <a:rPr lang="en-US" dirty="0"/>
              <a:t>November 2024</a:t>
            </a:r>
          </a:p>
        </p:txBody>
      </p:sp>
      <p:sp>
        <p:nvSpPr>
          <p:cNvPr id="5" name="Footer Placeholder 4">
            <a:extLst>
              <a:ext uri="{FF2B5EF4-FFF2-40B4-BE49-F238E27FC236}">
                <a16:creationId xmlns:a16="http://schemas.microsoft.com/office/drawing/2014/main" id="{17EB1A07-87E3-2FDC-6465-B6869F82131D}"/>
              </a:ext>
            </a:extLst>
          </p:cNvPr>
          <p:cNvSpPr>
            <a:spLocks noGrp="1"/>
          </p:cNvSpPr>
          <p:nvPr>
            <p:ph type="ftr" sz="quarter" idx="12"/>
          </p:nvPr>
        </p:nvSpPr>
        <p:spPr>
          <a:xfrm>
            <a:off x="2924018" y="4767263"/>
            <a:ext cx="3086100" cy="273844"/>
          </a:xfrm>
        </p:spPr>
        <p:txBody>
          <a:bodyPr/>
          <a:lstStyle/>
          <a:p>
            <a:r>
              <a:rPr lang="en-US" dirty="0"/>
              <a:t>Part C and D Star Ratings – Health Equity Index Reward</a:t>
            </a:r>
          </a:p>
          <a:p>
            <a:endParaRPr lang="en-US" dirty="0"/>
          </a:p>
        </p:txBody>
      </p:sp>
      <p:sp>
        <p:nvSpPr>
          <p:cNvPr id="6" name="Slide Number Placeholder 5">
            <a:extLst>
              <a:ext uri="{FF2B5EF4-FFF2-40B4-BE49-F238E27FC236}">
                <a16:creationId xmlns:a16="http://schemas.microsoft.com/office/drawing/2014/main" id="{0C88BBCF-E6AF-E9C0-27AF-C1AE19BD2083}"/>
              </a:ext>
            </a:extLst>
          </p:cNvPr>
          <p:cNvSpPr>
            <a:spLocks noGrp="1"/>
          </p:cNvSpPr>
          <p:nvPr>
            <p:ph type="sldNum" sz="quarter" idx="4"/>
          </p:nvPr>
        </p:nvSpPr>
        <p:spPr/>
        <p:txBody>
          <a:bodyPr/>
          <a:lstStyle/>
          <a:p>
            <a:fld id="{48F63A3B-78C7-47BE-AE5E-E10140E04643}" type="slidenum">
              <a:rPr lang="en-US" smtClean="0"/>
              <a:pPr/>
              <a:t>34</a:t>
            </a:fld>
            <a:endParaRPr lang="en-US" dirty="0"/>
          </a:p>
        </p:txBody>
      </p:sp>
      <p:sp>
        <p:nvSpPr>
          <p:cNvPr id="29" name="Title 6">
            <a:extLst>
              <a:ext uri="{FF2B5EF4-FFF2-40B4-BE49-F238E27FC236}">
                <a16:creationId xmlns:a16="http://schemas.microsoft.com/office/drawing/2014/main" id="{64855175-2318-E001-1E96-DC7DAE80CD9D}"/>
              </a:ext>
            </a:extLst>
          </p:cNvPr>
          <p:cNvSpPr>
            <a:spLocks noGrp="1"/>
          </p:cNvSpPr>
          <p:nvPr>
            <p:ph type="ctrTitle"/>
          </p:nvPr>
        </p:nvSpPr>
        <p:spPr>
          <a:xfrm>
            <a:off x="696191" y="314745"/>
            <a:ext cx="7793758" cy="558786"/>
          </a:xfrm>
        </p:spPr>
        <p:txBody>
          <a:bodyPr/>
          <a:lstStyle/>
          <a:p>
            <a:pPr marL="0" marR="0">
              <a:lnSpc>
                <a:spcPct val="107000"/>
              </a:lnSpc>
              <a:spcBef>
                <a:spcPts val="0"/>
              </a:spcBef>
              <a:spcAft>
                <a:spcPts val="800"/>
              </a:spcAft>
            </a:pPr>
            <a:r>
              <a:rPr lang="en-US" sz="2400" dirty="0">
                <a:ea typeface="Calibri" panose="020F0502020204030204" pitchFamily="34" charset="0"/>
                <a:cs typeface="Times New Roman" panose="02020603050405020304" pitchFamily="18" charset="0"/>
              </a:rPr>
              <a:t>Part D Summary HEI Score and Reward for PDPs</a:t>
            </a:r>
            <a:r>
              <a:rPr lang="en-US" sz="3600" dirty="0">
                <a:effectLst/>
                <a:latin typeface="Arial" panose="020B0604020202020204" pitchFamily="34"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Object 1" descr="The average Part D summary rating HEI score among PDP contracts was 0.028.&#10;The range of Part D summary rating HEI scores among PDP contracts was -1.000 to 1.000.&#10;The average Part D summary rating HEI reward among PDP contracts receiving a reward was 0.151 out of maximum of 0.4.&#10;The range of Part D summary rating HEI rewards among PDP contracts receiving a reward was 0.029 to 0.400.&#10;">
            <a:extLst>
              <a:ext uri="{FF2B5EF4-FFF2-40B4-BE49-F238E27FC236}">
                <a16:creationId xmlns:a16="http://schemas.microsoft.com/office/drawing/2014/main" id="{CAD18FA5-6C9A-260B-2479-2201ADFDC080}"/>
              </a:ext>
            </a:extLst>
          </p:cNvPr>
          <p:cNvGraphicFramePr>
            <a:graphicFrameLocks noChangeAspect="1"/>
          </p:cNvGraphicFramePr>
          <p:nvPr>
            <p:extLst>
              <p:ext uri="{D42A27DB-BD31-4B8C-83A1-F6EECF244321}">
                <p14:modId xmlns:p14="http://schemas.microsoft.com/office/powerpoint/2010/main" val="4137963147"/>
              </p:ext>
            </p:extLst>
          </p:nvPr>
        </p:nvGraphicFramePr>
        <p:xfrm>
          <a:off x="2342724" y="824464"/>
          <a:ext cx="7888063" cy="3554055"/>
        </p:xfrm>
        <a:graphic>
          <a:graphicData uri="http://schemas.openxmlformats.org/presentationml/2006/ole">
            <mc:AlternateContent xmlns:mc="http://schemas.openxmlformats.org/markup-compatibility/2006">
              <mc:Choice xmlns:v="urn:schemas-microsoft-com:vml" Requires="v">
                <p:oleObj name="Document" r:id="rId2" imgW="5940848" imgH="2676472" progId="Word.Document.12">
                  <p:embed/>
                </p:oleObj>
              </mc:Choice>
              <mc:Fallback>
                <p:oleObj name="Document" r:id="rId2" imgW="5940848" imgH="2676472" progId="Word.Document.12">
                  <p:embed/>
                  <p:pic>
                    <p:nvPicPr>
                      <p:cNvPr id="0" name=""/>
                      <p:cNvPicPr/>
                      <p:nvPr/>
                    </p:nvPicPr>
                    <p:blipFill>
                      <a:blip r:embed="rId3"/>
                      <a:stretch>
                        <a:fillRect/>
                      </a:stretch>
                    </p:blipFill>
                    <p:spPr>
                      <a:xfrm>
                        <a:off x="2342724" y="824464"/>
                        <a:ext cx="7888063" cy="3554055"/>
                      </a:xfrm>
                      <a:prstGeom prst="rect">
                        <a:avLst/>
                      </a:prstGeom>
                    </p:spPr>
                  </p:pic>
                </p:oleObj>
              </mc:Fallback>
            </mc:AlternateContent>
          </a:graphicData>
        </a:graphic>
      </p:graphicFrame>
    </p:spTree>
    <p:extLst>
      <p:ext uri="{BB962C8B-B14F-4D97-AF65-F5344CB8AC3E}">
        <p14:creationId xmlns:p14="http://schemas.microsoft.com/office/powerpoint/2010/main" val="176262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A5C0612-5F46-5652-6894-E026EBFDEBF1}"/>
              </a:ext>
            </a:extLst>
          </p:cNvPr>
          <p:cNvSpPr>
            <a:spLocks noGrp="1"/>
          </p:cNvSpPr>
          <p:nvPr>
            <p:ph type="dt" sz="half" idx="11"/>
          </p:nvPr>
        </p:nvSpPr>
        <p:spPr/>
        <p:txBody>
          <a:bodyPr/>
          <a:lstStyle/>
          <a:p>
            <a:r>
              <a:rPr lang="en-US" dirty="0"/>
              <a:t>November 2024</a:t>
            </a:r>
          </a:p>
        </p:txBody>
      </p:sp>
      <p:sp>
        <p:nvSpPr>
          <p:cNvPr id="5" name="Footer Placeholder 4">
            <a:extLst>
              <a:ext uri="{FF2B5EF4-FFF2-40B4-BE49-F238E27FC236}">
                <a16:creationId xmlns:a16="http://schemas.microsoft.com/office/drawing/2014/main" id="{17EB1A07-87E3-2FDC-6465-B6869F82131D}"/>
              </a:ext>
            </a:extLst>
          </p:cNvPr>
          <p:cNvSpPr>
            <a:spLocks noGrp="1"/>
          </p:cNvSpPr>
          <p:nvPr>
            <p:ph type="ftr" sz="quarter" idx="12"/>
          </p:nvPr>
        </p:nvSpPr>
        <p:spPr>
          <a:xfrm>
            <a:off x="2924018" y="4767263"/>
            <a:ext cx="3086100" cy="273844"/>
          </a:xfrm>
        </p:spPr>
        <p:txBody>
          <a:bodyPr/>
          <a:lstStyle/>
          <a:p>
            <a:r>
              <a:rPr lang="en-US" dirty="0"/>
              <a:t>Part C and D Star Ratings – Health Equity Index Reward</a:t>
            </a:r>
          </a:p>
          <a:p>
            <a:endParaRPr lang="en-US" dirty="0"/>
          </a:p>
        </p:txBody>
      </p:sp>
      <p:sp>
        <p:nvSpPr>
          <p:cNvPr id="6" name="Slide Number Placeholder 5">
            <a:extLst>
              <a:ext uri="{FF2B5EF4-FFF2-40B4-BE49-F238E27FC236}">
                <a16:creationId xmlns:a16="http://schemas.microsoft.com/office/drawing/2014/main" id="{0C88BBCF-E6AF-E9C0-27AF-C1AE19BD2083}"/>
              </a:ext>
            </a:extLst>
          </p:cNvPr>
          <p:cNvSpPr>
            <a:spLocks noGrp="1"/>
          </p:cNvSpPr>
          <p:nvPr>
            <p:ph type="sldNum" sz="quarter" idx="4"/>
          </p:nvPr>
        </p:nvSpPr>
        <p:spPr/>
        <p:txBody>
          <a:bodyPr/>
          <a:lstStyle/>
          <a:p>
            <a:fld id="{48F63A3B-78C7-47BE-AE5E-E10140E04643}" type="slidenum">
              <a:rPr lang="en-US" smtClean="0"/>
              <a:pPr/>
              <a:t>35</a:t>
            </a:fld>
            <a:endParaRPr lang="en-US" dirty="0"/>
          </a:p>
        </p:txBody>
      </p:sp>
      <p:sp>
        <p:nvSpPr>
          <p:cNvPr id="25" name="Title 24">
            <a:extLst>
              <a:ext uri="{FF2B5EF4-FFF2-40B4-BE49-F238E27FC236}">
                <a16:creationId xmlns:a16="http://schemas.microsoft.com/office/drawing/2014/main" id="{3E213847-3F87-A588-C2B0-A69BCE308DAD}"/>
              </a:ext>
            </a:extLst>
          </p:cNvPr>
          <p:cNvSpPr>
            <a:spLocks noGrp="1"/>
          </p:cNvSpPr>
          <p:nvPr>
            <p:ph type="ctrTitle"/>
          </p:nvPr>
        </p:nvSpPr>
        <p:spPr>
          <a:xfrm>
            <a:off x="659566" y="441919"/>
            <a:ext cx="6858000" cy="558786"/>
          </a:xfrm>
        </p:spPr>
        <p:txBody>
          <a:bodyPr/>
          <a:lstStyle/>
          <a:p>
            <a:r>
              <a:rPr lang="en-US" sz="2800" dirty="0"/>
              <a:t>HEI Score and Reward by Parent Organization Size</a:t>
            </a:r>
          </a:p>
        </p:txBody>
      </p:sp>
      <p:graphicFrame>
        <p:nvGraphicFramePr>
          <p:cNvPr id="2" name="Object 1" descr="The average overall rating HEI score was 0.030 among small parent organizations and -0.049 among large parent organizations.&#10;The range of overall rating HEI scores was -0.979 to 0.938 among small parent organizations and -0.967 to 0.944 among large parent organizations.&#10;The average overall rating HEI reward among contracts qualifying for a reward was 0.118 among small parent organizations and 0.100 among large parent organizations.&#10;The overall rating HEI reward among contracts qualifying for a reward ranged from 0.004 to 0.375 among small parent organizations and 0.005 to 0.347 among large parent organizations.">
            <a:extLst>
              <a:ext uri="{FF2B5EF4-FFF2-40B4-BE49-F238E27FC236}">
                <a16:creationId xmlns:a16="http://schemas.microsoft.com/office/drawing/2014/main" id="{46727594-35A7-CAD6-2342-52DEC83B2D04}"/>
              </a:ext>
            </a:extLst>
          </p:cNvPr>
          <p:cNvGraphicFramePr>
            <a:graphicFrameLocks noChangeAspect="1"/>
          </p:cNvGraphicFramePr>
          <p:nvPr>
            <p:extLst>
              <p:ext uri="{D42A27DB-BD31-4B8C-83A1-F6EECF244321}">
                <p14:modId xmlns:p14="http://schemas.microsoft.com/office/powerpoint/2010/main" val="2478676761"/>
              </p:ext>
            </p:extLst>
          </p:nvPr>
        </p:nvGraphicFramePr>
        <p:xfrm>
          <a:off x="1601788" y="1000706"/>
          <a:ext cx="7279374" cy="3279804"/>
        </p:xfrm>
        <a:graphic>
          <a:graphicData uri="http://schemas.openxmlformats.org/presentationml/2006/ole">
            <mc:AlternateContent xmlns:mc="http://schemas.openxmlformats.org/markup-compatibility/2006">
              <mc:Choice xmlns:v="urn:schemas-microsoft-com:vml" Requires="v">
                <p:oleObj name="Document" r:id="rId2" imgW="5940848" imgH="2676472" progId="Word.Document.12">
                  <p:embed/>
                </p:oleObj>
              </mc:Choice>
              <mc:Fallback>
                <p:oleObj name="Document" r:id="rId2" imgW="5940848" imgH="2676472" progId="Word.Document.12">
                  <p:embed/>
                  <p:pic>
                    <p:nvPicPr>
                      <p:cNvPr id="0" name=""/>
                      <p:cNvPicPr/>
                      <p:nvPr/>
                    </p:nvPicPr>
                    <p:blipFill>
                      <a:blip r:embed="rId3"/>
                      <a:stretch>
                        <a:fillRect/>
                      </a:stretch>
                    </p:blipFill>
                    <p:spPr>
                      <a:xfrm>
                        <a:off x="1601788" y="1000706"/>
                        <a:ext cx="7279374" cy="3279804"/>
                      </a:xfrm>
                      <a:prstGeom prst="rect">
                        <a:avLst/>
                      </a:prstGeom>
                    </p:spPr>
                  </p:pic>
                </p:oleObj>
              </mc:Fallback>
            </mc:AlternateContent>
          </a:graphicData>
        </a:graphic>
      </p:graphicFrame>
    </p:spTree>
    <p:extLst>
      <p:ext uri="{BB962C8B-B14F-4D97-AF65-F5344CB8AC3E}">
        <p14:creationId xmlns:p14="http://schemas.microsoft.com/office/powerpoint/2010/main" val="4924520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A5C0612-5F46-5652-6894-E026EBFDEBF1}"/>
              </a:ext>
            </a:extLst>
          </p:cNvPr>
          <p:cNvSpPr>
            <a:spLocks noGrp="1"/>
          </p:cNvSpPr>
          <p:nvPr>
            <p:ph type="dt" sz="half" idx="11"/>
          </p:nvPr>
        </p:nvSpPr>
        <p:spPr/>
        <p:txBody>
          <a:bodyPr/>
          <a:lstStyle/>
          <a:p>
            <a:r>
              <a:rPr lang="en-US" dirty="0"/>
              <a:t>November 2024</a:t>
            </a:r>
          </a:p>
        </p:txBody>
      </p:sp>
      <p:sp>
        <p:nvSpPr>
          <p:cNvPr id="5" name="Footer Placeholder 4">
            <a:extLst>
              <a:ext uri="{FF2B5EF4-FFF2-40B4-BE49-F238E27FC236}">
                <a16:creationId xmlns:a16="http://schemas.microsoft.com/office/drawing/2014/main" id="{17EB1A07-87E3-2FDC-6465-B6869F82131D}"/>
              </a:ext>
            </a:extLst>
          </p:cNvPr>
          <p:cNvSpPr>
            <a:spLocks noGrp="1"/>
          </p:cNvSpPr>
          <p:nvPr>
            <p:ph type="ftr" sz="quarter" idx="12"/>
          </p:nvPr>
        </p:nvSpPr>
        <p:spPr>
          <a:xfrm>
            <a:off x="2924018" y="4767263"/>
            <a:ext cx="3086100" cy="273844"/>
          </a:xfrm>
        </p:spPr>
        <p:txBody>
          <a:bodyPr/>
          <a:lstStyle/>
          <a:p>
            <a:r>
              <a:rPr lang="en-US" dirty="0"/>
              <a:t>Part C and D Star Ratings – Health Equity Index Reward</a:t>
            </a:r>
          </a:p>
          <a:p>
            <a:endParaRPr lang="en-US" dirty="0"/>
          </a:p>
        </p:txBody>
      </p:sp>
      <p:sp>
        <p:nvSpPr>
          <p:cNvPr id="6" name="Slide Number Placeholder 5">
            <a:extLst>
              <a:ext uri="{FF2B5EF4-FFF2-40B4-BE49-F238E27FC236}">
                <a16:creationId xmlns:a16="http://schemas.microsoft.com/office/drawing/2014/main" id="{0C88BBCF-E6AF-E9C0-27AF-C1AE19BD2083}"/>
              </a:ext>
            </a:extLst>
          </p:cNvPr>
          <p:cNvSpPr>
            <a:spLocks noGrp="1"/>
          </p:cNvSpPr>
          <p:nvPr>
            <p:ph type="sldNum" sz="quarter" idx="4"/>
          </p:nvPr>
        </p:nvSpPr>
        <p:spPr/>
        <p:txBody>
          <a:bodyPr/>
          <a:lstStyle/>
          <a:p>
            <a:fld id="{48F63A3B-78C7-47BE-AE5E-E10140E04643}" type="slidenum">
              <a:rPr lang="en-US" smtClean="0"/>
              <a:pPr/>
              <a:t>36</a:t>
            </a:fld>
            <a:endParaRPr lang="en-US" dirty="0"/>
          </a:p>
        </p:txBody>
      </p:sp>
      <p:sp>
        <p:nvSpPr>
          <p:cNvPr id="25" name="Title 24">
            <a:extLst>
              <a:ext uri="{FF2B5EF4-FFF2-40B4-BE49-F238E27FC236}">
                <a16:creationId xmlns:a16="http://schemas.microsoft.com/office/drawing/2014/main" id="{3E213847-3F87-A588-C2B0-A69BCE308DAD}"/>
              </a:ext>
            </a:extLst>
          </p:cNvPr>
          <p:cNvSpPr>
            <a:spLocks noGrp="1"/>
          </p:cNvSpPr>
          <p:nvPr>
            <p:ph type="ctrTitle"/>
          </p:nvPr>
        </p:nvSpPr>
        <p:spPr/>
        <p:txBody>
          <a:bodyPr/>
          <a:lstStyle/>
          <a:p>
            <a:r>
              <a:rPr lang="en-US" sz="2800" dirty="0"/>
              <a:t>HEI Score and Reward by D-SNP Contract Type</a:t>
            </a:r>
          </a:p>
        </p:txBody>
      </p:sp>
      <p:graphicFrame>
        <p:nvGraphicFramePr>
          <p:cNvPr id="2" name="Object 1" descr="The average overall rating HEI score among D-SNP only contracts was 0.003, among partial D-SNP contracts was -0.019, and among non D-SNP contracts was -0.008.&#10;The range of overall rating HEI scores was -0.764 to 0.741 among D-SNP only contracts, -0.967 to 0.938 among partial D-SNP contracts, and -0.979 to 0.944 among non D-SNP contracts.&#10;The average overall rating HEI reward among contracts qualifying for a reward was 0.121 among D-SNP only contracts, 0.131 among partial D-SNP contracts, and was 0.070 among non D-SNP contracts.&#10;The range of overall rating HEI rewards among contracts that qualified for a reward was 0.014 to 0.297 among D-SNP only contracts, 0.004 to 0.375 among partial D-SNP contracts, and was 0.006 to 0.327 among non D-SNP contracts.">
            <a:extLst>
              <a:ext uri="{FF2B5EF4-FFF2-40B4-BE49-F238E27FC236}">
                <a16:creationId xmlns:a16="http://schemas.microsoft.com/office/drawing/2014/main" id="{58EE34FA-C8A3-AE25-F7E1-52C2F4A3BE14}"/>
              </a:ext>
            </a:extLst>
          </p:cNvPr>
          <p:cNvGraphicFramePr>
            <a:graphicFrameLocks noChangeAspect="1"/>
          </p:cNvGraphicFramePr>
          <p:nvPr>
            <p:extLst>
              <p:ext uri="{D42A27DB-BD31-4B8C-83A1-F6EECF244321}">
                <p14:modId xmlns:p14="http://schemas.microsoft.com/office/powerpoint/2010/main" val="3931791890"/>
              </p:ext>
            </p:extLst>
          </p:nvPr>
        </p:nvGraphicFramePr>
        <p:xfrm>
          <a:off x="628650" y="940895"/>
          <a:ext cx="7650163" cy="3441700"/>
        </p:xfrm>
        <a:graphic>
          <a:graphicData uri="http://schemas.openxmlformats.org/presentationml/2006/ole">
            <mc:AlternateContent xmlns:mc="http://schemas.openxmlformats.org/markup-compatibility/2006">
              <mc:Choice xmlns:v="urn:schemas-microsoft-com:vml" Requires="v">
                <p:oleObj name="Document" r:id="rId2" imgW="5949124" imgH="2676472" progId="Word.Document.12">
                  <p:embed/>
                </p:oleObj>
              </mc:Choice>
              <mc:Fallback>
                <p:oleObj name="Document" r:id="rId2" imgW="5949124" imgH="2676472" progId="Word.Document.12">
                  <p:embed/>
                  <p:pic>
                    <p:nvPicPr>
                      <p:cNvPr id="0" name=""/>
                      <p:cNvPicPr/>
                      <p:nvPr/>
                    </p:nvPicPr>
                    <p:blipFill>
                      <a:blip r:embed="rId3"/>
                      <a:stretch>
                        <a:fillRect/>
                      </a:stretch>
                    </p:blipFill>
                    <p:spPr>
                      <a:xfrm>
                        <a:off x="628650" y="940895"/>
                        <a:ext cx="7650163" cy="3441700"/>
                      </a:xfrm>
                      <a:prstGeom prst="rect">
                        <a:avLst/>
                      </a:prstGeom>
                    </p:spPr>
                  </p:pic>
                </p:oleObj>
              </mc:Fallback>
            </mc:AlternateContent>
          </a:graphicData>
        </a:graphic>
      </p:graphicFrame>
    </p:spTree>
    <p:extLst>
      <p:ext uri="{BB962C8B-B14F-4D97-AF65-F5344CB8AC3E}">
        <p14:creationId xmlns:p14="http://schemas.microsoft.com/office/powerpoint/2010/main" val="18830935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A5C0612-5F46-5652-6894-E026EBFDEBF1}"/>
              </a:ext>
            </a:extLst>
          </p:cNvPr>
          <p:cNvSpPr>
            <a:spLocks noGrp="1"/>
          </p:cNvSpPr>
          <p:nvPr>
            <p:ph type="dt" sz="half" idx="11"/>
          </p:nvPr>
        </p:nvSpPr>
        <p:spPr/>
        <p:txBody>
          <a:bodyPr/>
          <a:lstStyle/>
          <a:p>
            <a:r>
              <a:rPr lang="en-US" dirty="0"/>
              <a:t>November 2024</a:t>
            </a:r>
          </a:p>
        </p:txBody>
      </p:sp>
      <p:sp>
        <p:nvSpPr>
          <p:cNvPr id="5" name="Footer Placeholder 4">
            <a:extLst>
              <a:ext uri="{FF2B5EF4-FFF2-40B4-BE49-F238E27FC236}">
                <a16:creationId xmlns:a16="http://schemas.microsoft.com/office/drawing/2014/main" id="{17EB1A07-87E3-2FDC-6465-B6869F82131D}"/>
              </a:ext>
            </a:extLst>
          </p:cNvPr>
          <p:cNvSpPr>
            <a:spLocks noGrp="1"/>
          </p:cNvSpPr>
          <p:nvPr>
            <p:ph type="ftr" sz="quarter" idx="12"/>
          </p:nvPr>
        </p:nvSpPr>
        <p:spPr>
          <a:xfrm>
            <a:off x="2924018" y="4767263"/>
            <a:ext cx="3086100" cy="273844"/>
          </a:xfrm>
        </p:spPr>
        <p:txBody>
          <a:bodyPr/>
          <a:lstStyle/>
          <a:p>
            <a:r>
              <a:rPr lang="en-US" dirty="0"/>
              <a:t>Part C and D Star Ratings – Health Equity Index Reward</a:t>
            </a:r>
          </a:p>
          <a:p>
            <a:endParaRPr lang="en-US" dirty="0"/>
          </a:p>
        </p:txBody>
      </p:sp>
      <p:sp>
        <p:nvSpPr>
          <p:cNvPr id="6" name="Slide Number Placeholder 5">
            <a:extLst>
              <a:ext uri="{FF2B5EF4-FFF2-40B4-BE49-F238E27FC236}">
                <a16:creationId xmlns:a16="http://schemas.microsoft.com/office/drawing/2014/main" id="{0C88BBCF-E6AF-E9C0-27AF-C1AE19BD2083}"/>
              </a:ext>
            </a:extLst>
          </p:cNvPr>
          <p:cNvSpPr>
            <a:spLocks noGrp="1"/>
          </p:cNvSpPr>
          <p:nvPr>
            <p:ph type="sldNum" sz="quarter" idx="4"/>
          </p:nvPr>
        </p:nvSpPr>
        <p:spPr/>
        <p:txBody>
          <a:bodyPr/>
          <a:lstStyle/>
          <a:p>
            <a:fld id="{48F63A3B-78C7-47BE-AE5E-E10140E04643}" type="slidenum">
              <a:rPr lang="en-US" smtClean="0"/>
              <a:pPr/>
              <a:t>37</a:t>
            </a:fld>
            <a:endParaRPr lang="en-US" dirty="0"/>
          </a:p>
        </p:txBody>
      </p:sp>
      <p:sp>
        <p:nvSpPr>
          <p:cNvPr id="25" name="Title 24">
            <a:extLst>
              <a:ext uri="{FF2B5EF4-FFF2-40B4-BE49-F238E27FC236}">
                <a16:creationId xmlns:a16="http://schemas.microsoft.com/office/drawing/2014/main" id="{3E213847-3F87-A588-C2B0-A69BCE308DAD}"/>
              </a:ext>
            </a:extLst>
          </p:cNvPr>
          <p:cNvSpPr>
            <a:spLocks noGrp="1"/>
          </p:cNvSpPr>
          <p:nvPr>
            <p:ph type="ctrTitle"/>
          </p:nvPr>
        </p:nvSpPr>
        <p:spPr>
          <a:xfrm>
            <a:off x="696190" y="241096"/>
            <a:ext cx="7650311" cy="558786"/>
          </a:xfrm>
        </p:spPr>
        <p:txBody>
          <a:bodyPr/>
          <a:lstStyle/>
          <a:p>
            <a:r>
              <a:rPr lang="en-US" sz="2800" dirty="0"/>
              <a:t>HEI Score and Reward by EGWP* Enrollment</a:t>
            </a:r>
          </a:p>
        </p:txBody>
      </p:sp>
      <p:sp>
        <p:nvSpPr>
          <p:cNvPr id="3" name="TextBox 2">
            <a:extLst>
              <a:ext uri="{FF2B5EF4-FFF2-40B4-BE49-F238E27FC236}">
                <a16:creationId xmlns:a16="http://schemas.microsoft.com/office/drawing/2014/main" id="{46A4BA7D-E13E-E913-A36A-AA9E384EAD7A}"/>
              </a:ext>
            </a:extLst>
          </p:cNvPr>
          <p:cNvSpPr txBox="1"/>
          <p:nvPr/>
        </p:nvSpPr>
        <p:spPr>
          <a:xfrm>
            <a:off x="457200" y="3736159"/>
            <a:ext cx="7637116" cy="300082"/>
          </a:xfrm>
          <a:prstGeom prst="rect">
            <a:avLst/>
          </a:prstGeom>
          <a:noFill/>
        </p:spPr>
        <p:txBody>
          <a:bodyPr wrap="square" rtlCol="0">
            <a:spAutoFit/>
          </a:bodyPr>
          <a:lstStyle/>
          <a:p>
            <a:r>
              <a:rPr lang="en-US" dirty="0"/>
              <a:t>*EGWP stands for Employer Group Waiver Plan</a:t>
            </a:r>
          </a:p>
        </p:txBody>
      </p:sp>
      <p:graphicFrame>
        <p:nvGraphicFramePr>
          <p:cNvPr id="30" name="Object 29" descr="The average overall rating HEI score was 0.246 among contracts with at least 25 percent Employer Group Waiver Plan (EGWP) enrollees and was -0.028 among contracts with less than 25 percent EGWP enrollees.&#10;The overall rating HEI scores ranged from -0.667 to 0.944 among contracts with at least 25 EGWP enrollees and -0.979 to 0.938 among contracts with less than 25 percent EGWP enrollees.&#10;The average overall rating HEI reward among contracts that qualified for a reward was 0.079 among contracts with at least 25 percent EGWP enrollees and 0.108 among contracts with less than 25 percent EGWP enrollees.&#10;The range of overall rating HEI rewards among contracts that qualified for a reward was 0.006 to 0.231 among contracts with at least 25 percent EGWP enrollees and 0.004 to 0.375 among contracts with less than 25 percent EGWP enrollees.">
            <a:extLst>
              <a:ext uri="{FF2B5EF4-FFF2-40B4-BE49-F238E27FC236}">
                <a16:creationId xmlns:a16="http://schemas.microsoft.com/office/drawing/2014/main" id="{0F5358CC-41A3-A156-7383-D0C50B6AC7E6}"/>
              </a:ext>
            </a:extLst>
          </p:cNvPr>
          <p:cNvGraphicFramePr>
            <a:graphicFrameLocks noChangeAspect="1"/>
          </p:cNvGraphicFramePr>
          <p:nvPr>
            <p:extLst>
              <p:ext uri="{D42A27DB-BD31-4B8C-83A1-F6EECF244321}">
                <p14:modId xmlns:p14="http://schemas.microsoft.com/office/powerpoint/2010/main" val="1045243879"/>
              </p:ext>
            </p:extLst>
          </p:nvPr>
        </p:nvGraphicFramePr>
        <p:xfrm>
          <a:off x="2193900" y="883032"/>
          <a:ext cx="6761355" cy="3046404"/>
        </p:xfrm>
        <a:graphic>
          <a:graphicData uri="http://schemas.openxmlformats.org/presentationml/2006/ole">
            <mc:AlternateContent xmlns:mc="http://schemas.openxmlformats.org/markup-compatibility/2006">
              <mc:Choice xmlns:v="urn:schemas-microsoft-com:vml" Requires="v">
                <p:oleObj name="Document" r:id="rId2" imgW="5940848" imgH="2676472" progId="Word.Document.12">
                  <p:embed/>
                </p:oleObj>
              </mc:Choice>
              <mc:Fallback>
                <p:oleObj name="Document" r:id="rId2" imgW="5940848" imgH="2676472" progId="Word.Document.12">
                  <p:embed/>
                  <p:pic>
                    <p:nvPicPr>
                      <p:cNvPr id="0" name=""/>
                      <p:cNvPicPr/>
                      <p:nvPr/>
                    </p:nvPicPr>
                    <p:blipFill>
                      <a:blip r:embed="rId3"/>
                      <a:stretch>
                        <a:fillRect/>
                      </a:stretch>
                    </p:blipFill>
                    <p:spPr>
                      <a:xfrm>
                        <a:off x="2193900" y="883032"/>
                        <a:ext cx="6761355" cy="3046404"/>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E08FDCA5-69EC-58C9-9FD6-A8EF88F91BCC}"/>
              </a:ext>
            </a:extLst>
          </p:cNvPr>
          <p:cNvSpPr txBox="1"/>
          <p:nvPr/>
        </p:nvSpPr>
        <p:spPr>
          <a:xfrm>
            <a:off x="3821799" y="2541770"/>
            <a:ext cx="690239" cy="249684"/>
          </a:xfrm>
          <a:prstGeom prst="rect">
            <a:avLst/>
          </a:prstGeom>
          <a:noFill/>
        </p:spPr>
        <p:txBody>
          <a:bodyPr wrap="square">
            <a:spAutoFit/>
          </a:bodyPr>
          <a:lstStyle/>
          <a:p>
            <a:pPr marL="0" marR="0">
              <a:lnSpc>
                <a:spcPct val="107000"/>
              </a:lnSpc>
              <a:spcBef>
                <a:spcPts val="0"/>
              </a:spcBef>
              <a:spcAft>
                <a:spcPts val="800"/>
              </a:spcAft>
            </a:pPr>
            <a:r>
              <a:rPr lang="en-US" sz="10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0.079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37479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0980E-6260-3059-DBF7-10C114B4BD7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34945C4-EF4C-3CBC-8D25-D62782CB1F68}"/>
              </a:ext>
            </a:extLst>
          </p:cNvPr>
          <p:cNvSpPr>
            <a:spLocks noGrp="1"/>
          </p:cNvSpPr>
          <p:nvPr>
            <p:ph type="ctrTitle"/>
          </p:nvPr>
        </p:nvSpPr>
        <p:spPr>
          <a:xfrm>
            <a:off x="696191" y="314745"/>
            <a:ext cx="7525021" cy="558786"/>
          </a:xfrm>
        </p:spPr>
        <p:txBody>
          <a:bodyPr/>
          <a:lstStyle/>
          <a:p>
            <a:pPr marL="0" marR="0">
              <a:lnSpc>
                <a:spcPct val="107000"/>
              </a:lnSpc>
              <a:spcBef>
                <a:spcPts val="0"/>
              </a:spcBef>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Comparison to 2024 Star Ratings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Placeholder 14">
            <a:extLst>
              <a:ext uri="{FF2B5EF4-FFF2-40B4-BE49-F238E27FC236}">
                <a16:creationId xmlns:a16="http://schemas.microsoft.com/office/drawing/2014/main" id="{74243D4A-AA27-C2B5-4DDB-73DE405CDD26}"/>
              </a:ext>
            </a:extLst>
          </p:cNvPr>
          <p:cNvSpPr>
            <a:spLocks noGrp="1"/>
          </p:cNvSpPr>
          <p:nvPr>
            <p:ph type="body" sz="quarter" idx="10"/>
          </p:nvPr>
        </p:nvSpPr>
        <p:spPr>
          <a:xfrm>
            <a:off x="696191" y="869564"/>
            <a:ext cx="7290128" cy="2999387"/>
          </a:xfrm>
        </p:spPr>
        <p:txBody>
          <a:bodyPr/>
          <a:lstStyle/>
          <a:p>
            <a:pPr>
              <a:lnSpc>
                <a:spcPct val="107000"/>
              </a:lnSpc>
              <a:spcBef>
                <a:spcPts val="0"/>
              </a:spcBef>
              <a:spcAft>
                <a:spcPts val="800"/>
              </a:spcAft>
            </a:pPr>
            <a:r>
              <a:rPr lang="en-US" sz="2400" dirty="0">
                <a:effectLst/>
                <a:latin typeface="Arial" panose="020B0604020202020204" pitchFamily="34" charset="0"/>
                <a:ea typeface="Calibri" panose="020F0502020204030204" pitchFamily="34" charset="0"/>
              </a:rPr>
              <a:t>Most contracts had no change in the highest rating </a:t>
            </a:r>
          </a:p>
          <a:p>
            <a:pPr lvl="1">
              <a:lnSpc>
                <a:spcPct val="107000"/>
              </a:lnSpc>
              <a:spcBef>
                <a:spcPts val="0"/>
              </a:spcBef>
              <a:spcAft>
                <a:spcPts val="800"/>
              </a:spcAft>
            </a:pPr>
            <a:r>
              <a:rPr lang="en-US" dirty="0">
                <a:effectLst/>
                <a:latin typeface="Arial" panose="020B0604020202020204" pitchFamily="34" charset="0"/>
                <a:ea typeface="Calibri" panose="020F0502020204030204" pitchFamily="34" charset="0"/>
              </a:rPr>
              <a:t>83 percent of MA-PD contracts had no change in the overall rating.</a:t>
            </a:r>
          </a:p>
          <a:p>
            <a:pPr lvl="1">
              <a:lnSpc>
                <a:spcPct val="107000"/>
              </a:lnSpc>
              <a:spcBef>
                <a:spcPts val="0"/>
              </a:spcBef>
              <a:spcAft>
                <a:spcPts val="800"/>
              </a:spcAft>
            </a:pPr>
            <a:r>
              <a:rPr lang="en-US" dirty="0">
                <a:latin typeface="Arial" panose="020B0604020202020204" pitchFamily="34" charset="0"/>
                <a:cs typeface="Arial" panose="020B0604020202020204" pitchFamily="34" charset="0"/>
              </a:rPr>
              <a:t>80 percent of PDP contracts had no change in the Part D summary rating.</a:t>
            </a:r>
            <a:endParaRPr lang="en-US"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4F81B748-7E89-0603-75DD-1C41ABBFF0E1}"/>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11CC97C2-33AD-326F-5C60-23324EC17138}"/>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9C2DD688-C9DF-0C25-4830-5A21D7E86F2F}"/>
              </a:ext>
            </a:extLst>
          </p:cNvPr>
          <p:cNvSpPr>
            <a:spLocks noGrp="1"/>
          </p:cNvSpPr>
          <p:nvPr>
            <p:ph type="sldNum" sz="quarter" idx="4"/>
          </p:nvPr>
        </p:nvSpPr>
        <p:spPr/>
        <p:txBody>
          <a:bodyPr/>
          <a:lstStyle/>
          <a:p>
            <a:fld id="{48F63A3B-78C7-47BE-AE5E-E10140E04643}" type="slidenum">
              <a:rPr lang="en-US" smtClean="0"/>
              <a:pPr/>
              <a:t>38</a:t>
            </a:fld>
            <a:endParaRPr lang="en-US" dirty="0"/>
          </a:p>
        </p:txBody>
      </p:sp>
    </p:spTree>
    <p:extLst>
      <p:ext uri="{BB962C8B-B14F-4D97-AF65-F5344CB8AC3E}">
        <p14:creationId xmlns:p14="http://schemas.microsoft.com/office/powerpoint/2010/main" val="24892458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0980E-6260-3059-DBF7-10C114B4BD7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34945C4-EF4C-3CBC-8D25-D62782CB1F68}"/>
              </a:ext>
            </a:extLst>
          </p:cNvPr>
          <p:cNvSpPr>
            <a:spLocks noGrp="1"/>
          </p:cNvSpPr>
          <p:nvPr>
            <p:ph type="ctrTitle"/>
          </p:nvPr>
        </p:nvSpPr>
        <p:spPr>
          <a:xfrm>
            <a:off x="696191" y="314745"/>
            <a:ext cx="7525021" cy="558786"/>
          </a:xfrm>
        </p:spPr>
        <p:txBody>
          <a:bodyPr/>
          <a:lstStyle/>
          <a:p>
            <a:pPr marL="0" marR="0">
              <a:lnSpc>
                <a:spcPct val="107000"/>
              </a:lnSpc>
              <a:spcBef>
                <a:spcPts val="0"/>
              </a:spcBef>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Comparison to 2024 Star Ratings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Placeholder 14">
            <a:extLst>
              <a:ext uri="{FF2B5EF4-FFF2-40B4-BE49-F238E27FC236}">
                <a16:creationId xmlns:a16="http://schemas.microsoft.com/office/drawing/2014/main" id="{74243D4A-AA27-C2B5-4DDB-73DE405CDD26}"/>
              </a:ext>
            </a:extLst>
          </p:cNvPr>
          <p:cNvSpPr>
            <a:spLocks noGrp="1"/>
          </p:cNvSpPr>
          <p:nvPr>
            <p:ph type="body" sz="quarter" idx="10"/>
          </p:nvPr>
        </p:nvSpPr>
        <p:spPr>
          <a:xfrm>
            <a:off x="696191" y="869564"/>
            <a:ext cx="7290128" cy="2999387"/>
          </a:xfrm>
        </p:spPr>
        <p:txBody>
          <a:bodyPr/>
          <a:lstStyle/>
          <a:p>
            <a:pPr>
              <a:lnSpc>
                <a:spcPct val="107000"/>
              </a:lnSpc>
              <a:spcBef>
                <a:spcPts val="0"/>
              </a:spcBef>
              <a:spcAft>
                <a:spcPts val="800"/>
              </a:spcAft>
            </a:pPr>
            <a:r>
              <a:rPr lang="en-US" sz="2200" dirty="0"/>
              <a:t>Very similar percentages of contracts qualified for a hypothetical HEI reward as qualified for the historical reward factor in the 2024 Star Ratings. </a:t>
            </a:r>
          </a:p>
          <a:p>
            <a:pPr lvl="1">
              <a:lnSpc>
                <a:spcPct val="107000"/>
              </a:lnSpc>
              <a:spcBef>
                <a:spcPts val="0"/>
              </a:spcBef>
              <a:spcAft>
                <a:spcPts val="800"/>
              </a:spcAft>
            </a:pPr>
            <a:r>
              <a:rPr lang="en-US" dirty="0">
                <a:latin typeface="Arial" panose="020B0604020202020204" pitchFamily="34" charset="0"/>
                <a:cs typeface="Arial" panose="020B0604020202020204" pitchFamily="34" charset="0"/>
              </a:rPr>
              <a:t>32 percent of MA-PD contracts qualified for a hypothetical HEI reward compared to 36 percent that qualified for the historical reward factor.</a:t>
            </a:r>
          </a:p>
          <a:p>
            <a:pPr lvl="1">
              <a:lnSpc>
                <a:spcPct val="107000"/>
              </a:lnSpc>
              <a:spcBef>
                <a:spcPts val="0"/>
              </a:spcBef>
              <a:spcAft>
                <a:spcPts val="800"/>
              </a:spcAft>
            </a:pPr>
            <a:r>
              <a:rPr lang="en-US" dirty="0">
                <a:latin typeface="Arial" panose="020B0604020202020204" pitchFamily="34" charset="0"/>
                <a:cs typeface="Arial" panose="020B0604020202020204" pitchFamily="34" charset="0"/>
              </a:rPr>
              <a:t>31 percent of PDP contracts qualified for a hypothetical HEI reward compared to 39 percent that qualified for the historical reward factor.</a:t>
            </a:r>
          </a:p>
        </p:txBody>
      </p:sp>
      <p:sp>
        <p:nvSpPr>
          <p:cNvPr id="16" name="Date Placeholder 15">
            <a:extLst>
              <a:ext uri="{FF2B5EF4-FFF2-40B4-BE49-F238E27FC236}">
                <a16:creationId xmlns:a16="http://schemas.microsoft.com/office/drawing/2014/main" id="{4F81B748-7E89-0603-75DD-1C41ABBFF0E1}"/>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11CC97C2-33AD-326F-5C60-23324EC17138}"/>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9C2DD688-C9DF-0C25-4830-5A21D7E86F2F}"/>
              </a:ext>
            </a:extLst>
          </p:cNvPr>
          <p:cNvSpPr>
            <a:spLocks noGrp="1"/>
          </p:cNvSpPr>
          <p:nvPr>
            <p:ph type="sldNum" sz="quarter" idx="4"/>
          </p:nvPr>
        </p:nvSpPr>
        <p:spPr/>
        <p:txBody>
          <a:bodyPr/>
          <a:lstStyle/>
          <a:p>
            <a:fld id="{48F63A3B-78C7-47BE-AE5E-E10140E04643}" type="slidenum">
              <a:rPr lang="en-US" smtClean="0"/>
              <a:pPr/>
              <a:t>39</a:t>
            </a:fld>
            <a:endParaRPr lang="en-US" dirty="0"/>
          </a:p>
        </p:txBody>
      </p:sp>
    </p:spTree>
    <p:extLst>
      <p:ext uri="{BB962C8B-B14F-4D97-AF65-F5344CB8AC3E}">
        <p14:creationId xmlns:p14="http://schemas.microsoft.com/office/powerpoint/2010/main" val="2669334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7DA2D-0FD3-BF8B-D54A-759A6093E34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3BED55D-92F1-682A-E34A-01DE8BB2377A}"/>
              </a:ext>
            </a:extLst>
          </p:cNvPr>
          <p:cNvSpPr>
            <a:spLocks noGrp="1"/>
          </p:cNvSpPr>
          <p:nvPr>
            <p:ph type="title"/>
          </p:nvPr>
        </p:nvSpPr>
        <p:spPr>
          <a:xfrm>
            <a:off x="624655" y="1562937"/>
            <a:ext cx="7143551" cy="1688241"/>
          </a:xfrm>
        </p:spPr>
        <p:txBody>
          <a:bodyPr/>
          <a:lstStyle/>
          <a:p>
            <a:r>
              <a:rPr lang="en-US" sz="4400" dirty="0"/>
              <a:t>HEI Reward Background &amp; Calculations Summary</a:t>
            </a:r>
          </a:p>
        </p:txBody>
      </p:sp>
    </p:spTree>
    <p:extLst>
      <p:ext uri="{BB962C8B-B14F-4D97-AF65-F5344CB8AC3E}">
        <p14:creationId xmlns:p14="http://schemas.microsoft.com/office/powerpoint/2010/main" val="5283654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8C8CB-4C92-23CB-7727-C285E38E49A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3A395247-1A26-B545-54BC-5F30482C038A}"/>
              </a:ext>
            </a:extLst>
          </p:cNvPr>
          <p:cNvSpPr>
            <a:spLocks noGrp="1"/>
          </p:cNvSpPr>
          <p:nvPr>
            <p:ph type="ctrTitle"/>
          </p:nvPr>
        </p:nvSpPr>
        <p:spPr>
          <a:xfrm>
            <a:off x="696191" y="314745"/>
            <a:ext cx="7525021" cy="558786"/>
          </a:xfrm>
        </p:spPr>
        <p:txBody>
          <a:bodyPr/>
          <a:lstStyle/>
          <a:p>
            <a:pPr marL="0" marR="0">
              <a:lnSpc>
                <a:spcPct val="107000"/>
              </a:lnSpc>
              <a:spcBef>
                <a:spcPts val="0"/>
              </a:spcBef>
              <a:spcAft>
                <a:spcPts val="800"/>
              </a:spcAft>
            </a:pPr>
            <a:r>
              <a:rPr lang="en-US" sz="3600" dirty="0">
                <a:effectLst/>
                <a:latin typeface="Arial" panose="020B0604020202020204" pitchFamily="34" charset="0"/>
                <a:ea typeface="Calibri" panose="020F0502020204030204" pitchFamily="34" charset="0"/>
                <a:cs typeface="Times New Roman" panose="02020603050405020304" pitchFamily="18" charset="0"/>
              </a:rPr>
              <a:t>Conclusions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Placeholder 14">
            <a:extLst>
              <a:ext uri="{FF2B5EF4-FFF2-40B4-BE49-F238E27FC236}">
                <a16:creationId xmlns:a16="http://schemas.microsoft.com/office/drawing/2014/main" id="{0FB8461B-0BCC-BC7B-929F-D5799A7D4BF8}"/>
              </a:ext>
            </a:extLst>
          </p:cNvPr>
          <p:cNvSpPr>
            <a:spLocks noGrp="1"/>
          </p:cNvSpPr>
          <p:nvPr>
            <p:ph type="body" sz="quarter" idx="10"/>
          </p:nvPr>
        </p:nvSpPr>
        <p:spPr>
          <a:xfrm>
            <a:off x="696191" y="985384"/>
            <a:ext cx="7290128" cy="2999387"/>
          </a:xfrm>
        </p:spPr>
        <p:txBody>
          <a:bodyPr/>
          <a:lstStyle/>
          <a:p>
            <a:pPr>
              <a:lnSpc>
                <a:spcPct val="107000"/>
              </a:lnSpc>
              <a:spcBef>
                <a:spcPts val="0"/>
              </a:spcBef>
              <a:spcAft>
                <a:spcPts val="800"/>
              </a:spcAft>
            </a:pPr>
            <a:r>
              <a:rPr lang="en-US" sz="1800" dirty="0">
                <a:effectLst/>
                <a:latin typeface="Arial" panose="020B0604020202020204" pitchFamily="34" charset="0"/>
                <a:ea typeface="Calibri" panose="020F0502020204030204" pitchFamily="34" charset="0"/>
              </a:rPr>
              <a:t>Results show that contract performance at baseline is consistent with our expectations and our analyses of the HEI reward in the </a:t>
            </a:r>
            <a:r>
              <a:rPr lang="en-US" sz="1800" dirty="0">
                <a:effectLst/>
                <a:latin typeface="Arial" panose="020B0604020202020204" pitchFamily="34" charset="0"/>
                <a:ea typeface="Calibri" panose="020F0502020204030204" pitchFamily="34" charset="0"/>
                <a:hlinkClick r:id="rId2"/>
              </a:rPr>
              <a:t>2024 Part C and D final rule</a:t>
            </a:r>
            <a:r>
              <a:rPr lang="en-US" sz="1800" dirty="0">
                <a:effectLst/>
                <a:latin typeface="Arial" panose="020B0604020202020204" pitchFamily="34" charset="0"/>
                <a:ea typeface="Calibri" panose="020F0502020204030204" pitchFamily="34" charset="0"/>
              </a:rPr>
              <a:t>.</a:t>
            </a:r>
          </a:p>
          <a:p>
            <a:pPr>
              <a:lnSpc>
                <a:spcPct val="107000"/>
              </a:lnSpc>
              <a:spcBef>
                <a:spcPts val="0"/>
              </a:spcBef>
              <a:spcAft>
                <a:spcPts val="800"/>
              </a:spcAft>
            </a:pPr>
            <a:r>
              <a:rPr lang="en-US" sz="1800" dirty="0">
                <a:effectLst/>
                <a:latin typeface="Arial" panose="020B0604020202020204" pitchFamily="34" charset="0"/>
                <a:ea typeface="Calibri" panose="020F0502020204030204" pitchFamily="34" charset="0"/>
              </a:rPr>
              <a:t>Most contracts (80% of MA and 92% of PDP) met one of the HEI enrollment thresholds necessary to be eligible for an HEI reward.</a:t>
            </a:r>
          </a:p>
          <a:p>
            <a:pPr>
              <a:lnSpc>
                <a:spcPct val="107000"/>
              </a:lnSpc>
              <a:spcBef>
                <a:spcPts val="0"/>
              </a:spcBef>
              <a:spcAft>
                <a:spcPts val="800"/>
              </a:spcAft>
            </a:pPr>
            <a:r>
              <a:rPr lang="en-US" sz="1800" dirty="0"/>
              <a:t>Although the upside only HEI reward is a relatively small part of the overall rating, added on top of a contract’s ability to earn 5 stars, it can improve the rating, especially for contracts that serve larger percentages of harder to treat enrollees with the specified SRFs.</a:t>
            </a:r>
          </a:p>
        </p:txBody>
      </p:sp>
      <p:sp>
        <p:nvSpPr>
          <p:cNvPr id="16" name="Date Placeholder 15">
            <a:extLst>
              <a:ext uri="{FF2B5EF4-FFF2-40B4-BE49-F238E27FC236}">
                <a16:creationId xmlns:a16="http://schemas.microsoft.com/office/drawing/2014/main" id="{D8F76210-D75C-DDE7-2A9C-0B755E06999E}"/>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E262DF62-8BF1-F3DF-5429-D260C50BA967}"/>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F656C4FA-BA20-72D1-41A4-A12D897268D2}"/>
              </a:ext>
            </a:extLst>
          </p:cNvPr>
          <p:cNvSpPr>
            <a:spLocks noGrp="1"/>
          </p:cNvSpPr>
          <p:nvPr>
            <p:ph type="sldNum" sz="quarter" idx="4"/>
          </p:nvPr>
        </p:nvSpPr>
        <p:spPr/>
        <p:txBody>
          <a:bodyPr/>
          <a:lstStyle/>
          <a:p>
            <a:fld id="{48F63A3B-78C7-47BE-AE5E-E10140E04643}" type="slidenum">
              <a:rPr lang="en-US" smtClean="0"/>
              <a:pPr/>
              <a:t>40</a:t>
            </a:fld>
            <a:endParaRPr lang="en-US" dirty="0"/>
          </a:p>
        </p:txBody>
      </p:sp>
    </p:spTree>
    <p:extLst>
      <p:ext uri="{BB962C8B-B14F-4D97-AF65-F5344CB8AC3E}">
        <p14:creationId xmlns:p14="http://schemas.microsoft.com/office/powerpoint/2010/main" val="19019538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DE132-EAB6-195A-A027-2605D992FF4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6921CAF-C022-2D8E-5480-A8D8E0CBC1B5}"/>
              </a:ext>
            </a:extLst>
          </p:cNvPr>
          <p:cNvSpPr>
            <a:spLocks noGrp="1"/>
          </p:cNvSpPr>
          <p:nvPr>
            <p:ph type="title"/>
          </p:nvPr>
        </p:nvSpPr>
        <p:spPr>
          <a:xfrm>
            <a:off x="624655" y="1562937"/>
            <a:ext cx="7143551" cy="1688241"/>
          </a:xfrm>
        </p:spPr>
        <p:txBody>
          <a:bodyPr/>
          <a:lstStyle/>
          <a:p>
            <a:r>
              <a:rPr lang="en-US" sz="4400" dirty="0"/>
              <a:t>Frequently Asked Questions on HEI Reward</a:t>
            </a:r>
          </a:p>
        </p:txBody>
      </p:sp>
    </p:spTree>
    <p:extLst>
      <p:ext uri="{BB962C8B-B14F-4D97-AF65-F5344CB8AC3E}">
        <p14:creationId xmlns:p14="http://schemas.microsoft.com/office/powerpoint/2010/main" val="24472849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526F9-23A0-9951-3623-6436744FC9A7}"/>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34F03E6A-EACE-1DCC-FBEA-AC71B19AE871}"/>
              </a:ext>
            </a:extLst>
          </p:cNvPr>
          <p:cNvSpPr>
            <a:spLocks noGrp="1"/>
          </p:cNvSpPr>
          <p:nvPr>
            <p:ph type="body" sz="quarter" idx="10"/>
          </p:nvPr>
        </p:nvSpPr>
        <p:spPr>
          <a:xfrm>
            <a:off x="696191" y="985384"/>
            <a:ext cx="7290128" cy="2999387"/>
          </a:xfrm>
        </p:spPr>
        <p:txBody>
          <a:bodyPr/>
          <a:lstStyle/>
          <a:p>
            <a:pPr marL="0" indent="0">
              <a:lnSpc>
                <a:spcPct val="107000"/>
              </a:lnSpc>
              <a:spcBef>
                <a:spcPts val="0"/>
              </a:spcBef>
              <a:spcAft>
                <a:spcPts val="800"/>
              </a:spcAft>
              <a:buNone/>
            </a:pPr>
            <a:r>
              <a:rPr lang="en-US" sz="1800" b="1" dirty="0">
                <a:ea typeface="Calibri" panose="020F0502020204030204" pitchFamily="34" charset="0"/>
              </a:rPr>
              <a:t>Question: </a:t>
            </a:r>
            <a:r>
              <a:rPr lang="en-US" sz="1800" b="1" dirty="0">
                <a:effectLst/>
                <a:ea typeface="Times New Roman" panose="02020603050405020304" pitchFamily="18" charset="0"/>
              </a:rPr>
              <a:t>Does a member need to be enrolled in the same contract in both years to be counted in the HEI calculations for that contract?</a:t>
            </a:r>
          </a:p>
          <a:p>
            <a:pPr marL="0" indent="0">
              <a:lnSpc>
                <a:spcPct val="107000"/>
              </a:lnSpc>
              <a:spcBef>
                <a:spcPts val="0"/>
              </a:spcBef>
              <a:spcAft>
                <a:spcPts val="800"/>
              </a:spcAft>
              <a:buNone/>
            </a:pPr>
            <a:r>
              <a:rPr lang="en-US" sz="1800" dirty="0">
                <a:ea typeface="Calibri" panose="020F0502020204030204" pitchFamily="34" charset="0"/>
              </a:rPr>
              <a:t>The member does not need to be enrolled in the same contract in both years to be included in the HEI calculations for that contract.</a:t>
            </a:r>
          </a:p>
          <a:p>
            <a:pPr marL="0" indent="0">
              <a:lnSpc>
                <a:spcPct val="107000"/>
              </a:lnSpc>
              <a:spcBef>
                <a:spcPts val="0"/>
              </a:spcBef>
              <a:spcAft>
                <a:spcPts val="800"/>
              </a:spcAft>
              <a:buNone/>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BFB027F3-0028-A0EC-0569-06EAD4466FE0}"/>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E345092E-1A6A-46F5-9E83-6C185F03A46A}"/>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433D2575-37EE-65D5-EA12-BE2957146282}"/>
              </a:ext>
            </a:extLst>
          </p:cNvPr>
          <p:cNvSpPr>
            <a:spLocks noGrp="1"/>
          </p:cNvSpPr>
          <p:nvPr>
            <p:ph type="sldNum" sz="quarter" idx="4"/>
          </p:nvPr>
        </p:nvSpPr>
        <p:spPr/>
        <p:txBody>
          <a:bodyPr/>
          <a:lstStyle/>
          <a:p>
            <a:fld id="{48F63A3B-78C7-47BE-AE5E-E10140E04643}" type="slidenum">
              <a:rPr lang="en-US" smtClean="0"/>
              <a:pPr/>
              <a:t>42</a:t>
            </a:fld>
            <a:endParaRPr lang="en-US" dirty="0"/>
          </a:p>
        </p:txBody>
      </p:sp>
      <p:sp>
        <p:nvSpPr>
          <p:cNvPr id="3" name="Title 2">
            <a:extLst>
              <a:ext uri="{FF2B5EF4-FFF2-40B4-BE49-F238E27FC236}">
                <a16:creationId xmlns:a16="http://schemas.microsoft.com/office/drawing/2014/main" id="{B67957D9-CA93-22E9-00F9-886644EC99BA}"/>
              </a:ext>
            </a:extLst>
          </p:cNvPr>
          <p:cNvSpPr>
            <a:spLocks noGrp="1"/>
          </p:cNvSpPr>
          <p:nvPr>
            <p:ph type="ctrTitle"/>
          </p:nvPr>
        </p:nvSpPr>
        <p:spPr/>
        <p:txBody>
          <a:bodyPr/>
          <a:lstStyle/>
          <a:p>
            <a:r>
              <a:rPr lang="en-US" sz="2800" dirty="0"/>
              <a:t>Specified SRFs</a:t>
            </a:r>
          </a:p>
        </p:txBody>
      </p:sp>
    </p:spTree>
    <p:extLst>
      <p:ext uri="{BB962C8B-B14F-4D97-AF65-F5344CB8AC3E}">
        <p14:creationId xmlns:p14="http://schemas.microsoft.com/office/powerpoint/2010/main" val="1375681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C2383-FA3E-1F7F-6E4B-3362E9D40D49}"/>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D798B63A-B72A-4E91-F02C-F641759D4873}"/>
              </a:ext>
            </a:extLst>
          </p:cNvPr>
          <p:cNvSpPr>
            <a:spLocks noGrp="1"/>
          </p:cNvSpPr>
          <p:nvPr>
            <p:ph type="body" sz="quarter" idx="10"/>
          </p:nvPr>
        </p:nvSpPr>
        <p:spPr>
          <a:xfrm>
            <a:off x="696191" y="985384"/>
            <a:ext cx="7290128" cy="2999387"/>
          </a:xfrm>
        </p:spPr>
        <p:txBody>
          <a:bodyPr/>
          <a:lstStyle/>
          <a:p>
            <a:pPr marL="0" indent="0">
              <a:lnSpc>
                <a:spcPct val="107000"/>
              </a:lnSpc>
              <a:spcBef>
                <a:spcPts val="0"/>
              </a:spcBef>
              <a:spcAft>
                <a:spcPts val="800"/>
              </a:spcAft>
              <a:buNone/>
            </a:pPr>
            <a:r>
              <a:rPr lang="en-US" sz="1800" b="1" dirty="0">
                <a:ea typeface="Calibri" panose="020F0502020204030204" pitchFamily="34" charset="0"/>
              </a:rPr>
              <a:t>Question: </a:t>
            </a:r>
            <a:r>
              <a:rPr lang="en-US" sz="1800" b="1" dirty="0">
                <a:effectLst/>
                <a:ea typeface="Times New Roman" panose="02020603050405020304" pitchFamily="18" charset="0"/>
              </a:rPr>
              <a:t>How are contracts scored in instances where a member moves from one contract to another?</a:t>
            </a:r>
          </a:p>
          <a:p>
            <a:pPr marL="0" indent="0">
              <a:lnSpc>
                <a:spcPct val="107000"/>
              </a:lnSpc>
              <a:spcBef>
                <a:spcPts val="0"/>
              </a:spcBef>
              <a:spcAft>
                <a:spcPts val="800"/>
              </a:spcAft>
              <a:buNone/>
            </a:pPr>
            <a:r>
              <a:rPr lang="en-US" sz="1800" dirty="0">
                <a:effectLst/>
                <a:ea typeface="Calibri" panose="020F0502020204030204" pitchFamily="34" charset="0"/>
              </a:rPr>
              <a:t>The HEI uses the existing Star Ratings data; thus, even if an enrollee moves, they would be counted in the score for a particular contract if they had enough months in the contract to be included in a particular measure score.  Existing measure specifications for each measure are not changed when calculating scores for the HEI.</a:t>
            </a:r>
          </a:p>
        </p:txBody>
      </p:sp>
      <p:sp>
        <p:nvSpPr>
          <p:cNvPr id="16" name="Date Placeholder 15">
            <a:extLst>
              <a:ext uri="{FF2B5EF4-FFF2-40B4-BE49-F238E27FC236}">
                <a16:creationId xmlns:a16="http://schemas.microsoft.com/office/drawing/2014/main" id="{4068322C-8103-5B75-FDA3-CF3D829774D9}"/>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171DE254-222B-9653-4E4C-9E40C5F4B67F}"/>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57A00257-26A3-CA2A-5EC2-B5A4592993EB}"/>
              </a:ext>
            </a:extLst>
          </p:cNvPr>
          <p:cNvSpPr>
            <a:spLocks noGrp="1"/>
          </p:cNvSpPr>
          <p:nvPr>
            <p:ph type="sldNum" sz="quarter" idx="4"/>
          </p:nvPr>
        </p:nvSpPr>
        <p:spPr/>
        <p:txBody>
          <a:bodyPr/>
          <a:lstStyle/>
          <a:p>
            <a:fld id="{48F63A3B-78C7-47BE-AE5E-E10140E04643}" type="slidenum">
              <a:rPr lang="en-US" smtClean="0"/>
              <a:pPr/>
              <a:t>43</a:t>
            </a:fld>
            <a:endParaRPr lang="en-US" dirty="0"/>
          </a:p>
        </p:txBody>
      </p:sp>
      <p:sp>
        <p:nvSpPr>
          <p:cNvPr id="3" name="Title 2">
            <a:extLst>
              <a:ext uri="{FF2B5EF4-FFF2-40B4-BE49-F238E27FC236}">
                <a16:creationId xmlns:a16="http://schemas.microsoft.com/office/drawing/2014/main" id="{D9A4E6A7-6990-C2CF-2447-EC237287275B}"/>
              </a:ext>
            </a:extLst>
          </p:cNvPr>
          <p:cNvSpPr>
            <a:spLocks noGrp="1"/>
          </p:cNvSpPr>
          <p:nvPr>
            <p:ph type="ctrTitle"/>
          </p:nvPr>
        </p:nvSpPr>
        <p:spPr/>
        <p:txBody>
          <a:bodyPr/>
          <a:lstStyle/>
          <a:p>
            <a:r>
              <a:rPr lang="en-US" sz="2800" dirty="0"/>
              <a:t>Specified SRFs</a:t>
            </a:r>
          </a:p>
        </p:txBody>
      </p:sp>
    </p:spTree>
    <p:extLst>
      <p:ext uri="{BB962C8B-B14F-4D97-AF65-F5344CB8AC3E}">
        <p14:creationId xmlns:p14="http://schemas.microsoft.com/office/powerpoint/2010/main" val="24838757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F09F4-900E-57D1-27B2-0472FD5C2AB9}"/>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20228597-9907-6C14-C426-11DD3C309D3D}"/>
              </a:ext>
            </a:extLst>
          </p:cNvPr>
          <p:cNvSpPr>
            <a:spLocks noGrp="1"/>
          </p:cNvSpPr>
          <p:nvPr>
            <p:ph type="body" sz="quarter" idx="10"/>
          </p:nvPr>
        </p:nvSpPr>
        <p:spPr>
          <a:xfrm>
            <a:off x="696191" y="985384"/>
            <a:ext cx="7290128" cy="2999387"/>
          </a:xfrm>
        </p:spPr>
        <p:txBody>
          <a:bodyPr/>
          <a:lstStyle/>
          <a:p>
            <a:pPr marL="0" indent="0">
              <a:lnSpc>
                <a:spcPct val="107000"/>
              </a:lnSpc>
              <a:spcBef>
                <a:spcPts val="0"/>
              </a:spcBef>
              <a:spcAft>
                <a:spcPts val="800"/>
              </a:spcAft>
              <a:buNone/>
            </a:pPr>
            <a:r>
              <a:rPr lang="en-US" sz="1800" b="1" dirty="0">
                <a:ea typeface="Calibri" panose="020F0502020204030204" pitchFamily="34" charset="0"/>
              </a:rPr>
              <a:t>Question (cont’d): </a:t>
            </a:r>
            <a:r>
              <a:rPr lang="en-US" sz="1800" b="1" dirty="0">
                <a:effectLst/>
                <a:ea typeface="Times New Roman" panose="02020603050405020304" pitchFamily="18" charset="0"/>
              </a:rPr>
              <a:t>How are contracts scored in instances where a member moves from one contract to another?</a:t>
            </a:r>
          </a:p>
          <a:p>
            <a:pPr marL="0" indent="0">
              <a:lnSpc>
                <a:spcPct val="107000"/>
              </a:lnSpc>
              <a:spcBef>
                <a:spcPts val="0"/>
              </a:spcBef>
              <a:spcAft>
                <a:spcPts val="800"/>
              </a:spcAft>
              <a:buNone/>
            </a:pPr>
            <a:r>
              <a:rPr lang="en-US" sz="1400" dirty="0">
                <a:effectLst/>
                <a:ea typeface="Calibri" panose="020F0502020204030204" pitchFamily="34" charset="0"/>
              </a:rPr>
              <a:t>Contract enrollment used in determining the percentage of enrollees with the specified SRFs is determined using enrollment data for the month of December for the measurement period of the Star Ratings year. The count of beneficiaries for a contract is restricted to beneficiaries who are alive for part or all of the month of December of the applicable measurement year.</a:t>
            </a:r>
          </a:p>
          <a:p>
            <a:pPr marL="0" indent="0">
              <a:lnSpc>
                <a:spcPct val="107000"/>
              </a:lnSpc>
              <a:spcBef>
                <a:spcPts val="0"/>
              </a:spcBef>
              <a:spcAft>
                <a:spcPts val="800"/>
              </a:spcAft>
              <a:buNone/>
            </a:pPr>
            <a:r>
              <a:rPr lang="en-US" sz="1400" dirty="0">
                <a:effectLst/>
                <a:ea typeface="Calibri" panose="020F0502020204030204" pitchFamily="34" charset="0"/>
              </a:rPr>
              <a:t>See §§ </a:t>
            </a:r>
            <a:r>
              <a:rPr lang="en-US" sz="1400" u="sng" dirty="0">
                <a:solidFill>
                  <a:srgbClr val="0563C1"/>
                </a:solidFill>
                <a:effectLst/>
                <a:ea typeface="Calibri" panose="020F0502020204030204" pitchFamily="34" charset="0"/>
                <a:hlinkClick r:id="rId2"/>
              </a:rPr>
              <a:t>422.166(f)(3)(i)(A)</a:t>
            </a:r>
            <a:r>
              <a:rPr lang="en-US" sz="1400" dirty="0">
                <a:solidFill>
                  <a:srgbClr val="4472C4"/>
                </a:solidFill>
                <a:effectLst/>
                <a:ea typeface="Calibri" panose="020F0502020204030204" pitchFamily="34" charset="0"/>
              </a:rPr>
              <a:t> </a:t>
            </a:r>
            <a:r>
              <a:rPr lang="en-US" sz="1400" dirty="0">
                <a:effectLst/>
                <a:ea typeface="Calibri" panose="020F0502020204030204" pitchFamily="34" charset="0"/>
              </a:rPr>
              <a:t>and </a:t>
            </a:r>
            <a:r>
              <a:rPr lang="en-US" sz="1400" u="sng" dirty="0">
                <a:solidFill>
                  <a:srgbClr val="0563C1"/>
                </a:solidFill>
                <a:effectLst/>
                <a:ea typeface="Calibri" panose="020F0502020204030204" pitchFamily="34" charset="0"/>
                <a:hlinkClick r:id="rId3"/>
              </a:rPr>
              <a:t>423.186(f)(3)(i)(A)</a:t>
            </a:r>
            <a:endParaRPr lang="en-US" sz="1400" kern="100" dirty="0">
              <a:effectLst/>
              <a:ea typeface="Calibri" panose="020F0502020204030204" pitchFamily="34" charset="0"/>
            </a:endParaRPr>
          </a:p>
          <a:p>
            <a:pPr>
              <a:lnSpc>
                <a:spcPct val="107000"/>
              </a:lnSpc>
              <a:spcBef>
                <a:spcPts val="0"/>
              </a:spcBef>
              <a:spcAft>
                <a:spcPts val="800"/>
              </a:spcAft>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183B82BB-D253-9889-97DF-DE3E55837F48}"/>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4258E8FB-E3B2-6986-6419-0C0A9CB4BBBD}"/>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A087322F-FB3A-E6B4-F7FF-0D6F56939598}"/>
              </a:ext>
            </a:extLst>
          </p:cNvPr>
          <p:cNvSpPr>
            <a:spLocks noGrp="1"/>
          </p:cNvSpPr>
          <p:nvPr>
            <p:ph type="sldNum" sz="quarter" idx="4"/>
          </p:nvPr>
        </p:nvSpPr>
        <p:spPr/>
        <p:txBody>
          <a:bodyPr/>
          <a:lstStyle/>
          <a:p>
            <a:fld id="{48F63A3B-78C7-47BE-AE5E-E10140E04643}" type="slidenum">
              <a:rPr lang="en-US" smtClean="0"/>
              <a:pPr/>
              <a:t>44</a:t>
            </a:fld>
            <a:endParaRPr lang="en-US" dirty="0"/>
          </a:p>
        </p:txBody>
      </p:sp>
      <p:sp>
        <p:nvSpPr>
          <p:cNvPr id="3" name="Title 2">
            <a:extLst>
              <a:ext uri="{FF2B5EF4-FFF2-40B4-BE49-F238E27FC236}">
                <a16:creationId xmlns:a16="http://schemas.microsoft.com/office/drawing/2014/main" id="{F3EE8096-DBA1-59C4-F4EB-8CA4C0F084D0}"/>
              </a:ext>
            </a:extLst>
          </p:cNvPr>
          <p:cNvSpPr>
            <a:spLocks noGrp="1"/>
          </p:cNvSpPr>
          <p:nvPr>
            <p:ph type="ctrTitle"/>
          </p:nvPr>
        </p:nvSpPr>
        <p:spPr/>
        <p:txBody>
          <a:bodyPr/>
          <a:lstStyle/>
          <a:p>
            <a:r>
              <a:rPr lang="en-US" sz="2800" dirty="0"/>
              <a:t>Specified SRFs</a:t>
            </a:r>
          </a:p>
        </p:txBody>
      </p:sp>
    </p:spTree>
    <p:extLst>
      <p:ext uri="{BB962C8B-B14F-4D97-AF65-F5344CB8AC3E}">
        <p14:creationId xmlns:p14="http://schemas.microsoft.com/office/powerpoint/2010/main" val="7670951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79BAB-1DE9-E439-5037-D9E95C51710D}"/>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C9D884DC-E35E-8B4C-4A30-F72223F2EED4}"/>
              </a:ext>
            </a:extLst>
          </p:cNvPr>
          <p:cNvSpPr>
            <a:spLocks noGrp="1"/>
          </p:cNvSpPr>
          <p:nvPr>
            <p:ph type="body" sz="quarter" idx="10"/>
          </p:nvPr>
        </p:nvSpPr>
        <p:spPr>
          <a:xfrm>
            <a:off x="696191" y="985384"/>
            <a:ext cx="7290128" cy="3236759"/>
          </a:xfrm>
        </p:spPr>
        <p:txBody>
          <a:bodyPr/>
          <a:lstStyle/>
          <a:p>
            <a:pPr marL="0" indent="0">
              <a:lnSpc>
                <a:spcPct val="107000"/>
              </a:lnSpc>
              <a:spcBef>
                <a:spcPts val="0"/>
              </a:spcBef>
              <a:spcAft>
                <a:spcPts val="800"/>
              </a:spcAft>
              <a:buNone/>
            </a:pPr>
            <a:r>
              <a:rPr lang="en-US" sz="1700" b="1" dirty="0">
                <a:ea typeface="Calibri" panose="020F0502020204030204" pitchFamily="34" charset="0"/>
              </a:rPr>
              <a:t>Question: </a:t>
            </a:r>
            <a:r>
              <a:rPr lang="en-US" sz="1700" b="1" kern="100" dirty="0">
                <a:effectLst/>
                <a:ea typeface="Calibri" panose="020F0502020204030204" pitchFamily="34" charset="0"/>
              </a:rPr>
              <a:t>If an enrollee is only LIS/DE for part of </a:t>
            </a:r>
            <a:r>
              <a:rPr lang="en-US" sz="1700" b="1" kern="100" dirty="0">
                <a:ea typeface="Calibri" panose="020F0502020204030204" pitchFamily="34" charset="0"/>
              </a:rPr>
              <a:t>the </a:t>
            </a:r>
            <a:r>
              <a:rPr lang="en-US" sz="1700" b="1" kern="100" dirty="0">
                <a:effectLst/>
                <a:ea typeface="Calibri" panose="020F0502020204030204" pitchFamily="34" charset="0"/>
              </a:rPr>
              <a:t>year and they switch to a different contract or plan sponsor as part of a special enrollment period, are they still counted as having an SRF once they've switched to the new contract/plan if they no longer have that SRF status after they switch?</a:t>
            </a:r>
            <a:endParaRPr lang="en-US" sz="1700" b="1" dirty="0">
              <a:effectLst/>
              <a:ea typeface="Times New Roman" panose="02020603050405020304" pitchFamily="18" charset="0"/>
            </a:endParaRPr>
          </a:p>
          <a:p>
            <a:pPr marL="0" indent="0">
              <a:lnSpc>
                <a:spcPct val="107000"/>
              </a:lnSpc>
              <a:spcBef>
                <a:spcPts val="0"/>
              </a:spcBef>
              <a:spcAft>
                <a:spcPts val="800"/>
              </a:spcAft>
              <a:buNone/>
            </a:pPr>
            <a:r>
              <a:rPr lang="en-US" sz="1400" dirty="0">
                <a:effectLst/>
                <a:ea typeface="Calibri" panose="020F0502020204030204" pitchFamily="34" charset="0"/>
              </a:rPr>
              <a:t>A beneficiary is categorized as LIS/DE if the beneficiary was designated as full or partially dually eligible or receiving an LIS at any time during the applicable measurement period.</a:t>
            </a:r>
          </a:p>
          <a:p>
            <a:pPr marL="0" indent="0">
              <a:lnSpc>
                <a:spcPct val="107000"/>
              </a:lnSpc>
              <a:spcBef>
                <a:spcPts val="0"/>
              </a:spcBef>
              <a:spcAft>
                <a:spcPts val="800"/>
              </a:spcAft>
              <a:buNone/>
            </a:pPr>
            <a:r>
              <a:rPr lang="en-US" sz="1400" kern="100" dirty="0">
                <a:ea typeface="Calibri" panose="020F0502020204030204" pitchFamily="34" charset="0"/>
              </a:rPr>
              <a:t>When calculating the measure-level scores for the subset of enrollees with specified SRFs, i</a:t>
            </a:r>
            <a:r>
              <a:rPr lang="en-US" sz="1400" kern="100" dirty="0">
                <a:effectLst/>
                <a:ea typeface="Calibri" panose="020F0502020204030204" pitchFamily="34" charset="0"/>
              </a:rPr>
              <a:t>f a person meets the LIS/DE criteria for only one of the two measurement years included in the HEI, the data for that person for just that year are used.</a:t>
            </a:r>
          </a:p>
          <a:p>
            <a:pPr marL="0" indent="0">
              <a:lnSpc>
                <a:spcPct val="107000"/>
              </a:lnSpc>
              <a:spcBef>
                <a:spcPts val="0"/>
              </a:spcBef>
              <a:spcAft>
                <a:spcPts val="800"/>
              </a:spcAft>
              <a:buNone/>
            </a:pPr>
            <a:r>
              <a:rPr lang="en-US" sz="1400" dirty="0">
                <a:effectLst/>
                <a:latin typeface="Arial" panose="020B0604020202020204" pitchFamily="34" charset="0"/>
                <a:ea typeface="Calibri" panose="020F0502020204030204" pitchFamily="34" charset="0"/>
              </a:rPr>
              <a:t>See </a:t>
            </a:r>
            <a:r>
              <a:rPr lang="en-US" sz="1400" dirty="0">
                <a:effectLst/>
                <a:ea typeface="Calibri" panose="020F0502020204030204" pitchFamily="34" charset="0"/>
              </a:rPr>
              <a:t>§§</a:t>
            </a:r>
            <a:r>
              <a:rPr lang="en-US" sz="1400" dirty="0">
                <a:effectLst/>
                <a:latin typeface="Arial" panose="020B0604020202020204" pitchFamily="34" charset="0"/>
                <a:ea typeface="Calibri" panose="020F0502020204030204" pitchFamily="34" charset="0"/>
              </a:rPr>
              <a:t> </a:t>
            </a:r>
            <a:r>
              <a:rPr lang="en-US" sz="1400" dirty="0">
                <a:effectLst/>
                <a:latin typeface="Segoe UI" panose="020B0502040204020203" pitchFamily="34" charset="0"/>
                <a:hlinkClick r:id="rId2"/>
              </a:rPr>
              <a:t>422.166(f)(3)(</a:t>
            </a:r>
            <a:r>
              <a:rPr lang="en-US" sz="1400" dirty="0" err="1">
                <a:effectLst/>
                <a:latin typeface="Segoe UI" panose="020B0502040204020203" pitchFamily="34" charset="0"/>
                <a:hlinkClick r:id="rId2"/>
              </a:rPr>
              <a:t>i</a:t>
            </a:r>
            <a:r>
              <a:rPr lang="en-US" sz="1400" dirty="0">
                <a:effectLst/>
                <a:latin typeface="Segoe UI" panose="020B0502040204020203" pitchFamily="34" charset="0"/>
                <a:hlinkClick r:id="rId2"/>
              </a:rPr>
              <a:t>)(A) </a:t>
            </a:r>
            <a:r>
              <a:rPr lang="en-US" sz="1400" dirty="0">
                <a:effectLst/>
                <a:latin typeface="Segoe UI" panose="020B0502040204020203" pitchFamily="34" charset="0"/>
              </a:rPr>
              <a:t>and </a:t>
            </a:r>
            <a:r>
              <a:rPr lang="en-US" sz="1400" dirty="0">
                <a:effectLst/>
                <a:latin typeface="Segoe UI" panose="020B0502040204020203" pitchFamily="34" charset="0"/>
                <a:hlinkClick r:id="rId3"/>
              </a:rPr>
              <a:t>423.186(f)(3)(</a:t>
            </a:r>
            <a:r>
              <a:rPr lang="en-US" sz="1400" dirty="0" err="1">
                <a:effectLst/>
                <a:latin typeface="Segoe UI" panose="020B0502040204020203" pitchFamily="34" charset="0"/>
                <a:hlinkClick r:id="rId3"/>
              </a:rPr>
              <a:t>i</a:t>
            </a:r>
            <a:r>
              <a:rPr lang="en-US" sz="1400" dirty="0">
                <a:effectLst/>
                <a:latin typeface="Segoe UI" panose="020B0502040204020203" pitchFamily="34" charset="0"/>
                <a:hlinkClick r:id="rId3"/>
              </a:rPr>
              <a:t>)(A)</a:t>
            </a:r>
            <a:endParaRPr lang="en-US" sz="14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760E8692-2D69-B598-A84E-6C13C153DE43}"/>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02E28863-E64E-E416-E26A-BF7B0CE485C9}"/>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8C4154B7-0521-C23F-E6DF-618C0368CF1F}"/>
              </a:ext>
            </a:extLst>
          </p:cNvPr>
          <p:cNvSpPr>
            <a:spLocks noGrp="1"/>
          </p:cNvSpPr>
          <p:nvPr>
            <p:ph type="sldNum" sz="quarter" idx="4"/>
          </p:nvPr>
        </p:nvSpPr>
        <p:spPr/>
        <p:txBody>
          <a:bodyPr/>
          <a:lstStyle/>
          <a:p>
            <a:fld id="{48F63A3B-78C7-47BE-AE5E-E10140E04643}" type="slidenum">
              <a:rPr lang="en-US" smtClean="0"/>
              <a:pPr/>
              <a:t>45</a:t>
            </a:fld>
            <a:endParaRPr lang="en-US" dirty="0"/>
          </a:p>
        </p:txBody>
      </p:sp>
      <p:sp>
        <p:nvSpPr>
          <p:cNvPr id="3" name="Title 2">
            <a:extLst>
              <a:ext uri="{FF2B5EF4-FFF2-40B4-BE49-F238E27FC236}">
                <a16:creationId xmlns:a16="http://schemas.microsoft.com/office/drawing/2014/main" id="{1FEFA5CE-19EC-E69A-43E3-4114FDA71DCB}"/>
              </a:ext>
            </a:extLst>
          </p:cNvPr>
          <p:cNvSpPr>
            <a:spLocks noGrp="1"/>
          </p:cNvSpPr>
          <p:nvPr>
            <p:ph type="ctrTitle"/>
          </p:nvPr>
        </p:nvSpPr>
        <p:spPr/>
        <p:txBody>
          <a:bodyPr/>
          <a:lstStyle/>
          <a:p>
            <a:r>
              <a:rPr lang="en-US" sz="2800" dirty="0"/>
              <a:t>Specified SRFs</a:t>
            </a:r>
          </a:p>
        </p:txBody>
      </p:sp>
    </p:spTree>
    <p:extLst>
      <p:ext uri="{BB962C8B-B14F-4D97-AF65-F5344CB8AC3E}">
        <p14:creationId xmlns:p14="http://schemas.microsoft.com/office/powerpoint/2010/main" val="18865874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1CD85-0E65-C4A2-D4F2-C66BED2D0CE7}"/>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3F46E5FC-1BE0-B662-EBF4-E6FFB1A21936}"/>
              </a:ext>
            </a:extLst>
          </p:cNvPr>
          <p:cNvSpPr>
            <a:spLocks noGrp="1"/>
          </p:cNvSpPr>
          <p:nvPr>
            <p:ph type="body" sz="quarter" idx="10"/>
          </p:nvPr>
        </p:nvSpPr>
        <p:spPr>
          <a:xfrm>
            <a:off x="696191" y="985384"/>
            <a:ext cx="7290128" cy="2999387"/>
          </a:xfrm>
        </p:spPr>
        <p:txBody>
          <a:bodyPr/>
          <a:lstStyle/>
          <a:p>
            <a:pPr marL="0" indent="0">
              <a:lnSpc>
                <a:spcPct val="107000"/>
              </a:lnSpc>
              <a:spcBef>
                <a:spcPts val="0"/>
              </a:spcBef>
              <a:spcAft>
                <a:spcPts val="800"/>
              </a:spcAft>
              <a:buNone/>
            </a:pPr>
            <a:r>
              <a:rPr lang="en-US" sz="1800" b="1" dirty="0">
                <a:ea typeface="Calibri" panose="020F0502020204030204" pitchFamily="34" charset="0"/>
              </a:rPr>
              <a:t>Question: </a:t>
            </a:r>
            <a:r>
              <a:rPr lang="en-US" sz="1800" b="1" kern="100" dirty="0">
                <a:effectLst/>
                <a:ea typeface="Times New Roman" panose="02020603050405020304" pitchFamily="18" charset="0"/>
              </a:rPr>
              <a:t>When will the median and one-half median percentage enrollees with the specified SRFs be announced?</a:t>
            </a:r>
          </a:p>
          <a:p>
            <a:pPr marL="0" indent="0">
              <a:lnSpc>
                <a:spcPct val="107000"/>
              </a:lnSpc>
              <a:spcBef>
                <a:spcPts val="0"/>
              </a:spcBef>
              <a:spcAft>
                <a:spcPts val="800"/>
              </a:spcAft>
              <a:buNone/>
            </a:pPr>
            <a:r>
              <a:rPr lang="en-US" sz="1800" kern="100" dirty="0">
                <a:effectLst/>
                <a:ea typeface="Times New Roman" panose="02020603050405020304" pitchFamily="18" charset="0"/>
              </a:rPr>
              <a:t>Once the HEI is implemented beginning with the 2027 Star Ratings, this information will be available to contracts annually for the respective measurement period during the second plan preview that occurs each year in September prior to releasing the final Star Ratings in October of that year.</a:t>
            </a:r>
            <a:endParaRPr lang="en-US" sz="1800" kern="100" dirty="0">
              <a:effectLst/>
              <a:ea typeface="Calibri" panose="020F0502020204030204" pitchFamily="34" charset="0"/>
            </a:endParaRPr>
          </a:p>
          <a:p>
            <a:pPr>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35D754B0-AED9-EF79-18B0-F998C3E3734A}"/>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9FC67725-04A9-8816-49A0-E2AE52FBD8ED}"/>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64D6DD2E-7B08-042A-8AFB-065DB60C7E04}"/>
              </a:ext>
            </a:extLst>
          </p:cNvPr>
          <p:cNvSpPr>
            <a:spLocks noGrp="1"/>
          </p:cNvSpPr>
          <p:nvPr>
            <p:ph type="sldNum" sz="quarter" idx="4"/>
          </p:nvPr>
        </p:nvSpPr>
        <p:spPr/>
        <p:txBody>
          <a:bodyPr/>
          <a:lstStyle/>
          <a:p>
            <a:fld id="{48F63A3B-78C7-47BE-AE5E-E10140E04643}" type="slidenum">
              <a:rPr lang="en-US" smtClean="0"/>
              <a:pPr/>
              <a:t>46</a:t>
            </a:fld>
            <a:endParaRPr lang="en-US" dirty="0"/>
          </a:p>
        </p:txBody>
      </p:sp>
      <p:sp>
        <p:nvSpPr>
          <p:cNvPr id="3" name="Title 2">
            <a:extLst>
              <a:ext uri="{FF2B5EF4-FFF2-40B4-BE49-F238E27FC236}">
                <a16:creationId xmlns:a16="http://schemas.microsoft.com/office/drawing/2014/main" id="{659BBD05-9E14-8AE5-3686-CC92D6141CBA}"/>
              </a:ext>
            </a:extLst>
          </p:cNvPr>
          <p:cNvSpPr>
            <a:spLocks noGrp="1"/>
          </p:cNvSpPr>
          <p:nvPr>
            <p:ph type="ctrTitle"/>
          </p:nvPr>
        </p:nvSpPr>
        <p:spPr/>
        <p:txBody>
          <a:bodyPr/>
          <a:lstStyle/>
          <a:p>
            <a:r>
              <a:rPr lang="en-US" sz="2800" dirty="0"/>
              <a:t>Specified SRFs Enrollment Thresholds</a:t>
            </a:r>
          </a:p>
        </p:txBody>
      </p:sp>
    </p:spTree>
    <p:extLst>
      <p:ext uri="{BB962C8B-B14F-4D97-AF65-F5344CB8AC3E}">
        <p14:creationId xmlns:p14="http://schemas.microsoft.com/office/powerpoint/2010/main" val="39284053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F5C78-F534-3F1C-A4CC-E6489F860862}"/>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6AA8E475-C823-351C-BAB8-67F968CA3025}"/>
              </a:ext>
            </a:extLst>
          </p:cNvPr>
          <p:cNvSpPr>
            <a:spLocks noGrp="1"/>
          </p:cNvSpPr>
          <p:nvPr>
            <p:ph type="body" sz="quarter" idx="10"/>
          </p:nvPr>
        </p:nvSpPr>
        <p:spPr>
          <a:xfrm>
            <a:off x="696191" y="945483"/>
            <a:ext cx="7290128" cy="2999387"/>
          </a:xfrm>
        </p:spPr>
        <p:txBody>
          <a:bodyPr/>
          <a:lstStyle/>
          <a:p>
            <a:pPr marL="0" indent="0">
              <a:lnSpc>
                <a:spcPct val="107000"/>
              </a:lnSpc>
              <a:spcBef>
                <a:spcPts val="0"/>
              </a:spcBef>
              <a:spcAft>
                <a:spcPts val="800"/>
              </a:spcAft>
              <a:buNone/>
            </a:pPr>
            <a:r>
              <a:rPr lang="en-US" sz="1800" b="1" dirty="0">
                <a:ea typeface="Calibri" panose="020F0502020204030204" pitchFamily="34" charset="0"/>
              </a:rPr>
              <a:t>Question: </a:t>
            </a:r>
            <a:r>
              <a:rPr lang="en-US" sz="1800" b="1" dirty="0"/>
              <a:t>Which year of data is used to calculate the median and one-half median percentage of enrollees with the specified SRFs?</a:t>
            </a:r>
          </a:p>
          <a:p>
            <a:pPr marL="2286" marR="0" indent="0">
              <a:lnSpc>
                <a:spcPct val="107000"/>
              </a:lnSpc>
              <a:spcBef>
                <a:spcPts val="0"/>
              </a:spcBef>
              <a:spcAft>
                <a:spcPts val="800"/>
              </a:spcAft>
              <a:buNone/>
            </a:pPr>
            <a:r>
              <a:rPr lang="en-US" sz="1400" kern="100" dirty="0">
                <a:effectLst/>
                <a:ea typeface="Times New Roman" panose="02020603050405020304" pitchFamily="18" charset="0"/>
              </a:rPr>
              <a:t>The contract percentages of enrollees with SRFs included in the HEI will be based on enrollment in the most recent of the two years of data used to calculate the HEI. </a:t>
            </a:r>
          </a:p>
          <a:p>
            <a:pPr marL="2286" marR="0" indent="0">
              <a:lnSpc>
                <a:spcPct val="107000"/>
              </a:lnSpc>
              <a:spcBef>
                <a:spcPts val="0"/>
              </a:spcBef>
              <a:spcAft>
                <a:spcPts val="800"/>
              </a:spcAft>
              <a:buNone/>
            </a:pPr>
            <a:r>
              <a:rPr lang="en-US" sz="1400" kern="100" dirty="0">
                <a:effectLst/>
                <a:ea typeface="Times New Roman" panose="02020603050405020304" pitchFamily="18" charset="0"/>
              </a:rPr>
              <a:t>For example, if the HEI includes data from measurement years 2024 and 2025, the enrollment used for calculating the enrollment thresholds would be from 2025.</a:t>
            </a:r>
          </a:p>
          <a:p>
            <a:pPr marL="2286" indent="0">
              <a:lnSpc>
                <a:spcPct val="107000"/>
              </a:lnSpc>
              <a:spcBef>
                <a:spcPts val="0"/>
              </a:spcBef>
              <a:spcAft>
                <a:spcPts val="800"/>
              </a:spcAft>
              <a:buNone/>
            </a:pPr>
            <a:r>
              <a:rPr lang="en-US" sz="1400" kern="100" dirty="0"/>
              <a:t>Contracts with service areas wholly located in Puerto Rico are excluded from the calculation of the contract-level median and one-half the contract-level median.</a:t>
            </a:r>
            <a:endParaRPr lang="en-US" sz="1400" kern="100" dirty="0">
              <a:effectLst/>
              <a:ea typeface="Times New Roman" panose="02020603050405020304" pitchFamily="18" charset="0"/>
            </a:endParaRPr>
          </a:p>
          <a:p>
            <a:pPr marL="2286" marR="0" indent="0">
              <a:lnSpc>
                <a:spcPct val="107000"/>
              </a:lnSpc>
              <a:spcBef>
                <a:spcPts val="0"/>
              </a:spcBef>
              <a:spcAft>
                <a:spcPts val="800"/>
              </a:spcAft>
              <a:buNone/>
            </a:pPr>
            <a:r>
              <a:rPr lang="en-US" sz="1400" dirty="0">
                <a:effectLst/>
                <a:ea typeface="Times New Roman" panose="02020603050405020304" pitchFamily="18" charset="0"/>
              </a:rPr>
              <a:t>See </a:t>
            </a:r>
            <a:r>
              <a:rPr lang="en-US" sz="1400" dirty="0">
                <a:effectLst/>
                <a:ea typeface="Calibri" panose="020F0502020204030204" pitchFamily="34" charset="0"/>
              </a:rPr>
              <a:t>§§</a:t>
            </a:r>
            <a:r>
              <a:rPr lang="en-US" sz="1400" dirty="0">
                <a:effectLst/>
                <a:ea typeface="Times New Roman" panose="02020603050405020304" pitchFamily="18" charset="0"/>
              </a:rPr>
              <a:t> </a:t>
            </a:r>
            <a:r>
              <a:rPr lang="en-US" sz="1400" u="none" strike="noStrike" dirty="0">
                <a:solidFill>
                  <a:srgbClr val="0563C1"/>
                </a:solidFill>
                <a:effectLst/>
                <a:ea typeface="Times New Roman" panose="02020603050405020304" pitchFamily="18" charset="0"/>
                <a:hlinkClick r:id="rId2"/>
              </a:rPr>
              <a:t>422.166(f)(3)(vii)</a:t>
            </a:r>
            <a:r>
              <a:rPr lang="en-US" sz="1400" dirty="0">
                <a:effectLst/>
                <a:ea typeface="Times New Roman" panose="02020603050405020304" pitchFamily="18" charset="0"/>
              </a:rPr>
              <a:t> and </a:t>
            </a:r>
            <a:r>
              <a:rPr lang="en-US" sz="1400" dirty="0">
                <a:effectLst/>
                <a:ea typeface="Times New Roman" panose="02020603050405020304" pitchFamily="18" charset="0"/>
                <a:hlinkClick r:id="rId3"/>
              </a:rPr>
              <a:t>423.186(f)(3)(vii)</a:t>
            </a:r>
            <a:endParaRPr lang="en-US" sz="1400" kern="100" dirty="0">
              <a:effectLst/>
              <a:ea typeface="Calibri" panose="020F0502020204030204" pitchFamily="34" charset="0"/>
            </a:endParaRPr>
          </a:p>
          <a:p>
            <a:pPr>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66284A39-DF36-1FAA-63E4-0AA13C9864B0}"/>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2F58BF3E-CE83-8026-D95A-5CF2EE583FB9}"/>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9F71D5E9-709B-7A7A-529C-985606E7BDCB}"/>
              </a:ext>
            </a:extLst>
          </p:cNvPr>
          <p:cNvSpPr>
            <a:spLocks noGrp="1"/>
          </p:cNvSpPr>
          <p:nvPr>
            <p:ph type="sldNum" sz="quarter" idx="4"/>
          </p:nvPr>
        </p:nvSpPr>
        <p:spPr/>
        <p:txBody>
          <a:bodyPr/>
          <a:lstStyle/>
          <a:p>
            <a:fld id="{48F63A3B-78C7-47BE-AE5E-E10140E04643}" type="slidenum">
              <a:rPr lang="en-US" smtClean="0"/>
              <a:pPr/>
              <a:t>47</a:t>
            </a:fld>
            <a:endParaRPr lang="en-US" dirty="0"/>
          </a:p>
        </p:txBody>
      </p:sp>
      <p:sp>
        <p:nvSpPr>
          <p:cNvPr id="3" name="Title 2">
            <a:extLst>
              <a:ext uri="{FF2B5EF4-FFF2-40B4-BE49-F238E27FC236}">
                <a16:creationId xmlns:a16="http://schemas.microsoft.com/office/drawing/2014/main" id="{6CDF55B8-6D9B-2E56-E6A3-6E360808A4E2}"/>
              </a:ext>
            </a:extLst>
          </p:cNvPr>
          <p:cNvSpPr>
            <a:spLocks noGrp="1"/>
          </p:cNvSpPr>
          <p:nvPr>
            <p:ph type="ctrTitle"/>
          </p:nvPr>
        </p:nvSpPr>
        <p:spPr/>
        <p:txBody>
          <a:bodyPr/>
          <a:lstStyle/>
          <a:p>
            <a:r>
              <a:rPr lang="en-US" sz="2800" dirty="0"/>
              <a:t>Specified SRFs Enrollment Thresholds</a:t>
            </a:r>
          </a:p>
        </p:txBody>
      </p:sp>
    </p:spTree>
    <p:extLst>
      <p:ext uri="{BB962C8B-B14F-4D97-AF65-F5344CB8AC3E}">
        <p14:creationId xmlns:p14="http://schemas.microsoft.com/office/powerpoint/2010/main" val="14494507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34E9E-449A-5C8F-7EDF-54E1727EDD0F}"/>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CBEDF404-8AA3-5FF5-4932-1FDBAB099F62}"/>
              </a:ext>
            </a:extLst>
          </p:cNvPr>
          <p:cNvSpPr>
            <a:spLocks noGrp="1"/>
          </p:cNvSpPr>
          <p:nvPr>
            <p:ph type="body" sz="quarter" idx="10"/>
          </p:nvPr>
        </p:nvSpPr>
        <p:spPr>
          <a:xfrm>
            <a:off x="696191" y="985384"/>
            <a:ext cx="7290128" cy="2999387"/>
          </a:xfrm>
        </p:spPr>
        <p:txBody>
          <a:bodyPr/>
          <a:lstStyle/>
          <a:p>
            <a:pPr marL="2286" indent="0">
              <a:lnSpc>
                <a:spcPct val="100000"/>
              </a:lnSpc>
              <a:spcBef>
                <a:spcPts val="0"/>
              </a:spcBef>
              <a:spcAft>
                <a:spcPts val="800"/>
              </a:spcAft>
              <a:buNone/>
            </a:pPr>
            <a:r>
              <a:rPr lang="en-US" sz="1800" b="1" dirty="0">
                <a:ea typeface="Calibri" panose="020F0502020204030204" pitchFamily="34" charset="0"/>
              </a:rPr>
              <a:t>Question: Which Star Ratings measures are included in the HEI</a:t>
            </a:r>
            <a:r>
              <a:rPr lang="en-US" sz="1800" b="1" dirty="0">
                <a:effectLst/>
                <a:ea typeface="Times New Roman" panose="02020603050405020304" pitchFamily="18" charset="0"/>
              </a:rPr>
              <a:t>?</a:t>
            </a:r>
            <a:endParaRPr lang="en-US" sz="1800" b="1" kern="100" dirty="0">
              <a:ea typeface="Times New Roman" panose="02020603050405020304" pitchFamily="18" charset="0"/>
            </a:endParaRPr>
          </a:p>
          <a:p>
            <a:pPr marL="2286" indent="0">
              <a:lnSpc>
                <a:spcPct val="100000"/>
              </a:lnSpc>
              <a:spcBef>
                <a:spcPts val="0"/>
              </a:spcBef>
              <a:spcAft>
                <a:spcPts val="800"/>
              </a:spcAft>
              <a:buNone/>
            </a:pPr>
            <a:r>
              <a:rPr lang="en-US" sz="1600" dirty="0">
                <a:effectLst/>
                <a:ea typeface="Calibri" panose="020F0502020204030204" pitchFamily="34" charset="0"/>
              </a:rPr>
              <a:t>The measures being evaluated for inclusion in the HEI will be announced annually in the process described for changes in and adoption of payment and risk adjustment policies in section 1853(b) of the Act (Advance Notice/Rate Announcement). </a:t>
            </a:r>
          </a:p>
          <a:p>
            <a:pPr marL="2286" indent="0">
              <a:lnSpc>
                <a:spcPct val="100000"/>
              </a:lnSpc>
              <a:spcBef>
                <a:spcPts val="0"/>
              </a:spcBef>
              <a:spcAft>
                <a:spcPts val="800"/>
              </a:spcAft>
              <a:buNone/>
            </a:pPr>
            <a:r>
              <a:rPr lang="en-US" sz="1600" dirty="0">
                <a:effectLst/>
                <a:ea typeface="Calibri" panose="020F0502020204030204" pitchFamily="34" charset="0"/>
              </a:rPr>
              <a:t>These announcements (of the measures being evaluated for inclusion in the HEI) will not include the final list of measures used in the HEI for the upcoming Star Ratings because the data to determine that final set will not yet be available. </a:t>
            </a:r>
          </a:p>
          <a:p>
            <a:pPr marL="2286" indent="0">
              <a:lnSpc>
                <a:spcPct val="100000"/>
              </a:lnSpc>
              <a:spcBef>
                <a:spcPts val="0"/>
              </a:spcBef>
              <a:spcAft>
                <a:spcPts val="800"/>
              </a:spcAft>
              <a:buNone/>
            </a:pPr>
            <a:r>
              <a:rPr lang="en-US" sz="1600" dirty="0">
                <a:effectLst/>
                <a:ea typeface="Calibri" panose="020F0502020204030204" pitchFamily="34" charset="0"/>
              </a:rPr>
              <a:t>See §§ </a:t>
            </a:r>
            <a:r>
              <a:rPr lang="en-US" sz="1600" u="sng" dirty="0">
                <a:solidFill>
                  <a:srgbClr val="4472C4"/>
                </a:solidFill>
                <a:effectLst/>
                <a:ea typeface="Calibri" panose="020F0502020204030204" pitchFamily="34" charset="0"/>
                <a:hlinkClick r:id="rId2"/>
              </a:rPr>
              <a:t>422.166(f)(3)(iii)</a:t>
            </a:r>
            <a:r>
              <a:rPr lang="en-US" sz="1600" dirty="0">
                <a:effectLst/>
                <a:ea typeface="Calibri" panose="020F0502020204030204" pitchFamily="34" charset="0"/>
              </a:rPr>
              <a:t> and </a:t>
            </a:r>
            <a:r>
              <a:rPr lang="en-US" sz="1600" u="sng" dirty="0">
                <a:solidFill>
                  <a:srgbClr val="0563C1"/>
                </a:solidFill>
                <a:effectLst/>
                <a:ea typeface="Calibri" panose="020F0502020204030204" pitchFamily="34" charset="0"/>
                <a:hlinkClick r:id="rId3"/>
              </a:rPr>
              <a:t>423.186(f)(3)(iii</a:t>
            </a:r>
            <a:r>
              <a:rPr lang="en-US" sz="1600" dirty="0">
                <a:effectLst/>
                <a:ea typeface="Calibri" panose="020F0502020204030204" pitchFamily="34" charset="0"/>
                <a:hlinkClick r:id="rId3"/>
              </a:rPr>
              <a:t>)</a:t>
            </a:r>
            <a:endParaRPr lang="en-US" sz="1800" dirty="0">
              <a:effectLst/>
              <a:ea typeface="Calibri" panose="020F0502020204030204" pitchFamily="34" charset="0"/>
            </a:endParaRPr>
          </a:p>
        </p:txBody>
      </p:sp>
      <p:sp>
        <p:nvSpPr>
          <p:cNvPr id="16" name="Date Placeholder 15">
            <a:extLst>
              <a:ext uri="{FF2B5EF4-FFF2-40B4-BE49-F238E27FC236}">
                <a16:creationId xmlns:a16="http://schemas.microsoft.com/office/drawing/2014/main" id="{CAF54A79-0CE8-6DEC-0334-60520F3F187F}"/>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8DA0D3EF-A523-65B5-CAAA-32D005FD0F5B}"/>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40F09592-FE4E-0E5D-4649-036CB7C54487}"/>
              </a:ext>
            </a:extLst>
          </p:cNvPr>
          <p:cNvSpPr>
            <a:spLocks noGrp="1"/>
          </p:cNvSpPr>
          <p:nvPr>
            <p:ph type="sldNum" sz="quarter" idx="4"/>
          </p:nvPr>
        </p:nvSpPr>
        <p:spPr/>
        <p:txBody>
          <a:bodyPr/>
          <a:lstStyle/>
          <a:p>
            <a:fld id="{48F63A3B-78C7-47BE-AE5E-E10140E04643}" type="slidenum">
              <a:rPr lang="en-US" smtClean="0"/>
              <a:pPr/>
              <a:t>48</a:t>
            </a:fld>
            <a:endParaRPr lang="en-US" dirty="0"/>
          </a:p>
        </p:txBody>
      </p:sp>
      <p:sp>
        <p:nvSpPr>
          <p:cNvPr id="3" name="Title 2">
            <a:extLst>
              <a:ext uri="{FF2B5EF4-FFF2-40B4-BE49-F238E27FC236}">
                <a16:creationId xmlns:a16="http://schemas.microsoft.com/office/drawing/2014/main" id="{88EB5D1C-0F66-8ADB-9995-5B12C3E1E9DE}"/>
              </a:ext>
            </a:extLst>
          </p:cNvPr>
          <p:cNvSpPr>
            <a:spLocks noGrp="1"/>
          </p:cNvSpPr>
          <p:nvPr>
            <p:ph type="ctrTitle"/>
          </p:nvPr>
        </p:nvSpPr>
        <p:spPr/>
        <p:txBody>
          <a:bodyPr/>
          <a:lstStyle/>
          <a:p>
            <a:r>
              <a:rPr lang="en-US" sz="2800" dirty="0"/>
              <a:t>Measures Included in HEI </a:t>
            </a:r>
          </a:p>
        </p:txBody>
      </p:sp>
    </p:spTree>
    <p:extLst>
      <p:ext uri="{BB962C8B-B14F-4D97-AF65-F5344CB8AC3E}">
        <p14:creationId xmlns:p14="http://schemas.microsoft.com/office/powerpoint/2010/main" val="34628008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350A7-8425-4793-A4E3-E03EA32ACA9E}"/>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45B60914-4F21-AEFC-DFBA-C4EF60EF1975}"/>
              </a:ext>
            </a:extLst>
          </p:cNvPr>
          <p:cNvSpPr>
            <a:spLocks noGrp="1"/>
          </p:cNvSpPr>
          <p:nvPr>
            <p:ph type="body" sz="quarter" idx="10"/>
          </p:nvPr>
        </p:nvSpPr>
        <p:spPr>
          <a:xfrm>
            <a:off x="696191" y="985384"/>
            <a:ext cx="7290128" cy="2999387"/>
          </a:xfrm>
        </p:spPr>
        <p:txBody>
          <a:bodyPr/>
          <a:lstStyle/>
          <a:p>
            <a:pPr marL="2286" indent="0">
              <a:lnSpc>
                <a:spcPct val="100000"/>
              </a:lnSpc>
              <a:spcBef>
                <a:spcPts val="0"/>
              </a:spcBef>
              <a:spcAft>
                <a:spcPts val="800"/>
              </a:spcAft>
              <a:buNone/>
            </a:pPr>
            <a:r>
              <a:rPr lang="en-US" sz="1800" b="1" dirty="0">
                <a:ea typeface="Calibri" panose="020F0502020204030204" pitchFamily="34" charset="0"/>
              </a:rPr>
              <a:t>Question (cont’d): Which Star Ratings measures are included in the HEI</a:t>
            </a:r>
            <a:r>
              <a:rPr lang="en-US" sz="1800" b="1" dirty="0">
                <a:effectLst/>
                <a:ea typeface="Times New Roman" panose="02020603050405020304" pitchFamily="18" charset="0"/>
              </a:rPr>
              <a:t>?</a:t>
            </a:r>
            <a:endParaRPr lang="en-US" sz="1800" b="1" kern="100" dirty="0">
              <a:ea typeface="Times New Roman" panose="02020603050405020304" pitchFamily="18" charset="0"/>
            </a:endParaRPr>
          </a:p>
          <a:p>
            <a:pPr marL="2286" indent="0">
              <a:lnSpc>
                <a:spcPct val="100000"/>
              </a:lnSpc>
              <a:spcBef>
                <a:spcPts val="0"/>
              </a:spcBef>
              <a:spcAft>
                <a:spcPts val="800"/>
              </a:spcAft>
              <a:buNone/>
            </a:pPr>
            <a:r>
              <a:rPr lang="en-US" sz="1600" dirty="0">
                <a:effectLst/>
                <a:ea typeface="Calibri" panose="020F0502020204030204" pitchFamily="34" charset="0"/>
              </a:rPr>
              <a:t>In general, measures from HEDIS, HOS, and CAHPS, as well as medication adherence, MTM Program Completion Rate for CMR, and Statin Use in Persons with Diabetes will be included unless they meet one of the four exclusion criteria at §§ 422.166(f)(3)(ii)(A)–(D) and 423.186(f)(3)(ii)(A)–(D). </a:t>
            </a:r>
          </a:p>
          <a:p>
            <a:pPr marL="2286" indent="0">
              <a:lnSpc>
                <a:spcPct val="100000"/>
              </a:lnSpc>
              <a:spcBef>
                <a:spcPts val="0"/>
              </a:spcBef>
              <a:spcAft>
                <a:spcPts val="800"/>
              </a:spcAft>
              <a:buNone/>
            </a:pPr>
            <a:r>
              <a:rPr lang="en-US" sz="1600" dirty="0">
                <a:ea typeface="Calibri" panose="020F0502020204030204" pitchFamily="34" charset="0"/>
              </a:rPr>
              <a:t>The final list of measures included in the HEI will be </a:t>
            </a:r>
            <a:r>
              <a:rPr lang="en-US" sz="1600" kern="100" dirty="0">
                <a:effectLst/>
                <a:ea typeface="Times New Roman" panose="02020603050405020304" pitchFamily="18" charset="0"/>
              </a:rPr>
              <a:t>available to contracts annually for the respective measurement period during the second plan preview.</a:t>
            </a:r>
            <a:endParaRPr lang="en-US" sz="1600" dirty="0">
              <a:effectLst/>
              <a:ea typeface="Calibri" panose="020F0502020204030204" pitchFamily="34" charset="0"/>
            </a:endParaRPr>
          </a:p>
        </p:txBody>
      </p:sp>
      <p:sp>
        <p:nvSpPr>
          <p:cNvPr id="16" name="Date Placeholder 15">
            <a:extLst>
              <a:ext uri="{FF2B5EF4-FFF2-40B4-BE49-F238E27FC236}">
                <a16:creationId xmlns:a16="http://schemas.microsoft.com/office/drawing/2014/main" id="{C5B142F3-D422-0DE8-2614-32F9CA1820E6}"/>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00AAAA6D-4B67-50E6-1EFB-72B2E05EFEA9}"/>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84917DF1-6D87-247D-1AC9-4EFC325A8B12}"/>
              </a:ext>
            </a:extLst>
          </p:cNvPr>
          <p:cNvSpPr>
            <a:spLocks noGrp="1"/>
          </p:cNvSpPr>
          <p:nvPr>
            <p:ph type="sldNum" sz="quarter" idx="4"/>
          </p:nvPr>
        </p:nvSpPr>
        <p:spPr/>
        <p:txBody>
          <a:bodyPr/>
          <a:lstStyle/>
          <a:p>
            <a:fld id="{48F63A3B-78C7-47BE-AE5E-E10140E04643}" type="slidenum">
              <a:rPr lang="en-US" smtClean="0"/>
              <a:pPr/>
              <a:t>49</a:t>
            </a:fld>
            <a:endParaRPr lang="en-US" dirty="0"/>
          </a:p>
        </p:txBody>
      </p:sp>
      <p:sp>
        <p:nvSpPr>
          <p:cNvPr id="3" name="Title 2">
            <a:extLst>
              <a:ext uri="{FF2B5EF4-FFF2-40B4-BE49-F238E27FC236}">
                <a16:creationId xmlns:a16="http://schemas.microsoft.com/office/drawing/2014/main" id="{DFE38221-55CA-D82D-AAED-33D8C79560E8}"/>
              </a:ext>
            </a:extLst>
          </p:cNvPr>
          <p:cNvSpPr>
            <a:spLocks noGrp="1"/>
          </p:cNvSpPr>
          <p:nvPr>
            <p:ph type="ctrTitle"/>
          </p:nvPr>
        </p:nvSpPr>
        <p:spPr/>
        <p:txBody>
          <a:bodyPr/>
          <a:lstStyle/>
          <a:p>
            <a:r>
              <a:rPr lang="en-US" sz="2800" dirty="0"/>
              <a:t>Measure Included in HEI </a:t>
            </a:r>
          </a:p>
        </p:txBody>
      </p:sp>
    </p:spTree>
    <p:extLst>
      <p:ext uri="{BB962C8B-B14F-4D97-AF65-F5344CB8AC3E}">
        <p14:creationId xmlns:p14="http://schemas.microsoft.com/office/powerpoint/2010/main" val="2712268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762009" cy="558786"/>
          </a:xfrm>
        </p:spPr>
        <p:txBody>
          <a:bodyPr/>
          <a:lstStyle/>
          <a:p>
            <a:r>
              <a:rPr lang="en-US" sz="2400" dirty="0"/>
              <a:t>HEI Reward Incentivizes High Performance Among Enrollees with Specified Social Risk Factors</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0" y="976996"/>
            <a:ext cx="7762009" cy="2941722"/>
          </a:xfrm>
        </p:spPr>
        <p:txBody>
          <a:bodyPr/>
          <a:lstStyle/>
          <a:p>
            <a:pPr marL="342900" indent="-342900">
              <a:buFont typeface="Arial" panose="020B0604020202020204" pitchFamily="34" charset="0"/>
              <a:buChar char="•"/>
            </a:pPr>
            <a:r>
              <a:rPr lang="en-US" sz="1700" dirty="0">
                <a:cs typeface="Arial" pitchFamily="34" charset="0"/>
              </a:rPr>
              <a:t>Creates a new reward </a:t>
            </a:r>
            <a:r>
              <a:rPr lang="en-US" sz="1700" dirty="0"/>
              <a:t>for </a:t>
            </a:r>
            <a:r>
              <a:rPr lang="en-US" sz="1700" dirty="0">
                <a:cs typeface="Arial" pitchFamily="34" charset="0"/>
              </a:rPr>
              <a:t>Medicare Advantage (MA) and Part D contracts</a:t>
            </a:r>
            <a:r>
              <a:rPr lang="en-US" sz="1700" dirty="0"/>
              <a:t> </a:t>
            </a:r>
            <a:r>
              <a:rPr lang="en-US" sz="1700" dirty="0">
                <a:cs typeface="Arial" pitchFamily="34" charset="0"/>
              </a:rPr>
              <a:t>for performing well among enrollees with specified social risk factors (SRFs).</a:t>
            </a:r>
          </a:p>
          <a:p>
            <a:pPr marL="342900" indent="-342900">
              <a:buFont typeface="Arial" panose="020B0604020202020204" pitchFamily="34" charset="0"/>
              <a:buChar char="•"/>
            </a:pPr>
            <a:r>
              <a:rPr lang="en-US" sz="1700" dirty="0"/>
              <a:t>Summarizes performance among enrollees with specified SRFs, currently Low Income Subsidy/Dual Eligible (LIS/DE) and disability status (based on original reason for entitlement), across multiple Star Ratings measures into a single score. (Additional SRFs may be added over time through rulemaking.)</a:t>
            </a:r>
          </a:p>
          <a:p>
            <a:pPr marL="342900" indent="-342900">
              <a:buFont typeface="Arial" panose="020B0604020202020204" pitchFamily="34" charset="0"/>
              <a:buChar char="•"/>
            </a:pPr>
            <a:r>
              <a:rPr lang="en-US" sz="1700" dirty="0"/>
              <a:t>Score on HEI is translated into an upside-only reward added to the overall and summary Star Ratings for contracts that qualify based on meeting enrollment and performance thresholds for serving enrollees with the specified SRFs.</a:t>
            </a: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5</a:t>
            </a:fld>
            <a:endParaRPr lang="en-US" dirty="0"/>
          </a:p>
        </p:txBody>
      </p:sp>
    </p:spTree>
    <p:extLst>
      <p:ext uri="{BB962C8B-B14F-4D97-AF65-F5344CB8AC3E}">
        <p14:creationId xmlns:p14="http://schemas.microsoft.com/office/powerpoint/2010/main" val="7954106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658A0-FD5C-619D-EFC2-43BBB34E0E59}"/>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D27EAF59-62CC-7D39-BE8C-66245B95AAE3}"/>
              </a:ext>
            </a:extLst>
          </p:cNvPr>
          <p:cNvSpPr>
            <a:spLocks noGrp="1"/>
          </p:cNvSpPr>
          <p:nvPr>
            <p:ph type="body" sz="quarter" idx="10"/>
          </p:nvPr>
        </p:nvSpPr>
        <p:spPr>
          <a:xfrm>
            <a:off x="696191" y="985384"/>
            <a:ext cx="7290128" cy="2999387"/>
          </a:xfrm>
        </p:spPr>
        <p:txBody>
          <a:bodyPr/>
          <a:lstStyle/>
          <a:p>
            <a:pPr marL="2286" indent="0">
              <a:lnSpc>
                <a:spcPct val="107000"/>
              </a:lnSpc>
              <a:spcBef>
                <a:spcPts val="0"/>
              </a:spcBef>
              <a:spcAft>
                <a:spcPts val="800"/>
              </a:spcAft>
              <a:buNone/>
            </a:pPr>
            <a:r>
              <a:rPr lang="en-US" sz="1800" b="1" dirty="0">
                <a:ea typeface="Calibri" panose="020F0502020204030204" pitchFamily="34" charset="0"/>
              </a:rPr>
              <a:t>Question: What weight will the</a:t>
            </a:r>
            <a:r>
              <a:rPr lang="en-US" sz="1800" b="1" dirty="0">
                <a:effectLst/>
                <a:ea typeface="Times New Roman" panose="02020603050405020304" pitchFamily="18" charset="0"/>
              </a:rPr>
              <a:t> HOS –</a:t>
            </a:r>
            <a:r>
              <a:rPr lang="en-US" sz="1800" b="1" dirty="0">
                <a:ea typeface="Times New Roman" panose="02020603050405020304" pitchFamily="18" charset="0"/>
              </a:rPr>
              <a:t> Improving or Maintaining </a:t>
            </a:r>
            <a:r>
              <a:rPr lang="en-US" sz="1800" b="1" dirty="0">
                <a:effectLst/>
                <a:ea typeface="Times New Roman" panose="02020603050405020304" pitchFamily="18" charset="0"/>
              </a:rPr>
              <a:t>Physical/Mental Health have in the HEI calculations that are used for the 2027 Star Ratings?</a:t>
            </a:r>
            <a:endParaRPr lang="en-US" sz="1800" b="1" kern="100" dirty="0">
              <a:ea typeface="Times New Roman" panose="02020603050405020304" pitchFamily="18" charset="0"/>
            </a:endParaRPr>
          </a:p>
          <a:p>
            <a:pPr marL="2286" indent="0">
              <a:lnSpc>
                <a:spcPct val="107000"/>
              </a:lnSpc>
              <a:spcBef>
                <a:spcPts val="0"/>
              </a:spcBef>
              <a:spcAft>
                <a:spcPts val="800"/>
              </a:spcAft>
              <a:buNone/>
            </a:pPr>
            <a:r>
              <a:rPr lang="en-US" sz="1800" dirty="0">
                <a:effectLst/>
                <a:ea typeface="Calibri" panose="020F0502020204030204" pitchFamily="34" charset="0"/>
              </a:rPr>
              <a:t>The measure weight for each measure used in calculating the HEI score is the weight used for the measure in the current Star Ratings year. For the 2027 Star Ratings the HOS outcomes measures will have a weight of 3.</a:t>
            </a:r>
          </a:p>
          <a:p>
            <a:pPr marL="2286" indent="0">
              <a:lnSpc>
                <a:spcPct val="107000"/>
              </a:lnSpc>
              <a:spcBef>
                <a:spcPts val="0"/>
              </a:spcBef>
              <a:spcAft>
                <a:spcPts val="800"/>
              </a:spcAft>
              <a:buNone/>
            </a:pPr>
            <a:r>
              <a:rPr lang="en-US" sz="1800" dirty="0">
                <a:ea typeface="Calibri" panose="020F0502020204030204" pitchFamily="34" charset="0"/>
              </a:rPr>
              <a:t>See </a:t>
            </a:r>
            <a:r>
              <a:rPr lang="en-US" sz="1800" dirty="0">
                <a:effectLst/>
                <a:ea typeface="Calibri" panose="020F0502020204030204" pitchFamily="34" charset="0"/>
              </a:rPr>
              <a:t>§§</a:t>
            </a:r>
            <a:r>
              <a:rPr lang="en-US" sz="1800" dirty="0">
                <a:solidFill>
                  <a:srgbClr val="4472C4"/>
                </a:solidFill>
                <a:effectLst/>
                <a:ea typeface="Calibri" panose="020F0502020204030204" pitchFamily="34" charset="0"/>
              </a:rPr>
              <a:t> </a:t>
            </a:r>
            <a:r>
              <a:rPr lang="en-US" sz="1800" u="sng" dirty="0">
                <a:solidFill>
                  <a:srgbClr val="0563C1"/>
                </a:solidFill>
                <a:effectLst/>
                <a:ea typeface="Calibri" panose="020F0502020204030204" pitchFamily="34" charset="0"/>
                <a:hlinkClick r:id="rId2"/>
              </a:rPr>
              <a:t>422.166(f)(3)(v)</a:t>
            </a:r>
            <a:r>
              <a:rPr lang="en-US" sz="1800" dirty="0">
                <a:effectLst/>
                <a:ea typeface="Calibri" panose="020F0502020204030204" pitchFamily="34" charset="0"/>
              </a:rPr>
              <a:t> and </a:t>
            </a:r>
            <a:r>
              <a:rPr lang="en-US" sz="1800" u="sng" dirty="0">
                <a:solidFill>
                  <a:srgbClr val="0563C1"/>
                </a:solidFill>
                <a:effectLst/>
                <a:ea typeface="Calibri" panose="020F0502020204030204" pitchFamily="34" charset="0"/>
                <a:hlinkClick r:id="rId3"/>
              </a:rPr>
              <a:t>423.186(f)(3)(v)</a:t>
            </a:r>
            <a:endParaRPr lang="en-US" sz="1800" dirty="0">
              <a:effectLst/>
              <a:ea typeface="Calibri" panose="020F0502020204030204" pitchFamily="34" charset="0"/>
            </a:endParaRPr>
          </a:p>
          <a:p>
            <a:pPr marL="0" indent="0">
              <a:lnSpc>
                <a:spcPct val="107000"/>
              </a:lnSpc>
              <a:spcBef>
                <a:spcPts val="0"/>
              </a:spcBef>
              <a:spcAft>
                <a:spcPts val="800"/>
              </a:spcAft>
              <a:buNone/>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527B1161-3E7F-2EC6-13A2-414AEEB0B097}"/>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FB4716FC-5235-BF8D-F8C0-C46B758E373C}"/>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7C68C91A-A5B0-CD46-D1EB-298511E08F28}"/>
              </a:ext>
            </a:extLst>
          </p:cNvPr>
          <p:cNvSpPr>
            <a:spLocks noGrp="1"/>
          </p:cNvSpPr>
          <p:nvPr>
            <p:ph type="sldNum" sz="quarter" idx="4"/>
          </p:nvPr>
        </p:nvSpPr>
        <p:spPr/>
        <p:txBody>
          <a:bodyPr/>
          <a:lstStyle/>
          <a:p>
            <a:fld id="{48F63A3B-78C7-47BE-AE5E-E10140E04643}" type="slidenum">
              <a:rPr lang="en-US" smtClean="0"/>
              <a:pPr/>
              <a:t>50</a:t>
            </a:fld>
            <a:endParaRPr lang="en-US" dirty="0"/>
          </a:p>
        </p:txBody>
      </p:sp>
      <p:sp>
        <p:nvSpPr>
          <p:cNvPr id="3" name="Title 2">
            <a:extLst>
              <a:ext uri="{FF2B5EF4-FFF2-40B4-BE49-F238E27FC236}">
                <a16:creationId xmlns:a16="http://schemas.microsoft.com/office/drawing/2014/main" id="{7A3DF677-519D-7C03-92FC-170B39F125AE}"/>
              </a:ext>
            </a:extLst>
          </p:cNvPr>
          <p:cNvSpPr>
            <a:spLocks noGrp="1"/>
          </p:cNvSpPr>
          <p:nvPr>
            <p:ph type="ctrTitle"/>
          </p:nvPr>
        </p:nvSpPr>
        <p:spPr/>
        <p:txBody>
          <a:bodyPr/>
          <a:lstStyle/>
          <a:p>
            <a:r>
              <a:rPr lang="en-US" sz="2800" dirty="0"/>
              <a:t>Measure Weights</a:t>
            </a:r>
          </a:p>
        </p:txBody>
      </p:sp>
    </p:spTree>
    <p:extLst>
      <p:ext uri="{BB962C8B-B14F-4D97-AF65-F5344CB8AC3E}">
        <p14:creationId xmlns:p14="http://schemas.microsoft.com/office/powerpoint/2010/main" val="3133033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51CA6-3392-8611-BF31-EDC5C021A917}"/>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3DCF4766-4837-566C-BA56-142EC4335F49}"/>
              </a:ext>
            </a:extLst>
          </p:cNvPr>
          <p:cNvSpPr>
            <a:spLocks noGrp="1"/>
          </p:cNvSpPr>
          <p:nvPr>
            <p:ph type="body" sz="quarter" idx="10"/>
          </p:nvPr>
        </p:nvSpPr>
        <p:spPr>
          <a:xfrm>
            <a:off x="696191" y="985384"/>
            <a:ext cx="7290128" cy="2999387"/>
          </a:xfrm>
        </p:spPr>
        <p:txBody>
          <a:bodyPr/>
          <a:lstStyle/>
          <a:p>
            <a:pPr marL="2286" marR="0" indent="0">
              <a:lnSpc>
                <a:spcPct val="107000"/>
              </a:lnSpc>
              <a:spcBef>
                <a:spcPts val="0"/>
              </a:spcBef>
              <a:spcAft>
                <a:spcPts val="800"/>
              </a:spcAft>
              <a:buNone/>
            </a:pPr>
            <a:r>
              <a:rPr lang="en-US" sz="1800" b="1" dirty="0">
                <a:ea typeface="Calibri" panose="020F0502020204030204" pitchFamily="34" charset="0"/>
              </a:rPr>
              <a:t>Question: </a:t>
            </a:r>
            <a:r>
              <a:rPr lang="en-US" sz="1800" b="1" dirty="0">
                <a:effectLst/>
                <a:ea typeface="Times New Roman" panose="02020603050405020304" pitchFamily="18" charset="0"/>
              </a:rPr>
              <a:t>How are the data combined across the two years?  </a:t>
            </a:r>
            <a:endParaRPr lang="en-US" sz="1800" b="1" kern="100" dirty="0">
              <a:effectLst/>
              <a:ea typeface="Calibri" panose="020F0502020204030204" pitchFamily="34" charset="0"/>
            </a:endParaRPr>
          </a:p>
          <a:p>
            <a:pPr marL="2286" indent="0">
              <a:lnSpc>
                <a:spcPct val="107000"/>
              </a:lnSpc>
              <a:spcBef>
                <a:spcPts val="0"/>
              </a:spcBef>
              <a:spcAft>
                <a:spcPts val="800"/>
              </a:spcAft>
              <a:buNone/>
            </a:pPr>
            <a:r>
              <a:rPr lang="en-US" sz="1600" dirty="0">
                <a:effectLst/>
                <a:ea typeface="Calibri" panose="020F0502020204030204" pitchFamily="34" charset="0"/>
              </a:rPr>
              <a:t>Measure-level scores for each measure included in the HEI are calculated for each contract by first pooling together two years of enrollee-level performance data and subsetting the performance measure data to enrollees with the specified SRFs.</a:t>
            </a:r>
          </a:p>
          <a:p>
            <a:pPr marL="2286" indent="0">
              <a:lnSpc>
                <a:spcPct val="107000"/>
              </a:lnSpc>
              <a:spcBef>
                <a:spcPts val="0"/>
              </a:spcBef>
              <a:spcAft>
                <a:spcPts val="800"/>
              </a:spcAft>
              <a:buNone/>
            </a:pPr>
            <a:r>
              <a:rPr lang="en-US" sz="1600" dirty="0">
                <a:effectLst/>
                <a:ea typeface="Calibri" panose="020F0502020204030204" pitchFamily="34" charset="0"/>
              </a:rPr>
              <a:t>Measure scores are adjusted for year. Specifically, for each measure, a regression model is estimated at the enrollee/year level that includes contract fixed effects (i.e., indicators for each contract), a Year 2 indicator (dummy) variable, and when applicable, standard case-mix adjustors. </a:t>
            </a:r>
          </a:p>
          <a:p>
            <a:pPr marL="2286" indent="0">
              <a:lnSpc>
                <a:spcPct val="107000"/>
              </a:lnSpc>
              <a:spcBef>
                <a:spcPts val="0"/>
              </a:spcBef>
              <a:spcAft>
                <a:spcPts val="800"/>
              </a:spcAft>
              <a:buNone/>
            </a:pPr>
            <a:r>
              <a:rPr lang="en-US" sz="1600" dirty="0"/>
              <a:t>See </a:t>
            </a:r>
            <a:r>
              <a:rPr lang="en-US" sz="1600" dirty="0">
                <a:effectLst/>
                <a:ea typeface="Calibri" panose="020F0502020204030204" pitchFamily="34" charset="0"/>
              </a:rPr>
              <a:t>§§</a:t>
            </a:r>
            <a:r>
              <a:rPr lang="en-US" sz="1600" dirty="0"/>
              <a:t> </a:t>
            </a:r>
            <a:r>
              <a:rPr lang="en-US" sz="1600" dirty="0">
                <a:hlinkClick r:id="rId2" action="ppaction://hlinkfile"/>
              </a:rPr>
              <a:t>422.166(f)(3)(</a:t>
            </a:r>
            <a:r>
              <a:rPr lang="en-US" sz="1600" dirty="0" err="1">
                <a:hlinkClick r:id="rId2" action="ppaction://hlinkfile"/>
              </a:rPr>
              <a:t>i</a:t>
            </a:r>
            <a:r>
              <a:rPr lang="en-US" sz="1600" dirty="0">
                <a:hlinkClick r:id="rId2" action="ppaction://hlinkfile"/>
              </a:rPr>
              <a:t>)(A)</a:t>
            </a:r>
            <a:r>
              <a:rPr lang="en-US" sz="1600" dirty="0"/>
              <a:t> and </a:t>
            </a:r>
            <a:r>
              <a:rPr lang="en-US" sz="1600" dirty="0">
                <a:hlinkClick r:id="rId3"/>
              </a:rPr>
              <a:t>(B)</a:t>
            </a:r>
            <a:r>
              <a:rPr lang="en-US" sz="1600" dirty="0"/>
              <a:t> and </a:t>
            </a:r>
            <a:r>
              <a:rPr lang="en-US" sz="1600" dirty="0">
                <a:hlinkClick r:id="rId4"/>
              </a:rPr>
              <a:t>423.186(f)(3)(</a:t>
            </a:r>
            <a:r>
              <a:rPr lang="en-US" sz="1600" dirty="0" err="1">
                <a:hlinkClick r:id="rId4"/>
              </a:rPr>
              <a:t>i</a:t>
            </a:r>
            <a:r>
              <a:rPr lang="en-US" sz="1600" dirty="0">
                <a:hlinkClick r:id="rId4"/>
              </a:rPr>
              <a:t>)(A)</a:t>
            </a:r>
            <a:r>
              <a:rPr lang="en-US" sz="1600" dirty="0"/>
              <a:t> and </a:t>
            </a:r>
            <a:r>
              <a:rPr lang="en-US" sz="1600" dirty="0">
                <a:hlinkClick r:id="rId5"/>
              </a:rPr>
              <a:t>(B)</a:t>
            </a:r>
            <a:endParaRPr lang="en-US" sz="1600" dirty="0"/>
          </a:p>
        </p:txBody>
      </p:sp>
      <p:sp>
        <p:nvSpPr>
          <p:cNvPr id="16" name="Date Placeholder 15">
            <a:extLst>
              <a:ext uri="{FF2B5EF4-FFF2-40B4-BE49-F238E27FC236}">
                <a16:creationId xmlns:a16="http://schemas.microsoft.com/office/drawing/2014/main" id="{F0CA0E76-8D16-5923-674C-AF87298BBFEF}"/>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C99E2E61-2F13-B520-4514-1678EECD274C}"/>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271CA9F2-B076-4CE7-3A87-025EA653D1A2}"/>
              </a:ext>
            </a:extLst>
          </p:cNvPr>
          <p:cNvSpPr>
            <a:spLocks noGrp="1"/>
          </p:cNvSpPr>
          <p:nvPr>
            <p:ph type="sldNum" sz="quarter" idx="4"/>
          </p:nvPr>
        </p:nvSpPr>
        <p:spPr/>
        <p:txBody>
          <a:bodyPr/>
          <a:lstStyle/>
          <a:p>
            <a:fld id="{48F63A3B-78C7-47BE-AE5E-E10140E04643}" type="slidenum">
              <a:rPr lang="en-US" smtClean="0"/>
              <a:pPr/>
              <a:t>51</a:t>
            </a:fld>
            <a:endParaRPr lang="en-US" dirty="0"/>
          </a:p>
        </p:txBody>
      </p:sp>
      <p:sp>
        <p:nvSpPr>
          <p:cNvPr id="3" name="Title 2">
            <a:extLst>
              <a:ext uri="{FF2B5EF4-FFF2-40B4-BE49-F238E27FC236}">
                <a16:creationId xmlns:a16="http://schemas.microsoft.com/office/drawing/2014/main" id="{1E253D22-A9BC-2698-3E7E-32B0767D1D2D}"/>
              </a:ext>
            </a:extLst>
          </p:cNvPr>
          <p:cNvSpPr>
            <a:spLocks noGrp="1"/>
          </p:cNvSpPr>
          <p:nvPr>
            <p:ph type="ctrTitle"/>
          </p:nvPr>
        </p:nvSpPr>
        <p:spPr>
          <a:xfrm>
            <a:off x="696190" y="331037"/>
            <a:ext cx="7480943" cy="558786"/>
          </a:xfrm>
        </p:spPr>
        <p:txBody>
          <a:bodyPr/>
          <a:lstStyle/>
          <a:p>
            <a:r>
              <a:rPr lang="en-US" sz="2400" dirty="0"/>
              <a:t>Measure Scores for Enrollees with Specified SRFs</a:t>
            </a:r>
          </a:p>
        </p:txBody>
      </p:sp>
    </p:spTree>
    <p:extLst>
      <p:ext uri="{BB962C8B-B14F-4D97-AF65-F5344CB8AC3E}">
        <p14:creationId xmlns:p14="http://schemas.microsoft.com/office/powerpoint/2010/main" val="40670068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D1B2D-1A21-93A5-EC8E-DD15CD90C8F9}"/>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C4655F19-CC26-C7AD-2642-E4F21E4C3B73}"/>
              </a:ext>
            </a:extLst>
          </p:cNvPr>
          <p:cNvSpPr>
            <a:spLocks noGrp="1"/>
          </p:cNvSpPr>
          <p:nvPr>
            <p:ph type="body" sz="quarter" idx="10"/>
          </p:nvPr>
        </p:nvSpPr>
        <p:spPr>
          <a:xfrm>
            <a:off x="696191" y="985384"/>
            <a:ext cx="7290128" cy="2999387"/>
          </a:xfrm>
        </p:spPr>
        <p:txBody>
          <a:bodyPr/>
          <a:lstStyle/>
          <a:p>
            <a:pPr marL="2286" marR="0" indent="0">
              <a:lnSpc>
                <a:spcPct val="107000"/>
              </a:lnSpc>
              <a:spcBef>
                <a:spcPts val="0"/>
              </a:spcBef>
              <a:spcAft>
                <a:spcPts val="800"/>
              </a:spcAft>
              <a:buNone/>
            </a:pPr>
            <a:r>
              <a:rPr lang="en-US" sz="1800" b="1" dirty="0">
                <a:ea typeface="Calibri" panose="020F0502020204030204" pitchFamily="34" charset="0"/>
              </a:rPr>
              <a:t>Question (cont’d): </a:t>
            </a:r>
            <a:r>
              <a:rPr lang="en-US" sz="1800" b="1" dirty="0">
                <a:effectLst/>
                <a:ea typeface="Times New Roman" panose="02020603050405020304" pitchFamily="18" charset="0"/>
              </a:rPr>
              <a:t>How are the data combined across the two years? </a:t>
            </a:r>
            <a:endParaRPr lang="en-US" sz="1800" b="1" kern="100" dirty="0">
              <a:effectLst/>
              <a:ea typeface="Calibri" panose="020F0502020204030204" pitchFamily="34" charset="0"/>
            </a:endParaRPr>
          </a:p>
          <a:p>
            <a:pPr marL="2286" indent="0">
              <a:lnSpc>
                <a:spcPct val="107000"/>
              </a:lnSpc>
              <a:spcBef>
                <a:spcPts val="0"/>
              </a:spcBef>
              <a:spcAft>
                <a:spcPts val="800"/>
              </a:spcAft>
              <a:buNone/>
            </a:pPr>
            <a:r>
              <a:rPr lang="en-US" sz="1600" dirty="0">
                <a:effectLst/>
                <a:ea typeface="Calibri" panose="020F0502020204030204" pitchFamily="34" charset="0"/>
              </a:rPr>
              <a:t>Using this model, scores are calculated to reflect performance in Year 2. This calculation is based on the average year effect across all contracts included in the model rather than the Year 2-Year 1 difference for each individual contract.</a:t>
            </a:r>
          </a:p>
          <a:p>
            <a:pPr marL="2286" indent="0">
              <a:lnSpc>
                <a:spcPct val="107000"/>
              </a:lnSpc>
              <a:spcBef>
                <a:spcPts val="0"/>
              </a:spcBef>
              <a:spcAft>
                <a:spcPts val="800"/>
              </a:spcAft>
              <a:buNone/>
            </a:pPr>
            <a:r>
              <a:rPr lang="en-US" sz="1600" dirty="0">
                <a:effectLst/>
                <a:ea typeface="Calibri" panose="020F0502020204030204" pitchFamily="34" charset="0"/>
              </a:rPr>
              <a:t>For measures where scores increased from Year 1 to Year 2 on average, the Year 2 average across contracts will be higher than the average of Year 1 and Year 2 scores and vice versa.</a:t>
            </a:r>
          </a:p>
          <a:p>
            <a:pPr marL="173736">
              <a:lnSpc>
                <a:spcPct val="107000"/>
              </a:lnSpc>
              <a:spcBef>
                <a:spcPts val="0"/>
              </a:spcBef>
              <a:spcAft>
                <a:spcPts val="800"/>
              </a:spcAft>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C17B55C3-85E8-1B1B-EBB7-ABE61F505AC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289309B-7F4E-DB82-E8E6-BB14515E74D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01EBDF76-657B-E9CF-838F-433AA4E9A5E8}"/>
              </a:ext>
            </a:extLst>
          </p:cNvPr>
          <p:cNvSpPr>
            <a:spLocks noGrp="1"/>
          </p:cNvSpPr>
          <p:nvPr>
            <p:ph type="sldNum" sz="quarter" idx="4"/>
          </p:nvPr>
        </p:nvSpPr>
        <p:spPr/>
        <p:txBody>
          <a:bodyPr/>
          <a:lstStyle/>
          <a:p>
            <a:fld id="{48F63A3B-78C7-47BE-AE5E-E10140E04643}" type="slidenum">
              <a:rPr lang="en-US" smtClean="0"/>
              <a:pPr/>
              <a:t>52</a:t>
            </a:fld>
            <a:endParaRPr lang="en-US" dirty="0"/>
          </a:p>
        </p:txBody>
      </p:sp>
      <p:sp>
        <p:nvSpPr>
          <p:cNvPr id="3" name="Title 2">
            <a:extLst>
              <a:ext uri="{FF2B5EF4-FFF2-40B4-BE49-F238E27FC236}">
                <a16:creationId xmlns:a16="http://schemas.microsoft.com/office/drawing/2014/main" id="{AE21FF6E-34FE-BC01-50EC-008DB9545D20}"/>
              </a:ext>
            </a:extLst>
          </p:cNvPr>
          <p:cNvSpPr>
            <a:spLocks noGrp="1"/>
          </p:cNvSpPr>
          <p:nvPr>
            <p:ph type="ctrTitle"/>
          </p:nvPr>
        </p:nvSpPr>
        <p:spPr>
          <a:xfrm>
            <a:off x="696191" y="331037"/>
            <a:ext cx="7593370" cy="558786"/>
          </a:xfrm>
        </p:spPr>
        <p:txBody>
          <a:bodyPr/>
          <a:lstStyle/>
          <a:p>
            <a:r>
              <a:rPr lang="en-US" sz="2400" dirty="0"/>
              <a:t>Measure Scores for Enrollees with Specified SRFs</a:t>
            </a:r>
          </a:p>
        </p:txBody>
      </p:sp>
    </p:spTree>
    <p:extLst>
      <p:ext uri="{BB962C8B-B14F-4D97-AF65-F5344CB8AC3E}">
        <p14:creationId xmlns:p14="http://schemas.microsoft.com/office/powerpoint/2010/main" val="9188025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D1B2D-1A21-93A5-EC8E-DD15CD90C8F9}"/>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C4655F19-CC26-C7AD-2642-E4F21E4C3B73}"/>
              </a:ext>
            </a:extLst>
          </p:cNvPr>
          <p:cNvSpPr>
            <a:spLocks noGrp="1"/>
          </p:cNvSpPr>
          <p:nvPr>
            <p:ph type="body" sz="quarter" idx="10"/>
          </p:nvPr>
        </p:nvSpPr>
        <p:spPr>
          <a:xfrm>
            <a:off x="696191" y="985384"/>
            <a:ext cx="7290128" cy="2999387"/>
          </a:xfrm>
        </p:spPr>
        <p:txBody>
          <a:bodyPr/>
          <a:lstStyle/>
          <a:p>
            <a:pPr marL="2286" marR="0" indent="0">
              <a:lnSpc>
                <a:spcPct val="107000"/>
              </a:lnSpc>
              <a:spcBef>
                <a:spcPts val="0"/>
              </a:spcBef>
              <a:spcAft>
                <a:spcPts val="800"/>
              </a:spcAft>
              <a:buNone/>
            </a:pPr>
            <a:r>
              <a:rPr lang="en-US" sz="1800" b="1" dirty="0">
                <a:ea typeface="Calibri" panose="020F0502020204030204" pitchFamily="34" charset="0"/>
              </a:rPr>
              <a:t>Question: Is the hybrid sample used to calculate the measure score for HEDIS measures reported via the hybrid method</a:t>
            </a:r>
            <a:r>
              <a:rPr lang="en-US" sz="1800" b="1" dirty="0">
                <a:effectLst/>
                <a:ea typeface="Times New Roman" panose="02020603050405020304" pitchFamily="18" charset="0"/>
              </a:rPr>
              <a:t>? </a:t>
            </a:r>
            <a:endParaRPr lang="en-US" sz="1800" b="1" kern="100" dirty="0">
              <a:effectLst/>
              <a:ea typeface="Calibri" panose="020F0502020204030204" pitchFamily="34" charset="0"/>
            </a:endParaRPr>
          </a:p>
          <a:p>
            <a:pPr marL="2286" indent="0">
              <a:lnSpc>
                <a:spcPct val="107000"/>
              </a:lnSpc>
              <a:spcBef>
                <a:spcPts val="0"/>
              </a:spcBef>
              <a:spcAft>
                <a:spcPts val="800"/>
              </a:spcAft>
              <a:buNone/>
            </a:pPr>
            <a:r>
              <a:rPr lang="en-US" sz="1600" dirty="0">
                <a:solidFill>
                  <a:srgbClr val="000000"/>
                </a:solidFill>
                <a:effectLst/>
                <a:ea typeface="Aptos" panose="020B0004020202020204" pitchFamily="34" charset="0"/>
              </a:rPr>
              <a:t>For the purpose of individual measure score calculations in the HEI, CMS uses the person-level or event-level data provided by contracts. For HEDIS measures, this reflects the collection method the contract chose for each measure in each year in the Star Ratings. </a:t>
            </a:r>
            <a:endParaRPr lang="en-US" sz="1600" dirty="0">
              <a:effectLst/>
              <a:ea typeface="Calibri" panose="020F0502020204030204" pitchFamily="34" charset="0"/>
            </a:endParaRPr>
          </a:p>
        </p:txBody>
      </p:sp>
      <p:sp>
        <p:nvSpPr>
          <p:cNvPr id="16" name="Date Placeholder 15">
            <a:extLst>
              <a:ext uri="{FF2B5EF4-FFF2-40B4-BE49-F238E27FC236}">
                <a16:creationId xmlns:a16="http://schemas.microsoft.com/office/drawing/2014/main" id="{C17B55C3-85E8-1B1B-EBB7-ABE61F505AC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289309B-7F4E-DB82-E8E6-BB14515E74D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01EBDF76-657B-E9CF-838F-433AA4E9A5E8}"/>
              </a:ext>
            </a:extLst>
          </p:cNvPr>
          <p:cNvSpPr>
            <a:spLocks noGrp="1"/>
          </p:cNvSpPr>
          <p:nvPr>
            <p:ph type="sldNum" sz="quarter" idx="4"/>
          </p:nvPr>
        </p:nvSpPr>
        <p:spPr/>
        <p:txBody>
          <a:bodyPr/>
          <a:lstStyle/>
          <a:p>
            <a:fld id="{48F63A3B-78C7-47BE-AE5E-E10140E04643}" type="slidenum">
              <a:rPr lang="en-US" smtClean="0"/>
              <a:pPr/>
              <a:t>53</a:t>
            </a:fld>
            <a:endParaRPr lang="en-US" dirty="0"/>
          </a:p>
        </p:txBody>
      </p:sp>
      <p:sp>
        <p:nvSpPr>
          <p:cNvPr id="3" name="Title 2">
            <a:extLst>
              <a:ext uri="{FF2B5EF4-FFF2-40B4-BE49-F238E27FC236}">
                <a16:creationId xmlns:a16="http://schemas.microsoft.com/office/drawing/2014/main" id="{AE21FF6E-34FE-BC01-50EC-008DB9545D20}"/>
              </a:ext>
            </a:extLst>
          </p:cNvPr>
          <p:cNvSpPr>
            <a:spLocks noGrp="1"/>
          </p:cNvSpPr>
          <p:nvPr>
            <p:ph type="ctrTitle"/>
          </p:nvPr>
        </p:nvSpPr>
        <p:spPr>
          <a:xfrm>
            <a:off x="696191" y="331037"/>
            <a:ext cx="7593370" cy="558786"/>
          </a:xfrm>
        </p:spPr>
        <p:txBody>
          <a:bodyPr/>
          <a:lstStyle/>
          <a:p>
            <a:r>
              <a:rPr lang="en-US" sz="2400" dirty="0"/>
              <a:t>Measure Scores for Enrollees with Specified SRFs</a:t>
            </a:r>
          </a:p>
        </p:txBody>
      </p:sp>
    </p:spTree>
    <p:extLst>
      <p:ext uri="{BB962C8B-B14F-4D97-AF65-F5344CB8AC3E}">
        <p14:creationId xmlns:p14="http://schemas.microsoft.com/office/powerpoint/2010/main" val="24423843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D1B2D-1A21-93A5-EC8E-DD15CD90C8F9}"/>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C4655F19-CC26-C7AD-2642-E4F21E4C3B73}"/>
              </a:ext>
            </a:extLst>
          </p:cNvPr>
          <p:cNvSpPr>
            <a:spLocks noGrp="1"/>
          </p:cNvSpPr>
          <p:nvPr>
            <p:ph type="body" sz="quarter" idx="10"/>
          </p:nvPr>
        </p:nvSpPr>
        <p:spPr>
          <a:xfrm>
            <a:off x="696191" y="985384"/>
            <a:ext cx="7290128" cy="2999387"/>
          </a:xfrm>
        </p:spPr>
        <p:txBody>
          <a:bodyPr/>
          <a:lstStyle/>
          <a:p>
            <a:pPr marL="2286" marR="0" indent="0">
              <a:lnSpc>
                <a:spcPct val="107000"/>
              </a:lnSpc>
              <a:spcBef>
                <a:spcPts val="0"/>
              </a:spcBef>
              <a:spcAft>
                <a:spcPts val="800"/>
              </a:spcAft>
              <a:buNone/>
            </a:pPr>
            <a:r>
              <a:rPr lang="en-US" sz="1800" b="1" dirty="0">
                <a:ea typeface="Calibri" panose="020F0502020204030204" pitchFamily="34" charset="0"/>
              </a:rPr>
              <a:t>Question (cont’d): Is the hybrid sample used to calculate the measure score for HEDIS measures reported via the hybrid method</a:t>
            </a:r>
            <a:r>
              <a:rPr lang="en-US" sz="1800" b="1" dirty="0">
                <a:effectLst/>
                <a:ea typeface="Times New Roman" panose="02020603050405020304" pitchFamily="18" charset="0"/>
              </a:rPr>
              <a:t>? </a:t>
            </a:r>
            <a:endParaRPr lang="en-US" sz="1800" b="1" kern="100" dirty="0">
              <a:effectLst/>
              <a:ea typeface="Calibri" panose="020F0502020204030204" pitchFamily="34" charset="0"/>
            </a:endParaRPr>
          </a:p>
          <a:p>
            <a:pPr marL="2286" indent="0">
              <a:lnSpc>
                <a:spcPct val="107000"/>
              </a:lnSpc>
              <a:spcBef>
                <a:spcPts val="0"/>
              </a:spcBef>
              <a:spcAft>
                <a:spcPts val="800"/>
              </a:spcAft>
              <a:buNone/>
            </a:pPr>
            <a:r>
              <a:rPr lang="en-US" sz="1600" dirty="0">
                <a:solidFill>
                  <a:srgbClr val="000000"/>
                </a:solidFill>
                <a:effectLst/>
                <a:ea typeface="Aptos" panose="020B0004020202020204" pitchFamily="34" charset="0"/>
              </a:rPr>
              <a:t>The provided administrative population is used for measures where the contract selected the administrative collection method in a given year and the provided hybrid population is used for measures where the contract selected the hybrid collection method in a given year. This is done by year, as the HEI scores are computed using two years of data.</a:t>
            </a:r>
            <a:endParaRPr lang="en-US" sz="1600" dirty="0">
              <a:effectLst/>
              <a:ea typeface="Calibri" panose="020F0502020204030204" pitchFamily="34" charset="0"/>
            </a:endParaRPr>
          </a:p>
        </p:txBody>
      </p:sp>
      <p:sp>
        <p:nvSpPr>
          <p:cNvPr id="16" name="Date Placeholder 15">
            <a:extLst>
              <a:ext uri="{FF2B5EF4-FFF2-40B4-BE49-F238E27FC236}">
                <a16:creationId xmlns:a16="http://schemas.microsoft.com/office/drawing/2014/main" id="{C17B55C3-85E8-1B1B-EBB7-ABE61F505AC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289309B-7F4E-DB82-E8E6-BB14515E74D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01EBDF76-657B-E9CF-838F-433AA4E9A5E8}"/>
              </a:ext>
            </a:extLst>
          </p:cNvPr>
          <p:cNvSpPr>
            <a:spLocks noGrp="1"/>
          </p:cNvSpPr>
          <p:nvPr>
            <p:ph type="sldNum" sz="quarter" idx="4"/>
          </p:nvPr>
        </p:nvSpPr>
        <p:spPr/>
        <p:txBody>
          <a:bodyPr/>
          <a:lstStyle/>
          <a:p>
            <a:fld id="{48F63A3B-78C7-47BE-AE5E-E10140E04643}" type="slidenum">
              <a:rPr lang="en-US" smtClean="0"/>
              <a:pPr/>
              <a:t>54</a:t>
            </a:fld>
            <a:endParaRPr lang="en-US" dirty="0"/>
          </a:p>
        </p:txBody>
      </p:sp>
      <p:sp>
        <p:nvSpPr>
          <p:cNvPr id="3" name="Title 2">
            <a:extLst>
              <a:ext uri="{FF2B5EF4-FFF2-40B4-BE49-F238E27FC236}">
                <a16:creationId xmlns:a16="http://schemas.microsoft.com/office/drawing/2014/main" id="{AE21FF6E-34FE-BC01-50EC-008DB9545D20}"/>
              </a:ext>
            </a:extLst>
          </p:cNvPr>
          <p:cNvSpPr>
            <a:spLocks noGrp="1"/>
          </p:cNvSpPr>
          <p:nvPr>
            <p:ph type="ctrTitle"/>
          </p:nvPr>
        </p:nvSpPr>
        <p:spPr>
          <a:xfrm>
            <a:off x="696191" y="331037"/>
            <a:ext cx="7593370" cy="558786"/>
          </a:xfrm>
        </p:spPr>
        <p:txBody>
          <a:bodyPr/>
          <a:lstStyle/>
          <a:p>
            <a:r>
              <a:rPr lang="en-US" sz="2400" dirty="0"/>
              <a:t>Measure Scores for Enrollees with Specified SRFs</a:t>
            </a:r>
          </a:p>
        </p:txBody>
      </p:sp>
    </p:spTree>
    <p:extLst>
      <p:ext uri="{BB962C8B-B14F-4D97-AF65-F5344CB8AC3E}">
        <p14:creationId xmlns:p14="http://schemas.microsoft.com/office/powerpoint/2010/main" val="36370239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D1B2D-1A21-93A5-EC8E-DD15CD90C8F9}"/>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C4655F19-CC26-C7AD-2642-E4F21E4C3B73}"/>
              </a:ext>
            </a:extLst>
          </p:cNvPr>
          <p:cNvSpPr>
            <a:spLocks noGrp="1"/>
          </p:cNvSpPr>
          <p:nvPr>
            <p:ph type="body" sz="quarter" idx="10"/>
          </p:nvPr>
        </p:nvSpPr>
        <p:spPr>
          <a:xfrm>
            <a:off x="696191" y="985384"/>
            <a:ext cx="7290128" cy="2999387"/>
          </a:xfrm>
        </p:spPr>
        <p:txBody>
          <a:bodyPr/>
          <a:lstStyle/>
          <a:p>
            <a:pPr marL="2286" marR="0" indent="0">
              <a:lnSpc>
                <a:spcPct val="107000"/>
              </a:lnSpc>
              <a:spcBef>
                <a:spcPts val="0"/>
              </a:spcBef>
              <a:spcAft>
                <a:spcPts val="800"/>
              </a:spcAft>
              <a:buNone/>
            </a:pPr>
            <a:r>
              <a:rPr lang="en-US" sz="1800" b="1" dirty="0">
                <a:ea typeface="Calibri" panose="020F0502020204030204" pitchFamily="34" charset="0"/>
              </a:rPr>
              <a:t>Question (cont’d): Is the hybrid sample used to calculate the measure score for HEDIS measures reported via the hybrid method</a:t>
            </a:r>
            <a:r>
              <a:rPr lang="en-US" sz="1800" b="1" dirty="0">
                <a:effectLst/>
                <a:ea typeface="Times New Roman" panose="02020603050405020304" pitchFamily="18" charset="0"/>
              </a:rPr>
              <a:t>? </a:t>
            </a:r>
            <a:endParaRPr lang="en-US" sz="1800" b="1" kern="100" dirty="0">
              <a:effectLst/>
              <a:ea typeface="Calibri" panose="020F0502020204030204" pitchFamily="34" charset="0"/>
            </a:endParaRPr>
          </a:p>
          <a:p>
            <a:pPr marL="2286" indent="0">
              <a:lnSpc>
                <a:spcPct val="107000"/>
              </a:lnSpc>
              <a:spcBef>
                <a:spcPts val="0"/>
              </a:spcBef>
              <a:spcAft>
                <a:spcPts val="800"/>
              </a:spcAft>
              <a:buNone/>
            </a:pPr>
            <a:r>
              <a:rPr lang="en-US" sz="1600" dirty="0">
                <a:solidFill>
                  <a:srgbClr val="000000"/>
                </a:solidFill>
                <a:ea typeface="Calibri" panose="020F0502020204030204" pitchFamily="34" charset="0"/>
              </a:rPr>
              <a:t>NCQA is transitioning away from the hybrid reporting method for all measures by MY 2029. For measures that will be evaluated for inclusion in the HEI the transition will occur as follows:</a:t>
            </a:r>
          </a:p>
          <a:p>
            <a:pPr marL="288036" indent="-285750">
              <a:lnSpc>
                <a:spcPct val="100000"/>
              </a:lnSpc>
              <a:spcBef>
                <a:spcPts val="0"/>
              </a:spcBef>
              <a:spcAft>
                <a:spcPts val="400"/>
              </a:spcAft>
            </a:pPr>
            <a:r>
              <a:rPr lang="en-US" sz="1600" dirty="0">
                <a:solidFill>
                  <a:srgbClr val="000000"/>
                </a:solidFill>
                <a:effectLst/>
                <a:ea typeface="Calibri" panose="020F0502020204030204" pitchFamily="34" charset="0"/>
              </a:rPr>
              <a:t>Eye Exam for Patients with Diab</a:t>
            </a:r>
            <a:r>
              <a:rPr lang="en-US" sz="1600" dirty="0">
                <a:solidFill>
                  <a:srgbClr val="000000"/>
                </a:solidFill>
                <a:ea typeface="Calibri" panose="020F0502020204030204" pitchFamily="34" charset="0"/>
              </a:rPr>
              <a:t>etes – MY 2025</a:t>
            </a:r>
          </a:p>
          <a:p>
            <a:pPr marL="288036" indent="-285750">
              <a:lnSpc>
                <a:spcPct val="100000"/>
              </a:lnSpc>
              <a:spcBef>
                <a:spcPts val="0"/>
              </a:spcBef>
              <a:spcAft>
                <a:spcPts val="400"/>
              </a:spcAft>
            </a:pPr>
            <a:r>
              <a:rPr lang="en-US" sz="1600" dirty="0">
                <a:solidFill>
                  <a:srgbClr val="000000"/>
                </a:solidFill>
                <a:effectLst/>
                <a:ea typeface="Calibri" panose="020F0502020204030204" pitchFamily="34" charset="0"/>
              </a:rPr>
              <a:t>Controlling High Blood Pressure – MY 2028 </a:t>
            </a:r>
          </a:p>
          <a:p>
            <a:pPr marL="288036" indent="-285750">
              <a:lnSpc>
                <a:spcPct val="100000"/>
              </a:lnSpc>
              <a:spcBef>
                <a:spcPts val="0"/>
              </a:spcBef>
              <a:spcAft>
                <a:spcPts val="400"/>
              </a:spcAft>
            </a:pPr>
            <a:r>
              <a:rPr lang="en-US" sz="1600" dirty="0">
                <a:solidFill>
                  <a:srgbClr val="000000"/>
                </a:solidFill>
              </a:rPr>
              <a:t>Glycemic Status Assessment for Patients with Diabetes </a:t>
            </a:r>
            <a:r>
              <a:rPr lang="en-US" sz="1600" dirty="0">
                <a:solidFill>
                  <a:srgbClr val="000000"/>
                </a:solidFill>
                <a:effectLst/>
                <a:ea typeface="Calibri" panose="020F0502020204030204" pitchFamily="34" charset="0"/>
              </a:rPr>
              <a:t>– MY 2029</a:t>
            </a:r>
          </a:p>
          <a:p>
            <a:pPr marL="288036" indent="-285750">
              <a:lnSpc>
                <a:spcPct val="100000"/>
              </a:lnSpc>
              <a:spcBef>
                <a:spcPts val="0"/>
              </a:spcBef>
              <a:spcAft>
                <a:spcPts val="400"/>
              </a:spcAft>
            </a:pPr>
            <a:r>
              <a:rPr lang="en-US" sz="1600" dirty="0">
                <a:solidFill>
                  <a:srgbClr val="000000"/>
                </a:solidFill>
                <a:ea typeface="Calibri" panose="020F0502020204030204" pitchFamily="34" charset="0"/>
              </a:rPr>
              <a:t>Transitions of Care – MY 2029</a:t>
            </a:r>
            <a:endParaRPr lang="en-US" sz="1600" dirty="0">
              <a:effectLst/>
              <a:ea typeface="Calibri" panose="020F0502020204030204" pitchFamily="34" charset="0"/>
            </a:endParaRPr>
          </a:p>
        </p:txBody>
      </p:sp>
      <p:sp>
        <p:nvSpPr>
          <p:cNvPr id="16" name="Date Placeholder 15">
            <a:extLst>
              <a:ext uri="{FF2B5EF4-FFF2-40B4-BE49-F238E27FC236}">
                <a16:creationId xmlns:a16="http://schemas.microsoft.com/office/drawing/2014/main" id="{C17B55C3-85E8-1B1B-EBB7-ABE61F505AC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289309B-7F4E-DB82-E8E6-BB14515E74D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01EBDF76-657B-E9CF-838F-433AA4E9A5E8}"/>
              </a:ext>
            </a:extLst>
          </p:cNvPr>
          <p:cNvSpPr>
            <a:spLocks noGrp="1"/>
          </p:cNvSpPr>
          <p:nvPr>
            <p:ph type="sldNum" sz="quarter" idx="4"/>
          </p:nvPr>
        </p:nvSpPr>
        <p:spPr/>
        <p:txBody>
          <a:bodyPr/>
          <a:lstStyle/>
          <a:p>
            <a:fld id="{48F63A3B-78C7-47BE-AE5E-E10140E04643}" type="slidenum">
              <a:rPr lang="en-US" smtClean="0"/>
              <a:pPr/>
              <a:t>55</a:t>
            </a:fld>
            <a:endParaRPr lang="en-US" dirty="0"/>
          </a:p>
        </p:txBody>
      </p:sp>
      <p:sp>
        <p:nvSpPr>
          <p:cNvPr id="3" name="Title 2">
            <a:extLst>
              <a:ext uri="{FF2B5EF4-FFF2-40B4-BE49-F238E27FC236}">
                <a16:creationId xmlns:a16="http://schemas.microsoft.com/office/drawing/2014/main" id="{AE21FF6E-34FE-BC01-50EC-008DB9545D20}"/>
              </a:ext>
            </a:extLst>
          </p:cNvPr>
          <p:cNvSpPr>
            <a:spLocks noGrp="1"/>
          </p:cNvSpPr>
          <p:nvPr>
            <p:ph type="ctrTitle"/>
          </p:nvPr>
        </p:nvSpPr>
        <p:spPr>
          <a:xfrm>
            <a:off x="696191" y="331037"/>
            <a:ext cx="7593370" cy="558786"/>
          </a:xfrm>
        </p:spPr>
        <p:txBody>
          <a:bodyPr/>
          <a:lstStyle/>
          <a:p>
            <a:r>
              <a:rPr lang="en-US" sz="2400" dirty="0"/>
              <a:t>Measure Scores for Enrollees with Specified SRFs</a:t>
            </a:r>
          </a:p>
        </p:txBody>
      </p:sp>
    </p:spTree>
    <p:extLst>
      <p:ext uri="{BB962C8B-B14F-4D97-AF65-F5344CB8AC3E}">
        <p14:creationId xmlns:p14="http://schemas.microsoft.com/office/powerpoint/2010/main" val="929052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0BCAD-0E26-B783-6C4D-4A9C5723493B}"/>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21836968-F081-49D6-D5DC-552DF215CA79}"/>
              </a:ext>
            </a:extLst>
          </p:cNvPr>
          <p:cNvSpPr>
            <a:spLocks noGrp="1"/>
          </p:cNvSpPr>
          <p:nvPr>
            <p:ph type="body" sz="quarter" idx="10"/>
          </p:nvPr>
        </p:nvSpPr>
        <p:spPr>
          <a:xfrm>
            <a:off x="696191" y="985384"/>
            <a:ext cx="7290128" cy="2999387"/>
          </a:xfrm>
        </p:spPr>
        <p:txBody>
          <a:bodyPr/>
          <a:lstStyle/>
          <a:p>
            <a:pPr marL="2286" marR="0" indent="0">
              <a:lnSpc>
                <a:spcPct val="107000"/>
              </a:lnSpc>
              <a:spcBef>
                <a:spcPts val="0"/>
              </a:spcBef>
              <a:spcAft>
                <a:spcPts val="800"/>
              </a:spcAft>
              <a:buNone/>
            </a:pPr>
            <a:r>
              <a:rPr lang="en-US" sz="1800" b="1" dirty="0">
                <a:ea typeface="Calibri" panose="020F0502020204030204" pitchFamily="34" charset="0"/>
              </a:rPr>
              <a:t>Question: </a:t>
            </a:r>
            <a:r>
              <a:rPr lang="en-US" sz="1800" b="1" kern="100" dirty="0">
                <a:effectLst/>
                <a:ea typeface="Calibri" panose="020F0502020204030204" pitchFamily="34" charset="0"/>
              </a:rPr>
              <a:t>Will the HEI reward be added before or after improvement measure hold harmless is applied?</a:t>
            </a:r>
            <a:endParaRPr lang="en-US" sz="1800" kern="100" dirty="0">
              <a:effectLst/>
              <a:ea typeface="Calibri" panose="020F0502020204030204" pitchFamily="34" charset="0"/>
            </a:endParaRPr>
          </a:p>
          <a:p>
            <a:pPr marL="2286" indent="0">
              <a:lnSpc>
                <a:spcPct val="107000"/>
              </a:lnSpc>
              <a:spcBef>
                <a:spcPts val="0"/>
              </a:spcBef>
              <a:spcAft>
                <a:spcPts val="800"/>
              </a:spcAft>
              <a:buNone/>
            </a:pPr>
            <a:r>
              <a:rPr lang="en-US" sz="1800" kern="100" dirty="0">
                <a:effectLst/>
                <a:ea typeface="Calibri" panose="020F0502020204030204" pitchFamily="34" charset="0"/>
              </a:rPr>
              <a:t>The HEI reward will be added after the improvement measure hold harmless is applied.</a:t>
            </a:r>
          </a:p>
          <a:p>
            <a:pPr marL="2286" indent="0">
              <a:lnSpc>
                <a:spcPct val="107000"/>
              </a:lnSpc>
              <a:spcBef>
                <a:spcPts val="0"/>
              </a:spcBef>
              <a:spcAft>
                <a:spcPts val="800"/>
              </a:spcAft>
              <a:buNone/>
            </a:pPr>
            <a:r>
              <a:rPr lang="en-US" sz="1800" dirty="0">
                <a:effectLst/>
                <a:ea typeface="Calibri" panose="020F0502020204030204" pitchFamily="34" charset="0"/>
              </a:rPr>
              <a:t>See §§</a:t>
            </a:r>
            <a:r>
              <a:rPr lang="en-US" sz="1800" dirty="0">
                <a:solidFill>
                  <a:srgbClr val="4472C4"/>
                </a:solidFill>
                <a:effectLst/>
                <a:ea typeface="Calibri" panose="020F0502020204030204" pitchFamily="34" charset="0"/>
              </a:rPr>
              <a:t> </a:t>
            </a:r>
            <a:r>
              <a:rPr lang="en-US" sz="1800" u="sng" dirty="0">
                <a:solidFill>
                  <a:srgbClr val="0563C1"/>
                </a:solidFill>
                <a:effectLst/>
                <a:ea typeface="Calibri" panose="020F0502020204030204" pitchFamily="34" charset="0"/>
                <a:hlinkClick r:id="rId2"/>
              </a:rPr>
              <a:t>422.166(f)(3)(ix)</a:t>
            </a:r>
            <a:r>
              <a:rPr lang="en-US" sz="1800" dirty="0">
                <a:solidFill>
                  <a:srgbClr val="4472C4"/>
                </a:solidFill>
                <a:effectLst/>
                <a:ea typeface="Calibri" panose="020F0502020204030204" pitchFamily="34" charset="0"/>
              </a:rPr>
              <a:t> </a:t>
            </a:r>
            <a:r>
              <a:rPr lang="en-US" sz="1800" dirty="0">
                <a:effectLst/>
                <a:ea typeface="Calibri" panose="020F0502020204030204" pitchFamily="34" charset="0"/>
              </a:rPr>
              <a:t>and</a:t>
            </a:r>
            <a:r>
              <a:rPr lang="en-US" sz="1800" dirty="0">
                <a:solidFill>
                  <a:srgbClr val="4472C4"/>
                </a:solidFill>
                <a:effectLst/>
                <a:ea typeface="Calibri" panose="020F0502020204030204" pitchFamily="34" charset="0"/>
              </a:rPr>
              <a:t> </a:t>
            </a:r>
            <a:r>
              <a:rPr lang="en-US" sz="1800" u="sng" dirty="0">
                <a:solidFill>
                  <a:srgbClr val="0563C1"/>
                </a:solidFill>
                <a:effectLst/>
                <a:ea typeface="Calibri" panose="020F0502020204030204" pitchFamily="34" charset="0"/>
                <a:hlinkClick r:id="rId3"/>
              </a:rPr>
              <a:t>423.186(f)(3)(ix)</a:t>
            </a:r>
            <a:endParaRPr lang="en-US" sz="1800" kern="100" dirty="0">
              <a:effectLst/>
              <a:ea typeface="Calibri" panose="020F0502020204030204" pitchFamily="34" charset="0"/>
            </a:endParaRPr>
          </a:p>
          <a:p>
            <a:pPr marL="0" indent="0">
              <a:lnSpc>
                <a:spcPct val="107000"/>
              </a:lnSpc>
              <a:spcBef>
                <a:spcPts val="0"/>
              </a:spcBef>
              <a:spcAft>
                <a:spcPts val="800"/>
              </a:spcAft>
              <a:buNone/>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BE00338C-B3A9-69DF-DF9E-E03E05757FA2}"/>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11048785-3919-A902-99CD-22E8BBC4F41E}"/>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31529C37-A437-F78F-AA80-B12777E85231}"/>
              </a:ext>
            </a:extLst>
          </p:cNvPr>
          <p:cNvSpPr>
            <a:spLocks noGrp="1"/>
          </p:cNvSpPr>
          <p:nvPr>
            <p:ph type="sldNum" sz="quarter" idx="4"/>
          </p:nvPr>
        </p:nvSpPr>
        <p:spPr/>
        <p:txBody>
          <a:bodyPr/>
          <a:lstStyle/>
          <a:p>
            <a:fld id="{48F63A3B-78C7-47BE-AE5E-E10140E04643}" type="slidenum">
              <a:rPr lang="en-US" smtClean="0"/>
              <a:pPr/>
              <a:t>56</a:t>
            </a:fld>
            <a:endParaRPr lang="en-US" dirty="0"/>
          </a:p>
        </p:txBody>
      </p:sp>
      <p:sp>
        <p:nvSpPr>
          <p:cNvPr id="3" name="Title 2">
            <a:extLst>
              <a:ext uri="{FF2B5EF4-FFF2-40B4-BE49-F238E27FC236}">
                <a16:creationId xmlns:a16="http://schemas.microsoft.com/office/drawing/2014/main" id="{2387707C-9FE1-4F64-74FD-0558553F3E86}"/>
              </a:ext>
            </a:extLst>
          </p:cNvPr>
          <p:cNvSpPr>
            <a:spLocks noGrp="1"/>
          </p:cNvSpPr>
          <p:nvPr>
            <p:ph type="ctrTitle"/>
          </p:nvPr>
        </p:nvSpPr>
        <p:spPr/>
        <p:txBody>
          <a:bodyPr/>
          <a:lstStyle/>
          <a:p>
            <a:r>
              <a:rPr lang="en-US" sz="2800" dirty="0"/>
              <a:t>HEI Reward</a:t>
            </a:r>
          </a:p>
        </p:txBody>
      </p:sp>
    </p:spTree>
    <p:extLst>
      <p:ext uri="{BB962C8B-B14F-4D97-AF65-F5344CB8AC3E}">
        <p14:creationId xmlns:p14="http://schemas.microsoft.com/office/powerpoint/2010/main" val="259098663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0BCAD-0E26-B783-6C4D-4A9C5723493B}"/>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21836968-F081-49D6-D5DC-552DF215CA79}"/>
              </a:ext>
            </a:extLst>
          </p:cNvPr>
          <p:cNvSpPr>
            <a:spLocks noGrp="1"/>
          </p:cNvSpPr>
          <p:nvPr>
            <p:ph type="body" sz="quarter" idx="10"/>
          </p:nvPr>
        </p:nvSpPr>
        <p:spPr>
          <a:xfrm>
            <a:off x="696191" y="985384"/>
            <a:ext cx="7290128" cy="2999387"/>
          </a:xfrm>
        </p:spPr>
        <p:txBody>
          <a:bodyPr/>
          <a:lstStyle/>
          <a:p>
            <a:pPr marL="2286" marR="0" indent="0">
              <a:lnSpc>
                <a:spcPct val="107000"/>
              </a:lnSpc>
              <a:spcBef>
                <a:spcPts val="0"/>
              </a:spcBef>
              <a:spcAft>
                <a:spcPts val="800"/>
              </a:spcAft>
              <a:buNone/>
            </a:pPr>
            <a:r>
              <a:rPr lang="en-US" sz="1800" b="1" dirty="0">
                <a:ea typeface="Calibri" panose="020F0502020204030204" pitchFamily="34" charset="0"/>
              </a:rPr>
              <a:t>Question: </a:t>
            </a:r>
            <a:r>
              <a:rPr lang="en-US" sz="1800" b="1" kern="100" dirty="0">
                <a:effectLst/>
                <a:ea typeface="Calibri" panose="020F0502020204030204" pitchFamily="34" charset="0"/>
              </a:rPr>
              <a:t>Will the HEI calculations be updated in HPMS using dat</a:t>
            </a:r>
            <a:r>
              <a:rPr lang="en-US" sz="1800" b="1" kern="100" dirty="0">
                <a:ea typeface="Calibri" panose="020F0502020204030204" pitchFamily="34" charset="0"/>
              </a:rPr>
              <a:t>a from the 2024 and 2025 Star Ratings?</a:t>
            </a:r>
            <a:endParaRPr lang="en-US" sz="1800" kern="100" dirty="0">
              <a:effectLst/>
              <a:ea typeface="Calibri" panose="020F0502020204030204" pitchFamily="34" charset="0"/>
            </a:endParaRPr>
          </a:p>
          <a:p>
            <a:pPr marL="2286" indent="0">
              <a:lnSpc>
                <a:spcPct val="107000"/>
              </a:lnSpc>
              <a:spcBef>
                <a:spcPts val="0"/>
              </a:spcBef>
              <a:spcAft>
                <a:spcPts val="800"/>
              </a:spcAft>
              <a:buNone/>
            </a:pPr>
            <a:r>
              <a:rPr lang="en-US" sz="1800" kern="100" dirty="0">
                <a:effectLst/>
                <a:ea typeface="Calibri" panose="020F0502020204030204" pitchFamily="34" charset="0"/>
              </a:rPr>
              <a:t>We anticipate providing updated HEI calculations in HPMS using data from the 2024 and 2025 Star Ratings by the end of the year.</a:t>
            </a:r>
          </a:p>
          <a:p>
            <a:pPr marL="2286" indent="0">
              <a:lnSpc>
                <a:spcPct val="107000"/>
              </a:lnSpc>
              <a:spcBef>
                <a:spcPts val="0"/>
              </a:spcBef>
              <a:spcAft>
                <a:spcPts val="800"/>
              </a:spcAft>
              <a:buNone/>
            </a:pPr>
            <a:r>
              <a:rPr lang="en-US" sz="1800" kern="100" dirty="0">
                <a:latin typeface="Arial" panose="020B0604020202020204" pitchFamily="34" charset="0"/>
                <a:ea typeface="Calibri" panose="020F0502020204030204" pitchFamily="34" charset="0"/>
              </a:rPr>
              <a:t>This year, we will also include:</a:t>
            </a:r>
          </a:p>
          <a:p>
            <a:pPr marL="288036" indent="-285750">
              <a:lnSpc>
                <a:spcPct val="107000"/>
              </a:lnSpc>
              <a:spcBef>
                <a:spcPts val="0"/>
              </a:spcBef>
              <a:spcAft>
                <a:spcPts val="800"/>
              </a:spcAft>
            </a:pPr>
            <a:r>
              <a:rPr lang="en-US" sz="1800" dirty="0">
                <a:latin typeface="Aptos" panose="020B0004020202020204" pitchFamily="34" charset="0"/>
                <a:ea typeface="Times New Roman" panose="02020603050405020304" pitchFamily="18" charset="0"/>
                <a:cs typeface="Aptos" panose="020B0004020202020204" pitchFamily="34" charset="0"/>
              </a:rPr>
              <a:t>R</a:t>
            </a:r>
            <a:r>
              <a:rPr lang="en-US" sz="1800" dirty="0">
                <a:effectLst/>
                <a:latin typeface="Aptos" panose="020B0004020202020204" pitchFamily="34" charset="0"/>
                <a:ea typeface="Times New Roman" panose="02020603050405020304" pitchFamily="18" charset="0"/>
                <a:cs typeface="Aptos" panose="020B0004020202020204" pitchFamily="34" charset="0"/>
              </a:rPr>
              <a:t>eliability of each year-adjusted measure score for each contract</a:t>
            </a:r>
          </a:p>
          <a:p>
            <a:pPr marL="288036" indent="-285750">
              <a:lnSpc>
                <a:spcPct val="107000"/>
              </a:lnSpc>
              <a:spcBef>
                <a:spcPts val="0"/>
              </a:spcBef>
              <a:spcAft>
                <a:spcPts val="800"/>
              </a:spcAft>
            </a:pPr>
            <a:r>
              <a:rPr lang="en-US" sz="1800" dirty="0">
                <a:effectLst/>
                <a:latin typeface="Aptos" panose="020B0004020202020204" pitchFamily="34" charset="0"/>
                <a:ea typeface="Times New Roman" panose="02020603050405020304" pitchFamily="18" charset="0"/>
                <a:cs typeface="Aptos" panose="020B0004020202020204" pitchFamily="34" charset="0"/>
              </a:rPr>
              <a:t>Regression coefficients for year two and any case-mix adjustors </a:t>
            </a:r>
          </a:p>
          <a:p>
            <a:pPr marL="288036" indent="-285750">
              <a:lnSpc>
                <a:spcPct val="107000"/>
              </a:lnSpc>
              <a:spcBef>
                <a:spcPts val="0"/>
              </a:spcBef>
              <a:spcAft>
                <a:spcPts val="800"/>
              </a:spcAft>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BE00338C-B3A9-69DF-DF9E-E03E05757FA2}"/>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11048785-3919-A902-99CD-22E8BBC4F41E}"/>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31529C37-A437-F78F-AA80-B12777E85231}"/>
              </a:ext>
            </a:extLst>
          </p:cNvPr>
          <p:cNvSpPr>
            <a:spLocks noGrp="1"/>
          </p:cNvSpPr>
          <p:nvPr>
            <p:ph type="sldNum" sz="quarter" idx="4"/>
          </p:nvPr>
        </p:nvSpPr>
        <p:spPr/>
        <p:txBody>
          <a:bodyPr/>
          <a:lstStyle/>
          <a:p>
            <a:fld id="{48F63A3B-78C7-47BE-AE5E-E10140E04643}" type="slidenum">
              <a:rPr lang="en-US" smtClean="0"/>
              <a:pPr/>
              <a:t>57</a:t>
            </a:fld>
            <a:endParaRPr lang="en-US" dirty="0"/>
          </a:p>
        </p:txBody>
      </p:sp>
      <p:sp>
        <p:nvSpPr>
          <p:cNvPr id="3" name="Title 2">
            <a:extLst>
              <a:ext uri="{FF2B5EF4-FFF2-40B4-BE49-F238E27FC236}">
                <a16:creationId xmlns:a16="http://schemas.microsoft.com/office/drawing/2014/main" id="{2387707C-9FE1-4F64-74FD-0558553F3E86}"/>
              </a:ext>
            </a:extLst>
          </p:cNvPr>
          <p:cNvSpPr>
            <a:spLocks noGrp="1"/>
          </p:cNvSpPr>
          <p:nvPr>
            <p:ph type="ctrTitle"/>
          </p:nvPr>
        </p:nvSpPr>
        <p:spPr/>
        <p:txBody>
          <a:bodyPr/>
          <a:lstStyle/>
          <a:p>
            <a:r>
              <a:rPr lang="en-US" sz="2800" dirty="0"/>
              <a:t>HEI Reward</a:t>
            </a:r>
          </a:p>
        </p:txBody>
      </p:sp>
    </p:spTree>
    <p:extLst>
      <p:ext uri="{BB962C8B-B14F-4D97-AF65-F5344CB8AC3E}">
        <p14:creationId xmlns:p14="http://schemas.microsoft.com/office/powerpoint/2010/main" val="38994263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A391B-3CAA-2CE9-82D3-FFC290A6314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2EFADD-7F5F-CCA6-8D85-7C221A17A925}"/>
              </a:ext>
            </a:extLst>
          </p:cNvPr>
          <p:cNvSpPr>
            <a:spLocks noGrp="1"/>
          </p:cNvSpPr>
          <p:nvPr>
            <p:ph type="title"/>
          </p:nvPr>
        </p:nvSpPr>
        <p:spPr>
          <a:xfrm>
            <a:off x="624655" y="1562937"/>
            <a:ext cx="7449001" cy="1688241"/>
          </a:xfrm>
        </p:spPr>
        <p:txBody>
          <a:bodyPr/>
          <a:lstStyle/>
          <a:p>
            <a:r>
              <a:rPr lang="en-US" sz="4400" dirty="0"/>
              <a:t>Questions about HEI Reward</a:t>
            </a:r>
          </a:p>
        </p:txBody>
      </p:sp>
    </p:spTree>
    <p:extLst>
      <p:ext uri="{BB962C8B-B14F-4D97-AF65-F5344CB8AC3E}">
        <p14:creationId xmlns:p14="http://schemas.microsoft.com/office/powerpoint/2010/main" val="30034148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53107-07A5-73C7-7D36-5D66B7011A92}"/>
            </a:ext>
          </a:extLst>
        </p:cNvPr>
        <p:cNvGrpSpPr/>
        <p:nvPr/>
      </p:nvGrpSpPr>
      <p:grpSpPr>
        <a:xfrm>
          <a:off x="0" y="0"/>
          <a:ext cx="0" cy="0"/>
          <a:chOff x="0" y="0"/>
          <a:chExt cx="0" cy="0"/>
        </a:xfrm>
      </p:grpSpPr>
      <p:sp>
        <p:nvSpPr>
          <p:cNvPr id="15" name="Text Placeholder 14">
            <a:extLst>
              <a:ext uri="{FF2B5EF4-FFF2-40B4-BE49-F238E27FC236}">
                <a16:creationId xmlns:a16="http://schemas.microsoft.com/office/drawing/2014/main" id="{65C693CF-482C-6A88-9CF9-9BD120F293D1}"/>
              </a:ext>
            </a:extLst>
          </p:cNvPr>
          <p:cNvSpPr>
            <a:spLocks noGrp="1"/>
          </p:cNvSpPr>
          <p:nvPr>
            <p:ph type="body" sz="quarter" idx="10"/>
          </p:nvPr>
        </p:nvSpPr>
        <p:spPr>
          <a:xfrm>
            <a:off x="696191" y="985384"/>
            <a:ext cx="7290128" cy="2999387"/>
          </a:xfrm>
        </p:spPr>
        <p:txBody>
          <a:bodyPr/>
          <a:lstStyle/>
          <a:p>
            <a:pPr marL="173736" marR="0">
              <a:lnSpc>
                <a:spcPct val="107000"/>
              </a:lnSpc>
              <a:spcBef>
                <a:spcPts val="0"/>
              </a:spcBef>
              <a:spcAft>
                <a:spcPts val="800"/>
              </a:spcAft>
            </a:pPr>
            <a:r>
              <a:rPr lang="en-US" sz="2400" kern="100" dirty="0">
                <a:effectLst/>
                <a:latin typeface="+mn-lt"/>
                <a:ea typeface="Calibri" panose="020F0502020204030204" pitchFamily="34" charset="0"/>
              </a:rPr>
              <a:t>Additional questions about the HEI reward or other Star Ratings topics can be sent to </a:t>
            </a:r>
            <a:r>
              <a:rPr lang="en-US" sz="2400" kern="100" dirty="0">
                <a:effectLst/>
                <a:latin typeface="+mn-lt"/>
                <a:ea typeface="Calibri" panose="020F0502020204030204" pitchFamily="34" charset="0"/>
                <a:hlinkClick r:id="rId2"/>
              </a:rPr>
              <a:t>Part</a:t>
            </a:r>
            <a:r>
              <a:rPr lang="en-US" sz="2400" kern="100" dirty="0">
                <a:latin typeface="+mn-lt"/>
                <a:ea typeface="Calibri" panose="020F0502020204030204" pitchFamily="34" charset="0"/>
                <a:hlinkClick r:id="rId2"/>
              </a:rPr>
              <a:t>CandDStarRatings@cms.hhs.gov</a:t>
            </a:r>
            <a:r>
              <a:rPr lang="en-US" sz="2400" kern="100" dirty="0">
                <a:latin typeface="+mn-lt"/>
                <a:ea typeface="Calibri" panose="020F0502020204030204" pitchFamily="34" charset="0"/>
              </a:rPr>
              <a:t> </a:t>
            </a:r>
            <a:endParaRPr lang="en-US" sz="2400" kern="100" dirty="0">
              <a:effectLst/>
              <a:latin typeface="+mn-lt"/>
              <a:ea typeface="Calibri" panose="020F0502020204030204" pitchFamily="34" charset="0"/>
            </a:endParaRPr>
          </a:p>
          <a:p>
            <a:pPr marL="0" indent="0">
              <a:lnSpc>
                <a:spcPct val="107000"/>
              </a:lnSpc>
              <a:spcBef>
                <a:spcPts val="0"/>
              </a:spcBef>
              <a:spcAft>
                <a:spcPts val="800"/>
              </a:spcAft>
              <a:buNone/>
            </a:pPr>
            <a:endParaRPr lang="en-US" sz="1800" dirty="0">
              <a:effectLst/>
              <a:latin typeface="Arial" panose="020B0604020202020204" pitchFamily="34" charset="0"/>
              <a:ea typeface="Calibri" panose="020F0502020204030204" pitchFamily="34" charset="0"/>
            </a:endParaRPr>
          </a:p>
        </p:txBody>
      </p:sp>
      <p:sp>
        <p:nvSpPr>
          <p:cNvPr id="16" name="Date Placeholder 15">
            <a:extLst>
              <a:ext uri="{FF2B5EF4-FFF2-40B4-BE49-F238E27FC236}">
                <a16:creationId xmlns:a16="http://schemas.microsoft.com/office/drawing/2014/main" id="{FD095541-33DD-D421-63C0-69C6F7B0189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36F6F27-A959-C7A9-BAE9-8212519BC97A}"/>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59B97326-789D-0E53-916C-395B3AE317BF}"/>
              </a:ext>
            </a:extLst>
          </p:cNvPr>
          <p:cNvSpPr>
            <a:spLocks noGrp="1"/>
          </p:cNvSpPr>
          <p:nvPr>
            <p:ph type="sldNum" sz="quarter" idx="4"/>
          </p:nvPr>
        </p:nvSpPr>
        <p:spPr/>
        <p:txBody>
          <a:bodyPr/>
          <a:lstStyle/>
          <a:p>
            <a:fld id="{48F63A3B-78C7-47BE-AE5E-E10140E04643}" type="slidenum">
              <a:rPr lang="en-US" smtClean="0"/>
              <a:pPr/>
              <a:t>59</a:t>
            </a:fld>
            <a:endParaRPr lang="en-US" dirty="0"/>
          </a:p>
        </p:txBody>
      </p:sp>
      <p:sp>
        <p:nvSpPr>
          <p:cNvPr id="3" name="Title 2">
            <a:extLst>
              <a:ext uri="{FF2B5EF4-FFF2-40B4-BE49-F238E27FC236}">
                <a16:creationId xmlns:a16="http://schemas.microsoft.com/office/drawing/2014/main" id="{C11D26D3-FD2C-B3FE-673A-D0781FA0BBE0}"/>
              </a:ext>
            </a:extLst>
          </p:cNvPr>
          <p:cNvSpPr>
            <a:spLocks noGrp="1"/>
          </p:cNvSpPr>
          <p:nvPr>
            <p:ph type="ctrTitle"/>
          </p:nvPr>
        </p:nvSpPr>
        <p:spPr/>
        <p:txBody>
          <a:bodyPr/>
          <a:lstStyle/>
          <a:p>
            <a:r>
              <a:rPr lang="en-US" sz="2800" dirty="0"/>
              <a:t>Additional Questions</a:t>
            </a:r>
          </a:p>
        </p:txBody>
      </p:sp>
    </p:spTree>
    <p:extLst>
      <p:ext uri="{BB962C8B-B14F-4D97-AF65-F5344CB8AC3E}">
        <p14:creationId xmlns:p14="http://schemas.microsoft.com/office/powerpoint/2010/main" val="1820984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762010" cy="558786"/>
          </a:xfrm>
        </p:spPr>
        <p:txBody>
          <a:bodyPr/>
          <a:lstStyle/>
          <a:p>
            <a:r>
              <a:rPr lang="en-US" sz="2400" dirty="0"/>
              <a:t>HEI Reward Focused where Improvement </a:t>
            </a:r>
            <a:br>
              <a:rPr lang="en-US" sz="2400" dirty="0"/>
            </a:br>
            <a:r>
              <a:rPr lang="en-US" sz="2400" dirty="0"/>
              <a:t>is Most Needed</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0" y="984879"/>
            <a:ext cx="7762009" cy="2941722"/>
          </a:xfrm>
        </p:spPr>
        <p:txBody>
          <a:bodyPr/>
          <a:lstStyle/>
          <a:p>
            <a:pPr marL="342900" indent="-342900">
              <a:buFont typeface="Arial" panose="020B0604020202020204" pitchFamily="34" charset="0"/>
              <a:buChar char="•"/>
            </a:pPr>
            <a:r>
              <a:rPr lang="en-US" sz="2000" dirty="0">
                <a:effectLst/>
                <a:latin typeface="Arial" panose="020B0604020202020204" pitchFamily="34" charset="0"/>
                <a:ea typeface="Calibri" panose="020F0502020204030204" pitchFamily="34" charset="0"/>
                <a:cs typeface="Times New Roman" panose="02020603050405020304" pitchFamily="18" charset="0"/>
              </a:rPr>
              <a:t>Beginning with the 2027 Star Ratings, CMS will use the HEI reward to focus on contracts serving larger percentages of enrollees with the specified SRFs where more improvement is needed.</a:t>
            </a:r>
          </a:p>
          <a:p>
            <a:pPr marL="342900" indent="-342900">
              <a:buFont typeface="Arial" panose="020B0604020202020204" pitchFamily="34" charset="0"/>
              <a:buChar char="•"/>
            </a:pPr>
            <a:r>
              <a:rPr lang="en-US" sz="2000" dirty="0">
                <a:effectLst/>
                <a:latin typeface="Arial" panose="020B0604020202020204" pitchFamily="34" charset="0"/>
                <a:ea typeface="Calibri" panose="020F0502020204030204" pitchFamily="34" charset="0"/>
                <a:cs typeface="Times New Roman" panose="02020603050405020304" pitchFamily="18" charset="0"/>
              </a:rPr>
              <a:t>Contracts that do not meet enrollment thresholds will </a:t>
            </a:r>
            <a:r>
              <a:rPr lang="en-US" sz="2000" dirty="0">
                <a:ea typeface="Calibri" panose="020F0502020204030204" pitchFamily="34" charset="0"/>
                <a:cs typeface="Times New Roman" panose="02020603050405020304" pitchFamily="18" charset="0"/>
              </a:rPr>
              <a:t>not qualify for the targeted HEI reward factor since it is not designed for all contracts. </a:t>
            </a: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6</a:t>
            </a:fld>
            <a:endParaRPr lang="en-US" dirty="0"/>
          </a:p>
        </p:txBody>
      </p:sp>
    </p:spTree>
    <p:extLst>
      <p:ext uri="{BB962C8B-B14F-4D97-AF65-F5344CB8AC3E}">
        <p14:creationId xmlns:p14="http://schemas.microsoft.com/office/powerpoint/2010/main" val="1233391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762010" cy="558786"/>
          </a:xfrm>
        </p:spPr>
        <p:txBody>
          <a:bodyPr/>
          <a:lstStyle/>
          <a:p>
            <a:r>
              <a:rPr lang="en-US" sz="2400" dirty="0"/>
              <a:t>HEI Reward Focused where Improvement </a:t>
            </a:r>
            <a:br>
              <a:rPr lang="en-US" sz="2400" dirty="0"/>
            </a:br>
            <a:r>
              <a:rPr lang="en-US" sz="2400" dirty="0"/>
              <a:t>is Most Needed</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0" y="984879"/>
            <a:ext cx="7762009" cy="2941722"/>
          </a:xfrm>
        </p:spPr>
        <p:txBody>
          <a:bodyPr/>
          <a:lstStyle/>
          <a:p>
            <a:pPr marL="342900" marR="0" lvl="0" indent="-34290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Arial" panose="020B0604020202020204" pitchFamily="34" charset="0"/>
                <a:cs typeface="Arial" pitchFamily="34" charset="0"/>
              </a:rPr>
              <a:t>Additionally, for 2027 Star Ratings, the reward </a:t>
            </a:r>
            <a:r>
              <a:rPr kumimoji="0" lang="en-US" sz="2000" b="0" i="0" u="none" kern="1200" cap="none" spc="0" normalizeH="0" baseline="0" noProof="0" dirty="0">
                <a:ln>
                  <a:noFill/>
                </a:ln>
                <a:effectLst/>
                <a:uLnTx/>
                <a:uFillTx/>
                <a:latin typeface="Arial" panose="020B0604020202020204" pitchFamily="34" charset="0"/>
                <a:cs typeface="Arial" pitchFamily="34" charset="0"/>
              </a:rPr>
              <a:t>factor (currently used and tied to consistently high performance on the ratings) will</a:t>
            </a:r>
            <a:r>
              <a:rPr kumimoji="0" lang="en-US" sz="2000" b="0" i="0" u="none" strike="noStrike" kern="1200" cap="none" spc="0" normalizeH="0" baseline="0" noProof="0" dirty="0">
                <a:ln>
                  <a:noFill/>
                </a:ln>
                <a:effectLst/>
                <a:uLnTx/>
                <a:uFillTx/>
                <a:latin typeface="Arial" panose="020B0604020202020204" pitchFamily="34" charset="0"/>
                <a:cs typeface="Arial" pitchFamily="34" charset="0"/>
              </a:rPr>
              <a:t> be removed. Contracts qualified for the historical reward factor based on performance and there were not enrollment thresholds. </a:t>
            </a:r>
            <a:r>
              <a:rPr lang="en-US" sz="2000" dirty="0">
                <a:latin typeface="Arial" panose="020B0604020202020204" pitchFamily="34" charset="0"/>
                <a:cs typeface="Arial" pitchFamily="34" charset="0"/>
              </a:rPr>
              <a:t>CMS removed the historical reward factor to incentivize improvement across all contracts for all enrollees. </a:t>
            </a:r>
          </a:p>
          <a:p>
            <a:pPr marL="342900" marR="0" lvl="0" indent="-34290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lang="en-US" sz="2000" dirty="0">
                <a:ea typeface="Calibri" panose="020F0502020204030204" pitchFamily="34" charset="0"/>
                <a:cs typeface="Times New Roman" panose="02020603050405020304" pitchFamily="18" charset="0"/>
              </a:rPr>
              <a:t>C</a:t>
            </a:r>
            <a:r>
              <a:rPr lang="en-US" sz="2000" dirty="0">
                <a:ea typeface="Calibri" panose="020F0502020204030204" pitchFamily="34" charset="0"/>
              </a:rPr>
              <a:t>ontracts can still receive 5 stars on the summary and overall Star Ratings if they do not qualify for an HEI reward (and with the historical reward factor removed).</a:t>
            </a:r>
            <a:endParaRPr lang="en-US" sz="2000" dirty="0">
              <a:latin typeface="Arial" panose="020B0604020202020204" pitchFamily="34" charset="0"/>
              <a:cs typeface="Arial" pitchFamily="34" charset="0"/>
            </a:endParaRP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7</a:t>
            </a:fld>
            <a:endParaRPr lang="en-US" dirty="0"/>
          </a:p>
        </p:txBody>
      </p:sp>
    </p:spTree>
    <p:extLst>
      <p:ext uri="{BB962C8B-B14F-4D97-AF65-F5344CB8AC3E}">
        <p14:creationId xmlns:p14="http://schemas.microsoft.com/office/powerpoint/2010/main" val="2780810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6759889-41E2-0144-9DF6-29FFD801F7BF}"/>
              </a:ext>
            </a:extLst>
          </p:cNvPr>
          <p:cNvSpPr>
            <a:spLocks noGrp="1"/>
          </p:cNvSpPr>
          <p:nvPr>
            <p:ph type="ctrTitle"/>
          </p:nvPr>
        </p:nvSpPr>
        <p:spPr>
          <a:xfrm>
            <a:off x="696190" y="331037"/>
            <a:ext cx="7762009" cy="558786"/>
          </a:xfrm>
        </p:spPr>
        <p:txBody>
          <a:bodyPr/>
          <a:lstStyle/>
          <a:p>
            <a:r>
              <a:rPr lang="en-US" sz="2400" dirty="0"/>
              <a:t>HEI Reward Will Be Implemented Beginning with the 2027 Star Ratings</a:t>
            </a:r>
          </a:p>
        </p:txBody>
      </p:sp>
      <p:sp>
        <p:nvSpPr>
          <p:cNvPr id="15" name="Text Placeholder 14">
            <a:extLst>
              <a:ext uri="{FF2B5EF4-FFF2-40B4-BE49-F238E27FC236}">
                <a16:creationId xmlns:a16="http://schemas.microsoft.com/office/drawing/2014/main" id="{0B4DEF07-DE18-D14A-86E0-6C6D7DDCC57B}"/>
              </a:ext>
            </a:extLst>
          </p:cNvPr>
          <p:cNvSpPr>
            <a:spLocks noGrp="1"/>
          </p:cNvSpPr>
          <p:nvPr>
            <p:ph type="body" sz="quarter" idx="10"/>
          </p:nvPr>
        </p:nvSpPr>
        <p:spPr>
          <a:xfrm>
            <a:off x="696190" y="976996"/>
            <a:ext cx="7762009" cy="2941722"/>
          </a:xfrm>
        </p:spPr>
        <p:txBody>
          <a:bodyPr/>
          <a:lstStyle/>
          <a:p>
            <a:pPr marL="342900" indent="-342900">
              <a:buFont typeface="Arial" panose="020B0604020202020204" pitchFamily="34" charset="0"/>
              <a:buChar char="•"/>
            </a:pPr>
            <a:r>
              <a:rPr lang="en-US" sz="1700" dirty="0"/>
              <a:t>The HEI reward will be implemented beginning with the 2027 Star Ratings (measurement years 2024 and 2025) that will be released in October 2026.</a:t>
            </a:r>
          </a:p>
          <a:p>
            <a:pPr marL="342900" indent="-342900">
              <a:buFont typeface="Arial" panose="020B0604020202020204" pitchFamily="34" charset="0"/>
              <a:buChar char="•"/>
            </a:pPr>
            <a:r>
              <a:rPr lang="en-US" sz="1700" dirty="0"/>
              <a:t>The HEI reward will first impact 2028 Quality Bonus Payments.</a:t>
            </a:r>
          </a:p>
          <a:p>
            <a:pPr marL="342900" indent="-342900">
              <a:buFont typeface="Arial" panose="020B0604020202020204" pitchFamily="34" charset="0"/>
              <a:buChar char="•"/>
            </a:pPr>
            <a:r>
              <a:rPr lang="en-US" sz="1700" dirty="0">
                <a:cs typeface="Arial" pitchFamily="34" charset="0"/>
              </a:rPr>
              <a:t>In December 2023, CMS provided contracts with calculations of the HEI reward using data from the 2023 and 2024 Star Ratings to assist them in implementation. These reports are available in HPMS.</a:t>
            </a:r>
          </a:p>
          <a:p>
            <a:pPr marL="342900" indent="-342900">
              <a:buFont typeface="Arial" panose="020B0604020202020204" pitchFamily="34" charset="0"/>
              <a:buChar char="•"/>
            </a:pPr>
            <a:r>
              <a:rPr lang="en-US" sz="1700" dirty="0"/>
              <a:t>We will provide calculations of the HEI reward to contracts until the HEI is implemented in the 2027 Star Ratings.</a:t>
            </a:r>
          </a:p>
          <a:p>
            <a:pPr marL="685800" lvl="1" indent="-342900">
              <a:buFont typeface="Arial" panose="020B0604020202020204" pitchFamily="34" charset="0"/>
              <a:buChar char="•"/>
            </a:pPr>
            <a:r>
              <a:rPr lang="en-US" sz="1500" dirty="0">
                <a:latin typeface="Arial" panose="020B0604020202020204" pitchFamily="34" charset="0"/>
                <a:cs typeface="Arial" panose="020B0604020202020204" pitchFamily="34" charset="0"/>
              </a:rPr>
              <a:t>Around December 2024, CMS will provide calculations of the HEI reward using data from the 2024 and 2025 Star Ratings.</a:t>
            </a:r>
          </a:p>
          <a:p>
            <a:pPr marL="685800" lvl="1" indent="-342900">
              <a:buFont typeface="Arial" panose="020B0604020202020204" pitchFamily="34" charset="0"/>
              <a:buChar char="•"/>
            </a:pPr>
            <a:r>
              <a:rPr lang="en-US" sz="1500" dirty="0">
                <a:latin typeface="Arial" panose="020B0604020202020204" pitchFamily="34" charset="0"/>
                <a:cs typeface="Arial" panose="020B0604020202020204" pitchFamily="34" charset="0"/>
              </a:rPr>
              <a:t>Around December 2025, CMS will provide calculations of the HEI reward using data from the 2025 and 2026 Star Ratings.</a:t>
            </a:r>
          </a:p>
        </p:txBody>
      </p:sp>
      <p:sp>
        <p:nvSpPr>
          <p:cNvPr id="16" name="Date Placeholder 15">
            <a:extLst>
              <a:ext uri="{FF2B5EF4-FFF2-40B4-BE49-F238E27FC236}">
                <a16:creationId xmlns:a16="http://schemas.microsoft.com/office/drawing/2014/main" id="{71B90D32-4378-A644-BB4A-092893FCB244}"/>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DFBC1376-DF32-2846-ACBD-AFA603415705}"/>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D367510C-1254-4E44-9265-B4769051FA8C}"/>
              </a:ext>
            </a:extLst>
          </p:cNvPr>
          <p:cNvSpPr>
            <a:spLocks noGrp="1"/>
          </p:cNvSpPr>
          <p:nvPr>
            <p:ph type="sldNum" sz="quarter" idx="4"/>
          </p:nvPr>
        </p:nvSpPr>
        <p:spPr/>
        <p:txBody>
          <a:bodyPr/>
          <a:lstStyle/>
          <a:p>
            <a:fld id="{48F63A3B-78C7-47BE-AE5E-E10140E04643}" type="slidenum">
              <a:rPr lang="en-US" smtClean="0"/>
              <a:pPr/>
              <a:t>8</a:t>
            </a:fld>
            <a:endParaRPr lang="en-US" dirty="0"/>
          </a:p>
        </p:txBody>
      </p:sp>
    </p:spTree>
    <p:extLst>
      <p:ext uri="{BB962C8B-B14F-4D97-AF65-F5344CB8AC3E}">
        <p14:creationId xmlns:p14="http://schemas.microsoft.com/office/powerpoint/2010/main" val="1724443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5D2BF-6AAF-B7BA-A110-278D77D8A37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76756228-DC1F-43E0-A957-B59A2C8CCDD9}"/>
              </a:ext>
            </a:extLst>
          </p:cNvPr>
          <p:cNvSpPr>
            <a:spLocks noGrp="1"/>
          </p:cNvSpPr>
          <p:nvPr>
            <p:ph type="ctrTitle"/>
          </p:nvPr>
        </p:nvSpPr>
        <p:spPr>
          <a:xfrm>
            <a:off x="628650" y="228132"/>
            <a:ext cx="7525021" cy="558786"/>
          </a:xfrm>
        </p:spPr>
        <p:txBody>
          <a:bodyPr/>
          <a:lstStyle/>
          <a:p>
            <a:r>
              <a:rPr lang="en-US" sz="2400" dirty="0"/>
              <a:t>HEI Simulation Summary</a:t>
            </a:r>
          </a:p>
        </p:txBody>
      </p:sp>
      <p:sp>
        <p:nvSpPr>
          <p:cNvPr id="15" name="Text Placeholder 14">
            <a:extLst>
              <a:ext uri="{FF2B5EF4-FFF2-40B4-BE49-F238E27FC236}">
                <a16:creationId xmlns:a16="http://schemas.microsoft.com/office/drawing/2014/main" id="{378D58CF-0274-D751-1ECE-7C12FB8C2E08}"/>
              </a:ext>
            </a:extLst>
          </p:cNvPr>
          <p:cNvSpPr>
            <a:spLocks noGrp="1"/>
          </p:cNvSpPr>
          <p:nvPr>
            <p:ph type="body" sz="quarter" idx="10"/>
          </p:nvPr>
        </p:nvSpPr>
        <p:spPr>
          <a:xfrm>
            <a:off x="628650" y="834542"/>
            <a:ext cx="7365629" cy="2860534"/>
          </a:xfrm>
        </p:spPr>
        <p:txBody>
          <a:bodyPr/>
          <a:lstStyle/>
          <a:p>
            <a:pPr>
              <a:lnSpc>
                <a:spcPct val="107000"/>
              </a:lnSpc>
              <a:spcBef>
                <a:spcPts val="0"/>
              </a:spcBef>
              <a:spcAft>
                <a:spcPts val="800"/>
              </a:spcAft>
            </a:pPr>
            <a:r>
              <a:rPr lang="en-US" sz="1800" dirty="0">
                <a:effectLst/>
                <a:latin typeface="Arial" panose="020B0604020202020204" pitchFamily="34" charset="0"/>
                <a:ea typeface="Calibri" panose="020F0502020204030204" pitchFamily="34" charset="0"/>
              </a:rPr>
              <a:t>CMS simulated the HEI reward as if it had been implemented in the 2024 Star Ratings and </a:t>
            </a:r>
            <a:r>
              <a:rPr lang="en-US" sz="1800" dirty="0"/>
              <a:t>will provide more detail later in the deck. </a:t>
            </a:r>
          </a:p>
          <a:p>
            <a:pPr>
              <a:lnSpc>
                <a:spcPct val="107000"/>
              </a:lnSpc>
              <a:spcBef>
                <a:spcPts val="0"/>
              </a:spcBef>
              <a:spcAft>
                <a:spcPts val="800"/>
              </a:spcAft>
            </a:pPr>
            <a:r>
              <a:rPr lang="en-US" sz="1800" dirty="0"/>
              <a:t>This simulation was part of CMS’s efforts to provide additional detail to contracts about their own performance following the publication of the 2024 Part C and D final rule.</a:t>
            </a:r>
          </a:p>
        </p:txBody>
      </p:sp>
      <p:sp>
        <p:nvSpPr>
          <p:cNvPr id="16" name="Date Placeholder 15">
            <a:extLst>
              <a:ext uri="{FF2B5EF4-FFF2-40B4-BE49-F238E27FC236}">
                <a16:creationId xmlns:a16="http://schemas.microsoft.com/office/drawing/2014/main" id="{5C234D8D-E617-B51D-FB10-3B85819C5E21}"/>
              </a:ext>
            </a:extLst>
          </p:cNvPr>
          <p:cNvSpPr>
            <a:spLocks noGrp="1"/>
          </p:cNvSpPr>
          <p:nvPr>
            <p:ph type="dt" sz="half" idx="11"/>
          </p:nvPr>
        </p:nvSpPr>
        <p:spPr/>
        <p:txBody>
          <a:bodyPr/>
          <a:lstStyle/>
          <a:p>
            <a:r>
              <a:rPr lang="en-US" dirty="0"/>
              <a:t>November 2024	</a:t>
            </a:r>
          </a:p>
        </p:txBody>
      </p:sp>
      <p:sp>
        <p:nvSpPr>
          <p:cNvPr id="17" name="Footer Placeholder 16">
            <a:extLst>
              <a:ext uri="{FF2B5EF4-FFF2-40B4-BE49-F238E27FC236}">
                <a16:creationId xmlns:a16="http://schemas.microsoft.com/office/drawing/2014/main" id="{01602DBE-95CC-0FCD-DDAE-81489650E031}"/>
              </a:ext>
            </a:extLst>
          </p:cNvPr>
          <p:cNvSpPr>
            <a:spLocks noGrp="1"/>
          </p:cNvSpPr>
          <p:nvPr>
            <p:ph type="ftr" sz="quarter" idx="12"/>
          </p:nvPr>
        </p:nvSpPr>
        <p:spPr/>
        <p:txBody>
          <a:bodyPr/>
          <a:lstStyle/>
          <a:p>
            <a:r>
              <a:rPr lang="en-US" dirty="0"/>
              <a:t>Part C and D Star Ratings – Health Equity Index Reward</a:t>
            </a:r>
          </a:p>
        </p:txBody>
      </p:sp>
      <p:sp>
        <p:nvSpPr>
          <p:cNvPr id="18" name="Slide Number Placeholder 17">
            <a:extLst>
              <a:ext uri="{FF2B5EF4-FFF2-40B4-BE49-F238E27FC236}">
                <a16:creationId xmlns:a16="http://schemas.microsoft.com/office/drawing/2014/main" id="{2075C793-D4F7-9A58-7430-4FF324672D59}"/>
              </a:ext>
            </a:extLst>
          </p:cNvPr>
          <p:cNvSpPr>
            <a:spLocks noGrp="1"/>
          </p:cNvSpPr>
          <p:nvPr>
            <p:ph type="sldNum" sz="quarter" idx="4"/>
          </p:nvPr>
        </p:nvSpPr>
        <p:spPr/>
        <p:txBody>
          <a:bodyPr/>
          <a:lstStyle/>
          <a:p>
            <a:fld id="{48F63A3B-78C7-47BE-AE5E-E10140E04643}" type="slidenum">
              <a:rPr lang="en-US" smtClean="0"/>
              <a:pPr/>
              <a:t>9</a:t>
            </a:fld>
            <a:endParaRPr lang="en-US" dirty="0"/>
          </a:p>
        </p:txBody>
      </p:sp>
    </p:spTree>
    <p:extLst>
      <p:ext uri="{BB962C8B-B14F-4D97-AF65-F5344CB8AC3E}">
        <p14:creationId xmlns:p14="http://schemas.microsoft.com/office/powerpoint/2010/main" val="3849650246"/>
      </p:ext>
    </p:extLst>
  </p:cSld>
  <p:clrMapOvr>
    <a:masterClrMapping/>
  </p:clrMapOvr>
</p:sld>
</file>

<file path=ppt/theme/theme1.xml><?xml version="1.0" encoding="utf-8"?>
<a:theme xmlns:a="http://schemas.openxmlformats.org/drawingml/2006/main" name="7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86a8e296-5f29-4af2-954b-0de0d1e1f8bc"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E606683110AEA34C8CEBC761FC5EE04C" ma:contentTypeVersion="12" ma:contentTypeDescription="Create a new document." ma:contentTypeScope="" ma:versionID="ab767040f054d00457d285d630fc1340">
  <xsd:schema xmlns:xsd="http://www.w3.org/2001/XMLSchema" xmlns:xs="http://www.w3.org/2001/XMLSchema" xmlns:p="http://schemas.microsoft.com/office/2006/metadata/properties" xmlns:ns1="http://schemas.microsoft.com/sharepoint/v3" xmlns:ns2="c8e927bc-5e37-47f1-ab5c-7e1aca240d20" xmlns:ns3="721426d3-7e96-426b-9132-ae787a3a436b" xmlns:ns4="3935f982-d2dc-4d24-875a-0d8a29e5bb99" targetNamespace="http://schemas.microsoft.com/office/2006/metadata/properties" ma:root="true" ma:fieldsID="895b5f8dae0b8b28eefe166f66ccfdbc" ns1:_="" ns2:_="" ns3:_="" ns4:_="">
    <xsd:import namespace="http://schemas.microsoft.com/sharepoint/v3"/>
    <xsd:import namespace="c8e927bc-5e37-47f1-ab5c-7e1aca240d20"/>
    <xsd:import namespace="721426d3-7e96-426b-9132-ae787a3a436b"/>
    <xsd:import namespace="3935f982-d2dc-4d24-875a-0d8a29e5bb99"/>
    <xsd:element name="properties">
      <xsd:complexType>
        <xsd:sequence>
          <xsd:element name="documentManagement">
            <xsd:complexType>
              <xsd:all>
                <xsd:element ref="ns2:Contact_x002f_SME"/>
                <xsd:element ref="ns2:Group_x002f_Division" minOccurs="0"/>
                <xsd:element ref="ns2:Related_x0020_Page" minOccurs="0"/>
                <xsd:element ref="ns2:_x0035_08_x0020_Compliant" minOccurs="0"/>
                <xsd:element ref="ns1:PublishingStartDate" minOccurs="0"/>
                <xsd:element ref="ns1:PublishingExpirationDate" minOccurs="0"/>
                <xsd:element ref="ns3:TaxKeywordTaxHTField" minOccurs="0"/>
                <xsd:element ref="ns4:TaxCatchAll"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8e927bc-5e37-47f1-ab5c-7e1aca240d20" elementFormDefault="qualified">
    <xsd:import namespace="http://schemas.microsoft.com/office/2006/documentManagement/types"/>
    <xsd:import namespace="http://schemas.microsoft.com/office/infopath/2007/PartnerControls"/>
    <xsd:element name="Contact_x002f_SME" ma:index="2" ma:displayName="Contact/SME" ma:description="This is the individual who is the subject matter expert for the content on the page" ma:list="UserInfo" ma:SharePointGroup="0" ma:internalName="Contact_x002F_SME"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Group_x002f_Division" ma:index="3" nillable="true" ma:displayName="Group/Division" ma:description="This is the group and/or division responsible for the content" ma:internalName="Group_x002F_Division">
      <xsd:simpleType>
        <xsd:restriction base="dms:Text">
          <xsd:maxLength value="255"/>
        </xsd:restriction>
      </xsd:simpleType>
    </xsd:element>
    <xsd:element name="Related_x0020_Page" ma:index="5" nillable="true" ma:displayName="Related Page" ma:description="This is the page(s) that the content is related to" ma:internalName="Related_x0020_Page">
      <xsd:simpleType>
        <xsd:restriction base="dms:Note">
          <xsd:maxLength value="255"/>
        </xsd:restriction>
      </xsd:simpleType>
    </xsd:element>
    <xsd:element name="_x0035_08_x0020_Compliant" ma:index="7" nillable="true" ma:displayName="508 Compliant" ma:default="0" ma:description="This indicates that the content on the page is compliant with Section 508" ma:internalName="_x0035_08_x0020_Complian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21426d3-7e96-426b-9132-ae787a3a436b" elementFormDefault="qualified">
    <xsd:import namespace="http://schemas.microsoft.com/office/2006/documentManagement/types"/>
    <xsd:import namespace="http://schemas.microsoft.com/office/infopath/2007/PartnerControls"/>
    <xsd:element name="TaxKeywordTaxHTField" ma:index="12" nillable="true" ma:taxonomy="true" ma:internalName="TaxKeywordTaxHTField" ma:taxonomyFieldName="TaxKeyword" ma:displayName="Enterprise Keywords" ma:fieldId="{23f27201-bee3-471e-b2e7-b64fd8b7ca38}" ma:taxonomyMulti="true" ma:sspId="86a8e296-5f29-4af2-954b-0de0d1e1f8bc" ma:termSetId="00000000-0000-0000-0000-000000000000" ma:anchorId="00000000-0000-0000-0000-000000000000" ma:open="true" ma:isKeyword="true">
      <xsd:complexType>
        <xsd:sequence>
          <xsd:element ref="pc:Terms" minOccurs="0" maxOccurs="1"/>
        </xsd:sequence>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35f982-d2dc-4d24-875a-0d8a29e5bb9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41129096-eeab-4755-81fc-9be81932d983}" ma:internalName="TaxCatchAll" ma:showField="CatchAllData" ma:web="721426d3-7e96-426b-9132-ae787a3a43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1" ma:displayName="Title"/>
        <xsd:element ref="dc:subject" minOccurs="0" maxOccurs="1"/>
        <xsd:element ref="dc:description" minOccurs="0" maxOccurs="1" ma:index="6"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Group_x002f_Division xmlns="c8e927bc-5e37-47f1-ab5c-7e1aca240d20" xsi:nil="true"/>
    <Related_x0020_Page xmlns="c8e927bc-5e37-47f1-ab5c-7e1aca240d20" xsi:nil="true"/>
    <Contact_x002f_SME xmlns="c8e927bc-5e37-47f1-ab5c-7e1aca240d20">
      <UserInfo>
        <DisplayName>Raven Nary</DisplayName>
        <AccountId>2206</AccountId>
        <AccountType/>
      </UserInfo>
    </Contact_x002f_SME>
    <TaxCatchAll xmlns="3935f982-d2dc-4d24-875a-0d8a29e5bb99"/>
    <TaxKeywordTaxHTField xmlns="721426d3-7e96-426b-9132-ae787a3a436b">
      <Terms xmlns="http://schemas.microsoft.com/office/infopath/2007/PartnerControls"/>
    </TaxKeywordTaxHTField>
    <_x0035_08_x0020_Compliant xmlns="c8e927bc-5e37-47f1-ab5c-7e1aca240d20">true</_x0035_08_x0020_Compliant>
    <PublishingExpirationDate xmlns="http://schemas.microsoft.com/sharepoint/v3" xsi:nil="true"/>
    <PublishingStartDate xmlns="http://schemas.microsoft.com/sharepoint/v3"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3BE69C-4C76-41C7-89D8-AE935692BB09}">
  <ds:schemaRefs>
    <ds:schemaRef ds:uri="Microsoft.SharePoint.Taxonomy.ContentTypeSync"/>
  </ds:schemaRefs>
</ds:datastoreItem>
</file>

<file path=customXml/itemProps2.xml><?xml version="1.0" encoding="utf-8"?>
<ds:datastoreItem xmlns:ds="http://schemas.openxmlformats.org/officeDocument/2006/customXml" ds:itemID="{BD88FB1B-D3B7-496C-A252-3C86F42233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e927bc-5e37-47f1-ab5c-7e1aca240d20"/>
    <ds:schemaRef ds:uri="721426d3-7e96-426b-9132-ae787a3a436b"/>
    <ds:schemaRef ds:uri="3935f982-d2dc-4d24-875a-0d8a29e5bb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B00D63-3C8A-492D-99F5-ABAB68B2D9E1}">
  <ds:schemaRefs>
    <ds:schemaRef ds:uri="http://schemas.microsoft.com/office/2006/metadata/properties"/>
    <ds:schemaRef ds:uri="http://schemas.microsoft.com/office/infopath/2007/PartnerControls"/>
    <ds:schemaRef ds:uri="c8e927bc-5e37-47f1-ab5c-7e1aca240d20"/>
    <ds:schemaRef ds:uri="3935f982-d2dc-4d24-875a-0d8a29e5bb99"/>
    <ds:schemaRef ds:uri="721426d3-7e96-426b-9132-ae787a3a436b"/>
    <ds:schemaRef ds:uri="http://schemas.microsoft.com/sharepoint/v3"/>
  </ds:schemaRefs>
</ds:datastoreItem>
</file>

<file path=customXml/itemProps4.xml><?xml version="1.0" encoding="utf-8"?>
<ds:datastoreItem xmlns:ds="http://schemas.openxmlformats.org/officeDocument/2006/customXml" ds:itemID="{1FE831BF-C1BB-477A-A13A-2BC9B9C4D3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6165</TotalTime>
  <Words>4868</Words>
  <Application>Microsoft Office PowerPoint</Application>
  <PresentationFormat>On-screen Show (16:9)</PresentationFormat>
  <Paragraphs>463</Paragraphs>
  <Slides>59</Slides>
  <Notes>15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59</vt:i4>
      </vt:variant>
    </vt:vector>
  </HeadingPairs>
  <TitlesOfParts>
    <vt:vector size="68" baseType="lpstr">
      <vt:lpstr>Aptos</vt:lpstr>
      <vt:lpstr>Arial</vt:lpstr>
      <vt:lpstr>Calibri</vt:lpstr>
      <vt:lpstr>Segoe UI</vt:lpstr>
      <vt:lpstr>Symbol</vt:lpstr>
      <vt:lpstr>Times New Roman</vt:lpstr>
      <vt:lpstr>Wingdings</vt:lpstr>
      <vt:lpstr>7_Custom Design</vt:lpstr>
      <vt:lpstr>Document</vt:lpstr>
      <vt:lpstr>Part C and D Star Ratings Health Equity Index Reward</vt:lpstr>
      <vt:lpstr>Disclaimer</vt:lpstr>
      <vt:lpstr>Overview</vt:lpstr>
      <vt:lpstr>HEI Reward Background &amp; Calculations Summary</vt:lpstr>
      <vt:lpstr>HEI Reward Incentivizes High Performance Among Enrollees with Specified Social Risk Factors</vt:lpstr>
      <vt:lpstr>HEI Reward Focused where Improvement  is Most Needed</vt:lpstr>
      <vt:lpstr>HEI Reward Focused where Improvement  is Most Needed</vt:lpstr>
      <vt:lpstr>HEI Reward Will Be Implemented Beginning with the 2027 Star Ratings</vt:lpstr>
      <vt:lpstr>HEI Simulation Summary</vt:lpstr>
      <vt:lpstr>HEI Simulation Summary</vt:lpstr>
      <vt:lpstr>HEI Reward Methodology</vt:lpstr>
      <vt:lpstr>Calculating the HEI Score - Overview</vt:lpstr>
      <vt:lpstr>Calculating the HEI Score</vt:lpstr>
      <vt:lpstr>Calculating the HEI Score</vt:lpstr>
      <vt:lpstr>Calculating the HEI Score</vt:lpstr>
      <vt:lpstr>Calculating the HEI Score</vt:lpstr>
      <vt:lpstr>Calculating the HEI Score</vt:lpstr>
      <vt:lpstr>Calculating the HEI Score</vt:lpstr>
      <vt:lpstr>Calculating the HEI Score</vt:lpstr>
      <vt:lpstr>Example HEI Score Calculation</vt:lpstr>
      <vt:lpstr>Calculating the HEI Reward - Overview</vt:lpstr>
      <vt:lpstr>Contracts Must Meet Minimum Performance and Enrollment Thresholds to Qualify for Reward</vt:lpstr>
      <vt:lpstr>Calculating the HEI Reward</vt:lpstr>
      <vt:lpstr>Calculating the HEI Reward</vt:lpstr>
      <vt:lpstr>Calculating the HEI Reward</vt:lpstr>
      <vt:lpstr>Example HEI Reward Calculation</vt:lpstr>
      <vt:lpstr>Example HEI Reward Calculation</vt:lpstr>
      <vt:lpstr>Calculating the Final Star Rating  with the HEI Reward</vt:lpstr>
      <vt:lpstr>Calculating the Final Star Rating  with the HEI Reward Example</vt:lpstr>
      <vt:lpstr>Calculations Using Data from 2023 and 2024 Star Ratings</vt:lpstr>
      <vt:lpstr>Calculations Using Data from 2023 and 2024 Star Ratings</vt:lpstr>
      <vt:lpstr>Enrollment Thresholds from 2022 </vt:lpstr>
      <vt:lpstr>Overall Rating HEI Score and Reward for MA-PDs </vt:lpstr>
      <vt:lpstr>Part D Summary HEI Score and Reward for PDPs </vt:lpstr>
      <vt:lpstr>HEI Score and Reward by Parent Organization Size</vt:lpstr>
      <vt:lpstr>HEI Score and Reward by D-SNP Contract Type</vt:lpstr>
      <vt:lpstr>HEI Score and Reward by EGWP* Enrollment</vt:lpstr>
      <vt:lpstr>Comparison to 2024 Star Ratings </vt:lpstr>
      <vt:lpstr>Comparison to 2024 Star Ratings </vt:lpstr>
      <vt:lpstr>Conclusions </vt:lpstr>
      <vt:lpstr>Frequently Asked Questions on HEI Reward</vt:lpstr>
      <vt:lpstr>Specified SRFs</vt:lpstr>
      <vt:lpstr>Specified SRFs</vt:lpstr>
      <vt:lpstr>Specified SRFs</vt:lpstr>
      <vt:lpstr>Specified SRFs</vt:lpstr>
      <vt:lpstr>Specified SRFs Enrollment Thresholds</vt:lpstr>
      <vt:lpstr>Specified SRFs Enrollment Thresholds</vt:lpstr>
      <vt:lpstr>Measures Included in HEI </vt:lpstr>
      <vt:lpstr>Measure Included in HEI </vt:lpstr>
      <vt:lpstr>Measure Weights</vt:lpstr>
      <vt:lpstr>Measure Scores for Enrollees with Specified SRFs</vt:lpstr>
      <vt:lpstr>Measure Scores for Enrollees with Specified SRFs</vt:lpstr>
      <vt:lpstr>Measure Scores for Enrollees with Specified SRFs</vt:lpstr>
      <vt:lpstr>Measure Scores for Enrollees with Specified SRFs</vt:lpstr>
      <vt:lpstr>Measure Scores for Enrollees with Specified SRFs</vt:lpstr>
      <vt:lpstr>HEI Reward</vt:lpstr>
      <vt:lpstr>HEI Reward</vt:lpstr>
      <vt:lpstr>Questions about HEI Reward</vt:lpstr>
      <vt:lpstr>Additional 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CMS-PPT-Template-Solid-Blue</dc:title>
  <dc:subject/>
  <dc:creator>CMS MultimediaServices</dc:creator>
  <cp:keywords/>
  <dc:description/>
  <cp:lastModifiedBy>Didier, Amber (CMS/CM)</cp:lastModifiedBy>
  <cp:revision>501</cp:revision>
  <dcterms:created xsi:type="dcterms:W3CDTF">2017-09-22T15:24:43Z</dcterms:created>
  <dcterms:modified xsi:type="dcterms:W3CDTF">2024-11-25T18:29:18Z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0x010100E606683110AEA34C8CEBC761FC5EE04C</vt:lpwstr>
  </property>
  <property fmtid="{D5CDD505-2E9C-101B-9397-08002B2CF9AE}" pid="4" name="TaxKeyword">
    <vt:lpwstr/>
  </property>
</Properties>
</file>