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 id="2147483808" r:id="rId5"/>
  </p:sldMasterIdLst>
  <p:notesMasterIdLst>
    <p:notesMasterId r:id="rId67"/>
  </p:notesMasterIdLst>
  <p:handoutMasterIdLst>
    <p:handoutMasterId r:id="rId68"/>
  </p:handoutMasterIdLst>
  <p:sldIdLst>
    <p:sldId id="279" r:id="rId6"/>
    <p:sldId id="519" r:id="rId7"/>
    <p:sldId id="545" r:id="rId8"/>
    <p:sldId id="301" r:id="rId9"/>
    <p:sldId id="512" r:id="rId10"/>
    <p:sldId id="502" r:id="rId11"/>
    <p:sldId id="538" r:id="rId12"/>
    <p:sldId id="470" r:id="rId13"/>
    <p:sldId id="557" r:id="rId14"/>
    <p:sldId id="558" r:id="rId15"/>
    <p:sldId id="473" r:id="rId16"/>
    <p:sldId id="474" r:id="rId17"/>
    <p:sldId id="559" r:id="rId18"/>
    <p:sldId id="560" r:id="rId19"/>
    <p:sldId id="477" r:id="rId20"/>
    <p:sldId id="561" r:id="rId21"/>
    <p:sldId id="562" r:id="rId22"/>
    <p:sldId id="479" r:id="rId23"/>
    <p:sldId id="520" r:id="rId24"/>
    <p:sldId id="521" r:id="rId25"/>
    <p:sldId id="518" r:id="rId26"/>
    <p:sldId id="523" r:id="rId27"/>
    <p:sldId id="522" r:id="rId28"/>
    <p:sldId id="543" r:id="rId29"/>
    <p:sldId id="524" r:id="rId30"/>
    <p:sldId id="484" r:id="rId31"/>
    <p:sldId id="485" r:id="rId32"/>
    <p:sldId id="486" r:id="rId33"/>
    <p:sldId id="529" r:id="rId34"/>
    <p:sldId id="546" r:id="rId35"/>
    <p:sldId id="530" r:id="rId36"/>
    <p:sldId id="489" r:id="rId37"/>
    <p:sldId id="547" r:id="rId38"/>
    <p:sldId id="515" r:id="rId39"/>
    <p:sldId id="503" r:id="rId40"/>
    <p:sldId id="491" r:id="rId41"/>
    <p:sldId id="492" r:id="rId42"/>
    <p:sldId id="554" r:id="rId43"/>
    <p:sldId id="495" r:id="rId44"/>
    <p:sldId id="534" r:id="rId45"/>
    <p:sldId id="498" r:id="rId46"/>
    <p:sldId id="555" r:id="rId47"/>
    <p:sldId id="537" r:id="rId48"/>
    <p:sldId id="508" r:id="rId49"/>
    <p:sldId id="553" r:id="rId50"/>
    <p:sldId id="535" r:id="rId51"/>
    <p:sldId id="504" r:id="rId52"/>
    <p:sldId id="405" r:id="rId53"/>
    <p:sldId id="406" r:id="rId54"/>
    <p:sldId id="407" r:id="rId55"/>
    <p:sldId id="563" r:id="rId56"/>
    <p:sldId id="409" r:id="rId57"/>
    <p:sldId id="556" r:id="rId58"/>
    <p:sldId id="551" r:id="rId59"/>
    <p:sldId id="552" r:id="rId60"/>
    <p:sldId id="412" r:id="rId61"/>
    <p:sldId id="427" r:id="rId62"/>
    <p:sldId id="516" r:id="rId63"/>
    <p:sldId id="459" r:id="rId64"/>
    <p:sldId id="360" r:id="rId65"/>
    <p:sldId id="457" r:id="rId66"/>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Hare, Stephanie [USA]" initials="HS[" lastIdx="1" clrIdx="29">
    <p:extLst>
      <p:ext uri="{19B8F6BF-5375-455C-9EA6-DF929625EA0E}">
        <p15:presenceInfo xmlns:p15="http://schemas.microsoft.com/office/powerpoint/2012/main" userId="S::579167@bah.com::669de4bc-5a10-4e7f-8349-c73b4b91fc8f" providerId="AD"/>
      </p:ext>
    </p:extLst>
  </p:cmAuthor>
  <p:cmAuthor id="1" name="Gee, Alexis" initials="" lastIdx="13" clrIdx="6"/>
  <p:cmAuthor id="30" name="Long, Laura M" initials="LLM" lastIdx="59" clrIdx="30">
    <p:extLst>
      <p:ext uri="{19B8F6BF-5375-455C-9EA6-DF929625EA0E}">
        <p15:presenceInfo xmlns:p15="http://schemas.microsoft.com/office/powerpoint/2012/main" userId="Long, Laura M" providerId="None"/>
      </p:ext>
    </p:extLst>
  </p:cmAuthor>
  <p:cmAuthor id="2" name="Daniel Weimer" initials="" lastIdx="15" clrIdx="0"/>
  <p:cmAuthor id="31" name="Laura" initials="L" lastIdx="27" clrIdx="31">
    <p:extLst>
      <p:ext uri="{19B8F6BF-5375-455C-9EA6-DF929625EA0E}">
        <p15:presenceInfo xmlns:p15="http://schemas.microsoft.com/office/powerpoint/2012/main" userId="Laura" providerId="None"/>
      </p:ext>
    </p:extLst>
  </p:cmAuthor>
  <p:cmAuthor id="3" name="WENDY CHESSER" initials="" lastIdx="7" clrIdx="7"/>
  <p:cmAuthor id="32" name="Melissa Rinehart" initials="MR" lastIdx="15" clrIdx="32">
    <p:extLst>
      <p:ext uri="{19B8F6BF-5375-455C-9EA6-DF929625EA0E}">
        <p15:presenceInfo xmlns:p15="http://schemas.microsoft.com/office/powerpoint/2012/main" userId="5c38581b47117e05" providerId="Windows Live"/>
      </p:ext>
    </p:extLst>
  </p:cmAuthor>
  <p:cmAuthor id="4" name="Kamini Patel" initials="" lastIdx="89" clrIdx="1"/>
  <p:cmAuthor id="33" name="Uppal, Angad (CMS/OFM)" initials="UA(" lastIdx="6" clrIdx="33">
    <p:extLst>
      <p:ext uri="{19B8F6BF-5375-455C-9EA6-DF929625EA0E}">
        <p15:presenceInfo xmlns:p15="http://schemas.microsoft.com/office/powerpoint/2012/main" userId="Uppal, Angad (CMS/OFM)" providerId="None"/>
      </p:ext>
    </p:extLst>
  </p:cmAuthor>
  <p:cmAuthor id="5" name="Lia Bunch" initials="" lastIdx="3" clrIdx="8"/>
  <p:cmAuthor id="34" name="Harper, Liz [USA]" initials="HL[" lastIdx="4" clrIdx="34">
    <p:extLst>
      <p:ext uri="{19B8F6BF-5375-455C-9EA6-DF929625EA0E}">
        <p15:presenceInfo xmlns:p15="http://schemas.microsoft.com/office/powerpoint/2012/main" userId="S-1-5-21-1314303383-2379350573-4036118543-610267" providerId="AD"/>
      </p:ext>
    </p:extLst>
  </p:cmAuthor>
  <p:cmAuthor id="6" name="OFM" initials="" lastIdx="8" clrIdx="2"/>
  <p:cmAuthor id="35" name="Bunch, Lia" initials="BL" lastIdx="5" clrIdx="35">
    <p:extLst>
      <p:ext uri="{19B8F6BF-5375-455C-9EA6-DF929625EA0E}">
        <p15:presenceInfo xmlns:p15="http://schemas.microsoft.com/office/powerpoint/2012/main" userId="Bunch, Lia" providerId="None"/>
      </p:ext>
    </p:extLst>
  </p:cmAuthor>
  <p:cmAuthor id="7" name="Dobson, Kirk [USA]" initials="" lastIdx="1" clrIdx="9"/>
  <p:cmAuthor id="36" name="Elizabeth" initials="E" lastIdx="1" clrIdx="36">
    <p:extLst>
      <p:ext uri="{19B8F6BF-5375-455C-9EA6-DF929625EA0E}">
        <p15:presenceInfo xmlns:p15="http://schemas.microsoft.com/office/powerpoint/2012/main" userId="S::597982@bah.com::9be4ddde-445d-4f34-9140-405ee272d0d8" providerId="AD"/>
      </p:ext>
    </p:extLst>
  </p:cmAuthor>
  <p:cmAuthor id="8" name="Keyuri Joshi" initials="" lastIdx="6" clrIdx="3"/>
  <p:cmAuthor id="9" name="AMELIA CITERONE" initials="" lastIdx="5" clrIdx="4"/>
  <p:cmAuthor id="10" name="Wendy Chesser" initials="" lastIdx="75" clrIdx="5"/>
  <p:cmAuthor id="11" name="May Woo" initials="MW" lastIdx="2" clrIdx="10">
    <p:extLst>
      <p:ext uri="{19B8F6BF-5375-455C-9EA6-DF929625EA0E}">
        <p15:presenceInfo xmlns:p15="http://schemas.microsoft.com/office/powerpoint/2012/main" userId="S-1-5-21-4095628063-3556742122-3606576086-139302" providerId="AD"/>
      </p:ext>
    </p:extLst>
  </p:cmAuthor>
  <p:cmAuthor id="12" name="WENDY CHESSER" initials="WC" lastIdx="33" clrIdx="11">
    <p:extLst>
      <p:ext uri="{19B8F6BF-5375-455C-9EA6-DF929625EA0E}">
        <p15:presenceInfo xmlns:p15="http://schemas.microsoft.com/office/powerpoint/2012/main" userId="S-1-5-21-4095628063-3556742122-3606576086-70165" providerId="AD"/>
      </p:ext>
    </p:extLst>
  </p:cmAuthor>
  <p:cmAuthor id="13" name="Gee, Alexis" initials="GA" lastIdx="7" clrIdx="12">
    <p:extLst>
      <p:ext uri="{19B8F6BF-5375-455C-9EA6-DF929625EA0E}">
        <p15:presenceInfo xmlns:p15="http://schemas.microsoft.com/office/powerpoint/2012/main" userId="S-1-5-21-3684862638-3245210695-610953738-6755" providerId="AD"/>
      </p:ext>
    </p:extLst>
  </p:cmAuthor>
  <p:cmAuthor id="14" name="Faler, Carlis" initials="FC" lastIdx="19" clrIdx="13">
    <p:extLst>
      <p:ext uri="{19B8F6BF-5375-455C-9EA6-DF929625EA0E}">
        <p15:presenceInfo xmlns:p15="http://schemas.microsoft.com/office/powerpoint/2012/main" userId="S-1-5-21-3684862638-3245210695-610953738-7650" providerId="AD"/>
      </p:ext>
    </p:extLst>
  </p:cmAuthor>
  <p:cmAuthor id="15" name="Louallen, John" initials="LJ" lastIdx="4" clrIdx="14">
    <p:extLst>
      <p:ext uri="{19B8F6BF-5375-455C-9EA6-DF929625EA0E}">
        <p15:presenceInfo xmlns:p15="http://schemas.microsoft.com/office/powerpoint/2012/main" userId="S-1-5-21-3684862638-3245210695-610953738-1466" providerId="AD"/>
      </p:ext>
    </p:extLst>
  </p:cmAuthor>
  <p:cmAuthor id="16" name="Hacker, Mary Ann" initials="HMA" lastIdx="16" clrIdx="15">
    <p:extLst>
      <p:ext uri="{19B8F6BF-5375-455C-9EA6-DF929625EA0E}">
        <p15:presenceInfo xmlns:p15="http://schemas.microsoft.com/office/powerpoint/2012/main" userId="S-1-5-21-3684862638-3245210695-610953738-4457" providerId="AD"/>
      </p:ext>
    </p:extLst>
  </p:cmAuthor>
  <p:cmAuthor id="17" name="Landtroop, Sherry" initials="LS" lastIdx="6" clrIdx="16">
    <p:extLst>
      <p:ext uri="{19B8F6BF-5375-455C-9EA6-DF929625EA0E}">
        <p15:presenceInfo xmlns:p15="http://schemas.microsoft.com/office/powerpoint/2012/main" userId="S-1-5-21-3684862638-3245210695-610953738-13721" providerId="AD"/>
      </p:ext>
    </p:extLst>
  </p:cmAuthor>
  <p:cmAuthor id="18" name="Rinehart, Melissa" initials="RM" lastIdx="6" clrIdx="17">
    <p:extLst>
      <p:ext uri="{19B8F6BF-5375-455C-9EA6-DF929625EA0E}">
        <p15:presenceInfo xmlns:p15="http://schemas.microsoft.com/office/powerpoint/2012/main" userId="S-1-5-21-3684862638-3245210695-610953738-1369" providerId="AD"/>
      </p:ext>
    </p:extLst>
  </p:cmAuthor>
  <p:cmAuthor id="19" name="Henderly, Lisa" initials="HL" lastIdx="1" clrIdx="18">
    <p:extLst>
      <p:ext uri="{19B8F6BF-5375-455C-9EA6-DF929625EA0E}">
        <p15:presenceInfo xmlns:p15="http://schemas.microsoft.com/office/powerpoint/2012/main" userId="S-1-5-21-3684862638-3245210695-610953738-1188" providerId="AD"/>
      </p:ext>
    </p:extLst>
  </p:cmAuthor>
  <p:cmAuthor id="20" name="Long, Laura" initials="LL" lastIdx="6" clrIdx="19">
    <p:extLst>
      <p:ext uri="{19B8F6BF-5375-455C-9EA6-DF929625EA0E}">
        <p15:presenceInfo xmlns:p15="http://schemas.microsoft.com/office/powerpoint/2012/main" userId="S-1-5-21-3684862638-3245210695-610953738-1192" providerId="AD"/>
      </p:ext>
    </p:extLst>
  </p:cmAuthor>
  <p:cmAuthor id="21" name="Keyuri Joshi" initials="KJ" lastIdx="16" clrIdx="20">
    <p:extLst>
      <p:ext uri="{19B8F6BF-5375-455C-9EA6-DF929625EA0E}">
        <p15:presenceInfo xmlns:p15="http://schemas.microsoft.com/office/powerpoint/2012/main" userId="Keyuri Joshi" providerId="None"/>
      </p:ext>
    </p:extLst>
  </p:cmAuthor>
  <p:cmAuthor id="22" name="PATRICIA FENTON" initials="PF" lastIdx="19" clrIdx="21">
    <p:extLst>
      <p:ext uri="{19B8F6BF-5375-455C-9EA6-DF929625EA0E}">
        <p15:presenceInfo xmlns:p15="http://schemas.microsoft.com/office/powerpoint/2012/main" userId="S-1-5-21-4095628063-3556742122-3606576086-57383" providerId="AD"/>
      </p:ext>
    </p:extLst>
  </p:cmAuthor>
  <p:cmAuthor id="23" name="AMELIA CITERONE" initials="AC" lastIdx="3" clrIdx="22">
    <p:extLst>
      <p:ext uri="{19B8F6BF-5375-455C-9EA6-DF929625EA0E}">
        <p15:presenceInfo xmlns:p15="http://schemas.microsoft.com/office/powerpoint/2012/main" userId="S-1-5-21-4095628063-3556742122-3606576086-74307" providerId="AD"/>
      </p:ext>
    </p:extLst>
  </p:cmAuthor>
  <p:cmAuthor id="24" name="Kamini Patel" initials="KP" lastIdx="74" clrIdx="23">
    <p:extLst>
      <p:ext uri="{19B8F6BF-5375-455C-9EA6-DF929625EA0E}">
        <p15:presenceInfo xmlns:p15="http://schemas.microsoft.com/office/powerpoint/2012/main" userId="S-1-5-21-4095628063-3556742122-3606576086-137940" providerId="AD"/>
      </p:ext>
    </p:extLst>
  </p:cmAuthor>
  <p:cmAuthor id="25" name="Nicholas Bonomo" initials="NB" lastIdx="31" clrIdx="24">
    <p:extLst>
      <p:ext uri="{19B8F6BF-5375-455C-9EA6-DF929625EA0E}">
        <p15:presenceInfo xmlns:p15="http://schemas.microsoft.com/office/powerpoint/2012/main" userId="S-1-5-21-4095628063-3556742122-3606576086-124104" providerId="AD"/>
      </p:ext>
    </p:extLst>
  </p:cmAuthor>
  <p:cmAuthor id="26" name="Angela Jones" initials="AJ" lastIdx="2" clrIdx="25">
    <p:extLst>
      <p:ext uri="{19B8F6BF-5375-455C-9EA6-DF929625EA0E}">
        <p15:presenceInfo xmlns:p15="http://schemas.microsoft.com/office/powerpoint/2012/main" userId="S-1-5-21-4095628063-3556742122-3606576086-213841" providerId="AD"/>
      </p:ext>
    </p:extLst>
  </p:cmAuthor>
  <p:cmAuthor id="27" name="Joshi, Keyuri" initials="JK" lastIdx="30" clrIdx="27">
    <p:extLst>
      <p:ext uri="{19B8F6BF-5375-455C-9EA6-DF929625EA0E}">
        <p15:presenceInfo xmlns:p15="http://schemas.microsoft.com/office/powerpoint/2012/main" userId="S-1-5-21-602162358-1897051121-1417001333-20855" providerId="AD"/>
      </p:ext>
    </p:extLst>
  </p:cmAuthor>
  <p:cmAuthor id="28" name="Landtroop, Chad E" initials="LCE" lastIdx="8" clrIdx="28">
    <p:extLst>
      <p:ext uri="{19B8F6BF-5375-455C-9EA6-DF929625EA0E}">
        <p15:presenceInfo xmlns:p15="http://schemas.microsoft.com/office/powerpoint/2012/main" userId="Landtroop, Chad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66"/>
    <a:srgbClr val="084A9C"/>
    <a:srgbClr val="800080"/>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6307" autoAdjust="0"/>
  </p:normalViewPr>
  <p:slideViewPr>
    <p:cSldViewPr>
      <p:cViewPr varScale="1">
        <p:scale>
          <a:sx n="101" d="100"/>
          <a:sy n="101" d="100"/>
        </p:scale>
        <p:origin x="1764" y="76"/>
      </p:cViewPr>
      <p:guideLst>
        <p:guide orient="horz" pos="2160"/>
        <p:guide pos="2880"/>
      </p:guideLst>
    </p:cSldViewPr>
  </p:slideViewPr>
  <p:outlineViewPr>
    <p:cViewPr>
      <p:scale>
        <a:sx n="33" d="100"/>
        <a:sy n="33" d="100"/>
      </p:scale>
      <p:origin x="0" y="-59586"/>
    </p:cViewPr>
  </p:outlineViewPr>
  <p:notesTextViewPr>
    <p:cViewPr>
      <p:scale>
        <a:sx n="3" d="2"/>
        <a:sy n="3" d="2"/>
      </p:scale>
      <p:origin x="0" y="0"/>
    </p:cViewPr>
  </p:notesTextViewPr>
  <p:sorterViewPr>
    <p:cViewPr>
      <p:scale>
        <a:sx n="66" d="100"/>
        <a:sy n="66" d="100"/>
      </p:scale>
      <p:origin x="0" y="-1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80B91-A538-4DBD-A5DE-367ADE0088B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7B88E9-A8FD-492E-9809-115EEAF92CFF}">
      <dgm:prSet phldrT="[Text]" custT="1"/>
      <dgm:spPr/>
      <dgm:t>
        <a:bodyPr/>
        <a:lstStyle/>
        <a:p>
          <a:r>
            <a:rPr lang="en-US" sz="1800" b="1" dirty="0"/>
            <a:t>PERM Program Overview (CMS)</a:t>
          </a:r>
        </a:p>
      </dgm:t>
    </dgm:pt>
    <dgm:pt modelId="{FB046802-F7D7-47AE-8331-4D7BBAA900C9}" type="parTrans" cxnId="{98CCE837-865D-4CD9-A9E1-FB756E5BAF58}">
      <dgm:prSet/>
      <dgm:spPr/>
      <dgm:t>
        <a:bodyPr/>
        <a:lstStyle/>
        <a:p>
          <a:endParaRPr lang="en-US"/>
        </a:p>
      </dgm:t>
    </dgm:pt>
    <dgm:pt modelId="{307A55BB-6BDE-4207-A0D0-6D6B9F4C380C}" type="sibTrans" cxnId="{98CCE837-865D-4CD9-A9E1-FB756E5BAF58}">
      <dgm:prSet/>
      <dgm:spPr/>
      <dgm:t>
        <a:bodyPr/>
        <a:lstStyle/>
        <a:p>
          <a:endParaRPr lang="en-US"/>
        </a:p>
      </dgm:t>
    </dgm:pt>
    <dgm:pt modelId="{82FAD6A9-4231-492D-802E-ADD6EBD9A797}">
      <dgm:prSet phldrT="[Text]" custT="1"/>
      <dgm:spPr/>
      <dgm:t>
        <a:bodyPr/>
        <a:lstStyle/>
        <a:p>
          <a:r>
            <a:rPr lang="en-US" sz="1800" b="1" dirty="0"/>
            <a:t>Statistical Contractor (SC)</a:t>
          </a:r>
          <a:r>
            <a:rPr lang="en-US" sz="1400" dirty="0"/>
            <a:t>	</a:t>
          </a:r>
        </a:p>
      </dgm:t>
    </dgm:pt>
    <dgm:pt modelId="{A8F73853-252E-4E61-9047-484E2B8979FA}" type="parTrans" cxnId="{2F5C7969-815D-4BD7-AC54-36EF66D9B0C6}">
      <dgm:prSet/>
      <dgm:spPr/>
      <dgm:t>
        <a:bodyPr/>
        <a:lstStyle/>
        <a:p>
          <a:endParaRPr lang="en-US"/>
        </a:p>
      </dgm:t>
    </dgm:pt>
    <dgm:pt modelId="{18ECE03D-1DF9-4DA6-B1F3-DBB2769E71F4}" type="sibTrans" cxnId="{2F5C7969-815D-4BD7-AC54-36EF66D9B0C6}">
      <dgm:prSet/>
      <dgm:spPr/>
      <dgm:t>
        <a:bodyPr/>
        <a:lstStyle/>
        <a:p>
          <a:endParaRPr lang="en-US"/>
        </a:p>
      </dgm:t>
    </dgm:pt>
    <dgm:pt modelId="{85D0768C-80D0-43A7-A90D-091094A932B7}">
      <dgm:prSet phldrT="[Text]" custT="1"/>
      <dgm:spPr/>
      <dgm:t>
        <a:bodyPr/>
        <a:lstStyle/>
        <a:p>
          <a:r>
            <a:rPr lang="en-US" sz="1800" b="1" dirty="0"/>
            <a:t>Review Contractor (RC)</a:t>
          </a:r>
        </a:p>
      </dgm:t>
    </dgm:pt>
    <dgm:pt modelId="{14B5D7A6-0BCA-4CEA-AA4E-BC4C2163A50C}" type="parTrans" cxnId="{C07E43A2-AB59-4C6D-AAE0-057C1FE40BFA}">
      <dgm:prSet/>
      <dgm:spPr/>
      <dgm:t>
        <a:bodyPr/>
        <a:lstStyle/>
        <a:p>
          <a:endParaRPr lang="en-US"/>
        </a:p>
      </dgm:t>
    </dgm:pt>
    <dgm:pt modelId="{1CCE9EEB-F211-4C19-A159-F8C22D047166}" type="sibTrans" cxnId="{C07E43A2-AB59-4C6D-AAE0-057C1FE40BFA}">
      <dgm:prSet/>
      <dgm:spPr/>
      <dgm:t>
        <a:bodyPr/>
        <a:lstStyle/>
        <a:p>
          <a:endParaRPr lang="en-US"/>
        </a:p>
      </dgm:t>
    </dgm:pt>
    <dgm:pt modelId="{E3F7690A-8BC0-4A5F-B0FA-9CCAE2818AA2}">
      <dgm:prSet custT="1"/>
      <dgm:spPr/>
      <dgm:t>
        <a:bodyPr/>
        <a:lstStyle/>
        <a:p>
          <a:r>
            <a:rPr lang="en-US" sz="1400" b="1" dirty="0"/>
            <a:t>Claims Data Submission</a:t>
          </a:r>
        </a:p>
      </dgm:t>
    </dgm:pt>
    <dgm:pt modelId="{7AE2B12C-01CF-4050-A20A-829A1D2206A2}" type="parTrans" cxnId="{1AC3C421-8CA4-4815-B928-3327156D3ABB}">
      <dgm:prSet/>
      <dgm:spPr/>
      <dgm:t>
        <a:bodyPr/>
        <a:lstStyle/>
        <a:p>
          <a:endParaRPr lang="en-US"/>
        </a:p>
      </dgm:t>
    </dgm:pt>
    <dgm:pt modelId="{2A6F418F-B4B2-4961-B501-67644DF1563A}" type="sibTrans" cxnId="{1AC3C421-8CA4-4815-B928-3327156D3ABB}">
      <dgm:prSet/>
      <dgm:spPr/>
      <dgm:t>
        <a:bodyPr/>
        <a:lstStyle/>
        <a:p>
          <a:endParaRPr lang="en-US"/>
        </a:p>
      </dgm:t>
    </dgm:pt>
    <dgm:pt modelId="{BC4267E2-F91F-45D1-9541-13CFB5892F42}">
      <dgm:prSet custT="1"/>
      <dgm:spPr/>
      <dgm:t>
        <a:bodyPr/>
        <a:lstStyle/>
        <a:p>
          <a:r>
            <a:rPr lang="en-US" sz="1400" b="1" dirty="0"/>
            <a:t>Fee-For-Service (FFS) and Managed Care (MC) Sampling</a:t>
          </a:r>
        </a:p>
      </dgm:t>
    </dgm:pt>
    <dgm:pt modelId="{63AED540-3DD1-4C0C-8B45-6F7A09B9E833}" type="parTrans" cxnId="{B4C4B65F-42DC-4771-B2C3-932276D1F5EC}">
      <dgm:prSet/>
      <dgm:spPr/>
      <dgm:t>
        <a:bodyPr/>
        <a:lstStyle/>
        <a:p>
          <a:endParaRPr lang="en-US"/>
        </a:p>
      </dgm:t>
    </dgm:pt>
    <dgm:pt modelId="{CCD69874-0D82-4553-A355-BDB5DF8381DC}" type="sibTrans" cxnId="{B4C4B65F-42DC-4771-B2C3-932276D1F5EC}">
      <dgm:prSet/>
      <dgm:spPr/>
      <dgm:t>
        <a:bodyPr/>
        <a:lstStyle/>
        <a:p>
          <a:endParaRPr lang="en-US"/>
        </a:p>
      </dgm:t>
    </dgm:pt>
    <dgm:pt modelId="{4436938D-9B26-41E9-A1E6-CFD999C4EEC9}">
      <dgm:prSet custT="1"/>
      <dgm:spPr/>
      <dgm:t>
        <a:bodyPr/>
        <a:lstStyle/>
        <a:p>
          <a:r>
            <a:rPr lang="en-US" sz="1400" b="1" dirty="0"/>
            <a:t>FFS Details Data</a:t>
          </a:r>
        </a:p>
      </dgm:t>
    </dgm:pt>
    <dgm:pt modelId="{E0236012-3FAF-494A-9CEB-6B4EF0E1528F}" type="parTrans" cxnId="{38586A11-81B1-4A67-95F4-CA028D7EE380}">
      <dgm:prSet/>
      <dgm:spPr/>
      <dgm:t>
        <a:bodyPr/>
        <a:lstStyle/>
        <a:p>
          <a:endParaRPr lang="en-US"/>
        </a:p>
      </dgm:t>
    </dgm:pt>
    <dgm:pt modelId="{BC222B4B-E444-4AF8-B239-574A26F4E9C0}" type="sibTrans" cxnId="{38586A11-81B1-4A67-95F4-CA028D7EE380}">
      <dgm:prSet/>
      <dgm:spPr/>
      <dgm:t>
        <a:bodyPr/>
        <a:lstStyle/>
        <a:p>
          <a:endParaRPr lang="en-US"/>
        </a:p>
      </dgm:t>
    </dgm:pt>
    <dgm:pt modelId="{2EC6A755-F1F2-4293-8F92-55D0D77FAD65}">
      <dgm:prSet/>
      <dgm:spPr/>
      <dgm:t>
        <a:bodyPr/>
        <a:lstStyle/>
        <a:p>
          <a:endParaRPr lang="en-US" sz="900"/>
        </a:p>
      </dgm:t>
    </dgm:pt>
    <dgm:pt modelId="{C1A23F83-04DF-440D-B9DB-1E847D4FA409}" type="parTrans" cxnId="{9206FB65-01B1-447C-86D1-E824092BA505}">
      <dgm:prSet/>
      <dgm:spPr/>
      <dgm:t>
        <a:bodyPr/>
        <a:lstStyle/>
        <a:p>
          <a:endParaRPr lang="en-US"/>
        </a:p>
      </dgm:t>
    </dgm:pt>
    <dgm:pt modelId="{04469294-A17B-46B4-9AC2-FCEA26177C6D}" type="sibTrans" cxnId="{9206FB65-01B1-447C-86D1-E824092BA505}">
      <dgm:prSet/>
      <dgm:spPr/>
      <dgm:t>
        <a:bodyPr/>
        <a:lstStyle/>
        <a:p>
          <a:endParaRPr lang="en-US"/>
        </a:p>
      </dgm:t>
    </dgm:pt>
    <dgm:pt modelId="{04FFA426-48D0-4561-91FC-9A7DC8814092}">
      <dgm:prSet custT="1"/>
      <dgm:spPr/>
      <dgm:t>
        <a:bodyPr/>
        <a:lstStyle/>
        <a:p>
          <a:r>
            <a:rPr lang="en-US" sz="1400" b="1" dirty="0"/>
            <a:t>SMERF</a:t>
          </a:r>
        </a:p>
      </dgm:t>
    </dgm:pt>
    <dgm:pt modelId="{EE6D254B-6412-4FEC-9FB0-9377DDAB37BC}" type="parTrans" cxnId="{D9034A74-08E6-4F8B-9F51-9EBC0E1D97A7}">
      <dgm:prSet/>
      <dgm:spPr/>
      <dgm:t>
        <a:bodyPr/>
        <a:lstStyle/>
        <a:p>
          <a:endParaRPr lang="en-US"/>
        </a:p>
      </dgm:t>
    </dgm:pt>
    <dgm:pt modelId="{FFA52C74-B548-429B-AFD3-56C48B01AB8E}" type="sibTrans" cxnId="{D9034A74-08E6-4F8B-9F51-9EBC0E1D97A7}">
      <dgm:prSet/>
      <dgm:spPr/>
      <dgm:t>
        <a:bodyPr/>
        <a:lstStyle/>
        <a:p>
          <a:endParaRPr lang="en-US"/>
        </a:p>
      </dgm:t>
    </dgm:pt>
    <dgm:pt modelId="{E7B8CD95-BAB4-4570-9786-278BC3F23C1E}">
      <dgm:prSet custT="1"/>
      <dgm:spPr/>
      <dgm:t>
        <a:bodyPr/>
        <a:lstStyle/>
        <a:p>
          <a:r>
            <a:rPr lang="en-US" sz="1400" b="1" dirty="0"/>
            <a:t>State Policy Collection</a:t>
          </a:r>
        </a:p>
      </dgm:t>
    </dgm:pt>
    <dgm:pt modelId="{7D0A359B-1457-4D9E-B6D8-38EEF693339C}" type="parTrans" cxnId="{9EE35F27-33A8-44A0-8023-4792EEBB1C99}">
      <dgm:prSet/>
      <dgm:spPr/>
      <dgm:t>
        <a:bodyPr/>
        <a:lstStyle/>
        <a:p>
          <a:endParaRPr lang="en-US"/>
        </a:p>
      </dgm:t>
    </dgm:pt>
    <dgm:pt modelId="{9F948C18-61C7-47D2-8BE7-7AB9AA400744}" type="sibTrans" cxnId="{9EE35F27-33A8-44A0-8023-4792EEBB1C99}">
      <dgm:prSet/>
      <dgm:spPr/>
      <dgm:t>
        <a:bodyPr/>
        <a:lstStyle/>
        <a:p>
          <a:endParaRPr lang="en-US"/>
        </a:p>
      </dgm:t>
    </dgm:pt>
    <dgm:pt modelId="{E6DDD6AB-04B4-4001-869D-CECE5A71916D}">
      <dgm:prSet custT="1"/>
      <dgm:spPr/>
      <dgm:t>
        <a:bodyPr/>
        <a:lstStyle/>
        <a:p>
          <a:r>
            <a:rPr lang="en-US" sz="1400" b="1" dirty="0"/>
            <a:t>Data Processing (DP) Reviews</a:t>
          </a:r>
        </a:p>
      </dgm:t>
    </dgm:pt>
    <dgm:pt modelId="{2781556B-278E-4AF7-A388-56162BF371A5}" type="parTrans" cxnId="{2EF4CEB6-3784-454A-A1FF-9A874AA04B3E}">
      <dgm:prSet/>
      <dgm:spPr/>
      <dgm:t>
        <a:bodyPr/>
        <a:lstStyle/>
        <a:p>
          <a:endParaRPr lang="en-US"/>
        </a:p>
      </dgm:t>
    </dgm:pt>
    <dgm:pt modelId="{F608AA2F-9488-40E5-AA31-0F11796A684A}" type="sibTrans" cxnId="{2EF4CEB6-3784-454A-A1FF-9A874AA04B3E}">
      <dgm:prSet/>
      <dgm:spPr/>
      <dgm:t>
        <a:bodyPr/>
        <a:lstStyle/>
        <a:p>
          <a:endParaRPr lang="en-US"/>
        </a:p>
      </dgm:t>
    </dgm:pt>
    <dgm:pt modelId="{CF4CA9EF-5D54-484D-B372-DB9CB1568118}">
      <dgm:prSet custT="1"/>
      <dgm:spPr/>
      <dgm:t>
        <a:bodyPr/>
        <a:lstStyle/>
        <a:p>
          <a:r>
            <a:rPr lang="en-US" sz="1400" b="1" dirty="0"/>
            <a:t>Medical Records Requests (MRR)</a:t>
          </a:r>
        </a:p>
      </dgm:t>
    </dgm:pt>
    <dgm:pt modelId="{6102356D-1B10-479E-A93A-7A9C911506D1}" type="parTrans" cxnId="{4443A60A-690A-41B5-96CC-27D38A10477A}">
      <dgm:prSet/>
      <dgm:spPr/>
      <dgm:t>
        <a:bodyPr/>
        <a:lstStyle/>
        <a:p>
          <a:endParaRPr lang="en-US"/>
        </a:p>
      </dgm:t>
    </dgm:pt>
    <dgm:pt modelId="{3D9B17A3-2E1C-41D7-A4F5-7102758674FF}" type="sibTrans" cxnId="{4443A60A-690A-41B5-96CC-27D38A10477A}">
      <dgm:prSet/>
      <dgm:spPr/>
      <dgm:t>
        <a:bodyPr/>
        <a:lstStyle/>
        <a:p>
          <a:endParaRPr lang="en-US"/>
        </a:p>
      </dgm:t>
    </dgm:pt>
    <dgm:pt modelId="{3B362A87-D485-4B44-82CE-3762A381069F}">
      <dgm:prSet custT="1"/>
      <dgm:spPr/>
      <dgm:t>
        <a:bodyPr/>
        <a:lstStyle/>
        <a:p>
          <a:r>
            <a:rPr lang="en-US" sz="1400" b="1" dirty="0"/>
            <a:t>Medical Records Review (MR)</a:t>
          </a:r>
        </a:p>
      </dgm:t>
    </dgm:pt>
    <dgm:pt modelId="{E0B2F305-B548-4566-B547-92B5D344AFA1}" type="parTrans" cxnId="{B72CFC34-C854-4B28-9202-2A762186E831}">
      <dgm:prSet/>
      <dgm:spPr/>
      <dgm:t>
        <a:bodyPr/>
        <a:lstStyle/>
        <a:p>
          <a:endParaRPr lang="en-US"/>
        </a:p>
      </dgm:t>
    </dgm:pt>
    <dgm:pt modelId="{0D9E3B35-235E-4CA2-AD64-192BDE7AF291}" type="sibTrans" cxnId="{B72CFC34-C854-4B28-9202-2A762186E831}">
      <dgm:prSet/>
      <dgm:spPr/>
      <dgm:t>
        <a:bodyPr/>
        <a:lstStyle/>
        <a:p>
          <a:endParaRPr lang="en-US"/>
        </a:p>
      </dgm:t>
    </dgm:pt>
    <dgm:pt modelId="{1C48E609-7240-4027-AFC9-455E54CD8393}">
      <dgm:prSet phldrT="[Text]" custT="1"/>
      <dgm:spPr/>
      <dgm:t>
        <a:bodyPr/>
        <a:lstStyle/>
        <a:p>
          <a:r>
            <a:rPr lang="en-US" sz="1800" b="1" dirty="0"/>
            <a:t>Eligibility Review Contractor (ERC)</a:t>
          </a:r>
        </a:p>
      </dgm:t>
    </dgm:pt>
    <dgm:pt modelId="{C334AC54-9E64-4943-BD61-87AB043A9B81}" type="parTrans" cxnId="{8194B4D8-6514-45D5-8751-BF260AB1FE0C}">
      <dgm:prSet/>
      <dgm:spPr/>
      <dgm:t>
        <a:bodyPr/>
        <a:lstStyle/>
        <a:p>
          <a:endParaRPr lang="en-US"/>
        </a:p>
      </dgm:t>
    </dgm:pt>
    <dgm:pt modelId="{2E95187D-089F-431A-9CCD-69C342DFCDED}" type="sibTrans" cxnId="{8194B4D8-6514-45D5-8751-BF260AB1FE0C}">
      <dgm:prSet/>
      <dgm:spPr/>
      <dgm:t>
        <a:bodyPr/>
        <a:lstStyle/>
        <a:p>
          <a:endParaRPr lang="en-US"/>
        </a:p>
      </dgm:t>
    </dgm:pt>
    <dgm:pt modelId="{ACBA1A55-3BE4-4FAF-A2B1-2DD38FBD559D}">
      <dgm:prSet custT="1"/>
      <dgm:spPr/>
      <dgm:t>
        <a:bodyPr/>
        <a:lstStyle/>
        <a:p>
          <a:r>
            <a:rPr lang="en-US" sz="1400" b="1" dirty="0"/>
            <a:t>Overview Eligibility Reviews</a:t>
          </a:r>
        </a:p>
      </dgm:t>
    </dgm:pt>
    <dgm:pt modelId="{23F83502-08C9-4E5D-B582-547EEA9D8A93}" type="parTrans" cxnId="{CE22FA01-E0B8-42EF-9D2A-298C87F79A78}">
      <dgm:prSet/>
      <dgm:spPr/>
      <dgm:t>
        <a:bodyPr/>
        <a:lstStyle/>
        <a:p>
          <a:endParaRPr lang="en-US"/>
        </a:p>
      </dgm:t>
    </dgm:pt>
    <dgm:pt modelId="{4A06399C-35A4-4665-AE38-63A310E0A12E}" type="sibTrans" cxnId="{CE22FA01-E0B8-42EF-9D2A-298C87F79A78}">
      <dgm:prSet/>
      <dgm:spPr/>
      <dgm:t>
        <a:bodyPr/>
        <a:lstStyle/>
        <a:p>
          <a:endParaRPr lang="en-US"/>
        </a:p>
      </dgm:t>
    </dgm:pt>
    <dgm:pt modelId="{A274C4C5-5028-42DB-A2D1-5BF5852F6BD9}">
      <dgm:prSet custT="1"/>
      <dgm:spPr/>
      <dgm:t>
        <a:bodyPr/>
        <a:lstStyle/>
        <a:p>
          <a:r>
            <a:rPr lang="en-US" sz="1400" b="1" dirty="0"/>
            <a:t>Federal Medical Assistance Percentage (FMAP) Eligibility Review Elements</a:t>
          </a:r>
        </a:p>
      </dgm:t>
    </dgm:pt>
    <dgm:pt modelId="{1EDBD2B9-A1AE-4C33-9E35-73F87B384EC2}" type="parTrans" cxnId="{C7A42E7E-ADDD-4D0A-B418-1F8DA6F4CC3F}">
      <dgm:prSet/>
      <dgm:spPr/>
      <dgm:t>
        <a:bodyPr/>
        <a:lstStyle/>
        <a:p>
          <a:endParaRPr lang="en-US"/>
        </a:p>
      </dgm:t>
    </dgm:pt>
    <dgm:pt modelId="{F9931B74-DAC2-4922-B827-2066E4EB55C2}" type="sibTrans" cxnId="{C7A42E7E-ADDD-4D0A-B418-1F8DA6F4CC3F}">
      <dgm:prSet/>
      <dgm:spPr/>
      <dgm:t>
        <a:bodyPr/>
        <a:lstStyle/>
        <a:p>
          <a:endParaRPr lang="en-US"/>
        </a:p>
      </dgm:t>
    </dgm:pt>
    <dgm:pt modelId="{060D9DAC-30F2-495C-9F40-009672CEE9CF}">
      <dgm:prSet custT="1"/>
      <dgm:spPr/>
      <dgm:t>
        <a:bodyPr/>
        <a:lstStyle/>
        <a:p>
          <a:r>
            <a:rPr lang="en-US" sz="1400" b="1" dirty="0"/>
            <a:t>Pending Documentation Requests</a:t>
          </a:r>
        </a:p>
      </dgm:t>
    </dgm:pt>
    <dgm:pt modelId="{9F0E4DCF-EC8A-4C99-B28C-C675206E8DFB}" type="parTrans" cxnId="{792042F2-8CD4-44BA-9324-1322F9F944B0}">
      <dgm:prSet/>
      <dgm:spPr/>
      <dgm:t>
        <a:bodyPr/>
        <a:lstStyle/>
        <a:p>
          <a:endParaRPr lang="en-US"/>
        </a:p>
      </dgm:t>
    </dgm:pt>
    <dgm:pt modelId="{6AAE23B6-682F-4FA6-8EA6-67A64DACE281}" type="sibTrans" cxnId="{792042F2-8CD4-44BA-9324-1322F9F944B0}">
      <dgm:prSet/>
      <dgm:spPr/>
      <dgm:t>
        <a:bodyPr/>
        <a:lstStyle/>
        <a:p>
          <a:endParaRPr lang="en-US"/>
        </a:p>
      </dgm:t>
    </dgm:pt>
    <dgm:pt modelId="{D36EEF4F-6458-47D5-B256-30A4CC6E14A9}">
      <dgm:prSet custT="1"/>
      <dgm:spPr/>
      <dgm:t>
        <a:bodyPr/>
        <a:lstStyle/>
        <a:p>
          <a:r>
            <a:rPr lang="en-US" sz="1400" b="1" dirty="0"/>
            <a:t>Eligibility Review Finding Codes</a:t>
          </a:r>
        </a:p>
      </dgm:t>
    </dgm:pt>
    <dgm:pt modelId="{AA969D12-A53E-4F33-A127-8A13991B65C9}" type="parTrans" cxnId="{E231C3C7-ACA8-4AE7-8786-7033D32E6883}">
      <dgm:prSet/>
      <dgm:spPr/>
      <dgm:t>
        <a:bodyPr/>
        <a:lstStyle/>
        <a:p>
          <a:endParaRPr lang="en-US"/>
        </a:p>
      </dgm:t>
    </dgm:pt>
    <dgm:pt modelId="{8BC4399B-D6CA-4FF6-8337-B5604A16018C}" type="sibTrans" cxnId="{E231C3C7-ACA8-4AE7-8786-7033D32E6883}">
      <dgm:prSet/>
      <dgm:spPr/>
      <dgm:t>
        <a:bodyPr/>
        <a:lstStyle/>
        <a:p>
          <a:endParaRPr lang="en-US"/>
        </a:p>
      </dgm:t>
    </dgm:pt>
    <dgm:pt modelId="{123AB611-8701-4310-A30F-C1ADA3F782DB}">
      <dgm:prSet custT="1"/>
      <dgm:spPr/>
      <dgm:t>
        <a:bodyPr/>
        <a:lstStyle/>
        <a:p>
          <a:r>
            <a:rPr lang="en-US" sz="1400" b="1" dirty="0"/>
            <a:t>State Policy Collection</a:t>
          </a:r>
        </a:p>
      </dgm:t>
    </dgm:pt>
    <dgm:pt modelId="{B995EF7A-D6F9-421F-A0EA-F1022EFE16AE}" type="parTrans" cxnId="{F8409070-C01A-4790-9D01-D58347714F06}">
      <dgm:prSet/>
      <dgm:spPr/>
      <dgm:t>
        <a:bodyPr/>
        <a:lstStyle/>
        <a:p>
          <a:endParaRPr lang="en-US"/>
        </a:p>
      </dgm:t>
    </dgm:pt>
    <dgm:pt modelId="{D038F19B-8C46-4012-B6EB-78BA6C246399}" type="sibTrans" cxnId="{F8409070-C01A-4790-9D01-D58347714F06}">
      <dgm:prSet/>
      <dgm:spPr/>
      <dgm:t>
        <a:bodyPr/>
        <a:lstStyle/>
        <a:p>
          <a:endParaRPr lang="en-US"/>
        </a:p>
      </dgm:t>
    </dgm:pt>
    <dgm:pt modelId="{E139A73E-0D7E-4570-9E26-22D8853263D3}">
      <dgm:prSet custT="1"/>
      <dgm:spPr/>
      <dgm:t>
        <a:bodyPr/>
        <a:lstStyle/>
        <a:p>
          <a:r>
            <a:rPr lang="en-US" sz="1400" b="1" dirty="0"/>
            <a:t>Eligibility Review Elements</a:t>
          </a:r>
        </a:p>
      </dgm:t>
    </dgm:pt>
    <dgm:pt modelId="{DD10AB1A-DA93-48A0-ACA5-2D8F6ECA3396}" type="parTrans" cxnId="{9CC174CD-4382-4B6D-B0B0-E2F93B4FD5CA}">
      <dgm:prSet/>
      <dgm:spPr/>
      <dgm:t>
        <a:bodyPr/>
        <a:lstStyle/>
        <a:p>
          <a:endParaRPr lang="en-US"/>
        </a:p>
      </dgm:t>
    </dgm:pt>
    <dgm:pt modelId="{7D6D502E-3BC8-4EDF-810B-E963DD23A6BC}" type="sibTrans" cxnId="{9CC174CD-4382-4B6D-B0B0-E2F93B4FD5CA}">
      <dgm:prSet/>
      <dgm:spPr/>
      <dgm:t>
        <a:bodyPr/>
        <a:lstStyle/>
        <a:p>
          <a:endParaRPr lang="en-US"/>
        </a:p>
      </dgm:t>
    </dgm:pt>
    <dgm:pt modelId="{A8E2DFA3-D692-4AAB-8128-48F3B29D6388}" type="pres">
      <dgm:prSet presAssocID="{32680B91-A538-4DBD-A5DE-367ADE0088B3}" presName="linear" presStyleCnt="0">
        <dgm:presLayoutVars>
          <dgm:dir/>
          <dgm:animLvl val="lvl"/>
          <dgm:resizeHandles val="exact"/>
        </dgm:presLayoutVars>
      </dgm:prSet>
      <dgm:spPr/>
      <dgm:t>
        <a:bodyPr/>
        <a:lstStyle/>
        <a:p>
          <a:endParaRPr lang="en-US"/>
        </a:p>
      </dgm:t>
    </dgm:pt>
    <dgm:pt modelId="{9049707C-1CDF-40D6-9396-13B983DE15A6}" type="pres">
      <dgm:prSet presAssocID="{C87B88E9-A8FD-492E-9809-115EEAF92CFF}" presName="parentLin" presStyleCnt="0"/>
      <dgm:spPr/>
    </dgm:pt>
    <dgm:pt modelId="{777D1B98-506F-4566-A642-8A04209D0D0B}" type="pres">
      <dgm:prSet presAssocID="{C87B88E9-A8FD-492E-9809-115EEAF92CFF}" presName="parentLeftMargin" presStyleLbl="node1" presStyleIdx="0" presStyleCnt="4"/>
      <dgm:spPr/>
      <dgm:t>
        <a:bodyPr/>
        <a:lstStyle/>
        <a:p>
          <a:endParaRPr lang="en-US"/>
        </a:p>
      </dgm:t>
    </dgm:pt>
    <dgm:pt modelId="{A7651CED-E84F-4D84-BBF3-87C8C1E6A276}" type="pres">
      <dgm:prSet presAssocID="{C87B88E9-A8FD-492E-9809-115EEAF92CFF}" presName="parentText" presStyleLbl="node1" presStyleIdx="0" presStyleCnt="4">
        <dgm:presLayoutVars>
          <dgm:chMax val="0"/>
          <dgm:bulletEnabled val="1"/>
        </dgm:presLayoutVars>
      </dgm:prSet>
      <dgm:spPr/>
      <dgm:t>
        <a:bodyPr/>
        <a:lstStyle/>
        <a:p>
          <a:endParaRPr lang="en-US"/>
        </a:p>
      </dgm:t>
    </dgm:pt>
    <dgm:pt modelId="{E630744C-4013-4FB5-AD5B-6567C2905AE2}" type="pres">
      <dgm:prSet presAssocID="{C87B88E9-A8FD-492E-9809-115EEAF92CFF}" presName="negativeSpace" presStyleCnt="0"/>
      <dgm:spPr/>
    </dgm:pt>
    <dgm:pt modelId="{8EFE6316-35A6-4390-87D2-00493C836440}" type="pres">
      <dgm:prSet presAssocID="{C87B88E9-A8FD-492E-9809-115EEAF92CFF}" presName="childText" presStyleLbl="conFgAcc1" presStyleIdx="0" presStyleCnt="4">
        <dgm:presLayoutVars>
          <dgm:bulletEnabled val="1"/>
        </dgm:presLayoutVars>
      </dgm:prSet>
      <dgm:spPr/>
    </dgm:pt>
    <dgm:pt modelId="{2B1CC1DA-9861-4B0E-BFF4-76EEB1AB5C3F}" type="pres">
      <dgm:prSet presAssocID="{307A55BB-6BDE-4207-A0D0-6D6B9F4C380C}" presName="spaceBetweenRectangles" presStyleCnt="0"/>
      <dgm:spPr/>
    </dgm:pt>
    <dgm:pt modelId="{737B8829-C4D2-4943-B9B4-85650962398C}" type="pres">
      <dgm:prSet presAssocID="{82FAD6A9-4231-492D-802E-ADD6EBD9A797}" presName="parentLin" presStyleCnt="0"/>
      <dgm:spPr/>
    </dgm:pt>
    <dgm:pt modelId="{4A3C82BE-D856-45AE-BE5B-949D77B6C7F5}" type="pres">
      <dgm:prSet presAssocID="{82FAD6A9-4231-492D-802E-ADD6EBD9A797}" presName="parentLeftMargin" presStyleLbl="node1" presStyleIdx="0" presStyleCnt="4"/>
      <dgm:spPr/>
      <dgm:t>
        <a:bodyPr/>
        <a:lstStyle/>
        <a:p>
          <a:endParaRPr lang="en-US"/>
        </a:p>
      </dgm:t>
    </dgm:pt>
    <dgm:pt modelId="{D5D44A4F-9C0E-451F-977E-A1F5704FC852}" type="pres">
      <dgm:prSet presAssocID="{82FAD6A9-4231-492D-802E-ADD6EBD9A797}" presName="parentText" presStyleLbl="node1" presStyleIdx="1" presStyleCnt="4">
        <dgm:presLayoutVars>
          <dgm:chMax val="0"/>
          <dgm:bulletEnabled val="1"/>
        </dgm:presLayoutVars>
      </dgm:prSet>
      <dgm:spPr/>
      <dgm:t>
        <a:bodyPr/>
        <a:lstStyle/>
        <a:p>
          <a:endParaRPr lang="en-US"/>
        </a:p>
      </dgm:t>
    </dgm:pt>
    <dgm:pt modelId="{BCACCB88-6439-483B-B8EC-3DEA4A918FC7}" type="pres">
      <dgm:prSet presAssocID="{82FAD6A9-4231-492D-802E-ADD6EBD9A797}" presName="negativeSpace" presStyleCnt="0"/>
      <dgm:spPr/>
    </dgm:pt>
    <dgm:pt modelId="{27833497-D7E2-4507-9FAD-546964661F3F}" type="pres">
      <dgm:prSet presAssocID="{82FAD6A9-4231-492D-802E-ADD6EBD9A797}" presName="childText" presStyleLbl="conFgAcc1" presStyleIdx="1" presStyleCnt="4">
        <dgm:presLayoutVars>
          <dgm:bulletEnabled val="1"/>
        </dgm:presLayoutVars>
      </dgm:prSet>
      <dgm:spPr/>
      <dgm:t>
        <a:bodyPr/>
        <a:lstStyle/>
        <a:p>
          <a:endParaRPr lang="en-US"/>
        </a:p>
      </dgm:t>
    </dgm:pt>
    <dgm:pt modelId="{73614A23-A47C-46E1-A9B1-4C4B8C6039D8}" type="pres">
      <dgm:prSet presAssocID="{18ECE03D-1DF9-4DA6-B1F3-DBB2769E71F4}" presName="spaceBetweenRectangles" presStyleCnt="0"/>
      <dgm:spPr/>
    </dgm:pt>
    <dgm:pt modelId="{121B62B1-1B87-4A13-BD51-DF936F41A5AF}" type="pres">
      <dgm:prSet presAssocID="{85D0768C-80D0-43A7-A90D-091094A932B7}" presName="parentLin" presStyleCnt="0"/>
      <dgm:spPr/>
    </dgm:pt>
    <dgm:pt modelId="{345D02B1-E266-47FD-9E01-8296415626ED}" type="pres">
      <dgm:prSet presAssocID="{85D0768C-80D0-43A7-A90D-091094A932B7}" presName="parentLeftMargin" presStyleLbl="node1" presStyleIdx="1" presStyleCnt="4"/>
      <dgm:spPr/>
      <dgm:t>
        <a:bodyPr/>
        <a:lstStyle/>
        <a:p>
          <a:endParaRPr lang="en-US"/>
        </a:p>
      </dgm:t>
    </dgm:pt>
    <dgm:pt modelId="{BC75A68C-ABCB-48B5-A74E-3341F8883E33}" type="pres">
      <dgm:prSet presAssocID="{85D0768C-80D0-43A7-A90D-091094A932B7}" presName="parentText" presStyleLbl="node1" presStyleIdx="2" presStyleCnt="4">
        <dgm:presLayoutVars>
          <dgm:chMax val="0"/>
          <dgm:bulletEnabled val="1"/>
        </dgm:presLayoutVars>
      </dgm:prSet>
      <dgm:spPr/>
      <dgm:t>
        <a:bodyPr/>
        <a:lstStyle/>
        <a:p>
          <a:endParaRPr lang="en-US"/>
        </a:p>
      </dgm:t>
    </dgm:pt>
    <dgm:pt modelId="{662C6A78-BC6F-4AFB-8A11-FB6CFE227CA8}" type="pres">
      <dgm:prSet presAssocID="{85D0768C-80D0-43A7-A90D-091094A932B7}" presName="negativeSpace" presStyleCnt="0"/>
      <dgm:spPr/>
    </dgm:pt>
    <dgm:pt modelId="{44EB1766-F0EC-49D1-B59C-FF2618A4A9A0}" type="pres">
      <dgm:prSet presAssocID="{85D0768C-80D0-43A7-A90D-091094A932B7}" presName="childText" presStyleLbl="conFgAcc1" presStyleIdx="2" presStyleCnt="4">
        <dgm:presLayoutVars>
          <dgm:bulletEnabled val="1"/>
        </dgm:presLayoutVars>
      </dgm:prSet>
      <dgm:spPr/>
      <dgm:t>
        <a:bodyPr/>
        <a:lstStyle/>
        <a:p>
          <a:endParaRPr lang="en-US"/>
        </a:p>
      </dgm:t>
    </dgm:pt>
    <dgm:pt modelId="{52814C78-8CC6-4253-B3E4-0196FABEB459}" type="pres">
      <dgm:prSet presAssocID="{1CCE9EEB-F211-4C19-A159-F8C22D047166}" presName="spaceBetweenRectangles" presStyleCnt="0"/>
      <dgm:spPr/>
    </dgm:pt>
    <dgm:pt modelId="{D2DF5362-08EB-47BD-BD33-F4AA8712053E}" type="pres">
      <dgm:prSet presAssocID="{1C48E609-7240-4027-AFC9-455E54CD8393}" presName="parentLin" presStyleCnt="0"/>
      <dgm:spPr/>
    </dgm:pt>
    <dgm:pt modelId="{8C0E393B-B301-4813-AB95-0D4F5789217A}" type="pres">
      <dgm:prSet presAssocID="{1C48E609-7240-4027-AFC9-455E54CD8393}" presName="parentLeftMargin" presStyleLbl="node1" presStyleIdx="2" presStyleCnt="4"/>
      <dgm:spPr/>
      <dgm:t>
        <a:bodyPr/>
        <a:lstStyle/>
        <a:p>
          <a:endParaRPr lang="en-US"/>
        </a:p>
      </dgm:t>
    </dgm:pt>
    <dgm:pt modelId="{54FA99F9-10A0-455B-9FBF-F0AFEA3F90E1}" type="pres">
      <dgm:prSet presAssocID="{1C48E609-7240-4027-AFC9-455E54CD8393}" presName="parentText" presStyleLbl="node1" presStyleIdx="3" presStyleCnt="4">
        <dgm:presLayoutVars>
          <dgm:chMax val="0"/>
          <dgm:bulletEnabled val="1"/>
        </dgm:presLayoutVars>
      </dgm:prSet>
      <dgm:spPr/>
      <dgm:t>
        <a:bodyPr/>
        <a:lstStyle/>
        <a:p>
          <a:endParaRPr lang="en-US"/>
        </a:p>
      </dgm:t>
    </dgm:pt>
    <dgm:pt modelId="{C3F0CE25-491C-4E50-A8BB-3412F8A89A3F}" type="pres">
      <dgm:prSet presAssocID="{1C48E609-7240-4027-AFC9-455E54CD8393}" presName="negativeSpace" presStyleCnt="0"/>
      <dgm:spPr/>
    </dgm:pt>
    <dgm:pt modelId="{879C8538-187B-41CC-84C3-829AAFA36FB2}" type="pres">
      <dgm:prSet presAssocID="{1C48E609-7240-4027-AFC9-455E54CD8393}" presName="childText" presStyleLbl="conFgAcc1" presStyleIdx="3" presStyleCnt="4">
        <dgm:presLayoutVars>
          <dgm:bulletEnabled val="1"/>
        </dgm:presLayoutVars>
      </dgm:prSet>
      <dgm:spPr/>
      <dgm:t>
        <a:bodyPr/>
        <a:lstStyle/>
        <a:p>
          <a:endParaRPr lang="en-US"/>
        </a:p>
      </dgm:t>
    </dgm:pt>
  </dgm:ptLst>
  <dgm:cxnLst>
    <dgm:cxn modelId="{0E176681-848B-4553-A9D2-A3512C00BC4F}" type="presOf" srcId="{060D9DAC-30F2-495C-9F40-009672CEE9CF}" destId="{879C8538-187B-41CC-84C3-829AAFA36FB2}" srcOrd="0" destOrd="4" presId="urn:microsoft.com/office/officeart/2005/8/layout/list1"/>
    <dgm:cxn modelId="{C07E43A2-AB59-4C6D-AAE0-057C1FE40BFA}" srcId="{32680B91-A538-4DBD-A5DE-367ADE0088B3}" destId="{85D0768C-80D0-43A7-A90D-091094A932B7}" srcOrd="2" destOrd="0" parTransId="{14B5D7A6-0BCA-4CEA-AA4E-BC4C2163A50C}" sibTransId="{1CCE9EEB-F211-4C19-A159-F8C22D047166}"/>
    <dgm:cxn modelId="{5BC48BE6-884D-4198-AB3D-C403C2CBB54B}" type="presOf" srcId="{85D0768C-80D0-43A7-A90D-091094A932B7}" destId="{345D02B1-E266-47FD-9E01-8296415626ED}" srcOrd="0" destOrd="0" presId="urn:microsoft.com/office/officeart/2005/8/layout/list1"/>
    <dgm:cxn modelId="{2F5C7969-815D-4BD7-AC54-36EF66D9B0C6}" srcId="{32680B91-A538-4DBD-A5DE-367ADE0088B3}" destId="{82FAD6A9-4231-492D-802E-ADD6EBD9A797}" srcOrd="1" destOrd="0" parTransId="{A8F73853-252E-4E61-9047-484E2B8979FA}" sibTransId="{18ECE03D-1DF9-4DA6-B1F3-DBB2769E71F4}"/>
    <dgm:cxn modelId="{4443A60A-690A-41B5-96CC-27D38A10477A}" srcId="{85D0768C-80D0-43A7-A90D-091094A932B7}" destId="{CF4CA9EF-5D54-484D-B372-DB9CB1568118}" srcOrd="3" destOrd="0" parTransId="{6102356D-1B10-479E-A93A-7A9C911506D1}" sibTransId="{3D9B17A3-2E1C-41D7-A4F5-7102758674FF}"/>
    <dgm:cxn modelId="{D4443E67-73B4-4E31-83B1-AADAE1F1171D}" type="presOf" srcId="{E6DDD6AB-04B4-4001-869D-CECE5A71916D}" destId="{44EB1766-F0EC-49D1-B59C-FF2618A4A9A0}" srcOrd="0" destOrd="2" presId="urn:microsoft.com/office/officeart/2005/8/layout/list1"/>
    <dgm:cxn modelId="{98CCE837-865D-4CD9-A9E1-FB756E5BAF58}" srcId="{32680B91-A538-4DBD-A5DE-367ADE0088B3}" destId="{C87B88E9-A8FD-492E-9809-115EEAF92CFF}" srcOrd="0" destOrd="0" parTransId="{FB046802-F7D7-47AE-8331-4D7BBAA900C9}" sibTransId="{307A55BB-6BDE-4207-A0D0-6D6B9F4C380C}"/>
    <dgm:cxn modelId="{F8409070-C01A-4790-9D01-D58347714F06}" srcId="{1C48E609-7240-4027-AFC9-455E54CD8393}" destId="{123AB611-8701-4310-A30F-C1ADA3F782DB}" srcOrd="1" destOrd="0" parTransId="{B995EF7A-D6F9-421F-A0EA-F1022EFE16AE}" sibTransId="{D038F19B-8C46-4012-B6EB-78BA6C246399}"/>
    <dgm:cxn modelId="{C7A42E7E-ADDD-4D0A-B418-1F8DA6F4CC3F}" srcId="{1C48E609-7240-4027-AFC9-455E54CD8393}" destId="{A274C4C5-5028-42DB-A2D1-5BF5852F6BD9}" srcOrd="2" destOrd="0" parTransId="{1EDBD2B9-A1AE-4C33-9E35-73F87B384EC2}" sibTransId="{F9931B74-DAC2-4922-B827-2066E4EB55C2}"/>
    <dgm:cxn modelId="{CE22FA01-E0B8-42EF-9D2A-298C87F79A78}" srcId="{1C48E609-7240-4027-AFC9-455E54CD8393}" destId="{ACBA1A55-3BE4-4FAF-A2B1-2DD38FBD559D}" srcOrd="0" destOrd="0" parTransId="{23F83502-08C9-4E5D-B582-547EEA9D8A93}" sibTransId="{4A06399C-35A4-4665-AE38-63A310E0A12E}"/>
    <dgm:cxn modelId="{7E413799-87C3-454B-AF71-15A2B80A96DE}" type="presOf" srcId="{C87B88E9-A8FD-492E-9809-115EEAF92CFF}" destId="{A7651CED-E84F-4D84-BBF3-87C8C1E6A276}" srcOrd="1" destOrd="0" presId="urn:microsoft.com/office/officeart/2005/8/layout/list1"/>
    <dgm:cxn modelId="{C3995233-8EE4-412C-8D25-8A89A396A6A3}" type="presOf" srcId="{85D0768C-80D0-43A7-A90D-091094A932B7}" destId="{BC75A68C-ABCB-48B5-A74E-3341F8883E33}" srcOrd="1" destOrd="0" presId="urn:microsoft.com/office/officeart/2005/8/layout/list1"/>
    <dgm:cxn modelId="{B3EBCC20-AEB9-4AB9-971C-68034C56C712}" type="presOf" srcId="{4436938D-9B26-41E9-A1E6-CFD999C4EEC9}" destId="{27833497-D7E2-4507-9FAD-546964661F3F}" srcOrd="0" destOrd="2" presId="urn:microsoft.com/office/officeart/2005/8/layout/list1"/>
    <dgm:cxn modelId="{C396A90D-BA55-4C37-8A14-969A75B45208}" type="presOf" srcId="{04FFA426-48D0-4561-91FC-9A7DC8814092}" destId="{44EB1766-F0EC-49D1-B59C-FF2618A4A9A0}" srcOrd="0" destOrd="0" presId="urn:microsoft.com/office/officeart/2005/8/layout/list1"/>
    <dgm:cxn modelId="{2EF4CEB6-3784-454A-A1FF-9A874AA04B3E}" srcId="{85D0768C-80D0-43A7-A90D-091094A932B7}" destId="{E6DDD6AB-04B4-4001-869D-CECE5A71916D}" srcOrd="2" destOrd="0" parTransId="{2781556B-278E-4AF7-A388-56162BF371A5}" sibTransId="{F608AA2F-9488-40E5-AA31-0F11796A684A}"/>
    <dgm:cxn modelId="{3F501B49-5D82-4BBC-A298-8E454B5F69F6}" type="presOf" srcId="{3B362A87-D485-4B44-82CE-3762A381069F}" destId="{44EB1766-F0EC-49D1-B59C-FF2618A4A9A0}" srcOrd="0" destOrd="4" presId="urn:microsoft.com/office/officeart/2005/8/layout/list1"/>
    <dgm:cxn modelId="{C44507D3-B638-4332-9D9F-5CD59E91ADDD}" type="presOf" srcId="{BC4267E2-F91F-45D1-9541-13CFB5892F42}" destId="{27833497-D7E2-4507-9FAD-546964661F3F}" srcOrd="0" destOrd="1" presId="urn:microsoft.com/office/officeart/2005/8/layout/list1"/>
    <dgm:cxn modelId="{59D93253-A646-4931-81B4-A272F2EC16AC}" type="presOf" srcId="{2EC6A755-F1F2-4293-8F92-55D0D77FAD65}" destId="{27833497-D7E2-4507-9FAD-546964661F3F}" srcOrd="0" destOrd="3" presId="urn:microsoft.com/office/officeart/2005/8/layout/list1"/>
    <dgm:cxn modelId="{0452970C-4737-4DA3-8934-C0078C15DF69}" type="presOf" srcId="{A274C4C5-5028-42DB-A2D1-5BF5852F6BD9}" destId="{879C8538-187B-41CC-84C3-829AAFA36FB2}" srcOrd="0" destOrd="2" presId="urn:microsoft.com/office/officeart/2005/8/layout/list1"/>
    <dgm:cxn modelId="{CC877A09-D7FB-434A-ABDF-5C41EB22F309}" type="presOf" srcId="{1C48E609-7240-4027-AFC9-455E54CD8393}" destId="{8C0E393B-B301-4813-AB95-0D4F5789217A}" srcOrd="0" destOrd="0" presId="urn:microsoft.com/office/officeart/2005/8/layout/list1"/>
    <dgm:cxn modelId="{F5A480C8-5696-48F8-98CA-9C034D9D3453}" type="presOf" srcId="{CF4CA9EF-5D54-484D-B372-DB9CB1568118}" destId="{44EB1766-F0EC-49D1-B59C-FF2618A4A9A0}" srcOrd="0" destOrd="3" presId="urn:microsoft.com/office/officeart/2005/8/layout/list1"/>
    <dgm:cxn modelId="{792042F2-8CD4-44BA-9324-1322F9F944B0}" srcId="{1C48E609-7240-4027-AFC9-455E54CD8393}" destId="{060D9DAC-30F2-495C-9F40-009672CEE9CF}" srcOrd="4" destOrd="0" parTransId="{9F0E4DCF-EC8A-4C99-B28C-C675206E8DFB}" sibTransId="{6AAE23B6-682F-4FA6-8EA6-67A64DACE281}"/>
    <dgm:cxn modelId="{E231C3C7-ACA8-4AE7-8786-7033D32E6883}" srcId="{1C48E609-7240-4027-AFC9-455E54CD8393}" destId="{D36EEF4F-6458-47D5-B256-30A4CC6E14A9}" srcOrd="5" destOrd="0" parTransId="{AA969D12-A53E-4F33-A127-8A13991B65C9}" sibTransId="{8BC4399B-D6CA-4FF6-8337-B5604A16018C}"/>
    <dgm:cxn modelId="{75473EF8-79E4-49A4-8B2A-6D9DCB163010}" type="presOf" srcId="{1C48E609-7240-4027-AFC9-455E54CD8393}" destId="{54FA99F9-10A0-455B-9FBF-F0AFEA3F90E1}" srcOrd="1" destOrd="0" presId="urn:microsoft.com/office/officeart/2005/8/layout/list1"/>
    <dgm:cxn modelId="{1AC3C421-8CA4-4815-B928-3327156D3ABB}" srcId="{82FAD6A9-4231-492D-802E-ADD6EBD9A797}" destId="{E3F7690A-8BC0-4A5F-B0FA-9CCAE2818AA2}" srcOrd="0" destOrd="0" parTransId="{7AE2B12C-01CF-4050-A20A-829A1D2206A2}" sibTransId="{2A6F418F-B4B2-4961-B501-67644DF1563A}"/>
    <dgm:cxn modelId="{8194B4D8-6514-45D5-8751-BF260AB1FE0C}" srcId="{32680B91-A538-4DBD-A5DE-367ADE0088B3}" destId="{1C48E609-7240-4027-AFC9-455E54CD8393}" srcOrd="3" destOrd="0" parTransId="{C334AC54-9E64-4943-BD61-87AB043A9B81}" sibTransId="{2E95187D-089F-431A-9CCD-69C342DFCDED}"/>
    <dgm:cxn modelId="{B72CFC34-C854-4B28-9202-2A762186E831}" srcId="{85D0768C-80D0-43A7-A90D-091094A932B7}" destId="{3B362A87-D485-4B44-82CE-3762A381069F}" srcOrd="4" destOrd="0" parTransId="{E0B2F305-B548-4566-B547-92B5D344AFA1}" sibTransId="{0D9E3B35-235E-4CA2-AD64-192BDE7AF291}"/>
    <dgm:cxn modelId="{6313DE70-EA3C-4872-82DB-5B5FD42258B3}" type="presOf" srcId="{D36EEF4F-6458-47D5-B256-30A4CC6E14A9}" destId="{879C8538-187B-41CC-84C3-829AAFA36FB2}" srcOrd="0" destOrd="5" presId="urn:microsoft.com/office/officeart/2005/8/layout/list1"/>
    <dgm:cxn modelId="{CFBA09A4-DA9A-496A-A27C-DB91E4751C82}" type="presOf" srcId="{C87B88E9-A8FD-492E-9809-115EEAF92CFF}" destId="{777D1B98-506F-4566-A642-8A04209D0D0B}" srcOrd="0" destOrd="0" presId="urn:microsoft.com/office/officeart/2005/8/layout/list1"/>
    <dgm:cxn modelId="{9CC174CD-4382-4B6D-B0B0-E2F93B4FD5CA}" srcId="{1C48E609-7240-4027-AFC9-455E54CD8393}" destId="{E139A73E-0D7E-4570-9E26-22D8853263D3}" srcOrd="3" destOrd="0" parTransId="{DD10AB1A-DA93-48A0-ACA5-2D8F6ECA3396}" sibTransId="{7D6D502E-3BC8-4EDF-810B-E963DD23A6BC}"/>
    <dgm:cxn modelId="{9EE35F27-33A8-44A0-8023-4792EEBB1C99}" srcId="{85D0768C-80D0-43A7-A90D-091094A932B7}" destId="{E7B8CD95-BAB4-4570-9786-278BC3F23C1E}" srcOrd="1" destOrd="0" parTransId="{7D0A359B-1457-4D9E-B6D8-38EEF693339C}" sibTransId="{9F948C18-61C7-47D2-8BE7-7AB9AA400744}"/>
    <dgm:cxn modelId="{FF47317D-D2EB-45E5-AD76-B38A6190EB16}" type="presOf" srcId="{E7B8CD95-BAB4-4570-9786-278BC3F23C1E}" destId="{44EB1766-F0EC-49D1-B59C-FF2618A4A9A0}" srcOrd="0" destOrd="1" presId="urn:microsoft.com/office/officeart/2005/8/layout/list1"/>
    <dgm:cxn modelId="{ACB3FE3E-DAE9-4212-84FD-3FC1F7CE1D15}" type="presOf" srcId="{82FAD6A9-4231-492D-802E-ADD6EBD9A797}" destId="{D5D44A4F-9C0E-451F-977E-A1F5704FC852}" srcOrd="1" destOrd="0" presId="urn:microsoft.com/office/officeart/2005/8/layout/list1"/>
    <dgm:cxn modelId="{5645D90D-A14F-4378-9099-06C4F9F9D74A}" type="presOf" srcId="{82FAD6A9-4231-492D-802E-ADD6EBD9A797}" destId="{4A3C82BE-D856-45AE-BE5B-949D77B6C7F5}" srcOrd="0" destOrd="0" presId="urn:microsoft.com/office/officeart/2005/8/layout/list1"/>
    <dgm:cxn modelId="{D9034A74-08E6-4F8B-9F51-9EBC0E1D97A7}" srcId="{85D0768C-80D0-43A7-A90D-091094A932B7}" destId="{04FFA426-48D0-4561-91FC-9A7DC8814092}" srcOrd="0" destOrd="0" parTransId="{EE6D254B-6412-4FEC-9FB0-9377DDAB37BC}" sibTransId="{FFA52C74-B548-429B-AFD3-56C48B01AB8E}"/>
    <dgm:cxn modelId="{821B5BF2-9A26-4DAB-B198-8839400FD542}" type="presOf" srcId="{E3F7690A-8BC0-4A5F-B0FA-9CCAE2818AA2}" destId="{27833497-D7E2-4507-9FAD-546964661F3F}" srcOrd="0" destOrd="0" presId="urn:microsoft.com/office/officeart/2005/8/layout/list1"/>
    <dgm:cxn modelId="{B4C4B65F-42DC-4771-B2C3-932276D1F5EC}" srcId="{82FAD6A9-4231-492D-802E-ADD6EBD9A797}" destId="{BC4267E2-F91F-45D1-9541-13CFB5892F42}" srcOrd="1" destOrd="0" parTransId="{63AED540-3DD1-4C0C-8B45-6F7A09B9E833}" sibTransId="{CCD69874-0D82-4553-A355-BDB5DF8381DC}"/>
    <dgm:cxn modelId="{38586A11-81B1-4A67-95F4-CA028D7EE380}" srcId="{82FAD6A9-4231-492D-802E-ADD6EBD9A797}" destId="{4436938D-9B26-41E9-A1E6-CFD999C4EEC9}" srcOrd="2" destOrd="0" parTransId="{E0236012-3FAF-494A-9CEB-6B4EF0E1528F}" sibTransId="{BC222B4B-E444-4AF8-B239-574A26F4E9C0}"/>
    <dgm:cxn modelId="{BA23827C-6ADE-4125-A454-80F32346F63D}" type="presOf" srcId="{123AB611-8701-4310-A30F-C1ADA3F782DB}" destId="{879C8538-187B-41CC-84C3-829AAFA36FB2}" srcOrd="0" destOrd="1" presId="urn:microsoft.com/office/officeart/2005/8/layout/list1"/>
    <dgm:cxn modelId="{F90A40EC-18A4-45D1-86D8-527C683188E9}" type="presOf" srcId="{32680B91-A538-4DBD-A5DE-367ADE0088B3}" destId="{A8E2DFA3-D692-4AAB-8128-48F3B29D6388}" srcOrd="0" destOrd="0" presId="urn:microsoft.com/office/officeart/2005/8/layout/list1"/>
    <dgm:cxn modelId="{9206FB65-01B1-447C-86D1-E824092BA505}" srcId="{82FAD6A9-4231-492D-802E-ADD6EBD9A797}" destId="{2EC6A755-F1F2-4293-8F92-55D0D77FAD65}" srcOrd="3" destOrd="0" parTransId="{C1A23F83-04DF-440D-B9DB-1E847D4FA409}" sibTransId="{04469294-A17B-46B4-9AC2-FCEA26177C6D}"/>
    <dgm:cxn modelId="{1D33EA63-A1EA-45C2-B222-3D618D33AD85}" type="presOf" srcId="{ACBA1A55-3BE4-4FAF-A2B1-2DD38FBD559D}" destId="{879C8538-187B-41CC-84C3-829AAFA36FB2}" srcOrd="0" destOrd="0" presId="urn:microsoft.com/office/officeart/2005/8/layout/list1"/>
    <dgm:cxn modelId="{5DE68DCE-B994-468E-BF0C-8004D413E493}" type="presOf" srcId="{E139A73E-0D7E-4570-9E26-22D8853263D3}" destId="{879C8538-187B-41CC-84C3-829AAFA36FB2}" srcOrd="0" destOrd="3" presId="urn:microsoft.com/office/officeart/2005/8/layout/list1"/>
    <dgm:cxn modelId="{9BA46D12-C0DF-4148-A56E-FE5FFDA15617}" type="presParOf" srcId="{A8E2DFA3-D692-4AAB-8128-48F3B29D6388}" destId="{9049707C-1CDF-40D6-9396-13B983DE15A6}" srcOrd="0" destOrd="0" presId="urn:microsoft.com/office/officeart/2005/8/layout/list1"/>
    <dgm:cxn modelId="{DB311A10-4521-439B-B7E0-C136550F9AC6}" type="presParOf" srcId="{9049707C-1CDF-40D6-9396-13B983DE15A6}" destId="{777D1B98-506F-4566-A642-8A04209D0D0B}" srcOrd="0" destOrd="0" presId="urn:microsoft.com/office/officeart/2005/8/layout/list1"/>
    <dgm:cxn modelId="{7E11D715-B5F9-45CA-8A8B-D1987B473B78}" type="presParOf" srcId="{9049707C-1CDF-40D6-9396-13B983DE15A6}" destId="{A7651CED-E84F-4D84-BBF3-87C8C1E6A276}" srcOrd="1" destOrd="0" presId="urn:microsoft.com/office/officeart/2005/8/layout/list1"/>
    <dgm:cxn modelId="{146D8311-EC7E-4D86-BBE4-2ED9633BC263}" type="presParOf" srcId="{A8E2DFA3-D692-4AAB-8128-48F3B29D6388}" destId="{E630744C-4013-4FB5-AD5B-6567C2905AE2}" srcOrd="1" destOrd="0" presId="urn:microsoft.com/office/officeart/2005/8/layout/list1"/>
    <dgm:cxn modelId="{02B2537B-DE10-4441-836F-B08D2B1C2FE1}" type="presParOf" srcId="{A8E2DFA3-D692-4AAB-8128-48F3B29D6388}" destId="{8EFE6316-35A6-4390-87D2-00493C836440}" srcOrd="2" destOrd="0" presId="urn:microsoft.com/office/officeart/2005/8/layout/list1"/>
    <dgm:cxn modelId="{5B0CDB01-6B47-47ED-A84B-B3F1604AA6D4}" type="presParOf" srcId="{A8E2DFA3-D692-4AAB-8128-48F3B29D6388}" destId="{2B1CC1DA-9861-4B0E-BFF4-76EEB1AB5C3F}" srcOrd="3" destOrd="0" presId="urn:microsoft.com/office/officeart/2005/8/layout/list1"/>
    <dgm:cxn modelId="{300711E8-62D6-439E-A2EC-11AE1CD45C4E}" type="presParOf" srcId="{A8E2DFA3-D692-4AAB-8128-48F3B29D6388}" destId="{737B8829-C4D2-4943-B9B4-85650962398C}" srcOrd="4" destOrd="0" presId="urn:microsoft.com/office/officeart/2005/8/layout/list1"/>
    <dgm:cxn modelId="{EE6DEFFB-1BBC-4375-95A9-CDE5BC783662}" type="presParOf" srcId="{737B8829-C4D2-4943-B9B4-85650962398C}" destId="{4A3C82BE-D856-45AE-BE5B-949D77B6C7F5}" srcOrd="0" destOrd="0" presId="urn:microsoft.com/office/officeart/2005/8/layout/list1"/>
    <dgm:cxn modelId="{54239C7F-1B7E-4E0F-92C6-E2DA02DE701E}" type="presParOf" srcId="{737B8829-C4D2-4943-B9B4-85650962398C}" destId="{D5D44A4F-9C0E-451F-977E-A1F5704FC852}" srcOrd="1" destOrd="0" presId="urn:microsoft.com/office/officeart/2005/8/layout/list1"/>
    <dgm:cxn modelId="{A6BD9227-7A77-4295-86F4-DBE7C2518AD5}" type="presParOf" srcId="{A8E2DFA3-D692-4AAB-8128-48F3B29D6388}" destId="{BCACCB88-6439-483B-B8EC-3DEA4A918FC7}" srcOrd="5" destOrd="0" presId="urn:microsoft.com/office/officeart/2005/8/layout/list1"/>
    <dgm:cxn modelId="{7EB15DAE-4743-477C-A74E-E50F82B1B308}" type="presParOf" srcId="{A8E2DFA3-D692-4AAB-8128-48F3B29D6388}" destId="{27833497-D7E2-4507-9FAD-546964661F3F}" srcOrd="6" destOrd="0" presId="urn:microsoft.com/office/officeart/2005/8/layout/list1"/>
    <dgm:cxn modelId="{15B4DAF2-A7E8-4D62-A25C-4E65F63AA2A7}" type="presParOf" srcId="{A8E2DFA3-D692-4AAB-8128-48F3B29D6388}" destId="{73614A23-A47C-46E1-A9B1-4C4B8C6039D8}" srcOrd="7" destOrd="0" presId="urn:microsoft.com/office/officeart/2005/8/layout/list1"/>
    <dgm:cxn modelId="{FD3762B2-3FDD-40FE-BB5D-41B427CDE59B}" type="presParOf" srcId="{A8E2DFA3-D692-4AAB-8128-48F3B29D6388}" destId="{121B62B1-1B87-4A13-BD51-DF936F41A5AF}" srcOrd="8" destOrd="0" presId="urn:microsoft.com/office/officeart/2005/8/layout/list1"/>
    <dgm:cxn modelId="{3DCE53A1-F05A-49E6-9184-98A4E2CFC077}" type="presParOf" srcId="{121B62B1-1B87-4A13-BD51-DF936F41A5AF}" destId="{345D02B1-E266-47FD-9E01-8296415626ED}" srcOrd="0" destOrd="0" presId="urn:microsoft.com/office/officeart/2005/8/layout/list1"/>
    <dgm:cxn modelId="{17943FAE-0992-4856-8D28-C8A32E51A38C}" type="presParOf" srcId="{121B62B1-1B87-4A13-BD51-DF936F41A5AF}" destId="{BC75A68C-ABCB-48B5-A74E-3341F8883E33}" srcOrd="1" destOrd="0" presId="urn:microsoft.com/office/officeart/2005/8/layout/list1"/>
    <dgm:cxn modelId="{D882E8A3-5E02-47C6-A7DE-72F3683CBA7D}" type="presParOf" srcId="{A8E2DFA3-D692-4AAB-8128-48F3B29D6388}" destId="{662C6A78-BC6F-4AFB-8A11-FB6CFE227CA8}" srcOrd="9" destOrd="0" presId="urn:microsoft.com/office/officeart/2005/8/layout/list1"/>
    <dgm:cxn modelId="{095E4630-7AF7-47E0-8D63-0A6B361D7814}" type="presParOf" srcId="{A8E2DFA3-D692-4AAB-8128-48F3B29D6388}" destId="{44EB1766-F0EC-49D1-B59C-FF2618A4A9A0}" srcOrd="10" destOrd="0" presId="urn:microsoft.com/office/officeart/2005/8/layout/list1"/>
    <dgm:cxn modelId="{F8078665-7055-4F7B-B190-6C8FC305D3AF}" type="presParOf" srcId="{A8E2DFA3-D692-4AAB-8128-48F3B29D6388}" destId="{52814C78-8CC6-4253-B3E4-0196FABEB459}" srcOrd="11" destOrd="0" presId="urn:microsoft.com/office/officeart/2005/8/layout/list1"/>
    <dgm:cxn modelId="{EFBCF1EB-E835-4BD2-A53C-0B1E4E8713DD}" type="presParOf" srcId="{A8E2DFA3-D692-4AAB-8128-48F3B29D6388}" destId="{D2DF5362-08EB-47BD-BD33-F4AA8712053E}" srcOrd="12" destOrd="0" presId="urn:microsoft.com/office/officeart/2005/8/layout/list1"/>
    <dgm:cxn modelId="{1ADD9071-3CA2-41E6-B734-733F07BD379D}" type="presParOf" srcId="{D2DF5362-08EB-47BD-BD33-F4AA8712053E}" destId="{8C0E393B-B301-4813-AB95-0D4F5789217A}" srcOrd="0" destOrd="0" presId="urn:microsoft.com/office/officeart/2005/8/layout/list1"/>
    <dgm:cxn modelId="{0A5B5B0B-6ACD-4A71-89C2-121EBDD12DA3}" type="presParOf" srcId="{D2DF5362-08EB-47BD-BD33-F4AA8712053E}" destId="{54FA99F9-10A0-455B-9FBF-F0AFEA3F90E1}" srcOrd="1" destOrd="0" presId="urn:microsoft.com/office/officeart/2005/8/layout/list1"/>
    <dgm:cxn modelId="{0B8BB613-6F3E-4E56-A4F5-3A575391CCE6}" type="presParOf" srcId="{A8E2DFA3-D692-4AAB-8128-48F3B29D6388}" destId="{C3F0CE25-491C-4E50-A8BB-3412F8A89A3F}" srcOrd="13" destOrd="0" presId="urn:microsoft.com/office/officeart/2005/8/layout/list1"/>
    <dgm:cxn modelId="{780682DA-DA05-436D-BED6-8A570D443BD5}" type="presParOf" srcId="{A8E2DFA3-D692-4AAB-8128-48F3B29D6388}" destId="{879C8538-187B-41CC-84C3-829AAFA36FB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E6316-35A6-4390-87D2-00493C836440}">
      <dsp:nvSpPr>
        <dsp:cNvPr id="0" name=""/>
        <dsp:cNvSpPr/>
      </dsp:nvSpPr>
      <dsp:spPr>
        <a:xfrm>
          <a:off x="0" y="129394"/>
          <a:ext cx="8305800" cy="20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51CED-E84F-4D84-BBF3-87C8C1E6A276}">
      <dsp:nvSpPr>
        <dsp:cNvPr id="0" name=""/>
        <dsp:cNvSpPr/>
      </dsp:nvSpPr>
      <dsp:spPr>
        <a:xfrm>
          <a:off x="415290" y="11314"/>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a:t>PERM Program Overview (CMS)</a:t>
          </a:r>
        </a:p>
      </dsp:txBody>
      <dsp:txXfrm>
        <a:off x="426818" y="22842"/>
        <a:ext cx="5791004" cy="213104"/>
      </dsp:txXfrm>
    </dsp:sp>
    <dsp:sp modelId="{27833497-D7E2-4507-9FAD-546964661F3F}">
      <dsp:nvSpPr>
        <dsp:cNvPr id="0" name=""/>
        <dsp:cNvSpPr/>
      </dsp:nvSpPr>
      <dsp:spPr>
        <a:xfrm>
          <a:off x="0" y="492274"/>
          <a:ext cx="8305800" cy="108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Claims Data Submission</a:t>
          </a:r>
        </a:p>
        <a:p>
          <a:pPr marL="114300" lvl="1" indent="-114300" algn="l" defTabSz="622300">
            <a:lnSpc>
              <a:spcPct val="90000"/>
            </a:lnSpc>
            <a:spcBef>
              <a:spcPct val="0"/>
            </a:spcBef>
            <a:spcAft>
              <a:spcPct val="15000"/>
            </a:spcAft>
            <a:buChar char="••"/>
          </a:pPr>
          <a:r>
            <a:rPr lang="en-US" sz="1400" b="1" kern="1200" dirty="0"/>
            <a:t>Fee-For-Service (FFS) and Managed Care (MC) Sampling</a:t>
          </a:r>
        </a:p>
        <a:p>
          <a:pPr marL="114300" lvl="1" indent="-114300" algn="l" defTabSz="622300">
            <a:lnSpc>
              <a:spcPct val="90000"/>
            </a:lnSpc>
            <a:spcBef>
              <a:spcPct val="0"/>
            </a:spcBef>
            <a:spcAft>
              <a:spcPct val="15000"/>
            </a:spcAft>
            <a:buChar char="••"/>
          </a:pPr>
          <a:r>
            <a:rPr lang="en-US" sz="1400" b="1" kern="1200" dirty="0"/>
            <a:t>FFS Details Data</a:t>
          </a:r>
        </a:p>
        <a:p>
          <a:pPr marL="57150" lvl="1" indent="-57150" algn="l" defTabSz="400050">
            <a:lnSpc>
              <a:spcPct val="90000"/>
            </a:lnSpc>
            <a:spcBef>
              <a:spcPct val="0"/>
            </a:spcBef>
            <a:spcAft>
              <a:spcPct val="15000"/>
            </a:spcAft>
            <a:buChar char="••"/>
          </a:pPr>
          <a:endParaRPr lang="en-US" sz="900" kern="1200"/>
        </a:p>
      </dsp:txBody>
      <dsp:txXfrm>
        <a:off x="0" y="492274"/>
        <a:ext cx="8305800" cy="1083600"/>
      </dsp:txXfrm>
    </dsp:sp>
    <dsp:sp modelId="{D5D44A4F-9C0E-451F-977E-A1F5704FC852}">
      <dsp:nvSpPr>
        <dsp:cNvPr id="0" name=""/>
        <dsp:cNvSpPr/>
      </dsp:nvSpPr>
      <dsp:spPr>
        <a:xfrm>
          <a:off x="415290" y="374194"/>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a:t>Statistical Contractor (SC)</a:t>
          </a:r>
          <a:r>
            <a:rPr lang="en-US" sz="1400" kern="1200" dirty="0"/>
            <a:t>	</a:t>
          </a:r>
        </a:p>
      </dsp:txBody>
      <dsp:txXfrm>
        <a:off x="426818" y="385722"/>
        <a:ext cx="5791004" cy="213104"/>
      </dsp:txXfrm>
    </dsp:sp>
    <dsp:sp modelId="{44EB1766-F0EC-49D1-B59C-FF2618A4A9A0}">
      <dsp:nvSpPr>
        <dsp:cNvPr id="0" name=""/>
        <dsp:cNvSpPr/>
      </dsp:nvSpPr>
      <dsp:spPr>
        <a:xfrm>
          <a:off x="0" y="1737154"/>
          <a:ext cx="8305800"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SMERF</a:t>
          </a:r>
        </a:p>
        <a:p>
          <a:pPr marL="114300" lvl="1" indent="-114300" algn="l" defTabSz="622300">
            <a:lnSpc>
              <a:spcPct val="90000"/>
            </a:lnSpc>
            <a:spcBef>
              <a:spcPct val="0"/>
            </a:spcBef>
            <a:spcAft>
              <a:spcPct val="15000"/>
            </a:spcAft>
            <a:buChar char="••"/>
          </a:pPr>
          <a:r>
            <a:rPr lang="en-US" sz="1400" b="1" kern="1200" dirty="0"/>
            <a:t>State Policy Collection</a:t>
          </a:r>
        </a:p>
        <a:p>
          <a:pPr marL="114300" lvl="1" indent="-114300" algn="l" defTabSz="622300">
            <a:lnSpc>
              <a:spcPct val="90000"/>
            </a:lnSpc>
            <a:spcBef>
              <a:spcPct val="0"/>
            </a:spcBef>
            <a:spcAft>
              <a:spcPct val="15000"/>
            </a:spcAft>
            <a:buChar char="••"/>
          </a:pPr>
          <a:r>
            <a:rPr lang="en-US" sz="1400" b="1" kern="1200" dirty="0"/>
            <a:t>Data Processing (DP) Reviews</a:t>
          </a:r>
        </a:p>
        <a:p>
          <a:pPr marL="114300" lvl="1" indent="-114300" algn="l" defTabSz="622300">
            <a:lnSpc>
              <a:spcPct val="90000"/>
            </a:lnSpc>
            <a:spcBef>
              <a:spcPct val="0"/>
            </a:spcBef>
            <a:spcAft>
              <a:spcPct val="15000"/>
            </a:spcAft>
            <a:buChar char="••"/>
          </a:pPr>
          <a:r>
            <a:rPr lang="en-US" sz="1400" b="1" kern="1200" dirty="0"/>
            <a:t>Medical Records Requests (MRR)</a:t>
          </a:r>
        </a:p>
        <a:p>
          <a:pPr marL="114300" lvl="1" indent="-114300" algn="l" defTabSz="622300">
            <a:lnSpc>
              <a:spcPct val="90000"/>
            </a:lnSpc>
            <a:spcBef>
              <a:spcPct val="0"/>
            </a:spcBef>
            <a:spcAft>
              <a:spcPct val="15000"/>
            </a:spcAft>
            <a:buChar char="••"/>
          </a:pPr>
          <a:r>
            <a:rPr lang="en-US" sz="1400" b="1" kern="1200" dirty="0"/>
            <a:t>Medical Records Review (MR)</a:t>
          </a:r>
        </a:p>
      </dsp:txBody>
      <dsp:txXfrm>
        <a:off x="0" y="1737154"/>
        <a:ext cx="8305800" cy="1386000"/>
      </dsp:txXfrm>
    </dsp:sp>
    <dsp:sp modelId="{BC75A68C-ABCB-48B5-A74E-3341F8883E33}">
      <dsp:nvSpPr>
        <dsp:cNvPr id="0" name=""/>
        <dsp:cNvSpPr/>
      </dsp:nvSpPr>
      <dsp:spPr>
        <a:xfrm>
          <a:off x="415290" y="1619074"/>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a:t>Review Contractor (RC)</a:t>
          </a:r>
        </a:p>
      </dsp:txBody>
      <dsp:txXfrm>
        <a:off x="426818" y="1630602"/>
        <a:ext cx="5791004" cy="213104"/>
      </dsp:txXfrm>
    </dsp:sp>
    <dsp:sp modelId="{879C8538-187B-41CC-84C3-829AAFA36FB2}">
      <dsp:nvSpPr>
        <dsp:cNvPr id="0" name=""/>
        <dsp:cNvSpPr/>
      </dsp:nvSpPr>
      <dsp:spPr>
        <a:xfrm>
          <a:off x="0" y="3284434"/>
          <a:ext cx="8305800" cy="161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Overview Eligibility Reviews</a:t>
          </a:r>
        </a:p>
        <a:p>
          <a:pPr marL="114300" lvl="1" indent="-114300" algn="l" defTabSz="622300">
            <a:lnSpc>
              <a:spcPct val="90000"/>
            </a:lnSpc>
            <a:spcBef>
              <a:spcPct val="0"/>
            </a:spcBef>
            <a:spcAft>
              <a:spcPct val="15000"/>
            </a:spcAft>
            <a:buChar char="••"/>
          </a:pPr>
          <a:r>
            <a:rPr lang="en-US" sz="1400" b="1" kern="1200" dirty="0"/>
            <a:t>State Policy Collection</a:t>
          </a:r>
        </a:p>
        <a:p>
          <a:pPr marL="114300" lvl="1" indent="-114300" algn="l" defTabSz="622300">
            <a:lnSpc>
              <a:spcPct val="90000"/>
            </a:lnSpc>
            <a:spcBef>
              <a:spcPct val="0"/>
            </a:spcBef>
            <a:spcAft>
              <a:spcPct val="15000"/>
            </a:spcAft>
            <a:buChar char="••"/>
          </a:pPr>
          <a:r>
            <a:rPr lang="en-US" sz="1400" b="1" kern="1200" dirty="0"/>
            <a:t>Federal Medical Assistance Percentage (FMAP) Eligibility Review Elements</a:t>
          </a:r>
        </a:p>
        <a:p>
          <a:pPr marL="114300" lvl="1" indent="-114300" algn="l" defTabSz="622300">
            <a:lnSpc>
              <a:spcPct val="90000"/>
            </a:lnSpc>
            <a:spcBef>
              <a:spcPct val="0"/>
            </a:spcBef>
            <a:spcAft>
              <a:spcPct val="15000"/>
            </a:spcAft>
            <a:buChar char="••"/>
          </a:pPr>
          <a:r>
            <a:rPr lang="en-US" sz="1400" b="1" kern="1200" dirty="0"/>
            <a:t>Eligibility Review Elements</a:t>
          </a:r>
        </a:p>
        <a:p>
          <a:pPr marL="114300" lvl="1" indent="-114300" algn="l" defTabSz="622300">
            <a:lnSpc>
              <a:spcPct val="90000"/>
            </a:lnSpc>
            <a:spcBef>
              <a:spcPct val="0"/>
            </a:spcBef>
            <a:spcAft>
              <a:spcPct val="15000"/>
            </a:spcAft>
            <a:buChar char="••"/>
          </a:pPr>
          <a:r>
            <a:rPr lang="en-US" sz="1400" b="1" kern="1200" dirty="0"/>
            <a:t>Pending Documentation Requests</a:t>
          </a:r>
        </a:p>
        <a:p>
          <a:pPr marL="114300" lvl="1" indent="-114300" algn="l" defTabSz="622300">
            <a:lnSpc>
              <a:spcPct val="90000"/>
            </a:lnSpc>
            <a:spcBef>
              <a:spcPct val="0"/>
            </a:spcBef>
            <a:spcAft>
              <a:spcPct val="15000"/>
            </a:spcAft>
            <a:buChar char="••"/>
          </a:pPr>
          <a:r>
            <a:rPr lang="en-US" sz="1400" b="1" kern="1200" dirty="0"/>
            <a:t>Eligibility Review Finding Codes</a:t>
          </a:r>
        </a:p>
      </dsp:txBody>
      <dsp:txXfrm>
        <a:off x="0" y="3284434"/>
        <a:ext cx="8305800" cy="1612800"/>
      </dsp:txXfrm>
    </dsp:sp>
    <dsp:sp modelId="{54FA99F9-10A0-455B-9FBF-F0AFEA3F90E1}">
      <dsp:nvSpPr>
        <dsp:cNvPr id="0" name=""/>
        <dsp:cNvSpPr/>
      </dsp:nvSpPr>
      <dsp:spPr>
        <a:xfrm>
          <a:off x="415290" y="3166354"/>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a:t>Eligibility Review Contractor (ERC)</a:t>
          </a:r>
        </a:p>
      </dsp:txBody>
      <dsp:txXfrm>
        <a:off x="426818" y="3177882"/>
        <a:ext cx="5791004"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4221" tIns="47111" rIns="94221" bIns="47111"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4221" tIns="47111" rIns="94221" bIns="47111" rtlCol="0"/>
          <a:lstStyle>
            <a:lvl1pPr algn="r" eaLnBrk="1" fontAlgn="auto" hangingPunct="1">
              <a:spcBef>
                <a:spcPts val="0"/>
              </a:spcBef>
              <a:spcAft>
                <a:spcPts val="0"/>
              </a:spcAft>
              <a:defRPr sz="1200">
                <a:latin typeface="+mn-lt"/>
                <a:cs typeface="+mn-cs"/>
              </a:defRPr>
            </a:lvl1pPr>
          </a:lstStyle>
          <a:p>
            <a:pPr>
              <a:defRPr/>
            </a:pPr>
            <a:fld id="{F17B03EE-40BB-470E-A62D-83DE35496923}" type="datetimeFigureOut">
              <a:rPr lang="en-US"/>
              <a:pPr>
                <a:defRPr/>
              </a:pPr>
              <a:t>04/29/2021</a:t>
            </a:fld>
            <a:endParaRPr lang="en-US" dirty="0"/>
          </a:p>
        </p:txBody>
      </p:sp>
      <p:sp>
        <p:nvSpPr>
          <p:cNvPr id="4" name="Footer Placeholder 3"/>
          <p:cNvSpPr>
            <a:spLocks noGrp="1"/>
          </p:cNvSpPr>
          <p:nvPr>
            <p:ph type="ftr" sz="quarter" idx="2"/>
          </p:nvPr>
        </p:nvSpPr>
        <p:spPr>
          <a:xfrm>
            <a:off x="0" y="8917127"/>
            <a:ext cx="3078383" cy="469745"/>
          </a:xfrm>
          <a:prstGeom prst="rect">
            <a:avLst/>
          </a:prstGeom>
        </p:spPr>
        <p:txBody>
          <a:bodyPr vert="horz" lIns="94221" tIns="47111" rIns="94221" bIns="47111"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4221" tIns="47111" rIns="94221" bIns="47111" rtlCol="0" anchor="b"/>
          <a:lstStyle>
            <a:lvl1pPr algn="r" eaLnBrk="1" fontAlgn="auto" hangingPunct="1">
              <a:spcBef>
                <a:spcPts val="0"/>
              </a:spcBef>
              <a:spcAft>
                <a:spcPts val="0"/>
              </a:spcAft>
              <a:defRPr sz="1200">
                <a:latin typeface="+mn-lt"/>
                <a:cs typeface="+mn-cs"/>
              </a:defRPr>
            </a:lvl1pPr>
          </a:lstStyle>
          <a:p>
            <a:pPr>
              <a:defRPr/>
            </a:pPr>
            <a:fld id="{8E4C1121-1BDD-4246-93EB-61DB0F3A63EC}" type="slidenum">
              <a:rPr lang="en-US"/>
              <a:pPr>
                <a:defRPr/>
              </a:pPr>
              <a:t>‹#›</a:t>
            </a:fld>
            <a:endParaRPr lang="en-US" dirty="0"/>
          </a:p>
        </p:txBody>
      </p:sp>
    </p:spTree>
    <p:extLst>
      <p:ext uri="{BB962C8B-B14F-4D97-AF65-F5344CB8AC3E}">
        <p14:creationId xmlns:p14="http://schemas.microsoft.com/office/powerpoint/2010/main" val="11542041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4221" tIns="47111" rIns="94221" bIns="47111"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4221" tIns="47111" rIns="94221" bIns="47111" rtlCol="0"/>
          <a:lstStyle>
            <a:lvl1pPr algn="r" eaLnBrk="1" fontAlgn="auto" hangingPunct="1">
              <a:spcBef>
                <a:spcPts val="0"/>
              </a:spcBef>
              <a:spcAft>
                <a:spcPts val="0"/>
              </a:spcAft>
              <a:defRPr sz="1200">
                <a:latin typeface="+mn-lt"/>
                <a:cs typeface="+mn-cs"/>
              </a:defRPr>
            </a:lvl1pPr>
          </a:lstStyle>
          <a:p>
            <a:pPr>
              <a:defRPr/>
            </a:pPr>
            <a:fld id="{2A8C91E9-01ED-4324-81BE-1570CF4EF8A1}" type="datetimeFigureOut">
              <a:rPr lang="en-US"/>
              <a:pPr>
                <a:defRPr/>
              </a:pPr>
              <a:t>04/29/2021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pPr lvl="0"/>
            <a:endParaRPr lang="en-US" noProof="0" dirty="0"/>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4221" tIns="47111" rIns="94221" bIns="4711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4221" tIns="47111" rIns="94221" bIns="47111"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4221" tIns="47111" rIns="94221" bIns="47111" rtlCol="0" anchor="b"/>
          <a:lstStyle>
            <a:lvl1pPr algn="r" eaLnBrk="1" fontAlgn="auto" hangingPunct="1">
              <a:spcBef>
                <a:spcPts val="0"/>
              </a:spcBef>
              <a:spcAft>
                <a:spcPts val="0"/>
              </a:spcAft>
              <a:defRPr sz="1200">
                <a:latin typeface="+mn-lt"/>
                <a:cs typeface="+mn-cs"/>
              </a:defRPr>
            </a:lvl1pPr>
          </a:lstStyle>
          <a:p>
            <a:pPr>
              <a:defRPr/>
            </a:pPr>
            <a:fld id="{088C0B1F-A357-45AE-9AF0-678B902FD863}" type="slidenum">
              <a:rPr lang="en-US"/>
              <a:pPr>
                <a:defRPr/>
              </a:pPr>
              <a:t>‹#›</a:t>
            </a:fld>
            <a:endParaRPr lang="en-US" dirty="0"/>
          </a:p>
        </p:txBody>
      </p:sp>
    </p:spTree>
    <p:extLst>
      <p:ext uri="{BB962C8B-B14F-4D97-AF65-F5344CB8AC3E}">
        <p14:creationId xmlns:p14="http://schemas.microsoft.com/office/powerpoint/2010/main" val="675625686"/>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1790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4331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2039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92750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03766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626831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1884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0552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519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9007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9366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77486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1690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999817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05038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39832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9000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375867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46663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11844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44935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8686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01121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64909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703767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77585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323753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525580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257971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420118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Please refer</a:t>
            </a:r>
            <a:r>
              <a:rPr lang="en-US" altLang="en-US" baseline="0" dirty="0" smtClean="0"/>
              <a:t> to Nick and Tricia’s comments in terms of </a:t>
            </a:r>
            <a:r>
              <a:rPr lang="en-US" altLang="en-US" baseline="0" dirty="0" smtClean="0">
                <a:solidFill>
                  <a:srgbClr val="FF0000"/>
                </a:solidFill>
              </a:rPr>
              <a:t>adding talking points to make the disallowance bullet more clear</a:t>
            </a:r>
            <a:endParaRPr lang="en-US" altLang="en-US" dirty="0">
              <a:solidFill>
                <a:srgbClr val="FF0000"/>
              </a:solidFill>
            </a:endParaRPr>
          </a:p>
        </p:txBody>
      </p:sp>
    </p:spTree>
    <p:extLst>
      <p:ext uri="{BB962C8B-B14F-4D97-AF65-F5344CB8AC3E}">
        <p14:creationId xmlns:p14="http://schemas.microsoft.com/office/powerpoint/2010/main" val="342145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389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77504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98510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33627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89618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7CEB900-761C-4A48-B591-9845F4F635DC}" type="slidenum">
              <a:rPr lang="en-US" smtClean="0"/>
              <a:pPr>
                <a:defRPr/>
              </a:pPr>
              <a:t>57</a:t>
            </a:fld>
            <a:endParaRPr lang="en-US" dirty="0"/>
          </a:p>
        </p:txBody>
      </p:sp>
    </p:spTree>
    <p:extLst>
      <p:ext uri="{BB962C8B-B14F-4D97-AF65-F5344CB8AC3E}">
        <p14:creationId xmlns:p14="http://schemas.microsoft.com/office/powerpoint/2010/main" val="1646285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51890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186995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1774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2510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3767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5130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6082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25113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MS title1">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2438400"/>
            <a:ext cx="56229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74DE2DA0-7A0E-408E-963E-316E17EE7837}" type="slidenum">
              <a:rPr lang="en-US"/>
              <a:pPr>
                <a:defRPr/>
              </a:pPr>
              <a:t>‹#›</a:t>
            </a:fld>
            <a:endParaRPr lang="en-US" dirty="0"/>
          </a:p>
        </p:txBody>
      </p:sp>
    </p:spTree>
    <p:extLst>
      <p:ext uri="{BB962C8B-B14F-4D97-AF65-F5344CB8AC3E}">
        <p14:creationId xmlns:p14="http://schemas.microsoft.com/office/powerpoint/2010/main" val="150013316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MS title6">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49530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0"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322C141F-9F83-405D-B16A-F2D7F01C07B1}" type="slidenum">
              <a:rPr lang="en-US"/>
              <a:pPr>
                <a:defRPr/>
              </a:pPr>
              <a:t>‹#›</a:t>
            </a:fld>
            <a:endParaRPr lang="en-US" dirty="0"/>
          </a:p>
        </p:txBody>
      </p:sp>
    </p:spTree>
    <p:extLst>
      <p:ext uri="{BB962C8B-B14F-4D97-AF65-F5344CB8AC3E}">
        <p14:creationId xmlns:p14="http://schemas.microsoft.com/office/powerpoint/2010/main" val="3746733102"/>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406436"/>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a:t>Click to edit Master title style</a:t>
            </a:r>
            <a:endParaRPr lang="en-US" dirty="0"/>
          </a:p>
        </p:txBody>
      </p:sp>
      <p:sp>
        <p:nvSpPr>
          <p:cNvPr id="4" name="Slide Number Placeholder 5"/>
          <p:cNvSpPr>
            <a:spLocks noGrp="1"/>
          </p:cNvSpPr>
          <p:nvPr>
            <p:ph type="sldNum" sz="quarter" idx="10"/>
          </p:nvPr>
        </p:nvSpPr>
        <p:spPr>
          <a:xfrm>
            <a:off x="6553200" y="6356350"/>
            <a:ext cx="2133600" cy="365125"/>
          </a:xfrm>
        </p:spPr>
        <p:txBody>
          <a:bodyPr/>
          <a:lstStyle>
            <a:lvl1pPr algn="r">
              <a:defRPr sz="1200">
                <a:solidFill>
                  <a:schemeClr val="tx1">
                    <a:tint val="75000"/>
                  </a:schemeClr>
                </a:solidFill>
              </a:defRPr>
            </a:lvl1pPr>
          </a:lstStyle>
          <a:p>
            <a:pPr>
              <a:defRPr/>
            </a:pPr>
            <a:fld id="{55F11071-BB20-46EE-876B-F1D0369E74A9}" type="slidenum">
              <a:rPr lang="en-US"/>
              <a:pPr>
                <a:defRPr/>
              </a:pPr>
              <a:t>‹#›</a:t>
            </a:fld>
            <a:endParaRPr lang="en-US" dirty="0"/>
          </a:p>
        </p:txBody>
      </p:sp>
    </p:spTree>
    <p:extLst>
      <p:ext uri="{BB962C8B-B14F-4D97-AF65-F5344CB8AC3E}">
        <p14:creationId xmlns:p14="http://schemas.microsoft.com/office/powerpoint/2010/main" val="4048840079"/>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a:t>Click to edit Master title style</a:t>
            </a:r>
            <a:endParaRPr lang="en-US" dirty="0"/>
          </a:p>
        </p:txBody>
      </p:sp>
      <p:sp>
        <p:nvSpPr>
          <p:cNvPr id="4" name="Slide Number Placeholder 5"/>
          <p:cNvSpPr>
            <a:spLocks noGrp="1"/>
          </p:cNvSpPr>
          <p:nvPr>
            <p:ph type="sldNum" sz="quarter" idx="10"/>
          </p:nvPr>
        </p:nvSpPr>
        <p:spPr>
          <a:xfrm>
            <a:off x="6553200" y="6356350"/>
            <a:ext cx="2133600" cy="365125"/>
          </a:xfrm>
        </p:spPr>
        <p:txBody>
          <a:bodyPr/>
          <a:lstStyle>
            <a:lvl1pPr algn="r">
              <a:defRPr sz="1200">
                <a:solidFill>
                  <a:schemeClr val="tx1">
                    <a:tint val="75000"/>
                  </a:schemeClr>
                </a:solidFill>
              </a:defRPr>
            </a:lvl1pPr>
          </a:lstStyle>
          <a:p>
            <a:pPr>
              <a:defRPr/>
            </a:pPr>
            <a:fld id="{B7ED2B2B-1234-4A95-AC92-4871750A87A0}" type="slidenum">
              <a:rPr lang="en-US"/>
              <a:pPr>
                <a:defRPr/>
              </a:pPr>
              <a:t>‹#›</a:t>
            </a:fld>
            <a:endParaRPr lang="en-US" dirty="0"/>
          </a:p>
        </p:txBody>
      </p:sp>
    </p:spTree>
    <p:extLst>
      <p:ext uri="{BB962C8B-B14F-4D97-AF65-F5344CB8AC3E}">
        <p14:creationId xmlns:p14="http://schemas.microsoft.com/office/powerpoint/2010/main" val="3833388684"/>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AED11B-CB16-426D-84CC-AF38BFA12642}" type="slidenum">
              <a:rPr lang="en-US"/>
              <a:pPr>
                <a:defRPr/>
              </a:pPr>
              <a:t>‹#›</a:t>
            </a:fld>
            <a:endParaRPr lang="en-US" dirty="0"/>
          </a:p>
        </p:txBody>
      </p:sp>
    </p:spTree>
    <p:extLst>
      <p:ext uri="{BB962C8B-B14F-4D97-AF65-F5344CB8AC3E}">
        <p14:creationId xmlns:p14="http://schemas.microsoft.com/office/powerpoint/2010/main" val="525884122"/>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E48C18-D299-48E3-848F-35212616A4B6}" type="slidenum">
              <a:rPr lang="en-US"/>
              <a:pPr>
                <a:defRPr/>
              </a:pPr>
              <a:t>‹#›</a:t>
            </a:fld>
            <a:endParaRPr lang="en-US" dirty="0"/>
          </a:p>
        </p:txBody>
      </p:sp>
    </p:spTree>
    <p:extLst>
      <p:ext uri="{BB962C8B-B14F-4D97-AF65-F5344CB8AC3E}">
        <p14:creationId xmlns:p14="http://schemas.microsoft.com/office/powerpoint/2010/main" val="733040220"/>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A1834C-6658-47B6-AE03-42044E7C18C7}" type="slidenum">
              <a:rPr lang="en-US"/>
              <a:pPr>
                <a:defRPr/>
              </a:pPr>
              <a:t>‹#›</a:t>
            </a:fld>
            <a:endParaRPr lang="en-US" dirty="0"/>
          </a:p>
        </p:txBody>
      </p:sp>
    </p:spTree>
    <p:extLst>
      <p:ext uri="{BB962C8B-B14F-4D97-AF65-F5344CB8AC3E}">
        <p14:creationId xmlns:p14="http://schemas.microsoft.com/office/powerpoint/2010/main" val="2653114664"/>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9403C3-2EB8-4424-8289-4310D95CA161}" type="slidenum">
              <a:rPr lang="en-US"/>
              <a:pPr>
                <a:defRPr/>
              </a:pPr>
              <a:t>‹#›</a:t>
            </a:fld>
            <a:endParaRPr lang="en-US" dirty="0"/>
          </a:p>
        </p:txBody>
      </p:sp>
    </p:spTree>
    <p:extLst>
      <p:ext uri="{BB962C8B-B14F-4D97-AF65-F5344CB8AC3E}">
        <p14:creationId xmlns:p14="http://schemas.microsoft.com/office/powerpoint/2010/main" val="247671494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FECB53-DA41-4B54-BF71-EA14A758661C}" type="slidenum">
              <a:rPr lang="en-US"/>
              <a:pPr>
                <a:defRPr/>
              </a:pPr>
              <a:t>‹#›</a:t>
            </a:fld>
            <a:endParaRPr lang="en-US" dirty="0"/>
          </a:p>
        </p:txBody>
      </p:sp>
    </p:spTree>
    <p:extLst>
      <p:ext uri="{BB962C8B-B14F-4D97-AF65-F5344CB8AC3E}">
        <p14:creationId xmlns:p14="http://schemas.microsoft.com/office/powerpoint/2010/main" val="359166904"/>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23D00F-748E-4AE3-973A-F816E820836D}" type="slidenum">
              <a:rPr lang="en-US"/>
              <a:pPr>
                <a:defRPr/>
              </a:pPr>
              <a:t>‹#›</a:t>
            </a:fld>
            <a:endParaRPr lang="en-US" dirty="0"/>
          </a:p>
        </p:txBody>
      </p:sp>
    </p:spTree>
    <p:extLst>
      <p:ext uri="{BB962C8B-B14F-4D97-AF65-F5344CB8AC3E}">
        <p14:creationId xmlns:p14="http://schemas.microsoft.com/office/powerpoint/2010/main" val="277157409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MS title1">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56388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B3B168FE-60B5-451D-89F8-4F63501FD3D3}" type="slidenum">
              <a:rPr lang="en-US"/>
              <a:pPr>
                <a:defRPr/>
              </a:pPr>
              <a:t>‹#›</a:t>
            </a:fld>
            <a:endParaRPr lang="en-US" dirty="0"/>
          </a:p>
        </p:txBody>
      </p:sp>
    </p:spTree>
    <p:extLst>
      <p:ext uri="{BB962C8B-B14F-4D97-AF65-F5344CB8AC3E}">
        <p14:creationId xmlns:p14="http://schemas.microsoft.com/office/powerpoint/2010/main" val="3026837947"/>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2B2F5C-A742-461A-AB18-D36E76724680}" type="slidenum">
              <a:rPr lang="en-US"/>
              <a:pPr>
                <a:defRPr/>
              </a:pPr>
              <a:t>‹#›</a:t>
            </a:fld>
            <a:endParaRPr lang="en-US" dirty="0"/>
          </a:p>
        </p:txBody>
      </p:sp>
    </p:spTree>
    <p:extLst>
      <p:ext uri="{BB962C8B-B14F-4D97-AF65-F5344CB8AC3E}">
        <p14:creationId xmlns:p14="http://schemas.microsoft.com/office/powerpoint/2010/main" val="3508871857"/>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953173-63EF-4A6B-A84C-4AAE779EE633}" type="slidenum">
              <a:rPr lang="en-US"/>
              <a:pPr>
                <a:defRPr/>
              </a:pPr>
              <a:t>‹#›</a:t>
            </a:fld>
            <a:endParaRPr lang="en-US" dirty="0"/>
          </a:p>
        </p:txBody>
      </p:sp>
    </p:spTree>
    <p:extLst>
      <p:ext uri="{BB962C8B-B14F-4D97-AF65-F5344CB8AC3E}">
        <p14:creationId xmlns:p14="http://schemas.microsoft.com/office/powerpoint/2010/main" val="4030460910"/>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DFCBCA-6C2A-43DC-A11F-6A926757E8E2}" type="slidenum">
              <a:rPr lang="en-US"/>
              <a:pPr>
                <a:defRPr/>
              </a:pPr>
              <a:t>‹#›</a:t>
            </a:fld>
            <a:endParaRPr lang="en-US" dirty="0"/>
          </a:p>
        </p:txBody>
      </p:sp>
    </p:spTree>
    <p:extLst>
      <p:ext uri="{BB962C8B-B14F-4D97-AF65-F5344CB8AC3E}">
        <p14:creationId xmlns:p14="http://schemas.microsoft.com/office/powerpoint/2010/main" val="3257619258"/>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51E41-C7E3-4987-A3B2-976911AC7AFE}" type="slidenum">
              <a:rPr lang="en-US"/>
              <a:pPr>
                <a:defRPr/>
              </a:pPr>
              <a:t>‹#›</a:t>
            </a:fld>
            <a:endParaRPr lang="en-US" dirty="0"/>
          </a:p>
        </p:txBody>
      </p:sp>
    </p:spTree>
    <p:extLst>
      <p:ext uri="{BB962C8B-B14F-4D97-AF65-F5344CB8AC3E}">
        <p14:creationId xmlns:p14="http://schemas.microsoft.com/office/powerpoint/2010/main" val="2550607364"/>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3D3E67-1B69-4731-AE30-C46072F8B131}" type="slidenum">
              <a:rPr lang="en-US"/>
              <a:pPr>
                <a:defRPr/>
              </a:pPr>
              <a:t>‹#›</a:t>
            </a:fld>
            <a:endParaRPr lang="en-US" dirty="0"/>
          </a:p>
        </p:txBody>
      </p:sp>
    </p:spTree>
    <p:extLst>
      <p:ext uri="{BB962C8B-B14F-4D97-AF65-F5344CB8AC3E}">
        <p14:creationId xmlns:p14="http://schemas.microsoft.com/office/powerpoint/2010/main" val="404408090"/>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173CCB-9814-4F19-B735-AECE4A7BA546}" type="slidenum">
              <a:rPr lang="en-US"/>
              <a:pPr>
                <a:defRPr/>
              </a:pPr>
              <a:t>‹#›</a:t>
            </a:fld>
            <a:endParaRPr lang="en-US" dirty="0"/>
          </a:p>
        </p:txBody>
      </p:sp>
    </p:spTree>
    <p:extLst>
      <p:ext uri="{BB962C8B-B14F-4D97-AF65-F5344CB8AC3E}">
        <p14:creationId xmlns:p14="http://schemas.microsoft.com/office/powerpoint/2010/main" val="115105857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MS title1">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8588"/>
            <a:ext cx="5867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8588"/>
            <a:ext cx="5867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3"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14"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6AB1773F-05DC-4CCE-947D-0F24DFF50E7A}" type="slidenum">
              <a:rPr lang="en-US"/>
              <a:pPr>
                <a:defRPr/>
              </a:pPr>
              <a:t>‹#›</a:t>
            </a:fld>
            <a:endParaRPr lang="en-US" dirty="0"/>
          </a:p>
        </p:txBody>
      </p:sp>
    </p:spTree>
    <p:extLst>
      <p:ext uri="{BB962C8B-B14F-4D97-AF65-F5344CB8AC3E}">
        <p14:creationId xmlns:p14="http://schemas.microsoft.com/office/powerpoint/2010/main" val="58843183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rsplayingcardlo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2514600"/>
            <a:ext cx="5616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9"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285766A6-4DFD-4D01-B14F-E9D773CCFEEC}" type="slidenum">
              <a:rPr lang="en-US"/>
              <a:pPr>
                <a:defRPr/>
              </a:pPr>
              <a:t>‹#›</a:t>
            </a:fld>
            <a:endParaRPr lang="en-US" dirty="0"/>
          </a:p>
        </p:txBody>
      </p:sp>
    </p:spTree>
    <p:extLst>
      <p:ext uri="{BB962C8B-B14F-4D97-AF65-F5344CB8AC3E}">
        <p14:creationId xmlns:p14="http://schemas.microsoft.com/office/powerpoint/2010/main" val="186974372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MS title2">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6402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13"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0DD7FBA0-76D1-4096-A6CE-829873CF12E1}" type="slidenum">
              <a:rPr lang="en-US"/>
              <a:pPr>
                <a:defRPr/>
              </a:pPr>
              <a:t>‹#›</a:t>
            </a:fld>
            <a:endParaRPr lang="en-US" dirty="0"/>
          </a:p>
        </p:txBody>
      </p:sp>
    </p:spTree>
    <p:extLst>
      <p:ext uri="{BB962C8B-B14F-4D97-AF65-F5344CB8AC3E}">
        <p14:creationId xmlns:p14="http://schemas.microsoft.com/office/powerpoint/2010/main" val="25163598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MS title3">
    <p:spTree>
      <p:nvGrpSpPr>
        <p:cNvPr id="1" name=""/>
        <p:cNvGrpSpPr/>
        <p:nvPr/>
      </p:nvGrpSpPr>
      <p:grpSpPr>
        <a:xfrm>
          <a:off x="0" y="0"/>
          <a:ext cx="0" cy="0"/>
          <a:chOff x="0" y="0"/>
          <a:chExt cx="0" cy="0"/>
        </a:xfrm>
      </p:grpSpPr>
      <p:pic>
        <p:nvPicPr>
          <p:cNvPr id="5" name="Picture 5" descr="tech.jpg"/>
          <p:cNvPicPr>
            <a:picLocks noChangeAspect="1"/>
          </p:cNvPicPr>
          <p:nvPr/>
        </p:nvPicPr>
        <p:blipFill>
          <a:blip r:embed="rId2">
            <a:extLst>
              <a:ext uri="{28A0092B-C50C-407E-A947-70E740481C1C}">
                <a14:useLocalDpi xmlns:a14="http://schemas.microsoft.com/office/drawing/2010/main" val="0"/>
              </a:ext>
            </a:extLst>
          </a:blip>
          <a:srcRect l="-30563" t="-2980"/>
          <a:stretch>
            <a:fillRect/>
          </a:stretch>
        </p:blipFill>
        <p:spPr bwMode="auto">
          <a:xfrm>
            <a:off x="-1600200" y="2379663"/>
            <a:ext cx="68072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102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4102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E105582A-875C-4EEE-812C-E10D940ECDC1}" type="slidenum">
              <a:rPr lang="en-US"/>
              <a:pPr>
                <a:defRPr/>
              </a:pPr>
              <a:t>‹#›</a:t>
            </a:fld>
            <a:endParaRPr lang="en-US" dirty="0"/>
          </a:p>
        </p:txBody>
      </p:sp>
    </p:spTree>
    <p:extLst>
      <p:ext uri="{BB962C8B-B14F-4D97-AF65-F5344CB8AC3E}">
        <p14:creationId xmlns:p14="http://schemas.microsoft.com/office/powerpoint/2010/main" val="325590443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MS title4">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963863"/>
            <a:ext cx="5614987"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4"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7" name="Text Placeholder 2"/>
          <p:cNvSpPr>
            <a:spLocks noGrp="1"/>
          </p:cNvSpPr>
          <p:nvPr>
            <p:ph type="body" sz="quarter" idx="11"/>
          </p:nvPr>
        </p:nvSpPr>
        <p:spPr>
          <a:xfrm>
            <a:off x="55626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1"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75E43A51-4E38-4A84-8DDF-9241B499ED53}" type="slidenum">
              <a:rPr lang="en-US"/>
              <a:pPr>
                <a:defRPr/>
              </a:pPr>
              <a:t>‹#›</a:t>
            </a:fld>
            <a:endParaRPr lang="en-US" dirty="0"/>
          </a:p>
        </p:txBody>
      </p:sp>
    </p:spTree>
    <p:extLst>
      <p:ext uri="{BB962C8B-B14F-4D97-AF65-F5344CB8AC3E}">
        <p14:creationId xmlns:p14="http://schemas.microsoft.com/office/powerpoint/2010/main" val="362806138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MS title5">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l="-967" t="1176" r="-182" b="3456"/>
          <a:stretch>
            <a:fillRect/>
          </a:stretch>
        </p:blipFill>
        <p:spPr bwMode="auto">
          <a:xfrm>
            <a:off x="-76200" y="2286000"/>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13"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1AD2FE03-4EA2-41FB-A484-7C353048D47F}" type="slidenum">
              <a:rPr lang="en-US"/>
              <a:pPr>
                <a:defRPr/>
              </a:pPr>
              <a:t>‹#›</a:t>
            </a:fld>
            <a:endParaRPr lang="en-US" dirty="0"/>
          </a:p>
        </p:txBody>
      </p:sp>
    </p:spTree>
    <p:extLst>
      <p:ext uri="{BB962C8B-B14F-4D97-AF65-F5344CB8AC3E}">
        <p14:creationId xmlns:p14="http://schemas.microsoft.com/office/powerpoint/2010/main" val="139451472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MS title6">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sp>
        <p:nvSpPr>
          <p:cNvPr id="6" name="TextBox 5"/>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2133600"/>
            <a:ext cx="77358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14" name="Text Placeholder 2"/>
          <p:cNvSpPr>
            <a:spLocks noGrp="1"/>
          </p:cNvSpPr>
          <p:nvPr>
            <p:ph type="body" sz="quarter" idx="10"/>
          </p:nvPr>
        </p:nvSpPr>
        <p:spPr>
          <a:xfrm>
            <a:off x="304800" y="5029200"/>
            <a:ext cx="8534400" cy="7620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5" name="Text Placeholder 2"/>
          <p:cNvSpPr>
            <a:spLocks noGrp="1"/>
          </p:cNvSpPr>
          <p:nvPr>
            <p:ph type="body" sz="quarter" idx="11"/>
          </p:nvPr>
        </p:nvSpPr>
        <p:spPr>
          <a:xfrm>
            <a:off x="304800" y="5867400"/>
            <a:ext cx="8534400" cy="6858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8" name="Slide Number Placeholder 5"/>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EC3F3CCA-BD19-4DE1-800C-056690E33B37}" type="slidenum">
              <a:rPr lang="en-US"/>
              <a:pPr>
                <a:defRPr/>
              </a:pPr>
              <a:t>‹#›</a:t>
            </a:fld>
            <a:endParaRPr lang="en-US" dirty="0"/>
          </a:p>
        </p:txBody>
      </p:sp>
    </p:spTree>
    <p:extLst>
      <p:ext uri="{BB962C8B-B14F-4D97-AF65-F5344CB8AC3E}">
        <p14:creationId xmlns:p14="http://schemas.microsoft.com/office/powerpoint/2010/main" val="129253685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8"/>
          <p:cNvSpPr>
            <a:spLocks noGrp="1"/>
          </p:cNvSpPr>
          <p:nvPr>
            <p:ph type="title"/>
          </p:nvPr>
        </p:nvSpPr>
        <p:spPr bwMode="auto">
          <a:xfrm>
            <a:off x="0" y="0"/>
            <a:ext cx="9144000" cy="1447800"/>
          </a:xfrm>
          <a:prstGeom prst="rect">
            <a:avLst/>
          </a:prstGeom>
          <a:solidFill>
            <a:srgbClr val="FFD004"/>
          </a:solidFill>
          <a:ln>
            <a:noFill/>
          </a:ln>
          <a:effectLst>
            <a:outerShdw dist="76200" dir="5639981" algn="tl" rotWithShape="0">
              <a:srgbClr val="084A9C"/>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fld id="{7B3B25BE-F32D-47A9-8473-1344020B4C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804" r:id="rId1"/>
    <p:sldLayoutId id="2147485805" r:id="rId2"/>
    <p:sldLayoutId id="2147485806" r:id="rId3"/>
    <p:sldLayoutId id="2147485807" r:id="rId4"/>
    <p:sldLayoutId id="2147485808" r:id="rId5"/>
    <p:sldLayoutId id="2147485809" r:id="rId6"/>
    <p:sldLayoutId id="2147485810" r:id="rId7"/>
    <p:sldLayoutId id="2147485811" r:id="rId8"/>
    <p:sldLayoutId id="2147485812" r:id="rId9"/>
    <p:sldLayoutId id="2147485813" r:id="rId10"/>
    <p:sldLayoutId id="2147485814" r:id="rId11"/>
    <p:sldLayoutId id="2147485815" r:id="rId12"/>
    <p:sldLayoutId id="2147485816" r:id="rId13"/>
  </p:sldLayoutIdLst>
  <p:transition spd="slow">
    <p:cover/>
  </p:transition>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0A32CDEA-0D65-4539-970D-DDF9D7B8499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 id="2147485803" r:id="rId12"/>
  </p:sldLayoutIdLst>
  <p:transition spd="slow">
    <p:cove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hyperlink" Target="mailto:SMERFaccounts@nciinc.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hyperlink" Target="mailto:Daniel.Weimer@cms.hhs.gov" TargetMode="External"/><Relationship Id="rId3" Type="http://schemas.openxmlformats.org/officeDocument/2006/relationships/hyperlink" Target="mailto:Angad.Uppal@cms.hhs.gov" TargetMode="External"/><Relationship Id="rId7" Type="http://schemas.openxmlformats.org/officeDocument/2006/relationships/hyperlink" Target="mailto:Angela.Jones3@cms.hhs.gov"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hyperlink" Target="mailto:Daniel.Hendricks@cms.hhs.gov" TargetMode="External"/><Relationship Id="rId5" Type="http://schemas.openxmlformats.org/officeDocument/2006/relationships/hyperlink" Target="mailto:Aileen.Almario@cms.hhs.gov" TargetMode="External"/><Relationship Id="rId10" Type="http://schemas.openxmlformats.org/officeDocument/2006/relationships/hyperlink" Target="mailto:May.Woo@cms.hhs.gov" TargetMode="External"/><Relationship Id="rId4" Type="http://schemas.openxmlformats.org/officeDocument/2006/relationships/hyperlink" Target="mailto:Misha.Patel@cms.hhs.gov" TargetMode="External"/><Relationship Id="rId9" Type="http://schemas.openxmlformats.org/officeDocument/2006/relationships/hyperlink" Target="mailto:Tracy.Smith@cms.hhs.gov"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mailto:PERMRC_2023@nciinc.com"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hyperlink" Target="mailto:PERMRC_DOCS@nciinc.com" TargetMode="External"/><Relationship Id="rId4" Type="http://schemas.openxmlformats.org/officeDocument/2006/relationships/hyperlink" Target="mailto:SMERFaccounts@nciinc.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PERMSC.2023@lewin.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355725"/>
            <a:ext cx="9144000" cy="1216025"/>
          </a:xfrm>
        </p:spPr>
        <p:txBody>
          <a:bodyPr/>
          <a:lstStyle/>
          <a:p>
            <a:pPr eaLnBrk="1" hangingPunct="1"/>
            <a:r>
              <a:rPr lang="en-US" altLang="en-US" sz="3600" dirty="0">
                <a:latin typeface="Times New Roman" panose="02020603050405020304" pitchFamily="18" charset="0"/>
                <a:cs typeface="Times New Roman" panose="02020603050405020304" pitchFamily="18" charset="0"/>
              </a:rPr>
              <a:t>Payment Error Rate Measurement (PERM)</a:t>
            </a:r>
          </a:p>
        </p:txBody>
      </p:sp>
      <p:sp>
        <p:nvSpPr>
          <p:cNvPr id="19459" name="Text Placeholder 2"/>
          <p:cNvSpPr>
            <a:spLocks noGrp="1"/>
          </p:cNvSpPr>
          <p:nvPr>
            <p:ph type="body" sz="quarter" idx="10"/>
          </p:nvPr>
        </p:nvSpPr>
        <p:spPr>
          <a:xfrm>
            <a:off x="4953000" y="3048000"/>
            <a:ext cx="3657600" cy="2286000"/>
          </a:xfrm>
        </p:spPr>
        <p:txBody>
          <a:bodyPr>
            <a:normAutofit/>
          </a:bodyPr>
          <a:lstStyle/>
          <a:p>
            <a:pPr algn="ctr" eaLnBrk="1" hangingPunct="1"/>
            <a:r>
              <a:rPr lang="en-US" altLang="en-US" sz="3600" dirty="0">
                <a:latin typeface="Times New Roman" panose="02020603050405020304" pitchFamily="18" charset="0"/>
                <a:cs typeface="Times New Roman" panose="02020603050405020304" pitchFamily="18" charset="0"/>
              </a:rPr>
              <a:t>RY 2023</a:t>
            </a:r>
          </a:p>
          <a:p>
            <a:pPr algn="ctr" eaLnBrk="1" hangingPunct="1"/>
            <a:r>
              <a:rPr lang="en-US" altLang="en-US" sz="3600" dirty="0">
                <a:latin typeface="Times New Roman" panose="02020603050405020304" pitchFamily="18" charset="0"/>
                <a:cs typeface="Times New Roman" panose="02020603050405020304" pitchFamily="18" charset="0"/>
              </a:rPr>
              <a:t>Cycle 2 </a:t>
            </a:r>
          </a:p>
          <a:p>
            <a:pPr algn="ctr" eaLnBrk="1" hangingPunct="1"/>
            <a:r>
              <a:rPr lang="en-US" altLang="en-US" sz="3600" dirty="0">
                <a:latin typeface="Times New Roman" panose="02020603050405020304" pitchFamily="18" charset="0"/>
                <a:cs typeface="Times New Roman" panose="02020603050405020304" pitchFamily="18" charset="0"/>
              </a:rPr>
              <a:t>Kick-Off</a:t>
            </a:r>
          </a:p>
        </p:txBody>
      </p:sp>
      <p:sp>
        <p:nvSpPr>
          <p:cNvPr id="19460" name="Text Placeholder 6"/>
          <p:cNvSpPr>
            <a:spLocks noGrp="1"/>
          </p:cNvSpPr>
          <p:nvPr>
            <p:ph type="body" sz="quarter" idx="11"/>
          </p:nvPr>
        </p:nvSpPr>
        <p:spPr>
          <a:xfrm>
            <a:off x="4953000" y="5041900"/>
            <a:ext cx="3733800" cy="838200"/>
          </a:xfrm>
        </p:spPr>
        <p:txBody>
          <a:bodyPr/>
          <a:lstStyle/>
          <a:p>
            <a:pPr algn="ctr" fontAlgn="base">
              <a:spcAft>
                <a:spcPct val="0"/>
              </a:spcAft>
            </a:pPr>
            <a:r>
              <a:rPr lang="en-US" altLang="en-US" sz="2000" dirty="0">
                <a:solidFill>
                  <a:srgbClr val="FF0000"/>
                </a:solidFill>
                <a:latin typeface="Times New Roman" panose="02020603050405020304" pitchFamily="18" charset="0"/>
                <a:cs typeface="Times New Roman" panose="02020603050405020304" pitchFamily="18" charset="0"/>
              </a:rPr>
              <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chemeClr val="tx1"/>
                </a:solidFill>
                <a:latin typeface="Times New Roman" panose="02020603050405020304" pitchFamily="18" charset="0"/>
                <a:cs typeface="Times New Roman" panose="02020603050405020304" pitchFamily="18" charset="0"/>
              </a:rPr>
              <a:t>April 29, 2021</a:t>
            </a:r>
          </a:p>
        </p:txBody>
      </p:sp>
      <p:sp>
        <p:nvSpPr>
          <p:cNvPr id="4" name="Slide Number Placeholder 3"/>
          <p:cNvSpPr>
            <a:spLocks noGrp="1"/>
          </p:cNvSpPr>
          <p:nvPr>
            <p:ph type="sldNum" sz="quarter" idx="12"/>
          </p:nvPr>
        </p:nvSpPr>
        <p:spPr/>
        <p:txBody>
          <a:bodyPr/>
          <a:lstStyle/>
          <a:p>
            <a:pPr>
              <a:defRPr/>
            </a:pPr>
            <a:fld id="{0D967335-1C4E-4016-8D51-C1495C96A000}" type="slidenum">
              <a:rPr lang="en-US"/>
              <a:pPr>
                <a:defRPr/>
              </a:pPr>
              <a:t>1</a:t>
            </a:fld>
            <a:endParaRPr lang="en-US" dirty="0"/>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152400" y="1547813"/>
            <a:ext cx="8534400" cy="5121275"/>
          </a:xfrm>
        </p:spPr>
        <p:txBody>
          <a:bodyPr/>
          <a:lstStyle/>
          <a:p>
            <a:pPr>
              <a:buClr>
                <a:srgbClr val="000000"/>
              </a:buClr>
            </a:pPr>
            <a:r>
              <a:rPr lang="en-US" altLang="en-US" sz="2400" dirty="0">
                <a:latin typeface="Times New Roman" panose="02020603050405020304" pitchFamily="18" charset="0"/>
                <a:cs typeface="Times New Roman" panose="02020603050405020304" pitchFamily="18" charset="0"/>
              </a:rPr>
              <a:t>Revised Intake Meeting Process</a:t>
            </a:r>
          </a:p>
          <a:p>
            <a:pPr lvl="1" algn="just"/>
            <a:r>
              <a:rPr lang="en-US" altLang="en-US" sz="1800" dirty="0">
                <a:solidFill>
                  <a:srgbClr val="000000"/>
                </a:solidFill>
                <a:latin typeface="Times New Roman" panose="02020603050405020304" pitchFamily="18" charset="0"/>
                <a:cs typeface="Times New Roman" panose="02020603050405020304" pitchFamily="18" charset="0"/>
              </a:rPr>
              <a:t>The SC will provide the state with responses to intake questions from the prior cycle and give states the opportunity to provide updates</a:t>
            </a:r>
          </a:p>
          <a:p>
            <a:pPr lvl="1" algn="just"/>
            <a:r>
              <a:rPr lang="en-US" altLang="en-US" sz="1800" dirty="0">
                <a:solidFill>
                  <a:srgbClr val="000000"/>
                </a:solidFill>
                <a:latin typeface="Times New Roman" panose="02020603050405020304" pitchFamily="18" charset="0"/>
                <a:cs typeface="Times New Roman" panose="02020603050405020304" pitchFamily="18" charset="0"/>
              </a:rPr>
              <a:t>The SC will focus on questions about required data fields to be included in state submissions, formatting options, file layouts (planned to </a:t>
            </a:r>
            <a:r>
              <a:rPr lang="en-US" altLang="en-US" sz="1800" dirty="0">
                <a:latin typeface="Times New Roman" panose="02020603050405020304" pitchFamily="18" charset="0"/>
                <a:cs typeface="Times New Roman" panose="02020603050405020304" pitchFamily="18" charset="0"/>
              </a:rPr>
              <a:t>take place in July/August 2021)</a:t>
            </a:r>
          </a:p>
          <a:p>
            <a:pPr lvl="1" algn="just"/>
            <a:r>
              <a:rPr lang="en-US" altLang="en-US" sz="1800" dirty="0">
                <a:solidFill>
                  <a:srgbClr val="000000"/>
                </a:solidFill>
                <a:latin typeface="Times New Roman" panose="02020603050405020304" pitchFamily="18" charset="0"/>
                <a:cs typeface="Times New Roman" panose="02020603050405020304" pitchFamily="18" charset="0"/>
              </a:rPr>
              <a:t>States will be required to submit file layouts mapping their data variables in state system(s) to variables requested for PERM </a:t>
            </a:r>
            <a:r>
              <a:rPr lang="en-US" altLang="en-US" sz="1800" dirty="0">
                <a:latin typeface="Times New Roman" panose="02020603050405020304" pitchFamily="18" charset="0"/>
                <a:cs typeface="Times New Roman" panose="02020603050405020304" pitchFamily="18" charset="0"/>
              </a:rPr>
              <a:t>following</a:t>
            </a:r>
            <a:r>
              <a:rPr lang="en-US" altLang="en-US" sz="1800" dirty="0">
                <a:solidFill>
                  <a:srgbClr val="000000"/>
                </a:solidFill>
                <a:latin typeface="Times New Roman" panose="02020603050405020304" pitchFamily="18" charset="0"/>
                <a:cs typeface="Times New Roman" panose="02020603050405020304" pitchFamily="18" charset="0"/>
              </a:rPr>
              <a:t> the data intake meeting</a:t>
            </a:r>
          </a:p>
          <a:p>
            <a:pPr lvl="1" algn="just"/>
            <a:r>
              <a:rPr lang="en-US" altLang="en-US" sz="1800" dirty="0">
                <a:solidFill>
                  <a:srgbClr val="000000"/>
                </a:solidFill>
                <a:latin typeface="Times New Roman" panose="02020603050405020304" pitchFamily="18" charset="0"/>
                <a:cs typeface="Times New Roman" panose="02020603050405020304" pitchFamily="18" charset="0"/>
              </a:rPr>
              <a:t>The SC will review PERM requirements with the state data team</a:t>
            </a:r>
          </a:p>
          <a:p>
            <a:pPr lvl="2" algn="just">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In-depth review of state file layouts - variable by variable - to confirm correct data is mapped to the required and proper fields</a:t>
            </a:r>
          </a:p>
          <a:p>
            <a:pPr lvl="2" algn="just">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Note challenges/missing information from the state</a:t>
            </a:r>
          </a:p>
          <a:p>
            <a:pPr lvl="2" algn="just">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Walk through any potential data merging issues with PERM+ states</a:t>
            </a:r>
          </a:p>
          <a:p>
            <a:pPr lvl="2" algn="just">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Discuss header vs line data submission and payment levels</a:t>
            </a:r>
          </a:p>
          <a:p>
            <a:pPr lvl="2" algn="just">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Address any PHI/PII concerns</a:t>
            </a:r>
          </a:p>
          <a:p>
            <a:pPr lvl="2">
              <a:buFont typeface="Wingdings" panose="05000000000000000000" pitchFamily="2" charset="2"/>
              <a:buChar char="§"/>
            </a:pPr>
            <a:r>
              <a:rPr lang="en-US" altLang="en-US" sz="1600" dirty="0">
                <a:solidFill>
                  <a:srgbClr val="000000"/>
                </a:solidFill>
                <a:latin typeface="Times New Roman" panose="02020603050405020304" pitchFamily="18" charset="0"/>
                <a:cs typeface="Times New Roman" panose="02020603050405020304" pitchFamily="18" charset="0"/>
              </a:rPr>
              <a:t>Introduce PERM SFTP access, setting up credentials, and security protocols</a:t>
            </a:r>
          </a:p>
        </p:txBody>
      </p:sp>
      <p:sp>
        <p:nvSpPr>
          <p:cNvPr id="41987"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a:latin typeface="Times New Roman" panose="02020603050405020304" pitchFamily="18" charset="0"/>
                <a:cs typeface="Times New Roman" panose="02020603050405020304" pitchFamily="18" charset="0"/>
              </a:rPr>
              <a:t>SC: Claims Data Submission (cont’d)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6486A-E61B-4996-A177-DF15CB05C04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304800" y="1625600"/>
            <a:ext cx="8534400" cy="5103813"/>
          </a:xfrm>
        </p:spPr>
        <p:txBody>
          <a:bodyPr/>
          <a:lstStyle/>
          <a:p>
            <a:pPr eaLnBrk="1" hangingPunct="1">
              <a:defRPr/>
            </a:pPr>
            <a:r>
              <a:rPr lang="en-US" altLang="en-US" sz="2000" dirty="0">
                <a:latin typeface="Times New Roman" panose="02020603050405020304" pitchFamily="18" charset="0"/>
                <a:cs typeface="Times New Roman" panose="02020603050405020304" pitchFamily="18" charset="0"/>
              </a:rPr>
              <a:t>CMS-64/21 Intake Meeting</a:t>
            </a:r>
          </a:p>
          <a:p>
            <a:pPr lvl="1" algn="just">
              <a:defRPr/>
            </a:pPr>
            <a:r>
              <a:rPr lang="en-US" altLang="en-US" sz="2000" dirty="0">
                <a:solidFill>
                  <a:prstClr val="black"/>
                </a:solidFill>
                <a:latin typeface="Times New Roman" panose="02020603050405020304" pitchFamily="18" charset="0"/>
                <a:cs typeface="Times New Roman" panose="02020603050405020304" pitchFamily="18" charset="0"/>
              </a:rPr>
              <a:t>CMS-64/21 Intake Meetings will include the PERM contacts and the state’s financial staff </a:t>
            </a:r>
            <a:r>
              <a:rPr lang="en-US" altLang="en-US" sz="2000" dirty="0">
                <a:latin typeface="Times New Roman" panose="02020603050405020304" pitchFamily="18" charset="0"/>
                <a:cs typeface="Times New Roman" panose="02020603050405020304" pitchFamily="18" charset="0"/>
              </a:rPr>
              <a:t>(planned to take place in August 2021)</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Introduce the CMS-64/21 comparison and reconciliation process, as part of the PERM program</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Discuss the expected timeline for completion of this process</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Walk through a sample of the financial summary documents that will be prepared for each state program</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Review the state’s comparison and reconciliation process from the previous PERM cycle</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Answer any questions that the state staff may have regarding this process</a:t>
            </a:r>
          </a:p>
          <a:p>
            <a:pPr lvl="2" algn="jus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It is vital that the state has the correct participants on the call to ensure that all required data are submitted and included in the appropriate universe</a:t>
            </a:r>
          </a:p>
          <a:p>
            <a:pPr marL="0" indent="0">
              <a:buFont typeface="Arial" panose="020B0604020202020204" pitchFamily="34" charset="0"/>
              <a:buNone/>
              <a:defRPr/>
            </a:pPr>
            <a:endParaRPr lang="en-US" altLang="en-US" dirty="0"/>
          </a:p>
        </p:txBody>
      </p:sp>
      <p:sp>
        <p:nvSpPr>
          <p:cNvPr id="44035" name="Title 2"/>
          <p:cNvSpPr>
            <a:spLocks noGrp="1"/>
          </p:cNvSpPr>
          <p:nvPr>
            <p:ph type="title"/>
          </p:nvPr>
        </p:nvSpPr>
        <p:spPr>
          <a:effectLst>
            <a:outerShdw dist="76200" dir="5639981" algn="tl" rotWithShape="0">
              <a:srgbClr val="084A9C"/>
            </a:outerShdw>
          </a:effectLst>
        </p:spPr>
        <p:txBody>
          <a:bodyPr/>
          <a:lstStyle/>
          <a:p>
            <a:r>
              <a:rPr lang="en-US" altLang="en-US" dirty="0">
                <a:latin typeface="Times New Roman" panose="02020603050405020304" pitchFamily="18" charset="0"/>
                <a:cs typeface="Times New Roman" panose="02020603050405020304" pitchFamily="18" charset="0"/>
              </a:rPr>
              <a:t>SC: Claims Data Submission (cont’d)</a:t>
            </a:r>
          </a:p>
        </p:txBody>
      </p:sp>
      <p:sp>
        <p:nvSpPr>
          <p:cNvPr id="4" name="Slide Number Placeholder 3"/>
          <p:cNvSpPr>
            <a:spLocks noGrp="1"/>
          </p:cNvSpPr>
          <p:nvPr>
            <p:ph type="sldNum" sz="quarter" idx="10"/>
          </p:nvPr>
        </p:nvSpPr>
        <p:spPr/>
        <p:txBody>
          <a:bodyPr/>
          <a:lstStyle/>
          <a:p>
            <a:pPr>
              <a:defRPr/>
            </a:pPr>
            <a:fld id="{765DCC38-548B-4EF2-9B08-F33E82503CC8}" type="slidenum">
              <a:rPr lang="en-US" smtClean="0"/>
              <a:pPr>
                <a:defRPr/>
              </a:pPr>
              <a:t>11</a:t>
            </a:fld>
            <a:endParaRPr lang="en-US" dirty="0"/>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1"/>
            <a:ext cx="8534400" cy="4876800"/>
          </a:xfrm>
        </p:spPr>
        <p:txBody>
          <a:bodyPr rtlCol="0">
            <a:noAutofit/>
          </a:bodyPr>
          <a:lstStyle/>
          <a:p>
            <a:pPr>
              <a:buClr>
                <a:srgbClr val="000000"/>
              </a:buClr>
              <a:defRPr/>
            </a:pPr>
            <a:r>
              <a:rPr lang="en-US" sz="2000" dirty="0">
                <a:latin typeface="Times New Roman" panose="02020603050405020304" pitchFamily="18" charset="0"/>
                <a:cs typeface="Times New Roman" panose="02020603050405020304" pitchFamily="18" charset="0"/>
              </a:rPr>
              <a:t>Claims data due dates</a:t>
            </a:r>
          </a:p>
          <a:p>
            <a:pPr>
              <a:defRPr/>
            </a:pPr>
            <a:endParaRPr lang="en-US"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algn="just">
              <a:defRPr/>
            </a:pPr>
            <a:r>
              <a:rPr lang="en-US" sz="2000" dirty="0">
                <a:latin typeface="Times New Roman" panose="02020603050405020304" pitchFamily="18" charset="0"/>
                <a:cs typeface="Times New Roman" panose="02020603050405020304" pitchFamily="18" charset="0"/>
              </a:rPr>
              <a:t>The SC will work with the state to ensure all PERM submission requirements are met each quarter</a:t>
            </a:r>
          </a:p>
          <a:p>
            <a:pPr lvl="1" algn="just">
              <a:defRPr/>
            </a:pPr>
            <a:r>
              <a:rPr lang="en-US" sz="1600" dirty="0">
                <a:latin typeface="Times New Roman" panose="02020603050405020304" pitchFamily="18" charset="0"/>
                <a:cs typeface="Times New Roman" panose="02020603050405020304" pitchFamily="18" charset="0"/>
              </a:rPr>
              <a:t>Timely communication and efforts early on in the cycle will help the process for subsequent quarters and phases of PERM</a:t>
            </a:r>
          </a:p>
          <a:p>
            <a:pPr algn="just">
              <a:defRPr/>
            </a:pPr>
            <a:r>
              <a:rPr lang="en-US" sz="2000" dirty="0">
                <a:latin typeface="Times New Roman" panose="02020603050405020304" pitchFamily="18" charset="0"/>
                <a:cs typeface="Times New Roman" panose="02020603050405020304" pitchFamily="18" charset="0"/>
              </a:rPr>
              <a:t>The SC performs a series of quality control checks on the data</a:t>
            </a:r>
          </a:p>
          <a:p>
            <a:pPr algn="just">
              <a:defRPr/>
            </a:pPr>
            <a:r>
              <a:rPr lang="en-US" sz="2000" dirty="0">
                <a:latin typeface="Times New Roman" panose="02020603050405020304" pitchFamily="18" charset="0"/>
                <a:cs typeface="Times New Roman" panose="02020603050405020304" pitchFamily="18" charset="0"/>
              </a:rPr>
              <a:t>The SC also performs a comparison of PERM data submission to CMS-64/21 reports but encourages states to perform similar work as data is submitted to ensure all required data are submitted and included in the correct universe</a:t>
            </a:r>
          </a:p>
        </p:txBody>
      </p:sp>
      <p:sp>
        <p:nvSpPr>
          <p:cNvPr id="45059"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a:latin typeface="Times New Roman" panose="02020603050405020304" pitchFamily="18" charset="0"/>
                <a:cs typeface="Times New Roman" panose="02020603050405020304" pitchFamily="18" charset="0"/>
              </a:rPr>
              <a:t>SC: Claims Data Submission (cont’d)</a:t>
            </a:r>
          </a:p>
        </p:txBody>
      </p:sp>
      <p:sp>
        <p:nvSpPr>
          <p:cNvPr id="3" name="Slide Number Placeholder 2"/>
          <p:cNvSpPr>
            <a:spLocks noGrp="1"/>
          </p:cNvSpPr>
          <p:nvPr>
            <p:ph type="sldNum" sz="quarter" idx="10"/>
          </p:nvPr>
        </p:nvSpPr>
        <p:spPr/>
        <p:txBody>
          <a:bodyPr/>
          <a:lstStyle/>
          <a:p>
            <a:pPr>
              <a:defRPr/>
            </a:pPr>
            <a:fld id="{31D9D50A-2A32-4580-BCD4-03F217579B54}" type="slidenum">
              <a:rPr lang="en-US"/>
              <a:pPr>
                <a:defRPr/>
              </a:pPr>
              <a:t>12</a:t>
            </a:fld>
            <a:endParaRPr lang="en-US" dirty="0"/>
          </a:p>
        </p:txBody>
      </p:sp>
      <p:graphicFrame>
        <p:nvGraphicFramePr>
          <p:cNvPr id="4" name="Table 3" descr="Table: Claims Submission " title="Table: Claims Submission "/>
          <p:cNvGraphicFramePr>
            <a:graphicFrameLocks noGrp="1"/>
          </p:cNvGraphicFramePr>
          <p:nvPr>
            <p:extLst>
              <p:ext uri="{D42A27DB-BD31-4B8C-83A1-F6EECF244321}">
                <p14:modId xmlns:p14="http://schemas.microsoft.com/office/powerpoint/2010/main" val="458875320"/>
              </p:ext>
            </p:extLst>
          </p:nvPr>
        </p:nvGraphicFramePr>
        <p:xfrm>
          <a:off x="1295400" y="1981198"/>
          <a:ext cx="6705600" cy="1905001"/>
        </p:xfrm>
        <a:graphic>
          <a:graphicData uri="http://schemas.openxmlformats.org/drawingml/2006/table">
            <a:tbl>
              <a:tblPr firstRow="1" bandRow="1">
                <a:tableStyleId>{5C22544A-7EE6-4342-B048-85BDC9FD1C3A}</a:tableStyleId>
              </a:tblPr>
              <a:tblGrid>
                <a:gridCol w="1054813">
                  <a:extLst>
                    <a:ext uri="{9D8B030D-6E8A-4147-A177-3AD203B41FA5}">
                      <a16:colId xmlns:a16="http://schemas.microsoft.com/office/drawing/2014/main" val="20000"/>
                    </a:ext>
                  </a:extLst>
                </a:gridCol>
                <a:gridCol w="2637034">
                  <a:extLst>
                    <a:ext uri="{9D8B030D-6E8A-4147-A177-3AD203B41FA5}">
                      <a16:colId xmlns:a16="http://schemas.microsoft.com/office/drawing/2014/main" val="20001"/>
                    </a:ext>
                  </a:extLst>
                </a:gridCol>
                <a:gridCol w="3013753">
                  <a:extLst>
                    <a:ext uri="{9D8B030D-6E8A-4147-A177-3AD203B41FA5}">
                      <a16:colId xmlns:a16="http://schemas.microsoft.com/office/drawing/2014/main" val="20002"/>
                    </a:ext>
                  </a:extLst>
                </a:gridCol>
              </a:tblGrid>
              <a:tr h="350345">
                <a:tc>
                  <a:txBody>
                    <a:bodyPr/>
                    <a:lstStyle/>
                    <a:p>
                      <a:r>
                        <a:rPr lang="en-US" sz="1500" dirty="0">
                          <a:latin typeface="Times New Roman" panose="02020603050405020304" pitchFamily="18" charset="0"/>
                          <a:cs typeface="Times New Roman" panose="02020603050405020304" pitchFamily="18" charset="0"/>
                        </a:rPr>
                        <a:t>Quarter</a:t>
                      </a:r>
                    </a:p>
                  </a:txBody>
                  <a:tcPr marL="68569" marR="68569" marT="34290" marB="34290"/>
                </a:tc>
                <a:tc>
                  <a:txBody>
                    <a:bodyPr/>
                    <a:lstStyle/>
                    <a:p>
                      <a:r>
                        <a:rPr lang="en-US" sz="1500" dirty="0">
                          <a:latin typeface="Times New Roman" panose="02020603050405020304" pitchFamily="18" charset="0"/>
                          <a:cs typeface="Times New Roman" panose="02020603050405020304" pitchFamily="18" charset="0"/>
                        </a:rPr>
                        <a:t>Paid Date</a:t>
                      </a:r>
                    </a:p>
                  </a:txBody>
                  <a:tcPr marL="68569" marR="68569" marT="34290" marB="34290"/>
                </a:tc>
                <a:tc>
                  <a:txBody>
                    <a:bodyPr/>
                    <a:lstStyle/>
                    <a:p>
                      <a:r>
                        <a:rPr lang="en-US" sz="1500" dirty="0">
                          <a:latin typeface="Times New Roman" panose="02020603050405020304" pitchFamily="18" charset="0"/>
                          <a:cs typeface="Times New Roman" panose="02020603050405020304" pitchFamily="18" charset="0"/>
                        </a:rPr>
                        <a:t>Due</a:t>
                      </a:r>
                      <a:r>
                        <a:rPr lang="en-US" sz="1500" baseline="0" dirty="0">
                          <a:latin typeface="Times New Roman" panose="02020603050405020304" pitchFamily="18" charset="0"/>
                          <a:cs typeface="Times New Roman" panose="02020603050405020304" pitchFamily="18" charset="0"/>
                        </a:rPr>
                        <a:t> Date</a:t>
                      </a:r>
                      <a:endParaRPr lang="en-US" sz="1500" dirty="0">
                        <a:latin typeface="Times New Roman" panose="02020603050405020304" pitchFamily="18" charset="0"/>
                        <a:cs typeface="Times New Roman" panose="02020603050405020304" pitchFamily="18" charset="0"/>
                      </a:endParaRPr>
                    </a:p>
                  </a:txBody>
                  <a:tcPr marL="68569" marR="68569" marT="34290" marB="34290"/>
                </a:tc>
                <a:extLst>
                  <a:ext uri="{0D108BD9-81ED-4DB2-BD59-A6C34878D82A}">
                    <a16:rowId xmlns:a16="http://schemas.microsoft.com/office/drawing/2014/main" val="10000"/>
                  </a:ext>
                </a:extLst>
              </a:tr>
              <a:tr h="503621">
                <a:tc>
                  <a:txBody>
                    <a:bodyPr/>
                    <a:lstStyle/>
                    <a:p>
                      <a:r>
                        <a:rPr lang="en-US" sz="1500" dirty="0">
                          <a:latin typeface="Times New Roman" panose="02020603050405020304" pitchFamily="18" charset="0"/>
                          <a:cs typeface="Times New Roman" panose="02020603050405020304" pitchFamily="18" charset="0"/>
                        </a:rPr>
                        <a:t>Quarter 1</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July 1</a:t>
                      </a:r>
                      <a:r>
                        <a:rPr lang="en-US" sz="1500" baseline="0" dirty="0">
                          <a:solidFill>
                            <a:schemeClr val="tx1"/>
                          </a:solidFill>
                          <a:latin typeface="Times New Roman" panose="02020603050405020304" pitchFamily="18" charset="0"/>
                          <a:cs typeface="Times New Roman" panose="02020603050405020304" pitchFamily="18" charset="0"/>
                        </a:rPr>
                        <a:t> </a:t>
                      </a:r>
                      <a:r>
                        <a:rPr lang="en-US" sz="1500" dirty="0">
                          <a:solidFill>
                            <a:schemeClr val="tx1"/>
                          </a:solidFill>
                          <a:latin typeface="Times New Roman" panose="02020603050405020304" pitchFamily="18" charset="0"/>
                          <a:cs typeface="Times New Roman" panose="02020603050405020304" pitchFamily="18" charset="0"/>
                        </a:rPr>
                        <a:t>– September 30,</a:t>
                      </a:r>
                      <a:r>
                        <a:rPr lang="en-US" sz="1500" baseline="0" dirty="0">
                          <a:solidFill>
                            <a:schemeClr val="tx1"/>
                          </a:solidFill>
                          <a:latin typeface="Times New Roman" panose="02020603050405020304" pitchFamily="18" charset="0"/>
                          <a:cs typeface="Times New Roman" panose="02020603050405020304" pitchFamily="18" charset="0"/>
                        </a:rPr>
                        <a:t> 2021</a:t>
                      </a:r>
                      <a:endParaRPr lang="en-US" sz="1500" dirty="0">
                        <a:solidFill>
                          <a:schemeClr val="tx1"/>
                        </a:solidFill>
                        <a:latin typeface="Times New Roman" panose="02020603050405020304" pitchFamily="18" charset="0"/>
                        <a:cs typeface="Times New Roman" panose="02020603050405020304" pitchFamily="18" charset="0"/>
                      </a:endParaRP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October 15, 2021</a:t>
                      </a:r>
                    </a:p>
                  </a:txBody>
                  <a:tcPr marL="68569" marR="68569" marT="34290" marB="34290"/>
                </a:tc>
                <a:extLst>
                  <a:ext uri="{0D108BD9-81ED-4DB2-BD59-A6C34878D82A}">
                    <a16:rowId xmlns:a16="http://schemas.microsoft.com/office/drawing/2014/main" val="10001"/>
                  </a:ext>
                </a:extLst>
              </a:tr>
              <a:tr h="350345">
                <a:tc>
                  <a:txBody>
                    <a:bodyPr/>
                    <a:lstStyle/>
                    <a:p>
                      <a:r>
                        <a:rPr lang="en-US" sz="1500" dirty="0">
                          <a:latin typeface="Times New Roman" panose="02020603050405020304" pitchFamily="18" charset="0"/>
                          <a:cs typeface="Times New Roman" panose="02020603050405020304" pitchFamily="18" charset="0"/>
                        </a:rPr>
                        <a:t>Quarter</a:t>
                      </a:r>
                      <a:r>
                        <a:rPr lang="en-US" sz="1500" baseline="0" dirty="0">
                          <a:latin typeface="Times New Roman" panose="02020603050405020304" pitchFamily="18" charset="0"/>
                          <a:cs typeface="Times New Roman" panose="02020603050405020304" pitchFamily="18" charset="0"/>
                        </a:rPr>
                        <a:t> 2</a:t>
                      </a:r>
                      <a:endParaRPr lang="en-US" sz="1500" dirty="0">
                        <a:latin typeface="Times New Roman" panose="02020603050405020304" pitchFamily="18" charset="0"/>
                        <a:cs typeface="Times New Roman" panose="02020603050405020304" pitchFamily="18" charset="0"/>
                      </a:endParaRP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October 1</a:t>
                      </a:r>
                      <a:r>
                        <a:rPr lang="en-US" sz="1500" baseline="0" dirty="0">
                          <a:solidFill>
                            <a:schemeClr val="tx1"/>
                          </a:solidFill>
                          <a:latin typeface="Times New Roman" panose="02020603050405020304" pitchFamily="18" charset="0"/>
                          <a:cs typeface="Times New Roman" panose="02020603050405020304" pitchFamily="18" charset="0"/>
                        </a:rPr>
                        <a:t> </a:t>
                      </a:r>
                      <a:r>
                        <a:rPr lang="en-US" sz="1500" dirty="0">
                          <a:solidFill>
                            <a:schemeClr val="tx1"/>
                          </a:solidFill>
                          <a:latin typeface="Times New Roman" panose="02020603050405020304" pitchFamily="18" charset="0"/>
                          <a:cs typeface="Times New Roman" panose="02020603050405020304" pitchFamily="18" charset="0"/>
                        </a:rPr>
                        <a:t>– December 31, 2021</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January 17, 2022</a:t>
                      </a:r>
                    </a:p>
                  </a:txBody>
                  <a:tcPr marL="68569" marR="68569" marT="34290" marB="34290"/>
                </a:tc>
                <a:extLst>
                  <a:ext uri="{0D108BD9-81ED-4DB2-BD59-A6C34878D82A}">
                    <a16:rowId xmlns:a16="http://schemas.microsoft.com/office/drawing/2014/main" val="10002"/>
                  </a:ext>
                </a:extLst>
              </a:tr>
              <a:tr h="350345">
                <a:tc>
                  <a:txBody>
                    <a:bodyPr/>
                    <a:lstStyle/>
                    <a:p>
                      <a:r>
                        <a:rPr lang="en-US" sz="1500" dirty="0">
                          <a:latin typeface="Times New Roman" panose="02020603050405020304" pitchFamily="18" charset="0"/>
                          <a:cs typeface="Times New Roman" panose="02020603050405020304" pitchFamily="18" charset="0"/>
                        </a:rPr>
                        <a:t>Quarter 3</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January 1 – March 31, 2022</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April 15, 2022</a:t>
                      </a:r>
                    </a:p>
                  </a:txBody>
                  <a:tcPr marL="68569" marR="68569" marT="34290" marB="34290"/>
                </a:tc>
                <a:extLst>
                  <a:ext uri="{0D108BD9-81ED-4DB2-BD59-A6C34878D82A}">
                    <a16:rowId xmlns:a16="http://schemas.microsoft.com/office/drawing/2014/main" val="10003"/>
                  </a:ext>
                </a:extLst>
              </a:tr>
              <a:tr h="350345">
                <a:tc>
                  <a:txBody>
                    <a:bodyPr/>
                    <a:lstStyle/>
                    <a:p>
                      <a:r>
                        <a:rPr lang="en-US" sz="1500" dirty="0">
                          <a:latin typeface="Times New Roman" panose="02020603050405020304" pitchFamily="18" charset="0"/>
                          <a:cs typeface="Times New Roman" panose="02020603050405020304" pitchFamily="18" charset="0"/>
                        </a:rPr>
                        <a:t>Quarter 4</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April 1 – June 30, 2022</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July 15, 2022</a:t>
                      </a:r>
                    </a:p>
                  </a:txBody>
                  <a:tcPr marL="68569" marR="68569" marT="34290" marB="34290"/>
                </a:tc>
                <a:extLst>
                  <a:ext uri="{0D108BD9-81ED-4DB2-BD59-A6C34878D82A}">
                    <a16:rowId xmlns:a16="http://schemas.microsoft.com/office/drawing/2014/main" val="10004"/>
                  </a:ext>
                </a:extLst>
              </a:tr>
            </a:tbl>
          </a:graphicData>
        </a:graphic>
      </p:graphicFrame>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266700" y="1708150"/>
            <a:ext cx="8610600" cy="4648200"/>
          </a:xfrm>
        </p:spPr>
        <p:txBody>
          <a:bodyPr>
            <a:normAutofit fontScale="85000" lnSpcReduction="10000"/>
          </a:bodyPr>
          <a:lstStyle/>
          <a:p>
            <a:pPr algn="just" eaLnBrk="1" hangingPunct="1">
              <a:defRPr/>
            </a:pPr>
            <a:r>
              <a:rPr lang="en-US" altLang="en-US" sz="2600" dirty="0">
                <a:latin typeface="Times New Roman" panose="02020603050405020304" pitchFamily="18" charset="0"/>
                <a:cs typeface="Times New Roman" panose="02020603050405020304" pitchFamily="18" charset="0"/>
              </a:rPr>
              <a:t>Since eligibility reviews will be part of this cycle there are some fields that will be mandatory in the universe submission: Beneficiary ID, gender, date of birth, county/service area, and eligibility category</a:t>
            </a:r>
          </a:p>
          <a:p>
            <a:pPr>
              <a:defRPr/>
            </a:pPr>
            <a:r>
              <a:rPr lang="en-US" altLang="en-US" sz="2600" dirty="0">
                <a:solidFill>
                  <a:srgbClr val="FF0000"/>
                </a:solidFill>
                <a:latin typeface="Times New Roman" panose="02020603050405020304" pitchFamily="18" charset="0"/>
                <a:cs typeface="Times New Roman" panose="02020603050405020304" pitchFamily="18" charset="0"/>
              </a:rPr>
              <a:t>**New** </a:t>
            </a:r>
            <a:r>
              <a:rPr lang="en-US" altLang="en-US" sz="2600" dirty="0">
                <a:latin typeface="Times New Roman" panose="02020603050405020304" pitchFamily="18" charset="0"/>
                <a:cs typeface="Times New Roman" panose="02020603050405020304" pitchFamily="18" charset="0"/>
              </a:rPr>
              <a:t>Additional Universe Fields Required to Support Reviews</a:t>
            </a:r>
            <a:endParaRPr lang="en-US" altLang="en-US" sz="2600" dirty="0"/>
          </a:p>
          <a:p>
            <a:pPr lvl="1" eaLnBrk="1" hangingPunct="1">
              <a:defRPr/>
            </a:pPr>
            <a:r>
              <a:rPr lang="en-US" altLang="en-US" sz="2600" dirty="0">
                <a:latin typeface="Times New Roman" panose="02020603050405020304" pitchFamily="18" charset="0"/>
                <a:cs typeface="Times New Roman" panose="02020603050405020304" pitchFamily="18" charset="0"/>
              </a:rPr>
              <a:t>Outpatient claims should contain EAPG rate code, if bundled by EAPG/APG codes</a:t>
            </a:r>
          </a:p>
          <a:p>
            <a:pPr lvl="1" eaLnBrk="1" hangingPunct="1">
              <a:defRPr/>
            </a:pPr>
            <a:r>
              <a:rPr lang="en-US" altLang="en-US" sz="2600" dirty="0">
                <a:latin typeface="Times New Roman" panose="02020603050405020304" pitchFamily="18" charset="0"/>
                <a:cs typeface="Times New Roman" panose="02020603050405020304" pitchFamily="18" charset="0"/>
              </a:rPr>
              <a:t>Express Lane Eligibility Indicator (If applicable)</a:t>
            </a:r>
          </a:p>
          <a:p>
            <a:pPr lvl="1" eaLnBrk="1" hangingPunct="1">
              <a:defRPr/>
            </a:pPr>
            <a:r>
              <a:rPr lang="en-US" altLang="en-US" sz="2600" dirty="0">
                <a:latin typeface="Times New Roman" panose="02020603050405020304" pitchFamily="18" charset="0"/>
                <a:cs typeface="Times New Roman" panose="02020603050405020304" pitchFamily="18" charset="0"/>
              </a:rPr>
              <a:t>Beneficiary Type for labor/delivery and KICK payments</a:t>
            </a:r>
          </a:p>
          <a:p>
            <a:pPr lvl="1" eaLnBrk="1" hangingPunct="1">
              <a:defRPr/>
            </a:pPr>
            <a:r>
              <a:rPr lang="en-US" altLang="en-US" sz="2600" dirty="0">
                <a:latin typeface="Times New Roman" panose="02020603050405020304" pitchFamily="18" charset="0"/>
                <a:cs typeface="Times New Roman" panose="02020603050405020304" pitchFamily="18" charset="0"/>
              </a:rPr>
              <a:t>Provider Location ID (for PERM+ states)</a:t>
            </a:r>
          </a:p>
          <a:p>
            <a:pPr lvl="1" eaLnBrk="1" hangingPunct="1">
              <a:defRPr/>
            </a:pPr>
            <a:r>
              <a:rPr lang="en-US" altLang="en-US" sz="2600" dirty="0">
                <a:latin typeface="Times New Roman" panose="02020603050405020304" pitchFamily="18" charset="0"/>
                <a:cs typeface="Times New Roman" panose="02020603050405020304" pitchFamily="18" charset="0"/>
              </a:rPr>
              <a:t>COVID-19 Indicator</a:t>
            </a:r>
          </a:p>
          <a:p>
            <a:pPr lvl="1" eaLnBrk="1" hangingPunct="1">
              <a:defRPr/>
            </a:pPr>
            <a:r>
              <a:rPr lang="en-US" altLang="en-US" sz="2600" dirty="0">
                <a:latin typeface="Times New Roman" panose="02020603050405020304" pitchFamily="18" charset="0"/>
                <a:cs typeface="Times New Roman" panose="02020603050405020304" pitchFamily="18" charset="0"/>
              </a:rPr>
              <a:t>Emergency Services Indicator</a:t>
            </a:r>
          </a:p>
          <a:p>
            <a:pPr eaLnBrk="1" hangingPunct="1">
              <a:defRPr/>
            </a:pPr>
            <a:r>
              <a:rPr lang="en-US" altLang="en-US" sz="2600" dirty="0">
                <a:latin typeface="Times New Roman" panose="02020603050405020304" pitchFamily="18" charset="0"/>
                <a:cs typeface="Times New Roman" panose="02020603050405020304" pitchFamily="18" charset="0"/>
              </a:rPr>
              <a:t>The final data submission instructions will be sent out in June </a:t>
            </a:r>
            <a:r>
              <a:rPr lang="en-US" altLang="en-US" sz="2600" dirty="0" smtClean="0">
                <a:latin typeface="Times New Roman" panose="02020603050405020304" pitchFamily="18" charset="0"/>
                <a:cs typeface="Times New Roman" panose="02020603050405020304" pitchFamily="18" charset="0"/>
              </a:rPr>
              <a:t>2021</a:t>
            </a:r>
            <a:endParaRPr lang="en-US" altLang="en-US" sz="2600" dirty="0">
              <a:latin typeface="Times New Roman" panose="02020603050405020304" pitchFamily="18" charset="0"/>
              <a:cs typeface="Times New Roman" panose="02020603050405020304" pitchFamily="18" charset="0"/>
            </a:endParaRPr>
          </a:p>
        </p:txBody>
      </p:sp>
      <p:sp>
        <p:nvSpPr>
          <p:cNvPr id="47107" name="Title 2"/>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a:latin typeface="Times New Roman" panose="02020603050405020304" pitchFamily="18" charset="0"/>
                <a:cs typeface="Times New Roman" panose="02020603050405020304" pitchFamily="18" charset="0"/>
              </a:rPr>
              <a:t>SC: Claims Data Submission (cont’d)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6BD793-D952-446A-B368-BF05DA7918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algn="just" eaLnBrk="1" hangingPunct="1">
              <a:buClr>
                <a:srgbClr val="000000"/>
              </a:buClr>
            </a:pPr>
            <a:r>
              <a:rPr lang="en-US" altLang="en-US" sz="2400" dirty="0">
                <a:latin typeface="Times New Roman" panose="02020603050405020304" pitchFamily="18" charset="0"/>
                <a:cs typeface="Times New Roman" panose="02020603050405020304" pitchFamily="18" charset="0"/>
              </a:rPr>
              <a:t>PERM will utilize sample sizes that cap the number of samples selected from FFS and managed care for MR, DP, and Eligibility Reviews (ER)</a:t>
            </a:r>
          </a:p>
          <a:p>
            <a:pPr algn="just" eaLnBrk="1" hangingPunct="1"/>
            <a:r>
              <a:rPr lang="en-US" altLang="en-US" sz="2400" dirty="0">
                <a:latin typeface="Times New Roman" panose="02020603050405020304" pitchFamily="18" charset="0"/>
                <a:cs typeface="Times New Roman" panose="02020603050405020304" pitchFamily="18" charset="0"/>
              </a:rPr>
              <a:t>The national sample size will be distributed across states based on the latest state expenditures</a:t>
            </a:r>
          </a:p>
          <a:p>
            <a:pPr algn="just" eaLnBrk="1" hangingPunct="1"/>
            <a:r>
              <a:rPr lang="en-US" altLang="en-US" sz="2400" dirty="0">
                <a:latin typeface="Times New Roman" panose="02020603050405020304" pitchFamily="18" charset="0"/>
                <a:cs typeface="Times New Roman" panose="02020603050405020304" pitchFamily="18" charset="0"/>
              </a:rPr>
              <a:t>Each state will receive its sample size notification by May 31, 2021</a:t>
            </a:r>
          </a:p>
        </p:txBody>
      </p:sp>
      <p:sp>
        <p:nvSpPr>
          <p:cNvPr id="48131"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sz="4000" dirty="0">
                <a:latin typeface="Times New Roman" panose="02020603050405020304" pitchFamily="18" charset="0"/>
                <a:cs typeface="Times New Roman" panose="02020603050405020304" pitchFamily="18" charset="0"/>
              </a:rPr>
              <a:t>SC: FFS and Managed Care Sampling</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C3794-726F-4550-8CC0-0EFE50E39E2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p:txBody>
          <a:bodyPr/>
          <a:lstStyle/>
          <a:p>
            <a:pPr algn="just" eaLnBrk="1" hangingPunct="1">
              <a:buClr>
                <a:srgbClr val="000000"/>
              </a:buClr>
            </a:pPr>
            <a:r>
              <a:rPr lang="en-US" altLang="en-US" sz="2400" dirty="0">
                <a:latin typeface="Times New Roman" panose="02020603050405020304" pitchFamily="18" charset="0"/>
                <a:cs typeface="Times New Roman" panose="02020603050405020304" pitchFamily="18" charset="0"/>
              </a:rPr>
              <a:t>Payment Stratification Sampling</a:t>
            </a:r>
          </a:p>
          <a:p>
            <a:pPr lvl="1" algn="just" eaLnBrk="1" hangingPunct="1"/>
            <a:r>
              <a:rPr lang="en-US" altLang="en-US" sz="2400" dirty="0">
                <a:latin typeface="Times New Roman" panose="02020603050405020304" pitchFamily="18" charset="0"/>
                <a:cs typeface="Times New Roman" panose="02020603050405020304" pitchFamily="18" charset="0"/>
              </a:rPr>
              <a:t>In RY 2023, for FFS the SC will use 5 payment strata and one stratum for claims that receive only a data processing review, including fixed, aggregate, and Medicare Crossover payments; for managed care, there will be 5 payment strata </a:t>
            </a:r>
          </a:p>
          <a:p>
            <a:pPr lvl="1" algn="just" eaLnBrk="1" hangingPunct="1"/>
            <a:r>
              <a:rPr lang="en-US" altLang="en-US" sz="2400" dirty="0">
                <a:latin typeface="Times New Roman" panose="02020603050405020304" pitchFamily="18" charset="0"/>
                <a:cs typeface="Times New Roman" panose="02020603050405020304" pitchFamily="18" charset="0"/>
              </a:rPr>
              <a:t>Note that eligibility samples will be divided among FFS and managed care universes. Claims and eligibility sample selection are nested. Thus, eligibility samples will be drawn from the same FFS and managed care universes</a:t>
            </a:r>
          </a:p>
          <a:p>
            <a:pPr lvl="1" algn="just" eaLnBrk="1" hangingPunct="1"/>
            <a:endParaRPr lang="en-US" altLang="en-US" sz="2400" dirty="0">
              <a:latin typeface="Times New Roman" panose="02020603050405020304" pitchFamily="18" charset="0"/>
              <a:cs typeface="Times New Roman" panose="02020603050405020304" pitchFamily="18" charset="0"/>
            </a:endParaRPr>
          </a:p>
        </p:txBody>
      </p:sp>
      <p:sp>
        <p:nvSpPr>
          <p:cNvPr id="50179"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sz="3200" dirty="0">
                <a:latin typeface="Times New Roman" panose="02020603050405020304" pitchFamily="18" charset="0"/>
                <a:cs typeface="Times New Roman" panose="02020603050405020304" pitchFamily="18" charset="0"/>
              </a:rPr>
              <a:t>SC: FFS and Managed Care Sampling (cont’d)</a:t>
            </a:r>
          </a:p>
        </p:txBody>
      </p:sp>
      <p:sp>
        <p:nvSpPr>
          <p:cNvPr id="3" name="Slide Number Placeholder 2"/>
          <p:cNvSpPr>
            <a:spLocks noGrp="1"/>
          </p:cNvSpPr>
          <p:nvPr>
            <p:ph type="sldNum" sz="quarter" idx="10"/>
          </p:nvPr>
        </p:nvSpPr>
        <p:spPr/>
        <p:txBody>
          <a:bodyPr/>
          <a:lstStyle/>
          <a:p>
            <a:pPr>
              <a:defRPr/>
            </a:pPr>
            <a:fld id="{0CA39761-170B-4DEC-9A38-96F5C4ED8ECE}" type="slidenum">
              <a:rPr lang="en-US"/>
              <a:pPr>
                <a:defRPr/>
              </a:pPr>
              <a:t>15</a:t>
            </a:fld>
            <a:endParaRPr lang="en-US" dirty="0"/>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381000" y="1676400"/>
            <a:ext cx="8458200" cy="4876800"/>
          </a:xfrm>
        </p:spPr>
        <p:txBody>
          <a:bodyPr/>
          <a:lstStyle/>
          <a:p>
            <a:pPr algn="just"/>
            <a:r>
              <a:rPr lang="en-US" altLang="en-US" sz="1800" dirty="0">
                <a:latin typeface="Times New Roman" panose="02020603050405020304" pitchFamily="18" charset="0"/>
                <a:cs typeface="Times New Roman" panose="02020603050405020304" pitchFamily="18" charset="0"/>
              </a:rPr>
              <a:t>Details data are used to request medical records, conduct medical review, conduct data processing review, and conduct eligibility review for sampled FFS claims</a:t>
            </a:r>
          </a:p>
          <a:p>
            <a:pPr lvl="1" algn="just"/>
            <a:r>
              <a:rPr lang="en-US" altLang="en-US" sz="1800" dirty="0">
                <a:latin typeface="Times New Roman" panose="02020603050405020304" pitchFamily="18" charset="0"/>
                <a:cs typeface="Times New Roman" panose="02020603050405020304" pitchFamily="18" charset="0"/>
              </a:rPr>
              <a:t>Submitted by routine PERM states</a:t>
            </a:r>
          </a:p>
          <a:p>
            <a:pPr lvl="1" algn="just"/>
            <a:r>
              <a:rPr lang="en-US" altLang="en-US" sz="1800" dirty="0">
                <a:latin typeface="Times New Roman" panose="02020603050405020304" pitchFamily="18" charset="0"/>
                <a:cs typeface="Times New Roman" panose="02020603050405020304" pitchFamily="18" charset="0"/>
              </a:rPr>
              <a:t>SC creates details file for PERM+ states</a:t>
            </a:r>
          </a:p>
          <a:p>
            <a:pPr algn="just"/>
            <a:r>
              <a:rPr lang="en-US" altLang="en-US" sz="1800" dirty="0">
                <a:latin typeface="Times New Roman" panose="02020603050405020304" pitchFamily="18" charset="0"/>
                <a:cs typeface="Times New Roman" panose="02020603050405020304" pitchFamily="18" charset="0"/>
              </a:rPr>
              <a:t>As in RY 2020, the SC will hold details intake meetings with each routine PERM state to:</a:t>
            </a:r>
          </a:p>
          <a:p>
            <a:pPr lvl="1" algn="just"/>
            <a:r>
              <a:rPr lang="en-US" altLang="en-US" sz="1800" dirty="0">
                <a:latin typeface="Times New Roman" panose="02020603050405020304" pitchFamily="18" charset="0"/>
                <a:cs typeface="Times New Roman" panose="02020603050405020304" pitchFamily="18" charset="0"/>
              </a:rPr>
              <a:t>Provide an overview of the details data requirements</a:t>
            </a:r>
          </a:p>
          <a:p>
            <a:pPr lvl="1" algn="just"/>
            <a:r>
              <a:rPr lang="en-US" altLang="en-US" sz="1800" dirty="0">
                <a:latin typeface="Times New Roman" panose="02020603050405020304" pitchFamily="18" charset="0"/>
                <a:cs typeface="Times New Roman" panose="02020603050405020304" pitchFamily="18" charset="0"/>
              </a:rPr>
              <a:t>Discuss details intake protocol</a:t>
            </a:r>
          </a:p>
          <a:p>
            <a:pPr algn="just">
              <a:buClr>
                <a:srgbClr val="000000"/>
              </a:buClr>
            </a:pPr>
            <a:r>
              <a:rPr lang="en-US" altLang="en-US" sz="1800" dirty="0">
                <a:latin typeface="Times New Roman" panose="02020603050405020304" pitchFamily="18" charset="0"/>
                <a:cs typeface="Times New Roman" panose="02020603050405020304" pitchFamily="18" charset="0"/>
              </a:rPr>
              <a:t>Details intake meetings will also be held with each PERM+ state to:</a:t>
            </a:r>
          </a:p>
          <a:p>
            <a:pPr lvl="1" algn="just"/>
            <a:r>
              <a:rPr lang="en-US" altLang="en-US" sz="1800" dirty="0">
                <a:latin typeface="Times New Roman" panose="02020603050405020304" pitchFamily="18" charset="0"/>
                <a:cs typeface="Times New Roman" panose="02020603050405020304" pitchFamily="18" charset="0"/>
              </a:rPr>
              <a:t>Review details built by the SC</a:t>
            </a:r>
          </a:p>
          <a:p>
            <a:pPr lvl="1" algn="just"/>
            <a:r>
              <a:rPr lang="en-US" altLang="en-US" sz="1800" dirty="0">
                <a:latin typeface="Times New Roman" panose="02020603050405020304" pitchFamily="18" charset="0"/>
                <a:cs typeface="Times New Roman" panose="02020603050405020304" pitchFamily="18" charset="0"/>
              </a:rPr>
              <a:t>Verify information to support medical record request and eligibility review</a:t>
            </a:r>
          </a:p>
          <a:p>
            <a:pPr algn="just"/>
            <a:r>
              <a:rPr lang="en-US" altLang="en-US" sz="1800" dirty="0">
                <a:latin typeface="Times New Roman" panose="02020603050405020304" pitchFamily="18" charset="0"/>
                <a:cs typeface="Times New Roman" panose="02020603050405020304" pitchFamily="18" charset="0"/>
              </a:rPr>
              <a:t>The SC performs a series of quality control checks and sends questions on any missing/incomplete/invalid information to the states</a:t>
            </a:r>
          </a:p>
          <a:p>
            <a:pPr algn="just"/>
            <a:r>
              <a:rPr lang="en-US" altLang="en-US" sz="1800" dirty="0">
                <a:latin typeface="Times New Roman" panose="02020603050405020304" pitchFamily="18" charset="0"/>
                <a:cs typeface="Times New Roman" panose="02020603050405020304" pitchFamily="18" charset="0"/>
              </a:rPr>
              <a:t>The SC may require regular meetings to resolve data issues if there are significant complications or delays</a:t>
            </a:r>
          </a:p>
        </p:txBody>
      </p:sp>
      <p:sp>
        <p:nvSpPr>
          <p:cNvPr id="52227"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a:latin typeface="Times New Roman" panose="02020603050405020304" pitchFamily="18" charset="0"/>
                <a:cs typeface="Times New Roman" panose="02020603050405020304" pitchFamily="18" charset="0"/>
              </a:rPr>
              <a:t>SC: FFS Details Data</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C24AF-EA75-4849-BE0F-233E9334281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381000" y="1676400"/>
            <a:ext cx="8458200" cy="4876800"/>
          </a:xfrm>
        </p:spPr>
        <p:txBody>
          <a:bodyPr/>
          <a:lstStyle/>
          <a:p>
            <a:pPr algn="just"/>
            <a:r>
              <a:rPr lang="en-US" altLang="en-US" sz="2400" dirty="0">
                <a:latin typeface="Times New Roman" panose="02020603050405020304" pitchFamily="18" charset="0"/>
                <a:cs typeface="Times New Roman" panose="02020603050405020304" pitchFamily="18" charset="0"/>
              </a:rPr>
              <a:t>Provider Fraud Indicator</a:t>
            </a:r>
          </a:p>
          <a:p>
            <a:pPr lvl="1" algn="just"/>
            <a:r>
              <a:rPr lang="en-US" altLang="en-US" sz="2000" dirty="0">
                <a:latin typeface="Times New Roman" panose="02020603050405020304" pitchFamily="18" charset="0"/>
                <a:cs typeface="Times New Roman" panose="02020603050405020304" pitchFamily="18" charset="0"/>
              </a:rPr>
              <a:t>The state should review the providers for all sampled claims to see if they are under an active fraud investigation</a:t>
            </a:r>
          </a:p>
          <a:p>
            <a:pPr lvl="1" algn="just"/>
            <a:r>
              <a:rPr lang="en-US" altLang="en-US" sz="2000" dirty="0">
                <a:latin typeface="Times New Roman" panose="02020603050405020304" pitchFamily="18" charset="0"/>
                <a:cs typeface="Times New Roman" panose="02020603050405020304" pitchFamily="18" charset="0"/>
              </a:rPr>
              <a:t>If any of the sampled claims are for providers under fraud investigation the state does not want PERM to contact the provider, it should notify the SC of the impacted PERM IDs as soon as possible</a:t>
            </a:r>
          </a:p>
          <a:p>
            <a:pPr lvl="1" algn="just"/>
            <a:r>
              <a:rPr lang="en-US" altLang="en-US" sz="2000" dirty="0">
                <a:latin typeface="Times New Roman" panose="02020603050405020304" pitchFamily="18" charset="0"/>
                <a:cs typeface="Times New Roman" panose="02020603050405020304" pitchFamily="18" charset="0"/>
              </a:rPr>
              <a:t>The RC will not contact any providers that are flagged in the completed details file</a:t>
            </a:r>
          </a:p>
          <a:p>
            <a:pPr lvl="1" algn="just"/>
            <a:endParaRPr lang="en-US" altLang="en-US" sz="2000"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cs typeface="Times New Roman" panose="02020603050405020304" pitchFamily="18" charset="0"/>
              </a:rPr>
              <a:t>Medical Records Contacts</a:t>
            </a:r>
          </a:p>
          <a:p>
            <a:pPr lvl="1" algn="just"/>
            <a:r>
              <a:rPr lang="en-US" altLang="en-US" sz="2000" dirty="0">
                <a:latin typeface="Times New Roman" panose="02020603050405020304" pitchFamily="18" charset="0"/>
                <a:cs typeface="Times New Roman" panose="02020603050405020304" pitchFamily="18" charset="0"/>
              </a:rPr>
              <a:t>To expedite return of medical records states should provide medical records contact names and addresses in either the universe data (PERM+) or details (routine PERM) </a:t>
            </a:r>
          </a:p>
        </p:txBody>
      </p:sp>
      <p:sp>
        <p:nvSpPr>
          <p:cNvPr id="52227"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a:latin typeface="Times New Roman" panose="02020603050405020304" pitchFamily="18" charset="0"/>
                <a:cs typeface="Times New Roman" panose="02020603050405020304" pitchFamily="18" charset="0"/>
              </a:rPr>
              <a:t>SC: FFS Details Data (cont’d.)</a:t>
            </a:r>
          </a:p>
        </p:txBody>
      </p:sp>
      <p:sp>
        <p:nvSpPr>
          <p:cNvPr id="3" name="Slide Number Placeholder 2"/>
          <p:cNvSpPr>
            <a:spLocks noGrp="1"/>
          </p:cNvSpPr>
          <p:nvPr>
            <p:ph type="sldNum" sz="quarter" idx="10"/>
          </p:nvPr>
        </p:nvSpPr>
        <p:spPr/>
        <p:txBody>
          <a:bodyPr/>
          <a:lstStyle/>
          <a:p>
            <a:pPr>
              <a:defRPr/>
            </a:pPr>
            <a:fld id="{3D9C24AF-EA75-4849-BE0F-233E9334281A}" type="slidenum">
              <a:rPr lang="en-US"/>
              <a:pPr>
                <a:defRPr/>
              </a:pPr>
              <a:t>17</a:t>
            </a:fld>
            <a:endParaRPr lang="en-US" dirty="0"/>
          </a:p>
        </p:txBody>
      </p:sp>
    </p:spTree>
    <p:extLst>
      <p:ext uri="{BB962C8B-B14F-4D97-AF65-F5344CB8AC3E}">
        <p14:creationId xmlns:p14="http://schemas.microsoft.com/office/powerpoint/2010/main" val="176981070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Review Contractor (RC)</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NCI Information Systems, Inc.</a:t>
            </a:r>
            <a:r>
              <a:rPr lang="en-US" altLang="en-US" sz="3600" dirty="0">
                <a:solidFill>
                  <a:srgbClr val="FF0000"/>
                </a:solidFill>
                <a:latin typeface="Times New Roman" panose="02020603050405020304" pitchFamily="18" charset="0"/>
                <a:cs typeface="Times New Roman" panose="02020603050405020304" pitchFamily="18" charset="0"/>
              </a:rPr>
              <a:t/>
            </a:r>
            <a:br>
              <a:rPr lang="en-US" altLang="en-US" sz="3600" dirty="0">
                <a:solidFill>
                  <a:srgbClr val="FF0000"/>
                </a:solidFill>
                <a:latin typeface="Times New Roman" panose="02020603050405020304" pitchFamily="18" charset="0"/>
                <a:cs typeface="Times New Roman" panose="02020603050405020304" pitchFamily="18" charset="0"/>
              </a:rPr>
            </a:br>
            <a:endParaRPr lang="en-US" altLang="en-US" sz="3600" dirty="0">
              <a:solidFill>
                <a:srgbClr val="FF0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5F818F45-790F-4A2E-B597-44558E4FC8EA}" type="slidenum">
              <a:rPr lang="en-US" smtClean="0">
                <a:solidFill>
                  <a:prstClr val="black">
                    <a:tint val="75000"/>
                  </a:prstClr>
                </a:solidFill>
              </a:rPr>
              <a:pPr>
                <a:defRPr/>
              </a:pPr>
              <a:t>18</a:t>
            </a:fld>
            <a:endParaRPr lang="en-US" dirty="0">
              <a:solidFill>
                <a:prstClr val="black">
                  <a:tint val="75000"/>
                </a:prstClr>
              </a:solidFill>
            </a:endParaRPr>
          </a:p>
        </p:txBody>
      </p:sp>
    </p:spTree>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381000" y="1676400"/>
            <a:ext cx="8458200" cy="4876800"/>
          </a:xfrm>
        </p:spPr>
        <p:txBody>
          <a:bodyPr/>
          <a:lstStyle/>
          <a:p>
            <a:pPr algn="just">
              <a:spcBef>
                <a:spcPts val="300"/>
              </a:spcBef>
            </a:pPr>
            <a:r>
              <a:rPr lang="en-US" altLang="en-US" sz="2000" dirty="0">
                <a:latin typeface="Times New Roman" panose="02020603050405020304" pitchFamily="18" charset="0"/>
                <a:cs typeface="Times New Roman" panose="02020603050405020304" pitchFamily="18" charset="0"/>
              </a:rPr>
              <a:t>NCI Information Systems, Inc. (NCI) is the PERM RC for RY 2023 and has worked the last four PERM cycles</a:t>
            </a:r>
          </a:p>
          <a:p>
            <a:pPr algn="just">
              <a:spcBef>
                <a:spcPts val="300"/>
              </a:spcBef>
            </a:pPr>
            <a:r>
              <a:rPr lang="en-US" altLang="en-US" sz="2000" dirty="0">
                <a:latin typeface="Times New Roman" panose="02020603050405020304" pitchFamily="18" charset="0"/>
                <a:cs typeface="Times New Roman" panose="02020603050405020304" pitchFamily="18" charset="0"/>
              </a:rPr>
              <a:t>The RC is responsible for:</a:t>
            </a:r>
          </a:p>
          <a:p>
            <a:pPr lvl="1" algn="just">
              <a:spcBef>
                <a:spcPts val="300"/>
              </a:spcBef>
            </a:pPr>
            <a:r>
              <a:rPr lang="en-US" altLang="en-US" sz="2000" dirty="0">
                <a:latin typeface="Times New Roman" panose="02020603050405020304" pitchFamily="18" charset="0"/>
                <a:cs typeface="Times New Roman" panose="02020603050405020304" pitchFamily="18" charset="0"/>
              </a:rPr>
              <a:t>Hosting and maintaining SMERF</a:t>
            </a:r>
          </a:p>
          <a:p>
            <a:pPr lvl="1" algn="just">
              <a:spcBef>
                <a:spcPts val="300"/>
              </a:spcBef>
            </a:pPr>
            <a:r>
              <a:rPr lang="en-US" altLang="en-US" sz="2000" dirty="0">
                <a:latin typeface="Times New Roman" panose="02020603050405020304" pitchFamily="18" charset="0"/>
                <a:cs typeface="Times New Roman" panose="02020603050405020304" pitchFamily="18" charset="0"/>
              </a:rPr>
              <a:t>State Policy Collection (Master Policy List - MPL) </a:t>
            </a:r>
          </a:p>
          <a:p>
            <a:pPr lvl="1" algn="just">
              <a:spcBef>
                <a:spcPts val="300"/>
              </a:spcBef>
            </a:pPr>
            <a:r>
              <a:rPr lang="en-US" altLang="en-US" sz="2000" dirty="0">
                <a:latin typeface="Times New Roman" panose="02020603050405020304" pitchFamily="18" charset="0"/>
                <a:cs typeface="Times New Roman" panose="02020603050405020304" pitchFamily="18" charset="0"/>
              </a:rPr>
              <a:t>Conducting Data Processing (DP) reviews, </a:t>
            </a:r>
          </a:p>
          <a:p>
            <a:pPr lvl="1" algn="just">
              <a:spcBef>
                <a:spcPts val="300"/>
              </a:spcBef>
            </a:pPr>
            <a:r>
              <a:rPr lang="en-US" altLang="en-US" sz="2000" dirty="0">
                <a:latin typeface="Times New Roman" panose="02020603050405020304" pitchFamily="18" charset="0"/>
                <a:cs typeface="Times New Roman" panose="02020603050405020304" pitchFamily="18" charset="0"/>
              </a:rPr>
              <a:t>Sending Medical Records Requests (MRR), and</a:t>
            </a:r>
          </a:p>
          <a:p>
            <a:pPr lvl="1" algn="just">
              <a:spcBef>
                <a:spcPts val="300"/>
              </a:spcBef>
            </a:pPr>
            <a:r>
              <a:rPr lang="en-US" altLang="en-US" sz="2000" dirty="0">
                <a:latin typeface="Times New Roman" panose="02020603050405020304" pitchFamily="18" charset="0"/>
                <a:cs typeface="Times New Roman" panose="02020603050405020304" pitchFamily="18" charset="0"/>
              </a:rPr>
              <a:t>Conducting Medical Reviews (MR) </a:t>
            </a:r>
          </a:p>
          <a:p>
            <a:pPr marL="0" indent="0" algn="just">
              <a:buNone/>
            </a:pPr>
            <a:endParaRPr lang="en-US" altLang="en-US" sz="2000" dirty="0">
              <a:solidFill>
                <a:srgbClr val="FF0066"/>
              </a:solidFill>
              <a:latin typeface="Times New Roman" panose="02020603050405020304" pitchFamily="18" charset="0"/>
              <a:cs typeface="Times New Roman" panose="02020603050405020304" pitchFamily="18" charset="0"/>
            </a:endParaRPr>
          </a:p>
          <a:p>
            <a:pPr marL="0" indent="0" algn="just">
              <a:buNone/>
            </a:pPr>
            <a:r>
              <a:rPr lang="en-US" altLang="en-US" sz="2000" dirty="0">
                <a:solidFill>
                  <a:srgbClr val="FF0000"/>
                </a:solidFill>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The Review Contractor (RC) underwent a name change from </a:t>
            </a:r>
            <a:r>
              <a:rPr lang="en-US" sz="2000" dirty="0" err="1">
                <a:latin typeface="Times New Roman" panose="02020603050405020304" pitchFamily="18" charset="0"/>
                <a:cs typeface="Times New Roman" panose="02020603050405020304" pitchFamily="18" charset="0"/>
              </a:rPr>
              <a:t>AdvanceMed</a:t>
            </a:r>
            <a:r>
              <a:rPr lang="en-US" sz="2000" dirty="0">
                <a:latin typeface="Times New Roman" panose="02020603050405020304" pitchFamily="18" charset="0"/>
                <a:cs typeface="Times New Roman" panose="02020603050405020304" pitchFamily="18" charset="0"/>
              </a:rPr>
              <a:t>, an NCI Company to NCI Information Systems. The domain for logging in to the SMERF platform remains admedcorp.com at this time. However, the email domain for the RC is @nciinc.com.</a:t>
            </a:r>
            <a:endParaRPr lang="en-US" altLang="en-US" sz="2000" dirty="0">
              <a:solidFill>
                <a:srgbClr val="FF0066"/>
              </a:solidFill>
              <a:latin typeface="Times New Roman" panose="02020603050405020304" pitchFamily="18" charset="0"/>
              <a:cs typeface="Times New Roman" panose="02020603050405020304" pitchFamily="18" charset="0"/>
            </a:endParaRPr>
          </a:p>
          <a:p>
            <a:pPr algn="just"/>
            <a:endParaRPr lang="en-US" altLang="en-US" sz="20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p:txBody>
      </p:sp>
      <p:sp>
        <p:nvSpPr>
          <p:cNvPr id="56323"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sz="3600" dirty="0">
                <a:latin typeface="Times New Roman" panose="02020603050405020304" pitchFamily="18" charset="0"/>
                <a:cs typeface="Times New Roman" panose="02020603050405020304" pitchFamily="18" charset="0"/>
              </a:rPr>
              <a:t>RC</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NCI Information Systems, Inc.</a:t>
            </a:r>
          </a:p>
        </p:txBody>
      </p:sp>
      <p:sp>
        <p:nvSpPr>
          <p:cNvPr id="3" name="Slide Number Placeholder 2"/>
          <p:cNvSpPr>
            <a:spLocks noGrp="1"/>
          </p:cNvSpPr>
          <p:nvPr>
            <p:ph type="sldNum" sz="quarter" idx="10"/>
          </p:nvPr>
        </p:nvSpPr>
        <p:spPr/>
        <p:txBody>
          <a:bodyPr/>
          <a:lstStyle/>
          <a:p>
            <a:pPr>
              <a:defRPr/>
            </a:pPr>
            <a:fld id="{A3AF7A04-62B3-4EDF-A89F-0EC91F103E07}" type="slidenum">
              <a:rPr lang="en-US">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274740365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Title 11"/>
          <p:cNvSpPr>
            <a:spLocks noGrp="1"/>
          </p:cNvSpPr>
          <p:nvPr>
            <p:ph type="title"/>
          </p:nvPr>
        </p:nvSpPr>
        <p:spPr/>
        <p:txBody>
          <a:bodyPr wrap="square" anchor="ctr">
            <a:normAutofit/>
          </a:bodyPr>
          <a:lstStyle/>
          <a:p>
            <a:pPr eaLnBrk="1" hangingPunct="1"/>
            <a:r>
              <a:rPr lang="en-US" altLang="en-US" sz="3600" dirty="0"/>
              <a:t>Agenda</a:t>
            </a:r>
          </a:p>
        </p:txBody>
      </p:sp>
      <p:sp>
        <p:nvSpPr>
          <p:cNvPr id="3" name="Slide Number Placeholder 2"/>
          <p:cNvSpPr>
            <a:spLocks noGrp="1"/>
          </p:cNvSpPr>
          <p:nvPr>
            <p:ph type="sldNum" sz="quarter" idx="10"/>
          </p:nvPr>
        </p:nvSpPr>
        <p:spPr/>
        <p:txBody>
          <a:bodyPr anchor="ctr">
            <a:normAutofit/>
          </a:bodyPr>
          <a:lstStyle/>
          <a:p>
            <a:pPr>
              <a:spcAft>
                <a:spcPts val="600"/>
              </a:spcAft>
              <a:defRPr/>
            </a:pPr>
            <a:fld id="{27707217-CB7D-47F6-BF00-AB3C8CC1CDE4}" type="slidenum">
              <a:rPr lang="en-US"/>
              <a:pPr>
                <a:spcAft>
                  <a:spcPts val="600"/>
                </a:spcAft>
                <a:defRPr/>
              </a:pPr>
              <a:t>2</a:t>
            </a:fld>
            <a:endParaRPr lang="en-US"/>
          </a:p>
        </p:txBody>
      </p:sp>
      <p:graphicFrame>
        <p:nvGraphicFramePr>
          <p:cNvPr id="5" name="Diagram 4" descr="PERM Program Overviews (CMS)&#10;Statistical Contractor (SC)&#10;Claims Data Submission&#10;Fee-For-Service (FFS) and Managed Care (MC) Sampling&#10;FFS Detail Data&#10;Review Contractor (RC)&#10;SMERF&#10;State Policy Collection&#10;Data Processing (DP) Reviews&#10;Medical Records Request (MRR)&#10;Medical Records Reviews (MR&#10;Eligibility Review Contractor (ERC)&#10;Overview Eligibility Reviews&#10;State Policy Collection&#10;Federal Medical Assistance Percentage (FMAP) Eligibility Review Elements&#10;Eligibilty Review Elements&#10;Pending Documentation Requests&#10;Eligibility Review Findings Codes" title="Meeting Agenda">
            <a:extLst>
              <a:ext uri="{FF2B5EF4-FFF2-40B4-BE49-F238E27FC236}">
                <a16:creationId xmlns:a16="http://schemas.microsoft.com/office/drawing/2014/main" id="{8D7CFEF1-3F14-4788-BEEC-44105811AF7E}"/>
              </a:ext>
            </a:extLst>
          </p:cNvPr>
          <p:cNvGraphicFramePr/>
          <p:nvPr>
            <p:extLst>
              <p:ext uri="{D42A27DB-BD31-4B8C-83A1-F6EECF244321}">
                <p14:modId xmlns:p14="http://schemas.microsoft.com/office/powerpoint/2010/main" val="3991306028"/>
              </p:ext>
            </p:extLst>
          </p:nvPr>
        </p:nvGraphicFramePr>
        <p:xfrm>
          <a:off x="457200" y="1630363"/>
          <a:ext cx="8305800" cy="490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8074261"/>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457200" y="1524000"/>
            <a:ext cx="8229600" cy="5334000"/>
          </a:xfrm>
        </p:spPr>
        <p:txBody>
          <a:bodyPr/>
          <a:lstStyle/>
          <a:p>
            <a:r>
              <a:rPr lang="en-US" altLang="en-US" sz="2000" dirty="0">
                <a:latin typeface="Times New Roman" panose="02020603050405020304" pitchFamily="18" charset="0"/>
                <a:cs typeface="Times New Roman" panose="02020603050405020304" pitchFamily="18" charset="0"/>
              </a:rPr>
              <a:t>SMERF is hosted and maintained by the RC</a:t>
            </a:r>
          </a:p>
          <a:p>
            <a:r>
              <a:rPr lang="en-US" altLang="en-US" sz="2000" dirty="0">
                <a:latin typeface="Times New Roman" panose="02020603050405020304" pitchFamily="18" charset="0"/>
                <a:cs typeface="Times New Roman" panose="02020603050405020304" pitchFamily="18" charset="0"/>
              </a:rPr>
              <a:t>State SMERF Users may look up individual claims, download a variety of reports, request DRs and appeals, access new State Educational Resources, and may receive PERM Alerts (automated email notifications)</a:t>
            </a:r>
          </a:p>
          <a:p>
            <a:r>
              <a:rPr lang="en-US" altLang="en-US" sz="2000" dirty="0">
                <a:latin typeface="Times New Roman" panose="02020603050405020304" pitchFamily="18" charset="0"/>
                <a:cs typeface="Times New Roman" panose="02020603050405020304" pitchFamily="18" charset="0"/>
              </a:rPr>
              <a:t>SMERF training will be offered before reviews begin </a:t>
            </a:r>
          </a:p>
          <a:p>
            <a:r>
              <a:rPr lang="en-US" altLang="en-US" sz="2000" dirty="0">
                <a:latin typeface="Times New Roman" panose="02020603050405020304" pitchFamily="18" charset="0"/>
                <a:cs typeface="Times New Roman" panose="02020603050405020304" pitchFamily="18" charset="0"/>
              </a:rPr>
              <a:t>RY20 State Users will need to request a change in their password </a:t>
            </a:r>
          </a:p>
          <a:p>
            <a:r>
              <a:rPr lang="en-US" altLang="en-US" sz="2000" dirty="0">
                <a:latin typeface="Times New Roman" panose="02020603050405020304" pitchFamily="18" charset="0"/>
                <a:cs typeface="Times New Roman" panose="02020603050405020304" pitchFamily="18" charset="0"/>
              </a:rPr>
              <a:t>Requests for new state users should be sent to </a:t>
            </a:r>
            <a:r>
              <a:rPr lang="en-US" altLang="en-US" sz="2000" dirty="0">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SMERFaccounts@nciinc.com</a:t>
            </a:r>
            <a:r>
              <a:rPr lang="en-US" altLang="en-US" sz="2000" dirty="0">
                <a:latin typeface="Times New Roman" panose="02020603050405020304" pitchFamily="18" charset="0"/>
                <a:cs typeface="Times New Roman" panose="02020603050405020304" pitchFamily="18" charset="0"/>
              </a:rPr>
              <a:t>.</a:t>
            </a:r>
          </a:p>
          <a:p>
            <a:endParaRPr lang="en-US" altLang="en-US" sz="2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altLang="en-US" sz="2000" dirty="0" smtClean="0">
                <a:solidFill>
                  <a:srgbClr val="FF0000"/>
                </a:solidFill>
                <a:latin typeface="Times New Roman" panose="02020603050405020304" pitchFamily="18" charset="0"/>
                <a:cs typeface="Times New Roman" panose="02020603050405020304" pitchFamily="18" charset="0"/>
              </a:rPr>
              <a:t>*</a:t>
            </a:r>
            <a:r>
              <a:rPr lang="en-US" altLang="en-US" sz="2000" dirty="0">
                <a:solidFill>
                  <a:srgbClr val="FF0000"/>
                </a:solidFill>
                <a:latin typeface="Times New Roman" panose="02020603050405020304" pitchFamily="18" charset="0"/>
                <a:cs typeface="Times New Roman" panose="02020603050405020304" pitchFamily="18" charset="0"/>
              </a:rPr>
              <a:t>Note: </a:t>
            </a:r>
            <a:r>
              <a:rPr lang="en-US" altLang="en-US" sz="2000" dirty="0">
                <a:latin typeface="Times New Roman" panose="02020603050405020304" pitchFamily="18" charset="0"/>
                <a:cs typeface="Times New Roman" panose="02020603050405020304" pitchFamily="18" charset="0"/>
              </a:rPr>
              <a:t>RY20 findings and reports are not available in SMERF</a:t>
            </a:r>
          </a:p>
          <a:p>
            <a:endParaRPr lang="en-US" altLang="en-US" sz="2800"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58371" name="Title 2"/>
          <p:cNvSpPr>
            <a:spLocks noGrp="1"/>
          </p:cNvSpPr>
          <p:nvPr>
            <p:ph type="title"/>
          </p:nvPr>
        </p:nvSpPr>
        <p:spPr>
          <a:effectLst>
            <a:outerShdw dist="76200" dir="5639981" algn="tl" rotWithShape="0">
              <a:srgbClr val="084A9C"/>
            </a:outerShdw>
          </a:effectLst>
        </p:spPr>
        <p:txBody>
          <a:bodyPr/>
          <a:lstStyle/>
          <a:p>
            <a:r>
              <a:rPr lang="en-US" altLang="en-US" sz="3600" dirty="0">
                <a:latin typeface="Times New Roman" panose="02020603050405020304" pitchFamily="18" charset="0"/>
                <a:cs typeface="Times New Roman" panose="02020603050405020304" pitchFamily="18" charset="0"/>
              </a:rPr>
              <a:t>RC: SMERF</a:t>
            </a:r>
          </a:p>
        </p:txBody>
      </p:sp>
      <p:sp>
        <p:nvSpPr>
          <p:cNvPr id="4" name="Slide Number Placeholder 3"/>
          <p:cNvSpPr>
            <a:spLocks noGrp="1"/>
          </p:cNvSpPr>
          <p:nvPr>
            <p:ph type="sldNum" sz="quarter" idx="10"/>
          </p:nvPr>
        </p:nvSpPr>
        <p:spPr/>
        <p:txBody>
          <a:bodyPr/>
          <a:lstStyle/>
          <a:p>
            <a:pPr>
              <a:defRPr/>
            </a:pPr>
            <a:fld id="{B5415E92-82EC-4CD7-A605-3095484462D7}"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2370099156"/>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RC: State Policy Collection</a:t>
            </a:r>
          </a:p>
        </p:txBody>
      </p:sp>
      <p:sp>
        <p:nvSpPr>
          <p:cNvPr id="60420" name="Content Placeholder 1"/>
          <p:cNvSpPr>
            <a:spLocks noGrp="1"/>
          </p:cNvSpPr>
          <p:nvPr>
            <p:ph idx="1"/>
          </p:nvPr>
        </p:nvSpPr>
        <p:spPr>
          <a:xfrm>
            <a:off x="381000" y="1524681"/>
            <a:ext cx="8382000" cy="5164137"/>
          </a:xfrm>
        </p:spPr>
        <p:txBody>
          <a:bodyPr/>
          <a:lstStyle/>
          <a:p>
            <a:pPr algn="just"/>
            <a:r>
              <a:rPr lang="en-US" altLang="en-US" sz="2000" dirty="0">
                <a:latin typeface="Times New Roman" panose="02020603050405020304" pitchFamily="18" charset="0"/>
                <a:cs typeface="Times New Roman" panose="02020603050405020304" pitchFamily="18" charset="0"/>
              </a:rPr>
              <a:t>The RC develops a state-specific MPL of all Medicaid and CHIP policies for the current cycle</a:t>
            </a:r>
          </a:p>
          <a:p>
            <a:pPr algn="just"/>
            <a:r>
              <a:rPr lang="en-US" altLang="en-US" sz="2000" dirty="0">
                <a:latin typeface="Times New Roman" panose="02020603050405020304" pitchFamily="18" charset="0"/>
                <a:cs typeface="Times New Roman" panose="02020603050405020304" pitchFamily="18" charset="0"/>
              </a:rPr>
              <a:t>The RC collects Medicaid and CHIP payment and medical policies from state websites including policy waivers/flexibilities related to Public Health Emergency (PHE) for the COVID-19 pandemic</a:t>
            </a:r>
          </a:p>
          <a:p>
            <a:pPr algn="just"/>
            <a:r>
              <a:rPr lang="en-US" altLang="en-US" sz="2000" dirty="0">
                <a:latin typeface="Times New Roman" panose="02020603050405020304" pitchFamily="18" charset="0"/>
                <a:cs typeface="Times New Roman" panose="02020603050405020304" pitchFamily="18" charset="0"/>
              </a:rPr>
              <a:t> Policies may include state plan amendments, administrative codes and regulations, provider manuals, bulletins, updates, fee schedules, code lists, etc.</a:t>
            </a:r>
          </a:p>
          <a:p>
            <a:pPr algn="just"/>
            <a:r>
              <a:rPr lang="en-US" altLang="en-US" sz="2000" dirty="0">
                <a:latin typeface="Times New Roman" panose="02020603050405020304" pitchFamily="18" charset="0"/>
                <a:cs typeface="Times New Roman" panose="02020603050405020304" pitchFamily="18" charset="0"/>
              </a:rPr>
              <a:t>States complete Policy Questionnaires to provide clarification in policy areas applicable to MR and DP reviews</a:t>
            </a:r>
          </a:p>
          <a:p>
            <a:pPr algn="just"/>
            <a:r>
              <a:rPr lang="en-US" altLang="en-US" sz="2000" dirty="0">
                <a:latin typeface="Times New Roman" panose="02020603050405020304" pitchFamily="18" charset="0"/>
                <a:cs typeface="Times New Roman" panose="02020603050405020304" pitchFamily="18" charset="0"/>
              </a:rPr>
              <a:t>States must review and verify that the MPL is complete and provide policies the RC is unable to collect and download from state websites</a:t>
            </a:r>
          </a:p>
          <a:p>
            <a:pPr algn="just"/>
            <a:r>
              <a:rPr lang="en-US" altLang="en-US" sz="2000" dirty="0">
                <a:latin typeface="Times New Roman" panose="02020603050405020304" pitchFamily="18" charset="0"/>
                <a:cs typeface="Times New Roman" panose="02020603050405020304" pitchFamily="18" charset="0"/>
              </a:rPr>
              <a:t>The RC continues policy collection throughout the cycle and incorporates updates as applicable</a:t>
            </a:r>
          </a:p>
          <a:p>
            <a:pPr algn="just"/>
            <a:r>
              <a:rPr lang="en-US" altLang="en-US" sz="2000" dirty="0">
                <a:latin typeface="Times New Roman" panose="02020603050405020304" pitchFamily="18" charset="0"/>
                <a:cs typeface="Times New Roman" panose="02020603050405020304" pitchFamily="18" charset="0"/>
              </a:rPr>
              <a:t>All medical review policies will be available to states in the SMERF system to access when an error is cited</a:t>
            </a:r>
          </a:p>
        </p:txBody>
      </p:sp>
      <p:sp>
        <p:nvSpPr>
          <p:cNvPr id="3" name="Slide Number Placeholder 2"/>
          <p:cNvSpPr>
            <a:spLocks noGrp="1"/>
          </p:cNvSpPr>
          <p:nvPr>
            <p:ph type="sldNum" sz="quarter" idx="10"/>
          </p:nvPr>
        </p:nvSpPr>
        <p:spPr/>
        <p:txBody>
          <a:bodyPr/>
          <a:lstStyle/>
          <a:p>
            <a:pPr>
              <a:defRPr/>
            </a:pPr>
            <a:fld id="{1DF2999D-6DB7-4AE3-AFCD-608A43446FC8}" type="slidenum">
              <a:rPr lang="en-US">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2757784665"/>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1"/>
          <p:cNvSpPr>
            <a:spLocks noGrp="1"/>
          </p:cNvSpPr>
          <p:nvPr>
            <p:ph type="title"/>
          </p:nvPr>
        </p:nvSpPr>
        <p:spPr>
          <a:xfrm>
            <a:off x="-9525" y="0"/>
            <a:ext cx="9144000" cy="1509713"/>
          </a:xfrm>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RC: DP Reviews</a:t>
            </a:r>
          </a:p>
        </p:txBody>
      </p:sp>
      <p:sp>
        <p:nvSpPr>
          <p:cNvPr id="2" name="Content Placeholder 1"/>
          <p:cNvSpPr>
            <a:spLocks noGrp="1"/>
          </p:cNvSpPr>
          <p:nvPr>
            <p:ph idx="1"/>
          </p:nvPr>
        </p:nvSpPr>
        <p:spPr>
          <a:xfrm>
            <a:off x="381864" y="1795236"/>
            <a:ext cx="8380271" cy="4572000"/>
          </a:xfrm>
        </p:spPr>
        <p:txBody>
          <a:bodyPr rtlCol="0">
            <a:noAutofit/>
          </a:bodyPr>
          <a:lstStyle/>
          <a:p>
            <a:pPr algn="just">
              <a:defRPr/>
            </a:pPr>
            <a:r>
              <a:rPr lang="en-US" sz="2000" dirty="0">
                <a:latin typeface="Times New Roman" panose="02020603050405020304" pitchFamily="18" charset="0"/>
                <a:cs typeface="Times New Roman" panose="02020603050405020304" pitchFamily="18" charset="0"/>
              </a:rPr>
              <a:t>The RC conducts DP reviews on each sampled FFS claim, fixed payment, and managed care payment</a:t>
            </a:r>
            <a:endParaRPr lang="en-US" sz="2000" strike="sngStrike" dirty="0">
              <a:latin typeface="Times New Roman" panose="02020603050405020304" pitchFamily="18" charset="0"/>
              <a:cs typeface="Times New Roman" panose="02020603050405020304" pitchFamily="18" charset="0"/>
            </a:endParaRPr>
          </a:p>
          <a:p>
            <a:pPr algn="just">
              <a:defRPr/>
            </a:pPr>
            <a:r>
              <a:rPr lang="en-US" sz="2000" dirty="0">
                <a:latin typeface="Times New Roman" panose="02020603050405020304" pitchFamily="18" charset="0"/>
                <a:cs typeface="Times New Roman" panose="02020603050405020304" pitchFamily="18" charset="0"/>
              </a:rPr>
              <a:t>The RC validates that the claim was processed correctly based on information found in the state’s claims processing system, state policies, and supporting documentation</a:t>
            </a:r>
          </a:p>
          <a:p>
            <a:pPr algn="just">
              <a:defRPr/>
            </a:pPr>
            <a:r>
              <a:rPr lang="en-US" sz="2000" dirty="0">
                <a:latin typeface="Times New Roman" panose="02020603050405020304" pitchFamily="18" charset="0"/>
                <a:cs typeface="Times New Roman" panose="02020603050405020304" pitchFamily="18" charset="0"/>
              </a:rPr>
              <a:t>The RC collects case information (called Review Packets)  for </a:t>
            </a:r>
            <a:r>
              <a:rPr lang="en-US" sz="2000" b="1" dirty="0">
                <a:latin typeface="Times New Roman" panose="02020603050405020304" pitchFamily="18" charset="0"/>
                <a:cs typeface="Times New Roman" panose="02020603050405020304" pitchFamily="18" charset="0"/>
              </a:rPr>
              <a:t>every </a:t>
            </a:r>
            <a:r>
              <a:rPr lang="en-US" sz="2000" dirty="0">
                <a:latin typeface="Times New Roman" panose="02020603050405020304" pitchFamily="18" charset="0"/>
                <a:cs typeface="Times New Roman" panose="02020603050405020304" pitchFamily="18" charset="0"/>
              </a:rPr>
              <a:t>DP review (not just errors)</a:t>
            </a:r>
          </a:p>
          <a:p>
            <a:pPr algn="just">
              <a:defRPr/>
            </a:pPr>
            <a:r>
              <a:rPr lang="en-US" sz="2000" dirty="0">
                <a:solidFill>
                  <a:srgbClr val="FF0000"/>
                </a:solidFill>
                <a:latin typeface="Times New Roman" panose="02020603050405020304" pitchFamily="18" charset="0"/>
                <a:cs typeface="Times New Roman" panose="02020603050405020304" pitchFamily="18" charset="0"/>
              </a:rPr>
              <a:t>*New* </a:t>
            </a:r>
            <a:r>
              <a:rPr lang="en-US" sz="2000" dirty="0">
                <a:solidFill>
                  <a:srgbClr val="000000"/>
                </a:solidFill>
                <a:latin typeface="Times New Roman" panose="02020603050405020304" pitchFamily="18" charset="0"/>
                <a:cs typeface="Times New Roman" panose="02020603050405020304" pitchFamily="18" charset="0"/>
              </a:rPr>
              <a:t>The</a:t>
            </a:r>
            <a:r>
              <a:rPr lang="en-US" sz="2000" dirty="0">
                <a:latin typeface="Times New Roman" panose="02020603050405020304" pitchFamily="18" charset="0"/>
                <a:cs typeface="Times New Roman" panose="02020603050405020304" pitchFamily="18" charset="0"/>
              </a:rPr>
              <a:t>re will be no on-site visits to state or vendor offices; Discussions on state requirements for remote systems access for DP Reviewers will occur very early in the cycle</a:t>
            </a:r>
          </a:p>
          <a:p>
            <a:pPr algn="just">
              <a:defRPr/>
            </a:pPr>
            <a:r>
              <a:rPr lang="en-US" sz="2000" dirty="0">
                <a:latin typeface="Times New Roman" panose="02020603050405020304" pitchFamily="18" charset="0"/>
                <a:cs typeface="Times New Roman" panose="02020603050405020304" pitchFamily="18" charset="0"/>
              </a:rPr>
              <a:t>Data Use Agreements (DUAs) will be finalized earlier in the cycle </a:t>
            </a:r>
          </a:p>
          <a:p>
            <a:pPr algn="just">
              <a:defRPr/>
            </a:pPr>
            <a:endParaRPr lang="en-US" sz="2200" dirty="0">
              <a:latin typeface="Times New Roman" panose="02020603050405020304" pitchFamily="18" charset="0"/>
              <a:cs typeface="Times New Roman" panose="02020603050405020304" pitchFamily="18" charset="0"/>
            </a:endParaRPr>
          </a:p>
          <a:p>
            <a:pPr algn="just">
              <a:defRPr/>
            </a:pPr>
            <a:endParaRPr lang="en-US" sz="2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A1222156-A1BF-458C-9D61-B960EF272DEF}" type="slidenum">
              <a:rPr lang="en-US">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1586395583"/>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3999"/>
            <a:ext cx="8534400" cy="5197475"/>
          </a:xfrm>
        </p:spPr>
        <p:txBody>
          <a:bodyPr/>
          <a:lstStyle/>
          <a:p>
            <a:pPr algn="just">
              <a:defRPr/>
            </a:pPr>
            <a:r>
              <a:rPr lang="en-US" sz="2000" dirty="0">
                <a:solidFill>
                  <a:srgbClr val="FF0000"/>
                </a:solidFill>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DP reviews are to begin with receipt of the detail files</a:t>
            </a:r>
          </a:p>
          <a:p>
            <a:pPr algn="just">
              <a:defRPr/>
            </a:pPr>
            <a:r>
              <a:rPr lang="en-US" sz="2000" dirty="0">
                <a:latin typeface="Times New Roman" panose="02020603050405020304" pitchFamily="18" charset="0"/>
                <a:cs typeface="Times New Roman" panose="02020603050405020304" pitchFamily="18" charset="0"/>
              </a:rPr>
              <a:t> DP reviewers must have remote systems access and sufficient lead time to prepare review packet templates before the SC sends the first detail files </a:t>
            </a:r>
          </a:p>
          <a:p>
            <a:pPr algn="just">
              <a:defRPr/>
            </a:pPr>
            <a:r>
              <a:rPr lang="en-US" sz="2000" dirty="0">
                <a:solidFill>
                  <a:srgbClr val="FF0000"/>
                </a:solidFill>
                <a:latin typeface="Times New Roman" panose="02020603050405020304" pitchFamily="18" charset="0"/>
                <a:cs typeface="Times New Roman" panose="02020603050405020304" pitchFamily="18" charset="0"/>
              </a:rPr>
              <a:t> *New* </a:t>
            </a:r>
            <a:r>
              <a:rPr lang="en-US" sz="2000" dirty="0">
                <a:latin typeface="Times New Roman" panose="02020603050405020304" pitchFamily="18" charset="0"/>
                <a:cs typeface="Times New Roman" panose="02020603050405020304" pitchFamily="18" charset="0"/>
              </a:rPr>
              <a:t>The RC and ERC may seek remote access concurrently; but for different state systems</a:t>
            </a:r>
          </a:p>
          <a:p>
            <a:pPr algn="just">
              <a:defRPr/>
            </a:pPr>
            <a:r>
              <a:rPr lang="en-US" sz="2000" dirty="0">
                <a:solidFill>
                  <a:srgbClr val="FF0000"/>
                </a:solidFill>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The RC conducts a DP Orientation webinar on three separate dates; allowing states to </a:t>
            </a:r>
            <a:r>
              <a:rPr lang="en-US" sz="2000" dirty="0" smtClean="0">
                <a:latin typeface="Times New Roman" panose="02020603050405020304" pitchFamily="18" charset="0"/>
                <a:cs typeface="Times New Roman" panose="02020603050405020304" pitchFamily="18" charset="0"/>
              </a:rPr>
              <a:t>choose </a:t>
            </a:r>
            <a:r>
              <a:rPr lang="en-US" sz="2000" dirty="0">
                <a:latin typeface="Times New Roman" panose="02020603050405020304" pitchFamily="18" charset="0"/>
                <a:cs typeface="Times New Roman" panose="02020603050405020304" pitchFamily="18" charset="0"/>
              </a:rPr>
              <a:t>their participation date</a:t>
            </a:r>
          </a:p>
          <a:p>
            <a:pPr algn="just">
              <a:defRPr/>
            </a:pPr>
            <a:r>
              <a:rPr lang="en-US" sz="2000" dirty="0">
                <a:latin typeface="Times New Roman" panose="02020603050405020304" pitchFamily="18" charset="0"/>
                <a:cs typeface="Times New Roman" panose="02020603050405020304" pitchFamily="18" charset="0"/>
              </a:rPr>
              <a:t>DP questionnaires and risk-based screening (RBS) assessments will be sent to states</a:t>
            </a:r>
          </a:p>
          <a:p>
            <a:pPr algn="just">
              <a:defRPr/>
            </a:pPr>
            <a:r>
              <a:rPr lang="en-US" sz="2000" dirty="0">
                <a:latin typeface="Times New Roman" panose="02020603050405020304" pitchFamily="18" charset="0"/>
                <a:cs typeface="Times New Roman" panose="02020603050405020304" pitchFamily="18" charset="0"/>
              </a:rPr>
              <a:t>Individual DP meeting with the states will occur after the questionnaire responses are received and prior to starting reviews. Applicable policy waivers or flexibilities from the PHE will be discussed during this meeting.</a:t>
            </a:r>
          </a:p>
          <a:p>
            <a:pPr marL="457200" lvl="1" indent="0">
              <a:buNone/>
              <a:defRPr/>
            </a:pPr>
            <a:endParaRPr 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sz="1800" dirty="0">
              <a:latin typeface="Times New Roman" panose="02020603050405020304" pitchFamily="18" charset="0"/>
              <a:cs typeface="Times New Roman" panose="02020603050405020304" pitchFamily="18" charset="0"/>
            </a:endParaRPr>
          </a:p>
        </p:txBody>
      </p:sp>
      <p:sp>
        <p:nvSpPr>
          <p:cNvPr id="62467" name="Title 2"/>
          <p:cNvSpPr>
            <a:spLocks noGrp="1"/>
          </p:cNvSpPr>
          <p:nvPr>
            <p:ph type="title"/>
          </p:nvPr>
        </p:nvSpPr>
        <p:spPr>
          <a:effectLst>
            <a:outerShdw dist="76200" dir="5639981" algn="tl" rotWithShape="0">
              <a:srgbClr val="084A9C"/>
            </a:outerShdw>
          </a:effectLst>
        </p:spPr>
        <p:txBody>
          <a:bodyPr/>
          <a:lstStyle/>
          <a:p>
            <a:r>
              <a:rPr lang="en-US" altLang="en-US" sz="3600" dirty="0">
                <a:latin typeface="Times New Roman" panose="02020603050405020304" pitchFamily="18" charset="0"/>
                <a:cs typeface="Times New Roman" panose="02020603050405020304" pitchFamily="18" charset="0"/>
              </a:rPr>
              <a:t>RC: DP Reviews</a:t>
            </a:r>
            <a:endParaRPr lang="en-US" altLang="en-US" sz="3600" dirty="0"/>
          </a:p>
        </p:txBody>
      </p:sp>
      <p:sp>
        <p:nvSpPr>
          <p:cNvPr id="4" name="Slide Number Placeholder 3"/>
          <p:cNvSpPr>
            <a:spLocks noGrp="1"/>
          </p:cNvSpPr>
          <p:nvPr>
            <p:ph type="sldNum" sz="quarter" idx="10"/>
          </p:nvPr>
        </p:nvSpPr>
        <p:spPr/>
        <p:txBody>
          <a:bodyPr/>
          <a:lstStyle/>
          <a:p>
            <a:pPr>
              <a:defRPr/>
            </a:pPr>
            <a:fld id="{E7CC19E9-B44A-4ED7-BDBD-505B68B2958A}"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5440522"/>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A915B-E414-472D-859C-6808AB486348}"/>
              </a:ext>
            </a:extLst>
          </p:cNvPr>
          <p:cNvSpPr>
            <a:spLocks noGrp="1"/>
          </p:cNvSpPr>
          <p:nvPr>
            <p:ph idx="1"/>
          </p:nvPr>
        </p:nvSpPr>
        <p:spPr>
          <a:xfrm>
            <a:off x="457200" y="1828800"/>
            <a:ext cx="8229600" cy="5334000"/>
          </a:xfrm>
        </p:spPr>
        <p:txBody>
          <a:bodyPr/>
          <a:lstStyle/>
          <a:p>
            <a:pPr algn="just">
              <a:defRPr/>
            </a:pPr>
            <a:r>
              <a:rPr lang="en-US" sz="2000" dirty="0">
                <a:latin typeface="Times New Roman" panose="02020603050405020304" pitchFamily="18" charset="0"/>
                <a:cs typeface="Times New Roman" panose="02020603050405020304" pitchFamily="18" charset="0"/>
              </a:rPr>
              <a:t>The RC will coordinate and review RBS test cases from states</a:t>
            </a:r>
          </a:p>
          <a:p>
            <a:pPr algn="just">
              <a:defRPr/>
            </a:pPr>
            <a:r>
              <a:rPr lang="en-US" sz="2000" dirty="0">
                <a:latin typeface="Times New Roman" panose="02020603050405020304" pitchFamily="18" charset="0"/>
                <a:cs typeface="Times New Roman" panose="02020603050405020304" pitchFamily="18" charset="0"/>
              </a:rPr>
              <a:t>The RC gathers desk aids, manuals, and website links needed for training DP reviewers</a:t>
            </a:r>
          </a:p>
          <a:p>
            <a:pPr algn="just">
              <a:defRPr/>
            </a:pPr>
            <a:r>
              <a:rPr lang="en-US" sz="2000" dirty="0">
                <a:solidFill>
                  <a:srgbClr val="FF0000"/>
                </a:solidFill>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The ERC team gathers and shares eligibility documentation with the DP team to avoid duplication of effort</a:t>
            </a:r>
          </a:p>
          <a:p>
            <a:pPr algn="just">
              <a:defRPr/>
            </a:pPr>
            <a:r>
              <a:rPr lang="en-US" sz="2000" dirty="0">
                <a:latin typeface="Times New Roman" panose="02020603050405020304" pitchFamily="18" charset="0"/>
                <a:cs typeface="Times New Roman" panose="02020603050405020304" pitchFamily="18" charset="0"/>
              </a:rPr>
              <a:t>The RC completes and sends the state’s DP checklist in preparation for reviews</a:t>
            </a:r>
          </a:p>
          <a:p>
            <a:pPr algn="just">
              <a:defRPr/>
            </a:pPr>
            <a:r>
              <a:rPr lang="en-US" sz="2000" dirty="0">
                <a:solidFill>
                  <a:srgbClr val="FF0000"/>
                </a:solidFill>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Fast Facts desk aids are available on a variety of DP review topics; Access via SMERF&gt;Tools&gt;State Educational Resources</a:t>
            </a:r>
          </a:p>
          <a:p>
            <a:pPr marL="0" indent="0">
              <a:buNone/>
            </a:pPr>
            <a:endParaRPr lang="en-US" dirty="0"/>
          </a:p>
        </p:txBody>
      </p:sp>
      <p:sp>
        <p:nvSpPr>
          <p:cNvPr id="3" name="Title 2">
            <a:extLst>
              <a:ext uri="{FF2B5EF4-FFF2-40B4-BE49-F238E27FC236}">
                <a16:creationId xmlns:a16="http://schemas.microsoft.com/office/drawing/2014/main" id="{338A1788-08F5-46F8-85D1-1AFF37B10DA5}"/>
              </a:ext>
            </a:extLst>
          </p:cNvPr>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RC: DP Reviews (cont’d)</a:t>
            </a:r>
            <a:endParaRPr lang="en-US" sz="3600" dirty="0"/>
          </a:p>
        </p:txBody>
      </p:sp>
      <p:sp>
        <p:nvSpPr>
          <p:cNvPr id="4" name="Slide Number Placeholder 3">
            <a:extLst>
              <a:ext uri="{FF2B5EF4-FFF2-40B4-BE49-F238E27FC236}">
                <a16:creationId xmlns:a16="http://schemas.microsoft.com/office/drawing/2014/main" id="{60A5CB11-2236-4CDB-857E-D197E7786E28}"/>
              </a:ext>
            </a:extLst>
          </p:cNvPr>
          <p:cNvSpPr>
            <a:spLocks noGrp="1"/>
          </p:cNvSpPr>
          <p:nvPr>
            <p:ph type="sldNum" sz="quarter" idx="10"/>
          </p:nvPr>
        </p:nvSpPr>
        <p:spPr/>
        <p:txBody>
          <a:bodyPr/>
          <a:lstStyle/>
          <a:p>
            <a:pPr>
              <a:defRPr/>
            </a:pPr>
            <a:fld id="{55F11071-BB20-46EE-876B-F1D0369E74A9}" type="slidenum">
              <a:rPr lang="en-US" smtClean="0"/>
              <a:pPr>
                <a:defRPr/>
              </a:pPr>
              <a:t>24</a:t>
            </a:fld>
            <a:endParaRPr lang="en-US" dirty="0"/>
          </a:p>
        </p:txBody>
      </p:sp>
    </p:spTree>
    <p:extLst>
      <p:ext uri="{BB962C8B-B14F-4D97-AF65-F5344CB8AC3E}">
        <p14:creationId xmlns:p14="http://schemas.microsoft.com/office/powerpoint/2010/main" val="138989848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460375" y="1752600"/>
            <a:ext cx="8301038" cy="5105400"/>
          </a:xfrm>
        </p:spPr>
        <p:txBody>
          <a:bodyPr/>
          <a:lstStyle/>
          <a:p>
            <a:pPr algn="just">
              <a:spcBef>
                <a:spcPts val="300"/>
              </a:spcBef>
              <a:spcAft>
                <a:spcPts val="300"/>
              </a:spcAft>
            </a:pPr>
            <a:r>
              <a:rPr lang="en-US" sz="2000" dirty="0">
                <a:latin typeface="Times New Roman" panose="02020603050405020304" pitchFamily="18" charset="0"/>
                <a:cs typeface="Times New Roman" panose="02020603050405020304" pitchFamily="18" charset="0"/>
              </a:rPr>
              <a:t>The RC holds biweekly check-in calls with each state throughout the cycle to discuss system access, status of reviews, reviews on the pending (P1) list, errors cited, policy clarifications, etc.</a:t>
            </a:r>
            <a:endParaRPr lang="en-US" sz="2000" strike="sngStrike" dirty="0">
              <a:latin typeface="Times New Roman" panose="02020603050405020304" pitchFamily="18" charset="0"/>
              <a:cs typeface="Times New Roman" panose="02020603050405020304" pitchFamily="18" charset="0"/>
            </a:endParaRPr>
          </a:p>
          <a:p>
            <a:pPr algn="just">
              <a:spcBef>
                <a:spcPts val="300"/>
              </a:spcBef>
              <a:spcAft>
                <a:spcPts val="300"/>
              </a:spcAft>
            </a:pPr>
            <a:r>
              <a:rPr lang="en-US" altLang="en-US" sz="2000" dirty="0">
                <a:latin typeface="Times New Roman" panose="02020603050405020304" pitchFamily="18" charset="0"/>
                <a:cs typeface="Times New Roman" panose="02020603050405020304" pitchFamily="18" charset="0"/>
              </a:rPr>
              <a:t>States track the P1 list in real time through SMERF and receive automated notices for overdue information </a:t>
            </a:r>
          </a:p>
          <a:p>
            <a:pPr algn="just">
              <a:spcBef>
                <a:spcPts val="300"/>
              </a:spcBef>
              <a:spcAft>
                <a:spcPts val="300"/>
              </a:spcAft>
              <a:buClr>
                <a:srgbClr val="000000"/>
              </a:buClr>
            </a:pPr>
            <a:r>
              <a:rPr lang="en-US" alt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Claims </a:t>
            </a: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 the P1 list may be converted to errors </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if needed documentation is not provided by the state within </a:t>
            </a:r>
            <a:r>
              <a:rPr lang="en-US" altLang="en-US" sz="2000" dirty="0" smtClean="0">
                <a:latin typeface="Times New Roman" panose="02020603050405020304" pitchFamily="18" charset="0"/>
                <a:ea typeface="Calibri" panose="020F0502020204030204" pitchFamily="34" charset="0"/>
                <a:cs typeface="Times New Roman" panose="02020603050405020304" pitchFamily="18" charset="0"/>
              </a:rPr>
              <a:t>14 </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days</a:t>
            </a:r>
          </a:p>
          <a:p>
            <a:pPr algn="just">
              <a:spcBef>
                <a:spcPts val="300"/>
              </a:spcBef>
              <a:spcAft>
                <a:spcPts val="300"/>
              </a:spcAft>
              <a:buClr>
                <a:srgbClr val="000000"/>
              </a:buClr>
            </a:pPr>
            <a:r>
              <a:rPr lang="en-US" altLang="en-US" sz="2000" dirty="0">
                <a:latin typeface="Times New Roman" panose="02020603050405020304" pitchFamily="18" charset="0"/>
                <a:cs typeface="Times New Roman" panose="02020603050405020304" pitchFamily="18" charset="0"/>
              </a:rPr>
              <a:t>All errors identified on a claim will be cited and  reported (multiple errors are possible on a single claim)</a:t>
            </a:r>
          </a:p>
          <a:p>
            <a:pPr algn="just">
              <a:spcBef>
                <a:spcPts val="300"/>
              </a:spcBef>
              <a:spcAft>
                <a:spcPts val="300"/>
              </a:spcAft>
              <a:buClr>
                <a:srgbClr val="000000"/>
              </a:buClr>
            </a:pPr>
            <a:r>
              <a:rPr lang="en-US" sz="2000" dirty="0">
                <a:latin typeface="Times New Roman" panose="02020603050405020304" pitchFamily="18" charset="0"/>
                <a:cs typeface="Times New Roman" panose="02020603050405020304" pitchFamily="18" charset="0"/>
              </a:rPr>
              <a:t>If needed, the RC can provide additional information/training on the elements of a DP review</a:t>
            </a:r>
          </a:p>
          <a:p>
            <a:pPr algn="just">
              <a:spcBef>
                <a:spcPts val="300"/>
              </a:spcBef>
              <a:spcAft>
                <a:spcPts val="300"/>
              </a:spcAft>
              <a:buClr>
                <a:srgbClr val="000000"/>
              </a:buCl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65539" name="Title 2"/>
          <p:cNvSpPr>
            <a:spLocks noGrp="1"/>
          </p:cNvSpPr>
          <p:nvPr>
            <p:ph type="title"/>
          </p:nvPr>
        </p:nvSpPr>
        <p:spPr>
          <a:effectLst>
            <a:outerShdw dist="76200" dir="5639981" algn="tl" rotWithShape="0">
              <a:srgbClr val="084A9C"/>
            </a:outerShdw>
          </a:effectLst>
        </p:spPr>
        <p:txBody>
          <a:bodyPr/>
          <a:lstStyle/>
          <a:p>
            <a:r>
              <a:rPr lang="en-US" altLang="en-US" sz="3600" dirty="0">
                <a:latin typeface="Times New Roman" panose="02020603050405020304" pitchFamily="18" charset="0"/>
                <a:cs typeface="Times New Roman" panose="02020603050405020304" pitchFamily="18" charset="0"/>
              </a:rPr>
              <a:t>RC: DP Reviews (cont’d)</a:t>
            </a:r>
            <a:endParaRPr lang="en-US" altLang="en-US" sz="3600" dirty="0"/>
          </a:p>
        </p:txBody>
      </p:sp>
      <p:sp>
        <p:nvSpPr>
          <p:cNvPr id="4" name="Slide Number Placeholder 3"/>
          <p:cNvSpPr>
            <a:spLocks noGrp="1"/>
          </p:cNvSpPr>
          <p:nvPr>
            <p:ph type="sldNum" sz="quarter" idx="10"/>
          </p:nvPr>
        </p:nvSpPr>
        <p:spPr/>
        <p:txBody>
          <a:bodyPr/>
          <a:lstStyle/>
          <a:p>
            <a:pPr>
              <a:defRPr/>
            </a:pPr>
            <a:fld id="{E44B35B4-BCCE-45B2-9F76-D6C06573E459}"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3305278564"/>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RC: DP Reviews:</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FFS Review Elements</a:t>
            </a:r>
          </a:p>
        </p:txBody>
      </p:sp>
      <p:sp>
        <p:nvSpPr>
          <p:cNvPr id="2" name="Slide Number Placeholder 1"/>
          <p:cNvSpPr>
            <a:spLocks noGrp="1"/>
          </p:cNvSpPr>
          <p:nvPr>
            <p:ph type="sldNum" sz="quarter" idx="10"/>
          </p:nvPr>
        </p:nvSpPr>
        <p:spPr/>
        <p:txBody>
          <a:bodyPr/>
          <a:lstStyle/>
          <a:p>
            <a:pPr>
              <a:defRPr/>
            </a:pPr>
            <a:fld id="{5FFE8AE6-9183-480E-842A-18255EB45BD5}" type="slidenum">
              <a:rPr lang="en-US"/>
              <a:pPr>
                <a:defRPr/>
              </a:pPr>
              <a:t>26</a:t>
            </a:fld>
            <a:endParaRPr lang="en-US" dirty="0"/>
          </a:p>
        </p:txBody>
      </p:sp>
      <p:sp>
        <p:nvSpPr>
          <p:cNvPr id="8" name="Content Placeholder 1"/>
          <p:cNvSpPr>
            <a:spLocks noGrp="1"/>
          </p:cNvSpPr>
          <p:nvPr>
            <p:ph idx="1"/>
          </p:nvPr>
        </p:nvSpPr>
        <p:spPr>
          <a:xfrm>
            <a:off x="50800" y="1676400"/>
            <a:ext cx="4064000" cy="5045075"/>
          </a:xfrm>
        </p:spPr>
        <p:txBody>
          <a:bodyPr rtlCol="0">
            <a:normAutofit/>
          </a:bodyPr>
          <a:lstStyle/>
          <a:p>
            <a:pPr>
              <a:spcBef>
                <a:spcPts val="300"/>
              </a:spcBef>
              <a:spcAft>
                <a:spcPts val="300"/>
              </a:spcAft>
              <a:defRPr/>
            </a:pPr>
            <a:r>
              <a:rPr lang="en-US" sz="2500" b="1" dirty="0">
                <a:solidFill>
                  <a:prstClr val="black"/>
                </a:solidFill>
                <a:latin typeface="Times New Roman" panose="02020603050405020304" pitchFamily="18" charset="0"/>
                <a:cs typeface="Times New Roman" panose="02020603050405020304" pitchFamily="18" charset="0"/>
              </a:rPr>
              <a:t>Beneficiary (verification from eligibility source system) </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Demographics</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Eligibility for service based on aid category and benefit plan</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Managed care participation</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Patient liability</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Medicare and/or other insurance coverage (TPL) </a:t>
            </a:r>
          </a:p>
          <a:p>
            <a:pPr marL="471488" lvl="1">
              <a:spcBef>
                <a:spcPts val="300"/>
              </a:spcBef>
              <a:spcAft>
                <a:spcPts val="300"/>
              </a:spcAft>
              <a:defRPr/>
            </a:pPr>
            <a:endParaRPr lang="en-US" dirty="0"/>
          </a:p>
          <a:p>
            <a:pPr>
              <a:spcBef>
                <a:spcPts val="300"/>
              </a:spcBef>
              <a:spcAft>
                <a:spcPts val="300"/>
              </a:spcAft>
              <a:defRPr/>
            </a:pPr>
            <a:endParaRPr lang="en-US" dirty="0"/>
          </a:p>
          <a:p>
            <a:pPr marL="0" indent="0">
              <a:spcBef>
                <a:spcPts val="300"/>
              </a:spcBef>
              <a:spcAft>
                <a:spcPts val="300"/>
              </a:spcAft>
              <a:buFont typeface="Arial" panose="020B0604020202020204" pitchFamily="34" charset="0"/>
              <a:buNone/>
              <a:defRPr/>
            </a:pPr>
            <a:endParaRPr lang="en-US" sz="1650" dirty="0"/>
          </a:p>
        </p:txBody>
      </p:sp>
      <p:sp>
        <p:nvSpPr>
          <p:cNvPr id="6" name="Content Placeholder 1"/>
          <p:cNvSpPr txBox="1">
            <a:spLocks/>
          </p:cNvSpPr>
          <p:nvPr/>
        </p:nvSpPr>
        <p:spPr>
          <a:xfrm>
            <a:off x="4343400" y="1671638"/>
            <a:ext cx="4572000" cy="4881562"/>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lnSpc>
                <a:spcPct val="100000"/>
              </a:lnSpc>
              <a:spcBef>
                <a:spcPts val="300"/>
              </a:spcBef>
              <a:spcAft>
                <a:spcPts val="300"/>
              </a:spcAft>
              <a:defRPr/>
            </a:pPr>
            <a:r>
              <a:rPr lang="en-US" altLang="en-US" sz="2500" b="1" dirty="0">
                <a:solidFill>
                  <a:prstClr val="black"/>
                </a:solidFill>
                <a:latin typeface="Times New Roman" panose="02020603050405020304" pitchFamily="18" charset="0"/>
                <a:cs typeface="Times New Roman" panose="02020603050405020304" pitchFamily="18" charset="0"/>
              </a:rPr>
              <a:t>Provider enrollment</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RBS compliance</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Licensure verification</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CLIA verification, as applicable</a:t>
            </a:r>
          </a:p>
          <a:p>
            <a:pPr eaLnBrk="0" hangingPunct="0">
              <a:lnSpc>
                <a:spcPct val="100000"/>
              </a:lnSpc>
              <a:spcBef>
                <a:spcPts val="300"/>
              </a:spcBef>
              <a:spcAft>
                <a:spcPts val="300"/>
              </a:spcAft>
              <a:defRPr/>
            </a:pPr>
            <a:r>
              <a:rPr lang="en-US" altLang="en-US" sz="2500" b="1" dirty="0">
                <a:solidFill>
                  <a:prstClr val="black"/>
                </a:solidFill>
                <a:latin typeface="Times New Roman" panose="02020603050405020304" pitchFamily="18" charset="0"/>
                <a:cs typeface="Times New Roman" panose="02020603050405020304" pitchFamily="18" charset="0"/>
              </a:rPr>
              <a:t>Payment accuracy</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Timely filing</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Pricing</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HIPAA 5010 adherence for DOS on/after 7/1/2012</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Claim is complete and accurate</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Prior authorization</a:t>
            </a:r>
          </a:p>
          <a:p>
            <a:pPr marL="0" indent="0">
              <a:spcBef>
                <a:spcPts val="300"/>
              </a:spcBef>
              <a:spcAft>
                <a:spcPts val="300"/>
              </a:spcAft>
              <a:buFont typeface="Arial" panose="020B0604020202020204" pitchFamily="34" charset="0"/>
              <a:buNone/>
              <a:defRPr/>
            </a:pPr>
            <a:endParaRPr lang="en-US" sz="2100" dirty="0">
              <a:latin typeface="Times New Roman" panose="02020603050405020304" pitchFamily="18" charset="0"/>
              <a:cs typeface="Times New Roman" panose="02020603050405020304" pitchFamily="18" charset="0"/>
            </a:endParaRPr>
          </a:p>
          <a:p>
            <a:pPr marL="471488" lvl="1">
              <a:spcBef>
                <a:spcPts val="300"/>
              </a:spcBef>
              <a:spcAft>
                <a:spcPts val="300"/>
              </a:spcAft>
              <a:defRPr/>
            </a:pPr>
            <a:endParaRPr lang="en-US" sz="1800" dirty="0"/>
          </a:p>
          <a:p>
            <a:pPr>
              <a:spcBef>
                <a:spcPts val="300"/>
              </a:spcBef>
              <a:spcAft>
                <a:spcPts val="300"/>
              </a:spcAft>
              <a:defRPr/>
            </a:pPr>
            <a:endParaRPr lang="en-US" sz="2100" dirty="0"/>
          </a:p>
          <a:p>
            <a:pPr marL="0" indent="0">
              <a:spcBef>
                <a:spcPts val="300"/>
              </a:spcBef>
              <a:spcAft>
                <a:spcPts val="300"/>
              </a:spcAft>
              <a:buFont typeface="Arial" panose="020B0604020202020204" pitchFamily="34" charset="0"/>
              <a:buNone/>
              <a:defRPr/>
            </a:pPr>
            <a:endParaRPr lang="en-US" sz="1650" dirty="0"/>
          </a:p>
        </p:txBody>
      </p:sp>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RC: DP Reviews:</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Managed Care Review Elements</a:t>
            </a:r>
          </a:p>
        </p:txBody>
      </p:sp>
      <p:sp>
        <p:nvSpPr>
          <p:cNvPr id="2" name="Slide Number Placeholder 1"/>
          <p:cNvSpPr>
            <a:spLocks noGrp="1"/>
          </p:cNvSpPr>
          <p:nvPr>
            <p:ph type="sldNum" sz="quarter" idx="10"/>
          </p:nvPr>
        </p:nvSpPr>
        <p:spPr/>
        <p:txBody>
          <a:bodyPr/>
          <a:lstStyle/>
          <a:p>
            <a:pPr>
              <a:defRPr/>
            </a:pPr>
            <a:fld id="{B9CDA41D-269C-44AE-B6A3-BCC3A9F59893}" type="slidenum">
              <a:rPr lang="en-US"/>
              <a:pPr>
                <a:defRPr/>
              </a:pPr>
              <a:t>27</a:t>
            </a:fld>
            <a:endParaRPr lang="en-US" dirty="0"/>
          </a:p>
        </p:txBody>
      </p:sp>
      <p:sp>
        <p:nvSpPr>
          <p:cNvPr id="8" name="Content Placeholder 1"/>
          <p:cNvSpPr>
            <a:spLocks noGrp="1"/>
          </p:cNvSpPr>
          <p:nvPr>
            <p:ph idx="1"/>
          </p:nvPr>
        </p:nvSpPr>
        <p:spPr>
          <a:xfrm>
            <a:off x="304800" y="1828800"/>
            <a:ext cx="8382000" cy="4724400"/>
          </a:xfrm>
        </p:spPr>
        <p:txBody>
          <a:bodyPr rtlCol="0">
            <a:noAutofit/>
          </a:bodyPr>
          <a:lstStyle/>
          <a:p>
            <a:pPr marL="0" indent="0" algn="just">
              <a:spcBef>
                <a:spcPts val="300"/>
              </a:spcBef>
              <a:spcAft>
                <a:spcPts val="300"/>
              </a:spcAft>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In addition to all beneficiary information examined under FFS review, reviewers also examine:</a:t>
            </a:r>
          </a:p>
          <a:p>
            <a:pPr algn="just">
              <a:spcBef>
                <a:spcPts val="300"/>
              </a:spcBef>
              <a:spcAft>
                <a:spcPts val="300"/>
              </a:spcAft>
              <a:defRPr/>
            </a:pPr>
            <a:r>
              <a:rPr lang="en-US" sz="2000" dirty="0">
                <a:latin typeface="Times New Roman" panose="02020603050405020304" pitchFamily="18" charset="0"/>
                <a:cs typeface="Times New Roman" panose="02020603050405020304" pitchFamily="18" charset="0"/>
              </a:rPr>
              <a:t>Managed care sample contract</a:t>
            </a:r>
          </a:p>
          <a:p>
            <a:pPr algn="just">
              <a:spcBef>
                <a:spcPts val="300"/>
              </a:spcBef>
              <a:spcAft>
                <a:spcPts val="300"/>
              </a:spcAft>
              <a:defRPr/>
            </a:pPr>
            <a:r>
              <a:rPr lang="en-US" sz="2000" dirty="0">
                <a:latin typeface="Times New Roman" panose="02020603050405020304" pitchFamily="18" charset="0"/>
                <a:cs typeface="Times New Roman" panose="02020603050405020304" pitchFamily="18" charset="0"/>
              </a:rPr>
              <a:t>Health Plan information</a:t>
            </a:r>
          </a:p>
          <a:p>
            <a:pPr algn="just">
              <a:spcBef>
                <a:spcPts val="300"/>
              </a:spcBef>
              <a:spcAft>
                <a:spcPts val="300"/>
              </a:spcAft>
              <a:defRPr/>
            </a:pPr>
            <a:r>
              <a:rPr lang="en-US" sz="2000" dirty="0">
                <a:latin typeface="Times New Roman" panose="02020603050405020304" pitchFamily="18" charset="0"/>
                <a:cs typeface="Times New Roman" panose="02020603050405020304" pitchFamily="18" charset="0"/>
              </a:rPr>
              <a:t>Capitation rates and rate cells</a:t>
            </a:r>
          </a:p>
          <a:p>
            <a:pPr algn="just">
              <a:spcBef>
                <a:spcPts val="300"/>
              </a:spcBef>
              <a:spcAft>
                <a:spcPts val="300"/>
              </a:spcAft>
              <a:defRPr/>
            </a:pPr>
            <a:r>
              <a:rPr lang="en-US" sz="2000" dirty="0">
                <a:latin typeface="Times New Roman" panose="02020603050405020304" pitchFamily="18" charset="0"/>
                <a:cs typeface="Times New Roman" panose="02020603050405020304" pitchFamily="18" charset="0"/>
              </a:rPr>
              <a:t>Capitation payment history screens to check for duplicate payments/adjustments</a:t>
            </a:r>
          </a:p>
          <a:p>
            <a:pPr>
              <a:spcBef>
                <a:spcPts val="300"/>
              </a:spcBef>
              <a:spcAft>
                <a:spcPts val="300"/>
              </a:spcAft>
              <a:defRPr/>
            </a:pPr>
            <a:r>
              <a:rPr lang="en-US" sz="2000" dirty="0">
                <a:latin typeface="Times New Roman" panose="02020603050405020304" pitchFamily="18" charset="0"/>
                <a:cs typeface="Times New Roman" panose="02020603050405020304" pitchFamily="18" charset="0"/>
              </a:rPr>
              <a:t>Geographical service areas (counties, zip code)</a:t>
            </a:r>
          </a:p>
          <a:p>
            <a:pPr>
              <a:spcBef>
                <a:spcPts val="300"/>
              </a:spcBef>
              <a:spcAft>
                <a:spcPts val="300"/>
              </a:spcAft>
              <a:defRPr/>
            </a:pPr>
            <a:r>
              <a:rPr lang="en-US" sz="2000" dirty="0">
                <a:latin typeface="Times New Roman" panose="02020603050405020304" pitchFamily="18" charset="0"/>
                <a:cs typeface="Times New Roman" panose="02020603050405020304" pitchFamily="18" charset="0"/>
              </a:rPr>
              <a:t>Exclusions, Population and Service carve-outs</a:t>
            </a:r>
          </a:p>
          <a:p>
            <a:pPr>
              <a:spcBef>
                <a:spcPts val="300"/>
              </a:spcBef>
              <a:spcAft>
                <a:spcPts val="300"/>
              </a:spcAft>
              <a:defRPr/>
            </a:pPr>
            <a:r>
              <a:rPr lang="en-US" sz="2000" dirty="0">
                <a:latin typeface="Times New Roman" panose="02020603050405020304" pitchFamily="18" charset="0"/>
                <a:cs typeface="Times New Roman" panose="02020603050405020304" pitchFamily="18" charset="0"/>
              </a:rPr>
              <a:t>Adjustments to paid amount</a:t>
            </a:r>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RC: DP Reviews:</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Preliminary RY23 DP Finding Codes</a:t>
            </a:r>
          </a:p>
        </p:txBody>
      </p:sp>
      <p:sp>
        <p:nvSpPr>
          <p:cNvPr id="2" name="Slide Number Placeholder 1"/>
          <p:cNvSpPr>
            <a:spLocks noGrp="1"/>
          </p:cNvSpPr>
          <p:nvPr>
            <p:ph type="sldNum" sz="quarter" idx="10"/>
          </p:nvPr>
        </p:nvSpPr>
        <p:spPr/>
        <p:txBody>
          <a:bodyPr/>
          <a:lstStyle/>
          <a:p>
            <a:pPr>
              <a:defRPr/>
            </a:pPr>
            <a:fld id="{34D074C6-BFA9-4BED-BF0B-D24E8DC39F66}" type="slidenum">
              <a:rPr lang="en-US"/>
              <a:pPr>
                <a:defRPr/>
              </a:pPr>
              <a:t>28</a:t>
            </a:fld>
            <a:endParaRPr lang="en-US" dirty="0"/>
          </a:p>
        </p:txBody>
      </p:sp>
      <p:graphicFrame>
        <p:nvGraphicFramePr>
          <p:cNvPr id="4" name="Table 3" descr="Preliminary RY21 PERM DP Finding Codes&#10;C1 – Correct  P1 – Pending Information from State&#10;DP1 – Duplication Claim Error DP7 – Data Entry Error&#10;DP2 – Not Covered Service/Beneficiary Error DP8 – Managed Care Rate Cell Error&#10;DP3 – FFS Payment for a Managed Care Service Error DP9 – Managed Care Payment Error&#10;DP4 – Third-Party Liability Error DP10 – Provider Information/Enrollment Error&#10;DP5 – Pricing Error DP11 – Claim Filed Untimely Error&#10;DP6 – System Logic Edit Error DP12 – Administrative/Other Error&#10;N/A DTD – Data Processing Technical Deficiency&#10;" title="Preliminary RY21 PERM DP Finding Codes"/>
          <p:cNvGraphicFramePr>
            <a:graphicFrameLocks noGrp="1"/>
          </p:cNvGraphicFramePr>
          <p:nvPr>
            <p:extLst>
              <p:ext uri="{D42A27DB-BD31-4B8C-83A1-F6EECF244321}">
                <p14:modId xmlns:p14="http://schemas.microsoft.com/office/powerpoint/2010/main" val="3904685760"/>
              </p:ext>
            </p:extLst>
          </p:nvPr>
        </p:nvGraphicFramePr>
        <p:xfrm>
          <a:off x="457200" y="1689796"/>
          <a:ext cx="8229600" cy="513283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91185">
                <a:tc gridSpan="2">
                  <a:txBody>
                    <a:bodyPr/>
                    <a:lstStyle/>
                    <a:p>
                      <a:pPr marL="0" marR="0" algn="ctr">
                        <a:lnSpc>
                          <a:spcPct val="107000"/>
                        </a:lnSpc>
                        <a:spcBef>
                          <a:spcPts val="0"/>
                        </a:spcBef>
                        <a:spcAft>
                          <a:spcPts val="0"/>
                        </a:spcAft>
                      </a:pPr>
                      <a:r>
                        <a:rPr lang="en-US" sz="2800" kern="1200" dirty="0">
                          <a:effectLst/>
                          <a:latin typeface="Times New Roman" panose="02020603050405020304" pitchFamily="18" charset="0"/>
                          <a:cs typeface="Times New Roman" panose="02020603050405020304" pitchFamily="18" charset="0"/>
                        </a:rPr>
                        <a:t>Preliminary RY23 PERM </a:t>
                      </a:r>
                    </a:p>
                    <a:p>
                      <a:pPr marL="0" marR="0" algn="ctr">
                        <a:lnSpc>
                          <a:spcPct val="107000"/>
                        </a:lnSpc>
                        <a:spcBef>
                          <a:spcPts val="0"/>
                        </a:spcBef>
                        <a:spcAft>
                          <a:spcPts val="0"/>
                        </a:spcAft>
                      </a:pPr>
                      <a:r>
                        <a:rPr lang="en-US" sz="2800" kern="1200" dirty="0">
                          <a:effectLst/>
                          <a:latin typeface="Times New Roman" panose="02020603050405020304" pitchFamily="18" charset="0"/>
                          <a:cs typeface="Times New Roman" panose="02020603050405020304" pitchFamily="18" charset="0"/>
                        </a:rPr>
                        <a:t>DP Finding Codes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n-US"/>
                    </a:p>
                  </a:txBody>
                  <a:tcPr/>
                </a:tc>
                <a:extLst>
                  <a:ext uri="{0D108BD9-81ED-4DB2-BD59-A6C34878D82A}">
                    <a16:rowId xmlns:a16="http://schemas.microsoft.com/office/drawing/2014/main" val="10000"/>
                  </a:ext>
                </a:extLst>
              </a:tr>
              <a:tr h="556260">
                <a:tc>
                  <a:txBody>
                    <a:bodyPr/>
                    <a:lstStyle/>
                    <a:p>
                      <a:pPr marL="0" marR="0">
                        <a:lnSpc>
                          <a:spcPct val="107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C1</a:t>
                      </a:r>
                      <a:r>
                        <a:rPr lang="en-US" sz="1600" kern="1200" dirty="0">
                          <a:effectLst/>
                          <a:latin typeface="Times New Roman" panose="02020603050405020304" pitchFamily="18" charset="0"/>
                          <a:cs typeface="Times New Roman" panose="02020603050405020304" pitchFamily="18" charset="0"/>
                        </a:rPr>
                        <a:t> – Correct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smtClean="0">
                          <a:effectLst/>
                          <a:latin typeface="Times New Roman" panose="02020603050405020304" pitchFamily="18" charset="0"/>
                          <a:cs typeface="Times New Roman" panose="02020603050405020304" pitchFamily="18" charset="0"/>
                        </a:rPr>
                        <a:t>P1</a:t>
                      </a:r>
                      <a:r>
                        <a:rPr lang="en-US" sz="1600" kern="1200" dirty="0" smtClean="0">
                          <a:effectLst/>
                          <a:latin typeface="Times New Roman" panose="02020603050405020304" pitchFamily="18" charset="0"/>
                          <a:cs typeface="Times New Roman" panose="02020603050405020304" pitchFamily="18" charset="0"/>
                        </a:rPr>
                        <a:t> – Pending Information from State</a:t>
                      </a:r>
                      <a:endParaRPr lang="en-US"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r h="351790">
                <a:tc>
                  <a:txBody>
                    <a:bodyPr/>
                    <a:lstStyle/>
                    <a:p>
                      <a:pPr marL="0" marR="0">
                        <a:lnSpc>
                          <a:spcPct val="107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DP1</a:t>
                      </a:r>
                      <a:r>
                        <a:rPr lang="en-US" sz="1600" kern="1200" dirty="0">
                          <a:effectLst/>
                          <a:latin typeface="Times New Roman" panose="02020603050405020304" pitchFamily="18" charset="0"/>
                          <a:cs typeface="Times New Roman" panose="02020603050405020304" pitchFamily="18" charset="0"/>
                        </a:rPr>
                        <a:t> – Duplicate Claim</a:t>
                      </a:r>
                    </a:p>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effectLst/>
                          <a:latin typeface="Times New Roman" panose="02020603050405020304" pitchFamily="18" charset="0"/>
                          <a:cs typeface="Times New Roman" panose="02020603050405020304" pitchFamily="18" charset="0"/>
                        </a:rPr>
                        <a:t>DP9</a:t>
                      </a:r>
                      <a:r>
                        <a:rPr lang="en-US" sz="1600" kern="1200" dirty="0" smtClean="0">
                          <a:effectLst/>
                          <a:latin typeface="Times New Roman" panose="02020603050405020304" pitchFamily="18" charset="0"/>
                          <a:cs typeface="Times New Roman" panose="02020603050405020304" pitchFamily="18" charset="0"/>
                        </a:rPr>
                        <a:t> – Managed Care Payment </a:t>
                      </a:r>
                      <a:endParaRPr lang="en-US"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p>
                  </a:txBody>
                  <a:tcPr marL="68580" marR="68580" marT="34290" marB="34290"/>
                </a:tc>
                <a:extLst>
                  <a:ext uri="{0D108BD9-81ED-4DB2-BD59-A6C34878D82A}">
                    <a16:rowId xmlns:a16="http://schemas.microsoft.com/office/drawing/2014/main" val="10002"/>
                  </a:ext>
                </a:extLst>
              </a:tr>
              <a:tr h="473075">
                <a:tc>
                  <a:txBody>
                    <a:bodyPr/>
                    <a:lstStyle/>
                    <a:p>
                      <a:pPr marL="0" marR="0">
                        <a:lnSpc>
                          <a:spcPct val="107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DP2</a:t>
                      </a:r>
                      <a:r>
                        <a:rPr lang="en-US" sz="1600" kern="1200" dirty="0">
                          <a:effectLst/>
                          <a:latin typeface="Times New Roman" panose="02020603050405020304" pitchFamily="18" charset="0"/>
                          <a:cs typeface="Times New Roman" panose="02020603050405020304" pitchFamily="18" charset="0"/>
                        </a:rPr>
                        <a:t> – Noncovered Service/Beneficiary</a:t>
                      </a:r>
                    </a:p>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DP10</a:t>
                      </a:r>
                      <a:r>
                        <a:rPr lang="en-US" sz="1600" kern="1200" dirty="0">
                          <a:effectLst/>
                          <a:latin typeface="Times New Roman" panose="02020603050405020304" pitchFamily="18" charset="0"/>
                          <a:cs typeface="Times New Roman" panose="02020603050405020304" pitchFamily="18" charset="0"/>
                        </a:rPr>
                        <a:t> – Provider Information/Enrollment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r h="616585">
                <a:tc>
                  <a:txBody>
                    <a:bodyPr/>
                    <a:lstStyle/>
                    <a:p>
                      <a:pPr marL="0" marR="0">
                        <a:lnSpc>
                          <a:spcPct val="107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DP3</a:t>
                      </a:r>
                      <a:r>
                        <a:rPr lang="en-US" sz="1600" kern="1200" dirty="0">
                          <a:effectLst/>
                          <a:latin typeface="Times New Roman" panose="02020603050405020304" pitchFamily="18" charset="0"/>
                          <a:cs typeface="Times New Roman" panose="02020603050405020304" pitchFamily="18" charset="0"/>
                        </a:rPr>
                        <a:t> – FFS Payment for a Managed Care Service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DP11</a:t>
                      </a:r>
                      <a:r>
                        <a:rPr lang="en-US" sz="1600" kern="1200" dirty="0">
                          <a:effectLst/>
                          <a:latin typeface="Times New Roman" panose="02020603050405020304" pitchFamily="18" charset="0"/>
                          <a:cs typeface="Times New Roman" panose="02020603050405020304" pitchFamily="18" charset="0"/>
                        </a:rPr>
                        <a:t> – Claim Filed Untimely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4"/>
                  </a:ext>
                </a:extLst>
              </a:tr>
              <a:tr h="616585">
                <a:tc>
                  <a:txBody>
                    <a:bodyPr/>
                    <a:lstStyle/>
                    <a:p>
                      <a:pPr marL="0" marR="0">
                        <a:lnSpc>
                          <a:spcPct val="107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DP4</a:t>
                      </a:r>
                      <a:r>
                        <a:rPr lang="en-US" sz="1600" kern="1200" dirty="0">
                          <a:effectLst/>
                          <a:latin typeface="Times New Roman" panose="02020603050405020304" pitchFamily="18" charset="0"/>
                          <a:cs typeface="Times New Roman" panose="02020603050405020304" pitchFamily="18" charset="0"/>
                        </a:rPr>
                        <a:t> – Third-Party Liability (TPL)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DP12</a:t>
                      </a:r>
                      <a:r>
                        <a:rPr lang="en-US" sz="1600" kern="1200" dirty="0">
                          <a:effectLst/>
                          <a:latin typeface="Times New Roman" panose="02020603050405020304" pitchFamily="18" charset="0"/>
                          <a:cs typeface="Times New Roman" panose="02020603050405020304" pitchFamily="18" charset="0"/>
                        </a:rPr>
                        <a:t> – Administrative/Other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5"/>
                  </a:ext>
                </a:extLst>
              </a:tr>
              <a:tr h="351790">
                <a:tc>
                  <a:txBody>
                    <a:bodyPr/>
                    <a:lstStyle/>
                    <a:p>
                      <a:pPr marL="0" marR="0">
                        <a:lnSpc>
                          <a:spcPct val="107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DP5</a:t>
                      </a:r>
                      <a:r>
                        <a:rPr lang="en-US" sz="1600" kern="1200" dirty="0">
                          <a:effectLst/>
                          <a:latin typeface="Times New Roman" panose="02020603050405020304" pitchFamily="18" charset="0"/>
                          <a:cs typeface="Times New Roman" panose="02020603050405020304" pitchFamily="18" charset="0"/>
                        </a:rPr>
                        <a:t> – Pricing</a:t>
                      </a:r>
                    </a:p>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DTD</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 Data Processing Technical Deficiency</a:t>
                      </a:r>
                    </a:p>
                  </a:txBody>
                  <a:tcPr marL="68580" marR="68580" marT="34290" marB="34290"/>
                </a:tc>
                <a:extLst>
                  <a:ext uri="{0D108BD9-81ED-4DB2-BD59-A6C34878D82A}">
                    <a16:rowId xmlns:a16="http://schemas.microsoft.com/office/drawing/2014/main" val="10006"/>
                  </a:ext>
                </a:extLst>
              </a:tr>
              <a:tr h="3517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a:effectLst/>
                          <a:latin typeface="Times New Roman" panose="02020603050405020304" pitchFamily="18" charset="0"/>
                          <a:cs typeface="Times New Roman" panose="02020603050405020304" pitchFamily="18" charset="0"/>
                        </a:rPr>
                        <a:t>DP8</a:t>
                      </a:r>
                      <a:r>
                        <a:rPr lang="en-US" sz="1600" kern="1200" dirty="0">
                          <a:effectLst/>
                          <a:latin typeface="Times New Roman" panose="02020603050405020304" pitchFamily="18" charset="0"/>
                          <a:cs typeface="Times New Roman" panose="02020603050405020304" pitchFamily="18" charset="0"/>
                        </a:rPr>
                        <a:t> – Managed Care Rate Cell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7"/>
                  </a:ext>
                </a:extLst>
              </a:tr>
            </a:tbl>
          </a:graphicData>
        </a:graphic>
      </p:graphicFrame>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RC: Medical Records Requests (MRR)</a:t>
            </a:r>
          </a:p>
        </p:txBody>
      </p:sp>
      <p:sp>
        <p:nvSpPr>
          <p:cNvPr id="2" name="TextBox 1"/>
          <p:cNvSpPr txBox="1"/>
          <p:nvPr/>
        </p:nvSpPr>
        <p:spPr>
          <a:xfrm>
            <a:off x="228600" y="1752600"/>
            <a:ext cx="8458200" cy="4708981"/>
          </a:xfrm>
          <a:prstGeom prst="rect">
            <a:avLst/>
          </a:prstGeom>
          <a:noFill/>
        </p:spPr>
        <p:txBody>
          <a:bodyPr wrap="square">
            <a:spAutoFit/>
          </a:bodyPr>
          <a:lstStyle/>
          <a:p>
            <a:pPr marL="342900" indent="-342900"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The RC has primary responsibility for obtaining medical records </a:t>
            </a:r>
          </a:p>
          <a:p>
            <a:pPr marL="342900" indent="-342900"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Unless an MRR point of contact (POC) is specified by the state in the details data sent to the SC, MRR requests are sent to the billing provider</a:t>
            </a:r>
          </a:p>
          <a:p>
            <a:pPr marL="342900" indent="-342900"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States are asked to identify a new POC or contact providers who are not responding as needed</a:t>
            </a:r>
          </a:p>
          <a:p>
            <a:pPr marL="342900" indent="-342900"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The RC notifies state PERM representatives when the MRR process begins</a:t>
            </a:r>
          </a:p>
          <a:p>
            <a:pPr marL="342900" indent="-342900"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Customer service representatives validate the providers contact information before sending record requests letters</a:t>
            </a:r>
          </a:p>
          <a:p>
            <a:pPr marL="600075" lvl="1" indent="-257175" algn="just">
              <a:buFont typeface="Times New Roman" panose="02020603050405020304" pitchFamily="18" charset="0"/>
              <a:buChar char="̶"/>
              <a:defRPr/>
            </a:pPr>
            <a:r>
              <a:rPr lang="en-US" sz="2000" dirty="0">
                <a:latin typeface="Times New Roman" panose="02020603050405020304" pitchFamily="18" charset="0"/>
                <a:cs typeface="Times New Roman" panose="02020603050405020304" pitchFamily="18" charset="0"/>
              </a:rPr>
              <a:t>Providers have </a:t>
            </a:r>
            <a:r>
              <a:rPr lang="en-US" sz="2000" b="1" dirty="0">
                <a:latin typeface="Times New Roman" panose="02020603050405020304" pitchFamily="18" charset="0"/>
                <a:cs typeface="Times New Roman" panose="02020603050405020304" pitchFamily="18" charset="0"/>
              </a:rPr>
              <a:t>75 days</a:t>
            </a:r>
            <a:r>
              <a:rPr lang="en-US" sz="2000" dirty="0">
                <a:latin typeface="Times New Roman" panose="02020603050405020304" pitchFamily="18" charset="0"/>
                <a:cs typeface="Times New Roman" panose="02020603050405020304" pitchFamily="18" charset="0"/>
              </a:rPr>
              <a:t> to submit documentation</a:t>
            </a:r>
          </a:p>
          <a:p>
            <a:pPr marL="600075" lvl="1" indent="-257175" algn="just">
              <a:buFont typeface="Times New Roman" panose="02020603050405020304" pitchFamily="18" charset="0"/>
              <a:buChar char="̶"/>
              <a:defRPr/>
            </a:pPr>
            <a:r>
              <a:rPr lang="en-US" sz="2000" dirty="0">
                <a:latin typeface="Times New Roman" panose="02020603050405020304" pitchFamily="18" charset="0"/>
                <a:cs typeface="Times New Roman" panose="02020603050405020304" pitchFamily="18" charset="0"/>
              </a:rPr>
              <a:t>Providers may send documentation by fax, by mail or if using a Health Information Handler (HIH), by CMS’ electronic submission of medical documentation (esMD) system</a:t>
            </a:r>
          </a:p>
          <a:p>
            <a:pPr marL="257175" indent="-257175"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Reminder calls and letters are made after 30, 45, and 60 days (unless received)</a:t>
            </a:r>
          </a:p>
          <a:p>
            <a:pPr marL="600075" lvl="1" indent="-257175" algn="just">
              <a:buFont typeface="Times New Roman" panose="02020603050405020304" pitchFamily="18" charset="0"/>
              <a:buChar char="̶"/>
              <a:defRPr/>
            </a:pPr>
            <a:r>
              <a:rPr lang="en-US" sz="2000" dirty="0">
                <a:latin typeface="Times New Roman" panose="02020603050405020304" pitchFamily="18" charset="0"/>
                <a:cs typeface="Times New Roman" panose="02020603050405020304" pitchFamily="18" charset="0"/>
              </a:rPr>
              <a:t>Non-response letters are sent on day 75 via registered mail; resulting in MR1 errors</a:t>
            </a:r>
          </a:p>
        </p:txBody>
      </p:sp>
      <p:sp>
        <p:nvSpPr>
          <p:cNvPr id="3" name="Slide Number Placeholder 2"/>
          <p:cNvSpPr>
            <a:spLocks noGrp="1"/>
          </p:cNvSpPr>
          <p:nvPr>
            <p:ph type="sldNum" sz="quarter" idx="10"/>
          </p:nvPr>
        </p:nvSpPr>
        <p:spPr/>
        <p:txBody>
          <a:bodyPr/>
          <a:lstStyle/>
          <a:p>
            <a:pPr>
              <a:defRPr/>
            </a:pPr>
            <a:fld id="{CE8B4664-637E-4A8E-95D5-5A4C06A0A989}" type="slidenum">
              <a:rPr lang="en-US">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329069790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A6618A-D21D-48CA-AFB8-A074DC01A290}"/>
              </a:ext>
            </a:extLst>
          </p:cNvPr>
          <p:cNvSpPr>
            <a:spLocks noGrp="1"/>
          </p:cNvSpPr>
          <p:nvPr>
            <p:ph type="title"/>
          </p:nvPr>
        </p:nvSpPr>
        <p:spPr/>
        <p:txBody>
          <a:bodyPr/>
          <a:lstStyle/>
          <a:p>
            <a:r>
              <a:rPr lang="en-US" sz="3600" dirty="0"/>
              <a:t>Agenda (cont’d)</a:t>
            </a:r>
          </a:p>
        </p:txBody>
      </p:sp>
      <p:sp>
        <p:nvSpPr>
          <p:cNvPr id="4" name="Slide Number Placeholder 3">
            <a:extLst>
              <a:ext uri="{FF2B5EF4-FFF2-40B4-BE49-F238E27FC236}">
                <a16:creationId xmlns:a16="http://schemas.microsoft.com/office/drawing/2014/main" id="{B0990508-EA45-4254-A02E-549FAEA3BB19}"/>
              </a:ext>
            </a:extLst>
          </p:cNvPr>
          <p:cNvSpPr>
            <a:spLocks noGrp="1"/>
          </p:cNvSpPr>
          <p:nvPr>
            <p:ph type="sldNum" sz="quarter" idx="10"/>
          </p:nvPr>
        </p:nvSpPr>
        <p:spPr/>
        <p:txBody>
          <a:bodyPr/>
          <a:lstStyle/>
          <a:p>
            <a:pPr>
              <a:defRPr/>
            </a:pPr>
            <a:fld id="{B7ED2B2B-1234-4A95-AC92-4871750A87A0}" type="slidenum">
              <a:rPr lang="en-US" smtClean="0"/>
              <a:pPr>
                <a:defRPr/>
              </a:pPr>
              <a:t>3</a:t>
            </a:fld>
            <a:endParaRPr lang="en-US" dirty="0"/>
          </a:p>
        </p:txBody>
      </p:sp>
      <p:pic>
        <p:nvPicPr>
          <p:cNvPr id="15" name="Picture 14" descr="Remote System Access&#10;State Participation in PERM Reviews&#10;Tracking Errors and Responding to Findings&#10;Improper Payment Rate Reporting&#10;Next Steps&#10;Communication, Collaboration, and Additional Resources&#10;Contact Information (CMS, SC, RC, ERC)" title="Meeting Agenda Continued"/>
          <p:cNvPicPr>
            <a:picLocks noChangeAspect="1"/>
          </p:cNvPicPr>
          <p:nvPr/>
        </p:nvPicPr>
        <p:blipFill>
          <a:blip r:embed="rId2"/>
          <a:stretch>
            <a:fillRect/>
          </a:stretch>
        </p:blipFill>
        <p:spPr>
          <a:xfrm>
            <a:off x="342900" y="1763835"/>
            <a:ext cx="8458200" cy="4554415"/>
          </a:xfrm>
          <a:prstGeom prst="rect">
            <a:avLst/>
          </a:prstGeom>
        </p:spPr>
      </p:pic>
    </p:spTree>
    <p:extLst>
      <p:ext uri="{BB962C8B-B14F-4D97-AF65-F5344CB8AC3E}">
        <p14:creationId xmlns:p14="http://schemas.microsoft.com/office/powerpoint/2010/main" val="3747209908"/>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428E72-C09F-4C99-975F-D77322B1D0B0}"/>
              </a:ext>
            </a:extLst>
          </p:cNvPr>
          <p:cNvSpPr>
            <a:spLocks noGrp="1"/>
          </p:cNvSpPr>
          <p:nvPr>
            <p:ph idx="1"/>
          </p:nvPr>
        </p:nvSpPr>
        <p:spPr>
          <a:xfrm>
            <a:off x="457200" y="1828800"/>
            <a:ext cx="8229600" cy="4648200"/>
          </a:xfrm>
        </p:spPr>
        <p:txBody>
          <a:bodyPr/>
          <a:lstStyle/>
          <a:p>
            <a:pPr marL="257175" indent="-257175" algn="just">
              <a:defRPr/>
            </a:pPr>
            <a:r>
              <a:rPr lang="en-US" sz="2000" dirty="0">
                <a:latin typeface="Times New Roman" panose="02020603050405020304" pitchFamily="18" charset="0"/>
                <a:cs typeface="Times New Roman" panose="02020603050405020304" pitchFamily="18" charset="0"/>
              </a:rPr>
              <a:t>If submitted documentation is incomplete, the RC sends an additional documentation request (ADR) letter</a:t>
            </a:r>
          </a:p>
          <a:p>
            <a:pPr marL="600075" lvl="1" indent="-257175" algn="just">
              <a:buFont typeface="Times New Roman" panose="02020603050405020304" pitchFamily="18" charset="0"/>
              <a:buChar char="̶"/>
              <a:defRPr/>
            </a:pPr>
            <a:r>
              <a:rPr lang="en-US" sz="2000" dirty="0">
                <a:latin typeface="Times New Roman" panose="02020603050405020304" pitchFamily="18" charset="0"/>
                <a:cs typeface="Times New Roman" panose="02020603050405020304" pitchFamily="18" charset="0"/>
              </a:rPr>
              <a:t>The provider has </a:t>
            </a:r>
            <a:r>
              <a:rPr lang="en-US" sz="2000" b="1" dirty="0">
                <a:latin typeface="Times New Roman" pitchFamily="18" charset="0"/>
                <a:cs typeface="Times New Roman" pitchFamily="18" charset="0"/>
              </a:rPr>
              <a:t>14 days </a:t>
            </a:r>
            <a:r>
              <a:rPr lang="en-US" sz="2000" dirty="0">
                <a:latin typeface="Times New Roman" pitchFamily="18" charset="0"/>
                <a:cs typeface="Times New Roman" pitchFamily="18" charset="0"/>
              </a:rPr>
              <a:t>to submit additional documentation</a:t>
            </a:r>
          </a:p>
          <a:p>
            <a:pPr marL="600075" lvl="1" indent="-257175" algn="just">
              <a:buFont typeface="Times New Roman" panose="02020603050405020304" pitchFamily="18" charset="0"/>
              <a:buChar char="̶"/>
              <a:defRPr/>
            </a:pPr>
            <a:r>
              <a:rPr lang="en-US" sz="2000" dirty="0">
                <a:latin typeface="Times New Roman" pitchFamily="18" charset="0"/>
                <a:cs typeface="Times New Roman" pitchFamily="18" charset="0"/>
              </a:rPr>
              <a:t>A reminder call is made and a is letter is sent if pending after 7 days</a:t>
            </a:r>
          </a:p>
          <a:p>
            <a:pPr marL="600075" lvl="1" indent="-257175" algn="just">
              <a:buFont typeface="Times New Roman" panose="02020603050405020304" pitchFamily="18" charset="0"/>
              <a:buChar char="̶"/>
              <a:defRPr/>
            </a:pPr>
            <a:r>
              <a:rPr lang="en-US" sz="2000" dirty="0">
                <a:latin typeface="Times New Roman" pitchFamily="18" charset="0"/>
                <a:cs typeface="Times New Roman" pitchFamily="18" charset="0"/>
              </a:rPr>
              <a:t>If the provider does not respond, the RC sends a non-response letter after 14 days resulting in a system generated MR2 error - Document(s) Absent from Record</a:t>
            </a:r>
          </a:p>
          <a:p>
            <a:pPr eaLnBrk="1" hangingPunct="1">
              <a:spcBef>
                <a:spcPct val="0"/>
              </a:spcBef>
            </a:pPr>
            <a:r>
              <a:rPr lang="en-US" altLang="en-US" sz="2000" dirty="0">
                <a:latin typeface="Times New Roman" panose="02020603050405020304" pitchFamily="18" charset="0"/>
                <a:cs typeface="Times New Roman" panose="02020603050405020304" pitchFamily="18" charset="0"/>
              </a:rPr>
              <a:t>If an ADR response is received but determined to be incomplete, the RC sends an Incomplete Information Letter specifying what is missing; this also results in an MR2 error (States receive a related PERM Alert – Insufficient Information Documentation Request)</a:t>
            </a:r>
          </a:p>
          <a:p>
            <a:pPr eaLnBrk="1" hangingPunct="1">
              <a:spcBef>
                <a:spcPct val="0"/>
              </a:spcBef>
            </a:pPr>
            <a:r>
              <a:rPr lang="en-US" altLang="en-US" sz="2000" dirty="0">
                <a:latin typeface="Times New Roman" panose="02020603050405020304" pitchFamily="18" charset="0"/>
                <a:cs typeface="Times New Roman" panose="02020603050405020304" pitchFamily="18" charset="0"/>
              </a:rPr>
              <a:t>If the RC receives records of poor quality or with other issues, the RC sends a Resubmission Letter detailing the issue; an MR1 error will result if the provider does not respond</a:t>
            </a:r>
          </a:p>
          <a:p>
            <a:endParaRPr lang="en-US" dirty="0"/>
          </a:p>
        </p:txBody>
      </p:sp>
      <p:sp>
        <p:nvSpPr>
          <p:cNvPr id="3" name="Title 2">
            <a:extLst>
              <a:ext uri="{FF2B5EF4-FFF2-40B4-BE49-F238E27FC236}">
                <a16:creationId xmlns:a16="http://schemas.microsoft.com/office/drawing/2014/main" id="{6F2EDD0B-92B8-4A64-8920-F089DFF93674}"/>
              </a:ext>
            </a:extLst>
          </p:cNvPr>
          <p:cNvSpPr>
            <a:spLocks noGrp="1"/>
          </p:cNvSpPr>
          <p:nvPr>
            <p:ph type="title"/>
          </p:nvPr>
        </p:nvSpPr>
        <p:spPr/>
        <p:txBody>
          <a:bodyPr/>
          <a:lstStyle/>
          <a:p>
            <a:r>
              <a:rPr lang="en-US" sz="3600" dirty="0"/>
              <a:t>Medical Records Requests (MRR) (cont’d)</a:t>
            </a:r>
          </a:p>
        </p:txBody>
      </p:sp>
      <p:sp>
        <p:nvSpPr>
          <p:cNvPr id="4" name="Slide Number Placeholder 3">
            <a:extLst>
              <a:ext uri="{FF2B5EF4-FFF2-40B4-BE49-F238E27FC236}">
                <a16:creationId xmlns:a16="http://schemas.microsoft.com/office/drawing/2014/main" id="{760805CC-3BF3-461D-9346-689BA63F6DA0}"/>
              </a:ext>
            </a:extLst>
          </p:cNvPr>
          <p:cNvSpPr>
            <a:spLocks noGrp="1"/>
          </p:cNvSpPr>
          <p:nvPr>
            <p:ph type="sldNum" sz="quarter" idx="10"/>
          </p:nvPr>
        </p:nvSpPr>
        <p:spPr/>
        <p:txBody>
          <a:bodyPr/>
          <a:lstStyle/>
          <a:p>
            <a:pPr>
              <a:defRPr/>
            </a:pPr>
            <a:fld id="{55F11071-BB20-46EE-876B-F1D0369E74A9}" type="slidenum">
              <a:rPr lang="en-US" smtClean="0"/>
              <a:pPr>
                <a:defRPr/>
              </a:pPr>
              <a:t>30</a:t>
            </a:fld>
            <a:endParaRPr lang="en-US" dirty="0"/>
          </a:p>
        </p:txBody>
      </p:sp>
    </p:spTree>
    <p:extLst>
      <p:ext uri="{BB962C8B-B14F-4D97-AF65-F5344CB8AC3E}">
        <p14:creationId xmlns:p14="http://schemas.microsoft.com/office/powerpoint/2010/main" val="1466984928"/>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RC: Medical Records Requests (cont’d)</a:t>
            </a:r>
          </a:p>
        </p:txBody>
      </p:sp>
      <p:sp>
        <p:nvSpPr>
          <p:cNvPr id="76804" name="TextBox 1"/>
          <p:cNvSpPr txBox="1">
            <a:spLocks noChangeArrowheads="1"/>
          </p:cNvSpPr>
          <p:nvPr/>
        </p:nvSpPr>
        <p:spPr bwMode="auto">
          <a:xfrm>
            <a:off x="371475" y="1752600"/>
            <a:ext cx="83153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en-US" altLang="en-US" sz="2000" dirty="0">
                <a:solidFill>
                  <a:prstClr val="black"/>
                </a:solidFill>
                <a:latin typeface="Times New Roman" panose="02020603050405020304" pitchFamily="18" charset="0"/>
                <a:cs typeface="Times New Roman" panose="02020603050405020304" pitchFamily="18" charset="0"/>
              </a:rPr>
              <a:t>If a provider sends documentation to the state rather than the RC, </a:t>
            </a:r>
            <a:r>
              <a:rPr lang="en-US" altLang="en-US" sz="2000">
                <a:solidFill>
                  <a:prstClr val="black"/>
                </a:solidFill>
                <a:latin typeface="Times New Roman" panose="02020603050405020304" pitchFamily="18" charset="0"/>
                <a:cs typeface="Times New Roman" panose="02020603050405020304" pitchFamily="18" charset="0"/>
              </a:rPr>
              <a:t>the </a:t>
            </a:r>
            <a:r>
              <a:rPr lang="en-US" altLang="en-US" sz="2000" smtClean="0">
                <a:solidFill>
                  <a:prstClr val="black"/>
                </a:solidFill>
                <a:latin typeface="Times New Roman" panose="02020603050405020304" pitchFamily="18" charset="0"/>
                <a:cs typeface="Times New Roman" panose="02020603050405020304" pitchFamily="18" charset="0"/>
              </a:rPr>
              <a:t>state </a:t>
            </a:r>
            <a:r>
              <a:rPr lang="en-US" altLang="en-US" sz="2000" dirty="0">
                <a:solidFill>
                  <a:prstClr val="black"/>
                </a:solidFill>
                <a:latin typeface="Times New Roman" panose="02020603050405020304" pitchFamily="18" charset="0"/>
                <a:cs typeface="Times New Roman" panose="02020603050405020304" pitchFamily="18" charset="0"/>
              </a:rPr>
              <a:t>may submit the documentation to the RC using the established SFTP account (Kiteworks)</a:t>
            </a:r>
          </a:p>
          <a:p>
            <a:pPr algn="just" eaLnBrk="1" hangingPunct="1">
              <a:spcBef>
                <a:spcPct val="0"/>
              </a:spcBef>
              <a:buClr>
                <a:srgbClr val="000000"/>
              </a:buClr>
            </a:pPr>
            <a:r>
              <a:rPr lang="en-US" altLang="en-US" sz="2000" dirty="0">
                <a:solidFill>
                  <a:prstClr val="black"/>
                </a:solidFill>
                <a:latin typeface="Times New Roman" panose="02020603050405020304" pitchFamily="18" charset="0"/>
                <a:cs typeface="Times New Roman" panose="02020603050405020304" pitchFamily="18" charset="0"/>
              </a:rPr>
              <a:t>Contact is not made to providers with claims suppressed for potential fraud; results in MR 1 errors with a qualifier for provider under investigation </a:t>
            </a:r>
          </a:p>
          <a:p>
            <a:pPr algn="just" eaLnBrk="1" hangingPunct="1">
              <a:spcBef>
                <a:spcPct val="0"/>
              </a:spcBef>
              <a:buClr>
                <a:srgbClr val="000000"/>
              </a:buClr>
            </a:pPr>
            <a:r>
              <a:rPr lang="en-US" altLang="en-US" sz="2000" dirty="0">
                <a:solidFill>
                  <a:prstClr val="black"/>
                </a:solidFill>
                <a:latin typeface="Times New Roman" panose="02020603050405020304" pitchFamily="18" charset="0"/>
                <a:cs typeface="Times New Roman" panose="02020603050405020304" pitchFamily="18" charset="0"/>
              </a:rPr>
              <a:t>Every Friday, the RC sends the state copies of all letters sent to the providers during the week</a:t>
            </a:r>
          </a:p>
          <a:p>
            <a:pPr algn="just" eaLnBrk="1" hangingPunct="1">
              <a:spcBef>
                <a:spcPct val="0"/>
              </a:spcBef>
            </a:pPr>
            <a:r>
              <a:rPr lang="en-US" altLang="en-US" sz="2000" dirty="0">
                <a:solidFill>
                  <a:prstClr val="black"/>
                </a:solidFill>
                <a:latin typeface="Times New Roman" panose="02020603050405020304" pitchFamily="18" charset="0"/>
                <a:cs typeface="Times New Roman" panose="02020603050405020304" pitchFamily="18" charset="0"/>
              </a:rPr>
              <a:t>Providers may submit missing documentation for MR1 and MR2 errors, until the cycle cut-off date</a:t>
            </a:r>
          </a:p>
          <a:p>
            <a:pPr eaLnBrk="1" hangingPunct="1">
              <a:spcBef>
                <a:spcPct val="0"/>
              </a:spcBef>
              <a:buClr>
                <a:prstClr val="black"/>
              </a:buClr>
            </a:pPr>
            <a:r>
              <a:rPr lang="en-US" altLang="en-US" sz="2000" dirty="0">
                <a:solidFill>
                  <a:prstClr val="black"/>
                </a:solidFill>
                <a:latin typeface="Times New Roman" panose="02020603050405020304" pitchFamily="18" charset="0"/>
                <a:cs typeface="Times New Roman" panose="02020603050405020304" pitchFamily="18" charset="0"/>
              </a:rPr>
              <a:t>Customer Service Representatives (CSR) will continue to call providers with MR1/MR2 errors that have a high impact </a:t>
            </a:r>
            <a:r>
              <a:rPr lang="en-US" altLang="en-US" sz="2000" dirty="0">
                <a:latin typeface="Times New Roman" panose="02020603050405020304" pitchFamily="18" charset="0"/>
                <a:cs typeface="Times New Roman" panose="02020603050405020304" pitchFamily="18" charset="0"/>
              </a:rPr>
              <a:t>on </a:t>
            </a:r>
            <a:r>
              <a:rPr lang="en-US" altLang="en-US" sz="2000" dirty="0" smtClean="0">
                <a:latin typeface="Times New Roman" panose="02020603050405020304" pitchFamily="18" charset="0"/>
                <a:cs typeface="Times New Roman" panose="02020603050405020304" pitchFamily="18" charset="0"/>
              </a:rPr>
              <a:t>improper payment </a:t>
            </a:r>
            <a:r>
              <a:rPr lang="en-US" altLang="en-US" sz="2000" dirty="0" smtClean="0">
                <a:solidFill>
                  <a:prstClr val="black"/>
                </a:solidFill>
                <a:latin typeface="Times New Roman" panose="02020603050405020304" pitchFamily="18" charset="0"/>
                <a:cs typeface="Times New Roman" panose="02020603050405020304" pitchFamily="18" charset="0"/>
              </a:rPr>
              <a:t>rates</a:t>
            </a:r>
            <a:endParaRPr lang="en-US" altLang="en-US" sz="20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Clr>
                <a:prstClr val="black"/>
              </a:buClr>
            </a:pPr>
            <a:r>
              <a:rPr lang="en-US" altLang="en-US" sz="2000" dirty="0">
                <a:solidFill>
                  <a:prstClr val="black"/>
                </a:solidFill>
                <a:latin typeface="Times New Roman" panose="02020603050405020304" pitchFamily="18" charset="0"/>
                <a:cs typeface="Times New Roman" panose="02020603050405020304" pitchFamily="18" charset="0"/>
              </a:rPr>
              <a:t>State involvement is essential in obtaining necessary documentation from providers</a:t>
            </a:r>
          </a:p>
          <a:p>
            <a:pPr marL="0" indent="0" eaLnBrk="1" hangingPunct="1">
              <a:spcBef>
                <a:spcPct val="0"/>
              </a:spcBef>
              <a:buClr>
                <a:prstClr val="black"/>
              </a:buClr>
              <a:buNone/>
            </a:pPr>
            <a:endParaRPr lang="en-US" altLang="en-US" sz="22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pPr>
            <a:endParaRPr lang="en-US" altLang="en-US" sz="6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0DADCFF6-4AA2-4CE9-A3C4-E413FBC6F689}" type="slidenum">
              <a:rPr lang="en-US">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3832375550"/>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RC: Medical Reviews (MR)</a:t>
            </a:r>
          </a:p>
        </p:txBody>
      </p:sp>
      <p:sp>
        <p:nvSpPr>
          <p:cNvPr id="78852" name="TextBox 1"/>
          <p:cNvSpPr txBox="1">
            <a:spLocks noChangeArrowheads="1"/>
          </p:cNvSpPr>
          <p:nvPr/>
        </p:nvSpPr>
        <p:spPr bwMode="auto">
          <a:xfrm>
            <a:off x="304800" y="1828800"/>
            <a:ext cx="80676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spcBef>
                <a:spcPct val="20000"/>
              </a:spcBef>
              <a:buFont typeface="Arial" panose="020B0604020202020204" pitchFamily="34" charset="0"/>
              <a:buChar char="•"/>
              <a:defRPr sz="3200">
                <a:solidFill>
                  <a:schemeClr val="tx1"/>
                </a:solidFill>
                <a:latin typeface="Calibri" panose="020F0502020204030204" pitchFamily="34" charset="0"/>
              </a:defRPr>
            </a:lvl1pPr>
            <a:lvl2pPr marL="600075" indent="-2571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en-US" altLang="en-US" sz="2000" dirty="0">
                <a:latin typeface="Times New Roman" panose="02020603050405020304" pitchFamily="18" charset="0"/>
                <a:cs typeface="Times New Roman" panose="02020603050405020304" pitchFamily="18" charset="0"/>
              </a:rPr>
              <a:t>The RC conducts MR on sampled FFS claims only</a:t>
            </a:r>
          </a:p>
          <a:p>
            <a:pPr algn="just">
              <a:spcBef>
                <a:spcPct val="0"/>
              </a:spcBef>
            </a:pPr>
            <a:r>
              <a:rPr lang="en-US" altLang="en-US" sz="2000" dirty="0">
                <a:latin typeface="Times New Roman" panose="02020603050405020304" pitchFamily="18" charset="0"/>
                <a:cs typeface="Times New Roman" panose="02020603050405020304" pitchFamily="18" charset="0"/>
              </a:rPr>
              <a:t>Each state receives an MRR/MR questionnaire to be completed and returned to the RC; follow up meetings will be scheduled as needed; discussion of </a:t>
            </a:r>
            <a:r>
              <a:rPr lang="en-US" altLang="en-US" sz="2000" dirty="0" smtClean="0">
                <a:latin typeface="Times New Roman" panose="02020603050405020304" pitchFamily="18" charset="0"/>
                <a:cs typeface="Times New Roman" panose="02020603050405020304" pitchFamily="18" charset="0"/>
              </a:rPr>
              <a:t>COVID-19 </a:t>
            </a:r>
            <a:r>
              <a:rPr lang="en-US" altLang="en-US" sz="2000" dirty="0">
                <a:latin typeface="Times New Roman" panose="02020603050405020304" pitchFamily="18" charset="0"/>
                <a:cs typeface="Times New Roman" panose="02020603050405020304" pitchFamily="18" charset="0"/>
              </a:rPr>
              <a:t>policy changes will be included</a:t>
            </a:r>
          </a:p>
          <a:p>
            <a:pPr algn="just">
              <a:spcBef>
                <a:spcPct val="0"/>
              </a:spcBef>
            </a:pPr>
            <a:r>
              <a:rPr lang="en-US" altLang="en-US" sz="2000" dirty="0">
                <a:latin typeface="Times New Roman" panose="02020603050405020304" pitchFamily="18" charset="0"/>
                <a:cs typeface="Times New Roman" panose="02020603050405020304" pitchFamily="18" charset="0"/>
              </a:rPr>
              <a:t>States participate in MRR/MR orientations hosted by the RC covering:</a:t>
            </a:r>
          </a:p>
          <a:p>
            <a:pPr lvl="1" algn="just">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The MRR process</a:t>
            </a:r>
          </a:p>
          <a:p>
            <a:pPr lvl="1" algn="just">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The MR process</a:t>
            </a:r>
          </a:p>
          <a:p>
            <a:pPr lvl="1" algn="just">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Filing DRs and Appeals</a:t>
            </a:r>
          </a:p>
          <a:p>
            <a:pPr algn="just">
              <a:spcBef>
                <a:spcPct val="0"/>
              </a:spcBef>
            </a:pPr>
            <a:r>
              <a:rPr lang="en-US" altLang="en-US" sz="2000" dirty="0">
                <a:latin typeface="Times New Roman" panose="02020603050405020304" pitchFamily="18" charset="0"/>
                <a:cs typeface="Times New Roman" panose="02020603050405020304" pitchFamily="18" charset="0"/>
              </a:rPr>
              <a:t>MR utilizes claims data submitted by states, records submitted by providers, and collected state policies to inform the review decisions</a:t>
            </a:r>
          </a:p>
          <a:p>
            <a:pPr algn="just">
              <a:spcBef>
                <a:spcPct val="0"/>
              </a:spcBef>
            </a:pPr>
            <a:endParaRPr lang="en-US" alt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B049D66F-EC6D-458D-8158-E13314414866}" type="slidenum">
              <a:rPr lang="en-US"/>
              <a:pPr>
                <a:defRPr/>
              </a:pPr>
              <a:t>32</a:t>
            </a:fld>
            <a:endParaRPr lang="en-US" dirty="0"/>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8719F-9DD8-418B-95E6-58F78C50E907}"/>
              </a:ext>
            </a:extLst>
          </p:cNvPr>
          <p:cNvSpPr>
            <a:spLocks noGrp="1"/>
          </p:cNvSpPr>
          <p:nvPr>
            <p:ph idx="1"/>
          </p:nvPr>
        </p:nvSpPr>
        <p:spPr/>
        <p:txBody>
          <a:bodyPr/>
          <a:lstStyle/>
          <a:p>
            <a:pPr algn="just">
              <a:spcBef>
                <a:spcPct val="0"/>
              </a:spcBef>
            </a:pPr>
            <a:r>
              <a:rPr lang="en-US" altLang="en-US" sz="2000" dirty="0">
                <a:latin typeface="Times New Roman" panose="02020603050405020304" pitchFamily="18" charset="0"/>
                <a:cs typeface="Times New Roman" panose="02020603050405020304" pitchFamily="18" charset="0"/>
              </a:rPr>
              <a:t>Reviewers validate if the claim was paid correctly by assessing:</a:t>
            </a:r>
          </a:p>
          <a:p>
            <a:pPr lvl="1" algn="just">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Adherence to the state’s guidelines and policies related to the service type</a:t>
            </a:r>
          </a:p>
          <a:p>
            <a:pPr lvl="1" algn="just">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Completeness of medical record documentation to substantiate the claim</a:t>
            </a:r>
          </a:p>
          <a:p>
            <a:pPr lvl="1" algn="just">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Medical necessity of the service provided</a:t>
            </a:r>
          </a:p>
          <a:p>
            <a:pPr lvl="1" algn="just">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Validation that the service was provided as ordered and billed</a:t>
            </a:r>
          </a:p>
          <a:p>
            <a:pPr lvl="1" algn="just">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Claim was correctly coded</a:t>
            </a:r>
          </a:p>
          <a:p>
            <a:pPr algn="just">
              <a:spcBef>
                <a:spcPct val="0"/>
              </a:spcBef>
            </a:pPr>
            <a:r>
              <a:rPr lang="en-US" altLang="en-US" sz="2000" dirty="0">
                <a:latin typeface="Times New Roman" panose="02020603050405020304" pitchFamily="18" charset="0"/>
                <a:cs typeface="Times New Roman" panose="02020603050405020304" pitchFamily="18" charset="0"/>
              </a:rPr>
              <a:t>When the Advance Notice of Error is sent, the RC sends the state via Kiteworks a copy of the medical records; allows state to research prior to the SUD if a DR will be filed once SUD is published</a:t>
            </a:r>
          </a:p>
          <a:p>
            <a:pPr algn="just">
              <a:spcBef>
                <a:spcPct val="0"/>
              </a:spcBef>
            </a:pPr>
            <a:r>
              <a:rPr lang="en-US" altLang="en-US" sz="2000" dirty="0">
                <a:latin typeface="Times New Roman" panose="02020603050405020304" pitchFamily="18" charset="0"/>
                <a:cs typeface="Times New Roman" panose="02020603050405020304" pitchFamily="18" charset="0"/>
              </a:rPr>
              <a:t>During the bi-weekly check-in  calls; states are advised of the volume of reviews completed, the number and types of errors cited, any questions on policies, pending DR or repricing requests, etc.</a:t>
            </a:r>
          </a:p>
        </p:txBody>
      </p:sp>
      <p:sp>
        <p:nvSpPr>
          <p:cNvPr id="3" name="Title 2">
            <a:extLst>
              <a:ext uri="{FF2B5EF4-FFF2-40B4-BE49-F238E27FC236}">
                <a16:creationId xmlns:a16="http://schemas.microsoft.com/office/drawing/2014/main" id="{28DA744B-9FFD-43BA-B1DF-10AA5E18D5B5}"/>
              </a:ext>
            </a:extLst>
          </p:cNvPr>
          <p:cNvSpPr>
            <a:spLocks noGrp="1"/>
          </p:cNvSpPr>
          <p:nvPr>
            <p:ph type="title"/>
          </p:nvPr>
        </p:nvSpPr>
        <p:spPr/>
        <p:txBody>
          <a:bodyPr/>
          <a:lstStyle/>
          <a:p>
            <a:r>
              <a:rPr lang="en-US" sz="3600" dirty="0"/>
              <a:t>RC: Medical Review (MR) (cont’d)</a:t>
            </a:r>
          </a:p>
        </p:txBody>
      </p:sp>
      <p:sp>
        <p:nvSpPr>
          <p:cNvPr id="4" name="Slide Number Placeholder 3">
            <a:extLst>
              <a:ext uri="{FF2B5EF4-FFF2-40B4-BE49-F238E27FC236}">
                <a16:creationId xmlns:a16="http://schemas.microsoft.com/office/drawing/2014/main" id="{A1E4F77F-CE9F-414F-A153-5322903C02F0}"/>
              </a:ext>
            </a:extLst>
          </p:cNvPr>
          <p:cNvSpPr>
            <a:spLocks noGrp="1"/>
          </p:cNvSpPr>
          <p:nvPr>
            <p:ph type="sldNum" sz="quarter" idx="10"/>
          </p:nvPr>
        </p:nvSpPr>
        <p:spPr/>
        <p:txBody>
          <a:bodyPr/>
          <a:lstStyle/>
          <a:p>
            <a:pPr>
              <a:defRPr/>
            </a:pPr>
            <a:fld id="{55F11071-BB20-46EE-876B-F1D0369E74A9}" type="slidenum">
              <a:rPr lang="en-US" smtClean="0"/>
              <a:pPr>
                <a:defRPr/>
              </a:pPr>
              <a:t>33</a:t>
            </a:fld>
            <a:endParaRPr lang="en-US" dirty="0"/>
          </a:p>
        </p:txBody>
      </p:sp>
    </p:spTree>
    <p:extLst>
      <p:ext uri="{BB962C8B-B14F-4D97-AF65-F5344CB8AC3E}">
        <p14:creationId xmlns:p14="http://schemas.microsoft.com/office/powerpoint/2010/main" val="3637477193"/>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RC: Medical Reviews (cont’d)</a:t>
            </a:r>
          </a:p>
        </p:txBody>
      </p:sp>
      <p:sp>
        <p:nvSpPr>
          <p:cNvPr id="4" name="Slide Number Placeholder 3"/>
          <p:cNvSpPr>
            <a:spLocks noGrp="1"/>
          </p:cNvSpPr>
          <p:nvPr>
            <p:ph type="sldNum" sz="quarter" idx="10"/>
          </p:nvPr>
        </p:nvSpPr>
        <p:spPr/>
        <p:txBody>
          <a:bodyPr/>
          <a:lstStyle/>
          <a:p>
            <a:pPr>
              <a:defRPr/>
            </a:pPr>
            <a:fld id="{55F11071-BB20-46EE-876B-F1D0369E74A9}" type="slidenum">
              <a:rPr lang="en-US" smtClean="0"/>
              <a:pPr>
                <a:defRPr/>
              </a:pPr>
              <a:t>34</a:t>
            </a:fld>
            <a:endParaRPr lang="en-US" dirty="0"/>
          </a:p>
        </p:txBody>
      </p:sp>
      <p:graphicFrame>
        <p:nvGraphicFramePr>
          <p:cNvPr id="5" name="Table 4" title="Table: Preliminary RY21 PERM Medical Review Error Codes"/>
          <p:cNvGraphicFramePr>
            <a:graphicFrameLocks noGrp="1"/>
          </p:cNvGraphicFramePr>
          <p:nvPr>
            <p:extLst>
              <p:ext uri="{D42A27DB-BD31-4B8C-83A1-F6EECF244321}">
                <p14:modId xmlns:p14="http://schemas.microsoft.com/office/powerpoint/2010/main" val="4178510701"/>
              </p:ext>
            </p:extLst>
          </p:nvPr>
        </p:nvGraphicFramePr>
        <p:xfrm>
          <a:off x="731837" y="1645355"/>
          <a:ext cx="7680326" cy="4654551"/>
        </p:xfrm>
        <a:graphic>
          <a:graphicData uri="http://schemas.openxmlformats.org/drawingml/2006/table">
            <a:tbl>
              <a:tblPr firstRow="1" bandRow="1">
                <a:tableStyleId>{5C22544A-7EE6-4342-B048-85BDC9FD1C3A}</a:tableStyleId>
              </a:tblPr>
              <a:tblGrid>
                <a:gridCol w="3840163">
                  <a:extLst>
                    <a:ext uri="{9D8B030D-6E8A-4147-A177-3AD203B41FA5}">
                      <a16:colId xmlns:a16="http://schemas.microsoft.com/office/drawing/2014/main" val="20000"/>
                    </a:ext>
                  </a:extLst>
                </a:gridCol>
                <a:gridCol w="3840163">
                  <a:extLst>
                    <a:ext uri="{9D8B030D-6E8A-4147-A177-3AD203B41FA5}">
                      <a16:colId xmlns:a16="http://schemas.microsoft.com/office/drawing/2014/main" val="20001"/>
                    </a:ext>
                  </a:extLst>
                </a:gridCol>
              </a:tblGrid>
              <a:tr h="933202">
                <a:tc gridSpan="2">
                  <a:txBody>
                    <a:bodyPr/>
                    <a:lstStyle/>
                    <a:p>
                      <a:pPr algn="ctr"/>
                      <a:r>
                        <a:rPr lang="en-US" sz="2800" dirty="0">
                          <a:latin typeface="Times New Roman" panose="02020603050405020304" pitchFamily="18" charset="0"/>
                          <a:cs typeface="Times New Roman" panose="02020603050405020304" pitchFamily="18" charset="0"/>
                        </a:rPr>
                        <a:t>Preliminary</a:t>
                      </a:r>
                      <a:r>
                        <a:rPr lang="en-US" sz="2800" baseline="0" dirty="0">
                          <a:latin typeface="Times New Roman" panose="02020603050405020304" pitchFamily="18" charset="0"/>
                          <a:cs typeface="Times New Roman" panose="02020603050405020304" pitchFamily="18" charset="0"/>
                        </a:rPr>
                        <a:t> </a:t>
                      </a:r>
                      <a:r>
                        <a:rPr lang="en-US" sz="2800" b="1" kern="1200" dirty="0">
                          <a:solidFill>
                            <a:schemeClr val="lt1"/>
                          </a:solidFill>
                          <a:latin typeface="Times New Roman" panose="02020603050405020304" pitchFamily="18" charset="0"/>
                          <a:ea typeface="+mn-ea"/>
                          <a:cs typeface="Times New Roman" panose="02020603050405020304" pitchFamily="18" charset="0"/>
                        </a:rPr>
                        <a:t>RY23 PERM </a:t>
                      </a:r>
                    </a:p>
                    <a:p>
                      <a:pPr algn="ctr"/>
                      <a:r>
                        <a:rPr lang="en-US" sz="2800" dirty="0">
                          <a:latin typeface="Times New Roman" panose="02020603050405020304" pitchFamily="18" charset="0"/>
                          <a:cs typeface="Times New Roman" panose="02020603050405020304" pitchFamily="18" charset="0"/>
                        </a:rPr>
                        <a:t>Medical Review Error Codes</a:t>
                      </a:r>
                    </a:p>
                  </a:txBody>
                  <a:tcPr marL="68573" marR="68573" marT="34285" marB="34285"/>
                </a:tc>
                <a:tc hMerge="1">
                  <a:txBody>
                    <a:bodyPr/>
                    <a:lstStyle/>
                    <a:p>
                      <a:endParaRPr lang="en-US" dirty="0"/>
                    </a:p>
                  </a:txBody>
                  <a:tcPr/>
                </a:tc>
                <a:extLst>
                  <a:ext uri="{0D108BD9-81ED-4DB2-BD59-A6C34878D82A}">
                    <a16:rowId xmlns:a16="http://schemas.microsoft.com/office/drawing/2014/main" val="10000"/>
                  </a:ext>
                </a:extLst>
              </a:tr>
              <a:tr h="625145">
                <a:tc>
                  <a:txBody>
                    <a:bodyPr/>
                    <a:lstStyle/>
                    <a:p>
                      <a:r>
                        <a:rPr lang="en-US" sz="1800" b="1" dirty="0">
                          <a:solidFill>
                            <a:schemeClr val="tx1"/>
                          </a:solidFill>
                          <a:latin typeface="Times New Roman" panose="02020603050405020304" pitchFamily="18" charset="0"/>
                          <a:cs typeface="Times New Roman" panose="02020603050405020304" pitchFamily="18" charset="0"/>
                        </a:rPr>
                        <a:t>C1</a:t>
                      </a:r>
                      <a:r>
                        <a:rPr lang="en-US" sz="1800" dirty="0">
                          <a:solidFill>
                            <a:schemeClr val="tx1"/>
                          </a:solidFill>
                          <a:latin typeface="Times New Roman" panose="02020603050405020304" pitchFamily="18" charset="0"/>
                          <a:cs typeface="Times New Roman" panose="02020603050405020304" pitchFamily="18" charset="0"/>
                        </a:rPr>
                        <a:t> – Correctly paid</a:t>
                      </a:r>
                    </a:p>
                  </a:txBody>
                  <a:tcPr marL="68573" marR="68573" marT="34285" marB="342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6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Number of Unit(s) Error</a:t>
                      </a:r>
                      <a:endParaRPr lang="en-US" sz="1800" dirty="0">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val="10001"/>
                  </a:ext>
                </a:extLst>
              </a:tr>
              <a:tr h="625145">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1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No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Documentation</a:t>
                      </a:r>
                      <a:r>
                        <a:rPr lang="en-US" sz="1800" kern="1200" baseline="0" dirty="0">
                          <a:solidFill>
                            <a:schemeClr val="tx1"/>
                          </a:solidFill>
                          <a:effectLst/>
                          <a:latin typeface="Times New Roman" panose="02020603050405020304" pitchFamily="18" charset="0"/>
                          <a:ea typeface="+mn-ea"/>
                          <a:cs typeface="Times New Roman" panose="02020603050405020304" pitchFamily="18" charset="0"/>
                        </a:rPr>
                        <a:t>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tc>
                  <a:txBody>
                    <a:bodyPr/>
                    <a:lstStyle/>
                    <a:p>
                      <a:r>
                        <a:rPr lang="en-US" sz="1800" b="1" kern="1200" dirty="0">
                          <a:solidFill>
                            <a:schemeClr val="tx1"/>
                          </a:solidFill>
                          <a:effectLst/>
                          <a:latin typeface="Times New Roman" panose="02020603050405020304" pitchFamily="18" charset="0"/>
                          <a:ea typeface="+mn-ea"/>
                          <a:cs typeface="Times New Roman" panose="02020603050405020304" pitchFamily="18" charset="0"/>
                        </a:rPr>
                        <a:t>MR 7 –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Medically Unnecessary Service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val="10002"/>
                  </a:ext>
                </a:extLst>
              </a:tr>
              <a:tr h="625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2 – </a:t>
                      </a:r>
                      <a:r>
                        <a:rPr lang="en-US" sz="1800" b="0" kern="1200" baseline="0" dirty="0">
                          <a:solidFill>
                            <a:schemeClr val="tx1"/>
                          </a:solidFill>
                          <a:effectLst/>
                          <a:latin typeface="Times New Roman" panose="02020603050405020304" pitchFamily="18" charset="0"/>
                          <a:ea typeface="+mn-ea"/>
                          <a:cs typeface="Times New Roman" panose="02020603050405020304" pitchFamily="18" charset="0"/>
                        </a:rPr>
                        <a:t>Document(s) Absent from Record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MR 8 –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Policy Violation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val="10003"/>
                  </a:ext>
                </a:extLst>
              </a:tr>
              <a:tr h="624701">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3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Procedure Coding Error</a:t>
                      </a:r>
                      <a:endParaRPr lang="en-US" sz="1800" dirty="0">
                        <a:latin typeface="Times New Roman" panose="02020603050405020304" pitchFamily="18" charset="0"/>
                        <a:cs typeface="Times New Roman" panose="02020603050405020304" pitchFamily="18" charset="0"/>
                      </a:endParaRPr>
                    </a:p>
                  </a:txBody>
                  <a:tcPr marL="68573" marR="68573" marT="34285" marB="342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MR 9 – </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Improperly</a:t>
                      </a:r>
                      <a:r>
                        <a:rPr lang="en-US" sz="1800" b="0" kern="1200" baseline="0" dirty="0">
                          <a:solidFill>
                            <a:schemeClr val="tx1"/>
                          </a:solidFill>
                          <a:effectLst/>
                          <a:latin typeface="Times New Roman" panose="02020603050405020304" pitchFamily="18" charset="0"/>
                          <a:ea typeface="+mn-ea"/>
                          <a:cs typeface="Times New Roman" panose="02020603050405020304" pitchFamily="18" charset="0"/>
                        </a:rPr>
                        <a:t> Completed Documentation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val="10004"/>
                  </a:ext>
                </a:extLst>
              </a:tr>
              <a:tr h="596068">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4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Diagnosis Coding Error</a:t>
                      </a:r>
                      <a:endParaRPr lang="en-US" sz="1800" dirty="0">
                        <a:latin typeface="Times New Roman" panose="02020603050405020304" pitchFamily="18" charset="0"/>
                        <a:cs typeface="Times New Roman" panose="02020603050405020304" pitchFamily="18" charset="0"/>
                      </a:endParaRPr>
                    </a:p>
                  </a:txBody>
                  <a:tcPr marL="68573" marR="68573" marT="34285" marB="34285"/>
                </a:tc>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MR10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Administrative/</a:t>
                      </a:r>
                      <a:r>
                        <a:rPr lang="en-US"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Other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val="10005"/>
                  </a:ext>
                </a:extLst>
              </a:tr>
              <a:tr h="625145">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5 –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Unbundling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MTD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Medical Technical Deficiency</a:t>
                      </a:r>
                      <a:endParaRPr lang="en-US" sz="1800" dirty="0">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9329577"/>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Eligibility Review Contractor (ERC)</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Booz Allen Hamilton</a:t>
            </a:r>
          </a:p>
        </p:txBody>
      </p:sp>
      <p:sp>
        <p:nvSpPr>
          <p:cNvPr id="5" name="Slide Number Placeholder 4"/>
          <p:cNvSpPr>
            <a:spLocks noGrp="1"/>
          </p:cNvSpPr>
          <p:nvPr>
            <p:ph type="sldNum" sz="quarter" idx="12"/>
          </p:nvPr>
        </p:nvSpPr>
        <p:spPr/>
        <p:txBody>
          <a:bodyPr/>
          <a:lstStyle/>
          <a:p>
            <a:pPr>
              <a:defRPr/>
            </a:pPr>
            <a:fld id="{C60A65B9-B453-4F23-AB83-3C77FD1C930A}" type="slidenum">
              <a:rPr lang="en-US" smtClean="0">
                <a:solidFill>
                  <a:prstClr val="black">
                    <a:tint val="75000"/>
                  </a:prstClr>
                </a:solidFill>
              </a:rPr>
              <a:pPr>
                <a:defRPr/>
              </a:pPr>
              <a:t>35</a:t>
            </a:fld>
            <a:endParaRPr lang="en-US" dirty="0">
              <a:solidFill>
                <a:prstClr val="black">
                  <a:tint val="75000"/>
                </a:prstClr>
              </a:solidFill>
            </a:endParaRPr>
          </a:p>
        </p:txBody>
      </p:sp>
    </p:spTree>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Eligibility Review Contractor (ERC)</a:t>
            </a:r>
          </a:p>
        </p:txBody>
      </p:sp>
      <p:sp>
        <p:nvSpPr>
          <p:cNvPr id="2" name="Content Placeholder 1"/>
          <p:cNvSpPr>
            <a:spLocks noGrp="1"/>
          </p:cNvSpPr>
          <p:nvPr>
            <p:ph idx="1"/>
          </p:nvPr>
        </p:nvSpPr>
        <p:spPr>
          <a:xfrm>
            <a:off x="304800" y="1828800"/>
            <a:ext cx="8382000" cy="4527550"/>
          </a:xfrm>
        </p:spPr>
        <p:txBody>
          <a:bodyPr lIns="68580" tIns="34290" rIns="68580" bIns="34290" rtlCol="0">
            <a:normAutofit/>
          </a:bodyPr>
          <a:lstStyle/>
          <a:p>
            <a:pPr algn="just">
              <a:spcBef>
                <a:spcPts val="300"/>
              </a:spcBef>
              <a:defRPr/>
            </a:pPr>
            <a:r>
              <a:rPr lang="en-US" altLang="en-US" sz="1800" dirty="0">
                <a:latin typeface="Times New Roman" panose="02020603050405020304" pitchFamily="18" charset="0"/>
                <a:cs typeface="Times New Roman" panose="02020603050405020304" pitchFamily="18" charset="0"/>
              </a:rPr>
              <a:t>Booz Allen Hamilton, along with Myers and Stauffer LC and The Rushmore Group, constitute the PERM Eligibility Review Contractor (ERC) team</a:t>
            </a:r>
          </a:p>
          <a:p>
            <a:pPr algn="just">
              <a:spcBef>
                <a:spcPts val="300"/>
              </a:spcBef>
              <a:defRPr/>
            </a:pPr>
            <a:r>
              <a:rPr lang="en-US" altLang="en-US" sz="1800" dirty="0">
                <a:latin typeface="Times New Roman"/>
                <a:cs typeface="Times New Roman"/>
              </a:rPr>
              <a:t>The ERC has:</a:t>
            </a:r>
            <a:endParaRPr lang="en-US" altLang="en-US" sz="1800" strike="sngStrike" dirty="0">
              <a:latin typeface="Times New Roman" panose="02020603050405020304" pitchFamily="18" charset="0"/>
              <a:cs typeface="Times New Roman" panose="02020603050405020304" pitchFamily="18" charset="0"/>
            </a:endParaRPr>
          </a:p>
          <a:p>
            <a:pPr marL="600075" lvl="1" indent="-257175" algn="just">
              <a:spcBef>
                <a:spcPct val="0"/>
              </a:spcBef>
              <a:buFont typeface="Times New Roman" panose="02020603050405020304" pitchFamily="18" charset="0"/>
              <a:buChar char="̶"/>
              <a:defRPr/>
            </a:pPr>
            <a:r>
              <a:rPr lang="en-US" altLang="en-US" sz="1900" dirty="0">
                <a:latin typeface="Times New Roman"/>
                <a:cs typeface="Times New Roman"/>
              </a:rPr>
              <a:t>Performed eligibility reviews for all states and brings state-specific knowledge of eligibility systems and processes, while being well-versed in state and federal Medicaid and CHIP eligibility policy</a:t>
            </a:r>
            <a:endParaRPr lang="en-US" dirty="0"/>
          </a:p>
          <a:p>
            <a:pPr marL="600075" lvl="1" indent="-257175" algn="just">
              <a:spcBef>
                <a:spcPct val="0"/>
              </a:spcBef>
              <a:buFont typeface="Times New Roman" panose="02020603050405020304" pitchFamily="18" charset="0"/>
              <a:buChar char="̶"/>
              <a:defRPr/>
            </a:pPr>
            <a:r>
              <a:rPr lang="en-US" altLang="en-US" sz="1800" dirty="0">
                <a:latin typeface="Times New Roman"/>
                <a:cs typeface="Times New Roman"/>
              </a:rPr>
              <a:t>Conducted PERM eligibility reviews for the Cycle 2 states in RY 2020</a:t>
            </a:r>
          </a:p>
          <a:p>
            <a:pPr marL="342900" lvl="1" indent="-342900" algn="just">
              <a:spcBef>
                <a:spcPts val="300"/>
              </a:spcBef>
              <a:buFont typeface="Arial" panose="020B0604020202020204" pitchFamily="34" charset="0"/>
              <a:buChar char="•"/>
              <a:defRPr/>
            </a:pPr>
            <a:r>
              <a:rPr lang="en-US" altLang="en-US" sz="1800" dirty="0">
                <a:latin typeface="Times New Roman" panose="02020603050405020304" pitchFamily="18" charset="0"/>
                <a:cs typeface="Times New Roman" panose="02020603050405020304" pitchFamily="18" charset="0"/>
              </a:rPr>
              <a:t>The ERC will:</a:t>
            </a:r>
          </a:p>
          <a:p>
            <a:pPr marL="600075" lvl="1" indent="-257175" algn="just">
              <a:spcBef>
                <a:spcPct val="0"/>
              </a:spcBef>
              <a:buFont typeface="Times New Roman" panose="02020603050405020304" pitchFamily="18" charset="0"/>
              <a:buChar char="̶"/>
              <a:defRPr/>
            </a:pPr>
            <a:r>
              <a:rPr lang="en-US" altLang="en-US" sz="1900" dirty="0">
                <a:latin typeface="Times New Roman"/>
                <a:cs typeface="Times New Roman"/>
              </a:rPr>
              <a:t>Conduct PERM eligibility reviews for the Cycle 2 states in RY 2023</a:t>
            </a:r>
          </a:p>
          <a:p>
            <a:pPr marL="600075" lvl="1" indent="-257175" algn="just">
              <a:spcBef>
                <a:spcPct val="0"/>
              </a:spcBef>
              <a:buFont typeface="Times New Roman" panose="02020603050405020304" pitchFamily="18" charset="0"/>
              <a:buChar char="̶"/>
              <a:defRPr/>
            </a:pPr>
            <a:r>
              <a:rPr lang="en-US" altLang="en-US" sz="1900" dirty="0">
                <a:latin typeface="Times New Roman" panose="02020603050405020304" pitchFamily="18" charset="0"/>
                <a:cs typeface="Times New Roman" panose="02020603050405020304" pitchFamily="18" charset="0"/>
              </a:rPr>
              <a:t>Provide eligibility data to support the RC in DP reviews</a:t>
            </a:r>
          </a:p>
          <a:p>
            <a:pPr algn="just">
              <a:spcBef>
                <a:spcPts val="300"/>
              </a:spcBef>
              <a:defRPr/>
            </a:pPr>
            <a:endParaRPr lang="en-US" altLang="en-US" sz="19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589103AE-A4D8-49D5-AD6E-A7B141466915}" type="slidenum">
              <a:rPr lang="en-US"/>
              <a:pPr>
                <a:defRPr/>
              </a:pPr>
              <a:t>36</a:t>
            </a:fld>
            <a:endParaRPr lang="en-US"/>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1"/>
          <p:cNvSpPr>
            <a:spLocks noGrp="1"/>
          </p:cNvSpPr>
          <p:nvPr>
            <p:ph type="title"/>
          </p:nvPr>
        </p:nvSpPr>
        <p:spPr>
          <a:effectLst>
            <a:outerShdw dist="76200" dir="5639981" algn="tl" rotWithShape="0">
              <a:srgbClr val="084A9C"/>
            </a:outerShdw>
          </a:effectLst>
        </p:spPr>
        <p:txBody>
          <a:bodyPr/>
          <a:lstStyle/>
          <a:p>
            <a:r>
              <a:rPr lang="en-US" altLang="en-US" sz="3600" dirty="0">
                <a:latin typeface="Times New Roman" panose="02020603050405020304" pitchFamily="18" charset="0"/>
                <a:cs typeface="Times New Roman" panose="02020603050405020304" pitchFamily="18" charset="0"/>
              </a:rPr>
              <a:t>Overview of Eligibility Reviews</a:t>
            </a:r>
          </a:p>
        </p:txBody>
      </p:sp>
      <p:sp>
        <p:nvSpPr>
          <p:cNvPr id="87044" name="Content Placeholder 1"/>
          <p:cNvSpPr>
            <a:spLocks noGrp="1"/>
          </p:cNvSpPr>
          <p:nvPr>
            <p:ph idx="1"/>
          </p:nvPr>
        </p:nvSpPr>
        <p:spPr>
          <a:xfrm>
            <a:off x="209550" y="1606550"/>
            <a:ext cx="8458200" cy="4870450"/>
          </a:xfrm>
        </p:spPr>
        <p:txBody>
          <a:bodyPr/>
          <a:lstStyle/>
          <a:p>
            <a:pPr algn="just">
              <a:spcBef>
                <a:spcPts val="300"/>
              </a:spcBef>
            </a:pPr>
            <a:r>
              <a:rPr lang="en-US" altLang="en-US" sz="1900" dirty="0">
                <a:latin typeface="Times New Roman"/>
                <a:cs typeface="Times New Roman"/>
              </a:rPr>
              <a:t>The eligibility case review focuses on whether a determination—new application or renewal—was processed correctly based on the federal and state eligibility policies in place at the time of the action</a:t>
            </a:r>
            <a:endParaRPr lang="en-US" altLang="en-US" sz="1900" dirty="0">
              <a:latin typeface="Times New Roman" panose="02020603050405020304" pitchFamily="18" charset="0"/>
              <a:cs typeface="Times New Roman" panose="02020603050405020304" pitchFamily="18" charset="0"/>
            </a:endParaRPr>
          </a:p>
          <a:p>
            <a:pPr algn="just">
              <a:spcBef>
                <a:spcPts val="300"/>
              </a:spcBef>
            </a:pPr>
            <a:r>
              <a:rPr lang="en-US" altLang="en-US" sz="1900" dirty="0">
                <a:latin typeface="Times New Roman"/>
                <a:cs typeface="Times New Roman"/>
              </a:rPr>
              <a:t>The ERC reviews the action on a case that made the individual eligible on the sampled claim’s DOS </a:t>
            </a:r>
            <a:endParaRPr lang="en-US" altLang="en-US" sz="1900" dirty="0">
              <a:latin typeface="Times New Roman" panose="02020603050405020304" pitchFamily="18" charset="0"/>
              <a:cs typeface="Times New Roman" panose="02020603050405020304" pitchFamily="18" charset="0"/>
            </a:endParaRPr>
          </a:p>
          <a:p>
            <a:pPr algn="just">
              <a:spcBef>
                <a:spcPts val="300"/>
              </a:spcBef>
            </a:pPr>
            <a:r>
              <a:rPr lang="en-US" altLang="en-US" sz="1900" dirty="0">
                <a:latin typeface="Times New Roman"/>
                <a:cs typeface="Times New Roman"/>
              </a:rPr>
              <a:t>In order to conduct reviews, the ERC will:</a:t>
            </a:r>
          </a:p>
          <a:p>
            <a:pPr lvl="1" algn="just">
              <a:spcBef>
                <a:spcPts val="300"/>
              </a:spcBef>
            </a:pPr>
            <a:r>
              <a:rPr lang="en-US" altLang="en-US" sz="1900" dirty="0">
                <a:latin typeface="Times New Roman" panose="02020603050405020304" pitchFamily="18" charset="0"/>
                <a:cs typeface="Times New Roman" panose="02020603050405020304" pitchFamily="18" charset="0"/>
              </a:rPr>
              <a:t>Research federal and state Medicaid and CHIP policies and procedures</a:t>
            </a:r>
          </a:p>
          <a:p>
            <a:pPr lvl="1" algn="just">
              <a:spcBef>
                <a:spcPts val="300"/>
              </a:spcBef>
            </a:pPr>
            <a:r>
              <a:rPr lang="en-US" altLang="en-US" sz="1900" dirty="0">
                <a:latin typeface="Times New Roman" panose="02020603050405020304" pitchFamily="18" charset="0"/>
                <a:cs typeface="Times New Roman" panose="02020603050405020304" pitchFamily="18" charset="0"/>
              </a:rPr>
              <a:t>Coordinate with the state to obtain access to eligibility systems</a:t>
            </a:r>
          </a:p>
          <a:p>
            <a:pPr lvl="1" algn="just">
              <a:spcBef>
                <a:spcPts val="300"/>
              </a:spcBef>
            </a:pPr>
            <a:r>
              <a:rPr lang="en-US" altLang="en-US" sz="1900" dirty="0">
                <a:latin typeface="Times New Roman" panose="02020603050405020304" pitchFamily="18" charset="0"/>
                <a:ea typeface="Calibri" panose="020F0502020204030204" pitchFamily="34" charset="0"/>
                <a:cs typeface="Times New Roman" panose="02020603050405020304" pitchFamily="18" charset="0"/>
              </a:rPr>
              <a:t>Access and review information used by the state to process the case, including system screen prints and case documents that support the eligibility determination</a:t>
            </a:r>
          </a:p>
          <a:p>
            <a:pPr lvl="1" algn="just">
              <a:spcBef>
                <a:spcPts val="300"/>
              </a:spcBef>
            </a:pPr>
            <a:r>
              <a:rPr lang="en-US" altLang="en-US" sz="1900" dirty="0">
                <a:latin typeface="Times New Roman" panose="02020603050405020304" pitchFamily="18" charset="0"/>
                <a:ea typeface="Calibri" panose="020F0502020204030204" pitchFamily="34" charset="0"/>
                <a:cs typeface="Times New Roman" panose="02020603050405020304" pitchFamily="18" charset="0"/>
              </a:rPr>
              <a:t>Review eligibility elements against federal and state policies to determine if the case is correct or if a payment error or technical deficiency should be cited</a:t>
            </a:r>
          </a:p>
          <a:p>
            <a:pPr lvl="1" algn="just">
              <a:spcBef>
                <a:spcPts val="300"/>
              </a:spcBef>
            </a:pPr>
            <a:r>
              <a:rPr lang="en-US" altLang="en-US" sz="1900" dirty="0">
                <a:latin typeface="Times New Roman" panose="02020603050405020304" pitchFamily="18" charset="0"/>
                <a:ea typeface="Calibri" panose="020F0502020204030204" pitchFamily="34" charset="0"/>
                <a:cs typeface="Times New Roman" panose="02020603050405020304" pitchFamily="18" charset="0"/>
              </a:rPr>
              <a:t>Report findings to the state via SMERF; SMERF will include pending documentation requests and eligibility review findings</a:t>
            </a:r>
          </a:p>
        </p:txBody>
      </p:sp>
      <p:sp>
        <p:nvSpPr>
          <p:cNvPr id="3" name="Slide Number Placeholder 2"/>
          <p:cNvSpPr>
            <a:spLocks noGrp="1"/>
          </p:cNvSpPr>
          <p:nvPr>
            <p:ph type="sldNum" sz="quarter" idx="10"/>
          </p:nvPr>
        </p:nvSpPr>
        <p:spPr/>
        <p:txBody>
          <a:bodyPr/>
          <a:lstStyle/>
          <a:p>
            <a:pPr>
              <a:defRPr/>
            </a:pPr>
            <a:fld id="{E85FAE39-EC56-420C-86A0-88203FA9390A}" type="slidenum">
              <a:rPr lang="en-US"/>
              <a:pPr>
                <a:defRPr/>
              </a:pPr>
              <a:t>37</a:t>
            </a:fld>
            <a:endParaRPr lang="en-US" dirty="0"/>
          </a:p>
        </p:txBody>
      </p:sp>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1"/>
          <p:cNvSpPr>
            <a:spLocks noGrp="1"/>
          </p:cNvSpPr>
          <p:nvPr>
            <p:ph type="title"/>
          </p:nvPr>
        </p:nvSpPr>
        <p:spPr>
          <a:effectLst>
            <a:outerShdw dist="76200" dir="5639981" algn="tl" rotWithShape="0">
              <a:srgbClr val="084A9C"/>
            </a:outerShdw>
          </a:effectLst>
        </p:spPr>
        <p:txBody>
          <a:bodyPr/>
          <a:lstStyle/>
          <a:p>
            <a:r>
              <a:rPr lang="en-US" altLang="en-US" sz="3600" dirty="0">
                <a:latin typeface="Times New Roman" panose="02020603050405020304" pitchFamily="18" charset="0"/>
                <a:cs typeface="Times New Roman" panose="02020603050405020304" pitchFamily="18" charset="0"/>
              </a:rPr>
              <a:t>ERC</a:t>
            </a:r>
            <a:r>
              <a:rPr lang="en-US" altLang="en-US" sz="3600" dirty="0">
                <a:solidFill>
                  <a:srgbClr val="800080"/>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State Eligibility Policy Collection</a:t>
            </a:r>
            <a:endParaRPr lang="en-US" altLang="en-US" sz="2700" dirty="0">
              <a:latin typeface="Times New Roman" panose="02020603050405020304" pitchFamily="18" charset="0"/>
              <a:cs typeface="Times New Roman" panose="02020603050405020304" pitchFamily="18" charset="0"/>
            </a:endParaRPr>
          </a:p>
        </p:txBody>
      </p:sp>
      <p:sp>
        <p:nvSpPr>
          <p:cNvPr id="89092" name="Content Placeholder 1"/>
          <p:cNvSpPr>
            <a:spLocks noGrp="1"/>
          </p:cNvSpPr>
          <p:nvPr>
            <p:ph idx="1"/>
          </p:nvPr>
        </p:nvSpPr>
        <p:spPr>
          <a:xfrm>
            <a:off x="228600" y="1676400"/>
            <a:ext cx="8305800" cy="4953000"/>
          </a:xfrm>
        </p:spPr>
        <p:txBody>
          <a:bodyPr>
            <a:normAutofit fontScale="85000" lnSpcReduction="20000"/>
          </a:bodyPr>
          <a:lstStyle/>
          <a:p>
            <a:pPr>
              <a:spcBef>
                <a:spcPts val="300"/>
              </a:spcBef>
            </a:pPr>
            <a:r>
              <a:rPr lang="en-US" altLang="en-US" sz="2800" dirty="0">
                <a:latin typeface="Times New Roman"/>
                <a:cs typeface="Times New Roman"/>
              </a:rPr>
              <a:t>The ERC will use previously provided policy documentation and download updated eligibility policies from public websites, when available</a:t>
            </a:r>
          </a:p>
          <a:p>
            <a:pPr algn="just">
              <a:spcBef>
                <a:spcPts val="300"/>
              </a:spcBef>
            </a:pPr>
            <a:r>
              <a:rPr lang="en-US" altLang="en-US" sz="2800" dirty="0">
                <a:latin typeface="Times New Roman" panose="02020603050405020304" pitchFamily="18" charset="0"/>
                <a:cs typeface="Times New Roman" panose="02020603050405020304" pitchFamily="18" charset="0"/>
              </a:rPr>
              <a:t>States will provide the ERC with any eligibility policies that are not publicly available</a:t>
            </a:r>
          </a:p>
          <a:p>
            <a:pPr>
              <a:spcBef>
                <a:spcPts val="300"/>
              </a:spcBef>
            </a:pPr>
            <a:r>
              <a:rPr lang="en-US" altLang="en-US" sz="2800" dirty="0">
                <a:latin typeface="Times New Roman" panose="02020603050405020304" pitchFamily="18" charset="0"/>
                <a:cs typeface="Times New Roman" panose="02020603050405020304" pitchFamily="18" charset="0"/>
              </a:rPr>
              <a:t>The state will review the Eligibility Policy Survey that is populated by the ERC. The policy survey identifies federal and state policies that will be used during the eligibility reviews </a:t>
            </a:r>
          </a:p>
          <a:p>
            <a:pPr>
              <a:spcBef>
                <a:spcPts val="300"/>
              </a:spcBef>
            </a:pPr>
            <a:r>
              <a:rPr lang="en-US" altLang="en-US" sz="2800" dirty="0">
                <a:latin typeface="Times New Roman"/>
                <a:cs typeface="Times New Roman"/>
              </a:rPr>
              <a:t>The state will provide policy updates as available throughout the cycle to minimize questions from the ERC and avoid delays</a:t>
            </a:r>
            <a:endParaRPr lang="en-US" altLang="en-US" sz="2800" strike="sngStrike" dirty="0">
              <a:latin typeface="Times New Roman"/>
              <a:cs typeface="Times New Roman"/>
            </a:endParaRPr>
          </a:p>
          <a:p>
            <a:pPr>
              <a:spcBef>
                <a:spcPts val="300"/>
              </a:spcBef>
            </a:pPr>
            <a:r>
              <a:rPr lang="en-US" altLang="en-US" sz="2800" dirty="0">
                <a:latin typeface="Times New Roman"/>
                <a:cs typeface="Times New Roman"/>
              </a:rPr>
              <a:t>The ERC will also review and apply any COVID-19 policy flexibilities in place that impact determinations</a:t>
            </a:r>
          </a:p>
          <a:p>
            <a:pPr lvl="1">
              <a:spcBef>
                <a:spcPts val="300"/>
              </a:spcBef>
            </a:pPr>
            <a:r>
              <a:rPr lang="en-US" altLang="en-US" sz="2400" dirty="0">
                <a:latin typeface="Times New Roman"/>
                <a:cs typeface="Times New Roman"/>
              </a:rPr>
              <a:t> Note: The ERC always uses the policies in place at the time of the determination under review. As a result, if the determination occurred outside of the public health emergency timeframe, the ERC will review against “normal” state policies</a:t>
            </a:r>
            <a:endParaRPr lang="en-US" alt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F92D2-4C78-4217-BFC2-1E6201F521B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Federal Medical Assistance Percentage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(FMAP)</a:t>
            </a:r>
          </a:p>
        </p:txBody>
      </p:sp>
      <p:sp>
        <p:nvSpPr>
          <p:cNvPr id="91140" name="TextBox 1"/>
          <p:cNvSpPr txBox="1">
            <a:spLocks noChangeArrowheads="1"/>
          </p:cNvSpPr>
          <p:nvPr/>
        </p:nvSpPr>
        <p:spPr bwMode="auto">
          <a:xfrm>
            <a:off x="304800" y="1752601"/>
            <a:ext cx="83248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13995" indent="-213995" algn="just">
              <a:spcBef>
                <a:spcPct val="0"/>
              </a:spcBef>
            </a:pPr>
            <a:r>
              <a:rPr lang="en-US" altLang="en-US" sz="2800" dirty="0">
                <a:latin typeface="Times New Roman"/>
                <a:cs typeface="Times New Roman"/>
              </a:rPr>
              <a:t>The state will provide the ERC with any changes that have been made since RY 2020 to the state’s eligibility categories and the associated system codes. The states will review the completed mapping of the eligibility category to the FMAP rates </a:t>
            </a:r>
            <a:endParaRPr lang="en-US" sz="2800" dirty="0"/>
          </a:p>
          <a:p>
            <a:pPr marL="213995" indent="-213995" algn="just">
              <a:spcBef>
                <a:spcPct val="0"/>
              </a:spcBef>
            </a:pPr>
            <a:r>
              <a:rPr lang="en-US" altLang="en-US" sz="2800" dirty="0">
                <a:latin typeface="Times New Roman"/>
                <a:cs typeface="Times New Roman"/>
              </a:rPr>
              <a:t>The FMAP rates will be used to identify federal dollars assigned to a claim for each type of PERM review based on the Category of Eligibility and Date of Payment</a:t>
            </a:r>
          </a:p>
          <a:p>
            <a:pPr marL="342900" lvl="1" indent="0">
              <a:spcBef>
                <a:spcPct val="0"/>
              </a:spcBef>
              <a:buNone/>
            </a:pP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a:xfrm>
            <a:off x="6553200" y="6324600"/>
            <a:ext cx="2133600" cy="365125"/>
          </a:xfrm>
        </p:spPr>
        <p:txBody>
          <a:bodyPr/>
          <a:lstStyle/>
          <a:p>
            <a:pPr>
              <a:defRPr/>
            </a:pPr>
            <a:fld id="{52337FF1-24F6-4FDC-AB71-D4BE54781646}" type="slidenum">
              <a:rPr lang="en-US"/>
              <a:pPr>
                <a:defRPr/>
              </a:pPr>
              <a:t>39</a:t>
            </a:fld>
            <a:endParaRPr lang="en-US"/>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1"/>
          <p:cNvSpPr>
            <a:spLocks noGrp="1"/>
          </p:cNvSpPr>
          <p:nvPr>
            <p:ph type="title"/>
          </p:nvPr>
        </p:nvSpPr>
        <p:spPr>
          <a:xfrm>
            <a:off x="0" y="-46653"/>
            <a:ext cx="9144000" cy="1447800"/>
          </a:xfrm>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PERM Program Overview</a:t>
            </a:r>
          </a:p>
        </p:txBody>
      </p:sp>
      <p:sp>
        <p:nvSpPr>
          <p:cNvPr id="2" name="Content Placeholder 1"/>
          <p:cNvSpPr>
            <a:spLocks noGrp="1"/>
          </p:cNvSpPr>
          <p:nvPr>
            <p:ph idx="1"/>
          </p:nvPr>
        </p:nvSpPr>
        <p:spPr>
          <a:xfrm>
            <a:off x="457200" y="1676400"/>
            <a:ext cx="8229600" cy="5029200"/>
          </a:xfrm>
        </p:spPr>
        <p:txBody>
          <a:bodyPr rtlCol="0">
            <a:normAutofit fontScale="92500" lnSpcReduction="20000"/>
          </a:bodyPr>
          <a:lstStyle/>
          <a:p>
            <a:pPr algn="just" eaLnBrk="1" fontAlgn="auto" hangingPunct="1">
              <a:spcAft>
                <a:spcPts val="600"/>
              </a:spcAft>
              <a:defRPr/>
            </a:pPr>
            <a:r>
              <a:rPr lang="en-US" sz="2400" dirty="0">
                <a:latin typeface="Times New Roman" panose="02020603050405020304" pitchFamily="18" charset="0"/>
                <a:cs typeface="Times New Roman" panose="02020603050405020304" pitchFamily="18" charset="0"/>
              </a:rPr>
              <a:t>CMS is required to estimate the amount of improper payments in Medicaid and the Children’s Health Insurance Program (CHIP) annually, as required by the Payment Integrity Information Act (PIIA) of 2019</a:t>
            </a: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The goal of PERM is to measure and report an unbiased estimate of the true improper payment rate for Medicaid and CHIP</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Because it is not feasible to verify the accuracy of every Medicaid and CHIP payment, CMS samples a small subset of payments for review and extrapolates the results to the “universe” of payments</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The program is operating under the PERM final regulation published on July 5, 2017</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This cycle will review Medicaid and CHIP payments made in Reporting Year (RY) 2023 (</a:t>
            </a:r>
            <a:r>
              <a:rPr lang="en-US" sz="2400" b="1" dirty="0">
                <a:latin typeface="Times New Roman" panose="02020603050405020304" pitchFamily="18" charset="0"/>
                <a:cs typeface="Times New Roman" panose="02020603050405020304" pitchFamily="18" charset="0"/>
              </a:rPr>
              <a:t>July 1, 2021 through June 30, 2022</a:t>
            </a:r>
            <a:r>
              <a:rPr lang="en-US" sz="2400" dirty="0">
                <a:latin typeface="Times New Roman" panose="02020603050405020304" pitchFamily="18" charset="0"/>
                <a:cs typeface="Times New Roman" panose="02020603050405020304" pitchFamily="18" charset="0"/>
              </a:rPr>
              <a:t>)</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The RY 2023 improper payment rates will be reported in the AFR published in November 2023</a:t>
            </a:r>
          </a:p>
        </p:txBody>
      </p:sp>
      <p:sp>
        <p:nvSpPr>
          <p:cNvPr id="3" name="Slide Number Placeholder 2"/>
          <p:cNvSpPr>
            <a:spLocks noGrp="1"/>
          </p:cNvSpPr>
          <p:nvPr>
            <p:ph type="sldNum" sz="quarter" idx="10"/>
          </p:nvPr>
        </p:nvSpPr>
        <p:spPr/>
        <p:txBody>
          <a:bodyPr/>
          <a:lstStyle/>
          <a:p>
            <a:pPr>
              <a:defRPr/>
            </a:pPr>
            <a:fld id="{BCA2E8E8-7272-46D9-804E-11C64242DC00}" type="slidenum">
              <a:rPr lang="en-US"/>
              <a:pPr>
                <a:defRPr/>
              </a:pPr>
              <a:t>4</a:t>
            </a:fld>
            <a:endParaRPr lang="en-US" dirty="0"/>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1"/>
          <p:cNvSpPr>
            <a:spLocks noGrp="1"/>
          </p:cNvSpPr>
          <p:nvPr>
            <p:ph type="title"/>
          </p:nvPr>
        </p:nvSpPr>
        <p:spPr>
          <a:effectLst>
            <a:outerShdw dist="76200" dir="5639981" algn="tl" rotWithShape="0">
              <a:srgbClr val="084A9C"/>
            </a:outerShdw>
          </a:effectLst>
        </p:spPr>
        <p:txBody>
          <a:bodyPr/>
          <a:lstStyle/>
          <a:p>
            <a:r>
              <a:rPr lang="en-US" altLang="en-US" sz="3600" dirty="0">
                <a:latin typeface="Times New Roman" panose="02020603050405020304" pitchFamily="18" charset="0"/>
                <a:cs typeface="Times New Roman" panose="02020603050405020304" pitchFamily="18" charset="0"/>
              </a:rPr>
              <a:t>Example of Eligibility Review Elements </a:t>
            </a:r>
            <a:endParaRPr lang="en-US" altLang="en-US" sz="2700" dirty="0">
              <a:latin typeface="Times New Roman" panose="02020603050405020304" pitchFamily="18" charset="0"/>
              <a:cs typeface="Times New Roman" panose="02020603050405020304" pitchFamily="18" charset="0"/>
            </a:endParaRPr>
          </a:p>
        </p:txBody>
      </p:sp>
      <p:sp>
        <p:nvSpPr>
          <p:cNvPr id="93187" name="Content Placeholder 2"/>
          <p:cNvSpPr txBox="1">
            <a:spLocks/>
          </p:cNvSpPr>
          <p:nvPr/>
        </p:nvSpPr>
        <p:spPr bwMode="auto">
          <a:xfrm>
            <a:off x="838200" y="2443496"/>
            <a:ext cx="321945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40000"/>
              </a:lnSpc>
              <a:buClr>
                <a:schemeClr val="tx1"/>
              </a:buClr>
            </a:pPr>
            <a:r>
              <a:rPr lang="en-US" altLang="en-US" sz="1800" dirty="0">
                <a:latin typeface="Times New Roman" panose="02020603050405020304" pitchFamily="18" charset="0"/>
                <a:cs typeface="Times New Roman" panose="02020603050405020304" pitchFamily="18" charset="0"/>
              </a:rPr>
              <a:t>Age</a:t>
            </a:r>
          </a:p>
          <a:p>
            <a:pPr eaLnBrk="1" hangingPunct="1">
              <a:lnSpc>
                <a:spcPct val="140000"/>
              </a:lnSpc>
              <a:buClr>
                <a:schemeClr val="tx1"/>
              </a:buClr>
            </a:pPr>
            <a:r>
              <a:rPr lang="en-US" altLang="en-US" sz="1800" dirty="0">
                <a:latin typeface="Times New Roman" panose="02020603050405020304" pitchFamily="18" charset="0"/>
                <a:cs typeface="Times New Roman" panose="02020603050405020304" pitchFamily="18" charset="0"/>
              </a:rPr>
              <a:t>Citizenship</a:t>
            </a:r>
          </a:p>
          <a:p>
            <a:pPr eaLnBrk="1" hangingPunct="1">
              <a:lnSpc>
                <a:spcPct val="140000"/>
              </a:lnSpc>
              <a:buClr>
                <a:schemeClr val="tx1"/>
              </a:buClr>
            </a:pPr>
            <a:r>
              <a:rPr lang="en-US" altLang="en-US" sz="1800" dirty="0">
                <a:latin typeface="Times New Roman" panose="02020603050405020304" pitchFamily="18" charset="0"/>
                <a:cs typeface="Times New Roman" panose="02020603050405020304" pitchFamily="18" charset="0"/>
              </a:rPr>
              <a:t>Immigration Status</a:t>
            </a:r>
          </a:p>
          <a:p>
            <a:pPr eaLnBrk="1" hangingPunct="1">
              <a:lnSpc>
                <a:spcPct val="140000"/>
              </a:lnSpc>
              <a:buClr>
                <a:schemeClr val="tx1"/>
              </a:buClr>
            </a:pPr>
            <a:r>
              <a:rPr lang="en-US" altLang="en-US" sz="1800" dirty="0">
                <a:latin typeface="Times New Roman" panose="02020603050405020304" pitchFamily="18" charset="0"/>
                <a:cs typeface="Times New Roman" panose="02020603050405020304" pitchFamily="18" charset="0"/>
              </a:rPr>
              <a:t>State Residency</a:t>
            </a:r>
          </a:p>
          <a:p>
            <a:pPr eaLnBrk="1" hangingPunct="1">
              <a:lnSpc>
                <a:spcPct val="140000"/>
              </a:lnSpc>
              <a:buClr>
                <a:schemeClr val="tx1"/>
              </a:buClr>
            </a:pPr>
            <a:r>
              <a:rPr lang="en-US" altLang="en-US" sz="1800" dirty="0">
                <a:latin typeface="Times New Roman" panose="02020603050405020304" pitchFamily="18" charset="0"/>
                <a:cs typeface="Times New Roman" panose="02020603050405020304" pitchFamily="18" charset="0"/>
              </a:rPr>
              <a:t>Social Security Number</a:t>
            </a:r>
          </a:p>
          <a:p>
            <a:pPr>
              <a:lnSpc>
                <a:spcPct val="140000"/>
              </a:lnSpc>
              <a:buClr>
                <a:schemeClr val="tx1"/>
              </a:buClr>
            </a:pPr>
            <a:r>
              <a:rPr lang="en-US" altLang="en-US" sz="1800" dirty="0">
                <a:latin typeface="Times New Roman" panose="02020603050405020304" pitchFamily="18" charset="0"/>
                <a:cs typeface="Times New Roman" panose="02020603050405020304" pitchFamily="18" charset="0"/>
              </a:rPr>
              <a:t>Pregnancy</a:t>
            </a:r>
          </a:p>
          <a:p>
            <a:pPr eaLnBrk="1" hangingPunct="1">
              <a:lnSpc>
                <a:spcPct val="140000"/>
              </a:lnSpc>
              <a:buClr>
                <a:schemeClr val="tx1"/>
              </a:buClr>
            </a:pPr>
            <a:r>
              <a:rPr lang="en-US" altLang="en-US" sz="1800" dirty="0">
                <a:latin typeface="Times New Roman" panose="02020603050405020304" pitchFamily="18" charset="0"/>
                <a:cs typeface="Times New Roman" panose="02020603050405020304" pitchFamily="18" charset="0"/>
              </a:rPr>
              <a:t>Household Size</a:t>
            </a:r>
          </a:p>
          <a:p>
            <a:pPr eaLnBrk="1" hangingPunct="1">
              <a:lnSpc>
                <a:spcPct val="140000"/>
              </a:lnSpc>
              <a:buClr>
                <a:schemeClr val="tx1"/>
              </a:buClr>
            </a:pPr>
            <a:r>
              <a:rPr lang="en-US" altLang="en-US" sz="1800" dirty="0">
                <a:latin typeface="Times New Roman" panose="02020603050405020304" pitchFamily="18" charset="0"/>
                <a:cs typeface="Times New Roman" panose="02020603050405020304" pitchFamily="18" charset="0"/>
              </a:rPr>
              <a:t>Tax Filer Status</a:t>
            </a:r>
          </a:p>
          <a:p>
            <a:pPr eaLnBrk="1" hangingPunct="1">
              <a:lnSpc>
                <a:spcPct val="140000"/>
              </a:lnSpc>
              <a:buClr>
                <a:schemeClr val="tx1"/>
              </a:buClr>
            </a:pPr>
            <a:endParaRPr lang="en-US" altLang="en-US" sz="1400" dirty="0">
              <a:latin typeface="Times New Roman" panose="02020603050405020304" pitchFamily="18" charset="0"/>
              <a:cs typeface="Times New Roman" panose="02020603050405020304" pitchFamily="18" charset="0"/>
            </a:endParaRPr>
          </a:p>
        </p:txBody>
      </p:sp>
      <p:sp>
        <p:nvSpPr>
          <p:cNvPr id="93188" name="Content Placeholder 4"/>
          <p:cNvSpPr txBox="1">
            <a:spLocks/>
          </p:cNvSpPr>
          <p:nvPr/>
        </p:nvSpPr>
        <p:spPr bwMode="auto">
          <a:xfrm>
            <a:off x="4056063" y="2429209"/>
            <a:ext cx="3335337" cy="404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40000"/>
              </a:lnSpc>
            </a:pPr>
            <a:r>
              <a:rPr lang="en-US" altLang="en-US" sz="1800" dirty="0">
                <a:latin typeface="Times New Roman" panose="02020603050405020304" pitchFamily="18" charset="0"/>
                <a:cs typeface="Times New Roman" panose="02020603050405020304" pitchFamily="18" charset="0"/>
              </a:rPr>
              <a:t>Income</a:t>
            </a:r>
          </a:p>
          <a:p>
            <a:pPr eaLnBrk="1" hangingPunct="1">
              <a:lnSpc>
                <a:spcPct val="140000"/>
              </a:lnSpc>
            </a:pPr>
            <a:r>
              <a:rPr lang="en-US" altLang="en-US" sz="1800" dirty="0">
                <a:latin typeface="Times New Roman" panose="02020603050405020304" pitchFamily="18" charset="0"/>
                <a:cs typeface="Times New Roman" panose="02020603050405020304" pitchFamily="18" charset="0"/>
              </a:rPr>
              <a:t>Resources/Assets (Non-MAGI)</a:t>
            </a:r>
          </a:p>
          <a:p>
            <a:pPr eaLnBrk="1" hangingPunct="1">
              <a:lnSpc>
                <a:spcPct val="140000"/>
              </a:lnSpc>
              <a:buClr>
                <a:schemeClr val="tx1"/>
              </a:buClr>
            </a:pPr>
            <a:r>
              <a:rPr lang="en-US" altLang="en-US" sz="1800" dirty="0">
                <a:latin typeface="Times New Roman" panose="02020603050405020304" pitchFamily="18" charset="0"/>
                <a:cs typeface="Times New Roman" panose="02020603050405020304" pitchFamily="18" charset="0"/>
              </a:rPr>
              <a:t>Blindness, Disability, Medical Eligibility</a:t>
            </a:r>
          </a:p>
          <a:p>
            <a:pPr>
              <a:lnSpc>
                <a:spcPct val="140000"/>
              </a:lnSpc>
            </a:pPr>
            <a:r>
              <a:rPr lang="en-US" altLang="en-US" sz="1800" dirty="0">
                <a:latin typeface="Times New Roman" panose="02020603050405020304" pitchFamily="18" charset="0"/>
                <a:cs typeface="Times New Roman" panose="02020603050405020304" pitchFamily="18" charset="0"/>
              </a:rPr>
              <a:t>Health Insurance (CHIP)</a:t>
            </a:r>
          </a:p>
          <a:p>
            <a:pPr>
              <a:lnSpc>
                <a:spcPct val="140000"/>
              </a:lnSpc>
            </a:pPr>
            <a:r>
              <a:rPr lang="en-US" altLang="en-US" sz="1800" dirty="0">
                <a:latin typeface="Times New Roman" panose="02020603050405020304" pitchFamily="18" charset="0"/>
                <a:cs typeface="Times New Roman" panose="02020603050405020304" pitchFamily="18" charset="0"/>
              </a:rPr>
              <a:t>Penalty of Perjury Signature on Application/Renewal</a:t>
            </a:r>
          </a:p>
          <a:p>
            <a:pPr>
              <a:lnSpc>
                <a:spcPct val="140000"/>
              </a:lnSpc>
            </a:pPr>
            <a:r>
              <a:rPr lang="en-US" altLang="en-US" sz="1800" dirty="0">
                <a:latin typeface="Times New Roman" panose="02020603050405020304" pitchFamily="18" charset="0"/>
                <a:cs typeface="Times New Roman" panose="02020603050405020304" pitchFamily="18" charset="0"/>
              </a:rPr>
              <a:t>Timely Redetermination </a:t>
            </a:r>
          </a:p>
        </p:txBody>
      </p:sp>
      <p:sp>
        <p:nvSpPr>
          <p:cNvPr id="7" name="Slide Number Placeholder 1"/>
          <p:cNvSpPr>
            <a:spLocks noGrp="1"/>
          </p:cNvSpPr>
          <p:nvPr>
            <p:ph type="sldNum" sz="quarter" idx="10"/>
          </p:nvPr>
        </p:nvSpPr>
        <p:spPr>
          <a:xfrm>
            <a:off x="7239000" y="6386513"/>
            <a:ext cx="1600200" cy="273050"/>
          </a:xfrm>
        </p:spPr>
        <p:txBody>
          <a:bodyPr/>
          <a:lstStyle/>
          <a:p>
            <a:pPr>
              <a:defRPr/>
            </a:pPr>
            <a:fld id="{AAD56777-82A6-4519-9E60-A119963CE63D}" type="slidenum">
              <a:rPr lang="en-US"/>
              <a:pPr>
                <a:defRPr/>
              </a:pPr>
              <a:t>40</a:t>
            </a:fld>
            <a:endParaRPr lang="en-US"/>
          </a:p>
        </p:txBody>
      </p:sp>
      <p:sp>
        <p:nvSpPr>
          <p:cNvPr id="2" name="TextBox 1">
            <a:extLst>
              <a:ext uri="{FF2B5EF4-FFF2-40B4-BE49-F238E27FC236}">
                <a16:creationId xmlns:a16="http://schemas.microsoft.com/office/drawing/2014/main" id="{AF97D04C-F980-4B6B-BB89-5286C551DCB8}"/>
              </a:ext>
            </a:extLst>
          </p:cNvPr>
          <p:cNvSpPr txBox="1"/>
          <p:nvPr/>
        </p:nvSpPr>
        <p:spPr>
          <a:xfrm>
            <a:off x="304800" y="1600200"/>
            <a:ext cx="8458200"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eligibility review consists of evaluating the following eligibility elements, as appropriate, to determine the element was verified, recorded, and used appropriately in making an eligibility determination in accordance with federal and state policies:</a:t>
            </a:r>
          </a:p>
        </p:txBody>
      </p:sp>
      <p:sp>
        <p:nvSpPr>
          <p:cNvPr id="8" name="TextBox 7">
            <a:extLst>
              <a:ext uri="{FF2B5EF4-FFF2-40B4-BE49-F238E27FC236}">
                <a16:creationId xmlns:a16="http://schemas.microsoft.com/office/drawing/2014/main" id="{BA818994-6EDF-4EFE-A23B-7B8065F7B8CB}"/>
              </a:ext>
            </a:extLst>
          </p:cNvPr>
          <p:cNvSpPr txBox="1"/>
          <p:nvPr/>
        </p:nvSpPr>
        <p:spPr>
          <a:xfrm>
            <a:off x="304800" y="6031178"/>
            <a:ext cx="8458200" cy="830997"/>
          </a:xfrm>
          <a:prstGeom prst="rect">
            <a:avLst/>
          </a:prstGeom>
          <a:no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States should provide documentation that these elements were verified, including data matches, hard copy verifications, telephonic recordings, etc.</a:t>
            </a:r>
          </a:p>
        </p:txBody>
      </p:sp>
    </p:spTree>
    <p:extLst>
      <p:ext uri="{BB962C8B-B14F-4D97-AF65-F5344CB8AC3E}">
        <p14:creationId xmlns:p14="http://schemas.microsoft.com/office/powerpoint/2010/main" val="1236569717"/>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p:txBody>
          <a:bodyPr/>
          <a:lstStyle/>
          <a:p>
            <a:pPr algn="just"/>
            <a:r>
              <a:rPr lang="en-US" altLang="en-US" sz="2400" dirty="0">
                <a:latin typeface="Times New Roman" panose="02020603050405020304" pitchFamily="18" charset="0"/>
                <a:cs typeface="Times New Roman" panose="02020603050405020304" pitchFamily="18" charset="0"/>
              </a:rPr>
              <a:t>Upon the ERC’s initial review of the information collected, the ERC may identify cases with missing information or incorrect time frames and will use the SMERF system to request documentation from the state, which can be tracked through the eligibility pending (EP1) list</a:t>
            </a:r>
          </a:p>
          <a:p>
            <a:pPr lvl="1" algn="just"/>
            <a:r>
              <a:rPr lang="en-US" altLang="en-US" sz="2400" dirty="0">
                <a:latin typeface="Times New Roman" panose="02020603050405020304" pitchFamily="18" charset="0"/>
                <a:cs typeface="Times New Roman" panose="02020603050405020304" pitchFamily="18" charset="0"/>
              </a:rPr>
              <a:t>States should leverage regularly scheduled check-in calls with the ERC to ask any questions about the request. The state will submit the requested documentation to the ERC via SFTP</a:t>
            </a:r>
          </a:p>
          <a:p>
            <a:pPr algn="just"/>
            <a:r>
              <a:rPr lang="en-US" altLang="en-US" sz="2400" dirty="0">
                <a:latin typeface="Times New Roman" panose="02020603050405020304" pitchFamily="18" charset="0"/>
                <a:cs typeface="Times New Roman" panose="02020603050405020304" pitchFamily="18" charset="0"/>
              </a:rPr>
              <a:t>The ERC will provide more detail on this process following the Intake Meeting</a:t>
            </a:r>
          </a:p>
          <a:p>
            <a:pPr marL="0" indent="0" algn="just">
              <a:buNone/>
            </a:pPr>
            <a:endParaRPr lang="en-US" altLang="en-US" dirty="0"/>
          </a:p>
        </p:txBody>
      </p:sp>
      <p:sp>
        <p:nvSpPr>
          <p:cNvPr id="97283" name="Title 2"/>
          <p:cNvSpPr>
            <a:spLocks noGrp="1"/>
          </p:cNvSpPr>
          <p:nvPr>
            <p:ph type="title"/>
          </p:nvPr>
        </p:nvSpPr>
        <p:spPr>
          <a:effectLst>
            <a:outerShdw dist="76200" dir="5639981" algn="tl" rotWithShape="0">
              <a:srgbClr val="084A9C"/>
            </a:outerShdw>
          </a:effectLst>
        </p:spPr>
        <p:txBody>
          <a:bodyPr/>
          <a:lstStyle/>
          <a:p>
            <a:r>
              <a:rPr lang="en-US" altLang="en-US" dirty="0">
                <a:latin typeface="Times New Roman" panose="02020603050405020304" pitchFamily="18" charset="0"/>
                <a:cs typeface="Times New Roman" panose="02020603050405020304" pitchFamily="18" charset="0"/>
              </a:rPr>
              <a:t>Pending Documentation Requests</a:t>
            </a:r>
            <a:endParaRPr lang="en-US" altLang="en-US" dirty="0"/>
          </a:p>
        </p:txBody>
      </p:sp>
      <p:sp>
        <p:nvSpPr>
          <p:cNvPr id="4" name="Slide Number Placeholder 3"/>
          <p:cNvSpPr>
            <a:spLocks noGrp="1"/>
          </p:cNvSpPr>
          <p:nvPr>
            <p:ph type="sldNum" sz="quarter" idx="10"/>
          </p:nvPr>
        </p:nvSpPr>
        <p:spPr/>
        <p:txBody>
          <a:bodyPr/>
          <a:lstStyle/>
          <a:p>
            <a:pPr>
              <a:defRPr/>
            </a:pPr>
            <a:fld id="{9DF7D7CD-C4FE-411D-A21C-C7A1BE195188}" type="slidenum">
              <a:rPr lang="en-US" smtClean="0"/>
              <a:pPr>
                <a:defRPr/>
              </a:pPr>
              <a:t>41</a:t>
            </a:fld>
            <a:endParaRPr lang="en-US"/>
          </a:p>
        </p:txBody>
      </p:sp>
    </p:spTree>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Eligibility Reviews</a:t>
            </a: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11071-BB20-46EE-876B-F1D0369E74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Table 1" descr="Eligibility review finding codes C1, ER1 through ER10, ERTD1 and ERTD2." title="Preliminary RY22 PERM ERC Finding Codes"/>
          <p:cNvGraphicFramePr>
            <a:graphicFrameLocks noGrp="1"/>
          </p:cNvGraphicFramePr>
          <p:nvPr/>
        </p:nvGraphicFramePr>
        <p:xfrm>
          <a:off x="457200" y="1600200"/>
          <a:ext cx="8458200" cy="4472877"/>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158788334"/>
                    </a:ext>
                  </a:extLst>
                </a:gridCol>
                <a:gridCol w="4229100">
                  <a:extLst>
                    <a:ext uri="{9D8B030D-6E8A-4147-A177-3AD203B41FA5}">
                      <a16:colId xmlns:a16="http://schemas.microsoft.com/office/drawing/2014/main" val="734015512"/>
                    </a:ext>
                  </a:extLst>
                </a:gridCol>
              </a:tblGrid>
              <a:tr h="370840">
                <a:tc gridSpan="2">
                  <a:txBody>
                    <a:bodyPr/>
                    <a:lstStyle/>
                    <a:p>
                      <a:pPr algn="ctr"/>
                      <a:r>
                        <a:rPr lang="en-US" sz="2800" dirty="0">
                          <a:latin typeface="Times New Roman" panose="02020603050405020304" pitchFamily="18" charset="0"/>
                          <a:cs typeface="Times New Roman" panose="02020603050405020304" pitchFamily="18" charset="0"/>
                        </a:rPr>
                        <a:t>Preliminary</a:t>
                      </a:r>
                      <a:r>
                        <a:rPr lang="en-US" sz="2800" baseline="0" dirty="0">
                          <a:latin typeface="Times New Roman" panose="02020603050405020304" pitchFamily="18" charset="0"/>
                          <a:cs typeface="Times New Roman" panose="02020603050405020304" pitchFamily="18" charset="0"/>
                        </a:rPr>
                        <a:t> RY22 PERM ERC Finding Codes</a:t>
                      </a:r>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473699848"/>
                  </a:ext>
                </a:extLst>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Correct</a:t>
                      </a: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EP1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Pending information from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3013037141"/>
                  </a:ext>
                </a:extLst>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ER1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Documentation to support eligibility determination not maintained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ER7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eligible for enrolled eligibility category; resulting in incorrect FMAP assignment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47810756"/>
                  </a:ext>
                </a:extLst>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ER2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Verification / Documentation not done / collected at the time of determination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ER8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eligible for enrolled eligibility category; ineligible for service provided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428472671"/>
                  </a:ext>
                </a:extLst>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ER3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Determination not conducted as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ER9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FFE-D Error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480248962"/>
                  </a:ext>
                </a:extLst>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ER4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 eligible for enrolled program (Medicaid or CHIP) – financial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ER10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Error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3738225692"/>
                  </a:ext>
                </a:extLst>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ER5</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Not eligible for enrolled program (Medicaid or CHIP) – non-financial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ERTD1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Incorrect case determination, but there was no payment on claim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3884481137"/>
                  </a:ext>
                </a:extLst>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ER6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Should have been enrolled in a different program (Medicaid or CHIP)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ERTD2</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Redetermination timely finding noted with case, but did not affect case determination or payment or COVID-19 issue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493377946"/>
                  </a:ext>
                </a:extLst>
              </a:tr>
            </a:tbl>
          </a:graphicData>
        </a:graphic>
      </p:graphicFrame>
    </p:spTree>
    <p:extLst>
      <p:ext uri="{BB962C8B-B14F-4D97-AF65-F5344CB8AC3E}">
        <p14:creationId xmlns:p14="http://schemas.microsoft.com/office/powerpoint/2010/main" val="3586092897"/>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Remote System Access and State Participation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B96FB-6B2B-4CAA-AD96-F7DB2E3C7C7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5666876"/>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1"/>
          <p:cNvSpPr>
            <a:spLocks noGrp="1"/>
          </p:cNvSpPr>
          <p:nvPr>
            <p:ph type="title"/>
          </p:nvPr>
        </p:nvSpPr>
        <p:spPr>
          <a:xfrm>
            <a:off x="-10886" y="21771"/>
            <a:ext cx="9144000" cy="1447800"/>
          </a:xfrm>
          <a:effectLst>
            <a:outerShdw dist="76200" dir="5639981" algn="tl" rotWithShape="0">
              <a:srgbClr val="084A9C"/>
            </a:outerShdw>
          </a:effectLst>
        </p:spPr>
        <p:txBody>
          <a:bodyPr/>
          <a:lstStyle/>
          <a:p>
            <a:r>
              <a:rPr lang="en-US" altLang="en-US" sz="3600" dirty="0">
                <a:latin typeface="Times New Roman" panose="02020603050405020304" pitchFamily="18" charset="0"/>
                <a:cs typeface="Times New Roman" panose="02020603050405020304" pitchFamily="18" charset="0"/>
              </a:rPr>
              <a:t>Remote Systems</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Access</a:t>
            </a:r>
          </a:p>
        </p:txBody>
      </p:sp>
      <p:sp>
        <p:nvSpPr>
          <p:cNvPr id="7" name="Slide Number Placeholder 1"/>
          <p:cNvSpPr>
            <a:spLocks noGrp="1"/>
          </p:cNvSpPr>
          <p:nvPr>
            <p:ph type="sldNum" sz="quarter" idx="10"/>
          </p:nvPr>
        </p:nvSpPr>
        <p:spPr>
          <a:xfrm>
            <a:off x="7162800" y="6400800"/>
            <a:ext cx="1600200" cy="274638"/>
          </a:xfrm>
        </p:spPr>
        <p:txBody>
          <a:bodyPr/>
          <a:lstStyle/>
          <a:p>
            <a:pPr>
              <a:defRPr/>
            </a:pPr>
            <a:fld id="{7D855ACE-8DFF-4901-A3A2-4176C6A57DB0}" type="slidenum">
              <a:rPr lang="en-US"/>
              <a:pPr>
                <a:defRPr/>
              </a:pPr>
              <a:t>44</a:t>
            </a:fld>
            <a:endParaRPr lang="en-US"/>
          </a:p>
        </p:txBody>
      </p:sp>
      <p:sp>
        <p:nvSpPr>
          <p:cNvPr id="8" name="Content Placeholder 1"/>
          <p:cNvSpPr>
            <a:spLocks noGrp="1"/>
          </p:cNvSpPr>
          <p:nvPr>
            <p:ph idx="1"/>
          </p:nvPr>
        </p:nvSpPr>
        <p:spPr>
          <a:xfrm>
            <a:off x="228600" y="1620044"/>
            <a:ext cx="8382000" cy="4608512"/>
          </a:xfrm>
        </p:spPr>
        <p:txBody>
          <a:bodyPr>
            <a:noAutofit/>
          </a:bodyPr>
          <a:lstStyle/>
          <a:p>
            <a:pPr algn="just">
              <a:spcBef>
                <a:spcPts val="300"/>
              </a:spcBef>
              <a:defRPr/>
            </a:pPr>
            <a:r>
              <a:rPr lang="en-US" altLang="en-US" sz="2000" dirty="0">
                <a:latin typeface="Times New Roman"/>
                <a:cs typeface="Times New Roman"/>
              </a:rPr>
              <a:t>The PERM Final Rule (published on July 5, 2017) requires states to grant federal contractors access to all systems that authorize payments, eligibility systems, systems that contain beneficiary demographics, and provider enrollment information to facilitate reviews</a:t>
            </a:r>
          </a:p>
          <a:p>
            <a:pPr algn="just">
              <a:spcBef>
                <a:spcPts val="300"/>
              </a:spcBef>
              <a:defRPr/>
            </a:pPr>
            <a:r>
              <a:rPr lang="en-US" altLang="en-US" sz="2000" dirty="0">
                <a:solidFill>
                  <a:srgbClr val="FF0000"/>
                </a:solidFill>
                <a:latin typeface="Times New Roman"/>
                <a:cs typeface="Times New Roman"/>
              </a:rPr>
              <a:t>*New* </a:t>
            </a:r>
            <a:r>
              <a:rPr lang="en-US" altLang="en-US" sz="2000" dirty="0">
                <a:latin typeface="Times New Roman"/>
                <a:cs typeface="Times New Roman"/>
              </a:rPr>
              <a:t>All RY23 DP and ERC reviews will be conducted through secure, remote system access</a:t>
            </a:r>
          </a:p>
          <a:p>
            <a:pPr algn="just">
              <a:spcBef>
                <a:spcPts val="300"/>
              </a:spcBef>
              <a:defRPr/>
            </a:pPr>
            <a:r>
              <a:rPr lang="en-US" altLang="en-US" sz="2000" dirty="0">
                <a:latin typeface="Times New Roman"/>
                <a:cs typeface="Times New Roman"/>
              </a:rPr>
              <a:t>Granting ERC and RC access to relevant systems </a:t>
            </a:r>
            <a:r>
              <a:rPr lang="en-US" sz="2000" dirty="0">
                <a:latin typeface="Times New Roman"/>
                <a:cs typeface="Times New Roman"/>
              </a:rPr>
              <a:t>facilitates reviews with the goal of reducing </a:t>
            </a:r>
            <a:r>
              <a:rPr lang="en-US" altLang="en-US" sz="2000" dirty="0">
                <a:latin typeface="Times New Roman"/>
                <a:cs typeface="Times New Roman"/>
              </a:rPr>
              <a:t>state burden </a:t>
            </a:r>
            <a:endParaRPr lang="en-US" altLang="en-US" sz="2000" dirty="0">
              <a:latin typeface="Times New Roman" panose="02020603050405020304" pitchFamily="18" charset="0"/>
              <a:cs typeface="Times New Roman" panose="02020603050405020304" pitchFamily="18" charset="0"/>
            </a:endParaRPr>
          </a:p>
          <a:p>
            <a:pPr algn="just">
              <a:spcBef>
                <a:spcPts val="300"/>
              </a:spcBef>
              <a:defRPr/>
            </a:pPr>
            <a:r>
              <a:rPr lang="en-US" altLang="en-US" sz="2000" dirty="0">
                <a:latin typeface="Times New Roman" panose="02020603050405020304" pitchFamily="18" charset="0"/>
                <a:cs typeface="Times New Roman" panose="02020603050405020304" pitchFamily="18" charset="0"/>
              </a:rPr>
              <a:t>The ERC and RC will collect case documentation through direct access to the state systems</a:t>
            </a:r>
          </a:p>
          <a:p>
            <a:pPr lvl="1" algn="just">
              <a:spcBef>
                <a:spcPts val="300"/>
              </a:spcBef>
              <a:defRPr/>
            </a:pPr>
            <a:r>
              <a:rPr lang="en-US" altLang="en-US" sz="2000" dirty="0">
                <a:latin typeface="Times New Roman" panose="02020603050405020304" pitchFamily="18" charset="0"/>
                <a:cs typeface="Times New Roman" panose="02020603050405020304" pitchFamily="18" charset="0"/>
              </a:rPr>
              <a:t>The state may have to provide additional documentation securely, if all necessary documentation is not available via system access (e.g., paper files)</a:t>
            </a:r>
          </a:p>
        </p:txBody>
      </p:sp>
    </p:spTree>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AC9AD8-21D9-441B-A18B-D91BBFC10FCF}"/>
              </a:ext>
            </a:extLst>
          </p:cNvPr>
          <p:cNvSpPr>
            <a:spLocks noGrp="1"/>
          </p:cNvSpPr>
          <p:nvPr>
            <p:ph idx="1"/>
          </p:nvPr>
        </p:nvSpPr>
        <p:spPr/>
        <p:txBody>
          <a:bodyPr/>
          <a:lstStyle/>
          <a:p>
            <a:pPr algn="just">
              <a:spcBef>
                <a:spcPts val="300"/>
              </a:spcBef>
              <a:defRPr/>
            </a:pPr>
            <a:r>
              <a:rPr lang="en-US" altLang="en-US" sz="2000" dirty="0">
                <a:latin typeface="Times New Roman" panose="02020603050405020304" pitchFamily="18" charset="0"/>
                <a:cs typeface="Times New Roman" panose="02020603050405020304" pitchFamily="18" charset="0"/>
              </a:rPr>
              <a:t>During the next few months, the ERC and RC will coordinate with the state directly to obtain system access; the ERC and RC will: </a:t>
            </a:r>
          </a:p>
          <a:p>
            <a:pPr lvl="1" algn="just">
              <a:spcBef>
                <a:spcPts val="300"/>
              </a:spcBef>
              <a:defRPr/>
            </a:pPr>
            <a:r>
              <a:rPr lang="en-US" altLang="en-US" sz="2000" dirty="0">
                <a:latin typeface="Times New Roman" panose="02020603050405020304" pitchFamily="18" charset="0"/>
                <a:cs typeface="Times New Roman" panose="02020603050405020304" pitchFamily="18" charset="0"/>
              </a:rPr>
              <a:t>Gather information for each system from the state</a:t>
            </a:r>
          </a:p>
          <a:p>
            <a:pPr lvl="1" algn="just">
              <a:spcBef>
                <a:spcPts val="300"/>
              </a:spcBef>
              <a:defRPr/>
            </a:pPr>
            <a:r>
              <a:rPr lang="en-US" altLang="en-US" sz="2000" dirty="0">
                <a:latin typeface="Times New Roman" panose="02020603050405020304" pitchFamily="18" charset="0"/>
                <a:cs typeface="Times New Roman" panose="02020603050405020304" pitchFamily="18" charset="0"/>
              </a:rPr>
              <a:t>Execute any Data Use Agreements (DUAs) or other agreements that are necessary to access the state systems</a:t>
            </a:r>
          </a:p>
          <a:p>
            <a:pPr lvl="1" algn="just">
              <a:spcBef>
                <a:spcPts val="300"/>
              </a:spcBef>
              <a:defRPr/>
            </a:pPr>
            <a:r>
              <a:rPr lang="en-US" altLang="en-US" sz="2000" dirty="0">
                <a:latin typeface="Times New Roman" panose="02020603050405020304" pitchFamily="18" charset="0"/>
                <a:cs typeface="Times New Roman" panose="02020603050405020304" pitchFamily="18" charset="0"/>
              </a:rPr>
              <a:t>Take any required training</a:t>
            </a:r>
          </a:p>
          <a:p>
            <a:pPr marL="0" indent="0" algn="just">
              <a:spcBef>
                <a:spcPts val="300"/>
              </a:spcBef>
              <a:buNone/>
              <a:defRPr/>
            </a:pPr>
            <a:endParaRPr lang="en-US" dirty="0"/>
          </a:p>
        </p:txBody>
      </p:sp>
      <p:sp>
        <p:nvSpPr>
          <p:cNvPr id="3" name="Title 2">
            <a:extLst>
              <a:ext uri="{FF2B5EF4-FFF2-40B4-BE49-F238E27FC236}">
                <a16:creationId xmlns:a16="http://schemas.microsoft.com/office/drawing/2014/main" id="{758F5320-46D0-4CF2-85EC-245049DE69AF}"/>
              </a:ext>
            </a:extLst>
          </p:cNvPr>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Remote Systems</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Access (cont’d)</a:t>
            </a:r>
            <a:endParaRPr lang="en-US" sz="3600" dirty="0"/>
          </a:p>
        </p:txBody>
      </p:sp>
      <p:sp>
        <p:nvSpPr>
          <p:cNvPr id="4" name="Slide Number Placeholder 3">
            <a:extLst>
              <a:ext uri="{FF2B5EF4-FFF2-40B4-BE49-F238E27FC236}">
                <a16:creationId xmlns:a16="http://schemas.microsoft.com/office/drawing/2014/main" id="{0B333C18-85DC-4C5C-8660-495A2DD37C92}"/>
              </a:ext>
            </a:extLst>
          </p:cNvPr>
          <p:cNvSpPr>
            <a:spLocks noGrp="1"/>
          </p:cNvSpPr>
          <p:nvPr>
            <p:ph type="sldNum" sz="quarter" idx="10"/>
          </p:nvPr>
        </p:nvSpPr>
        <p:spPr/>
        <p:txBody>
          <a:bodyPr/>
          <a:lstStyle/>
          <a:p>
            <a:pPr>
              <a:defRPr/>
            </a:pPr>
            <a:fld id="{55F11071-BB20-46EE-876B-F1D0369E74A9}" type="slidenum">
              <a:rPr lang="en-US" smtClean="0"/>
              <a:pPr>
                <a:defRPr/>
              </a:pPr>
              <a:t>45</a:t>
            </a:fld>
            <a:endParaRPr lang="en-US" dirty="0"/>
          </a:p>
        </p:txBody>
      </p:sp>
    </p:spTree>
    <p:extLst>
      <p:ext uri="{BB962C8B-B14F-4D97-AF65-F5344CB8AC3E}">
        <p14:creationId xmlns:p14="http://schemas.microsoft.com/office/powerpoint/2010/main" val="3089208107"/>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F41901-8ED0-4F2A-B364-48F7FB83955A}"/>
              </a:ext>
            </a:extLst>
          </p:cNvPr>
          <p:cNvSpPr>
            <a:spLocks noGrp="1"/>
          </p:cNvSpPr>
          <p:nvPr>
            <p:ph idx="1"/>
          </p:nvPr>
        </p:nvSpPr>
        <p:spPr>
          <a:xfrm>
            <a:off x="457200" y="1828800"/>
            <a:ext cx="8229600" cy="4892675"/>
          </a:xfrm>
        </p:spPr>
        <p:txBody>
          <a:bodyPr/>
          <a:lstStyle/>
          <a:p>
            <a:pPr algn="just">
              <a:spcBef>
                <a:spcPts val="300"/>
              </a:spcBef>
            </a:pPr>
            <a:r>
              <a:rPr lang="en-US" altLang="en-US" sz="2000" dirty="0">
                <a:latin typeface="Times New Roman" panose="02020603050405020304" pitchFamily="18" charset="0"/>
                <a:cs typeface="Times New Roman" panose="02020603050405020304" pitchFamily="18" charset="0"/>
              </a:rPr>
              <a:t>In support of RY23 reviews, states will: </a:t>
            </a:r>
          </a:p>
          <a:p>
            <a:pPr lvl="1" algn="just">
              <a:spcBef>
                <a:spcPts val="300"/>
              </a:spcBef>
            </a:pPr>
            <a:r>
              <a:rPr lang="en-US" altLang="en-US" sz="2000" dirty="0">
                <a:latin typeface="Times New Roman" panose="02020603050405020304" pitchFamily="18" charset="0"/>
                <a:cs typeface="Times New Roman" panose="02020603050405020304" pitchFamily="18" charset="0"/>
              </a:rPr>
              <a:t>Plan for and establish secure, remote system access for the ERC and RC early in the cycle</a:t>
            </a:r>
          </a:p>
          <a:p>
            <a:pPr lvl="1" algn="just">
              <a:spcBef>
                <a:spcPts val="300"/>
              </a:spcBef>
            </a:pPr>
            <a:r>
              <a:rPr lang="en-US" altLang="en-US" sz="2000" dirty="0">
                <a:latin typeface="Times New Roman" panose="02020603050405020304" pitchFamily="18" charset="0"/>
                <a:cs typeface="Times New Roman" panose="02020603050405020304" pitchFamily="18" charset="0"/>
              </a:rPr>
              <a:t>Coordinate scheduling of and participation in Intake Meetings</a:t>
            </a:r>
          </a:p>
          <a:p>
            <a:pPr lvl="1" algn="just">
              <a:spcBef>
                <a:spcPts val="300"/>
              </a:spcBef>
            </a:pPr>
            <a:r>
              <a:rPr lang="en-US" altLang="en-US" sz="2000" dirty="0">
                <a:latin typeface="Times New Roman" panose="02020603050405020304" pitchFamily="18" charset="0"/>
                <a:cs typeface="Times New Roman" panose="02020603050405020304" pitchFamily="18" charset="0"/>
              </a:rPr>
              <a:t>Update and/or provide feedback on planning documents</a:t>
            </a:r>
          </a:p>
          <a:p>
            <a:pPr lvl="1" algn="just">
              <a:spcBef>
                <a:spcPts val="300"/>
              </a:spcBef>
            </a:pPr>
            <a:r>
              <a:rPr lang="en-US" altLang="en-US" sz="2000" dirty="0">
                <a:latin typeface="Times New Roman" panose="02020603050405020304" pitchFamily="18" charset="0"/>
                <a:cs typeface="Times New Roman" panose="02020603050405020304" pitchFamily="18" charset="0"/>
              </a:rPr>
              <a:t>Participate in regular check-in meetings</a:t>
            </a:r>
          </a:p>
          <a:p>
            <a:pPr lvl="1" algn="just">
              <a:spcBef>
                <a:spcPts val="300"/>
              </a:spcBef>
            </a:pPr>
            <a:r>
              <a:rPr lang="en-US" altLang="en-US" sz="2000" dirty="0">
                <a:latin typeface="Times New Roman" panose="02020603050405020304" pitchFamily="18" charset="0"/>
                <a:cs typeface="Times New Roman" panose="02020603050405020304" pitchFamily="18" charset="0"/>
              </a:rPr>
              <a:t>Assist in case documentation collection</a:t>
            </a:r>
          </a:p>
          <a:p>
            <a:pPr lvl="1" algn="just">
              <a:spcBef>
                <a:spcPts val="300"/>
              </a:spcBef>
            </a:pPr>
            <a:r>
              <a:rPr lang="en-US" altLang="en-US" sz="2000" dirty="0">
                <a:latin typeface="Times New Roman" panose="02020603050405020304" pitchFamily="18" charset="0"/>
                <a:cs typeface="Times New Roman" panose="02020603050405020304" pitchFamily="18" charset="0"/>
              </a:rPr>
              <a:t>Contact providers as needed to obtain documentation</a:t>
            </a:r>
          </a:p>
          <a:p>
            <a:pPr lvl="1" algn="just">
              <a:spcBef>
                <a:spcPts val="300"/>
              </a:spcBef>
            </a:pPr>
            <a:r>
              <a:rPr lang="en-US" altLang="en-US" sz="2000" dirty="0">
                <a:latin typeface="Times New Roman" panose="02020603050405020304" pitchFamily="18" charset="0"/>
                <a:cs typeface="Times New Roman" panose="02020603050405020304" pitchFamily="18" charset="0"/>
              </a:rPr>
              <a:t>Use SMERF to review error findings and technical deficiencies</a:t>
            </a:r>
          </a:p>
          <a:p>
            <a:pPr lvl="1" algn="just">
              <a:spcBef>
                <a:spcPts val="300"/>
              </a:spcBef>
            </a:pPr>
            <a:r>
              <a:rPr lang="en-US" altLang="en-US" sz="2000" dirty="0">
                <a:latin typeface="Times New Roman" panose="02020603050405020304" pitchFamily="18" charset="0"/>
                <a:cs typeface="Times New Roman" panose="02020603050405020304" pitchFamily="18" charset="0"/>
              </a:rPr>
              <a:t>Take actions in SMERF to file DRs and Appeals </a:t>
            </a:r>
          </a:p>
          <a:p>
            <a:endParaRPr lang="en-US" dirty="0"/>
          </a:p>
        </p:txBody>
      </p:sp>
      <p:sp>
        <p:nvSpPr>
          <p:cNvPr id="3" name="Title 2">
            <a:extLst>
              <a:ext uri="{FF2B5EF4-FFF2-40B4-BE49-F238E27FC236}">
                <a16:creationId xmlns:a16="http://schemas.microsoft.com/office/drawing/2014/main" id="{D0053AB7-931D-4A80-837E-802DAEC5513E}"/>
              </a:ext>
            </a:extLst>
          </p:cNvPr>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Overview of State Participation in PERM Reviews</a:t>
            </a:r>
            <a:endParaRPr lang="en-US" sz="3600" dirty="0"/>
          </a:p>
        </p:txBody>
      </p:sp>
      <p:sp>
        <p:nvSpPr>
          <p:cNvPr id="4" name="Slide Number Placeholder 3">
            <a:extLst>
              <a:ext uri="{FF2B5EF4-FFF2-40B4-BE49-F238E27FC236}">
                <a16:creationId xmlns:a16="http://schemas.microsoft.com/office/drawing/2014/main" id="{7F882214-48B1-46FF-B9C7-3552894831BF}"/>
              </a:ext>
            </a:extLst>
          </p:cNvPr>
          <p:cNvSpPr>
            <a:spLocks noGrp="1"/>
          </p:cNvSpPr>
          <p:nvPr>
            <p:ph type="sldNum" sz="quarter" idx="10"/>
          </p:nvPr>
        </p:nvSpPr>
        <p:spPr/>
        <p:txBody>
          <a:bodyPr/>
          <a:lstStyle/>
          <a:p>
            <a:pPr>
              <a:defRPr/>
            </a:pPr>
            <a:fld id="{55F11071-BB20-46EE-876B-F1D0369E74A9}" type="slidenum">
              <a:rPr lang="en-US" smtClean="0"/>
              <a:pPr>
                <a:defRPr/>
              </a:pPr>
              <a:t>46</a:t>
            </a:fld>
            <a:endParaRPr lang="en-US" dirty="0"/>
          </a:p>
        </p:txBody>
      </p:sp>
    </p:spTree>
    <p:extLst>
      <p:ext uri="{BB962C8B-B14F-4D97-AF65-F5344CB8AC3E}">
        <p14:creationId xmlns:p14="http://schemas.microsoft.com/office/powerpoint/2010/main" val="2660284201"/>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Tracking Errors, Improper Payment Reporting, Next Steps, Contacts</a:t>
            </a:r>
          </a:p>
        </p:txBody>
      </p:sp>
      <p:sp>
        <p:nvSpPr>
          <p:cNvPr id="5" name="Slide Number Placeholder 4"/>
          <p:cNvSpPr>
            <a:spLocks noGrp="1"/>
          </p:cNvSpPr>
          <p:nvPr>
            <p:ph type="sldNum" sz="quarter" idx="12"/>
          </p:nvPr>
        </p:nvSpPr>
        <p:spPr/>
        <p:txBody>
          <a:bodyPr/>
          <a:lstStyle/>
          <a:p>
            <a:pPr>
              <a:defRPr/>
            </a:pPr>
            <a:fld id="{061B96FB-6B2B-4CAA-AD96-F7DB2E3C7C7F}" type="slidenum">
              <a:rPr lang="en-US" smtClean="0">
                <a:solidFill>
                  <a:prstClr val="black">
                    <a:tint val="75000"/>
                  </a:prstClr>
                </a:solidFill>
              </a:rPr>
              <a:pPr>
                <a:defRPr/>
              </a:pPr>
              <a:t>47</a:t>
            </a:fld>
            <a:endParaRPr lang="en-US" dirty="0">
              <a:solidFill>
                <a:prstClr val="black">
                  <a:tint val="75000"/>
                </a:prstClr>
              </a:solidFill>
            </a:endParaRPr>
          </a:p>
        </p:txBody>
      </p:sp>
    </p:spTree>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Tracking Errors and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Responding to Findings</a:t>
            </a:r>
          </a:p>
        </p:txBody>
      </p:sp>
      <p:sp>
        <p:nvSpPr>
          <p:cNvPr id="102404" name="Content Placeholder 1"/>
          <p:cNvSpPr>
            <a:spLocks noGrp="1"/>
          </p:cNvSpPr>
          <p:nvPr>
            <p:ph idx="1"/>
          </p:nvPr>
        </p:nvSpPr>
        <p:spPr>
          <a:xfrm>
            <a:off x="425450" y="1455738"/>
            <a:ext cx="8229600" cy="5402262"/>
          </a:xfrm>
        </p:spPr>
        <p:txBody>
          <a:bodyPr/>
          <a:lstStyle/>
          <a:p>
            <a:pPr eaLnBrk="1" hangingPunct="1"/>
            <a:endParaRPr lang="en-US" altLang="en-US" sz="900"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pPr>
            <a:r>
              <a:rPr lang="en-US" altLang="en-US" sz="2400" dirty="0">
                <a:latin typeface="Times New Roman" panose="02020603050405020304" pitchFamily="18" charset="0"/>
                <a:cs typeface="Times New Roman" panose="02020603050405020304" pitchFamily="18" charset="0"/>
              </a:rPr>
              <a:t>States use the SMERF system to:</a:t>
            </a:r>
          </a:p>
          <a:p>
            <a:pPr lvl="1" algn="just" eaLnBrk="1" hangingPunct="1">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Track documentation requests (MRR, EP1, and DP P1)</a:t>
            </a:r>
          </a:p>
          <a:p>
            <a:pPr lvl="1" algn="just" eaLnBrk="1" hangingPunct="1">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Track eligibility, medical, and data processing findings</a:t>
            </a:r>
          </a:p>
          <a:p>
            <a:pPr lvl="1" algn="just" eaLnBrk="1" hangingPunct="1">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Access Sampling Unit Disposition (SUD), YTD Errors</a:t>
            </a:r>
          </a:p>
          <a:p>
            <a:pPr lvl="1" algn="just" eaLnBrk="1" hangingPunct="1">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Request DRs and appeals for DP, MR, and ER findings</a:t>
            </a:r>
          </a:p>
          <a:p>
            <a:pPr lvl="1" algn="just" eaLnBrk="1" hangingPunct="1">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Access improper payment rates and final findings</a:t>
            </a:r>
          </a:p>
          <a:p>
            <a:pPr marL="457200" lvl="1" indent="0" algn="just" eaLnBrk="1" hangingPunct="1">
              <a:spcBef>
                <a:spcPct val="0"/>
              </a:spcBef>
              <a:buNone/>
            </a:pPr>
            <a:endParaRPr lang="en-US" altLang="en-US" sz="2000" dirty="0">
              <a:latin typeface="Times New Roman" panose="02020603050405020304" pitchFamily="18" charset="0"/>
              <a:cs typeface="Times New Roman" panose="02020603050405020304" pitchFamily="18" charset="0"/>
            </a:endParaRPr>
          </a:p>
          <a:p>
            <a:pPr algn="just" eaLnBrk="1" hangingPunct="1">
              <a:spcBef>
                <a:spcPct val="0"/>
              </a:spcBef>
            </a:pPr>
            <a:r>
              <a:rPr lang="en-US" altLang="en-US" sz="2400" dirty="0">
                <a:latin typeface="Times New Roman" panose="02020603050405020304" pitchFamily="18" charset="0"/>
                <a:cs typeface="Times New Roman" panose="02020603050405020304" pitchFamily="18" charset="0"/>
              </a:rPr>
              <a:t>SMERF system orientations are held for all states before records are requested, including eligibility, data processing</a:t>
            </a:r>
            <a:r>
              <a:rPr lang="en-US" altLang="en-US" sz="2400" dirty="0">
                <a:solidFill>
                  <a:srgbClr val="800080"/>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and medical review</a:t>
            </a:r>
          </a:p>
          <a:p>
            <a:pPr marL="457200" lvl="1" indent="0" algn="just" eaLnBrk="1" hangingPunct="1">
              <a:spcBef>
                <a:spcPct val="0"/>
              </a:spcBef>
              <a:buNone/>
            </a:pPr>
            <a:endParaRPr lang="en-US" altLang="en-US" sz="2000" dirty="0">
              <a:latin typeface="Times New Roman" panose="02020603050405020304" pitchFamily="18" charset="0"/>
              <a:cs typeface="Times New Roman" panose="02020603050405020304" pitchFamily="18" charset="0"/>
            </a:endParaRPr>
          </a:p>
          <a:p>
            <a:pPr marL="0" indent="0" eaLnBrk="1" hangingPunct="1">
              <a:buNone/>
            </a:pPr>
            <a:endParaRPr lang="en-US" altLang="en-US" sz="2400" dirty="0">
              <a:latin typeface="Times New Roman" panose="02020603050405020304" pitchFamily="18" charset="0"/>
              <a:cs typeface="Times New Roman" panose="02020603050405020304" pitchFamily="18" charset="0"/>
            </a:endParaRPr>
          </a:p>
          <a:p>
            <a:pPr eaLnBrk="1" hangingPunct="1"/>
            <a:endParaRPr lang="en-US" altLang="en-US" sz="9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29FDD31E-4633-46CD-A31F-602142251726}" type="slidenum">
              <a:rPr lang="en-US"/>
              <a:pPr>
                <a:defRPr/>
              </a:pPr>
              <a:t>48</a:t>
            </a:fld>
            <a:endParaRPr lang="en-US" dirty="0"/>
          </a:p>
        </p:txBody>
      </p:sp>
    </p:spTree>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Tracking Errors and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Responding to Findings (cont’d)</a:t>
            </a:r>
          </a:p>
        </p:txBody>
      </p:sp>
      <p:sp>
        <p:nvSpPr>
          <p:cNvPr id="104452" name="Content Placeholder 1"/>
          <p:cNvSpPr>
            <a:spLocks noGrp="1"/>
          </p:cNvSpPr>
          <p:nvPr>
            <p:ph idx="1"/>
          </p:nvPr>
        </p:nvSpPr>
        <p:spPr>
          <a:xfrm>
            <a:off x="457200" y="1676400"/>
            <a:ext cx="8229600" cy="4679950"/>
          </a:xfrm>
        </p:spPr>
        <p:txBody>
          <a:bodyPr/>
          <a:lstStyle/>
          <a:p>
            <a:pPr eaLnBrk="1" hangingPunct="1"/>
            <a:endParaRPr lang="en-US" altLang="en-US" sz="900" dirty="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rPr>
              <a:t>SMERF Functionality</a:t>
            </a:r>
          </a:p>
          <a:p>
            <a:pPr marL="800100" lvl="1" indent="-342900" algn="just" eaLnBrk="1" hangingPunct="1">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Claims Detail Screen: Offers details for PERM ID including Medical Records Requests letter and call log, provider information, and the status and findings of  each ER, DP and MR</a:t>
            </a:r>
          </a:p>
          <a:p>
            <a:pPr marL="800100" lvl="1" indent="-342900" algn="just" eaLnBrk="1" hangingPunct="1">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Policy Menu: Policies collected and displayed include Federal Regulation citations, state policy citations for medical and eligibility  reviews	</a:t>
            </a:r>
          </a:p>
          <a:p>
            <a:pPr marL="800100" lvl="1" indent="-342900" algn="just" eaLnBrk="1" hangingPunct="1">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Reports Menu: Includes EP1 And DP P1 reports that are updated in real time to communicate with states on information needed to complete reviews; PERM alerts will be sent from SMERF to advise states when pended reviews are past the 14-day response time; pending claims will be converted to errors if documentation is not provided timely</a:t>
            </a:r>
          </a:p>
          <a:p>
            <a:pPr eaLnBrk="1" hangingPunct="1"/>
            <a:endParaRPr lang="en-US" altLang="en-US" sz="2400" dirty="0">
              <a:latin typeface="Times New Roman" panose="02020603050405020304" pitchFamily="18" charset="0"/>
              <a:cs typeface="Times New Roman" panose="02020603050405020304" pitchFamily="18" charset="0"/>
            </a:endParaRPr>
          </a:p>
          <a:p>
            <a:pPr eaLnBrk="1" hangingPunct="1"/>
            <a:endParaRPr lang="en-US" altLang="en-US" sz="9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C9F2E860-D2DF-4C5F-959A-CD66B5F0A5BD}" type="slidenum">
              <a:rPr lang="en-US"/>
              <a:pPr>
                <a:defRPr/>
              </a:pPr>
              <a:t>49</a:t>
            </a:fld>
            <a:endParaRPr lang="en-US" dirty="0"/>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PERM Program Overview:</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Cycle Progression</a:t>
            </a:r>
            <a:endParaRPr lang="en-US" sz="3600" dirty="0"/>
          </a:p>
        </p:txBody>
      </p:sp>
      <p:sp>
        <p:nvSpPr>
          <p:cNvPr id="4" name="Slide Number Placeholder 3"/>
          <p:cNvSpPr>
            <a:spLocks noGrp="1"/>
          </p:cNvSpPr>
          <p:nvPr>
            <p:ph type="sldNum" sz="quarter" idx="10"/>
          </p:nvPr>
        </p:nvSpPr>
        <p:spPr/>
        <p:txBody>
          <a:bodyPr/>
          <a:lstStyle/>
          <a:p>
            <a:pPr>
              <a:defRPr/>
            </a:pPr>
            <a:fld id="{55F11071-BB20-46EE-876B-F1D0369E74A9}" type="slidenum">
              <a:rPr lang="en-US" smtClean="0"/>
              <a:pPr>
                <a:defRPr/>
              </a:pPr>
              <a:t>5</a:t>
            </a:fld>
            <a:endParaRPr lang="en-US" dirty="0"/>
          </a:p>
        </p:txBody>
      </p:sp>
      <p:pic>
        <p:nvPicPr>
          <p:cNvPr id="5" name="Picture 4" descr="This diagram shows how the overall perm process works&#10;The sample consist of FFS and managed Care claims.&#10;States are first asked to submit claims/payment data to the PERM statistical contractor who will select a sample from that data and send the sample along to the PERM Review Contractor and Eligibility Review Contractor for review. Both review contractors use the data they receive to conduct medical, data processing and eligibility reviews. Then both review contractors pass the review results back to the statistical contractor who calculates an error rate.&#10;The Error rates are published in the AFR on or around November 15.&#10;" title="Image: Claims and Payment Measurement"/>
          <p:cNvPicPr>
            <a:picLocks noChangeAspect="1"/>
          </p:cNvPicPr>
          <p:nvPr/>
        </p:nvPicPr>
        <p:blipFill>
          <a:blip r:embed="rId2"/>
          <a:stretch>
            <a:fillRect/>
          </a:stretch>
        </p:blipFill>
        <p:spPr>
          <a:xfrm>
            <a:off x="1195388" y="2001428"/>
            <a:ext cx="6753225" cy="4638675"/>
          </a:xfrm>
          <a:prstGeom prst="rect">
            <a:avLst/>
          </a:prstGeom>
        </p:spPr>
      </p:pic>
      <p:sp>
        <p:nvSpPr>
          <p:cNvPr id="6" name="Content Placeholder 2"/>
          <p:cNvSpPr>
            <a:spLocks noGrp="1"/>
          </p:cNvSpPr>
          <p:nvPr>
            <p:ph idx="1"/>
          </p:nvPr>
        </p:nvSpPr>
        <p:spPr>
          <a:xfrm>
            <a:off x="12700" y="1524000"/>
            <a:ext cx="9144000" cy="388938"/>
          </a:xfrm>
        </p:spPr>
        <p:txBody>
          <a:bodyPr/>
          <a:lstStyle/>
          <a:p>
            <a:pPr algn="ctr">
              <a:spcBef>
                <a:spcPts val="1200"/>
              </a:spcBef>
              <a:buFont typeface="Arial" panose="020B0604020202020204" pitchFamily="34" charset="0"/>
              <a:buNone/>
            </a:pPr>
            <a:r>
              <a:rPr lang="en-US" altLang="en-US" sz="2100" b="1" dirty="0">
                <a:latin typeface="Myriad Pro" charset="0"/>
              </a:rPr>
              <a:t>Claims and Payment Measurement</a:t>
            </a:r>
            <a:endParaRPr lang="en-US" altLang="en-US" b="1" dirty="0">
              <a:latin typeface="Myriad Pro" charset="0"/>
            </a:endParaRPr>
          </a:p>
        </p:txBody>
      </p:sp>
    </p:spTree>
    <p:extLst>
      <p:ext uri="{BB962C8B-B14F-4D97-AF65-F5344CB8AC3E}">
        <p14:creationId xmlns:p14="http://schemas.microsoft.com/office/powerpoint/2010/main" val="3129516169"/>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Tracking Errors and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Responding to Findings (cont’d)</a:t>
            </a:r>
          </a:p>
        </p:txBody>
      </p:sp>
      <p:sp>
        <p:nvSpPr>
          <p:cNvPr id="106500" name="Content Placeholder 1"/>
          <p:cNvSpPr>
            <a:spLocks noGrp="1"/>
          </p:cNvSpPr>
          <p:nvPr>
            <p:ph idx="1"/>
          </p:nvPr>
        </p:nvSpPr>
        <p:spPr>
          <a:xfrm>
            <a:off x="457200" y="1676400"/>
            <a:ext cx="8229600" cy="4572000"/>
          </a:xfrm>
          <a:solidFill>
            <a:schemeClr val="bg1"/>
          </a:solidFill>
        </p:spPr>
        <p:txBody>
          <a:bodyPr/>
          <a:lstStyle/>
          <a:p>
            <a:pPr marL="400050" algn="just" eaLnBrk="1" hangingPunct="1">
              <a:buFont typeface="Times New Roman" panose="02020603050405020304" pitchFamily="18" charset="0"/>
              <a:buChar char="̶"/>
            </a:pPr>
            <a:r>
              <a:rPr lang="en-US" altLang="en-US" sz="2400" dirty="0">
                <a:latin typeface="Times New Roman" panose="02020603050405020304" pitchFamily="18" charset="0"/>
                <a:cs typeface="Times New Roman" panose="02020603050405020304" pitchFamily="18" charset="0"/>
              </a:rPr>
              <a:t>SMERF Functionality (cont’d)</a:t>
            </a:r>
          </a:p>
          <a:p>
            <a:pPr marL="800100" lvl="1" indent="-342900" algn="just" eaLnBrk="1" hangingPunct="1">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Individualized reports: States can select from data elements available which data are needed for their reports by selecting needed fields in the drop-down menu; standard reports can still be provided as default, if needed</a:t>
            </a:r>
          </a:p>
          <a:p>
            <a:pPr algn="just" eaLnBrk="1" hangingPunct="1"/>
            <a:r>
              <a:rPr lang="en-US" altLang="en-US" sz="2000" dirty="0">
                <a:latin typeface="Times New Roman" panose="02020603050405020304" pitchFamily="18" charset="0"/>
                <a:cs typeface="Times New Roman" panose="02020603050405020304" pitchFamily="18" charset="0"/>
              </a:rPr>
              <a:t>States receive Advanced Notice of Error PERM Alerts for every ER, DP, and MR error identified</a:t>
            </a:r>
          </a:p>
          <a:p>
            <a:pPr algn="just" eaLnBrk="1" hangingPunct="1"/>
            <a:r>
              <a:rPr lang="en-US" altLang="en-US" sz="2000" dirty="0">
                <a:latin typeface="Times New Roman" panose="02020603050405020304" pitchFamily="18" charset="0"/>
                <a:cs typeface="Times New Roman" panose="02020603050405020304" pitchFamily="18" charset="0"/>
              </a:rPr>
              <a:t>Errors are officially reported to states through SUD reports on the 15th and 30th of each month</a:t>
            </a:r>
          </a:p>
          <a:p>
            <a:pPr eaLnBrk="1" hangingPunct="1"/>
            <a:endParaRPr lang="en-US" altLang="en-US" sz="2400" dirty="0">
              <a:latin typeface="Times New Roman" panose="02020603050405020304" pitchFamily="18" charset="0"/>
              <a:cs typeface="Times New Roman" panose="02020603050405020304" pitchFamily="18" charset="0"/>
            </a:endParaRPr>
          </a:p>
          <a:p>
            <a:pPr eaLnBrk="1" hangingPunct="1"/>
            <a:endParaRPr lang="en-US" altLang="en-US" sz="9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312AC5F6-2CE1-4893-868B-46404B7B5F31}" type="slidenum">
              <a:rPr lang="en-US"/>
              <a:pPr>
                <a:defRPr/>
              </a:pPr>
              <a:t>50</a:t>
            </a:fld>
            <a:endParaRPr lang="en-US" dirty="0"/>
          </a:p>
        </p:txBody>
      </p:sp>
    </p:spTree>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1"/>
          <p:cNvSpPr>
            <a:spLocks noGrp="1"/>
          </p:cNvSpPr>
          <p:nvPr>
            <p:ph type="title"/>
          </p:nvPr>
        </p:nvSpPr>
        <p:spPr>
          <a:xfrm>
            <a:off x="0" y="-63500"/>
            <a:ext cx="9144000" cy="1447800"/>
          </a:xfrm>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Tracking Errors and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Responding to Findings (cont’d)</a:t>
            </a:r>
          </a:p>
        </p:txBody>
      </p:sp>
      <p:sp>
        <p:nvSpPr>
          <p:cNvPr id="2" name="Content Placeholder 1"/>
          <p:cNvSpPr>
            <a:spLocks noGrp="1"/>
          </p:cNvSpPr>
          <p:nvPr>
            <p:ph idx="1"/>
          </p:nvPr>
        </p:nvSpPr>
        <p:spPr>
          <a:xfrm>
            <a:off x="457200" y="1676400"/>
            <a:ext cx="8229600" cy="4679950"/>
          </a:xfrm>
        </p:spPr>
        <p:txBody>
          <a:bodyPr rtlCol="0">
            <a:normAutofit fontScale="85000" lnSpcReduction="10000"/>
          </a:bodyPr>
          <a:lstStyle/>
          <a:p>
            <a:pPr eaLnBrk="1" fontAlgn="auto" hangingPunct="1">
              <a:spcAft>
                <a:spcPts val="0"/>
              </a:spcAft>
              <a:defRPr/>
            </a:pPr>
            <a:endParaRPr lang="en-US" sz="2000" dirty="0">
              <a:solidFill>
                <a:prstClr val="black"/>
              </a:solidFill>
              <a:latin typeface="Times New Roman" panose="02020603050405020304" pitchFamily="18" charset="0"/>
              <a:cs typeface="Times New Roman" panose="02020603050405020304" pitchFamily="18" charset="0"/>
            </a:endParaRPr>
          </a:p>
          <a:p>
            <a:pPr marL="285750" lvl="1" algn="just" eaLnBrk="1" hangingPunct="1">
              <a:spcBef>
                <a:spcPct val="0"/>
              </a:spcBef>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 All ER, DP, and MR errors will be cited, increasing the opportunity </a:t>
            </a:r>
            <a:r>
              <a:rPr lang="en-US" altLang="en-US" sz="2000" dirty="0" smtClean="0">
                <a:latin typeface="Times New Roman" panose="02020603050405020304" pitchFamily="18" charset="0"/>
                <a:cs typeface="Times New Roman" panose="02020603050405020304" pitchFamily="18" charset="0"/>
              </a:rPr>
              <a:t>for </a:t>
            </a:r>
            <a:r>
              <a:rPr lang="en-US" altLang="en-US" sz="2000" dirty="0">
                <a:latin typeface="Times New Roman" panose="02020603050405020304" pitchFamily="18" charset="0"/>
                <a:cs typeface="Times New Roman" panose="02020603050405020304" pitchFamily="18" charset="0"/>
              </a:rPr>
              <a:t>states to identify and correct any issues</a:t>
            </a:r>
          </a:p>
          <a:p>
            <a:pPr algn="just" eaLnBrk="1" hangingPunct="1">
              <a:spcBef>
                <a:spcPct val="0"/>
              </a:spcBef>
              <a:buClr>
                <a:srgbClr val="000000"/>
              </a:buClr>
              <a:defRPr/>
            </a:pPr>
            <a:r>
              <a:rPr lang="en-US" altLang="en-US" sz="2000" dirty="0">
                <a:latin typeface="Times New Roman" panose="02020603050405020304" pitchFamily="18" charset="0"/>
                <a:cs typeface="Times New Roman" panose="02020603050405020304" pitchFamily="18" charset="0"/>
              </a:rPr>
              <a:t>The state has 25 business days from the SUD report date to request DR</a:t>
            </a:r>
            <a:endParaRPr lang="en-US" altLang="en-US" sz="2000" strike="sngStrike" dirty="0">
              <a:latin typeface="Times New Roman" panose="02020603050405020304" pitchFamily="18" charset="0"/>
              <a:cs typeface="Times New Roman" panose="02020603050405020304" pitchFamily="18" charset="0"/>
            </a:endParaRPr>
          </a:p>
          <a:p>
            <a:pPr lvl="1" algn="just" eaLnBrk="1" hangingPunct="1">
              <a:spcBef>
                <a:spcPct val="0"/>
              </a:spcBef>
              <a:buFont typeface="Times New Roman" panose="02020603050405020304" pitchFamily="18" charset="0"/>
              <a:buChar char="̶"/>
              <a:defRPr/>
            </a:pPr>
            <a:r>
              <a:rPr lang="en-US" altLang="en-US" sz="2000" dirty="0">
                <a:solidFill>
                  <a:srgbClr val="000000"/>
                </a:solidFill>
                <a:latin typeface="Times New Roman" panose="02020603050405020304" pitchFamily="18" charset="0"/>
                <a:cs typeface="Times New Roman" panose="02020603050405020304" pitchFamily="18" charset="0"/>
              </a:rPr>
              <a:t>DRs are requested via SMERF; documentation for DRs is submitted to contractors via SFTP</a:t>
            </a:r>
          </a:p>
          <a:p>
            <a:pPr lvl="1" algn="just" eaLnBrk="1" hangingPunct="1">
              <a:spcBef>
                <a:spcPct val="0"/>
              </a:spcBef>
              <a:buFont typeface="Times New Roman" panose="02020603050405020304" pitchFamily="18" charset="0"/>
              <a:buChar char="̶"/>
              <a:defRPr/>
            </a:pPr>
            <a:r>
              <a:rPr lang="en-US" altLang="en-US" sz="2000" dirty="0">
                <a:solidFill>
                  <a:srgbClr val="000000"/>
                </a:solidFill>
                <a:latin typeface="Times New Roman" panose="02020603050405020304" pitchFamily="18" charset="0"/>
                <a:cs typeface="Times New Roman" panose="02020603050405020304" pitchFamily="18" charset="0"/>
              </a:rPr>
              <a:t>Re-pricing of partial errors may be requested through the DR process (recommended for ease of tracking) but may also be requested via email  after the DR time frame has closed</a:t>
            </a:r>
          </a:p>
          <a:p>
            <a:pPr algn="just" eaLnBrk="1" hangingPunct="1">
              <a:spcBef>
                <a:spcPct val="0"/>
              </a:spcBef>
              <a:buClr>
                <a:srgbClr val="000000"/>
              </a:buClr>
              <a:defRPr/>
            </a:pPr>
            <a:r>
              <a:rPr lang="en-US" altLang="en-US" sz="2000" dirty="0">
                <a:latin typeface="Times New Roman" panose="02020603050405020304" pitchFamily="18" charset="0"/>
                <a:cs typeface="Times New Roman" panose="02020603050405020304" pitchFamily="18" charset="0"/>
              </a:rPr>
              <a:t>States have 15 business days from DR decision to appeal errors to CMS</a:t>
            </a:r>
          </a:p>
          <a:p>
            <a:pPr algn="just" eaLnBrk="1" hangingPunct="1">
              <a:spcBef>
                <a:spcPct val="0"/>
              </a:spcBef>
              <a:defRPr/>
            </a:pPr>
            <a:r>
              <a:rPr lang="en-US" altLang="en-US" sz="2000" dirty="0">
                <a:latin typeface="Times New Roman" panose="02020603050405020304" pitchFamily="18" charset="0"/>
                <a:cs typeface="Times New Roman" panose="02020603050405020304" pitchFamily="18" charset="0"/>
              </a:rPr>
              <a:t>States are required to return the federal share of overpayments identified on sampled FFS and MC payments</a:t>
            </a:r>
          </a:p>
          <a:p>
            <a:pPr marL="0" indent="0" algn="just">
              <a:buNone/>
            </a:pP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-Please note that sampled </a:t>
            </a:r>
            <a:r>
              <a:rPr lang="en-US" sz="2100" dirty="0">
                <a:latin typeface="Times New Roman" panose="02020603050405020304" pitchFamily="18" charset="0"/>
                <a:cs typeface="Times New Roman" panose="02020603050405020304" pitchFamily="18" charset="0"/>
              </a:rPr>
              <a:t>overpayments identified through the PERM </a:t>
            </a:r>
            <a:r>
              <a:rPr lang="en-US" sz="2100" dirty="0" smtClean="0">
                <a:latin typeface="Times New Roman" panose="02020603050405020304" pitchFamily="18" charset="0"/>
                <a:cs typeface="Times New Roman" panose="02020603050405020304" pitchFamily="18" charset="0"/>
              </a:rPr>
              <a:t>    	eligibility review are </a:t>
            </a:r>
            <a:r>
              <a:rPr lang="en-US" sz="2100" dirty="0">
                <a:latin typeface="Times New Roman" panose="02020603050405020304" pitchFamily="18" charset="0"/>
                <a:cs typeface="Times New Roman" panose="02020603050405020304" pitchFamily="18" charset="0"/>
              </a:rPr>
              <a:t>not subject to recoveries but are subject to </a:t>
            </a:r>
            <a:r>
              <a:rPr lang="en-US" sz="2100" dirty="0" smtClean="0">
                <a:latin typeface="Times New Roman" panose="02020603050405020304" pitchFamily="18" charset="0"/>
                <a:cs typeface="Times New Roman" panose="02020603050405020304" pitchFamily="18" charset="0"/>
              </a:rPr>
              <a:t>disallowance    	requirements in </a:t>
            </a:r>
            <a:r>
              <a:rPr lang="en-US" sz="2100" dirty="0">
                <a:latin typeface="Times New Roman" panose="02020603050405020304" pitchFamily="18" charset="0"/>
                <a:cs typeface="Times New Roman" panose="02020603050405020304" pitchFamily="18" charset="0"/>
              </a:rPr>
              <a:t>section 1903(u) of the Social Security Act (the Act)</a:t>
            </a:r>
          </a:p>
          <a:p>
            <a:pPr algn="just" eaLnBrk="1" hangingPunct="1">
              <a:spcBef>
                <a:spcPct val="0"/>
              </a:spcBef>
              <a:defRPr/>
            </a:pPr>
            <a:r>
              <a:rPr lang="en-US" altLang="en-US" sz="2000" dirty="0" smtClean="0">
                <a:latin typeface="Times New Roman" panose="02020603050405020304" pitchFamily="18" charset="0"/>
                <a:cs typeface="Times New Roman" panose="02020603050405020304" pitchFamily="18" charset="0"/>
              </a:rPr>
              <a:t>States </a:t>
            </a:r>
            <a:r>
              <a:rPr lang="en-US" altLang="en-US" sz="2000" dirty="0">
                <a:latin typeface="Times New Roman" panose="02020603050405020304" pitchFamily="18" charset="0"/>
                <a:cs typeface="Times New Roman" panose="02020603050405020304" pitchFamily="18" charset="0"/>
              </a:rPr>
              <a:t>will receive a Final Errors For Recovery report that lists all claims with an overpayment error</a:t>
            </a:r>
          </a:p>
          <a:p>
            <a:pPr algn="just" eaLnBrk="1" hangingPunct="1">
              <a:spcBef>
                <a:spcPct val="0"/>
              </a:spcBef>
              <a:defRPr/>
            </a:pPr>
            <a:r>
              <a:rPr lang="en-US" altLang="en-US" sz="2000" dirty="0">
                <a:latin typeface="Times New Roman" panose="02020603050405020304" pitchFamily="18" charset="0"/>
                <a:cs typeface="Times New Roman" panose="02020603050405020304" pitchFamily="18" charset="0"/>
              </a:rPr>
              <a:t>States are required to develop a Corrective Action Plan (CAP) to address each error</a:t>
            </a: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56BC0-5F48-4537-8E74-77B733A5DA1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Improper Payment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Rate Reporting</a:t>
            </a:r>
          </a:p>
        </p:txBody>
      </p:sp>
      <p:sp>
        <p:nvSpPr>
          <p:cNvPr id="110596" name="Content Placeholder 1"/>
          <p:cNvSpPr>
            <a:spLocks noGrp="1"/>
          </p:cNvSpPr>
          <p:nvPr>
            <p:ph idx="1"/>
          </p:nvPr>
        </p:nvSpPr>
        <p:spPr>
          <a:xfrm>
            <a:off x="457200" y="1676400"/>
            <a:ext cx="8229600" cy="4679950"/>
          </a:xfrm>
        </p:spPr>
        <p:txBody>
          <a:bodyPr/>
          <a:lstStyle/>
          <a:p>
            <a:pPr eaLnBrk="1" hangingPunct="1"/>
            <a:endParaRPr lang="en-US" altLang="en-US" sz="900"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pPr>
            <a:r>
              <a:rPr lang="en-US" altLang="en-US" sz="2000" dirty="0">
                <a:latin typeface="Times New Roman" panose="02020603050405020304" pitchFamily="18" charset="0"/>
                <a:cs typeface="Times New Roman" panose="02020603050405020304" pitchFamily="18" charset="0"/>
              </a:rPr>
              <a:t>The official Medicaid and CHIP national rolling improper rates are reported annually in the CMS Agency Financial Report (AFR) each November</a:t>
            </a:r>
          </a:p>
          <a:p>
            <a:pPr lvl="1" algn="just" eaLnBrk="1" hangingPunct="1">
              <a:spcBef>
                <a:spcPct val="0"/>
              </a:spcBef>
            </a:pPr>
            <a:r>
              <a:rPr lang="en-US" altLang="en-US" sz="2000" dirty="0">
                <a:solidFill>
                  <a:srgbClr val="000000"/>
                </a:solidFill>
                <a:latin typeface="Times New Roman" panose="02020603050405020304" pitchFamily="18" charset="0"/>
                <a:cs typeface="Times New Roman" panose="02020603050405020304" pitchFamily="18" charset="0"/>
              </a:rPr>
              <a:t>Links to CMS and HHS Financial Reports are on the SMERF home page</a:t>
            </a:r>
          </a:p>
          <a:p>
            <a:pPr algn="just" eaLnBrk="1" hangingPunct="1">
              <a:spcBef>
                <a:spcPct val="0"/>
              </a:spcBef>
            </a:pPr>
            <a:r>
              <a:rPr lang="en-US" altLang="en-US" sz="2000" dirty="0">
                <a:latin typeface="Times New Roman" panose="02020603050405020304" pitchFamily="18" charset="0"/>
                <a:cs typeface="Times New Roman" panose="02020603050405020304" pitchFamily="18" charset="0"/>
              </a:rPr>
              <a:t>Following the posting of the AFR, each state receives its state-specific improper payment rates and findings through the Error Rate Notifications, Cycle Summary Reports, and CAP Templates</a:t>
            </a:r>
          </a:p>
          <a:p>
            <a:pPr algn="just" eaLnBrk="1" hangingPunct="1">
              <a:spcBef>
                <a:spcPct val="0"/>
              </a:spcBef>
            </a:pPr>
            <a:r>
              <a:rPr lang="en-US" altLang="en-US" sz="2000" dirty="0">
                <a:latin typeface="Times New Roman" panose="02020603050405020304" pitchFamily="18" charset="0"/>
                <a:cs typeface="Times New Roman" panose="02020603050405020304" pitchFamily="18" charset="0"/>
              </a:rPr>
              <a:t>This release of official improper payment rates marks the beginning of the corrective action process</a:t>
            </a:r>
          </a:p>
          <a:p>
            <a:pPr eaLnBrk="1" hangingPunct="1">
              <a:spcBef>
                <a:spcPct val="0"/>
              </a:spcBef>
            </a:pPr>
            <a:endParaRPr lang="en-US" altLang="en-US" sz="2000" dirty="0">
              <a:latin typeface="Times New Roman" panose="02020603050405020304" pitchFamily="18" charset="0"/>
              <a:cs typeface="Times New Roman" panose="02020603050405020304" pitchFamily="18" charset="0"/>
            </a:endParaRPr>
          </a:p>
          <a:p>
            <a:pPr eaLnBrk="1" hangingPunct="1"/>
            <a:endParaRPr lang="en-US" altLang="en-US" sz="2400" dirty="0">
              <a:latin typeface="Times New Roman" panose="02020603050405020304" pitchFamily="18" charset="0"/>
              <a:cs typeface="Times New Roman" panose="02020603050405020304" pitchFamily="18" charset="0"/>
            </a:endParaRPr>
          </a:p>
          <a:p>
            <a:pPr eaLnBrk="1" hangingPunct="1"/>
            <a:endParaRPr lang="en-US" altLang="en-US" sz="2400" dirty="0">
              <a:latin typeface="Times New Roman" panose="02020603050405020304" pitchFamily="18" charset="0"/>
              <a:cs typeface="Times New Roman" panose="02020603050405020304" pitchFamily="18" charset="0"/>
            </a:endParaRPr>
          </a:p>
          <a:p>
            <a:pPr eaLnBrk="1" hangingPunct="1"/>
            <a:endParaRPr lang="en-US" altLang="en-US" sz="9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8F3B8015-CBC1-408D-9347-CC7DD496DE4A}" type="slidenum">
              <a:rPr lang="en-US"/>
              <a:pPr>
                <a:defRPr/>
              </a:pPr>
              <a:t>52</a:t>
            </a:fld>
            <a:endParaRPr lang="en-US" dirty="0"/>
          </a:p>
        </p:txBody>
      </p:sp>
    </p:spTree>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4000" dirty="0">
                <a:latin typeface="Times New Roman" panose="02020603050405020304" pitchFamily="18" charset="0"/>
                <a:cs typeface="Times New Roman" panose="02020603050405020304" pitchFamily="18" charset="0"/>
              </a:rPr>
              <a:t>Next Steps</a:t>
            </a:r>
          </a:p>
        </p:txBody>
      </p:sp>
      <p:sp>
        <p:nvSpPr>
          <p:cNvPr id="2" name="Content Placeholder 1"/>
          <p:cNvSpPr>
            <a:spLocks noGrp="1"/>
          </p:cNvSpPr>
          <p:nvPr>
            <p:ph idx="1"/>
          </p:nvPr>
        </p:nvSpPr>
        <p:spPr>
          <a:xfrm>
            <a:off x="304800" y="1752600"/>
            <a:ext cx="8305800" cy="4648200"/>
          </a:xfrm>
        </p:spPr>
        <p:txBody>
          <a:bodyPr rtlCol="0">
            <a:normAutofit/>
          </a:bodyPr>
          <a:lstStyle/>
          <a:p>
            <a:pPr eaLnBrk="1" hangingPunct="1">
              <a:lnSpc>
                <a:spcPct val="80000"/>
              </a:lnSpc>
              <a:spcBef>
                <a:spcPct val="0"/>
              </a:spcBef>
              <a:defRPr/>
            </a:pPr>
            <a:r>
              <a:rPr lang="en-US" altLang="en-US" sz="2400" b="1" dirty="0">
                <a:latin typeface="Times New Roman" panose="02020603050405020304" pitchFamily="18" charset="0"/>
                <a:cs typeface="Times New Roman" panose="02020603050405020304" pitchFamily="18" charset="0"/>
              </a:rPr>
              <a:t>May/June 2021</a:t>
            </a:r>
          </a:p>
          <a:p>
            <a:pPr lvl="1" eaLnBrk="1" hangingPunct="1">
              <a:lnSpc>
                <a:spcPct val="95000"/>
              </a:lnSpc>
              <a:spcBef>
                <a:spcPct val="0"/>
              </a:spcBef>
              <a:buFont typeface="Times New Roman" panose="02020603050405020304" pitchFamily="18" charset="0"/>
              <a:buChar char="-"/>
              <a:defRPr/>
            </a:pPr>
            <a:r>
              <a:rPr lang="en-US" altLang="en-US" sz="2000" dirty="0">
                <a:latin typeface="Times New Roman" panose="02020603050405020304" pitchFamily="18" charset="0"/>
                <a:cs typeface="Times New Roman" panose="02020603050405020304" pitchFamily="18" charset="0"/>
              </a:rPr>
              <a:t>Complete universe data submission surveys by May 17</a:t>
            </a:r>
          </a:p>
          <a:p>
            <a:pPr lvl="1" eaLnBrk="1" hangingPunct="1">
              <a:lnSpc>
                <a:spcPct val="95000"/>
              </a:lnSpc>
              <a:spcBef>
                <a:spcPct val="0"/>
              </a:spcBef>
              <a:buFont typeface="Times New Roman" panose="02020603050405020304" pitchFamily="18" charset="0"/>
              <a:buChar char="-"/>
              <a:defRPr/>
            </a:pPr>
            <a:r>
              <a:rPr lang="en-US" altLang="en-US" sz="2000" dirty="0">
                <a:latin typeface="Times New Roman" panose="02020603050405020304" pitchFamily="18" charset="0"/>
                <a:cs typeface="Times New Roman" panose="02020603050405020304" pitchFamily="18" charset="0"/>
              </a:rPr>
              <a:t>FFS and managed care sample sizes sent to states by May 31</a:t>
            </a:r>
          </a:p>
          <a:p>
            <a:pPr lvl="1">
              <a:lnSpc>
                <a:spcPct val="95000"/>
              </a:lnSpc>
              <a:spcBef>
                <a:spcPct val="0"/>
              </a:spcBef>
              <a:buFont typeface="Times New Roman" panose="02020603050405020304" pitchFamily="18" charset="0"/>
              <a:buChar char="-"/>
              <a:defRPr/>
            </a:pPr>
            <a:r>
              <a:rPr lang="en-US" altLang="en-US" sz="2000" dirty="0">
                <a:latin typeface="Times New Roman" panose="02020603050405020304" pitchFamily="18" charset="0"/>
                <a:cs typeface="Times New Roman" panose="02020603050405020304" pitchFamily="18" charset="0"/>
              </a:rPr>
              <a:t>Attend PERM General Education Webinar (May - June) </a:t>
            </a:r>
          </a:p>
          <a:p>
            <a:pPr lvl="1">
              <a:lnSpc>
                <a:spcPct val="95000"/>
              </a:lnSpc>
              <a:spcBef>
                <a:spcPct val="0"/>
              </a:spcBef>
              <a:buFont typeface="Times New Roman" panose="02020603050405020304" pitchFamily="18" charset="0"/>
              <a:buChar char="-"/>
              <a:defRPr/>
            </a:pPr>
            <a:r>
              <a:rPr lang="en-US" altLang="en-US" sz="2000" dirty="0">
                <a:latin typeface="Times New Roman" panose="02020603050405020304" pitchFamily="18" charset="0"/>
                <a:cs typeface="Times New Roman" panose="02020603050405020304" pitchFamily="18" charset="0"/>
              </a:rPr>
              <a:t>PERM + presentations offered (May - June)</a:t>
            </a:r>
            <a:endParaRPr lang="en-US" altLang="en-US" sz="2000" strike="sngStrike" dirty="0">
              <a:latin typeface="Times New Roman" panose="02020603050405020304" pitchFamily="18" charset="0"/>
              <a:cs typeface="Times New Roman" panose="02020603050405020304" pitchFamily="18" charset="0"/>
            </a:endParaRPr>
          </a:p>
          <a:p>
            <a:pPr lvl="1" eaLnBrk="1" hangingPunct="1">
              <a:lnSpc>
                <a:spcPct val="95000"/>
              </a:lnSpc>
              <a:spcBef>
                <a:spcPct val="0"/>
              </a:spcBef>
              <a:buFont typeface="Times New Roman" panose="02020603050405020304" pitchFamily="18" charset="0"/>
              <a:buChar char="-"/>
              <a:defRPr/>
            </a:pPr>
            <a:r>
              <a:rPr lang="en-US" altLang="en-US" sz="2000" dirty="0">
                <a:latin typeface="Times New Roman" panose="02020603050405020304" pitchFamily="18" charset="0"/>
                <a:cs typeface="Times New Roman" panose="02020603050405020304" pitchFamily="18" charset="0"/>
              </a:rPr>
              <a:t>Data submission instructions distributed to states (June)</a:t>
            </a:r>
          </a:p>
          <a:p>
            <a:pPr lvl="1" eaLnBrk="1" hangingPunct="1">
              <a:lnSpc>
                <a:spcPct val="95000"/>
              </a:lnSpc>
              <a:spcBef>
                <a:spcPct val="0"/>
              </a:spcBef>
              <a:buFont typeface="Times New Roman" panose="02020603050405020304" pitchFamily="18" charset="0"/>
              <a:buChar char="-"/>
              <a:defRPr/>
            </a:pPr>
            <a:r>
              <a:rPr lang="en-US" altLang="en-US" sz="2000" dirty="0">
                <a:latin typeface="Times New Roman" panose="02020603050405020304" pitchFamily="18" charset="0"/>
                <a:cs typeface="Times New Roman" panose="02020603050405020304" pitchFamily="18" charset="0"/>
              </a:rPr>
              <a:t>Data submission instruction meetings held (June)</a:t>
            </a:r>
          </a:p>
          <a:p>
            <a:pPr lvl="1" eaLnBrk="1" hangingPunct="1">
              <a:lnSpc>
                <a:spcPct val="95000"/>
              </a:lnSpc>
              <a:spcBef>
                <a:spcPct val="0"/>
              </a:spcBef>
              <a:buFont typeface="Times New Roman" panose="02020603050405020304" pitchFamily="18" charset="0"/>
              <a:buChar char="-"/>
              <a:defRPr/>
            </a:pPr>
            <a:r>
              <a:rPr lang="en-US" altLang="en-US" sz="2000" dirty="0">
                <a:latin typeface="Times New Roman" panose="02020603050405020304" pitchFamily="18" charset="0"/>
                <a:cs typeface="Times New Roman" panose="02020603050405020304" pitchFamily="18" charset="0"/>
              </a:rPr>
              <a:t>Communicate decision between PERM+ and routine PERM by June 15</a:t>
            </a:r>
          </a:p>
          <a:p>
            <a:pPr lvl="1" eaLnBrk="1" hangingPunct="1">
              <a:lnSpc>
                <a:spcPct val="95000"/>
              </a:lnSpc>
              <a:spcBef>
                <a:spcPct val="0"/>
              </a:spcBef>
              <a:buFont typeface="Times New Roman" panose="02020603050405020304" pitchFamily="18" charset="0"/>
              <a:buChar char="-"/>
              <a:defRPr/>
            </a:pPr>
            <a:r>
              <a:rPr lang="en-US" altLang="en-US" sz="2000" dirty="0">
                <a:latin typeface="Times New Roman" panose="02020603050405020304" pitchFamily="18" charset="0"/>
                <a:cs typeface="Times New Roman" panose="02020603050405020304" pitchFamily="18" charset="0"/>
              </a:rPr>
              <a:t>Identify requirements, technology and security training needed to provide secure, remote systems access to the RC and ERC (all states)</a:t>
            </a:r>
          </a:p>
          <a:p>
            <a:pPr lvl="1">
              <a:lnSpc>
                <a:spcPct val="95000"/>
              </a:lnSpc>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Identify all DUA/BAAs that will need to be completed (state and vendors) </a:t>
            </a:r>
          </a:p>
          <a:p>
            <a:pPr marL="342900" lvl="1" indent="0">
              <a:lnSpc>
                <a:spcPct val="80000"/>
              </a:lnSpc>
              <a:spcBef>
                <a:spcPct val="0"/>
              </a:spcBef>
              <a:buNone/>
              <a:defRPr/>
            </a:pPr>
            <a:endParaRPr lang="en-US" altLang="en-US" sz="2000" b="1" dirty="0">
              <a:latin typeface="Times New Roman" panose="02020603050405020304" pitchFamily="18" charset="0"/>
              <a:cs typeface="Times New Roman" panose="02020603050405020304" pitchFamily="18" charset="0"/>
            </a:endParaRPr>
          </a:p>
          <a:p>
            <a:pPr eaLnBrk="1" hangingPunct="1">
              <a:lnSpc>
                <a:spcPct val="80000"/>
              </a:lnSpc>
              <a:spcBef>
                <a:spcPct val="0"/>
              </a:spcBef>
              <a:defRPr/>
            </a:pPr>
            <a:r>
              <a:rPr lang="en-US" altLang="en-US" sz="2400" b="1" dirty="0">
                <a:latin typeface="Times New Roman" panose="02020603050405020304" pitchFamily="18" charset="0"/>
                <a:cs typeface="Times New Roman" panose="02020603050405020304" pitchFamily="18" charset="0"/>
              </a:rPr>
              <a:t>July 2021 </a:t>
            </a:r>
            <a:endParaRPr lang="en-US" altLang="en-US" sz="1600" b="1" dirty="0">
              <a:latin typeface="Times New Roman" panose="02020603050405020304" pitchFamily="18" charset="0"/>
              <a:cs typeface="Times New Roman" panose="02020603050405020304" pitchFamily="18" charset="0"/>
            </a:endParaRPr>
          </a:p>
          <a:p>
            <a:pPr lvl="1" eaLnBrk="1" hangingPunct="1">
              <a:lnSpc>
                <a:spcPct val="80000"/>
              </a:lnSpc>
              <a:spcBef>
                <a:spcPct val="0"/>
              </a:spcBef>
              <a:defRPr/>
            </a:pPr>
            <a:r>
              <a:rPr lang="en-US" altLang="en-US" sz="2000" dirty="0">
                <a:latin typeface="Times New Roman" panose="02020603050405020304" pitchFamily="18" charset="0"/>
                <a:cs typeface="Times New Roman" panose="02020603050405020304" pitchFamily="18" charset="0"/>
              </a:rPr>
              <a:t>Claims orientations/intake sessions begin (July - August)</a:t>
            </a:r>
          </a:p>
          <a:p>
            <a:pPr lvl="1" eaLnBrk="1" hangingPunct="1">
              <a:lnSpc>
                <a:spcPct val="80000"/>
              </a:lnSpc>
              <a:spcBef>
                <a:spcPct val="0"/>
              </a:spcBef>
              <a:defRPr/>
            </a:pPr>
            <a:r>
              <a:rPr lang="en-US" altLang="en-US" sz="2000" dirty="0">
                <a:latin typeface="Times New Roman" panose="02020603050405020304" pitchFamily="18" charset="0"/>
                <a:cs typeface="Times New Roman" panose="02020603050405020304" pitchFamily="18" charset="0"/>
              </a:rPr>
              <a:t>Provide all necessary DUAs and system access forms (July - October)</a:t>
            </a:r>
          </a:p>
          <a:p>
            <a:pPr marL="342900" lvl="1" indent="0">
              <a:lnSpc>
                <a:spcPct val="105000"/>
              </a:lnSpc>
              <a:spcBef>
                <a:spcPct val="0"/>
              </a:spcBef>
              <a:buNone/>
            </a:pPr>
            <a:endParaRPr lang="en-US" altLang="en-US" sz="2000" dirty="0">
              <a:latin typeface="Times New Roman" panose="02020603050405020304" pitchFamily="18" charset="0"/>
              <a:cs typeface="Times New Roman" panose="02020603050405020304" pitchFamily="18" charset="0"/>
            </a:endParaRPr>
          </a:p>
          <a:p>
            <a:pPr lvl="1" eaLnBrk="1" hangingPunct="1">
              <a:spcBef>
                <a:spcPct val="0"/>
              </a:spcBef>
              <a:buFont typeface="Symbol" panose="05050102010706020507" pitchFamily="18" charset="2"/>
              <a:buChar char="¾"/>
              <a:defRPr/>
            </a:pPr>
            <a:endParaRPr lang="en-US" altLang="en-US" sz="1350" dirty="0">
              <a:latin typeface="Times New Roman" panose="02020603050405020304" pitchFamily="18" charset="0"/>
              <a:cs typeface="Times New Roman" panose="02020603050405020304" pitchFamily="18" charset="0"/>
            </a:endParaRPr>
          </a:p>
          <a:p>
            <a:pPr lvl="1" eaLnBrk="1" hangingPunct="1">
              <a:spcBef>
                <a:spcPct val="0"/>
              </a:spcBef>
              <a:defRPr/>
            </a:pPr>
            <a:endParaRPr lang="en-US" altLang="en-US" sz="1350" dirty="0">
              <a:latin typeface="Times New Roman" panose="02020603050405020304" pitchFamily="18" charset="0"/>
              <a:cs typeface="Times New Roman" panose="02020603050405020304" pitchFamily="18" charset="0"/>
            </a:endParaRPr>
          </a:p>
          <a:p>
            <a:pPr eaLnBrk="1" hangingPunct="1">
              <a:spcBef>
                <a:spcPct val="0"/>
              </a:spcBef>
              <a:defRPr/>
            </a:pPr>
            <a:endParaRPr lang="en-US" altLang="en-US" sz="1650" dirty="0">
              <a:latin typeface="Times New Roman" panose="02020603050405020304" pitchFamily="18" charset="0"/>
              <a:cs typeface="Times New Roman" panose="02020603050405020304" pitchFamily="18" charset="0"/>
            </a:endParaRPr>
          </a:p>
          <a:p>
            <a:pPr lvl="1" eaLnBrk="1" hangingPunct="1">
              <a:spcBef>
                <a:spcPct val="0"/>
              </a:spcBef>
              <a:defRPr/>
            </a:pPr>
            <a:endParaRPr lang="en-US" altLang="en-US" sz="1350" dirty="0">
              <a:latin typeface="Times New Roman" panose="02020603050405020304" pitchFamily="18" charset="0"/>
              <a:cs typeface="Times New Roman" panose="02020603050405020304" pitchFamily="18" charset="0"/>
            </a:endParaRPr>
          </a:p>
          <a:p>
            <a:pPr lvl="1" eaLnBrk="1" hangingPunct="1">
              <a:spcBef>
                <a:spcPct val="0"/>
              </a:spcBef>
              <a:defRPr/>
            </a:pPr>
            <a:endParaRPr lang="en-US" altLang="en-US" sz="1350" dirty="0">
              <a:latin typeface="Times New Roman" panose="02020603050405020304" pitchFamily="18" charset="0"/>
              <a:cs typeface="Times New Roman" panose="02020603050405020304" pitchFamily="18" charset="0"/>
            </a:endParaRPr>
          </a:p>
          <a:p>
            <a:pPr lvl="1" eaLnBrk="1" hangingPunct="1">
              <a:spcBef>
                <a:spcPct val="0"/>
              </a:spcBef>
              <a:defRPr/>
            </a:pPr>
            <a:endParaRPr lang="en-US" altLang="en-US" sz="1350" dirty="0">
              <a:latin typeface="Times New Roman" panose="02020603050405020304" pitchFamily="18" charset="0"/>
              <a:cs typeface="Times New Roman" panose="02020603050405020304" pitchFamily="18" charset="0"/>
            </a:endParaRPr>
          </a:p>
          <a:p>
            <a:pPr>
              <a:defRPr/>
            </a:pP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99AA02A8-C868-45B5-BF73-79F76EB52FA4}" type="slidenum">
              <a:rPr lang="en-US"/>
              <a:pPr>
                <a:defRPr/>
              </a:pPr>
              <a:t>53</a:t>
            </a:fld>
            <a:endParaRPr lang="en-US" dirty="0"/>
          </a:p>
        </p:txBody>
      </p:sp>
    </p:spTree>
    <p:extLst>
      <p:ext uri="{BB962C8B-B14F-4D97-AF65-F5344CB8AC3E}">
        <p14:creationId xmlns:p14="http://schemas.microsoft.com/office/powerpoint/2010/main" val="2745632258"/>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4000" dirty="0">
                <a:latin typeface="Times New Roman" panose="02020603050405020304" pitchFamily="18" charset="0"/>
                <a:cs typeface="Times New Roman" panose="02020603050405020304" pitchFamily="18" charset="0"/>
              </a:rPr>
              <a:t>Next Steps (continued)</a:t>
            </a:r>
          </a:p>
        </p:txBody>
      </p:sp>
      <p:sp>
        <p:nvSpPr>
          <p:cNvPr id="114692" name="Content Placeholder 1"/>
          <p:cNvSpPr>
            <a:spLocks noGrp="1"/>
          </p:cNvSpPr>
          <p:nvPr>
            <p:ph idx="1"/>
          </p:nvPr>
        </p:nvSpPr>
        <p:spPr>
          <a:xfrm>
            <a:off x="381000" y="1828800"/>
            <a:ext cx="8153400" cy="4648200"/>
          </a:xfrm>
        </p:spPr>
        <p:txBody>
          <a:bodyPr>
            <a:normAutofit/>
          </a:bodyPr>
          <a:lstStyle/>
          <a:p>
            <a:pPr eaLnBrk="1" hangingPunct="1">
              <a:lnSpc>
                <a:spcPct val="80000"/>
              </a:lnSpc>
              <a:spcBef>
                <a:spcPct val="0"/>
              </a:spcBef>
            </a:pPr>
            <a:r>
              <a:rPr lang="en-US" altLang="en-US" sz="2400" b="1" dirty="0">
                <a:latin typeface="Times New Roman" panose="02020603050405020304" pitchFamily="18" charset="0"/>
                <a:cs typeface="Times New Roman" panose="02020603050405020304" pitchFamily="18" charset="0"/>
              </a:rPr>
              <a:t>August 2021</a:t>
            </a:r>
          </a:p>
          <a:p>
            <a:pPr lvl="1" eaLnBrk="1" hangingPunct="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Continue claims orientation/intake meetings</a:t>
            </a:r>
          </a:p>
          <a:p>
            <a:pPr lvl="1" eaLnBrk="1" hangingPunct="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Hold CMS 64/21 intake meeting</a:t>
            </a:r>
          </a:p>
          <a:p>
            <a:pPr lvl="1" eaLnBrk="1" hangingPunct="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Continue work to obtain remote systems access for reviewers</a:t>
            </a:r>
          </a:p>
          <a:p>
            <a:pPr lvl="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Continue to develop and finalize DUAs/BAAs with contractors</a:t>
            </a:r>
          </a:p>
          <a:p>
            <a:pPr lvl="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Attend webinar to discuss options for provision of eligibility data to RC</a:t>
            </a:r>
          </a:p>
          <a:p>
            <a:pPr marL="342900" lvl="1" indent="0">
              <a:lnSpc>
                <a:spcPct val="80000"/>
              </a:lnSpc>
              <a:spcBef>
                <a:spcPct val="0"/>
              </a:spcBef>
              <a:buNone/>
            </a:pPr>
            <a:endParaRPr lang="en-US" altLang="en-US" sz="1800" dirty="0">
              <a:latin typeface="Times New Roman" panose="02020603050405020304" pitchFamily="18" charset="0"/>
              <a:cs typeface="Times New Roman" panose="02020603050405020304" pitchFamily="18" charset="0"/>
            </a:endParaRPr>
          </a:p>
          <a:p>
            <a:pPr eaLnBrk="1" hangingPunct="1">
              <a:lnSpc>
                <a:spcPct val="80000"/>
              </a:lnSpc>
              <a:spcBef>
                <a:spcPct val="0"/>
              </a:spcBef>
              <a:buFont typeface="Times New Roman" panose="02020603050405020304" pitchFamily="18" charset="0"/>
              <a:buChar char="-"/>
            </a:pPr>
            <a:r>
              <a:rPr lang="en-US" altLang="en-US" sz="2400" b="1" dirty="0">
                <a:latin typeface="Times New Roman" panose="02020603050405020304" pitchFamily="18" charset="0"/>
                <a:cs typeface="Times New Roman" panose="02020603050405020304" pitchFamily="18" charset="0"/>
              </a:rPr>
              <a:t>September/October 2021</a:t>
            </a:r>
            <a:endParaRPr lang="en-US" altLang="en-US" sz="2400" dirty="0">
              <a:latin typeface="Times New Roman" panose="02020603050405020304" pitchFamily="18" charset="0"/>
              <a:cs typeface="Times New Roman" panose="02020603050405020304" pitchFamily="18" charset="0"/>
            </a:endParaRPr>
          </a:p>
          <a:p>
            <a:pPr lvl="1" eaLnBrk="1" hangingPunct="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Hold Eligibility Intake Meetings and continue eligibility system access discussions </a:t>
            </a:r>
          </a:p>
          <a:p>
            <a:pPr lvl="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Assist in the collection on non-publicly available state policies</a:t>
            </a:r>
          </a:p>
          <a:p>
            <a:pPr lvl="1" eaLnBrk="1" hangingPunct="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Alert Lewin no later than September 15 if DUA is needed for data submission</a:t>
            </a:r>
          </a:p>
          <a:p>
            <a:pPr lvl="1" eaLnBrk="1" hangingPunct="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Prepare for universe data submission (September/October)</a:t>
            </a:r>
          </a:p>
          <a:p>
            <a:pPr lvl="1" eaLnBrk="1" hangingPunct="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Quarter 1 claims data due October 15</a:t>
            </a:r>
          </a:p>
          <a:p>
            <a:pPr lvl="1" eaLnBrk="1" hangingPunct="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DP and MR/MRR questionnaires sent to states for completion (October/November)</a:t>
            </a:r>
          </a:p>
          <a:p>
            <a:pPr lvl="1">
              <a:lnSpc>
                <a:spcPct val="95000"/>
              </a:lnSpc>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Fully execute all DUAs/BAAs with RC before October 31, 2021</a:t>
            </a:r>
          </a:p>
          <a:p>
            <a:pPr marL="342900" lvl="1" indent="0" eaLnBrk="1" hangingPunct="1">
              <a:spcBef>
                <a:spcPct val="0"/>
              </a:spcBef>
              <a:buNone/>
            </a:pPr>
            <a:endParaRPr lang="en-US" altLang="en-US" sz="1800" dirty="0">
              <a:latin typeface="Times New Roman" panose="02020603050405020304" pitchFamily="18" charset="0"/>
              <a:cs typeface="Times New Roman" panose="02020603050405020304" pitchFamily="18" charset="0"/>
            </a:endParaRPr>
          </a:p>
          <a:p>
            <a:pPr marL="342900" lvl="1" indent="0">
              <a:buNone/>
            </a:pPr>
            <a:endParaRPr lang="en-US" sz="1350" dirty="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pPr>
            <a:endParaRPr lang="en-US" altLang="en-US" sz="135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6ACBC869-DFCD-4247-9301-67F1EF7529ED}" type="slidenum">
              <a:rPr lang="en-US"/>
              <a:pPr>
                <a:defRPr/>
              </a:pPr>
              <a:t>54</a:t>
            </a:fld>
            <a:endParaRPr lang="en-US" dirty="0"/>
          </a:p>
        </p:txBody>
      </p:sp>
    </p:spTree>
    <p:extLst>
      <p:ext uri="{BB962C8B-B14F-4D97-AF65-F5344CB8AC3E}">
        <p14:creationId xmlns:p14="http://schemas.microsoft.com/office/powerpoint/2010/main" val="1569337385"/>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3CBA7B-8B82-47B0-8616-6FBEED416BF1}"/>
              </a:ext>
            </a:extLst>
          </p:cNvPr>
          <p:cNvSpPr>
            <a:spLocks noGrp="1"/>
          </p:cNvSpPr>
          <p:nvPr>
            <p:ph idx="1"/>
          </p:nvPr>
        </p:nvSpPr>
        <p:spPr>
          <a:xfrm>
            <a:off x="381000" y="1905000"/>
            <a:ext cx="8382000" cy="4572000"/>
          </a:xfrm>
        </p:spPr>
        <p:txBody>
          <a:bodyPr/>
          <a:lstStyle/>
          <a:p>
            <a:pPr>
              <a:lnSpc>
                <a:spcPct val="80000"/>
              </a:lnSpc>
              <a:spcBef>
                <a:spcPct val="0"/>
              </a:spcBef>
            </a:pPr>
            <a:r>
              <a:rPr lang="en-US" altLang="en-US" sz="2400" b="1" dirty="0">
                <a:latin typeface="Times New Roman" panose="02020603050405020304" pitchFamily="18" charset="0"/>
                <a:cs typeface="Times New Roman" panose="02020603050405020304" pitchFamily="18" charset="0"/>
              </a:rPr>
              <a:t>November 2021 – February 2022</a:t>
            </a:r>
          </a:p>
          <a:p>
            <a:pPr marL="748904" lvl="2" indent="-175022">
              <a:lnSpc>
                <a:spcPct val="95000"/>
              </a:lnSpc>
              <a:spcBef>
                <a:spcPts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Details intake meetings begin January – February for routine PERM states</a:t>
            </a:r>
          </a:p>
          <a:p>
            <a:pPr marL="748904" lvl="2" indent="-175022">
              <a:lnSpc>
                <a:spcPct val="95000"/>
              </a:lnSpc>
              <a:spcBef>
                <a:spcPts val="0"/>
              </a:spcBef>
              <a:buFont typeface="Times New Roman" panose="02020603050405020304" pitchFamily="18" charset="0"/>
              <a:buChar char="-"/>
            </a:pPr>
            <a:r>
              <a:rPr lang="en-US" sz="1800" dirty="0">
                <a:latin typeface="Times New Roman" panose="02020603050405020304" pitchFamily="18" charset="0"/>
                <a:cs typeface="Times New Roman" panose="02020603050405020304" pitchFamily="18" charset="0"/>
              </a:rPr>
              <a:t>Ensure RC and ERC have remote systems access in place</a:t>
            </a:r>
          </a:p>
          <a:p>
            <a:pPr marL="748904" lvl="2" indent="-175022">
              <a:lnSpc>
                <a:spcPct val="95000"/>
              </a:lnSpc>
              <a:spcBef>
                <a:spcPts val="0"/>
              </a:spcBef>
              <a:buFont typeface="Times New Roman" panose="02020603050405020304" pitchFamily="18" charset="0"/>
              <a:buChar char="-"/>
            </a:pPr>
            <a:r>
              <a:rPr lang="en-US" sz="1800" dirty="0">
                <a:latin typeface="Times New Roman" panose="02020603050405020304" pitchFamily="18" charset="0"/>
                <a:cs typeface="Times New Roman" panose="02020603050405020304" pitchFamily="18" charset="0"/>
              </a:rPr>
              <a:t>Participate in DP, SMERF, and MR/MRR Orientation meetings (January - March)</a:t>
            </a:r>
          </a:p>
          <a:p>
            <a:pPr marL="748904" lvl="2" indent="-175022">
              <a:lnSpc>
                <a:spcPct val="95000"/>
              </a:lnSpc>
              <a:spcBef>
                <a:spcPts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Finalize Master Policy List (MPL) with the RC (January - February)</a:t>
            </a:r>
          </a:p>
        </p:txBody>
      </p:sp>
      <p:sp>
        <p:nvSpPr>
          <p:cNvPr id="3" name="Title 2">
            <a:extLst>
              <a:ext uri="{FF2B5EF4-FFF2-40B4-BE49-F238E27FC236}">
                <a16:creationId xmlns:a16="http://schemas.microsoft.com/office/drawing/2014/main" id="{2BE81ED4-DFB2-40D7-9CC6-7A8A49E95F79}"/>
              </a:ext>
            </a:extLst>
          </p:cNvPr>
          <p:cNvSpPr>
            <a:spLocks noGrp="1"/>
          </p:cNvSpPr>
          <p:nvPr>
            <p:ph type="title"/>
          </p:nvPr>
        </p:nvSpPr>
        <p:spPr/>
        <p:txBody>
          <a:bodyPr/>
          <a:lstStyle/>
          <a:p>
            <a:pPr algn="ctr"/>
            <a:r>
              <a:rPr lang="en-US" altLang="en-US" sz="4000" dirty="0">
                <a:latin typeface="Times New Roman" panose="02020603050405020304" pitchFamily="18" charset="0"/>
                <a:cs typeface="Times New Roman" panose="02020603050405020304" pitchFamily="18" charset="0"/>
              </a:rPr>
              <a:t>Next Steps (continued)</a:t>
            </a:r>
            <a:endParaRPr lang="en-US" sz="4000" dirty="0"/>
          </a:p>
        </p:txBody>
      </p:sp>
    </p:spTree>
    <p:extLst>
      <p:ext uri="{BB962C8B-B14F-4D97-AF65-F5344CB8AC3E}">
        <p14:creationId xmlns:p14="http://schemas.microsoft.com/office/powerpoint/2010/main" val="4210114783"/>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Communication, Collaboration, and Additional Resources</a:t>
            </a:r>
          </a:p>
        </p:txBody>
      </p:sp>
      <p:sp>
        <p:nvSpPr>
          <p:cNvPr id="3" name="Slide Number Placeholder 2"/>
          <p:cNvSpPr>
            <a:spLocks noGrp="1"/>
          </p:cNvSpPr>
          <p:nvPr>
            <p:ph type="sldNum" sz="quarter" idx="10"/>
          </p:nvPr>
        </p:nvSpPr>
        <p:spPr/>
        <p:txBody>
          <a:bodyPr/>
          <a:lstStyle/>
          <a:p>
            <a:pPr>
              <a:defRPr/>
            </a:pPr>
            <a:fld id="{CAFCA0CB-3DDA-4F76-8BAF-DBBC7309E284}" type="slidenum">
              <a:rPr lang="en-US"/>
              <a:pPr>
                <a:defRPr/>
              </a:pPr>
              <a:t>56</a:t>
            </a:fld>
            <a:endParaRPr lang="en-US" dirty="0"/>
          </a:p>
        </p:txBody>
      </p:sp>
      <p:sp>
        <p:nvSpPr>
          <p:cNvPr id="9" name="Content Placeholder 1" title="Link: www.cms.gov/PERM"/>
          <p:cNvSpPr>
            <a:spLocks noGrp="1"/>
          </p:cNvSpPr>
          <p:nvPr>
            <p:ph idx="1"/>
          </p:nvPr>
        </p:nvSpPr>
        <p:spPr>
          <a:xfrm>
            <a:off x="457200" y="1752600"/>
            <a:ext cx="8229600" cy="4724400"/>
          </a:xfrm>
        </p:spPr>
        <p:txBody>
          <a:bodyPr rtlCol="0">
            <a:normAutofit lnSpcReduction="10000"/>
          </a:bodyPr>
          <a:lstStyle/>
          <a:p>
            <a:pPr eaLnBrk="1" hangingPunct="1">
              <a:buFont typeface="Arial" charset="0"/>
              <a:buChar char="•"/>
              <a:defRPr/>
            </a:pPr>
            <a:r>
              <a:rPr lang="en-US" sz="2400" b="1" dirty="0">
                <a:latin typeface="Times New Roman" pitchFamily="18" charset="0"/>
                <a:cs typeface="Times New Roman" pitchFamily="18" charset="0"/>
              </a:rPr>
              <a:t>RY 2023 PERM Cycle 2 Calls</a:t>
            </a:r>
          </a:p>
          <a:p>
            <a:pPr marL="800100" lvl="1" indent="-342900" algn="just" eaLnBrk="1" hangingPunct="1">
              <a:buFont typeface="Times New Roman" panose="02020603050405020304" pitchFamily="18" charset="0"/>
              <a:buChar char="̶"/>
              <a:defRPr/>
            </a:pPr>
            <a:r>
              <a:rPr lang="en-US" sz="2400" dirty="0">
                <a:latin typeface="Times New Roman" pitchFamily="18" charset="0"/>
                <a:cs typeface="Times New Roman" pitchFamily="18" charset="0"/>
              </a:rPr>
              <a:t>The cycle calls will occur on the third Thursday of each month from 2:00 – 3:00 pm Eastern Time</a:t>
            </a:r>
          </a:p>
          <a:p>
            <a:pPr marL="800100" lvl="1" indent="-342900" eaLnBrk="1" hangingPunct="1">
              <a:buFont typeface="Times New Roman" panose="02020603050405020304" pitchFamily="18" charset="0"/>
              <a:buChar char="̶"/>
              <a:defRPr/>
            </a:pPr>
            <a:r>
              <a:rPr lang="en-US" sz="2400" dirty="0">
                <a:latin typeface="Times New Roman" pitchFamily="18" charset="0"/>
                <a:cs typeface="Times New Roman" pitchFamily="18" charset="0"/>
              </a:rPr>
              <a:t>First cycle call will be held on May 20, 2021</a:t>
            </a:r>
          </a:p>
          <a:p>
            <a:pPr eaLnBrk="1" hangingPunct="1">
              <a:buFont typeface="Arial" charset="0"/>
              <a:buChar char="•"/>
              <a:defRPr/>
            </a:pPr>
            <a:r>
              <a:rPr lang="en-US" sz="2400" b="1" dirty="0">
                <a:latin typeface="Times New Roman" pitchFamily="18" charset="0"/>
                <a:cs typeface="Times New Roman" pitchFamily="18" charset="0"/>
              </a:rPr>
              <a:t>CMS PERM Website</a:t>
            </a:r>
          </a:p>
          <a:p>
            <a:pPr marL="800100" lvl="1" indent="-342900" eaLnBrk="1" hangingPunct="1">
              <a:buFont typeface="Times New Roman" panose="02020603050405020304" pitchFamily="18" charset="0"/>
              <a:buChar char="̶"/>
              <a:defRPr/>
            </a:pPr>
            <a:r>
              <a:rPr lang="en-US" sz="2400" dirty="0">
                <a:latin typeface="Times New Roman" pitchFamily="18" charset="0"/>
                <a:cs typeface="Times New Roman" pitchFamily="18" charset="0"/>
              </a:rPr>
              <a:t>PERM RY 2023 Cycle 2 Kick-off Presentation</a:t>
            </a:r>
          </a:p>
          <a:p>
            <a:pPr marL="800100" lvl="1" indent="-342900" eaLnBrk="1" hangingPunct="1">
              <a:buFont typeface="Times New Roman" panose="02020603050405020304" pitchFamily="18" charset="0"/>
              <a:buChar char="̶"/>
              <a:defRPr/>
            </a:pPr>
            <a:r>
              <a:rPr lang="en-US" sz="2400" dirty="0">
                <a:latin typeface="Times New Roman" pitchFamily="18" charset="0"/>
                <a:cs typeface="Times New Roman" pitchFamily="18" charset="0"/>
              </a:rPr>
              <a:t>PERM Manual</a:t>
            </a:r>
          </a:p>
          <a:p>
            <a:pPr marL="800100" lvl="1" indent="-342900" eaLnBrk="1" hangingPunct="1">
              <a:buFont typeface="Times New Roman" panose="02020603050405020304" pitchFamily="18" charset="0"/>
              <a:buChar char="̶"/>
              <a:defRPr/>
            </a:pPr>
            <a:r>
              <a:rPr lang="en-US" sz="2400" dirty="0">
                <a:latin typeface="Times New Roman" pitchFamily="18" charset="0"/>
                <a:cs typeface="Times New Roman" pitchFamily="18" charset="0"/>
              </a:rPr>
              <a:t>PERM Standard Operating Procedures (SOP) for states</a:t>
            </a:r>
          </a:p>
          <a:p>
            <a:pPr marL="514350" indent="-457200" eaLnBrk="1" hangingPunct="1">
              <a:defRPr/>
            </a:pPr>
            <a:r>
              <a:rPr lang="en-US" sz="2400" dirty="0">
                <a:solidFill>
                  <a:srgbClr val="FF0000"/>
                </a:solidFill>
                <a:latin typeface="Times New Roman" pitchFamily="18" charset="0"/>
                <a:cs typeface="Times New Roman" pitchFamily="18" charset="0"/>
              </a:rPr>
              <a:t>*New* </a:t>
            </a:r>
            <a:r>
              <a:rPr lang="en-US" sz="2400" b="1" dirty="0">
                <a:solidFill>
                  <a:srgbClr val="000000"/>
                </a:solidFill>
                <a:latin typeface="Times New Roman" pitchFamily="18" charset="0"/>
                <a:cs typeface="Times New Roman" pitchFamily="18" charset="0"/>
              </a:rPr>
              <a:t>SMERF&gt;Tools&gt;State Educational Resources</a:t>
            </a:r>
          </a:p>
          <a:p>
            <a:pPr marL="914400" lvl="1" indent="-457200" eaLnBrk="1" hangingPunct="1">
              <a:defRPr/>
            </a:pPr>
            <a:r>
              <a:rPr lang="en-US" sz="2400" dirty="0">
                <a:solidFill>
                  <a:srgbClr val="000000"/>
                </a:solidFill>
                <a:latin typeface="Times New Roman" pitchFamily="18" charset="0"/>
                <a:cs typeface="Times New Roman" pitchFamily="18" charset="0"/>
              </a:rPr>
              <a:t>SMERF Overview, SMERF User Guide, multiple Fast Fact desk aids on DP review topics, accessing SUD reports, and filing DRs and Appeals, etc.</a:t>
            </a:r>
          </a:p>
          <a:p>
            <a:pPr marL="457200" lvl="1" indent="0" eaLnBrk="1" hangingPunct="1">
              <a:buNone/>
              <a:defRPr/>
            </a:pPr>
            <a:endParaRPr lang="en-US" sz="2400" dirty="0">
              <a:solidFill>
                <a:srgbClr val="FF0000"/>
              </a:solidFill>
              <a:latin typeface="Times New Roman" pitchFamily="18" charset="0"/>
              <a:cs typeface="Times New Roman" pitchFamily="18" charset="0"/>
            </a:endParaRPr>
          </a:p>
        </p:txBody>
      </p:sp>
    </p:spTree>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2"/>
          <p:cNvSpPr>
            <a:spLocks noGrp="1"/>
          </p:cNvSpPr>
          <p:nvPr>
            <p:ph type="title"/>
          </p:nvPr>
        </p:nvSpPr>
        <p:spPr>
          <a:xfrm>
            <a:off x="-198120" y="0"/>
            <a:ext cx="9144000" cy="1143000"/>
          </a:xfrm>
          <a:effectLst>
            <a:outerShdw dist="76200" dir="5639981" algn="tl" rotWithShape="0">
              <a:srgbClr val="084A9C"/>
            </a:outerShdw>
          </a:effectLst>
        </p:spPr>
        <p:txBody>
          <a:bodyPr/>
          <a:lstStyle/>
          <a:p>
            <a:r>
              <a:rPr lang="en-US" altLang="en-US" sz="3600" dirty="0">
                <a:solidFill>
                  <a:srgbClr val="000000"/>
                </a:solidFill>
                <a:latin typeface="Times New Roman" panose="02020603050405020304" pitchFamily="18" charset="0"/>
                <a:cs typeface="Times New Roman" panose="02020603050405020304" pitchFamily="18" charset="0"/>
              </a:rPr>
              <a:t>PERM State Liaison Contact Information</a:t>
            </a:r>
            <a:endParaRPr lang="en-US" alt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7772400" y="6324600"/>
            <a:ext cx="990600" cy="365125"/>
          </a:xfrm>
        </p:spPr>
        <p:txBody>
          <a:bodyPr/>
          <a:lstStyle/>
          <a:p>
            <a:pPr algn="ctr">
              <a:defRPr/>
            </a:pPr>
            <a:fld id="{975D87E5-A57E-458D-8FF0-8292C2EB909A}" type="slidenum">
              <a:rPr lang="en-US" smtClean="0"/>
              <a:pPr algn="ctr">
                <a:defRPr/>
              </a:pPr>
              <a:t>57</a:t>
            </a:fld>
            <a:endParaRPr lang="en-US" dirty="0"/>
          </a:p>
        </p:txBody>
      </p:sp>
      <p:graphicFrame>
        <p:nvGraphicFramePr>
          <p:cNvPr id="9" name="Content Placeholder 6" title="Table: PERM State Liaison Contact Information"/>
          <p:cNvGraphicFramePr>
            <a:graphicFrameLocks noGrp="1"/>
          </p:cNvGraphicFramePr>
          <p:nvPr>
            <p:ph idx="1"/>
            <p:extLst>
              <p:ext uri="{D42A27DB-BD31-4B8C-83A1-F6EECF244321}">
                <p14:modId xmlns:p14="http://schemas.microsoft.com/office/powerpoint/2010/main" val="1518130391"/>
              </p:ext>
            </p:extLst>
          </p:nvPr>
        </p:nvGraphicFramePr>
        <p:xfrm>
          <a:off x="228600" y="1350837"/>
          <a:ext cx="8686800" cy="4545845"/>
        </p:xfrm>
        <a:graphic>
          <a:graphicData uri="http://schemas.openxmlformats.org/drawingml/2006/table">
            <a:tbl>
              <a:tblPr firstRow="1" bandRow="1">
                <a:tableStyleId>{5C22544A-7EE6-4342-B048-85BDC9FD1C3A}</a:tableStyleId>
              </a:tblPr>
              <a:tblGrid>
                <a:gridCol w="2695904">
                  <a:extLst>
                    <a:ext uri="{9D8B030D-6E8A-4147-A177-3AD203B41FA5}">
                      <a16:colId xmlns:a16="http://schemas.microsoft.com/office/drawing/2014/main" val="20000"/>
                    </a:ext>
                  </a:extLst>
                </a:gridCol>
                <a:gridCol w="5990896">
                  <a:extLst>
                    <a:ext uri="{9D8B030D-6E8A-4147-A177-3AD203B41FA5}">
                      <a16:colId xmlns:a16="http://schemas.microsoft.com/office/drawing/2014/main" val="20001"/>
                    </a:ext>
                  </a:extLst>
                </a:gridCol>
              </a:tblGrid>
              <a:tr h="344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Cycle 2 States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CMS PERM CAP State Liaison</a:t>
                      </a:r>
                      <a:endParaRPr lang="en-US" dirty="0"/>
                    </a:p>
                  </a:txBody>
                  <a:tcPr/>
                </a:tc>
                <a:extLst>
                  <a:ext uri="{0D108BD9-81ED-4DB2-BD59-A6C34878D82A}">
                    <a16:rowId xmlns:a16="http://schemas.microsoft.com/office/drawing/2014/main" val="10000"/>
                  </a:ext>
                </a:extLst>
              </a:tr>
              <a:tr h="544859">
                <a:tc>
                  <a:txBody>
                    <a:bodyPr/>
                    <a:lstStyle/>
                    <a:p>
                      <a:r>
                        <a:rPr lang="en-US" sz="1600" dirty="0"/>
                        <a:t>Tennessee, Utah</a:t>
                      </a:r>
                    </a:p>
                  </a:txBody>
                  <a:tcPr/>
                </a:tc>
                <a:tc>
                  <a:txBody>
                    <a:bodyPr/>
                    <a:lstStyle/>
                    <a:p>
                      <a:r>
                        <a:rPr lang="en-US" sz="1600" dirty="0"/>
                        <a:t>Angad</a:t>
                      </a:r>
                      <a:r>
                        <a:rPr lang="en-US" sz="1600" baseline="0" dirty="0"/>
                        <a:t> Uppal </a:t>
                      </a:r>
                      <a:r>
                        <a:rPr lang="en-US" sz="1600" baseline="0" dirty="0">
                          <a:hlinkClick r:id="rId3"/>
                        </a:rPr>
                        <a:t>Angad.Uppal@cms.hhs.gov</a:t>
                      </a:r>
                      <a:r>
                        <a:rPr lang="en-US" sz="1600" baseline="0" dirty="0"/>
                        <a:t>, 410-786-1240</a:t>
                      </a:r>
                      <a:endParaRPr lang="en-US" sz="1600" dirty="0"/>
                    </a:p>
                  </a:txBody>
                  <a:tcPr/>
                </a:tc>
                <a:extLst>
                  <a:ext uri="{0D108BD9-81ED-4DB2-BD59-A6C34878D82A}">
                    <a16:rowId xmlns:a16="http://schemas.microsoft.com/office/drawing/2014/main" val="10001"/>
                  </a:ext>
                </a:extLst>
              </a:tr>
              <a:tr h="421011">
                <a:tc>
                  <a:txBody>
                    <a:bodyPr/>
                    <a:lstStyle/>
                    <a:p>
                      <a:r>
                        <a:rPr lang="en-US" sz="1600" dirty="0"/>
                        <a:t>Rhode Island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Misha Patel </a:t>
                      </a:r>
                      <a:r>
                        <a:rPr lang="en-US" sz="1600" baseline="0" dirty="0" smtClean="0">
                          <a:hlinkClick r:id="rId4"/>
                        </a:rPr>
                        <a:t>Misha.Patel@cms.hhs.gov</a:t>
                      </a:r>
                      <a:r>
                        <a:rPr lang="en-US" sz="1600" baseline="0" smtClean="0"/>
                        <a:t>, 410-786-9098</a:t>
                      </a:r>
                      <a:endParaRPr lang="en-US" sz="1600" dirty="0">
                        <a:solidFill>
                          <a:srgbClr val="FF0000"/>
                        </a:solidFill>
                      </a:endParaRPr>
                    </a:p>
                  </a:txBody>
                  <a:tcPr/>
                </a:tc>
                <a:extLst>
                  <a:ext uri="{0D108BD9-81ED-4DB2-BD59-A6C34878D82A}">
                    <a16:rowId xmlns:a16="http://schemas.microsoft.com/office/drawing/2014/main" val="10002"/>
                  </a:ext>
                </a:extLst>
              </a:tr>
              <a:tr h="430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Maryland, New Hampshire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Aileen</a:t>
                      </a:r>
                      <a:r>
                        <a:rPr lang="en-US" sz="1600" baseline="0" dirty="0"/>
                        <a:t> Almario </a:t>
                      </a:r>
                      <a:r>
                        <a:rPr lang="en-US" sz="1600" dirty="0">
                          <a:hlinkClick r:id="rId5"/>
                        </a:rPr>
                        <a:t>Aileen.Almario@cms.hhs.gov</a:t>
                      </a:r>
                      <a:r>
                        <a:rPr lang="en-US" sz="1600" dirty="0"/>
                        <a:t>, 410-786-7867</a:t>
                      </a:r>
                    </a:p>
                  </a:txBody>
                  <a:tcPr/>
                </a:tc>
                <a:extLst>
                  <a:ext uri="{0D108BD9-81ED-4DB2-BD59-A6C34878D82A}">
                    <a16:rowId xmlns:a16="http://schemas.microsoft.com/office/drawing/2014/main" val="10003"/>
                  </a:ext>
                </a:extLst>
              </a:tr>
              <a:tr h="430152">
                <a:tc>
                  <a:txBody>
                    <a:bodyPr/>
                    <a:lstStyle/>
                    <a:p>
                      <a:r>
                        <a:rPr lang="en-US" sz="1600" baseline="0" dirty="0"/>
                        <a:t>Colorado, Georgia, Massachusetts</a:t>
                      </a:r>
                    </a:p>
                  </a:txBody>
                  <a:tcPr/>
                </a:tc>
                <a:tc>
                  <a:txBody>
                    <a:bodyPr/>
                    <a:lstStyle/>
                    <a:p>
                      <a:r>
                        <a:rPr lang="en-US" sz="1600" dirty="0"/>
                        <a:t>Daniel Hendricks</a:t>
                      </a:r>
                      <a:r>
                        <a:rPr lang="en-US" sz="1600" baseline="0" dirty="0"/>
                        <a:t> </a:t>
                      </a:r>
                      <a:r>
                        <a:rPr lang="en-US" sz="1600" baseline="0" dirty="0">
                          <a:hlinkClick r:id="rId6"/>
                        </a:rPr>
                        <a:t>Daniel.Hendricks@cms.hhs.gov</a:t>
                      </a:r>
                      <a:r>
                        <a:rPr lang="en-US" sz="1600" baseline="0" dirty="0"/>
                        <a:t>, 410-786-8925</a:t>
                      </a:r>
                      <a:endParaRPr lang="en-US" sz="1600" dirty="0"/>
                    </a:p>
                  </a:txBody>
                  <a:tcPr/>
                </a:tc>
                <a:extLst>
                  <a:ext uri="{0D108BD9-81ED-4DB2-BD59-A6C34878D82A}">
                    <a16:rowId xmlns:a16="http://schemas.microsoft.com/office/drawing/2014/main" val="10005"/>
                  </a:ext>
                </a:extLst>
              </a:tr>
              <a:tr h="430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Jersey,</a:t>
                      </a:r>
                      <a:r>
                        <a:rPr lang="en-US" sz="1600" baseline="0" dirty="0"/>
                        <a:t> South Carolina, West Virginia</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rPr>
                        <a:t>Angela Jones </a:t>
                      </a:r>
                      <a:r>
                        <a:rPr kumimoji="0" lang="en-US" sz="1600" b="0" i="0" u="none" strike="noStrike" kern="1200" cap="none" spc="0" normalizeH="0" baseline="0" noProof="0" dirty="0">
                          <a:ln>
                            <a:noFill/>
                          </a:ln>
                          <a:solidFill>
                            <a:prstClr val="black"/>
                          </a:solidFill>
                          <a:effectLst/>
                          <a:uLnTx/>
                          <a:uFillTx/>
                          <a:latin typeface="+mn-lt"/>
                          <a:hlinkClick r:id="rId7"/>
                        </a:rPr>
                        <a:t>Angela.Jones3@cms.hhs.gov</a:t>
                      </a:r>
                      <a:r>
                        <a:rPr kumimoji="0" lang="en-US" sz="1600" b="0" i="0" u="none" strike="noStrike" kern="1200" cap="none" spc="0" normalizeH="0" baseline="0" noProof="0" dirty="0">
                          <a:ln>
                            <a:noFill/>
                          </a:ln>
                          <a:solidFill>
                            <a:prstClr val="black"/>
                          </a:solidFill>
                          <a:effectLst/>
                          <a:uLnTx/>
                          <a:uFillTx/>
                          <a:latin typeface="+mn-lt"/>
                        </a:rPr>
                        <a:t>  410-786-9101</a:t>
                      </a:r>
                    </a:p>
                  </a:txBody>
                  <a:tcPr/>
                </a:tc>
                <a:extLst>
                  <a:ext uri="{0D108BD9-81ED-4DB2-BD59-A6C34878D82A}">
                    <a16:rowId xmlns:a16="http://schemas.microsoft.com/office/drawing/2014/main" val="10006"/>
                  </a:ext>
                </a:extLst>
              </a:tr>
              <a:tr h="501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Alabama, Vermont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rPr>
                        <a:t>Dan Weimer </a:t>
                      </a:r>
                      <a:r>
                        <a:rPr kumimoji="0" lang="en-US" sz="1600" b="0" i="0" u="none" strike="noStrike" kern="1200" cap="none" spc="0" normalizeH="0" baseline="0" noProof="0" dirty="0">
                          <a:ln>
                            <a:noFill/>
                          </a:ln>
                          <a:solidFill>
                            <a:prstClr val="black"/>
                          </a:solidFill>
                          <a:effectLst/>
                          <a:uLnTx/>
                          <a:uFillTx/>
                          <a:latin typeface="+mn-lt"/>
                          <a:hlinkClick r:id="rId8"/>
                        </a:rPr>
                        <a:t>Daniel.Weimer@cms.hhs.gov</a:t>
                      </a:r>
                      <a:r>
                        <a:rPr kumimoji="0" lang="en-US" sz="1600" b="0" i="0" u="none" strike="noStrike" kern="1200" cap="none" spc="0" normalizeH="0" baseline="0" noProof="0" dirty="0">
                          <a:ln>
                            <a:noFill/>
                          </a:ln>
                          <a:solidFill>
                            <a:prstClr val="black"/>
                          </a:solidFill>
                          <a:effectLst/>
                          <a:uLnTx/>
                          <a:uFillTx/>
                          <a:latin typeface="+mn-lt"/>
                        </a:rPr>
                        <a:t>, 410-786-5240</a:t>
                      </a:r>
                    </a:p>
                  </a:txBody>
                  <a:tcPr/>
                </a:tc>
                <a:extLst>
                  <a:ext uri="{0D108BD9-81ED-4DB2-BD59-A6C34878D82A}">
                    <a16:rowId xmlns:a16="http://schemas.microsoft.com/office/drawing/2014/main" val="10008"/>
                  </a:ext>
                </a:extLst>
              </a:tr>
              <a:tr h="544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California, Kentucky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Tracy Smith </a:t>
                      </a:r>
                      <a:r>
                        <a:rPr lang="en-US" sz="1600" dirty="0">
                          <a:latin typeface="+mn-lt"/>
                          <a:hlinkClick r:id="rId9"/>
                        </a:rPr>
                        <a:t>Tracy.Smith@cms.hhs.gov</a:t>
                      </a:r>
                      <a:r>
                        <a:rPr lang="en-US" sz="1600" dirty="0">
                          <a:latin typeface="+mn-lt"/>
                        </a:rPr>
                        <a:t>,</a:t>
                      </a:r>
                      <a:r>
                        <a:rPr lang="en-US" sz="1600" baseline="0" dirty="0">
                          <a:latin typeface="+mn-lt"/>
                        </a:rPr>
                        <a:t> </a:t>
                      </a:r>
                      <a:r>
                        <a:rPr lang="en-US" sz="1600" dirty="0">
                          <a:latin typeface="+mn-lt"/>
                        </a:rPr>
                        <a:t>410-786-8418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9"/>
                  </a:ext>
                </a:extLst>
              </a:tr>
              <a:tr h="544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Nebraska, North Carolina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rPr>
                        <a:t>May Woo </a:t>
                      </a:r>
                      <a:r>
                        <a:rPr kumimoji="0" lang="en-US" sz="1600" b="0" i="0" u="none" strike="noStrike" kern="1200" cap="none" spc="0" normalizeH="0" baseline="0" noProof="0" dirty="0">
                          <a:ln>
                            <a:noFill/>
                          </a:ln>
                          <a:solidFill>
                            <a:prstClr val="black"/>
                          </a:solidFill>
                          <a:effectLst/>
                          <a:uLnTx/>
                          <a:uFillTx/>
                          <a:latin typeface="+mn-lt"/>
                          <a:hlinkClick r:id="rId10"/>
                        </a:rPr>
                        <a:t>May.Woo@cms.hhs.gov</a:t>
                      </a:r>
                      <a:r>
                        <a:rPr kumimoji="0" lang="en-US" sz="1600" b="0" i="0" u="none" strike="noStrike" kern="1200" cap="none" spc="0" normalizeH="0" baseline="0" noProof="0" dirty="0">
                          <a:ln>
                            <a:noFill/>
                          </a:ln>
                          <a:solidFill>
                            <a:prstClr val="black"/>
                          </a:solidFill>
                          <a:effectLst/>
                          <a:uLnTx/>
                          <a:uFillTx/>
                          <a:latin typeface="+mn-lt"/>
                        </a:rPr>
                        <a:t> 410-786-2097</a:t>
                      </a:r>
                    </a:p>
                  </a:txBody>
                  <a:tcPr/>
                </a:tc>
                <a:extLst>
                  <a:ext uri="{0D108BD9-81ED-4DB2-BD59-A6C34878D82A}">
                    <a16:rowId xmlns:a16="http://schemas.microsoft.com/office/drawing/2014/main" val="3212749591"/>
                  </a:ext>
                </a:extLst>
              </a:tr>
            </a:tbl>
          </a:graphicData>
        </a:graphic>
      </p:graphicFrame>
    </p:spTree>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ctr" eaLnBrk="1" hangingPunct="1">
              <a:lnSpc>
                <a:spcPct val="90000"/>
              </a:lnSpc>
              <a:spcBef>
                <a:spcPct val="0"/>
              </a:spcBef>
              <a:buNone/>
            </a:pPr>
            <a:endParaRPr lang="en-US" altLang="en-US" sz="2400" dirty="0">
              <a:solidFill>
                <a:srgbClr val="000000"/>
              </a:solidFill>
              <a:latin typeface="Myriad Pro" charset="0"/>
              <a:cs typeface="Arial" panose="020B0604020202020204" pitchFamily="34" charset="0"/>
            </a:endParaRPr>
          </a:p>
          <a:p>
            <a:pPr marL="0" lvl="0" indent="0" algn="ctr" eaLnBrk="1" hangingPunct="1">
              <a:lnSpc>
                <a:spcPct val="90000"/>
              </a:lnSpc>
              <a:spcBef>
                <a:spcPct val="0"/>
              </a:spcBef>
              <a:buNone/>
            </a:pPr>
            <a:r>
              <a:rPr lang="en-US" altLang="en-US" sz="2400" dirty="0">
                <a:solidFill>
                  <a:srgbClr val="000000"/>
                </a:solidFill>
                <a:latin typeface="Myriad Pro" charset="0"/>
                <a:cs typeface="Arial" panose="020B0604020202020204" pitchFamily="34" charset="0"/>
              </a:rPr>
              <a:t>The Lewin Group </a:t>
            </a:r>
          </a:p>
          <a:p>
            <a:pPr marL="0" lvl="0" indent="0" algn="ctr" eaLnBrk="1" hangingPunct="1">
              <a:lnSpc>
                <a:spcPct val="90000"/>
              </a:lnSpc>
              <a:spcBef>
                <a:spcPct val="0"/>
              </a:spcBef>
              <a:buNone/>
            </a:pPr>
            <a:r>
              <a:rPr lang="en-US" altLang="en-US" sz="2400" dirty="0">
                <a:solidFill>
                  <a:srgbClr val="000000"/>
                </a:solidFill>
                <a:latin typeface="Myriad Pro" charset="0"/>
                <a:cs typeface="Arial" panose="020B0604020202020204" pitchFamily="34" charset="0"/>
              </a:rPr>
              <a:t>PERM Statistical Contractor</a:t>
            </a:r>
          </a:p>
          <a:p>
            <a:pPr marL="0" lvl="0" indent="0" algn="ctr" eaLnBrk="1" hangingPunct="1">
              <a:lnSpc>
                <a:spcPct val="90000"/>
              </a:lnSpc>
              <a:spcBef>
                <a:spcPct val="0"/>
              </a:spcBef>
              <a:buNone/>
            </a:pPr>
            <a:r>
              <a:rPr lang="en-US" altLang="en-US" sz="2400" dirty="0">
                <a:solidFill>
                  <a:prstClr val="black"/>
                </a:solidFill>
                <a:latin typeface="Myriad Pro" charset="0"/>
                <a:cs typeface="Arial" panose="020B0604020202020204" pitchFamily="34" charset="0"/>
              </a:rPr>
              <a:t>3160 Fairview Park Drive, Suite 600</a:t>
            </a:r>
          </a:p>
          <a:p>
            <a:pPr marL="0" lvl="0" indent="0" algn="ctr" eaLnBrk="1" hangingPunct="1">
              <a:lnSpc>
                <a:spcPct val="90000"/>
              </a:lnSpc>
              <a:spcBef>
                <a:spcPct val="0"/>
              </a:spcBef>
              <a:buNone/>
            </a:pPr>
            <a:r>
              <a:rPr lang="en-US" altLang="en-US" sz="2400" dirty="0">
                <a:solidFill>
                  <a:prstClr val="black"/>
                </a:solidFill>
                <a:latin typeface="Myriad Pro" charset="0"/>
                <a:cs typeface="Arial" panose="020B0604020202020204" pitchFamily="34" charset="0"/>
              </a:rPr>
              <a:t>Falls Church, VA 22042</a:t>
            </a:r>
          </a:p>
          <a:p>
            <a:pPr marL="0" lvl="0" indent="0" algn="ctr" eaLnBrk="1" hangingPunct="1">
              <a:lnSpc>
                <a:spcPct val="90000"/>
              </a:lnSpc>
              <a:spcBef>
                <a:spcPct val="0"/>
              </a:spcBef>
              <a:buNone/>
            </a:pPr>
            <a:r>
              <a:rPr lang="en-US" altLang="en-US" sz="2400" dirty="0">
                <a:solidFill>
                  <a:prstClr val="black"/>
                </a:solidFill>
                <a:latin typeface="Myriad Pro" charset="0"/>
                <a:cs typeface="Arial" panose="020B0604020202020204" pitchFamily="34" charset="0"/>
              </a:rPr>
              <a:t>703-269-5500</a:t>
            </a:r>
          </a:p>
          <a:p>
            <a:pPr marL="0" lvl="0" indent="0" algn="ctr" eaLnBrk="1" hangingPunct="1">
              <a:lnSpc>
                <a:spcPct val="90000"/>
              </a:lnSpc>
              <a:spcBef>
                <a:spcPct val="0"/>
              </a:spcBef>
              <a:buNone/>
            </a:pPr>
            <a:endParaRPr lang="en-US" altLang="en-US" sz="2400" dirty="0">
              <a:solidFill>
                <a:prstClr val="black"/>
              </a:solidFill>
              <a:latin typeface="Myriad Pro" charset="0"/>
              <a:cs typeface="Arial" panose="020B0604020202020204" pitchFamily="34" charset="0"/>
            </a:endParaRPr>
          </a:p>
          <a:p>
            <a:pPr marL="0" lvl="0" indent="0" algn="ctr" eaLnBrk="1" hangingPunct="1">
              <a:lnSpc>
                <a:spcPct val="90000"/>
              </a:lnSpc>
              <a:spcBef>
                <a:spcPct val="0"/>
              </a:spcBef>
              <a:buNone/>
            </a:pPr>
            <a:r>
              <a:rPr lang="en-US" altLang="en-US" sz="2400" dirty="0">
                <a:solidFill>
                  <a:prstClr val="black"/>
                </a:solidFill>
                <a:latin typeface="Myriad Pro" charset="0"/>
                <a:cs typeface="Arial" panose="020B0604020202020204" pitchFamily="34" charset="0"/>
              </a:rPr>
              <a:t>All PERM correspondence should be directed to our central PERM inbox</a:t>
            </a:r>
          </a:p>
          <a:p>
            <a:pPr marL="0" lvl="0" indent="0" eaLnBrk="1" hangingPunct="1">
              <a:lnSpc>
                <a:spcPct val="90000"/>
              </a:lnSpc>
              <a:spcBef>
                <a:spcPct val="0"/>
              </a:spcBef>
              <a:buNone/>
            </a:pPr>
            <a:endParaRPr lang="en-US" altLang="en-US" sz="2400" dirty="0">
              <a:solidFill>
                <a:prstClr val="black"/>
              </a:solidFill>
              <a:latin typeface="Myriad Pro" charset="0"/>
              <a:cs typeface="Arial" panose="020B0604020202020204" pitchFamily="34" charset="0"/>
            </a:endParaRPr>
          </a:p>
          <a:p>
            <a:pPr marL="0" lvl="0" indent="0" algn="ctr" eaLnBrk="1" hangingPunct="1">
              <a:lnSpc>
                <a:spcPct val="90000"/>
              </a:lnSpc>
              <a:spcBef>
                <a:spcPct val="0"/>
              </a:spcBef>
              <a:buNone/>
            </a:pPr>
            <a:r>
              <a:rPr lang="en-US" altLang="en-US" sz="2400" dirty="0">
                <a:latin typeface="Myriad Pro" charset="0"/>
                <a:cs typeface="Arial" panose="020B0604020202020204" pitchFamily="34" charset="0"/>
              </a:rPr>
              <a:t>PERMSC.2023@lewin.com</a:t>
            </a:r>
          </a:p>
          <a:p>
            <a:endParaRPr lang="en-US" dirty="0"/>
          </a:p>
        </p:txBody>
      </p:sp>
      <p:sp>
        <p:nvSpPr>
          <p:cNvPr id="3" name="Title 2"/>
          <p:cNvSpPr>
            <a:spLocks noGrp="1"/>
          </p:cNvSpPr>
          <p:nvPr>
            <p:ph type="title"/>
          </p:nvPr>
        </p:nvSpPr>
        <p:spPr/>
        <p:txBody>
          <a:bodyPr/>
          <a:lstStyle/>
          <a:p>
            <a:r>
              <a:rPr lang="en-US" altLang="en-US" sz="3600" dirty="0">
                <a:solidFill>
                  <a:prstClr val="black"/>
                </a:solidFill>
                <a:latin typeface="Times New Roman" panose="02020603050405020304" pitchFamily="18" charset="0"/>
                <a:cs typeface="Times New Roman" panose="02020603050405020304" pitchFamily="18" charset="0"/>
              </a:rPr>
              <a:t>SC Contact Information</a:t>
            </a:r>
            <a:endParaRPr lang="en-US" dirty="0"/>
          </a:p>
        </p:txBody>
      </p:sp>
      <p:sp>
        <p:nvSpPr>
          <p:cNvPr id="4" name="Slide Number Placeholder 3"/>
          <p:cNvSpPr>
            <a:spLocks noGrp="1"/>
          </p:cNvSpPr>
          <p:nvPr>
            <p:ph type="sldNum" sz="quarter" idx="10"/>
          </p:nvPr>
        </p:nvSpPr>
        <p:spPr/>
        <p:txBody>
          <a:bodyPr/>
          <a:lstStyle/>
          <a:p>
            <a:pPr>
              <a:defRPr/>
            </a:pPr>
            <a:fld id="{55F11071-BB20-46EE-876B-F1D0369E74A9}" type="slidenum">
              <a:rPr lang="en-US" smtClean="0"/>
              <a:pPr>
                <a:defRPr/>
              </a:pPr>
              <a:t>58</a:t>
            </a:fld>
            <a:endParaRPr lang="en-US" dirty="0"/>
          </a:p>
        </p:txBody>
      </p:sp>
    </p:spTree>
    <p:extLst>
      <p:ext uri="{BB962C8B-B14F-4D97-AF65-F5344CB8AC3E}">
        <p14:creationId xmlns:p14="http://schemas.microsoft.com/office/powerpoint/2010/main" val="1405846237"/>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itle 2"/>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RC Contact Information</a:t>
            </a:r>
          </a:p>
        </p:txBody>
      </p:sp>
      <p:sp>
        <p:nvSpPr>
          <p:cNvPr id="8" name="Slide Number Placeholder 1"/>
          <p:cNvSpPr>
            <a:spLocks noGrp="1"/>
          </p:cNvSpPr>
          <p:nvPr>
            <p:ph type="sldNum" sz="quarter" idx="10"/>
          </p:nvPr>
        </p:nvSpPr>
        <p:spPr/>
        <p:txBody>
          <a:bodyPr/>
          <a:lstStyle/>
          <a:p>
            <a:pPr>
              <a:defRPr/>
            </a:pPr>
            <a:fld id="{7DCD7FDA-B8A6-4B7E-8FDF-5726A23A45BE}" type="slidenum">
              <a:rPr lang="en-US" smtClean="0"/>
              <a:pPr>
                <a:defRPr/>
              </a:pPr>
              <a:t>59</a:t>
            </a:fld>
            <a:endParaRPr lang="en-US" dirty="0"/>
          </a:p>
        </p:txBody>
      </p:sp>
      <p:sp>
        <p:nvSpPr>
          <p:cNvPr id="122887" name="Rectangle 1"/>
          <p:cNvSpPr>
            <a:spLocks noChangeArrowheads="1"/>
          </p:cNvSpPr>
          <p:nvPr/>
        </p:nvSpPr>
        <p:spPr bwMode="auto">
          <a:xfrm>
            <a:off x="457200" y="1676400"/>
            <a:ext cx="8229600" cy="4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400" dirty="0">
                <a:latin typeface="Myriad Pro" charset="0"/>
              </a:rPr>
              <a:t>NCI Information System, Inc.</a:t>
            </a:r>
          </a:p>
          <a:p>
            <a:pPr algn="ctr" eaLnBrk="1" hangingPunct="1">
              <a:lnSpc>
                <a:spcPct val="90000"/>
              </a:lnSpc>
              <a:spcBef>
                <a:spcPct val="0"/>
              </a:spcBef>
              <a:buFontTx/>
              <a:buNone/>
            </a:pPr>
            <a:r>
              <a:rPr lang="en-US" altLang="en-US" sz="2400" dirty="0">
                <a:latin typeface="Myriad Pro" charset="0"/>
              </a:rPr>
              <a:t>PERM Review Contractor</a:t>
            </a:r>
          </a:p>
          <a:p>
            <a:pPr algn="ctr" eaLnBrk="1" hangingPunct="1">
              <a:lnSpc>
                <a:spcPct val="90000"/>
              </a:lnSpc>
              <a:spcBef>
                <a:spcPct val="0"/>
              </a:spcBef>
              <a:buFontTx/>
              <a:buNone/>
            </a:pPr>
            <a:r>
              <a:rPr lang="en-US" altLang="en-US" sz="2400" dirty="0">
                <a:latin typeface="Myriad Pro" charset="0"/>
              </a:rPr>
              <a:t>1530 E. Parham Road</a:t>
            </a:r>
          </a:p>
          <a:p>
            <a:pPr algn="ctr" eaLnBrk="1" hangingPunct="1">
              <a:lnSpc>
                <a:spcPct val="90000"/>
              </a:lnSpc>
              <a:spcBef>
                <a:spcPct val="0"/>
              </a:spcBef>
              <a:buFontTx/>
              <a:buNone/>
            </a:pPr>
            <a:r>
              <a:rPr lang="en-US" altLang="en-US" sz="2400" dirty="0">
                <a:latin typeface="Myriad Pro" charset="0"/>
              </a:rPr>
              <a:t>Henrico, VA 23228</a:t>
            </a:r>
          </a:p>
          <a:p>
            <a:pPr algn="ctr" eaLnBrk="1" hangingPunct="1">
              <a:lnSpc>
                <a:spcPct val="90000"/>
              </a:lnSpc>
              <a:spcBef>
                <a:spcPct val="0"/>
              </a:spcBef>
              <a:buFontTx/>
              <a:buNone/>
            </a:pPr>
            <a:r>
              <a:rPr lang="en-US" altLang="en-US" sz="1600" dirty="0">
                <a:solidFill>
                  <a:srgbClr val="FF0000"/>
                </a:solidFill>
                <a:latin typeface="Myriad Pro" charset="0"/>
              </a:rPr>
              <a:t>*Note: We anticipate our physical address to change during the RY23 cycle; updated information will be provided when finalized</a:t>
            </a:r>
          </a:p>
          <a:p>
            <a:pPr algn="ctr" eaLnBrk="1" hangingPunct="1">
              <a:lnSpc>
                <a:spcPct val="90000"/>
              </a:lnSpc>
              <a:spcBef>
                <a:spcPct val="0"/>
              </a:spcBef>
              <a:buFontTx/>
              <a:buNone/>
            </a:pPr>
            <a:endParaRPr lang="en-US" altLang="en-US" sz="1600" dirty="0">
              <a:solidFill>
                <a:srgbClr val="FF0000"/>
              </a:solidFill>
              <a:latin typeface="Myriad Pro" charset="0"/>
            </a:endParaRPr>
          </a:p>
          <a:p>
            <a:pPr algn="ctr" eaLnBrk="1" hangingPunct="1">
              <a:lnSpc>
                <a:spcPct val="90000"/>
              </a:lnSpc>
              <a:spcBef>
                <a:spcPct val="0"/>
              </a:spcBef>
              <a:buFontTx/>
              <a:buNone/>
            </a:pPr>
            <a:r>
              <a:rPr lang="en-US" altLang="en-US" sz="2400" dirty="0">
                <a:latin typeface="Myriad Pro" charset="0"/>
              </a:rPr>
              <a:t>CSR Telephone Line: 800-393-3068  </a:t>
            </a:r>
            <a:r>
              <a:rPr lang="en-US" altLang="en-US" sz="1400" dirty="0">
                <a:latin typeface="Myriad Pro" charset="0"/>
              </a:rPr>
              <a:t>(Telephone number not change)</a:t>
            </a:r>
          </a:p>
          <a:p>
            <a:pPr algn="ctr" eaLnBrk="1" hangingPunct="1">
              <a:lnSpc>
                <a:spcPct val="90000"/>
              </a:lnSpc>
              <a:spcBef>
                <a:spcPct val="0"/>
              </a:spcBef>
              <a:buFontTx/>
              <a:buNone/>
            </a:pPr>
            <a:endParaRPr lang="en-US" altLang="en-US" sz="2000" dirty="0">
              <a:latin typeface="Myriad Pro" charset="0"/>
            </a:endParaRPr>
          </a:p>
          <a:p>
            <a:pPr algn="ctr" eaLnBrk="1" hangingPunct="1">
              <a:lnSpc>
                <a:spcPct val="90000"/>
              </a:lnSpc>
              <a:spcBef>
                <a:spcPct val="0"/>
              </a:spcBef>
              <a:buFontTx/>
              <a:buNone/>
            </a:pPr>
            <a:r>
              <a:rPr lang="en-US" altLang="en-US" sz="2000" dirty="0">
                <a:latin typeface="Myriad Pro" charset="0"/>
              </a:rPr>
              <a:t>Direct general inquiries to our central PERM inbox</a:t>
            </a:r>
          </a:p>
          <a:p>
            <a:pPr algn="ctr" eaLnBrk="1" hangingPunct="1">
              <a:lnSpc>
                <a:spcPct val="90000"/>
              </a:lnSpc>
              <a:spcBef>
                <a:spcPct val="0"/>
              </a:spcBef>
              <a:buFontTx/>
              <a:buNone/>
            </a:pPr>
            <a:r>
              <a:rPr lang="en-US" altLang="en-US" sz="2000" dirty="0">
                <a:latin typeface="Myriad Pro" charset="0"/>
                <a:hlinkClick r:id="rId3"/>
              </a:rPr>
              <a:t>PERMRC_2023@nciinc.com</a:t>
            </a:r>
            <a:endParaRPr lang="en-US" altLang="en-US" sz="2000" dirty="0">
              <a:latin typeface="Myriad Pro" charset="0"/>
            </a:endParaRPr>
          </a:p>
          <a:p>
            <a:pPr algn="ctr" eaLnBrk="1" hangingPunct="1">
              <a:lnSpc>
                <a:spcPct val="90000"/>
              </a:lnSpc>
              <a:spcBef>
                <a:spcPct val="0"/>
              </a:spcBef>
              <a:buFontTx/>
              <a:buNone/>
            </a:pPr>
            <a:endParaRPr lang="en-US" altLang="en-US" sz="2000" dirty="0">
              <a:latin typeface="Myriad Pro" charset="0"/>
            </a:endParaRPr>
          </a:p>
          <a:p>
            <a:pPr algn="ctr" eaLnBrk="1" hangingPunct="1">
              <a:lnSpc>
                <a:spcPct val="90000"/>
              </a:lnSpc>
              <a:spcBef>
                <a:spcPct val="0"/>
              </a:spcBef>
              <a:buFontTx/>
              <a:buNone/>
            </a:pPr>
            <a:r>
              <a:rPr lang="en-US" altLang="en-US" sz="2000" dirty="0">
                <a:latin typeface="Myriad Pro" charset="0"/>
              </a:rPr>
              <a:t>Direct SMERF access inquiries to:</a:t>
            </a:r>
          </a:p>
          <a:p>
            <a:pPr algn="ctr" eaLnBrk="1" hangingPunct="1">
              <a:lnSpc>
                <a:spcPct val="90000"/>
              </a:lnSpc>
              <a:spcBef>
                <a:spcPct val="0"/>
              </a:spcBef>
              <a:buFontTx/>
              <a:buNone/>
            </a:pPr>
            <a:r>
              <a:rPr lang="en-US" altLang="en-US" sz="2000" dirty="0">
                <a:latin typeface="Myriad Pro" charset="0"/>
                <a:hlinkClick r:id="rId4"/>
              </a:rPr>
              <a:t>SMERFaccounts@nciinc.com</a:t>
            </a:r>
            <a:endParaRPr lang="en-US" altLang="en-US" sz="2000" dirty="0">
              <a:latin typeface="Myriad Pro" charset="0"/>
            </a:endParaRPr>
          </a:p>
          <a:p>
            <a:pPr algn="ctr" eaLnBrk="1" hangingPunct="1">
              <a:lnSpc>
                <a:spcPct val="90000"/>
              </a:lnSpc>
              <a:spcBef>
                <a:spcPct val="0"/>
              </a:spcBef>
              <a:buFontTx/>
              <a:buNone/>
            </a:pPr>
            <a:endParaRPr lang="en-US" altLang="en-US" sz="2000" dirty="0">
              <a:latin typeface="Myriad Pro" charset="0"/>
            </a:endParaRPr>
          </a:p>
          <a:p>
            <a:pPr algn="ctr" eaLnBrk="1" hangingPunct="1">
              <a:lnSpc>
                <a:spcPct val="90000"/>
              </a:lnSpc>
              <a:spcBef>
                <a:spcPct val="0"/>
              </a:spcBef>
              <a:buFontTx/>
              <a:buNone/>
            </a:pPr>
            <a:r>
              <a:rPr lang="en-US" altLang="en-US" sz="2000" dirty="0">
                <a:solidFill>
                  <a:srgbClr val="FF0000"/>
                </a:solidFill>
                <a:latin typeface="Myriad Pro" charset="0"/>
              </a:rPr>
              <a:t>*New* </a:t>
            </a:r>
            <a:r>
              <a:rPr lang="en-US" altLang="en-US" sz="2000" dirty="0">
                <a:latin typeface="Myriad Pro" charset="0"/>
              </a:rPr>
              <a:t>Send </a:t>
            </a:r>
            <a:r>
              <a:rPr lang="en-US" altLang="en-US" sz="2000" b="1" dirty="0">
                <a:latin typeface="Myriad Pro" charset="0"/>
              </a:rPr>
              <a:t>inquiries</a:t>
            </a:r>
            <a:r>
              <a:rPr lang="en-US" altLang="en-US" sz="2000" dirty="0">
                <a:latin typeface="Myriad Pro" charset="0"/>
              </a:rPr>
              <a:t> about documentation to: </a:t>
            </a:r>
            <a:r>
              <a:rPr lang="en-US" altLang="en-US" sz="2000" dirty="0" smtClean="0">
                <a:latin typeface="Myriad Pro" charset="0"/>
                <a:hlinkClick r:id="rId5"/>
              </a:rPr>
              <a:t>PERMRC_DOCS@nciinc.com</a:t>
            </a:r>
            <a:endParaRPr lang="en-US" altLang="en-US" sz="2000" dirty="0">
              <a:latin typeface="Myriad Pro" charset="0"/>
            </a:endParaRP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a:latin typeface="Times New Roman" panose="02020603050405020304" pitchFamily="18" charset="0"/>
                <a:cs typeface="Times New Roman" panose="02020603050405020304" pitchFamily="18" charset="0"/>
              </a:rPr>
              <a:t>Statistical Contractor (SC)</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The Lewin Group</a:t>
            </a:r>
          </a:p>
        </p:txBody>
      </p:sp>
      <p:sp>
        <p:nvSpPr>
          <p:cNvPr id="5" name="Slide Number Placeholder 4"/>
          <p:cNvSpPr>
            <a:spLocks noGrp="1"/>
          </p:cNvSpPr>
          <p:nvPr>
            <p:ph type="sldNum" sz="quarter" idx="12"/>
          </p:nvPr>
        </p:nvSpPr>
        <p:spPr/>
        <p:txBody>
          <a:bodyPr/>
          <a:lstStyle/>
          <a:p>
            <a:pPr>
              <a:defRPr/>
            </a:pPr>
            <a:fld id="{6894CEAE-904D-4A46-AE06-FFE6155841D0}" type="slidenum">
              <a:rPr lang="en-US" smtClean="0">
                <a:solidFill>
                  <a:prstClr val="black">
                    <a:tint val="75000"/>
                  </a:prstClr>
                </a:solidFill>
              </a:rPr>
              <a:pPr>
                <a:defRPr/>
              </a:pPr>
              <a:t>6</a:t>
            </a:fld>
            <a:endParaRPr lang="en-US" dirty="0">
              <a:solidFill>
                <a:prstClr val="black">
                  <a:tint val="75000"/>
                </a:prstClr>
              </a:solidFill>
            </a:endParaRPr>
          </a:p>
        </p:txBody>
      </p:sp>
    </p:spTree>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2"/>
          <p:cNvSpPr>
            <a:spLocks noGrp="1"/>
          </p:cNvSpPr>
          <p:nvPr>
            <p:ph type="title"/>
          </p:nvPr>
        </p:nvSpPr>
        <p:spPr>
          <a:effectLst>
            <a:outerShdw dist="76200" dir="5639981" algn="tl" rotWithShape="0">
              <a:srgbClr val="084A9C"/>
            </a:outerShdw>
          </a:effectLst>
        </p:spPr>
        <p:txBody>
          <a:bodyPr/>
          <a:lstStyle/>
          <a:p>
            <a:r>
              <a:rPr lang="en-US" altLang="en-US" sz="3600" dirty="0">
                <a:latin typeface="Times New Roman" panose="02020603050405020304" pitchFamily="18" charset="0"/>
                <a:cs typeface="Times New Roman" panose="02020603050405020304" pitchFamily="18" charset="0"/>
              </a:rPr>
              <a:t>ERC Contact Information</a:t>
            </a:r>
          </a:p>
        </p:txBody>
      </p:sp>
      <p:sp>
        <p:nvSpPr>
          <p:cNvPr id="124931" name="Rectangle 4"/>
          <p:cNvSpPr>
            <a:spLocks noChangeArrowheads="1"/>
          </p:cNvSpPr>
          <p:nvPr/>
        </p:nvSpPr>
        <p:spPr bwMode="auto">
          <a:xfrm>
            <a:off x="371475" y="2251075"/>
            <a:ext cx="8401050"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500" dirty="0">
                <a:solidFill>
                  <a:srgbClr val="000000"/>
                </a:solidFill>
                <a:latin typeface="Myriad Pro" charset="0"/>
              </a:rPr>
              <a:t>Booz Allen Hamilton</a:t>
            </a:r>
          </a:p>
          <a:p>
            <a:pPr algn="ctr" eaLnBrk="1" hangingPunct="1">
              <a:lnSpc>
                <a:spcPct val="90000"/>
              </a:lnSpc>
              <a:spcBef>
                <a:spcPct val="0"/>
              </a:spcBef>
              <a:buFontTx/>
              <a:buNone/>
            </a:pPr>
            <a:endParaRPr lang="en-US" altLang="en-US" sz="2500" dirty="0">
              <a:solidFill>
                <a:srgbClr val="000000"/>
              </a:solidFill>
              <a:latin typeface="Myriad Pro" charset="0"/>
            </a:endParaRPr>
          </a:p>
          <a:p>
            <a:pPr algn="ctr" eaLnBrk="1" hangingPunct="1">
              <a:lnSpc>
                <a:spcPct val="90000"/>
              </a:lnSpc>
              <a:spcBef>
                <a:spcPct val="0"/>
              </a:spcBef>
              <a:buFontTx/>
              <a:buNone/>
            </a:pPr>
            <a:r>
              <a:rPr lang="en-US" altLang="en-US" sz="2500" dirty="0">
                <a:latin typeface="Myriad Pro" charset="0"/>
              </a:rPr>
              <a:t>20 M Street SE</a:t>
            </a:r>
          </a:p>
          <a:p>
            <a:pPr algn="ctr" eaLnBrk="1" hangingPunct="1">
              <a:lnSpc>
                <a:spcPct val="90000"/>
              </a:lnSpc>
              <a:spcBef>
                <a:spcPct val="0"/>
              </a:spcBef>
              <a:buFontTx/>
              <a:buNone/>
            </a:pPr>
            <a:r>
              <a:rPr lang="en-US" altLang="en-US" sz="2500" dirty="0">
                <a:latin typeface="Myriad Pro" charset="0"/>
              </a:rPr>
              <a:t>Washington, DC 20003</a:t>
            </a:r>
          </a:p>
          <a:p>
            <a:pPr algn="ctr" eaLnBrk="1" hangingPunct="1">
              <a:lnSpc>
                <a:spcPct val="90000"/>
              </a:lnSpc>
              <a:spcBef>
                <a:spcPct val="0"/>
              </a:spcBef>
              <a:buFontTx/>
              <a:buNone/>
            </a:pPr>
            <a:r>
              <a:rPr lang="en-US" altLang="en-US" sz="2500" dirty="0">
                <a:latin typeface="Myriad Pro" charset="0"/>
              </a:rPr>
              <a:t>Phone: 202-203-3700</a:t>
            </a:r>
          </a:p>
          <a:p>
            <a:pPr algn="ctr" eaLnBrk="1" hangingPunct="1">
              <a:lnSpc>
                <a:spcPct val="90000"/>
              </a:lnSpc>
              <a:spcBef>
                <a:spcPct val="0"/>
              </a:spcBef>
              <a:buFontTx/>
              <a:buNone/>
            </a:pPr>
            <a:endParaRPr lang="en-US" altLang="en-US" sz="2500" dirty="0">
              <a:solidFill>
                <a:srgbClr val="000000"/>
              </a:solidFill>
              <a:latin typeface="Myriad Pro" charset="0"/>
            </a:endParaRPr>
          </a:p>
          <a:p>
            <a:pPr algn="ctr" eaLnBrk="1" hangingPunct="1">
              <a:lnSpc>
                <a:spcPct val="90000"/>
              </a:lnSpc>
              <a:spcBef>
                <a:spcPct val="0"/>
              </a:spcBef>
              <a:buFontTx/>
              <a:buNone/>
            </a:pPr>
            <a:r>
              <a:rPr lang="en-US" altLang="en-US" sz="2500" dirty="0">
                <a:solidFill>
                  <a:srgbClr val="000000"/>
                </a:solidFill>
                <a:latin typeface="Myriad Pro" charset="0"/>
              </a:rPr>
              <a:t>All PERM correspondence should be directed to</a:t>
            </a:r>
          </a:p>
          <a:p>
            <a:pPr algn="ctr" eaLnBrk="1" hangingPunct="1">
              <a:lnSpc>
                <a:spcPct val="90000"/>
              </a:lnSpc>
              <a:spcBef>
                <a:spcPct val="0"/>
              </a:spcBef>
              <a:buFontTx/>
              <a:buNone/>
            </a:pPr>
            <a:endParaRPr lang="en-US" altLang="en-US" sz="2500" dirty="0">
              <a:solidFill>
                <a:srgbClr val="000000"/>
              </a:solidFill>
              <a:latin typeface="Myriad Pro" charset="0"/>
            </a:endParaRPr>
          </a:p>
          <a:p>
            <a:pPr lvl="0" algn="ctr" eaLnBrk="1" hangingPunct="1">
              <a:lnSpc>
                <a:spcPct val="90000"/>
              </a:lnSpc>
              <a:spcBef>
                <a:spcPct val="0"/>
              </a:spcBef>
              <a:buNone/>
            </a:pPr>
            <a:r>
              <a:rPr lang="en-US" altLang="en-US" sz="2500" dirty="0">
                <a:solidFill>
                  <a:prstClr val="black"/>
                </a:solidFill>
                <a:latin typeface="Myriad Pro" charset="0"/>
              </a:rPr>
              <a:t>PERM_ERC_RY2023@bah.com</a:t>
            </a:r>
          </a:p>
        </p:txBody>
      </p:sp>
      <p:sp>
        <p:nvSpPr>
          <p:cNvPr id="6" name="Slide Number Placeholder 1"/>
          <p:cNvSpPr>
            <a:spLocks noGrp="1"/>
          </p:cNvSpPr>
          <p:nvPr>
            <p:ph type="sldNum" sz="quarter" idx="10"/>
          </p:nvPr>
        </p:nvSpPr>
        <p:spPr/>
        <p:txBody>
          <a:bodyPr/>
          <a:lstStyle/>
          <a:p>
            <a:pPr>
              <a:defRPr/>
            </a:pPr>
            <a:fld id="{9B1FB95A-6E96-4D9E-B848-DA7AC756D653}" type="slidenum">
              <a:rPr lang="en-US"/>
              <a:pPr>
                <a:defRPr/>
              </a:pPr>
              <a:t>60</a:t>
            </a:fld>
            <a:endParaRPr lang="en-US" dirty="0"/>
          </a:p>
        </p:txBody>
      </p:sp>
    </p:spTree>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le 2"/>
          <p:cNvSpPr>
            <a:spLocks noGrp="1"/>
          </p:cNvSpPr>
          <p:nvPr>
            <p:ph type="title"/>
          </p:nvPr>
        </p:nvSpPr>
        <p:spPr>
          <a:effectLst>
            <a:outerShdw dist="76200" dir="5639981" algn="tl" rotWithShape="0">
              <a:srgbClr val="084A9C"/>
            </a:outerShdw>
          </a:effectLst>
        </p:spPr>
        <p:txBody>
          <a:bodyPr/>
          <a:lstStyle/>
          <a:p>
            <a:r>
              <a:rPr lang="en-US" altLang="en-US" sz="3600" dirty="0">
                <a:latin typeface="Times New Roman" panose="02020603050405020304" pitchFamily="18" charset="0"/>
                <a:cs typeface="Times New Roman" panose="02020603050405020304" pitchFamily="18" charset="0"/>
              </a:rPr>
              <a:t>Thank You!</a:t>
            </a:r>
          </a:p>
        </p:txBody>
      </p:sp>
      <p:sp>
        <p:nvSpPr>
          <p:cNvPr id="4" name="Slide Number Placeholder 3"/>
          <p:cNvSpPr>
            <a:spLocks noGrp="1"/>
          </p:cNvSpPr>
          <p:nvPr>
            <p:ph type="sldNum" sz="quarter" idx="10"/>
          </p:nvPr>
        </p:nvSpPr>
        <p:spPr/>
        <p:txBody>
          <a:bodyPr/>
          <a:lstStyle/>
          <a:p>
            <a:pPr>
              <a:defRPr/>
            </a:pPr>
            <a:fld id="{5D4DCDB4-9409-4EB0-BE3B-FCBD8625A7B6}" type="slidenum">
              <a:rPr lang="en-US" smtClean="0"/>
              <a:pPr>
                <a:defRPr/>
              </a:pPr>
              <a:t>61</a:t>
            </a:fld>
            <a:endParaRPr lang="en-US" dirty="0"/>
          </a:p>
        </p:txBody>
      </p:sp>
      <p:pic>
        <p:nvPicPr>
          <p:cNvPr id="6" name="Content Placeholder 4" title="Image: Ques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22525" y="1828800"/>
            <a:ext cx="4297363" cy="4297363"/>
          </a:xfrm>
        </p:spPr>
      </p:pic>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342900" y="1662113"/>
            <a:ext cx="8458200" cy="4876800"/>
          </a:xfrm>
        </p:spPr>
        <p:txBody>
          <a:bodyPr/>
          <a:lstStyle/>
          <a:p>
            <a:pPr algn="just">
              <a:spcBef>
                <a:spcPts val="300"/>
              </a:spcBef>
            </a:pPr>
            <a:r>
              <a:rPr lang="en-US" altLang="en-US" sz="2400" dirty="0">
                <a:latin typeface="Times New Roman" panose="02020603050405020304" pitchFamily="18" charset="0"/>
                <a:cs typeface="Times New Roman" panose="02020603050405020304" pitchFamily="18" charset="0"/>
              </a:rPr>
              <a:t>The Lewin Group is the PERM SC for RY 2023 and has experience working with the last eleven PERM cycles</a:t>
            </a:r>
          </a:p>
          <a:p>
            <a:pPr lvl="0" algn="just">
              <a:spcBef>
                <a:spcPts val="300"/>
              </a:spcBef>
            </a:pPr>
            <a:r>
              <a:rPr lang="en-US" altLang="en-US" sz="2400" dirty="0">
                <a:latin typeface="Times New Roman" panose="02020603050405020304" pitchFamily="18" charset="0"/>
                <a:cs typeface="Times New Roman" panose="02020603050405020304" pitchFamily="18" charset="0"/>
              </a:rPr>
              <a:t>Medicaid and CHIP payments on a quarterly basis and selecting samples for Data Processing (DP) reviews, Medical Reviews (MR), and Medical Records Requests (MRR)</a:t>
            </a:r>
          </a:p>
          <a:p>
            <a:pPr algn="just">
              <a:spcBef>
                <a:spcPts val="300"/>
              </a:spcBef>
            </a:pPr>
            <a:r>
              <a:rPr lang="en-US" altLang="en-US" sz="2400" dirty="0">
                <a:latin typeface="Times New Roman" panose="02020603050405020304" pitchFamily="18" charset="0"/>
                <a:cs typeface="Times New Roman" panose="02020603050405020304" pitchFamily="18" charset="0"/>
              </a:rPr>
              <a:t>Prior to receiving data, the SC will hold intake meetings with each state to gather information regarding state Medicaid and CHIP data, payment structure, and programs</a:t>
            </a:r>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a:p>
            <a:pPr algn="just"/>
            <a:endParaRPr lang="en-US" altLang="en-US" sz="1800" dirty="0">
              <a:latin typeface="Times New Roman" panose="02020603050405020304" pitchFamily="18" charset="0"/>
              <a:cs typeface="Times New Roman" panose="02020603050405020304" pitchFamily="18" charset="0"/>
            </a:endParaRPr>
          </a:p>
        </p:txBody>
      </p:sp>
      <p:sp>
        <p:nvSpPr>
          <p:cNvPr id="56323"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a:latin typeface="Times New Roman" panose="02020603050405020304" pitchFamily="18" charset="0"/>
                <a:cs typeface="Times New Roman" panose="02020603050405020304" pitchFamily="18" charset="0"/>
              </a:rPr>
              <a:t>SC: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The Lewin Group</a:t>
            </a:r>
          </a:p>
        </p:txBody>
      </p:sp>
      <p:sp>
        <p:nvSpPr>
          <p:cNvPr id="3" name="Slide Number Placeholder 2"/>
          <p:cNvSpPr>
            <a:spLocks noGrp="1"/>
          </p:cNvSpPr>
          <p:nvPr>
            <p:ph type="sldNum" sz="quarter" idx="10"/>
          </p:nvPr>
        </p:nvSpPr>
        <p:spPr/>
        <p:txBody>
          <a:bodyPr/>
          <a:lstStyle/>
          <a:p>
            <a:pPr>
              <a:defRPr/>
            </a:pPr>
            <a:fld id="{A3AF7A04-62B3-4EDF-A89F-0EC91F103E07}" type="slidenum">
              <a:rPr lang="en-US">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370308478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458200" cy="5045075"/>
          </a:xfrm>
        </p:spPr>
        <p:txBody>
          <a:bodyPr rtlCol="0">
            <a:normAutofit/>
          </a:bodyPr>
          <a:lstStyle/>
          <a:p>
            <a:pPr>
              <a:defRPr/>
            </a:pPr>
            <a:r>
              <a:rPr lang="en-US" sz="2400" dirty="0">
                <a:latin typeface="Times New Roman" panose="02020603050405020304" pitchFamily="18" charset="0"/>
                <a:cs typeface="Times New Roman" panose="02020603050405020304" pitchFamily="18" charset="0"/>
              </a:rPr>
              <a:t>States must submit valid, complete, and accurate claims universes to the SC</a:t>
            </a:r>
          </a:p>
          <a:p>
            <a:pPr algn="just">
              <a:defRPr/>
            </a:pPr>
            <a:r>
              <a:rPr lang="en-US" sz="2400" dirty="0">
                <a:solidFill>
                  <a:prstClr val="black"/>
                </a:solidFill>
                <a:latin typeface="Times New Roman" panose="02020603050405020304" pitchFamily="18" charset="0"/>
                <a:cs typeface="Times New Roman" panose="02020603050405020304" pitchFamily="18" charset="0"/>
              </a:rPr>
              <a:t>States have two data submission options – </a:t>
            </a:r>
            <a:r>
              <a:rPr lang="en-US" sz="2400" b="1" dirty="0">
                <a:latin typeface="Times New Roman" panose="02020603050405020304" pitchFamily="18" charset="0"/>
                <a:cs typeface="Times New Roman" panose="02020603050405020304" pitchFamily="18" charset="0"/>
              </a:rPr>
              <a:t>must choose by June 15, 2021</a:t>
            </a:r>
          </a:p>
          <a:p>
            <a:pPr lvl="1">
              <a:defRPr/>
            </a:pPr>
            <a:r>
              <a:rPr lang="en-US" sz="2000" dirty="0">
                <a:solidFill>
                  <a:prstClr val="black"/>
                </a:solidFill>
                <a:latin typeface="Times New Roman" panose="02020603050405020304" pitchFamily="18" charset="0"/>
                <a:cs typeface="Times New Roman" panose="02020603050405020304" pitchFamily="18" charset="0"/>
              </a:rPr>
              <a:t>Routine PERM</a:t>
            </a:r>
          </a:p>
          <a:p>
            <a:pPr lvl="1">
              <a:defRPr/>
            </a:pPr>
            <a:r>
              <a:rPr lang="en-US" sz="2000" dirty="0">
                <a:solidFill>
                  <a:prstClr val="black"/>
                </a:solidFill>
                <a:latin typeface="Times New Roman" panose="02020603050405020304" pitchFamily="18" charset="0"/>
                <a:cs typeface="Times New Roman" panose="02020603050405020304" pitchFamily="18" charset="0"/>
              </a:rPr>
              <a:t>PERM+</a:t>
            </a:r>
          </a:p>
          <a:p>
            <a:pPr lvl="2">
              <a:buFont typeface="Wingdings" panose="05000000000000000000" pitchFamily="2" charset="2"/>
              <a:buChar char="§"/>
              <a:defRPr/>
            </a:pPr>
            <a:r>
              <a:rPr lang="en-US" sz="1600" dirty="0" smtClean="0">
                <a:latin typeface="Times New Roman" panose="02020603050405020304" pitchFamily="18" charset="0"/>
                <a:cs typeface="Times New Roman" panose="02020603050405020304" pitchFamily="18" charset="0"/>
              </a:rPr>
              <a:t>For more information on the submission options, contact </a:t>
            </a:r>
            <a:r>
              <a:rPr lang="en-US" sz="1600" dirty="0" smtClean="0">
                <a:latin typeface="Times New Roman" panose="02020603050405020304" pitchFamily="18" charset="0"/>
                <a:cs typeface="Times New Roman" panose="02020603050405020304" pitchFamily="18" charset="0"/>
                <a:hlinkClick r:id="rId3"/>
              </a:rPr>
              <a:t>PERMSC.2023@lewin.com</a:t>
            </a:r>
            <a:r>
              <a:rPr lang="en-US" sz="1600" dirty="0" smtClean="0">
                <a:latin typeface="Times New Roman" panose="02020603050405020304" pitchFamily="18" charset="0"/>
                <a:cs typeface="Times New Roman" panose="02020603050405020304" pitchFamily="18" charset="0"/>
              </a:rPr>
              <a:t> </a:t>
            </a:r>
          </a:p>
          <a:p>
            <a:pPr>
              <a:defRPr/>
            </a:pPr>
            <a:r>
              <a:rPr lang="en-US" sz="2400" dirty="0" smtClean="0">
                <a:solidFill>
                  <a:prstClr val="black"/>
                </a:solidFill>
                <a:latin typeface="Times New Roman" panose="02020603050405020304" pitchFamily="18" charset="0"/>
                <a:cs typeface="Times New Roman" panose="02020603050405020304" pitchFamily="18" charset="0"/>
              </a:rPr>
              <a:t>An Intake Meeting is held with each state to discuss:</a:t>
            </a:r>
          </a:p>
          <a:p>
            <a:pPr lvl="1">
              <a:defRPr/>
            </a:pPr>
            <a:r>
              <a:rPr lang="en-US" sz="2000" dirty="0" smtClean="0">
                <a:solidFill>
                  <a:prstClr val="black"/>
                </a:solidFill>
                <a:latin typeface="Times New Roman" panose="02020603050405020304" pitchFamily="18" charset="0"/>
                <a:cs typeface="Times New Roman" panose="02020603050405020304" pitchFamily="18" charset="0"/>
              </a:rPr>
              <a:t>Requirements </a:t>
            </a:r>
            <a:r>
              <a:rPr lang="en-US" sz="2000" dirty="0">
                <a:solidFill>
                  <a:prstClr val="black"/>
                </a:solidFill>
                <a:latin typeface="Times New Roman" panose="02020603050405020304" pitchFamily="18" charset="0"/>
                <a:cs typeface="Times New Roman" panose="02020603050405020304" pitchFamily="18" charset="0"/>
              </a:rPr>
              <a:t>of PERM claims data submission</a:t>
            </a:r>
          </a:p>
          <a:p>
            <a:pPr lvl="1">
              <a:defRPr/>
            </a:pPr>
            <a:r>
              <a:rPr lang="en-US" sz="2000" dirty="0">
                <a:solidFill>
                  <a:prstClr val="black"/>
                </a:solidFill>
                <a:latin typeface="Times New Roman" panose="02020603050405020304" pitchFamily="18" charset="0"/>
                <a:cs typeface="Times New Roman" panose="02020603050405020304" pitchFamily="18" charset="0"/>
              </a:rPr>
              <a:t>Medicaid and CHIP programs and </a:t>
            </a:r>
            <a:r>
              <a:rPr lang="en-US" sz="2000" dirty="0">
                <a:latin typeface="Times New Roman" panose="02020603050405020304" pitchFamily="18" charset="0"/>
                <a:cs typeface="Times New Roman" panose="02020603050405020304" pitchFamily="18" charset="0"/>
              </a:rPr>
              <a:t>payment</a:t>
            </a:r>
            <a:r>
              <a:rPr lang="en-US" sz="2000" dirty="0">
                <a:solidFill>
                  <a:prstClr val="black"/>
                </a:solidFill>
                <a:latin typeface="Times New Roman" panose="02020603050405020304" pitchFamily="18" charset="0"/>
                <a:cs typeface="Times New Roman" panose="02020603050405020304" pitchFamily="18" charset="0"/>
              </a:rPr>
              <a:t> structures</a:t>
            </a:r>
          </a:p>
          <a:p>
            <a:pPr lvl="1">
              <a:defRPr/>
            </a:pPr>
            <a:r>
              <a:rPr lang="en-US" sz="2000" dirty="0">
                <a:solidFill>
                  <a:prstClr val="black"/>
                </a:solidFill>
                <a:latin typeface="Times New Roman" panose="02020603050405020304" pitchFamily="18" charset="0"/>
                <a:cs typeface="Times New Roman" panose="02020603050405020304" pitchFamily="18" charset="0"/>
              </a:rPr>
              <a:t>All data sources and the data collection process for PERM</a:t>
            </a:r>
          </a:p>
          <a:p>
            <a:pPr lvl="1">
              <a:defRPr/>
            </a:pPr>
            <a:r>
              <a:rPr lang="en-US" sz="2000" dirty="0">
                <a:solidFill>
                  <a:prstClr val="black"/>
                </a:solidFill>
                <a:latin typeface="Times New Roman" panose="02020603050405020304" pitchFamily="18" charset="0"/>
                <a:cs typeface="Times New Roman" panose="02020603050405020304" pitchFamily="18" charset="0"/>
              </a:rPr>
              <a:t>Waivers, demonstrations, and other programs in the state</a:t>
            </a:r>
          </a:p>
          <a:p>
            <a:pPr lvl="1">
              <a:defRPr/>
            </a:pPr>
            <a:r>
              <a:rPr lang="en-US" sz="2000" dirty="0">
                <a:solidFill>
                  <a:prstClr val="black"/>
                </a:solidFill>
                <a:latin typeface="Times New Roman" panose="02020603050405020304" pitchFamily="18" charset="0"/>
                <a:cs typeface="Times New Roman" panose="02020603050405020304" pitchFamily="18" charset="0"/>
              </a:rPr>
              <a:t>Any state-specific considerations around staffing structure and processes</a:t>
            </a:r>
            <a:endParaRPr lang="en-US" sz="1800" dirty="0">
              <a:latin typeface="Times New Roman" pitchFamily="18" charset="0"/>
              <a:cs typeface="Times New Roman" pitchFamily="18" charset="0"/>
            </a:endParaRPr>
          </a:p>
          <a:p>
            <a:pPr marL="685800" lvl="2" indent="0">
              <a:buFont typeface="Arial" panose="020B0604020202020204" pitchFamily="34" charset="0"/>
              <a:buNone/>
              <a:defRPr/>
            </a:pPr>
            <a:endParaRPr lang="en-US" sz="1350" dirty="0">
              <a:solidFill>
                <a:prstClr val="black"/>
              </a:solidFill>
              <a:latin typeface="Times New Roman" panose="02020603050405020304" pitchFamily="18" charset="0"/>
              <a:cs typeface="Times New Roman" panose="02020603050405020304" pitchFamily="18" charset="0"/>
            </a:endParaRPr>
          </a:p>
        </p:txBody>
      </p:sp>
      <p:sp>
        <p:nvSpPr>
          <p:cNvPr id="37891"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a:latin typeface="Times New Roman" panose="02020603050405020304" pitchFamily="18" charset="0"/>
                <a:cs typeface="Times New Roman" panose="02020603050405020304" pitchFamily="18" charset="0"/>
              </a:rPr>
              <a:t>SC: Claims Data Submission</a:t>
            </a:r>
          </a:p>
        </p:txBody>
      </p:sp>
      <p:sp>
        <p:nvSpPr>
          <p:cNvPr id="4" name="Slide Number Placeholder 3"/>
          <p:cNvSpPr>
            <a:spLocks noGrp="1"/>
          </p:cNvSpPr>
          <p:nvPr>
            <p:ph type="sldNum" sz="quarter" idx="10"/>
          </p:nvPr>
        </p:nvSpPr>
        <p:spPr/>
        <p:txBody>
          <a:bodyPr/>
          <a:lstStyle/>
          <a:p>
            <a:pPr>
              <a:defRPr/>
            </a:pPr>
            <a:fld id="{98EA18E3-2419-4B87-B2CD-9257CD6ED05C}" type="slidenum">
              <a:rPr lang="en-US"/>
              <a:pPr>
                <a:defRPr/>
              </a:pPr>
              <a:t>8</a:t>
            </a:fld>
            <a:endParaRPr lang="en-US" dirty="0"/>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152400" y="1981200"/>
            <a:ext cx="8534400" cy="4687888"/>
          </a:xfrm>
        </p:spPr>
        <p:txBody>
          <a:bodyPr/>
          <a:lstStyle/>
          <a:p>
            <a:pPr>
              <a:buClr>
                <a:srgbClr val="000000"/>
              </a:buClr>
            </a:pPr>
            <a:r>
              <a:rPr lang="en-US" altLang="en-US" dirty="0">
                <a:solidFill>
                  <a:srgbClr val="FF0000"/>
                </a:solidFill>
                <a:latin typeface="Times New Roman" panose="02020603050405020304" pitchFamily="18" charset="0"/>
                <a:cs typeface="Times New Roman" panose="02020603050405020304" pitchFamily="18" charset="0"/>
              </a:rPr>
              <a:t>**New** </a:t>
            </a:r>
            <a:r>
              <a:rPr lang="en-US" altLang="en-US" dirty="0">
                <a:latin typeface="Times New Roman" panose="02020603050405020304" pitchFamily="18" charset="0"/>
                <a:cs typeface="Times New Roman" panose="02020603050405020304" pitchFamily="18" charset="0"/>
              </a:rPr>
              <a:t>Data Submission Instruction Meetings</a:t>
            </a:r>
          </a:p>
          <a:p>
            <a:pPr lvl="1" algn="just"/>
            <a:r>
              <a:rPr lang="en-US" altLang="en-US" sz="2400" dirty="0">
                <a:latin typeface="Times New Roman" panose="02020603050405020304" pitchFamily="18" charset="0"/>
                <a:cs typeface="Times New Roman" panose="02020603050405020304" pitchFamily="18" charset="0"/>
              </a:rPr>
              <a:t>The SC will hold meetings to facilitate an in-depth discussion of the data submission instructions</a:t>
            </a:r>
          </a:p>
          <a:p>
            <a:pPr lvl="1"/>
            <a:r>
              <a:rPr lang="en-US" altLang="en-US" sz="2400" dirty="0">
                <a:latin typeface="Times New Roman" panose="02020603050405020304" pitchFamily="18" charset="0"/>
                <a:cs typeface="Times New Roman" panose="02020603050405020304" pitchFamily="18" charset="0"/>
              </a:rPr>
              <a:t>Several sessions will be held in June</a:t>
            </a:r>
          </a:p>
          <a:p>
            <a:pPr lvl="1"/>
            <a:r>
              <a:rPr lang="en-US" altLang="en-US" sz="2400" dirty="0">
                <a:latin typeface="Times New Roman" panose="02020603050405020304" pitchFamily="18" charset="0"/>
                <a:cs typeface="Times New Roman" panose="02020603050405020304" pitchFamily="18" charset="0"/>
              </a:rPr>
              <a:t>There will be sessions for both the routine PERM or PERM+ submission method</a:t>
            </a:r>
          </a:p>
        </p:txBody>
      </p:sp>
      <p:sp>
        <p:nvSpPr>
          <p:cNvPr id="39939"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a:latin typeface="Times New Roman" panose="02020603050405020304" pitchFamily="18" charset="0"/>
                <a:cs typeface="Times New Roman" panose="02020603050405020304" pitchFamily="18" charset="0"/>
              </a:rPr>
              <a:t>SC: Claims Data Submission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7F0E0-6328-4156-B98D-EEF36565339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378E86FBB974489B1F1CAEEFFCD6E2" ma:contentTypeVersion="6" ma:contentTypeDescription="Create a new document." ma:contentTypeScope="" ma:versionID="9cc594b85fb8b08478358154e1491a10">
  <xsd:schema xmlns:xsd="http://www.w3.org/2001/XMLSchema" xmlns:xs="http://www.w3.org/2001/XMLSchema" xmlns:p="http://schemas.microsoft.com/office/2006/metadata/properties" xmlns:ns2="61c2ab7d-ee94-4fe2-8c8a-73e302fe1d06" xmlns:ns3="08604647-4780-4ced-8c8e-eb14152bdd1e" targetNamespace="http://schemas.microsoft.com/office/2006/metadata/properties" ma:root="true" ma:fieldsID="64d83e0f55098333f262262d5a178727" ns2:_="" ns3:_="">
    <xsd:import namespace="61c2ab7d-ee94-4fe2-8c8a-73e302fe1d06"/>
    <xsd:import namespace="08604647-4780-4ced-8c8e-eb14152bdd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2ab7d-ee94-4fe2-8c8a-73e302fe1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604647-4780-4ced-8c8e-eb14152bdd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84384D-A376-4C11-AC4D-24969DCA8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2ab7d-ee94-4fe2-8c8a-73e302fe1d06"/>
    <ds:schemaRef ds:uri="08604647-4780-4ced-8c8e-eb14152bd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F3710C-A50B-4B92-A07F-743978C5E975}">
  <ds:schemaRefs>
    <ds:schemaRef ds:uri="http://schemas.microsoft.com/sharepoint/v3/contenttype/forms"/>
  </ds:schemaRefs>
</ds:datastoreItem>
</file>

<file path=customXml/itemProps3.xml><?xml version="1.0" encoding="utf-8"?>
<ds:datastoreItem xmlns:ds="http://schemas.openxmlformats.org/officeDocument/2006/customXml" ds:itemID="{257E2F65-897A-4932-9C19-2E1B743F4D61}">
  <ds:schemaRefs>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61c2ab7d-ee94-4fe2-8c8a-73e302fe1d06"/>
    <ds:schemaRef ds:uri="http://schemas.openxmlformats.org/package/2006/metadata/core-properties"/>
    <ds:schemaRef ds:uri="08604647-4780-4ced-8c8e-eb14152bdd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75105</TotalTime>
  <Words>5747</Words>
  <Application>Microsoft Office PowerPoint</Application>
  <PresentationFormat>On-screen Show (4:3)</PresentationFormat>
  <Paragraphs>616</Paragraphs>
  <Slides>61</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Myriad Pro</vt:lpstr>
      <vt:lpstr>Symbol</vt:lpstr>
      <vt:lpstr>Times New Roman</vt:lpstr>
      <vt:lpstr>Wingdings</vt:lpstr>
      <vt:lpstr>CMS_template</vt:lpstr>
      <vt:lpstr>Custom Design</vt:lpstr>
      <vt:lpstr>Payment Error Rate Measurement (PERM)</vt:lpstr>
      <vt:lpstr>Agenda</vt:lpstr>
      <vt:lpstr>Agenda (cont’d)</vt:lpstr>
      <vt:lpstr>PERM Program Overview</vt:lpstr>
      <vt:lpstr>PERM Program Overview: Cycle Progression</vt:lpstr>
      <vt:lpstr>Statistical Contractor (SC) The Lewin Group</vt:lpstr>
      <vt:lpstr>SC:  The Lewin Group</vt:lpstr>
      <vt:lpstr>SC: Claims Data Submission</vt:lpstr>
      <vt:lpstr>SC: Claims Data Submission</vt:lpstr>
      <vt:lpstr>SC: Claims Data Submission (cont’d)</vt:lpstr>
      <vt:lpstr>SC: Claims Data Submission (cont’d)</vt:lpstr>
      <vt:lpstr>SC: Claims Data Submission (cont’d)</vt:lpstr>
      <vt:lpstr>SC: Claims Data Submission (cont’d)</vt:lpstr>
      <vt:lpstr>SC: FFS and Managed Care Sampling</vt:lpstr>
      <vt:lpstr>SC: FFS and Managed Care Sampling (cont’d)</vt:lpstr>
      <vt:lpstr>SC: FFS Details Data</vt:lpstr>
      <vt:lpstr>SC: FFS Details Data (cont’d.)</vt:lpstr>
      <vt:lpstr> Review Contractor (RC) NCI Information Systems, Inc. </vt:lpstr>
      <vt:lpstr>RC NCI Information Systems, Inc.</vt:lpstr>
      <vt:lpstr>RC: SMERF</vt:lpstr>
      <vt:lpstr>RC: State Policy Collection</vt:lpstr>
      <vt:lpstr>RC: DP Reviews</vt:lpstr>
      <vt:lpstr>RC: DP Reviews</vt:lpstr>
      <vt:lpstr>RC: DP Reviews (cont’d)</vt:lpstr>
      <vt:lpstr>RC: DP Reviews (cont’d)</vt:lpstr>
      <vt:lpstr>RC: DP Reviews: FFS Review Elements</vt:lpstr>
      <vt:lpstr>RC: DP Reviews: Managed Care Review Elements</vt:lpstr>
      <vt:lpstr>RC: DP Reviews: Preliminary RY23 DP Finding Codes</vt:lpstr>
      <vt:lpstr>RC: Medical Records Requests (MRR)</vt:lpstr>
      <vt:lpstr>Medical Records Requests (MRR) (cont’d)</vt:lpstr>
      <vt:lpstr>RC: Medical Records Requests (cont’d)</vt:lpstr>
      <vt:lpstr>RC: Medical Reviews (MR)</vt:lpstr>
      <vt:lpstr>RC: Medical Review (MR) (cont’d)</vt:lpstr>
      <vt:lpstr>RC: Medical Reviews (cont’d)</vt:lpstr>
      <vt:lpstr>Eligibility Review Contractor (ERC) Booz Allen Hamilton</vt:lpstr>
      <vt:lpstr>Eligibility Review Contractor (ERC)</vt:lpstr>
      <vt:lpstr>Overview of Eligibility Reviews</vt:lpstr>
      <vt:lpstr>ERC State Eligibility Policy Collection</vt:lpstr>
      <vt:lpstr>Federal Medical Assistance Percentage  (FMAP)</vt:lpstr>
      <vt:lpstr>Example of Eligibility Review Elements </vt:lpstr>
      <vt:lpstr>Pending Documentation Requests</vt:lpstr>
      <vt:lpstr>Eligibility Reviews</vt:lpstr>
      <vt:lpstr>Remote System Access and State Participation</vt:lpstr>
      <vt:lpstr>Remote Systems Access</vt:lpstr>
      <vt:lpstr>Remote Systems Access (cont’d)</vt:lpstr>
      <vt:lpstr>Overview of State Participation in PERM Reviews</vt:lpstr>
      <vt:lpstr>Tracking Errors, Improper Payment Reporting, Next Steps, Contacts</vt:lpstr>
      <vt:lpstr>Tracking Errors and  Responding to Findings</vt:lpstr>
      <vt:lpstr>Tracking Errors and  Responding to Findings (cont’d)</vt:lpstr>
      <vt:lpstr>Tracking Errors and  Responding to Findings (cont’d)</vt:lpstr>
      <vt:lpstr>Tracking Errors and  Responding to Findings (cont’d)</vt:lpstr>
      <vt:lpstr>Improper Payment  Rate Reporting</vt:lpstr>
      <vt:lpstr>Next Steps</vt:lpstr>
      <vt:lpstr>Next Steps (continued)</vt:lpstr>
      <vt:lpstr>Next Steps (continued)</vt:lpstr>
      <vt:lpstr>Communication, Collaboration, and Additional Resources</vt:lpstr>
      <vt:lpstr>PERM State Liaison Contact Information</vt:lpstr>
      <vt:lpstr>SC Contact Information</vt:lpstr>
      <vt:lpstr>RC Contact Information</vt:lpstr>
      <vt:lpstr>ERC Contact Information</vt:lpstr>
      <vt:lpstr>Thank You!</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 RY 2021 Cycle 3 Kick-off</dc:title>
  <dc:creator>CMS</dc:creator>
  <cp:lastModifiedBy>Uppal, Angad (CMS/OFM)</cp:lastModifiedBy>
  <cp:revision>1177</cp:revision>
  <cp:lastPrinted>2021-04-15T15:23:01Z</cp:lastPrinted>
  <dcterms:created xsi:type="dcterms:W3CDTF">2012-02-10T20:51:24Z</dcterms:created>
  <dcterms:modified xsi:type="dcterms:W3CDTF">2021-04-29T17:35:38Z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0x0101008E378E86FBB974489B1F1CAEEFFCD6E2</vt:lpwstr>
  </property>
  <property fmtid="{D5CDD505-2E9C-101B-9397-08002B2CF9AE}" pid="3" name="_NewReviewCycle">
    <vt:lpwstr/>
  </property>
</Properties>
</file>