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3"/>
  </p:sldMasterIdLst>
  <p:notesMasterIdLst>
    <p:notesMasterId r:id="rId75"/>
  </p:notesMasterIdLst>
  <p:handoutMasterIdLst>
    <p:handoutMasterId r:id="rId76"/>
  </p:handoutMasterIdLst>
  <p:sldIdLst>
    <p:sldId id="256" r:id="rId4"/>
    <p:sldId id="257" r:id="rId5"/>
    <p:sldId id="258" r:id="rId6"/>
    <p:sldId id="259" r:id="rId7"/>
    <p:sldId id="344" r:id="rId8"/>
    <p:sldId id="335" r:id="rId9"/>
    <p:sldId id="269" r:id="rId10"/>
    <p:sldId id="265" r:id="rId11"/>
    <p:sldId id="266" r:id="rId12"/>
    <p:sldId id="267" r:id="rId13"/>
    <p:sldId id="268" r:id="rId14"/>
    <p:sldId id="270" r:id="rId15"/>
    <p:sldId id="271" r:id="rId16"/>
    <p:sldId id="272" r:id="rId17"/>
    <p:sldId id="278" r:id="rId18"/>
    <p:sldId id="279" r:id="rId19"/>
    <p:sldId id="273" r:id="rId20"/>
    <p:sldId id="274" r:id="rId21"/>
    <p:sldId id="280" r:id="rId22"/>
    <p:sldId id="281" r:id="rId23"/>
    <p:sldId id="275" r:id="rId24"/>
    <p:sldId id="276" r:id="rId25"/>
    <p:sldId id="349" r:id="rId26"/>
    <p:sldId id="283" r:id="rId27"/>
    <p:sldId id="277" r:id="rId28"/>
    <p:sldId id="284" r:id="rId29"/>
    <p:sldId id="287" r:id="rId30"/>
    <p:sldId id="354" r:id="rId31"/>
    <p:sldId id="350" r:id="rId32"/>
    <p:sldId id="292" r:id="rId33"/>
    <p:sldId id="334" r:id="rId34"/>
    <p:sldId id="294" r:id="rId35"/>
    <p:sldId id="295" r:id="rId36"/>
    <p:sldId id="296" r:id="rId37"/>
    <p:sldId id="336" r:id="rId38"/>
    <p:sldId id="347" r:id="rId39"/>
    <p:sldId id="307" r:id="rId40"/>
    <p:sldId id="297" r:id="rId41"/>
    <p:sldId id="345" r:id="rId42"/>
    <p:sldId id="348" r:id="rId43"/>
    <p:sldId id="298" r:id="rId44"/>
    <p:sldId id="299" r:id="rId45"/>
    <p:sldId id="300" r:id="rId46"/>
    <p:sldId id="301" r:id="rId47"/>
    <p:sldId id="355" r:id="rId48"/>
    <p:sldId id="303" r:id="rId49"/>
    <p:sldId id="346" r:id="rId50"/>
    <p:sldId id="304" r:id="rId51"/>
    <p:sldId id="356" r:id="rId52"/>
    <p:sldId id="306" r:id="rId53"/>
    <p:sldId id="337" r:id="rId54"/>
    <p:sldId id="308" r:id="rId55"/>
    <p:sldId id="351" r:id="rId56"/>
    <p:sldId id="309" r:id="rId57"/>
    <p:sldId id="352" r:id="rId58"/>
    <p:sldId id="311" r:id="rId59"/>
    <p:sldId id="314" r:id="rId60"/>
    <p:sldId id="316" r:id="rId61"/>
    <p:sldId id="317" r:id="rId62"/>
    <p:sldId id="318" r:id="rId63"/>
    <p:sldId id="319" r:id="rId64"/>
    <p:sldId id="320" r:id="rId65"/>
    <p:sldId id="321" r:id="rId66"/>
    <p:sldId id="353" r:id="rId67"/>
    <p:sldId id="324" r:id="rId68"/>
    <p:sldId id="325" r:id="rId69"/>
    <p:sldId id="331" r:id="rId70"/>
    <p:sldId id="327" r:id="rId71"/>
    <p:sldId id="332" r:id="rId72"/>
    <p:sldId id="329" r:id="rId73"/>
    <p:sldId id="333"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nstantia" panose="02030602050306030303" pitchFamily="18" charset="0"/>
        <a:ea typeface="+mn-ea"/>
        <a:cs typeface="+mn-cs"/>
      </a:defRPr>
    </a:lvl1pPr>
    <a:lvl2pPr marL="457200" algn="l" rtl="0" eaLnBrk="0" fontAlgn="base" hangingPunct="0">
      <a:spcBef>
        <a:spcPct val="0"/>
      </a:spcBef>
      <a:spcAft>
        <a:spcPct val="0"/>
      </a:spcAft>
      <a:defRPr kern="1200">
        <a:solidFill>
          <a:schemeClr val="tx1"/>
        </a:solidFill>
        <a:latin typeface="Constantia" panose="02030602050306030303" pitchFamily="18" charset="0"/>
        <a:ea typeface="+mn-ea"/>
        <a:cs typeface="+mn-cs"/>
      </a:defRPr>
    </a:lvl2pPr>
    <a:lvl3pPr marL="914400" algn="l" rtl="0" eaLnBrk="0" fontAlgn="base" hangingPunct="0">
      <a:spcBef>
        <a:spcPct val="0"/>
      </a:spcBef>
      <a:spcAft>
        <a:spcPct val="0"/>
      </a:spcAft>
      <a:defRPr kern="1200">
        <a:solidFill>
          <a:schemeClr val="tx1"/>
        </a:solidFill>
        <a:latin typeface="Constantia" panose="02030602050306030303" pitchFamily="18" charset="0"/>
        <a:ea typeface="+mn-ea"/>
        <a:cs typeface="+mn-cs"/>
      </a:defRPr>
    </a:lvl3pPr>
    <a:lvl4pPr marL="1371600" algn="l" rtl="0" eaLnBrk="0" fontAlgn="base" hangingPunct="0">
      <a:spcBef>
        <a:spcPct val="0"/>
      </a:spcBef>
      <a:spcAft>
        <a:spcPct val="0"/>
      </a:spcAft>
      <a:defRPr kern="1200">
        <a:solidFill>
          <a:schemeClr val="tx1"/>
        </a:solidFill>
        <a:latin typeface="Constantia" panose="02030602050306030303" pitchFamily="18" charset="0"/>
        <a:ea typeface="+mn-ea"/>
        <a:cs typeface="+mn-cs"/>
      </a:defRPr>
    </a:lvl4pPr>
    <a:lvl5pPr marL="1828800" algn="l" rtl="0" eaLnBrk="0" fontAlgn="base" hangingPunct="0">
      <a:spcBef>
        <a:spcPct val="0"/>
      </a:spcBef>
      <a:spcAft>
        <a:spcPct val="0"/>
      </a:spcAft>
      <a:defRPr kern="1200">
        <a:solidFill>
          <a:schemeClr val="tx1"/>
        </a:solidFill>
        <a:latin typeface="Constantia" panose="02030602050306030303" pitchFamily="18" charset="0"/>
        <a:ea typeface="+mn-ea"/>
        <a:cs typeface="+mn-cs"/>
      </a:defRPr>
    </a:lvl5pPr>
    <a:lvl6pPr marL="2286000" algn="l" defTabSz="914400" rtl="0" eaLnBrk="1" latinLnBrk="0" hangingPunct="1">
      <a:defRPr kern="1200">
        <a:solidFill>
          <a:schemeClr val="tx1"/>
        </a:solidFill>
        <a:latin typeface="Constantia" panose="02030602050306030303" pitchFamily="18" charset="0"/>
        <a:ea typeface="+mn-ea"/>
        <a:cs typeface="+mn-cs"/>
      </a:defRPr>
    </a:lvl6pPr>
    <a:lvl7pPr marL="2743200" algn="l" defTabSz="914400" rtl="0" eaLnBrk="1" latinLnBrk="0" hangingPunct="1">
      <a:defRPr kern="1200">
        <a:solidFill>
          <a:schemeClr val="tx1"/>
        </a:solidFill>
        <a:latin typeface="Constantia" panose="02030602050306030303" pitchFamily="18" charset="0"/>
        <a:ea typeface="+mn-ea"/>
        <a:cs typeface="+mn-cs"/>
      </a:defRPr>
    </a:lvl7pPr>
    <a:lvl8pPr marL="3200400" algn="l" defTabSz="914400" rtl="0" eaLnBrk="1" latinLnBrk="0" hangingPunct="1">
      <a:defRPr kern="1200">
        <a:solidFill>
          <a:schemeClr val="tx1"/>
        </a:solidFill>
        <a:latin typeface="Constantia" panose="02030602050306030303" pitchFamily="18" charset="0"/>
        <a:ea typeface="+mn-ea"/>
        <a:cs typeface="+mn-cs"/>
      </a:defRPr>
    </a:lvl8pPr>
    <a:lvl9pPr marL="3657600" algn="l" defTabSz="914400" rtl="0" eaLnBrk="1" latinLnBrk="0" hangingPunct="1">
      <a:defRPr kern="1200">
        <a:solidFill>
          <a:schemeClr val="tx1"/>
        </a:solidFill>
        <a:latin typeface="Constantia" panose="02030602050306030303" pitchFamily="18" charset="0"/>
        <a:ea typeface="+mn-ea"/>
        <a:cs typeface="+mn-cs"/>
      </a:defRPr>
    </a:lvl9pPr>
  </p:defaultTextStyle>
  <p:extLst>
    <p:ext uri="{EFAFB233-063F-42B5-8137-9DF3F51BA10A}">
      <p15:sldGuideLst xmlns:p15="http://schemas.microsoft.com/office/powerpoint/2012/main">
        <p15:guide id="1" orient="horz" pos="125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Gregory" initials="MG" lastIdx="10" clrIdx="0"/>
  <p:cmAuthor id="2" name="Nicholas Bonomo" initials="NB" lastIdx="29" clrIdx="1"/>
  <p:cmAuthor id="3" name="Joshi, Keyuri" initials="JK" lastIdx="100" clrIdx="2"/>
  <p:cmAuthor id="4" name="WENDY CHESSER" initials="WC" lastIdx="4" clrIdx="3"/>
  <p:cmAuthor id="5" name="Keyuri Joshi" initials="KJ" lastIdx="13" clrIdx="4"/>
  <p:cmAuthor id="6" name="Landtroop, Chad E" initials="LCE" lastIdx="7" clrIdx="5">
    <p:extLst>
      <p:ext uri="{19B8F6BF-5375-455C-9EA6-DF929625EA0E}">
        <p15:presenceInfo xmlns:p15="http://schemas.microsoft.com/office/powerpoint/2012/main" userId="Landtroop, Chad E" providerId="None"/>
      </p:ext>
    </p:extLst>
  </p:cmAuthor>
  <p:cmAuthor id="7" name="Angela Jones" initials="AJ" lastIdx="8" clrIdx="6">
    <p:extLst>
      <p:ext uri="{19B8F6BF-5375-455C-9EA6-DF929625EA0E}">
        <p15:presenceInfo xmlns:p15="http://schemas.microsoft.com/office/powerpoint/2012/main" userId="S-1-5-21-4095628063-3556742122-3606576086-213841" providerId="AD"/>
      </p:ext>
    </p:extLst>
  </p:cmAuthor>
  <p:cmAuthor id="8" name="PATRICIA FENTON" initials="PF" lastIdx="10" clrIdx="7">
    <p:extLst>
      <p:ext uri="{19B8F6BF-5375-455C-9EA6-DF929625EA0E}">
        <p15:presenceInfo xmlns:p15="http://schemas.microsoft.com/office/powerpoint/2012/main" userId="S-1-5-21-4095628063-3556742122-3606576086-57383" providerId="AD"/>
      </p:ext>
    </p:extLst>
  </p:cmAuthor>
  <p:cmAuthor id="9" name="Daniel Weimer" initials="DW" lastIdx="4" clrIdx="8">
    <p:extLst>
      <p:ext uri="{19B8F6BF-5375-455C-9EA6-DF929625EA0E}">
        <p15:presenceInfo xmlns:p15="http://schemas.microsoft.com/office/powerpoint/2012/main" userId="S-1-5-21-4095628063-3556742122-3606576086-193398" providerId="AD"/>
      </p:ext>
    </p:extLst>
  </p:cmAuthor>
  <p:cmAuthor id="10" name="Chesser, Wendy C. (CMS/OFM)" initials="CWC(" lastIdx="1" clrIdx="9">
    <p:extLst>
      <p:ext uri="{19B8F6BF-5375-455C-9EA6-DF929625EA0E}">
        <p15:presenceInfo xmlns:p15="http://schemas.microsoft.com/office/powerpoint/2012/main" userId="Chesser, Wendy C. (CMS/OFM)" providerId="None"/>
      </p:ext>
    </p:extLst>
  </p:cmAuthor>
  <p:cmAuthor id="11" name="CYNTHIA HOWE" initials="CH" lastIdx="10" clrIdx="10">
    <p:extLst>
      <p:ext uri="{19B8F6BF-5375-455C-9EA6-DF929625EA0E}">
        <p15:presenceInfo xmlns:p15="http://schemas.microsoft.com/office/powerpoint/2012/main" userId="S-1-5-21-4095628063-3556742122-3606576086-90182" providerId="AD"/>
      </p:ext>
    </p:extLst>
  </p:cmAuthor>
  <p:cmAuthor id="12" name="Kamini Patel" initials="KP" lastIdx="25" clrIdx="11">
    <p:extLst>
      <p:ext uri="{19B8F6BF-5375-455C-9EA6-DF929625EA0E}">
        <p15:presenceInfo xmlns:p15="http://schemas.microsoft.com/office/powerpoint/2012/main" userId="S-1-5-21-4095628063-3556742122-3606576086-137940" providerId="AD"/>
      </p:ext>
    </p:extLst>
  </p:cmAuthor>
  <p:cmAuthor id="13" name="Louallen, John R" initials="LJR" lastIdx="1" clrIdx="12">
    <p:extLst>
      <p:ext uri="{19B8F6BF-5375-455C-9EA6-DF929625EA0E}">
        <p15:presenceInfo xmlns:p15="http://schemas.microsoft.com/office/powerpoint/2012/main" userId="Louallen, John R" providerId="None"/>
      </p:ext>
    </p:extLst>
  </p:cmAuthor>
  <p:cmAuthor id="14" name="Lewis, Juliana" initials="LJ" lastIdx="12" clrIdx="13">
    <p:extLst>
      <p:ext uri="{19B8F6BF-5375-455C-9EA6-DF929625EA0E}">
        <p15:presenceInfo xmlns:p15="http://schemas.microsoft.com/office/powerpoint/2012/main" userId="S-1-5-21-602162358-1897051121-1417001333-23659" providerId="AD"/>
      </p:ext>
    </p:extLst>
  </p:cmAuthor>
  <p:cmAuthor id="15" name="Long, Laura M" initials="LLM" lastIdx="13" clrIdx="15">
    <p:extLst>
      <p:ext uri="{19B8F6BF-5375-455C-9EA6-DF929625EA0E}">
        <p15:presenceInfo xmlns:p15="http://schemas.microsoft.com/office/powerpoint/2012/main" userId="Long, Laura M" providerId="None"/>
      </p:ext>
    </p:extLst>
  </p:cmAuthor>
  <p:cmAuthor id="16" name="Bunch, Lia" initials="BL" lastIdx="2" clrIdx="16">
    <p:extLst>
      <p:ext uri="{19B8F6BF-5375-455C-9EA6-DF929625EA0E}">
        <p15:presenceInfo xmlns:p15="http://schemas.microsoft.com/office/powerpoint/2012/main" userId="S-1-5-21-602162358-1897051121-1417001333-17664" providerId="AD"/>
      </p:ext>
    </p:extLst>
  </p:cmAuthor>
  <p:cmAuthor id="17" name="Schroeder, Caryl" initials="SC" lastIdx="1" clrIdx="17">
    <p:extLst>
      <p:ext uri="{19B8F6BF-5375-455C-9EA6-DF929625EA0E}">
        <p15:presenceInfo xmlns:p15="http://schemas.microsoft.com/office/powerpoint/2012/main" userId="S-1-5-21-602162358-1897051121-1417001333-12808" providerId="AD"/>
      </p:ext>
    </p:extLst>
  </p:cmAuthor>
  <p:cmAuthor id="18" name="Uppal, Angad (CMS/OFM)" initials="UA(" lastIdx="1" clrIdx="18">
    <p:extLst>
      <p:ext uri="{19B8F6BF-5375-455C-9EA6-DF929625EA0E}">
        <p15:presenceInfo xmlns:p15="http://schemas.microsoft.com/office/powerpoint/2012/main" userId="Uppal, Angad (CMS/OF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8" autoAdjust="0"/>
    <p:restoredTop sz="93133" autoAdjust="0"/>
  </p:normalViewPr>
  <p:slideViewPr>
    <p:cSldViewPr snapToGrid="0">
      <p:cViewPr varScale="1">
        <p:scale>
          <a:sx n="86" d="100"/>
          <a:sy n="86" d="100"/>
        </p:scale>
        <p:origin x="84" y="558"/>
      </p:cViewPr>
      <p:guideLst>
        <p:guide orient="horz" pos="125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6BD3C-EA2A-46DA-B3B6-14437F49A9E9}"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8844397F-CC3A-495B-A747-D1E2757081AC}">
      <dgm:prSet phldrT="[Text]"/>
      <dgm:spPr/>
      <dgm:t>
        <a:bodyPr/>
        <a:lstStyle/>
        <a:p>
          <a:r>
            <a:rPr lang="en-US" dirty="0"/>
            <a:t>The Lewin Group is the PERM Statistical Contractor (SC) </a:t>
          </a:r>
        </a:p>
      </dgm:t>
      <dgm:extLst>
        <a:ext uri="{E40237B7-FDA0-4F09-8148-C483321AD2D9}">
          <dgm14:cNvPr xmlns:dgm14="http://schemas.microsoft.com/office/drawing/2010/diagram" id="0" name="" descr="The Lewin Group is the PERM Statistical Contractor (SC) &#10;"/>
        </a:ext>
      </dgm:extLst>
    </dgm:pt>
    <dgm:pt modelId="{8831BB7F-764F-4B76-94F4-223DB7B7215A}" type="parTrans" cxnId="{66B74931-6E93-47A3-9A3F-A3F773186CAA}">
      <dgm:prSet/>
      <dgm:spPr/>
      <dgm:t>
        <a:bodyPr/>
        <a:lstStyle/>
        <a:p>
          <a:endParaRPr lang="en-US"/>
        </a:p>
      </dgm:t>
    </dgm:pt>
    <dgm:pt modelId="{86082DDD-4B8C-4458-883F-A80A2591C776}" type="sibTrans" cxnId="{66B74931-6E93-47A3-9A3F-A3F773186CAA}">
      <dgm:prSet/>
      <dgm:spPr/>
      <dgm:t>
        <a:bodyPr/>
        <a:lstStyle/>
        <a:p>
          <a:endParaRPr lang="en-US"/>
        </a:p>
      </dgm:t>
    </dgm:pt>
    <dgm:pt modelId="{F0B8ACB6-CA7B-4007-A4CD-D264F37D47C9}">
      <dgm:prSet phldrT="[Text]"/>
      <dgm:spPr/>
      <dgm:t>
        <a:bodyPr/>
        <a:lstStyle/>
        <a:p>
          <a:endParaRPr lang="en-US" dirty="0"/>
        </a:p>
        <a:p>
          <a:r>
            <a:rPr lang="en-US" dirty="0"/>
            <a:t>Booz Allen Hamilton is the PERM Eligibility Review Contractor (ERC)</a:t>
          </a:r>
        </a:p>
      </dgm:t>
    </dgm:pt>
    <dgm:pt modelId="{AD826C67-0830-4B4D-9E23-C5BFA1008195}" type="parTrans" cxnId="{018F824E-C5D0-46C6-BCF0-AE61C2720D13}">
      <dgm:prSet/>
      <dgm:spPr/>
      <dgm:t>
        <a:bodyPr/>
        <a:lstStyle/>
        <a:p>
          <a:endParaRPr lang="en-US"/>
        </a:p>
      </dgm:t>
    </dgm:pt>
    <dgm:pt modelId="{86F16E29-45D1-4A83-A57F-7CDE273E1079}" type="sibTrans" cxnId="{018F824E-C5D0-46C6-BCF0-AE61C2720D13}">
      <dgm:prSet/>
      <dgm:spPr/>
      <dgm:t>
        <a:bodyPr/>
        <a:lstStyle/>
        <a:p>
          <a:endParaRPr lang="en-US"/>
        </a:p>
      </dgm:t>
    </dgm:pt>
    <dgm:pt modelId="{C04E6166-B166-4C0C-A8DE-70436545A50F}">
      <dgm:prSet phldrT="[Text]"/>
      <dgm:spPr/>
      <dgm:t>
        <a:bodyPr/>
        <a:lstStyle/>
        <a:p>
          <a:r>
            <a:rPr lang="en-US" dirty="0"/>
            <a:t>NCI </a:t>
          </a:r>
          <a:r>
            <a:rPr lang="en-US" dirty="0">
              <a:solidFill>
                <a:schemeClr val="tx1"/>
              </a:solidFill>
            </a:rPr>
            <a:t>Information Systems Inc. is the PERM Data Processing and </a:t>
          </a:r>
          <a:r>
            <a:rPr lang="en-US" dirty="0"/>
            <a:t>Medical Review Contractor (RC)</a:t>
          </a:r>
        </a:p>
      </dgm:t>
      <dgm:extLst>
        <a:ext uri="{E40237B7-FDA0-4F09-8148-C483321AD2D9}">
          <dgm14:cNvPr xmlns:dgm14="http://schemas.microsoft.com/office/drawing/2010/diagram" id="0" name="" descr="The Lewin Group is the PERM Statistical Contractor (SC)&#10;&#10;NCI, Inc. is the PERM Review Contractor (RC)&#10;&#10;Booz Allen Hamilton is the PERM Eligibility Review Contractor (ERC)" title="PERM Contractors"/>
        </a:ext>
      </dgm:extLst>
    </dgm:pt>
    <dgm:pt modelId="{E6A4BCF0-BEFF-4305-A9A6-6286031F6CF8}" type="parTrans" cxnId="{358E53FA-AB71-4C2F-A7ED-CB29BDF1C029}">
      <dgm:prSet/>
      <dgm:spPr/>
      <dgm:t>
        <a:bodyPr/>
        <a:lstStyle/>
        <a:p>
          <a:endParaRPr lang="en-US"/>
        </a:p>
      </dgm:t>
    </dgm:pt>
    <dgm:pt modelId="{79CECB75-1EF9-4B52-829E-18476DA87E69}" type="sibTrans" cxnId="{358E53FA-AB71-4C2F-A7ED-CB29BDF1C029}">
      <dgm:prSet/>
      <dgm:spPr/>
      <dgm:t>
        <a:bodyPr/>
        <a:lstStyle/>
        <a:p>
          <a:endParaRPr lang="en-US"/>
        </a:p>
      </dgm:t>
    </dgm:pt>
    <dgm:pt modelId="{18F2E125-8677-4F3B-BEED-614E706F2964}" type="pres">
      <dgm:prSet presAssocID="{3FE6BD3C-EA2A-46DA-B3B6-14437F49A9E9}" presName="Name0" presStyleCnt="0">
        <dgm:presLayoutVars>
          <dgm:chMax val="7"/>
          <dgm:dir/>
          <dgm:resizeHandles val="exact"/>
        </dgm:presLayoutVars>
      </dgm:prSet>
      <dgm:spPr/>
    </dgm:pt>
    <dgm:pt modelId="{C17785DC-69F4-4384-9842-D6D1289D3CA4}" type="pres">
      <dgm:prSet presAssocID="{3FE6BD3C-EA2A-46DA-B3B6-14437F49A9E9}" presName="ellipse1" presStyleLbl="vennNode1" presStyleIdx="0" presStyleCnt="3" custLinFactNeighborX="12961" custLinFactNeighborY="-332">
        <dgm:presLayoutVars>
          <dgm:bulletEnabled val="1"/>
        </dgm:presLayoutVars>
      </dgm:prSet>
      <dgm:spPr/>
      <dgm:t>
        <a:bodyPr/>
        <a:lstStyle/>
        <a:p>
          <a:endParaRPr lang="en-US"/>
        </a:p>
      </dgm:t>
    </dgm:pt>
    <dgm:pt modelId="{938DB49A-8330-42BE-93C4-304BB842432A}" type="pres">
      <dgm:prSet presAssocID="{3FE6BD3C-EA2A-46DA-B3B6-14437F49A9E9}" presName="ellipse2" presStyleLbl="vennNode1" presStyleIdx="1" presStyleCnt="3" custLinFactNeighborX="-709" custLinFactNeighborY="6503">
        <dgm:presLayoutVars>
          <dgm:bulletEnabled val="1"/>
        </dgm:presLayoutVars>
      </dgm:prSet>
      <dgm:spPr/>
      <dgm:t>
        <a:bodyPr/>
        <a:lstStyle/>
        <a:p>
          <a:endParaRPr lang="en-US"/>
        </a:p>
      </dgm:t>
    </dgm:pt>
    <dgm:pt modelId="{6BD574FC-2E06-452F-A912-CDB42602A5D6}" type="pres">
      <dgm:prSet presAssocID="{3FE6BD3C-EA2A-46DA-B3B6-14437F49A9E9}" presName="ellipse3" presStyleLbl="vennNode1" presStyleIdx="2" presStyleCnt="3" custLinFactNeighborX="-7644" custLinFactNeighborY="-665">
        <dgm:presLayoutVars>
          <dgm:bulletEnabled val="1"/>
        </dgm:presLayoutVars>
      </dgm:prSet>
      <dgm:spPr/>
      <dgm:t>
        <a:bodyPr/>
        <a:lstStyle/>
        <a:p>
          <a:endParaRPr lang="en-US"/>
        </a:p>
      </dgm:t>
    </dgm:pt>
  </dgm:ptLst>
  <dgm:cxnLst>
    <dgm:cxn modelId="{42006E60-0C19-4A40-879A-964831071343}" type="presOf" srcId="{F0B8ACB6-CA7B-4007-A4CD-D264F37D47C9}" destId="{938DB49A-8330-42BE-93C4-304BB842432A}" srcOrd="0" destOrd="0" presId="urn:microsoft.com/office/officeart/2005/8/layout/rings+Icon"/>
    <dgm:cxn modelId="{12B9F736-66E0-4EC6-9530-FAD29DB92C2A}" type="presOf" srcId="{3FE6BD3C-EA2A-46DA-B3B6-14437F49A9E9}" destId="{18F2E125-8677-4F3B-BEED-614E706F2964}" srcOrd="0" destOrd="0" presId="urn:microsoft.com/office/officeart/2005/8/layout/rings+Icon"/>
    <dgm:cxn modelId="{358E53FA-AB71-4C2F-A7ED-CB29BDF1C029}" srcId="{3FE6BD3C-EA2A-46DA-B3B6-14437F49A9E9}" destId="{C04E6166-B166-4C0C-A8DE-70436545A50F}" srcOrd="2" destOrd="0" parTransId="{E6A4BCF0-BEFF-4305-A9A6-6286031F6CF8}" sibTransId="{79CECB75-1EF9-4B52-829E-18476DA87E69}"/>
    <dgm:cxn modelId="{018F824E-C5D0-46C6-BCF0-AE61C2720D13}" srcId="{3FE6BD3C-EA2A-46DA-B3B6-14437F49A9E9}" destId="{F0B8ACB6-CA7B-4007-A4CD-D264F37D47C9}" srcOrd="1" destOrd="0" parTransId="{AD826C67-0830-4B4D-9E23-C5BFA1008195}" sibTransId="{86F16E29-45D1-4A83-A57F-7CDE273E1079}"/>
    <dgm:cxn modelId="{66B74931-6E93-47A3-9A3F-A3F773186CAA}" srcId="{3FE6BD3C-EA2A-46DA-B3B6-14437F49A9E9}" destId="{8844397F-CC3A-495B-A747-D1E2757081AC}" srcOrd="0" destOrd="0" parTransId="{8831BB7F-764F-4B76-94F4-223DB7B7215A}" sibTransId="{86082DDD-4B8C-4458-883F-A80A2591C776}"/>
    <dgm:cxn modelId="{51E12C22-275B-48CC-A4CA-5874C26F1F24}" type="presOf" srcId="{8844397F-CC3A-495B-A747-D1E2757081AC}" destId="{C17785DC-69F4-4384-9842-D6D1289D3CA4}" srcOrd="0" destOrd="0" presId="urn:microsoft.com/office/officeart/2005/8/layout/rings+Icon"/>
    <dgm:cxn modelId="{A097DBF3-0183-442E-8C5A-A4972A3C4D6C}" type="presOf" srcId="{C04E6166-B166-4C0C-A8DE-70436545A50F}" destId="{6BD574FC-2E06-452F-A912-CDB42602A5D6}" srcOrd="0" destOrd="0" presId="urn:microsoft.com/office/officeart/2005/8/layout/rings+Icon"/>
    <dgm:cxn modelId="{9F0D8E73-E1A3-4487-86DA-2DDA327ED4CE}" type="presParOf" srcId="{18F2E125-8677-4F3B-BEED-614E706F2964}" destId="{C17785DC-69F4-4384-9842-D6D1289D3CA4}" srcOrd="0" destOrd="0" presId="urn:microsoft.com/office/officeart/2005/8/layout/rings+Icon"/>
    <dgm:cxn modelId="{53F69910-F4FB-4302-ABAE-17821CC63C73}" type="presParOf" srcId="{18F2E125-8677-4F3B-BEED-614E706F2964}" destId="{938DB49A-8330-42BE-93C4-304BB842432A}" srcOrd="1" destOrd="0" presId="urn:microsoft.com/office/officeart/2005/8/layout/rings+Icon"/>
    <dgm:cxn modelId="{B73B79F7-972D-4607-99C0-702FF5000FAC}" type="presParOf" srcId="{18F2E125-8677-4F3B-BEED-614E706F2964}" destId="{6BD574FC-2E06-452F-A912-CDB42602A5D6}"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785DC-69F4-4384-9842-D6D1289D3CA4}">
      <dsp:nvSpPr>
        <dsp:cNvPr id="0" name=""/>
        <dsp:cNvSpPr/>
      </dsp:nvSpPr>
      <dsp:spPr>
        <a:xfrm>
          <a:off x="1630701" y="0"/>
          <a:ext cx="2807542" cy="2807502"/>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The Lewin Group is the PERM Statistical Contractor (SC) </a:t>
          </a:r>
        </a:p>
      </dsp:txBody>
      <dsp:txXfrm>
        <a:off x="2041856" y="411149"/>
        <a:ext cx="1985232" cy="1985204"/>
      </dsp:txXfrm>
    </dsp:sp>
    <dsp:sp modelId="{938DB49A-8330-42BE-93C4-304BB842432A}">
      <dsp:nvSpPr>
        <dsp:cNvPr id="0" name=""/>
        <dsp:cNvSpPr/>
      </dsp:nvSpPr>
      <dsp:spPr>
        <a:xfrm>
          <a:off x="2691977" y="1872447"/>
          <a:ext cx="2807542" cy="2807502"/>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a:p>
          <a:pPr lvl="0" algn="ctr" defTabSz="844550">
            <a:lnSpc>
              <a:spcPct val="90000"/>
            </a:lnSpc>
            <a:spcBef>
              <a:spcPct val="0"/>
            </a:spcBef>
            <a:spcAft>
              <a:spcPct val="35000"/>
            </a:spcAft>
          </a:pPr>
          <a:r>
            <a:rPr lang="en-US" sz="1900" kern="1200" dirty="0"/>
            <a:t>Booz Allen Hamilton is the PERM Eligibility Review Contractor (ERC)</a:t>
          </a:r>
        </a:p>
      </dsp:txBody>
      <dsp:txXfrm>
        <a:off x="3103132" y="2283596"/>
        <a:ext cx="1985232" cy="1985204"/>
      </dsp:txXfrm>
    </dsp:sp>
    <dsp:sp modelId="{6BD574FC-2E06-452F-A912-CDB42602A5D6}">
      <dsp:nvSpPr>
        <dsp:cNvPr id="0" name=""/>
        <dsp:cNvSpPr/>
      </dsp:nvSpPr>
      <dsp:spPr>
        <a:xfrm>
          <a:off x="3940632" y="0"/>
          <a:ext cx="2807542" cy="2807502"/>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NCI </a:t>
          </a:r>
          <a:r>
            <a:rPr lang="en-US" sz="1900" kern="1200" dirty="0">
              <a:solidFill>
                <a:schemeClr val="tx1"/>
              </a:solidFill>
            </a:rPr>
            <a:t>Information Systems Inc. is the PERM Data Processing and </a:t>
          </a:r>
          <a:r>
            <a:rPr lang="en-US" sz="1900" kern="1200" dirty="0"/>
            <a:t>Medical Review Contractor (RC)</a:t>
          </a:r>
        </a:p>
      </dsp:txBody>
      <dsp:txXfrm>
        <a:off x="4351787" y="411149"/>
        <a:ext cx="1985232" cy="198520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FD47A629-2D5C-41AC-9BCF-76DB7CE8B3D0}" type="datetimeFigureOut">
              <a:rPr lang="en-US"/>
              <a:pPr>
                <a:defRPr/>
              </a:pPr>
              <a:t>05/24/2021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6187006-3714-4356-B7CA-87616FF163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E96B285-2D2A-4CB8-8308-D15700413429}" type="datetimeFigureOut">
              <a:rPr lang="en-US"/>
              <a:pPr>
                <a:defRPr/>
              </a:pPr>
              <a:t>05/24/2021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47ED068-8DE9-450E-86FE-A0CCE20FDB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7ED068-8DE9-450E-86FE-A0CCE20FDB55}" type="slidenum">
              <a:rPr lang="en-US" altLang="en-US" smtClean="0"/>
              <a:pPr>
                <a:defRPr/>
              </a:pPr>
              <a:t>0</a:t>
            </a:fld>
            <a:endParaRPr lang="en-US" altLang="en-US"/>
          </a:p>
        </p:txBody>
      </p:sp>
    </p:spTree>
    <p:extLst>
      <p:ext uri="{BB962C8B-B14F-4D97-AF65-F5344CB8AC3E}">
        <p14:creationId xmlns:p14="http://schemas.microsoft.com/office/powerpoint/2010/main" val="242028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54FDA289-063C-407E-A148-0A7C14E9BD89}" type="slidenum">
              <a:rPr lang="en-US" altLang="en-US" smtClean="0">
                <a:solidFill>
                  <a:srgbClr val="000000"/>
                </a:solidFill>
                <a:latin typeface="Calibri" panose="020F0502020204030204" pitchFamily="34" charset="0"/>
              </a:rPr>
              <a:pPr/>
              <a:t>14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08E024-1A15-48FC-980C-F83D0068474C}"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16</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29632D-B845-4E30-BEB3-283917BF519F}"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17</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15FED8-B6A4-4B66-9D44-E74FD0178BB4}"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18</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300139-6933-4563-AB0D-75E0352D6DCD}"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19</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ACD8AF-11F2-4C20-A81F-37F4C08DEC37}"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20</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C3D6F1D-E44B-417C-B6AB-42346D52E973}"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21</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423F5E-74D3-47BB-868D-C40545DE6454}"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22</a:t>
            </a:fld>
            <a:endParaRPr lang="en-US" altLang="en-US">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65210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4444C7-A01E-4710-BF20-3241CDBE0E47}"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23</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683977-6726-41EA-92E1-2FE57D82AA55}"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24</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9DE06D-F0A3-44E6-8253-60A776E039B8}" type="slidenum">
              <a:rPr lang="en-US" altLang="en-US" smtClean="0">
                <a:solidFill>
                  <a:srgbClr val="000000"/>
                </a:solidFill>
              </a:rPr>
              <a:pPr>
                <a:spcBef>
                  <a:spcPct val="0"/>
                </a:spcBef>
              </a:pPr>
              <a:t>3</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78176382-B70A-4DF1-984C-75B95ED19813}" type="slidenum">
              <a:rPr lang="en-US" altLang="en-US" smtClean="0">
                <a:solidFill>
                  <a:srgbClr val="000000"/>
                </a:solidFill>
                <a:latin typeface="Calibri" panose="020F0502020204030204" pitchFamily="34" charset="0"/>
              </a:rPr>
              <a:pPr/>
              <a:t>26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214C003B-8FC5-49DD-9001-B813290C21F2}" type="slidenum">
              <a:rPr lang="en-US" altLang="en-US" smtClean="0">
                <a:solidFill>
                  <a:srgbClr val="000000"/>
                </a:solidFill>
                <a:latin typeface="Calibri" panose="020F0502020204030204" pitchFamily="34" charset="0"/>
              </a:rPr>
              <a:pPr/>
              <a:t>27</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67379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214C003B-8FC5-49DD-9001-B813290C21F2}" type="slidenum">
              <a:rPr lang="en-US" altLang="en-US" smtClean="0">
                <a:solidFill>
                  <a:srgbClr val="000000"/>
                </a:solidFill>
                <a:latin typeface="Calibri" panose="020F0502020204030204" pitchFamily="34" charset="0"/>
              </a:rPr>
              <a:pPr/>
              <a:t>28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204464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F51A0E-C0FB-4D44-8F32-ABFB8DD9B800}"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31</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4C05B4-4CEC-4CE5-9D2E-CD36F64C4D5C}"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32</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5CC098-33F9-409D-A06A-FE91C19B0DBE}"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33</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9DE06D-F0A3-44E6-8253-60A776E039B8}" type="slidenum">
              <a:rPr lang="en-US" altLang="en-US" smtClean="0">
                <a:solidFill>
                  <a:srgbClr val="000000"/>
                </a:solidFill>
              </a:rPr>
              <a:pPr>
                <a:spcBef>
                  <a:spcPct val="0"/>
                </a:spcBef>
              </a:pPr>
              <a:t>4</a:t>
            </a:fld>
            <a:endParaRPr lang="en-US" altLang="en-US">
              <a:solidFill>
                <a:srgbClr val="000000"/>
              </a:solidFill>
            </a:endParaRPr>
          </a:p>
        </p:txBody>
      </p:sp>
    </p:spTree>
    <p:extLst>
      <p:ext uri="{BB962C8B-B14F-4D97-AF65-F5344CB8AC3E}">
        <p14:creationId xmlns:p14="http://schemas.microsoft.com/office/powerpoint/2010/main" val="1432640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4ED85E6F-5B5C-4416-9D7C-0896CC321340}" type="slidenum">
              <a:rPr lang="en-US" altLang="en-US" smtClean="0">
                <a:solidFill>
                  <a:srgbClr val="000000"/>
                </a:solidFill>
                <a:latin typeface="Calibri" panose="020F0502020204030204" pitchFamily="34" charset="0"/>
              </a:rPr>
              <a:pPr/>
              <a:t>48</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2058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819DBE11-1C97-49B1-9A68-851801442465}" type="slidenum">
              <a:rPr lang="en-US" altLang="en-US" smtClean="0">
                <a:solidFill>
                  <a:srgbClr val="000000"/>
                </a:solidFill>
                <a:latin typeface="Calibri" panose="020F0502020204030204" pitchFamily="34" charset="0"/>
              </a:rPr>
              <a:pPr/>
              <a:t>53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73375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9D6FFD-5C58-437E-B7F8-556C2A8556B1}" type="slidenum">
              <a:rPr lang="en-US" altLang="en-US" smtClean="0">
                <a:solidFill>
                  <a:srgbClr val="000000"/>
                </a:solidFill>
              </a:rPr>
              <a:pPr>
                <a:spcBef>
                  <a:spcPct val="0"/>
                </a:spcBef>
              </a:pPr>
              <a:t>58</a:t>
            </a:fld>
            <a:endParaRPr lang="en-US"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901F75-6094-4677-B113-43D896A0B177}" type="slidenum">
              <a:rPr lang="en-US" altLang="en-US" smtClean="0">
                <a:solidFill>
                  <a:srgbClr val="000000"/>
                </a:solidFill>
              </a:rPr>
              <a:pPr>
                <a:spcBef>
                  <a:spcPct val="0"/>
                </a:spcBef>
              </a:pPr>
              <a:t>59</a:t>
            </a:fld>
            <a:endParaRPr lang="en-US" alt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solidFill>
                <a:srgbClr val="FF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0EDCF9F3-3242-4DF5-970B-76097FC215D9}" type="slidenum">
              <a:rPr lang="en-US" altLang="en-US" smtClean="0">
                <a:solidFill>
                  <a:srgbClr val="000000"/>
                </a:solidFill>
                <a:latin typeface="Calibri" panose="020F0502020204030204" pitchFamily="34" charset="0"/>
              </a:rPr>
              <a:pPr/>
              <a:t>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0" dirty="0">
              <a:solidFill>
                <a:srgbClr val="FF0000"/>
              </a:solidFill>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0FB144-0F61-4054-8A1E-582A9AB12E69}" type="slidenum">
              <a:rPr lang="en-US" altLang="en-US" smtClean="0">
                <a:solidFill>
                  <a:srgbClr val="000000"/>
                </a:solidFill>
              </a:rPr>
              <a:pPr>
                <a:spcBef>
                  <a:spcPct val="0"/>
                </a:spcBef>
              </a:pPr>
              <a:t>6</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DE9AFC-6F3C-4AFC-BF50-FECE6D34A048}" type="slidenum">
              <a:rPr lang="en-US" altLang="en-US" smtClean="0">
                <a:solidFill>
                  <a:srgbClr val="000000"/>
                </a:solidFill>
              </a:rPr>
              <a:pPr>
                <a:spcBef>
                  <a:spcPct val="0"/>
                </a:spcBef>
              </a:pPr>
              <a:t>8</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D0B5D02A-B78C-4B20-88BC-A13CFA81D4D2}"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defRPr>
            </a:lvl9pPr>
          </a:lstStyle>
          <a:p>
            <a:fld id="{A646EC18-FC53-46BD-80A6-DF3542B34854}" type="slidenum">
              <a:rPr lang="en-US" altLang="en-US" smtClean="0">
                <a:solidFill>
                  <a:srgbClr val="000000"/>
                </a:solidFill>
                <a:latin typeface="Calibri" panose="020F0502020204030204" pitchFamily="34" charset="0"/>
              </a:rPr>
              <a:pPr/>
              <a:t>10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3479F5-7903-4CAD-A54E-73E3C22C78C5}" type="slidenum">
              <a:rPr lang="en-US" altLang="en-US" smtClean="0">
                <a:solidFill>
                  <a:srgbClr val="000000"/>
                </a:solidFill>
                <a:latin typeface="Arial" panose="020B0604020202020204" pitchFamily="34" charset="0"/>
                <a:ea typeface="MS PGothic" panose="020B0600070205080204" pitchFamily="34" charset="-128"/>
              </a:rPr>
              <a:pPr>
                <a:spcBef>
                  <a:spcPct val="0"/>
                </a:spcBef>
              </a:pPr>
              <a:t>13</a:t>
            </a:fld>
            <a:endParaRPr lang="en-US" altLang="en-US">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CMS title1">
    <p:spTree>
      <p:nvGrpSpPr>
        <p:cNvPr id="1" name=""/>
        <p:cNvGrpSpPr/>
        <p:nvPr/>
      </p:nvGrpSpPr>
      <p:grpSpPr>
        <a:xfrm>
          <a:off x="0" y="0"/>
          <a:ext cx="0" cy="0"/>
          <a:chOff x="0" y="0"/>
          <a:chExt cx="0" cy="0"/>
        </a:xfrm>
      </p:grpSpPr>
      <p:pic>
        <p:nvPicPr>
          <p:cNvPr id="5" name="Picture 3" descr="An African American business woman standing with her arms crossed and a team of professionals behind her."/>
          <p:cNvPicPr>
            <a:picLocks noChangeAspect="1" noChangeArrowheads="1"/>
          </p:cNvPicPr>
          <p:nvPr/>
        </p:nvPicPr>
        <p:blipFill>
          <a:blip r:embed="rId2">
            <a:extLst>
              <a:ext uri="{28A0092B-C50C-407E-A947-70E740481C1C}">
                <a14:useLocalDpi xmlns:a14="http://schemas.microsoft.com/office/drawing/2010/main" val="0"/>
              </a:ext>
            </a:extLst>
          </a:blip>
          <a:srcRect l="7001"/>
          <a:stretch>
            <a:fillRect/>
          </a:stretch>
        </p:blipFill>
        <p:spPr bwMode="auto">
          <a:xfrm>
            <a:off x="14288" y="2438400"/>
            <a:ext cx="5243512"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7" name="TextBox 6"/>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10" name="Picture 8" descr="The Centers for Medicare and Medicaid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130283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MS title4">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6" name="Picture 5" descr="A group of children standing with their school supplies in hand."/>
          <p:cNvPicPr>
            <a:picLocks noChangeAspect="1"/>
          </p:cNvPicPr>
          <p:nvPr/>
        </p:nvPicPr>
        <p:blipFill>
          <a:blip r:embed="rId2">
            <a:extLst>
              <a:ext uri="{28A0092B-C50C-407E-A947-70E740481C1C}">
                <a14:useLocalDpi xmlns:a14="http://schemas.microsoft.com/office/drawing/2010/main" val="0"/>
              </a:ext>
            </a:extLst>
          </a:blip>
          <a:srcRect l="5688"/>
          <a:stretch>
            <a:fillRect/>
          </a:stretch>
        </p:blipFill>
        <p:spPr bwMode="auto">
          <a:xfrm>
            <a:off x="14288" y="2963863"/>
            <a:ext cx="5295900"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he Centers for Medicare and Medicaid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4" name="Text Placeholder 2"/>
          <p:cNvSpPr>
            <a:spLocks noGrp="1"/>
          </p:cNvSpPr>
          <p:nvPr>
            <p:ph type="body" sz="quarter" idx="10"/>
          </p:nvPr>
        </p:nvSpPr>
        <p:spPr>
          <a:xfrm>
            <a:off x="55626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7" name="Text Placeholder 2"/>
          <p:cNvSpPr>
            <a:spLocks noGrp="1"/>
          </p:cNvSpPr>
          <p:nvPr>
            <p:ph type="body" sz="quarter" idx="11"/>
          </p:nvPr>
        </p:nvSpPr>
        <p:spPr>
          <a:xfrm>
            <a:off x="55626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72167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CMS title1">
    <p:spTree>
      <p:nvGrpSpPr>
        <p:cNvPr id="1" name=""/>
        <p:cNvGrpSpPr/>
        <p:nvPr/>
      </p:nvGrpSpPr>
      <p:grpSpPr>
        <a:xfrm>
          <a:off x="0" y="0"/>
          <a:ext cx="0" cy="0"/>
          <a:chOff x="0" y="0"/>
          <a:chExt cx="0" cy="0"/>
        </a:xfrm>
      </p:grpSpPr>
      <p:pic>
        <p:nvPicPr>
          <p:cNvPr id="5" name="Picture 3" descr="An active adult couple riding bicycles in a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7" name="Picture 7" descr="The Centers for Medicare and Medicaid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10200" y="3048000"/>
            <a:ext cx="35052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410200" y="4267200"/>
            <a:ext cx="35052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375475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MS title2">
    <p:spTree>
      <p:nvGrpSpPr>
        <p:cNvPr id="1" name=""/>
        <p:cNvGrpSpPr/>
        <p:nvPr/>
      </p:nvGrpSpPr>
      <p:grpSpPr>
        <a:xfrm>
          <a:off x="0" y="0"/>
          <a:ext cx="0" cy="0"/>
          <a:chOff x="0" y="0"/>
          <a:chExt cx="0" cy="0"/>
        </a:xfrm>
      </p:grpSpPr>
      <p:pic>
        <p:nvPicPr>
          <p:cNvPr id="5" name="Picture 2" descr="A group of physicians reviewing x-r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6402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8" name="Picture 7" descr="The Centers for Medicare and Medicaid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p:nvPr>
        </p:nvSpPr>
        <p:spPr>
          <a:xfrm>
            <a:off x="4953000" y="3048000"/>
            <a:ext cx="3733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18194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oup of seniors playing cards in a sunroom, sitting in wicker furni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2514600"/>
            <a:ext cx="5616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9462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MS title1">
    <p:spTree>
      <p:nvGrpSpPr>
        <p:cNvPr id="1" name=""/>
        <p:cNvGrpSpPr/>
        <p:nvPr/>
      </p:nvGrpSpPr>
      <p:grpSpPr>
        <a:xfrm>
          <a:off x="0" y="0"/>
          <a:ext cx="0" cy="0"/>
          <a:chOff x="0" y="0"/>
          <a:chExt cx="0" cy="0"/>
        </a:xfrm>
      </p:grpSpPr>
      <p:pic>
        <p:nvPicPr>
          <p:cNvPr id="5" name="Picture 3" descr="A collage of photos. These photos are health professionals giving care to patients.&#10;"/>
          <p:cNvPicPr>
            <a:picLocks noChangeAspect="1" noChangeArrowheads="1"/>
          </p:cNvPicPr>
          <p:nvPr/>
        </p:nvPicPr>
        <p:blipFill>
          <a:blip r:embed="rId2">
            <a:extLst>
              <a:ext uri="{28A0092B-C50C-407E-A947-70E740481C1C}">
                <a14:useLocalDpi xmlns:a14="http://schemas.microsoft.com/office/drawing/2010/main" val="0"/>
              </a:ext>
            </a:extLst>
          </a:blip>
          <a:srcRect b="2107"/>
          <a:stretch>
            <a:fillRect/>
          </a:stretch>
        </p:blipFill>
        <p:spPr bwMode="auto">
          <a:xfrm>
            <a:off x="-7938" y="2438400"/>
            <a:ext cx="56467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7" name="Picture 7" descr="The Centers for Medicare and Medicaid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138789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MS title3">
    <p:spTree>
      <p:nvGrpSpPr>
        <p:cNvPr id="1" name=""/>
        <p:cNvGrpSpPr/>
        <p:nvPr/>
      </p:nvGrpSpPr>
      <p:grpSpPr>
        <a:xfrm>
          <a:off x="0" y="0"/>
          <a:ext cx="0" cy="0"/>
          <a:chOff x="0" y="0"/>
          <a:chExt cx="0" cy="0"/>
        </a:xfrm>
      </p:grpSpPr>
      <p:pic>
        <p:nvPicPr>
          <p:cNvPr id="5" name="Picture 4" descr="A graphical design of 1's and 0's to represent technology."/>
          <p:cNvPicPr>
            <a:picLocks noChangeAspect="1"/>
          </p:cNvPicPr>
          <p:nvPr/>
        </p:nvPicPr>
        <p:blipFill>
          <a:blip r:embed="rId2">
            <a:extLst>
              <a:ext uri="{28A0092B-C50C-407E-A947-70E740481C1C}">
                <a14:useLocalDpi xmlns:a14="http://schemas.microsoft.com/office/drawing/2010/main" val="0"/>
              </a:ext>
            </a:extLst>
          </a:blip>
          <a:srcRect l="-30563" t="-2980"/>
          <a:stretch>
            <a:fillRect/>
          </a:stretch>
        </p:blipFill>
        <p:spPr bwMode="auto">
          <a:xfrm>
            <a:off x="-1600200" y="2362200"/>
            <a:ext cx="6807200" cy="4478338"/>
          </a:xfrm>
          <a:prstGeom prst="rect">
            <a:avLst/>
          </a:prstGeom>
          <a:noFill/>
          <a:ln w="9525">
            <a:solidFill>
              <a:schemeClr val="tx1">
                <a:alpha val="76862"/>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7" name="Picture 7" descr="The Centers for Medicare and Medicaid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102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4102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2850482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MS title5">
    <p:spTree>
      <p:nvGrpSpPr>
        <p:cNvPr id="1" name=""/>
        <p:cNvGrpSpPr/>
        <p:nvPr/>
      </p:nvGrpSpPr>
      <p:grpSpPr>
        <a:xfrm>
          <a:off x="0" y="0"/>
          <a:ext cx="0" cy="0"/>
          <a:chOff x="0" y="0"/>
          <a:chExt cx="0" cy="0"/>
        </a:xfrm>
      </p:grpSpPr>
      <p:pic>
        <p:nvPicPr>
          <p:cNvPr id="5" name="Picture 4" descr="This is an image of a pill bottle on it's side with the lid off and a few of the pills lying on the table in front of it."/>
          <p:cNvPicPr>
            <a:picLocks noChangeAspect="1"/>
          </p:cNvPicPr>
          <p:nvPr/>
        </p:nvPicPr>
        <p:blipFill>
          <a:blip r:embed="rId2">
            <a:extLst>
              <a:ext uri="{28A0092B-C50C-407E-A947-70E740481C1C}">
                <a14:useLocalDpi xmlns:a14="http://schemas.microsoft.com/office/drawing/2010/main" val="0"/>
              </a:ext>
            </a:extLst>
          </a:blip>
          <a:srcRect l="-967" t="1176" r="-182" b="3456"/>
          <a:stretch>
            <a:fillRect/>
          </a:stretch>
        </p:blipFill>
        <p:spPr bwMode="auto">
          <a:xfrm>
            <a:off x="-76200" y="2286000"/>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7" name="Picture 7" descr="The Centers for Medicare and Medicaid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5626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8098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MS title6">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6" name="TextBox 5"/>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14" name="Text Placeholder 2"/>
          <p:cNvSpPr>
            <a:spLocks noGrp="1"/>
          </p:cNvSpPr>
          <p:nvPr>
            <p:ph type="body" sz="quarter" idx="10"/>
          </p:nvPr>
        </p:nvSpPr>
        <p:spPr>
          <a:xfrm>
            <a:off x="304800" y="2819400"/>
            <a:ext cx="8534400" cy="17526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5" name="Text Placeholder 2"/>
          <p:cNvSpPr>
            <a:spLocks noGrp="1"/>
          </p:cNvSpPr>
          <p:nvPr>
            <p:ph type="body" sz="quarter" idx="11"/>
          </p:nvPr>
        </p:nvSpPr>
        <p:spPr>
          <a:xfrm>
            <a:off x="304800" y="4724400"/>
            <a:ext cx="85344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2813300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MS title6">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6" name="Picture 5" descr="The Centers for Medicare and Medicaid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p:nvPr>
        </p:nvSpPr>
        <p:spPr>
          <a:xfrm>
            <a:off x="49530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1"/>
          </p:nvPr>
        </p:nvSpPr>
        <p:spPr>
          <a:xfrm>
            <a:off x="49530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426151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rtlCol="0">
            <a:noAutofit/>
          </a:bodyPr>
          <a:lstStyle/>
          <a:p>
            <a:r>
              <a:rPr lang="en-US"/>
              <a:t>Click to edit Master title style</a:t>
            </a:r>
            <a:endParaRPr lang="en-US" dirty="0"/>
          </a:p>
        </p:txBody>
      </p:sp>
      <p:sp>
        <p:nvSpPr>
          <p:cNvPr id="4" name="Slide Number Placeholder 6"/>
          <p:cNvSpPr>
            <a:spLocks noGrp="1"/>
          </p:cNvSpPr>
          <p:nvPr>
            <p:ph type="sldNum" sz="quarter" idx="10"/>
          </p:nvPr>
        </p:nvSpPr>
        <p:spPr/>
        <p:txBody>
          <a:bodyPr/>
          <a:lstStyle>
            <a:lvl1pPr>
              <a:defRPr/>
            </a:lvl1pPr>
          </a:lstStyle>
          <a:p>
            <a:pPr>
              <a:defRPr/>
            </a:pPr>
            <a:fld id="{177EAB10-7B51-47DE-A0FC-3FEE37A20BE9}" type="slidenum">
              <a:rPr lang="en-US" altLang="en-US"/>
              <a:pPr>
                <a:defRPr/>
              </a:pPr>
              <a:t>‹#›</a:t>
            </a:fld>
            <a:endParaRPr lang="en-US" altLang="en-US"/>
          </a:p>
        </p:txBody>
      </p:sp>
    </p:spTree>
    <p:extLst>
      <p:ext uri="{BB962C8B-B14F-4D97-AF65-F5344CB8AC3E}">
        <p14:creationId xmlns:p14="http://schemas.microsoft.com/office/powerpoint/2010/main" val="61053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0_CMS title1">
    <p:spTree>
      <p:nvGrpSpPr>
        <p:cNvPr id="1" name=""/>
        <p:cNvGrpSpPr/>
        <p:nvPr/>
      </p:nvGrpSpPr>
      <p:grpSpPr>
        <a:xfrm>
          <a:off x="0" y="0"/>
          <a:ext cx="0" cy="0"/>
          <a:chOff x="0" y="0"/>
          <a:chExt cx="0" cy="0"/>
        </a:xfrm>
      </p:grpSpPr>
      <p:pic>
        <p:nvPicPr>
          <p:cNvPr id="5" name="Picture 3" descr="A woman standing in a meeting with her arms crossed with a team of professionals in the background at a tabl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3673475"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7" name="TextBox 6"/>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10" name="Picture 8" descr="The Centers for Medicare and Medicaid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4191000" y="3048000"/>
            <a:ext cx="47244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4191000" y="4267200"/>
            <a:ext cx="47244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281551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57200" y="1727200"/>
            <a:ext cx="8229600" cy="2673350"/>
          </a:xfrm>
        </p:spPr>
        <p:txBody>
          <a:bodyPr/>
          <a:lstStyle>
            <a:lvl1pPr>
              <a:defRPr sz="25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200">
                <a:solidFill>
                  <a:schemeClr val="tx2"/>
                </a:solidFill>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r>
              <a:rPr lang="en-US"/>
              <a:t>10/5/2012</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US"/>
          </a:p>
        </p:txBody>
      </p:sp>
      <p:sp>
        <p:nvSpPr>
          <p:cNvPr id="6" name="Slide Number Placeholder 5"/>
          <p:cNvSpPr>
            <a:spLocks noGrp="1"/>
          </p:cNvSpPr>
          <p:nvPr>
            <p:ph type="sldNum" sz="quarter" idx="12"/>
          </p:nvPr>
        </p:nvSpPr>
        <p:spPr>
          <a:xfrm>
            <a:off x="6897688" y="6359525"/>
            <a:ext cx="2133600" cy="365125"/>
          </a:xfrm>
        </p:spPr>
        <p:txBody>
          <a:bodyPr/>
          <a:lstStyle>
            <a:lvl1pPr>
              <a:defRPr>
                <a:solidFill>
                  <a:prstClr val="black"/>
                </a:solidFill>
              </a:defRPr>
            </a:lvl1pPr>
          </a:lstStyle>
          <a:p>
            <a:pPr>
              <a:defRPr/>
            </a:pPr>
            <a:fld id="{A83091D7-8451-462E-9441-78E454BAA64A}" type="slidenum">
              <a:rPr lang="en-US" altLang="en-US"/>
              <a:pPr>
                <a:defRPr/>
              </a:pPr>
              <a:t>‹#›</a:t>
            </a:fld>
            <a:endParaRPr lang="en-US" altLang="en-US" dirty="0"/>
          </a:p>
        </p:txBody>
      </p:sp>
    </p:spTree>
    <p:extLst>
      <p:ext uri="{BB962C8B-B14F-4D97-AF65-F5344CB8AC3E}">
        <p14:creationId xmlns:p14="http://schemas.microsoft.com/office/powerpoint/2010/main" val="317066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1_CMS title1">
    <p:spTree>
      <p:nvGrpSpPr>
        <p:cNvPr id="1" name=""/>
        <p:cNvGrpSpPr/>
        <p:nvPr/>
      </p:nvGrpSpPr>
      <p:grpSpPr>
        <a:xfrm>
          <a:off x="0" y="0"/>
          <a:ext cx="0" cy="0"/>
          <a:chOff x="0" y="0"/>
          <a:chExt cx="0" cy="0"/>
        </a:xfrm>
      </p:grpSpPr>
      <p:pic>
        <p:nvPicPr>
          <p:cNvPr id="5" name="Picture 3" descr="Two professional women at a laptop computer."/>
          <p:cNvPicPr>
            <a:picLocks noChangeAspect="1" noChangeArrowheads="1"/>
          </p:cNvPicPr>
          <p:nvPr/>
        </p:nvPicPr>
        <p:blipFill>
          <a:blip r:embed="rId2">
            <a:extLst>
              <a:ext uri="{28A0092B-C50C-407E-A947-70E740481C1C}">
                <a14:useLocalDpi xmlns:a14="http://schemas.microsoft.com/office/drawing/2010/main" val="0"/>
              </a:ext>
            </a:extLst>
          </a:blip>
          <a:srcRect l="7703" r="6738"/>
          <a:stretch>
            <a:fillRect/>
          </a:stretch>
        </p:blipFill>
        <p:spPr bwMode="auto">
          <a:xfrm>
            <a:off x="3786188" y="2514600"/>
            <a:ext cx="535781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7" name="TextBox 6"/>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10" name="Picture 8" descr="The Centers for Medicare and Medicaid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228600" y="3048000"/>
            <a:ext cx="3352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304800" y="42672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397947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2_CMS title1">
    <p:spTree>
      <p:nvGrpSpPr>
        <p:cNvPr id="1" name=""/>
        <p:cNvGrpSpPr/>
        <p:nvPr/>
      </p:nvGrpSpPr>
      <p:grpSpPr>
        <a:xfrm>
          <a:off x="0" y="0"/>
          <a:ext cx="0" cy="0"/>
          <a:chOff x="0" y="0"/>
          <a:chExt cx="0" cy="0"/>
        </a:xfrm>
      </p:grpSpPr>
      <p:pic>
        <p:nvPicPr>
          <p:cNvPr id="5" name="Picture 3" descr="A group of professional men and women discussing the documents they are holding."/>
          <p:cNvPicPr>
            <a:picLocks noChangeAspect="1" noChangeArrowheads="1"/>
          </p:cNvPicPr>
          <p:nvPr/>
        </p:nvPicPr>
        <p:blipFill>
          <a:blip r:embed="rId2" cstate="print">
            <a:extLst>
              <a:ext uri="{28A0092B-C50C-407E-A947-70E740481C1C}">
                <a14:useLocalDpi xmlns:a14="http://schemas.microsoft.com/office/drawing/2010/main" val="0"/>
              </a:ext>
            </a:extLst>
          </a:blip>
          <a:srcRect l="6068"/>
          <a:stretch>
            <a:fillRect/>
          </a:stretch>
        </p:blipFill>
        <p:spPr bwMode="auto">
          <a:xfrm>
            <a:off x="-34925" y="2438400"/>
            <a:ext cx="53546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7" name="TextBox 6"/>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10" name="Picture 8" descr="The Centers for Medicare and Medicaid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86400" y="3048000"/>
            <a:ext cx="3352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562600" y="42672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265399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CMS title1">
    <p:spTree>
      <p:nvGrpSpPr>
        <p:cNvPr id="1" name=""/>
        <p:cNvGrpSpPr/>
        <p:nvPr/>
      </p:nvGrpSpPr>
      <p:grpSpPr>
        <a:xfrm>
          <a:off x="0" y="0"/>
          <a:ext cx="0" cy="0"/>
          <a:chOff x="0" y="0"/>
          <a:chExt cx="0" cy="0"/>
        </a:xfrm>
      </p:grpSpPr>
      <p:pic>
        <p:nvPicPr>
          <p:cNvPr id="5" name="Picture 3" descr="A team of professionals standing in a group."/>
          <p:cNvPicPr>
            <a:picLocks noChangeAspect="1" noChangeArrowheads="1"/>
          </p:cNvPicPr>
          <p:nvPr/>
        </p:nvPicPr>
        <p:blipFill>
          <a:blip r:embed="rId2">
            <a:extLst>
              <a:ext uri="{28A0092B-C50C-407E-A947-70E740481C1C}">
                <a14:useLocalDpi xmlns:a14="http://schemas.microsoft.com/office/drawing/2010/main" val="0"/>
              </a:ext>
            </a:extLst>
          </a:blip>
          <a:srcRect l="7031" r="4688"/>
          <a:stretch>
            <a:fillRect/>
          </a:stretch>
        </p:blipFill>
        <p:spPr bwMode="auto">
          <a:xfrm>
            <a:off x="1588" y="2514600"/>
            <a:ext cx="5753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7" name="Picture 7" descr="The Centers for Medicare and Medicaid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284912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MS title1">
    <p:spTree>
      <p:nvGrpSpPr>
        <p:cNvPr id="1" name=""/>
        <p:cNvGrpSpPr/>
        <p:nvPr/>
      </p:nvGrpSpPr>
      <p:grpSpPr>
        <a:xfrm>
          <a:off x="0" y="0"/>
          <a:ext cx="0" cy="0"/>
          <a:chOff x="0" y="0"/>
          <a:chExt cx="0" cy="0"/>
        </a:xfrm>
      </p:grpSpPr>
      <p:pic>
        <p:nvPicPr>
          <p:cNvPr id="5" name="Picture 3" descr="A multi-cultural family standing against a white background. The family has two children, a mom and a dad."/>
          <p:cNvPicPr>
            <a:picLocks noChangeAspect="1" noChangeArrowheads="1"/>
          </p:cNvPicPr>
          <p:nvPr/>
        </p:nvPicPr>
        <p:blipFill>
          <a:blip r:embed="rId2">
            <a:extLst>
              <a:ext uri="{28A0092B-C50C-407E-A947-70E740481C1C}">
                <a14:useLocalDpi xmlns:a14="http://schemas.microsoft.com/office/drawing/2010/main" val="0"/>
              </a:ext>
            </a:extLst>
          </a:blip>
          <a:srcRect l="16406" r="24141" b="1553"/>
          <a:stretch>
            <a:fillRect/>
          </a:stretch>
        </p:blipFill>
        <p:spPr bwMode="auto">
          <a:xfrm>
            <a:off x="5462588" y="2286000"/>
            <a:ext cx="3662362"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7" name="Picture 7" descr="The Centers for Medicare and Medicaid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381000" y="3048000"/>
            <a:ext cx="4876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381000" y="4267200"/>
            <a:ext cx="4876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153414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CMS title1">
    <p:spTree>
      <p:nvGrpSpPr>
        <p:cNvPr id="1" name=""/>
        <p:cNvGrpSpPr/>
        <p:nvPr/>
      </p:nvGrpSpPr>
      <p:grpSpPr>
        <a:xfrm>
          <a:off x="0" y="0"/>
          <a:ext cx="0" cy="0"/>
          <a:chOff x="0" y="0"/>
          <a:chExt cx="0" cy="0"/>
        </a:xfrm>
      </p:grpSpPr>
      <p:pic>
        <p:nvPicPr>
          <p:cNvPr id="5" name="Picture 3" descr="A young woman dressed casually with a backpack on, walking in a park."/>
          <p:cNvPicPr>
            <a:picLocks noChangeAspect="1" noChangeArrowheads="1"/>
          </p:cNvPicPr>
          <p:nvPr/>
        </p:nvPicPr>
        <p:blipFill>
          <a:blip r:embed="rId2">
            <a:extLst>
              <a:ext uri="{28A0092B-C50C-407E-A947-70E740481C1C}">
                <a14:useLocalDpi xmlns:a14="http://schemas.microsoft.com/office/drawing/2010/main" val="0"/>
              </a:ext>
            </a:extLst>
          </a:blip>
          <a:srcRect l="39844" r="4688"/>
          <a:stretch>
            <a:fillRect/>
          </a:stretch>
        </p:blipFill>
        <p:spPr bwMode="auto">
          <a:xfrm>
            <a:off x="0" y="2281238"/>
            <a:ext cx="38100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7" name="Picture 7" descr="The Centers for Medicare and Medicaid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4343400" y="3048000"/>
            <a:ext cx="42672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4343400" y="4267200"/>
            <a:ext cx="42672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73419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CMS title1">
    <p:spTree>
      <p:nvGrpSpPr>
        <p:cNvPr id="1" name=""/>
        <p:cNvGrpSpPr/>
        <p:nvPr/>
      </p:nvGrpSpPr>
      <p:grpSpPr>
        <a:xfrm>
          <a:off x="0" y="0"/>
          <a:ext cx="0" cy="0"/>
          <a:chOff x="0" y="0"/>
          <a:chExt cx="0" cy="0"/>
        </a:xfrm>
      </p:grpSpPr>
      <p:pic>
        <p:nvPicPr>
          <p:cNvPr id="5" name="Picture 3" descr="A team of professionals standing in a group."/>
          <p:cNvPicPr>
            <a:picLocks noChangeAspect="1" noChangeArrowheads="1"/>
          </p:cNvPicPr>
          <p:nvPr/>
        </p:nvPicPr>
        <p:blipFill>
          <a:blip r:embed="rId2">
            <a:extLst>
              <a:ext uri="{28A0092B-C50C-407E-A947-70E740481C1C}">
                <a14:useLocalDpi xmlns:a14="http://schemas.microsoft.com/office/drawing/2010/main" val="0"/>
              </a:ext>
            </a:extLst>
          </a:blip>
          <a:srcRect l="14063" r="7031"/>
          <a:stretch>
            <a:fillRect/>
          </a:stretch>
        </p:blipFill>
        <p:spPr bwMode="auto">
          <a:xfrm>
            <a:off x="3911600" y="2438400"/>
            <a:ext cx="523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7" name="Picture 7" descr="The Centers for Medicare and Medicaid logo.&#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3048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304800" y="42672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291481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CMS title1">
    <p:spTree>
      <p:nvGrpSpPr>
        <p:cNvPr id="1" name=""/>
        <p:cNvGrpSpPr/>
        <p:nvPr/>
      </p:nvGrpSpPr>
      <p:grpSpPr>
        <a:xfrm>
          <a:off x="0" y="0"/>
          <a:ext cx="0" cy="0"/>
          <a:chOff x="0" y="0"/>
          <a:chExt cx="0" cy="0"/>
        </a:xfrm>
      </p:grpSpPr>
      <p:pic>
        <p:nvPicPr>
          <p:cNvPr id="5"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6" name="TextBox 5"/>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pic>
        <p:nvPicPr>
          <p:cNvPr id="7" name="Picture 7" descr="The Centers for Medicare and Medicaid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eaLnBrk="1" hangingPunct="1">
              <a:defRPr/>
            </a:pPr>
            <a:endParaRPr lang="en-US" dirty="0">
              <a:solidFill>
                <a:srgbClr val="000000"/>
              </a:solidFill>
            </a:endParaRPr>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86400" y="3048000"/>
            <a:ext cx="34290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486400" y="4267200"/>
            <a:ext cx="34290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Tree>
    <p:extLst>
      <p:ext uri="{BB962C8B-B14F-4D97-AF65-F5344CB8AC3E}">
        <p14:creationId xmlns:p14="http://schemas.microsoft.com/office/powerpoint/2010/main" val="253965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8"/>
          <p:cNvSpPr>
            <a:spLocks noGrp="1"/>
          </p:cNvSpPr>
          <p:nvPr>
            <p:ph type="title"/>
          </p:nvPr>
        </p:nvSpPr>
        <p:spPr bwMode="auto">
          <a:xfrm>
            <a:off x="0" y="0"/>
            <a:ext cx="9144000" cy="1447800"/>
          </a:xfrm>
          <a:prstGeom prst="rect">
            <a:avLst/>
          </a:prstGeom>
          <a:solidFill>
            <a:srgbClr val="FFD004"/>
          </a:solidFill>
          <a:ln>
            <a:noFill/>
          </a:ln>
          <a:effectLst>
            <a:outerShdw dist="76200" dir="5639981" algn="tl" rotWithShape="0">
              <a:srgbClr val="084A9C"/>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700622F-5A68-4CFF-846F-0CDCE25C91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829" r:id="rId1"/>
    <p:sldLayoutId id="2147488830" r:id="rId2"/>
    <p:sldLayoutId id="2147488831" r:id="rId3"/>
    <p:sldLayoutId id="2147488832" r:id="rId4"/>
    <p:sldLayoutId id="2147488833" r:id="rId5"/>
    <p:sldLayoutId id="2147488834" r:id="rId6"/>
    <p:sldLayoutId id="2147488835" r:id="rId7"/>
    <p:sldLayoutId id="2147488836" r:id="rId8"/>
    <p:sldLayoutId id="2147488837" r:id="rId9"/>
    <p:sldLayoutId id="2147488838" r:id="rId10"/>
    <p:sldLayoutId id="2147488839" r:id="rId11"/>
    <p:sldLayoutId id="2147488840" r:id="rId12"/>
    <p:sldLayoutId id="2147488841" r:id="rId13"/>
    <p:sldLayoutId id="2147488842" r:id="rId14"/>
    <p:sldLayoutId id="2147488843" r:id="rId15"/>
    <p:sldLayoutId id="2147488844" r:id="rId16"/>
    <p:sldLayoutId id="2147488845" r:id="rId17"/>
    <p:sldLayoutId id="2147488846" r:id="rId18"/>
    <p:sldLayoutId id="2147488828" r:id="rId19"/>
    <p:sldLayoutId id="2147488847" r:id="rId20"/>
  </p:sldLayoutIdLst>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hyperlink" Target="mailto:PERMRC_DOCS@nciinc.com"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hyperlink" Target="mailto:PERMCAPS@cms.hhs.gov" TargetMode="External"/><Relationship Id="rId2" Type="http://schemas.openxmlformats.org/officeDocument/2006/relationships/hyperlink" Target="https://www.cms.gov/Research-Statistics-Data-and-Systems/Monitoring-Programs/Medicaid-and-CHIP-Compliance/PERM/Cycle_2" TargetMode="Externa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8" Type="http://schemas.openxmlformats.org/officeDocument/2006/relationships/hyperlink" Target="mailto:Daniel.Weimer@cms.hhs.gov" TargetMode="External"/><Relationship Id="rId3" Type="http://schemas.openxmlformats.org/officeDocument/2006/relationships/hyperlink" Target="mailto:Angad.Uppal@cms.hhs.gov" TargetMode="External"/><Relationship Id="rId7" Type="http://schemas.openxmlformats.org/officeDocument/2006/relationships/hyperlink" Target="mailto:Angela.Jones3@cms.hhs.gov"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hyperlink" Target="mailto:Daniel.Hendricks@cms.hhs.gov" TargetMode="External"/><Relationship Id="rId11" Type="http://schemas.openxmlformats.org/officeDocument/2006/relationships/hyperlink" Target="mailto:Caitlyn.Brown@cms.hhs.gov" TargetMode="External"/><Relationship Id="rId5" Type="http://schemas.openxmlformats.org/officeDocument/2006/relationships/hyperlink" Target="mailto:Aileen.Almario@cms.hhs.gov" TargetMode="External"/><Relationship Id="rId10" Type="http://schemas.openxmlformats.org/officeDocument/2006/relationships/hyperlink" Target="mailto:May.Woo@cms.hhs.gov" TargetMode="External"/><Relationship Id="rId4" Type="http://schemas.openxmlformats.org/officeDocument/2006/relationships/hyperlink" Target="mailto:Misha.Patel@cms.hhs.gov" TargetMode="External"/><Relationship Id="rId9" Type="http://schemas.openxmlformats.org/officeDocument/2006/relationships/hyperlink" Target="mailto:Tracy.Smith@cms.hhs.gov"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mailto:PERMSC.2021@lewin.com"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hyperlink" Target="mailto:PERMRC_2023@nciinc.com"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5" Type="http://schemas.openxmlformats.org/officeDocument/2006/relationships/hyperlink" Target="mailto:PERMRC_DOCS@nciinc.com" TargetMode="External"/><Relationship Id="rId4" Type="http://schemas.openxmlformats.org/officeDocument/2006/relationships/hyperlink" Target="mailto:SMERFaccounts@nciinc.com"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mailto:PERM_ERC_RY2022@bah.com"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4000">
                <a:cs typeface="Calibri" panose="020F0502020204030204" pitchFamily="34" charset="0"/>
              </a:rPr>
              <a:t>Payment Error Rate Measurement (PERM)</a:t>
            </a:r>
          </a:p>
        </p:txBody>
      </p:sp>
      <p:sp>
        <p:nvSpPr>
          <p:cNvPr id="23555" name="Text Placeholder 2"/>
          <p:cNvSpPr>
            <a:spLocks noGrp="1"/>
          </p:cNvSpPr>
          <p:nvPr>
            <p:ph type="body" sz="quarter" idx="10"/>
          </p:nvPr>
        </p:nvSpPr>
        <p:spPr>
          <a:xfrm>
            <a:off x="4953000" y="3048000"/>
            <a:ext cx="3657600" cy="914400"/>
          </a:xfrm>
        </p:spPr>
        <p:txBody>
          <a:bodyPr/>
          <a:lstStyle/>
          <a:p>
            <a:r>
              <a:rPr lang="en-US" altLang="en-US" sz="2000" dirty="0">
                <a:cs typeface="Calibri" panose="020F0502020204030204" pitchFamily="34" charset="0"/>
              </a:rPr>
              <a:t>Introduction to PERM </a:t>
            </a:r>
          </a:p>
          <a:p>
            <a:r>
              <a:rPr lang="en-US" altLang="en-US" sz="2000" dirty="0">
                <a:cs typeface="Calibri" panose="020F0502020204030204" pitchFamily="34" charset="0"/>
              </a:rPr>
              <a:t>May/June 2021</a:t>
            </a:r>
          </a:p>
        </p:txBody>
      </p:sp>
      <p:sp>
        <p:nvSpPr>
          <p:cNvPr id="23556" name="Text Placeholder 6"/>
          <p:cNvSpPr>
            <a:spLocks noGrp="1"/>
          </p:cNvSpPr>
          <p:nvPr>
            <p:ph type="body" sz="quarter" idx="11"/>
          </p:nvPr>
        </p:nvSpPr>
        <p:spPr/>
        <p:txBody>
          <a:bodyPr/>
          <a:lstStyle/>
          <a:p>
            <a:pPr fontAlgn="base">
              <a:spcAft>
                <a:spcPct val="0"/>
              </a:spcAft>
            </a:pPr>
            <a:r>
              <a:rPr lang="en-US" altLang="en-US" sz="2000" dirty="0">
                <a:cs typeface="Calibri" panose="020F0502020204030204" pitchFamily="34" charset="0"/>
              </a:rPr>
              <a:t>Centers for Medicare &amp; Medicaid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a:t>PERM State Rotation</a:t>
            </a:r>
          </a:p>
        </p:txBody>
      </p:sp>
      <p:graphicFrame>
        <p:nvGraphicFramePr>
          <p:cNvPr id="4" name="Content Placeholder 7" descr="Arkansas, Connecticut, Delaware, Idaho, Illinois, Kansas, Michigan, Minnesota, Missouri, New Mexico, North Dakota, Ohio, Oklahoma, Pennsylvania, Virginia, Wisconsin, Wyoming&#10;" title="Cycle 1 (RY22) States"/>
          <p:cNvGraphicFramePr>
            <a:graphicFrameLocks/>
          </p:cNvGraphicFramePr>
          <p:nvPr>
            <p:extLst>
              <p:ext uri="{D42A27DB-BD31-4B8C-83A1-F6EECF244321}">
                <p14:modId xmlns:p14="http://schemas.microsoft.com/office/powerpoint/2010/main" val="1032620270"/>
              </p:ext>
            </p:extLst>
          </p:nvPr>
        </p:nvGraphicFramePr>
        <p:xfrm>
          <a:off x="457200" y="1828800"/>
          <a:ext cx="8115300" cy="4095751"/>
        </p:xfrm>
        <a:graphic>
          <a:graphicData uri="http://schemas.openxmlformats.org/drawingml/2006/table">
            <a:tbl>
              <a:tblPr firstRow="1" bandRow="1">
                <a:tableStyleId>{5C22544A-7EE6-4342-B048-85BDC9FD1C3A}</a:tableStyleId>
              </a:tblPr>
              <a:tblGrid>
                <a:gridCol w="1077270">
                  <a:extLst>
                    <a:ext uri="{9D8B030D-6E8A-4147-A177-3AD203B41FA5}">
                      <a16:colId xmlns:a16="http://schemas.microsoft.com/office/drawing/2014/main" val="20000"/>
                    </a:ext>
                  </a:extLst>
                </a:gridCol>
                <a:gridCol w="7038030">
                  <a:extLst>
                    <a:ext uri="{9D8B030D-6E8A-4147-A177-3AD203B41FA5}">
                      <a16:colId xmlns:a16="http://schemas.microsoft.com/office/drawing/2014/main" val="20001"/>
                    </a:ext>
                  </a:extLst>
                </a:gridCol>
              </a:tblGrid>
              <a:tr h="529108">
                <a:tc>
                  <a:txBody>
                    <a:bodyPr/>
                    <a:lstStyle/>
                    <a:p>
                      <a:pPr algn="ctr"/>
                      <a:r>
                        <a:rPr lang="en-US" sz="1800" dirty="0">
                          <a:latin typeface="Myriad Pro"/>
                        </a:rPr>
                        <a:t>Cycle</a:t>
                      </a:r>
                    </a:p>
                  </a:txBody>
                  <a:tcPr marT="45678" marB="45678" anchor="ctr"/>
                </a:tc>
                <a:tc>
                  <a:txBody>
                    <a:bodyPr/>
                    <a:lstStyle/>
                    <a:p>
                      <a:pPr algn="ctr"/>
                      <a:r>
                        <a:rPr lang="en-US" sz="1800" dirty="0">
                          <a:latin typeface="Myriad Pro"/>
                        </a:rPr>
                        <a:t>Medicaid</a:t>
                      </a:r>
                      <a:r>
                        <a:rPr lang="en-US" sz="1800" baseline="0" dirty="0">
                          <a:latin typeface="Myriad Pro"/>
                        </a:rPr>
                        <a:t> and CHIP States Measured by Cycle</a:t>
                      </a:r>
                      <a:endParaRPr lang="en-US" sz="1800" dirty="0">
                        <a:latin typeface="Myriad Pro"/>
                      </a:endParaRPr>
                    </a:p>
                  </a:txBody>
                  <a:tcPr marT="45678" marB="45678" anchor="ctr"/>
                </a:tc>
                <a:extLst>
                  <a:ext uri="{0D108BD9-81ED-4DB2-BD59-A6C34878D82A}">
                    <a16:rowId xmlns:a16="http://schemas.microsoft.com/office/drawing/2014/main" val="10000"/>
                  </a:ext>
                </a:extLst>
              </a:tr>
              <a:tr h="1188881">
                <a:tc>
                  <a:txBody>
                    <a:bodyPr/>
                    <a:lstStyle/>
                    <a:p>
                      <a:pPr algn="ctr"/>
                      <a:r>
                        <a:rPr lang="en-US" sz="1800" b="1" dirty="0">
                          <a:latin typeface="Myriad Pro"/>
                        </a:rPr>
                        <a:t>Cycle 2</a:t>
                      </a:r>
                    </a:p>
                    <a:p>
                      <a:pPr algn="ctr"/>
                      <a:r>
                        <a:rPr lang="en-US" sz="1800" b="1" dirty="0">
                          <a:latin typeface="Myriad Pro"/>
                        </a:rPr>
                        <a:t>(RY23)</a:t>
                      </a:r>
                    </a:p>
                  </a:txBody>
                  <a:tcPr marT="45678" marB="45678"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dirty="0">
                          <a:latin typeface="Myriad Pro"/>
                        </a:rPr>
                        <a:t>Alabama,</a:t>
                      </a:r>
                      <a:r>
                        <a:rPr lang="en-US" sz="1800" b="1" baseline="0" dirty="0">
                          <a:latin typeface="Myriad Pro"/>
                        </a:rPr>
                        <a:t> </a:t>
                      </a:r>
                      <a:r>
                        <a:rPr lang="en-US" sz="1800" b="1" dirty="0">
                          <a:latin typeface="Myriad Pro"/>
                        </a:rPr>
                        <a:t>California, Colorado,</a:t>
                      </a:r>
                      <a:r>
                        <a:rPr lang="en-US" sz="1800" b="1" baseline="0" dirty="0">
                          <a:latin typeface="Myriad Pro"/>
                        </a:rPr>
                        <a:t> Georgia, Kentucky, Maryland, Massachusetts, Nebraska, New Hampshire, New Jersey, North Carolina, Rhode Island, South Carolina, Tennessee, Utah, Vermont, West Virginia</a:t>
                      </a:r>
                      <a:endParaRPr lang="en-US" sz="1800" b="1" dirty="0">
                        <a:latin typeface="Myriad Pro"/>
                      </a:endParaRPr>
                    </a:p>
                  </a:txBody>
                  <a:tcPr marT="45678" marB="45678" anchor="ctr"/>
                </a:tc>
                <a:extLst>
                  <a:ext uri="{0D108BD9-81ED-4DB2-BD59-A6C34878D82A}">
                    <a16:rowId xmlns:a16="http://schemas.microsoft.com/office/drawing/2014/main" val="10001"/>
                  </a:ext>
                </a:extLst>
              </a:tr>
              <a:tr h="1188881">
                <a:tc>
                  <a:txBody>
                    <a:bodyPr/>
                    <a:lstStyle/>
                    <a:p>
                      <a:pPr algn="ctr"/>
                      <a:r>
                        <a:rPr lang="en-US" sz="1800" b="0" dirty="0">
                          <a:latin typeface="Myriad Pro"/>
                        </a:rPr>
                        <a:t>Cycle 3</a:t>
                      </a:r>
                    </a:p>
                    <a:p>
                      <a:pPr algn="ctr"/>
                      <a:r>
                        <a:rPr lang="en-US" sz="1800" b="0" dirty="0">
                          <a:latin typeface="Myriad Pro"/>
                        </a:rPr>
                        <a:t>(</a:t>
                      </a:r>
                      <a:r>
                        <a:rPr lang="en-US" sz="1800" b="0" dirty="0">
                          <a:solidFill>
                            <a:schemeClr val="tx1"/>
                          </a:solidFill>
                          <a:latin typeface="Myriad Pro"/>
                        </a:rPr>
                        <a:t>RY21</a:t>
                      </a:r>
                      <a:r>
                        <a:rPr lang="en-US" sz="1800" b="0" dirty="0">
                          <a:latin typeface="Myriad Pro"/>
                        </a:rPr>
                        <a:t>)</a:t>
                      </a:r>
                    </a:p>
                  </a:txBody>
                  <a:tcPr marT="45678" marB="45678"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a:latin typeface="Myriad Pro"/>
                        </a:rPr>
                        <a:t>Alaska,</a:t>
                      </a:r>
                      <a:r>
                        <a:rPr lang="en-US" sz="1800" b="0" baseline="0" dirty="0">
                          <a:latin typeface="Myriad Pro"/>
                        </a:rPr>
                        <a:t> Arizona, District of Columbia, Florida, Hawaii, Indiana, Iowa, Louisiana, Maine, Mississippi, Montana, Nevada, New York, Oregon, South Dakota, Texas, Washington</a:t>
                      </a:r>
                    </a:p>
                  </a:txBody>
                  <a:tcPr marT="45678" marB="45678" anchor="ctr"/>
                </a:tc>
                <a:extLst>
                  <a:ext uri="{0D108BD9-81ED-4DB2-BD59-A6C34878D82A}">
                    <a16:rowId xmlns:a16="http://schemas.microsoft.com/office/drawing/2014/main" val="10002"/>
                  </a:ext>
                </a:extLst>
              </a:tr>
              <a:tr h="1188881">
                <a:tc>
                  <a:txBody>
                    <a:bodyPr/>
                    <a:lstStyle/>
                    <a:p>
                      <a:pPr algn="ctr"/>
                      <a:r>
                        <a:rPr lang="en-US" sz="1800" b="0" dirty="0">
                          <a:solidFill>
                            <a:schemeClr val="tx1"/>
                          </a:solidFill>
                          <a:latin typeface="Myriad Pro"/>
                        </a:rPr>
                        <a:t>Cycle 1</a:t>
                      </a:r>
                    </a:p>
                    <a:p>
                      <a:pPr algn="ctr"/>
                      <a:r>
                        <a:rPr lang="en-US" sz="1800" b="0" dirty="0">
                          <a:solidFill>
                            <a:schemeClr val="tx1"/>
                          </a:solidFill>
                          <a:latin typeface="Myriad Pro"/>
                        </a:rPr>
                        <a:t>(RY22)</a:t>
                      </a:r>
                    </a:p>
                  </a:txBody>
                  <a:tcPr marT="45678" marB="45678"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dirty="0">
                          <a:latin typeface="Myriad Pro"/>
                        </a:rPr>
                        <a:t>Arkansas, Connecticut,</a:t>
                      </a:r>
                      <a:r>
                        <a:rPr lang="en-US" sz="1800" b="0" baseline="0" dirty="0">
                          <a:latin typeface="Myriad Pro"/>
                        </a:rPr>
                        <a:t> Delaware, Idaho, Illinois, Kansas, Michigan, Minnesota, Missouri, New Mexico, North Dakota, Ohio, Oklahoma, Pennsylvania, Virginia, Wisconsin, Wyoming</a:t>
                      </a:r>
                      <a:endParaRPr lang="en-US" sz="1800" b="0" dirty="0">
                        <a:latin typeface="Myriad Pro"/>
                      </a:endParaRPr>
                    </a:p>
                  </a:txBody>
                  <a:tcPr marT="45678" marB="45678" anchor="ctr"/>
                </a:tc>
                <a:extLst>
                  <a:ext uri="{0D108BD9-81ED-4DB2-BD59-A6C34878D82A}">
                    <a16:rowId xmlns:a16="http://schemas.microsoft.com/office/drawing/2014/main" val="1145381134"/>
                  </a:ext>
                </a:extLst>
              </a:tr>
            </a:tbl>
          </a:graphicData>
        </a:graphic>
      </p:graphicFrame>
      <p:sp>
        <p:nvSpPr>
          <p:cNvPr id="409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254C7177-C349-4F35-9CA3-F906E6B2B9A5}" type="slidenum">
              <a:rPr lang="en-US" altLang="en-US" sz="1200" smtClean="0">
                <a:solidFill>
                  <a:srgbClr val="000000"/>
                </a:solidFill>
                <a:latin typeface="Calibri" panose="020F0502020204030204" pitchFamily="34" charset="0"/>
                <a:ea typeface="MS PGothic" panose="020B0600070205080204" pitchFamily="34" charset="-128"/>
              </a:rPr>
              <a:pPr>
                <a:spcBef>
                  <a:spcPct val="0"/>
                </a:spcBef>
                <a:buFontTx/>
                <a:buNone/>
              </a:pPr>
              <a:t>9</a:t>
            </a:fld>
            <a:endParaRPr lang="en-US" altLang="en-US" sz="1200">
              <a:solidFill>
                <a:srgbClr val="000000"/>
              </a:solidFill>
              <a:latin typeface="Calibri" panose="020F0502020204030204" pitchFamily="34" charset="0"/>
              <a:ea typeface="MS PGothic"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PERM Review Types and Sample Sizes</a:t>
            </a:r>
          </a:p>
        </p:txBody>
      </p:sp>
      <p:sp>
        <p:nvSpPr>
          <p:cNvPr id="43011" name="Content Placeholder 2"/>
          <p:cNvSpPr>
            <a:spLocks noGrp="1"/>
          </p:cNvSpPr>
          <p:nvPr>
            <p:ph idx="1"/>
          </p:nvPr>
        </p:nvSpPr>
        <p:spPr>
          <a:xfrm>
            <a:off x="457200" y="1565275"/>
            <a:ext cx="8229600" cy="4794250"/>
          </a:xfrm>
        </p:spPr>
        <p:txBody>
          <a:bodyPr/>
          <a:lstStyle/>
          <a:p>
            <a:pPr algn="just">
              <a:spcBef>
                <a:spcPts val="400"/>
              </a:spcBef>
            </a:pPr>
            <a:r>
              <a:rPr lang="en-US" altLang="en-US" sz="1800" dirty="0">
                <a:latin typeface="Myriad Pro" charset="0"/>
              </a:rPr>
              <a:t>PERM samples are selected from distinct universes for two programs</a:t>
            </a:r>
          </a:p>
          <a:p>
            <a:pPr lvl="1" algn="just">
              <a:spcBef>
                <a:spcPts val="400"/>
              </a:spcBef>
            </a:pPr>
            <a:r>
              <a:rPr lang="en-US" altLang="en-US" sz="1600" dirty="0">
                <a:latin typeface="Myriad Pro" charset="0"/>
              </a:rPr>
              <a:t>Programs: Medicaid (Title XIX) and CHIP (Title XXI)</a:t>
            </a:r>
          </a:p>
          <a:p>
            <a:pPr lvl="1" algn="just">
              <a:spcBef>
                <a:spcPts val="400"/>
              </a:spcBef>
            </a:pPr>
            <a:r>
              <a:rPr lang="en-US" altLang="en-US" sz="1600" dirty="0">
                <a:latin typeface="Myriad Pro" charset="0"/>
              </a:rPr>
              <a:t>Universes: Fee-For-Service (FFS) and Managed Care</a:t>
            </a:r>
          </a:p>
          <a:p>
            <a:pPr algn="just">
              <a:spcBef>
                <a:spcPts val="400"/>
              </a:spcBef>
            </a:pPr>
            <a:r>
              <a:rPr lang="en-US" altLang="en-US" sz="1800" dirty="0">
                <a:latin typeface="Myriad Pro" charset="0"/>
              </a:rPr>
              <a:t>Claims selected from the FFS universe are subject to as many as three different reviews</a:t>
            </a:r>
          </a:p>
          <a:p>
            <a:pPr lvl="1" algn="just">
              <a:spcBef>
                <a:spcPts val="400"/>
              </a:spcBef>
            </a:pPr>
            <a:r>
              <a:rPr lang="en-US" altLang="en-US" sz="1600" dirty="0">
                <a:latin typeface="Myriad Pro" charset="0"/>
              </a:rPr>
              <a:t>Data processing, medical, and eligibility </a:t>
            </a:r>
          </a:p>
          <a:p>
            <a:pPr algn="just">
              <a:spcBef>
                <a:spcPts val="400"/>
              </a:spcBef>
            </a:pPr>
            <a:r>
              <a:rPr lang="en-US" altLang="en-US" sz="1800" dirty="0">
                <a:latin typeface="Myriad Pro" charset="0"/>
              </a:rPr>
              <a:t>Payments selected from the managed care universe are subject to as many as two different reviews</a:t>
            </a:r>
          </a:p>
          <a:p>
            <a:pPr lvl="1" algn="just">
              <a:spcBef>
                <a:spcPts val="400"/>
              </a:spcBef>
            </a:pPr>
            <a:r>
              <a:rPr lang="en-US" altLang="en-US" sz="1600" dirty="0">
                <a:latin typeface="Myriad Pro" charset="0"/>
              </a:rPr>
              <a:t>Data processing and eligibility </a:t>
            </a:r>
          </a:p>
          <a:p>
            <a:pPr algn="just">
              <a:spcBef>
                <a:spcPts val="400"/>
              </a:spcBef>
            </a:pPr>
            <a:r>
              <a:rPr lang="en-US" altLang="en-US" sz="1800" dirty="0">
                <a:latin typeface="Myriad Pro" charset="0"/>
              </a:rPr>
              <a:t>PERM will utilize a cycle sample size across 17 states each year that caps the number of samples selected from FFS and managed care as well as the number of eligibility reviews</a:t>
            </a:r>
          </a:p>
          <a:p>
            <a:pPr algn="just">
              <a:spcBef>
                <a:spcPts val="400"/>
              </a:spcBef>
            </a:pPr>
            <a:r>
              <a:rPr lang="en-US" altLang="en-US" sz="1800" dirty="0">
                <a:latin typeface="Myriad Pro" charset="0"/>
              </a:rPr>
              <a:t>The cycle sample size will be distributed across states based on the latest state expenditures</a:t>
            </a:r>
          </a:p>
          <a:p>
            <a:pPr algn="just">
              <a:spcBef>
                <a:spcPts val="400"/>
              </a:spcBef>
            </a:pPr>
            <a:r>
              <a:rPr lang="en-US" altLang="en-US" sz="1800" dirty="0">
                <a:latin typeface="Myriad Pro" charset="0"/>
              </a:rPr>
              <a:t>All review results are reported via State Medicaid Error Rate Finding (SMERF), a web based application hosted by the RC</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D42A8AB7-6F13-4A2B-9EAF-6FD6577F100E}" type="slidenum">
              <a:rPr lang="en-US" altLang="en-US" sz="1200" smtClean="0">
                <a:solidFill>
                  <a:srgbClr val="000000"/>
                </a:solidFill>
                <a:latin typeface="Calibri" panose="020F0502020204030204" pitchFamily="34" charset="0"/>
              </a:rPr>
              <a:pPr>
                <a:spcBef>
                  <a:spcPct val="0"/>
                </a:spcBef>
                <a:buFontTx/>
                <a:buNone/>
              </a:pPr>
              <a:t>10</a:t>
            </a:fld>
            <a:endParaRPr lang="en-US" altLang="en-US" sz="1200" dirty="0">
              <a:solidFill>
                <a:srgbClr val="000000"/>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935288"/>
            <a:ext cx="8229600" cy="1143000"/>
          </a:xfrm>
        </p:spPr>
        <p:txBody>
          <a:bodyPr/>
          <a:lstStyle/>
          <a:p>
            <a:pPr eaLnBrk="1" hangingPunct="1"/>
            <a:r>
              <a:rPr lang="en-US" altLang="en-US">
                <a:solidFill>
                  <a:schemeClr val="tx2"/>
                </a:solidFill>
                <a:latin typeface="Myriad Pro" charset="0"/>
              </a:rPr>
              <a:t>Roles and Responsibilities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CMS PERM Team Responsibilities</a:t>
            </a:r>
          </a:p>
        </p:txBody>
      </p:sp>
      <p:sp>
        <p:nvSpPr>
          <p:cNvPr id="48131" name="Content Placeholder 2"/>
          <p:cNvSpPr>
            <a:spLocks noGrp="1"/>
          </p:cNvSpPr>
          <p:nvPr>
            <p:ph idx="1"/>
          </p:nvPr>
        </p:nvSpPr>
        <p:spPr>
          <a:xfrm>
            <a:off x="457200" y="1600200"/>
            <a:ext cx="8229600" cy="4937760"/>
          </a:xfrm>
        </p:spPr>
        <p:txBody>
          <a:bodyPr/>
          <a:lstStyle/>
          <a:p>
            <a:pPr algn="just">
              <a:spcBef>
                <a:spcPts val="400"/>
              </a:spcBef>
            </a:pPr>
            <a:r>
              <a:rPr lang="en-US" altLang="en-US" sz="1800" dirty="0">
                <a:latin typeface="Myriad Pro" charset="0"/>
              </a:rPr>
              <a:t>Program Oversight and Support</a:t>
            </a:r>
          </a:p>
          <a:p>
            <a:pPr lvl="1" algn="just">
              <a:spcBef>
                <a:spcPts val="400"/>
              </a:spcBef>
            </a:pPr>
            <a:r>
              <a:rPr lang="en-US" altLang="en-US" sz="1600" dirty="0">
                <a:latin typeface="Myriad Pro" charset="0"/>
              </a:rPr>
              <a:t>Structure the parameters for measurement through legal and policy decision-making processes</a:t>
            </a:r>
          </a:p>
          <a:p>
            <a:pPr lvl="1" algn="just">
              <a:spcBef>
                <a:spcPts val="400"/>
              </a:spcBef>
            </a:pPr>
            <a:r>
              <a:rPr lang="en-US" altLang="en-US" sz="1600" dirty="0">
                <a:latin typeface="Myriad Pro" charset="0"/>
              </a:rPr>
              <a:t>Oversee the operation of PERM and PERM contractors to ensure that CMS meets its regulatory requirements</a:t>
            </a:r>
          </a:p>
          <a:p>
            <a:pPr lvl="1" algn="just">
              <a:spcBef>
                <a:spcPts val="400"/>
              </a:spcBef>
            </a:pPr>
            <a:r>
              <a:rPr lang="en-US" altLang="en-US" sz="1600" dirty="0">
                <a:latin typeface="Myriad Pro" charset="0"/>
              </a:rPr>
              <a:t>Ensure the measurement remains on track and work with states when challenges occur</a:t>
            </a:r>
          </a:p>
          <a:p>
            <a:pPr algn="just">
              <a:spcBef>
                <a:spcPts val="400"/>
              </a:spcBef>
            </a:pPr>
            <a:r>
              <a:rPr lang="en-US" altLang="en-US" sz="1800" dirty="0">
                <a:latin typeface="Myriad Pro" charset="0"/>
              </a:rPr>
              <a:t>Communication and Information Sharing</a:t>
            </a:r>
          </a:p>
          <a:p>
            <a:pPr lvl="1" algn="just">
              <a:spcBef>
                <a:spcPts val="400"/>
              </a:spcBef>
            </a:pPr>
            <a:r>
              <a:rPr lang="en-US" altLang="en-US" sz="1600" dirty="0">
                <a:latin typeface="Myriad Pro" charset="0"/>
              </a:rPr>
              <a:t>Host monthly cycle calls</a:t>
            </a:r>
          </a:p>
          <a:p>
            <a:pPr lvl="1" algn="just">
              <a:spcBef>
                <a:spcPts val="400"/>
              </a:spcBef>
            </a:pPr>
            <a:r>
              <a:rPr lang="en-US" altLang="en-US" sz="1600" dirty="0">
                <a:latin typeface="Myriad Pro" charset="0"/>
              </a:rPr>
              <a:t>Provide guidance and technical assistance to states throughout the process</a:t>
            </a:r>
          </a:p>
          <a:p>
            <a:pPr lvl="1" algn="just">
              <a:spcBef>
                <a:spcPts val="400"/>
              </a:spcBef>
            </a:pPr>
            <a:r>
              <a:rPr lang="en-US" altLang="en-US" sz="1600" dirty="0">
                <a:latin typeface="Myriad Pro" charset="0"/>
              </a:rPr>
              <a:t>Provide educational resources for Medicaid and CHIP providers</a:t>
            </a:r>
          </a:p>
          <a:p>
            <a:pPr lvl="1" algn="just">
              <a:spcBef>
                <a:spcPts val="400"/>
              </a:spcBef>
            </a:pPr>
            <a:r>
              <a:rPr lang="en-US" altLang="en-US" sz="1600" dirty="0">
                <a:latin typeface="Myriad Pro" charset="0"/>
              </a:rPr>
              <a:t>Provide direct communication and support by assigning each state a CMS liaison </a:t>
            </a:r>
          </a:p>
          <a:p>
            <a:pPr algn="just">
              <a:spcBef>
                <a:spcPts val="400"/>
              </a:spcBef>
            </a:pPr>
            <a:r>
              <a:rPr lang="en-US" altLang="en-US" sz="1800" dirty="0">
                <a:latin typeface="Myriad Pro" charset="0"/>
              </a:rPr>
              <a:t>Review, Resolution, and Recovery of Improper Payments</a:t>
            </a:r>
          </a:p>
          <a:p>
            <a:pPr lvl="1" algn="just">
              <a:spcBef>
                <a:spcPts val="400"/>
              </a:spcBef>
            </a:pPr>
            <a:r>
              <a:rPr lang="en-US" altLang="en-US" sz="1600" dirty="0">
                <a:latin typeface="Myriad Pro" charset="0"/>
              </a:rPr>
              <a:t>Review state-requested appeals of error findings</a:t>
            </a:r>
          </a:p>
          <a:p>
            <a:pPr lvl="1" algn="just">
              <a:spcBef>
                <a:spcPts val="400"/>
              </a:spcBef>
            </a:pPr>
            <a:r>
              <a:rPr lang="en-US" altLang="en-US" sz="1600" dirty="0">
                <a:latin typeface="Myriad Pro" charset="0"/>
              </a:rPr>
              <a:t>Provide states with summary reports to develop corrective actions, provide assistance as states develop corrective actions, and provide states with final recovery reports</a:t>
            </a:r>
          </a:p>
        </p:txBody>
      </p:sp>
      <p:sp>
        <p:nvSpPr>
          <p:cNvPr id="481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393BF062-3186-4E5A-AFE9-86B4CF10EAC2}" type="slidenum">
              <a:rPr lang="en-US" altLang="en-US" sz="1200" smtClean="0">
                <a:solidFill>
                  <a:srgbClr val="000000"/>
                </a:solidFill>
                <a:latin typeface="Calibri" panose="020F0502020204030204" pitchFamily="34" charset="0"/>
              </a:rPr>
              <a:pPr eaLnBrk="0" hangingPunct="0">
                <a:spcBef>
                  <a:spcPct val="0"/>
                </a:spcBef>
                <a:buFontTx/>
                <a:buNone/>
              </a:pPr>
              <a:t>12</a:t>
            </a:fld>
            <a:endParaRPr lang="en-US" altLang="en-US" sz="1200">
              <a:solidFill>
                <a:srgbClr val="000000"/>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General State Responsibilities</a:t>
            </a:r>
          </a:p>
        </p:txBody>
      </p:sp>
      <p:sp>
        <p:nvSpPr>
          <p:cNvPr id="49155" name="Content Placeholder 2"/>
          <p:cNvSpPr>
            <a:spLocks noGrp="1"/>
          </p:cNvSpPr>
          <p:nvPr>
            <p:ph idx="1"/>
          </p:nvPr>
        </p:nvSpPr>
        <p:spPr>
          <a:xfrm>
            <a:off x="457200" y="1676400"/>
            <a:ext cx="8229600" cy="4124325"/>
          </a:xfrm>
        </p:spPr>
        <p:txBody>
          <a:bodyPr/>
          <a:lstStyle/>
          <a:p>
            <a:pPr algn="just">
              <a:spcBef>
                <a:spcPts val="400"/>
              </a:spcBef>
            </a:pPr>
            <a:r>
              <a:rPr lang="en-US" altLang="en-US" sz="2000" dirty="0">
                <a:latin typeface="Myriad Pro" charset="0"/>
              </a:rPr>
              <a:t>Overall PERM Support</a:t>
            </a:r>
          </a:p>
          <a:p>
            <a:pPr lvl="1" algn="just">
              <a:spcBef>
                <a:spcPts val="400"/>
              </a:spcBef>
            </a:pPr>
            <a:r>
              <a:rPr lang="en-US" altLang="en-US" sz="1700" dirty="0">
                <a:latin typeface="Myriad Pro" charset="0"/>
              </a:rPr>
              <a:t>Provide a representative to spearhead PERM who will coordinate state staff and ensure essential state staff attend relevant meetings, as well as provide contractors with necessary data and information and keep them apprised of any state issues</a:t>
            </a:r>
          </a:p>
          <a:p>
            <a:pPr lvl="1" algn="just">
              <a:spcBef>
                <a:spcPts val="400"/>
              </a:spcBef>
            </a:pPr>
            <a:r>
              <a:rPr lang="en-US" altLang="en-US" sz="1700" dirty="0">
                <a:latin typeface="Myriad Pro" charset="0"/>
              </a:rPr>
              <a:t>Educate state staff and vendors for MMIS or other data sources on the PERM process and data requirements</a:t>
            </a:r>
          </a:p>
          <a:p>
            <a:pPr lvl="1" algn="just">
              <a:spcBef>
                <a:spcPts val="400"/>
              </a:spcBef>
            </a:pPr>
            <a:r>
              <a:rPr lang="en-US" altLang="en-US" sz="1700" dirty="0">
                <a:latin typeface="Myriad Pro" charset="0"/>
              </a:rPr>
              <a:t>Notify CMS and contractors in advance of any program changes, including new or ended programs, new reimbursement methodologies, or new systems</a:t>
            </a:r>
          </a:p>
          <a:p>
            <a:pPr lvl="1" algn="just">
              <a:spcBef>
                <a:spcPts val="400"/>
              </a:spcBef>
            </a:pPr>
            <a:r>
              <a:rPr lang="en-US" altLang="en-US" sz="1700" dirty="0">
                <a:latin typeface="Myriad Pro" charset="0"/>
              </a:rPr>
              <a:t>Provide timely and thorough responses to questions on the state-submitted data and review issues to support the PERM timeline</a:t>
            </a:r>
          </a:p>
          <a:p>
            <a:pPr lvl="1" algn="just">
              <a:spcBef>
                <a:spcPts val="400"/>
              </a:spcBef>
            </a:pPr>
            <a:r>
              <a:rPr lang="en-US" altLang="en-US" sz="1700" dirty="0">
                <a:latin typeface="Myriad Pro" charset="0"/>
              </a:rPr>
              <a:t>Participate in the cycle kick-off meeting, education webinars, all-state calls, and monthly cycle calls with CMS</a:t>
            </a:r>
          </a:p>
          <a:p>
            <a:pPr lvl="1" algn="just">
              <a:spcBef>
                <a:spcPts val="400"/>
              </a:spcBef>
            </a:pPr>
            <a:r>
              <a:rPr lang="en-US" altLang="en-US" sz="1700" dirty="0">
                <a:latin typeface="Myriad Pro" charset="0"/>
              </a:rPr>
              <a:t>Notify contractors of any Data Use Agreements, Business Associate Agreements, or Non-Disclosure Agreements requiring completion</a:t>
            </a:r>
          </a:p>
          <a:p>
            <a:pPr lvl="1" algn="just">
              <a:spcBef>
                <a:spcPts val="400"/>
              </a:spcBef>
            </a:pPr>
            <a:r>
              <a:rPr lang="en-US" altLang="en-US" sz="1700" dirty="0">
                <a:latin typeface="Myriad Pro" charset="0"/>
              </a:rPr>
              <a:t>Assist contractors in obtaining systems access</a:t>
            </a:r>
          </a:p>
        </p:txBody>
      </p:sp>
      <p:sp>
        <p:nvSpPr>
          <p:cNvPr id="491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2659C5BD-4642-43EF-9C2B-F62954606470}" type="slidenum">
              <a:rPr lang="en-US" altLang="en-US" sz="1200" smtClean="0">
                <a:solidFill>
                  <a:srgbClr val="000000"/>
                </a:solidFill>
                <a:latin typeface="Calibri" panose="020F0502020204030204" pitchFamily="34" charset="0"/>
              </a:rPr>
              <a:pPr eaLnBrk="0" hangingPunct="0">
                <a:spcBef>
                  <a:spcPct val="0"/>
                </a:spcBef>
                <a:buFontTx/>
                <a:buNone/>
              </a:pPr>
              <a:t>13</a:t>
            </a:fld>
            <a:endParaRPr lang="en-US" altLang="en-US" sz="1200">
              <a:solidFill>
                <a:srgbClr val="000000"/>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SC</a:t>
            </a:r>
            <a:r>
              <a:rPr lang="en-US" altLang="en-US">
                <a:solidFill>
                  <a:srgbClr val="FF0000"/>
                </a:solidFill>
              </a:rPr>
              <a:t> </a:t>
            </a:r>
            <a:r>
              <a:rPr lang="en-US" altLang="en-US"/>
              <a:t>Responsibilities</a:t>
            </a:r>
          </a:p>
        </p:txBody>
      </p:sp>
      <p:sp>
        <p:nvSpPr>
          <p:cNvPr id="51203" name="Content Placeholder 2"/>
          <p:cNvSpPr>
            <a:spLocks noGrp="1"/>
          </p:cNvSpPr>
          <p:nvPr>
            <p:ph idx="1"/>
          </p:nvPr>
        </p:nvSpPr>
        <p:spPr>
          <a:xfrm>
            <a:off x="219694" y="1698624"/>
            <a:ext cx="8467106" cy="4951557"/>
          </a:xfrm>
        </p:spPr>
        <p:txBody>
          <a:bodyPr/>
          <a:lstStyle/>
          <a:p>
            <a:pPr algn="just">
              <a:spcBef>
                <a:spcPts val="400"/>
              </a:spcBef>
            </a:pPr>
            <a:r>
              <a:rPr lang="en-US" altLang="en-US" sz="1800" dirty="0">
                <a:latin typeface="Myriad Pro" charset="0"/>
              </a:rPr>
              <a:t>Collect and Review State FFS and Managed Care Universes </a:t>
            </a:r>
          </a:p>
          <a:p>
            <a:pPr lvl="1" algn="just">
              <a:spcBef>
                <a:spcPts val="400"/>
              </a:spcBef>
            </a:pPr>
            <a:r>
              <a:rPr lang="en-US" altLang="en-US" sz="1600" dirty="0">
                <a:latin typeface="Myriad Pro" charset="0"/>
              </a:rPr>
              <a:t>Conduct Intake Meetings with each state</a:t>
            </a:r>
          </a:p>
          <a:p>
            <a:pPr lvl="1" algn="just">
              <a:spcBef>
                <a:spcPts val="400"/>
              </a:spcBef>
            </a:pPr>
            <a:r>
              <a:rPr lang="en-US" altLang="en-US" sz="1600" dirty="0">
                <a:latin typeface="Myriad Pro" charset="0"/>
              </a:rPr>
              <a:t>Collect paid, zero dollar paid, and denied FFS and managed care universe data from states on a quarterly basis</a:t>
            </a:r>
          </a:p>
          <a:p>
            <a:pPr lvl="1" algn="just">
              <a:spcBef>
                <a:spcPts val="400"/>
              </a:spcBef>
            </a:pPr>
            <a:r>
              <a:rPr lang="en-US" altLang="en-US" sz="1600" dirty="0">
                <a:latin typeface="Myriad Pro" charset="0"/>
              </a:rPr>
              <a:t>Verify data documentation against data submission</a:t>
            </a:r>
          </a:p>
          <a:p>
            <a:pPr lvl="1" algn="just">
              <a:spcBef>
                <a:spcPts val="400"/>
              </a:spcBef>
            </a:pPr>
            <a:r>
              <a:rPr lang="en-US" altLang="en-US" sz="1600" dirty="0">
                <a:latin typeface="Myriad Pro" charset="0"/>
              </a:rPr>
              <a:t>Perform quality control review on state submissions to ensure universes are accurate, compliant, and complete</a:t>
            </a:r>
          </a:p>
          <a:p>
            <a:pPr lvl="1" algn="just">
              <a:spcBef>
                <a:spcPts val="400"/>
              </a:spcBef>
            </a:pPr>
            <a:r>
              <a:rPr lang="en-US" altLang="en-US" sz="1600" dirty="0">
                <a:latin typeface="Myriad Pro" charset="0"/>
              </a:rPr>
              <a:t>Develop and implement sampling unit build (for PERM+)</a:t>
            </a:r>
          </a:p>
          <a:p>
            <a:pPr lvl="1" algn="just">
              <a:spcBef>
                <a:spcPts val="400"/>
              </a:spcBef>
            </a:pPr>
            <a:r>
              <a:rPr lang="en-US" altLang="en-US" sz="1600" dirty="0">
                <a:latin typeface="Myriad Pro" charset="0"/>
              </a:rPr>
              <a:t>Determine correct sampling units (Header/Fixed/Line) for each type of claim/service</a:t>
            </a:r>
          </a:p>
          <a:p>
            <a:pPr lvl="1" algn="just">
              <a:spcBef>
                <a:spcPts val="400"/>
              </a:spcBef>
            </a:pPr>
            <a:r>
              <a:rPr lang="en-US" altLang="en-US" sz="1600" dirty="0">
                <a:latin typeface="Myriad Pro" charset="0"/>
              </a:rPr>
              <a:t>Request clarification or additional submissions as necessary</a:t>
            </a:r>
          </a:p>
          <a:p>
            <a:pPr lvl="1" algn="just">
              <a:spcBef>
                <a:spcPts val="400"/>
              </a:spcBef>
            </a:pPr>
            <a:r>
              <a:rPr lang="en-US" altLang="en-US" sz="1600" dirty="0">
                <a:latin typeface="Myriad Pro" charset="0"/>
              </a:rPr>
              <a:t>Conduct CMS 64/21 reconciliation to ensure all required data are included in review</a:t>
            </a:r>
          </a:p>
          <a:p>
            <a:pPr algn="just">
              <a:spcBef>
                <a:spcPts val="400"/>
              </a:spcBef>
            </a:pPr>
            <a:r>
              <a:rPr lang="en-US" altLang="en-US" sz="1800" dirty="0">
                <a:latin typeface="Myriad Pro" charset="0"/>
              </a:rPr>
              <a:t>Select Samples and Format State Claims</a:t>
            </a:r>
          </a:p>
          <a:p>
            <a:pPr lvl="1" algn="just">
              <a:spcBef>
                <a:spcPts val="400"/>
              </a:spcBef>
            </a:pPr>
            <a:r>
              <a:rPr lang="en-US" altLang="en-US" sz="1600" dirty="0">
                <a:latin typeface="Myriad Pro" charset="0"/>
              </a:rPr>
              <a:t>Select quarterly random samples from the universes on a quarterly basis</a:t>
            </a:r>
          </a:p>
          <a:p>
            <a:pPr lvl="1" algn="just">
              <a:spcBef>
                <a:spcPts val="400"/>
              </a:spcBef>
            </a:pPr>
            <a:r>
              <a:rPr lang="en-US" altLang="en-US" sz="1600" dirty="0">
                <a:latin typeface="Myriad Pro" charset="0"/>
              </a:rPr>
              <a:t>Request sample details from the states for sampled FFS claims for routine PERM states and build details for PERM+ states</a:t>
            </a:r>
          </a:p>
          <a:p>
            <a:pPr lvl="1" algn="just">
              <a:spcBef>
                <a:spcPts val="400"/>
              </a:spcBef>
            </a:pPr>
            <a:r>
              <a:rPr lang="en-US" altLang="en-US" sz="1600" dirty="0">
                <a:latin typeface="Myriad Pro" charset="0"/>
              </a:rPr>
              <a:t>Format and verify all mandatory fields needed for RC and ERC review</a:t>
            </a:r>
          </a:p>
          <a:p>
            <a:pPr lvl="1" algn="just">
              <a:spcBef>
                <a:spcPts val="400"/>
              </a:spcBef>
            </a:pPr>
            <a:r>
              <a:rPr lang="en-US" altLang="en-US" sz="1600" dirty="0">
                <a:latin typeface="Myriad Pro" charset="0"/>
              </a:rPr>
              <a:t>Deliver samples and details to the RC and ERC</a:t>
            </a:r>
          </a:p>
        </p:txBody>
      </p:sp>
      <p:sp>
        <p:nvSpPr>
          <p:cNvPr id="512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0A0420C1-3CFB-4667-9C84-D446728AE077}" type="slidenum">
              <a:rPr lang="en-US" altLang="en-US" sz="1200" smtClean="0">
                <a:solidFill>
                  <a:srgbClr val="000000"/>
                </a:solidFill>
                <a:latin typeface="Calibri" panose="020F0502020204030204" pitchFamily="34" charset="0"/>
              </a:rPr>
              <a:pPr eaLnBrk="0" hangingPunct="0">
                <a:spcBef>
                  <a:spcPct val="0"/>
                </a:spcBef>
                <a:buFontTx/>
                <a:buNone/>
              </a:pPr>
              <a:t>14</a:t>
            </a:fld>
            <a:endParaRPr lang="en-US" altLang="en-US" sz="1200">
              <a:solidFill>
                <a:srgbClr val="000000"/>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SC Responsibilities (cont’d)</a:t>
            </a:r>
          </a:p>
        </p:txBody>
      </p:sp>
      <p:sp>
        <p:nvSpPr>
          <p:cNvPr id="53251" name="Content Placeholder 2"/>
          <p:cNvSpPr>
            <a:spLocks noGrp="1"/>
          </p:cNvSpPr>
          <p:nvPr>
            <p:ph idx="1"/>
          </p:nvPr>
        </p:nvSpPr>
        <p:spPr>
          <a:xfrm>
            <a:off x="457200" y="1828800"/>
            <a:ext cx="8229600" cy="2673350"/>
          </a:xfrm>
        </p:spPr>
        <p:txBody>
          <a:bodyPr/>
          <a:lstStyle/>
          <a:p>
            <a:pPr algn="just">
              <a:spcBef>
                <a:spcPts val="400"/>
              </a:spcBef>
            </a:pPr>
            <a:r>
              <a:rPr lang="en-US" altLang="en-US" sz="2000" dirty="0">
                <a:latin typeface="Myriad Pro" charset="0"/>
              </a:rPr>
              <a:t>Improper Payment Rate Calculation and Reporting</a:t>
            </a:r>
          </a:p>
          <a:p>
            <a:pPr lvl="1" algn="just">
              <a:spcBef>
                <a:spcPts val="400"/>
              </a:spcBef>
            </a:pPr>
            <a:r>
              <a:rPr lang="en-US" altLang="en-US" sz="1800" dirty="0">
                <a:latin typeface="Myriad Pro" charset="0"/>
              </a:rPr>
              <a:t>Calculate the component (FFS, managed care, eligibility)</a:t>
            </a:r>
            <a:r>
              <a:rPr lang="en-US" altLang="en-US" sz="1800" dirty="0">
                <a:solidFill>
                  <a:srgbClr val="FF0000"/>
                </a:solidFill>
                <a:latin typeface="Myriad Pro" charset="0"/>
              </a:rPr>
              <a:t> </a:t>
            </a:r>
            <a:r>
              <a:rPr lang="en-US" altLang="en-US" sz="1800" dirty="0">
                <a:solidFill>
                  <a:srgbClr val="000000"/>
                </a:solidFill>
                <a:latin typeface="Myriad Pro" charset="0"/>
                <a:ea typeface="MS PGothic" panose="020B0600070205080204" pitchFamily="34" charset="-128"/>
              </a:rPr>
              <a:t>improper payment</a:t>
            </a:r>
            <a:r>
              <a:rPr lang="en-US" altLang="en-US" sz="1800" dirty="0">
                <a:latin typeface="Myriad Pro" charset="0"/>
              </a:rPr>
              <a:t> rates at the state, cycle, and national level for Medicaid and CHIP</a:t>
            </a:r>
          </a:p>
          <a:p>
            <a:pPr lvl="1" algn="just">
              <a:spcBef>
                <a:spcPts val="400"/>
              </a:spcBef>
            </a:pPr>
            <a:r>
              <a:rPr lang="en-US" altLang="en-US" sz="1800" dirty="0">
                <a:latin typeface="Myriad Pro" charset="0"/>
              </a:rPr>
              <a:t>Conduct analysis for corrective actions</a:t>
            </a:r>
          </a:p>
          <a:p>
            <a:pPr lvl="1" algn="just">
              <a:spcBef>
                <a:spcPts val="400"/>
              </a:spcBef>
            </a:pPr>
            <a:r>
              <a:rPr lang="en-US" altLang="en-US" sz="1800" dirty="0">
                <a:latin typeface="Myriad Pro" charset="0"/>
              </a:rPr>
              <a:t>Assist in preparing final reports</a:t>
            </a:r>
          </a:p>
        </p:txBody>
      </p:sp>
      <p:sp>
        <p:nvSpPr>
          <p:cNvPr id="532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99F992D6-8474-44DA-92D3-83BBB01B78F5}" type="slidenum">
              <a:rPr lang="en-US" altLang="en-US" sz="1200" smtClean="0">
                <a:solidFill>
                  <a:srgbClr val="000000"/>
                </a:solidFill>
                <a:latin typeface="Calibri" panose="020F0502020204030204" pitchFamily="34" charset="0"/>
              </a:rPr>
              <a:pPr eaLnBrk="0" hangingPunct="0">
                <a:spcBef>
                  <a:spcPct val="0"/>
                </a:spcBef>
                <a:buFontTx/>
                <a:buNone/>
              </a:pPr>
              <a:t>15</a:t>
            </a:fld>
            <a:endParaRPr lang="en-US" altLang="en-US" sz="1200">
              <a:solidFill>
                <a:srgbClr val="000000"/>
              </a:solidFill>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State Responsibilities to the SC</a:t>
            </a:r>
          </a:p>
        </p:txBody>
      </p:sp>
      <p:sp>
        <p:nvSpPr>
          <p:cNvPr id="54275" name="Content Placeholder 2"/>
          <p:cNvSpPr>
            <a:spLocks noGrp="1"/>
          </p:cNvSpPr>
          <p:nvPr>
            <p:ph idx="1"/>
          </p:nvPr>
        </p:nvSpPr>
        <p:spPr>
          <a:xfrm>
            <a:off x="457200" y="1828800"/>
            <a:ext cx="8229600" cy="4530725"/>
          </a:xfrm>
        </p:spPr>
        <p:txBody>
          <a:bodyPr/>
          <a:lstStyle/>
          <a:p>
            <a:pPr algn="just">
              <a:spcBef>
                <a:spcPts val="400"/>
              </a:spcBef>
            </a:pPr>
            <a:r>
              <a:rPr lang="en-US" altLang="en-US" sz="1800" dirty="0">
                <a:latin typeface="Myriad Pro" charset="0"/>
              </a:rPr>
              <a:t>Assign a PERM point of contact</a:t>
            </a:r>
          </a:p>
          <a:p>
            <a:pPr lvl="1" algn="just">
              <a:spcBef>
                <a:spcPts val="400"/>
              </a:spcBef>
            </a:pPr>
            <a:r>
              <a:rPr lang="en-US" altLang="en-US" sz="1600" dirty="0">
                <a:latin typeface="Myriad Pro" charset="0"/>
              </a:rPr>
              <a:t>Also identify a primary data contact if different than the primary PERM contact</a:t>
            </a:r>
          </a:p>
          <a:p>
            <a:pPr algn="just">
              <a:spcBef>
                <a:spcPts val="400"/>
              </a:spcBef>
            </a:pPr>
            <a:r>
              <a:rPr lang="en-US" altLang="en-US" sz="1800" dirty="0">
                <a:latin typeface="Myriad Pro" charset="0"/>
              </a:rPr>
              <a:t>Universe Quality Control and Data Submission</a:t>
            </a:r>
          </a:p>
          <a:p>
            <a:pPr lvl="1" algn="just">
              <a:spcBef>
                <a:spcPts val="400"/>
              </a:spcBef>
            </a:pPr>
            <a:r>
              <a:rPr lang="en-US" altLang="en-US" sz="1600" dirty="0">
                <a:latin typeface="Myriad Pro" charset="0"/>
              </a:rPr>
              <a:t>Review claims and payment data submission instructions </a:t>
            </a:r>
          </a:p>
          <a:p>
            <a:pPr lvl="1" algn="just">
              <a:spcBef>
                <a:spcPts val="400"/>
              </a:spcBef>
            </a:pPr>
            <a:r>
              <a:rPr lang="en-US" altLang="en-US" sz="1600" dirty="0">
                <a:latin typeface="Myriad Pro" charset="0"/>
              </a:rPr>
              <a:t>Provide accurate data documentation (e.g., file layouts, variable field decodes), claims and payment data to the SC</a:t>
            </a:r>
          </a:p>
          <a:p>
            <a:pPr lvl="1" algn="just">
              <a:spcBef>
                <a:spcPts val="400"/>
              </a:spcBef>
            </a:pPr>
            <a:r>
              <a:rPr lang="en-US" altLang="en-US" sz="1600" dirty="0">
                <a:latin typeface="Myriad Pro" charset="0"/>
              </a:rPr>
              <a:t>Conduct a quality control review of claims and payment data prior to submission of the quarterly universes to ensure completeness of data and compliance with PERM specifications</a:t>
            </a:r>
          </a:p>
          <a:p>
            <a:pPr algn="just">
              <a:spcBef>
                <a:spcPts val="400"/>
              </a:spcBef>
            </a:pPr>
            <a:r>
              <a:rPr lang="en-US" altLang="en-US" sz="1800" dirty="0">
                <a:latin typeface="Myriad Pro" charset="0"/>
              </a:rPr>
              <a:t>Participate in meetings with SC</a:t>
            </a:r>
          </a:p>
          <a:p>
            <a:pPr lvl="1" algn="just">
              <a:spcBef>
                <a:spcPts val="400"/>
              </a:spcBef>
            </a:pPr>
            <a:r>
              <a:rPr lang="en-US" altLang="en-US" sz="1600" dirty="0">
                <a:latin typeface="Myriad Pro" charset="0"/>
              </a:rPr>
              <a:t>Data submission instruction meeting</a:t>
            </a:r>
          </a:p>
          <a:p>
            <a:pPr lvl="1" algn="just">
              <a:spcBef>
                <a:spcPts val="400"/>
              </a:spcBef>
            </a:pPr>
            <a:r>
              <a:rPr lang="en-US" altLang="en-US" sz="1600" dirty="0">
                <a:latin typeface="Myriad Pro" charset="0"/>
              </a:rPr>
              <a:t>Data intake meeting</a:t>
            </a:r>
          </a:p>
          <a:p>
            <a:pPr lvl="1" algn="just">
              <a:spcBef>
                <a:spcPts val="400"/>
              </a:spcBef>
            </a:pPr>
            <a:r>
              <a:rPr lang="en-US" altLang="en-US" sz="1600" dirty="0">
                <a:latin typeface="Myriad Pro" charset="0"/>
              </a:rPr>
              <a:t>CMS 64/21 intake meeting</a:t>
            </a:r>
          </a:p>
          <a:p>
            <a:pPr lvl="1" algn="just">
              <a:spcBef>
                <a:spcPts val="400"/>
              </a:spcBef>
            </a:pPr>
            <a:r>
              <a:rPr lang="en-US" altLang="en-US" sz="1600" dirty="0">
                <a:latin typeface="Myriad Pro" charset="0"/>
              </a:rPr>
              <a:t>Details intake meeting</a:t>
            </a:r>
          </a:p>
          <a:p>
            <a:pPr lvl="1" algn="just">
              <a:spcBef>
                <a:spcPts val="400"/>
              </a:spcBef>
            </a:pPr>
            <a:r>
              <a:rPr lang="en-US" altLang="en-US" sz="1600" dirty="0">
                <a:latin typeface="Myriad Pro" charset="0"/>
              </a:rPr>
              <a:t>Regularly scheduled and ad hoc calls to respond to data questions</a:t>
            </a:r>
          </a:p>
        </p:txBody>
      </p:sp>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E20035D4-6316-4DF4-9FA1-A0B2D158DE8F}" type="slidenum">
              <a:rPr lang="en-US" altLang="en-US" sz="1200" smtClean="0">
                <a:solidFill>
                  <a:srgbClr val="000000"/>
                </a:solidFill>
                <a:latin typeface="Calibri" panose="020F0502020204030204" pitchFamily="34" charset="0"/>
              </a:rPr>
              <a:pPr eaLnBrk="0" hangingPunct="0">
                <a:spcBef>
                  <a:spcPct val="0"/>
                </a:spcBef>
                <a:buFontTx/>
                <a:buNone/>
              </a:pPr>
              <a:t>16</a:t>
            </a:fld>
            <a:endParaRPr lang="en-US" altLang="en-US" sz="1200">
              <a:solidFill>
                <a:srgbClr val="000000"/>
              </a:solidFill>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State Responsibilities to the SC (cont’d)</a:t>
            </a:r>
          </a:p>
        </p:txBody>
      </p:sp>
      <p:sp>
        <p:nvSpPr>
          <p:cNvPr id="56323" name="Content Placeholder 2"/>
          <p:cNvSpPr>
            <a:spLocks noGrp="1"/>
          </p:cNvSpPr>
          <p:nvPr>
            <p:ph idx="1"/>
          </p:nvPr>
        </p:nvSpPr>
        <p:spPr>
          <a:xfrm>
            <a:off x="457200" y="1828800"/>
            <a:ext cx="8229600" cy="4251325"/>
          </a:xfrm>
        </p:spPr>
        <p:txBody>
          <a:bodyPr/>
          <a:lstStyle/>
          <a:p>
            <a:pPr algn="just">
              <a:spcBef>
                <a:spcPts val="400"/>
              </a:spcBef>
            </a:pPr>
            <a:r>
              <a:rPr lang="en-US" altLang="en-US" sz="1800" dirty="0">
                <a:latin typeface="Myriad Pro" charset="0"/>
              </a:rPr>
              <a:t>Convene Subject Matter Experts (SMEs), as needed</a:t>
            </a:r>
          </a:p>
          <a:p>
            <a:pPr lvl="1" algn="just">
              <a:spcBef>
                <a:spcPts val="400"/>
              </a:spcBef>
            </a:pPr>
            <a:r>
              <a:rPr lang="en-US" altLang="en-US" sz="1600" dirty="0">
                <a:latin typeface="Myriad Pro" charset="0"/>
              </a:rPr>
              <a:t>Participate in calls</a:t>
            </a:r>
          </a:p>
          <a:p>
            <a:pPr lvl="1" algn="just">
              <a:spcBef>
                <a:spcPts val="400"/>
              </a:spcBef>
            </a:pPr>
            <a:r>
              <a:rPr lang="en-US" altLang="en-US" sz="1600" dirty="0">
                <a:latin typeface="Myriad Pro" charset="0"/>
              </a:rPr>
              <a:t>Respond to specific data, program, or policy questions</a:t>
            </a:r>
          </a:p>
          <a:p>
            <a:pPr algn="just">
              <a:spcBef>
                <a:spcPts val="400"/>
              </a:spcBef>
            </a:pPr>
            <a:r>
              <a:rPr lang="en-US" altLang="en-US" sz="1800" dirty="0">
                <a:latin typeface="Myriad Pro" charset="0"/>
              </a:rPr>
              <a:t>Respond timely to questions on universe and details QC</a:t>
            </a:r>
          </a:p>
          <a:p>
            <a:pPr algn="just">
              <a:spcBef>
                <a:spcPts val="400"/>
              </a:spcBef>
            </a:pPr>
            <a:r>
              <a:rPr lang="en-US" altLang="en-US" sz="1800" dirty="0">
                <a:latin typeface="Myriad Pro" charset="0"/>
              </a:rPr>
              <a:t>Support the CMS 64/21 comparison</a:t>
            </a:r>
          </a:p>
          <a:p>
            <a:pPr lvl="1" algn="just">
              <a:spcBef>
                <a:spcPts val="400"/>
              </a:spcBef>
            </a:pPr>
            <a:r>
              <a:rPr lang="en-US" altLang="en-US" sz="1600" dirty="0">
                <a:latin typeface="Myriad Pro" charset="0"/>
              </a:rPr>
              <a:t>Include financial staff familiar with reports</a:t>
            </a:r>
          </a:p>
          <a:p>
            <a:pPr algn="just">
              <a:spcBef>
                <a:spcPts val="400"/>
              </a:spcBef>
            </a:pPr>
            <a:r>
              <a:rPr lang="en-US" altLang="en-US" sz="1800" dirty="0">
                <a:latin typeface="Myriad Pro" charset="0"/>
              </a:rPr>
              <a:t>Support the SC in developing and approving sample unit build (PERM+) and payment level (Routine PERM)</a:t>
            </a:r>
          </a:p>
          <a:p>
            <a:pPr algn="just">
              <a:spcBef>
                <a:spcPts val="400"/>
              </a:spcBef>
            </a:pPr>
            <a:r>
              <a:rPr lang="en-US" altLang="en-US" sz="1800" dirty="0">
                <a:latin typeface="Myriad Pro" charset="0"/>
              </a:rPr>
              <a:t>Support the SC in developing strata mapping for Fixed, Medicare Crossover, and Aggregate payments</a:t>
            </a:r>
          </a:p>
        </p:txBody>
      </p:sp>
      <p:sp>
        <p:nvSpPr>
          <p:cNvPr id="563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6D34B3D4-F999-4FD1-863E-2CCE6BD94B59}" type="slidenum">
              <a:rPr lang="en-US" altLang="en-US" sz="1200" smtClean="0">
                <a:solidFill>
                  <a:srgbClr val="000000"/>
                </a:solidFill>
                <a:latin typeface="Calibri" panose="020F0502020204030204" pitchFamily="34" charset="0"/>
              </a:rPr>
              <a:pPr eaLnBrk="0" hangingPunct="0">
                <a:spcBef>
                  <a:spcPct val="0"/>
                </a:spcBef>
                <a:buFontTx/>
                <a:buNone/>
              </a:pPr>
              <a:t>17</a:t>
            </a:fld>
            <a:endParaRPr lang="en-US" altLang="en-US" sz="1200">
              <a:solidFill>
                <a:srgbClr val="000000"/>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RC Responsibilities</a:t>
            </a:r>
          </a:p>
        </p:txBody>
      </p:sp>
      <p:sp>
        <p:nvSpPr>
          <p:cNvPr id="58371" name="Content Placeholder 2"/>
          <p:cNvSpPr>
            <a:spLocks noGrp="1"/>
          </p:cNvSpPr>
          <p:nvPr>
            <p:ph idx="1"/>
          </p:nvPr>
        </p:nvSpPr>
        <p:spPr>
          <a:xfrm>
            <a:off x="457200" y="1666875"/>
            <a:ext cx="8229600" cy="5297488"/>
          </a:xfrm>
        </p:spPr>
        <p:txBody>
          <a:bodyPr/>
          <a:lstStyle/>
          <a:p>
            <a:pPr algn="just">
              <a:spcBef>
                <a:spcPts val="400"/>
              </a:spcBef>
            </a:pPr>
            <a:r>
              <a:rPr lang="en-US" altLang="en-US" sz="1800" dirty="0">
                <a:latin typeface="Myriad Pro" charset="0"/>
              </a:rPr>
              <a:t>Prepare for Data Processing and Medical Reviews</a:t>
            </a:r>
          </a:p>
          <a:p>
            <a:pPr lvl="1" algn="just">
              <a:spcBef>
                <a:spcPts val="400"/>
              </a:spcBef>
            </a:pPr>
            <a:r>
              <a:rPr lang="en-US" altLang="en-US" sz="1600" dirty="0">
                <a:latin typeface="Myriad Pro" charset="0"/>
              </a:rPr>
              <a:t>Facilitate state implementation by confirming readiness prior to reviews, providing IT support, and overall reducing state burden </a:t>
            </a:r>
          </a:p>
          <a:p>
            <a:pPr lvl="1" algn="just">
              <a:spcBef>
                <a:spcPts val="400"/>
              </a:spcBef>
            </a:pPr>
            <a:r>
              <a:rPr lang="en-US" altLang="en-US" sz="1600" dirty="0">
                <a:latin typeface="Myriad Pro" charset="0"/>
              </a:rPr>
              <a:t>Research, collect, and request Medicaid and CHIP state policies, including relevant state regulations, program information, fee schedules, systems, and billing manuals </a:t>
            </a:r>
          </a:p>
          <a:p>
            <a:pPr lvl="1" algn="just">
              <a:spcBef>
                <a:spcPts val="400"/>
              </a:spcBef>
            </a:pPr>
            <a:r>
              <a:rPr lang="en-US" altLang="en-US" sz="1600" dirty="0">
                <a:latin typeface="Myriad Pro" charset="0"/>
              </a:rPr>
              <a:t>Conduct orientations for all states on data processing review, medical record requests, and medical review processes</a:t>
            </a:r>
          </a:p>
          <a:p>
            <a:pPr algn="just">
              <a:spcBef>
                <a:spcPts val="400"/>
              </a:spcBef>
            </a:pPr>
            <a:r>
              <a:rPr lang="en-US" altLang="en-US" sz="1800" dirty="0">
                <a:latin typeface="Myriad Pro" charset="0"/>
              </a:rPr>
              <a:t>Conduct Data Processing and Medical Reviews</a:t>
            </a:r>
          </a:p>
          <a:p>
            <a:pPr lvl="1" algn="just">
              <a:spcBef>
                <a:spcPts val="400"/>
              </a:spcBef>
            </a:pPr>
            <a:r>
              <a:rPr lang="en-US" altLang="en-US" sz="1600" dirty="0">
                <a:latin typeface="Myriad Pro" charset="0"/>
              </a:rPr>
              <a:t>Request medical records from providers </a:t>
            </a:r>
          </a:p>
          <a:p>
            <a:pPr lvl="1" algn="just">
              <a:spcBef>
                <a:spcPts val="400"/>
              </a:spcBef>
            </a:pPr>
            <a:r>
              <a:rPr lang="en-US" altLang="en-US" sz="1600" dirty="0">
                <a:latin typeface="Myriad Pro" charset="0"/>
              </a:rPr>
              <a:t>Conduct case collection and data processing reviews on all sampled payments</a:t>
            </a:r>
            <a:endParaRPr lang="en-US" altLang="en-US" sz="1600" strike="sngStrike" dirty="0">
              <a:latin typeface="Myriad Pro" charset="0"/>
            </a:endParaRPr>
          </a:p>
          <a:p>
            <a:pPr lvl="1" algn="just">
              <a:spcBef>
                <a:spcPts val="400"/>
              </a:spcBef>
            </a:pPr>
            <a:r>
              <a:rPr lang="en-US" altLang="en-US" sz="1600" dirty="0">
                <a:latin typeface="Myriad Pro" charset="0"/>
              </a:rPr>
              <a:t>Conduct medical/coding reviews on relevant sampled FFS payments </a:t>
            </a:r>
          </a:p>
          <a:p>
            <a:pPr lvl="1" algn="just">
              <a:spcBef>
                <a:spcPts val="400"/>
              </a:spcBef>
            </a:pPr>
            <a:r>
              <a:rPr lang="en-US" altLang="en-US" sz="1600" dirty="0">
                <a:latin typeface="Myriad Pro" charset="0"/>
              </a:rPr>
              <a:t>Maintain the SMERF system, conduct SMERF training webinars, and provide state portals to track activities and findings</a:t>
            </a:r>
          </a:p>
          <a:p>
            <a:pPr lvl="1" algn="just">
              <a:spcBef>
                <a:spcPts val="400"/>
              </a:spcBef>
            </a:pPr>
            <a:r>
              <a:rPr lang="en-US" altLang="en-US" sz="1600" dirty="0">
                <a:latin typeface="Myriad Pro" charset="0"/>
              </a:rPr>
              <a:t>Schedule, facilitate</a:t>
            </a:r>
            <a:r>
              <a:rPr lang="en-US" altLang="en-US" sz="1600" strike="sngStrike" dirty="0">
                <a:latin typeface="Myriad Pro" charset="0"/>
              </a:rPr>
              <a:t>s</a:t>
            </a:r>
            <a:r>
              <a:rPr lang="en-US" altLang="en-US" sz="1600" dirty="0">
                <a:latin typeface="Myriad Pro" charset="0"/>
              </a:rPr>
              <a:t> and provide minutes for bi-weekly check-in calls</a:t>
            </a:r>
          </a:p>
        </p:txBody>
      </p:sp>
      <p:sp>
        <p:nvSpPr>
          <p:cNvPr id="583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F20A5D97-800D-40E2-8A63-0FF643F78E2A}" type="slidenum">
              <a:rPr lang="en-US" altLang="en-US" sz="1200" smtClean="0">
                <a:solidFill>
                  <a:srgbClr val="000000"/>
                </a:solidFill>
                <a:latin typeface="Calibri" panose="020F0502020204030204" pitchFamily="34" charset="0"/>
              </a:rPr>
              <a:pPr eaLnBrk="0" hangingPunct="0">
                <a:spcBef>
                  <a:spcPct val="0"/>
                </a:spcBef>
                <a:buFontTx/>
                <a:buNone/>
              </a:pPr>
              <a:t>18</a:t>
            </a:fld>
            <a:endParaRPr lang="en-US" altLang="en-US" sz="1200">
              <a:solidFill>
                <a:srgbClr val="000000"/>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Agenda</a:t>
            </a:r>
          </a:p>
        </p:txBody>
      </p:sp>
      <p:sp>
        <p:nvSpPr>
          <p:cNvPr id="24579" name="Content Placeholder 2"/>
          <p:cNvSpPr>
            <a:spLocks noGrp="1"/>
          </p:cNvSpPr>
          <p:nvPr>
            <p:ph idx="1"/>
          </p:nvPr>
        </p:nvSpPr>
        <p:spPr>
          <a:xfrm>
            <a:off x="457200" y="1828800"/>
            <a:ext cx="8229600" cy="3465576"/>
          </a:xfrm>
        </p:spPr>
        <p:txBody>
          <a:bodyPr/>
          <a:lstStyle/>
          <a:p>
            <a:pPr>
              <a:spcBef>
                <a:spcPts val="400"/>
              </a:spcBef>
            </a:pPr>
            <a:r>
              <a:rPr lang="en-US" altLang="en-US" sz="1800" dirty="0">
                <a:latin typeface="Myriad Pro" charset="0"/>
              </a:rPr>
              <a:t>PERM Overview</a:t>
            </a:r>
          </a:p>
          <a:p>
            <a:pPr>
              <a:spcBef>
                <a:spcPts val="400"/>
              </a:spcBef>
            </a:pPr>
            <a:r>
              <a:rPr lang="en-US" altLang="en-US" sz="1800" dirty="0">
                <a:latin typeface="Myriad Pro" charset="0"/>
              </a:rPr>
              <a:t>Methodology Overview</a:t>
            </a:r>
          </a:p>
          <a:p>
            <a:pPr>
              <a:spcBef>
                <a:spcPts val="400"/>
              </a:spcBef>
            </a:pPr>
            <a:r>
              <a:rPr lang="en-US" altLang="en-US" sz="1800" dirty="0">
                <a:latin typeface="Myriad Pro" charset="0"/>
              </a:rPr>
              <a:t>Roles and Responsibilities</a:t>
            </a:r>
          </a:p>
          <a:p>
            <a:pPr>
              <a:spcBef>
                <a:spcPts val="400"/>
              </a:spcBef>
            </a:pPr>
            <a:r>
              <a:rPr lang="en-US" altLang="en-US" sz="1800" dirty="0">
                <a:latin typeface="Myriad Pro" charset="0"/>
              </a:rPr>
              <a:t>Differences Between RY 2020 and RY 2023 Cycles</a:t>
            </a:r>
          </a:p>
          <a:p>
            <a:pPr>
              <a:spcBef>
                <a:spcPts val="400"/>
              </a:spcBef>
            </a:pPr>
            <a:r>
              <a:rPr lang="en-US" altLang="en-US" sz="1800" dirty="0">
                <a:latin typeface="Myriad Pro" charset="0"/>
              </a:rPr>
              <a:t>RY 2023 Process Details</a:t>
            </a:r>
          </a:p>
          <a:p>
            <a:pPr>
              <a:spcBef>
                <a:spcPts val="400"/>
              </a:spcBef>
            </a:pPr>
            <a:r>
              <a:rPr lang="en-US" altLang="en-US" sz="1800" dirty="0">
                <a:latin typeface="Myriad Pro" charset="0"/>
              </a:rPr>
              <a:t>Best Practices</a:t>
            </a:r>
          </a:p>
          <a:p>
            <a:pPr>
              <a:spcBef>
                <a:spcPts val="400"/>
              </a:spcBef>
            </a:pPr>
            <a:r>
              <a:rPr lang="en-US" altLang="en-US" sz="1800" dirty="0">
                <a:latin typeface="Myriad Pro" charset="0"/>
              </a:rPr>
              <a:t>Communication and Collaboration</a:t>
            </a:r>
          </a:p>
          <a:p>
            <a:pPr>
              <a:spcBef>
                <a:spcPts val="400"/>
              </a:spcBef>
            </a:pPr>
            <a:r>
              <a:rPr lang="en-US" altLang="en-US" sz="1800" dirty="0">
                <a:latin typeface="Myriad Pro" charset="0"/>
              </a:rPr>
              <a:t>Contact Information</a:t>
            </a:r>
          </a:p>
          <a:p>
            <a:pPr>
              <a:spcBef>
                <a:spcPts val="400"/>
              </a:spcBef>
            </a:pPr>
            <a:r>
              <a:rPr lang="en-US" altLang="en-US" sz="1800" dirty="0">
                <a:latin typeface="Myriad Pro" charset="0"/>
              </a:rPr>
              <a:t>Appendix: History of PERM</a:t>
            </a:r>
          </a:p>
        </p:txBody>
      </p:sp>
      <p:sp>
        <p:nvSpPr>
          <p:cNvPr id="245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363CF215-2FDF-4F06-9AC6-9547FE0C23CF}" type="slidenum">
              <a:rPr lang="en-US" altLang="en-US" sz="1200" smtClean="0">
                <a:solidFill>
                  <a:srgbClr val="000000"/>
                </a:solidFill>
                <a:latin typeface="Calibri" panose="020F0502020204030204" pitchFamily="34" charset="0"/>
              </a:rPr>
              <a:pPr eaLnBrk="0" hangingPunct="0">
                <a:spcBef>
                  <a:spcPct val="0"/>
                </a:spcBef>
                <a:buFontTx/>
                <a:buNone/>
              </a:pPr>
              <a:t>1</a:t>
            </a:fld>
            <a:endParaRPr lang="en-US" altLang="en-US" sz="1200">
              <a:solidFill>
                <a:srgbClr val="000000"/>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RC Responsibilities (cont’d)</a:t>
            </a:r>
          </a:p>
        </p:txBody>
      </p:sp>
      <p:sp>
        <p:nvSpPr>
          <p:cNvPr id="60419" name="Content Placeholder 2"/>
          <p:cNvSpPr>
            <a:spLocks noGrp="1"/>
          </p:cNvSpPr>
          <p:nvPr>
            <p:ph idx="1"/>
          </p:nvPr>
        </p:nvSpPr>
        <p:spPr>
          <a:xfrm>
            <a:off x="457200" y="1828800"/>
            <a:ext cx="8229600" cy="3792538"/>
          </a:xfrm>
        </p:spPr>
        <p:txBody>
          <a:bodyPr/>
          <a:lstStyle/>
          <a:p>
            <a:pPr algn="just">
              <a:spcBef>
                <a:spcPts val="400"/>
              </a:spcBef>
            </a:pPr>
            <a:r>
              <a:rPr lang="en-US" altLang="en-US" sz="1800" dirty="0">
                <a:latin typeface="Myriad Pro" charset="0"/>
              </a:rPr>
              <a:t>Finalize Review Findings and Support Improper Payment Rate Calculation and Reporting Process</a:t>
            </a:r>
          </a:p>
          <a:p>
            <a:pPr lvl="1" algn="just">
              <a:spcBef>
                <a:spcPts val="400"/>
              </a:spcBef>
            </a:pPr>
            <a:r>
              <a:rPr lang="en-US" altLang="en-US" sz="1600" dirty="0">
                <a:latin typeface="Myriad Pro" charset="0"/>
              </a:rPr>
              <a:t>Report final review findings to states through Sampling Unit Disposition (SUD) reports on the 15</a:t>
            </a:r>
            <a:r>
              <a:rPr lang="en-US" altLang="en-US" sz="1600" baseline="30000" dirty="0">
                <a:latin typeface="Myriad Pro" charset="0"/>
              </a:rPr>
              <a:t>th</a:t>
            </a:r>
            <a:r>
              <a:rPr lang="en-US" altLang="en-US" sz="1600" dirty="0">
                <a:latin typeface="Myriad Pro" charset="0"/>
              </a:rPr>
              <a:t> and 30</a:t>
            </a:r>
            <a:r>
              <a:rPr lang="en-US" altLang="en-US" sz="1600" baseline="30000" dirty="0">
                <a:latin typeface="Myriad Pro" charset="0"/>
              </a:rPr>
              <a:t>th</a:t>
            </a:r>
            <a:r>
              <a:rPr lang="en-US" altLang="en-US" sz="1600" dirty="0">
                <a:latin typeface="Myriad Pro" charset="0"/>
              </a:rPr>
              <a:t> of each month or as directed by CMS</a:t>
            </a:r>
          </a:p>
          <a:p>
            <a:pPr lvl="1" algn="just">
              <a:spcBef>
                <a:spcPts val="400"/>
              </a:spcBef>
            </a:pPr>
            <a:r>
              <a:rPr lang="en-US" altLang="en-US" sz="1600" dirty="0">
                <a:latin typeface="Myriad Pro" charset="0"/>
              </a:rPr>
              <a:t>Review and respond to requests for difference resolution (DR)</a:t>
            </a:r>
          </a:p>
          <a:p>
            <a:pPr lvl="1" algn="just">
              <a:spcBef>
                <a:spcPts val="400"/>
              </a:spcBef>
            </a:pPr>
            <a:r>
              <a:rPr lang="en-US" altLang="en-US" sz="1600" dirty="0">
                <a:latin typeface="Myriad Pro" charset="0"/>
              </a:rPr>
              <a:t>Process appeal requests for CMS review</a:t>
            </a:r>
          </a:p>
          <a:p>
            <a:pPr lvl="1" algn="just">
              <a:spcBef>
                <a:spcPts val="400"/>
              </a:spcBef>
            </a:pPr>
            <a:r>
              <a:rPr lang="en-US" altLang="en-US" sz="1600" dirty="0">
                <a:latin typeface="Myriad Pro" charset="0"/>
              </a:rPr>
              <a:t>Notify states of final overpayment errors for recovery purposes at the end of the cycle after data processing, eligibility, and medical review are completed</a:t>
            </a:r>
          </a:p>
          <a:p>
            <a:pPr lvl="1" algn="just">
              <a:spcBef>
                <a:spcPts val="400"/>
              </a:spcBef>
            </a:pPr>
            <a:r>
              <a:rPr lang="en-US" altLang="en-US" sz="1600" dirty="0">
                <a:latin typeface="Myriad Pro" charset="0"/>
              </a:rPr>
              <a:t>Compile and submit final findings to the SC </a:t>
            </a:r>
          </a:p>
          <a:p>
            <a:pPr lvl="1" algn="just">
              <a:spcBef>
                <a:spcPts val="400"/>
              </a:spcBef>
            </a:pPr>
            <a:r>
              <a:rPr lang="en-US" altLang="en-US" sz="1600" dirty="0">
                <a:latin typeface="Myriad Pro" charset="0"/>
              </a:rPr>
              <a:t>Assist in preparing final reports</a:t>
            </a:r>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EB76BDC2-AA24-4E28-8088-8F12404FF2BA}" type="slidenum">
              <a:rPr lang="en-US" altLang="en-US" sz="1200" smtClean="0">
                <a:solidFill>
                  <a:srgbClr val="000000"/>
                </a:solidFill>
                <a:latin typeface="Calibri" panose="020F0502020204030204" pitchFamily="34" charset="0"/>
              </a:rPr>
              <a:pPr eaLnBrk="0" hangingPunct="0">
                <a:spcBef>
                  <a:spcPct val="0"/>
                </a:spcBef>
                <a:buFontTx/>
                <a:buNone/>
              </a:pPr>
              <a:t>19</a:t>
            </a:fld>
            <a:endParaRPr lang="en-US" altLang="en-US" sz="1200">
              <a:solidFill>
                <a:srgbClr val="000000"/>
              </a:solidFill>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State Responsibilities to the RC</a:t>
            </a:r>
          </a:p>
        </p:txBody>
      </p:sp>
      <p:sp>
        <p:nvSpPr>
          <p:cNvPr id="62467" name="Content Placeholder 2"/>
          <p:cNvSpPr>
            <a:spLocks noGrp="1"/>
          </p:cNvSpPr>
          <p:nvPr>
            <p:ph idx="1"/>
          </p:nvPr>
        </p:nvSpPr>
        <p:spPr>
          <a:xfrm>
            <a:off x="457200" y="1666875"/>
            <a:ext cx="8229600" cy="4905375"/>
          </a:xfrm>
        </p:spPr>
        <p:txBody>
          <a:bodyPr/>
          <a:lstStyle/>
          <a:p>
            <a:pPr lvl="0" algn="just">
              <a:spcBef>
                <a:spcPts val="400"/>
              </a:spcBef>
            </a:pPr>
            <a:r>
              <a:rPr lang="en-US" altLang="en-US" sz="2000" dirty="0">
                <a:solidFill>
                  <a:prstClr val="black"/>
                </a:solidFill>
                <a:latin typeface="Myriad Pro" charset="0"/>
              </a:rPr>
              <a:t>Support the Claims Review Process</a:t>
            </a:r>
          </a:p>
          <a:p>
            <a:pPr lvl="1" algn="just">
              <a:spcBef>
                <a:spcPts val="400"/>
              </a:spcBef>
            </a:pPr>
            <a:r>
              <a:rPr lang="en-US" altLang="en-US" sz="1800" dirty="0">
                <a:solidFill>
                  <a:prstClr val="black"/>
                </a:solidFill>
                <a:latin typeface="Myriad Pro" charset="0"/>
              </a:rPr>
              <a:t>Educate providers on the PERM process and assist with medical record collection</a:t>
            </a:r>
          </a:p>
          <a:p>
            <a:pPr lvl="1" algn="just">
              <a:spcBef>
                <a:spcPts val="400"/>
              </a:spcBef>
            </a:pPr>
            <a:r>
              <a:rPr lang="en-US" altLang="en-US" sz="1800" dirty="0">
                <a:latin typeface="Myriad Pro" charset="0"/>
              </a:rPr>
              <a:t>Complete and return questionnaires</a:t>
            </a:r>
          </a:p>
          <a:p>
            <a:pPr lvl="1" algn="just">
              <a:spcBef>
                <a:spcPts val="400"/>
              </a:spcBef>
            </a:pPr>
            <a:r>
              <a:rPr lang="en-US" altLang="en-US" sz="1800" dirty="0">
                <a:solidFill>
                  <a:prstClr val="black"/>
                </a:solidFill>
                <a:latin typeface="Myriad Pro" charset="0"/>
              </a:rPr>
              <a:t>Assist the RC with accessing state policies for review</a:t>
            </a:r>
          </a:p>
          <a:p>
            <a:pPr lvl="1" algn="just">
              <a:spcBef>
                <a:spcPts val="400"/>
              </a:spcBef>
            </a:pPr>
            <a:r>
              <a:rPr lang="en-US" altLang="en-US" sz="1800" dirty="0">
                <a:solidFill>
                  <a:prstClr val="black"/>
                </a:solidFill>
                <a:latin typeface="Myriad Pro" charset="0"/>
              </a:rPr>
              <a:t>Work with the RC to grant system access timely to prevent review delays</a:t>
            </a:r>
          </a:p>
          <a:p>
            <a:pPr lvl="1" algn="just">
              <a:spcBef>
                <a:spcPts val="400"/>
              </a:spcBef>
            </a:pPr>
            <a:r>
              <a:rPr lang="en-US" altLang="en-US" sz="1800" dirty="0">
                <a:latin typeface="Myriad Pro" charset="0"/>
              </a:rPr>
              <a:t>Assist the RC with data processing reviews within the prescribed timeframes</a:t>
            </a:r>
          </a:p>
          <a:p>
            <a:pPr lvl="1" algn="just">
              <a:spcBef>
                <a:spcPts val="400"/>
              </a:spcBef>
            </a:pPr>
            <a:r>
              <a:rPr lang="en-US" altLang="en-US" sz="1800" dirty="0">
                <a:solidFill>
                  <a:prstClr val="black"/>
                </a:solidFill>
                <a:latin typeface="Myriad Pro" charset="0"/>
              </a:rPr>
              <a:t>Monitor PERM IDs on the pending documentation list</a:t>
            </a:r>
          </a:p>
          <a:p>
            <a:pPr lvl="1" algn="just">
              <a:spcBef>
                <a:spcPts val="400"/>
              </a:spcBef>
            </a:pPr>
            <a:r>
              <a:rPr lang="en-US" altLang="en-US" sz="1800" dirty="0">
                <a:solidFill>
                  <a:prstClr val="black"/>
                </a:solidFill>
                <a:latin typeface="Myriad Pro" charset="0"/>
              </a:rPr>
              <a:t>Respond timely to RC requests for documentation</a:t>
            </a:r>
          </a:p>
          <a:p>
            <a:pPr lvl="0" algn="just">
              <a:spcBef>
                <a:spcPts val="400"/>
              </a:spcBef>
            </a:pPr>
            <a:r>
              <a:rPr lang="en-US" altLang="en-US" sz="2000" dirty="0">
                <a:solidFill>
                  <a:prstClr val="black"/>
                </a:solidFill>
                <a:latin typeface="Myriad Pro" charset="0"/>
              </a:rPr>
              <a:t>Review, Resolve, and Address Improper Payment Findings</a:t>
            </a:r>
          </a:p>
          <a:p>
            <a:pPr lvl="1" algn="just">
              <a:spcBef>
                <a:spcPts val="400"/>
              </a:spcBef>
            </a:pPr>
            <a:r>
              <a:rPr lang="en-US" altLang="en-US" sz="1800" dirty="0">
                <a:solidFill>
                  <a:prstClr val="black"/>
                </a:solidFill>
                <a:latin typeface="Myriad Pro" charset="0"/>
              </a:rPr>
              <a:t>Track errors, request DRs/appeals for disputes of findings, and re-price partial errors</a:t>
            </a:r>
          </a:p>
        </p:txBody>
      </p:sp>
      <p:sp>
        <p:nvSpPr>
          <p:cNvPr id="624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4E78C611-B560-42CC-9B59-0F412CA4CAD1}" type="slidenum">
              <a:rPr lang="en-US" altLang="en-US" sz="1200" smtClean="0">
                <a:solidFill>
                  <a:srgbClr val="000000"/>
                </a:solidFill>
                <a:latin typeface="Calibri" panose="020F0502020204030204" pitchFamily="34" charset="0"/>
              </a:rPr>
              <a:pPr eaLnBrk="0" hangingPunct="0">
                <a:spcBef>
                  <a:spcPct val="0"/>
                </a:spcBef>
                <a:buFontTx/>
                <a:buNone/>
              </a:pPr>
              <a:t>20</a:t>
            </a:fld>
            <a:endParaRPr lang="en-US" altLang="en-US" sz="1200">
              <a:solidFill>
                <a:srgbClr val="000000"/>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State Responsibilities to the RC (cont’d)</a:t>
            </a:r>
          </a:p>
        </p:txBody>
      </p:sp>
      <p:sp>
        <p:nvSpPr>
          <p:cNvPr id="64515" name="Content Placeholder 2"/>
          <p:cNvSpPr>
            <a:spLocks noGrp="1"/>
          </p:cNvSpPr>
          <p:nvPr>
            <p:ph idx="1"/>
          </p:nvPr>
        </p:nvSpPr>
        <p:spPr>
          <a:xfrm>
            <a:off x="457200" y="1666875"/>
            <a:ext cx="8229600" cy="4905375"/>
          </a:xfrm>
        </p:spPr>
        <p:txBody>
          <a:bodyPr/>
          <a:lstStyle/>
          <a:p>
            <a:pPr>
              <a:spcBef>
                <a:spcPts val="400"/>
              </a:spcBef>
            </a:pPr>
            <a:r>
              <a:rPr lang="en-US" altLang="en-US" sz="2000" dirty="0">
                <a:latin typeface="Myriad Pro" charset="0"/>
              </a:rPr>
              <a:t>Participate in meetings with the RC and CMS</a:t>
            </a:r>
          </a:p>
          <a:p>
            <a:pPr lvl="1">
              <a:spcBef>
                <a:spcPts val="400"/>
              </a:spcBef>
            </a:pPr>
            <a:r>
              <a:rPr lang="en-US" altLang="en-US" sz="1800" dirty="0">
                <a:latin typeface="Myriad Pro" charset="0"/>
              </a:rPr>
              <a:t>SMERF system training</a:t>
            </a:r>
          </a:p>
          <a:p>
            <a:pPr lvl="1">
              <a:spcBef>
                <a:spcPts val="400"/>
              </a:spcBef>
            </a:pPr>
            <a:r>
              <a:rPr lang="en-US" altLang="en-US" sz="1800" dirty="0">
                <a:latin typeface="Myriad Pro" charset="0"/>
              </a:rPr>
              <a:t>Data processing orientation</a:t>
            </a:r>
          </a:p>
          <a:p>
            <a:pPr lvl="1">
              <a:spcBef>
                <a:spcPts val="400"/>
              </a:spcBef>
            </a:pPr>
            <a:r>
              <a:rPr lang="en-US" altLang="en-US" sz="1800" dirty="0">
                <a:latin typeface="Myriad Pro" charset="0"/>
              </a:rPr>
              <a:t>Medical review/medical record request orientation </a:t>
            </a:r>
          </a:p>
          <a:p>
            <a:pPr lvl="1">
              <a:spcBef>
                <a:spcPts val="400"/>
              </a:spcBef>
            </a:pPr>
            <a:r>
              <a:rPr lang="en-US" altLang="en-US" sz="1800" dirty="0">
                <a:latin typeface="Myriad Pro" charset="0"/>
              </a:rPr>
              <a:t>State check-in meetings </a:t>
            </a:r>
          </a:p>
        </p:txBody>
      </p:sp>
      <p:sp>
        <p:nvSpPr>
          <p:cNvPr id="645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5899ACD3-C504-4DC6-9FDF-A61C99454EA4}" type="slidenum">
              <a:rPr lang="en-US" altLang="en-US" sz="1200" smtClean="0">
                <a:solidFill>
                  <a:srgbClr val="000000"/>
                </a:solidFill>
                <a:latin typeface="Calibri" panose="020F0502020204030204" pitchFamily="34" charset="0"/>
              </a:rPr>
              <a:pPr eaLnBrk="0" hangingPunct="0">
                <a:spcBef>
                  <a:spcPct val="0"/>
                </a:spcBef>
                <a:buFontTx/>
                <a:buNone/>
              </a:pPr>
              <a:t>21</a:t>
            </a:fld>
            <a:endParaRPr lang="en-US" altLang="en-US" sz="1200">
              <a:solidFill>
                <a:srgbClr val="000000"/>
              </a:solidFill>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ERC Responsibilities</a:t>
            </a:r>
          </a:p>
        </p:txBody>
      </p:sp>
      <p:sp>
        <p:nvSpPr>
          <p:cNvPr id="66563" name="Content Placeholder 2"/>
          <p:cNvSpPr>
            <a:spLocks noGrp="1"/>
          </p:cNvSpPr>
          <p:nvPr>
            <p:ph idx="1"/>
          </p:nvPr>
        </p:nvSpPr>
        <p:spPr>
          <a:xfrm>
            <a:off x="457200" y="1828800"/>
            <a:ext cx="8229600" cy="4530725"/>
          </a:xfrm>
        </p:spPr>
        <p:txBody>
          <a:bodyPr/>
          <a:lstStyle/>
          <a:p>
            <a:pPr algn="just">
              <a:spcBef>
                <a:spcPts val="400"/>
              </a:spcBef>
            </a:pPr>
            <a:r>
              <a:rPr lang="en-US" altLang="en-US" sz="1800" dirty="0">
                <a:solidFill>
                  <a:srgbClr val="000000"/>
                </a:solidFill>
                <a:latin typeface="Myriad Pro" charset="0"/>
              </a:rPr>
              <a:t>Prepare for Eligibility Case Reviews</a:t>
            </a:r>
          </a:p>
          <a:p>
            <a:pPr lvl="1" algn="just">
              <a:spcBef>
                <a:spcPts val="400"/>
              </a:spcBef>
            </a:pPr>
            <a:r>
              <a:rPr lang="en-US" altLang="en-US" sz="1600" dirty="0">
                <a:solidFill>
                  <a:srgbClr val="000000"/>
                </a:solidFill>
                <a:latin typeface="Myriad Pro" charset="0"/>
              </a:rPr>
              <a:t>Research state and federal Medicaid and CHIP policies and procedures</a:t>
            </a:r>
          </a:p>
          <a:p>
            <a:pPr lvl="1" algn="just">
              <a:spcBef>
                <a:spcPts val="400"/>
              </a:spcBef>
            </a:pPr>
            <a:r>
              <a:rPr lang="en-US" altLang="en-US" sz="1600" dirty="0">
                <a:solidFill>
                  <a:srgbClr val="000000"/>
                </a:solidFill>
                <a:latin typeface="Myriad Pro" charset="0"/>
              </a:rPr>
              <a:t>Request from the state </a:t>
            </a:r>
            <a:r>
              <a:rPr lang="en-US" altLang="en-US" sz="1600" dirty="0">
                <a:latin typeface="Myriad Pro" charset="0"/>
              </a:rPr>
              <a:t>any policies that are not publicly available</a:t>
            </a:r>
          </a:p>
          <a:p>
            <a:pPr lvl="1" algn="just">
              <a:spcBef>
                <a:spcPts val="400"/>
              </a:spcBef>
            </a:pPr>
            <a:r>
              <a:rPr lang="en-US" altLang="en-US" sz="1600" dirty="0">
                <a:latin typeface="Myriad Pro" charset="0"/>
              </a:rPr>
              <a:t>Populate and provide the following documents to the state:</a:t>
            </a:r>
          </a:p>
          <a:p>
            <a:pPr lvl="2" algn="just">
              <a:spcBef>
                <a:spcPts val="400"/>
              </a:spcBef>
            </a:pPr>
            <a:r>
              <a:rPr lang="en-US" altLang="en-US" sz="1400" dirty="0">
                <a:latin typeface="Myriad Pro" charset="0"/>
              </a:rPr>
              <a:t>Policy survey</a:t>
            </a:r>
          </a:p>
          <a:p>
            <a:pPr lvl="2" algn="just">
              <a:spcBef>
                <a:spcPts val="400"/>
              </a:spcBef>
            </a:pPr>
            <a:r>
              <a:rPr lang="en-US" altLang="en-US" sz="1400" dirty="0">
                <a:latin typeface="Myriad Pro" charset="0"/>
              </a:rPr>
              <a:t>Intake protocol </a:t>
            </a:r>
          </a:p>
          <a:p>
            <a:pPr lvl="2" algn="just">
              <a:spcBef>
                <a:spcPts val="400"/>
              </a:spcBef>
            </a:pPr>
            <a:r>
              <a:rPr lang="en-US" altLang="en-US" sz="1400" dirty="0">
                <a:latin typeface="Myriad Pro" charset="0"/>
              </a:rPr>
              <a:t>System access questionnaire </a:t>
            </a:r>
          </a:p>
          <a:p>
            <a:pPr lvl="1" algn="just">
              <a:spcBef>
                <a:spcPts val="400"/>
              </a:spcBef>
            </a:pPr>
            <a:r>
              <a:rPr lang="en-US" altLang="en-US" sz="1600" dirty="0">
                <a:latin typeface="Myriad Pro" charset="0"/>
              </a:rPr>
              <a:t>Conduct an Intake Meeting with the state</a:t>
            </a:r>
          </a:p>
          <a:p>
            <a:pPr lvl="1" algn="just">
              <a:spcBef>
                <a:spcPts val="400"/>
              </a:spcBef>
            </a:pPr>
            <a:r>
              <a:rPr lang="en-US" altLang="en-US" sz="1600" dirty="0">
                <a:solidFill>
                  <a:srgbClr val="000000"/>
                </a:solidFill>
                <a:latin typeface="Myriad Pro" charset="0"/>
              </a:rPr>
              <a:t>Coordinate with the states to obtain </a:t>
            </a:r>
            <a:r>
              <a:rPr lang="en-US" altLang="en-US" sz="1600" dirty="0">
                <a:latin typeface="Myriad Pro" charset="0"/>
              </a:rPr>
              <a:t>remote access to eligibility systems </a:t>
            </a:r>
          </a:p>
          <a:p>
            <a:pPr lvl="1" algn="just">
              <a:spcBef>
                <a:spcPts val="400"/>
              </a:spcBef>
            </a:pPr>
            <a:r>
              <a:rPr lang="en-US" altLang="en-US" sz="1600" dirty="0">
                <a:latin typeface="Myriad Pro" charset="0"/>
              </a:rPr>
              <a:t>Provide the Eligibility Case Review Planning Document based on state’s specific systems, processes, and policies and submit to state to review for accuracy</a:t>
            </a:r>
          </a:p>
          <a:p>
            <a:pPr lvl="1" algn="just">
              <a:spcBef>
                <a:spcPts val="400"/>
              </a:spcBef>
            </a:pPr>
            <a:r>
              <a:rPr lang="en-US" altLang="en-US" sz="1600" dirty="0">
                <a:latin typeface="Myriad Pro" charset="0"/>
              </a:rPr>
              <a:t>Associate state eligibility groups with the appropriate federal group and Federal Medical Assistance Percentage (FMAP) rate and provide to states for review</a:t>
            </a:r>
          </a:p>
        </p:txBody>
      </p:sp>
      <p:sp>
        <p:nvSpPr>
          <p:cNvPr id="665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623662DF-3692-4246-B058-7B967067149B}" type="slidenum">
              <a:rPr lang="en-US" altLang="en-US" sz="1200" smtClean="0">
                <a:solidFill>
                  <a:srgbClr val="000000"/>
                </a:solidFill>
                <a:latin typeface="Calibri" panose="020F0502020204030204" pitchFamily="34" charset="0"/>
              </a:rPr>
              <a:pPr eaLnBrk="0" hangingPunct="0">
                <a:spcBef>
                  <a:spcPct val="0"/>
                </a:spcBef>
                <a:buFontTx/>
                <a:buNone/>
              </a:pPr>
              <a:t>22</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02906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ERC Responsibilities (cont’d)</a:t>
            </a:r>
          </a:p>
        </p:txBody>
      </p:sp>
      <p:sp>
        <p:nvSpPr>
          <p:cNvPr id="67587" name="Content Placeholder 2"/>
          <p:cNvSpPr>
            <a:spLocks noGrp="1"/>
          </p:cNvSpPr>
          <p:nvPr>
            <p:ph idx="1"/>
          </p:nvPr>
        </p:nvSpPr>
        <p:spPr>
          <a:xfrm>
            <a:off x="457200" y="1828800"/>
            <a:ext cx="8229600" cy="4622800"/>
          </a:xfrm>
        </p:spPr>
        <p:txBody>
          <a:bodyPr/>
          <a:lstStyle/>
          <a:p>
            <a:pPr algn="just">
              <a:spcBef>
                <a:spcPts val="400"/>
              </a:spcBef>
              <a:defRPr/>
            </a:pPr>
            <a:r>
              <a:rPr lang="en-US" altLang="en-US" sz="1800" dirty="0">
                <a:solidFill>
                  <a:prstClr val="black"/>
                </a:solidFill>
              </a:rPr>
              <a:t>Conduct Eligibility Case Reviews</a:t>
            </a:r>
          </a:p>
          <a:p>
            <a:pPr lvl="1" algn="just">
              <a:spcBef>
                <a:spcPts val="400"/>
              </a:spcBef>
              <a:defRPr/>
            </a:pPr>
            <a:r>
              <a:rPr lang="en-US" altLang="en-US" sz="1600" dirty="0"/>
              <a:t>Request copies of hard-copy case files, when necessary</a:t>
            </a:r>
          </a:p>
          <a:p>
            <a:pPr lvl="1" algn="just">
              <a:spcBef>
                <a:spcPts val="400"/>
              </a:spcBef>
              <a:defRPr/>
            </a:pPr>
            <a:r>
              <a:rPr lang="en-US" altLang="en-US" sz="1600" dirty="0"/>
              <a:t>Gather information from the eligibility and document management systems, including electronic verifications</a:t>
            </a:r>
          </a:p>
          <a:p>
            <a:pPr lvl="1" algn="just">
              <a:spcBef>
                <a:spcPts val="400"/>
              </a:spcBef>
              <a:defRPr/>
            </a:pPr>
            <a:r>
              <a:rPr lang="en-US" altLang="en-US" sz="1600" dirty="0"/>
              <a:t>Request additional documentation from the state, as needed</a:t>
            </a:r>
          </a:p>
          <a:p>
            <a:pPr lvl="1" algn="just">
              <a:spcBef>
                <a:spcPts val="400"/>
              </a:spcBef>
              <a:defRPr/>
            </a:pPr>
            <a:r>
              <a:rPr lang="en-US" altLang="en-US" sz="1600" dirty="0"/>
              <a:t>Review eligibility case actions in accordance with the federal and state policies</a:t>
            </a:r>
          </a:p>
          <a:p>
            <a:pPr lvl="1" algn="just">
              <a:spcBef>
                <a:spcPts val="400"/>
              </a:spcBef>
              <a:defRPr/>
            </a:pPr>
            <a:r>
              <a:rPr lang="en-US" altLang="en-US" sz="1600" dirty="0"/>
              <a:t>Host regular check-in meetings with the states </a:t>
            </a:r>
          </a:p>
          <a:p>
            <a:pPr lvl="1" algn="just">
              <a:spcBef>
                <a:spcPts val="400"/>
              </a:spcBef>
              <a:defRPr/>
            </a:pPr>
            <a:r>
              <a:rPr lang="en-US" altLang="en-US" sz="1600" dirty="0"/>
              <a:t>Coordinate with the RC when scheduling reviews, check-in meeting, and systems access training to ease state burden when possible</a:t>
            </a:r>
          </a:p>
          <a:p>
            <a:pPr lvl="1" algn="just">
              <a:spcBef>
                <a:spcPts val="400"/>
              </a:spcBef>
              <a:defRPr/>
            </a:pPr>
            <a:r>
              <a:rPr lang="en-US" altLang="en-US" sz="1600" dirty="0">
                <a:solidFill>
                  <a:prstClr val="black"/>
                </a:solidFill>
              </a:rPr>
              <a:t>Support the </a:t>
            </a:r>
            <a:r>
              <a:rPr lang="en-US" altLang="en-US" sz="1600" dirty="0"/>
              <a:t>RC by coordinating or providing </a:t>
            </a:r>
            <a:r>
              <a:rPr lang="en-US" altLang="en-US" sz="1600" dirty="0">
                <a:solidFill>
                  <a:prstClr val="black"/>
                </a:solidFill>
              </a:rPr>
              <a:t>available eligibility information necessary to conduct data processing reviews</a:t>
            </a:r>
            <a:endParaRPr lang="en-US" altLang="en-US" sz="1600" dirty="0">
              <a:solidFill>
                <a:srgbClr val="00B050"/>
              </a:solidFill>
            </a:endParaRPr>
          </a:p>
          <a:p>
            <a:pPr marL="342900" lvl="1" indent="-342900" algn="just">
              <a:spcBef>
                <a:spcPts val="400"/>
              </a:spcBef>
              <a:buFont typeface="Arial" panose="020B0604020202020204" pitchFamily="34" charset="0"/>
              <a:buChar char="•"/>
              <a:defRPr/>
            </a:pPr>
            <a:r>
              <a:rPr lang="en-US" altLang="en-US" sz="1800" dirty="0">
                <a:solidFill>
                  <a:prstClr val="black"/>
                </a:solidFill>
              </a:rPr>
              <a:t>Report Eligibility Case Review Findings</a:t>
            </a:r>
          </a:p>
          <a:p>
            <a:pPr lvl="1" algn="just">
              <a:spcBef>
                <a:spcPts val="400"/>
              </a:spcBef>
              <a:defRPr/>
            </a:pPr>
            <a:r>
              <a:rPr lang="en-US" altLang="en-US" sz="1600" dirty="0">
                <a:solidFill>
                  <a:prstClr val="black"/>
                </a:solidFill>
              </a:rPr>
              <a:t>Report final review findings to the states through SUD reports via SMERF on the 15th and 30th of each month</a:t>
            </a:r>
          </a:p>
          <a:p>
            <a:pPr lvl="1" algn="just">
              <a:spcBef>
                <a:spcPts val="400"/>
              </a:spcBef>
              <a:defRPr/>
            </a:pPr>
            <a:r>
              <a:rPr lang="en-US" altLang="en-US" sz="1600" dirty="0">
                <a:solidFill>
                  <a:prstClr val="black"/>
                </a:solidFill>
              </a:rPr>
              <a:t>Review and respond to requests for DR</a:t>
            </a:r>
          </a:p>
          <a:p>
            <a:pPr lvl="1" algn="just">
              <a:spcBef>
                <a:spcPts val="400"/>
              </a:spcBef>
              <a:defRPr/>
            </a:pPr>
            <a:r>
              <a:rPr lang="en-US" altLang="en-US" sz="1600" dirty="0">
                <a:solidFill>
                  <a:prstClr val="black"/>
                </a:solidFill>
              </a:rPr>
              <a:t>Process appeal requests for CMS review</a:t>
            </a:r>
            <a:endParaRPr lang="en-US" altLang="en-US" sz="1800" dirty="0">
              <a:solidFill>
                <a:prstClr val="black"/>
              </a:solidFill>
            </a:endParaRPr>
          </a:p>
        </p:txBody>
      </p:sp>
      <p:sp>
        <p:nvSpPr>
          <p:cNvPr id="686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598AA6B6-C710-43BB-8B77-FAE736C2A1DA}" type="slidenum">
              <a:rPr lang="en-US" altLang="en-US" sz="1200" smtClean="0">
                <a:solidFill>
                  <a:srgbClr val="000000"/>
                </a:solidFill>
                <a:latin typeface="Calibri" panose="020F0502020204030204" pitchFamily="34" charset="0"/>
              </a:rPr>
              <a:pPr eaLnBrk="0" hangingPunct="0">
                <a:spcBef>
                  <a:spcPct val="0"/>
                </a:spcBef>
                <a:buFontTx/>
                <a:buNone/>
              </a:pPr>
              <a:t>23</a:t>
            </a:fld>
            <a:endParaRPr lang="en-US" altLang="en-US" sz="1200">
              <a:solidFill>
                <a:srgbClr val="000000"/>
              </a:solidFill>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a:t>State Responsibilities to the ERC</a:t>
            </a:r>
          </a:p>
        </p:txBody>
      </p:sp>
      <p:sp>
        <p:nvSpPr>
          <p:cNvPr id="59395" name="Content Placeholder 2"/>
          <p:cNvSpPr>
            <a:spLocks noGrp="1"/>
          </p:cNvSpPr>
          <p:nvPr>
            <p:ph idx="1"/>
          </p:nvPr>
        </p:nvSpPr>
        <p:spPr>
          <a:xfrm>
            <a:off x="457200" y="1828800"/>
            <a:ext cx="8229600" cy="2673350"/>
          </a:xfrm>
        </p:spPr>
        <p:txBody>
          <a:bodyPr/>
          <a:lstStyle/>
          <a:p>
            <a:pPr algn="just">
              <a:spcBef>
                <a:spcPts val="400"/>
              </a:spcBef>
              <a:defRPr/>
            </a:pPr>
            <a:r>
              <a:rPr lang="en-US" altLang="en-US" sz="1600" dirty="0">
                <a:solidFill>
                  <a:prstClr val="black"/>
                </a:solidFill>
                <a:latin typeface="Myriad Pro" charset="0"/>
              </a:rPr>
              <a:t>Assign a state eligibility point of contact</a:t>
            </a:r>
          </a:p>
          <a:p>
            <a:pPr algn="just">
              <a:spcBef>
                <a:spcPts val="400"/>
              </a:spcBef>
              <a:defRPr/>
            </a:pPr>
            <a:r>
              <a:rPr lang="en-US" altLang="en-US" sz="1600" dirty="0">
                <a:solidFill>
                  <a:prstClr val="black"/>
                </a:solidFill>
                <a:latin typeface="Myriad Pro" charset="0"/>
              </a:rPr>
              <a:t>Participate in meetings with the ERC and CMS</a:t>
            </a:r>
          </a:p>
          <a:p>
            <a:pPr lvl="1" algn="just">
              <a:spcBef>
                <a:spcPts val="400"/>
              </a:spcBef>
              <a:defRPr/>
            </a:pPr>
            <a:r>
              <a:rPr lang="en-US" altLang="en-US" sz="1400" dirty="0">
                <a:solidFill>
                  <a:prstClr val="black"/>
                </a:solidFill>
                <a:latin typeface="Myriad Pro" charset="0"/>
              </a:rPr>
              <a:t>Eligibility-specific Welcome Webinar</a:t>
            </a:r>
          </a:p>
          <a:p>
            <a:pPr lvl="1" algn="just">
              <a:spcBef>
                <a:spcPts val="400"/>
              </a:spcBef>
              <a:defRPr/>
            </a:pPr>
            <a:r>
              <a:rPr lang="en-US" altLang="en-US" sz="1400" dirty="0">
                <a:solidFill>
                  <a:prstClr val="black"/>
                </a:solidFill>
                <a:latin typeface="Myriad Pro" charset="0"/>
              </a:rPr>
              <a:t>Eligibility Case Review Intake Meeting</a:t>
            </a:r>
          </a:p>
          <a:p>
            <a:pPr lvl="1" algn="just">
              <a:spcBef>
                <a:spcPts val="400"/>
              </a:spcBef>
              <a:defRPr/>
            </a:pPr>
            <a:r>
              <a:rPr lang="en-US" altLang="en-US" sz="1400" dirty="0">
                <a:solidFill>
                  <a:prstClr val="black"/>
                </a:solidFill>
                <a:latin typeface="Myriad Pro" charset="0"/>
              </a:rPr>
              <a:t>System Access meetings </a:t>
            </a:r>
            <a:r>
              <a:rPr lang="en-US" altLang="en-US" sz="1400" dirty="0">
                <a:latin typeface="Myriad Pro" charset="0"/>
              </a:rPr>
              <a:t>as needed</a:t>
            </a:r>
          </a:p>
          <a:p>
            <a:pPr lvl="1" algn="just">
              <a:spcBef>
                <a:spcPts val="400"/>
              </a:spcBef>
              <a:defRPr/>
            </a:pPr>
            <a:r>
              <a:rPr lang="en-US" altLang="en-US" sz="1400" dirty="0">
                <a:solidFill>
                  <a:prstClr val="black"/>
                </a:solidFill>
                <a:latin typeface="Myriad Pro" charset="0"/>
              </a:rPr>
              <a:t>Biweekly check-in meetings and other ad-hoc meetings (throughout the case review process)</a:t>
            </a:r>
          </a:p>
          <a:p>
            <a:pPr>
              <a:spcBef>
                <a:spcPts val="400"/>
              </a:spcBef>
              <a:defRPr/>
            </a:pPr>
            <a:r>
              <a:rPr lang="en-US" altLang="en-US" sz="1600" dirty="0">
                <a:latin typeface="Myriad Pro"/>
              </a:rPr>
              <a:t>Review and/or assist with the completion of documents as requested by the ERC, including the policy survey, intake meeting protocols, eligibility category mapping, and the Eligibility Case Review Planning Document</a:t>
            </a:r>
          </a:p>
          <a:p>
            <a:pPr>
              <a:spcBef>
                <a:spcPts val="400"/>
              </a:spcBef>
              <a:defRPr/>
            </a:pPr>
            <a:r>
              <a:rPr lang="en-US" altLang="en-US" sz="1600" dirty="0">
                <a:latin typeface="Myriad Pro" charset="0"/>
              </a:rPr>
              <a:t>Provide remote access to eligibility and documentation </a:t>
            </a:r>
            <a:r>
              <a:rPr lang="en-US" altLang="en-US" sz="1600" dirty="0">
                <a:solidFill>
                  <a:prstClr val="black"/>
                </a:solidFill>
                <a:latin typeface="Myriad Pro" charset="0"/>
              </a:rPr>
              <a:t>management systems</a:t>
            </a:r>
          </a:p>
          <a:p>
            <a:pPr algn="just">
              <a:spcBef>
                <a:spcPts val="400"/>
              </a:spcBef>
              <a:defRPr/>
            </a:pPr>
            <a:r>
              <a:rPr lang="en-US" altLang="en-US" sz="1600" dirty="0">
                <a:solidFill>
                  <a:prstClr val="black"/>
                </a:solidFill>
                <a:latin typeface="Myriad Pro" charset="0"/>
              </a:rPr>
              <a:t>Provide state eligibility policies</a:t>
            </a:r>
            <a:r>
              <a:rPr lang="en-US" altLang="en-US" sz="1600" dirty="0">
                <a:latin typeface="Myriad Pro" charset="0"/>
              </a:rPr>
              <a:t>, including eligibility processing waivers, </a:t>
            </a:r>
            <a:r>
              <a:rPr lang="en-US" altLang="en-US" sz="1600" dirty="0">
                <a:solidFill>
                  <a:prstClr val="black"/>
                </a:solidFill>
                <a:latin typeface="Myriad Pro" charset="0"/>
              </a:rPr>
              <a:t>as requested</a:t>
            </a:r>
          </a:p>
          <a:p>
            <a:pPr algn="just">
              <a:spcBef>
                <a:spcPts val="400"/>
              </a:spcBef>
              <a:defRPr/>
            </a:pPr>
            <a:r>
              <a:rPr lang="en-US" altLang="en-US" sz="1600" dirty="0">
                <a:solidFill>
                  <a:prstClr val="black"/>
                </a:solidFill>
                <a:latin typeface="Myriad Pro" charset="0"/>
              </a:rPr>
              <a:t>Provide guidance related to </a:t>
            </a:r>
            <a:r>
              <a:rPr lang="en-US" altLang="en-US" sz="1600" dirty="0">
                <a:latin typeface="Myriad Pro" charset="0"/>
              </a:rPr>
              <a:t>systems, policy, and other pertinent topics</a:t>
            </a:r>
          </a:p>
          <a:p>
            <a:pPr algn="just">
              <a:spcBef>
                <a:spcPts val="400"/>
              </a:spcBef>
              <a:defRPr/>
            </a:pPr>
            <a:r>
              <a:rPr lang="en-US" altLang="en-US" sz="1600" dirty="0">
                <a:latin typeface="Myriad Pro" charset="0"/>
              </a:rPr>
              <a:t>Assist in obtaining documentation that is not available through system access</a:t>
            </a:r>
            <a:endParaRPr lang="en-US" altLang="en-US" sz="1600" strike="sngStrike" dirty="0">
              <a:latin typeface="Myriad Pro" charset="0"/>
            </a:endParaRPr>
          </a:p>
          <a:p>
            <a:pPr algn="just">
              <a:spcBef>
                <a:spcPts val="400"/>
              </a:spcBef>
              <a:defRPr/>
            </a:pPr>
            <a:r>
              <a:rPr lang="en-US" altLang="en-US" sz="1600" dirty="0">
                <a:latin typeface="Myriad Pro" charset="0"/>
              </a:rPr>
              <a:t>Review errors and technical deficiencies cited</a:t>
            </a:r>
            <a:endParaRPr lang="en-US" altLang="en-US" sz="1600" strike="sngStrike" dirty="0">
              <a:latin typeface="Myriad Pro" charset="0"/>
            </a:endParaRPr>
          </a:p>
          <a:p>
            <a:pPr algn="just">
              <a:spcBef>
                <a:spcPts val="400"/>
              </a:spcBef>
              <a:defRPr/>
            </a:pPr>
            <a:r>
              <a:rPr lang="en-US" altLang="en-US" sz="1600" dirty="0">
                <a:latin typeface="Myriad Pro" charset="0"/>
              </a:rPr>
              <a:t>Submit requests for DR and appeal within the prescribed timeframes, if needed</a:t>
            </a:r>
            <a:endParaRPr lang="en-US" altLang="en-US" sz="1400" dirty="0">
              <a:latin typeface="Myriad Pro" charset="0"/>
            </a:endParaRPr>
          </a:p>
        </p:txBody>
      </p:sp>
      <p:sp>
        <p:nvSpPr>
          <p:cNvPr id="706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138B19F7-55A5-44C2-B96E-300EDC1B61CA}" type="slidenum">
              <a:rPr lang="en-US" altLang="en-US" sz="1200" smtClean="0">
                <a:solidFill>
                  <a:srgbClr val="000000"/>
                </a:solidFill>
                <a:latin typeface="Calibri" panose="020F0502020204030204" pitchFamily="34" charset="0"/>
              </a:rPr>
              <a:pPr eaLnBrk="0" hangingPunct="0">
                <a:spcBef>
                  <a:spcPct val="0"/>
                </a:spcBef>
                <a:buFontTx/>
                <a:buNone/>
              </a:pPr>
              <a:t>24</a:t>
            </a:fld>
            <a:endParaRPr lang="en-US" altLang="en-US" sz="1200">
              <a:solidFill>
                <a:srgbClr val="000000"/>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49238" y="2935288"/>
            <a:ext cx="8562975" cy="1244600"/>
          </a:xfrm>
        </p:spPr>
        <p:txBody>
          <a:bodyPr/>
          <a:lstStyle/>
          <a:p>
            <a:pPr eaLnBrk="1" hangingPunct="1"/>
            <a:r>
              <a:rPr lang="en-US" altLang="en-US" sz="3200" dirty="0">
                <a:solidFill>
                  <a:schemeClr val="tx2"/>
                </a:solidFill>
                <a:latin typeface="Myriad Pro" charset="0"/>
              </a:rPr>
              <a:t>Differences Between RY 2020 and RY 2023 Cycles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dirty="0"/>
              <a:t>SC Processes: New to Cycle 1</a:t>
            </a:r>
            <a:r>
              <a:rPr lang="en-US" altLang="en-US" dirty="0">
                <a:solidFill>
                  <a:srgbClr val="FF0000"/>
                </a:solidFill>
              </a:rPr>
              <a:t> </a:t>
            </a:r>
            <a:r>
              <a:rPr lang="en-US" altLang="en-US" dirty="0"/>
              <a:t>States</a:t>
            </a:r>
            <a:endParaRPr lang="en-US" altLang="en-US" dirty="0">
              <a:latin typeface="Myriad Pro" charset="0"/>
            </a:endParaRPr>
          </a:p>
        </p:txBody>
      </p:sp>
      <p:sp>
        <p:nvSpPr>
          <p:cNvPr id="778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r>
              <a:rPr lang="en-US" altLang="en-US" sz="1200" dirty="0">
                <a:solidFill>
                  <a:srgbClr val="000000"/>
                </a:solidFill>
                <a:latin typeface="Calibri" panose="020F0502020204030204" pitchFamily="34" charset="0"/>
                <a:ea typeface="MS PGothic" panose="020B0600070205080204" pitchFamily="34" charset="-128"/>
              </a:rPr>
              <a:t>26</a:t>
            </a:r>
          </a:p>
        </p:txBody>
      </p:sp>
      <p:sp>
        <p:nvSpPr>
          <p:cNvPr id="77828" name="Content Placeholder 1"/>
          <p:cNvSpPr>
            <a:spLocks noGrp="1"/>
          </p:cNvSpPr>
          <p:nvPr>
            <p:ph idx="1"/>
          </p:nvPr>
        </p:nvSpPr>
        <p:spPr>
          <a:xfrm>
            <a:off x="457200" y="1828800"/>
            <a:ext cx="8229600" cy="4673600"/>
          </a:xfrm>
        </p:spPr>
        <p:txBody>
          <a:bodyPr/>
          <a:lstStyle/>
          <a:p>
            <a:pPr algn="just">
              <a:spcBef>
                <a:spcPts val="400"/>
              </a:spcBef>
            </a:pPr>
            <a:r>
              <a:rPr lang="en-US" altLang="en-US" sz="1800" dirty="0">
                <a:latin typeface="Myriad Pro" charset="0"/>
              </a:rPr>
              <a:t>Data Submission Instruction Meetings</a:t>
            </a:r>
          </a:p>
          <a:p>
            <a:pPr lvl="1" algn="just">
              <a:spcBef>
                <a:spcPts val="400"/>
              </a:spcBef>
            </a:pPr>
            <a:r>
              <a:rPr lang="en-US" altLang="en-US" sz="1600" dirty="0">
                <a:latin typeface="Myriad Pro" charset="0"/>
              </a:rPr>
              <a:t>The SC will hold meetings to facilitate an in-depth discussion of the data submission instructions</a:t>
            </a:r>
          </a:p>
          <a:p>
            <a:pPr lvl="1" algn="just">
              <a:spcBef>
                <a:spcPts val="400"/>
              </a:spcBef>
            </a:pPr>
            <a:r>
              <a:rPr lang="en-US" altLang="en-US" sz="1600" dirty="0">
                <a:latin typeface="Myriad Pro" charset="0"/>
              </a:rPr>
              <a:t>Several sessions will be held in June 2021</a:t>
            </a:r>
          </a:p>
          <a:p>
            <a:pPr lvl="1" algn="just">
              <a:spcBef>
                <a:spcPts val="400"/>
              </a:spcBef>
            </a:pPr>
            <a:r>
              <a:rPr lang="en-US" altLang="en-US" sz="1600" dirty="0">
                <a:latin typeface="Myriad Pro" charset="0"/>
              </a:rPr>
              <a:t>There will be sessions for both the routine PERM and PERM+ submission method</a:t>
            </a:r>
          </a:p>
          <a:p>
            <a:pPr algn="just">
              <a:spcBef>
                <a:spcPts val="400"/>
              </a:spcBef>
            </a:pPr>
            <a:r>
              <a:rPr lang="en-US" altLang="en-US" sz="1800" dirty="0">
                <a:latin typeface="Myriad Pro" charset="0"/>
              </a:rPr>
              <a:t>New fields required in either the PERM+ universe submission or in the routine PERM details submission</a:t>
            </a:r>
          </a:p>
          <a:p>
            <a:pPr lvl="1" algn="just">
              <a:spcBef>
                <a:spcPts val="400"/>
              </a:spcBef>
            </a:pPr>
            <a:r>
              <a:rPr lang="en-US" altLang="en-US" sz="1600" dirty="0">
                <a:latin typeface="Myriad Pro" charset="0"/>
              </a:rPr>
              <a:t>Express Lane Eligibility (ELE) Indicator (if applicable)</a:t>
            </a:r>
          </a:p>
          <a:p>
            <a:pPr lvl="1" algn="just">
              <a:spcBef>
                <a:spcPts val="400"/>
              </a:spcBef>
            </a:pPr>
            <a:r>
              <a:rPr lang="en-US" altLang="en-US" sz="1600" dirty="0">
                <a:latin typeface="Myriad Pro" charset="0"/>
              </a:rPr>
              <a:t>Beneficiary Type (for labor/delivery payments and KICK payments)</a:t>
            </a:r>
          </a:p>
          <a:p>
            <a:pPr lvl="1" algn="just">
              <a:spcBef>
                <a:spcPts val="400"/>
              </a:spcBef>
            </a:pPr>
            <a:r>
              <a:rPr lang="en-US" altLang="en-US" sz="1600" dirty="0">
                <a:latin typeface="Myriad Pro" charset="0"/>
              </a:rPr>
              <a:t>Enhanced Ambulatory Patient Grouper (EAPG) Rate Code </a:t>
            </a:r>
          </a:p>
          <a:p>
            <a:pPr lvl="1" algn="just">
              <a:spcBef>
                <a:spcPts val="400"/>
              </a:spcBef>
            </a:pPr>
            <a:r>
              <a:rPr lang="en-US" altLang="en-US" sz="1600" dirty="0">
                <a:latin typeface="Myriad Pro" charset="0"/>
              </a:rPr>
              <a:t>Provider Location ID (for PERM+ states)</a:t>
            </a:r>
          </a:p>
          <a:p>
            <a:pPr lvl="1" algn="just">
              <a:spcBef>
                <a:spcPts val="400"/>
              </a:spcBef>
            </a:pPr>
            <a:r>
              <a:rPr lang="en-US" altLang="en-US" sz="1600" dirty="0">
                <a:latin typeface="Myriad Pro" charset="0"/>
              </a:rPr>
              <a:t>Emergency Service Indicator</a:t>
            </a:r>
          </a:p>
          <a:p>
            <a:pPr lvl="1" algn="just">
              <a:spcBef>
                <a:spcPts val="400"/>
              </a:spcBef>
            </a:pPr>
            <a:r>
              <a:rPr lang="en-US" altLang="en-US" sz="1600" dirty="0">
                <a:latin typeface="Myriad Pro" charset="0"/>
              </a:rPr>
              <a:t>COVID-19 Indicator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dirty="0"/>
              <a:t>RC Processes: New for RY2023 </a:t>
            </a:r>
            <a:endParaRPr lang="en-US" altLang="en-US" dirty="0">
              <a:latin typeface="Myriad Pro" charset="0"/>
            </a:endParaRPr>
          </a:p>
        </p:txBody>
      </p:sp>
      <p:sp>
        <p:nvSpPr>
          <p:cNvPr id="860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DA672DFB-7594-49DC-8F54-B08EC79646D9}" type="slidenum">
              <a:rPr lang="en-US" altLang="en-US" sz="1200" smtClean="0">
                <a:solidFill>
                  <a:srgbClr val="000000"/>
                </a:solidFill>
                <a:latin typeface="Calibri" panose="020F0502020204030204" pitchFamily="34" charset="0"/>
                <a:ea typeface="MS PGothic" panose="020B0600070205080204" pitchFamily="34" charset="-128"/>
              </a:rPr>
              <a:pPr>
                <a:spcBef>
                  <a:spcPct val="0"/>
                </a:spcBef>
                <a:buFontTx/>
                <a:buNone/>
              </a:pPr>
              <a:t>27</a:t>
            </a:fld>
            <a:endParaRPr lang="en-US" altLang="en-US" sz="1200" dirty="0">
              <a:solidFill>
                <a:srgbClr val="000000"/>
              </a:solidFill>
              <a:latin typeface="Calibri" panose="020F0502020204030204" pitchFamily="34" charset="0"/>
              <a:ea typeface="MS PGothic" panose="020B0600070205080204" pitchFamily="34" charset="-128"/>
            </a:endParaRPr>
          </a:p>
        </p:txBody>
      </p:sp>
      <p:sp>
        <p:nvSpPr>
          <p:cNvPr id="86020" name="Content Placeholder 1"/>
          <p:cNvSpPr>
            <a:spLocks noGrp="1"/>
          </p:cNvSpPr>
          <p:nvPr>
            <p:ph idx="1"/>
          </p:nvPr>
        </p:nvSpPr>
        <p:spPr>
          <a:xfrm>
            <a:off x="361950" y="1685365"/>
            <a:ext cx="8496300" cy="4856722"/>
          </a:xfrm>
        </p:spPr>
        <p:txBody>
          <a:bodyPr/>
          <a:lstStyle/>
          <a:p>
            <a:pPr algn="just">
              <a:spcBef>
                <a:spcPts val="400"/>
              </a:spcBef>
              <a:defRPr/>
            </a:pPr>
            <a:r>
              <a:rPr lang="en-US" altLang="en-US" sz="1800" dirty="0">
                <a:latin typeface="Myriad Pro" charset="0"/>
              </a:rPr>
              <a:t>DP reviews will be conducted remotely</a:t>
            </a:r>
            <a:endParaRPr lang="en-US" altLang="en-US" sz="1800" strike="sngStrike" dirty="0">
              <a:latin typeface="Myriad Pro" charset="0"/>
            </a:endParaRPr>
          </a:p>
          <a:p>
            <a:pPr algn="just">
              <a:spcBef>
                <a:spcPts val="400"/>
              </a:spcBef>
              <a:defRPr/>
            </a:pPr>
            <a:r>
              <a:rPr lang="en-US" altLang="en-US" sz="1800" dirty="0">
                <a:latin typeface="Myriad Pro" charset="0"/>
              </a:rPr>
              <a:t>DP reviews to start upon receipt of sampler files for some claim types</a:t>
            </a:r>
          </a:p>
          <a:p>
            <a:pPr lvl="1" algn="just">
              <a:spcBef>
                <a:spcPts val="400"/>
              </a:spcBef>
              <a:defRPr/>
            </a:pPr>
            <a:r>
              <a:rPr lang="en-US" altLang="en-US" sz="1600" dirty="0">
                <a:latin typeface="Myriad Pro" charset="0"/>
              </a:rPr>
              <a:t>Earlier focus on system access, training and privacy/security training</a:t>
            </a:r>
          </a:p>
          <a:p>
            <a:pPr algn="just">
              <a:spcBef>
                <a:spcPts val="400"/>
              </a:spcBef>
              <a:defRPr/>
            </a:pPr>
            <a:r>
              <a:rPr lang="en-US" altLang="en-US" sz="1800" dirty="0">
                <a:latin typeface="Myriad Pro" charset="0"/>
              </a:rPr>
              <a:t>COVID 19 policy questionnaire will be sent to states in addition to MR/MRR questionnaire</a:t>
            </a:r>
          </a:p>
          <a:p>
            <a:pPr algn="just">
              <a:spcBef>
                <a:spcPts val="400"/>
              </a:spcBef>
              <a:defRPr/>
            </a:pPr>
            <a:r>
              <a:rPr lang="en-US" altLang="en-US" sz="1800" dirty="0">
                <a:latin typeface="Myriad Pro" charset="0"/>
              </a:rPr>
              <a:t>New State Educational Resources available under the Tools menu in SMERF</a:t>
            </a:r>
          </a:p>
          <a:p>
            <a:pPr lvl="1" algn="just">
              <a:spcBef>
                <a:spcPts val="400"/>
              </a:spcBef>
              <a:defRPr/>
            </a:pPr>
            <a:r>
              <a:rPr lang="en-US" altLang="en-US" sz="1600" dirty="0">
                <a:latin typeface="Myriad Pro" charset="0"/>
              </a:rPr>
              <a:t>Fast Fact guides on a variety of subjects: DP reviews, filing DRs, filing Appeals, secure file transfers, accessing SUD reports, etc. </a:t>
            </a:r>
          </a:p>
          <a:p>
            <a:pPr>
              <a:spcBef>
                <a:spcPts val="400"/>
              </a:spcBef>
              <a:defRPr/>
            </a:pPr>
            <a:r>
              <a:rPr lang="en-US" altLang="en-US" sz="1800" dirty="0">
                <a:latin typeface="Myriad Pro" charset="0"/>
              </a:rPr>
              <a:t>New mailbox dedicated to state inquiries regarding documentation – </a:t>
            </a:r>
            <a:r>
              <a:rPr lang="en-US" altLang="en-US" sz="1800" dirty="0">
                <a:latin typeface="Myriad Pro" charset="0"/>
                <a:hlinkClick r:id="rId3"/>
              </a:rPr>
              <a:t>PERMRC_DOCS@nciinc.com</a:t>
            </a:r>
            <a:r>
              <a:rPr lang="en-US" altLang="en-US" sz="1800" dirty="0">
                <a:latin typeface="Myriad Pro" charset="0"/>
              </a:rPr>
              <a:t> </a:t>
            </a:r>
          </a:p>
          <a:p>
            <a:pPr marL="0" indent="0" algn="just">
              <a:spcBef>
                <a:spcPts val="400"/>
              </a:spcBef>
              <a:buNone/>
              <a:defRPr/>
            </a:pPr>
            <a:endParaRPr lang="en-US" altLang="en-US" dirty="0">
              <a:solidFill>
                <a:srgbClr val="00B050"/>
              </a:solidFill>
              <a:latin typeface="Myriad Pro" charset="0"/>
            </a:endParaRPr>
          </a:p>
          <a:p>
            <a:pPr lvl="3" algn="just">
              <a:spcBef>
                <a:spcPts val="400"/>
              </a:spcBef>
              <a:defRPr/>
            </a:pPr>
            <a:endParaRPr lang="en-US" altLang="en-US" sz="700" dirty="0">
              <a:latin typeface="Myriad Pro" charset="0"/>
            </a:endParaRPr>
          </a:p>
        </p:txBody>
      </p:sp>
    </p:spTree>
    <p:extLst>
      <p:ext uri="{BB962C8B-B14F-4D97-AF65-F5344CB8AC3E}">
        <p14:creationId xmlns:p14="http://schemas.microsoft.com/office/powerpoint/2010/main" val="2384551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dirty="0"/>
              <a:t>ERC Processes: New to Cycle 2 States</a:t>
            </a:r>
            <a:endParaRPr lang="en-US" altLang="en-US" dirty="0">
              <a:latin typeface="Myriad Pro" charset="0"/>
            </a:endParaRPr>
          </a:p>
        </p:txBody>
      </p:sp>
      <p:sp>
        <p:nvSpPr>
          <p:cNvPr id="860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DA672DFB-7594-49DC-8F54-B08EC79646D9}" type="slidenum">
              <a:rPr lang="en-US" altLang="en-US" sz="1200" smtClean="0">
                <a:solidFill>
                  <a:srgbClr val="000000"/>
                </a:solidFill>
                <a:latin typeface="Calibri" panose="020F0502020204030204" pitchFamily="34" charset="0"/>
                <a:ea typeface="MS PGothic" panose="020B0600070205080204" pitchFamily="34" charset="-128"/>
              </a:rPr>
              <a:pPr>
                <a:spcBef>
                  <a:spcPct val="0"/>
                </a:spcBef>
                <a:buFontTx/>
                <a:buNone/>
              </a:pPr>
              <a:t>28</a:t>
            </a:fld>
            <a:endParaRPr lang="en-US" altLang="en-US" sz="1200">
              <a:solidFill>
                <a:srgbClr val="000000"/>
              </a:solidFill>
              <a:latin typeface="Calibri" panose="020F0502020204030204" pitchFamily="34" charset="0"/>
              <a:ea typeface="MS PGothic" panose="020B0600070205080204" pitchFamily="34" charset="-128"/>
            </a:endParaRPr>
          </a:p>
        </p:txBody>
      </p:sp>
      <p:sp>
        <p:nvSpPr>
          <p:cNvPr id="86020" name="Content Placeholder 1"/>
          <p:cNvSpPr>
            <a:spLocks noGrp="1"/>
          </p:cNvSpPr>
          <p:nvPr>
            <p:ph idx="1"/>
          </p:nvPr>
        </p:nvSpPr>
        <p:spPr>
          <a:xfrm>
            <a:off x="366823" y="1605516"/>
            <a:ext cx="8410353" cy="4754009"/>
          </a:xfrm>
        </p:spPr>
        <p:txBody>
          <a:bodyPr/>
          <a:lstStyle/>
          <a:p>
            <a:pPr algn="just">
              <a:spcBef>
                <a:spcPts val="400"/>
              </a:spcBef>
              <a:defRPr/>
            </a:pPr>
            <a:r>
              <a:rPr lang="en-US" altLang="en-US" sz="2000" dirty="0">
                <a:latin typeface="Myriad Pro" charset="0"/>
              </a:rPr>
              <a:t>Error Codes and Qualifiers</a:t>
            </a:r>
          </a:p>
          <a:p>
            <a:pPr lvl="1" algn="just">
              <a:spcBef>
                <a:spcPts val="400"/>
              </a:spcBef>
              <a:defRPr/>
            </a:pPr>
            <a:r>
              <a:rPr lang="en-US" altLang="en-US" sz="1400" dirty="0">
                <a:latin typeface="Myriad Pro" charset="0"/>
              </a:rPr>
              <a:t>The ERC will use updated error codes and qualifiers for the review findings</a:t>
            </a:r>
          </a:p>
          <a:p>
            <a:pPr lvl="1" algn="just">
              <a:spcBef>
                <a:spcPts val="400"/>
              </a:spcBef>
              <a:defRPr/>
            </a:pPr>
            <a:r>
              <a:rPr lang="en-US" altLang="en-US" sz="1400" dirty="0">
                <a:latin typeface="Myriad Pro" charset="0"/>
              </a:rPr>
              <a:t>The ERC will report a root cause and element for each reported error. </a:t>
            </a:r>
          </a:p>
          <a:p>
            <a:pPr algn="just">
              <a:spcBef>
                <a:spcPts val="400"/>
              </a:spcBef>
              <a:defRPr/>
            </a:pPr>
            <a:r>
              <a:rPr lang="en-US" altLang="en-US" sz="2000" dirty="0">
                <a:latin typeface="Myriad Pro" charset="0"/>
              </a:rPr>
              <a:t>Review Results</a:t>
            </a:r>
          </a:p>
          <a:p>
            <a:pPr lvl="1" algn="just">
              <a:spcBef>
                <a:spcPts val="400"/>
              </a:spcBef>
              <a:defRPr/>
            </a:pPr>
            <a:r>
              <a:rPr lang="en-US" altLang="en-US" sz="1400" dirty="0">
                <a:latin typeface="Myriad Pro" charset="0"/>
              </a:rPr>
              <a:t>Eligibility review findings in SMERF will now include element information</a:t>
            </a:r>
          </a:p>
          <a:p>
            <a:pPr algn="just">
              <a:spcBef>
                <a:spcPts val="400"/>
              </a:spcBef>
              <a:defRPr/>
            </a:pPr>
            <a:r>
              <a:rPr lang="en-US" altLang="en-US" sz="2000" dirty="0">
                <a:latin typeface="Myriad Pro" charset="0"/>
              </a:rPr>
              <a:t>Ongoing Documentation Submission</a:t>
            </a:r>
          </a:p>
          <a:p>
            <a:pPr lvl="1" algn="just">
              <a:spcBef>
                <a:spcPts val="400"/>
              </a:spcBef>
              <a:defRPr/>
            </a:pPr>
            <a:r>
              <a:rPr lang="en-US" altLang="en-US" sz="1400" dirty="0">
                <a:latin typeface="Myriad Pro" charset="0"/>
              </a:rPr>
              <a:t>As we did in RY20, the ERC will submit additional documentation requests to states via SMERF</a:t>
            </a:r>
          </a:p>
          <a:p>
            <a:pPr lvl="2" algn="just">
              <a:spcBef>
                <a:spcPts val="400"/>
              </a:spcBef>
              <a:defRPr/>
            </a:pPr>
            <a:r>
              <a:rPr lang="en-US" altLang="en-US" sz="1400" dirty="0">
                <a:latin typeface="Myriad Pro" charset="0"/>
              </a:rPr>
              <a:t>States will continue to have 30 calendar days to submit documentation</a:t>
            </a:r>
          </a:p>
          <a:p>
            <a:pPr lvl="2" algn="just">
              <a:spcBef>
                <a:spcPts val="400"/>
              </a:spcBef>
              <a:defRPr/>
            </a:pPr>
            <a:r>
              <a:rPr lang="en-US" altLang="en-US" sz="1400" dirty="0">
                <a:latin typeface="Myriad Pro" charset="0"/>
              </a:rPr>
              <a:t>If the state has not responded within 30 days, the ERC will move forward with completing our case review</a:t>
            </a:r>
          </a:p>
          <a:p>
            <a:pPr lvl="1" algn="just">
              <a:spcBef>
                <a:spcPts val="400"/>
              </a:spcBef>
              <a:defRPr/>
            </a:pPr>
            <a:r>
              <a:rPr lang="en-US" altLang="en-US" sz="1400" dirty="0">
                <a:solidFill>
                  <a:srgbClr val="FF0000"/>
                </a:solidFill>
                <a:latin typeface="Myriad Pro" charset="0"/>
              </a:rPr>
              <a:t>**NEW** </a:t>
            </a:r>
            <a:r>
              <a:rPr lang="en-US" altLang="en-US" sz="1400" dirty="0">
                <a:latin typeface="Myriad Pro" charset="0"/>
              </a:rPr>
              <a:t>During the RY23 cycle, states will be allowed to submit missing documentation for ER1, ER2, and ER3 errors throughout the cycle until cycle cut-off.</a:t>
            </a:r>
          </a:p>
          <a:p>
            <a:pPr lvl="1" algn="just">
              <a:spcBef>
                <a:spcPts val="400"/>
              </a:spcBef>
              <a:defRPr/>
            </a:pPr>
            <a:r>
              <a:rPr lang="en-US" altLang="en-US" sz="1400" dirty="0">
                <a:latin typeface="Myriad Pro" charset="0"/>
              </a:rPr>
              <a:t>The ERC will review any documentation submitted and update the finding as appropriate</a:t>
            </a:r>
          </a:p>
          <a:p>
            <a:pPr algn="just">
              <a:spcBef>
                <a:spcPts val="400"/>
              </a:spcBef>
              <a:defRPr/>
            </a:pPr>
            <a:r>
              <a:rPr lang="en-US" altLang="en-US" sz="2000" dirty="0">
                <a:latin typeface="Myriad Pro" charset="0"/>
              </a:rPr>
              <a:t>COVID-19 Public Health Emergency</a:t>
            </a:r>
          </a:p>
          <a:p>
            <a:pPr lvl="1" algn="just">
              <a:spcBef>
                <a:spcPts val="400"/>
              </a:spcBef>
              <a:defRPr/>
            </a:pPr>
            <a:r>
              <a:rPr lang="en-US" altLang="en-US" sz="1400" dirty="0">
                <a:latin typeface="Myriad Pro" charset="0"/>
              </a:rPr>
              <a:t>The ERC will apply any COVID-19 flexibilities (i.e., SPAs, waivers) to our reviews when appropriate </a:t>
            </a:r>
          </a:p>
          <a:p>
            <a:pPr lvl="1" algn="just">
              <a:spcBef>
                <a:spcPts val="400"/>
              </a:spcBef>
              <a:defRPr/>
            </a:pPr>
            <a:r>
              <a:rPr lang="en-US" altLang="en-US" sz="1400" dirty="0">
                <a:latin typeface="Myriad Pro" charset="0"/>
              </a:rPr>
              <a:t>The ERC will work with the state to gather and understand any policy or process changes prior to beginning reviews</a:t>
            </a:r>
          </a:p>
        </p:txBody>
      </p:sp>
    </p:spTree>
    <p:extLst>
      <p:ext uri="{BB962C8B-B14F-4D97-AF65-F5344CB8AC3E}">
        <p14:creationId xmlns:p14="http://schemas.microsoft.com/office/powerpoint/2010/main" val="256277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935288"/>
            <a:ext cx="8229600" cy="1143000"/>
          </a:xfrm>
        </p:spPr>
        <p:txBody>
          <a:bodyPr/>
          <a:lstStyle/>
          <a:p>
            <a:pPr eaLnBrk="1" hangingPunct="1"/>
            <a:r>
              <a:rPr lang="en-US" altLang="en-US" dirty="0">
                <a:solidFill>
                  <a:srgbClr val="1F497D"/>
                </a:solidFill>
                <a:latin typeface="Myriad Pro" charset="0"/>
              </a:rPr>
              <a:t>PERM</a:t>
            </a:r>
            <a:r>
              <a:rPr lang="en-US" altLang="en-US" dirty="0">
                <a:solidFill>
                  <a:srgbClr val="084A9C"/>
                </a:solidFill>
                <a:latin typeface="Myriad Pro" charset="0"/>
              </a:rPr>
              <a:t> </a:t>
            </a:r>
            <a:r>
              <a:rPr lang="en-US" altLang="en-US" dirty="0">
                <a:solidFill>
                  <a:srgbClr val="1F497D"/>
                </a:solidFill>
                <a:latin typeface="Myriad Pro" charset="0"/>
              </a:rPr>
              <a:t>Ov</a:t>
            </a:r>
            <a:r>
              <a:rPr lang="en-US" altLang="en-US" dirty="0">
                <a:solidFill>
                  <a:schemeClr val="tx2"/>
                </a:solidFill>
                <a:latin typeface="Myriad Pro" charset="0"/>
              </a:rPr>
              <a:t>erview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9238" y="2935288"/>
            <a:ext cx="8562975" cy="1244600"/>
          </a:xfrm>
        </p:spPr>
        <p:txBody>
          <a:bodyPr/>
          <a:lstStyle/>
          <a:p>
            <a:pPr eaLnBrk="1" hangingPunct="1"/>
            <a:r>
              <a:rPr lang="en-US" altLang="en-US" sz="3200" dirty="0">
                <a:solidFill>
                  <a:srgbClr val="1F497D"/>
                </a:solidFill>
                <a:latin typeface="Myriad Pro" charset="0"/>
              </a:rPr>
              <a:t>SC </a:t>
            </a:r>
            <a:r>
              <a:rPr lang="en-US" altLang="en-US" sz="3200" dirty="0">
                <a:solidFill>
                  <a:schemeClr val="tx2"/>
                </a:solidFill>
                <a:latin typeface="Myriad Pro" charset="0"/>
              </a:rPr>
              <a:t>Process Details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a:t>SC: Universe Collection and Sampling</a:t>
            </a:r>
          </a:p>
        </p:txBody>
      </p:sp>
      <p:sp>
        <p:nvSpPr>
          <p:cNvPr id="89091"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defRPr/>
            </a:pPr>
            <a:fld id="{4733F9FD-9ECE-42C0-9045-72078A07036F}" type="slidenum">
              <a:rPr lang="en-US" altLang="en-US" sz="1200" smtClean="0">
                <a:solidFill>
                  <a:srgbClr val="000000"/>
                </a:solidFill>
                <a:latin typeface="+mj-lt"/>
              </a:rPr>
              <a:pPr>
                <a:spcBef>
                  <a:spcPct val="0"/>
                </a:spcBef>
                <a:buFontTx/>
                <a:buNone/>
                <a:defRPr/>
              </a:pPr>
              <a:t>30</a:t>
            </a:fld>
            <a:endParaRPr lang="en-US" altLang="en-US" sz="1200" dirty="0">
              <a:solidFill>
                <a:srgbClr val="000000"/>
              </a:solidFill>
              <a:latin typeface="+mj-lt"/>
            </a:endParaRPr>
          </a:p>
        </p:txBody>
      </p:sp>
      <p:pic>
        <p:nvPicPr>
          <p:cNvPr id="89092" name="Picture 4" descr="Picture showing Universe Collection and Sampling for Routine PER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817688"/>
            <a:ext cx="85725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descr="Picture showing Universe Collection and Sampling for PERM Plu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4589463"/>
            <a:ext cx="8534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a:t>SC: Universe Collection</a:t>
            </a:r>
          </a:p>
        </p:txBody>
      </p:sp>
      <p:sp>
        <p:nvSpPr>
          <p:cNvPr id="90115" name="Content Placeholder 2"/>
          <p:cNvSpPr>
            <a:spLocks noGrp="1"/>
          </p:cNvSpPr>
          <p:nvPr>
            <p:ph idx="1"/>
          </p:nvPr>
        </p:nvSpPr>
        <p:spPr>
          <a:xfrm>
            <a:off x="457200" y="1619250"/>
            <a:ext cx="8229600" cy="4740275"/>
          </a:xfrm>
        </p:spPr>
        <p:txBody>
          <a:bodyPr/>
          <a:lstStyle/>
          <a:p>
            <a:pPr algn="just">
              <a:spcBef>
                <a:spcPts val="400"/>
              </a:spcBef>
            </a:pPr>
            <a:r>
              <a:rPr lang="en-US" altLang="en-US" sz="1800">
                <a:latin typeface="Myriad Pro" charset="0"/>
              </a:rPr>
              <a:t>PERM independently samples payments from four universes or program areas</a:t>
            </a:r>
          </a:p>
          <a:p>
            <a:pPr lvl="1" algn="just">
              <a:spcBef>
                <a:spcPts val="400"/>
              </a:spcBef>
            </a:pPr>
            <a:r>
              <a:rPr lang="en-US" altLang="en-US" sz="1600">
                <a:latin typeface="Myriad Pro" charset="0"/>
              </a:rPr>
              <a:t>Medicaid FFS</a:t>
            </a:r>
          </a:p>
          <a:p>
            <a:pPr lvl="1" algn="just">
              <a:spcBef>
                <a:spcPts val="400"/>
              </a:spcBef>
            </a:pPr>
            <a:r>
              <a:rPr lang="en-US" altLang="en-US" sz="1600">
                <a:latin typeface="Myriad Pro" charset="0"/>
              </a:rPr>
              <a:t>CHIP FFS</a:t>
            </a:r>
          </a:p>
          <a:p>
            <a:pPr lvl="1" algn="just">
              <a:spcBef>
                <a:spcPts val="400"/>
              </a:spcBef>
            </a:pPr>
            <a:r>
              <a:rPr lang="en-US" altLang="en-US" sz="1600">
                <a:latin typeface="Myriad Pro" charset="0"/>
              </a:rPr>
              <a:t>Medicaid managed care</a:t>
            </a:r>
          </a:p>
          <a:p>
            <a:pPr lvl="1" algn="just">
              <a:spcBef>
                <a:spcPts val="400"/>
              </a:spcBef>
            </a:pPr>
            <a:r>
              <a:rPr lang="en-US" altLang="en-US" sz="1600">
                <a:latin typeface="Myriad Pro" charset="0"/>
              </a:rPr>
              <a:t>CHIP managed care</a:t>
            </a:r>
          </a:p>
          <a:p>
            <a:pPr algn="just">
              <a:spcBef>
                <a:spcPts val="400"/>
              </a:spcBef>
            </a:pPr>
            <a:r>
              <a:rPr lang="en-US" altLang="en-US" sz="1800">
                <a:latin typeface="Myriad Pro" charset="0"/>
              </a:rPr>
              <a:t>The PERM universe contains most Medicaid and CHIP service payments that are fully adjudicated by the state that are matched by federal funds each quarter</a:t>
            </a:r>
          </a:p>
          <a:p>
            <a:pPr lvl="1" algn="just">
              <a:spcBef>
                <a:spcPts val="400"/>
              </a:spcBef>
            </a:pPr>
            <a:r>
              <a:rPr lang="en-US" altLang="en-US" sz="1600">
                <a:latin typeface="Myriad Pro" charset="0"/>
              </a:rPr>
              <a:t>Includes individual claims, capitation payments, and payments processed outside of MMIS or made in aggregate for multiple services</a:t>
            </a:r>
          </a:p>
          <a:p>
            <a:pPr lvl="1" algn="just">
              <a:spcBef>
                <a:spcPts val="400"/>
              </a:spcBef>
            </a:pPr>
            <a:r>
              <a:rPr lang="en-US" altLang="en-US" sz="1600">
                <a:latin typeface="Myriad Pro" charset="0"/>
              </a:rPr>
              <a:t>Includes expansion program data</a:t>
            </a:r>
          </a:p>
          <a:p>
            <a:pPr lvl="1" algn="just">
              <a:spcBef>
                <a:spcPts val="400"/>
              </a:spcBef>
            </a:pPr>
            <a:r>
              <a:rPr lang="en-US" altLang="en-US" sz="1600">
                <a:latin typeface="Myriad Pro" charset="0"/>
              </a:rPr>
              <a:t>Excludes claim adjustments, administrative payments, state-only expenditures, and certain payments as defined in regulation</a:t>
            </a:r>
          </a:p>
          <a:p>
            <a:pPr algn="just">
              <a:spcBef>
                <a:spcPts val="400"/>
              </a:spcBef>
            </a:pPr>
            <a:r>
              <a:rPr lang="en-US" altLang="en-US" sz="1800">
                <a:latin typeface="Myriad Pro" charset="0"/>
              </a:rPr>
              <a:t>Certain fields (e.g., date paid, amount paid) have PERM-specific definitions that are important for consistency</a:t>
            </a:r>
          </a:p>
        </p:txBody>
      </p:sp>
      <p:sp>
        <p:nvSpPr>
          <p:cNvPr id="901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B79A6B2C-2C88-4E7D-BAF3-3BF3160A83E3}" type="slidenum">
              <a:rPr lang="en-US" altLang="en-US" sz="1200" smtClean="0">
                <a:solidFill>
                  <a:srgbClr val="000000"/>
                </a:solidFill>
                <a:latin typeface="Calibri" panose="020F0502020204030204" pitchFamily="34" charset="0"/>
              </a:rPr>
              <a:pPr eaLnBrk="0" hangingPunct="0">
                <a:spcBef>
                  <a:spcPct val="0"/>
                </a:spcBef>
                <a:buFontTx/>
                <a:buNone/>
              </a:pPr>
              <a:t>31</a:t>
            </a:fld>
            <a:endParaRPr lang="en-US" altLang="en-US" sz="1200">
              <a:solidFill>
                <a:srgbClr val="000000"/>
              </a:solidFill>
              <a:latin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a:t>SC: Sampling</a:t>
            </a:r>
          </a:p>
        </p:txBody>
      </p:sp>
      <p:sp>
        <p:nvSpPr>
          <p:cNvPr id="92163" name="Content Placeholder 2"/>
          <p:cNvSpPr>
            <a:spLocks noGrp="1"/>
          </p:cNvSpPr>
          <p:nvPr>
            <p:ph idx="1"/>
          </p:nvPr>
        </p:nvSpPr>
        <p:spPr>
          <a:xfrm>
            <a:off x="457200" y="1828800"/>
            <a:ext cx="8229600" cy="2673350"/>
          </a:xfrm>
        </p:spPr>
        <p:txBody>
          <a:bodyPr/>
          <a:lstStyle/>
          <a:p>
            <a:pPr algn="just" eaLnBrk="1" hangingPunct="1">
              <a:spcBef>
                <a:spcPts val="400"/>
              </a:spcBef>
            </a:pPr>
            <a:r>
              <a:rPr lang="en-US" altLang="en-US" sz="1800" dirty="0">
                <a:latin typeface="Myriad Pro" charset="0"/>
              </a:rPr>
              <a:t>Both FFS and managed care universes are stratified prior to sampling</a:t>
            </a:r>
          </a:p>
          <a:p>
            <a:pPr algn="just" eaLnBrk="1" hangingPunct="1">
              <a:spcBef>
                <a:spcPts val="400"/>
              </a:spcBef>
            </a:pPr>
            <a:r>
              <a:rPr lang="en-US" altLang="en-US" sz="1800" dirty="0">
                <a:latin typeface="Myriad Pro" charset="0"/>
              </a:rPr>
              <a:t>RY 2023 will use the following stratification approach</a:t>
            </a:r>
          </a:p>
          <a:p>
            <a:pPr lvl="1" algn="just" eaLnBrk="1" hangingPunct="1">
              <a:spcBef>
                <a:spcPts val="400"/>
              </a:spcBef>
            </a:pPr>
            <a:r>
              <a:rPr lang="en-US" altLang="en-US" sz="1600" dirty="0">
                <a:latin typeface="Myriad Pro" charset="0"/>
              </a:rPr>
              <a:t>FFS is stratified into 5 dollar-weighted strata (including $0 paid) with one additional strata for claims that are only capable of receiving data processing review (e.g., fixed payments, Medicare premiums, and Medicare crossovers)</a:t>
            </a:r>
          </a:p>
          <a:p>
            <a:pPr lvl="1" algn="just" eaLnBrk="1" hangingPunct="1">
              <a:spcBef>
                <a:spcPts val="400"/>
              </a:spcBef>
            </a:pPr>
            <a:r>
              <a:rPr lang="en-US" altLang="en-US" sz="1600" dirty="0">
                <a:latin typeface="Myriad Pro" charset="0"/>
              </a:rPr>
              <a:t>Managed care is stratified into 5 dollar-weighted strata</a:t>
            </a:r>
          </a:p>
          <a:p>
            <a:pPr algn="just" eaLnBrk="1" hangingPunct="1">
              <a:spcBef>
                <a:spcPts val="400"/>
              </a:spcBef>
            </a:pPr>
            <a:r>
              <a:rPr lang="en-US" altLang="en-US" sz="1800" dirty="0">
                <a:latin typeface="Myriad Pro" charset="0"/>
              </a:rPr>
              <a:t>The SC will calculate state-specific sample sizes for each claim component in each state (final sample sizes sent to states)</a:t>
            </a:r>
          </a:p>
        </p:txBody>
      </p:sp>
      <p:sp>
        <p:nvSpPr>
          <p:cNvPr id="921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F6707897-A54E-4C60-A867-740C431564D1}" type="slidenum">
              <a:rPr lang="en-US" altLang="en-US" sz="1200" smtClean="0">
                <a:solidFill>
                  <a:srgbClr val="000000"/>
                </a:solidFill>
                <a:latin typeface="Calibri" panose="020F0502020204030204" pitchFamily="34" charset="0"/>
              </a:rPr>
              <a:pPr eaLnBrk="0" hangingPunct="0">
                <a:spcBef>
                  <a:spcPct val="0"/>
                </a:spcBef>
                <a:buFontTx/>
                <a:buNone/>
              </a:pPr>
              <a:t>32</a:t>
            </a:fld>
            <a:endParaRPr lang="en-US" altLang="en-US" sz="1200">
              <a:solidFill>
                <a:srgbClr val="000000"/>
              </a:solidFill>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a:t>SC: Improper Payment Rate Calculation</a:t>
            </a:r>
          </a:p>
        </p:txBody>
      </p:sp>
      <p:sp>
        <p:nvSpPr>
          <p:cNvPr id="94211" name="Content Placeholder 2"/>
          <p:cNvSpPr>
            <a:spLocks noGrp="1"/>
          </p:cNvSpPr>
          <p:nvPr>
            <p:ph idx="1"/>
          </p:nvPr>
        </p:nvSpPr>
        <p:spPr>
          <a:xfrm>
            <a:off x="457200" y="1828800"/>
            <a:ext cx="8229600" cy="2673350"/>
          </a:xfrm>
        </p:spPr>
        <p:txBody>
          <a:bodyPr/>
          <a:lstStyle/>
          <a:p>
            <a:pPr algn="just">
              <a:spcBef>
                <a:spcPts val="400"/>
              </a:spcBef>
            </a:pPr>
            <a:r>
              <a:rPr lang="en-US" altLang="en-US" sz="1800" dirty="0">
                <a:latin typeface="Myriad Pro" charset="0"/>
              </a:rPr>
              <a:t>For each state, improper payment rates are estimated separately for Medicaid and CHIP</a:t>
            </a:r>
          </a:p>
          <a:p>
            <a:pPr lvl="1" algn="just">
              <a:spcBef>
                <a:spcPts val="400"/>
              </a:spcBef>
            </a:pPr>
            <a:r>
              <a:rPr lang="en-US" altLang="en-US" sz="1600" dirty="0">
                <a:latin typeface="Myriad Pro" charset="0"/>
              </a:rPr>
              <a:t>Improper payment rates are estimated using a sample of claims</a:t>
            </a:r>
          </a:p>
          <a:p>
            <a:pPr algn="just">
              <a:spcBef>
                <a:spcPts val="400"/>
              </a:spcBef>
            </a:pPr>
            <a:r>
              <a:rPr lang="en-US" altLang="en-US" sz="1800" dirty="0">
                <a:latin typeface="Myriad Pro" charset="0"/>
              </a:rPr>
              <a:t>FFS, managed care, and eligibility rates are calculated separately (where applicable)</a:t>
            </a:r>
          </a:p>
          <a:p>
            <a:pPr algn="just">
              <a:spcBef>
                <a:spcPts val="400"/>
              </a:spcBef>
            </a:pPr>
            <a:r>
              <a:rPr lang="en-US" altLang="en-US" sz="1800" dirty="0">
                <a:latin typeface="Myriad Pro" charset="0"/>
              </a:rPr>
              <a:t>The FFS and managed care rates are combined to make the claims rate based on the state expenditures of each program </a:t>
            </a:r>
          </a:p>
          <a:p>
            <a:pPr algn="just">
              <a:spcBef>
                <a:spcPts val="400"/>
              </a:spcBef>
            </a:pPr>
            <a:r>
              <a:rPr lang="en-US" altLang="en-US" sz="1800" dirty="0">
                <a:latin typeface="Myriad Pro" charset="0"/>
              </a:rPr>
              <a:t>The claims rate is then combined with the eligibility rate</a:t>
            </a:r>
          </a:p>
        </p:txBody>
      </p:sp>
      <p:sp>
        <p:nvSpPr>
          <p:cNvPr id="942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98E1F41F-295C-49D2-85D0-DFE33AE8372A}" type="slidenum">
              <a:rPr lang="en-US" altLang="en-US" sz="1200" smtClean="0">
                <a:solidFill>
                  <a:srgbClr val="000000"/>
                </a:solidFill>
                <a:latin typeface="Calibri" panose="020F0502020204030204" pitchFamily="34" charset="0"/>
              </a:rPr>
              <a:pPr eaLnBrk="0" hangingPunct="0">
                <a:spcBef>
                  <a:spcPct val="0"/>
                </a:spcBef>
                <a:buFontTx/>
                <a:buNone/>
              </a:pPr>
              <a:t>33</a:t>
            </a:fld>
            <a:endParaRPr lang="en-US" altLang="en-US" sz="1200">
              <a:solidFill>
                <a:srgbClr val="000000"/>
              </a:solidFill>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9238" y="2935288"/>
            <a:ext cx="8562975" cy="1244600"/>
          </a:xfrm>
        </p:spPr>
        <p:txBody>
          <a:bodyPr/>
          <a:lstStyle/>
          <a:p>
            <a:pPr eaLnBrk="1" hangingPunct="1"/>
            <a:r>
              <a:rPr lang="en-US" altLang="en-US" sz="3200" dirty="0">
                <a:solidFill>
                  <a:srgbClr val="1F497D"/>
                </a:solidFill>
                <a:latin typeface="Myriad Pro" charset="0"/>
              </a:rPr>
              <a:t>RC Process Details</a:t>
            </a:r>
          </a:p>
        </p:txBody>
      </p:sp>
    </p:spTree>
    <p:extLst>
      <p:ext uri="{BB962C8B-B14F-4D97-AF65-F5344CB8AC3E}">
        <p14:creationId xmlns:p14="http://schemas.microsoft.com/office/powerpoint/2010/main" val="3542121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9238" y="2935288"/>
            <a:ext cx="8562975" cy="1244600"/>
          </a:xfrm>
        </p:spPr>
        <p:txBody>
          <a:bodyPr/>
          <a:lstStyle/>
          <a:p>
            <a:pPr eaLnBrk="1" hangingPunct="1"/>
            <a:r>
              <a:rPr lang="en-US" altLang="en-US" sz="3200" dirty="0">
                <a:solidFill>
                  <a:srgbClr val="1F497D"/>
                </a:solidFill>
                <a:latin typeface="Myriad Pro" charset="0"/>
              </a:rPr>
              <a:t>SMERF</a:t>
            </a:r>
          </a:p>
        </p:txBody>
      </p:sp>
    </p:spTree>
    <p:extLst>
      <p:ext uri="{BB962C8B-B14F-4D97-AF65-F5344CB8AC3E}">
        <p14:creationId xmlns:p14="http://schemas.microsoft.com/office/powerpoint/2010/main" val="2980002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smtClean="0"/>
              <a:t>SMERF </a:t>
            </a:r>
            <a:endParaRPr lang="en-US" altLang="en-US" strike="sngStrike" dirty="0">
              <a:solidFill>
                <a:srgbClr val="FF0000"/>
              </a:solidFill>
            </a:endParaRPr>
          </a:p>
        </p:txBody>
      </p:sp>
      <p:sp>
        <p:nvSpPr>
          <p:cNvPr id="112643" name="Content Placeholder 2"/>
          <p:cNvSpPr>
            <a:spLocks noGrp="1"/>
          </p:cNvSpPr>
          <p:nvPr>
            <p:ph idx="1"/>
          </p:nvPr>
        </p:nvSpPr>
        <p:spPr>
          <a:xfrm>
            <a:off x="457200" y="1581912"/>
            <a:ext cx="8229600" cy="4599813"/>
          </a:xfrm>
        </p:spPr>
        <p:txBody>
          <a:bodyPr/>
          <a:lstStyle/>
          <a:p>
            <a:pPr algn="just">
              <a:spcBef>
                <a:spcPts val="400"/>
              </a:spcBef>
            </a:pPr>
            <a:r>
              <a:rPr lang="en-US" altLang="en-US" sz="1800" dirty="0">
                <a:latin typeface="Myriad Pro" charset="0"/>
              </a:rPr>
              <a:t>SMERF is the single system for the states to view data processing, medical review, and eligibility findings</a:t>
            </a:r>
          </a:p>
          <a:p>
            <a:pPr algn="just">
              <a:spcBef>
                <a:spcPts val="400"/>
              </a:spcBef>
            </a:pPr>
            <a:r>
              <a:rPr lang="en-US" altLang="en-US" sz="1800" dirty="0">
                <a:latin typeface="Myriad Pro" charset="0"/>
              </a:rPr>
              <a:t>Tracks all sampled unit workload, reviews pending information, reviews completed, and final results for all review types</a:t>
            </a:r>
          </a:p>
          <a:p>
            <a:pPr algn="just">
              <a:spcBef>
                <a:spcPts val="400"/>
              </a:spcBef>
            </a:pPr>
            <a:r>
              <a:rPr lang="en-US" altLang="en-US" sz="1800" dirty="0">
                <a:latin typeface="Myriad Pro" charset="0"/>
              </a:rPr>
              <a:t>Provides real-time information on status of record requests and receipts; progress of reviews for data processing, eligibility, and medical reviews</a:t>
            </a:r>
          </a:p>
          <a:p>
            <a:pPr algn="just">
              <a:spcBef>
                <a:spcPts val="400"/>
              </a:spcBef>
            </a:pPr>
            <a:r>
              <a:rPr lang="en-US" altLang="en-US" sz="1800" dirty="0">
                <a:latin typeface="Myriad Pro" charset="0"/>
              </a:rPr>
              <a:t>View eligibility, data processing, and medical review findings through the SUD reports published on the 15th and 30th of each month</a:t>
            </a:r>
          </a:p>
          <a:p>
            <a:pPr algn="just">
              <a:spcBef>
                <a:spcPts val="400"/>
              </a:spcBef>
            </a:pPr>
            <a:r>
              <a:rPr lang="en-US" altLang="en-US" sz="1800" dirty="0">
                <a:latin typeface="Myriad Pro" charset="0"/>
              </a:rPr>
              <a:t>State’s access includes ability to create and/or download reports, file for DR and CMS appeals</a:t>
            </a:r>
          </a:p>
          <a:p>
            <a:pPr algn="just">
              <a:spcBef>
                <a:spcPts val="400"/>
              </a:spcBef>
            </a:pPr>
            <a:r>
              <a:rPr lang="en-US" altLang="en-US" sz="1800" dirty="0">
                <a:latin typeface="Myriad Pro" charset="0"/>
              </a:rPr>
              <a:t>Training and access to the SMERF system is provided before records are requested or reviews are started</a:t>
            </a:r>
          </a:p>
        </p:txBody>
      </p:sp>
      <p:sp>
        <p:nvSpPr>
          <p:cNvPr id="112644" name="Slide Number Placeholder 1"/>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A30ABB2F-FEB9-4A76-8FFC-6C9B6B3CAB6C}" type="slidenum">
              <a:rPr lang="en-US" altLang="en-US" sz="1200" smtClean="0">
                <a:solidFill>
                  <a:srgbClr val="000000"/>
                </a:solidFill>
                <a:latin typeface="Calibri" panose="020F0502020204030204" pitchFamily="34" charset="0"/>
              </a:rPr>
              <a:pPr eaLnBrk="0" hangingPunct="0">
                <a:spcBef>
                  <a:spcPct val="0"/>
                </a:spcBef>
                <a:buFontTx/>
                <a:buNone/>
              </a:pPr>
              <a:t>36</a:t>
            </a:fld>
            <a:endParaRPr lang="en-US" altLang="en-US" sz="1200">
              <a:solidFill>
                <a:srgbClr val="000000"/>
              </a:solidFill>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dirty="0"/>
              <a:t>RC: Collection of State Policies</a:t>
            </a:r>
          </a:p>
        </p:txBody>
      </p:sp>
      <p:sp>
        <p:nvSpPr>
          <p:cNvPr id="96259" name="Content Placeholder 1"/>
          <p:cNvSpPr>
            <a:spLocks noGrp="1"/>
          </p:cNvSpPr>
          <p:nvPr>
            <p:ph idx="1"/>
          </p:nvPr>
        </p:nvSpPr>
        <p:spPr>
          <a:xfrm>
            <a:off x="457200" y="1828800"/>
            <a:ext cx="8229600" cy="4286250"/>
          </a:xfrm>
        </p:spPr>
        <p:txBody>
          <a:bodyPr/>
          <a:lstStyle/>
          <a:p>
            <a:pPr lvl="0" algn="just">
              <a:spcBef>
                <a:spcPts val="400"/>
              </a:spcBef>
            </a:pPr>
            <a:r>
              <a:rPr lang="en-US" altLang="en-US" sz="1800" dirty="0">
                <a:solidFill>
                  <a:prstClr val="black"/>
                </a:solidFill>
                <a:latin typeface="Myriad Pro" charset="0"/>
              </a:rPr>
              <a:t>Send initial email to states prior to implementation</a:t>
            </a:r>
          </a:p>
          <a:p>
            <a:pPr lvl="1" algn="just">
              <a:spcBef>
                <a:spcPts val="400"/>
              </a:spcBef>
            </a:pPr>
            <a:r>
              <a:rPr lang="en-US" altLang="en-US" sz="1600" dirty="0">
                <a:solidFill>
                  <a:prstClr val="black"/>
                </a:solidFill>
                <a:latin typeface="Myriad Pro" charset="0"/>
              </a:rPr>
              <a:t>Explain policy collection process and timeframes</a:t>
            </a:r>
          </a:p>
          <a:p>
            <a:pPr lvl="1" algn="just">
              <a:spcBef>
                <a:spcPts val="400"/>
              </a:spcBef>
            </a:pPr>
            <a:r>
              <a:rPr lang="en-US" altLang="en-US" sz="1600" dirty="0">
                <a:solidFill>
                  <a:prstClr val="black"/>
                </a:solidFill>
                <a:latin typeface="Myriad Pro" charset="0"/>
              </a:rPr>
              <a:t>Establish policy contacts with each state</a:t>
            </a:r>
          </a:p>
          <a:p>
            <a:pPr lvl="0" algn="just">
              <a:spcBef>
                <a:spcPts val="400"/>
              </a:spcBef>
            </a:pPr>
            <a:r>
              <a:rPr lang="en-US" altLang="en-US" sz="1800" dirty="0">
                <a:solidFill>
                  <a:prstClr val="black"/>
                </a:solidFill>
                <a:latin typeface="Myriad Pro" charset="0"/>
              </a:rPr>
              <a:t>Download policies from state websites (as much as possible</a:t>
            </a:r>
            <a:r>
              <a:rPr lang="en-US" altLang="en-US" sz="1800" dirty="0">
                <a:latin typeface="Myriad Pro" charset="0"/>
              </a:rPr>
              <a:t>), including any COVID-19 related policies</a:t>
            </a:r>
          </a:p>
          <a:p>
            <a:pPr lvl="0" algn="just">
              <a:spcBef>
                <a:spcPts val="400"/>
              </a:spcBef>
            </a:pPr>
            <a:r>
              <a:rPr lang="en-US" altLang="en-US" sz="1800" dirty="0">
                <a:solidFill>
                  <a:prstClr val="black"/>
                </a:solidFill>
                <a:latin typeface="Myriad Pro" charset="0"/>
              </a:rPr>
              <a:t>Policies accessible in SMERF system</a:t>
            </a:r>
          </a:p>
          <a:p>
            <a:pPr lvl="0" algn="just">
              <a:spcBef>
                <a:spcPts val="400"/>
              </a:spcBef>
            </a:pPr>
            <a:r>
              <a:rPr lang="en-US" altLang="en-US" sz="1800" dirty="0">
                <a:latin typeface="Myriad Pro" charset="0"/>
              </a:rPr>
              <a:t>Upload policies into SMERF system</a:t>
            </a:r>
          </a:p>
          <a:p>
            <a:pPr lvl="0" algn="just">
              <a:spcBef>
                <a:spcPts val="400"/>
              </a:spcBef>
            </a:pPr>
            <a:r>
              <a:rPr lang="en-US" altLang="en-US" sz="1800" dirty="0">
                <a:solidFill>
                  <a:prstClr val="black"/>
                </a:solidFill>
                <a:latin typeface="Myriad Pro" charset="0"/>
              </a:rPr>
              <a:t>Complete policy questionnaires and Master Policy Lists and submit to states for review</a:t>
            </a:r>
          </a:p>
          <a:p>
            <a:pPr lvl="0" algn="just">
              <a:spcBef>
                <a:spcPts val="400"/>
              </a:spcBef>
            </a:pPr>
            <a:r>
              <a:rPr lang="en-US" altLang="en-US" sz="1800" dirty="0">
                <a:solidFill>
                  <a:prstClr val="black"/>
                </a:solidFill>
                <a:latin typeface="Myriad Pro" charset="0"/>
              </a:rPr>
              <a:t>Check for policy updates throughout the cycle</a:t>
            </a:r>
          </a:p>
          <a:p>
            <a:pPr lvl="0" algn="just">
              <a:spcBef>
                <a:spcPts val="400"/>
              </a:spcBef>
            </a:pPr>
            <a:r>
              <a:rPr lang="en-US" altLang="en-US" sz="1800" dirty="0">
                <a:solidFill>
                  <a:prstClr val="black"/>
                </a:solidFill>
                <a:latin typeface="Myriad Pro" charset="0"/>
              </a:rPr>
              <a:t>Written approval of Master Policy Lists needed from states before medical review can begin</a:t>
            </a:r>
          </a:p>
        </p:txBody>
      </p:sp>
      <p:sp>
        <p:nvSpPr>
          <p:cNvPr id="962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A733D3D0-B5BD-4003-AFAA-F173042F97EA}" type="slidenum">
              <a:rPr lang="en-US" altLang="en-US" sz="1200" smtClean="0">
                <a:solidFill>
                  <a:srgbClr val="000000"/>
                </a:solidFill>
                <a:latin typeface="Calibri" panose="020F0502020204030204" pitchFamily="34" charset="0"/>
              </a:rPr>
              <a:pPr eaLnBrk="0" hangingPunct="0">
                <a:spcBef>
                  <a:spcPct val="0"/>
                </a:spcBef>
                <a:buFontTx/>
                <a:buNone/>
              </a:pPr>
              <a:t>37</a:t>
            </a:fld>
            <a:endParaRPr lang="en-US" altLang="en-US" sz="1200">
              <a:solidFill>
                <a:srgbClr val="000000"/>
              </a:solidFill>
              <a:latin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9238" y="2935288"/>
            <a:ext cx="8562975" cy="1244600"/>
          </a:xfrm>
        </p:spPr>
        <p:txBody>
          <a:bodyPr/>
          <a:lstStyle/>
          <a:p>
            <a:pPr eaLnBrk="1" hangingPunct="1"/>
            <a:r>
              <a:rPr lang="en-US" altLang="en-US" sz="3200" dirty="0">
                <a:solidFill>
                  <a:srgbClr val="1F497D"/>
                </a:solidFill>
                <a:latin typeface="Myriad Pro" charset="0"/>
              </a:rPr>
              <a:t>RC Data Processing Review Details</a:t>
            </a:r>
          </a:p>
        </p:txBody>
      </p:sp>
    </p:spTree>
    <p:extLst>
      <p:ext uri="{BB962C8B-B14F-4D97-AF65-F5344CB8AC3E}">
        <p14:creationId xmlns:p14="http://schemas.microsoft.com/office/powerpoint/2010/main" val="120701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Legal Basis for Measuring Medicaid and CHIP Improper Payments</a:t>
            </a:r>
          </a:p>
        </p:txBody>
      </p:sp>
      <p:sp>
        <p:nvSpPr>
          <p:cNvPr id="26627" name="Content Placeholder 2"/>
          <p:cNvSpPr>
            <a:spLocks noGrp="1"/>
          </p:cNvSpPr>
          <p:nvPr>
            <p:ph idx="1"/>
          </p:nvPr>
        </p:nvSpPr>
        <p:spPr>
          <a:xfrm>
            <a:off x="476250" y="1679575"/>
            <a:ext cx="8229600" cy="4679950"/>
          </a:xfrm>
        </p:spPr>
        <p:txBody>
          <a:bodyPr/>
          <a:lstStyle/>
          <a:p>
            <a:pPr algn="just">
              <a:spcBef>
                <a:spcPts val="400"/>
              </a:spcBef>
            </a:pPr>
            <a:r>
              <a:rPr lang="en-US" altLang="en-US" sz="2400" dirty="0">
                <a:latin typeface="Myriad Pro" charset="0"/>
              </a:rPr>
              <a:t>The PERM program measures and reports a national improper payment rate for Medicaid and the Children’s Health Insurance Program (CHIP) to comply with the requirements of the Payment Integrity Information Act (PIIA) of 2019</a:t>
            </a:r>
          </a:p>
          <a:p>
            <a:pPr marL="0" indent="0" algn="just">
              <a:spcBef>
                <a:spcPts val="400"/>
              </a:spcBef>
              <a:buNone/>
            </a:pPr>
            <a:endParaRPr lang="en-US" altLang="en-US" sz="1800" dirty="0">
              <a:solidFill>
                <a:srgbClr val="00B050"/>
              </a:solidFill>
              <a:latin typeface="Myriad Pro" charset="0"/>
            </a:endParaRPr>
          </a:p>
        </p:txBody>
      </p:sp>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F3A3C3B1-C1C3-4C14-AE23-5700F88FDEB4}" type="slidenum">
              <a:rPr lang="en-US" altLang="en-US" sz="1200" smtClean="0">
                <a:solidFill>
                  <a:srgbClr val="000000"/>
                </a:solidFill>
                <a:latin typeface="Calibri" panose="020F0502020204030204" pitchFamily="34" charset="0"/>
              </a:rPr>
              <a:pPr eaLnBrk="0" hangingPunct="0">
                <a:spcBef>
                  <a:spcPct val="0"/>
                </a:spcBef>
                <a:buFontTx/>
                <a:buNone/>
              </a:pPr>
              <a:t>3</a:t>
            </a:fld>
            <a:endParaRPr lang="en-US" altLang="en-US" sz="1200">
              <a:solidFill>
                <a:srgbClr val="000000"/>
              </a:solidFill>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dirty="0"/>
              <a:t>RC: Remote State System Access</a:t>
            </a:r>
          </a:p>
        </p:txBody>
      </p:sp>
      <p:sp>
        <p:nvSpPr>
          <p:cNvPr id="122883" name="Content Placeholder 2"/>
          <p:cNvSpPr>
            <a:spLocks noGrp="1"/>
          </p:cNvSpPr>
          <p:nvPr>
            <p:ph idx="1"/>
          </p:nvPr>
        </p:nvSpPr>
        <p:spPr>
          <a:xfrm>
            <a:off x="457200" y="1828800"/>
            <a:ext cx="8229600" cy="4494213"/>
          </a:xfrm>
        </p:spPr>
        <p:txBody>
          <a:bodyPr/>
          <a:lstStyle/>
          <a:p>
            <a:pPr algn="just">
              <a:spcBef>
                <a:spcPts val="400"/>
              </a:spcBef>
              <a:defRPr/>
            </a:pPr>
            <a:r>
              <a:rPr lang="en-US" altLang="en-US" sz="1800" dirty="0">
                <a:latin typeface="Myriad Pro" charset="0"/>
                <a:cs typeface="Times New Roman" panose="02020603050405020304" pitchFamily="18" charset="0"/>
              </a:rPr>
              <a:t>The PERM Final Rule of 2017 requires states to grant federal contractors access to all systems that are required to facilitate the completion of reviews; including, FFS claims payments, Health Insurance Premium Payment (HIPP) payments, Medicare buy-in payments, aggregate payments, capitation payments, per member per month payments, and provider enrollment information that is not included in the payment system, and any imaging systems that contain images of paper claims and EOBS from third party payers or Medicare.</a:t>
            </a:r>
            <a:endParaRPr lang="en-US" altLang="en-US" sz="1600" dirty="0">
              <a:latin typeface="Myriad Pro" charset="0"/>
            </a:endParaRPr>
          </a:p>
          <a:p>
            <a:pPr algn="just">
              <a:spcBef>
                <a:spcPts val="400"/>
              </a:spcBef>
              <a:defRPr/>
            </a:pPr>
            <a:r>
              <a:rPr lang="en-US" altLang="en-US" sz="1800" dirty="0">
                <a:latin typeface="Myriad Pro" charset="0"/>
                <a:cs typeface="Times New Roman" panose="02020603050405020304" pitchFamily="18" charset="0"/>
              </a:rPr>
              <a:t>The RC will collect documentation to support data processing reviews by directly accessing the states’ systems</a:t>
            </a:r>
          </a:p>
          <a:p>
            <a:pPr marL="742950" lvl="2" indent="-342900" algn="just">
              <a:spcBef>
                <a:spcPts val="400"/>
              </a:spcBef>
              <a:buFont typeface="Times New Roman" panose="02020603050405020304" pitchFamily="18" charset="0"/>
              <a:buChar char="̶"/>
              <a:defRPr/>
            </a:pPr>
            <a:r>
              <a:rPr lang="en-US" altLang="en-US" sz="1600" dirty="0">
                <a:latin typeface="Myriad Pro" charset="0"/>
              </a:rPr>
              <a:t>In addition, states may have to provide documentation securely, if all necessary documentation is not available via system access (e.g., paper files)</a:t>
            </a:r>
          </a:p>
          <a:p>
            <a:pPr algn="just">
              <a:spcBef>
                <a:spcPts val="400"/>
              </a:spcBef>
              <a:defRPr/>
            </a:pPr>
            <a:r>
              <a:rPr lang="en-US" altLang="en-US" sz="1800" dirty="0">
                <a:latin typeface="Myriad Pro" charset="0"/>
                <a:cs typeface="Times New Roman" panose="02020603050405020304" pitchFamily="18" charset="0"/>
              </a:rPr>
              <a:t>The RC will coordinate with the states to obtain system access by:</a:t>
            </a:r>
          </a:p>
          <a:p>
            <a:pPr marL="742950" lvl="2" indent="-342900" algn="just">
              <a:spcBef>
                <a:spcPts val="400"/>
              </a:spcBef>
              <a:buFont typeface="Times New Roman" panose="02020603050405020304" pitchFamily="18" charset="0"/>
              <a:buChar char="̶"/>
              <a:defRPr/>
            </a:pPr>
            <a:r>
              <a:rPr lang="en-US" altLang="en-US" sz="1600" dirty="0">
                <a:latin typeface="Myriad Pro" charset="0"/>
              </a:rPr>
              <a:t>Gathering information about each system from the states</a:t>
            </a:r>
          </a:p>
          <a:p>
            <a:pPr marL="742950" lvl="2" indent="-342900" algn="just">
              <a:spcBef>
                <a:spcPts val="400"/>
              </a:spcBef>
              <a:buFont typeface="Times New Roman" panose="02020603050405020304" pitchFamily="18" charset="0"/>
              <a:buChar char="̶"/>
              <a:defRPr/>
            </a:pPr>
            <a:r>
              <a:rPr lang="en-US" altLang="en-US" sz="1600" dirty="0">
                <a:latin typeface="Myriad Pro" charset="0"/>
              </a:rPr>
              <a:t>Completing any processes necessary to access the state systems</a:t>
            </a:r>
          </a:p>
          <a:p>
            <a:pPr marL="742950" lvl="2" indent="-342900" algn="just">
              <a:spcBef>
                <a:spcPts val="400"/>
              </a:spcBef>
              <a:buFont typeface="Times New Roman" panose="02020603050405020304" pitchFamily="18" charset="0"/>
              <a:buChar char="̶"/>
              <a:defRPr/>
            </a:pPr>
            <a:r>
              <a:rPr lang="en-US" altLang="en-US" sz="1600" dirty="0">
                <a:latin typeface="Myriad Pro" charset="0"/>
              </a:rPr>
              <a:t>Taking any required training</a:t>
            </a:r>
          </a:p>
        </p:txBody>
      </p:sp>
      <p:sp>
        <p:nvSpPr>
          <p:cNvPr id="122884" name="Slide Number Placeholder 1"/>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18DAC9EF-07C5-4119-A616-13A9DF0D3AE9}" type="slidenum">
              <a:rPr lang="en-US" altLang="en-US" sz="1200" smtClean="0">
                <a:solidFill>
                  <a:srgbClr val="000000"/>
                </a:solidFill>
                <a:latin typeface="Calibri" panose="020F0502020204030204" pitchFamily="34" charset="0"/>
              </a:rPr>
              <a:pPr eaLnBrk="0" hangingPunct="0">
                <a:spcBef>
                  <a:spcPct val="0"/>
                </a:spcBef>
                <a:buFontTx/>
                <a:buNone/>
              </a:pPr>
              <a:t>39</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051699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RC: </a:t>
            </a:r>
            <a:r>
              <a:rPr lang="en-US" altLang="en-US" sz="3600">
                <a:cs typeface="Times New Roman" panose="02020603050405020304" pitchFamily="18" charset="0"/>
              </a:rPr>
              <a:t>Data Processing Reviews</a:t>
            </a:r>
          </a:p>
        </p:txBody>
      </p:sp>
      <p:sp>
        <p:nvSpPr>
          <p:cNvPr id="97283" name="Content Placeholder 1"/>
          <p:cNvSpPr>
            <a:spLocks noGrp="1"/>
          </p:cNvSpPr>
          <p:nvPr>
            <p:ph idx="1"/>
          </p:nvPr>
        </p:nvSpPr>
        <p:spPr>
          <a:xfrm>
            <a:off x="485775" y="1574800"/>
            <a:ext cx="8229600" cy="5154613"/>
          </a:xfrm>
        </p:spPr>
        <p:txBody>
          <a:bodyPr/>
          <a:lstStyle/>
          <a:p>
            <a:pPr algn="just" eaLnBrk="1" hangingPunct="1">
              <a:spcBef>
                <a:spcPts val="400"/>
              </a:spcBef>
            </a:pPr>
            <a:r>
              <a:rPr lang="en-US" altLang="en-US" sz="1800" dirty="0">
                <a:solidFill>
                  <a:srgbClr val="000000"/>
                </a:solidFill>
                <a:latin typeface="Myriad Pro" charset="0"/>
                <a:cs typeface="Times New Roman" panose="02020603050405020304" pitchFamily="18" charset="0"/>
              </a:rPr>
              <a:t>Data processing reviews are conducted on each sampled FFS claim, fixed payment, and managed care payment</a:t>
            </a:r>
          </a:p>
          <a:p>
            <a:pPr algn="just" eaLnBrk="1" hangingPunct="1">
              <a:spcBef>
                <a:spcPts val="400"/>
              </a:spcBef>
            </a:pPr>
            <a:r>
              <a:rPr lang="en-US" altLang="en-US" sz="1800" dirty="0">
                <a:solidFill>
                  <a:srgbClr val="000000"/>
                </a:solidFill>
                <a:latin typeface="Myriad Pro" charset="0"/>
                <a:cs typeface="Times New Roman" panose="02020603050405020304" pitchFamily="18" charset="0"/>
              </a:rPr>
              <a:t>The RC validates that the claim was processed correctly based on information found in the state’s claims processing system and provider files</a:t>
            </a:r>
            <a:endParaRPr lang="en-US" altLang="en-US" sz="1800" dirty="0">
              <a:latin typeface="Myriad Pro" charset="0"/>
              <a:cs typeface="Times New Roman" panose="02020603050405020304" pitchFamily="18" charset="0"/>
            </a:endParaRPr>
          </a:p>
          <a:p>
            <a:pPr algn="just" eaLnBrk="1" hangingPunct="1">
              <a:spcBef>
                <a:spcPts val="400"/>
              </a:spcBef>
            </a:pPr>
            <a:r>
              <a:rPr lang="en-US" altLang="en-US" sz="1800" dirty="0">
                <a:solidFill>
                  <a:srgbClr val="000000"/>
                </a:solidFill>
                <a:latin typeface="Myriad Pro" charset="0"/>
                <a:cs typeface="Times New Roman" panose="02020603050405020304" pitchFamily="18" charset="0"/>
              </a:rPr>
              <a:t>Data processing orientation is scheduled with each state prior to reviews</a:t>
            </a:r>
          </a:p>
          <a:p>
            <a:pPr lvl="1" algn="just" eaLnBrk="1" hangingPunct="1">
              <a:spcBef>
                <a:spcPts val="400"/>
              </a:spcBef>
            </a:pPr>
            <a:r>
              <a:rPr lang="en-US" altLang="en-US" sz="1600" dirty="0">
                <a:solidFill>
                  <a:srgbClr val="000000"/>
                </a:solidFill>
                <a:latin typeface="Myriad Pro" charset="0"/>
                <a:cs typeface="Times New Roman" panose="02020603050405020304" pitchFamily="18" charset="0"/>
              </a:rPr>
              <a:t>Review state system(s) questionnaires completed by states</a:t>
            </a:r>
          </a:p>
          <a:p>
            <a:pPr lvl="1" algn="just" eaLnBrk="1" hangingPunct="1">
              <a:spcBef>
                <a:spcPts val="400"/>
              </a:spcBef>
            </a:pPr>
            <a:r>
              <a:rPr lang="en-US" altLang="en-US" sz="1600" dirty="0">
                <a:solidFill>
                  <a:srgbClr val="000000"/>
                </a:solidFill>
                <a:latin typeface="Myriad Pro" charset="0"/>
                <a:cs typeface="Times New Roman" panose="02020603050405020304" pitchFamily="18" charset="0"/>
              </a:rPr>
              <a:t>Review any special programs (waivers, etc.)</a:t>
            </a:r>
          </a:p>
          <a:p>
            <a:pPr lvl="1" algn="just" eaLnBrk="1" hangingPunct="1">
              <a:spcBef>
                <a:spcPts val="400"/>
              </a:spcBef>
            </a:pPr>
            <a:r>
              <a:rPr lang="en-US" altLang="en-US" sz="1600" dirty="0">
                <a:solidFill>
                  <a:srgbClr val="000000"/>
                </a:solidFill>
                <a:latin typeface="Myriad Pro" charset="0"/>
                <a:cs typeface="Times New Roman" panose="02020603050405020304" pitchFamily="18" charset="0"/>
              </a:rPr>
              <a:t>Demonstrate any new systems</a:t>
            </a:r>
          </a:p>
          <a:p>
            <a:pPr lvl="1" algn="just" eaLnBrk="1" hangingPunct="1">
              <a:spcBef>
                <a:spcPts val="400"/>
              </a:spcBef>
            </a:pPr>
            <a:r>
              <a:rPr lang="en-US" altLang="en-US" sz="1600" dirty="0">
                <a:solidFill>
                  <a:srgbClr val="000000"/>
                </a:solidFill>
                <a:latin typeface="Myriad Pro" charset="0"/>
                <a:cs typeface="Times New Roman" panose="02020603050405020304" pitchFamily="18" charset="0"/>
              </a:rPr>
              <a:t>Determine and gather desk aids, manuals, and website links needed for training data processing reviewers</a:t>
            </a:r>
          </a:p>
          <a:p>
            <a:pPr lvl="1" algn="just" eaLnBrk="1" hangingPunct="1">
              <a:spcBef>
                <a:spcPts val="400"/>
              </a:spcBef>
            </a:pPr>
            <a:r>
              <a:rPr lang="en-US" altLang="en-US" sz="1600" dirty="0">
                <a:solidFill>
                  <a:srgbClr val="000000"/>
                </a:solidFill>
                <a:latin typeface="Myriad Pro" charset="0"/>
                <a:cs typeface="Times New Roman" panose="02020603050405020304" pitchFamily="18" charset="0"/>
              </a:rPr>
              <a:t>Review RBS Assessment</a:t>
            </a:r>
          </a:p>
          <a:p>
            <a:pPr lvl="1" algn="just" eaLnBrk="1" hangingPunct="1">
              <a:spcBef>
                <a:spcPts val="400"/>
              </a:spcBef>
            </a:pPr>
            <a:r>
              <a:rPr lang="en-US" altLang="en-US" sz="1600" dirty="0">
                <a:solidFill>
                  <a:srgbClr val="000000"/>
                </a:solidFill>
                <a:latin typeface="Myriad Pro" charset="0"/>
                <a:cs typeface="Times New Roman" panose="02020603050405020304" pitchFamily="18" charset="0"/>
              </a:rPr>
              <a:t>Establish tentative dates to begin reviews</a:t>
            </a:r>
          </a:p>
          <a:p>
            <a:pPr algn="just" eaLnBrk="1" hangingPunct="1">
              <a:spcBef>
                <a:spcPts val="400"/>
              </a:spcBef>
            </a:pPr>
            <a:r>
              <a:rPr lang="en-US" altLang="en-US" sz="1800" dirty="0">
                <a:solidFill>
                  <a:srgbClr val="000000"/>
                </a:solidFill>
                <a:latin typeface="Myriad Pro" charset="0"/>
                <a:ea typeface="Calibri" panose="020F0502020204030204" pitchFamily="34" charset="0"/>
                <a:cs typeface="Times New Roman" panose="02020603050405020304" pitchFamily="18" charset="0"/>
              </a:rPr>
              <a:t>States track pending </a:t>
            </a:r>
            <a:r>
              <a:rPr lang="en-US" altLang="en-US" sz="1800" dirty="0">
                <a:solidFill>
                  <a:srgbClr val="000000"/>
                </a:solidFill>
                <a:latin typeface="Myriad Pro" charset="0"/>
                <a:cs typeface="Times New Roman" panose="02020603050405020304" pitchFamily="18" charset="0"/>
              </a:rPr>
              <a:t>data processing</a:t>
            </a:r>
            <a:r>
              <a:rPr lang="en-US" altLang="en-US" sz="1800" dirty="0">
                <a:solidFill>
                  <a:srgbClr val="000000"/>
                </a:solidFill>
                <a:latin typeface="Myriad Pro" charset="0"/>
                <a:cs typeface="Calibri" panose="020F0502020204030204" pitchFamily="34" charset="0"/>
              </a:rPr>
              <a:t> reviews through SMERF and receive automated notices for overdue pending information needed to complete reviews</a:t>
            </a:r>
          </a:p>
        </p:txBody>
      </p:sp>
      <p:sp>
        <p:nvSpPr>
          <p:cNvPr id="97284" name="Slide Number Placeholder 2"/>
          <p:cNvSpPr>
            <a:spLocks noGrp="1"/>
          </p:cNvSpPr>
          <p:nvPr>
            <p:ph type="sldNum" sz="quarter" idx="10"/>
          </p:nvPr>
        </p:nvSpPr>
        <p:spPr bwMode="auto">
          <a:xfrm>
            <a:off x="6894513" y="6364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41E3911F-5C70-44C1-870B-E8124F824E36}" type="slidenum">
              <a:rPr lang="en-US" altLang="en-US" sz="1200" smtClean="0">
                <a:solidFill>
                  <a:srgbClr val="000000"/>
                </a:solidFill>
                <a:latin typeface="Calibri" panose="020F0502020204030204" pitchFamily="34" charset="0"/>
              </a:rPr>
              <a:pPr>
                <a:spcBef>
                  <a:spcPct val="0"/>
                </a:spcBef>
                <a:buFontTx/>
                <a:buNone/>
              </a:pPr>
              <a:t>40</a:t>
            </a:fld>
            <a:endParaRPr lang="en-US" altLang="en-US" sz="1200">
              <a:solidFill>
                <a:srgbClr val="000000"/>
              </a:solidFill>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RC: </a:t>
            </a:r>
            <a:r>
              <a:rPr lang="en-US" altLang="en-US" sz="3600">
                <a:cs typeface="Times New Roman" panose="02020603050405020304" pitchFamily="18" charset="0"/>
              </a:rPr>
              <a:t>Data Processing Reviews – Beneficiary Review</a:t>
            </a:r>
          </a:p>
        </p:txBody>
      </p:sp>
      <p:sp>
        <p:nvSpPr>
          <p:cNvPr id="99331" name="TextBox 2"/>
          <p:cNvSpPr txBox="1">
            <a:spLocks noChangeArrowheads="1"/>
          </p:cNvSpPr>
          <p:nvPr/>
        </p:nvSpPr>
        <p:spPr bwMode="auto">
          <a:xfrm>
            <a:off x="457200" y="1828800"/>
            <a:ext cx="8382000" cy="466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1200150" indent="-45720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1" hangingPunct="1">
              <a:spcBef>
                <a:spcPts val="400"/>
              </a:spcBef>
              <a:buClr>
                <a:srgbClr val="000000"/>
              </a:buClr>
            </a:pPr>
            <a:r>
              <a:rPr lang="en-US" altLang="en-US" sz="1800" dirty="0">
                <a:solidFill>
                  <a:srgbClr val="000000"/>
                </a:solidFill>
                <a:latin typeface="Myriad Pro" charset="0"/>
                <a:cs typeface="Times New Roman" panose="02020603050405020304" pitchFamily="18" charset="0"/>
              </a:rPr>
              <a:t>Reviewer reviews and verifies the following</a:t>
            </a:r>
          </a:p>
          <a:p>
            <a:pPr lvl="1" eaLnBrk="1" hangingPunct="1">
              <a:spcBef>
                <a:spcPts val="400"/>
              </a:spcBef>
              <a:buClr>
                <a:srgbClr val="000000"/>
              </a:buClr>
            </a:pPr>
            <a:r>
              <a:rPr lang="en-US" altLang="en-US" sz="1600" dirty="0">
                <a:solidFill>
                  <a:srgbClr val="000000"/>
                </a:solidFill>
                <a:latin typeface="Myriad Pro" charset="0"/>
                <a:cs typeface="Times New Roman" panose="02020603050405020304" pitchFamily="18" charset="0"/>
              </a:rPr>
              <a:t>Beneficiary ID</a:t>
            </a:r>
          </a:p>
          <a:p>
            <a:pPr lvl="1" eaLnBrk="1" hangingPunct="1">
              <a:spcBef>
                <a:spcPts val="400"/>
              </a:spcBef>
              <a:buClr>
                <a:srgbClr val="000000"/>
              </a:buClr>
            </a:pPr>
            <a:r>
              <a:rPr lang="en-US" altLang="en-US" sz="1600" dirty="0">
                <a:solidFill>
                  <a:srgbClr val="000000"/>
                </a:solidFill>
                <a:latin typeface="Myriad Pro" charset="0"/>
                <a:cs typeface="Times New Roman" panose="02020603050405020304" pitchFamily="18" charset="0"/>
              </a:rPr>
              <a:t>Date of Death</a:t>
            </a:r>
          </a:p>
          <a:p>
            <a:pPr lvl="1" eaLnBrk="1" hangingPunct="1">
              <a:spcBef>
                <a:spcPts val="400"/>
              </a:spcBef>
              <a:buClr>
                <a:srgbClr val="000000"/>
              </a:buClr>
            </a:pPr>
            <a:r>
              <a:rPr lang="en-US" altLang="en-US" sz="1600" dirty="0">
                <a:solidFill>
                  <a:srgbClr val="000000"/>
                </a:solidFill>
                <a:latin typeface="Myriad Pro" charset="0"/>
                <a:cs typeface="Times New Roman" panose="02020603050405020304" pitchFamily="18" charset="0"/>
              </a:rPr>
              <a:t>Date of Birth/Age</a:t>
            </a:r>
          </a:p>
          <a:p>
            <a:pPr lvl="1" eaLnBrk="1" hangingPunct="1">
              <a:spcBef>
                <a:spcPts val="400"/>
              </a:spcBef>
              <a:buClr>
                <a:srgbClr val="000000"/>
              </a:buClr>
            </a:pPr>
            <a:r>
              <a:rPr lang="en-US" altLang="en-US" sz="1600" dirty="0">
                <a:solidFill>
                  <a:srgbClr val="000000"/>
                </a:solidFill>
                <a:latin typeface="Myriad Pro" charset="0"/>
                <a:cs typeface="Times New Roman" panose="02020603050405020304" pitchFamily="18" charset="0"/>
              </a:rPr>
              <a:t>County of Residence</a:t>
            </a:r>
          </a:p>
          <a:p>
            <a:pPr lvl="1" eaLnBrk="1" hangingPunct="1">
              <a:spcBef>
                <a:spcPts val="400"/>
              </a:spcBef>
              <a:buClr>
                <a:srgbClr val="000000"/>
              </a:buClr>
            </a:pPr>
            <a:r>
              <a:rPr lang="en-US" altLang="en-US" sz="1600" dirty="0">
                <a:solidFill>
                  <a:srgbClr val="000000"/>
                </a:solidFill>
                <a:latin typeface="Myriad Pro" charset="0"/>
                <a:cs typeface="Times New Roman" panose="02020603050405020304" pitchFamily="18" charset="0"/>
              </a:rPr>
              <a:t>Gender</a:t>
            </a:r>
          </a:p>
          <a:p>
            <a:pPr lvl="1" eaLnBrk="1" hangingPunct="1">
              <a:spcBef>
                <a:spcPts val="400"/>
              </a:spcBef>
              <a:buClr>
                <a:srgbClr val="000000"/>
              </a:buClr>
            </a:pPr>
            <a:r>
              <a:rPr lang="en-US" altLang="en-US" sz="1600" dirty="0">
                <a:solidFill>
                  <a:srgbClr val="000000"/>
                </a:solidFill>
                <a:latin typeface="Myriad Pro" charset="0"/>
                <a:cs typeface="Times New Roman" panose="02020603050405020304" pitchFamily="18" charset="0"/>
              </a:rPr>
              <a:t>Citizenship Status</a:t>
            </a:r>
          </a:p>
          <a:p>
            <a:pPr lvl="1" eaLnBrk="1" hangingPunct="1">
              <a:spcBef>
                <a:spcPts val="400"/>
              </a:spcBef>
              <a:buClr>
                <a:srgbClr val="000000"/>
              </a:buClr>
            </a:pPr>
            <a:r>
              <a:rPr lang="en-US" altLang="en-US" sz="1600" dirty="0">
                <a:solidFill>
                  <a:srgbClr val="000000"/>
                </a:solidFill>
                <a:latin typeface="Myriad Pro" charset="0"/>
                <a:cs typeface="Times New Roman" panose="02020603050405020304" pitchFamily="18" charset="0"/>
              </a:rPr>
              <a:t>Living Arrangements</a:t>
            </a:r>
          </a:p>
          <a:p>
            <a:pPr lvl="1" eaLnBrk="1" hangingPunct="1">
              <a:spcBef>
                <a:spcPts val="400"/>
              </a:spcBef>
              <a:buClr>
                <a:srgbClr val="000000"/>
              </a:buClr>
            </a:pPr>
            <a:r>
              <a:rPr lang="en-US" altLang="en-US" sz="1600" dirty="0">
                <a:solidFill>
                  <a:srgbClr val="000000"/>
                </a:solidFill>
                <a:latin typeface="Myriad Pro" charset="0"/>
                <a:cs typeface="Times New Roman" panose="02020603050405020304" pitchFamily="18" charset="0"/>
              </a:rPr>
              <a:t>City/Zip code (if needed to determine managed care status)</a:t>
            </a:r>
          </a:p>
          <a:p>
            <a:pPr lvl="1" eaLnBrk="1" hangingPunct="1">
              <a:spcBef>
                <a:spcPts val="400"/>
              </a:spcBef>
            </a:pPr>
            <a:r>
              <a:rPr lang="en-US" altLang="en-US" sz="1600" dirty="0">
                <a:solidFill>
                  <a:srgbClr val="000000"/>
                </a:solidFill>
                <a:latin typeface="Myriad Pro" charset="0"/>
                <a:cs typeface="Times New Roman" panose="02020603050405020304" pitchFamily="18" charset="0"/>
              </a:rPr>
              <a:t>Aid category/program eligibility and effective dates, (relative to sampled dates of service) </a:t>
            </a:r>
          </a:p>
          <a:p>
            <a:pPr lvl="1" eaLnBrk="1" hangingPunct="1">
              <a:spcBef>
                <a:spcPts val="400"/>
              </a:spcBef>
            </a:pPr>
            <a:r>
              <a:rPr lang="en-US" altLang="en-US" sz="1600" dirty="0">
                <a:solidFill>
                  <a:srgbClr val="000000"/>
                </a:solidFill>
                <a:latin typeface="Myriad Pro" charset="0"/>
                <a:cs typeface="Times New Roman" panose="02020603050405020304" pitchFamily="18" charset="0"/>
              </a:rPr>
              <a:t>Managed care/health plan enrollment</a:t>
            </a:r>
          </a:p>
          <a:p>
            <a:pPr lvl="1" eaLnBrk="1" hangingPunct="1">
              <a:spcBef>
                <a:spcPts val="400"/>
              </a:spcBef>
            </a:pPr>
            <a:r>
              <a:rPr lang="en-US" altLang="en-US" sz="1600" dirty="0">
                <a:solidFill>
                  <a:srgbClr val="000000"/>
                </a:solidFill>
                <a:latin typeface="Myriad Pro" charset="0"/>
                <a:cs typeface="Times New Roman" panose="02020603050405020304" pitchFamily="18" charset="0"/>
              </a:rPr>
              <a:t>Patient Liability/level of care, if applicable</a:t>
            </a:r>
          </a:p>
          <a:p>
            <a:pPr lvl="1" eaLnBrk="1" hangingPunct="1">
              <a:spcBef>
                <a:spcPts val="400"/>
              </a:spcBef>
            </a:pPr>
            <a:r>
              <a:rPr lang="en-US" altLang="en-US" sz="1600" dirty="0">
                <a:solidFill>
                  <a:srgbClr val="000000"/>
                </a:solidFill>
                <a:latin typeface="Myriad Pro" charset="0"/>
                <a:cs typeface="Times New Roman" panose="02020603050405020304" pitchFamily="18" charset="0"/>
              </a:rPr>
              <a:t>Medicare and/or other insurance coverage (TPL) </a:t>
            </a:r>
            <a:endParaRPr lang="en-US" altLang="en-US" dirty="0">
              <a:solidFill>
                <a:srgbClr val="000000"/>
              </a:solidFill>
              <a:latin typeface="Myriad Pro" charset="0"/>
              <a:cs typeface="Times New Roman" panose="02020603050405020304" pitchFamily="18" charset="0"/>
            </a:endParaRPr>
          </a:p>
          <a:p>
            <a:pPr algn="ctr" eaLnBrk="1" hangingPunct="1">
              <a:spcBef>
                <a:spcPts val="400"/>
              </a:spcBef>
            </a:pPr>
            <a:endParaRPr lang="en-US" altLang="en-US" sz="2800" b="1" dirty="0">
              <a:solidFill>
                <a:srgbClr val="000000"/>
              </a:solidFill>
              <a:latin typeface="Myriad Pro" charset="0"/>
              <a:cs typeface="Times New Roman" panose="02020603050405020304" pitchFamily="18" charset="0"/>
            </a:endParaRPr>
          </a:p>
        </p:txBody>
      </p:sp>
      <p:sp>
        <p:nvSpPr>
          <p:cNvPr id="99332" name="Slide Number Placeholder 1"/>
          <p:cNvSpPr>
            <a:spLocks noGrp="1"/>
          </p:cNvSpPr>
          <p:nvPr>
            <p:ph type="sldNum" sz="quarter" idx="10"/>
          </p:nvPr>
        </p:nvSpPr>
        <p:spPr bwMode="auto">
          <a:xfrm>
            <a:off x="6894513" y="63928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r>
              <a:rPr lang="en-US" altLang="en-US" sz="1200" dirty="0">
                <a:solidFill>
                  <a:srgbClr val="000000"/>
                </a:solidFill>
                <a:latin typeface="Calibri" panose="020F0502020204030204" pitchFamily="34" charset="0"/>
              </a:rPr>
              <a:t>41</a:t>
            </a:r>
          </a:p>
          <a:p>
            <a:pPr>
              <a:spcBef>
                <a:spcPct val="0"/>
              </a:spcBef>
              <a:buFontTx/>
              <a:buNone/>
            </a:pPr>
            <a:endParaRPr lang="en-US" altLang="en-US" sz="1200" dirty="0">
              <a:solidFill>
                <a:srgbClr val="000000"/>
              </a:solidFill>
              <a:latin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RC: </a:t>
            </a:r>
            <a:r>
              <a:rPr lang="en-US" altLang="en-US" sz="3600">
                <a:cs typeface="Times New Roman" panose="02020603050405020304" pitchFamily="18" charset="0"/>
              </a:rPr>
              <a:t>Data Processing Reviews – Verification of Provider Enrollment</a:t>
            </a:r>
          </a:p>
        </p:txBody>
      </p:sp>
      <p:sp>
        <p:nvSpPr>
          <p:cNvPr id="83973" name="TextBox 2"/>
          <p:cNvSpPr txBox="1">
            <a:spLocks noChangeArrowheads="1"/>
          </p:cNvSpPr>
          <p:nvPr/>
        </p:nvSpPr>
        <p:spPr bwMode="auto">
          <a:xfrm>
            <a:off x="495300" y="1619250"/>
            <a:ext cx="83820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marL="285750" indent="-285750" eaLnBrk="1" hangingPunct="1">
              <a:defRPr/>
            </a:pPr>
            <a:r>
              <a:rPr lang="en-US" altLang="en-US" sz="1800" dirty="0">
                <a:solidFill>
                  <a:prstClr val="black"/>
                </a:solidFill>
                <a:latin typeface="Myriad Pro" charset="0"/>
                <a:cs typeface="Times New Roman" panose="02020603050405020304" pitchFamily="18" charset="0"/>
              </a:rPr>
              <a:t>Only reviewed when provider is required to be enrolled</a:t>
            </a:r>
          </a:p>
          <a:p>
            <a:pPr marL="285750" indent="-285750" eaLnBrk="1" hangingPunct="1">
              <a:defRPr/>
            </a:pPr>
            <a:r>
              <a:rPr lang="en-US" altLang="en-US" sz="1800" dirty="0">
                <a:solidFill>
                  <a:prstClr val="black"/>
                </a:solidFill>
                <a:latin typeface="Myriad Pro" charset="0"/>
                <a:cs typeface="Times New Roman" panose="02020603050405020304" pitchFamily="18" charset="0"/>
              </a:rPr>
              <a:t>Reviewer reviews and verifies the following</a:t>
            </a:r>
          </a:p>
          <a:p>
            <a:pPr marL="1028700" lvl="1" eaLnBrk="1" hangingPunct="1">
              <a:spcBef>
                <a:spcPts val="400"/>
              </a:spcBef>
              <a:buClr>
                <a:prstClr val="black"/>
              </a:buClr>
              <a:defRPr/>
            </a:pPr>
            <a:r>
              <a:rPr lang="en-US" altLang="en-US" sz="1600" dirty="0">
                <a:solidFill>
                  <a:prstClr val="black"/>
                </a:solidFill>
                <a:latin typeface="Myriad Pro" charset="0"/>
                <a:cs typeface="Times New Roman" panose="02020603050405020304" pitchFamily="18" charset="0"/>
              </a:rPr>
              <a:t>Provider Name</a:t>
            </a:r>
          </a:p>
          <a:p>
            <a:pPr marL="1028700" lvl="1" eaLnBrk="1" hangingPunct="1">
              <a:spcBef>
                <a:spcPts val="400"/>
              </a:spcBef>
              <a:buClr>
                <a:prstClr val="black"/>
              </a:buClr>
              <a:defRPr/>
            </a:pPr>
            <a:r>
              <a:rPr lang="en-US" altLang="en-US" sz="1600" dirty="0">
                <a:solidFill>
                  <a:prstClr val="black"/>
                </a:solidFill>
                <a:latin typeface="Myriad Pro" charset="0"/>
                <a:cs typeface="Times New Roman" panose="02020603050405020304" pitchFamily="18" charset="0"/>
              </a:rPr>
              <a:t>Provider National Provider Identifier (NPI) Number</a:t>
            </a:r>
          </a:p>
          <a:p>
            <a:pPr marL="1028700" lvl="1" eaLnBrk="1" hangingPunct="1">
              <a:spcBef>
                <a:spcPts val="400"/>
              </a:spcBef>
              <a:buClr>
                <a:prstClr val="black"/>
              </a:buClr>
              <a:defRPr/>
            </a:pPr>
            <a:r>
              <a:rPr lang="en-US" altLang="en-US" sz="1600" dirty="0">
                <a:solidFill>
                  <a:prstClr val="black"/>
                </a:solidFill>
                <a:latin typeface="Myriad Pro" charset="0"/>
                <a:cs typeface="Times New Roman" panose="02020603050405020304" pitchFamily="18" charset="0"/>
              </a:rPr>
              <a:t>Registration/enrollment</a:t>
            </a:r>
          </a:p>
          <a:p>
            <a:pPr marL="1028700" lvl="1" eaLnBrk="1" hangingPunct="1">
              <a:spcBef>
                <a:spcPts val="400"/>
              </a:spcBef>
              <a:buClr>
                <a:prstClr val="black"/>
              </a:buClr>
              <a:defRPr/>
            </a:pPr>
            <a:r>
              <a:rPr lang="en-US" altLang="en-US" sz="1600" dirty="0">
                <a:solidFill>
                  <a:prstClr val="black"/>
                </a:solidFill>
                <a:latin typeface="Myriad Pro" charset="0"/>
                <a:cs typeface="Times New Roman" panose="02020603050405020304" pitchFamily="18" charset="0"/>
              </a:rPr>
              <a:t>Provider License (if required)</a:t>
            </a:r>
          </a:p>
          <a:p>
            <a:pPr marL="1028700" lvl="1" eaLnBrk="1" hangingPunct="1">
              <a:spcBef>
                <a:spcPts val="400"/>
              </a:spcBef>
              <a:buClr>
                <a:prstClr val="black"/>
              </a:buClr>
              <a:defRPr/>
            </a:pPr>
            <a:r>
              <a:rPr lang="en-US" altLang="en-US" sz="1600" dirty="0">
                <a:solidFill>
                  <a:prstClr val="black"/>
                </a:solidFill>
                <a:latin typeface="Myriad Pro" charset="0"/>
                <a:cs typeface="Times New Roman" panose="02020603050405020304" pitchFamily="18" charset="0"/>
              </a:rPr>
              <a:t>CLIA Certification (if required)</a:t>
            </a:r>
          </a:p>
          <a:p>
            <a:pPr marL="1028700" lvl="1" eaLnBrk="1" hangingPunct="1">
              <a:spcBef>
                <a:spcPts val="400"/>
              </a:spcBef>
              <a:buClr>
                <a:prstClr val="black"/>
              </a:buClr>
              <a:defRPr/>
            </a:pPr>
            <a:r>
              <a:rPr lang="en-US" altLang="en-US" sz="1600" dirty="0">
                <a:solidFill>
                  <a:prstClr val="black"/>
                </a:solidFill>
                <a:latin typeface="Myriad Pro" charset="0"/>
                <a:cs typeface="Times New Roman" panose="02020603050405020304" pitchFamily="18" charset="0"/>
              </a:rPr>
              <a:t>Type/specialty</a:t>
            </a:r>
          </a:p>
          <a:p>
            <a:pPr marL="1028700" lvl="1" eaLnBrk="1" hangingPunct="1">
              <a:spcBef>
                <a:spcPts val="400"/>
              </a:spcBef>
              <a:buClr>
                <a:prstClr val="black"/>
              </a:buClr>
              <a:defRPr/>
            </a:pPr>
            <a:r>
              <a:rPr lang="en-US" altLang="en-US" sz="1600" dirty="0">
                <a:solidFill>
                  <a:prstClr val="black"/>
                </a:solidFill>
                <a:latin typeface="Myriad Pro" charset="0"/>
                <a:cs typeface="Times New Roman" panose="02020603050405020304" pitchFamily="18" charset="0"/>
              </a:rPr>
              <a:t>Provider and Service Location</a:t>
            </a:r>
          </a:p>
          <a:p>
            <a:pPr marL="1028700" lvl="1" eaLnBrk="1" hangingPunct="1">
              <a:spcBef>
                <a:spcPts val="0"/>
              </a:spcBef>
              <a:buClr>
                <a:prstClr val="black"/>
              </a:buClr>
              <a:defRPr/>
            </a:pPr>
            <a:r>
              <a:rPr lang="en-US" sz="1600" dirty="0">
                <a:solidFill>
                  <a:prstClr val="black"/>
                </a:solidFill>
                <a:latin typeface="Myriad Pro"/>
                <a:cs typeface="Times New Roman" panose="02020603050405020304" pitchFamily="18" charset="0"/>
              </a:rPr>
              <a:t>Provider Sanctions/Suspension Periods</a:t>
            </a:r>
          </a:p>
          <a:p>
            <a:pPr marL="1028700" lvl="1" eaLnBrk="1" hangingPunct="1">
              <a:spcBef>
                <a:spcPts val="0"/>
              </a:spcBef>
              <a:buClr>
                <a:prstClr val="black"/>
              </a:buClr>
              <a:defRPr/>
            </a:pPr>
            <a:r>
              <a:rPr lang="en-US" sz="1600" dirty="0">
                <a:solidFill>
                  <a:prstClr val="black"/>
                </a:solidFill>
                <a:latin typeface="Myriad Pro"/>
                <a:cs typeface="Times New Roman" panose="02020603050405020304" pitchFamily="18" charset="0"/>
              </a:rPr>
              <a:t>OIG LEIE verification check conducted independently</a:t>
            </a:r>
          </a:p>
          <a:p>
            <a:pPr marL="1028700" lvl="1" eaLnBrk="1" hangingPunct="1">
              <a:spcBef>
                <a:spcPts val="400"/>
              </a:spcBef>
              <a:defRPr/>
            </a:pPr>
            <a:r>
              <a:rPr lang="en-US" altLang="en-US" sz="1600" dirty="0">
                <a:solidFill>
                  <a:prstClr val="black"/>
                </a:solidFill>
                <a:latin typeface="Myriad Pro" charset="0"/>
                <a:cs typeface="Times New Roman" panose="02020603050405020304" pitchFamily="18" charset="0"/>
              </a:rPr>
              <a:t>Compliance with provider enrollment/RBS requirements under the ACA</a:t>
            </a:r>
          </a:p>
          <a:p>
            <a:pPr marL="1028700" lvl="1" algn="just" eaLnBrk="1" hangingPunct="1">
              <a:spcBef>
                <a:spcPts val="400"/>
              </a:spcBef>
              <a:defRPr/>
            </a:pPr>
            <a:r>
              <a:rPr lang="en-US" altLang="en-US" sz="1600" dirty="0">
                <a:solidFill>
                  <a:prstClr val="black"/>
                </a:solidFill>
                <a:latin typeface="Myriad Pro" charset="0"/>
                <a:cs typeface="Times New Roman" panose="02020603050405020304" pitchFamily="18" charset="0"/>
              </a:rPr>
              <a:t>Provider revalidation</a:t>
            </a:r>
          </a:p>
          <a:p>
            <a:pPr eaLnBrk="1" hangingPunct="1">
              <a:buFont typeface="Arial" panose="020B0604020202020204" pitchFamily="34" charset="0"/>
              <a:buNone/>
              <a:defRPr/>
            </a:pPr>
            <a:endParaRPr lang="en-US" altLang="en-US" sz="1800" dirty="0">
              <a:solidFill>
                <a:prstClr val="black"/>
              </a:solidFill>
              <a:latin typeface="Myriad Pro" charset="0"/>
              <a:cs typeface="Times New Roman" panose="02020603050405020304" pitchFamily="18" charset="0"/>
            </a:endParaRPr>
          </a:p>
          <a:p>
            <a:pPr eaLnBrk="1" hangingPunct="1">
              <a:buFont typeface="Arial" panose="020B0604020202020204" pitchFamily="34" charset="0"/>
              <a:buNone/>
              <a:defRPr/>
            </a:pPr>
            <a:endParaRPr lang="en-US" altLang="en-US" sz="1800" dirty="0">
              <a:solidFill>
                <a:prstClr val="black"/>
              </a:solidFill>
              <a:latin typeface="Myriad Pro" charset="0"/>
              <a:cs typeface="Times New Roman" panose="02020603050405020304" pitchFamily="18" charset="0"/>
            </a:endParaRPr>
          </a:p>
        </p:txBody>
      </p:sp>
      <p:sp>
        <p:nvSpPr>
          <p:cNvPr id="101380" name="Slide Number Placeholder 1"/>
          <p:cNvSpPr>
            <a:spLocks noGrp="1"/>
          </p:cNvSpPr>
          <p:nvPr>
            <p:ph type="sldNum" sz="quarter" idx="10"/>
          </p:nvPr>
        </p:nvSpPr>
        <p:spPr bwMode="auto">
          <a:xfrm>
            <a:off x="6894513"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34DABABD-5797-4C8C-B600-8D7942EB5339}" type="slidenum">
              <a:rPr lang="en-US" altLang="en-US" sz="1200" smtClean="0">
                <a:solidFill>
                  <a:srgbClr val="000000"/>
                </a:solidFill>
                <a:latin typeface="Calibri" panose="020F0502020204030204" pitchFamily="34" charset="0"/>
              </a:rPr>
              <a:pPr>
                <a:spcBef>
                  <a:spcPct val="0"/>
                </a:spcBef>
                <a:buFontTx/>
                <a:buNone/>
              </a:pPr>
              <a:t>42</a:t>
            </a:fld>
            <a:endParaRPr lang="en-US" altLang="en-US" sz="1200">
              <a:solidFill>
                <a:srgbClr val="000000"/>
              </a:solidFill>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RC: </a:t>
            </a:r>
            <a:r>
              <a:rPr lang="en-US" altLang="en-US" sz="3600">
                <a:cs typeface="Times New Roman" panose="02020603050405020304" pitchFamily="18" charset="0"/>
              </a:rPr>
              <a:t>Data Processing Reviews – Verification of Accurate Payment</a:t>
            </a:r>
          </a:p>
        </p:txBody>
      </p:sp>
      <p:sp>
        <p:nvSpPr>
          <p:cNvPr id="83973" name="TextBox 2"/>
          <p:cNvSpPr txBox="1">
            <a:spLocks noChangeArrowheads="1"/>
          </p:cNvSpPr>
          <p:nvPr/>
        </p:nvSpPr>
        <p:spPr bwMode="auto">
          <a:xfrm>
            <a:off x="457200" y="1828800"/>
            <a:ext cx="8382000"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marL="285750" indent="-285750" eaLnBrk="1" hangingPunct="1">
              <a:defRPr/>
            </a:pPr>
            <a:r>
              <a:rPr lang="en-US" altLang="en-US" sz="1800" dirty="0">
                <a:solidFill>
                  <a:prstClr val="black"/>
                </a:solidFill>
                <a:latin typeface="Myriad Pro" charset="0"/>
                <a:cs typeface="Times New Roman" panose="02020603050405020304" pitchFamily="18" charset="0"/>
              </a:rPr>
              <a:t>Reviewers determine the following</a:t>
            </a:r>
          </a:p>
          <a:p>
            <a:pPr marL="1028700" lvl="1" eaLnBrk="1" hangingPunct="1">
              <a:defRPr/>
            </a:pPr>
            <a:r>
              <a:rPr lang="en-US" altLang="en-US" sz="1600" dirty="0">
                <a:solidFill>
                  <a:prstClr val="black"/>
                </a:solidFill>
                <a:latin typeface="Myriad Pro" charset="0"/>
                <a:cs typeface="Times New Roman" panose="02020603050405020304" pitchFamily="18" charset="0"/>
              </a:rPr>
              <a:t>The payment was for a covered service</a:t>
            </a:r>
          </a:p>
          <a:p>
            <a:pPr marL="1028700" lvl="1" eaLnBrk="1" hangingPunct="1">
              <a:defRPr/>
            </a:pPr>
            <a:r>
              <a:rPr lang="en-US" altLang="en-US" sz="1600" dirty="0">
                <a:solidFill>
                  <a:prstClr val="black"/>
                </a:solidFill>
                <a:latin typeface="Myriad Pro" charset="0"/>
                <a:cs typeface="Times New Roman" panose="02020603050405020304" pitchFamily="18" charset="0"/>
              </a:rPr>
              <a:t>The payment was accurately calculated</a:t>
            </a:r>
          </a:p>
          <a:p>
            <a:pPr marL="1028700" lvl="1" eaLnBrk="1" hangingPunct="1">
              <a:defRPr/>
            </a:pPr>
            <a:r>
              <a:rPr lang="en-US" altLang="en-US" sz="1600" dirty="0">
                <a:solidFill>
                  <a:prstClr val="black"/>
                </a:solidFill>
                <a:latin typeface="Myriad Pro" charset="0"/>
                <a:cs typeface="Times New Roman" panose="02020603050405020304" pitchFamily="18" charset="0"/>
              </a:rPr>
              <a:t>To ensure these two requirements are met and complete, reviewers will:</a:t>
            </a:r>
          </a:p>
          <a:p>
            <a:pPr marL="1428750" lvl="2" eaLnBrk="1" hangingPunct="1">
              <a:defRPr/>
            </a:pPr>
            <a:r>
              <a:rPr lang="en-US" altLang="en-US" sz="1600" dirty="0">
                <a:solidFill>
                  <a:prstClr val="black"/>
                </a:solidFill>
                <a:latin typeface="Myriad Pro" charset="0"/>
                <a:cs typeface="Times New Roman" panose="02020603050405020304" pitchFamily="18" charset="0"/>
              </a:rPr>
              <a:t>Verify timely filing requirements</a:t>
            </a:r>
          </a:p>
          <a:p>
            <a:pPr marL="1428750" lvl="2" eaLnBrk="1" hangingPunct="1">
              <a:spcBef>
                <a:spcPts val="400"/>
              </a:spcBef>
              <a:defRPr/>
            </a:pPr>
            <a:r>
              <a:rPr lang="en-US" altLang="en-US" sz="1600" dirty="0">
                <a:solidFill>
                  <a:prstClr val="black"/>
                </a:solidFill>
                <a:latin typeface="Myriad Pro" charset="0"/>
                <a:cs typeface="Times New Roman" panose="02020603050405020304" pitchFamily="18" charset="0"/>
              </a:rPr>
              <a:t>Review reference screens with service parameters*</a:t>
            </a:r>
          </a:p>
          <a:p>
            <a:pPr marL="1428750" lvl="2" eaLnBrk="1" hangingPunct="1">
              <a:defRPr/>
            </a:pPr>
            <a:r>
              <a:rPr lang="en-US" altLang="en-US" sz="1600" dirty="0">
                <a:solidFill>
                  <a:prstClr val="black"/>
                </a:solidFill>
                <a:latin typeface="Myriad Pro" charset="0"/>
                <a:cs typeface="Times New Roman" panose="02020603050405020304" pitchFamily="18" charset="0"/>
              </a:rPr>
              <a:t>Review reference screens with rates†</a:t>
            </a:r>
          </a:p>
          <a:p>
            <a:pPr marL="1428750" lvl="2" eaLnBrk="1" hangingPunct="1">
              <a:defRPr/>
            </a:pPr>
            <a:r>
              <a:rPr lang="en-US" altLang="en-US" sz="1600" dirty="0">
                <a:solidFill>
                  <a:prstClr val="black"/>
                </a:solidFill>
                <a:latin typeface="Myriad Pro" charset="0"/>
                <a:cs typeface="Times New Roman" panose="02020603050405020304" pitchFamily="18" charset="0"/>
              </a:rPr>
              <a:t>Verify service coverage determination</a:t>
            </a:r>
          </a:p>
          <a:p>
            <a:pPr marL="1428750" lvl="2" eaLnBrk="1" hangingPunct="1">
              <a:defRPr/>
            </a:pPr>
            <a:r>
              <a:rPr lang="en-US" altLang="en-US" sz="1600" dirty="0">
                <a:solidFill>
                  <a:prstClr val="black"/>
                </a:solidFill>
                <a:latin typeface="Myriad Pro" charset="0"/>
                <a:cs typeface="Times New Roman" panose="02020603050405020304" pitchFamily="18" charset="0"/>
              </a:rPr>
              <a:t>Review prior authorization requirements</a:t>
            </a:r>
          </a:p>
          <a:p>
            <a:pPr marL="1428750" lvl="2" eaLnBrk="1" hangingPunct="1">
              <a:defRPr/>
            </a:pPr>
            <a:r>
              <a:rPr lang="en-US" altLang="en-US" sz="1600" dirty="0">
                <a:solidFill>
                  <a:prstClr val="black"/>
                </a:solidFill>
                <a:latin typeface="Myriad Pro" charset="0"/>
                <a:cs typeface="Times New Roman" panose="02020603050405020304" pitchFamily="18" charset="0"/>
              </a:rPr>
              <a:t>Verify prior authorizations issued‡</a:t>
            </a:r>
          </a:p>
          <a:p>
            <a:pPr eaLnBrk="1" hangingPunct="1">
              <a:buFont typeface="Arial" panose="020B0604020202020204" pitchFamily="34" charset="0"/>
              <a:buNone/>
              <a:defRPr/>
            </a:pPr>
            <a:r>
              <a:rPr lang="en-US" altLang="en-US" sz="1200" dirty="0">
                <a:solidFill>
                  <a:prstClr val="black"/>
                </a:solidFill>
                <a:latin typeface="Myriad Pro" charset="0"/>
                <a:cs typeface="Times New Roman" panose="02020603050405020304" pitchFamily="18" charset="0"/>
              </a:rPr>
              <a:t>* NDC, procedure codes, revenue code, etc.</a:t>
            </a:r>
          </a:p>
          <a:p>
            <a:pPr eaLnBrk="1" hangingPunct="1">
              <a:buFont typeface="Arial" panose="020B0604020202020204" pitchFamily="34" charset="0"/>
              <a:buNone/>
              <a:defRPr/>
            </a:pPr>
            <a:r>
              <a:rPr lang="en-US" altLang="en-US" sz="1200" dirty="0">
                <a:solidFill>
                  <a:prstClr val="black"/>
                </a:solidFill>
                <a:latin typeface="Myriad Pro" charset="0"/>
                <a:cs typeface="Times New Roman" panose="02020603050405020304" pitchFamily="18" charset="0"/>
              </a:rPr>
              <a:t>† DRG, NDC, per diem, provider contract, procedure codes, revenue codes, RVU, etc.</a:t>
            </a:r>
          </a:p>
          <a:p>
            <a:pPr eaLnBrk="1" hangingPunct="1">
              <a:buFont typeface="Arial" panose="020B0604020202020204" pitchFamily="34" charset="0"/>
              <a:buNone/>
              <a:defRPr/>
            </a:pPr>
            <a:r>
              <a:rPr lang="en-US" altLang="en-US" sz="1200" dirty="0">
                <a:solidFill>
                  <a:prstClr val="black"/>
                </a:solidFill>
                <a:latin typeface="Myriad Pro" charset="0"/>
                <a:cs typeface="Times New Roman" panose="02020603050405020304" pitchFamily="18" charset="0"/>
              </a:rPr>
              <a:t>‡ Service codes, effective dates, units, rates, etc.</a:t>
            </a:r>
          </a:p>
          <a:p>
            <a:pPr eaLnBrk="1" hangingPunct="1">
              <a:buFont typeface="Arial" panose="020B0604020202020204" pitchFamily="34" charset="0"/>
              <a:buNone/>
              <a:defRPr/>
            </a:pPr>
            <a:endParaRPr lang="en-US" altLang="en-US" sz="1800" dirty="0">
              <a:solidFill>
                <a:prstClr val="black"/>
              </a:solidFill>
              <a:latin typeface="Myriad Pro" charset="0"/>
              <a:cs typeface="Times New Roman" panose="02020603050405020304" pitchFamily="18" charset="0"/>
            </a:endParaRPr>
          </a:p>
          <a:p>
            <a:pPr eaLnBrk="1" hangingPunct="1">
              <a:buFont typeface="Arial" panose="020B0604020202020204" pitchFamily="34" charset="0"/>
              <a:buNone/>
              <a:defRPr/>
            </a:pPr>
            <a:endParaRPr lang="en-US" altLang="en-US" sz="1800" dirty="0">
              <a:solidFill>
                <a:prstClr val="black"/>
              </a:solidFill>
              <a:latin typeface="Myriad Pro" charset="0"/>
              <a:cs typeface="Times New Roman" panose="02020603050405020304" pitchFamily="18" charset="0"/>
            </a:endParaRPr>
          </a:p>
        </p:txBody>
      </p:sp>
      <p:sp>
        <p:nvSpPr>
          <p:cNvPr id="103428" name="Slide Number Placeholder 1"/>
          <p:cNvSpPr>
            <a:spLocks noGrp="1"/>
          </p:cNvSpPr>
          <p:nvPr>
            <p:ph type="sldNum" sz="quarter" idx="10"/>
          </p:nvPr>
        </p:nvSpPr>
        <p:spPr bwMode="auto">
          <a:xfrm>
            <a:off x="6894513"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D21CB079-274D-4617-AD7B-169C1A8D95B7}" type="slidenum">
              <a:rPr lang="en-US" altLang="en-US" sz="1200" smtClean="0">
                <a:solidFill>
                  <a:srgbClr val="000000"/>
                </a:solidFill>
                <a:latin typeface="Calibri" panose="020F0502020204030204" pitchFamily="34" charset="0"/>
              </a:rPr>
              <a:pPr>
                <a:spcBef>
                  <a:spcPct val="0"/>
                </a:spcBef>
                <a:buFontTx/>
                <a:buNone/>
              </a:pPr>
              <a:t>43</a:t>
            </a:fld>
            <a:endParaRPr lang="en-US" altLang="en-US" sz="1200">
              <a:solidFill>
                <a:srgbClr val="000000"/>
              </a:solidFill>
              <a:latin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dirty="0"/>
              <a:t>RC: </a:t>
            </a:r>
            <a:r>
              <a:rPr lang="en-US" altLang="en-US" dirty="0">
                <a:cs typeface="Times New Roman" panose="02020603050405020304" pitchFamily="18" charset="0"/>
              </a:rPr>
              <a:t>Data Processing Reviews – Verification of Accurate Payment</a:t>
            </a:r>
            <a:r>
              <a:rPr lang="en-US" altLang="en-US" dirty="0"/>
              <a:t> (cont’d)</a:t>
            </a:r>
          </a:p>
        </p:txBody>
      </p:sp>
      <p:sp>
        <p:nvSpPr>
          <p:cNvPr id="105475" name="Content Placeholder 2"/>
          <p:cNvSpPr>
            <a:spLocks noGrp="1"/>
          </p:cNvSpPr>
          <p:nvPr>
            <p:ph idx="1"/>
          </p:nvPr>
        </p:nvSpPr>
        <p:spPr>
          <a:xfrm>
            <a:off x="457200" y="1630363"/>
            <a:ext cx="8229600" cy="4911725"/>
          </a:xfrm>
        </p:spPr>
        <p:txBody>
          <a:bodyPr/>
          <a:lstStyle/>
          <a:p>
            <a:pPr algn="just">
              <a:spcBef>
                <a:spcPts val="400"/>
              </a:spcBef>
              <a:spcAft>
                <a:spcPts val="1200"/>
              </a:spcAft>
            </a:pPr>
            <a:r>
              <a:rPr lang="en-US" altLang="en-US" sz="1800" dirty="0">
                <a:latin typeface="Myriad Pro" charset="0"/>
              </a:rPr>
              <a:t>Reviewers will independently price each sampled payment manually to determine if the payment was made in accordance with published state policies and rates in effect for the dates of service under review</a:t>
            </a:r>
          </a:p>
          <a:p>
            <a:pPr algn="just">
              <a:spcBef>
                <a:spcPts val="400"/>
              </a:spcBef>
              <a:spcAft>
                <a:spcPts val="1200"/>
              </a:spcAft>
            </a:pPr>
            <a:r>
              <a:rPr lang="en-US" altLang="en-US" sz="1800" dirty="0">
                <a:latin typeface="Myriad Pro" charset="0"/>
              </a:rPr>
              <a:t>Reviewers will need access to the rates that were in effect for the dates of service for claims under review, including those housed outside of MMIS</a:t>
            </a:r>
          </a:p>
          <a:p>
            <a:pPr algn="just">
              <a:spcBef>
                <a:spcPts val="400"/>
              </a:spcBef>
            </a:pPr>
            <a:r>
              <a:rPr lang="en-US" altLang="en-US" sz="1800" dirty="0">
                <a:latin typeface="Myriad Pro" charset="0"/>
              </a:rPr>
              <a:t>Reviewers will also need:</a:t>
            </a:r>
          </a:p>
          <a:p>
            <a:pPr lvl="1" algn="just">
              <a:spcBef>
                <a:spcPts val="400"/>
              </a:spcBef>
            </a:pPr>
            <a:r>
              <a:rPr lang="en-US" altLang="en-US" sz="1600" dirty="0">
                <a:latin typeface="Myriad Pro" charset="0"/>
              </a:rPr>
              <a:t>Information about how the state calculates each type of payment</a:t>
            </a:r>
          </a:p>
          <a:p>
            <a:pPr lvl="1" algn="just">
              <a:spcBef>
                <a:spcPts val="400"/>
              </a:spcBef>
            </a:pPr>
            <a:r>
              <a:rPr lang="en-US" altLang="en-US" sz="1600" dirty="0">
                <a:latin typeface="Myriad Pro" charset="0"/>
              </a:rPr>
              <a:t>The ability to complete a duplicate check to ensure the same service was not paid more than once or to multiple providers for the same dates of service</a:t>
            </a:r>
          </a:p>
          <a:p>
            <a:pPr lvl="1" algn="just">
              <a:spcBef>
                <a:spcPts val="400"/>
              </a:spcBef>
            </a:pPr>
            <a:r>
              <a:rPr lang="en-US" altLang="en-US" sz="1600" dirty="0">
                <a:latin typeface="Myriad Pro" charset="0"/>
              </a:rPr>
              <a:t>Hard-copy paper claims or the ability to view the scanned image of the paper claim to verify accurate transference of information to the payment system</a:t>
            </a:r>
          </a:p>
          <a:p>
            <a:pPr lvl="1" algn="just">
              <a:spcBef>
                <a:spcPts val="400"/>
              </a:spcBef>
            </a:pPr>
            <a:r>
              <a:rPr lang="en-US" altLang="en-US" sz="1600" dirty="0">
                <a:latin typeface="Myriad Pro" charset="0"/>
              </a:rPr>
              <a:t>To view any adjustments made within 60 days of the original sampled claim payment date</a:t>
            </a:r>
          </a:p>
          <a:p>
            <a:pPr lvl="1" algn="just">
              <a:spcBef>
                <a:spcPts val="400"/>
              </a:spcBef>
            </a:pPr>
            <a:r>
              <a:rPr lang="en-US" altLang="en-US" sz="1600" dirty="0">
                <a:latin typeface="Myriad Pro" charset="0"/>
              </a:rPr>
              <a:t>Access to value code tables or a data dictionary of codes used in the system if not contained in system help</a:t>
            </a:r>
            <a:endParaRPr lang="en-US" altLang="en-US" sz="1800" dirty="0">
              <a:latin typeface="Myriad Pro" charset="0"/>
            </a:endParaRPr>
          </a:p>
        </p:txBody>
      </p:sp>
      <p:sp>
        <p:nvSpPr>
          <p:cNvPr id="105476" name="Slide Number Placeholder 1"/>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914839D0-F0FD-4BCE-91B6-93CE14E796FB}" type="slidenum">
              <a:rPr lang="en-US" altLang="en-US" sz="1200" smtClean="0">
                <a:solidFill>
                  <a:srgbClr val="000000"/>
                </a:solidFill>
                <a:latin typeface="Calibri" panose="020F0502020204030204" pitchFamily="34" charset="0"/>
              </a:rPr>
              <a:pPr eaLnBrk="0" hangingPunct="0">
                <a:spcBef>
                  <a:spcPct val="0"/>
                </a:spcBef>
                <a:buFontTx/>
                <a:buNone/>
              </a:pPr>
              <a:t>44</a:t>
            </a:fld>
            <a:endParaRPr lang="en-US" alt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02086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a:t>RC: </a:t>
            </a:r>
            <a:r>
              <a:rPr lang="en-US" altLang="en-US">
                <a:cs typeface="Times New Roman" panose="02020603050405020304" pitchFamily="18" charset="0"/>
              </a:rPr>
              <a:t>Data Processing Reviews - Managed Care Capitation Payment</a:t>
            </a:r>
            <a:endParaRPr lang="en-US" altLang="en-US"/>
          </a:p>
        </p:txBody>
      </p:sp>
      <p:sp>
        <p:nvSpPr>
          <p:cNvPr id="106499" name="Content Placeholder 2"/>
          <p:cNvSpPr>
            <a:spLocks noGrp="1"/>
          </p:cNvSpPr>
          <p:nvPr>
            <p:ph idx="1"/>
          </p:nvPr>
        </p:nvSpPr>
        <p:spPr>
          <a:xfrm>
            <a:off x="457200" y="1828800"/>
            <a:ext cx="8229600" cy="4494213"/>
          </a:xfrm>
        </p:spPr>
        <p:txBody>
          <a:bodyPr/>
          <a:lstStyle/>
          <a:p>
            <a:pPr algn="just">
              <a:spcBef>
                <a:spcPts val="400"/>
              </a:spcBef>
            </a:pPr>
            <a:r>
              <a:rPr lang="en-US" altLang="en-US" sz="1800" dirty="0">
                <a:latin typeface="Myriad Pro" charset="0"/>
              </a:rPr>
              <a:t>Reviewers will review all beneficiary information listed under FFS review </a:t>
            </a:r>
          </a:p>
          <a:p>
            <a:pPr algn="just">
              <a:spcBef>
                <a:spcPts val="400"/>
              </a:spcBef>
            </a:pPr>
            <a:r>
              <a:rPr lang="en-US" altLang="en-US" sz="1800" dirty="0">
                <a:latin typeface="Myriad Pro" charset="0"/>
              </a:rPr>
              <a:t>Reviewers will also need access to:</a:t>
            </a:r>
          </a:p>
          <a:p>
            <a:pPr lvl="1" algn="just">
              <a:spcBef>
                <a:spcPts val="400"/>
              </a:spcBef>
            </a:pPr>
            <a:r>
              <a:rPr lang="en-US" altLang="en-US" sz="1600" dirty="0">
                <a:latin typeface="Myriad Pro" charset="0"/>
              </a:rPr>
              <a:t>Capitation rates</a:t>
            </a:r>
          </a:p>
          <a:p>
            <a:pPr lvl="1" algn="just">
              <a:spcBef>
                <a:spcPts val="400"/>
              </a:spcBef>
            </a:pPr>
            <a:r>
              <a:rPr lang="en-US" altLang="en-US" sz="1600" dirty="0">
                <a:latin typeface="Myriad Pro" charset="0"/>
              </a:rPr>
              <a:t>Capitation payment history screens</a:t>
            </a:r>
          </a:p>
          <a:p>
            <a:pPr lvl="1" algn="just">
              <a:spcBef>
                <a:spcPts val="400"/>
              </a:spcBef>
            </a:pPr>
            <a:r>
              <a:rPr lang="en-US" altLang="en-US" sz="1600" dirty="0">
                <a:latin typeface="Myriad Pro" charset="0"/>
              </a:rPr>
              <a:t>Geographical service areas (counties, zip code)</a:t>
            </a:r>
          </a:p>
          <a:p>
            <a:pPr lvl="1" algn="just">
              <a:spcBef>
                <a:spcPts val="400"/>
              </a:spcBef>
            </a:pPr>
            <a:r>
              <a:rPr lang="en-US" altLang="en-US" sz="1600" dirty="0">
                <a:latin typeface="Myriad Pro" charset="0"/>
              </a:rPr>
              <a:t>Managed care contract for sampled claims</a:t>
            </a:r>
          </a:p>
          <a:p>
            <a:pPr lvl="1" algn="just">
              <a:spcBef>
                <a:spcPts val="400"/>
              </a:spcBef>
            </a:pPr>
            <a:r>
              <a:rPr lang="en-US" altLang="en-US" sz="1600" dirty="0">
                <a:latin typeface="Myriad Pro" charset="0"/>
              </a:rPr>
              <a:t>Population carve-outs</a:t>
            </a:r>
          </a:p>
          <a:p>
            <a:pPr lvl="1" algn="just">
              <a:spcBef>
                <a:spcPts val="400"/>
              </a:spcBef>
            </a:pPr>
            <a:r>
              <a:rPr lang="en-US" altLang="en-US" sz="1600" dirty="0">
                <a:latin typeface="Myriad Pro" charset="0"/>
              </a:rPr>
              <a:t>Service carve-outs</a:t>
            </a:r>
          </a:p>
          <a:p>
            <a:pPr lvl="1" algn="just">
              <a:spcBef>
                <a:spcPts val="400"/>
              </a:spcBef>
            </a:pPr>
            <a:r>
              <a:rPr lang="en-US" altLang="en-US" sz="1600" dirty="0">
                <a:latin typeface="Myriad Pro" charset="0"/>
              </a:rPr>
              <a:t>Rate cells</a:t>
            </a:r>
          </a:p>
        </p:txBody>
      </p:sp>
      <p:sp>
        <p:nvSpPr>
          <p:cNvPr id="106500" name="Slide Number Placeholder 1"/>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6D86CFB4-A78F-426B-A2EC-5F89ED174939}" type="slidenum">
              <a:rPr lang="en-US" altLang="en-US" sz="1200" smtClean="0">
                <a:solidFill>
                  <a:srgbClr val="000000"/>
                </a:solidFill>
                <a:latin typeface="Calibri" panose="020F0502020204030204" pitchFamily="34" charset="0"/>
              </a:rPr>
              <a:pPr eaLnBrk="0" hangingPunct="0">
                <a:spcBef>
                  <a:spcPct val="0"/>
                </a:spcBef>
                <a:buFontTx/>
                <a:buNone/>
              </a:pPr>
              <a:t>45</a:t>
            </a:fld>
            <a:endParaRPr lang="en-US" altLang="en-US" sz="1200">
              <a:solidFill>
                <a:srgbClr val="000000"/>
              </a:solidFill>
              <a:latin typeface="Calibri" panose="020F050202020403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9238" y="2935288"/>
            <a:ext cx="8562975" cy="1244600"/>
          </a:xfrm>
        </p:spPr>
        <p:txBody>
          <a:bodyPr/>
          <a:lstStyle/>
          <a:p>
            <a:pPr eaLnBrk="1" hangingPunct="1"/>
            <a:r>
              <a:rPr lang="en-US" altLang="en-US" sz="3200" dirty="0">
                <a:solidFill>
                  <a:srgbClr val="1F497D"/>
                </a:solidFill>
                <a:latin typeface="Myriad Pro" charset="0"/>
              </a:rPr>
              <a:t>RC Medical Review Process Details</a:t>
            </a:r>
          </a:p>
        </p:txBody>
      </p:sp>
    </p:spTree>
    <p:extLst>
      <p:ext uri="{BB962C8B-B14F-4D97-AF65-F5344CB8AC3E}">
        <p14:creationId xmlns:p14="http://schemas.microsoft.com/office/powerpoint/2010/main" val="2712152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a:t>RC: Medical Record Requests</a:t>
            </a:r>
          </a:p>
        </p:txBody>
      </p:sp>
      <p:sp>
        <p:nvSpPr>
          <p:cNvPr id="107523" name="Content Placeholder 2"/>
          <p:cNvSpPr>
            <a:spLocks noGrp="1"/>
          </p:cNvSpPr>
          <p:nvPr>
            <p:ph idx="1"/>
          </p:nvPr>
        </p:nvSpPr>
        <p:spPr>
          <a:xfrm>
            <a:off x="457200" y="1828800"/>
            <a:ext cx="8229600" cy="4494213"/>
          </a:xfrm>
        </p:spPr>
        <p:txBody>
          <a:bodyPr/>
          <a:lstStyle/>
          <a:p>
            <a:pPr algn="just">
              <a:spcBef>
                <a:spcPts val="400"/>
              </a:spcBef>
            </a:pPr>
            <a:r>
              <a:rPr lang="en-US" altLang="en-US" sz="1800" dirty="0">
                <a:latin typeface="Myriad Pro" charset="0"/>
              </a:rPr>
              <a:t>The RC holds medical review/medical record request orientations with all states to review medical record request processes before starting calls to providers</a:t>
            </a:r>
          </a:p>
          <a:p>
            <a:pPr algn="just">
              <a:spcBef>
                <a:spcPts val="400"/>
              </a:spcBef>
            </a:pPr>
            <a:r>
              <a:rPr lang="en-US" altLang="en-US" sz="1800" dirty="0">
                <a:latin typeface="Myriad Pro" charset="0"/>
              </a:rPr>
              <a:t>The RC uses the provider and MR point of contact information received in the details files submitted by the states to contact providers and send request letters</a:t>
            </a:r>
          </a:p>
          <a:p>
            <a:pPr algn="just">
              <a:spcBef>
                <a:spcPts val="400"/>
              </a:spcBef>
            </a:pPr>
            <a:r>
              <a:rPr lang="en-US" altLang="en-US" sz="1800" dirty="0">
                <a:latin typeface="Myriad Pro" charset="0"/>
              </a:rPr>
              <a:t>Provider information is verified during the initial live calI</a:t>
            </a:r>
          </a:p>
          <a:p>
            <a:pPr lvl="1" algn="just">
              <a:spcBef>
                <a:spcPts val="400"/>
              </a:spcBef>
            </a:pPr>
            <a:r>
              <a:rPr lang="en-US" altLang="en-US" sz="1600" dirty="0">
                <a:latin typeface="Myriad Pro" charset="0"/>
              </a:rPr>
              <a:t>If the provider cannot be reached, state support is needed to help identify the correct contact information</a:t>
            </a:r>
          </a:p>
          <a:p>
            <a:pPr algn="just">
              <a:spcBef>
                <a:spcPts val="400"/>
              </a:spcBef>
            </a:pPr>
            <a:r>
              <a:rPr lang="en-US" altLang="en-US" sz="1800" dirty="0">
                <a:latin typeface="Myriad Pro" charset="0"/>
              </a:rPr>
              <a:t>Initial letter request packets sent to providers include:</a:t>
            </a:r>
          </a:p>
          <a:p>
            <a:pPr lvl="1" algn="just">
              <a:spcBef>
                <a:spcPts val="400"/>
              </a:spcBef>
            </a:pPr>
            <a:r>
              <a:rPr lang="en-US" altLang="en-US" sz="1600" dirty="0">
                <a:latin typeface="Myriad Pro" charset="0"/>
              </a:rPr>
              <a:t>CMS letter (with authority to request records)</a:t>
            </a:r>
          </a:p>
          <a:p>
            <a:pPr lvl="1" algn="just">
              <a:spcBef>
                <a:spcPts val="400"/>
              </a:spcBef>
            </a:pPr>
            <a:r>
              <a:rPr lang="en-US" altLang="en-US" sz="1600" dirty="0">
                <a:latin typeface="Myriad Pro" charset="0"/>
              </a:rPr>
              <a:t>PERM fax cover sheet with specific list of requested documentation (unique to each claim category)</a:t>
            </a:r>
          </a:p>
          <a:p>
            <a:pPr lvl="1" algn="just">
              <a:spcBef>
                <a:spcPts val="400"/>
              </a:spcBef>
            </a:pPr>
            <a:r>
              <a:rPr lang="en-US" altLang="en-US" sz="1600" dirty="0">
                <a:latin typeface="Myriad Pro" charset="0"/>
              </a:rPr>
              <a:t>Claim summary data provided for specific claim sampled</a:t>
            </a:r>
          </a:p>
          <a:p>
            <a:pPr lvl="1" algn="just">
              <a:spcBef>
                <a:spcPts val="400"/>
              </a:spcBef>
            </a:pPr>
            <a:r>
              <a:rPr lang="en-US" altLang="en-US" sz="1600" dirty="0">
                <a:latin typeface="Myriad Pro" charset="0"/>
              </a:rPr>
              <a:t>Instructions with different options for record submission</a:t>
            </a:r>
          </a:p>
        </p:txBody>
      </p:sp>
      <p:sp>
        <p:nvSpPr>
          <p:cNvPr id="107524" name="Slide Number Placeholder 1"/>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FAB7C632-AE10-41F9-9E3A-DD118A2A8CDD}" type="slidenum">
              <a:rPr lang="en-US" altLang="en-US" sz="1200" smtClean="0">
                <a:solidFill>
                  <a:srgbClr val="000000"/>
                </a:solidFill>
                <a:latin typeface="Calibri" panose="020F0502020204030204" pitchFamily="34" charset="0"/>
              </a:rPr>
              <a:pPr eaLnBrk="0" hangingPunct="0">
                <a:spcBef>
                  <a:spcPct val="0"/>
                </a:spcBef>
                <a:buFontTx/>
                <a:buNone/>
              </a:pPr>
              <a:t>47</a:t>
            </a:fld>
            <a:endParaRPr lang="en-US" altLang="en-US" sz="1200">
              <a:solidFill>
                <a:srgbClr val="000000"/>
              </a:solidFill>
              <a:latin typeface="Calibri" panose="020F0502020204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dirty="0"/>
              <a:t>RC: Medical Record Requests (cont’d)</a:t>
            </a:r>
          </a:p>
        </p:txBody>
      </p:sp>
      <p:sp>
        <p:nvSpPr>
          <p:cNvPr id="108547" name="Content Placeholder 2"/>
          <p:cNvSpPr>
            <a:spLocks noGrp="1"/>
          </p:cNvSpPr>
          <p:nvPr>
            <p:ph idx="1"/>
          </p:nvPr>
        </p:nvSpPr>
        <p:spPr>
          <a:xfrm>
            <a:off x="310896" y="1543050"/>
            <a:ext cx="8375904" cy="5314950"/>
          </a:xfrm>
        </p:spPr>
        <p:txBody>
          <a:bodyPr/>
          <a:lstStyle/>
          <a:p>
            <a:pPr lvl="0" algn="just">
              <a:spcBef>
                <a:spcPts val="400"/>
              </a:spcBef>
            </a:pPr>
            <a:r>
              <a:rPr lang="en-US" altLang="en-US" sz="1700" dirty="0">
                <a:solidFill>
                  <a:prstClr val="black"/>
                </a:solidFill>
                <a:latin typeface="Myriad Pro" charset="0"/>
              </a:rPr>
              <a:t>Providers have 75 calendar days to send in medical records</a:t>
            </a:r>
          </a:p>
          <a:p>
            <a:pPr lvl="1" algn="just">
              <a:spcBef>
                <a:spcPts val="400"/>
              </a:spcBef>
            </a:pPr>
            <a:r>
              <a:rPr lang="en-US" altLang="en-US" sz="1600" dirty="0">
                <a:solidFill>
                  <a:prstClr val="black"/>
                </a:solidFill>
                <a:latin typeface="Myriad Pro" charset="0"/>
              </a:rPr>
              <a:t>The RC will follow-up with reminder calls and reminder letters at 30 days, 45 days, and 60 days, if the record has not been received</a:t>
            </a:r>
          </a:p>
          <a:p>
            <a:pPr lvl="1" algn="just">
              <a:spcBef>
                <a:spcPts val="400"/>
              </a:spcBef>
            </a:pPr>
            <a:r>
              <a:rPr lang="en-US" altLang="en-US" sz="1600" dirty="0">
                <a:solidFill>
                  <a:prstClr val="black"/>
                </a:solidFill>
                <a:latin typeface="Myriad Pro" charset="0"/>
              </a:rPr>
              <a:t>A 75-day non-response letter is sent to providers </a:t>
            </a:r>
            <a:r>
              <a:rPr lang="en-US" sz="1600" dirty="0"/>
              <a:t>via certified mail if no MR documentation has been received; MR1–No Documentation error is cited </a:t>
            </a:r>
            <a:r>
              <a:rPr lang="en-US" altLang="en-US" sz="1700" dirty="0">
                <a:latin typeface="Myriad Pro" charset="0"/>
              </a:rPr>
              <a:t>If submitted documentation is missing information, the RC sends an additional documentation request (ADR) letter to the provider </a:t>
            </a:r>
            <a:endParaRPr lang="en-US" altLang="en-US" sz="1700" strike="sngStrike" dirty="0">
              <a:latin typeface="Myriad Pro" charset="0"/>
            </a:endParaRPr>
          </a:p>
          <a:p>
            <a:pPr algn="just">
              <a:spcBef>
                <a:spcPts val="400"/>
              </a:spcBef>
            </a:pPr>
            <a:r>
              <a:rPr lang="en-US" altLang="en-US" sz="1700" dirty="0">
                <a:solidFill>
                  <a:prstClr val="black"/>
                </a:solidFill>
                <a:latin typeface="Myriad Pro" charset="0"/>
              </a:rPr>
              <a:t>Providers have 14 calendar days to send in documentation </a:t>
            </a:r>
            <a:r>
              <a:rPr lang="en-US" altLang="en-US" sz="1700" dirty="0">
                <a:latin typeface="Myriad Pro" charset="0"/>
              </a:rPr>
              <a:t>in response to additional documentation requests (ADR)</a:t>
            </a:r>
          </a:p>
          <a:p>
            <a:pPr lvl="1" algn="just">
              <a:spcBef>
                <a:spcPts val="400"/>
              </a:spcBef>
            </a:pPr>
            <a:r>
              <a:rPr lang="en-US" altLang="en-US" sz="1600" dirty="0">
                <a:latin typeface="Myriad Pro" charset="0"/>
              </a:rPr>
              <a:t>Reminder calls/letters are sent at 7 days, if an ADR response was not received</a:t>
            </a:r>
          </a:p>
          <a:p>
            <a:pPr lvl="1" algn="just">
              <a:spcBef>
                <a:spcPts val="400"/>
              </a:spcBef>
            </a:pPr>
            <a:r>
              <a:rPr lang="en-US" altLang="en-US" sz="1600" dirty="0">
                <a:latin typeface="Myriad Pro" charset="0"/>
              </a:rPr>
              <a:t>If no ADR response is received, a 15-day non-response letter is sent; system generated MR2-Document Absent from the Record error is cited</a:t>
            </a:r>
          </a:p>
          <a:p>
            <a:pPr lvl="1" algn="just">
              <a:spcBef>
                <a:spcPts val="400"/>
              </a:spcBef>
            </a:pPr>
            <a:r>
              <a:rPr lang="en-US" altLang="en-US" sz="1600" dirty="0">
                <a:latin typeface="Myriad Pro" charset="0"/>
              </a:rPr>
              <a:t>If an ADR response is received but does not include all the requested items, an Incomplete Information letter is sent to the provider specifying the missing item(s); MR2 error is cited</a:t>
            </a:r>
          </a:p>
          <a:p>
            <a:pPr lvl="0" algn="just">
              <a:spcBef>
                <a:spcPts val="400"/>
              </a:spcBef>
            </a:pPr>
            <a:r>
              <a:rPr lang="en-US" altLang="en-US" sz="1700" dirty="0">
                <a:latin typeface="Myriad Pro" charset="0"/>
              </a:rPr>
              <a:t>States receive copies of all letters to providers on a weekly basis via the RC’s SFTP</a:t>
            </a:r>
          </a:p>
          <a:p>
            <a:pPr lvl="0" algn="just">
              <a:spcBef>
                <a:spcPts val="400"/>
              </a:spcBef>
            </a:pPr>
            <a:r>
              <a:rPr lang="en-US" altLang="en-US" sz="1700" dirty="0">
                <a:solidFill>
                  <a:prstClr val="black"/>
                </a:solidFill>
                <a:latin typeface="Myriad Pro" charset="0"/>
              </a:rPr>
              <a:t>Late documentation for MR1/MR2 errors can be accepted until the cycle cut-off date</a:t>
            </a:r>
          </a:p>
        </p:txBody>
      </p:sp>
      <p:sp>
        <p:nvSpPr>
          <p:cNvPr id="108548" name="Slide Number Placeholder 1"/>
          <p:cNvSpPr>
            <a:spLocks noGrp="1"/>
          </p:cNvSpPr>
          <p:nvPr>
            <p:ph type="sldNum" sz="quarter" idx="12"/>
          </p:nvPr>
        </p:nvSpPr>
        <p:spPr bwMode="auto">
          <a:xfrm>
            <a:off x="8686800" y="6345937"/>
            <a:ext cx="344488" cy="4104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0AE44695-CE5D-449F-9141-D65A7E1EE117}" type="slidenum">
              <a:rPr lang="en-US" altLang="en-US" sz="1200" smtClean="0">
                <a:solidFill>
                  <a:srgbClr val="000000"/>
                </a:solidFill>
                <a:latin typeface="Calibri" panose="020F0502020204030204" pitchFamily="34" charset="0"/>
              </a:rPr>
              <a:pPr eaLnBrk="0" hangingPunct="0">
                <a:spcBef>
                  <a:spcPct val="0"/>
                </a:spcBef>
                <a:buFontTx/>
                <a:buNone/>
              </a:pPr>
              <a:t>48</a:t>
            </a:fld>
            <a:endParaRPr lang="en-US" alt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5437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PERM Contractors</a:t>
            </a:r>
          </a:p>
        </p:txBody>
      </p:sp>
      <p:graphicFrame>
        <p:nvGraphicFramePr>
          <p:cNvPr id="4" name="Content Placeholder 3" descr="The Lewin Group is the PERM Statistical Contractor (SC)&#10;&#10;NCI, Inc. is the PERM Review Contractor (RC)&#10;&#10;Booz Allen Hamilton is the PERM Eligibility Review Contractor (ERC)" title="PERM Contractors"/>
          <p:cNvGraphicFramePr>
            <a:graphicFrameLocks noGrp="1"/>
          </p:cNvGraphicFramePr>
          <p:nvPr>
            <p:ph idx="1"/>
            <p:extLst>
              <p:ext uri="{D42A27DB-BD31-4B8C-83A1-F6EECF244321}">
                <p14:modId xmlns:p14="http://schemas.microsoft.com/office/powerpoint/2010/main" val="1082951453"/>
              </p:ext>
            </p:extLst>
          </p:nvPr>
        </p:nvGraphicFramePr>
        <p:xfrm>
          <a:off x="476250" y="1679575"/>
          <a:ext cx="822960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F3A3C3B1-C1C3-4C14-AE23-5700F88FDEB4}" type="slidenum">
              <a:rPr lang="en-US" altLang="en-US" sz="1200" smtClean="0">
                <a:solidFill>
                  <a:srgbClr val="000000"/>
                </a:solidFill>
                <a:latin typeface="Calibri" panose="020F0502020204030204" pitchFamily="34" charset="0"/>
              </a:rPr>
              <a:pPr eaLnBrk="0" hangingPunct="0">
                <a:spcBef>
                  <a:spcPct val="0"/>
                </a:spcBef>
                <a:buFontTx/>
                <a:buNone/>
              </a:pPr>
              <a:t>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216116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1"/>
          <p:cNvSpPr>
            <a:spLocks noGrp="1"/>
          </p:cNvSpPr>
          <p:nvPr>
            <p:ph type="title"/>
          </p:nvPr>
        </p:nvSpPr>
        <p:spPr>
          <a:xfrm>
            <a:off x="0" y="0"/>
            <a:ext cx="9144000" cy="1344613"/>
          </a:xfrm>
          <a:effectLst>
            <a:outerShdw dist="76200" dir="5639981" algn="tl" rotWithShape="0">
              <a:srgbClr val="084A9C"/>
            </a:outerShdw>
          </a:effectLst>
        </p:spPr>
        <p:txBody>
          <a:bodyPr/>
          <a:lstStyle/>
          <a:p>
            <a:pPr eaLnBrk="1" hangingPunct="1"/>
            <a:r>
              <a:rPr lang="en-US" altLang="en-US" sz="3600">
                <a:cs typeface="Times New Roman" panose="02020603050405020304" pitchFamily="18" charset="0"/>
              </a:rPr>
              <a:t>RC: Medical Reviews</a:t>
            </a:r>
          </a:p>
        </p:txBody>
      </p:sp>
      <p:sp>
        <p:nvSpPr>
          <p:cNvPr id="109571" name="TextBox 1"/>
          <p:cNvSpPr txBox="1">
            <a:spLocks noChangeArrowheads="1"/>
          </p:cNvSpPr>
          <p:nvPr/>
        </p:nvSpPr>
        <p:spPr bwMode="auto">
          <a:xfrm>
            <a:off x="457200" y="1828800"/>
            <a:ext cx="8348663" cy="498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800100" indent="-34290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marL="0" indent="0" algn="just" eaLnBrk="1" hangingPunct="1">
              <a:spcBef>
                <a:spcPts val="400"/>
              </a:spcBef>
              <a:buFont typeface="Arial" panose="020B0604020202020204" pitchFamily="34" charset="0"/>
              <a:buNone/>
              <a:defRPr/>
            </a:pPr>
            <a:r>
              <a:rPr lang="en-US" altLang="en-US" sz="1800" dirty="0">
                <a:latin typeface="Myriad Pro" charset="0"/>
                <a:cs typeface="Times New Roman" panose="02020603050405020304" pitchFamily="18" charset="0"/>
              </a:rPr>
              <a:t>Orientations are held for all cycle states to include:</a:t>
            </a:r>
          </a:p>
          <a:p>
            <a:pPr lvl="1" algn="just" eaLnBrk="1" hangingPunct="1">
              <a:spcBef>
                <a:spcPts val="400"/>
              </a:spcBef>
              <a:buFont typeface="Times New Roman" panose="02020603050405020304" pitchFamily="18" charset="0"/>
              <a:buChar char="̶"/>
              <a:defRPr/>
            </a:pPr>
            <a:r>
              <a:rPr lang="en-US" altLang="en-US" sz="1600" dirty="0">
                <a:latin typeface="Myriad Pro" charset="0"/>
                <a:cs typeface="Times New Roman" panose="02020603050405020304" pitchFamily="18" charset="0"/>
              </a:rPr>
              <a:t>Medical review process</a:t>
            </a:r>
          </a:p>
          <a:p>
            <a:pPr lvl="1" algn="just" eaLnBrk="1" hangingPunct="1">
              <a:spcBef>
                <a:spcPts val="400"/>
              </a:spcBef>
              <a:buFont typeface="Times New Roman" panose="02020603050405020304" pitchFamily="18" charset="0"/>
              <a:buChar char="̶"/>
              <a:defRPr/>
            </a:pPr>
            <a:r>
              <a:rPr lang="en-US" altLang="en-US" sz="1600" dirty="0">
                <a:latin typeface="Myriad Pro" charset="0"/>
                <a:cs typeface="Times New Roman" panose="02020603050405020304" pitchFamily="18" charset="0"/>
              </a:rPr>
              <a:t>Medical record request process</a:t>
            </a:r>
          </a:p>
          <a:p>
            <a:pPr lvl="1" algn="just" eaLnBrk="1" hangingPunct="1">
              <a:spcBef>
                <a:spcPts val="400"/>
              </a:spcBef>
              <a:buFont typeface="Times New Roman" panose="02020603050405020304" pitchFamily="18" charset="0"/>
              <a:buChar char="̶"/>
              <a:defRPr/>
            </a:pPr>
            <a:r>
              <a:rPr lang="en-US" altLang="en-US" sz="1600" dirty="0">
                <a:solidFill>
                  <a:prstClr val="black"/>
                </a:solidFill>
                <a:latin typeface="Myriad Pro" charset="0"/>
                <a:cs typeface="Times New Roman" panose="02020603050405020304" pitchFamily="18" charset="0"/>
              </a:rPr>
              <a:t>DR/Appeals process</a:t>
            </a:r>
            <a:endParaRPr lang="en-US" altLang="en-US" sz="1600" dirty="0">
              <a:latin typeface="Myriad Pro" charset="0"/>
              <a:cs typeface="Times New Roman" panose="02020603050405020304" pitchFamily="18" charset="0"/>
            </a:endParaRPr>
          </a:p>
          <a:p>
            <a:pPr lvl="1" algn="just" eaLnBrk="1" hangingPunct="1">
              <a:spcBef>
                <a:spcPts val="400"/>
              </a:spcBef>
              <a:buFont typeface="Times New Roman" panose="02020603050405020304" pitchFamily="18" charset="0"/>
              <a:buChar char="̶"/>
              <a:defRPr/>
            </a:pPr>
            <a:r>
              <a:rPr lang="en-US" altLang="en-US" sz="1600" dirty="0">
                <a:latin typeface="Myriad Pro" charset="0"/>
                <a:cs typeface="Times New Roman" panose="02020603050405020304" pitchFamily="18" charset="0"/>
              </a:rPr>
              <a:t>Medical review/policy questionnaire, as needed</a:t>
            </a:r>
          </a:p>
          <a:p>
            <a:pPr algn="just" eaLnBrk="1" hangingPunct="1">
              <a:spcBef>
                <a:spcPts val="400"/>
              </a:spcBef>
              <a:defRPr/>
            </a:pPr>
            <a:r>
              <a:rPr lang="en-US" altLang="en-US" sz="1800" dirty="0">
                <a:solidFill>
                  <a:prstClr val="black"/>
                </a:solidFill>
                <a:latin typeface="Myriad Pro" charset="0"/>
                <a:cs typeface="Times New Roman" panose="02020603050405020304" pitchFamily="18" charset="0"/>
              </a:rPr>
              <a:t>Conducted only on sampled FFS claims</a:t>
            </a:r>
          </a:p>
          <a:p>
            <a:pPr algn="just" eaLnBrk="1" hangingPunct="1">
              <a:spcBef>
                <a:spcPts val="400"/>
              </a:spcBef>
              <a:defRPr/>
            </a:pPr>
            <a:r>
              <a:rPr lang="en-US" altLang="en-US" sz="1800" dirty="0">
                <a:solidFill>
                  <a:prstClr val="black"/>
                </a:solidFill>
                <a:latin typeface="Myriad Pro" charset="0"/>
                <a:cs typeface="Times New Roman" panose="02020603050405020304" pitchFamily="18" charset="0"/>
              </a:rPr>
              <a:t>Utilizes claims data submitted by states, records submitted by providers, and collected state policies</a:t>
            </a:r>
          </a:p>
          <a:p>
            <a:pPr algn="just" eaLnBrk="1" hangingPunct="1">
              <a:spcBef>
                <a:spcPts val="400"/>
              </a:spcBef>
              <a:defRPr/>
            </a:pPr>
            <a:r>
              <a:rPr lang="en-US" altLang="en-US" sz="1800" dirty="0">
                <a:solidFill>
                  <a:prstClr val="black"/>
                </a:solidFill>
                <a:latin typeface="Myriad Pro" charset="0"/>
                <a:cs typeface="Times New Roman" panose="02020603050405020304" pitchFamily="18" charset="0"/>
              </a:rPr>
              <a:t>Validates whether the claim was paid correctly by assessing the following</a:t>
            </a:r>
          </a:p>
          <a:p>
            <a:pPr lvl="1" algn="just" eaLnBrk="1" hangingPunct="1">
              <a:spcBef>
                <a:spcPts val="400"/>
              </a:spcBef>
              <a:buFont typeface="Times New Roman" panose="02020603050405020304" pitchFamily="18" charset="0"/>
              <a:buChar char="̶"/>
              <a:defRPr/>
            </a:pPr>
            <a:r>
              <a:rPr lang="en-US" altLang="en-US" sz="1600" dirty="0">
                <a:latin typeface="Myriad Pro" charset="0"/>
                <a:cs typeface="Times New Roman" panose="02020603050405020304" pitchFamily="18" charset="0"/>
              </a:rPr>
              <a:t>Adherence to federal and states’ guidelines and policies related to the service type</a:t>
            </a:r>
          </a:p>
          <a:p>
            <a:pPr lvl="1" algn="just" eaLnBrk="1" hangingPunct="1">
              <a:spcBef>
                <a:spcPts val="400"/>
              </a:spcBef>
              <a:buFont typeface="Times New Roman" panose="02020603050405020304" pitchFamily="18" charset="0"/>
              <a:buChar char="̶"/>
              <a:defRPr/>
            </a:pPr>
            <a:r>
              <a:rPr lang="en-US" altLang="en-US" sz="1600" dirty="0">
                <a:solidFill>
                  <a:prstClr val="black"/>
                </a:solidFill>
                <a:latin typeface="Myriad Pro" charset="0"/>
                <a:cs typeface="Times New Roman" panose="02020603050405020304" pitchFamily="18" charset="0"/>
              </a:rPr>
              <a:t>Completeness of medical record documentation to substantiate the claim</a:t>
            </a:r>
          </a:p>
          <a:p>
            <a:pPr lvl="1" algn="just" eaLnBrk="1" hangingPunct="1">
              <a:spcBef>
                <a:spcPts val="400"/>
              </a:spcBef>
              <a:buFont typeface="Times New Roman" panose="02020603050405020304" pitchFamily="18" charset="0"/>
              <a:buChar char="̶"/>
              <a:defRPr/>
            </a:pPr>
            <a:r>
              <a:rPr lang="en-US" altLang="en-US" sz="1600" dirty="0">
                <a:solidFill>
                  <a:prstClr val="black"/>
                </a:solidFill>
                <a:latin typeface="Myriad Pro" charset="0"/>
                <a:cs typeface="Times New Roman" panose="02020603050405020304" pitchFamily="18" charset="0"/>
              </a:rPr>
              <a:t>Medical necessity of the service provided</a:t>
            </a:r>
          </a:p>
          <a:p>
            <a:pPr lvl="1" algn="just" eaLnBrk="1" hangingPunct="1">
              <a:spcBef>
                <a:spcPts val="400"/>
              </a:spcBef>
              <a:buFont typeface="Times New Roman" panose="02020603050405020304" pitchFamily="18" charset="0"/>
              <a:buChar char="̶"/>
              <a:defRPr/>
            </a:pPr>
            <a:r>
              <a:rPr lang="en-US" altLang="en-US" sz="1600" dirty="0">
                <a:solidFill>
                  <a:prstClr val="black"/>
                </a:solidFill>
                <a:latin typeface="Myriad Pro" charset="0"/>
                <a:cs typeface="Times New Roman" panose="02020603050405020304" pitchFamily="18" charset="0"/>
              </a:rPr>
              <a:t>Validation that the service was provided as ordered and billed</a:t>
            </a:r>
          </a:p>
          <a:p>
            <a:pPr lvl="1" algn="just" eaLnBrk="1" hangingPunct="1">
              <a:spcBef>
                <a:spcPts val="400"/>
              </a:spcBef>
              <a:buFont typeface="Times New Roman" panose="02020603050405020304" pitchFamily="18" charset="0"/>
              <a:buChar char="̶"/>
              <a:defRPr/>
            </a:pPr>
            <a:r>
              <a:rPr lang="en-US" altLang="en-US" sz="1600" dirty="0">
                <a:solidFill>
                  <a:prstClr val="black"/>
                </a:solidFill>
                <a:latin typeface="Myriad Pro" charset="0"/>
                <a:cs typeface="Times New Roman" panose="02020603050405020304" pitchFamily="18" charset="0"/>
              </a:rPr>
              <a:t>Claim was correctly coded</a:t>
            </a:r>
          </a:p>
          <a:p>
            <a:pPr eaLnBrk="1" hangingPunct="1">
              <a:spcBef>
                <a:spcPts val="475"/>
              </a:spcBef>
              <a:defRPr/>
            </a:pPr>
            <a:endParaRPr lang="en-US" altLang="en-US" sz="2400" dirty="0">
              <a:solidFill>
                <a:prstClr val="black"/>
              </a:solidFill>
              <a:latin typeface="Myriad Pro" charset="0"/>
              <a:cs typeface="Times New Roman" panose="02020603050405020304" pitchFamily="18" charset="0"/>
            </a:endParaRPr>
          </a:p>
        </p:txBody>
      </p:sp>
      <p:sp>
        <p:nvSpPr>
          <p:cNvPr id="110596" name="Slide Number Placeholder 2"/>
          <p:cNvSpPr>
            <a:spLocks noGrp="1"/>
          </p:cNvSpPr>
          <p:nvPr>
            <p:ph type="sldNum" sz="quarter" idx="10"/>
          </p:nvPr>
        </p:nvSpPr>
        <p:spPr bwMode="auto">
          <a:xfrm>
            <a:off x="6894513"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62763476-9F39-48B2-922C-AB8957CFA33C}" type="slidenum">
              <a:rPr lang="en-US" altLang="en-US" sz="1200" smtClean="0">
                <a:solidFill>
                  <a:srgbClr val="000000"/>
                </a:solidFill>
                <a:latin typeface="Calibri" panose="020F0502020204030204" pitchFamily="34" charset="0"/>
              </a:rPr>
              <a:pPr>
                <a:spcBef>
                  <a:spcPct val="0"/>
                </a:spcBef>
                <a:buFontTx/>
                <a:buNone/>
              </a:pPr>
              <a:t>49</a:t>
            </a:fld>
            <a:endParaRPr lang="en-US" altLang="en-US" sz="1200">
              <a:solidFill>
                <a:srgbClr val="000000"/>
              </a:solidFill>
              <a:latin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49238" y="2935288"/>
            <a:ext cx="8562975" cy="1244600"/>
          </a:xfrm>
        </p:spPr>
        <p:txBody>
          <a:bodyPr/>
          <a:lstStyle/>
          <a:p>
            <a:pPr eaLnBrk="1" hangingPunct="1"/>
            <a:r>
              <a:rPr lang="en-US" altLang="en-US" sz="3200" dirty="0">
                <a:solidFill>
                  <a:srgbClr val="1F497D"/>
                </a:solidFill>
                <a:latin typeface="Myriad Pro" charset="0"/>
              </a:rPr>
              <a:t>ERC </a:t>
            </a:r>
            <a:r>
              <a:rPr lang="en-US" altLang="en-US" sz="3200" dirty="0">
                <a:solidFill>
                  <a:schemeClr val="tx2"/>
                </a:solidFill>
                <a:latin typeface="Myriad Pro" charset="0"/>
              </a:rPr>
              <a:t>Process Details</a:t>
            </a:r>
          </a:p>
        </p:txBody>
      </p:sp>
    </p:spTree>
    <p:extLst>
      <p:ext uri="{BB962C8B-B14F-4D97-AF65-F5344CB8AC3E}">
        <p14:creationId xmlns:p14="http://schemas.microsoft.com/office/powerpoint/2010/main" val="3595265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a:t>ERC: Collection of State Policies</a:t>
            </a:r>
          </a:p>
        </p:txBody>
      </p:sp>
      <p:sp>
        <p:nvSpPr>
          <p:cNvPr id="113667" name="Content Placeholder 1"/>
          <p:cNvSpPr>
            <a:spLocks noGrp="1"/>
          </p:cNvSpPr>
          <p:nvPr>
            <p:ph idx="1"/>
          </p:nvPr>
        </p:nvSpPr>
        <p:spPr>
          <a:xfrm>
            <a:off x="457200" y="1828800"/>
            <a:ext cx="8229600" cy="4286250"/>
          </a:xfrm>
        </p:spPr>
        <p:txBody>
          <a:bodyPr/>
          <a:lstStyle/>
          <a:p>
            <a:pPr algn="just">
              <a:spcBef>
                <a:spcPts val="400"/>
              </a:spcBef>
            </a:pPr>
            <a:r>
              <a:rPr lang="en-US" altLang="en-US" sz="1800" dirty="0">
                <a:latin typeface="Myriad Pro" charset="0"/>
              </a:rPr>
              <a:t>Download policies from public websites (as much as possible), including any COVID-19 related policies</a:t>
            </a:r>
          </a:p>
          <a:p>
            <a:pPr algn="just">
              <a:spcBef>
                <a:spcPts val="400"/>
              </a:spcBef>
            </a:pPr>
            <a:r>
              <a:rPr lang="en-US" altLang="en-US" sz="1800" dirty="0">
                <a:latin typeface="Myriad Pro" charset="0"/>
              </a:rPr>
              <a:t>Request from the state any policies that are not publicly available, including any COVID-19 related policies</a:t>
            </a:r>
          </a:p>
          <a:p>
            <a:pPr algn="just">
              <a:spcBef>
                <a:spcPts val="400"/>
              </a:spcBef>
            </a:pPr>
            <a:r>
              <a:rPr lang="en-US" altLang="en-US" sz="1800" dirty="0">
                <a:latin typeface="Myriad Pro" charset="0"/>
              </a:rPr>
              <a:t>Use information gathered to populate the Policy Survey</a:t>
            </a:r>
          </a:p>
          <a:p>
            <a:pPr algn="just">
              <a:spcBef>
                <a:spcPts val="400"/>
              </a:spcBef>
            </a:pPr>
            <a:r>
              <a:rPr lang="en-US" altLang="en-US" sz="1800" dirty="0">
                <a:latin typeface="Myriad Pro" charset="0"/>
              </a:rPr>
              <a:t>Submit the Policy Survey to states for review</a:t>
            </a:r>
          </a:p>
          <a:p>
            <a:pPr algn="just">
              <a:spcBef>
                <a:spcPts val="400"/>
              </a:spcBef>
            </a:pPr>
            <a:r>
              <a:rPr lang="en-US" altLang="en-US" sz="1800" dirty="0">
                <a:latin typeface="Myriad Pro" charset="0"/>
              </a:rPr>
              <a:t>Check for policy updates throughout the cycle</a:t>
            </a:r>
          </a:p>
          <a:p>
            <a:pPr algn="just">
              <a:spcBef>
                <a:spcPts val="400"/>
              </a:spcBef>
            </a:pPr>
            <a:r>
              <a:rPr lang="en-US" altLang="en-US" sz="1800" dirty="0">
                <a:latin typeface="Myriad Pro" charset="0"/>
              </a:rPr>
              <a:t>Upload policies into SMERF system</a:t>
            </a:r>
          </a:p>
        </p:txBody>
      </p:sp>
      <p:sp>
        <p:nvSpPr>
          <p:cNvPr id="113668" name="Slide Number Placeholder 1"/>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93FDD11D-9CC8-4C54-9B43-79BE10CBE094}" type="slidenum">
              <a:rPr lang="en-US" altLang="en-US" sz="1200" smtClean="0">
                <a:solidFill>
                  <a:srgbClr val="000000"/>
                </a:solidFill>
                <a:latin typeface="Calibri" panose="020F0502020204030204" pitchFamily="34" charset="0"/>
              </a:rPr>
              <a:pPr eaLnBrk="0" hangingPunct="0">
                <a:spcBef>
                  <a:spcPct val="0"/>
                </a:spcBef>
                <a:buFontTx/>
                <a:buNone/>
              </a:pPr>
              <a:t>51</a:t>
            </a:fld>
            <a:endParaRPr lang="en-US" altLang="en-US" sz="1200">
              <a:solidFill>
                <a:srgbClr val="000000"/>
              </a:solidFill>
              <a:latin typeface="Calibri" panose="020F0502020204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dirty="0"/>
              <a:t>ERC: State System Access</a:t>
            </a:r>
          </a:p>
        </p:txBody>
      </p:sp>
      <p:sp>
        <p:nvSpPr>
          <p:cNvPr id="122883" name="Content Placeholder 2"/>
          <p:cNvSpPr>
            <a:spLocks noGrp="1"/>
          </p:cNvSpPr>
          <p:nvPr>
            <p:ph idx="1"/>
          </p:nvPr>
        </p:nvSpPr>
        <p:spPr>
          <a:xfrm>
            <a:off x="457200" y="1828800"/>
            <a:ext cx="8229600" cy="4494213"/>
          </a:xfrm>
        </p:spPr>
        <p:txBody>
          <a:bodyPr/>
          <a:lstStyle/>
          <a:p>
            <a:pPr algn="just">
              <a:spcBef>
                <a:spcPts val="400"/>
              </a:spcBef>
              <a:defRPr/>
            </a:pPr>
            <a:r>
              <a:rPr lang="en-US" altLang="en-US" sz="1800" dirty="0">
                <a:solidFill>
                  <a:prstClr val="black"/>
                </a:solidFill>
                <a:latin typeface="Myriad Pro" charset="0"/>
                <a:cs typeface="Times New Roman" panose="02020603050405020304" pitchFamily="18" charset="0"/>
              </a:rPr>
              <a:t>The PERM Final Rule of 2017 requires states to grant federal contractors access to all systems that authorize payments, eligibility systems, systems that contain beneficiary demographics and supporting eligibility documentation, and provider enrollment information to facilitate reviews</a:t>
            </a:r>
            <a:endParaRPr lang="en-US" altLang="en-US" sz="1600" dirty="0">
              <a:solidFill>
                <a:prstClr val="black"/>
              </a:solidFill>
              <a:latin typeface="Myriad Pro" charset="0"/>
            </a:endParaRPr>
          </a:p>
          <a:p>
            <a:pPr algn="just">
              <a:spcBef>
                <a:spcPts val="400"/>
              </a:spcBef>
              <a:defRPr/>
            </a:pPr>
            <a:r>
              <a:rPr lang="en-US" altLang="en-US" sz="1800" dirty="0">
                <a:solidFill>
                  <a:prstClr val="black"/>
                </a:solidFill>
                <a:latin typeface="Myriad Pro" charset="0"/>
                <a:cs typeface="Times New Roman" panose="02020603050405020304" pitchFamily="18" charset="0"/>
              </a:rPr>
              <a:t>The ERC will collect case documentation by directly accessing the states’ systems</a:t>
            </a:r>
          </a:p>
          <a:p>
            <a:pPr marL="742950" lvl="2" indent="-342900" algn="just">
              <a:spcBef>
                <a:spcPts val="400"/>
              </a:spcBef>
              <a:buFont typeface="Times New Roman" panose="02020603050405020304" pitchFamily="18" charset="0"/>
              <a:buChar char="̶"/>
              <a:defRPr/>
            </a:pPr>
            <a:r>
              <a:rPr lang="en-US" altLang="en-US" sz="1600" dirty="0">
                <a:solidFill>
                  <a:prstClr val="black"/>
                </a:solidFill>
                <a:latin typeface="Myriad Pro" charset="0"/>
              </a:rPr>
              <a:t>In addition, states may have to provide documen</a:t>
            </a:r>
            <a:r>
              <a:rPr lang="en-US" altLang="en-US" sz="1600" dirty="0">
                <a:latin typeface="Myriad Pro" charset="0"/>
              </a:rPr>
              <a:t>tation via the ERC’s SFTP if all necessary documentation is not available via system access (e.g., paper files)</a:t>
            </a:r>
          </a:p>
          <a:p>
            <a:pPr algn="just">
              <a:spcBef>
                <a:spcPts val="400"/>
              </a:spcBef>
              <a:defRPr/>
            </a:pPr>
            <a:r>
              <a:rPr lang="en-US" altLang="en-US" sz="1800" dirty="0">
                <a:latin typeface="Myriad Pro" charset="0"/>
                <a:cs typeface="Times New Roman" panose="02020603050405020304" pitchFamily="18" charset="0"/>
              </a:rPr>
              <a:t>The ERC will coordinate with the states to obtain system access by:</a:t>
            </a:r>
          </a:p>
          <a:p>
            <a:pPr marL="742950" lvl="2" indent="-342900" algn="just">
              <a:spcBef>
                <a:spcPts val="400"/>
              </a:spcBef>
              <a:buFont typeface="Times New Roman" panose="02020603050405020304" pitchFamily="18" charset="0"/>
              <a:buChar char="̶"/>
              <a:defRPr/>
            </a:pPr>
            <a:r>
              <a:rPr lang="en-US" altLang="en-US" sz="1600" dirty="0">
                <a:latin typeface="Myriad Pro" charset="0"/>
              </a:rPr>
              <a:t>Gathering information about each system from the states</a:t>
            </a:r>
          </a:p>
          <a:p>
            <a:pPr marL="742950" lvl="2" indent="-342900" algn="just">
              <a:spcBef>
                <a:spcPts val="400"/>
              </a:spcBef>
              <a:buFont typeface="Times New Roman" panose="02020603050405020304" pitchFamily="18" charset="0"/>
              <a:buChar char="̶"/>
              <a:defRPr/>
            </a:pPr>
            <a:r>
              <a:rPr lang="en-US" altLang="en-US" sz="1600" dirty="0">
                <a:latin typeface="Myriad Pro" charset="0"/>
              </a:rPr>
              <a:t>Completing any documents, such as data use agreements and system access forms, necessary to access the state systems</a:t>
            </a:r>
          </a:p>
          <a:p>
            <a:pPr marL="742950" lvl="2" indent="-342900" algn="just">
              <a:spcBef>
                <a:spcPts val="400"/>
              </a:spcBef>
              <a:buFont typeface="Times New Roman" panose="02020603050405020304" pitchFamily="18" charset="0"/>
              <a:buChar char="̶"/>
              <a:defRPr/>
            </a:pPr>
            <a:r>
              <a:rPr lang="en-US" altLang="en-US" sz="1600" dirty="0">
                <a:latin typeface="Myriad Pro" charset="0"/>
              </a:rPr>
              <a:t>Taking any required trainings</a:t>
            </a:r>
          </a:p>
        </p:txBody>
      </p:sp>
      <p:sp>
        <p:nvSpPr>
          <p:cNvPr id="122884" name="Slide Number Placeholder 1"/>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18DAC9EF-07C5-4119-A616-13A9DF0D3AE9}" type="slidenum">
              <a:rPr lang="en-US" altLang="en-US" sz="1200" smtClean="0">
                <a:solidFill>
                  <a:srgbClr val="000000"/>
                </a:solidFill>
                <a:latin typeface="Calibri" panose="020F0502020204030204" pitchFamily="34" charset="0"/>
              </a:rPr>
              <a:pPr eaLnBrk="0" hangingPunct="0">
                <a:spcBef>
                  <a:spcPct val="0"/>
                </a:spcBef>
                <a:buFontTx/>
                <a:buNone/>
              </a:pPr>
              <a:t>52</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504545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a:t>ERC: Eligibility Case Review Planning Document</a:t>
            </a:r>
          </a:p>
        </p:txBody>
      </p:sp>
      <p:sp>
        <p:nvSpPr>
          <p:cNvPr id="114691" name="Content Placeholder 1"/>
          <p:cNvSpPr>
            <a:spLocks noGrp="1"/>
          </p:cNvSpPr>
          <p:nvPr>
            <p:ph idx="1"/>
          </p:nvPr>
        </p:nvSpPr>
        <p:spPr>
          <a:xfrm>
            <a:off x="457200" y="1638300"/>
            <a:ext cx="8229600" cy="4991100"/>
          </a:xfrm>
        </p:spPr>
        <p:txBody>
          <a:bodyPr/>
          <a:lstStyle/>
          <a:p>
            <a:pPr marL="342900" lvl="1" indent="-342900" algn="just">
              <a:spcBef>
                <a:spcPts val="400"/>
              </a:spcBef>
              <a:buFont typeface="Arial" panose="020B0604020202020204" pitchFamily="34" charset="0"/>
              <a:buChar char="•"/>
              <a:defRPr/>
            </a:pPr>
            <a:r>
              <a:rPr lang="en-US" altLang="en-US" sz="1800" dirty="0">
                <a:latin typeface="Myriad Pro" charset="0"/>
              </a:rPr>
              <a:t>The purpose is to have a shared document among the state, the ERC, and CMS that outlines necessary components of the cycle activities and provides details necessary for conducting eligibility case reviews</a:t>
            </a:r>
          </a:p>
          <a:p>
            <a:pPr marL="342900" lvl="1" indent="-342900" algn="just">
              <a:spcBef>
                <a:spcPts val="400"/>
              </a:spcBef>
              <a:buFont typeface="Arial" panose="020B0604020202020204" pitchFamily="34" charset="0"/>
              <a:buChar char="•"/>
              <a:defRPr/>
            </a:pPr>
            <a:r>
              <a:rPr lang="en-US" altLang="en-US" sz="1800" dirty="0">
                <a:latin typeface="Myriad Pro" charset="0"/>
              </a:rPr>
              <a:t>The Planning Document includes information such as: </a:t>
            </a:r>
          </a:p>
          <a:p>
            <a:pPr marL="742950" lvl="2" indent="-342900" algn="just">
              <a:spcBef>
                <a:spcPts val="400"/>
              </a:spcBef>
              <a:defRPr/>
            </a:pPr>
            <a:r>
              <a:rPr lang="en-US" altLang="en-US" sz="1600" dirty="0">
                <a:latin typeface="Myriad Pro" charset="0"/>
              </a:rPr>
              <a:t>State, CMS, and ERC points of contact</a:t>
            </a:r>
          </a:p>
          <a:p>
            <a:pPr marL="742950" lvl="2" indent="-342900" algn="just">
              <a:spcBef>
                <a:spcPts val="400"/>
              </a:spcBef>
              <a:defRPr/>
            </a:pPr>
            <a:r>
              <a:rPr lang="en-US" altLang="en-US" sz="1600" dirty="0">
                <a:latin typeface="Myriad Pro" charset="0"/>
              </a:rPr>
              <a:t>State characteristics </a:t>
            </a:r>
          </a:p>
          <a:p>
            <a:pPr marL="742950" lvl="2" indent="-342900" algn="just">
              <a:spcBef>
                <a:spcPts val="400"/>
              </a:spcBef>
              <a:defRPr/>
            </a:pPr>
            <a:r>
              <a:rPr lang="en-US" altLang="en-US" sz="1600" dirty="0">
                <a:latin typeface="Myriad Pro" charset="0"/>
              </a:rPr>
              <a:t>State eligibility systems summary</a:t>
            </a:r>
          </a:p>
          <a:p>
            <a:pPr marL="742950" lvl="2" indent="-342900" algn="just">
              <a:spcBef>
                <a:spcPts val="400"/>
              </a:spcBef>
              <a:defRPr/>
            </a:pPr>
            <a:r>
              <a:rPr lang="en-US" altLang="en-US" sz="1600" dirty="0">
                <a:latin typeface="Myriad Pro" charset="0"/>
              </a:rPr>
              <a:t>State eligibility verification requirements</a:t>
            </a:r>
          </a:p>
          <a:p>
            <a:pPr marL="742950" lvl="2" indent="-342900" algn="just">
              <a:spcBef>
                <a:spcPts val="400"/>
              </a:spcBef>
              <a:defRPr/>
            </a:pPr>
            <a:r>
              <a:rPr lang="en-US" altLang="en-US" sz="1600" dirty="0">
                <a:latin typeface="Myriad Pro" charset="0"/>
              </a:rPr>
              <a:t>Active waiver and mitigation plans for eligibility</a:t>
            </a:r>
          </a:p>
          <a:p>
            <a:pPr marL="742950" lvl="2" indent="-342900" algn="just">
              <a:spcBef>
                <a:spcPts val="400"/>
              </a:spcBef>
              <a:defRPr/>
            </a:pPr>
            <a:r>
              <a:rPr lang="en-US" altLang="en-US" sz="1600" dirty="0">
                <a:latin typeface="Myriad Pro" charset="0"/>
              </a:rPr>
              <a:t>State eligibility categories and FMAP rates</a:t>
            </a:r>
          </a:p>
          <a:p>
            <a:pPr marL="742950" lvl="2" indent="-342900" algn="just">
              <a:spcBef>
                <a:spcPts val="400"/>
              </a:spcBef>
              <a:defRPr/>
            </a:pPr>
            <a:r>
              <a:rPr lang="en-US" altLang="en-US" sz="1600" dirty="0">
                <a:latin typeface="Myriad Pro" charset="0"/>
              </a:rPr>
              <a:t>Paper case file collection process</a:t>
            </a:r>
          </a:p>
          <a:p>
            <a:pPr marL="742950" lvl="2" indent="-342900" algn="just">
              <a:spcBef>
                <a:spcPts val="400"/>
              </a:spcBef>
              <a:defRPr/>
            </a:pPr>
            <a:r>
              <a:rPr lang="en-US" altLang="en-US" sz="1600" dirty="0">
                <a:latin typeface="Myriad Pro" charset="0"/>
              </a:rPr>
              <a:t>PERM tasks and timeline</a:t>
            </a:r>
          </a:p>
          <a:p>
            <a:pPr marL="742950" lvl="2" indent="-342900" algn="just">
              <a:spcBef>
                <a:spcPts val="400"/>
              </a:spcBef>
              <a:defRPr/>
            </a:pPr>
            <a:r>
              <a:rPr lang="en-US" altLang="en-US" sz="1600" dirty="0">
                <a:latin typeface="Myriad Pro" charset="0"/>
              </a:rPr>
              <a:t>DR and appeals process</a:t>
            </a:r>
          </a:p>
          <a:p>
            <a:pPr marL="742950" lvl="2" indent="-342900" algn="just">
              <a:spcBef>
                <a:spcPts val="400"/>
              </a:spcBef>
              <a:defRPr/>
            </a:pPr>
            <a:r>
              <a:rPr lang="en-US" altLang="en-US" sz="1600" dirty="0">
                <a:latin typeface="Myriad Pro" charset="0"/>
              </a:rPr>
              <a:t>Eligibility category mapping</a:t>
            </a:r>
          </a:p>
          <a:p>
            <a:pPr marL="742950" lvl="2" indent="-342900" algn="just">
              <a:spcBef>
                <a:spcPts val="400"/>
              </a:spcBef>
              <a:defRPr/>
            </a:pPr>
            <a:r>
              <a:rPr lang="en-US" altLang="en-US" sz="1600" dirty="0">
                <a:latin typeface="Myriad Pro" charset="0"/>
              </a:rPr>
              <a:t>System access questionnaire </a:t>
            </a:r>
          </a:p>
          <a:p>
            <a:pPr marL="742950" lvl="2" indent="-342900" algn="just">
              <a:spcBef>
                <a:spcPts val="400"/>
              </a:spcBef>
              <a:defRPr/>
            </a:pPr>
            <a:r>
              <a:rPr lang="en-US" altLang="en-US" sz="1600" dirty="0">
                <a:latin typeface="Myriad Pro" charset="0"/>
              </a:rPr>
              <a:t>MAGI verification plan</a:t>
            </a:r>
          </a:p>
          <a:p>
            <a:pPr marL="742950" lvl="2" indent="-342900" algn="just">
              <a:spcBef>
                <a:spcPts val="400"/>
              </a:spcBef>
              <a:defRPr/>
            </a:pPr>
            <a:r>
              <a:rPr lang="en-US" altLang="en-US" sz="1600" dirty="0">
                <a:latin typeface="Myriad Pro" charset="0"/>
              </a:rPr>
              <a:t>Any additional state-specific information</a:t>
            </a:r>
          </a:p>
        </p:txBody>
      </p:sp>
      <p:sp>
        <p:nvSpPr>
          <p:cNvPr id="114692" name="Slide Number Placeholder 1"/>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C6EB890B-1816-4433-AA10-3AD25746E943}" type="slidenum">
              <a:rPr lang="en-US" altLang="en-US" sz="1200" smtClean="0">
                <a:solidFill>
                  <a:srgbClr val="000000"/>
                </a:solidFill>
                <a:latin typeface="Calibri" panose="020F0502020204030204" pitchFamily="34" charset="0"/>
              </a:rPr>
              <a:pPr eaLnBrk="0" hangingPunct="0">
                <a:spcBef>
                  <a:spcPct val="0"/>
                </a:spcBef>
                <a:buFontTx/>
                <a:buNone/>
              </a:pPr>
              <a:t>53</a:t>
            </a:fld>
            <a:endParaRPr lang="en-US" altLang="en-US" sz="1200">
              <a:solidFill>
                <a:srgbClr val="000000"/>
              </a:solidFill>
              <a:latin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ERC: </a:t>
            </a:r>
            <a:r>
              <a:rPr lang="en-US" altLang="en-US" sz="3600">
                <a:cs typeface="Times New Roman" panose="02020603050405020304" pitchFamily="18" charset="0"/>
              </a:rPr>
              <a:t>Eligibility Reviews</a:t>
            </a:r>
          </a:p>
        </p:txBody>
      </p:sp>
      <p:sp>
        <p:nvSpPr>
          <p:cNvPr id="116739" name="Content Placeholder 1"/>
          <p:cNvSpPr>
            <a:spLocks noGrp="1"/>
          </p:cNvSpPr>
          <p:nvPr>
            <p:ph idx="1"/>
          </p:nvPr>
        </p:nvSpPr>
        <p:spPr>
          <a:xfrm>
            <a:off x="457200" y="1828800"/>
            <a:ext cx="8229600" cy="4876800"/>
          </a:xfrm>
        </p:spPr>
        <p:txBody>
          <a:bodyPr/>
          <a:lstStyle/>
          <a:p>
            <a:pPr algn="just" eaLnBrk="1" hangingPunct="1">
              <a:spcBef>
                <a:spcPts val="400"/>
              </a:spcBef>
            </a:pPr>
            <a:r>
              <a:rPr lang="en-US" altLang="en-US" sz="1800" dirty="0">
                <a:latin typeface="Myriad Pro" charset="0"/>
                <a:ea typeface="Calibri" panose="020F0502020204030204" pitchFamily="34" charset="0"/>
                <a:cs typeface="Times New Roman" panose="02020603050405020304" pitchFamily="18" charset="0"/>
              </a:rPr>
              <a:t>Determine case action(s) and action date(s) for review; the review will include: </a:t>
            </a:r>
          </a:p>
          <a:p>
            <a:pPr lvl="1" algn="just" eaLnBrk="1" hangingPunct="1">
              <a:spcBef>
                <a:spcPts val="400"/>
              </a:spcBef>
            </a:pPr>
            <a:r>
              <a:rPr lang="en-US" altLang="en-US" sz="1400" dirty="0">
                <a:latin typeface="Myriad Pro" charset="0"/>
                <a:ea typeface="Calibri" panose="020F0502020204030204" pitchFamily="34" charset="0"/>
                <a:cs typeface="Times New Roman" panose="02020603050405020304" pitchFamily="18" charset="0"/>
              </a:rPr>
              <a:t>The most recent determination or redetermination prior to the date of service; and </a:t>
            </a:r>
          </a:p>
          <a:p>
            <a:pPr lvl="1" algn="just" eaLnBrk="1" hangingPunct="1">
              <a:spcBef>
                <a:spcPts val="400"/>
              </a:spcBef>
            </a:pPr>
            <a:r>
              <a:rPr lang="en-US" altLang="en-US" sz="1400" dirty="0">
                <a:latin typeface="Myriad Pro" charset="0"/>
                <a:ea typeface="Calibri" panose="020F0502020204030204" pitchFamily="34" charset="0"/>
                <a:cs typeface="Times New Roman" panose="02020603050405020304" pitchFamily="18" charset="0"/>
              </a:rPr>
              <a:t>Any changes in circumstance that required an action if it occurred prior to the date of service of the sample claim</a:t>
            </a:r>
          </a:p>
          <a:p>
            <a:pPr algn="just" eaLnBrk="1" hangingPunct="1">
              <a:spcBef>
                <a:spcPts val="400"/>
              </a:spcBef>
            </a:pPr>
            <a:r>
              <a:rPr lang="en-US" altLang="en-US" sz="1800" dirty="0">
                <a:latin typeface="Myriad Pro" charset="0"/>
                <a:ea typeface="Calibri" panose="020F0502020204030204" pitchFamily="34" charset="0"/>
                <a:cs typeface="Times New Roman" panose="02020603050405020304" pitchFamily="18" charset="0"/>
              </a:rPr>
              <a:t>Access and review information used by the state to process the case in the form of system screenshots and case documents that support the eligibility determination</a:t>
            </a:r>
          </a:p>
          <a:p>
            <a:pPr algn="just" eaLnBrk="1" hangingPunct="1">
              <a:spcBef>
                <a:spcPts val="400"/>
              </a:spcBef>
            </a:pPr>
            <a:r>
              <a:rPr lang="en-US" altLang="en-US" sz="1800" dirty="0">
                <a:latin typeface="Myriad Pro" charset="0"/>
                <a:ea typeface="Calibri" panose="020F0502020204030204" pitchFamily="34" charset="0"/>
                <a:cs typeface="Times New Roman" panose="02020603050405020304" pitchFamily="18" charset="0"/>
              </a:rPr>
              <a:t>Review eligibility elements against federal and state policies in place at the time of the action under review and determine if the case is correct or if a payment error or technical deficiency should be cited</a:t>
            </a:r>
            <a:endParaRPr lang="en-US" altLang="en-US" sz="2000" dirty="0">
              <a:latin typeface="Myriad Pro" charset="0"/>
              <a:ea typeface="Calibri" panose="020F0502020204030204" pitchFamily="34" charset="0"/>
              <a:cs typeface="Times New Roman" panose="02020603050405020304" pitchFamily="18" charset="0"/>
            </a:endParaRPr>
          </a:p>
        </p:txBody>
      </p:sp>
      <p:sp>
        <p:nvSpPr>
          <p:cNvPr id="116740" name="Slide Number Placeholder 2"/>
          <p:cNvSpPr>
            <a:spLocks noGrp="1"/>
          </p:cNvSpPr>
          <p:nvPr>
            <p:ph type="sldNum" sz="quarter" idx="10"/>
          </p:nvPr>
        </p:nvSpPr>
        <p:spPr bwMode="auto">
          <a:xfrm>
            <a:off x="6894513"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65C8B1DF-F266-4263-BED1-C3B4B802A970}" type="slidenum">
              <a:rPr lang="en-US" altLang="en-US" sz="1200" smtClean="0">
                <a:solidFill>
                  <a:srgbClr val="000000"/>
                </a:solidFill>
                <a:latin typeface="Calibri" panose="020F0502020204030204" pitchFamily="34" charset="0"/>
              </a:rPr>
              <a:pPr>
                <a:spcBef>
                  <a:spcPct val="0"/>
                </a:spcBef>
                <a:buFontTx/>
                <a:buNone/>
              </a:pPr>
              <a:t>54</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749929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cs typeface="Times New Roman" panose="02020603050405020304" pitchFamily="18" charset="0"/>
              </a:rPr>
              <a:t>ERC: FMAP Collection</a:t>
            </a:r>
          </a:p>
        </p:txBody>
      </p:sp>
      <p:sp>
        <p:nvSpPr>
          <p:cNvPr id="2" name="TextBox 1"/>
          <p:cNvSpPr txBox="1"/>
          <p:nvPr/>
        </p:nvSpPr>
        <p:spPr>
          <a:xfrm>
            <a:off x="231775" y="1676400"/>
            <a:ext cx="8763000" cy="2215991"/>
          </a:xfrm>
          <a:prstGeom prst="rect">
            <a:avLst/>
          </a:prstGeom>
          <a:noFill/>
        </p:spPr>
        <p:txBody>
          <a:bodyPr>
            <a:spAutoFit/>
          </a:bodyPr>
          <a:lstStyle/>
          <a:p>
            <a:pPr fontAlgn="auto">
              <a:spcBef>
                <a:spcPts val="0"/>
              </a:spcBef>
              <a:spcAft>
                <a:spcPts val="0"/>
              </a:spcAft>
              <a:defRPr/>
            </a:pPr>
            <a:endParaRPr lang="en-US" sz="2400" dirty="0">
              <a:solidFill>
                <a:prstClr val="black"/>
              </a:solidFill>
              <a:latin typeface="Myriad Pro"/>
              <a:cs typeface="Times New Roman" panose="02020603050405020304" pitchFamily="18" charset="0"/>
            </a:endParaRPr>
          </a:p>
          <a:p>
            <a:pPr marL="285750" indent="-285750" fontAlgn="auto">
              <a:spcBef>
                <a:spcPts val="0"/>
              </a:spcBef>
              <a:spcAft>
                <a:spcPts val="0"/>
              </a:spcAft>
              <a:buFont typeface="Arial" pitchFamily="34" charset="0"/>
              <a:buChar char="•"/>
              <a:defRPr/>
            </a:pPr>
            <a:r>
              <a:rPr lang="en-US" sz="2400" dirty="0">
                <a:solidFill>
                  <a:prstClr val="black"/>
                </a:solidFill>
                <a:latin typeface="Myriad Pro"/>
                <a:cs typeface="Times New Roman" panose="02020603050405020304" pitchFamily="18" charset="0"/>
              </a:rPr>
              <a:t>The FMAP rate will be collected by the ERC to identify federal dollars assigned to a claim for each type of PERM review based on the eligibility category</a:t>
            </a:r>
            <a:r>
              <a:rPr lang="en-US" sz="2400" dirty="0">
                <a:solidFill>
                  <a:prstClr val="black"/>
                </a:solidFill>
                <a:latin typeface="Myriad Pro"/>
                <a:cs typeface="Times New Roman"/>
              </a:rPr>
              <a:t> and the date the claim was paid</a:t>
            </a:r>
            <a:endParaRPr lang="en-US" sz="2400" strike="sngStrike" dirty="0">
              <a:solidFill>
                <a:prstClr val="black"/>
              </a:solidFill>
              <a:latin typeface="Myriad Pro"/>
              <a:cs typeface="Times New Roman" panose="02020603050405020304" pitchFamily="18" charset="0"/>
            </a:endParaRPr>
          </a:p>
          <a:p>
            <a:pPr marL="285750" indent="-285750" fontAlgn="auto">
              <a:spcBef>
                <a:spcPts val="0"/>
              </a:spcBef>
              <a:spcAft>
                <a:spcPts val="0"/>
              </a:spcAft>
              <a:buFont typeface="Arial" pitchFamily="34" charset="0"/>
              <a:buChar char="•"/>
              <a:defRPr/>
            </a:pPr>
            <a:endParaRPr lang="en-US" dirty="0">
              <a:solidFill>
                <a:prstClr val="black"/>
              </a:solidFill>
              <a:latin typeface="Times New Roman" pitchFamily="18" charset="0"/>
              <a:cs typeface="Times New Roman" pitchFamily="18" charset="0"/>
            </a:endParaRPr>
          </a:p>
        </p:txBody>
      </p:sp>
      <p:sp>
        <p:nvSpPr>
          <p:cNvPr id="118788" name="Slide Number Placeholder 2"/>
          <p:cNvSpPr>
            <a:spLocks noGrp="1"/>
          </p:cNvSpPr>
          <p:nvPr>
            <p:ph type="sldNum" sz="quarter" idx="10"/>
          </p:nvPr>
        </p:nvSpPr>
        <p:spPr bwMode="auto">
          <a:xfrm>
            <a:off x="6861175" y="63722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EA3F1373-FC02-4F4B-BF5F-8D6022CC6F05}" type="slidenum">
              <a:rPr lang="en-US" altLang="en-US" sz="1200" smtClean="0">
                <a:solidFill>
                  <a:srgbClr val="000000"/>
                </a:solidFill>
                <a:latin typeface="Calibri" panose="020F0502020204030204" pitchFamily="34" charset="0"/>
              </a:rPr>
              <a:pPr>
                <a:spcBef>
                  <a:spcPct val="0"/>
                </a:spcBef>
                <a:buFontTx/>
                <a:buNone/>
              </a:pPr>
              <a:t>55</a:t>
            </a:fld>
            <a:endParaRPr lang="en-US" altLang="en-US" sz="1200">
              <a:solidFill>
                <a:srgbClr val="000000"/>
              </a:solidFill>
              <a:latin typeface="Calibri" panose="020F0502020204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a:t>ERC: Pending Documentation Requests</a:t>
            </a:r>
          </a:p>
        </p:txBody>
      </p:sp>
      <p:sp>
        <p:nvSpPr>
          <p:cNvPr id="123907" name="Content Placeholder 2"/>
          <p:cNvSpPr>
            <a:spLocks noGrp="1"/>
          </p:cNvSpPr>
          <p:nvPr>
            <p:ph idx="1"/>
          </p:nvPr>
        </p:nvSpPr>
        <p:spPr>
          <a:xfrm>
            <a:off x="457200" y="1828800"/>
            <a:ext cx="8229600" cy="4494213"/>
          </a:xfrm>
        </p:spPr>
        <p:txBody>
          <a:bodyPr/>
          <a:lstStyle/>
          <a:p>
            <a:pPr>
              <a:defRPr/>
            </a:pPr>
            <a:r>
              <a:rPr lang="en-US" altLang="en-US" sz="2000" dirty="0">
                <a:solidFill>
                  <a:prstClr val="black"/>
                </a:solidFill>
                <a:latin typeface="Myriad Pro" charset="0"/>
              </a:rPr>
              <a:t>Upon the ERC’s initial review of the information collected, the ERC may identify cases with missing information or incorrect timeframes in which the ERC will request the states to provide the documentation</a:t>
            </a:r>
          </a:p>
          <a:p>
            <a:pPr lvl="1">
              <a:defRPr/>
            </a:pPr>
            <a:r>
              <a:rPr lang="en-US" altLang="en-US" sz="1500" dirty="0">
                <a:solidFill>
                  <a:prstClr val="black"/>
                </a:solidFill>
                <a:latin typeface="Myriad Pro" charset="0"/>
              </a:rPr>
              <a:t>The ERC will also answer any questions about the documentation request during the regularly scheduled check-in calls </a:t>
            </a:r>
          </a:p>
          <a:p>
            <a:pPr>
              <a:defRPr/>
            </a:pPr>
            <a:r>
              <a:rPr lang="en-US" altLang="en-US" sz="2000" dirty="0">
                <a:solidFill>
                  <a:prstClr val="black"/>
                </a:solidFill>
                <a:latin typeface="Myriad Pro" charset="0"/>
              </a:rPr>
              <a:t>States will be notified of a pending documentation request via the SMERF system</a:t>
            </a:r>
          </a:p>
          <a:p>
            <a:pPr>
              <a:defRPr/>
            </a:pPr>
            <a:r>
              <a:rPr lang="en-US" altLang="en-US" sz="2000" dirty="0">
                <a:solidFill>
                  <a:prstClr val="black"/>
                </a:solidFill>
                <a:latin typeface="Myriad Pro" charset="0"/>
              </a:rPr>
              <a:t>States will submit the requested documentation to the ERC via its SFTP</a:t>
            </a:r>
          </a:p>
        </p:txBody>
      </p:sp>
      <p:sp>
        <p:nvSpPr>
          <p:cNvPr id="123908" name="Slide Number Placeholder 1"/>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529B1A04-1264-4C86-BE66-B7C27E27ED99}" type="slidenum">
              <a:rPr lang="en-US" altLang="en-US" sz="1200" smtClean="0">
                <a:solidFill>
                  <a:srgbClr val="000000"/>
                </a:solidFill>
                <a:latin typeface="Calibri" panose="020F0502020204030204" pitchFamily="34" charset="0"/>
              </a:rPr>
              <a:pPr eaLnBrk="0" hangingPunct="0">
                <a:spcBef>
                  <a:spcPct val="0"/>
                </a:spcBef>
                <a:buFontTx/>
                <a:buNone/>
              </a:pPr>
              <a:t>56</a:t>
            </a:fld>
            <a:endParaRPr lang="en-US" altLang="en-US" sz="1200">
              <a:solidFill>
                <a:srgbClr val="000000"/>
              </a:solidFill>
              <a:latin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2935288"/>
            <a:ext cx="8229600" cy="1143000"/>
          </a:xfrm>
        </p:spPr>
        <p:txBody>
          <a:bodyPr/>
          <a:lstStyle/>
          <a:p>
            <a:pPr eaLnBrk="1" hangingPunct="1"/>
            <a:r>
              <a:rPr lang="en-US" altLang="en-US">
                <a:solidFill>
                  <a:schemeClr val="tx2"/>
                </a:solidFill>
                <a:latin typeface="Myriad Pro" charset="0"/>
              </a:rPr>
              <a:t>Best Practices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0"/>
            <a:ext cx="9144000" cy="1243013"/>
          </a:xfrm>
        </p:spPr>
        <p:txBody>
          <a:bodyPr/>
          <a:lstStyle/>
          <a:p>
            <a:r>
              <a:rPr lang="en-US" altLang="en-US"/>
              <a:t>Best Practices for States:</a:t>
            </a:r>
            <a:br>
              <a:rPr lang="en-US" altLang="en-US"/>
            </a:br>
            <a:r>
              <a:rPr lang="en-US" altLang="en-US"/>
              <a:t>Working with the SC</a:t>
            </a:r>
          </a:p>
        </p:txBody>
      </p:sp>
      <p:sp>
        <p:nvSpPr>
          <p:cNvPr id="126979" name="Rectangle 3"/>
          <p:cNvSpPr>
            <a:spLocks noGrp="1" noChangeArrowheads="1"/>
          </p:cNvSpPr>
          <p:nvPr>
            <p:ph type="body" idx="1"/>
          </p:nvPr>
        </p:nvSpPr>
        <p:spPr>
          <a:xfrm>
            <a:off x="457200" y="1481138"/>
            <a:ext cx="8229600" cy="5153025"/>
          </a:xfrm>
        </p:spPr>
        <p:txBody>
          <a:bodyPr/>
          <a:lstStyle/>
          <a:p>
            <a:pPr algn="just"/>
            <a:r>
              <a:rPr lang="en-US" altLang="en-US" sz="1800" dirty="0">
                <a:latin typeface="Myriad Pro" charset="0"/>
              </a:rPr>
              <a:t>Assign a dedicated contact person for all communications</a:t>
            </a:r>
          </a:p>
          <a:p>
            <a:pPr algn="just"/>
            <a:r>
              <a:rPr lang="en-US" altLang="en-US" sz="1800" dirty="0">
                <a:latin typeface="Myriad Pro" charset="0"/>
              </a:rPr>
              <a:t>Include all relevant staff in the intake meetings</a:t>
            </a:r>
          </a:p>
          <a:p>
            <a:pPr lvl="1" algn="just">
              <a:spcBef>
                <a:spcPts val="400"/>
              </a:spcBef>
            </a:pPr>
            <a:r>
              <a:rPr lang="en-US" altLang="en-US" sz="1600" dirty="0">
                <a:latin typeface="Myriad Pro" charset="0"/>
              </a:rPr>
              <a:t>For general intake meetings, it is important that all departments that will be pulling data or responding to questions about PERM data be in attendance</a:t>
            </a:r>
          </a:p>
          <a:p>
            <a:pPr lvl="1" algn="just"/>
            <a:r>
              <a:rPr lang="en-US" altLang="en-US" sz="1600" dirty="0">
                <a:latin typeface="Myriad Pro" charset="0"/>
              </a:rPr>
              <a:t>If vendors will be pulling and/or submitting PERM data, they should be included in intake meetings and calls with the SC</a:t>
            </a:r>
          </a:p>
          <a:p>
            <a:pPr lvl="1" algn="just"/>
            <a:r>
              <a:rPr lang="en-US" altLang="en-US" sz="1600" dirty="0">
                <a:latin typeface="Myriad Pro" charset="0"/>
              </a:rPr>
              <a:t>All relevant financial staff should be included in the CMS 64/21 intake meetings</a:t>
            </a:r>
          </a:p>
          <a:p>
            <a:pPr algn="just">
              <a:spcBef>
                <a:spcPts val="400"/>
              </a:spcBef>
            </a:pPr>
            <a:r>
              <a:rPr lang="en-US" altLang="en-US" sz="1800" dirty="0">
                <a:latin typeface="Myriad Pro" charset="0"/>
              </a:rPr>
              <a:t>Check FTP compatibility before submitting the Q1 data</a:t>
            </a:r>
          </a:p>
          <a:p>
            <a:pPr lvl="1" algn="just"/>
            <a:r>
              <a:rPr lang="en-US" altLang="en-US" sz="1600" dirty="0">
                <a:latin typeface="Myriad Pro" charset="0"/>
              </a:rPr>
              <a:t>This includes encrypting, password-protecting, and uploading file</a:t>
            </a:r>
          </a:p>
          <a:p>
            <a:pPr algn="just"/>
            <a:r>
              <a:rPr lang="en-US" altLang="en-US" sz="1800" dirty="0">
                <a:latin typeface="Myriad Pro" charset="0"/>
              </a:rPr>
              <a:t>Submit test data to ensure that the submission can be read and reviewed by the SC</a:t>
            </a:r>
          </a:p>
          <a:p>
            <a:pPr lvl="1" algn="just"/>
            <a:r>
              <a:rPr lang="en-US" altLang="en-US" sz="1600" dirty="0">
                <a:latin typeface="Myriad Pro" charset="0"/>
              </a:rPr>
              <a:t>States should perform quality checks to make sure data fields are uniformly populated with valid values</a:t>
            </a:r>
          </a:p>
          <a:p>
            <a:pPr lvl="1" algn="just"/>
            <a:r>
              <a:rPr lang="en-US" altLang="en-US" sz="1600" dirty="0">
                <a:latin typeface="Myriad Pro" charset="0"/>
              </a:rPr>
              <a:t>States should compare data documentation submitted with data – file layouts and variable decodes – are all up to date and accurate for timeframe of data supplied</a:t>
            </a:r>
          </a:p>
          <a:p>
            <a:pPr lvl="1" algn="just"/>
            <a:r>
              <a:rPr lang="en-US" altLang="en-US" sz="1600" dirty="0">
                <a:latin typeface="Myriad Pro" charset="0"/>
              </a:rPr>
              <a:t>Note additional variables that are necessary to be included in the data submission to assist state staff or SC in identifying correct claim</a:t>
            </a:r>
          </a:p>
        </p:txBody>
      </p:sp>
      <p:sp>
        <p:nvSpPr>
          <p:cNvPr id="126980" name="Slide Number Placeholder 3"/>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E798E4E3-3CD1-41F0-968F-0127645E12D4}" type="slidenum">
              <a:rPr lang="en-US" altLang="en-US" sz="1200" smtClean="0">
                <a:solidFill>
                  <a:srgbClr val="000000"/>
                </a:solidFill>
                <a:latin typeface="Calibri" panose="020F0502020204030204" pitchFamily="34" charset="0"/>
              </a:rPr>
              <a:pPr eaLnBrk="0" hangingPunct="0">
                <a:spcBef>
                  <a:spcPct val="0"/>
                </a:spcBef>
                <a:buFontTx/>
                <a:buNone/>
              </a:pPr>
              <a:t>58</a:t>
            </a:fld>
            <a:endParaRPr lang="en-US" altLang="en-US" sz="1200">
              <a:solidFill>
                <a:srgbClr val="000000"/>
              </a:solidFill>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PERM Cycle Progression</a:t>
            </a:r>
          </a:p>
        </p:txBody>
      </p:sp>
      <p:sp>
        <p:nvSpPr>
          <p:cNvPr id="35843" name="Content Placeholder 2"/>
          <p:cNvSpPr>
            <a:spLocks noGrp="1"/>
          </p:cNvSpPr>
          <p:nvPr>
            <p:ph idx="1"/>
          </p:nvPr>
        </p:nvSpPr>
        <p:spPr>
          <a:xfrm>
            <a:off x="457200" y="1584325"/>
            <a:ext cx="8229600" cy="2144713"/>
          </a:xfrm>
        </p:spPr>
        <p:txBody>
          <a:bodyPr/>
          <a:lstStyle/>
          <a:p>
            <a:pPr algn="just">
              <a:spcBef>
                <a:spcPts val="400"/>
              </a:spcBef>
            </a:pPr>
            <a:r>
              <a:rPr lang="en-US" altLang="en-US" sz="1800" dirty="0">
                <a:latin typeface="Myriad Pro" charset="0"/>
              </a:rPr>
              <a:t>Process of sampling, reviewing payments, calculating and reporting improper payment rates takes more than two years</a:t>
            </a:r>
          </a:p>
          <a:p>
            <a:pPr algn="just">
              <a:spcBef>
                <a:spcPts val="400"/>
              </a:spcBef>
            </a:pPr>
            <a:r>
              <a:rPr lang="en-US" altLang="en-US" sz="1800" dirty="0">
                <a:latin typeface="Myriad Pro" charset="0"/>
              </a:rPr>
              <a:t>FFS claims and managed care capitation payments are collected for a full year – July 1, 2021 through June 30, 2022 </a:t>
            </a:r>
          </a:p>
          <a:p>
            <a:pPr lvl="1" algn="just">
              <a:spcBef>
                <a:spcPts val="400"/>
              </a:spcBef>
            </a:pPr>
            <a:r>
              <a:rPr lang="en-US" altLang="en-US" sz="1600" dirty="0">
                <a:latin typeface="Myriad Pro" charset="0"/>
              </a:rPr>
              <a:t>Payments receive a data processing, medical, and/or eligibility review</a:t>
            </a:r>
          </a:p>
          <a:p>
            <a:pPr lvl="1" algn="just">
              <a:spcBef>
                <a:spcPts val="400"/>
              </a:spcBef>
            </a:pPr>
            <a:r>
              <a:rPr lang="en-US" altLang="en-US" sz="1600" dirty="0">
                <a:latin typeface="Myriad Pro" charset="0"/>
              </a:rPr>
              <a:t>Findings are used to calculate improper payment rates</a:t>
            </a:r>
          </a:p>
          <a:p>
            <a:pPr lvl="1" algn="just">
              <a:spcBef>
                <a:spcPts val="400"/>
              </a:spcBef>
            </a:pPr>
            <a:r>
              <a:rPr lang="en-US" altLang="en-US" sz="1600" dirty="0">
                <a:latin typeface="Myriad Pro" charset="0"/>
              </a:rPr>
              <a:t>States receive findings and develop corrective action plan</a:t>
            </a: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E247711E-DA01-4B84-8453-764B2FD41E33}" type="slidenum">
              <a:rPr lang="en-US" altLang="en-US" sz="1200" smtClean="0">
                <a:solidFill>
                  <a:srgbClr val="000000"/>
                </a:solidFill>
                <a:latin typeface="Calibri" panose="020F0502020204030204" pitchFamily="34" charset="0"/>
              </a:rPr>
              <a:pPr>
                <a:spcBef>
                  <a:spcPct val="0"/>
                </a:spcBef>
                <a:buFontTx/>
                <a:buNone/>
              </a:pPr>
              <a:t>5</a:t>
            </a:fld>
            <a:endParaRPr lang="en-US" altLang="en-US" sz="1200" dirty="0">
              <a:solidFill>
                <a:srgbClr val="000000"/>
              </a:solidFill>
              <a:latin typeface="Calibri" panose="020F0502020204030204" pitchFamily="34" charset="0"/>
            </a:endParaRPr>
          </a:p>
        </p:txBody>
      </p:sp>
      <p:sp>
        <p:nvSpPr>
          <p:cNvPr id="35845" name="Text Box 34"/>
          <p:cNvSpPr txBox="1">
            <a:spLocks noChangeArrowheads="1"/>
          </p:cNvSpPr>
          <p:nvPr/>
        </p:nvSpPr>
        <p:spPr bwMode="auto">
          <a:xfrm>
            <a:off x="1624013" y="3819525"/>
            <a:ext cx="593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400" b="1" dirty="0">
                <a:latin typeface="Arial" panose="020B0604020202020204" pitchFamily="34" charset="0"/>
                <a:ea typeface="MS PGothic" panose="020B0600070205080204" pitchFamily="34" charset="-128"/>
              </a:rPr>
              <a:t>RY 2023 PERM Cycle Timeline</a:t>
            </a:r>
          </a:p>
        </p:txBody>
      </p:sp>
      <p:grpSp>
        <p:nvGrpSpPr>
          <p:cNvPr id="35846" name="Group 48" descr="August 2020 - Pre-cycle&#10;&#10;December 2020 - Universes collected and samples pulled&#10;&#10;September 2021 - Claims and eligibility reviews conducted&#10;&#10;April 2022 - Cycle cut off&#10;&#10;November 2022 - Improper payment rates published&#10;&#10;February 2023 - CAP development" title="RY 2022 PERM Cycle Timeline"/>
          <p:cNvGrpSpPr>
            <a:grpSpLocks/>
          </p:cNvGrpSpPr>
          <p:nvPr/>
        </p:nvGrpSpPr>
        <p:grpSpPr bwMode="auto">
          <a:xfrm>
            <a:off x="214313" y="4222750"/>
            <a:ext cx="8770937" cy="2119313"/>
            <a:chOff x="317500" y="2395453"/>
            <a:chExt cx="8771730" cy="2119267"/>
          </a:xfrm>
        </p:grpSpPr>
        <p:sp>
          <p:nvSpPr>
            <p:cNvPr id="35853" name="Line 6"/>
            <p:cNvSpPr>
              <a:spLocks noChangeShapeType="1"/>
            </p:cNvSpPr>
            <p:nvPr/>
          </p:nvSpPr>
          <p:spPr bwMode="auto">
            <a:xfrm flipV="1">
              <a:off x="457200" y="3217755"/>
              <a:ext cx="8475662" cy="15982"/>
            </a:xfrm>
            <a:prstGeom prst="line">
              <a:avLst/>
            </a:prstGeom>
            <a:noFill/>
            <a:ln w="76200">
              <a:solidFill>
                <a:srgbClr val="3366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cxnSp>
          <p:nvCxnSpPr>
            <p:cNvPr id="51" name="Straight Connector 50"/>
            <p:cNvCxnSpPr/>
            <p:nvPr/>
          </p:nvCxnSpPr>
          <p:spPr>
            <a:xfrm flipH="1">
              <a:off x="742988" y="3019327"/>
              <a:ext cx="9526" cy="466715"/>
            </a:xfrm>
            <a:prstGeom prst="line">
              <a:avLst/>
            </a:prstGeom>
          </p:spPr>
          <p:style>
            <a:lnRef idx="1">
              <a:schemeClr val="accent1"/>
            </a:lnRef>
            <a:fillRef idx="0">
              <a:schemeClr val="accent1"/>
            </a:fillRef>
            <a:effectRef idx="0">
              <a:schemeClr val="accent1"/>
            </a:effectRef>
            <a:fontRef idx="minor">
              <a:schemeClr val="tx1"/>
            </a:fontRef>
          </p:style>
        </p:cxnSp>
        <p:sp>
          <p:nvSpPr>
            <p:cNvPr id="35855" name="Text Box 34"/>
            <p:cNvSpPr txBox="1">
              <a:spLocks noChangeArrowheads="1"/>
            </p:cNvSpPr>
            <p:nvPr/>
          </p:nvSpPr>
          <p:spPr bwMode="auto">
            <a:xfrm>
              <a:off x="317500" y="3625067"/>
              <a:ext cx="1061520"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dirty="0">
                  <a:latin typeface="Arial" panose="020B0604020202020204" pitchFamily="34" charset="0"/>
                  <a:ea typeface="MS PGothic" panose="020B0600070205080204" pitchFamily="34" charset="-128"/>
                </a:rPr>
                <a:t>May 2021</a:t>
              </a:r>
            </a:p>
          </p:txBody>
        </p:sp>
        <p:cxnSp>
          <p:nvCxnSpPr>
            <p:cNvPr id="53" name="Straight Connector 52"/>
            <p:cNvCxnSpPr/>
            <p:nvPr/>
          </p:nvCxnSpPr>
          <p:spPr>
            <a:xfrm flipH="1">
              <a:off x="8381141" y="2973290"/>
              <a:ext cx="9526" cy="466715"/>
            </a:xfrm>
            <a:prstGeom prst="line">
              <a:avLst/>
            </a:prstGeom>
          </p:spPr>
          <p:style>
            <a:lnRef idx="1">
              <a:schemeClr val="accent1"/>
            </a:lnRef>
            <a:fillRef idx="0">
              <a:schemeClr val="accent1"/>
            </a:fillRef>
            <a:effectRef idx="0">
              <a:schemeClr val="accent1"/>
            </a:effectRef>
            <a:fontRef idx="minor">
              <a:schemeClr val="tx1"/>
            </a:fontRef>
          </p:style>
        </p:cxnSp>
        <p:sp>
          <p:nvSpPr>
            <p:cNvPr id="35857" name="Text Box 34"/>
            <p:cNvSpPr txBox="1">
              <a:spLocks noChangeArrowheads="1"/>
            </p:cNvSpPr>
            <p:nvPr/>
          </p:nvSpPr>
          <p:spPr bwMode="auto">
            <a:xfrm>
              <a:off x="7804943" y="3608372"/>
              <a:ext cx="1284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dirty="0">
                  <a:latin typeface="Arial" panose="020B0604020202020204" pitchFamily="34" charset="0"/>
                  <a:ea typeface="MS PGothic" panose="020B0600070205080204" pitchFamily="34" charset="-128"/>
                </a:rPr>
                <a:t>Feb 2024</a:t>
              </a:r>
            </a:p>
          </p:txBody>
        </p:sp>
        <p:sp>
          <p:nvSpPr>
            <p:cNvPr id="35858" name="Text Box 34"/>
            <p:cNvSpPr txBox="1">
              <a:spLocks noChangeArrowheads="1"/>
            </p:cNvSpPr>
            <p:nvPr/>
          </p:nvSpPr>
          <p:spPr bwMode="auto">
            <a:xfrm>
              <a:off x="3637454" y="3627362"/>
              <a:ext cx="1090422" cy="27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dirty="0">
                  <a:latin typeface="Arial" panose="020B0604020202020204" pitchFamily="34" charset="0"/>
                  <a:ea typeface="MS PGothic" panose="020B0600070205080204" pitchFamily="34" charset="-128"/>
                </a:rPr>
                <a:t>Sep 2022</a:t>
              </a:r>
            </a:p>
          </p:txBody>
        </p:sp>
        <p:cxnSp>
          <p:nvCxnSpPr>
            <p:cNvPr id="56" name="Straight Connector 55"/>
            <p:cNvCxnSpPr/>
            <p:nvPr/>
          </p:nvCxnSpPr>
          <p:spPr>
            <a:xfrm flipH="1">
              <a:off x="4396156" y="3000278"/>
              <a:ext cx="0" cy="485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248075" y="3000278"/>
              <a:ext cx="0" cy="485764"/>
            </a:xfrm>
            <a:prstGeom prst="line">
              <a:avLst/>
            </a:prstGeom>
          </p:spPr>
          <p:style>
            <a:lnRef idx="1">
              <a:schemeClr val="accent1"/>
            </a:lnRef>
            <a:fillRef idx="0">
              <a:schemeClr val="accent1"/>
            </a:fillRef>
            <a:effectRef idx="0">
              <a:schemeClr val="accent1"/>
            </a:effectRef>
            <a:fontRef idx="minor">
              <a:schemeClr val="tx1"/>
            </a:fontRef>
          </p:style>
        </p:cxnSp>
        <p:sp>
          <p:nvSpPr>
            <p:cNvPr id="35861" name="Text Box 34"/>
            <p:cNvSpPr txBox="1">
              <a:spLocks noChangeArrowheads="1"/>
            </p:cNvSpPr>
            <p:nvPr/>
          </p:nvSpPr>
          <p:spPr bwMode="auto">
            <a:xfrm>
              <a:off x="1628280" y="3615648"/>
              <a:ext cx="12569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dirty="0">
                  <a:latin typeface="Arial" panose="020B0604020202020204" pitchFamily="34" charset="0"/>
                  <a:ea typeface="MS PGothic" panose="020B0600070205080204" pitchFamily="34" charset="-128"/>
                </a:rPr>
                <a:t>Oct 2021</a:t>
              </a:r>
            </a:p>
          </p:txBody>
        </p:sp>
        <p:sp>
          <p:nvSpPr>
            <p:cNvPr id="61" name="Pentagon 60"/>
            <p:cNvSpPr/>
            <p:nvPr/>
          </p:nvSpPr>
          <p:spPr>
            <a:xfrm>
              <a:off x="2884719" y="4030543"/>
              <a:ext cx="2552931" cy="471478"/>
            </a:xfrm>
            <a:prstGeom prst="homePlat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863" name="Text Box 34"/>
            <p:cNvSpPr txBox="1">
              <a:spLocks noChangeArrowheads="1"/>
            </p:cNvSpPr>
            <p:nvPr/>
          </p:nvSpPr>
          <p:spPr bwMode="auto">
            <a:xfrm>
              <a:off x="2885184" y="4053055"/>
              <a:ext cx="2553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b="1">
                  <a:solidFill>
                    <a:srgbClr val="000000"/>
                  </a:solidFill>
                  <a:latin typeface="Arial" panose="020B0604020202020204" pitchFamily="34" charset="0"/>
                  <a:ea typeface="MS PGothic" panose="020B0600070205080204" pitchFamily="34" charset="-128"/>
                </a:rPr>
                <a:t>Claims and eligibility reviews conducted</a:t>
              </a:r>
            </a:p>
          </p:txBody>
        </p:sp>
        <p:sp>
          <p:nvSpPr>
            <p:cNvPr id="63" name="Pentagon 62"/>
            <p:cNvSpPr/>
            <p:nvPr/>
          </p:nvSpPr>
          <p:spPr>
            <a:xfrm>
              <a:off x="696946" y="4032130"/>
              <a:ext cx="962112" cy="471477"/>
            </a:xfrm>
            <a:prstGeom prst="homePlat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865" name="Text Box 34"/>
            <p:cNvSpPr txBox="1">
              <a:spLocks noChangeArrowheads="1"/>
            </p:cNvSpPr>
            <p:nvPr/>
          </p:nvSpPr>
          <p:spPr bwMode="auto">
            <a:xfrm>
              <a:off x="593841" y="4130217"/>
              <a:ext cx="10414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b="1">
                  <a:solidFill>
                    <a:srgbClr val="000000"/>
                  </a:solidFill>
                  <a:latin typeface="Arial" panose="020B0604020202020204" pitchFamily="34" charset="0"/>
                  <a:ea typeface="MS PGothic" panose="020B0600070205080204" pitchFamily="34" charset="-128"/>
                </a:rPr>
                <a:t>Pre-cycle</a:t>
              </a:r>
            </a:p>
          </p:txBody>
        </p:sp>
        <p:sp>
          <p:nvSpPr>
            <p:cNvPr id="65" name="Pentagon 64"/>
            <p:cNvSpPr/>
            <p:nvPr/>
          </p:nvSpPr>
          <p:spPr>
            <a:xfrm>
              <a:off x="2248075" y="2431965"/>
              <a:ext cx="2413218" cy="471477"/>
            </a:xfrm>
            <a:prstGeom prst="homePlat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867" name="Text Box 34"/>
            <p:cNvSpPr txBox="1">
              <a:spLocks noChangeArrowheads="1"/>
            </p:cNvSpPr>
            <p:nvPr/>
          </p:nvSpPr>
          <p:spPr bwMode="auto">
            <a:xfrm>
              <a:off x="2247900" y="2419568"/>
              <a:ext cx="2266302" cy="4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b="1" dirty="0">
                  <a:solidFill>
                    <a:srgbClr val="000000"/>
                  </a:solidFill>
                  <a:latin typeface="Arial" panose="020B0604020202020204" pitchFamily="34" charset="0"/>
                  <a:ea typeface="MS PGothic" panose="020B0600070205080204" pitchFamily="34" charset="-128"/>
                </a:rPr>
                <a:t>Universes collected and samples pulled</a:t>
              </a:r>
            </a:p>
          </p:txBody>
        </p:sp>
        <p:sp>
          <p:nvSpPr>
            <p:cNvPr id="69" name="Pentagon 68"/>
            <p:cNvSpPr/>
            <p:nvPr/>
          </p:nvSpPr>
          <p:spPr>
            <a:xfrm>
              <a:off x="7806414" y="2408153"/>
              <a:ext cx="1127227" cy="471478"/>
            </a:xfrm>
            <a:prstGeom prst="homePlat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5869" name="Text Box 34"/>
            <p:cNvSpPr txBox="1">
              <a:spLocks noChangeArrowheads="1"/>
            </p:cNvSpPr>
            <p:nvPr/>
          </p:nvSpPr>
          <p:spPr bwMode="auto">
            <a:xfrm>
              <a:off x="7684293" y="2395453"/>
              <a:ext cx="1209669" cy="430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100" b="1">
                  <a:solidFill>
                    <a:srgbClr val="000000"/>
                  </a:solidFill>
                  <a:latin typeface="Arial" panose="020B0604020202020204" pitchFamily="34" charset="0"/>
                  <a:ea typeface="MS PGothic" panose="020B0600070205080204" pitchFamily="34" charset="-128"/>
                </a:rPr>
                <a:t>CAP development</a:t>
              </a:r>
            </a:p>
          </p:txBody>
        </p:sp>
      </p:grpSp>
      <p:sp>
        <p:nvSpPr>
          <p:cNvPr id="29" name="Pentagon 28"/>
          <p:cNvSpPr/>
          <p:nvPr/>
        </p:nvSpPr>
        <p:spPr bwMode="auto">
          <a:xfrm>
            <a:off x="6700838" y="5889625"/>
            <a:ext cx="1247775" cy="471488"/>
          </a:xfrm>
          <a:prstGeom prst="homePlat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050" b="1" dirty="0">
                <a:solidFill>
                  <a:srgbClr val="000000"/>
                </a:solidFill>
                <a:latin typeface="Arial" panose="020B0604020202020204" pitchFamily="34" charset="0"/>
                <a:ea typeface="ＭＳ Ｐゴシック" panose="020B0600070205080204" pitchFamily="34" charset="-128"/>
              </a:rPr>
              <a:t>Improper payment rates published</a:t>
            </a:r>
            <a:endParaRPr lang="en-US" sz="1050" dirty="0">
              <a:solidFill>
                <a:prstClr val="white"/>
              </a:solidFill>
            </a:endParaRPr>
          </a:p>
        </p:txBody>
      </p:sp>
      <p:sp>
        <p:nvSpPr>
          <p:cNvPr id="30" name="Pentagon 29"/>
          <p:cNvSpPr/>
          <p:nvPr/>
        </p:nvSpPr>
        <p:spPr bwMode="auto">
          <a:xfrm>
            <a:off x="5270500" y="4265613"/>
            <a:ext cx="738188" cy="465137"/>
          </a:xfrm>
          <a:prstGeom prst="homePlat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rgbClr val="000000"/>
                </a:solidFill>
                <a:latin typeface="Arial" panose="020B0604020202020204" pitchFamily="34" charset="0"/>
                <a:ea typeface="ＭＳ Ｐゴシック" panose="020B0600070205080204" pitchFamily="34" charset="-128"/>
              </a:rPr>
              <a:t>Cycle </a:t>
            </a:r>
          </a:p>
          <a:p>
            <a:pPr algn="ctr">
              <a:defRPr/>
            </a:pPr>
            <a:r>
              <a:rPr lang="en-US" sz="1050" b="1" dirty="0">
                <a:solidFill>
                  <a:srgbClr val="000000"/>
                </a:solidFill>
                <a:latin typeface="Arial" panose="020B0604020202020204" pitchFamily="34" charset="0"/>
                <a:ea typeface="ＭＳ Ｐゴシック" panose="020B0600070205080204" pitchFamily="34" charset="-128"/>
              </a:rPr>
              <a:t>cut-off</a:t>
            </a:r>
            <a:endParaRPr lang="en-US" sz="1050" dirty="0">
              <a:solidFill>
                <a:prstClr val="white"/>
              </a:solidFill>
            </a:endParaRPr>
          </a:p>
        </p:txBody>
      </p:sp>
      <p:cxnSp>
        <p:nvCxnSpPr>
          <p:cNvPr id="31" name="Straight Connector 30" descr="Nov 2022 - Improper payment rates published" title="RY 2022 PERM Cycle Timeline"/>
          <p:cNvCxnSpPr/>
          <p:nvPr/>
        </p:nvCxnSpPr>
        <p:spPr bwMode="auto">
          <a:xfrm flipH="1">
            <a:off x="7165975" y="4837113"/>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35850" name="Text Box 34"/>
          <p:cNvSpPr txBox="1">
            <a:spLocks noChangeArrowheads="1"/>
          </p:cNvSpPr>
          <p:nvPr/>
        </p:nvSpPr>
        <p:spPr bwMode="auto">
          <a:xfrm>
            <a:off x="6510338" y="5445125"/>
            <a:ext cx="1284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dirty="0">
                <a:latin typeface="Arial" panose="020B0604020202020204" pitchFamily="34" charset="0"/>
                <a:ea typeface="MS PGothic" panose="020B0600070205080204" pitchFamily="34" charset="-128"/>
              </a:rPr>
              <a:t>Nov 2023</a:t>
            </a:r>
          </a:p>
        </p:txBody>
      </p:sp>
      <p:cxnSp>
        <p:nvCxnSpPr>
          <p:cNvPr id="34" name="Straight Connector 33" descr="April 2022 - Cycle cut-off" title="RY 2022 PERM Cycle Timeline"/>
          <p:cNvCxnSpPr/>
          <p:nvPr/>
        </p:nvCxnSpPr>
        <p:spPr bwMode="auto">
          <a:xfrm flipH="1">
            <a:off x="5580063" y="4846638"/>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35852" name="Text Box 34"/>
          <p:cNvSpPr txBox="1">
            <a:spLocks noChangeArrowheads="1"/>
          </p:cNvSpPr>
          <p:nvPr/>
        </p:nvSpPr>
        <p:spPr bwMode="auto">
          <a:xfrm>
            <a:off x="4897438" y="5448300"/>
            <a:ext cx="1363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lgn="ctr" eaLnBrk="1" hangingPunct="1">
              <a:spcBef>
                <a:spcPct val="50000"/>
              </a:spcBef>
              <a:buFontTx/>
              <a:buNone/>
            </a:pPr>
            <a:r>
              <a:rPr lang="en-US" altLang="en-US" sz="1200" dirty="0">
                <a:latin typeface="Arial" panose="020B0604020202020204" pitchFamily="34" charset="0"/>
                <a:ea typeface="MS PGothic" panose="020B0600070205080204" pitchFamily="34" charset="-128"/>
              </a:rPr>
              <a:t>Apr 2023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t>Best Practices for States:</a:t>
            </a:r>
            <a:br>
              <a:rPr lang="en-US" altLang="en-US"/>
            </a:br>
            <a:r>
              <a:rPr lang="en-US" altLang="en-US"/>
              <a:t>Working with the SC (cont’d)</a:t>
            </a:r>
          </a:p>
        </p:txBody>
      </p:sp>
      <p:sp>
        <p:nvSpPr>
          <p:cNvPr id="129027" name="Rectangle 3"/>
          <p:cNvSpPr>
            <a:spLocks noGrp="1" noChangeArrowheads="1"/>
          </p:cNvSpPr>
          <p:nvPr>
            <p:ph type="body" idx="1"/>
          </p:nvPr>
        </p:nvSpPr>
        <p:spPr>
          <a:xfrm>
            <a:off x="457200" y="1717675"/>
            <a:ext cx="8229600" cy="4673600"/>
          </a:xfrm>
        </p:spPr>
        <p:txBody>
          <a:bodyPr/>
          <a:lstStyle/>
          <a:p>
            <a:pPr algn="just"/>
            <a:r>
              <a:rPr lang="en-US" altLang="en-US" sz="1600">
                <a:latin typeface="Myriad Pro" charset="0"/>
              </a:rPr>
              <a:t>Keep a list of all data sources and ensure that data from all sources are included in the state’s transmission each quarter</a:t>
            </a:r>
          </a:p>
          <a:p>
            <a:pPr algn="just">
              <a:spcBef>
                <a:spcPts val="400"/>
              </a:spcBef>
            </a:pPr>
            <a:r>
              <a:rPr lang="en-US" altLang="en-US" sz="1600">
                <a:latin typeface="Myriad Pro" charset="0"/>
              </a:rPr>
              <a:t>Include subject matter experts as part of the PERM team early in the cycle to gain clear understanding of data submission instructions and PERM requirements</a:t>
            </a:r>
          </a:p>
          <a:p>
            <a:pPr algn="just">
              <a:spcBef>
                <a:spcPts val="400"/>
              </a:spcBef>
            </a:pPr>
            <a:r>
              <a:rPr lang="en-US" altLang="en-US" sz="1600">
                <a:latin typeface="Myriad Pro" charset="0"/>
              </a:rPr>
              <a:t>Refer to information from the previous cycle, as appropriate, to resolve issues and answer questions</a:t>
            </a:r>
          </a:p>
          <a:p>
            <a:pPr algn="just"/>
            <a:r>
              <a:rPr lang="en-US" altLang="en-US" sz="1600">
                <a:latin typeface="Myriad Pro" charset="0"/>
              </a:rPr>
              <a:t>Participate in regular meetings with the SC to resolve data issues if there are significant complications or delays</a:t>
            </a:r>
          </a:p>
          <a:p>
            <a:pPr algn="just"/>
            <a:r>
              <a:rPr lang="en-US" altLang="en-US" sz="1600">
                <a:latin typeface="Myriad Pro" charset="0"/>
              </a:rPr>
              <a:t>Perform a round of CMS-64/21 reconciliation early in the cycle to ensure that corrections in data submission can be made for the remaining quarters</a:t>
            </a:r>
          </a:p>
          <a:p>
            <a:pPr algn="just"/>
            <a:r>
              <a:rPr lang="en-US" altLang="en-US" sz="1600">
                <a:latin typeface="Myriad Pro" charset="0"/>
              </a:rPr>
              <a:t>For PERM+ states, work with the SC to identify the most efficient method of submitting data, which may include submitting some data through a routine PERM method</a:t>
            </a:r>
          </a:p>
          <a:p>
            <a:pPr algn="just"/>
            <a:r>
              <a:rPr lang="en-US" altLang="en-US" sz="1600">
                <a:latin typeface="Myriad Pro" charset="0"/>
              </a:rPr>
              <a:t>For PERM+ states, verify that beneficiary and provider information given to SC in separate files are able to be correctly merged onto the claims file</a:t>
            </a:r>
            <a:endParaRPr lang="en-US" altLang="en-US" sz="1800">
              <a:latin typeface="Myriad Pro" charset="0"/>
            </a:endParaRPr>
          </a:p>
        </p:txBody>
      </p:sp>
      <p:sp>
        <p:nvSpPr>
          <p:cNvPr id="129028" name="Slide Number Placeholder 3"/>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AB6DF5FD-9187-4568-8547-8CF6FE3E049E}" type="slidenum">
              <a:rPr lang="en-US" altLang="en-US" sz="1200" smtClean="0">
                <a:solidFill>
                  <a:srgbClr val="000000"/>
                </a:solidFill>
                <a:latin typeface="Calibri" panose="020F0502020204030204" pitchFamily="34" charset="0"/>
              </a:rPr>
              <a:pPr eaLnBrk="0" hangingPunct="0">
                <a:spcBef>
                  <a:spcPct val="0"/>
                </a:spcBef>
                <a:buFontTx/>
                <a:buNone/>
              </a:pPr>
              <a:t>59</a:t>
            </a:fld>
            <a:endParaRPr lang="en-US" altLang="en-US" sz="1200">
              <a:solidFill>
                <a:srgbClr val="000000"/>
              </a:solidFill>
              <a:latin typeface="Calibri" panose="020F0502020204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dirty="0"/>
              <a:t>Best Practices for States:</a:t>
            </a:r>
            <a:br>
              <a:rPr lang="en-US" altLang="en-US" dirty="0"/>
            </a:br>
            <a:r>
              <a:rPr lang="en-US" altLang="en-US" dirty="0"/>
              <a:t>Working with the RC</a:t>
            </a:r>
          </a:p>
        </p:txBody>
      </p:sp>
      <p:sp>
        <p:nvSpPr>
          <p:cNvPr id="131075" name="Rectangle 3"/>
          <p:cNvSpPr>
            <a:spLocks noGrp="1" noChangeArrowheads="1"/>
          </p:cNvSpPr>
          <p:nvPr>
            <p:ph type="body" idx="1"/>
          </p:nvPr>
        </p:nvSpPr>
        <p:spPr>
          <a:xfrm>
            <a:off x="457200" y="1828800"/>
            <a:ext cx="8229600" cy="5033963"/>
          </a:xfrm>
        </p:spPr>
        <p:txBody>
          <a:bodyPr/>
          <a:lstStyle/>
          <a:p>
            <a:pPr algn="just"/>
            <a:r>
              <a:rPr lang="en-US" altLang="en-US" sz="1800" dirty="0">
                <a:latin typeface="Myriad Pro" charset="0"/>
              </a:rPr>
              <a:t>Allocate resources to PERM throughout the cycle at each phase of the project (policy collection, provider record requests, data processing review, and medical review)</a:t>
            </a:r>
          </a:p>
          <a:p>
            <a:pPr algn="just"/>
            <a:r>
              <a:rPr lang="en-US" altLang="en-US" sz="1800" dirty="0">
                <a:latin typeface="Myriad Pro" charset="0"/>
              </a:rPr>
              <a:t>Correct any issues identified from the last PERM measurement cycle</a:t>
            </a:r>
          </a:p>
          <a:p>
            <a:pPr algn="just">
              <a:spcBef>
                <a:spcPts val="400"/>
              </a:spcBef>
            </a:pPr>
            <a:r>
              <a:rPr lang="en-US" altLang="en-US" sz="1800" dirty="0">
                <a:latin typeface="Myriad Pro" charset="0"/>
              </a:rPr>
              <a:t>Collaborate with the RC to explain the state’s programs, data, and policies</a:t>
            </a:r>
          </a:p>
          <a:p>
            <a:r>
              <a:rPr lang="en-US" altLang="en-US" sz="1800" dirty="0">
                <a:latin typeface="Myriad Pro" charset="0"/>
              </a:rPr>
              <a:t>State subject matter experts from the appropriate state departments attend and participate in check-in calls</a:t>
            </a:r>
          </a:p>
          <a:p>
            <a:pPr algn="just"/>
            <a:r>
              <a:rPr lang="en-US" altLang="en-US" sz="1800" dirty="0">
                <a:latin typeface="Myriad Pro" charset="0"/>
              </a:rPr>
              <a:t>Complete and return questionnaires promptly</a:t>
            </a:r>
          </a:p>
          <a:p>
            <a:pPr algn="just"/>
            <a:r>
              <a:rPr lang="en-US" altLang="en-US" sz="1800" dirty="0">
                <a:latin typeface="Myriad Pro" charset="0"/>
              </a:rPr>
              <a:t>Establish system access for the RC early</a:t>
            </a:r>
          </a:p>
          <a:p>
            <a:pPr lvl="1" algn="just"/>
            <a:r>
              <a:rPr lang="en-US" altLang="en-US" sz="1600" dirty="0">
                <a:latin typeface="Myriad Pro" charset="0"/>
              </a:rPr>
              <a:t>Identify all systems required by the RC</a:t>
            </a:r>
          </a:p>
          <a:p>
            <a:pPr lvl="1" algn="just"/>
            <a:r>
              <a:rPr lang="en-US" altLang="en-US" sz="1600" dirty="0">
                <a:latin typeface="Myriad Pro" charset="0"/>
              </a:rPr>
              <a:t>Provide all required system access forms as soon as possible</a:t>
            </a:r>
          </a:p>
          <a:p>
            <a:pPr lvl="1" algn="just"/>
            <a:r>
              <a:rPr lang="en-US" altLang="en-US" sz="1600" dirty="0">
                <a:latin typeface="Myriad Pro" charset="0"/>
              </a:rPr>
              <a:t>Designate an individual to work with RC on system access</a:t>
            </a:r>
          </a:p>
          <a:p>
            <a:pPr lvl="1" algn="just"/>
            <a:r>
              <a:rPr lang="en-US" altLang="en-US" sz="1600" dirty="0">
                <a:latin typeface="Myriad Pro" charset="0"/>
              </a:rPr>
              <a:t>Identify all security/privacy training reviewers will need to complete</a:t>
            </a:r>
          </a:p>
          <a:p>
            <a:pPr algn="just"/>
            <a:r>
              <a:rPr lang="en-US" altLang="en-US" sz="1800" dirty="0">
                <a:latin typeface="Myriad Pro" charset="0"/>
              </a:rPr>
              <a:t>Provide systems training to DP reviewers</a:t>
            </a:r>
          </a:p>
          <a:p>
            <a:pPr algn="just"/>
            <a:r>
              <a:rPr lang="en-US" altLang="en-US" sz="1800" dirty="0">
                <a:latin typeface="Myriad Pro" charset="0"/>
              </a:rPr>
              <a:t>Monitor the P1 list and provide documentation in response to the pending documentation requests timely</a:t>
            </a:r>
          </a:p>
        </p:txBody>
      </p:sp>
      <p:sp>
        <p:nvSpPr>
          <p:cNvPr id="131076" name="Slide Number Placeholder 3"/>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FCC02E26-A55D-47C3-B885-E3ABCB31B91B}" type="slidenum">
              <a:rPr lang="en-US" altLang="en-US" sz="1200" smtClean="0">
                <a:solidFill>
                  <a:srgbClr val="000000"/>
                </a:solidFill>
                <a:latin typeface="Calibri" panose="020F0502020204030204" pitchFamily="34" charset="0"/>
              </a:rPr>
              <a:pPr eaLnBrk="0" hangingPunct="0">
                <a:spcBef>
                  <a:spcPct val="0"/>
                </a:spcBef>
                <a:buFontTx/>
                <a:buNone/>
              </a:pPr>
              <a:t>60</a:t>
            </a:fld>
            <a:endParaRPr lang="en-US" altLang="en-US" sz="1200">
              <a:solidFill>
                <a:srgbClr val="000000"/>
              </a:solidFill>
              <a:latin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a:t>Best Practices for States:</a:t>
            </a:r>
            <a:br>
              <a:rPr lang="en-US" altLang="en-US"/>
            </a:br>
            <a:r>
              <a:rPr lang="en-US" altLang="en-US"/>
              <a:t>Working with the RC (cont’d)</a:t>
            </a:r>
          </a:p>
        </p:txBody>
      </p:sp>
      <p:sp>
        <p:nvSpPr>
          <p:cNvPr id="132099" name="Rectangle 3"/>
          <p:cNvSpPr>
            <a:spLocks noGrp="1" noChangeArrowheads="1"/>
          </p:cNvSpPr>
          <p:nvPr>
            <p:ph type="body" idx="1"/>
          </p:nvPr>
        </p:nvSpPr>
        <p:spPr>
          <a:xfrm>
            <a:off x="457200" y="1828800"/>
            <a:ext cx="8229600" cy="4941888"/>
          </a:xfrm>
        </p:spPr>
        <p:txBody>
          <a:bodyPr/>
          <a:lstStyle/>
          <a:p>
            <a:pPr algn="just"/>
            <a:r>
              <a:rPr lang="en-US" altLang="en-US" sz="1800" dirty="0">
                <a:latin typeface="Myriad Pro" charset="0"/>
              </a:rPr>
              <a:t>If the state routinely purges claims</a:t>
            </a:r>
          </a:p>
          <a:p>
            <a:pPr lvl="1" algn="just"/>
            <a:r>
              <a:rPr lang="en-US" altLang="en-US" sz="1800" dirty="0">
                <a:latin typeface="Myriad Pro" charset="0"/>
              </a:rPr>
              <a:t>Have the purge process held until after PERM reviews</a:t>
            </a:r>
          </a:p>
          <a:p>
            <a:pPr lvl="1" algn="just"/>
            <a:r>
              <a:rPr lang="en-US" altLang="en-US" sz="1800" dirty="0">
                <a:latin typeface="Myriad Pro" charset="0"/>
              </a:rPr>
              <a:t>If already purged prior to sampling, identify all purged sampled claims and have the full claim re-populated in the system prior to the start of data processing reviews</a:t>
            </a:r>
          </a:p>
          <a:p>
            <a:pPr algn="just"/>
            <a:r>
              <a:rPr lang="en-US" altLang="en-US" sz="1800" dirty="0">
                <a:latin typeface="Myriad Pro" charset="0"/>
              </a:rPr>
              <a:t>Keep provider licensing information updated in the MMIS system</a:t>
            </a:r>
          </a:p>
          <a:p>
            <a:pPr algn="just"/>
            <a:r>
              <a:rPr lang="en-US" altLang="en-US" sz="1800" dirty="0">
                <a:latin typeface="Myriad Pro" charset="0"/>
              </a:rPr>
              <a:t>Update provider contacts in MMIS for claims sampled for PERM before the state submits quarterly detail data to the SC; if the state later discovers a change in the provider contacts after submitting detail data to the SC, provide the RC with updated provider contact information</a:t>
            </a:r>
          </a:p>
          <a:p>
            <a:pPr algn="just"/>
            <a:r>
              <a:rPr lang="en-US" altLang="en-US" sz="1800" dirty="0">
                <a:latin typeface="Myriad Pro" charset="0"/>
              </a:rPr>
              <a:t>Send outreach letters to each sampled provider about the PERM program and medical record request processes before medical record requests begin</a:t>
            </a:r>
          </a:p>
          <a:p>
            <a:pPr algn="just"/>
            <a:r>
              <a:rPr lang="en-US" altLang="en-US" sz="1800" dirty="0">
                <a:latin typeface="Myriad Pro" charset="0"/>
              </a:rPr>
              <a:t>Identify a contact person for corporate medical organizations, school systems, and state fiscal agencies</a:t>
            </a:r>
          </a:p>
        </p:txBody>
      </p:sp>
      <p:sp>
        <p:nvSpPr>
          <p:cNvPr id="132100" name="Slide Number Placeholder 3"/>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7299EFCA-7F5E-467E-A44E-6369F4869BFF}" type="slidenum">
              <a:rPr lang="en-US" altLang="en-US" sz="1200" smtClean="0">
                <a:solidFill>
                  <a:srgbClr val="000000"/>
                </a:solidFill>
                <a:latin typeface="Calibri" panose="020F0502020204030204" pitchFamily="34" charset="0"/>
              </a:rPr>
              <a:pPr eaLnBrk="0" hangingPunct="0">
                <a:spcBef>
                  <a:spcPct val="0"/>
                </a:spcBef>
                <a:buFontTx/>
                <a:buNone/>
              </a:pPr>
              <a:t>61</a:t>
            </a:fld>
            <a:endParaRPr lang="en-US" altLang="en-US" sz="1200">
              <a:solidFill>
                <a:srgbClr val="000000"/>
              </a:solidFill>
              <a:latin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dirty="0"/>
              <a:t>Best Practices for States:</a:t>
            </a:r>
            <a:br>
              <a:rPr lang="en-US" altLang="en-US" dirty="0"/>
            </a:br>
            <a:r>
              <a:rPr lang="en-US" altLang="en-US" dirty="0"/>
              <a:t>Working with the RC (cont’d</a:t>
            </a:r>
            <a:r>
              <a:rPr lang="en-US" altLang="en-US" dirty="0" smtClean="0"/>
              <a:t>) </a:t>
            </a:r>
            <a:endParaRPr lang="en-US" altLang="en-US" dirty="0"/>
          </a:p>
        </p:txBody>
      </p:sp>
      <p:sp>
        <p:nvSpPr>
          <p:cNvPr id="133123" name="Rectangle 3"/>
          <p:cNvSpPr>
            <a:spLocks noGrp="1" noChangeArrowheads="1"/>
          </p:cNvSpPr>
          <p:nvPr>
            <p:ph type="body" idx="1"/>
          </p:nvPr>
        </p:nvSpPr>
        <p:spPr>
          <a:xfrm>
            <a:off x="457200" y="1676400"/>
            <a:ext cx="8229600" cy="4495800"/>
          </a:xfrm>
        </p:spPr>
        <p:txBody>
          <a:bodyPr/>
          <a:lstStyle/>
          <a:p>
            <a:pPr algn="just"/>
            <a:r>
              <a:rPr lang="en-US" altLang="en-US" sz="1800" dirty="0">
                <a:solidFill>
                  <a:srgbClr val="000000"/>
                </a:solidFill>
                <a:latin typeface="Myriad Pro" charset="0"/>
              </a:rPr>
              <a:t>Develop integrity teams to assist with locating and contacting providers, when needed</a:t>
            </a:r>
          </a:p>
          <a:p>
            <a:pPr algn="just"/>
            <a:r>
              <a:rPr lang="en-US" altLang="en-US" sz="1800" dirty="0">
                <a:solidFill>
                  <a:srgbClr val="000000"/>
                </a:solidFill>
                <a:latin typeface="Myriad Pro" charset="0"/>
              </a:rPr>
              <a:t>Track all medical record requests in SMERF to assure providers’ timely responses</a:t>
            </a:r>
          </a:p>
          <a:p>
            <a:pPr algn="just"/>
            <a:r>
              <a:rPr lang="en-US" altLang="en-US" sz="1800" dirty="0">
                <a:solidFill>
                  <a:srgbClr val="000000"/>
                </a:solidFill>
                <a:latin typeface="Myriad Pro" charset="0"/>
              </a:rPr>
              <a:t>Contact providers on all non-response erro</a:t>
            </a:r>
            <a:r>
              <a:rPr lang="en-US" altLang="en-US" sz="1800" dirty="0">
                <a:latin typeface="Myriad Pro" charset="0"/>
              </a:rPr>
              <a:t>rs</a:t>
            </a:r>
            <a:r>
              <a:rPr lang="en-US" altLang="en-US" sz="1800" dirty="0">
                <a:solidFill>
                  <a:srgbClr val="000000"/>
                </a:solidFill>
                <a:latin typeface="Myriad Pro" charset="0"/>
              </a:rPr>
              <a:t> (MR1s for no documentation and MR2s for document(s) absent from record) to submit requested documentation</a:t>
            </a:r>
          </a:p>
          <a:p>
            <a:pPr algn="just">
              <a:spcBef>
                <a:spcPts val="400"/>
              </a:spcBef>
            </a:pPr>
            <a:r>
              <a:rPr lang="en-US" altLang="en-US" sz="1800" dirty="0">
                <a:latin typeface="Myriad Pro" charset="0"/>
              </a:rPr>
              <a:t>Use the Advanced Error Notice notification from SMERF to review all errors cited and determine if a DR request should be filed within 25 business days of the SUD report</a:t>
            </a:r>
          </a:p>
          <a:p>
            <a:pPr algn="just">
              <a:spcBef>
                <a:spcPts val="400"/>
              </a:spcBef>
            </a:pPr>
            <a:r>
              <a:rPr lang="en-US" altLang="en-US" sz="1800" dirty="0">
                <a:latin typeface="Myriad Pro" charset="0"/>
              </a:rPr>
              <a:t>Utilize the DR process to formally request repricing or, if that timeframe has expired, submit a request for repricing to the RC via email and submit appropriate documentation before cycle cut-off</a:t>
            </a:r>
          </a:p>
          <a:p>
            <a:pPr algn="just"/>
            <a:r>
              <a:rPr lang="en-US" altLang="en-US" sz="1800" dirty="0">
                <a:solidFill>
                  <a:srgbClr val="000000"/>
                </a:solidFill>
                <a:latin typeface="Myriad Pro" charset="0"/>
              </a:rPr>
              <a:t>Review all DR decisions where errors were upheld and determine if an appeal should be filed within 15 business days of the SUD report</a:t>
            </a:r>
          </a:p>
        </p:txBody>
      </p:sp>
      <p:sp>
        <p:nvSpPr>
          <p:cNvPr id="133124" name="Slide Number Placeholder 3"/>
          <p:cNvSpPr>
            <a:spLocks noGrp="1"/>
          </p:cNvSpPr>
          <p:nvPr>
            <p:ph type="sldNum" sz="quarter" idx="12"/>
          </p:nvPr>
        </p:nvSpPr>
        <p:spPr bwMode="auto">
          <a:xfrm>
            <a:off x="6897688"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85565523-2E83-4CE7-AE4A-1A4FA1EB930F}" type="slidenum">
              <a:rPr lang="en-US" altLang="en-US" sz="1200" smtClean="0">
                <a:solidFill>
                  <a:srgbClr val="000000"/>
                </a:solidFill>
                <a:latin typeface="Calibri" panose="020F0502020204030204" pitchFamily="34" charset="0"/>
              </a:rPr>
              <a:pPr eaLnBrk="0" hangingPunct="0">
                <a:spcBef>
                  <a:spcPct val="0"/>
                </a:spcBef>
                <a:buFontTx/>
                <a:buNone/>
              </a:pPr>
              <a:t>62</a:t>
            </a:fld>
            <a:endParaRPr lang="en-US" altLang="en-US" sz="1200">
              <a:solidFill>
                <a:srgbClr val="000000"/>
              </a:solidFill>
              <a:latin typeface="Calibri" panose="020F0502020204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p:txBody>
          <a:bodyPr/>
          <a:lstStyle/>
          <a:p>
            <a:r>
              <a:rPr lang="en-US" altLang="en-US"/>
              <a:t>Best Practices for States: Working with the ERC</a:t>
            </a:r>
          </a:p>
        </p:txBody>
      </p:sp>
      <p:sp>
        <p:nvSpPr>
          <p:cNvPr id="134147" name="Rectangle 3"/>
          <p:cNvSpPr>
            <a:spLocks noGrp="1"/>
          </p:cNvSpPr>
          <p:nvPr>
            <p:ph type="body" idx="1"/>
          </p:nvPr>
        </p:nvSpPr>
        <p:spPr>
          <a:xfrm>
            <a:off x="457200" y="1828800"/>
            <a:ext cx="8229600" cy="4248150"/>
          </a:xfrm>
        </p:spPr>
        <p:txBody>
          <a:bodyPr/>
          <a:lstStyle/>
          <a:p>
            <a:pPr algn="just"/>
            <a:r>
              <a:rPr lang="en-US" altLang="en-US" sz="1800" dirty="0">
                <a:latin typeface="Myriad Pro" charset="0"/>
              </a:rPr>
              <a:t>Engage a cross-functional state PERM eligibility team that includes: policy, systems, claims, program integrity, and operations</a:t>
            </a:r>
          </a:p>
          <a:p>
            <a:pPr lvl="1" algn="just"/>
            <a:r>
              <a:rPr lang="en-US" altLang="en-US" sz="1600" dirty="0">
                <a:latin typeface="Myriad Pro" charset="0"/>
              </a:rPr>
              <a:t>Ensure appropriate team members attend biweekly check-in calls</a:t>
            </a:r>
          </a:p>
          <a:p>
            <a:pPr algn="just"/>
            <a:r>
              <a:rPr lang="en-US" altLang="en-US" sz="1800" dirty="0">
                <a:latin typeface="Myriad Pro" charset="0"/>
              </a:rPr>
              <a:t>Establish system access for the ERC</a:t>
            </a:r>
          </a:p>
          <a:p>
            <a:pPr lvl="1" algn="just"/>
            <a:r>
              <a:rPr lang="en-US" altLang="en-US" sz="1600" dirty="0">
                <a:latin typeface="Myriad Pro" charset="0"/>
              </a:rPr>
              <a:t>Identify all systems required by the ERC</a:t>
            </a:r>
          </a:p>
          <a:p>
            <a:pPr lvl="1" algn="just"/>
            <a:r>
              <a:rPr lang="en-US" altLang="en-US" sz="1600" dirty="0">
                <a:latin typeface="Myriad Pro" charset="0"/>
              </a:rPr>
              <a:t>Provide all required system access forms as soon as possible</a:t>
            </a:r>
          </a:p>
          <a:p>
            <a:pPr lvl="1" algn="just"/>
            <a:r>
              <a:rPr lang="en-US" altLang="en-US" sz="1600" dirty="0">
                <a:latin typeface="Myriad Pro" charset="0"/>
              </a:rPr>
              <a:t>Designate an individual to work with ERC on system access </a:t>
            </a:r>
          </a:p>
          <a:p>
            <a:pPr algn="just"/>
            <a:r>
              <a:rPr lang="en-US" altLang="en-US" sz="1800" dirty="0">
                <a:latin typeface="Myriad Pro" charset="0"/>
              </a:rPr>
              <a:t>Support the collection of Medicaid and CHIP policies</a:t>
            </a:r>
          </a:p>
          <a:p>
            <a:pPr lvl="1" algn="just"/>
            <a:r>
              <a:rPr lang="en-US" altLang="en-US" sz="1600" dirty="0">
                <a:latin typeface="Myriad Pro" charset="0"/>
              </a:rPr>
              <a:t>Identify policies not publicly available and submit to the ERC</a:t>
            </a:r>
          </a:p>
          <a:p>
            <a:pPr lvl="1" algn="just"/>
            <a:r>
              <a:rPr lang="en-US" altLang="en-US" sz="1600" dirty="0">
                <a:latin typeface="Myriad Pro" charset="0"/>
              </a:rPr>
              <a:t>Review policy survey promptly and provide feedback</a:t>
            </a:r>
          </a:p>
          <a:p>
            <a:pPr lvl="1" algn="just"/>
            <a:r>
              <a:rPr lang="en-US" altLang="en-US" sz="1600" dirty="0">
                <a:latin typeface="Myriad Pro" charset="0"/>
              </a:rPr>
              <a:t>Notify the ERC of any changes</a:t>
            </a:r>
          </a:p>
          <a:p>
            <a:pPr algn="just"/>
            <a:r>
              <a:rPr lang="en-US" altLang="en-US" sz="1800" dirty="0">
                <a:latin typeface="Myriad Pro" charset="0"/>
              </a:rPr>
              <a:t>Respond to the request to review the intake protocol, system access questionnaire, and eligibility category/FMAP crosswalk</a:t>
            </a:r>
          </a:p>
          <a:p>
            <a:pPr algn="just"/>
            <a:r>
              <a:rPr lang="en-US" altLang="en-US" sz="1800" dirty="0">
                <a:latin typeface="Myriad Pro" charset="0"/>
              </a:rPr>
              <a:t>Review and respond to questions involving the eligibility case review process</a:t>
            </a:r>
            <a:endParaRPr lang="en-US" altLang="en-US" sz="2400" dirty="0">
              <a:solidFill>
                <a:srgbClr val="00B050"/>
              </a:solidFill>
              <a:latin typeface="Myriad Pro" charset="0"/>
            </a:endParaRPr>
          </a:p>
        </p:txBody>
      </p:sp>
      <p:sp>
        <p:nvSpPr>
          <p:cNvPr id="134148" name="Slide Number Placeholder 3"/>
          <p:cNvSpPr>
            <a:spLocks noGrp="1"/>
          </p:cNvSpPr>
          <p:nvPr>
            <p:ph type="sldNum" sz="quarter" idx="12"/>
          </p:nvPr>
        </p:nvSpPr>
        <p:spPr bwMode="auto">
          <a:xfrm>
            <a:off x="6834188" y="64579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1EDA64CB-6298-41A0-8DEB-7030AA0049CB}" type="slidenum">
              <a:rPr lang="en-US" altLang="en-US" sz="1200" smtClean="0">
                <a:solidFill>
                  <a:srgbClr val="000000"/>
                </a:solidFill>
                <a:latin typeface="Calibri" panose="020F0502020204030204" pitchFamily="34" charset="0"/>
              </a:rPr>
              <a:pPr eaLnBrk="0" hangingPunct="0">
                <a:spcBef>
                  <a:spcPct val="0"/>
                </a:spcBef>
                <a:buFontTx/>
                <a:buNone/>
              </a:pPr>
              <a:t>63</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349541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dirty="0"/>
              <a:t>SFTP Reminder</a:t>
            </a:r>
          </a:p>
        </p:txBody>
      </p:sp>
      <p:sp>
        <p:nvSpPr>
          <p:cNvPr id="136195" name="Content Placeholder 2"/>
          <p:cNvSpPr>
            <a:spLocks noGrp="1"/>
          </p:cNvSpPr>
          <p:nvPr>
            <p:ph idx="1"/>
          </p:nvPr>
        </p:nvSpPr>
        <p:spPr/>
        <p:txBody>
          <a:bodyPr/>
          <a:lstStyle/>
          <a:p>
            <a:r>
              <a:rPr lang="en-US" altLang="en-US" sz="2400" dirty="0">
                <a:latin typeface="Myriad Pro" charset="0"/>
              </a:rPr>
              <a:t>SFTP sites will be used to transfer data that contain PHI/PII and other relevant documentation with the SC, RC, ERC and the state</a:t>
            </a:r>
          </a:p>
          <a:p>
            <a:r>
              <a:rPr lang="en-US" altLang="en-US" sz="2400" dirty="0">
                <a:latin typeface="Myriad Pro" charset="0"/>
              </a:rPr>
              <a:t>Each contractor has a different SFTP site and will use the PERM State Contact Survey to identify state users and coordinate access</a:t>
            </a:r>
          </a:p>
          <a:p>
            <a:r>
              <a:rPr lang="en-US" altLang="en-US" sz="2400" dirty="0">
                <a:latin typeface="Myriad Pro" charset="0"/>
              </a:rPr>
              <a:t>Any state questions about either the SC, RC, or ERC SFTP should be coordinated directly with the respective contractor</a:t>
            </a:r>
          </a:p>
        </p:txBody>
      </p:sp>
      <p:sp>
        <p:nvSpPr>
          <p:cNvPr id="1361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2BB98A45-0DBD-45C9-AC85-019E42F34DC3}" type="slidenum">
              <a:rPr lang="en-US" altLang="en-US" sz="1200" smtClean="0">
                <a:solidFill>
                  <a:srgbClr val="000000"/>
                </a:solidFill>
                <a:latin typeface="Calibri" panose="020F0502020204030204" pitchFamily="34" charset="0"/>
              </a:rPr>
              <a:pPr>
                <a:spcBef>
                  <a:spcPct val="0"/>
                </a:spcBef>
                <a:buFontTx/>
                <a:buNone/>
              </a:pPr>
              <a:t>64</a:t>
            </a:fld>
            <a:endParaRPr lang="en-US" altLang="en-US" sz="1200">
              <a:solidFill>
                <a:srgbClr val="000000"/>
              </a:solidFill>
              <a:latin typeface="Calibri" panose="020F0502020204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57200" y="2935288"/>
            <a:ext cx="8229600" cy="1143000"/>
          </a:xfrm>
        </p:spPr>
        <p:txBody>
          <a:bodyPr/>
          <a:lstStyle/>
          <a:p>
            <a:pPr eaLnBrk="1" hangingPunct="1"/>
            <a:r>
              <a:rPr lang="en-US" altLang="en-US">
                <a:solidFill>
                  <a:schemeClr val="tx2"/>
                </a:solidFill>
                <a:latin typeface="Myriad Pro" charset="0"/>
              </a:rPr>
              <a:t>Communication and Collaboration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en-US"/>
              <a:t>Communication and </a:t>
            </a:r>
            <a:r>
              <a:rPr lang="en-US" altLang="en-US" smtClean="0"/>
              <a:t>Collaboration </a:t>
            </a:r>
            <a:endParaRPr lang="en-US" altLang="en-US"/>
          </a:p>
        </p:txBody>
      </p:sp>
      <p:sp>
        <p:nvSpPr>
          <p:cNvPr id="138243" name="Content Placeholder 2" descr="RY 2022 PERM Cycle 1 Calls&#10;The cycle calls will occur on the fourth Wednesday of each month from 1:00 – 2:00 pm Eastern Time&#10;First cycle call will be held on September 23, 2020&#10;CMS PERM Website&#10;www.cms.gov/PERM&#10;PERM Manual&#10;" title="Communication and Collaboration"/>
          <p:cNvSpPr>
            <a:spLocks noGrp="1"/>
          </p:cNvSpPr>
          <p:nvPr>
            <p:ph idx="1"/>
          </p:nvPr>
        </p:nvSpPr>
        <p:spPr>
          <a:xfrm>
            <a:off x="457200" y="1727200"/>
            <a:ext cx="8229600" cy="4893294"/>
          </a:xfrm>
        </p:spPr>
        <p:txBody>
          <a:bodyPr/>
          <a:lstStyle/>
          <a:p>
            <a:pPr algn="just" eaLnBrk="1" hangingPunct="1"/>
            <a:r>
              <a:rPr lang="en-US" altLang="en-US" sz="1800" b="1" dirty="0">
                <a:solidFill>
                  <a:srgbClr val="000000"/>
                </a:solidFill>
                <a:latin typeface="Myriad Pro" charset="0"/>
                <a:cs typeface="Times New Roman" panose="02020603050405020304" pitchFamily="18" charset="0"/>
              </a:rPr>
              <a:t>RY </a:t>
            </a:r>
            <a:r>
              <a:rPr lang="en-US" altLang="en-US" sz="1800" b="1" dirty="0">
                <a:latin typeface="Myriad Pro" charset="0"/>
                <a:cs typeface="Times New Roman" panose="02020603050405020304" pitchFamily="18" charset="0"/>
              </a:rPr>
              <a:t>2023 PERM Cycle 2 Calls</a:t>
            </a:r>
          </a:p>
          <a:p>
            <a:pPr marL="800100" lvl="1" indent="-342900" algn="just" eaLnBrk="1" hangingPunct="1">
              <a:buFont typeface="Times New Roman" panose="02020603050405020304" pitchFamily="18" charset="0"/>
              <a:buChar char="̶"/>
            </a:pPr>
            <a:r>
              <a:rPr lang="en-US" altLang="en-US" sz="1800" dirty="0">
                <a:latin typeface="Myriad Pro" charset="0"/>
                <a:cs typeface="Times New Roman" panose="02020603050405020304" pitchFamily="18" charset="0"/>
              </a:rPr>
              <a:t>The cycle calls will occur on the third Thursday of each month from 2:00 – 3:00 pm Eastern Time</a:t>
            </a:r>
          </a:p>
          <a:p>
            <a:pPr marL="800100" lvl="1" indent="-342900" algn="just" eaLnBrk="1" hangingPunct="1">
              <a:buFont typeface="Times New Roman" panose="02020603050405020304" pitchFamily="18" charset="0"/>
              <a:buChar char="̶"/>
            </a:pPr>
            <a:r>
              <a:rPr lang="en-US" altLang="en-US" sz="1800" dirty="0">
                <a:latin typeface="Myriad Pro" charset="0"/>
                <a:cs typeface="Times New Roman" panose="02020603050405020304" pitchFamily="18" charset="0"/>
              </a:rPr>
              <a:t>First cycle call will be held on June 17, 2021</a:t>
            </a:r>
          </a:p>
          <a:p>
            <a:pPr marL="457200" lvl="1" indent="0" algn="just" eaLnBrk="1" hangingPunct="1">
              <a:buNone/>
            </a:pPr>
            <a:endParaRPr lang="en-US" altLang="en-US" sz="1800" dirty="0">
              <a:solidFill>
                <a:srgbClr val="00B050"/>
              </a:solidFill>
              <a:latin typeface="Myriad Pro" charset="0"/>
              <a:cs typeface="Times New Roman" panose="02020603050405020304" pitchFamily="18" charset="0"/>
            </a:endParaRPr>
          </a:p>
          <a:p>
            <a:pPr algn="just" eaLnBrk="1" hangingPunct="1">
              <a:spcAft>
                <a:spcPts val="0"/>
              </a:spcAft>
            </a:pPr>
            <a:r>
              <a:rPr lang="en-US" altLang="en-US" sz="1800" b="1" dirty="0">
                <a:solidFill>
                  <a:srgbClr val="000000"/>
                </a:solidFill>
                <a:latin typeface="Myriad Pro" charset="0"/>
                <a:cs typeface="Times New Roman" panose="02020603050405020304" pitchFamily="18" charset="0"/>
              </a:rPr>
              <a:t>Regular</a:t>
            </a:r>
            <a:r>
              <a:rPr lang="en-US" altLang="en-US" sz="1800" dirty="0">
                <a:latin typeface="Myriad Pro" charset="0"/>
                <a:cs typeface="Times New Roman" panose="02020603050405020304" pitchFamily="18" charset="0"/>
              </a:rPr>
              <a:t> </a:t>
            </a:r>
            <a:r>
              <a:rPr lang="en-US" altLang="en-US" sz="1800" b="1" dirty="0">
                <a:solidFill>
                  <a:srgbClr val="000000"/>
                </a:solidFill>
                <a:latin typeface="Myriad Pro" charset="0"/>
                <a:cs typeface="Times New Roman" panose="02020603050405020304" pitchFamily="18" charset="0"/>
              </a:rPr>
              <a:t>State Check-in calls</a:t>
            </a:r>
          </a:p>
          <a:p>
            <a:pPr marL="687388" lvl="1" algn="just" eaLnBrk="1" hangingPunct="1">
              <a:spcAft>
                <a:spcPts val="2400"/>
              </a:spcAft>
            </a:pPr>
            <a:r>
              <a:rPr lang="en-US" altLang="en-US" sz="1800" dirty="0">
                <a:latin typeface="Myriad Pro" charset="0"/>
                <a:cs typeface="Times New Roman" panose="02020603050405020304" pitchFamily="18" charset="0"/>
              </a:rPr>
              <a:t>Will be scheduled with each state by contractors</a:t>
            </a:r>
          </a:p>
          <a:p>
            <a:pPr algn="just" eaLnBrk="1" hangingPunct="1"/>
            <a:r>
              <a:rPr lang="en-US" altLang="en-US" sz="1800" b="1" dirty="0">
                <a:latin typeface="Myriad Pro" charset="0"/>
                <a:cs typeface="Times New Roman" panose="02020603050405020304" pitchFamily="18" charset="0"/>
              </a:rPr>
              <a:t>CMS PERM Website</a:t>
            </a:r>
          </a:p>
          <a:p>
            <a:pPr marL="800100" lvl="1" indent="-342900" algn="just" eaLnBrk="1" hangingPunct="1">
              <a:buFont typeface="Times New Roman" panose="02020603050405020304" pitchFamily="18" charset="0"/>
              <a:buChar char="̶"/>
            </a:pPr>
            <a:r>
              <a:rPr lang="en-US" altLang="en-US" sz="1800" dirty="0">
                <a:latin typeface="Myriad Pro" charset="0"/>
                <a:cs typeface="Times New Roman" panose="02020603050405020304" pitchFamily="18" charset="0"/>
                <a:hlinkClick r:id="rId2"/>
              </a:rPr>
              <a:t>CMS PERM - Cycle </a:t>
            </a:r>
            <a:r>
              <a:rPr lang="en-US" altLang="en-US" sz="1800" u="sng" dirty="0">
                <a:solidFill>
                  <a:srgbClr val="00B050"/>
                </a:solidFill>
                <a:latin typeface="Myriad Pro" charset="0"/>
                <a:cs typeface="Times New Roman" panose="02020603050405020304" pitchFamily="18" charset="0"/>
                <a:hlinkClick r:id="rId2"/>
              </a:rPr>
              <a:t>2</a:t>
            </a:r>
            <a:endParaRPr lang="en-US" altLang="en-US" sz="1800" u="sng" dirty="0">
              <a:solidFill>
                <a:srgbClr val="00B050"/>
              </a:solidFill>
              <a:latin typeface="Myriad Pro" charset="0"/>
              <a:cs typeface="Times New Roman" panose="02020603050405020304" pitchFamily="18" charset="0"/>
            </a:endParaRPr>
          </a:p>
          <a:p>
            <a:pPr marL="800100" lvl="1" indent="-342900" algn="just" eaLnBrk="1" hangingPunct="1">
              <a:buFont typeface="Times New Roman" panose="02020603050405020304" pitchFamily="18" charset="0"/>
              <a:buChar char="̶"/>
            </a:pPr>
            <a:r>
              <a:rPr lang="en-US" altLang="en-US" sz="1800" dirty="0">
                <a:latin typeface="Myriad Pro" charset="0"/>
                <a:cs typeface="Times New Roman" panose="02020603050405020304" pitchFamily="18" charset="0"/>
              </a:rPr>
              <a:t>P</a:t>
            </a:r>
            <a:r>
              <a:rPr lang="en-US" altLang="en-US" sz="1800" dirty="0">
                <a:solidFill>
                  <a:srgbClr val="000000"/>
                </a:solidFill>
                <a:latin typeface="Myriad Pro" charset="0"/>
                <a:cs typeface="Times New Roman" panose="02020603050405020304" pitchFamily="18" charset="0"/>
              </a:rPr>
              <a:t>ERM Manual</a:t>
            </a:r>
          </a:p>
          <a:p>
            <a:pPr marL="800100" lvl="1" indent="-342900" algn="just" eaLnBrk="1" hangingPunct="1">
              <a:buFont typeface="Times New Roman" panose="02020603050405020304" pitchFamily="18" charset="0"/>
              <a:buChar char="̶"/>
            </a:pPr>
            <a:r>
              <a:rPr lang="en-US" altLang="en-US" sz="1800" dirty="0">
                <a:latin typeface="Myriad Pro" charset="0"/>
                <a:cs typeface="Times New Roman" panose="02020603050405020304" pitchFamily="18" charset="0"/>
              </a:rPr>
              <a:t>Cycle 2 Kick Off Slides</a:t>
            </a:r>
          </a:p>
          <a:p>
            <a:pPr marL="800100" lvl="1" indent="-342900" algn="just" eaLnBrk="1" hangingPunct="1">
              <a:buFont typeface="Times New Roman" panose="02020603050405020304" pitchFamily="18" charset="0"/>
              <a:buChar char="̶"/>
            </a:pPr>
            <a:endParaRPr lang="en-US" altLang="en-US" sz="1800" dirty="0">
              <a:solidFill>
                <a:srgbClr val="000000"/>
              </a:solidFill>
              <a:latin typeface="Myriad Pro" charset="0"/>
              <a:cs typeface="Times New Roman" panose="02020603050405020304" pitchFamily="18" charset="0"/>
            </a:endParaRPr>
          </a:p>
          <a:p>
            <a:pPr marL="400050" algn="just" eaLnBrk="1" hangingPunct="1"/>
            <a:r>
              <a:rPr lang="en-US" altLang="en-US" sz="1800" b="1" dirty="0">
                <a:latin typeface="Myriad Pro" charset="0"/>
                <a:cs typeface="Times New Roman" panose="02020603050405020304" pitchFamily="18" charset="0"/>
              </a:rPr>
              <a:t>PERM Corrective Action Plans - CMS Division of State Partnership</a:t>
            </a:r>
          </a:p>
          <a:p>
            <a:pPr marL="687388" lvl="1" algn="just" eaLnBrk="1" hangingPunct="1"/>
            <a:r>
              <a:rPr lang="en-US" sz="1800" dirty="0">
                <a:latin typeface="Myriad Pro" charset="0"/>
                <a:cs typeface="Times New Roman" panose="02020603050405020304" pitchFamily="18" charset="0"/>
                <a:hlinkClick r:id="rId3"/>
              </a:rPr>
              <a:t>PERMCAPS@cms.hhs.gov</a:t>
            </a:r>
            <a:endParaRPr lang="en-US" altLang="en-US" sz="1800" dirty="0">
              <a:latin typeface="Myriad Pro" charset="0"/>
              <a:cs typeface="Times New Roman" panose="02020603050405020304" pitchFamily="18" charset="0"/>
            </a:endParaRPr>
          </a:p>
        </p:txBody>
      </p:sp>
      <p:sp>
        <p:nvSpPr>
          <p:cNvPr id="13824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defRPr/>
            </a:pPr>
            <a:fld id="{A2D99FE6-D94E-4114-8F02-151F39DCE0AC}" type="slidenum">
              <a:rPr lang="en-US" altLang="en-US" sz="1200" smtClean="0">
                <a:solidFill>
                  <a:srgbClr val="000000"/>
                </a:solidFill>
                <a:latin typeface="+mj-lt"/>
              </a:rPr>
              <a:pPr>
                <a:spcBef>
                  <a:spcPct val="0"/>
                </a:spcBef>
                <a:buFontTx/>
                <a:buNone/>
                <a:defRPr/>
              </a:pPr>
              <a:t>66</a:t>
            </a:fld>
            <a:endParaRPr lang="en-US" altLang="en-US" sz="1200">
              <a:solidFill>
                <a:srgbClr val="000000"/>
              </a:solidFill>
              <a:latin typeface="+mj-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
          <p:cNvSpPr>
            <a:spLocks noGrp="1"/>
          </p:cNvSpPr>
          <p:nvPr>
            <p:ph type="title"/>
          </p:nvPr>
        </p:nvSpPr>
        <p:spPr>
          <a:effectLst>
            <a:outerShdw dist="76200" dir="5639981" algn="tl" rotWithShape="0">
              <a:srgbClr val="084A9C"/>
            </a:outerShdw>
          </a:effectLst>
        </p:spPr>
        <p:txBody>
          <a:bodyPr/>
          <a:lstStyle/>
          <a:p>
            <a:r>
              <a:rPr lang="fr-FR" altLang="en-US" sz="3600"/>
              <a:t>PERM State Liaison Contact Information</a:t>
            </a:r>
            <a:endParaRPr lang="en-US" altLang="en-US" sz="3600"/>
          </a:p>
        </p:txBody>
      </p:sp>
      <p:sp>
        <p:nvSpPr>
          <p:cNvPr id="139267" name="Slide Number Placeholder 1"/>
          <p:cNvSpPr>
            <a:spLocks noGrp="1"/>
          </p:cNvSpPr>
          <p:nvPr>
            <p:ph type="sldNum" sz="quarter" idx="10"/>
          </p:nvPr>
        </p:nvSpPr>
        <p:spPr bwMode="auto">
          <a:xfrm>
            <a:off x="6894513" y="63912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r>
              <a:rPr lang="en-US" altLang="en-US" sz="1200" dirty="0">
                <a:solidFill>
                  <a:srgbClr val="000000"/>
                </a:solidFill>
                <a:latin typeface="Calibri" panose="020F0502020204030204" pitchFamily="34" charset="0"/>
              </a:rPr>
              <a:t>67</a:t>
            </a:r>
          </a:p>
        </p:txBody>
      </p:sp>
      <p:graphicFrame>
        <p:nvGraphicFramePr>
          <p:cNvPr id="2" name="Table 1" descr="This chart shows the CMS State Liaisons and their contact information" title="CMS State Liaisons"/>
          <p:cNvGraphicFramePr>
            <a:graphicFrameLocks noGrp="1"/>
          </p:cNvGraphicFramePr>
          <p:nvPr>
            <p:extLst>
              <p:ext uri="{D42A27DB-BD31-4B8C-83A1-F6EECF244321}">
                <p14:modId xmlns:p14="http://schemas.microsoft.com/office/powerpoint/2010/main" val="3872832600"/>
              </p:ext>
            </p:extLst>
          </p:nvPr>
        </p:nvGraphicFramePr>
        <p:xfrm>
          <a:off x="228600" y="1646615"/>
          <a:ext cx="8686800" cy="4580106"/>
        </p:xfrm>
        <a:graphic>
          <a:graphicData uri="http://schemas.openxmlformats.org/drawingml/2006/table">
            <a:tbl>
              <a:tblPr firstRow="1" bandRow="1">
                <a:tableStyleId>{5C22544A-7EE6-4342-B048-85BDC9FD1C3A}</a:tableStyleId>
              </a:tblPr>
              <a:tblGrid>
                <a:gridCol w="2695904">
                  <a:extLst>
                    <a:ext uri="{9D8B030D-6E8A-4147-A177-3AD203B41FA5}">
                      <a16:colId xmlns:a16="http://schemas.microsoft.com/office/drawing/2014/main" val="1777988222"/>
                    </a:ext>
                  </a:extLst>
                </a:gridCol>
                <a:gridCol w="5990896">
                  <a:extLst>
                    <a:ext uri="{9D8B030D-6E8A-4147-A177-3AD203B41FA5}">
                      <a16:colId xmlns:a16="http://schemas.microsoft.com/office/drawing/2014/main" val="683238781"/>
                    </a:ext>
                  </a:extLst>
                </a:gridCol>
              </a:tblGrid>
              <a:tr h="3441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yriad Pro"/>
                          <a:ea typeface="+mn-ea"/>
                          <a:cs typeface="+mn-cs"/>
                        </a:rPr>
                        <a:t>Cycle 2 States</a:t>
                      </a:r>
                      <a:endParaRPr lang="en-US" dirty="0">
                        <a:latin typeface="Myriad Pro"/>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yriad Pro"/>
                          <a:ea typeface="+mn-ea"/>
                          <a:cs typeface="+mn-cs"/>
                        </a:rPr>
                        <a:t>CMS PERM CAP State Liaison</a:t>
                      </a:r>
                      <a:endParaRPr lang="en-US" dirty="0">
                        <a:latin typeface="Myriad Pro"/>
                      </a:endParaRPr>
                    </a:p>
                  </a:txBody>
                  <a:tcPr/>
                </a:tc>
                <a:extLst>
                  <a:ext uri="{0D108BD9-81ED-4DB2-BD59-A6C34878D82A}">
                    <a16:rowId xmlns:a16="http://schemas.microsoft.com/office/drawing/2014/main" val="3473142684"/>
                  </a:ext>
                </a:extLst>
              </a:tr>
              <a:tr h="544859">
                <a:tc>
                  <a:txBody>
                    <a:bodyPr/>
                    <a:lstStyle/>
                    <a:p>
                      <a:r>
                        <a:rPr lang="en-US" sz="1600" dirty="0">
                          <a:latin typeface="Myriad Pro"/>
                        </a:rPr>
                        <a:t>Tennessee, Utah</a:t>
                      </a:r>
                    </a:p>
                  </a:txBody>
                  <a:tcPr/>
                </a:tc>
                <a:tc>
                  <a:txBody>
                    <a:bodyPr/>
                    <a:lstStyle/>
                    <a:p>
                      <a:r>
                        <a:rPr lang="en-US" sz="1600" dirty="0">
                          <a:latin typeface="Myriad Pro"/>
                        </a:rPr>
                        <a:t>Angad</a:t>
                      </a:r>
                      <a:r>
                        <a:rPr lang="en-US" sz="1600" baseline="0" dirty="0">
                          <a:latin typeface="Myriad Pro"/>
                        </a:rPr>
                        <a:t> Uppal </a:t>
                      </a:r>
                      <a:r>
                        <a:rPr lang="en-US" sz="1600" baseline="0" dirty="0">
                          <a:latin typeface="Myriad Pro"/>
                          <a:hlinkClick r:id="rId3"/>
                        </a:rPr>
                        <a:t>Angad.Uppal@cms.hhs.gov</a:t>
                      </a:r>
                      <a:r>
                        <a:rPr lang="en-US" sz="1600" baseline="0" dirty="0">
                          <a:latin typeface="Myriad Pro"/>
                        </a:rPr>
                        <a:t>, 410-786-1240</a:t>
                      </a:r>
                      <a:endParaRPr lang="en-US" sz="1600" dirty="0">
                        <a:latin typeface="Myriad Pro"/>
                      </a:endParaRPr>
                    </a:p>
                  </a:txBody>
                  <a:tcPr/>
                </a:tc>
                <a:extLst>
                  <a:ext uri="{0D108BD9-81ED-4DB2-BD59-A6C34878D82A}">
                    <a16:rowId xmlns:a16="http://schemas.microsoft.com/office/drawing/2014/main" val="3643768404"/>
                  </a:ext>
                </a:extLst>
              </a:tr>
              <a:tr h="421011">
                <a:tc>
                  <a:txBody>
                    <a:bodyPr/>
                    <a:lstStyle/>
                    <a:p>
                      <a:r>
                        <a:rPr lang="en-US" sz="1600" dirty="0">
                          <a:latin typeface="Myriad Pro"/>
                        </a:rPr>
                        <a:t>Rhode Island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yriad Pro"/>
                          <a:ea typeface="+mn-ea"/>
                          <a:cs typeface="+mn-cs"/>
                        </a:rPr>
                        <a:t>Misha Patel </a:t>
                      </a:r>
                      <a:r>
                        <a:rPr lang="en-US" sz="1600" kern="1200" dirty="0">
                          <a:solidFill>
                            <a:schemeClr val="dk1"/>
                          </a:solidFill>
                          <a:latin typeface="Myriad Pro"/>
                          <a:ea typeface="+mn-ea"/>
                          <a:cs typeface="+mn-cs"/>
                          <a:hlinkClick r:id="rId4"/>
                        </a:rPr>
                        <a:t>Misha.Patel@cms.hhs.gov</a:t>
                      </a:r>
                      <a:r>
                        <a:rPr lang="en-US" sz="1600" kern="1200" dirty="0">
                          <a:solidFill>
                            <a:schemeClr val="dk1"/>
                          </a:solidFill>
                          <a:latin typeface="Myriad Pro"/>
                          <a:ea typeface="+mn-ea"/>
                          <a:cs typeface="+mn-cs"/>
                        </a:rPr>
                        <a:t>, </a:t>
                      </a:r>
                      <a:r>
                        <a:rPr lang="en-US" sz="1600" kern="1200" dirty="0">
                          <a:solidFill>
                            <a:schemeClr val="tx1"/>
                          </a:solidFill>
                          <a:latin typeface="Myriad Pro"/>
                          <a:ea typeface="+mn-ea"/>
                          <a:cs typeface="+mn-cs"/>
                        </a:rPr>
                        <a:t>410-786-9098</a:t>
                      </a:r>
                    </a:p>
                  </a:txBody>
                  <a:tcPr/>
                </a:tc>
                <a:extLst>
                  <a:ext uri="{0D108BD9-81ED-4DB2-BD59-A6C34878D82A}">
                    <a16:rowId xmlns:a16="http://schemas.microsoft.com/office/drawing/2014/main" val="335802862"/>
                  </a:ext>
                </a:extLst>
              </a:tr>
              <a:tr h="430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yriad Pro"/>
                        </a:rPr>
                        <a:t>Maryland, New Hampshire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yriad Pro"/>
                        </a:rPr>
                        <a:t>Aileen</a:t>
                      </a:r>
                      <a:r>
                        <a:rPr lang="en-US" sz="1600" baseline="0" dirty="0">
                          <a:latin typeface="Myriad Pro"/>
                        </a:rPr>
                        <a:t> Almario </a:t>
                      </a:r>
                      <a:r>
                        <a:rPr lang="en-US" sz="1600" dirty="0">
                          <a:latin typeface="Myriad Pro"/>
                          <a:hlinkClick r:id="rId5"/>
                        </a:rPr>
                        <a:t>Aileen.Almario@cms.hhs.gov</a:t>
                      </a:r>
                      <a:r>
                        <a:rPr lang="en-US" sz="1600" dirty="0">
                          <a:latin typeface="Myriad Pro"/>
                        </a:rPr>
                        <a:t>, 410-786-7867</a:t>
                      </a:r>
                    </a:p>
                  </a:txBody>
                  <a:tcPr/>
                </a:tc>
                <a:extLst>
                  <a:ext uri="{0D108BD9-81ED-4DB2-BD59-A6C34878D82A}">
                    <a16:rowId xmlns:a16="http://schemas.microsoft.com/office/drawing/2014/main" val="2883874864"/>
                  </a:ext>
                </a:extLst>
              </a:tr>
              <a:tr h="430152">
                <a:tc>
                  <a:txBody>
                    <a:bodyPr/>
                    <a:lstStyle/>
                    <a:p>
                      <a:r>
                        <a:rPr lang="en-US" sz="1600" baseline="0" dirty="0">
                          <a:latin typeface="Myriad Pro"/>
                        </a:rPr>
                        <a:t>Colorado, Georgia, Massachusetts</a:t>
                      </a:r>
                    </a:p>
                  </a:txBody>
                  <a:tcPr/>
                </a:tc>
                <a:tc>
                  <a:txBody>
                    <a:bodyPr/>
                    <a:lstStyle/>
                    <a:p>
                      <a:r>
                        <a:rPr lang="en-US" sz="1600" dirty="0">
                          <a:latin typeface="Myriad Pro"/>
                        </a:rPr>
                        <a:t>Daniel Hendricks</a:t>
                      </a:r>
                      <a:r>
                        <a:rPr lang="en-US" sz="1600" baseline="0" dirty="0">
                          <a:latin typeface="Myriad Pro"/>
                        </a:rPr>
                        <a:t> </a:t>
                      </a:r>
                      <a:r>
                        <a:rPr lang="en-US" sz="1600" baseline="0" dirty="0">
                          <a:latin typeface="Myriad Pro"/>
                          <a:hlinkClick r:id="rId6"/>
                        </a:rPr>
                        <a:t>Daniel.Hendricks@cms.hhs.gov</a:t>
                      </a:r>
                      <a:r>
                        <a:rPr lang="en-US" sz="1600" baseline="0" dirty="0">
                          <a:latin typeface="Myriad Pro"/>
                        </a:rPr>
                        <a:t>, 410-786-8925</a:t>
                      </a:r>
                      <a:endParaRPr lang="en-US" sz="1600" dirty="0">
                        <a:latin typeface="Myriad Pro"/>
                      </a:endParaRPr>
                    </a:p>
                  </a:txBody>
                  <a:tcPr/>
                </a:tc>
                <a:extLst>
                  <a:ext uri="{0D108BD9-81ED-4DB2-BD59-A6C34878D82A}">
                    <a16:rowId xmlns:a16="http://schemas.microsoft.com/office/drawing/2014/main" val="2841173373"/>
                  </a:ext>
                </a:extLst>
              </a:tr>
              <a:tr h="430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yriad Pro"/>
                        </a:rPr>
                        <a:t>New Jersey,</a:t>
                      </a:r>
                      <a:r>
                        <a:rPr lang="en-US" sz="1600" baseline="0" dirty="0">
                          <a:latin typeface="Myriad Pro"/>
                        </a:rPr>
                        <a:t> South Carolina, West Virginia</a:t>
                      </a:r>
                      <a:endParaRPr lang="en-US" sz="1600" dirty="0">
                        <a:latin typeface="Myriad Pro"/>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yriad Pro"/>
                        </a:rPr>
                        <a:t>Angela Jones </a:t>
                      </a:r>
                      <a:r>
                        <a:rPr kumimoji="0" lang="en-US" sz="1600" b="0" i="0" u="none" strike="noStrike" kern="1200" cap="none" spc="0" normalizeH="0" baseline="0" noProof="0" dirty="0">
                          <a:ln>
                            <a:noFill/>
                          </a:ln>
                          <a:solidFill>
                            <a:prstClr val="black"/>
                          </a:solidFill>
                          <a:effectLst/>
                          <a:uLnTx/>
                          <a:uFillTx/>
                          <a:latin typeface="Myriad Pro"/>
                          <a:hlinkClick r:id="rId7"/>
                        </a:rPr>
                        <a:t>Angela.Jones3@cms.hhs.gov</a:t>
                      </a:r>
                      <a:r>
                        <a:rPr kumimoji="0" lang="en-US" sz="1600" b="0" i="0" u="none" strike="noStrike" kern="1200" cap="none" spc="0" normalizeH="0" baseline="0" noProof="0" dirty="0">
                          <a:ln>
                            <a:noFill/>
                          </a:ln>
                          <a:solidFill>
                            <a:prstClr val="black"/>
                          </a:solidFill>
                          <a:effectLst/>
                          <a:uLnTx/>
                          <a:uFillTx/>
                          <a:latin typeface="Myriad Pro"/>
                        </a:rPr>
                        <a:t>  410-786-9101</a:t>
                      </a:r>
                    </a:p>
                  </a:txBody>
                  <a:tcPr/>
                </a:tc>
                <a:extLst>
                  <a:ext uri="{0D108BD9-81ED-4DB2-BD59-A6C34878D82A}">
                    <a16:rowId xmlns:a16="http://schemas.microsoft.com/office/drawing/2014/main" val="1895306966"/>
                  </a:ext>
                </a:extLst>
              </a:tr>
              <a:tr h="501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yriad Pro"/>
                        </a:rPr>
                        <a:t>Alabama, Vermont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yriad Pro"/>
                        </a:rPr>
                        <a:t>Dan Weimer </a:t>
                      </a:r>
                      <a:r>
                        <a:rPr kumimoji="0" lang="en-US" sz="1600" b="0" i="0" u="none" strike="noStrike" kern="1200" cap="none" spc="0" normalizeH="0" baseline="0" noProof="0" dirty="0">
                          <a:ln>
                            <a:noFill/>
                          </a:ln>
                          <a:solidFill>
                            <a:prstClr val="black"/>
                          </a:solidFill>
                          <a:effectLst/>
                          <a:uLnTx/>
                          <a:uFillTx/>
                          <a:latin typeface="Myriad Pro"/>
                          <a:hlinkClick r:id="rId8"/>
                        </a:rPr>
                        <a:t>Daniel.Weimer@cms.hhs.gov</a:t>
                      </a:r>
                      <a:r>
                        <a:rPr kumimoji="0" lang="en-US" sz="1600" b="0" i="0" u="none" strike="noStrike" kern="1200" cap="none" spc="0" normalizeH="0" baseline="0" noProof="0" dirty="0">
                          <a:ln>
                            <a:noFill/>
                          </a:ln>
                          <a:solidFill>
                            <a:prstClr val="black"/>
                          </a:solidFill>
                          <a:effectLst/>
                          <a:uLnTx/>
                          <a:uFillTx/>
                          <a:latin typeface="Myriad Pro"/>
                        </a:rPr>
                        <a:t>, </a:t>
                      </a:r>
                      <a:r>
                        <a:rPr lang="en-US" sz="1600" kern="1200" noProof="0" dirty="0">
                          <a:solidFill>
                            <a:schemeClr val="tx1"/>
                          </a:solidFill>
                          <a:latin typeface="Myriad Pro"/>
                          <a:ea typeface="Calibri"/>
                          <a:cs typeface="Times New Roman"/>
                        </a:rPr>
                        <a:t>410-786-5240</a:t>
                      </a:r>
                    </a:p>
                  </a:txBody>
                  <a:tcPr/>
                </a:tc>
                <a:extLst>
                  <a:ext uri="{0D108BD9-81ED-4DB2-BD59-A6C34878D82A}">
                    <a16:rowId xmlns:a16="http://schemas.microsoft.com/office/drawing/2014/main" val="2049070347"/>
                  </a:ext>
                </a:extLst>
              </a:tr>
              <a:tr h="544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yriad Pro"/>
                        </a:rPr>
                        <a:t>California, Kentucky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yriad Pro"/>
                        </a:rPr>
                        <a:t>Tracy Smith </a:t>
                      </a:r>
                      <a:r>
                        <a:rPr lang="en-US" sz="1600" dirty="0">
                          <a:latin typeface="Myriad Pro"/>
                          <a:hlinkClick r:id="rId9"/>
                        </a:rPr>
                        <a:t>Tracy.Smith@cms.hhs.gov</a:t>
                      </a:r>
                      <a:r>
                        <a:rPr lang="en-US" sz="1600" dirty="0">
                          <a:latin typeface="Myriad Pro"/>
                        </a:rPr>
                        <a:t>,</a:t>
                      </a:r>
                      <a:r>
                        <a:rPr lang="en-US" sz="1600" baseline="0" dirty="0">
                          <a:latin typeface="Myriad Pro"/>
                        </a:rPr>
                        <a:t> </a:t>
                      </a:r>
                      <a:r>
                        <a:rPr lang="en-US" sz="1600" dirty="0">
                          <a:latin typeface="Myriad Pro"/>
                        </a:rPr>
                        <a:t>410-786-8418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yriad Pro"/>
                      </a:endParaRPr>
                    </a:p>
                  </a:txBody>
                  <a:tcPr/>
                </a:tc>
                <a:extLst>
                  <a:ext uri="{0D108BD9-81ED-4DB2-BD59-A6C34878D82A}">
                    <a16:rowId xmlns:a16="http://schemas.microsoft.com/office/drawing/2014/main" val="206291723"/>
                  </a:ext>
                </a:extLst>
              </a:tr>
              <a:tr h="5448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Myriad Pro"/>
                        </a:rPr>
                        <a:t>Nebraska, North Carolina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yriad Pro"/>
                        </a:rPr>
                        <a:t>May Woo </a:t>
                      </a:r>
                      <a:r>
                        <a:rPr kumimoji="0" lang="en-US" sz="1600" b="0" i="0" u="none" strike="noStrike" kern="1200" cap="none" spc="0" normalizeH="0" baseline="0" noProof="0" dirty="0">
                          <a:ln>
                            <a:noFill/>
                          </a:ln>
                          <a:solidFill>
                            <a:prstClr val="black"/>
                          </a:solidFill>
                          <a:effectLst/>
                          <a:uLnTx/>
                          <a:uFillTx/>
                          <a:latin typeface="Myriad Pro"/>
                          <a:hlinkClick r:id="rId10"/>
                        </a:rPr>
                        <a:t>May.Woo@cms.hhs.gov</a:t>
                      </a:r>
                      <a:r>
                        <a:rPr kumimoji="0" lang="en-US" sz="1600" b="0" i="0" u="none" strike="noStrike" kern="1200" cap="none" spc="0" normalizeH="0" baseline="0" noProof="0" dirty="0">
                          <a:ln>
                            <a:noFill/>
                          </a:ln>
                          <a:solidFill>
                            <a:prstClr val="black"/>
                          </a:solidFill>
                          <a:effectLst/>
                          <a:uLnTx/>
                          <a:uFillTx/>
                          <a:latin typeface="Myriad Pro"/>
                        </a:rPr>
                        <a:t>, 410-786-2097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yriad Pro"/>
                        </a:rPr>
                        <a:t>Caitlyn Brown </a:t>
                      </a:r>
                      <a:r>
                        <a:rPr kumimoji="0" lang="en-US" sz="1600" b="0" i="0" u="none" strike="noStrike" kern="1200" cap="none" spc="0" normalizeH="0" baseline="0" noProof="0" dirty="0">
                          <a:ln>
                            <a:noFill/>
                          </a:ln>
                          <a:solidFill>
                            <a:prstClr val="black"/>
                          </a:solidFill>
                          <a:effectLst/>
                          <a:uLnTx/>
                          <a:uFillTx/>
                          <a:latin typeface="Myriad Pro"/>
                          <a:hlinkClick r:id="rId11"/>
                        </a:rPr>
                        <a:t>Caitlyn.Brown@cms.hhs.gov</a:t>
                      </a:r>
                      <a:r>
                        <a:rPr kumimoji="0" lang="en-US" sz="1600" b="0" i="0" u="none" strike="noStrike" kern="1200" cap="none" spc="0" normalizeH="0" baseline="0" noProof="0" dirty="0">
                          <a:ln>
                            <a:noFill/>
                          </a:ln>
                          <a:solidFill>
                            <a:prstClr val="black"/>
                          </a:solidFill>
                          <a:effectLst/>
                          <a:uLnTx/>
                          <a:uFillTx/>
                          <a:latin typeface="Myriad Pro"/>
                        </a:rPr>
                        <a:t>, </a:t>
                      </a:r>
                      <a:r>
                        <a:rPr kumimoji="0" lang="en-US" sz="1600" b="0" i="0" u="none" strike="noStrike" kern="1200" cap="none" spc="0" normalizeH="0" baseline="0" noProof="0" dirty="0">
                          <a:ln>
                            <a:noFill/>
                          </a:ln>
                          <a:solidFill>
                            <a:schemeClr val="tx1"/>
                          </a:solidFill>
                          <a:effectLst/>
                          <a:uLnTx/>
                          <a:uFillTx/>
                          <a:latin typeface="Myriad Pro"/>
                        </a:rPr>
                        <a:t>410-786-7895</a:t>
                      </a:r>
                    </a:p>
                  </a:txBody>
                  <a:tcPr/>
                </a:tc>
                <a:extLst>
                  <a:ext uri="{0D108BD9-81ED-4DB2-BD59-A6C34878D82A}">
                    <a16:rowId xmlns:a16="http://schemas.microsoft.com/office/drawing/2014/main" val="3942457013"/>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altLang="en-US"/>
              <a:t>SC Contact Information</a:t>
            </a:r>
          </a:p>
        </p:txBody>
      </p:sp>
      <p:sp>
        <p:nvSpPr>
          <p:cNvPr id="141315" name="Content Placeholder 2"/>
          <p:cNvSpPr>
            <a:spLocks noGrp="1"/>
          </p:cNvSpPr>
          <p:nvPr>
            <p:ph idx="1"/>
          </p:nvPr>
        </p:nvSpPr>
        <p:spPr>
          <a:xfrm>
            <a:off x="457200" y="2195513"/>
            <a:ext cx="8229600" cy="3998912"/>
          </a:xfrm>
        </p:spPr>
        <p:txBody>
          <a:bodyPr/>
          <a:lstStyle/>
          <a:p>
            <a:pPr algn="ctr" eaLnBrk="1" hangingPunct="1">
              <a:lnSpc>
                <a:spcPct val="90000"/>
              </a:lnSpc>
              <a:spcBef>
                <a:spcPct val="0"/>
              </a:spcBef>
              <a:buFontTx/>
              <a:buNone/>
            </a:pPr>
            <a:r>
              <a:rPr lang="en-US" altLang="en-US" sz="2400" dirty="0">
                <a:solidFill>
                  <a:srgbClr val="000000"/>
                </a:solidFill>
                <a:latin typeface="Myriad Pro" charset="0"/>
              </a:rPr>
              <a:t>The Lewin Group </a:t>
            </a:r>
          </a:p>
          <a:p>
            <a:pPr algn="ctr" eaLnBrk="1" hangingPunct="1">
              <a:lnSpc>
                <a:spcPct val="90000"/>
              </a:lnSpc>
              <a:spcBef>
                <a:spcPct val="0"/>
              </a:spcBef>
              <a:buFontTx/>
              <a:buNone/>
            </a:pPr>
            <a:r>
              <a:rPr lang="en-US" altLang="en-US" sz="2400" dirty="0">
                <a:solidFill>
                  <a:srgbClr val="000000"/>
                </a:solidFill>
                <a:latin typeface="Myriad Pro" charset="0"/>
              </a:rPr>
              <a:t>PERM Statistical Contractor</a:t>
            </a:r>
          </a:p>
          <a:p>
            <a:pPr algn="ctr" eaLnBrk="1" hangingPunct="1">
              <a:lnSpc>
                <a:spcPct val="90000"/>
              </a:lnSpc>
              <a:spcBef>
                <a:spcPct val="0"/>
              </a:spcBef>
              <a:buFontTx/>
              <a:buNone/>
            </a:pPr>
            <a:r>
              <a:rPr lang="en-US" altLang="en-US" sz="2400" dirty="0">
                <a:solidFill>
                  <a:srgbClr val="000000"/>
                </a:solidFill>
                <a:latin typeface="Myriad Pro" charset="0"/>
              </a:rPr>
              <a:t>3160 Fairview Park Drive, Suite 600</a:t>
            </a:r>
          </a:p>
          <a:p>
            <a:pPr algn="ctr" eaLnBrk="1" hangingPunct="1">
              <a:lnSpc>
                <a:spcPct val="90000"/>
              </a:lnSpc>
              <a:spcBef>
                <a:spcPct val="0"/>
              </a:spcBef>
              <a:buFontTx/>
              <a:buNone/>
            </a:pPr>
            <a:r>
              <a:rPr lang="en-US" altLang="en-US" sz="2400" dirty="0">
                <a:solidFill>
                  <a:srgbClr val="000000"/>
                </a:solidFill>
                <a:latin typeface="Myriad Pro" charset="0"/>
              </a:rPr>
              <a:t>Falls Church, VA 22042</a:t>
            </a:r>
          </a:p>
          <a:p>
            <a:pPr algn="ctr" eaLnBrk="1" hangingPunct="1">
              <a:lnSpc>
                <a:spcPct val="90000"/>
              </a:lnSpc>
              <a:spcBef>
                <a:spcPct val="0"/>
              </a:spcBef>
              <a:spcAft>
                <a:spcPts val="2400"/>
              </a:spcAft>
              <a:buFontTx/>
              <a:buNone/>
            </a:pPr>
            <a:r>
              <a:rPr lang="en-US" altLang="en-US" sz="2400" dirty="0">
                <a:solidFill>
                  <a:srgbClr val="000000"/>
                </a:solidFill>
                <a:latin typeface="Myriad Pro" charset="0"/>
              </a:rPr>
              <a:t>703-269-5500</a:t>
            </a:r>
          </a:p>
          <a:p>
            <a:pPr algn="ctr" eaLnBrk="1" hangingPunct="1">
              <a:lnSpc>
                <a:spcPct val="90000"/>
              </a:lnSpc>
              <a:spcBef>
                <a:spcPct val="0"/>
              </a:spcBef>
              <a:spcAft>
                <a:spcPts val="2400"/>
              </a:spcAft>
              <a:buFontTx/>
              <a:buNone/>
            </a:pPr>
            <a:r>
              <a:rPr lang="en-US" altLang="en-US" sz="2400" dirty="0">
                <a:solidFill>
                  <a:srgbClr val="000000"/>
                </a:solidFill>
                <a:latin typeface="Myriad Pro" charset="0"/>
              </a:rPr>
              <a:t>All PERM correspondence should be directed to our central PERM inbox</a:t>
            </a:r>
          </a:p>
          <a:p>
            <a:pPr algn="ctr" eaLnBrk="1" hangingPunct="1">
              <a:lnSpc>
                <a:spcPct val="90000"/>
              </a:lnSpc>
              <a:spcBef>
                <a:spcPct val="0"/>
              </a:spcBef>
              <a:spcAft>
                <a:spcPts val="2400"/>
              </a:spcAft>
              <a:buFontTx/>
              <a:buNone/>
            </a:pPr>
            <a:r>
              <a:rPr lang="en-US" altLang="en-US" sz="2400" dirty="0">
                <a:solidFill>
                  <a:srgbClr val="FF0000"/>
                </a:solidFill>
                <a:latin typeface="Myriad Pro" charset="0"/>
                <a:hlinkClick r:id="rId2"/>
              </a:rPr>
              <a:t>PERMSC.202</a:t>
            </a:r>
            <a:r>
              <a:rPr lang="en-US" altLang="en-US" sz="2400" dirty="0">
                <a:solidFill>
                  <a:srgbClr val="00B050"/>
                </a:solidFill>
                <a:latin typeface="Myriad Pro" charset="0"/>
                <a:hlinkClick r:id="rId2"/>
              </a:rPr>
              <a:t>3</a:t>
            </a:r>
            <a:r>
              <a:rPr lang="en-US" altLang="en-US" sz="2400" dirty="0">
                <a:solidFill>
                  <a:srgbClr val="FF0000"/>
                </a:solidFill>
                <a:latin typeface="Myriad Pro" charset="0"/>
                <a:hlinkClick r:id="rId2"/>
              </a:rPr>
              <a:t>@lewin.com</a:t>
            </a:r>
            <a:endParaRPr lang="en-US" altLang="en-US" sz="2400" dirty="0">
              <a:latin typeface="Myriad Pro" charset="0"/>
            </a:endParaRPr>
          </a:p>
        </p:txBody>
      </p:sp>
      <p:sp>
        <p:nvSpPr>
          <p:cNvPr id="14131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defRPr/>
            </a:pPr>
            <a:fld id="{2475A555-E080-4507-AA95-4336A79662F6}" type="slidenum">
              <a:rPr lang="en-US" altLang="en-US" sz="1200" smtClean="0">
                <a:solidFill>
                  <a:srgbClr val="000000"/>
                </a:solidFill>
                <a:latin typeface="+mj-lt"/>
              </a:rPr>
              <a:pPr>
                <a:spcBef>
                  <a:spcPct val="0"/>
                </a:spcBef>
                <a:buFontTx/>
                <a:buNone/>
                <a:defRPr/>
              </a:pPr>
              <a:t>68</a:t>
            </a:fld>
            <a:endParaRPr lang="en-US" altLang="en-US" sz="1200">
              <a:solidFill>
                <a:srgbClr val="000000"/>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Claims and Payment Measurement</a:t>
            </a:r>
          </a:p>
        </p:txBody>
      </p:sp>
      <p:sp>
        <p:nvSpPr>
          <p:cNvPr id="4505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05B55E51-032F-4FF3-869B-62FC3FBBEC8F}" type="slidenum">
              <a:rPr lang="en-US" altLang="en-US" sz="1200" smtClean="0">
                <a:solidFill>
                  <a:srgbClr val="000000"/>
                </a:solidFill>
                <a:latin typeface="Calibri" panose="020F0502020204030204" pitchFamily="34" charset="0"/>
                <a:ea typeface="MS PGothic" panose="020B0600070205080204" pitchFamily="34" charset="-128"/>
              </a:rPr>
              <a:pPr>
                <a:spcBef>
                  <a:spcPct val="0"/>
                </a:spcBef>
                <a:buFontTx/>
                <a:buNone/>
              </a:pPr>
              <a:t>6</a:t>
            </a:fld>
            <a:endParaRPr lang="en-US" altLang="en-US" sz="1200">
              <a:solidFill>
                <a:srgbClr val="000000"/>
              </a:solidFill>
              <a:latin typeface="Calibri" panose="020F0502020204030204" pitchFamily="34" charset="0"/>
              <a:ea typeface="MS PGothic" panose="020B0600070205080204" pitchFamily="34" charset="-128"/>
            </a:endParaRPr>
          </a:p>
        </p:txBody>
      </p:sp>
      <p:sp>
        <p:nvSpPr>
          <p:cNvPr id="45060" name="Content Placeholder 2"/>
          <p:cNvSpPr>
            <a:spLocks noGrp="1"/>
          </p:cNvSpPr>
          <p:nvPr>
            <p:ph idx="1"/>
          </p:nvPr>
        </p:nvSpPr>
        <p:spPr>
          <a:xfrm>
            <a:off x="2203704" y="1560513"/>
            <a:ext cx="4747959" cy="433387"/>
          </a:xfrm>
        </p:spPr>
        <p:txBody>
          <a:bodyPr/>
          <a:lstStyle/>
          <a:p>
            <a:pPr marL="0" indent="0" algn="ctr">
              <a:buFont typeface="Arial" panose="020B0604020202020204" pitchFamily="34" charset="0"/>
              <a:buNone/>
            </a:pPr>
            <a:r>
              <a:rPr lang="en-US" altLang="en-US" sz="2400" dirty="0">
                <a:latin typeface="Calibri" panose="020F0502020204030204" pitchFamily="34" charset="0"/>
              </a:rPr>
              <a:t>Routine PERM vs.  PERM+</a:t>
            </a:r>
          </a:p>
        </p:txBody>
      </p:sp>
      <p:pic>
        <p:nvPicPr>
          <p:cNvPr id="45061" name="Picture 1" descr="Routin PERM vs. PERM + differences&#10;&#10;Universe and Sampling Phase&#10;Review Phase&#10;Analysis and Reporting Phase" title="Claims and Payment Measurem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993900"/>
            <a:ext cx="675481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1"/>
          <p:cNvSpPr>
            <a:spLocks noGrp="1"/>
          </p:cNvSpPr>
          <p:nvPr>
            <p:ph idx="1"/>
          </p:nvPr>
        </p:nvSpPr>
        <p:spPr/>
        <p:txBody>
          <a:bodyPr/>
          <a:lstStyle/>
          <a:p>
            <a:pPr marL="0" indent="0" algn="ctr" eaLnBrk="1" hangingPunct="1">
              <a:lnSpc>
                <a:spcPct val="90000"/>
              </a:lnSpc>
              <a:spcBef>
                <a:spcPct val="0"/>
              </a:spcBef>
              <a:buNone/>
            </a:pPr>
            <a:r>
              <a:rPr lang="en-US" altLang="en-US" sz="2800" dirty="0">
                <a:latin typeface="Myriad Pro"/>
              </a:rPr>
              <a:t>NCI Information Systems, Inc.</a:t>
            </a:r>
          </a:p>
          <a:p>
            <a:pPr marL="0" indent="0" algn="ctr" eaLnBrk="1" hangingPunct="1">
              <a:lnSpc>
                <a:spcPct val="90000"/>
              </a:lnSpc>
              <a:spcBef>
                <a:spcPct val="0"/>
              </a:spcBef>
              <a:buNone/>
            </a:pPr>
            <a:r>
              <a:rPr lang="en-US" altLang="en-US" sz="2800" dirty="0">
                <a:latin typeface="Myriad Pro"/>
              </a:rPr>
              <a:t>PERM Review Contractor</a:t>
            </a:r>
          </a:p>
          <a:p>
            <a:pPr marL="0" indent="0" algn="ctr" eaLnBrk="1" hangingPunct="1">
              <a:lnSpc>
                <a:spcPct val="90000"/>
              </a:lnSpc>
              <a:spcBef>
                <a:spcPct val="0"/>
              </a:spcBef>
              <a:buNone/>
            </a:pPr>
            <a:r>
              <a:rPr lang="en-US" altLang="en-US" sz="2800" dirty="0">
                <a:latin typeface="Myriad Pro"/>
              </a:rPr>
              <a:t>1530 E. Parham Road</a:t>
            </a:r>
          </a:p>
          <a:p>
            <a:pPr marL="0" indent="0" algn="ctr" eaLnBrk="1" hangingPunct="1">
              <a:lnSpc>
                <a:spcPct val="90000"/>
              </a:lnSpc>
              <a:spcBef>
                <a:spcPct val="0"/>
              </a:spcBef>
              <a:buNone/>
            </a:pPr>
            <a:r>
              <a:rPr lang="en-US" altLang="en-US" sz="2800" dirty="0">
                <a:latin typeface="Myriad Pro"/>
              </a:rPr>
              <a:t>Henrico, VA 23228</a:t>
            </a:r>
          </a:p>
          <a:p>
            <a:pPr marL="0" indent="0" eaLnBrk="1" hangingPunct="1">
              <a:lnSpc>
                <a:spcPct val="90000"/>
              </a:lnSpc>
              <a:spcBef>
                <a:spcPct val="0"/>
              </a:spcBef>
              <a:spcAft>
                <a:spcPts val="2400"/>
              </a:spcAft>
              <a:buNone/>
            </a:pPr>
            <a:r>
              <a:rPr lang="en-US" altLang="en-US" sz="1600" dirty="0">
                <a:latin typeface="Myriad Pro"/>
              </a:rPr>
              <a:t>*Note: We anticipate our physical address to change during the RY23 cycle; updated information will be provided when finalized</a:t>
            </a:r>
          </a:p>
          <a:p>
            <a:pPr marL="0" indent="0" algn="ctr" eaLnBrk="1" hangingPunct="1">
              <a:lnSpc>
                <a:spcPct val="90000"/>
              </a:lnSpc>
              <a:spcBef>
                <a:spcPct val="0"/>
              </a:spcBef>
              <a:spcAft>
                <a:spcPts val="2400"/>
              </a:spcAft>
              <a:buNone/>
            </a:pPr>
            <a:r>
              <a:rPr lang="en-US" altLang="en-US" sz="2000" dirty="0">
                <a:latin typeface="Myriad Pro"/>
              </a:rPr>
              <a:t>Customer Service Line: 800-393-3068 </a:t>
            </a:r>
            <a:r>
              <a:rPr lang="en-US" altLang="en-US" sz="1600" dirty="0">
                <a:latin typeface="Myriad Pro"/>
              </a:rPr>
              <a:t>(will not change with move)</a:t>
            </a:r>
          </a:p>
          <a:p>
            <a:pPr marL="0" indent="0" algn="ctr" eaLnBrk="1" hangingPunct="1">
              <a:lnSpc>
                <a:spcPct val="90000"/>
              </a:lnSpc>
              <a:spcBef>
                <a:spcPct val="0"/>
              </a:spcBef>
              <a:spcAft>
                <a:spcPts val="2400"/>
              </a:spcAft>
              <a:buNone/>
            </a:pPr>
            <a:r>
              <a:rPr lang="en-US" altLang="en-US" sz="1800" dirty="0">
                <a:latin typeface="Myriad Pro"/>
              </a:rPr>
              <a:t>Direct general inquiries to </a:t>
            </a:r>
            <a:r>
              <a:rPr lang="en-US" altLang="en-US" sz="1800" dirty="0">
                <a:solidFill>
                  <a:srgbClr val="00B050"/>
                </a:solidFill>
                <a:latin typeface="Myriad Pro"/>
                <a:hlinkClick r:id="rId3"/>
              </a:rPr>
              <a:t>PERMRC_2023@nciinc.com</a:t>
            </a:r>
            <a:r>
              <a:rPr lang="en-US" altLang="en-US" sz="1800" dirty="0">
                <a:solidFill>
                  <a:srgbClr val="FF0000"/>
                </a:solidFill>
                <a:latin typeface="Myriad Pro"/>
              </a:rPr>
              <a:t> </a:t>
            </a:r>
            <a:r>
              <a:rPr lang="en-US" altLang="en-US" sz="1800" dirty="0">
                <a:solidFill>
                  <a:srgbClr val="FF0000"/>
                </a:solidFill>
                <a:latin typeface="Myriad Pro"/>
                <a:cs typeface="Times New Roman" panose="02020603050405020304" pitchFamily="18" charset="0"/>
              </a:rPr>
              <a:t> </a:t>
            </a:r>
          </a:p>
          <a:p>
            <a:pPr marL="0" indent="0" algn="ctr" eaLnBrk="1" hangingPunct="1">
              <a:lnSpc>
                <a:spcPct val="90000"/>
              </a:lnSpc>
              <a:spcBef>
                <a:spcPct val="0"/>
              </a:spcBef>
              <a:spcAft>
                <a:spcPts val="2400"/>
              </a:spcAft>
              <a:buNone/>
            </a:pPr>
            <a:r>
              <a:rPr lang="en-US" altLang="en-US" sz="1800" dirty="0">
                <a:latin typeface="Myriad Pro"/>
                <a:cs typeface="Times New Roman" panose="02020603050405020304" pitchFamily="18" charset="0"/>
              </a:rPr>
              <a:t>Direct SMERF Access inquiries to </a:t>
            </a:r>
            <a:r>
              <a:rPr lang="en-US" altLang="en-US" sz="1800" dirty="0">
                <a:solidFill>
                  <a:srgbClr val="00B050"/>
                </a:solidFill>
                <a:latin typeface="Myriad Pro"/>
                <a:cs typeface="Times New Roman" panose="02020603050405020304" pitchFamily="18" charset="0"/>
                <a:hlinkClick r:id="rId4">
                  <a:extLst>
                    <a:ext uri="{A12FA001-AC4F-418D-AE19-62706E023703}">
                      <ahyp:hlinkClr xmlns:ahyp="http://schemas.microsoft.com/office/drawing/2018/hyperlinkcolor" xmlns="" val="tx"/>
                    </a:ext>
                  </a:extLst>
                </a:hlinkClick>
              </a:rPr>
              <a:t>SMERFaccounts@nciinc.com</a:t>
            </a:r>
            <a:endParaRPr lang="en-US" altLang="en-US" sz="1800" dirty="0">
              <a:solidFill>
                <a:srgbClr val="00B050"/>
              </a:solidFill>
              <a:latin typeface="Myriad Pro"/>
              <a:cs typeface="Times New Roman" panose="02020603050405020304" pitchFamily="18" charset="0"/>
            </a:endParaRPr>
          </a:p>
          <a:p>
            <a:pPr marL="0" indent="0" algn="ctr" eaLnBrk="1" hangingPunct="1">
              <a:lnSpc>
                <a:spcPct val="90000"/>
              </a:lnSpc>
              <a:spcBef>
                <a:spcPct val="0"/>
              </a:spcBef>
              <a:spcAft>
                <a:spcPts val="2400"/>
              </a:spcAft>
              <a:buNone/>
            </a:pPr>
            <a:r>
              <a:rPr lang="en-US" altLang="en-US" sz="1800" dirty="0">
                <a:latin typeface="Myriad Pro"/>
                <a:cs typeface="Times New Roman" panose="02020603050405020304" pitchFamily="18" charset="0"/>
              </a:rPr>
              <a:t>Send inquiries about documentation to </a:t>
            </a:r>
            <a:r>
              <a:rPr lang="en-US" altLang="en-US" sz="1800" dirty="0">
                <a:solidFill>
                  <a:srgbClr val="00B050"/>
                </a:solidFill>
                <a:latin typeface="Myriad Pro"/>
                <a:cs typeface="Times New Roman" panose="02020603050405020304" pitchFamily="18" charset="0"/>
                <a:hlinkClick r:id="rId5"/>
              </a:rPr>
              <a:t>PERMRC_DOCS@nciinc.com</a:t>
            </a:r>
            <a:r>
              <a:rPr lang="en-US" altLang="en-US" sz="1800" dirty="0">
                <a:solidFill>
                  <a:srgbClr val="00B050"/>
                </a:solidFill>
                <a:latin typeface="Myriad Pro"/>
                <a:cs typeface="Times New Roman" panose="02020603050405020304" pitchFamily="18" charset="0"/>
              </a:rPr>
              <a:t> </a:t>
            </a:r>
          </a:p>
          <a:p>
            <a:pPr marL="0" indent="0" algn="ctr" eaLnBrk="1" hangingPunct="1">
              <a:lnSpc>
                <a:spcPct val="90000"/>
              </a:lnSpc>
              <a:spcBef>
                <a:spcPct val="0"/>
              </a:spcBef>
              <a:buFont typeface="Arial" panose="020B0604020202020204" pitchFamily="34" charset="0"/>
              <a:buNone/>
            </a:pPr>
            <a:r>
              <a:rPr lang="en-US" altLang="en-US" sz="3600" dirty="0">
                <a:solidFill>
                  <a:srgbClr val="FF0000"/>
                </a:solidFill>
                <a:latin typeface="Times New Roman" panose="02020603050405020304" pitchFamily="18" charset="0"/>
                <a:cs typeface="Times New Roman" panose="02020603050405020304" pitchFamily="18" charset="0"/>
              </a:rPr>
              <a:t> </a:t>
            </a:r>
            <a:endParaRPr lang="en-US" altLang="en-US" sz="2400" dirty="0">
              <a:solidFill>
                <a:srgbClr val="FF0000"/>
              </a:solidFill>
              <a:latin typeface="Myriad Pro" charset="0"/>
            </a:endParaRPr>
          </a:p>
        </p:txBody>
      </p:sp>
      <p:sp>
        <p:nvSpPr>
          <p:cNvPr id="142339" name="Title 2"/>
          <p:cNvSpPr>
            <a:spLocks noGrp="1"/>
          </p:cNvSpPr>
          <p:nvPr>
            <p:ph type="title"/>
          </p:nvPr>
        </p:nvSpPr>
        <p:spPr>
          <a:effectLst>
            <a:outerShdw dist="76200" dir="5639981" algn="tl" rotWithShape="0">
              <a:srgbClr val="084A9C"/>
            </a:outerShdw>
          </a:effectLst>
        </p:spPr>
        <p:txBody>
          <a:bodyPr/>
          <a:lstStyle/>
          <a:p>
            <a:pPr eaLnBrk="1" hangingPunct="1"/>
            <a:r>
              <a:rPr lang="en-US" altLang="en-US" sz="3600"/>
              <a:t>RC Contact Information</a:t>
            </a:r>
            <a:endParaRPr lang="en-US" altLang="en-US" sz="3600">
              <a:cs typeface="Times New Roman" panose="02020603050405020304" pitchFamily="18" charset="0"/>
            </a:endParaRPr>
          </a:p>
        </p:txBody>
      </p:sp>
      <p:sp>
        <p:nvSpPr>
          <p:cNvPr id="142340" name="Slide Number Placeholder 1"/>
          <p:cNvSpPr>
            <a:spLocks noGrp="1"/>
          </p:cNvSpPr>
          <p:nvPr>
            <p:ph type="sldNum" sz="quarter" idx="10"/>
          </p:nvPr>
        </p:nvSpPr>
        <p:spPr bwMode="auto">
          <a:xfrm>
            <a:off x="690245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pPr>
            <a:fld id="{15AE3EE0-1633-417C-AA0F-BEE6212C6180}" type="slidenum">
              <a:rPr lang="en-US" altLang="en-US" sz="1200" smtClean="0">
                <a:solidFill>
                  <a:srgbClr val="000000"/>
                </a:solidFill>
                <a:latin typeface="Calibri" panose="020F0502020204030204" pitchFamily="34" charset="0"/>
              </a:rPr>
              <a:pPr>
                <a:spcBef>
                  <a:spcPct val="0"/>
                </a:spcBef>
                <a:buFontTx/>
                <a:buNone/>
              </a:pPr>
              <a:t>69</a:t>
            </a:fld>
            <a:endParaRPr lang="en-US" altLang="en-US" sz="1200">
              <a:solidFill>
                <a:srgbClr val="000000"/>
              </a:solidFill>
              <a:latin typeface="Calibri" panose="020F0502020204030204" pitchFamily="34" charset="0"/>
            </a:endParaRP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en-US"/>
              <a:t>ERC Contact Information</a:t>
            </a:r>
          </a:p>
        </p:txBody>
      </p:sp>
      <p:sp>
        <p:nvSpPr>
          <p:cNvPr id="144387" name="Content Placeholder 2"/>
          <p:cNvSpPr>
            <a:spLocks noGrp="1"/>
          </p:cNvSpPr>
          <p:nvPr>
            <p:ph idx="1"/>
          </p:nvPr>
        </p:nvSpPr>
        <p:spPr>
          <a:xfrm>
            <a:off x="457200" y="2359025"/>
            <a:ext cx="8229600" cy="3595688"/>
          </a:xfrm>
        </p:spPr>
        <p:txBody>
          <a:bodyPr/>
          <a:lstStyle/>
          <a:p>
            <a:pPr algn="ctr" eaLnBrk="1" hangingPunct="1">
              <a:lnSpc>
                <a:spcPct val="90000"/>
              </a:lnSpc>
              <a:spcBef>
                <a:spcPct val="0"/>
              </a:spcBef>
              <a:spcAft>
                <a:spcPts val="2400"/>
              </a:spcAft>
              <a:buFontTx/>
              <a:buNone/>
            </a:pPr>
            <a:r>
              <a:rPr lang="en-US" altLang="en-US" dirty="0">
                <a:latin typeface="Myriad Pro" charset="0"/>
              </a:rPr>
              <a:t>Booz Allen Hamilton</a:t>
            </a:r>
          </a:p>
          <a:p>
            <a:pPr algn="ctr" eaLnBrk="1" hangingPunct="1">
              <a:lnSpc>
                <a:spcPct val="90000"/>
              </a:lnSpc>
              <a:spcBef>
                <a:spcPct val="0"/>
              </a:spcBef>
              <a:buFont typeface="Arial" panose="020B0604020202020204" pitchFamily="34" charset="0"/>
              <a:buNone/>
            </a:pPr>
            <a:r>
              <a:rPr lang="en-US" altLang="en-US" dirty="0">
                <a:latin typeface="Myriad Pro" charset="0"/>
              </a:rPr>
              <a:t>20 M Street SE</a:t>
            </a:r>
          </a:p>
          <a:p>
            <a:pPr algn="ctr" eaLnBrk="1" hangingPunct="1">
              <a:lnSpc>
                <a:spcPct val="90000"/>
              </a:lnSpc>
              <a:spcBef>
                <a:spcPct val="0"/>
              </a:spcBef>
              <a:buFont typeface="Arial" panose="020B0604020202020204" pitchFamily="34" charset="0"/>
              <a:buNone/>
            </a:pPr>
            <a:r>
              <a:rPr lang="en-US" altLang="en-US" dirty="0">
                <a:latin typeface="Myriad Pro" charset="0"/>
              </a:rPr>
              <a:t>Washington, DC 20003</a:t>
            </a:r>
          </a:p>
          <a:p>
            <a:pPr algn="ctr" eaLnBrk="1" hangingPunct="1">
              <a:lnSpc>
                <a:spcPct val="90000"/>
              </a:lnSpc>
              <a:spcBef>
                <a:spcPct val="0"/>
              </a:spcBef>
              <a:spcAft>
                <a:spcPts val="2400"/>
              </a:spcAft>
              <a:buFont typeface="Arial" panose="020B0604020202020204" pitchFamily="34" charset="0"/>
              <a:buNone/>
            </a:pPr>
            <a:r>
              <a:rPr lang="en-US" altLang="en-US" dirty="0">
                <a:latin typeface="Myriad Pro" charset="0"/>
              </a:rPr>
              <a:t>Phone: 202-203-3700</a:t>
            </a:r>
          </a:p>
          <a:p>
            <a:pPr algn="ctr" eaLnBrk="1" hangingPunct="1">
              <a:lnSpc>
                <a:spcPct val="90000"/>
              </a:lnSpc>
              <a:spcBef>
                <a:spcPct val="0"/>
              </a:spcBef>
              <a:spcAft>
                <a:spcPts val="2400"/>
              </a:spcAft>
              <a:buFontTx/>
              <a:buNone/>
            </a:pPr>
            <a:r>
              <a:rPr lang="en-US" altLang="en-US" dirty="0">
                <a:solidFill>
                  <a:srgbClr val="000000"/>
                </a:solidFill>
                <a:latin typeface="Myriad Pro" charset="0"/>
              </a:rPr>
              <a:t>All PERM correspondence should be directed to</a:t>
            </a:r>
          </a:p>
          <a:p>
            <a:pPr algn="ctr" eaLnBrk="1" hangingPunct="1">
              <a:lnSpc>
                <a:spcPct val="90000"/>
              </a:lnSpc>
              <a:spcBef>
                <a:spcPct val="0"/>
              </a:spcBef>
              <a:buFontTx/>
              <a:buNone/>
            </a:pPr>
            <a:r>
              <a:rPr lang="en-US" altLang="en-US" dirty="0">
                <a:solidFill>
                  <a:srgbClr val="000000"/>
                </a:solidFill>
                <a:latin typeface="Myriad Pro" charset="0"/>
                <a:hlinkClick r:id="rId2"/>
              </a:rPr>
              <a:t>PERM_ERC_RY2023@bah.com</a:t>
            </a:r>
            <a:endParaRPr lang="en-US" altLang="en-US" dirty="0">
              <a:solidFill>
                <a:srgbClr val="000000"/>
              </a:solidFill>
              <a:latin typeface="Myriad Pro" charset="0"/>
            </a:endParaRPr>
          </a:p>
        </p:txBody>
      </p:sp>
      <p:sp>
        <p:nvSpPr>
          <p:cNvPr id="14438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a:spcBef>
                <a:spcPct val="0"/>
              </a:spcBef>
              <a:buFontTx/>
              <a:buNone/>
              <a:defRPr/>
            </a:pPr>
            <a:fld id="{1E615C13-BCAD-4CD7-B1CF-0C178FF680F0}" type="slidenum">
              <a:rPr lang="en-US" altLang="en-US" sz="1200" smtClean="0">
                <a:solidFill>
                  <a:srgbClr val="000000"/>
                </a:solidFill>
                <a:latin typeface="+mj-lt"/>
              </a:rPr>
              <a:pPr>
                <a:spcBef>
                  <a:spcPct val="0"/>
                </a:spcBef>
                <a:buFontTx/>
                <a:buNone/>
                <a:defRPr/>
              </a:pPr>
              <a:t>70</a:t>
            </a:fld>
            <a:endParaRPr lang="en-US" altLang="en-US" sz="1200">
              <a:solidFill>
                <a:srgbClr val="000000"/>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935288"/>
            <a:ext cx="8229600" cy="1143000"/>
          </a:xfrm>
        </p:spPr>
        <p:txBody>
          <a:bodyPr/>
          <a:lstStyle/>
          <a:p>
            <a:pPr eaLnBrk="1" hangingPunct="1"/>
            <a:r>
              <a:rPr lang="en-US" altLang="en-US">
                <a:solidFill>
                  <a:schemeClr val="tx2"/>
                </a:solidFill>
                <a:latin typeface="Myriad Pro" charset="0"/>
              </a:rPr>
              <a:t>PERM Methodology Overview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Measuring Payment Errors in Medicaid and CHIP</a:t>
            </a:r>
          </a:p>
        </p:txBody>
      </p:sp>
      <p:sp>
        <p:nvSpPr>
          <p:cNvPr id="38915" name="Content Placeholder 2"/>
          <p:cNvSpPr>
            <a:spLocks noGrp="1"/>
          </p:cNvSpPr>
          <p:nvPr>
            <p:ph idx="1"/>
          </p:nvPr>
        </p:nvSpPr>
        <p:spPr>
          <a:xfrm>
            <a:off x="457200" y="1828800"/>
            <a:ext cx="8229600" cy="4530725"/>
          </a:xfrm>
        </p:spPr>
        <p:txBody>
          <a:bodyPr/>
          <a:lstStyle/>
          <a:p>
            <a:pPr algn="just">
              <a:spcBef>
                <a:spcPts val="400"/>
              </a:spcBef>
            </a:pPr>
            <a:r>
              <a:rPr lang="en-US" altLang="en-US" sz="1800" dirty="0">
                <a:latin typeface="Myriad Pro" charset="0"/>
              </a:rPr>
              <a:t>The goal of PERM is to measure and report an unbiased estimate of the true improper payment rate for Medicaid and CHIP</a:t>
            </a:r>
          </a:p>
          <a:p>
            <a:pPr algn="just">
              <a:spcBef>
                <a:spcPts val="400"/>
              </a:spcBef>
            </a:pPr>
            <a:r>
              <a:rPr lang="en-US" altLang="en-US" sz="1800" dirty="0">
                <a:latin typeface="Myriad Pro" charset="0"/>
              </a:rPr>
              <a:t>Because it is not feasible to verify the accuracy of every Medicaid and CHIP payment, CMS uses a statistically valid methodology that samples a small subset of payments, then extrapolates to the “universe” of payments</a:t>
            </a:r>
          </a:p>
          <a:p>
            <a:pPr algn="just">
              <a:spcBef>
                <a:spcPts val="400"/>
              </a:spcBef>
            </a:pPr>
            <a:r>
              <a:rPr lang="en-US" altLang="en-US" sz="1800" dirty="0">
                <a:latin typeface="Myriad Pro" charset="0"/>
              </a:rPr>
              <a:t>PERM uses a two-stage sampling approach</a:t>
            </a:r>
          </a:p>
          <a:p>
            <a:pPr lvl="1" algn="just">
              <a:spcBef>
                <a:spcPts val="400"/>
              </a:spcBef>
            </a:pPr>
            <a:r>
              <a:rPr lang="en-US" altLang="en-US" sz="1600" dirty="0">
                <a:latin typeface="Myriad Pro" charset="0"/>
              </a:rPr>
              <a:t>CMS uses a 17-state rotation per cycle (each state is reviewed once every three years)</a:t>
            </a:r>
          </a:p>
          <a:p>
            <a:pPr lvl="1" algn="just">
              <a:spcBef>
                <a:spcPts val="400"/>
              </a:spcBef>
            </a:pPr>
            <a:r>
              <a:rPr lang="en-US" altLang="en-US" sz="1600" dirty="0">
                <a:latin typeface="Myriad Pro" charset="0"/>
              </a:rPr>
              <a:t>From within each state, select a stratified random sample of payments</a:t>
            </a:r>
          </a:p>
          <a:p>
            <a:pPr lvl="1" algn="just">
              <a:spcBef>
                <a:spcPts val="400"/>
              </a:spcBef>
            </a:pPr>
            <a:r>
              <a:rPr lang="en-US" altLang="en-US" sz="1600" dirty="0">
                <a:latin typeface="Myriad Pro" charset="0"/>
              </a:rPr>
              <a:t>Review the sampled payments for errors</a:t>
            </a:r>
          </a:p>
          <a:p>
            <a:pPr lvl="1" algn="just">
              <a:spcBef>
                <a:spcPts val="400"/>
              </a:spcBef>
            </a:pPr>
            <a:r>
              <a:rPr lang="en-US" altLang="en-US" sz="1600" dirty="0">
                <a:latin typeface="Myriad Pro" charset="0"/>
              </a:rPr>
              <a:t>Use the findings to estimate a national improper payment rate</a:t>
            </a:r>
          </a:p>
          <a:p>
            <a:pPr algn="just">
              <a:spcBef>
                <a:spcPts val="400"/>
              </a:spcBef>
            </a:pPr>
            <a:r>
              <a:rPr lang="en-US" altLang="en-US" sz="1800" dirty="0">
                <a:latin typeface="Myriad Pro" charset="0"/>
              </a:rPr>
              <a:t>CMS calculates </a:t>
            </a:r>
            <a:r>
              <a:rPr lang="en-US" altLang="en-US" sz="1800" dirty="0">
                <a:latin typeface="Myriad Pro" charset="0"/>
                <a:ea typeface="MS PGothic" panose="020B0600070205080204" pitchFamily="34" charset="-128"/>
              </a:rPr>
              <a:t>improper payment</a:t>
            </a:r>
            <a:r>
              <a:rPr lang="en-US" altLang="en-US" sz="1800" dirty="0">
                <a:latin typeface="Myriad Pro" charset="0"/>
              </a:rPr>
              <a:t> rates for the 17 states’ Medicaid program and CHIP within each cycle and then combines with the </a:t>
            </a:r>
            <a:r>
              <a:rPr lang="en-US" altLang="en-US" sz="1800" dirty="0">
                <a:latin typeface="Myriad Pro" charset="0"/>
                <a:ea typeface="MS PGothic" panose="020B0600070205080204" pitchFamily="34" charset="-128"/>
              </a:rPr>
              <a:t>improper payment</a:t>
            </a:r>
            <a:r>
              <a:rPr lang="en-US" altLang="en-US" sz="1800" dirty="0">
                <a:latin typeface="Myriad Pro" charset="0"/>
              </a:rPr>
              <a:t> rates for the states of the previous two cycles to calculate the national-level improper payment rate</a:t>
            </a:r>
          </a:p>
          <a:p>
            <a:pPr lvl="1" algn="just">
              <a:spcBef>
                <a:spcPts val="400"/>
              </a:spcBef>
            </a:pPr>
            <a:r>
              <a:rPr lang="en-US" altLang="en-US" sz="1600" dirty="0">
                <a:latin typeface="Myriad Pro" charset="0"/>
              </a:rPr>
              <a:t>The national-level rate includes the most recent rates for all states</a:t>
            </a:r>
            <a:endParaRPr lang="en-US" altLang="en-US" sz="2800" dirty="0">
              <a:latin typeface="Myriad Pro" charset="0"/>
            </a:endParaRPr>
          </a:p>
        </p:txBody>
      </p:sp>
      <p:sp>
        <p:nvSpPr>
          <p:cNvPr id="389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eaLnBrk="0" hangingPunct="0">
              <a:spcBef>
                <a:spcPct val="0"/>
              </a:spcBef>
              <a:buFontTx/>
              <a:buNone/>
            </a:pPr>
            <a:fld id="{CD493D35-E918-4793-B7D1-BEB565C84BA7}" type="slidenum">
              <a:rPr lang="en-US" altLang="en-US" sz="1200" smtClean="0">
                <a:solidFill>
                  <a:srgbClr val="000000"/>
                </a:solidFill>
                <a:latin typeface="Calibri" panose="020F0502020204030204" pitchFamily="34" charset="0"/>
              </a:rPr>
              <a:pPr eaLnBrk="0" hangingPunct="0">
                <a:spcBef>
                  <a:spcPct val="0"/>
                </a:spcBef>
                <a:buFontTx/>
                <a:buNone/>
              </a:pPr>
              <a:t>8</a:t>
            </a:fld>
            <a:endParaRPr lang="en-US" altLang="en-US" sz="1200">
              <a:solidFill>
                <a:srgbClr val="000000"/>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247F95CD8EB444BBD99AD007CFAED1" ma:contentTypeVersion="0" ma:contentTypeDescription="Create a new document." ma:contentTypeScope="" ma:versionID="d61cf2c13f767a853d810fccccd1925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7B68C4-E485-4443-AE2A-2B997BD20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692863-DA83-47AD-B4F4-F6624CFDE08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21296</TotalTime>
  <Words>6246</Words>
  <Application>Microsoft Office PowerPoint</Application>
  <PresentationFormat>On-screen Show (4:3)</PresentationFormat>
  <Paragraphs>674</Paragraphs>
  <Slides>71</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ＭＳ Ｐゴシック</vt:lpstr>
      <vt:lpstr>ＭＳ Ｐゴシック</vt:lpstr>
      <vt:lpstr>Arial</vt:lpstr>
      <vt:lpstr>Calibri</vt:lpstr>
      <vt:lpstr>Constantia</vt:lpstr>
      <vt:lpstr>Myriad Pro</vt:lpstr>
      <vt:lpstr>Times New Roman</vt:lpstr>
      <vt:lpstr>CMS_template</vt:lpstr>
      <vt:lpstr>Payment Error Rate Measurement (PERM)</vt:lpstr>
      <vt:lpstr>Agenda</vt:lpstr>
      <vt:lpstr>PERM Overview</vt:lpstr>
      <vt:lpstr>Legal Basis for Measuring Medicaid and CHIP Improper Payments</vt:lpstr>
      <vt:lpstr>PERM Contractors</vt:lpstr>
      <vt:lpstr>PERM Cycle Progression</vt:lpstr>
      <vt:lpstr>Claims and Payment Measurement</vt:lpstr>
      <vt:lpstr>PERM Methodology Overview</vt:lpstr>
      <vt:lpstr>Measuring Payment Errors in Medicaid and CHIP</vt:lpstr>
      <vt:lpstr>PERM State Rotation</vt:lpstr>
      <vt:lpstr>PERM Review Types and Sample Sizes</vt:lpstr>
      <vt:lpstr>Roles and Responsibilities</vt:lpstr>
      <vt:lpstr>CMS PERM Team Responsibilities</vt:lpstr>
      <vt:lpstr>General State Responsibilities</vt:lpstr>
      <vt:lpstr>SC Responsibilities</vt:lpstr>
      <vt:lpstr>SC Responsibilities (cont’d)</vt:lpstr>
      <vt:lpstr>State Responsibilities to the SC</vt:lpstr>
      <vt:lpstr>State Responsibilities to the SC (cont’d)</vt:lpstr>
      <vt:lpstr>RC Responsibilities</vt:lpstr>
      <vt:lpstr>RC Responsibilities (cont’d)</vt:lpstr>
      <vt:lpstr>State Responsibilities to the RC</vt:lpstr>
      <vt:lpstr>State Responsibilities to the RC (cont’d)</vt:lpstr>
      <vt:lpstr>ERC Responsibilities</vt:lpstr>
      <vt:lpstr>ERC Responsibilities (cont’d)</vt:lpstr>
      <vt:lpstr>State Responsibilities to the ERC</vt:lpstr>
      <vt:lpstr>Differences Between RY 2020 and RY 2023 Cycles</vt:lpstr>
      <vt:lpstr>SC Processes: New to Cycle 1 States</vt:lpstr>
      <vt:lpstr>RC Processes: New for RY2023 </vt:lpstr>
      <vt:lpstr>ERC Processes: New to Cycle 2 States</vt:lpstr>
      <vt:lpstr>SC Process Details</vt:lpstr>
      <vt:lpstr>SC: Universe Collection and Sampling</vt:lpstr>
      <vt:lpstr>SC: Universe Collection</vt:lpstr>
      <vt:lpstr>SC: Sampling</vt:lpstr>
      <vt:lpstr>SC: Improper Payment Rate Calculation</vt:lpstr>
      <vt:lpstr>RC Process Details</vt:lpstr>
      <vt:lpstr>SMERF</vt:lpstr>
      <vt:lpstr>SMERF </vt:lpstr>
      <vt:lpstr>RC: Collection of State Policies</vt:lpstr>
      <vt:lpstr>RC Data Processing Review Details</vt:lpstr>
      <vt:lpstr>RC: Remote State System Access</vt:lpstr>
      <vt:lpstr>RC: Data Processing Reviews</vt:lpstr>
      <vt:lpstr>RC: Data Processing Reviews – Beneficiary Review</vt:lpstr>
      <vt:lpstr>RC: Data Processing Reviews – Verification of Provider Enrollment</vt:lpstr>
      <vt:lpstr>RC: Data Processing Reviews – Verification of Accurate Payment</vt:lpstr>
      <vt:lpstr>RC: Data Processing Reviews – Verification of Accurate Payment (cont’d)</vt:lpstr>
      <vt:lpstr>RC: Data Processing Reviews - Managed Care Capitation Payment</vt:lpstr>
      <vt:lpstr>RC Medical Review Process Details</vt:lpstr>
      <vt:lpstr>RC: Medical Record Requests</vt:lpstr>
      <vt:lpstr>RC: Medical Record Requests (cont’d)</vt:lpstr>
      <vt:lpstr>RC: Medical Reviews</vt:lpstr>
      <vt:lpstr>ERC Process Details</vt:lpstr>
      <vt:lpstr>ERC: Collection of State Policies</vt:lpstr>
      <vt:lpstr>ERC: State System Access</vt:lpstr>
      <vt:lpstr>ERC: Eligibility Case Review Planning Document</vt:lpstr>
      <vt:lpstr>ERC: Eligibility Reviews</vt:lpstr>
      <vt:lpstr>ERC: FMAP Collection</vt:lpstr>
      <vt:lpstr>ERC: Pending Documentation Requests</vt:lpstr>
      <vt:lpstr>Best Practices</vt:lpstr>
      <vt:lpstr>Best Practices for States: Working with the SC</vt:lpstr>
      <vt:lpstr>Best Practices for States: Working with the SC (cont’d)</vt:lpstr>
      <vt:lpstr>Best Practices for States: Working with the RC</vt:lpstr>
      <vt:lpstr>Best Practices for States: Working with the RC (cont’d)</vt:lpstr>
      <vt:lpstr>Best Practices for States: Working with the RC (cont’d) </vt:lpstr>
      <vt:lpstr>Best Practices for States: Working with the ERC</vt:lpstr>
      <vt:lpstr>SFTP Reminder</vt:lpstr>
      <vt:lpstr>Communication and Collaboration</vt:lpstr>
      <vt:lpstr>Communication and Collaboration </vt:lpstr>
      <vt:lpstr>PERM State Liaison Contact Information</vt:lpstr>
      <vt:lpstr>SC Contact Information</vt:lpstr>
      <vt:lpstr>RC Contact Information</vt:lpstr>
      <vt:lpstr>ERC Contact Information</vt:lpstr>
    </vt:vector>
  </TitlesOfParts>
  <Company>The Lewin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Payment Error Rate Measurement (PERM)</dc:title>
  <dc:subject>RY21 PERM 101 Presentation Final</dc:subject>
  <dc:creator>CMs, The Lewin Group</dc:creator>
  <cp:keywords>Communication, Collaboration,  Practices, Documentation, Policies</cp:keywords>
  <cp:lastModifiedBy>Uppal, Angad (CMS/OFM)</cp:lastModifiedBy>
  <cp:revision>544</cp:revision>
  <cp:lastPrinted>2020-07-29T17:13:02Z</cp:lastPrinted>
  <dcterms:created xsi:type="dcterms:W3CDTF">2012-10-05T17:53:11Z</dcterms:created>
  <dcterms:modified xsi:type="dcterms:W3CDTF">2021-05-24T15:41:30Z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0x010100FC247F95CD8EB444BBD99AD007CFAED1</vt:lpwstr>
  </property>
</Properties>
</file>