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7.xml" ContentType="application/vnd.openxmlformats-officedocument.theme+xml"/>
  <Override PartName="/ppt/tags/tag17.xml" ContentType="application/vnd.openxmlformats-officedocument.presentationml.tags+xml"/>
  <Override PartName="/ppt/theme/theme8.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063" r:id="rId7"/>
    <p:sldMasterId id="2147484065" r:id="rId8"/>
    <p:sldMasterId id="2147484159" r:id="rId9"/>
    <p:sldMasterId id="2147484281" r:id="rId10"/>
    <p:sldMasterId id="2147484288" r:id="rId11"/>
    <p:sldMasterId id="2147484296" r:id="rId12"/>
  </p:sldMasterIdLst>
  <p:notesMasterIdLst>
    <p:notesMasterId r:id="rId35"/>
  </p:notesMasterIdLst>
  <p:handoutMasterIdLst>
    <p:handoutMasterId r:id="rId36"/>
  </p:handoutMasterIdLst>
  <p:sldIdLst>
    <p:sldId id="1227" r:id="rId13"/>
    <p:sldId id="1697" r:id="rId14"/>
    <p:sldId id="1685" r:id="rId15"/>
    <p:sldId id="1699" r:id="rId16"/>
    <p:sldId id="1700" r:id="rId17"/>
    <p:sldId id="1701" r:id="rId18"/>
    <p:sldId id="1680" r:id="rId19"/>
    <p:sldId id="1657" r:id="rId20"/>
    <p:sldId id="1690" r:id="rId21"/>
    <p:sldId id="1661" r:id="rId22"/>
    <p:sldId id="1644" r:id="rId23"/>
    <p:sldId id="1702" r:id="rId24"/>
    <p:sldId id="1673" r:id="rId25"/>
    <p:sldId id="1676" r:id="rId26"/>
    <p:sldId id="1662" r:id="rId27"/>
    <p:sldId id="1663" r:id="rId28"/>
    <p:sldId id="1677" r:id="rId29"/>
    <p:sldId id="1671" r:id="rId30"/>
    <p:sldId id="1667" r:id="rId31"/>
    <p:sldId id="1668" r:id="rId32"/>
    <p:sldId id="1666" r:id="rId33"/>
    <p:sldId id="1675" r:id="rId34"/>
  </p:sldIdLst>
  <p:sldSz cx="9144000" cy="6858000" type="screen4x3"/>
  <p:notesSz cx="7010400" cy="92964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lip Kendall" initials="PK" lastIdx="8" clrIdx="0"/>
  <p:cmAuthor id="1" name="Wysocki, Rich" initials="WR" lastIdx="1" clrIdx="1">
    <p:extLst/>
  </p:cmAuthor>
  <p:cmAuthor id="2" name="Wysocki, Rich" initials="WR [2]" lastIdx="1" clrIdx="2">
    <p:extLst/>
  </p:cmAuthor>
  <p:cmAuthor id="3" name="Wysocki, Rich" initials="WR [3]" lastIdx="1" clrIdx="3">
    <p:extLst/>
  </p:cmAuthor>
  <p:cmAuthor id="4" name="Julie Shadoan" initials="JS" lastIdx="1" clrIdx="4"/>
  <p:cmAuthor id="5" name="Keri Rantin" initials="KR" lastIdx="15" clrIdx="5">
    <p:extLst>
      <p:ext uri="{19B8F6BF-5375-455C-9EA6-DF929625EA0E}">
        <p15:presenceInfo xmlns:p15="http://schemas.microsoft.com/office/powerpoint/2012/main" userId="S-1-5-21-4095628063-3556742122-3606576086-9203" providerId="AD"/>
      </p:ext>
    </p:extLst>
  </p:cmAuthor>
  <p:cmAuthor id="6" name="Tony Calice" initials="TC" lastIdx="6" clrIdx="6">
    <p:extLst>
      <p:ext uri="{19B8F6BF-5375-455C-9EA6-DF929625EA0E}">
        <p15:presenceInfo xmlns:p15="http://schemas.microsoft.com/office/powerpoint/2012/main" userId="782e14ca48e0179a" providerId="Windows Live"/>
      </p:ext>
    </p:extLst>
  </p:cmAuthor>
  <p:cmAuthor id="7" name="William Sarmiento" initials="WS" lastIdx="1" clrIdx="7">
    <p:extLst>
      <p:ext uri="{19B8F6BF-5375-455C-9EA6-DF929625EA0E}">
        <p15:presenceInfo xmlns:p15="http://schemas.microsoft.com/office/powerpoint/2012/main" userId="William Sarmiento" providerId="None"/>
      </p:ext>
    </p:extLst>
  </p:cmAuthor>
  <p:cmAuthor id="8" name="Monica Kay" initials="MK" lastIdx="4" clrIdx="8">
    <p:extLst>
      <p:ext uri="{19B8F6BF-5375-455C-9EA6-DF929625EA0E}">
        <p15:presenceInfo xmlns:p15="http://schemas.microsoft.com/office/powerpoint/2012/main" userId="S-1-5-21-4095628063-3556742122-3606576086-9902" providerId="AD"/>
      </p:ext>
    </p:extLst>
  </p:cmAuthor>
  <p:cmAuthor id="9" name="Wheeler, Sharron" initials="WS" lastIdx="2" clrIdx="9">
    <p:extLst>
      <p:ext uri="{19B8F6BF-5375-455C-9EA6-DF929625EA0E}">
        <p15:presenceInfo xmlns:p15="http://schemas.microsoft.com/office/powerpoint/2012/main" userId="S-1-5-21-787266094-3808690464-1439387166-18808" providerId="AD"/>
      </p:ext>
    </p:extLst>
  </p:cmAuthor>
  <p:cmAuthor id="10" name="Lois Serio" initials="LS" lastIdx="17" clrIdx="10">
    <p:extLst>
      <p:ext uri="{19B8F6BF-5375-455C-9EA6-DF929625EA0E}">
        <p15:presenceInfo xmlns:p15="http://schemas.microsoft.com/office/powerpoint/2012/main" userId="S-1-5-21-4095628063-3556742122-3606576086-8657" providerId="AD"/>
      </p:ext>
    </p:extLst>
  </p:cmAuthor>
  <p:cmAuthor id="11" name="Tricia Rodgers" initials="TR" lastIdx="13" clrIdx="11">
    <p:extLst>
      <p:ext uri="{19B8F6BF-5375-455C-9EA6-DF929625EA0E}">
        <p15:presenceInfo xmlns:p15="http://schemas.microsoft.com/office/powerpoint/2012/main" userId="S-1-5-21-4095628063-3556742122-3606576086-6127" providerId="AD"/>
      </p:ext>
    </p:extLst>
  </p:cmAuthor>
  <p:cmAuthor id="12" name="Amy Miner" initials="AM" lastIdx="14" clrIdx="12">
    <p:extLst>
      <p:ext uri="{19B8F6BF-5375-455C-9EA6-DF929625EA0E}">
        <p15:presenceInfo xmlns:p15="http://schemas.microsoft.com/office/powerpoint/2012/main" userId="S-1-5-21-4095628063-3556742122-3606576086-8437" providerId="AD"/>
      </p:ext>
    </p:extLst>
  </p:cmAuthor>
  <p:cmAuthor id="13" name="Diana Rivi" initials="DR" lastIdx="13" clrIdx="13">
    <p:extLst>
      <p:ext uri="{19B8F6BF-5375-455C-9EA6-DF929625EA0E}">
        <p15:presenceInfo xmlns:p15="http://schemas.microsoft.com/office/powerpoint/2012/main" userId="S-1-5-21-4095628063-3556742122-3606576086-160969" providerId="AD"/>
      </p:ext>
    </p:extLst>
  </p:cmAuthor>
  <p:cmAuthor id="14" name="Melvin Sanders" initials="MS" lastIdx="7" clrIdx="14">
    <p:extLst>
      <p:ext uri="{19B8F6BF-5375-455C-9EA6-DF929625EA0E}">
        <p15:presenceInfo xmlns:p15="http://schemas.microsoft.com/office/powerpoint/2012/main" userId="S-1-5-21-4095628063-3556742122-3606576086-10273" providerId="AD"/>
      </p:ext>
    </p:extLst>
  </p:cmAuthor>
  <p:cmAuthor id="15" name="Diane Kovach" initials="DK" lastIdx="11" clrIdx="15">
    <p:extLst>
      <p:ext uri="{19B8F6BF-5375-455C-9EA6-DF929625EA0E}">
        <p15:presenceInfo xmlns:p15="http://schemas.microsoft.com/office/powerpoint/2012/main" userId="S-1-5-21-4095628063-3556742122-3606576086-8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84A9C"/>
    <a:srgbClr val="FFD004"/>
    <a:srgbClr val="FFEFBD"/>
    <a:srgbClr val="D2AA00"/>
    <a:srgbClr val="B3D4FB"/>
    <a:srgbClr val="DFE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8" autoAdjust="0"/>
    <p:restoredTop sz="81545" autoAdjust="0"/>
  </p:normalViewPr>
  <p:slideViewPr>
    <p:cSldViewPr snapToGrid="0">
      <p:cViewPr varScale="1">
        <p:scale>
          <a:sx n="52" d="100"/>
          <a:sy n="52" d="100"/>
        </p:scale>
        <p:origin x="996" y="78"/>
      </p:cViewPr>
      <p:guideLst>
        <p:guide orient="horz" pos="2160"/>
        <p:guide pos="2880"/>
      </p:guideLst>
    </p:cSldViewPr>
  </p:slideViewPr>
  <p:outlineViewPr>
    <p:cViewPr>
      <p:scale>
        <a:sx n="33" d="100"/>
        <a:sy n="33" d="100"/>
      </p:scale>
      <p:origin x="0" y="-954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291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handoutMaster" Target="handoutMasters/handoutMaster1.xml"/><Relationship Id="rId10" Type="http://schemas.openxmlformats.org/officeDocument/2006/relationships/slideMaster" Target="slideMasters/slideMaster4.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 Id="rId8" Type="http://schemas.openxmlformats.org/officeDocument/2006/relationships/slideMaster" Target="slideMasters/slideMaster2.xml"/><Relationship Id="rId3" Type="http://schemas.openxmlformats.org/officeDocument/2006/relationships/customXml" Target="../customXml/item3.xml"/><Relationship Id="rId12" Type="http://schemas.openxmlformats.org/officeDocument/2006/relationships/slideMaster" Target="slideMasters/slideMaster6.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8.xml"/><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5774"/>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5774"/>
          </a:xfrm>
          <a:prstGeom prst="rect">
            <a:avLst/>
          </a:prstGeom>
        </p:spPr>
        <p:txBody>
          <a:bodyPr vert="horz" lIns="91650" tIns="45825" rIns="91650" bIns="45825" rtlCol="0"/>
          <a:lstStyle>
            <a:lvl1pPr algn="r">
              <a:defRPr sz="1200"/>
            </a:lvl1pPr>
          </a:lstStyle>
          <a:p>
            <a:fld id="{77A3B12A-B2AB-4296-876E-B23401F80E0F}" type="datetimeFigureOut">
              <a:rPr lang="en-US" smtClean="0"/>
              <a:t>2/4/2019</a:t>
            </a:fld>
            <a:endParaRPr lang="en-US"/>
          </a:p>
        </p:txBody>
      </p:sp>
      <p:sp>
        <p:nvSpPr>
          <p:cNvPr id="4" name="Footer Placeholder 3"/>
          <p:cNvSpPr>
            <a:spLocks noGrp="1"/>
          </p:cNvSpPr>
          <p:nvPr>
            <p:ph type="ftr" sz="quarter" idx="2"/>
            <p:custDataLst>
              <p:tags r:id="rId2"/>
            </p:custDataLst>
          </p:nvPr>
        </p:nvSpPr>
        <p:spPr>
          <a:xfrm>
            <a:off x="0" y="8830627"/>
            <a:ext cx="7010400" cy="465773"/>
          </a:xfrm>
          <a:prstGeom prst="rect">
            <a:avLst/>
          </a:prstGeom>
        </p:spPr>
        <p:txBody>
          <a:bodyPr vert="horz" lIns="91650" tIns="45825" rIns="91650" bIns="45825" rtlCol="0" anchor="b"/>
          <a:lstStyle>
            <a:lvl1pPr algn="l">
              <a:defRPr sz="1200"/>
            </a:lvl1pPr>
          </a:lstStyle>
          <a:p>
            <a:pPr algn="ctr"/>
            <a:r>
              <a:rPr lang="en-US" smtClean="0">
                <a:solidFill>
                  <a:srgbClr val="000000"/>
                </a:solidFill>
                <a:latin typeface="Times New Roman" panose="02020603050405020304" pitchFamily="18" charset="0"/>
              </a:rPr>
              <a:t>Authorized Use Only</a:t>
            </a:r>
            <a:endParaRPr lang="en-US">
              <a:solidFill>
                <a:srgbClr val="000000"/>
              </a:solidFill>
              <a:latin typeface="Times New Roman" panose="02020603050405020304" pitchFamily="18" charset="0"/>
            </a:endParaRPr>
          </a:p>
        </p:txBody>
      </p:sp>
      <p:sp>
        <p:nvSpPr>
          <p:cNvPr id="5" name="Slide Number Placeholder 4"/>
          <p:cNvSpPr>
            <a:spLocks noGrp="1"/>
          </p:cNvSpPr>
          <p:nvPr>
            <p:ph type="sldNum" sz="quarter" idx="3"/>
          </p:nvPr>
        </p:nvSpPr>
        <p:spPr>
          <a:xfrm>
            <a:off x="3970436" y="8830627"/>
            <a:ext cx="3038372" cy="465773"/>
          </a:xfrm>
          <a:prstGeom prst="rect">
            <a:avLst/>
          </a:prstGeom>
        </p:spPr>
        <p:txBody>
          <a:bodyPr vert="horz" lIns="91650" tIns="45825" rIns="91650" bIns="45825" rtlCol="0" anchor="b"/>
          <a:lstStyle>
            <a:lvl1pPr algn="r">
              <a:defRPr sz="1200"/>
            </a:lvl1pPr>
          </a:lstStyle>
          <a:p>
            <a:fld id="{96A2E62C-D037-4EA1-8275-F18DEDCFE9EA}" type="slidenum">
              <a:rPr lang="en-US" smtClean="0"/>
              <a:t>‹#›</a:t>
            </a:fld>
            <a:endParaRPr lang="en-US"/>
          </a:p>
        </p:txBody>
      </p:sp>
    </p:spTree>
    <p:extLst>
      <p:ext uri="{BB962C8B-B14F-4D97-AF65-F5344CB8AC3E}">
        <p14:creationId xmlns:p14="http://schemas.microsoft.com/office/powerpoint/2010/main" val="322507583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7.xml"/><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523" cy="464662"/>
          </a:xfrm>
          <a:prstGeom prst="rect">
            <a:avLst/>
          </a:prstGeom>
        </p:spPr>
        <p:txBody>
          <a:bodyPr vert="horz" lIns="93156" tIns="46578" rIns="93156" bIns="4657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1293" y="0"/>
            <a:ext cx="3037523" cy="464662"/>
          </a:xfrm>
          <a:prstGeom prst="rect">
            <a:avLst/>
          </a:prstGeom>
        </p:spPr>
        <p:txBody>
          <a:bodyPr vert="horz" lIns="93156" tIns="46578" rIns="93156" bIns="46578" rtlCol="0"/>
          <a:lstStyle>
            <a:lvl1pPr algn="r" fontAlgn="auto">
              <a:spcBef>
                <a:spcPts val="0"/>
              </a:spcBef>
              <a:spcAft>
                <a:spcPts val="0"/>
              </a:spcAft>
              <a:defRPr sz="1200">
                <a:latin typeface="+mn-lt"/>
              </a:defRPr>
            </a:lvl1pPr>
          </a:lstStyle>
          <a:p>
            <a:pPr>
              <a:defRPr/>
            </a:pPr>
            <a:fld id="{085A4552-0DC5-49E3-8363-95B5F309C20D}" type="datetimeFigureOut">
              <a:rPr lang="en-US"/>
              <a:pPr>
                <a:defRPr/>
              </a:pPr>
              <a:t>2/4/2019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6" tIns="46578" rIns="93156" bIns="46578" rtlCol="0" anchor="ctr"/>
          <a:lstStyle/>
          <a:p>
            <a:pPr lvl="0"/>
            <a:endParaRPr lang="en-US" noProof="0" dirty="0"/>
          </a:p>
        </p:txBody>
      </p:sp>
      <p:sp>
        <p:nvSpPr>
          <p:cNvPr id="5" name="Notes Placeholder 4"/>
          <p:cNvSpPr>
            <a:spLocks noGrp="1"/>
          </p:cNvSpPr>
          <p:nvPr>
            <p:ph type="body" sz="quarter" idx="3"/>
          </p:nvPr>
        </p:nvSpPr>
        <p:spPr>
          <a:xfrm>
            <a:off x="700723" y="4415077"/>
            <a:ext cx="5608954" cy="4183539"/>
          </a:xfrm>
          <a:prstGeom prst="rect">
            <a:avLst/>
          </a:prstGeom>
        </p:spPr>
        <p:txBody>
          <a:bodyPr vert="horz" lIns="93156" tIns="46578" rIns="93156" bIns="4657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custDataLst>
              <p:tags r:id="rId2"/>
            </p:custDataLst>
          </p:nvPr>
        </p:nvSpPr>
        <p:spPr>
          <a:xfrm>
            <a:off x="0" y="8830154"/>
            <a:ext cx="7010400" cy="464662"/>
          </a:xfrm>
          <a:prstGeom prst="rect">
            <a:avLst/>
          </a:prstGeom>
        </p:spPr>
        <p:txBody>
          <a:bodyPr vert="horz" lIns="93156" tIns="46578" rIns="93156" bIns="46578" rtlCol="0" anchor="b"/>
          <a:lstStyle>
            <a:lvl1pPr algn="ctr" fontAlgn="auto">
              <a:spcBef>
                <a:spcPts val="0"/>
              </a:spcBef>
              <a:spcAft>
                <a:spcPts val="0"/>
              </a:spcAft>
              <a:defRPr lang="en-US" sz="1200" b="0" i="0" u="none">
                <a:solidFill>
                  <a:srgbClr val="000000"/>
                </a:solidFill>
                <a:latin typeface="Times New Roman" panose="02020603050405020304" pitchFamily="18" charset="0"/>
              </a:defRPr>
            </a:lvl1pPr>
          </a:lstStyle>
          <a:p>
            <a:pPr>
              <a:defRPr/>
            </a:pPr>
            <a:r>
              <a:rPr lang="en-US" smtClean="0"/>
              <a:t>Authorized Use Only</a:t>
            </a:r>
            <a:endParaRPr lang="en-US"/>
          </a:p>
        </p:txBody>
      </p:sp>
      <p:sp>
        <p:nvSpPr>
          <p:cNvPr id="7" name="Slide Number Placeholder 6"/>
          <p:cNvSpPr>
            <a:spLocks noGrp="1"/>
          </p:cNvSpPr>
          <p:nvPr>
            <p:ph type="sldNum" sz="quarter" idx="5"/>
          </p:nvPr>
        </p:nvSpPr>
        <p:spPr>
          <a:xfrm>
            <a:off x="3971293" y="8830154"/>
            <a:ext cx="3037523" cy="464662"/>
          </a:xfrm>
          <a:prstGeom prst="rect">
            <a:avLst/>
          </a:prstGeom>
        </p:spPr>
        <p:txBody>
          <a:bodyPr vert="horz" lIns="93156" tIns="46578" rIns="93156" bIns="46578" rtlCol="0" anchor="b"/>
          <a:lstStyle>
            <a:lvl1pPr algn="r" fontAlgn="auto">
              <a:spcBef>
                <a:spcPts val="0"/>
              </a:spcBef>
              <a:spcAft>
                <a:spcPts val="0"/>
              </a:spcAft>
              <a:defRPr sz="1200">
                <a:latin typeface="+mn-lt"/>
              </a:defRPr>
            </a:lvl1pPr>
          </a:lstStyle>
          <a:p>
            <a:pPr>
              <a:defRPr/>
            </a:pPr>
            <a:fld id="{37EF2547-B5D8-4CE2-9238-0F78AA3EE1B0}" type="slidenum">
              <a:rPr lang="en-US"/>
              <a:pPr>
                <a:defRPr/>
              </a:pPr>
              <a:t>‹#›</a:t>
            </a:fld>
            <a:endParaRPr lang="en-US" dirty="0"/>
          </a:p>
        </p:txBody>
      </p:sp>
    </p:spTree>
    <p:extLst>
      <p:ext uri="{BB962C8B-B14F-4D97-AF65-F5344CB8AC3E}">
        <p14:creationId xmlns:p14="http://schemas.microsoft.com/office/powerpoint/2010/main" val="89589107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pPr>
                <a:defRPr/>
              </a:pPr>
              <a:t>1</a:t>
            </a:fld>
            <a:endParaRPr lang="en-US" dirty="0"/>
          </a:p>
        </p:txBody>
      </p:sp>
    </p:spTree>
    <p:extLst>
      <p:ext uri="{BB962C8B-B14F-4D97-AF65-F5344CB8AC3E}">
        <p14:creationId xmlns:p14="http://schemas.microsoft.com/office/powerpoint/2010/main" val="332904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583581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smtClean="0"/>
              <a:t>Authorized Use Only</a:t>
            </a:r>
            <a:endParaRPr lang="en-US" dirty="0"/>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11</a:t>
            </a:fld>
            <a:endParaRPr lang="en-US" dirty="0"/>
          </a:p>
        </p:txBody>
      </p:sp>
    </p:spTree>
    <p:extLst>
      <p:ext uri="{BB962C8B-B14F-4D97-AF65-F5344CB8AC3E}">
        <p14:creationId xmlns:p14="http://schemas.microsoft.com/office/powerpoint/2010/main" val="3985244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pPr>
                <a:defRPr/>
              </a:pPr>
              <a:t>12</a:t>
            </a:fld>
            <a:endParaRPr lang="en-US" dirty="0"/>
          </a:p>
        </p:txBody>
      </p:sp>
    </p:spTree>
    <p:extLst>
      <p:ext uri="{BB962C8B-B14F-4D97-AF65-F5344CB8AC3E}">
        <p14:creationId xmlns:p14="http://schemas.microsoft.com/office/powerpoint/2010/main" val="1226684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3213879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smtClean="0"/>
              <a:t>Authorized Use Only</a:t>
            </a:r>
            <a:endParaRPr lang="en-US" dirty="0"/>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14</a:t>
            </a:fld>
            <a:endParaRPr lang="en-US" dirty="0"/>
          </a:p>
        </p:txBody>
      </p:sp>
    </p:spTree>
    <p:extLst>
      <p:ext uri="{BB962C8B-B14F-4D97-AF65-F5344CB8AC3E}">
        <p14:creationId xmlns:p14="http://schemas.microsoft.com/office/powerpoint/2010/main" val="257450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484816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758020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267055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986758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smtClean="0"/>
              <a:t>Authorized Use Only</a:t>
            </a:r>
            <a:endParaRPr lang="en-US"/>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19</a:t>
            </a:fld>
            <a:endParaRPr lang="en-US" dirty="0"/>
          </a:p>
        </p:txBody>
      </p:sp>
    </p:spTree>
    <p:extLst>
      <p:ext uri="{BB962C8B-B14F-4D97-AF65-F5344CB8AC3E}">
        <p14:creationId xmlns:p14="http://schemas.microsoft.com/office/powerpoint/2010/main" val="144995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a:t>
            </a:fld>
            <a:endParaRPr lang="en-US" dirty="0"/>
          </a:p>
        </p:txBody>
      </p:sp>
    </p:spTree>
    <p:extLst>
      <p:ext uri="{BB962C8B-B14F-4D97-AF65-F5344CB8AC3E}">
        <p14:creationId xmlns:p14="http://schemas.microsoft.com/office/powerpoint/2010/main" val="1987855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smtClean="0"/>
              <a:t>Authorized Use Only</a:t>
            </a:r>
            <a:endParaRPr lang="en-US"/>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20</a:t>
            </a:fld>
            <a:endParaRPr lang="en-US" dirty="0"/>
          </a:p>
        </p:txBody>
      </p:sp>
    </p:spTree>
    <p:extLst>
      <p:ext uri="{BB962C8B-B14F-4D97-AF65-F5344CB8AC3E}">
        <p14:creationId xmlns:p14="http://schemas.microsoft.com/office/powerpoint/2010/main" val="4126337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93972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ctr" defTabSz="914400" rtl="0" eaLnBrk="0" fontAlgn="base" latinLnBrk="0" hangingPunct="0">
              <a:lnSpc>
                <a:spcPct val="100000"/>
              </a:lnSpc>
              <a:spcBef>
                <a:spcPct val="30000"/>
              </a:spcBef>
              <a:spcAft>
                <a:spcPct val="0"/>
              </a:spcAft>
              <a:buClrTx/>
              <a:buSzTx/>
              <a:buFontTx/>
              <a:buNone/>
              <a:tabLst/>
              <a:defRPr/>
            </a:pPr>
            <a:r>
              <a:rPr lang="en-US" sz="1200" b="1" dirty="0" smtClean="0">
                <a:latin typeface="Times New Roman"/>
                <a:cs typeface="Times New Roman"/>
              </a:rPr>
              <a:t>CMS is actively accepting and processing claims using the MBI.</a:t>
            </a:r>
          </a:p>
          <a:p>
            <a:pPr marL="457200" lvl="1" algn="ctr"/>
            <a:endParaRPr lang="en-US" sz="1200" b="1" dirty="0" smtClean="0">
              <a:latin typeface="Times New Roman" panose="02020603050405020304" pitchFamily="18" charset="0"/>
              <a:cs typeface="Times New Roman" panose="02020603050405020304" pitchFamily="18" charset="0"/>
            </a:endParaRPr>
          </a:p>
          <a:p>
            <a:pPr marL="457200" lvl="1" algn="ctr"/>
            <a:r>
              <a:rPr lang="en-US" sz="1200" b="1" dirty="0" smtClean="0">
                <a:latin typeface="Times New Roman" panose="02020603050405020304" pitchFamily="18" charset="0"/>
                <a:cs typeface="Times New Roman" panose="02020603050405020304" pitchFamily="18" charset="0"/>
              </a:rPr>
              <a:t>All Beneficiaries and Providers should use MBIs as soon as possible!</a:t>
            </a:r>
          </a:p>
          <a:p>
            <a:pPr marL="457200" lvl="1" algn="ctr"/>
            <a:r>
              <a:rPr lang="en-US" sz="1200" b="1" dirty="0" smtClean="0">
                <a:latin typeface="Times New Roman" panose="02020603050405020304" pitchFamily="18" charset="0"/>
                <a:cs typeface="Times New Roman" panose="02020603050405020304" pitchFamily="18" charset="0"/>
              </a:rPr>
              <a:t>Remember the transition ends December 31, 2019 </a:t>
            </a:r>
          </a:p>
          <a:p>
            <a:pPr marL="12700" marR="6350" algn="ctr" fontAlgn="auto">
              <a:spcBef>
                <a:spcPts val="0"/>
              </a:spcBef>
              <a:spcAft>
                <a:spcPts val="0"/>
              </a:spcAft>
              <a:buSzPct val="105000"/>
              <a:tabLst>
                <a:tab pos="354965" algn="l"/>
                <a:tab pos="355600" algn="l"/>
              </a:tabLst>
            </a:pPr>
            <a:endParaRPr lang="en-US" sz="1200" b="1" u="sng" dirty="0" smtClean="0">
              <a:latin typeface="Times New Roman"/>
              <a:cs typeface="Times New Roman"/>
            </a:endParaRPr>
          </a:p>
          <a:p>
            <a:pPr marL="12700" marR="6350" algn="ctr" fontAlgn="auto">
              <a:spcBef>
                <a:spcPts val="0"/>
              </a:spcBef>
              <a:spcAft>
                <a:spcPts val="0"/>
              </a:spcAft>
              <a:buSzPct val="105000"/>
              <a:tabLst>
                <a:tab pos="354965" algn="l"/>
                <a:tab pos="355600" algn="l"/>
              </a:tabLst>
            </a:pPr>
            <a:r>
              <a:rPr lang="en-US" sz="1200" b="1" u="sng" dirty="0" smtClean="0">
                <a:latin typeface="Times New Roman"/>
                <a:cs typeface="Times New Roman"/>
              </a:rPr>
              <a:t>Providers</a:t>
            </a:r>
            <a:r>
              <a:rPr lang="en-US" sz="1200" u="sng" dirty="0" smtClean="0">
                <a:latin typeface="Times New Roman"/>
                <a:cs typeface="Times New Roman"/>
              </a:rPr>
              <a:t> </a:t>
            </a:r>
            <a:r>
              <a:rPr lang="en-US" sz="1200" b="1" u="sng" dirty="0" smtClean="0">
                <a:latin typeface="Times New Roman"/>
                <a:cs typeface="Times New Roman"/>
              </a:rPr>
              <a:t>Should be Using the MBI Now!</a:t>
            </a:r>
          </a:p>
          <a:p>
            <a:pPr marL="12700" marR="6350" algn="ctr" fontAlgn="auto">
              <a:spcBef>
                <a:spcPts val="0"/>
              </a:spcBef>
              <a:spcAft>
                <a:spcPts val="0"/>
              </a:spcAft>
              <a:buSzPct val="105000"/>
              <a:tabLst>
                <a:tab pos="354965" algn="l"/>
                <a:tab pos="355600" algn="l"/>
              </a:tabLst>
            </a:pPr>
            <a:endParaRPr lang="en-US" sz="1200" b="1" u="sng" dirty="0" smtClean="0">
              <a:latin typeface="Times New Roman"/>
              <a:cs typeface="Times New Roman"/>
            </a:endParaRPr>
          </a:p>
          <a:p>
            <a:pPr marL="12700" marR="6350" algn="ctr" fontAlgn="auto">
              <a:spcBef>
                <a:spcPts val="0"/>
              </a:spcBef>
              <a:spcAft>
                <a:spcPts val="0"/>
              </a:spcAft>
              <a:buSzPct val="105000"/>
              <a:tabLst>
                <a:tab pos="354965" algn="l"/>
                <a:tab pos="355600" algn="l"/>
              </a:tabLst>
            </a:pPr>
            <a:endParaRPr lang="en-US" sz="1200" b="1" u="sng" dirty="0" smtClean="0">
              <a:latin typeface="Times New Roman"/>
              <a:cs typeface="Times New Roman"/>
            </a:endParaRPr>
          </a:p>
          <a:p>
            <a:pPr marL="342900" indent="-34290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endParaRPr lang="en-US" sz="1200"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1043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smtClean="0"/>
              <a:t>Authorized Use Only</a:t>
            </a:r>
            <a:endParaRPr lang="en-US" dirty="0"/>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3</a:t>
            </a:fld>
            <a:endParaRPr lang="en-US" dirty="0"/>
          </a:p>
        </p:txBody>
      </p:sp>
    </p:spTree>
    <p:extLst>
      <p:ext uri="{BB962C8B-B14F-4D97-AF65-F5344CB8AC3E}">
        <p14:creationId xmlns:p14="http://schemas.microsoft.com/office/powerpoint/2010/main" val="300463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697280"/>
            <a:ext cx="7010400" cy="457669"/>
          </a:xfrm>
        </p:spPr>
        <p:txBody>
          <a:bodyPr/>
          <a:lstStyle/>
          <a:p>
            <a:pPr>
              <a:defRPr/>
            </a:pPr>
            <a:r>
              <a:rPr smtClean="0"/>
              <a:t>Authorized Use Only</a:t>
            </a:r>
            <a:endParaRPr dirty="0"/>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50370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182375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82878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smtClean="0"/>
              <a:t>Authorized Use Only</a:t>
            </a:r>
            <a:endParaRPr lang="en-US"/>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7</a:t>
            </a:fld>
            <a:endParaRPr lang="en-US" dirty="0"/>
          </a:p>
        </p:txBody>
      </p:sp>
    </p:spTree>
    <p:extLst>
      <p:ext uri="{BB962C8B-B14F-4D97-AF65-F5344CB8AC3E}">
        <p14:creationId xmlns:p14="http://schemas.microsoft.com/office/powerpoint/2010/main" val="3579127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smtClean="0"/>
              <a:t>Authorized Use Only</a:t>
            </a:r>
            <a:endParaRPr lang="en-US"/>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8</a:t>
            </a:fld>
            <a:endParaRPr lang="en-US" dirty="0"/>
          </a:p>
        </p:txBody>
      </p:sp>
    </p:spTree>
    <p:extLst>
      <p:ext uri="{BB962C8B-B14F-4D97-AF65-F5344CB8AC3E}">
        <p14:creationId xmlns:p14="http://schemas.microsoft.com/office/powerpoint/2010/main" val="62470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smtClean="0"/>
              <a:t>Authorized Use Only</a:t>
            </a:r>
            <a:endParaRPr lang="en-US" dirty="0"/>
          </a:p>
        </p:txBody>
      </p:sp>
      <p:sp>
        <p:nvSpPr>
          <p:cNvPr id="6" name="Slide Number Placeholder 5"/>
          <p:cNvSpPr>
            <a:spLocks noGrp="1"/>
          </p:cNvSpPr>
          <p:nvPr>
            <p:ph type="sldNum" sz="quarter" idx="12"/>
          </p:nvPr>
        </p:nvSpPr>
        <p:spPr/>
        <p:txBody>
          <a:bodyPr/>
          <a:lstStyle/>
          <a:p>
            <a:fld id="{F581A7BC-80BF-485E-8A31-03C126B9B4DD}" type="slidenum">
              <a:rPr lang="en-US" smtClean="0"/>
              <a:t>9</a:t>
            </a:fld>
            <a:endParaRPr lang="en-US" dirty="0"/>
          </a:p>
        </p:txBody>
      </p:sp>
    </p:spTree>
    <p:extLst>
      <p:ext uri="{BB962C8B-B14F-4D97-AF65-F5344CB8AC3E}">
        <p14:creationId xmlns:p14="http://schemas.microsoft.com/office/powerpoint/2010/main" val="3361932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24350" y="3181350"/>
            <a:ext cx="4419600" cy="1752600"/>
          </a:xfrm>
        </p:spPr>
        <p:txBody>
          <a:bodyPr/>
          <a:lstStyle>
            <a:lvl1pPr marL="0" indent="0" algn="ctr">
              <a:buNone/>
              <a:defRPr lang="en-US" sz="2400" b="1" i="0" kern="1200" dirty="0">
                <a:solidFill>
                  <a:srgbClr val="1F497D"/>
                </a:solidFill>
                <a:latin typeface="Times New Roman" panose="02020603050405020304" pitchFamily="18" charset="0"/>
                <a:ea typeface="MS PGothic" pitchFamily="34" charset="-128"/>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457200" rtl="0" eaLnBrk="0" fontAlgn="base" hangingPunct="0">
              <a:spcBef>
                <a:spcPts val="0"/>
              </a:spcBef>
              <a:spcAft>
                <a:spcPct val="0"/>
              </a:spcAft>
              <a:buNone/>
            </a:pPr>
            <a:r>
              <a:rPr lang="en-US" dirty="0"/>
              <a:t>Click to edit Master subtitle style</a:t>
            </a:r>
          </a:p>
          <a:p>
            <a:pPr marL="0" lvl="0" indent="0" algn="ctr" defTabSz="457200" rtl="0" eaLnBrk="0" fontAlgn="base" hangingPunct="0">
              <a:spcBef>
                <a:spcPts val="0"/>
              </a:spcBef>
              <a:spcAft>
                <a:spcPct val="0"/>
              </a:spcAft>
              <a:buNone/>
            </a:pPr>
            <a:r>
              <a:rPr lang="en-US" dirty="0"/>
              <a:t>and date</a:t>
            </a:r>
          </a:p>
        </p:txBody>
      </p:sp>
      <p:sp>
        <p:nvSpPr>
          <p:cNvPr id="7" name="Title 7"/>
          <p:cNvSpPr txBox="1">
            <a:spLocks/>
          </p:cNvSpPr>
          <p:nvPr userDrawn="1"/>
        </p:nvSpPr>
        <p:spPr>
          <a:xfrm>
            <a:off x="0" y="1371600"/>
            <a:ext cx="9144000" cy="106680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rgbClr val="FFFFFF"/>
                </a:solidFill>
              </a:defRPr>
            </a:lvl1pPr>
          </a:lstStyle>
          <a:p>
            <a:pPr algn="ctr" fontAlgn="auto">
              <a:spcAft>
                <a:spcPts val="0"/>
              </a:spcAft>
              <a:defRPr/>
            </a:pPr>
            <a:endParaRPr lang="en-US" dirty="0">
              <a:solidFill>
                <a:prstClr val="white"/>
              </a:solidFill>
              <a:latin typeface="Calibri"/>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228600"/>
            <a:ext cx="2361806" cy="914400"/>
          </a:xfrm>
          <a:prstGeom prst="rect">
            <a:avLst/>
          </a:prstGeom>
        </p:spPr>
      </p:pic>
      <p:sp>
        <p:nvSpPr>
          <p:cNvPr id="2" name="Title 1"/>
          <p:cNvSpPr>
            <a:spLocks noGrp="1"/>
          </p:cNvSpPr>
          <p:nvPr>
            <p:ph type="ctrTitle"/>
          </p:nvPr>
        </p:nvSpPr>
        <p:spPr>
          <a:xfrm>
            <a:off x="0" y="1371601"/>
            <a:ext cx="9144000" cy="1066799"/>
          </a:xfrm>
        </p:spPr>
        <p:txBody>
          <a:bodyPr/>
          <a:lstStyle>
            <a:lvl1pPr algn="ctr" rtl="0" fontAlgn="auto">
              <a:spcBef>
                <a:spcPct val="0"/>
              </a:spcBef>
              <a:spcAft>
                <a:spcPts val="0"/>
              </a:spcAft>
              <a:defRPr lang="en-US" sz="2800" b="1" kern="1200" dirty="0">
                <a:solidFill>
                  <a:schemeClr val="bg1"/>
                </a:solidFill>
                <a:latin typeface="Times New Roman" panose="02020603050405020304" pitchFamily="18" charset="0"/>
                <a:ea typeface="MS PGothic" pitchFamily="34" charset="-128"/>
                <a:cs typeface="Times New Roman" panose="02020603050405020304" pitchFamily="18" charset="0"/>
              </a:defRPr>
            </a:lvl1pPr>
          </a:lstStyle>
          <a:p>
            <a:r>
              <a:rPr lang="en-US" dirty="0"/>
              <a:t>Click to edit Master title style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794" y="2933844"/>
            <a:ext cx="3568700" cy="22476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813446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73215"/>
            <a:ext cx="2057400" cy="485294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73215"/>
            <a:ext cx="6019800" cy="48529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EC6782D-6FA2-447D-80C3-52A94AC1F797}" type="slidenum">
              <a:rPr>
                <a:solidFill>
                  <a:prstClr val="black">
                    <a:tint val="75000"/>
                  </a:prstClr>
                </a:solidFill>
              </a:rPr>
              <a:pPr>
                <a:defRPr/>
              </a:pPr>
              <a:t>‹#›</a:t>
            </a:fld>
            <a:endParaRPr dirty="0">
              <a:solidFill>
                <a:prstClr val="black">
                  <a:tint val="75000"/>
                </a:prstClr>
              </a:solidFill>
            </a:endParaRPr>
          </a:p>
        </p:txBody>
      </p:sp>
      <p:sp>
        <p:nvSpPr>
          <p:cNvPr id="7"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3392649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58D3F3C-DE36-4CA1-9A7C-72BB7E1704A0}" type="slidenum">
              <a:rPr>
                <a:solidFill>
                  <a:prstClr val="black">
                    <a:tint val="75000"/>
                  </a:prstClr>
                </a:solidFill>
              </a:rPr>
              <a:pPr>
                <a:defRPr/>
              </a:pPr>
              <a:t>‹#›</a:t>
            </a:fld>
            <a:endParaRPr dirty="0">
              <a:solidFill>
                <a:prstClr val="black">
                  <a:tint val="75000"/>
                </a:prstClr>
              </a:solidFill>
            </a:endParaRPr>
          </a:p>
        </p:txBody>
      </p:sp>
    </p:spTree>
    <p:extLst>
      <p:ext uri="{BB962C8B-B14F-4D97-AF65-F5344CB8AC3E}">
        <p14:creationId xmlns:p14="http://schemas.microsoft.com/office/powerpoint/2010/main" val="8612784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3" indent="0">
              <a:buNone/>
              <a:defRPr sz="1400">
                <a:solidFill>
                  <a:schemeClr val="tx1">
                    <a:tint val="75000"/>
                  </a:schemeClr>
                </a:solidFill>
              </a:defRPr>
            </a:lvl5pPr>
            <a:lvl6pPr marL="2285978" indent="0">
              <a:buNone/>
              <a:defRPr sz="1400">
                <a:solidFill>
                  <a:schemeClr val="tx1">
                    <a:tint val="75000"/>
                  </a:schemeClr>
                </a:solidFill>
              </a:defRPr>
            </a:lvl6pPr>
            <a:lvl7pPr marL="2743174" indent="0">
              <a:buNone/>
              <a:defRPr sz="1400">
                <a:solidFill>
                  <a:schemeClr val="tx1">
                    <a:tint val="75000"/>
                  </a:schemeClr>
                </a:solidFill>
              </a:defRPr>
            </a:lvl7pPr>
            <a:lvl8pPr marL="3200370" indent="0">
              <a:buNone/>
              <a:defRPr sz="1400">
                <a:solidFill>
                  <a:schemeClr val="tx1">
                    <a:tint val="75000"/>
                  </a:schemeClr>
                </a:solidFill>
              </a:defRPr>
            </a:lvl8pPr>
            <a:lvl9pPr marL="36575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1" y="6356351"/>
            <a:ext cx="2133600" cy="365125"/>
          </a:xfrm>
          <a:prstGeom prst="rect">
            <a:avLst/>
          </a:prstGeom>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0D362F-8D68-42BE-8FEA-E4472D3346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32973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81800" y="6496049"/>
            <a:ext cx="2133600" cy="365125"/>
          </a:xfrm>
        </p:spPr>
        <p:txBody>
          <a:bodyPr/>
          <a:lstStyle>
            <a:lvl1pPr>
              <a:defRPr>
                <a:latin typeface="+mj-lt"/>
              </a:defRPr>
            </a:lvl1pPr>
          </a:lstStyle>
          <a:p>
            <a:fld id="{7022FF3C-310F-4809-A5BE-BC5BA8AA108D}" type="slidenum">
              <a:rPr lang="en-US" smtClean="0"/>
              <a:pPr/>
              <a:t>‹#›</a:t>
            </a:fld>
            <a:endParaRPr lang="en-US" dirty="0"/>
          </a:p>
        </p:txBody>
      </p:sp>
      <p:grpSp>
        <p:nvGrpSpPr>
          <p:cNvPr id="4" name="Group 3"/>
          <p:cNvGrpSpPr/>
          <p:nvPr userDrawn="1"/>
        </p:nvGrpSpPr>
        <p:grpSpPr>
          <a:xfrm>
            <a:off x="-16933" y="1"/>
            <a:ext cx="9211733"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
        <p:nvSpPr>
          <p:cNvPr id="9"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r>
              <a:rPr lang="en-US" dirty="0" smtClean="0"/>
              <a:t>2/28/2017</a:t>
            </a:r>
            <a:endParaRPr lang="en-US" dirty="0"/>
          </a:p>
        </p:txBody>
      </p:sp>
      <p:sp>
        <p:nvSpPr>
          <p:cNvPr id="11" name="Content Placeholder 2"/>
          <p:cNvSpPr>
            <a:spLocks noGrp="1"/>
          </p:cNvSpPr>
          <p:nvPr>
            <p:ph idx="1"/>
          </p:nvPr>
        </p:nvSpPr>
        <p:spPr>
          <a:xfrm>
            <a:off x="457200" y="1270000"/>
            <a:ext cx="8229600" cy="4856163"/>
          </a:xfrm>
        </p:spPr>
        <p:txBody>
          <a:bodyPr/>
          <a:lstStyle>
            <a:lvl1pPr>
              <a:defRPr sz="1800">
                <a:latin typeface="Times New Roman" panose="02020603050405020304" pitchFamily="18" charset="0"/>
                <a:cs typeface="Times New Roman" panose="02020603050405020304" pitchFamily="18" charset="0"/>
              </a:defRPr>
            </a:lvl1pPr>
            <a:lvl2pPr>
              <a:defRPr sz="18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35086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492875"/>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Slide Number Placeholder 2"/>
          <p:cNvSpPr>
            <a:spLocks noGrp="1"/>
          </p:cNvSpPr>
          <p:nvPr>
            <p:ph type="sldNum" sz="quarter" idx="11"/>
          </p:nvPr>
        </p:nvSpPr>
        <p:spPr>
          <a:xfrm>
            <a:off x="6781800" y="6496049"/>
            <a:ext cx="2133600" cy="365125"/>
          </a:xfrm>
          <a:prstGeom prst="rect">
            <a:avLst/>
          </a:prstGeom>
        </p:spPr>
        <p:txBody>
          <a:bodyPr/>
          <a:lstStyle>
            <a:lvl1pPr>
              <a:defRPr>
                <a:latin typeface="+mj-lt"/>
              </a:defRPr>
            </a:lvl1pPr>
          </a:lstStyle>
          <a:p>
            <a:fld id="{7022FF3C-310F-4809-A5BE-BC5BA8AA108D}" type="slidenum">
              <a:rPr smtClean="0">
                <a:solidFill>
                  <a:prstClr val="black">
                    <a:tint val="75000"/>
                  </a:prstClr>
                </a:solidFill>
              </a:rPr>
              <a:pPr/>
              <a:t>‹#›</a:t>
            </a:fld>
            <a:endParaRPr dirty="0">
              <a:solidFill>
                <a:prstClr val="black">
                  <a:tint val="75000"/>
                </a:prstClr>
              </a:solidFill>
            </a:endParaRPr>
          </a:p>
        </p:txBody>
      </p:sp>
      <p:sp>
        <p:nvSpPr>
          <p:cNvPr id="4" name="Content Placeholder 2"/>
          <p:cNvSpPr>
            <a:spLocks noGrp="1"/>
          </p:cNvSpPr>
          <p:nvPr>
            <p:ph idx="1"/>
          </p:nvPr>
        </p:nvSpPr>
        <p:spPr>
          <a:xfrm>
            <a:off x="457200" y="1270000"/>
            <a:ext cx="8229600" cy="4856163"/>
          </a:xfrm>
        </p:spPr>
        <p:txBody>
          <a:bodyPr/>
          <a:lstStyle>
            <a:lvl1pPr marL="0" indent="0" algn="ctr">
              <a:buNone/>
              <a:defRPr sz="2000">
                <a:latin typeface="Times New Roman" panose="02020603050405020304" pitchFamily="18" charset="0"/>
                <a:cs typeface="Times New Roman" panose="02020603050405020304" pitchFamily="18" charset="0"/>
              </a:defRPr>
            </a:lvl1pPr>
            <a:lvl2pPr algn="ctr">
              <a:defRPr sz="1800">
                <a:latin typeface="Times New Roman" panose="02020603050405020304" pitchFamily="18" charset="0"/>
                <a:cs typeface="Times New Roman" panose="02020603050405020304" pitchFamily="18" charset="0"/>
              </a:defRPr>
            </a:lvl2pPr>
            <a:lvl3pPr algn="ctr">
              <a:defRPr sz="1800">
                <a:latin typeface="Times New Roman" panose="02020603050405020304" pitchFamily="18" charset="0"/>
                <a:cs typeface="Times New Roman" panose="02020603050405020304" pitchFamily="18" charset="0"/>
              </a:defRPr>
            </a:lvl3pPr>
            <a:lvl4pPr algn="ctr">
              <a:defRPr sz="1800">
                <a:latin typeface="Times New Roman" panose="02020603050405020304" pitchFamily="18" charset="0"/>
                <a:cs typeface="Times New Roman" panose="02020603050405020304" pitchFamily="18" charset="0"/>
              </a:defRPr>
            </a:lvl4pPr>
            <a:lvl5pPr algn="ctr">
              <a:defRPr sz="1800">
                <a:latin typeface="Times New Roman" panose="02020603050405020304" pitchFamily="18" charset="0"/>
                <a:cs typeface="Times New Roman" panose="02020603050405020304" pitchFamily="18" charset="0"/>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Click to edit Master text styles</a:t>
            </a:r>
          </a:p>
        </p:txBody>
      </p:sp>
    </p:spTree>
    <p:extLst>
      <p:ext uri="{BB962C8B-B14F-4D97-AF65-F5344CB8AC3E}">
        <p14:creationId xmlns:p14="http://schemas.microsoft.com/office/powerpoint/2010/main" val="12249471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age with Title Only">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a:xfrm>
            <a:off x="6781800" y="6496049"/>
            <a:ext cx="2133600" cy="365125"/>
          </a:xfrm>
          <a:prstGeom prst="rect">
            <a:avLst/>
          </a:prstGeom>
        </p:spPr>
        <p:txBody>
          <a:bodyPr/>
          <a:lstStyle>
            <a:lvl1pPr>
              <a:defRPr>
                <a:latin typeface="+mj-lt"/>
              </a:defRPr>
            </a:lvl1pPr>
          </a:lstStyle>
          <a:p>
            <a:fld id="{7022FF3C-310F-4809-A5BE-BC5BA8AA108D}" type="slidenum">
              <a:rPr smtClean="0">
                <a:solidFill>
                  <a:prstClr val="black">
                    <a:tint val="75000"/>
                  </a:prstClr>
                </a:solidFill>
              </a:rPr>
              <a:pPr/>
              <a:t>‹#›</a:t>
            </a:fld>
            <a:endParaRPr dirty="0">
              <a:solidFill>
                <a:prstClr val="black">
                  <a:tint val="75000"/>
                </a:prstClr>
              </a:solidFill>
            </a:endParaRPr>
          </a:p>
        </p:txBody>
      </p:sp>
      <p:sp>
        <p:nvSpPr>
          <p:cNvPr id="5"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911278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2999"/>
            <a:ext cx="54864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AFA206E-D31D-4C88-9D09-22E83E6D1E3A}"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txBox="1">
            <a:spLocks/>
          </p:cNvSpPr>
          <p:nvPr userDrawn="1"/>
        </p:nvSpPr>
        <p:spPr bwMode="auto">
          <a:xfrm>
            <a:off x="0" y="135467"/>
            <a:ext cx="9144000" cy="694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Click to edit Master title style</a:t>
            </a:r>
          </a:p>
        </p:txBody>
      </p:sp>
    </p:spTree>
    <p:extLst>
      <p:ext uri="{BB962C8B-B14F-4D97-AF65-F5344CB8AC3E}">
        <p14:creationId xmlns:p14="http://schemas.microsoft.com/office/powerpoint/2010/main" val="39035012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109B980-BC8F-45D1-824D-30A5B7F0B69F}"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616668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24E5D47-8288-429D-92E6-147070370269}" type="slidenum">
              <a:rPr>
                <a:solidFill>
                  <a:prstClr val="black">
                    <a:tint val="75000"/>
                  </a:prstClr>
                </a:solidFill>
              </a:rPr>
              <a:pPr>
                <a:defRPr/>
              </a:pPr>
              <a:t>‹#›</a:t>
            </a:fld>
            <a:endParaRPr dirty="0">
              <a:solidFill>
                <a:prstClr val="black">
                  <a:tint val="75000"/>
                </a:prstClr>
              </a:solidFill>
            </a:endParaRPr>
          </a:p>
        </p:txBody>
      </p:sp>
      <p:sp>
        <p:nvSpPr>
          <p:cNvPr id="10"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11"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65780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989334"/>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132334"/>
            <a:ext cx="3008313" cy="39938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C57B50-417A-410B-956D-987AC1D152EE}"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txBox="1">
            <a:spLocks/>
          </p:cNvSpPr>
          <p:nvPr userDrawn="1"/>
        </p:nvSpPr>
        <p:spPr bwMode="auto">
          <a:xfrm>
            <a:off x="0" y="135467"/>
            <a:ext cx="9144000" cy="694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Click to edit Master title style</a:t>
            </a:r>
          </a:p>
        </p:txBody>
      </p:sp>
    </p:spTree>
    <p:extLst>
      <p:ext uri="{BB962C8B-B14F-4D97-AF65-F5344CB8AC3E}">
        <p14:creationId xmlns:p14="http://schemas.microsoft.com/office/powerpoint/2010/main" val="30565460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3" indent="0">
              <a:buNone/>
              <a:defRPr sz="1400">
                <a:solidFill>
                  <a:schemeClr val="tx1">
                    <a:tint val="75000"/>
                  </a:schemeClr>
                </a:solidFill>
              </a:defRPr>
            </a:lvl5pPr>
            <a:lvl6pPr marL="2285978" indent="0">
              <a:buNone/>
              <a:defRPr sz="1400">
                <a:solidFill>
                  <a:schemeClr val="tx1">
                    <a:tint val="75000"/>
                  </a:schemeClr>
                </a:solidFill>
              </a:defRPr>
            </a:lvl6pPr>
            <a:lvl7pPr marL="2743174" indent="0">
              <a:buNone/>
              <a:defRPr sz="1400">
                <a:solidFill>
                  <a:schemeClr val="tx1">
                    <a:tint val="75000"/>
                  </a:schemeClr>
                </a:solidFill>
              </a:defRPr>
            </a:lvl7pPr>
            <a:lvl8pPr marL="3200370" indent="0">
              <a:buNone/>
              <a:defRPr sz="1400">
                <a:solidFill>
                  <a:schemeClr val="tx1">
                    <a:tint val="75000"/>
                  </a:schemeClr>
                </a:solidFill>
              </a:defRPr>
            </a:lvl8pPr>
            <a:lvl9pPr marL="36575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1" y="6356351"/>
            <a:ext cx="2133600" cy="365125"/>
          </a:xfrm>
          <a:prstGeom prst="rect">
            <a:avLst/>
          </a:prstGeom>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0D362F-8D68-42BE-8FEA-E4472D3346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87834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8776E47-03E2-442F-812B-8FDFD48AE40F}" type="slidenum">
              <a:rPr>
                <a:solidFill>
                  <a:prstClr val="black">
                    <a:tint val="75000"/>
                  </a:prstClr>
                </a:solidFill>
              </a:rPr>
              <a:pPr>
                <a:defRPr/>
              </a:pPr>
              <a:t>‹#›</a:t>
            </a:fld>
            <a:endParaRPr dirty="0">
              <a:solidFill>
                <a:prstClr val="black">
                  <a:tint val="75000"/>
                </a:prstClr>
              </a:solidFill>
            </a:endParaRPr>
          </a:p>
        </p:txBody>
      </p:sp>
      <p:sp>
        <p:nvSpPr>
          <p:cNvPr id="7"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183399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73215"/>
            <a:ext cx="2057400" cy="485294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73215"/>
            <a:ext cx="6019800" cy="48529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EC6782D-6FA2-447D-80C3-52A94AC1F797}" type="slidenum">
              <a:rPr>
                <a:solidFill>
                  <a:prstClr val="black">
                    <a:tint val="75000"/>
                  </a:prstClr>
                </a:solidFill>
              </a:rPr>
              <a:pPr>
                <a:defRPr/>
              </a:pPr>
              <a:t>‹#›</a:t>
            </a:fld>
            <a:endParaRPr dirty="0">
              <a:solidFill>
                <a:prstClr val="black">
                  <a:tint val="75000"/>
                </a:prstClr>
              </a:solidFill>
            </a:endParaRPr>
          </a:p>
        </p:txBody>
      </p:sp>
      <p:sp>
        <p:nvSpPr>
          <p:cNvPr id="7"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6625063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MS content2">
    <p:spTree>
      <p:nvGrpSpPr>
        <p:cNvPr id="1" name=""/>
        <p:cNvGrpSpPr/>
        <p:nvPr/>
      </p:nvGrpSpPr>
      <p:grpSpPr>
        <a:xfrm>
          <a:off x="0" y="0"/>
          <a:ext cx="0" cy="0"/>
          <a:chOff x="0" y="0"/>
          <a:chExt cx="0" cy="0"/>
        </a:xfrm>
      </p:grpSpPr>
      <p:pic>
        <p:nvPicPr>
          <p:cNvPr id="4" name="Picture 6" descr="header.png"/>
          <p:cNvPicPr>
            <a:picLocks noChangeAspect="1"/>
          </p:cNvPicPr>
          <p:nvPr userDrawn="1"/>
        </p:nvPicPr>
        <p:blipFill>
          <a:blip r:embed="rId2">
            <a:extLst>
              <a:ext uri="{28A0092B-C50C-407E-A947-70E740481C1C}">
                <a14:useLocalDpi xmlns:a14="http://schemas.microsoft.com/office/drawing/2010/main" val="0"/>
              </a:ext>
            </a:extLst>
          </a:blip>
          <a:srcRect l="4855"/>
          <a:stretch>
            <a:fillRect/>
          </a:stretch>
        </p:blipFill>
        <p:spPr bwMode="auto">
          <a:xfrm>
            <a:off x="0" y="0"/>
            <a:ext cx="9169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362200"/>
            <a:ext cx="152400" cy="4495800"/>
          </a:xfrm>
          <a:prstGeom prst="rect">
            <a:avLst/>
          </a:prstGeom>
          <a:gradFill flip="none" rotWithShape="1">
            <a:gsLst>
              <a:gs pos="0">
                <a:schemeClr val="accent1">
                  <a:lumMod val="40000"/>
                  <a:lumOff val="6000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8991600" y="2362200"/>
            <a:ext cx="152400" cy="4495800"/>
          </a:xfrm>
          <a:prstGeom prst="rect">
            <a:avLst/>
          </a:prstGeom>
          <a:gradFill flip="none" rotWithShape="1">
            <a:gsLst>
              <a:gs pos="0">
                <a:schemeClr val="accent1">
                  <a:lumMod val="40000"/>
                  <a:lumOff val="6000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Text Placeholder 2"/>
          <p:cNvSpPr>
            <a:spLocks noGrp="1"/>
          </p:cNvSpPr>
          <p:nvPr>
            <p:ph idx="1"/>
          </p:nvPr>
        </p:nvSpPr>
        <p:spPr>
          <a:xfrm>
            <a:off x="457200" y="1219200"/>
            <a:ext cx="8229600" cy="4906963"/>
          </a:xfrm>
          <a:prstGeom prst="rect">
            <a:avLst/>
          </a:prstGeom>
        </p:spPr>
        <p:txBody>
          <a:bodyPr rtlCol="0">
            <a:normAutofit/>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8"/>
          <p:cNvSpPr>
            <a:spLocks noGrp="1"/>
          </p:cNvSpPr>
          <p:nvPr>
            <p:ph type="title"/>
          </p:nvPr>
        </p:nvSpPr>
        <p:spPr>
          <a:xfrm>
            <a:off x="228600" y="0"/>
            <a:ext cx="8915400" cy="990600"/>
          </a:xfrm>
          <a:prstGeom prst="rect">
            <a:avLst/>
          </a:prstGeom>
          <a:noFill/>
          <a:effectLst/>
        </p:spPr>
        <p:txBody>
          <a:bodyPr rtlCol="0">
            <a:noAutofit/>
          </a:bodyPr>
          <a:lstStyle>
            <a:lvl1pPr>
              <a:defRPr sz="3600">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793478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818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
        <p:nvSpPr>
          <p:cNvPr id="7" name="Content Placeholder 2"/>
          <p:cNvSpPr>
            <a:spLocks noGrp="1"/>
          </p:cNvSpPr>
          <p:nvPr>
            <p:ph idx="1"/>
          </p:nvPr>
        </p:nvSpPr>
        <p:spPr>
          <a:xfrm>
            <a:off x="457200" y="1270000"/>
            <a:ext cx="8229600" cy="4856163"/>
          </a:xfrm>
        </p:spPr>
        <p:txBody>
          <a:bodyPr/>
          <a:lstStyle>
            <a:lvl1pPr>
              <a:defRPr sz="1800">
                <a:latin typeface="Times New Roman" panose="02020603050405020304" pitchFamily="18" charset="0"/>
                <a:cs typeface="Times New Roman" panose="02020603050405020304" pitchFamily="18" charset="0"/>
              </a:defRPr>
            </a:lvl1pPr>
            <a:lvl2pPr>
              <a:defRPr sz="18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50800" y="1678311"/>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
        <p:nvSpPr>
          <p:cNvPr id="9"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54252187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851" y="787400"/>
            <a:ext cx="8763000" cy="1016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358D3F3C-DE36-4CA1-9A7C-72BB7E1704A0}" type="slidenum">
              <a:rPr lang="en-US">
                <a:solidFill>
                  <a:prstClr val="black">
                    <a:tint val="75000"/>
                  </a:prstClr>
                </a:solidFill>
              </a:rPr>
              <a:pPr>
                <a:defRPr/>
              </a:pPr>
              <a:t>‹#›</a:t>
            </a:fld>
            <a:endParaRPr lang="en-US" dirty="0">
              <a:solidFill>
                <a:prstClr val="black">
                  <a:tint val="75000"/>
                </a:prstClr>
              </a:solidFill>
            </a:endParaRP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2543373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96326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1792318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77967311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209700109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4042389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492875"/>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Slide Number Placeholder 2"/>
          <p:cNvSpPr>
            <a:spLocks noGrp="1"/>
          </p:cNvSpPr>
          <p:nvPr>
            <p:ph type="sldNum" sz="quarter" idx="11"/>
          </p:nvPr>
        </p:nvSpPr>
        <p:spPr>
          <a:xfrm>
            <a:off x="6781800" y="6496049"/>
            <a:ext cx="2133600" cy="365125"/>
          </a:xfrm>
          <a:prstGeom prst="rect">
            <a:avLst/>
          </a:prstGeom>
        </p:spPr>
        <p:txBody>
          <a:bodyPr/>
          <a:lstStyle>
            <a:lvl1pPr>
              <a:defRPr>
                <a:latin typeface="+mj-lt"/>
              </a:defRPr>
            </a:lvl1pPr>
          </a:lstStyle>
          <a:p>
            <a:fld id="{7022FF3C-310F-4809-A5BE-BC5BA8AA108D}" type="slidenum">
              <a:rPr smtClean="0">
                <a:solidFill>
                  <a:prstClr val="black">
                    <a:tint val="75000"/>
                  </a:prstClr>
                </a:solidFill>
              </a:rPr>
              <a:pPr/>
              <a:t>‹#›</a:t>
            </a:fld>
            <a:endParaRPr dirty="0">
              <a:solidFill>
                <a:prstClr val="black">
                  <a:tint val="75000"/>
                </a:prstClr>
              </a:solidFill>
            </a:endParaRPr>
          </a:p>
        </p:txBody>
      </p:sp>
      <p:sp>
        <p:nvSpPr>
          <p:cNvPr id="4" name="Content Placeholder 2"/>
          <p:cNvSpPr>
            <a:spLocks noGrp="1"/>
          </p:cNvSpPr>
          <p:nvPr>
            <p:ph idx="1"/>
          </p:nvPr>
        </p:nvSpPr>
        <p:spPr>
          <a:xfrm>
            <a:off x="457200" y="1270000"/>
            <a:ext cx="8229600" cy="4856163"/>
          </a:xfrm>
        </p:spPr>
        <p:txBody>
          <a:bodyPr/>
          <a:lstStyle>
            <a:lvl1pPr marL="0" indent="0" algn="ctr">
              <a:buNone/>
              <a:defRPr sz="2000">
                <a:latin typeface="Times New Roman" panose="02020603050405020304" pitchFamily="18" charset="0"/>
                <a:cs typeface="Times New Roman" panose="02020603050405020304" pitchFamily="18" charset="0"/>
              </a:defRPr>
            </a:lvl1pPr>
            <a:lvl2pPr algn="ctr">
              <a:defRPr sz="1800">
                <a:latin typeface="Times New Roman" panose="02020603050405020304" pitchFamily="18" charset="0"/>
                <a:cs typeface="Times New Roman" panose="02020603050405020304" pitchFamily="18" charset="0"/>
              </a:defRPr>
            </a:lvl2pPr>
            <a:lvl3pPr algn="ctr">
              <a:defRPr sz="1800">
                <a:latin typeface="Times New Roman" panose="02020603050405020304" pitchFamily="18" charset="0"/>
                <a:cs typeface="Times New Roman" panose="02020603050405020304" pitchFamily="18" charset="0"/>
              </a:defRPr>
            </a:lvl3pPr>
            <a:lvl4pPr algn="ctr">
              <a:defRPr sz="1800">
                <a:latin typeface="Times New Roman" panose="02020603050405020304" pitchFamily="18" charset="0"/>
                <a:cs typeface="Times New Roman" panose="02020603050405020304" pitchFamily="18" charset="0"/>
              </a:defRPr>
            </a:lvl4pPr>
            <a:lvl5pPr algn="ctr">
              <a:defRPr sz="1800">
                <a:latin typeface="Times New Roman" panose="02020603050405020304" pitchFamily="18" charset="0"/>
                <a:cs typeface="Times New Roman" panose="02020603050405020304" pitchFamily="18" charset="0"/>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Click to edit Master text styles</a:t>
            </a:r>
          </a:p>
        </p:txBody>
      </p:sp>
    </p:spTree>
    <p:extLst>
      <p:ext uri="{BB962C8B-B14F-4D97-AF65-F5344CB8AC3E}">
        <p14:creationId xmlns:p14="http://schemas.microsoft.com/office/powerpoint/2010/main" val="201529137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335717369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84306729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72173139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59402060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331068083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1174512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16104022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9547438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62859844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649665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age with Title Only">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a:xfrm>
            <a:off x="6781800" y="6496049"/>
            <a:ext cx="2133600" cy="365125"/>
          </a:xfrm>
          <a:prstGeom prst="rect">
            <a:avLst/>
          </a:prstGeom>
        </p:spPr>
        <p:txBody>
          <a:bodyPr/>
          <a:lstStyle>
            <a:lvl1pPr>
              <a:defRPr>
                <a:latin typeface="+mj-lt"/>
              </a:defRPr>
            </a:lvl1pPr>
          </a:lstStyle>
          <a:p>
            <a:fld id="{7022FF3C-310F-4809-A5BE-BC5BA8AA108D}" type="slidenum">
              <a:rPr smtClean="0">
                <a:solidFill>
                  <a:prstClr val="black">
                    <a:tint val="75000"/>
                  </a:prstClr>
                </a:solidFill>
              </a:rPr>
              <a:pPr/>
              <a:t>‹#›</a:t>
            </a:fld>
            <a:endParaRPr dirty="0">
              <a:solidFill>
                <a:prstClr val="black">
                  <a:tint val="75000"/>
                </a:prstClr>
              </a:solidFill>
            </a:endParaRPr>
          </a:p>
        </p:txBody>
      </p:sp>
      <p:sp>
        <p:nvSpPr>
          <p:cNvPr id="5"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4724669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366616311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80375666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18564406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3989871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2999"/>
            <a:ext cx="54864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AFA206E-D31D-4C88-9D09-22E83E6D1E3A}"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txBox="1">
            <a:spLocks/>
          </p:cNvSpPr>
          <p:nvPr userDrawn="1"/>
        </p:nvSpPr>
        <p:spPr bwMode="auto">
          <a:xfrm>
            <a:off x="0" y="135467"/>
            <a:ext cx="9144000" cy="694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Click to edit Master title style</a:t>
            </a:r>
          </a:p>
        </p:txBody>
      </p:sp>
    </p:spTree>
    <p:extLst>
      <p:ext uri="{BB962C8B-B14F-4D97-AF65-F5344CB8AC3E}">
        <p14:creationId xmlns:p14="http://schemas.microsoft.com/office/powerpoint/2010/main" val="29708230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109B980-BC8F-45D1-824D-30A5B7F0B69F}"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780106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24E5D47-8288-429D-92E6-147070370269}" type="slidenum">
              <a:rPr>
                <a:solidFill>
                  <a:prstClr val="black">
                    <a:tint val="75000"/>
                  </a:prstClr>
                </a:solidFill>
              </a:rPr>
              <a:pPr>
                <a:defRPr/>
              </a:pPr>
              <a:t>‹#›</a:t>
            </a:fld>
            <a:endParaRPr dirty="0">
              <a:solidFill>
                <a:prstClr val="black">
                  <a:tint val="75000"/>
                </a:prstClr>
              </a:solidFill>
            </a:endParaRPr>
          </a:p>
        </p:txBody>
      </p:sp>
      <p:sp>
        <p:nvSpPr>
          <p:cNvPr id="10"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11"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25407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989334"/>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132334"/>
            <a:ext cx="3008313" cy="39938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C57B50-417A-410B-956D-987AC1D152EE}"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txBox="1">
            <a:spLocks/>
          </p:cNvSpPr>
          <p:nvPr userDrawn="1"/>
        </p:nvSpPr>
        <p:spPr bwMode="auto">
          <a:xfrm>
            <a:off x="0" y="135467"/>
            <a:ext cx="9144000" cy="694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Click to edit Master title style</a:t>
            </a:r>
          </a:p>
        </p:txBody>
      </p:sp>
    </p:spTree>
    <p:extLst>
      <p:ext uri="{BB962C8B-B14F-4D97-AF65-F5344CB8AC3E}">
        <p14:creationId xmlns:p14="http://schemas.microsoft.com/office/powerpoint/2010/main" val="15402515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8776E47-03E2-442F-812B-8FDFD48AE40F}" type="slidenum">
              <a:rPr>
                <a:solidFill>
                  <a:prstClr val="black">
                    <a:tint val="75000"/>
                  </a:prstClr>
                </a:solidFill>
              </a:rPr>
              <a:pPr>
                <a:defRPr/>
              </a:pPr>
              <a:t>‹#›</a:t>
            </a:fld>
            <a:endParaRPr dirty="0">
              <a:solidFill>
                <a:prstClr val="black">
                  <a:tint val="75000"/>
                </a:prstClr>
              </a:solidFill>
            </a:endParaRPr>
          </a:p>
        </p:txBody>
      </p:sp>
      <p:sp>
        <p:nvSpPr>
          <p:cNvPr id="7"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599898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8.xml"/><Relationship Id="rId7"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34.xml"/><Relationship Id="rId7"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40.xml"/><Relationship Id="rId7"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15248"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10DCECF-8F64-4C3D-865C-D54D995246E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0731774"/>
      </p:ext>
    </p:extLst>
  </p:cSld>
  <p:clrMap bg1="lt1" tx1="dk1" bg2="lt2" tx2="dk2" accent1="accent1" accent2="accent2" accent3="accent3" accent4="accent4" accent5="accent5" accent6="accent6" hlink="hlink" folHlink="folHlink"/>
  <p:sldLayoutIdLst>
    <p:sldLayoutId id="2147484064" r:id="rId1"/>
    <p:sldLayoutId id="2147484279" r:id="rId2"/>
  </p:sldLayoutIdLst>
  <p:timing>
    <p:tnLst>
      <p:par>
        <p:cTn id="1" dur="indefinite" restart="never" nodeType="tmRoot"/>
      </p:par>
    </p:tnLst>
  </p:timing>
  <p:hf hdr="0" dt="0"/>
  <p:txStyles>
    <p:titleStyle>
      <a:lvl1pPr algn="ctr" rtl="0" eaLnBrk="0" fontAlgn="base" hangingPunct="0">
        <a:spcBef>
          <a:spcPct val="0"/>
        </a:spcBef>
        <a:spcAft>
          <a:spcPct val="0"/>
        </a:spcAft>
        <a:defRPr sz="4400" b="0" i="0" u="none"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6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6933" y="1"/>
            <a:ext cx="9211733" cy="1015999"/>
            <a:chOff x="-16933" y="1"/>
            <a:chExt cx="9211733" cy="1015999"/>
          </a:xfrm>
        </p:grpSpPr>
        <p:sp>
          <p:nvSpPr>
            <p:cNvPr id="9" name="Rectangle 8"/>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sp>
          <p:nvSpPr>
            <p:cNvPr id="10" name="Rectangle 9"/>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grpSp>
      <p:sp>
        <p:nvSpPr>
          <p:cNvPr id="1026" name="Title Placeholder 1"/>
          <p:cNvSpPr>
            <a:spLocks noGrp="1"/>
          </p:cNvSpPr>
          <p:nvPr>
            <p:ph type="title"/>
          </p:nvPr>
        </p:nvSpPr>
        <p:spPr bwMode="auto">
          <a:xfrm>
            <a:off x="152400" y="0"/>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Slide Number Placeholder 2"/>
          <p:cNvSpPr>
            <a:spLocks noGrp="1"/>
          </p:cNvSpPr>
          <p:nvPr>
            <p:ph type="sldNum" sz="quarter" idx="4"/>
          </p:nvPr>
        </p:nvSpPr>
        <p:spPr>
          <a:xfrm>
            <a:off x="67818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75947652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280" r:id="rId10"/>
    <p:sldLayoutId id="2147484303" r:id="rId11"/>
  </p:sldLayoutIdLst>
  <p:timing>
    <p:tnLst>
      <p:par>
        <p:cTn id="1" dur="indefinite" restart="never" nodeType="tmRoot"/>
      </p:par>
    </p:tnLst>
  </p:timing>
  <p:hf hdr="0" dt="0"/>
  <p:txStyles>
    <p:title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8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6933" y="1"/>
            <a:ext cx="9211733" cy="1015999"/>
            <a:chOff x="-16933" y="1"/>
            <a:chExt cx="9211733" cy="1015999"/>
          </a:xfrm>
        </p:grpSpPr>
        <p:sp>
          <p:nvSpPr>
            <p:cNvPr id="9" name="Rectangle 8"/>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sp>
          <p:nvSpPr>
            <p:cNvPr id="10" name="Rectangle 9"/>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grpSp>
      <p:sp>
        <p:nvSpPr>
          <p:cNvPr id="1026" name="Title Placeholder 1"/>
          <p:cNvSpPr>
            <a:spLocks noGrp="1"/>
          </p:cNvSpPr>
          <p:nvPr>
            <p:ph type="title"/>
          </p:nvPr>
        </p:nvSpPr>
        <p:spPr bwMode="auto">
          <a:xfrm>
            <a:off x="152400" y="0"/>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Slide Number Placeholder 2"/>
          <p:cNvSpPr>
            <a:spLocks noGrp="1"/>
          </p:cNvSpPr>
          <p:nvPr>
            <p:ph type="sldNum" sz="quarter" idx="4"/>
          </p:nvPr>
        </p:nvSpPr>
        <p:spPr>
          <a:xfrm>
            <a:off x="67818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611420539"/>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70" r:id="rId9"/>
    <p:sldLayoutId id="2147484240" r:id="rId10"/>
    <p:sldLayoutId id="2147484241" r:id="rId11"/>
    <p:sldLayoutId id="2147484305" r:id="rId12"/>
  </p:sldLayoutIdLst>
  <p:timing>
    <p:tnLst>
      <p:par>
        <p:cTn id="1" dur="indefinite" restart="never" nodeType="tmRoot"/>
      </p:par>
    </p:tnLst>
  </p:timing>
  <p:hf hdr="0" dt="0"/>
  <p:txStyles>
    <p:title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8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custDataLst>
              <p:tags r:id="rId8"/>
            </p:custDataLst>
          </p:nvPr>
        </p:nvSpPr>
        <p:spPr>
          <a:xfrm>
            <a:off x="0" y="6377940"/>
            <a:ext cx="9144000" cy="184666"/>
          </a:xfrm>
          <a:prstGeom prst="rect">
            <a:avLst/>
          </a:prstGeom>
        </p:spPr>
        <p:txBody>
          <a:bodyPr wrap="square" lIns="0" tIns="0" rIns="0" bIns="0">
            <a:spAutoFit/>
          </a:bodyPr>
          <a:lstStyle>
            <a:lvl1pPr algn="ctr">
              <a:defRPr lang="en-US" sz="1200" b="0" i="0" u="none">
                <a:solidFill>
                  <a:srgbClr val="000000"/>
                </a:solidFill>
                <a:latin typeface="Times New Roman" panose="02020603050405020304" pitchFamily="18" charset="0"/>
              </a:defRPr>
            </a:lvl1pPr>
          </a:lstStyle>
          <a:p>
            <a:pPr fontAlgn="auto">
              <a:spcBef>
                <a:spcPts val="0"/>
              </a:spcBef>
              <a:spcAft>
                <a:spcPts val="0"/>
              </a:spcAft>
            </a:pPr>
            <a:r>
              <a:rPr lang="en-US" smtClean="0"/>
              <a:t>Authorized Use Only</a:t>
            </a:r>
            <a:endParaRPr lang="en-US"/>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939785101"/>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Lst>
  <p:timing>
    <p:tnLst>
      <p:par>
        <p:cTn id="1" dur="indefinite" restart="never" nodeType="tmRoot"/>
      </p:par>
    </p:tnLst>
  </p:timing>
  <p:hf hd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custDataLst>
              <p:tags r:id="rId8"/>
            </p:custDataLst>
          </p:nvPr>
        </p:nvSpPr>
        <p:spPr>
          <a:xfrm>
            <a:off x="0" y="6377940"/>
            <a:ext cx="9144000" cy="184666"/>
          </a:xfrm>
          <a:prstGeom prst="rect">
            <a:avLst/>
          </a:prstGeom>
        </p:spPr>
        <p:txBody>
          <a:bodyPr wrap="square" lIns="0" tIns="0" rIns="0" bIns="0">
            <a:spAutoFit/>
          </a:bodyPr>
          <a:lstStyle>
            <a:lvl1pPr algn="ctr">
              <a:defRPr lang="en-US" sz="1200" b="0" i="0" u="none">
                <a:solidFill>
                  <a:srgbClr val="000000"/>
                </a:solidFill>
                <a:latin typeface="Times New Roman" panose="02020603050405020304" pitchFamily="18" charset="0"/>
              </a:defRPr>
            </a:lvl1pPr>
          </a:lstStyle>
          <a:p>
            <a:pPr fontAlgn="auto">
              <a:spcBef>
                <a:spcPts val="0"/>
              </a:spcBef>
              <a:spcAft>
                <a:spcPts val="0"/>
              </a:spcAft>
            </a:pPr>
            <a:r>
              <a:rPr lang="en-US" smtClean="0"/>
              <a:t>Authorized Use Only</a:t>
            </a:r>
            <a:endParaRPr lang="en-US"/>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1414183990"/>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Lst>
  <p:timing>
    <p:tnLst>
      <p:par>
        <p:cTn id="1" dur="indefinite" restart="never" nodeType="tmRoot"/>
      </p:par>
    </p:tnLst>
  </p:timing>
  <p:hf hd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custDataLst>
              <p:tags r:id="rId8"/>
            </p:custDataLst>
          </p:nvPr>
        </p:nvSpPr>
        <p:spPr>
          <a:xfrm>
            <a:off x="0" y="6377940"/>
            <a:ext cx="9144000" cy="184666"/>
          </a:xfrm>
          <a:prstGeom prst="rect">
            <a:avLst/>
          </a:prstGeom>
        </p:spPr>
        <p:txBody>
          <a:bodyPr wrap="square" lIns="0" tIns="0" rIns="0" bIns="0">
            <a:spAutoFit/>
          </a:bodyPr>
          <a:lstStyle>
            <a:lvl1pPr algn="ctr">
              <a:defRPr lang="en-US" sz="1200" b="0" i="0" u="none">
                <a:solidFill>
                  <a:srgbClr val="000000"/>
                </a:solidFill>
                <a:latin typeface="Times New Roman" panose="02020603050405020304" pitchFamily="18" charset="0"/>
              </a:defRPr>
            </a:lvl1pPr>
          </a:lstStyle>
          <a:p>
            <a:pPr fontAlgn="auto">
              <a:spcBef>
                <a:spcPts val="0"/>
              </a:spcBef>
              <a:spcAft>
                <a:spcPts val="0"/>
              </a:spcAft>
            </a:pPr>
            <a:r>
              <a:rPr lang="en-US" smtClean="0"/>
              <a:t>Authorized Use Only</a:t>
            </a:r>
            <a:endParaRPr lang="en-US"/>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1592756252"/>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Lst>
  <p:timing>
    <p:tnLst>
      <p:par>
        <p:cTn id="1" dur="indefinite" restart="never" nodeType="tmRoot"/>
      </p:par>
    </p:tnLst>
  </p:timing>
  <p:hf hd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292818" y="3291712"/>
            <a:ext cx="4614698" cy="1564072"/>
          </a:xfrm>
        </p:spPr>
        <p:txBody>
          <a:bodyPr/>
          <a:lstStyle/>
          <a:p>
            <a:pPr>
              <a:spcBef>
                <a:spcPts val="0"/>
              </a:spcBef>
            </a:pPr>
            <a:r>
              <a:rPr lang="en-US" sz="2800" dirty="0" smtClean="0"/>
              <a:t>Open Door Forum</a:t>
            </a:r>
          </a:p>
          <a:p>
            <a:pPr>
              <a:spcBef>
                <a:spcPts val="0"/>
              </a:spcBef>
            </a:pPr>
            <a:r>
              <a:rPr lang="en-US" sz="2800" dirty="0" smtClean="0"/>
              <a:t>02/06/19</a:t>
            </a:r>
          </a:p>
        </p:txBody>
      </p:sp>
      <p:sp>
        <p:nvSpPr>
          <p:cNvPr id="6" name="Title 5"/>
          <p:cNvSpPr>
            <a:spLocks noGrp="1"/>
          </p:cNvSpPr>
          <p:nvPr>
            <p:ph type="ctrTitle"/>
          </p:nvPr>
        </p:nvSpPr>
        <p:spPr/>
        <p:txBody>
          <a:bodyPr/>
          <a:lstStyle/>
          <a:p>
            <a:r>
              <a:rPr lang="en-US" dirty="0" smtClean="0">
                <a:solidFill>
                  <a:prstClr val="white"/>
                </a:solidFill>
              </a:rPr>
              <a:t>New Medicare Card Project</a:t>
            </a:r>
            <a:endParaRPr lang="en-US" dirty="0"/>
          </a:p>
        </p:txBody>
      </p:sp>
    </p:spTree>
    <p:extLst>
      <p:ext uri="{BB962C8B-B14F-4D97-AF65-F5344CB8AC3E}">
        <p14:creationId xmlns:p14="http://schemas.microsoft.com/office/powerpoint/2010/main" val="352986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6093976"/>
          </a:xfrm>
          <a:prstGeom prst="rect">
            <a:avLst/>
          </a:prstGeom>
        </p:spPr>
        <p:txBody>
          <a:bodyPr vert="horz" wrap="square" lIns="0" tIns="0" rIns="0" bIns="0" rtlCol="0">
            <a:spAutoFit/>
          </a:bodyPr>
          <a:lstStyle/>
          <a:p>
            <a:pPr marL="355600" indent="-342900" fontAlgn="auto">
              <a:spcBef>
                <a:spcPts val="0"/>
              </a:spcBef>
              <a:spcAft>
                <a:spcPts val="0"/>
              </a:spcAft>
              <a:buSzPct val="105000"/>
              <a:buFont typeface="Arial"/>
              <a:buChar char="•"/>
              <a:tabLst>
                <a:tab pos="354965" algn="l"/>
                <a:tab pos="355600" algn="l"/>
              </a:tabLst>
            </a:pPr>
            <a:r>
              <a:rPr lang="en-US" sz="2200" dirty="0">
                <a:latin typeface="Times New Roman"/>
                <a:cs typeface="Times New Roman"/>
              </a:rPr>
              <a:t>The transition period </a:t>
            </a:r>
            <a:r>
              <a:rPr lang="en-US" sz="2200" spc="5" dirty="0" smtClean="0">
                <a:latin typeface="Times New Roman"/>
                <a:cs typeface="Times New Roman"/>
              </a:rPr>
              <a:t>runs </a:t>
            </a:r>
            <a:r>
              <a:rPr lang="en-US" sz="2200" dirty="0">
                <a:latin typeface="Times New Roman"/>
                <a:cs typeface="Times New Roman"/>
              </a:rPr>
              <a:t>from </a:t>
            </a:r>
            <a:r>
              <a:rPr lang="en-US" sz="2200" b="1" dirty="0" smtClean="0">
                <a:latin typeface="Times New Roman"/>
                <a:cs typeface="Times New Roman"/>
              </a:rPr>
              <a:t>April 1, </a:t>
            </a:r>
            <a:r>
              <a:rPr lang="en-US" sz="2200" b="1" spc="5" dirty="0">
                <a:latin typeface="Times New Roman"/>
                <a:cs typeface="Times New Roman"/>
              </a:rPr>
              <a:t>2018 </a:t>
            </a:r>
            <a:r>
              <a:rPr lang="en-US" sz="2200" b="1" dirty="0">
                <a:latin typeface="Times New Roman"/>
                <a:cs typeface="Times New Roman"/>
              </a:rPr>
              <a:t>through </a:t>
            </a:r>
            <a:r>
              <a:rPr lang="en-US" sz="2200" b="1" spc="-5" dirty="0">
                <a:latin typeface="Times New Roman"/>
                <a:cs typeface="Times New Roman"/>
              </a:rPr>
              <a:t>December </a:t>
            </a:r>
            <a:r>
              <a:rPr lang="en-US" sz="2200" b="1" spc="5" dirty="0">
                <a:latin typeface="Times New Roman"/>
                <a:cs typeface="Times New Roman"/>
              </a:rPr>
              <a:t>31,</a:t>
            </a:r>
            <a:r>
              <a:rPr lang="en-US" sz="2200" b="1" spc="-340" dirty="0">
                <a:latin typeface="Times New Roman"/>
                <a:cs typeface="Times New Roman"/>
              </a:rPr>
              <a:t>  </a:t>
            </a:r>
            <a:r>
              <a:rPr lang="en-US" sz="2200" b="1" spc="5" dirty="0">
                <a:latin typeface="Times New Roman"/>
                <a:cs typeface="Times New Roman"/>
              </a:rPr>
              <a:t>2019</a:t>
            </a:r>
          </a:p>
          <a:p>
            <a:pPr marL="12700" fontAlgn="auto">
              <a:spcBef>
                <a:spcPts val="0"/>
              </a:spcBef>
              <a:spcAft>
                <a:spcPts val="0"/>
              </a:spcAft>
              <a:buSzPct val="105000"/>
              <a:tabLst>
                <a:tab pos="354965" algn="l"/>
                <a:tab pos="355600" algn="l"/>
              </a:tabLst>
            </a:pPr>
            <a:endParaRPr lang="en-US" sz="2200" b="1" dirty="0">
              <a:latin typeface="Times New Roman"/>
              <a:cs typeface="Times New Roman"/>
            </a:endParaRPr>
          </a:p>
          <a:p>
            <a:pPr marL="355600" indent="-342900" fontAlgn="auto">
              <a:spcBef>
                <a:spcPts val="0"/>
              </a:spcBef>
              <a:spcAft>
                <a:spcPts val="0"/>
              </a:spcAft>
              <a:buSzPct val="105000"/>
              <a:buFont typeface="Arial"/>
              <a:buChar char="•"/>
              <a:tabLst>
                <a:tab pos="354965" algn="l"/>
                <a:tab pos="355600" algn="l"/>
              </a:tabLst>
            </a:pPr>
            <a:r>
              <a:rPr lang="en-US" sz="2200" dirty="0">
                <a:latin typeface="Times New Roman" panose="02020603050405020304" pitchFamily="18" charset="0"/>
                <a:cs typeface="Times New Roman" panose="02020603050405020304" pitchFamily="18" charset="0"/>
              </a:rPr>
              <a:t>CMS </a:t>
            </a:r>
            <a:r>
              <a:rPr lang="en-US" sz="2200" dirty="0" smtClean="0">
                <a:latin typeface="Times New Roman" panose="02020603050405020304" pitchFamily="18" charset="0"/>
                <a:cs typeface="Times New Roman" panose="02020603050405020304" pitchFamily="18" charset="0"/>
              </a:rPr>
              <a:t>is accepting, using </a:t>
            </a:r>
            <a:r>
              <a:rPr lang="en-US" sz="2200" dirty="0">
                <a:latin typeface="Times New Roman" panose="02020603050405020304" pitchFamily="18" charset="0"/>
                <a:cs typeface="Times New Roman" panose="02020603050405020304" pitchFamily="18" charset="0"/>
              </a:rPr>
              <a:t>for processing, and </a:t>
            </a:r>
            <a:r>
              <a:rPr lang="en-US" sz="2200" dirty="0" smtClean="0">
                <a:latin typeface="Times New Roman" panose="02020603050405020304" pitchFamily="18" charset="0"/>
                <a:cs typeface="Times New Roman" panose="02020603050405020304" pitchFamily="18" charset="0"/>
              </a:rPr>
              <a:t>returning </a:t>
            </a:r>
            <a:r>
              <a:rPr lang="en-US" sz="2200" dirty="0">
                <a:latin typeface="Times New Roman" panose="02020603050405020304" pitchFamily="18" charset="0"/>
                <a:cs typeface="Times New Roman" panose="02020603050405020304" pitchFamily="18" charset="0"/>
              </a:rPr>
              <a:t>to stakeholders </a:t>
            </a:r>
            <a:r>
              <a:rPr lang="en-US" sz="2200" spc="-5" dirty="0">
                <a:latin typeface="Times New Roman" panose="02020603050405020304" pitchFamily="18" charset="0"/>
                <a:cs typeface="Times New Roman" panose="02020603050405020304" pitchFamily="18" charset="0"/>
              </a:rPr>
              <a:t>either</a:t>
            </a:r>
            <a:r>
              <a:rPr lang="en-US" sz="2200" spc="-195"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the MBI </a:t>
            </a:r>
            <a:r>
              <a:rPr lang="en-US" sz="2200" dirty="0">
                <a:latin typeface="Times New Roman" panose="02020603050405020304" pitchFamily="18" charset="0"/>
                <a:cs typeface="Times New Roman" panose="02020603050405020304" pitchFamily="18" charset="0"/>
              </a:rPr>
              <a:t>or HICN, whichever is </a:t>
            </a:r>
            <a:r>
              <a:rPr lang="en-US" sz="2200" spc="-5" dirty="0">
                <a:latin typeface="Times New Roman" panose="02020603050405020304" pitchFamily="18" charset="0"/>
                <a:cs typeface="Times New Roman" panose="02020603050405020304" pitchFamily="18" charset="0"/>
              </a:rPr>
              <a:t>submitted on the claim, </a:t>
            </a:r>
            <a:r>
              <a:rPr lang="en-US" sz="2200" b="1" dirty="0">
                <a:latin typeface="Times New Roman" panose="02020603050405020304" pitchFamily="18" charset="0"/>
                <a:cs typeface="Times New Roman" panose="02020603050405020304" pitchFamily="18" charset="0"/>
              </a:rPr>
              <a:t>during the transition</a:t>
            </a:r>
            <a:r>
              <a:rPr lang="en-US" sz="2200" b="1" spc="-145"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period.</a:t>
            </a:r>
            <a:endParaRPr lang="en-US" sz="2200" b="1" dirty="0">
              <a:latin typeface="Times New Roman" panose="02020603050405020304" pitchFamily="18" charset="0"/>
              <a:cs typeface="Times New Roman" panose="02020603050405020304" pitchFamily="18" charset="0"/>
            </a:endParaRPr>
          </a:p>
          <a:p>
            <a:pPr marL="12700" fontAlgn="auto">
              <a:spcBef>
                <a:spcPts val="0"/>
              </a:spcBef>
              <a:spcAft>
                <a:spcPts val="0"/>
              </a:spcAft>
              <a:buSzPct val="105000"/>
              <a:tabLst>
                <a:tab pos="354965" algn="l"/>
                <a:tab pos="355600" algn="l"/>
              </a:tabLst>
            </a:pPr>
            <a:endParaRPr lang="en-US" sz="2200" dirty="0">
              <a:latin typeface="Times New Roman"/>
              <a:cs typeface="Times New Roman"/>
            </a:endParaRPr>
          </a:p>
          <a:p>
            <a:pPr marL="355600" marR="5080" indent="-342900" fontAlgn="auto">
              <a:spcBef>
                <a:spcPts val="0"/>
              </a:spcBef>
              <a:spcAft>
                <a:spcPts val="0"/>
              </a:spcAft>
              <a:buSzPct val="105000"/>
              <a:buFont typeface="Arial"/>
              <a:buChar char="•"/>
              <a:tabLst>
                <a:tab pos="354965" algn="l"/>
                <a:tab pos="355600" algn="l"/>
              </a:tabLst>
            </a:pPr>
            <a:r>
              <a:rPr lang="en-US" sz="2200" dirty="0" smtClean="0">
                <a:latin typeface="Times New Roman"/>
                <a:cs typeface="Times New Roman"/>
              </a:rPr>
              <a:t>All </a:t>
            </a:r>
            <a:r>
              <a:rPr lang="en-US" sz="2200" dirty="0">
                <a:latin typeface="Times New Roman"/>
                <a:cs typeface="Times New Roman"/>
              </a:rPr>
              <a:t>stakeholders </a:t>
            </a:r>
            <a:r>
              <a:rPr lang="en-US" sz="2200" spc="5" dirty="0">
                <a:latin typeface="Times New Roman"/>
                <a:cs typeface="Times New Roman"/>
              </a:rPr>
              <a:t>who </a:t>
            </a:r>
            <a:r>
              <a:rPr lang="en-US" sz="2200" dirty="0">
                <a:latin typeface="Times New Roman"/>
                <a:cs typeface="Times New Roman"/>
              </a:rPr>
              <a:t>submit or receive transactions containing the HICN </a:t>
            </a:r>
            <a:r>
              <a:rPr lang="en-US" sz="2200" dirty="0" smtClean="0">
                <a:latin typeface="Times New Roman"/>
                <a:cs typeface="Times New Roman"/>
              </a:rPr>
              <a:t>are strongly encouraged to start submitting or exchanging the MBI now.  </a:t>
            </a:r>
          </a:p>
          <a:p>
            <a:pPr marL="355600" marR="5080" indent="-342900" fontAlgn="auto">
              <a:spcBef>
                <a:spcPts val="0"/>
              </a:spcBef>
              <a:spcAft>
                <a:spcPts val="0"/>
              </a:spcAft>
              <a:buSzPct val="105000"/>
              <a:buFont typeface="Arial"/>
              <a:buChar char="•"/>
              <a:tabLst>
                <a:tab pos="354965" algn="l"/>
                <a:tab pos="355600" algn="l"/>
              </a:tabLst>
            </a:pPr>
            <a:endParaRPr lang="en-US" sz="2200" dirty="0">
              <a:latin typeface="Times New Roman"/>
              <a:cs typeface="Times New Roman"/>
            </a:endParaRPr>
          </a:p>
          <a:p>
            <a:pPr marL="355600" marR="5080" indent="-342900" fontAlgn="auto">
              <a:spcBef>
                <a:spcPts val="0"/>
              </a:spcBef>
              <a:spcAft>
                <a:spcPts val="0"/>
              </a:spcAft>
              <a:buSzPct val="105000"/>
              <a:buFont typeface="Arial"/>
              <a:buChar char="•"/>
              <a:tabLst>
                <a:tab pos="354965" algn="l"/>
                <a:tab pos="355600" algn="l"/>
              </a:tabLst>
            </a:pPr>
            <a:r>
              <a:rPr lang="en-US" sz="2200" dirty="0">
                <a:latin typeface="Times New Roman" panose="02020603050405020304" pitchFamily="18" charset="0"/>
                <a:cs typeface="Times New Roman" panose="02020603050405020304" pitchFamily="18" charset="0"/>
              </a:rPr>
              <a:t>CMS is actively monitoring the use of  HICNs and MBIs </a:t>
            </a:r>
            <a:r>
              <a:rPr lang="en-US" sz="2200" dirty="0" smtClean="0">
                <a:latin typeface="Times New Roman" panose="02020603050405020304" pitchFamily="18" charset="0"/>
                <a:cs typeface="Times New Roman" panose="02020603050405020304" pitchFamily="18" charset="0"/>
              </a:rPr>
              <a:t>to </a:t>
            </a:r>
            <a:r>
              <a:rPr lang="en-US" sz="2200" dirty="0">
                <a:latin typeface="Times New Roman" panose="02020603050405020304" pitchFamily="18" charset="0"/>
                <a:cs typeface="Times New Roman" panose="02020603050405020304" pitchFamily="18" charset="0"/>
              </a:rPr>
              <a:t>ensure that everyone is ready to use MBIs only by January 1, 2020</a:t>
            </a:r>
          </a:p>
          <a:p>
            <a:pPr marL="355600" marR="5080" indent="-342900" fontAlgn="auto">
              <a:spcBef>
                <a:spcPts val="0"/>
              </a:spcBef>
              <a:spcAft>
                <a:spcPts val="0"/>
              </a:spcAft>
              <a:buSzPct val="105000"/>
              <a:buFont typeface="Arial"/>
              <a:buChar char="•"/>
              <a:tabLst>
                <a:tab pos="354965" algn="l"/>
                <a:tab pos="355600" algn="l"/>
              </a:tabLst>
            </a:pPr>
            <a:endParaRPr lang="en-US" sz="2200" dirty="0" smtClean="0">
              <a:latin typeface="Times New Roman"/>
              <a:cs typeface="Times New Roman"/>
            </a:endParaRPr>
          </a:p>
          <a:p>
            <a:pPr marL="12700" marR="5080" fontAlgn="auto">
              <a:spcBef>
                <a:spcPts val="0"/>
              </a:spcBef>
              <a:spcAft>
                <a:spcPts val="0"/>
              </a:spcAft>
              <a:buSzPct val="105000"/>
              <a:tabLst>
                <a:tab pos="354965" algn="l"/>
                <a:tab pos="355600" algn="l"/>
              </a:tabLst>
            </a:pPr>
            <a:r>
              <a:rPr lang="en-US" sz="2200" b="1" u="sng" dirty="0">
                <a:latin typeface="Times New Roman" panose="02020603050405020304" pitchFamily="18" charset="0"/>
                <a:cs typeface="Times New Roman" panose="02020603050405020304" pitchFamily="18" charset="0"/>
              </a:rPr>
              <a:t>Over 60% of  Medicare fee-for-service claims now include the MBI!</a:t>
            </a:r>
            <a:endParaRPr lang="en-US" sz="2200" b="1" dirty="0">
              <a:solidFill>
                <a:prstClr val="black"/>
              </a:solidFill>
              <a:latin typeface="Times New Roman" panose="02020603050405020304" pitchFamily="18" charset="0"/>
              <a:cs typeface="Times New Roman" panose="02020603050405020304" pitchFamily="18" charset="0"/>
            </a:endParaRPr>
          </a:p>
          <a:p>
            <a:pPr marL="12700" marR="5080" fontAlgn="auto">
              <a:spcBef>
                <a:spcPts val="0"/>
              </a:spcBef>
              <a:spcAft>
                <a:spcPts val="0"/>
              </a:spcAft>
              <a:buSzPct val="105000"/>
              <a:tabLst>
                <a:tab pos="354965" algn="l"/>
                <a:tab pos="355600" algn="l"/>
              </a:tabLst>
            </a:pPr>
            <a:endParaRPr lang="en-US" sz="2200" b="1" dirty="0">
              <a:latin typeface="Times New Roman" panose="02020603050405020304" pitchFamily="18" charset="0"/>
              <a:cs typeface="Times New Roman" panose="02020603050405020304" pitchFamily="18" charset="0"/>
            </a:endParaRPr>
          </a:p>
          <a:p>
            <a:pPr marL="355600" indent="-342900" fontAlgn="auto">
              <a:spcBef>
                <a:spcPts val="0"/>
              </a:spcBef>
              <a:spcAft>
                <a:spcPts val="0"/>
              </a:spcAft>
              <a:buSzPct val="105000"/>
              <a:buFont typeface="Arial"/>
              <a:buChar char="•"/>
              <a:tabLst>
                <a:tab pos="354965" algn="l"/>
                <a:tab pos="355600" algn="l"/>
              </a:tabLst>
            </a:pPr>
            <a:endParaRPr lang="en-US" sz="2200" dirty="0" smtClean="0">
              <a:latin typeface="Times New Roman" panose="02020603050405020304" pitchFamily="18" charset="0"/>
              <a:cs typeface="Times New Roman" panose="02020603050405020304" pitchFamily="18" charset="0"/>
            </a:endParaRPr>
          </a:p>
          <a:p>
            <a:pPr marL="12700" fontAlgn="auto">
              <a:spcBef>
                <a:spcPts val="0"/>
              </a:spcBef>
              <a:spcAft>
                <a:spcPts val="0"/>
              </a:spcAft>
              <a:buSzPct val="105000"/>
              <a:tabLst>
                <a:tab pos="354965" algn="l"/>
                <a:tab pos="355600" algn="l"/>
              </a:tabLst>
            </a:pPr>
            <a:endParaRPr lang="en-US" sz="2200" dirty="0" smtClean="0">
              <a:solidFill>
                <a:prstClr val="black"/>
              </a:solidFill>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Transition</a:t>
            </a:r>
          </a:p>
        </p:txBody>
      </p:sp>
      <p:sp>
        <p:nvSpPr>
          <p:cNvPr id="5" name="Slide Number Placeholder 4"/>
          <p:cNvSpPr>
            <a:spLocks noGrp="1"/>
          </p:cNvSpPr>
          <p:nvPr>
            <p:ph type="sldNum" sz="quarter" idx="4"/>
          </p:nvPr>
        </p:nvSpPr>
        <p:spPr>
          <a:xfrm>
            <a:off x="7010400" y="6492875"/>
            <a:ext cx="2133600" cy="365125"/>
          </a:xfrm>
        </p:spPr>
        <p:txBody>
          <a:bodyPr/>
          <a:lstStyle/>
          <a:p>
            <a:fld id="{7022FF3C-310F-4809-A5BE-BC5BA8AA108D}" type="slidenum">
              <a:rPr>
                <a:solidFill>
                  <a:prstClr val="black">
                    <a:tint val="75000"/>
                  </a:prstClr>
                </a:solidFill>
              </a:rPr>
              <a:pPr/>
              <a:t>10</a:t>
            </a:fld>
            <a:endParaRPr dirty="0">
              <a:solidFill>
                <a:prstClr val="black">
                  <a:tint val="75000"/>
                </a:prstClr>
              </a:solidFill>
            </a:endParaRPr>
          </a:p>
        </p:txBody>
      </p:sp>
    </p:spTree>
    <p:extLst>
      <p:ext uri="{BB962C8B-B14F-4D97-AF65-F5344CB8AC3E}">
        <p14:creationId xmlns:p14="http://schemas.microsoft.com/office/powerpoint/2010/main" val="1499866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010400" y="6492875"/>
            <a:ext cx="2133600" cy="365125"/>
          </a:xfrm>
        </p:spPr>
        <p:txBody>
          <a:bodyPr/>
          <a:lstStyle/>
          <a:p>
            <a:fld id="{7022FF3C-310F-4809-A5BE-BC5BA8AA108D}" type="slidenum">
              <a:rPr lang="en-US" smtClean="0">
                <a:solidFill>
                  <a:prstClr val="black">
                    <a:tint val="75000"/>
                  </a:prstClr>
                </a:solidFill>
              </a:rPr>
              <a:pPr/>
              <a:t>11</a:t>
            </a:fld>
            <a:endParaRPr lang="en-US" dirty="0">
              <a:solidFill>
                <a:prstClr val="black">
                  <a:tint val="75000"/>
                </a:prstClr>
              </a:solidFill>
            </a:endParaRPr>
          </a:p>
        </p:txBody>
      </p:sp>
      <p:sp>
        <p:nvSpPr>
          <p:cNvPr id="7" name="Title 1"/>
          <p:cNvSpPr>
            <a:spLocks noGrp="1"/>
          </p:cNvSpPr>
          <p:nvPr>
            <p:ph type="title"/>
          </p:nvPr>
        </p:nvSpPr>
        <p:spPr>
          <a:xfrm>
            <a:off x="21744" y="111206"/>
            <a:ext cx="9144000" cy="694267"/>
          </a:xfrm>
        </p:spPr>
        <p:txBody>
          <a:bodyPr/>
          <a:lstStyle/>
          <a:p>
            <a:r>
              <a:rPr lang="en-US" b="1" dirty="0" smtClean="0">
                <a:latin typeface="Times New Roman" panose="02020603050405020304" pitchFamily="18" charset="0"/>
                <a:cs typeface="Times New Roman" panose="02020603050405020304" pitchFamily="18" charset="0"/>
              </a:rPr>
              <a:t>Transition Period Timeline</a:t>
            </a:r>
            <a:endParaRPr lang="en-US" b="1" dirty="0">
              <a:latin typeface="Times New Roman" panose="02020603050405020304" pitchFamily="18" charset="0"/>
              <a:cs typeface="Times New Roman" panose="02020603050405020304" pitchFamily="18" charset="0"/>
            </a:endParaRPr>
          </a:p>
        </p:txBody>
      </p:sp>
      <p:sp>
        <p:nvSpPr>
          <p:cNvPr id="3" name="Rectangle 2"/>
          <p:cNvSpPr/>
          <p:nvPr/>
        </p:nvSpPr>
        <p:spPr>
          <a:xfrm>
            <a:off x="1855849" y="1128350"/>
            <a:ext cx="5475790" cy="369332"/>
          </a:xfrm>
          <a:prstGeom prst="rect">
            <a:avLst/>
          </a:prstGeom>
        </p:spPr>
        <p:txBody>
          <a:bodyPr wrap="square">
            <a:spAutoFit/>
          </a:bodyPr>
          <a:lstStyle/>
          <a:p>
            <a:pPr algn="ctr" fontAlgn="auto">
              <a:spcBef>
                <a:spcPts val="0"/>
              </a:spcBef>
              <a:spcAft>
                <a:spcPts val="0"/>
              </a:spcAft>
            </a:pPr>
            <a:r>
              <a:rPr lang="en-US" b="1" dirty="0">
                <a:solidFill>
                  <a:prstClr val="black"/>
                </a:solidFill>
                <a:latin typeface="Times New Roman" panose="02020603050405020304" pitchFamily="18" charset="0"/>
                <a:cs typeface="Times New Roman" panose="02020603050405020304" pitchFamily="18" charset="0"/>
              </a:rPr>
              <a:t>Transition period</a:t>
            </a:r>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April 1, 2018 – December 31, 2019</a:t>
            </a:r>
          </a:p>
        </p:txBody>
      </p:sp>
      <p:pic>
        <p:nvPicPr>
          <p:cNvPr id="6" name="Picture 5" descr="The timeline shows when the MBI is activated (Jan 2018), when the MBI transition begins (Apr 2018), and when the MBI transition ends (Jan 2020). Throughout the transition period (Apr 2018 thru Dec 2019), both the HICN and MBI are available. By Jan 2020, HICNs are no longer exchanged with Beneficiaries, Providers, Plans, and other third parties; however, there are limited exceptions." title="MBI Generation and Transition Timeline"/>
          <p:cNvPicPr>
            <a:picLocks noChangeAspect="1"/>
          </p:cNvPicPr>
          <p:nvPr/>
        </p:nvPicPr>
        <p:blipFill>
          <a:blip r:embed="rId3"/>
          <a:stretch>
            <a:fillRect/>
          </a:stretch>
        </p:blipFill>
        <p:spPr>
          <a:xfrm>
            <a:off x="209422" y="2066668"/>
            <a:ext cx="8768644" cy="3737172"/>
          </a:xfrm>
          <a:prstGeom prst="rect">
            <a:avLst/>
          </a:prstGeom>
        </p:spPr>
      </p:pic>
    </p:spTree>
    <p:extLst>
      <p:ext uri="{BB962C8B-B14F-4D97-AF65-F5344CB8AC3E}">
        <p14:creationId xmlns:p14="http://schemas.microsoft.com/office/powerpoint/2010/main" val="3054290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7010400" y="6492875"/>
            <a:ext cx="2133600" cy="365125"/>
          </a:xfrm>
        </p:spPr>
        <p:txBody>
          <a:bodyPr vert="horz" lIns="91440" tIns="45720" rIns="91440" bIns="45720" rtlCol="0" anchor="ctr"/>
          <a:lstStyle/>
          <a:p>
            <a:fld id="{7022FF3C-310F-4809-A5BE-BC5BA8AA108D}" type="slidenum">
              <a:rPr lang="en-US">
                <a:solidFill>
                  <a:prstClr val="black">
                    <a:tint val="75000"/>
                  </a:prstClr>
                </a:solidFill>
              </a:rPr>
              <a:pPr/>
              <a:t>12</a:t>
            </a:fld>
            <a:endParaRPr lang="en-US" dirty="0">
              <a:solidFill>
                <a:prstClr val="black">
                  <a:tint val="75000"/>
                </a:prstClr>
              </a:solidFill>
            </a:endParaRPr>
          </a:p>
        </p:txBody>
      </p:sp>
      <p:sp>
        <p:nvSpPr>
          <p:cNvPr id="18" name="Title 3"/>
          <p:cNvSpPr>
            <a:spLocks noGrp="1"/>
          </p:cNvSpPr>
          <p:nvPr>
            <p:ph type="title"/>
          </p:nvPr>
        </p:nvSpPr>
        <p:spPr>
          <a:xfrm>
            <a:off x="0" y="113166"/>
            <a:ext cx="9144000" cy="695325"/>
          </a:xfrm>
        </p:spPr>
        <p:txBody>
          <a:bodyPr/>
          <a:lstStyle/>
          <a:p>
            <a:r>
              <a:rPr lang="en-US" b="1" dirty="0"/>
              <a:t>New Medicare Number </a:t>
            </a:r>
            <a:r>
              <a:rPr lang="en-US" b="1" dirty="0" smtClean="0"/>
              <a:t>HICN Exception Usage</a:t>
            </a:r>
            <a:br>
              <a:rPr lang="en-US" b="1" dirty="0" smtClean="0"/>
            </a:br>
            <a:r>
              <a:rPr lang="en-US" b="1" dirty="0" smtClean="0"/>
              <a:t>After </a:t>
            </a:r>
            <a:r>
              <a:rPr lang="en-US" b="1" dirty="0"/>
              <a:t>the Transition Period</a:t>
            </a:r>
          </a:p>
        </p:txBody>
      </p:sp>
      <p:sp>
        <p:nvSpPr>
          <p:cNvPr id="4" name="TextBox 3"/>
          <p:cNvSpPr txBox="1"/>
          <p:nvPr/>
        </p:nvSpPr>
        <p:spPr>
          <a:xfrm>
            <a:off x="203635" y="1056868"/>
            <a:ext cx="8775692" cy="430887"/>
          </a:xfrm>
          <a:prstGeom prst="rect">
            <a:avLst/>
          </a:prstGeom>
          <a:solidFill>
            <a:schemeClr val="accent1"/>
          </a:solidFill>
        </p:spPr>
        <p:txBody>
          <a:bodyPr wrap="square" rtlCol="0">
            <a:spAutoFit/>
          </a:bodyPr>
          <a:lstStyle/>
          <a:p>
            <a:r>
              <a:rPr lang="en-US" sz="1100" b="1" dirty="0">
                <a:solidFill>
                  <a:schemeClr val="bg1"/>
                </a:solidFill>
                <a:latin typeface="Times New Roman" panose="02020603050405020304" pitchFamily="18" charset="0"/>
                <a:cs typeface="Times New Roman" panose="02020603050405020304" pitchFamily="18" charset="0"/>
              </a:rPr>
              <a:t>Beginning January 1, 2020, CMS will only accept the MBI for external data exchanges. CMS will continue to accept the HICN on the following data exchanges after January 1, 2020. </a:t>
            </a:r>
          </a:p>
        </p:txBody>
      </p:sp>
      <p:sp>
        <p:nvSpPr>
          <p:cNvPr id="5" name="TextBox 4"/>
          <p:cNvSpPr txBox="1"/>
          <p:nvPr/>
        </p:nvSpPr>
        <p:spPr>
          <a:xfrm>
            <a:off x="151447" y="6140534"/>
            <a:ext cx="8763951" cy="261610"/>
          </a:xfrm>
          <a:prstGeom prst="rect">
            <a:avLst/>
          </a:prstGeom>
          <a:solidFill>
            <a:schemeClr val="accent1"/>
          </a:solidFill>
        </p:spPr>
        <p:txBody>
          <a:bodyPr wrap="square" rtlCol="0">
            <a:spAutoFit/>
          </a:bodyPr>
          <a:lstStyle/>
          <a:p>
            <a:pPr algn="ctr"/>
            <a:r>
              <a:rPr lang="en-US" sz="1100" b="1" dirty="0">
                <a:solidFill>
                  <a:schemeClr val="bg1"/>
                </a:solidFill>
                <a:latin typeface="Times New Roman" panose="02020603050405020304" pitchFamily="18" charset="0"/>
                <a:cs typeface="Times New Roman" panose="02020603050405020304" pitchFamily="18" charset="0"/>
              </a:rPr>
              <a:t>Note: CMS, Federal Partners and States will continue to use HICN for internal processing during and after the transition period</a:t>
            </a:r>
            <a:r>
              <a:rPr lang="en-US" sz="1100" b="1" dirty="0" smtClean="0">
                <a:solidFill>
                  <a:schemeClr val="bg1"/>
                </a:solidFill>
                <a:latin typeface="Times New Roman" panose="02020603050405020304" pitchFamily="18" charset="0"/>
                <a:cs typeface="Times New Roman" panose="02020603050405020304" pitchFamily="18" charset="0"/>
              </a:rPr>
              <a:t>.</a:t>
            </a:r>
            <a:endParaRPr lang="en-US" sz="1100" b="1" dirty="0">
              <a:solidFill>
                <a:schemeClr val="bg1"/>
              </a:solidFill>
              <a:latin typeface="Times New Roman" panose="02020603050405020304" pitchFamily="18" charset="0"/>
              <a:cs typeface="Times New Roman" panose="02020603050405020304" pitchFamily="18" charset="0"/>
            </a:endParaRPr>
          </a:p>
        </p:txBody>
      </p:sp>
      <p:pic>
        <p:nvPicPr>
          <p:cNvPr id="3" name="Picture 2" descr="Claims&#10;Appeals&#10;Part C&amp;D&#10;Models&#10;Reports&#10;Premiums&#10;Information Requests&#10;COBA" title="New Medicare Number HICN Exception Usage after the Transition Period"/>
          <p:cNvPicPr>
            <a:picLocks noChangeAspect="1"/>
          </p:cNvPicPr>
          <p:nvPr/>
        </p:nvPicPr>
        <p:blipFill>
          <a:blip r:embed="rId3"/>
          <a:stretch>
            <a:fillRect/>
          </a:stretch>
        </p:blipFill>
        <p:spPr>
          <a:xfrm>
            <a:off x="203635" y="1607191"/>
            <a:ext cx="8711763" cy="4413906"/>
          </a:xfrm>
          <a:prstGeom prst="rect">
            <a:avLst/>
          </a:prstGeom>
        </p:spPr>
      </p:pic>
    </p:spTree>
    <p:extLst>
      <p:ext uri="{BB962C8B-B14F-4D97-AF65-F5344CB8AC3E}">
        <p14:creationId xmlns:p14="http://schemas.microsoft.com/office/powerpoint/2010/main" val="3619117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7752"/>
            <a:ext cx="5029200" cy="445134"/>
          </a:xfrm>
        </p:spPr>
        <p:txBody>
          <a:bodyPr/>
          <a:lstStyle/>
          <a:p>
            <a:r>
              <a:rPr lang="en-US" dirty="0" smtClean="0">
                <a:solidFill>
                  <a:prstClr val="white"/>
                </a:solidFill>
              </a:rPr>
              <a:t>Key Points for Providers</a:t>
            </a:r>
            <a:endParaRPr lang="en-US" dirty="0"/>
          </a:p>
        </p:txBody>
      </p:sp>
      <p:sp>
        <p:nvSpPr>
          <p:cNvPr id="3" name="Content Placeholder 2"/>
          <p:cNvSpPr>
            <a:spLocks noGrp="1"/>
          </p:cNvSpPr>
          <p:nvPr>
            <p:ph idx="1"/>
          </p:nvPr>
        </p:nvSpPr>
        <p:spPr>
          <a:xfrm>
            <a:off x="155275" y="1138686"/>
            <a:ext cx="8764438" cy="4616648"/>
          </a:xfrm>
        </p:spPr>
        <p:txBody>
          <a:bodyPr/>
          <a:lstStyle/>
          <a:p>
            <a:pPr marL="12700" marR="6350" fontAlgn="auto">
              <a:spcBef>
                <a:spcPts val="0"/>
              </a:spcBef>
              <a:spcAft>
                <a:spcPts val="0"/>
              </a:spcAft>
              <a:buSzPct val="105000"/>
              <a:tabLst>
                <a:tab pos="354965" algn="l"/>
                <a:tab pos="355600" algn="l"/>
              </a:tabLst>
            </a:pPr>
            <a:r>
              <a:rPr lang="en-US" sz="2000" b="1" dirty="0" smtClean="0">
                <a:solidFill>
                  <a:prstClr val="black"/>
                </a:solidFill>
                <a:latin typeface="Times New Roman"/>
                <a:cs typeface="Times New Roman"/>
              </a:rPr>
              <a:t>				</a:t>
            </a:r>
            <a:r>
              <a:rPr lang="en-US" sz="2000" b="1" dirty="0" smtClean="0">
                <a:latin typeface="Times New Roman"/>
                <a:cs typeface="Times New Roman"/>
              </a:rPr>
              <a:t>Providers</a:t>
            </a:r>
            <a:r>
              <a:rPr lang="en-US" sz="2000" dirty="0" smtClean="0">
                <a:latin typeface="Times New Roman"/>
                <a:cs typeface="Times New Roman"/>
              </a:rPr>
              <a:t> </a:t>
            </a:r>
            <a:r>
              <a:rPr lang="en-US" sz="2000" b="1" dirty="0" smtClean="0">
                <a:latin typeface="Times New Roman"/>
                <a:cs typeface="Times New Roman"/>
              </a:rPr>
              <a:t>Should Use the MBI Now!</a:t>
            </a:r>
          </a:p>
          <a:p>
            <a:pPr marL="12700" marR="6350" fontAlgn="auto">
              <a:spcBef>
                <a:spcPts val="0"/>
              </a:spcBef>
              <a:spcAft>
                <a:spcPts val="0"/>
              </a:spcAft>
              <a:buSzPct val="105000"/>
              <a:tabLst>
                <a:tab pos="354965" algn="l"/>
                <a:tab pos="355600" algn="l"/>
              </a:tabLst>
            </a:pPr>
            <a:endParaRPr lang="en-US" sz="2000" b="1" dirty="0">
              <a:latin typeface="Times New Roman"/>
              <a:cs typeface="Times New Roman"/>
            </a:endParaRPr>
          </a:p>
          <a:p>
            <a:pPr marL="342900" lvl="0" indent="-342900" defTabSz="9144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Providers have 3 ways to get the new MBI:</a:t>
            </a:r>
          </a:p>
          <a:p>
            <a:pPr marL="914400" lvl="1" indent="-457200">
              <a:buFont typeface="+mj-lt"/>
              <a:buAutoNum type="arabicPeriod"/>
            </a:pPr>
            <a:r>
              <a:rPr lang="en-US" sz="2000" kern="0" dirty="0" smtClean="0">
                <a:solidFill>
                  <a:schemeClr val="tx1"/>
                </a:solidFill>
                <a:latin typeface="Times New Roman" panose="02020603050405020304" pitchFamily="18" charset="0"/>
                <a:cs typeface="Times New Roman" panose="02020603050405020304" pitchFamily="18" charset="0"/>
              </a:rPr>
              <a:t>Patient presents the card at time of service</a:t>
            </a:r>
          </a:p>
          <a:p>
            <a:pPr marL="914400" lvl="1" indent="-4572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Provider </a:t>
            </a:r>
            <a:r>
              <a:rPr lang="en-US" sz="2000" dirty="0" smtClean="0">
                <a:solidFill>
                  <a:schemeClr val="tx1"/>
                </a:solidFill>
                <a:latin typeface="Times New Roman" panose="02020603050405020304" pitchFamily="18" charset="0"/>
                <a:cs typeface="Times New Roman" panose="02020603050405020304" pitchFamily="18" charset="0"/>
              </a:rPr>
              <a:t>gets it </a:t>
            </a:r>
            <a:r>
              <a:rPr lang="en-US" sz="2000" dirty="0">
                <a:solidFill>
                  <a:schemeClr val="tx1"/>
                </a:solidFill>
                <a:latin typeface="Times New Roman" panose="02020603050405020304" pitchFamily="18" charset="0"/>
                <a:cs typeface="Times New Roman" panose="02020603050405020304" pitchFamily="18" charset="0"/>
              </a:rPr>
              <a:t>through the a secure web portal with the MAC</a:t>
            </a:r>
          </a:p>
          <a:p>
            <a:pPr marL="914400" lvl="1" indent="-457200">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rPr>
              <a:t>Provider gets it through the remittance advice (through the end of the transition period)</a:t>
            </a:r>
          </a:p>
          <a:p>
            <a:pPr lvl="1"/>
            <a:endParaRPr lang="en-US" sz="20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Medicare patients are successfully using their new cards in doctor’s offices and other healthcare facilities. </a:t>
            </a:r>
            <a:endParaRPr lang="en-US"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685800" lvl="1">
              <a:buFont typeface="Arial" panose="020B0604020202020204" pitchFamily="34" charset="0"/>
              <a:buChar char="•"/>
            </a:pPr>
            <a:r>
              <a:rPr lang="en-US" sz="2000" u="sng" dirty="0">
                <a:solidFill>
                  <a:schemeClr val="tx1"/>
                </a:solidFill>
                <a:latin typeface="Times New Roman" panose="02020603050405020304" pitchFamily="18" charset="0"/>
                <a:cs typeface="Times New Roman" panose="02020603050405020304" pitchFamily="18" charset="0"/>
              </a:rPr>
              <a:t>More </a:t>
            </a:r>
            <a:r>
              <a:rPr lang="en-US" sz="2000" u="sng" dirty="0" smtClean="0">
                <a:solidFill>
                  <a:schemeClr val="tx1"/>
                </a:solidFill>
                <a:latin typeface="Times New Roman" panose="02020603050405020304" pitchFamily="18" charset="0"/>
                <a:cs typeface="Times New Roman" panose="02020603050405020304" pitchFamily="18" charset="0"/>
              </a:rPr>
              <a:t>than 60% </a:t>
            </a:r>
            <a:r>
              <a:rPr lang="en-US" sz="2000" u="sng" dirty="0">
                <a:solidFill>
                  <a:schemeClr val="tx1"/>
                </a:solidFill>
                <a:latin typeface="Times New Roman" panose="02020603050405020304" pitchFamily="18" charset="0"/>
                <a:cs typeface="Times New Roman" panose="02020603050405020304" pitchFamily="18" charset="0"/>
              </a:rPr>
              <a:t>of </a:t>
            </a:r>
            <a:r>
              <a:rPr lang="en-US" sz="2000" u="sng" dirty="0" smtClean="0">
                <a:solidFill>
                  <a:schemeClr val="tx1"/>
                </a:solidFill>
                <a:latin typeface="Times New Roman" panose="02020603050405020304" pitchFamily="18" charset="0"/>
                <a:cs typeface="Times New Roman" panose="02020603050405020304" pitchFamily="18" charset="0"/>
              </a:rPr>
              <a:t> Medicare fee-for-service claims </a:t>
            </a:r>
            <a:r>
              <a:rPr lang="en-US" sz="2000" u="sng" dirty="0">
                <a:solidFill>
                  <a:schemeClr val="tx1"/>
                </a:solidFill>
                <a:latin typeface="Times New Roman" panose="02020603050405020304" pitchFamily="18" charset="0"/>
                <a:cs typeface="Times New Roman" panose="02020603050405020304" pitchFamily="18" charset="0"/>
              </a:rPr>
              <a:t>now include the MBI</a:t>
            </a:r>
            <a:r>
              <a:rPr lang="en-US" sz="2000" dirty="0">
                <a:solidFill>
                  <a:schemeClr val="tx1"/>
                </a:solidFill>
                <a:latin typeface="Times New Roman" panose="02020603050405020304" pitchFamily="18" charset="0"/>
                <a:cs typeface="Times New Roman" panose="02020603050405020304" pitchFamily="18" charset="0"/>
              </a:rPr>
              <a:t>, demonstrating people are getting and using their new cards</a:t>
            </a:r>
            <a:r>
              <a:rPr lang="en-US" sz="2000" dirty="0" smtClean="0">
                <a:solidFill>
                  <a:schemeClr val="tx1"/>
                </a:solidFill>
                <a:latin typeface="Times New Roman" panose="02020603050405020304" pitchFamily="18" charset="0"/>
                <a:cs typeface="Times New Roman" panose="02020603050405020304" pitchFamily="18" charset="0"/>
              </a:rPr>
              <a:t>.</a:t>
            </a:r>
          </a:p>
          <a:p>
            <a:pPr marL="685800" lvl="1"/>
            <a:endParaRPr lang="en-US" sz="2000" dirty="0">
              <a:solidFill>
                <a:schemeClr val="tx1"/>
              </a:solidFill>
              <a:latin typeface="Times New Roman" panose="02020603050405020304" pitchFamily="18" charset="0"/>
              <a:cs typeface="Times New Roman" panose="02020603050405020304" pitchFamily="18" charset="0"/>
            </a:endParaRPr>
          </a:p>
          <a:p>
            <a:pPr marL="685800" lvl="1"/>
            <a:r>
              <a:rPr lang="en-US" sz="2000" b="1" dirty="0" smtClean="0">
                <a:solidFill>
                  <a:schemeClr val="tx1"/>
                </a:solidFill>
                <a:latin typeface="Times New Roman" panose="02020603050405020304" pitchFamily="18" charset="0"/>
                <a:cs typeface="Times New Roman" panose="02020603050405020304" pitchFamily="18" charset="0"/>
              </a:rPr>
              <a:t>All </a:t>
            </a:r>
            <a:r>
              <a:rPr lang="en-US" sz="2000" b="1" dirty="0">
                <a:solidFill>
                  <a:schemeClr val="tx1"/>
                </a:solidFill>
                <a:latin typeface="Times New Roman" panose="02020603050405020304" pitchFamily="18" charset="0"/>
                <a:cs typeface="Times New Roman" panose="02020603050405020304" pitchFamily="18" charset="0"/>
              </a:rPr>
              <a:t>Beneficiaries and Providers should use MBIs as soon as possible</a:t>
            </a:r>
            <a:r>
              <a:rPr lang="en-US" sz="2000" b="1" dirty="0" smtClean="0">
                <a:solidFill>
                  <a:schemeClr val="tx1"/>
                </a:solidFill>
                <a:latin typeface="Times New Roman" panose="02020603050405020304" pitchFamily="18" charset="0"/>
                <a:cs typeface="Times New Roman" panose="02020603050405020304" pitchFamily="18" charset="0"/>
              </a:rPr>
              <a:t>!</a:t>
            </a:r>
            <a:endParaRPr lang="en-US" sz="2000" b="1"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7086600" y="6492875"/>
            <a:ext cx="2057400" cy="365125"/>
          </a:xfrm>
          <a:prstGeom prst="rect">
            <a:avLst/>
          </a:prstGeom>
        </p:spPr>
        <p:txBody>
          <a:bodyPr/>
          <a:lstStyle/>
          <a:p>
            <a:fld id="{D3B75908-2BC4-4CCC-BE4B-63652A0FD379}" type="slidenum">
              <a:rPr>
                <a:solidFill>
                  <a:prstClr val="black">
                    <a:tint val="75000"/>
                  </a:prstClr>
                </a:solidFill>
              </a:rPr>
              <a:pPr/>
              <a:t>13</a:t>
            </a:fld>
            <a:endParaRPr dirty="0">
              <a:solidFill>
                <a:prstClr val="black">
                  <a:tint val="75000"/>
                </a:prstClr>
              </a:solidFill>
            </a:endParaRPr>
          </a:p>
        </p:txBody>
      </p:sp>
    </p:spTree>
    <p:extLst>
      <p:ext uri="{BB962C8B-B14F-4D97-AF65-F5344CB8AC3E}">
        <p14:creationId xmlns:p14="http://schemas.microsoft.com/office/powerpoint/2010/main" val="3789873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8973" y="1016000"/>
            <a:ext cx="8492889" cy="4985980"/>
          </a:xfrm>
          <a:prstGeom prst="rect">
            <a:avLst/>
          </a:prstGeom>
        </p:spPr>
        <p:txBody>
          <a:bodyPr/>
          <a:lstStyle/>
          <a:p>
            <a:pPr marL="800100" lvl="1"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Providers/Suppliers </a:t>
            </a:r>
            <a:r>
              <a:rPr lang="en-US" u="sng" dirty="0" smtClean="0">
                <a:latin typeface="Times New Roman" panose="02020603050405020304" pitchFamily="18" charset="0"/>
                <a:cs typeface="Times New Roman" panose="02020603050405020304" pitchFamily="18" charset="0"/>
              </a:rPr>
              <a:t>can</a:t>
            </a:r>
            <a:r>
              <a:rPr lang="en-US" dirty="0" smtClean="0">
                <a:latin typeface="Times New Roman" panose="02020603050405020304" pitchFamily="18" charset="0"/>
                <a:cs typeface="Times New Roman" panose="02020603050405020304" pitchFamily="18" charset="0"/>
              </a:rPr>
              <a:t>  use a MAC portal to look up </a:t>
            </a:r>
            <a:r>
              <a:rPr lang="en-US" u="sng" dirty="0" smtClean="0">
                <a:latin typeface="Times New Roman" panose="02020603050405020304" pitchFamily="18" charset="0"/>
                <a:cs typeface="Times New Roman" panose="02020603050405020304" pitchFamily="18" charset="0"/>
              </a:rPr>
              <a:t>any</a:t>
            </a:r>
            <a:r>
              <a:rPr lang="en-US" dirty="0" smtClean="0">
                <a:latin typeface="Times New Roman" panose="02020603050405020304" pitchFamily="18" charset="0"/>
                <a:cs typeface="Times New Roman" panose="02020603050405020304" pitchFamily="18" charset="0"/>
              </a:rPr>
              <a:t> beneficiary’s MBI</a:t>
            </a:r>
          </a:p>
          <a:p>
            <a:pPr lvl="1"/>
            <a:endParaRPr lang="en-US"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Providers must enter a valid National Provider ID (NPI) and enter a valid user ID and password to look up a beneficiary’s MBI via the Provider Lookup Tool in the MAC </a:t>
            </a:r>
            <a:r>
              <a:rPr lang="en-US" dirty="0" smtClean="0">
                <a:latin typeface="Times New Roman" panose="02020603050405020304" pitchFamily="18" charset="0"/>
                <a:cs typeface="Times New Roman" panose="02020603050405020304" pitchFamily="18" charset="0"/>
              </a:rPr>
              <a:t>portals</a:t>
            </a:r>
          </a:p>
          <a:p>
            <a:pPr marL="800100" lvl="1" indent="-34290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Providers/Suppliers </a:t>
            </a:r>
            <a:r>
              <a:rPr lang="en-US" dirty="0">
                <a:latin typeface="Times New Roman" panose="02020603050405020304" pitchFamily="18" charset="0"/>
                <a:cs typeface="Times New Roman" panose="02020603050405020304" pitchFamily="18" charset="0"/>
              </a:rPr>
              <a:t>will need the following beneficiary information to look-up MBIs:</a:t>
            </a:r>
          </a:p>
          <a:p>
            <a:pPr lvl="2"/>
            <a:r>
              <a:rPr lang="en-US" dirty="0" smtClean="0">
                <a:latin typeface="Times New Roman" panose="02020603050405020304" pitchFamily="18" charset="0"/>
                <a:cs typeface="Times New Roman" panose="02020603050405020304" pitchFamily="18" charset="0"/>
              </a:rPr>
              <a:t>	Patient SSN, Last Name, First Name and Date of Birth</a:t>
            </a:r>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lvl="2"/>
            <a:r>
              <a:rPr lang="en-US" dirty="0" smtClean="0">
                <a:latin typeface="Times New Roman" panose="02020603050405020304" pitchFamily="18" charset="0"/>
                <a:cs typeface="Times New Roman" panose="02020603050405020304" pitchFamily="18" charset="0"/>
              </a:rPr>
              <a:t>(Reminder - An </a:t>
            </a:r>
            <a:r>
              <a:rPr lang="en-US" dirty="0">
                <a:latin typeface="Times New Roman" panose="02020603050405020304" pitchFamily="18" charset="0"/>
                <a:cs typeface="Times New Roman" panose="02020603050405020304" pitchFamily="18" charset="0"/>
              </a:rPr>
              <a:t>individual’s HICN may not always be their own SSN if benefits are tied to a spouse. Thus, using the numerical part of a HICN will not always return a response in the MBI look-up tools.  Instead, use the individual’s specific </a:t>
            </a:r>
            <a:r>
              <a:rPr lang="en-US" dirty="0" smtClean="0">
                <a:latin typeface="Times New Roman" panose="02020603050405020304" pitchFamily="18" charset="0"/>
                <a:cs typeface="Times New Roman" panose="02020603050405020304" pitchFamily="18" charset="0"/>
              </a:rPr>
              <a:t>SSN)</a:t>
            </a:r>
            <a:endParaRPr lang="en-US" dirty="0" smtClean="0">
              <a:solidFill>
                <a:schemeClr val="tx1"/>
              </a:solidFill>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Additional </a:t>
            </a:r>
            <a:r>
              <a:rPr lang="en-US" dirty="0">
                <a:latin typeface="Times New Roman" panose="02020603050405020304" pitchFamily="18" charset="0"/>
                <a:cs typeface="Times New Roman" panose="02020603050405020304" pitchFamily="18" charset="0"/>
              </a:rPr>
              <a:t>information </a:t>
            </a:r>
            <a:r>
              <a:rPr lang="en-US" dirty="0" smtClean="0">
                <a:latin typeface="Times New Roman" panose="02020603050405020304" pitchFamily="18" charset="0"/>
                <a:cs typeface="Times New Roman" panose="02020603050405020304" pitchFamily="18" charset="0"/>
              </a:rPr>
              <a:t>can be found </a:t>
            </a:r>
            <a:r>
              <a:rPr lang="en-US" dirty="0" smtClean="0">
                <a:solidFill>
                  <a:schemeClr val="tx1"/>
                </a:solidFill>
                <a:latin typeface="Times New Roman" panose="02020603050405020304" pitchFamily="18" charset="0"/>
                <a:cs typeface="Times New Roman" panose="02020603050405020304" pitchFamily="18" charset="0"/>
              </a:rPr>
              <a:t>under the </a:t>
            </a:r>
            <a:r>
              <a:rPr lang="en-US" dirty="0">
                <a:solidFill>
                  <a:schemeClr val="tx1"/>
                </a:solidFill>
                <a:latin typeface="Times New Roman" panose="02020603050405020304" pitchFamily="18" charset="0"/>
                <a:cs typeface="Times New Roman" panose="02020603050405020304" pitchFamily="18" charset="0"/>
              </a:rPr>
              <a:t>P</a:t>
            </a:r>
            <a:r>
              <a:rPr lang="en-US" dirty="0" smtClean="0">
                <a:solidFill>
                  <a:schemeClr val="tx1"/>
                </a:solidFill>
                <a:latin typeface="Times New Roman" panose="02020603050405020304" pitchFamily="18" charset="0"/>
                <a:cs typeface="Times New Roman" panose="02020603050405020304" pitchFamily="18" charset="0"/>
              </a:rPr>
              <a:t>rovider </a:t>
            </a:r>
            <a:r>
              <a:rPr lang="en-US" dirty="0">
                <a:solidFill>
                  <a:schemeClr val="tx1"/>
                </a:solidFill>
                <a:latin typeface="Times New Roman" panose="02020603050405020304" pitchFamily="18" charset="0"/>
                <a:cs typeface="Times New Roman" panose="02020603050405020304" pitchFamily="18" charset="0"/>
              </a:rPr>
              <a:t>tab </a:t>
            </a:r>
            <a:r>
              <a:rPr lang="en-US" dirty="0" smtClean="0">
                <a:solidFill>
                  <a:schemeClr val="tx1"/>
                </a:solidFill>
                <a:latin typeface="Times New Roman" panose="02020603050405020304" pitchFamily="18" charset="0"/>
                <a:cs typeface="Times New Roman" panose="02020603050405020304" pitchFamily="18" charset="0"/>
              </a:rPr>
              <a:t>at </a:t>
            </a:r>
            <a:r>
              <a:rPr lang="en-US" u="sng" dirty="0" smtClean="0">
                <a:solidFill>
                  <a:srgbClr val="0000FF"/>
                </a:solidFill>
                <a:latin typeface="Times New Roman" panose="02020603050405020304" pitchFamily="18" charset="0"/>
                <a:cs typeface="Times New Roman" panose="02020603050405020304" pitchFamily="18" charset="0"/>
              </a:rPr>
              <a:t>www.CMS.gov/newcard</a:t>
            </a:r>
            <a:r>
              <a:rPr lang="en-US" dirty="0" smtClean="0">
                <a:solidFill>
                  <a:schemeClr val="tx1"/>
                </a:solidFill>
                <a:latin typeface="Times New Roman" panose="02020603050405020304" pitchFamily="18" charset="0"/>
                <a:cs typeface="Times New Roman" panose="02020603050405020304" pitchFamily="18" charset="0"/>
              </a:rPr>
              <a:t> (providers can also </a:t>
            </a:r>
            <a:r>
              <a:rPr lang="en-US" dirty="0">
                <a:solidFill>
                  <a:schemeClr val="tx1"/>
                </a:solidFill>
                <a:latin typeface="Times New Roman" panose="02020603050405020304" pitchFamily="18" charset="0"/>
                <a:cs typeface="Times New Roman" panose="02020603050405020304" pitchFamily="18" charset="0"/>
              </a:rPr>
              <a:t>reference the portal instructions sent </a:t>
            </a:r>
            <a:r>
              <a:rPr lang="en-US" dirty="0" smtClean="0">
                <a:solidFill>
                  <a:schemeClr val="tx1"/>
                </a:solidFill>
                <a:latin typeface="Times New Roman" panose="02020603050405020304" pitchFamily="18" charset="0"/>
                <a:cs typeface="Times New Roman" panose="02020603050405020304" pitchFamily="18" charset="0"/>
              </a:rPr>
              <a:t>in September 2017)</a:t>
            </a:r>
            <a:endParaRPr lang="en-US" dirty="0">
              <a:solidFill>
                <a:schemeClr val="tx1"/>
              </a:solidFill>
            </a:endParaRPr>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358D3F3C-DE36-4CA1-9A7C-72BB7E1704A0}" type="slidenum">
              <a:rPr smtClean="0">
                <a:solidFill>
                  <a:prstClr val="black">
                    <a:tint val="75000"/>
                  </a:prstClr>
                </a:solidFill>
              </a:rPr>
              <a:pPr>
                <a:defRPr/>
              </a:pPr>
              <a:t>14</a:t>
            </a:fld>
            <a:endParaRPr dirty="0">
              <a:solidFill>
                <a:prstClr val="black">
                  <a:tint val="75000"/>
                </a:prstClr>
              </a:solidFill>
            </a:endParaRPr>
          </a:p>
        </p:txBody>
      </p:sp>
      <p:sp>
        <p:nvSpPr>
          <p:cNvPr id="6" name="object 3"/>
          <p:cNvSpPr txBox="1">
            <a:spLocks noGrp="1"/>
          </p:cNvSpPr>
          <p:nvPr>
            <p:ph type="title"/>
          </p:nvPr>
        </p:nvSpPr>
        <p:spPr>
          <a:xfrm>
            <a:off x="0" y="239145"/>
            <a:ext cx="9144000" cy="430887"/>
          </a:xfrm>
          <a:prstGeom prst="rect">
            <a:avLst/>
          </a:prstGeom>
        </p:spPr>
        <p:txBody>
          <a:bodyPr vert="horz" wrap="square" lIns="0" tIns="0" rIns="0" bIns="0" rtlCol="0">
            <a:spAutoFit/>
          </a:bodyPr>
          <a:lstStyle/>
          <a:p>
            <a:pPr marL="12700"/>
            <a:r>
              <a:rPr lang="en-US" spc="-5" dirty="0"/>
              <a:t>Using the New Medicare </a:t>
            </a:r>
            <a:r>
              <a:rPr lang="en-US" spc="-5" dirty="0" smtClean="0"/>
              <a:t>Number – Providers </a:t>
            </a:r>
            <a:endParaRPr lang="en-US" spc="-5" dirty="0"/>
          </a:p>
        </p:txBody>
      </p:sp>
    </p:spTree>
    <p:extLst>
      <p:ext uri="{BB962C8B-B14F-4D97-AF65-F5344CB8AC3E}">
        <p14:creationId xmlns:p14="http://schemas.microsoft.com/office/powerpoint/2010/main" val="188880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092" y="1104646"/>
            <a:ext cx="8620223" cy="6463308"/>
          </a:xfrm>
          <a:prstGeom prst="rect">
            <a:avLst/>
          </a:prstGeom>
        </p:spPr>
        <p:txBody>
          <a:bodyPr vert="horz" wrap="square" lIns="0" tIns="0" rIns="0" bIns="0" rtlCol="0">
            <a:spAutoFit/>
          </a:bodyPr>
          <a:lstStyle/>
          <a:p>
            <a:pPr marL="12700" marR="6350" fontAlgn="auto">
              <a:spcBef>
                <a:spcPts val="0"/>
              </a:spcBef>
              <a:spcAft>
                <a:spcPts val="0"/>
              </a:spcAft>
              <a:buSzPct val="105000"/>
              <a:tabLst>
                <a:tab pos="354965" algn="l"/>
                <a:tab pos="355600" algn="l"/>
              </a:tabLst>
            </a:pPr>
            <a:endParaRPr lang="en-US" sz="2000" dirty="0" smtClean="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When a provider checks a beneficiary’s eligibility, the CMS HIPAA Eligibility Transaction System (HETS) returns a message on the response that says, </a:t>
            </a:r>
            <a:r>
              <a:rPr lang="en-US" sz="2000" dirty="0">
                <a:latin typeface="Times New Roman" panose="02020603050405020304" pitchFamily="18" charset="0"/>
                <a:cs typeface="Times New Roman" panose="02020603050405020304" pitchFamily="18" charset="0"/>
              </a:rPr>
              <a:t>"CMS mailed a Medicare card with a new Medicare Beneficiary Identifier (MBI) to this beneficiary. Medicare providers, please get the new MBI from your patient and save it in your system(s)." </a:t>
            </a:r>
            <a:endParaRPr lang="en-US" sz="2000" dirty="0" smtClean="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smtClean="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smtClean="0">
                <a:latin typeface="Times New Roman"/>
                <a:cs typeface="Times New Roman"/>
              </a:rPr>
              <a:t>Through </a:t>
            </a:r>
            <a:r>
              <a:rPr lang="en-US" sz="2000" dirty="0">
                <a:latin typeface="Times New Roman"/>
                <a:cs typeface="Times New Roman"/>
              </a:rPr>
              <a:t>the end of the transition period, </a:t>
            </a:r>
            <a:r>
              <a:rPr lang="en-US" sz="2000" dirty="0" smtClean="0">
                <a:latin typeface="Times New Roman"/>
                <a:cs typeface="Times New Roman"/>
              </a:rPr>
              <a:t>when </a:t>
            </a:r>
            <a:r>
              <a:rPr lang="en-US" sz="2000" dirty="0">
                <a:latin typeface="Times New Roman"/>
                <a:cs typeface="Times New Roman"/>
              </a:rPr>
              <a:t>a </a:t>
            </a:r>
            <a:r>
              <a:rPr lang="en-US" sz="2000" dirty="0" smtClean="0">
                <a:latin typeface="Times New Roman"/>
                <a:cs typeface="Times New Roman"/>
              </a:rPr>
              <a:t>provider submits a </a:t>
            </a:r>
            <a:r>
              <a:rPr lang="en-US" sz="2000" b="1" dirty="0" smtClean="0">
                <a:latin typeface="Times New Roman"/>
                <a:cs typeface="Times New Roman"/>
              </a:rPr>
              <a:t>valid </a:t>
            </a:r>
            <a:r>
              <a:rPr lang="en-US" sz="2000" b="1" dirty="0">
                <a:latin typeface="Times New Roman"/>
                <a:cs typeface="Times New Roman"/>
              </a:rPr>
              <a:t>and active </a:t>
            </a:r>
            <a:r>
              <a:rPr lang="en-US" sz="2000" dirty="0">
                <a:latin typeface="Times New Roman"/>
                <a:cs typeface="Times New Roman"/>
              </a:rPr>
              <a:t>HICN </a:t>
            </a:r>
            <a:r>
              <a:rPr lang="en-US" sz="2000" dirty="0" smtClean="0">
                <a:latin typeface="Times New Roman"/>
                <a:cs typeface="Times New Roman"/>
              </a:rPr>
              <a:t>on </a:t>
            </a:r>
            <a:r>
              <a:rPr lang="en-US" sz="2000" dirty="0">
                <a:latin typeface="Times New Roman"/>
                <a:cs typeface="Times New Roman"/>
              </a:rPr>
              <a:t>Medicare </a:t>
            </a:r>
            <a:r>
              <a:rPr lang="en-US" sz="2000" spc="-5" dirty="0">
                <a:latin typeface="Times New Roman"/>
                <a:cs typeface="Times New Roman"/>
              </a:rPr>
              <a:t>fee-for-service </a:t>
            </a:r>
            <a:r>
              <a:rPr lang="en-US" sz="2000" spc="-10" dirty="0" smtClean="0">
                <a:latin typeface="Times New Roman"/>
                <a:cs typeface="Times New Roman"/>
              </a:rPr>
              <a:t>claims, CMS will return</a:t>
            </a:r>
            <a:r>
              <a:rPr lang="en-US" sz="2000" spc="-90" dirty="0" smtClean="0">
                <a:latin typeface="Times New Roman"/>
                <a:cs typeface="Times New Roman"/>
              </a:rPr>
              <a:t> </a:t>
            </a:r>
            <a:r>
              <a:rPr lang="en-US" sz="2000" b="1" dirty="0">
                <a:latin typeface="Times New Roman"/>
                <a:cs typeface="Times New Roman"/>
              </a:rPr>
              <a:t>both the HICN and the MBI </a:t>
            </a:r>
            <a:r>
              <a:rPr lang="en-US" sz="2000" dirty="0" smtClean="0">
                <a:latin typeface="Times New Roman"/>
                <a:cs typeface="Times New Roman"/>
              </a:rPr>
              <a:t>on </a:t>
            </a:r>
            <a:r>
              <a:rPr lang="en-US" sz="2000" dirty="0">
                <a:latin typeface="Times New Roman"/>
                <a:cs typeface="Times New Roman"/>
              </a:rPr>
              <a:t>the </a:t>
            </a:r>
            <a:r>
              <a:rPr lang="en-US" sz="2000" spc="-5" dirty="0">
                <a:latin typeface="Times New Roman"/>
                <a:cs typeface="Times New Roman"/>
              </a:rPr>
              <a:t>remittance</a:t>
            </a:r>
            <a:r>
              <a:rPr lang="en-US" sz="2000" spc="-160" dirty="0">
                <a:latin typeface="Times New Roman"/>
                <a:cs typeface="Times New Roman"/>
              </a:rPr>
              <a:t> </a:t>
            </a:r>
            <a:r>
              <a:rPr lang="en-US" sz="2000" dirty="0" smtClean="0">
                <a:latin typeface="Times New Roman"/>
                <a:cs typeface="Times New Roman"/>
              </a:rPr>
              <a:t>advice</a:t>
            </a:r>
          </a:p>
          <a:p>
            <a:pPr marL="812800" marR="6350" lvl="1" indent="-342900" fontAlgn="auto">
              <a:spcBef>
                <a:spcPts val="0"/>
              </a:spcBef>
              <a:spcAft>
                <a:spcPts val="0"/>
              </a:spcAft>
              <a:buSzPct val="105000"/>
              <a:buFont typeface="Arial"/>
              <a:buChar char="•"/>
              <a:tabLst>
                <a:tab pos="354965" algn="l"/>
                <a:tab pos="355600" algn="l"/>
              </a:tabLst>
            </a:pPr>
            <a:endParaRPr lang="en-US" sz="2000" dirty="0">
              <a:latin typeface="Times New Roman"/>
              <a:cs typeface="Times New Roman"/>
            </a:endParaRP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Providers have resources when they talk to people with Medicare about the new Medicare </a:t>
            </a:r>
            <a:r>
              <a:rPr lang="en-US" sz="2000" dirty="0">
                <a:solidFill>
                  <a:prstClr val="black"/>
                </a:solidFill>
                <a:latin typeface="Times New Roman" panose="02020603050405020304" pitchFamily="18" charset="0"/>
                <a:cs typeface="Times New Roman" panose="02020603050405020304" pitchFamily="18" charset="0"/>
              </a:rPr>
              <a:t>cards: </a:t>
            </a:r>
            <a:r>
              <a:rPr lang="en-US" sz="2000" u="sng" dirty="0">
                <a:solidFill>
                  <a:srgbClr val="0000FF"/>
                </a:solidFill>
                <a:latin typeface="Times New Roman" panose="02020603050405020304" pitchFamily="18" charset="0"/>
                <a:cs typeface="Times New Roman" panose="02020603050405020304" pitchFamily="18" charset="0"/>
              </a:rPr>
              <a:t>https://www.cms.gov/Medicare/New-Medicare-Card/Outreach-and-Education/Products-to-share-with-beneficiaries.html </a:t>
            </a:r>
          </a:p>
          <a:p>
            <a:pPr marL="457200" indent="-457200">
              <a:buFont typeface="+mj-lt"/>
              <a:buAutoNum type="arabicPeriod"/>
            </a:pPr>
            <a:endParaRPr lang="en-US" sz="2000" kern="0" dirty="0">
              <a:solidFill>
                <a:prstClr val="black"/>
              </a:solidFill>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smtClean="0">
              <a:latin typeface="Times New Roman"/>
              <a:cs typeface="Times New Roman"/>
            </a:endParaRPr>
          </a:p>
          <a:p>
            <a:pPr marL="469900" marR="6350" lvl="1" fontAlgn="auto">
              <a:spcBef>
                <a:spcPts val="0"/>
              </a:spcBef>
              <a:spcAft>
                <a:spcPts val="0"/>
              </a:spcAft>
              <a:buSzPct val="105000"/>
              <a:tabLst>
                <a:tab pos="354965" algn="l"/>
                <a:tab pos="355600" algn="l"/>
              </a:tabLst>
            </a:pPr>
            <a:endParaRPr lang="en-US" sz="2000" dirty="0">
              <a:solidFill>
                <a:prstClr val="black"/>
              </a:solidFill>
              <a:latin typeface="Times New Roman"/>
              <a:cs typeface="Times New Roman"/>
            </a:endParaRPr>
          </a:p>
          <a:p>
            <a:pPr marL="469900" marR="6350" lvl="1" fontAlgn="auto">
              <a:spcBef>
                <a:spcPts val="0"/>
              </a:spcBef>
              <a:spcAft>
                <a:spcPts val="0"/>
              </a:spcAft>
              <a:buSzPct val="105000"/>
              <a:tabLst>
                <a:tab pos="354965" algn="l"/>
                <a:tab pos="355600" algn="l"/>
              </a:tabLst>
            </a:pPr>
            <a:endParaRPr lang="en-US" sz="2000" dirty="0" smtClean="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smtClean="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a:t>
            </a:r>
            <a:r>
              <a:rPr lang="en-US" spc="-5" dirty="0" smtClean="0"/>
              <a:t>Number – Providers (2)</a:t>
            </a:r>
            <a:endParaRPr lang="en-US" spc="-5" dirty="0"/>
          </a:p>
        </p:txBody>
      </p:sp>
      <p:sp>
        <p:nvSpPr>
          <p:cNvPr id="5" name="Slide Number Placeholder 4"/>
          <p:cNvSpPr>
            <a:spLocks noGrp="1"/>
          </p:cNvSpPr>
          <p:nvPr>
            <p:ph type="sldNum" sz="quarter" idx="4"/>
          </p:nvPr>
        </p:nvSpPr>
        <p:spPr>
          <a:xfrm>
            <a:off x="7010400" y="6492875"/>
            <a:ext cx="2133600" cy="365125"/>
          </a:xfrm>
        </p:spPr>
        <p:txBody>
          <a:bodyPr/>
          <a:lstStyle/>
          <a:p>
            <a:fld id="{7022FF3C-310F-4809-A5BE-BC5BA8AA108D}" type="slidenum">
              <a:rPr>
                <a:solidFill>
                  <a:prstClr val="black">
                    <a:tint val="75000"/>
                  </a:prstClr>
                </a:solidFill>
              </a:rPr>
              <a:pPr/>
              <a:t>15</a:t>
            </a:fld>
            <a:endParaRPr dirty="0">
              <a:solidFill>
                <a:prstClr val="black">
                  <a:tint val="75000"/>
                </a:prstClr>
              </a:solidFill>
            </a:endParaRPr>
          </a:p>
        </p:txBody>
      </p:sp>
    </p:spTree>
    <p:extLst>
      <p:ext uri="{BB962C8B-B14F-4D97-AF65-F5344CB8AC3E}">
        <p14:creationId xmlns:p14="http://schemas.microsoft.com/office/powerpoint/2010/main" val="3624308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432256"/>
          </a:xfrm>
          <a:prstGeom prst="rect">
            <a:avLst/>
          </a:prstGeom>
        </p:spPr>
        <p:txBody>
          <a:bodyPr vert="horz" wrap="square" lIns="0" tIns="0" rIns="0" bIns="0" rtlCol="0">
            <a:spAutoFit/>
          </a:bodyPr>
          <a:lstStyle/>
          <a:p>
            <a:pPr marL="12700" marR="6350" fontAlgn="auto">
              <a:spcBef>
                <a:spcPts val="0"/>
              </a:spcBef>
              <a:spcAft>
                <a:spcPts val="600"/>
              </a:spcAft>
              <a:buSzPct val="105000"/>
              <a:tabLst>
                <a:tab pos="354965" algn="l"/>
                <a:tab pos="355600" algn="l"/>
              </a:tabLst>
            </a:pPr>
            <a:r>
              <a:rPr lang="en-US" sz="2000" b="1" dirty="0" smtClean="0">
                <a:solidFill>
                  <a:prstClr val="black"/>
                </a:solidFill>
                <a:latin typeface="Times New Roman" panose="02020603050405020304" pitchFamily="18" charset="0"/>
                <a:cs typeface="Times New Roman" panose="02020603050405020304" pitchFamily="18" charset="0"/>
              </a:rPr>
              <a:t>Plans</a:t>
            </a:r>
          </a:p>
          <a:p>
            <a:pPr marL="812800" marR="6350" lvl="1" indent="-342900" fontAlgn="auto">
              <a:spcBef>
                <a:spcPts val="0"/>
              </a:spcBef>
              <a:spcAft>
                <a:spcPts val="600"/>
              </a:spcAft>
              <a:buSzPct val="105000"/>
              <a:buFont typeface="Arial"/>
              <a:buChar char="•"/>
              <a:tabLst>
                <a:tab pos="354965" algn="l"/>
                <a:tab pos="355600" algn="l"/>
              </a:tabLst>
            </a:pPr>
            <a:r>
              <a:rPr lang="en-US" sz="1600" dirty="0" smtClean="0">
                <a:latin typeface="Times New Roman" panose="02020603050405020304" pitchFamily="18" charset="0"/>
                <a:cs typeface="Times New Roman" panose="02020603050405020304" pitchFamily="18" charset="0"/>
              </a:rPr>
              <a:t>All Medicare Advantage plans received a HICN to MBI crosswalk file prior to the start of the transition period (April 1, 2018) </a:t>
            </a:r>
          </a:p>
          <a:p>
            <a:pPr marL="812800" marR="6350" lvl="1" indent="-342900" fontAlgn="auto">
              <a:spcBef>
                <a:spcPts val="0"/>
              </a:spcBef>
              <a:spcAft>
                <a:spcPts val="600"/>
              </a:spcAft>
              <a:buSzPct val="105000"/>
              <a:buFont typeface="Arial"/>
              <a:buChar char="•"/>
              <a:tabLst>
                <a:tab pos="354965" algn="l"/>
                <a:tab pos="355600" algn="l"/>
              </a:tabLst>
            </a:pPr>
            <a:r>
              <a:rPr lang="en-US" sz="1600" dirty="0" smtClean="0">
                <a:solidFill>
                  <a:prstClr val="black"/>
                </a:solidFill>
                <a:latin typeface="Times New Roman"/>
                <a:cs typeface="Times New Roman"/>
              </a:rPr>
              <a:t>The </a:t>
            </a:r>
            <a:r>
              <a:rPr lang="en-US" sz="1600" dirty="0" err="1">
                <a:solidFill>
                  <a:prstClr val="black"/>
                </a:solidFill>
                <a:latin typeface="Times New Roman"/>
                <a:cs typeface="Times New Roman"/>
              </a:rPr>
              <a:t>MARx</a:t>
            </a:r>
            <a:r>
              <a:rPr lang="en-US" sz="1600" dirty="0">
                <a:solidFill>
                  <a:prstClr val="black"/>
                </a:solidFill>
                <a:latin typeface="Times New Roman"/>
                <a:cs typeface="Times New Roman"/>
              </a:rPr>
              <a:t> </a:t>
            </a:r>
            <a:r>
              <a:rPr lang="en-US" sz="1600" dirty="0" smtClean="0">
                <a:solidFill>
                  <a:prstClr val="black"/>
                </a:solidFill>
                <a:latin typeface="Times New Roman"/>
                <a:cs typeface="Times New Roman"/>
              </a:rPr>
              <a:t>User Interface (UI) is now showing </a:t>
            </a:r>
            <a:r>
              <a:rPr lang="en-US" sz="1600" dirty="0">
                <a:solidFill>
                  <a:prstClr val="black"/>
                </a:solidFill>
                <a:latin typeface="Times New Roman"/>
                <a:cs typeface="Times New Roman"/>
              </a:rPr>
              <a:t>both the HICN and the MBI during the transition, but only the MBI when the transition’s </a:t>
            </a:r>
            <a:r>
              <a:rPr lang="en-US" sz="1600" dirty="0" smtClean="0">
                <a:solidFill>
                  <a:prstClr val="black"/>
                </a:solidFill>
                <a:latin typeface="Times New Roman"/>
                <a:cs typeface="Times New Roman"/>
              </a:rPr>
              <a:t>over</a:t>
            </a:r>
          </a:p>
          <a:p>
            <a:pPr marL="812800" marR="6350" lvl="1" indent="-342900" fontAlgn="auto">
              <a:spcBef>
                <a:spcPts val="0"/>
              </a:spcBef>
              <a:spcAft>
                <a:spcPts val="600"/>
              </a:spcAft>
              <a:buSzPct val="105000"/>
              <a:buFont typeface="Arial"/>
              <a:buChar char="•"/>
              <a:tabLst>
                <a:tab pos="354965" algn="l"/>
                <a:tab pos="355600" algn="l"/>
              </a:tabLst>
            </a:pPr>
            <a:r>
              <a:rPr lang="en-US" sz="1600" dirty="0" smtClean="0">
                <a:latin typeface="Times New Roman" panose="02020603050405020304" pitchFamily="18" charset="0"/>
                <a:cs typeface="Times New Roman" panose="02020603050405020304" pitchFamily="18" charset="0"/>
              </a:rPr>
              <a:t>Prescription </a:t>
            </a:r>
            <a:r>
              <a:rPr lang="en-US" sz="1600" dirty="0">
                <a:latin typeface="Times New Roman" panose="02020603050405020304" pitchFamily="18" charset="0"/>
                <a:cs typeface="Times New Roman" panose="02020603050405020304" pitchFamily="18" charset="0"/>
              </a:rPr>
              <a:t>Drug </a:t>
            </a:r>
            <a:r>
              <a:rPr lang="en-US" sz="1600" dirty="0" smtClean="0">
                <a:latin typeface="Times New Roman" panose="02020603050405020304" pitchFamily="18" charset="0"/>
                <a:cs typeface="Times New Roman" panose="02020603050405020304" pitchFamily="18" charset="0"/>
              </a:rPr>
              <a:t>(Part D) Plans may </a:t>
            </a:r>
            <a:r>
              <a:rPr lang="en-US" sz="1600" dirty="0">
                <a:latin typeface="Times New Roman" panose="02020603050405020304" pitchFamily="18" charset="0"/>
                <a:cs typeface="Times New Roman" panose="02020603050405020304" pitchFamily="18" charset="0"/>
              </a:rPr>
              <a:t>submit either the Health Insurance Claim Numbers (HICN) or Medicare Beneficiary Identifiers (MBI) both during and after the transition </a:t>
            </a:r>
            <a:r>
              <a:rPr lang="en-US" sz="1600" dirty="0" smtClean="0">
                <a:latin typeface="Times New Roman" panose="02020603050405020304" pitchFamily="18" charset="0"/>
                <a:cs typeface="Times New Roman" panose="02020603050405020304" pitchFamily="18" charset="0"/>
              </a:rPr>
              <a:t>period</a:t>
            </a:r>
          </a:p>
          <a:p>
            <a:pPr marL="812800" marR="6350" lvl="1" indent="-342900" fontAlgn="auto">
              <a:spcBef>
                <a:spcPts val="0"/>
              </a:spcBef>
              <a:spcAft>
                <a:spcPts val="600"/>
              </a:spcAft>
              <a:buSzPct val="105000"/>
              <a:buFont typeface="Arial"/>
              <a:buChar char="•"/>
              <a:tabLst>
                <a:tab pos="354965" algn="l"/>
                <a:tab pos="355600" algn="l"/>
              </a:tabLst>
            </a:pPr>
            <a:r>
              <a:rPr lang="en-US" sz="1600" dirty="0" smtClean="0">
                <a:latin typeface="Times New Roman" panose="02020603050405020304" pitchFamily="18" charset="0"/>
                <a:cs typeface="Times New Roman" panose="02020603050405020304" pitchFamily="18" charset="0"/>
              </a:rPr>
              <a:t>CMS </a:t>
            </a:r>
            <a:r>
              <a:rPr lang="en-US" sz="1600" dirty="0">
                <a:latin typeface="Times New Roman" panose="02020603050405020304" pitchFamily="18" charset="0"/>
                <a:cs typeface="Times New Roman" panose="02020603050405020304" pitchFamily="18" charset="0"/>
              </a:rPr>
              <a:t>has provided information regarding the systems changes via the Health Plan Management System (HPMS) memos that have been released for the systems </a:t>
            </a:r>
            <a:r>
              <a:rPr lang="en-US" sz="1600" dirty="0" smtClean="0">
                <a:latin typeface="Times New Roman" panose="02020603050405020304" pitchFamily="18" charset="0"/>
                <a:cs typeface="Times New Roman" panose="02020603050405020304" pitchFamily="18" charset="0"/>
              </a:rPr>
              <a:t>impacted </a:t>
            </a:r>
          </a:p>
          <a:p>
            <a:pPr marL="812800" marR="6350" lvl="1" indent="-342900" fontAlgn="auto">
              <a:spcBef>
                <a:spcPts val="0"/>
              </a:spcBef>
              <a:spcAft>
                <a:spcPts val="600"/>
              </a:spcAft>
              <a:buSzPct val="105000"/>
              <a:buFont typeface="Arial"/>
              <a:buChar char="•"/>
              <a:tabLst>
                <a:tab pos="354965" algn="l"/>
                <a:tab pos="355600" algn="l"/>
              </a:tabLst>
            </a:pPr>
            <a:r>
              <a:rPr lang="en-US" sz="1600" dirty="0">
                <a:latin typeface="Times New Roman" panose="02020603050405020304" pitchFamily="18" charset="0"/>
                <a:cs typeface="Times New Roman" panose="02020603050405020304" pitchFamily="18" charset="0"/>
              </a:rPr>
              <a:t>For </a:t>
            </a:r>
            <a:r>
              <a:rPr lang="en-US" sz="1600" dirty="0" smtClean="0">
                <a:latin typeface="Times New Roman" panose="02020603050405020304" pitchFamily="18" charset="0"/>
                <a:cs typeface="Times New Roman" panose="02020603050405020304" pitchFamily="18" charset="0"/>
              </a:rPr>
              <a:t>beneficiaries </a:t>
            </a:r>
            <a:r>
              <a:rPr lang="en-US" sz="1600" dirty="0">
                <a:latin typeface="Times New Roman" panose="02020603050405020304" pitchFamily="18" charset="0"/>
                <a:cs typeface="Times New Roman" panose="02020603050405020304" pitchFamily="18" charset="0"/>
              </a:rPr>
              <a:t>enrolled in Medicare Advantage Plans</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they </a:t>
            </a:r>
            <a:r>
              <a:rPr lang="en-US" sz="1600" dirty="0" smtClean="0">
                <a:latin typeface="Times New Roman" panose="02020603050405020304" pitchFamily="18" charset="0"/>
                <a:cs typeface="Times New Roman" panose="02020603050405020304" pitchFamily="18" charset="0"/>
              </a:rPr>
              <a:t>should use their new card to </a:t>
            </a:r>
            <a:r>
              <a:rPr lang="en-US" sz="1600" dirty="0">
                <a:latin typeface="Times New Roman" panose="02020603050405020304" pitchFamily="18" charset="0"/>
                <a:cs typeface="Times New Roman" panose="02020603050405020304" pitchFamily="18" charset="0"/>
              </a:rPr>
              <a:t>enroll in a Medicare Advantage or Prescription Drug Plan</a:t>
            </a:r>
          </a:p>
          <a:p>
            <a:pPr marL="812800" marR="6350" lvl="1" indent="-342900" fontAlgn="auto">
              <a:spcBef>
                <a:spcPts val="0"/>
              </a:spcBef>
              <a:spcAft>
                <a:spcPts val="600"/>
              </a:spcAft>
              <a:buSzPct val="105000"/>
              <a:buFont typeface="Arial"/>
              <a:buChar char="•"/>
              <a:tabLst>
                <a:tab pos="354965" algn="l"/>
                <a:tab pos="355600" algn="l"/>
              </a:tabLst>
            </a:pPr>
            <a:r>
              <a:rPr lang="en-US" sz="1600" dirty="0" smtClean="0">
                <a:latin typeface="Times New Roman" panose="02020603050405020304" pitchFamily="18" charset="0"/>
                <a:cs typeface="Times New Roman" panose="02020603050405020304" pitchFamily="18" charset="0"/>
              </a:rPr>
              <a:t>All </a:t>
            </a:r>
            <a:r>
              <a:rPr lang="en-US" sz="1600" dirty="0">
                <a:latin typeface="Times New Roman" panose="02020603050405020304" pitchFamily="18" charset="0"/>
                <a:cs typeface="Times New Roman" panose="02020603050405020304" pitchFamily="18" charset="0"/>
              </a:rPr>
              <a:t>Medicare beneficiaries who are enrolled in a  Medicare Advantage and/or a Prescription Drug Plan will still receive an insurance card from their Plan that they must continue to use when obtaining services while enrolled in the </a:t>
            </a:r>
            <a:r>
              <a:rPr lang="en-US" sz="1600" dirty="0" smtClean="0">
                <a:latin typeface="Times New Roman" panose="02020603050405020304" pitchFamily="18" charset="0"/>
                <a:cs typeface="Times New Roman" panose="02020603050405020304" pitchFamily="18" charset="0"/>
              </a:rPr>
              <a:t>Plan</a:t>
            </a:r>
          </a:p>
          <a:p>
            <a:pPr marL="469900" marR="6350" lvl="1" fontAlgn="auto">
              <a:spcBef>
                <a:spcPts val="0"/>
              </a:spcBef>
              <a:spcAft>
                <a:spcPts val="0"/>
              </a:spcAft>
              <a:buSzPct val="105000"/>
              <a:tabLst>
                <a:tab pos="354965" algn="l"/>
                <a:tab pos="355600" algn="l"/>
              </a:tabLst>
            </a:pPr>
            <a:endParaRPr lang="en-US" sz="2000" dirty="0">
              <a:solidFill>
                <a:prstClr val="black"/>
              </a:solidFill>
              <a:latin typeface="Times New Roman" panose="02020603050405020304" pitchFamily="18" charset="0"/>
              <a:cs typeface="Times New Roman" panose="02020603050405020304" pitchFamily="18" charset="0"/>
            </a:endParaRPr>
          </a:p>
          <a:p>
            <a:pPr lvl="0"/>
            <a:r>
              <a:rPr lang="en-US" b="1" dirty="0">
                <a:latin typeface="Times New Roman"/>
                <a:cs typeface="Times New Roman"/>
              </a:rPr>
              <a:t>E1 Transactions for Pharmacies</a:t>
            </a:r>
          </a:p>
          <a:p>
            <a:pPr marL="742950" lvl="1" indent="-285750">
              <a:buFont typeface="Arial" panose="020B0604020202020204" pitchFamily="34" charset="0"/>
              <a:buChar char="•"/>
            </a:pPr>
            <a:r>
              <a:rPr lang="en-US" sz="1600" dirty="0">
                <a:latin typeface="Times New Roman"/>
                <a:cs typeface="Times New Roman"/>
              </a:rPr>
              <a:t>Both the Part D and A/B E1 transactions will return the </a:t>
            </a:r>
            <a:r>
              <a:rPr lang="en-US" sz="1600" dirty="0" smtClean="0">
                <a:latin typeface="Times New Roman"/>
                <a:cs typeface="Times New Roman"/>
              </a:rPr>
              <a:t>MBI</a:t>
            </a:r>
          </a:p>
          <a:p>
            <a:pPr marL="742950" lvl="1" indent="-285750">
              <a:buFont typeface="Arial" panose="020B0604020202020204" pitchFamily="34" charset="0"/>
              <a:buChar char="•"/>
            </a:pPr>
            <a:r>
              <a:rPr lang="en-US" sz="1600" dirty="0" smtClean="0">
                <a:latin typeface="Times New Roman"/>
                <a:cs typeface="Times New Roman"/>
              </a:rPr>
              <a:t>Pharmacies </a:t>
            </a:r>
            <a:r>
              <a:rPr lang="en-US" sz="1600" dirty="0">
                <a:latin typeface="Times New Roman"/>
                <a:cs typeface="Times New Roman"/>
              </a:rPr>
              <a:t>may submit the HICN or MBI </a:t>
            </a:r>
            <a:r>
              <a:rPr lang="en-US" sz="1600" dirty="0" smtClean="0">
                <a:latin typeface="Times New Roman"/>
                <a:cs typeface="Times New Roman"/>
              </a:rPr>
              <a:t>now </a:t>
            </a:r>
            <a:r>
              <a:rPr lang="en-US" sz="1600" dirty="0">
                <a:latin typeface="Times New Roman"/>
                <a:cs typeface="Times New Roman"/>
              </a:rPr>
              <a:t>and after </a:t>
            </a:r>
            <a:r>
              <a:rPr lang="en-US" sz="1600" dirty="0" smtClean="0">
                <a:latin typeface="Times New Roman"/>
                <a:cs typeface="Times New Roman"/>
              </a:rPr>
              <a:t>the transition</a:t>
            </a:r>
            <a:endParaRPr lang="en-US" sz="1600" dirty="0">
              <a:latin typeface="Times New Roman"/>
              <a:cs typeface="Times New Roman"/>
            </a:endParaRPr>
          </a:p>
          <a:p>
            <a:pPr marL="812800" marR="6350" lvl="1" indent="-342900" fontAlgn="auto">
              <a:spcBef>
                <a:spcPts val="0"/>
              </a:spcBef>
              <a:spcAft>
                <a:spcPts val="600"/>
              </a:spcAft>
              <a:buSzPct val="105000"/>
              <a:buFont typeface="Arial"/>
              <a:buChar char="•"/>
              <a:tabLst>
                <a:tab pos="354965" algn="l"/>
                <a:tab pos="355600" algn="l"/>
              </a:tabLst>
            </a:pP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a:t>
            </a:r>
            <a:r>
              <a:rPr lang="en-US" spc="-5" dirty="0" smtClean="0"/>
              <a:t>Plans / Pharmacies</a:t>
            </a:r>
            <a:endParaRPr lang="en-US" spc="-5" dirty="0"/>
          </a:p>
        </p:txBody>
      </p:sp>
      <p:sp>
        <p:nvSpPr>
          <p:cNvPr id="5" name="Slide Number Placeholder 4"/>
          <p:cNvSpPr>
            <a:spLocks noGrp="1"/>
          </p:cNvSpPr>
          <p:nvPr>
            <p:ph type="sldNum" sz="quarter" idx="4"/>
          </p:nvPr>
        </p:nvSpPr>
        <p:spPr>
          <a:xfrm>
            <a:off x="7010400" y="6492875"/>
            <a:ext cx="2133600" cy="365125"/>
          </a:xfrm>
        </p:spPr>
        <p:txBody>
          <a:bodyPr/>
          <a:lstStyle/>
          <a:p>
            <a:fld id="{7022FF3C-310F-4809-A5BE-BC5BA8AA108D}" type="slidenum">
              <a:rPr>
                <a:solidFill>
                  <a:prstClr val="black">
                    <a:tint val="75000"/>
                  </a:prstClr>
                </a:solidFill>
              </a:rPr>
              <a:pPr/>
              <a:t>16</a:t>
            </a:fld>
            <a:endParaRPr dirty="0">
              <a:solidFill>
                <a:prstClr val="black">
                  <a:tint val="75000"/>
                </a:prstClr>
              </a:solidFill>
            </a:endParaRPr>
          </a:p>
        </p:txBody>
      </p:sp>
    </p:spTree>
    <p:extLst>
      <p:ext uri="{BB962C8B-B14F-4D97-AF65-F5344CB8AC3E}">
        <p14:creationId xmlns:p14="http://schemas.microsoft.com/office/powerpoint/2010/main" val="3830664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878259"/>
          </a:xfrm>
          <a:prstGeom prst="rect">
            <a:avLst/>
          </a:prstGeom>
        </p:spPr>
        <p:txBody>
          <a:bodyPr vert="horz" wrap="square" lIns="0" tIns="0" rIns="0" bIns="0" rtlCol="0">
            <a:spAutoFit/>
          </a:bodyPr>
          <a:lstStyle/>
          <a:p>
            <a:pPr marL="355600" marR="6350" indent="-342900" fontAlgn="auto">
              <a:spcBef>
                <a:spcPts val="0"/>
              </a:spcBef>
              <a:spcAft>
                <a:spcPts val="600"/>
              </a:spcAft>
              <a:buSzPct val="105000"/>
              <a:buFont typeface="Arial"/>
              <a:buChar char="•"/>
              <a:tabLst>
                <a:tab pos="354965" algn="l"/>
                <a:tab pos="355600" algn="l"/>
              </a:tabLst>
            </a:pPr>
            <a:r>
              <a:rPr lang="en-US" b="1" dirty="0">
                <a:solidFill>
                  <a:prstClr val="black"/>
                </a:solidFill>
                <a:latin typeface="Times New Roman" panose="02020603050405020304" pitchFamily="18" charset="0"/>
                <a:cs typeface="Times New Roman" panose="02020603050405020304" pitchFamily="18" charset="0"/>
              </a:rPr>
              <a:t>Accountable Care Organizations (ACOs)</a:t>
            </a:r>
          </a:p>
          <a:p>
            <a:pPr marL="812800" marR="6350" lvl="1" indent="-342900" fontAlgn="auto">
              <a:spcBef>
                <a:spcPts val="0"/>
              </a:spcBef>
              <a:spcAft>
                <a:spcPts val="600"/>
              </a:spcAft>
              <a:buSzPct val="105000"/>
              <a:buFont typeface="Arial"/>
              <a:buChar char="•"/>
              <a:tabLst>
                <a:tab pos="354965" algn="l"/>
                <a:tab pos="355600" algn="l"/>
              </a:tabLst>
            </a:pPr>
            <a:r>
              <a:rPr lang="en-US" dirty="0">
                <a:latin typeface="Times New Roman" panose="02020603050405020304" pitchFamily="18" charset="0"/>
                <a:cs typeface="Times New Roman" panose="02020603050405020304" pitchFamily="18" charset="0"/>
              </a:rPr>
              <a:t>ACOs </a:t>
            </a:r>
            <a:r>
              <a:rPr lang="en-US" dirty="0" smtClean="0">
                <a:latin typeface="Times New Roman" panose="02020603050405020304" pitchFamily="18" charset="0"/>
                <a:cs typeface="Times New Roman" panose="02020603050405020304" pitchFamily="18" charset="0"/>
              </a:rPr>
              <a:t>get MBI information for their assigned Medicare beneficiary populations</a:t>
            </a:r>
            <a:endParaRPr lang="en-US" dirty="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600"/>
              </a:spcAft>
              <a:buSzPct val="1050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CMS includes Both </a:t>
            </a:r>
            <a:r>
              <a:rPr lang="en-US" dirty="0">
                <a:latin typeface="Times New Roman" panose="02020603050405020304" pitchFamily="18" charset="0"/>
                <a:cs typeface="Times New Roman" panose="02020603050405020304" pitchFamily="18" charset="0"/>
              </a:rPr>
              <a:t>HICNs and MBIs </a:t>
            </a:r>
            <a:r>
              <a:rPr lang="en-US" dirty="0" smtClean="0">
                <a:latin typeface="Times New Roman" panose="02020603050405020304" pitchFamily="18" charset="0"/>
                <a:cs typeface="Times New Roman" panose="02020603050405020304" pitchFamily="18" charset="0"/>
              </a:rPr>
              <a:t>in the Claims and Claims Line Feed Files (CCLFs) until December 2019 </a:t>
            </a:r>
          </a:p>
          <a:p>
            <a:pPr marL="355600" marR="6350" indent="-342900" fontAlgn="auto">
              <a:spcBef>
                <a:spcPts val="0"/>
              </a:spcBef>
              <a:spcAft>
                <a:spcPts val="600"/>
              </a:spcAft>
              <a:buSzPct val="105000"/>
              <a:buFont typeface="Arial"/>
              <a:buChar char="•"/>
              <a:tabLst>
                <a:tab pos="354965" algn="l"/>
                <a:tab pos="355600" algn="l"/>
              </a:tabLst>
            </a:pPr>
            <a:endParaRPr lang="en-US" b="1" dirty="0" smtClean="0">
              <a:latin typeface="Times New Roman" panose="02020603050405020304" pitchFamily="18" charset="0"/>
              <a:cs typeface="Times New Roman" panose="02020603050405020304" pitchFamily="18" charset="0"/>
            </a:endParaRPr>
          </a:p>
          <a:p>
            <a:pPr marL="355600" marR="6350" indent="-342900" fontAlgn="auto">
              <a:spcBef>
                <a:spcPts val="0"/>
              </a:spcBef>
              <a:spcAft>
                <a:spcPts val="600"/>
              </a:spcAft>
              <a:buSzPct val="105000"/>
              <a:buFont typeface="Arial"/>
              <a:buChar char="•"/>
              <a:tabLst>
                <a:tab pos="354965" algn="l"/>
                <a:tab pos="355600" algn="l"/>
              </a:tabLst>
            </a:pPr>
            <a:r>
              <a:rPr lang="en-US" b="1" dirty="0" smtClean="0">
                <a:latin typeface="Times New Roman" panose="02020603050405020304" pitchFamily="18" charset="0"/>
                <a:cs typeface="Times New Roman" panose="02020603050405020304" pitchFamily="18" charset="0"/>
              </a:rPr>
              <a:t>Crossover Claims Processing</a:t>
            </a:r>
            <a:endParaRPr lang="en-US" b="1" dirty="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600"/>
              </a:spcAft>
              <a:buSzPct val="1050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During </a:t>
            </a:r>
            <a:r>
              <a:rPr lang="en-US" dirty="0">
                <a:latin typeface="Times New Roman" panose="02020603050405020304" pitchFamily="18" charset="0"/>
                <a:cs typeface="Times New Roman" panose="02020603050405020304" pitchFamily="18" charset="0"/>
              </a:rPr>
              <a:t>the transition period, </a:t>
            </a:r>
            <a:r>
              <a:rPr lang="en-US" dirty="0" smtClean="0">
                <a:latin typeface="Times New Roman" panose="02020603050405020304" pitchFamily="18" charset="0"/>
                <a:cs typeface="Times New Roman" panose="02020603050405020304" pitchFamily="18" charset="0"/>
              </a:rPr>
              <a:t>CMS is processing and transmitting </a:t>
            </a:r>
            <a:r>
              <a:rPr lang="en-US" dirty="0">
                <a:latin typeface="Times New Roman" panose="02020603050405020304" pitchFamily="18" charset="0"/>
                <a:cs typeface="Times New Roman" panose="02020603050405020304" pitchFamily="18" charset="0"/>
              </a:rPr>
              <a:t>Medicare crossover claims </a:t>
            </a:r>
            <a:r>
              <a:rPr lang="en-US" dirty="0" smtClean="0">
                <a:latin typeface="Times New Roman" panose="02020603050405020304" pitchFamily="18" charset="0"/>
                <a:cs typeface="Times New Roman" panose="02020603050405020304" pitchFamily="18" charset="0"/>
              </a:rPr>
              <a:t>using either (HICN)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(MBI)</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pPr marL="355600" marR="6350" indent="-342900" fontAlgn="auto">
              <a:spcBef>
                <a:spcPts val="0"/>
              </a:spcBef>
              <a:spcAft>
                <a:spcPts val="600"/>
              </a:spcAft>
              <a:buSzPct val="105000"/>
              <a:buFont typeface="Arial"/>
              <a:buChar char="•"/>
              <a:tabLst>
                <a:tab pos="354965" algn="l"/>
                <a:tab pos="355600" algn="l"/>
              </a:tabLst>
            </a:pPr>
            <a:r>
              <a:rPr lang="en-US" b="1" dirty="0" smtClean="0">
                <a:latin typeface="Times New Roman" panose="02020603050405020304" pitchFamily="18" charset="0"/>
                <a:cs typeface="Times New Roman" panose="02020603050405020304" pitchFamily="18" charset="0"/>
              </a:rPr>
              <a:t>Medicaid Agencies – Dual Eligible Medicare and Medicaid beneficiaries</a:t>
            </a:r>
          </a:p>
          <a:p>
            <a:pPr marL="812800" marR="6350" lvl="1" indent="-342900" fontAlgn="auto">
              <a:spcBef>
                <a:spcPts val="0"/>
              </a:spcBef>
              <a:spcAft>
                <a:spcPts val="600"/>
              </a:spcAft>
              <a:buSzPct val="1050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State Medicaid Agencies get both HICNs and MBIs in their system exchanges with CMS</a:t>
            </a:r>
          </a:p>
          <a:p>
            <a:pPr marL="1270000" marR="6350" lvl="2" indent="-342900" fontAlgn="auto">
              <a:spcBef>
                <a:spcPts val="0"/>
              </a:spcBef>
              <a:spcAft>
                <a:spcPts val="600"/>
              </a:spcAft>
              <a:buSzPct val="1050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State Third Party Buy-In Dual Eligible beneficiaries will continue to use HICN now and post transition</a:t>
            </a:r>
            <a:endParaRPr lang="en-US" dirty="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a:t>
            </a:r>
            <a:r>
              <a:rPr lang="en-US" spc="-5" dirty="0" smtClean="0"/>
              <a:t>Number – Other Stakeholders </a:t>
            </a:r>
            <a:endParaRPr lang="en-US" spc="-5" dirty="0"/>
          </a:p>
        </p:txBody>
      </p:sp>
      <p:sp>
        <p:nvSpPr>
          <p:cNvPr id="5" name="Slide Number Placeholder 4"/>
          <p:cNvSpPr>
            <a:spLocks noGrp="1"/>
          </p:cNvSpPr>
          <p:nvPr>
            <p:ph type="sldNum" sz="quarter" idx="4"/>
          </p:nvPr>
        </p:nvSpPr>
        <p:spPr/>
        <p:txBody>
          <a:bodyPr/>
          <a:lstStyle/>
          <a:p>
            <a:fld id="{7022FF3C-310F-4809-A5BE-BC5BA8AA108D}" type="slidenum">
              <a:rPr>
                <a:solidFill>
                  <a:prstClr val="black">
                    <a:tint val="75000"/>
                  </a:prstClr>
                </a:solidFill>
              </a:rPr>
              <a:pPr/>
              <a:t>17</a:t>
            </a:fld>
            <a:endParaRPr dirty="0">
              <a:solidFill>
                <a:prstClr val="black">
                  <a:tint val="75000"/>
                </a:prstClr>
              </a:solidFill>
            </a:endParaRPr>
          </a:p>
        </p:txBody>
      </p:sp>
    </p:spTree>
    <p:extLst>
      <p:ext uri="{BB962C8B-B14F-4D97-AF65-F5344CB8AC3E}">
        <p14:creationId xmlns:p14="http://schemas.microsoft.com/office/powerpoint/2010/main" val="3269426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9074" y="1269669"/>
            <a:ext cx="8277091" cy="5309146"/>
          </a:xfrm>
          <a:prstGeom prst="rect">
            <a:avLst/>
          </a:prstGeom>
        </p:spPr>
        <p:txBody>
          <a:bodyPr vert="horz" wrap="square" lIns="0" tIns="0" rIns="0" bIns="0" rtlCol="0">
            <a:spAutoFit/>
          </a:bodyPr>
          <a:lstStyle/>
          <a:p>
            <a:pPr marL="355600" marR="6350" indent="-342900" fontAlgn="auto">
              <a:spcBef>
                <a:spcPts val="0"/>
              </a:spcBef>
              <a:spcAft>
                <a:spcPts val="600"/>
              </a:spcAft>
              <a:buSzPct val="105000"/>
              <a:buFont typeface="Arial" panose="020B0604020202020204" pitchFamily="34" charset="0"/>
              <a:buChar char="•"/>
              <a:tabLst>
                <a:tab pos="354965" algn="l"/>
                <a:tab pos="355600" algn="l"/>
              </a:tabLst>
            </a:pPr>
            <a:r>
              <a:rPr lang="en-US" sz="2000" b="1" dirty="0" smtClean="0">
                <a:solidFill>
                  <a:prstClr val="black"/>
                </a:solidFill>
                <a:latin typeface="Times New Roman" panose="02020603050405020304" pitchFamily="18" charset="0"/>
                <a:cs typeface="Times New Roman" panose="02020603050405020304" pitchFamily="18" charset="0"/>
              </a:rPr>
              <a:t>Private payers </a:t>
            </a:r>
          </a:p>
          <a:p>
            <a:pPr marL="812800" marR="6350" lvl="1" indent="-342900" fontAlgn="auto">
              <a:spcBef>
                <a:spcPts val="0"/>
              </a:spcBef>
              <a:spcAft>
                <a:spcPts val="0"/>
              </a:spcAft>
              <a:buSzPct val="105000"/>
              <a:buFont typeface="Arial"/>
              <a:buChar char="•"/>
              <a:tabLst>
                <a:tab pos="354965" algn="l"/>
                <a:tab pos="355600" algn="l"/>
              </a:tabLst>
            </a:pPr>
            <a:r>
              <a:rPr lang="en-US" sz="2000" dirty="0" smtClean="0">
                <a:solidFill>
                  <a:prstClr val="black"/>
                </a:solidFill>
                <a:latin typeface="Times New Roman" panose="02020603050405020304" pitchFamily="18" charset="0"/>
                <a:cs typeface="Times New Roman" panose="02020603050405020304" pitchFamily="18" charset="0"/>
              </a:rPr>
              <a:t>For non-Medicare business, private payers won’t have to use the MBI. For Medicare, we’ll continue to use supplemental insurer’s unique numbers to identify customers, but after the transition period, supplemental insurers must use the MBI for any Medicare transactions where they would have used the HICN</a:t>
            </a:r>
            <a:br>
              <a:rPr lang="en-US" sz="2000" dirty="0" smtClean="0">
                <a:solidFill>
                  <a:prstClr val="black"/>
                </a:solidFill>
                <a:latin typeface="Times New Roman" panose="02020603050405020304" pitchFamily="18" charset="0"/>
                <a:cs typeface="Times New Roman" panose="02020603050405020304" pitchFamily="18" charset="0"/>
              </a:rPr>
            </a:br>
            <a:endParaRPr lang="en-US" sz="2000" dirty="0" smtClean="0">
              <a:solidFill>
                <a:prstClr val="black"/>
              </a:solidFill>
              <a:latin typeface="Times New Roman" panose="02020603050405020304" pitchFamily="18" charset="0"/>
              <a:cs typeface="Times New Roman" panose="02020603050405020304" pitchFamily="18" charset="0"/>
            </a:endParaRPr>
          </a:p>
          <a:p>
            <a:pPr marL="355600" marR="6350" indent="-342900" fontAlgn="auto">
              <a:spcBef>
                <a:spcPts val="0"/>
              </a:spcBef>
              <a:spcAft>
                <a:spcPts val="0"/>
              </a:spcAft>
              <a:buSzPct val="105000"/>
              <a:buFont typeface="Arial"/>
              <a:buChar char="•"/>
              <a:tabLst>
                <a:tab pos="354965" algn="l"/>
                <a:tab pos="355600" algn="l"/>
              </a:tabLst>
            </a:pPr>
            <a:r>
              <a:rPr lang="en-US" sz="2000" b="1" dirty="0" smtClean="0">
                <a:solidFill>
                  <a:prstClr val="black"/>
                </a:solidFill>
                <a:latin typeface="Times New Roman" panose="02020603050405020304" pitchFamily="18" charset="0"/>
                <a:cs typeface="Times New Roman" panose="02020603050405020304" pitchFamily="18" charset="0"/>
              </a:rPr>
              <a:t>Third Party Group Payers</a:t>
            </a:r>
          </a:p>
          <a:p>
            <a:pPr marL="812800" marR="6350" lvl="1" indent="-342900" fontAlgn="auto">
              <a:spcBef>
                <a:spcPts val="0"/>
              </a:spcBef>
              <a:spcAft>
                <a:spcPts val="0"/>
              </a:spcAft>
              <a:buSzPct val="105000"/>
              <a:buFont typeface="Arial"/>
              <a:buChar char="•"/>
              <a:tabLst>
                <a:tab pos="354965" algn="l"/>
                <a:tab pos="355600" algn="l"/>
              </a:tabLst>
            </a:pPr>
            <a:r>
              <a:rPr lang="en-US" sz="2000" dirty="0" smtClean="0">
                <a:solidFill>
                  <a:prstClr val="black"/>
                </a:solidFill>
                <a:latin typeface="Times New Roman" panose="02020603050405020304" pitchFamily="18" charset="0"/>
                <a:cs typeface="Times New Roman" panose="02020603050405020304" pitchFamily="18" charset="0"/>
              </a:rPr>
              <a:t>Third </a:t>
            </a:r>
            <a:r>
              <a:rPr lang="en-US" sz="2000" dirty="0">
                <a:latin typeface="Times New Roman" panose="02020603050405020304" pitchFamily="18" charset="0"/>
                <a:cs typeface="Times New Roman" panose="02020603050405020304" pitchFamily="18" charset="0"/>
              </a:rPr>
              <a:t>Party </a:t>
            </a:r>
            <a:r>
              <a:rPr lang="en-US" sz="2000" dirty="0" smtClean="0">
                <a:latin typeface="Times New Roman" panose="02020603050405020304" pitchFamily="18" charset="0"/>
                <a:cs typeface="Times New Roman" panose="02020603050405020304" pitchFamily="18" charset="0"/>
              </a:rPr>
              <a:t>Group (TPG) Payers systems accept either </a:t>
            </a:r>
            <a:r>
              <a:rPr lang="en-US" sz="2000" dirty="0">
                <a:latin typeface="Times New Roman" panose="02020603050405020304" pitchFamily="18" charset="0"/>
                <a:cs typeface="Times New Roman" panose="02020603050405020304" pitchFamily="18" charset="0"/>
              </a:rPr>
              <a:t>the MBI or the </a:t>
            </a:r>
            <a:r>
              <a:rPr lang="en-US" sz="2000" dirty="0" smtClean="0">
                <a:latin typeface="Times New Roman" panose="02020603050405020304" pitchFamily="18" charset="0"/>
                <a:cs typeface="Times New Roman" panose="02020603050405020304" pitchFamily="18" charset="0"/>
              </a:rPr>
              <a:t>HICN throughout the transition period</a:t>
            </a: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panose="02020603050405020304" pitchFamily="18" charset="0"/>
              <a:cs typeface="Times New Roman" panose="02020603050405020304" pitchFamily="18" charset="0"/>
            </a:endParaRPr>
          </a:p>
          <a:p>
            <a:pPr marL="1270000" marR="6350" lvl="2" indent="-342900" fontAlgn="auto">
              <a:spcBef>
                <a:spcPts val="0"/>
              </a:spcBef>
              <a:spcAft>
                <a:spcPts val="0"/>
              </a:spcAft>
              <a:buSzPct val="105000"/>
              <a:buFont typeface="Arial"/>
              <a:buChar char="•"/>
              <a:tabLst>
                <a:tab pos="354965" algn="l"/>
                <a:tab pos="355600" algn="l"/>
              </a:tabLst>
            </a:pPr>
            <a:r>
              <a:rPr lang="en-US" sz="2000" dirty="0">
                <a:solidFill>
                  <a:prstClr val="black"/>
                </a:solidFill>
                <a:latin typeface="Times New Roman" panose="02020603050405020304" pitchFamily="18" charset="0"/>
                <a:cs typeface="Times New Roman" panose="02020603050405020304" pitchFamily="18" charset="0"/>
              </a:rPr>
              <a:t>However, after the transition period—as of January 1, 2020, TPG Payers must use the MBI for any Medicare transactions where they would have used the HICN</a:t>
            </a:r>
            <a:br>
              <a:rPr lang="en-US" sz="2000" dirty="0">
                <a:solidFill>
                  <a:prstClr val="black"/>
                </a:solidFill>
                <a:latin typeface="Times New Roman" panose="02020603050405020304" pitchFamily="18" charset="0"/>
                <a:cs typeface="Times New Roman" panose="02020603050405020304" pitchFamily="18" charset="0"/>
              </a:rPr>
            </a:br>
            <a:endParaRPr lang="en-US" sz="2000" dirty="0">
              <a:solidFill>
                <a:prstClr val="black"/>
              </a:solidFill>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smtClean="0">
              <a:solidFill>
                <a:prstClr val="black"/>
              </a:solidFill>
              <a:latin typeface="Times New Roman" panose="02020603050405020304" pitchFamily="18" charset="0"/>
              <a:cs typeface="Times New Roman" panose="02020603050405020304" pitchFamily="18" charset="0"/>
            </a:endParaRPr>
          </a:p>
          <a:p>
            <a:pPr marL="355600" marR="6350"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a:t>
            </a:r>
            <a:r>
              <a:rPr lang="en-US" spc="-5" dirty="0" smtClean="0"/>
              <a:t>Other Stakeholders (2)</a:t>
            </a:r>
            <a:endParaRPr lang="en-US" spc="-5" dirty="0"/>
          </a:p>
        </p:txBody>
      </p:sp>
      <p:sp>
        <p:nvSpPr>
          <p:cNvPr id="5" name="Slide Number Placeholder 4"/>
          <p:cNvSpPr>
            <a:spLocks noGrp="1"/>
          </p:cNvSpPr>
          <p:nvPr>
            <p:ph type="sldNum" sz="quarter" idx="4"/>
          </p:nvPr>
        </p:nvSpPr>
        <p:spPr/>
        <p:txBody>
          <a:bodyPr/>
          <a:lstStyle/>
          <a:p>
            <a:fld id="{7022FF3C-310F-4809-A5BE-BC5BA8AA108D}" type="slidenum">
              <a:rPr>
                <a:solidFill>
                  <a:prstClr val="black">
                    <a:tint val="75000"/>
                  </a:prstClr>
                </a:solidFill>
              </a:rPr>
              <a:pPr/>
              <a:t>18</a:t>
            </a:fld>
            <a:endParaRPr dirty="0">
              <a:solidFill>
                <a:prstClr val="black">
                  <a:tint val="75000"/>
                </a:prstClr>
              </a:solidFill>
            </a:endParaRPr>
          </a:p>
        </p:txBody>
      </p:sp>
    </p:spTree>
    <p:extLst>
      <p:ext uri="{BB962C8B-B14F-4D97-AF65-F5344CB8AC3E}">
        <p14:creationId xmlns:p14="http://schemas.microsoft.com/office/powerpoint/2010/main" val="106881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6794"/>
            <a:ext cx="7162800" cy="430887"/>
          </a:xfrm>
        </p:spPr>
        <p:txBody>
          <a:bodyPr/>
          <a:lstStyle/>
          <a:p>
            <a:r>
              <a:rPr lang="en-US" dirty="0" smtClean="0"/>
              <a:t>Electronic Remittance Advice (ERA)</a:t>
            </a:r>
            <a:endParaRPr lang="en-US" dirty="0"/>
          </a:p>
        </p:txBody>
      </p:sp>
      <p:sp>
        <p:nvSpPr>
          <p:cNvPr id="3" name="Text Placeholder 2"/>
          <p:cNvSpPr>
            <a:spLocks noGrp="1"/>
          </p:cNvSpPr>
          <p:nvPr>
            <p:ph type="body" idx="1"/>
          </p:nvPr>
        </p:nvSpPr>
        <p:spPr>
          <a:xfrm>
            <a:off x="304800" y="1104139"/>
            <a:ext cx="8534400" cy="4555093"/>
          </a:xfrm>
        </p:spPr>
        <p:txBody>
          <a:bodyPr/>
          <a:lstStyle/>
          <a:p>
            <a:r>
              <a:rPr lang="en-US" sz="1900" b="1" dirty="0" smtClean="0">
                <a:latin typeface="Times New Roman" panose="02020603050405020304" pitchFamily="18" charset="0"/>
                <a:cs typeface="Times New Roman" panose="02020603050405020304" pitchFamily="18" charset="0"/>
              </a:rPr>
              <a:t>CMS updated the following ERAs to also include the MBI when a provider submits a valid and active HICN:</a:t>
            </a:r>
          </a:p>
          <a:p>
            <a:pPr marL="285750" indent="-285750">
              <a:buFont typeface="Arial" panose="020B0604020202020204" pitchFamily="34" charset="0"/>
              <a:buChar char="•"/>
            </a:pPr>
            <a:endParaRPr lang="en-US" sz="1900" b="1"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900" b="1" dirty="0" smtClean="0">
                <a:solidFill>
                  <a:schemeClr val="tx1"/>
                </a:solidFill>
                <a:latin typeface="Times New Roman" panose="02020603050405020304" pitchFamily="18" charset="0"/>
                <a:cs typeface="Times New Roman" panose="02020603050405020304" pitchFamily="18" charset="0"/>
              </a:rPr>
              <a:t>Medicare </a:t>
            </a:r>
            <a:r>
              <a:rPr lang="en-US" sz="1900" b="1" dirty="0">
                <a:solidFill>
                  <a:schemeClr val="tx1"/>
                </a:solidFill>
                <a:latin typeface="Times New Roman" panose="02020603050405020304" pitchFamily="18" charset="0"/>
                <a:cs typeface="Times New Roman" panose="02020603050405020304" pitchFamily="18" charset="0"/>
              </a:rPr>
              <a:t>Remit Easy Print (MREP</a:t>
            </a:r>
            <a:r>
              <a:rPr lang="en-US" sz="1900" b="1" dirty="0" smtClean="0">
                <a:solidFill>
                  <a:schemeClr val="tx1"/>
                </a:solidFill>
                <a:latin typeface="Times New Roman" panose="02020603050405020304" pitchFamily="18" charset="0"/>
                <a:cs typeface="Times New Roman" panose="02020603050405020304" pitchFamily="18" charset="0"/>
              </a:rPr>
              <a:t>): </a:t>
            </a:r>
            <a:r>
              <a:rPr lang="en-US" sz="1900" dirty="0" smtClean="0">
                <a:solidFill>
                  <a:schemeClr val="tx1"/>
                </a:solidFill>
                <a:latin typeface="Times New Roman" panose="02020603050405020304" pitchFamily="18" charset="0"/>
                <a:cs typeface="Times New Roman" panose="02020603050405020304" pitchFamily="18" charset="0"/>
              </a:rPr>
              <a:t>We changed the </a:t>
            </a:r>
            <a:r>
              <a:rPr lang="en-US" sz="1900" dirty="0">
                <a:solidFill>
                  <a:schemeClr val="tx1"/>
                </a:solidFill>
                <a:latin typeface="Times New Roman" panose="02020603050405020304" pitchFamily="18" charset="0"/>
                <a:cs typeface="Times New Roman" panose="02020603050405020304" pitchFamily="18" charset="0"/>
              </a:rPr>
              <a:t>current MREP Remittance Advice HICN label to Medicare ID (MID) and </a:t>
            </a:r>
            <a:r>
              <a:rPr lang="en-US" sz="1900" dirty="0" smtClean="0">
                <a:solidFill>
                  <a:schemeClr val="tx1"/>
                </a:solidFill>
                <a:latin typeface="Times New Roman" panose="02020603050405020304" pitchFamily="18" charset="0"/>
                <a:cs typeface="Times New Roman" panose="02020603050405020304" pitchFamily="18" charset="0"/>
              </a:rPr>
              <a:t>added a </a:t>
            </a:r>
            <a:r>
              <a:rPr lang="en-US" sz="1900" dirty="0">
                <a:solidFill>
                  <a:schemeClr val="tx1"/>
                </a:solidFill>
                <a:latin typeface="Times New Roman" panose="02020603050405020304" pitchFamily="18" charset="0"/>
                <a:cs typeface="Times New Roman" panose="02020603050405020304" pitchFamily="18" charset="0"/>
              </a:rPr>
              <a:t>new MID label and </a:t>
            </a:r>
            <a:r>
              <a:rPr lang="en-US" sz="1900" dirty="0" smtClean="0">
                <a:solidFill>
                  <a:schemeClr val="tx1"/>
                </a:solidFill>
                <a:latin typeface="Times New Roman" panose="02020603050405020304" pitchFamily="18" charset="0"/>
                <a:cs typeface="Times New Roman" panose="02020603050405020304" pitchFamily="18" charset="0"/>
              </a:rPr>
              <a:t>field to show </a:t>
            </a:r>
            <a:r>
              <a:rPr lang="en-US" sz="1900" dirty="0">
                <a:solidFill>
                  <a:schemeClr val="tx1"/>
                </a:solidFill>
                <a:latin typeface="Times New Roman" panose="02020603050405020304" pitchFamily="18" charset="0"/>
                <a:cs typeface="Times New Roman" panose="02020603050405020304" pitchFamily="18" charset="0"/>
              </a:rPr>
              <a:t>the MBI number </a:t>
            </a:r>
            <a:endParaRPr lang="en-US" sz="1900" dirty="0" smtClean="0">
              <a:solidFill>
                <a:schemeClr val="tx1"/>
              </a:solidFill>
              <a:latin typeface="Times New Roman" panose="02020603050405020304" pitchFamily="18" charset="0"/>
              <a:cs typeface="Times New Roman" panose="02020603050405020304" pitchFamily="18" charset="0"/>
            </a:endParaRPr>
          </a:p>
          <a:p>
            <a:pPr lvl="1"/>
            <a:r>
              <a:rPr lang="en-US" sz="1900" dirty="0" smtClean="0">
                <a:solidFill>
                  <a:schemeClr val="tx1"/>
                </a:solidFill>
                <a:latin typeface="Times New Roman" panose="02020603050405020304" pitchFamily="18" charset="0"/>
                <a:cs typeface="Times New Roman" panose="02020603050405020304" pitchFamily="18" charset="0"/>
              </a:rPr>
              <a:t/>
            </a:r>
            <a:br>
              <a:rPr lang="en-US" sz="1900" dirty="0" smtClean="0">
                <a:solidFill>
                  <a:schemeClr val="tx1"/>
                </a:solidFill>
                <a:latin typeface="Times New Roman" panose="02020603050405020304" pitchFamily="18" charset="0"/>
                <a:cs typeface="Times New Roman" panose="02020603050405020304" pitchFamily="18" charset="0"/>
              </a:rPr>
            </a:br>
            <a:endParaRPr lang="en-US" sz="1900" dirty="0" smtClean="0">
              <a:solidFill>
                <a:schemeClr val="tx1"/>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PC Print (Medicare Part A Providers &amp; </a:t>
            </a:r>
            <a:r>
              <a:rPr lang="en-US" b="1" dirty="0">
                <a:solidFill>
                  <a:schemeClr val="tx1"/>
                </a:solidFill>
                <a:latin typeface="Times New Roman" panose="02020603050405020304" pitchFamily="18" charset="0"/>
                <a:cs typeface="Times New Roman" panose="02020603050405020304" pitchFamily="18" charset="0"/>
              </a:rPr>
              <a:t>Facilities): </a:t>
            </a:r>
            <a:r>
              <a:rPr lang="en-US" dirty="0" smtClean="0">
                <a:solidFill>
                  <a:schemeClr val="tx1"/>
                </a:solidFill>
                <a:latin typeface="Times New Roman" panose="02020603050405020304" pitchFamily="18" charset="0"/>
                <a:cs typeface="Times New Roman" panose="02020603050405020304" pitchFamily="18" charset="0"/>
              </a:rPr>
              <a:t>We changed the </a:t>
            </a:r>
            <a:r>
              <a:rPr lang="en-US" dirty="0">
                <a:solidFill>
                  <a:schemeClr val="tx1"/>
                </a:solidFill>
                <a:latin typeface="Times New Roman" panose="02020603050405020304" pitchFamily="18" charset="0"/>
                <a:cs typeface="Times New Roman" panose="02020603050405020304" pitchFamily="18" charset="0"/>
              </a:rPr>
              <a:t>current </a:t>
            </a:r>
            <a:r>
              <a:rPr lang="en-US" dirty="0" smtClean="0">
                <a:solidFill>
                  <a:schemeClr val="tx1"/>
                </a:solidFill>
                <a:latin typeface="Times New Roman" panose="02020603050405020304" pitchFamily="18" charset="0"/>
                <a:cs typeface="Times New Roman" panose="02020603050405020304" pitchFamily="18" charset="0"/>
              </a:rPr>
              <a:t>PC Print </a:t>
            </a:r>
            <a:r>
              <a:rPr lang="en-US" dirty="0">
                <a:solidFill>
                  <a:schemeClr val="tx1"/>
                </a:solidFill>
                <a:latin typeface="Times New Roman" panose="02020603050405020304" pitchFamily="18" charset="0"/>
                <a:cs typeface="Times New Roman" panose="02020603050405020304" pitchFamily="18" charset="0"/>
              </a:rPr>
              <a:t>Remittance Advice HICN label to Medicare ID (MID) and </a:t>
            </a:r>
            <a:r>
              <a:rPr lang="en-US" dirty="0" smtClean="0">
                <a:solidFill>
                  <a:schemeClr val="tx1"/>
                </a:solidFill>
                <a:latin typeface="Times New Roman" panose="02020603050405020304" pitchFamily="18" charset="0"/>
                <a:cs typeface="Times New Roman" panose="02020603050405020304" pitchFamily="18" charset="0"/>
              </a:rPr>
              <a:t>added a </a:t>
            </a:r>
            <a:r>
              <a:rPr lang="en-US" dirty="0">
                <a:solidFill>
                  <a:schemeClr val="tx1"/>
                </a:solidFill>
                <a:latin typeface="Times New Roman" panose="02020603050405020304" pitchFamily="18" charset="0"/>
                <a:cs typeface="Times New Roman" panose="02020603050405020304" pitchFamily="18" charset="0"/>
              </a:rPr>
              <a:t>new MID Corrected (MID COR) label and field </a:t>
            </a:r>
            <a:endParaRPr lang="en-US"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View samples at: </a:t>
            </a:r>
            <a:r>
              <a:rPr lang="en-US" u="sng" dirty="0">
                <a:solidFill>
                  <a:srgbClr val="0000FF"/>
                </a:solidFill>
                <a:latin typeface="Times New Roman" panose="02020603050405020304" pitchFamily="18" charset="0"/>
                <a:cs typeface="Times New Roman" panose="02020603050405020304" pitchFamily="18" charset="0"/>
              </a:rPr>
              <a:t>https://www.cms.gov/Medicare/New-Medicare-Card/Providers/Getting-MBIs.html</a:t>
            </a:r>
            <a:endParaRPr lang="en-US" b="1" dirty="0"/>
          </a:p>
          <a:p>
            <a:endParaRPr lang="en-US" dirty="0"/>
          </a:p>
        </p:txBody>
      </p:sp>
      <p:sp>
        <p:nvSpPr>
          <p:cNvPr id="4" name="Slide Number Placeholder 3"/>
          <p:cNvSpPr>
            <a:spLocks noGrp="1"/>
          </p:cNvSpPr>
          <p:nvPr>
            <p:ph type="sldNum" sz="quarter" idx="4"/>
          </p:nvPr>
        </p:nvSpPr>
        <p:spPr>
          <a:xfrm>
            <a:off x="8153400" y="6490855"/>
            <a:ext cx="990600" cy="367145"/>
          </a:xfrm>
        </p:spPr>
        <p:txBody>
          <a:bodyPr/>
          <a:lstStyle/>
          <a:p>
            <a:fld id="{7022FF3C-310F-4809-A5BE-BC5BA8AA108D}" type="slidenum">
              <a:rPr>
                <a:solidFill>
                  <a:prstClr val="black">
                    <a:tint val="75000"/>
                  </a:prstClr>
                </a:solidFill>
              </a:rPr>
              <a:pPr/>
              <a:t>19</a:t>
            </a:fld>
            <a:endParaRPr dirty="0">
              <a:solidFill>
                <a:prstClr val="black">
                  <a:tint val="75000"/>
                </a:prstClr>
              </a:solidFill>
            </a:endParaRPr>
          </a:p>
        </p:txBody>
      </p:sp>
    </p:spTree>
    <p:extLst>
      <p:ext uri="{BB962C8B-B14F-4D97-AF65-F5344CB8AC3E}">
        <p14:creationId xmlns:p14="http://schemas.microsoft.com/office/powerpoint/2010/main" val="3080149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
          <p:cNvSpPr>
            <a:spLocks noGrp="1"/>
          </p:cNvSpPr>
          <p:nvPr>
            <p:ph idx="4294967295"/>
          </p:nvPr>
        </p:nvSpPr>
        <p:spPr>
          <a:xfrm>
            <a:off x="353683" y="1036608"/>
            <a:ext cx="8077200" cy="3897701"/>
          </a:xfrm>
        </p:spPr>
        <p:txBody>
          <a:bodyPr/>
          <a:lstStyle/>
          <a:p>
            <a:pPr marL="285750" indent="-285750">
              <a:buFont typeface="Arial" panose="020B0604020202020204" pitchFamily="34" charset="0"/>
              <a:buChar char="•"/>
            </a:pPr>
            <a:r>
              <a:rPr lang="en-US" sz="2200" dirty="0" smtClean="0"/>
              <a:t>We’ve finished mailing new cards to people with Medicare across all U.S. states and territories, completing the wave mailing ahead of schedule.   </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Over 61 million beneficiaries got new cards in the mail since April 2018.  </a:t>
            </a:r>
          </a:p>
          <a:p>
            <a:pPr marL="742950" lvl="1" indent="-285750">
              <a:buFont typeface="Arial" panose="020B0604020202020204" pitchFamily="34" charset="0"/>
              <a:buChar char="•"/>
            </a:pPr>
            <a:r>
              <a:rPr lang="en-US" sz="2200" dirty="0" smtClean="0"/>
              <a:t>Includes people new to Medicare and existing beneficiaries</a:t>
            </a:r>
          </a:p>
          <a:p>
            <a:pPr marL="457200" lvl="1" indent="0">
              <a:buNone/>
            </a:pPr>
            <a:endParaRPr lang="en-US" sz="2200" dirty="0"/>
          </a:p>
          <a:p>
            <a:pPr marL="285750" indent="-285750">
              <a:buFont typeface="Arial" panose="020B0604020202020204" pitchFamily="34" charset="0"/>
              <a:buChar char="•"/>
            </a:pPr>
            <a:r>
              <a:rPr lang="en-US" sz="2200" dirty="0"/>
              <a:t>All Beneficiaries and Providers should </a:t>
            </a:r>
            <a:r>
              <a:rPr lang="en-US" sz="2200" dirty="0" smtClean="0"/>
              <a:t>be using MBIs Now! </a:t>
            </a:r>
          </a:p>
        </p:txBody>
      </p:sp>
      <p:sp>
        <p:nvSpPr>
          <p:cNvPr id="4" name="H3"/>
          <p:cNvSpPr>
            <a:spLocks noGrp="1"/>
          </p:cNvSpPr>
          <p:nvPr>
            <p:ph type="title"/>
          </p:nvPr>
        </p:nvSpPr>
        <p:spPr>
          <a:xfrm>
            <a:off x="0" y="256794"/>
            <a:ext cx="9144000" cy="445134"/>
          </a:xfrm>
        </p:spPr>
        <p:txBody>
          <a:bodyPr/>
          <a:lstStyle/>
          <a:p>
            <a:r>
              <a:rPr lang="en-US" dirty="0" smtClean="0"/>
              <a:t>New Medicare Card Mailing Complete</a:t>
            </a:r>
            <a:endParaRPr lang="en-US" dirty="0"/>
          </a:p>
        </p:txBody>
      </p:sp>
      <p:pic>
        <p:nvPicPr>
          <p:cNvPr id="2" name="Picture 1" descr="All States and Terriorties on the New Medicare Card mailing map are green which means complete. " title="New Medicare Card Mailing Map"/>
          <p:cNvPicPr>
            <a:picLocks noChangeAspect="1"/>
          </p:cNvPicPr>
          <p:nvPr/>
        </p:nvPicPr>
        <p:blipFill rotWithShape="1">
          <a:blip r:embed="rId3"/>
          <a:srcRect l="13333" t="24981" r="45833" b="17164"/>
          <a:stretch/>
        </p:blipFill>
        <p:spPr>
          <a:xfrm>
            <a:off x="5955269" y="4567432"/>
            <a:ext cx="3033455" cy="2290568"/>
          </a:xfrm>
          <a:prstGeom prst="rect">
            <a:avLst/>
          </a:prstGeom>
        </p:spPr>
      </p:pic>
    </p:spTree>
    <p:extLst>
      <p:ext uri="{BB962C8B-B14F-4D97-AF65-F5344CB8AC3E}">
        <p14:creationId xmlns:p14="http://schemas.microsoft.com/office/powerpoint/2010/main" val="744130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6794"/>
            <a:ext cx="7162800" cy="430887"/>
          </a:xfrm>
        </p:spPr>
        <p:txBody>
          <a:bodyPr/>
          <a:lstStyle/>
          <a:p>
            <a:r>
              <a:rPr lang="en-US" dirty="0" smtClean="0"/>
              <a:t>Paper Remittance Advice </a:t>
            </a:r>
            <a:endParaRPr lang="en-US" dirty="0"/>
          </a:p>
        </p:txBody>
      </p:sp>
      <p:sp>
        <p:nvSpPr>
          <p:cNvPr id="3" name="Text Placeholder 2"/>
          <p:cNvSpPr>
            <a:spLocks noGrp="1"/>
          </p:cNvSpPr>
          <p:nvPr>
            <p:ph type="body" idx="1"/>
          </p:nvPr>
        </p:nvSpPr>
        <p:spPr>
          <a:xfrm>
            <a:off x="304800" y="1104139"/>
            <a:ext cx="8534400" cy="2631490"/>
          </a:xfrm>
        </p:spPr>
        <p:txBody>
          <a:bodyPr/>
          <a:lstStyle/>
          <a:p>
            <a:pPr marL="285750" indent="-285750">
              <a:buFont typeface="Arial" panose="020B0604020202020204" pitchFamily="34" charset="0"/>
              <a:buChar char="•"/>
            </a:pPr>
            <a:endParaRPr lang="en-US" sz="19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9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900" b="1" dirty="0" smtClean="0">
                <a:latin typeface="Times New Roman" panose="02020603050405020304" pitchFamily="18" charset="0"/>
                <a:cs typeface="Times New Roman" panose="02020603050405020304" pitchFamily="18" charset="0"/>
              </a:rPr>
              <a:t>Standard Paper Remits (SPRs): </a:t>
            </a:r>
            <a:r>
              <a:rPr lang="en-US" sz="1900" dirty="0" smtClean="0">
                <a:latin typeface="Times New Roman" panose="02020603050405020304" pitchFamily="18" charset="0"/>
                <a:cs typeface="Times New Roman" panose="02020603050405020304" pitchFamily="18" charset="0"/>
              </a:rPr>
              <a:t>We updated </a:t>
            </a:r>
            <a:r>
              <a:rPr lang="en-US" sz="1900" dirty="0">
                <a:latin typeface="Times New Roman" panose="02020603050405020304" pitchFamily="18" charset="0"/>
                <a:cs typeface="Times New Roman" panose="02020603050405020304" pitchFamily="18" charset="0"/>
              </a:rPr>
              <a:t>the SPRs </a:t>
            </a:r>
            <a:r>
              <a:rPr lang="en-US" sz="1900" dirty="0" smtClean="0">
                <a:latin typeface="Times New Roman" panose="02020603050405020304" pitchFamily="18" charset="0"/>
                <a:cs typeface="Times New Roman" panose="02020603050405020304" pitchFamily="18" charset="0"/>
              </a:rPr>
              <a:t>to include the </a:t>
            </a:r>
            <a:r>
              <a:rPr lang="en-US" sz="1900" dirty="0">
                <a:latin typeface="Times New Roman" panose="02020603050405020304" pitchFamily="18" charset="0"/>
                <a:cs typeface="Times New Roman" panose="02020603050405020304" pitchFamily="18" charset="0"/>
              </a:rPr>
              <a:t>MBI </a:t>
            </a:r>
            <a:r>
              <a:rPr lang="en-US" sz="1900" dirty="0" smtClean="0">
                <a:latin typeface="Times New Roman" panose="02020603050405020304" pitchFamily="18" charset="0"/>
                <a:cs typeface="Times New Roman" panose="02020603050405020304" pitchFamily="18" charset="0"/>
              </a:rPr>
              <a:t>when providers submit </a:t>
            </a:r>
            <a:r>
              <a:rPr lang="en-US" sz="1900" dirty="0">
                <a:latin typeface="Times New Roman" panose="02020603050405020304" pitchFamily="18" charset="0"/>
                <a:cs typeface="Times New Roman" panose="02020603050405020304" pitchFamily="18" charset="0"/>
              </a:rPr>
              <a:t>a claim with a valid and active </a:t>
            </a:r>
            <a:r>
              <a:rPr lang="en-US" sz="1900" dirty="0" smtClean="0">
                <a:latin typeface="Times New Roman" panose="02020603050405020304" pitchFamily="18" charset="0"/>
                <a:cs typeface="Times New Roman" panose="02020603050405020304" pitchFamily="18" charset="0"/>
              </a:rPr>
              <a:t>HICN. </a:t>
            </a:r>
          </a:p>
          <a:p>
            <a:pPr marL="742950" lvl="1" indent="-285750">
              <a:buFont typeface="Arial" panose="020B0604020202020204" pitchFamily="34" charset="0"/>
              <a:buChar char="•"/>
            </a:pPr>
            <a:endParaRPr lang="en-US" sz="1900" dirty="0">
              <a:solidFill>
                <a:schemeClr val="tx1"/>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900" dirty="0" smtClean="0">
                <a:solidFill>
                  <a:schemeClr val="tx1"/>
                </a:solidFill>
                <a:latin typeface="Times New Roman" panose="02020603050405020304" pitchFamily="18" charset="0"/>
                <a:cs typeface="Times New Roman" panose="02020603050405020304" pitchFamily="18" charset="0"/>
              </a:rPr>
              <a:t>View sampl</a:t>
            </a:r>
            <a:r>
              <a:rPr lang="en-US" sz="1900" dirty="0" smtClean="0">
                <a:latin typeface="Times New Roman" panose="02020603050405020304" pitchFamily="18" charset="0"/>
                <a:cs typeface="Times New Roman" panose="02020603050405020304" pitchFamily="18" charset="0"/>
              </a:rPr>
              <a:t>es at: </a:t>
            </a:r>
            <a:r>
              <a:rPr lang="en-US" sz="1900" u="sng" dirty="0">
                <a:solidFill>
                  <a:srgbClr val="0000FF"/>
                </a:solidFill>
                <a:latin typeface="Times New Roman" panose="02020603050405020304" pitchFamily="18" charset="0"/>
                <a:cs typeface="Times New Roman" panose="02020603050405020304" pitchFamily="18" charset="0"/>
              </a:rPr>
              <a:t>https://</a:t>
            </a:r>
            <a:r>
              <a:rPr lang="en-US" sz="1900" u="sng" dirty="0" smtClean="0">
                <a:solidFill>
                  <a:srgbClr val="0000FF"/>
                </a:solidFill>
                <a:latin typeface="Times New Roman" panose="02020603050405020304" pitchFamily="18" charset="0"/>
                <a:cs typeface="Times New Roman" panose="02020603050405020304" pitchFamily="18" charset="0"/>
              </a:rPr>
              <a:t>www.cms.gov/Medicare/New-Medicare-Card/Providers/Getting-MBIs.html</a:t>
            </a:r>
            <a:endParaRPr lang="en-US" sz="19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9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7022FF3C-310F-4809-A5BE-BC5BA8AA108D}" type="slidenum">
              <a:rPr>
                <a:solidFill>
                  <a:prstClr val="black">
                    <a:tint val="75000"/>
                  </a:prstClr>
                </a:solidFill>
              </a:rPr>
              <a:pPr/>
              <a:t>20</a:t>
            </a:fld>
            <a:endParaRPr dirty="0">
              <a:solidFill>
                <a:prstClr val="black">
                  <a:tint val="75000"/>
                </a:prstClr>
              </a:solidFill>
            </a:endParaRPr>
          </a:p>
        </p:txBody>
      </p:sp>
    </p:spTree>
    <p:extLst>
      <p:ext uri="{BB962C8B-B14F-4D97-AF65-F5344CB8AC3E}">
        <p14:creationId xmlns:p14="http://schemas.microsoft.com/office/powerpoint/2010/main" val="1348971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3662541"/>
          </a:xfrm>
          <a:prstGeom prst="rect">
            <a:avLst/>
          </a:prstGeom>
        </p:spPr>
        <p:txBody>
          <a:bodyPr vert="horz" wrap="square" lIns="0" tIns="0" rIns="0" bIns="0" rtlCol="0">
            <a:spAutoFit/>
          </a:bodyPr>
          <a:lstStyle/>
          <a:p>
            <a:pPr marL="12700" marR="6350" fontAlgn="auto">
              <a:spcBef>
                <a:spcPts val="0"/>
              </a:spcBef>
              <a:spcAft>
                <a:spcPts val="0"/>
              </a:spcAft>
              <a:buSzPct val="105000"/>
              <a:tabLst>
                <a:tab pos="354965" algn="l"/>
                <a:tab pos="355600" algn="l"/>
              </a:tabLst>
            </a:pPr>
            <a:endParaRPr lang="en-US"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smtClean="0">
                <a:solidFill>
                  <a:prstClr val="black"/>
                </a:solidFill>
                <a:latin typeface="Times New Roman"/>
                <a:cs typeface="Times New Roman"/>
              </a:rPr>
              <a:t>RRB mailed cards to </a:t>
            </a:r>
            <a:r>
              <a:rPr lang="en-US" sz="2000" dirty="0" smtClean="0">
                <a:latin typeface="Times New Roman"/>
                <a:cs typeface="Times New Roman"/>
              </a:rPr>
              <a:t>their beneficiaries </a:t>
            </a:r>
            <a:r>
              <a:rPr lang="en-US" sz="2000" dirty="0" smtClean="0">
                <a:solidFill>
                  <a:prstClr val="black"/>
                </a:solidFill>
                <a:latin typeface="Times New Roman"/>
                <a:cs typeface="Times New Roman"/>
              </a:rPr>
              <a:t>with </a:t>
            </a:r>
            <a:r>
              <a:rPr lang="en-US" sz="2000" dirty="0">
                <a:solidFill>
                  <a:prstClr val="black"/>
                </a:solidFill>
                <a:latin typeface="Times New Roman"/>
                <a:cs typeface="Times New Roman"/>
              </a:rPr>
              <a:t>the RRB logo, but you can’t tell from looking at the MBI if beneficiaries are eligible for Medicare because they’re railroad </a:t>
            </a:r>
            <a:r>
              <a:rPr lang="en-US" sz="2000" dirty="0" smtClean="0">
                <a:solidFill>
                  <a:prstClr val="black"/>
                </a:solidFill>
                <a:latin typeface="Times New Roman"/>
                <a:cs typeface="Times New Roman"/>
              </a:rPr>
              <a:t>retirees</a:t>
            </a:r>
          </a:p>
          <a:p>
            <a:pPr marL="812800" marR="6350" lvl="1" indent="-342900" fontAlgn="auto">
              <a:spcBef>
                <a:spcPts val="0"/>
              </a:spcBef>
              <a:spcAft>
                <a:spcPts val="0"/>
              </a:spcAft>
              <a:buSzPct val="105000"/>
              <a:buFont typeface="Arial"/>
              <a:buChar char="•"/>
              <a:tabLst>
                <a:tab pos="354965" algn="l"/>
                <a:tab pos="355600" algn="l"/>
              </a:tabLst>
            </a:pPr>
            <a:endParaRPr lang="en-US" sz="2000" dirty="0" smtClean="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smtClean="0">
                <a:solidFill>
                  <a:prstClr val="black"/>
                </a:solidFill>
                <a:latin typeface="Times New Roman"/>
                <a:cs typeface="Times New Roman"/>
              </a:rPr>
              <a:t>We return </a:t>
            </a:r>
            <a:r>
              <a:rPr lang="en-US" sz="2000" dirty="0">
                <a:solidFill>
                  <a:prstClr val="black"/>
                </a:solidFill>
                <a:latin typeface="Times New Roman"/>
                <a:cs typeface="Times New Roman"/>
              </a:rPr>
              <a:t>a message on </a:t>
            </a:r>
            <a:r>
              <a:rPr lang="en-US" sz="2000" dirty="0" smtClean="0">
                <a:latin typeface="Times New Roman"/>
                <a:cs typeface="Times New Roman"/>
              </a:rPr>
              <a:t>the HETS eligibility </a:t>
            </a:r>
            <a:r>
              <a:rPr lang="en-US" sz="2000" dirty="0">
                <a:solidFill>
                  <a:prstClr val="black"/>
                </a:solidFill>
                <a:latin typeface="Times New Roman"/>
                <a:cs typeface="Times New Roman"/>
              </a:rPr>
              <a:t>transaction response </a:t>
            </a:r>
            <a:r>
              <a:rPr lang="en-US" sz="2000" dirty="0" smtClean="0">
                <a:solidFill>
                  <a:prstClr val="black"/>
                </a:solidFill>
                <a:latin typeface="Times New Roman"/>
                <a:cs typeface="Times New Roman"/>
              </a:rPr>
              <a:t>to alert the provider it’s an RRB </a:t>
            </a:r>
            <a:r>
              <a:rPr lang="en-US" sz="2000" dirty="0">
                <a:solidFill>
                  <a:prstClr val="black"/>
                </a:solidFill>
                <a:latin typeface="Times New Roman"/>
                <a:cs typeface="Times New Roman"/>
              </a:rPr>
              <a:t>patient.  The message </a:t>
            </a:r>
            <a:r>
              <a:rPr lang="en-US" sz="2000" dirty="0" smtClean="0">
                <a:solidFill>
                  <a:prstClr val="black"/>
                </a:solidFill>
                <a:latin typeface="Times New Roman"/>
                <a:cs typeface="Times New Roman"/>
              </a:rPr>
              <a:t>says, </a:t>
            </a:r>
            <a:r>
              <a:rPr lang="en-US" sz="2000" dirty="0">
                <a:solidFill>
                  <a:prstClr val="black"/>
                </a:solidFill>
                <a:latin typeface="Times New Roman"/>
                <a:cs typeface="Times New Roman"/>
              </a:rPr>
              <a:t>"Railroad Retirement Medicare </a:t>
            </a:r>
            <a:r>
              <a:rPr lang="en-US" sz="2000" dirty="0" smtClean="0">
                <a:solidFill>
                  <a:prstClr val="black"/>
                </a:solidFill>
                <a:latin typeface="Times New Roman"/>
                <a:cs typeface="Times New Roman"/>
              </a:rPr>
              <a:t>Beneficiary” </a:t>
            </a:r>
            <a:endParaRPr lang="en-US" sz="2000" dirty="0">
              <a:solidFill>
                <a:prstClr val="black"/>
              </a:solidFill>
              <a:latin typeface="Times New Roman"/>
              <a:cs typeface="Times New Roman"/>
            </a:endParaRPr>
          </a:p>
          <a:p>
            <a:pPr marL="469900" marR="6350" lvl="1" fontAlgn="auto">
              <a:spcBef>
                <a:spcPts val="0"/>
              </a:spcBef>
              <a:spcAft>
                <a:spcPts val="0"/>
              </a:spcAft>
              <a:buSzPct val="105000"/>
              <a:tabLst>
                <a:tab pos="354965" algn="l"/>
                <a:tab pos="355600" algn="l"/>
              </a:tabLst>
            </a:pPr>
            <a:endParaRPr lang="en-US" sz="2000"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a:solidFill>
                  <a:prstClr val="black"/>
                </a:solidFill>
                <a:latin typeface="Times New Roman"/>
                <a:cs typeface="Times New Roman"/>
              </a:rPr>
              <a:t>Medicare Providers must program their systems to identify RRB beneficiaries so they know to send those claims to the Specialty Medicare Administrative Contractor (SMAC)</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smtClean="0"/>
              <a:t>Railroad Retirement Board (RRB) Beneficiaries</a:t>
            </a:r>
            <a:endParaRPr lang="en-US" spc="-5" dirty="0"/>
          </a:p>
        </p:txBody>
      </p:sp>
      <p:sp>
        <p:nvSpPr>
          <p:cNvPr id="5" name="Slide Number Placeholder 4"/>
          <p:cNvSpPr>
            <a:spLocks noGrp="1"/>
          </p:cNvSpPr>
          <p:nvPr>
            <p:ph type="sldNum" sz="quarter" idx="4"/>
          </p:nvPr>
        </p:nvSpPr>
        <p:spPr/>
        <p:txBody>
          <a:bodyPr/>
          <a:lstStyle/>
          <a:p>
            <a:fld id="{7022FF3C-310F-4809-A5BE-BC5BA8AA108D}" type="slidenum">
              <a:rPr>
                <a:solidFill>
                  <a:prstClr val="black">
                    <a:tint val="75000"/>
                  </a:prstClr>
                </a:solidFill>
              </a:rPr>
              <a:pPr/>
              <a:t>21</a:t>
            </a:fld>
            <a:endParaRPr dirty="0">
              <a:solidFill>
                <a:prstClr val="black">
                  <a:tint val="75000"/>
                </a:prstClr>
              </a:solidFill>
            </a:endParaRPr>
          </a:p>
        </p:txBody>
      </p:sp>
    </p:spTree>
    <p:extLst>
      <p:ext uri="{BB962C8B-B14F-4D97-AF65-F5344CB8AC3E}">
        <p14:creationId xmlns:p14="http://schemas.microsoft.com/office/powerpoint/2010/main" val="4016158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56794"/>
            <a:ext cx="9143999" cy="430887"/>
          </a:xfrm>
          <a:prstGeom prst="rect">
            <a:avLst/>
          </a:prstGeom>
        </p:spPr>
        <p:txBody>
          <a:bodyPr vert="horz" wrap="square" lIns="0" tIns="0" rIns="0" bIns="0" rtlCol="0">
            <a:spAutoFit/>
          </a:bodyPr>
          <a:lstStyle/>
          <a:p>
            <a:pPr marL="12700">
              <a:lnSpc>
                <a:spcPct val="100000"/>
              </a:lnSpc>
            </a:pPr>
            <a:r>
              <a:rPr b="1" dirty="0"/>
              <a:t>Final</a:t>
            </a:r>
            <a:r>
              <a:rPr b="1" spc="-170" dirty="0"/>
              <a:t> </a:t>
            </a:r>
            <a:r>
              <a:rPr b="1" dirty="0" smtClean="0"/>
              <a:t>Thoughts</a:t>
            </a:r>
            <a:r>
              <a:rPr lang="en-US" b="1" dirty="0" smtClean="0"/>
              <a:t> </a:t>
            </a:r>
            <a:endParaRPr b="1" dirty="0"/>
          </a:p>
        </p:txBody>
      </p:sp>
      <p:sp>
        <p:nvSpPr>
          <p:cNvPr id="3" name="object 3"/>
          <p:cNvSpPr txBox="1"/>
          <p:nvPr/>
        </p:nvSpPr>
        <p:spPr>
          <a:xfrm>
            <a:off x="595376" y="1104138"/>
            <a:ext cx="7717155" cy="4924425"/>
          </a:xfrm>
          <a:prstGeom prst="rect">
            <a:avLst/>
          </a:prstGeom>
        </p:spPr>
        <p:txBody>
          <a:bodyPr vert="horz" wrap="square" lIns="0" tIns="0" rIns="0" bIns="0" rtlCol="0">
            <a:spAutoFit/>
          </a:bodyPr>
          <a:lstStyle/>
          <a:p>
            <a:pPr marL="355600" indent="-342900" fontAlgn="auto">
              <a:spcBef>
                <a:spcPts val="0"/>
              </a:spcBef>
              <a:spcAft>
                <a:spcPts val="0"/>
              </a:spcAft>
              <a:buFont typeface="Arial"/>
              <a:buChar char="•"/>
              <a:tabLst>
                <a:tab pos="354965" algn="l"/>
                <a:tab pos="355600" algn="l"/>
              </a:tabLst>
            </a:pPr>
            <a:r>
              <a:rPr sz="2000" dirty="0">
                <a:solidFill>
                  <a:prstClr val="black"/>
                </a:solidFill>
                <a:latin typeface="Times New Roman" panose="02020603050405020304" pitchFamily="18" charset="0"/>
                <a:cs typeface="Times New Roman" panose="02020603050405020304" pitchFamily="18" charset="0"/>
              </a:rPr>
              <a:t>Thank you for </a:t>
            </a:r>
            <a:r>
              <a:rPr sz="2000" spc="-5" dirty="0">
                <a:solidFill>
                  <a:prstClr val="black"/>
                </a:solidFill>
                <a:latin typeface="Times New Roman" panose="02020603050405020304" pitchFamily="18" charset="0"/>
                <a:cs typeface="Times New Roman" panose="02020603050405020304" pitchFamily="18" charset="0"/>
              </a:rPr>
              <a:t>participating </a:t>
            </a:r>
            <a:r>
              <a:rPr sz="2000" dirty="0">
                <a:solidFill>
                  <a:prstClr val="black"/>
                </a:solidFill>
                <a:latin typeface="Times New Roman" panose="02020603050405020304" pitchFamily="18" charset="0"/>
                <a:cs typeface="Times New Roman" panose="02020603050405020304" pitchFamily="18" charset="0"/>
              </a:rPr>
              <a:t>in this discussion</a:t>
            </a:r>
            <a:r>
              <a:rPr sz="2000" spc="-140" dirty="0">
                <a:solidFill>
                  <a:prstClr val="black"/>
                </a:solidFill>
                <a:latin typeface="Times New Roman" panose="02020603050405020304" pitchFamily="18" charset="0"/>
                <a:cs typeface="Times New Roman" panose="02020603050405020304" pitchFamily="18" charset="0"/>
              </a:rPr>
              <a:t> </a:t>
            </a:r>
            <a:r>
              <a:rPr sz="2000" dirty="0" smtClean="0">
                <a:solidFill>
                  <a:prstClr val="black"/>
                </a:solidFill>
                <a:latin typeface="Times New Roman" panose="02020603050405020304" pitchFamily="18" charset="0"/>
                <a:cs typeface="Times New Roman" panose="02020603050405020304" pitchFamily="18" charset="0"/>
              </a:rPr>
              <a:t>today</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There’s more information about the New Medicare Card on our websites</a:t>
            </a:r>
            <a:r>
              <a:rPr lang="en-US" sz="2000" dirty="0" smtClean="0">
                <a:solidFill>
                  <a:prstClr val="black"/>
                </a:solidFill>
                <a:latin typeface="Times New Roman" panose="02020603050405020304" pitchFamily="18" charset="0"/>
                <a:cs typeface="Times New Roman" panose="02020603050405020304" pitchFamily="18" charset="0"/>
              </a:rPr>
              <a:t>:</a:t>
            </a:r>
          </a:p>
          <a:p>
            <a:pPr marL="12700" fontAlgn="auto">
              <a:spcBef>
                <a:spcPts val="0"/>
              </a:spcBef>
              <a:spcAft>
                <a:spcPts val="0"/>
              </a:spcAft>
              <a:tabLst>
                <a:tab pos="354965" algn="l"/>
                <a:tab pos="355600" algn="l"/>
              </a:tabLst>
            </a:pPr>
            <a:endParaRPr lang="en-US" sz="2000" dirty="0">
              <a:solidFill>
                <a:prstClr val="black"/>
              </a:solidFill>
              <a:latin typeface="Times New Roman" panose="02020603050405020304" pitchFamily="18" charset="0"/>
              <a:cs typeface="Times New Roman" panose="02020603050405020304" pitchFamily="18" charset="0"/>
            </a:endParaRPr>
          </a:p>
          <a:p>
            <a:pPr marL="812800" lvl="1" indent="-342900" fontAlgn="auto">
              <a:spcBef>
                <a:spcPts val="0"/>
              </a:spcBef>
              <a:spcAft>
                <a:spcPts val="0"/>
              </a:spcAft>
              <a:buFont typeface="Arial"/>
              <a:buChar char="•"/>
              <a:tabLst>
                <a:tab pos="354965" algn="l"/>
                <a:tab pos="355600" algn="l"/>
              </a:tabLst>
            </a:pPr>
            <a:r>
              <a:rPr lang="en-US" sz="2000" dirty="0" smtClean="0">
                <a:solidFill>
                  <a:prstClr val="black"/>
                </a:solidFill>
                <a:latin typeface="Times New Roman" panose="02020603050405020304" pitchFamily="18" charset="0"/>
                <a:cs typeface="Times New Roman" panose="02020603050405020304" pitchFamily="18" charset="0"/>
              </a:rPr>
              <a:t>For stakeholder/operational information go to: </a:t>
            </a:r>
            <a:r>
              <a:rPr lang="en-US" sz="2000" u="sng" dirty="0" smtClean="0">
                <a:solidFill>
                  <a:srgbClr val="0000FF"/>
                </a:solidFill>
                <a:latin typeface="Times New Roman" panose="02020603050405020304" pitchFamily="18" charset="0"/>
                <a:cs typeface="Times New Roman" panose="02020603050405020304" pitchFamily="18" charset="0"/>
              </a:rPr>
              <a:t>https</a:t>
            </a:r>
            <a:r>
              <a:rPr lang="en-US" sz="2000" u="sng" dirty="0">
                <a:solidFill>
                  <a:srgbClr val="0000FF"/>
                </a:solidFill>
                <a:latin typeface="Times New Roman" panose="02020603050405020304" pitchFamily="18" charset="0"/>
                <a:cs typeface="Times New Roman" panose="02020603050405020304" pitchFamily="18" charset="0"/>
              </a:rPr>
              <a:t>://</a:t>
            </a:r>
            <a:r>
              <a:rPr lang="en-US" sz="2000" u="sng" dirty="0" smtClean="0">
                <a:solidFill>
                  <a:srgbClr val="0000FF"/>
                </a:solidFill>
                <a:latin typeface="Times New Roman" panose="02020603050405020304" pitchFamily="18" charset="0"/>
                <a:cs typeface="Times New Roman" panose="02020603050405020304" pitchFamily="18" charset="0"/>
              </a:rPr>
              <a:t>www.cms.gov/newcard</a:t>
            </a:r>
          </a:p>
          <a:p>
            <a:pPr marL="469900" lvl="1" fontAlgn="auto">
              <a:spcBef>
                <a:spcPts val="0"/>
              </a:spcBef>
              <a:spcAft>
                <a:spcPts val="0"/>
              </a:spcAft>
              <a:tabLst>
                <a:tab pos="354965" algn="l"/>
                <a:tab pos="355600" algn="l"/>
              </a:tabLst>
            </a:pPr>
            <a:endParaRPr lang="en-US" sz="2000" u="sng" dirty="0" smtClean="0">
              <a:solidFill>
                <a:prstClr val="black"/>
              </a:solidFill>
              <a:latin typeface="Times New Roman" panose="02020603050405020304" pitchFamily="18" charset="0"/>
              <a:cs typeface="Times New Roman" panose="02020603050405020304" pitchFamily="18" charset="0"/>
            </a:endParaRPr>
          </a:p>
          <a:p>
            <a:pPr marL="812800" lvl="1" indent="-342900" fontAlgn="auto">
              <a:spcBef>
                <a:spcPts val="0"/>
              </a:spcBef>
              <a:spcAft>
                <a:spcPts val="0"/>
              </a:spcAft>
              <a:buFont typeface="Arial"/>
              <a:buChar char="•"/>
              <a:tabLst>
                <a:tab pos="354965" algn="l"/>
                <a:tab pos="355600" algn="l"/>
              </a:tabLst>
            </a:pPr>
            <a:r>
              <a:rPr lang="en-US" sz="2000" dirty="0" smtClean="0">
                <a:solidFill>
                  <a:prstClr val="black"/>
                </a:solidFill>
                <a:latin typeface="Times New Roman" panose="02020603050405020304" pitchFamily="18" charset="0"/>
                <a:cs typeface="Times New Roman" panose="02020603050405020304" pitchFamily="18" charset="0"/>
              </a:rPr>
              <a:t>For beneficiary focused information go to: </a:t>
            </a:r>
            <a:r>
              <a:rPr lang="en-US" sz="2000" u="sng" dirty="0">
                <a:solidFill>
                  <a:srgbClr val="0000FF"/>
                </a:solidFill>
                <a:latin typeface="Times New Roman" panose="02020603050405020304" pitchFamily="18" charset="0"/>
                <a:cs typeface="Times New Roman" panose="02020603050405020304" pitchFamily="18" charset="0"/>
              </a:rPr>
              <a:t>https://</a:t>
            </a:r>
            <a:r>
              <a:rPr lang="en-US" sz="2000" u="sng" dirty="0" smtClean="0">
                <a:solidFill>
                  <a:srgbClr val="0000FF"/>
                </a:solidFill>
                <a:latin typeface="Times New Roman" panose="02020603050405020304" pitchFamily="18" charset="0"/>
                <a:cs typeface="Times New Roman" panose="02020603050405020304" pitchFamily="18" charset="0"/>
              </a:rPr>
              <a:t>www.medicare.gov/newcard</a:t>
            </a:r>
            <a:endParaRPr lang="en-US" sz="2000" dirty="0" smtClean="0">
              <a:solidFill>
                <a:srgbClr val="0000FF"/>
              </a:solidFill>
              <a:latin typeface="Times New Roman" panose="02020603050405020304" pitchFamily="18" charset="0"/>
              <a:cs typeface="Times New Roman" panose="02020603050405020304" pitchFamily="18" charset="0"/>
            </a:endParaRPr>
          </a:p>
          <a:p>
            <a:pPr marL="12700" fontAlgn="auto">
              <a:spcBef>
                <a:spcPts val="0"/>
              </a:spcBef>
              <a:spcAft>
                <a:spcPts val="0"/>
              </a:spcAft>
              <a:tabLst>
                <a:tab pos="354965" algn="l"/>
                <a:tab pos="355600" algn="l"/>
              </a:tabLst>
            </a:pPr>
            <a:endParaRPr lang="en-US" sz="2000" dirty="0">
              <a:solidFill>
                <a:prstClr val="black"/>
              </a:solidFill>
              <a:latin typeface="Times New Roman" panose="02020603050405020304" pitchFamily="18" charset="0"/>
              <a:cs typeface="Times New Roman" panose="02020603050405020304" pitchFamily="18" charset="0"/>
            </a:endParaRPr>
          </a:p>
          <a:p>
            <a:pPr marL="355600" indent="-342900" fontAlgn="auto">
              <a:spcBef>
                <a:spcPts val="0"/>
              </a:spcBef>
              <a:spcAft>
                <a:spcPts val="0"/>
              </a:spcAft>
              <a:buFont typeface="Arial"/>
              <a:buChar char="•"/>
              <a:tabLst>
                <a:tab pos="354965" algn="l"/>
                <a:tab pos="355600" algn="l"/>
              </a:tabLst>
            </a:pPr>
            <a:r>
              <a:rPr lang="en-US" sz="2000" dirty="0" smtClean="0">
                <a:solidFill>
                  <a:prstClr val="black"/>
                </a:solidFill>
                <a:latin typeface="Times New Roman" panose="02020603050405020304" pitchFamily="18" charset="0"/>
                <a:cs typeface="Times New Roman" panose="02020603050405020304" pitchFamily="18" charset="0"/>
              </a:rPr>
              <a:t>For </a:t>
            </a:r>
            <a:r>
              <a:rPr lang="en-US" sz="2000" dirty="0">
                <a:solidFill>
                  <a:prstClr val="black"/>
                </a:solidFill>
                <a:latin typeface="Times New Roman" panose="02020603050405020304" pitchFamily="18" charset="0"/>
                <a:cs typeface="Times New Roman" panose="02020603050405020304" pitchFamily="18" charset="0"/>
              </a:rPr>
              <a:t>resources </a:t>
            </a:r>
            <a:r>
              <a:rPr lang="en-US" sz="2000" dirty="0" smtClean="0">
                <a:solidFill>
                  <a:prstClr val="black"/>
                </a:solidFill>
                <a:latin typeface="Times New Roman" panose="02020603050405020304" pitchFamily="18" charset="0"/>
                <a:cs typeface="Times New Roman" panose="02020603050405020304" pitchFamily="18" charset="0"/>
              </a:rPr>
              <a:t>to </a:t>
            </a:r>
            <a:r>
              <a:rPr lang="en-US" sz="2000" dirty="0">
                <a:solidFill>
                  <a:prstClr val="black"/>
                </a:solidFill>
                <a:latin typeface="Times New Roman" panose="02020603050405020304" pitchFamily="18" charset="0"/>
                <a:cs typeface="Times New Roman" panose="02020603050405020304" pitchFamily="18" charset="0"/>
              </a:rPr>
              <a:t>use when you talk to people with Medicare about the new Medicare </a:t>
            </a:r>
            <a:r>
              <a:rPr lang="en-US" sz="2000" dirty="0" smtClean="0">
                <a:solidFill>
                  <a:prstClr val="black"/>
                </a:solidFill>
                <a:latin typeface="Times New Roman" panose="02020603050405020304" pitchFamily="18" charset="0"/>
                <a:cs typeface="Times New Roman" panose="02020603050405020304" pitchFamily="18" charset="0"/>
              </a:rPr>
              <a:t>cards: </a:t>
            </a:r>
            <a:r>
              <a:rPr lang="en-US" sz="2000" u="sng" dirty="0" smtClean="0">
                <a:solidFill>
                  <a:srgbClr val="0000FF"/>
                </a:solidFill>
                <a:latin typeface="Times New Roman" panose="02020603050405020304" pitchFamily="18" charset="0"/>
                <a:cs typeface="Times New Roman" panose="02020603050405020304" pitchFamily="18" charset="0"/>
              </a:rPr>
              <a:t>https</a:t>
            </a:r>
            <a:r>
              <a:rPr lang="en-US" sz="2000" u="sng" dirty="0">
                <a:solidFill>
                  <a:srgbClr val="0000FF"/>
                </a:solidFill>
                <a:latin typeface="Times New Roman" panose="02020603050405020304" pitchFamily="18" charset="0"/>
                <a:cs typeface="Times New Roman" panose="02020603050405020304" pitchFamily="18" charset="0"/>
              </a:rPr>
              <a:t>://</a:t>
            </a:r>
            <a:r>
              <a:rPr lang="en-US" sz="2000" u="sng" dirty="0" smtClean="0">
                <a:solidFill>
                  <a:srgbClr val="0000FF"/>
                </a:solidFill>
                <a:latin typeface="Times New Roman" panose="02020603050405020304" pitchFamily="18" charset="0"/>
                <a:cs typeface="Times New Roman" panose="02020603050405020304" pitchFamily="18" charset="0"/>
              </a:rPr>
              <a:t>www.cms.gov/Medicare/New-Medicare-Card/Partners-and-Employers/Partners-and-employers.html</a:t>
            </a:r>
            <a:endParaRPr lang="en-US" sz="2000" u="sng" dirty="0">
              <a:solidFill>
                <a:srgbClr val="0000FF"/>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sz="2000" dirty="0">
              <a:solidFill>
                <a:prstClr val="black"/>
              </a:solidFill>
              <a:latin typeface="Times New Roman" panose="02020603050405020304" pitchFamily="18" charset="0"/>
              <a:cs typeface="Times New Roman" panose="02020603050405020304" pitchFamily="18" charset="0"/>
            </a:endParaRPr>
          </a:p>
          <a:p>
            <a:pPr marL="355600" indent="-342900" fontAlgn="auto">
              <a:spcBef>
                <a:spcPts val="0"/>
              </a:spcBef>
              <a:spcAft>
                <a:spcPts val="0"/>
              </a:spcAft>
              <a:buFont typeface="Arial"/>
              <a:buChar char="•"/>
              <a:tabLst>
                <a:tab pos="354965" algn="l"/>
                <a:tab pos="355600" algn="l"/>
              </a:tabLst>
            </a:pPr>
            <a:r>
              <a:rPr sz="2000" dirty="0">
                <a:solidFill>
                  <a:prstClr val="black"/>
                </a:solidFill>
                <a:latin typeface="Times New Roman" panose="02020603050405020304" pitchFamily="18" charset="0"/>
                <a:cs typeface="Times New Roman" panose="02020603050405020304" pitchFamily="18" charset="0"/>
              </a:rPr>
              <a:t>Please </a:t>
            </a:r>
            <a:r>
              <a:rPr sz="2000" spc="-5" dirty="0">
                <a:solidFill>
                  <a:prstClr val="black"/>
                </a:solidFill>
                <a:latin typeface="Times New Roman" panose="02020603050405020304" pitchFamily="18" charset="0"/>
                <a:cs typeface="Times New Roman" panose="02020603050405020304" pitchFamily="18" charset="0"/>
              </a:rPr>
              <a:t>submit </a:t>
            </a:r>
            <a:r>
              <a:rPr sz="2000" dirty="0">
                <a:solidFill>
                  <a:prstClr val="black"/>
                </a:solidFill>
                <a:latin typeface="Times New Roman" panose="02020603050405020304" pitchFamily="18" charset="0"/>
                <a:cs typeface="Times New Roman" panose="02020603050405020304" pitchFamily="18" charset="0"/>
              </a:rPr>
              <a:t>any additional </a:t>
            </a:r>
            <a:r>
              <a:rPr lang="en-US" sz="2000" dirty="0" smtClean="0">
                <a:solidFill>
                  <a:prstClr val="black"/>
                </a:solidFill>
                <a:latin typeface="Times New Roman" panose="02020603050405020304" pitchFamily="18" charset="0"/>
                <a:cs typeface="Times New Roman" panose="02020603050405020304" pitchFamily="18" charset="0"/>
              </a:rPr>
              <a:t>comments or questions</a:t>
            </a:r>
            <a:r>
              <a:rPr sz="2000" dirty="0" smtClean="0">
                <a:solidFill>
                  <a:prstClr val="black"/>
                </a:solidFill>
                <a:latin typeface="Times New Roman" panose="02020603050405020304" pitchFamily="18" charset="0"/>
                <a:cs typeface="Times New Roman" panose="02020603050405020304" pitchFamily="18" charset="0"/>
              </a:rPr>
              <a:t> </a:t>
            </a:r>
            <a:r>
              <a:rPr sz="2000" dirty="0">
                <a:solidFill>
                  <a:prstClr val="black"/>
                </a:solidFill>
                <a:latin typeface="Times New Roman" panose="02020603050405020304" pitchFamily="18" charset="0"/>
                <a:cs typeface="Times New Roman" panose="02020603050405020304" pitchFamily="18" charset="0"/>
              </a:rPr>
              <a:t>to the </a:t>
            </a:r>
            <a:r>
              <a:rPr lang="en-US" sz="2000" dirty="0" smtClean="0">
                <a:solidFill>
                  <a:prstClr val="black"/>
                </a:solidFill>
                <a:latin typeface="Times New Roman" panose="02020603050405020304" pitchFamily="18" charset="0"/>
                <a:cs typeface="Times New Roman" panose="02020603050405020304" pitchFamily="18" charset="0"/>
              </a:rPr>
              <a:t>New </a:t>
            </a:r>
            <a:r>
              <a:rPr lang="en-US" sz="2000" dirty="0">
                <a:solidFill>
                  <a:prstClr val="black"/>
                </a:solidFill>
                <a:latin typeface="Times New Roman" panose="02020603050405020304" pitchFamily="18" charset="0"/>
                <a:cs typeface="Times New Roman" panose="02020603050405020304" pitchFamily="18" charset="0"/>
              </a:rPr>
              <a:t>Medicare Card </a:t>
            </a:r>
            <a:r>
              <a:rPr sz="2000" dirty="0" smtClean="0">
                <a:solidFill>
                  <a:prstClr val="black"/>
                </a:solidFill>
                <a:latin typeface="Times New Roman" panose="02020603050405020304" pitchFamily="18" charset="0"/>
                <a:cs typeface="Times New Roman" panose="02020603050405020304" pitchFamily="18" charset="0"/>
              </a:rPr>
              <a:t>team </a:t>
            </a:r>
            <a:r>
              <a:rPr sz="2000" spc="-5" dirty="0" smtClean="0">
                <a:solidFill>
                  <a:prstClr val="black"/>
                </a:solidFill>
                <a:latin typeface="Times New Roman" panose="02020603050405020304" pitchFamily="18" charset="0"/>
                <a:cs typeface="Times New Roman" panose="02020603050405020304" pitchFamily="18" charset="0"/>
              </a:rPr>
              <a:t>mailbox:</a:t>
            </a:r>
            <a:r>
              <a:rPr lang="en-US" sz="2000" spc="-5" dirty="0">
                <a:solidFill>
                  <a:prstClr val="black"/>
                </a:solidFill>
                <a:latin typeface="Times New Roman" panose="02020603050405020304" pitchFamily="18" charset="0"/>
                <a:cs typeface="Times New Roman" panose="02020603050405020304" pitchFamily="18" charset="0"/>
              </a:rPr>
              <a:t> </a:t>
            </a:r>
            <a:r>
              <a:rPr lang="en-US" sz="2000" u="sng" spc="-5" dirty="0" smtClean="0">
                <a:solidFill>
                  <a:srgbClr val="0000FF"/>
                </a:solidFill>
                <a:latin typeface="Times New Roman" panose="02020603050405020304" pitchFamily="18" charset="0"/>
                <a:cs typeface="Times New Roman" panose="02020603050405020304" pitchFamily="18" charset="0"/>
              </a:rPr>
              <a:t>NewMedicareCardSSNRemoval@cms.hhs.gov</a:t>
            </a:r>
            <a:endParaRPr sz="2000" dirty="0">
              <a:solidFill>
                <a:prstClr val="black"/>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7022FF3C-310F-4809-A5BE-BC5BA8AA108D}" type="slidenum">
              <a:rPr>
                <a:solidFill>
                  <a:prstClr val="black">
                    <a:tint val="75000"/>
                  </a:prstClr>
                </a:solidFill>
              </a:rPr>
              <a:pPr/>
              <a:t>22</a:t>
            </a:fld>
            <a:endParaRPr dirty="0">
              <a:solidFill>
                <a:prstClr val="black">
                  <a:tint val="75000"/>
                </a:prstClr>
              </a:solidFill>
            </a:endParaRPr>
          </a:p>
        </p:txBody>
      </p:sp>
    </p:spTree>
    <p:extLst>
      <p:ext uri="{BB962C8B-B14F-4D97-AF65-F5344CB8AC3E}">
        <p14:creationId xmlns:p14="http://schemas.microsoft.com/office/powerpoint/2010/main" val="968383018"/>
      </p:ext>
    </p:extLst>
  </p:cSld>
  <p:clrMapOvr>
    <a:masterClrMapping/>
  </p:clrMapOvr>
  <mc:AlternateContent xmlns:mc="http://schemas.openxmlformats.org/markup-compatibility/2006" xmlns:p14="http://schemas.microsoft.com/office/powerpoint/2010/main">
    <mc:Choice Requires="p14">
      <p:transition spd="slow" p14:dur="2000" advTm="55364"/>
    </mc:Choice>
    <mc:Fallback xmlns="">
      <p:transition spd="slow" advTm="5536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Card Mailing Update </a:t>
            </a:r>
          </a:p>
        </p:txBody>
      </p:sp>
      <p:sp>
        <p:nvSpPr>
          <p:cNvPr id="7" name="Content Placeholder 6"/>
          <p:cNvSpPr>
            <a:spLocks noGrp="1"/>
          </p:cNvSpPr>
          <p:nvPr>
            <p:ph idx="1"/>
          </p:nvPr>
        </p:nvSpPr>
        <p:spPr>
          <a:xfrm>
            <a:off x="228599" y="1054995"/>
            <a:ext cx="8771021" cy="5390392"/>
          </a:xfrm>
        </p:spPr>
        <p:txBody>
          <a:bodyPr/>
          <a:lstStyle/>
          <a:p>
            <a:pPr>
              <a:spcBef>
                <a:spcPts val="600"/>
              </a:spcBef>
              <a:spcAft>
                <a:spcPts val="600"/>
              </a:spcAft>
            </a:pPr>
            <a:r>
              <a:rPr lang="en-US" sz="1500" dirty="0"/>
              <a:t>Card Mailing Strategy: </a:t>
            </a:r>
            <a:r>
              <a:rPr lang="en-US" sz="1500" u="sng" dirty="0">
                <a:solidFill>
                  <a:srgbClr val="0000FF"/>
                </a:solidFill>
              </a:rPr>
              <a:t>https://</a:t>
            </a:r>
            <a:r>
              <a:rPr lang="en-US" sz="1500" u="sng" dirty="0" smtClean="0">
                <a:solidFill>
                  <a:srgbClr val="0000FF"/>
                </a:solidFill>
              </a:rPr>
              <a:t>www.cms.gov/Medicare/New-Medicare-Card/NMC-Mailing-Strategy.pdf  </a:t>
            </a:r>
          </a:p>
        </p:txBody>
      </p:sp>
      <p:sp>
        <p:nvSpPr>
          <p:cNvPr id="5" name="Slide Number Placeholder 4"/>
          <p:cNvSpPr>
            <a:spLocks noGrp="1"/>
          </p:cNvSpPr>
          <p:nvPr>
            <p:ph type="sldNum" sz="quarter" idx="10"/>
          </p:nvPr>
        </p:nvSpPr>
        <p:spPr>
          <a:xfrm>
            <a:off x="7010400" y="6492875"/>
            <a:ext cx="2133600" cy="365125"/>
          </a:xfrm>
        </p:spPr>
        <p:txBody>
          <a:bodyPr/>
          <a:lstStyle/>
          <a:p>
            <a:fld id="{7022FF3C-310F-4809-A5BE-BC5BA8AA108D}" type="slidenum">
              <a:rPr lang="en-US" smtClean="0"/>
              <a:pPr/>
              <a:t>3</a:t>
            </a:fld>
            <a:endParaRPr lang="en-US" dirty="0"/>
          </a:p>
        </p:txBody>
      </p:sp>
      <p:graphicFrame>
        <p:nvGraphicFramePr>
          <p:cNvPr id="8" name="Table 7" descr="Newly Eligible People with Medicare - All - Nationwide: April 2018 - Ongoing&#10;&#10;Wave 1 - Delaware, District of Columbia, Maryland, Pennsylvania, Virginia, West Virginia: Beginning May 2018 COMPLETE &#10;&#10;&#10;Wave 2 - Alaska, American Samoa, California, Guam, Hawaii, Northern Mariana Islands, Oregon: Beginning May 2018 COMPLETE&#10;&#10;Wave 3 - Arkansas, Illinois, Indiana, Iowa, Kansas, Minnesota, Nebraska, North Dakota, Oklahoma, South Dakota, Wisconsin: Beginning June 2018 COMPLETE &#10;&#10;Wave 4 - Connecticut, Maine, Massachusetts, New Hampshire, New Jersey, New York, Rhode Island, Vermont: Beginning July 2018&#10;&#10;Wave 5 - Alabama, Florida, Georgia, North Carolina, South Carolina: Beginning August 2018&#10;&#10;Wave 6 - Arizona, Colorado, Idaho, Montana, Nevada, New Mexico, Texas, Utah, Washington, Wyoming : After  August 2018&#10;&#10;Wave 7 - Kentucky, Louisiana, Michigan, Mississippi, Missouri, Ohio, Puerto Rico, Tennessee, Virgin Islands: After August 2018&#10;" title="Card Mailing Update"/>
          <p:cNvGraphicFramePr>
            <a:graphicFrameLocks noGrp="1"/>
          </p:cNvGraphicFramePr>
          <p:nvPr>
            <p:extLst>
              <p:ext uri="{D42A27DB-BD31-4B8C-83A1-F6EECF244321}">
                <p14:modId xmlns:p14="http://schemas.microsoft.com/office/powerpoint/2010/main" val="2378704516"/>
              </p:ext>
            </p:extLst>
          </p:nvPr>
        </p:nvGraphicFramePr>
        <p:xfrm>
          <a:off x="651709" y="1546830"/>
          <a:ext cx="7924800" cy="4887023"/>
        </p:xfrm>
        <a:graphic>
          <a:graphicData uri="http://schemas.openxmlformats.org/drawingml/2006/table">
            <a:tbl>
              <a:tblPr firstRow="1" bandRow="1">
                <a:tableStyleId>{5C22544A-7EE6-4342-B048-85BDC9FD1C3A}</a:tableStyleId>
              </a:tblPr>
              <a:tblGrid>
                <a:gridCol w="1336117">
                  <a:extLst>
                    <a:ext uri="{9D8B030D-6E8A-4147-A177-3AD203B41FA5}">
                      <a16:colId xmlns="" xmlns:a16="http://schemas.microsoft.com/office/drawing/2014/main" val="20000"/>
                    </a:ext>
                  </a:extLst>
                </a:gridCol>
                <a:gridCol w="4459229">
                  <a:extLst>
                    <a:ext uri="{9D8B030D-6E8A-4147-A177-3AD203B41FA5}">
                      <a16:colId xmlns="" xmlns:a16="http://schemas.microsoft.com/office/drawing/2014/main" val="20001"/>
                    </a:ext>
                  </a:extLst>
                </a:gridCol>
                <a:gridCol w="2129454">
                  <a:extLst>
                    <a:ext uri="{9D8B030D-6E8A-4147-A177-3AD203B41FA5}">
                      <a16:colId xmlns="" xmlns:a16="http://schemas.microsoft.com/office/drawing/2014/main" val="20002"/>
                    </a:ext>
                  </a:extLst>
                </a:gridCol>
              </a:tblGrid>
              <a:tr h="306305">
                <a:tc>
                  <a:txBody>
                    <a:bodyPr/>
                    <a:lstStyle/>
                    <a:p>
                      <a:pPr algn="ctr"/>
                      <a:r>
                        <a:rPr lang="en-US" sz="1300" dirty="0" smtClean="0">
                          <a:latin typeface="Times New Roman" panose="02020603050405020304" pitchFamily="18" charset="0"/>
                          <a:cs typeface="Times New Roman" panose="02020603050405020304" pitchFamily="18" charset="0"/>
                        </a:rPr>
                        <a:t>Wave</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latin typeface="Times New Roman" panose="02020603050405020304" pitchFamily="18" charset="0"/>
                          <a:cs typeface="Times New Roman" panose="02020603050405020304" pitchFamily="18" charset="0"/>
                        </a:rPr>
                        <a:t>States Included</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latin typeface="Times New Roman" panose="02020603050405020304" pitchFamily="18" charset="0"/>
                          <a:cs typeface="Times New Roman" panose="02020603050405020304" pitchFamily="18" charset="0"/>
                        </a:rPr>
                        <a:t>Cards Mailing</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702943">
                <a:tc>
                  <a:txBody>
                    <a:bodyPr/>
                    <a:lstStyle/>
                    <a:p>
                      <a:pPr algn="ctr"/>
                      <a:r>
                        <a:rPr lang="en-US" sz="1300" dirty="0" smtClean="0">
                          <a:latin typeface="Times New Roman" panose="02020603050405020304" pitchFamily="18" charset="0"/>
                          <a:cs typeface="Times New Roman" panose="02020603050405020304" pitchFamily="18" charset="0"/>
                        </a:rPr>
                        <a:t>Newly Eligible People with Medicare</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00" dirty="0" smtClean="0">
                          <a:latin typeface="Times New Roman" panose="02020603050405020304" pitchFamily="18" charset="0"/>
                          <a:cs typeface="Times New Roman" panose="02020603050405020304" pitchFamily="18" charset="0"/>
                        </a:rPr>
                        <a:t>All - Nationwide</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00" dirty="0" smtClean="0">
                          <a:latin typeface="Times New Roman" panose="02020603050405020304" pitchFamily="18" charset="0"/>
                          <a:cs typeface="Times New Roman" panose="02020603050405020304" pitchFamily="18" charset="0"/>
                        </a:rPr>
                        <a:t>April 2018 - Ongoing</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45051">
                <a:tc>
                  <a:txBody>
                    <a:bodyPr/>
                    <a:lstStyle/>
                    <a:p>
                      <a:pPr algn="ctr"/>
                      <a:r>
                        <a:rPr lang="en-US" sz="1300" dirty="0" smtClean="0">
                          <a:latin typeface="Times New Roman" panose="02020603050405020304" pitchFamily="18" charset="0"/>
                          <a:cs typeface="Times New Roman" panose="02020603050405020304" pitchFamily="18" charset="0"/>
                        </a:rPr>
                        <a:t>1</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300" dirty="0" smtClean="0">
                          <a:latin typeface="Times New Roman" panose="02020603050405020304" pitchFamily="18" charset="0"/>
                          <a:cs typeface="Times New Roman" panose="02020603050405020304" pitchFamily="18" charset="0"/>
                        </a:rPr>
                        <a:t>Delaware, District of Columbia, Maryland, Pennsylvania, Virginia, West Virginia</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Times New Roman" panose="02020603050405020304" pitchFamily="18" charset="0"/>
                          <a:cs typeface="Times New Roman" panose="02020603050405020304" pitchFamily="18" charset="0"/>
                        </a:rPr>
                        <a:t>Beginning May 2018</a:t>
                      </a:r>
                    </a:p>
                    <a:p>
                      <a:r>
                        <a:rPr lang="en-US" sz="1300" dirty="0" smtClean="0">
                          <a:latin typeface="Times New Roman" panose="02020603050405020304" pitchFamily="18" charset="0"/>
                          <a:cs typeface="Times New Roman" panose="02020603050405020304" pitchFamily="18" charset="0"/>
                        </a:rPr>
                        <a:t>      </a:t>
                      </a:r>
                      <a:r>
                        <a:rPr lang="en-US" sz="1300" b="1" dirty="0" smtClean="0">
                          <a:latin typeface="Times New Roman" panose="02020603050405020304" pitchFamily="18" charset="0"/>
                          <a:cs typeface="Times New Roman" panose="02020603050405020304" pitchFamily="18" charset="0"/>
                        </a:rPr>
                        <a:t>COMPLETE</a:t>
                      </a:r>
                      <a:r>
                        <a:rPr lang="en-US" sz="1300" dirty="0" smtClean="0">
                          <a:latin typeface="Times New Roman" panose="02020603050405020304" pitchFamily="18" charset="0"/>
                          <a:cs typeface="Times New Roman" panose="02020603050405020304" pitchFamily="18" charset="0"/>
                        </a:rPr>
                        <a:t> </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44723">
                <a:tc>
                  <a:txBody>
                    <a:bodyPr/>
                    <a:lstStyle/>
                    <a:p>
                      <a:pPr algn="ctr"/>
                      <a:r>
                        <a:rPr lang="en-US" sz="1300" dirty="0" smtClean="0">
                          <a:latin typeface="Times New Roman" panose="02020603050405020304" pitchFamily="18" charset="0"/>
                          <a:cs typeface="Times New Roman" panose="02020603050405020304" pitchFamily="18" charset="0"/>
                        </a:rPr>
                        <a:t>2</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300" dirty="0" smtClean="0">
                          <a:latin typeface="Times New Roman" panose="02020603050405020304" pitchFamily="18" charset="0"/>
                          <a:cs typeface="Times New Roman" panose="02020603050405020304" pitchFamily="18" charset="0"/>
                        </a:rPr>
                        <a:t>Alaska, American Samoa, California, Guam, Hawaii, Northern Mariana Islands, Oregon </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Times New Roman" panose="02020603050405020304" pitchFamily="18" charset="0"/>
                          <a:cs typeface="Times New Roman" panose="02020603050405020304" pitchFamily="18" charset="0"/>
                        </a:rPr>
                        <a:t>Beginning May 2018</a:t>
                      </a:r>
                    </a:p>
                    <a:p>
                      <a:r>
                        <a:rPr lang="en-US" sz="1300" dirty="0" smtClean="0">
                          <a:latin typeface="Times New Roman" panose="02020603050405020304" pitchFamily="18" charset="0"/>
                          <a:cs typeface="Times New Roman" panose="02020603050405020304" pitchFamily="18" charset="0"/>
                        </a:rPr>
                        <a:t>      </a:t>
                      </a:r>
                      <a:r>
                        <a:rPr lang="en-US" sz="1300" b="1" dirty="0" smtClean="0">
                          <a:latin typeface="Times New Roman" panose="02020603050405020304" pitchFamily="18" charset="0"/>
                          <a:cs typeface="Times New Roman" panose="02020603050405020304" pitchFamily="18" charset="0"/>
                        </a:rPr>
                        <a:t>COMPLETE</a:t>
                      </a:r>
                      <a:r>
                        <a:rPr lang="en-US" sz="1300" dirty="0" smtClean="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685190">
                <a:tc>
                  <a:txBody>
                    <a:bodyPr/>
                    <a:lstStyle/>
                    <a:p>
                      <a:pPr algn="ctr"/>
                      <a:r>
                        <a:rPr lang="en-US" sz="1300" dirty="0" smtClean="0">
                          <a:latin typeface="Times New Roman" panose="02020603050405020304" pitchFamily="18" charset="0"/>
                          <a:cs typeface="Times New Roman" panose="02020603050405020304" pitchFamily="18" charset="0"/>
                        </a:rPr>
                        <a:t>3</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300" dirty="0" smtClean="0">
                          <a:latin typeface="Times New Roman" panose="02020603050405020304" pitchFamily="18" charset="0"/>
                          <a:cs typeface="Times New Roman" panose="02020603050405020304" pitchFamily="18" charset="0"/>
                        </a:rPr>
                        <a:t>Arkansas, Illinois, Indiana, Iowa, Kansas, Minnesota, Nebraska, North Dakota, Oklahoma, South Dakota, Wisconsin</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Times New Roman" panose="02020603050405020304" pitchFamily="18" charset="0"/>
                          <a:cs typeface="Times New Roman" panose="02020603050405020304" pitchFamily="18" charset="0"/>
                        </a:rPr>
                        <a:t>Beginning</a:t>
                      </a:r>
                      <a:r>
                        <a:rPr lang="en-US" sz="1300" baseline="0" dirty="0" smtClean="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June 2018</a:t>
                      </a:r>
                    </a:p>
                    <a:p>
                      <a:pPr marL="228600" indent="0" algn="l"/>
                      <a:r>
                        <a:rPr lang="en-US" sz="1300" b="1" dirty="0" smtClean="0">
                          <a:latin typeface="Times New Roman" panose="02020603050405020304" pitchFamily="18" charset="0"/>
                          <a:cs typeface="Times New Roman" panose="02020603050405020304" pitchFamily="18" charset="0"/>
                        </a:rPr>
                        <a:t>COMPLETE</a:t>
                      </a:r>
                      <a:r>
                        <a:rPr lang="en-US" sz="1300" dirty="0" smtClean="0">
                          <a:latin typeface="Times New Roman" panose="02020603050405020304" pitchFamily="18" charset="0"/>
                          <a:cs typeface="Times New Roman" panose="02020603050405020304" pitchFamily="18" charset="0"/>
                        </a:rPr>
                        <a:t> </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538377">
                <a:tc>
                  <a:txBody>
                    <a:bodyPr/>
                    <a:lstStyle/>
                    <a:p>
                      <a:pPr algn="ctr"/>
                      <a:r>
                        <a:rPr lang="en-US" sz="1300" dirty="0" smtClean="0">
                          <a:latin typeface="Times New Roman" panose="02020603050405020304" pitchFamily="18" charset="0"/>
                          <a:cs typeface="Times New Roman" panose="02020603050405020304" pitchFamily="18" charset="0"/>
                        </a:rPr>
                        <a:t>4</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300" dirty="0" smtClean="0">
                          <a:latin typeface="Times New Roman" panose="02020603050405020304" pitchFamily="18" charset="0"/>
                          <a:cs typeface="Times New Roman" panose="02020603050405020304" pitchFamily="18" charset="0"/>
                        </a:rPr>
                        <a:t>Connecticut, Maine, Massachusetts, New Hampshire, New Jersey, New York, Rhode Island, Vermont</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Times New Roman" panose="02020603050405020304" pitchFamily="18" charset="0"/>
                          <a:cs typeface="Times New Roman" panose="02020603050405020304" pitchFamily="18" charset="0"/>
                        </a:rPr>
                        <a:t>Beginning</a:t>
                      </a:r>
                      <a:r>
                        <a:rPr lang="en-US" sz="1300" baseline="0" dirty="0" smtClean="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July 2018</a:t>
                      </a:r>
                    </a:p>
                    <a:p>
                      <a:r>
                        <a:rPr lang="en-US" sz="1300" dirty="0" smtClean="0">
                          <a:latin typeface="Times New Roman" panose="02020603050405020304" pitchFamily="18" charset="0"/>
                          <a:cs typeface="Times New Roman" panose="02020603050405020304" pitchFamily="18" charset="0"/>
                        </a:rPr>
                        <a:t>      </a:t>
                      </a:r>
                      <a:r>
                        <a:rPr lang="en-US" sz="1300" b="1" dirty="0" smtClean="0">
                          <a:latin typeface="Times New Roman" panose="02020603050405020304" pitchFamily="18" charset="0"/>
                          <a:cs typeface="Times New Roman" panose="02020603050405020304" pitchFamily="18" charset="0"/>
                        </a:rPr>
                        <a:t>COMPLETE</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39579">
                <a:tc>
                  <a:txBody>
                    <a:bodyPr/>
                    <a:lstStyle/>
                    <a:p>
                      <a:pPr algn="ctr"/>
                      <a:r>
                        <a:rPr lang="en-US" sz="1300" dirty="0" smtClean="0">
                          <a:latin typeface="Times New Roman" panose="02020603050405020304" pitchFamily="18" charset="0"/>
                          <a:cs typeface="Times New Roman" panose="02020603050405020304" pitchFamily="18" charset="0"/>
                        </a:rPr>
                        <a:t>5</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300" dirty="0" smtClean="0">
                          <a:latin typeface="Times New Roman" panose="02020603050405020304" pitchFamily="18" charset="0"/>
                          <a:cs typeface="Times New Roman" panose="02020603050405020304" pitchFamily="18" charset="0"/>
                        </a:rPr>
                        <a:t>Alabama, Florida, Georgia, North Carolina, South Carolina</a:t>
                      </a:r>
                      <a:endParaRPr lang="en-US"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Times New Roman" panose="02020603050405020304" pitchFamily="18" charset="0"/>
                          <a:cs typeface="Times New Roman" panose="02020603050405020304" pitchFamily="18" charset="0"/>
                        </a:rPr>
                        <a:t>Beginning August</a:t>
                      </a:r>
                      <a:r>
                        <a:rPr lang="en-US" sz="1300" baseline="0" dirty="0" smtClean="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2018</a:t>
                      </a:r>
                    </a:p>
                    <a:p>
                      <a:r>
                        <a:rPr lang="en-US" sz="1300" dirty="0" smtClean="0">
                          <a:latin typeface="Times New Roman" panose="02020603050405020304" pitchFamily="18" charset="0"/>
                          <a:cs typeface="Times New Roman" panose="02020603050405020304" pitchFamily="18" charset="0"/>
                        </a:rPr>
                        <a:t>     </a:t>
                      </a:r>
                      <a:r>
                        <a:rPr lang="en-US" sz="1300" b="1" dirty="0" smtClean="0">
                          <a:latin typeface="Times New Roman" panose="02020603050405020304" pitchFamily="18" charset="0"/>
                          <a:cs typeface="Times New Roman" panose="02020603050405020304" pitchFamily="18" charset="0"/>
                        </a:rPr>
                        <a:t>COMPLETE</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538377">
                <a:tc>
                  <a:txBody>
                    <a:bodyPr/>
                    <a:lstStyle/>
                    <a:p>
                      <a:pPr algn="ctr"/>
                      <a:r>
                        <a:rPr lang="en-US" sz="1300" dirty="0" smtClean="0">
                          <a:latin typeface="Times New Roman" panose="02020603050405020304" pitchFamily="18" charset="0"/>
                          <a:cs typeface="Times New Roman" panose="02020603050405020304" pitchFamily="18" charset="0"/>
                        </a:rPr>
                        <a:t>6</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300" dirty="0" smtClean="0">
                          <a:latin typeface="Times New Roman" panose="02020603050405020304" pitchFamily="18" charset="0"/>
                          <a:cs typeface="Times New Roman" panose="02020603050405020304" pitchFamily="18" charset="0"/>
                        </a:rPr>
                        <a:t>Arizona, Colorado, Idaho, Montana, Nevada, New Mexico, Texas, Utah, Washington, Wyoming </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Times New Roman" panose="02020603050405020304" pitchFamily="18" charset="0"/>
                          <a:cs typeface="Times New Roman" panose="02020603050405020304" pitchFamily="18" charset="0"/>
                        </a:rPr>
                        <a:t>Beginning</a:t>
                      </a:r>
                      <a:r>
                        <a:rPr lang="en-US" sz="1300" baseline="0" dirty="0" smtClean="0">
                          <a:latin typeface="Times New Roman" panose="02020603050405020304" pitchFamily="18" charset="0"/>
                          <a:cs typeface="Times New Roman" panose="02020603050405020304" pitchFamily="18" charset="0"/>
                        </a:rPr>
                        <a:t> September</a:t>
                      </a:r>
                      <a:r>
                        <a:rPr lang="en-US" sz="1300" dirty="0" smtClean="0">
                          <a:latin typeface="Times New Roman" panose="02020603050405020304" pitchFamily="18" charset="0"/>
                          <a:cs typeface="Times New Roman" panose="02020603050405020304" pitchFamily="18" charset="0"/>
                        </a:rPr>
                        <a:t> 2018 </a:t>
                      </a:r>
                    </a:p>
                    <a:p>
                      <a:r>
                        <a:rPr lang="en-US" sz="1300" dirty="0" smtClean="0">
                          <a:latin typeface="Times New Roman" panose="02020603050405020304" pitchFamily="18" charset="0"/>
                          <a:cs typeface="Times New Roman" panose="02020603050405020304" pitchFamily="18" charset="0"/>
                        </a:rPr>
                        <a:t>     </a:t>
                      </a:r>
                      <a:r>
                        <a:rPr lang="en-US" sz="1300" b="1" dirty="0" smtClean="0">
                          <a:latin typeface="Times New Roman" panose="02020603050405020304" pitchFamily="18" charset="0"/>
                          <a:cs typeface="Times New Roman" panose="02020603050405020304" pitchFamily="18" charset="0"/>
                        </a:rPr>
                        <a:t>COMPLETE</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538377">
                <a:tc>
                  <a:txBody>
                    <a:bodyPr/>
                    <a:lstStyle/>
                    <a:p>
                      <a:pPr algn="ctr"/>
                      <a:r>
                        <a:rPr lang="en-US" sz="1300" dirty="0" smtClean="0">
                          <a:latin typeface="Times New Roman" panose="02020603050405020304" pitchFamily="18" charset="0"/>
                          <a:cs typeface="Times New Roman" panose="02020603050405020304" pitchFamily="18" charset="0"/>
                        </a:rPr>
                        <a:t>7</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300" dirty="0" smtClean="0">
                          <a:latin typeface="Times New Roman" panose="02020603050405020304" pitchFamily="18" charset="0"/>
                          <a:cs typeface="Times New Roman" panose="02020603050405020304" pitchFamily="18" charset="0"/>
                        </a:rPr>
                        <a:t>Kentucky, Louisiana, Michigan, Mississippi, Missouri, Ohio, Puerto Rico, Tennessee, Virgin Islands</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Times New Roman" panose="02020603050405020304" pitchFamily="18" charset="0"/>
                          <a:cs typeface="Times New Roman" panose="02020603050405020304" pitchFamily="18" charset="0"/>
                        </a:rPr>
                        <a:t>Beginning</a:t>
                      </a:r>
                      <a:r>
                        <a:rPr lang="en-US" sz="1300" baseline="0" dirty="0" smtClean="0">
                          <a:latin typeface="Times New Roman" panose="02020603050405020304" pitchFamily="18" charset="0"/>
                          <a:cs typeface="Times New Roman" panose="02020603050405020304" pitchFamily="18" charset="0"/>
                        </a:rPr>
                        <a:t> October 2018</a:t>
                      </a:r>
                      <a:endParaRPr lang="en-US" sz="1300" dirty="0" smtClean="0">
                        <a:latin typeface="Times New Roman" panose="02020603050405020304" pitchFamily="18" charset="0"/>
                        <a:cs typeface="Times New Roman" panose="02020603050405020304" pitchFamily="18" charset="0"/>
                      </a:endParaRPr>
                    </a:p>
                    <a:p>
                      <a:r>
                        <a:rPr lang="en-US" sz="1300" dirty="0" smtClean="0">
                          <a:latin typeface="Times New Roman" panose="02020603050405020304" pitchFamily="18" charset="0"/>
                          <a:cs typeface="Times New Roman" panose="02020603050405020304" pitchFamily="18" charset="0"/>
                        </a:rPr>
                        <a:t>     </a:t>
                      </a:r>
                      <a:r>
                        <a:rPr lang="en-US" sz="1300" b="1" dirty="0" smtClean="0">
                          <a:latin typeface="Times New Roman" panose="02020603050405020304" pitchFamily="18" charset="0"/>
                          <a:cs typeface="Times New Roman" panose="02020603050405020304" pitchFamily="18" charset="0"/>
                        </a:rPr>
                        <a:t>COMPLETE</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398016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  </a:t>
            </a:r>
            <a:br>
              <a:rPr lang="en-US" dirty="0"/>
            </a:br>
            <a:r>
              <a:rPr lang="en-US" sz="2800" b="1" dirty="0" smtClean="0"/>
              <a:t>Key Points to Reinforce with Beneficiaries</a:t>
            </a:r>
            <a:r>
              <a:rPr lang="en-US" b="1" dirty="0"/>
              <a:t/>
            </a:r>
            <a:br>
              <a:rPr lang="en-US" b="1" dirty="0"/>
            </a:br>
            <a:endParaRPr lang="en-US" b="1" dirty="0"/>
          </a:p>
        </p:txBody>
      </p:sp>
      <p:sp>
        <p:nvSpPr>
          <p:cNvPr id="5" name="Content Placeholder 1"/>
          <p:cNvSpPr>
            <a:spLocks noGrp="1"/>
          </p:cNvSpPr>
          <p:nvPr>
            <p:ph idx="1"/>
          </p:nvPr>
        </p:nvSpPr>
        <p:spPr>
          <a:xfrm>
            <a:off x="457200" y="1185703"/>
            <a:ext cx="8229600" cy="5151895"/>
          </a:xfrm>
        </p:spPr>
        <p:txBody>
          <a:bodyPr>
            <a:normAutofit/>
          </a:bodyPr>
          <a:lstStyle/>
          <a:p>
            <a:pPr marL="0" indent="0">
              <a:buNone/>
            </a:pPr>
            <a:r>
              <a:rPr lang="en-US" sz="2000" b="1" dirty="0" smtClean="0"/>
              <a:t>If someone with Medicare says they haven’t received a new card by now, they should:</a:t>
            </a:r>
            <a:endParaRPr lang="en-US" sz="2000" dirty="0" smtClean="0"/>
          </a:p>
          <a:p>
            <a:r>
              <a:rPr lang="en-US" sz="2000" dirty="0"/>
              <a:t>Look around </a:t>
            </a:r>
            <a:r>
              <a:rPr lang="en-US" sz="2000" dirty="0" smtClean="0"/>
              <a:t>their </a:t>
            </a:r>
            <a:r>
              <a:rPr lang="en-US" sz="2000" dirty="0"/>
              <a:t>house for any old or unopened mail. </a:t>
            </a:r>
            <a:r>
              <a:rPr lang="en-US" sz="2000" dirty="0" smtClean="0"/>
              <a:t>Their </a:t>
            </a:r>
            <a:r>
              <a:rPr lang="en-US" sz="2000" dirty="0"/>
              <a:t>new Medicare card </a:t>
            </a:r>
            <a:r>
              <a:rPr lang="en-US" sz="2000" dirty="0" smtClean="0"/>
              <a:t>was mailed in </a:t>
            </a:r>
            <a:r>
              <a:rPr lang="en-US" sz="2000" dirty="0"/>
              <a:t>a plain white envelope from the Department of Health and Human Services</a:t>
            </a:r>
            <a:r>
              <a:rPr lang="en-US" sz="2000" dirty="0" smtClean="0"/>
              <a:t>.</a:t>
            </a:r>
          </a:p>
          <a:p>
            <a:pPr marL="0" indent="0">
              <a:buNone/>
            </a:pPr>
            <a:endParaRPr lang="en-US" sz="2000" strike="sngStrike" dirty="0"/>
          </a:p>
          <a:p>
            <a:r>
              <a:rPr lang="en-US" sz="2000" dirty="0" smtClean="0"/>
              <a:t>Sign into MyMedicare.gov to see their Medicare number or print their official card.  They’ll need to create an account if they don’t already have one</a:t>
            </a:r>
            <a:r>
              <a:rPr lang="en-US" sz="2000" dirty="0"/>
              <a:t>. </a:t>
            </a:r>
            <a:endParaRPr lang="en-US" sz="2000" dirty="0" smtClean="0"/>
          </a:p>
          <a:p>
            <a:pPr marL="0" indent="0">
              <a:buNone/>
            </a:pPr>
            <a:endParaRPr lang="en-US" sz="2000" dirty="0" smtClean="0"/>
          </a:p>
          <a:p>
            <a:r>
              <a:rPr lang="en-US" sz="2000" dirty="0" smtClean="0"/>
              <a:t>Call 1-800-MEDICARE </a:t>
            </a:r>
            <a:r>
              <a:rPr lang="en-US" sz="2000" dirty="0"/>
              <a:t>(1-800-633-4227) where we can verify their identity, check their address and help them get their new card.  There might be something that needs to be corrected, </a:t>
            </a:r>
            <a:r>
              <a:rPr lang="en-US" sz="2000" dirty="0" smtClean="0"/>
              <a:t> </a:t>
            </a:r>
            <a:r>
              <a:rPr lang="en-US" sz="2000" dirty="0"/>
              <a:t>like their mailing address.</a:t>
            </a:r>
          </a:p>
          <a:p>
            <a:pPr marL="0" indent="0">
              <a:buNone/>
            </a:pPr>
            <a:endParaRPr lang="en-US" sz="2000" dirty="0" smtClean="0"/>
          </a:p>
          <a:p>
            <a:r>
              <a:rPr lang="en-US" sz="2000" dirty="0" smtClean="0"/>
              <a:t>Use their current card to get health care services (until January 1, 2020).</a:t>
            </a:r>
            <a:endParaRPr lang="en-US" sz="2000" dirty="0"/>
          </a:p>
          <a:p>
            <a:pPr marL="457200" lvl="1" indent="0">
              <a:buNone/>
            </a:pPr>
            <a:endParaRPr lang="en-US" sz="2000" dirty="0"/>
          </a:p>
          <a:p>
            <a:pPr marL="457200" lvl="1" indent="0">
              <a:buNone/>
            </a:pPr>
            <a:endParaRPr lang="en-US" sz="2000" dirty="0"/>
          </a:p>
          <a:p>
            <a:pPr marL="0" indent="0">
              <a:buNone/>
            </a:pPr>
            <a:endParaRPr lang="en-US" sz="2400" dirty="0"/>
          </a:p>
        </p:txBody>
      </p:sp>
      <p:sp>
        <p:nvSpPr>
          <p:cNvPr id="4" name="Slide Number Placeholder 6"/>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smtClean="0">
                <a:solidFill>
                  <a:prstClr val="black">
                    <a:tint val="75000"/>
                  </a:prstClr>
                </a:solidFill>
              </a:rPr>
              <a:pPr/>
              <a:t>4</a:t>
            </a:fld>
            <a:endParaRPr dirty="0">
              <a:solidFill>
                <a:prstClr val="black">
                  <a:tint val="75000"/>
                </a:prstClr>
              </a:solidFill>
            </a:endParaRPr>
          </a:p>
        </p:txBody>
      </p:sp>
    </p:spTree>
    <p:extLst>
      <p:ext uri="{BB962C8B-B14F-4D97-AF65-F5344CB8AC3E}">
        <p14:creationId xmlns:p14="http://schemas.microsoft.com/office/powerpoint/2010/main" val="3439613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91643"/>
            <a:ext cx="6477000" cy="430887"/>
          </a:xfrm>
        </p:spPr>
        <p:txBody>
          <a:bodyPr anchor="ctr"/>
          <a:lstStyle/>
          <a:p>
            <a:r>
              <a:rPr lang="en-US" b="1" dirty="0" smtClean="0">
                <a:solidFill>
                  <a:prstClr val="white"/>
                </a:solidFill>
              </a:rPr>
              <a:t>Key Points to Reinforce with Beneficiaries</a:t>
            </a:r>
            <a:endParaRPr lang="en-US" b="1" dirty="0"/>
          </a:p>
        </p:txBody>
      </p:sp>
      <p:sp>
        <p:nvSpPr>
          <p:cNvPr id="3" name="Content Placeholder 2"/>
          <p:cNvSpPr>
            <a:spLocks noGrp="1"/>
          </p:cNvSpPr>
          <p:nvPr>
            <p:ph idx="1"/>
          </p:nvPr>
        </p:nvSpPr>
        <p:spPr>
          <a:xfrm>
            <a:off x="559638" y="1191472"/>
            <a:ext cx="7886700" cy="4553722"/>
          </a:xfrm>
        </p:spPr>
        <p:txBody>
          <a:bodyPr/>
          <a:lstStyle/>
          <a:p>
            <a:pPr marL="457200" lvl="0" indent="-457200" defTabSz="914400">
              <a:buFont typeface="Arial" panose="020B0604020202020204" pitchFamily="34" charset="0"/>
              <a:buChar char="•"/>
            </a:pPr>
            <a:r>
              <a:rPr lang="en-US" sz="2000" kern="0" dirty="0" smtClean="0">
                <a:latin typeface="Times New Roman" panose="02020603050405020304" pitchFamily="18" charset="0"/>
                <a:cs typeface="Times New Roman" panose="02020603050405020304" pitchFamily="18" charset="0"/>
              </a:rPr>
              <a:t>Beneficiaries should: </a:t>
            </a:r>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a:t>
            </a:r>
            <a:r>
              <a:rPr lang="en-US" sz="2000" kern="0" dirty="0" smtClean="0">
                <a:latin typeface="Times New Roman" panose="02020603050405020304" pitchFamily="18" charset="0"/>
                <a:cs typeface="Times New Roman" panose="02020603050405020304" pitchFamily="18" charset="0"/>
              </a:rPr>
              <a:t>tart using their new </a:t>
            </a:r>
            <a:r>
              <a:rPr lang="en-US" sz="2000" dirty="0" smtClean="0">
                <a:latin typeface="Times New Roman" panose="02020603050405020304" pitchFamily="18" charset="0"/>
                <a:cs typeface="Times New Roman" panose="02020603050405020304" pitchFamily="18" charset="0"/>
              </a:rPr>
              <a:t>Medicare card right away</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a:t>
            </a:r>
            <a:r>
              <a:rPr lang="en-US" sz="2000" kern="0" dirty="0" smtClean="0">
                <a:latin typeface="Times New Roman" panose="02020603050405020304" pitchFamily="18" charset="0"/>
                <a:cs typeface="Times New Roman" panose="02020603050405020304" pitchFamily="18" charset="0"/>
              </a:rPr>
              <a:t>afely destroy their old card</a:t>
            </a:r>
            <a:r>
              <a:rPr lang="en-US" sz="2000" strike="sngStrike" kern="0" dirty="0" smtClean="0">
                <a:latin typeface="Times New Roman" panose="02020603050405020304" pitchFamily="18" charset="0"/>
                <a:cs typeface="Times New Roman" panose="02020603050405020304" pitchFamily="18" charset="0"/>
              </a:rPr>
              <a:t>s</a:t>
            </a:r>
            <a:r>
              <a:rPr lang="en-US" sz="2000" kern="0" dirty="0" smtClean="0">
                <a:latin typeface="Times New Roman" panose="02020603050405020304" pitchFamily="18" charset="0"/>
                <a:cs typeface="Times New Roman" panose="02020603050405020304" pitchFamily="18" charset="0"/>
              </a:rPr>
              <a:t> to protect their personal information. </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Continue to protect their new Medicare number.</a:t>
            </a:r>
            <a:endParaRPr lang="en-US" sz="2000" kern="0" dirty="0" smtClean="0">
              <a:latin typeface="Times New Roman" panose="02020603050405020304" pitchFamily="18" charset="0"/>
              <a:cs typeface="Times New Roman" panose="02020603050405020304" pitchFamily="18" charset="0"/>
            </a:endParaRPr>
          </a:p>
          <a:p>
            <a:pPr marL="0" lvl="0" indent="0" defTabSz="914400">
              <a:buNone/>
            </a:pPr>
            <a:endParaRPr lang="en-US" sz="2000" kern="0" dirty="0">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smtClean="0">
                <a:latin typeface="Times New Roman" panose="02020603050405020304" pitchFamily="18" charset="0"/>
                <a:cs typeface="Times New Roman" panose="02020603050405020304" pitchFamily="18" charset="0"/>
              </a:rPr>
              <a:t>CMS will never call beneficiaries uninvited for their Medicare number or other personal information.  Beneficiaries who think their number is compromised should call 1-800-MEDICARE.</a:t>
            </a:r>
            <a:endParaRPr lang="en-US" sz="2000" strike="sngStrike" kern="0" dirty="0" smtClean="0">
              <a:latin typeface="Times New Roman" panose="02020603050405020304" pitchFamily="18" charset="0"/>
              <a:cs typeface="Times New Roman" panose="02020603050405020304" pitchFamily="18" charset="0"/>
            </a:endParaRPr>
          </a:p>
          <a:p>
            <a:pPr lvl="0" defTabSz="914400"/>
            <a:endParaRPr lang="en-US" sz="2000" kern="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letters O and I are never used in the new Medicare Number so they should not be confused with numbers 0 and 1 which may be included, when signing up for or logging into MyMedicare.gov </a:t>
            </a:r>
            <a:endParaRPr lang="en-US" sz="2000" kern="0"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7086600" y="6492875"/>
            <a:ext cx="2057400" cy="365125"/>
          </a:xfrm>
          <a:prstGeom prst="rect">
            <a:avLst/>
          </a:prstGeom>
        </p:spPr>
        <p:txBody>
          <a:bodyPr/>
          <a:lstStyle/>
          <a:p>
            <a:fld id="{D3B75908-2BC4-4CCC-BE4B-63652A0FD379}" type="slidenum">
              <a:rPr>
                <a:solidFill>
                  <a:prstClr val="black">
                    <a:tint val="75000"/>
                  </a:prstClr>
                </a:solidFill>
              </a:rPr>
              <a:pPr/>
              <a:t>5</a:t>
            </a:fld>
            <a:endParaRPr dirty="0">
              <a:solidFill>
                <a:prstClr val="black">
                  <a:tint val="75000"/>
                </a:prstClr>
              </a:solidFill>
            </a:endParaRPr>
          </a:p>
        </p:txBody>
      </p:sp>
    </p:spTree>
    <p:extLst>
      <p:ext uri="{BB962C8B-B14F-4D97-AF65-F5344CB8AC3E}">
        <p14:creationId xmlns:p14="http://schemas.microsoft.com/office/powerpoint/2010/main" val="3379152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grab of MyMedicare.gov showing how to view or print your new Medicare card. "/>
          <p:cNvPicPr>
            <a:picLocks noChangeAspect="1"/>
          </p:cNvPicPr>
          <p:nvPr/>
        </p:nvPicPr>
        <p:blipFill rotWithShape="1">
          <a:blip r:embed="rId3"/>
          <a:srcRect t="413" b="1"/>
          <a:stretch/>
        </p:blipFill>
        <p:spPr>
          <a:xfrm>
            <a:off x="233775" y="1447800"/>
            <a:ext cx="5634875" cy="4255021"/>
          </a:xfrm>
          <a:prstGeom prst="rect">
            <a:avLst/>
          </a:prstGeom>
        </p:spPr>
      </p:pic>
      <p:sp>
        <p:nvSpPr>
          <p:cNvPr id="2" name="Title 1"/>
          <p:cNvSpPr>
            <a:spLocks noGrp="1"/>
          </p:cNvSpPr>
          <p:nvPr>
            <p:ph type="title"/>
          </p:nvPr>
        </p:nvSpPr>
        <p:spPr>
          <a:xfrm>
            <a:off x="233775" y="256794"/>
            <a:ext cx="8453025" cy="445134"/>
          </a:xfrm>
        </p:spPr>
        <p:txBody>
          <a:bodyPr/>
          <a:lstStyle/>
          <a:p>
            <a:r>
              <a:rPr lang="en-US" sz="2800" b="1" dirty="0" smtClean="0"/>
              <a:t>MyMedicare.gov - View </a:t>
            </a:r>
            <a:r>
              <a:rPr lang="en-US" sz="2800" b="1" dirty="0"/>
              <a:t>or Print </a:t>
            </a:r>
            <a:r>
              <a:rPr lang="en-US" sz="2800" b="1" dirty="0" smtClean="0"/>
              <a:t>new Medicare card</a:t>
            </a:r>
            <a:endParaRPr lang="en-US" sz="2800" b="1" dirty="0"/>
          </a:p>
        </p:txBody>
      </p:sp>
      <p:sp>
        <p:nvSpPr>
          <p:cNvPr id="6" name="Text Placeholder 2"/>
          <p:cNvSpPr>
            <a:spLocks noGrp="1"/>
          </p:cNvSpPr>
          <p:nvPr>
            <p:ph idx="1"/>
          </p:nvPr>
        </p:nvSpPr>
        <p:spPr>
          <a:xfrm>
            <a:off x="5983550" y="1447801"/>
            <a:ext cx="2703250" cy="4678364"/>
          </a:xfrm>
          <a:prstGeom prst="rect">
            <a:avLst/>
          </a:prstGeom>
        </p:spPr>
        <p:txBody>
          <a:bodyPr>
            <a:normAutofit lnSpcReduction="10000"/>
          </a:bodyPr>
          <a:lstStyle/>
          <a:p>
            <a:pPr marL="214313" indent="-214313" defTabSz="685800" fontAlgn="auto">
              <a:spcAft>
                <a:spcPts val="1200"/>
              </a:spcAft>
              <a:buFont typeface="Arial" panose="020B0604020202020204" pitchFamily="34" charset="0"/>
              <a:buChar char="•"/>
              <a:defRPr/>
            </a:pPr>
            <a:r>
              <a:rPr lang="en-US" sz="1900" dirty="0" smtClean="0"/>
              <a:t>Log into </a:t>
            </a:r>
            <a:r>
              <a:rPr lang="en-US" sz="1900" dirty="0"/>
              <a:t>or sign up for </a:t>
            </a:r>
            <a:r>
              <a:rPr lang="en-US" sz="1900" dirty="0" smtClean="0"/>
              <a:t>MyMedicare.gov.  Accounts are password-protected and secure. </a:t>
            </a:r>
          </a:p>
          <a:p>
            <a:pPr marL="214313" indent="-214313" defTabSz="685800" fontAlgn="auto">
              <a:spcAft>
                <a:spcPts val="1200"/>
              </a:spcAft>
              <a:buFont typeface="Arial" panose="020B0604020202020204" pitchFamily="34" charset="0"/>
              <a:buChar char="•"/>
              <a:defRPr/>
            </a:pPr>
            <a:r>
              <a:rPr lang="en-US" sz="1900" dirty="0" smtClean="0"/>
              <a:t>Beneficiaries can view Medicare numbers/print a card, even if they didn’t get their new card in the mail.</a:t>
            </a:r>
          </a:p>
          <a:p>
            <a:pPr marL="214313" indent="-214313" defTabSz="685800">
              <a:spcAft>
                <a:spcPts val="1200"/>
              </a:spcAft>
              <a:buFont typeface="Arial" panose="020B0604020202020204" pitchFamily="34" charset="0"/>
              <a:buChar char="•"/>
              <a:defRPr/>
            </a:pPr>
            <a:r>
              <a:rPr lang="en-US" sz="1900" dirty="0" smtClean="0"/>
              <a:t>This </a:t>
            </a:r>
            <a:r>
              <a:rPr lang="en-US" sz="1900" dirty="0"/>
              <a:t>page is available to view on smaller devices like cell phones</a:t>
            </a:r>
            <a:r>
              <a:rPr lang="en-US" sz="1900" dirty="0" smtClean="0"/>
              <a:t>.</a:t>
            </a:r>
            <a:endParaRPr lang="en-US" sz="1900" dirty="0"/>
          </a:p>
        </p:txBody>
      </p:sp>
      <p:sp>
        <p:nvSpPr>
          <p:cNvPr id="3" name="Slide Number Placeholder 2"/>
          <p:cNvSpPr>
            <a:spLocks noGrp="1"/>
          </p:cNvSpPr>
          <p:nvPr>
            <p:ph type="sldNum" sz="quarter" idx="4294967295"/>
          </p:nvPr>
        </p:nvSpPr>
        <p:spPr>
          <a:xfrm>
            <a:off x="7010400" y="6492875"/>
            <a:ext cx="2133600" cy="365125"/>
          </a:xfrm>
        </p:spPr>
        <p:txBody>
          <a:bodyPr/>
          <a:lstStyle/>
          <a:p>
            <a:pPr>
              <a:defRPr/>
            </a:pPr>
            <a:fld id="{358D3F3C-DE36-4CA1-9A7C-72BB7E1704A0}" type="slidenum">
              <a:rPr>
                <a:solidFill>
                  <a:prstClr val="black">
                    <a:tint val="75000"/>
                  </a:prstClr>
                </a:solidFill>
              </a:rPr>
              <a:pPr>
                <a:defRPr/>
              </a:pPr>
              <a:t>6</a:t>
            </a:fld>
            <a:endParaRPr dirty="0">
              <a:solidFill>
                <a:prstClr val="black">
                  <a:tint val="75000"/>
                </a:prstClr>
              </a:solidFill>
            </a:endParaRPr>
          </a:p>
        </p:txBody>
      </p:sp>
    </p:spTree>
    <p:extLst>
      <p:ext uri="{BB962C8B-B14F-4D97-AF65-F5344CB8AC3E}">
        <p14:creationId xmlns:p14="http://schemas.microsoft.com/office/powerpoint/2010/main" val="1864413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928" y="1104138"/>
            <a:ext cx="8522335" cy="3077766"/>
          </a:xfrm>
          <a:prstGeom prst="rect">
            <a:avLst/>
          </a:prstGeom>
        </p:spPr>
        <p:txBody>
          <a:bodyPr vert="horz" wrap="square" lIns="0" tIns="0" rIns="0" bIns="0" rtlCol="0">
            <a:spAutoFit/>
          </a:bodyPr>
          <a:lstStyle/>
          <a:p>
            <a:pPr marL="12700">
              <a:lnSpc>
                <a:spcPct val="100000"/>
              </a:lnSpc>
            </a:pPr>
            <a:r>
              <a:rPr lang="en-US" sz="2000" dirty="0" smtClean="0">
                <a:latin typeface="Times New Roman"/>
                <a:cs typeface="Times New Roman"/>
              </a:rPr>
              <a:t>CMS has completed the following:</a:t>
            </a:r>
            <a:endParaRPr sz="2000" dirty="0">
              <a:latin typeface="Times New Roman"/>
              <a:cs typeface="Times New Roman"/>
            </a:endParaRPr>
          </a:p>
          <a:p>
            <a:pPr marL="469900" marR="170815">
              <a:lnSpc>
                <a:spcPct val="100000"/>
              </a:lnSpc>
              <a:tabLst>
                <a:tab pos="927100" algn="l"/>
                <a:tab pos="927735" algn="l"/>
              </a:tabLst>
            </a:pPr>
            <a:endParaRPr lang="en-US" sz="2000" b="1" dirty="0" smtClean="0">
              <a:latin typeface="Times New Roman"/>
              <a:cs typeface="Times New Roman"/>
            </a:endParaRPr>
          </a:p>
          <a:p>
            <a:pPr marL="927100" marR="170815" indent="-457200">
              <a:lnSpc>
                <a:spcPct val="100000"/>
              </a:lnSpc>
              <a:buAutoNum type="arabicPeriod"/>
              <a:tabLst>
                <a:tab pos="927100" algn="l"/>
                <a:tab pos="927735" algn="l"/>
              </a:tabLst>
            </a:pPr>
            <a:r>
              <a:rPr sz="2000" dirty="0" smtClean="0">
                <a:latin typeface="Times New Roman"/>
                <a:cs typeface="Times New Roman"/>
              </a:rPr>
              <a:t>Generate</a:t>
            </a:r>
            <a:r>
              <a:rPr lang="en-US" sz="2000" dirty="0" smtClean="0">
                <a:latin typeface="Times New Roman"/>
                <a:cs typeface="Times New Roman"/>
              </a:rPr>
              <a:t>d</a:t>
            </a:r>
            <a:r>
              <a:rPr sz="2000" dirty="0" smtClean="0">
                <a:latin typeface="Times New Roman"/>
                <a:cs typeface="Times New Roman"/>
              </a:rPr>
              <a:t> </a:t>
            </a:r>
            <a:r>
              <a:rPr lang="en-US" sz="2000" dirty="0" smtClean="0">
                <a:latin typeface="Times New Roman"/>
                <a:cs typeface="Times New Roman"/>
              </a:rPr>
              <a:t>Medicare Beneficiary Identifiers (</a:t>
            </a:r>
            <a:r>
              <a:rPr sz="2000" dirty="0" smtClean="0">
                <a:latin typeface="Times New Roman"/>
                <a:cs typeface="Times New Roman"/>
              </a:rPr>
              <a:t>MBI</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for all </a:t>
            </a:r>
            <a:r>
              <a:rPr sz="2000" dirty="0" smtClean="0">
                <a:latin typeface="Times New Roman"/>
                <a:cs typeface="Times New Roman"/>
              </a:rPr>
              <a:t>beneficiaries</a:t>
            </a:r>
            <a:endParaRPr sz="2000" dirty="0">
              <a:latin typeface="Times New Roman"/>
              <a:cs typeface="Times New Roman"/>
            </a:endParaRPr>
          </a:p>
          <a:p>
            <a:pPr>
              <a:lnSpc>
                <a:spcPct val="100000"/>
              </a:lnSpc>
              <a:buFont typeface="Times New Roman"/>
              <a:buAutoNum type="arabicPeriod"/>
            </a:pPr>
            <a:endParaRPr sz="2000" dirty="0">
              <a:latin typeface="Times New Roman"/>
              <a:cs typeface="Times New Roman"/>
            </a:endParaRPr>
          </a:p>
          <a:p>
            <a:pPr marL="927100" indent="-457200">
              <a:buFontTx/>
              <a:buAutoNum type="arabicPeriod"/>
              <a:tabLst>
                <a:tab pos="927100" algn="l"/>
                <a:tab pos="927735" algn="l"/>
              </a:tabLst>
            </a:pPr>
            <a:r>
              <a:rPr lang="en-US" sz="2000" dirty="0" smtClean="0">
                <a:latin typeface="Times New Roman"/>
                <a:cs typeface="Times New Roman"/>
              </a:rPr>
              <a:t>Modified systems </a:t>
            </a:r>
            <a:r>
              <a:rPr lang="en-US" sz="2000" dirty="0">
                <a:latin typeface="Times New Roman"/>
                <a:cs typeface="Times New Roman"/>
              </a:rPr>
              <a:t>and business </a:t>
            </a:r>
            <a:r>
              <a:rPr lang="en-US" sz="2000" spc="-5" dirty="0">
                <a:latin typeface="Times New Roman"/>
                <a:cs typeface="Times New Roman"/>
              </a:rPr>
              <a:t>processes to</a:t>
            </a:r>
            <a:r>
              <a:rPr lang="en-US" sz="2000" dirty="0">
                <a:latin typeface="Times New Roman"/>
                <a:cs typeface="Times New Roman"/>
              </a:rPr>
              <a:t> </a:t>
            </a:r>
            <a:r>
              <a:rPr lang="en-US" sz="2000" spc="-5" dirty="0">
                <a:latin typeface="Times New Roman"/>
                <a:cs typeface="Times New Roman"/>
              </a:rPr>
              <a:t>accommodate </a:t>
            </a:r>
            <a:r>
              <a:rPr lang="en-US" sz="2000" dirty="0">
                <a:latin typeface="Times New Roman"/>
                <a:cs typeface="Times New Roman"/>
              </a:rPr>
              <a:t>receipt, </a:t>
            </a:r>
            <a:r>
              <a:rPr lang="en-US" sz="2000" spc="-5" dirty="0">
                <a:latin typeface="Times New Roman"/>
                <a:cs typeface="Times New Roman"/>
              </a:rPr>
              <a:t>transmission, </a:t>
            </a:r>
            <a:r>
              <a:rPr lang="en-US" sz="2000" spc="-20" dirty="0">
                <a:latin typeface="Times New Roman"/>
                <a:cs typeface="Times New Roman"/>
              </a:rPr>
              <a:t>display, </a:t>
            </a:r>
            <a:r>
              <a:rPr lang="en-US" sz="2000" dirty="0">
                <a:latin typeface="Times New Roman"/>
                <a:cs typeface="Times New Roman"/>
              </a:rPr>
              <a:t>and processing of the</a:t>
            </a:r>
            <a:r>
              <a:rPr lang="en-US" sz="2000" spc="-100" dirty="0">
                <a:latin typeface="Times New Roman"/>
                <a:cs typeface="Times New Roman"/>
              </a:rPr>
              <a:t> </a:t>
            </a:r>
            <a:r>
              <a:rPr lang="en-US" sz="2000" spc="-5" dirty="0" smtClean="0">
                <a:latin typeface="Times New Roman"/>
                <a:cs typeface="Times New Roman"/>
              </a:rPr>
              <a:t>MBI</a:t>
            </a:r>
          </a:p>
          <a:p>
            <a:pPr marL="927100" indent="-457200">
              <a:buFontTx/>
              <a:buAutoNum type="arabicPeriod"/>
              <a:tabLst>
                <a:tab pos="927100" algn="l"/>
                <a:tab pos="927735" algn="l"/>
              </a:tabLst>
            </a:pPr>
            <a:endParaRPr lang="en-US" sz="2000" spc="-5" dirty="0">
              <a:latin typeface="Times New Roman"/>
              <a:cs typeface="Times New Roman"/>
            </a:endParaRPr>
          </a:p>
          <a:p>
            <a:pPr marL="927100" indent="-457200">
              <a:buFontTx/>
              <a:buAutoNum type="arabicPeriod"/>
              <a:tabLst>
                <a:tab pos="927100" algn="l"/>
                <a:tab pos="927735" algn="l"/>
              </a:tabLst>
            </a:pPr>
            <a:r>
              <a:rPr sz="2000" dirty="0" smtClean="0">
                <a:latin typeface="Times New Roman"/>
                <a:cs typeface="Times New Roman"/>
              </a:rPr>
              <a:t>Issue</a:t>
            </a:r>
            <a:r>
              <a:rPr lang="en-US" sz="2000" dirty="0" smtClean="0">
                <a:latin typeface="Times New Roman"/>
                <a:cs typeface="Times New Roman"/>
              </a:rPr>
              <a:t>d</a:t>
            </a:r>
            <a:r>
              <a:rPr sz="2000" dirty="0" smtClean="0">
                <a:latin typeface="Times New Roman"/>
                <a:cs typeface="Times New Roman"/>
              </a:rPr>
              <a:t> </a:t>
            </a:r>
            <a:r>
              <a:rPr sz="2000" spc="-30" dirty="0">
                <a:latin typeface="Times New Roman"/>
                <a:cs typeface="Times New Roman"/>
              </a:rPr>
              <a:t>new, </a:t>
            </a:r>
            <a:r>
              <a:rPr sz="2000" spc="-5" dirty="0">
                <a:latin typeface="Times New Roman"/>
                <a:cs typeface="Times New Roman"/>
              </a:rPr>
              <a:t>redesigned Medicare </a:t>
            </a:r>
            <a:r>
              <a:rPr sz="2000" dirty="0" smtClean="0">
                <a:latin typeface="Times New Roman"/>
                <a:cs typeface="Times New Roman"/>
              </a:rPr>
              <a:t>cards</a:t>
            </a:r>
            <a:endParaRPr lang="en-US" sz="2000" dirty="0" smtClean="0">
              <a:latin typeface="Times New Roman"/>
              <a:cs typeface="Times New Roman"/>
            </a:endParaRPr>
          </a:p>
          <a:p>
            <a:pPr marL="469900">
              <a:lnSpc>
                <a:spcPct val="100000"/>
              </a:lnSpc>
              <a:tabLst>
                <a:tab pos="927100" algn="l"/>
                <a:tab pos="927735" algn="l"/>
              </a:tabLst>
            </a:pPr>
            <a:endParaRPr sz="2000" dirty="0">
              <a:latin typeface="Times New Roman"/>
              <a:cs typeface="Times New Roman"/>
            </a:endParaRPr>
          </a:p>
          <a:p>
            <a:pPr>
              <a:lnSpc>
                <a:spcPct val="100000"/>
              </a:lnSpc>
            </a:pPr>
            <a:endParaRPr sz="2000" dirty="0">
              <a:latin typeface="Times New Roman"/>
              <a:cs typeface="Times New Roman"/>
            </a:endParaRPr>
          </a:p>
        </p:txBody>
      </p:sp>
      <p:sp>
        <p:nvSpPr>
          <p:cNvPr id="3" name="object 3"/>
          <p:cNvSpPr txBox="1">
            <a:spLocks noGrp="1"/>
          </p:cNvSpPr>
          <p:nvPr>
            <p:ph type="title"/>
          </p:nvPr>
        </p:nvSpPr>
        <p:spPr>
          <a:xfrm>
            <a:off x="480161" y="256032"/>
            <a:ext cx="8185784" cy="445134"/>
          </a:xfrm>
          <a:prstGeom prst="rect">
            <a:avLst/>
          </a:prstGeom>
        </p:spPr>
        <p:txBody>
          <a:bodyPr vert="horz" wrap="square" lIns="0" tIns="0" rIns="0" bIns="0" rtlCol="0">
            <a:spAutoFit/>
          </a:bodyPr>
          <a:lstStyle/>
          <a:p>
            <a:pPr marL="12700">
              <a:lnSpc>
                <a:spcPct val="100000"/>
              </a:lnSpc>
            </a:pPr>
            <a:r>
              <a:rPr dirty="0"/>
              <a:t>Solution </a:t>
            </a:r>
            <a:r>
              <a:rPr spc="-5" dirty="0" smtClean="0"/>
              <a:t>Concept</a:t>
            </a:r>
            <a:r>
              <a:rPr lang="en-US" spc="-5" dirty="0"/>
              <a:t> </a:t>
            </a:r>
            <a:r>
              <a:rPr lang="en-US" spc="-5" dirty="0" smtClean="0"/>
              <a:t>for the New Medicare Cards</a:t>
            </a:r>
            <a:endParaRPr spc="-5" dirty="0"/>
          </a:p>
        </p:txBody>
      </p:sp>
      <p:sp>
        <p:nvSpPr>
          <p:cNvPr id="4" name="Slide Number Placeholder 3"/>
          <p:cNvSpPr>
            <a:spLocks noGrp="1"/>
          </p:cNvSpPr>
          <p:nvPr>
            <p:ph type="sldNum" sz="quarter" idx="4"/>
          </p:nvPr>
        </p:nvSpPr>
        <p:spPr>
          <a:xfrm>
            <a:off x="7010400" y="6492875"/>
            <a:ext cx="2133600" cy="365125"/>
          </a:xfrm>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7</a:t>
            </a:fld>
            <a:endParaRPr lang="en-US" dirty="0">
              <a:solidFill>
                <a:prstClr val="black">
                  <a:tint val="75000"/>
                </a:prstClr>
              </a:solidFill>
            </a:endParaRPr>
          </a:p>
        </p:txBody>
      </p:sp>
    </p:spTree>
    <p:extLst>
      <p:ext uri="{BB962C8B-B14F-4D97-AF65-F5344CB8AC3E}">
        <p14:creationId xmlns:p14="http://schemas.microsoft.com/office/powerpoint/2010/main" val="1116062105"/>
      </p:ext>
    </p:extLst>
  </p:cSld>
  <p:clrMapOvr>
    <a:masterClrMapping/>
  </p:clrMapOvr>
  <mc:AlternateContent xmlns:mc="http://schemas.openxmlformats.org/markup-compatibility/2006" xmlns:p14="http://schemas.microsoft.com/office/powerpoint/2010/main">
    <mc:Choice Requires="p14">
      <p:transition spd="slow" p14:dur="2000" advTm="61170"/>
    </mc:Choice>
    <mc:Fallback xmlns="">
      <p:transition spd="slow" advTm="6117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6"/>
          <p:cNvSpPr txBox="1">
            <a:spLocks/>
          </p:cNvSpPr>
          <p:nvPr/>
        </p:nvSpPr>
        <p:spPr bwMode="auto">
          <a:xfrm>
            <a:off x="1725464" y="2162437"/>
            <a:ext cx="5983355" cy="1564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196" indent="0" algn="l" rtl="0" eaLnBrk="0" fontAlgn="base" hangingPunct="0">
              <a:spcBef>
                <a:spcPct val="20000"/>
              </a:spcBef>
              <a:spcAft>
                <a:spcPct val="0"/>
              </a:spcAft>
              <a:buFont typeface="Arial" charset="0"/>
              <a:buNone/>
              <a:defRPr sz="1800" b="0" i="0" u="none"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391" indent="0" algn="l" rtl="0" eaLnBrk="0" fontAlgn="base" hangingPunct="0">
              <a:spcBef>
                <a:spcPct val="20000"/>
              </a:spcBef>
              <a:spcAft>
                <a:spcPct val="0"/>
              </a:spcAft>
              <a:buFont typeface="Arial" charset="0"/>
              <a:buNone/>
              <a:defRPr sz="16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587" indent="0" algn="l" rtl="0" eaLnBrk="0" fontAlgn="base" hangingPunct="0">
              <a:spcBef>
                <a:spcPct val="20000"/>
              </a:spcBef>
              <a:spcAft>
                <a:spcPct val="0"/>
              </a:spcAft>
              <a:buFont typeface="Arial" charset="0"/>
              <a:buNone/>
              <a:defRPr sz="14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783" indent="0" algn="l" rtl="0" eaLnBrk="0" fontAlgn="base" hangingPunct="0">
              <a:spcBef>
                <a:spcPct val="20000"/>
              </a:spcBef>
              <a:spcAft>
                <a:spcPct val="0"/>
              </a:spcAft>
              <a:buFont typeface="Arial" charset="0"/>
              <a:buNone/>
              <a:defRPr sz="14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5978" indent="0" algn="l" defTabSz="91439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174" indent="0" algn="l" defTabSz="91439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370" indent="0" algn="l" defTabSz="91439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565" indent="0" algn="l" defTabSz="91439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spcBef>
                <a:spcPts val="0"/>
              </a:spcBef>
            </a:pPr>
            <a:r>
              <a:rPr lang="en-US" sz="2400" b="1" dirty="0" smtClean="0">
                <a:solidFill>
                  <a:srgbClr val="084A9C"/>
                </a:solidFill>
              </a:rPr>
              <a:t>Transition Period </a:t>
            </a:r>
            <a:r>
              <a:rPr lang="en-US" sz="2400" b="1" dirty="0">
                <a:solidFill>
                  <a:srgbClr val="084A9C"/>
                </a:solidFill>
              </a:rPr>
              <a:t>(OCCURING NOW)</a:t>
            </a:r>
            <a:br>
              <a:rPr lang="en-US" sz="2400" b="1" dirty="0">
                <a:solidFill>
                  <a:srgbClr val="084A9C"/>
                </a:solidFill>
              </a:rPr>
            </a:br>
            <a:r>
              <a:rPr lang="en-US" sz="2400" b="1" dirty="0">
                <a:solidFill>
                  <a:srgbClr val="084A9C"/>
                </a:solidFill>
              </a:rPr>
              <a:t>April 1, 2018 – December 31, 2019 </a:t>
            </a:r>
          </a:p>
        </p:txBody>
      </p:sp>
      <p:sp>
        <p:nvSpPr>
          <p:cNvPr id="3" name="Title 2" hidden="1"/>
          <p:cNvSpPr>
            <a:spLocks noGrp="1"/>
          </p:cNvSpPr>
          <p:nvPr>
            <p:ph type="title"/>
          </p:nvPr>
        </p:nvSpPr>
        <p:spPr>
          <a:xfrm>
            <a:off x="0" y="1"/>
            <a:ext cx="9144000" cy="933450"/>
          </a:xfrm>
        </p:spPr>
        <p:txBody>
          <a:bodyPr/>
          <a:lstStyle/>
          <a:p>
            <a:pPr algn="ctr"/>
            <a:r>
              <a:rPr lang="en-US" sz="2800" dirty="0"/>
              <a:t>Transition Period (OCCURING NOW)</a:t>
            </a:r>
            <a:br>
              <a:rPr lang="en-US" sz="2800" dirty="0"/>
            </a:br>
            <a:r>
              <a:rPr lang="en-US" sz="2800" dirty="0"/>
              <a:t>April 1, 2018 – December 31, 2019 </a:t>
            </a:r>
            <a:endParaRPr lang="en-US" dirty="0"/>
          </a:p>
        </p:txBody>
      </p:sp>
    </p:spTree>
    <p:extLst>
      <p:ext uri="{BB962C8B-B14F-4D97-AF65-F5344CB8AC3E}">
        <p14:creationId xmlns:p14="http://schemas.microsoft.com/office/powerpoint/2010/main" val="3462523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smtClean="0"/>
              <a:t>Transition Period Milestones</a:t>
            </a:r>
            <a:endParaRPr lang="en-US" b="1" spc="-5" dirty="0">
              <a:solidFill>
                <a:srgbClr val="FFD004"/>
              </a:solidFill>
            </a:endParaRPr>
          </a:p>
        </p:txBody>
      </p:sp>
      <p:sp>
        <p:nvSpPr>
          <p:cNvPr id="5" name="Slide Number Placeholder 4"/>
          <p:cNvSpPr>
            <a:spLocks noGrp="1"/>
          </p:cNvSpPr>
          <p:nvPr>
            <p:ph type="sldNum" sz="quarter" idx="4294967295"/>
          </p:nvPr>
        </p:nvSpPr>
        <p:spPr>
          <a:xfrm>
            <a:off x="7010400" y="6492875"/>
            <a:ext cx="2133600" cy="365125"/>
          </a:xfrm>
        </p:spPr>
        <p:txBody>
          <a:bodyPr vert="horz" lIns="91440" tIns="45720" rIns="91440" bIns="45720" rtlCol="0" anchor="ctr"/>
          <a:lstStyle/>
          <a:p>
            <a:pPr fontAlgn="auto">
              <a:spcBef>
                <a:spcPts val="0"/>
              </a:spcBef>
              <a:spcAft>
                <a:spcPts val="0"/>
              </a:spcAft>
            </a:pPr>
            <a:fld id="{7022FF3C-310F-4809-A5BE-BC5BA8AA108D}" type="slidenum">
              <a:rPr lang="en-US">
                <a:solidFill>
                  <a:prstClr val="black">
                    <a:tint val="75000"/>
                  </a:prstClr>
                </a:solidFill>
              </a:rPr>
              <a:pPr fontAlgn="auto">
                <a:spcBef>
                  <a:spcPts val="0"/>
                </a:spcBef>
                <a:spcAft>
                  <a:spcPts val="0"/>
                </a:spcAft>
              </a:pPr>
              <a:t>9</a:t>
            </a:fld>
            <a:endParaRPr lang="en-US" dirty="0">
              <a:solidFill>
                <a:prstClr val="black">
                  <a:tint val="75000"/>
                </a:prstClr>
              </a:solidFill>
            </a:endParaRPr>
          </a:p>
        </p:txBody>
      </p:sp>
      <p:sp>
        <p:nvSpPr>
          <p:cNvPr id="8" name="TextBox 7"/>
          <p:cNvSpPr txBox="1"/>
          <p:nvPr/>
        </p:nvSpPr>
        <p:spPr>
          <a:xfrm>
            <a:off x="2165168" y="979441"/>
            <a:ext cx="4285147" cy="492443"/>
          </a:xfrm>
          <a:prstGeom prst="rect">
            <a:avLst/>
          </a:prstGeom>
          <a:noFill/>
        </p:spPr>
        <p:txBody>
          <a:bodyPr wrap="none" rtlCol="0">
            <a:spAutoFit/>
          </a:bodyPr>
          <a:lstStyle/>
          <a:p>
            <a:r>
              <a:rPr lang="en-US" sz="2600" dirty="0" smtClean="0">
                <a:solidFill>
                  <a:srgbClr val="084A9C"/>
                </a:solidFill>
                <a:latin typeface="Times New Roman" panose="02020603050405020304" pitchFamily="18" charset="0"/>
                <a:cs typeface="Times New Roman" panose="02020603050405020304" pitchFamily="18" charset="0"/>
              </a:rPr>
              <a:t>April 1, 2018- January 1, 2020</a:t>
            </a:r>
            <a:endParaRPr lang="en-US" sz="2600" dirty="0">
              <a:solidFill>
                <a:srgbClr val="084A9C"/>
              </a:solidFill>
              <a:latin typeface="Times New Roman" panose="02020603050405020304" pitchFamily="18" charset="0"/>
              <a:cs typeface="Times New Roman" panose="02020603050405020304" pitchFamily="18" charset="0"/>
            </a:endParaRPr>
          </a:p>
        </p:txBody>
      </p:sp>
      <p:grpSp>
        <p:nvGrpSpPr>
          <p:cNvPr id="2" name="Group 1" descr="April 1, 2018 - January 1, 2020&#10;April 1, 2018 - All Systems &amp; Processes able to accept MBI. Mailing new Medicare cards to newly eligible people with Medicare. Begin Transition Period. &#10;May 2018 - Continue mailing new Medicare cards with MBI to 60M beneficiaries. &#10;June 2018 - Launch of provider look-up tool. &#10;October 2018 - Retun MBI on remittance advice and MBI shared with downstream partners. &#10;April 16, 2019 - Deadline for issuance of new Medicare cards. &#10;January 1 2020 - End of tranistion period, Use the MBI on data exchanges. " title="Major Milestones"/>
          <p:cNvGrpSpPr/>
          <p:nvPr/>
        </p:nvGrpSpPr>
        <p:grpSpPr>
          <a:xfrm>
            <a:off x="353522" y="1676666"/>
            <a:ext cx="8561878" cy="4546531"/>
            <a:chOff x="142264" y="2063334"/>
            <a:chExt cx="7975041" cy="3982094"/>
          </a:xfrm>
        </p:grpSpPr>
        <p:sp>
          <p:nvSpPr>
            <p:cNvPr id="105" name="Freeform 104"/>
            <p:cNvSpPr/>
            <p:nvPr/>
          </p:nvSpPr>
          <p:spPr>
            <a:xfrm>
              <a:off x="3510517" y="2063334"/>
              <a:ext cx="372206" cy="3524197"/>
            </a:xfrm>
            <a:custGeom>
              <a:avLst/>
              <a:gdLst>
                <a:gd name="connsiteX0" fmla="*/ 0 w 1039906"/>
                <a:gd name="connsiteY0" fmla="*/ 0 h 6131859"/>
                <a:gd name="connsiteX1" fmla="*/ 986117 w 1039906"/>
                <a:gd name="connsiteY1" fmla="*/ 1757083 h 6131859"/>
                <a:gd name="connsiteX2" fmla="*/ 26894 w 1039906"/>
                <a:gd name="connsiteY2" fmla="*/ 4043083 h 6131859"/>
                <a:gd name="connsiteX3" fmla="*/ 1039906 w 1039906"/>
                <a:gd name="connsiteY3" fmla="*/ 6131859 h 6131859"/>
                <a:gd name="connsiteX0" fmla="*/ 0 w 1143000"/>
                <a:gd name="connsiteY0" fmla="*/ 0 h 6131859"/>
                <a:gd name="connsiteX1" fmla="*/ 1089211 w 1143000"/>
                <a:gd name="connsiteY1" fmla="*/ 1757083 h 6131859"/>
                <a:gd name="connsiteX2" fmla="*/ 129988 w 1143000"/>
                <a:gd name="connsiteY2" fmla="*/ 4043083 h 6131859"/>
                <a:gd name="connsiteX3" fmla="*/ 1143000 w 1143000"/>
                <a:gd name="connsiteY3" fmla="*/ 6131859 h 6131859"/>
                <a:gd name="connsiteX0" fmla="*/ 31377 w 1021977"/>
                <a:gd name="connsiteY0" fmla="*/ 0 h 6131859"/>
                <a:gd name="connsiteX1" fmla="*/ 968188 w 1021977"/>
                <a:gd name="connsiteY1" fmla="*/ 1757083 h 6131859"/>
                <a:gd name="connsiteX2" fmla="*/ 8965 w 1021977"/>
                <a:gd name="connsiteY2" fmla="*/ 4043083 h 6131859"/>
                <a:gd name="connsiteX3" fmla="*/ 1021977 w 1021977"/>
                <a:gd name="connsiteY3" fmla="*/ 6131859 h 6131859"/>
                <a:gd name="connsiteX0" fmla="*/ 55532 w 1046132"/>
                <a:gd name="connsiteY0" fmla="*/ 0 h 6131859"/>
                <a:gd name="connsiteX1" fmla="*/ 847412 w 1046132"/>
                <a:gd name="connsiteY1" fmla="*/ 1745643 h 6131859"/>
                <a:gd name="connsiteX2" fmla="*/ 33120 w 1046132"/>
                <a:gd name="connsiteY2" fmla="*/ 4043083 h 6131859"/>
                <a:gd name="connsiteX3" fmla="*/ 1046132 w 1046132"/>
                <a:gd name="connsiteY3" fmla="*/ 6131859 h 6131859"/>
                <a:gd name="connsiteX0" fmla="*/ 22412 w 818027"/>
                <a:gd name="connsiteY0" fmla="*/ 0 h 6013732"/>
                <a:gd name="connsiteX1" fmla="*/ 814292 w 818027"/>
                <a:gd name="connsiteY1" fmla="*/ 1745643 h 6013732"/>
                <a:gd name="connsiteX2" fmla="*/ 0 w 818027"/>
                <a:gd name="connsiteY2" fmla="*/ 4043083 h 6013732"/>
                <a:gd name="connsiteX3" fmla="*/ 814292 w 818027"/>
                <a:gd name="connsiteY3" fmla="*/ 6013732 h 6013732"/>
                <a:gd name="connsiteX0" fmla="*/ 0 w 809560"/>
                <a:gd name="connsiteY0" fmla="*/ 0 h 6013732"/>
                <a:gd name="connsiteX1" fmla="*/ 791880 w 809560"/>
                <a:gd name="connsiteY1" fmla="*/ 1745643 h 6013732"/>
                <a:gd name="connsiteX2" fmla="*/ 106081 w 809560"/>
                <a:gd name="connsiteY2" fmla="*/ 3879243 h 6013732"/>
                <a:gd name="connsiteX3" fmla="*/ 791880 w 809560"/>
                <a:gd name="connsiteY3" fmla="*/ 6013732 h 6013732"/>
                <a:gd name="connsiteX0" fmla="*/ 0 w 791880"/>
                <a:gd name="connsiteY0" fmla="*/ 0 h 6013732"/>
                <a:gd name="connsiteX1" fmla="*/ 609600 w 791880"/>
                <a:gd name="connsiteY1" fmla="*/ 1593243 h 6013732"/>
                <a:gd name="connsiteX2" fmla="*/ 106081 w 791880"/>
                <a:gd name="connsiteY2" fmla="*/ 3879243 h 6013732"/>
                <a:gd name="connsiteX3" fmla="*/ 791880 w 791880"/>
                <a:gd name="connsiteY3" fmla="*/ 6013732 h 6013732"/>
                <a:gd name="connsiteX0" fmla="*/ 0 w 868825"/>
                <a:gd name="connsiteY0" fmla="*/ 0 h 6022562"/>
                <a:gd name="connsiteX1" fmla="*/ 609600 w 868825"/>
                <a:gd name="connsiteY1" fmla="*/ 1593243 h 6022562"/>
                <a:gd name="connsiteX2" fmla="*/ 106081 w 868825"/>
                <a:gd name="connsiteY2" fmla="*/ 3879243 h 6022562"/>
                <a:gd name="connsiteX3" fmla="*/ 868825 w 868825"/>
                <a:gd name="connsiteY3" fmla="*/ 6022562 h 6022562"/>
              </a:gdLst>
              <a:ahLst/>
              <a:cxnLst>
                <a:cxn ang="0">
                  <a:pos x="connsiteX0" y="connsiteY0"/>
                </a:cxn>
                <a:cxn ang="0">
                  <a:pos x="connsiteX1" y="connsiteY1"/>
                </a:cxn>
                <a:cxn ang="0">
                  <a:pos x="connsiteX2" y="connsiteY2"/>
                </a:cxn>
                <a:cxn ang="0">
                  <a:pos x="connsiteX3" y="connsiteY3"/>
                </a:cxn>
              </a:cxnLst>
              <a:rect l="l" t="t" r="r" b="b"/>
              <a:pathLst>
                <a:path w="868825" h="6022562">
                  <a:moveTo>
                    <a:pt x="0" y="0"/>
                  </a:moveTo>
                  <a:cubicBezTo>
                    <a:pt x="490817" y="541618"/>
                    <a:pt x="591920" y="946703"/>
                    <a:pt x="609600" y="1593243"/>
                  </a:cubicBezTo>
                  <a:cubicBezTo>
                    <a:pt x="627280" y="2239784"/>
                    <a:pt x="62877" y="3141023"/>
                    <a:pt x="106081" y="3879243"/>
                  </a:cubicBezTo>
                  <a:cubicBezTo>
                    <a:pt x="149285" y="4617463"/>
                    <a:pt x="366801" y="5342738"/>
                    <a:pt x="868825" y="6022562"/>
                  </a:cubicBezTo>
                </a:path>
              </a:pathLst>
            </a:custGeom>
            <a:noFill/>
            <a:ln w="28575"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6" name="Oval 105" descr="END OF TRANSITION PERIOD. Use the MBI on data exchanges&#10;" title="January 1, 2020"/>
            <p:cNvSpPr/>
            <p:nvPr/>
          </p:nvSpPr>
          <p:spPr bwMode="ltGray">
            <a:xfrm>
              <a:off x="3804001" y="5484155"/>
              <a:ext cx="189578" cy="177495"/>
            </a:xfrm>
            <a:prstGeom prst="ellipse">
              <a:avLst/>
            </a:prstGeom>
            <a:solidFill>
              <a:schemeClr val="bg1"/>
            </a:solidFill>
            <a:ln w="3175"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07" name="Rectangle 106"/>
            <p:cNvSpPr/>
            <p:nvPr/>
          </p:nvSpPr>
          <p:spPr>
            <a:xfrm>
              <a:off x="1694285" y="5107009"/>
              <a:ext cx="1816231" cy="678799"/>
            </a:xfrm>
            <a:prstGeom prst="rect">
              <a:avLst/>
            </a:prstGeom>
          </p:spPr>
          <p:txBody>
            <a:bodyPr wrap="square" lIns="0" tIns="36000" rIns="0" bIns="0">
              <a:spAutoFit/>
            </a:bodyPr>
            <a:lstStyle/>
            <a:p>
              <a:r>
                <a:rPr lang="en-US" sz="1600" dirty="0">
                  <a:solidFill>
                    <a:srgbClr val="084A9C"/>
                  </a:solidFill>
                  <a:latin typeface="Times New Roman" panose="02020603050405020304" pitchFamily="18" charset="0"/>
                  <a:cs typeface="Times New Roman" panose="02020603050405020304" pitchFamily="18" charset="0"/>
                </a:rPr>
                <a:t>Deadline for issuance of new Medicare </a:t>
              </a:r>
              <a:r>
                <a:rPr lang="en-US" sz="1600" dirty="0" smtClean="0">
                  <a:solidFill>
                    <a:srgbClr val="084A9C"/>
                  </a:solidFill>
                  <a:latin typeface="Times New Roman" panose="02020603050405020304" pitchFamily="18" charset="0"/>
                  <a:cs typeface="Times New Roman" panose="02020603050405020304" pitchFamily="18" charset="0"/>
                </a:rPr>
                <a:t>cards </a:t>
              </a:r>
            </a:p>
            <a:p>
              <a:r>
                <a:rPr lang="en-US" sz="1600" dirty="0">
                  <a:solidFill>
                    <a:srgbClr val="084A9C"/>
                  </a:solidFill>
                  <a:latin typeface="Times New Roman" panose="02020603050405020304" pitchFamily="18" charset="0"/>
                  <a:cs typeface="Times New Roman" panose="02020603050405020304" pitchFamily="18" charset="0"/>
                </a:rPr>
                <a:t> </a:t>
              </a:r>
              <a:r>
                <a:rPr lang="en-US" sz="1600" dirty="0" smtClean="0">
                  <a:solidFill>
                    <a:srgbClr val="084A9C"/>
                  </a:solidFill>
                  <a:latin typeface="Times New Roman" panose="02020603050405020304" pitchFamily="18" charset="0"/>
                  <a:cs typeface="Times New Roman" panose="02020603050405020304" pitchFamily="18" charset="0"/>
                </a:rPr>
                <a:t>                    </a:t>
              </a:r>
              <a:endParaRPr lang="en-US" sz="1600" dirty="0">
                <a:solidFill>
                  <a:srgbClr val="084A9C"/>
                </a:solidFill>
                <a:latin typeface="Times New Roman" panose="02020603050405020304" pitchFamily="18" charset="0"/>
                <a:cs typeface="Times New Roman" panose="02020603050405020304" pitchFamily="18" charset="0"/>
              </a:endParaRPr>
            </a:p>
          </p:txBody>
        </p:sp>
        <p:sp>
          <p:nvSpPr>
            <p:cNvPr id="108" name="Rectangle 107"/>
            <p:cNvSpPr/>
            <p:nvPr/>
          </p:nvSpPr>
          <p:spPr>
            <a:xfrm>
              <a:off x="3801665" y="4553235"/>
              <a:ext cx="3449310" cy="463146"/>
            </a:xfrm>
            <a:prstGeom prst="rect">
              <a:avLst/>
            </a:prstGeom>
          </p:spPr>
          <p:txBody>
            <a:bodyPr wrap="square" lIns="0" tIns="36000" rIns="0" bIns="0">
              <a:spAutoFit/>
            </a:bodyPr>
            <a:lstStyle/>
            <a:p>
              <a:pPr algn="r"/>
              <a:r>
                <a:rPr lang="en-US" sz="1600" dirty="0">
                  <a:solidFill>
                    <a:srgbClr val="084A9C"/>
                  </a:solidFill>
                  <a:latin typeface="Times New Roman" panose="02020603050405020304" pitchFamily="18" charset="0"/>
                  <a:cs typeface="Times New Roman" panose="02020603050405020304" pitchFamily="18" charset="0"/>
                </a:rPr>
                <a:t>Return MBI on remittance advice </a:t>
              </a:r>
              <a:endParaRPr lang="en-US" sz="1600" dirty="0" smtClean="0">
                <a:solidFill>
                  <a:srgbClr val="084A9C"/>
                </a:solidFill>
                <a:latin typeface="Times New Roman" panose="02020603050405020304" pitchFamily="18" charset="0"/>
                <a:cs typeface="Times New Roman" panose="02020603050405020304" pitchFamily="18" charset="0"/>
              </a:endParaRPr>
            </a:p>
            <a:p>
              <a:pPr algn="r"/>
              <a:r>
                <a:rPr lang="en-US" sz="1600" dirty="0" smtClean="0">
                  <a:solidFill>
                    <a:srgbClr val="084A9C"/>
                  </a:solidFill>
                  <a:latin typeface="Times New Roman" panose="02020603050405020304" pitchFamily="18" charset="0"/>
                  <a:cs typeface="Times New Roman" panose="02020603050405020304" pitchFamily="18" charset="0"/>
                </a:rPr>
                <a:t>MBI shared with downstream partners</a:t>
              </a:r>
              <a:endParaRPr lang="en-US" sz="1600" dirty="0">
                <a:solidFill>
                  <a:srgbClr val="084A9C"/>
                </a:solidFill>
                <a:latin typeface="Times New Roman" panose="02020603050405020304" pitchFamily="18" charset="0"/>
                <a:cs typeface="Times New Roman" panose="02020603050405020304" pitchFamily="18" charset="0"/>
              </a:endParaRPr>
            </a:p>
          </p:txBody>
        </p:sp>
        <p:sp>
          <p:nvSpPr>
            <p:cNvPr id="111" name="Oval 110" descr="Launch of provider look-up tool&#10;" title="June"/>
            <p:cNvSpPr/>
            <p:nvPr/>
          </p:nvSpPr>
          <p:spPr bwMode="ltGray">
            <a:xfrm>
              <a:off x="3497841" y="3913088"/>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2" name="Oval 111" descr="Continue mailing new Medicare cards with MBI to 60M beneficiaries&#10;" title="May 2018"/>
            <p:cNvSpPr/>
            <p:nvPr/>
          </p:nvSpPr>
          <p:spPr bwMode="ltGray">
            <a:xfrm>
              <a:off x="3573066" y="3452162"/>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3" name="Oval 112" descr="All systems &amp; processes able to accept MBI. Mailing new Medicare cards to newly eligible people with Medicare. BEGIN TRANSITION PERIOD&#10;" title="April 1, 2018"/>
            <p:cNvSpPr/>
            <p:nvPr/>
          </p:nvSpPr>
          <p:spPr bwMode="ltGray">
            <a:xfrm>
              <a:off x="3686376" y="2563621"/>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cxnSp>
          <p:nvCxnSpPr>
            <p:cNvPr id="114" name="Straight Connector 113"/>
            <p:cNvCxnSpPr/>
            <p:nvPr/>
          </p:nvCxnSpPr>
          <p:spPr>
            <a:xfrm flipV="1">
              <a:off x="3686376" y="4541803"/>
              <a:ext cx="1763877" cy="1252"/>
            </a:xfrm>
            <a:prstGeom prst="line">
              <a:avLst/>
            </a:prstGeom>
            <a:noFill/>
            <a:ln w="9525" cap="flat" cmpd="sng" algn="ctr">
              <a:solidFill>
                <a:srgbClr val="084A9C"/>
              </a:solidFill>
              <a:prstDash val="sysDash"/>
            </a:ln>
            <a:effectLst/>
          </p:spPr>
        </p:cxnSp>
        <p:cxnSp>
          <p:nvCxnSpPr>
            <p:cNvPr id="115" name="Straight Connector 114"/>
            <p:cNvCxnSpPr/>
            <p:nvPr/>
          </p:nvCxnSpPr>
          <p:spPr>
            <a:xfrm>
              <a:off x="1694286" y="5102649"/>
              <a:ext cx="1908330" cy="1252"/>
            </a:xfrm>
            <a:prstGeom prst="line">
              <a:avLst/>
            </a:prstGeom>
            <a:noFill/>
            <a:ln w="9525" cap="flat" cmpd="sng" algn="ctr">
              <a:solidFill>
                <a:srgbClr val="084A9C"/>
              </a:solidFill>
              <a:prstDash val="sysDash"/>
            </a:ln>
            <a:effectLst/>
          </p:spPr>
        </p:cxnSp>
        <p:sp>
          <p:nvSpPr>
            <p:cNvPr id="120" name="Rectangle 119"/>
            <p:cNvSpPr/>
            <p:nvPr/>
          </p:nvSpPr>
          <p:spPr>
            <a:xfrm>
              <a:off x="3958430" y="5582282"/>
              <a:ext cx="3292545" cy="463146"/>
            </a:xfrm>
            <a:prstGeom prst="rect">
              <a:avLst/>
            </a:prstGeom>
          </p:spPr>
          <p:txBody>
            <a:bodyPr wrap="square" lIns="0" tIns="36000" rIns="0" bIns="0">
              <a:spAutoFit/>
            </a:bodyPr>
            <a:lstStyle/>
            <a:p>
              <a:pPr indent="-274320" defTabSz="1018824"/>
              <a:r>
                <a:rPr lang="en-US" sz="1600" b="1" dirty="0" smtClean="0">
                  <a:solidFill>
                    <a:srgbClr val="084A9C"/>
                  </a:solidFill>
                  <a:latin typeface="Times New Roman" panose="02020603050405020304" pitchFamily="18" charset="0"/>
                  <a:cs typeface="Times New Roman" panose="02020603050405020304" pitchFamily="18" charset="0"/>
                </a:rPr>
                <a:t>END OF TRANSITION PERIOD</a:t>
              </a:r>
              <a:r>
                <a:rPr lang="en-US" sz="1600" dirty="0" smtClean="0">
                  <a:solidFill>
                    <a:srgbClr val="084A9C"/>
                  </a:solidFill>
                  <a:latin typeface="Times New Roman" panose="02020603050405020304" pitchFamily="18" charset="0"/>
                  <a:cs typeface="Times New Roman" panose="02020603050405020304" pitchFamily="18" charset="0"/>
                </a:rPr>
                <a:t>. Use the MBI on data exchanges</a:t>
              </a:r>
              <a:endParaRPr lang="en-US" sz="1600" dirty="0">
                <a:solidFill>
                  <a:srgbClr val="084A9C"/>
                </a:solidFill>
                <a:latin typeface="Times New Roman" panose="02020603050405020304" pitchFamily="18" charset="0"/>
                <a:cs typeface="Times New Roman" panose="02020603050405020304" pitchFamily="18" charset="0"/>
              </a:endParaRPr>
            </a:p>
          </p:txBody>
        </p:sp>
        <p:sp>
          <p:nvSpPr>
            <p:cNvPr id="121" name="Rectangle 120"/>
            <p:cNvSpPr/>
            <p:nvPr/>
          </p:nvSpPr>
          <p:spPr>
            <a:xfrm>
              <a:off x="4519694" y="5383171"/>
              <a:ext cx="965143" cy="247492"/>
            </a:xfrm>
            <a:prstGeom prst="rect">
              <a:avLst/>
            </a:prstGeom>
          </p:spPr>
          <p:txBody>
            <a:bodyPr wrap="square" lIns="0" tIns="0" rIns="0" bIns="36000">
              <a:spAutoFit/>
            </a:bodyPr>
            <a:lstStyle/>
            <a:p>
              <a:pPr defTabSz="1018824" fontAlgn="auto">
                <a:spcBef>
                  <a:spcPts val="0"/>
                </a:spcBef>
                <a:spcAft>
                  <a:spcPts val="0"/>
                </a:spcAft>
              </a:pPr>
              <a:r>
                <a:rPr lang="en-GB" sz="1600" b="1" i="1" dirty="0" smtClean="0">
                  <a:solidFill>
                    <a:srgbClr val="FF0000"/>
                  </a:solidFill>
                  <a:latin typeface="Times New Roman" panose="02020603050405020304" pitchFamily="18" charset="0"/>
                  <a:cs typeface="Times New Roman" panose="02020603050405020304" pitchFamily="18" charset="0"/>
                </a:rPr>
                <a:t>Jan 1, 2020</a:t>
              </a:r>
              <a:endParaRPr lang="en-GB" sz="1600" dirty="0">
                <a:solidFill>
                  <a:srgbClr val="FF0000"/>
                </a:solidFill>
                <a:latin typeface="Times New Roman" panose="02020603050405020304" pitchFamily="18" charset="0"/>
                <a:cs typeface="Times New Roman" panose="02020603050405020304" pitchFamily="18" charset="0"/>
              </a:endParaRPr>
            </a:p>
          </p:txBody>
        </p:sp>
        <p:cxnSp>
          <p:nvCxnSpPr>
            <p:cNvPr id="122" name="Straight Connector 121"/>
            <p:cNvCxnSpPr>
              <a:stCxn id="106" idx="6"/>
            </p:cNvCxnSpPr>
            <p:nvPr/>
          </p:nvCxnSpPr>
          <p:spPr>
            <a:xfrm flipV="1">
              <a:off x="3993579" y="5572902"/>
              <a:ext cx="1465158" cy="1"/>
            </a:xfrm>
            <a:prstGeom prst="line">
              <a:avLst/>
            </a:prstGeom>
            <a:noFill/>
            <a:ln w="9525" cap="flat" cmpd="sng" algn="ctr">
              <a:solidFill>
                <a:srgbClr val="084A9C"/>
              </a:solidFill>
              <a:prstDash val="sysDash"/>
            </a:ln>
            <a:effectLst/>
          </p:spPr>
        </p:cxnSp>
        <p:cxnSp>
          <p:nvCxnSpPr>
            <p:cNvPr id="123" name="Straight Connector 122"/>
            <p:cNvCxnSpPr>
              <a:stCxn id="113" idx="2"/>
            </p:cNvCxnSpPr>
            <p:nvPr/>
          </p:nvCxnSpPr>
          <p:spPr>
            <a:xfrm flipH="1" flipV="1">
              <a:off x="1656186" y="2651117"/>
              <a:ext cx="2030190" cy="1252"/>
            </a:xfrm>
            <a:prstGeom prst="line">
              <a:avLst/>
            </a:prstGeom>
            <a:noFill/>
            <a:ln w="9525" cap="flat" cmpd="sng" algn="ctr">
              <a:solidFill>
                <a:srgbClr val="084A9C"/>
              </a:solidFill>
              <a:prstDash val="sysDash"/>
            </a:ln>
            <a:effectLst/>
          </p:spPr>
        </p:cxnSp>
        <p:sp>
          <p:nvSpPr>
            <p:cNvPr id="124" name="Rectangle 123"/>
            <p:cNvSpPr/>
            <p:nvPr/>
          </p:nvSpPr>
          <p:spPr>
            <a:xfrm>
              <a:off x="142264" y="2655477"/>
              <a:ext cx="3521303" cy="894454"/>
            </a:xfrm>
            <a:prstGeom prst="rect">
              <a:avLst/>
            </a:prstGeom>
          </p:spPr>
          <p:txBody>
            <a:bodyPr wrap="square" lIns="0" tIns="36000" rIns="0" bIns="0">
              <a:spAutoFit/>
            </a:bodyPr>
            <a:lstStyle/>
            <a:p>
              <a:r>
                <a:rPr lang="en-US" sz="1600" dirty="0">
                  <a:solidFill>
                    <a:srgbClr val="084A9C"/>
                  </a:solidFill>
                  <a:latin typeface="Times New Roman" panose="02020603050405020304" pitchFamily="18" charset="0"/>
                  <a:cs typeface="Times New Roman" panose="02020603050405020304" pitchFamily="18" charset="0"/>
                </a:rPr>
                <a:t>All systems &amp; processes able to accept </a:t>
              </a:r>
              <a:r>
                <a:rPr lang="en-US" sz="1600" dirty="0" smtClean="0">
                  <a:solidFill>
                    <a:srgbClr val="084A9C"/>
                  </a:solidFill>
                  <a:latin typeface="Times New Roman" panose="02020603050405020304" pitchFamily="18" charset="0"/>
                  <a:cs typeface="Times New Roman" panose="02020603050405020304" pitchFamily="18" charset="0"/>
                </a:rPr>
                <a:t>MBI. Mailing </a:t>
              </a:r>
              <a:r>
                <a:rPr lang="en-US" sz="1600" dirty="0">
                  <a:solidFill>
                    <a:srgbClr val="084A9C"/>
                  </a:solidFill>
                  <a:latin typeface="Times New Roman" panose="02020603050405020304" pitchFamily="18" charset="0"/>
                  <a:cs typeface="Times New Roman" panose="02020603050405020304" pitchFamily="18" charset="0"/>
                </a:rPr>
                <a:t>new Medicare </a:t>
              </a:r>
              <a:r>
                <a:rPr lang="en-US" sz="1600" dirty="0" smtClean="0">
                  <a:solidFill>
                    <a:srgbClr val="084A9C"/>
                  </a:solidFill>
                  <a:latin typeface="Times New Roman" panose="02020603050405020304" pitchFamily="18" charset="0"/>
                  <a:cs typeface="Times New Roman" panose="02020603050405020304" pitchFamily="18" charset="0"/>
                </a:rPr>
                <a:t>cards </a:t>
              </a:r>
              <a:r>
                <a:rPr lang="en-US" sz="1600" dirty="0">
                  <a:solidFill>
                    <a:srgbClr val="084A9C"/>
                  </a:solidFill>
                  <a:latin typeface="Times New Roman" panose="02020603050405020304" pitchFamily="18" charset="0"/>
                  <a:cs typeface="Times New Roman" panose="02020603050405020304" pitchFamily="18" charset="0"/>
                </a:rPr>
                <a:t>to </a:t>
              </a:r>
              <a:r>
                <a:rPr lang="en-US" sz="1600" dirty="0" smtClean="0">
                  <a:solidFill>
                    <a:srgbClr val="084A9C"/>
                  </a:solidFill>
                  <a:latin typeface="Times New Roman" panose="02020603050405020304" pitchFamily="18" charset="0"/>
                  <a:cs typeface="Times New Roman" panose="02020603050405020304" pitchFamily="18" charset="0"/>
                </a:rPr>
                <a:t>newly eligible people </a:t>
              </a:r>
              <a:r>
                <a:rPr lang="en-US" sz="1600" dirty="0">
                  <a:solidFill>
                    <a:srgbClr val="084A9C"/>
                  </a:solidFill>
                  <a:latin typeface="Times New Roman" panose="02020603050405020304" pitchFamily="18" charset="0"/>
                  <a:cs typeface="Times New Roman" panose="02020603050405020304" pitchFamily="18" charset="0"/>
                </a:rPr>
                <a:t>with </a:t>
              </a:r>
              <a:r>
                <a:rPr lang="en-US" sz="1600" dirty="0" smtClean="0">
                  <a:solidFill>
                    <a:srgbClr val="084A9C"/>
                  </a:solidFill>
                  <a:latin typeface="Times New Roman" panose="02020603050405020304" pitchFamily="18" charset="0"/>
                  <a:cs typeface="Times New Roman" panose="02020603050405020304" pitchFamily="18" charset="0"/>
                </a:rPr>
                <a:t>Medicare. </a:t>
              </a:r>
              <a:r>
                <a:rPr lang="en-US" sz="1600" b="1" dirty="0" smtClean="0">
                  <a:solidFill>
                    <a:srgbClr val="084A9C"/>
                  </a:solidFill>
                  <a:latin typeface="Times New Roman" panose="02020603050405020304" pitchFamily="18" charset="0"/>
                  <a:cs typeface="Times New Roman" panose="02020603050405020304" pitchFamily="18" charset="0"/>
                </a:rPr>
                <a:t>BEGIN TRANSITION PERIOD</a:t>
              </a:r>
              <a:endParaRPr lang="en-US" sz="1600" b="1" dirty="0">
                <a:solidFill>
                  <a:srgbClr val="084A9C"/>
                </a:solidFill>
                <a:latin typeface="Times New Roman" panose="02020603050405020304" pitchFamily="18" charset="0"/>
                <a:cs typeface="Times New Roman" panose="02020603050405020304" pitchFamily="18" charset="0"/>
              </a:endParaRPr>
            </a:p>
          </p:txBody>
        </p:sp>
        <p:sp>
          <p:nvSpPr>
            <p:cNvPr id="125" name="Rectangle 124"/>
            <p:cNvSpPr/>
            <p:nvPr/>
          </p:nvSpPr>
          <p:spPr>
            <a:xfrm>
              <a:off x="1694285" y="2440496"/>
              <a:ext cx="2028914" cy="247492"/>
            </a:xfrm>
            <a:prstGeom prst="rect">
              <a:avLst/>
            </a:prstGeom>
          </p:spPr>
          <p:txBody>
            <a:bodyPr wrap="square" lIns="0" tIns="0" rIns="0" bIns="36000">
              <a:spAutoFit/>
            </a:bodyPr>
            <a:lstStyle/>
            <a:p>
              <a:pPr defTabSz="1018824" fontAlgn="auto">
                <a:spcBef>
                  <a:spcPts val="0"/>
                </a:spcBef>
                <a:spcAft>
                  <a:spcPts val="0"/>
                </a:spcAft>
              </a:pPr>
              <a:r>
                <a:rPr lang="en-GB" sz="1600" b="1" i="1" dirty="0" smtClean="0">
                  <a:solidFill>
                    <a:srgbClr val="FF0000"/>
                  </a:solidFill>
                  <a:latin typeface="Times New Roman" panose="02020603050405020304" pitchFamily="18" charset="0"/>
                  <a:cs typeface="Times New Roman" panose="02020603050405020304" pitchFamily="18" charset="0"/>
                </a:rPr>
                <a:t> </a:t>
              </a:r>
              <a:r>
                <a:rPr lang="en-GB" sz="1600" b="1" i="1" dirty="0" smtClean="0">
                  <a:solidFill>
                    <a:srgbClr val="084A9C"/>
                  </a:solidFill>
                  <a:latin typeface="Times New Roman" panose="02020603050405020304" pitchFamily="18" charset="0"/>
                  <a:cs typeface="Times New Roman" panose="02020603050405020304" pitchFamily="18" charset="0"/>
                </a:rPr>
                <a:t>April 1, 2018</a:t>
              </a:r>
              <a:endParaRPr lang="en-GB" sz="1600" dirty="0">
                <a:solidFill>
                  <a:srgbClr val="084A9C"/>
                </a:solidFill>
                <a:latin typeface="Times New Roman" panose="02020603050405020304" pitchFamily="18" charset="0"/>
                <a:cs typeface="Times New Roman" panose="02020603050405020304" pitchFamily="18" charset="0"/>
              </a:endParaRPr>
            </a:p>
          </p:txBody>
        </p:sp>
        <p:sp>
          <p:nvSpPr>
            <p:cNvPr id="126" name="Rectangle 125"/>
            <p:cNvSpPr/>
            <p:nvPr/>
          </p:nvSpPr>
          <p:spPr>
            <a:xfrm>
              <a:off x="3825459" y="3544018"/>
              <a:ext cx="4291846" cy="463146"/>
            </a:xfrm>
            <a:prstGeom prst="rect">
              <a:avLst/>
            </a:prstGeom>
          </p:spPr>
          <p:txBody>
            <a:bodyPr wrap="square" lIns="0" tIns="36000" rIns="0" bIns="0">
              <a:spAutoFit/>
            </a:bodyPr>
            <a:lstStyle/>
            <a:p>
              <a:pPr algn="r"/>
              <a:r>
                <a:rPr lang="en-US" sz="1600" dirty="0" smtClean="0">
                  <a:solidFill>
                    <a:srgbClr val="084A9C"/>
                  </a:solidFill>
                  <a:latin typeface="Times New Roman" panose="02020603050405020304" pitchFamily="18" charset="0"/>
                  <a:cs typeface="Times New Roman" panose="02020603050405020304" pitchFamily="18" charset="0"/>
                </a:rPr>
                <a:t>Continue mailing </a:t>
              </a:r>
              <a:r>
                <a:rPr lang="en-US" sz="1600" dirty="0">
                  <a:solidFill>
                    <a:srgbClr val="084A9C"/>
                  </a:solidFill>
                  <a:latin typeface="Times New Roman" panose="02020603050405020304" pitchFamily="18" charset="0"/>
                  <a:cs typeface="Times New Roman" panose="02020603050405020304" pitchFamily="18" charset="0"/>
                </a:rPr>
                <a:t>new Medicare cards with MBI to 60M beneficiaries</a:t>
              </a:r>
            </a:p>
          </p:txBody>
        </p:sp>
        <p:cxnSp>
          <p:nvCxnSpPr>
            <p:cNvPr id="127" name="Straight Connector 126"/>
            <p:cNvCxnSpPr>
              <a:endCxn id="112" idx="6"/>
            </p:cNvCxnSpPr>
            <p:nvPr/>
          </p:nvCxnSpPr>
          <p:spPr>
            <a:xfrm flipH="1">
              <a:off x="3762644" y="3540910"/>
              <a:ext cx="1703998" cy="0"/>
            </a:xfrm>
            <a:prstGeom prst="line">
              <a:avLst/>
            </a:prstGeom>
            <a:noFill/>
            <a:ln w="9525" cap="flat" cmpd="sng" algn="ctr">
              <a:solidFill>
                <a:srgbClr val="084A9C"/>
              </a:solidFill>
              <a:prstDash val="sysDash"/>
            </a:ln>
            <a:effectLst/>
          </p:spPr>
        </p:cxnSp>
        <p:sp>
          <p:nvSpPr>
            <p:cNvPr id="128" name="Rectangle 127"/>
            <p:cNvSpPr/>
            <p:nvPr/>
          </p:nvSpPr>
          <p:spPr>
            <a:xfrm>
              <a:off x="4462544" y="3329037"/>
              <a:ext cx="964011" cy="247492"/>
            </a:xfrm>
            <a:prstGeom prst="rect">
              <a:avLst/>
            </a:prstGeom>
          </p:spPr>
          <p:txBody>
            <a:bodyPr wrap="square" lIns="0" tIns="0" rIns="0" bIns="36000">
              <a:spAutoFit/>
            </a:bodyPr>
            <a:lstStyle/>
            <a:p>
              <a:pPr algn="r" defTabSz="1018824" fontAlgn="auto">
                <a:spcBef>
                  <a:spcPts val="0"/>
                </a:spcBef>
                <a:spcAft>
                  <a:spcPts val="0"/>
                </a:spcAft>
              </a:pPr>
              <a:r>
                <a:rPr lang="en-GB" sz="1600" b="1" i="1" dirty="0" smtClean="0">
                  <a:solidFill>
                    <a:srgbClr val="084A9C"/>
                  </a:solidFill>
                  <a:latin typeface="Times New Roman" panose="02020603050405020304" pitchFamily="18" charset="0"/>
                  <a:cs typeface="Times New Roman" panose="02020603050405020304" pitchFamily="18" charset="0"/>
                </a:rPr>
                <a:t>May 2018</a:t>
              </a:r>
              <a:endParaRPr lang="en-GB" sz="1600" dirty="0">
                <a:solidFill>
                  <a:srgbClr val="084A9C"/>
                </a:solidFill>
                <a:latin typeface="Times New Roman" panose="02020603050405020304" pitchFamily="18" charset="0"/>
                <a:cs typeface="Times New Roman" panose="02020603050405020304" pitchFamily="18" charset="0"/>
              </a:endParaRPr>
            </a:p>
          </p:txBody>
        </p:sp>
        <p:sp>
          <p:nvSpPr>
            <p:cNvPr id="129" name="Rectangle 128"/>
            <p:cNvSpPr/>
            <p:nvPr/>
          </p:nvSpPr>
          <p:spPr>
            <a:xfrm>
              <a:off x="1718217" y="4003017"/>
              <a:ext cx="1905839" cy="723727"/>
            </a:xfrm>
            <a:prstGeom prst="rect">
              <a:avLst/>
            </a:prstGeom>
          </p:spPr>
          <p:txBody>
            <a:bodyPr wrap="square" lIns="0" tIns="36000" rIns="0" bIns="0">
              <a:spAutoFit/>
            </a:bodyPr>
            <a:lstStyle/>
            <a:p>
              <a:pPr indent="-274320" defTabSz="1018824" fontAlgn="auto">
                <a:spcBef>
                  <a:spcPts val="0"/>
                </a:spcBef>
                <a:spcAft>
                  <a:spcPts val="150"/>
                </a:spcAft>
              </a:pPr>
              <a:r>
                <a:rPr lang="en-US" sz="1600" dirty="0" smtClean="0">
                  <a:solidFill>
                    <a:srgbClr val="084A9C"/>
                  </a:solidFill>
                  <a:latin typeface="Times New Roman" panose="02020603050405020304" pitchFamily="18" charset="0"/>
                  <a:cs typeface="Times New Roman" panose="02020603050405020304" pitchFamily="18" charset="0"/>
                </a:rPr>
                <a:t>Launch </a:t>
              </a:r>
              <a:r>
                <a:rPr lang="en-US" sz="1600" dirty="0">
                  <a:solidFill>
                    <a:srgbClr val="084A9C"/>
                  </a:solidFill>
                  <a:latin typeface="Times New Roman" panose="02020603050405020304" pitchFamily="18" charset="0"/>
                  <a:cs typeface="Times New Roman" panose="02020603050405020304" pitchFamily="18" charset="0"/>
                </a:rPr>
                <a:t>of </a:t>
              </a:r>
              <a:r>
                <a:rPr lang="en-US" sz="1600" dirty="0" smtClean="0">
                  <a:solidFill>
                    <a:srgbClr val="084A9C"/>
                  </a:solidFill>
                  <a:latin typeface="Times New Roman" panose="02020603050405020304" pitchFamily="18" charset="0"/>
                  <a:cs typeface="Times New Roman" panose="02020603050405020304" pitchFamily="18" charset="0"/>
                </a:rPr>
                <a:t>provider</a:t>
              </a:r>
            </a:p>
            <a:p>
              <a:pPr indent="-274320" defTabSz="1018824" fontAlgn="auto">
                <a:spcBef>
                  <a:spcPts val="0"/>
                </a:spcBef>
                <a:spcAft>
                  <a:spcPts val="150"/>
                </a:spcAft>
              </a:pPr>
              <a:r>
                <a:rPr lang="en-US" sz="1600" dirty="0" smtClean="0">
                  <a:solidFill>
                    <a:srgbClr val="084A9C"/>
                  </a:solidFill>
                  <a:latin typeface="Times New Roman" panose="02020603050405020304" pitchFamily="18" charset="0"/>
                  <a:cs typeface="Times New Roman" panose="02020603050405020304" pitchFamily="18" charset="0"/>
                </a:rPr>
                <a:t>look-up </a:t>
              </a:r>
              <a:r>
                <a:rPr lang="en-US" sz="1600" dirty="0">
                  <a:solidFill>
                    <a:srgbClr val="084A9C"/>
                  </a:solidFill>
                  <a:latin typeface="Times New Roman" panose="02020603050405020304" pitchFamily="18" charset="0"/>
                  <a:cs typeface="Times New Roman" panose="02020603050405020304" pitchFamily="18" charset="0"/>
                </a:rPr>
                <a:t>tool</a:t>
              </a:r>
            </a:p>
            <a:p>
              <a:pPr indent="-274320" defTabSz="1018824" fontAlgn="auto">
                <a:spcBef>
                  <a:spcPts val="0"/>
                </a:spcBef>
                <a:spcAft>
                  <a:spcPts val="150"/>
                </a:spcAft>
              </a:pPr>
              <a:endParaRPr lang="en-GB" sz="1600" dirty="0" smtClean="0">
                <a:solidFill>
                  <a:srgbClr val="084A9C"/>
                </a:solidFill>
                <a:latin typeface="Times New Roman" panose="02020603050405020304" pitchFamily="18" charset="0"/>
                <a:cs typeface="Times New Roman" panose="02020603050405020304" pitchFamily="18" charset="0"/>
              </a:endParaRPr>
            </a:p>
          </p:txBody>
        </p:sp>
        <p:cxnSp>
          <p:nvCxnSpPr>
            <p:cNvPr id="130" name="Straight Connector 129"/>
            <p:cNvCxnSpPr>
              <a:endCxn id="111" idx="2"/>
            </p:cNvCxnSpPr>
            <p:nvPr/>
          </p:nvCxnSpPr>
          <p:spPr>
            <a:xfrm>
              <a:off x="1694286" y="4000584"/>
              <a:ext cx="1803555" cy="1252"/>
            </a:xfrm>
            <a:prstGeom prst="line">
              <a:avLst/>
            </a:prstGeom>
            <a:noFill/>
            <a:ln w="9525" cap="flat" cmpd="sng" algn="ctr">
              <a:solidFill>
                <a:srgbClr val="084A9C"/>
              </a:solidFill>
              <a:prstDash val="sysDash"/>
            </a:ln>
            <a:effectLst/>
          </p:spPr>
        </p:cxnSp>
        <p:sp>
          <p:nvSpPr>
            <p:cNvPr id="131" name="Rectangle 130"/>
            <p:cNvSpPr/>
            <p:nvPr/>
          </p:nvSpPr>
          <p:spPr>
            <a:xfrm>
              <a:off x="1694285" y="3789963"/>
              <a:ext cx="1008033" cy="247492"/>
            </a:xfrm>
            <a:prstGeom prst="rect">
              <a:avLst/>
            </a:prstGeom>
          </p:spPr>
          <p:txBody>
            <a:bodyPr wrap="square" lIns="0" tIns="0" rIns="0" bIns="36000">
              <a:spAutoFit/>
            </a:bodyPr>
            <a:lstStyle/>
            <a:p>
              <a:pPr defTabSz="1018824" fontAlgn="auto">
                <a:spcBef>
                  <a:spcPts val="0"/>
                </a:spcBef>
                <a:spcAft>
                  <a:spcPts val="0"/>
                </a:spcAft>
              </a:pPr>
              <a:r>
                <a:rPr lang="en-GB" sz="1600" b="1" i="1" dirty="0" smtClean="0">
                  <a:solidFill>
                    <a:srgbClr val="084A9C"/>
                  </a:solidFill>
                  <a:latin typeface="Times New Roman" panose="02020603050405020304" pitchFamily="18" charset="0"/>
                  <a:cs typeface="Times New Roman" panose="02020603050405020304" pitchFamily="18" charset="0"/>
                </a:rPr>
                <a:t>Jun 2018</a:t>
              </a:r>
              <a:endParaRPr lang="en-GB" sz="1600" dirty="0">
                <a:solidFill>
                  <a:srgbClr val="084A9C"/>
                </a:solidFill>
                <a:latin typeface="Times New Roman" panose="02020603050405020304" pitchFamily="18" charset="0"/>
                <a:cs typeface="Times New Roman" panose="02020603050405020304" pitchFamily="18" charset="0"/>
              </a:endParaRPr>
            </a:p>
          </p:txBody>
        </p:sp>
        <p:sp>
          <p:nvSpPr>
            <p:cNvPr id="132" name="Rectangle 131"/>
            <p:cNvSpPr/>
            <p:nvPr/>
          </p:nvSpPr>
          <p:spPr>
            <a:xfrm>
              <a:off x="4724901" y="4332473"/>
              <a:ext cx="733774" cy="247492"/>
            </a:xfrm>
            <a:prstGeom prst="rect">
              <a:avLst/>
            </a:prstGeom>
          </p:spPr>
          <p:txBody>
            <a:bodyPr wrap="square" lIns="0" tIns="0" rIns="0" bIns="36000">
              <a:spAutoFit/>
            </a:bodyPr>
            <a:lstStyle/>
            <a:p>
              <a:pPr algn="r" defTabSz="1018824" fontAlgn="auto">
                <a:spcBef>
                  <a:spcPts val="0"/>
                </a:spcBef>
                <a:spcAft>
                  <a:spcPts val="0"/>
                </a:spcAft>
              </a:pPr>
              <a:r>
                <a:rPr lang="en-GB" sz="1600" b="1" i="1" dirty="0" smtClean="0">
                  <a:solidFill>
                    <a:srgbClr val="084A9C"/>
                  </a:solidFill>
                  <a:latin typeface="Times New Roman" panose="02020603050405020304" pitchFamily="18" charset="0"/>
                  <a:cs typeface="Times New Roman" panose="02020603050405020304" pitchFamily="18" charset="0"/>
                </a:rPr>
                <a:t>Oct 2018</a:t>
              </a:r>
              <a:endParaRPr lang="en-GB" sz="1600" dirty="0">
                <a:solidFill>
                  <a:srgbClr val="084A9C"/>
                </a:solidFill>
                <a:latin typeface="Times New Roman" panose="02020603050405020304" pitchFamily="18" charset="0"/>
                <a:cs typeface="Times New Roman" panose="02020603050405020304" pitchFamily="18" charset="0"/>
              </a:endParaRPr>
            </a:p>
          </p:txBody>
        </p:sp>
        <p:sp>
          <p:nvSpPr>
            <p:cNvPr id="133" name="Rectangle 132" title="Apr 16, 2019"/>
            <p:cNvSpPr/>
            <p:nvPr/>
          </p:nvSpPr>
          <p:spPr>
            <a:xfrm>
              <a:off x="1694285" y="4892028"/>
              <a:ext cx="1268491" cy="247492"/>
            </a:xfrm>
            <a:prstGeom prst="rect">
              <a:avLst/>
            </a:prstGeom>
          </p:spPr>
          <p:txBody>
            <a:bodyPr wrap="square" lIns="0" tIns="0" rIns="0" bIns="36000">
              <a:spAutoFit/>
            </a:bodyPr>
            <a:lstStyle/>
            <a:p>
              <a:pPr defTabSz="1018824" fontAlgn="auto">
                <a:spcBef>
                  <a:spcPts val="0"/>
                </a:spcBef>
                <a:spcAft>
                  <a:spcPts val="0"/>
                </a:spcAft>
              </a:pPr>
              <a:r>
                <a:rPr lang="en-GB" sz="1600" b="1" i="1" dirty="0" smtClean="0">
                  <a:solidFill>
                    <a:srgbClr val="FF0000"/>
                  </a:solidFill>
                  <a:latin typeface="Times New Roman" panose="02020603050405020304" pitchFamily="18" charset="0"/>
                  <a:cs typeface="Times New Roman" panose="02020603050405020304" pitchFamily="18" charset="0"/>
                </a:rPr>
                <a:t>Apr 16, 2019</a:t>
              </a:r>
              <a:endParaRPr lang="en-GB" sz="1600" dirty="0">
                <a:solidFill>
                  <a:srgbClr val="FF0000"/>
                </a:solidFill>
                <a:latin typeface="Times New Roman" panose="02020603050405020304" pitchFamily="18" charset="0"/>
                <a:cs typeface="Times New Roman" panose="02020603050405020304" pitchFamily="18" charset="0"/>
              </a:endParaRPr>
            </a:p>
          </p:txBody>
        </p:sp>
      </p:grpSp>
      <p:sp>
        <p:nvSpPr>
          <p:cNvPr id="31" name="Oval 30" descr="- Return MBI on remittance advice &#10;- MBI shared with downstream partner" title="October 2018"/>
          <p:cNvSpPr/>
          <p:nvPr/>
        </p:nvSpPr>
        <p:spPr bwMode="ltGray">
          <a:xfrm>
            <a:off x="3929569" y="4405116"/>
            <a:ext cx="203528" cy="202654"/>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32" name="Oval 31" descr="Deadline for issuance of new Medicare cards &#10;" title="April 16, 2019"/>
          <p:cNvSpPr/>
          <p:nvPr/>
        </p:nvSpPr>
        <p:spPr bwMode="ltGray">
          <a:xfrm>
            <a:off x="4046111" y="5041601"/>
            <a:ext cx="203528" cy="202654"/>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2006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Social Security Number Removal Initiative Program Update&amp;quot;&quot;/&gt;&lt;property id=&quot;20307&quot; value=&quot;270&quot;/&gt;&lt;/object&gt;&lt;object type=&quot;3&quot; unique_id=&quot;10004&quot;&gt;&lt;property id=&quot;20148&quot; value=&quot;5&quot;/&gt;&lt;property id=&quot;20300&quot; value=&quot;Slide 2 - &amp;quot;Agenda&amp;quot;&quot;/&gt;&lt;property id=&quot;20307&quot; value=&quot;305&quot;/&gt;&lt;/object&gt;&lt;object type=&quot;3&quot; unique_id=&quot;10763&quot;&gt;&lt;property id=&quot;20148&quot; value=&quot;5&quot;/&gt;&lt;property id=&quot;20300&quot; value=&quot;Slide 16 - &amp;quot;Administrative Update&amp;quot;&quot;/&gt;&lt;property id=&quot;20307&quot; value=&quot;370&quot;/&gt;&lt;/object&gt;&lt;object type=&quot;3&quot; unique_id=&quot;10765&quot;&gt;&lt;property id=&quot;20148&quot; value=&quot;5&quot;/&gt;&lt;property id=&quot;20300&quot; value=&quot;Slide 3 - &amp;quot;Key Work Product Updates Document Reviews and Updates&amp;quot;&quot;/&gt;&lt;property id=&quot;20307&quot; value=&quot;460&quot;/&gt;&lt;/object&gt;&lt;object type=&quot;3&quot; unique_id=&quot;10766&quot;&gt;&lt;property id=&quot;20148&quot; value=&quot;5&quot;/&gt;&lt;property id=&quot;20300&quot; value=&quot;Slide 4 - &amp;quot;Change Management Plan&amp;quot;&quot;/&gt;&lt;property id=&quot;20307&quot; value=&quot;474&quot;/&gt;&lt;/object&gt;&lt;object type=&quot;3&quot; unique_id=&quot;10767&quot;&gt;&lt;property id=&quot;20148&quot; value=&quot;5&quot;/&gt;&lt;property id=&quot;20300&quot; value=&quot;Slide 5 - &amp;quot;Change Management Plan IT System CCBs&amp;quot;&quot;/&gt;&lt;property id=&quot;20307&quot; value=&quot;475&quot;/&gt;&lt;/object&gt;&lt;object type=&quot;3&quot; unique_id=&quot;10768&quot;&gt;&lt;property id=&quot;20148&quot; value=&quot;5&quot;/&gt;&lt;property id=&quot;20300&quot; value=&quot;Slide 6 - &amp;quot;Change Management Plan IT System CCBs (continued)&amp;quot;&quot;/&gt;&lt;property id=&quot;20307&quot; value=&quot;476&quot;/&gt;&lt;/object&gt;&lt;object type=&quot;3&quot; unique_id=&quot;10769&quot;&gt;&lt;property id=&quot;20148&quot; value=&quot;5&quot;/&gt;&lt;property id=&quot;20300&quot; value=&quot;Slide 7 - &amp;quot;Project Portfolio Management Plan&amp;quot;&quot;/&gt;&lt;property id=&quot;20307&quot; value=&quot;477&quot;/&gt;&lt;/object&gt;&lt;object type=&quot;3&quot; unique_id=&quot;10770&quot;&gt;&lt;property id=&quot;20148&quot; value=&quot;5&quot;/&gt;&lt;property id=&quot;20300&quot; value=&quot;Slide 8 - &amp;quot;Program Management Plan and Program Performance Management Plan&amp;quot;&quot;/&gt;&lt;property id=&quot;20307&quot; value=&quot;478&quot;/&gt;&lt;/object&gt;&lt;object type=&quot;3&quot; unique_id=&quot;10771&quot;&gt;&lt;property id=&quot;20148&quot; value=&quot;5&quot;/&gt;&lt;property id=&quot;20300&quot; value=&quot;Slide 9 - &amp;quot;Schedule Management Plan&amp;quot;&quot;/&gt;&lt;property id=&quot;20307&quot; value=&quot;480&quot;/&gt;&lt;/object&gt;&lt;object type=&quot;3&quot; unique_id=&quot;10772&quot;&gt;&lt;property id=&quot;20148&quot; value=&quot;5&quot;/&gt;&lt;property id=&quot;20300&quot; value=&quot;Slide 10 - &amp;quot;Key Work Product Updates SSNRI Cost Workbooks&amp;quot;&quot;/&gt;&lt;property id=&quot;20307&quot; value=&quot;473&quot;/&gt;&lt;/object&gt;&lt;object type=&quot;3&quot; unique_id=&quot;10773&quot;&gt;&lt;property id=&quot;20148&quot; value=&quot;5&quot;/&gt;&lt;property id=&quot;20300&quot; value=&quot;Slide 11 - &amp;quot;Key Work Product Updates SSNRI Cost Workbooks (continued)&amp;quot;&quot;/&gt;&lt;property id=&quot;20307&quot; value=&quot;462&quot;/&gt;&lt;/object&gt;&lt;object type=&quot;3&quot; unique_id=&quot;10774&quot;&gt;&lt;property id=&quot;20148&quot; value=&quot;5&quot;/&gt;&lt;property id=&quot;20300&quot; value=&quot;Slide 12 - &amp;quot;Key Work Product Updates  Cost Workbooks Change Management&amp;quot;&quot;/&gt;&lt;property id=&quot;20307&quot; value=&quot;481&quot;/&gt;&lt;/object&gt;&lt;object type=&quot;3&quot; unique_id=&quot;10775&quot;&gt;&lt;property id=&quot;20148&quot; value=&quot;5&quot;/&gt;&lt;property id=&quot;20300&quot; value=&quot;Slide 13 - &amp;quot;Key Work Product Updates Requirements Update&amp;quot;&quot;/&gt;&lt;property id=&quot;20307&quot; value=&quot;454&quot;/&gt;&lt;/object&gt;&lt;object type=&quot;3&quot; unique_id=&quot;10776&quot;&gt;&lt;property id=&quot;20148&quot; value=&quot;5&quot;/&gt;&lt;property id=&quot;20300&quot; value=&quot;Slide 14 - &amp;quot;Key Work Product Updates Transition Period Exceptions&amp;quot;&quot;/&gt;&lt;property id=&quot;20307&quot; value=&quot;472&quot;/&gt;&lt;/object&gt;&lt;object type=&quot;3&quot; unique_id=&quot;10777&quot;&gt;&lt;property id=&quot;20148&quot; value=&quot;5&quot;/&gt;&lt;property id=&quot;20300&quot; value=&quot;Slide 15 - &amp;quot;ESC Future Discussion Topics&amp;quot;&quot;/&gt;&lt;property id=&quot;20307&quot; value=&quot;413&quot;/&gt;&lt;/object&gt;&lt;object type=&quot;3&quot; unique_id=&quot;10778&quot;&gt;&lt;property id=&quot;20148&quot; value=&quot;5&quot;/&gt;&lt;property id=&quot;20300&quot; value=&quot;Slide 17 - &amp;quot;IPT Tasks&amp;quot;&quot;/&gt;&lt;property id=&quot;20307&quot; value=&quot;452&quot;/&gt;&lt;/object&gt;&lt;/object&gt;&lt;object type=&quot;8&quot; unique_id=&quot;1006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sisl xmlns:xsi="http://www.w3.org/2001/XMLSchema-instance" xmlns:xsd="http://www.w3.org/2001/XMLSchema" xmlns="http://www.boldonjames.com/2008/01/sie/internal/label" sislVersion="0" policy="c8d5760e-638a-47e8-9e2e-1226c2cb268d" origin="userSelected">
  <element uid="8935ac63-702f-4c65-b397-2d3f3e0964be" value=""/>
</sisl>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ustomXsn xmlns="http://schemas.microsoft.com/office/2006/metadata/customXsn">
  <xsnLocation/>
  <cached>True</cached>
  <openByDefault>True</openByDefault>
  <xsnScope/>
</customXsn>
</file>

<file path=customXml/item6.xml><?xml version="1.0" encoding="utf-8"?>
<ct:contentTypeSchema xmlns:ct="http://schemas.microsoft.com/office/2006/metadata/contentType" xmlns:ma="http://schemas.microsoft.com/office/2006/metadata/properties/metaAttributes" ct:_="" ma:_="" ma:contentTypeName="Document" ma:contentTypeID="0x010100D2E98530EAEF6A47A53E1C69953DC8A3" ma:contentTypeVersion="4" ma:contentTypeDescription="Create a new document." ma:contentTypeScope="" ma:versionID="c08e502559ee3466a1679f85820f62c9">
  <xsd:schema xmlns:xsd="http://www.w3.org/2001/XMLSchema" xmlns:xs="http://www.w3.org/2001/XMLSchema" xmlns:p="http://schemas.microsoft.com/office/2006/metadata/properties" xmlns:ns2="53007b49-20c0-41e6-9fba-1d655d994bb9" targetNamespace="http://schemas.microsoft.com/office/2006/metadata/properties" ma:root="true" ma:fieldsID="89412515c39669ef1e920ffe80447c8d" ns2:_="">
    <xsd:import namespace="53007b49-20c0-41e6-9fba-1d655d994bb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07b49-20c0-41e6-9fba-1d655d994bb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C362A5-0A9F-4572-829D-FCD28288B021}">
  <ds:schemaRefs>
    <ds:schemaRef ds:uri="http://purl.org/dc/terms/"/>
    <ds:schemaRef ds:uri="http://schemas.microsoft.com/office/2006/metadata/properties"/>
    <ds:schemaRef ds:uri="http://purl.org/dc/elements/1.1/"/>
    <ds:schemaRef ds:uri="http://schemas.microsoft.com/office/2006/documentManagement/types"/>
    <ds:schemaRef ds:uri="53007b49-20c0-41e6-9fba-1d655d994bb9"/>
    <ds:schemaRef ds:uri="http://schemas.openxmlformats.org/package/2006/metadata/core-propertie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F79D0343-32C1-4106-BBEE-9CF3CBAFF7AE}">
  <ds:schemaRefs>
    <ds:schemaRef ds:uri="http://schemas.microsoft.com/sharepoint/events"/>
  </ds:schemaRefs>
</ds:datastoreItem>
</file>

<file path=customXml/itemProps3.xml><?xml version="1.0" encoding="utf-8"?>
<ds:datastoreItem xmlns:ds="http://schemas.openxmlformats.org/officeDocument/2006/customXml" ds:itemID="{5ECA001F-9C9D-4111-8C55-9F2335682BB4}">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F5260C0E-CB91-4D39-B8A1-3E69BD096142}">
  <ds:schemaRefs>
    <ds:schemaRef ds:uri="http://schemas.microsoft.com/sharepoint/v3/contenttype/forms"/>
  </ds:schemaRefs>
</ds:datastoreItem>
</file>

<file path=customXml/itemProps5.xml><?xml version="1.0" encoding="utf-8"?>
<ds:datastoreItem xmlns:ds="http://schemas.openxmlformats.org/officeDocument/2006/customXml" ds:itemID="{EBE558B6-5780-4945-8319-BCCF3659A63C}">
  <ds:schemaRefs>
    <ds:schemaRef ds:uri="http://schemas.microsoft.com/office/2006/metadata/customXsn"/>
  </ds:schemaRefs>
</ds:datastoreItem>
</file>

<file path=customXml/itemProps6.xml><?xml version="1.0" encoding="utf-8"?>
<ds:datastoreItem xmlns:ds="http://schemas.openxmlformats.org/officeDocument/2006/customXml" ds:itemID="{F07EB206-1886-47D8-98F0-52C7E285CF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007b49-20c0-41e6-9fba-1d655d994b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48567</TotalTime>
  <Words>1752</Words>
  <Application>Microsoft Office PowerPoint</Application>
  <PresentationFormat>On-screen Show (4:3)</PresentationFormat>
  <Paragraphs>272</Paragraphs>
  <Slides>22</Slides>
  <Notes>22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22</vt:i4>
      </vt:variant>
    </vt:vector>
  </HeadingPairs>
  <TitlesOfParts>
    <vt:vector size="32" baseType="lpstr">
      <vt:lpstr>MS PGothic</vt:lpstr>
      <vt:lpstr>Arial</vt:lpstr>
      <vt:lpstr>Calibri</vt:lpstr>
      <vt:lpstr>Times New Roman</vt:lpstr>
      <vt:lpstr>Office Theme</vt:lpstr>
      <vt:lpstr>6_Office Theme</vt:lpstr>
      <vt:lpstr>13_Office Theme</vt:lpstr>
      <vt:lpstr>2_Office Theme</vt:lpstr>
      <vt:lpstr>3_Office Theme</vt:lpstr>
      <vt:lpstr>4_Office Theme</vt:lpstr>
      <vt:lpstr>New Medicare Card Project</vt:lpstr>
      <vt:lpstr>New Medicare Card Mailing Complete</vt:lpstr>
      <vt:lpstr>Card Mailing Update </vt:lpstr>
      <vt:lpstr>   Key Points to Reinforce with Beneficiaries </vt:lpstr>
      <vt:lpstr>Key Points to Reinforce with Beneficiaries</vt:lpstr>
      <vt:lpstr>MyMedicare.gov - View or Print new Medicare card</vt:lpstr>
      <vt:lpstr>Solution Concept for the New Medicare Cards</vt:lpstr>
      <vt:lpstr>Transition Period (OCCURING NOW) April 1, 2018 – December 31, 2019 </vt:lpstr>
      <vt:lpstr>Transition Period Milestones</vt:lpstr>
      <vt:lpstr>Using the New Medicare Number – During Transition</vt:lpstr>
      <vt:lpstr>Transition Period Timeline</vt:lpstr>
      <vt:lpstr>New Medicare Number HICN Exception Usage After the Transition Period</vt:lpstr>
      <vt:lpstr>Key Points for Providers</vt:lpstr>
      <vt:lpstr>Using the New Medicare Number – Providers </vt:lpstr>
      <vt:lpstr>Using the New Medicare Number – Providers (2)</vt:lpstr>
      <vt:lpstr>Using the New Medicare Number – Plans / Pharmacies</vt:lpstr>
      <vt:lpstr>Using the New Medicare Number – Other Stakeholders </vt:lpstr>
      <vt:lpstr>Using the New Medicare Number – Other Stakeholders (2)</vt:lpstr>
      <vt:lpstr>Electronic Remittance Advice (ERA)</vt:lpstr>
      <vt:lpstr>Paper Remittance Advice </vt:lpstr>
      <vt:lpstr>Railroad Retirement Board (RRB) Beneficiaries</vt:lpstr>
      <vt:lpstr>Final Thoughts </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keywords>[AUOa:/b:/c:/d:/e:/f:/g:/h:/i:/j:/k:/l:/m:/n:/o:/p:/q:/r:/s:/t:/u:/v:/w:]</cp:keywords>
  <cp:lastModifiedBy>Wojnowski, Nicholas</cp:lastModifiedBy>
  <cp:revision>2044</cp:revision>
  <cp:lastPrinted>2018-08-08T20:44:36Z</cp:lastPrinted>
  <dcterms:created xsi:type="dcterms:W3CDTF">2012-06-28T19:49:56Z</dcterms:created>
  <dcterms:modified xsi:type="dcterms:W3CDTF">2019-02-04T13:28:55Z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0x010100D2E98530EAEF6A47A53E1C69953DC8A3</vt:lpwstr>
  </property>
  <property fmtid="{D5CDD505-2E9C-101B-9397-08002B2CF9AE}" pid="4" name="Short Topic">
    <vt:lpwstr>This template should be used for presentations related to the SSNRI project.</vt:lpwstr>
  </property>
  <property fmtid="{D5CDD505-2E9C-101B-9397-08002B2CF9AE}" pid="5" name="docIndexRef">
    <vt:lpwstr>ae8e4695-e0e9-416a-8068-bd049643ee53</vt:lpwstr>
  </property>
  <property fmtid="{D5CDD505-2E9C-101B-9397-08002B2CF9AE}" pid="6" name="bjSaver">
    <vt:lpwstr>/svf5avIV1vJ3tEcndiCncVXAkZlKLGa</vt:lpwstr>
  </property>
  <property fmtid="{D5CDD505-2E9C-101B-9397-08002B2CF9AE}" pid="7"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8" name="bjDocumentLabelXML-0">
    <vt:lpwstr>ames.com/2008/01/sie/internal/label"&gt;&lt;element uid="8935ac63-702f-4c65-b397-2d3f3e0964be" value="" /&gt;&lt;/sisl&gt;</vt:lpwstr>
  </property>
  <property fmtid="{D5CDD505-2E9C-101B-9397-08002B2CF9AE}" pid="9" name="bjDocumentSecurityLabel">
    <vt:lpwstr>AUTHORIZED USE ONLY</vt:lpwstr>
  </property>
  <property fmtid="{D5CDD505-2E9C-101B-9397-08002B2CF9AE}" pid="10" name="bjSlideMasterFooterText">
    <vt:lpwstr>Authorized Use Only</vt:lpwstr>
  </property>
</Properties>
</file>