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7" r:id="rId2"/>
  </p:sldMasterIdLst>
  <p:notesMasterIdLst>
    <p:notesMasterId r:id="rId24"/>
  </p:notesMasterIdLst>
  <p:handoutMasterIdLst>
    <p:handoutMasterId r:id="rId25"/>
  </p:handoutMasterIdLst>
  <p:sldIdLst>
    <p:sldId id="287" r:id="rId3"/>
    <p:sldId id="271" r:id="rId4"/>
    <p:sldId id="258" r:id="rId5"/>
    <p:sldId id="259" r:id="rId6"/>
    <p:sldId id="260" r:id="rId7"/>
    <p:sldId id="261" r:id="rId8"/>
    <p:sldId id="263" r:id="rId9"/>
    <p:sldId id="262" r:id="rId10"/>
    <p:sldId id="282" r:id="rId11"/>
    <p:sldId id="273" r:id="rId12"/>
    <p:sldId id="289" r:id="rId13"/>
    <p:sldId id="278" r:id="rId14"/>
    <p:sldId id="277" r:id="rId15"/>
    <p:sldId id="276" r:id="rId16"/>
    <p:sldId id="279" r:id="rId17"/>
    <p:sldId id="266" r:id="rId18"/>
    <p:sldId id="291" r:id="rId19"/>
    <p:sldId id="280" r:id="rId20"/>
    <p:sldId id="268" r:id="rId21"/>
    <p:sldId id="288" r:id="rId22"/>
    <p:sldId id="290"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onica Kay" initials="MK" lastIdx="16" clrIdx="6">
    <p:extLst>
      <p:ext uri="{19B8F6BF-5375-455C-9EA6-DF929625EA0E}">
        <p15:presenceInfo xmlns:p15="http://schemas.microsoft.com/office/powerpoint/2012/main" userId="S-1-5-21-4095628063-3556742122-3606576086-9902" providerId="AD"/>
      </p:ext>
    </p:extLst>
  </p:cmAuthor>
  <p:cmAuthor id="1" name="AMANDA JOHNSON" initials="AJ" lastIdx="4" clrIdx="0">
    <p:extLst>
      <p:ext uri="{19B8F6BF-5375-455C-9EA6-DF929625EA0E}">
        <p15:presenceInfo xmlns:p15="http://schemas.microsoft.com/office/powerpoint/2012/main" userId="S-1-5-21-4095628063-3556742122-3606576086-23457" providerId="AD"/>
      </p:ext>
    </p:extLst>
  </p:cmAuthor>
  <p:cmAuthor id="2" name="Joella Roland" initials="JR" lastIdx="1" clrIdx="1">
    <p:extLst>
      <p:ext uri="{19B8F6BF-5375-455C-9EA6-DF929625EA0E}">
        <p15:presenceInfo xmlns:p15="http://schemas.microsoft.com/office/powerpoint/2012/main" userId="S-1-5-21-4095628063-3556742122-3606576086-132581" providerId="AD"/>
      </p:ext>
    </p:extLst>
  </p:cmAuthor>
  <p:cmAuthor id="3" name="Tricia Rodgers" initials="TR" lastIdx="7" clrIdx="2">
    <p:extLst>
      <p:ext uri="{19B8F6BF-5375-455C-9EA6-DF929625EA0E}">
        <p15:presenceInfo xmlns:p15="http://schemas.microsoft.com/office/powerpoint/2012/main" userId="S-1-5-21-4095628063-3556742122-3606576086-6127" providerId="AD"/>
      </p:ext>
    </p:extLst>
  </p:cmAuthor>
  <p:cmAuthor id="4" name="JULIE KOSTERLITZ" initials="JK" lastIdx="12" clrIdx="3">
    <p:extLst>
      <p:ext uri="{19B8F6BF-5375-455C-9EA6-DF929625EA0E}">
        <p15:presenceInfo xmlns:p15="http://schemas.microsoft.com/office/powerpoint/2012/main" userId="S-1-5-21-4095628063-3556742122-3606576086-75326" providerId="AD"/>
      </p:ext>
    </p:extLst>
  </p:cmAuthor>
  <p:cmAuthor id="5" name="Erin Pressley" initials="EP" lastIdx="10" clrIdx="4">
    <p:extLst>
      <p:ext uri="{19B8F6BF-5375-455C-9EA6-DF929625EA0E}">
        <p15:presenceInfo xmlns:p15="http://schemas.microsoft.com/office/powerpoint/2012/main" userId="S-1-5-21-4095628063-3556742122-3606576086-8914" providerId="AD"/>
      </p:ext>
    </p:extLst>
  </p:cmAuthor>
  <p:cmAuthor id="6" name="Diana Rivi" initials="DR" lastIdx="10" clrIdx="5">
    <p:extLst>
      <p:ext uri="{19B8F6BF-5375-455C-9EA6-DF929625EA0E}">
        <p15:presenceInfo xmlns:p15="http://schemas.microsoft.com/office/powerpoint/2012/main" userId="S-1-5-21-4095628063-3556742122-3606576086-1609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908" autoAdjust="0"/>
    <p:restoredTop sz="94280" autoAdjust="0"/>
  </p:normalViewPr>
  <p:slideViewPr>
    <p:cSldViewPr>
      <p:cViewPr varScale="1">
        <p:scale>
          <a:sx n="116" d="100"/>
          <a:sy n="116" d="100"/>
        </p:scale>
        <p:origin x="1086" y="108"/>
      </p:cViewPr>
      <p:guideLst>
        <p:guide orient="horz" pos="2880"/>
        <p:guide pos="216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1344" y="1"/>
            <a:ext cx="3037840" cy="466972"/>
          </a:xfrm>
          <a:prstGeom prst="rect">
            <a:avLst/>
          </a:prstGeom>
        </p:spPr>
        <p:txBody>
          <a:bodyPr vert="horz" lIns="93177" tIns="46589" rIns="93177" bIns="46589" rtlCol="0"/>
          <a:lstStyle>
            <a:lvl1pPr algn="r">
              <a:defRPr sz="1200"/>
            </a:lvl1pPr>
          </a:lstStyle>
          <a:p>
            <a:fld id="{79C1F877-6AE9-4508-89C8-6D242E305D4A}" type="datetimeFigureOut">
              <a:rPr lang="en-US" smtClean="0"/>
              <a:t>6/16/2017</a:t>
            </a:fld>
            <a:endParaRPr lang="en-US" dirty="0"/>
          </a:p>
        </p:txBody>
      </p:sp>
      <p:sp>
        <p:nvSpPr>
          <p:cNvPr id="4" name="Footer Placeholder 3"/>
          <p:cNvSpPr>
            <a:spLocks noGrp="1"/>
          </p:cNvSpPr>
          <p:nvPr>
            <p:ph type="ftr" sz="quarter" idx="2"/>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1344" y="8829430"/>
            <a:ext cx="3037840" cy="466971"/>
          </a:xfrm>
          <a:prstGeom prst="rect">
            <a:avLst/>
          </a:prstGeom>
        </p:spPr>
        <p:txBody>
          <a:bodyPr vert="horz" lIns="93177" tIns="46589" rIns="93177" bIns="46589" rtlCol="0" anchor="b"/>
          <a:lstStyle>
            <a:lvl1pPr algn="r">
              <a:defRPr sz="1200"/>
            </a:lvl1pPr>
          </a:lstStyle>
          <a:p>
            <a:fld id="{92B46A68-CF07-43F0-9F24-C85DE0D3403C}" type="slidenum">
              <a:rPr lang="en-US" smtClean="0"/>
              <a:t>‹#›</a:t>
            </a:fld>
            <a:endParaRPr lang="en-US" dirty="0"/>
          </a:p>
        </p:txBody>
      </p:sp>
    </p:spTree>
    <p:extLst>
      <p:ext uri="{BB962C8B-B14F-4D97-AF65-F5344CB8AC3E}">
        <p14:creationId xmlns:p14="http://schemas.microsoft.com/office/powerpoint/2010/main" val="2497884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1344" y="1"/>
            <a:ext cx="3037840" cy="466972"/>
          </a:xfrm>
          <a:prstGeom prst="rect">
            <a:avLst/>
          </a:prstGeom>
        </p:spPr>
        <p:txBody>
          <a:bodyPr vert="horz" lIns="93177" tIns="46589" rIns="93177" bIns="46589" rtlCol="0"/>
          <a:lstStyle>
            <a:lvl1pPr algn="r">
              <a:defRPr sz="1200"/>
            </a:lvl1pPr>
          </a:lstStyle>
          <a:p>
            <a:fld id="{EA30C96A-970B-485D-BC70-902C033B71E8}" type="datetimeFigureOut">
              <a:rPr lang="en-US" smtClean="0"/>
              <a:t>6/16/2017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5"/>
            <a:ext cx="5608320" cy="3660456"/>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44" y="8829430"/>
            <a:ext cx="3037840" cy="466971"/>
          </a:xfrm>
          <a:prstGeom prst="rect">
            <a:avLst/>
          </a:prstGeom>
        </p:spPr>
        <p:txBody>
          <a:bodyPr vert="horz" lIns="93177" tIns="46589" rIns="93177" bIns="46589" rtlCol="0" anchor="b"/>
          <a:lstStyle>
            <a:lvl1pPr algn="r">
              <a:defRPr sz="1200"/>
            </a:lvl1pPr>
          </a:lstStyle>
          <a:p>
            <a:fld id="{F581A7BC-80BF-485E-8A31-03C126B9B4DD}" type="slidenum">
              <a:rPr lang="en-US" smtClean="0"/>
              <a:t>‹#›</a:t>
            </a:fld>
            <a:endParaRPr lang="en-US" dirty="0"/>
          </a:p>
        </p:txBody>
      </p:sp>
    </p:spTree>
    <p:extLst>
      <p:ext uri="{BB962C8B-B14F-4D97-AF65-F5344CB8AC3E}">
        <p14:creationId xmlns:p14="http://schemas.microsoft.com/office/powerpoint/2010/main" val="366400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11086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2</a:t>
            </a:fld>
            <a:endParaRPr lang="en-US" dirty="0"/>
          </a:p>
        </p:txBody>
      </p:sp>
    </p:spTree>
    <p:extLst>
      <p:ext uri="{BB962C8B-B14F-4D97-AF65-F5344CB8AC3E}">
        <p14:creationId xmlns:p14="http://schemas.microsoft.com/office/powerpoint/2010/main" val="3907512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7</a:t>
            </a:fld>
            <a:endParaRPr lang="en-US" dirty="0"/>
          </a:p>
        </p:txBody>
      </p:sp>
    </p:spTree>
    <p:extLst>
      <p:ext uri="{BB962C8B-B14F-4D97-AF65-F5344CB8AC3E}">
        <p14:creationId xmlns:p14="http://schemas.microsoft.com/office/powerpoint/2010/main" val="829017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9</a:t>
            </a:fld>
            <a:endParaRPr lang="en-US" dirty="0"/>
          </a:p>
        </p:txBody>
      </p:sp>
    </p:spTree>
    <p:extLst>
      <p:ext uri="{BB962C8B-B14F-4D97-AF65-F5344CB8AC3E}">
        <p14:creationId xmlns:p14="http://schemas.microsoft.com/office/powerpoint/2010/main" val="1862753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1A7BC-80BF-485E-8A31-03C126B9B4DD}" type="slidenum">
              <a:rPr lang="en-US" smtClean="0"/>
              <a:t>21</a:t>
            </a:fld>
            <a:endParaRPr lang="en-US" dirty="0"/>
          </a:p>
        </p:txBody>
      </p:sp>
    </p:spTree>
    <p:extLst>
      <p:ext uri="{BB962C8B-B14F-4D97-AF65-F5344CB8AC3E}">
        <p14:creationId xmlns:p14="http://schemas.microsoft.com/office/powerpoint/2010/main" val="1714888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a:spLocks noGrp="1"/>
          </p:cNvSpPr>
          <p:nvPr>
            <p:ph type="sldNum" sz="quarter" idx="10"/>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6"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34118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7"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008756" y="230668"/>
            <a:ext cx="3126486" cy="492443"/>
          </a:xfrm>
        </p:spPr>
        <p:txBody>
          <a:bodyPr lIns="0" tIns="0" rIns="0" bIns="0"/>
          <a:lstStyle>
            <a:lvl1pPr algn="ctr">
              <a:defRPr sz="3200" b="0" i="0">
                <a:solidFill>
                  <a:schemeClr val="bg1"/>
                </a:solidFill>
                <a:latin typeface="Times New Roman"/>
                <a:cs typeface="Times New Roman"/>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txBox="1">
            <a:spLocks/>
          </p:cNvSpPr>
          <p:nvPr userDrawn="1"/>
        </p:nvSpPr>
        <p:spPr>
          <a:xfrm>
            <a:off x="7010400" y="649085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4"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989334"/>
          </a:xfrm>
        </p:spPr>
        <p:txBody>
          <a:bodyPr anchor="b"/>
          <a:lstStyle>
            <a:lvl1pPr algn="l">
              <a:defRPr sz="2000" b="1">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132334"/>
            <a:ext cx="3008313" cy="399382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9"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extLst>
      <p:ext uri="{BB962C8B-B14F-4D97-AF65-F5344CB8AC3E}">
        <p14:creationId xmlns:p14="http://schemas.microsoft.com/office/powerpoint/2010/main" val="2573281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67238" y="3886200"/>
            <a:ext cx="3890962" cy="1752600"/>
          </a:xfrm>
        </p:spPr>
        <p:txBody>
          <a:bodyPr/>
          <a:lstStyle>
            <a:lvl1pPr marL="0" indent="0" algn="ctr">
              <a:buNone/>
              <a:defRPr lang="en-US" sz="2400" b="1" i="0" kern="1200" dirty="0">
                <a:solidFill>
                  <a:srgbClr val="1F497D"/>
                </a:solidFill>
                <a:latin typeface="Times New Roman" panose="02020603050405020304" pitchFamily="18" charset="0"/>
                <a:ea typeface="MS PGothic"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457200" rtl="0" eaLnBrk="0" fontAlgn="base" hangingPunct="0">
              <a:spcBef>
                <a:spcPts val="0"/>
              </a:spcBef>
              <a:spcAft>
                <a:spcPct val="0"/>
              </a:spcAft>
              <a:buNone/>
            </a:pPr>
            <a:r>
              <a:rPr lang="en-US" dirty="0"/>
              <a:t>Click to edit Master subtitle style</a:t>
            </a:r>
          </a:p>
          <a:p>
            <a:pPr marL="0" lvl="0" indent="0" algn="ctr" defTabSz="457200" rtl="0" eaLnBrk="0" fontAlgn="base" hangingPunct="0">
              <a:spcBef>
                <a:spcPts val="0"/>
              </a:spcBef>
              <a:spcAft>
                <a:spcPct val="0"/>
              </a:spcAft>
              <a:buNone/>
            </a:pPr>
            <a:r>
              <a:rPr lang="en-US" dirty="0"/>
              <a:t>and date</a:t>
            </a:r>
          </a:p>
        </p:txBody>
      </p:sp>
      <p:sp>
        <p:nvSpPr>
          <p:cNvPr id="7" name="Title 7"/>
          <p:cNvSpPr txBox="1">
            <a:spLocks/>
          </p:cNvSpPr>
          <p:nvPr userDrawn="1"/>
        </p:nvSpPr>
        <p:spPr>
          <a:xfrm>
            <a:off x="0" y="1371600"/>
            <a:ext cx="9144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a:spcBef>
                <a:spcPct val="0"/>
              </a:spcBef>
              <a:defRPr/>
            </a:pPr>
            <a:endParaRPr lang="en-US" dirty="0">
              <a:solidFill>
                <a:prstClr val="white"/>
              </a:solidFill>
            </a:endParaRPr>
          </a:p>
        </p:txBody>
      </p:sp>
      <p:pic>
        <p:nvPicPr>
          <p:cNvPr id="10" name="Picture 2" descr="SSNRI Pictur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0" y="3124200"/>
            <a:ext cx="3824288" cy="2743200"/>
          </a:xfrm>
          <a:prstGeom prst="rect">
            <a:avLst/>
          </a:prstGeom>
          <a:noFill/>
          <a:extLst>
            <a:ext uri="{909E8E84-426E-40DD-AFC4-6F175D3DCCD1}">
              <a14:hiddenFill xmlns:a14="http://schemas.microsoft.com/office/drawing/2010/main">
                <a:solidFill>
                  <a:srgbClr val="FFFFFF"/>
                </a:solidFill>
              </a14:hiddenFill>
            </a:ext>
          </a:extLst>
        </p:spPr>
      </p:pic>
      <p:sp>
        <p:nvSpPr>
          <p:cNvPr id="11" name="&quot;No&quot; Symbol 10"/>
          <p:cNvSpPr/>
          <p:nvPr userDrawn="1"/>
        </p:nvSpPr>
        <p:spPr>
          <a:xfrm>
            <a:off x="8382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2" name="&quot;No&quot; Symbol 11"/>
          <p:cNvSpPr/>
          <p:nvPr userDrawn="1"/>
        </p:nvSpPr>
        <p:spPr>
          <a:xfrm>
            <a:off x="20574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13" name="&quot;No&quot; Symbol 12"/>
          <p:cNvSpPr/>
          <p:nvPr userDrawn="1"/>
        </p:nvSpPr>
        <p:spPr>
          <a:xfrm>
            <a:off x="742950" y="5262562"/>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fontAlgn="base">
              <a:spcBef>
                <a:spcPct val="0"/>
              </a:spcBef>
              <a:spcAft>
                <a:spcPct val="0"/>
              </a:spcAft>
              <a:defRPr/>
            </a:pPr>
            <a:endParaRPr lang="en-US" kern="0" dirty="0">
              <a:solidFill>
                <a:prstClr val="black"/>
              </a:solidFill>
            </a:endParaRPr>
          </a:p>
        </p:txBody>
      </p:sp>
      <p:sp>
        <p:nvSpPr>
          <p:cNvPr id="2" name="Title 1"/>
          <p:cNvSpPr>
            <a:spLocks noGrp="1"/>
          </p:cNvSpPr>
          <p:nvPr>
            <p:ph type="ctrTitle"/>
          </p:nvPr>
        </p:nvSpPr>
        <p:spPr>
          <a:xfrm>
            <a:off x="0" y="1371601"/>
            <a:ext cx="9144000" cy="1066799"/>
          </a:xfrm>
        </p:spPr>
        <p:txBody>
          <a:bodyPr/>
          <a:lstStyle>
            <a:lvl1pPr algn="ctr" rtl="0" fontAlgn="auto">
              <a:spcBef>
                <a:spcPct val="0"/>
              </a:spcBef>
              <a:spcAft>
                <a:spcPts val="0"/>
              </a:spcAft>
              <a:defRPr lang="en-US" sz="2800" b="1" kern="1200" dirty="0">
                <a:solidFill>
                  <a:schemeClr val="bg1"/>
                </a:solidFill>
                <a:latin typeface="Times New Roman" panose="02020603050405020304" pitchFamily="18" charset="0"/>
                <a:ea typeface="MS PGothic" pitchFamily="34" charset="-128"/>
                <a:cs typeface="Times New Roman" panose="02020603050405020304" pitchFamily="18" charset="0"/>
              </a:defRPr>
            </a:lvl1pPr>
          </a:lstStyle>
          <a:p>
            <a:r>
              <a:rPr lang="en-US" dirty="0"/>
              <a:t>Click to edit Master title style</a:t>
            </a:r>
          </a:p>
        </p:txBody>
      </p:sp>
      <p:sp>
        <p:nvSpPr>
          <p:cNvPr id="4" name="Rectangle 3"/>
          <p:cNvSpPr/>
          <p:nvPr userDrawn="1"/>
        </p:nvSpPr>
        <p:spPr>
          <a:xfrm>
            <a:off x="838200" y="6324600"/>
            <a:ext cx="7620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84" descr="cmslog4col"/>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190884"/>
            <a:ext cx="2286000" cy="94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31981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931544"/>
          </a:xfrm>
          <a:custGeom>
            <a:avLst/>
            <a:gdLst/>
            <a:ahLst/>
            <a:cxnLst/>
            <a:rect l="l" t="t" r="r" b="b"/>
            <a:pathLst>
              <a:path w="9144000" h="931544">
                <a:moveTo>
                  <a:pt x="0" y="0"/>
                </a:moveTo>
                <a:lnTo>
                  <a:pt x="0" y="931163"/>
                </a:lnTo>
                <a:lnTo>
                  <a:pt x="9144000" y="931163"/>
                </a:lnTo>
                <a:lnTo>
                  <a:pt x="9144000" y="0"/>
                </a:lnTo>
                <a:lnTo>
                  <a:pt x="0" y="0"/>
                </a:lnTo>
                <a:close/>
              </a:path>
            </a:pathLst>
          </a:custGeom>
          <a:solidFill>
            <a:srgbClr val="07499C"/>
          </a:solidFill>
        </p:spPr>
        <p:txBody>
          <a:bodyPr wrap="square" lIns="0" tIns="0" rIns="0" bIns="0" rtlCol="0"/>
          <a:lstStyle/>
          <a:p>
            <a:endParaRPr dirty="0"/>
          </a:p>
        </p:txBody>
      </p:sp>
      <p:sp>
        <p:nvSpPr>
          <p:cNvPr id="17" name="bk object 17"/>
          <p:cNvSpPr/>
          <p:nvPr/>
        </p:nvSpPr>
        <p:spPr>
          <a:xfrm>
            <a:off x="0" y="931163"/>
            <a:ext cx="9144000" cy="85725"/>
          </a:xfrm>
          <a:custGeom>
            <a:avLst/>
            <a:gdLst/>
            <a:ahLst/>
            <a:cxnLst/>
            <a:rect l="l" t="t" r="r" b="b"/>
            <a:pathLst>
              <a:path w="9144000" h="85725">
                <a:moveTo>
                  <a:pt x="0" y="85344"/>
                </a:moveTo>
                <a:lnTo>
                  <a:pt x="9144000" y="85344"/>
                </a:lnTo>
                <a:lnTo>
                  <a:pt x="9144000" y="0"/>
                </a:lnTo>
                <a:lnTo>
                  <a:pt x="0" y="0"/>
                </a:lnTo>
                <a:lnTo>
                  <a:pt x="0" y="85344"/>
                </a:lnTo>
                <a:close/>
              </a:path>
            </a:pathLst>
          </a:custGeom>
          <a:solidFill>
            <a:srgbClr val="FFD004"/>
          </a:solidFill>
        </p:spPr>
        <p:txBody>
          <a:bodyPr wrap="square" lIns="0" tIns="0" rIns="0" bIns="0" rtlCol="0"/>
          <a:lstStyle/>
          <a:p>
            <a:endParaRPr dirty="0"/>
          </a:p>
        </p:txBody>
      </p:sp>
      <p:sp>
        <p:nvSpPr>
          <p:cNvPr id="2" name="Holder 2"/>
          <p:cNvSpPr>
            <a:spLocks noGrp="1"/>
          </p:cNvSpPr>
          <p:nvPr>
            <p:ph type="title"/>
          </p:nvPr>
        </p:nvSpPr>
        <p:spPr>
          <a:xfrm>
            <a:off x="3008756" y="256794"/>
            <a:ext cx="3126486" cy="445134"/>
          </a:xfrm>
          <a:prstGeom prst="rect">
            <a:avLst/>
          </a:prstGeom>
        </p:spPr>
        <p:txBody>
          <a:bodyPr wrap="square" lIns="0" tIns="0" rIns="0" bIns="0">
            <a:spAutoFit/>
          </a:bodyPr>
          <a:lstStyle>
            <a:lvl1pPr>
              <a:defRPr sz="2800" b="0" i="0">
                <a:solidFill>
                  <a:schemeClr val="bg1"/>
                </a:solidFill>
                <a:latin typeface="Times New Roman"/>
                <a:cs typeface="Times New Roman"/>
              </a:defRPr>
            </a:lvl1pPr>
          </a:lstStyle>
          <a:p>
            <a:endParaRPr dirty="0"/>
          </a:p>
        </p:txBody>
      </p:sp>
      <p:sp>
        <p:nvSpPr>
          <p:cNvPr id="3" name="Holder 3"/>
          <p:cNvSpPr>
            <a:spLocks noGrp="1"/>
          </p:cNvSpPr>
          <p:nvPr>
            <p:ph type="body" idx="1"/>
          </p:nvPr>
        </p:nvSpPr>
        <p:spPr>
          <a:xfrm>
            <a:off x="595376" y="1104138"/>
            <a:ext cx="7953247" cy="215137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endParaRPr lang="en-US" dirty="0"/>
          </a:p>
        </p:txBody>
      </p:sp>
      <p:sp>
        <p:nvSpPr>
          <p:cNvPr id="8"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3" r:id="rId4"/>
    <p:sldLayoutId id="2147483664" r:id="rId5"/>
    <p:sldLayoutId id="2147483665" r:id="rId6"/>
    <p:sldLayoutId id="2147483669" r:id="rId7"/>
  </p:sldLayoutIdLst>
  <p:timing>
    <p:tnLst>
      <p:par>
        <p:cTn id="1" dur="indefinite" restart="never" nodeType="tmRoot"/>
      </p:par>
    </p:tnLst>
  </p:timing>
  <p:hf hdr="0" ftr="0" dt="0"/>
  <p:txStyles>
    <p:titleStyle>
      <a:lvl1pPr algn="ctr">
        <a:defRPr sz="3200" b="1">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29878" y="6489459"/>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800" b="1" dirty="0">
                <a:solidFill>
                  <a:srgbClr val="FF0000"/>
                </a:solidFill>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fontAlgn="base" hangingPunct="0">
              <a:spcBef>
                <a:spcPct val="0"/>
              </a:spcBef>
              <a:spcAft>
                <a:spcPct val="0"/>
              </a:spcAft>
            </a:pPr>
            <a:r>
              <a:rPr lang="en-US" altLang="en-US" sz="800" dirty="0">
                <a:solidFill>
                  <a:srgbClr val="000000"/>
                </a:solidFill>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sp>
        <p:nvSpPr>
          <p:cNvPr id="8"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00991706"/>
      </p:ext>
    </p:extLst>
  </p:cSld>
  <p:clrMap bg1="lt1" tx1="dk1" bg2="lt2" tx2="dk2" accent1="accent1" accent2="accent2" accent3="accent3" accent4="accent4" accent5="accent5" accent6="accent6" hlink="hlink" folHlink="folHlink"/>
  <p:sldLayoutIdLst>
    <p:sldLayoutId id="2147483668"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0" i="0" u="none" kern="1200">
          <a:solidFill>
            <a:schemeClr val="tx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6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go.cms.gov/ssnri"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SSNRemoval@cms.hhs.g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4414838" y="3956540"/>
            <a:ext cx="4271962" cy="1377460"/>
          </a:xfrm>
        </p:spPr>
        <p:txBody>
          <a:bodyPr/>
          <a:lstStyle/>
          <a:p>
            <a:r>
              <a:rPr lang="en-US" dirty="0" smtClean="0">
                <a:solidFill>
                  <a:schemeClr val="tx1"/>
                </a:solidFill>
              </a:rPr>
              <a:t>Provider Open Door Forum</a:t>
            </a:r>
          </a:p>
          <a:p>
            <a:r>
              <a:rPr lang="en-US" dirty="0" smtClean="0">
                <a:solidFill>
                  <a:schemeClr val="tx1"/>
                </a:solidFill>
              </a:rPr>
              <a:t>June 8, </a:t>
            </a:r>
            <a:r>
              <a:rPr lang="en-US" dirty="0">
                <a:solidFill>
                  <a:schemeClr val="tx1"/>
                </a:solidFill>
              </a:rPr>
              <a:t>2017</a:t>
            </a:r>
          </a:p>
        </p:txBody>
      </p:sp>
      <p:sp>
        <p:nvSpPr>
          <p:cNvPr id="6" name="Title 5"/>
          <p:cNvSpPr>
            <a:spLocks noGrp="1"/>
          </p:cNvSpPr>
          <p:nvPr>
            <p:ph type="ctrTitle"/>
          </p:nvPr>
        </p:nvSpPr>
        <p:spPr/>
        <p:txBody>
          <a:bodyPr/>
          <a:lstStyle/>
          <a:p>
            <a:r>
              <a:rPr lang="en-US" dirty="0">
                <a:solidFill>
                  <a:prstClr val="white"/>
                </a:solidFill>
              </a:rPr>
              <a:t>Social Security Number Removal Initiative (SSNRI)</a:t>
            </a:r>
            <a:endParaRPr lang="en-US" dirty="0"/>
          </a:p>
        </p:txBody>
      </p:sp>
    </p:spTree>
    <p:extLst>
      <p:ext uri="{BB962C8B-B14F-4D97-AF65-F5344CB8AC3E}">
        <p14:creationId xmlns:p14="http://schemas.microsoft.com/office/powerpoint/2010/main" val="601019408"/>
      </p:ext>
    </p:extLst>
  </p:cSld>
  <p:clrMapOvr>
    <a:masterClrMapping/>
  </p:clrMapOvr>
  <mc:AlternateContent xmlns:mc="http://schemas.openxmlformats.org/markup-compatibility/2006" xmlns:p14="http://schemas.microsoft.com/office/powerpoint/2010/main">
    <mc:Choice Requires="p14">
      <p:transition spd="slow" p14:dur="2000" advTm="30282"/>
    </mc:Choice>
    <mc:Fallback xmlns="">
      <p:transition spd="slow" advTm="3028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52400" y="1104138"/>
            <a:ext cx="8839200" cy="4924425"/>
          </a:xfrm>
          <a:prstGeom prst="rect">
            <a:avLst/>
          </a:prstGeom>
        </p:spPr>
        <p:txBody>
          <a:bodyPr vert="horz" wrap="square" lIns="0" tIns="0" rIns="0" bIns="0" rtlCol="0">
            <a:spAutoFit/>
          </a:bodyPr>
          <a:lstStyle/>
          <a:p>
            <a:pPr marL="355600" indent="-342900">
              <a:buSzPct val="105000"/>
              <a:buFont typeface="Arial"/>
              <a:buChar char="•"/>
              <a:tabLst>
                <a:tab pos="354965" algn="l"/>
                <a:tab pos="355600" algn="l"/>
              </a:tabLst>
            </a:pPr>
            <a:r>
              <a:rPr lang="en-US" sz="2000" dirty="0">
                <a:latin typeface="Times New Roman"/>
                <a:cs typeface="Times New Roman"/>
              </a:rPr>
              <a:t>The transition period will </a:t>
            </a:r>
            <a:r>
              <a:rPr lang="en-US" sz="2000" spc="5" dirty="0">
                <a:latin typeface="Times New Roman"/>
                <a:cs typeface="Times New Roman"/>
              </a:rPr>
              <a:t>run </a:t>
            </a:r>
            <a:r>
              <a:rPr lang="en-US" sz="2000" dirty="0">
                <a:latin typeface="Times New Roman"/>
                <a:cs typeface="Times New Roman"/>
              </a:rPr>
              <a:t>from </a:t>
            </a:r>
            <a:r>
              <a:rPr lang="en-US" sz="2000" b="1" dirty="0">
                <a:latin typeface="Times New Roman"/>
                <a:cs typeface="Times New Roman"/>
              </a:rPr>
              <a:t>April </a:t>
            </a:r>
            <a:r>
              <a:rPr lang="en-US" sz="2000" b="1" spc="5" dirty="0">
                <a:latin typeface="Times New Roman"/>
                <a:cs typeface="Times New Roman"/>
              </a:rPr>
              <a:t>2018 </a:t>
            </a:r>
            <a:r>
              <a:rPr lang="en-US" sz="2000" b="1" dirty="0">
                <a:latin typeface="Times New Roman"/>
                <a:cs typeface="Times New Roman"/>
              </a:rPr>
              <a:t>through </a:t>
            </a:r>
            <a:r>
              <a:rPr lang="en-US" sz="2000" b="1" spc="-5" dirty="0">
                <a:latin typeface="Times New Roman"/>
                <a:cs typeface="Times New Roman"/>
              </a:rPr>
              <a:t>December </a:t>
            </a:r>
            <a:r>
              <a:rPr lang="en-US" sz="2000" b="1" spc="5" dirty="0" smtClean="0">
                <a:latin typeface="Times New Roman"/>
                <a:cs typeface="Times New Roman"/>
              </a:rPr>
              <a:t>31,</a:t>
            </a:r>
            <a:r>
              <a:rPr lang="en-US" sz="2000" b="1" spc="-340" dirty="0">
                <a:latin typeface="Times New Roman"/>
                <a:cs typeface="Times New Roman"/>
              </a:rPr>
              <a:t> </a:t>
            </a:r>
            <a:r>
              <a:rPr lang="en-US" sz="2000" b="1" spc="-340" dirty="0" smtClean="0">
                <a:latin typeface="Times New Roman"/>
                <a:cs typeface="Times New Roman"/>
              </a:rPr>
              <a:t> </a:t>
            </a:r>
            <a:r>
              <a:rPr lang="en-US" sz="2000" b="1" spc="5" dirty="0" smtClean="0">
                <a:latin typeface="Times New Roman"/>
                <a:cs typeface="Times New Roman"/>
              </a:rPr>
              <a:t>2019</a:t>
            </a:r>
          </a:p>
          <a:p>
            <a:pPr marL="12700">
              <a:buSzPct val="105000"/>
              <a:tabLst>
                <a:tab pos="354965" algn="l"/>
                <a:tab pos="355600" algn="l"/>
              </a:tabLst>
            </a:pPr>
            <a:endParaRPr lang="en-US" sz="2000" b="1" dirty="0">
              <a:latin typeface="Times New Roman"/>
              <a:cs typeface="Times New Roman"/>
            </a:endParaRPr>
          </a:p>
          <a:p>
            <a:pPr marL="355600" indent="-342900">
              <a:lnSpc>
                <a:spcPct val="100000"/>
              </a:lnSpc>
              <a:buSzPct val="105000"/>
              <a:buFont typeface="Arial"/>
              <a:buChar char="•"/>
              <a:tabLst>
                <a:tab pos="354965" algn="l"/>
                <a:tab pos="355600" algn="l"/>
              </a:tabLst>
            </a:pPr>
            <a:r>
              <a:rPr sz="2000" dirty="0" smtClean="0">
                <a:latin typeface="Times New Roman"/>
                <a:cs typeface="Times New Roman"/>
              </a:rPr>
              <a:t>CMS </a:t>
            </a:r>
            <a:r>
              <a:rPr sz="2000" dirty="0">
                <a:latin typeface="Times New Roman"/>
                <a:cs typeface="Times New Roman"/>
              </a:rPr>
              <a:t>will </a:t>
            </a:r>
            <a:r>
              <a:rPr sz="2000" spc="-5" dirty="0">
                <a:latin typeface="Times New Roman"/>
                <a:cs typeface="Times New Roman"/>
              </a:rPr>
              <a:t>complete its </a:t>
            </a:r>
            <a:r>
              <a:rPr sz="2000" dirty="0">
                <a:latin typeface="Times New Roman"/>
                <a:cs typeface="Times New Roman"/>
              </a:rPr>
              <a:t>system and process updates to be ready to</a:t>
            </a:r>
            <a:r>
              <a:rPr sz="2000" spc="-165" dirty="0">
                <a:latin typeface="Times New Roman"/>
                <a:cs typeface="Times New Roman"/>
              </a:rPr>
              <a:t> </a:t>
            </a:r>
            <a:r>
              <a:rPr sz="2000" dirty="0">
                <a:latin typeface="Times New Roman"/>
                <a:cs typeface="Times New Roman"/>
              </a:rPr>
              <a:t>accept</a:t>
            </a:r>
          </a:p>
          <a:p>
            <a:pPr marL="355600">
              <a:lnSpc>
                <a:spcPct val="100000"/>
              </a:lnSpc>
            </a:pPr>
            <a:r>
              <a:rPr sz="2000" dirty="0">
                <a:latin typeface="Times New Roman"/>
                <a:cs typeface="Times New Roman"/>
              </a:rPr>
              <a:t>and return the MBI on April </a:t>
            </a:r>
            <a:r>
              <a:rPr sz="2000" dirty="0" smtClean="0">
                <a:latin typeface="Times New Roman"/>
                <a:cs typeface="Times New Roman"/>
              </a:rPr>
              <a:t>1,</a:t>
            </a:r>
            <a:r>
              <a:rPr lang="en-US" sz="2000" spc="-250" dirty="0">
                <a:latin typeface="Times New Roman"/>
                <a:cs typeface="Times New Roman"/>
              </a:rPr>
              <a:t> </a:t>
            </a:r>
            <a:r>
              <a:rPr sz="2000" spc="5" dirty="0" smtClean="0">
                <a:latin typeface="Times New Roman"/>
                <a:cs typeface="Times New Roman"/>
              </a:rPr>
              <a:t>2018</a:t>
            </a:r>
            <a:endParaRPr sz="2000" dirty="0">
              <a:latin typeface="Times New Roman"/>
              <a:cs typeface="Times New Roman"/>
            </a:endParaRPr>
          </a:p>
          <a:p>
            <a:pPr>
              <a:lnSpc>
                <a:spcPct val="100000"/>
              </a:lnSpc>
            </a:pPr>
            <a:endParaRPr sz="2000" dirty="0">
              <a:latin typeface="Times New Roman"/>
              <a:cs typeface="Times New Roman"/>
            </a:endParaRPr>
          </a:p>
          <a:p>
            <a:pPr marL="355600" marR="5080" indent="-342900">
              <a:lnSpc>
                <a:spcPct val="100000"/>
              </a:lnSpc>
              <a:buSzPct val="105000"/>
              <a:buFont typeface="Arial"/>
              <a:buChar char="•"/>
              <a:tabLst>
                <a:tab pos="354965" algn="l"/>
                <a:tab pos="355600" algn="l"/>
              </a:tabLst>
            </a:pPr>
            <a:r>
              <a:rPr sz="2000" dirty="0">
                <a:latin typeface="Times New Roman"/>
                <a:cs typeface="Times New Roman"/>
              </a:rPr>
              <a:t>All stakeholders </a:t>
            </a:r>
            <a:r>
              <a:rPr sz="2000" spc="5" dirty="0">
                <a:latin typeface="Times New Roman"/>
                <a:cs typeface="Times New Roman"/>
              </a:rPr>
              <a:t>who </a:t>
            </a:r>
            <a:r>
              <a:rPr sz="2000" dirty="0">
                <a:latin typeface="Times New Roman"/>
                <a:cs typeface="Times New Roman"/>
              </a:rPr>
              <a:t>submit or receive transactions containing the </a:t>
            </a:r>
            <a:r>
              <a:rPr sz="2000" dirty="0" smtClean="0">
                <a:latin typeface="Times New Roman"/>
                <a:cs typeface="Times New Roman"/>
              </a:rPr>
              <a:t>HICN</a:t>
            </a:r>
            <a:r>
              <a:rPr lang="en-US" sz="2000" dirty="0" smtClean="0">
                <a:latin typeface="Times New Roman"/>
                <a:cs typeface="Times New Roman"/>
              </a:rPr>
              <a:t> </a:t>
            </a:r>
            <a:r>
              <a:rPr sz="2000" spc="-5" dirty="0" smtClean="0">
                <a:latin typeface="Times New Roman"/>
                <a:cs typeface="Times New Roman"/>
              </a:rPr>
              <a:t>must </a:t>
            </a:r>
            <a:r>
              <a:rPr sz="2000" spc="-5" dirty="0">
                <a:latin typeface="Times New Roman"/>
                <a:cs typeface="Times New Roman"/>
              </a:rPr>
              <a:t>modify </a:t>
            </a:r>
            <a:r>
              <a:rPr sz="2000" dirty="0">
                <a:latin typeface="Times New Roman"/>
                <a:cs typeface="Times New Roman"/>
              </a:rPr>
              <a:t>their processes and </a:t>
            </a:r>
            <a:r>
              <a:rPr sz="2000" spc="-5" dirty="0">
                <a:latin typeface="Times New Roman"/>
                <a:cs typeface="Times New Roman"/>
              </a:rPr>
              <a:t>systems </a:t>
            </a:r>
            <a:r>
              <a:rPr sz="2000" dirty="0">
                <a:latin typeface="Times New Roman"/>
                <a:cs typeface="Times New Roman"/>
              </a:rPr>
              <a:t>to be ready to submit or</a:t>
            </a:r>
            <a:r>
              <a:rPr sz="2000" spc="-110" dirty="0">
                <a:latin typeface="Times New Roman"/>
                <a:cs typeface="Times New Roman"/>
              </a:rPr>
              <a:t> </a:t>
            </a:r>
            <a:r>
              <a:rPr sz="2000" dirty="0" smtClean="0">
                <a:latin typeface="Times New Roman"/>
                <a:cs typeface="Times New Roman"/>
              </a:rPr>
              <a:t>exchange</a:t>
            </a:r>
            <a:r>
              <a:rPr lang="en-US" sz="2000" dirty="0" smtClean="0">
                <a:latin typeface="Times New Roman"/>
                <a:cs typeface="Times New Roman"/>
              </a:rPr>
              <a:t> </a:t>
            </a:r>
            <a:r>
              <a:rPr sz="2000" dirty="0" smtClean="0">
                <a:latin typeface="Times New Roman"/>
                <a:cs typeface="Times New Roman"/>
              </a:rPr>
              <a:t>the </a:t>
            </a:r>
            <a:r>
              <a:rPr sz="2000" dirty="0">
                <a:latin typeface="Times New Roman"/>
                <a:cs typeface="Times New Roman"/>
              </a:rPr>
              <a:t>MBI by April 1, </a:t>
            </a:r>
            <a:r>
              <a:rPr sz="2000" spc="5" dirty="0">
                <a:latin typeface="Times New Roman"/>
                <a:cs typeface="Times New Roman"/>
              </a:rPr>
              <a:t>2018. </a:t>
            </a:r>
            <a:r>
              <a:rPr sz="2000" dirty="0">
                <a:latin typeface="Times New Roman"/>
                <a:cs typeface="Times New Roman"/>
              </a:rPr>
              <a:t>Stakeholders </a:t>
            </a:r>
            <a:r>
              <a:rPr sz="2000" spc="-5" dirty="0">
                <a:latin typeface="Times New Roman"/>
                <a:cs typeface="Times New Roman"/>
              </a:rPr>
              <a:t>may submit</a:t>
            </a:r>
            <a:r>
              <a:rPr sz="2000" b="1" spc="-5" dirty="0">
                <a:latin typeface="Times New Roman"/>
                <a:cs typeface="Times New Roman"/>
              </a:rPr>
              <a:t> </a:t>
            </a:r>
            <a:r>
              <a:rPr sz="2000" b="1" u="sng" dirty="0">
                <a:latin typeface="Times New Roman"/>
                <a:cs typeface="Times New Roman"/>
              </a:rPr>
              <a:t>either</a:t>
            </a:r>
            <a:r>
              <a:rPr sz="2000" b="1" dirty="0">
                <a:latin typeface="Times New Roman"/>
                <a:cs typeface="Times New Roman"/>
              </a:rPr>
              <a:t> </a:t>
            </a:r>
            <a:r>
              <a:rPr sz="2000" dirty="0">
                <a:latin typeface="Times New Roman"/>
                <a:cs typeface="Times New Roman"/>
              </a:rPr>
              <a:t>the </a:t>
            </a:r>
            <a:r>
              <a:rPr sz="2000" spc="-5" dirty="0">
                <a:latin typeface="Times New Roman"/>
                <a:cs typeface="Times New Roman"/>
              </a:rPr>
              <a:t>MBI </a:t>
            </a:r>
            <a:r>
              <a:rPr sz="2000" dirty="0" smtClean="0">
                <a:latin typeface="Times New Roman"/>
                <a:cs typeface="Times New Roman"/>
              </a:rPr>
              <a:t>or</a:t>
            </a:r>
            <a:r>
              <a:rPr lang="en-US" sz="2000" dirty="0" smtClean="0">
                <a:latin typeface="Times New Roman"/>
                <a:cs typeface="Times New Roman"/>
              </a:rPr>
              <a:t> </a:t>
            </a:r>
            <a:r>
              <a:rPr sz="2000" dirty="0" smtClean="0">
                <a:latin typeface="Times New Roman"/>
                <a:cs typeface="Times New Roman"/>
              </a:rPr>
              <a:t>HICN </a:t>
            </a:r>
            <a:r>
              <a:rPr sz="2000" b="1" dirty="0">
                <a:latin typeface="Times New Roman"/>
                <a:cs typeface="Times New Roman"/>
              </a:rPr>
              <a:t>during the transition</a:t>
            </a:r>
            <a:r>
              <a:rPr sz="2000" b="1" spc="-135" dirty="0">
                <a:latin typeface="Times New Roman"/>
                <a:cs typeface="Times New Roman"/>
              </a:rPr>
              <a:t> </a:t>
            </a:r>
            <a:r>
              <a:rPr sz="2000" b="1" dirty="0">
                <a:latin typeface="Times New Roman"/>
                <a:cs typeface="Times New Roman"/>
              </a:rPr>
              <a:t>period</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CMS will accept, use for </a:t>
            </a:r>
            <a:r>
              <a:rPr lang="en-US" sz="2000" dirty="0" smtClean="0">
                <a:latin typeface="Times New Roman" panose="02020603050405020304" pitchFamily="18" charset="0"/>
                <a:cs typeface="Times New Roman" panose="02020603050405020304" pitchFamily="18" charset="0"/>
              </a:rPr>
              <a:t>processing, </a:t>
            </a:r>
            <a:r>
              <a:rPr lang="en-US" sz="2000" dirty="0">
                <a:latin typeface="Times New Roman" panose="02020603050405020304" pitchFamily="18" charset="0"/>
                <a:cs typeface="Times New Roman" panose="02020603050405020304" pitchFamily="18" charset="0"/>
              </a:rPr>
              <a:t>and return to stakeholders </a:t>
            </a:r>
            <a:r>
              <a:rPr lang="en-US" sz="2000" spc="-5" dirty="0">
                <a:latin typeface="Times New Roman" panose="02020603050405020304" pitchFamily="18" charset="0"/>
                <a:cs typeface="Times New Roman" panose="02020603050405020304" pitchFamily="18" charset="0"/>
              </a:rPr>
              <a:t>either</a:t>
            </a:r>
            <a:r>
              <a:rPr lang="en-US" sz="2000" spc="-195"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a:t>
            </a:r>
          </a:p>
          <a:p>
            <a:pPr marL="355600">
              <a:lnSpc>
                <a:spcPct val="100000"/>
              </a:lnSpc>
            </a:pPr>
            <a:r>
              <a:rPr lang="en-US" sz="2000" dirty="0">
                <a:latin typeface="Times New Roman" panose="02020603050405020304" pitchFamily="18" charset="0"/>
                <a:cs typeface="Times New Roman" panose="02020603050405020304" pitchFamily="18" charset="0"/>
              </a:rPr>
              <a:t>MBI or HICN, whichever is </a:t>
            </a:r>
            <a:r>
              <a:rPr lang="en-US" sz="2000" spc="-5" dirty="0" smtClean="0">
                <a:latin typeface="Times New Roman" panose="02020603050405020304" pitchFamily="18" charset="0"/>
                <a:cs typeface="Times New Roman" panose="02020603050405020304" pitchFamily="18" charset="0"/>
              </a:rPr>
              <a:t>submitted on the claim, </a:t>
            </a:r>
            <a:r>
              <a:rPr lang="en-US" sz="2000" b="1" dirty="0">
                <a:latin typeface="Times New Roman" panose="02020603050405020304" pitchFamily="18" charset="0"/>
                <a:cs typeface="Times New Roman" panose="02020603050405020304" pitchFamily="18" charset="0"/>
              </a:rPr>
              <a:t>during the transition</a:t>
            </a:r>
            <a:r>
              <a:rPr lang="en-US" sz="2000" b="1" spc="-145" dirty="0">
                <a:latin typeface="Times New Roman" panose="02020603050405020304" pitchFamily="18" charset="0"/>
                <a:cs typeface="Times New Roman" panose="02020603050405020304" pitchFamily="18" charset="0"/>
              </a:rPr>
              <a:t> </a:t>
            </a:r>
            <a:r>
              <a:rPr lang="en-US" sz="2000" b="1" dirty="0" smtClean="0">
                <a:latin typeface="Times New Roman" panose="02020603050405020304" pitchFamily="18" charset="0"/>
                <a:cs typeface="Times New Roman" panose="02020603050405020304" pitchFamily="18" charset="0"/>
              </a:rPr>
              <a:t>period</a:t>
            </a:r>
          </a:p>
          <a:p>
            <a:pPr marL="355600">
              <a:lnSpc>
                <a:spcPct val="100000"/>
              </a:lnSpc>
            </a:pPr>
            <a:endParaRPr lang="en-US" sz="2000" b="1" dirty="0">
              <a:latin typeface="Times New Roman" panose="02020603050405020304" pitchFamily="18" charset="0"/>
              <a:cs typeface="Times New Roman" panose="02020603050405020304" pitchFamily="18" charset="0"/>
            </a:endParaRPr>
          </a:p>
          <a:p>
            <a:pPr marL="355600" indent="-342900">
              <a:buSzPct val="1050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will </a:t>
            </a:r>
            <a:r>
              <a:rPr lang="en-US" sz="2000" dirty="0">
                <a:latin typeface="Times New Roman" panose="02020603050405020304" pitchFamily="18" charset="0"/>
                <a:cs typeface="Times New Roman" panose="02020603050405020304" pitchFamily="18" charset="0"/>
              </a:rPr>
              <a:t>actively monitor the transition and adjustment to the new MBIs to </a:t>
            </a:r>
            <a:r>
              <a:rPr lang="en-US" sz="2000" dirty="0" smtClean="0">
                <a:latin typeface="Times New Roman" panose="02020603050405020304" pitchFamily="18" charset="0"/>
                <a:cs typeface="Times New Roman" panose="02020603050405020304" pitchFamily="18" charset="0"/>
              </a:rPr>
              <a:t>ensure adoption so </a:t>
            </a:r>
            <a:r>
              <a:rPr lang="en-US" sz="2000" dirty="0">
                <a:latin typeface="Times New Roman" panose="02020603050405020304" pitchFamily="18" charset="0"/>
                <a:cs typeface="Times New Roman" panose="02020603050405020304" pitchFamily="18" charset="0"/>
              </a:rPr>
              <a:t>Medicare operations aren’t </a:t>
            </a:r>
            <a:r>
              <a:rPr lang="en-US" sz="2000" dirty="0" smtClean="0">
                <a:latin typeface="Times New Roman" panose="02020603050405020304" pitchFamily="18" charset="0"/>
                <a:cs typeface="Times New Roman" panose="02020603050405020304" pitchFamily="18" charset="0"/>
              </a:rPr>
              <a:t>interrupted</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and that everyone is ready </a:t>
            </a:r>
            <a:r>
              <a:rPr lang="en-US" sz="2000" dirty="0">
                <a:latin typeface="Times New Roman" panose="02020603050405020304" pitchFamily="18" charset="0"/>
                <a:cs typeface="Times New Roman" panose="02020603050405020304" pitchFamily="18" charset="0"/>
              </a:rPr>
              <a:t>to use only MBIs by January </a:t>
            </a:r>
            <a:r>
              <a:rPr lang="en-US" sz="2000" dirty="0" smtClean="0">
                <a:latin typeface="Times New Roman" panose="02020603050405020304" pitchFamily="18" charset="0"/>
                <a:cs typeface="Times New Roman" panose="02020603050405020304" pitchFamily="18" charset="0"/>
              </a:rPr>
              <a:t>2020 </a:t>
            </a:r>
            <a:endParaRPr sz="2000" dirty="0">
              <a:latin typeface="Times New Roman"/>
              <a:cs typeface="Times New Roman"/>
            </a:endParaRPr>
          </a:p>
        </p:txBody>
      </p:sp>
      <p:sp>
        <p:nvSpPr>
          <p:cNvPr id="3" name="object 3"/>
          <p:cNvSpPr txBox="1">
            <a:spLocks noGrp="1"/>
          </p:cNvSpPr>
          <p:nvPr>
            <p:ph type="title"/>
          </p:nvPr>
        </p:nvSpPr>
        <p:spPr>
          <a:xfrm>
            <a:off x="2710433" y="256794"/>
            <a:ext cx="3722370" cy="445134"/>
          </a:xfrm>
          <a:prstGeom prst="rect">
            <a:avLst/>
          </a:prstGeom>
        </p:spPr>
        <p:txBody>
          <a:bodyPr vert="horz" wrap="square" lIns="0" tIns="0" rIns="0" bIns="0" rtlCol="0">
            <a:spAutoFit/>
          </a:bodyPr>
          <a:lstStyle/>
          <a:p>
            <a:pPr marL="12700">
              <a:lnSpc>
                <a:spcPct val="100000"/>
              </a:lnSpc>
            </a:pPr>
            <a:r>
              <a:rPr spc="-5" dirty="0"/>
              <a:t>SSNRI </a:t>
            </a:r>
            <a:r>
              <a:rPr spc="-15" dirty="0"/>
              <a:t>Transition</a:t>
            </a:r>
            <a:r>
              <a:rPr spc="-80" dirty="0"/>
              <a:t> </a:t>
            </a:r>
            <a:r>
              <a:rPr dirty="0" smtClean="0"/>
              <a:t>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10</a:t>
            </a:fld>
            <a:endParaRPr lang="en-US" dirty="0">
              <a:solidFill>
                <a:prstClr val="black">
                  <a:tint val="75000"/>
                </a:prstClr>
              </a:solidFill>
            </a:endParaRPr>
          </a:p>
        </p:txBody>
      </p:sp>
    </p:spTree>
    <p:extLst>
      <p:ext uri="{BB962C8B-B14F-4D97-AF65-F5344CB8AC3E}">
        <p14:creationId xmlns:p14="http://schemas.microsoft.com/office/powerpoint/2010/main" val="219377253"/>
      </p:ext>
    </p:extLst>
  </p:cSld>
  <p:clrMapOvr>
    <a:masterClrMapping/>
  </p:clrMapOvr>
  <mc:AlternateContent xmlns:mc="http://schemas.openxmlformats.org/markup-compatibility/2006" xmlns:p14="http://schemas.microsoft.com/office/powerpoint/2010/main">
    <mc:Choice Requires="p14">
      <p:transition spd="slow" p14:dur="2000" advTm="61049"/>
    </mc:Choice>
    <mc:Fallback xmlns="">
      <p:transition spd="slow" advTm="61049"/>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227060" cy="4924425"/>
          </a:xfrm>
          <a:prstGeom prst="rect">
            <a:avLst/>
          </a:prstGeom>
        </p:spPr>
        <p:txBody>
          <a:bodyPr vert="horz" wrap="square" lIns="0" tIns="0" rIns="0" bIns="0" rtlCol="0">
            <a:spAutoFit/>
          </a:bodyPr>
          <a:lstStyle/>
          <a:p>
            <a:pPr marL="355600" marR="6350" indent="-342900">
              <a:lnSpc>
                <a:spcPct val="100000"/>
              </a:lnSpc>
              <a:buSzPct val="105000"/>
              <a:buFont typeface="Arial"/>
              <a:buChar char="•"/>
              <a:tabLst>
                <a:tab pos="354965" algn="l"/>
                <a:tab pos="355600" algn="l"/>
              </a:tabLst>
            </a:pPr>
            <a:r>
              <a:rPr lang="en-US" sz="2000" dirty="0" smtClean="0">
                <a:latin typeface="Times New Roman"/>
                <a:cs typeface="Times New Roman"/>
              </a:rPr>
              <a:t>B</a:t>
            </a:r>
            <a:r>
              <a:rPr sz="2000" dirty="0" smtClean="0">
                <a:latin typeface="Times New Roman"/>
                <a:cs typeface="Times New Roman"/>
              </a:rPr>
              <a:t>eginning </a:t>
            </a:r>
            <a:r>
              <a:rPr sz="2000" dirty="0">
                <a:latin typeface="Times New Roman"/>
                <a:cs typeface="Times New Roman"/>
              </a:rPr>
              <a:t>October </a:t>
            </a:r>
            <a:r>
              <a:rPr sz="2000" spc="5" dirty="0">
                <a:latin typeface="Times New Roman"/>
                <a:cs typeface="Times New Roman"/>
              </a:rPr>
              <a:t>2018 </a:t>
            </a:r>
            <a:r>
              <a:rPr sz="2000" dirty="0">
                <a:latin typeface="Times New Roman"/>
                <a:cs typeface="Times New Roman"/>
              </a:rPr>
              <a:t>through the end of the </a:t>
            </a:r>
            <a:r>
              <a:rPr sz="2000" dirty="0" smtClean="0">
                <a:latin typeface="Times New Roman"/>
                <a:cs typeface="Times New Roman"/>
              </a:rPr>
              <a:t>transition</a:t>
            </a:r>
            <a:r>
              <a:rPr lang="en-US" sz="2000" dirty="0" smtClean="0">
                <a:latin typeface="Times New Roman"/>
                <a:cs typeface="Times New Roman"/>
              </a:rPr>
              <a:t> </a:t>
            </a:r>
            <a:r>
              <a:rPr sz="2000" dirty="0" smtClean="0">
                <a:latin typeface="Times New Roman"/>
                <a:cs typeface="Times New Roman"/>
              </a:rPr>
              <a:t>period</a:t>
            </a:r>
            <a:r>
              <a:rPr sz="2000" dirty="0">
                <a:latin typeface="Times New Roman"/>
                <a:cs typeface="Times New Roman"/>
              </a:rPr>
              <a:t>, when a </a:t>
            </a:r>
            <a:r>
              <a:rPr lang="en-US" sz="2000" b="1" dirty="0" smtClean="0">
                <a:latin typeface="Times New Roman"/>
                <a:cs typeface="Times New Roman"/>
              </a:rPr>
              <a:t>valid and active </a:t>
            </a:r>
            <a:r>
              <a:rPr sz="2000" dirty="0" smtClean="0">
                <a:latin typeface="Times New Roman"/>
                <a:cs typeface="Times New Roman"/>
              </a:rPr>
              <a:t>HICN </a:t>
            </a:r>
            <a:r>
              <a:rPr sz="2000" dirty="0">
                <a:latin typeface="Times New Roman"/>
                <a:cs typeface="Times New Roman"/>
              </a:rPr>
              <a:t>is </a:t>
            </a:r>
            <a:r>
              <a:rPr sz="2000" spc="-5" dirty="0">
                <a:latin typeface="Times New Roman"/>
                <a:cs typeface="Times New Roman"/>
              </a:rPr>
              <a:t>submitted </a:t>
            </a:r>
            <a:r>
              <a:rPr sz="2000" dirty="0">
                <a:latin typeface="Times New Roman"/>
                <a:cs typeface="Times New Roman"/>
              </a:rPr>
              <a:t>on Medicare </a:t>
            </a:r>
            <a:r>
              <a:rPr sz="2000" spc="-5" dirty="0">
                <a:latin typeface="Times New Roman"/>
                <a:cs typeface="Times New Roman"/>
              </a:rPr>
              <a:t>fee-for-service </a:t>
            </a:r>
            <a:r>
              <a:rPr sz="2000" spc="-10" dirty="0">
                <a:latin typeface="Times New Roman"/>
                <a:cs typeface="Times New Roman"/>
              </a:rPr>
              <a:t>claims</a:t>
            </a:r>
            <a:r>
              <a:rPr sz="2000" spc="-90" dirty="0">
                <a:latin typeface="Times New Roman"/>
                <a:cs typeface="Times New Roman"/>
              </a:rPr>
              <a:t> </a:t>
            </a:r>
            <a:r>
              <a:rPr sz="2000" b="1" dirty="0">
                <a:latin typeface="Times New Roman"/>
                <a:cs typeface="Times New Roman"/>
              </a:rPr>
              <a:t>both </a:t>
            </a:r>
            <a:r>
              <a:rPr sz="2000" b="1" dirty="0" smtClean="0">
                <a:latin typeface="Times New Roman"/>
                <a:cs typeface="Times New Roman"/>
              </a:rPr>
              <a:t>the </a:t>
            </a:r>
            <a:r>
              <a:rPr sz="2000" b="1" dirty="0">
                <a:latin typeface="Times New Roman"/>
                <a:cs typeface="Times New Roman"/>
              </a:rPr>
              <a:t>HICN and the MBI </a:t>
            </a:r>
            <a:r>
              <a:rPr sz="2000" dirty="0">
                <a:latin typeface="Times New Roman"/>
                <a:cs typeface="Times New Roman"/>
              </a:rPr>
              <a:t>will be returned on the </a:t>
            </a:r>
            <a:r>
              <a:rPr sz="2000" spc="-5" dirty="0">
                <a:latin typeface="Times New Roman"/>
                <a:cs typeface="Times New Roman"/>
              </a:rPr>
              <a:t>remittance</a:t>
            </a:r>
            <a:r>
              <a:rPr sz="2000" spc="-160" dirty="0">
                <a:latin typeface="Times New Roman"/>
                <a:cs typeface="Times New Roman"/>
              </a:rPr>
              <a:t> </a:t>
            </a:r>
            <a:r>
              <a:rPr sz="2000" dirty="0" smtClean="0">
                <a:latin typeface="Times New Roman"/>
                <a:cs typeface="Times New Roman"/>
              </a:rPr>
              <a:t>advice</a:t>
            </a:r>
            <a:endParaRPr lang="en-US" sz="2000" dirty="0" smtClean="0">
              <a:latin typeface="Times New Roman"/>
              <a:cs typeface="Times New Roman"/>
            </a:endParaRPr>
          </a:p>
          <a:p>
            <a:pPr marL="812800" marR="6350" lvl="1" indent="-342900">
              <a:buSzPct val="105000"/>
              <a:buFont typeface="Arial"/>
              <a:buChar char="•"/>
              <a:tabLst>
                <a:tab pos="354965" algn="l"/>
                <a:tab pos="355600" algn="l"/>
              </a:tabLst>
            </a:pPr>
            <a:r>
              <a:rPr lang="en-US" sz="2000" dirty="0">
                <a:latin typeface="Times New Roman"/>
                <a:cs typeface="Times New Roman"/>
              </a:rPr>
              <a:t>The MBI will be in the same place you currently get the “changed HICN</a:t>
            </a:r>
            <a:r>
              <a:rPr lang="en-US" sz="2000" dirty="0" smtClean="0">
                <a:latin typeface="Times New Roman"/>
                <a:cs typeface="Times New Roman"/>
              </a:rPr>
              <a:t>”: 835 </a:t>
            </a:r>
            <a:r>
              <a:rPr lang="en-US" sz="2000" dirty="0">
                <a:latin typeface="Times New Roman"/>
                <a:cs typeface="Times New Roman"/>
              </a:rPr>
              <a:t>Loop 2100, Segment NM1 (Corrected Patient/Insured Name), Field NM109 (Identification Code</a:t>
            </a:r>
            <a:r>
              <a:rPr lang="en-US" sz="2000" dirty="0" smtClean="0">
                <a:latin typeface="Times New Roman"/>
                <a:cs typeface="Times New Roman"/>
              </a:rPr>
              <a:t>)</a:t>
            </a:r>
          </a:p>
          <a:p>
            <a:pPr marL="812800" marR="6350" lvl="1" indent="-342900">
              <a:buSzPct val="105000"/>
              <a:buFont typeface="Arial"/>
              <a:buChar char="•"/>
              <a:tabLst>
                <a:tab pos="354965" algn="l"/>
                <a:tab pos="355600" algn="l"/>
              </a:tabLst>
            </a:pPr>
            <a:endParaRPr lang="en-US" sz="2000" dirty="0" smtClean="0">
              <a:latin typeface="Times New Roman"/>
              <a:cs typeface="Times New Roman"/>
            </a:endParaRPr>
          </a:p>
          <a:p>
            <a:pPr marL="355600" marR="6350" indent="-342900">
              <a:buSzPct val="105000"/>
              <a:buFont typeface="Arial"/>
              <a:buChar char="•"/>
              <a:tabLst>
                <a:tab pos="354965" algn="l"/>
                <a:tab pos="355600" algn="l"/>
              </a:tabLst>
            </a:pPr>
            <a:r>
              <a:rPr lang="en-US" sz="2000" dirty="0" smtClean="0">
                <a:latin typeface="Times New Roman"/>
                <a:cs typeface="Times New Roman"/>
              </a:rPr>
              <a:t>Use of HICN and </a:t>
            </a:r>
            <a:r>
              <a:rPr lang="en-US" sz="2000" dirty="0">
                <a:latin typeface="Times New Roman"/>
                <a:cs typeface="Times New Roman"/>
              </a:rPr>
              <a:t>MBI for the same patient on the same batch of </a:t>
            </a:r>
            <a:r>
              <a:rPr lang="en-US" sz="2000" dirty="0" smtClean="0">
                <a:latin typeface="Times New Roman"/>
                <a:cs typeface="Times New Roman"/>
              </a:rPr>
              <a:t>claims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During </a:t>
            </a:r>
            <a:r>
              <a:rPr lang="en-US" sz="2000" dirty="0">
                <a:latin typeface="Times New Roman"/>
                <a:cs typeface="Times New Roman"/>
              </a:rPr>
              <a:t>the transition period, we’ll process all claims with either the HICN or MBI, even when both are in the same </a:t>
            </a:r>
            <a:r>
              <a:rPr lang="en-US" sz="2000" dirty="0" smtClean="0">
                <a:latin typeface="Times New Roman"/>
                <a:cs typeface="Times New Roman"/>
              </a:rPr>
              <a:t>batch</a:t>
            </a:r>
          </a:p>
          <a:p>
            <a:pPr marL="355600" marR="6350" indent="-342900">
              <a:buSzPct val="105000"/>
              <a:buFont typeface="Arial"/>
              <a:buChar char="•"/>
              <a:tabLst>
                <a:tab pos="354965" algn="l"/>
                <a:tab pos="355600" algn="l"/>
              </a:tabLst>
            </a:pPr>
            <a:endParaRPr lang="en-US" sz="2000" dirty="0">
              <a:latin typeface="Times New Roman"/>
              <a:cs typeface="Times New Roman"/>
            </a:endParaRPr>
          </a:p>
          <a:p>
            <a:pPr marL="355600" marR="6350" indent="-342900">
              <a:buSzPct val="105000"/>
              <a:buFont typeface="Arial"/>
              <a:buChar char="•"/>
              <a:tabLst>
                <a:tab pos="354965" algn="l"/>
                <a:tab pos="355600" algn="l"/>
              </a:tabLst>
            </a:pPr>
            <a:r>
              <a:rPr lang="en-US" sz="2000" dirty="0">
                <a:latin typeface="Times New Roman"/>
                <a:cs typeface="Times New Roman"/>
              </a:rPr>
              <a:t>Medicaid </a:t>
            </a:r>
            <a:r>
              <a:rPr lang="en-US" sz="2000" dirty="0" smtClean="0">
                <a:latin typeface="Times New Roman"/>
                <a:cs typeface="Times New Roman"/>
              </a:rPr>
              <a:t>and </a:t>
            </a:r>
            <a:r>
              <a:rPr lang="en-US" sz="2000" dirty="0">
                <a:latin typeface="Times New Roman"/>
                <a:cs typeface="Times New Roman"/>
              </a:rPr>
              <a:t>supplemental insurers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We will </a:t>
            </a:r>
            <a:r>
              <a:rPr lang="en-US" sz="2000" dirty="0">
                <a:latin typeface="Times New Roman"/>
                <a:cs typeface="Times New Roman"/>
              </a:rPr>
              <a:t>give State Medicaid Agencies and supplemental insurers the MBIs for Medicaid-eligible people who also have Medicare before we mail the new Medicare cards. During the transition period, we’ll process and transmit Medicare crossover claims with either the HICN or </a:t>
            </a:r>
            <a:r>
              <a:rPr lang="en-US" sz="2000" dirty="0" smtClean="0">
                <a:latin typeface="Times New Roman"/>
                <a:cs typeface="Times New Roman"/>
              </a:rPr>
              <a:t>MBI</a:t>
            </a:r>
            <a:endParaRPr sz="2000" dirty="0">
              <a:latin typeface="Times New Roman"/>
              <a:cs typeface="Times New Roman"/>
            </a:endParaRPr>
          </a:p>
        </p:txBody>
      </p:sp>
      <p:sp>
        <p:nvSpPr>
          <p:cNvPr id="3" name="object 3"/>
          <p:cNvSpPr txBox="1">
            <a:spLocks noGrp="1"/>
          </p:cNvSpPr>
          <p:nvPr>
            <p:ph type="title"/>
          </p:nvPr>
        </p:nvSpPr>
        <p:spPr>
          <a:xfrm>
            <a:off x="2710433" y="256794"/>
            <a:ext cx="3722370" cy="445134"/>
          </a:xfrm>
          <a:prstGeom prst="rect">
            <a:avLst/>
          </a:prstGeom>
        </p:spPr>
        <p:txBody>
          <a:bodyPr vert="horz" wrap="square" lIns="0" tIns="0" rIns="0" bIns="0" rtlCol="0">
            <a:spAutoFit/>
          </a:bodyPr>
          <a:lstStyle/>
          <a:p>
            <a:pPr marL="12700">
              <a:lnSpc>
                <a:spcPct val="100000"/>
              </a:lnSpc>
            </a:pPr>
            <a:r>
              <a:rPr spc="-5" dirty="0"/>
              <a:t>SSNRI </a:t>
            </a:r>
            <a:r>
              <a:rPr spc="-15" dirty="0"/>
              <a:t>Transition</a:t>
            </a:r>
            <a:r>
              <a:rPr spc="-80" dirty="0"/>
              <a:t> </a:t>
            </a:r>
            <a:r>
              <a:rPr dirty="0" smtClean="0"/>
              <a:t>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11</a:t>
            </a:fld>
            <a:endParaRPr lang="en-US" dirty="0">
              <a:solidFill>
                <a:prstClr val="black">
                  <a:tint val="75000"/>
                </a:prstClr>
              </a:solidFill>
            </a:endParaRPr>
          </a:p>
        </p:txBody>
      </p:sp>
    </p:spTree>
    <p:extLst>
      <p:ext uri="{BB962C8B-B14F-4D97-AF65-F5344CB8AC3E}">
        <p14:creationId xmlns:p14="http://schemas.microsoft.com/office/powerpoint/2010/main" val="3320174280"/>
      </p:ext>
    </p:extLst>
  </p:cSld>
  <p:clrMapOvr>
    <a:masterClrMapping/>
  </p:clrMapOvr>
  <mc:AlternateContent xmlns:mc="http://schemas.openxmlformats.org/markup-compatibility/2006" xmlns:p14="http://schemas.microsoft.com/office/powerpoint/2010/main">
    <mc:Choice Requires="p14">
      <p:transition spd="slow" p14:dur="2000" advTm="71435"/>
    </mc:Choice>
    <mc:Fallback xmlns="">
      <p:transition spd="slow" advTm="71435"/>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227060" cy="5539978"/>
          </a:xfrm>
          <a:prstGeom prst="rect">
            <a:avLst/>
          </a:prstGeom>
        </p:spPr>
        <p:txBody>
          <a:bodyPr vert="horz" wrap="square" lIns="0" tIns="0" rIns="0" bIns="0" rtlCol="0">
            <a:spAutoFit/>
          </a:bodyPr>
          <a:lstStyle/>
          <a:p>
            <a:pPr marL="355600" marR="6350" indent="-342900">
              <a:lnSpc>
                <a:spcPct val="100000"/>
              </a:lnSpc>
              <a:buSzPct val="105000"/>
              <a:buFont typeface="Arial"/>
              <a:buChar char="•"/>
              <a:tabLst>
                <a:tab pos="354965" algn="l"/>
                <a:tab pos="355600" algn="l"/>
              </a:tabLst>
            </a:pPr>
            <a:r>
              <a:rPr lang="en-US" sz="2000" dirty="0">
                <a:latin typeface="Times New Roman"/>
                <a:cs typeface="Times New Roman"/>
              </a:rPr>
              <a:t>Railroad Retirement Board (RRB) beneficiaries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We’ll </a:t>
            </a:r>
            <a:r>
              <a:rPr lang="en-US" sz="2000" dirty="0">
                <a:latin typeface="Times New Roman"/>
                <a:cs typeface="Times New Roman"/>
              </a:rPr>
              <a:t>return a message on the eligibility transaction response for </a:t>
            </a:r>
            <a:r>
              <a:rPr lang="en-US" sz="2000" dirty="0" smtClean="0">
                <a:latin typeface="Times New Roman"/>
                <a:cs typeface="Times New Roman"/>
              </a:rPr>
              <a:t>an </a:t>
            </a:r>
            <a:r>
              <a:rPr lang="en-US" sz="2000" dirty="0">
                <a:latin typeface="Times New Roman"/>
                <a:cs typeface="Times New Roman"/>
              </a:rPr>
              <a:t>RRB </a:t>
            </a:r>
            <a:r>
              <a:rPr lang="en-US" sz="2000" dirty="0" smtClean="0">
                <a:latin typeface="Times New Roman"/>
                <a:cs typeface="Times New Roman"/>
              </a:rPr>
              <a:t>beneficiary. </a:t>
            </a:r>
            <a:r>
              <a:rPr lang="en-US" sz="2000" dirty="0">
                <a:latin typeface="Times New Roman"/>
                <a:cs typeface="Times New Roman"/>
              </a:rPr>
              <a:t>The RRB will </a:t>
            </a:r>
            <a:r>
              <a:rPr lang="en-US" sz="2000" dirty="0" smtClean="0">
                <a:latin typeface="Times New Roman"/>
                <a:cs typeface="Times New Roman"/>
              </a:rPr>
              <a:t>continue to send cards with </a:t>
            </a:r>
            <a:r>
              <a:rPr lang="en-US" sz="2000" dirty="0">
                <a:latin typeface="Times New Roman"/>
                <a:cs typeface="Times New Roman"/>
              </a:rPr>
              <a:t>the RRB logo, but you can’t tell from looking at the MBI </a:t>
            </a:r>
            <a:r>
              <a:rPr lang="en-US" sz="2000" dirty="0" smtClean="0">
                <a:latin typeface="Times New Roman"/>
                <a:cs typeface="Times New Roman"/>
              </a:rPr>
              <a:t>if beneficiaries are </a:t>
            </a:r>
            <a:r>
              <a:rPr lang="en-US" sz="2000" dirty="0">
                <a:latin typeface="Times New Roman"/>
                <a:cs typeface="Times New Roman"/>
              </a:rPr>
              <a:t>eligible for Medicare because they’re railroad </a:t>
            </a:r>
            <a:r>
              <a:rPr lang="en-US" sz="2000" dirty="0" smtClean="0">
                <a:latin typeface="Times New Roman"/>
                <a:cs typeface="Times New Roman"/>
              </a:rPr>
              <a:t>retirees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Medicare Providers must program their systems </a:t>
            </a:r>
            <a:r>
              <a:rPr lang="en-US" sz="2000" dirty="0">
                <a:latin typeface="Times New Roman"/>
                <a:cs typeface="Times New Roman"/>
              </a:rPr>
              <a:t>to identify RRB </a:t>
            </a:r>
            <a:r>
              <a:rPr lang="en-US" sz="2000" dirty="0" smtClean="0">
                <a:latin typeface="Times New Roman"/>
                <a:cs typeface="Times New Roman"/>
              </a:rPr>
              <a:t>beneficiaries so they</a:t>
            </a:r>
            <a:r>
              <a:rPr lang="en-US" sz="2000" dirty="0">
                <a:latin typeface="Times New Roman"/>
                <a:cs typeface="Times New Roman"/>
              </a:rPr>
              <a:t> </a:t>
            </a:r>
            <a:r>
              <a:rPr lang="en-US" sz="2000" dirty="0" smtClean="0">
                <a:latin typeface="Times New Roman"/>
                <a:cs typeface="Times New Roman"/>
              </a:rPr>
              <a:t>know </a:t>
            </a:r>
            <a:r>
              <a:rPr lang="en-US" sz="2000" dirty="0">
                <a:latin typeface="Times New Roman"/>
                <a:cs typeface="Times New Roman"/>
              </a:rPr>
              <a:t>to send those claims to the Specialty Medicare Administrative Contractor (SMAC</a:t>
            </a:r>
            <a:r>
              <a:rPr lang="en-US" sz="2000" dirty="0" smtClean="0">
                <a:latin typeface="Times New Roman"/>
                <a:cs typeface="Times New Roman"/>
              </a:rPr>
              <a:t>)</a:t>
            </a:r>
            <a:endParaRPr lang="en-US" sz="2000" dirty="0">
              <a:latin typeface="Times New Roman"/>
              <a:cs typeface="Times New Roman"/>
            </a:endParaRPr>
          </a:p>
          <a:p>
            <a:pPr marL="355600" marR="6350" indent="-342900">
              <a:lnSpc>
                <a:spcPct val="100000"/>
              </a:lnSpc>
              <a:buSzPct val="105000"/>
              <a:buFont typeface="Arial"/>
              <a:buChar char="•"/>
              <a:tabLst>
                <a:tab pos="354965" algn="l"/>
                <a:tab pos="355600" algn="l"/>
              </a:tabLst>
            </a:pPr>
            <a:endParaRPr lang="en-US" sz="2000" dirty="0" smtClean="0">
              <a:latin typeface="Times New Roman"/>
              <a:cs typeface="Times New Roman"/>
            </a:endParaRPr>
          </a:p>
          <a:p>
            <a:pPr marL="355600" marR="6350" indent="-342900">
              <a:lnSpc>
                <a:spcPct val="100000"/>
              </a:lnSpc>
              <a:buSzPct val="105000"/>
              <a:buFont typeface="Arial"/>
              <a:buChar char="•"/>
              <a:tabLst>
                <a:tab pos="354965" algn="l"/>
                <a:tab pos="355600" algn="l"/>
              </a:tabLst>
            </a:pPr>
            <a:r>
              <a:rPr lang="en-US" sz="2000" dirty="0" smtClean="0">
                <a:latin typeface="Times New Roman"/>
                <a:cs typeface="Times New Roman"/>
              </a:rPr>
              <a:t>Private </a:t>
            </a:r>
            <a:r>
              <a:rPr lang="en-US" sz="2000" dirty="0">
                <a:latin typeface="Times New Roman"/>
                <a:cs typeface="Times New Roman"/>
              </a:rPr>
              <a:t>payers</a:t>
            </a:r>
          </a:p>
          <a:p>
            <a:pPr marL="812800" marR="6350" lvl="1" indent="-342900">
              <a:buSzPct val="105000"/>
              <a:buFont typeface="Arial"/>
              <a:buChar char="•"/>
              <a:tabLst>
                <a:tab pos="354965" algn="l"/>
                <a:tab pos="355600" algn="l"/>
              </a:tabLst>
            </a:pPr>
            <a:r>
              <a:rPr lang="en-US" sz="2000" dirty="0" smtClean="0">
                <a:latin typeface="Times New Roman"/>
                <a:cs typeface="Times New Roman"/>
              </a:rPr>
              <a:t>For </a:t>
            </a:r>
            <a:r>
              <a:rPr lang="en-US" sz="2000" dirty="0">
                <a:latin typeface="Times New Roman"/>
                <a:cs typeface="Times New Roman"/>
              </a:rPr>
              <a:t>non-Medicare business, private payers won’t have to use the MBI. </a:t>
            </a:r>
            <a:r>
              <a:rPr lang="en-US" sz="2000" dirty="0" smtClean="0">
                <a:latin typeface="Times New Roman"/>
                <a:cs typeface="Times New Roman"/>
              </a:rPr>
              <a:t>We’ll </a:t>
            </a:r>
            <a:r>
              <a:rPr lang="en-US" sz="2000" dirty="0">
                <a:latin typeface="Times New Roman"/>
                <a:cs typeface="Times New Roman"/>
              </a:rPr>
              <a:t>continue to use </a:t>
            </a:r>
            <a:r>
              <a:rPr lang="en-US" sz="2000" dirty="0" smtClean="0">
                <a:latin typeface="Times New Roman"/>
                <a:cs typeface="Times New Roman"/>
              </a:rPr>
              <a:t>supplemental insurer’s unique </a:t>
            </a:r>
            <a:r>
              <a:rPr lang="en-US" sz="2000" dirty="0">
                <a:latin typeface="Times New Roman"/>
                <a:cs typeface="Times New Roman"/>
              </a:rPr>
              <a:t>numbers to identify </a:t>
            </a:r>
            <a:r>
              <a:rPr lang="en-US" sz="2000" dirty="0" smtClean="0">
                <a:latin typeface="Times New Roman"/>
                <a:cs typeface="Times New Roman"/>
              </a:rPr>
              <a:t>customers</a:t>
            </a:r>
            <a:r>
              <a:rPr lang="en-US" sz="2000" dirty="0">
                <a:latin typeface="Times New Roman"/>
                <a:cs typeface="Times New Roman"/>
              </a:rPr>
              <a:t>, but after the transition period, </a:t>
            </a:r>
            <a:r>
              <a:rPr lang="en-US" sz="2000" dirty="0" smtClean="0">
                <a:latin typeface="Times New Roman"/>
                <a:cs typeface="Times New Roman"/>
              </a:rPr>
              <a:t>supplemental insurers must </a:t>
            </a:r>
            <a:r>
              <a:rPr lang="en-US" sz="2000" dirty="0">
                <a:latin typeface="Times New Roman"/>
                <a:cs typeface="Times New Roman"/>
              </a:rPr>
              <a:t>use the MBI for any Medicare transactions where </a:t>
            </a:r>
            <a:r>
              <a:rPr lang="en-US" sz="2000" dirty="0" smtClean="0">
                <a:latin typeface="Times New Roman"/>
                <a:cs typeface="Times New Roman"/>
              </a:rPr>
              <a:t>they would </a:t>
            </a:r>
            <a:r>
              <a:rPr lang="en-US" sz="2000" dirty="0">
                <a:latin typeface="Times New Roman"/>
                <a:cs typeface="Times New Roman"/>
              </a:rPr>
              <a:t>have used the </a:t>
            </a:r>
            <a:r>
              <a:rPr lang="en-US" sz="2000" dirty="0" smtClean="0">
                <a:latin typeface="Times New Roman"/>
                <a:cs typeface="Times New Roman"/>
              </a:rPr>
              <a:t>HICN</a:t>
            </a:r>
          </a:p>
          <a:p>
            <a:pPr marL="812800" marR="6350" lvl="1" indent="-342900">
              <a:buSzPct val="105000"/>
              <a:buFont typeface="Arial"/>
              <a:buChar char="•"/>
              <a:tabLst>
                <a:tab pos="354965" algn="l"/>
                <a:tab pos="355600" algn="l"/>
              </a:tabLst>
            </a:pPr>
            <a:endParaRPr lang="en-US" sz="2000" dirty="0">
              <a:latin typeface="Times New Roman"/>
              <a:cs typeface="Times New Roman"/>
            </a:endParaRPr>
          </a:p>
          <a:p>
            <a:pPr marL="469900" marR="6350" lvl="1">
              <a:buSzPct val="105000"/>
              <a:tabLst>
                <a:tab pos="354965" algn="l"/>
                <a:tab pos="355600" algn="l"/>
              </a:tabLst>
            </a:pPr>
            <a:endParaRPr lang="en-US" sz="2000" dirty="0">
              <a:latin typeface="Times New Roman"/>
              <a:cs typeface="Times New Roman"/>
            </a:endParaRPr>
          </a:p>
          <a:p>
            <a:pPr marL="355600" marR="6350" indent="-342900">
              <a:lnSpc>
                <a:spcPct val="100000"/>
              </a:lnSpc>
              <a:buSzPct val="105000"/>
              <a:buFont typeface="Arial"/>
              <a:buChar char="•"/>
              <a:tabLst>
                <a:tab pos="354965" algn="l"/>
                <a:tab pos="355600" algn="l"/>
              </a:tabLst>
            </a:pPr>
            <a:endParaRPr sz="2000" dirty="0">
              <a:latin typeface="Times New Roman"/>
              <a:cs typeface="Times New Roman"/>
            </a:endParaRPr>
          </a:p>
        </p:txBody>
      </p:sp>
      <p:sp>
        <p:nvSpPr>
          <p:cNvPr id="3" name="object 3"/>
          <p:cNvSpPr txBox="1">
            <a:spLocks noGrp="1"/>
          </p:cNvSpPr>
          <p:nvPr>
            <p:ph type="title"/>
          </p:nvPr>
        </p:nvSpPr>
        <p:spPr>
          <a:xfrm>
            <a:off x="2710433" y="256794"/>
            <a:ext cx="3722370" cy="445134"/>
          </a:xfrm>
          <a:prstGeom prst="rect">
            <a:avLst/>
          </a:prstGeom>
        </p:spPr>
        <p:txBody>
          <a:bodyPr vert="horz" wrap="square" lIns="0" tIns="0" rIns="0" bIns="0" rtlCol="0">
            <a:spAutoFit/>
          </a:bodyPr>
          <a:lstStyle/>
          <a:p>
            <a:pPr marL="12700">
              <a:lnSpc>
                <a:spcPct val="100000"/>
              </a:lnSpc>
            </a:pPr>
            <a:r>
              <a:rPr spc="-5" dirty="0"/>
              <a:t>SSNRI </a:t>
            </a:r>
            <a:r>
              <a:rPr spc="-15" dirty="0"/>
              <a:t>Transition</a:t>
            </a:r>
            <a:r>
              <a:rPr spc="-80" dirty="0"/>
              <a:t> </a:t>
            </a:r>
            <a:r>
              <a:rPr dirty="0" smtClean="0"/>
              <a:t>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12</a:t>
            </a:fld>
            <a:endParaRPr lang="en-US" dirty="0">
              <a:solidFill>
                <a:prstClr val="black">
                  <a:tint val="75000"/>
                </a:prstClr>
              </a:solidFill>
            </a:endParaRPr>
          </a:p>
        </p:txBody>
      </p:sp>
    </p:spTree>
    <p:extLst>
      <p:ext uri="{BB962C8B-B14F-4D97-AF65-F5344CB8AC3E}">
        <p14:creationId xmlns:p14="http://schemas.microsoft.com/office/powerpoint/2010/main" val="140992248"/>
      </p:ext>
    </p:extLst>
  </p:cSld>
  <p:clrMapOvr>
    <a:masterClrMapping/>
  </p:clrMapOvr>
  <mc:AlternateContent xmlns:mc="http://schemas.openxmlformats.org/markup-compatibility/2006" xmlns:p14="http://schemas.microsoft.com/office/powerpoint/2010/main">
    <mc:Choice Requires="p14">
      <p:transition spd="slow" p14:dur="2000" advTm="61193"/>
    </mc:Choice>
    <mc:Fallback xmlns="">
      <p:transition spd="slow" advTm="61193"/>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227060" cy="5232202"/>
          </a:xfrm>
          <a:prstGeom prst="rect">
            <a:avLst/>
          </a:prstGeom>
        </p:spPr>
        <p:txBody>
          <a:bodyPr vert="horz" wrap="square" lIns="0" tIns="0" rIns="0" bIns="0" rtlCol="0">
            <a:spAutoFit/>
          </a:bodyPr>
          <a:lstStyle/>
          <a:p>
            <a:pPr marL="355600" marR="635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marR="6350" indent="-342900">
              <a:buSzPct val="1050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addition, CMS is working to develop capabilities where providers will be able to access a beneficiary’s MBI through a secure look up tool at the point of </a:t>
            </a:r>
            <a:r>
              <a:rPr lang="en-US" sz="2000" dirty="0" smtClean="0">
                <a:latin typeface="Times New Roman" panose="02020603050405020304" pitchFamily="18" charset="0"/>
                <a:cs typeface="Times New Roman" panose="02020603050405020304" pitchFamily="18" charset="0"/>
              </a:rPr>
              <a:t>service </a:t>
            </a:r>
          </a:p>
          <a:p>
            <a:pPr marL="12700" marR="6350">
              <a:buSzPct val="105000"/>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marR="6350" lvl="1" indent="-342900">
              <a:buSzPct val="105000"/>
              <a:buFont typeface="Arial" panose="020B0604020202020204" pitchFamily="34" charset="0"/>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instances in which a beneficiary does not have a </a:t>
            </a:r>
            <a:r>
              <a:rPr lang="en-US" sz="2000" dirty="0" smtClean="0">
                <a:latin typeface="Times New Roman" panose="02020603050405020304" pitchFamily="18" charset="0"/>
                <a:cs typeface="Times New Roman" panose="02020603050405020304" pitchFamily="18" charset="0"/>
              </a:rPr>
              <a:t>new Medicare </a:t>
            </a:r>
            <a:r>
              <a:rPr lang="en-US" sz="2000" dirty="0">
                <a:latin typeface="Times New Roman" panose="02020603050405020304" pitchFamily="18" charset="0"/>
                <a:cs typeface="Times New Roman" panose="02020603050405020304" pitchFamily="18" charset="0"/>
              </a:rPr>
              <a:t>card at a provider’s office, we believe this look up tool will give providers a mechanism to access a beneficiary’s MBI securely without disrupting workflow</a:t>
            </a:r>
            <a:endParaRPr lang="en-US" sz="2000" dirty="0" smtClean="0">
              <a:latin typeface="Times New Roman" panose="02020603050405020304" pitchFamily="18" charset="0"/>
              <a:cs typeface="Times New Roman" panose="02020603050405020304" pitchFamily="18" charset="0"/>
            </a:endParaRPr>
          </a:p>
          <a:p>
            <a:pPr marL="35560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indent="-342900">
              <a:lnSpc>
                <a:spcPct val="100000"/>
              </a:lnSpc>
              <a:buSzPct val="1050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a:t>
            </a:r>
            <a:r>
              <a:rPr lang="en-US" sz="2000" dirty="0">
                <a:latin typeface="Times New Roman" panose="02020603050405020304" pitchFamily="18" charset="0"/>
                <a:cs typeface="Times New Roman" panose="02020603050405020304" pitchFamily="18" charset="0"/>
              </a:rPr>
              <a:t>is making systems changes so that when a provider checks a beneficiary’s eligibility, the CMS HIPAA Eligibility Transaction System (HETS) will return a message on the response indicating that CMS mailed that particular beneficiary’s new Medicare </a:t>
            </a:r>
            <a:r>
              <a:rPr lang="en-US" sz="2000" dirty="0" smtClean="0">
                <a:latin typeface="Times New Roman" panose="02020603050405020304" pitchFamily="18" charset="0"/>
                <a:cs typeface="Times New Roman" panose="02020603050405020304" pitchFamily="18" charset="0"/>
              </a:rPr>
              <a:t>card</a:t>
            </a:r>
            <a:endParaRPr lang="en-US" sz="2000" dirty="0">
              <a:latin typeface="Times New Roman" panose="02020603050405020304" pitchFamily="18" charset="0"/>
              <a:cs typeface="Times New Roman" panose="02020603050405020304" pitchFamily="18" charset="0"/>
            </a:endParaRPr>
          </a:p>
          <a:p>
            <a:pPr marL="355600" marR="6350" indent="-342900">
              <a:lnSpc>
                <a:spcPct val="100000"/>
              </a:lnSpc>
              <a:buSzPct val="105000"/>
              <a:buFont typeface="Arial"/>
              <a:buChar char="•"/>
              <a:tabLst>
                <a:tab pos="354965" algn="l"/>
                <a:tab pos="355600" algn="l"/>
              </a:tabLst>
            </a:pPr>
            <a:endParaRPr lang="en-US" sz="2000" dirty="0" smtClean="0">
              <a:latin typeface="Times New Roman" panose="02020603050405020304" pitchFamily="18" charset="0"/>
              <a:cs typeface="Times New Roman" panose="02020603050405020304" pitchFamily="18" charset="0"/>
            </a:endParaRPr>
          </a:p>
          <a:p>
            <a:pPr marL="355600" marR="6350" indent="-342900">
              <a:lnSpc>
                <a:spcPct val="100000"/>
              </a:lnSpc>
              <a:buSzPct val="105000"/>
              <a:buFont typeface="Arial"/>
              <a:buChar char="•"/>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12700" marR="6350">
              <a:lnSpc>
                <a:spcPct val="100000"/>
              </a:lnSpc>
              <a:buSzPct val="105000"/>
              <a:tabLst>
                <a:tab pos="354965" algn="l"/>
                <a:tab pos="355600" algn="l"/>
              </a:tabLst>
            </a:pPr>
            <a:r>
              <a:rPr sz="2000" dirty="0" smtClean="0">
                <a:latin typeface="Times New Roman"/>
                <a:cs typeface="Times New Roman"/>
              </a:rPr>
              <a:t> </a:t>
            </a:r>
            <a:endParaRPr lang="en-US" sz="2000" dirty="0" smtClean="0">
              <a:latin typeface="Times New Roman"/>
              <a:cs typeface="Times New Roman"/>
            </a:endParaRPr>
          </a:p>
        </p:txBody>
      </p:sp>
      <p:sp>
        <p:nvSpPr>
          <p:cNvPr id="3" name="object 3"/>
          <p:cNvSpPr txBox="1">
            <a:spLocks noGrp="1"/>
          </p:cNvSpPr>
          <p:nvPr>
            <p:ph type="title"/>
          </p:nvPr>
        </p:nvSpPr>
        <p:spPr>
          <a:xfrm>
            <a:off x="2710433" y="256794"/>
            <a:ext cx="3722370" cy="445134"/>
          </a:xfrm>
          <a:prstGeom prst="rect">
            <a:avLst/>
          </a:prstGeom>
        </p:spPr>
        <p:txBody>
          <a:bodyPr vert="horz" wrap="square" lIns="0" tIns="0" rIns="0" bIns="0" rtlCol="0">
            <a:spAutoFit/>
          </a:bodyPr>
          <a:lstStyle/>
          <a:p>
            <a:pPr marL="12700">
              <a:lnSpc>
                <a:spcPct val="100000"/>
              </a:lnSpc>
            </a:pPr>
            <a:r>
              <a:rPr spc="-5" dirty="0"/>
              <a:t>SSNRI </a:t>
            </a:r>
            <a:r>
              <a:rPr spc="-15" dirty="0"/>
              <a:t>Transition</a:t>
            </a:r>
            <a:r>
              <a:rPr spc="-80" dirty="0"/>
              <a:t> </a:t>
            </a:r>
            <a:r>
              <a:rPr dirty="0" smtClean="0"/>
              <a:t>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13</a:t>
            </a:fld>
            <a:endParaRPr lang="en-US" dirty="0">
              <a:solidFill>
                <a:prstClr val="black">
                  <a:tint val="75000"/>
                </a:prstClr>
              </a:solidFill>
            </a:endParaRPr>
          </a:p>
        </p:txBody>
      </p:sp>
    </p:spTree>
    <p:extLst>
      <p:ext uri="{BB962C8B-B14F-4D97-AF65-F5344CB8AC3E}">
        <p14:creationId xmlns:p14="http://schemas.microsoft.com/office/powerpoint/2010/main" val="2612138454"/>
      </p:ext>
    </p:extLst>
  </p:cSld>
  <p:clrMapOvr>
    <a:masterClrMapping/>
  </p:clrMapOvr>
  <mc:AlternateContent xmlns:mc="http://schemas.openxmlformats.org/markup-compatibility/2006" xmlns:p14="http://schemas.microsoft.com/office/powerpoint/2010/main">
    <mc:Choice Requires="p14">
      <p:transition spd="slow" p14:dur="2000" advTm="46821"/>
    </mc:Choice>
    <mc:Fallback xmlns="">
      <p:transition spd="slow" advTm="46821"/>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62000" y="1219027"/>
            <a:ext cx="7391400" cy="4465838"/>
          </a:xfrm>
          <a:prstGeom prst="rect">
            <a:avLst/>
          </a:prstGeom>
        </p:spPr>
        <p:txBody>
          <a:bodyPr vert="horz" wrap="square" lIns="0" tIns="0" rIns="0" bIns="0" rtlCol="0">
            <a:spAutoFit/>
          </a:bodyPr>
          <a:lstStyle/>
          <a:p>
            <a:r>
              <a:rPr lang="en-US" sz="2000" dirty="0">
                <a:latin typeface="Times New Roman" panose="02020603050405020304" pitchFamily="18" charset="0"/>
                <a:cs typeface="Times New Roman" panose="02020603050405020304" pitchFamily="18" charset="0"/>
              </a:rPr>
              <a:t>Once the transition </a:t>
            </a:r>
            <a:r>
              <a:rPr lang="en-US" sz="2000" dirty="0" smtClean="0">
                <a:latin typeface="Times New Roman" panose="02020603050405020304" pitchFamily="18" charset="0"/>
                <a:cs typeface="Times New Roman" panose="02020603050405020304" pitchFamily="18" charset="0"/>
              </a:rPr>
              <a:t>period is </a:t>
            </a:r>
            <a:r>
              <a:rPr lang="en-US" sz="2000" dirty="0">
                <a:latin typeface="Times New Roman" panose="02020603050405020304" pitchFamily="18" charset="0"/>
                <a:cs typeface="Times New Roman" panose="02020603050405020304" pitchFamily="18" charset="0"/>
              </a:rPr>
              <a:t>over, you’ll still be able to use the HICN in these situations</a:t>
            </a:r>
            <a:r>
              <a:rPr lang="en-US" sz="2000" dirty="0" smtClean="0">
                <a:latin typeface="Times New Roman" panose="02020603050405020304" pitchFamily="18" charset="0"/>
                <a:cs typeface="Times New Roman" panose="02020603050405020304" pitchFamily="18" charset="0"/>
              </a:rPr>
              <a:t>:</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Plans:</a:t>
            </a:r>
          </a:p>
          <a:p>
            <a:pPr marL="342900" indent="-342900">
              <a:lnSpc>
                <a:spcPct val="114000"/>
              </a:lnSpc>
              <a:buFont typeface="+mj-lt"/>
              <a:buAutoNum type="arabicPeriod"/>
            </a:pPr>
            <a:r>
              <a:rPr lang="en-US" sz="2000" dirty="0" smtClean="0">
                <a:latin typeface="Times New Roman" panose="02020603050405020304" pitchFamily="18" charset="0"/>
                <a:cs typeface="Times New Roman" panose="02020603050405020304" pitchFamily="18" charset="0"/>
              </a:rPr>
              <a:t>Appeals</a:t>
            </a:r>
          </a:p>
          <a:p>
            <a:pPr marL="800100" lvl="1" indent="-342900">
              <a:lnSpc>
                <a:spcPct val="114000"/>
              </a:lnSpc>
              <a:spcAft>
                <a:spcPts val="600"/>
              </a:spcAft>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Appeal requests and related forms will be accepted with either</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a HICN or MBI</a:t>
            </a:r>
          </a:p>
          <a:p>
            <a:pPr marL="342900" indent="-342900">
              <a:lnSpc>
                <a:spcPct val="114000"/>
              </a:lnSpc>
              <a:buFont typeface="+mj-lt"/>
              <a:buAutoNum type="arabicPeriod"/>
            </a:pPr>
            <a:r>
              <a:rPr lang="en-US" sz="2000" dirty="0">
                <a:latin typeface="Times New Roman" panose="02020603050405020304" pitchFamily="18" charset="0"/>
                <a:cs typeface="Times New Roman" panose="02020603050405020304" pitchFamily="18" charset="0"/>
              </a:rPr>
              <a:t>Adjustments</a:t>
            </a:r>
          </a:p>
          <a:p>
            <a:pPr marL="800100" lvl="1" indent="-342900">
              <a:lnSpc>
                <a:spcPct val="114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HICN can be used indefinitely for certain systems (i.e., Drug Data Processing System, Risk Adjustment Processing system and Encounter data system) for all records, not limited to adjustments</a:t>
            </a:r>
          </a:p>
          <a:p>
            <a:pPr marL="800100" lvl="1" indent="-342900">
              <a:lnSpc>
                <a:spcPct val="114000"/>
              </a:lnSpc>
              <a:buFont typeface="Arial" panose="020B0604020202020204" pitchFamily="34" charset="0"/>
              <a:buChar char="•"/>
            </a:pPr>
            <a:endParaRPr lang="en-US" sz="20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1144270" y="256032"/>
            <a:ext cx="7010400" cy="430887"/>
          </a:xfrm>
          <a:prstGeom prst="rect">
            <a:avLst/>
          </a:prstGeom>
        </p:spPr>
        <p:txBody>
          <a:bodyPr vert="horz" wrap="square" lIns="0" tIns="0" rIns="0" bIns="0" rtlCol="0">
            <a:spAutoFit/>
          </a:bodyPr>
          <a:lstStyle/>
          <a:p>
            <a:pPr marL="12700">
              <a:lnSpc>
                <a:spcPct val="100000"/>
              </a:lnSpc>
            </a:pPr>
            <a:r>
              <a:rPr spc="-5" dirty="0"/>
              <a:t>SSNRI </a:t>
            </a:r>
            <a:r>
              <a:rPr lang="en-US" spc="-15" dirty="0" smtClean="0"/>
              <a:t>Exceptions After the Transition Period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14</a:t>
            </a:fld>
            <a:endParaRPr lang="en-US" dirty="0">
              <a:solidFill>
                <a:prstClr val="black">
                  <a:tint val="75000"/>
                </a:prstClr>
              </a:solidFill>
            </a:endParaRPr>
          </a:p>
        </p:txBody>
      </p:sp>
    </p:spTree>
    <p:extLst>
      <p:ext uri="{BB962C8B-B14F-4D97-AF65-F5344CB8AC3E}">
        <p14:creationId xmlns:p14="http://schemas.microsoft.com/office/powerpoint/2010/main" val="2555972229"/>
      </p:ext>
    </p:extLst>
  </p:cSld>
  <p:clrMapOvr>
    <a:masterClrMapping/>
  </p:clrMapOvr>
  <mc:AlternateContent xmlns:mc="http://schemas.openxmlformats.org/markup-compatibility/2006" xmlns:p14="http://schemas.microsoft.com/office/powerpoint/2010/main">
    <mc:Choice Requires="p14">
      <p:transition spd="slow" p14:dur="2000" advTm="33701"/>
    </mc:Choice>
    <mc:Fallback xmlns="">
      <p:transition spd="slow" advTm="33701"/>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032165"/>
            <a:ext cx="8610600" cy="5792355"/>
          </a:xfrm>
          <a:prstGeom prst="rect">
            <a:avLst/>
          </a:prstGeom>
        </p:spPr>
        <p:txBody>
          <a:bodyPr vert="horz" wrap="square" lIns="0" tIns="0" rIns="0" bIns="0" rtlCol="0">
            <a:spAutoFit/>
          </a:bodyPr>
          <a:lstStyle/>
          <a:p>
            <a:pPr>
              <a:spcAft>
                <a:spcPts val="600"/>
              </a:spcAft>
            </a:pPr>
            <a:r>
              <a:rPr lang="en-US" sz="2000" dirty="0" smtClean="0">
                <a:latin typeface="Times New Roman" panose="02020603050405020304" pitchFamily="18" charset="0"/>
                <a:cs typeface="Times New Roman" panose="02020603050405020304" pitchFamily="18" charset="0"/>
              </a:rPr>
              <a:t>Claims </a:t>
            </a:r>
            <a:r>
              <a:rPr lang="en-US" sz="2000" dirty="0">
                <a:latin typeface="Times New Roman" panose="02020603050405020304" pitchFamily="18" charset="0"/>
                <a:cs typeface="Times New Roman" panose="02020603050405020304" pitchFamily="18" charset="0"/>
              </a:rPr>
              <a:t>and Other types of Exceptions</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342900" lvl="0" indent="-342900">
              <a:lnSpc>
                <a:spcPct val="114000"/>
              </a:lnSpc>
              <a:spcAft>
                <a:spcPts val="600"/>
              </a:spcAft>
              <a:buFont typeface="+mj-lt"/>
              <a:buAutoNum type="arabicPeriod"/>
            </a:pPr>
            <a:r>
              <a:rPr lang="en-US" sz="2000" dirty="0" smtClean="0">
                <a:latin typeface="Times New Roman" panose="02020603050405020304" pitchFamily="18" charset="0"/>
                <a:cs typeface="Times New Roman" panose="02020603050405020304" pitchFamily="18" charset="0"/>
              </a:rPr>
              <a:t>Incoming </a:t>
            </a:r>
            <a:r>
              <a:rPr lang="en-US" sz="2000" dirty="0">
                <a:latin typeface="Times New Roman" panose="02020603050405020304" pitchFamily="18" charset="0"/>
                <a:cs typeface="Times New Roman" panose="02020603050405020304" pitchFamily="18" charset="0"/>
              </a:rPr>
              <a:t>I</a:t>
            </a:r>
            <a:r>
              <a:rPr lang="en-US" sz="2000" dirty="0" smtClean="0">
                <a:latin typeface="Times New Roman" panose="02020603050405020304" pitchFamily="18" charset="0"/>
                <a:cs typeface="Times New Roman" panose="02020603050405020304" pitchFamily="18" charset="0"/>
              </a:rPr>
              <a:t>nformation </a:t>
            </a:r>
            <a:r>
              <a:rPr lang="en-US" sz="2000" dirty="0">
                <a:latin typeface="Times New Roman" panose="02020603050405020304" pitchFamily="18" charset="0"/>
                <a:cs typeface="Times New Roman" panose="02020603050405020304" pitchFamily="18" charset="0"/>
              </a:rPr>
              <a:t>R</a:t>
            </a:r>
            <a:r>
              <a:rPr lang="en-US" sz="2000" dirty="0" smtClean="0">
                <a:latin typeface="Times New Roman" panose="02020603050405020304" pitchFamily="18" charset="0"/>
                <a:cs typeface="Times New Roman" panose="02020603050405020304" pitchFamily="18" charset="0"/>
              </a:rPr>
              <a:t>equests (i.e., inquiries</a:t>
            </a:r>
            <a:r>
              <a:rPr lang="en-US" sz="2000" dirty="0">
                <a:latin typeface="Times New Roman" panose="02020603050405020304" pitchFamily="18" charset="0"/>
                <a:cs typeface="Times New Roman" panose="02020603050405020304" pitchFamily="18" charset="0"/>
              </a:rPr>
              <a:t>, Medicare Secondary Payer information requests, Requests for Medical </a:t>
            </a:r>
            <a:r>
              <a:rPr lang="en-US" sz="2000" dirty="0" smtClean="0">
                <a:latin typeface="Times New Roman" panose="02020603050405020304" pitchFamily="18" charset="0"/>
                <a:cs typeface="Times New Roman" panose="02020603050405020304" pitchFamily="18" charset="0"/>
              </a:rPr>
              <a:t>Documentation)</a:t>
            </a:r>
            <a:endParaRPr lang="en-US" sz="2000" dirty="0">
              <a:latin typeface="Times New Roman" panose="02020603050405020304" pitchFamily="18" charset="0"/>
              <a:cs typeface="Times New Roman" panose="02020603050405020304" pitchFamily="18" charset="0"/>
            </a:endParaRPr>
          </a:p>
          <a:p>
            <a:pPr marL="342900" lvl="0" indent="-342900">
              <a:lnSpc>
                <a:spcPct val="114000"/>
              </a:lnSpc>
              <a:spcAft>
                <a:spcPts val="600"/>
              </a:spcAft>
              <a:buFont typeface="+mj-lt"/>
              <a:buAutoNum type="arabicPeriod"/>
            </a:pPr>
            <a:r>
              <a:rPr lang="en-US" sz="2000" dirty="0">
                <a:latin typeface="Times New Roman" panose="02020603050405020304" pitchFamily="18" charset="0"/>
                <a:cs typeface="Times New Roman" panose="02020603050405020304" pitchFamily="18" charset="0"/>
              </a:rPr>
              <a:t>Incoming </a:t>
            </a:r>
            <a:r>
              <a:rPr lang="en-US" sz="2000" dirty="0" smtClean="0">
                <a:latin typeface="Times New Roman" panose="02020603050405020304" pitchFamily="18" charset="0"/>
                <a:cs typeface="Times New Roman" panose="02020603050405020304" pitchFamily="18" charset="0"/>
              </a:rPr>
              <a:t>Premium </a:t>
            </a:r>
            <a:r>
              <a:rPr lang="en-US" sz="2000" dirty="0">
                <a:latin typeface="Times New Roman" panose="02020603050405020304" pitchFamily="18" charset="0"/>
                <a:cs typeface="Times New Roman" panose="02020603050405020304" pitchFamily="18" charset="0"/>
              </a:rPr>
              <a:t>P</a:t>
            </a:r>
            <a:r>
              <a:rPr lang="en-US" sz="2000" dirty="0" smtClean="0">
                <a:latin typeface="Times New Roman" panose="02020603050405020304" pitchFamily="18" charset="0"/>
                <a:cs typeface="Times New Roman" panose="02020603050405020304" pitchFamily="18" charset="0"/>
              </a:rPr>
              <a:t>ayments </a:t>
            </a:r>
            <a:r>
              <a:rPr lang="en-US" sz="2000" dirty="0">
                <a:latin typeface="Times New Roman" panose="02020603050405020304" pitchFamily="18" charset="0"/>
                <a:cs typeface="Times New Roman" panose="02020603050405020304" pitchFamily="18" charset="0"/>
              </a:rPr>
              <a:t>(i.e</a:t>
            </a:r>
            <a:r>
              <a:rPr lang="en-US" sz="2000" dirty="0" smtClean="0">
                <a:latin typeface="Times New Roman" panose="02020603050405020304" pitchFamily="18" charset="0"/>
                <a:cs typeface="Times New Roman" panose="02020603050405020304" pitchFamily="18" charset="0"/>
              </a:rPr>
              <a:t>., Part </a:t>
            </a:r>
            <a:r>
              <a:rPr lang="en-US" sz="2000" dirty="0">
                <a:latin typeface="Times New Roman" panose="02020603050405020304" pitchFamily="18" charset="0"/>
                <a:cs typeface="Times New Roman" panose="02020603050405020304" pitchFamily="18" charset="0"/>
              </a:rPr>
              <a:t>A premiums, Part B premiums, Part D income related monthly adjustment </a:t>
            </a:r>
            <a:r>
              <a:rPr lang="en-US" sz="2000" dirty="0" smtClean="0">
                <a:latin typeface="Times New Roman" panose="02020603050405020304" pitchFamily="18" charset="0"/>
                <a:cs typeface="Times New Roman" panose="02020603050405020304" pitchFamily="18" charset="0"/>
              </a:rPr>
              <a:t>amounts)</a:t>
            </a:r>
          </a:p>
          <a:p>
            <a:pPr marL="342900" lvl="0" indent="-342900">
              <a:lnSpc>
                <a:spcPct val="114000"/>
              </a:lnSpc>
              <a:buFont typeface="+mj-lt"/>
              <a:buAutoNum type="arabicPeriod"/>
            </a:pPr>
            <a:r>
              <a:rPr lang="en-US" sz="2000" dirty="0">
                <a:latin typeface="Times New Roman" panose="02020603050405020304" pitchFamily="18" charset="0"/>
                <a:cs typeface="Times New Roman" panose="02020603050405020304" pitchFamily="18" charset="0"/>
              </a:rPr>
              <a:t>Span-date claims (FFS)</a:t>
            </a:r>
          </a:p>
          <a:p>
            <a:pPr marL="742950" lvl="1" indent="-285750">
              <a:lnSpc>
                <a:spcPct val="114000"/>
              </a:lnSpc>
              <a:spcAft>
                <a:spcPts val="600"/>
              </a:spcAft>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11X-Inpatient Hospital, 32X-Home Health and 41X-Religious Non-Medical Health Care Institution claims with a “From Date” prior to the end of the transition period (12/31/19)</a:t>
            </a:r>
          </a:p>
          <a:p>
            <a:pPr marL="342900" lvl="0" indent="-342900">
              <a:lnSpc>
                <a:spcPct val="114000"/>
              </a:lnSpc>
              <a:buFont typeface="+mj-lt"/>
              <a:buAutoNum type="arabicPeriod"/>
            </a:pPr>
            <a:r>
              <a:rPr lang="en-US" sz="2000" dirty="0" smtClean="0">
                <a:latin typeface="Times New Roman" panose="02020603050405020304" pitchFamily="18" charset="0"/>
                <a:cs typeface="Times New Roman" panose="02020603050405020304" pitchFamily="18" charset="0"/>
              </a:rPr>
              <a:t>Reports (FFS)</a:t>
            </a:r>
            <a:endParaRPr lang="en-US" sz="2000" dirty="0">
              <a:latin typeface="Times New Roman" panose="02020603050405020304" pitchFamily="18" charset="0"/>
              <a:cs typeface="Times New Roman" panose="02020603050405020304" pitchFamily="18" charset="0"/>
            </a:endParaRPr>
          </a:p>
          <a:p>
            <a:pPr marL="800100" lvl="1" indent="-342900">
              <a:lnSpc>
                <a:spcPct val="114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Incoming Reports to CMS* (i.e., Quality reporting, Disproportionate Hospital data requests)</a:t>
            </a:r>
          </a:p>
          <a:p>
            <a:pPr marL="800100" lvl="1" indent="-342900">
              <a:lnSpc>
                <a:spcPct val="114000"/>
              </a:lnSpc>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Outgoing Reports from CMS (i.e., Provider Statistical </a:t>
            </a:r>
            <a:r>
              <a:rPr lang="en-US" sz="2000" dirty="0" smtClean="0">
                <a:latin typeface="Times New Roman" panose="02020603050405020304" pitchFamily="18" charset="0"/>
                <a:cs typeface="Times New Roman" panose="02020603050405020304" pitchFamily="18" charset="0"/>
              </a:rPr>
              <a:t>and </a:t>
            </a:r>
            <a:r>
              <a:rPr lang="en-US" sz="2000" dirty="0">
                <a:latin typeface="Times New Roman" panose="02020603050405020304" pitchFamily="18" charset="0"/>
                <a:cs typeface="Times New Roman" panose="02020603050405020304" pitchFamily="18" charset="0"/>
              </a:rPr>
              <a:t>Reimbursement Report, Accountable Care Organization Reports)</a:t>
            </a:r>
          </a:p>
          <a:p>
            <a:pPr lvl="0"/>
            <a:endParaRPr lang="en-US" sz="2000" dirty="0">
              <a:latin typeface="Times New Roman" panose="02020603050405020304" pitchFamily="18" charset="0"/>
              <a:cs typeface="Times New Roman" panose="02020603050405020304" pitchFamily="18" charset="0"/>
            </a:endParaRPr>
          </a:p>
          <a:p>
            <a:pPr lvl="0"/>
            <a:r>
              <a:rPr lang="en-US" sz="1600" dirty="0" smtClean="0">
                <a:latin typeface="Times New Roman" panose="02020603050405020304" pitchFamily="18" charset="0"/>
                <a:cs typeface="Times New Roman" panose="02020603050405020304" pitchFamily="18" charset="0"/>
              </a:rPr>
              <a:t>*</a:t>
            </a:r>
            <a:r>
              <a:rPr lang="en-US" sz="1600" dirty="0">
                <a:latin typeface="Times New Roman" panose="02020603050405020304" pitchFamily="18" charset="0"/>
                <a:cs typeface="Times New Roman" panose="02020603050405020304" pitchFamily="18" charset="0"/>
              </a:rPr>
              <a:t>N</a:t>
            </a:r>
            <a:r>
              <a:rPr lang="en-US" sz="1600" dirty="0" smtClean="0">
                <a:latin typeface="Times New Roman" panose="02020603050405020304" pitchFamily="18" charset="0"/>
                <a:cs typeface="Times New Roman" panose="02020603050405020304" pitchFamily="18" charset="0"/>
              </a:rPr>
              <a:t>ote</a:t>
            </a:r>
            <a:r>
              <a:rPr lang="en-US" sz="1600" dirty="0">
                <a:latin typeface="Times New Roman" panose="02020603050405020304" pitchFamily="18" charset="0"/>
                <a:cs typeface="Times New Roman" panose="02020603050405020304" pitchFamily="18" charset="0"/>
              </a:rPr>
              <a:t>: W</a:t>
            </a:r>
            <a:r>
              <a:rPr lang="en-US" sz="1600" dirty="0" smtClean="0">
                <a:latin typeface="Times New Roman" panose="02020603050405020304" pitchFamily="18" charset="0"/>
                <a:cs typeface="Times New Roman" panose="02020603050405020304" pitchFamily="18" charset="0"/>
              </a:rPr>
              <a:t>e will </a:t>
            </a:r>
            <a:r>
              <a:rPr lang="en-US" sz="1600" dirty="0">
                <a:latin typeface="Times New Roman" panose="02020603050405020304" pitchFamily="18" charset="0"/>
                <a:cs typeface="Times New Roman" panose="02020603050405020304" pitchFamily="18" charset="0"/>
              </a:rPr>
              <a:t>use the HICN on these reports until further notice</a:t>
            </a:r>
            <a:endParaRPr lang="en-US" sz="1600" dirty="0" smtClean="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12700" algn="ctr">
              <a:lnSpc>
                <a:spcPct val="100000"/>
              </a:lnSpc>
            </a:pPr>
            <a:r>
              <a:rPr spc="-5" dirty="0"/>
              <a:t>SSNRI </a:t>
            </a:r>
            <a:r>
              <a:rPr lang="en-US" spc="-15" dirty="0" smtClean="0"/>
              <a:t>Exceptions After the Transition Period (cont.)</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15</a:t>
            </a:fld>
            <a:endParaRPr lang="en-US" dirty="0">
              <a:solidFill>
                <a:prstClr val="black">
                  <a:tint val="75000"/>
                </a:prstClr>
              </a:solidFill>
            </a:endParaRPr>
          </a:p>
        </p:txBody>
      </p:sp>
    </p:spTree>
    <p:extLst>
      <p:ext uri="{BB962C8B-B14F-4D97-AF65-F5344CB8AC3E}">
        <p14:creationId xmlns:p14="http://schemas.microsoft.com/office/powerpoint/2010/main" val="1411709576"/>
      </p:ext>
    </p:extLst>
  </p:cSld>
  <p:clrMapOvr>
    <a:masterClrMapping/>
  </p:clrMapOvr>
  <mc:AlternateContent xmlns:mc="http://schemas.openxmlformats.org/markup-compatibility/2006" xmlns:p14="http://schemas.microsoft.com/office/powerpoint/2010/main">
    <mc:Choice Requires="p14">
      <p:transition spd="slow" p14:dur="2000" advTm="63131"/>
    </mc:Choice>
    <mc:Fallback xmlns="">
      <p:transition spd="slow" advTm="6313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2700">
              <a:lnSpc>
                <a:spcPct val="100000"/>
              </a:lnSpc>
            </a:pPr>
            <a:r>
              <a:rPr spc="-5" dirty="0"/>
              <a:t>SSNRI </a:t>
            </a:r>
            <a:r>
              <a:rPr spc="-10" dirty="0"/>
              <a:t>Card</a:t>
            </a:r>
            <a:r>
              <a:rPr spc="-15" dirty="0"/>
              <a:t> </a:t>
            </a:r>
            <a:r>
              <a:rPr spc="-5" dirty="0"/>
              <a:t>Issuance</a:t>
            </a:r>
          </a:p>
        </p:txBody>
      </p:sp>
      <p:sp>
        <p:nvSpPr>
          <p:cNvPr id="3" name="object 3"/>
          <p:cNvSpPr txBox="1"/>
          <p:nvPr/>
        </p:nvSpPr>
        <p:spPr>
          <a:xfrm>
            <a:off x="459740" y="1180338"/>
            <a:ext cx="8136255" cy="4616648"/>
          </a:xfrm>
          <a:prstGeom prst="rect">
            <a:avLst/>
          </a:prstGeom>
        </p:spPr>
        <p:txBody>
          <a:bodyPr vert="horz" wrap="square" lIns="0" tIns="0" rIns="0" bIns="0" rtlCol="0">
            <a:spAutoFit/>
          </a:bodyPr>
          <a:lstStyle/>
          <a:p>
            <a:pPr marL="355600">
              <a:lnSpc>
                <a:spcPct val="100000"/>
              </a:lnSpc>
            </a:pPr>
            <a:endParaRPr lang="en-US" sz="2000" dirty="0">
              <a:latin typeface="Times New Roman"/>
              <a:cs typeface="Times New Roman"/>
            </a:endParaRPr>
          </a:p>
          <a:p>
            <a:pPr marL="356616" indent="-342900">
              <a:lnSpc>
                <a:spcPct val="100000"/>
              </a:lnSpc>
              <a:buFont typeface="Arial" panose="020B0604020202020204" pitchFamily="34" charset="0"/>
              <a:buChar char="•"/>
            </a:pPr>
            <a:r>
              <a:rPr lang="en-US" sz="2000" dirty="0" smtClean="0">
                <a:latin typeface="Times New Roman"/>
                <a:cs typeface="Times New Roman"/>
              </a:rPr>
              <a:t>CMS will begin mailing new cards in April 2018 and will meet the congressional deadline for replacing all Medicare cards by April 2019</a:t>
            </a:r>
            <a:endParaRPr sz="2000" dirty="0">
              <a:latin typeface="Times New Roman"/>
              <a:cs typeface="Times New Roman"/>
            </a:endParaRP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dirty="0">
                <a:latin typeface="Times New Roman"/>
                <a:cs typeface="Times New Roman"/>
              </a:rPr>
              <a:t>The gender and signature line will be removed from the new </a:t>
            </a:r>
            <a:r>
              <a:rPr sz="2000" spc="-5" dirty="0">
                <a:latin typeface="Times New Roman"/>
                <a:cs typeface="Times New Roman"/>
              </a:rPr>
              <a:t>Medicare</a:t>
            </a:r>
            <a:r>
              <a:rPr sz="2000" spc="-170" dirty="0">
                <a:latin typeface="Times New Roman"/>
                <a:cs typeface="Times New Roman"/>
              </a:rPr>
              <a:t> </a:t>
            </a:r>
            <a:r>
              <a:rPr sz="2000" dirty="0">
                <a:latin typeface="Times New Roman"/>
                <a:cs typeface="Times New Roman"/>
              </a:rPr>
              <a:t>cards</a:t>
            </a:r>
          </a:p>
          <a:p>
            <a:pPr>
              <a:lnSpc>
                <a:spcPct val="100000"/>
              </a:lnSpc>
              <a:buFont typeface="Arial"/>
              <a:buChar char="•"/>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5" dirty="0">
                <a:latin typeface="Times New Roman"/>
                <a:cs typeface="Times New Roman"/>
              </a:rPr>
              <a:t>The </a:t>
            </a:r>
            <a:r>
              <a:rPr sz="2000" dirty="0">
                <a:latin typeface="Times New Roman"/>
                <a:cs typeface="Times New Roman"/>
              </a:rPr>
              <a:t>Railroad </a:t>
            </a:r>
            <a:r>
              <a:rPr sz="2000" spc="-5" dirty="0">
                <a:latin typeface="Times New Roman"/>
                <a:cs typeface="Times New Roman"/>
              </a:rPr>
              <a:t>Retirement </a:t>
            </a:r>
            <a:r>
              <a:rPr sz="2000" dirty="0">
                <a:latin typeface="Times New Roman"/>
                <a:cs typeface="Times New Roman"/>
              </a:rPr>
              <a:t>Board </a:t>
            </a:r>
            <a:r>
              <a:rPr sz="2000" dirty="0" smtClean="0">
                <a:latin typeface="Times New Roman"/>
                <a:cs typeface="Times New Roman"/>
              </a:rPr>
              <a:t>will </a:t>
            </a:r>
            <a:r>
              <a:rPr sz="2000" dirty="0">
                <a:latin typeface="Times New Roman"/>
                <a:cs typeface="Times New Roman"/>
              </a:rPr>
              <a:t>issue their </a:t>
            </a:r>
            <a:r>
              <a:rPr sz="2000" spc="5" dirty="0">
                <a:latin typeface="Times New Roman"/>
                <a:cs typeface="Times New Roman"/>
              </a:rPr>
              <a:t>new </a:t>
            </a:r>
            <a:r>
              <a:rPr sz="2000" dirty="0">
                <a:latin typeface="Times New Roman"/>
                <a:cs typeface="Times New Roman"/>
              </a:rPr>
              <a:t>cards to</a:t>
            </a:r>
            <a:r>
              <a:rPr sz="2000" spc="-204" dirty="0">
                <a:latin typeface="Times New Roman"/>
                <a:cs typeface="Times New Roman"/>
              </a:rPr>
              <a:t> </a:t>
            </a:r>
            <a:r>
              <a:rPr sz="2000" dirty="0">
                <a:latin typeface="Times New Roman"/>
                <a:cs typeface="Times New Roman"/>
              </a:rPr>
              <a:t>RRB</a:t>
            </a:r>
          </a:p>
          <a:p>
            <a:pPr marL="355600">
              <a:lnSpc>
                <a:spcPct val="100000"/>
              </a:lnSpc>
            </a:pPr>
            <a:r>
              <a:rPr sz="2000" dirty="0">
                <a:latin typeface="Times New Roman"/>
                <a:cs typeface="Times New Roman"/>
              </a:rPr>
              <a:t>beneficiaries</a:t>
            </a: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70" dirty="0">
                <a:latin typeface="Times New Roman"/>
                <a:cs typeface="Times New Roman"/>
              </a:rPr>
              <a:t>We </a:t>
            </a:r>
            <a:r>
              <a:rPr sz="2000" dirty="0">
                <a:latin typeface="Times New Roman"/>
                <a:cs typeface="Times New Roman"/>
              </a:rPr>
              <a:t>will work with </a:t>
            </a:r>
            <a:r>
              <a:rPr sz="2000" spc="-5" dirty="0">
                <a:latin typeface="Times New Roman"/>
                <a:cs typeface="Times New Roman"/>
              </a:rPr>
              <a:t>states </a:t>
            </a:r>
            <a:r>
              <a:rPr sz="2000" dirty="0">
                <a:latin typeface="Times New Roman"/>
                <a:cs typeface="Times New Roman"/>
              </a:rPr>
              <a:t>that currently include the HICN on Medicaid</a:t>
            </a:r>
            <a:r>
              <a:rPr sz="2000" spc="-125" dirty="0">
                <a:latin typeface="Times New Roman"/>
                <a:cs typeface="Times New Roman"/>
              </a:rPr>
              <a:t> </a:t>
            </a:r>
            <a:r>
              <a:rPr sz="2000" dirty="0">
                <a:latin typeface="Times New Roman"/>
                <a:cs typeface="Times New Roman"/>
              </a:rPr>
              <a:t>cards</a:t>
            </a:r>
          </a:p>
          <a:p>
            <a:pPr marL="355600">
              <a:lnSpc>
                <a:spcPct val="100000"/>
              </a:lnSpc>
            </a:pPr>
            <a:r>
              <a:rPr sz="2000" dirty="0">
                <a:latin typeface="Times New Roman"/>
                <a:cs typeface="Times New Roman"/>
              </a:rPr>
              <a:t>to remove the Medicare ID </a:t>
            </a:r>
            <a:r>
              <a:rPr sz="2000" spc="5" dirty="0">
                <a:latin typeface="Times New Roman"/>
                <a:cs typeface="Times New Roman"/>
              </a:rPr>
              <a:t>or </a:t>
            </a:r>
            <a:r>
              <a:rPr sz="2000" dirty="0">
                <a:latin typeface="Times New Roman"/>
                <a:cs typeface="Times New Roman"/>
              </a:rPr>
              <a:t>replace it with </a:t>
            </a:r>
            <a:r>
              <a:rPr sz="2000" dirty="0" smtClean="0">
                <a:latin typeface="Times New Roman"/>
                <a:cs typeface="Times New Roman"/>
              </a:rPr>
              <a:t>a</a:t>
            </a:r>
            <a:r>
              <a:rPr lang="en-US" sz="2000" dirty="0" smtClean="0">
                <a:latin typeface="Times New Roman"/>
                <a:cs typeface="Times New Roman"/>
              </a:rPr>
              <a:t>n</a:t>
            </a:r>
            <a:r>
              <a:rPr lang="en-US" sz="2000" spc="-210" dirty="0" smtClean="0">
                <a:latin typeface="Times New Roman"/>
                <a:cs typeface="Times New Roman"/>
              </a:rPr>
              <a:t> </a:t>
            </a:r>
            <a:r>
              <a:rPr sz="2000" dirty="0" smtClean="0">
                <a:latin typeface="Times New Roman"/>
                <a:cs typeface="Times New Roman"/>
              </a:rPr>
              <a:t>MBI</a:t>
            </a:r>
          </a:p>
          <a:p>
            <a:pPr>
              <a:lnSpc>
                <a:spcPct val="100000"/>
              </a:lnSpc>
            </a:pPr>
            <a:endParaRPr sz="2000" dirty="0">
              <a:latin typeface="Times New Roman"/>
              <a:cs typeface="Times New Roman"/>
            </a:endParaRPr>
          </a:p>
          <a:p>
            <a:pPr marL="355600" marR="918210" indent="-342900">
              <a:lnSpc>
                <a:spcPct val="100000"/>
              </a:lnSpc>
              <a:buSzPct val="105000"/>
              <a:buFont typeface="Arial"/>
              <a:buChar char="•"/>
              <a:tabLst>
                <a:tab pos="354965" algn="l"/>
                <a:tab pos="355600" algn="l"/>
              </a:tabLst>
            </a:pPr>
            <a:r>
              <a:rPr sz="2000" dirty="0" smtClean="0">
                <a:latin typeface="Times New Roman"/>
                <a:cs typeface="Times New Roman"/>
              </a:rPr>
              <a:t>CMS will conduct intensive education and outreach to </a:t>
            </a:r>
            <a:r>
              <a:rPr sz="2000" spc="-5" dirty="0" smtClean="0">
                <a:latin typeface="Times New Roman"/>
                <a:cs typeface="Times New Roman"/>
              </a:rPr>
              <a:t>all</a:t>
            </a:r>
            <a:r>
              <a:rPr sz="2000" spc="-204" dirty="0" smtClean="0">
                <a:latin typeface="Times New Roman"/>
                <a:cs typeface="Times New Roman"/>
              </a:rPr>
              <a:t> </a:t>
            </a:r>
            <a:r>
              <a:rPr sz="2000" dirty="0" smtClean="0">
                <a:latin typeface="Times New Roman"/>
                <a:cs typeface="Times New Roman"/>
              </a:rPr>
              <a:t>Medicare</a:t>
            </a:r>
            <a:r>
              <a:rPr lang="en-US" sz="2000" dirty="0" smtClean="0">
                <a:latin typeface="Times New Roman"/>
                <a:cs typeface="Times New Roman"/>
              </a:rPr>
              <a:t> </a:t>
            </a:r>
            <a:r>
              <a:rPr sz="2000" dirty="0" smtClean="0">
                <a:latin typeface="Times New Roman"/>
                <a:cs typeface="Times New Roman"/>
              </a:rPr>
              <a:t>beneficiaries</a:t>
            </a:r>
            <a:r>
              <a:rPr lang="en-US" sz="2000" dirty="0" smtClean="0">
                <a:latin typeface="Times New Roman"/>
                <a:cs typeface="Times New Roman"/>
              </a:rPr>
              <a:t>, their families, caregivers, and advocates</a:t>
            </a:r>
            <a:r>
              <a:rPr sz="2000" dirty="0" smtClean="0">
                <a:latin typeface="Times New Roman"/>
                <a:cs typeface="Times New Roman"/>
              </a:rPr>
              <a:t> to help prepare for this</a:t>
            </a:r>
            <a:r>
              <a:rPr sz="2000" spc="-204" dirty="0" smtClean="0">
                <a:latin typeface="Times New Roman"/>
                <a:cs typeface="Times New Roman"/>
              </a:rPr>
              <a:t> </a:t>
            </a:r>
            <a:r>
              <a:rPr sz="2000" dirty="0" smtClean="0">
                <a:latin typeface="Times New Roman"/>
                <a:cs typeface="Times New Roman"/>
              </a:rPr>
              <a:t>change</a:t>
            </a: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16</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46374"/>
    </mc:Choice>
    <mc:Fallback xmlns="">
      <p:transition spd="slow" advTm="46374"/>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43022" y="256794"/>
            <a:ext cx="3457575" cy="445134"/>
          </a:xfrm>
          <a:prstGeom prst="rect">
            <a:avLst/>
          </a:prstGeom>
        </p:spPr>
        <p:txBody>
          <a:bodyPr vert="horz" wrap="square" lIns="0" tIns="0" rIns="0" bIns="0" rtlCol="0">
            <a:spAutoFit/>
          </a:bodyPr>
          <a:lstStyle/>
          <a:p>
            <a:pPr marL="12700">
              <a:lnSpc>
                <a:spcPct val="100000"/>
              </a:lnSpc>
            </a:pPr>
            <a:r>
              <a:rPr spc="-5" dirty="0"/>
              <a:t>Outreach and</a:t>
            </a:r>
            <a:r>
              <a:rPr spc="-60" dirty="0"/>
              <a:t> </a:t>
            </a:r>
            <a:r>
              <a:rPr spc="-5" dirty="0"/>
              <a:t>Education</a:t>
            </a:r>
          </a:p>
        </p:txBody>
      </p:sp>
      <p:sp>
        <p:nvSpPr>
          <p:cNvPr id="3" name="object 3"/>
          <p:cNvSpPr txBox="1"/>
          <p:nvPr/>
        </p:nvSpPr>
        <p:spPr>
          <a:xfrm>
            <a:off x="459740" y="1104138"/>
            <a:ext cx="8074660" cy="4588949"/>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a:cs typeface="Times New Roman"/>
              </a:rPr>
              <a:t>CMS will provide outreach and education</a:t>
            </a:r>
            <a:r>
              <a:rPr sz="2000" spc="-160" dirty="0">
                <a:latin typeface="Times New Roman"/>
                <a:cs typeface="Times New Roman"/>
              </a:rPr>
              <a:t> </a:t>
            </a:r>
            <a:r>
              <a:rPr sz="2000" dirty="0">
                <a:latin typeface="Times New Roman"/>
                <a:cs typeface="Times New Roman"/>
              </a:rPr>
              <a:t>to</a:t>
            </a:r>
            <a:r>
              <a:rPr sz="2000" dirty="0" smtClean="0">
                <a:latin typeface="Times New Roman"/>
                <a:cs typeface="Times New Roman"/>
              </a:rPr>
              <a:t>:</a:t>
            </a:r>
            <a:endParaRPr lang="en-US" sz="2000" dirty="0" smtClean="0">
              <a:latin typeface="Times New Roman"/>
              <a:cs typeface="Times New Roman"/>
            </a:endParaRPr>
          </a:p>
          <a:p>
            <a:pPr marL="12700">
              <a:lnSpc>
                <a:spcPct val="100000"/>
              </a:lnSpc>
              <a:tabLst>
                <a:tab pos="354965" algn="l"/>
                <a:tab pos="355600" algn="l"/>
              </a:tabLst>
            </a:pPr>
            <a:endParaRPr sz="2000" dirty="0">
              <a:latin typeface="Times New Roman"/>
              <a:cs typeface="Times New Roman"/>
            </a:endParaRPr>
          </a:p>
          <a:p>
            <a:pPr marL="756285" lvl="1" indent="-342900">
              <a:lnSpc>
                <a:spcPct val="113000"/>
              </a:lnSpc>
              <a:buChar char="−"/>
              <a:tabLst>
                <a:tab pos="756285" algn="l"/>
                <a:tab pos="756920" algn="l"/>
              </a:tabLst>
            </a:pPr>
            <a:r>
              <a:rPr sz="2000" spc="-5" dirty="0">
                <a:latin typeface="Times New Roman"/>
                <a:cs typeface="Times New Roman"/>
              </a:rPr>
              <a:t>Approximately </a:t>
            </a:r>
            <a:r>
              <a:rPr sz="2000" dirty="0">
                <a:latin typeface="Times New Roman"/>
                <a:cs typeface="Times New Roman"/>
              </a:rPr>
              <a:t>60 </a:t>
            </a:r>
            <a:r>
              <a:rPr sz="2000" spc="-10" dirty="0">
                <a:latin typeface="Times New Roman"/>
                <a:cs typeface="Times New Roman"/>
              </a:rPr>
              <a:t>million </a:t>
            </a:r>
            <a:r>
              <a:rPr sz="2000" spc="-5" dirty="0">
                <a:latin typeface="Times New Roman"/>
                <a:cs typeface="Times New Roman"/>
              </a:rPr>
              <a:t>beneficiaries, </a:t>
            </a:r>
            <a:r>
              <a:rPr sz="2000" dirty="0">
                <a:latin typeface="Times New Roman"/>
                <a:cs typeface="Times New Roman"/>
              </a:rPr>
              <a:t>their </a:t>
            </a:r>
            <a:r>
              <a:rPr lang="en-US" sz="2000" dirty="0" smtClean="0">
                <a:latin typeface="Times New Roman"/>
                <a:cs typeface="Times New Roman"/>
              </a:rPr>
              <a:t>families</a:t>
            </a:r>
            <a:r>
              <a:rPr sz="2000" dirty="0" smtClean="0">
                <a:latin typeface="Times New Roman"/>
                <a:cs typeface="Times New Roman"/>
              </a:rPr>
              <a:t>, </a:t>
            </a:r>
            <a:r>
              <a:rPr sz="2000" dirty="0">
                <a:latin typeface="Times New Roman"/>
                <a:cs typeface="Times New Roman"/>
              </a:rPr>
              <a:t>advocacy</a:t>
            </a:r>
            <a:r>
              <a:rPr sz="2000" spc="-35" dirty="0">
                <a:latin typeface="Times New Roman"/>
                <a:cs typeface="Times New Roman"/>
              </a:rPr>
              <a:t> </a:t>
            </a:r>
            <a:r>
              <a:rPr sz="2000" dirty="0" smtClean="0">
                <a:latin typeface="Times New Roman"/>
                <a:cs typeface="Times New Roman"/>
              </a:rPr>
              <a:t>groups</a:t>
            </a:r>
            <a:r>
              <a:rPr lang="en-US" sz="2000" dirty="0" smtClean="0">
                <a:latin typeface="Times New Roman"/>
                <a:cs typeface="Times New Roman"/>
              </a:rPr>
              <a:t>, </a:t>
            </a:r>
            <a:r>
              <a:rPr sz="2000" dirty="0" smtClean="0">
                <a:latin typeface="Times New Roman"/>
                <a:cs typeface="Times New Roman"/>
              </a:rPr>
              <a:t>and</a:t>
            </a:r>
            <a:r>
              <a:rPr sz="2000" spc="-95" dirty="0" smtClean="0">
                <a:latin typeface="Times New Roman"/>
                <a:cs typeface="Times New Roman"/>
              </a:rPr>
              <a:t> </a:t>
            </a:r>
            <a:r>
              <a:rPr sz="2000" dirty="0">
                <a:latin typeface="Times New Roman"/>
                <a:cs typeface="Times New Roman"/>
              </a:rPr>
              <a:t>caregivers</a:t>
            </a:r>
          </a:p>
          <a:p>
            <a:pPr marL="756285" lvl="1" indent="-342900">
              <a:lnSpc>
                <a:spcPct val="113000"/>
              </a:lnSpc>
              <a:buChar char="−"/>
              <a:tabLst>
                <a:tab pos="756285" algn="l"/>
                <a:tab pos="756920" algn="l"/>
              </a:tabLst>
            </a:pPr>
            <a:r>
              <a:rPr sz="2000" dirty="0">
                <a:latin typeface="Times New Roman"/>
                <a:cs typeface="Times New Roman"/>
              </a:rPr>
              <a:t>Health</a:t>
            </a:r>
            <a:r>
              <a:rPr sz="2000" spc="-110" dirty="0">
                <a:latin typeface="Times New Roman"/>
                <a:cs typeface="Times New Roman"/>
              </a:rPr>
              <a:t> </a:t>
            </a:r>
            <a:r>
              <a:rPr sz="2000" dirty="0">
                <a:latin typeface="Times New Roman"/>
                <a:cs typeface="Times New Roman"/>
              </a:rPr>
              <a:t>Plans</a:t>
            </a:r>
          </a:p>
          <a:p>
            <a:pPr marL="756285" lvl="1" indent="-342900">
              <a:lnSpc>
                <a:spcPct val="113000"/>
              </a:lnSpc>
              <a:buChar char="−"/>
              <a:tabLst>
                <a:tab pos="756285" algn="l"/>
                <a:tab pos="756920" algn="l"/>
              </a:tabLst>
            </a:pPr>
            <a:r>
              <a:rPr sz="2000" dirty="0">
                <a:latin typeface="Times New Roman"/>
                <a:cs typeface="Times New Roman"/>
              </a:rPr>
              <a:t>The provider </a:t>
            </a:r>
            <a:r>
              <a:rPr sz="2000" spc="-5" dirty="0">
                <a:latin typeface="Times New Roman"/>
                <a:cs typeface="Times New Roman"/>
              </a:rPr>
              <a:t>community </a:t>
            </a:r>
            <a:r>
              <a:rPr sz="2000" dirty="0">
                <a:latin typeface="Times New Roman"/>
                <a:cs typeface="Times New Roman"/>
              </a:rPr>
              <a:t>(1.5M</a:t>
            </a:r>
            <a:r>
              <a:rPr sz="2000" spc="-114" dirty="0">
                <a:latin typeface="Times New Roman"/>
                <a:cs typeface="Times New Roman"/>
              </a:rPr>
              <a:t> </a:t>
            </a:r>
            <a:r>
              <a:rPr sz="2000" dirty="0">
                <a:latin typeface="Times New Roman"/>
                <a:cs typeface="Times New Roman"/>
              </a:rPr>
              <a:t>providers)</a:t>
            </a:r>
          </a:p>
          <a:p>
            <a:pPr marL="756285" lvl="1" indent="-342900">
              <a:lnSpc>
                <a:spcPct val="113000"/>
              </a:lnSpc>
              <a:buChar char="−"/>
              <a:tabLst>
                <a:tab pos="756285" algn="l"/>
                <a:tab pos="756920" algn="l"/>
              </a:tabLst>
            </a:pPr>
            <a:r>
              <a:rPr sz="2000" spc="-5" dirty="0">
                <a:latin typeface="Times New Roman"/>
                <a:cs typeface="Times New Roman"/>
              </a:rPr>
              <a:t>States </a:t>
            </a:r>
            <a:r>
              <a:rPr sz="2000" dirty="0">
                <a:latin typeface="Times New Roman"/>
                <a:cs typeface="Times New Roman"/>
              </a:rPr>
              <a:t>and</a:t>
            </a:r>
            <a:r>
              <a:rPr sz="2000" spc="-100" dirty="0">
                <a:latin typeface="Times New Roman"/>
                <a:cs typeface="Times New Roman"/>
              </a:rPr>
              <a:t> </a:t>
            </a:r>
            <a:r>
              <a:rPr sz="2000" spc="-15" dirty="0" smtClean="0">
                <a:latin typeface="Times New Roman"/>
                <a:cs typeface="Times New Roman"/>
              </a:rPr>
              <a:t>Territories</a:t>
            </a:r>
            <a:endParaRPr lang="en-US" sz="2000" dirty="0">
              <a:latin typeface="Times New Roman"/>
              <a:cs typeface="Times New Roman"/>
            </a:endParaRPr>
          </a:p>
          <a:p>
            <a:pPr marL="756285" lvl="1" indent="-342900">
              <a:lnSpc>
                <a:spcPct val="113000"/>
              </a:lnSpc>
              <a:buChar char="−"/>
              <a:tabLst>
                <a:tab pos="756285" algn="l"/>
                <a:tab pos="756920" algn="l"/>
              </a:tabLst>
            </a:pPr>
            <a:r>
              <a:rPr lang="en-US" sz="2000" dirty="0" smtClean="0">
                <a:latin typeface="Times New Roman"/>
                <a:cs typeface="Times New Roman"/>
              </a:rPr>
              <a:t>Other business partners, including vendors</a:t>
            </a:r>
          </a:p>
          <a:p>
            <a:pPr marL="756285" lvl="1" indent="-342900">
              <a:lnSpc>
                <a:spcPct val="113000"/>
              </a:lnSpc>
              <a:buChar char="−"/>
              <a:tabLst>
                <a:tab pos="756285" algn="l"/>
                <a:tab pos="756920" algn="l"/>
              </a:tabLst>
            </a:pPr>
            <a:endParaRPr sz="2000" dirty="0">
              <a:latin typeface="Times New Roman"/>
              <a:cs typeface="Times New Roman"/>
            </a:endParaRPr>
          </a:p>
          <a:p>
            <a:pPr marL="355600" marR="190500" indent="-342900">
              <a:lnSpc>
                <a:spcPct val="100000"/>
              </a:lnSpc>
              <a:buFont typeface="Arial"/>
              <a:buChar char="•"/>
              <a:tabLst>
                <a:tab pos="354965" algn="l"/>
                <a:tab pos="355600" algn="l"/>
              </a:tabLst>
            </a:pPr>
            <a:r>
              <a:rPr sz="2000" dirty="0">
                <a:latin typeface="Times New Roman"/>
                <a:cs typeface="Times New Roman"/>
              </a:rPr>
              <a:t>CMS will </a:t>
            </a:r>
            <a:r>
              <a:rPr sz="2000" dirty="0" smtClean="0">
                <a:latin typeface="Times New Roman"/>
                <a:cs typeface="Times New Roman"/>
              </a:rPr>
              <a:t>involve </a:t>
            </a:r>
            <a:r>
              <a:rPr sz="2000" spc="-5" dirty="0">
                <a:latin typeface="Times New Roman"/>
                <a:cs typeface="Times New Roman"/>
              </a:rPr>
              <a:t>all </a:t>
            </a:r>
            <a:r>
              <a:rPr lang="en-US" sz="2000" dirty="0" smtClean="0">
                <a:latin typeface="Times New Roman"/>
                <a:cs typeface="Times New Roman"/>
              </a:rPr>
              <a:t>business partners</a:t>
            </a:r>
            <a:r>
              <a:rPr sz="2000" dirty="0" smtClean="0">
                <a:latin typeface="Times New Roman"/>
                <a:cs typeface="Times New Roman"/>
              </a:rPr>
              <a:t> </a:t>
            </a:r>
            <a:r>
              <a:rPr sz="2000" dirty="0">
                <a:latin typeface="Times New Roman"/>
                <a:cs typeface="Times New Roman"/>
              </a:rPr>
              <a:t>in </a:t>
            </a:r>
            <a:r>
              <a:rPr sz="2000" spc="5" dirty="0">
                <a:latin typeface="Times New Roman"/>
                <a:cs typeface="Times New Roman"/>
              </a:rPr>
              <a:t>our </a:t>
            </a:r>
            <a:r>
              <a:rPr sz="2000" dirty="0">
                <a:latin typeface="Times New Roman"/>
                <a:cs typeface="Times New Roman"/>
              </a:rPr>
              <a:t>outreach </a:t>
            </a:r>
            <a:r>
              <a:rPr sz="2000" dirty="0" smtClean="0">
                <a:latin typeface="Times New Roman"/>
                <a:cs typeface="Times New Roman"/>
              </a:rPr>
              <a:t>and</a:t>
            </a:r>
            <a:r>
              <a:rPr lang="en-US" sz="2000" dirty="0" smtClean="0">
                <a:latin typeface="Times New Roman"/>
                <a:cs typeface="Times New Roman"/>
              </a:rPr>
              <a:t> </a:t>
            </a:r>
            <a:r>
              <a:rPr sz="2000" dirty="0" smtClean="0">
                <a:latin typeface="Times New Roman"/>
                <a:cs typeface="Times New Roman"/>
              </a:rPr>
              <a:t>education </a:t>
            </a:r>
            <a:r>
              <a:rPr sz="2000" spc="-5" dirty="0">
                <a:latin typeface="Times New Roman"/>
                <a:cs typeface="Times New Roman"/>
              </a:rPr>
              <a:t>efforts </a:t>
            </a:r>
            <a:r>
              <a:rPr sz="2000" dirty="0">
                <a:latin typeface="Times New Roman"/>
                <a:cs typeface="Times New Roman"/>
              </a:rPr>
              <a:t>through their existing vehicles </a:t>
            </a:r>
            <a:r>
              <a:rPr sz="2000" spc="5" dirty="0">
                <a:latin typeface="Times New Roman"/>
                <a:cs typeface="Times New Roman"/>
              </a:rPr>
              <a:t>for </a:t>
            </a:r>
            <a:r>
              <a:rPr sz="2000" spc="-5" dirty="0" smtClean="0">
                <a:latin typeface="Times New Roman"/>
                <a:cs typeface="Times New Roman"/>
              </a:rPr>
              <a:t>communication</a:t>
            </a:r>
            <a:r>
              <a:rPr lang="en-US" sz="2000" spc="-5" dirty="0" smtClean="0">
                <a:latin typeface="Times New Roman"/>
                <a:cs typeface="Times New Roman"/>
              </a:rPr>
              <a:t> </a:t>
            </a:r>
            <a:r>
              <a:rPr sz="2000" dirty="0" smtClean="0">
                <a:latin typeface="Times New Roman"/>
                <a:cs typeface="Times New Roman"/>
              </a:rPr>
              <a:t>(</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 </a:t>
            </a:r>
            <a:r>
              <a:rPr sz="2000" dirty="0" smtClean="0">
                <a:latin typeface="Times New Roman"/>
                <a:cs typeface="Times New Roman"/>
              </a:rPr>
              <a:t>Open </a:t>
            </a:r>
            <a:r>
              <a:rPr sz="2000" spc="5" dirty="0">
                <a:latin typeface="Times New Roman"/>
                <a:cs typeface="Times New Roman"/>
              </a:rPr>
              <a:t>Door </a:t>
            </a:r>
            <a:r>
              <a:rPr sz="2000" dirty="0">
                <a:latin typeface="Times New Roman"/>
                <a:cs typeface="Times New Roman"/>
              </a:rPr>
              <a:t>Forums, HPMS </a:t>
            </a:r>
            <a:r>
              <a:rPr sz="2000" dirty="0" smtClean="0">
                <a:latin typeface="Times New Roman"/>
                <a:cs typeface="Times New Roman"/>
              </a:rPr>
              <a:t>notices</a:t>
            </a:r>
            <a:r>
              <a:rPr lang="en-US" sz="2000" dirty="0" smtClean="0">
                <a:latin typeface="Times New Roman"/>
                <a:cs typeface="Times New Roman"/>
              </a:rPr>
              <a:t>, MLN Connects</a:t>
            </a:r>
            <a:r>
              <a:rPr sz="2000" spc="-5" dirty="0" smtClean="0">
                <a:latin typeface="Times New Roman"/>
                <a:cs typeface="Times New Roman"/>
              </a:rPr>
              <a:t>)</a:t>
            </a:r>
            <a:endParaRPr lang="en-US" sz="2000" spc="-5" dirty="0" smtClean="0">
              <a:latin typeface="Times New Roman"/>
              <a:cs typeface="Times New Roman"/>
            </a:endParaRPr>
          </a:p>
          <a:p>
            <a:pPr marL="355600" marR="190500" indent="-342900">
              <a:lnSpc>
                <a:spcPct val="100000"/>
              </a:lnSpc>
              <a:buFont typeface="Arial"/>
              <a:buChar char="•"/>
              <a:tabLst>
                <a:tab pos="354965" algn="l"/>
                <a:tab pos="355600" algn="l"/>
              </a:tabLst>
            </a:pPr>
            <a:endParaRPr lang="en-US" sz="2000" spc="-5" dirty="0" smtClean="0">
              <a:latin typeface="Times New Roman"/>
              <a:cs typeface="Times New Roman"/>
            </a:endParaRPr>
          </a:p>
          <a:p>
            <a:pPr marL="12700" marR="190500">
              <a:lnSpc>
                <a:spcPct val="100000"/>
              </a:lnSpc>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17</a:t>
            </a:fld>
            <a:endParaRPr lang="en-US" dirty="0">
              <a:solidFill>
                <a:prstClr val="black">
                  <a:tint val="75000"/>
                </a:prstClr>
              </a:solidFill>
            </a:endParaRPr>
          </a:p>
        </p:txBody>
      </p:sp>
    </p:spTree>
    <p:extLst>
      <p:ext uri="{BB962C8B-B14F-4D97-AF65-F5344CB8AC3E}">
        <p14:creationId xmlns:p14="http://schemas.microsoft.com/office/powerpoint/2010/main" val="12325719"/>
      </p:ext>
    </p:extLst>
  </p:cSld>
  <p:clrMapOvr>
    <a:masterClrMapping/>
  </p:clrMapOvr>
  <mc:AlternateContent xmlns:mc="http://schemas.openxmlformats.org/markup-compatibility/2006" xmlns:p14="http://schemas.microsoft.com/office/powerpoint/2010/main">
    <mc:Choice Requires="p14">
      <p:transition spd="slow" p14:dur="2000" advTm="35545"/>
    </mc:Choice>
    <mc:Fallback xmlns="">
      <p:transition spd="slow" advTm="35545"/>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78902" y="256794"/>
            <a:ext cx="5386197" cy="430887"/>
          </a:xfrm>
          <a:prstGeom prst="rect">
            <a:avLst/>
          </a:prstGeom>
        </p:spPr>
        <p:txBody>
          <a:bodyPr vert="horz" wrap="square" lIns="0" tIns="0" rIns="0" bIns="0" rtlCol="0">
            <a:spAutoFit/>
          </a:bodyPr>
          <a:lstStyle/>
          <a:p>
            <a:pPr marL="12700">
              <a:lnSpc>
                <a:spcPct val="100000"/>
              </a:lnSpc>
            </a:pPr>
            <a:r>
              <a:rPr lang="en-US" spc="-5" dirty="0" smtClean="0"/>
              <a:t>Beneficiary </a:t>
            </a:r>
            <a:r>
              <a:rPr spc="-5" dirty="0" smtClean="0"/>
              <a:t>Outreach </a:t>
            </a:r>
            <a:r>
              <a:rPr spc="-5" dirty="0"/>
              <a:t>and</a:t>
            </a:r>
            <a:r>
              <a:rPr spc="-60" dirty="0"/>
              <a:t> </a:t>
            </a:r>
            <a:r>
              <a:rPr spc="-5" dirty="0"/>
              <a:t>Education</a:t>
            </a:r>
          </a:p>
        </p:txBody>
      </p:sp>
      <p:sp>
        <p:nvSpPr>
          <p:cNvPr id="3" name="object 3"/>
          <p:cNvSpPr txBox="1"/>
          <p:nvPr/>
        </p:nvSpPr>
        <p:spPr>
          <a:xfrm>
            <a:off x="459740" y="1104138"/>
            <a:ext cx="7917180" cy="4616648"/>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lang="en-US" sz="2000" dirty="0" smtClean="0">
                <a:latin typeface="Times New Roman"/>
                <a:cs typeface="Times New Roman"/>
              </a:rPr>
              <a:t>Beneficiaries will get information about the new card in the 2018 Medicare &amp; You handbook they will receive this October</a:t>
            </a:r>
          </a:p>
          <a:p>
            <a:pPr marL="355600" indent="-342900">
              <a:lnSpc>
                <a:spcPct val="100000"/>
              </a:lnSpc>
              <a:buFont typeface="Arial"/>
              <a:buChar char="•"/>
              <a:tabLst>
                <a:tab pos="354965" algn="l"/>
                <a:tab pos="355600" algn="l"/>
              </a:tabLst>
            </a:pPr>
            <a:endParaRPr lang="en-US" sz="2000" dirty="0">
              <a:latin typeface="Times New Roman"/>
              <a:cs typeface="Times New Roman"/>
            </a:endParaRPr>
          </a:p>
          <a:p>
            <a:pPr marL="355600" indent="-342900">
              <a:lnSpc>
                <a:spcPct val="100000"/>
              </a:lnSpc>
              <a:buFont typeface="Arial"/>
              <a:buChar char="•"/>
              <a:tabLst>
                <a:tab pos="354965" algn="l"/>
                <a:tab pos="355600" algn="l"/>
              </a:tabLst>
            </a:pPr>
            <a:r>
              <a:rPr lang="en-US" sz="2000" dirty="0" smtClean="0">
                <a:latin typeface="Times New Roman"/>
                <a:cs typeface="Times New Roman"/>
              </a:rPr>
              <a:t>Once they receive their new cards, beneficiaries will be instructed to safely and securely destroy their old Medicare cards and keep the new MBI confidential</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90500" indent="-342900">
              <a:buFont typeface="Arial"/>
              <a:buChar char="•"/>
              <a:tabLst>
                <a:tab pos="354965" algn="l"/>
                <a:tab pos="355600" algn="l"/>
              </a:tabLst>
            </a:pPr>
            <a:r>
              <a:rPr lang="en-US" sz="2000" dirty="0">
                <a:latin typeface="Times New Roman"/>
                <a:cs typeface="Times New Roman"/>
              </a:rPr>
              <a:t>A robust, broad-based outreach and education campaign aimed at beneficiaries will begin with the mailing of the Medicare handbook in September 2017 and continue through April </a:t>
            </a:r>
            <a:r>
              <a:rPr lang="en-US" sz="2000" dirty="0" smtClean="0">
                <a:latin typeface="Times New Roman"/>
                <a:cs typeface="Times New Roman"/>
              </a:rPr>
              <a:t>2019</a:t>
            </a:r>
          </a:p>
          <a:p>
            <a:pPr marL="355600" marR="190500" indent="-342900">
              <a:buFont typeface="Arial"/>
              <a:buChar char="•"/>
              <a:tabLst>
                <a:tab pos="354965" algn="l"/>
                <a:tab pos="355600" algn="l"/>
              </a:tabLst>
            </a:pPr>
            <a:endParaRPr lang="en-US" sz="2000" dirty="0" smtClean="0"/>
          </a:p>
          <a:p>
            <a:pPr marL="355600" marR="190500"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a:t>
            </a:r>
            <a:r>
              <a:rPr lang="en-US" sz="2000" dirty="0">
                <a:latin typeface="Times New Roman" panose="02020603050405020304" pitchFamily="18" charset="0"/>
                <a:cs typeface="Times New Roman" panose="02020603050405020304" pitchFamily="18" charset="0"/>
              </a:rPr>
              <a:t>is also working to develop a secure </a:t>
            </a:r>
            <a:r>
              <a:rPr lang="en-US" sz="2000" dirty="0" smtClean="0">
                <a:latin typeface="Times New Roman" panose="02020603050405020304" pitchFamily="18" charset="0"/>
                <a:cs typeface="Times New Roman" panose="02020603050405020304" pitchFamily="18" charset="0"/>
              </a:rPr>
              <a:t>way for </a:t>
            </a:r>
            <a:r>
              <a:rPr lang="en-US" sz="2000" dirty="0">
                <a:latin typeface="Times New Roman" panose="02020603050405020304" pitchFamily="18" charset="0"/>
                <a:cs typeface="Times New Roman" panose="02020603050405020304" pitchFamily="18" charset="0"/>
              </a:rPr>
              <a:t>beneficiaries to be able to access their </a:t>
            </a:r>
            <a:r>
              <a:rPr lang="en-US" sz="2000" dirty="0" smtClean="0">
                <a:latin typeface="Times New Roman" panose="02020603050405020304" pitchFamily="18" charset="0"/>
                <a:cs typeface="Times New Roman" panose="02020603050405020304" pitchFamily="18" charset="0"/>
              </a:rPr>
              <a:t>MBIs when needed</a:t>
            </a:r>
            <a:endParaRPr lang="en-US" sz="2000" dirty="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lang="en-US" sz="2000" spc="-5" dirty="0" smtClean="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18</a:t>
            </a:fld>
            <a:endParaRPr lang="en-US" dirty="0">
              <a:solidFill>
                <a:prstClr val="black">
                  <a:tint val="75000"/>
                </a:prstClr>
              </a:solidFill>
            </a:endParaRPr>
          </a:p>
        </p:txBody>
      </p:sp>
    </p:spTree>
    <p:extLst>
      <p:ext uri="{BB962C8B-B14F-4D97-AF65-F5344CB8AC3E}">
        <p14:creationId xmlns:p14="http://schemas.microsoft.com/office/powerpoint/2010/main" val="2950397832"/>
      </p:ext>
    </p:extLst>
  </p:cSld>
  <p:clrMapOvr>
    <a:masterClrMapping/>
  </p:clrMapOvr>
  <mc:AlternateContent xmlns:mc="http://schemas.openxmlformats.org/markup-compatibility/2006" xmlns:p14="http://schemas.microsoft.com/office/powerpoint/2010/main">
    <mc:Choice Requires="p14">
      <p:transition spd="slow" p14:dur="2000" advTm="46806"/>
    </mc:Choice>
    <mc:Fallback xmlns="">
      <p:transition spd="slow" advTm="4680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256032"/>
            <a:ext cx="8534400" cy="430887"/>
          </a:xfrm>
          <a:prstGeom prst="rect">
            <a:avLst/>
          </a:prstGeom>
        </p:spPr>
        <p:txBody>
          <a:bodyPr vert="horz" wrap="square" lIns="0" tIns="0" rIns="0" bIns="0" rtlCol="0">
            <a:spAutoFit/>
          </a:bodyPr>
          <a:lstStyle/>
          <a:p>
            <a:pPr marL="12700">
              <a:lnSpc>
                <a:spcPct val="100000"/>
              </a:lnSpc>
            </a:pPr>
            <a:r>
              <a:rPr lang="en-US" dirty="0" smtClean="0"/>
              <a:t>What You Need to Know to Get Ready for the New MBI </a:t>
            </a:r>
            <a:endParaRPr dirty="0"/>
          </a:p>
        </p:txBody>
      </p:sp>
      <p:sp>
        <p:nvSpPr>
          <p:cNvPr id="3" name="object 3"/>
          <p:cNvSpPr txBox="1"/>
          <p:nvPr/>
        </p:nvSpPr>
        <p:spPr>
          <a:xfrm>
            <a:off x="595376" y="1104138"/>
            <a:ext cx="7717155" cy="4924425"/>
          </a:xfrm>
          <a:prstGeom prst="rect">
            <a:avLst/>
          </a:prstGeom>
        </p:spPr>
        <p:txBody>
          <a:bodyPr vert="horz" wrap="square" lIns="0" tIns="0" rIns="0" bIns="0" rtlCol="0">
            <a:spAutoFit/>
          </a:bodyPr>
          <a:lstStyle/>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Subscribe to </a:t>
            </a:r>
            <a:r>
              <a:rPr lang="en-US" sz="2000" dirty="0">
                <a:latin typeface="Times New Roman" panose="02020603050405020304" pitchFamily="18" charset="0"/>
                <a:cs typeface="Times New Roman" panose="02020603050405020304" pitchFamily="18" charset="0"/>
              </a:rPr>
              <a:t>the weekly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newsletter for updates and new </a:t>
            </a:r>
            <a:r>
              <a:rPr lang="en-US" sz="2000" dirty="0" smtClean="0">
                <a:latin typeface="Times New Roman" panose="02020603050405020304" pitchFamily="18" charset="0"/>
                <a:cs typeface="Times New Roman" panose="02020603050405020304" pitchFamily="18" charset="0"/>
              </a:rPr>
              <a:t>information</a:t>
            </a:r>
          </a:p>
          <a:p>
            <a:pPr lvl="0"/>
            <a:endParaRPr lang="en-US" sz="2000"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Verify your patients’ </a:t>
            </a:r>
            <a:r>
              <a:rPr lang="en-US" sz="2000" dirty="0" smtClean="0">
                <a:latin typeface="Times New Roman" panose="02020603050405020304" pitchFamily="18" charset="0"/>
                <a:cs typeface="Times New Roman" panose="02020603050405020304" pitchFamily="18" charset="0"/>
              </a:rPr>
              <a:t>addresses:</a:t>
            </a:r>
          </a:p>
          <a:p>
            <a:pPr marL="800100" lvl="1"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If </a:t>
            </a:r>
            <a:r>
              <a:rPr lang="en-US" sz="2000" dirty="0">
                <a:latin typeface="Times New Roman" panose="02020603050405020304" pitchFamily="18" charset="0"/>
                <a:cs typeface="Times New Roman" panose="02020603050405020304" pitchFamily="18" charset="0"/>
              </a:rPr>
              <a:t>the address you have on file is different than the address you get in electronic eligibility transaction responses, ask your patients to </a:t>
            </a:r>
            <a:r>
              <a:rPr lang="en-US" sz="2000" dirty="0" smtClean="0">
                <a:latin typeface="Times New Roman" panose="02020603050405020304" pitchFamily="18" charset="0"/>
                <a:cs typeface="Times New Roman" panose="02020603050405020304" pitchFamily="18" charset="0"/>
              </a:rPr>
              <a:t>contact</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Social Security and update their Medicare records.</a:t>
            </a:r>
          </a:p>
          <a:p>
            <a:pPr marL="800100" lvl="1"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This </a:t>
            </a:r>
            <a:r>
              <a:rPr lang="en-US" sz="2000" dirty="0">
                <a:latin typeface="Times New Roman" panose="02020603050405020304" pitchFamily="18" charset="0"/>
                <a:cs typeface="Times New Roman" panose="02020603050405020304" pitchFamily="18" charset="0"/>
              </a:rPr>
              <a:t>may require coordination between your billing and office </a:t>
            </a:r>
            <a:r>
              <a:rPr lang="en-US" sz="2000" dirty="0" smtClean="0">
                <a:latin typeface="Times New Roman" panose="02020603050405020304" pitchFamily="18" charset="0"/>
                <a:cs typeface="Times New Roman" panose="02020603050405020304" pitchFamily="18" charset="0"/>
              </a:rPr>
              <a:t>staff</a:t>
            </a:r>
          </a:p>
          <a:p>
            <a:pPr lvl="1"/>
            <a:endParaRPr lang="en-US" sz="2000" dirty="0">
              <a:latin typeface="Times New Roman" panose="02020603050405020304" pitchFamily="18" charset="0"/>
              <a:cs typeface="Times New Roman" panose="02020603050405020304" pitchFamily="18" charset="0"/>
            </a:endParaRPr>
          </a:p>
          <a:p>
            <a:pPr lvl="0"/>
            <a:r>
              <a:rPr lang="en-US" sz="2000" dirty="0" smtClean="0">
                <a:latin typeface="Times New Roman" panose="02020603050405020304" pitchFamily="18" charset="0"/>
                <a:cs typeface="Times New Roman" panose="02020603050405020304" pitchFamily="18" charset="0"/>
              </a:rPr>
              <a:t>Get </a:t>
            </a:r>
            <a:r>
              <a:rPr lang="en-US" sz="2000" dirty="0">
                <a:latin typeface="Times New Roman" panose="02020603050405020304" pitchFamily="18" charset="0"/>
                <a:cs typeface="Times New Roman" panose="02020603050405020304" pitchFamily="18" charset="0"/>
              </a:rPr>
              <a:t>ready to use the new MBI </a:t>
            </a:r>
            <a:r>
              <a:rPr lang="en-US" sz="2000" dirty="0" smtClean="0">
                <a:latin typeface="Times New Roman" panose="02020603050405020304" pitchFamily="18" charset="0"/>
                <a:cs typeface="Times New Roman" panose="02020603050405020304" pitchFamily="18" charset="0"/>
              </a:rPr>
              <a:t>Format: </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Ask </a:t>
            </a:r>
            <a:r>
              <a:rPr lang="en-US" sz="2000" dirty="0">
                <a:latin typeface="Times New Roman" panose="02020603050405020304" pitchFamily="18" charset="0"/>
                <a:cs typeface="Times New Roman" panose="02020603050405020304" pitchFamily="18" charset="0"/>
              </a:rPr>
              <a:t>your billing and office staff if your system can accept the 11 digit alpha numeric </a:t>
            </a:r>
            <a:r>
              <a:rPr lang="en-US" sz="2000" dirty="0" smtClean="0">
                <a:latin typeface="Times New Roman" panose="02020603050405020304" pitchFamily="18" charset="0"/>
                <a:cs typeface="Times New Roman" panose="02020603050405020304" pitchFamily="18" charset="0"/>
              </a:rPr>
              <a:t>MBI</a:t>
            </a:r>
          </a:p>
          <a:p>
            <a:pPr marL="342900" lvl="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If </a:t>
            </a:r>
            <a:r>
              <a:rPr lang="en-US" sz="2000" dirty="0">
                <a:latin typeface="Times New Roman" panose="02020603050405020304" pitchFamily="18" charset="0"/>
                <a:cs typeface="Times New Roman" panose="02020603050405020304" pitchFamily="18" charset="0"/>
              </a:rPr>
              <a:t>you use vendors to bill Medicare, ask them</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about</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their</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MBI practice management system changes and make sure they are ready for the </a:t>
            </a:r>
            <a:r>
              <a:rPr lang="en-US" sz="2000" dirty="0" smtClean="0">
                <a:latin typeface="Times New Roman" panose="02020603050405020304" pitchFamily="18" charset="0"/>
                <a:cs typeface="Times New Roman" panose="02020603050405020304" pitchFamily="18" charset="0"/>
              </a:rPr>
              <a:t>change</a:t>
            </a:r>
            <a:r>
              <a:rPr lang="en-US" sz="2000" dirty="0">
                <a:latin typeface="Times New Roman" panose="02020603050405020304" pitchFamily="18" charset="0"/>
                <a:cs typeface="Times New Roman" panose="02020603050405020304" pitchFamily="18" charset="0"/>
              </a:rPr>
              <a:t> </a:t>
            </a:r>
          </a:p>
          <a:p>
            <a:pPr>
              <a:lnSpc>
                <a:spcPct val="100000"/>
              </a:lnSpc>
              <a:buFont typeface="Arial"/>
              <a:buChar char="•"/>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19</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46120"/>
    </mc:Choice>
    <mc:Fallback xmlns="">
      <p:transition spd="slow" advTm="4612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29928"/>
            <a:ext cx="8039100" cy="4308872"/>
          </a:xfrm>
          <a:prstGeom prst="rect">
            <a:avLst/>
          </a:prstGeom>
        </p:spPr>
        <p:txBody>
          <a:bodyPr vert="horz" wrap="square" lIns="0" tIns="0" rIns="0" bIns="0" rtlCol="0">
            <a:spAutoFit/>
          </a:bodyPr>
          <a:lstStyle/>
          <a:p>
            <a:pPr marL="355600" marR="5080" indent="-342900">
              <a:lnSpc>
                <a:spcPct val="100000"/>
              </a:lnSpc>
              <a:buFont typeface="Arial"/>
              <a:buChar char="•"/>
              <a:tabLst>
                <a:tab pos="354965" algn="l"/>
                <a:tab pos="355600" algn="l"/>
              </a:tabLst>
            </a:pPr>
            <a:r>
              <a:rPr sz="2000" dirty="0">
                <a:latin typeface="Times New Roman"/>
                <a:cs typeface="Times New Roman"/>
              </a:rPr>
              <a:t>The Health Insurance </a:t>
            </a:r>
            <a:r>
              <a:rPr sz="2000" spc="-5" dirty="0">
                <a:latin typeface="Times New Roman"/>
                <a:cs typeface="Times New Roman"/>
              </a:rPr>
              <a:t>Claim </a:t>
            </a:r>
            <a:r>
              <a:rPr sz="2000" dirty="0">
                <a:latin typeface="Times New Roman"/>
                <a:cs typeface="Times New Roman"/>
              </a:rPr>
              <a:t>Number (HICN) is a Medicare </a:t>
            </a:r>
            <a:r>
              <a:rPr sz="2000" spc="-10" dirty="0" smtClean="0">
                <a:latin typeface="Times New Roman"/>
                <a:cs typeface="Times New Roman"/>
              </a:rPr>
              <a:t>beneficiary’s</a:t>
            </a:r>
            <a:r>
              <a:rPr lang="en-US" sz="2000" spc="-10" dirty="0" smtClean="0">
                <a:latin typeface="Times New Roman"/>
                <a:cs typeface="Times New Roman"/>
              </a:rPr>
              <a:t> </a:t>
            </a:r>
            <a:r>
              <a:rPr sz="2000" dirty="0" smtClean="0">
                <a:latin typeface="Times New Roman"/>
                <a:cs typeface="Times New Roman"/>
              </a:rPr>
              <a:t>identification </a:t>
            </a:r>
            <a:r>
              <a:rPr sz="2000" spc="-15" dirty="0">
                <a:latin typeface="Times New Roman"/>
                <a:cs typeface="Times New Roman"/>
              </a:rPr>
              <a:t>number, </a:t>
            </a:r>
            <a:r>
              <a:rPr sz="2000" dirty="0">
                <a:latin typeface="Times New Roman"/>
                <a:cs typeface="Times New Roman"/>
              </a:rPr>
              <a:t>used </a:t>
            </a:r>
            <a:r>
              <a:rPr sz="2000" spc="5" dirty="0">
                <a:latin typeface="Times New Roman"/>
                <a:cs typeface="Times New Roman"/>
              </a:rPr>
              <a:t>for </a:t>
            </a:r>
            <a:r>
              <a:rPr lang="en-US" sz="2000" dirty="0" smtClean="0">
                <a:latin typeface="Times New Roman"/>
                <a:cs typeface="Times New Roman"/>
              </a:rPr>
              <a:t>processing </a:t>
            </a:r>
            <a:r>
              <a:rPr sz="2000" spc="-5" dirty="0" smtClean="0">
                <a:latin typeface="Times New Roman"/>
                <a:cs typeface="Times New Roman"/>
              </a:rPr>
              <a:t>claims </a:t>
            </a:r>
            <a:r>
              <a:rPr sz="2000" dirty="0">
                <a:latin typeface="Times New Roman"/>
                <a:cs typeface="Times New Roman"/>
              </a:rPr>
              <a:t>and </a:t>
            </a:r>
            <a:r>
              <a:rPr sz="2000" spc="5" dirty="0">
                <a:latin typeface="Times New Roman"/>
                <a:cs typeface="Times New Roman"/>
              </a:rPr>
              <a:t>for </a:t>
            </a:r>
            <a:r>
              <a:rPr sz="2000" dirty="0" smtClean="0">
                <a:latin typeface="Times New Roman"/>
                <a:cs typeface="Times New Roman"/>
              </a:rPr>
              <a:t>determining</a:t>
            </a:r>
            <a:r>
              <a:rPr lang="en-US" sz="2000" dirty="0" smtClean="0">
                <a:latin typeface="Times New Roman"/>
                <a:cs typeface="Times New Roman"/>
              </a:rPr>
              <a:t> </a:t>
            </a:r>
            <a:r>
              <a:rPr sz="2000" spc="-5" dirty="0" smtClean="0">
                <a:latin typeface="Times New Roman"/>
                <a:cs typeface="Times New Roman"/>
              </a:rPr>
              <a:t>eligibility </a:t>
            </a:r>
            <a:r>
              <a:rPr sz="2000" dirty="0">
                <a:latin typeface="Times New Roman"/>
                <a:cs typeface="Times New Roman"/>
              </a:rPr>
              <a:t>for services across </a:t>
            </a:r>
            <a:r>
              <a:rPr sz="2000" spc="-5" dirty="0">
                <a:latin typeface="Times New Roman"/>
                <a:cs typeface="Times New Roman"/>
              </a:rPr>
              <a:t>multiple entities </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Social </a:t>
            </a:r>
            <a:r>
              <a:rPr sz="2000" dirty="0" smtClean="0">
                <a:latin typeface="Times New Roman"/>
                <a:cs typeface="Times New Roman"/>
              </a:rPr>
              <a:t>Security</a:t>
            </a:r>
            <a:r>
              <a:rPr lang="en-US" sz="2000" dirty="0" smtClean="0">
                <a:latin typeface="Times New Roman"/>
                <a:cs typeface="Times New Roman"/>
              </a:rPr>
              <a:t> </a:t>
            </a:r>
            <a:r>
              <a:rPr sz="2000" dirty="0" smtClean="0">
                <a:latin typeface="Times New Roman"/>
                <a:cs typeface="Times New Roman"/>
              </a:rPr>
              <a:t>Administration </a:t>
            </a:r>
            <a:r>
              <a:rPr sz="2000" dirty="0">
                <a:latin typeface="Times New Roman"/>
                <a:cs typeface="Times New Roman"/>
              </a:rPr>
              <a:t>(SSA), Railroad </a:t>
            </a:r>
            <a:r>
              <a:rPr sz="2000" spc="-5" dirty="0">
                <a:latin typeface="Times New Roman"/>
                <a:cs typeface="Times New Roman"/>
              </a:rPr>
              <a:t>Retirement </a:t>
            </a:r>
            <a:r>
              <a:rPr sz="2000" dirty="0">
                <a:latin typeface="Times New Roman"/>
                <a:cs typeface="Times New Roman"/>
              </a:rPr>
              <a:t>Board (RRB), </a:t>
            </a:r>
            <a:r>
              <a:rPr sz="2000" spc="-5" dirty="0">
                <a:latin typeface="Times New Roman"/>
                <a:cs typeface="Times New Roman"/>
              </a:rPr>
              <a:t>States,</a:t>
            </a:r>
            <a:r>
              <a:rPr sz="2000" spc="-90" dirty="0">
                <a:latin typeface="Times New Roman"/>
                <a:cs typeface="Times New Roman"/>
              </a:rPr>
              <a:t> </a:t>
            </a:r>
            <a:r>
              <a:rPr sz="2000" dirty="0" smtClean="0">
                <a:latin typeface="Times New Roman"/>
                <a:cs typeface="Times New Roman"/>
              </a:rPr>
              <a:t>Medicare</a:t>
            </a:r>
            <a:r>
              <a:rPr lang="en-US" sz="2000" dirty="0" smtClean="0">
                <a:latin typeface="Times New Roman"/>
                <a:cs typeface="Times New Roman"/>
              </a:rPr>
              <a:t> </a:t>
            </a:r>
            <a:r>
              <a:rPr sz="2000" dirty="0" smtClean="0">
                <a:latin typeface="Times New Roman"/>
                <a:cs typeface="Times New Roman"/>
              </a:rPr>
              <a:t>providers</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and health </a:t>
            </a:r>
            <a:r>
              <a:rPr sz="2000" dirty="0" smtClean="0">
                <a:latin typeface="Times New Roman"/>
                <a:cs typeface="Times New Roman"/>
              </a:rPr>
              <a:t>plans</a:t>
            </a:r>
            <a:r>
              <a:rPr sz="2000" spc="-5" dirty="0" smtClean="0">
                <a:latin typeface="Times New Roman"/>
                <a:cs typeface="Times New Roman"/>
              </a:rPr>
              <a: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70485" indent="-342900">
              <a:lnSpc>
                <a:spcPct val="100000"/>
              </a:lnSpc>
              <a:buFont typeface="Arial"/>
              <a:buChar char="•"/>
              <a:tabLst>
                <a:tab pos="354965" algn="l"/>
                <a:tab pos="355600" algn="l"/>
              </a:tabLst>
            </a:pPr>
            <a:r>
              <a:rPr sz="2000" dirty="0">
                <a:latin typeface="Times New Roman"/>
                <a:cs typeface="Times New Roman"/>
              </a:rPr>
              <a:t>The Medicare Access and CHIP Reauthorization Act (MACRA) of </a:t>
            </a:r>
            <a:r>
              <a:rPr sz="2000" spc="5" dirty="0" smtClean="0">
                <a:latin typeface="Times New Roman"/>
                <a:cs typeface="Times New Roman"/>
              </a:rPr>
              <a:t>2015</a:t>
            </a:r>
            <a:r>
              <a:rPr lang="en-US" sz="2000" spc="5" dirty="0" smtClean="0">
                <a:latin typeface="Times New Roman"/>
                <a:cs typeface="Times New Roman"/>
              </a:rPr>
              <a:t> </a:t>
            </a:r>
            <a:r>
              <a:rPr sz="2000" spc="-5" dirty="0" smtClean="0">
                <a:latin typeface="Times New Roman"/>
                <a:cs typeface="Times New Roman"/>
              </a:rPr>
              <a:t>mandates </a:t>
            </a:r>
            <a:r>
              <a:rPr sz="2000" dirty="0">
                <a:latin typeface="Times New Roman"/>
                <a:cs typeface="Times New Roman"/>
              </a:rPr>
              <a:t>the removal of the Social Security Number </a:t>
            </a:r>
            <a:r>
              <a:rPr sz="2000" spc="-5" dirty="0">
                <a:latin typeface="Times New Roman"/>
                <a:cs typeface="Times New Roman"/>
              </a:rPr>
              <a:t>(SSN)-based </a:t>
            </a:r>
            <a:r>
              <a:rPr sz="2000" dirty="0" smtClean="0">
                <a:latin typeface="Times New Roman"/>
                <a:cs typeface="Times New Roman"/>
              </a:rPr>
              <a:t>HICN</a:t>
            </a:r>
            <a:r>
              <a:rPr lang="en-US" sz="2000" dirty="0" smtClean="0">
                <a:latin typeface="Times New Roman"/>
                <a:cs typeface="Times New Roman"/>
              </a:rPr>
              <a:t> </a:t>
            </a:r>
            <a:r>
              <a:rPr sz="2000" dirty="0" smtClean="0">
                <a:latin typeface="Times New Roman"/>
                <a:cs typeface="Times New Roman"/>
              </a:rPr>
              <a:t>from </a:t>
            </a:r>
            <a:r>
              <a:rPr sz="2000" dirty="0">
                <a:latin typeface="Times New Roman"/>
                <a:cs typeface="Times New Roman"/>
              </a:rPr>
              <a:t>Medicare cards to address current risk of beneficiary </a:t>
            </a:r>
            <a:r>
              <a:rPr sz="2000" spc="-5" dirty="0">
                <a:latin typeface="Times New Roman"/>
                <a:cs typeface="Times New Roman"/>
              </a:rPr>
              <a:t>medical</a:t>
            </a:r>
            <a:r>
              <a:rPr sz="2000" spc="-225" dirty="0">
                <a:latin typeface="Times New Roman"/>
                <a:cs typeface="Times New Roman"/>
              </a:rPr>
              <a:t>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50165" indent="-342900">
              <a:lnSpc>
                <a:spcPct val="100000"/>
              </a:lnSpc>
              <a:buFont typeface="Arial"/>
              <a:buChar char="•"/>
              <a:tabLst>
                <a:tab pos="354965" algn="l"/>
                <a:tab pos="355600" algn="l"/>
              </a:tabLst>
            </a:pPr>
            <a:r>
              <a:rPr sz="2000" dirty="0" smtClean="0">
                <a:latin typeface="Times New Roman"/>
                <a:cs typeface="Times New Roman"/>
              </a:rPr>
              <a:t>The </a:t>
            </a:r>
            <a:r>
              <a:rPr sz="2000" spc="-5" dirty="0">
                <a:latin typeface="Times New Roman"/>
                <a:cs typeface="Times New Roman"/>
              </a:rPr>
              <a:t>legislation </a:t>
            </a:r>
            <a:r>
              <a:rPr sz="2000" dirty="0">
                <a:latin typeface="Times New Roman"/>
                <a:cs typeface="Times New Roman"/>
              </a:rPr>
              <a:t>requires that CMS </a:t>
            </a:r>
            <a:r>
              <a:rPr sz="2000" spc="-10" dirty="0">
                <a:latin typeface="Times New Roman"/>
                <a:cs typeface="Times New Roman"/>
              </a:rPr>
              <a:t>mail </a:t>
            </a:r>
            <a:r>
              <a:rPr sz="2000" dirty="0">
                <a:latin typeface="Times New Roman"/>
                <a:cs typeface="Times New Roman"/>
              </a:rPr>
              <a:t>out new </a:t>
            </a:r>
            <a:r>
              <a:rPr sz="2000" spc="-5" dirty="0">
                <a:latin typeface="Times New Roman"/>
                <a:cs typeface="Times New Roman"/>
              </a:rPr>
              <a:t>Medicare </a:t>
            </a:r>
            <a:r>
              <a:rPr sz="2000" dirty="0">
                <a:latin typeface="Times New Roman"/>
                <a:cs typeface="Times New Roman"/>
              </a:rPr>
              <a:t>cards with a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 </a:t>
            </a:r>
            <a:r>
              <a:rPr sz="2000" dirty="0">
                <a:latin typeface="Times New Roman"/>
                <a:cs typeface="Times New Roman"/>
              </a:rPr>
              <a:t>Beneficiary </a:t>
            </a:r>
            <a:r>
              <a:rPr sz="2000" spc="-5" dirty="0">
                <a:latin typeface="Times New Roman"/>
                <a:cs typeface="Times New Roman"/>
              </a:rPr>
              <a:t>Identifier </a:t>
            </a:r>
            <a:r>
              <a:rPr sz="2000" dirty="0">
                <a:latin typeface="Times New Roman"/>
                <a:cs typeface="Times New Roman"/>
              </a:rPr>
              <a:t>(MBI) by April</a:t>
            </a:r>
            <a:r>
              <a:rPr sz="2000" spc="-254" dirty="0">
                <a:latin typeface="Times New Roman"/>
                <a:cs typeface="Times New Roman"/>
              </a:rPr>
              <a:t> </a:t>
            </a:r>
            <a:r>
              <a:rPr sz="2000" spc="5" dirty="0" smtClean="0">
                <a:latin typeface="Times New Roman"/>
                <a:cs typeface="Times New Roman"/>
              </a:rPr>
              <a:t>2019</a:t>
            </a:r>
            <a:endParaRPr lang="en-US" sz="2000" spc="5" dirty="0" smtClean="0">
              <a:latin typeface="Times New Roman"/>
              <a:cs typeface="Times New Roman"/>
            </a:endParaRPr>
          </a:p>
          <a:p>
            <a:pPr marL="355600" marR="50165" indent="-342900">
              <a:lnSpc>
                <a:spcPct val="100000"/>
              </a:lnSpc>
              <a:buFont typeface="Arial"/>
              <a:buChar char="•"/>
              <a:tabLst>
                <a:tab pos="354965" algn="l"/>
                <a:tab pos="355600" algn="l"/>
              </a:tabLst>
            </a:pPr>
            <a:endParaRPr lang="en-US" sz="2000" spc="5" dirty="0">
              <a:latin typeface="Times New Roman"/>
              <a:cs typeface="Times New Roman"/>
            </a:endParaRPr>
          </a:p>
        </p:txBody>
      </p:sp>
      <p:sp>
        <p:nvSpPr>
          <p:cNvPr id="3" name="object 3"/>
          <p:cNvSpPr txBox="1">
            <a:spLocks noGrp="1"/>
          </p:cNvSpPr>
          <p:nvPr>
            <p:ph type="title"/>
          </p:nvPr>
        </p:nvSpPr>
        <p:spPr>
          <a:xfrm>
            <a:off x="3008756" y="256032"/>
            <a:ext cx="3126486" cy="430887"/>
          </a:xfrm>
        </p:spPr>
        <p:txBody>
          <a:bodyPr/>
          <a:lstStyle/>
          <a:p>
            <a:r>
              <a:rPr lang="en-US" sz="2800" dirty="0" smtClean="0"/>
              <a:t>Background</a:t>
            </a:r>
            <a:endParaRPr lang="en-US" sz="2800" dirty="0"/>
          </a:p>
        </p:txBody>
      </p:sp>
      <p:sp>
        <p:nvSpPr>
          <p:cNvPr id="12" name="Slide Number Placeholder 11"/>
          <p:cNvSpPr>
            <a:spLocks noGrp="1"/>
          </p:cNvSpPr>
          <p:nvPr>
            <p:ph type="sldNum" sz="quarter" idx="4294967295"/>
          </p:nvPr>
        </p:nvSpPr>
        <p:spPr>
          <a:xfrm>
            <a:off x="4968240" y="4800600"/>
            <a:ext cx="2133600" cy="365125"/>
          </a:xfrm>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a:t>
            </a:fld>
            <a:endParaRPr lang="en-US" dirty="0">
              <a:solidFill>
                <a:prstClr val="black">
                  <a:tint val="75000"/>
                </a:prstClr>
              </a:solidFill>
            </a:endParaRPr>
          </a:p>
        </p:txBody>
      </p:sp>
    </p:spTree>
    <p:extLst>
      <p:ext uri="{BB962C8B-B14F-4D97-AF65-F5344CB8AC3E}">
        <p14:creationId xmlns:p14="http://schemas.microsoft.com/office/powerpoint/2010/main" val="2596868550"/>
      </p:ext>
    </p:extLst>
  </p:cSld>
  <p:clrMapOvr>
    <a:masterClrMapping/>
  </p:clrMapOvr>
  <mc:AlternateContent xmlns:mc="http://schemas.openxmlformats.org/markup-compatibility/2006" xmlns:p14="http://schemas.microsoft.com/office/powerpoint/2010/main">
    <mc:Choice Requires="p14">
      <p:transition spd="slow" p14:dur="2000" advTm="41169"/>
    </mc:Choice>
    <mc:Fallback xmlns="">
      <p:transition spd="slow" advTm="4116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531955" y="2197065"/>
            <a:ext cx="8080089" cy="4149556"/>
            <a:chOff x="528718" y="2398976"/>
            <a:chExt cx="8080089" cy="4149556"/>
          </a:xfrm>
        </p:grpSpPr>
        <p:sp>
          <p:nvSpPr>
            <p:cNvPr id="7" name="TextBox 20"/>
            <p:cNvSpPr txBox="1"/>
            <p:nvPr/>
          </p:nvSpPr>
          <p:spPr>
            <a:xfrm>
              <a:off x="609600" y="4891350"/>
              <a:ext cx="1828800" cy="61555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endParaRPr lang="en-US" sz="1200" b="1" dirty="0">
                <a:solidFill>
                  <a:srgbClr val="073451"/>
                </a:solidFill>
                <a:latin typeface="Calibri" pitchFamily="34" charset="0"/>
                <a:cs typeface="Calibri" pitchFamily="34" charset="0"/>
              </a:endParaRPr>
            </a:p>
            <a:p>
              <a:endParaRPr lang="en-US" sz="1100" dirty="0">
                <a:solidFill>
                  <a:schemeClr val="tx1">
                    <a:tint val="75000"/>
                  </a:schemeClr>
                </a:solidFill>
                <a:latin typeface="Arial" panose="020B0604020202020204" pitchFamily="34" charset="0"/>
                <a:cs typeface="Arial" panose="020B0604020202020204" pitchFamily="34" charset="0"/>
              </a:endParaRPr>
            </a:p>
          </p:txBody>
        </p:sp>
        <p:grpSp>
          <p:nvGrpSpPr>
            <p:cNvPr id="8" name="Group 7"/>
            <p:cNvGrpSpPr/>
            <p:nvPr/>
          </p:nvGrpSpPr>
          <p:grpSpPr>
            <a:xfrm>
              <a:off x="2396189" y="2398976"/>
              <a:ext cx="6133529" cy="3601974"/>
              <a:chOff x="2400871" y="2091418"/>
              <a:chExt cx="6133529" cy="3601974"/>
            </a:xfrm>
          </p:grpSpPr>
          <p:sp>
            <p:nvSpPr>
              <p:cNvPr id="15" name="TextBox 25"/>
              <p:cNvSpPr txBox="1"/>
              <p:nvPr/>
            </p:nvSpPr>
            <p:spPr>
              <a:xfrm>
                <a:off x="2400871" y="2104772"/>
                <a:ext cx="1859567" cy="212365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lang="en-US" sz="1200" b="1" dirty="0" smtClean="0">
                  <a:solidFill>
                    <a:srgbClr val="FF0000"/>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September </a:t>
                </a:r>
                <a:r>
                  <a:rPr lang="en-US" sz="1200" b="1" dirty="0">
                    <a:latin typeface="Times New Roman" panose="02020603050405020304" pitchFamily="18" charset="0"/>
                    <a:cs typeface="Times New Roman" panose="02020603050405020304" pitchFamily="18" charset="0"/>
                  </a:rPr>
                  <a:t>2017 </a:t>
                </a:r>
                <a:r>
                  <a:rPr lang="en-US" sz="1200" dirty="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Medicare &amp;You </a:t>
                </a:r>
                <a:r>
                  <a:rPr lang="en-US" sz="1200" dirty="0">
                    <a:latin typeface="Times New Roman" panose="02020603050405020304" pitchFamily="18" charset="0"/>
                    <a:cs typeface="Times New Roman" panose="02020603050405020304" pitchFamily="18" charset="0"/>
                  </a:rPr>
                  <a:t>Handbook m</a:t>
                </a:r>
                <a:r>
                  <a:rPr lang="en-US" sz="1200" dirty="0" smtClean="0">
                    <a:latin typeface="Times New Roman" panose="02020603050405020304" pitchFamily="18" charset="0"/>
                    <a:cs typeface="Times New Roman" panose="02020603050405020304" pitchFamily="18" charset="0"/>
                  </a:rPr>
                  <a:t>ailed </a:t>
                </a:r>
                <a:r>
                  <a:rPr lang="en-US" sz="1200" dirty="0">
                    <a:latin typeface="Times New Roman" panose="02020603050405020304" pitchFamily="18" charset="0"/>
                    <a:cs typeface="Times New Roman" panose="02020603050405020304" pitchFamily="18" charset="0"/>
                  </a:rPr>
                  <a:t>with information about N</a:t>
                </a:r>
                <a:r>
                  <a:rPr lang="en-US" sz="1200" dirty="0" smtClean="0">
                    <a:latin typeface="Times New Roman" panose="02020603050405020304" pitchFamily="18" charset="0"/>
                    <a:cs typeface="Times New Roman" panose="02020603050405020304" pitchFamily="18" charset="0"/>
                  </a:rPr>
                  <a:t>ew </a:t>
                </a:r>
                <a:r>
                  <a:rPr lang="en-US" sz="1200" dirty="0">
                    <a:latin typeface="Times New Roman" panose="02020603050405020304" pitchFamily="18" charset="0"/>
                    <a:cs typeface="Times New Roman" panose="02020603050405020304" pitchFamily="18" charset="0"/>
                  </a:rPr>
                  <a:t>Medicare C</a:t>
                </a:r>
                <a:r>
                  <a:rPr lang="en-US" sz="1200" dirty="0" smtClean="0">
                    <a:latin typeface="Times New Roman" panose="02020603050405020304" pitchFamily="18" charset="0"/>
                    <a:cs typeface="Times New Roman" panose="02020603050405020304" pitchFamily="18" charset="0"/>
                  </a:rPr>
                  <a:t>ard</a:t>
                </a:r>
                <a:r>
                  <a:rPr lang="en-US" sz="1200" dirty="0">
                    <a:latin typeface="Times New Roman" panose="02020603050405020304" pitchFamily="18" charset="0"/>
                    <a:cs typeface="Times New Roman" panose="02020603050405020304" pitchFamily="18" charset="0"/>
                  </a:rPr>
                  <a:t>, beginning robust </a:t>
                </a:r>
                <a:r>
                  <a:rPr lang="en-US" sz="1200" dirty="0" smtClean="0">
                    <a:latin typeface="Times New Roman" panose="02020603050405020304" pitchFamily="18" charset="0"/>
                    <a:cs typeface="Times New Roman" panose="02020603050405020304" pitchFamily="18" charset="0"/>
                  </a:rPr>
                  <a:t>beneficiary education and outreach</a:t>
                </a: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b="1" dirty="0">
                  <a:solidFill>
                    <a:srgbClr val="073451"/>
                  </a:solidFill>
                  <a:latin typeface="Times New Roman" panose="02020603050405020304" pitchFamily="18" charset="0"/>
                  <a:cs typeface="Times New Roman" panose="02020603050405020304" pitchFamily="18" charset="0"/>
                </a:endParaRPr>
              </a:p>
              <a:p>
                <a:endParaRPr lang="en-US" sz="1200" b="1" dirty="0">
                  <a:solidFill>
                    <a:srgbClr val="073451"/>
                  </a:solidFill>
                  <a:latin typeface="Times New Roman" panose="02020603050405020304" pitchFamily="18" charset="0"/>
                  <a:cs typeface="Times New Roman" panose="02020603050405020304" pitchFamily="18" charset="0"/>
                </a:endParaRPr>
              </a:p>
            </p:txBody>
          </p:sp>
          <p:sp>
            <p:nvSpPr>
              <p:cNvPr id="16" name="TextBox 26"/>
              <p:cNvSpPr txBox="1"/>
              <p:nvPr/>
            </p:nvSpPr>
            <p:spPr>
              <a:xfrm>
                <a:off x="4722227" y="2091418"/>
                <a:ext cx="1828800" cy="246221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April 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All S</a:t>
                </a:r>
                <a:r>
                  <a:rPr lang="en-US" sz="1200" dirty="0" smtClean="0">
                    <a:latin typeface="Times New Roman" panose="02020603050405020304" pitchFamily="18" charset="0"/>
                    <a:cs typeface="Times New Roman" panose="02020603050405020304" pitchFamily="18" charset="0"/>
                  </a:rPr>
                  <a:t>ystems </a:t>
                </a:r>
                <a:r>
                  <a:rPr lang="en-US" sz="1200" dirty="0">
                    <a:latin typeface="Times New Roman" panose="02020603050405020304" pitchFamily="18" charset="0"/>
                    <a:cs typeface="Times New Roman" panose="02020603050405020304" pitchFamily="18" charset="0"/>
                  </a:rPr>
                  <a:t>&amp; P</a:t>
                </a:r>
                <a:r>
                  <a:rPr lang="en-US" sz="1200" dirty="0" smtClean="0">
                    <a:latin typeface="Times New Roman" panose="02020603050405020304" pitchFamily="18" charset="0"/>
                    <a:cs typeface="Times New Roman" panose="02020603050405020304" pitchFamily="18" charset="0"/>
                  </a:rPr>
                  <a:t>rocesses </a:t>
                </a:r>
                <a:r>
                  <a:rPr lang="en-US" sz="1200" dirty="0">
                    <a:latin typeface="Times New Roman" panose="02020603050405020304" pitchFamily="18" charset="0"/>
                    <a:cs typeface="Times New Roman" panose="02020603050405020304" pitchFamily="18" charset="0"/>
                  </a:rPr>
                  <a:t>a</a:t>
                </a:r>
                <a:r>
                  <a:rPr lang="en-US" sz="1200" dirty="0" smtClean="0">
                    <a:latin typeface="Times New Roman" panose="02020603050405020304" pitchFamily="18" charset="0"/>
                    <a:cs typeface="Times New Roman" panose="02020603050405020304" pitchFamily="18" charset="0"/>
                  </a:rPr>
                  <a:t>ble </a:t>
                </a:r>
                <a:r>
                  <a:rPr lang="en-US" sz="1200" dirty="0">
                    <a:latin typeface="Times New Roman" panose="02020603050405020304" pitchFamily="18" charset="0"/>
                    <a:cs typeface="Times New Roman" panose="02020603050405020304" pitchFamily="18" charset="0"/>
                  </a:rPr>
                  <a:t>to </a:t>
                </a:r>
                <a:r>
                  <a:rPr lang="en-US" sz="1200" dirty="0" smtClean="0">
                    <a:latin typeface="Times New Roman" panose="02020603050405020304" pitchFamily="18" charset="0"/>
                    <a:cs typeface="Times New Roman" panose="02020603050405020304" pitchFamily="18" charset="0"/>
                  </a:rPr>
                  <a:t>Accept </a:t>
                </a:r>
                <a:r>
                  <a:rPr lang="en-US" sz="1200" dirty="0">
                    <a:latin typeface="Times New Roman" panose="02020603050405020304" pitchFamily="18" charset="0"/>
                    <a:cs typeface="Times New Roman" panose="02020603050405020304" pitchFamily="18" charset="0"/>
                  </a:rPr>
                  <a:t>MBI</a:t>
                </a: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a:latin typeface="Times New Roman" panose="02020603050405020304" pitchFamily="18" charset="0"/>
                    <a:cs typeface="Times New Roman" panose="02020603050405020304" pitchFamily="18" charset="0"/>
                  </a:rPr>
                  <a:t>April </a:t>
                </a:r>
                <a:r>
                  <a:rPr lang="en-US" sz="1200" b="1" dirty="0" smtClean="0">
                    <a:latin typeface="Times New Roman" panose="02020603050405020304" pitchFamily="18" charset="0"/>
                    <a:cs typeface="Times New Roman" panose="02020603050405020304" pitchFamily="18" charset="0"/>
                  </a:rPr>
                  <a:t>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Begin </a:t>
                </a:r>
                <a:r>
                  <a:rPr lang="en-US" sz="1200" dirty="0" smtClean="0">
                    <a:latin typeface="Times New Roman" panose="02020603050405020304" pitchFamily="18" charset="0"/>
                    <a:cs typeface="Times New Roman" panose="02020603050405020304" pitchFamily="18" charset="0"/>
                  </a:rPr>
                  <a:t>Distributing </a:t>
                </a:r>
                <a:r>
                  <a:rPr lang="en-US" sz="1200" dirty="0">
                    <a:latin typeface="Times New Roman" panose="02020603050405020304" pitchFamily="18" charset="0"/>
                    <a:cs typeface="Times New Roman" panose="02020603050405020304" pitchFamily="18" charset="0"/>
                  </a:rPr>
                  <a:t>Medicare C</a:t>
                </a:r>
                <a:r>
                  <a:rPr lang="en-US" sz="1200" dirty="0" smtClean="0">
                    <a:latin typeface="Times New Roman" panose="02020603050405020304" pitchFamily="18" charset="0"/>
                    <a:cs typeface="Times New Roman" panose="02020603050405020304" pitchFamily="18" charset="0"/>
                  </a:rPr>
                  <a:t>ards </a:t>
                </a:r>
                <a:r>
                  <a:rPr lang="en-US" sz="1200" dirty="0">
                    <a:latin typeface="Times New Roman" panose="02020603050405020304" pitchFamily="18" charset="0"/>
                    <a:cs typeface="Times New Roman" panose="02020603050405020304" pitchFamily="18" charset="0"/>
                  </a:rPr>
                  <a:t>with MBI to 60M </a:t>
                </a:r>
                <a:r>
                  <a:rPr lang="en-US" sz="1200" dirty="0" smtClean="0">
                    <a:latin typeface="Times New Roman" panose="02020603050405020304" pitchFamily="18" charset="0"/>
                    <a:cs typeface="Times New Roman" panose="02020603050405020304" pitchFamily="18" charset="0"/>
                  </a:rPr>
                  <a:t>beneficiaries</a:t>
                </a:r>
              </a:p>
              <a:p>
                <a:pPr marL="171450" indent="-171450">
                  <a:buFont typeface="Arial" panose="020B0604020202020204" pitchFamily="34" charset="0"/>
                  <a:buChar char="•"/>
                </a:pPr>
                <a:endParaRPr lang="en-US" sz="1200" dirty="0">
                  <a:solidFill>
                    <a:srgbClr val="073451"/>
                  </a:solidFill>
                  <a:latin typeface="Times New Roman" panose="02020603050405020304" pitchFamily="18" charset="0"/>
                  <a:cs typeface="Times New Roman" panose="02020603050405020304" pitchFamily="18" charset="0"/>
                </a:endParaRPr>
              </a:p>
              <a:p>
                <a:endParaRPr lang="en-US" sz="1200" dirty="0">
                  <a:solidFill>
                    <a:srgbClr val="073451"/>
                  </a:solidFill>
                  <a:latin typeface="Calibri" pitchFamily="34" charset="0"/>
                  <a:cs typeface="Calibri" pitchFamily="34" charset="0"/>
                </a:endParaRPr>
              </a:p>
              <a:p>
                <a:endParaRPr lang="en-US" sz="1200" dirty="0">
                  <a:solidFill>
                    <a:srgbClr val="073451"/>
                  </a:solidFill>
                  <a:latin typeface="Calibri" pitchFamily="34" charset="0"/>
                  <a:cs typeface="Calibri" pitchFamily="34" charset="0"/>
                </a:endParaRPr>
              </a:p>
              <a:p>
                <a:endParaRPr lang="en-US" sz="1100" dirty="0"/>
              </a:p>
            </p:txBody>
          </p:sp>
          <p:sp>
            <p:nvSpPr>
              <p:cNvPr id="17" name="TextBox 27"/>
              <p:cNvSpPr txBox="1"/>
              <p:nvPr/>
            </p:nvSpPr>
            <p:spPr>
              <a:xfrm>
                <a:off x="6705600" y="2284933"/>
                <a:ext cx="1828800" cy="60016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1" i="0" u="none" strike="noStrike" cap="none" normalizeH="0" baseline="0" dirty="0" smtClean="0">
                  <a:ln>
                    <a:noFill/>
                  </a:ln>
                  <a:solidFill>
                    <a:srgbClr val="073451"/>
                  </a:solidFill>
                  <a:effectLst/>
                  <a:latin typeface="Calibri" pitchFamily="34" charset="0"/>
                  <a:cs typeface="Calibri" pitchFamily="34" charset="0"/>
                </a:endParaRPr>
              </a:p>
              <a:p>
                <a:endParaRPr kumimoji="0" lang="en-US" sz="1100" i="0" u="none" strike="noStrike" cap="none" normalizeH="0" baseline="0" dirty="0" smtClean="0">
                  <a:ln>
                    <a:noFill/>
                  </a:ln>
                  <a:solidFill>
                    <a:srgbClr val="073451"/>
                  </a:solidFill>
                  <a:effectLst/>
                  <a:latin typeface="Calibri" pitchFamily="34" charset="0"/>
                  <a:cs typeface="Calibri" pitchFamily="34" charset="0"/>
                </a:endParaRPr>
              </a:p>
              <a:p>
                <a:endParaRPr lang="en-US" sz="1100" b="1" dirty="0">
                  <a:solidFill>
                    <a:srgbClr val="073451"/>
                  </a:solidFill>
                  <a:latin typeface="Calibri" pitchFamily="34" charset="0"/>
                  <a:cs typeface="Calibri" pitchFamily="34" charset="0"/>
                </a:endParaRPr>
              </a:p>
            </p:txBody>
          </p:sp>
          <p:cxnSp>
            <p:nvCxnSpPr>
              <p:cNvPr id="18" name="Straight Connector 17"/>
              <p:cNvCxnSpPr/>
              <p:nvPr/>
            </p:nvCxnSpPr>
            <p:spPr>
              <a:xfrm>
                <a:off x="4572000" y="2377035"/>
                <a:ext cx="0" cy="331635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0" name="TextBox 30"/>
            <p:cNvSpPr txBox="1"/>
            <p:nvPr/>
          </p:nvSpPr>
          <p:spPr>
            <a:xfrm>
              <a:off x="6696571" y="2509135"/>
              <a:ext cx="1912236" cy="323165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US" sz="1200" b="1" dirty="0">
                  <a:latin typeface="Times New Roman"/>
                  <a:cs typeface="Times New Roman"/>
                </a:rPr>
                <a:t>October 2018 </a:t>
              </a:r>
              <a:r>
                <a:rPr lang="en-US" sz="1200" dirty="0">
                  <a:latin typeface="Times New Roman"/>
                  <a:cs typeface="Times New Roman"/>
                </a:rPr>
                <a:t>- </a:t>
              </a:r>
              <a:r>
                <a:rPr lang="en-US" sz="1200" dirty="0" smtClean="0">
                  <a:latin typeface="Times New Roman"/>
                  <a:cs typeface="Times New Roman"/>
                </a:rPr>
                <a:t>MBI To Be Returned </a:t>
              </a:r>
              <a:r>
                <a:rPr lang="en-US" sz="1200" dirty="0">
                  <a:latin typeface="Times New Roman"/>
                  <a:cs typeface="Times New Roman"/>
                </a:rPr>
                <a:t>on the </a:t>
              </a:r>
              <a:r>
                <a:rPr lang="en-US" sz="1200" spc="-5" dirty="0">
                  <a:latin typeface="Times New Roman"/>
                  <a:cs typeface="Times New Roman"/>
                </a:rPr>
                <a:t>R</a:t>
              </a:r>
              <a:r>
                <a:rPr lang="en-US" sz="1200" spc="-5" dirty="0" smtClean="0">
                  <a:latin typeface="Times New Roman"/>
                  <a:cs typeface="Times New Roman"/>
                </a:rPr>
                <a:t>emittance </a:t>
              </a:r>
              <a:r>
                <a:rPr lang="en-US" sz="1200" spc="-5" dirty="0">
                  <a:latin typeface="Times New Roman"/>
                  <a:cs typeface="Times New Roman"/>
                </a:rPr>
                <a:t>A</a:t>
              </a:r>
              <a:r>
                <a:rPr lang="en-US" sz="1200" spc="-5" dirty="0" smtClean="0">
                  <a:latin typeface="Times New Roman"/>
                  <a:cs typeface="Times New Roman"/>
                </a:rPr>
                <a:t>dvice </a:t>
              </a:r>
            </a:p>
            <a:p>
              <a:pPr marL="171450" indent="-171450">
                <a:buFont typeface="Arial" panose="020B0604020202020204" pitchFamily="34" charset="0"/>
                <a:buChar char="•"/>
              </a:pPr>
              <a:endParaRPr lang="en-US" sz="1200" spc="-5" dirty="0">
                <a:latin typeface="Times New Roman"/>
                <a:cs typeface="Times New Roman"/>
              </a:endParaRPr>
            </a:p>
            <a:p>
              <a:pPr marL="171450" indent="-171450">
                <a:buFont typeface="Arial" panose="020B0604020202020204" pitchFamily="34" charset="0"/>
                <a:buChar char="•"/>
              </a:pPr>
              <a:r>
                <a:rPr lang="en-US" sz="1200" b="1" spc="-5" dirty="0" smtClean="0">
                  <a:latin typeface="Times New Roman"/>
                  <a:cs typeface="Times New Roman"/>
                </a:rPr>
                <a:t>October 2018 </a:t>
              </a:r>
              <a:r>
                <a:rPr lang="en-US" sz="1200" spc="-5" dirty="0" smtClean="0">
                  <a:latin typeface="Times New Roman"/>
                  <a:cs typeface="Times New Roman"/>
                </a:rPr>
                <a:t>– Expected Launch of Provider Look-Up Tool</a:t>
              </a:r>
              <a:endParaRPr lang="en-US" sz="1200" spc="-5" dirty="0">
                <a:latin typeface="Times New Roman"/>
                <a:cs typeface="Times New Roman"/>
              </a:endParaRPr>
            </a:p>
            <a:p>
              <a:endParaRPr lang="en-US" sz="1200" b="1"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April 16, 2019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Statutory deadline for I</a:t>
              </a:r>
              <a:r>
                <a:rPr lang="en-US" sz="1200" dirty="0" smtClean="0">
                  <a:latin typeface="Times New Roman" panose="02020603050405020304" pitchFamily="18" charset="0"/>
                  <a:cs typeface="Times New Roman" panose="02020603050405020304" pitchFamily="18" charset="0"/>
                </a:rPr>
                <a:t>ssuance </a:t>
              </a:r>
              <a:r>
                <a:rPr lang="en-US" sz="1200" dirty="0">
                  <a:latin typeface="Times New Roman" panose="02020603050405020304" pitchFamily="18" charset="0"/>
                  <a:cs typeface="Times New Roman" panose="02020603050405020304" pitchFamily="18" charset="0"/>
                </a:rPr>
                <a:t>of N</a:t>
              </a:r>
              <a:r>
                <a:rPr lang="en-US" sz="1200" dirty="0" smtClean="0">
                  <a:latin typeface="Times New Roman" panose="02020603050405020304" pitchFamily="18" charset="0"/>
                  <a:cs typeface="Times New Roman" panose="02020603050405020304" pitchFamily="18" charset="0"/>
                </a:rPr>
                <a:t>ew </a:t>
              </a:r>
              <a:r>
                <a:rPr lang="en-US" sz="1200" dirty="0">
                  <a:latin typeface="Times New Roman" panose="02020603050405020304" pitchFamily="18" charset="0"/>
                  <a:cs typeface="Times New Roman" panose="02020603050405020304" pitchFamily="18" charset="0"/>
                </a:rPr>
                <a:t>Medicare C</a:t>
              </a:r>
              <a:r>
                <a:rPr lang="en-US" sz="1200" dirty="0" smtClean="0">
                  <a:latin typeface="Times New Roman" panose="02020603050405020304" pitchFamily="18" charset="0"/>
                  <a:cs typeface="Times New Roman" panose="02020603050405020304" pitchFamily="18" charset="0"/>
                </a:rPr>
                <a:t>ards</a:t>
              </a: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January 2020 </a:t>
              </a:r>
              <a:r>
                <a:rPr lang="en-US" sz="1200" dirty="0" smtClean="0">
                  <a:latin typeface="Times New Roman" panose="02020603050405020304" pitchFamily="18" charset="0"/>
                  <a:cs typeface="Times New Roman" panose="02020603050405020304" pitchFamily="18" charset="0"/>
                </a:rPr>
                <a:t>– HICN No </a:t>
              </a:r>
              <a:r>
                <a:rPr lang="en-US" sz="1200" dirty="0">
                  <a:latin typeface="Times New Roman" panose="02020603050405020304" pitchFamily="18" charset="0"/>
                  <a:cs typeface="Times New Roman" panose="02020603050405020304" pitchFamily="18" charset="0"/>
                </a:rPr>
                <a:t>L</a:t>
              </a:r>
              <a:r>
                <a:rPr lang="en-US" sz="1200" dirty="0" smtClean="0">
                  <a:latin typeface="Times New Roman" panose="02020603050405020304" pitchFamily="18" charset="0"/>
                  <a:cs typeface="Times New Roman" panose="02020603050405020304" pitchFamily="18" charset="0"/>
                </a:rPr>
                <a:t>onger </a:t>
              </a:r>
              <a:r>
                <a:rPr lang="en-US" sz="1200" dirty="0">
                  <a:latin typeface="Times New Roman" panose="02020603050405020304" pitchFamily="18" charset="0"/>
                  <a:cs typeface="Times New Roman" panose="02020603050405020304" pitchFamily="18" charset="0"/>
                </a:rPr>
                <a:t>E</a:t>
              </a:r>
              <a:r>
                <a:rPr lang="en-US" sz="1200" dirty="0" smtClean="0">
                  <a:latin typeface="Times New Roman" panose="02020603050405020304" pitchFamily="18" charset="0"/>
                  <a:cs typeface="Times New Roman" panose="02020603050405020304" pitchFamily="18" charset="0"/>
                </a:rPr>
                <a:t>xchanged, with Limited </a:t>
              </a:r>
              <a:r>
                <a:rPr lang="en-US" sz="1200" dirty="0">
                  <a:latin typeface="Times New Roman" panose="02020603050405020304" pitchFamily="18" charset="0"/>
                  <a:cs typeface="Times New Roman" panose="02020603050405020304" pitchFamily="18" charset="0"/>
                </a:rPr>
                <a:t>E</a:t>
              </a:r>
              <a:r>
                <a:rPr lang="en-US" sz="1200" dirty="0" smtClean="0">
                  <a:latin typeface="Times New Roman" panose="02020603050405020304" pitchFamily="18" charset="0"/>
                  <a:cs typeface="Times New Roman" panose="02020603050405020304" pitchFamily="18" charset="0"/>
                </a:rPr>
                <a:t>xceptions</a:t>
              </a:r>
            </a:p>
            <a:p>
              <a:pPr marL="171450" indent="-171450">
                <a:buFont typeface="Arial" panose="020B0604020202020204" pitchFamily="34" charset="0"/>
                <a:buChar char="•"/>
              </a:pPr>
              <a:endParaRPr lang="en-US" sz="1200" dirty="0">
                <a:solidFill>
                  <a:srgbClr val="073451"/>
                </a:solidFill>
                <a:latin typeface="Calibri" pitchFamily="34" charset="0"/>
                <a:cs typeface="Calibri" pitchFamily="34" charset="0"/>
              </a:endParaRPr>
            </a:p>
          </p:txBody>
        </p:sp>
        <p:sp>
          <p:nvSpPr>
            <p:cNvPr id="12" name="TextBox 31"/>
            <p:cNvSpPr txBox="1"/>
            <p:nvPr/>
          </p:nvSpPr>
          <p:spPr>
            <a:xfrm>
              <a:off x="528718" y="2424326"/>
              <a:ext cx="1909348" cy="412420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effectLst/>
                <a:latin typeface="Calibri" pitchFamily="34" charset="0"/>
                <a:cs typeface="Calibri" pitchFamily="34"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a:t>
              </a:r>
              <a:r>
                <a:rPr lang="en-US" sz="1200" b="1" dirty="0">
                  <a:latin typeface="Times New Roman" panose="02020603050405020304" pitchFamily="18" charset="0"/>
                  <a:cs typeface="Times New Roman" panose="02020603050405020304" pitchFamily="18" charset="0"/>
                </a:rPr>
                <a:t>2016 </a:t>
              </a:r>
              <a:r>
                <a:rPr lang="en-US" sz="1200" dirty="0">
                  <a:latin typeface="Times New Roman" panose="02020603050405020304" pitchFamily="18" charset="0"/>
                  <a:cs typeface="Times New Roman" panose="02020603050405020304" pitchFamily="18" charset="0"/>
                </a:rPr>
                <a:t>– Launch </a:t>
              </a:r>
              <a:r>
                <a:rPr lang="en-US" sz="1200" dirty="0" smtClean="0">
                  <a:latin typeface="Times New Roman" panose="02020603050405020304" pitchFamily="18" charset="0"/>
                  <a:cs typeface="Times New Roman" panose="02020603050405020304" pitchFamily="18" charset="0"/>
                </a:rPr>
                <a:t>Phase I SSNRI 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on </a:t>
              </a:r>
              <a:r>
                <a:rPr lang="en-US" sz="1200" dirty="0">
                  <a:latin typeface="Times New Roman" panose="02020603050405020304" pitchFamily="18" charset="0"/>
                  <a:cs typeface="Times New Roman" panose="02020603050405020304" pitchFamily="18" charset="0"/>
                </a:rPr>
                <a:t>cms.gov</a:t>
              </a:r>
            </a:p>
            <a:p>
              <a:pPr marL="171450" indent="-171450">
                <a:buFont typeface="Wingdings" panose="05000000000000000000" pitchFamily="2" charset="2"/>
                <a:buChar char="ü"/>
              </a:pPr>
              <a:endParaRPr lang="en-US" sz="1200" b="1"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to August 2016 </a:t>
              </a:r>
              <a:r>
                <a:rPr lang="en-US" sz="1200" dirty="0" smtClean="0">
                  <a:latin typeface="Times New Roman" panose="02020603050405020304" pitchFamily="18" charset="0"/>
                  <a:cs typeface="Times New Roman" panose="02020603050405020304" pitchFamily="18" charset="0"/>
                </a:rPr>
                <a:t>–</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Conduct listening Sessions with External Stakeholders</a:t>
              </a:r>
            </a:p>
            <a:p>
              <a:pPr marL="171450" indent="-171450">
                <a:buFont typeface="Wingdings" panose="05000000000000000000" pitchFamily="2" charset="2"/>
                <a:buChar char="ü"/>
              </a:pPr>
              <a:endParaRPr lang="en-US" sz="12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August </a:t>
              </a:r>
              <a:r>
                <a:rPr lang="en-US" sz="1200" b="1" dirty="0">
                  <a:latin typeface="Times New Roman" panose="02020603050405020304" pitchFamily="18" charset="0"/>
                  <a:cs typeface="Times New Roman" panose="02020603050405020304" pitchFamily="18" charset="0"/>
                </a:rPr>
                <a:t>2016 – </a:t>
              </a:r>
              <a:r>
                <a:rPr lang="en-US" sz="1200" dirty="0">
                  <a:latin typeface="Times New Roman" panose="02020603050405020304" pitchFamily="18" charset="0"/>
                  <a:cs typeface="Times New Roman" panose="02020603050405020304" pitchFamily="18" charset="0"/>
                </a:rPr>
                <a:t>Launch Phase II SSNRI </a:t>
              </a:r>
              <a:r>
                <a:rPr lang="en-US" sz="1200" dirty="0" smtClean="0">
                  <a:latin typeface="Times New Roman" panose="02020603050405020304" pitchFamily="18" charset="0"/>
                  <a:cs typeface="Times New Roman" panose="02020603050405020304" pitchFamily="18" charset="0"/>
                </a:rPr>
                <a:t>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a:t>
              </a:r>
              <a:r>
                <a:rPr lang="en-US" sz="1200" dirty="0">
                  <a:latin typeface="Times New Roman" panose="02020603050405020304" pitchFamily="18" charset="0"/>
                  <a:cs typeface="Times New Roman" panose="02020603050405020304" pitchFamily="18" charset="0"/>
                </a:rPr>
                <a:t>on </a:t>
              </a:r>
              <a:r>
                <a:rPr lang="en-US" sz="1200" dirty="0" smtClean="0">
                  <a:latin typeface="Times New Roman" panose="02020603050405020304" pitchFamily="18" charset="0"/>
                  <a:cs typeface="Times New Roman" panose="02020603050405020304" pitchFamily="18" charset="0"/>
                </a:rPr>
                <a:t>cms.gov</a:t>
              </a:r>
            </a:p>
            <a:p>
              <a:endParaRPr lang="en-US" sz="12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September 2016 </a:t>
              </a:r>
              <a:r>
                <a:rPr lang="en-US" sz="1200" dirty="0" smtClean="0">
                  <a:latin typeface="Times New Roman" panose="02020603050405020304" pitchFamily="18" charset="0"/>
                  <a:cs typeface="Times New Roman" panose="02020603050405020304" pitchFamily="18" charset="0"/>
                </a:rPr>
                <a:t>– MBI </a:t>
              </a:r>
              <a:r>
                <a:rPr lang="en-US" sz="1200" dirty="0">
                  <a:latin typeface="Times New Roman" panose="02020603050405020304" pitchFamily="18" charset="0"/>
                  <a:cs typeface="Times New Roman" panose="02020603050405020304" pitchFamily="18" charset="0"/>
                </a:rPr>
                <a:t>G</a:t>
              </a:r>
              <a:r>
                <a:rPr lang="en-US" sz="1200" dirty="0" smtClean="0">
                  <a:latin typeface="Times New Roman" panose="02020603050405020304" pitchFamily="18" charset="0"/>
                  <a:cs typeface="Times New Roman" panose="02020603050405020304" pitchFamily="18" charset="0"/>
                </a:rPr>
                <a:t>enerator </a:t>
              </a:r>
              <a:r>
                <a:rPr lang="en-US" sz="1200" dirty="0">
                  <a:latin typeface="Times New Roman" panose="02020603050405020304" pitchFamily="18" charset="0"/>
                  <a:cs typeface="Times New Roman" panose="02020603050405020304" pitchFamily="18" charset="0"/>
                </a:rPr>
                <a:t>in T</a:t>
              </a:r>
              <a:r>
                <a:rPr lang="en-US" sz="1200" dirty="0" smtClean="0">
                  <a:latin typeface="Times New Roman" panose="02020603050405020304" pitchFamily="18" charset="0"/>
                  <a:cs typeface="Times New Roman" panose="02020603050405020304" pitchFamily="18" charset="0"/>
                </a:rPr>
                <a:t>esting </a:t>
              </a:r>
              <a:r>
                <a:rPr lang="en-US" sz="1200" dirty="0">
                  <a:latin typeface="Times New Roman" panose="02020603050405020304" pitchFamily="18" charset="0"/>
                  <a:cs typeface="Times New Roman" panose="02020603050405020304" pitchFamily="18" charset="0"/>
                </a:rPr>
                <a:t>E</a:t>
              </a:r>
              <a:r>
                <a:rPr lang="en-US" sz="1200" dirty="0" smtClean="0">
                  <a:latin typeface="Times New Roman" panose="02020603050405020304" pitchFamily="18" charset="0"/>
                  <a:cs typeface="Times New Roman" panose="02020603050405020304" pitchFamily="18" charset="0"/>
                </a:rPr>
                <a:t>nvironment </a:t>
              </a:r>
            </a:p>
            <a:p>
              <a:pPr marL="171450" indent="-171450">
                <a:buFont typeface="Wingdings" panose="05000000000000000000" pitchFamily="2" charset="2"/>
                <a:buChar char="ü"/>
              </a:pPr>
              <a:endParaRPr lang="en-US" sz="1200" dirty="0" smtClean="0">
                <a:solidFill>
                  <a:srgbClr val="073451"/>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May 2017 </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MBI Development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omplete</a:t>
              </a:r>
              <a:endParaRPr lang="en-US" sz="1200" b="1" dirty="0">
                <a:solidFill>
                  <a:srgbClr val="073451"/>
                </a:solidFill>
                <a:latin typeface="Times New Roman" panose="02020603050405020304" pitchFamily="18" charset="0"/>
                <a:cs typeface="Times New Roman" panose="02020603050405020304" pitchFamily="18" charset="0"/>
              </a:endParaRPr>
            </a:p>
            <a:p>
              <a:endParaRPr lang="en-US" sz="1200" b="1" dirty="0">
                <a:solidFill>
                  <a:srgbClr val="073451"/>
                </a:solidFill>
                <a:latin typeface="Calibri" pitchFamily="34" charset="0"/>
                <a:cs typeface="Calibri" pitchFamily="34" charset="0"/>
              </a:endParaRPr>
            </a:p>
            <a:p>
              <a:endParaRPr lang="en-US" sz="1100" dirty="0"/>
            </a:p>
          </p:txBody>
        </p:sp>
      </p:grpSp>
      <p:sp>
        <p:nvSpPr>
          <p:cNvPr id="2" name="Rectangle 1" descr="MBI implementation milestones are categorized by a range of years, 2016-2017 and 2018-2020." title="2016-2017 and 2018-2020"/>
          <p:cNvSpPr/>
          <p:nvPr/>
        </p:nvSpPr>
        <p:spPr>
          <a:xfrm>
            <a:off x="0" y="1027197"/>
            <a:ext cx="9143999" cy="1043471"/>
          </a:xfrm>
          <a:prstGeom prst="rect">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p:cNvSpPr txBox="1"/>
          <p:nvPr/>
        </p:nvSpPr>
        <p:spPr>
          <a:xfrm>
            <a:off x="1527237"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2016-2017</a:t>
            </a:r>
            <a:endParaRPr lang="en-US" sz="2600" dirty="0">
              <a:solidFill>
                <a:schemeClr val="bg1"/>
              </a:solidFill>
              <a:latin typeface="Times New Roman" panose="02020603050405020304" pitchFamily="18" charset="0"/>
              <a:cs typeface="Times New Roman" panose="02020603050405020304" pitchFamily="18" charset="0"/>
            </a:endParaRPr>
          </a:p>
        </p:txBody>
      </p:sp>
      <p:sp>
        <p:nvSpPr>
          <p:cNvPr id="21" name="TextBox 20"/>
          <p:cNvSpPr txBox="1"/>
          <p:nvPr/>
        </p:nvSpPr>
        <p:spPr>
          <a:xfrm>
            <a:off x="5989583"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2018-2020</a:t>
            </a:r>
            <a:endParaRPr lang="en-US" sz="2600" dirty="0">
              <a:solidFill>
                <a:schemeClr val="bg1"/>
              </a:solidFill>
              <a:latin typeface="Times New Roman" panose="02020603050405020304" pitchFamily="18" charset="0"/>
              <a:cs typeface="Times New Roman" panose="02020603050405020304" pitchFamily="18" charset="0"/>
            </a:endParaRPr>
          </a:p>
        </p:txBody>
      </p:sp>
      <p:sp>
        <p:nvSpPr>
          <p:cNvPr id="19" name="object 2"/>
          <p:cNvSpPr txBox="1">
            <a:spLocks/>
          </p:cNvSpPr>
          <p:nvPr/>
        </p:nvSpPr>
        <p:spPr>
          <a:xfrm>
            <a:off x="-1" y="50326"/>
            <a:ext cx="9143999" cy="861774"/>
          </a:xfrm>
          <a:prstGeom prst="rect">
            <a:avLst/>
          </a:prstGeom>
        </p:spPr>
        <p:txBody>
          <a:bodyPr vert="horz" wrap="square" lIns="0" tIns="0" rIns="0" bIns="0" rtlCol="0" anchor="b">
            <a:spAutoFit/>
          </a:bodyPr>
          <a:lstStyle>
            <a:lvl1pPr algn="l">
              <a:defRPr sz="2000" b="1" i="0">
                <a:solidFill>
                  <a:schemeClr val="tx1"/>
                </a:solidFill>
                <a:latin typeface="Times New Roman"/>
                <a:ea typeface="+mj-ea"/>
                <a:cs typeface="Times New Roman"/>
              </a:defRPr>
            </a:lvl1pPr>
          </a:lstStyle>
          <a:p>
            <a:pPr marL="12700" algn="ctr"/>
            <a:r>
              <a:rPr lang="en-US" sz="2800" b="0" kern="0" spc="-5" dirty="0" smtClean="0">
                <a:solidFill>
                  <a:schemeClr val="bg1"/>
                </a:solidFill>
              </a:rPr>
              <a:t>Medicare Beneficiary Identifier (MBI) Implementation Milestones</a:t>
            </a:r>
            <a:endParaRPr lang="en-US" sz="2800" b="0" kern="0" spc="-5" dirty="0">
              <a:solidFill>
                <a:schemeClr val="bg1"/>
              </a:solidFill>
            </a:endParaRPr>
          </a:p>
        </p:txBody>
      </p:sp>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20</a:t>
            </a:fld>
            <a:endParaRPr lang="en-US" dirty="0">
              <a:solidFill>
                <a:prstClr val="black">
                  <a:tint val="75000"/>
                </a:prstClr>
              </a:solidFill>
            </a:endParaRPr>
          </a:p>
        </p:txBody>
      </p:sp>
    </p:spTree>
    <p:extLst>
      <p:ext uri="{BB962C8B-B14F-4D97-AF65-F5344CB8AC3E}">
        <p14:creationId xmlns:p14="http://schemas.microsoft.com/office/powerpoint/2010/main" val="1831426782"/>
      </p:ext>
    </p:extLst>
  </p:cSld>
  <p:clrMapOvr>
    <a:masterClrMapping/>
  </p:clrMapOvr>
  <mc:AlternateContent xmlns:mc="http://schemas.openxmlformats.org/markup-compatibility/2006" xmlns:p14="http://schemas.microsoft.com/office/powerpoint/2010/main">
    <mc:Choice Requires="p14">
      <p:transition spd="slow" p14:dur="2000" advTm="66718"/>
    </mc:Choice>
    <mc:Fallback xmlns="">
      <p:transition spd="slow" advTm="66718"/>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80053" y="256794"/>
            <a:ext cx="2181225" cy="445134"/>
          </a:xfrm>
          <a:prstGeom prst="rect">
            <a:avLst/>
          </a:prstGeom>
        </p:spPr>
        <p:txBody>
          <a:bodyPr vert="horz" wrap="square" lIns="0" tIns="0" rIns="0" bIns="0" rtlCol="0">
            <a:spAutoFit/>
          </a:bodyPr>
          <a:lstStyle/>
          <a:p>
            <a:pPr marL="12700">
              <a:lnSpc>
                <a:spcPct val="100000"/>
              </a:lnSpc>
            </a:pPr>
            <a:r>
              <a:rPr dirty="0"/>
              <a:t>Final</a:t>
            </a:r>
            <a:r>
              <a:rPr spc="-170" dirty="0"/>
              <a:t> </a:t>
            </a:r>
            <a:r>
              <a:rPr dirty="0" smtClean="0"/>
              <a:t>Thoughts</a:t>
            </a:r>
            <a:r>
              <a:rPr lang="en-US" dirty="0" smtClean="0"/>
              <a:t> </a:t>
            </a:r>
            <a:endParaRPr dirty="0"/>
          </a:p>
        </p:txBody>
      </p:sp>
      <p:sp>
        <p:nvSpPr>
          <p:cNvPr id="3" name="object 3"/>
          <p:cNvSpPr txBox="1"/>
          <p:nvPr/>
        </p:nvSpPr>
        <p:spPr>
          <a:xfrm>
            <a:off x="595376" y="1104138"/>
            <a:ext cx="7717155" cy="3693319"/>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Thank you for </a:t>
            </a:r>
            <a:r>
              <a:rPr sz="2000" spc="-5" dirty="0">
                <a:latin typeface="Times New Roman" panose="02020603050405020304" pitchFamily="18" charset="0"/>
                <a:cs typeface="Times New Roman" panose="02020603050405020304" pitchFamily="18" charset="0"/>
              </a:rPr>
              <a:t>participating </a:t>
            </a:r>
            <a:r>
              <a:rPr sz="2000" dirty="0">
                <a:latin typeface="Times New Roman" panose="02020603050405020304" pitchFamily="18" charset="0"/>
                <a:cs typeface="Times New Roman" panose="02020603050405020304" pitchFamily="18" charset="0"/>
              </a:rPr>
              <a:t>in this discussion</a:t>
            </a:r>
            <a:r>
              <a:rPr sz="2000" spc="-140" dirty="0">
                <a:latin typeface="Times New Roman" panose="02020603050405020304" pitchFamily="18" charset="0"/>
                <a:cs typeface="Times New Roman" panose="02020603050405020304" pitchFamily="18" charset="0"/>
              </a:rPr>
              <a:t> </a:t>
            </a:r>
            <a:r>
              <a:rPr sz="2000" dirty="0" smtClean="0">
                <a:latin typeface="Times New Roman" panose="02020603050405020304" pitchFamily="18" charset="0"/>
                <a:cs typeface="Times New Roman" panose="02020603050405020304" pitchFamily="18" charset="0"/>
              </a:rPr>
              <a:t>today</a:t>
            </a:r>
            <a:r>
              <a:rPr lang="en-US" sz="2000" dirty="0" smtClean="0">
                <a:latin typeface="Times New Roman" panose="02020603050405020304" pitchFamily="18" charset="0"/>
                <a:cs typeface="Times New Roman" panose="02020603050405020304" pitchFamily="18" charset="0"/>
              </a:rPr>
              <a:t>, to learn more about SSNRI you can:</a:t>
            </a:r>
          </a:p>
          <a:p>
            <a:pPr marL="12700">
              <a:lnSpc>
                <a:spcPct val="100000"/>
              </a:lnSpc>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Participate in our Open Door </a:t>
            </a:r>
            <a:r>
              <a:rPr lang="en-US" sz="2000" dirty="0" smtClean="0">
                <a:latin typeface="Times New Roman" panose="02020603050405020304" pitchFamily="18" charset="0"/>
                <a:cs typeface="Times New Roman" panose="02020603050405020304" pitchFamily="18" charset="0"/>
              </a:rPr>
              <a:t>Forums. We </a:t>
            </a:r>
            <a:r>
              <a:rPr lang="en-US" sz="2000" dirty="0">
                <a:latin typeface="Times New Roman" panose="02020603050405020304" pitchFamily="18" charset="0"/>
                <a:cs typeface="Times New Roman" panose="02020603050405020304" pitchFamily="18" charset="0"/>
              </a:rPr>
              <a:t>will let you know when calls are scheduled in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a:t>
            </a:r>
            <a:endParaRPr lang="en-US" sz="2000" dirty="0" smtClean="0">
              <a:latin typeface="Times New Roman" panose="02020603050405020304" pitchFamily="18" charset="0"/>
              <a:cs typeface="Times New Roman" panose="02020603050405020304" pitchFamily="18" charset="0"/>
            </a:endParaRPr>
          </a:p>
          <a:p>
            <a:pPr marL="469900" lvl="1">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Check </a:t>
            </a:r>
            <a:r>
              <a:rPr lang="en-US" sz="2000" dirty="0">
                <a:latin typeface="Times New Roman" panose="02020603050405020304" pitchFamily="18" charset="0"/>
                <a:cs typeface="Times New Roman" panose="02020603050405020304" pitchFamily="18" charset="0"/>
              </a:rPr>
              <a:t>our SSNRI website for other information:</a:t>
            </a:r>
          </a:p>
          <a:p>
            <a:pPr marL="1270000" lvl="2" indent="-342900">
              <a:buFont typeface="Arial"/>
              <a:buChar char="•"/>
              <a:tabLst>
                <a:tab pos="354965" algn="l"/>
                <a:tab pos="355600" algn="l"/>
              </a:tabLst>
            </a:pPr>
            <a:r>
              <a:rPr lang="en-US" sz="2000" u="sng" spc="-5" dirty="0">
                <a:solidFill>
                  <a:srgbClr val="0000FF"/>
                </a:solidFill>
                <a:latin typeface="Times New Roman" panose="02020603050405020304" pitchFamily="18" charset="0"/>
                <a:cs typeface="Times New Roman" panose="02020603050405020304" pitchFamily="18" charset="0"/>
                <a:hlinkClick r:id="rId3"/>
              </a:rPr>
              <a:t>http://</a:t>
            </a:r>
            <a:r>
              <a:rPr lang="en-US" sz="2000" u="sng" spc="-5" dirty="0" smtClean="0">
                <a:solidFill>
                  <a:srgbClr val="0000FF"/>
                </a:solidFill>
                <a:latin typeface="Times New Roman" panose="02020603050405020304" pitchFamily="18" charset="0"/>
                <a:cs typeface="Times New Roman" panose="02020603050405020304" pitchFamily="18" charset="0"/>
                <a:hlinkClick r:id="rId3"/>
              </a:rPr>
              <a:t>go.cms.gov/ssnri</a:t>
            </a:r>
            <a:endParaRPr lang="en-US" sz="2000" u="sng" spc="-5" dirty="0" smtClean="0">
              <a:solidFill>
                <a:srgbClr val="0000FF"/>
              </a:solidFill>
              <a:latin typeface="Times New Roman" panose="02020603050405020304" pitchFamily="18" charset="0"/>
              <a:cs typeface="Times New Roman" panose="02020603050405020304" pitchFamily="18" charset="0"/>
            </a:endParaRPr>
          </a:p>
          <a:p>
            <a:pPr marL="1270000" lvl="2" indent="-342900">
              <a:buFont typeface="Arial"/>
              <a:buChar char="•"/>
              <a:tabLst>
                <a:tab pos="354965" algn="l"/>
                <a:tab pos="355600" algn="l"/>
              </a:tabLst>
            </a:pPr>
            <a:r>
              <a:rPr lang="en-US" sz="2000" spc="-5" dirty="0" smtClean="0">
                <a:latin typeface="Times New Roman" panose="02020603050405020304" pitchFamily="18" charset="0"/>
                <a:cs typeface="Times New Roman" panose="02020603050405020304" pitchFamily="18" charset="0"/>
              </a:rPr>
              <a:t>Please access HPMS for technical information related to Plans </a:t>
            </a:r>
            <a:endParaRPr lang="en-US" sz="2000" dirty="0">
              <a:latin typeface="Times New Roman" panose="02020603050405020304" pitchFamily="18" charset="0"/>
              <a:cs typeface="Times New Roman" panose="02020603050405020304" pitchFamily="18" charset="0"/>
            </a:endParaRPr>
          </a:p>
          <a:p>
            <a:pPr>
              <a:lnSpc>
                <a:spcPct val="100000"/>
              </a:lnSpc>
              <a:buFont typeface="Arial"/>
              <a:buChar char="•"/>
            </a:pPr>
            <a:endParaRPr sz="2000" dirty="0">
              <a:latin typeface="Times New Roman" panose="02020603050405020304" pitchFamily="18" charset="0"/>
              <a:cs typeface="Times New Roman" panose="02020603050405020304" pitchFamily="18" charset="0"/>
            </a:endParaRPr>
          </a:p>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Please </a:t>
            </a:r>
            <a:r>
              <a:rPr sz="2000" spc="-5" dirty="0">
                <a:latin typeface="Times New Roman" panose="02020603050405020304" pitchFamily="18" charset="0"/>
                <a:cs typeface="Times New Roman" panose="02020603050405020304" pitchFamily="18" charset="0"/>
              </a:rPr>
              <a:t>submit </a:t>
            </a:r>
            <a:r>
              <a:rPr sz="2000" dirty="0">
                <a:latin typeface="Times New Roman" panose="02020603050405020304" pitchFamily="18" charset="0"/>
                <a:cs typeface="Times New Roman" panose="02020603050405020304" pitchFamily="18" charset="0"/>
              </a:rPr>
              <a:t>any additional </a:t>
            </a:r>
            <a:r>
              <a:rPr lang="en-US" sz="2000" dirty="0" smtClean="0">
                <a:latin typeface="Times New Roman" panose="02020603050405020304" pitchFamily="18" charset="0"/>
                <a:cs typeface="Times New Roman" panose="02020603050405020304" pitchFamily="18" charset="0"/>
              </a:rPr>
              <a:t>comments or questions</a:t>
            </a:r>
            <a:r>
              <a:rPr sz="2000" dirty="0" smtClean="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to the SSNRI team </a:t>
            </a:r>
            <a:r>
              <a:rPr sz="2000" spc="-5" dirty="0">
                <a:latin typeface="Times New Roman" panose="02020603050405020304" pitchFamily="18" charset="0"/>
                <a:cs typeface="Times New Roman" panose="02020603050405020304" pitchFamily="18" charset="0"/>
              </a:rPr>
              <a:t>mailbox</a:t>
            </a:r>
            <a:r>
              <a:rPr sz="2000" spc="-195" dirty="0">
                <a:latin typeface="Times New Roman" panose="02020603050405020304" pitchFamily="18" charset="0"/>
                <a:cs typeface="Times New Roman" panose="02020603050405020304" pitchFamily="18" charset="0"/>
              </a:rPr>
              <a:t> </a:t>
            </a:r>
            <a:r>
              <a:rPr sz="2000" spc="-5" dirty="0">
                <a:latin typeface="Times New Roman" panose="02020603050405020304" pitchFamily="18" charset="0"/>
                <a:cs typeface="Times New Roman" panose="02020603050405020304" pitchFamily="18" charset="0"/>
              </a:rPr>
              <a:t>at</a:t>
            </a:r>
            <a:r>
              <a:rPr sz="2000" spc="-5" dirty="0" smtClean="0">
                <a:latin typeface="Times New Roman" panose="02020603050405020304" pitchFamily="18" charset="0"/>
                <a:cs typeface="Times New Roman" panose="02020603050405020304" pitchFamily="18" charset="0"/>
              </a:rPr>
              <a:t>:</a:t>
            </a:r>
            <a:r>
              <a:rPr lang="en-US" sz="2000" spc="-5" dirty="0" smtClean="0">
                <a:latin typeface="Times New Roman" panose="02020603050405020304" pitchFamily="18" charset="0"/>
                <a:cs typeface="Times New Roman" panose="02020603050405020304" pitchFamily="18" charset="0"/>
              </a:rPr>
              <a:t> </a:t>
            </a:r>
            <a:r>
              <a:rPr sz="2000" u="sng" spc="-5" dirty="0" smtClean="0">
                <a:solidFill>
                  <a:srgbClr val="0000FF"/>
                </a:solidFill>
                <a:latin typeface="Times New Roman" panose="02020603050405020304" pitchFamily="18" charset="0"/>
                <a:cs typeface="Times New Roman" panose="02020603050405020304" pitchFamily="18" charset="0"/>
                <a:hlinkClick r:id="rId4"/>
              </a:rPr>
              <a:t>SSNRemoval@cms.hhs.gov</a:t>
            </a:r>
            <a:endParaRPr sz="20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21</a:t>
            </a:fld>
            <a:endParaRPr lang="en-US" dirty="0">
              <a:solidFill>
                <a:prstClr val="black">
                  <a:tint val="75000"/>
                </a:prstClr>
              </a:solidFill>
            </a:endParaRPr>
          </a:p>
        </p:txBody>
      </p:sp>
    </p:spTree>
    <p:extLst>
      <p:ext uri="{BB962C8B-B14F-4D97-AF65-F5344CB8AC3E}">
        <p14:creationId xmlns:p14="http://schemas.microsoft.com/office/powerpoint/2010/main" val="15935519"/>
      </p:ext>
    </p:extLst>
  </p:cSld>
  <p:clrMapOvr>
    <a:masterClrMapping/>
  </p:clrMapOvr>
  <mc:AlternateContent xmlns:mc="http://schemas.openxmlformats.org/markup-compatibility/2006" xmlns:p14="http://schemas.microsoft.com/office/powerpoint/2010/main">
    <mc:Choice Requires="p14">
      <p:transition spd="slow" p14:dur="2000" advTm="55364"/>
    </mc:Choice>
    <mc:Fallback xmlns="">
      <p:transition spd="slow" advTm="55364"/>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80338"/>
            <a:ext cx="7957184" cy="3693319"/>
          </a:xfrm>
          <a:prstGeom prst="rect">
            <a:avLst/>
          </a:prstGeom>
        </p:spPr>
        <p:txBody>
          <a:bodyPr vert="horz" wrap="square" lIns="0" tIns="0" rIns="0" bIns="0" rtlCol="0">
            <a:spAutoFit/>
          </a:bodyPr>
          <a:lstStyle/>
          <a:p>
            <a:pPr marL="355600" marR="5080" indent="-342900">
              <a:lnSpc>
                <a:spcPct val="100000"/>
              </a:lnSpc>
              <a:buFont typeface="Arial"/>
              <a:buChar char="•"/>
              <a:tabLst>
                <a:tab pos="354965" algn="l"/>
                <a:tab pos="355600" algn="l"/>
              </a:tabLst>
            </a:pPr>
            <a:r>
              <a:rPr sz="2000" b="1" dirty="0">
                <a:latin typeface="Times New Roman"/>
                <a:cs typeface="Times New Roman"/>
              </a:rPr>
              <a:t>Primary goal: </a:t>
            </a:r>
            <a:r>
              <a:rPr sz="2000" spc="-75" dirty="0">
                <a:latin typeface="Times New Roman"/>
                <a:cs typeface="Times New Roman"/>
              </a:rPr>
              <a:t>To </a:t>
            </a:r>
            <a:r>
              <a:rPr sz="2000" dirty="0">
                <a:latin typeface="Times New Roman"/>
                <a:cs typeface="Times New Roman"/>
              </a:rPr>
              <a:t>decrease Medicare </a:t>
            </a:r>
            <a:r>
              <a:rPr sz="2000" spc="-5" dirty="0">
                <a:latin typeface="Times New Roman"/>
                <a:cs typeface="Times New Roman"/>
              </a:rPr>
              <a:t>Beneficiary </a:t>
            </a:r>
            <a:r>
              <a:rPr sz="2000" dirty="0">
                <a:latin typeface="Times New Roman"/>
                <a:cs typeface="Times New Roman"/>
              </a:rPr>
              <a:t>vulnerability to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 </a:t>
            </a:r>
            <a:r>
              <a:rPr sz="2000" spc="5" dirty="0">
                <a:latin typeface="Times New Roman"/>
                <a:cs typeface="Times New Roman"/>
              </a:rPr>
              <a:t>by </a:t>
            </a:r>
            <a:r>
              <a:rPr sz="2000" dirty="0">
                <a:latin typeface="Times New Roman"/>
                <a:cs typeface="Times New Roman"/>
              </a:rPr>
              <a:t>removing the SSN-based HICN from their Medicare</a:t>
            </a:r>
            <a:r>
              <a:rPr sz="2000" spc="-170" dirty="0">
                <a:latin typeface="Times New Roman"/>
                <a:cs typeface="Times New Roman"/>
              </a:rPr>
              <a:t> </a:t>
            </a:r>
            <a:r>
              <a:rPr sz="2000" spc="-5" dirty="0" smtClean="0">
                <a:latin typeface="Times New Roman"/>
                <a:cs typeface="Times New Roman"/>
              </a:rPr>
              <a:t>identification</a:t>
            </a:r>
            <a:r>
              <a:rPr lang="en-US" sz="2000" spc="-5" dirty="0" smtClean="0">
                <a:latin typeface="Times New Roman"/>
                <a:cs typeface="Times New Roman"/>
              </a:rPr>
              <a:t> </a:t>
            </a:r>
            <a:r>
              <a:rPr sz="2000" dirty="0" smtClean="0">
                <a:latin typeface="Times New Roman"/>
                <a:cs typeface="Times New Roman"/>
              </a:rPr>
              <a:t>cards </a:t>
            </a:r>
            <a:r>
              <a:rPr sz="2000" dirty="0">
                <a:latin typeface="Times New Roman"/>
                <a:cs typeface="Times New Roman"/>
              </a:rPr>
              <a:t>and replacing the HICN with a new </a:t>
            </a:r>
            <a:r>
              <a:rPr sz="2000" spc="-5" dirty="0">
                <a:latin typeface="Times New Roman"/>
                <a:cs typeface="Times New Roman"/>
              </a:rPr>
              <a:t>Medicare </a:t>
            </a:r>
            <a:r>
              <a:rPr sz="2000" dirty="0">
                <a:latin typeface="Times New Roman"/>
                <a:cs typeface="Times New Roman"/>
              </a:rPr>
              <a:t>Beneficiary </a:t>
            </a:r>
            <a:r>
              <a:rPr sz="2000" spc="-5" dirty="0" smtClean="0">
                <a:latin typeface="Times New Roman"/>
                <a:cs typeface="Times New Roman"/>
              </a:rPr>
              <a:t>Identifier</a:t>
            </a:r>
            <a:r>
              <a:rPr lang="en-US" sz="2000" spc="-5" dirty="0" smtClean="0">
                <a:latin typeface="Times New Roman"/>
                <a:cs typeface="Times New Roman"/>
              </a:rPr>
              <a:t> </a:t>
            </a:r>
            <a:r>
              <a:rPr sz="2000" dirty="0" smtClean="0">
                <a:latin typeface="Times New Roman"/>
                <a:cs typeface="Times New Roman"/>
              </a:rPr>
              <a:t>(</a:t>
            </a:r>
            <a:r>
              <a:rPr sz="2000" dirty="0">
                <a:latin typeface="Times New Roman"/>
                <a:cs typeface="Times New Roman"/>
              </a:rPr>
              <a:t>MBI</a:t>
            </a:r>
            <a:r>
              <a:rPr sz="2000" dirty="0" smtClean="0">
                <a:latin typeface="Times New Roman"/>
                <a:cs typeface="Times New Roman"/>
              </a:rPr>
              <a:t>)</a:t>
            </a:r>
            <a:endParaRPr lang="en-US" sz="2000" dirty="0" smtClean="0">
              <a:latin typeface="Times New Roman"/>
              <a:cs typeface="Times New Roman"/>
            </a:endParaRPr>
          </a:p>
          <a:p>
            <a:pPr marL="12700" marR="5080">
              <a:lnSpc>
                <a:spcPct val="100000"/>
              </a:lnSpc>
              <a:tabLst>
                <a:tab pos="354965" algn="l"/>
                <a:tab pos="355600" algn="l"/>
              </a:tabLst>
            </a:pPr>
            <a:endParaRPr lang="en-US" sz="2000" dirty="0" smtClean="0">
              <a:latin typeface="Times New Roman"/>
              <a:cs typeface="Times New Roman"/>
            </a:endParaRPr>
          </a:p>
          <a:p>
            <a:pPr marL="355600" indent="-342900">
              <a:lnSpc>
                <a:spcPct val="100000"/>
              </a:lnSpc>
              <a:buFont typeface="Arial"/>
              <a:buChar char="•"/>
              <a:tabLst>
                <a:tab pos="354965" algn="l"/>
                <a:tab pos="355600" algn="l"/>
              </a:tabLst>
            </a:pPr>
            <a:r>
              <a:rPr sz="2000" dirty="0" smtClean="0">
                <a:latin typeface="Times New Roman"/>
                <a:cs typeface="Times New Roman"/>
              </a:rPr>
              <a:t>In </a:t>
            </a:r>
            <a:r>
              <a:rPr sz="2000" dirty="0">
                <a:latin typeface="Times New Roman"/>
                <a:cs typeface="Times New Roman"/>
              </a:rPr>
              <a:t>achieving this </a:t>
            </a:r>
            <a:r>
              <a:rPr sz="2000" spc="5" dirty="0">
                <a:latin typeface="Times New Roman"/>
                <a:cs typeface="Times New Roman"/>
              </a:rPr>
              <a:t>goal </a:t>
            </a:r>
            <a:r>
              <a:rPr sz="2000" dirty="0">
                <a:latin typeface="Times New Roman"/>
                <a:cs typeface="Times New Roman"/>
              </a:rPr>
              <a:t>CMS seeks</a:t>
            </a:r>
            <a:r>
              <a:rPr sz="2000" spc="-175" dirty="0">
                <a:latin typeface="Times New Roman"/>
                <a:cs typeface="Times New Roman"/>
              </a:rPr>
              <a:t> </a:t>
            </a:r>
            <a:r>
              <a:rPr sz="2000" dirty="0">
                <a:latin typeface="Times New Roman"/>
                <a:cs typeface="Times New Roman"/>
              </a:rPr>
              <a:t>to:</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5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110" dirty="0">
                <a:latin typeface="Times New Roman"/>
                <a:cs typeface="Times New Roman"/>
              </a:rPr>
              <a:t> </a:t>
            </a:r>
            <a:r>
              <a:rPr sz="2000" dirty="0">
                <a:latin typeface="Times New Roman"/>
                <a:cs typeface="Times New Roman"/>
              </a:rPr>
              <a:t>providers</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disruption to Medicare</a:t>
            </a:r>
            <a:r>
              <a:rPr sz="2000" spc="-125" dirty="0">
                <a:latin typeface="Times New Roman"/>
                <a:cs typeface="Times New Roman"/>
              </a:rPr>
              <a:t> </a:t>
            </a:r>
            <a:r>
              <a:rPr sz="2000" dirty="0">
                <a:latin typeface="Times New Roman"/>
                <a:cs typeface="Times New Roman"/>
              </a:rPr>
              <a:t>operations</a:t>
            </a:r>
          </a:p>
          <a:p>
            <a:pPr marL="756285" lvl="1" indent="-286385">
              <a:lnSpc>
                <a:spcPct val="100000"/>
              </a:lnSpc>
              <a:buChar char="−"/>
              <a:tabLst>
                <a:tab pos="756285" algn="l"/>
                <a:tab pos="756920" algn="l"/>
              </a:tabLst>
            </a:pPr>
            <a:r>
              <a:rPr sz="2000" dirty="0">
                <a:latin typeface="Times New Roman"/>
                <a:cs typeface="Times New Roman"/>
              </a:rPr>
              <a:t>Provide a solution to our business partners that allows usage </a:t>
            </a:r>
            <a:r>
              <a:rPr sz="2000" dirty="0" smtClean="0">
                <a:latin typeface="Times New Roman"/>
                <a:cs typeface="Times New Roman"/>
              </a:rPr>
              <a:t>of</a:t>
            </a:r>
            <a:r>
              <a:rPr lang="en-US" sz="2000" spc="-250" dirty="0">
                <a:latin typeface="Times New Roman"/>
                <a:cs typeface="Times New Roman"/>
              </a:rPr>
              <a:t> </a:t>
            </a:r>
            <a:r>
              <a:rPr sz="2000" dirty="0" smtClean="0">
                <a:latin typeface="Times New Roman"/>
                <a:cs typeface="Times New Roman"/>
              </a:rPr>
              <a:t>HICN</a:t>
            </a:r>
            <a:endParaRPr sz="2000" dirty="0">
              <a:latin typeface="Times New Roman"/>
              <a:cs typeface="Times New Roman"/>
            </a:endParaRPr>
          </a:p>
          <a:p>
            <a:pPr marL="756285">
              <a:lnSpc>
                <a:spcPct val="100000"/>
              </a:lnSpc>
            </a:pPr>
            <a:r>
              <a:rPr sz="2000" dirty="0">
                <a:latin typeface="Times New Roman"/>
                <a:cs typeface="Times New Roman"/>
              </a:rPr>
              <a:t>and/or </a:t>
            </a:r>
            <a:r>
              <a:rPr sz="2000" spc="-5" dirty="0">
                <a:latin typeface="Times New Roman"/>
                <a:cs typeface="Times New Roman"/>
              </a:rPr>
              <a:t>MBI </a:t>
            </a:r>
            <a:r>
              <a:rPr sz="2000" dirty="0">
                <a:latin typeface="Times New Roman"/>
                <a:cs typeface="Times New Roman"/>
              </a:rPr>
              <a:t>for business </a:t>
            </a:r>
            <a:r>
              <a:rPr sz="2000" spc="-5" dirty="0">
                <a:latin typeface="Times New Roman"/>
                <a:cs typeface="Times New Roman"/>
              </a:rPr>
              <a:t>critical </a:t>
            </a:r>
            <a:r>
              <a:rPr sz="2000" dirty="0">
                <a:latin typeface="Times New Roman"/>
                <a:cs typeface="Times New Roman"/>
              </a:rPr>
              <a:t>data</a:t>
            </a:r>
            <a:r>
              <a:rPr sz="2000" spc="-120" dirty="0">
                <a:latin typeface="Times New Roman"/>
                <a:cs typeface="Times New Roman"/>
              </a:rPr>
              <a:t> </a:t>
            </a:r>
            <a:r>
              <a:rPr sz="2000" dirty="0">
                <a:latin typeface="Times New Roman"/>
                <a:cs typeface="Times New Roman"/>
              </a:rPr>
              <a:t>exchanges</a:t>
            </a:r>
          </a:p>
          <a:p>
            <a:pPr marL="756285" lvl="1" indent="-286385">
              <a:lnSpc>
                <a:spcPct val="100000"/>
              </a:lnSpc>
              <a:buChar char="−"/>
              <a:tabLst>
                <a:tab pos="756285" algn="l"/>
                <a:tab pos="756920" algn="l"/>
              </a:tabLst>
            </a:pPr>
            <a:r>
              <a:rPr sz="2000" dirty="0">
                <a:latin typeface="Times New Roman"/>
                <a:cs typeface="Times New Roman"/>
              </a:rPr>
              <a:t>Manage the cost, scope, and schedule for the</a:t>
            </a:r>
            <a:r>
              <a:rPr sz="2000" spc="-170" dirty="0">
                <a:latin typeface="Times New Roman"/>
                <a:cs typeface="Times New Roman"/>
              </a:rPr>
              <a:t> </a:t>
            </a:r>
            <a:r>
              <a:rPr sz="2000" dirty="0">
                <a:latin typeface="Times New Roman"/>
                <a:cs typeface="Times New Roman"/>
              </a:rPr>
              <a:t>project</a:t>
            </a:r>
          </a:p>
        </p:txBody>
      </p:sp>
      <p:sp>
        <p:nvSpPr>
          <p:cNvPr id="3" name="object 3"/>
          <p:cNvSpPr txBox="1">
            <a:spLocks noGrp="1"/>
          </p:cNvSpPr>
          <p:nvPr>
            <p:ph type="title"/>
          </p:nvPr>
        </p:nvSpPr>
        <p:spPr>
          <a:xfrm>
            <a:off x="3053333" y="256032"/>
            <a:ext cx="3264535" cy="445134"/>
          </a:xfrm>
          <a:prstGeom prst="rect">
            <a:avLst/>
          </a:prstGeom>
        </p:spPr>
        <p:txBody>
          <a:bodyPr vert="horz" wrap="square" lIns="0" tIns="0" rIns="0" bIns="0" rtlCol="0">
            <a:spAutoFit/>
          </a:bodyPr>
          <a:lstStyle/>
          <a:p>
            <a:pPr marL="12700">
              <a:lnSpc>
                <a:spcPct val="100000"/>
              </a:lnSpc>
            </a:pPr>
            <a:r>
              <a:rPr spc="-5" dirty="0"/>
              <a:t>SSNRI Program</a:t>
            </a:r>
            <a:r>
              <a:rPr spc="-35" dirty="0"/>
              <a:t> </a:t>
            </a:r>
            <a:r>
              <a:rPr spc="-5" dirty="0"/>
              <a:t>Goals</a:t>
            </a: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3</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35838"/>
    </mc:Choice>
    <mc:Fallback xmlns="">
      <p:transition spd="slow" advTm="3583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2140" y="1353185"/>
            <a:ext cx="7922260" cy="3676015"/>
          </a:xfrm>
          <a:prstGeom prst="rect">
            <a:avLst/>
          </a:prstGeom>
        </p:spPr>
        <p:txBody>
          <a:bodyPr vert="horz" wrap="square" lIns="0" tIns="0" rIns="0" bIns="0" rtlCol="0">
            <a:spAutoFit/>
          </a:bodyPr>
          <a:lstStyle/>
          <a:p>
            <a:pPr marL="355600" marR="236220" indent="-342900">
              <a:lnSpc>
                <a:spcPct val="100000"/>
              </a:lnSpc>
              <a:buFont typeface="Arial"/>
              <a:buChar char="•"/>
              <a:tabLst>
                <a:tab pos="354965" algn="l"/>
                <a:tab pos="355600" algn="l"/>
              </a:tabLst>
            </a:pPr>
            <a:r>
              <a:rPr sz="2000" spc="5" dirty="0">
                <a:latin typeface="Times New Roman"/>
                <a:cs typeface="Times New Roman"/>
              </a:rPr>
              <a:t>Along </a:t>
            </a:r>
            <a:r>
              <a:rPr sz="2000" dirty="0">
                <a:latin typeface="Times New Roman"/>
                <a:cs typeface="Times New Roman"/>
              </a:rPr>
              <a:t>with </a:t>
            </a:r>
            <a:r>
              <a:rPr sz="2000" spc="5" dirty="0">
                <a:latin typeface="Times New Roman"/>
                <a:cs typeface="Times New Roman"/>
              </a:rPr>
              <a:t>our </a:t>
            </a:r>
            <a:r>
              <a:rPr sz="2000" dirty="0">
                <a:latin typeface="Times New Roman"/>
                <a:cs typeface="Times New Roman"/>
              </a:rPr>
              <a:t>partners, CMS will address </a:t>
            </a:r>
            <a:r>
              <a:rPr sz="2000" spc="-5" dirty="0">
                <a:latin typeface="Times New Roman"/>
                <a:cs typeface="Times New Roman"/>
              </a:rPr>
              <a:t>complex systems </a:t>
            </a:r>
            <a:r>
              <a:rPr sz="2000" dirty="0">
                <a:latin typeface="Times New Roman"/>
                <a:cs typeface="Times New Roman"/>
              </a:rPr>
              <a:t>changes</a:t>
            </a:r>
            <a:r>
              <a:rPr sz="2000" spc="-180" dirty="0">
                <a:latin typeface="Times New Roman"/>
                <a:cs typeface="Times New Roman"/>
              </a:rPr>
              <a:t> </a:t>
            </a:r>
            <a:r>
              <a:rPr sz="2000" dirty="0" smtClean="0">
                <a:latin typeface="Times New Roman"/>
                <a:cs typeface="Times New Roman"/>
              </a:rPr>
              <a:t>for</a:t>
            </a:r>
            <a:r>
              <a:rPr lang="en-US" sz="2000" dirty="0" smtClean="0">
                <a:latin typeface="Times New Roman"/>
                <a:cs typeface="Times New Roman"/>
              </a:rPr>
              <a:t> </a:t>
            </a:r>
            <a:r>
              <a:rPr sz="2000" spc="5" dirty="0" smtClean="0">
                <a:latin typeface="Times New Roman"/>
                <a:cs typeface="Times New Roman"/>
              </a:rPr>
              <a:t>over </a:t>
            </a:r>
            <a:r>
              <a:rPr sz="2000" spc="5" dirty="0">
                <a:latin typeface="Times New Roman"/>
                <a:cs typeface="Times New Roman"/>
              </a:rPr>
              <a:t>75 </a:t>
            </a:r>
            <a:r>
              <a:rPr sz="2000" spc="-5" dirty="0">
                <a:latin typeface="Times New Roman"/>
                <a:cs typeface="Times New Roman"/>
              </a:rPr>
              <a:t>systems, </a:t>
            </a:r>
            <a:r>
              <a:rPr sz="2000" spc="5" dirty="0">
                <a:latin typeface="Times New Roman"/>
                <a:cs typeface="Times New Roman"/>
              </a:rPr>
              <a:t>conduct </a:t>
            </a:r>
            <a:r>
              <a:rPr sz="2000" dirty="0">
                <a:latin typeface="Times New Roman"/>
                <a:cs typeface="Times New Roman"/>
              </a:rPr>
              <a:t>extensive outreach </a:t>
            </a:r>
            <a:r>
              <a:rPr lang="en-US" sz="2000" spc="5" dirty="0" smtClean="0">
                <a:latin typeface="Times New Roman"/>
                <a:cs typeface="Times New Roman"/>
              </a:rPr>
              <a:t>and</a:t>
            </a:r>
            <a:r>
              <a:rPr sz="2000" spc="5" dirty="0" smtClean="0">
                <a:latin typeface="Times New Roman"/>
                <a:cs typeface="Times New Roman"/>
              </a:rPr>
              <a:t> </a:t>
            </a:r>
            <a:r>
              <a:rPr sz="2000" dirty="0">
                <a:latin typeface="Times New Roman"/>
                <a:cs typeface="Times New Roman"/>
              </a:rPr>
              <a:t>education </a:t>
            </a:r>
            <a:r>
              <a:rPr sz="2000" spc="-5" dirty="0" smtClean="0">
                <a:latin typeface="Times New Roman"/>
                <a:cs typeface="Times New Roman"/>
              </a:rPr>
              <a:t>activities</a:t>
            </a:r>
            <a:r>
              <a:rPr lang="en-US" sz="2000" spc="-5" dirty="0" smtClean="0">
                <a:latin typeface="Times New Roman"/>
                <a:cs typeface="Times New Roman"/>
              </a:rPr>
              <a:t>,</a:t>
            </a:r>
            <a:r>
              <a:rPr sz="2000" spc="-5" dirty="0" smtClean="0">
                <a:latin typeface="Times New Roman"/>
                <a:cs typeface="Times New Roman"/>
              </a:rPr>
              <a:t> </a:t>
            </a:r>
            <a:r>
              <a:rPr sz="2000" dirty="0" smtClean="0">
                <a:latin typeface="Times New Roman"/>
                <a:cs typeface="Times New Roman"/>
              </a:rPr>
              <a:t>and</a:t>
            </a:r>
            <a:r>
              <a:rPr lang="en-US" sz="2000" dirty="0" smtClean="0">
                <a:latin typeface="Times New Roman"/>
                <a:cs typeface="Times New Roman"/>
              </a:rPr>
              <a:t> </a:t>
            </a:r>
            <a:r>
              <a:rPr sz="2000" dirty="0" smtClean="0">
                <a:latin typeface="Times New Roman"/>
                <a:cs typeface="Times New Roman"/>
              </a:rPr>
              <a:t>analyze </a:t>
            </a:r>
            <a:r>
              <a:rPr sz="2000" dirty="0">
                <a:latin typeface="Times New Roman"/>
                <a:cs typeface="Times New Roman"/>
              </a:rPr>
              <a:t>the </a:t>
            </a:r>
            <a:r>
              <a:rPr sz="2000" spc="-5" dirty="0">
                <a:latin typeface="Times New Roman"/>
                <a:cs typeface="Times New Roman"/>
              </a:rPr>
              <a:t>many </a:t>
            </a:r>
            <a:r>
              <a:rPr sz="2000" dirty="0">
                <a:latin typeface="Times New Roman"/>
                <a:cs typeface="Times New Roman"/>
              </a:rPr>
              <a:t>changes that will be needed to </a:t>
            </a:r>
            <a:r>
              <a:rPr sz="2000" spc="-5" dirty="0">
                <a:latin typeface="Times New Roman"/>
                <a:cs typeface="Times New Roman"/>
              </a:rPr>
              <a:t>systems </a:t>
            </a:r>
            <a:r>
              <a:rPr sz="2000" dirty="0">
                <a:latin typeface="Times New Roman"/>
                <a:cs typeface="Times New Roman"/>
              </a:rPr>
              <a:t>and </a:t>
            </a:r>
            <a:r>
              <a:rPr sz="2000" dirty="0" smtClean="0">
                <a:latin typeface="Times New Roman"/>
                <a:cs typeface="Times New Roman"/>
              </a:rPr>
              <a:t>business</a:t>
            </a:r>
            <a:r>
              <a:rPr lang="en-US" sz="2000" dirty="0" smtClean="0">
                <a:latin typeface="Times New Roman"/>
                <a:cs typeface="Times New Roman"/>
              </a:rPr>
              <a:t> </a:t>
            </a:r>
            <a:r>
              <a:rPr sz="2000" dirty="0" smtClean="0">
                <a:latin typeface="Times New Roman"/>
                <a:cs typeface="Times New Roman"/>
              </a:rPr>
              <a:t>processes</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indent="-342900">
              <a:lnSpc>
                <a:spcPct val="100000"/>
              </a:lnSpc>
              <a:buFont typeface="Arial"/>
              <a:buChar char="•"/>
              <a:tabLst>
                <a:tab pos="354965" algn="l"/>
                <a:tab pos="355600" algn="l"/>
              </a:tabLst>
            </a:pPr>
            <a:r>
              <a:rPr sz="2000" spc="-5" dirty="0">
                <a:latin typeface="Times New Roman"/>
                <a:cs typeface="Times New Roman"/>
              </a:rPr>
              <a:t>Affected </a:t>
            </a:r>
            <a:r>
              <a:rPr sz="2000" dirty="0">
                <a:latin typeface="Times New Roman"/>
                <a:cs typeface="Times New Roman"/>
              </a:rPr>
              <a:t>stakeholders</a:t>
            </a:r>
            <a:r>
              <a:rPr sz="2000" spc="-110" dirty="0">
                <a:latin typeface="Times New Roman"/>
                <a:cs typeface="Times New Roman"/>
              </a:rPr>
              <a:t> </a:t>
            </a:r>
            <a:r>
              <a:rPr sz="2000" dirty="0">
                <a:latin typeface="Times New Roman"/>
                <a:cs typeface="Times New Roman"/>
              </a:rPr>
              <a:t>include:</a:t>
            </a:r>
          </a:p>
          <a:p>
            <a:pPr marL="756285" lvl="1" indent="-286385">
              <a:lnSpc>
                <a:spcPct val="100000"/>
              </a:lnSpc>
              <a:buChar char="−"/>
              <a:tabLst>
                <a:tab pos="756285" algn="l"/>
                <a:tab pos="756920" algn="l"/>
              </a:tabLst>
            </a:pPr>
            <a:r>
              <a:rPr sz="2000" dirty="0">
                <a:latin typeface="Times New Roman"/>
                <a:cs typeface="Times New Roman"/>
              </a:rPr>
              <a:t>Federal partners, States, </a:t>
            </a:r>
            <a:r>
              <a:rPr sz="2000" spc="-5" dirty="0">
                <a:latin typeface="Times New Roman"/>
                <a:cs typeface="Times New Roman"/>
              </a:rPr>
              <a:t>Beneficiaries, </a:t>
            </a:r>
            <a:r>
              <a:rPr sz="2000" dirty="0">
                <a:latin typeface="Times New Roman"/>
                <a:cs typeface="Times New Roman"/>
              </a:rPr>
              <a:t>Providers, and</a:t>
            </a:r>
            <a:r>
              <a:rPr sz="2000" spc="-155" dirty="0">
                <a:latin typeface="Times New Roman"/>
                <a:cs typeface="Times New Roman"/>
              </a:rPr>
              <a:t> </a:t>
            </a:r>
            <a:r>
              <a:rPr sz="2000" dirty="0">
                <a:latin typeface="Times New Roman"/>
                <a:cs typeface="Times New Roman"/>
              </a:rPr>
              <a:t>Plans</a:t>
            </a:r>
          </a:p>
          <a:p>
            <a:pPr marL="756285" marR="5080" lvl="1" indent="-286385">
              <a:lnSpc>
                <a:spcPct val="100000"/>
              </a:lnSpc>
              <a:buChar char="−"/>
              <a:tabLst>
                <a:tab pos="756285" algn="l"/>
                <a:tab pos="756920" algn="l"/>
              </a:tabLst>
            </a:pPr>
            <a:r>
              <a:rPr sz="2000" dirty="0">
                <a:latin typeface="Times New Roman"/>
                <a:cs typeface="Times New Roman"/>
              </a:rPr>
              <a:t>Other key </a:t>
            </a:r>
            <a:r>
              <a:rPr sz="2000" spc="-5" dirty="0">
                <a:latin typeface="Times New Roman"/>
                <a:cs typeface="Times New Roman"/>
              </a:rPr>
              <a:t>stakeholders, </a:t>
            </a:r>
            <a:r>
              <a:rPr sz="2000" dirty="0">
                <a:latin typeface="Times New Roman"/>
                <a:cs typeface="Times New Roman"/>
              </a:rPr>
              <a:t>such as billing agencies, advocacy groups,</a:t>
            </a:r>
            <a:r>
              <a:rPr sz="2000" spc="-175" dirty="0">
                <a:latin typeface="Times New Roman"/>
                <a:cs typeface="Times New Roman"/>
              </a:rPr>
              <a:t> </a:t>
            </a:r>
            <a:r>
              <a:rPr sz="2000" dirty="0" smtClean="0">
                <a:latin typeface="Times New Roman"/>
                <a:cs typeface="Times New Roman"/>
              </a:rPr>
              <a:t>data</a:t>
            </a:r>
            <a:r>
              <a:rPr lang="en-US" sz="2000" dirty="0" smtClean="0">
                <a:latin typeface="Times New Roman"/>
                <a:cs typeface="Times New Roman"/>
              </a:rPr>
              <a:t> </a:t>
            </a:r>
            <a:r>
              <a:rPr sz="2000" dirty="0" smtClean="0">
                <a:latin typeface="Times New Roman"/>
                <a:cs typeface="Times New Roman"/>
              </a:rPr>
              <a:t>warehouses</a:t>
            </a:r>
            <a:r>
              <a:rPr sz="2000" dirty="0">
                <a:latin typeface="Times New Roman"/>
                <a:cs typeface="Times New Roman"/>
              </a:rPr>
              <a:t>,</a:t>
            </a:r>
            <a:r>
              <a:rPr sz="2000" spc="-120" dirty="0">
                <a:latin typeface="Times New Roman"/>
                <a:cs typeface="Times New Roman"/>
              </a:rPr>
              <a:t> </a:t>
            </a:r>
            <a:r>
              <a:rPr sz="2000" spc="-5" dirty="0">
                <a:latin typeface="Times New Roman"/>
                <a:cs typeface="Times New Roman"/>
              </a:rPr>
              <a:t>etc.</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067435" indent="-342900">
              <a:lnSpc>
                <a:spcPct val="100000"/>
              </a:lnSpc>
              <a:buFont typeface="Arial"/>
              <a:buChar char="•"/>
              <a:tabLst>
                <a:tab pos="354965" algn="l"/>
                <a:tab pos="355600" algn="l"/>
              </a:tabLst>
            </a:pPr>
            <a:r>
              <a:rPr sz="2000" dirty="0">
                <a:latin typeface="Times New Roman"/>
                <a:cs typeface="Times New Roman"/>
              </a:rPr>
              <a:t>CMS has been working </a:t>
            </a:r>
            <a:r>
              <a:rPr sz="2000" spc="-5" dirty="0">
                <a:latin typeface="Times New Roman"/>
                <a:cs typeface="Times New Roman"/>
              </a:rPr>
              <a:t>closely </a:t>
            </a:r>
            <a:r>
              <a:rPr sz="2000" dirty="0" smtClean="0">
                <a:latin typeface="Times New Roman"/>
                <a:cs typeface="Times New Roman"/>
              </a:rPr>
              <a:t>with</a:t>
            </a:r>
            <a:r>
              <a:rPr lang="en-US" sz="2000" dirty="0" smtClean="0">
                <a:latin typeface="Times New Roman"/>
                <a:cs typeface="Times New Roman"/>
              </a:rPr>
              <a:t> business</a:t>
            </a:r>
            <a:r>
              <a:rPr sz="2000" dirty="0" smtClean="0">
                <a:latin typeface="Times New Roman"/>
                <a:cs typeface="Times New Roman"/>
              </a:rPr>
              <a:t> </a:t>
            </a:r>
            <a:r>
              <a:rPr sz="2000" dirty="0">
                <a:latin typeface="Times New Roman"/>
                <a:cs typeface="Times New Roman"/>
              </a:rPr>
              <a:t>partners and stakeholders</a:t>
            </a:r>
            <a:r>
              <a:rPr sz="2000" spc="-160" dirty="0">
                <a:latin typeface="Times New Roman"/>
                <a:cs typeface="Times New Roman"/>
              </a:rPr>
              <a:t> </a:t>
            </a:r>
            <a:r>
              <a:rPr sz="2000" dirty="0" smtClean="0">
                <a:latin typeface="Times New Roman"/>
                <a:cs typeface="Times New Roman"/>
              </a:rPr>
              <a:t>to</a:t>
            </a:r>
            <a:r>
              <a:rPr lang="en-US" sz="2000" dirty="0" smtClean="0">
                <a:latin typeface="Times New Roman"/>
                <a:cs typeface="Times New Roman"/>
              </a:rPr>
              <a:t> </a:t>
            </a:r>
            <a:r>
              <a:rPr sz="2000" spc="-5" dirty="0" smtClean="0">
                <a:latin typeface="Times New Roman"/>
                <a:cs typeface="Times New Roman"/>
              </a:rPr>
              <a:t>implement </a:t>
            </a:r>
            <a:r>
              <a:rPr sz="2000" dirty="0">
                <a:latin typeface="Times New Roman"/>
                <a:cs typeface="Times New Roman"/>
              </a:rPr>
              <a:t>the SSN Removal</a:t>
            </a:r>
            <a:r>
              <a:rPr sz="2000" spc="-100" dirty="0">
                <a:latin typeface="Times New Roman"/>
                <a:cs typeface="Times New Roman"/>
              </a:rPr>
              <a:t> </a:t>
            </a:r>
            <a:r>
              <a:rPr sz="2000" dirty="0">
                <a:latin typeface="Times New Roman"/>
                <a:cs typeface="Times New Roman"/>
              </a:rPr>
              <a:t>Initiative</a:t>
            </a:r>
          </a:p>
        </p:txBody>
      </p:sp>
      <p:sp>
        <p:nvSpPr>
          <p:cNvPr id="3" name="object 3"/>
          <p:cNvSpPr txBox="1">
            <a:spLocks noGrp="1"/>
          </p:cNvSpPr>
          <p:nvPr>
            <p:ph type="title"/>
          </p:nvPr>
        </p:nvSpPr>
        <p:spPr>
          <a:xfrm>
            <a:off x="1618869" y="43434"/>
            <a:ext cx="5904865" cy="861774"/>
          </a:xfrm>
          <a:prstGeom prst="rect">
            <a:avLst/>
          </a:prstGeom>
        </p:spPr>
        <p:txBody>
          <a:bodyPr vert="horz" wrap="square" lIns="0" tIns="0" rIns="0" bIns="0" rtlCol="0">
            <a:spAutoFit/>
          </a:bodyPr>
          <a:lstStyle/>
          <a:p>
            <a:pPr marR="5080" indent="11113">
              <a:lnSpc>
                <a:spcPct val="100000"/>
              </a:lnSpc>
            </a:pPr>
            <a:r>
              <a:rPr spc="-5" dirty="0"/>
              <a:t>Complex IT Systems </a:t>
            </a:r>
            <a:r>
              <a:rPr lang="en-US" spc="-10" dirty="0"/>
              <a:t>A</a:t>
            </a:r>
            <a:r>
              <a:rPr spc="-10" dirty="0" smtClean="0"/>
              <a:t>ffecting </a:t>
            </a:r>
            <a:r>
              <a:rPr spc="-5" dirty="0" smtClean="0"/>
              <a:t>Providers,</a:t>
            </a:r>
            <a:r>
              <a:rPr lang="en-US" spc="-5" dirty="0"/>
              <a:t> </a:t>
            </a:r>
            <a:r>
              <a:rPr dirty="0" smtClean="0"/>
              <a:t>Partners</a:t>
            </a:r>
            <a:r>
              <a:rPr dirty="0"/>
              <a:t>, </a:t>
            </a:r>
            <a:r>
              <a:rPr spc="-5" dirty="0"/>
              <a:t>and</a:t>
            </a:r>
            <a:r>
              <a:rPr spc="-60" dirty="0"/>
              <a:t> </a:t>
            </a:r>
            <a:r>
              <a:rPr spc="-5" dirty="0"/>
              <a:t>Beneficiaries</a:t>
            </a: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4</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36978"/>
    </mc:Choice>
    <mc:Fallback xmlns="">
      <p:transition spd="slow" advTm="36978"/>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1620" y="3047872"/>
            <a:ext cx="4540885" cy="507365"/>
          </a:xfrm>
          <a:prstGeom prst="rect">
            <a:avLst/>
          </a:prstGeom>
        </p:spPr>
        <p:txBody>
          <a:bodyPr vert="horz" wrap="square" lIns="0" tIns="0" rIns="0" bIns="0" rtlCol="0">
            <a:spAutoFit/>
          </a:bodyPr>
          <a:lstStyle/>
          <a:p>
            <a:pPr marL="12700">
              <a:lnSpc>
                <a:spcPct val="100000"/>
              </a:lnSpc>
            </a:pPr>
            <a:r>
              <a:rPr sz="3200" b="1" dirty="0">
                <a:solidFill>
                  <a:srgbClr val="000000"/>
                </a:solidFill>
                <a:latin typeface="Times New Roman"/>
                <a:cs typeface="Times New Roman"/>
              </a:rPr>
              <a:t>Implementation of</a:t>
            </a:r>
            <a:r>
              <a:rPr sz="3200" b="1" spc="-114" dirty="0">
                <a:solidFill>
                  <a:srgbClr val="000000"/>
                </a:solidFill>
                <a:latin typeface="Times New Roman"/>
                <a:cs typeface="Times New Roman"/>
              </a:rPr>
              <a:t> </a:t>
            </a:r>
            <a:r>
              <a:rPr sz="3200" b="1" dirty="0">
                <a:solidFill>
                  <a:srgbClr val="000000"/>
                </a:solidFill>
                <a:latin typeface="Times New Roman"/>
                <a:cs typeface="Times New Roman"/>
              </a:rPr>
              <a:t>SSNRI</a:t>
            </a:r>
            <a:endParaRPr sz="3200" dirty="0">
              <a:latin typeface="Times New Roman"/>
              <a:cs typeface="Times New Roman"/>
            </a:endParaRPr>
          </a:p>
        </p:txBody>
      </p:sp>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5</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824"/>
    </mc:Choice>
    <mc:Fallback xmlns="">
      <p:transition spd="slow" advTm="6824"/>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3928" y="1104138"/>
            <a:ext cx="8522335" cy="5200015"/>
          </a:xfrm>
          <a:prstGeom prst="rect">
            <a:avLst/>
          </a:prstGeom>
        </p:spPr>
        <p:txBody>
          <a:bodyPr vert="horz" wrap="square" lIns="0" tIns="0" rIns="0" bIns="0" rtlCol="0">
            <a:spAutoFit/>
          </a:bodyPr>
          <a:lstStyle/>
          <a:p>
            <a:pPr marL="12700">
              <a:lnSpc>
                <a:spcPct val="100000"/>
              </a:lnSpc>
            </a:pPr>
            <a:r>
              <a:rPr sz="2000" dirty="0">
                <a:latin typeface="Times New Roman"/>
                <a:cs typeface="Times New Roman"/>
              </a:rPr>
              <a:t>The solution for SSNRI </a:t>
            </a:r>
            <a:r>
              <a:rPr sz="2000" spc="-5" dirty="0">
                <a:latin typeface="Times New Roman"/>
                <a:cs typeface="Times New Roman"/>
              </a:rPr>
              <a:t>must </a:t>
            </a:r>
            <a:r>
              <a:rPr sz="2000" dirty="0">
                <a:latin typeface="Times New Roman"/>
                <a:cs typeface="Times New Roman"/>
              </a:rPr>
              <a:t>provide the following</a:t>
            </a:r>
            <a:r>
              <a:rPr sz="2000" spc="-140" dirty="0">
                <a:latin typeface="Times New Roman"/>
                <a:cs typeface="Times New Roman"/>
              </a:rPr>
              <a:t> </a:t>
            </a:r>
            <a:r>
              <a:rPr sz="2000" spc="-5" dirty="0">
                <a:latin typeface="Times New Roman"/>
                <a:cs typeface="Times New Roman"/>
              </a:rPr>
              <a:t>capabilities:</a:t>
            </a:r>
            <a:endParaRPr sz="2000" dirty="0">
              <a:latin typeface="Times New Roman"/>
              <a:cs typeface="Times New Roman"/>
            </a:endParaRPr>
          </a:p>
          <a:p>
            <a:pPr>
              <a:lnSpc>
                <a:spcPct val="100000"/>
              </a:lnSpc>
            </a:pPr>
            <a:endParaRPr sz="2000" dirty="0">
              <a:latin typeface="Times New Roman"/>
              <a:cs typeface="Times New Roman"/>
            </a:endParaRPr>
          </a:p>
          <a:p>
            <a:pPr marL="927100" marR="170815" indent="-457200">
              <a:lnSpc>
                <a:spcPct val="100000"/>
              </a:lnSpc>
              <a:buAutoNum type="arabicPeriod"/>
              <a:tabLst>
                <a:tab pos="927100" algn="l"/>
                <a:tab pos="927735" algn="l"/>
              </a:tabLst>
            </a:pPr>
            <a:r>
              <a:rPr sz="2000" b="1" dirty="0">
                <a:latin typeface="Times New Roman"/>
                <a:cs typeface="Times New Roman"/>
              </a:rPr>
              <a:t>Generate MBIs for all beneficiaries: </a:t>
            </a:r>
            <a:r>
              <a:rPr sz="2000" dirty="0">
                <a:latin typeface="Times New Roman"/>
                <a:cs typeface="Times New Roman"/>
              </a:rPr>
              <a:t>Includes existing (currently</a:t>
            </a:r>
            <a:r>
              <a:rPr sz="2000" spc="-295" dirty="0">
                <a:latin typeface="Times New Roman"/>
                <a:cs typeface="Times New Roman"/>
              </a:rPr>
              <a:t> </a:t>
            </a:r>
            <a:r>
              <a:rPr sz="2000" dirty="0" smtClean="0">
                <a:latin typeface="Times New Roman"/>
                <a:cs typeface="Times New Roman"/>
              </a:rPr>
              <a:t>active</a:t>
            </a:r>
            <a:r>
              <a:rPr lang="en-US" sz="2000" dirty="0" smtClean="0">
                <a:latin typeface="Times New Roman"/>
                <a:cs typeface="Times New Roman"/>
              </a:rPr>
              <a:t>, </a:t>
            </a:r>
            <a:r>
              <a:rPr sz="2000" dirty="0" smtClean="0">
                <a:latin typeface="Times New Roman"/>
                <a:cs typeface="Times New Roman"/>
              </a:rPr>
              <a:t>deceased</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or archived) and new</a:t>
            </a:r>
            <a:r>
              <a:rPr sz="2000" spc="-90"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buFont typeface="Times New Roman"/>
              <a:buAutoNum type="arabicPeriod"/>
            </a:pPr>
            <a:endParaRPr sz="2000" dirty="0">
              <a:latin typeface="Times New Roman"/>
              <a:cs typeface="Times New Roman"/>
            </a:endParaRPr>
          </a:p>
          <a:p>
            <a:pPr marL="927100" indent="-457200">
              <a:lnSpc>
                <a:spcPct val="100000"/>
              </a:lnSpc>
              <a:buAutoNum type="arabicPeriod"/>
              <a:tabLst>
                <a:tab pos="927100" algn="l"/>
                <a:tab pos="927735" algn="l"/>
              </a:tabLst>
            </a:pPr>
            <a:r>
              <a:rPr sz="2000" b="1" dirty="0">
                <a:latin typeface="Times New Roman"/>
                <a:cs typeface="Times New Roman"/>
              </a:rPr>
              <a:t>Issue </a:t>
            </a:r>
            <a:r>
              <a:rPr sz="2000" b="1" spc="-30" dirty="0">
                <a:latin typeface="Times New Roman"/>
                <a:cs typeface="Times New Roman"/>
              </a:rPr>
              <a:t>new, </a:t>
            </a:r>
            <a:r>
              <a:rPr sz="2000" b="1" spc="-5" dirty="0">
                <a:latin typeface="Times New Roman"/>
                <a:cs typeface="Times New Roman"/>
              </a:rPr>
              <a:t>redesigned Medicare </a:t>
            </a:r>
            <a:r>
              <a:rPr sz="2000" b="1" dirty="0">
                <a:latin typeface="Times New Roman"/>
                <a:cs typeface="Times New Roman"/>
              </a:rPr>
              <a:t>cards: </a:t>
            </a:r>
            <a:r>
              <a:rPr sz="2000" dirty="0">
                <a:latin typeface="Times New Roman"/>
                <a:cs typeface="Times New Roman"/>
              </a:rPr>
              <a:t>New cards containing the</a:t>
            </a:r>
            <a:r>
              <a:rPr sz="2000" spc="-114"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marL="927100">
              <a:lnSpc>
                <a:spcPct val="100000"/>
              </a:lnSpc>
            </a:pPr>
            <a:r>
              <a:rPr sz="2000" dirty="0">
                <a:latin typeface="Times New Roman"/>
                <a:cs typeface="Times New Roman"/>
              </a:rPr>
              <a:t>to existing and new</a:t>
            </a:r>
            <a:r>
              <a:rPr sz="2000" spc="-7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pPr>
            <a:endParaRPr sz="2000" dirty="0">
              <a:latin typeface="Times New Roman"/>
              <a:cs typeface="Times New Roman"/>
            </a:endParaRPr>
          </a:p>
          <a:p>
            <a:pPr marL="927100" indent="-457200">
              <a:lnSpc>
                <a:spcPct val="100000"/>
              </a:lnSpc>
              <a:buAutoNum type="arabicPeriod" startAt="3"/>
              <a:tabLst>
                <a:tab pos="927100" algn="l"/>
                <a:tab pos="927735" algn="l"/>
              </a:tabLst>
            </a:pPr>
            <a:r>
              <a:rPr sz="2000" b="1" dirty="0">
                <a:latin typeface="Times New Roman"/>
                <a:cs typeface="Times New Roman"/>
              </a:rPr>
              <a:t>Modify systems and business </a:t>
            </a:r>
            <a:r>
              <a:rPr sz="2000" b="1" spc="-5" dirty="0">
                <a:latin typeface="Times New Roman"/>
                <a:cs typeface="Times New Roman"/>
              </a:rPr>
              <a:t>processes</a:t>
            </a:r>
            <a:r>
              <a:rPr sz="2000" spc="-5" dirty="0">
                <a:latin typeface="Times New Roman"/>
                <a:cs typeface="Times New Roman"/>
              </a:rPr>
              <a:t>: </a:t>
            </a:r>
            <a:r>
              <a:rPr sz="2000" dirty="0">
                <a:latin typeface="Times New Roman"/>
                <a:cs typeface="Times New Roman"/>
              </a:rPr>
              <a:t>Required updates</a:t>
            </a:r>
            <a:r>
              <a:rPr sz="2000" spc="-185" dirty="0">
                <a:latin typeface="Times New Roman"/>
                <a:cs typeface="Times New Roman"/>
              </a:rPr>
              <a:t> </a:t>
            </a:r>
            <a:r>
              <a:rPr sz="2000" dirty="0">
                <a:latin typeface="Times New Roman"/>
                <a:cs typeface="Times New Roman"/>
              </a:rPr>
              <a:t>to</a:t>
            </a:r>
          </a:p>
          <a:p>
            <a:pPr marL="927100">
              <a:lnSpc>
                <a:spcPct val="100000"/>
              </a:lnSpc>
            </a:pPr>
            <a:r>
              <a:rPr sz="2000" spc="-5" dirty="0">
                <a:latin typeface="Times New Roman"/>
                <a:cs typeface="Times New Roman"/>
              </a:rPr>
              <a:t>accommodate </a:t>
            </a:r>
            <a:r>
              <a:rPr sz="2000" dirty="0">
                <a:latin typeface="Times New Roman"/>
                <a:cs typeface="Times New Roman"/>
              </a:rPr>
              <a:t>receipt, </a:t>
            </a:r>
            <a:r>
              <a:rPr sz="2000" spc="-5" dirty="0">
                <a:latin typeface="Times New Roman"/>
                <a:cs typeface="Times New Roman"/>
              </a:rPr>
              <a:t>transmission, </a:t>
            </a:r>
            <a:r>
              <a:rPr sz="2000" spc="-20" dirty="0">
                <a:latin typeface="Times New Roman"/>
                <a:cs typeface="Times New Roman"/>
              </a:rPr>
              <a:t>display, </a:t>
            </a:r>
            <a:r>
              <a:rPr sz="2000" dirty="0">
                <a:latin typeface="Times New Roman"/>
                <a:cs typeface="Times New Roman"/>
              </a:rPr>
              <a:t>and processing of the</a:t>
            </a:r>
            <a:r>
              <a:rPr sz="2000" spc="-100"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a:lnSpc>
                <a:spcPct val="100000"/>
              </a:lnSpc>
            </a:pPr>
            <a:endParaRPr sz="2000" dirty="0">
              <a:latin typeface="Times New Roman"/>
              <a:cs typeface="Times New Roman"/>
            </a:endParaRPr>
          </a:p>
          <a:p>
            <a:pPr marL="469900">
              <a:lnSpc>
                <a:spcPct val="100000"/>
              </a:lnSpc>
            </a:pPr>
            <a:r>
              <a:rPr sz="2000" b="1" dirty="0">
                <a:latin typeface="Times New Roman"/>
                <a:cs typeface="Times New Roman"/>
              </a:rPr>
              <a:t>CMS </a:t>
            </a:r>
            <a:r>
              <a:rPr sz="2000" b="1" spc="-5" dirty="0">
                <a:latin typeface="Times New Roman"/>
                <a:cs typeface="Times New Roman"/>
              </a:rPr>
              <a:t>will </a:t>
            </a:r>
            <a:r>
              <a:rPr sz="2000" b="1" dirty="0">
                <a:latin typeface="Times New Roman"/>
                <a:cs typeface="Times New Roman"/>
              </a:rPr>
              <a:t>use </a:t>
            </a:r>
            <a:r>
              <a:rPr sz="2000" b="1" dirty="0" smtClean="0">
                <a:latin typeface="Times New Roman"/>
                <a:cs typeface="Times New Roman"/>
              </a:rPr>
              <a:t>a</a:t>
            </a:r>
            <a:r>
              <a:rPr lang="en-US" sz="2000" b="1" dirty="0" smtClean="0">
                <a:latin typeface="Times New Roman"/>
                <a:cs typeface="Times New Roman"/>
              </a:rPr>
              <a:t>n</a:t>
            </a:r>
            <a:r>
              <a:rPr sz="2000" b="1" dirty="0" smtClean="0">
                <a:latin typeface="Times New Roman"/>
                <a:cs typeface="Times New Roman"/>
              </a:rPr>
              <a:t> </a:t>
            </a:r>
            <a:r>
              <a:rPr sz="2000" b="1" dirty="0">
                <a:latin typeface="Times New Roman"/>
                <a:cs typeface="Times New Roman"/>
              </a:rPr>
              <a:t>MBI generator</a:t>
            </a:r>
            <a:r>
              <a:rPr sz="2000" b="1" spc="-145" dirty="0">
                <a:latin typeface="Times New Roman"/>
                <a:cs typeface="Times New Roman"/>
              </a:rPr>
              <a:t> </a:t>
            </a:r>
            <a:r>
              <a:rPr sz="2000" b="1" dirty="0">
                <a:latin typeface="Times New Roman"/>
                <a:cs typeface="Times New Roman"/>
              </a:rPr>
              <a:t>to:</a:t>
            </a:r>
            <a:endParaRPr sz="2000" dirty="0">
              <a:latin typeface="Times New Roman"/>
              <a:cs typeface="Times New Roman"/>
            </a:endParaRPr>
          </a:p>
          <a:p>
            <a:pPr marL="698500" marR="5080" indent="-228600">
              <a:lnSpc>
                <a:spcPct val="100000"/>
              </a:lnSpc>
              <a:buFont typeface="Arial"/>
              <a:buChar char="•"/>
              <a:tabLst>
                <a:tab pos="697865" algn="l"/>
                <a:tab pos="698500" algn="l"/>
              </a:tabLst>
            </a:pPr>
            <a:r>
              <a:rPr sz="2000" dirty="0">
                <a:latin typeface="Times New Roman"/>
                <a:cs typeface="Times New Roman"/>
              </a:rPr>
              <a:t>Assign </a:t>
            </a:r>
            <a:r>
              <a:rPr sz="2000" spc="5" dirty="0">
                <a:latin typeface="Times New Roman"/>
                <a:cs typeface="Times New Roman"/>
              </a:rPr>
              <a:t>150 </a:t>
            </a:r>
            <a:r>
              <a:rPr sz="2000" spc="-5" dirty="0">
                <a:latin typeface="Times New Roman"/>
                <a:cs typeface="Times New Roman"/>
              </a:rPr>
              <a:t>million MBIs in </a:t>
            </a:r>
            <a:r>
              <a:rPr sz="2000" dirty="0">
                <a:latin typeface="Times New Roman"/>
                <a:cs typeface="Times New Roman"/>
              </a:rPr>
              <a:t>the </a:t>
            </a:r>
            <a:r>
              <a:rPr sz="2000" spc="-5" dirty="0">
                <a:latin typeface="Times New Roman"/>
                <a:cs typeface="Times New Roman"/>
              </a:rPr>
              <a:t>initial enumeration </a:t>
            </a:r>
            <a:r>
              <a:rPr sz="2000" dirty="0">
                <a:latin typeface="Times New Roman"/>
                <a:cs typeface="Times New Roman"/>
              </a:rPr>
              <a:t>(60 </a:t>
            </a:r>
            <a:r>
              <a:rPr sz="2000" spc="-5" dirty="0">
                <a:latin typeface="Times New Roman"/>
                <a:cs typeface="Times New Roman"/>
              </a:rPr>
              <a:t>million </a:t>
            </a:r>
            <a:r>
              <a:rPr sz="2000" dirty="0">
                <a:latin typeface="Times New Roman"/>
                <a:cs typeface="Times New Roman"/>
              </a:rPr>
              <a:t>active and</a:t>
            </a:r>
            <a:r>
              <a:rPr sz="2000" spc="-120" dirty="0">
                <a:latin typeface="Times New Roman"/>
                <a:cs typeface="Times New Roman"/>
              </a:rPr>
              <a:t> </a:t>
            </a:r>
            <a:r>
              <a:rPr sz="2000" dirty="0" smtClean="0">
                <a:latin typeface="Times New Roman"/>
                <a:cs typeface="Times New Roman"/>
              </a:rPr>
              <a:t>90</a:t>
            </a:r>
            <a:r>
              <a:rPr lang="en-US" sz="2000" dirty="0" smtClean="0">
                <a:latin typeface="Times New Roman"/>
                <a:cs typeface="Times New Roman"/>
              </a:rPr>
              <a:t> </a:t>
            </a:r>
            <a:r>
              <a:rPr sz="2000" spc="-10" dirty="0" smtClean="0">
                <a:latin typeface="Times New Roman"/>
                <a:cs typeface="Times New Roman"/>
              </a:rPr>
              <a:t>million </a:t>
            </a:r>
            <a:r>
              <a:rPr sz="2000" dirty="0">
                <a:latin typeface="Times New Roman"/>
                <a:cs typeface="Times New Roman"/>
              </a:rPr>
              <a:t>deceased/archived) and generate a unique </a:t>
            </a:r>
            <a:r>
              <a:rPr sz="2000" spc="-5" dirty="0">
                <a:latin typeface="Times New Roman"/>
                <a:cs typeface="Times New Roman"/>
              </a:rPr>
              <a:t>MBI </a:t>
            </a:r>
            <a:r>
              <a:rPr sz="2000" dirty="0">
                <a:latin typeface="Times New Roman"/>
                <a:cs typeface="Times New Roman"/>
              </a:rPr>
              <a:t>for each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a:t>
            </a:r>
            <a:r>
              <a:rPr sz="2000" spc="-114" dirty="0" smtClean="0">
                <a:latin typeface="Times New Roman"/>
                <a:cs typeface="Times New Roman"/>
              </a:rPr>
              <a:t> </a:t>
            </a:r>
            <a:r>
              <a:rPr sz="2000" dirty="0">
                <a:latin typeface="Times New Roman"/>
                <a:cs typeface="Times New Roman"/>
              </a:rPr>
              <a:t>beneficiary</a:t>
            </a:r>
          </a:p>
          <a:p>
            <a:pPr marL="698500" marR="229235" indent="-228600">
              <a:lnSpc>
                <a:spcPct val="100000"/>
              </a:lnSpc>
              <a:buFont typeface="Arial"/>
              <a:buChar char="•"/>
              <a:tabLst>
                <a:tab pos="697865" algn="l"/>
                <a:tab pos="698500" algn="l"/>
              </a:tabLst>
            </a:pPr>
            <a:r>
              <a:rPr sz="2000" dirty="0">
                <a:latin typeface="Times New Roman"/>
                <a:cs typeface="Times New Roman"/>
              </a:rPr>
              <a:t>Generate a new unique </a:t>
            </a:r>
            <a:r>
              <a:rPr sz="2000" spc="-5" dirty="0">
                <a:latin typeface="Times New Roman"/>
                <a:cs typeface="Times New Roman"/>
              </a:rPr>
              <a:t>MBI </a:t>
            </a:r>
            <a:r>
              <a:rPr sz="2000" dirty="0">
                <a:latin typeface="Times New Roman"/>
                <a:cs typeface="Times New Roman"/>
              </a:rPr>
              <a:t>for a Medicare beneficiary whose identity</a:t>
            </a:r>
            <a:r>
              <a:rPr sz="2000" spc="-200" dirty="0">
                <a:latin typeface="Times New Roman"/>
                <a:cs typeface="Times New Roman"/>
              </a:rPr>
              <a:t> </a:t>
            </a:r>
            <a:r>
              <a:rPr sz="2000" dirty="0" smtClean="0">
                <a:latin typeface="Times New Roman"/>
                <a:cs typeface="Times New Roman"/>
              </a:rPr>
              <a:t>has</a:t>
            </a:r>
            <a:r>
              <a:rPr lang="en-US" sz="2000" dirty="0" smtClean="0">
                <a:latin typeface="Times New Roman"/>
                <a:cs typeface="Times New Roman"/>
              </a:rPr>
              <a:t> </a:t>
            </a:r>
            <a:r>
              <a:rPr sz="2000" dirty="0" smtClean="0">
                <a:latin typeface="Times New Roman"/>
                <a:cs typeface="Times New Roman"/>
              </a:rPr>
              <a:t>been</a:t>
            </a:r>
            <a:r>
              <a:rPr sz="2000" spc="-75" dirty="0" smtClean="0">
                <a:latin typeface="Times New Roman"/>
                <a:cs typeface="Times New Roman"/>
              </a:rPr>
              <a:t> </a:t>
            </a:r>
            <a:r>
              <a:rPr sz="2000" spc="-5" dirty="0" smtClean="0">
                <a:latin typeface="Times New Roman"/>
                <a:cs typeface="Times New Roman"/>
              </a:rPr>
              <a:t>compromise</a:t>
            </a:r>
            <a:r>
              <a:rPr lang="en-US" sz="2000" spc="-5" dirty="0" smtClean="0">
                <a:latin typeface="Times New Roman"/>
                <a:cs typeface="Times New Roman"/>
              </a:rPr>
              <a:t>d</a:t>
            </a:r>
            <a:endParaRPr sz="2000" dirty="0">
              <a:latin typeface="Times New Roman"/>
              <a:cs typeface="Times New Roman"/>
            </a:endParaRPr>
          </a:p>
        </p:txBody>
      </p:sp>
      <p:sp>
        <p:nvSpPr>
          <p:cNvPr id="3" name="object 3"/>
          <p:cNvSpPr txBox="1">
            <a:spLocks noGrp="1"/>
          </p:cNvSpPr>
          <p:nvPr>
            <p:ph type="title"/>
          </p:nvPr>
        </p:nvSpPr>
        <p:spPr>
          <a:xfrm>
            <a:off x="480161" y="256032"/>
            <a:ext cx="8185784" cy="445134"/>
          </a:xfrm>
          <a:prstGeom prst="rect">
            <a:avLst/>
          </a:prstGeom>
        </p:spPr>
        <p:txBody>
          <a:bodyPr vert="horz" wrap="square" lIns="0" tIns="0" rIns="0" bIns="0" rtlCol="0">
            <a:spAutoFit/>
          </a:bodyPr>
          <a:lstStyle/>
          <a:p>
            <a:pPr marL="12700">
              <a:lnSpc>
                <a:spcPct val="100000"/>
              </a:lnSpc>
            </a:pPr>
            <a:r>
              <a:rPr dirty="0"/>
              <a:t>Solution </a:t>
            </a:r>
            <a:r>
              <a:rPr spc="-5" dirty="0"/>
              <a:t>Concept: Medicare Beneficiary Identifier</a:t>
            </a:r>
            <a:r>
              <a:rPr spc="30" dirty="0"/>
              <a:t> </a:t>
            </a:r>
            <a:r>
              <a:rPr spc="-5" dirty="0"/>
              <a:t>(MBI)</a:t>
            </a: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6</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1170"/>
    </mc:Choice>
    <mc:Fallback xmlns="">
      <p:transition spd="slow" advTm="6117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7114" y="256032"/>
            <a:ext cx="3508375" cy="445770"/>
          </a:xfrm>
          <a:prstGeom prst="rect">
            <a:avLst/>
          </a:prstGeom>
        </p:spPr>
        <p:txBody>
          <a:bodyPr vert="horz" wrap="square" lIns="0" tIns="0" rIns="0" bIns="0" rtlCol="0">
            <a:spAutoFit/>
          </a:bodyPr>
          <a:lstStyle/>
          <a:p>
            <a:pPr marL="12700">
              <a:lnSpc>
                <a:spcPct val="100000"/>
              </a:lnSpc>
            </a:pPr>
            <a:r>
              <a:rPr spc="-5" dirty="0"/>
              <a:t>HICN and </a:t>
            </a:r>
            <a:r>
              <a:rPr spc="-10" dirty="0"/>
              <a:t>MBI</a:t>
            </a:r>
            <a:r>
              <a:rPr spc="-45" dirty="0"/>
              <a:t> </a:t>
            </a:r>
            <a:r>
              <a:rPr spc="-5" dirty="0"/>
              <a:t>Number</a:t>
            </a:r>
          </a:p>
        </p:txBody>
      </p:sp>
      <p:sp>
        <p:nvSpPr>
          <p:cNvPr id="3" name="object 3"/>
          <p:cNvSpPr txBox="1"/>
          <p:nvPr/>
        </p:nvSpPr>
        <p:spPr>
          <a:xfrm>
            <a:off x="439318" y="1218184"/>
            <a:ext cx="4491990" cy="1848485"/>
          </a:xfrm>
          <a:prstGeom prst="rect">
            <a:avLst/>
          </a:prstGeom>
        </p:spPr>
        <p:txBody>
          <a:bodyPr vert="horz" wrap="square" lIns="0" tIns="0" rIns="0" bIns="0" rtlCol="0">
            <a:spAutoFit/>
          </a:bodyPr>
          <a:lstStyle/>
          <a:p>
            <a:pPr marL="12700">
              <a:lnSpc>
                <a:spcPct val="100000"/>
              </a:lnSpc>
            </a:pPr>
            <a:r>
              <a:rPr sz="2000" b="1" dirty="0">
                <a:latin typeface="Times New Roman"/>
                <a:cs typeface="Times New Roman"/>
              </a:rPr>
              <a:t>Health Insurance Claim Number</a:t>
            </a:r>
            <a:r>
              <a:rPr sz="2000" b="1" spc="-175" dirty="0">
                <a:latin typeface="Times New Roman"/>
                <a:cs typeface="Times New Roman"/>
              </a:rPr>
              <a:t> </a:t>
            </a:r>
            <a:r>
              <a:rPr sz="2000" b="1" dirty="0">
                <a:latin typeface="Times New Roman"/>
                <a:cs typeface="Times New Roman"/>
              </a:rPr>
              <a:t>(HICN)</a:t>
            </a:r>
            <a:endParaRPr sz="2000" dirty="0">
              <a:latin typeface="Times New Roman"/>
              <a:cs typeface="Times New Roman"/>
            </a:endParaRPr>
          </a:p>
          <a:p>
            <a:pPr marL="241300" marR="375285" indent="-228600">
              <a:lnSpc>
                <a:spcPct val="100000"/>
              </a:lnSpc>
              <a:buSzPct val="105000"/>
              <a:buFont typeface="Arial"/>
              <a:buChar char="•"/>
              <a:tabLst>
                <a:tab pos="240665" algn="l"/>
                <a:tab pos="241300" algn="l"/>
              </a:tabLst>
            </a:pPr>
            <a:r>
              <a:rPr sz="2000" spc="-5" dirty="0">
                <a:latin typeface="Times New Roman"/>
                <a:cs typeface="Times New Roman"/>
              </a:rPr>
              <a:t>Primary </a:t>
            </a:r>
            <a:r>
              <a:rPr sz="2000" dirty="0">
                <a:latin typeface="Times New Roman"/>
                <a:cs typeface="Times New Roman"/>
              </a:rPr>
              <a:t>Beneficiary Account </a:t>
            </a:r>
            <a:r>
              <a:rPr sz="2000" dirty="0" smtClean="0">
                <a:latin typeface="Times New Roman"/>
                <a:cs typeface="Times New Roman"/>
              </a:rPr>
              <a:t>Holder</a:t>
            </a:r>
            <a:r>
              <a:rPr lang="en-US" sz="2000" dirty="0" smtClean="0">
                <a:latin typeface="Times New Roman"/>
                <a:cs typeface="Times New Roman"/>
              </a:rPr>
              <a:t> </a:t>
            </a:r>
            <a:r>
              <a:rPr sz="2000" dirty="0" smtClean="0">
                <a:latin typeface="Times New Roman"/>
                <a:cs typeface="Times New Roman"/>
              </a:rPr>
              <a:t>Social </a:t>
            </a:r>
            <a:r>
              <a:rPr sz="2000" dirty="0">
                <a:latin typeface="Times New Roman"/>
                <a:cs typeface="Times New Roman"/>
              </a:rPr>
              <a:t>Security </a:t>
            </a:r>
            <a:r>
              <a:rPr sz="2000" spc="-5" dirty="0">
                <a:latin typeface="Times New Roman"/>
                <a:cs typeface="Times New Roman"/>
              </a:rPr>
              <a:t>Number </a:t>
            </a:r>
            <a:r>
              <a:rPr sz="2000" dirty="0">
                <a:latin typeface="Times New Roman"/>
                <a:cs typeface="Times New Roman"/>
              </a:rPr>
              <a:t>(SSN) </a:t>
            </a:r>
            <a:r>
              <a:rPr sz="2000" dirty="0" smtClean="0">
                <a:latin typeface="Times New Roman"/>
                <a:cs typeface="Times New Roman"/>
              </a:rPr>
              <a:t>plus</a:t>
            </a:r>
            <a:r>
              <a:rPr lang="en-US" sz="2000" dirty="0" smtClean="0">
                <a:latin typeface="Times New Roman"/>
                <a:cs typeface="Times New Roman"/>
              </a:rPr>
              <a:t> </a:t>
            </a:r>
            <a:r>
              <a:rPr sz="2000" spc="-5" dirty="0" smtClean="0">
                <a:latin typeface="Times New Roman"/>
                <a:cs typeface="Times New Roman"/>
              </a:rPr>
              <a:t>Beneficiary </a:t>
            </a:r>
            <a:r>
              <a:rPr sz="2000" spc="-5" dirty="0">
                <a:latin typeface="Times New Roman"/>
                <a:cs typeface="Times New Roman"/>
              </a:rPr>
              <a:t>Identification </a:t>
            </a:r>
            <a:r>
              <a:rPr sz="2000" dirty="0">
                <a:latin typeface="Times New Roman"/>
                <a:cs typeface="Times New Roman"/>
              </a:rPr>
              <a:t>Code</a:t>
            </a:r>
            <a:r>
              <a:rPr sz="2000" spc="-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9-byte SSN plus 1 or 2-byte</a:t>
            </a:r>
            <a:r>
              <a:rPr sz="2000" spc="-1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Key positions 1-9 are</a:t>
            </a:r>
            <a:r>
              <a:rPr sz="2000" spc="-140" dirty="0">
                <a:latin typeface="Times New Roman"/>
                <a:cs typeface="Times New Roman"/>
              </a:rPr>
              <a:t> </a:t>
            </a:r>
            <a:r>
              <a:rPr sz="2000" dirty="0">
                <a:latin typeface="Times New Roman"/>
                <a:cs typeface="Times New Roman"/>
              </a:rPr>
              <a:t>numeric</a:t>
            </a:r>
          </a:p>
        </p:txBody>
      </p:sp>
      <p:sp>
        <p:nvSpPr>
          <p:cNvPr id="4" name="object 4"/>
          <p:cNvSpPr txBox="1"/>
          <p:nvPr/>
        </p:nvSpPr>
        <p:spPr>
          <a:xfrm>
            <a:off x="439318" y="3352419"/>
            <a:ext cx="4566920" cy="1541780"/>
          </a:xfrm>
          <a:prstGeom prst="rect">
            <a:avLst/>
          </a:prstGeom>
        </p:spPr>
        <p:txBody>
          <a:bodyPr vert="horz" wrap="square" lIns="0" tIns="0" rIns="0" bIns="0" rtlCol="0">
            <a:spAutoFit/>
          </a:bodyPr>
          <a:lstStyle/>
          <a:p>
            <a:pPr marL="12700">
              <a:lnSpc>
                <a:spcPct val="100000"/>
              </a:lnSpc>
            </a:pPr>
            <a:r>
              <a:rPr sz="2000" b="1" spc="-5" dirty="0">
                <a:latin typeface="Times New Roman"/>
                <a:cs typeface="Times New Roman"/>
              </a:rPr>
              <a:t>Medicare </a:t>
            </a:r>
            <a:r>
              <a:rPr sz="2000" b="1" dirty="0">
                <a:latin typeface="Times New Roman"/>
                <a:cs typeface="Times New Roman"/>
              </a:rPr>
              <a:t>Beneficiary Identifier</a:t>
            </a:r>
            <a:r>
              <a:rPr sz="2000" b="1" spc="-175" dirty="0">
                <a:latin typeface="Times New Roman"/>
                <a:cs typeface="Times New Roman"/>
              </a:rPr>
              <a:t> </a:t>
            </a:r>
            <a:r>
              <a:rPr sz="2000" b="1" dirty="0">
                <a:latin typeface="Times New Roman"/>
                <a:cs typeface="Times New Roman"/>
              </a:rPr>
              <a:t>(MBI)</a:t>
            </a:r>
            <a:endParaRPr sz="2000" dirty="0">
              <a:latin typeface="Times New Roman"/>
              <a:cs typeface="Times New Roman"/>
            </a:endParaRPr>
          </a:p>
          <a:p>
            <a:pPr marL="241300" indent="-228600">
              <a:lnSpc>
                <a:spcPct val="100000"/>
              </a:lnSpc>
              <a:buSzPct val="105000"/>
              <a:buFont typeface="Arial"/>
              <a:buChar char="•"/>
              <a:tabLst>
                <a:tab pos="240665" algn="l"/>
                <a:tab pos="241300" algn="l"/>
              </a:tabLst>
            </a:pPr>
            <a:r>
              <a:rPr sz="2000" dirty="0">
                <a:latin typeface="Times New Roman"/>
                <a:cs typeface="Times New Roman"/>
              </a:rPr>
              <a:t>New Non-Intelligent </a:t>
            </a:r>
            <a:r>
              <a:rPr sz="2000" spc="5" dirty="0">
                <a:latin typeface="Times New Roman"/>
                <a:cs typeface="Times New Roman"/>
              </a:rPr>
              <a:t>Unique</a:t>
            </a:r>
            <a:r>
              <a:rPr sz="2000" spc="-160" dirty="0">
                <a:latin typeface="Times New Roman"/>
                <a:cs typeface="Times New Roman"/>
              </a:rPr>
              <a:t> </a:t>
            </a:r>
            <a:r>
              <a:rPr sz="2000" dirty="0">
                <a:latin typeface="Times New Roman"/>
                <a:cs typeface="Times New Roman"/>
              </a:rPr>
              <a:t>Identifier</a:t>
            </a:r>
          </a:p>
          <a:p>
            <a:pPr marL="241300" indent="-228600">
              <a:lnSpc>
                <a:spcPct val="100000"/>
              </a:lnSpc>
              <a:buSzPct val="105000"/>
              <a:buFont typeface="Arial"/>
              <a:buChar char="•"/>
              <a:tabLst>
                <a:tab pos="240665" algn="l"/>
                <a:tab pos="241300" algn="l"/>
              </a:tabLst>
            </a:pPr>
            <a:r>
              <a:rPr sz="2000" spc="-35" dirty="0">
                <a:latin typeface="Times New Roman"/>
                <a:cs typeface="Times New Roman"/>
              </a:rPr>
              <a:t>11</a:t>
            </a:r>
            <a:r>
              <a:rPr sz="2000" spc="-110" dirty="0">
                <a:latin typeface="Times New Roman"/>
                <a:cs typeface="Times New Roman"/>
              </a:rPr>
              <a:t> </a:t>
            </a:r>
            <a:r>
              <a:rPr sz="2000" dirty="0">
                <a:latin typeface="Times New Roman"/>
                <a:cs typeface="Times New Roman"/>
              </a:rPr>
              <a:t>bytes</a:t>
            </a:r>
          </a:p>
          <a:p>
            <a:pPr marL="241300" marR="5080" indent="-228600">
              <a:lnSpc>
                <a:spcPct val="100000"/>
              </a:lnSpc>
              <a:buSzPct val="105000"/>
              <a:buFont typeface="Arial"/>
              <a:buChar char="•"/>
              <a:tabLst>
                <a:tab pos="240665" algn="l"/>
                <a:tab pos="241300" algn="l"/>
              </a:tabLst>
            </a:pPr>
            <a:r>
              <a:rPr sz="2000" dirty="0">
                <a:latin typeface="Times New Roman"/>
                <a:cs typeface="Times New Roman"/>
              </a:rPr>
              <a:t>Key positions 2, 5, 8, and 9 </a:t>
            </a:r>
            <a:r>
              <a:rPr sz="2000" spc="-5" dirty="0">
                <a:latin typeface="Times New Roman"/>
                <a:cs typeface="Times New Roman"/>
              </a:rPr>
              <a:t>will </a:t>
            </a:r>
            <a:r>
              <a:rPr sz="2000" dirty="0">
                <a:latin typeface="Times New Roman"/>
                <a:cs typeface="Times New Roman"/>
              </a:rPr>
              <a:t>always</a:t>
            </a:r>
            <a:r>
              <a:rPr sz="2000" spc="-155" dirty="0">
                <a:latin typeface="Times New Roman"/>
                <a:cs typeface="Times New Roman"/>
              </a:rPr>
              <a:t> </a:t>
            </a:r>
            <a:r>
              <a:rPr sz="2000" dirty="0" smtClean="0">
                <a:latin typeface="Times New Roman"/>
                <a:cs typeface="Times New Roman"/>
              </a:rPr>
              <a:t>be</a:t>
            </a:r>
            <a:r>
              <a:rPr lang="en-US" sz="2000" dirty="0" smtClean="0">
                <a:latin typeface="Times New Roman"/>
                <a:cs typeface="Times New Roman"/>
              </a:rPr>
              <a:t> </a:t>
            </a:r>
            <a:r>
              <a:rPr sz="2000" dirty="0" smtClean="0">
                <a:latin typeface="Times New Roman"/>
                <a:cs typeface="Times New Roman"/>
              </a:rPr>
              <a:t>alphabetic</a:t>
            </a:r>
            <a:endParaRPr sz="2000" dirty="0">
              <a:latin typeface="Times New Roman"/>
              <a:cs typeface="Times New Roman"/>
            </a:endParaRPr>
          </a:p>
        </p:txBody>
      </p:sp>
      <p:sp>
        <p:nvSpPr>
          <p:cNvPr id="5" name="object 5" descr="The table consists of two examples. One example is for the SSA HICN and the other is an example for the MBI." title="HICN and MBI Examples"/>
          <p:cNvSpPr/>
          <p:nvPr/>
        </p:nvSpPr>
        <p:spPr>
          <a:xfrm>
            <a:off x="5334000" y="1863851"/>
            <a:ext cx="3413759" cy="1237488"/>
          </a:xfrm>
          <a:prstGeom prst="rect">
            <a:avLst/>
          </a:prstGeom>
          <a:blipFill>
            <a:blip r:embed="rId3" cstate="print"/>
            <a:stretch>
              <a:fillRect/>
            </a:stretch>
          </a:blipFill>
        </p:spPr>
        <p:txBody>
          <a:bodyPr wrap="square" lIns="0" tIns="0" rIns="0" bIns="0" rtlCol="0"/>
          <a:lstStyle/>
          <a:p>
            <a:endParaRPr dirty="0"/>
          </a:p>
        </p:txBody>
      </p:sp>
      <p:sp>
        <p:nvSpPr>
          <p:cNvPr id="6" name="object 6"/>
          <p:cNvSpPr txBox="1"/>
          <p:nvPr/>
        </p:nvSpPr>
        <p:spPr>
          <a:xfrm>
            <a:off x="5434965" y="3165094"/>
            <a:ext cx="2950845" cy="563880"/>
          </a:xfrm>
          <a:prstGeom prst="rect">
            <a:avLst/>
          </a:prstGeom>
        </p:spPr>
        <p:txBody>
          <a:bodyPr vert="horz" wrap="square" lIns="0" tIns="0" rIns="0" bIns="0" rtlCol="0">
            <a:spAutoFit/>
          </a:bodyPr>
          <a:lstStyle/>
          <a:p>
            <a:pPr marL="12065" marR="5080" indent="635" algn="ctr">
              <a:lnSpc>
                <a:spcPct val="100000"/>
              </a:lnSpc>
            </a:pPr>
            <a:r>
              <a:rPr sz="1200" spc="-5" dirty="0">
                <a:latin typeface="Times New Roman"/>
                <a:cs typeface="Times New Roman"/>
              </a:rPr>
              <a:t>Note: Identifiers are fictitious and dashes </a:t>
            </a:r>
            <a:r>
              <a:rPr sz="1200" dirty="0" smtClean="0">
                <a:latin typeface="Times New Roman"/>
                <a:cs typeface="Times New Roman"/>
              </a:rPr>
              <a:t>for</a:t>
            </a:r>
            <a:r>
              <a:rPr lang="en-US" sz="1200" dirty="0" smtClean="0">
                <a:latin typeface="Times New Roman"/>
                <a:cs typeface="Times New Roman"/>
              </a:rPr>
              <a:t> </a:t>
            </a:r>
            <a:r>
              <a:rPr sz="1200" dirty="0" smtClean="0">
                <a:latin typeface="Times New Roman"/>
                <a:cs typeface="Times New Roman"/>
              </a:rPr>
              <a:t>display </a:t>
            </a:r>
            <a:r>
              <a:rPr sz="1200" spc="-5" dirty="0">
                <a:latin typeface="Times New Roman"/>
                <a:cs typeface="Times New Roman"/>
              </a:rPr>
              <a:t>purposes </a:t>
            </a:r>
            <a:r>
              <a:rPr sz="1200" spc="-10" dirty="0">
                <a:latin typeface="Times New Roman"/>
                <a:cs typeface="Times New Roman"/>
              </a:rPr>
              <a:t>only; </a:t>
            </a:r>
            <a:r>
              <a:rPr sz="1200" dirty="0">
                <a:latin typeface="Times New Roman"/>
                <a:cs typeface="Times New Roman"/>
              </a:rPr>
              <a:t>they </a:t>
            </a:r>
            <a:r>
              <a:rPr sz="1200" spc="-5" dirty="0">
                <a:latin typeface="Times New Roman"/>
                <a:cs typeface="Times New Roman"/>
              </a:rPr>
              <a:t>are </a:t>
            </a:r>
            <a:r>
              <a:rPr sz="1200" dirty="0">
                <a:latin typeface="Times New Roman"/>
                <a:cs typeface="Times New Roman"/>
              </a:rPr>
              <a:t>not </a:t>
            </a:r>
            <a:r>
              <a:rPr sz="1200" spc="-5" dirty="0">
                <a:latin typeface="Times New Roman"/>
                <a:cs typeface="Times New Roman"/>
              </a:rPr>
              <a:t>stored </a:t>
            </a:r>
            <a:r>
              <a:rPr sz="1200" dirty="0">
                <a:latin typeface="Times New Roman"/>
                <a:cs typeface="Times New Roman"/>
              </a:rPr>
              <a:t>in </a:t>
            </a:r>
            <a:r>
              <a:rPr sz="1200" dirty="0" smtClean="0">
                <a:latin typeface="Times New Roman"/>
                <a:cs typeface="Times New Roman"/>
              </a:rPr>
              <a:t>the</a:t>
            </a:r>
            <a:r>
              <a:rPr lang="en-US" sz="1200" dirty="0" smtClean="0">
                <a:latin typeface="Times New Roman"/>
                <a:cs typeface="Times New Roman"/>
              </a:rPr>
              <a:t> </a:t>
            </a:r>
            <a:r>
              <a:rPr sz="1200" spc="-5" dirty="0" smtClean="0">
                <a:latin typeface="Times New Roman"/>
                <a:cs typeface="Times New Roman"/>
              </a:rPr>
              <a:t>database </a:t>
            </a:r>
            <a:r>
              <a:rPr sz="1200" dirty="0">
                <a:latin typeface="Times New Roman"/>
                <a:cs typeface="Times New Roman"/>
              </a:rPr>
              <a:t>nor </a:t>
            </a:r>
            <a:r>
              <a:rPr sz="1200" spc="-5" dirty="0">
                <a:latin typeface="Times New Roman"/>
                <a:cs typeface="Times New Roman"/>
              </a:rPr>
              <a:t>used </a:t>
            </a:r>
            <a:r>
              <a:rPr sz="1200" dirty="0">
                <a:latin typeface="Times New Roman"/>
                <a:cs typeface="Times New Roman"/>
              </a:rPr>
              <a:t>in file</a:t>
            </a:r>
            <a:r>
              <a:rPr sz="1200" spc="10" dirty="0">
                <a:latin typeface="Times New Roman"/>
                <a:cs typeface="Times New Roman"/>
              </a:rPr>
              <a:t> </a:t>
            </a:r>
            <a:r>
              <a:rPr sz="1200" spc="-5" dirty="0">
                <a:latin typeface="Times New Roman"/>
                <a:cs typeface="Times New Roman"/>
              </a:rPr>
              <a:t>formats</a:t>
            </a:r>
            <a:endParaRPr sz="1200" dirty="0">
              <a:latin typeface="Times New Roman"/>
              <a:cs typeface="Times New Roman"/>
            </a:endParaRPr>
          </a:p>
        </p:txBody>
      </p:sp>
      <p:sp>
        <p:nvSpPr>
          <p:cNvPr id="7" name="Slide Number Placeholder 6"/>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7</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41050"/>
    </mc:Choice>
    <mc:Fallback xmlns="">
      <p:transition spd="slow" advTm="4105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5401479"/>
          </a:xfrm>
          <a:prstGeom prst="rect">
            <a:avLst/>
          </a:prstGeom>
        </p:spPr>
        <p:txBody>
          <a:bodyPr vert="horz" wrap="square" lIns="0" tIns="0" rIns="0" bIns="0" rtlCol="0">
            <a:spAutoFit/>
          </a:bodyPr>
          <a:lstStyle/>
          <a:p>
            <a:pPr marL="12700">
              <a:lnSpc>
                <a:spcPct val="100000"/>
              </a:lnSpc>
            </a:pPr>
            <a:r>
              <a:rPr sz="1900" spc="-5" dirty="0">
                <a:latin typeface="Times New Roman"/>
                <a:cs typeface="Times New Roman"/>
              </a:rPr>
              <a:t>The Medicare Beneficiary Identifier will have the following</a:t>
            </a:r>
            <a:r>
              <a:rPr sz="1900" spc="110" dirty="0">
                <a:latin typeface="Times New Roman"/>
                <a:cs typeface="Times New Roman"/>
              </a:rPr>
              <a:t> </a:t>
            </a:r>
            <a:r>
              <a:rPr sz="1900" spc="-5" dirty="0">
                <a:latin typeface="Times New Roman"/>
                <a:cs typeface="Times New Roman"/>
              </a:rPr>
              <a:t>characteristics:</a:t>
            </a:r>
            <a:endParaRPr sz="1900" dirty="0">
              <a:latin typeface="Times New Roman"/>
              <a:cs typeface="Times New Roman"/>
            </a:endParaRPr>
          </a:p>
          <a:p>
            <a:pPr>
              <a:lnSpc>
                <a:spcPct val="100000"/>
              </a:lnSpc>
            </a:pPr>
            <a:endParaRPr sz="1900" dirty="0">
              <a:latin typeface="Times New Roman"/>
              <a:cs typeface="Times New Roman"/>
            </a:endParaRPr>
          </a:p>
          <a:p>
            <a:pPr marL="1041400" marR="112395" indent="-342900">
              <a:lnSpc>
                <a:spcPct val="100000"/>
              </a:lnSpc>
              <a:buFont typeface="Arial"/>
              <a:buChar char="•"/>
              <a:tabLst>
                <a:tab pos="1041400" algn="l"/>
                <a:tab pos="1042035" algn="l"/>
              </a:tabLst>
            </a:pPr>
            <a:r>
              <a:rPr sz="1900" spc="-5" dirty="0">
                <a:latin typeface="Times New Roman"/>
                <a:cs typeface="Times New Roman"/>
              </a:rPr>
              <a:t>The </a:t>
            </a:r>
            <a:r>
              <a:rPr sz="1900" spc="-15" dirty="0">
                <a:latin typeface="Times New Roman"/>
                <a:cs typeface="Times New Roman"/>
              </a:rPr>
              <a:t>same </a:t>
            </a:r>
            <a:r>
              <a:rPr sz="1900" spc="-10" dirty="0">
                <a:latin typeface="Times New Roman"/>
                <a:cs typeface="Times New Roman"/>
              </a:rPr>
              <a:t>number </a:t>
            </a:r>
            <a:r>
              <a:rPr sz="1900" spc="-5" dirty="0">
                <a:latin typeface="Times New Roman"/>
                <a:cs typeface="Times New Roman"/>
              </a:rPr>
              <a:t>of characters as the current HICN </a:t>
            </a:r>
            <a:r>
              <a:rPr sz="1900" spc="-20" dirty="0">
                <a:latin typeface="Times New Roman"/>
                <a:cs typeface="Times New Roman"/>
              </a:rPr>
              <a:t>(11), </a:t>
            </a:r>
            <a:r>
              <a:rPr sz="1900" spc="-5" dirty="0">
                <a:latin typeface="Times New Roman"/>
                <a:cs typeface="Times New Roman"/>
              </a:rPr>
              <a:t>but will be </a:t>
            </a:r>
            <a:r>
              <a:rPr sz="1900" spc="-5" dirty="0" smtClean="0">
                <a:latin typeface="Times New Roman"/>
                <a:cs typeface="Times New Roman"/>
              </a:rPr>
              <a:t>visibly</a:t>
            </a:r>
            <a:r>
              <a:rPr lang="en-US" sz="1900" spc="-5" dirty="0" smtClean="0">
                <a:latin typeface="Times New Roman"/>
                <a:cs typeface="Times New Roman"/>
              </a:rPr>
              <a:t> </a:t>
            </a:r>
            <a:r>
              <a:rPr sz="1900" spc="-5" dirty="0" smtClean="0">
                <a:latin typeface="Times New Roman"/>
                <a:cs typeface="Times New Roman"/>
              </a:rPr>
              <a:t>distinguishable </a:t>
            </a:r>
            <a:r>
              <a:rPr sz="1900" spc="-5" dirty="0">
                <a:latin typeface="Times New Roman"/>
                <a:cs typeface="Times New Roman"/>
              </a:rPr>
              <a:t>from the</a:t>
            </a:r>
            <a:r>
              <a:rPr sz="1900" spc="-25" dirty="0">
                <a:latin typeface="Times New Roman"/>
                <a:cs typeface="Times New Roman"/>
              </a:rPr>
              <a:t> </a:t>
            </a:r>
            <a:r>
              <a:rPr sz="1900" spc="-5" dirty="0">
                <a:latin typeface="Times New Roman"/>
                <a:cs typeface="Times New Roman"/>
              </a:rPr>
              <a:t>HICN</a:t>
            </a:r>
            <a:endParaRPr sz="1900" dirty="0">
              <a:latin typeface="Times New Roman"/>
              <a:cs typeface="Times New Roman"/>
            </a:endParaRPr>
          </a:p>
          <a:p>
            <a:pPr marL="1041400" marR="71120" indent="-342900">
              <a:lnSpc>
                <a:spcPct val="100000"/>
              </a:lnSpc>
              <a:buFont typeface="Arial"/>
              <a:buChar char="•"/>
              <a:tabLst>
                <a:tab pos="1041400" algn="l"/>
                <a:tab pos="1042035" algn="l"/>
              </a:tabLst>
            </a:pPr>
            <a:r>
              <a:rPr sz="1900" spc="-5" dirty="0">
                <a:latin typeface="Times New Roman"/>
                <a:cs typeface="Times New Roman"/>
              </a:rPr>
              <a:t>Contain uppercase alphabetic and numeric characters throughout the </a:t>
            </a:r>
            <a:r>
              <a:rPr sz="1900" spc="-40" dirty="0" smtClean="0">
                <a:latin typeface="Times New Roman"/>
                <a:cs typeface="Times New Roman"/>
              </a:rPr>
              <a:t>11</a:t>
            </a:r>
            <a:r>
              <a:rPr lang="en-US" sz="1900" spc="-40" dirty="0" smtClean="0">
                <a:latin typeface="Times New Roman"/>
                <a:cs typeface="Times New Roman"/>
              </a:rPr>
              <a:t>-</a:t>
            </a:r>
            <a:r>
              <a:rPr sz="1900" spc="-5" dirty="0" smtClean="0">
                <a:latin typeface="Times New Roman"/>
                <a:cs typeface="Times New Roman"/>
              </a:rPr>
              <a:t>digit</a:t>
            </a:r>
            <a:r>
              <a:rPr lang="en-US" sz="1900" spc="-5" dirty="0" smtClean="0">
                <a:latin typeface="Times New Roman"/>
                <a:cs typeface="Times New Roman"/>
              </a:rPr>
              <a:t> </a:t>
            </a:r>
            <a:r>
              <a:rPr sz="1900" spc="-5" dirty="0" smtClean="0">
                <a:latin typeface="Times New Roman"/>
                <a:cs typeface="Times New Roman"/>
              </a:rPr>
              <a:t>identifier</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Occupy the </a:t>
            </a:r>
            <a:r>
              <a:rPr sz="1900" spc="-10" dirty="0">
                <a:latin typeface="Times New Roman"/>
                <a:cs typeface="Times New Roman"/>
              </a:rPr>
              <a:t>same </a:t>
            </a:r>
            <a:r>
              <a:rPr sz="1900" spc="-5" dirty="0">
                <a:latin typeface="Times New Roman"/>
                <a:cs typeface="Times New Roman"/>
              </a:rPr>
              <a:t>field as the HICN on</a:t>
            </a:r>
            <a:r>
              <a:rPr sz="1900" spc="50" dirty="0">
                <a:latin typeface="Times New Roman"/>
                <a:cs typeface="Times New Roman"/>
              </a:rPr>
              <a:t> </a:t>
            </a:r>
            <a:r>
              <a:rPr sz="1900" spc="-5" dirty="0">
                <a:latin typeface="Times New Roman"/>
                <a:cs typeface="Times New Roman"/>
              </a:rPr>
              <a:t>transactions</a:t>
            </a:r>
            <a:endParaRPr sz="1900" dirty="0">
              <a:latin typeface="Times New Roman"/>
              <a:cs typeface="Times New Roman"/>
            </a:endParaRPr>
          </a:p>
          <a:p>
            <a:pPr marL="1041400" marR="415290" indent="-342900">
              <a:lnSpc>
                <a:spcPct val="100000"/>
              </a:lnSpc>
              <a:buFont typeface="Arial"/>
              <a:buChar char="•"/>
              <a:tabLst>
                <a:tab pos="1041400" algn="l"/>
                <a:tab pos="1042035" algn="l"/>
              </a:tabLst>
            </a:pPr>
            <a:r>
              <a:rPr sz="1900" spc="-5" dirty="0">
                <a:latin typeface="Times New Roman"/>
                <a:cs typeface="Times New Roman"/>
              </a:rPr>
              <a:t>Be unique to each beneficiary (e.g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sz="1900" spc="-5" dirty="0">
                <a:latin typeface="Times New Roman"/>
                <a:cs typeface="Times New Roman"/>
              </a:rPr>
              <a:t>husband and wife will have their </a:t>
            </a:r>
            <a:r>
              <a:rPr sz="1900" spc="-5" dirty="0" smtClean="0">
                <a:latin typeface="Times New Roman"/>
                <a:cs typeface="Times New Roman"/>
              </a:rPr>
              <a:t>own</a:t>
            </a:r>
            <a:r>
              <a:rPr lang="en-US" sz="1900" spc="-5" dirty="0" smtClean="0">
                <a:latin typeface="Times New Roman"/>
                <a:cs typeface="Times New Roman"/>
              </a:rPr>
              <a:t> </a:t>
            </a:r>
            <a:r>
              <a:rPr sz="1900" spc="-5" dirty="0" smtClean="0">
                <a:latin typeface="Times New Roman"/>
                <a:cs typeface="Times New Roman"/>
              </a:rPr>
              <a:t>MBI</a:t>
            </a:r>
            <a:r>
              <a:rPr sz="1900" spc="-5" dirty="0">
                <a:latin typeface="Times New Roman"/>
                <a:cs typeface="Times New Roman"/>
              </a:rPr>
              <a:t>)</a:t>
            </a:r>
            <a:endParaRPr sz="1900" dirty="0">
              <a:latin typeface="Times New Roman"/>
              <a:cs typeface="Times New Roman"/>
            </a:endParaRPr>
          </a:p>
          <a:p>
            <a:pPr marL="1041400" marR="173355" indent="-342900">
              <a:lnSpc>
                <a:spcPct val="100000"/>
              </a:lnSpc>
              <a:buFont typeface="Arial"/>
              <a:buChar char="•"/>
              <a:tabLst>
                <a:tab pos="1041400" algn="l"/>
                <a:tab pos="1042035" algn="l"/>
              </a:tabLst>
            </a:pPr>
            <a:r>
              <a:rPr sz="1900" spc="-5" dirty="0">
                <a:latin typeface="Times New Roman"/>
                <a:cs typeface="Times New Roman"/>
              </a:rPr>
              <a:t>Be easy to read </a:t>
            </a:r>
            <a:r>
              <a:rPr sz="1900" spc="-10" dirty="0">
                <a:latin typeface="Times New Roman"/>
                <a:cs typeface="Times New Roman"/>
              </a:rPr>
              <a:t>and limit </a:t>
            </a:r>
            <a:r>
              <a:rPr sz="1900" spc="-5" dirty="0">
                <a:latin typeface="Times New Roman"/>
                <a:cs typeface="Times New Roman"/>
              </a:rPr>
              <a:t>the possibility of letters being interpreted </a:t>
            </a:r>
            <a:r>
              <a:rPr sz="1900" spc="-5" dirty="0" smtClean="0">
                <a:latin typeface="Times New Roman"/>
                <a:cs typeface="Times New Roman"/>
              </a:rPr>
              <a:t>as</a:t>
            </a:r>
            <a:r>
              <a:rPr lang="en-US" sz="1900" spc="-5" dirty="0" smtClean="0">
                <a:latin typeface="Times New Roman"/>
                <a:cs typeface="Times New Roman"/>
              </a:rPr>
              <a:t> </a:t>
            </a:r>
            <a:r>
              <a:rPr sz="1900" spc="-5" dirty="0" smtClean="0">
                <a:latin typeface="Times New Roman"/>
                <a:cs typeface="Times New Roman"/>
              </a:rPr>
              <a:t>numbers </a:t>
            </a:r>
            <a:r>
              <a:rPr sz="1900" spc="-5" dirty="0">
                <a:latin typeface="Times New Roman"/>
                <a:cs typeface="Times New Roman"/>
              </a:rPr>
              <a:t>(e.g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lang="en-US" sz="1900" spc="-5" dirty="0" smtClean="0">
                <a:latin typeface="Times New Roman"/>
                <a:cs typeface="Times New Roman"/>
              </a:rPr>
              <a:t>a</a:t>
            </a:r>
            <a:r>
              <a:rPr sz="1900" spc="-5" dirty="0" smtClean="0">
                <a:latin typeface="Times New Roman"/>
                <a:cs typeface="Times New Roman"/>
              </a:rPr>
              <a:t>lphabetic </a:t>
            </a:r>
            <a:r>
              <a:rPr sz="1900" spc="-5" dirty="0">
                <a:latin typeface="Times New Roman"/>
                <a:cs typeface="Times New Roman"/>
              </a:rPr>
              <a:t>characters are upper </a:t>
            </a:r>
            <a:r>
              <a:rPr sz="1900" spc="-10" dirty="0">
                <a:latin typeface="Times New Roman"/>
                <a:cs typeface="Times New Roman"/>
              </a:rPr>
              <a:t>case </a:t>
            </a:r>
            <a:r>
              <a:rPr sz="1900" u="sng" spc="-5" dirty="0">
                <a:latin typeface="Times New Roman"/>
                <a:cs typeface="Times New Roman"/>
              </a:rPr>
              <a:t>only</a:t>
            </a:r>
            <a:r>
              <a:rPr sz="1900" spc="-5" dirty="0">
                <a:latin typeface="Times New Roman"/>
                <a:cs typeface="Times New Roman"/>
              </a:rPr>
              <a:t> and will </a:t>
            </a:r>
            <a:r>
              <a:rPr sz="1900" spc="-5" dirty="0" smtClean="0">
                <a:latin typeface="Times New Roman"/>
                <a:cs typeface="Times New Roman"/>
              </a:rPr>
              <a:t>exclude</a:t>
            </a:r>
            <a:r>
              <a:rPr lang="en-US" sz="1900" spc="-5" dirty="0" smtClean="0">
                <a:latin typeface="Times New Roman"/>
                <a:cs typeface="Times New Roman"/>
              </a:rPr>
              <a:t> </a:t>
            </a:r>
            <a:r>
              <a:rPr sz="1900" spc="-5" dirty="0" smtClean="0">
                <a:latin typeface="Times New Roman"/>
                <a:cs typeface="Times New Roman"/>
              </a:rPr>
              <a:t>S</a:t>
            </a:r>
            <a:r>
              <a:rPr sz="1900" spc="-5" dirty="0">
                <a:latin typeface="Times New Roman"/>
                <a:cs typeface="Times New Roman"/>
              </a:rPr>
              <a:t>, </a:t>
            </a:r>
            <a:r>
              <a:rPr sz="1900" spc="-5" dirty="0" smtClean="0">
                <a:latin typeface="Times New Roman"/>
                <a:cs typeface="Times New Roman"/>
              </a:rPr>
              <a:t>L</a:t>
            </a:r>
            <a:r>
              <a:rPr sz="1900" spc="-5" dirty="0">
                <a:latin typeface="Times New Roman"/>
                <a:cs typeface="Times New Roman"/>
              </a:rPr>
              <a:t>, O, I, B,</a:t>
            </a:r>
            <a:r>
              <a:rPr sz="1900" spc="-55" dirty="0">
                <a:latin typeface="Times New Roman"/>
                <a:cs typeface="Times New Roman"/>
              </a:rPr>
              <a:t> </a:t>
            </a:r>
            <a:r>
              <a:rPr sz="1900" spc="-5" dirty="0">
                <a:latin typeface="Times New Roman"/>
                <a:cs typeface="Times New Roman"/>
              </a:rPr>
              <a:t>Z)</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any </a:t>
            </a:r>
            <a:r>
              <a:rPr sz="1900" spc="-10" dirty="0">
                <a:latin typeface="Times New Roman"/>
                <a:cs typeface="Times New Roman"/>
              </a:rPr>
              <a:t>embedded </a:t>
            </a:r>
            <a:r>
              <a:rPr sz="1900" spc="-5" dirty="0">
                <a:latin typeface="Times New Roman"/>
                <a:cs typeface="Times New Roman"/>
              </a:rPr>
              <a:t>intelligence or special</a:t>
            </a:r>
            <a:r>
              <a:rPr sz="1900" spc="75" dirty="0">
                <a:latin typeface="Times New Roman"/>
                <a:cs typeface="Times New Roman"/>
              </a:rPr>
              <a:t> </a:t>
            </a:r>
            <a:r>
              <a:rPr sz="1900" spc="-5" dirty="0">
                <a:latin typeface="Times New Roman"/>
                <a:cs typeface="Times New Roman"/>
              </a:rPr>
              <a:t>characters</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inappropriate combinations of </a:t>
            </a:r>
            <a:r>
              <a:rPr sz="1900" spc="-10" dirty="0">
                <a:latin typeface="Times New Roman"/>
                <a:cs typeface="Times New Roman"/>
              </a:rPr>
              <a:t>numbers </a:t>
            </a:r>
            <a:r>
              <a:rPr sz="1900" spc="-5" dirty="0">
                <a:latin typeface="Times New Roman"/>
                <a:cs typeface="Times New Roman"/>
              </a:rPr>
              <a:t>or strings that </a:t>
            </a:r>
            <a:r>
              <a:rPr sz="1900" spc="-15" dirty="0">
                <a:latin typeface="Times New Roman"/>
                <a:cs typeface="Times New Roman"/>
              </a:rPr>
              <a:t>may</a:t>
            </a:r>
            <a:r>
              <a:rPr sz="1900" spc="180" dirty="0">
                <a:latin typeface="Times New Roman"/>
                <a:cs typeface="Times New Roman"/>
              </a:rPr>
              <a:t> </a:t>
            </a:r>
            <a:r>
              <a:rPr sz="1900" spc="-5" dirty="0">
                <a:latin typeface="Times New Roman"/>
                <a:cs typeface="Times New Roman"/>
              </a:rPr>
              <a:t>be</a:t>
            </a:r>
            <a:endParaRPr sz="1900" dirty="0">
              <a:latin typeface="Times New Roman"/>
              <a:cs typeface="Times New Roman"/>
            </a:endParaRPr>
          </a:p>
          <a:p>
            <a:pPr marL="1041400">
              <a:lnSpc>
                <a:spcPct val="100000"/>
              </a:lnSpc>
            </a:pPr>
            <a:r>
              <a:rPr sz="1900" spc="-10" dirty="0">
                <a:latin typeface="Times New Roman"/>
                <a:cs typeface="Times New Roman"/>
              </a:rPr>
              <a:t>offensive</a:t>
            </a:r>
            <a:endParaRPr sz="1900" dirty="0">
              <a:latin typeface="Times New Roman"/>
              <a:cs typeface="Times New Roman"/>
            </a:endParaRPr>
          </a:p>
          <a:p>
            <a:pPr>
              <a:lnSpc>
                <a:spcPct val="100000"/>
              </a:lnSpc>
            </a:pPr>
            <a:endParaRPr sz="1900" dirty="0">
              <a:latin typeface="Times New Roman"/>
              <a:cs typeface="Times New Roman"/>
            </a:endParaRPr>
          </a:p>
          <a:p>
            <a:pPr marL="240665" marR="5080">
              <a:lnSpc>
                <a:spcPct val="100000"/>
              </a:lnSpc>
            </a:pPr>
            <a:r>
              <a:rPr sz="1900" spc="-10" dirty="0">
                <a:latin typeface="Times New Roman"/>
                <a:cs typeface="Times New Roman"/>
              </a:rPr>
              <a:t>CMS </a:t>
            </a:r>
            <a:r>
              <a:rPr sz="1900" spc="-5" dirty="0">
                <a:latin typeface="Times New Roman"/>
                <a:cs typeface="Times New Roman"/>
              </a:rPr>
              <a:t>anticipates that the </a:t>
            </a:r>
            <a:r>
              <a:rPr sz="1900" spc="-10" dirty="0">
                <a:latin typeface="Times New Roman"/>
                <a:cs typeface="Times New Roman"/>
              </a:rPr>
              <a:t>MBI </a:t>
            </a:r>
            <a:r>
              <a:rPr sz="1900" spc="-5" dirty="0">
                <a:latin typeface="Times New Roman"/>
                <a:cs typeface="Times New Roman"/>
              </a:rPr>
              <a:t>will not be changed for an individual unless the </a:t>
            </a:r>
            <a:r>
              <a:rPr sz="1900" spc="-10" dirty="0">
                <a:latin typeface="Times New Roman"/>
                <a:cs typeface="Times New Roman"/>
              </a:rPr>
              <a:t>MBI </a:t>
            </a:r>
            <a:r>
              <a:rPr sz="1900" spc="-5" dirty="0" smtClean="0">
                <a:latin typeface="Times New Roman"/>
                <a:cs typeface="Times New Roman"/>
              </a:rPr>
              <a:t>is</a:t>
            </a:r>
            <a:r>
              <a:rPr lang="en-US" sz="1900" spc="-5" dirty="0" smtClean="0">
                <a:latin typeface="Times New Roman"/>
                <a:cs typeface="Times New Roman"/>
              </a:rPr>
              <a:t> </a:t>
            </a:r>
            <a:r>
              <a:rPr sz="1900" spc="-5" dirty="0" smtClean="0">
                <a:latin typeface="Times New Roman"/>
                <a:cs typeface="Times New Roman"/>
              </a:rPr>
              <a:t>compromised </a:t>
            </a:r>
            <a:r>
              <a:rPr sz="1900" spc="-5" dirty="0">
                <a:latin typeface="Times New Roman"/>
                <a:cs typeface="Times New Roman"/>
              </a:rPr>
              <a:t>or other limited circumstances still undergoing</a:t>
            </a:r>
            <a:r>
              <a:rPr sz="1900" spc="180" dirty="0">
                <a:latin typeface="Times New Roman"/>
                <a:cs typeface="Times New Roman"/>
              </a:rPr>
              <a:t> </a:t>
            </a:r>
            <a:r>
              <a:rPr sz="1900" spc="-5" dirty="0">
                <a:latin typeface="Times New Roman"/>
                <a:cs typeface="Times New Roman"/>
              </a:rPr>
              <a:t>review</a:t>
            </a:r>
            <a:endParaRPr sz="1900" dirty="0">
              <a:latin typeface="Times New Roman"/>
              <a:cs typeface="Times New Roman"/>
            </a:endParaRPr>
          </a:p>
        </p:txBody>
      </p:sp>
      <p:sp>
        <p:nvSpPr>
          <p:cNvPr id="3" name="object 3"/>
          <p:cNvSpPr txBox="1">
            <a:spLocks noGrp="1"/>
          </p:cNvSpPr>
          <p:nvPr>
            <p:ph type="title"/>
          </p:nvPr>
        </p:nvSpPr>
        <p:spPr>
          <a:xfrm>
            <a:off x="3123438" y="256032"/>
            <a:ext cx="2895600" cy="445134"/>
          </a:xfrm>
          <a:prstGeom prst="rect">
            <a:avLst/>
          </a:prstGeom>
        </p:spPr>
        <p:txBody>
          <a:bodyPr vert="horz" wrap="square" lIns="0" tIns="0" rIns="0" bIns="0" rtlCol="0">
            <a:spAutoFit/>
          </a:bodyPr>
          <a:lstStyle/>
          <a:p>
            <a:pPr marL="12700">
              <a:lnSpc>
                <a:spcPct val="100000"/>
              </a:lnSpc>
            </a:pPr>
            <a:r>
              <a:rPr spc="-5" dirty="0"/>
              <a:t>MBI</a:t>
            </a:r>
            <a:r>
              <a:rPr spc="-55" dirty="0"/>
              <a:t> </a:t>
            </a:r>
            <a:r>
              <a:rPr spc="-5" dirty="0"/>
              <a:t>Characteristics</a:t>
            </a: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8</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1704"/>
    </mc:Choice>
    <mc:Fallback xmlns="">
      <p:transition spd="slow" advTm="61704"/>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250190" marR="5080" indent="-238125" algn="ctr">
              <a:lnSpc>
                <a:spcPct val="100000"/>
              </a:lnSpc>
            </a:pPr>
            <a:r>
              <a:rPr spc="-5" dirty="0" smtClean="0"/>
              <a:t>MBI Generation</a:t>
            </a:r>
            <a:r>
              <a:rPr spc="-50" dirty="0" smtClean="0"/>
              <a:t> </a:t>
            </a:r>
            <a:r>
              <a:rPr spc="-5" dirty="0" smtClean="0"/>
              <a:t>and</a:t>
            </a:r>
            <a:r>
              <a:rPr lang="en-US" spc="-5" dirty="0" smtClean="0"/>
              <a:t> </a:t>
            </a:r>
            <a:r>
              <a:rPr spc="-15" dirty="0" smtClean="0"/>
              <a:t>Transition</a:t>
            </a:r>
            <a:r>
              <a:rPr spc="-55" dirty="0" smtClean="0"/>
              <a:t> </a:t>
            </a:r>
            <a:r>
              <a:rPr spc="-5" dirty="0" smtClean="0"/>
              <a:t>Period</a:t>
            </a:r>
            <a:endParaRPr spc="-5" dirty="0"/>
          </a:p>
        </p:txBody>
      </p:sp>
      <p:pic>
        <p:nvPicPr>
          <p:cNvPr id="2" name="Picture 1" descr="The timeline shows when the MBI is activated (Jan 2018), when the MBI transition begins (Apr 2018), and when the MBI transition ends (Jan 2020). Throughout the transition period (Apr 2018 thru Dec 2019), both the HICN and MBI are available. By Jan 2020, HICNs are no longer exchanged with Beneficiaries, Providers, Plans, and other third parties; however, there are limited exceptions." title="MBI Generation and Transition Timeline"/>
          <p:cNvPicPr>
            <a:picLocks noChangeAspect="1"/>
          </p:cNvPicPr>
          <p:nvPr/>
        </p:nvPicPr>
        <p:blipFill>
          <a:blip r:embed="rId3"/>
          <a:stretch>
            <a:fillRect/>
          </a:stretch>
        </p:blipFill>
        <p:spPr>
          <a:xfrm>
            <a:off x="0" y="1524000"/>
            <a:ext cx="9144000" cy="3737172"/>
          </a:xfrm>
          <a:prstGeom prst="rect">
            <a:avLst/>
          </a:prstGeom>
        </p:spPr>
      </p:pic>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9</a:t>
            </a:fld>
            <a:endParaRPr lang="en-US" dirty="0">
              <a:solidFill>
                <a:prstClr val="black">
                  <a:tint val="75000"/>
                </a:prstClr>
              </a:solidFill>
            </a:endParaRPr>
          </a:p>
        </p:txBody>
      </p:sp>
    </p:spTree>
    <p:extLst>
      <p:ext uri="{BB962C8B-B14F-4D97-AF65-F5344CB8AC3E}">
        <p14:creationId xmlns:p14="http://schemas.microsoft.com/office/powerpoint/2010/main" val="4074119256"/>
      </p:ext>
    </p:extLst>
  </p:cSld>
  <p:clrMapOvr>
    <a:masterClrMapping/>
  </p:clrMapOvr>
  <mc:AlternateContent xmlns:mc="http://schemas.openxmlformats.org/markup-compatibility/2006" xmlns:p14="http://schemas.microsoft.com/office/powerpoint/2010/main">
    <mc:Choice Requires="p14">
      <p:transition spd="slow" p14:dur="2000" advTm="41266"/>
    </mc:Choice>
    <mc:Fallback xmlns="">
      <p:transition spd="slow" advTm="41266"/>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2545</TotalTime>
  <Words>2062</Words>
  <Application>Microsoft Office PowerPoint</Application>
  <PresentationFormat>On-screen Show (4:3)</PresentationFormat>
  <Paragraphs>230</Paragraphs>
  <Slides>21</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MS PGothic</vt:lpstr>
      <vt:lpstr>Arial</vt:lpstr>
      <vt:lpstr>Calibri</vt:lpstr>
      <vt:lpstr>Times New Roman</vt:lpstr>
      <vt:lpstr>Wingdings</vt:lpstr>
      <vt:lpstr>Office Theme</vt:lpstr>
      <vt:lpstr>1_Office Theme</vt:lpstr>
      <vt:lpstr>Social Security Number Removal Initiative (SSNRI)</vt:lpstr>
      <vt:lpstr>Background</vt:lpstr>
      <vt:lpstr>SSNRI Program Goals</vt:lpstr>
      <vt:lpstr>Complex IT Systems Affecting Providers, Partners, and Beneficiaries</vt:lpstr>
      <vt:lpstr>Implementation of SSNRI</vt:lpstr>
      <vt:lpstr>Solution Concept: Medicare Beneficiary Identifier (MBI)</vt:lpstr>
      <vt:lpstr>HICN and MBI Number</vt:lpstr>
      <vt:lpstr>MBI Characteristics</vt:lpstr>
      <vt:lpstr>MBI Generation and Transition Period</vt:lpstr>
      <vt:lpstr>SSNRI Transition Period</vt:lpstr>
      <vt:lpstr>SSNRI Transition Period</vt:lpstr>
      <vt:lpstr>SSNRI Transition Period</vt:lpstr>
      <vt:lpstr>SSNRI Transition Period</vt:lpstr>
      <vt:lpstr>SSNRI Exceptions After the Transition Period</vt:lpstr>
      <vt:lpstr>SSNRI Exceptions After the Transition Period (cont.)</vt:lpstr>
      <vt:lpstr>SSNRI Card Issuance</vt:lpstr>
      <vt:lpstr>Outreach and Education</vt:lpstr>
      <vt:lpstr>Beneficiary Outreach and Education</vt:lpstr>
      <vt:lpstr>What You Need to Know to Get Ready for the New MBI </vt:lpstr>
      <vt:lpstr>PowerPoint Presentation</vt:lpstr>
      <vt:lpstr>Final Thoughts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External Presentation Open Door Forum</dc:title>
  <dc:creator>CMS</dc:creator>
  <cp:lastModifiedBy>Wojnowski, Nicholas</cp:lastModifiedBy>
  <cp:revision>141</cp:revision>
  <cp:lastPrinted>2017-04-19T15:20:33Z</cp:lastPrinted>
  <dcterms:created xsi:type="dcterms:W3CDTF">2017-02-02T09:22:37Z</dcterms:created>
  <dcterms:modified xsi:type="dcterms:W3CDTF">2017-06-16T12:27:45Z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2017-02-02T00:00:00Z</vt:filetime>
  </property>
  <property fmtid="{D5CDD505-2E9C-101B-9397-08002B2CF9AE}" pid="3" name="Creator">
    <vt:lpwstr>Microsoft® PowerPoint® 2013</vt:lpwstr>
  </property>
  <property fmtid="{D5CDD505-2E9C-101B-9397-08002B2CF9AE}" pid="4" name="LastSaved">
    <vt:filetime>2017-02-02T00:00:00Z</vt:filetime>
  </property>
  <property fmtid="{D5CDD505-2E9C-101B-9397-08002B2CF9AE}" pid="5" name="_NewReviewCycle">
    <vt:lpwstr/>
  </property>
</Properties>
</file>