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14"/>
  </p:notesMasterIdLst>
  <p:handoutMasterIdLst>
    <p:handoutMasterId r:id="rId15"/>
  </p:handoutMasterIdLst>
  <p:sldIdLst>
    <p:sldId id="287" r:id="rId3"/>
    <p:sldId id="271" r:id="rId4"/>
    <p:sldId id="261" r:id="rId5"/>
    <p:sldId id="336" r:id="rId6"/>
    <p:sldId id="334" r:id="rId7"/>
    <p:sldId id="337" r:id="rId8"/>
    <p:sldId id="330" r:id="rId9"/>
    <p:sldId id="332" r:id="rId10"/>
    <p:sldId id="333" r:id="rId11"/>
    <p:sldId id="335" r:id="rId12"/>
    <p:sldId id="331"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7" clrIdx="6">
    <p:extLst>
      <p:ext uri="{19B8F6BF-5375-455C-9EA6-DF929625EA0E}">
        <p15:presenceInfo xmlns:p15="http://schemas.microsoft.com/office/powerpoint/2012/main" userId="S-1-5-21-4095628063-3556742122-3606576086-9902" providerId="AD"/>
      </p:ext>
    </p:extLst>
  </p:cmAuthor>
  <p:cmAuthor id="1" name="AMANDA JOHNSON" initials="AJ" lastIdx="4" clrIdx="0">
    <p:extLst>
      <p:ext uri="{19B8F6BF-5375-455C-9EA6-DF929625EA0E}">
        <p15:presenceInfo xmlns:p15="http://schemas.microsoft.com/office/powerpoint/2012/main" userId="S-1-5-21-4095628063-3556742122-3606576086-23457" providerId="AD"/>
      </p:ext>
    </p:extLst>
  </p:cmAuthor>
  <p:cmAuthor id="8" name="Wojnowski, Nicholas" initials="WN" lastIdx="1" clrIdx="7">
    <p:extLst>
      <p:ext uri="{19B8F6BF-5375-455C-9EA6-DF929625EA0E}">
        <p15:presenceInfo xmlns:p15="http://schemas.microsoft.com/office/powerpoint/2012/main" userId="S-1-5-21-1346205906-1238380963-8547516-3312" providerId="AD"/>
      </p:ext>
    </p:extLst>
  </p:cmAuthor>
  <p:cmAuthor id="2" name="Joella Roland" initials="JR" lastIdx="1" clrIdx="1">
    <p:extLst>
      <p:ext uri="{19B8F6BF-5375-455C-9EA6-DF929625EA0E}">
        <p15:presenceInfo xmlns:p15="http://schemas.microsoft.com/office/powerpoint/2012/main" userId="S-1-5-21-4095628063-3556742122-3606576086-132581" providerId="AD"/>
      </p:ext>
    </p:extLst>
  </p:cmAuthor>
  <p:cmAuthor id="3" name="Tricia Rodgers" initials="TR" lastIdx="17" clrIdx="2">
    <p:extLst>
      <p:ext uri="{19B8F6BF-5375-455C-9EA6-DF929625EA0E}">
        <p15:presenceInfo xmlns:p15="http://schemas.microsoft.com/office/powerpoint/2012/main" userId="S-1-5-21-4095628063-3556742122-3606576086-6127" providerId="AD"/>
      </p:ext>
    </p:extLst>
  </p:cmAuthor>
  <p:cmAuthor id="4" name="JULIE KOSTERLITZ" initials="JK" lastIdx="12" clrIdx="3">
    <p:extLst>
      <p:ext uri="{19B8F6BF-5375-455C-9EA6-DF929625EA0E}">
        <p15:presenceInfo xmlns:p15="http://schemas.microsoft.com/office/powerpoint/2012/main" userId="S-1-5-21-4095628063-3556742122-3606576086-75326" providerId="AD"/>
      </p:ext>
    </p:extLst>
  </p:cmAuthor>
  <p:cmAuthor id="5" name="Erin Pressley" initials="EP" lastIdx="10" clrIdx="4">
    <p:extLst>
      <p:ext uri="{19B8F6BF-5375-455C-9EA6-DF929625EA0E}">
        <p15:presenceInfo xmlns:p15="http://schemas.microsoft.com/office/powerpoint/2012/main" userId="S-1-5-21-4095628063-3556742122-3606576086-8914" providerId="AD"/>
      </p:ext>
    </p:extLst>
  </p:cmAuthor>
  <p:cmAuthor id="6" name="Diana Rivi" initials="DR" lastIdx="10" clrIdx="5">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8" autoAdjust="0"/>
    <p:restoredTop sz="89511" autoAdjust="0"/>
  </p:normalViewPr>
  <p:slideViewPr>
    <p:cSldViewPr>
      <p:cViewPr varScale="1">
        <p:scale>
          <a:sx n="67" d="100"/>
          <a:sy n="67" d="100"/>
        </p:scale>
        <p:origin x="588" y="60"/>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1344" y="1"/>
            <a:ext cx="3037840" cy="466972"/>
          </a:xfrm>
          <a:prstGeom prst="rect">
            <a:avLst/>
          </a:prstGeom>
        </p:spPr>
        <p:txBody>
          <a:bodyPr vert="horz" lIns="93177" tIns="46589" rIns="93177" bIns="46589" rtlCol="0"/>
          <a:lstStyle>
            <a:lvl1pPr algn="r">
              <a:defRPr sz="1200"/>
            </a:lvl1pPr>
          </a:lstStyle>
          <a:p>
            <a:fld id="{79C1F877-6AE9-4508-89C8-6D242E305D4A}" type="datetimeFigureOut">
              <a:rPr lang="en-US" smtClean="0"/>
              <a:t>1/26/2018</a:t>
            </a:fld>
            <a:endParaRPr lang="en-US" dirty="0"/>
          </a:p>
        </p:txBody>
      </p:sp>
      <p:sp>
        <p:nvSpPr>
          <p:cNvPr id="4" name="Footer Placeholder 3"/>
          <p:cNvSpPr>
            <a:spLocks noGrp="1"/>
          </p:cNvSpPr>
          <p:nvPr>
            <p:ph type="ftr" sz="quarter" idx="2"/>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344" y="8829430"/>
            <a:ext cx="3037840" cy="466971"/>
          </a:xfrm>
          <a:prstGeom prst="rect">
            <a:avLst/>
          </a:prstGeom>
        </p:spPr>
        <p:txBody>
          <a:bodyPr vert="horz" lIns="93177" tIns="46589" rIns="93177" bIns="46589"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1344" y="1"/>
            <a:ext cx="3037840" cy="466972"/>
          </a:xfrm>
          <a:prstGeom prst="rect">
            <a:avLst/>
          </a:prstGeom>
        </p:spPr>
        <p:txBody>
          <a:bodyPr vert="horz" lIns="93177" tIns="46589" rIns="93177" bIns="46589" rtlCol="0"/>
          <a:lstStyle>
            <a:lvl1pPr algn="r">
              <a:defRPr sz="1200"/>
            </a:lvl1pPr>
          </a:lstStyle>
          <a:p>
            <a:fld id="{EA30C96A-970B-485D-BC70-902C033B71E8}" type="datetimeFigureOut">
              <a:rPr lang="en-US" smtClean="0"/>
              <a:t>1/26/2018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5"/>
            <a:ext cx="5608320" cy="3660456"/>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430"/>
            <a:ext cx="3037840" cy="46697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344" y="8829430"/>
            <a:ext cx="3037840" cy="466971"/>
          </a:xfrm>
          <a:prstGeom prst="rect">
            <a:avLst/>
          </a:prstGeom>
        </p:spPr>
        <p:txBody>
          <a:bodyPr vert="horz" lIns="93177" tIns="46589" rIns="93177" bIns="46589"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11086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5</a:t>
            </a:fld>
            <a:endParaRPr lang="en-US" dirty="0"/>
          </a:p>
        </p:txBody>
      </p:sp>
    </p:spTree>
    <p:extLst>
      <p:ext uri="{BB962C8B-B14F-4D97-AF65-F5344CB8AC3E}">
        <p14:creationId xmlns:p14="http://schemas.microsoft.com/office/powerpoint/2010/main" val="425685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C7B32-1500-4CC4-BCD8-F8168714943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5397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0627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7543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44319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8958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4" descr="cmslog4c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90884"/>
            <a:ext cx="2286000" cy="9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age of the new Medicare card." title="New Medicare Card Image"/>
          <p:cNvPicPr>
            <a:picLocks noChangeAspect="1"/>
          </p:cNvPicPr>
          <p:nvPr userDrawn="1"/>
        </p:nvPicPr>
        <p:blipFill>
          <a:blip r:embed="rId3"/>
          <a:stretch>
            <a:fillRect/>
          </a:stretch>
        </p:blipFill>
        <p:spPr>
          <a:xfrm>
            <a:off x="381000" y="3238500"/>
            <a:ext cx="4114800" cy="2579745"/>
          </a:xfrm>
          <a:prstGeom prst="rect">
            <a:avLst/>
          </a:prstGeom>
        </p:spPr>
      </p:pic>
    </p:spTree>
    <p:extLst>
      <p:ext uri="{BB962C8B-B14F-4D97-AF65-F5344CB8AC3E}">
        <p14:creationId xmlns:p14="http://schemas.microsoft.com/office/powerpoint/2010/main" val="35431981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0991706"/>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414838" y="4185140"/>
            <a:ext cx="4271962" cy="1377460"/>
          </a:xfrm>
        </p:spPr>
        <p:txBody>
          <a:bodyPr/>
          <a:lstStyle/>
          <a:p>
            <a:r>
              <a:rPr lang="en-US" dirty="0" smtClean="0">
                <a:solidFill>
                  <a:schemeClr val="tx1"/>
                </a:solidFill>
              </a:rPr>
              <a:t>Long-Term Services </a:t>
            </a:r>
          </a:p>
          <a:p>
            <a:r>
              <a:rPr lang="en-US" dirty="0" smtClean="0">
                <a:solidFill>
                  <a:schemeClr val="tx1"/>
                </a:solidFill>
              </a:rPr>
              <a:t>and Supports</a:t>
            </a:r>
          </a:p>
          <a:p>
            <a:r>
              <a:rPr lang="en-US" dirty="0" smtClean="0">
                <a:solidFill>
                  <a:schemeClr val="tx1"/>
                </a:solidFill>
              </a:rPr>
              <a:t>1/30/18</a:t>
            </a:r>
          </a:p>
        </p:txBody>
      </p:sp>
      <p:sp>
        <p:nvSpPr>
          <p:cNvPr id="6" name="Title 5"/>
          <p:cNvSpPr>
            <a:spLocks noGrp="1"/>
          </p:cNvSpPr>
          <p:nvPr>
            <p:ph type="ctrTitle"/>
          </p:nvPr>
        </p:nvSpPr>
        <p:spPr/>
        <p:txBody>
          <a:bodyPr/>
          <a:lstStyle/>
          <a:p>
            <a:r>
              <a:rPr lang="en-US" dirty="0" smtClean="0"/>
              <a:t>New Medicare Card Project </a:t>
            </a:r>
            <a:endParaRPr lang="en-US" dirty="0"/>
          </a:p>
        </p:txBody>
      </p:sp>
    </p:spTree>
    <p:extLst>
      <p:ext uri="{BB962C8B-B14F-4D97-AF65-F5344CB8AC3E}">
        <p14:creationId xmlns:p14="http://schemas.microsoft.com/office/powerpoint/2010/main" val="601019408"/>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029200" cy="445134"/>
          </a:xfrm>
        </p:spPr>
        <p:txBody>
          <a:bodyPr/>
          <a:lstStyle/>
          <a:p>
            <a:r>
              <a:rPr lang="en-US" dirty="0" smtClean="0">
                <a:solidFill>
                  <a:prstClr val="white"/>
                </a:solidFill>
              </a:rPr>
              <a:t>Key Points to Know</a:t>
            </a:r>
            <a:endParaRPr lang="en-US" dirty="0"/>
          </a:p>
        </p:txBody>
      </p:sp>
      <p:sp>
        <p:nvSpPr>
          <p:cNvPr id="3" name="Content Placeholder 2"/>
          <p:cNvSpPr>
            <a:spLocks noGrp="1"/>
          </p:cNvSpPr>
          <p:nvPr>
            <p:ph idx="1"/>
          </p:nvPr>
        </p:nvSpPr>
        <p:spPr>
          <a:xfrm>
            <a:off x="628650" y="1287624"/>
            <a:ext cx="7886700" cy="5232202"/>
          </a:xfrm>
        </p:spPr>
        <p:txBody>
          <a:bodyPr/>
          <a:lstStyle/>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need to be ready by April 1, 2018 (systems and business processes) </a:t>
            </a:r>
          </a:p>
          <a:p>
            <a:pPr marL="457200" lvl="0" indent="-457200" defTabSz="9144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kern="0" dirty="0" smtClean="0">
                <a:solidFill>
                  <a:prstClr val="black"/>
                </a:solidFill>
                <a:latin typeface="Times New Roman" panose="02020603050405020304" pitchFamily="18" charset="0"/>
                <a:cs typeface="Times New Roman" panose="02020603050405020304" pitchFamily="18" charset="0"/>
              </a:rPr>
              <a:t>There will be a 21- month transition period from April 1, 2018 – December 31, 2019</a:t>
            </a:r>
          </a:p>
          <a:p>
            <a:pPr marL="457200" lvl="0" indent="-457200" defTabSz="914400">
              <a:buFont typeface="+mj-lt"/>
              <a:buAutoNum type="arabicPeriod"/>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will have 3 ways to get the new MBI:</a:t>
            </a:r>
          </a:p>
          <a:p>
            <a:pPr marL="914400" lvl="1" indent="-457200">
              <a:buFont typeface="+mj-lt"/>
              <a:buAutoNum type="alphaLcPeriod"/>
            </a:pPr>
            <a:r>
              <a:rPr lang="en-US" sz="2000" kern="0" dirty="0" smtClean="0">
                <a:solidFill>
                  <a:prstClr val="black"/>
                </a:solidFill>
                <a:latin typeface="Times New Roman" panose="02020603050405020304" pitchFamily="18" charset="0"/>
                <a:cs typeface="Times New Roman" panose="02020603050405020304" pitchFamily="18" charset="0"/>
              </a:rPr>
              <a:t>Patient presents the card at time of service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receives it through the remittance advice</a:t>
            </a:r>
          </a:p>
          <a:p>
            <a:pPr marL="914400" lvl="1" indent="-457200">
              <a:buFont typeface="+mj-lt"/>
              <a:buAutoNum type="alphaLcPeriod"/>
            </a:pPr>
            <a:r>
              <a:rPr lang="en-US" sz="2000" dirty="0" smtClean="0">
                <a:solidFill>
                  <a:prstClr val="black"/>
                </a:solidFill>
                <a:latin typeface="Times New Roman" panose="02020603050405020304" pitchFamily="18" charset="0"/>
                <a:cs typeface="Times New Roman" panose="02020603050405020304" pitchFamily="18" charset="0"/>
              </a:rPr>
              <a:t>Provider obtains it through the a secure web portal with the MAC</a:t>
            </a:r>
          </a:p>
          <a:p>
            <a:pPr lvl="1"/>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smtClean="0">
                <a:solidFill>
                  <a:prstClr val="black"/>
                </a:solidFill>
                <a:latin typeface="Times New Roman" panose="02020603050405020304" pitchFamily="18" charset="0"/>
                <a:cs typeface="Times New Roman" panose="02020603050405020304" pitchFamily="18" charset="0"/>
              </a:rPr>
              <a:t>Providers have resources </a:t>
            </a:r>
            <a:r>
              <a:rPr lang="en-US" sz="2000" dirty="0">
                <a:solidFill>
                  <a:prstClr val="black"/>
                </a:solidFill>
                <a:latin typeface="Times New Roman" panose="02020603050405020304" pitchFamily="18" charset="0"/>
                <a:cs typeface="Times New Roman" panose="02020603050405020304" pitchFamily="18" charset="0"/>
              </a:rPr>
              <a:t>you can use when you talk to people with Medicare about the new Medicare cards: https://</a:t>
            </a:r>
            <a:r>
              <a:rPr lang="en-US" sz="2000" dirty="0" smtClean="0">
                <a:solidFill>
                  <a:prstClr val="black"/>
                </a:solidFill>
                <a:latin typeface="Times New Roman" panose="02020603050405020304" pitchFamily="18" charset="0"/>
                <a:cs typeface="Times New Roman" panose="02020603050405020304" pitchFamily="18" charset="0"/>
              </a:rPr>
              <a:t>www.cms.gov/Medicare/New-Medicare-Card/Partners-and-Employers/Partners-and-employers.html  </a:t>
            </a: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dirty="0" smtClean="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7052441" y="6458716"/>
            <a:ext cx="2057400" cy="365125"/>
          </a:xfrm>
          <a:prstGeom prst="rect">
            <a:avLst/>
          </a:prstGeom>
        </p:spPr>
        <p:txBody>
          <a:bodyPr/>
          <a:lstStyle/>
          <a:p>
            <a:pPr algn="r"/>
            <a:r>
              <a:rPr lang="en-US" dirty="0" smtClean="0"/>
              <a:t>11</a:t>
            </a:r>
            <a:endParaRPr lang="en-US" dirty="0"/>
          </a:p>
        </p:txBody>
      </p:sp>
    </p:spTree>
    <p:extLst>
      <p:ext uri="{BB962C8B-B14F-4D97-AF65-F5344CB8AC3E}">
        <p14:creationId xmlns:p14="http://schemas.microsoft.com/office/powerpoint/2010/main" val="211929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0053" y="256794"/>
            <a:ext cx="2181225" cy="445134"/>
          </a:xfrm>
          <a:prstGeom prst="rect">
            <a:avLst/>
          </a:prstGeom>
        </p:spPr>
        <p:txBody>
          <a:bodyPr vert="horz" wrap="square" lIns="0" tIns="0" rIns="0" bIns="0" rtlCol="0">
            <a:spAutoFit/>
          </a:bodyPr>
          <a:lstStyle/>
          <a:p>
            <a:pPr marL="12700">
              <a:lnSpc>
                <a:spcPct val="100000"/>
              </a:lnSpc>
            </a:pPr>
            <a:r>
              <a:rPr dirty="0"/>
              <a:t>Final</a:t>
            </a:r>
            <a:r>
              <a:rPr spc="-170" dirty="0"/>
              <a:t> </a:t>
            </a:r>
            <a:r>
              <a:rPr dirty="0" smtClean="0"/>
              <a:t>Thoughts</a:t>
            </a:r>
            <a:r>
              <a:rPr lang="en-US" dirty="0" smtClean="0"/>
              <a:t> </a:t>
            </a:r>
            <a:endParaRPr dirty="0"/>
          </a:p>
        </p:txBody>
      </p:sp>
      <p:sp>
        <p:nvSpPr>
          <p:cNvPr id="3" name="object 3"/>
          <p:cNvSpPr txBox="1"/>
          <p:nvPr/>
        </p:nvSpPr>
        <p:spPr>
          <a:xfrm>
            <a:off x="595376" y="1104138"/>
            <a:ext cx="7717155" cy="2769989"/>
          </a:xfrm>
          <a:prstGeom prst="rect">
            <a:avLst/>
          </a:prstGeom>
        </p:spPr>
        <p:txBody>
          <a:bodyPr vert="horz" wrap="square" lIns="0" tIns="0" rIns="0" bIns="0" rtlCol="0">
            <a:spAutoFit/>
          </a:bodyPr>
          <a:lstStyle/>
          <a:p>
            <a:pPr marL="457200" lvl="0" indent="-457200">
              <a:buFont typeface="Arial" panose="020B0604020202020204" pitchFamily="34" charset="0"/>
              <a:buChar char="•"/>
              <a:defRPr/>
            </a:pPr>
            <a:r>
              <a:rPr lang="en-US" sz="2000" dirty="0" smtClean="0">
                <a:solidFill>
                  <a:prstClr val="black"/>
                </a:solidFill>
                <a:latin typeface="Times New Roman" panose="02020603050405020304" pitchFamily="18" charset="0"/>
                <a:cs typeface="Times New Roman" panose="02020603050405020304" pitchFamily="18" charset="0"/>
              </a:rPr>
              <a:t>Thank you for participating today. </a:t>
            </a:r>
            <a:r>
              <a:rPr lang="en-US" sz="2000" dirty="0">
                <a:solidFill>
                  <a:prstClr val="black"/>
                </a:solidFill>
                <a:latin typeface="Times New Roman" panose="02020603050405020304" pitchFamily="18" charset="0"/>
                <a:cs typeface="Times New Roman" panose="02020603050405020304" pitchFamily="18" charset="0"/>
              </a:rPr>
              <a:t/>
            </a:r>
            <a:br>
              <a:rPr lang="en-US" sz="2000" dirty="0">
                <a:solidFill>
                  <a:prstClr val="black"/>
                </a:solidFill>
                <a:latin typeface="Times New Roman" panose="02020603050405020304" pitchFamily="18" charset="0"/>
                <a:cs typeface="Times New Roman" panose="02020603050405020304" pitchFamily="18" charset="0"/>
              </a:rPr>
            </a:br>
            <a:endParaRPr lang="en-US" sz="2000"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For the most updated information on the New Medicare Card please go to </a:t>
            </a:r>
            <a:r>
              <a:rPr lang="en-US" sz="2000" u="sng" dirty="0">
                <a:solidFill>
                  <a:prstClr val="black"/>
                </a:solidFill>
                <a:latin typeface="Times New Roman" panose="02020603050405020304" pitchFamily="18" charset="0"/>
                <a:cs typeface="Times New Roman" panose="02020603050405020304" pitchFamily="18" charset="0"/>
              </a:rPr>
              <a:t>https://</a:t>
            </a:r>
            <a:r>
              <a:rPr lang="en-US" sz="2000" u="sng" dirty="0" smtClean="0">
                <a:solidFill>
                  <a:prstClr val="black"/>
                </a:solidFill>
                <a:latin typeface="Times New Roman" panose="02020603050405020304" pitchFamily="18" charset="0"/>
                <a:cs typeface="Times New Roman" panose="02020603050405020304" pitchFamily="18" charset="0"/>
              </a:rPr>
              <a:t>www.cms.gov/newcard </a:t>
            </a:r>
          </a:p>
          <a:p>
            <a:pPr marL="457200" indent="-457200">
              <a:buFont typeface="Arial" panose="020B0604020202020204" pitchFamily="34" charset="0"/>
              <a:buChar char="•"/>
            </a:pPr>
            <a:endParaRPr lang="en-US" sz="2000" u="sng" dirty="0">
              <a:solidFill>
                <a:prstClr val="black"/>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Please submit any additional comments or questions to the New Medicare Card team mailbox: </a:t>
            </a:r>
            <a:r>
              <a:rPr lang="en-US" sz="2000" u="sng" dirty="0" smtClean="0">
                <a:latin typeface="Times New Roman" panose="02020603050405020304" pitchFamily="18" charset="0"/>
                <a:cs typeface="Times New Roman" panose="02020603050405020304" pitchFamily="18" charset="0"/>
              </a:rPr>
              <a:t>NewMedicareCardSSNRemoval@cms.hhs.gov  </a:t>
            </a:r>
            <a:endParaRPr lang="en-US" sz="2000" u="sng"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4"/>
          </p:nvPr>
        </p:nvSpPr>
        <p:spPr/>
        <p:txBody>
          <a:bodyPr/>
          <a:lstStyle/>
          <a:p>
            <a:pPr fontAlgn="auto">
              <a:spcBef>
                <a:spcPts val="0"/>
              </a:spcBef>
              <a:spcAft>
                <a:spcPts val="0"/>
              </a:spcAft>
            </a:pPr>
            <a:r>
              <a:rPr lang="en-US" dirty="0" smtClean="0">
                <a:solidFill>
                  <a:prstClr val="black">
                    <a:tint val="75000"/>
                  </a:prstClr>
                </a:solidFill>
              </a:rPr>
              <a:t>12</a:t>
            </a:r>
            <a:endParaRPr lang="en-US" dirty="0">
              <a:solidFill>
                <a:prstClr val="black">
                  <a:tint val="75000"/>
                </a:prstClr>
              </a:solidFill>
            </a:endParaRPr>
          </a:p>
        </p:txBody>
      </p:sp>
    </p:spTree>
    <p:extLst>
      <p:ext uri="{BB962C8B-B14F-4D97-AF65-F5344CB8AC3E}">
        <p14:creationId xmlns:p14="http://schemas.microsoft.com/office/powerpoint/2010/main" val="2732115802"/>
      </p:ext>
    </p:extLst>
  </p:cSld>
  <p:clrMapOvr>
    <a:masterClrMapping/>
  </p:clrMapOvr>
  <mc:AlternateContent xmlns:mc="http://schemas.openxmlformats.org/markup-compatibility/2006" xmlns:p14="http://schemas.microsoft.com/office/powerpoint/2010/main">
    <mc:Choice Requires="p14">
      <p:transition spd="slow" p14:dur="2000" advTm="55364"/>
    </mc:Choice>
    <mc:Fallback xmlns="">
      <p:transition spd="slow" advTm="553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329928"/>
            <a:ext cx="8039100" cy="4308872"/>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spc="5" dirty="0">
                <a:latin typeface="Times New Roman"/>
                <a:cs typeface="Times New Roman"/>
              </a:rPr>
              <a:t>for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and health </a:t>
            </a:r>
            <a:r>
              <a:rPr sz="2000" dirty="0" smtClean="0">
                <a:latin typeface="Times New Roman"/>
                <a:cs typeface="Times New Roman"/>
              </a:rPr>
              <a:t>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sz="2000" spc="-5" dirty="0" smtClean="0">
                <a:latin typeface="Times New Roman"/>
                <a:cs typeface="Times New Roman"/>
              </a:rPr>
              <a:t>mandates </a:t>
            </a:r>
            <a:r>
              <a:rPr sz="2000" dirty="0">
                <a:latin typeface="Times New Roman"/>
                <a:cs typeface="Times New Roman"/>
              </a:rPr>
              <a:t>the removal 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sz="2000" dirty="0" smtClean="0">
                <a:latin typeface="Times New Roman"/>
                <a:cs typeface="Times New Roman"/>
              </a:rPr>
              <a:t>The </a:t>
            </a:r>
            <a:r>
              <a:rPr sz="2000" spc="-5" dirty="0">
                <a:latin typeface="Times New Roman"/>
                <a:cs typeface="Times New Roman"/>
              </a:rPr>
              <a:t>legislation </a:t>
            </a:r>
            <a:r>
              <a:rPr sz="2000" dirty="0">
                <a:latin typeface="Times New Roman"/>
                <a:cs typeface="Times New Roman"/>
              </a:rPr>
              <a:t>requires 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 </a:t>
            </a:r>
            <a:r>
              <a:rPr sz="2000" dirty="0">
                <a:latin typeface="Times New Roman"/>
                <a:cs typeface="Times New Roman"/>
              </a:rPr>
              <a:t>Beneficiary </a:t>
            </a:r>
            <a:r>
              <a:rPr sz="2000" spc="-5" dirty="0">
                <a:latin typeface="Times New Roman"/>
                <a:cs typeface="Times New Roman"/>
              </a:rPr>
              <a:t>Identifier </a:t>
            </a:r>
            <a:r>
              <a:rPr sz="2000" dirty="0">
                <a:latin typeface="Times New Roman"/>
                <a:cs typeface="Times New Roman"/>
              </a:rPr>
              <a:t>(MBI) by April</a:t>
            </a:r>
            <a:r>
              <a:rPr sz="2000" spc="-254" dirty="0">
                <a:latin typeface="Times New Roman"/>
                <a:cs typeface="Times New Roman"/>
              </a:rPr>
              <a:t> </a:t>
            </a:r>
            <a:r>
              <a:rPr lang="en-US" sz="2000" spc="-254" dirty="0" smtClean="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object 3"/>
          <p:cNvSpPr txBox="1">
            <a:spLocks noGrp="1"/>
          </p:cNvSpPr>
          <p:nvPr>
            <p:ph type="title"/>
          </p:nvPr>
        </p:nvSpPr>
        <p:spPr>
          <a:xfrm>
            <a:off x="3008756" y="256032"/>
            <a:ext cx="3126486" cy="430887"/>
          </a:xfrm>
        </p:spPr>
        <p:txBody>
          <a:bodyPr/>
          <a:lstStyle/>
          <a:p>
            <a:r>
              <a:rPr lang="en-US" sz="2800" dirty="0" smtClean="0"/>
              <a:t>Background</a:t>
            </a:r>
            <a:endParaRPr lang="en-US" sz="2800" dirty="0"/>
          </a:p>
        </p:txBody>
      </p:sp>
      <p:sp>
        <p:nvSpPr>
          <p:cNvPr id="12" name="Slide Number Placeholder 11"/>
          <p:cNvSpPr>
            <a:spLocks noGrp="1"/>
          </p:cNvSpPr>
          <p:nvPr>
            <p:ph type="sldNum" sz="quarter" idx="4294967295"/>
          </p:nvPr>
        </p:nvSpPr>
        <p:spPr>
          <a:xfrm>
            <a:off x="4968240" y="4800600"/>
            <a:ext cx="2133600" cy="365125"/>
          </a:xfrm>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2</a:t>
            </a:fld>
            <a:endParaRPr lang="en-US" dirty="0">
              <a:solidFill>
                <a:prstClr val="black">
                  <a:tint val="75000"/>
                </a:prstClr>
              </a:solidFill>
            </a:endParaRPr>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928" y="1104138"/>
            <a:ext cx="8522335" cy="5539978"/>
          </a:xfrm>
          <a:prstGeom prst="rect">
            <a:avLst/>
          </a:prstGeom>
        </p:spPr>
        <p:txBody>
          <a:bodyPr vert="horz" wrap="square" lIns="0" tIns="0" rIns="0" bIns="0" rtlCol="0">
            <a:spAutoFit/>
          </a:bodyPr>
          <a:lstStyle/>
          <a:p>
            <a:pPr marL="12700">
              <a:lnSpc>
                <a:spcPct val="100000"/>
              </a:lnSpc>
            </a:pPr>
            <a:r>
              <a:rPr sz="2000" dirty="0">
                <a:latin typeface="Times New Roman"/>
                <a:cs typeface="Times New Roman"/>
              </a:rPr>
              <a:t>The </a:t>
            </a:r>
            <a:r>
              <a:rPr lang="en-US" sz="2000" dirty="0" smtClean="0">
                <a:latin typeface="Times New Roman"/>
                <a:cs typeface="Times New Roman"/>
              </a:rPr>
              <a:t>SSN Removal </a:t>
            </a:r>
            <a:r>
              <a:rPr sz="2000" dirty="0" smtClean="0">
                <a:latin typeface="Times New Roman"/>
                <a:cs typeface="Times New Roman"/>
              </a:rPr>
              <a:t>solution </a:t>
            </a:r>
            <a:r>
              <a:rPr sz="2000" spc="-5" dirty="0" smtClean="0">
                <a:latin typeface="Times New Roman"/>
                <a:cs typeface="Times New Roman"/>
              </a:rPr>
              <a:t>must </a:t>
            </a:r>
            <a:r>
              <a:rPr sz="2000" dirty="0">
                <a:latin typeface="Times New Roman"/>
                <a:cs typeface="Times New Roman"/>
              </a:rPr>
              <a:t>provide the following</a:t>
            </a:r>
            <a:r>
              <a:rPr sz="2000" spc="-140" dirty="0">
                <a:latin typeface="Times New Roman"/>
                <a:cs typeface="Times New Roman"/>
              </a:rPr>
              <a:t> </a:t>
            </a:r>
            <a:r>
              <a:rPr sz="2000" spc="-5" dirty="0">
                <a:latin typeface="Times New Roman"/>
                <a:cs typeface="Times New Roman"/>
              </a:rPr>
              <a:t>capabilities:</a:t>
            </a:r>
            <a:endParaRPr sz="2000" dirty="0">
              <a:latin typeface="Times New Roman"/>
              <a:cs typeface="Times New Roman"/>
            </a:endParaRPr>
          </a:p>
          <a:p>
            <a:pPr>
              <a:lnSpc>
                <a:spcPct val="100000"/>
              </a:lnSpc>
            </a:pPr>
            <a:endParaRPr sz="2000" dirty="0">
              <a:latin typeface="Times New Roman"/>
              <a:cs typeface="Times New Roman"/>
            </a:endParaRPr>
          </a:p>
          <a:p>
            <a:pPr marL="927100" marR="170815" indent="-457200">
              <a:lnSpc>
                <a:spcPct val="100000"/>
              </a:lnSpc>
              <a:buAutoNum type="arabicPeriod"/>
              <a:tabLst>
                <a:tab pos="927100" algn="l"/>
                <a:tab pos="927735" algn="l"/>
              </a:tabLst>
            </a:pPr>
            <a:r>
              <a:rPr sz="2000" b="1" dirty="0">
                <a:latin typeface="Times New Roman"/>
                <a:cs typeface="Times New Roman"/>
              </a:rPr>
              <a:t>Generate </a:t>
            </a:r>
            <a:r>
              <a:rPr lang="en-US" sz="2000" b="1" dirty="0" smtClean="0">
                <a:latin typeface="Times New Roman"/>
                <a:cs typeface="Times New Roman"/>
              </a:rPr>
              <a:t>Medicare Beneficiary Identifiers (</a:t>
            </a:r>
            <a:r>
              <a:rPr sz="2000" b="1" dirty="0" smtClean="0">
                <a:latin typeface="Times New Roman"/>
                <a:cs typeface="Times New Roman"/>
              </a:rPr>
              <a:t>MBI</a:t>
            </a:r>
            <a:r>
              <a:rPr lang="en-US" sz="2000" b="1" dirty="0" smtClean="0">
                <a:latin typeface="Times New Roman"/>
                <a:cs typeface="Times New Roman"/>
              </a:rPr>
              <a:t>)</a:t>
            </a:r>
            <a:r>
              <a:rPr sz="2000" b="1" dirty="0" smtClean="0">
                <a:latin typeface="Times New Roman"/>
                <a:cs typeface="Times New Roman"/>
              </a:rPr>
              <a:t> </a:t>
            </a:r>
            <a:r>
              <a:rPr sz="2000" b="1" dirty="0">
                <a:latin typeface="Times New Roman"/>
                <a:cs typeface="Times New Roman"/>
              </a:rPr>
              <a:t>for all beneficiaries: </a:t>
            </a:r>
            <a:r>
              <a:rPr sz="2000" dirty="0">
                <a:latin typeface="Times New Roman"/>
                <a:cs typeface="Times New Roman"/>
              </a:rPr>
              <a:t>Includes existing (currently</a:t>
            </a:r>
            <a:r>
              <a:rPr sz="2000" spc="-295" dirty="0">
                <a:latin typeface="Times New Roman"/>
                <a:cs typeface="Times New Roman"/>
              </a:rPr>
              <a:t> </a:t>
            </a:r>
            <a:r>
              <a:rPr sz="2000" dirty="0" smtClean="0">
                <a:latin typeface="Times New Roman"/>
                <a:cs typeface="Times New Roman"/>
              </a:rPr>
              <a:t>active</a:t>
            </a:r>
            <a:r>
              <a:rPr lang="en-US" sz="2000" dirty="0" smtClean="0">
                <a:latin typeface="Times New Roman"/>
                <a:cs typeface="Times New Roman"/>
              </a:rPr>
              <a:t>, </a:t>
            </a:r>
            <a:r>
              <a:rPr sz="2000" dirty="0" smtClean="0">
                <a:latin typeface="Times New Roman"/>
                <a:cs typeface="Times New Roman"/>
              </a:rPr>
              <a:t>deceased</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or archived) and new</a:t>
            </a:r>
            <a:r>
              <a:rPr sz="2000" spc="-90"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buFont typeface="Times New Roman"/>
              <a:buAutoNum type="arabicPeriod"/>
            </a:pPr>
            <a:endParaRPr sz="2000" dirty="0">
              <a:latin typeface="Times New Roman"/>
              <a:cs typeface="Times New Roman"/>
            </a:endParaRPr>
          </a:p>
          <a:p>
            <a:pPr marL="927100" indent="-457200">
              <a:lnSpc>
                <a:spcPct val="100000"/>
              </a:lnSpc>
              <a:buAutoNum type="arabicPeriod"/>
              <a:tabLst>
                <a:tab pos="927100" algn="l"/>
                <a:tab pos="927735" algn="l"/>
              </a:tabLst>
            </a:pPr>
            <a:r>
              <a:rPr sz="2000" b="1" dirty="0">
                <a:latin typeface="Times New Roman"/>
                <a:cs typeface="Times New Roman"/>
              </a:rPr>
              <a:t>Issue </a:t>
            </a:r>
            <a:r>
              <a:rPr sz="2000" b="1" spc="-30" dirty="0">
                <a:latin typeface="Times New Roman"/>
                <a:cs typeface="Times New Roman"/>
              </a:rPr>
              <a:t>new, </a:t>
            </a:r>
            <a:r>
              <a:rPr sz="2000" b="1" spc="-5" dirty="0">
                <a:latin typeface="Times New Roman"/>
                <a:cs typeface="Times New Roman"/>
              </a:rPr>
              <a:t>redesigned Medicare </a:t>
            </a:r>
            <a:r>
              <a:rPr sz="2000" b="1" dirty="0">
                <a:latin typeface="Times New Roman"/>
                <a:cs typeface="Times New Roman"/>
              </a:rPr>
              <a:t>cards: </a:t>
            </a:r>
            <a:r>
              <a:rPr sz="2000" dirty="0">
                <a:latin typeface="Times New Roman"/>
                <a:cs typeface="Times New Roman"/>
              </a:rPr>
              <a:t>New cards containing the</a:t>
            </a:r>
            <a:r>
              <a:rPr sz="2000" spc="-114"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marL="927100">
              <a:lnSpc>
                <a:spcPct val="100000"/>
              </a:lnSpc>
            </a:pPr>
            <a:r>
              <a:rPr sz="2000" dirty="0">
                <a:latin typeface="Times New Roman"/>
                <a:cs typeface="Times New Roman"/>
              </a:rPr>
              <a:t>to existing and new</a:t>
            </a:r>
            <a:r>
              <a:rPr sz="2000" spc="-75" dirty="0">
                <a:latin typeface="Times New Roman"/>
                <a:cs typeface="Times New Roman"/>
              </a:rPr>
              <a:t> </a:t>
            </a:r>
            <a:r>
              <a:rPr sz="2000" spc="-5" dirty="0">
                <a:latin typeface="Times New Roman"/>
                <a:cs typeface="Times New Roman"/>
              </a:rPr>
              <a:t>beneficiaries</a:t>
            </a:r>
            <a:endParaRPr sz="2000" dirty="0">
              <a:latin typeface="Times New Roman"/>
              <a:cs typeface="Times New Roman"/>
            </a:endParaRPr>
          </a:p>
          <a:p>
            <a:pPr>
              <a:lnSpc>
                <a:spcPct val="100000"/>
              </a:lnSpc>
            </a:pPr>
            <a:endParaRPr sz="2000" dirty="0">
              <a:latin typeface="Times New Roman"/>
              <a:cs typeface="Times New Roman"/>
            </a:endParaRPr>
          </a:p>
          <a:p>
            <a:pPr marL="927100" indent="-457200">
              <a:lnSpc>
                <a:spcPct val="100000"/>
              </a:lnSpc>
              <a:buAutoNum type="arabicPeriod" startAt="3"/>
              <a:tabLst>
                <a:tab pos="927100" algn="l"/>
                <a:tab pos="927735" algn="l"/>
              </a:tabLst>
            </a:pPr>
            <a:r>
              <a:rPr sz="2000" b="1" dirty="0">
                <a:latin typeface="Times New Roman"/>
                <a:cs typeface="Times New Roman"/>
              </a:rPr>
              <a:t>Modify systems and business </a:t>
            </a:r>
            <a:r>
              <a:rPr sz="2000" b="1" spc="-5" dirty="0">
                <a:latin typeface="Times New Roman"/>
                <a:cs typeface="Times New Roman"/>
              </a:rPr>
              <a:t>processes</a:t>
            </a:r>
            <a:r>
              <a:rPr sz="2000" spc="-5" dirty="0">
                <a:latin typeface="Times New Roman"/>
                <a:cs typeface="Times New Roman"/>
              </a:rPr>
              <a:t>: </a:t>
            </a:r>
            <a:r>
              <a:rPr sz="2000" dirty="0">
                <a:latin typeface="Times New Roman"/>
                <a:cs typeface="Times New Roman"/>
              </a:rPr>
              <a:t>Required updates</a:t>
            </a:r>
            <a:r>
              <a:rPr sz="2000" spc="-185" dirty="0">
                <a:latin typeface="Times New Roman"/>
                <a:cs typeface="Times New Roman"/>
              </a:rPr>
              <a:t> </a:t>
            </a:r>
            <a:r>
              <a:rPr sz="2000" dirty="0">
                <a:latin typeface="Times New Roman"/>
                <a:cs typeface="Times New Roman"/>
              </a:rPr>
              <a:t>to</a:t>
            </a:r>
          </a:p>
          <a:p>
            <a:pPr marL="927100">
              <a:lnSpc>
                <a:spcPct val="100000"/>
              </a:lnSpc>
            </a:pPr>
            <a:r>
              <a:rPr sz="2000" spc="-5" dirty="0">
                <a:latin typeface="Times New Roman"/>
                <a:cs typeface="Times New Roman"/>
              </a:rPr>
              <a:t>accommodate </a:t>
            </a:r>
            <a:r>
              <a:rPr sz="2000" dirty="0">
                <a:latin typeface="Times New Roman"/>
                <a:cs typeface="Times New Roman"/>
              </a:rPr>
              <a:t>receipt, </a:t>
            </a:r>
            <a:r>
              <a:rPr sz="2000" spc="-5" dirty="0">
                <a:latin typeface="Times New Roman"/>
                <a:cs typeface="Times New Roman"/>
              </a:rPr>
              <a:t>transmission, </a:t>
            </a:r>
            <a:r>
              <a:rPr sz="2000" spc="-20" dirty="0">
                <a:latin typeface="Times New Roman"/>
                <a:cs typeface="Times New Roman"/>
              </a:rPr>
              <a:t>display, </a:t>
            </a:r>
            <a:r>
              <a:rPr sz="2000" dirty="0">
                <a:latin typeface="Times New Roman"/>
                <a:cs typeface="Times New Roman"/>
              </a:rPr>
              <a:t>and processing of the</a:t>
            </a:r>
            <a:r>
              <a:rPr sz="2000" spc="-100" dirty="0">
                <a:latin typeface="Times New Roman"/>
                <a:cs typeface="Times New Roman"/>
              </a:rPr>
              <a:t> </a:t>
            </a:r>
            <a:r>
              <a:rPr sz="2000" spc="-5" dirty="0">
                <a:latin typeface="Times New Roman"/>
                <a:cs typeface="Times New Roman"/>
              </a:rPr>
              <a:t>MBI</a:t>
            </a:r>
            <a:endParaRPr sz="2000" dirty="0">
              <a:latin typeface="Times New Roman"/>
              <a:cs typeface="Times New Roman"/>
            </a:endParaRPr>
          </a:p>
          <a:p>
            <a:pPr>
              <a:lnSpc>
                <a:spcPct val="100000"/>
              </a:lnSpc>
            </a:pPr>
            <a:endParaRPr sz="2000" dirty="0">
              <a:latin typeface="Times New Roman"/>
              <a:cs typeface="Times New Roman"/>
            </a:endParaRPr>
          </a:p>
          <a:p>
            <a:pPr marL="469900">
              <a:lnSpc>
                <a:spcPct val="100000"/>
              </a:lnSpc>
            </a:pPr>
            <a:r>
              <a:rPr sz="2000" b="1" dirty="0">
                <a:latin typeface="Times New Roman"/>
                <a:cs typeface="Times New Roman"/>
              </a:rPr>
              <a:t>CMS </a:t>
            </a:r>
            <a:r>
              <a:rPr sz="2000" b="1" spc="-5" dirty="0">
                <a:latin typeface="Times New Roman"/>
                <a:cs typeface="Times New Roman"/>
              </a:rPr>
              <a:t>will </a:t>
            </a:r>
            <a:r>
              <a:rPr sz="2000" b="1" dirty="0">
                <a:latin typeface="Times New Roman"/>
                <a:cs typeface="Times New Roman"/>
              </a:rPr>
              <a:t>use </a:t>
            </a:r>
            <a:r>
              <a:rPr sz="2000" b="1" dirty="0" smtClean="0">
                <a:latin typeface="Times New Roman"/>
                <a:cs typeface="Times New Roman"/>
              </a:rPr>
              <a:t>a</a:t>
            </a:r>
            <a:r>
              <a:rPr lang="en-US" sz="2000" b="1" dirty="0" smtClean="0">
                <a:latin typeface="Times New Roman"/>
                <a:cs typeface="Times New Roman"/>
              </a:rPr>
              <a:t>n</a:t>
            </a:r>
            <a:r>
              <a:rPr sz="2000" b="1" dirty="0" smtClean="0">
                <a:latin typeface="Times New Roman"/>
                <a:cs typeface="Times New Roman"/>
              </a:rPr>
              <a:t> </a:t>
            </a:r>
            <a:r>
              <a:rPr sz="2000" b="1" dirty="0">
                <a:latin typeface="Times New Roman"/>
                <a:cs typeface="Times New Roman"/>
              </a:rPr>
              <a:t>MBI generator</a:t>
            </a:r>
            <a:r>
              <a:rPr sz="2000" b="1" spc="-145" dirty="0">
                <a:latin typeface="Times New Roman"/>
                <a:cs typeface="Times New Roman"/>
              </a:rPr>
              <a:t> </a:t>
            </a:r>
            <a:r>
              <a:rPr sz="2000" b="1" dirty="0">
                <a:latin typeface="Times New Roman"/>
                <a:cs typeface="Times New Roman"/>
              </a:rPr>
              <a:t>to:</a:t>
            </a:r>
            <a:endParaRPr sz="2000" dirty="0">
              <a:latin typeface="Times New Roman"/>
              <a:cs typeface="Times New Roman"/>
            </a:endParaRPr>
          </a:p>
          <a:p>
            <a:pPr marL="698500" marR="5080" indent="-228600">
              <a:lnSpc>
                <a:spcPct val="100000"/>
              </a:lnSpc>
              <a:buFont typeface="Arial"/>
              <a:buChar char="•"/>
              <a:tabLst>
                <a:tab pos="697865" algn="l"/>
                <a:tab pos="698500" algn="l"/>
              </a:tabLst>
            </a:pPr>
            <a:r>
              <a:rPr sz="2000" dirty="0">
                <a:latin typeface="Times New Roman"/>
                <a:cs typeface="Times New Roman"/>
              </a:rPr>
              <a:t>Assign </a:t>
            </a:r>
            <a:r>
              <a:rPr sz="2000" spc="5" dirty="0">
                <a:latin typeface="Times New Roman"/>
                <a:cs typeface="Times New Roman"/>
              </a:rPr>
              <a:t>150 </a:t>
            </a:r>
            <a:r>
              <a:rPr sz="2000" spc="-5" dirty="0">
                <a:latin typeface="Times New Roman"/>
                <a:cs typeface="Times New Roman"/>
              </a:rPr>
              <a:t>million MBIs in </a:t>
            </a:r>
            <a:r>
              <a:rPr sz="2000" dirty="0">
                <a:latin typeface="Times New Roman"/>
                <a:cs typeface="Times New Roman"/>
              </a:rPr>
              <a:t>the </a:t>
            </a:r>
            <a:r>
              <a:rPr sz="2000" spc="-5" dirty="0">
                <a:latin typeface="Times New Roman"/>
                <a:cs typeface="Times New Roman"/>
              </a:rPr>
              <a:t>initial enumeration </a:t>
            </a:r>
            <a:r>
              <a:rPr sz="2000" dirty="0">
                <a:latin typeface="Times New Roman"/>
                <a:cs typeface="Times New Roman"/>
              </a:rPr>
              <a:t>(60 </a:t>
            </a:r>
            <a:r>
              <a:rPr sz="2000" spc="-5" dirty="0">
                <a:latin typeface="Times New Roman"/>
                <a:cs typeface="Times New Roman"/>
              </a:rPr>
              <a:t>million </a:t>
            </a:r>
            <a:r>
              <a:rPr sz="2000" dirty="0">
                <a:latin typeface="Times New Roman"/>
                <a:cs typeface="Times New Roman"/>
              </a:rPr>
              <a:t>active and</a:t>
            </a:r>
            <a:r>
              <a:rPr sz="2000" spc="-120" dirty="0">
                <a:latin typeface="Times New Roman"/>
                <a:cs typeface="Times New Roman"/>
              </a:rPr>
              <a:t> </a:t>
            </a:r>
            <a:r>
              <a:rPr sz="2000" dirty="0" smtClean="0">
                <a:latin typeface="Times New Roman"/>
                <a:cs typeface="Times New Roman"/>
              </a:rPr>
              <a:t>90</a:t>
            </a:r>
            <a:r>
              <a:rPr lang="en-US" sz="2000" dirty="0" smtClean="0">
                <a:latin typeface="Times New Roman"/>
                <a:cs typeface="Times New Roman"/>
              </a:rPr>
              <a:t> </a:t>
            </a:r>
            <a:r>
              <a:rPr sz="2000" spc="-10" dirty="0" smtClean="0">
                <a:latin typeface="Times New Roman"/>
                <a:cs typeface="Times New Roman"/>
              </a:rPr>
              <a:t>million </a:t>
            </a:r>
            <a:r>
              <a:rPr sz="2000" dirty="0">
                <a:latin typeface="Times New Roman"/>
                <a:cs typeface="Times New Roman"/>
              </a:rPr>
              <a:t>deceased/archived) and generate a unique </a:t>
            </a:r>
            <a:r>
              <a:rPr sz="2000" spc="-5" dirty="0">
                <a:latin typeface="Times New Roman"/>
                <a:cs typeface="Times New Roman"/>
              </a:rPr>
              <a:t>MBI </a:t>
            </a:r>
            <a:r>
              <a:rPr sz="2000" dirty="0">
                <a:latin typeface="Times New Roman"/>
                <a:cs typeface="Times New Roman"/>
              </a:rPr>
              <a:t>for each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sz="2000" spc="-114" dirty="0" smtClean="0">
                <a:latin typeface="Times New Roman"/>
                <a:cs typeface="Times New Roman"/>
              </a:rPr>
              <a:t> </a:t>
            </a:r>
            <a:r>
              <a:rPr sz="2000" dirty="0">
                <a:latin typeface="Times New Roman"/>
                <a:cs typeface="Times New Roman"/>
              </a:rPr>
              <a:t>beneficiary</a:t>
            </a:r>
          </a:p>
          <a:p>
            <a:pPr marL="698500" marR="229235" indent="-228600">
              <a:lnSpc>
                <a:spcPct val="100000"/>
              </a:lnSpc>
              <a:buFont typeface="Arial"/>
              <a:buChar char="•"/>
              <a:tabLst>
                <a:tab pos="697865" algn="l"/>
                <a:tab pos="698500" algn="l"/>
              </a:tabLst>
            </a:pPr>
            <a:r>
              <a:rPr sz="2000" dirty="0">
                <a:latin typeface="Times New Roman"/>
                <a:cs typeface="Times New Roman"/>
              </a:rPr>
              <a:t>Generate a new unique </a:t>
            </a:r>
            <a:r>
              <a:rPr sz="2000" spc="-5" dirty="0">
                <a:latin typeface="Times New Roman"/>
                <a:cs typeface="Times New Roman"/>
              </a:rPr>
              <a:t>MBI </a:t>
            </a:r>
            <a:r>
              <a:rPr sz="2000" dirty="0">
                <a:latin typeface="Times New Roman"/>
                <a:cs typeface="Times New Roman"/>
              </a:rPr>
              <a:t>for a Medicare beneficiary whose identity</a:t>
            </a:r>
            <a:r>
              <a:rPr sz="2000" spc="-200" dirty="0">
                <a:latin typeface="Times New Roman"/>
                <a:cs typeface="Times New Roman"/>
              </a:rPr>
              <a:t> </a:t>
            </a:r>
            <a:r>
              <a:rPr sz="2000" dirty="0" smtClean="0">
                <a:latin typeface="Times New Roman"/>
                <a:cs typeface="Times New Roman"/>
              </a:rPr>
              <a:t>has</a:t>
            </a:r>
            <a:r>
              <a:rPr lang="en-US" sz="2000" dirty="0" smtClean="0">
                <a:latin typeface="Times New Roman"/>
                <a:cs typeface="Times New Roman"/>
              </a:rPr>
              <a:t> </a:t>
            </a:r>
            <a:r>
              <a:rPr sz="2000" dirty="0" smtClean="0">
                <a:latin typeface="Times New Roman"/>
                <a:cs typeface="Times New Roman"/>
              </a:rPr>
              <a:t>been</a:t>
            </a:r>
            <a:r>
              <a:rPr sz="2000" spc="-75" dirty="0" smtClean="0">
                <a:latin typeface="Times New Roman"/>
                <a:cs typeface="Times New Roman"/>
              </a:rPr>
              <a:t> </a:t>
            </a:r>
            <a:r>
              <a:rPr sz="2000" spc="-5" dirty="0" smtClean="0">
                <a:latin typeface="Times New Roman"/>
                <a:cs typeface="Times New Roman"/>
              </a:rPr>
              <a:t>compromise</a:t>
            </a:r>
            <a:r>
              <a:rPr lang="en-US" sz="2000" spc="-5" dirty="0" smtClean="0">
                <a:latin typeface="Times New Roman"/>
                <a:cs typeface="Times New Roman"/>
              </a:rPr>
              <a:t>d</a:t>
            </a:r>
            <a:endParaRPr sz="2000" dirty="0">
              <a:latin typeface="Times New Roman"/>
              <a:cs typeface="Times New Roman"/>
            </a:endParaRPr>
          </a:p>
        </p:txBody>
      </p:sp>
      <p:sp>
        <p:nvSpPr>
          <p:cNvPr id="3" name="object 3"/>
          <p:cNvSpPr txBox="1">
            <a:spLocks noGrp="1"/>
          </p:cNvSpPr>
          <p:nvPr>
            <p:ph type="title"/>
          </p:nvPr>
        </p:nvSpPr>
        <p:spPr>
          <a:xfrm>
            <a:off x="480161" y="256032"/>
            <a:ext cx="8185784" cy="445134"/>
          </a:xfrm>
          <a:prstGeom prst="rect">
            <a:avLst/>
          </a:prstGeom>
        </p:spPr>
        <p:txBody>
          <a:bodyPr vert="horz" wrap="square" lIns="0" tIns="0" rIns="0" bIns="0" rtlCol="0">
            <a:spAutoFit/>
          </a:bodyPr>
          <a:lstStyle/>
          <a:p>
            <a:pPr marL="12700">
              <a:lnSpc>
                <a:spcPct val="100000"/>
              </a:lnSpc>
            </a:pPr>
            <a:r>
              <a:rPr dirty="0"/>
              <a:t>Solution </a:t>
            </a:r>
            <a:r>
              <a:rPr spc="-5" dirty="0" smtClean="0"/>
              <a:t>Concept</a:t>
            </a:r>
            <a:r>
              <a:rPr lang="en-US" spc="-5" dirty="0"/>
              <a:t> </a:t>
            </a:r>
            <a:r>
              <a:rPr lang="en-US" spc="-5" dirty="0" smtClean="0"/>
              <a:t>for the New Medicare Cards</a:t>
            </a:r>
            <a:endParaRPr spc="-5"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3</a:t>
            </a:fld>
            <a:endParaRPr lang="en-US" dirty="0">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1170"/>
    </mc:Choice>
    <mc:Fallback xmlns="">
      <p:transition spd="slow" advTm="6117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104646"/>
            <a:ext cx="8512175" cy="5401479"/>
          </a:xfrm>
          <a:prstGeom prst="rect">
            <a:avLst/>
          </a:prstGeom>
        </p:spPr>
        <p:txBody>
          <a:bodyPr vert="horz" wrap="square" lIns="0" tIns="0" rIns="0" bIns="0" rtlCol="0">
            <a:spAutoFit/>
          </a:bodyPr>
          <a:lstStyle/>
          <a:p>
            <a:pPr marL="12700">
              <a:lnSpc>
                <a:spcPct val="100000"/>
              </a:lnSpc>
            </a:pPr>
            <a:r>
              <a:rPr sz="1900" spc="-5" dirty="0">
                <a:latin typeface="Times New Roman"/>
                <a:cs typeface="Times New Roman"/>
              </a:rPr>
              <a:t>The Medicare Beneficiary Identifier </a:t>
            </a:r>
            <a:r>
              <a:rPr lang="en-US" sz="1900" spc="-5" dirty="0" smtClean="0">
                <a:latin typeface="Times New Roman"/>
                <a:cs typeface="Times New Roman"/>
              </a:rPr>
              <a:t>(MBI) </a:t>
            </a:r>
            <a:r>
              <a:rPr sz="1900" spc="-5" dirty="0" smtClean="0">
                <a:latin typeface="Times New Roman"/>
                <a:cs typeface="Times New Roman"/>
              </a:rPr>
              <a:t>will </a:t>
            </a:r>
            <a:r>
              <a:rPr sz="1900" spc="-5" dirty="0">
                <a:latin typeface="Times New Roman"/>
                <a:cs typeface="Times New Roman"/>
              </a:rPr>
              <a:t>have the following</a:t>
            </a:r>
            <a:r>
              <a:rPr sz="1900" spc="110" dirty="0">
                <a:latin typeface="Times New Roman"/>
                <a:cs typeface="Times New Roman"/>
              </a:rPr>
              <a:t> </a:t>
            </a:r>
            <a:r>
              <a:rPr sz="1900" spc="-5" dirty="0">
                <a:latin typeface="Times New Roman"/>
                <a:cs typeface="Times New Roman"/>
              </a:rPr>
              <a:t>characteristics:</a:t>
            </a:r>
            <a:endParaRPr sz="1900" dirty="0">
              <a:latin typeface="Times New Roman"/>
              <a:cs typeface="Times New Roman"/>
            </a:endParaRPr>
          </a:p>
          <a:p>
            <a:pPr>
              <a:lnSpc>
                <a:spcPct val="100000"/>
              </a:lnSpc>
            </a:pPr>
            <a:endParaRPr sz="1900" dirty="0">
              <a:latin typeface="Times New Roman"/>
              <a:cs typeface="Times New Roman"/>
            </a:endParaRPr>
          </a:p>
          <a:p>
            <a:pPr marL="1041400" marR="112395" indent="-342900">
              <a:lnSpc>
                <a:spcPct val="100000"/>
              </a:lnSpc>
              <a:buFont typeface="Arial"/>
              <a:buChar char="•"/>
              <a:tabLst>
                <a:tab pos="1041400" algn="l"/>
                <a:tab pos="1042035" algn="l"/>
              </a:tabLst>
            </a:pPr>
            <a:r>
              <a:rPr sz="1900" spc="-5" dirty="0">
                <a:latin typeface="Times New Roman"/>
                <a:cs typeface="Times New Roman"/>
              </a:rPr>
              <a:t>The </a:t>
            </a:r>
            <a:r>
              <a:rPr sz="1900" spc="-15" dirty="0">
                <a:latin typeface="Times New Roman"/>
                <a:cs typeface="Times New Roman"/>
              </a:rPr>
              <a:t>same </a:t>
            </a:r>
            <a:r>
              <a:rPr sz="1900" spc="-10" dirty="0">
                <a:latin typeface="Times New Roman"/>
                <a:cs typeface="Times New Roman"/>
              </a:rPr>
              <a:t>number </a:t>
            </a:r>
            <a:r>
              <a:rPr sz="1900" spc="-5" dirty="0">
                <a:latin typeface="Times New Roman"/>
                <a:cs typeface="Times New Roman"/>
              </a:rPr>
              <a:t>of characters as the current HICN </a:t>
            </a:r>
            <a:r>
              <a:rPr sz="1900" spc="-20" dirty="0">
                <a:latin typeface="Times New Roman"/>
                <a:cs typeface="Times New Roman"/>
              </a:rPr>
              <a:t>(11), </a:t>
            </a:r>
            <a:r>
              <a:rPr sz="1900" spc="-5" dirty="0">
                <a:latin typeface="Times New Roman"/>
                <a:cs typeface="Times New Roman"/>
              </a:rPr>
              <a:t>but will be </a:t>
            </a:r>
            <a:r>
              <a:rPr sz="1900" spc="-5" dirty="0" smtClean="0">
                <a:latin typeface="Times New Roman"/>
                <a:cs typeface="Times New Roman"/>
              </a:rPr>
              <a:t>visibly</a:t>
            </a:r>
            <a:r>
              <a:rPr lang="en-US" sz="1900" spc="-5" dirty="0" smtClean="0">
                <a:latin typeface="Times New Roman"/>
                <a:cs typeface="Times New Roman"/>
              </a:rPr>
              <a:t> </a:t>
            </a:r>
            <a:r>
              <a:rPr sz="1900" spc="-5" dirty="0" smtClean="0">
                <a:latin typeface="Times New Roman"/>
                <a:cs typeface="Times New Roman"/>
              </a:rPr>
              <a:t>distinguishable </a:t>
            </a:r>
            <a:r>
              <a:rPr sz="1900" spc="-5" dirty="0">
                <a:latin typeface="Times New Roman"/>
                <a:cs typeface="Times New Roman"/>
              </a:rPr>
              <a:t>from the</a:t>
            </a:r>
            <a:r>
              <a:rPr sz="1900" spc="-25" dirty="0">
                <a:latin typeface="Times New Roman"/>
                <a:cs typeface="Times New Roman"/>
              </a:rPr>
              <a:t> </a:t>
            </a:r>
            <a:r>
              <a:rPr sz="1900" spc="-5" dirty="0">
                <a:latin typeface="Times New Roman"/>
                <a:cs typeface="Times New Roman"/>
              </a:rPr>
              <a:t>HICN</a:t>
            </a:r>
            <a:endParaRPr sz="1900" dirty="0">
              <a:latin typeface="Times New Roman"/>
              <a:cs typeface="Times New Roman"/>
            </a:endParaRPr>
          </a:p>
          <a:p>
            <a:pPr marL="1041400" marR="71120" indent="-342900">
              <a:lnSpc>
                <a:spcPct val="100000"/>
              </a:lnSpc>
              <a:buFont typeface="Arial"/>
              <a:buChar char="•"/>
              <a:tabLst>
                <a:tab pos="1041400" algn="l"/>
                <a:tab pos="1042035" algn="l"/>
              </a:tabLst>
            </a:pPr>
            <a:r>
              <a:rPr sz="1900" spc="-5" dirty="0">
                <a:latin typeface="Times New Roman"/>
                <a:cs typeface="Times New Roman"/>
              </a:rPr>
              <a:t>Contain uppercase alphabetic and numeric characters throughout the </a:t>
            </a:r>
            <a:r>
              <a:rPr sz="1900" spc="-40" dirty="0" smtClean="0">
                <a:latin typeface="Times New Roman"/>
                <a:cs typeface="Times New Roman"/>
              </a:rPr>
              <a:t>11</a:t>
            </a:r>
            <a:r>
              <a:rPr lang="en-US" sz="1900" spc="-40" dirty="0" smtClean="0">
                <a:latin typeface="Times New Roman"/>
                <a:cs typeface="Times New Roman"/>
              </a:rPr>
              <a:t>-</a:t>
            </a:r>
            <a:r>
              <a:rPr sz="1900" spc="-5" dirty="0" smtClean="0">
                <a:latin typeface="Times New Roman"/>
                <a:cs typeface="Times New Roman"/>
              </a:rPr>
              <a:t>digit</a:t>
            </a:r>
            <a:r>
              <a:rPr lang="en-US" sz="1900" spc="-5" dirty="0" smtClean="0">
                <a:latin typeface="Times New Roman"/>
                <a:cs typeface="Times New Roman"/>
              </a:rPr>
              <a:t> </a:t>
            </a:r>
            <a:r>
              <a:rPr sz="1900" spc="-5" dirty="0" smtClean="0">
                <a:latin typeface="Times New Roman"/>
                <a:cs typeface="Times New Roman"/>
              </a:rPr>
              <a:t>identifier</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Occupy the </a:t>
            </a:r>
            <a:r>
              <a:rPr sz="1900" spc="-10" dirty="0">
                <a:latin typeface="Times New Roman"/>
                <a:cs typeface="Times New Roman"/>
              </a:rPr>
              <a:t>same </a:t>
            </a:r>
            <a:r>
              <a:rPr sz="1900" spc="-5" dirty="0">
                <a:latin typeface="Times New Roman"/>
                <a:cs typeface="Times New Roman"/>
              </a:rPr>
              <a:t>field as the HICN on</a:t>
            </a:r>
            <a:r>
              <a:rPr sz="1900" spc="50" dirty="0">
                <a:latin typeface="Times New Roman"/>
                <a:cs typeface="Times New Roman"/>
              </a:rPr>
              <a:t> </a:t>
            </a:r>
            <a:r>
              <a:rPr sz="1900" spc="-5" dirty="0">
                <a:latin typeface="Times New Roman"/>
                <a:cs typeface="Times New Roman"/>
              </a:rPr>
              <a:t>transactions</a:t>
            </a:r>
            <a:endParaRPr sz="1900" dirty="0">
              <a:latin typeface="Times New Roman"/>
              <a:cs typeface="Times New Roman"/>
            </a:endParaRPr>
          </a:p>
          <a:p>
            <a:pPr marL="1041400" marR="415290" indent="-342900">
              <a:lnSpc>
                <a:spcPct val="100000"/>
              </a:lnSpc>
              <a:buFont typeface="Arial"/>
              <a:buChar char="•"/>
              <a:tabLst>
                <a:tab pos="1041400" algn="l"/>
                <a:tab pos="1042035" algn="l"/>
              </a:tabLst>
            </a:pPr>
            <a:r>
              <a:rPr sz="1900" spc="-5" dirty="0">
                <a:latin typeface="Times New Roman"/>
                <a:cs typeface="Times New Roman"/>
              </a:rPr>
              <a:t>Be unique to each beneficiary (e.g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sz="1900" spc="-5" dirty="0">
                <a:latin typeface="Times New Roman"/>
                <a:cs typeface="Times New Roman"/>
              </a:rPr>
              <a:t>husband and wife will have their </a:t>
            </a:r>
            <a:r>
              <a:rPr sz="1900" spc="-5" dirty="0" smtClean="0">
                <a:latin typeface="Times New Roman"/>
                <a:cs typeface="Times New Roman"/>
              </a:rPr>
              <a:t>own</a:t>
            </a:r>
            <a:r>
              <a:rPr lang="en-US" sz="1900" spc="-5" dirty="0" smtClean="0">
                <a:latin typeface="Times New Roman"/>
                <a:cs typeface="Times New Roman"/>
              </a:rPr>
              <a:t> </a:t>
            </a:r>
            <a:r>
              <a:rPr sz="1900" spc="-5" dirty="0" smtClean="0">
                <a:latin typeface="Times New Roman"/>
                <a:cs typeface="Times New Roman"/>
              </a:rPr>
              <a:t>MBI</a:t>
            </a:r>
            <a:r>
              <a:rPr sz="1900" spc="-5" dirty="0">
                <a:latin typeface="Times New Roman"/>
                <a:cs typeface="Times New Roman"/>
              </a:rPr>
              <a:t>)</a:t>
            </a:r>
            <a:endParaRPr sz="1900" dirty="0">
              <a:latin typeface="Times New Roman"/>
              <a:cs typeface="Times New Roman"/>
            </a:endParaRPr>
          </a:p>
          <a:p>
            <a:pPr marL="1041400" marR="173355" indent="-342900">
              <a:lnSpc>
                <a:spcPct val="100000"/>
              </a:lnSpc>
              <a:buFont typeface="Arial"/>
              <a:buChar char="•"/>
              <a:tabLst>
                <a:tab pos="1041400" algn="l"/>
                <a:tab pos="1042035" algn="l"/>
              </a:tabLst>
            </a:pPr>
            <a:r>
              <a:rPr sz="1900" spc="-5" dirty="0">
                <a:latin typeface="Times New Roman"/>
                <a:cs typeface="Times New Roman"/>
              </a:rPr>
              <a:t>Be easy to read </a:t>
            </a:r>
            <a:r>
              <a:rPr sz="1900" spc="-10" dirty="0">
                <a:latin typeface="Times New Roman"/>
                <a:cs typeface="Times New Roman"/>
              </a:rPr>
              <a:t>and limit </a:t>
            </a:r>
            <a:r>
              <a:rPr sz="1900" spc="-5" dirty="0">
                <a:latin typeface="Times New Roman"/>
                <a:cs typeface="Times New Roman"/>
              </a:rPr>
              <a:t>the possibility of letters being interpreted </a:t>
            </a:r>
            <a:r>
              <a:rPr sz="1900" spc="-5" dirty="0" smtClean="0">
                <a:latin typeface="Times New Roman"/>
                <a:cs typeface="Times New Roman"/>
              </a:rPr>
              <a:t>as</a:t>
            </a:r>
            <a:r>
              <a:rPr lang="en-US" sz="1900" spc="-5" dirty="0" smtClean="0">
                <a:latin typeface="Times New Roman"/>
                <a:cs typeface="Times New Roman"/>
              </a:rPr>
              <a:t> </a:t>
            </a:r>
            <a:r>
              <a:rPr sz="1900" spc="-5" dirty="0" smtClean="0">
                <a:latin typeface="Times New Roman"/>
                <a:cs typeface="Times New Roman"/>
              </a:rPr>
              <a:t>numbers </a:t>
            </a:r>
            <a:r>
              <a:rPr sz="1900" spc="-5" dirty="0">
                <a:latin typeface="Times New Roman"/>
                <a:cs typeface="Times New Roman"/>
              </a:rPr>
              <a:t>(e.g</a:t>
            </a:r>
            <a:r>
              <a:rPr sz="1900" spc="-5" dirty="0" smtClean="0">
                <a:latin typeface="Times New Roman"/>
                <a:cs typeface="Times New Roman"/>
              </a:rPr>
              <a:t>.</a:t>
            </a:r>
            <a:r>
              <a:rPr lang="en-US" sz="1900" spc="-5" dirty="0" smtClean="0">
                <a:latin typeface="Times New Roman"/>
                <a:cs typeface="Times New Roman"/>
              </a:rPr>
              <a:t>,</a:t>
            </a:r>
            <a:r>
              <a:rPr sz="1900" spc="-5" dirty="0" smtClean="0">
                <a:latin typeface="Times New Roman"/>
                <a:cs typeface="Times New Roman"/>
              </a:rPr>
              <a:t> </a:t>
            </a:r>
            <a:r>
              <a:rPr lang="en-US" sz="1900" spc="-5" dirty="0" smtClean="0">
                <a:latin typeface="Times New Roman"/>
                <a:cs typeface="Times New Roman"/>
              </a:rPr>
              <a:t>a</a:t>
            </a:r>
            <a:r>
              <a:rPr sz="1900" spc="-5" dirty="0" smtClean="0">
                <a:latin typeface="Times New Roman"/>
                <a:cs typeface="Times New Roman"/>
              </a:rPr>
              <a:t>lphabetic </a:t>
            </a:r>
            <a:r>
              <a:rPr sz="1900" spc="-5" dirty="0">
                <a:latin typeface="Times New Roman"/>
                <a:cs typeface="Times New Roman"/>
              </a:rPr>
              <a:t>characters are upper </a:t>
            </a:r>
            <a:r>
              <a:rPr sz="1900" spc="-10" dirty="0">
                <a:latin typeface="Times New Roman"/>
                <a:cs typeface="Times New Roman"/>
              </a:rPr>
              <a:t>case </a:t>
            </a:r>
            <a:r>
              <a:rPr sz="1900" u="sng" spc="-5" dirty="0">
                <a:latin typeface="Times New Roman"/>
                <a:cs typeface="Times New Roman"/>
              </a:rPr>
              <a:t>only</a:t>
            </a:r>
            <a:r>
              <a:rPr sz="1900" spc="-5" dirty="0">
                <a:latin typeface="Times New Roman"/>
                <a:cs typeface="Times New Roman"/>
              </a:rPr>
              <a:t> and will </a:t>
            </a:r>
            <a:r>
              <a:rPr sz="1900" spc="-5" dirty="0" smtClean="0">
                <a:latin typeface="Times New Roman"/>
                <a:cs typeface="Times New Roman"/>
              </a:rPr>
              <a:t>exclude</a:t>
            </a:r>
            <a:r>
              <a:rPr lang="en-US" sz="1900" spc="-5" dirty="0" smtClean="0">
                <a:latin typeface="Times New Roman"/>
                <a:cs typeface="Times New Roman"/>
              </a:rPr>
              <a:t>  </a:t>
            </a:r>
            <a:r>
              <a:rPr sz="1900" spc="-5" dirty="0" smtClean="0">
                <a:latin typeface="Times New Roman"/>
                <a:cs typeface="Times New Roman"/>
              </a:rPr>
              <a:t>S</a:t>
            </a:r>
            <a:r>
              <a:rPr sz="1900" spc="-5" dirty="0">
                <a:latin typeface="Times New Roman"/>
                <a:cs typeface="Times New Roman"/>
              </a:rPr>
              <a:t>, </a:t>
            </a:r>
            <a:r>
              <a:rPr sz="1900" spc="-5" dirty="0" smtClean="0">
                <a:latin typeface="Times New Roman"/>
                <a:cs typeface="Times New Roman"/>
              </a:rPr>
              <a:t>L</a:t>
            </a:r>
            <a:r>
              <a:rPr sz="1900" spc="-5" dirty="0">
                <a:latin typeface="Times New Roman"/>
                <a:cs typeface="Times New Roman"/>
              </a:rPr>
              <a:t>, O, I, B,</a:t>
            </a:r>
            <a:r>
              <a:rPr sz="1900" spc="-55" dirty="0">
                <a:latin typeface="Times New Roman"/>
                <a:cs typeface="Times New Roman"/>
              </a:rPr>
              <a:t> </a:t>
            </a:r>
            <a:r>
              <a:rPr sz="1900" spc="-5" dirty="0">
                <a:latin typeface="Times New Roman"/>
                <a:cs typeface="Times New Roman"/>
              </a:rPr>
              <a:t>Z)</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any </a:t>
            </a:r>
            <a:r>
              <a:rPr sz="1900" spc="-10" dirty="0">
                <a:latin typeface="Times New Roman"/>
                <a:cs typeface="Times New Roman"/>
              </a:rPr>
              <a:t>embedded </a:t>
            </a:r>
            <a:r>
              <a:rPr sz="1900" spc="-5" dirty="0">
                <a:latin typeface="Times New Roman"/>
                <a:cs typeface="Times New Roman"/>
              </a:rPr>
              <a:t>intelligence or special</a:t>
            </a:r>
            <a:r>
              <a:rPr sz="1900" spc="75" dirty="0">
                <a:latin typeface="Times New Roman"/>
                <a:cs typeface="Times New Roman"/>
              </a:rPr>
              <a:t> </a:t>
            </a:r>
            <a:r>
              <a:rPr sz="1900" spc="-5" dirty="0">
                <a:latin typeface="Times New Roman"/>
                <a:cs typeface="Times New Roman"/>
              </a:rPr>
              <a:t>characters</a:t>
            </a:r>
            <a:endParaRPr sz="1900" dirty="0">
              <a:latin typeface="Times New Roman"/>
              <a:cs typeface="Times New Roman"/>
            </a:endParaRPr>
          </a:p>
          <a:p>
            <a:pPr marL="1041400" indent="-342900">
              <a:lnSpc>
                <a:spcPct val="100000"/>
              </a:lnSpc>
              <a:buFont typeface="Arial"/>
              <a:buChar char="•"/>
              <a:tabLst>
                <a:tab pos="1041400" algn="l"/>
                <a:tab pos="1042035" algn="l"/>
              </a:tabLst>
            </a:pPr>
            <a:r>
              <a:rPr sz="1900" spc="-5" dirty="0">
                <a:latin typeface="Times New Roman"/>
                <a:cs typeface="Times New Roman"/>
              </a:rPr>
              <a:t>Not contain inappropriate combinations of </a:t>
            </a:r>
            <a:r>
              <a:rPr sz="1900" spc="-10" dirty="0">
                <a:latin typeface="Times New Roman"/>
                <a:cs typeface="Times New Roman"/>
              </a:rPr>
              <a:t>numbers </a:t>
            </a:r>
            <a:r>
              <a:rPr sz="1900" spc="-5" dirty="0">
                <a:latin typeface="Times New Roman"/>
                <a:cs typeface="Times New Roman"/>
              </a:rPr>
              <a:t>or strings that </a:t>
            </a:r>
            <a:r>
              <a:rPr sz="1900" spc="-15" dirty="0">
                <a:latin typeface="Times New Roman"/>
                <a:cs typeface="Times New Roman"/>
              </a:rPr>
              <a:t>may</a:t>
            </a:r>
            <a:r>
              <a:rPr sz="1900" spc="180" dirty="0">
                <a:latin typeface="Times New Roman"/>
                <a:cs typeface="Times New Roman"/>
              </a:rPr>
              <a:t> </a:t>
            </a:r>
            <a:r>
              <a:rPr sz="1900" spc="-5" dirty="0">
                <a:latin typeface="Times New Roman"/>
                <a:cs typeface="Times New Roman"/>
              </a:rPr>
              <a:t>be</a:t>
            </a:r>
            <a:endParaRPr sz="1900" dirty="0">
              <a:latin typeface="Times New Roman"/>
              <a:cs typeface="Times New Roman"/>
            </a:endParaRPr>
          </a:p>
          <a:p>
            <a:pPr marL="1041400">
              <a:lnSpc>
                <a:spcPct val="100000"/>
              </a:lnSpc>
            </a:pPr>
            <a:r>
              <a:rPr sz="1900" spc="-10" dirty="0">
                <a:latin typeface="Times New Roman"/>
                <a:cs typeface="Times New Roman"/>
              </a:rPr>
              <a:t>offensive</a:t>
            </a:r>
            <a:endParaRPr sz="1900" dirty="0">
              <a:latin typeface="Times New Roman"/>
              <a:cs typeface="Times New Roman"/>
            </a:endParaRPr>
          </a:p>
          <a:p>
            <a:pPr>
              <a:lnSpc>
                <a:spcPct val="100000"/>
              </a:lnSpc>
            </a:pPr>
            <a:endParaRPr sz="1900" dirty="0">
              <a:latin typeface="Times New Roman"/>
              <a:cs typeface="Times New Roman"/>
            </a:endParaRPr>
          </a:p>
          <a:p>
            <a:pPr marL="240665" marR="5080">
              <a:lnSpc>
                <a:spcPct val="100000"/>
              </a:lnSpc>
            </a:pPr>
            <a:r>
              <a:rPr sz="1900" spc="-10" dirty="0">
                <a:latin typeface="Times New Roman"/>
                <a:cs typeface="Times New Roman"/>
              </a:rPr>
              <a:t>CMS </a:t>
            </a:r>
            <a:r>
              <a:rPr sz="1900" spc="-5" dirty="0">
                <a:latin typeface="Times New Roman"/>
                <a:cs typeface="Times New Roman"/>
              </a:rPr>
              <a:t>anticipates that the </a:t>
            </a:r>
            <a:r>
              <a:rPr sz="1900" spc="-10" dirty="0">
                <a:latin typeface="Times New Roman"/>
                <a:cs typeface="Times New Roman"/>
              </a:rPr>
              <a:t>MBI </a:t>
            </a:r>
            <a:r>
              <a:rPr sz="1900" spc="-5" dirty="0">
                <a:latin typeface="Times New Roman"/>
                <a:cs typeface="Times New Roman"/>
              </a:rPr>
              <a:t>will not be changed for an individual unless the </a:t>
            </a:r>
            <a:r>
              <a:rPr sz="1900" spc="-10" dirty="0">
                <a:latin typeface="Times New Roman"/>
                <a:cs typeface="Times New Roman"/>
              </a:rPr>
              <a:t>MBI </a:t>
            </a:r>
            <a:r>
              <a:rPr sz="1900" spc="-5" dirty="0" smtClean="0">
                <a:latin typeface="Times New Roman"/>
                <a:cs typeface="Times New Roman"/>
              </a:rPr>
              <a:t>is</a:t>
            </a:r>
            <a:r>
              <a:rPr lang="en-US" sz="1900" spc="-5" dirty="0" smtClean="0">
                <a:latin typeface="Times New Roman"/>
                <a:cs typeface="Times New Roman"/>
              </a:rPr>
              <a:t> </a:t>
            </a:r>
            <a:r>
              <a:rPr sz="1900" spc="-5" dirty="0" smtClean="0">
                <a:latin typeface="Times New Roman"/>
                <a:cs typeface="Times New Roman"/>
              </a:rPr>
              <a:t>compromised </a:t>
            </a:r>
            <a:r>
              <a:rPr sz="1900" spc="-5" dirty="0">
                <a:latin typeface="Times New Roman"/>
                <a:cs typeface="Times New Roman"/>
              </a:rPr>
              <a:t>or other limited circumstances still undergoing</a:t>
            </a:r>
            <a:r>
              <a:rPr sz="1900" spc="180" dirty="0">
                <a:latin typeface="Times New Roman"/>
                <a:cs typeface="Times New Roman"/>
              </a:rPr>
              <a:t> </a:t>
            </a:r>
            <a:r>
              <a:rPr sz="1900" spc="-5" dirty="0">
                <a:latin typeface="Times New Roman"/>
                <a:cs typeface="Times New Roman"/>
              </a:rPr>
              <a:t>review</a:t>
            </a:r>
            <a:endParaRPr sz="1900" dirty="0">
              <a:latin typeface="Times New Roman"/>
              <a:cs typeface="Times New Roman"/>
            </a:endParaRPr>
          </a:p>
        </p:txBody>
      </p:sp>
      <p:sp>
        <p:nvSpPr>
          <p:cNvPr id="3" name="object 3"/>
          <p:cNvSpPr txBox="1">
            <a:spLocks noGrp="1"/>
          </p:cNvSpPr>
          <p:nvPr>
            <p:ph type="title"/>
          </p:nvPr>
        </p:nvSpPr>
        <p:spPr>
          <a:xfrm>
            <a:off x="990600" y="256794"/>
            <a:ext cx="6705600" cy="430887"/>
          </a:xfrm>
          <a:prstGeom prst="rect">
            <a:avLst/>
          </a:prstGeom>
        </p:spPr>
        <p:txBody>
          <a:bodyPr vert="horz" wrap="square" lIns="0" tIns="0" rIns="0" bIns="0" rtlCol="0">
            <a:spAutoFit/>
          </a:bodyPr>
          <a:lstStyle/>
          <a:p>
            <a:pPr marL="12700">
              <a:lnSpc>
                <a:spcPct val="100000"/>
              </a:lnSpc>
            </a:pPr>
            <a:r>
              <a:rPr lang="en-US" spc="-5" dirty="0" smtClean="0"/>
              <a:t>New Medicare Number</a:t>
            </a:r>
            <a:r>
              <a:rPr spc="-55" dirty="0" smtClean="0"/>
              <a:t> </a:t>
            </a:r>
            <a:r>
              <a:rPr spc="-5" dirty="0"/>
              <a:t>Characteristics</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4</a:t>
            </a:fld>
            <a:endParaRPr lang="en-US" dirty="0">
              <a:solidFill>
                <a:prstClr val="black">
                  <a:tint val="75000"/>
                </a:prstClr>
              </a:solidFill>
            </a:endParaRPr>
          </a:p>
        </p:txBody>
      </p:sp>
    </p:spTree>
    <p:extLst>
      <p:ext uri="{BB962C8B-B14F-4D97-AF65-F5344CB8AC3E}">
        <p14:creationId xmlns:p14="http://schemas.microsoft.com/office/powerpoint/2010/main" val="559756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p:cNvSpPr txBox="1">
            <a:spLocks noGrp="1"/>
          </p:cNvSpPr>
          <p:nvPr>
            <p:ph type="title"/>
          </p:nvPr>
        </p:nvSpPr>
        <p:spPr>
          <a:xfrm>
            <a:off x="0" y="256032"/>
            <a:ext cx="9144000" cy="430887"/>
          </a:xfrm>
          <a:prstGeom prst="rect">
            <a:avLst/>
          </a:prstGeom>
        </p:spPr>
        <p:txBody>
          <a:bodyPr vert="horz" wrap="square" lIns="0" tIns="0" rIns="0" bIns="0" rtlCol="0">
            <a:spAutoFit/>
          </a:bodyPr>
          <a:lstStyle/>
          <a:p>
            <a:pPr marL="250190" marR="5080" indent="-238125" algn="ctr">
              <a:lnSpc>
                <a:spcPct val="100000"/>
              </a:lnSpc>
            </a:pPr>
            <a:r>
              <a:rPr spc="-5" dirty="0" smtClean="0"/>
              <a:t>MBI Generation</a:t>
            </a:r>
            <a:r>
              <a:rPr spc="-50" dirty="0" smtClean="0"/>
              <a:t> </a:t>
            </a:r>
            <a:r>
              <a:rPr spc="-5" dirty="0" smtClean="0"/>
              <a:t>and</a:t>
            </a:r>
            <a:r>
              <a:rPr lang="en-US" spc="-5" dirty="0" smtClean="0"/>
              <a:t> </a:t>
            </a:r>
            <a:r>
              <a:rPr spc="-15" dirty="0" smtClean="0"/>
              <a:t>Transition</a:t>
            </a:r>
            <a:r>
              <a:rPr spc="-55" dirty="0" smtClean="0"/>
              <a:t> </a:t>
            </a:r>
            <a:r>
              <a:rPr spc="-5" dirty="0" smtClean="0"/>
              <a:t>Period</a:t>
            </a:r>
            <a:endParaRPr spc="-5" dirty="0"/>
          </a:p>
        </p:txBody>
      </p:sp>
      <p:pic>
        <p:nvPicPr>
          <p:cNvPr id="2" name="Picture 1" descr="The timeline shows when the MBI is activated (Jan 2018), when the MBI transition begins (Apr 2018), and when the MBI transition ends (Jan 2020). Throughout the transition period (Apr 2018 thru Dec 2019), both the HICN and MBI are available. By Jan 2020, HICNs are no longer exchanged with Beneficiaries, Providers, Plans, and other third parties; however, there are limited exceptions." title="MBI Generation and Transition Timeline"/>
          <p:cNvPicPr>
            <a:picLocks noChangeAspect="1"/>
          </p:cNvPicPr>
          <p:nvPr/>
        </p:nvPicPr>
        <p:blipFill>
          <a:blip r:embed="rId3"/>
          <a:stretch>
            <a:fillRect/>
          </a:stretch>
        </p:blipFill>
        <p:spPr>
          <a:xfrm>
            <a:off x="0" y="1524000"/>
            <a:ext cx="9144000" cy="3737172"/>
          </a:xfrm>
          <a:prstGeom prst="rect">
            <a:avLst/>
          </a:prstGeom>
        </p:spPr>
      </p:pic>
      <p:sp>
        <p:nvSpPr>
          <p:cNvPr id="3" name="Slide Number Placeholder 2"/>
          <p:cNvSpPr>
            <a:spLocks noGrp="1"/>
          </p:cNvSpPr>
          <p:nvPr>
            <p:ph type="sldNum" sz="quarter" idx="4"/>
          </p:nvPr>
        </p:nvSpPr>
        <p:spPr/>
        <p:txBody>
          <a:bodyPr/>
          <a:lstStyle/>
          <a:p>
            <a:pPr fontAlgn="auto">
              <a:spcBef>
                <a:spcPts val="0"/>
              </a:spcBef>
              <a:spcAft>
                <a:spcPts val="0"/>
              </a:spcAft>
            </a:pPr>
            <a:fld id="{7022FF3C-310F-4809-A5BE-BC5BA8AA108D}" type="slidenum">
              <a:rPr lang="en-US" smtClean="0">
                <a:solidFill>
                  <a:prstClr val="black">
                    <a:tint val="75000"/>
                  </a:prstClr>
                </a:solidFill>
              </a:rPr>
              <a:pPr fontAlgn="auto">
                <a:spcBef>
                  <a:spcPts val="0"/>
                </a:spcBef>
                <a:spcAft>
                  <a:spcPts val="0"/>
                </a:spcAft>
              </a:pPr>
              <a:t>5</a:t>
            </a:fld>
            <a:endParaRPr lang="en-US" dirty="0">
              <a:solidFill>
                <a:prstClr val="black">
                  <a:tint val="75000"/>
                </a:prstClr>
              </a:solidFill>
            </a:endParaRPr>
          </a:p>
        </p:txBody>
      </p:sp>
    </p:spTree>
    <p:extLst>
      <p:ext uri="{BB962C8B-B14F-4D97-AF65-F5344CB8AC3E}">
        <p14:creationId xmlns:p14="http://schemas.microsoft.com/office/powerpoint/2010/main" val="3485960949"/>
      </p:ext>
    </p:extLst>
  </p:cSld>
  <p:clrMapOvr>
    <a:masterClrMapping/>
  </p:clrMapOvr>
  <mc:AlternateContent xmlns:mc="http://schemas.openxmlformats.org/markup-compatibility/2006" xmlns:p14="http://schemas.microsoft.com/office/powerpoint/2010/main">
    <mc:Choice Requires="p14">
      <p:transition spd="slow" p14:dur="2000" advTm="41266"/>
    </mc:Choice>
    <mc:Fallback xmlns="">
      <p:transition spd="slow" advTm="4126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p:txBody>
          <a:bodyPr/>
          <a:lstStyle/>
          <a:p>
            <a:r>
              <a:rPr lang="en-US" sz="2800" dirty="0" smtClean="0">
                <a:solidFill>
                  <a:prstClr val="white"/>
                </a:solidFill>
                <a:latin typeface="Times" panose="02020603050405020304" pitchFamily="18" charset="0"/>
                <a:cs typeface="Times" panose="02020603050405020304" pitchFamily="18" charset="0"/>
              </a:rPr>
              <a:t>New Medicare Cards</a:t>
            </a:r>
            <a:endParaRPr lang="en-US" dirty="0">
              <a:latin typeface="Times" panose="02020603050405020304" pitchFamily="18" charset="0"/>
              <a:cs typeface="Times" panose="02020603050405020304" pitchFamily="18" charset="0"/>
            </a:endParaRPr>
          </a:p>
        </p:txBody>
      </p:sp>
      <p:pic>
        <p:nvPicPr>
          <p:cNvPr id="7" name="Picture 6" descr="Image of the new Railroad Retirement Board Card. " title="New Railroad Retirement Board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187" y="2428827"/>
            <a:ext cx="3757623" cy="2366597"/>
          </a:xfrm>
          <a:prstGeom prst="rect">
            <a:avLst/>
          </a:prstGeom>
        </p:spPr>
      </p:pic>
      <p:sp>
        <p:nvSpPr>
          <p:cNvPr id="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20</a:t>
            </a:r>
            <a:endParaRPr lang="en-US" dirty="0">
              <a:solidFill>
                <a:prstClr val="black">
                  <a:tint val="75000"/>
                </a:prstClr>
              </a:solidFill>
            </a:endParaRPr>
          </a:p>
        </p:txBody>
      </p:sp>
      <p:sp>
        <p:nvSpPr>
          <p:cNvPr id="9" name="TextBox 8"/>
          <p:cNvSpPr txBox="1"/>
          <p:nvPr/>
        </p:nvSpPr>
        <p:spPr>
          <a:xfrm>
            <a:off x="181124" y="2061385"/>
            <a:ext cx="3766197" cy="369332"/>
          </a:xfrm>
          <a:prstGeom prst="rect">
            <a:avLst/>
          </a:prstGeom>
          <a:noFill/>
        </p:spPr>
        <p:txBody>
          <a:bodyPr wrap="square" rtlCol="0">
            <a:spAutoFit/>
          </a:bodyPr>
          <a:lstStyle/>
          <a:p>
            <a:pPr algn="ctr"/>
            <a:r>
              <a:rPr lang="en-US" b="1" dirty="0" smtClean="0">
                <a:latin typeface="Times" panose="02020603050405020304" pitchFamily="18" charset="0"/>
                <a:cs typeface="Times" panose="02020603050405020304" pitchFamily="18" charset="0"/>
              </a:rPr>
              <a:t>New CMS Medicare Card</a:t>
            </a:r>
            <a:endParaRPr lang="en-US" b="1" dirty="0">
              <a:latin typeface="Times" panose="02020603050405020304" pitchFamily="18" charset="0"/>
              <a:cs typeface="Times" panose="02020603050405020304" pitchFamily="18" charset="0"/>
            </a:endParaRPr>
          </a:p>
        </p:txBody>
      </p:sp>
      <p:sp>
        <p:nvSpPr>
          <p:cNvPr id="10" name="TextBox 9"/>
          <p:cNvSpPr txBox="1"/>
          <p:nvPr/>
        </p:nvSpPr>
        <p:spPr>
          <a:xfrm>
            <a:off x="4495801" y="2043415"/>
            <a:ext cx="3962400" cy="369332"/>
          </a:xfrm>
          <a:prstGeom prst="rect">
            <a:avLst/>
          </a:prstGeom>
          <a:noFill/>
        </p:spPr>
        <p:txBody>
          <a:bodyPr wrap="square" rtlCol="0">
            <a:spAutoFit/>
          </a:bodyPr>
          <a:lstStyle/>
          <a:p>
            <a:r>
              <a:rPr lang="en-US" b="1" dirty="0" smtClean="0">
                <a:latin typeface="Times" panose="02020603050405020304" pitchFamily="18" charset="0"/>
                <a:cs typeface="Times" panose="02020603050405020304" pitchFamily="18" charset="0"/>
              </a:rPr>
              <a:t>New Railroad Retirement Board Card</a:t>
            </a:r>
            <a:endParaRPr lang="en-US" b="1" dirty="0">
              <a:latin typeface="Times" panose="02020603050405020304" pitchFamily="18" charset="0"/>
              <a:cs typeface="Times" panose="02020603050405020304" pitchFamily="18" charset="0"/>
            </a:endParaRPr>
          </a:p>
        </p:txBody>
      </p:sp>
      <p:pic>
        <p:nvPicPr>
          <p:cNvPr id="11" name="Picture 10" descr="Image of the new Medicare card." title="New Medicare Card Image"/>
          <p:cNvPicPr>
            <a:picLocks noChangeAspect="1"/>
          </p:cNvPicPr>
          <p:nvPr/>
        </p:nvPicPr>
        <p:blipFill>
          <a:blip r:embed="rId4"/>
          <a:stretch>
            <a:fillRect/>
          </a:stretch>
        </p:blipFill>
        <p:spPr>
          <a:xfrm>
            <a:off x="181124" y="2401789"/>
            <a:ext cx="3914924" cy="2454434"/>
          </a:xfrm>
          <a:prstGeom prst="rect">
            <a:avLst/>
          </a:prstGeom>
        </p:spPr>
      </p:pic>
    </p:spTree>
    <p:extLst>
      <p:ext uri="{BB962C8B-B14F-4D97-AF65-F5344CB8AC3E}">
        <p14:creationId xmlns:p14="http://schemas.microsoft.com/office/powerpoint/2010/main" val="2276948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307897"/>
            <a:ext cx="6781800" cy="861774"/>
          </a:xfrm>
        </p:spPr>
        <p:txBody>
          <a:bodyPr/>
          <a:lstStyle/>
          <a:p>
            <a:r>
              <a:rPr lang="en-US" dirty="0" smtClean="0">
                <a:solidFill>
                  <a:prstClr val="white"/>
                </a:solidFill>
              </a:rPr>
              <a:t>Outreach and Education</a:t>
            </a:r>
            <a:endParaRPr lang="en-US" dirty="0"/>
          </a:p>
        </p:txBody>
      </p:sp>
      <p:sp>
        <p:nvSpPr>
          <p:cNvPr id="3" name="Content Placeholder 2"/>
          <p:cNvSpPr>
            <a:spLocks noGrp="1"/>
          </p:cNvSpPr>
          <p:nvPr>
            <p:ph sz="half" idx="2"/>
          </p:nvPr>
        </p:nvSpPr>
        <p:spPr>
          <a:xfrm>
            <a:off x="457200" y="1169671"/>
            <a:ext cx="3977640" cy="6109365"/>
          </a:xfrm>
        </p:spPr>
        <p:txBody>
          <a:bodyPr/>
          <a:lstStyle/>
          <a:p>
            <a:pPr marL="355600" marR="0" lvl="0" indent="-342900" algn="l" defTabSz="914400" rtl="0" eaLnBrk="1" fontAlgn="auto" latinLnBrk="0" hangingPunct="1">
              <a:lnSpc>
                <a:spcPct val="100000"/>
              </a:lnSpc>
              <a:spcBef>
                <a:spcPts val="0"/>
              </a:spcBef>
              <a:spcAft>
                <a:spcPts val="0"/>
              </a:spcAft>
              <a:buClrTx/>
              <a:buSzTx/>
              <a:buFont typeface="Arial"/>
              <a:buChar char="•"/>
              <a:tabLst>
                <a:tab pos="354965" algn="l"/>
                <a:tab pos="355600" algn="l"/>
              </a:tabLst>
              <a:defRPr/>
            </a:pPr>
            <a:r>
              <a:rPr lang="en-US" sz="2000" kern="1200" dirty="0">
                <a:solidFill>
                  <a:prstClr val="black"/>
                </a:solidFill>
                <a:latin typeface="Times New Roman"/>
                <a:cs typeface="Times New Roman"/>
              </a:rPr>
              <a:t>CMS will provide outreach and education</a:t>
            </a:r>
            <a:r>
              <a:rPr lang="en-US" sz="2000" kern="1200" spc="-160" dirty="0">
                <a:solidFill>
                  <a:prstClr val="black"/>
                </a:solidFill>
                <a:latin typeface="Times New Roman"/>
                <a:cs typeface="Times New Roman"/>
              </a:rPr>
              <a:t> </a:t>
            </a:r>
            <a:r>
              <a:rPr lang="en-US" sz="2000" kern="1200" dirty="0">
                <a:solidFill>
                  <a:prstClr val="black"/>
                </a:solidFill>
                <a:latin typeface="Times New Roman"/>
                <a:cs typeface="Times New Roman"/>
              </a:rPr>
              <a:t>to:</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spc="-5" dirty="0" smtClean="0">
                <a:solidFill>
                  <a:prstClr val="black"/>
                </a:solidFill>
                <a:latin typeface="Times New Roman"/>
                <a:cs typeface="Times New Roman"/>
              </a:rPr>
              <a:t>Approximately </a:t>
            </a:r>
            <a:r>
              <a:rPr lang="en-US" sz="2000" kern="1200" dirty="0">
                <a:solidFill>
                  <a:prstClr val="black"/>
                </a:solidFill>
                <a:latin typeface="Times New Roman"/>
                <a:cs typeface="Times New Roman"/>
              </a:rPr>
              <a:t>60 </a:t>
            </a:r>
            <a:r>
              <a:rPr lang="en-US" sz="2000" kern="1200" spc="-10" dirty="0">
                <a:solidFill>
                  <a:prstClr val="black"/>
                </a:solidFill>
                <a:latin typeface="Times New Roman"/>
                <a:cs typeface="Times New Roman"/>
              </a:rPr>
              <a:t>million </a:t>
            </a:r>
            <a:r>
              <a:rPr lang="en-US" sz="2000" kern="1200" spc="-5" dirty="0">
                <a:solidFill>
                  <a:prstClr val="black"/>
                </a:solidFill>
                <a:latin typeface="Times New Roman"/>
                <a:cs typeface="Times New Roman"/>
              </a:rPr>
              <a:t>beneficiaries, </a:t>
            </a:r>
            <a:r>
              <a:rPr lang="en-US" sz="2000" kern="1200" dirty="0">
                <a:solidFill>
                  <a:prstClr val="black"/>
                </a:solidFill>
                <a:latin typeface="Times New Roman"/>
                <a:cs typeface="Times New Roman"/>
              </a:rPr>
              <a:t>their families, advocacy</a:t>
            </a:r>
            <a:r>
              <a:rPr lang="en-US" sz="2000" kern="1200" spc="-35" dirty="0">
                <a:solidFill>
                  <a:prstClr val="black"/>
                </a:solidFill>
                <a:latin typeface="Times New Roman"/>
                <a:cs typeface="Times New Roman"/>
              </a:rPr>
              <a:t> </a:t>
            </a:r>
            <a:r>
              <a:rPr lang="en-US" sz="2000" kern="1200" dirty="0">
                <a:solidFill>
                  <a:prstClr val="black"/>
                </a:solidFill>
                <a:latin typeface="Times New Roman"/>
                <a:cs typeface="Times New Roman"/>
              </a:rPr>
              <a:t>groups, and</a:t>
            </a:r>
            <a:r>
              <a:rPr lang="en-US" sz="2000" kern="1200" spc="-95" dirty="0">
                <a:solidFill>
                  <a:prstClr val="black"/>
                </a:solidFill>
                <a:latin typeface="Times New Roman"/>
                <a:cs typeface="Times New Roman"/>
              </a:rPr>
              <a:t> </a:t>
            </a:r>
            <a:r>
              <a:rPr lang="en-US" sz="2000" kern="1200" dirty="0">
                <a:solidFill>
                  <a:prstClr val="black"/>
                </a:solidFill>
                <a:latin typeface="Times New Roman"/>
                <a:cs typeface="Times New Roman"/>
              </a:rPr>
              <a:t>caregivers</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Health</a:t>
            </a:r>
            <a:r>
              <a:rPr lang="en-US" sz="2000" kern="1200" spc="-110" dirty="0">
                <a:solidFill>
                  <a:prstClr val="black"/>
                </a:solidFill>
                <a:latin typeface="Times New Roman"/>
                <a:cs typeface="Times New Roman"/>
              </a:rPr>
              <a:t> </a:t>
            </a:r>
            <a:r>
              <a:rPr lang="en-US" sz="2000" kern="1200" dirty="0">
                <a:solidFill>
                  <a:prstClr val="black"/>
                </a:solidFill>
                <a:latin typeface="Times New Roman"/>
                <a:cs typeface="Times New Roman"/>
              </a:rPr>
              <a:t>Plans</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The provider </a:t>
            </a:r>
            <a:r>
              <a:rPr lang="en-US" sz="2000" kern="1200" spc="-5" dirty="0">
                <a:solidFill>
                  <a:prstClr val="black"/>
                </a:solidFill>
                <a:latin typeface="Times New Roman"/>
                <a:cs typeface="Times New Roman"/>
              </a:rPr>
              <a:t>community </a:t>
            </a:r>
            <a:r>
              <a:rPr lang="en-US" sz="2000" kern="1200" dirty="0">
                <a:solidFill>
                  <a:prstClr val="black"/>
                </a:solidFill>
                <a:latin typeface="Times New Roman"/>
                <a:cs typeface="Times New Roman"/>
              </a:rPr>
              <a:t>(1.5M</a:t>
            </a:r>
            <a:r>
              <a:rPr lang="en-US" sz="2000" kern="1200" spc="-114" dirty="0">
                <a:solidFill>
                  <a:prstClr val="black"/>
                </a:solidFill>
                <a:latin typeface="Times New Roman"/>
                <a:cs typeface="Times New Roman"/>
              </a:rPr>
              <a:t> </a:t>
            </a:r>
            <a:r>
              <a:rPr lang="en-US" sz="2000" kern="1200" dirty="0">
                <a:solidFill>
                  <a:prstClr val="black"/>
                </a:solidFill>
                <a:latin typeface="Times New Roman"/>
                <a:cs typeface="Times New Roman"/>
              </a:rPr>
              <a:t>providers)</a:t>
            </a:r>
          </a:p>
          <a:p>
            <a:pPr marL="1213485" marR="0" lvl="2"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All Provider Letter and Fact Sheet </a:t>
            </a:r>
          </a:p>
          <a:p>
            <a:pPr marL="1213485" marR="0" lvl="2"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Quarterly Open Door Forums</a:t>
            </a: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spc="-5" dirty="0">
                <a:solidFill>
                  <a:prstClr val="black"/>
                </a:solidFill>
                <a:latin typeface="Times New Roman"/>
                <a:cs typeface="Times New Roman"/>
              </a:rPr>
              <a:t>States </a:t>
            </a:r>
            <a:r>
              <a:rPr lang="en-US" sz="2000" kern="1200" dirty="0">
                <a:solidFill>
                  <a:prstClr val="black"/>
                </a:solidFill>
                <a:latin typeface="Times New Roman"/>
                <a:cs typeface="Times New Roman"/>
              </a:rPr>
              <a:t>and</a:t>
            </a:r>
            <a:r>
              <a:rPr lang="en-US" sz="2000" kern="1200" spc="-100" dirty="0">
                <a:solidFill>
                  <a:prstClr val="black"/>
                </a:solidFill>
                <a:latin typeface="Times New Roman"/>
                <a:cs typeface="Times New Roman"/>
              </a:rPr>
              <a:t> </a:t>
            </a:r>
            <a:r>
              <a:rPr lang="en-US" sz="2000" kern="1200" spc="-15" dirty="0">
                <a:solidFill>
                  <a:prstClr val="black"/>
                </a:solidFill>
                <a:latin typeface="Times New Roman"/>
                <a:cs typeface="Times New Roman"/>
              </a:rPr>
              <a:t>Territories</a:t>
            </a:r>
            <a:endParaRPr lang="en-US" sz="2000" kern="1200" dirty="0">
              <a:solidFill>
                <a:prstClr val="black"/>
              </a:solidFill>
              <a:latin typeface="Times New Roman"/>
              <a:cs typeface="Times New Roman"/>
            </a:endParaRPr>
          </a:p>
          <a:p>
            <a:pPr marL="756285" marR="0" lvl="1" indent="-342900" algn="l" defTabSz="914400" rtl="0" eaLnBrk="1" fontAlgn="auto" latinLnBrk="0" hangingPunct="1">
              <a:lnSpc>
                <a:spcPct val="113000"/>
              </a:lnSpc>
              <a:spcBef>
                <a:spcPts val="0"/>
              </a:spcBef>
              <a:spcAft>
                <a:spcPts val="0"/>
              </a:spcAft>
              <a:buClrTx/>
              <a:buSzTx/>
              <a:buFontTx/>
              <a:buChar char="−"/>
              <a:tabLst>
                <a:tab pos="756285" algn="l"/>
                <a:tab pos="756920" algn="l"/>
              </a:tabLst>
              <a:defRPr/>
            </a:pPr>
            <a:r>
              <a:rPr lang="en-US" sz="2000" kern="1200" dirty="0">
                <a:solidFill>
                  <a:prstClr val="black"/>
                </a:solidFill>
                <a:latin typeface="Times New Roman"/>
                <a:cs typeface="Times New Roman"/>
              </a:rPr>
              <a:t>Other business partners, including </a:t>
            </a:r>
            <a:r>
              <a:rPr lang="en-US" sz="2000" kern="1200" dirty="0" smtClean="0">
                <a:solidFill>
                  <a:prstClr val="black"/>
                </a:solidFill>
                <a:latin typeface="Times New Roman"/>
                <a:cs typeface="Times New Roman"/>
              </a:rPr>
              <a:t>vendors</a:t>
            </a:r>
            <a:br>
              <a:rPr lang="en-US" sz="2000" kern="1200" dirty="0" smtClean="0">
                <a:solidFill>
                  <a:prstClr val="black"/>
                </a:solidFill>
                <a:latin typeface="Times New Roman"/>
                <a:cs typeface="Times New Roman"/>
              </a:rPr>
            </a:br>
            <a:endParaRPr lang="en-US" sz="2000" kern="1200" dirty="0">
              <a:solidFill>
                <a:prstClr val="black"/>
              </a:solidFill>
              <a:latin typeface="Times New Roman"/>
              <a:cs typeface="Times New Roman"/>
            </a:endParaRPr>
          </a:p>
          <a:p>
            <a:pPr marL="457200" lvl="0" indent="-457200" defTabSz="914400">
              <a:buFont typeface="Arial" panose="020B0604020202020204" pitchFamily="34" charset="0"/>
              <a:buChar char="•"/>
            </a:pPr>
            <a:endParaRPr lang="en-US" kern="0" dirty="0" smtClean="0">
              <a:solidFill>
                <a:prstClr val="black"/>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3"/>
          </p:nvPr>
        </p:nvSpPr>
        <p:spPr>
          <a:xfrm>
            <a:off x="4655820" y="1102578"/>
            <a:ext cx="3977640" cy="6063198"/>
          </a:xfrm>
        </p:spPr>
        <p:txBody>
          <a:bodyPr/>
          <a:lstStyle/>
          <a:p>
            <a:pPr marL="355600" indent="-342900">
              <a:buFont typeface="Arial"/>
              <a:buChar char="•"/>
              <a:tabLst>
                <a:tab pos="354965" algn="l"/>
                <a:tab pos="355600" algn="l"/>
              </a:tabLst>
            </a:pPr>
            <a:r>
              <a:rPr lang="en-US" sz="2000" dirty="0">
                <a:latin typeface="Times New Roman"/>
                <a:cs typeface="Times New Roman"/>
              </a:rPr>
              <a:t>CMS will conduct intensive education and outreach to </a:t>
            </a:r>
            <a:r>
              <a:rPr lang="en-US" sz="2000" spc="-5" dirty="0">
                <a:latin typeface="Times New Roman"/>
                <a:cs typeface="Times New Roman"/>
              </a:rPr>
              <a:t>all</a:t>
            </a:r>
            <a:r>
              <a:rPr lang="en-US" sz="2000" spc="-204" dirty="0">
                <a:latin typeface="Times New Roman"/>
                <a:cs typeface="Times New Roman"/>
              </a:rPr>
              <a:t> </a:t>
            </a:r>
            <a:r>
              <a:rPr lang="en-US" sz="2000" dirty="0">
                <a:latin typeface="Times New Roman"/>
                <a:cs typeface="Times New Roman"/>
              </a:rPr>
              <a:t>Medicare beneficiaries, their families, caregivers, and advocates to help prepare for this</a:t>
            </a:r>
            <a:r>
              <a:rPr lang="en-US" sz="2000" spc="-204" dirty="0">
                <a:latin typeface="Times New Roman"/>
                <a:cs typeface="Times New Roman"/>
              </a:rPr>
              <a:t> </a:t>
            </a:r>
            <a:r>
              <a:rPr lang="en-US" sz="2000" dirty="0">
                <a:latin typeface="Times New Roman"/>
                <a:cs typeface="Times New Roman"/>
              </a:rPr>
              <a:t>change from September 2017 through April 2019</a:t>
            </a:r>
          </a:p>
          <a:p>
            <a:pPr marL="355600" indent="-342900">
              <a:lnSpc>
                <a:spcPct val="100000"/>
              </a:lnSpc>
              <a:buFont typeface="Arial"/>
              <a:buChar char="•"/>
              <a:tabLst>
                <a:tab pos="354965" algn="l"/>
                <a:tab pos="355600" algn="l"/>
              </a:tabLst>
            </a:pPr>
            <a:endParaRPr lang="en-US" sz="2000" dirty="0">
              <a:latin typeface="Times New Roman"/>
              <a:cs typeface="Times New Roman"/>
            </a:endParaRPr>
          </a:p>
          <a:p>
            <a:pPr marL="355600" indent="-342900">
              <a:lnSpc>
                <a:spcPct val="100000"/>
              </a:lnSpc>
              <a:buFont typeface="Arial"/>
              <a:buChar char="•"/>
              <a:tabLst>
                <a:tab pos="354965" algn="l"/>
                <a:tab pos="355600" algn="l"/>
              </a:tabLst>
            </a:pPr>
            <a:r>
              <a:rPr lang="en-US" sz="2000" dirty="0" smtClean="0">
                <a:latin typeface="Times New Roman"/>
                <a:cs typeface="Times New Roman"/>
              </a:rPr>
              <a:t>Once </a:t>
            </a:r>
            <a:r>
              <a:rPr lang="en-US" sz="2000" dirty="0">
                <a:latin typeface="Times New Roman"/>
                <a:cs typeface="Times New Roman"/>
              </a:rPr>
              <a:t>they receive their new cards, beneficiaries will be instructed to safely and securely destroy their old Medicare cards and keep the new Medicare number confidential</a:t>
            </a:r>
          </a:p>
          <a:p>
            <a:pPr lvl="1">
              <a:lnSpc>
                <a:spcPct val="100000"/>
              </a:lnSpc>
              <a:buFont typeface="Times New Roman"/>
              <a:buChar char="−"/>
            </a:pPr>
            <a:endParaRPr lang="en-US" sz="2000" dirty="0">
              <a:latin typeface="Times New Roman"/>
              <a:cs typeface="Times New Roman"/>
            </a:endParaRPr>
          </a:p>
          <a:p>
            <a:pPr marL="355600" marR="190500" indent="-342900">
              <a:buFont typeface="Arial"/>
              <a:buChar char="•"/>
              <a:tabLst>
                <a:tab pos="354965" algn="l"/>
                <a:tab pos="355600" algn="l"/>
              </a:tabLst>
            </a:pPr>
            <a:r>
              <a:rPr lang="en-US" sz="2000" dirty="0">
                <a:latin typeface="Times New Roman" panose="02020603050405020304" pitchFamily="18" charset="0"/>
                <a:cs typeface="Times New Roman" panose="02020603050405020304" pitchFamily="18" charset="0"/>
              </a:rPr>
              <a:t>CMS is also working to develop a secure way for beneficiaries to be able to access their new Medicare number when needed</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solidFill>
                <a:prstClr val="black"/>
              </a:solidFill>
              <a:latin typeface="Times New Roman" panose="02020603050405020304" pitchFamily="18" charset="0"/>
              <a:cs typeface="Times New Roman" panose="02020603050405020304" pitchFamily="18" charset="0"/>
            </a:endParaRPr>
          </a:p>
          <a:p>
            <a:endParaRPr lang="en-US" sz="1600" dirty="0"/>
          </a:p>
        </p:txBody>
      </p:sp>
      <p:sp>
        <p:nvSpPr>
          <p:cNvPr id="5" name="Slide Number Placeholder 4"/>
          <p:cNvSpPr>
            <a:spLocks noGrp="1"/>
          </p:cNvSpPr>
          <p:nvPr>
            <p:ph type="sldNum" sz="quarter" idx="4"/>
          </p:nvPr>
        </p:nvSpPr>
        <p:spPr>
          <a:prstGeom prst="rect">
            <a:avLst/>
          </a:prstGeom>
        </p:spPr>
        <p:txBody>
          <a:bodyPr/>
          <a:lstStyle/>
          <a:p>
            <a:pPr algn="r"/>
            <a:fld id="{D3B75908-2BC4-4CCC-BE4B-63652A0FD379}" type="slidenum">
              <a:rPr lang="en-US" smtClean="0"/>
              <a:pPr algn="r"/>
              <a:t>7</a:t>
            </a:fld>
            <a:endParaRPr lang="en-US" dirty="0"/>
          </a:p>
        </p:txBody>
      </p:sp>
    </p:spTree>
    <p:extLst>
      <p:ext uri="{BB962C8B-B14F-4D97-AF65-F5344CB8AC3E}">
        <p14:creationId xmlns:p14="http://schemas.microsoft.com/office/powerpoint/2010/main" val="255619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10" y="228600"/>
            <a:ext cx="9105899" cy="457200"/>
          </a:xfrm>
        </p:spPr>
        <p:txBody>
          <a:bodyPr/>
          <a:lstStyle/>
          <a:p>
            <a:r>
              <a:rPr lang="en-US" dirty="0">
                <a:solidFill>
                  <a:prstClr val="white"/>
                </a:solidFill>
                <a:latin typeface="Times" panose="02020603050405020304" pitchFamily="18" charset="0"/>
                <a:cs typeface="Times" panose="02020603050405020304" pitchFamily="18" charset="0"/>
              </a:rPr>
              <a:t>Outreach and Education Resources</a:t>
            </a:r>
            <a:endParaRPr lang="en-US" dirty="0"/>
          </a:p>
        </p:txBody>
      </p:sp>
      <p:pic>
        <p:nvPicPr>
          <p:cNvPr id="6" name="Content Placeholder 6" descr="Image of the old and new Medicare card. " title="A Poster for Providers’ Offices"/>
          <p:cNvPicPr>
            <a:picLocks noChangeAspect="1"/>
          </p:cNvPicPr>
          <p:nvPr/>
        </p:nvPicPr>
        <p:blipFill>
          <a:blip r:embed="rId3"/>
          <a:stretch>
            <a:fillRect/>
          </a:stretch>
        </p:blipFill>
        <p:spPr>
          <a:xfrm>
            <a:off x="6257762" y="2058315"/>
            <a:ext cx="2755804" cy="1783167"/>
          </a:xfrm>
          <a:prstGeom prst="rect">
            <a:avLst/>
          </a:prstGeom>
          <a:ln>
            <a:solidFill>
              <a:schemeClr val="bg1">
                <a:lumMod val="85000"/>
              </a:schemeClr>
            </a:solidFill>
          </a:ln>
        </p:spPr>
      </p:pic>
      <p:sp>
        <p:nvSpPr>
          <p:cNvPr id="8" name="Rectangle 7"/>
          <p:cNvSpPr/>
          <p:nvPr/>
        </p:nvSpPr>
        <p:spPr>
          <a:xfrm>
            <a:off x="-35351" y="1672060"/>
            <a:ext cx="2794249" cy="369332"/>
          </a:xfrm>
          <a:prstGeom prst="rect">
            <a:avLst/>
          </a:prstGeom>
        </p:spPr>
        <p:txBody>
          <a:bodyPr wrap="square">
            <a:spAutoFit/>
          </a:bodyPr>
          <a:lstStyle/>
          <a:p>
            <a:pPr algn="ctr"/>
            <a:r>
              <a:rPr lang="en-US" dirty="0" smtClean="0">
                <a:latin typeface="Times New Roman" panose="02020603050405020304" pitchFamily="18" charset="0"/>
                <a:cs typeface="Times New Roman" panose="02020603050405020304" pitchFamily="18" charset="0"/>
              </a:rPr>
              <a:t>A Flyer to Distribute</a:t>
            </a:r>
            <a:endParaRPr lang="en-US" dirty="0">
              <a:latin typeface="Times New Roman" panose="02020603050405020304" pitchFamily="18" charset="0"/>
              <a:cs typeface="Times New Roman" panose="02020603050405020304" pitchFamily="18" charset="0"/>
            </a:endParaRPr>
          </a:p>
        </p:txBody>
      </p:sp>
      <p:pic>
        <p:nvPicPr>
          <p:cNvPr id="9" name="Picture 8" descr="Image of new card with information about the mailing timeline and how to update your mailing address" title="Tear-offs for Patients"/>
          <p:cNvPicPr>
            <a:picLocks noChangeAspect="1"/>
          </p:cNvPicPr>
          <p:nvPr/>
        </p:nvPicPr>
        <p:blipFill rotWithShape="1">
          <a:blip r:embed="rId4"/>
          <a:srcRect b="1468"/>
          <a:stretch/>
        </p:blipFill>
        <p:spPr>
          <a:xfrm>
            <a:off x="148948" y="4807315"/>
            <a:ext cx="2351150" cy="1666354"/>
          </a:xfrm>
          <a:prstGeom prst="rect">
            <a:avLst/>
          </a:prstGeom>
          <a:ln>
            <a:solidFill>
              <a:schemeClr val="bg1">
                <a:lumMod val="85000"/>
              </a:schemeClr>
            </a:solidFill>
          </a:ln>
        </p:spPr>
      </p:pic>
      <p:sp>
        <p:nvSpPr>
          <p:cNvPr id="10" name="TextBox 9"/>
          <p:cNvSpPr txBox="1"/>
          <p:nvPr/>
        </p:nvSpPr>
        <p:spPr>
          <a:xfrm>
            <a:off x="394729" y="990600"/>
            <a:ext cx="7758672"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 to help you communicate with people with Medicare are available on our website</a:t>
            </a:r>
            <a:r>
              <a:rPr lang="en-US" u="sng" dirty="0">
                <a:latin typeface="Times New Roman" panose="02020603050405020304" pitchFamily="18" charset="0"/>
                <a:cs typeface="Times New Roman" panose="02020603050405020304" pitchFamily="18" charset="0"/>
              </a:rPr>
              <a:t> https://</a:t>
            </a:r>
            <a:r>
              <a:rPr lang="en-US" u="sng" dirty="0" smtClean="0">
                <a:latin typeface="Times New Roman" panose="02020603050405020304" pitchFamily="18" charset="0"/>
                <a:cs typeface="Times New Roman" panose="02020603050405020304" pitchFamily="18" charset="0"/>
              </a:rPr>
              <a:t>www.cms.gov/newcard</a:t>
            </a:r>
            <a:r>
              <a:rPr lang="en-US" u="sng"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print and/or order</a:t>
            </a:r>
            <a:endParaRPr lang="en-US" dirty="0"/>
          </a:p>
        </p:txBody>
      </p:sp>
      <p:sp>
        <p:nvSpPr>
          <p:cNvPr id="11" name="TextBox 10"/>
          <p:cNvSpPr txBox="1"/>
          <p:nvPr/>
        </p:nvSpPr>
        <p:spPr>
          <a:xfrm>
            <a:off x="6117652" y="1675835"/>
            <a:ext cx="3036024"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Poster for Providers’ Offices</a:t>
            </a:r>
            <a:endParaRPr lang="en-US" dirty="0"/>
          </a:p>
        </p:txBody>
      </p:sp>
      <p:pic>
        <p:nvPicPr>
          <p:cNvPr id="12" name="Picture 11" descr="Person with Medicare holding the new Medicare Card." title="A flyer you can hand out"/>
          <p:cNvPicPr>
            <a:picLocks noChangeAspect="1"/>
          </p:cNvPicPr>
          <p:nvPr/>
        </p:nvPicPr>
        <p:blipFill>
          <a:blip r:embed="rId5"/>
          <a:stretch>
            <a:fillRect/>
          </a:stretch>
        </p:blipFill>
        <p:spPr>
          <a:xfrm>
            <a:off x="498049" y="2128688"/>
            <a:ext cx="1652949" cy="2077308"/>
          </a:xfrm>
          <a:prstGeom prst="rect">
            <a:avLst/>
          </a:prstGeom>
          <a:ln>
            <a:solidFill>
              <a:schemeClr val="bg1">
                <a:lumMod val="85000"/>
              </a:schemeClr>
            </a:solidFill>
          </a:ln>
        </p:spPr>
      </p:pic>
      <p:sp>
        <p:nvSpPr>
          <p:cNvPr id="13" name="TextBox 12"/>
          <p:cNvSpPr txBox="1"/>
          <p:nvPr/>
        </p:nvSpPr>
        <p:spPr>
          <a:xfrm>
            <a:off x="260642" y="4377690"/>
            <a:ext cx="212776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Tear-offs for Patients</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695620" y="4377690"/>
            <a:ext cx="344838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Conference Cards for Beneficiaries</a:t>
            </a:r>
            <a:endParaRPr lang="en-US" dirty="0">
              <a:latin typeface="Times New Roman" panose="02020603050405020304" pitchFamily="18" charset="0"/>
              <a:cs typeface="Times New Roman" panose="02020603050405020304" pitchFamily="18" charset="0"/>
            </a:endParaRPr>
          </a:p>
        </p:txBody>
      </p:sp>
      <p:pic>
        <p:nvPicPr>
          <p:cNvPr id="15" name="Picture 14" descr="Information about the mailing timeline and how to update your mailing address" title="Conference Cards for Beneficiaries"/>
          <p:cNvPicPr>
            <a:picLocks noChangeAspect="1"/>
          </p:cNvPicPr>
          <p:nvPr/>
        </p:nvPicPr>
        <p:blipFill>
          <a:blip r:embed="rId6"/>
          <a:stretch>
            <a:fillRect/>
          </a:stretch>
        </p:blipFill>
        <p:spPr>
          <a:xfrm>
            <a:off x="6400800" y="4807315"/>
            <a:ext cx="2469727" cy="1666354"/>
          </a:xfrm>
          <a:prstGeom prst="rect">
            <a:avLst/>
          </a:prstGeom>
          <a:ln>
            <a:solidFill>
              <a:schemeClr val="bg1">
                <a:lumMod val="85000"/>
              </a:schemeClr>
            </a:solidFill>
          </a:ln>
        </p:spPr>
      </p:pic>
      <p:pic>
        <p:nvPicPr>
          <p:cNvPr id="16" name="Picture 15" descr="March 2016 - Launch Medicare Card web content on cms.gov&#10;March through August 2016 - Held listing sessions with stakeholders&#10;June 2017 - CMS announces look up options for providers and people with Medicare. Basic informaion about new Medicare cards added to Medicare.gov&#10;Spetember 2017 - Unviel new Medicare Card. Medicare &amp; Your Handbook mailed with information about new Medicare card. Post additional Medicare.gov web content for people with Medicare.&#10;November 2017 - Education materials about the new card available for providers to order.&#10;January 2018 - Begin robust education &amp; outreach for people with Medicare. &#10;Before April 1 2018 - Udate your business and systems processes to be able to accept the MBI by April 1 2018. If you use vendors, work with them to update their practice management systems. &#10;April 2018 - Begin mailing new Medicare cards to people with Medicare. All systems &amp; processes able to accept MBI. Transition Period Starts: Can use either the HICN or MBI for data exchanges. Begin returning messages in HETS responses to show when new Medicare cards have been mailed to a specific patient and when a patient qualifies for Medicare through the RRB. &#10;June 2018 - Launch provider MBI lookup tool. &#10;October 2018 - Retunr MBI on Remittance Advice. &#10;April 16 2019 - Statutory deadline for issuing new Medicare cards. &#10;January 2020 - Transition Period Ends: Must use the MBI on data exchanges (some exceptions)." title="Timeline for Outreach"/>
          <p:cNvPicPr>
            <a:picLocks noChangeAspect="1"/>
          </p:cNvPicPr>
          <p:nvPr/>
        </p:nvPicPr>
        <p:blipFill>
          <a:blip r:embed="rId7"/>
          <a:stretch>
            <a:fillRect/>
          </a:stretch>
        </p:blipFill>
        <p:spPr>
          <a:xfrm>
            <a:off x="2758898" y="2805690"/>
            <a:ext cx="3116633" cy="1613910"/>
          </a:xfrm>
          <a:prstGeom prst="rect">
            <a:avLst/>
          </a:prstGeom>
        </p:spPr>
      </p:pic>
      <p:sp>
        <p:nvSpPr>
          <p:cNvPr id="17" name="TextBox 16"/>
          <p:cNvSpPr txBox="1"/>
          <p:nvPr/>
        </p:nvSpPr>
        <p:spPr>
          <a:xfrm>
            <a:off x="2672410" y="2386743"/>
            <a:ext cx="3289042"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Full Timeline for Your Records</a:t>
            </a:r>
            <a:endParaRPr lang="en-US" dirty="0"/>
          </a:p>
        </p:txBody>
      </p:sp>
      <p:sp>
        <p:nvSpPr>
          <p:cNvPr id="18"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8</a:t>
            </a:r>
            <a:endParaRPr lang="en-US" dirty="0">
              <a:solidFill>
                <a:prstClr val="black">
                  <a:tint val="75000"/>
                </a:prstClr>
              </a:solidFill>
            </a:endParaRPr>
          </a:p>
        </p:txBody>
      </p:sp>
    </p:spTree>
    <p:extLst>
      <p:ext uri="{BB962C8B-B14F-4D97-AF65-F5344CB8AC3E}">
        <p14:creationId xmlns:p14="http://schemas.microsoft.com/office/powerpoint/2010/main" val="283047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37752"/>
            <a:ext cx="5562600" cy="600448"/>
          </a:xfrm>
        </p:spPr>
        <p:txBody>
          <a:bodyPr/>
          <a:lstStyle/>
          <a:p>
            <a:r>
              <a:rPr lang="en-US" dirty="0" smtClean="0">
                <a:solidFill>
                  <a:prstClr val="white"/>
                </a:solidFill>
              </a:rPr>
              <a:t>Key Points to Reinforce with Patients</a:t>
            </a:r>
            <a:endParaRPr lang="en-US" dirty="0"/>
          </a:p>
        </p:txBody>
      </p:sp>
      <p:sp>
        <p:nvSpPr>
          <p:cNvPr id="3" name="Content Placeholder 2"/>
          <p:cNvSpPr>
            <a:spLocks noGrp="1"/>
          </p:cNvSpPr>
          <p:nvPr>
            <p:ph idx="1"/>
          </p:nvPr>
        </p:nvSpPr>
        <p:spPr>
          <a:xfrm>
            <a:off x="628650" y="1287624"/>
            <a:ext cx="7886700" cy="3385542"/>
          </a:xfrm>
        </p:spPr>
        <p:txBody>
          <a:bodyPr/>
          <a:lstStyle/>
          <a:p>
            <a:pPr marL="457200" lvl="0" indent="-457200" defTabSz="914400">
              <a:buFont typeface="Arial" panose="020B0604020202020204" pitchFamily="34" charset="0"/>
              <a:buChar char="•"/>
            </a:pPr>
            <a:endParaRPr lang="en-US" sz="2000" kern="0" dirty="0" smtClean="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smtClean="0">
                <a:solidFill>
                  <a:prstClr val="black"/>
                </a:solidFill>
                <a:latin typeface="Times New Roman" panose="02020603050405020304" pitchFamily="18" charset="0"/>
                <a:cs typeface="Times New Roman" panose="02020603050405020304" pitchFamily="18" charset="0"/>
              </a:rPr>
              <a:t>Understand </a:t>
            </a:r>
            <a:r>
              <a:rPr lang="en-US" sz="2000" kern="0" dirty="0">
                <a:solidFill>
                  <a:prstClr val="black"/>
                </a:solidFill>
                <a:latin typeface="Times New Roman" panose="02020603050405020304" pitchFamily="18" charset="0"/>
                <a:cs typeface="Times New Roman" panose="02020603050405020304" pitchFamily="18" charset="0"/>
              </a:rPr>
              <a:t>that mailing everyone a new card will take some time. Your card might arrive at a different time than your friend’s or neighbor’s</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Make sure your mailing address is </a:t>
            </a:r>
            <a:r>
              <a:rPr lang="en-US" sz="2000" kern="0" dirty="0" smtClean="0">
                <a:solidFill>
                  <a:prstClr val="black"/>
                </a:solidFill>
                <a:latin typeface="Times New Roman" panose="02020603050405020304" pitchFamily="18" charset="0"/>
                <a:cs typeface="Times New Roman" panose="02020603050405020304" pitchFamily="18" charset="0"/>
              </a:rPr>
              <a:t>up-to-date</a:t>
            </a:r>
            <a:r>
              <a:rPr lang="en-US" sz="2000" kern="0" dirty="0">
                <a:solidFill>
                  <a:prstClr val="black"/>
                </a:solidFill>
                <a:latin typeface="Times New Roman" panose="02020603050405020304" pitchFamily="18" charset="0"/>
                <a:cs typeface="Times New Roman" panose="02020603050405020304" pitchFamily="18" charset="0"/>
              </a:rPr>
              <a:t>. If your address needs to be corrected, contact Social Security at </a:t>
            </a:r>
            <a:r>
              <a:rPr lang="en-US" sz="2000" kern="0" dirty="0">
                <a:solidFill>
                  <a:prstClr val="black"/>
                </a:solidFill>
                <a:latin typeface="Times New Roman" panose="02020603050405020304" pitchFamily="18" charset="0"/>
                <a:cs typeface="Times New Roman" panose="02020603050405020304" pitchFamily="18" charset="0"/>
                <a:hlinkClick r:id="rId3"/>
              </a:rPr>
              <a:t>ssa.gov/</a:t>
            </a:r>
            <a:r>
              <a:rPr lang="en-US" sz="2000" kern="0" dirty="0" err="1">
                <a:solidFill>
                  <a:prstClr val="black"/>
                </a:solidFill>
                <a:latin typeface="Times New Roman" panose="02020603050405020304" pitchFamily="18" charset="0"/>
                <a:cs typeface="Times New Roman" panose="02020603050405020304" pitchFamily="18" charset="0"/>
                <a:hlinkClick r:id="rId3"/>
              </a:rPr>
              <a:t>myaccount</a:t>
            </a:r>
            <a:r>
              <a:rPr lang="en-US" sz="2000" kern="0" dirty="0">
                <a:solidFill>
                  <a:prstClr val="black"/>
                </a:solidFill>
                <a:latin typeface="Times New Roman" panose="02020603050405020304" pitchFamily="18" charset="0"/>
                <a:cs typeface="Times New Roman" panose="02020603050405020304" pitchFamily="18" charset="0"/>
              </a:rPr>
              <a:t> or 1-800-772-1213. TTY: 1-800-325-0778</a:t>
            </a:r>
            <a:r>
              <a:rPr lang="en-US" sz="2000" kern="0" dirty="0" smtClean="0">
                <a:solidFill>
                  <a:prstClr val="black"/>
                </a:solidFill>
                <a:latin typeface="Times New Roman" panose="02020603050405020304" pitchFamily="18" charset="0"/>
                <a:cs typeface="Times New Roman" panose="02020603050405020304" pitchFamily="18" charset="0"/>
              </a:rPr>
              <a:t>.</a:t>
            </a:r>
          </a:p>
          <a:p>
            <a:pPr lvl="0" defTabSz="914400"/>
            <a:endParaRPr lang="en-US" sz="2000" kern="0" dirty="0">
              <a:solidFill>
                <a:prstClr val="black"/>
              </a:solidFill>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000" kern="0" dirty="0">
                <a:solidFill>
                  <a:prstClr val="black"/>
                </a:solidFill>
                <a:latin typeface="Times New Roman" panose="02020603050405020304" pitchFamily="18" charset="0"/>
                <a:cs typeface="Times New Roman" panose="02020603050405020304" pitchFamily="18" charset="0"/>
              </a:rPr>
              <a:t>Beware of anyone who contacts you about your new Medicare card. We will never ask you to give us personal or private information to get your new Medicare number and card</a:t>
            </a:r>
            <a:r>
              <a:rPr lang="en-US" sz="2000" kern="0" dirty="0" smtClean="0">
                <a:solidFill>
                  <a:prstClr val="black"/>
                </a:solidFill>
                <a:latin typeface="Times New Roman" panose="02020603050405020304" pitchFamily="18" charset="0"/>
                <a:cs typeface="Times New Roman" panose="02020603050405020304" pitchFamily="18" charset="0"/>
              </a:rPr>
              <a:t>.</a:t>
            </a:r>
            <a:endParaRPr lang="en-US" sz="2000" kern="0" dirty="0">
              <a:solidFill>
                <a:prstClr val="black"/>
              </a:solidFill>
              <a:latin typeface="Times New Roman" panose="02020603050405020304" pitchFamily="18" charset="0"/>
              <a:cs typeface="Times New Roman" panose="02020603050405020304" pitchFamily="18" charset="0"/>
            </a:endParaRPr>
          </a:p>
        </p:txBody>
      </p:sp>
      <p:sp>
        <p:nvSpPr>
          <p:cNvPr id="6" name="Slide Number Placeholder 3"/>
          <p:cNvSpPr>
            <a:spLocks noGrp="1"/>
          </p:cNvSpPr>
          <p:nvPr>
            <p:ph type="sldNum" sz="quarter" idx="4"/>
          </p:nvPr>
        </p:nvSpPr>
        <p:spPr>
          <a:xfrm>
            <a:off x="7010400" y="6490855"/>
            <a:ext cx="2133600" cy="365125"/>
          </a:xfrm>
        </p:spPr>
        <p:txBody>
          <a:bodyPr/>
          <a:lstStyle/>
          <a:p>
            <a:pPr fontAlgn="auto">
              <a:spcBef>
                <a:spcPts val="0"/>
              </a:spcBef>
              <a:spcAft>
                <a:spcPts val="0"/>
              </a:spcAft>
            </a:pPr>
            <a:r>
              <a:rPr lang="en-US" dirty="0" smtClean="0">
                <a:solidFill>
                  <a:prstClr val="black">
                    <a:tint val="75000"/>
                  </a:prstClr>
                </a:solidFill>
              </a:rPr>
              <a:t>10</a:t>
            </a:r>
            <a:endParaRPr lang="en-US" dirty="0">
              <a:solidFill>
                <a:prstClr val="black">
                  <a:tint val="75000"/>
                </a:prstClr>
              </a:solidFill>
            </a:endParaRPr>
          </a:p>
        </p:txBody>
      </p:sp>
    </p:spTree>
    <p:extLst>
      <p:ext uri="{BB962C8B-B14F-4D97-AF65-F5344CB8AC3E}">
        <p14:creationId xmlns:p14="http://schemas.microsoft.com/office/powerpoint/2010/main" val="150833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4531</TotalTime>
  <Words>823</Words>
  <Application>Microsoft Office PowerPoint</Application>
  <PresentationFormat>On-screen Show (4:3)</PresentationFormat>
  <Paragraphs>99</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MS PGothic</vt:lpstr>
      <vt:lpstr>Arial</vt:lpstr>
      <vt:lpstr>Calibri</vt:lpstr>
      <vt:lpstr>Times</vt:lpstr>
      <vt:lpstr>Times New Roman</vt:lpstr>
      <vt:lpstr>Office Theme</vt:lpstr>
      <vt:lpstr>1_Office Theme</vt:lpstr>
      <vt:lpstr>New Medicare Card Project </vt:lpstr>
      <vt:lpstr>Background</vt:lpstr>
      <vt:lpstr>Solution Concept for the New Medicare Cards</vt:lpstr>
      <vt:lpstr>New Medicare Number Characteristics</vt:lpstr>
      <vt:lpstr>MBI Generation and Transition Period</vt:lpstr>
      <vt:lpstr>New Medicare Cards</vt:lpstr>
      <vt:lpstr>Outreach and Education</vt:lpstr>
      <vt:lpstr>Outreach and Education Resources</vt:lpstr>
      <vt:lpstr>Key Points to Reinforce with Patients</vt:lpstr>
      <vt:lpstr>Key Points to Know</vt:lpstr>
      <vt:lpstr>Final Thoughts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Wojnowski, Nicholas</cp:lastModifiedBy>
  <cp:revision>253</cp:revision>
  <cp:lastPrinted>2017-04-19T15:20:33Z</cp:lastPrinted>
  <dcterms:created xsi:type="dcterms:W3CDTF">2017-02-02T09:22:37Z</dcterms:created>
  <dcterms:modified xsi:type="dcterms:W3CDTF">2018-01-26T15:07:36Z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ies>
</file>