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4075" r:id="rId4"/>
    <p:sldMasterId id="2147484090" r:id="rId5"/>
    <p:sldMasterId id="2147484093" r:id="rId6"/>
    <p:sldMasterId id="2147484100" r:id="rId7"/>
  </p:sldMasterIdLst>
  <p:notesMasterIdLst>
    <p:notesMasterId r:id="rId18"/>
  </p:notesMasterIdLst>
  <p:sldIdLst>
    <p:sldId id="995" r:id="rId8"/>
    <p:sldId id="979" r:id="rId9"/>
    <p:sldId id="996" r:id="rId10"/>
    <p:sldId id="983" r:id="rId11"/>
    <p:sldId id="991" r:id="rId12"/>
    <p:sldId id="984" r:id="rId13"/>
    <p:sldId id="994" r:id="rId14"/>
    <p:sldId id="985" r:id="rId15"/>
    <p:sldId id="997" r:id="rId16"/>
    <p:sldId id="980" r:id="rId17"/>
  </p:sldIdLst>
  <p:sldSz cx="9144000" cy="6858000" type="screen4x3"/>
  <p:notesSz cx="6858000" cy="91440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lip Kendall" initials="PK" lastIdx="8" clrIdx="0"/>
  <p:cmAuthor id="1" name="Wysocki, Rich" initials="WR" lastIdx="1" clrIdx="1">
    <p:extLst/>
  </p:cmAuthor>
  <p:cmAuthor id="2" name="Wysocki, Rich" initials="WR [2]" lastIdx="1" clrIdx="2">
    <p:extLst/>
  </p:cmAuthor>
  <p:cmAuthor id="3" name="Wysocki, Rich" initials="WR [3]" lastIdx="1" clrIdx="3">
    <p:extLst/>
  </p:cmAuthor>
  <p:cmAuthor id="4" name="Julie Shadoan" initials="JS" lastIdx="1" clrIdx="4"/>
  <p:cmAuthor id="5" name="Keri Rantin" initials="KR" lastIdx="15" clrIdx="5">
    <p:extLst>
      <p:ext uri="{19B8F6BF-5375-455C-9EA6-DF929625EA0E}">
        <p15:presenceInfo xmlns:p15="http://schemas.microsoft.com/office/powerpoint/2012/main" userId="S-1-5-21-4095628063-3556742122-3606576086-9203" providerId="AD"/>
      </p:ext>
    </p:extLst>
  </p:cmAuthor>
  <p:cmAuthor id="6" name="Diana Rivi" initials="DR" lastIdx="8" clrIdx="6">
    <p:extLst>
      <p:ext uri="{19B8F6BF-5375-455C-9EA6-DF929625EA0E}">
        <p15:presenceInfo xmlns:p15="http://schemas.microsoft.com/office/powerpoint/2012/main" userId="S-1-5-21-4095628063-3556742122-3606576086-160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FFD004"/>
    <a:srgbClr val="B3D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5" autoAdjust="0"/>
    <p:restoredTop sz="92988" autoAdjust="0"/>
  </p:normalViewPr>
  <p:slideViewPr>
    <p:cSldViewPr snapToGrid="0">
      <p:cViewPr varScale="1">
        <p:scale>
          <a:sx n="147" d="100"/>
          <a:sy n="147" d="100"/>
        </p:scale>
        <p:origin x="368" y="20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489" cy="457044"/>
          </a:xfrm>
          <a:prstGeom prst="rect">
            <a:avLst/>
          </a:prstGeom>
        </p:spPr>
        <p:txBody>
          <a:bodyPr vert="horz" lIns="91418" tIns="45709" rIns="91418" bIns="4570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961" y="1"/>
            <a:ext cx="2971489" cy="457044"/>
          </a:xfrm>
          <a:prstGeom prst="rect">
            <a:avLst/>
          </a:prstGeom>
        </p:spPr>
        <p:txBody>
          <a:bodyPr vert="horz" lIns="91418" tIns="45709" rIns="91418" bIns="45709" rtlCol="0"/>
          <a:lstStyle>
            <a:lvl1pPr algn="r" fontAlgn="auto">
              <a:spcBef>
                <a:spcPts val="0"/>
              </a:spcBef>
              <a:spcAft>
                <a:spcPts val="0"/>
              </a:spcAft>
              <a:defRPr sz="1200">
                <a:latin typeface="+mn-lt"/>
              </a:defRPr>
            </a:lvl1pPr>
          </a:lstStyle>
          <a:p>
            <a:pPr>
              <a:defRPr/>
            </a:pPr>
            <a:fld id="{085A4552-0DC5-49E3-8363-95B5F309C20D}" type="datetimeFigureOut">
              <a:rPr lang="en-US"/>
              <a:pPr>
                <a:defRPr/>
              </a:pPr>
              <a:t>4/5/18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18" tIns="45709" rIns="91418" bIns="45709" rtlCol="0" anchor="ctr"/>
          <a:lstStyle/>
          <a:p>
            <a:pPr lvl="0"/>
            <a:endParaRPr lang="en-US" noProof="0" dirty="0"/>
          </a:p>
        </p:txBody>
      </p:sp>
      <p:sp>
        <p:nvSpPr>
          <p:cNvPr id="5" name="Notes Placeholder 4"/>
          <p:cNvSpPr>
            <a:spLocks noGrp="1"/>
          </p:cNvSpPr>
          <p:nvPr>
            <p:ph type="body" sz="quarter" idx="3"/>
          </p:nvPr>
        </p:nvSpPr>
        <p:spPr>
          <a:xfrm>
            <a:off x="685490" y="4342698"/>
            <a:ext cx="5487021" cy="4114957"/>
          </a:xfrm>
          <a:prstGeom prst="rect">
            <a:avLst/>
          </a:prstGeom>
        </p:spPr>
        <p:txBody>
          <a:bodyPr vert="horz" lIns="91418" tIns="45709" rIns="91418" bIns="4570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685398"/>
            <a:ext cx="2971489" cy="457044"/>
          </a:xfrm>
          <a:prstGeom prst="rect">
            <a:avLst/>
          </a:prstGeom>
        </p:spPr>
        <p:txBody>
          <a:bodyPr vert="horz" lIns="91418" tIns="45709" rIns="91418" bIns="4570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961" y="8685398"/>
            <a:ext cx="2971489" cy="457044"/>
          </a:xfrm>
          <a:prstGeom prst="rect">
            <a:avLst/>
          </a:prstGeom>
        </p:spPr>
        <p:txBody>
          <a:bodyPr vert="horz" lIns="91418" tIns="45709" rIns="91418" bIns="45709" rtlCol="0" anchor="b"/>
          <a:lstStyle>
            <a:lvl1pPr algn="r" fontAlgn="auto">
              <a:spcBef>
                <a:spcPts val="0"/>
              </a:spcBef>
              <a:spcAft>
                <a:spcPts val="0"/>
              </a:spcAft>
              <a:defRPr sz="1200">
                <a:latin typeface="+mn-lt"/>
              </a:defRPr>
            </a:lvl1pPr>
          </a:lstStyle>
          <a:p>
            <a:pPr>
              <a:defRPr/>
            </a:pPr>
            <a:fld id="{37EF2547-B5D8-4CE2-9238-0F78AA3EE1B0}" type="slidenum">
              <a:rPr lang="en-US"/>
              <a:pPr>
                <a:defRPr/>
              </a:pPr>
              <a:t>‹#›</a:t>
            </a:fld>
            <a:endParaRPr lang="en-US" dirty="0"/>
          </a:p>
        </p:txBody>
      </p:sp>
    </p:spTree>
    <p:extLst>
      <p:ext uri="{BB962C8B-B14F-4D97-AF65-F5344CB8AC3E}">
        <p14:creationId xmlns:p14="http://schemas.microsoft.com/office/powerpoint/2010/main" val="895891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10131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81A7BC-80BF-485E-8A31-03C126B9B4D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4914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6</a:t>
            </a:fld>
            <a:endParaRPr lang="en-US" dirty="0"/>
          </a:p>
        </p:txBody>
      </p:sp>
    </p:spTree>
    <p:extLst>
      <p:ext uri="{BB962C8B-B14F-4D97-AF65-F5344CB8AC3E}">
        <p14:creationId xmlns:p14="http://schemas.microsoft.com/office/powerpoint/2010/main" val="3566109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7EF2547-B5D8-4CE2-9238-0F78AA3EE1B0}" type="slidenum">
              <a:rPr lang="en-US" smtClean="0"/>
              <a:pPr>
                <a:defRPr/>
              </a:pPr>
              <a:t>8</a:t>
            </a:fld>
            <a:endParaRPr lang="en-US" dirty="0"/>
          </a:p>
        </p:txBody>
      </p:sp>
    </p:spTree>
    <p:extLst>
      <p:ext uri="{BB962C8B-B14F-4D97-AF65-F5344CB8AC3E}">
        <p14:creationId xmlns:p14="http://schemas.microsoft.com/office/powerpoint/2010/main" val="682642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2CBA-AE12-4BFB-9DCC-DBE35052605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2111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5CAEE2-C9A9-44F8-AB8F-A68296BBFD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50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48776E47-03E2-442F-812B-8FDFD48AE4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741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fld id="{DEC6782D-6FA2-447D-80C3-52A94AC1F7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7228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81800" y="6496049"/>
            <a:ext cx="2133600" cy="365125"/>
          </a:xfrm>
        </p:spPr>
        <p:txBody>
          <a:bodyPr/>
          <a:lstStyle>
            <a:lvl1pPr>
              <a:defRPr>
                <a:latin typeface="+mj-lt"/>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7" name="Content Placeholder 2"/>
          <p:cNvSpPr>
            <a:spLocks noGrp="1"/>
          </p:cNvSpPr>
          <p:nvPr>
            <p:ph idx="1"/>
          </p:nvPr>
        </p:nvSpPr>
        <p:spPr>
          <a:xfrm>
            <a:off x="457200" y="1270000"/>
            <a:ext cx="8229600" cy="4856163"/>
          </a:xfrm>
        </p:spPr>
        <p:txBody>
          <a:bodyPr/>
          <a:lstStyle>
            <a:lvl1pPr>
              <a:defRPr sz="1800">
                <a:latin typeface="Times New Roman" panose="02020603050405020304" pitchFamily="18" charset="0"/>
                <a:cs typeface="Times New Roman" panose="02020603050405020304" pitchFamily="18" charset="0"/>
              </a:defRPr>
            </a:lvl1pPr>
            <a:lvl2pPr>
              <a:defRPr sz="1600">
                <a:latin typeface="Times New Roman" panose="02020603050405020304" pitchFamily="18" charset="0"/>
                <a:cs typeface="Times New Roman" panose="02020603050405020304" pitchFamily="18" charset="0"/>
              </a:defRPr>
            </a:lvl2pPr>
            <a:lvl3pPr>
              <a:defRPr sz="1400">
                <a:latin typeface="Times New Roman" panose="02020603050405020304" pitchFamily="18" charset="0"/>
                <a:cs typeface="Times New Roman" panose="02020603050405020304" pitchFamily="18" charset="0"/>
              </a:defRPr>
            </a:lvl3pPr>
            <a:lvl4pPr>
              <a:defRPr sz="1200">
                <a:latin typeface="Times New Roman" panose="02020603050405020304" pitchFamily="18" charset="0"/>
                <a:cs typeface="Times New Roman" panose="02020603050405020304" pitchFamily="18" charset="0"/>
              </a:defRPr>
            </a:lvl4pPr>
            <a:lvl5pPr>
              <a:defRPr sz="120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9144000" cy="694267"/>
          </a:xfrm>
          <a:prstGeom prst="rect">
            <a:avLst/>
          </a:prstGeom>
          <a:noFill/>
          <a:ln>
            <a:noFill/>
          </a:ln>
          <a:effectLst/>
        </p:spPr>
        <p:txBody>
          <a:bodyPr/>
          <a:lstStyle>
            <a:lvl1pPr>
              <a:defRPr sz="2800">
                <a:solidFill>
                  <a:schemeClr val="bg1"/>
                </a:solidFill>
              </a:defRPr>
            </a:lvl1pPr>
          </a:lstStyle>
          <a:p>
            <a:r>
              <a:rPr lang="en-US" dirty="0"/>
              <a:t>Click to edit Master title style</a:t>
            </a:r>
          </a:p>
        </p:txBody>
      </p:sp>
      <p:sp>
        <p:nvSpPr>
          <p:cNvPr id="9" name="Date Placeholder 3"/>
          <p:cNvSpPr>
            <a:spLocks noGrp="1"/>
          </p:cNvSpPr>
          <p:nvPr>
            <p:ph type="dt" sz="half" idx="2"/>
          </p:nvPr>
        </p:nvSpPr>
        <p:spPr>
          <a:xfrm>
            <a:off x="228600" y="6496050"/>
            <a:ext cx="1752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a:solidFill>
                  <a:prstClr val="black">
                    <a:tint val="75000"/>
                  </a:prstClr>
                </a:solidFill>
              </a:rPr>
              <a:t>8/15/2016</a:t>
            </a:r>
            <a:endParaRPr lang="en-US" dirty="0">
              <a:solidFill>
                <a:prstClr val="black">
                  <a:tint val="75000"/>
                </a:prstClr>
              </a:solidFill>
            </a:endParaRPr>
          </a:p>
        </p:txBody>
      </p:sp>
    </p:spTree>
    <p:extLst>
      <p:ext uri="{BB962C8B-B14F-4D97-AF65-F5344CB8AC3E}">
        <p14:creationId xmlns:p14="http://schemas.microsoft.com/office/powerpoint/2010/main" val="316221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p:cNvSpPr>
            <a:spLocks noGrp="1"/>
          </p:cNvSpPr>
          <p:nvPr>
            <p:ph type="sldNum" sz="quarter" idx="12"/>
          </p:nvPr>
        </p:nvSpPr>
        <p:spPr>
          <a:xfrm>
            <a:off x="6934200" y="6569075"/>
            <a:ext cx="2133600" cy="365125"/>
          </a:xfrm>
          <a:prstGeom prst="rect">
            <a:avLst/>
          </a:prstGeom>
        </p:spPr>
        <p:txBody>
          <a:bodyPr/>
          <a:lstStyle>
            <a:lvl1pPr algn="r" defTabSz="914400">
              <a:defRPr sz="1000" b="1">
                <a:solidFill>
                  <a:schemeClr val="tx1"/>
                </a:solidFill>
                <a:latin typeface="Calibri" charset="0"/>
                <a:ea typeface="ＭＳ Ｐゴシック" charset="-128"/>
              </a:defRPr>
            </a:lvl1pPr>
          </a:lstStyle>
          <a:p>
            <a:pPr>
              <a:defRPr/>
            </a:pPr>
            <a:fld id="{8BEA35CE-4224-468E-AC49-F674DB66CC2A}" type="slidenum">
              <a:rPr lang="en-US" smtClean="0">
                <a:solidFill>
                  <a:prstClr val="black"/>
                </a:solidFill>
              </a:rPr>
              <a:pPr>
                <a:defRPr/>
              </a:pPr>
              <a:t>‹#›</a:t>
            </a:fld>
            <a:endParaRPr lang="en-US" dirty="0">
              <a:solidFill>
                <a:prstClr val="black"/>
              </a:solidFill>
            </a:endParaRPr>
          </a:p>
        </p:txBody>
      </p:sp>
      <p:pic>
        <p:nvPicPr>
          <p:cNvPr id="1026" name="Picture 1"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527" y="2133600"/>
            <a:ext cx="3686175" cy="2657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2"/>
          <p:cNvSpPr>
            <a:spLocks noGrp="1"/>
          </p:cNvSpPr>
          <p:nvPr>
            <p:ph idx="1"/>
          </p:nvPr>
        </p:nvSpPr>
        <p:spPr bwMode="auto">
          <a:xfrm>
            <a:off x="4648200" y="2133600"/>
            <a:ext cx="3505200" cy="3047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0"/>
            <a:r>
              <a:rPr lang="en-US"/>
              <a:t>Enter bullet</a:t>
            </a:r>
          </a:p>
          <a:p>
            <a:pPr lvl="0"/>
            <a:r>
              <a:rPr lang="en-US"/>
              <a:t>Enter bullet</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49845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a:t>
            </a:fld>
            <a:endParaRPr lang="en-US" dirty="0"/>
          </a:p>
        </p:txBody>
      </p:sp>
    </p:spTree>
    <p:extLst>
      <p:ext uri="{BB962C8B-B14F-4D97-AF65-F5344CB8AC3E}">
        <p14:creationId xmlns:p14="http://schemas.microsoft.com/office/powerpoint/2010/main" val="4166651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67238" y="3886200"/>
            <a:ext cx="3890962" cy="1752600"/>
          </a:xfrm>
        </p:spPr>
        <p:txBody>
          <a:bodyPr/>
          <a:lstStyle>
            <a:lvl1pPr marL="0" indent="0" algn="ctr">
              <a:buNone/>
              <a:defRPr lang="en-US" sz="2400" b="1" i="0" kern="1200" dirty="0">
                <a:solidFill>
                  <a:srgbClr val="1F497D"/>
                </a:solidFill>
                <a:latin typeface="Times New Roman" panose="02020603050405020304" pitchFamily="18" charset="0"/>
                <a:ea typeface="MS PGothic" pitchFamily="34" charset="-128"/>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ctr" defTabSz="457200" rtl="0" eaLnBrk="0" fontAlgn="base" hangingPunct="0">
              <a:spcBef>
                <a:spcPts val="0"/>
              </a:spcBef>
              <a:spcAft>
                <a:spcPct val="0"/>
              </a:spcAft>
              <a:buNone/>
            </a:pPr>
            <a:r>
              <a:rPr lang="en-US" dirty="0"/>
              <a:t>Click to edit Master subtitle style</a:t>
            </a:r>
          </a:p>
          <a:p>
            <a:pPr marL="0" lvl="0" indent="0" algn="ctr" defTabSz="457200" rtl="0" eaLnBrk="0" fontAlgn="base" hangingPunct="0">
              <a:spcBef>
                <a:spcPts val="0"/>
              </a:spcBef>
              <a:spcAft>
                <a:spcPct val="0"/>
              </a:spcAft>
              <a:buNone/>
            </a:pPr>
            <a:r>
              <a:rPr lang="en-US" dirty="0"/>
              <a:t>and date</a:t>
            </a:r>
          </a:p>
        </p:txBody>
      </p:sp>
      <p:sp>
        <p:nvSpPr>
          <p:cNvPr id="7" name="Title 7"/>
          <p:cNvSpPr txBox="1">
            <a:spLocks/>
          </p:cNvSpPr>
          <p:nvPr userDrawn="1"/>
        </p:nvSpPr>
        <p:spPr>
          <a:xfrm>
            <a:off x="0" y="1371600"/>
            <a:ext cx="9144000" cy="1066800"/>
          </a:xfrm>
          <a:prstGeom prst="rect">
            <a:avLst/>
          </a:prstGeom>
          <a:solidFill>
            <a:srgbClr val="084A9C"/>
          </a:solidFill>
          <a:effectLst>
            <a:outerShdw dist="76200" dir="5640000" algn="tl" rotWithShape="0">
              <a:srgbClr val="FFD004"/>
            </a:outerShdw>
          </a:effectLst>
        </p:spPr>
        <p:txBody>
          <a:bodyPr vert="horz" lIns="91440" tIns="45720" rIns="91440" bIns="45720" rtlCol="0" anchor="ctr">
            <a:normAutofit/>
          </a:bodyPr>
          <a:lstStyle>
            <a:lvl1pPr>
              <a:defRPr sz="4000">
                <a:solidFill>
                  <a:srgbClr val="FFFFFF"/>
                </a:solidFill>
              </a:defRPr>
            </a:lvl1pPr>
          </a:lstStyle>
          <a:p>
            <a:pPr algn="ctr" fontAlgn="auto">
              <a:spcAft>
                <a:spcPts val="0"/>
              </a:spcAft>
              <a:defRPr/>
            </a:pPr>
            <a:endParaRPr lang="en-US" dirty="0">
              <a:solidFill>
                <a:prstClr val="white"/>
              </a:solidFill>
              <a:latin typeface="Calibri"/>
            </a:endParaRPr>
          </a:p>
        </p:txBody>
      </p:sp>
      <p:pic>
        <p:nvPicPr>
          <p:cNvPr id="9" name="Picture 8" title="Centers for Medicare and Medicaid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237" y="304800"/>
            <a:ext cx="2331331" cy="914400"/>
          </a:xfrm>
          <a:prstGeom prst="rect">
            <a:avLst/>
          </a:prstGeom>
        </p:spPr>
      </p:pic>
      <p:sp>
        <p:nvSpPr>
          <p:cNvPr id="2" name="Title 1"/>
          <p:cNvSpPr>
            <a:spLocks noGrp="1"/>
          </p:cNvSpPr>
          <p:nvPr>
            <p:ph type="ctrTitle"/>
          </p:nvPr>
        </p:nvSpPr>
        <p:spPr>
          <a:xfrm>
            <a:off x="0" y="1371601"/>
            <a:ext cx="9144000" cy="1066799"/>
          </a:xfrm>
        </p:spPr>
        <p:txBody>
          <a:bodyPr/>
          <a:lstStyle>
            <a:lvl1pPr algn="ctr" rtl="0" fontAlgn="auto">
              <a:spcBef>
                <a:spcPct val="0"/>
              </a:spcBef>
              <a:spcAft>
                <a:spcPts val="0"/>
              </a:spcAft>
              <a:defRPr lang="en-US" sz="2800" b="1" kern="1200" dirty="0">
                <a:solidFill>
                  <a:schemeClr val="bg1"/>
                </a:solidFill>
                <a:latin typeface="Times New Roman" panose="02020603050405020304" pitchFamily="18" charset="0"/>
                <a:ea typeface="MS PGothic" pitchFamily="34" charset="-128"/>
                <a:cs typeface="Times New Roman" panose="02020603050405020304" pitchFamily="18" charset="0"/>
              </a:defRPr>
            </a:lvl1pPr>
          </a:lstStyle>
          <a:p>
            <a:r>
              <a:rPr lang="en-US" dirty="0"/>
              <a:t>Click to edit Master title style</a:t>
            </a:r>
          </a:p>
        </p:txBody>
      </p:sp>
      <p:sp>
        <p:nvSpPr>
          <p:cNvPr id="4" name="Rectangle 3"/>
          <p:cNvSpPr/>
          <p:nvPr userDrawn="1"/>
        </p:nvSpPr>
        <p:spPr>
          <a:xfrm>
            <a:off x="838200" y="6324600"/>
            <a:ext cx="7620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Tree>
    <p:extLst>
      <p:ext uri="{BB962C8B-B14F-4D97-AF65-F5344CB8AC3E}">
        <p14:creationId xmlns:p14="http://schemas.microsoft.com/office/powerpoint/2010/main" val="95111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553200" y="6356350"/>
            <a:ext cx="2133600" cy="365125"/>
          </a:xfrm>
          <a:prstGeom prst="rect">
            <a:avLst/>
          </a:prstGeom>
        </p:spPr>
        <p:txBody>
          <a:bodyPr/>
          <a:lstStyle/>
          <a:p>
            <a:pPr fontAlgn="auto">
              <a:spcBef>
                <a:spcPts val="0"/>
              </a:spcBef>
              <a:spcAft>
                <a:spcPts val="0"/>
              </a:spcAft>
            </a:pPr>
            <a:fld id="{7022FF3C-310F-4809-A5BE-BC5BA8AA108D}"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grpSp>
        <p:nvGrpSpPr>
          <p:cNvPr id="4" name="Group 3"/>
          <p:cNvGrpSpPr/>
          <p:nvPr userDrawn="1"/>
        </p:nvGrpSpPr>
        <p:grpSpPr>
          <a:xfrm>
            <a:off x="-16933" y="1"/>
            <a:ext cx="9211733" cy="1015999"/>
            <a:chOff x="-16933" y="1"/>
            <a:chExt cx="9211733" cy="1015999"/>
          </a:xfrm>
        </p:grpSpPr>
        <p:sp>
          <p:nvSpPr>
            <p:cNvPr id="5" name="Rectangle 4"/>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6" name="Rectangle 5"/>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7" name="Content Placeholder 2"/>
          <p:cNvSpPr>
            <a:spLocks noGrp="1"/>
          </p:cNvSpPr>
          <p:nvPr>
            <p:ph idx="1"/>
          </p:nvPr>
        </p:nvSpPr>
        <p:spPr>
          <a:xfrm>
            <a:off x="457200" y="1828800"/>
            <a:ext cx="8229600" cy="4297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9"/>
          <p:cNvSpPr>
            <a:spLocks noGrp="1"/>
          </p:cNvSpPr>
          <p:nvPr>
            <p:ph type="title"/>
          </p:nvPr>
        </p:nvSpPr>
        <p:spPr>
          <a:xfrm>
            <a:off x="0" y="135467"/>
            <a:ext cx="9144000" cy="694267"/>
          </a:xfrm>
          <a:noFill/>
          <a:ln>
            <a:noFill/>
          </a:ln>
          <a:effectLst/>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94173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802033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984082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401264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8D3F3C-DE36-4CA1-9A7C-72BB7E1704A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528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73905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68"/>
            <a:ext cx="3126486" cy="492443"/>
          </a:xfrm>
        </p:spPr>
        <p:txBody>
          <a:bodyPr lIns="0" tIns="0" rIns="0" bIns="0"/>
          <a:lstStyle>
            <a:lvl1pPr algn="ctr">
              <a:defRPr sz="32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2293839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49"/>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814624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1"/>
            <a:ext cx="777240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1"/>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a:spLocks noGrp="1"/>
          </p:cNvSpPr>
          <p:nvPr>
            <p:ph type="sldNum" sz="quarter" idx="10"/>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075514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9362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08756" y="256794"/>
            <a:ext cx="3126486" cy="861774"/>
          </a:xfrm>
        </p:spPr>
        <p:txBody>
          <a:bodyPr/>
          <a:lstStyle/>
          <a:p>
            <a:r>
              <a:rPr lang="en-US"/>
              <a:t>Click to edit Master title style</a:t>
            </a:r>
          </a:p>
        </p:txBody>
      </p:sp>
      <p:sp>
        <p:nvSpPr>
          <p:cNvPr id="4" name="Slide Number Placeholder 2"/>
          <p:cNvSpPr txBox="1">
            <a:spLocks/>
          </p:cNvSpPr>
          <p:nvPr userDrawn="1"/>
        </p:nvSpPr>
        <p:spPr>
          <a:xfrm>
            <a:off x="7010400" y="6496051"/>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sz="900">
                <a:solidFill>
                  <a:prstClr val="black">
                    <a:tint val="75000"/>
                  </a:prstClr>
                </a:solidFill>
              </a:rPr>
              <a:pPr fontAlgn="auto">
                <a:spcBef>
                  <a:spcPts val="0"/>
                </a:spcBef>
                <a:spcAft>
                  <a:spcPts val="0"/>
                </a:spcAft>
              </a:pPr>
              <a:t>‹#›</a:t>
            </a:fld>
            <a:endParaRPr sz="900" dirty="0">
              <a:solidFill>
                <a:prstClr val="black">
                  <a:tint val="75000"/>
                </a:prstClr>
              </a:solidFill>
            </a:endParaRPr>
          </a:p>
        </p:txBody>
      </p:sp>
    </p:spTree>
    <p:extLst>
      <p:ext uri="{BB962C8B-B14F-4D97-AF65-F5344CB8AC3E}">
        <p14:creationId xmlns:p14="http://schemas.microsoft.com/office/powerpoint/2010/main" val="2677661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08756" y="256794"/>
            <a:ext cx="3126486" cy="323165"/>
          </a:xfrm>
        </p:spPr>
        <p:txBody>
          <a:bodyPr lIns="0" tIns="0" rIns="0" bIns="0"/>
          <a:lstStyle>
            <a:lvl1pPr>
              <a:defRPr sz="2100" b="0" i="0">
                <a:solidFill>
                  <a:schemeClr val="bg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7"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273124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08756" y="230670"/>
            <a:ext cx="3126486" cy="369332"/>
          </a:xfrm>
        </p:spPr>
        <p:txBody>
          <a:bodyPr lIns="0" tIns="0" rIns="0" bIns="0"/>
          <a:lstStyle>
            <a:lvl1pPr algn="ctr">
              <a:defRPr sz="2400" b="0" i="0">
                <a:solidFill>
                  <a:schemeClr val="bg1"/>
                </a:solidFill>
                <a:latin typeface="Times New Roman"/>
                <a:cs typeface="Times New Roman"/>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6" name="Slide Number Placeholder 2"/>
          <p:cNvSpPr txBox="1">
            <a:spLocks/>
          </p:cNvSpPr>
          <p:nvPr userDrawn="1"/>
        </p:nvSpPr>
        <p:spPr>
          <a:xfrm>
            <a:off x="7010400" y="6490857"/>
            <a:ext cx="2133600"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sz="900">
                <a:solidFill>
                  <a:prstClr val="black">
                    <a:tint val="75000"/>
                  </a:prstClr>
                </a:solidFill>
              </a:rPr>
              <a:pPr fontAlgn="auto">
                <a:spcBef>
                  <a:spcPts val="0"/>
                </a:spcBef>
                <a:spcAft>
                  <a:spcPts val="0"/>
                </a:spcAft>
              </a:pPr>
              <a:t>‹#›</a:t>
            </a:fld>
            <a:endParaRPr sz="900" dirty="0">
              <a:solidFill>
                <a:prstClr val="black">
                  <a:tint val="75000"/>
                </a:prstClr>
              </a:solidFill>
            </a:endParaRPr>
          </a:p>
        </p:txBody>
      </p:sp>
    </p:spTree>
    <p:extLst>
      <p:ext uri="{BB962C8B-B14F-4D97-AF65-F5344CB8AC3E}">
        <p14:creationId xmlns:p14="http://schemas.microsoft.com/office/powerpoint/2010/main" val="392740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solidFill>
                <a:prstClr val="black">
                  <a:tint val="75000"/>
                </a:prstClr>
              </a:solidFill>
            </a:endParaRPr>
          </a:p>
        </p:txBody>
      </p:sp>
      <p:sp>
        <p:nvSpPr>
          <p:cNvPr id="4" name="Slide Number Placeholder 2"/>
          <p:cNvSpPr>
            <a:spLocks noGrp="1"/>
          </p:cNvSpPr>
          <p:nvPr>
            <p:ph type="sldNum" sz="quarter" idx="4"/>
          </p:nvPr>
        </p:nvSpPr>
        <p:spPr>
          <a:xfrm>
            <a:off x="7010400" y="6496051"/>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3401537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901503"/>
            <a:ext cx="3008313" cy="230832"/>
          </a:xfrm>
        </p:spPr>
        <p:txBody>
          <a:bodyPr anchor="b"/>
          <a:lstStyle>
            <a:lvl1pPr algn="l">
              <a:defRPr sz="15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2"/>
            <a:ext cx="5111750" cy="143116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5"/>
            <a:ext cx="3008313" cy="1615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fld id="{7022FF3C-310F-4809-A5BE-BC5BA8AA108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179441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3" indent="0">
              <a:buNone/>
              <a:defRPr sz="1400">
                <a:solidFill>
                  <a:schemeClr val="tx1">
                    <a:tint val="75000"/>
                  </a:schemeClr>
                </a:solidFill>
              </a:defRPr>
            </a:lvl5pPr>
            <a:lvl6pPr marL="2285978" indent="0">
              <a:buNone/>
              <a:defRPr sz="1400">
                <a:solidFill>
                  <a:schemeClr val="tx1">
                    <a:tint val="75000"/>
                  </a:schemeClr>
                </a:solidFill>
              </a:defRPr>
            </a:lvl6pPr>
            <a:lvl7pPr marL="2743174" indent="0">
              <a:buNone/>
              <a:defRPr sz="1400">
                <a:solidFill>
                  <a:schemeClr val="tx1">
                    <a:tint val="75000"/>
                  </a:schemeClr>
                </a:solidFill>
              </a:defRPr>
            </a:lvl7pPr>
            <a:lvl8pPr marL="3200370" indent="0">
              <a:buNone/>
              <a:defRPr sz="1400">
                <a:solidFill>
                  <a:schemeClr val="tx1">
                    <a:tint val="75000"/>
                  </a:schemeClr>
                </a:solidFill>
              </a:defRPr>
            </a:lvl8pPr>
            <a:lvl9pPr marL="36575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30D362F-8D68-42BE-8FEA-E4472D33468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4053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09B980-BC8F-45D1-824D-30A5B7F0B6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3841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24E5D47-8288-429D-92E6-14707037026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455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270CB5C-C8FE-4557-A9D7-402BB1FA36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793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9B9B2D6-3F37-4CC7-9477-17A2AE266DD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84154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3000"/>
            <a:ext cx="3008313" cy="989334"/>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132334"/>
            <a:ext cx="3008313" cy="399382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2C57B50-417A-410B-956D-987AC1D152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2022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43000"/>
            <a:ext cx="5486400" cy="3584575"/>
          </a:xfrm>
        </p:spPr>
        <p:txBody>
          <a:bodyPr rtlCol="0">
            <a:normAutofit/>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Footer Placeholder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8AFA206E-D31D-4C88-9D09-22E83E6D1E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178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8/15/2016</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0DCECF-8F64-4C3D-865C-D54D995246E2}" type="slidenum">
              <a:rPr lang="en-US">
                <a:solidFill>
                  <a:prstClr val="black">
                    <a:tint val="75000"/>
                  </a:prstClr>
                </a:solidFill>
              </a:rPr>
              <a:pPr>
                <a:defRPr/>
              </a:pPr>
              <a:t>‹#›</a:t>
            </a:fld>
            <a:endParaRPr lang="en-US" dirty="0">
              <a:solidFill>
                <a:prstClr val="black">
                  <a:tint val="75000"/>
                </a:prstClr>
              </a:solidFill>
            </a:endParaRPr>
          </a:p>
        </p:txBody>
      </p:sp>
      <p:grpSp>
        <p:nvGrpSpPr>
          <p:cNvPr id="8" name="Group 7"/>
          <p:cNvGrpSpPr/>
          <p:nvPr userDrawn="1"/>
        </p:nvGrpSpPr>
        <p:grpSpPr>
          <a:xfrm>
            <a:off x="-16932" y="1"/>
            <a:ext cx="9211733" cy="1015999"/>
            <a:chOff x="-16933" y="1"/>
            <a:chExt cx="9211733" cy="1015999"/>
          </a:xfrm>
        </p:grpSpPr>
        <p:sp>
          <p:nvSpPr>
            <p:cNvPr id="9" name="Rectangle 8"/>
            <p:cNvSpPr/>
            <p:nvPr userDrawn="1"/>
          </p:nvSpPr>
          <p:spPr bwMode="auto">
            <a:xfrm>
              <a:off x="-16933" y="1"/>
              <a:ext cx="9194800" cy="931332"/>
            </a:xfrm>
            <a:prstGeom prst="rect">
              <a:avLst/>
            </a:prstGeom>
            <a:solidFill>
              <a:srgbClr val="084A9C"/>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sp>
          <p:nvSpPr>
            <p:cNvPr id="10" name="Rectangle 9"/>
            <p:cNvSpPr/>
            <p:nvPr userDrawn="1"/>
          </p:nvSpPr>
          <p:spPr bwMode="auto">
            <a:xfrm>
              <a:off x="0" y="931335"/>
              <a:ext cx="9194800" cy="84665"/>
            </a:xfrm>
            <a:prstGeom prst="rect">
              <a:avLst/>
            </a:prstGeom>
            <a:solidFill>
              <a:srgbClr val="FFD004"/>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hangingPunct="0">
                <a:lnSpc>
                  <a:spcPts val="2500"/>
                </a:lnSpc>
                <a:spcAft>
                  <a:spcPts val="1000"/>
                </a:spcAft>
                <a:buClr>
                  <a:srgbClr val="FDAA03"/>
                </a:buClr>
              </a:pPr>
              <a:endParaRPr lang="en-US" b="1" dirty="0">
                <a:solidFill>
                  <a:prstClr val="black"/>
                </a:solidFill>
              </a:endParaRPr>
            </a:p>
          </p:txBody>
        </p:sp>
      </p:grpSp>
      <p:sp>
        <p:nvSpPr>
          <p:cNvPr id="1026" name="Title Placeholder 1"/>
          <p:cNvSpPr>
            <a:spLocks noGrp="1"/>
          </p:cNvSpPr>
          <p:nvPr>
            <p:ph type="title"/>
          </p:nvPr>
        </p:nvSpPr>
        <p:spPr bwMode="auto">
          <a:xfrm>
            <a:off x="152400" y="-79479"/>
            <a:ext cx="876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89752945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Lst>
  <p:hf hdr="0" ftr="0" dt="0"/>
  <p:txStyles>
    <p:titleStyle>
      <a:lvl1pPr algn="ctr" rtl="0" eaLnBrk="0" fontAlgn="base" hangingPunct="0">
        <a:spcBef>
          <a:spcPct val="0"/>
        </a:spcBef>
        <a:spcAft>
          <a:spcPct val="0"/>
        </a:spcAft>
        <a:defRPr sz="3200" b="0" i="0" u="none" kern="1200">
          <a:solidFill>
            <a:schemeClr val="bg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6" algn="ctr" rtl="0" fontAlgn="base">
        <a:spcBef>
          <a:spcPct val="0"/>
        </a:spcBef>
        <a:spcAft>
          <a:spcPct val="0"/>
        </a:spcAft>
        <a:defRPr sz="4400">
          <a:solidFill>
            <a:schemeClr val="tx1"/>
          </a:solidFill>
          <a:latin typeface="Calibri" pitchFamily="34" charset="0"/>
        </a:defRPr>
      </a:lvl6pPr>
      <a:lvl7pPr marL="914391" algn="ctr" rtl="0" fontAlgn="base">
        <a:spcBef>
          <a:spcPct val="0"/>
        </a:spcBef>
        <a:spcAft>
          <a:spcPct val="0"/>
        </a:spcAft>
        <a:defRPr sz="4400">
          <a:solidFill>
            <a:schemeClr val="tx1"/>
          </a:solidFill>
          <a:latin typeface="Calibri" pitchFamily="34" charset="0"/>
        </a:defRPr>
      </a:lvl7pPr>
      <a:lvl8pPr marL="1371587" algn="ctr" rtl="0" fontAlgn="base">
        <a:spcBef>
          <a:spcPct val="0"/>
        </a:spcBef>
        <a:spcAft>
          <a:spcPct val="0"/>
        </a:spcAft>
        <a:defRPr sz="4400">
          <a:solidFill>
            <a:schemeClr val="tx1"/>
          </a:solidFill>
          <a:latin typeface="Calibri" pitchFamily="34" charset="0"/>
        </a:defRPr>
      </a:lvl8pPr>
      <a:lvl9pPr marL="1828783" algn="ctr" rtl="0" fontAlgn="base">
        <a:spcBef>
          <a:spcPct val="0"/>
        </a:spcBef>
        <a:spcAft>
          <a:spcPct val="0"/>
        </a:spcAft>
        <a:defRPr sz="4400">
          <a:solidFill>
            <a:schemeClr val="tx1"/>
          </a:solidFill>
          <a:latin typeface="Calibri" pitchFamily="34" charset="0"/>
        </a:defRPr>
      </a:lvl9pPr>
    </p:titleStyle>
    <p:bodyStyle>
      <a:lvl1pPr marL="342897" indent="-342897" algn="l" rtl="0" eaLnBrk="0" fontAlgn="base" hangingPunct="0">
        <a:spcBef>
          <a:spcPct val="20000"/>
        </a:spcBef>
        <a:spcAft>
          <a:spcPct val="0"/>
        </a:spcAft>
        <a:buFont typeface="Arial"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43" indent="-285747" algn="l" rtl="0" eaLnBrk="0" fontAlgn="base" hangingPunct="0">
        <a:spcBef>
          <a:spcPct val="20000"/>
        </a:spcBef>
        <a:spcAft>
          <a:spcPct val="0"/>
        </a:spcAft>
        <a:buFont typeface="Arial" charset="0"/>
        <a:buChar char="–"/>
        <a:defRPr sz="2800" b="0" i="0" u="none" kern="1200">
          <a:solidFill>
            <a:schemeClr val="tx1"/>
          </a:solidFill>
          <a:latin typeface="Times New Roman" panose="02020603050405020304" pitchFamily="18" charset="0"/>
          <a:ea typeface="+mn-ea"/>
          <a:cs typeface="Times New Roman" panose="02020603050405020304" pitchFamily="18" charset="0"/>
        </a:defRPr>
      </a:lvl2pPr>
      <a:lvl3pPr marL="1142989" indent="-228598" algn="l" rtl="0" eaLnBrk="0" fontAlgn="base" hangingPunct="0">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185" indent="-228598"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380" indent="-228598" algn="l"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576"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2"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8"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878" y="6489459"/>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7" name="Rectangle 1"/>
          <p:cNvSpPr>
            <a:spLocks noChangeArrowheads="1"/>
          </p:cNvSpPr>
          <p:nvPr userDrawn="1"/>
        </p:nvSpPr>
        <p:spPr bwMode="auto">
          <a:xfrm>
            <a:off x="1141979" y="6338242"/>
            <a:ext cx="6860043" cy="461665"/>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eaLnBrk="0" hangingPunct="0"/>
            <a:r>
              <a:rPr lang="en-US" altLang="en-US" sz="800" b="1" dirty="0">
                <a:solidFill>
                  <a:srgbClr val="FF0000"/>
                </a:solidFill>
                <a:latin typeface="Calibri"/>
                <a:ea typeface="Calibri" panose="020F0502020204030204" pitchFamily="34" charset="0"/>
                <a:cs typeface="Times New Roman" panose="02020603050405020304" pitchFamily="18" charset="0"/>
              </a:rPr>
              <a:t>INFORMATION NOT RELEASABLE TO THE PUBLIC UNLESS AUTHORIZED BY LAW:</a:t>
            </a:r>
            <a:endParaRPr lang="en-US" altLang="en-US" sz="8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ctr" eaLnBrk="0" hangingPunct="0"/>
            <a:r>
              <a:rPr lang="en-US" altLang="en-US" sz="800" dirty="0">
                <a:solidFill>
                  <a:srgbClr val="000000"/>
                </a:solidFill>
                <a:latin typeface="Calibri"/>
                <a:ea typeface="Calibri" panose="020F0502020204030204" pitchFamily="34" charset="0"/>
                <a:cs typeface="Times New Roman" panose="02020603050405020304" pitchFamily="18" charset="0"/>
              </a:rPr>
              <a:t>This information has not been publicly disclosed and may be privileged and confidential. It is for internal government use only and must not be disseminated, distributed, or copied to persons not authorized to receive the information. Unauthorized disclosure may result in prosecution to the full extent of the law.</a:t>
            </a:r>
            <a:endParaRPr lang="en-US" altLang="en-US" sz="1050" dirty="0">
              <a:solidFill>
                <a:prstClr val="black"/>
              </a:solidFill>
              <a:latin typeface="Arial" panose="020B0604020202020204" pitchFamily="34" charset="0"/>
            </a:endParaRPr>
          </a:p>
        </p:txBody>
      </p:sp>
      <p:sp>
        <p:nvSpPr>
          <p:cNvPr id="8" name="Slide Number Placeholder 2"/>
          <p:cNvSpPr txBox="1">
            <a:spLocks/>
          </p:cNvSpPr>
          <p:nvPr userDrawn="1"/>
        </p:nvSpPr>
        <p:spPr>
          <a:xfrm>
            <a:off x="7010400" y="649604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626034566"/>
      </p:ext>
    </p:extLst>
  </p:cSld>
  <p:clrMap bg1="lt1" tx1="dk1" bg2="lt2" tx2="dk2" accent1="accent1" accent2="accent2" accent3="accent3" accent4="accent4" accent5="accent5" accent6="accent6" hlink="hlink" folHlink="folHlink"/>
  <p:sldLayoutIdLst>
    <p:sldLayoutId id="2147484091" r:id="rId1"/>
    <p:sldLayoutId id="2147484092" r:id="rId2"/>
  </p:sldLayoutIdLst>
  <p:hf hdr="0" ftr="0" dt="0"/>
  <p:txStyles>
    <p:titleStyle>
      <a:lvl1pPr algn="ctr" rtl="0" eaLnBrk="0" fontAlgn="base" hangingPunct="0">
        <a:spcBef>
          <a:spcPct val="0"/>
        </a:spcBef>
        <a:spcAft>
          <a:spcPct val="0"/>
        </a:spcAft>
        <a:defRPr sz="4400" b="0" i="0" u="none"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0" fontAlgn="base" hangingPunct="0">
        <a:spcBef>
          <a:spcPct val="20000"/>
        </a:spcBef>
        <a:spcAft>
          <a:spcPct val="0"/>
        </a:spcAft>
        <a:buFont typeface="Arial" charset="0"/>
        <a:buChar char="–"/>
        <a:defRPr sz="1600" b="0" i="0" u="none"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17" name="bk object 17"/>
          <p:cNvSpPr/>
          <p:nvPr/>
        </p:nvSpPr>
        <p:spPr>
          <a:xfrm>
            <a:off x="0" y="931163"/>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6" y="1104138"/>
            <a:ext cx="7953247" cy="215137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pPr>
            <a:endParaRPr dirty="0">
              <a:solidFill>
                <a:prstClr val="black">
                  <a:tint val="75000"/>
                </a:prstClr>
              </a:solidFill>
              <a:latin typeface="Calibri"/>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5"/>
            <a:ext cx="2133600" cy="365125"/>
          </a:xfrm>
          <a:prstGeom prst="rect">
            <a:avLst/>
          </a:prstGeom>
        </p:spPr>
        <p:txBody>
          <a:bodyPr vert="horz" lIns="91440" tIns="45720" rIns="91440" bIns="45720" rtlCol="0" anchor="ctr"/>
          <a:lstStyle>
            <a:lvl1pPr algn="r">
              <a:defRPr lang="en-US" sz="12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422032429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Lst>
  <p:hf hdr="0" ftr="0" dt="0"/>
  <p:txStyles>
    <p:titleStyle>
      <a:lvl1pPr algn="ctr">
        <a:defRPr sz="3200" b="1">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931544"/>
          </a:xfrm>
          <a:custGeom>
            <a:avLst/>
            <a:gdLst/>
            <a:ahLst/>
            <a:cxnLst/>
            <a:rect l="l" t="t" r="r" b="b"/>
            <a:pathLst>
              <a:path w="9144000" h="931544">
                <a:moveTo>
                  <a:pt x="0" y="0"/>
                </a:moveTo>
                <a:lnTo>
                  <a:pt x="0" y="931163"/>
                </a:lnTo>
                <a:lnTo>
                  <a:pt x="9144000" y="931163"/>
                </a:lnTo>
                <a:lnTo>
                  <a:pt x="9144000" y="0"/>
                </a:lnTo>
                <a:lnTo>
                  <a:pt x="0" y="0"/>
                </a:lnTo>
                <a:close/>
              </a:path>
            </a:pathLst>
          </a:custGeom>
          <a:solidFill>
            <a:srgbClr val="07499C"/>
          </a:solidFill>
        </p:spPr>
        <p:txBody>
          <a:bodyPr wrap="square" lIns="0" tIns="0" rIns="0" bIns="0" rtlCol="0"/>
          <a:lstStyle/>
          <a:p>
            <a:pPr fontAlgn="auto">
              <a:spcBef>
                <a:spcPts val="0"/>
              </a:spcBef>
              <a:spcAft>
                <a:spcPts val="0"/>
              </a:spcAft>
            </a:pPr>
            <a:endParaRPr sz="1350" dirty="0">
              <a:solidFill>
                <a:prstClr val="black"/>
              </a:solidFill>
              <a:latin typeface="Calibri"/>
            </a:endParaRPr>
          </a:p>
        </p:txBody>
      </p:sp>
      <p:sp>
        <p:nvSpPr>
          <p:cNvPr id="17" name="bk object 17"/>
          <p:cNvSpPr/>
          <p:nvPr/>
        </p:nvSpPr>
        <p:spPr>
          <a:xfrm>
            <a:off x="0" y="931165"/>
            <a:ext cx="9144000" cy="85725"/>
          </a:xfrm>
          <a:custGeom>
            <a:avLst/>
            <a:gdLst/>
            <a:ahLst/>
            <a:cxnLst/>
            <a:rect l="l" t="t" r="r" b="b"/>
            <a:pathLst>
              <a:path w="9144000" h="85725">
                <a:moveTo>
                  <a:pt x="0" y="85344"/>
                </a:moveTo>
                <a:lnTo>
                  <a:pt x="9144000" y="85344"/>
                </a:lnTo>
                <a:lnTo>
                  <a:pt x="9144000" y="0"/>
                </a:lnTo>
                <a:lnTo>
                  <a:pt x="0" y="0"/>
                </a:lnTo>
                <a:lnTo>
                  <a:pt x="0" y="85344"/>
                </a:lnTo>
                <a:close/>
              </a:path>
            </a:pathLst>
          </a:custGeom>
          <a:solidFill>
            <a:srgbClr val="FFD004"/>
          </a:solidFill>
        </p:spPr>
        <p:txBody>
          <a:bodyPr wrap="square" lIns="0" tIns="0" rIns="0" bIns="0" rtlCol="0"/>
          <a:lstStyle/>
          <a:p>
            <a:pPr fontAlgn="auto">
              <a:spcBef>
                <a:spcPts val="0"/>
              </a:spcBef>
              <a:spcAft>
                <a:spcPts val="0"/>
              </a:spcAft>
            </a:pPr>
            <a:endParaRPr sz="1350" dirty="0">
              <a:solidFill>
                <a:prstClr val="black"/>
              </a:solidFill>
              <a:latin typeface="Calibri"/>
            </a:endParaRPr>
          </a:p>
        </p:txBody>
      </p:sp>
      <p:sp>
        <p:nvSpPr>
          <p:cNvPr id="2" name="Holder 2"/>
          <p:cNvSpPr>
            <a:spLocks noGrp="1"/>
          </p:cNvSpPr>
          <p:nvPr>
            <p:ph type="title"/>
          </p:nvPr>
        </p:nvSpPr>
        <p:spPr>
          <a:xfrm>
            <a:off x="3008756" y="256794"/>
            <a:ext cx="3126486" cy="445134"/>
          </a:xfrm>
          <a:prstGeom prst="rect">
            <a:avLst/>
          </a:prstGeom>
        </p:spPr>
        <p:txBody>
          <a:bodyPr wrap="square" lIns="0" tIns="0" rIns="0" bIns="0">
            <a:spAutoFit/>
          </a:bodyPr>
          <a:lstStyle>
            <a:lvl1pPr>
              <a:defRPr sz="2800" b="0" i="0">
                <a:solidFill>
                  <a:schemeClr val="bg1"/>
                </a:solidFill>
                <a:latin typeface="Times New Roman"/>
                <a:cs typeface="Times New Roman"/>
              </a:defRPr>
            </a:lvl1pPr>
          </a:lstStyle>
          <a:p>
            <a:endParaRPr dirty="0"/>
          </a:p>
        </p:txBody>
      </p:sp>
      <p:sp>
        <p:nvSpPr>
          <p:cNvPr id="3" name="Holder 3"/>
          <p:cNvSpPr>
            <a:spLocks noGrp="1"/>
          </p:cNvSpPr>
          <p:nvPr>
            <p:ph type="body" idx="1"/>
          </p:nvPr>
        </p:nvSpPr>
        <p:spPr>
          <a:xfrm>
            <a:off x="595377" y="1104140"/>
            <a:ext cx="7953247"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1"/>
            <a:ext cx="2926080" cy="276999"/>
          </a:xfrm>
          <a:prstGeom prst="rect">
            <a:avLst/>
          </a:prstGeom>
        </p:spPr>
        <p:txBody>
          <a:bodyPr wrap="square" lIns="0" tIns="0" rIns="0" bIns="0">
            <a:spAutoFit/>
          </a:bodyPr>
          <a:lstStyle>
            <a:lvl1pPr algn="ctr">
              <a:defRPr>
                <a:solidFill>
                  <a:schemeClr val="tx1">
                    <a:tint val="75000"/>
                  </a:schemeClr>
                </a:solidFill>
              </a:defRPr>
            </a:lvl1pPr>
          </a:lstStyle>
          <a:p>
            <a:pPr fontAlgn="auto">
              <a:spcBef>
                <a:spcPts val="0"/>
              </a:spcBef>
              <a:spcAft>
                <a:spcPts val="0"/>
              </a:spcAft>
            </a:pPr>
            <a:endParaRPr dirty="0">
              <a:solidFill>
                <a:prstClr val="black">
                  <a:tint val="75000"/>
                </a:prstClr>
              </a:solidFill>
              <a:latin typeface="Calibri"/>
            </a:endParaRPr>
          </a:p>
        </p:txBody>
      </p:sp>
      <p:sp>
        <p:nvSpPr>
          <p:cNvPr id="5" name="Holder 5"/>
          <p:cNvSpPr>
            <a:spLocks noGrp="1"/>
          </p:cNvSpPr>
          <p:nvPr>
            <p:ph type="dt" sz="half" idx="6"/>
          </p:nvPr>
        </p:nvSpPr>
        <p:spPr>
          <a:xfrm>
            <a:off x="457200" y="6377941"/>
            <a:ext cx="2103120" cy="276999"/>
          </a:xfrm>
          <a:prstGeom prst="rect">
            <a:avLst/>
          </a:prstGeom>
        </p:spPr>
        <p:txBody>
          <a:bodyPr wrap="square" lIns="0" tIns="0" rIns="0" bIns="0">
            <a:spAutoFit/>
          </a:bodyPr>
          <a:lstStyle>
            <a:lvl1pPr algn="l">
              <a:defRPr>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8" name="Slide Number Placeholder 2"/>
          <p:cNvSpPr>
            <a:spLocks noGrp="1"/>
          </p:cNvSpPr>
          <p:nvPr>
            <p:ph type="sldNum" sz="quarter" idx="4"/>
          </p:nvPr>
        </p:nvSpPr>
        <p:spPr>
          <a:xfrm>
            <a:off x="7010400" y="6490857"/>
            <a:ext cx="2133600" cy="365125"/>
          </a:xfrm>
          <a:prstGeom prst="rect">
            <a:avLst/>
          </a:prstGeom>
        </p:spPr>
        <p:txBody>
          <a:bodyPr vert="horz" lIns="91440" tIns="45720" rIns="91440" bIns="45720" rtlCol="0" anchor="ctr"/>
          <a:lstStyle>
            <a:lvl1pPr algn="r">
              <a:defRPr lang="en-US" sz="900" smtClean="0">
                <a:solidFill>
                  <a:schemeClr val="tx1">
                    <a:tint val="75000"/>
                  </a:schemeClr>
                </a:solidFill>
                <a:latin typeface="+mj-lt"/>
              </a:defRPr>
            </a:lvl1pPr>
          </a:lstStyle>
          <a:p>
            <a:pPr fontAlgn="auto">
              <a:spcBef>
                <a:spcPts val="0"/>
              </a:spcBef>
              <a:spcAft>
                <a:spcPts val="0"/>
              </a:spcAft>
            </a:pPr>
            <a:fld id="{7022FF3C-310F-4809-A5BE-BC5BA8AA108D}" type="slidenum">
              <a:rPr>
                <a:solidFill>
                  <a:prstClr val="black">
                    <a:tint val="75000"/>
                  </a:prstClr>
                </a:solidFill>
              </a:rPr>
              <a:pPr fontAlgn="auto">
                <a:spcBef>
                  <a:spcPts val="0"/>
                </a:spcBef>
                <a:spcAft>
                  <a:spcPts val="0"/>
                </a:spcAft>
              </a:pPr>
              <a:t>‹#›</a:t>
            </a:fld>
            <a:endParaRPr dirty="0">
              <a:solidFill>
                <a:prstClr val="black">
                  <a:tint val="75000"/>
                </a:prstClr>
              </a:solidFill>
            </a:endParaRPr>
          </a:p>
        </p:txBody>
      </p:sp>
    </p:spTree>
    <p:extLst>
      <p:ext uri="{BB962C8B-B14F-4D97-AF65-F5344CB8AC3E}">
        <p14:creationId xmlns:p14="http://schemas.microsoft.com/office/powerpoint/2010/main" val="3896175011"/>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Lst>
  <p:hf hdr="0" ftr="0" dt="0"/>
  <p:txStyles>
    <p:titleStyle>
      <a:lvl1pPr algn="ctr">
        <a:defRPr sz="2400" b="1">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524000"/>
            <a:ext cx="9144000" cy="914400"/>
          </a:xfrm>
        </p:spPr>
        <p:txBody>
          <a:bodyPr/>
          <a:lstStyle/>
          <a:p>
            <a:r>
              <a:rPr lang="en-US" sz="3600" dirty="0">
                <a:solidFill>
                  <a:prstClr val="white"/>
                </a:solidFill>
              </a:rPr>
              <a:t>New Medicare Card</a:t>
            </a:r>
            <a:endParaRPr lang="en-US" sz="2000" strike="sngStrike" dirty="0"/>
          </a:p>
        </p:txBody>
      </p:sp>
      <p:pic>
        <p:nvPicPr>
          <p:cNvPr id="3" name="Picture 2" descr="This is a sample of the new Medicare card. It features a blue arch across the top with a red strip at the bottom. It includes the HHS logo in the upper left corner and space for a beneficiary's name, Medicare number, entitlements and coverage start date." title="New Medicar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48" y="3349838"/>
            <a:ext cx="3085204" cy="1943100"/>
          </a:xfrm>
          <a:prstGeom prst="rect">
            <a:avLst/>
          </a:prstGeom>
          <a:ln>
            <a:solidFill>
              <a:schemeClr val="accent1"/>
            </a:solidFill>
          </a:ln>
        </p:spPr>
      </p:pic>
      <p:sp>
        <p:nvSpPr>
          <p:cNvPr id="2" name="TextBox 1"/>
          <p:cNvSpPr txBox="1"/>
          <p:nvPr/>
        </p:nvSpPr>
        <p:spPr>
          <a:xfrm>
            <a:off x="5410200" y="3124200"/>
            <a:ext cx="2895600" cy="2185214"/>
          </a:xfrm>
          <a:prstGeom prst="rect">
            <a:avLst/>
          </a:prstGeom>
          <a:noFill/>
        </p:spPr>
        <p:txBody>
          <a:bodyPr wrap="square" rtlCol="0">
            <a:spAutoFit/>
          </a:bodyPr>
          <a:lstStyle/>
          <a:p>
            <a:pPr algn="ctr" fontAlgn="auto">
              <a:spcBef>
                <a:spcPts val="0"/>
              </a:spcBef>
              <a:spcAft>
                <a:spcPts val="0"/>
              </a:spcAft>
            </a:pPr>
            <a:r>
              <a:rPr lang="en-US" sz="2800" b="1" dirty="0">
                <a:solidFill>
                  <a:prstClr val="black"/>
                </a:solidFill>
                <a:latin typeface="Times New Roman" panose="02020603050405020304" pitchFamily="18" charset="0"/>
                <a:cs typeface="Times New Roman" panose="02020603050405020304" pitchFamily="18" charset="0"/>
              </a:rPr>
              <a:t>Information for Partners &amp; Stakeholders</a:t>
            </a:r>
          </a:p>
          <a:p>
            <a:pPr algn="ctr" fontAlgn="auto">
              <a:spcBef>
                <a:spcPts val="0"/>
              </a:spcBef>
              <a:spcAft>
                <a:spcPts val="0"/>
              </a:spcAft>
            </a:pPr>
            <a:endParaRPr lang="en-US" sz="2800" b="1"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pPr>
            <a:r>
              <a:rPr lang="en-US" sz="2400" b="1" dirty="0">
                <a:solidFill>
                  <a:prstClr val="black"/>
                </a:solidFill>
                <a:latin typeface="Times New Roman" panose="02020603050405020304" pitchFamily="18" charset="0"/>
                <a:cs typeface="Times New Roman" panose="02020603050405020304" pitchFamily="18" charset="0"/>
              </a:rPr>
              <a:t>April 2018</a:t>
            </a:r>
          </a:p>
        </p:txBody>
      </p:sp>
    </p:spTree>
    <p:extLst>
      <p:ext uri="{BB962C8B-B14F-4D97-AF65-F5344CB8AC3E}">
        <p14:creationId xmlns:p14="http://schemas.microsoft.com/office/powerpoint/2010/main" val="2781847263"/>
      </p:ext>
    </p:extLst>
  </p:cSld>
  <p:clrMapOvr>
    <a:masterClrMapping/>
  </p:clrMapOvr>
  <mc:AlternateContent xmlns:mc="http://schemas.openxmlformats.org/markup-compatibility/2006" xmlns:p14="http://schemas.microsoft.com/office/powerpoint/2010/main">
    <mc:Choice Requires="p14">
      <p:transition spd="slow" p14:dur="2000" advTm="30282"/>
    </mc:Choice>
    <mc:Fallback xmlns="">
      <p:transition spd="slow" advTm="302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190484"/>
            <a:ext cx="8763000" cy="807448"/>
          </a:xfrm>
        </p:spPr>
        <p:txBody>
          <a:bodyPr/>
          <a:lstStyle/>
          <a:p>
            <a:r>
              <a:rPr lang="en-US" dirty="0"/>
              <a:t>Earned &amp; Paid Media</a:t>
            </a:r>
          </a:p>
        </p:txBody>
      </p:sp>
      <p:sp>
        <p:nvSpPr>
          <p:cNvPr id="5" name="Content Placeholder 1"/>
          <p:cNvSpPr>
            <a:spLocks noGrp="1"/>
          </p:cNvSpPr>
          <p:nvPr>
            <p:ph idx="1"/>
          </p:nvPr>
        </p:nvSpPr>
        <p:spPr>
          <a:xfrm>
            <a:off x="419100" y="1236217"/>
            <a:ext cx="8229600" cy="4525963"/>
          </a:xfrm>
        </p:spPr>
        <p:txBody>
          <a:bodyPr>
            <a:normAutofit/>
          </a:bodyPr>
          <a:lstStyle/>
          <a:p>
            <a:pPr marL="0" indent="0">
              <a:buNone/>
            </a:pPr>
            <a:r>
              <a:rPr lang="en-US" sz="2800" dirty="0"/>
              <a:t>Begins with wave mailings:</a:t>
            </a:r>
          </a:p>
          <a:p>
            <a:r>
              <a:rPr lang="en-US" sz="2500" dirty="0"/>
              <a:t>Satellite Media Tours and Radio Media Tours (SMT/RMT) at launch of each wave</a:t>
            </a:r>
          </a:p>
          <a:p>
            <a:r>
              <a:rPr lang="en-US" sz="2500" dirty="0"/>
              <a:t>Ongoing pitching to broadcast, print and online outlets to continue the media coverage throughout the wave</a:t>
            </a:r>
          </a:p>
          <a:p>
            <a:r>
              <a:rPr lang="en-US" sz="2500" dirty="0"/>
              <a:t>PSA and matte release distribution</a:t>
            </a:r>
          </a:p>
          <a:p>
            <a:r>
              <a:rPr lang="en-US" sz="2400" dirty="0"/>
              <a:t>Amplify earned media tactics through limited geo-targeted paid advertising to coincide with mailing waves (radio, digital, local print)</a:t>
            </a:r>
          </a:p>
          <a:p>
            <a:pPr marL="0" indent="0">
              <a:buNone/>
            </a:pPr>
            <a:endParaRPr lang="en-US" sz="2800" dirty="0"/>
          </a:p>
          <a:p>
            <a:pPr marL="0" indent="0">
              <a:buNone/>
            </a:pPr>
            <a:endParaRPr lang="en-US" sz="2400" dirty="0"/>
          </a:p>
          <a:p>
            <a:pPr lvl="1"/>
            <a:endParaRPr lang="en-US" sz="2100" dirty="0"/>
          </a:p>
          <a:p>
            <a:pPr lvl="1"/>
            <a:endParaRPr lang="en-US" sz="2100" dirty="0"/>
          </a:p>
          <a:p>
            <a:pPr lvl="1"/>
            <a:endParaRPr lang="en-US" sz="2100" dirty="0"/>
          </a:p>
          <a:p>
            <a:pPr lvl="1"/>
            <a:endParaRPr lang="en-US" sz="2100" dirty="0"/>
          </a:p>
        </p:txBody>
      </p:sp>
      <p:sp>
        <p:nvSpPr>
          <p:cNvPr id="4" name="Slide Number Placeholder 6"/>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10</a:t>
            </a:fld>
            <a:endParaRPr lang="en-US" dirty="0"/>
          </a:p>
        </p:txBody>
      </p:sp>
    </p:spTree>
    <p:extLst>
      <p:ext uri="{BB962C8B-B14F-4D97-AF65-F5344CB8AC3E}">
        <p14:creationId xmlns:p14="http://schemas.microsoft.com/office/powerpoint/2010/main" val="373995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  </a:t>
            </a:r>
            <a:br>
              <a:rPr lang="en-US" dirty="0"/>
            </a:br>
            <a:r>
              <a:rPr lang="en-US" dirty="0"/>
              <a:t>Communications &amp; Outreach Approach</a:t>
            </a:r>
            <a:br>
              <a:rPr lang="en-US" dirty="0"/>
            </a:br>
            <a:endParaRPr lang="en-US" dirty="0"/>
          </a:p>
        </p:txBody>
      </p:sp>
      <p:sp>
        <p:nvSpPr>
          <p:cNvPr id="5" name="Content Placeholder 1"/>
          <p:cNvSpPr>
            <a:spLocks noGrp="1"/>
          </p:cNvSpPr>
          <p:nvPr>
            <p:ph idx="1"/>
          </p:nvPr>
        </p:nvSpPr>
        <p:spPr/>
        <p:txBody>
          <a:bodyPr>
            <a:normAutofit/>
          </a:bodyPr>
          <a:lstStyle/>
          <a:p>
            <a:r>
              <a:rPr lang="en-US" sz="2400" dirty="0"/>
              <a:t>Raise awareness that new cards are coming and direct people to </a:t>
            </a:r>
            <a:r>
              <a:rPr lang="en-US" sz="2400" b="1" dirty="0"/>
              <a:t>Medicare.gov/</a:t>
            </a:r>
            <a:r>
              <a:rPr lang="en-US" sz="2400" b="1" dirty="0" err="1"/>
              <a:t>NewCard</a:t>
            </a:r>
            <a:r>
              <a:rPr lang="en-US" sz="2400" dirty="0"/>
              <a:t> to find out when cards are coming to their area. </a:t>
            </a:r>
          </a:p>
          <a:p>
            <a:r>
              <a:rPr lang="en-US" sz="2400" dirty="0"/>
              <a:t>Communicate core messages:</a:t>
            </a:r>
          </a:p>
          <a:p>
            <a:pPr lvl="1"/>
            <a:r>
              <a:rPr lang="en-US" sz="2000" dirty="0"/>
              <a:t>New cards protect your identity by removing social security numbers.</a:t>
            </a:r>
          </a:p>
          <a:p>
            <a:pPr lvl="1"/>
            <a:r>
              <a:rPr lang="en-US" sz="2000" dirty="0"/>
              <a:t>New cards have a unique number that is unique to you.</a:t>
            </a:r>
          </a:p>
          <a:p>
            <a:pPr lvl="1"/>
            <a:r>
              <a:rPr lang="en-US" sz="2000" dirty="0"/>
              <a:t>Your new Medicare card will automatically come to you – you don’t need to do anything.</a:t>
            </a:r>
          </a:p>
          <a:p>
            <a:r>
              <a:rPr lang="en-US" sz="2400" dirty="0"/>
              <a:t>Tiered levels of personalized communications</a:t>
            </a:r>
          </a:p>
          <a:p>
            <a:r>
              <a:rPr lang="en-US" sz="2400" dirty="0"/>
              <a:t>Audiences:  People with Medicare, Caregivers, Stakeholders</a:t>
            </a:r>
          </a:p>
          <a:p>
            <a:pPr marL="457200" lvl="1" indent="0">
              <a:buNone/>
            </a:pPr>
            <a:endParaRPr lang="en-US" sz="2000" dirty="0"/>
          </a:p>
          <a:p>
            <a:pPr marL="457200" lvl="1" indent="0">
              <a:buNone/>
            </a:pPr>
            <a:endParaRPr lang="en-US" sz="2000" dirty="0"/>
          </a:p>
          <a:p>
            <a:pPr marL="0" indent="0">
              <a:buNone/>
            </a:pPr>
            <a:endParaRPr lang="en-US" sz="2400" dirty="0"/>
          </a:p>
        </p:txBody>
      </p:sp>
      <p:sp>
        <p:nvSpPr>
          <p:cNvPr id="4" name="Slide Number Placeholder 6"/>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t>2</a:t>
            </a:fld>
            <a:endParaRPr lang="en-US" dirty="0"/>
          </a:p>
        </p:txBody>
      </p:sp>
    </p:spTree>
    <p:extLst>
      <p:ext uri="{BB962C8B-B14F-4D97-AF65-F5344CB8AC3E}">
        <p14:creationId xmlns:p14="http://schemas.microsoft.com/office/powerpoint/2010/main" val="151678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3640" y="228599"/>
            <a:ext cx="4428160" cy="533401"/>
          </a:xfrm>
        </p:spPr>
        <p:txBody>
          <a:bodyPr/>
          <a:lstStyle/>
          <a:p>
            <a:r>
              <a:rPr lang="en-US" dirty="0">
                <a:solidFill>
                  <a:prstClr val="white"/>
                </a:solidFill>
              </a:rPr>
              <a:t>New Medicare Card Mailing</a:t>
            </a:r>
            <a:br>
              <a:rPr lang="en-US" dirty="0"/>
            </a:br>
            <a:endParaRPr lang="en-US" dirty="0"/>
          </a:p>
        </p:txBody>
      </p:sp>
      <p:sp>
        <p:nvSpPr>
          <p:cNvPr id="4" name="Slide Number Placeholder 3"/>
          <p:cNvSpPr>
            <a:spLocks noGrp="1"/>
          </p:cNvSpPr>
          <p:nvPr>
            <p:ph type="sldNum" sz="quarter" idx="4"/>
          </p:nvPr>
        </p:nvSpPr>
        <p:spPr/>
        <p:txBody>
          <a:bodyPr/>
          <a:lstStyle/>
          <a:p>
            <a:fld id="{7022FF3C-310F-4809-A5BE-BC5BA8AA108D}" type="slidenum">
              <a:rPr>
                <a:solidFill>
                  <a:prstClr val="black">
                    <a:tint val="75000"/>
                  </a:prstClr>
                </a:solidFill>
              </a:rPr>
              <a:pPr/>
              <a:t>3</a:t>
            </a:fld>
            <a:endParaRPr dirty="0">
              <a:solidFill>
                <a:prstClr val="black">
                  <a:tint val="75000"/>
                </a:prstClr>
              </a:solidFill>
            </a:endParaRPr>
          </a:p>
        </p:txBody>
      </p:sp>
      <p:graphicFrame>
        <p:nvGraphicFramePr>
          <p:cNvPr id="2" name="Table 1" descr="3 column chart, with column headings for wave, states included and date" title="Chart of New Mailing Waves"/>
          <p:cNvGraphicFramePr>
            <a:graphicFrameLocks noGrp="1"/>
          </p:cNvGraphicFramePr>
          <p:nvPr>
            <p:extLst>
              <p:ext uri="{D42A27DB-BD31-4B8C-83A1-F6EECF244321}">
                <p14:modId xmlns:p14="http://schemas.microsoft.com/office/powerpoint/2010/main" val="2655367781"/>
              </p:ext>
            </p:extLst>
          </p:nvPr>
        </p:nvGraphicFramePr>
        <p:xfrm>
          <a:off x="680023" y="1302058"/>
          <a:ext cx="7775394" cy="4980587"/>
        </p:xfrm>
        <a:graphic>
          <a:graphicData uri="http://schemas.openxmlformats.org/drawingml/2006/table">
            <a:tbl>
              <a:tblPr firstRow="1" bandRow="1">
                <a:tableStyleId>{5C22544A-7EE6-4342-B048-85BDC9FD1C3A}</a:tableStyleId>
              </a:tblPr>
              <a:tblGrid>
                <a:gridCol w="815552">
                  <a:extLst>
                    <a:ext uri="{9D8B030D-6E8A-4147-A177-3AD203B41FA5}">
                      <a16:colId xmlns:a16="http://schemas.microsoft.com/office/drawing/2014/main" val="20000"/>
                    </a:ext>
                  </a:extLst>
                </a:gridCol>
                <a:gridCol w="5033388">
                  <a:extLst>
                    <a:ext uri="{9D8B030D-6E8A-4147-A177-3AD203B41FA5}">
                      <a16:colId xmlns:a16="http://schemas.microsoft.com/office/drawing/2014/main" val="20001"/>
                    </a:ext>
                  </a:extLst>
                </a:gridCol>
                <a:gridCol w="1926454">
                  <a:extLst>
                    <a:ext uri="{9D8B030D-6E8A-4147-A177-3AD203B41FA5}">
                      <a16:colId xmlns:a16="http://schemas.microsoft.com/office/drawing/2014/main" val="20002"/>
                    </a:ext>
                  </a:extLst>
                </a:gridCol>
              </a:tblGrid>
              <a:tr h="351107">
                <a:tc>
                  <a:txBody>
                    <a:bodyPr/>
                    <a:lstStyle/>
                    <a:p>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Wave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States Included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Cards Mailing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7499C"/>
                    </a:solidFill>
                  </a:tcPr>
                </a:tc>
                <a:extLst>
                  <a:ext uri="{0D108BD9-81ED-4DB2-BD59-A6C34878D82A}">
                    <a16:rowId xmlns:a16="http://schemas.microsoft.com/office/drawing/2014/main" val="10000"/>
                  </a:ext>
                </a:extLst>
              </a:tr>
              <a:tr h="558020">
                <a:tc>
                  <a:txBody>
                    <a:bodyPr/>
                    <a:lstStyle/>
                    <a:p>
                      <a:pPr marL="0" marR="0" algn="ctr">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Newly Eligible People</a:t>
                      </a:r>
                      <a:r>
                        <a:rPr lang="en-US" sz="1100" baseline="0" dirty="0">
                          <a:effectLst/>
                          <a:latin typeface="Times New Roman" panose="02020603050405020304" pitchFamily="18" charset="0"/>
                          <a:ea typeface="Calibri" panose="020F0502020204030204" pitchFamily="34" charset="0"/>
                          <a:cs typeface="Times New Roman" panose="02020603050405020304" pitchFamily="18" charset="0"/>
                        </a:rPr>
                        <a:t> with Medicare</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All – Nationwide</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April 2018 - Ongoing</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8020">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Delaware, District of Columbia, Maryland, Pennsylvania, Virginia, West Virginia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Beginning May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17481">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2</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Alaska, American Samoa, California, Guam, Hawaii, Northern Mariana Islands, Oregon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Beginning</a:t>
                      </a:r>
                      <a:r>
                        <a:rPr lang="en-US" sz="1600" baseline="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23308">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3 </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Arkansas, Illinois, Indiana, Iowa, Kansas, Minnesota, Nebraska, North Dakota, Oklahoma, South Dakota, Wisconsin</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48872">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4</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Connecticut, Maine, Massachusetts, New Hampshire,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New Jersey, New York, Rhode Island, Vermont</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4436">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5</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Alabama, Florida, Georgia, North Carolina, South Carolina</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48872">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6</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Arizona, Colorado, Idaho, Montana, Nevada, New </a:t>
                      </a:r>
                      <a:r>
                        <a:rPr lang="es-US" sz="1600" dirty="0" err="1">
                          <a:effectLst/>
                          <a:latin typeface="Times New Roman" panose="02020603050405020304" pitchFamily="18" charset="0"/>
                          <a:ea typeface="Times New Roman" panose="02020603050405020304" pitchFamily="18" charset="0"/>
                          <a:cs typeface="Times New Roman" panose="02020603050405020304" pitchFamily="18" charset="0"/>
                        </a:rPr>
                        <a:t>Mexico</a:t>
                      </a:r>
                      <a:r>
                        <a:rPr lang="es-US" sz="1600" dirty="0">
                          <a:effectLst/>
                          <a:latin typeface="Times New Roman" panose="02020603050405020304" pitchFamily="18" charset="0"/>
                          <a:ea typeface="Times New Roman" panose="02020603050405020304" pitchFamily="18" charset="0"/>
                          <a:cs typeface="Times New Roman" panose="02020603050405020304" pitchFamily="18" charset="0"/>
                        </a:rPr>
                        <a:t>, Texas, Utah, Washington, Wyoming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16785">
                <a:tc>
                  <a:txBody>
                    <a:bodyPr/>
                    <a:lstStyle/>
                    <a:p>
                      <a:pPr marL="0" marR="0" algn="ctr">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7</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15000"/>
                        </a:lnSpc>
                        <a:spcBef>
                          <a:spcPts val="0"/>
                        </a:spcBef>
                        <a:spcAft>
                          <a:spcPts val="1000"/>
                        </a:spcAft>
                        <a:tabLst>
                          <a:tab pos="228600" algn="dec"/>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Kentucky, Louisiana, Michigan, Mississippi, Missouri, </a:t>
                      </a:r>
                      <a:b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Ohio, Puerto Rico, Tennessee, Virgin Islands</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After June 2018</a:t>
                      </a:r>
                    </a:p>
                  </a:txBody>
                  <a:tcPr marL="38969" marR="389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7866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022FF3C-310F-4809-A5BE-BC5BA8AA108D}" type="slidenum">
              <a:rPr lang="en-US" smtClean="0">
                <a:solidFill>
                  <a:prstClr val="black">
                    <a:tint val="75000"/>
                  </a:prstClr>
                </a:solidFill>
              </a:rPr>
              <a:pPr/>
              <a:t>4</a:t>
            </a:fld>
            <a:endParaRPr lang="en-US" dirty="0">
              <a:solidFill>
                <a:prstClr val="black">
                  <a:tint val="75000"/>
                </a:prstClr>
              </a:solidFill>
            </a:endParaRPr>
          </a:p>
        </p:txBody>
      </p:sp>
      <p:sp>
        <p:nvSpPr>
          <p:cNvPr id="4" name="Title 3"/>
          <p:cNvSpPr>
            <a:spLocks noGrp="1"/>
          </p:cNvSpPr>
          <p:nvPr>
            <p:ph type="title"/>
          </p:nvPr>
        </p:nvSpPr>
        <p:spPr/>
        <p:txBody>
          <a:bodyPr/>
          <a:lstStyle/>
          <a:p>
            <a:r>
              <a:rPr lang="en-US" dirty="0"/>
              <a:t>Medicare.gov/</a:t>
            </a:r>
            <a:r>
              <a:rPr lang="en-US" dirty="0" err="1"/>
              <a:t>NewCard</a:t>
            </a:r>
            <a:endParaRPr lang="en-US" dirty="0"/>
          </a:p>
        </p:txBody>
      </p:sp>
      <p:pic>
        <p:nvPicPr>
          <p:cNvPr id="5" name="Picture 4" descr="Website screen picture showing the status of New Medicare cards in the mail. "/>
          <p:cNvPicPr>
            <a:picLocks noChangeAspect="1"/>
          </p:cNvPicPr>
          <p:nvPr/>
        </p:nvPicPr>
        <p:blipFill>
          <a:blip r:embed="rId2"/>
          <a:stretch>
            <a:fillRect/>
          </a:stretch>
        </p:blipFill>
        <p:spPr>
          <a:xfrm>
            <a:off x="2574523" y="1189608"/>
            <a:ext cx="3713629" cy="5306441"/>
          </a:xfrm>
          <a:prstGeom prst="rect">
            <a:avLst/>
          </a:prstGeom>
          <a:ln>
            <a:solidFill>
              <a:schemeClr val="accent1"/>
            </a:solidFill>
          </a:ln>
        </p:spPr>
      </p:pic>
    </p:spTree>
    <p:extLst>
      <p:ext uri="{BB962C8B-B14F-4D97-AF65-F5344CB8AC3E}">
        <p14:creationId xmlns:p14="http://schemas.microsoft.com/office/powerpoint/2010/main" val="2451115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 screen grab of Medicare.gov showing the sign in window for MyMedicare Secure Sign in."/>
          <p:cNvPicPr>
            <a:picLocks noChangeAspect="1"/>
          </p:cNvPicPr>
          <p:nvPr/>
        </p:nvPicPr>
        <p:blipFill>
          <a:blip r:embed="rId2"/>
          <a:stretch>
            <a:fillRect/>
          </a:stretch>
        </p:blipFill>
        <p:spPr>
          <a:xfrm>
            <a:off x="575574" y="1371600"/>
            <a:ext cx="7977674" cy="4284921"/>
          </a:xfrm>
          <a:prstGeom prst="rect">
            <a:avLst/>
          </a:prstGeom>
          <a:ln w="19050">
            <a:solidFill>
              <a:schemeClr val="tx1"/>
            </a:solidFill>
          </a:ln>
        </p:spPr>
      </p:pic>
      <p:sp>
        <p:nvSpPr>
          <p:cNvPr id="2" name="Title 1"/>
          <p:cNvSpPr>
            <a:spLocks noGrp="1"/>
          </p:cNvSpPr>
          <p:nvPr>
            <p:ph type="title"/>
          </p:nvPr>
        </p:nvSpPr>
        <p:spPr/>
        <p:txBody>
          <a:bodyPr/>
          <a:lstStyle/>
          <a:p>
            <a:r>
              <a:rPr lang="en-US" kern="0" dirty="0"/>
              <a:t>MyMedicare.gov Login page – Regular User</a:t>
            </a:r>
            <a:endParaRPr lang="en-US" dirty="0"/>
          </a:p>
        </p:txBody>
      </p:sp>
      <p:sp>
        <p:nvSpPr>
          <p:cNvPr id="6" name="Slide Number Placeholder 5"/>
          <p:cNvSpPr>
            <a:spLocks noGrp="1"/>
          </p:cNvSpPr>
          <p:nvPr>
            <p:ph type="sldNum" sz="quarter" idx="10"/>
          </p:nvPr>
        </p:nvSpPr>
        <p:spPr/>
        <p:txBody>
          <a:bodyPr/>
          <a:lstStyle/>
          <a:p>
            <a:fld id="{7022FF3C-310F-4809-A5BE-BC5BA8AA108D}" type="slidenum">
              <a:rPr smtClean="0">
                <a:solidFill>
                  <a:prstClr val="black">
                    <a:tint val="75000"/>
                  </a:prstClr>
                </a:solidFill>
              </a:rPr>
              <a:pPr/>
              <a:t>5</a:t>
            </a:fld>
            <a:endParaRPr dirty="0">
              <a:solidFill>
                <a:prstClr val="black">
                  <a:tint val="75000"/>
                </a:prstClr>
              </a:solidFill>
            </a:endParaRPr>
          </a:p>
        </p:txBody>
      </p:sp>
    </p:spTree>
    <p:extLst>
      <p:ext uri="{BB962C8B-B14F-4D97-AF65-F5344CB8AC3E}">
        <p14:creationId xmlns:p14="http://schemas.microsoft.com/office/powerpoint/2010/main" val="404828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yMedicare.gov web screen grab showing the Welcome to MyMedicare.gov. "/>
          <p:cNvPicPr>
            <a:picLocks noChangeAspect="1"/>
          </p:cNvPicPr>
          <p:nvPr/>
        </p:nvPicPr>
        <p:blipFill>
          <a:blip r:embed="rId3"/>
          <a:stretch>
            <a:fillRect/>
          </a:stretch>
        </p:blipFill>
        <p:spPr>
          <a:xfrm>
            <a:off x="233774" y="1267620"/>
            <a:ext cx="5082301" cy="4190165"/>
          </a:xfrm>
          <a:prstGeom prst="rect">
            <a:avLst/>
          </a:prstGeom>
        </p:spPr>
      </p:pic>
      <p:sp>
        <p:nvSpPr>
          <p:cNvPr id="6" name="Text Placeholder 6"/>
          <p:cNvSpPr txBox="1">
            <a:spLocks/>
          </p:cNvSpPr>
          <p:nvPr/>
        </p:nvSpPr>
        <p:spPr>
          <a:xfrm>
            <a:off x="5388162" y="1329585"/>
            <a:ext cx="3298638" cy="3925995"/>
          </a:xfrm>
          <a:prstGeom prst="rect">
            <a:avLst/>
          </a:prstGeom>
          <a:noFill/>
          <a:ln>
            <a:noFill/>
          </a:ln>
        </p:spPr>
        <p:txBody>
          <a:bodyPr lIns="68569" tIns="68569" rIns="68569" bIns="68569"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rgbClr val="1E5296"/>
              </a:buClr>
              <a:buSzPct val="100000"/>
              <a:buFont typeface="Open Sans"/>
              <a:buNone/>
              <a:defRPr sz="1400" b="0" i="0" u="none" strike="noStrike" cap="none">
                <a:solidFill>
                  <a:srgbClr val="1E5296"/>
                </a:solidFill>
                <a:latin typeface="Open Sans"/>
                <a:ea typeface="Open Sans"/>
                <a:cs typeface="Open Sans"/>
                <a:sym typeface="Open Sans"/>
              </a:defRPr>
            </a:lvl1pPr>
            <a:lvl2pPr marR="0" lvl="1"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2pPr>
            <a:lvl3pPr marR="0" lvl="2"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3pPr>
            <a:lvl4pPr marR="0" lvl="3"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4pPr>
            <a:lvl5pPr marR="0" lvl="4"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5pPr>
            <a:lvl6pPr marR="0" lvl="5"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6pPr>
            <a:lvl7pPr marR="0" lvl="6"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7pPr>
            <a:lvl8pPr marR="0" lvl="7"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8pPr>
            <a:lvl9pPr marR="0" lvl="8" algn="l" rtl="0">
              <a:lnSpc>
                <a:spcPct val="115000"/>
              </a:lnSpc>
              <a:spcBef>
                <a:spcPts val="0"/>
              </a:spcBef>
              <a:spcAft>
                <a:spcPts val="1600"/>
              </a:spcAft>
              <a:buClr>
                <a:srgbClr val="1E5296"/>
              </a:buClr>
              <a:buSzPct val="100000"/>
              <a:buFont typeface="Open Sans"/>
              <a:buNone/>
              <a:defRPr sz="1200" b="0" i="0" u="none" strike="noStrike" cap="none">
                <a:solidFill>
                  <a:srgbClr val="1E5296"/>
                </a:solidFill>
                <a:latin typeface="Open Sans"/>
                <a:ea typeface="Open Sans"/>
                <a:cs typeface="Open Sans"/>
                <a:sym typeface="Open Sans"/>
              </a:defRPr>
            </a:lvl9pPr>
          </a:lstStyle>
          <a:p>
            <a:pPr marL="214313" indent="-214313" defTabSz="685800" fontAlgn="auto">
              <a:spcAft>
                <a:spcPts val="0"/>
              </a:spcAft>
              <a:buClrTx/>
              <a:buFont typeface="Arial" panose="020B0604020202020204" pitchFamily="34" charset="0"/>
              <a:buChar char="•"/>
              <a:defRPr/>
            </a:pPr>
            <a:r>
              <a:rPr lang="en-US" sz="1200" kern="0" dirty="0">
                <a:solidFill>
                  <a:srgbClr val="000000"/>
                </a:solidFill>
                <a:latin typeface="Times New Roman" panose="02020603050405020304" pitchFamily="18" charset="0"/>
                <a:cs typeface="Times New Roman" panose="02020603050405020304" pitchFamily="18" charset="0"/>
              </a:rPr>
              <a:t>Users see this page after logging in/creating an account.</a:t>
            </a:r>
          </a:p>
          <a:p>
            <a:pPr marL="214313" indent="-214313" defTabSz="685800" fontAlgn="auto">
              <a:spcAft>
                <a:spcPts val="0"/>
              </a:spcAft>
              <a:buClrTx/>
              <a:buFont typeface="Arial" panose="020B0604020202020204" pitchFamily="34" charset="0"/>
              <a:buChar char="•"/>
              <a:defRPr/>
            </a:pPr>
            <a:r>
              <a:rPr lang="en-US" sz="1200" kern="0" dirty="0">
                <a:solidFill>
                  <a:srgbClr val="000000"/>
                </a:solidFill>
                <a:latin typeface="Times New Roman" panose="02020603050405020304" pitchFamily="18" charset="0"/>
                <a:cs typeface="Times New Roman" panose="02020603050405020304" pitchFamily="18" charset="0"/>
              </a:rPr>
              <a:t>The yellow “New Medicare Cards” widget will display for all users.</a:t>
            </a:r>
          </a:p>
          <a:p>
            <a:pPr marL="214313" indent="-214313" defTabSz="685800" fontAlgn="auto">
              <a:spcAft>
                <a:spcPts val="0"/>
              </a:spcAft>
              <a:buClrTx/>
              <a:buFont typeface="Arial" panose="020B0604020202020204" pitchFamily="34" charset="0"/>
              <a:buChar char="•"/>
              <a:defRPr/>
            </a:pPr>
            <a:r>
              <a:rPr lang="en-US" sz="1200" kern="0" dirty="0">
                <a:solidFill>
                  <a:srgbClr val="000000"/>
                </a:solidFill>
                <a:latin typeface="Times New Roman" panose="02020603050405020304" pitchFamily="18" charset="0"/>
                <a:cs typeface="Times New Roman" panose="02020603050405020304" pitchFamily="18" charset="0"/>
              </a:rPr>
              <a:t>Card status message is dynamic based on whether their card has mailed yet:</a:t>
            </a:r>
          </a:p>
          <a:p>
            <a:pPr marL="671513" lvl="2" indent="-214313" defTabSz="685800" fontAlgn="auto">
              <a:spcAft>
                <a:spcPts val="0"/>
              </a:spcAft>
              <a:buClrTx/>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“Your card has not yet mailed”</a:t>
            </a:r>
          </a:p>
          <a:p>
            <a:pPr marL="671513" lvl="2" indent="-214313" defTabSz="685800" fontAlgn="auto">
              <a:spcAft>
                <a:spcPts val="0"/>
              </a:spcAft>
              <a:buClrTx/>
              <a:buFont typeface="Arial" panose="020B0604020202020204" pitchFamily="34" charset="0"/>
              <a:buChar char="•"/>
              <a:defRPr/>
            </a:pPr>
            <a:r>
              <a:rPr lang="en-US" kern="0" dirty="0">
                <a:solidFill>
                  <a:srgbClr val="000000"/>
                </a:solidFill>
                <a:latin typeface="Times New Roman" panose="02020603050405020304" pitchFamily="18" charset="0"/>
                <a:cs typeface="Times New Roman" panose="02020603050405020304" pitchFamily="18" charset="0"/>
              </a:rPr>
              <a:t>“Expected to mail on or around &lt;date&gt;”</a:t>
            </a:r>
          </a:p>
          <a:p>
            <a:pPr marL="214313" indent="-214313" defTabSz="685800" fontAlgn="auto">
              <a:spcAft>
                <a:spcPts val="0"/>
              </a:spcAft>
              <a:buClrTx/>
              <a:buFont typeface="Arial" panose="020B0604020202020204" pitchFamily="34" charset="0"/>
              <a:buChar char="•"/>
              <a:defRPr/>
            </a:pPr>
            <a:r>
              <a:rPr lang="en-US" sz="1200" kern="0" dirty="0">
                <a:solidFill>
                  <a:srgbClr val="000000"/>
                </a:solidFill>
                <a:latin typeface="Times New Roman" panose="02020603050405020304" pitchFamily="18" charset="0"/>
                <a:cs typeface="Times New Roman" panose="02020603050405020304" pitchFamily="18" charset="0"/>
              </a:rPr>
              <a:t>“Learn more” links to the campaign page.</a:t>
            </a:r>
          </a:p>
          <a:p>
            <a:pPr marL="214313" indent="-214313" defTabSz="685800" fontAlgn="auto">
              <a:spcAft>
                <a:spcPts val="0"/>
              </a:spcAft>
              <a:buClrTx/>
              <a:buFont typeface="Arial" panose="020B0604020202020204" pitchFamily="34" charset="0"/>
              <a:buChar char="•"/>
              <a:defRPr/>
            </a:pPr>
            <a:r>
              <a:rPr lang="en-US" sz="1200" kern="0" dirty="0">
                <a:solidFill>
                  <a:srgbClr val="000000"/>
                </a:solidFill>
                <a:latin typeface="Times New Roman" panose="02020603050405020304" pitchFamily="18" charset="0"/>
                <a:cs typeface="Times New Roman" panose="02020603050405020304" pitchFamily="18" charset="0"/>
              </a:rPr>
              <a:t>“View or print” link </a:t>
            </a:r>
            <a:r>
              <a:rPr lang="en-US" sz="1200" b="1" kern="0" dirty="0">
                <a:solidFill>
                  <a:srgbClr val="000000"/>
                </a:solidFill>
                <a:latin typeface="Times New Roman" panose="02020603050405020304" pitchFamily="18" charset="0"/>
                <a:cs typeface="Times New Roman" panose="02020603050405020304" pitchFamily="18" charset="0"/>
              </a:rPr>
              <a:t>only</a:t>
            </a:r>
            <a:r>
              <a:rPr lang="en-US" sz="1200" kern="0" dirty="0">
                <a:solidFill>
                  <a:srgbClr val="000000"/>
                </a:solidFill>
                <a:latin typeface="Times New Roman" panose="02020603050405020304" pitchFamily="18" charset="0"/>
                <a:cs typeface="Times New Roman" panose="02020603050405020304" pitchFamily="18" charset="0"/>
              </a:rPr>
              <a:t> displays for beneficiaries who have had their card mailed and have an MBI. </a:t>
            </a:r>
          </a:p>
        </p:txBody>
      </p:sp>
      <p:sp>
        <p:nvSpPr>
          <p:cNvPr id="2" name="Title 1"/>
          <p:cNvSpPr>
            <a:spLocks noGrp="1"/>
          </p:cNvSpPr>
          <p:nvPr>
            <p:ph type="title"/>
          </p:nvPr>
        </p:nvSpPr>
        <p:spPr/>
        <p:txBody>
          <a:bodyPr/>
          <a:lstStyle/>
          <a:p>
            <a:r>
              <a:rPr lang="en-US" dirty="0" err="1"/>
              <a:t>MyMedicare</a:t>
            </a:r>
            <a:r>
              <a:rPr lang="en-US" dirty="0"/>
              <a:t> – Dashboard Page</a:t>
            </a:r>
          </a:p>
        </p:txBody>
      </p:sp>
      <p:sp>
        <p:nvSpPr>
          <p:cNvPr id="3" name="Slide Number Placeholder 2"/>
          <p:cNvSpPr>
            <a:spLocks noGrp="1"/>
          </p:cNvSpPr>
          <p:nvPr>
            <p:ph type="sldNum" sz="quarter" idx="12"/>
          </p:nvPr>
        </p:nvSpPr>
        <p:spPr/>
        <p:txBody>
          <a:bodyPr/>
          <a:lstStyle/>
          <a:p>
            <a:pPr>
              <a:defRPr/>
            </a:pPr>
            <a:fld id="{E85CAEE2-C9A9-44F8-AB8F-A68296BBFDED}" type="slidenum">
              <a:rPr lang="en-US" smtClean="0">
                <a:solidFill>
                  <a:prstClr val="black">
                    <a:tint val="75000"/>
                  </a:prstClr>
                </a:solidFill>
              </a:rPr>
              <a:pPr>
                <a:defRPr/>
              </a:pPr>
              <a:t>6</a:t>
            </a:fld>
            <a:endParaRPr lang="en-US" dirty="0">
              <a:solidFill>
                <a:prstClr val="black">
                  <a:tint val="75000"/>
                </a:prstClr>
              </a:solidFill>
            </a:endParaRPr>
          </a:p>
        </p:txBody>
      </p:sp>
    </p:spTree>
    <p:extLst>
      <p:ext uri="{BB962C8B-B14F-4D97-AF65-F5344CB8AC3E}">
        <p14:creationId xmlns:p14="http://schemas.microsoft.com/office/powerpoint/2010/main" val="269077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grab of MyMedicare.gov. Users are required to re-enter their MyMedicare.gov password to view or print their new card.&#13;&#10;"/>
          <p:cNvPicPr>
            <a:picLocks noChangeAspect="1"/>
          </p:cNvPicPr>
          <p:nvPr/>
        </p:nvPicPr>
        <p:blipFill>
          <a:blip r:embed="rId2"/>
          <a:stretch>
            <a:fillRect/>
          </a:stretch>
        </p:blipFill>
        <p:spPr>
          <a:xfrm>
            <a:off x="318835" y="1241212"/>
            <a:ext cx="5571602" cy="3714683"/>
          </a:xfrm>
          <a:prstGeom prst="rect">
            <a:avLst/>
          </a:prstGeom>
          <a:ln w="19050">
            <a:solidFill>
              <a:schemeClr val="tx1"/>
            </a:solidFill>
          </a:ln>
        </p:spPr>
      </p:pic>
      <p:sp>
        <p:nvSpPr>
          <p:cNvPr id="6" name="Text Placeholder 2"/>
          <p:cNvSpPr>
            <a:spLocks noGrp="1"/>
          </p:cNvSpPr>
          <p:nvPr>
            <p:ph idx="1"/>
          </p:nvPr>
        </p:nvSpPr>
        <p:spPr>
          <a:xfrm>
            <a:off x="6178857" y="1731145"/>
            <a:ext cx="2514681" cy="3146847"/>
          </a:xfrm>
          <a:prstGeom prst="rect">
            <a:avLst/>
          </a:prstGeom>
        </p:spPr>
        <p:txBody>
          <a:bodyPr/>
          <a:lstStyle/>
          <a:p>
            <a:pPr marL="0" indent="0">
              <a:spcBef>
                <a:spcPts val="0"/>
              </a:spcBef>
              <a:buNone/>
            </a:pPr>
            <a:r>
              <a:rPr lang="en-US" sz="1200" dirty="0"/>
              <a:t>Users are required to re-enter their MyMedicare.gov password to view or print their new card.</a:t>
            </a:r>
          </a:p>
        </p:txBody>
      </p:sp>
      <p:sp>
        <p:nvSpPr>
          <p:cNvPr id="2" name="Title 1"/>
          <p:cNvSpPr>
            <a:spLocks noGrp="1"/>
          </p:cNvSpPr>
          <p:nvPr>
            <p:ph type="title"/>
          </p:nvPr>
        </p:nvSpPr>
        <p:spPr/>
        <p:txBody>
          <a:bodyPr/>
          <a:lstStyle/>
          <a:p>
            <a:r>
              <a:rPr lang="en-US" kern="0" dirty="0"/>
              <a:t>View or print your new Medicare card – enter password</a:t>
            </a:r>
            <a:endParaRPr lang="en-US" dirty="0"/>
          </a:p>
        </p:txBody>
      </p:sp>
      <p:sp>
        <p:nvSpPr>
          <p:cNvPr id="3" name="Slide Number Placeholder 2"/>
          <p:cNvSpPr>
            <a:spLocks noGrp="1"/>
          </p:cNvSpPr>
          <p:nvPr>
            <p:ph type="sldNum" sz="quarter" idx="10"/>
          </p:nvPr>
        </p:nvSpPr>
        <p:spPr/>
        <p:txBody>
          <a:bodyPr/>
          <a:lstStyle/>
          <a:p>
            <a:fld id="{7022FF3C-310F-4809-A5BE-BC5BA8AA108D}" type="slidenum">
              <a:rPr smtClean="0">
                <a:solidFill>
                  <a:prstClr val="black">
                    <a:tint val="75000"/>
                  </a:prstClr>
                </a:solidFill>
              </a:rPr>
              <a:pPr/>
              <a:t>7</a:t>
            </a:fld>
            <a:endParaRPr dirty="0">
              <a:solidFill>
                <a:prstClr val="black">
                  <a:tint val="75000"/>
                </a:prstClr>
              </a:solidFill>
            </a:endParaRPr>
          </a:p>
        </p:txBody>
      </p:sp>
    </p:spTree>
    <p:extLst>
      <p:ext uri="{BB962C8B-B14F-4D97-AF65-F5344CB8AC3E}">
        <p14:creationId xmlns:p14="http://schemas.microsoft.com/office/powerpoint/2010/main" val="3757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grab of MyMedicare.gov showing how to view or print your new Medicare card. "/>
          <p:cNvPicPr>
            <a:picLocks noChangeAspect="1"/>
          </p:cNvPicPr>
          <p:nvPr/>
        </p:nvPicPr>
        <p:blipFill rotWithShape="1">
          <a:blip r:embed="rId3"/>
          <a:srcRect t="413" b="1"/>
          <a:stretch/>
        </p:blipFill>
        <p:spPr>
          <a:xfrm>
            <a:off x="233775" y="1447800"/>
            <a:ext cx="5634875" cy="4255021"/>
          </a:xfrm>
          <a:prstGeom prst="rect">
            <a:avLst/>
          </a:prstGeom>
        </p:spPr>
      </p:pic>
      <p:sp>
        <p:nvSpPr>
          <p:cNvPr id="2" name="Title 1"/>
          <p:cNvSpPr>
            <a:spLocks noGrp="1"/>
          </p:cNvSpPr>
          <p:nvPr>
            <p:ph type="title"/>
          </p:nvPr>
        </p:nvSpPr>
        <p:spPr/>
        <p:txBody>
          <a:bodyPr/>
          <a:lstStyle/>
          <a:p>
            <a:r>
              <a:rPr lang="en-US" dirty="0"/>
              <a:t>View or Print Card</a:t>
            </a:r>
          </a:p>
        </p:txBody>
      </p:sp>
      <p:sp>
        <p:nvSpPr>
          <p:cNvPr id="6" name="Text Placeholder 2"/>
          <p:cNvSpPr>
            <a:spLocks noGrp="1"/>
          </p:cNvSpPr>
          <p:nvPr>
            <p:ph idx="1"/>
          </p:nvPr>
        </p:nvSpPr>
        <p:spPr>
          <a:xfrm>
            <a:off x="5983550" y="1447801"/>
            <a:ext cx="2703250" cy="4678364"/>
          </a:xfrm>
          <a:prstGeom prst="rect">
            <a:avLst/>
          </a:prstGeom>
        </p:spPr>
        <p:txBody>
          <a:bodyPr>
            <a:normAutofit/>
          </a:bodyPr>
          <a:lstStyle/>
          <a:p>
            <a:pPr marL="214313" indent="-214313">
              <a:buFont typeface="Arial" panose="020B0604020202020204" pitchFamily="34" charset="0"/>
              <a:buChar char="•"/>
            </a:pPr>
            <a:r>
              <a:rPr lang="en-US" sz="1200" dirty="0"/>
              <a:t>Part A and Part B display logic: </a:t>
            </a:r>
          </a:p>
          <a:p>
            <a:pPr marL="557213" lvl="1" indent="-214313">
              <a:buFont typeface="Arial" panose="020B0604020202020204" pitchFamily="34" charset="0"/>
              <a:buChar char="•"/>
            </a:pPr>
            <a:r>
              <a:rPr lang="en-US" sz="1200" dirty="0"/>
              <a:t>If either date is not available or is terminated, the label and the date will not display (the line will be blank).</a:t>
            </a:r>
          </a:p>
          <a:p>
            <a:pPr marL="214313" indent="-214313">
              <a:buFont typeface="Arial" panose="020B0604020202020204" pitchFamily="34" charset="0"/>
              <a:buChar char="•"/>
            </a:pPr>
            <a:r>
              <a:rPr lang="en-US" sz="1200" dirty="0"/>
              <a:t>Selecting the “Print my card” button launches the print function in a browser. </a:t>
            </a:r>
          </a:p>
          <a:p>
            <a:pPr marL="214313" indent="-214313">
              <a:buFont typeface="Arial" panose="020B0604020202020204" pitchFamily="34" charset="0"/>
              <a:buChar char="•"/>
            </a:pPr>
            <a:r>
              <a:rPr lang="en-US" sz="1200" dirty="0"/>
              <a:t>Railroad Retirement Board (RRB) card will display for RRB beneficiaries.</a:t>
            </a:r>
          </a:p>
          <a:p>
            <a:pPr marL="214313" indent="-214313">
              <a:buFont typeface="Arial" panose="020B0604020202020204" pitchFamily="34" charset="0"/>
              <a:buChar char="•"/>
            </a:pPr>
            <a:r>
              <a:rPr lang="en-US" sz="1200" dirty="0"/>
              <a:t>This page was built to be mobile responsive so that it is available to view on smaller devices like cell phones. </a:t>
            </a:r>
          </a:p>
        </p:txBody>
      </p:sp>
      <p:sp>
        <p:nvSpPr>
          <p:cNvPr id="3" name="Slide Number Placeholder 2"/>
          <p:cNvSpPr>
            <a:spLocks noGrp="1"/>
          </p:cNvSpPr>
          <p:nvPr>
            <p:ph type="sldNum" sz="quarter" idx="12"/>
          </p:nvPr>
        </p:nvSpPr>
        <p:spPr/>
        <p:txBody>
          <a:bodyPr/>
          <a:lstStyle/>
          <a:p>
            <a:pPr>
              <a:defRPr/>
            </a:pPr>
            <a:fld id="{358D3F3C-DE36-4CA1-9A7C-72BB7E1704A0}"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747764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 y="256795"/>
            <a:ext cx="9144000" cy="754053"/>
          </a:xfrm>
        </p:spPr>
        <p:txBody>
          <a:bodyPr/>
          <a:lstStyle/>
          <a:p>
            <a:r>
              <a:rPr lang="en-US" sz="2800" dirty="0"/>
              <a:t>Outreach &amp; Education Materials on CMS.gov/</a:t>
            </a:r>
            <a:r>
              <a:rPr lang="en-US" sz="2800" dirty="0" err="1"/>
              <a:t>NewCard</a:t>
            </a:r>
            <a:br>
              <a:rPr lang="en-US" dirty="0"/>
            </a:br>
            <a:endParaRPr lang="en-US" dirty="0"/>
          </a:p>
        </p:txBody>
      </p:sp>
      <p:sp>
        <p:nvSpPr>
          <p:cNvPr id="3" name="object 3"/>
          <p:cNvSpPr txBox="1"/>
          <p:nvPr/>
        </p:nvSpPr>
        <p:spPr>
          <a:xfrm>
            <a:off x="304800" y="1143000"/>
            <a:ext cx="8264857" cy="5878532"/>
          </a:xfrm>
          <a:prstGeom prst="rect">
            <a:avLst/>
          </a:prstGeom>
        </p:spPr>
        <p:txBody>
          <a:bodyPr vert="horz" wrap="square" lIns="0" tIns="0" rIns="0" bIns="0" rtlCol="0">
            <a:spAutoFit/>
          </a:bodyPr>
          <a:lstStyle/>
          <a:p>
            <a:pPr marL="0" marR="142875" lvl="1" fontAlgn="auto">
              <a:spcBef>
                <a:spcPts val="0"/>
              </a:spcBef>
              <a:spcAft>
                <a:spcPts val="0"/>
              </a:spcAft>
              <a:tabLst>
                <a:tab pos="266224" algn="l"/>
                <a:tab pos="266700" algn="l"/>
              </a:tabLst>
            </a:pPr>
            <a:r>
              <a:rPr lang="en-US" sz="2000" dirty="0">
                <a:solidFill>
                  <a:prstClr val="black"/>
                </a:solidFill>
                <a:latin typeface="Times New Roman" panose="02020603050405020304" pitchFamily="18" charset="0"/>
                <a:cs typeface="Times New Roman" panose="02020603050405020304" pitchFamily="18" charset="0"/>
              </a:rPr>
              <a:t>O</a:t>
            </a:r>
            <a:r>
              <a:rPr lang="en-US" sz="2000" kern="0" dirty="0">
                <a:solidFill>
                  <a:sysClr val="windowText" lastClr="000000"/>
                </a:solidFill>
                <a:latin typeface="Times New Roman" panose="02020603050405020304" pitchFamily="18" charset="0"/>
                <a:cs typeface="Times New Roman" panose="02020603050405020304" pitchFamily="18" charset="0"/>
              </a:rPr>
              <a:t>rder free copies of most materials at Productordering.cms.hhs.gov</a:t>
            </a:r>
            <a:endParaRPr lang="en-US" sz="2000" dirty="0">
              <a:solidFill>
                <a:prstClr val="black"/>
              </a:solidFill>
              <a:latin typeface="Calibri"/>
            </a:endParaRPr>
          </a:p>
          <a:p>
            <a:pPr marL="352425" marR="142875" lvl="1" fontAlgn="auto">
              <a:spcBef>
                <a:spcPts val="0"/>
              </a:spcBef>
              <a:spcAft>
                <a:spcPts val="0"/>
              </a:spcAft>
              <a:tabLst>
                <a:tab pos="266224" algn="l"/>
                <a:tab pos="266700" algn="l"/>
              </a:tabLst>
            </a:pPr>
            <a:endParaRPr lang="en-US" sz="1400" b="1" dirty="0">
              <a:solidFill>
                <a:prstClr val="black"/>
              </a:solidFill>
              <a:latin typeface="Times New Roman" panose="02020603050405020304" pitchFamily="18" charset="0"/>
              <a:cs typeface="Times New Roman" panose="02020603050405020304" pitchFamily="18" charset="0"/>
            </a:endParaRPr>
          </a:p>
          <a:p>
            <a:pPr marL="347472" marR="142875" lvl="1"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Job aid for Partners  </a:t>
            </a:r>
          </a:p>
          <a:p>
            <a:pPr marL="914400" marR="142875" lvl="1" indent="-285750"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Includes key messages to communicate to people with Medicare</a:t>
            </a:r>
          </a:p>
          <a:p>
            <a:pPr marL="347472" marR="142875" lvl="1"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*Tear-off Pads for Provider Offices</a:t>
            </a:r>
          </a:p>
          <a:p>
            <a:pPr marL="914400" marR="142875" lvl="1" indent="-285750"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For provider office staff to give to people with Medicare</a:t>
            </a:r>
          </a:p>
          <a:p>
            <a:pPr marL="914400" marR="142875" lvl="1" indent="-285750"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Contain an image of the card and a reminder to make sure your mailing address is up to date with Social Security</a:t>
            </a:r>
            <a:endParaRPr lang="en-US" b="1" dirty="0">
              <a:solidFill>
                <a:prstClr val="black"/>
              </a:solidFill>
              <a:latin typeface="Times New Roman" panose="02020603050405020304" pitchFamily="18" charset="0"/>
              <a:cs typeface="Times New Roman" panose="02020603050405020304" pitchFamily="18" charset="0"/>
            </a:endParaRPr>
          </a:p>
          <a:p>
            <a:pPr marL="347472" marR="142875" lvl="1"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*Small Posters for Provider Offices</a:t>
            </a:r>
          </a:p>
          <a:p>
            <a:pPr marL="914400" marR="142875" lvl="1" indent="-210312"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Messaging similar to tear-off sheets</a:t>
            </a:r>
          </a:p>
          <a:p>
            <a:pPr marL="347472" marR="142875" lvl="2"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*Conference cards to hand out at events</a:t>
            </a:r>
          </a:p>
          <a:p>
            <a:pPr marR="142875" lvl="2" indent="-210312"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To give to people with Medicare with similar messaging </a:t>
            </a:r>
          </a:p>
          <a:p>
            <a:pPr marL="347472" marR="142875" lvl="1" fontAlgn="auto">
              <a:spcBef>
                <a:spcPts val="0"/>
              </a:spcBef>
              <a:spcAft>
                <a:spcPts val="0"/>
              </a:spcAft>
              <a:tabLst>
                <a:tab pos="266224" algn="l"/>
                <a:tab pos="266700" algn="l"/>
              </a:tabLst>
            </a:pPr>
            <a:r>
              <a:rPr lang="en-US" b="1" dirty="0">
                <a:latin typeface="Times New Roman" panose="02020603050405020304" pitchFamily="18" charset="0"/>
                <a:cs typeface="Times New Roman" panose="02020603050405020304" pitchFamily="18" charset="0"/>
              </a:rPr>
              <a:t>*A "10 Things to Know About Your New Medicare Card" handout </a:t>
            </a:r>
            <a:endParaRPr lang="en-US" b="1" dirty="0">
              <a:solidFill>
                <a:prstClr val="black"/>
              </a:solidFill>
              <a:latin typeface="Times New Roman" panose="02020603050405020304" pitchFamily="18" charset="0"/>
              <a:cs typeface="Times New Roman" panose="02020603050405020304" pitchFamily="18" charset="0"/>
            </a:endParaRPr>
          </a:p>
          <a:p>
            <a:pPr marL="347472" marR="142875" lvl="1"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Audio public service announcements script</a:t>
            </a:r>
            <a:endParaRPr lang="en-US" dirty="0">
              <a:solidFill>
                <a:prstClr val="black"/>
              </a:solidFill>
              <a:latin typeface="Times New Roman" panose="02020603050405020304" pitchFamily="18" charset="0"/>
              <a:cs typeface="Times New Roman" panose="02020603050405020304" pitchFamily="18" charset="0"/>
            </a:endParaRPr>
          </a:p>
          <a:p>
            <a:pPr marL="914400" marR="142875" lvl="1" indent="-285750"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To run in National pharmacy chains</a:t>
            </a:r>
          </a:p>
          <a:p>
            <a:pPr marL="347472" marR="142875" lvl="1" fontAlgn="auto">
              <a:spcBef>
                <a:spcPts val="0"/>
              </a:spcBef>
              <a:spcAft>
                <a:spcPts val="0"/>
              </a:spcAft>
              <a:tabLst>
                <a:tab pos="266224" algn="l"/>
                <a:tab pos="266700" algn="l"/>
              </a:tabLst>
            </a:pPr>
            <a:r>
              <a:rPr lang="en-US" b="1" dirty="0">
                <a:solidFill>
                  <a:prstClr val="black"/>
                </a:solidFill>
                <a:latin typeface="Times New Roman" panose="02020603050405020304" pitchFamily="18" charset="0"/>
                <a:cs typeface="Times New Roman" panose="02020603050405020304" pitchFamily="18" charset="0"/>
              </a:rPr>
              <a:t>Widgets </a:t>
            </a:r>
          </a:p>
          <a:p>
            <a:pPr marL="638175" marR="142875" lvl="1" indent="-285750" fontAlgn="auto">
              <a:spcBef>
                <a:spcPts val="0"/>
              </a:spcBef>
              <a:spcAft>
                <a:spcPts val="0"/>
              </a:spcAft>
              <a:buFont typeface="Arial" panose="020B0604020202020204" pitchFamily="34" charset="0"/>
              <a:buChar char="•"/>
              <a:tabLst>
                <a:tab pos="266224" algn="l"/>
                <a:tab pos="266700" algn="l"/>
              </a:tabLst>
            </a:pPr>
            <a:r>
              <a:rPr lang="en-US" dirty="0">
                <a:solidFill>
                  <a:prstClr val="black"/>
                </a:solidFill>
                <a:latin typeface="Times New Roman" panose="02020603050405020304" pitchFamily="18" charset="0"/>
                <a:cs typeface="Times New Roman" panose="02020603050405020304" pitchFamily="18" charset="0"/>
              </a:rPr>
              <a:t>Partner focused with link to CMS.gov/newcard</a:t>
            </a:r>
          </a:p>
          <a:p>
            <a:pPr marL="704088" marR="142875" lvl="2" fontAlgn="auto">
              <a:spcBef>
                <a:spcPts val="0"/>
              </a:spcBef>
              <a:spcAft>
                <a:spcPts val="0"/>
              </a:spcAft>
              <a:tabLst>
                <a:tab pos="266224" algn="l"/>
                <a:tab pos="266700" algn="l"/>
              </a:tabLst>
            </a:pPr>
            <a:endParaRPr lang="en-US" sz="1400" dirty="0">
              <a:solidFill>
                <a:prstClr val="black"/>
              </a:solidFill>
              <a:latin typeface="Times New Roman" panose="02020603050405020304" pitchFamily="18" charset="0"/>
              <a:cs typeface="Times New Roman" panose="02020603050405020304" pitchFamily="18" charset="0"/>
            </a:endParaRPr>
          </a:p>
          <a:p>
            <a:pPr marL="347472" marR="142875" lvl="2" fontAlgn="auto">
              <a:spcBef>
                <a:spcPts val="0"/>
              </a:spcBef>
              <a:spcAft>
                <a:spcPts val="0"/>
              </a:spcAft>
              <a:tabLst>
                <a:tab pos="266224" algn="l"/>
                <a:tab pos="266700" algn="l"/>
              </a:tabLst>
            </a:pPr>
            <a:r>
              <a:rPr lang="en-US" sz="1400" b="1" dirty="0">
                <a:solidFill>
                  <a:prstClr val="black"/>
                </a:solidFill>
                <a:latin typeface="Times New Roman" panose="02020603050405020304" pitchFamily="18" charset="0"/>
                <a:cs typeface="Times New Roman" panose="02020603050405020304" pitchFamily="18" charset="0"/>
              </a:rPr>
              <a:t>*</a:t>
            </a:r>
            <a:r>
              <a:rPr lang="en-US" sz="1400" dirty="0">
                <a:solidFill>
                  <a:prstClr val="black"/>
                </a:solidFill>
                <a:latin typeface="Times New Roman" panose="02020603050405020304" pitchFamily="18" charset="0"/>
                <a:cs typeface="Times New Roman" panose="02020603050405020304" pitchFamily="18" charset="0"/>
              </a:rPr>
              <a:t>Available in </a:t>
            </a:r>
            <a:r>
              <a:rPr lang="en-US" sz="1400" dirty="0">
                <a:latin typeface="Times New Roman" panose="02020603050405020304" pitchFamily="18" charset="0"/>
                <a:cs typeface="Times New Roman" panose="02020603050405020304" pitchFamily="18" charset="0"/>
              </a:rPr>
              <a:t>English, Spanish, Arabic, Burmese, Chinese, Gujarati, Haitian-Creole, Hmong, Japanese, Korean, Nepali, Polish, Russian, or Vietnamese</a:t>
            </a:r>
            <a:endParaRPr lang="en-US" sz="1400" dirty="0">
              <a:solidFill>
                <a:prstClr val="black"/>
              </a:solidFill>
              <a:latin typeface="Times New Roman" panose="02020603050405020304" pitchFamily="18" charset="0"/>
              <a:cs typeface="Times New Roman" panose="02020603050405020304" pitchFamily="18" charset="0"/>
            </a:endParaRPr>
          </a:p>
          <a:p>
            <a:pPr marR="142875" lvl="2" indent="-210312" fontAlgn="auto">
              <a:spcBef>
                <a:spcPts val="0"/>
              </a:spcBef>
              <a:spcAft>
                <a:spcPts val="0"/>
              </a:spcAft>
              <a:buFont typeface="Arial" panose="020B0604020202020204" pitchFamily="34" charset="0"/>
              <a:buChar char="•"/>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a:p>
            <a:pPr marL="704088" marR="142875" lvl="2" fontAlgn="auto">
              <a:spcBef>
                <a:spcPts val="0"/>
              </a:spcBef>
              <a:spcAft>
                <a:spcPts val="0"/>
              </a:spcAft>
              <a:tabLst>
                <a:tab pos="266224" algn="l"/>
                <a:tab pos="266700" algn="l"/>
              </a:tabLst>
            </a:pPr>
            <a:endParaRPr lang="en-US" dirty="0">
              <a:solidFill>
                <a:prstClr val="black"/>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a:xfrm>
            <a:off x="6610905" y="6366571"/>
            <a:ext cx="2133600" cy="365125"/>
          </a:xfrm>
        </p:spPr>
        <p:txBody>
          <a:bodyPr/>
          <a:lstStyle/>
          <a:p>
            <a:fld id="{7022FF3C-310F-4809-A5BE-BC5BA8AA108D}" type="slidenum">
              <a:rPr sz="1200">
                <a:solidFill>
                  <a:prstClr val="black">
                    <a:tint val="75000"/>
                  </a:prstClr>
                </a:solidFill>
              </a:rPr>
              <a:pPr/>
              <a:t>9</a:t>
            </a:fld>
            <a:endParaRPr sz="1100" dirty="0">
              <a:solidFill>
                <a:prstClr val="black">
                  <a:tint val="75000"/>
                </a:prstClr>
              </a:solidFill>
            </a:endParaRPr>
          </a:p>
        </p:txBody>
      </p:sp>
    </p:spTree>
    <p:extLst>
      <p:ext uri="{BB962C8B-B14F-4D97-AF65-F5344CB8AC3E}">
        <p14:creationId xmlns:p14="http://schemas.microsoft.com/office/powerpoint/2010/main" val="1689131688"/>
      </p:ext>
    </p:extLst>
  </p:cSld>
  <p:clrMapOvr>
    <a:masterClrMapping/>
  </p:clrMapOvr>
  <mc:AlternateContent xmlns:mc="http://schemas.openxmlformats.org/markup-compatibility/2006" xmlns:p14="http://schemas.microsoft.com/office/powerpoint/2010/main">
    <mc:Choice Requires="p14">
      <p:transition spd="slow" p14:dur="2000" advTm="35545"/>
    </mc:Choice>
    <mc:Fallback xmlns="">
      <p:transition spd="slow" advTm="3554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Social Security Number Removal Initiative Program Update&amp;quot;&quot;/&gt;&lt;property id=&quot;20307&quot; value=&quot;270&quot;/&gt;&lt;/object&gt;&lt;object type=&quot;3&quot; unique_id=&quot;10004&quot;&gt;&lt;property id=&quot;20148&quot; value=&quot;5&quot;/&gt;&lt;property id=&quot;20300&quot; value=&quot;Slide 2 - &amp;quot;Agenda&amp;quot;&quot;/&gt;&lt;property id=&quot;20307&quot; value=&quot;305&quot;/&gt;&lt;/object&gt;&lt;object type=&quot;3&quot; unique_id=&quot;10763&quot;&gt;&lt;property id=&quot;20148&quot; value=&quot;5&quot;/&gt;&lt;property id=&quot;20300&quot; value=&quot;Slide 16 - &amp;quot;Administrative Update&amp;quot;&quot;/&gt;&lt;property id=&quot;20307&quot; value=&quot;370&quot;/&gt;&lt;/object&gt;&lt;object type=&quot;3&quot; unique_id=&quot;10765&quot;&gt;&lt;property id=&quot;20148&quot; value=&quot;5&quot;/&gt;&lt;property id=&quot;20300&quot; value=&quot;Slide 3 - &amp;quot;Key Work Product Updates Document Reviews and Updates&amp;quot;&quot;/&gt;&lt;property id=&quot;20307&quot; value=&quot;460&quot;/&gt;&lt;/object&gt;&lt;object type=&quot;3&quot; unique_id=&quot;10766&quot;&gt;&lt;property id=&quot;20148&quot; value=&quot;5&quot;/&gt;&lt;property id=&quot;20300&quot; value=&quot;Slide 4 - &amp;quot;Change Management Plan&amp;quot;&quot;/&gt;&lt;property id=&quot;20307&quot; value=&quot;474&quot;/&gt;&lt;/object&gt;&lt;object type=&quot;3&quot; unique_id=&quot;10767&quot;&gt;&lt;property id=&quot;20148&quot; value=&quot;5&quot;/&gt;&lt;property id=&quot;20300&quot; value=&quot;Slide 5 - &amp;quot;Change Management Plan IT System CCBs&amp;quot;&quot;/&gt;&lt;property id=&quot;20307&quot; value=&quot;475&quot;/&gt;&lt;/object&gt;&lt;object type=&quot;3&quot; unique_id=&quot;10768&quot;&gt;&lt;property id=&quot;20148&quot; value=&quot;5&quot;/&gt;&lt;property id=&quot;20300&quot; value=&quot;Slide 6 - &amp;quot;Change Management Plan IT System CCBs (continued)&amp;quot;&quot;/&gt;&lt;property id=&quot;20307&quot; value=&quot;476&quot;/&gt;&lt;/object&gt;&lt;object type=&quot;3&quot; unique_id=&quot;10769&quot;&gt;&lt;property id=&quot;20148&quot; value=&quot;5&quot;/&gt;&lt;property id=&quot;20300&quot; value=&quot;Slide 7 - &amp;quot;Project Portfolio Management Plan&amp;quot;&quot;/&gt;&lt;property id=&quot;20307&quot; value=&quot;477&quot;/&gt;&lt;/object&gt;&lt;object type=&quot;3&quot; unique_id=&quot;10770&quot;&gt;&lt;property id=&quot;20148&quot; value=&quot;5&quot;/&gt;&lt;property id=&quot;20300&quot; value=&quot;Slide 8 - &amp;quot;Program Management Plan and Program Performance Management Plan&amp;quot;&quot;/&gt;&lt;property id=&quot;20307&quot; value=&quot;478&quot;/&gt;&lt;/object&gt;&lt;object type=&quot;3&quot; unique_id=&quot;10771&quot;&gt;&lt;property id=&quot;20148&quot; value=&quot;5&quot;/&gt;&lt;property id=&quot;20300&quot; value=&quot;Slide 9 - &amp;quot;Schedule Management Plan&amp;quot;&quot;/&gt;&lt;property id=&quot;20307&quot; value=&quot;480&quot;/&gt;&lt;/object&gt;&lt;object type=&quot;3&quot; unique_id=&quot;10772&quot;&gt;&lt;property id=&quot;20148&quot; value=&quot;5&quot;/&gt;&lt;property id=&quot;20300&quot; value=&quot;Slide 10 - &amp;quot;Key Work Product Updates SSNRI Cost Workbooks&amp;quot;&quot;/&gt;&lt;property id=&quot;20307&quot; value=&quot;473&quot;/&gt;&lt;/object&gt;&lt;object type=&quot;3&quot; unique_id=&quot;10773&quot;&gt;&lt;property id=&quot;20148&quot; value=&quot;5&quot;/&gt;&lt;property id=&quot;20300&quot; value=&quot;Slide 11 - &amp;quot;Key Work Product Updates SSNRI Cost Workbooks (continued)&amp;quot;&quot;/&gt;&lt;property id=&quot;20307&quot; value=&quot;462&quot;/&gt;&lt;/object&gt;&lt;object type=&quot;3&quot; unique_id=&quot;10774&quot;&gt;&lt;property id=&quot;20148&quot; value=&quot;5&quot;/&gt;&lt;property id=&quot;20300&quot; value=&quot;Slide 12 - &amp;quot;Key Work Product Updates  Cost Workbooks Change Management&amp;quot;&quot;/&gt;&lt;property id=&quot;20307&quot; value=&quot;481&quot;/&gt;&lt;/object&gt;&lt;object type=&quot;3&quot; unique_id=&quot;10775&quot;&gt;&lt;property id=&quot;20148&quot; value=&quot;5&quot;/&gt;&lt;property id=&quot;20300&quot; value=&quot;Slide 13 - &amp;quot;Key Work Product Updates Requirements Update&amp;quot;&quot;/&gt;&lt;property id=&quot;20307&quot; value=&quot;454&quot;/&gt;&lt;/object&gt;&lt;object type=&quot;3&quot; unique_id=&quot;10776&quot;&gt;&lt;property id=&quot;20148&quot; value=&quot;5&quot;/&gt;&lt;property id=&quot;20300&quot; value=&quot;Slide 14 - &amp;quot;Key Work Product Updates Transition Period Exceptions&amp;quot;&quot;/&gt;&lt;property id=&quot;20307&quot; value=&quot;472&quot;/&gt;&lt;/object&gt;&lt;object type=&quot;3&quot; unique_id=&quot;10777&quot;&gt;&lt;property id=&quot;20148&quot; value=&quot;5&quot;/&gt;&lt;property id=&quot;20300&quot; value=&quot;Slide 15 - &amp;quot;ESC Future Discussion Topics&amp;quot;&quot;/&gt;&lt;property id=&quot;20307&quot; value=&quot;413&quot;/&gt;&lt;/object&gt;&lt;object type=&quot;3&quot; unique_id=&quot;10778&quot;&gt;&lt;property id=&quot;20148&quot; value=&quot;5&quot;/&gt;&lt;property id=&quot;20300&quot; value=&quot;Slide 17 - &amp;quot;IPT Tasks&amp;quot;&quot;/&gt;&lt;property id=&quot;20307&quot; value=&quot;452&quot;/&gt;&lt;/object&gt;&lt;/object&gt;&lt;object type=&quot;8&quot; unique_id=&quot;10062&quot;&gt;&lt;/object&gt;&lt;/object&gt;&lt;/database&gt;"/>
  <p:tag name="SECTOMILLISECCONVERTED" val="1"/>
</p:tagLst>
</file>

<file path=ppt/theme/theme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5611D8085BD54A83B9F8CABB2BED96" ma:contentTypeVersion="44" ma:contentTypeDescription="Create a new document." ma:contentTypeScope="" ma:versionID="1fded5f0415584891f4c24c3b84ad3f7">
  <xsd:schema xmlns:xsd="http://www.w3.org/2001/XMLSchema" xmlns:xs="http://www.w3.org/2001/XMLSchema" xmlns:p="http://schemas.microsoft.com/office/2006/metadata/properties" xmlns:ns2="a9b92eaa-4e44-49f8-9a6e-29cb61a196e6" xmlns:ns3="de1b9ef8-1a30-4743-8d75-92fa9b84b256" xmlns:ns4="b5ab38bf-2f09-4028-bd84-41f8815d2641" targetNamespace="http://schemas.microsoft.com/office/2006/metadata/properties" ma:root="true" ma:fieldsID="f0b1c88efe2414351bf657689ec71d49" ns2:_="" ns3:_="" ns4:_="">
    <xsd:import namespace="a9b92eaa-4e44-49f8-9a6e-29cb61a196e6"/>
    <xsd:import namespace="de1b9ef8-1a30-4743-8d75-92fa9b84b256"/>
    <xsd:import namespace="b5ab38bf-2f09-4028-bd84-41f8815d2641"/>
    <xsd:element name="properties">
      <xsd:complexType>
        <xsd:sequence>
          <xsd:element name="documentManagement">
            <xsd:complexType>
              <xsd:all>
                <xsd:element ref="ns2:Meeting_x0020_Material_x0020_Category"/>
                <xsd:element ref="ns3:SSNRICategory"/>
                <xsd:element ref="ns4:Meeting_x0020_Date" minOccurs="0"/>
                <xsd:element ref="ns2:Topic" minOccurs="0"/>
                <xsd:element ref="ns2:h7ah" minOccurs="0"/>
                <xsd:element ref="ns4:Important_x0020_Docs" minOccurs="0"/>
                <xsd:element ref="ns3:SSNRIArchive" minOccurs="0"/>
                <xsd:element ref="ns4:Other_x0020_Tag" minOccurs="0"/>
                <xsd:element ref="ns3:SSNRITe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b92eaa-4e44-49f8-9a6e-29cb61a196e6" elementFormDefault="qualified">
    <xsd:import namespace="http://schemas.microsoft.com/office/2006/documentManagement/types"/>
    <xsd:import namespace="http://schemas.microsoft.com/office/infopath/2007/PartnerControls"/>
    <xsd:element name="Meeting_x0020_Material_x0020_Category" ma:index="1" ma:displayName="Documents" ma:default="Upcoming" ma:format="Dropdown" ma:internalName="Meeting_x0020_Material_x0020_Category">
      <xsd:simpleType>
        <xsd:restriction base="dms:Choice">
          <xsd:enumeration value="Upcoming"/>
          <xsd:enumeration value="Historical"/>
          <xsd:enumeration value="Not Meeting Material"/>
        </xsd:restriction>
      </xsd:simpleType>
    </xsd:element>
    <xsd:element name="Topic" ma:index="4" nillable="true" ma:displayName="Topic" ma:description="Identify the meeting topics" ma:hidden="true" ma:internalName="Topic" ma:readOnly="false">
      <xsd:simpleType>
        <xsd:restriction base="dms:Note"/>
      </xsd:simpleType>
    </xsd:element>
    <xsd:element name="h7ah" ma:index="5" nillable="true" ma:displayName="Short Topic" ma:internalName="h7ah">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1b9ef8-1a30-4743-8d75-92fa9b84b256" elementFormDefault="qualified">
    <xsd:import namespace="http://schemas.microsoft.com/office/2006/documentManagement/types"/>
    <xsd:import namespace="http://schemas.microsoft.com/office/infopath/2007/PartnerControls"/>
    <xsd:element name="SSNRICategory" ma:index="2" ma:displayName="Category" ma:format="Dropdown" ma:internalName="SSNRICategory">
      <xsd:simpleType>
        <xsd:restriction base="dms:Choice">
          <xsd:enumeration value="Background Materials"/>
          <xsd:enumeration value="Meeting Agenda"/>
          <xsd:enumeration value="Meeting Materials"/>
          <xsd:enumeration value="Meeting Minutes"/>
          <xsd:enumeration value="Meeting Topics"/>
          <xsd:enumeration value="Presentations"/>
          <xsd:enumeration value="SSNRI Dashboard Summary"/>
        </xsd:restriction>
      </xsd:simpleType>
    </xsd:element>
    <xsd:element name="SSNRIArchive" ma:index="8" nillable="true" ma:displayName="Archive" ma:default="0" ma:description="If selected the document will only show in the Archived Document views" ma:internalName="SSNRIArchive">
      <xsd:simpleType>
        <xsd:restriction base="dms:Boolean"/>
      </xsd:simpleType>
    </xsd:element>
    <xsd:element name="SSNRITeam" ma:index="13" nillable="true" ma:displayName="Team" ma:default="Executive Steering Committee (ESC)" ma:hidden="true" ma:internalName="SSNRITeam" ma:readOnly="false">
      <xsd:complexType>
        <xsd:complexContent>
          <xsd:extension base="dms:MultiChoice">
            <xsd:sequence>
              <xsd:element name="Value" maxOccurs="unbounded" minOccurs="0" nillable="true">
                <xsd:simpleType>
                  <xsd:restriction base="dms:Choice">
                    <xsd:enumeration value="Executive Steering Committee (ESC)"/>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5ab38bf-2f09-4028-bd84-41f8815d2641" elementFormDefault="qualified">
    <xsd:import namespace="http://schemas.microsoft.com/office/2006/documentManagement/types"/>
    <xsd:import namespace="http://schemas.microsoft.com/office/infopath/2007/PartnerControls"/>
    <xsd:element name="Meeting_x0020_Date" ma:index="3" nillable="true" ma:displayName="Meeting Date" ma:format="DateOnly" ma:internalName="Meeting_x0020_Date0">
      <xsd:simpleType>
        <xsd:restriction base="dms:DateTime"/>
      </xsd:simpleType>
    </xsd:element>
    <xsd:element name="Important_x0020_Docs" ma:index="7" nillable="true" ma:displayName="Important Docs" ma:default="0" ma:internalName="Important_x0020_Docs" ma:readOnly="false">
      <xsd:simpleType>
        <xsd:restriction base="dms:Boolean"/>
      </xsd:simpleType>
    </xsd:element>
    <xsd:element name="Other_x0020_Tag" ma:index="10" nillable="true" ma:displayName="Other Tag" ma:hidden="true" ma:internalName="Other_x0020_Tag"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SNRITeam xmlns="de1b9ef8-1a30-4743-8d75-92fa9b84b256">
      <Value>Knowledge Management</Value>
    </SSNRITeam>
    <Meeting_x0020_Date xmlns="b5ab38bf-2f09-4028-bd84-41f8815d2641">2017-10-10T04:00:00+00:00</Meeting_x0020_Date>
    <Other_x0020_Tag xmlns="b5ab38bf-2f09-4028-bd84-41f8815d2641">Template</Other_x0020_Tag>
    <Important_x0020_Docs xmlns="b5ab38bf-2f09-4028-bd84-41f8815d2641">true</Important_x0020_Docs>
    <SSNRICategory xmlns="de1b9ef8-1a30-4743-8d75-92fa9b84b256">Meeting Materials</SSNRICategory>
    <SSNRIArchive xmlns="de1b9ef8-1a30-4743-8d75-92fa9b84b256">false</SSNRIArchive>
    <Meeting_x0020_Material_x0020_Category xmlns="a9b92eaa-4e44-49f8-9a6e-29cb61a196e6">Upcoming</Meeting_x0020_Material_x0020_Category>
    <Topic xmlns="a9b92eaa-4e44-49f8-9a6e-29cb61a196e6" xsi:nil="true"/>
    <h7ah xmlns="a9b92eaa-4e44-49f8-9a6e-29cb61a196e6">Retrospective Update; MBI Generation and Assignment; FFS CSFs and RFs; Pre-Transition Dashboard; Retrospective Update</h7ah>
  </documentManagement>
</p:properties>
</file>

<file path=customXml/itemProps1.xml><?xml version="1.0" encoding="utf-8"?>
<ds:datastoreItem xmlns:ds="http://schemas.openxmlformats.org/officeDocument/2006/customXml" ds:itemID="{8A8F51CB-F3BF-47F0-A8F5-07E125BF42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b92eaa-4e44-49f8-9a6e-29cb61a196e6"/>
    <ds:schemaRef ds:uri="de1b9ef8-1a30-4743-8d75-92fa9b84b256"/>
    <ds:schemaRef ds:uri="b5ab38bf-2f09-4028-bd84-41f8815d26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60C0E-CB91-4D39-B8A1-3E69BD096142}">
  <ds:schemaRefs>
    <ds:schemaRef ds:uri="http://schemas.microsoft.com/sharepoint/v3/contenttype/forms"/>
  </ds:schemaRefs>
</ds:datastoreItem>
</file>

<file path=customXml/itemProps3.xml><?xml version="1.0" encoding="utf-8"?>
<ds:datastoreItem xmlns:ds="http://schemas.openxmlformats.org/officeDocument/2006/customXml" ds:itemID="{15C362A5-0A9F-4572-829D-FCD28288B021}">
  <ds:schemaRefs>
    <ds:schemaRef ds:uri="a9b92eaa-4e44-49f8-9a6e-29cb61a196e6"/>
    <ds:schemaRef ds:uri="de1b9ef8-1a30-4743-8d75-92fa9b84b25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5ab38bf-2f09-4028-bd84-41f8815d264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24466</TotalTime>
  <Words>659</Words>
  <Application>Microsoft Macintosh PowerPoint</Application>
  <PresentationFormat>On-screen Show (4:3)</PresentationFormat>
  <Paragraphs>102</Paragraphs>
  <Slides>10</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10</vt:i4>
      </vt:variant>
    </vt:vector>
  </HeadingPairs>
  <TitlesOfParts>
    <vt:vector size="20" baseType="lpstr">
      <vt:lpstr>ＭＳ Ｐゴシック</vt:lpstr>
      <vt:lpstr>ＭＳ Ｐゴシック</vt:lpstr>
      <vt:lpstr>Arial</vt:lpstr>
      <vt:lpstr>Calibri</vt:lpstr>
      <vt:lpstr>Open Sans</vt:lpstr>
      <vt:lpstr>Times New Roman</vt:lpstr>
      <vt:lpstr>9_Office Theme</vt:lpstr>
      <vt:lpstr>2_Office Theme</vt:lpstr>
      <vt:lpstr>Office Theme</vt:lpstr>
      <vt:lpstr>1_Office Theme</vt:lpstr>
      <vt:lpstr>New Medicare Card</vt:lpstr>
      <vt:lpstr>   Communications &amp; Outreach Approach </vt:lpstr>
      <vt:lpstr>New Medicare Card Mailing </vt:lpstr>
      <vt:lpstr>Medicare.gov/NewCard</vt:lpstr>
      <vt:lpstr>MyMedicare.gov Login page – Regular User</vt:lpstr>
      <vt:lpstr>MyMedicare – Dashboard Page</vt:lpstr>
      <vt:lpstr>View or print your new Medicare card – enter password</vt:lpstr>
      <vt:lpstr>View or Print Card</vt:lpstr>
      <vt:lpstr>Outreach &amp; Education Materials on CMS.gov/NewCard </vt:lpstr>
      <vt:lpstr>Earned &amp; Paid Media</vt:lpstr>
    </vt:vector>
  </TitlesOfParts>
  <Company>CMS</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Snowden, David M. (CMS/OC)</cp:lastModifiedBy>
  <cp:revision>1458</cp:revision>
  <cp:lastPrinted>2018-04-05T14:13:32Z</cp:lastPrinted>
  <dcterms:created xsi:type="dcterms:W3CDTF">2012-06-28T19:49:56Z</dcterms:created>
  <dcterms:modified xsi:type="dcterms:W3CDTF">2018-04-05T14:22:07Z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0x010100555611D8085BD54A83B9F8CABB2BED96</vt:lpwstr>
  </property>
  <property fmtid="{D5CDD505-2E9C-101B-9397-08002B2CF9AE}" pid="4" name="Short Topic">
    <vt:lpwstr>This template should be used for presentations related to the SSNRI project.</vt:lpwstr>
  </property>
  <property fmtid="{D5CDD505-2E9C-101B-9397-08002B2CF9AE}" pid="5" name="_AdHocReviewCycleID">
    <vt:i4>1591939434</vt:i4>
  </property>
  <property fmtid="{D5CDD505-2E9C-101B-9397-08002B2CF9AE}" pid="6" name="_EmailSubject">
    <vt:lpwstr>PPT for 508 for Webinar</vt:lpwstr>
  </property>
  <property fmtid="{D5CDD505-2E9C-101B-9397-08002B2CF9AE}" pid="7" name="_AuthorEmail">
    <vt:lpwstr>Erin.Pressley@cms.hhs.gov</vt:lpwstr>
  </property>
  <property fmtid="{D5CDD505-2E9C-101B-9397-08002B2CF9AE}" pid="8" name="_AuthorEmailDisplayName">
    <vt:lpwstr>Pressley, Erin L. (CMS/OC)</vt:lpwstr>
  </property>
  <property fmtid="{D5CDD505-2E9C-101B-9397-08002B2CF9AE}" pid="9" name="_PreviousAdHocReviewCycleID">
    <vt:i4>-607407698</vt:i4>
  </property>
</Properties>
</file>