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30"/>
  </p:notesMasterIdLst>
  <p:handoutMasterIdLst>
    <p:handoutMasterId r:id="rId31"/>
  </p:handoutMasterIdLst>
  <p:sldIdLst>
    <p:sldId id="287" r:id="rId3"/>
    <p:sldId id="271" r:id="rId4"/>
    <p:sldId id="306" r:id="rId5"/>
    <p:sldId id="307" r:id="rId6"/>
    <p:sldId id="260" r:id="rId7"/>
    <p:sldId id="261" r:id="rId8"/>
    <p:sldId id="299" r:id="rId9"/>
    <p:sldId id="295" r:id="rId10"/>
    <p:sldId id="321" r:id="rId11"/>
    <p:sldId id="305" r:id="rId12"/>
    <p:sldId id="322" r:id="rId13"/>
    <p:sldId id="323" r:id="rId14"/>
    <p:sldId id="324" r:id="rId15"/>
    <p:sldId id="276" r:id="rId16"/>
    <p:sldId id="303" r:id="rId17"/>
    <p:sldId id="325" r:id="rId18"/>
    <p:sldId id="301" r:id="rId19"/>
    <p:sldId id="319" r:id="rId20"/>
    <p:sldId id="291" r:id="rId21"/>
    <p:sldId id="266" r:id="rId22"/>
    <p:sldId id="317" r:id="rId23"/>
    <p:sldId id="280" r:id="rId24"/>
    <p:sldId id="313" r:id="rId25"/>
    <p:sldId id="315" r:id="rId26"/>
    <p:sldId id="328" r:id="rId27"/>
    <p:sldId id="326" r:id="rId28"/>
    <p:sldId id="30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8" name="Wojnowski, Nicholas" initials="WN" lastIdx="1" clrIdx="7">
    <p:extLst>
      <p:ext uri="{19B8F6BF-5375-455C-9EA6-DF929625EA0E}">
        <p15:presenceInfo xmlns:p15="http://schemas.microsoft.com/office/powerpoint/2012/main" userId="S-1-5-21-1346205906-1238380963-8547516-3312"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9511" autoAdjust="0"/>
  </p:normalViewPr>
  <p:slideViewPr>
    <p:cSldViewPr>
      <p:cViewPr varScale="1">
        <p:scale>
          <a:sx n="77" d="100"/>
          <a:sy n="77" d="100"/>
        </p:scale>
        <p:origin x="906" y="84"/>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11/08/2017</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11/08/2017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7260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9670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10</a:t>
            </a:fld>
            <a:endParaRPr lang="en-US" dirty="0"/>
          </a:p>
        </p:txBody>
      </p:sp>
    </p:spTree>
    <p:extLst>
      <p:ext uri="{BB962C8B-B14F-4D97-AF65-F5344CB8AC3E}">
        <p14:creationId xmlns:p14="http://schemas.microsoft.com/office/powerpoint/2010/main" val="511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50599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2524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3778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190500" indent="-171450">
              <a:lnSpc>
                <a:spcPct val="110000"/>
              </a:lnSpc>
              <a:buFont typeface="Wingdings" panose="05000000000000000000" pitchFamily="2" charset="2"/>
              <a:buChar char="§"/>
              <a:tabLst>
                <a:tab pos="354965" algn="l"/>
                <a:tab pos="355600" algn="l"/>
              </a:tabLst>
            </a:pPr>
            <a:r>
              <a:rPr lang="en-US" dirty="0" smtClean="0">
                <a:cs typeface="Times New Roman" panose="02020603050405020304" pitchFamily="18" charset="0"/>
              </a:rPr>
              <a:t>States</a:t>
            </a:r>
            <a:r>
              <a:rPr lang="en-US" baseline="0" dirty="0" smtClean="0">
                <a:cs typeface="Times New Roman" panose="02020603050405020304" pitchFamily="18" charset="0"/>
              </a:rPr>
              <a:t> are not responsible for providers compliance but they are jointly responsible as CMS federal partners to providing information on the New Medicare </a:t>
            </a:r>
            <a:r>
              <a:rPr lang="en-US" dirty="0" smtClean="0">
                <a:cs typeface="Times New Roman" panose="02020603050405020304" pitchFamily="18" charset="0"/>
              </a:rPr>
              <a:t>Card information and guidance to providers.</a:t>
            </a:r>
          </a:p>
          <a:p>
            <a:pPr marL="184150" marR="190500" indent="-171450">
              <a:lnSpc>
                <a:spcPct val="110000"/>
              </a:lnSpc>
              <a:buFont typeface="Wingdings" panose="05000000000000000000" pitchFamily="2" charset="2"/>
              <a:buChar char="§"/>
              <a:tabLst>
                <a:tab pos="354965" algn="l"/>
                <a:tab pos="355600" algn="l"/>
              </a:tabLst>
            </a:pPr>
            <a:r>
              <a:rPr lang="en-US" sz="1400" dirty="0" smtClean="0">
                <a:cs typeface="Times New Roman" panose="02020603050405020304" pitchFamily="18" charset="0"/>
              </a:rPr>
              <a:t>Providing SMA specific</a:t>
            </a:r>
            <a:r>
              <a:rPr lang="en-US" sz="1400" baseline="0" dirty="0" smtClean="0">
                <a:cs typeface="Times New Roman" panose="02020603050405020304" pitchFamily="18" charset="0"/>
              </a:rPr>
              <a:t> operational information to providers  and other stake holders.</a:t>
            </a:r>
          </a:p>
          <a:p>
            <a:pPr marL="184150" marR="190500" indent="-171450">
              <a:lnSpc>
                <a:spcPct val="110000"/>
              </a:lnSpc>
              <a:buFont typeface="Wingdings" panose="05000000000000000000" pitchFamily="2" charset="2"/>
              <a:buChar char="§"/>
              <a:tabLst>
                <a:tab pos="354965" algn="l"/>
                <a:tab pos="355600" algn="l"/>
              </a:tabLst>
            </a:pPr>
            <a:r>
              <a:rPr lang="en-US" sz="1400" baseline="0" dirty="0" smtClean="0">
                <a:cs typeface="Times New Roman" panose="02020603050405020304" pitchFamily="18" charset="0"/>
              </a:rPr>
              <a:t>States to develop risk mitigations to address providers who may not ready and likely to impact Medicaid beneficiaries.</a:t>
            </a:r>
            <a:endParaRPr lang="en-US" sz="1400" dirty="0">
              <a:cs typeface="Times New Roman"/>
            </a:endParaRPr>
          </a:p>
        </p:txBody>
      </p:sp>
    </p:spTree>
    <p:extLst>
      <p:ext uri="{BB962C8B-B14F-4D97-AF65-F5344CB8AC3E}">
        <p14:creationId xmlns:p14="http://schemas.microsoft.com/office/powerpoint/2010/main" val="136221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14838" y="3956540"/>
            <a:ext cx="4271962" cy="1377460"/>
          </a:xfrm>
        </p:spPr>
        <p:txBody>
          <a:bodyPr/>
          <a:lstStyle/>
          <a:p>
            <a:r>
              <a:rPr lang="en-US" dirty="0" smtClean="0">
                <a:solidFill>
                  <a:schemeClr val="tx1"/>
                </a:solidFill>
              </a:rPr>
              <a:t>State Open Door Forum</a:t>
            </a:r>
          </a:p>
          <a:p>
            <a:r>
              <a:rPr lang="en-US" dirty="0" smtClean="0">
                <a:solidFill>
                  <a:schemeClr val="tx1"/>
                </a:solidFill>
              </a:rPr>
              <a:t>11/09/17</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10</a:t>
            </a:fld>
            <a:endParaRPr lang="en-US" dirty="0">
              <a:solidFill>
                <a:prstClr val="black">
                  <a:tint val="75000"/>
                </a:prstClr>
              </a:solidFill>
            </a:endParaRPr>
          </a:p>
        </p:txBody>
      </p:sp>
    </p:spTree>
    <p:extLst>
      <p:ext uri="{BB962C8B-B14F-4D97-AF65-F5344CB8AC3E}">
        <p14:creationId xmlns:p14="http://schemas.microsoft.com/office/powerpoint/2010/main" val="2450040342"/>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a:latin typeface="Times New Roman"/>
                <a:cs typeface="Times New Roman"/>
              </a:rPr>
              <a:t>CMS is making systems changes so that when a provider checks a beneficiary’s eligibility, the CMS HIPAA Eligibility Transaction System (HETS) will return a message on the response indicating that CMS mailed that particular beneficiary’s new Medicare card</a:t>
            </a:r>
          </a:p>
          <a:p>
            <a:pPr marL="355600" marR="6350"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lnSpc>
                <a:spcPct val="100000"/>
              </a:lnSpc>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b="1" dirty="0">
                <a:latin typeface="Times New Roman"/>
                <a:cs typeface="Times New Roman"/>
              </a:rPr>
              <a:t>valid and active </a:t>
            </a:r>
            <a:r>
              <a:rPr lang="en-US" sz="2000" dirty="0">
                <a:latin typeface="Times New Roman"/>
                <a:cs typeface="Times New Roman"/>
              </a:rPr>
              <a:t>HICN is </a:t>
            </a:r>
            <a:r>
              <a:rPr lang="en-US" sz="2000" spc="-5" dirty="0">
                <a:latin typeface="Times New Roman"/>
                <a:cs typeface="Times New Roman"/>
              </a:rPr>
              <a:t>submitted </a:t>
            </a:r>
            <a:r>
              <a:rPr lang="en-US" sz="2000" dirty="0">
                <a:latin typeface="Times New Roman"/>
                <a:cs typeface="Times New Roman"/>
              </a:rPr>
              <a:t>on Medicare </a:t>
            </a:r>
            <a:r>
              <a:rPr lang="en-US" sz="2000" spc="-5" dirty="0">
                <a:latin typeface="Times New Roman"/>
                <a:cs typeface="Times New Roman"/>
              </a:rPr>
              <a:t>fee-for-service </a:t>
            </a:r>
            <a:r>
              <a:rPr lang="en-US" sz="2000" spc="-10" dirty="0">
                <a:latin typeface="Times New Roman"/>
                <a:cs typeface="Times New Roman"/>
              </a:rPr>
              <a:t>claims</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will be returned 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a:t>
            </a:r>
          </a:p>
          <a:p>
            <a:pPr marL="812800" marR="6350" lvl="1" indent="-342900">
              <a:buSzPct val="105000"/>
              <a:buFont typeface="Arial"/>
              <a:buChar char="•"/>
              <a:tabLst>
                <a:tab pos="354965" algn="l"/>
                <a:tab pos="355600" algn="l"/>
              </a:tabLst>
            </a:pPr>
            <a:r>
              <a:rPr lang="en-US" sz="2000" dirty="0">
                <a:latin typeface="Times New Roman"/>
                <a:cs typeface="Times New Roman"/>
              </a:rPr>
              <a:t>The MBI will be in the same place you currently get the “changed HICN”: 835 Loop 2100, Segment NM1 (Corrected Patient/Insured Name), Field NM109 (Identification Code)</a:t>
            </a:r>
          </a:p>
          <a:p>
            <a:pPr marL="812800" marR="6350" lvl="1"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buSzPct val="105000"/>
              <a:buFont typeface="Arial"/>
              <a:buChar char="•"/>
              <a:tabLst>
                <a:tab pos="354965" algn="l"/>
                <a:tab pos="355600" algn="l"/>
              </a:tabLst>
            </a:pPr>
            <a:r>
              <a:rPr lang="en-US" sz="2000" dirty="0">
                <a:latin typeface="Times New Roman"/>
                <a:cs typeface="Times New Roman"/>
              </a:rPr>
              <a:t>Use of HICN and MBI for the same person with Medicare on the same batch of claims</a:t>
            </a:r>
          </a:p>
          <a:p>
            <a:pPr marL="812800" marR="6350" lvl="1" indent="-342900">
              <a:buSzPct val="105000"/>
              <a:buFont typeface="Arial"/>
              <a:buChar char="•"/>
              <a:tabLst>
                <a:tab pos="354965" algn="l"/>
                <a:tab pos="355600" algn="l"/>
              </a:tabLst>
            </a:pPr>
            <a:r>
              <a:rPr lang="en-US" sz="2000" dirty="0">
                <a:latin typeface="Times New Roman"/>
                <a:cs typeface="Times New Roman"/>
              </a:rPr>
              <a:t>During the transition period, we’ll process all claims with either the HICN or MBI, even when both are in the same batch</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During Transition (2)</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4193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970865"/>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Medicaid and supplemental insurers</a:t>
            </a:r>
          </a:p>
          <a:p>
            <a:pPr marL="812800" marR="6350" lvl="1" indent="-342900">
              <a:buSzPct val="105000"/>
              <a:buFont typeface="Arial"/>
              <a:buChar char="•"/>
              <a:tabLst>
                <a:tab pos="354965" algn="l"/>
                <a:tab pos="355600" algn="l"/>
              </a:tabLst>
            </a:pPr>
            <a:r>
              <a:rPr lang="en-US" dirty="0">
                <a:latin typeface="Times New Roman"/>
                <a:cs typeface="Times New Roman"/>
              </a:rPr>
              <a:t>We will give State Medicaid Agencies and supplemental insurers the MBIs for Medicaid-eligible people who also have Medicare before we mail the new Medicare cards. During the transition period, we’ll process and transmit Medicare crossover claims with either the HICN or MBI</a:t>
            </a:r>
          </a:p>
          <a:p>
            <a:pPr marL="355600" marR="6350" indent="-342900">
              <a:lnSpc>
                <a:spcPct val="100000"/>
              </a:lnSpc>
              <a:buSzPct val="105000"/>
              <a:buFont typeface="Arial"/>
              <a:buChar char="•"/>
              <a:tabLst>
                <a:tab pos="354965" algn="l"/>
                <a:tab pos="355600" algn="l"/>
              </a:tabLst>
            </a:pPr>
            <a:endParaRPr lang="en-US" dirty="0">
              <a:latin typeface="Times New Roman"/>
              <a:cs typeface="Times New Roman"/>
            </a:endParaRPr>
          </a:p>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Railroad Retirement Board (RRB) beneficiaries</a:t>
            </a:r>
          </a:p>
          <a:p>
            <a:pPr marL="812800" marR="6350" lvl="1" indent="-342900">
              <a:buSzPct val="105000"/>
              <a:buFont typeface="Arial"/>
              <a:buChar char="•"/>
              <a:tabLst>
                <a:tab pos="354965" algn="l"/>
                <a:tab pos="355600" algn="l"/>
              </a:tabLst>
            </a:pPr>
            <a:r>
              <a:rPr lang="en-US" dirty="0" smtClean="0">
                <a:latin typeface="Times New Roman"/>
                <a:cs typeface="Times New Roman"/>
              </a:rPr>
              <a:t>The </a:t>
            </a:r>
            <a:r>
              <a:rPr lang="en-US" dirty="0">
                <a:latin typeface="Times New Roman"/>
                <a:cs typeface="Times New Roman"/>
              </a:rPr>
              <a:t>RRB will continue to send cards with the RRB logo, but you can’t tell from looking at the MBI if beneficiaries are eligible for Medicare because they’re railroad retirees</a:t>
            </a:r>
          </a:p>
          <a:p>
            <a:pPr marL="812800" marR="6350" lvl="1" indent="-342900">
              <a:buSzPct val="105000"/>
              <a:buFont typeface="Arial"/>
              <a:buChar char="•"/>
              <a:tabLst>
                <a:tab pos="354965" algn="l"/>
                <a:tab pos="355600" algn="l"/>
              </a:tabLst>
            </a:pPr>
            <a:endParaRPr lang="en-US" dirty="0">
              <a:latin typeface="Times New Roman"/>
              <a:cs typeface="Times New Roman"/>
            </a:endParaRPr>
          </a:p>
          <a:p>
            <a:pPr marL="812800" marR="6350" lvl="1" indent="-342900">
              <a:buSzPct val="105000"/>
              <a:buFont typeface="Arial"/>
              <a:buChar char="•"/>
              <a:tabLst>
                <a:tab pos="354965" algn="l"/>
                <a:tab pos="355600" algn="l"/>
              </a:tabLst>
            </a:pPr>
            <a:r>
              <a:rPr lang="en-US" dirty="0">
                <a:latin typeface="Times New Roman"/>
                <a:cs typeface="Times New Roman"/>
              </a:rPr>
              <a:t>Medicare Providers must program their systems to identify RRB beneficiaries so they know to send those claims to the Specialty Medicare Administrative Contractor (SMAC)</a:t>
            </a:r>
          </a:p>
          <a:p>
            <a:pPr marL="469900" marR="6350" lvl="1">
              <a:buSzPct val="105000"/>
              <a:tabLst>
                <a:tab pos="354965" algn="l"/>
                <a:tab pos="355600" algn="l"/>
              </a:tabLst>
            </a:pPr>
            <a:endParaRPr lang="en-US" dirty="0" smtClean="0">
              <a:latin typeface="Times New Roman"/>
              <a:cs typeface="Times New Roman"/>
            </a:endParaRPr>
          </a:p>
          <a:p>
            <a:pPr marL="812800" marR="6350" lvl="1" indent="-342900">
              <a:buSzPct val="105000"/>
              <a:buFont typeface="Arial"/>
              <a:buChar char="•"/>
              <a:tabLst>
                <a:tab pos="354965" algn="l"/>
                <a:tab pos="355600" algn="l"/>
              </a:tabLst>
            </a:pPr>
            <a:r>
              <a:rPr lang="en-US" dirty="0" smtClean="0">
                <a:latin typeface="Times New Roman"/>
                <a:cs typeface="Times New Roman"/>
              </a:rPr>
              <a:t>Beginning </a:t>
            </a:r>
            <a:r>
              <a:rPr lang="en-US" dirty="0">
                <a:latin typeface="Times New Roman"/>
                <a:cs typeface="Times New Roman"/>
              </a:rPr>
              <a:t>in April 2018, we’ll return a message on the eligibility transaction response for a RRB patient.  The message will say, "Railroad Retirement Medicare Beneficiary. </a:t>
            </a:r>
          </a:p>
          <a:p>
            <a:pPr marL="1270000" marR="6350" lvl="2" indent="-342900">
              <a:buSzPct val="105000"/>
              <a:buFont typeface="Arial"/>
              <a:buChar char="•"/>
              <a:tabLst>
                <a:tab pos="354965" algn="l"/>
                <a:tab pos="355600" algn="l"/>
              </a:tabLst>
            </a:pPr>
            <a:r>
              <a:rPr lang="en-US" dirty="0">
                <a:latin typeface="Times New Roman"/>
                <a:cs typeface="Times New Roman"/>
              </a:rPr>
              <a:t>271 Loop 2110C, Segment MSG</a:t>
            </a:r>
          </a:p>
          <a:p>
            <a:pPr marL="927100" marR="6350" lvl="2">
              <a:buSzPct val="105000"/>
              <a:tabLst>
                <a:tab pos="354965" algn="l"/>
                <a:tab pos="355600" algn="l"/>
              </a:tabLst>
            </a:pPr>
            <a:endParaRPr lang="en-US" dirty="0">
              <a:latin typeface="Times New Roman"/>
              <a:cs typeface="Times New Roman"/>
            </a:endParaRPr>
          </a:p>
          <a:p>
            <a:pPr marL="469900" marR="6350" lvl="1">
              <a:buSzPct val="105000"/>
              <a:tabLst>
                <a:tab pos="354965" algn="l"/>
                <a:tab pos="355600" algn="l"/>
              </a:tabLst>
            </a:pPr>
            <a:endParaRPr lang="en-US"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(3)</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spTree>
    <p:extLst>
      <p:ext uri="{BB962C8B-B14F-4D97-AF65-F5344CB8AC3E}">
        <p14:creationId xmlns:p14="http://schemas.microsoft.com/office/powerpoint/2010/main" val="129213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693593"/>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Private payers</a:t>
            </a:r>
          </a:p>
          <a:p>
            <a:pPr marL="812800" marR="6350" lvl="1"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For non-Medicare business, private payers won’t have to use the MBI. We’ll continue to use supplemental insurer’s unique numbers to identify customers, but after the transition period, supplemental insurers must use the MBI for any Medicare transactions where they would have used the HICN</a:t>
            </a:r>
          </a:p>
          <a:p>
            <a:pPr marL="355600" marR="6350" indent="-342900">
              <a:lnSpc>
                <a:spcPct val="100000"/>
              </a:lnSpc>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In addition, CMS is working to develop capabilities where providers will be able to access a beneficiary’s MBI through a secure look up tool at the point of service </a:t>
            </a:r>
          </a:p>
          <a:p>
            <a:pPr marL="355600" marR="6350" indent="-342900">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In instances in which a beneficiary does not have a new Medicare card at the point of care, we believe this look up tool will give providers a mechanism to access a beneficiary’s MBI securely without disrupting workflow</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(4)</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1555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19027"/>
            <a:ext cx="8534400" cy="5278368"/>
          </a:xfrm>
          <a:prstGeom prst="rect">
            <a:avLst/>
          </a:prstGeom>
        </p:spPr>
        <p:txBody>
          <a:bodyPr vert="horz" wrap="square" lIns="0" tIns="0" rIns="0" bIns="0" rtlCol="0">
            <a:spAutoFit/>
          </a:bodyPr>
          <a:lstStyle/>
          <a:p>
            <a:pPr marL="3429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providers, and plans will no longer </a:t>
            </a:r>
            <a:r>
              <a:rPr lang="en-US" sz="2000" dirty="0" smtClean="0">
                <a:latin typeface="Times New Roman" panose="02020603050405020304" pitchFamily="18" charset="0"/>
                <a:cs typeface="Times New Roman" panose="02020603050405020304" pitchFamily="18" charset="0"/>
              </a:rPr>
              <a:t>use the HICN for internal and most </a:t>
            </a:r>
            <a:r>
              <a:rPr lang="en-US" sz="2000" u="sng" dirty="0" smtClean="0">
                <a:latin typeface="Times New Roman" panose="02020603050405020304" pitchFamily="18" charset="0"/>
                <a:cs typeface="Times New Roman" panose="02020603050405020304" pitchFamily="18" charset="0"/>
              </a:rPr>
              <a:t>external</a:t>
            </a:r>
            <a:r>
              <a:rPr lang="en-US" sz="2000" dirty="0" smtClean="0">
                <a:latin typeface="Times New Roman" panose="02020603050405020304" pitchFamily="18" charset="0"/>
                <a:cs typeface="Times New Roman" panose="02020603050405020304" pitchFamily="18" charset="0"/>
              </a:rPr>
              <a:t> purposes.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However, once </a:t>
            </a:r>
            <a:r>
              <a:rPr lang="en-US" sz="2000" dirty="0">
                <a:latin typeface="Times New Roman" panose="02020603050405020304" pitchFamily="18" charset="0"/>
                <a:cs typeface="Times New Roman" panose="02020603050405020304" pitchFamily="18" charset="0"/>
              </a:rPr>
              <a:t>the transition </a:t>
            </a:r>
            <a:r>
              <a:rPr lang="en-US" sz="2000" dirty="0" smtClean="0">
                <a:latin typeface="Times New Roman" panose="02020603050405020304" pitchFamily="18" charset="0"/>
                <a:cs typeface="Times New Roman" panose="02020603050405020304" pitchFamily="18" charset="0"/>
              </a:rPr>
              <a:t>period is </a:t>
            </a:r>
            <a:r>
              <a:rPr lang="en-US" sz="2000" dirty="0">
                <a:latin typeface="Times New Roman" panose="02020603050405020304" pitchFamily="18" charset="0"/>
                <a:cs typeface="Times New Roman" panose="02020603050405020304" pitchFamily="18" charset="0"/>
              </a:rPr>
              <a:t>over, you’ll still be able to use the HICN in these situations</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Medicare plan exceptions:</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Appeals – </a:t>
            </a: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either the HICN or the MBI for claims appeals and related </a:t>
            </a:r>
            <a:r>
              <a:rPr lang="en-US" sz="2000" dirty="0" smtClean="0">
                <a:latin typeface="Times New Roman" panose="02020603050405020304" pitchFamily="18" charset="0"/>
                <a:cs typeface="Times New Roman" panose="02020603050405020304" pitchFamily="18" charset="0"/>
              </a:rPr>
              <a:t>forms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Adjustments </a:t>
            </a:r>
            <a:r>
              <a:rPr lang="en-US" sz="2000" dirty="0" smtClean="0">
                <a:latin typeface="Times New Roman" panose="02020603050405020304" pitchFamily="18" charset="0"/>
                <a:cs typeface="Times New Roman" panose="02020603050405020304" pitchFamily="18" charset="0"/>
              </a:rPr>
              <a:t>– You  </a:t>
            </a:r>
            <a:r>
              <a:rPr lang="en-US" sz="2000" dirty="0">
                <a:latin typeface="Times New Roman" panose="02020603050405020304" pitchFamily="18" charset="0"/>
                <a:cs typeface="Times New Roman" panose="02020603050405020304" pitchFamily="18" charset="0"/>
              </a:rPr>
              <a:t>can use the HICN indefinitely for some systems (Drug Data Processing, Risk Adjustment Processing, and Encounter Data) and for all records, not just </a:t>
            </a:r>
            <a:r>
              <a:rPr lang="en-US" sz="2000" dirty="0" smtClean="0">
                <a:latin typeface="Times New Roman" panose="02020603050405020304" pitchFamily="18" charset="0"/>
                <a:cs typeface="Times New Roman" panose="02020603050405020304" pitchFamily="18" charset="0"/>
              </a:rPr>
              <a:t>adjustments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Reports </a:t>
            </a:r>
            <a:r>
              <a:rPr lang="en-US" sz="2000" dirty="0" smtClean="0">
                <a:latin typeface="Times New Roman" panose="02020603050405020304" pitchFamily="18" charset="0"/>
                <a:cs typeface="Times New Roman" panose="02020603050405020304" pitchFamily="18" charset="0"/>
              </a:rPr>
              <a:t>– We will use </a:t>
            </a:r>
            <a:r>
              <a:rPr lang="en-US" sz="2000" dirty="0">
                <a:latin typeface="Times New Roman" panose="02020603050405020304" pitchFamily="18" charset="0"/>
                <a:cs typeface="Times New Roman" panose="02020603050405020304" pitchFamily="18" charset="0"/>
              </a:rPr>
              <a:t>the HICN on these reports until further notice: </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Incoming to us (quality reporting, Disproportionate Share Hospital data requests, etc.)</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Outgoing from us (Provider Statistical &amp; Reimbursement Report, Accountable Care Organization reports, etc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2555972229"/>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534400" cy="5893921"/>
          </a:xfrm>
          <a:prstGeom prst="rect">
            <a:avLst/>
          </a:prstGeom>
        </p:spPr>
        <p:txBody>
          <a:bodyPr vert="horz" wrap="square" lIns="0" tIns="0" rIns="0" bIns="0" rtlCol="0">
            <a:spAutoFit/>
          </a:bodyPr>
          <a:lstStyle/>
          <a:p>
            <a:pPr>
              <a:spcAft>
                <a:spcPts val="600"/>
              </a:spcAft>
            </a:pPr>
            <a:r>
              <a:rPr lang="en-US" b="1" dirty="0" smtClean="0">
                <a:latin typeface="Times New Roman" panose="02020603050405020304" pitchFamily="18" charset="0"/>
                <a:cs typeface="Times New Roman" panose="02020603050405020304" pitchFamily="18" charset="0"/>
              </a:rPr>
              <a:t>Fee-for-Service </a:t>
            </a:r>
            <a:r>
              <a:rPr lang="en-US" b="1" dirty="0">
                <a:latin typeface="Times New Roman" panose="02020603050405020304" pitchFamily="18" charset="0"/>
                <a:cs typeface="Times New Roman" panose="02020603050405020304" pitchFamily="18" charset="0"/>
              </a:rPr>
              <a:t>claim exceptions: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Appeals - </a:t>
            </a:r>
            <a:r>
              <a:rPr lang="en-US" dirty="0">
                <a:latin typeface="Times New Roman" panose="02020603050405020304" pitchFamily="18" charset="0"/>
                <a:cs typeface="Times New Roman" panose="02020603050405020304" pitchFamily="18" charset="0"/>
              </a:rPr>
              <a:t>You can use either the HICN or the MBI for claims appeals and related </a:t>
            </a:r>
            <a:r>
              <a:rPr lang="en-US" dirty="0" smtClean="0">
                <a:latin typeface="Times New Roman" panose="02020603050405020304" pitchFamily="18" charset="0"/>
                <a:cs typeface="Times New Roman" panose="02020603050405020304" pitchFamily="18" charset="0"/>
              </a:rPr>
              <a:t>forms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Span-date claims -</a:t>
            </a:r>
            <a:r>
              <a:rPr lang="en-US" dirty="0">
                <a:latin typeface="Times New Roman" panose="02020603050405020304" pitchFamily="18" charset="0"/>
                <a:cs typeface="Times New Roman" panose="02020603050405020304" pitchFamily="18" charset="0"/>
              </a:rPr>
              <a:t> You can use the HICN for 11X-Inpatient Hospital, 32X-Home Health, and 41X-Religious Non-Medical Health Care Institution claims if the “From Date” is before the end of the transition period (12/31/2019).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submit claims received between April 1, 2018 and December 31, 2019 using the HICN or the MBI.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patient starts getting services in an inpatient hospital, home health, or religious non-medical health care institution before December 31, 2019, but stops getting those services after December 31, 2019, you may submit a claim using either the HICN or the MBI, even if you submit it after December 31, 2019</a:t>
            </a:r>
            <a:r>
              <a:rPr lang="en-US"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Other Exceptions: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Incoming premium payments - People with Medicare who don't get SSA or RRB benefits and submit premium payments should use the MBI on incoming premium remittances.  But, we'll accept the HICN on incoming premium remittances after the transition period.  (Part A premiums, Part B premiums, Part D income related monthly adjustment amounts, etc.)</a:t>
            </a:r>
          </a:p>
          <a:p>
            <a:pPr lvl="1"/>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33337"/>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(continued)</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15</a:t>
            </a:fld>
            <a:endParaRPr lang="en-US" dirty="0">
              <a:solidFill>
                <a:prstClr val="black">
                  <a:tint val="75000"/>
                </a:prstClr>
              </a:solidFill>
            </a:endParaRPr>
          </a:p>
        </p:txBody>
      </p:sp>
    </p:spTree>
    <p:extLst>
      <p:ext uri="{BB962C8B-B14F-4D97-AF65-F5344CB8AC3E}">
        <p14:creationId xmlns:p14="http://schemas.microsoft.com/office/powerpoint/2010/main" val="2423400942"/>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New Medicare Card </a:t>
            </a:r>
            <a:r>
              <a:rPr lang="en-US" spc="-5" dirty="0" smtClean="0"/>
              <a:t>Number Implementation </a:t>
            </a:r>
            <a:r>
              <a:rPr lang="en-US" spc="-5" dirty="0"/>
              <a:t>Milestones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
        <p:nvSpPr>
          <p:cNvPr id="6" name="Rectangle 5" descr="MBI implementation milestones are categorized by a range of years, 2016-2017 and 2018-2020." title="2016-2017 and 2018-2020"/>
          <p:cNvSpPr/>
          <p:nvPr/>
        </p:nvSpPr>
        <p:spPr>
          <a:xfrm>
            <a:off x="0" y="1027197"/>
            <a:ext cx="9143999" cy="10434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7237"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2016-2017</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89583"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2018-2020</a:t>
            </a:r>
            <a:endParaRPr lang="en-US" sz="2600" dirty="0">
              <a:solidFill>
                <a:schemeClr val="bg1"/>
              </a:solidFill>
              <a:latin typeface="Times New Roman" panose="02020603050405020304" pitchFamily="18" charset="0"/>
              <a:cs typeface="Times New Roman" panose="02020603050405020304" pitchFamily="18" charset="0"/>
            </a:endParaRPr>
          </a:p>
        </p:txBody>
      </p:sp>
      <p:grpSp>
        <p:nvGrpSpPr>
          <p:cNvPr id="9" name="Group 8" descr="March 2016 – Launch Phase I New Medicare Card Web Content on cms.gov&#10;March 2016 to August 2016 – Conduct listening Sessions with External Stakeholders&#10;August 2016 – Launch Phase II New Medicare Card Web Content on cms.gov&#10;September 2016 – MBI Generator in Testing Environment &#10;May 2017 – MBI Development Complete&#10;September 2017 – Medicare &amp; You Handbook mailed with information about New Medicare Card, beginning robust education and outreach to people with Medicare&#10;September 2017 – Give providers tools to reach their patients about the new card&#10;NOW – Providers prepare and test providers systems &amp; processes to use the MBI by April 2018. If you use vendors, contact them to find out about their practice management system changes&#10;April 2018 – All systems &amp; processes able to accept MBI&#10;April 2018 – Begin mailing new Medicare cards with MBI to 60M beneficiaries&#10;June 2018 – Expected launch of provider look-up tool&#10;October 2018 – Return MBI on remittance advice &#10;April 16, 2019 – Deadline for issuance of new Medicare cards&#10;January 2020 – End of Transition Period: Use the MBI on data exchanges&#10;" title="New Medicare Card Number Implementation Milestones"/>
          <p:cNvGrpSpPr/>
          <p:nvPr/>
        </p:nvGrpSpPr>
        <p:grpSpPr>
          <a:xfrm>
            <a:off x="531955" y="1981200"/>
            <a:ext cx="8080089" cy="4893647"/>
            <a:chOff x="528718" y="2183111"/>
            <a:chExt cx="8080089" cy="4893647"/>
          </a:xfrm>
        </p:grpSpPr>
        <p:sp>
          <p:nvSpPr>
            <p:cNvPr id="10" name="TextBox 20"/>
            <p:cNvSpPr txBox="1"/>
            <p:nvPr/>
          </p:nvSpPr>
          <p:spPr>
            <a:xfrm>
              <a:off x="609600" y="4891350"/>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endParaRPr lang="en-US" sz="1200" b="1" dirty="0">
                <a:solidFill>
                  <a:srgbClr val="073451"/>
                </a:solidFill>
                <a:latin typeface="Calibri" pitchFamily="34" charset="0"/>
                <a:cs typeface="Calibri" pitchFamily="34" charset="0"/>
              </a:endParaRPr>
            </a:p>
            <a:p>
              <a:endParaRPr lang="en-US" sz="1100" dirty="0">
                <a:solidFill>
                  <a:schemeClr val="tx1">
                    <a:tint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2396189" y="2183111"/>
              <a:ext cx="6133529" cy="4893647"/>
              <a:chOff x="2400871" y="1875553"/>
              <a:chExt cx="6133529" cy="4893647"/>
            </a:xfrm>
          </p:grpSpPr>
          <p:sp>
            <p:nvSpPr>
              <p:cNvPr id="14" name="TextBox 25"/>
              <p:cNvSpPr txBox="1"/>
              <p:nvPr/>
            </p:nvSpPr>
            <p:spPr>
              <a:xfrm>
                <a:off x="2400871" y="1875553"/>
                <a:ext cx="1859567"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Medicare &amp; You Handbook mailed with information about New Medicare Card, beginning robust education and outreach to people with Medicare</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Give providers tools to reach their patients about the new card</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FF0000"/>
                    </a:solidFill>
                    <a:latin typeface="Times New Roman" panose="02020603050405020304" pitchFamily="18" charset="0"/>
                    <a:cs typeface="Times New Roman" panose="02020603050405020304" pitchFamily="18" charset="0"/>
                  </a:rPr>
                  <a:t>NOW</a:t>
                </a:r>
                <a:r>
                  <a:rPr lang="en-US" sz="1200" b="1" dirty="0">
                    <a:latin typeface="Times New Roman" panose="02020603050405020304" pitchFamily="18" charset="0"/>
                    <a:cs typeface="Times New Roman" panose="02020603050405020304" pitchFamily="18" charset="0"/>
                  </a:rPr>
                  <a:t> – Providers prepare and test providers systems &amp; processes to use the MBI by April 2018. If you use vendors, contact them to find out about their practice management system changes</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p:txBody>
          </p:sp>
          <p:sp>
            <p:nvSpPr>
              <p:cNvPr id="15" name="TextBox 26"/>
              <p:cNvSpPr txBox="1"/>
              <p:nvPr/>
            </p:nvSpPr>
            <p:spPr>
              <a:xfrm>
                <a:off x="4722227" y="1875553"/>
                <a:ext cx="1828800"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All </a:t>
                </a:r>
                <a:r>
                  <a:rPr lang="en-US" sz="1200" dirty="0" smtClean="0">
                    <a:latin typeface="Times New Roman" panose="02020603050405020304" pitchFamily="18" charset="0"/>
                    <a:cs typeface="Times New Roman" panose="02020603050405020304" pitchFamily="18" charset="0"/>
                  </a:rPr>
                  <a:t>systems </a:t>
                </a:r>
                <a:r>
                  <a:rPr lang="en-US" sz="1200" dirty="0">
                    <a:latin typeface="Times New Roman" panose="02020603050405020304" pitchFamily="18" charset="0"/>
                    <a:cs typeface="Times New Roman" panose="02020603050405020304" pitchFamily="18" charset="0"/>
                  </a:rPr>
                  <a:t>&amp; </a:t>
                </a:r>
                <a:r>
                  <a:rPr lang="en-US" sz="1200" dirty="0" smtClean="0">
                    <a:latin typeface="Times New Roman" panose="02020603050405020304" pitchFamily="18" charset="0"/>
                    <a:cs typeface="Times New Roman" panose="02020603050405020304" pitchFamily="18" charset="0"/>
                  </a:rPr>
                  <a:t>processes </a:t>
                </a:r>
                <a:r>
                  <a:rPr lang="en-US" sz="1200" dirty="0">
                    <a:latin typeface="Times New Roman" panose="02020603050405020304" pitchFamily="18" charset="0"/>
                    <a:cs typeface="Times New Roman" panose="02020603050405020304" pitchFamily="18" charset="0"/>
                  </a:rPr>
                  <a:t>a</a:t>
                </a:r>
                <a:r>
                  <a:rPr lang="en-US" sz="1200" dirty="0" smtClean="0">
                    <a:latin typeface="Times New Roman" panose="02020603050405020304" pitchFamily="18" charset="0"/>
                    <a:cs typeface="Times New Roman" panose="02020603050405020304" pitchFamily="18" charset="0"/>
                  </a:rPr>
                  <a:t>ble </a:t>
                </a:r>
                <a:r>
                  <a:rPr lang="en-US" sz="1200" dirty="0">
                    <a:latin typeface="Times New Roman" panose="02020603050405020304" pitchFamily="18" charset="0"/>
                    <a:cs typeface="Times New Roman" panose="02020603050405020304" pitchFamily="18" charset="0"/>
                  </a:rPr>
                  <a:t>to </a:t>
                </a:r>
                <a:r>
                  <a:rPr lang="en-US" sz="1200" dirty="0" smtClean="0">
                    <a:latin typeface="Times New Roman" panose="02020603050405020304" pitchFamily="18" charset="0"/>
                    <a:cs typeface="Times New Roman" panose="02020603050405020304" pitchFamily="18" charset="0"/>
                  </a:rPr>
                  <a:t>accept </a:t>
                </a:r>
                <a:r>
                  <a:rPr lang="en-US" sz="1200" dirty="0">
                    <a:latin typeface="Times New Roman" panose="02020603050405020304" pitchFamily="18" charset="0"/>
                    <a:cs typeface="Times New Roman" panose="02020603050405020304" pitchFamily="18" charset="0"/>
                  </a:rPr>
                  <a:t>MBI</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April </a:t>
                </a:r>
                <a:r>
                  <a:rPr lang="en-US" sz="1200" b="1" dirty="0" smtClean="0">
                    <a:latin typeface="Times New Roman" panose="02020603050405020304" pitchFamily="18" charset="0"/>
                    <a:cs typeface="Times New Roman" panose="02020603050405020304" pitchFamily="18" charset="0"/>
                  </a:rPr>
                  <a:t>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Begin </a:t>
                </a:r>
                <a:r>
                  <a:rPr lang="en-US" sz="1200" dirty="0" smtClean="0">
                    <a:latin typeface="Times New Roman" panose="02020603050405020304" pitchFamily="18" charset="0"/>
                    <a:cs typeface="Times New Roman" panose="02020603050405020304" pitchFamily="18" charset="0"/>
                  </a:rPr>
                  <a:t>mailing new Medicare cards </a:t>
                </a:r>
                <a:r>
                  <a:rPr lang="en-US" sz="1200" dirty="0">
                    <a:latin typeface="Times New Roman" panose="02020603050405020304" pitchFamily="18" charset="0"/>
                    <a:cs typeface="Times New Roman" panose="02020603050405020304" pitchFamily="18" charset="0"/>
                  </a:rPr>
                  <a:t>with MBI to 60M </a:t>
                </a:r>
                <a:r>
                  <a:rPr lang="en-US" sz="1200" dirty="0" smtClean="0">
                    <a:latin typeface="Times New Roman" panose="02020603050405020304" pitchFamily="18" charset="0"/>
                    <a:cs typeface="Times New Roman" panose="02020603050405020304" pitchFamily="18" charset="0"/>
                  </a:rPr>
                  <a:t>beneficiaries</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spc="-5" dirty="0" smtClean="0">
                    <a:latin typeface="Times New Roman"/>
                    <a:cs typeface="Times New Roman"/>
                  </a:rPr>
                  <a:t>June 2018 </a:t>
                </a:r>
                <a:r>
                  <a:rPr lang="en-US" sz="1200" spc="-5" dirty="0">
                    <a:latin typeface="Times New Roman"/>
                    <a:cs typeface="Times New Roman"/>
                  </a:rPr>
                  <a:t>– Expected launch of provider look-up tool</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73451"/>
                  </a:solidFill>
                  <a:latin typeface="Times New Roman" panose="02020603050405020304" pitchFamily="18" charset="0"/>
                  <a:cs typeface="Times New Roman" panose="02020603050405020304" pitchFamily="18" charset="0"/>
                </a:endParaRPr>
              </a:p>
              <a:p>
                <a:endParaRPr lang="en-US" sz="1200" dirty="0">
                  <a:solidFill>
                    <a:srgbClr val="073451"/>
                  </a:solidFill>
                  <a:latin typeface="Calibri" pitchFamily="34" charset="0"/>
                  <a:cs typeface="Calibri" pitchFamily="34" charset="0"/>
                </a:endParaRPr>
              </a:p>
              <a:p>
                <a:endParaRPr lang="en-US" sz="1200" dirty="0">
                  <a:solidFill>
                    <a:srgbClr val="073451"/>
                  </a:solidFill>
                  <a:latin typeface="Calibri" pitchFamily="34" charset="0"/>
                  <a:cs typeface="Calibri" pitchFamily="34" charset="0"/>
                </a:endParaRPr>
              </a:p>
              <a:p>
                <a:endParaRPr lang="en-US" sz="1100" dirty="0"/>
              </a:p>
            </p:txBody>
          </p:sp>
          <p:sp>
            <p:nvSpPr>
              <p:cNvPr id="16" name="TextBox 27"/>
              <p:cNvSpPr txBox="1"/>
              <p:nvPr/>
            </p:nvSpPr>
            <p:spPr>
              <a:xfrm>
                <a:off x="6705600" y="2284933"/>
                <a:ext cx="18288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1" i="0" u="none" strike="noStrike" cap="none" normalizeH="0" baseline="0" dirty="0" smtClean="0">
                  <a:ln>
                    <a:noFill/>
                  </a:ln>
                  <a:solidFill>
                    <a:srgbClr val="073451"/>
                  </a:solidFill>
                  <a:effectLst/>
                  <a:latin typeface="Calibri" pitchFamily="34" charset="0"/>
                  <a:cs typeface="Calibri" pitchFamily="34" charset="0"/>
                </a:endParaRPr>
              </a:p>
              <a:p>
                <a:endParaRPr kumimoji="0" lang="en-US" sz="1100" i="0" u="none" strike="noStrike" cap="none" normalizeH="0" baseline="0" dirty="0" smtClean="0">
                  <a:ln>
                    <a:noFill/>
                  </a:ln>
                  <a:solidFill>
                    <a:srgbClr val="073451"/>
                  </a:solidFill>
                  <a:effectLst/>
                  <a:latin typeface="Calibri" pitchFamily="34" charset="0"/>
                  <a:cs typeface="Calibri" pitchFamily="34" charset="0"/>
                </a:endParaRPr>
              </a:p>
              <a:p>
                <a:endParaRPr lang="en-US" sz="1100" b="1" dirty="0">
                  <a:solidFill>
                    <a:srgbClr val="073451"/>
                  </a:solidFill>
                  <a:latin typeface="Calibri" pitchFamily="34" charset="0"/>
                  <a:cs typeface="Calibri" pitchFamily="34" charset="0"/>
                </a:endParaRPr>
              </a:p>
            </p:txBody>
          </p:sp>
          <p:cxnSp>
            <p:nvCxnSpPr>
              <p:cNvPr id="17" name="Straight Connector 16"/>
              <p:cNvCxnSpPr/>
              <p:nvPr/>
            </p:nvCxnSpPr>
            <p:spPr>
              <a:xfrm>
                <a:off x="4572000" y="2377035"/>
                <a:ext cx="0" cy="331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a:xfrm>
              <a:off x="6696571" y="2335511"/>
              <a:ext cx="19122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smtClean="0">
                  <a:latin typeface="Times New Roman"/>
                  <a:cs typeface="Times New Roman"/>
                </a:rPr>
                <a:t>October </a:t>
              </a:r>
              <a:r>
                <a:rPr lang="en-US" sz="1200" b="1" dirty="0">
                  <a:latin typeface="Times New Roman"/>
                  <a:cs typeface="Times New Roman"/>
                </a:rPr>
                <a:t>2018 </a:t>
              </a:r>
              <a:r>
                <a:rPr lang="en-US" sz="1200" dirty="0" smtClean="0">
                  <a:latin typeface="Times New Roman"/>
                  <a:cs typeface="Times New Roman"/>
                </a:rPr>
                <a:t>– Return MBI on </a:t>
              </a:r>
              <a:r>
                <a:rPr lang="en-US" sz="1200" spc="-5" dirty="0" smtClean="0">
                  <a:latin typeface="Times New Roman"/>
                  <a:cs typeface="Times New Roman"/>
                </a:rPr>
                <a:t>remittance </a:t>
              </a:r>
              <a:r>
                <a:rPr lang="en-US" sz="1200" spc="-5" dirty="0">
                  <a:latin typeface="Times New Roman"/>
                  <a:cs typeface="Times New Roman"/>
                </a:rPr>
                <a:t>advice </a:t>
              </a:r>
              <a:endParaRPr lang="en-US" sz="1200" spc="-5" dirty="0" smtClean="0">
                <a:latin typeface="Times New Roman"/>
                <a:cs typeface="Times New Roman"/>
              </a:endParaRPr>
            </a:p>
            <a:p>
              <a:endParaRPr lang="en-US" sz="12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16, 2019 </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Deadline for issuance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new </a:t>
              </a:r>
              <a:r>
                <a:rPr lang="en-US" sz="1200" dirty="0">
                  <a:latin typeface="Times New Roman" panose="02020603050405020304" pitchFamily="18" charset="0"/>
                  <a:cs typeface="Times New Roman" panose="02020603050405020304" pitchFamily="18" charset="0"/>
                </a:rPr>
                <a:t>Medicare </a:t>
              </a:r>
              <a:r>
                <a:rPr lang="en-US" sz="1200" dirty="0" smtClean="0">
                  <a:latin typeface="Times New Roman" panose="02020603050405020304" pitchFamily="18" charset="0"/>
                  <a:cs typeface="Times New Roman" panose="02020603050405020304" pitchFamily="18" charset="0"/>
                </a:rPr>
                <a:t>cards</a:t>
              </a: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January 2020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End </a:t>
              </a:r>
              <a:r>
                <a:rPr lang="en-US" sz="1200" dirty="0" smtClean="0">
                  <a:latin typeface="Times New Roman" panose="02020603050405020304" pitchFamily="18" charset="0"/>
                  <a:cs typeface="Times New Roman" panose="02020603050405020304" pitchFamily="18" charset="0"/>
                </a:rPr>
                <a:t>of Transition </a:t>
              </a:r>
              <a:r>
                <a:rPr lang="en-US" sz="1200" dirty="0">
                  <a:latin typeface="Times New Roman" panose="02020603050405020304" pitchFamily="18" charset="0"/>
                  <a:cs typeface="Times New Roman" panose="02020603050405020304" pitchFamily="18" charset="0"/>
                </a:rPr>
                <a:t>Period: </a:t>
              </a:r>
              <a:r>
                <a:rPr lang="en-US" sz="1200" dirty="0" smtClean="0">
                  <a:latin typeface="Times New Roman" panose="02020603050405020304" pitchFamily="18" charset="0"/>
                  <a:cs typeface="Times New Roman" panose="02020603050405020304" pitchFamily="18" charset="0"/>
                </a:rPr>
                <a:t>Use the </a:t>
              </a:r>
              <a:r>
                <a:rPr lang="en-US" sz="1200" dirty="0">
                  <a:latin typeface="Times New Roman" panose="02020603050405020304" pitchFamily="18" charset="0"/>
                  <a:cs typeface="Times New Roman" panose="02020603050405020304" pitchFamily="18" charset="0"/>
                </a:rPr>
                <a:t>MBI on </a:t>
              </a:r>
              <a:r>
                <a:rPr lang="en-US" sz="1200" dirty="0" smtClean="0">
                  <a:latin typeface="Times New Roman" panose="02020603050405020304" pitchFamily="18" charset="0"/>
                  <a:cs typeface="Times New Roman" panose="02020603050405020304" pitchFamily="18" charset="0"/>
                </a:rPr>
                <a:t>data exchanges</a:t>
              </a:r>
              <a:endParaRPr lang="en-US" sz="1200" dirty="0">
                <a:solidFill>
                  <a:srgbClr val="073451"/>
                </a:solidFill>
                <a:latin typeface="Calibri" pitchFamily="34" charset="0"/>
                <a:cs typeface="Calibri" pitchFamily="34" charset="0"/>
              </a:endParaRPr>
            </a:p>
          </p:txBody>
        </p:sp>
        <p:sp>
          <p:nvSpPr>
            <p:cNvPr id="13" name="TextBox 31"/>
            <p:cNvSpPr txBox="1"/>
            <p:nvPr/>
          </p:nvSpPr>
          <p:spPr>
            <a:xfrm>
              <a:off x="528718" y="2183111"/>
              <a:ext cx="1909348"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effectLst/>
                <a:latin typeface="Calibri" pitchFamily="34" charset="0"/>
                <a:cs typeface="Calibri" pitchFamily="34"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a:t>
              </a:r>
              <a:r>
                <a:rPr lang="en-US" sz="1200" b="1" dirty="0">
                  <a:latin typeface="Times New Roman" panose="02020603050405020304" pitchFamily="18" charset="0"/>
                  <a:cs typeface="Times New Roman" panose="02020603050405020304" pitchFamily="18" charset="0"/>
                </a:rPr>
                <a:t>2016 </a:t>
              </a:r>
              <a:r>
                <a:rPr lang="en-US" sz="1200" dirty="0">
                  <a:latin typeface="Times New Roman" panose="02020603050405020304" pitchFamily="18" charset="0"/>
                  <a:cs typeface="Times New Roman" panose="02020603050405020304" pitchFamily="18" charset="0"/>
                </a:rPr>
                <a:t>– Launch </a:t>
              </a:r>
              <a:r>
                <a:rPr lang="en-US" sz="1200" dirty="0" smtClean="0">
                  <a:latin typeface="Times New Roman" panose="02020603050405020304" pitchFamily="18" charset="0"/>
                  <a:cs typeface="Times New Roman" panose="02020603050405020304" pitchFamily="18" charset="0"/>
                </a:rPr>
                <a:t>Phase I 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on </a:t>
              </a:r>
              <a:r>
                <a:rPr lang="en-US" sz="1200" dirty="0">
                  <a:latin typeface="Times New Roman" panose="02020603050405020304" pitchFamily="18" charset="0"/>
                  <a:cs typeface="Times New Roman" panose="02020603050405020304" pitchFamily="18" charset="0"/>
                </a:rPr>
                <a:t>cms.gov</a:t>
              </a:r>
            </a:p>
            <a:p>
              <a:pPr marL="171450" indent="-171450">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2016 to August 2016 </a:t>
              </a:r>
              <a:r>
                <a:rPr lang="en-US" sz="12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Conduct listening Sessions with External Stakeholders</a:t>
              </a:r>
            </a:p>
            <a:p>
              <a:pPr marL="171450" indent="-171450">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August </a:t>
              </a:r>
              <a:r>
                <a:rPr lang="en-US" sz="1200" b="1" dirty="0">
                  <a:latin typeface="Times New Roman" panose="02020603050405020304" pitchFamily="18" charset="0"/>
                  <a:cs typeface="Times New Roman" panose="02020603050405020304" pitchFamily="18" charset="0"/>
                </a:rPr>
                <a:t>2016 – </a:t>
              </a:r>
              <a:r>
                <a:rPr lang="en-US" sz="1200" dirty="0">
                  <a:latin typeface="Times New Roman" panose="02020603050405020304" pitchFamily="18" charset="0"/>
                  <a:cs typeface="Times New Roman" panose="02020603050405020304" pitchFamily="18" charset="0"/>
                </a:rPr>
                <a:t>Launch Phase II </a:t>
              </a:r>
              <a:r>
                <a:rPr lang="en-US" sz="1200" dirty="0" smtClean="0">
                  <a:latin typeface="Times New Roman" panose="02020603050405020304" pitchFamily="18" charset="0"/>
                  <a:cs typeface="Times New Roman" panose="02020603050405020304" pitchFamily="18" charset="0"/>
                </a:rPr>
                <a:t>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a:t>
              </a:r>
              <a:r>
                <a:rPr lang="en-US" sz="1200" dirty="0">
                  <a:latin typeface="Times New Roman" panose="02020603050405020304" pitchFamily="18" charset="0"/>
                  <a:cs typeface="Times New Roman" panose="02020603050405020304" pitchFamily="18" charset="0"/>
                </a:rPr>
                <a:t>on </a:t>
              </a:r>
              <a:r>
                <a:rPr lang="en-US" sz="1200" dirty="0" smtClean="0">
                  <a:latin typeface="Times New Roman" panose="02020603050405020304" pitchFamily="18" charset="0"/>
                  <a:cs typeface="Times New Roman" panose="02020603050405020304" pitchFamily="18" charset="0"/>
                </a:rPr>
                <a:t>cms.gov</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September 2016 </a:t>
              </a:r>
              <a:r>
                <a:rPr lang="en-US" sz="1200" dirty="0" smtClean="0">
                  <a:latin typeface="Times New Roman" panose="02020603050405020304" pitchFamily="18" charset="0"/>
                  <a:cs typeface="Times New Roman" panose="02020603050405020304" pitchFamily="18" charset="0"/>
                </a:rPr>
                <a:t>– MBI </a:t>
              </a:r>
              <a:r>
                <a:rPr lang="en-US" sz="1200" dirty="0">
                  <a:latin typeface="Times New Roman" panose="02020603050405020304" pitchFamily="18" charset="0"/>
                  <a:cs typeface="Times New Roman" panose="02020603050405020304" pitchFamily="18" charset="0"/>
                </a:rPr>
                <a:t>G</a:t>
              </a:r>
              <a:r>
                <a:rPr lang="en-US" sz="1200" dirty="0" smtClean="0">
                  <a:latin typeface="Times New Roman" panose="02020603050405020304" pitchFamily="18" charset="0"/>
                  <a:cs typeface="Times New Roman" panose="02020603050405020304" pitchFamily="18" charset="0"/>
                </a:rPr>
                <a:t>enerator </a:t>
              </a:r>
              <a:r>
                <a:rPr lang="en-US" sz="1200" dirty="0">
                  <a:latin typeface="Times New Roman" panose="02020603050405020304" pitchFamily="18" charset="0"/>
                  <a:cs typeface="Times New Roman" panose="02020603050405020304" pitchFamily="18" charset="0"/>
                </a:rPr>
                <a:t>in T</a:t>
              </a:r>
              <a:r>
                <a:rPr lang="en-US" sz="1200" dirty="0" smtClean="0">
                  <a:latin typeface="Times New Roman" panose="02020603050405020304" pitchFamily="18" charset="0"/>
                  <a:cs typeface="Times New Roman" panose="02020603050405020304" pitchFamily="18" charset="0"/>
                </a:rPr>
                <a:t>esting </a:t>
              </a:r>
              <a:r>
                <a:rPr lang="en-US" sz="1200" dirty="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nvironment </a:t>
              </a:r>
            </a:p>
            <a:p>
              <a:pPr marL="171450" indent="-171450">
                <a:buFont typeface="Wingdings" panose="05000000000000000000" pitchFamily="2" charset="2"/>
                <a:buChar char="ü"/>
              </a:pP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May 2017 </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MBI Development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omplete</a:t>
              </a:r>
              <a:endParaRPr lang="en-US" sz="1200" b="1" dirty="0">
                <a:latin typeface="Times New Roman" panose="02020603050405020304" pitchFamily="18" charset="0"/>
                <a:cs typeface="Times New Roman" panose="02020603050405020304" pitchFamily="18" charset="0"/>
              </a:endParaRPr>
            </a:p>
            <a:p>
              <a:endParaRPr lang="en-US" sz="1200" b="1" dirty="0">
                <a:latin typeface="Calibri" pitchFamily="34" charset="0"/>
                <a:cs typeface="Calibri" pitchFamily="34" charset="0"/>
              </a:endParaRPr>
            </a:p>
            <a:p>
              <a:endParaRPr lang="en-US" sz="1100" dirty="0"/>
            </a:p>
          </p:txBody>
        </p:sp>
      </p:grpSp>
    </p:spTree>
    <p:extLst>
      <p:ext uri="{BB962C8B-B14F-4D97-AF65-F5344CB8AC3E}">
        <p14:creationId xmlns:p14="http://schemas.microsoft.com/office/powerpoint/2010/main" val="290441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lang="en-US" spc="-5" dirty="0"/>
              <a:t>What Providers Need to Know to </a:t>
            </a:r>
            <a:r>
              <a:rPr lang="en-US" spc="-5" dirty="0" smtClean="0"/>
              <a:t/>
            </a:r>
            <a:br>
              <a:rPr lang="en-US" spc="-5" dirty="0" smtClean="0"/>
            </a:br>
            <a:r>
              <a:rPr lang="en-US" spc="-5" dirty="0" smtClean="0"/>
              <a:t>Get </a:t>
            </a:r>
            <a:r>
              <a:rPr lang="en-US" spc="-5" dirty="0"/>
              <a:t>Ready for the New </a:t>
            </a:r>
            <a:r>
              <a:rPr lang="en-US" spc="-5" dirty="0" smtClean="0"/>
              <a:t>MBI  </a:t>
            </a:r>
            <a:endParaRPr spc="-5" dirty="0"/>
          </a:p>
        </p:txBody>
      </p:sp>
      <p:sp>
        <p:nvSpPr>
          <p:cNvPr id="3" name="object 3"/>
          <p:cNvSpPr txBox="1"/>
          <p:nvPr/>
        </p:nvSpPr>
        <p:spPr>
          <a:xfrm>
            <a:off x="381000" y="1104138"/>
            <a:ext cx="8382000" cy="4431983"/>
          </a:xfrm>
          <a:prstGeom prst="rect">
            <a:avLst/>
          </a:prstGeom>
        </p:spPr>
        <p:txBody>
          <a:bodyPr vert="horz" wrap="square" lIns="0" tIns="0" rIns="0" bIns="0" rtlCol="0">
            <a:spAutoFit/>
          </a:bodyPr>
          <a:lstStyle/>
          <a:p>
            <a:pPr marL="457200" lvl="0" indent="-457200">
              <a:buFont typeface="+mj-lt"/>
              <a:buAutoNum type="arabicPeriod"/>
            </a:pPr>
            <a:r>
              <a:rPr lang="en-US" sz="2000" dirty="0" smtClean="0">
                <a:latin typeface="Times New Roman" panose="02020603050405020304" pitchFamily="18" charset="0"/>
                <a:cs typeface="Times New Roman" panose="02020603050405020304" pitchFamily="18" charset="0"/>
              </a:rPr>
              <a:t>Subscribe to </a:t>
            </a:r>
            <a:r>
              <a:rPr lang="en-US" sz="2000" dirty="0">
                <a:latin typeface="Times New Roman" panose="02020603050405020304" pitchFamily="18" charset="0"/>
                <a:cs typeface="Times New Roman" panose="02020603050405020304" pitchFamily="18" charset="0"/>
              </a:rPr>
              <a:t>the weekly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newsletter for updates and new </a:t>
            </a:r>
            <a:r>
              <a:rPr lang="en-US" sz="2000" dirty="0" smtClean="0">
                <a:latin typeface="Times New Roman" panose="02020603050405020304" pitchFamily="18" charset="0"/>
                <a:cs typeface="Times New Roman" panose="02020603050405020304" pitchFamily="18" charset="0"/>
              </a:rPr>
              <a:t>information</a:t>
            </a:r>
          </a:p>
          <a:p>
            <a:pPr marL="457200" lvl="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dirty="0">
                <a:latin typeface="Times New Roman" panose="02020603050405020304" pitchFamily="18" charset="0"/>
                <a:cs typeface="Times New Roman" panose="02020603050405020304" pitchFamily="18" charset="0"/>
              </a:rPr>
              <a:t>Verify your patients’ </a:t>
            </a:r>
            <a:r>
              <a:rPr lang="en-US" sz="2000" dirty="0" smtClean="0">
                <a:latin typeface="Times New Roman" panose="02020603050405020304" pitchFamily="18" charset="0"/>
                <a:cs typeface="Times New Roman" panose="02020603050405020304" pitchFamily="18" charset="0"/>
              </a:rPr>
              <a:t>addresses:</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address you have on file is different than the address you get in electronic eligibility transaction responses, encourage your patients to correct their address in Medicare's records at SSA using ssa.gov/</a:t>
            </a:r>
            <a:r>
              <a:rPr lang="en-US" sz="2000" dirty="0" err="1">
                <a:latin typeface="Times New Roman" panose="02020603050405020304" pitchFamily="18" charset="0"/>
                <a:cs typeface="Times New Roman" panose="02020603050405020304" pitchFamily="18" charset="0"/>
              </a:rPr>
              <a:t>myaccount</a:t>
            </a:r>
            <a:r>
              <a:rPr lang="en-US" sz="2000" dirty="0">
                <a:latin typeface="Times New Roman" panose="02020603050405020304" pitchFamily="18" charset="0"/>
                <a:cs typeface="Times New Roman" panose="02020603050405020304" pitchFamily="18" charset="0"/>
              </a:rPr>
              <a:t> (this may require coordination between your billing and office staff</a:t>
            </a:r>
            <a:r>
              <a:rPr lang="en-US" sz="20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Remind </a:t>
            </a:r>
            <a:r>
              <a:rPr lang="en-US" sz="2000" dirty="0">
                <a:latin typeface="Times New Roman" panose="02020603050405020304" pitchFamily="18" charset="0"/>
                <a:cs typeface="Times New Roman" panose="02020603050405020304" pitchFamily="18" charset="0"/>
              </a:rPr>
              <a:t>people with Medicare that Medicare will never contact them and request personal information. They should protect their new Medicare number like </a:t>
            </a:r>
            <a:r>
              <a:rPr lang="en-US" sz="2000" dirty="0" smtClean="0">
                <a:latin typeface="Times New Roman" panose="02020603050405020304" pitchFamily="18" charset="0"/>
                <a:cs typeface="Times New Roman" panose="02020603050405020304" pitchFamily="18" charset="0"/>
              </a:rPr>
              <a:t>a credit card </a:t>
            </a:r>
            <a:r>
              <a:rPr lang="en-US" sz="2000" dirty="0">
                <a:latin typeface="Times New Roman" panose="02020603050405020304" pitchFamily="18" charset="0"/>
                <a:cs typeface="Times New Roman" panose="02020603050405020304" pitchFamily="18" charset="0"/>
              </a:rPr>
              <a:t>and only share it with trusted providers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17</a:t>
            </a:fld>
            <a:endParaRPr lang="en-US" dirty="0">
              <a:solidFill>
                <a:prstClr val="black">
                  <a:tint val="75000"/>
                </a:prstClr>
              </a:solidFill>
            </a:endParaRPr>
          </a:p>
        </p:txBody>
      </p:sp>
    </p:spTree>
    <p:extLst>
      <p:ext uri="{BB962C8B-B14F-4D97-AF65-F5344CB8AC3E}">
        <p14:creationId xmlns:p14="http://schemas.microsoft.com/office/powerpoint/2010/main" val="228249177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Providers Need to Know </a:t>
            </a:r>
            <a:r>
              <a:rPr lang="en-US" spc="-5" dirty="0" smtClean="0"/>
              <a:t>to </a:t>
            </a:r>
            <a:br>
              <a:rPr lang="en-US" spc="-5" dirty="0" smtClean="0"/>
            </a:br>
            <a:r>
              <a:rPr lang="en-US" spc="-5" dirty="0" smtClean="0"/>
              <a:t>Get </a:t>
            </a:r>
            <a:r>
              <a:rPr lang="en-US" spc="-5" dirty="0"/>
              <a:t>Ready for the New </a:t>
            </a:r>
            <a:r>
              <a:rPr lang="en-US" spc="-5" dirty="0" smtClean="0"/>
              <a:t>MBI (continued) </a:t>
            </a:r>
            <a:endParaRPr spc="-5" dirty="0"/>
          </a:p>
        </p:txBody>
      </p:sp>
      <p:sp>
        <p:nvSpPr>
          <p:cNvPr id="3" name="object 3"/>
          <p:cNvSpPr txBox="1"/>
          <p:nvPr/>
        </p:nvSpPr>
        <p:spPr>
          <a:xfrm>
            <a:off x="381000" y="1104138"/>
            <a:ext cx="8382000" cy="3939540"/>
          </a:xfrm>
          <a:prstGeom prst="rect">
            <a:avLst/>
          </a:prstGeom>
        </p:spPr>
        <p:txBody>
          <a:bodyPr vert="horz" wrap="square" lIns="0" tIns="0" rIns="0" bIns="0" rtlCol="0">
            <a:spAutoFit/>
          </a:bodyPr>
          <a:lstStyle/>
          <a:p>
            <a:pPr marL="457200" lvl="0" indent="-457200">
              <a:buFont typeface="+mj-lt"/>
              <a:buAutoNum type="arabicPeriod" startAt="3"/>
            </a:pPr>
            <a:r>
              <a:rPr lang="en-US" sz="2000" dirty="0" smtClean="0">
                <a:latin typeface="Times New Roman" panose="02020603050405020304" pitchFamily="18" charset="0"/>
                <a:cs typeface="Times New Roman" panose="02020603050405020304" pitchFamily="18" charset="0"/>
              </a:rPr>
              <a:t>Get </a:t>
            </a:r>
            <a:r>
              <a:rPr lang="en-US" sz="2000" dirty="0">
                <a:latin typeface="Times New Roman" panose="02020603050405020304" pitchFamily="18" charset="0"/>
                <a:cs typeface="Times New Roman" panose="02020603050405020304" pitchFamily="18" charset="0"/>
              </a:rPr>
              <a:t>ready to use the new MBI </a:t>
            </a:r>
            <a:r>
              <a:rPr lang="en-US" sz="2000" dirty="0" smtClean="0">
                <a:latin typeface="Times New Roman" panose="02020603050405020304" pitchFamily="18" charset="0"/>
                <a:cs typeface="Times New Roman" panose="02020603050405020304" pitchFamily="18" charset="0"/>
              </a:rPr>
              <a:t>Format: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Ask </a:t>
            </a:r>
            <a:r>
              <a:rPr lang="en-US" sz="2000" dirty="0">
                <a:latin typeface="Times New Roman" panose="02020603050405020304" pitchFamily="18" charset="0"/>
                <a:cs typeface="Times New Roman" panose="02020603050405020304" pitchFamily="18" charset="0"/>
              </a:rPr>
              <a:t>your billing and office staff if your system can accept the 11 digit alpha numeric </a:t>
            </a:r>
            <a:r>
              <a:rPr lang="en-US" sz="2000" dirty="0" smtClean="0">
                <a:latin typeface="Times New Roman" panose="02020603050405020304" pitchFamily="18" charset="0"/>
                <a:cs typeface="Times New Roman" panose="02020603050405020304" pitchFamily="18" charset="0"/>
              </a:rPr>
              <a:t>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use vendors to bill Medicare, ask them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MBI practice management system changes and make sure they are ready for the </a:t>
            </a:r>
            <a:r>
              <a:rPr lang="en-US" sz="2000" dirty="0" smtClean="0">
                <a:latin typeface="Times New Roman" panose="02020603050405020304" pitchFamily="18" charset="0"/>
                <a:cs typeface="Times New Roman" panose="02020603050405020304" pitchFamily="18" charset="0"/>
              </a:rPr>
              <a:t>change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practices and health </a:t>
            </a:r>
            <a:r>
              <a:rPr lang="en-US" sz="2000" dirty="0" smtClean="0">
                <a:latin typeface="Times New Roman" panose="02020603050405020304" pitchFamily="18" charset="0"/>
                <a:cs typeface="Times New Roman" panose="02020603050405020304" pitchFamily="18" charset="0"/>
              </a:rPr>
              <a:t>care facilities </a:t>
            </a:r>
            <a:r>
              <a:rPr lang="en-US" sz="2000" dirty="0">
                <a:latin typeface="Times New Roman" panose="02020603050405020304" pitchFamily="18" charset="0"/>
                <a:cs typeface="Times New Roman" panose="02020603050405020304" pitchFamily="18" charset="0"/>
              </a:rPr>
              <a:t>to visit our website at </a:t>
            </a:r>
            <a:r>
              <a:rPr lang="en-US" sz="2000" u="sng" dirty="0" smtClean="0">
                <a:latin typeface="Times New Roman" panose="02020603050405020304" pitchFamily="18" charset="0"/>
                <a:cs typeface="Times New Roman" panose="02020603050405020304" pitchFamily="18" charset="0"/>
              </a:rPr>
              <a:t>https://www.cms.gov/newcard</a:t>
            </a:r>
            <a:endParaRPr lang="en-US" sz="2000" u="sng"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dirty="0" smtClean="0">
                <a:latin typeface="Times New Roman" panose="02020603050405020304" pitchFamily="18" charset="0"/>
                <a:cs typeface="Times New Roman" panose="02020603050405020304" pitchFamily="18" charset="0"/>
              </a:rPr>
              <a:t>Make sure you can access the new provider portal to obtain a patient’s 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be able to look up your Medicare patient’s new Medicare number through your Medicare Administrative Contractor’s (MAC’s) secure web portal starting in June 2018.</a:t>
            </a:r>
            <a:endParaRPr sz="20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18</a:t>
            </a:fld>
            <a:endParaRPr lang="en-US" dirty="0">
              <a:solidFill>
                <a:prstClr val="black">
                  <a:tint val="75000"/>
                </a:prstClr>
              </a:solidFill>
            </a:endParaRPr>
          </a:p>
        </p:txBody>
      </p:sp>
    </p:spTree>
    <p:extLst>
      <p:ext uri="{BB962C8B-B14F-4D97-AF65-F5344CB8AC3E}">
        <p14:creationId xmlns:p14="http://schemas.microsoft.com/office/powerpoint/2010/main" val="3973381530"/>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256794"/>
            <a:ext cx="3457575" cy="445134"/>
          </a:xfrm>
          <a:prstGeom prst="rect">
            <a:avLst/>
          </a:prstGeom>
        </p:spPr>
        <p:txBody>
          <a:bodyPr vert="horz" wrap="square" lIns="0" tIns="0" rIns="0" bIns="0" rtlCol="0">
            <a:spAutoFit/>
          </a:bodyPr>
          <a:lstStyle/>
          <a:p>
            <a:pPr marL="12700">
              <a:lnSpc>
                <a:spcPct val="100000"/>
              </a:lnSpc>
            </a:pPr>
            <a:r>
              <a:rPr spc="-5" dirty="0"/>
              <a:t>Outreach and</a:t>
            </a:r>
            <a:r>
              <a:rPr spc="-60" dirty="0"/>
              <a:t> </a:t>
            </a:r>
            <a:r>
              <a:rPr spc="-5" dirty="0"/>
              <a:t>Education</a:t>
            </a:r>
          </a:p>
        </p:txBody>
      </p:sp>
      <p:sp>
        <p:nvSpPr>
          <p:cNvPr id="3" name="object 3"/>
          <p:cNvSpPr txBox="1"/>
          <p:nvPr/>
        </p:nvSpPr>
        <p:spPr>
          <a:xfrm>
            <a:off x="459740" y="1104138"/>
            <a:ext cx="8074660" cy="528452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a:cs typeface="Times New Roman"/>
              </a:rPr>
              <a:t>CMS will provide outreach and education</a:t>
            </a:r>
            <a:r>
              <a:rPr sz="2000" spc="-160" dirty="0">
                <a:latin typeface="Times New Roman"/>
                <a:cs typeface="Times New Roman"/>
              </a:rPr>
              <a:t> </a:t>
            </a:r>
            <a:r>
              <a:rPr sz="2000" dirty="0">
                <a:latin typeface="Times New Roman"/>
                <a:cs typeface="Times New Roman"/>
              </a:rPr>
              <a:t>to</a:t>
            </a:r>
            <a:r>
              <a:rPr sz="2000" dirty="0" smtClean="0">
                <a:latin typeface="Times New Roman"/>
                <a:cs typeface="Times New Roman"/>
              </a:rPr>
              <a:t>:</a:t>
            </a:r>
            <a:endParaRPr lang="en-US" sz="2000" dirty="0" smtClean="0">
              <a:latin typeface="Times New Roman"/>
              <a:cs typeface="Times New Roman"/>
            </a:endParaRPr>
          </a:p>
          <a:p>
            <a:pPr marL="12700">
              <a:lnSpc>
                <a:spcPct val="100000"/>
              </a:lnSpc>
              <a:tabLst>
                <a:tab pos="354965" algn="l"/>
                <a:tab pos="355600" algn="l"/>
              </a:tabLst>
            </a:pP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Approximately </a:t>
            </a:r>
            <a:r>
              <a:rPr sz="2000" dirty="0">
                <a:latin typeface="Times New Roman"/>
                <a:cs typeface="Times New Roman"/>
              </a:rPr>
              <a:t>60 </a:t>
            </a:r>
            <a:r>
              <a:rPr sz="2000" spc="-10" dirty="0">
                <a:latin typeface="Times New Roman"/>
                <a:cs typeface="Times New Roman"/>
              </a:rPr>
              <a:t>million </a:t>
            </a:r>
            <a:r>
              <a:rPr sz="2000" spc="-5" dirty="0">
                <a:latin typeface="Times New Roman"/>
                <a:cs typeface="Times New Roman"/>
              </a:rPr>
              <a:t>beneficiaries, </a:t>
            </a:r>
            <a:r>
              <a:rPr sz="2000" dirty="0">
                <a:latin typeface="Times New Roman"/>
                <a:cs typeface="Times New Roman"/>
              </a:rPr>
              <a:t>their </a:t>
            </a:r>
            <a:r>
              <a:rPr lang="en-US" sz="2000" dirty="0" smtClean="0">
                <a:latin typeface="Times New Roman"/>
                <a:cs typeface="Times New Roman"/>
              </a:rPr>
              <a:t>families</a:t>
            </a:r>
            <a:r>
              <a:rPr sz="2000" dirty="0" smtClean="0">
                <a:latin typeface="Times New Roman"/>
                <a:cs typeface="Times New Roman"/>
              </a:rPr>
              <a:t>, </a:t>
            </a:r>
            <a:r>
              <a:rPr sz="2000" dirty="0">
                <a:latin typeface="Times New Roman"/>
                <a:cs typeface="Times New Roman"/>
              </a:rPr>
              <a:t>advocacy</a:t>
            </a:r>
            <a:r>
              <a:rPr sz="2000" spc="-35" dirty="0">
                <a:latin typeface="Times New Roman"/>
                <a:cs typeface="Times New Roman"/>
              </a:rPr>
              <a:t> </a:t>
            </a:r>
            <a:r>
              <a:rPr sz="2000" dirty="0" smtClean="0">
                <a:latin typeface="Times New Roman"/>
                <a:cs typeface="Times New Roman"/>
              </a:rPr>
              <a:t>groups</a:t>
            </a:r>
            <a:r>
              <a:rPr lang="en-US" sz="2000" dirty="0" smtClean="0">
                <a:latin typeface="Times New Roman"/>
                <a:cs typeface="Times New Roman"/>
              </a:rPr>
              <a:t>, </a:t>
            </a:r>
            <a:r>
              <a:rPr sz="2000" dirty="0" smtClean="0">
                <a:latin typeface="Times New Roman"/>
                <a:cs typeface="Times New Roman"/>
              </a:rPr>
              <a:t>and</a:t>
            </a:r>
            <a:r>
              <a:rPr sz="2000" spc="-95" dirty="0" smtClean="0">
                <a:latin typeface="Times New Roman"/>
                <a:cs typeface="Times New Roman"/>
              </a:rPr>
              <a:t> </a:t>
            </a:r>
            <a:r>
              <a:rPr sz="2000" dirty="0">
                <a:latin typeface="Times New Roman"/>
                <a:cs typeface="Times New Roman"/>
              </a:rPr>
              <a:t>caregivers</a:t>
            </a:r>
          </a:p>
          <a:p>
            <a:pPr marL="756285" lvl="1" indent="-342900">
              <a:lnSpc>
                <a:spcPct val="113000"/>
              </a:lnSpc>
              <a:buChar char="−"/>
              <a:tabLst>
                <a:tab pos="756285" algn="l"/>
                <a:tab pos="756920" algn="l"/>
              </a:tabLst>
            </a:pPr>
            <a:r>
              <a:rPr sz="2000" dirty="0">
                <a:latin typeface="Times New Roman"/>
                <a:cs typeface="Times New Roman"/>
              </a:rPr>
              <a:t>Health</a:t>
            </a:r>
            <a:r>
              <a:rPr sz="2000" spc="-110" dirty="0">
                <a:latin typeface="Times New Roman"/>
                <a:cs typeface="Times New Roman"/>
              </a:rPr>
              <a:t> </a:t>
            </a:r>
            <a:r>
              <a:rPr sz="2000" dirty="0">
                <a:latin typeface="Times New Roman"/>
                <a:cs typeface="Times New Roman"/>
              </a:rPr>
              <a:t>Plans</a:t>
            </a:r>
          </a:p>
          <a:p>
            <a:pPr marL="756285" lvl="1" indent="-342900">
              <a:lnSpc>
                <a:spcPct val="113000"/>
              </a:lnSpc>
              <a:buChar char="−"/>
              <a:tabLst>
                <a:tab pos="756285" algn="l"/>
                <a:tab pos="756920" algn="l"/>
              </a:tabLst>
            </a:pPr>
            <a:r>
              <a:rPr sz="2000" dirty="0">
                <a:latin typeface="Times New Roman"/>
                <a:cs typeface="Times New Roman"/>
              </a:rPr>
              <a:t>The provider </a:t>
            </a:r>
            <a:r>
              <a:rPr sz="2000" spc="-5" dirty="0">
                <a:latin typeface="Times New Roman"/>
                <a:cs typeface="Times New Roman"/>
              </a:rPr>
              <a:t>community </a:t>
            </a:r>
            <a:r>
              <a:rPr sz="2000" dirty="0">
                <a:latin typeface="Times New Roman"/>
                <a:cs typeface="Times New Roman"/>
              </a:rPr>
              <a:t>(1.5M</a:t>
            </a:r>
            <a:r>
              <a:rPr sz="2000" spc="-114" dirty="0">
                <a:latin typeface="Times New Roman"/>
                <a:cs typeface="Times New Roman"/>
              </a:rPr>
              <a:t> </a:t>
            </a:r>
            <a:r>
              <a:rPr sz="2000" dirty="0">
                <a:latin typeface="Times New Roman"/>
                <a:cs typeface="Times New Roman"/>
              </a:rPr>
              <a:t>providers</a:t>
            </a:r>
            <a:r>
              <a:rPr sz="2000" dirty="0" smtClean="0">
                <a:latin typeface="Times New Roman"/>
                <a:cs typeface="Times New Roman"/>
              </a:rPr>
              <a:t>)</a:t>
            </a:r>
            <a:endParaRPr lang="en-US" sz="2000" dirty="0" smtClean="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All Provider Letter and Fact Sheet </a:t>
            </a:r>
            <a:endParaRPr lang="en-US" sz="2000" dirty="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Quarterly Open Door Forums</a:t>
            </a: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States </a:t>
            </a:r>
            <a:r>
              <a:rPr sz="2000" dirty="0">
                <a:latin typeface="Times New Roman"/>
                <a:cs typeface="Times New Roman"/>
              </a:rPr>
              <a:t>and</a:t>
            </a:r>
            <a:r>
              <a:rPr sz="2000" spc="-100" dirty="0">
                <a:latin typeface="Times New Roman"/>
                <a:cs typeface="Times New Roman"/>
              </a:rPr>
              <a:t> </a:t>
            </a:r>
            <a:r>
              <a:rPr sz="2000" spc="-15" dirty="0" smtClean="0">
                <a:latin typeface="Times New Roman"/>
                <a:cs typeface="Times New Roman"/>
              </a:rPr>
              <a:t>Territories</a:t>
            </a:r>
            <a:endParaRPr lang="en-US" sz="2000" dirty="0">
              <a:latin typeface="Times New Roman"/>
              <a:cs typeface="Times New Roman"/>
            </a:endParaRPr>
          </a:p>
          <a:p>
            <a:pPr marL="756285" lvl="1" indent="-342900">
              <a:lnSpc>
                <a:spcPct val="113000"/>
              </a:lnSpc>
              <a:buChar char="−"/>
              <a:tabLst>
                <a:tab pos="756285" algn="l"/>
                <a:tab pos="756920" algn="l"/>
              </a:tabLst>
            </a:pPr>
            <a:r>
              <a:rPr lang="en-US" sz="2000" dirty="0" smtClean="0">
                <a:latin typeface="Times New Roman"/>
                <a:cs typeface="Times New Roman"/>
              </a:rPr>
              <a:t>Other business partners, including vendors</a:t>
            </a:r>
          </a:p>
          <a:p>
            <a:pPr marL="756285" lvl="1" indent="-342900">
              <a:lnSpc>
                <a:spcPct val="113000"/>
              </a:lnSpc>
              <a:buChar char="−"/>
              <a:tabLst>
                <a:tab pos="756285" algn="l"/>
                <a:tab pos="756920" algn="l"/>
              </a:tabLst>
            </a:pPr>
            <a:endParaRPr sz="2000" dirty="0">
              <a:latin typeface="Times New Roman"/>
              <a:cs typeface="Times New Roman"/>
            </a:endParaRPr>
          </a:p>
          <a:p>
            <a:pPr marL="355600" marR="190500" indent="-342900">
              <a:lnSpc>
                <a:spcPct val="100000"/>
              </a:lnSpc>
              <a:buFont typeface="Arial"/>
              <a:buChar char="•"/>
              <a:tabLst>
                <a:tab pos="354965" algn="l"/>
                <a:tab pos="355600" algn="l"/>
              </a:tabLst>
            </a:pPr>
            <a:r>
              <a:rPr sz="2000" dirty="0">
                <a:latin typeface="Times New Roman"/>
                <a:cs typeface="Times New Roman"/>
              </a:rPr>
              <a:t>CMS will </a:t>
            </a:r>
            <a:r>
              <a:rPr sz="2000" dirty="0" smtClean="0">
                <a:latin typeface="Times New Roman"/>
                <a:cs typeface="Times New Roman"/>
              </a:rPr>
              <a:t>involve </a:t>
            </a:r>
            <a:r>
              <a:rPr sz="2000" spc="-5" dirty="0">
                <a:latin typeface="Times New Roman"/>
                <a:cs typeface="Times New Roman"/>
              </a:rPr>
              <a:t>all </a:t>
            </a:r>
            <a:r>
              <a:rPr lang="en-US" sz="2000" dirty="0" smtClean="0">
                <a:latin typeface="Times New Roman"/>
                <a:cs typeface="Times New Roman"/>
              </a:rPr>
              <a:t>business partners</a:t>
            </a:r>
            <a:r>
              <a:rPr sz="2000" dirty="0" smtClean="0">
                <a:latin typeface="Times New Roman"/>
                <a:cs typeface="Times New Roman"/>
              </a:rPr>
              <a:t> </a:t>
            </a:r>
            <a:r>
              <a:rPr sz="2000" dirty="0">
                <a:latin typeface="Times New Roman"/>
                <a:cs typeface="Times New Roman"/>
              </a:rPr>
              <a:t>in </a:t>
            </a:r>
            <a:r>
              <a:rPr sz="2000" spc="5" dirty="0">
                <a:latin typeface="Times New Roman"/>
                <a:cs typeface="Times New Roman"/>
              </a:rPr>
              <a:t>our </a:t>
            </a:r>
            <a:r>
              <a:rPr sz="2000" dirty="0">
                <a:latin typeface="Times New Roman"/>
                <a:cs typeface="Times New Roman"/>
              </a:rPr>
              <a:t>outreach </a:t>
            </a:r>
            <a:r>
              <a:rPr sz="2000" dirty="0" smtClean="0">
                <a:latin typeface="Times New Roman"/>
                <a:cs typeface="Times New Roman"/>
              </a:rPr>
              <a:t>and</a:t>
            </a:r>
            <a:r>
              <a:rPr lang="en-US" sz="2000" dirty="0" smtClean="0">
                <a:latin typeface="Times New Roman"/>
                <a:cs typeface="Times New Roman"/>
              </a:rPr>
              <a:t> </a:t>
            </a:r>
            <a:r>
              <a:rPr sz="2000" dirty="0" smtClean="0">
                <a:latin typeface="Times New Roman"/>
                <a:cs typeface="Times New Roman"/>
              </a:rPr>
              <a:t>education </a:t>
            </a:r>
            <a:r>
              <a:rPr sz="2000" spc="-5" dirty="0">
                <a:latin typeface="Times New Roman"/>
                <a:cs typeface="Times New Roman"/>
              </a:rPr>
              <a:t>efforts </a:t>
            </a:r>
            <a:r>
              <a:rPr sz="2000" dirty="0">
                <a:latin typeface="Times New Roman"/>
                <a:cs typeface="Times New Roman"/>
              </a:rPr>
              <a:t>through their existing vehicles </a:t>
            </a:r>
            <a:r>
              <a:rPr sz="2000" spc="5" dirty="0">
                <a:latin typeface="Times New Roman"/>
                <a:cs typeface="Times New Roman"/>
              </a:rPr>
              <a:t>for </a:t>
            </a:r>
            <a:r>
              <a:rPr sz="2000" spc="-5" dirty="0" smtClean="0">
                <a:latin typeface="Times New Roman"/>
                <a:cs typeface="Times New Roman"/>
              </a:rPr>
              <a:t>communication</a:t>
            </a:r>
            <a:r>
              <a:rPr lang="en-US" sz="2000" spc="-5" dirty="0" smtClean="0">
                <a:latin typeface="Times New Roman"/>
                <a:cs typeface="Times New Roman"/>
              </a:rPr>
              <a:t> </a:t>
            </a:r>
            <a:r>
              <a:rPr sz="2000" dirty="0" smtClean="0">
                <a:latin typeface="Times New Roman"/>
                <a:cs typeface="Times New Roman"/>
              </a:rPr>
              <a:t>(</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 </a:t>
            </a:r>
            <a:r>
              <a:rPr sz="2000" dirty="0" smtClean="0">
                <a:latin typeface="Times New Roman"/>
                <a:cs typeface="Times New Roman"/>
              </a:rPr>
              <a:t>Open </a:t>
            </a:r>
            <a:r>
              <a:rPr sz="2000" spc="5" dirty="0">
                <a:latin typeface="Times New Roman"/>
                <a:cs typeface="Times New Roman"/>
              </a:rPr>
              <a:t>Door </a:t>
            </a:r>
            <a:r>
              <a:rPr sz="2000" dirty="0">
                <a:latin typeface="Times New Roman"/>
                <a:cs typeface="Times New Roman"/>
              </a:rPr>
              <a:t>Forums, HPMS </a:t>
            </a:r>
            <a:r>
              <a:rPr sz="2000" dirty="0" smtClean="0">
                <a:latin typeface="Times New Roman"/>
                <a:cs typeface="Times New Roman"/>
              </a:rPr>
              <a:t>notices</a:t>
            </a:r>
            <a:r>
              <a:rPr lang="en-US" sz="2000" dirty="0" smtClean="0">
                <a:latin typeface="Times New Roman"/>
                <a:cs typeface="Times New Roman"/>
              </a:rPr>
              <a:t>, MLN Connects</a:t>
            </a:r>
            <a:r>
              <a:rPr sz="2000" spc="-5" dirty="0" smtClean="0">
                <a:latin typeface="Times New Roman"/>
                <a:cs typeface="Times New Roman"/>
              </a:rPr>
              <a:t>)</a:t>
            </a:r>
            <a:endParaRPr lang="en-US" sz="2000" spc="-5" dirty="0" smtClean="0">
              <a:latin typeface="Times New Roman"/>
              <a:cs typeface="Times New Roman"/>
            </a:endParaRPr>
          </a:p>
          <a:p>
            <a:pPr marL="355600" marR="190500" indent="-342900">
              <a:lnSpc>
                <a:spcPct val="100000"/>
              </a:lnSpc>
              <a:buFont typeface="Arial"/>
              <a:buChar char="•"/>
              <a:tabLst>
                <a:tab pos="354965" algn="l"/>
                <a:tab pos="355600" algn="l"/>
              </a:tabLst>
            </a:pPr>
            <a:endParaRPr lang="en-US" sz="2000" spc="-5" dirty="0" smtClean="0">
              <a:latin typeface="Times New Roman"/>
              <a:cs typeface="Times New Roman"/>
            </a:endParaRPr>
          </a:p>
          <a:p>
            <a:pPr marL="12700" marR="190500">
              <a:lnSpc>
                <a:spcPct val="100000"/>
              </a:lnSpc>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19</a:t>
            </a:fld>
            <a:endParaRPr lang="en-US" dirty="0">
              <a:solidFill>
                <a:prstClr val="black">
                  <a:tint val="75000"/>
                </a:prstClr>
              </a:solidFill>
            </a:endParaRPr>
          </a:p>
        </p:txBody>
      </p:sp>
    </p:spTree>
    <p:extLst>
      <p:ext uri="{BB962C8B-B14F-4D97-AF65-F5344CB8AC3E}">
        <p14:creationId xmlns:p14="http://schemas.microsoft.com/office/powerpoint/2010/main" val="12325719"/>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Medicare </a:t>
            </a:r>
            <a:r>
              <a:rPr spc="-10" dirty="0" smtClean="0"/>
              <a:t>Card</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20</a:t>
            </a:fld>
            <a:endParaRPr lang="en-US" dirty="0">
              <a:solidFill>
                <a:prstClr val="black">
                  <a:tint val="75000"/>
                </a:prstClr>
              </a:solidFill>
            </a:endParaRPr>
          </a:p>
        </p:txBody>
      </p:sp>
      <p:pic>
        <p:nvPicPr>
          <p:cNvPr id="6" name="Picture 5" descr="A Person with Medicare is holding up a new Medicare card containing the new MBI." title="New Card Image"/>
          <p:cNvPicPr>
            <a:picLocks noChangeAspect="1"/>
          </p:cNvPicPr>
          <p:nvPr/>
        </p:nvPicPr>
        <p:blipFill>
          <a:blip r:embed="rId2"/>
          <a:stretch>
            <a:fillRect/>
          </a:stretch>
        </p:blipFill>
        <p:spPr>
          <a:xfrm>
            <a:off x="369737" y="1447800"/>
            <a:ext cx="8404525" cy="4681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a:t>
            </a:r>
            <a:r>
              <a:rPr spc="-10" dirty="0" smtClean="0"/>
              <a:t>Card</a:t>
            </a:r>
            <a:r>
              <a:rPr spc="-15" dirty="0" smtClean="0"/>
              <a:t> </a:t>
            </a:r>
            <a:r>
              <a:rPr spc="-5" dirty="0" smtClean="0"/>
              <a:t>Issuance</a:t>
            </a:r>
            <a:r>
              <a:rPr lang="en-US" spc="-5" dirty="0" smtClean="0"/>
              <a:t> </a:t>
            </a:r>
            <a:endParaRPr spc="-5" dirty="0"/>
          </a:p>
        </p:txBody>
      </p:sp>
      <p:sp>
        <p:nvSpPr>
          <p:cNvPr id="3" name="object 3"/>
          <p:cNvSpPr txBox="1"/>
          <p:nvPr/>
        </p:nvSpPr>
        <p:spPr>
          <a:xfrm>
            <a:off x="459740" y="1180338"/>
            <a:ext cx="8136255" cy="3693319"/>
          </a:xfrm>
          <a:prstGeom prst="rect">
            <a:avLst/>
          </a:prstGeom>
        </p:spPr>
        <p:txBody>
          <a:bodyPr vert="horz" wrap="square" lIns="0" tIns="0" rIns="0" bIns="0" rtlCol="0">
            <a:spAutoFit/>
          </a:bodyPr>
          <a:lstStyle/>
          <a:p>
            <a:pPr marL="355600">
              <a:lnSpc>
                <a:spcPct val="100000"/>
              </a:lnSpc>
            </a:pPr>
            <a:endParaRPr lang="en-US" sz="2000" dirty="0">
              <a:latin typeface="Times New Roman"/>
              <a:cs typeface="Times New Roman"/>
            </a:endParaRPr>
          </a:p>
          <a:p>
            <a:pPr marL="356616" indent="-342900">
              <a:lnSpc>
                <a:spcPct val="100000"/>
              </a:lnSpc>
              <a:buFont typeface="Arial" panose="020B0604020202020204" pitchFamily="34" charset="0"/>
              <a:buChar char="•"/>
            </a:pPr>
            <a:r>
              <a:rPr lang="en-US" sz="2000" dirty="0" smtClean="0">
                <a:latin typeface="Times New Roman"/>
                <a:cs typeface="Times New Roman"/>
              </a:rPr>
              <a:t>CMS will begin mailing new cards in April 2018 and will meet the congressional deadline for replacing all Medicare cards by April 2019</a:t>
            </a:r>
            <a:endParaRPr sz="2000" dirty="0">
              <a:latin typeface="Times New Roman"/>
              <a:cs typeface="Times New Roman"/>
            </a:endParaRP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dirty="0">
                <a:latin typeface="Times New Roman"/>
                <a:cs typeface="Times New Roman"/>
              </a:rPr>
              <a:t>The gender and signature line will be removed from the new </a:t>
            </a:r>
            <a:r>
              <a:rPr sz="2000" spc="-5" dirty="0">
                <a:latin typeface="Times New Roman"/>
                <a:cs typeface="Times New Roman"/>
              </a:rPr>
              <a:t>Medicare</a:t>
            </a:r>
            <a:r>
              <a:rPr sz="2000" spc="-170" dirty="0">
                <a:latin typeface="Times New Roman"/>
                <a:cs typeface="Times New Roman"/>
              </a:rPr>
              <a:t> </a:t>
            </a:r>
            <a:r>
              <a:rPr sz="2000" dirty="0">
                <a:latin typeface="Times New Roman"/>
                <a:cs typeface="Times New Roman"/>
              </a:rPr>
              <a:t>cards</a:t>
            </a:r>
          </a:p>
          <a:p>
            <a:pPr>
              <a:lnSpc>
                <a:spcPct val="100000"/>
              </a:lnSpc>
              <a:buFont typeface="Arial"/>
              <a:buChar char="•"/>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5" dirty="0">
                <a:latin typeface="Times New Roman"/>
                <a:cs typeface="Times New Roman"/>
              </a:rPr>
              <a:t>The </a:t>
            </a:r>
            <a:r>
              <a:rPr sz="2000" dirty="0">
                <a:latin typeface="Times New Roman"/>
                <a:cs typeface="Times New Roman"/>
              </a:rPr>
              <a:t>Railroad </a:t>
            </a:r>
            <a:r>
              <a:rPr sz="2000" spc="-5" dirty="0">
                <a:latin typeface="Times New Roman"/>
                <a:cs typeface="Times New Roman"/>
              </a:rPr>
              <a:t>Retirement </a:t>
            </a:r>
            <a:r>
              <a:rPr sz="2000" dirty="0">
                <a:latin typeface="Times New Roman"/>
                <a:cs typeface="Times New Roman"/>
              </a:rPr>
              <a:t>Board </a:t>
            </a:r>
            <a:r>
              <a:rPr sz="2000" dirty="0" smtClean="0">
                <a:latin typeface="Times New Roman"/>
                <a:cs typeface="Times New Roman"/>
              </a:rPr>
              <a:t>will </a:t>
            </a:r>
            <a:r>
              <a:rPr sz="2000" dirty="0">
                <a:latin typeface="Times New Roman"/>
                <a:cs typeface="Times New Roman"/>
              </a:rPr>
              <a:t>issue their </a:t>
            </a:r>
            <a:r>
              <a:rPr sz="2000" spc="5" dirty="0">
                <a:latin typeface="Times New Roman"/>
                <a:cs typeface="Times New Roman"/>
              </a:rPr>
              <a:t>new </a:t>
            </a:r>
            <a:r>
              <a:rPr sz="2000" dirty="0">
                <a:latin typeface="Times New Roman"/>
                <a:cs typeface="Times New Roman"/>
              </a:rPr>
              <a:t>cards to</a:t>
            </a:r>
            <a:r>
              <a:rPr sz="2000" spc="-204" dirty="0">
                <a:latin typeface="Times New Roman"/>
                <a:cs typeface="Times New Roman"/>
              </a:rPr>
              <a:t> </a:t>
            </a:r>
            <a:r>
              <a:rPr sz="2000" dirty="0">
                <a:latin typeface="Times New Roman"/>
                <a:cs typeface="Times New Roman"/>
              </a:rPr>
              <a:t>RRB</a:t>
            </a:r>
          </a:p>
          <a:p>
            <a:pPr marL="355600">
              <a:lnSpc>
                <a:spcPct val="100000"/>
              </a:lnSpc>
            </a:pPr>
            <a:r>
              <a:rPr sz="2000" dirty="0">
                <a:latin typeface="Times New Roman"/>
                <a:cs typeface="Times New Roman"/>
              </a:rPr>
              <a:t>beneficiaries</a:t>
            </a: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70" dirty="0">
                <a:latin typeface="Times New Roman"/>
                <a:cs typeface="Times New Roman"/>
              </a:rPr>
              <a:t>We </a:t>
            </a:r>
            <a:r>
              <a:rPr sz="2000" dirty="0">
                <a:latin typeface="Times New Roman"/>
                <a:cs typeface="Times New Roman"/>
              </a:rPr>
              <a:t>will work with </a:t>
            </a:r>
            <a:r>
              <a:rPr sz="2000" spc="-5" dirty="0">
                <a:latin typeface="Times New Roman"/>
                <a:cs typeface="Times New Roman"/>
              </a:rPr>
              <a:t>states </a:t>
            </a:r>
            <a:r>
              <a:rPr sz="2000" dirty="0">
                <a:latin typeface="Times New Roman"/>
                <a:cs typeface="Times New Roman"/>
              </a:rPr>
              <a:t>that currently include the HICN on Medicaid</a:t>
            </a:r>
            <a:r>
              <a:rPr sz="2000" spc="-125" dirty="0">
                <a:latin typeface="Times New Roman"/>
                <a:cs typeface="Times New Roman"/>
              </a:rPr>
              <a:t> </a:t>
            </a:r>
            <a:r>
              <a:rPr sz="2000" dirty="0">
                <a:latin typeface="Times New Roman"/>
                <a:cs typeface="Times New Roman"/>
              </a:rPr>
              <a:t>cards</a:t>
            </a:r>
          </a:p>
          <a:p>
            <a:pPr marL="355600">
              <a:lnSpc>
                <a:spcPct val="100000"/>
              </a:lnSpc>
            </a:pPr>
            <a:r>
              <a:rPr sz="2000" dirty="0">
                <a:latin typeface="Times New Roman"/>
                <a:cs typeface="Times New Roman"/>
              </a:rPr>
              <a:t>to remove the Medicare ID </a:t>
            </a:r>
            <a:r>
              <a:rPr sz="2000" spc="5" dirty="0">
                <a:latin typeface="Times New Roman"/>
                <a:cs typeface="Times New Roman"/>
              </a:rPr>
              <a:t>or </a:t>
            </a:r>
            <a:r>
              <a:rPr sz="2000" dirty="0">
                <a:latin typeface="Times New Roman"/>
                <a:cs typeface="Times New Roman"/>
              </a:rPr>
              <a:t>replace it with </a:t>
            </a:r>
            <a:r>
              <a:rPr sz="2000" dirty="0" smtClean="0">
                <a:latin typeface="Times New Roman"/>
                <a:cs typeface="Times New Roman"/>
              </a:rPr>
              <a:t>a</a:t>
            </a:r>
            <a:r>
              <a:rPr lang="en-US" sz="2000" dirty="0" smtClean="0">
                <a:latin typeface="Times New Roman"/>
                <a:cs typeface="Times New Roman"/>
              </a:rPr>
              <a:t>n</a:t>
            </a:r>
            <a:r>
              <a:rPr lang="en-US" sz="2000" spc="-210" dirty="0" smtClean="0">
                <a:latin typeface="Times New Roman"/>
                <a:cs typeface="Times New Roman"/>
              </a:rPr>
              <a:t> </a:t>
            </a:r>
            <a:r>
              <a:rPr sz="2000" dirty="0" smtClean="0">
                <a:latin typeface="Times New Roman"/>
                <a:cs typeface="Times New Roman"/>
              </a:rPr>
              <a:t>MBI</a:t>
            </a:r>
          </a:p>
          <a:p>
            <a:pPr>
              <a:lnSpc>
                <a:spcPct val="100000"/>
              </a:lnSpc>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21</a:t>
            </a:fld>
            <a:endParaRPr lang="en-US" dirty="0">
              <a:solidFill>
                <a:prstClr val="black">
                  <a:tint val="75000"/>
                </a:prstClr>
              </a:solidFill>
            </a:endParaRPr>
          </a:p>
        </p:txBody>
      </p:sp>
    </p:spTree>
    <p:extLst>
      <p:ext uri="{BB962C8B-B14F-4D97-AF65-F5344CB8AC3E}">
        <p14:creationId xmlns:p14="http://schemas.microsoft.com/office/powerpoint/2010/main" val="2171133450"/>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902" y="256794"/>
            <a:ext cx="5386197" cy="430887"/>
          </a:xfrm>
          <a:prstGeom prst="rect">
            <a:avLst/>
          </a:prstGeom>
        </p:spPr>
        <p:txBody>
          <a:bodyPr vert="horz" wrap="square" lIns="0" tIns="0" rIns="0" bIns="0" rtlCol="0">
            <a:spAutoFit/>
          </a:bodyPr>
          <a:lstStyle/>
          <a:p>
            <a:pPr marL="12700">
              <a:lnSpc>
                <a:spcPct val="100000"/>
              </a:lnSpc>
            </a:pPr>
            <a:r>
              <a:rPr lang="en-US" spc="-5" dirty="0" smtClean="0"/>
              <a:t>Beneficiary </a:t>
            </a:r>
            <a:r>
              <a:rPr spc="-5" dirty="0" smtClean="0"/>
              <a:t>Outreach </a:t>
            </a:r>
            <a:r>
              <a:rPr spc="-5" dirty="0"/>
              <a:t>and</a:t>
            </a:r>
            <a:r>
              <a:rPr spc="-60" dirty="0"/>
              <a:t> </a:t>
            </a:r>
            <a:r>
              <a:rPr spc="-5" dirty="0"/>
              <a:t>Education</a:t>
            </a:r>
          </a:p>
        </p:txBody>
      </p:sp>
      <p:sp>
        <p:nvSpPr>
          <p:cNvPr id="3" name="object 3"/>
          <p:cNvSpPr txBox="1"/>
          <p:nvPr/>
        </p:nvSpPr>
        <p:spPr>
          <a:xfrm>
            <a:off x="459740" y="1104138"/>
            <a:ext cx="7917180"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lang="en-US" sz="2000" dirty="0" smtClean="0">
              <a:latin typeface="Times New Roman"/>
              <a:cs typeface="Times New Roman"/>
            </a:endParaRPr>
          </a:p>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Information about the new card is included in the 2018 Medicare &amp; You Handbook that was mailed to all beneficiaries in September 2017</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they receive their new cards, beneficiaries will be instructed to safely and securely destroy their old Medicare cards and keep the new Medicare number confidential</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90500"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is also working to develop a secure </a:t>
            </a:r>
            <a:r>
              <a:rPr lang="en-US" sz="2000" dirty="0" smtClean="0">
                <a:latin typeface="Times New Roman" panose="02020603050405020304" pitchFamily="18" charset="0"/>
                <a:cs typeface="Times New Roman" panose="02020603050405020304" pitchFamily="18" charset="0"/>
              </a:rPr>
              <a:t>way for </a:t>
            </a:r>
            <a:r>
              <a:rPr lang="en-US" sz="2000" dirty="0">
                <a:latin typeface="Times New Roman" panose="02020603050405020304" pitchFamily="18" charset="0"/>
                <a:cs typeface="Times New Roman" panose="02020603050405020304" pitchFamily="18" charset="0"/>
              </a:rPr>
              <a:t>beneficiaries to be able to access their </a:t>
            </a:r>
            <a:r>
              <a:rPr lang="en-US" sz="2000" dirty="0" smtClean="0">
                <a:latin typeface="Times New Roman" panose="02020603050405020304" pitchFamily="18" charset="0"/>
                <a:cs typeface="Times New Roman" panose="02020603050405020304" pitchFamily="18" charset="0"/>
              </a:rPr>
              <a:t>new Medicare number when needed</a:t>
            </a:r>
            <a:endParaRPr lang="en-US" sz="2000" dirty="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22</a:t>
            </a:fld>
            <a:endParaRPr lang="en-US" dirty="0">
              <a:solidFill>
                <a:prstClr val="black">
                  <a:tint val="75000"/>
                </a:prstClr>
              </a:solidFill>
            </a:endParaRPr>
          </a:p>
        </p:txBody>
      </p:sp>
    </p:spTree>
    <p:extLst>
      <p:ext uri="{BB962C8B-B14F-4D97-AF65-F5344CB8AC3E}">
        <p14:creationId xmlns:p14="http://schemas.microsoft.com/office/powerpoint/2010/main" val="2950397832"/>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Reinforce</a:t>
            </a:r>
            <a:endParaRPr lang="en-US" dirty="0"/>
          </a:p>
        </p:txBody>
      </p:sp>
      <p:sp>
        <p:nvSpPr>
          <p:cNvPr id="3" name="Content Placeholder 2"/>
          <p:cNvSpPr>
            <a:spLocks noGrp="1"/>
          </p:cNvSpPr>
          <p:nvPr>
            <p:ph idx="1"/>
          </p:nvPr>
        </p:nvSpPr>
        <p:spPr>
          <a:xfrm>
            <a:off x="628650" y="1287624"/>
            <a:ext cx="7886700" cy="430887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For the most updated information on the New Medicare Card please go to </a:t>
            </a:r>
            <a:r>
              <a:rPr lang="en-US" sz="2000" u="sng" dirty="0">
                <a:latin typeface="Times New Roman" panose="02020603050405020304" pitchFamily="18" charset="0"/>
                <a:cs typeface="Times New Roman" panose="02020603050405020304" pitchFamily="18" charset="0"/>
              </a:rPr>
              <a:t>https://www.cms.gov/newcard</a:t>
            </a: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23</a:t>
            </a:fld>
            <a:endParaRPr lang="en-US" dirty="0"/>
          </a:p>
        </p:txBody>
      </p:sp>
    </p:spTree>
    <p:extLst>
      <p:ext uri="{BB962C8B-B14F-4D97-AF65-F5344CB8AC3E}">
        <p14:creationId xmlns:p14="http://schemas.microsoft.com/office/powerpoint/2010/main" val="56036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7" y="228600"/>
            <a:ext cx="4535042" cy="445134"/>
          </a:xfrm>
        </p:spPr>
        <p:txBody>
          <a:bodyPr/>
          <a:lstStyle/>
          <a:p>
            <a:r>
              <a:rPr lang="en-US" dirty="0" smtClean="0"/>
              <a:t>Timeline for </a:t>
            </a:r>
            <a:r>
              <a:rPr lang="en-US" dirty="0"/>
              <a:t>Outreach</a:t>
            </a: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24</a:t>
            </a:fld>
            <a:endParaRPr lang="en-US" dirty="0">
              <a:latin typeface="Times New Roman" panose="02020603050405020304" pitchFamily="18" charset="0"/>
              <a:cs typeface="Times New Roman" panose="02020603050405020304" pitchFamily="18" charset="0"/>
            </a:endParaRPr>
          </a:p>
        </p:txBody>
      </p:sp>
      <p:pic>
        <p:nvPicPr>
          <p:cNvPr id="7" name="Picture 6"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3"/>
          <a:stretch>
            <a:fillRect/>
          </a:stretch>
        </p:blipFill>
        <p:spPr>
          <a:xfrm>
            <a:off x="28510" y="1328231"/>
            <a:ext cx="9105900" cy="4715379"/>
          </a:xfrm>
          <a:prstGeom prst="rect">
            <a:avLst/>
          </a:prstGeom>
        </p:spPr>
      </p:pic>
    </p:spTree>
    <p:extLst>
      <p:ext uri="{BB962C8B-B14F-4D97-AF65-F5344CB8AC3E}">
        <p14:creationId xmlns:p14="http://schemas.microsoft.com/office/powerpoint/2010/main" val="364188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25</a:t>
            </a:fld>
            <a:endParaRPr lang="en-US" dirty="0">
              <a:latin typeface="Times New Roman" panose="02020603050405020304" pitchFamily="18" charset="0"/>
              <a:cs typeface="Times New Roman" panose="02020603050405020304" pitchFamily="18" charset="0"/>
            </a:endParaRPr>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5471393" y="2215502"/>
            <a:ext cx="2755804" cy="1783167"/>
          </a:xfrm>
          <a:prstGeom prst="rect">
            <a:avLst/>
          </a:prstGeom>
          <a:ln>
            <a:solidFill>
              <a:schemeClr val="bg1">
                <a:lumMod val="85000"/>
              </a:schemeClr>
            </a:solidFill>
          </a:ln>
        </p:spPr>
      </p:pic>
      <p:sp>
        <p:nvSpPr>
          <p:cNvPr id="8" name="Rectangle 7"/>
          <p:cNvSpPr/>
          <p:nvPr/>
        </p:nvSpPr>
        <p:spPr>
          <a:xfrm>
            <a:off x="914400" y="1829247"/>
            <a:ext cx="279424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flyer you can hand </a:t>
            </a:r>
            <a:r>
              <a:rPr lang="en-US" dirty="0" smtClean="0">
                <a:latin typeface="Times New Roman" panose="02020603050405020304" pitchFamily="18" charset="0"/>
                <a:cs typeface="Times New Roman" panose="02020603050405020304" pitchFamily="18" charset="0"/>
              </a:rPr>
              <a:t>out</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098699" y="4964502"/>
            <a:ext cx="2351150" cy="1666354"/>
          </a:xfrm>
          <a:prstGeom prst="rect">
            <a:avLst/>
          </a:prstGeom>
          <a:ln>
            <a:solidFill>
              <a:schemeClr val="bg1">
                <a:lumMod val="85000"/>
              </a:schemeClr>
            </a:solidFill>
          </a:ln>
        </p:spPr>
      </p:pic>
      <p:sp>
        <p:nvSpPr>
          <p:cNvPr id="10" name="TextBox 9"/>
          <p:cNvSpPr txBox="1"/>
          <p:nvPr/>
        </p:nvSpPr>
        <p:spPr>
          <a:xfrm>
            <a:off x="394729" y="1126398"/>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https://www.cms.gov/newcard</a:t>
            </a:r>
            <a:r>
              <a:rPr lang="en-US" dirty="0" smtClean="0">
                <a:latin typeface="Times New Roman" panose="02020603050405020304" pitchFamily="18" charset="0"/>
                <a:cs typeface="Times New Roman" panose="02020603050405020304" pitchFamily="18" charset="0"/>
              </a:rPr>
              <a:t> to print and order</a:t>
            </a:r>
            <a:endParaRPr lang="en-US" dirty="0"/>
          </a:p>
        </p:txBody>
      </p:sp>
      <p:sp>
        <p:nvSpPr>
          <p:cNvPr id="11" name="TextBox 10"/>
          <p:cNvSpPr txBox="1"/>
          <p:nvPr/>
        </p:nvSpPr>
        <p:spPr>
          <a:xfrm>
            <a:off x="5331283" y="1833022"/>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1447800" y="2285875"/>
            <a:ext cx="1652949" cy="2077308"/>
          </a:xfrm>
          <a:prstGeom prst="rect">
            <a:avLst/>
          </a:prstGeom>
          <a:ln>
            <a:solidFill>
              <a:schemeClr val="bg1">
                <a:lumMod val="85000"/>
              </a:schemeClr>
            </a:solidFill>
          </a:ln>
        </p:spPr>
      </p:pic>
      <p:sp>
        <p:nvSpPr>
          <p:cNvPr id="13" name="TextBox 12"/>
          <p:cNvSpPr txBox="1"/>
          <p:nvPr/>
        </p:nvSpPr>
        <p:spPr>
          <a:xfrm>
            <a:off x="1210393" y="4534877"/>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46423" y="4534877"/>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5614431" y="4964502"/>
            <a:ext cx="2469727" cy="1666354"/>
          </a:xfrm>
          <a:prstGeom prst="rect">
            <a:avLst/>
          </a:prstGeom>
          <a:ln>
            <a:solidFill>
              <a:schemeClr val="bg1">
                <a:lumMod val="85000"/>
              </a:schemeClr>
            </a:solidFill>
          </a:ln>
        </p:spPr>
      </p:pic>
    </p:spTree>
    <p:extLst>
      <p:ext uri="{BB962C8B-B14F-4D97-AF65-F5344CB8AC3E}">
        <p14:creationId xmlns:p14="http://schemas.microsoft.com/office/powerpoint/2010/main" val="375852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6794"/>
            <a:ext cx="5715000" cy="445134"/>
          </a:xfrm>
        </p:spPr>
        <p:txBody>
          <a:bodyPr/>
          <a:lstStyle/>
          <a:p>
            <a:r>
              <a:rPr lang="en-US" dirty="0" smtClean="0"/>
              <a:t>State Messaging</a:t>
            </a:r>
            <a:endParaRPr lang="en-US" dirty="0"/>
          </a:p>
        </p:txBody>
      </p:sp>
      <p:sp>
        <p:nvSpPr>
          <p:cNvPr id="3" name="Content Placeholder 2"/>
          <p:cNvSpPr>
            <a:spLocks noGrp="1"/>
          </p:cNvSpPr>
          <p:nvPr>
            <p:ph idx="1"/>
          </p:nvPr>
        </p:nvSpPr>
        <p:spPr>
          <a:xfrm>
            <a:off x="391886" y="1118203"/>
            <a:ext cx="8453534" cy="5201424"/>
          </a:xfrm>
        </p:spPr>
        <p:txBody>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Communicate with SMAs audience on the new Medicare Card and encourage readiness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Reach out to your Fiscal Agents and ensure they are ready and will be in compliance</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Medicaid MCOs – Ensure  Managed Care Organizations under contract with the states are ready and or working towards compliance.  SMAs are  reasonable for MCOs compliance.</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Medicaid providers – Reach out to Medicaid providers and rural providers.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Communicate SMAs readiness and transition to their stakeholders.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Reach out to other stakeholders with whom the states currently exchange or share information that contains SSN based HICN.</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Any entity acting for and on behalf of the states currently using SSN based HICN should be ready</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Test with a segment of their providers to ensure readiness.  Number of tests and extent of test are determined by SMAs.</a:t>
            </a:r>
          </a:p>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26</a:t>
            </a:fld>
            <a:endParaRPr lang="en-US" dirty="0"/>
          </a:p>
        </p:txBody>
      </p:sp>
    </p:spTree>
    <p:extLst>
      <p:ext uri="{BB962C8B-B14F-4D97-AF65-F5344CB8AC3E}">
        <p14:creationId xmlns:p14="http://schemas.microsoft.com/office/powerpoint/2010/main" val="1147976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Thank you for </a:t>
            </a:r>
            <a:r>
              <a:rPr sz="2000" spc="-5" dirty="0">
                <a:latin typeface="Times New Roman" panose="02020603050405020304" pitchFamily="18" charset="0"/>
                <a:cs typeface="Times New Roman" panose="02020603050405020304" pitchFamily="18" charset="0"/>
              </a:rPr>
              <a:t>participating </a:t>
            </a:r>
            <a:r>
              <a:rPr sz="2000" dirty="0">
                <a:latin typeface="Times New Roman" panose="02020603050405020304" pitchFamily="18" charset="0"/>
                <a:cs typeface="Times New Roman" panose="02020603050405020304" pitchFamily="18" charset="0"/>
              </a:rPr>
              <a:t>in this discussion</a:t>
            </a:r>
            <a:r>
              <a:rPr sz="2000" spc="-14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r>
              <a:rPr lang="en-US" sz="2000" dirty="0" smtClean="0">
                <a:latin typeface="Times New Roman" panose="02020603050405020304" pitchFamily="18" charset="0"/>
                <a:cs typeface="Times New Roman" panose="02020603050405020304" pitchFamily="18" charset="0"/>
              </a:rPr>
              <a:t>, to learn more about the New Medicare Card you can:</a:t>
            </a:r>
          </a:p>
          <a:p>
            <a:pPr marL="12700">
              <a:lnSpc>
                <a:spcPct val="100000"/>
              </a:lnSpc>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Participate in our Open Door </a:t>
            </a:r>
            <a:r>
              <a:rPr lang="en-US" sz="2000" dirty="0" smtClean="0">
                <a:latin typeface="Times New Roman" panose="02020603050405020304" pitchFamily="18" charset="0"/>
                <a:cs typeface="Times New Roman" panose="02020603050405020304" pitchFamily="18" charset="0"/>
              </a:rPr>
              <a:t>Forums. We </a:t>
            </a:r>
            <a:r>
              <a:rPr lang="en-US" sz="2000" dirty="0">
                <a:latin typeface="Times New Roman" panose="02020603050405020304" pitchFamily="18" charset="0"/>
                <a:cs typeface="Times New Roman" panose="02020603050405020304" pitchFamily="18" charset="0"/>
              </a:rPr>
              <a:t>will let you know when calls are scheduled in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 (Providers)</a:t>
            </a:r>
            <a:endParaRPr lang="en-US" sz="2000" dirty="0" smtClean="0">
              <a:latin typeface="Times New Roman" panose="02020603050405020304" pitchFamily="18" charset="0"/>
              <a:cs typeface="Times New Roman" panose="02020603050405020304" pitchFamily="18" charset="0"/>
            </a:endParaRPr>
          </a:p>
          <a:p>
            <a:pPr marL="469900" lvl="1">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our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lang="en-US" sz="2000" dirty="0" smtClean="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rPr>
              <a:t>for other </a:t>
            </a:r>
            <a:r>
              <a:rPr lang="en-US" sz="2000" dirty="0" smtClean="0">
                <a:latin typeface="Times New Roman" panose="02020603050405020304" pitchFamily="18" charset="0"/>
                <a:cs typeface="Times New Roman" panose="02020603050405020304" pitchFamily="18" charset="0"/>
              </a:rPr>
              <a:t>information: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www.cms.gov/newcard</a:t>
            </a:r>
          </a:p>
          <a:p>
            <a:pPr marL="12700">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Here are resources you can use when you talk to people with Medicare about the new Medicare </a:t>
            </a:r>
            <a:r>
              <a:rPr lang="en-US" sz="2000" dirty="0" smtClean="0">
                <a:latin typeface="Times New Roman" panose="02020603050405020304" pitchFamily="18" charset="0"/>
                <a:cs typeface="Times New Roman" panose="02020603050405020304" pitchFamily="18" charset="0"/>
              </a:rPr>
              <a:t>cards: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latin typeface="Times New Roman" panose="02020603050405020304" pitchFamily="18" charset="0"/>
              <a:cs typeface="Times New Roman" panose="02020603050405020304" pitchFamily="18" charset="0"/>
            </a:endParaRPr>
          </a:p>
          <a:p>
            <a:pPr>
              <a:lnSpc>
                <a:spcPct val="100000"/>
              </a:lnSpc>
            </a:pP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Please </a:t>
            </a:r>
            <a:r>
              <a:rPr sz="2000" spc="-5" dirty="0">
                <a:latin typeface="Times New Roman" panose="02020603050405020304" pitchFamily="18" charset="0"/>
                <a:cs typeface="Times New Roman" panose="02020603050405020304" pitchFamily="18" charset="0"/>
              </a:rPr>
              <a:t>submit </a:t>
            </a:r>
            <a:r>
              <a:rPr sz="2000" dirty="0">
                <a:latin typeface="Times New Roman" panose="02020603050405020304" pitchFamily="18" charset="0"/>
                <a:cs typeface="Times New Roman" panose="02020603050405020304" pitchFamily="18" charset="0"/>
              </a:rPr>
              <a:t>any additional </a:t>
            </a:r>
            <a:r>
              <a:rPr lang="en-US" sz="2000" dirty="0" smtClean="0">
                <a:latin typeface="Times New Roman" panose="02020603050405020304" pitchFamily="18" charset="0"/>
                <a:cs typeface="Times New Roman" panose="02020603050405020304" pitchFamily="18" charset="0"/>
              </a:rPr>
              <a:t>comments or questions</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 the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sz="2000" dirty="0" smtClean="0">
                <a:latin typeface="Times New Roman" panose="02020603050405020304" pitchFamily="18" charset="0"/>
                <a:cs typeface="Times New Roman" panose="02020603050405020304" pitchFamily="18" charset="0"/>
              </a:rPr>
              <a:t>team </a:t>
            </a:r>
            <a:r>
              <a:rPr sz="2000" spc="-5" dirty="0" smtClean="0">
                <a:latin typeface="Times New Roman" panose="02020603050405020304" pitchFamily="18" charset="0"/>
                <a:cs typeface="Times New Roman" panose="02020603050405020304" pitchFamily="18" charset="0"/>
              </a:rPr>
              <a:t>mailbox:</a:t>
            </a:r>
            <a:r>
              <a:rPr lang="en-US" sz="2000" spc="-5" dirty="0">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27</a:t>
            </a:fld>
            <a:endParaRPr lang="en-US" dirty="0">
              <a:solidFill>
                <a:prstClr val="black">
                  <a:tint val="75000"/>
                </a:prstClr>
              </a:solidFill>
            </a:endParaRPr>
          </a:p>
        </p:txBody>
      </p:sp>
    </p:spTree>
    <p:extLst>
      <p:ext uri="{BB962C8B-B14F-4D97-AF65-F5344CB8AC3E}">
        <p14:creationId xmlns:p14="http://schemas.microsoft.com/office/powerpoint/2010/main" val="1873203705"/>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80338"/>
            <a:ext cx="7957184" cy="3385542"/>
          </a:xfrm>
          <a:prstGeom prst="rect">
            <a:avLst/>
          </a:prstGeom>
        </p:spPr>
        <p:txBody>
          <a:bodyPr vert="horz" wrap="square" lIns="0" tIns="0" rIns="0" bIns="0" rtlCol="0">
            <a:spAutoFit/>
          </a:bodyPr>
          <a:lstStyle/>
          <a:p>
            <a:pPr marL="12700" marR="5080">
              <a:lnSpc>
                <a:spcPct val="100000"/>
              </a:lnSpc>
              <a:tabLst>
                <a:tab pos="354965" algn="l"/>
                <a:tab pos="355600" algn="l"/>
              </a:tabLst>
            </a:pPr>
            <a:r>
              <a:rPr sz="2000" b="1" dirty="0">
                <a:latin typeface="Times New Roman"/>
                <a:cs typeface="Times New Roman"/>
              </a:rPr>
              <a:t>Primary </a:t>
            </a:r>
            <a:r>
              <a:rPr lang="en-US" sz="2000" b="1" dirty="0" smtClean="0">
                <a:latin typeface="Times New Roman"/>
                <a:cs typeface="Times New Roman"/>
              </a:rPr>
              <a:t>Operational G</a:t>
            </a:r>
            <a:r>
              <a:rPr sz="2000" b="1" dirty="0" smtClean="0">
                <a:latin typeface="Times New Roman"/>
                <a:cs typeface="Times New Roman"/>
              </a:rPr>
              <a:t>oal</a:t>
            </a:r>
            <a:r>
              <a:rPr sz="2000" b="1" dirty="0">
                <a:latin typeface="Times New Roman"/>
                <a:cs typeface="Times New Roman"/>
              </a:rPr>
              <a:t>: </a:t>
            </a:r>
            <a:r>
              <a:rPr sz="2000" spc="-75" dirty="0">
                <a:latin typeface="Times New Roman"/>
                <a:cs typeface="Times New Roman"/>
              </a:rPr>
              <a:t>To </a:t>
            </a:r>
            <a:r>
              <a:rPr sz="2000" dirty="0">
                <a:latin typeface="Times New Roman"/>
                <a:cs typeface="Times New Roman"/>
              </a:rPr>
              <a:t>decrease Medicare </a:t>
            </a:r>
            <a:r>
              <a:rPr sz="2000" spc="-5" dirty="0">
                <a:latin typeface="Times New Roman"/>
                <a:cs typeface="Times New Roman"/>
              </a:rPr>
              <a:t>Beneficiary </a:t>
            </a:r>
            <a:r>
              <a:rPr sz="2000" dirty="0">
                <a:latin typeface="Times New Roman"/>
                <a:cs typeface="Times New Roman"/>
              </a:rPr>
              <a:t>vulnerability to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 </a:t>
            </a:r>
            <a:r>
              <a:rPr sz="2000" spc="5" dirty="0">
                <a:latin typeface="Times New Roman"/>
                <a:cs typeface="Times New Roman"/>
              </a:rPr>
              <a:t>by </a:t>
            </a:r>
            <a:r>
              <a:rPr sz="2000" dirty="0">
                <a:latin typeface="Times New Roman"/>
                <a:cs typeface="Times New Roman"/>
              </a:rPr>
              <a:t>removing the SSN-based </a:t>
            </a:r>
            <a:r>
              <a:rPr lang="en-US" sz="2000" dirty="0" smtClean="0">
                <a:latin typeface="Times New Roman"/>
                <a:cs typeface="Times New Roman"/>
              </a:rPr>
              <a:t>number</a:t>
            </a:r>
            <a:r>
              <a:rPr sz="2000" dirty="0" smtClean="0">
                <a:latin typeface="Times New Roman"/>
                <a:cs typeface="Times New Roman"/>
              </a:rPr>
              <a:t> </a:t>
            </a:r>
            <a:r>
              <a:rPr sz="2000" dirty="0">
                <a:latin typeface="Times New Roman"/>
                <a:cs typeface="Times New Roman"/>
              </a:rPr>
              <a:t>from their Medicare</a:t>
            </a:r>
            <a:r>
              <a:rPr sz="2000" spc="-170" dirty="0">
                <a:latin typeface="Times New Roman"/>
                <a:cs typeface="Times New Roman"/>
              </a:rPr>
              <a:t> </a:t>
            </a:r>
            <a:r>
              <a:rPr sz="2000" spc="-5" dirty="0" smtClean="0">
                <a:latin typeface="Times New Roman"/>
                <a:cs typeface="Times New Roman"/>
              </a:rPr>
              <a:t>identification</a:t>
            </a:r>
            <a:r>
              <a:rPr lang="en-US" sz="2000" spc="-5" dirty="0" smtClean="0">
                <a:latin typeface="Times New Roman"/>
                <a:cs typeface="Times New Roman"/>
              </a:rPr>
              <a:t> </a:t>
            </a:r>
            <a:r>
              <a:rPr sz="2000" dirty="0" smtClean="0">
                <a:latin typeface="Times New Roman"/>
                <a:cs typeface="Times New Roman"/>
              </a:rPr>
              <a:t>cards </a:t>
            </a:r>
            <a:r>
              <a:rPr sz="2000" dirty="0">
                <a:latin typeface="Times New Roman"/>
                <a:cs typeface="Times New Roman"/>
              </a:rPr>
              <a:t>and </a:t>
            </a:r>
            <a:r>
              <a:rPr sz="2000" dirty="0" smtClean="0">
                <a:latin typeface="Times New Roman"/>
                <a:cs typeface="Times New Roman"/>
              </a:rPr>
              <a:t>replac</a:t>
            </a:r>
            <a:r>
              <a:rPr lang="en-US" sz="2000" dirty="0" smtClean="0">
                <a:latin typeface="Times New Roman"/>
                <a:cs typeface="Times New Roman"/>
              </a:rPr>
              <a:t>e w</a:t>
            </a:r>
            <a:r>
              <a:rPr sz="2000" dirty="0" smtClean="0">
                <a:latin typeface="Times New Roman"/>
                <a:cs typeface="Times New Roman"/>
              </a:rPr>
              <a:t>ith </a:t>
            </a:r>
            <a:r>
              <a:rPr sz="2000" dirty="0">
                <a:latin typeface="Times New Roman"/>
                <a:cs typeface="Times New Roman"/>
              </a:rPr>
              <a:t>a new </a:t>
            </a:r>
            <a:r>
              <a:rPr lang="en-US" sz="2000" dirty="0" smtClean="0">
                <a:latin typeface="Times New Roman"/>
                <a:cs typeface="Times New Roman"/>
              </a:rPr>
              <a:t>unique Medicare Number</a:t>
            </a:r>
          </a:p>
          <a:p>
            <a:pPr marL="12700" marR="5080">
              <a:lnSpc>
                <a:spcPct val="100000"/>
              </a:lnSpc>
              <a:tabLst>
                <a:tab pos="354965" algn="l"/>
                <a:tab pos="355600" algn="l"/>
              </a:tabLst>
            </a:pPr>
            <a:endParaRPr lang="en-US" sz="2000" dirty="0" smtClean="0">
              <a:latin typeface="Times New Roman"/>
              <a:cs typeface="Times New Roman"/>
            </a:endParaRPr>
          </a:p>
          <a:p>
            <a:pPr marL="355600" indent="-342900">
              <a:lnSpc>
                <a:spcPct val="100000"/>
              </a:lnSpc>
              <a:buFont typeface="Arial"/>
              <a:buChar char="•"/>
              <a:tabLst>
                <a:tab pos="354965" algn="l"/>
                <a:tab pos="355600" algn="l"/>
              </a:tabLst>
            </a:pPr>
            <a:r>
              <a:rPr sz="2000" dirty="0" smtClean="0">
                <a:latin typeface="Times New Roman"/>
                <a:cs typeface="Times New Roman"/>
              </a:rPr>
              <a:t>In </a:t>
            </a:r>
            <a:r>
              <a:rPr sz="2000" dirty="0">
                <a:latin typeface="Times New Roman"/>
                <a:cs typeface="Times New Roman"/>
              </a:rPr>
              <a:t>achieving this </a:t>
            </a:r>
            <a:r>
              <a:rPr sz="2000" spc="5" dirty="0">
                <a:latin typeface="Times New Roman"/>
                <a:cs typeface="Times New Roman"/>
              </a:rPr>
              <a:t>goal </a:t>
            </a:r>
            <a:r>
              <a:rPr sz="2000" dirty="0">
                <a:latin typeface="Times New Roman"/>
                <a:cs typeface="Times New Roman"/>
              </a:rPr>
              <a:t>CMS seeks</a:t>
            </a:r>
            <a:r>
              <a:rPr sz="2000" spc="-175" dirty="0">
                <a:latin typeface="Times New Roman"/>
                <a:cs typeface="Times New Roman"/>
              </a:rPr>
              <a:t> </a:t>
            </a:r>
            <a:r>
              <a:rPr sz="2000" dirty="0">
                <a:latin typeface="Times New Roman"/>
                <a:cs typeface="Times New Roman"/>
              </a:rPr>
              <a:t>to:</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5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110" dirty="0">
                <a:latin typeface="Times New Roman"/>
                <a:cs typeface="Times New Roman"/>
              </a:rPr>
              <a:t> </a:t>
            </a:r>
            <a:r>
              <a:rPr sz="2000" dirty="0">
                <a:latin typeface="Times New Roman"/>
                <a:cs typeface="Times New Roman"/>
              </a:rPr>
              <a:t>providers</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disruption to Medicare</a:t>
            </a:r>
            <a:r>
              <a:rPr sz="2000" spc="-125" dirty="0">
                <a:latin typeface="Times New Roman"/>
                <a:cs typeface="Times New Roman"/>
              </a:rPr>
              <a:t> </a:t>
            </a:r>
            <a:r>
              <a:rPr sz="2000" dirty="0">
                <a:latin typeface="Times New Roman"/>
                <a:cs typeface="Times New Roman"/>
              </a:rPr>
              <a:t>operations</a:t>
            </a:r>
          </a:p>
          <a:p>
            <a:pPr marL="756285" lvl="1" indent="-286385">
              <a:lnSpc>
                <a:spcPct val="100000"/>
              </a:lnSpc>
              <a:buChar char="−"/>
              <a:tabLst>
                <a:tab pos="756285" algn="l"/>
                <a:tab pos="756920" algn="l"/>
              </a:tabLst>
            </a:pPr>
            <a:r>
              <a:rPr sz="2000" dirty="0">
                <a:latin typeface="Times New Roman"/>
                <a:cs typeface="Times New Roman"/>
              </a:rPr>
              <a:t>Provide a solution to our business partners that allows usage </a:t>
            </a:r>
            <a:r>
              <a:rPr sz="2000" dirty="0" smtClean="0">
                <a:latin typeface="Times New Roman"/>
                <a:cs typeface="Times New Roman"/>
              </a:rPr>
              <a:t>of</a:t>
            </a:r>
            <a:r>
              <a:rPr lang="en-US" sz="2000" spc="-250" dirty="0">
                <a:latin typeface="Times New Roman"/>
                <a:cs typeface="Times New Roman"/>
              </a:rPr>
              <a:t> </a:t>
            </a:r>
            <a:r>
              <a:rPr sz="2000" dirty="0" smtClean="0">
                <a:latin typeface="Times New Roman"/>
                <a:cs typeface="Times New Roman"/>
              </a:rPr>
              <a:t>HICN</a:t>
            </a:r>
            <a:endParaRPr sz="2000" dirty="0">
              <a:latin typeface="Times New Roman"/>
              <a:cs typeface="Times New Roman"/>
            </a:endParaRPr>
          </a:p>
          <a:p>
            <a:pPr marL="756285">
              <a:lnSpc>
                <a:spcPct val="100000"/>
              </a:lnSpc>
            </a:pPr>
            <a:r>
              <a:rPr sz="2000" dirty="0">
                <a:latin typeface="Times New Roman"/>
                <a:cs typeface="Times New Roman"/>
              </a:rPr>
              <a:t>and/or </a:t>
            </a:r>
            <a:r>
              <a:rPr lang="en-US" sz="2000" dirty="0" smtClean="0">
                <a:latin typeface="Times New Roman"/>
                <a:cs typeface="Times New Roman"/>
              </a:rPr>
              <a:t>n</a:t>
            </a:r>
            <a:r>
              <a:rPr lang="en-US" sz="2000" spc="-5" dirty="0" smtClean="0">
                <a:latin typeface="Times New Roman"/>
                <a:cs typeface="Times New Roman"/>
              </a:rPr>
              <a:t>ew Medicare Number </a:t>
            </a:r>
            <a:r>
              <a:rPr sz="2000" dirty="0" smtClean="0">
                <a:latin typeface="Times New Roman"/>
                <a:cs typeface="Times New Roman"/>
              </a:rPr>
              <a:t>for </a:t>
            </a:r>
            <a:r>
              <a:rPr sz="2000" dirty="0">
                <a:latin typeface="Times New Roman"/>
                <a:cs typeface="Times New Roman"/>
              </a:rPr>
              <a:t>business </a:t>
            </a:r>
            <a:r>
              <a:rPr sz="2000" spc="-5" dirty="0">
                <a:latin typeface="Times New Roman"/>
                <a:cs typeface="Times New Roman"/>
              </a:rPr>
              <a:t>critical </a:t>
            </a:r>
            <a:r>
              <a:rPr sz="2000" dirty="0">
                <a:latin typeface="Times New Roman"/>
                <a:cs typeface="Times New Roman"/>
              </a:rPr>
              <a:t>data</a:t>
            </a:r>
            <a:r>
              <a:rPr sz="2000" spc="-120" dirty="0">
                <a:latin typeface="Times New Roman"/>
                <a:cs typeface="Times New Roman"/>
              </a:rPr>
              <a:t> </a:t>
            </a:r>
            <a:r>
              <a:rPr sz="2000" dirty="0">
                <a:latin typeface="Times New Roman"/>
                <a:cs typeface="Times New Roman"/>
              </a:rPr>
              <a:t>exchanges</a:t>
            </a:r>
          </a:p>
          <a:p>
            <a:pPr marL="756285" lvl="1" indent="-286385">
              <a:lnSpc>
                <a:spcPct val="100000"/>
              </a:lnSpc>
              <a:buChar char="−"/>
              <a:tabLst>
                <a:tab pos="756285" algn="l"/>
                <a:tab pos="756920" algn="l"/>
              </a:tabLst>
            </a:pPr>
            <a:r>
              <a:rPr sz="2000" dirty="0">
                <a:latin typeface="Times New Roman"/>
                <a:cs typeface="Times New Roman"/>
              </a:rPr>
              <a:t>Manage the cost, scope, and schedule for the</a:t>
            </a:r>
            <a:r>
              <a:rPr sz="2000" spc="-170" dirty="0">
                <a:latin typeface="Times New Roman"/>
                <a:cs typeface="Times New Roman"/>
              </a:rPr>
              <a:t> </a:t>
            </a:r>
            <a:r>
              <a:rPr sz="2000" dirty="0">
                <a:latin typeface="Times New Roman"/>
                <a:cs typeface="Times New Roman"/>
              </a:rPr>
              <a:t>project</a:t>
            </a:r>
          </a:p>
        </p:txBody>
      </p:sp>
      <p:sp>
        <p:nvSpPr>
          <p:cNvPr id="3" name="object 3"/>
          <p:cNvSpPr txBox="1">
            <a:spLocks noGrp="1"/>
          </p:cNvSpPr>
          <p:nvPr>
            <p:ph type="title"/>
          </p:nvPr>
        </p:nvSpPr>
        <p:spPr>
          <a:xfrm>
            <a:off x="2209800" y="256032"/>
            <a:ext cx="4419599" cy="430887"/>
          </a:xfrm>
          <a:prstGeom prst="rect">
            <a:avLst/>
          </a:prstGeom>
        </p:spPr>
        <p:txBody>
          <a:bodyPr vert="horz" wrap="square" lIns="0" tIns="0" rIns="0" bIns="0" rtlCol="0">
            <a:spAutoFit/>
          </a:bodyPr>
          <a:lstStyle/>
          <a:p>
            <a:pPr marL="12700">
              <a:lnSpc>
                <a:spcPct val="100000"/>
              </a:lnSpc>
            </a:pPr>
            <a:r>
              <a:rPr lang="en-US" spc="-5" dirty="0" smtClean="0"/>
              <a:t>Operational </a:t>
            </a:r>
            <a:r>
              <a:rPr spc="-5" dirty="0" smtClean="0"/>
              <a:t>Goal</a:t>
            </a:r>
            <a:r>
              <a:rPr lang="en-US" spc="-5" dirty="0" smtClean="0"/>
              <a:t>s</a:t>
            </a:r>
            <a:endParaRPr spc="-5" dirty="0">
              <a:solidFill>
                <a:srgbClr val="00B050"/>
              </a:solidFill>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753884580"/>
      </p:ext>
    </p:extLst>
  </p:cSld>
  <p:clrMapOvr>
    <a:masterClrMapping/>
  </p:clrMapOvr>
  <mc:AlternateContent xmlns:mc="http://schemas.openxmlformats.org/markup-compatibility/2006" xmlns:p14="http://schemas.microsoft.com/office/powerpoint/2010/main">
    <mc:Choice Requires="p14">
      <p:transition spd="slow" p14:dur="2000" advTm="35838"/>
    </mc:Choice>
    <mc:Fallback xmlns="">
      <p:transition spd="slow" advTm="358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04138"/>
            <a:ext cx="8023225" cy="3676015"/>
          </a:xfrm>
          <a:prstGeom prst="rect">
            <a:avLst/>
          </a:prstGeom>
        </p:spPr>
        <p:txBody>
          <a:bodyPr vert="horz" wrap="square" lIns="0" tIns="0" rIns="0" bIns="0" rtlCol="0">
            <a:spAutoFit/>
          </a:bodyPr>
          <a:lstStyle/>
          <a:p>
            <a:pPr marL="355600" marR="236220" indent="-342900">
              <a:lnSpc>
                <a:spcPct val="100000"/>
              </a:lnSpc>
              <a:buFont typeface="Arial"/>
              <a:buChar char="•"/>
              <a:tabLst>
                <a:tab pos="354965" algn="l"/>
                <a:tab pos="355600" algn="l"/>
              </a:tabLst>
            </a:pP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our </a:t>
            </a:r>
            <a:r>
              <a:rPr sz="2000" dirty="0">
                <a:latin typeface="Times New Roman"/>
                <a:cs typeface="Times New Roman"/>
              </a:rPr>
              <a:t>partners, CMS will address </a:t>
            </a:r>
            <a:r>
              <a:rPr sz="2000" spc="-5" dirty="0">
                <a:latin typeface="Times New Roman"/>
                <a:cs typeface="Times New Roman"/>
              </a:rPr>
              <a:t>complex systems </a:t>
            </a:r>
            <a:r>
              <a:rPr sz="2000" dirty="0">
                <a:latin typeface="Times New Roman"/>
                <a:cs typeface="Times New Roman"/>
              </a:rPr>
              <a:t>changes</a:t>
            </a:r>
            <a:r>
              <a:rPr sz="2000" spc="-180" dirty="0">
                <a:latin typeface="Times New Roman"/>
                <a:cs typeface="Times New Roman"/>
              </a:rPr>
              <a:t> </a:t>
            </a:r>
            <a:r>
              <a:rPr sz="2000" dirty="0">
                <a:latin typeface="Times New Roman"/>
                <a:cs typeface="Times New Roman"/>
              </a:rPr>
              <a:t>for  </a:t>
            </a:r>
            <a:r>
              <a:rPr sz="2000" spc="5" dirty="0">
                <a:latin typeface="Times New Roman"/>
                <a:cs typeface="Times New Roman"/>
              </a:rPr>
              <a:t>over 75 </a:t>
            </a:r>
            <a:r>
              <a:rPr sz="2000" spc="-5" dirty="0">
                <a:latin typeface="Times New Roman"/>
                <a:cs typeface="Times New Roman"/>
              </a:rPr>
              <a:t>systems, </a:t>
            </a:r>
            <a:r>
              <a:rPr sz="2000" spc="5" dirty="0">
                <a:latin typeface="Times New Roman"/>
                <a:cs typeface="Times New Roman"/>
              </a:rPr>
              <a:t>conduct </a:t>
            </a:r>
            <a:r>
              <a:rPr sz="2000" dirty="0">
                <a:latin typeface="Times New Roman"/>
                <a:cs typeface="Times New Roman"/>
              </a:rPr>
              <a:t>extensive outreach </a:t>
            </a:r>
            <a:r>
              <a:rPr sz="2000" spc="5" dirty="0">
                <a:latin typeface="Times New Roman"/>
                <a:cs typeface="Times New Roman"/>
              </a:rPr>
              <a:t>&amp; </a:t>
            </a:r>
            <a:r>
              <a:rPr sz="2000" dirty="0">
                <a:latin typeface="Times New Roman"/>
                <a:cs typeface="Times New Roman"/>
              </a:rPr>
              <a:t>education </a:t>
            </a:r>
            <a:r>
              <a:rPr sz="2000" spc="-5" dirty="0">
                <a:latin typeface="Times New Roman"/>
                <a:cs typeface="Times New Roman"/>
              </a:rPr>
              <a:t>activities </a:t>
            </a:r>
            <a:r>
              <a:rPr sz="2000" dirty="0">
                <a:latin typeface="Times New Roman"/>
                <a:cs typeface="Times New Roman"/>
              </a:rPr>
              <a:t>and  analyze the </a:t>
            </a:r>
            <a:r>
              <a:rPr sz="2000" spc="-5" dirty="0">
                <a:latin typeface="Times New Roman"/>
                <a:cs typeface="Times New Roman"/>
              </a:rPr>
              <a:t>many </a:t>
            </a:r>
            <a:r>
              <a:rPr sz="2000" dirty="0">
                <a:latin typeface="Times New Roman"/>
                <a:cs typeface="Times New Roman"/>
              </a:rPr>
              <a:t>changes that will be needed to </a:t>
            </a:r>
            <a:r>
              <a:rPr sz="2000" spc="-5" dirty="0">
                <a:latin typeface="Times New Roman"/>
                <a:cs typeface="Times New Roman"/>
              </a:rPr>
              <a:t>systems </a:t>
            </a:r>
            <a:r>
              <a:rPr sz="2000" dirty="0">
                <a:latin typeface="Times New Roman"/>
                <a:cs typeface="Times New Roman"/>
              </a:rPr>
              <a:t>and business  processes</a:t>
            </a:r>
          </a:p>
          <a:p>
            <a:pPr>
              <a:lnSpc>
                <a:spcPct val="100000"/>
              </a:lnSpc>
              <a:buFont typeface="Arial"/>
              <a:buChar char="•"/>
            </a:pPr>
            <a:endParaRPr sz="2000" dirty="0">
              <a:latin typeface="Times New Roman"/>
              <a:cs typeface="Times New Roman"/>
            </a:endParaRPr>
          </a:p>
          <a:p>
            <a:pPr marL="355600" indent="-342900">
              <a:lnSpc>
                <a:spcPct val="100000"/>
              </a:lnSpc>
              <a:buFont typeface="Arial"/>
              <a:buChar char="•"/>
              <a:tabLst>
                <a:tab pos="354965" algn="l"/>
                <a:tab pos="355600" algn="l"/>
              </a:tabLst>
            </a:pPr>
            <a:r>
              <a:rPr sz="2000" spc="-5" dirty="0">
                <a:latin typeface="Times New Roman"/>
                <a:cs typeface="Times New Roman"/>
              </a:rPr>
              <a:t>Affected </a:t>
            </a:r>
            <a:r>
              <a:rPr sz="2000" dirty="0">
                <a:latin typeface="Times New Roman"/>
                <a:cs typeface="Times New Roman"/>
              </a:rPr>
              <a:t>stakeholders</a:t>
            </a:r>
            <a:r>
              <a:rPr sz="2000" spc="-110" dirty="0">
                <a:latin typeface="Times New Roman"/>
                <a:cs typeface="Times New Roman"/>
              </a:rPr>
              <a:t> </a:t>
            </a:r>
            <a:r>
              <a:rPr sz="2000" dirty="0">
                <a:latin typeface="Times New Roman"/>
                <a:cs typeface="Times New Roman"/>
              </a:rPr>
              <a:t>include:</a:t>
            </a:r>
          </a:p>
          <a:p>
            <a:pPr marL="756285" lvl="1" indent="-286385">
              <a:lnSpc>
                <a:spcPct val="100000"/>
              </a:lnSpc>
              <a:buChar char="−"/>
              <a:tabLst>
                <a:tab pos="756285" algn="l"/>
                <a:tab pos="756920" algn="l"/>
              </a:tabLst>
            </a:pPr>
            <a:r>
              <a:rPr sz="2000" dirty="0">
                <a:latin typeface="Times New Roman"/>
                <a:cs typeface="Times New Roman"/>
              </a:rPr>
              <a:t>Federal partners, States, </a:t>
            </a:r>
            <a:r>
              <a:rPr sz="2000" spc="-5" dirty="0">
                <a:latin typeface="Times New Roman"/>
                <a:cs typeface="Times New Roman"/>
              </a:rPr>
              <a:t>Beneficiaries, </a:t>
            </a:r>
            <a:r>
              <a:rPr sz="2000" dirty="0">
                <a:latin typeface="Times New Roman"/>
                <a:cs typeface="Times New Roman"/>
              </a:rPr>
              <a:t>Providers, and</a:t>
            </a:r>
            <a:r>
              <a:rPr sz="2000" spc="-155" dirty="0">
                <a:latin typeface="Times New Roman"/>
                <a:cs typeface="Times New Roman"/>
              </a:rPr>
              <a:t> </a:t>
            </a:r>
            <a:r>
              <a:rPr sz="2000" dirty="0">
                <a:latin typeface="Times New Roman"/>
                <a:cs typeface="Times New Roman"/>
              </a:rPr>
              <a:t>Plans</a:t>
            </a:r>
          </a:p>
          <a:p>
            <a:pPr marL="756285" marR="5080" lvl="1" indent="-286385">
              <a:lnSpc>
                <a:spcPct val="100000"/>
              </a:lnSpc>
              <a:buChar char="−"/>
              <a:tabLst>
                <a:tab pos="756285" algn="l"/>
                <a:tab pos="756920" algn="l"/>
              </a:tabLst>
            </a:pPr>
            <a:r>
              <a:rPr sz="2000" dirty="0">
                <a:latin typeface="Times New Roman"/>
                <a:cs typeface="Times New Roman"/>
              </a:rPr>
              <a:t>Other key </a:t>
            </a:r>
            <a:r>
              <a:rPr sz="2000" spc="-5" dirty="0">
                <a:latin typeface="Times New Roman"/>
                <a:cs typeface="Times New Roman"/>
              </a:rPr>
              <a:t>stakeholders, </a:t>
            </a:r>
            <a:r>
              <a:rPr sz="2000" dirty="0">
                <a:latin typeface="Times New Roman"/>
                <a:cs typeface="Times New Roman"/>
              </a:rPr>
              <a:t>such as billing agencies, advocacy groups,</a:t>
            </a:r>
            <a:r>
              <a:rPr sz="2000" spc="-175" dirty="0">
                <a:latin typeface="Times New Roman"/>
                <a:cs typeface="Times New Roman"/>
              </a:rPr>
              <a:t> </a:t>
            </a:r>
            <a:r>
              <a:rPr sz="2000" dirty="0">
                <a:latin typeface="Times New Roman"/>
                <a:cs typeface="Times New Roman"/>
              </a:rPr>
              <a:t>data  warehouses,</a:t>
            </a:r>
            <a:r>
              <a:rPr sz="2000" spc="-120" dirty="0">
                <a:latin typeface="Times New Roman"/>
                <a:cs typeface="Times New Roman"/>
              </a:rPr>
              <a:t> </a:t>
            </a:r>
            <a:r>
              <a:rPr sz="2000" spc="-5" dirty="0">
                <a:latin typeface="Times New Roman"/>
                <a:cs typeface="Times New Roman"/>
              </a:rPr>
              <a:t>etc.</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067435" indent="-342900">
              <a:lnSpc>
                <a:spcPct val="100000"/>
              </a:lnSpc>
              <a:buFont typeface="Arial"/>
              <a:buChar char="•"/>
              <a:tabLst>
                <a:tab pos="354965" algn="l"/>
                <a:tab pos="355600" algn="l"/>
              </a:tabLst>
            </a:pPr>
            <a:r>
              <a:rPr sz="2000" dirty="0">
                <a:latin typeface="Times New Roman"/>
                <a:cs typeface="Times New Roman"/>
              </a:rPr>
              <a:t>CMS has been working </a:t>
            </a:r>
            <a:r>
              <a:rPr sz="2000" spc="-5" dirty="0">
                <a:latin typeface="Times New Roman"/>
                <a:cs typeface="Times New Roman"/>
              </a:rPr>
              <a:t>closely </a:t>
            </a:r>
            <a:r>
              <a:rPr sz="2000" dirty="0">
                <a:latin typeface="Times New Roman"/>
                <a:cs typeface="Times New Roman"/>
              </a:rPr>
              <a:t>with partners and stakeholders</a:t>
            </a:r>
            <a:r>
              <a:rPr sz="2000" spc="-160" dirty="0">
                <a:latin typeface="Times New Roman"/>
                <a:cs typeface="Times New Roman"/>
              </a:rPr>
              <a:t> </a:t>
            </a:r>
            <a:r>
              <a:rPr sz="2000" dirty="0">
                <a:latin typeface="Times New Roman"/>
                <a:cs typeface="Times New Roman"/>
              </a:rPr>
              <a:t>to  </a:t>
            </a:r>
            <a:r>
              <a:rPr sz="2000" spc="-5" dirty="0">
                <a:latin typeface="Times New Roman"/>
                <a:cs typeface="Times New Roman"/>
              </a:rPr>
              <a:t>implement </a:t>
            </a:r>
            <a:r>
              <a:rPr sz="2000" dirty="0">
                <a:latin typeface="Times New Roman"/>
                <a:cs typeface="Times New Roman"/>
              </a:rPr>
              <a:t>the </a:t>
            </a:r>
            <a:r>
              <a:rPr lang="en-US" sz="2000" dirty="0" smtClean="0">
                <a:latin typeface="Times New Roman"/>
                <a:cs typeface="Times New Roman"/>
              </a:rPr>
              <a:t>New Medicare Card Project</a:t>
            </a:r>
            <a:endParaRPr sz="2000" dirty="0">
              <a:latin typeface="Times New Roman"/>
              <a:cs typeface="Times New Roman"/>
            </a:endParaRPr>
          </a:p>
        </p:txBody>
      </p:sp>
      <p:sp>
        <p:nvSpPr>
          <p:cNvPr id="4" name="object 4"/>
          <p:cNvSpPr txBox="1">
            <a:spLocks noGrp="1"/>
          </p:cNvSpPr>
          <p:nvPr>
            <p:ph type="sldNum" sz="quarter" idx="4294967295"/>
          </p:nvPr>
        </p:nvSpPr>
        <p:spPr>
          <a:xfrm>
            <a:off x="8720581" y="6605117"/>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3" name="object 3"/>
          <p:cNvSpPr txBox="1">
            <a:spLocks noGrp="1"/>
          </p:cNvSpPr>
          <p:nvPr>
            <p:ph type="title"/>
          </p:nvPr>
        </p:nvSpPr>
        <p:spPr>
          <a:xfrm>
            <a:off x="1618869" y="43434"/>
            <a:ext cx="5904865" cy="871855"/>
          </a:xfrm>
          <a:prstGeom prst="rect">
            <a:avLst/>
          </a:prstGeom>
        </p:spPr>
        <p:txBody>
          <a:bodyPr vert="horz" wrap="square" lIns="0" tIns="0" rIns="0" bIns="0" rtlCol="0">
            <a:spAutoFit/>
          </a:bodyPr>
          <a:lstStyle/>
          <a:p>
            <a:pPr marL="1043940" marR="5080" indent="-1031875">
              <a:lnSpc>
                <a:spcPct val="100000"/>
              </a:lnSpc>
            </a:pPr>
            <a:r>
              <a:rPr spc="-5" dirty="0"/>
              <a:t>Complex IT Systems </a:t>
            </a:r>
            <a:r>
              <a:rPr spc="-10" dirty="0"/>
              <a:t>affecting </a:t>
            </a:r>
            <a:r>
              <a:rPr spc="-5" dirty="0"/>
              <a:t>Providers,  </a:t>
            </a:r>
            <a:r>
              <a:rPr dirty="0"/>
              <a:t>Partners, </a:t>
            </a:r>
            <a:r>
              <a:rPr spc="-5" dirty="0"/>
              <a:t>and</a:t>
            </a:r>
            <a:r>
              <a:rPr spc="-60" dirty="0"/>
              <a:t> </a:t>
            </a:r>
            <a:r>
              <a:rPr spc="-5" dirty="0"/>
              <a:t>Beneficiaries</a:t>
            </a:r>
          </a:p>
        </p:txBody>
      </p:sp>
    </p:spTree>
    <p:extLst>
      <p:ext uri="{BB962C8B-B14F-4D97-AF65-F5344CB8AC3E}">
        <p14:creationId xmlns:p14="http://schemas.microsoft.com/office/powerpoint/2010/main" val="11155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620" y="3047872"/>
            <a:ext cx="4540885" cy="984885"/>
          </a:xfrm>
          <a:prstGeom prst="rect">
            <a:avLst/>
          </a:prstGeom>
        </p:spPr>
        <p:txBody>
          <a:bodyPr vert="horz" wrap="square" lIns="0" tIns="0" rIns="0" bIns="0" rtlCol="0">
            <a:spAutoFit/>
          </a:bodyPr>
          <a:lstStyle/>
          <a:p>
            <a:pPr marL="12700">
              <a:lnSpc>
                <a:spcPct val="100000"/>
              </a:lnSpc>
            </a:pPr>
            <a:r>
              <a:rPr sz="3200" b="1" dirty="0">
                <a:solidFill>
                  <a:srgbClr val="000000"/>
                </a:solidFill>
                <a:latin typeface="Times New Roman"/>
                <a:cs typeface="Times New Roman"/>
              </a:rPr>
              <a:t>Implementation of</a:t>
            </a:r>
            <a:r>
              <a:rPr sz="3200" b="1" spc="-114" dirty="0">
                <a:solidFill>
                  <a:srgbClr val="000000"/>
                </a:solidFill>
                <a:latin typeface="Times New Roman"/>
                <a:cs typeface="Times New Roman"/>
              </a:rPr>
              <a:t> </a:t>
            </a:r>
            <a:r>
              <a:rPr lang="en-US" sz="3200" b="1" dirty="0" smtClean="0">
                <a:solidFill>
                  <a:srgbClr val="000000"/>
                </a:solidFill>
                <a:latin typeface="Times New Roman"/>
                <a:cs typeface="Times New Roman"/>
              </a:rPr>
              <a:t>New Medicare Numbers</a:t>
            </a:r>
            <a:endParaRPr sz="3200" dirty="0">
              <a:latin typeface="Times New Roman"/>
              <a:cs typeface="Times New Roman"/>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24"/>
    </mc:Choice>
    <mc:Fallback xmlns="">
      <p:transition spd="slow" advTm="6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2384626637"/>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 </a:t>
            </a:r>
            <a:r>
              <a:rPr sz="1900" spc="-5" dirty="0">
                <a:latin typeface="Times New Roman"/>
                <a:cs typeface="Times New Roman"/>
              </a:rPr>
              <a:t>or other limited circumstances still undergoing</a:t>
            </a:r>
            <a:r>
              <a:rPr sz="1900" spc="180" dirty="0">
                <a:latin typeface="Times New Roman"/>
                <a:cs typeface="Times New Roman"/>
              </a:rPr>
              <a:t> </a:t>
            </a:r>
            <a:r>
              <a:rPr sz="1900" spc="-5" dirty="0">
                <a:latin typeface="Times New Roman"/>
                <a:cs typeface="Times New Roman"/>
              </a:rPr>
              <a:t>review</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2590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indent="-342900">
              <a:buSzPct val="105000"/>
              <a:buFont typeface="Arial"/>
              <a:buChar char="•"/>
              <a:tabLst>
                <a:tab pos="354965" algn="l"/>
                <a:tab pos="355600" algn="l"/>
              </a:tabLst>
            </a:pPr>
            <a:r>
              <a:rPr lang="en-US" sz="2000" dirty="0">
                <a:latin typeface="Times New Roman"/>
                <a:cs typeface="Times New Roman"/>
              </a:rPr>
              <a:t>The transition period will </a:t>
            </a:r>
            <a:r>
              <a:rPr lang="en-US" sz="2000" spc="5" dirty="0">
                <a:latin typeface="Times New Roman"/>
                <a:cs typeface="Times New Roman"/>
              </a:rPr>
              <a:t>run </a:t>
            </a:r>
            <a:r>
              <a:rPr lang="en-US" sz="2000" dirty="0">
                <a:latin typeface="Times New Roman"/>
                <a:cs typeface="Times New Roman"/>
              </a:rPr>
              <a:t>from </a:t>
            </a:r>
            <a:r>
              <a:rPr lang="en-US" sz="2000" b="1" dirty="0">
                <a:latin typeface="Times New Roman"/>
                <a:cs typeface="Times New Roman"/>
              </a:rPr>
              <a:t>April </a:t>
            </a:r>
            <a:r>
              <a:rPr lang="en-US" sz="2000" b="1" spc="5" dirty="0">
                <a:latin typeface="Times New Roman"/>
                <a:cs typeface="Times New Roman"/>
              </a:rPr>
              <a:t>2018 </a:t>
            </a:r>
            <a:r>
              <a:rPr lang="en-US" sz="2000" b="1" dirty="0">
                <a:latin typeface="Times New Roman"/>
                <a:cs typeface="Times New Roman"/>
              </a:rPr>
              <a:t>through </a:t>
            </a:r>
            <a:r>
              <a:rPr lang="en-US" sz="2000" b="1" spc="-5" dirty="0">
                <a:latin typeface="Times New Roman"/>
                <a:cs typeface="Times New Roman"/>
              </a:rPr>
              <a:t>December </a:t>
            </a:r>
            <a:r>
              <a:rPr lang="en-US" sz="2000" b="1" spc="5" dirty="0">
                <a:latin typeface="Times New Roman"/>
                <a:cs typeface="Times New Roman"/>
              </a:rPr>
              <a:t>31,</a:t>
            </a:r>
            <a:r>
              <a:rPr lang="en-US" sz="2000" b="1" spc="-340" dirty="0">
                <a:latin typeface="Times New Roman"/>
                <a:cs typeface="Times New Roman"/>
              </a:rPr>
              <a:t>  </a:t>
            </a:r>
            <a:r>
              <a:rPr lang="en-US" sz="2000" b="1" spc="5" dirty="0">
                <a:latin typeface="Times New Roman"/>
                <a:cs typeface="Times New Roman"/>
              </a:rPr>
              <a:t>2019</a:t>
            </a:r>
          </a:p>
          <a:p>
            <a:pPr marL="12700">
              <a:buSzPct val="105000"/>
              <a:tabLst>
                <a:tab pos="354965" algn="l"/>
                <a:tab pos="355600" algn="l"/>
              </a:tabLst>
            </a:pPr>
            <a:endParaRPr lang="en-US" sz="2000" b="1"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a:cs typeface="Times New Roman"/>
              </a:rPr>
              <a:t>CMS will </a:t>
            </a:r>
            <a:r>
              <a:rPr lang="en-US" sz="2000" spc="-5" dirty="0">
                <a:latin typeface="Times New Roman"/>
                <a:cs typeface="Times New Roman"/>
              </a:rPr>
              <a:t>complete its </a:t>
            </a:r>
            <a:r>
              <a:rPr lang="en-US" sz="2000" dirty="0">
                <a:latin typeface="Times New Roman"/>
                <a:cs typeface="Times New Roman"/>
              </a:rPr>
              <a:t>system and process updates to be ready to</a:t>
            </a:r>
            <a:r>
              <a:rPr lang="en-US" sz="2000" spc="-165" dirty="0">
                <a:latin typeface="Times New Roman"/>
                <a:cs typeface="Times New Roman"/>
              </a:rPr>
              <a:t> </a:t>
            </a:r>
            <a:r>
              <a:rPr lang="en-US" sz="2000" dirty="0">
                <a:latin typeface="Times New Roman"/>
                <a:cs typeface="Times New Roman"/>
              </a:rPr>
              <a:t>accept</a:t>
            </a:r>
          </a:p>
          <a:p>
            <a:pPr marL="355600">
              <a:lnSpc>
                <a:spcPct val="100000"/>
              </a:lnSpc>
            </a:pPr>
            <a:r>
              <a:rPr lang="en-US" sz="2000" dirty="0">
                <a:latin typeface="Times New Roman"/>
                <a:cs typeface="Times New Roman"/>
              </a:rPr>
              <a:t>and return the MBI on April 1,</a:t>
            </a:r>
            <a:r>
              <a:rPr lang="en-US" sz="2000" spc="-25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a:lnSpc>
                <a:spcPct val="100000"/>
              </a:lnSpc>
            </a:pPr>
            <a:endParaRPr lang="en-US" sz="2000" dirty="0">
              <a:latin typeface="Times New Roman"/>
              <a:cs typeface="Times New Roman"/>
            </a:endParaRPr>
          </a:p>
          <a:p>
            <a:pPr marL="355600" marR="5080" indent="-342900">
              <a:lnSpc>
                <a:spcPct val="100000"/>
              </a:lnSpc>
              <a:buSzPct val="105000"/>
              <a:buFont typeface="Arial"/>
              <a:buChar char="•"/>
              <a:tabLst>
                <a:tab pos="354965" algn="l"/>
                <a:tab pos="355600" algn="l"/>
              </a:tabLst>
            </a:pPr>
            <a:r>
              <a:rPr lang="en-US" sz="2000" dirty="0">
                <a:latin typeface="Times New Roman"/>
                <a:cs typeface="Times New Roman"/>
              </a:rPr>
              <a:t>All stakeholders </a:t>
            </a:r>
            <a:r>
              <a:rPr lang="en-US" sz="2000" spc="5" dirty="0">
                <a:latin typeface="Times New Roman"/>
                <a:cs typeface="Times New Roman"/>
              </a:rPr>
              <a:t>who </a:t>
            </a:r>
            <a:r>
              <a:rPr lang="en-US" sz="2000" dirty="0">
                <a:latin typeface="Times New Roman"/>
                <a:cs typeface="Times New Roman"/>
              </a:rPr>
              <a:t>submit or receive transactions containing the HICN </a:t>
            </a:r>
            <a:r>
              <a:rPr lang="en-US" sz="2000" spc="-5" dirty="0">
                <a:latin typeface="Times New Roman"/>
                <a:cs typeface="Times New Roman"/>
              </a:rPr>
              <a:t>must modify </a:t>
            </a:r>
            <a:r>
              <a:rPr lang="en-US" sz="2000" dirty="0">
                <a:latin typeface="Times New Roman"/>
                <a:cs typeface="Times New Roman"/>
              </a:rPr>
              <a:t>their processes and </a:t>
            </a:r>
            <a:r>
              <a:rPr lang="en-US" sz="2000" spc="-5" dirty="0">
                <a:latin typeface="Times New Roman"/>
                <a:cs typeface="Times New Roman"/>
              </a:rPr>
              <a:t>systems </a:t>
            </a:r>
            <a:r>
              <a:rPr lang="en-US" sz="2000" dirty="0">
                <a:latin typeface="Times New Roman"/>
                <a:cs typeface="Times New Roman"/>
              </a:rPr>
              <a:t>to be ready to submit or</a:t>
            </a:r>
            <a:r>
              <a:rPr lang="en-US" sz="2000" spc="-110" dirty="0">
                <a:latin typeface="Times New Roman"/>
                <a:cs typeface="Times New Roman"/>
              </a:rPr>
              <a:t> </a:t>
            </a:r>
            <a:r>
              <a:rPr lang="en-US" sz="2000" dirty="0">
                <a:latin typeface="Times New Roman"/>
                <a:cs typeface="Times New Roman"/>
              </a:rPr>
              <a:t>exchange the MBI by April 1, </a:t>
            </a:r>
            <a:r>
              <a:rPr lang="en-US" sz="2000" spc="5" dirty="0">
                <a:latin typeface="Times New Roman"/>
                <a:cs typeface="Times New Roman"/>
              </a:rPr>
              <a:t>2018. </a:t>
            </a:r>
            <a:r>
              <a:rPr lang="en-US" sz="2000" dirty="0">
                <a:latin typeface="Times New Roman"/>
                <a:cs typeface="Times New Roman"/>
              </a:rPr>
              <a:t>Stakeholders </a:t>
            </a:r>
            <a:r>
              <a:rPr lang="en-US" sz="2000" spc="-5" dirty="0">
                <a:latin typeface="Times New Roman"/>
                <a:cs typeface="Times New Roman"/>
              </a:rPr>
              <a:t>may submit</a:t>
            </a:r>
            <a:r>
              <a:rPr lang="en-US" sz="2000" b="1" spc="-5" dirty="0">
                <a:latin typeface="Times New Roman"/>
                <a:cs typeface="Times New Roman"/>
              </a:rPr>
              <a:t> </a:t>
            </a:r>
            <a:r>
              <a:rPr lang="en-US" sz="2000" b="1" u="sng" dirty="0">
                <a:latin typeface="Times New Roman"/>
                <a:cs typeface="Times New Roman"/>
              </a:rPr>
              <a:t>either</a:t>
            </a:r>
            <a:r>
              <a:rPr lang="en-US" sz="2000" b="1"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MBI </a:t>
            </a:r>
            <a:r>
              <a:rPr lang="en-US" sz="2000" dirty="0">
                <a:latin typeface="Times New Roman"/>
                <a:cs typeface="Times New Roman"/>
              </a:rPr>
              <a:t>or HICN </a:t>
            </a:r>
            <a:r>
              <a:rPr lang="en-US" sz="2000" b="1" dirty="0">
                <a:latin typeface="Times New Roman"/>
                <a:cs typeface="Times New Roman"/>
              </a:rPr>
              <a:t>during the transition</a:t>
            </a:r>
            <a:r>
              <a:rPr lang="en-US" sz="2000" b="1" spc="-135" dirty="0">
                <a:latin typeface="Times New Roman"/>
                <a:cs typeface="Times New Roman"/>
              </a:rPr>
              <a:t> </a:t>
            </a:r>
            <a:r>
              <a:rPr lang="en-US" sz="2000" b="1" dirty="0">
                <a:latin typeface="Times New Roman"/>
                <a:cs typeface="Times New Roman"/>
              </a:rPr>
              <a:t>period</a:t>
            </a:r>
            <a:endParaRPr lang="en-US" sz="2000" dirty="0">
              <a:latin typeface="Times New Roman"/>
              <a:cs typeface="Times New Roman"/>
            </a:endParaRPr>
          </a:p>
          <a:p>
            <a:pPr>
              <a:lnSpc>
                <a:spcPct val="100000"/>
              </a:lnSpc>
              <a:buFont typeface="Arial"/>
              <a:buChar char="•"/>
            </a:pPr>
            <a:endParaRPr lang="en-US" sz="2000"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accept, use for processing, and return to stakeholders </a:t>
            </a:r>
            <a:r>
              <a:rPr lang="en-US" sz="2000" spc="-5" dirty="0">
                <a:latin typeface="Times New Roman" panose="02020603050405020304" pitchFamily="18" charset="0"/>
                <a:cs typeface="Times New Roman" panose="02020603050405020304" pitchFamily="18" charset="0"/>
              </a:rPr>
              <a:t>either</a:t>
            </a:r>
            <a:r>
              <a:rPr lang="en-US" sz="2000" spc="-19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p>
          <a:p>
            <a:pPr marL="355600">
              <a:lnSpc>
                <a:spcPct val="100000"/>
              </a:lnSpc>
            </a:pPr>
            <a:r>
              <a:rPr lang="en-US" sz="2000" dirty="0">
                <a:latin typeface="Times New Roman" panose="02020603050405020304" pitchFamily="18" charset="0"/>
                <a:cs typeface="Times New Roman" panose="02020603050405020304" pitchFamily="18" charset="0"/>
              </a:rPr>
              <a:t>MBI or HICN, whichever is </a:t>
            </a:r>
            <a:r>
              <a:rPr lang="en-US" sz="2000" spc="-5" dirty="0">
                <a:latin typeface="Times New Roman" panose="02020603050405020304" pitchFamily="18" charset="0"/>
                <a:cs typeface="Times New Roman" panose="02020603050405020304" pitchFamily="18" charset="0"/>
              </a:rPr>
              <a:t>submitted on the claim, </a:t>
            </a:r>
            <a:r>
              <a:rPr lang="en-US" sz="2000" b="1" dirty="0">
                <a:latin typeface="Times New Roman" panose="02020603050405020304" pitchFamily="18" charset="0"/>
                <a:cs typeface="Times New Roman" panose="02020603050405020304" pitchFamily="18" charset="0"/>
              </a:rPr>
              <a:t>during the transition</a:t>
            </a:r>
            <a:r>
              <a:rPr lang="en-US" sz="2000" b="1" spc="-14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period</a:t>
            </a:r>
          </a:p>
          <a:p>
            <a:pPr marL="355600">
              <a:lnSpc>
                <a:spcPct val="100000"/>
              </a:lnSpc>
            </a:pPr>
            <a:endParaRPr lang="en-US" sz="2000" b="1" dirty="0">
              <a:latin typeface="Times New Roman" panose="02020603050405020304" pitchFamily="18" charset="0"/>
              <a:cs typeface="Times New Roman" panose="02020603050405020304" pitchFamily="18" charset="0"/>
            </a:endParaRPr>
          </a:p>
          <a:p>
            <a:pPr marL="35560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2020</a:t>
            </a:r>
            <a:endParaRPr lang="en-US" sz="2000"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372867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4370</TotalTime>
  <Words>2451</Words>
  <Application>Microsoft Office PowerPoint</Application>
  <PresentationFormat>On-screen Show (4:3)</PresentationFormat>
  <Paragraphs>276</Paragraphs>
  <Slides>27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MS PGothic</vt:lpstr>
      <vt:lpstr>Arial</vt:lpstr>
      <vt:lpstr>Calibri</vt:lpstr>
      <vt:lpstr>Times</vt:lpstr>
      <vt:lpstr>Times New Roman</vt:lpstr>
      <vt:lpstr>Wingdings</vt:lpstr>
      <vt:lpstr>Office Theme</vt:lpstr>
      <vt:lpstr>1_Office Theme</vt:lpstr>
      <vt:lpstr>New Medicare Card Project </vt:lpstr>
      <vt:lpstr>Background</vt:lpstr>
      <vt:lpstr>Operational Goals</vt:lpstr>
      <vt:lpstr>Complex IT Systems affecting Providers,  Partners, and Beneficiaries</vt:lpstr>
      <vt:lpstr>Implementation of New Medicare Numbers</vt:lpstr>
      <vt:lpstr>Solution Concept for the New Medicare Cards</vt:lpstr>
      <vt:lpstr>HICN and MBI Number</vt:lpstr>
      <vt:lpstr>New Medicare Number Characteristics</vt:lpstr>
      <vt:lpstr>Using the New Medicare Number – During Transition</vt:lpstr>
      <vt:lpstr>MBI Generation and Transition Period</vt:lpstr>
      <vt:lpstr>Using the New Medicare Number – During Transition (2)</vt:lpstr>
      <vt:lpstr>Using the New Medicare Number – During Transition (3)</vt:lpstr>
      <vt:lpstr>Using the New Medicare Number – During Transition (4)</vt:lpstr>
      <vt:lpstr>New Medicare Number Exceptions  After the Transition Period </vt:lpstr>
      <vt:lpstr>New Medicare Number Exceptions  After the Transition Period (continued)</vt:lpstr>
      <vt:lpstr>New Medicare Card Number Implementation Milestones</vt:lpstr>
      <vt:lpstr>What Providers Need to Know to  Get Ready for the New MBI  </vt:lpstr>
      <vt:lpstr>What Providers Need to Know to  Get Ready for the New MBI (continued) </vt:lpstr>
      <vt:lpstr>Outreach and Education</vt:lpstr>
      <vt:lpstr>New Medicare Card</vt:lpstr>
      <vt:lpstr>New Card Issuance </vt:lpstr>
      <vt:lpstr>Beneficiary Outreach and Education</vt:lpstr>
      <vt:lpstr>Key Points to Reinforce</vt:lpstr>
      <vt:lpstr>Timeline for Outreach</vt:lpstr>
      <vt:lpstr>Outreach and Education Resources</vt:lpstr>
      <vt:lpstr>State Messaging</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Lois Serio</cp:lastModifiedBy>
  <cp:revision>235</cp:revision>
  <cp:lastPrinted>2017-04-19T15:20:33Z</cp:lastPrinted>
  <dcterms:created xsi:type="dcterms:W3CDTF">2017-02-02T09:22:37Z</dcterms:created>
  <dcterms:modified xsi:type="dcterms:W3CDTF">2017-11-08T19:35:01Z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_AdHocReviewCycleID">
    <vt:i4>-298879801</vt:i4>
  </property>
  <property fmtid="{D5CDD505-2E9C-101B-9397-08002B2CF9AE}" pid="7" name="_EmailSubject">
    <vt:lpwstr>State ODF Presentation</vt:lpwstr>
  </property>
  <property fmtid="{D5CDD505-2E9C-101B-9397-08002B2CF9AE}" pid="8" name="_AuthorEmail">
    <vt:lpwstr>Lois.Serio@cms.hhs.gov</vt:lpwstr>
  </property>
  <property fmtid="{D5CDD505-2E9C-101B-9397-08002B2CF9AE}" pid="9" name="_AuthorEmailDisplayName">
    <vt:lpwstr>Serio, Lois M. (CMS/OIT)</vt:lpwstr>
  </property>
</Properties>
</file>