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 id="2147483683" r:id="rId3"/>
    <p:sldMasterId id="2147483686" r:id="rId4"/>
  </p:sldMasterIdLst>
  <p:notesMasterIdLst>
    <p:notesMasterId r:id="rId29"/>
  </p:notesMasterIdLst>
  <p:handoutMasterIdLst>
    <p:handoutMasterId r:id="rId30"/>
  </p:handoutMasterIdLst>
  <p:sldIdLst>
    <p:sldId id="303" r:id="rId5"/>
    <p:sldId id="271" r:id="rId6"/>
    <p:sldId id="333" r:id="rId7"/>
    <p:sldId id="328" r:id="rId8"/>
    <p:sldId id="359" r:id="rId9"/>
    <p:sldId id="266" r:id="rId10"/>
    <p:sldId id="358" r:id="rId11"/>
    <p:sldId id="342" r:id="rId12"/>
    <p:sldId id="344" r:id="rId13"/>
    <p:sldId id="345" r:id="rId14"/>
    <p:sldId id="340" r:id="rId15"/>
    <p:sldId id="343" r:id="rId16"/>
    <p:sldId id="341" r:id="rId17"/>
    <p:sldId id="338" r:id="rId18"/>
    <p:sldId id="353" r:id="rId19"/>
    <p:sldId id="354" r:id="rId20"/>
    <p:sldId id="356" r:id="rId21"/>
    <p:sldId id="360" r:id="rId22"/>
    <p:sldId id="309" r:id="rId23"/>
    <p:sldId id="315" r:id="rId24"/>
    <p:sldId id="347" r:id="rId25"/>
    <p:sldId id="317" r:id="rId26"/>
    <p:sldId id="346" r:id="rId27"/>
    <p:sldId id="290" r:id="rId2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6" clrIdx="6">
    <p:extLst/>
  </p:cmAuthor>
  <p:cmAuthor id="1" name="AMANDA JOHNSON" initials="AJ" lastIdx="4" clrIdx="0">
    <p:extLst/>
  </p:cmAuthor>
  <p:cmAuthor id="8" name="Julie Franklin" initials="JF" lastIdx="8" clrIdx="7">
    <p:extLst/>
  </p:cmAuthor>
  <p:cmAuthor id="2" name="Joella Roland" initials="JR" lastIdx="1" clrIdx="1">
    <p:extLst/>
  </p:cmAuthor>
  <p:cmAuthor id="9" name="Christopher Koepke" initials="CK" lastIdx="5" clrIdx="8">
    <p:extLst/>
  </p:cmAuthor>
  <p:cmAuthor id="3" name="Tricia Rodgers" initials="TR" lastIdx="7" clrIdx="2">
    <p:extLst/>
  </p:cmAuthor>
  <p:cmAuthor id="4" name="JULIE KOSTERLITZ" initials="JK" lastIdx="23" clrIdx="3">
    <p:extLst/>
  </p:cmAuthor>
  <p:cmAuthor id="5" name="Erin Pressley" initials="EP" lastIdx="10" clrIdx="4">
    <p:extLst/>
  </p:cmAuthor>
  <p:cmAuthor id="6" name="Diana Rivi" initials="DR" lastIdx="3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8" autoAdjust="0"/>
    <p:restoredTop sz="95304" autoAdjust="0"/>
  </p:normalViewPr>
  <p:slideViewPr>
    <p:cSldViewPr>
      <p:cViewPr varScale="1">
        <p:scale>
          <a:sx n="69" d="100"/>
          <a:sy n="69" d="100"/>
        </p:scale>
        <p:origin x="1302" y="72"/>
      </p:cViewPr>
      <p:guideLst>
        <p:guide orient="horz" pos="2880"/>
        <p:guide pos="2160"/>
      </p:guideLst>
    </p:cSldViewPr>
  </p:slideViewPr>
  <p:outlineViewPr>
    <p:cViewPr>
      <p:scale>
        <a:sx n="33" d="100"/>
        <a:sy n="33" d="100"/>
      </p:scale>
      <p:origin x="0" y="-912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769"/>
          </a:xfrm>
          <a:prstGeom prst="rect">
            <a:avLst/>
          </a:prstGeom>
        </p:spPr>
        <p:txBody>
          <a:bodyPr vert="horz" lIns="93354" tIns="46678" rIns="93354" bIns="46678" rtlCol="0"/>
          <a:lstStyle>
            <a:lvl1pPr algn="l">
              <a:defRPr sz="1200"/>
            </a:lvl1pPr>
          </a:lstStyle>
          <a:p>
            <a:endParaRPr lang="en-US" dirty="0"/>
          </a:p>
        </p:txBody>
      </p:sp>
      <p:sp>
        <p:nvSpPr>
          <p:cNvPr id="3" name="Date Placeholder 2"/>
          <p:cNvSpPr>
            <a:spLocks noGrp="1"/>
          </p:cNvSpPr>
          <p:nvPr>
            <p:ph type="dt" sz="quarter" idx="1"/>
          </p:nvPr>
        </p:nvSpPr>
        <p:spPr>
          <a:xfrm>
            <a:off x="3980337" y="1"/>
            <a:ext cx="3044719" cy="467769"/>
          </a:xfrm>
          <a:prstGeom prst="rect">
            <a:avLst/>
          </a:prstGeom>
        </p:spPr>
        <p:txBody>
          <a:bodyPr vert="horz" lIns="93354" tIns="46678" rIns="93354" bIns="46678" rtlCol="0"/>
          <a:lstStyle>
            <a:lvl1pPr algn="r">
              <a:defRPr sz="1200"/>
            </a:lvl1pPr>
          </a:lstStyle>
          <a:p>
            <a:fld id="{79C1F877-6AE9-4508-89C8-6D242E305D4A}" type="datetimeFigureOut">
              <a:rPr lang="en-US" smtClean="0"/>
              <a:t>01/25/2018</a:t>
            </a:fld>
            <a:endParaRPr lang="en-US" dirty="0"/>
          </a:p>
        </p:txBody>
      </p:sp>
      <p:sp>
        <p:nvSpPr>
          <p:cNvPr id="4" name="Footer Placeholder 3"/>
          <p:cNvSpPr>
            <a:spLocks noGrp="1"/>
          </p:cNvSpPr>
          <p:nvPr>
            <p:ph type="ftr" sz="quarter" idx="2"/>
          </p:nvPr>
        </p:nvSpPr>
        <p:spPr>
          <a:xfrm>
            <a:off x="0" y="8844508"/>
            <a:ext cx="3044719" cy="467768"/>
          </a:xfrm>
          <a:prstGeom prst="rect">
            <a:avLst/>
          </a:prstGeom>
        </p:spPr>
        <p:txBody>
          <a:bodyPr vert="horz" lIns="93354" tIns="46678" rIns="93354" bIns="466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80337" y="8844508"/>
            <a:ext cx="3044719" cy="467768"/>
          </a:xfrm>
          <a:prstGeom prst="rect">
            <a:avLst/>
          </a:prstGeom>
        </p:spPr>
        <p:txBody>
          <a:bodyPr vert="horz" lIns="93354" tIns="46678" rIns="93354" bIns="46678"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769"/>
          </a:xfrm>
          <a:prstGeom prst="rect">
            <a:avLst/>
          </a:prstGeom>
        </p:spPr>
        <p:txBody>
          <a:bodyPr vert="horz" lIns="93354" tIns="46678" rIns="93354" bIns="46678" rtlCol="0"/>
          <a:lstStyle>
            <a:lvl1pPr algn="l">
              <a:defRPr sz="1200"/>
            </a:lvl1pPr>
          </a:lstStyle>
          <a:p>
            <a:endParaRPr lang="en-US" dirty="0"/>
          </a:p>
        </p:txBody>
      </p:sp>
      <p:sp>
        <p:nvSpPr>
          <p:cNvPr id="3" name="Date Placeholder 2"/>
          <p:cNvSpPr>
            <a:spLocks noGrp="1"/>
          </p:cNvSpPr>
          <p:nvPr>
            <p:ph type="dt" idx="1"/>
          </p:nvPr>
        </p:nvSpPr>
        <p:spPr>
          <a:xfrm>
            <a:off x="3980337" y="1"/>
            <a:ext cx="3044719" cy="467769"/>
          </a:xfrm>
          <a:prstGeom prst="rect">
            <a:avLst/>
          </a:prstGeom>
        </p:spPr>
        <p:txBody>
          <a:bodyPr vert="horz" lIns="93354" tIns="46678" rIns="93354" bIns="46678" rtlCol="0"/>
          <a:lstStyle>
            <a:lvl1pPr algn="r">
              <a:defRPr sz="1200"/>
            </a:lvl1pPr>
          </a:lstStyle>
          <a:p>
            <a:fld id="{EA30C96A-970B-485D-BC70-902C033B71E8}" type="datetimeFigureOut">
              <a:rPr lang="en-US" smtClean="0"/>
              <a:t>01/25/2018</a:t>
            </a:fld>
            <a:endParaRPr lang="en-US" dirty="0"/>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54" tIns="46678" rIns="93354" bIns="46678" rtlCol="0" anchor="ctr"/>
          <a:lstStyle/>
          <a:p>
            <a:endParaRPr lang="en-US" dirty="0"/>
          </a:p>
        </p:txBody>
      </p:sp>
      <p:sp>
        <p:nvSpPr>
          <p:cNvPr id="5" name="Notes Placeholder 4"/>
          <p:cNvSpPr>
            <a:spLocks noGrp="1"/>
          </p:cNvSpPr>
          <p:nvPr>
            <p:ph type="body" sz="quarter" idx="3"/>
          </p:nvPr>
        </p:nvSpPr>
        <p:spPr>
          <a:xfrm>
            <a:off x="702628" y="4481535"/>
            <a:ext cx="5621020" cy="3666707"/>
          </a:xfrm>
          <a:prstGeom prst="rect">
            <a:avLst/>
          </a:prstGeom>
        </p:spPr>
        <p:txBody>
          <a:bodyPr vert="horz" lIns="93354" tIns="46678" rIns="93354" bIns="466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4508"/>
            <a:ext cx="3044719" cy="467768"/>
          </a:xfrm>
          <a:prstGeom prst="rect">
            <a:avLst/>
          </a:prstGeom>
        </p:spPr>
        <p:txBody>
          <a:bodyPr vert="horz" lIns="93354" tIns="46678" rIns="93354" bIns="466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337" y="8844508"/>
            <a:ext cx="3044719" cy="467768"/>
          </a:xfrm>
          <a:prstGeom prst="rect">
            <a:avLst/>
          </a:prstGeom>
        </p:spPr>
        <p:txBody>
          <a:bodyPr vert="horz" lIns="93354" tIns="46678" rIns="93354" bIns="46678"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altformatrequest@cms.hhs.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3983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306888"/>
            <a:ext cx="5621020" cy="5005387"/>
          </a:xfrm>
        </p:spPr>
        <p:txBody>
          <a:bodyPr/>
          <a:lstStyle/>
          <a:p>
            <a:pPr algn="ctr"/>
            <a:r>
              <a:rPr lang="en-US" dirty="0" smtClean="0"/>
              <a:t>The card is perforated.</a:t>
            </a:r>
            <a:endParaRPr lang="en-US" dirty="0"/>
          </a:p>
          <a:p>
            <a:r>
              <a:rPr lang="en-US" b="1" dirty="0" smtClean="0"/>
              <a:t>Text on the back </a:t>
            </a:r>
            <a:endParaRPr lang="en-US" dirty="0"/>
          </a:p>
          <a:p>
            <a:r>
              <a:rPr lang="en-US" u="sng" dirty="0" smtClean="0"/>
              <a:t>Back of card</a:t>
            </a:r>
            <a:r>
              <a:rPr lang="en-US" dirty="0" smtClean="0"/>
              <a:t> : You may be asked to show this card when you get health care services. Only give your personal Medicare information to health care providers, your insurers, or people you trust who work with Medicare on your behalf. </a:t>
            </a:r>
            <a:r>
              <a:rPr lang="en-US" b="1" dirty="0" smtClean="0"/>
              <a:t>WARNING</a:t>
            </a:r>
            <a:r>
              <a:rPr lang="en-US" dirty="0" smtClean="0"/>
              <a:t>: Intentionally misusing this card may be considered fraud and/or other violation of federal law and is punishable by law. </a:t>
            </a:r>
            <a:r>
              <a:rPr lang="en-US" b="1" dirty="0" smtClean="0"/>
              <a:t>1-800-MEDICARE</a:t>
            </a:r>
            <a:r>
              <a:rPr lang="en-US" dirty="0" smtClean="0"/>
              <a:t> (1-800-633-4227)/TTY: 1-877-486-2048); </a:t>
            </a:r>
            <a:r>
              <a:rPr lang="en-US" b="1" dirty="0" smtClean="0"/>
              <a:t>Medicare.gov</a:t>
            </a:r>
          </a:p>
          <a:p>
            <a:endParaRPr lang="en-US" dirty="0"/>
          </a:p>
          <a:p>
            <a:r>
              <a:rPr lang="en-US" u="sng" dirty="0" smtClean="0"/>
              <a:t>Back surrounding the card</a:t>
            </a:r>
            <a:r>
              <a:rPr lang="en-US" dirty="0" smtClean="0"/>
              <a:t>: </a:t>
            </a:r>
            <a:r>
              <a:rPr lang="en-US" b="1" dirty="0" smtClean="0"/>
              <a:t>Don’t </a:t>
            </a:r>
            <a:r>
              <a:rPr lang="en-US" b="1" dirty="0"/>
              <a:t>have Part B? </a:t>
            </a:r>
            <a:r>
              <a:rPr lang="en-US" dirty="0"/>
              <a:t>In most cases, if you don’t sign up for Medicare Part B (Medical Insurance) when you’re first eligible, you’ll have to pay a late enrollment penalty for as long as you have Part B. Also, you may </a:t>
            </a:r>
            <a:r>
              <a:rPr lang="en-US" dirty="0" smtClean="0"/>
              <a:t>have to </a:t>
            </a:r>
            <a:r>
              <a:rPr lang="en-US" dirty="0"/>
              <a:t>wait until the Medicare General Enrollment Period (January 1 – March 31) to enroll in Part B and coverage will begin </a:t>
            </a:r>
            <a:r>
              <a:rPr lang="en-US" dirty="0" smtClean="0"/>
              <a:t>July 1 </a:t>
            </a:r>
            <a:r>
              <a:rPr lang="en-US" dirty="0"/>
              <a:t>of that year.</a:t>
            </a:r>
          </a:p>
          <a:p>
            <a:r>
              <a:rPr lang="en-US" dirty="0"/>
              <a:t> </a:t>
            </a:r>
          </a:p>
          <a:p>
            <a:r>
              <a:rPr lang="en-US" b="1" dirty="0"/>
              <a:t>¿No </a:t>
            </a:r>
            <a:r>
              <a:rPr lang="en-US" b="1" dirty="0" err="1"/>
              <a:t>tiene</a:t>
            </a:r>
            <a:r>
              <a:rPr lang="en-US" b="1" dirty="0"/>
              <a:t> la Parte  B?  </a:t>
            </a:r>
            <a:r>
              <a:rPr lang="en-US" dirty="0" err="1"/>
              <a:t>En</a:t>
            </a:r>
            <a:r>
              <a:rPr lang="en-US" dirty="0"/>
              <a:t> la </a:t>
            </a:r>
            <a:r>
              <a:rPr lang="en-US" dirty="0" err="1"/>
              <a:t>mayoría</a:t>
            </a:r>
            <a:r>
              <a:rPr lang="en-US" dirty="0"/>
              <a:t> de los </a:t>
            </a:r>
            <a:r>
              <a:rPr lang="en-US" dirty="0" err="1"/>
              <a:t>casos</a:t>
            </a:r>
            <a:r>
              <a:rPr lang="en-US" dirty="0"/>
              <a:t>, </a:t>
            </a:r>
            <a:r>
              <a:rPr lang="en-US" dirty="0" err="1"/>
              <a:t>si</a:t>
            </a:r>
            <a:r>
              <a:rPr lang="en-US" dirty="0"/>
              <a:t> no se inscribe </a:t>
            </a:r>
            <a:r>
              <a:rPr lang="en-US" dirty="0" err="1"/>
              <a:t>en</a:t>
            </a:r>
            <a:r>
              <a:rPr lang="en-US" dirty="0"/>
              <a:t> la Parte B de Medicare (</a:t>
            </a:r>
            <a:r>
              <a:rPr lang="en-US" dirty="0" err="1"/>
              <a:t>Seguro</a:t>
            </a:r>
            <a:r>
              <a:rPr lang="en-US" dirty="0"/>
              <a:t> </a:t>
            </a:r>
            <a:r>
              <a:rPr lang="en-US" dirty="0" err="1"/>
              <a:t>Médico</a:t>
            </a:r>
            <a:r>
              <a:rPr lang="en-US" dirty="0"/>
              <a:t>) </a:t>
            </a:r>
            <a:r>
              <a:rPr lang="en-US" dirty="0" err="1"/>
              <a:t>cuando</a:t>
            </a:r>
            <a:r>
              <a:rPr lang="en-US" dirty="0"/>
              <a:t> </a:t>
            </a:r>
            <a:r>
              <a:rPr lang="en-US" dirty="0" err="1"/>
              <a:t>es</a:t>
            </a:r>
            <a:r>
              <a:rPr lang="en-US" dirty="0"/>
              <a:t> </a:t>
            </a:r>
            <a:r>
              <a:rPr lang="en-US" dirty="0" err="1"/>
              <a:t>elegible</a:t>
            </a:r>
            <a:r>
              <a:rPr lang="en-US" dirty="0"/>
              <a:t> </a:t>
            </a:r>
            <a:r>
              <a:rPr lang="en-US" dirty="0" err="1"/>
              <a:t>por</a:t>
            </a:r>
            <a:r>
              <a:rPr lang="en-US" dirty="0"/>
              <a:t> </a:t>
            </a:r>
            <a:r>
              <a:rPr lang="en-US" dirty="0" err="1"/>
              <a:t>primera</a:t>
            </a:r>
            <a:r>
              <a:rPr lang="en-US" dirty="0"/>
              <a:t> </a:t>
            </a:r>
            <a:r>
              <a:rPr lang="en-US" dirty="0" err="1"/>
              <a:t>vez</a:t>
            </a:r>
            <a:r>
              <a:rPr lang="en-US" dirty="0"/>
              <a:t>, </a:t>
            </a:r>
            <a:r>
              <a:rPr lang="en-US" dirty="0" err="1"/>
              <a:t>tendrá</a:t>
            </a:r>
            <a:r>
              <a:rPr lang="en-US" dirty="0"/>
              <a:t> </a:t>
            </a:r>
            <a:r>
              <a:rPr lang="en-US" dirty="0" err="1"/>
              <a:t>que</a:t>
            </a:r>
            <a:r>
              <a:rPr lang="en-US" dirty="0"/>
              <a:t> </a:t>
            </a:r>
            <a:r>
              <a:rPr lang="en-US" dirty="0" err="1"/>
              <a:t>pagar</a:t>
            </a:r>
            <a:r>
              <a:rPr lang="en-US" dirty="0"/>
              <a:t> </a:t>
            </a:r>
            <a:r>
              <a:rPr lang="en-US" dirty="0" err="1"/>
              <a:t>una</a:t>
            </a:r>
            <a:r>
              <a:rPr lang="en-US" dirty="0"/>
              <a:t> </a:t>
            </a:r>
            <a:r>
              <a:rPr lang="en-US" dirty="0" err="1"/>
              <a:t>multa</a:t>
            </a:r>
            <a:r>
              <a:rPr lang="en-US" dirty="0"/>
              <a:t> </a:t>
            </a:r>
            <a:r>
              <a:rPr lang="en-US" dirty="0" err="1"/>
              <a:t>por</a:t>
            </a:r>
            <a:r>
              <a:rPr lang="en-US" dirty="0"/>
              <a:t> </a:t>
            </a:r>
            <a:r>
              <a:rPr lang="en-US" dirty="0" err="1"/>
              <a:t>inscripción</a:t>
            </a:r>
            <a:r>
              <a:rPr lang="en-US" dirty="0"/>
              <a:t> </a:t>
            </a:r>
            <a:r>
              <a:rPr lang="en-US" dirty="0" err="1"/>
              <a:t>tardía</a:t>
            </a:r>
            <a:r>
              <a:rPr lang="en-US" dirty="0"/>
              <a:t> </a:t>
            </a:r>
            <a:r>
              <a:rPr lang="en-US" dirty="0" err="1"/>
              <a:t>mientras</a:t>
            </a:r>
            <a:r>
              <a:rPr lang="en-US" dirty="0"/>
              <a:t> </a:t>
            </a:r>
            <a:r>
              <a:rPr lang="en-US" dirty="0" err="1"/>
              <a:t>tenga</a:t>
            </a:r>
            <a:r>
              <a:rPr lang="en-US" dirty="0"/>
              <a:t> la Parte B. </a:t>
            </a:r>
            <a:r>
              <a:rPr lang="en-US" dirty="0" err="1"/>
              <a:t>Además</a:t>
            </a:r>
            <a:r>
              <a:rPr lang="en-US" dirty="0"/>
              <a:t>, </a:t>
            </a:r>
            <a:r>
              <a:rPr lang="en-US" dirty="0" err="1"/>
              <a:t>puede</a:t>
            </a:r>
            <a:r>
              <a:rPr lang="en-US" dirty="0"/>
              <a:t> </a:t>
            </a:r>
            <a:r>
              <a:rPr lang="en-US" dirty="0" err="1"/>
              <a:t>tener</a:t>
            </a:r>
            <a:r>
              <a:rPr lang="en-US" dirty="0"/>
              <a:t> </a:t>
            </a:r>
            <a:r>
              <a:rPr lang="en-US" dirty="0" err="1"/>
              <a:t>que</a:t>
            </a:r>
            <a:r>
              <a:rPr lang="en-US" dirty="0"/>
              <a:t> </a:t>
            </a:r>
            <a:r>
              <a:rPr lang="en-US" dirty="0" err="1"/>
              <a:t>esperar</a:t>
            </a:r>
            <a:r>
              <a:rPr lang="en-US" dirty="0"/>
              <a:t> hasta el </a:t>
            </a:r>
            <a:r>
              <a:rPr lang="en-US" dirty="0" err="1"/>
              <a:t>Período</a:t>
            </a:r>
            <a:r>
              <a:rPr lang="en-US" dirty="0"/>
              <a:t> General de </a:t>
            </a:r>
            <a:r>
              <a:rPr lang="en-US" dirty="0" err="1"/>
              <a:t>Inscripción</a:t>
            </a:r>
            <a:r>
              <a:rPr lang="en-US" dirty="0"/>
              <a:t> de Medicare (1 de </a:t>
            </a:r>
            <a:r>
              <a:rPr lang="en-US" dirty="0" err="1"/>
              <a:t>enero</a:t>
            </a:r>
            <a:r>
              <a:rPr lang="en-US" dirty="0"/>
              <a:t> – 31 de </a:t>
            </a:r>
            <a:r>
              <a:rPr lang="en-US" dirty="0" err="1"/>
              <a:t>marzo</a:t>
            </a:r>
            <a:r>
              <a:rPr lang="en-US" dirty="0"/>
              <a:t>) para </a:t>
            </a:r>
            <a:r>
              <a:rPr lang="en-US" dirty="0" err="1"/>
              <a:t>inscribirse</a:t>
            </a:r>
            <a:r>
              <a:rPr lang="en-US" dirty="0"/>
              <a:t> </a:t>
            </a:r>
            <a:r>
              <a:rPr lang="en-US" dirty="0" err="1"/>
              <a:t>en</a:t>
            </a:r>
            <a:r>
              <a:rPr lang="en-US" dirty="0"/>
              <a:t> la Parte B y la </a:t>
            </a:r>
            <a:r>
              <a:rPr lang="en-US" dirty="0" err="1"/>
              <a:t>cobertura</a:t>
            </a:r>
            <a:r>
              <a:rPr lang="en-US" dirty="0"/>
              <a:t> </a:t>
            </a:r>
            <a:r>
              <a:rPr lang="en-US" dirty="0" err="1"/>
              <a:t>comenzará</a:t>
            </a:r>
            <a:r>
              <a:rPr lang="en-US" dirty="0"/>
              <a:t> el 1 de </a:t>
            </a:r>
            <a:r>
              <a:rPr lang="en-US" dirty="0" err="1"/>
              <a:t>julio</a:t>
            </a:r>
            <a:r>
              <a:rPr lang="en-US" dirty="0"/>
              <a:t> de </a:t>
            </a:r>
            <a:r>
              <a:rPr lang="en-US" dirty="0" err="1"/>
              <a:t>ese</a:t>
            </a:r>
            <a:r>
              <a:rPr lang="en-US" dirty="0"/>
              <a:t> </a:t>
            </a:r>
            <a:r>
              <a:rPr lang="en-US" dirty="0" err="1"/>
              <a:t>año</a:t>
            </a:r>
            <a:r>
              <a:rPr lang="en-US" dirty="0"/>
              <a:t>.</a:t>
            </a:r>
          </a:p>
          <a:p>
            <a:endParaRPr lang="en-US" dirty="0" smtClean="0"/>
          </a:p>
          <a:p>
            <a:r>
              <a:rPr lang="en-US" dirty="0" smtClean="0"/>
              <a:t>More </a:t>
            </a:r>
            <a:r>
              <a:rPr lang="en-US" dirty="0"/>
              <a:t>information/</a:t>
            </a:r>
            <a:r>
              <a:rPr lang="en-US" dirty="0" err="1"/>
              <a:t>Más</a:t>
            </a:r>
            <a:r>
              <a:rPr lang="en-US" dirty="0"/>
              <a:t> </a:t>
            </a:r>
            <a:r>
              <a:rPr lang="en-US" dirty="0" err="1"/>
              <a:t>información</a:t>
            </a:r>
            <a:r>
              <a:rPr lang="en-US" dirty="0"/>
              <a:t>: </a:t>
            </a:r>
            <a:r>
              <a:rPr lang="en-US" b="1" dirty="0" smtClean="0"/>
              <a:t>Medicare.gov</a:t>
            </a:r>
            <a:r>
              <a:rPr lang="en-US" dirty="0" smtClean="0"/>
              <a:t>; </a:t>
            </a:r>
            <a:r>
              <a:rPr lang="en-US" b="1" dirty="0" smtClean="0"/>
              <a:t>1-800-MEDICARE </a:t>
            </a:r>
            <a:r>
              <a:rPr lang="en-US" dirty="0"/>
              <a:t>(1-800-633-4227/TTY: 1-877-486-2048</a:t>
            </a:r>
            <a:r>
              <a:rPr lang="en-US" dirty="0" smtClean="0"/>
              <a:t>); Medicare </a:t>
            </a:r>
            <a:r>
              <a:rPr lang="en-US" dirty="0"/>
              <a:t>&amp; You Handbook/Manual de Medicare y </a:t>
            </a:r>
            <a:r>
              <a:rPr lang="en-US" dirty="0" err="1"/>
              <a:t>Usted</a:t>
            </a:r>
            <a:r>
              <a:rPr lang="en-US" dirty="0" smtClean="0"/>
              <a:t>.</a:t>
            </a:r>
          </a:p>
          <a:p>
            <a:endParaRPr lang="en-US" dirty="0"/>
          </a:p>
          <a:p>
            <a:r>
              <a:rPr lang="en-US" dirty="0" err="1"/>
              <a:t>如果您，或是您正在協助的個人，有關於聯邦醫療保險的問題，您有權免費</a:t>
            </a:r>
            <a:r>
              <a:rPr lang="en-US" dirty="0"/>
              <a:t>  </a:t>
            </a:r>
            <a:r>
              <a:rPr lang="en-US" dirty="0" err="1"/>
              <a:t>以您的母語，獲得幫助和訊息。與翻譯員交談，請致電</a:t>
            </a:r>
            <a:r>
              <a:rPr lang="en-US" dirty="0"/>
              <a:t> 1-800-MEDICARE </a:t>
            </a:r>
            <a:endParaRPr lang="en-US" dirty="0" smtClean="0"/>
          </a:p>
          <a:p>
            <a:r>
              <a:rPr lang="en-US" dirty="0" smtClean="0"/>
              <a:t>(</a:t>
            </a:r>
            <a:r>
              <a:rPr lang="en-US" dirty="0"/>
              <a:t>1-800-633-4227</a:t>
            </a:r>
            <a:r>
              <a:rPr lang="en-US" dirty="0" smtClean="0"/>
              <a:t>).</a:t>
            </a:r>
            <a:r>
              <a:rPr lang="en-US" dirty="0"/>
              <a:t/>
            </a:r>
            <a:br>
              <a:rPr lang="en-US" dirty="0"/>
            </a:br>
            <a:endParaRPr lang="en-US" u="sng" dirty="0"/>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10</a:t>
            </a:fld>
            <a:endParaRPr lang="en-US" dirty="0"/>
          </a:p>
        </p:txBody>
      </p:sp>
    </p:spTree>
    <p:extLst>
      <p:ext uri="{BB962C8B-B14F-4D97-AF65-F5344CB8AC3E}">
        <p14:creationId xmlns:p14="http://schemas.microsoft.com/office/powerpoint/2010/main" val="194735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11</a:t>
            </a:fld>
            <a:endParaRPr lang="en-US" dirty="0"/>
          </a:p>
        </p:txBody>
      </p:sp>
    </p:spTree>
    <p:extLst>
      <p:ext uri="{BB962C8B-B14F-4D97-AF65-F5344CB8AC3E}">
        <p14:creationId xmlns:p14="http://schemas.microsoft.com/office/powerpoint/2010/main" val="147415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12</a:t>
            </a:fld>
            <a:endParaRPr lang="en-US" dirty="0"/>
          </a:p>
        </p:txBody>
      </p:sp>
    </p:spTree>
    <p:extLst>
      <p:ext uri="{BB962C8B-B14F-4D97-AF65-F5344CB8AC3E}">
        <p14:creationId xmlns:p14="http://schemas.microsoft.com/office/powerpoint/2010/main" val="321862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Includes existing beneficiaries with </a:t>
            </a:r>
            <a:r>
              <a:rPr lang="en-US" dirty="0"/>
              <a:t>alternate format preferences in the Medicare enrollment database. As long as the beneficiary’s preference has been changed in the </a:t>
            </a:r>
            <a:r>
              <a:rPr lang="en-US" dirty="0" smtClean="0"/>
              <a:t>EDB by a week before </a:t>
            </a:r>
            <a:r>
              <a:rPr lang="en-US" dirty="0"/>
              <a:t>a mail file is run, the beneficiary will get the alternate format package.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change their alternate format preference, beneficiaries can </a:t>
            </a:r>
          </a:p>
          <a:p>
            <a:pPr marL="628650" lvl="1" indent="-171450">
              <a:buFont typeface="Arial" panose="020B0604020202020204" pitchFamily="34" charset="0"/>
              <a:buChar char="•"/>
            </a:pPr>
            <a:r>
              <a:rPr lang="en-US" dirty="0"/>
              <a:t>Call 1-800-MEDICARE</a:t>
            </a:r>
          </a:p>
          <a:p>
            <a:pPr marL="628650" lvl="1" indent="-171450">
              <a:buFont typeface="Arial" panose="020B0604020202020204" pitchFamily="34" charset="0"/>
              <a:buChar char="•"/>
            </a:pPr>
            <a:r>
              <a:rPr lang="en-US" dirty="0"/>
              <a:t>Call 1-844-ALT-FORM (1-844-258-3676). TTY: 1-844-716-3676.</a:t>
            </a:r>
          </a:p>
          <a:p>
            <a:pPr marL="628650" lvl="1" indent="-171450">
              <a:buFont typeface="Arial" panose="020B0604020202020204" pitchFamily="34" charset="0"/>
              <a:buChar char="•"/>
            </a:pPr>
            <a:r>
              <a:rPr lang="en-US" dirty="0"/>
              <a:t>Send a fax to 1-844-530-3676.</a:t>
            </a:r>
          </a:p>
          <a:p>
            <a:pPr marL="628650" lvl="1" indent="-171450">
              <a:buFont typeface="Arial" panose="020B0604020202020204" pitchFamily="34" charset="0"/>
              <a:buChar char="•"/>
            </a:pPr>
            <a:r>
              <a:rPr lang="en-US" dirty="0"/>
              <a:t>Send an email to </a:t>
            </a:r>
            <a:r>
              <a:rPr lang="en-US" dirty="0">
                <a:hlinkClick r:id="rId3" tooltip="altformatrequest@cms.hhs.gov"/>
              </a:rPr>
              <a:t>altformatrequest@cms.hhs.gov</a:t>
            </a:r>
            <a:r>
              <a:rPr lang="en-US" dirty="0"/>
              <a:t>.</a:t>
            </a:r>
          </a:p>
          <a:p>
            <a:pPr marL="628650" lvl="1" indent="-171450">
              <a:buFont typeface="Arial" panose="020B0604020202020204" pitchFamily="34" charset="0"/>
              <a:buChar char="•"/>
            </a:pPr>
            <a:r>
              <a:rPr lang="en-US" dirty="0"/>
              <a:t>Send a letter to: </a:t>
            </a:r>
            <a:br>
              <a:rPr lang="en-US" dirty="0"/>
            </a:br>
            <a:r>
              <a:rPr lang="en-US" i="1" dirty="0"/>
              <a:t>Centers for Medicare &amp; Medicaid Services</a:t>
            </a:r>
            <a:br>
              <a:rPr lang="en-US" i="1" dirty="0"/>
            </a:br>
            <a:r>
              <a:rPr lang="en-US" i="1" dirty="0"/>
              <a:t>Offices of Hearings and Inquiries (OHI)</a:t>
            </a:r>
            <a:br>
              <a:rPr lang="en-US" i="1" dirty="0"/>
            </a:br>
            <a:r>
              <a:rPr lang="en-US" i="1" dirty="0"/>
              <a:t>7500 Security Boulevard, Mail Stop S1-13-25</a:t>
            </a:r>
            <a:br>
              <a:rPr lang="en-US" i="1" dirty="0"/>
            </a:br>
            <a:r>
              <a:rPr lang="en-US" i="1" dirty="0"/>
              <a:t>Baltimore, MD 21244-1850</a:t>
            </a:r>
            <a:br>
              <a:rPr lang="en-US" i="1" dirty="0"/>
            </a:br>
            <a:r>
              <a:rPr lang="en-US" i="1" dirty="0"/>
              <a:t>Attn: Customer Accessibility Resource Staff</a:t>
            </a:r>
            <a:endParaRPr lang="en-US" dirty="0"/>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13</a:t>
            </a:fld>
            <a:endParaRPr lang="en-US" dirty="0"/>
          </a:p>
        </p:txBody>
      </p:sp>
    </p:spTree>
    <p:extLst>
      <p:ext uri="{BB962C8B-B14F-4D97-AF65-F5344CB8AC3E}">
        <p14:creationId xmlns:p14="http://schemas.microsoft.com/office/powerpoint/2010/main" val="59248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anose="020B0604020202020204" pitchFamily="34" charset="0"/>
              <a:buChar char="•"/>
            </a:pPr>
            <a:r>
              <a:rPr lang="en-US" dirty="0"/>
              <a:t>Beneficiaries should make sure their address is correct in Social Security’s files</a:t>
            </a:r>
            <a:endParaRPr lang="en-US" sz="1100" dirty="0"/>
          </a:p>
          <a:p>
            <a:pPr marL="629844" lvl="1" indent="-171776">
              <a:buFont typeface="Arial" panose="020B0604020202020204" pitchFamily="34" charset="0"/>
              <a:buChar char="•"/>
            </a:pPr>
            <a:r>
              <a:rPr lang="en-US" dirty="0"/>
              <a:t>CMS mails cards based on the address of record at SSA</a:t>
            </a:r>
            <a:endParaRPr lang="en-US" sz="1100" dirty="0"/>
          </a:p>
          <a:p>
            <a:pPr marL="629844" lvl="1" indent="-171776">
              <a:buFont typeface="Arial" panose="020B0604020202020204" pitchFamily="34" charset="0"/>
              <a:buChar char="•"/>
            </a:pPr>
            <a:r>
              <a:rPr lang="en-US" dirty="0"/>
              <a:t>Can check address and make updates to it via MySocialSecurity.gov – this is the fastest way to check and make changes</a:t>
            </a:r>
            <a:endParaRPr lang="en-US" sz="1100" dirty="0"/>
          </a:p>
          <a:p>
            <a:pPr marL="629844" lvl="1" indent="-171776">
              <a:buFont typeface="Arial" panose="020B0604020202020204" pitchFamily="34" charset="0"/>
              <a:buChar char="•"/>
            </a:pPr>
            <a:r>
              <a:rPr lang="en-US" dirty="0"/>
              <a:t>Can call SSA’s toll-free helpline or visit a local office.</a:t>
            </a:r>
            <a:endParaRPr lang="en-US" sz="1100" dirty="0"/>
          </a:p>
          <a:p>
            <a:pPr marL="171776" indent="-171776">
              <a:buFont typeface="Arial" panose="020B0604020202020204" pitchFamily="34" charset="0"/>
              <a:buChar char="•"/>
            </a:pPr>
            <a:r>
              <a:rPr lang="en-US" dirty="0"/>
              <a:t>Beneficiaries who lose their card (or their card gets destroyed – torn, worn out) will continue to be able to get a replacement (duplicate) cards by visiting Medicare.gov, calling 1-800 Medicare, visiting MySocialSecurity.gov or calling SSA’s toll-free helpline.</a:t>
            </a:r>
            <a:r>
              <a:rPr lang="en-US" sz="800" dirty="0"/>
              <a:t> </a:t>
            </a:r>
            <a:endParaRPr lang="en-US" sz="1100" dirty="0"/>
          </a:p>
          <a:p>
            <a:pPr marL="171776" indent="-171776">
              <a:buFont typeface="Arial" panose="020B0604020202020204" pitchFamily="34" charset="0"/>
              <a:buChar char="•"/>
            </a:pPr>
            <a:r>
              <a:rPr lang="en-US" dirty="0">
                <a:cs typeface="Times New Roman"/>
              </a:rPr>
              <a:t>Once their card is mailed, someone with Medicare can also access their new Medicare Number on a Medicare Summary Notice or through MyMedicare.gov</a:t>
            </a:r>
            <a:r>
              <a:rPr lang="en-US" spc="5" dirty="0">
                <a:cs typeface="Times New Roman"/>
              </a:rPr>
              <a:t> </a:t>
            </a:r>
            <a:endParaRPr lang="en-US" dirty="0"/>
          </a:p>
          <a:p>
            <a:pPr marL="171776" indent="-171776">
              <a:buFont typeface="Arial" panose="020B0604020202020204" pitchFamily="34" charset="0"/>
              <a:buChar char="•"/>
            </a:pPr>
            <a:r>
              <a:rPr lang="en-US" dirty="0"/>
              <a:t>Don’t encourage beneficiaries to request replacement cards to get the new Medicare card quickly</a:t>
            </a:r>
            <a:endParaRPr lang="en-US" sz="1100" dirty="0"/>
          </a:p>
          <a:p>
            <a:pPr marL="629844" lvl="1" indent="-171776">
              <a:buFont typeface="Arial" panose="020B0604020202020204" pitchFamily="34" charset="0"/>
              <a:buChar char="•"/>
            </a:pPr>
            <a:r>
              <a:rPr lang="en-US" dirty="0"/>
              <a:t>We will be producing large volumes of cards as quickly as possible</a:t>
            </a:r>
            <a:endParaRPr lang="en-US" sz="1100" dirty="0"/>
          </a:p>
          <a:p>
            <a:pPr marL="629844" lvl="1" indent="-171776">
              <a:buFont typeface="Arial" panose="020B0604020202020204" pitchFamily="34" charset="0"/>
              <a:buChar char="•"/>
            </a:pPr>
            <a:r>
              <a:rPr lang="en-US" dirty="0"/>
              <a:t>Surges in replacement card requests will not be able to be delivered</a:t>
            </a:r>
            <a:endParaRPr lang="en-US" sz="1100" dirty="0"/>
          </a:p>
          <a:p>
            <a:pPr marL="629844" lvl="1" indent="-171776">
              <a:buFont typeface="Arial" panose="020B0604020202020204" pitchFamily="34" charset="0"/>
              <a:buChar char="•"/>
            </a:pPr>
            <a:r>
              <a:rPr lang="en-US" dirty="0"/>
              <a:t>The current card is usable until January 2020</a:t>
            </a:r>
            <a:endParaRPr lang="en-US" sz="1100" dirty="0"/>
          </a:p>
          <a:p>
            <a:pPr marL="171776" indent="-171776">
              <a:buFont typeface="Arial" panose="020B0604020202020204" pitchFamily="34" charset="0"/>
              <a:buChar char="•"/>
            </a:pPr>
            <a:r>
              <a:rPr lang="en-US" dirty="0"/>
              <a:t>Beneficiaries who believe their new, random Medicare number has been compromised (e.g., stolen, victim of identity theft, Medicare fraud) will be able to get a new MBI number by contacting 1-800-Medicare</a:t>
            </a:r>
            <a:endParaRPr lang="en-US" sz="1100" dirty="0"/>
          </a:p>
          <a:p>
            <a:pPr marL="629844" lvl="1" indent="-171776">
              <a:buFont typeface="Arial" panose="020B0604020202020204" pitchFamily="34" charset="0"/>
              <a:buChar char="•"/>
            </a:pPr>
            <a:r>
              <a:rPr lang="en-US" dirty="0"/>
              <a:t>All Medicare numbers are random and no requests for specific number can be granted</a:t>
            </a:r>
            <a:endParaRPr lang="en-US" sz="1100" dirty="0"/>
          </a:p>
          <a:p>
            <a:endParaRPr lang="en-US" dirty="0" smtClean="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14</a:t>
            </a:fld>
            <a:endParaRPr lang="en-US" dirty="0"/>
          </a:p>
        </p:txBody>
      </p:sp>
    </p:spTree>
    <p:extLst>
      <p:ext uri="{BB962C8B-B14F-4D97-AF65-F5344CB8AC3E}">
        <p14:creationId xmlns:p14="http://schemas.microsoft.com/office/powerpoint/2010/main" val="390629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15</a:t>
            </a:fld>
            <a:endParaRPr lang="en-US" dirty="0"/>
          </a:p>
        </p:txBody>
      </p:sp>
    </p:spTree>
    <p:extLst>
      <p:ext uri="{BB962C8B-B14F-4D97-AF65-F5344CB8AC3E}">
        <p14:creationId xmlns:p14="http://schemas.microsoft.com/office/powerpoint/2010/main" val="202629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16</a:t>
            </a:fld>
            <a:endParaRPr lang="en-US" dirty="0"/>
          </a:p>
        </p:txBody>
      </p:sp>
    </p:spTree>
    <p:extLst>
      <p:ext uri="{BB962C8B-B14F-4D97-AF65-F5344CB8AC3E}">
        <p14:creationId xmlns:p14="http://schemas.microsoft.com/office/powerpoint/2010/main" val="73782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17</a:t>
            </a:fld>
            <a:endParaRPr lang="en-US" dirty="0"/>
          </a:p>
        </p:txBody>
      </p:sp>
    </p:spTree>
    <p:extLst>
      <p:ext uri="{BB962C8B-B14F-4D97-AF65-F5344CB8AC3E}">
        <p14:creationId xmlns:p14="http://schemas.microsoft.com/office/powerpoint/2010/main" val="35544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Times New Roman" panose="02020603050405020304" pitchFamily="18" charset="0"/>
                <a:cs typeface="Times New Roman" panose="02020603050405020304" pitchFamily="18" charset="0"/>
              </a:rPr>
              <a:t>Most products are also available</a:t>
            </a:r>
            <a:r>
              <a:rPr lang="en-US" kern="0" baseline="0" dirty="0" smtClean="0">
                <a:solidFill>
                  <a:sysClr val="windowText" lastClr="000000"/>
                </a:solidFill>
                <a:latin typeface="Times New Roman" panose="02020603050405020304" pitchFamily="18" charset="0"/>
                <a:cs typeface="Times New Roman" panose="02020603050405020304" pitchFamily="18" charset="0"/>
              </a:rPr>
              <a:t> to order free copies at </a:t>
            </a:r>
            <a:r>
              <a:rPr lang="en-US" kern="0" dirty="0" smtClean="0">
                <a:solidFill>
                  <a:sysClr val="windowText" lastClr="000000"/>
                </a:solidFill>
                <a:latin typeface="Times New Roman" panose="02020603050405020304" pitchFamily="18" charset="0"/>
                <a:cs typeface="Times New Roman" panose="02020603050405020304" pitchFamily="18" charset="0"/>
              </a:rPr>
              <a:t>Productordering.cms.hhs.gov.</a:t>
            </a:r>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18</a:t>
            </a:fld>
            <a:endParaRPr lang="en-US" dirty="0"/>
          </a:p>
        </p:txBody>
      </p:sp>
    </p:spTree>
    <p:extLst>
      <p:ext uri="{BB962C8B-B14F-4D97-AF65-F5344CB8AC3E}">
        <p14:creationId xmlns:p14="http://schemas.microsoft.com/office/powerpoint/2010/main" val="252080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Times New Roman" panose="02020603050405020304" pitchFamily="18" charset="0"/>
                <a:cs typeface="Times New Roman" panose="02020603050405020304" pitchFamily="18" charset="0"/>
              </a:rPr>
              <a:t>Most products are also available</a:t>
            </a:r>
            <a:r>
              <a:rPr lang="en-US" kern="0" baseline="0" dirty="0" smtClean="0">
                <a:solidFill>
                  <a:sysClr val="windowText" lastClr="000000"/>
                </a:solidFill>
                <a:latin typeface="Times New Roman" panose="02020603050405020304" pitchFamily="18" charset="0"/>
                <a:cs typeface="Times New Roman" panose="02020603050405020304" pitchFamily="18" charset="0"/>
              </a:rPr>
              <a:t> to order free copies at </a:t>
            </a:r>
            <a:r>
              <a:rPr lang="en-US" kern="0" dirty="0" smtClean="0">
                <a:solidFill>
                  <a:sysClr val="windowText" lastClr="000000"/>
                </a:solidFill>
                <a:latin typeface="Times New Roman" panose="02020603050405020304" pitchFamily="18" charset="0"/>
                <a:cs typeface="Times New Roman" panose="02020603050405020304" pitchFamily="18" charset="0"/>
              </a:rPr>
              <a:t>Productordering.cms.hhs.gov.</a:t>
            </a:r>
            <a:endParaRPr lang="en-US" dirty="0" smtClean="0"/>
          </a:p>
          <a:p>
            <a:endParaRPr lang="en-US" dirty="0"/>
          </a:p>
        </p:txBody>
      </p:sp>
      <p:sp>
        <p:nvSpPr>
          <p:cNvPr id="4" name="Slide Number Placeholder 3"/>
          <p:cNvSpPr>
            <a:spLocks noGrp="1"/>
          </p:cNvSpPr>
          <p:nvPr>
            <p:ph type="sldNum" sz="quarter" idx="10"/>
          </p:nvPr>
        </p:nvSpPr>
        <p:spPr/>
        <p:txBody>
          <a:bodyPr/>
          <a:lstStyle/>
          <a:p>
            <a:fld id="{F3632CBA-AE12-4BFB-9DCC-DBE35052605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5826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20</a:t>
            </a:fld>
            <a:endParaRPr lang="en-US" dirty="0"/>
          </a:p>
        </p:txBody>
      </p:sp>
    </p:spTree>
    <p:extLst>
      <p:ext uri="{BB962C8B-B14F-4D97-AF65-F5344CB8AC3E}">
        <p14:creationId xmlns:p14="http://schemas.microsoft.com/office/powerpoint/2010/main" val="231062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21</a:t>
            </a:fld>
            <a:endParaRPr lang="en-US" dirty="0"/>
          </a:p>
        </p:txBody>
      </p:sp>
    </p:spTree>
    <p:extLst>
      <p:ext uri="{BB962C8B-B14F-4D97-AF65-F5344CB8AC3E}">
        <p14:creationId xmlns:p14="http://schemas.microsoft.com/office/powerpoint/2010/main" val="267326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22</a:t>
            </a:fld>
            <a:endParaRPr lang="en-US" dirty="0"/>
          </a:p>
        </p:txBody>
      </p:sp>
    </p:spTree>
    <p:extLst>
      <p:ext uri="{BB962C8B-B14F-4D97-AF65-F5344CB8AC3E}">
        <p14:creationId xmlns:p14="http://schemas.microsoft.com/office/powerpoint/2010/main" val="71234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23</a:t>
            </a:fld>
            <a:endParaRPr lang="en-US" dirty="0"/>
          </a:p>
        </p:txBody>
      </p:sp>
    </p:spTree>
    <p:extLst>
      <p:ext uri="{BB962C8B-B14F-4D97-AF65-F5344CB8AC3E}">
        <p14:creationId xmlns:p14="http://schemas.microsoft.com/office/powerpoint/2010/main" val="712312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24</a:t>
            </a:fld>
            <a:endParaRPr lang="en-US" dirty="0"/>
          </a:p>
        </p:txBody>
      </p:sp>
    </p:spTree>
    <p:extLst>
      <p:ext uri="{BB962C8B-B14F-4D97-AF65-F5344CB8AC3E}">
        <p14:creationId xmlns:p14="http://schemas.microsoft.com/office/powerpoint/2010/main" val="171488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196199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National survey conducted by telephone and online in October 2017 with a total of </a:t>
            </a:r>
            <a:r>
              <a:rPr lang="en-US" dirty="0"/>
              <a:t>612 </a:t>
            </a:r>
            <a:r>
              <a:rPr lang="en-US" dirty="0" smtClean="0"/>
              <a:t>current Medicare beneficiaries.</a:t>
            </a:r>
          </a:p>
          <a:p>
            <a:pPr lvl="0"/>
            <a:r>
              <a:rPr lang="en-US" dirty="0" smtClean="0"/>
              <a:t>Purpose: examine awareness and expectations about the new Medicare card project</a:t>
            </a:r>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4</a:t>
            </a:fld>
            <a:endParaRPr lang="en-US" dirty="0"/>
          </a:p>
        </p:txBody>
      </p:sp>
    </p:spTree>
    <p:extLst>
      <p:ext uri="{BB962C8B-B14F-4D97-AF65-F5344CB8AC3E}">
        <p14:creationId xmlns:p14="http://schemas.microsoft.com/office/powerpoint/2010/main" val="378137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5</a:t>
            </a:fld>
            <a:endParaRPr lang="en-US" dirty="0"/>
          </a:p>
        </p:txBody>
      </p:sp>
    </p:spTree>
    <p:extLst>
      <p:ext uri="{BB962C8B-B14F-4D97-AF65-F5344CB8AC3E}">
        <p14:creationId xmlns:p14="http://schemas.microsoft.com/office/powerpoint/2010/main" val="357448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4"/>
            <a:ext cx="5712667" cy="4067439"/>
          </a:xfrm>
        </p:spPr>
        <p:txBody>
          <a:bodyPr/>
          <a:lstStyle/>
          <a:p>
            <a:pPr marL="171776" indent="-171776">
              <a:buFont typeface="Arial" panose="020B0604020202020204" pitchFamily="34" charset="0"/>
              <a:buChar char="•"/>
            </a:pPr>
            <a:r>
              <a:rPr lang="en-US" dirty="0"/>
              <a:t>Beginning April 2018, Medicare cards with Social Security Numbers will stop.</a:t>
            </a:r>
            <a:endParaRPr lang="en-US" sz="1100" dirty="0"/>
          </a:p>
          <a:p>
            <a:pPr marL="629844" lvl="1" indent="-171776">
              <a:buFont typeface="Arial" panose="020B0604020202020204" pitchFamily="34" charset="0"/>
              <a:buChar char="•"/>
            </a:pPr>
            <a:r>
              <a:rPr lang="en-US" dirty="0"/>
              <a:t>Once the art switches formally in April 2018, all cards produced will be the new card with the random number</a:t>
            </a:r>
            <a:endParaRPr lang="en-US" sz="1100" dirty="0"/>
          </a:p>
          <a:p>
            <a:pPr marL="629844" lvl="1" indent="-171776">
              <a:buFont typeface="Arial" panose="020B0604020202020204" pitchFamily="34" charset="0"/>
              <a:buChar char="•"/>
            </a:pPr>
            <a:r>
              <a:rPr lang="en-US" dirty="0"/>
              <a:t>New beneficiaries will get a card with the random number, regardless of where they live</a:t>
            </a:r>
            <a:endParaRPr lang="en-US" sz="1100" dirty="0"/>
          </a:p>
          <a:p>
            <a:pPr marL="629844" lvl="1" indent="-171776">
              <a:buFont typeface="Arial" panose="020B0604020202020204" pitchFamily="34" charset="0"/>
              <a:buChar char="•"/>
            </a:pPr>
            <a:r>
              <a:rPr lang="en-US" dirty="0"/>
              <a:t>Existing beneficiaries will get a new card over a period of approximately 12 months</a:t>
            </a:r>
            <a:endParaRPr lang="en-US" sz="1100" dirty="0"/>
          </a:p>
          <a:p>
            <a:pPr marL="171776" indent="-171776">
              <a:buFont typeface="Arial" panose="020B0604020202020204" pitchFamily="34" charset="0"/>
              <a:buChar char="•"/>
            </a:pPr>
            <a:r>
              <a:rPr lang="en-US" dirty="0"/>
              <a:t>Medicare cards will be mailed by the U.S. Post Office via first class mail    </a:t>
            </a:r>
            <a:endParaRPr lang="en-US" sz="1100" dirty="0"/>
          </a:p>
          <a:p>
            <a:endParaRPr lang="en-US" sz="1100" dirty="0"/>
          </a:p>
          <a:p>
            <a:pPr marL="171776" indent="-171776">
              <a:buFont typeface="Arial" panose="020B0604020202020204" pitchFamily="34" charset="0"/>
              <a:buChar char="•"/>
            </a:pPr>
            <a:r>
              <a:rPr lang="en-US" dirty="0" smtClean="0"/>
              <a:t>A </a:t>
            </a:r>
            <a:r>
              <a:rPr lang="en-US" dirty="0"/>
              <a:t>beneficiary who doesn’t get their new card by April 2019, should check their address of record at the Social Security Administration to make sure their address is up to </a:t>
            </a:r>
            <a:r>
              <a:rPr lang="en-US" dirty="0" smtClean="0"/>
              <a:t>date</a:t>
            </a:r>
          </a:p>
          <a:p>
            <a:endParaRPr lang="en-US" sz="1100" dirty="0"/>
          </a:p>
          <a:p>
            <a:pPr marL="171776" indent="-171776">
              <a:buFont typeface="Arial" panose="020B0604020202020204" pitchFamily="34" charset="0"/>
              <a:buChar char="•"/>
            </a:pPr>
            <a:r>
              <a:rPr lang="en-US" dirty="0"/>
              <a:t>Beneficiaries can also obtain a benefit verification notice, which will include the new Medicare number, by visiting their MySocialSecurity.gov account.  </a:t>
            </a:r>
            <a:endParaRPr lang="en-US" dirty="0" smtClean="0"/>
          </a:p>
          <a:p>
            <a:pPr marL="171776" indent="-171776">
              <a:buFont typeface="Arial" panose="020B0604020202020204" pitchFamily="34" charset="0"/>
              <a:buChar char="•"/>
            </a:pPr>
            <a:endParaRPr lang="en-US" sz="1100" dirty="0"/>
          </a:p>
          <a:p>
            <a:pPr marL="171776" indent="-171776">
              <a:buFont typeface="Arial" panose="020B0604020202020204" pitchFamily="34" charset="0"/>
              <a:buChar char="•"/>
            </a:pPr>
            <a:r>
              <a:rPr lang="en-US" dirty="0"/>
              <a:t>Either the SSN-based or the new random number-based cards can be used through December 2019</a:t>
            </a:r>
            <a:endParaRPr lang="en-US" sz="1100" dirty="0"/>
          </a:p>
          <a:p>
            <a:pPr marL="629844" lvl="1" indent="-171776">
              <a:buFont typeface="Arial" panose="020B0604020202020204" pitchFamily="34" charset="0"/>
              <a:buChar char="•"/>
            </a:pPr>
            <a:r>
              <a:rPr lang="en-US" dirty="0"/>
              <a:t>Beneficiaries can use either number to get services in Original Medicare or to enroll in a Medicare health or drug </a:t>
            </a:r>
            <a:r>
              <a:rPr lang="en-US" dirty="0" smtClean="0"/>
              <a:t>plan</a:t>
            </a:r>
            <a:endParaRPr lang="en-US" sz="800" dirty="0"/>
          </a:p>
          <a:p>
            <a:pPr marL="458068" lvl="1"/>
            <a:endParaRPr lang="en-US" sz="1100" dirty="0"/>
          </a:p>
          <a:p>
            <a:pPr marL="171776" indent="-171776">
              <a:buFont typeface="Arial" panose="020B0604020202020204" pitchFamily="34" charset="0"/>
              <a:buChar char="•"/>
            </a:pPr>
            <a:r>
              <a:rPr lang="en-US" dirty="0"/>
              <a:t>Beginning January 1, 2020 only the new card will be usable</a:t>
            </a:r>
            <a:endParaRPr lang="en-US" sz="1100" dirty="0"/>
          </a:p>
          <a:p>
            <a:r>
              <a:rPr lang="en-US" sz="1100" dirty="0"/>
              <a:t> </a:t>
            </a:r>
            <a:endParaRPr lang="en-US" dirty="0"/>
          </a:p>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6</a:t>
            </a:fld>
            <a:endParaRPr lang="en-US" dirty="0"/>
          </a:p>
        </p:txBody>
      </p:sp>
    </p:spTree>
    <p:extLst>
      <p:ext uri="{BB962C8B-B14F-4D97-AF65-F5344CB8AC3E}">
        <p14:creationId xmlns:p14="http://schemas.microsoft.com/office/powerpoint/2010/main" val="81380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7859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8</a:t>
            </a:fld>
            <a:endParaRPr lang="en-US" dirty="0"/>
          </a:p>
        </p:txBody>
      </p:sp>
    </p:spTree>
    <p:extLst>
      <p:ext uri="{BB962C8B-B14F-4D97-AF65-F5344CB8AC3E}">
        <p14:creationId xmlns:p14="http://schemas.microsoft.com/office/powerpoint/2010/main" val="312832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40744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80441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91086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257059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35213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4066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41255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95784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72325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pic>
        <p:nvPicPr>
          <p:cNvPr id="9" name="Picture 8" title="Centers for Medicare and Medicaid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37" y="304800"/>
            <a:ext cx="2331331"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095671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7022FF3C-310F-4809-A5BE-BC5BA8AA108D}" type="slidenum">
              <a:rPr lang="en-US" smtClean="0">
                <a:solidFill>
                  <a:prstClr val="black"/>
                </a:solidFill>
              </a:rPr>
              <a:pPr/>
              <a:t>‹#›</a:t>
            </a:fld>
            <a:endParaRPr lang="en-US" dirty="0">
              <a:solidFill>
                <a:prstClr val="black"/>
              </a:solidFill>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75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103503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135834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8756" y="256794"/>
            <a:ext cx="3126486" cy="861774"/>
          </a:xfrm>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51"/>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31117844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51790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70"/>
            <a:ext cx="3126486" cy="369332"/>
          </a:xfrm>
        </p:spPr>
        <p:txBody>
          <a:bodyPr lIns="0" tIns="0" rIns="0" bIns="0"/>
          <a:lstStyle>
            <a:lvl1pPr algn="ctr">
              <a:defRPr sz="24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7"/>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2521103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82262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1503"/>
            <a:ext cx="3008313" cy="230832"/>
          </a:xfrm>
        </p:spPr>
        <p:txBody>
          <a:bodyPr anchor="b"/>
          <a:lstStyle>
            <a:lvl1pPr algn="l">
              <a:defRPr sz="15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5"/>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07385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62051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71144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65E48-1B53-497D-9DC7-C2863C52EBE3}" type="datetimeFigureOut">
              <a:rPr lang="en-US" smtClean="0"/>
              <a:t>01/25/2018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921684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65E48-1B53-497D-9DC7-C2863C52EBE3}" type="datetimeFigureOut">
              <a:rPr lang="en-US" smtClean="0"/>
              <a:t>01/25/2018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388BE-9C2E-43C0-B6C6-92C3C02DA057}" type="slidenum">
              <a:rPr lang="en-US" smtClean="0"/>
              <a:t>‹#›</a:t>
            </a:fld>
            <a:endParaRPr lang="en-US" dirty="0"/>
          </a:p>
        </p:txBody>
      </p:sp>
    </p:spTree>
    <p:extLst>
      <p:ext uri="{BB962C8B-B14F-4D97-AF65-F5344CB8AC3E}">
        <p14:creationId xmlns:p14="http://schemas.microsoft.com/office/powerpoint/2010/main" val="16364491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964343817"/>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sz="1350" dirty="0">
              <a:solidFill>
                <a:prstClr val="black"/>
              </a:solidFill>
            </a:endParaRPr>
          </a:p>
        </p:txBody>
      </p:sp>
      <p:sp>
        <p:nvSpPr>
          <p:cNvPr id="17" name="bk object 17"/>
          <p:cNvSpPr/>
          <p:nvPr/>
        </p:nvSpPr>
        <p:spPr>
          <a:xfrm>
            <a:off x="0" y="931165"/>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sz="1350" dirty="0">
              <a:solidFill>
                <a:prstClr val="black"/>
              </a:solidFill>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7" y="1104140"/>
            <a:ext cx="7953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solidFill>
                <a:prstClr val="black">
                  <a:tint val="75000"/>
                </a:prstClr>
              </a:solidFill>
            </a:endParaRPr>
          </a:p>
        </p:txBody>
      </p:sp>
      <p:sp>
        <p:nvSpPr>
          <p:cNvPr id="8"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50736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ftr="0" dt="0"/>
  <p:txStyles>
    <p:titleStyle>
      <a:lvl1pPr algn="ctr">
        <a:defRPr sz="2400" b="1">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care.gov/forms-help-and-resources/your-medicare-card.htm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new-medicare-card/nmc-hom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edicare.gov" TargetMode="External"/><Relationship Id="rId4" Type="http://schemas.openxmlformats.org/officeDocument/2006/relationships/hyperlink" Target="mailto:NewMedicareCardSSNRemoval@cms.hh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524000"/>
            <a:ext cx="9144000" cy="914400"/>
          </a:xfrm>
        </p:spPr>
        <p:txBody>
          <a:bodyPr/>
          <a:lstStyle/>
          <a:p>
            <a:r>
              <a:rPr lang="en-US" sz="3600" dirty="0" smtClean="0">
                <a:solidFill>
                  <a:prstClr val="white"/>
                </a:solidFill>
              </a:rPr>
              <a:t>New Medicare Card</a:t>
            </a:r>
            <a:endParaRPr lang="en-US" sz="2000" strike="sngStrike" dirty="0"/>
          </a:p>
        </p:txBody>
      </p:sp>
      <p:pic>
        <p:nvPicPr>
          <p:cNvPr id="3" name="Picture 2"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8" y="3349838"/>
            <a:ext cx="3085204" cy="1943100"/>
          </a:xfrm>
          <a:prstGeom prst="rect">
            <a:avLst/>
          </a:prstGeom>
          <a:ln>
            <a:solidFill>
              <a:schemeClr val="accent1"/>
            </a:solidFill>
          </a:ln>
        </p:spPr>
      </p:pic>
      <p:sp>
        <p:nvSpPr>
          <p:cNvPr id="2" name="TextBox 1"/>
          <p:cNvSpPr txBox="1"/>
          <p:nvPr/>
        </p:nvSpPr>
        <p:spPr>
          <a:xfrm>
            <a:off x="5410200" y="3124200"/>
            <a:ext cx="2895600" cy="2185214"/>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Information for Partners &amp; Stakeholders</a:t>
            </a:r>
          </a:p>
          <a:p>
            <a:pPr algn="ctr"/>
            <a:endParaRPr lang="en-US" sz="28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January 2018</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772539"/>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ple Medicare Card mailing insert with the new card&#10;" title="Insert with new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499" y="1981200"/>
            <a:ext cx="5715000" cy="2895600"/>
          </a:xfrm>
          <a:prstGeom prst="rect">
            <a:avLst/>
          </a:prstGeom>
          <a:ln>
            <a:solidFill>
              <a:schemeClr val="accent1"/>
            </a:solidFill>
          </a:ln>
        </p:spPr>
      </p:pic>
      <p:sp>
        <p:nvSpPr>
          <p:cNvPr id="2" name="Title 1"/>
          <p:cNvSpPr>
            <a:spLocks noGrp="1"/>
          </p:cNvSpPr>
          <p:nvPr>
            <p:ph type="title"/>
          </p:nvPr>
        </p:nvSpPr>
        <p:spPr>
          <a:xfrm>
            <a:off x="914400" y="230668"/>
            <a:ext cx="7315200" cy="683732"/>
          </a:xfrm>
        </p:spPr>
        <p:txBody>
          <a:bodyPr/>
          <a:lstStyle/>
          <a:p>
            <a:r>
              <a:rPr lang="en-US" dirty="0"/>
              <a:t>New Medicare Card </a:t>
            </a:r>
            <a:r>
              <a:rPr lang="en-US" dirty="0" smtClean="0"/>
              <a:t>Mailing - Insert</a:t>
            </a:r>
            <a:r>
              <a:rPr lang="en-US" dirty="0"/>
              <a:t/>
            </a:r>
            <a:br>
              <a:rPr lang="en-US" dirty="0"/>
            </a:br>
            <a:endParaRPr lang="en-US" dirty="0"/>
          </a:p>
        </p:txBody>
      </p:sp>
    </p:spTree>
    <p:extLst>
      <p:ext uri="{BB962C8B-B14F-4D97-AF65-F5344CB8AC3E}">
        <p14:creationId xmlns:p14="http://schemas.microsoft.com/office/powerpoint/2010/main" val="185876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6794"/>
            <a:ext cx="6096000" cy="430887"/>
          </a:xfrm>
        </p:spPr>
        <p:txBody>
          <a:bodyPr/>
          <a:lstStyle/>
          <a:p>
            <a:r>
              <a:rPr lang="en-US" spc="-5" dirty="0" smtClean="0"/>
              <a:t>New Medicare Card Mailing - Letter</a:t>
            </a:r>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graphicFrame>
        <p:nvGraphicFramePr>
          <p:cNvPr id="5" name="Object 4" descr="A letter with instructions in English, with Spanish on the back that will be included with the new Medicare card.&#10;" title="Sample Letter, English"/>
          <p:cNvGraphicFramePr>
            <a:graphicFrameLocks noChangeAspect="1"/>
          </p:cNvGraphicFramePr>
          <p:nvPr>
            <p:extLst>
              <p:ext uri="{D42A27DB-BD31-4B8C-83A1-F6EECF244321}">
                <p14:modId xmlns:p14="http://schemas.microsoft.com/office/powerpoint/2010/main" val="2170953896"/>
              </p:ext>
            </p:extLst>
          </p:nvPr>
        </p:nvGraphicFramePr>
        <p:xfrm>
          <a:off x="685800" y="1676400"/>
          <a:ext cx="3029200" cy="4443984"/>
        </p:xfrm>
        <a:graphic>
          <a:graphicData uri="http://schemas.openxmlformats.org/presentationml/2006/ole">
            <mc:AlternateContent xmlns:mc="http://schemas.openxmlformats.org/markup-compatibility/2006">
              <mc:Choice xmlns:v="urn:schemas-microsoft-com:vml" Requires="v">
                <p:oleObj spid="_x0000_s1400" name="Acrobat Document" r:id="rId4" imgW="5143196" imgH="7543800" progId="Acrobat.Document.2015">
                  <p:embed/>
                </p:oleObj>
              </mc:Choice>
              <mc:Fallback>
                <p:oleObj name="Acrobat Document" r:id="rId4" imgW="5143196" imgH="7543800" progId="Acrobat.Document.2015">
                  <p:embed/>
                  <p:pic>
                    <p:nvPicPr>
                      <p:cNvPr id="0" name=""/>
                      <p:cNvPicPr/>
                      <p:nvPr/>
                    </p:nvPicPr>
                    <p:blipFill>
                      <a:blip r:embed="rId5"/>
                      <a:stretch>
                        <a:fillRect/>
                      </a:stretch>
                    </p:blipFill>
                    <p:spPr>
                      <a:xfrm>
                        <a:off x="685800" y="1676400"/>
                        <a:ext cx="3029200" cy="4443984"/>
                      </a:xfrm>
                      <a:prstGeom prst="rect">
                        <a:avLst/>
                      </a:prstGeom>
                      <a:ln>
                        <a:solidFill>
                          <a:schemeClr val="accent1"/>
                        </a:solidFill>
                      </a:ln>
                    </p:spPr>
                  </p:pic>
                </p:oleObj>
              </mc:Fallback>
            </mc:AlternateContent>
          </a:graphicData>
        </a:graphic>
      </p:graphicFrame>
      <p:graphicFrame>
        <p:nvGraphicFramePr>
          <p:cNvPr id="11" name="Object 10" descr="A letter with instructions in English, with Spanish on the back that will be included with the new Medicare card.&#10;" title="Sample letter, Spanish"/>
          <p:cNvGraphicFramePr>
            <a:graphicFrameLocks noChangeAspect="1"/>
          </p:cNvGraphicFramePr>
          <p:nvPr>
            <p:extLst>
              <p:ext uri="{D42A27DB-BD31-4B8C-83A1-F6EECF244321}">
                <p14:modId xmlns:p14="http://schemas.microsoft.com/office/powerpoint/2010/main" val="892510787"/>
              </p:ext>
            </p:extLst>
          </p:nvPr>
        </p:nvGraphicFramePr>
        <p:xfrm>
          <a:off x="3990408" y="1676400"/>
          <a:ext cx="3029201" cy="4443984"/>
        </p:xfrm>
        <a:graphic>
          <a:graphicData uri="http://schemas.openxmlformats.org/presentationml/2006/ole">
            <mc:AlternateContent xmlns:mc="http://schemas.openxmlformats.org/markup-compatibility/2006">
              <mc:Choice xmlns:v="urn:schemas-microsoft-com:vml" Requires="v">
                <p:oleObj spid="_x0000_s1401" name="Acrobat Document" r:id="rId6" imgW="5143196" imgH="7543800" progId="Acrobat.Document.2015">
                  <p:embed/>
                </p:oleObj>
              </mc:Choice>
              <mc:Fallback>
                <p:oleObj name="Acrobat Document" r:id="rId6" imgW="5143196" imgH="7543800" progId="Acrobat.Document.2015">
                  <p:embed/>
                  <p:pic>
                    <p:nvPicPr>
                      <p:cNvPr id="0" name=""/>
                      <p:cNvPicPr/>
                      <p:nvPr/>
                    </p:nvPicPr>
                    <p:blipFill>
                      <a:blip r:embed="rId7"/>
                      <a:stretch>
                        <a:fillRect/>
                      </a:stretch>
                    </p:blipFill>
                    <p:spPr>
                      <a:xfrm>
                        <a:off x="3990408" y="1676400"/>
                        <a:ext cx="3029201" cy="4443984"/>
                      </a:xfrm>
                      <a:prstGeom prst="rect">
                        <a:avLst/>
                      </a:prstGeom>
                      <a:ln>
                        <a:solidFill>
                          <a:schemeClr val="accent1"/>
                        </a:solidFill>
                      </a:ln>
                    </p:spPr>
                  </p:pic>
                </p:oleObj>
              </mc:Fallback>
            </mc:AlternateContent>
          </a:graphicData>
        </a:graphic>
      </p:graphicFrame>
      <p:sp>
        <p:nvSpPr>
          <p:cNvPr id="13" name="TextBox 12"/>
          <p:cNvSpPr txBox="1"/>
          <p:nvPr/>
        </p:nvSpPr>
        <p:spPr>
          <a:xfrm>
            <a:off x="1743200" y="6304085"/>
            <a:ext cx="914400" cy="369332"/>
          </a:xfrm>
          <a:prstGeom prst="rect">
            <a:avLst/>
          </a:prstGeom>
          <a:noFill/>
        </p:spPr>
        <p:txBody>
          <a:bodyPr wrap="square" rtlCol="0">
            <a:spAutoFit/>
          </a:bodyPr>
          <a:lstStyle/>
          <a:p>
            <a:pPr algn="ctr"/>
            <a:r>
              <a:rPr lang="en-US" i="1" dirty="0" smtClean="0"/>
              <a:t>front</a:t>
            </a:r>
            <a:endParaRPr lang="en-US" dirty="0"/>
          </a:p>
        </p:txBody>
      </p:sp>
      <p:sp>
        <p:nvSpPr>
          <p:cNvPr id="14" name="TextBox 13"/>
          <p:cNvSpPr txBox="1"/>
          <p:nvPr/>
        </p:nvSpPr>
        <p:spPr>
          <a:xfrm>
            <a:off x="5047808" y="6304085"/>
            <a:ext cx="914400" cy="369332"/>
          </a:xfrm>
          <a:prstGeom prst="rect">
            <a:avLst/>
          </a:prstGeom>
          <a:noFill/>
        </p:spPr>
        <p:txBody>
          <a:bodyPr wrap="square" rtlCol="0">
            <a:spAutoFit/>
          </a:bodyPr>
          <a:lstStyle/>
          <a:p>
            <a:pPr algn="ctr"/>
            <a:r>
              <a:rPr lang="en-US" i="1" dirty="0" smtClean="0"/>
              <a:t>back</a:t>
            </a:r>
            <a:endParaRPr lang="en-US" i="1" dirty="0"/>
          </a:p>
        </p:txBody>
      </p:sp>
    </p:spTree>
    <p:extLst>
      <p:ext uri="{BB962C8B-B14F-4D97-AF65-F5344CB8AC3E}">
        <p14:creationId xmlns:p14="http://schemas.microsoft.com/office/powerpoint/2010/main" val="2701157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6710"/>
          </a:xfrm>
        </p:spPr>
        <p:txBody>
          <a:bodyPr/>
          <a:lstStyle/>
          <a:p>
            <a:r>
              <a:rPr lang="en-US" spc="-5" dirty="0" smtClean="0"/>
              <a:t>New </a:t>
            </a:r>
            <a:r>
              <a:rPr lang="en-US" spc="-5" dirty="0"/>
              <a:t>Medicare </a:t>
            </a:r>
            <a:r>
              <a:rPr lang="en-US" spc="-5" dirty="0" smtClean="0"/>
              <a:t>Card Mailing – Help in Other Languages</a:t>
            </a:r>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pic>
        <p:nvPicPr>
          <p:cNvPr id="5" name="Picture 4" descr="Taglines about how to get help in these other languages: Arabic, Armenian, Chinese, Farsi, French, German, Haitian Creole, Italian, Japanese, Korean, Polish, Portuguese, Russian, Tagalog, and Vietnamese&#10;&#10;" title="Help in Other Languages letter, front"/>
          <p:cNvPicPr>
            <a:picLocks noChangeAspect="1"/>
          </p:cNvPicPr>
          <p:nvPr/>
        </p:nvPicPr>
        <p:blipFill>
          <a:blip r:embed="rId3"/>
          <a:stretch>
            <a:fillRect/>
          </a:stretch>
        </p:blipFill>
        <p:spPr>
          <a:xfrm>
            <a:off x="838200" y="1506562"/>
            <a:ext cx="3035808" cy="4439242"/>
          </a:xfrm>
          <a:prstGeom prst="rect">
            <a:avLst/>
          </a:prstGeom>
          <a:ln>
            <a:solidFill>
              <a:schemeClr val="accent1"/>
            </a:solidFill>
          </a:ln>
        </p:spPr>
      </p:pic>
      <p:pic>
        <p:nvPicPr>
          <p:cNvPr id="6" name="Picture 5" descr="Taglines about how to get help in these other languages: Arabic, Armenian, Chinese, Farsi, French, German, Haitian Creole, Italian, Japanese, Korean, Polish, Portuguese, Russian, Tagalog, and Vietnamese&#10;&#10;" title="Help in Other Languages letter, back"/>
          <p:cNvPicPr>
            <a:picLocks noChangeAspect="1"/>
          </p:cNvPicPr>
          <p:nvPr/>
        </p:nvPicPr>
        <p:blipFill>
          <a:blip r:embed="rId4"/>
          <a:stretch>
            <a:fillRect/>
          </a:stretch>
        </p:blipFill>
        <p:spPr>
          <a:xfrm>
            <a:off x="4346275" y="1506562"/>
            <a:ext cx="3035808" cy="4441099"/>
          </a:xfrm>
          <a:prstGeom prst="rect">
            <a:avLst/>
          </a:prstGeom>
          <a:ln>
            <a:solidFill>
              <a:schemeClr val="accent1"/>
            </a:solidFill>
          </a:ln>
        </p:spPr>
      </p:pic>
      <p:sp>
        <p:nvSpPr>
          <p:cNvPr id="8" name="TextBox 7"/>
          <p:cNvSpPr txBox="1"/>
          <p:nvPr/>
        </p:nvSpPr>
        <p:spPr>
          <a:xfrm>
            <a:off x="5406979" y="6121523"/>
            <a:ext cx="914400" cy="369332"/>
          </a:xfrm>
          <a:prstGeom prst="rect">
            <a:avLst/>
          </a:prstGeom>
          <a:noFill/>
        </p:spPr>
        <p:txBody>
          <a:bodyPr wrap="square" rtlCol="0">
            <a:spAutoFit/>
          </a:bodyPr>
          <a:lstStyle/>
          <a:p>
            <a:pPr algn="ctr"/>
            <a:r>
              <a:rPr lang="en-US" i="1" dirty="0" smtClean="0"/>
              <a:t>back</a:t>
            </a:r>
            <a:endParaRPr lang="en-US" i="1" dirty="0"/>
          </a:p>
        </p:txBody>
      </p:sp>
      <p:sp>
        <p:nvSpPr>
          <p:cNvPr id="9" name="TextBox 8"/>
          <p:cNvSpPr txBox="1"/>
          <p:nvPr/>
        </p:nvSpPr>
        <p:spPr>
          <a:xfrm>
            <a:off x="1898904" y="6122961"/>
            <a:ext cx="914400" cy="369332"/>
          </a:xfrm>
          <a:prstGeom prst="rect">
            <a:avLst/>
          </a:prstGeom>
          <a:noFill/>
        </p:spPr>
        <p:txBody>
          <a:bodyPr wrap="square" rtlCol="0">
            <a:spAutoFit/>
          </a:bodyPr>
          <a:lstStyle/>
          <a:p>
            <a:pPr algn="ctr"/>
            <a:r>
              <a:rPr lang="en-US" i="1" dirty="0" smtClean="0"/>
              <a:t>front</a:t>
            </a:r>
            <a:endParaRPr lang="en-US" dirty="0"/>
          </a:p>
        </p:txBody>
      </p:sp>
    </p:spTree>
    <p:extLst>
      <p:ext uri="{BB962C8B-B14F-4D97-AF65-F5344CB8AC3E}">
        <p14:creationId xmlns:p14="http://schemas.microsoft.com/office/powerpoint/2010/main" val="137050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505206"/>
          </a:xfrm>
        </p:spPr>
        <p:txBody>
          <a:bodyPr/>
          <a:lstStyle/>
          <a:p>
            <a:r>
              <a:rPr lang="en-US" dirty="0" smtClean="0"/>
              <a:t>New Medicare Card Mailing in Alternate Formats</a:t>
            </a:r>
            <a:endParaRPr lang="en-US" dirty="0"/>
          </a:p>
        </p:txBody>
      </p:sp>
      <p:sp>
        <p:nvSpPr>
          <p:cNvPr id="3" name="Text Placeholder 2"/>
          <p:cNvSpPr>
            <a:spLocks noGrp="1"/>
          </p:cNvSpPr>
          <p:nvPr>
            <p:ph type="body" idx="1"/>
          </p:nvPr>
        </p:nvSpPr>
        <p:spPr>
          <a:xfrm>
            <a:off x="595376" y="1104138"/>
            <a:ext cx="7953247" cy="4955203"/>
          </a:xfrm>
        </p:spPr>
        <p:txBody>
          <a:bodyPr/>
          <a:lstStyle/>
          <a:p>
            <a:r>
              <a:rPr lang="en-US" dirty="0" smtClean="0">
                <a:latin typeface="Times New Roman" panose="02020603050405020304" pitchFamily="18" charset="0"/>
                <a:cs typeface="Times New Roman" panose="02020603050405020304" pitchFamily="18" charset="0"/>
              </a:rPr>
              <a:t>There will be specialized </a:t>
            </a:r>
            <a:r>
              <a:rPr lang="en-US" dirty="0">
                <a:latin typeface="Times New Roman" panose="02020603050405020304" pitchFamily="18" charset="0"/>
                <a:cs typeface="Times New Roman" panose="02020603050405020304" pitchFamily="18" charset="0"/>
              </a:rPr>
              <a:t>communications for those with </a:t>
            </a:r>
            <a:r>
              <a:rPr lang="en-US" dirty="0" smtClean="0">
                <a:latin typeface="Times New Roman" panose="02020603050405020304" pitchFamily="18" charset="0"/>
                <a:cs typeface="Times New Roman" panose="02020603050405020304" pitchFamily="18" charset="0"/>
              </a:rPr>
              <a:t>alternative </a:t>
            </a:r>
            <a:r>
              <a:rPr lang="en-US" dirty="0">
                <a:latin typeface="Times New Roman" panose="02020603050405020304" pitchFamily="18" charset="0"/>
                <a:cs typeface="Times New Roman" panose="02020603050405020304" pitchFamily="18" charset="0"/>
              </a:rPr>
              <a:t>format </a:t>
            </a:r>
            <a:r>
              <a:rPr lang="en-US" dirty="0" smtClean="0">
                <a:latin typeface="Times New Roman" panose="02020603050405020304" pitchFamily="18" charset="0"/>
                <a:cs typeface="Times New Roman" panose="02020603050405020304" pitchFamily="18" charset="0"/>
              </a:rPr>
              <a:t>needs. These formats include large print, Braille, audio and data cd. </a:t>
            </a:r>
            <a:endParaRPr lang="en-US" sz="1600" dirty="0">
              <a:latin typeface="Times New Roman" panose="02020603050405020304" pitchFamily="18" charset="0"/>
              <a:cs typeface="Times New Roman" panose="02020603050405020304" pitchFamily="18" charset="0"/>
            </a:endParaRPr>
          </a:p>
          <a:p>
            <a:r>
              <a:rPr lang="en-US" dirty="0"/>
              <a:t>  </a:t>
            </a:r>
          </a:p>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with Medicare with alternate </a:t>
            </a:r>
            <a:r>
              <a:rPr lang="en-US" dirty="0">
                <a:latin typeface="Times New Roman" panose="02020603050405020304" pitchFamily="18" charset="0"/>
                <a:cs typeface="Times New Roman" panose="02020603050405020304" pitchFamily="18" charset="0"/>
              </a:rPr>
              <a:t>format preferences will </a:t>
            </a:r>
            <a:r>
              <a:rPr lang="en-US" dirty="0" smtClean="0">
                <a:latin typeface="Times New Roman" panose="02020603050405020304" pitchFamily="18" charset="0"/>
                <a:cs typeface="Times New Roman" panose="02020603050405020304" pitchFamily="18" charset="0"/>
              </a:rPr>
              <a:t>receive:</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letter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regular </a:t>
            </a:r>
            <a:r>
              <a:rPr lang="en-US" dirty="0" smtClean="0">
                <a:latin typeface="Times New Roman" panose="02020603050405020304" pitchFamily="18" charset="0"/>
                <a:cs typeface="Times New Roman" panose="02020603050405020304" pitchFamily="18" charset="0"/>
              </a:rPr>
              <a:t>print and in their alternate format of choice.</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information </a:t>
            </a:r>
            <a:r>
              <a:rPr lang="en-US" dirty="0" smtClean="0">
                <a:latin typeface="Times New Roman" panose="02020603050405020304" pitchFamily="18" charset="0"/>
                <a:cs typeface="Times New Roman" panose="02020603050405020304" pitchFamily="18" charset="0"/>
              </a:rPr>
              <a:t>about getting help in other languages </a:t>
            </a:r>
            <a:r>
              <a:rPr lang="en-US" dirty="0" smtClean="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their alternate format of choice.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insert with the new card in regular print.</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different letter containing the information on the new card insert (</a:t>
            </a:r>
            <a:r>
              <a:rPr lang="en-US" dirty="0" smtClean="0">
                <a:latin typeface="Times New Roman" panose="02020603050405020304" pitchFamily="18" charset="0"/>
                <a:cs typeface="Times New Roman" panose="02020603050405020304" pitchFamily="18" charset="0"/>
              </a:rPr>
              <a:t>i.e., </a:t>
            </a:r>
            <a:r>
              <a:rPr lang="en-US" dirty="0">
                <a:latin typeface="Times New Roman" panose="02020603050405020304" pitchFamily="18" charset="0"/>
                <a:cs typeface="Times New Roman" panose="02020603050405020304" pitchFamily="18" charset="0"/>
              </a:rPr>
              <a:t>the part of the insert left over after you remove the new card</a:t>
            </a:r>
            <a:r>
              <a:rPr lang="en-US" dirty="0" smtClean="0">
                <a:latin typeface="Times New Roman" panose="02020603050405020304" pitchFamily="18" charset="0"/>
                <a:cs typeface="Times New Roman" panose="02020603050405020304" pitchFamily="18" charset="0"/>
              </a:rPr>
              <a:t>) in their alternate format of choice.</a:t>
            </a:r>
            <a:endParaRPr lang="en-US" dirty="0">
              <a:latin typeface="Times New Roman" panose="02020603050405020304" pitchFamily="18" charset="0"/>
              <a:cs typeface="Times New Roman" panose="02020603050405020304" pitchFamily="18" charset="0"/>
            </a:endParaRPr>
          </a:p>
          <a:p>
            <a:pPr lvl="1"/>
            <a:r>
              <a:rPr lang="en-US" dirty="0"/>
              <a:t> </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a:t>
            </a: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a Braille preference will also receive a tactile sticker that </a:t>
            </a:r>
            <a:r>
              <a:rPr lang="en-US" dirty="0" smtClean="0">
                <a:latin typeface="Times New Roman" panose="02020603050405020304" pitchFamily="18" charset="0"/>
                <a:cs typeface="Times New Roman" panose="02020603050405020304" pitchFamily="18" charset="0"/>
              </a:rPr>
              <a:t>they can </a:t>
            </a:r>
            <a:r>
              <a:rPr lang="en-US" dirty="0">
                <a:latin typeface="Times New Roman" panose="02020603050405020304" pitchFamily="18" charset="0"/>
                <a:cs typeface="Times New Roman" panose="02020603050405020304" pitchFamily="18" charset="0"/>
              </a:rPr>
              <a:t>stick to their new card, and instructions for how/where to do so.</a:t>
            </a:r>
          </a:p>
          <a:p>
            <a:endParaRPr lang="en-US"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a:t>
            </a:r>
            <a:r>
              <a:rPr lang="en-US" dirty="0" smtClean="0">
                <a:latin typeface="Times New Roman" panose="02020603050405020304" pitchFamily="18" charset="0"/>
                <a:cs typeface="Times New Roman" panose="02020603050405020304" pitchFamily="18" charset="0"/>
              </a:rPr>
              <a:t>with alternate </a:t>
            </a:r>
            <a:r>
              <a:rPr lang="en-US" dirty="0">
                <a:latin typeface="Times New Roman" panose="02020603050405020304" pitchFamily="18" charset="0"/>
                <a:cs typeface="Times New Roman" panose="02020603050405020304" pitchFamily="18" charset="0"/>
              </a:rPr>
              <a:t>format preferences will be mailed their new cards and letters following the same schedule as those with no </a:t>
            </a:r>
            <a:r>
              <a:rPr lang="en-US" dirty="0" smtClean="0">
                <a:latin typeface="Times New Roman" panose="02020603050405020304" pitchFamily="18" charset="0"/>
                <a:cs typeface="Times New Roman" panose="02020603050405020304" pitchFamily="18" charset="0"/>
              </a:rPr>
              <a:t>preference.</a:t>
            </a:r>
            <a:endParaRPr lang="en-US"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2623311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6794"/>
            <a:ext cx="6934200" cy="505206"/>
          </a:xfrm>
        </p:spPr>
        <p:txBody>
          <a:bodyPr/>
          <a:lstStyle/>
          <a:p>
            <a:r>
              <a:rPr lang="en-US" dirty="0" smtClean="0"/>
              <a:t>Replacement Cards and Numbers</a:t>
            </a:r>
            <a:endParaRPr lang="en-US" dirty="0"/>
          </a:p>
        </p:txBody>
      </p:sp>
      <p:sp>
        <p:nvSpPr>
          <p:cNvPr id="3" name="Text Placeholder 2"/>
          <p:cNvSpPr>
            <a:spLocks noGrp="1"/>
          </p:cNvSpPr>
          <p:nvPr>
            <p:ph type="body" idx="1"/>
          </p:nvPr>
        </p:nvSpPr>
        <p:spPr>
          <a:xfrm>
            <a:off x="595376" y="1104138"/>
            <a:ext cx="7953247" cy="3046988"/>
          </a:xfrm>
        </p:spPr>
        <p:txBody>
          <a:bodyPr/>
          <a:lstStyle/>
          <a:p>
            <a:endParaRPr lang="en-US" dirty="0" smtClean="0"/>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with Medicare should still make sure their current address is correct with </a:t>
            </a:r>
            <a:r>
              <a:rPr lang="en-US" dirty="0">
                <a:latin typeface="Times New Roman" panose="02020603050405020304" pitchFamily="18" charset="0"/>
                <a:cs typeface="Times New Roman" panose="02020603050405020304" pitchFamily="18" charset="0"/>
              </a:rPr>
              <a:t>the Social Security Administration </a:t>
            </a:r>
            <a:r>
              <a:rPr lang="en-US" dirty="0" smtClean="0">
                <a:latin typeface="Times New Roman" panose="02020603050405020304" pitchFamily="18" charset="0"/>
                <a:cs typeface="Times New Roman" panose="02020603050405020304" pitchFamily="18" charset="0"/>
              </a:rPr>
              <a:t>NOW, as needed</a:t>
            </a:r>
          </a:p>
          <a:p>
            <a:pPr lvl="0"/>
            <a:endParaRPr lang="en-U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who lose their </a:t>
            </a:r>
            <a:r>
              <a:rPr lang="en-US" dirty="0" smtClean="0">
                <a:latin typeface="Times New Roman" panose="02020603050405020304" pitchFamily="18" charset="0"/>
                <a:cs typeface="Times New Roman" panose="02020603050405020304" pitchFamily="18" charset="0"/>
              </a:rPr>
              <a:t>Medicare card </a:t>
            </a:r>
            <a:r>
              <a:rPr lang="en-US" dirty="0">
                <a:latin typeface="Times New Roman" panose="02020603050405020304" pitchFamily="18" charset="0"/>
                <a:cs typeface="Times New Roman" panose="02020603050405020304" pitchFamily="18" charset="0"/>
              </a:rPr>
              <a:t>will continue to be able to get a replacement (duplicate) </a:t>
            </a:r>
            <a:r>
              <a:rPr lang="en-US" dirty="0" smtClean="0">
                <a:latin typeface="Times New Roman" panose="02020603050405020304" pitchFamily="18" charset="0"/>
                <a:cs typeface="Times New Roman" panose="02020603050405020304" pitchFamily="18" charset="0"/>
              </a:rPr>
              <a:t>card</a:t>
            </a:r>
            <a:endParaRPr lang="en-US" dirty="0">
              <a:latin typeface="Times New Roman" panose="02020603050405020304" pitchFamily="18" charset="0"/>
              <a:cs typeface="Times New Roman" panose="02020603050405020304" pitchFamily="18" charset="0"/>
            </a:endParaRPr>
          </a:p>
          <a:p>
            <a:pPr lvl="0"/>
            <a:endParaRPr lang="en-U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who believe they are victims of identity theft or Medicare fraud will be able to get a different </a:t>
            </a:r>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Medicare number by contacting </a:t>
            </a:r>
            <a:r>
              <a:rPr lang="en-US" dirty="0" smtClean="0">
                <a:latin typeface="Times New Roman" panose="02020603050405020304" pitchFamily="18" charset="0"/>
                <a:cs typeface="Times New Roman" panose="02020603050405020304" pitchFamily="18" charset="0"/>
              </a:rPr>
              <a:t>1-800-MEDICARE</a:t>
            </a: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130328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59740" y="256794"/>
            <a:ext cx="8150860"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n-US" sz="2800" dirty="0" smtClean="0"/>
              <a:t>Your Guide </a:t>
            </a:r>
            <a:r>
              <a:rPr lang="en-US" sz="2800" dirty="0"/>
              <a:t>for Outreach</a:t>
            </a:r>
          </a:p>
        </p:txBody>
      </p:sp>
      <p:sp>
        <p:nvSpPr>
          <p:cNvPr id="5" name="Content Placeholder 2"/>
          <p:cNvSpPr txBox="1">
            <a:spLocks/>
          </p:cNvSpPr>
          <p:nvPr/>
        </p:nvSpPr>
        <p:spPr>
          <a:xfrm>
            <a:off x="457200" y="1270000"/>
            <a:ext cx="8229600" cy="48561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spcBef>
                <a:spcPts val="1000"/>
              </a:spcBef>
            </a:pPr>
            <a:r>
              <a:rPr lang="en-US" sz="2000" b="1" kern="0" dirty="0" smtClean="0">
                <a:solidFill>
                  <a:sysClr val="windowText" lastClr="000000"/>
                </a:solidFill>
                <a:latin typeface="Times New Roman" panose="02020603050405020304" pitchFamily="18" charset="0"/>
                <a:cs typeface="Times New Roman" panose="02020603050405020304" pitchFamily="18" charset="0"/>
              </a:rPr>
              <a:t>January – October 2018</a:t>
            </a:r>
          </a:p>
          <a:p>
            <a:pPr marL="742950" lvl="2" indent="-285750">
              <a:spcBef>
                <a:spcPts val="1000"/>
              </a:spcBef>
              <a:buFont typeface="Arial" panose="020B0604020202020204" pitchFamily="34" charset="0"/>
              <a:buChar char="•"/>
            </a:pPr>
            <a:r>
              <a:rPr lang="en-US" kern="0" dirty="0" smtClean="0">
                <a:solidFill>
                  <a:sysClr val="windowText" lastClr="000000"/>
                </a:solidFill>
                <a:latin typeface="Times New Roman" panose="02020603050405020304" pitchFamily="18" charset="0"/>
                <a:cs typeface="Times New Roman" panose="02020603050405020304" pitchFamily="18" charset="0"/>
              </a:rPr>
              <a:t>National Outreach with drumbeat messaging, changing over time</a:t>
            </a:r>
          </a:p>
          <a:p>
            <a:pPr marL="742950" lvl="2" indent="-285750">
              <a:spcBef>
                <a:spcPts val="1000"/>
              </a:spcBef>
              <a:buFont typeface="Arial" panose="020B0604020202020204" pitchFamily="34" charset="0"/>
              <a:buChar char="•"/>
            </a:pPr>
            <a:r>
              <a:rPr lang="en-US" kern="0" dirty="0" smtClean="0">
                <a:solidFill>
                  <a:sysClr val="windowText" lastClr="000000"/>
                </a:solidFill>
                <a:latin typeface="Times New Roman" panose="02020603050405020304" pitchFamily="18" charset="0"/>
                <a:cs typeface="Times New Roman" panose="02020603050405020304" pitchFamily="18" charset="0"/>
              </a:rPr>
              <a:t>Dial up the outreach and messaging! Card mailing moves to forefront of messaging for people with Medicare through all communications channels.</a:t>
            </a:r>
          </a:p>
          <a:p>
            <a:pPr marL="1200150" lvl="3" indent="-285750">
              <a:spcBef>
                <a:spcPts val="1000"/>
              </a:spcBef>
              <a:buFont typeface="Arial" panose="020B0604020202020204" pitchFamily="34" charset="0"/>
              <a:buChar char="•"/>
            </a:pPr>
            <a:r>
              <a:rPr lang="en-US" sz="1600" b="1" kern="0" dirty="0" smtClean="0">
                <a:solidFill>
                  <a:sysClr val="windowText" lastClr="000000"/>
                </a:solidFill>
                <a:latin typeface="Times New Roman" panose="02020603050405020304" pitchFamily="18" charset="0"/>
                <a:cs typeface="Times New Roman" panose="02020603050405020304" pitchFamily="18" charset="0"/>
              </a:rPr>
              <a:t>January 23 to Mid-March:  </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Messaging about mailing address accuracy and protection from fraudsters </a:t>
            </a:r>
          </a:p>
          <a:p>
            <a:pPr marL="1200150" lvl="3" indent="-285750">
              <a:spcBef>
                <a:spcPts val="1000"/>
              </a:spcBef>
              <a:buFont typeface="Arial" panose="020B0604020202020204" pitchFamily="34" charset="0"/>
              <a:buChar char="•"/>
            </a:pPr>
            <a:r>
              <a:rPr lang="en-US" sz="1600" b="1" kern="0" dirty="0" smtClean="0">
                <a:solidFill>
                  <a:sysClr val="windowText" lastClr="000000"/>
                </a:solidFill>
                <a:latin typeface="Times New Roman" panose="02020603050405020304" pitchFamily="18" charset="0"/>
                <a:cs typeface="Times New Roman" panose="02020603050405020304" pitchFamily="18" charset="0"/>
              </a:rPr>
              <a:t>Mid-March – October:  </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Intensive earned media and local outreach kicks off, coordinated with card mailing</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Messaging about when to expect new cards, what to do with old (and new) cards, and what to do if you don’t receive a card or need help</a:t>
            </a:r>
          </a:p>
          <a:p>
            <a:pPr marL="1200150" lvl="3" indent="-285750">
              <a:spcBef>
                <a:spcPts val="1000"/>
              </a:spcBef>
            </a:pPr>
            <a:endParaRPr lang="en-US" sz="2000" b="1" kern="0" dirty="0" smtClean="0">
              <a:solidFill>
                <a:sysClr val="windowText" lastClr="000000"/>
              </a:solidFill>
              <a:latin typeface="Times New Roman" panose="02020603050405020304" pitchFamily="18" charset="0"/>
              <a:cs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ndParaRPr>
          </a:p>
          <a:p>
            <a:pPr marL="0" lvl="1">
              <a:spcBef>
                <a:spcPts val="1000"/>
              </a:spcBef>
            </a:pPr>
            <a:endParaRPr lang="en-US" sz="2000" kern="0" dirty="0">
              <a:solidFill>
                <a:sysClr val="windowText" lastClr="000000"/>
              </a:solidFill>
              <a:ea typeface="Times New Roman" panose="02020603050405020304" pitchFamily="18" charset="0"/>
            </a:endParaRPr>
          </a:p>
        </p:txBody>
      </p:sp>
    </p:spTree>
    <p:extLst>
      <p:ext uri="{BB962C8B-B14F-4D97-AF65-F5344CB8AC3E}">
        <p14:creationId xmlns:p14="http://schemas.microsoft.com/office/powerpoint/2010/main" val="2977040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256794"/>
            <a:ext cx="5638800" cy="861774"/>
          </a:xfrm>
        </p:spPr>
        <p:txBody>
          <a:bodyPr/>
          <a:lstStyle/>
          <a:p>
            <a:r>
              <a:rPr lang="en-US" dirty="0">
                <a:latin typeface="Times New Roman" panose="02020603050405020304" pitchFamily="18" charset="0"/>
                <a:cs typeface="Times New Roman" panose="02020603050405020304" pitchFamily="18" charset="0"/>
              </a:rPr>
              <a:t>Your Guide for </a:t>
            </a:r>
            <a:r>
              <a:rPr lang="en-US" dirty="0" smtClean="0">
                <a:latin typeface="Times New Roman" panose="02020603050405020304" pitchFamily="18" charset="0"/>
                <a:cs typeface="Times New Roman" panose="02020603050405020304" pitchFamily="18" charset="0"/>
              </a:rPr>
              <a:t>Outreach (continued)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5" name="Text Placeholder 4"/>
          <p:cNvSpPr>
            <a:spLocks noGrp="1"/>
          </p:cNvSpPr>
          <p:nvPr>
            <p:ph type="body" idx="1"/>
          </p:nvPr>
        </p:nvSpPr>
        <p:spPr>
          <a:xfrm>
            <a:off x="595376" y="1104138"/>
            <a:ext cx="8548624" cy="4154984"/>
          </a:xfrm>
        </p:spPr>
        <p:txBody>
          <a:bodyPr/>
          <a:lstStyle/>
          <a:p>
            <a:r>
              <a:rPr lang="en-US" dirty="0" smtClean="0">
                <a:latin typeface="Times New Roman" panose="02020603050405020304" pitchFamily="18" charset="0"/>
                <a:cs typeface="Times New Roman" panose="02020603050405020304" pitchFamily="18" charset="0"/>
              </a:rPr>
              <a:t>Specific messaging for people with Medicare</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January to Mid-March</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New Medicare cards with new Medicare Numbers are coming, starting in April 2018</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Make sure the Social Security Administration has your current mailing address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Beware of scam artists contacting you about your new card</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Mid-March to October</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MAILING BEGINS APRIL 1!</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Find out when your card is mailed by visiting Medicare.gov and signing up for email</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to do if you don’t get your card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Destroy your old card (shred)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Once your card has been mailed, you can look up your Medicare Number or print a card on </a:t>
            </a:r>
            <a:r>
              <a:rPr lang="en-US" dirty="0" smtClean="0">
                <a:latin typeface="Times New Roman" panose="02020603050405020304" pitchFamily="18" charset="0"/>
                <a:cs typeface="Times New Roman" panose="02020603050405020304" pitchFamily="18" charset="0"/>
                <a:hlinkClick r:id="rId3"/>
              </a:rPr>
              <a:t>MyMedicare.gov</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310075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5 column chart: Column 1 is type of marketing support, subsequent columns are months, starting with mid-January thru end of April.  Rows include Products, Medicare.gov, Call Center, National Press, Digital, Paid and Earned Media, Regional Outreach and Partnerships. " title="Your Guide for Outreach"/>
          <p:cNvSpPr/>
          <p:nvPr/>
        </p:nvSpPr>
        <p:spPr>
          <a:xfrm>
            <a:off x="1747924" y="1351784"/>
            <a:ext cx="2209800" cy="315446"/>
          </a:xfrm>
          <a:custGeom>
            <a:avLst/>
            <a:gdLst/>
            <a:ahLst/>
            <a:cxnLst/>
            <a:rect l="l" t="t" r="r" b="b"/>
            <a:pathLst>
              <a:path w="2504440" h="357505">
                <a:moveTo>
                  <a:pt x="0" y="0"/>
                </a:moveTo>
                <a:lnTo>
                  <a:pt x="2325624" y="0"/>
                </a:lnTo>
                <a:lnTo>
                  <a:pt x="2504376" y="178752"/>
                </a:lnTo>
                <a:lnTo>
                  <a:pt x="2325624" y="357505"/>
                </a:lnTo>
                <a:lnTo>
                  <a:pt x="0" y="357505"/>
                </a:lnTo>
                <a:lnTo>
                  <a:pt x="178752" y="178752"/>
                </a:lnTo>
                <a:lnTo>
                  <a:pt x="0" y="0"/>
                </a:lnTo>
                <a:close/>
              </a:path>
            </a:pathLst>
          </a:custGeom>
          <a:ln w="12700">
            <a:solidFill>
              <a:srgbClr val="FFFFFF"/>
            </a:solidFill>
          </a:ln>
        </p:spPr>
        <p:txBody>
          <a:bodyPr wrap="square" lIns="0" tIns="0" rIns="0" bIns="0" rtlCol="0"/>
          <a:lstStyle/>
          <a:p>
            <a:endParaRPr sz="1588" dirty="0"/>
          </a:p>
        </p:txBody>
      </p:sp>
      <p:graphicFrame>
        <p:nvGraphicFramePr>
          <p:cNvPr id="2" name="object 2" descr="A 5 column chart;  Column titles are 2018, and then 4 months starting with Mid-January, then February, March and April.  Rows are Products, Medicare.gov, Call Center, National Press, Digital Paid and Earned Media, and Regional Outreach and Partnerships." title="Your Guide to Outreach"/>
          <p:cNvGraphicFramePr>
            <a:graphicFrameLocks noGrp="1"/>
          </p:cNvGraphicFramePr>
          <p:nvPr>
            <p:extLst>
              <p:ext uri="{D42A27DB-BD31-4B8C-83A1-F6EECF244321}">
                <p14:modId xmlns:p14="http://schemas.microsoft.com/office/powerpoint/2010/main" val="536904156"/>
              </p:ext>
            </p:extLst>
          </p:nvPr>
        </p:nvGraphicFramePr>
        <p:xfrm>
          <a:off x="499035" y="1351784"/>
          <a:ext cx="8072269" cy="5201416"/>
        </p:xfrm>
        <a:graphic>
          <a:graphicData uri="http://schemas.openxmlformats.org/drawingml/2006/table">
            <a:tbl>
              <a:tblPr firstRow="1" bandRow="1">
                <a:tableStyleId>{2D5ABB26-0587-4C30-8999-92F81FD0307C}</a:tableStyleId>
              </a:tblPr>
              <a:tblGrid>
                <a:gridCol w="1276737"/>
                <a:gridCol w="1840525"/>
                <a:gridCol w="94071"/>
                <a:gridCol w="1746454"/>
                <a:gridCol w="1557241"/>
                <a:gridCol w="1557241"/>
              </a:tblGrid>
              <a:tr h="304800">
                <a:tc>
                  <a:txBody>
                    <a:bodyPr/>
                    <a:lstStyle/>
                    <a:p>
                      <a:pPr marL="73025" algn="l">
                        <a:lnSpc>
                          <a:spcPct val="100000"/>
                        </a:lnSpc>
                        <a:spcBef>
                          <a:spcPts val="1425"/>
                        </a:spcBef>
                      </a:pPr>
                      <a:r>
                        <a:rPr lang="en-US" sz="1800" b="1" dirty="0" smtClean="0">
                          <a:solidFill>
                            <a:schemeClr val="bg1"/>
                          </a:solidFill>
                          <a:latin typeface="Times New Roman" panose="02020603050405020304" pitchFamily="18" charset="0"/>
                          <a:cs typeface="Times New Roman" panose="02020603050405020304" pitchFamily="18" charset="0"/>
                        </a:rPr>
                        <a:t>2018</a:t>
                      </a:r>
                      <a:endParaRPr sz="1800" b="1" dirty="0">
                        <a:solidFill>
                          <a:schemeClr val="bg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68580" indent="0" algn="l">
                        <a:lnSpc>
                          <a:spcPct val="100000"/>
                        </a:lnSpc>
                        <a:spcBef>
                          <a:spcPts val="85"/>
                        </a:spcBef>
                        <a:buFont typeface="Symbol"/>
                        <a:buNone/>
                        <a:tabLst>
                          <a:tab pos="296545" algn="l"/>
                          <a:tab pos="297180" algn="l"/>
                        </a:tabLst>
                      </a:pPr>
                      <a:r>
                        <a:rPr lang="en-US" sz="1800" b="1" spc="-5" dirty="0" smtClean="0">
                          <a:solidFill>
                            <a:schemeClr val="bg1"/>
                          </a:solidFill>
                          <a:latin typeface="Times New Roman" panose="02020603050405020304" pitchFamily="18" charset="0"/>
                          <a:cs typeface="Times New Roman" panose="02020603050405020304" pitchFamily="18" charset="0"/>
                        </a:rPr>
                        <a:t>Mid-January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gridSpan="2">
                  <a:txBody>
                    <a:bodyPr/>
                    <a:lstStyle/>
                    <a:p>
                      <a:pPr marL="68580" indent="0" algn="l">
                        <a:lnSpc>
                          <a:spcPct val="100000"/>
                        </a:lnSpc>
                        <a:spcBef>
                          <a:spcPts val="85"/>
                        </a:spcBef>
                        <a:buFont typeface="Symbol"/>
                        <a:buNone/>
                        <a:tabLst>
                          <a:tab pos="296545" algn="l"/>
                          <a:tab pos="297180" algn="l"/>
                        </a:tabLst>
                      </a:pPr>
                      <a:r>
                        <a:rPr lang="en-US" sz="1800" b="1" spc="-5" dirty="0" smtClean="0">
                          <a:solidFill>
                            <a:schemeClr val="bg1"/>
                          </a:solidFill>
                          <a:latin typeface="Times New Roman" panose="02020603050405020304" pitchFamily="18" charset="0"/>
                          <a:cs typeface="Times New Roman" panose="02020603050405020304" pitchFamily="18" charset="0"/>
                        </a:rPr>
                        <a:t>February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hMerge="1">
                  <a:txBody>
                    <a:bodyPr/>
                    <a:lstStyle/>
                    <a:p>
                      <a:endParaRPr lang="en-US"/>
                    </a:p>
                  </a:txBody>
                  <a:tcPr/>
                </a:tc>
                <a:tc>
                  <a:txBody>
                    <a:bodyPr/>
                    <a:lstStyle/>
                    <a:p>
                      <a:pPr marL="286384" marR="92075" indent="0" algn="l">
                        <a:lnSpc>
                          <a:spcPct val="100000"/>
                        </a:lnSpc>
                        <a:spcBef>
                          <a:spcPts val="484"/>
                        </a:spcBef>
                        <a:buFont typeface="Arial" panose="020B0604020202020204" pitchFamily="34" charset="0"/>
                        <a:buNone/>
                        <a:tabLst>
                          <a:tab pos="514984" algn="l"/>
                          <a:tab pos="515620" algn="l"/>
                        </a:tabLst>
                      </a:pPr>
                      <a:r>
                        <a:rPr lang="en-US" sz="1800" b="1" dirty="0" smtClean="0">
                          <a:solidFill>
                            <a:schemeClr val="bg1"/>
                          </a:solidFill>
                          <a:latin typeface="Times New Roman" panose="02020603050405020304" pitchFamily="18" charset="0"/>
                          <a:cs typeface="Times New Roman" panose="02020603050405020304" pitchFamily="18" charset="0"/>
                        </a:rPr>
                        <a:t>March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286384" marR="92075" indent="0" algn="l">
                        <a:lnSpc>
                          <a:spcPct val="100000"/>
                        </a:lnSpc>
                        <a:spcBef>
                          <a:spcPts val="484"/>
                        </a:spcBef>
                        <a:buFont typeface="Arial" panose="020B0604020202020204" pitchFamily="34" charset="0"/>
                        <a:buNone/>
                        <a:tabLst>
                          <a:tab pos="514984" algn="l"/>
                          <a:tab pos="515620" algn="l"/>
                        </a:tabLst>
                      </a:pPr>
                      <a:r>
                        <a:rPr lang="en-US" sz="1800" b="1" dirty="0" smtClean="0">
                          <a:solidFill>
                            <a:schemeClr val="bg1"/>
                          </a:solidFill>
                          <a:latin typeface="Times New Roman" panose="02020603050405020304" pitchFamily="18" charset="0"/>
                          <a:cs typeface="Times New Roman" panose="02020603050405020304" pitchFamily="18" charset="0"/>
                        </a:rPr>
                        <a:t>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r>
              <a:tr h="1143000">
                <a:tc>
                  <a:txBody>
                    <a:bodyPr/>
                    <a:lstStyle/>
                    <a:p>
                      <a:pPr marL="73025" marR="0" lvl="0" indent="0" defTabSz="914400" eaLnBrk="1" fontAlgn="auto" latinLnBrk="0" hangingPunct="1">
                        <a:lnSpc>
                          <a:spcPct val="100000"/>
                        </a:lnSpc>
                        <a:spcBef>
                          <a:spcPts val="1425"/>
                        </a:spcBef>
                        <a:spcAft>
                          <a:spcPts val="0"/>
                        </a:spcAft>
                        <a:buClrTx/>
                        <a:buSzTx/>
                        <a:buFontTx/>
                        <a:buNone/>
                        <a:tabLst/>
                        <a:defRPr/>
                      </a:pPr>
                      <a:r>
                        <a:rPr lang="en-US" sz="1400" b="1" spc="-5" dirty="0" smtClean="0">
                          <a:latin typeface="Times New Roman" panose="02020603050405020304" pitchFamily="18" charset="0"/>
                          <a:cs typeface="Times New Roman" panose="02020603050405020304" pitchFamily="18" charset="0"/>
                        </a:rPr>
                        <a:t>Products</a:t>
                      </a:r>
                      <a:endParaRPr lang="en-US" sz="1400" dirty="0" smtClean="0">
                        <a:latin typeface="Times New Roman" panose="02020603050405020304" pitchFamily="18" charset="0"/>
                        <a:cs typeface="Times New Roman" panose="02020603050405020304" pitchFamily="18" charset="0"/>
                      </a:endParaRPr>
                    </a:p>
                    <a:p>
                      <a:pPr marL="73025">
                        <a:lnSpc>
                          <a:spcPct val="100000"/>
                        </a:lnSpc>
                        <a:spcBef>
                          <a:spcPts val="1425"/>
                        </a:spcBef>
                      </a:pPr>
                      <a:endParaRPr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marL="297180" indent="-228600">
                        <a:lnSpc>
                          <a:spcPct val="100000"/>
                        </a:lnSpc>
                        <a:spcBef>
                          <a:spcPts val="565"/>
                        </a:spcBef>
                        <a:buFont typeface="Arial" panose="020B0604020202020204" pitchFamily="34" charset="0"/>
                        <a:buChar char="•"/>
                        <a:tabLst>
                          <a:tab pos="296545" algn="l"/>
                          <a:tab pos="297180" algn="l"/>
                        </a:tabLst>
                      </a:pPr>
                      <a:r>
                        <a:rPr lang="en-US" sz="1000" spc="-5" dirty="0" smtClean="0">
                          <a:latin typeface="Times New Roman" panose="02020603050405020304" pitchFamily="18" charset="0"/>
                          <a:cs typeface="Times New Roman" panose="02020603050405020304" pitchFamily="18" charset="0"/>
                        </a:rPr>
                        <a:t>Print ad for local</a:t>
                      </a:r>
                      <a:r>
                        <a:rPr lang="en-US" sz="1000" spc="-10" dirty="0" smtClean="0">
                          <a:latin typeface="Times New Roman" panose="02020603050405020304" pitchFamily="18" charset="0"/>
                          <a:cs typeface="Times New Roman" panose="02020603050405020304" pitchFamily="18" charset="0"/>
                        </a:rPr>
                        <a:t> </a:t>
                      </a:r>
                      <a:r>
                        <a:rPr lang="en-US" sz="1000" spc="-5" dirty="0" smtClean="0">
                          <a:latin typeface="Times New Roman" panose="02020603050405020304" pitchFamily="18" charset="0"/>
                          <a:cs typeface="Times New Roman" panose="02020603050405020304" pitchFamily="18" charset="0"/>
                        </a:rPr>
                        <a:t>distribution</a:t>
                      </a:r>
                      <a:endParaRPr lang="en-US" sz="1000" dirty="0" smtClean="0">
                        <a:latin typeface="Times New Roman" panose="02020603050405020304" pitchFamily="18" charset="0"/>
                        <a:cs typeface="Times New Roman" panose="02020603050405020304" pitchFamily="18" charset="0"/>
                      </a:endParaRPr>
                    </a:p>
                    <a:p>
                      <a:pPr marL="297180" marR="309880" indent="-228600">
                        <a:lnSpc>
                          <a:spcPct val="100899"/>
                        </a:lnSpc>
                        <a:spcBef>
                          <a:spcPts val="70"/>
                        </a:spcBef>
                        <a:buFont typeface="Arial" panose="020B0604020202020204" pitchFamily="34" charset="0"/>
                        <a:buChar char="•"/>
                        <a:tabLst>
                          <a:tab pos="297180" algn="l"/>
                          <a:tab pos="297815" algn="l"/>
                        </a:tabLst>
                      </a:pPr>
                      <a:r>
                        <a:rPr lang="en-US" sz="1000" spc="-5" dirty="0" smtClean="0">
                          <a:latin typeface="Times New Roman" panose="02020603050405020304" pitchFamily="18" charset="0"/>
                          <a:cs typeface="Times New Roman" panose="02020603050405020304" pitchFamily="18" charset="0"/>
                        </a:rPr>
                        <a:t>Medicare.gov blog, widget, fact </a:t>
                      </a:r>
                      <a:r>
                        <a:rPr lang="en-US" sz="1000" dirty="0" smtClean="0">
                          <a:latin typeface="Times New Roman" panose="02020603050405020304" pitchFamily="18" charset="0"/>
                          <a:cs typeface="Times New Roman" panose="02020603050405020304" pitchFamily="18" charset="0"/>
                        </a:rPr>
                        <a:t>sheet</a:t>
                      </a:r>
                    </a:p>
                    <a:p>
                      <a:pPr marL="297180" marR="586740" indent="-228600">
                        <a:lnSpc>
                          <a:spcPct val="101800"/>
                        </a:lnSpc>
                        <a:spcBef>
                          <a:spcPts val="60"/>
                        </a:spcBef>
                        <a:buFont typeface="Arial" panose="020B0604020202020204" pitchFamily="34" charset="0"/>
                        <a:buChar char="•"/>
                        <a:tabLst>
                          <a:tab pos="297180" algn="l"/>
                          <a:tab pos="297815" algn="l"/>
                        </a:tabLst>
                      </a:pPr>
                      <a:r>
                        <a:rPr lang="en-US" sz="1000" dirty="0" smtClean="0">
                          <a:latin typeface="Times New Roman" panose="02020603050405020304" pitchFamily="18" charset="0"/>
                          <a:cs typeface="Times New Roman" panose="02020603050405020304" pitchFamily="18" charset="0"/>
                        </a:rPr>
                        <a:t>Video: </a:t>
                      </a:r>
                      <a:r>
                        <a:rPr lang="en-US" sz="1000" spc="-5" dirty="0" smtClean="0">
                          <a:latin typeface="Times New Roman" panose="02020603050405020304" pitchFamily="18" charset="0"/>
                          <a:cs typeface="Times New Roman" panose="02020603050405020304" pitchFamily="18" charset="0"/>
                        </a:rPr>
                        <a:t>informational</a:t>
                      </a:r>
                      <a:r>
                        <a:rPr lang="en-US" sz="1000" spc="-50" dirty="0" smtClean="0">
                          <a:latin typeface="Times New Roman" panose="02020603050405020304" pitchFamily="18" charset="0"/>
                          <a:cs typeface="Times New Roman" panose="02020603050405020304" pitchFamily="18" charset="0"/>
                        </a:rPr>
                        <a:t> </a:t>
                      </a:r>
                      <a:r>
                        <a:rPr lang="en-US" sz="1000" spc="-5" dirty="0" smtClean="0">
                          <a:latin typeface="Times New Roman" panose="02020603050405020304" pitchFamily="18" charset="0"/>
                          <a:cs typeface="Times New Roman" panose="02020603050405020304" pitchFamily="18" charset="0"/>
                        </a:rPr>
                        <a:t>for beneficiaries</a:t>
                      </a:r>
                      <a:endParaRPr lang="en-US" sz="1000" dirty="0" smtClean="0">
                        <a:latin typeface="Times New Roman" panose="02020603050405020304" pitchFamily="18" charset="0"/>
                        <a:cs typeface="Times New Roman" panose="02020603050405020304" pitchFamily="18" charset="0"/>
                      </a:endParaRPr>
                    </a:p>
                    <a:p>
                      <a:pPr marL="297180" marR="215265" indent="-228600">
                        <a:lnSpc>
                          <a:spcPct val="101800"/>
                        </a:lnSpc>
                        <a:spcBef>
                          <a:spcPts val="60"/>
                        </a:spcBef>
                        <a:buFont typeface="Arial" panose="020B0604020202020204" pitchFamily="34" charset="0"/>
                        <a:buChar char="•"/>
                        <a:tabLst>
                          <a:tab pos="297180" algn="l"/>
                          <a:tab pos="297815" algn="l"/>
                        </a:tabLst>
                      </a:pPr>
                      <a:r>
                        <a:rPr lang="en-US" sz="1000" spc="-5" dirty="0" smtClean="0">
                          <a:latin typeface="Times New Roman" panose="02020603050405020304" pitchFamily="18" charset="0"/>
                          <a:cs typeface="Times New Roman" panose="02020603050405020304" pitchFamily="18" charset="0"/>
                        </a:rPr>
                        <a:t>Audio </a:t>
                      </a:r>
                      <a:r>
                        <a:rPr lang="en-US" sz="1000" dirty="0" smtClean="0">
                          <a:latin typeface="Times New Roman" panose="02020603050405020304" pitchFamily="18" charset="0"/>
                          <a:cs typeface="Times New Roman" panose="02020603050405020304" pitchFamily="18" charset="0"/>
                        </a:rPr>
                        <a:t>PSA </a:t>
                      </a:r>
                      <a:r>
                        <a:rPr lang="en-US" sz="1000" spc="-5" dirty="0" smtClean="0">
                          <a:latin typeface="Times New Roman" panose="02020603050405020304" pitchFamily="18" charset="0"/>
                          <a:cs typeface="Times New Roman" panose="02020603050405020304" pitchFamily="18" charset="0"/>
                        </a:rPr>
                        <a:t>for </a:t>
                      </a:r>
                      <a:r>
                        <a:rPr lang="en-US" sz="1000" dirty="0" smtClean="0">
                          <a:latin typeface="Times New Roman" panose="02020603050405020304" pitchFamily="18" charset="0"/>
                          <a:cs typeface="Times New Roman" panose="02020603050405020304" pitchFamily="18" charset="0"/>
                        </a:rPr>
                        <a:t>major</a:t>
                      </a:r>
                      <a:r>
                        <a:rPr lang="en-US" sz="1000" spc="-55" dirty="0" smtClean="0">
                          <a:latin typeface="Times New Roman" panose="02020603050405020304" pitchFamily="18" charset="0"/>
                          <a:cs typeface="Times New Roman" panose="02020603050405020304" pitchFamily="18" charset="0"/>
                        </a:rPr>
                        <a:t> </a:t>
                      </a:r>
                      <a:r>
                        <a:rPr lang="en-US" sz="1000" spc="-5" dirty="0" smtClean="0">
                          <a:latin typeface="Times New Roman" panose="02020603050405020304" pitchFamily="18" charset="0"/>
                          <a:cs typeface="Times New Roman" panose="02020603050405020304" pitchFamily="18" charset="0"/>
                        </a:rPr>
                        <a:t>pharmacy chains</a:t>
                      </a:r>
                      <a:endParaRPr lang="en-US" sz="1000" dirty="0" smtClean="0">
                        <a:latin typeface="Times New Roman" panose="02020603050405020304" pitchFamily="18" charset="0"/>
                        <a:cs typeface="Times New Roman" panose="02020603050405020304" pitchFamily="18" charset="0"/>
                      </a:endParaRPr>
                    </a:p>
                    <a:p>
                      <a:pPr marL="297180" indent="-228600">
                        <a:lnSpc>
                          <a:spcPct val="100000"/>
                        </a:lnSpc>
                        <a:spcBef>
                          <a:spcPts val="85"/>
                        </a:spcBef>
                        <a:buFont typeface="Arial" panose="020B0604020202020204" pitchFamily="34" charset="0"/>
                        <a:buChar char="•"/>
                        <a:tabLst>
                          <a:tab pos="296545" algn="l"/>
                          <a:tab pos="297180" algn="l"/>
                        </a:tabLst>
                      </a:pPr>
                      <a:r>
                        <a:rPr lang="en-US" sz="1000" dirty="0" smtClean="0">
                          <a:latin typeface="Times New Roman" panose="02020603050405020304" pitchFamily="18" charset="0"/>
                          <a:cs typeface="Times New Roman" panose="02020603050405020304" pitchFamily="18" charset="0"/>
                        </a:rPr>
                        <a:t>Poster </a:t>
                      </a:r>
                      <a:r>
                        <a:rPr lang="en-US" sz="1000" spc="-5" dirty="0" smtClean="0">
                          <a:latin typeface="Times New Roman" panose="02020603050405020304" pitchFamily="18" charset="0"/>
                          <a:cs typeface="Times New Roman" panose="02020603050405020304" pitchFamily="18" charset="0"/>
                        </a:rPr>
                        <a:t>in </a:t>
                      </a:r>
                      <a:r>
                        <a:rPr lang="en-US" sz="1000" dirty="0" smtClean="0">
                          <a:latin typeface="Times New Roman" panose="02020603050405020304" pitchFamily="18" charset="0"/>
                          <a:cs typeface="Times New Roman" panose="02020603050405020304" pitchFamily="18" charset="0"/>
                        </a:rPr>
                        <a:t>post</a:t>
                      </a:r>
                      <a:r>
                        <a:rPr lang="en-US" sz="1000" spc="-75" dirty="0" smtClean="0">
                          <a:latin typeface="Times New Roman" panose="02020603050405020304" pitchFamily="18" charset="0"/>
                          <a:cs typeface="Times New Roman" panose="02020603050405020304" pitchFamily="18" charset="0"/>
                        </a:rPr>
                        <a:t> </a:t>
                      </a:r>
                      <a:r>
                        <a:rPr lang="en-US" sz="1000" spc="-5" dirty="0" smtClean="0">
                          <a:latin typeface="Times New Roman" panose="02020603050405020304" pitchFamily="18" charset="0"/>
                          <a:cs typeface="Times New Roman" panose="02020603050405020304" pitchFamily="18" charset="0"/>
                        </a:rPr>
                        <a:t>offices</a:t>
                      </a:r>
                    </a:p>
                    <a:p>
                      <a:pPr marL="297180" indent="-228600">
                        <a:lnSpc>
                          <a:spcPct val="100000"/>
                        </a:lnSpc>
                        <a:spcBef>
                          <a:spcPts val="85"/>
                        </a:spcBef>
                        <a:buFont typeface="Arial" panose="020B0604020202020204" pitchFamily="34" charset="0"/>
                        <a:buChar char="•"/>
                        <a:tabLst>
                          <a:tab pos="296545" algn="l"/>
                          <a:tab pos="297180" algn="l"/>
                        </a:tabLst>
                      </a:pPr>
                      <a:r>
                        <a:rPr lang="en-US" sz="1000" spc="-5" dirty="0" smtClean="0">
                          <a:latin typeface="Times New Roman" panose="02020603050405020304" pitchFamily="18" charset="0"/>
                          <a:cs typeface="Times New Roman" panose="02020603050405020304" pitchFamily="18" charset="0"/>
                        </a:rPr>
                        <a:t>MSN message</a:t>
                      </a:r>
                    </a:p>
                  </a:txBody>
                  <a:tcPr marL="0" marR="0" marT="633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429768" marR="92075" indent="-171450">
                        <a:lnSpc>
                          <a:spcPct val="100000"/>
                        </a:lnSpc>
                        <a:spcBef>
                          <a:spcPts val="0"/>
                        </a:spcBef>
                        <a:buFont typeface="Arial" panose="020B0604020202020204" pitchFamily="34" charset="0"/>
                        <a:buChar char="•"/>
                        <a:tabLst>
                          <a:tab pos="514984" algn="l"/>
                          <a:tab pos="515620" algn="l"/>
                        </a:tabLst>
                      </a:pPr>
                      <a:r>
                        <a:rPr lang="en-US" sz="1000" dirty="0" smtClean="0">
                          <a:latin typeface="Times New Roman" panose="02020603050405020304" pitchFamily="18" charset="0"/>
                          <a:cs typeface="Times New Roman" panose="02020603050405020304" pitchFamily="18" charset="0"/>
                        </a:rPr>
                        <a:t>Videos: </a:t>
                      </a:r>
                      <a:r>
                        <a:rPr lang="en-US" sz="1000" spc="-5" dirty="0" smtClean="0">
                          <a:latin typeface="Times New Roman" panose="02020603050405020304" pitchFamily="18" charset="0"/>
                          <a:cs typeface="Times New Roman" panose="02020603050405020304" pitchFamily="18" charset="0"/>
                        </a:rPr>
                        <a:t>Animated “destroy” for beneficiaries, video in </a:t>
                      </a:r>
                      <a:r>
                        <a:rPr lang="en-US" sz="1000" dirty="0" smtClean="0">
                          <a:latin typeface="Times New Roman" panose="02020603050405020304" pitchFamily="18" charset="0"/>
                          <a:cs typeface="Times New Roman" panose="02020603050405020304" pitchFamily="18" charset="0"/>
                        </a:rPr>
                        <a:t>provider </a:t>
                      </a:r>
                      <a:r>
                        <a:rPr lang="en-US" sz="1000" spc="-5" dirty="0" smtClean="0">
                          <a:latin typeface="Times New Roman" panose="02020603050405020304" pitchFamily="18" charset="0"/>
                          <a:cs typeface="Times New Roman" panose="02020603050405020304" pitchFamily="18" charset="0"/>
                        </a:rPr>
                        <a:t>waiting rooms</a:t>
                      </a:r>
                      <a:r>
                        <a:rPr lang="en-US" sz="1000" spc="-50" dirty="0" smtClean="0">
                          <a:latin typeface="Times New Roman" panose="02020603050405020304" pitchFamily="18" charset="0"/>
                          <a:cs typeface="Times New Roman" panose="02020603050405020304" pitchFamily="18" charset="0"/>
                        </a:rPr>
                        <a:t> </a:t>
                      </a:r>
                    </a:p>
                    <a:p>
                      <a:pPr marL="429768" marR="92075" indent="-171450">
                        <a:lnSpc>
                          <a:spcPct val="100000"/>
                        </a:lnSpc>
                        <a:spcBef>
                          <a:spcPts val="0"/>
                        </a:spcBef>
                        <a:buFont typeface="Arial" panose="020B0604020202020204" pitchFamily="34" charset="0"/>
                        <a:buChar char="•"/>
                        <a:tabLst>
                          <a:tab pos="514984" algn="l"/>
                          <a:tab pos="515620" algn="l"/>
                        </a:tabLst>
                      </a:pPr>
                      <a:r>
                        <a:rPr lang="en-US" sz="1000" dirty="0" smtClean="0">
                          <a:latin typeface="Times New Roman" panose="02020603050405020304" pitchFamily="18" charset="0"/>
                          <a:cs typeface="Times New Roman" panose="02020603050405020304" pitchFamily="18" charset="0"/>
                        </a:rPr>
                        <a:t>New </a:t>
                      </a:r>
                      <a:r>
                        <a:rPr lang="en-US" sz="1000" spc="-5" dirty="0" smtClean="0">
                          <a:latin typeface="Times New Roman" panose="02020603050405020304" pitchFamily="18" charset="0"/>
                          <a:cs typeface="Times New Roman" panose="02020603050405020304" pitchFamily="18" charset="0"/>
                        </a:rPr>
                        <a:t>poster in post </a:t>
                      </a:r>
                      <a:r>
                        <a:rPr lang="en-US" sz="1000" dirty="0" smtClean="0">
                          <a:latin typeface="Times New Roman" panose="02020603050405020304" pitchFamily="18" charset="0"/>
                          <a:cs typeface="Times New Roman" panose="02020603050405020304" pitchFamily="18" charset="0"/>
                        </a:rPr>
                        <a:t>offices</a:t>
                      </a:r>
                    </a:p>
                    <a:p>
                      <a:pPr marL="286384" marR="92075" indent="0">
                        <a:lnSpc>
                          <a:spcPct val="101800"/>
                        </a:lnSpc>
                        <a:spcBef>
                          <a:spcPts val="484"/>
                        </a:spcBef>
                        <a:buFont typeface="Arial" panose="020B0604020202020204" pitchFamily="34" charset="0"/>
                        <a:buNone/>
                        <a:tabLst>
                          <a:tab pos="514984" algn="l"/>
                          <a:tab pos="515620" algn="l"/>
                        </a:tabLst>
                      </a:pPr>
                      <a:endParaRPr lang="en-US" sz="1000" dirty="0" smtClean="0">
                        <a:latin typeface="Times New Roman" panose="02020603050405020304" pitchFamily="18" charset="0"/>
                        <a:cs typeface="Times New Roman" panose="02020603050405020304" pitchFamily="18"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838200">
                <a:tc>
                  <a:txBody>
                    <a:bodyPr/>
                    <a:lstStyle/>
                    <a:p>
                      <a:pPr>
                        <a:lnSpc>
                          <a:spcPct val="100000"/>
                        </a:lnSpc>
                        <a:spcBef>
                          <a:spcPts val="25"/>
                        </a:spcBef>
                      </a:pPr>
                      <a:endParaRPr sz="1800" dirty="0">
                        <a:latin typeface="Times New Roman" panose="02020603050405020304" pitchFamily="18" charset="0"/>
                        <a:cs typeface="Times New Roman" panose="02020603050405020304" pitchFamily="18" charset="0"/>
                      </a:endParaRPr>
                    </a:p>
                    <a:p>
                      <a:pPr marL="73025">
                        <a:lnSpc>
                          <a:spcPct val="100000"/>
                        </a:lnSpc>
                      </a:pPr>
                      <a:r>
                        <a:rPr sz="1400" b="1" spc="-5" dirty="0">
                          <a:latin typeface="Times New Roman" panose="02020603050405020304" pitchFamily="18" charset="0"/>
                          <a:cs typeface="Times New Roman" panose="02020603050405020304" pitchFamily="18" charset="0"/>
                        </a:rPr>
                        <a:t>Medicare.gov</a:t>
                      </a:r>
                      <a:endParaRPr sz="1400" dirty="0">
                        <a:latin typeface="Times New Roman" panose="02020603050405020304" pitchFamily="18" charset="0"/>
                        <a:cs typeface="Times New Roman" panose="02020603050405020304" pitchFamily="18" charset="0"/>
                      </a:endParaRPr>
                    </a:p>
                  </a:txBody>
                  <a:tcPr marL="0" marR="0" marT="28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3">
                  <a:txBody>
                    <a:bodyPr/>
                    <a:lstStyle/>
                    <a:p>
                      <a:pPr marL="297180" indent="-228600">
                        <a:lnSpc>
                          <a:spcPct val="100000"/>
                        </a:lnSpc>
                        <a:spcBef>
                          <a:spcPts val="565"/>
                        </a:spcBef>
                        <a:buFont typeface="Arial" panose="020B0604020202020204" pitchFamily="34" charset="0"/>
                        <a:buChar char="•"/>
                        <a:tabLst>
                          <a:tab pos="296545" algn="l"/>
                          <a:tab pos="297180" algn="l"/>
                        </a:tabLst>
                      </a:pPr>
                      <a:r>
                        <a:rPr sz="1000" dirty="0">
                          <a:latin typeface="Times New Roman" panose="02020603050405020304" pitchFamily="18" charset="0"/>
                          <a:cs typeface="Times New Roman" panose="02020603050405020304" pitchFamily="18" charset="0"/>
                        </a:rPr>
                        <a:t>Post </a:t>
                      </a:r>
                      <a:r>
                        <a:rPr sz="1000" spc="-5" dirty="0">
                          <a:latin typeface="Times New Roman" panose="02020603050405020304" pitchFamily="18" charset="0"/>
                          <a:cs typeface="Times New Roman" panose="02020603050405020304" pitchFamily="18" charset="0"/>
                        </a:rPr>
                        <a:t>blog, add </a:t>
                      </a:r>
                      <a:r>
                        <a:rPr sz="1000" spc="-5" dirty="0" smtClean="0">
                          <a:latin typeface="Times New Roman" panose="02020603050405020304" pitchFamily="18" charset="0"/>
                          <a:cs typeface="Times New Roman" panose="02020603050405020304" pitchFamily="18" charset="0"/>
                        </a:rPr>
                        <a:t>Medicare </a:t>
                      </a:r>
                      <a:r>
                        <a:rPr lang="en-US" sz="1000" spc="-5" dirty="0" smtClean="0">
                          <a:latin typeface="Times New Roman" panose="02020603050405020304" pitchFamily="18" charset="0"/>
                          <a:cs typeface="Times New Roman" panose="02020603050405020304" pitchFamily="18" charset="0"/>
                        </a:rPr>
                        <a:t>c</a:t>
                      </a:r>
                      <a:r>
                        <a:rPr sz="1000" spc="-5" dirty="0" smtClean="0">
                          <a:latin typeface="Times New Roman" panose="02020603050405020304" pitchFamily="18" charset="0"/>
                          <a:cs typeface="Times New Roman" panose="02020603050405020304" pitchFamily="18" charset="0"/>
                        </a:rPr>
                        <a:t>ard </a:t>
                      </a:r>
                      <a:r>
                        <a:rPr sz="1000" spc="-5" dirty="0">
                          <a:latin typeface="Times New Roman" panose="02020603050405020304" pitchFamily="18" charset="0"/>
                          <a:cs typeface="Times New Roman" panose="02020603050405020304" pitchFamily="18" charset="0"/>
                        </a:rPr>
                        <a:t>message to</a:t>
                      </a:r>
                      <a:r>
                        <a:rPr sz="1000" spc="5" dirty="0">
                          <a:latin typeface="Times New Roman" panose="02020603050405020304" pitchFamily="18" charset="0"/>
                          <a:cs typeface="Times New Roman" panose="02020603050405020304" pitchFamily="18" charset="0"/>
                        </a:rPr>
                        <a:t> </a:t>
                      </a:r>
                      <a:r>
                        <a:rPr sz="1000" spc="-5" dirty="0">
                          <a:latin typeface="Times New Roman" panose="02020603050405020304" pitchFamily="18" charset="0"/>
                          <a:cs typeface="Times New Roman" panose="02020603050405020304" pitchFamily="18" charset="0"/>
                        </a:rPr>
                        <a:t>homepage</a:t>
                      </a:r>
                      <a:endParaRPr sz="1000" dirty="0">
                        <a:latin typeface="Times New Roman" panose="02020603050405020304" pitchFamily="18" charset="0"/>
                        <a:cs typeface="Times New Roman" panose="02020603050405020304" pitchFamily="18" charset="0"/>
                      </a:endParaRPr>
                    </a:p>
                    <a:p>
                      <a:pPr marL="297180" marR="254635" indent="-228600">
                        <a:lnSpc>
                          <a:spcPct val="100899"/>
                        </a:lnSpc>
                        <a:spcBef>
                          <a:spcPts val="70"/>
                        </a:spcBef>
                        <a:buFont typeface="Arial" panose="020B0604020202020204" pitchFamily="34" charset="0"/>
                        <a:buChar char="•"/>
                        <a:tabLst>
                          <a:tab pos="297180" algn="l"/>
                          <a:tab pos="297815" algn="l"/>
                        </a:tabLst>
                      </a:pPr>
                      <a:r>
                        <a:rPr sz="1000" spc="-5" dirty="0">
                          <a:latin typeface="Times New Roman" panose="02020603050405020304" pitchFamily="18" charset="0"/>
                          <a:cs typeface="Times New Roman" panose="02020603050405020304" pitchFamily="18" charset="0"/>
                        </a:rPr>
                        <a:t>Promote </a:t>
                      </a:r>
                      <a:r>
                        <a:rPr lang="en-US" sz="1000" spc="-5" dirty="0" smtClean="0">
                          <a:latin typeface="Times New Roman" panose="02020603050405020304" pitchFamily="18" charset="0"/>
                          <a:cs typeface="Times New Roman" panose="02020603050405020304" pitchFamily="18" charset="0"/>
                        </a:rPr>
                        <a:t>go.medicare.gov/newcard</a:t>
                      </a:r>
                      <a:r>
                        <a:rPr sz="1000" spc="-5" dirty="0" smtClean="0">
                          <a:latin typeface="Times New Roman" panose="02020603050405020304" pitchFamily="18" charset="0"/>
                          <a:cs typeface="Times New Roman" panose="02020603050405020304" pitchFamily="18" charset="0"/>
                        </a:rPr>
                        <a:t> </a:t>
                      </a:r>
                      <a:r>
                        <a:rPr lang="en-US" sz="1000" spc="0" dirty="0" smtClean="0">
                          <a:latin typeface="Times New Roman" panose="02020603050405020304" pitchFamily="18" charset="0"/>
                          <a:cs typeface="Times New Roman" panose="02020603050405020304" pitchFamily="18" charset="0"/>
                        </a:rPr>
                        <a:t>and</a:t>
                      </a:r>
                      <a:r>
                        <a:rPr sz="1000" dirty="0" smtClean="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new </a:t>
                      </a:r>
                      <a:r>
                        <a:rPr sz="1000" spc="-5" dirty="0">
                          <a:latin typeface="Times New Roman" panose="02020603050405020304" pitchFamily="18" charset="0"/>
                          <a:cs typeface="Times New Roman" panose="02020603050405020304" pitchFamily="18" charset="0"/>
                        </a:rPr>
                        <a:t>beneficiary widget available </a:t>
                      </a:r>
                      <a:r>
                        <a:rPr sz="1000" dirty="0">
                          <a:latin typeface="Times New Roman" panose="02020603050405020304" pitchFamily="18" charset="0"/>
                          <a:cs typeface="Times New Roman" panose="02020603050405020304" pitchFamily="18" charset="0"/>
                        </a:rPr>
                        <a:t>on</a:t>
                      </a:r>
                      <a:r>
                        <a:rPr sz="1000" spc="25" dirty="0">
                          <a:latin typeface="Times New Roman" panose="02020603050405020304" pitchFamily="18" charset="0"/>
                          <a:cs typeface="Times New Roman" panose="02020603050405020304" pitchFamily="18" charset="0"/>
                        </a:rPr>
                        <a:t> </a:t>
                      </a:r>
                      <a:r>
                        <a:rPr lang="en-US" sz="1000" spc="-5" dirty="0" smtClean="0">
                          <a:latin typeface="Times New Roman" panose="02020603050405020304" pitchFamily="18" charset="0"/>
                          <a:cs typeface="Times New Roman" panose="02020603050405020304" pitchFamily="18" charset="0"/>
                        </a:rPr>
                        <a:t>CMS</a:t>
                      </a:r>
                      <a:r>
                        <a:rPr sz="1000" spc="-5" dirty="0" smtClean="0">
                          <a:latin typeface="Times New Roman" panose="02020603050405020304" pitchFamily="18" charset="0"/>
                          <a:cs typeface="Times New Roman" panose="02020603050405020304" pitchFamily="18" charset="0"/>
                        </a:rPr>
                        <a:t>.gov/newcard</a:t>
                      </a:r>
                      <a:endParaRPr sz="1000" dirty="0">
                        <a:latin typeface="Times New Roman" panose="02020603050405020304" pitchFamily="18" charset="0"/>
                        <a:cs typeface="Times New Roman" panose="02020603050405020304" pitchFamily="18" charset="0"/>
                      </a:endParaRPr>
                    </a:p>
                  </a:txBody>
                  <a:tcPr marL="0" marR="0" marT="633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a:p>
                  </a:txBody>
                  <a:tcPr marL="0" marR="0" marT="0" marB="0"/>
                </a:tc>
                <a:tc gridSpan="2">
                  <a:txBody>
                    <a:bodyPr/>
                    <a:lstStyle/>
                    <a:p>
                      <a:pPr marL="433705" indent="-171450">
                        <a:lnSpc>
                          <a:spcPct val="100000"/>
                        </a:lnSpc>
                        <a:spcBef>
                          <a:spcPts val="565"/>
                        </a:spcBef>
                        <a:buFont typeface="Arial" panose="020B0604020202020204" pitchFamily="34" charset="0"/>
                        <a:buChar char="•"/>
                        <a:tabLst>
                          <a:tab pos="490220" algn="l"/>
                          <a:tab pos="491490" algn="l"/>
                        </a:tabLst>
                      </a:pPr>
                      <a:r>
                        <a:rPr sz="1000" spc="-5" dirty="0">
                          <a:latin typeface="Times New Roman" panose="02020603050405020304" pitchFamily="18" charset="0"/>
                          <a:cs typeface="Times New Roman" panose="02020603050405020304" pitchFamily="18" charset="0"/>
                        </a:rPr>
                        <a:t>Prominently feature new card</a:t>
                      </a:r>
                      <a:r>
                        <a:rPr sz="1000" spc="-3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image</a:t>
                      </a:r>
                    </a:p>
                    <a:p>
                      <a:pPr marL="433705" marR="224154" indent="-171450">
                        <a:lnSpc>
                          <a:spcPct val="100899"/>
                        </a:lnSpc>
                        <a:spcBef>
                          <a:spcPts val="70"/>
                        </a:spcBef>
                        <a:buFont typeface="Arial" panose="020B0604020202020204" pitchFamily="34" charset="0"/>
                        <a:buChar char="•"/>
                        <a:tabLst>
                          <a:tab pos="490855" algn="l"/>
                          <a:tab pos="491490" algn="l"/>
                        </a:tabLst>
                      </a:pPr>
                      <a:r>
                        <a:rPr sz="1000" spc="-5" dirty="0">
                          <a:latin typeface="Times New Roman" panose="02020603050405020304" pitchFamily="18" charset="0"/>
                          <a:cs typeface="Times New Roman" panose="02020603050405020304" pitchFamily="18" charset="0"/>
                        </a:rPr>
                        <a:t>Launch Medicare Number look up </a:t>
                      </a:r>
                      <a:r>
                        <a:rPr lang="en-US" sz="1000" spc="0" dirty="0" smtClean="0">
                          <a:latin typeface="Times New Roman" panose="02020603050405020304" pitchFamily="18" charset="0"/>
                          <a:cs typeface="Times New Roman" panose="02020603050405020304" pitchFamily="18" charset="0"/>
                        </a:rPr>
                        <a:t>and</a:t>
                      </a:r>
                      <a:r>
                        <a:rPr sz="1000" dirty="0" smtClean="0">
                          <a:latin typeface="Times New Roman" panose="02020603050405020304" pitchFamily="18" charset="0"/>
                          <a:cs typeface="Times New Roman" panose="02020603050405020304" pitchFamily="18" charset="0"/>
                        </a:rPr>
                        <a:t> </a:t>
                      </a:r>
                      <a:r>
                        <a:rPr sz="1000" spc="-5" dirty="0">
                          <a:latin typeface="Times New Roman" panose="02020603050405020304" pitchFamily="18" charset="0"/>
                          <a:cs typeface="Times New Roman" panose="02020603050405020304" pitchFamily="18" charset="0"/>
                        </a:rPr>
                        <a:t>replacement </a:t>
                      </a:r>
                      <a:r>
                        <a:rPr sz="1000" spc="-5" dirty="0" smtClean="0">
                          <a:latin typeface="Times New Roman" panose="02020603050405020304" pitchFamily="18" charset="0"/>
                          <a:cs typeface="Times New Roman" panose="02020603050405020304" pitchFamily="18" charset="0"/>
                        </a:rPr>
                        <a:t>card </a:t>
                      </a:r>
                      <a:r>
                        <a:rPr sz="1000" spc="-5" dirty="0">
                          <a:latin typeface="Times New Roman" panose="02020603050405020304" pitchFamily="18" charset="0"/>
                          <a:cs typeface="Times New Roman" panose="02020603050405020304" pitchFamily="18" charset="0"/>
                        </a:rPr>
                        <a:t>features in</a:t>
                      </a:r>
                      <a:r>
                        <a:rPr sz="1000" spc="-10" dirty="0">
                          <a:latin typeface="Times New Roman" panose="02020603050405020304" pitchFamily="18" charset="0"/>
                          <a:cs typeface="Times New Roman" panose="02020603050405020304" pitchFamily="18" charset="0"/>
                        </a:rPr>
                        <a:t> </a:t>
                      </a:r>
                      <a:r>
                        <a:rPr sz="1000" spc="-5" dirty="0">
                          <a:latin typeface="Times New Roman" panose="02020603050405020304" pitchFamily="18" charset="0"/>
                          <a:cs typeface="Times New Roman" panose="02020603050405020304" pitchFamily="18" charset="0"/>
                        </a:rPr>
                        <a:t>MyMedicare.gov</a:t>
                      </a:r>
                      <a:endParaRPr sz="1000" dirty="0">
                        <a:latin typeface="Times New Roman" panose="02020603050405020304" pitchFamily="18" charset="0"/>
                        <a:cs typeface="Times New Roman" panose="02020603050405020304" pitchFamily="18" charset="0"/>
                      </a:endParaRPr>
                    </a:p>
                    <a:p>
                      <a:pPr marL="433705" indent="-171450">
                        <a:lnSpc>
                          <a:spcPct val="100000"/>
                        </a:lnSpc>
                        <a:spcBef>
                          <a:spcPts val="85"/>
                        </a:spcBef>
                        <a:buFont typeface="Arial" panose="020B0604020202020204" pitchFamily="34" charset="0"/>
                        <a:buChar char="•"/>
                        <a:tabLst>
                          <a:tab pos="490855" algn="l"/>
                          <a:tab pos="491490" algn="l"/>
                        </a:tabLst>
                      </a:pPr>
                      <a:r>
                        <a:rPr sz="1000" spc="-5" dirty="0">
                          <a:latin typeface="Times New Roman" panose="02020603050405020304" pitchFamily="18" charset="0"/>
                          <a:cs typeface="Times New Roman" panose="02020603050405020304" pitchFamily="18" charset="0"/>
                        </a:rPr>
                        <a:t>Launch mailing status</a:t>
                      </a:r>
                      <a:r>
                        <a:rPr sz="1000" spc="-30" dirty="0">
                          <a:latin typeface="Times New Roman" panose="02020603050405020304" pitchFamily="18" charset="0"/>
                          <a:cs typeface="Times New Roman" panose="02020603050405020304" pitchFamily="18" charset="0"/>
                        </a:rPr>
                        <a:t> </a:t>
                      </a:r>
                      <a:r>
                        <a:rPr sz="1000" spc="-5" dirty="0">
                          <a:latin typeface="Times New Roman" panose="02020603050405020304" pitchFamily="18" charset="0"/>
                          <a:cs typeface="Times New Roman" panose="02020603050405020304" pitchFamily="18" charset="0"/>
                        </a:rPr>
                        <a:t>page</a:t>
                      </a:r>
                      <a:endParaRPr sz="1000" dirty="0">
                        <a:latin typeface="Times New Roman" panose="02020603050405020304" pitchFamily="18" charset="0"/>
                        <a:cs typeface="Times New Roman" panose="02020603050405020304" pitchFamily="18"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r h="609600">
                <a:tc>
                  <a:txBody>
                    <a:bodyPr/>
                    <a:lstStyle/>
                    <a:p>
                      <a:pPr>
                        <a:lnSpc>
                          <a:spcPct val="100000"/>
                        </a:lnSpc>
                        <a:spcBef>
                          <a:spcPts val="45"/>
                        </a:spcBef>
                      </a:pPr>
                      <a:endParaRPr sz="1100" dirty="0">
                        <a:latin typeface="Times New Roman" panose="02020603050405020304" pitchFamily="18" charset="0"/>
                        <a:cs typeface="Times New Roman" panose="02020603050405020304" pitchFamily="18" charset="0"/>
                      </a:endParaRPr>
                    </a:p>
                    <a:p>
                      <a:pPr marL="73025">
                        <a:lnSpc>
                          <a:spcPct val="100000"/>
                        </a:lnSpc>
                        <a:spcBef>
                          <a:spcPts val="5"/>
                        </a:spcBef>
                      </a:pPr>
                      <a:r>
                        <a:rPr sz="1400" b="1" spc="-5" dirty="0">
                          <a:latin typeface="Times New Roman" panose="02020603050405020304" pitchFamily="18" charset="0"/>
                          <a:cs typeface="Times New Roman" panose="02020603050405020304" pitchFamily="18" charset="0"/>
                        </a:rPr>
                        <a:t>Call</a:t>
                      </a:r>
                      <a:r>
                        <a:rPr sz="1400" b="1" spc="-80" dirty="0">
                          <a:latin typeface="Times New Roman" panose="02020603050405020304" pitchFamily="18" charset="0"/>
                          <a:cs typeface="Times New Roman" panose="02020603050405020304" pitchFamily="18" charset="0"/>
                        </a:rPr>
                        <a:t> </a:t>
                      </a:r>
                      <a:r>
                        <a:rPr sz="1400" b="1" spc="-5" dirty="0">
                          <a:latin typeface="Times New Roman" panose="02020603050405020304" pitchFamily="18" charset="0"/>
                          <a:cs typeface="Times New Roman" panose="02020603050405020304" pitchFamily="18" charset="0"/>
                        </a:rPr>
                        <a:t>Center</a:t>
                      </a:r>
                      <a:endParaRPr sz="1400" dirty="0">
                        <a:latin typeface="Times New Roman" panose="02020603050405020304" pitchFamily="18" charset="0"/>
                        <a:cs typeface="Times New Roman" panose="02020603050405020304" pitchFamily="18" charset="0"/>
                      </a:endParaRPr>
                    </a:p>
                  </a:txBody>
                  <a:tcPr marL="0" marR="0" marT="50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301752" marR="240029" indent="-228600">
                        <a:lnSpc>
                          <a:spcPct val="101400"/>
                        </a:lnSpc>
                        <a:spcBef>
                          <a:spcPts val="550"/>
                        </a:spcBef>
                        <a:buFont typeface="Arial" panose="020B0604020202020204" pitchFamily="34" charset="0"/>
                        <a:buChar char="•"/>
                        <a:tabLst>
                          <a:tab pos="316865" algn="l"/>
                          <a:tab pos="317500" algn="l"/>
                        </a:tabLst>
                      </a:pPr>
                      <a:r>
                        <a:rPr sz="1000" spc="-5" dirty="0">
                          <a:latin typeface="Times New Roman" panose="02020603050405020304" pitchFamily="18" charset="0"/>
                          <a:cs typeface="Times New Roman" panose="02020603050405020304" pitchFamily="18" charset="0"/>
                        </a:rPr>
                        <a:t>Continue queue messages  updated after Medicare </a:t>
                      </a:r>
                      <a:r>
                        <a:rPr sz="1000" dirty="0">
                          <a:latin typeface="Times New Roman" panose="02020603050405020304" pitchFamily="18" charset="0"/>
                          <a:cs typeface="Times New Roman" panose="02020603050405020304" pitchFamily="18" charset="0"/>
                        </a:rPr>
                        <a:t>Open </a:t>
                      </a:r>
                      <a:r>
                        <a:rPr sz="1000" spc="-5" dirty="0" smtClean="0">
                          <a:latin typeface="Times New Roman" panose="02020603050405020304" pitchFamily="18" charset="0"/>
                          <a:cs typeface="Times New Roman" panose="02020603050405020304" pitchFamily="18" charset="0"/>
                        </a:rPr>
                        <a:t>Enrollment</a:t>
                      </a:r>
                      <a:endParaRPr sz="1000" dirty="0">
                        <a:latin typeface="Times New Roman" panose="02020603050405020304" pitchFamily="18" charset="0"/>
                        <a:cs typeface="Times New Roman" panose="02020603050405020304" pitchFamily="18" charset="0"/>
                      </a:endParaRPr>
                    </a:p>
                  </a:txBody>
                  <a:tcPr marL="0" marR="0" marT="616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marL="301752" indent="-171450">
                        <a:lnSpc>
                          <a:spcPct val="100000"/>
                        </a:lnSpc>
                        <a:spcBef>
                          <a:spcPts val="565"/>
                        </a:spcBef>
                        <a:buFont typeface="Arial" panose="020B0604020202020204" pitchFamily="34" charset="0"/>
                        <a:buChar char="•"/>
                        <a:tabLst>
                          <a:tab pos="419100" algn="l"/>
                        </a:tabLst>
                      </a:pPr>
                      <a:r>
                        <a:rPr sz="1000" spc="-5" dirty="0">
                          <a:latin typeface="Times New Roman" panose="02020603050405020304" pitchFamily="18" charset="0"/>
                          <a:cs typeface="Times New Roman" panose="02020603050405020304" pitchFamily="18" charset="0"/>
                        </a:rPr>
                        <a:t>Update scripts </a:t>
                      </a:r>
                      <a:r>
                        <a:rPr sz="1000" dirty="0">
                          <a:latin typeface="Times New Roman" panose="02020603050405020304" pitchFamily="18" charset="0"/>
                          <a:cs typeface="Times New Roman" panose="02020603050405020304" pitchFamily="18" charset="0"/>
                        </a:rPr>
                        <a:t>&amp; </a:t>
                      </a:r>
                      <a:r>
                        <a:rPr sz="1000" spc="-5" dirty="0">
                          <a:latin typeface="Times New Roman" panose="02020603050405020304" pitchFamily="18" charset="0"/>
                          <a:cs typeface="Times New Roman" panose="02020603050405020304" pitchFamily="18" charset="0"/>
                        </a:rPr>
                        <a:t>queue messages</a:t>
                      </a:r>
                      <a:endParaRPr sz="1000" dirty="0">
                        <a:latin typeface="Times New Roman" panose="02020603050405020304" pitchFamily="18" charset="0"/>
                        <a:cs typeface="Times New Roman" panose="02020603050405020304" pitchFamily="18" charset="0"/>
                      </a:endParaRPr>
                    </a:p>
                  </a:txBody>
                  <a:tcPr marL="0" marR="0" marT="633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429768" marR="331470" indent="-171450">
                        <a:lnSpc>
                          <a:spcPct val="100899"/>
                        </a:lnSpc>
                        <a:spcBef>
                          <a:spcPts val="555"/>
                        </a:spcBef>
                        <a:buFont typeface="Arial" panose="020B0604020202020204" pitchFamily="34" charset="0"/>
                        <a:buChar char="•"/>
                        <a:tabLst>
                          <a:tab pos="265430" algn="l"/>
                          <a:tab pos="266065" algn="l"/>
                        </a:tabLst>
                      </a:pPr>
                      <a:r>
                        <a:rPr sz="1000" spc="-5" dirty="0">
                          <a:latin typeface="Times New Roman" panose="02020603050405020304" pitchFamily="18" charset="0"/>
                          <a:cs typeface="Times New Roman" panose="02020603050405020304" pitchFamily="18" charset="0"/>
                        </a:rPr>
                        <a:t>Deploy updated </a:t>
                      </a:r>
                      <a:r>
                        <a:rPr sz="1000" spc="-5" dirty="0" smtClean="0">
                          <a:latin typeface="Times New Roman" panose="02020603050405020304" pitchFamily="18" charset="0"/>
                          <a:cs typeface="Times New Roman" panose="02020603050405020304" pitchFamily="18" charset="0"/>
                        </a:rPr>
                        <a:t>scripts </a:t>
                      </a:r>
                      <a:r>
                        <a:rPr sz="1000" dirty="0">
                          <a:latin typeface="Times New Roman" panose="02020603050405020304" pitchFamily="18" charset="0"/>
                          <a:cs typeface="Times New Roman" panose="02020603050405020304" pitchFamily="18" charset="0"/>
                        </a:rPr>
                        <a:t>with </a:t>
                      </a:r>
                      <a:r>
                        <a:rPr sz="1000" spc="-5" dirty="0">
                          <a:latin typeface="Times New Roman" panose="02020603050405020304" pitchFamily="18" charset="0"/>
                          <a:cs typeface="Times New Roman" panose="02020603050405020304" pitchFamily="18" charset="0"/>
                        </a:rPr>
                        <a:t>card </a:t>
                      </a:r>
                      <a:r>
                        <a:rPr sz="1000" spc="-5" dirty="0" smtClean="0">
                          <a:latin typeface="Times New Roman" panose="02020603050405020304" pitchFamily="18" charset="0"/>
                          <a:cs typeface="Times New Roman" panose="02020603050405020304" pitchFamily="18" charset="0"/>
                        </a:rPr>
                        <a:t>mailing</a:t>
                      </a:r>
                      <a:endParaRPr sz="1000" dirty="0">
                        <a:latin typeface="Times New Roman" panose="02020603050405020304" pitchFamily="18" charset="0"/>
                        <a:cs typeface="Times New Roman" panose="02020603050405020304" pitchFamily="18"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457200">
                <a:tc>
                  <a:txBody>
                    <a:bodyPr/>
                    <a:lstStyle/>
                    <a:p>
                      <a:pPr marL="73025" marR="0" lvl="0" indent="0" algn="l" defTabSz="914400" eaLnBrk="1" fontAlgn="auto" latinLnBrk="0" hangingPunct="1">
                        <a:lnSpc>
                          <a:spcPct val="100000"/>
                        </a:lnSpc>
                        <a:spcBef>
                          <a:spcPts val="5"/>
                        </a:spcBef>
                        <a:spcAft>
                          <a:spcPts val="0"/>
                        </a:spcAft>
                        <a:buClrTx/>
                        <a:buSzTx/>
                        <a:buFontTx/>
                        <a:buNone/>
                        <a:tabLst/>
                        <a:defRPr/>
                      </a:pPr>
                      <a:r>
                        <a:rPr lang="en-US" sz="1400" b="1" dirty="0" smtClean="0">
                          <a:latin typeface="Times New Roman" panose="02020603050405020304" pitchFamily="18" charset="0"/>
                          <a:cs typeface="Times New Roman" panose="02020603050405020304" pitchFamily="18" charset="0"/>
                        </a:rPr>
                        <a:t>National Press</a:t>
                      </a:r>
                    </a:p>
                    <a:p>
                      <a:pPr marL="73025">
                        <a:lnSpc>
                          <a:spcPct val="100000"/>
                        </a:lnSpc>
                        <a:spcBef>
                          <a:spcPts val="5"/>
                        </a:spcBef>
                      </a:pPr>
                      <a:endParaRPr sz="1400" dirty="0">
                        <a:latin typeface="Times New Roman" panose="02020603050405020304" pitchFamily="18" charset="0"/>
                        <a:cs typeface="Times New Roman" panose="02020603050405020304" pitchFamily="18" charset="0"/>
                      </a:endParaRPr>
                    </a:p>
                  </a:txBody>
                  <a:tcPr marL="0" marR="0" marT="50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301752" marR="240029" indent="-228600">
                        <a:lnSpc>
                          <a:spcPct val="101400"/>
                        </a:lnSpc>
                        <a:spcBef>
                          <a:spcPts val="550"/>
                        </a:spcBef>
                        <a:buFont typeface="Arial" panose="020B0604020202020204" pitchFamily="34" charset="0"/>
                        <a:buChar char="•"/>
                        <a:tabLst>
                          <a:tab pos="316865" algn="l"/>
                          <a:tab pos="317500" algn="l"/>
                        </a:tabLst>
                      </a:pPr>
                      <a:endParaRPr sz="1000" dirty="0">
                        <a:latin typeface="Times New Roman" panose="02020603050405020304" pitchFamily="18" charset="0"/>
                        <a:cs typeface="Times New Roman" panose="02020603050405020304" pitchFamily="18" charset="0"/>
                      </a:endParaRPr>
                    </a:p>
                  </a:txBody>
                  <a:tcPr marL="0" marR="0" marT="616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marL="301752" indent="-171450">
                        <a:lnSpc>
                          <a:spcPct val="100000"/>
                        </a:lnSpc>
                        <a:spcBef>
                          <a:spcPts val="565"/>
                        </a:spcBef>
                        <a:buFont typeface="Arial" panose="020B0604020202020204" pitchFamily="34" charset="0"/>
                        <a:buChar char="•"/>
                        <a:tabLst>
                          <a:tab pos="419100" algn="l"/>
                        </a:tabLst>
                      </a:pPr>
                      <a:endParaRPr sz="1000" dirty="0">
                        <a:latin typeface="Times New Roman" panose="02020603050405020304" pitchFamily="18" charset="0"/>
                        <a:cs typeface="Times New Roman" panose="02020603050405020304" pitchFamily="18" charset="0"/>
                      </a:endParaRPr>
                    </a:p>
                  </a:txBody>
                  <a:tcPr marL="0" marR="0" marT="63313" marB="0">
                    <a:solidFill>
                      <a:schemeClr val="tx2">
                        <a:lumMod val="20000"/>
                        <a:lumOff val="80000"/>
                      </a:schemeClr>
                    </a:solidFill>
                  </a:tcPr>
                </a:tc>
                <a:tc gridSpan="2">
                  <a:txBody>
                    <a:bodyPr/>
                    <a:lstStyle/>
                    <a:p>
                      <a:pPr marL="429768" marR="331470" indent="-171450">
                        <a:lnSpc>
                          <a:spcPct val="100899"/>
                        </a:lnSpc>
                        <a:spcBef>
                          <a:spcPts val="555"/>
                        </a:spcBef>
                        <a:buFont typeface="Arial" panose="020B0604020202020204" pitchFamily="34" charset="0"/>
                        <a:buChar char="•"/>
                        <a:tabLst>
                          <a:tab pos="265430" algn="l"/>
                          <a:tab pos="266065" algn="l"/>
                        </a:tabLst>
                      </a:pPr>
                      <a:r>
                        <a:rPr lang="en-US" sz="1000" dirty="0" smtClean="0">
                          <a:latin typeface="Times New Roman" panose="02020603050405020304" pitchFamily="18" charset="0"/>
                          <a:cs typeface="Times New Roman" panose="02020603050405020304" pitchFamily="18" charset="0"/>
                        </a:rPr>
                        <a:t>Announce</a:t>
                      </a:r>
                      <a:r>
                        <a:rPr lang="en-US" sz="1000" baseline="0" dirty="0" smtClean="0">
                          <a:latin typeface="Times New Roman" panose="02020603050405020304" pitchFamily="18" charset="0"/>
                          <a:cs typeface="Times New Roman" panose="02020603050405020304" pitchFamily="18" charset="0"/>
                        </a:rPr>
                        <a:t> “new cards start mailing” with key mailing details</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r h="762000">
                <a:tc>
                  <a:txBody>
                    <a:bodyPr/>
                    <a:lstStyle/>
                    <a:p>
                      <a:pPr marL="73025">
                        <a:lnSpc>
                          <a:spcPct val="100000"/>
                        </a:lnSpc>
                        <a:spcBef>
                          <a:spcPts val="5"/>
                        </a:spcBef>
                      </a:pPr>
                      <a:r>
                        <a:rPr lang="en-US" sz="1400" b="1" dirty="0" smtClean="0">
                          <a:latin typeface="Times New Roman" panose="02020603050405020304" pitchFamily="18" charset="0"/>
                          <a:cs typeface="Times New Roman" panose="02020603050405020304" pitchFamily="18" charset="0"/>
                        </a:rPr>
                        <a:t>Digital,</a:t>
                      </a:r>
                      <a:r>
                        <a:rPr lang="en-US" sz="1400" b="1" baseline="0" dirty="0" smtClean="0">
                          <a:latin typeface="Times New Roman" panose="02020603050405020304" pitchFamily="18" charset="0"/>
                          <a:cs typeface="Times New Roman" panose="02020603050405020304" pitchFamily="18" charset="0"/>
                        </a:rPr>
                        <a:t> Paid &amp; Earned Media</a:t>
                      </a:r>
                      <a:endParaRPr sz="1400" b="1" dirty="0">
                        <a:latin typeface="Times New Roman" panose="02020603050405020304" pitchFamily="18" charset="0"/>
                        <a:cs typeface="Times New Roman" panose="02020603050405020304" pitchFamily="18" charset="0"/>
                      </a:endParaRPr>
                    </a:p>
                  </a:txBody>
                  <a:tcPr marL="0" marR="0" marT="50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marL="301752" marR="240029" indent="-228600">
                        <a:lnSpc>
                          <a:spcPct val="100000"/>
                        </a:lnSpc>
                        <a:spcBef>
                          <a:spcPts val="0"/>
                        </a:spcBef>
                        <a:buFont typeface="Arial" panose="020B0604020202020204" pitchFamily="34" charset="0"/>
                        <a:buChar char="•"/>
                        <a:tabLst>
                          <a:tab pos="316865" algn="l"/>
                          <a:tab pos="317500" algn="l"/>
                        </a:tabLst>
                      </a:pPr>
                      <a:r>
                        <a:rPr lang="en-US" sz="1000" dirty="0" smtClean="0">
                          <a:latin typeface="Times New Roman" panose="02020603050405020304" pitchFamily="18" charset="0"/>
                          <a:cs typeface="Times New Roman" panose="02020603050405020304" pitchFamily="18" charset="0"/>
                        </a:rPr>
                        <a:t>Begin weekly Facebook and Twitter posts</a:t>
                      </a:r>
                    </a:p>
                    <a:p>
                      <a:pPr marL="301752" marR="240029" indent="-228600">
                        <a:lnSpc>
                          <a:spcPct val="100000"/>
                        </a:lnSpc>
                        <a:spcBef>
                          <a:spcPts val="0"/>
                        </a:spcBef>
                        <a:buFont typeface="Arial" panose="020B0604020202020204" pitchFamily="34" charset="0"/>
                        <a:buChar char="•"/>
                        <a:tabLst>
                          <a:tab pos="316865" algn="l"/>
                          <a:tab pos="317500" algn="l"/>
                        </a:tabLst>
                      </a:pPr>
                      <a:r>
                        <a:rPr lang="en-US" sz="1000" dirty="0" smtClean="0">
                          <a:latin typeface="Times New Roman" panose="02020603050405020304" pitchFamily="18" charset="0"/>
                          <a:cs typeface="Times New Roman" panose="02020603050405020304" pitchFamily="18" charset="0"/>
                        </a:rPr>
                        <a:t>Email</a:t>
                      </a:r>
                      <a:r>
                        <a:rPr lang="en-US" sz="1000" baseline="0" dirty="0" smtClean="0">
                          <a:latin typeface="Times New Roman" panose="02020603050405020304" pitchFamily="18" charset="0"/>
                          <a:cs typeface="Times New Roman" panose="02020603050405020304" pitchFamily="18" charset="0"/>
                        </a:rPr>
                        <a:t> sends</a:t>
                      </a:r>
                    </a:p>
                    <a:p>
                      <a:pPr marL="301752" marR="240029" indent="-228600">
                        <a:lnSpc>
                          <a:spcPct val="100000"/>
                        </a:lnSpc>
                        <a:spcBef>
                          <a:spcPts val="0"/>
                        </a:spcBef>
                        <a:buFont typeface="Arial" panose="020B0604020202020204" pitchFamily="34" charset="0"/>
                        <a:buChar char="•"/>
                        <a:tabLst>
                          <a:tab pos="316865" algn="l"/>
                          <a:tab pos="317500" algn="l"/>
                        </a:tabLst>
                      </a:pPr>
                      <a:r>
                        <a:rPr lang="en-US" sz="1000" baseline="0" dirty="0" smtClean="0">
                          <a:latin typeface="Times New Roman" panose="02020603050405020304" pitchFamily="18" charset="0"/>
                          <a:cs typeface="Times New Roman" panose="02020603050405020304" pitchFamily="18" charset="0"/>
                        </a:rPr>
                        <a:t>Social media toolkit for partners</a:t>
                      </a:r>
                      <a:endParaRPr sz="1000" dirty="0">
                        <a:latin typeface="Times New Roman" panose="02020603050405020304" pitchFamily="18" charset="0"/>
                        <a:cs typeface="Times New Roman" panose="02020603050405020304" pitchFamily="18" charset="0"/>
                      </a:endParaRPr>
                    </a:p>
                  </a:txBody>
                  <a:tcPr marL="0" marR="0" marT="616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marL="301752" indent="-171450">
                        <a:lnSpc>
                          <a:spcPct val="100000"/>
                        </a:lnSpc>
                        <a:spcBef>
                          <a:spcPts val="565"/>
                        </a:spcBef>
                        <a:buFont typeface="Arial" panose="020B0604020202020204" pitchFamily="34" charset="0"/>
                        <a:buChar char="•"/>
                        <a:tabLst>
                          <a:tab pos="419100" algn="l"/>
                        </a:tabLst>
                      </a:pPr>
                      <a:endParaRPr sz="1000" dirty="0">
                        <a:latin typeface="Times New Roman" panose="02020603050405020304" pitchFamily="18" charset="0"/>
                        <a:cs typeface="Times New Roman" panose="02020603050405020304" pitchFamily="18" charset="0"/>
                      </a:endParaRPr>
                    </a:p>
                  </a:txBody>
                  <a:tcPr marL="0" marR="0" marT="63313" marB="0">
                    <a:solidFill>
                      <a:schemeClr val="tx2">
                        <a:lumMod val="20000"/>
                        <a:lumOff val="80000"/>
                      </a:schemeClr>
                    </a:solidFill>
                  </a:tcPr>
                </a:tc>
                <a:tc gridSpan="2">
                  <a:txBody>
                    <a:bodyPr/>
                    <a:lstStyle/>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Begin geo-targeted digital media in concert with mailing</a:t>
                      </a:r>
                    </a:p>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Paid search ads send beneficiaries to Medicare.gov</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1086616">
                <a:tc>
                  <a:txBody>
                    <a:bodyPr/>
                    <a:lstStyle/>
                    <a:p>
                      <a:pPr marL="73025">
                        <a:lnSpc>
                          <a:spcPct val="100000"/>
                        </a:lnSpc>
                        <a:spcBef>
                          <a:spcPts val="5"/>
                        </a:spcBef>
                      </a:pPr>
                      <a:r>
                        <a:rPr lang="en-US" sz="1400" b="1" dirty="0" smtClean="0">
                          <a:latin typeface="Times New Roman" panose="02020603050405020304" pitchFamily="18" charset="0"/>
                          <a:cs typeface="Times New Roman" panose="02020603050405020304" pitchFamily="18" charset="0"/>
                        </a:rPr>
                        <a:t>Regional Outreach &amp; Partnerships</a:t>
                      </a:r>
                      <a:endParaRPr sz="1400" b="1" dirty="0">
                        <a:latin typeface="Times New Roman" panose="02020603050405020304" pitchFamily="18" charset="0"/>
                        <a:cs typeface="Times New Roman" panose="02020603050405020304" pitchFamily="18" charset="0"/>
                      </a:endParaRPr>
                    </a:p>
                  </a:txBody>
                  <a:tcPr marL="0" marR="0" marT="50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301752" marR="240029" indent="-228600">
                        <a:lnSpc>
                          <a:spcPct val="100000"/>
                        </a:lnSpc>
                        <a:spcBef>
                          <a:spcPts val="0"/>
                        </a:spcBef>
                        <a:buFont typeface="Arial" panose="020B0604020202020204" pitchFamily="34" charset="0"/>
                        <a:buChar char="•"/>
                        <a:tabLst>
                          <a:tab pos="316865" algn="l"/>
                          <a:tab pos="317500" algn="l"/>
                        </a:tabLst>
                      </a:pPr>
                      <a:r>
                        <a:rPr lang="en-US" sz="1000" dirty="0" smtClean="0">
                          <a:latin typeface="Times New Roman" panose="02020603050405020304" pitchFamily="18" charset="0"/>
                          <a:cs typeface="Times New Roman" panose="02020603050405020304" pitchFamily="18" charset="0"/>
                        </a:rPr>
                        <a:t>Distribute</a:t>
                      </a:r>
                      <a:r>
                        <a:rPr lang="en-US" sz="1000" baseline="0" dirty="0" smtClean="0">
                          <a:latin typeface="Times New Roman" panose="02020603050405020304" pitchFamily="18" charset="0"/>
                          <a:cs typeface="Times New Roman" panose="02020603050405020304" pitchFamily="18" charset="0"/>
                        </a:rPr>
                        <a:t> messaging, updates, and materials through local partners</a:t>
                      </a:r>
                    </a:p>
                    <a:p>
                      <a:pPr marL="301752" marR="240029" indent="-228600">
                        <a:lnSpc>
                          <a:spcPct val="100000"/>
                        </a:lnSpc>
                        <a:spcBef>
                          <a:spcPts val="0"/>
                        </a:spcBef>
                        <a:buFont typeface="Arial" panose="020B0604020202020204" pitchFamily="34" charset="0"/>
                        <a:buChar char="•"/>
                        <a:tabLst>
                          <a:tab pos="316865" algn="l"/>
                          <a:tab pos="317500" algn="l"/>
                        </a:tabLst>
                      </a:pPr>
                      <a:r>
                        <a:rPr lang="en-US" sz="1000" baseline="0" dirty="0" smtClean="0">
                          <a:latin typeface="Times New Roman" panose="02020603050405020304" pitchFamily="18" charset="0"/>
                          <a:cs typeface="Times New Roman" panose="02020603050405020304" pitchFamily="18" charset="0"/>
                        </a:rPr>
                        <a:t>Use listserv, phone calls, webinars, conferences, First Friday events</a:t>
                      </a:r>
                    </a:p>
                    <a:p>
                      <a:pPr marL="301752" marR="240029" indent="-228600">
                        <a:lnSpc>
                          <a:spcPct val="100000"/>
                        </a:lnSpc>
                        <a:spcBef>
                          <a:spcPts val="0"/>
                        </a:spcBef>
                        <a:buFont typeface="Arial" panose="020B0604020202020204" pitchFamily="34" charset="0"/>
                        <a:buChar char="•"/>
                        <a:tabLst>
                          <a:tab pos="316865" algn="l"/>
                          <a:tab pos="317500" algn="l"/>
                        </a:tabLst>
                      </a:pPr>
                      <a:r>
                        <a:rPr lang="en-US" sz="1000" baseline="0" dirty="0" smtClean="0">
                          <a:latin typeface="Times New Roman" panose="02020603050405020304" pitchFamily="18" charset="0"/>
                          <a:cs typeface="Times New Roman" panose="02020603050405020304" pitchFamily="18" charset="0"/>
                        </a:rPr>
                        <a:t>Continue to develop/identify new partners for beneficiary outreach</a:t>
                      </a:r>
                      <a:endParaRPr sz="1000" dirty="0">
                        <a:latin typeface="Times New Roman" panose="02020603050405020304" pitchFamily="18" charset="0"/>
                        <a:cs typeface="Times New Roman" panose="02020603050405020304" pitchFamily="18" charset="0"/>
                      </a:endParaRPr>
                    </a:p>
                  </a:txBody>
                  <a:tcPr marL="0" marR="0" marT="616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Use press kit for local distribution</a:t>
                      </a:r>
                    </a:p>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Issue local press release with mailing</a:t>
                      </a:r>
                    </a:p>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Share print ads with local and regional media and information intermediaries</a:t>
                      </a:r>
                    </a:p>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Participate in call-in shows</a:t>
                      </a:r>
                    </a:p>
                    <a:p>
                      <a:pPr marL="429768" marR="331470" indent="-171450">
                        <a:lnSpc>
                          <a:spcPct val="100000"/>
                        </a:lnSpc>
                        <a:spcBef>
                          <a:spcPts val="0"/>
                        </a:spcBef>
                        <a:buFont typeface="Arial" panose="020B0604020202020204" pitchFamily="34" charset="0"/>
                        <a:buChar char="•"/>
                        <a:tabLst>
                          <a:tab pos="265430" algn="l"/>
                          <a:tab pos="266065" algn="l"/>
                        </a:tabLst>
                      </a:pPr>
                      <a:r>
                        <a:rPr lang="en-US" sz="1000" baseline="0" dirty="0" smtClean="0">
                          <a:latin typeface="Times New Roman" panose="02020603050405020304" pitchFamily="18" charset="0"/>
                          <a:cs typeface="Times New Roman" panose="02020603050405020304" pitchFamily="18" charset="0"/>
                        </a:rPr>
                        <a:t>Host senior events </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bl>
          </a:graphicData>
        </a:graphic>
      </p:graphicFrame>
      <p:sp>
        <p:nvSpPr>
          <p:cNvPr id="4" name="Right Arrow 3" descr="This arrow suggests the continuation of outreach flowing from January into February." title="Arrow"/>
          <p:cNvSpPr/>
          <p:nvPr/>
        </p:nvSpPr>
        <p:spPr>
          <a:xfrm>
            <a:off x="3200400" y="1447800"/>
            <a:ext cx="307675" cy="1524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descr="This arrow suggests the continuation of outreach flowing from February into March." title="Arrow"/>
          <p:cNvSpPr/>
          <p:nvPr/>
        </p:nvSpPr>
        <p:spPr>
          <a:xfrm>
            <a:off x="4806713" y="1433307"/>
            <a:ext cx="307675" cy="1524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descr="This arrow suggests the continuation of outreach flowing from March into April." title="Arrow"/>
          <p:cNvSpPr/>
          <p:nvPr/>
        </p:nvSpPr>
        <p:spPr>
          <a:xfrm>
            <a:off x="6535170" y="1447800"/>
            <a:ext cx="307675" cy="1524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This arrow suggests the continuation of outreach flowing from March into April." title="Arrow"/>
          <p:cNvSpPr/>
          <p:nvPr/>
        </p:nvSpPr>
        <p:spPr>
          <a:xfrm>
            <a:off x="7955952" y="1447800"/>
            <a:ext cx="307675" cy="1524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28800" y="256794"/>
            <a:ext cx="5562600" cy="861774"/>
          </a:xfrm>
        </p:spPr>
        <p:txBody>
          <a:bodyPr/>
          <a:lstStyle/>
          <a:p>
            <a:r>
              <a:rPr lang="en-US" dirty="0">
                <a:latin typeface="Times New Roman" panose="02020603050405020304" pitchFamily="18" charset="0"/>
                <a:cs typeface="Times New Roman" panose="02020603050405020304" pitchFamily="18" charset="0"/>
              </a:rPr>
              <a:t>Your Guide for </a:t>
            </a:r>
            <a:r>
              <a:rPr lang="en-US" dirty="0" smtClean="0">
                <a:latin typeface="Times New Roman" panose="02020603050405020304" pitchFamily="18" charset="0"/>
                <a:cs typeface="Times New Roman" panose="02020603050405020304" pitchFamily="18" charset="0"/>
              </a:rPr>
              <a:t>Outreach Overview</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075416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descr="Outreach &amp; Education Materials on CMS.gov/newcard" title="Slide Title: Outreach &amp; Education Materials on CMS.gov/newcard"/>
          <p:cNvSpPr>
            <a:spLocks noGrp="1"/>
          </p:cNvSpPr>
          <p:nvPr>
            <p:ph type="title"/>
          </p:nvPr>
        </p:nvSpPr>
        <p:spPr>
          <a:xfrm>
            <a:off x="1" y="304800"/>
            <a:ext cx="9143999" cy="861774"/>
          </a:xfrm>
        </p:spPr>
        <p:txBody>
          <a:bodyPr/>
          <a:lstStyle/>
          <a:p>
            <a:r>
              <a:rPr lang="en-US" sz="2800" dirty="0"/>
              <a:t>Outreach &amp; Education Materials on CMS.gov/</a:t>
            </a:r>
            <a:r>
              <a:rPr lang="en-US" sz="2800" dirty="0" err="1"/>
              <a:t>newcard</a:t>
            </a:r>
            <a:endParaRPr lang="en-US" sz="2800" dirty="0"/>
          </a:p>
        </p:txBody>
      </p:sp>
      <p:sp>
        <p:nvSpPr>
          <p:cNvPr id="15" name="Text Placeholder 14" descr="Text:&#10; - One-Page Flyer   &#10;Stand-alone reprint handout of Medicare &amp; You inside cover page&#10;&#10;Available in English, Spanish, Korean, Chinese, Japanese, or Vietnamese &#10;&#10;- Fact Sheet &#10;Information addressing common things to know about the new card&#10;&#10;- Widgets  &#10;With link to go.medicare.gov/newcard&#10;&#10;- Informational Video &#10;Animated video about the new card and what to expect&#10;" title="Text Box with Information on Materials for people with Medicare"/>
          <p:cNvSpPr>
            <a:spLocks noGrp="1"/>
          </p:cNvSpPr>
          <p:nvPr>
            <p:ph type="body" idx="1"/>
          </p:nvPr>
        </p:nvSpPr>
        <p:spPr>
          <a:xfrm>
            <a:off x="595377" y="1104140"/>
            <a:ext cx="7786623" cy="4229860"/>
          </a:xfrm>
        </p:spPr>
        <p:txBody>
          <a:bodyPr/>
          <a:lstStyle/>
          <a:p>
            <a:r>
              <a:rPr lang="en-US" b="1" dirty="0" smtClean="0">
                <a:latin typeface="Times New Roman" panose="02020603050405020304" pitchFamily="18" charset="0"/>
                <a:cs typeface="Times New Roman" panose="02020603050405020304" pitchFamily="18" charset="0"/>
              </a:rPr>
              <a:t>Materials for people with Medicare</a:t>
            </a:r>
          </a:p>
          <a:p>
            <a:pPr lvl="3"/>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One-Page Flyer   </a:t>
            </a:r>
          </a:p>
          <a:p>
            <a:pPr marL="9715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Stand-alone reprint handout of Medicare &amp; You inside cover page</a:t>
            </a:r>
          </a:p>
          <a:p>
            <a:pPr marL="9715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Available in English, Spanish, Korean, Chinese, Japanese, or Vietnamese </a:t>
            </a:r>
          </a:p>
          <a:p>
            <a:pPr lvl="3"/>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Fact Sheet </a:t>
            </a:r>
          </a:p>
          <a:p>
            <a:pPr marL="9715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Information addressing common things to know about the new card</a:t>
            </a:r>
          </a:p>
          <a:p>
            <a:pPr lvl="1"/>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Widgets  </a:t>
            </a:r>
          </a:p>
          <a:p>
            <a:pPr marL="9715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link to </a:t>
            </a:r>
            <a:r>
              <a:rPr lang="en-US" dirty="0" smtClean="0">
                <a:latin typeface="Times New Roman" panose="02020603050405020304" pitchFamily="18" charset="0"/>
                <a:cs typeface="Times New Roman" panose="02020603050405020304" pitchFamily="18" charset="0"/>
                <a:hlinkClick r:id="rId3"/>
              </a:rPr>
              <a:t>go.medicare.gov/</a:t>
            </a:r>
            <a:r>
              <a:rPr lang="en-US" dirty="0" err="1" smtClean="0">
                <a:latin typeface="Times New Roman" panose="02020603050405020304" pitchFamily="18" charset="0"/>
                <a:cs typeface="Times New Roman" panose="02020603050405020304" pitchFamily="18" charset="0"/>
                <a:hlinkClick r:id="rId3"/>
              </a:rPr>
              <a:t>newcard</a:t>
            </a: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341313"/>
            <a:r>
              <a:rPr lang="en-US" b="1" dirty="0" smtClean="0">
                <a:latin typeface="Times New Roman" panose="02020603050405020304" pitchFamily="18" charset="0"/>
                <a:cs typeface="Times New Roman" panose="02020603050405020304" pitchFamily="18" charset="0"/>
              </a:rPr>
              <a:t>Informational Video </a:t>
            </a:r>
          </a:p>
          <a:p>
            <a:pPr marL="9715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Animated video about the new card and what to expect</a:t>
            </a:r>
          </a:p>
          <a:p>
            <a:endParaRPr lang="en-US" dirty="0"/>
          </a:p>
        </p:txBody>
      </p:sp>
      <p:sp>
        <p:nvSpPr>
          <p:cNvPr id="2" name="Slide Number Placeholder 1"/>
          <p:cNvSpPr>
            <a:spLocks noGrp="1"/>
          </p:cNvSpPr>
          <p:nvPr>
            <p:ph type="sldNum" sz="quarter" idx="4"/>
          </p:nvPr>
        </p:nvSpPr>
        <p:spPr/>
        <p:txBody>
          <a:bodyPr/>
          <a:lstStyle/>
          <a:p>
            <a:fld id="{7022FF3C-310F-4809-A5BE-BC5BA8AA108D}" type="slidenum">
              <a:rPr lang="en-US" sz="1200" smtClean="0"/>
              <a:pPr/>
              <a:t>18</a:t>
            </a:fld>
            <a:endParaRPr lang="en-US" dirty="0"/>
          </a:p>
        </p:txBody>
      </p:sp>
      <p:sp>
        <p:nvSpPr>
          <p:cNvPr id="4" name="Title 6" descr="   " title="   "/>
          <p:cNvSpPr txBox="1">
            <a:spLocks/>
          </p:cNvSpPr>
          <p:nvPr/>
        </p:nvSpPr>
        <p:spPr>
          <a:xfrm>
            <a:off x="1" y="256795"/>
            <a:ext cx="9144000" cy="754053"/>
          </a:xfrm>
          <a:prstGeom prst="rect">
            <a:avLst/>
          </a:prstGeom>
        </p:spPr>
        <p:txBody>
          <a:bodyPr/>
          <a:lstStyle>
            <a:lvl1pPr algn="ctr">
              <a:defRPr sz="2400" b="1">
                <a:latin typeface="+mj-lt"/>
                <a:ea typeface="+mj-ea"/>
                <a:cs typeface="+mj-cs"/>
              </a:defRPr>
            </a:lvl1pPr>
          </a:lstStyle>
          <a:p>
            <a:r>
              <a:rPr lang="en-US" sz="1800" kern="0" dirty="0" smtClean="0">
                <a:solidFill>
                  <a:schemeClr val="bg1"/>
                </a:solidFill>
                <a:latin typeface="Times New Roman" panose="02020603050405020304" pitchFamily="18" charset="0"/>
                <a:cs typeface="Times New Roman" panose="02020603050405020304" pitchFamily="18" charset="0"/>
              </a:rPr>
              <a:t/>
            </a:r>
            <a:br>
              <a:rPr lang="en-US" sz="1800" kern="0" dirty="0" smtClean="0">
                <a:solidFill>
                  <a:schemeClr val="bg1"/>
                </a:solidFill>
                <a:latin typeface="Times New Roman" panose="02020603050405020304" pitchFamily="18" charset="0"/>
                <a:cs typeface="Times New Roman" panose="02020603050405020304" pitchFamily="18" charset="0"/>
              </a:rPr>
            </a:br>
            <a:endParaRPr lang="en-US" sz="1800" kern="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000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256795"/>
            <a:ext cx="9144000" cy="754053"/>
          </a:xfrm>
        </p:spPr>
        <p:txBody>
          <a:bodyPr/>
          <a:lstStyle/>
          <a:p>
            <a:r>
              <a:rPr lang="en-US" sz="2800" dirty="0"/>
              <a:t>Outreach &amp; Education Materials on </a:t>
            </a:r>
            <a:r>
              <a:rPr lang="en-US" sz="2800" dirty="0" smtClean="0"/>
              <a:t>CMS.gov/</a:t>
            </a:r>
            <a:r>
              <a:rPr lang="en-US" sz="2800" dirty="0" err="1" smtClean="0"/>
              <a:t>newcard</a:t>
            </a:r>
            <a:r>
              <a:rPr lang="en-US" dirty="0"/>
              <a:t/>
            </a:r>
            <a:br>
              <a:rPr lang="en-US" dirty="0"/>
            </a:br>
            <a:endParaRPr lang="en-US" dirty="0"/>
          </a:p>
        </p:txBody>
      </p:sp>
      <p:sp>
        <p:nvSpPr>
          <p:cNvPr id="3" name="object 3"/>
          <p:cNvSpPr txBox="1"/>
          <p:nvPr/>
        </p:nvSpPr>
        <p:spPr>
          <a:xfrm>
            <a:off x="304800" y="1143000"/>
            <a:ext cx="8264857" cy="5601533"/>
          </a:xfrm>
          <a:prstGeom prst="rect">
            <a:avLst/>
          </a:prstGeom>
        </p:spPr>
        <p:txBody>
          <a:bodyPr vert="horz" wrap="square" lIns="0" tIns="0" rIns="0" bIns="0" rtlCol="0">
            <a:spAutoFit/>
          </a:bodyPr>
          <a:lstStyle/>
          <a:p>
            <a:pPr marL="0" marR="142875" lvl="1">
              <a:tabLst>
                <a:tab pos="266224" algn="l"/>
                <a:tab pos="266700" algn="l"/>
              </a:tabLst>
            </a:pPr>
            <a:r>
              <a:rPr lang="en-US" sz="2000" b="1" dirty="0" smtClean="0">
                <a:solidFill>
                  <a:prstClr val="black"/>
                </a:solidFill>
                <a:latin typeface="Times New Roman" panose="02020603050405020304" pitchFamily="18" charset="0"/>
                <a:cs typeface="Times New Roman" panose="02020603050405020304" pitchFamily="18" charset="0"/>
              </a:rPr>
              <a:t>Partner materials</a:t>
            </a:r>
            <a:endParaRPr lang="en-US" sz="2000" b="1" dirty="0">
              <a:solidFill>
                <a:prstClr val="black"/>
              </a:solidFill>
              <a:latin typeface="Times New Roman" panose="02020603050405020304" pitchFamily="18" charset="0"/>
              <a:cs typeface="Times New Roman" panose="02020603050405020304" pitchFamily="18" charset="0"/>
            </a:endParaRPr>
          </a:p>
          <a:p>
            <a:pPr marL="352425" marR="142875" lvl="1">
              <a:tabLst>
                <a:tab pos="266224" algn="l"/>
                <a:tab pos="266700" algn="l"/>
              </a:tabLst>
            </a:pPr>
            <a:endParaRPr lang="en-US" sz="2000" b="1" dirty="0" smtClean="0">
              <a:solidFill>
                <a:prstClr val="black"/>
              </a:solidFill>
              <a:latin typeface="Times New Roman" panose="02020603050405020304" pitchFamily="18" charset="0"/>
              <a:cs typeface="Times New Roman" panose="02020603050405020304" pitchFamily="18" charset="0"/>
            </a:endParaRPr>
          </a:p>
          <a:p>
            <a:pPr marL="347472" marR="142875" lvl="1">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Job </a:t>
            </a:r>
            <a:r>
              <a:rPr lang="en-US" b="1" dirty="0">
                <a:solidFill>
                  <a:prstClr val="black"/>
                </a:solidFill>
                <a:latin typeface="Times New Roman" panose="02020603050405020304" pitchFamily="18" charset="0"/>
                <a:cs typeface="Times New Roman" panose="02020603050405020304" pitchFamily="18" charset="0"/>
              </a:rPr>
              <a:t>aid for </a:t>
            </a:r>
            <a:r>
              <a:rPr lang="en-US" b="1" dirty="0" smtClean="0">
                <a:solidFill>
                  <a:prstClr val="black"/>
                </a:solidFill>
                <a:latin typeface="Times New Roman" panose="02020603050405020304" pitchFamily="18" charset="0"/>
                <a:cs typeface="Times New Roman" panose="02020603050405020304" pitchFamily="18" charset="0"/>
              </a:rPr>
              <a:t>Partners  </a:t>
            </a:r>
          </a:p>
          <a:p>
            <a:pPr marL="914400" marR="142875" lvl="1" indent="-285750">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Includes key messages to communicate to people with Medicare</a:t>
            </a:r>
            <a:endParaRPr lang="en-US" dirty="0">
              <a:solidFill>
                <a:prstClr val="black"/>
              </a:solidFill>
              <a:latin typeface="Times New Roman" panose="02020603050405020304" pitchFamily="18" charset="0"/>
              <a:cs typeface="Times New Roman" panose="02020603050405020304" pitchFamily="18" charset="0"/>
            </a:endParaRPr>
          </a:p>
          <a:p>
            <a:pPr marL="347472" marR="142875" lvl="1">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*Tear-off Pads </a:t>
            </a:r>
            <a:r>
              <a:rPr lang="en-US" b="1" dirty="0">
                <a:solidFill>
                  <a:prstClr val="black"/>
                </a:solidFill>
                <a:latin typeface="Times New Roman" panose="02020603050405020304" pitchFamily="18" charset="0"/>
                <a:cs typeface="Times New Roman" panose="02020603050405020304" pitchFamily="18" charset="0"/>
              </a:rPr>
              <a:t>for Provider </a:t>
            </a:r>
            <a:r>
              <a:rPr lang="en-US" b="1" dirty="0" smtClean="0">
                <a:solidFill>
                  <a:prstClr val="black"/>
                </a:solidFill>
                <a:latin typeface="Times New Roman" panose="02020603050405020304" pitchFamily="18" charset="0"/>
                <a:cs typeface="Times New Roman" panose="02020603050405020304" pitchFamily="18" charset="0"/>
              </a:rPr>
              <a:t>Offices</a:t>
            </a:r>
          </a:p>
          <a:p>
            <a:pPr marL="914400" marR="142875" lvl="1" indent="-285750">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For provider </a:t>
            </a:r>
            <a:r>
              <a:rPr lang="en-US" dirty="0">
                <a:solidFill>
                  <a:prstClr val="black"/>
                </a:solidFill>
                <a:latin typeface="Times New Roman" panose="02020603050405020304" pitchFamily="18" charset="0"/>
                <a:cs typeface="Times New Roman" panose="02020603050405020304" pitchFamily="18" charset="0"/>
              </a:rPr>
              <a:t>office staff to give to </a:t>
            </a:r>
            <a:r>
              <a:rPr lang="en-US" dirty="0" smtClean="0">
                <a:solidFill>
                  <a:prstClr val="black"/>
                </a:solidFill>
                <a:latin typeface="Times New Roman" panose="02020603050405020304" pitchFamily="18" charset="0"/>
                <a:cs typeface="Times New Roman" panose="02020603050405020304" pitchFamily="18" charset="0"/>
              </a:rPr>
              <a:t>people </a:t>
            </a:r>
            <a:r>
              <a:rPr lang="en-US" dirty="0">
                <a:solidFill>
                  <a:prstClr val="black"/>
                </a:solidFill>
                <a:latin typeface="Times New Roman" panose="02020603050405020304" pitchFamily="18" charset="0"/>
                <a:cs typeface="Times New Roman" panose="02020603050405020304" pitchFamily="18" charset="0"/>
              </a:rPr>
              <a:t>with </a:t>
            </a:r>
            <a:r>
              <a:rPr lang="en-US" dirty="0" smtClean="0">
                <a:solidFill>
                  <a:prstClr val="black"/>
                </a:solidFill>
                <a:latin typeface="Times New Roman" panose="02020603050405020304" pitchFamily="18" charset="0"/>
                <a:cs typeface="Times New Roman" panose="02020603050405020304" pitchFamily="18" charset="0"/>
              </a:rPr>
              <a:t>Medicare</a:t>
            </a:r>
          </a:p>
          <a:p>
            <a:pPr marL="914400" marR="142875" lvl="1" indent="-285750">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Contain </a:t>
            </a:r>
            <a:r>
              <a:rPr lang="en-US" dirty="0">
                <a:solidFill>
                  <a:prstClr val="black"/>
                </a:solidFill>
                <a:latin typeface="Times New Roman" panose="02020603050405020304" pitchFamily="18" charset="0"/>
                <a:cs typeface="Times New Roman" panose="02020603050405020304" pitchFamily="18" charset="0"/>
              </a:rPr>
              <a:t>an image of the </a:t>
            </a:r>
            <a:r>
              <a:rPr lang="en-US" dirty="0" smtClean="0">
                <a:solidFill>
                  <a:prstClr val="black"/>
                </a:solidFill>
                <a:latin typeface="Times New Roman" panose="02020603050405020304" pitchFamily="18" charset="0"/>
                <a:cs typeface="Times New Roman" panose="02020603050405020304" pitchFamily="18" charset="0"/>
              </a:rPr>
              <a:t>card and </a:t>
            </a:r>
            <a:r>
              <a:rPr lang="en-US" dirty="0">
                <a:solidFill>
                  <a:prstClr val="black"/>
                </a:solidFill>
                <a:latin typeface="Times New Roman" panose="02020603050405020304" pitchFamily="18" charset="0"/>
                <a:cs typeface="Times New Roman" panose="02020603050405020304" pitchFamily="18" charset="0"/>
              </a:rPr>
              <a:t>a reminder to make sure your mailing address is up to date with Social </a:t>
            </a:r>
            <a:r>
              <a:rPr lang="en-US" dirty="0" smtClean="0">
                <a:solidFill>
                  <a:prstClr val="black"/>
                </a:solidFill>
                <a:latin typeface="Times New Roman" panose="02020603050405020304" pitchFamily="18" charset="0"/>
                <a:cs typeface="Times New Roman" panose="02020603050405020304" pitchFamily="18" charset="0"/>
              </a:rPr>
              <a:t>Security</a:t>
            </a:r>
            <a:endParaRPr lang="en-US" b="1" dirty="0" smtClean="0">
              <a:solidFill>
                <a:prstClr val="black"/>
              </a:solidFill>
              <a:latin typeface="Times New Roman" panose="02020603050405020304" pitchFamily="18" charset="0"/>
              <a:cs typeface="Times New Roman" panose="02020603050405020304" pitchFamily="18" charset="0"/>
            </a:endParaRPr>
          </a:p>
          <a:p>
            <a:pPr marL="347472" marR="142875" lvl="1">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*Small </a:t>
            </a:r>
            <a:r>
              <a:rPr lang="en-US" b="1" dirty="0">
                <a:solidFill>
                  <a:prstClr val="black"/>
                </a:solidFill>
                <a:latin typeface="Times New Roman" panose="02020603050405020304" pitchFamily="18" charset="0"/>
                <a:cs typeface="Times New Roman" panose="02020603050405020304" pitchFamily="18" charset="0"/>
              </a:rPr>
              <a:t>Posters for Provider </a:t>
            </a:r>
            <a:r>
              <a:rPr lang="en-US" b="1" dirty="0" smtClean="0">
                <a:solidFill>
                  <a:prstClr val="black"/>
                </a:solidFill>
                <a:latin typeface="Times New Roman" panose="02020603050405020304" pitchFamily="18" charset="0"/>
                <a:cs typeface="Times New Roman" panose="02020603050405020304" pitchFamily="18" charset="0"/>
              </a:rPr>
              <a:t>Offices</a:t>
            </a:r>
          </a:p>
          <a:p>
            <a:pPr marL="914400" marR="142875" lvl="1" indent="-210312">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Messaging </a:t>
            </a:r>
            <a:r>
              <a:rPr lang="en-US" dirty="0">
                <a:solidFill>
                  <a:prstClr val="black"/>
                </a:solidFill>
                <a:latin typeface="Times New Roman" panose="02020603050405020304" pitchFamily="18" charset="0"/>
                <a:cs typeface="Times New Roman" panose="02020603050405020304" pitchFamily="18" charset="0"/>
              </a:rPr>
              <a:t>similar to </a:t>
            </a:r>
            <a:r>
              <a:rPr lang="en-US" dirty="0" smtClean="0">
                <a:solidFill>
                  <a:prstClr val="black"/>
                </a:solidFill>
                <a:latin typeface="Times New Roman" panose="02020603050405020304" pitchFamily="18" charset="0"/>
                <a:cs typeface="Times New Roman" panose="02020603050405020304" pitchFamily="18" charset="0"/>
              </a:rPr>
              <a:t>tear-off sheets</a:t>
            </a:r>
          </a:p>
          <a:p>
            <a:pPr marL="347472" marR="142875" lvl="2">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*Conference cards to hand out at events</a:t>
            </a:r>
          </a:p>
          <a:p>
            <a:pPr marR="142875" lvl="2" indent="-210312">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To give to people with Medicare with similar messaging </a:t>
            </a:r>
          </a:p>
          <a:p>
            <a:pPr marL="347472" marR="142875" lvl="1">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Audio public service announcements script</a:t>
            </a:r>
            <a:endParaRPr lang="en-US" dirty="0" smtClean="0">
              <a:solidFill>
                <a:prstClr val="black"/>
              </a:solidFill>
              <a:latin typeface="Times New Roman" panose="02020603050405020304" pitchFamily="18" charset="0"/>
              <a:cs typeface="Times New Roman" panose="02020603050405020304" pitchFamily="18" charset="0"/>
            </a:endParaRPr>
          </a:p>
          <a:p>
            <a:pPr marL="914400" marR="142875" lvl="1" indent="-285750">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To run in National pharmacy chains</a:t>
            </a:r>
          </a:p>
          <a:p>
            <a:pPr marL="347472" marR="142875" lvl="1">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Widgets </a:t>
            </a:r>
          </a:p>
          <a:p>
            <a:pPr marL="638175" marR="142875" lvl="1" indent="-285750">
              <a:buFont typeface="Arial" panose="020B0604020202020204" pitchFamily="34" charset="0"/>
              <a:buChar char="•"/>
              <a:tabLst>
                <a:tab pos="266224" algn="l"/>
                <a:tab pos="266700" algn="l"/>
              </a:tabLst>
            </a:pPr>
            <a:r>
              <a:rPr lang="en-US" dirty="0" smtClean="0">
                <a:solidFill>
                  <a:prstClr val="black"/>
                </a:solidFill>
                <a:latin typeface="Times New Roman" panose="02020603050405020304" pitchFamily="18" charset="0"/>
                <a:cs typeface="Times New Roman" panose="02020603050405020304" pitchFamily="18" charset="0"/>
              </a:rPr>
              <a:t>Partner focused with link to CMS.gov/newcard</a:t>
            </a:r>
          </a:p>
          <a:p>
            <a:pPr marL="704088" marR="142875" lvl="2">
              <a:tabLst>
                <a:tab pos="266224" algn="l"/>
                <a:tab pos="266700" algn="l"/>
              </a:tabLst>
            </a:pPr>
            <a:endParaRPr lang="en-US" dirty="0" smtClean="0">
              <a:solidFill>
                <a:prstClr val="black"/>
              </a:solidFill>
              <a:latin typeface="Times New Roman" panose="02020603050405020304" pitchFamily="18" charset="0"/>
              <a:cs typeface="Times New Roman" panose="02020603050405020304" pitchFamily="18" charset="0"/>
            </a:endParaRPr>
          </a:p>
          <a:p>
            <a:pPr marL="347472" marR="142875" lvl="2">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Available </a:t>
            </a:r>
            <a:r>
              <a:rPr lang="en-US" dirty="0">
                <a:latin typeface="Times New Roman" panose="02020603050405020304" pitchFamily="18" charset="0"/>
                <a:cs typeface="Times New Roman" panose="02020603050405020304" pitchFamily="18" charset="0"/>
              </a:rPr>
              <a:t>in English, Spanish, Korean, Chinese, Japanese, </a:t>
            </a:r>
            <a:r>
              <a:rPr lang="en-US" dirty="0" smtClean="0">
                <a:latin typeface="Times New Roman" panose="02020603050405020304" pitchFamily="18" charset="0"/>
                <a:cs typeface="Times New Roman" panose="02020603050405020304" pitchFamily="18" charset="0"/>
              </a:rPr>
              <a:t>and Vietnamese</a:t>
            </a:r>
            <a:endParaRPr lang="en-US" dirty="0">
              <a:latin typeface="Times New Roman" panose="02020603050405020304" pitchFamily="18" charset="0"/>
              <a:cs typeface="Times New Roman" panose="02020603050405020304" pitchFamily="18" charset="0"/>
            </a:endParaRPr>
          </a:p>
          <a:p>
            <a:pPr marR="142875" lvl="2" indent="-210312">
              <a:buFont typeface="Arial" panose="020B0604020202020204" pitchFamily="34" charset="0"/>
              <a:buChar char="•"/>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a:p>
            <a:pPr marL="704088" marR="142875" lvl="2">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sz="1200">
                <a:solidFill>
                  <a:prstClr val="black">
                    <a:tint val="75000"/>
                  </a:prstClr>
                </a:solidFill>
              </a:rPr>
              <a:pPr/>
              <a:t>19</a:t>
            </a:fld>
            <a:endParaRPr sz="1100" dirty="0">
              <a:solidFill>
                <a:prstClr val="black">
                  <a:tint val="75000"/>
                </a:prstClr>
              </a:solidFill>
            </a:endParaRPr>
          </a:p>
        </p:txBody>
      </p:sp>
    </p:spTree>
    <p:extLst>
      <p:ext uri="{BB962C8B-B14F-4D97-AF65-F5344CB8AC3E}">
        <p14:creationId xmlns:p14="http://schemas.microsoft.com/office/powerpoint/2010/main" val="621966001"/>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2" name="object 2"/>
          <p:cNvSpPr txBox="1"/>
          <p:nvPr/>
        </p:nvSpPr>
        <p:spPr>
          <a:xfrm>
            <a:off x="552449" y="1219200"/>
            <a:ext cx="8039100" cy="4924425"/>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 &amp; </a:t>
            </a:r>
            <a:r>
              <a:rPr sz="2000" dirty="0" smtClean="0">
                <a:latin typeface="Times New Roman"/>
                <a:cs typeface="Times New Roman"/>
              </a:rPr>
              <a:t>health 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lang="en-US" sz="2000" spc="-5" dirty="0">
                <a:latin typeface="Times New Roman"/>
                <a:cs typeface="Times New Roman"/>
              </a:rPr>
              <a:t>requires</a:t>
            </a:r>
            <a:r>
              <a:rPr sz="2000" spc="-5" dirty="0" smtClean="0">
                <a:latin typeface="Times New Roman"/>
                <a:cs typeface="Times New Roman"/>
              </a:rPr>
              <a:t> </a:t>
            </a:r>
            <a:r>
              <a:rPr sz="2000" dirty="0" smtClean="0">
                <a:latin typeface="Times New Roman"/>
                <a:cs typeface="Times New Roman"/>
              </a:rPr>
              <a:t>removal </a:t>
            </a:r>
            <a:r>
              <a:rPr sz="2000" dirty="0">
                <a:latin typeface="Times New Roman"/>
                <a:cs typeface="Times New Roman"/>
              </a:rPr>
              <a:t>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a:latin typeface="Times New Roman"/>
                <a:cs typeface="Times New Roman"/>
              </a:rPr>
              <a:t>MACRA </a:t>
            </a:r>
            <a:r>
              <a:rPr sz="2000" dirty="0" smtClean="0">
                <a:latin typeface="Times New Roman"/>
                <a:cs typeface="Times New Roman"/>
              </a:rPr>
              <a:t>requires </a:t>
            </a:r>
            <a:r>
              <a:rPr sz="2000" dirty="0">
                <a:latin typeface="Times New Roman"/>
                <a:cs typeface="Times New Roman"/>
              </a:rPr>
              <a:t>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Number </a:t>
            </a:r>
            <a:r>
              <a:rPr sz="2000" dirty="0" smtClean="0">
                <a:latin typeface="Times New Roman"/>
                <a:cs typeface="Times New Roman"/>
              </a:rPr>
              <a:t>by </a:t>
            </a:r>
            <a:r>
              <a:rPr sz="2000" dirty="0">
                <a:latin typeface="Times New Roman"/>
                <a:cs typeface="Times New Roman"/>
              </a:rPr>
              <a:t>April</a:t>
            </a:r>
            <a:r>
              <a:rPr sz="2000" spc="-254" dirty="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12700" marR="50165">
              <a:lnSpc>
                <a:spcPct val="100000"/>
              </a:lnSpc>
              <a:tabLst>
                <a:tab pos="354965" algn="l"/>
                <a:tab pos="355600" algn="l"/>
              </a:tabLst>
            </a:pP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smtClean="0">
                <a:latin typeface="Times New Roman"/>
                <a:cs typeface="Times New Roman"/>
              </a:rPr>
              <a:t>The </a:t>
            </a:r>
            <a:r>
              <a:rPr lang="en-US" sz="2000" spc="5" dirty="0">
                <a:latin typeface="Times New Roman"/>
                <a:cs typeface="Times New Roman"/>
              </a:rPr>
              <a:t>new Medicare numbers won’t change Medicare benefits. People with Medicare </a:t>
            </a:r>
            <a:r>
              <a:rPr lang="en-US" sz="2000" spc="5" dirty="0" smtClean="0">
                <a:latin typeface="Times New Roman"/>
                <a:cs typeface="Times New Roman"/>
              </a:rPr>
              <a:t>can start </a:t>
            </a:r>
            <a:r>
              <a:rPr lang="en-US" sz="2000" spc="5" dirty="0">
                <a:latin typeface="Times New Roman"/>
                <a:cs typeface="Times New Roman"/>
              </a:rPr>
              <a:t>using their new Medicare cards </a:t>
            </a:r>
            <a:r>
              <a:rPr lang="en-US" sz="2000" spc="5" dirty="0" smtClean="0">
                <a:latin typeface="Times New Roman"/>
                <a:cs typeface="Times New Roman"/>
              </a:rPr>
              <a:t>right away.</a:t>
            </a: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Medicare &amp; You page/Flyer</a:t>
            </a:r>
            <a:endParaRPr lang="en-US" dirty="0"/>
          </a:p>
        </p:txBody>
      </p:sp>
      <p:sp>
        <p:nvSpPr>
          <p:cNvPr id="5" name="Title 1"/>
          <p:cNvSpPr txBox="1">
            <a:spLocks/>
          </p:cNvSpPr>
          <p:nvPr/>
        </p:nvSpPr>
        <p:spPr>
          <a:xfrm>
            <a:off x="0" y="254913"/>
            <a:ext cx="9144000" cy="430887"/>
          </a:xfrm>
          <a:prstGeom prst="rect">
            <a:avLst/>
          </a:prstGeom>
        </p:spPr>
        <p:txBody>
          <a:bodyPr wrap="square" lIns="0" tIns="0" rIns="0" bIns="0">
            <a:spAutoFit/>
          </a:bodyPr>
          <a:lstStyle>
            <a:lvl1pPr algn="ctr">
              <a:defRPr sz="3200" b="0" i="0">
                <a:solidFill>
                  <a:schemeClr val="bg1"/>
                </a:solidFill>
                <a:latin typeface="Times New Roman"/>
                <a:ea typeface="+mj-ea"/>
                <a:cs typeface="Times New Roman"/>
              </a:defRPr>
            </a:lvl1pPr>
          </a:lstStyle>
          <a:p>
            <a:r>
              <a:rPr lang="en-US" sz="2800" kern="0" dirty="0" smtClean="0"/>
              <a:t>Outreach &amp; Education Materials - Fact Sheet</a:t>
            </a:r>
            <a:endParaRPr lang="en-US" sz="2800" kern="0" dirty="0"/>
          </a:p>
        </p:txBody>
      </p:sp>
      <p:graphicFrame>
        <p:nvGraphicFramePr>
          <p:cNvPr id="3" name="Object 2" descr="Sample fact sheet entitled, &quot;10 things to know about your new Medicare card.&quot;" title="Sample Fact Sheet"/>
          <p:cNvGraphicFramePr>
            <a:graphicFrameLocks noChangeAspect="1"/>
          </p:cNvGraphicFramePr>
          <p:nvPr>
            <p:extLst>
              <p:ext uri="{D42A27DB-BD31-4B8C-83A1-F6EECF244321}">
                <p14:modId xmlns:p14="http://schemas.microsoft.com/office/powerpoint/2010/main" val="2109992681"/>
              </p:ext>
            </p:extLst>
          </p:nvPr>
        </p:nvGraphicFramePr>
        <p:xfrm>
          <a:off x="3124200" y="1524000"/>
          <a:ext cx="3140075" cy="4064000"/>
        </p:xfrm>
        <a:graphic>
          <a:graphicData uri="http://schemas.openxmlformats.org/presentationml/2006/ole">
            <mc:AlternateContent xmlns:mc="http://schemas.openxmlformats.org/markup-compatibility/2006">
              <mc:Choice xmlns:v="urn:schemas-microsoft-com:vml" Requires="v">
                <p:oleObj spid="_x0000_s2069" name="Acrobat Document" r:id="rId4" imgW="5829257" imgH="7543800" progId="Acrobat.Document.2015">
                  <p:embed/>
                </p:oleObj>
              </mc:Choice>
              <mc:Fallback>
                <p:oleObj name="Acrobat Document" r:id="rId4" imgW="5829257" imgH="7543800" progId="Acrobat.Document.2015">
                  <p:embed/>
                  <p:pic>
                    <p:nvPicPr>
                      <p:cNvPr id="0" name=""/>
                      <p:cNvPicPr/>
                      <p:nvPr/>
                    </p:nvPicPr>
                    <p:blipFill>
                      <a:blip r:embed="rId5"/>
                      <a:stretch>
                        <a:fillRect/>
                      </a:stretch>
                    </p:blipFill>
                    <p:spPr>
                      <a:xfrm>
                        <a:off x="3124200" y="1524000"/>
                        <a:ext cx="3140075" cy="406400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4177807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Medicare &amp; You page/Flyer</a:t>
            </a:r>
            <a:endParaRPr lang="en-US" dirty="0"/>
          </a:p>
        </p:txBody>
      </p:sp>
      <p:sp>
        <p:nvSpPr>
          <p:cNvPr id="5" name="Title 1"/>
          <p:cNvSpPr txBox="1">
            <a:spLocks/>
          </p:cNvSpPr>
          <p:nvPr/>
        </p:nvSpPr>
        <p:spPr>
          <a:xfrm>
            <a:off x="0" y="254913"/>
            <a:ext cx="9144000" cy="430887"/>
          </a:xfrm>
          <a:prstGeom prst="rect">
            <a:avLst/>
          </a:prstGeom>
        </p:spPr>
        <p:txBody>
          <a:bodyPr wrap="square" lIns="0" tIns="0" rIns="0" bIns="0">
            <a:spAutoFit/>
          </a:bodyPr>
          <a:lstStyle>
            <a:lvl1pPr algn="ctr">
              <a:defRPr sz="3200" b="0" i="0">
                <a:solidFill>
                  <a:schemeClr val="bg1"/>
                </a:solidFill>
                <a:latin typeface="Times New Roman"/>
                <a:ea typeface="+mj-ea"/>
                <a:cs typeface="Times New Roman"/>
              </a:defRPr>
            </a:lvl1pPr>
          </a:lstStyle>
          <a:p>
            <a:r>
              <a:rPr lang="en-US" sz="2800" kern="0" dirty="0" smtClean="0"/>
              <a:t>Outreach &amp; Education Materials - Video</a:t>
            </a:r>
            <a:endParaRPr lang="en-US" sz="2800" kern="0" dirty="0"/>
          </a:p>
        </p:txBody>
      </p:sp>
      <p:sp>
        <p:nvSpPr>
          <p:cNvPr id="6" name="Rectangle 5"/>
          <p:cNvSpPr/>
          <p:nvPr/>
        </p:nvSpPr>
        <p:spPr>
          <a:xfrm>
            <a:off x="2590800" y="5095191"/>
            <a:ext cx="3962400" cy="646331"/>
          </a:xfrm>
          <a:prstGeom prst="rect">
            <a:avLst/>
          </a:prstGeom>
        </p:spPr>
        <p:txBody>
          <a:bodyPr wrap="square">
            <a:spAutoFit/>
          </a:bodyPr>
          <a:lstStyle/>
          <a:p>
            <a:pPr algn="ctr"/>
            <a:endParaRPr lang="en-US" i="1" dirty="0" smtClean="0"/>
          </a:p>
          <a:p>
            <a:pPr algn="ctr"/>
            <a:r>
              <a:rPr lang="en-US" i="1" dirty="0"/>
              <a:t>https://</a:t>
            </a:r>
            <a:r>
              <a:rPr lang="en-US" i="1" dirty="0" smtClean="0"/>
              <a:t>youtu.be/DusRmgzQnLY</a:t>
            </a:r>
            <a:endParaRPr lang="en-US" i="1" dirty="0"/>
          </a:p>
        </p:txBody>
      </p:sp>
      <p:pic>
        <p:nvPicPr>
          <p:cNvPr id="3" name="Picture 2" descr="A link to an informational video called Medicare is &quot;Mailing You a New Medicare card.&quot;" title="Informational Vid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506" y="1676400"/>
            <a:ext cx="5384988" cy="3028356"/>
          </a:xfrm>
          <a:prstGeom prst="rect">
            <a:avLst/>
          </a:prstGeom>
          <a:ln>
            <a:solidFill>
              <a:schemeClr val="accent1"/>
            </a:solidFill>
          </a:ln>
        </p:spPr>
      </p:pic>
    </p:spTree>
    <p:extLst>
      <p:ext uri="{BB962C8B-B14F-4D97-AF65-F5344CB8AC3E}">
        <p14:creationId xmlns:p14="http://schemas.microsoft.com/office/powerpoint/2010/main" val="3035518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Tear-off for provider offices</a:t>
            </a:r>
            <a:endParaRPr lang="en-US" dirty="0"/>
          </a:p>
        </p:txBody>
      </p:sp>
      <p:pic>
        <p:nvPicPr>
          <p:cNvPr id="10" name="Picture 9" descr="Sample poster depicting the new Medicare card." title="Sample Po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28800"/>
            <a:ext cx="5984807" cy="3873500"/>
          </a:xfrm>
          <a:prstGeom prst="rect">
            <a:avLst/>
          </a:prstGeom>
          <a:noFill/>
          <a:ln>
            <a:solidFill>
              <a:schemeClr val="accent1"/>
            </a:solidFill>
          </a:ln>
        </p:spPr>
      </p:pic>
      <p:sp>
        <p:nvSpPr>
          <p:cNvPr id="5" name="Title 6"/>
          <p:cNvSpPr txBox="1">
            <a:spLocks/>
          </p:cNvSpPr>
          <p:nvPr/>
        </p:nvSpPr>
        <p:spPr>
          <a:xfrm>
            <a:off x="1" y="256795"/>
            <a:ext cx="9144000" cy="923330"/>
          </a:xfrm>
          <a:prstGeom prst="rect">
            <a:avLst/>
          </a:prstGeom>
        </p:spPr>
        <p:txBody>
          <a:bodyPr wrap="square" lIns="0" tIns="0" rIns="0" bIns="0">
            <a:spAutoFit/>
          </a:bodyPr>
          <a:lstStyle>
            <a:lvl1pPr algn="ctr">
              <a:defRPr sz="3200" b="0" i="0">
                <a:solidFill>
                  <a:schemeClr val="bg1"/>
                </a:solidFill>
                <a:latin typeface="Times New Roman"/>
                <a:ea typeface="+mj-ea"/>
                <a:cs typeface="Times New Roman"/>
              </a:defRPr>
            </a:lvl1pPr>
          </a:lstStyle>
          <a:p>
            <a:r>
              <a:rPr lang="en-US" sz="2800" kern="0" dirty="0" smtClean="0"/>
              <a:t>Outreach &amp; Education Materials - Poster</a:t>
            </a:r>
            <a:r>
              <a:rPr lang="en-US" kern="0" dirty="0" smtClean="0"/>
              <a:t/>
            </a:r>
            <a:br>
              <a:rPr lang="en-US" kern="0" dirty="0" smtClean="0"/>
            </a:br>
            <a:endParaRPr lang="en-US" kern="0" dirty="0"/>
          </a:p>
        </p:txBody>
      </p:sp>
    </p:spTree>
    <p:extLst>
      <p:ext uri="{BB962C8B-B14F-4D97-AF65-F5344CB8AC3E}">
        <p14:creationId xmlns:p14="http://schemas.microsoft.com/office/powerpoint/2010/main" val="1913845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title="Pict"/>
          <p:cNvSpPr txBox="1">
            <a:spLocks/>
          </p:cNvSpPr>
          <p:nvPr/>
        </p:nvSpPr>
        <p:spPr>
          <a:xfrm>
            <a:off x="17929" y="533400"/>
            <a:ext cx="9144000" cy="984885"/>
          </a:xfrm>
          <a:prstGeom prst="rect">
            <a:avLst/>
          </a:prstGeom>
        </p:spPr>
        <p:txBody>
          <a:bodyPr wrap="square" lIns="0" tIns="0" rIns="0" bIns="0">
            <a:spAutoFit/>
          </a:bodyPr>
          <a:lstStyle>
            <a:lvl1pPr algn="ctr">
              <a:defRPr sz="3200" b="0" i="0">
                <a:solidFill>
                  <a:schemeClr val="bg1"/>
                </a:solidFill>
                <a:latin typeface="Times New Roman"/>
                <a:ea typeface="+mj-ea"/>
                <a:cs typeface="Times New Roman"/>
              </a:defRPr>
            </a:lvl1pPr>
          </a:lstStyle>
          <a:p>
            <a:r>
              <a:rPr lang="en-US" kern="0" dirty="0" smtClean="0"/>
              <a:t/>
            </a:r>
            <a:br>
              <a:rPr lang="en-US" kern="0" dirty="0" smtClean="0"/>
            </a:br>
            <a:endParaRPr lang="en-US" kern="0" dirty="0"/>
          </a:p>
        </p:txBody>
      </p:sp>
      <p:pic>
        <p:nvPicPr>
          <p:cNvPr id="8" name="Picture 7" descr="Sample conference card describing the new Medicare Card." title="Sample Conferenc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981200"/>
            <a:ext cx="5486400" cy="3535680"/>
          </a:xfrm>
          <a:prstGeom prst="rect">
            <a:avLst/>
          </a:prstGeom>
          <a:ln>
            <a:solidFill>
              <a:schemeClr val="accent1"/>
            </a:solidFill>
          </a:ln>
        </p:spPr>
      </p:pic>
      <p:sp>
        <p:nvSpPr>
          <p:cNvPr id="4" name="Title 3"/>
          <p:cNvSpPr>
            <a:spLocks noGrp="1"/>
          </p:cNvSpPr>
          <p:nvPr>
            <p:ph type="title"/>
          </p:nvPr>
        </p:nvSpPr>
        <p:spPr>
          <a:xfrm>
            <a:off x="152400" y="230668"/>
            <a:ext cx="8915400" cy="430887"/>
          </a:xfrm>
        </p:spPr>
        <p:txBody>
          <a:bodyPr/>
          <a:lstStyle/>
          <a:p>
            <a:r>
              <a:rPr lang="en-US" sz="2800" dirty="0"/>
              <a:t>Outreach &amp; Education </a:t>
            </a:r>
            <a:r>
              <a:rPr lang="en-US" sz="2800" dirty="0" smtClean="0"/>
              <a:t>Materials - Conference Card</a:t>
            </a:r>
            <a:endParaRPr lang="en-US" sz="2800" dirty="0"/>
          </a:p>
        </p:txBody>
      </p:sp>
    </p:spTree>
    <p:extLst>
      <p:ext uri="{BB962C8B-B14F-4D97-AF65-F5344CB8AC3E}">
        <p14:creationId xmlns:p14="http://schemas.microsoft.com/office/powerpoint/2010/main" val="336091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1" y="256794"/>
            <a:ext cx="8382000" cy="430887"/>
          </a:xfrm>
          <a:prstGeom prst="rect">
            <a:avLst/>
          </a:prstGeom>
        </p:spPr>
        <p:txBody>
          <a:bodyPr vert="horz" wrap="square" lIns="0" tIns="0" rIns="0" bIns="0" rtlCol="0">
            <a:spAutoFit/>
          </a:bodyPr>
          <a:lstStyle/>
          <a:p>
            <a:pPr marL="12700">
              <a:lnSpc>
                <a:spcPct val="100000"/>
              </a:lnSpc>
            </a:pPr>
            <a:r>
              <a:rPr lang="en-US" dirty="0" smtClean="0"/>
              <a:t>Stay Connected</a:t>
            </a:r>
            <a:endParaRPr dirty="0"/>
          </a:p>
        </p:txBody>
      </p:sp>
      <p:sp>
        <p:nvSpPr>
          <p:cNvPr id="3" name="object 3"/>
          <p:cNvSpPr txBox="1"/>
          <p:nvPr/>
        </p:nvSpPr>
        <p:spPr>
          <a:xfrm>
            <a:off x="595376" y="1104138"/>
            <a:ext cx="7717155" cy="4062651"/>
          </a:xfrm>
          <a:prstGeom prst="rect">
            <a:avLst/>
          </a:prstGeom>
        </p:spPr>
        <p:txBody>
          <a:bodyPr vert="horz" wrap="square" lIns="0" tIns="0" rIns="0" bIns="0" rtlCol="0">
            <a:spAutoFit/>
          </a:bodyPr>
          <a:lstStyle/>
          <a:p>
            <a:pPr marL="12700" algn="ctr">
              <a:tabLst>
                <a:tab pos="354965" algn="l"/>
                <a:tab pos="355600" algn="l"/>
              </a:tabLst>
            </a:pPr>
            <a:endParaRPr lang="en-US" sz="2400" dirty="0" smtClean="0">
              <a:latin typeface="Times New Roman" panose="02020603050405020304" pitchFamily="18" charset="0"/>
              <a:cs typeface="Times New Roman" panose="02020603050405020304" pitchFamily="18" charset="0"/>
            </a:endParaRPr>
          </a:p>
          <a:p>
            <a:pPr marL="12700" algn="ctr">
              <a:tabLst>
                <a:tab pos="354965" algn="l"/>
                <a:tab pos="355600" algn="l"/>
              </a:tabLst>
            </a:pPr>
            <a:r>
              <a:rPr lang="en-US" sz="2400" dirty="0" smtClean="0">
                <a:latin typeface="Times New Roman" panose="02020603050405020304" pitchFamily="18" charset="0"/>
                <a:cs typeface="Times New Roman" panose="02020603050405020304" pitchFamily="18" charset="0"/>
              </a:rPr>
              <a:t>Find more technical information, detailed updates, training opportunities, and materials to share on the web:</a:t>
            </a:r>
            <a:endParaRPr lang="en-US" sz="2400" dirty="0">
              <a:latin typeface="Times New Roman" panose="02020603050405020304" pitchFamily="18" charset="0"/>
              <a:cs typeface="Times New Roman" panose="02020603050405020304" pitchFamily="18" charset="0"/>
            </a:endParaRPr>
          </a:p>
          <a:p>
            <a:pPr algn="ctr">
              <a:lnSpc>
                <a:spcPct val="100000"/>
              </a:lnSpc>
            </a:pPr>
            <a:r>
              <a:rPr lang="en-US" sz="2400" b="1" dirty="0" smtClean="0">
                <a:solidFill>
                  <a:srgbClr val="07499C"/>
                </a:solidFill>
                <a:latin typeface="Times New Roman" panose="02020603050405020304" pitchFamily="18" charset="0"/>
                <a:cs typeface="Times New Roman" panose="02020603050405020304" pitchFamily="18" charset="0"/>
                <a:hlinkClick r:id="rId3"/>
              </a:rPr>
              <a:t>CMS.gov/newcard</a:t>
            </a:r>
            <a:endParaRPr lang="en-US" sz="2400" b="1" dirty="0" smtClean="0">
              <a:solidFill>
                <a:srgbClr val="07499C"/>
              </a:solidFill>
              <a:latin typeface="Times New Roman" panose="02020603050405020304" pitchFamily="18" charset="0"/>
              <a:cs typeface="Times New Roman" panose="02020603050405020304" pitchFamily="18" charset="0"/>
            </a:endParaRPr>
          </a:p>
          <a:p>
            <a:pPr algn="ctr">
              <a:lnSpc>
                <a:spcPct val="100000"/>
              </a:lnSpc>
            </a:pPr>
            <a:endParaRPr sz="2400" dirty="0">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omments and questions</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always welcome! Send to: </a:t>
            </a:r>
            <a:r>
              <a:rPr lang="en-US" sz="2400" dirty="0" smtClean="0">
                <a:solidFill>
                  <a:srgbClr val="07499C"/>
                </a:solidFill>
                <a:latin typeface="Times New Roman" panose="02020603050405020304" pitchFamily="18" charset="0"/>
                <a:cs typeface="Times New Roman" panose="02020603050405020304" pitchFamily="18" charset="0"/>
              </a:rPr>
              <a:t>	</a:t>
            </a:r>
            <a:r>
              <a:rPr lang="en-US" sz="2400" b="1" u="sng" spc="-5" dirty="0" smtClean="0">
                <a:solidFill>
                  <a:srgbClr val="07499C"/>
                </a:solidFill>
                <a:latin typeface="Times New Roman" panose="02020603050405020304" pitchFamily="18" charset="0"/>
                <a:cs typeface="Times New Roman" panose="02020603050405020304" pitchFamily="18" charset="0"/>
                <a:hlinkClick r:id="rId4"/>
              </a:rPr>
              <a:t>NewMedicareCardSSNRemoval@cms.hhs.gov</a:t>
            </a:r>
            <a:endParaRPr lang="en-US" sz="2400" b="1" u="sng" spc="-5" dirty="0" smtClean="0">
              <a:solidFill>
                <a:srgbClr val="07499C"/>
              </a:solidFill>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endParaRPr lang="en-US" sz="2400" dirty="0" smtClean="0">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r>
              <a:rPr lang="en-US" sz="2400" dirty="0" smtClean="0">
                <a:latin typeface="Times New Roman" panose="02020603050405020304" pitchFamily="18" charset="0"/>
                <a:cs typeface="Times New Roman" panose="02020603050405020304" pitchFamily="18" charset="0"/>
              </a:rPr>
              <a:t>Information for people with Medicare:</a:t>
            </a:r>
          </a:p>
          <a:p>
            <a:pPr marL="12700" algn="ctr">
              <a:lnSpc>
                <a:spcPct val="100000"/>
              </a:lnSpc>
              <a:tabLst>
                <a:tab pos="354965" algn="l"/>
                <a:tab pos="355600" algn="l"/>
              </a:tabLst>
            </a:pPr>
            <a:r>
              <a:rPr lang="en-US" sz="2400" b="1" dirty="0" smtClean="0">
                <a:solidFill>
                  <a:srgbClr val="07499C"/>
                </a:solidFill>
                <a:latin typeface="Times New Roman" panose="02020603050405020304" pitchFamily="18" charset="0"/>
                <a:cs typeface="Times New Roman" panose="02020603050405020304" pitchFamily="18" charset="0"/>
                <a:hlinkClick r:id="rId5" action="ppaction://hlinkfile"/>
              </a:rPr>
              <a:t>go.medicare.gov/newcard</a:t>
            </a:r>
            <a:endParaRPr lang="en-US" sz="2400" b="1" dirty="0" smtClean="0">
              <a:solidFill>
                <a:srgbClr val="07499C"/>
              </a:solidFill>
              <a:latin typeface="Times New Roman" panose="02020603050405020304" pitchFamily="18" charset="0"/>
              <a:cs typeface="Times New Roman" panose="02020603050405020304" pitchFamily="18" charset="0"/>
            </a:endParaRPr>
          </a:p>
          <a:p>
            <a:pPr marL="12700" algn="ctr">
              <a:lnSpc>
                <a:spcPct val="100000"/>
              </a:lnSpc>
              <a:tabLst>
                <a:tab pos="354965" algn="l"/>
                <a:tab pos="355600" algn="l"/>
              </a:tabLst>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24</a:t>
            </a:fld>
            <a:endParaRPr lang="en-US" dirty="0">
              <a:solidFill>
                <a:prstClr val="black">
                  <a:tint val="75000"/>
                </a:prstClr>
              </a:solidFill>
            </a:endParaRPr>
          </a:p>
        </p:txBody>
      </p:sp>
    </p:spTree>
    <p:extLst>
      <p:ext uri="{BB962C8B-B14F-4D97-AF65-F5344CB8AC3E}">
        <p14:creationId xmlns:p14="http://schemas.microsoft.com/office/powerpoint/2010/main" val="15935519"/>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56794"/>
            <a:ext cx="5638800" cy="861774"/>
          </a:xfrm>
        </p:spPr>
        <p:txBody>
          <a:bodyPr/>
          <a:lstStyle/>
          <a:p>
            <a:r>
              <a:rPr lang="en-US" dirty="0" smtClean="0"/>
              <a:t>New Unique Medicare Number</a:t>
            </a:r>
            <a:endParaRPr lang="en-US" dirty="0"/>
          </a:p>
        </p:txBody>
      </p:sp>
      <p:pic>
        <p:nvPicPr>
          <p:cNvPr id="4" name="Picture 3"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448" y="2177712"/>
            <a:ext cx="3085204" cy="1943100"/>
          </a:xfrm>
          <a:prstGeom prst="rect">
            <a:avLst/>
          </a:prstGeom>
          <a:ln>
            <a:solidFill>
              <a:schemeClr val="accent1"/>
            </a:solidFill>
          </a:ln>
        </p:spPr>
      </p:pic>
      <p:cxnSp>
        <p:nvCxnSpPr>
          <p:cNvPr id="7" name="Straight Arrow Connector 6" descr="Red Arrow that points to the New non-intelligent unique identifier." title="Red Arrow"/>
          <p:cNvCxnSpPr/>
          <p:nvPr/>
        </p:nvCxnSpPr>
        <p:spPr>
          <a:xfrm flipH="1">
            <a:off x="2819400" y="3149262"/>
            <a:ext cx="2651760" cy="12733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object 4" descr="A red rectangle around the New Medicare Number text." title="Red rectangle"/>
          <p:cNvSpPr txBox="1"/>
          <p:nvPr/>
        </p:nvSpPr>
        <p:spPr>
          <a:xfrm>
            <a:off x="5181600" y="2133600"/>
            <a:ext cx="2971800" cy="2031325"/>
          </a:xfrm>
          <a:prstGeom prst="rect">
            <a:avLst/>
          </a:prstGeom>
          <a:solidFill>
            <a:schemeClr val="bg1"/>
          </a:solidFill>
          <a:ln w="38100">
            <a:solidFill>
              <a:srgbClr val="C00000"/>
            </a:solidFill>
          </a:ln>
        </p:spPr>
        <p:txBody>
          <a:bodyPr vert="horz" wrap="square" lIns="0" tIns="0" rIns="0" bIns="0" rtlCol="0">
            <a:spAutoFit/>
          </a:bodyPr>
          <a:lstStyle/>
          <a:p>
            <a:pPr marL="12700" algn="ctr">
              <a:lnSpc>
                <a:spcPct val="100000"/>
              </a:lnSpc>
            </a:pPr>
            <a:r>
              <a:rPr lang="en-US" sz="1600" b="1" spc="-5" dirty="0" smtClean="0">
                <a:latin typeface="Times New Roman"/>
                <a:cs typeface="Times New Roman"/>
              </a:rPr>
              <a:t> </a:t>
            </a:r>
            <a:br>
              <a:rPr lang="en-US" sz="1600" b="1" spc="-5" dirty="0" smtClean="0">
                <a:latin typeface="Times New Roman"/>
                <a:cs typeface="Times New Roman"/>
              </a:rPr>
            </a:br>
            <a:r>
              <a:rPr lang="en-US" sz="1600" b="1" spc="-5" dirty="0" smtClean="0">
                <a:latin typeface="Times New Roman"/>
                <a:cs typeface="Times New Roman"/>
              </a:rPr>
              <a:t>New </a:t>
            </a:r>
            <a:r>
              <a:rPr sz="1600" b="1" spc="-5" dirty="0" smtClean="0">
                <a:latin typeface="Times New Roman"/>
                <a:cs typeface="Times New Roman"/>
              </a:rPr>
              <a:t>Medicare </a:t>
            </a:r>
            <a:r>
              <a:rPr lang="en-US" sz="1600" b="1" spc="-5" dirty="0" smtClean="0">
                <a:latin typeface="Times New Roman"/>
                <a:cs typeface="Times New Roman"/>
              </a:rPr>
              <a:t>Number</a:t>
            </a:r>
            <a:br>
              <a:rPr lang="en-US" sz="1600" b="1" spc="-5" dirty="0" smtClean="0">
                <a:latin typeface="Times New Roman"/>
                <a:cs typeface="Times New Roman"/>
              </a:rPr>
            </a:br>
            <a:endParaRPr sz="1600" dirty="0">
              <a:latin typeface="Times New Roman"/>
              <a:cs typeface="Times New Roman"/>
            </a:endParaRPr>
          </a:p>
          <a:p>
            <a:pPr marL="461963" lvl="1" indent="-173038">
              <a:buSzPct val="105000"/>
              <a:buFont typeface="Arial"/>
              <a:buChar char="•"/>
              <a:tabLst>
                <a:tab pos="240665" algn="l"/>
                <a:tab pos="241300" algn="l"/>
              </a:tabLst>
            </a:pPr>
            <a:r>
              <a:rPr sz="1400" dirty="0">
                <a:latin typeface="Times New Roman"/>
                <a:cs typeface="Times New Roman"/>
              </a:rPr>
              <a:t>New Non-Intelligent </a:t>
            </a:r>
            <a:r>
              <a:rPr sz="1400" spc="5" dirty="0">
                <a:latin typeface="Times New Roman"/>
                <a:cs typeface="Times New Roman"/>
              </a:rPr>
              <a:t>Unique</a:t>
            </a:r>
            <a:r>
              <a:rPr sz="1400" spc="-160" dirty="0">
                <a:latin typeface="Times New Roman"/>
                <a:cs typeface="Times New Roman"/>
              </a:rPr>
              <a:t> </a:t>
            </a:r>
            <a:r>
              <a:rPr sz="1400" dirty="0">
                <a:latin typeface="Times New Roman"/>
                <a:cs typeface="Times New Roman"/>
              </a:rPr>
              <a:t>Identifier</a:t>
            </a:r>
          </a:p>
          <a:p>
            <a:pPr marL="461963" lvl="1" indent="-173038">
              <a:buSzPct val="105000"/>
              <a:buFont typeface="Arial"/>
              <a:buChar char="•"/>
              <a:tabLst>
                <a:tab pos="240665" algn="l"/>
                <a:tab pos="241300" algn="l"/>
              </a:tabLst>
            </a:pPr>
            <a:r>
              <a:rPr sz="1400" spc="-35" dirty="0">
                <a:latin typeface="Times New Roman"/>
                <a:cs typeface="Times New Roman"/>
              </a:rPr>
              <a:t>11</a:t>
            </a:r>
            <a:r>
              <a:rPr sz="1400" spc="-110" dirty="0">
                <a:latin typeface="Times New Roman"/>
                <a:cs typeface="Times New Roman"/>
              </a:rPr>
              <a:t> </a:t>
            </a:r>
            <a:r>
              <a:rPr sz="1400" dirty="0">
                <a:latin typeface="Times New Roman"/>
                <a:cs typeface="Times New Roman"/>
              </a:rPr>
              <a:t>bytes</a:t>
            </a:r>
          </a:p>
          <a:p>
            <a:pPr marL="461963" marR="5080" lvl="1" indent="-173038">
              <a:buSzPct val="105000"/>
              <a:buFont typeface="Arial"/>
              <a:buChar char="•"/>
              <a:tabLst>
                <a:tab pos="240665" algn="l"/>
                <a:tab pos="241300" algn="l"/>
              </a:tabLst>
            </a:pPr>
            <a:r>
              <a:rPr sz="1400" dirty="0">
                <a:latin typeface="Times New Roman"/>
                <a:cs typeface="Times New Roman"/>
              </a:rPr>
              <a:t>Key positions 2, 5, </a:t>
            </a:r>
            <a:r>
              <a:rPr sz="1400" dirty="0" smtClean="0">
                <a:latin typeface="Times New Roman"/>
                <a:cs typeface="Times New Roman"/>
              </a:rPr>
              <a:t>8 </a:t>
            </a:r>
            <a:r>
              <a:rPr lang="en-US" sz="1400" dirty="0" smtClean="0">
                <a:latin typeface="Times New Roman"/>
                <a:cs typeface="Times New Roman"/>
              </a:rPr>
              <a:t>&amp; </a:t>
            </a:r>
            <a:r>
              <a:rPr sz="1400" dirty="0" smtClean="0">
                <a:latin typeface="Times New Roman"/>
                <a:cs typeface="Times New Roman"/>
              </a:rPr>
              <a:t>9 </a:t>
            </a:r>
            <a:r>
              <a:rPr lang="en-US" sz="1400" dirty="0" smtClean="0">
                <a:latin typeface="Times New Roman"/>
                <a:cs typeface="Times New Roman"/>
              </a:rPr>
              <a:t/>
            </a:r>
            <a:br>
              <a:rPr lang="en-US" sz="1400" dirty="0" smtClean="0">
                <a:latin typeface="Times New Roman"/>
                <a:cs typeface="Times New Roman"/>
              </a:rPr>
            </a:br>
            <a:r>
              <a:rPr sz="1400" spc="-5" dirty="0" smtClean="0">
                <a:latin typeface="Times New Roman"/>
                <a:cs typeface="Times New Roman"/>
              </a:rPr>
              <a:t>will </a:t>
            </a:r>
            <a:r>
              <a:rPr sz="1400" dirty="0">
                <a:latin typeface="Times New Roman"/>
                <a:cs typeface="Times New Roman"/>
              </a:rPr>
              <a:t>always</a:t>
            </a:r>
            <a:r>
              <a:rPr sz="1400" spc="-155" dirty="0">
                <a:latin typeface="Times New Roman"/>
                <a:cs typeface="Times New Roman"/>
              </a:rPr>
              <a:t> </a:t>
            </a:r>
            <a:r>
              <a:rPr sz="1400" dirty="0" smtClean="0">
                <a:latin typeface="Times New Roman"/>
                <a:cs typeface="Times New Roman"/>
              </a:rPr>
              <a:t>be</a:t>
            </a:r>
            <a:r>
              <a:rPr lang="en-US" sz="1400" dirty="0" smtClean="0">
                <a:latin typeface="Times New Roman"/>
                <a:cs typeface="Times New Roman"/>
              </a:rPr>
              <a:t> </a:t>
            </a:r>
            <a:r>
              <a:rPr sz="1400" dirty="0" smtClean="0">
                <a:latin typeface="Times New Roman"/>
                <a:cs typeface="Times New Roman"/>
              </a:rPr>
              <a:t>alphabetic</a:t>
            </a:r>
            <a:endParaRPr lang="en-US" sz="1400" dirty="0" smtClean="0">
              <a:latin typeface="Times New Roman"/>
              <a:cs typeface="Times New Roman"/>
            </a:endParaRPr>
          </a:p>
          <a:p>
            <a:pPr marL="461963" marR="5080" lvl="1" indent="-173038">
              <a:buSzPct val="105000"/>
              <a:tabLst>
                <a:tab pos="240665" algn="l"/>
                <a:tab pos="241300" algn="l"/>
              </a:tabLst>
            </a:pPr>
            <a:endParaRPr sz="1400" dirty="0">
              <a:latin typeface="Times New Roman"/>
              <a:cs typeface="Times New Roman"/>
            </a:endParaRPr>
          </a:p>
        </p:txBody>
      </p:sp>
    </p:spTree>
    <p:extLst>
      <p:ext uri="{BB962C8B-B14F-4D97-AF65-F5344CB8AC3E}">
        <p14:creationId xmlns:p14="http://schemas.microsoft.com/office/powerpoint/2010/main" val="124241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375" y="152401"/>
            <a:ext cx="8504053" cy="533399"/>
          </a:xfrm>
        </p:spPr>
        <p:txBody>
          <a:bodyPr/>
          <a:lstStyle/>
          <a:p>
            <a:r>
              <a:rPr lang="en-US" dirty="0"/>
              <a:t>New Medicare Card Survey </a:t>
            </a:r>
            <a:r>
              <a:rPr lang="en-US" dirty="0" smtClean="0"/>
              <a:t>Findings: Oct </a:t>
            </a:r>
            <a:r>
              <a:rPr lang="en-US" dirty="0"/>
              <a:t>2017 </a:t>
            </a:r>
            <a:br>
              <a:rPr lang="en-US" dirty="0"/>
            </a:br>
            <a:endParaRPr lang="en-US" dirty="0"/>
          </a:p>
        </p:txBody>
      </p:sp>
      <p:sp>
        <p:nvSpPr>
          <p:cNvPr id="2" name="TextBox 1"/>
          <p:cNvSpPr txBox="1"/>
          <p:nvPr/>
        </p:nvSpPr>
        <p:spPr>
          <a:xfrm>
            <a:off x="595376" y="1118568"/>
            <a:ext cx="8167623" cy="5355312"/>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was </a:t>
            </a:r>
            <a:r>
              <a:rPr lang="en-US" b="1" dirty="0">
                <a:latin typeface="Times New Roman" panose="02020603050405020304" pitchFamily="18" charset="0"/>
                <a:cs typeface="Times New Roman" panose="02020603050405020304" pitchFamily="18" charset="0"/>
              </a:rPr>
              <a:t>a three-fold increase </a:t>
            </a:r>
            <a:r>
              <a:rPr lang="en-US" dirty="0" smtClean="0">
                <a:latin typeface="Times New Roman" panose="02020603050405020304" pitchFamily="18" charset="0"/>
                <a:cs typeface="Times New Roman" panose="02020603050405020304" pitchFamily="18" charset="0"/>
              </a:rPr>
              <a:t>in awareness </a:t>
            </a:r>
            <a:r>
              <a:rPr lang="en-US" dirty="0">
                <a:latin typeface="Times New Roman" panose="02020603050405020304" pitchFamily="18" charset="0"/>
                <a:cs typeface="Times New Roman" panose="02020603050405020304" pitchFamily="18" charset="0"/>
              </a:rPr>
              <a:t>of the new Medicare card </a:t>
            </a:r>
            <a:r>
              <a:rPr lang="en-US" dirty="0" smtClean="0">
                <a:latin typeface="Times New Roman" panose="02020603050405020304" pitchFamily="18" charset="0"/>
                <a:cs typeface="Times New Roman" panose="02020603050405020304" pitchFamily="18" charset="0"/>
              </a:rPr>
              <a:t>between first survey completed Aug 2017 (11</a:t>
            </a: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second completed Oct 2017 </a:t>
            </a:r>
            <a:r>
              <a:rPr lang="en-US" dirty="0">
                <a:latin typeface="Times New Roman" panose="02020603050405020304" pitchFamily="18" charset="0"/>
                <a:cs typeface="Times New Roman" panose="02020603050405020304" pitchFamily="18" charset="0"/>
              </a:rPr>
              <a:t>(36%)</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Most who have heard about the new Medicare card (69%) heard about it on television</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Among those who have heard about </a:t>
            </a:r>
            <a:r>
              <a:rPr lang="en-US" sz="1600" dirty="0" smtClean="0">
                <a:latin typeface="Times New Roman" panose="02020603050405020304" pitchFamily="18" charset="0"/>
                <a:cs typeface="Times New Roman" panose="02020603050405020304" pitchFamily="18" charset="0"/>
              </a:rPr>
              <a:t>it, </a:t>
            </a:r>
            <a:r>
              <a:rPr lang="en-US" sz="1600" dirty="0">
                <a:latin typeface="Times New Roman" panose="02020603050405020304" pitchFamily="18" charset="0"/>
                <a:cs typeface="Times New Roman" panose="02020603050405020304" pitchFamily="18" charset="0"/>
              </a:rPr>
              <a:t>about half (52%) have heard that Social Security Numbers are being </a:t>
            </a:r>
            <a:r>
              <a:rPr lang="en-US" sz="1600" dirty="0" smtClean="0">
                <a:latin typeface="Times New Roman" panose="02020603050405020304" pitchFamily="18" charset="0"/>
                <a:cs typeface="Times New Roman" panose="02020603050405020304" pitchFamily="18" charset="0"/>
              </a:rPr>
              <a:t>removed</a:t>
            </a: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Receipt of the </a:t>
            </a:r>
            <a:r>
              <a:rPr lang="en-US" i="1" dirty="0" smtClean="0">
                <a:latin typeface="Times New Roman" panose="02020603050405020304" pitchFamily="18" charset="0"/>
                <a:cs typeface="Times New Roman" panose="02020603050405020304" pitchFamily="18" charset="0"/>
              </a:rPr>
              <a:t>Medicare &amp; You </a:t>
            </a:r>
            <a:r>
              <a:rPr lang="en-US" dirty="0" smtClean="0">
                <a:latin typeface="Times New Roman" panose="02020603050405020304" pitchFamily="18" charset="0"/>
                <a:cs typeface="Times New Roman" panose="02020603050405020304" pitchFamily="18" charset="0"/>
              </a:rPr>
              <a:t>2018</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handbook </a:t>
            </a:r>
            <a:r>
              <a:rPr lang="en-US" dirty="0">
                <a:latin typeface="Times New Roman" panose="02020603050405020304" pitchFamily="18" charset="0"/>
                <a:cs typeface="Times New Roman" panose="02020603050405020304" pitchFamily="18" charset="0"/>
              </a:rPr>
              <a:t>and awareness of the CMS Fraud television ad were associated with </a:t>
            </a:r>
            <a:r>
              <a:rPr lang="en-US" b="1" dirty="0">
                <a:latin typeface="Times New Roman" panose="02020603050405020304" pitchFamily="18" charset="0"/>
                <a:cs typeface="Times New Roman" panose="02020603050405020304" pitchFamily="18" charset="0"/>
              </a:rPr>
              <a:t>increases in awareness </a:t>
            </a:r>
            <a:r>
              <a:rPr lang="en-US" dirty="0">
                <a:latin typeface="Times New Roman" panose="02020603050405020304" pitchFamily="18" charset="0"/>
                <a:cs typeface="Times New Roman" panose="02020603050405020304" pitchFamily="18" charset="0"/>
              </a:rPr>
              <a:t>of the new Medicare card</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Almost half of those who received the new Handbook (47%) were aware of the new card, compared to less than one-third (31%) of those who </a:t>
            </a:r>
            <a:r>
              <a:rPr lang="en-US" sz="1600" dirty="0" smtClean="0">
                <a:latin typeface="Times New Roman" panose="02020603050405020304" pitchFamily="18" charset="0"/>
                <a:cs typeface="Times New Roman" panose="02020603050405020304" pitchFamily="18" charset="0"/>
              </a:rPr>
              <a:t>hadn’t received </a:t>
            </a:r>
            <a:r>
              <a:rPr lang="en-US" sz="1600" dirty="0">
                <a:latin typeface="Times New Roman" panose="02020603050405020304" pitchFamily="18" charset="0"/>
                <a:cs typeface="Times New Roman" panose="02020603050405020304" pitchFamily="18" charset="0"/>
              </a:rPr>
              <a:t>the Handbook</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vast majority (79%) of those who saw the fraud ad were aware of the new card, compared to only about one-third (36%) of those who </a:t>
            </a:r>
            <a:r>
              <a:rPr lang="en-US" sz="1600" dirty="0" smtClean="0">
                <a:latin typeface="Times New Roman" panose="02020603050405020304" pitchFamily="18" charset="0"/>
                <a:cs typeface="Times New Roman" panose="02020603050405020304" pitchFamily="18" charset="0"/>
              </a:rPr>
              <a:t>hadn’t seen </a:t>
            </a: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ad</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Overall positivity toward removal of Social Security Numbers increased</a:t>
            </a:r>
            <a:r>
              <a:rPr lang="en-US" dirty="0">
                <a:latin typeface="Times New Roman" panose="02020603050405020304" pitchFamily="18" charset="0"/>
                <a:cs typeface="Times New Roman" panose="02020603050405020304" pitchFamily="18" charset="0"/>
              </a:rPr>
              <a:t> from </a:t>
            </a:r>
          </a:p>
          <a:p>
            <a:r>
              <a:rPr lang="en-US" dirty="0" smtClean="0">
                <a:latin typeface="Times New Roman" panose="02020603050405020304" pitchFamily="18" charset="0"/>
                <a:cs typeface="Times New Roman" panose="02020603050405020304" pitchFamily="18" charset="0"/>
              </a:rPr>
              <a:t>     first survey </a:t>
            </a:r>
            <a:r>
              <a:rPr lang="en-US" dirty="0">
                <a:latin typeface="Times New Roman" panose="02020603050405020304" pitchFamily="18" charset="0"/>
                <a:cs typeface="Times New Roman" panose="02020603050405020304" pitchFamily="18" charset="0"/>
              </a:rPr>
              <a:t>(88%) to </a:t>
            </a:r>
            <a:r>
              <a:rPr lang="en-US" dirty="0" smtClean="0">
                <a:latin typeface="Times New Roman" panose="02020603050405020304" pitchFamily="18" charset="0"/>
                <a:cs typeface="Times New Roman" panose="02020603050405020304" pitchFamily="18" charset="0"/>
              </a:rPr>
              <a:t>second survey (92%)</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asked about specific potential concerns, </a:t>
            </a:r>
            <a:r>
              <a:rPr lang="en-US" dirty="0" smtClean="0">
                <a:latin typeface="Times New Roman" panose="02020603050405020304" pitchFamily="18" charset="0"/>
                <a:cs typeface="Times New Roman" panose="02020603050405020304" pitchFamily="18" charset="0"/>
              </a:rPr>
              <a:t>greatest </a:t>
            </a:r>
            <a:r>
              <a:rPr lang="en-US" dirty="0">
                <a:latin typeface="Times New Roman" panose="02020603050405020304" pitchFamily="18" charset="0"/>
                <a:cs typeface="Times New Roman" panose="02020603050405020304" pitchFamily="18" charset="0"/>
              </a:rPr>
              <a:t>concerns </a:t>
            </a:r>
            <a:r>
              <a:rPr lang="en-US" dirty="0" smtClean="0">
                <a:latin typeface="Times New Roman" panose="02020603050405020304" pitchFamily="18" charset="0"/>
                <a:cs typeface="Times New Roman" panose="02020603050405020304" pitchFamily="18" charset="0"/>
              </a:rPr>
              <a:t>continue to be: </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cost of replacing all cards </a:t>
            </a:r>
            <a:r>
              <a:rPr lang="en-US" sz="1600" dirty="0" smtClean="0">
                <a:latin typeface="Times New Roman" panose="02020603050405020304" pitchFamily="18" charset="0"/>
                <a:cs typeface="Times New Roman" panose="02020603050405020304" pitchFamily="18" charset="0"/>
              </a:rPr>
              <a:t>(56%) </a:t>
            </a: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Potential inability to find lost Medicare numbers (</a:t>
            </a:r>
            <a:r>
              <a:rPr lang="en-US" sz="1600" dirty="0" smtClean="0">
                <a:latin typeface="Times New Roman" panose="02020603050405020304" pitchFamily="18" charset="0"/>
                <a:cs typeface="Times New Roman" panose="02020603050405020304" pitchFamily="18" charset="0"/>
              </a:rPr>
              <a:t>40%)</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still room for education about specifics about the new </a:t>
            </a:r>
            <a:r>
              <a:rPr lang="en-US" dirty="0" smtClean="0">
                <a:latin typeface="Times New Roman" panose="02020603050405020304" pitchFamily="18" charset="0"/>
                <a:cs typeface="Times New Roman" panose="02020603050405020304" pitchFamily="18" charset="0"/>
              </a:rPr>
              <a:t>card, </a:t>
            </a:r>
            <a:r>
              <a:rPr lang="en-US" dirty="0">
                <a:latin typeface="Times New Roman" panose="02020603050405020304" pitchFamily="18" charset="0"/>
                <a:cs typeface="Times New Roman" panose="02020603050405020304" pitchFamily="18" charset="0"/>
              </a:rPr>
              <a:t>including when new cards will be mailed</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4</a:t>
            </a:r>
            <a:endParaRPr lang="en-US" dirty="0">
              <a:solidFill>
                <a:prstClr val="black">
                  <a:tint val="75000"/>
                </a:prstClr>
              </a:solidFill>
            </a:endParaRPr>
          </a:p>
        </p:txBody>
      </p:sp>
    </p:spTree>
    <p:extLst>
      <p:ext uri="{BB962C8B-B14F-4D97-AF65-F5344CB8AC3E}">
        <p14:creationId xmlns:p14="http://schemas.microsoft.com/office/powerpoint/2010/main" val="153101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5376" y="1104138"/>
            <a:ext cx="7953247" cy="3046988"/>
          </a:xfrm>
        </p:spPr>
        <p:txBody>
          <a:bodyPr/>
          <a:lstStyle/>
          <a:p>
            <a:r>
              <a:rPr lang="en-US" dirty="0"/>
              <a:t>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January 2018</a:t>
            </a:r>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Survey</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easured understanding of </a:t>
            </a:r>
            <a:r>
              <a:rPr lang="en-US" dirty="0">
                <a:latin typeface="Times New Roman" panose="02020603050405020304" pitchFamily="18" charset="0"/>
                <a:cs typeface="Times New Roman" panose="02020603050405020304" pitchFamily="18" charset="0"/>
              </a:rPr>
              <a:t>the initiative and message awareness levels </a:t>
            </a:r>
            <a:r>
              <a:rPr lang="en-US" b="1" i="1" dirty="0">
                <a:latin typeface="Times New Roman" panose="02020603050405020304" pitchFamily="18" charset="0"/>
                <a:cs typeface="Times New Roman" panose="02020603050405020304" pitchFamily="18" charset="0"/>
              </a:rPr>
              <a:t>prior</a:t>
            </a:r>
            <a:r>
              <a:rPr lang="en-US" dirty="0">
                <a:latin typeface="Times New Roman" panose="02020603050405020304" pitchFamily="18" charset="0"/>
                <a:cs typeface="Times New Roman" panose="02020603050405020304" pitchFamily="18" charset="0"/>
              </a:rPr>
              <a:t> to </a:t>
            </a:r>
            <a:r>
              <a:rPr lang="en-US" dirty="0" smtClean="0">
                <a:latin typeface="Times New Roman" panose="02020603050405020304" pitchFamily="18" charset="0"/>
                <a:cs typeface="Times New Roman" panose="02020603050405020304" pitchFamily="18" charset="0"/>
              </a:rPr>
              <a:t>increased </a:t>
            </a:r>
            <a:r>
              <a:rPr lang="en-US" dirty="0">
                <a:latin typeface="Times New Roman" panose="02020603050405020304" pitchFamily="18" charset="0"/>
                <a:cs typeface="Times New Roman" panose="02020603050405020304" pitchFamily="18" charset="0"/>
              </a:rPr>
              <a:t>national and regional outreach efforts </a:t>
            </a:r>
            <a:r>
              <a:rPr lang="en-US" dirty="0" smtClean="0">
                <a:latin typeface="Times New Roman" panose="02020603050405020304" pitchFamily="18" charset="0"/>
                <a:cs typeface="Times New Roman" panose="02020603050405020304" pitchFamily="18" charset="0"/>
              </a:rPr>
              <a:t>supporting the </a:t>
            </a:r>
            <a:r>
              <a:rPr lang="en-US" dirty="0">
                <a:latin typeface="Times New Roman" panose="02020603050405020304" pitchFamily="18" charset="0"/>
                <a:cs typeface="Times New Roman" panose="02020603050405020304" pitchFamily="18" charset="0"/>
              </a:rPr>
              <a:t>new card </a:t>
            </a:r>
            <a:r>
              <a:rPr lang="en-US" dirty="0" smtClean="0">
                <a:latin typeface="Times New Roman" panose="02020603050405020304" pitchFamily="18" charset="0"/>
                <a:cs typeface="Times New Roman" panose="02020603050405020304" pitchFamily="18" charset="0"/>
              </a:rPr>
              <a:t>mailing.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End of March – beginning of May</a:t>
            </a:r>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Survey</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ill </a:t>
            </a:r>
            <a:r>
              <a:rPr lang="en-US" dirty="0">
                <a:latin typeface="Times New Roman" panose="02020603050405020304" pitchFamily="18" charset="0"/>
                <a:cs typeface="Times New Roman" panose="02020603050405020304" pitchFamily="18" charset="0"/>
              </a:rPr>
              <a:t>focus on the </a:t>
            </a:r>
            <a:r>
              <a:rPr lang="en-US" dirty="0" smtClean="0">
                <a:latin typeface="Times New Roman" panose="02020603050405020304" pitchFamily="18" charset="0"/>
                <a:cs typeface="Times New Roman" panose="02020603050405020304" pitchFamily="18" charset="0"/>
              </a:rPr>
              <a:t>start of the </a:t>
            </a:r>
            <a:r>
              <a:rPr lang="en-US" dirty="0">
                <a:latin typeface="Times New Roman" panose="02020603050405020304" pitchFamily="18" charset="0"/>
                <a:cs typeface="Times New Roman" panose="02020603050405020304" pitchFamily="18" charset="0"/>
              </a:rPr>
              <a:t>card </a:t>
            </a:r>
            <a:r>
              <a:rPr lang="en-US" dirty="0" smtClean="0">
                <a:latin typeface="Times New Roman" panose="02020603050405020304" pitchFamily="18" charset="0"/>
                <a:cs typeface="Times New Roman" panose="02020603050405020304" pitchFamily="18" charset="0"/>
              </a:rPr>
              <a:t>mailing </a:t>
            </a:r>
            <a:r>
              <a:rPr lang="en-US" dirty="0">
                <a:latin typeface="Times New Roman" panose="02020603050405020304" pitchFamily="18" charset="0"/>
                <a:cs typeface="Times New Roman" panose="02020603050405020304" pitchFamily="18" charset="0"/>
              </a:rPr>
              <a:t>and will have a national comparison group.</a:t>
            </a: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End of May – beginning of July</a:t>
            </a:r>
            <a:r>
              <a:rPr lang="en-US" dirty="0" smtClean="0">
                <a:latin typeface="Times New Roman" panose="02020603050405020304" pitchFamily="18" charset="0"/>
                <a:cs typeface="Times New Roman" panose="02020603050405020304" pitchFamily="18" charset="0"/>
              </a:rPr>
              <a:t>: Survey will </a:t>
            </a:r>
            <a:r>
              <a:rPr lang="en-US" dirty="0">
                <a:latin typeface="Times New Roman" panose="02020603050405020304" pitchFamily="18" charset="0"/>
                <a:cs typeface="Times New Roman" panose="02020603050405020304" pitchFamily="18" charset="0"/>
              </a:rPr>
              <a:t>focus on the </a:t>
            </a:r>
            <a:r>
              <a:rPr lang="en-US" dirty="0" smtClean="0">
                <a:latin typeface="Times New Roman" panose="02020603050405020304" pitchFamily="18" charset="0"/>
                <a:cs typeface="Times New Roman" panose="02020603050405020304" pitchFamily="18" charset="0"/>
              </a:rPr>
              <a:t>continued </a:t>
            </a:r>
            <a:r>
              <a:rPr lang="en-US" dirty="0">
                <a:latin typeface="Times New Roman" panose="02020603050405020304" pitchFamily="18" charset="0"/>
                <a:cs typeface="Times New Roman" panose="02020603050405020304" pitchFamily="18" charset="0"/>
              </a:rPr>
              <a:t>card mailing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will have a national comparison group.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
        <p:nvSpPr>
          <p:cNvPr id="5" name="Title 2"/>
          <p:cNvSpPr>
            <a:spLocks noGrp="1"/>
          </p:cNvSpPr>
          <p:nvPr>
            <p:ph type="title"/>
          </p:nvPr>
        </p:nvSpPr>
        <p:spPr>
          <a:xfrm>
            <a:off x="381000" y="304800"/>
            <a:ext cx="8504053" cy="861774"/>
          </a:xfrm>
        </p:spPr>
        <p:txBody>
          <a:bodyPr/>
          <a:lstStyle/>
          <a:p>
            <a:r>
              <a:rPr lang="en-US" dirty="0" smtClean="0"/>
              <a:t>More New </a:t>
            </a:r>
            <a:r>
              <a:rPr lang="en-US" dirty="0"/>
              <a:t>Medicare Card </a:t>
            </a:r>
            <a:r>
              <a:rPr lang="en-US" dirty="0" smtClean="0"/>
              <a:t>Surveys</a:t>
            </a:r>
            <a:r>
              <a:rPr lang="en-US" dirty="0"/>
              <a:t/>
            </a:r>
            <a:br>
              <a:rPr lang="en-US" dirty="0"/>
            </a:br>
            <a:endParaRPr lang="en-US" dirty="0"/>
          </a:p>
        </p:txBody>
      </p:sp>
    </p:spTree>
    <p:extLst>
      <p:ext uri="{BB962C8B-B14F-4D97-AF65-F5344CB8AC3E}">
        <p14:creationId xmlns:p14="http://schemas.microsoft.com/office/powerpoint/2010/main" val="291093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256794"/>
            <a:ext cx="8455660" cy="430887"/>
          </a:xfrm>
          <a:prstGeom prst="rect">
            <a:avLst/>
          </a:prstGeom>
        </p:spPr>
        <p:txBody>
          <a:bodyPr vert="horz" wrap="square" lIns="0" tIns="0" rIns="0" bIns="0" rtlCol="0">
            <a:spAutoFit/>
          </a:bodyPr>
          <a:lstStyle/>
          <a:p>
            <a:pPr marL="12700">
              <a:lnSpc>
                <a:spcPct val="100000"/>
              </a:lnSpc>
            </a:pPr>
            <a:r>
              <a:rPr lang="en-US" spc="-5" dirty="0" smtClean="0"/>
              <a:t>Sending New Medicare Cards</a:t>
            </a:r>
            <a:endParaRPr spc="-5" dirty="0"/>
          </a:p>
        </p:txBody>
      </p:sp>
      <p:sp>
        <p:nvSpPr>
          <p:cNvPr id="3" name="object 3"/>
          <p:cNvSpPr txBox="1"/>
          <p:nvPr/>
        </p:nvSpPr>
        <p:spPr>
          <a:xfrm>
            <a:off x="381000" y="1143000"/>
            <a:ext cx="8136255" cy="3924151"/>
          </a:xfrm>
          <a:prstGeom prst="rect">
            <a:avLst/>
          </a:prstGeom>
        </p:spPr>
        <p:txBody>
          <a:bodyPr vert="horz" wrap="square" lIns="0" tIns="0" rIns="0" bIns="0" rtlCol="0">
            <a:spAutoFit/>
          </a:bodyPr>
          <a:lstStyle/>
          <a:p>
            <a:pPr marL="356616" indent="-342900">
              <a:lnSpc>
                <a:spcPct val="100000"/>
              </a:lnSpc>
              <a:buFont typeface="Arial" panose="020B0604020202020204" pitchFamily="34" charset="0"/>
              <a:buChar char="•"/>
            </a:pPr>
            <a:r>
              <a:rPr lang="en-US" sz="1700" dirty="0" smtClean="0">
                <a:latin typeface="Times New Roman"/>
                <a:cs typeface="Times New Roman"/>
              </a:rPr>
              <a:t>Medicare starts mailing new cards in April 2018 </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Newly-eligible beneficiaries </a:t>
            </a:r>
            <a:r>
              <a:rPr lang="en-US" sz="1700" dirty="0">
                <a:latin typeface="Times New Roman" panose="02020603050405020304" pitchFamily="18" charset="0"/>
                <a:cs typeface="Times New Roman" panose="02020603050405020304" pitchFamily="18" charset="0"/>
              </a:rPr>
              <a:t>will get a card with </a:t>
            </a:r>
            <a:r>
              <a:rPr lang="en-US" sz="1700" dirty="0" smtClean="0">
                <a:latin typeface="Times New Roman" panose="02020603050405020304" pitchFamily="18" charset="0"/>
                <a:cs typeface="Times New Roman" panose="02020603050405020304" pitchFamily="18" charset="0"/>
              </a:rPr>
              <a:t>a unique number</a:t>
            </a:r>
            <a:r>
              <a:rPr lang="en-US" sz="1700" dirty="0">
                <a:latin typeface="Times New Roman" panose="02020603050405020304" pitchFamily="18" charset="0"/>
                <a:cs typeface="Times New Roman" panose="02020603050405020304" pitchFamily="18" charset="0"/>
              </a:rPr>
              <a:t>, regardless of where they live</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Existing beneficiaries will get a new </a:t>
            </a:r>
            <a:r>
              <a:rPr lang="en-US" sz="1700" dirty="0" smtClean="0">
                <a:latin typeface="Times New Roman" panose="02020603050405020304" pitchFamily="18" charset="0"/>
                <a:cs typeface="Times New Roman" panose="02020603050405020304" pitchFamily="18" charset="0"/>
              </a:rPr>
              <a:t>card over </a:t>
            </a:r>
            <a:r>
              <a:rPr lang="en-US" sz="1700" dirty="0">
                <a:latin typeface="Times New Roman" panose="02020603050405020304" pitchFamily="18" charset="0"/>
                <a:cs typeface="Times New Roman" panose="02020603050405020304" pitchFamily="18" charset="0"/>
              </a:rPr>
              <a:t>a period of approximately 12 </a:t>
            </a:r>
            <a:r>
              <a:rPr lang="en-US" sz="1700" dirty="0" smtClean="0">
                <a:latin typeface="Times New Roman" panose="02020603050405020304" pitchFamily="18" charset="0"/>
                <a:cs typeface="Times New Roman" panose="02020603050405020304" pitchFamily="18" charset="0"/>
              </a:rPr>
              <a:t>months</a:t>
            </a:r>
            <a:endParaRPr lang="en-US" sz="17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Distribution of cards will be randomized by geographic location</a:t>
            </a:r>
          </a:p>
          <a:p>
            <a:pPr lvl="0"/>
            <a:endParaRPr lang="en-US"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Starting in April, people with Medicare will be able to go to </a:t>
            </a:r>
            <a:r>
              <a:rPr lang="en-US" sz="1700" b="1" u="sng" dirty="0" smtClean="0">
                <a:solidFill>
                  <a:srgbClr val="07499C"/>
                </a:solidFill>
                <a:latin typeface="Times New Roman" panose="02020603050405020304" pitchFamily="18" charset="0"/>
                <a:cs typeface="Times New Roman" panose="02020603050405020304" pitchFamily="18" charset="0"/>
              </a:rPr>
              <a:t>Medicare.gov/</a:t>
            </a:r>
            <a:r>
              <a:rPr lang="en-US" sz="1700" b="1" u="sng" dirty="0" err="1" smtClean="0">
                <a:solidFill>
                  <a:srgbClr val="07499C"/>
                </a:solidFill>
                <a:latin typeface="Times New Roman" panose="02020603050405020304" pitchFamily="18" charset="0"/>
                <a:cs typeface="Times New Roman" panose="02020603050405020304" pitchFamily="18" charset="0"/>
              </a:rPr>
              <a:t>newcard</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to sign up for emails about the card </a:t>
            </a:r>
            <a:r>
              <a:rPr lang="en-US" sz="1700" dirty="0" smtClean="0">
                <a:latin typeface="Times New Roman" panose="02020603050405020304" pitchFamily="18" charset="0"/>
                <a:cs typeface="Times New Roman" panose="02020603050405020304" pitchFamily="18" charset="0"/>
              </a:rPr>
              <a:t>mailing and to check the card mailing status in their state</a:t>
            </a:r>
          </a:p>
          <a:p>
            <a:pPr lvl="0"/>
            <a:endParaRPr lang="en-US" sz="17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People with Medicare should use the new card once they get it, but either the SSN-based or the new random alphanumeric-based numbers can be used through December 2019</a:t>
            </a:r>
          </a:p>
          <a:p>
            <a:pPr lvl="0"/>
            <a:endParaRPr lang="en-US" sz="17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Beginning January 1, 2020 only the new card will be usable</a:t>
            </a:r>
          </a:p>
          <a:p>
            <a:pPr lvl="0"/>
            <a:endParaRPr lang="en-US" sz="17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r>
              <a:rPr lang="en-US" dirty="0" smtClean="0">
                <a:solidFill>
                  <a:prstClr val="black">
                    <a:tint val="75000"/>
                  </a:prstClr>
                </a:solidFill>
              </a:rPr>
              <a:t>6</a:t>
            </a:r>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3640" y="228599"/>
            <a:ext cx="4428160" cy="533401"/>
          </a:xfrm>
        </p:spPr>
        <p:txBody>
          <a:bodyPr/>
          <a:lstStyle/>
          <a:p>
            <a:r>
              <a:rPr lang="en-US" dirty="0">
                <a:solidFill>
                  <a:prstClr val="white"/>
                </a:solidFill>
              </a:rPr>
              <a:t>New Medicare Card Mailing</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pPr/>
              <a:t>7</a:t>
            </a:fld>
            <a:endParaRPr lang="en-US" dirty="0"/>
          </a:p>
        </p:txBody>
      </p:sp>
      <p:graphicFrame>
        <p:nvGraphicFramePr>
          <p:cNvPr id="2" name="Table 1" descr="3 column chart, with column headings for wave, states included and date" title="Chart of New Mailing Waves"/>
          <p:cNvGraphicFramePr>
            <a:graphicFrameLocks noGrp="1"/>
          </p:cNvGraphicFramePr>
          <p:nvPr>
            <p:extLst>
              <p:ext uri="{D42A27DB-BD31-4B8C-83A1-F6EECF244321}">
                <p14:modId xmlns:p14="http://schemas.microsoft.com/office/powerpoint/2010/main" val="3352328645"/>
              </p:ext>
            </p:extLst>
          </p:nvPr>
        </p:nvGraphicFramePr>
        <p:xfrm>
          <a:off x="747169" y="1524000"/>
          <a:ext cx="7406231" cy="4675632"/>
        </p:xfrm>
        <a:graphic>
          <a:graphicData uri="http://schemas.openxmlformats.org/drawingml/2006/table">
            <a:tbl>
              <a:tblPr firstRow="1" bandRow="1">
                <a:tableStyleId>{5C22544A-7EE6-4342-B048-85BDC9FD1C3A}</a:tableStyleId>
              </a:tblPr>
              <a:tblGrid>
                <a:gridCol w="776831"/>
                <a:gridCol w="5029200"/>
                <a:gridCol w="1600200"/>
              </a:tblGrid>
              <a:tr h="370840">
                <a:tc>
                  <a:txBody>
                    <a:bodyPr/>
                    <a:lstStyle/>
                    <a:p>
                      <a:r>
                        <a:rPr lang="en-US" sz="18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States Included</a:t>
                      </a:r>
                      <a:endParaRPr lang="en-U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Cards Mailing</a:t>
                      </a:r>
                      <a:endParaRPr lang="en-U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r>
              <a:tr h="61976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Delaware, District of Columbia, Maryland, Pennsylvania, Virginia, West Virginia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April –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Alaska, American Samoa, California, Guam, Hawaii, Northern Mariana Islands, Oregon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April –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Arkansas, Illinois, Indiana, Iowa, Kansas, Minnesota, Nebraska, North Dakota, Oklahoma, South Dakota, Wisconsin</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Connecticut, Maine, Massachusetts, New Hampshire,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Jersey, New York, Rhode Island, Vermont</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Alabama, Florida, Georgia, North Carolina, South Carolina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Arizona, Colorado, Idaho, Montana, </a:t>
                      </a:r>
                      <a:r>
                        <a:rPr lang="es-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Nevada</a:t>
                      </a: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 New </a:t>
                      </a:r>
                      <a:r>
                        <a:rPr lang="es-US" sz="1600" dirty="0" err="1">
                          <a:effectLst/>
                          <a:latin typeface="Times New Roman" panose="02020603050405020304" pitchFamily="18" charset="0"/>
                          <a:ea typeface="Times New Roman" panose="02020603050405020304" pitchFamily="18" charset="0"/>
                          <a:cs typeface="Times New Roman" panose="02020603050405020304" pitchFamily="18" charset="0"/>
                        </a:rPr>
                        <a:t>Mexico</a:t>
                      </a: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 Texas, Utah, Washington, Wyoming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Kentucky, Louisiana, Michigan, Mississippi, Missouri,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Ohio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Puerto Rico, Tennessee, Virgin Islands</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43820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599" cy="492443"/>
          </a:xfrm>
        </p:spPr>
        <p:txBody>
          <a:bodyPr/>
          <a:lstStyle/>
          <a:p>
            <a:r>
              <a:rPr lang="en-US" sz="3200" dirty="0" smtClean="0"/>
              <a:t>New Medicare </a:t>
            </a:r>
            <a:r>
              <a:rPr lang="en-US" sz="3200" dirty="0"/>
              <a:t>C</a:t>
            </a:r>
            <a:r>
              <a:rPr lang="en-US" sz="3200" dirty="0" smtClean="0"/>
              <a:t>ard Mailing (continued) </a:t>
            </a:r>
            <a:endParaRPr lang="en-US" sz="3200" dirty="0"/>
          </a:p>
        </p:txBody>
      </p:sp>
      <p:sp>
        <p:nvSpPr>
          <p:cNvPr id="3" name="Text Placeholder 2"/>
          <p:cNvSpPr>
            <a:spLocks noGrp="1"/>
          </p:cNvSpPr>
          <p:nvPr>
            <p:ph type="body" idx="1"/>
          </p:nvPr>
        </p:nvSpPr>
        <p:spPr>
          <a:xfrm>
            <a:off x="595375" y="1373862"/>
            <a:ext cx="7953247" cy="4493538"/>
          </a:xfrm>
        </p:spPr>
        <p:txBody>
          <a:bodyPr/>
          <a:lstStyle/>
          <a:p>
            <a:pPr lvl="0"/>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following slides show what will be included in the mailing:</a:t>
            </a:r>
          </a:p>
          <a:p>
            <a:pPr lvl="0"/>
            <a:endParaRPr lang="en-U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envelope</a:t>
            </a:r>
          </a:p>
          <a:p>
            <a:pPr marL="285750" lvl="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insert with the new card</a:t>
            </a:r>
          </a:p>
          <a:p>
            <a:pPr marL="285750" lvl="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letter </a:t>
            </a:r>
            <a:r>
              <a:rPr lang="en-US" sz="2000" dirty="0">
                <a:latin typeface="Times New Roman" panose="02020603050405020304" pitchFamily="18" charset="0"/>
                <a:cs typeface="Times New Roman" panose="02020603050405020304" pitchFamily="18" charset="0"/>
              </a:rPr>
              <a:t>with instructions in </a:t>
            </a:r>
            <a:r>
              <a:rPr lang="en-US" sz="2000" dirty="0" smtClean="0">
                <a:latin typeface="Times New Roman" panose="02020603050405020304" pitchFamily="18" charset="0"/>
                <a:cs typeface="Times New Roman" panose="02020603050405020304" pitchFamily="18" charset="0"/>
              </a:rPr>
              <a:t>English, with Spanish </a:t>
            </a:r>
            <a:r>
              <a:rPr lang="en-US" sz="2000" dirty="0">
                <a:latin typeface="Times New Roman" panose="02020603050405020304" pitchFamily="18" charset="0"/>
                <a:cs typeface="Times New Roman" panose="02020603050405020304" pitchFamily="18" charset="0"/>
              </a:rPr>
              <a:t>on the </a:t>
            </a:r>
            <a:r>
              <a:rPr lang="en-US" sz="2000" dirty="0" smtClean="0">
                <a:latin typeface="Times New Roman" panose="02020603050405020304" pitchFamily="18" charset="0"/>
                <a:cs typeface="Times New Roman" panose="02020603050405020304" pitchFamily="18" charset="0"/>
              </a:rPr>
              <a:t>back</a:t>
            </a:r>
          </a:p>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Taglines about </a:t>
            </a:r>
            <a:r>
              <a:rPr lang="en-US" sz="2000" dirty="0">
                <a:latin typeface="Times New Roman" panose="02020603050405020304" pitchFamily="18" charset="0"/>
                <a:cs typeface="Times New Roman" panose="02020603050405020304" pitchFamily="18" charset="0"/>
              </a:rPr>
              <a:t>how to get help </a:t>
            </a:r>
            <a:r>
              <a:rPr lang="en-US" sz="2000" dirty="0" smtClean="0">
                <a:latin typeface="Times New Roman" panose="02020603050405020304" pitchFamily="18" charset="0"/>
                <a:cs typeface="Times New Roman" panose="02020603050405020304" pitchFamily="18" charset="0"/>
              </a:rPr>
              <a:t>in these </a:t>
            </a:r>
            <a:r>
              <a:rPr lang="en-US" sz="2000" dirty="0">
                <a:latin typeface="Times New Roman" panose="02020603050405020304" pitchFamily="18" charset="0"/>
                <a:cs typeface="Times New Roman" panose="02020603050405020304" pitchFamily="18" charset="0"/>
              </a:rPr>
              <a:t>other </a:t>
            </a:r>
            <a:r>
              <a:rPr lang="en-US" sz="2000" dirty="0" smtClean="0">
                <a:latin typeface="Times New Roman" panose="02020603050405020304" pitchFamily="18" charset="0"/>
                <a:cs typeface="Times New Roman" panose="02020603050405020304" pitchFamily="18" charset="0"/>
              </a:rPr>
              <a:t>languages: Arabic, Armenian, </a:t>
            </a:r>
            <a:r>
              <a:rPr lang="en-US" sz="2000" dirty="0">
                <a:latin typeface="Times New Roman" panose="02020603050405020304" pitchFamily="18" charset="0"/>
                <a:cs typeface="Times New Roman" panose="02020603050405020304" pitchFamily="18" charset="0"/>
              </a:rPr>
              <a:t>Chinese, </a:t>
            </a:r>
            <a:r>
              <a:rPr lang="en-US" sz="2000" dirty="0" smtClean="0">
                <a:latin typeface="Times New Roman" panose="02020603050405020304" pitchFamily="18" charset="0"/>
                <a:cs typeface="Times New Roman" panose="02020603050405020304" pitchFamily="18" charset="0"/>
              </a:rPr>
              <a:t>Farsi, </a:t>
            </a:r>
            <a:r>
              <a:rPr lang="en-US" sz="2000" dirty="0">
                <a:latin typeface="Times New Roman" panose="02020603050405020304" pitchFamily="18" charset="0"/>
                <a:cs typeface="Times New Roman" panose="02020603050405020304" pitchFamily="18" charset="0"/>
              </a:rPr>
              <a:t>French</a:t>
            </a:r>
            <a:r>
              <a:rPr lang="en-US" sz="2000" dirty="0" smtClean="0">
                <a:latin typeface="Times New Roman" panose="02020603050405020304" pitchFamily="18" charset="0"/>
                <a:cs typeface="Times New Roman" panose="02020603050405020304" pitchFamily="18" charset="0"/>
              </a:rPr>
              <a:t>, German, </a:t>
            </a:r>
            <a:r>
              <a:rPr lang="en-US" sz="2000" dirty="0">
                <a:latin typeface="Times New Roman" panose="02020603050405020304" pitchFamily="18" charset="0"/>
                <a:cs typeface="Times New Roman" panose="02020603050405020304" pitchFamily="18" charset="0"/>
              </a:rPr>
              <a:t>Haitian </a:t>
            </a:r>
            <a:r>
              <a:rPr lang="en-US" sz="2000" dirty="0" smtClean="0">
                <a:latin typeface="Times New Roman" panose="02020603050405020304" pitchFamily="18" charset="0"/>
                <a:cs typeface="Times New Roman" panose="02020603050405020304" pitchFamily="18" charset="0"/>
              </a:rPr>
              <a:t>Creole, Italian, Japanese, Korean, </a:t>
            </a:r>
            <a:r>
              <a:rPr lang="en-US" sz="2000" dirty="0">
                <a:latin typeface="Times New Roman" panose="02020603050405020304" pitchFamily="18" charset="0"/>
                <a:cs typeface="Times New Roman" panose="02020603050405020304" pitchFamily="18" charset="0"/>
              </a:rPr>
              <a:t>Polish,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Portuguese, Russian, Tagalog, </a:t>
            </a:r>
            <a:r>
              <a:rPr lang="en-US" sz="2000" dirty="0" smtClean="0">
                <a:latin typeface="Times New Roman" panose="02020603050405020304" pitchFamily="18" charset="0"/>
                <a:cs typeface="Times New Roman" panose="02020603050405020304" pitchFamily="18" charset="0"/>
              </a:rPr>
              <a:t>and Vietnamese</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0"/>
            <a:endParaRPr lang="en-US"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2450962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7" y="2406133"/>
            <a:ext cx="914400" cy="369332"/>
          </a:xfrm>
          <a:prstGeom prst="rect">
            <a:avLst/>
          </a:prstGeom>
          <a:noFill/>
        </p:spPr>
        <p:txBody>
          <a:bodyPr wrap="square" rtlCol="0">
            <a:spAutoFit/>
          </a:bodyPr>
          <a:lstStyle/>
          <a:p>
            <a:pPr algn="ctr"/>
            <a:r>
              <a:rPr lang="en-US" i="1" dirty="0" smtClean="0"/>
              <a:t>front</a:t>
            </a:r>
            <a:endParaRPr lang="en-US" dirty="0"/>
          </a:p>
        </p:txBody>
      </p:sp>
      <p:sp>
        <p:nvSpPr>
          <p:cNvPr id="7" name="TextBox 6"/>
          <p:cNvSpPr txBox="1"/>
          <p:nvPr/>
        </p:nvSpPr>
        <p:spPr>
          <a:xfrm>
            <a:off x="18197" y="5246188"/>
            <a:ext cx="914400" cy="369332"/>
          </a:xfrm>
          <a:prstGeom prst="rect">
            <a:avLst/>
          </a:prstGeom>
          <a:noFill/>
        </p:spPr>
        <p:txBody>
          <a:bodyPr wrap="square" rtlCol="0">
            <a:spAutoFit/>
          </a:bodyPr>
          <a:lstStyle/>
          <a:p>
            <a:pPr algn="ctr"/>
            <a:r>
              <a:rPr lang="en-US" i="1" dirty="0" smtClean="0"/>
              <a:t>back</a:t>
            </a:r>
            <a:endParaRPr lang="en-US" i="1" dirty="0"/>
          </a:p>
        </p:txBody>
      </p:sp>
      <p:pic>
        <p:nvPicPr>
          <p:cNvPr id="8" name="Picture 7" descr="Sample envelope for the new Medicare Card mailing, back" title="Envelope, back"/>
          <p:cNvPicPr>
            <a:picLocks noChangeAspect="1"/>
          </p:cNvPicPr>
          <p:nvPr/>
        </p:nvPicPr>
        <p:blipFill rotWithShape="1">
          <a:blip r:embed="rId3" cstate="print">
            <a:extLst>
              <a:ext uri="{28A0092B-C50C-407E-A947-70E740481C1C}">
                <a14:useLocalDpi xmlns:a14="http://schemas.microsoft.com/office/drawing/2010/main" val="0"/>
              </a:ext>
            </a:extLst>
          </a:blip>
          <a:srcRect l="2641" t="5769" r="2286" b="5769"/>
          <a:stretch/>
        </p:blipFill>
        <p:spPr>
          <a:xfrm>
            <a:off x="990600" y="4098878"/>
            <a:ext cx="6254496" cy="2663952"/>
          </a:xfrm>
          <a:prstGeom prst="rect">
            <a:avLst/>
          </a:prstGeom>
          <a:ln>
            <a:solidFill>
              <a:schemeClr val="accent1"/>
            </a:solidFill>
          </a:ln>
        </p:spPr>
      </p:pic>
      <p:pic>
        <p:nvPicPr>
          <p:cNvPr id="9" name="Picture 8" descr="Sample envelope for the new Medicare Card mailing, front" title="Envelope, front"/>
          <p:cNvPicPr>
            <a:picLocks noChangeAspect="1"/>
          </p:cNvPicPr>
          <p:nvPr/>
        </p:nvPicPr>
        <p:blipFill rotWithShape="1">
          <a:blip r:embed="rId4" cstate="print">
            <a:extLst>
              <a:ext uri="{28A0092B-C50C-407E-A947-70E740481C1C}">
                <a14:useLocalDpi xmlns:a14="http://schemas.microsoft.com/office/drawing/2010/main" val="0"/>
              </a:ext>
            </a:extLst>
          </a:blip>
          <a:srcRect l="2500" t="4971" r="2499" b="4971"/>
          <a:stretch/>
        </p:blipFill>
        <p:spPr>
          <a:xfrm>
            <a:off x="990600" y="1219199"/>
            <a:ext cx="6254497" cy="2743200"/>
          </a:xfrm>
          <a:prstGeom prst="rect">
            <a:avLst/>
          </a:prstGeom>
          <a:ln>
            <a:solidFill>
              <a:schemeClr val="accent1"/>
            </a:solidFill>
          </a:ln>
        </p:spPr>
      </p:pic>
      <p:sp>
        <p:nvSpPr>
          <p:cNvPr id="2" name="Title 1"/>
          <p:cNvSpPr>
            <a:spLocks noGrp="1"/>
          </p:cNvSpPr>
          <p:nvPr>
            <p:ph type="title"/>
          </p:nvPr>
        </p:nvSpPr>
        <p:spPr>
          <a:xfrm>
            <a:off x="908713" y="230668"/>
            <a:ext cx="7320887" cy="735625"/>
          </a:xfrm>
        </p:spPr>
        <p:txBody>
          <a:bodyPr/>
          <a:lstStyle/>
          <a:p>
            <a:r>
              <a:rPr lang="en-US" dirty="0"/>
              <a:t>New Medicare Card </a:t>
            </a:r>
            <a:r>
              <a:rPr lang="en-US" dirty="0" smtClean="0"/>
              <a:t>Mailing - Envelope</a:t>
            </a:r>
            <a:r>
              <a:rPr lang="en-US" dirty="0"/>
              <a:t/>
            </a:r>
            <a:br>
              <a:rPr lang="en-US" dirty="0"/>
            </a:br>
            <a:endParaRPr lang="en-US" dirty="0"/>
          </a:p>
        </p:txBody>
      </p:sp>
    </p:spTree>
    <p:extLst>
      <p:ext uri="{BB962C8B-B14F-4D97-AF65-F5344CB8AC3E}">
        <p14:creationId xmlns:p14="http://schemas.microsoft.com/office/powerpoint/2010/main" val="751503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21563</TotalTime>
  <Words>2166</Words>
  <Application>Microsoft Office PowerPoint</Application>
  <PresentationFormat>On-screen Show (4:3)</PresentationFormat>
  <Paragraphs>326</Paragraphs>
  <Slides>24</Slides>
  <Notes>24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5" baseType="lpstr">
      <vt:lpstr>MS PGothic</vt:lpstr>
      <vt:lpstr>Arial</vt:lpstr>
      <vt:lpstr>Calibri</vt:lpstr>
      <vt:lpstr>Calibri Light</vt:lpstr>
      <vt:lpstr>Symbol</vt:lpstr>
      <vt:lpstr>Times New Roman</vt:lpstr>
      <vt:lpstr>Office Theme</vt:lpstr>
      <vt:lpstr>Custom Design</vt:lpstr>
      <vt:lpstr>2_Office Theme</vt:lpstr>
      <vt:lpstr>1_Office Theme</vt:lpstr>
      <vt:lpstr>Acrobat Document</vt:lpstr>
      <vt:lpstr>New Medicare Card</vt:lpstr>
      <vt:lpstr>Background</vt:lpstr>
      <vt:lpstr>New Unique Medicare Number</vt:lpstr>
      <vt:lpstr>New Medicare Card Survey Findings: Oct 2017  </vt:lpstr>
      <vt:lpstr>More New Medicare Card Surveys </vt:lpstr>
      <vt:lpstr>Sending New Medicare Cards</vt:lpstr>
      <vt:lpstr>New Medicare Card Mailing </vt:lpstr>
      <vt:lpstr>New Medicare Card Mailing (continued) </vt:lpstr>
      <vt:lpstr>New Medicare Card Mailing - Envelope </vt:lpstr>
      <vt:lpstr>New Medicare Card Mailing - Insert </vt:lpstr>
      <vt:lpstr>New Medicare Card Mailing - Letter</vt:lpstr>
      <vt:lpstr>New Medicare Card Mailing – Help in Other Languages</vt:lpstr>
      <vt:lpstr>New Medicare Card Mailing in Alternate Formats</vt:lpstr>
      <vt:lpstr>Replacement Cards and Numbers</vt:lpstr>
      <vt:lpstr>Your Guide for Outreach</vt:lpstr>
      <vt:lpstr>Your Guide for Outreach (continued) </vt:lpstr>
      <vt:lpstr>Your Guide for Outreach Overview </vt:lpstr>
      <vt:lpstr>Outreach &amp; Education Materials on CMS.gov/newcard</vt:lpstr>
      <vt:lpstr>Outreach &amp; Education Materials on CMS.gov/newcard </vt:lpstr>
      <vt:lpstr>Medicare &amp; You page/Flyer</vt:lpstr>
      <vt:lpstr>Medicare &amp; You page/Flyer</vt:lpstr>
      <vt:lpstr>Tear-off for provider offices</vt:lpstr>
      <vt:lpstr>Outreach &amp; Education Materials - Conference Card</vt:lpstr>
      <vt:lpstr>Stay Connected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Erin Gordon</cp:lastModifiedBy>
  <cp:revision>451</cp:revision>
  <cp:lastPrinted>2018-01-11T14:14:27Z</cp:lastPrinted>
  <dcterms:created xsi:type="dcterms:W3CDTF">2017-02-02T09:22:37Z</dcterms:created>
  <dcterms:modified xsi:type="dcterms:W3CDTF">2018-01-25T19:50:25Z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_AdHocReviewCycleID">
    <vt:i4>53700058</vt:i4>
  </property>
  <property fmtid="{D5CDD505-2E9C-101B-9397-08002B2CF9AE}" pid="7" name="_EmailSubject">
    <vt:lpwstr>New Medicare Card PowerPoint</vt:lpwstr>
  </property>
  <property fmtid="{D5CDD505-2E9C-101B-9397-08002B2CF9AE}" pid="8" name="_AuthorEmail">
    <vt:lpwstr>Erin.Gordon@cms.hhs.gov</vt:lpwstr>
  </property>
  <property fmtid="{D5CDD505-2E9C-101B-9397-08002B2CF9AE}" pid="9" name="_AuthorEmailDisplayName">
    <vt:lpwstr>Gordon, Erin M. (CMS/OC)</vt:lpwstr>
  </property>
  <property fmtid="{D5CDD505-2E9C-101B-9397-08002B2CF9AE}" pid="10" name="_PreviousAdHocReviewCycleID">
    <vt:i4>-1847284503</vt:i4>
  </property>
</Properties>
</file>