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980" r:id="rId2"/>
  </p:sldMasterIdLst>
  <p:notesMasterIdLst>
    <p:notesMasterId r:id="rId23"/>
  </p:notesMasterIdLst>
  <p:sldIdLst>
    <p:sldId id="544" r:id="rId3"/>
    <p:sldId id="977" r:id="rId4"/>
    <p:sldId id="978" r:id="rId5"/>
    <p:sldId id="979" r:id="rId6"/>
    <p:sldId id="980" r:id="rId7"/>
    <p:sldId id="981" r:id="rId8"/>
    <p:sldId id="982" r:id="rId9"/>
    <p:sldId id="983" r:id="rId10"/>
    <p:sldId id="984" r:id="rId11"/>
    <p:sldId id="985" r:id="rId12"/>
    <p:sldId id="986" r:id="rId13"/>
    <p:sldId id="987" r:id="rId14"/>
    <p:sldId id="988" r:id="rId15"/>
    <p:sldId id="989" r:id="rId16"/>
    <p:sldId id="990" r:id="rId17"/>
    <p:sldId id="991" r:id="rId18"/>
    <p:sldId id="992" r:id="rId19"/>
    <p:sldId id="993" r:id="rId20"/>
    <p:sldId id="994" r:id="rId21"/>
    <p:sldId id="995" r:id="rId22"/>
  </p:sldIdLst>
  <p:sldSz cx="9144000" cy="6858000" type="screen4x3"/>
  <p:notesSz cx="6985000" cy="92837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A9C"/>
    <a:srgbClr val="FFD004"/>
    <a:srgbClr val="B3D4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54" autoAdjust="0"/>
    <p:restoredTop sz="95038" autoAdjust="0"/>
  </p:normalViewPr>
  <p:slideViewPr>
    <p:cSldViewPr>
      <p:cViewPr varScale="1">
        <p:scale>
          <a:sx n="81" d="100"/>
          <a:sy n="81" d="100"/>
        </p:scale>
        <p:origin x="106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64BD29-D307-479D-BE91-641E367C5E56}"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n-US"/>
        </a:p>
      </dgm:t>
    </dgm:pt>
    <dgm:pt modelId="{272B0CF2-E00F-4778-86D5-617C076C40EE}">
      <dgm:prSet phldrT="[Text]" custT="1"/>
      <dgm:spPr/>
      <dgm:t>
        <a:bodyPr/>
        <a:lstStyle/>
        <a:p>
          <a:r>
            <a:rPr lang="en-US" sz="2800" dirty="0">
              <a:latin typeface="Times New Roman" panose="02020603050405020304" pitchFamily="18" charset="0"/>
              <a:cs typeface="Times New Roman" panose="02020603050405020304" pitchFamily="18" charset="0"/>
            </a:rPr>
            <a:t>Patient</a:t>
          </a:r>
        </a:p>
        <a:p>
          <a:r>
            <a:rPr lang="en-US" sz="2800" dirty="0">
              <a:latin typeface="Times New Roman" panose="02020603050405020304" pitchFamily="18" charset="0"/>
              <a:cs typeface="Times New Roman" panose="02020603050405020304" pitchFamily="18" charset="0"/>
            </a:rPr>
            <a:t>Interactions</a:t>
          </a:r>
        </a:p>
      </dgm:t>
    </dgm:pt>
    <dgm:pt modelId="{77A1FAF0-E57B-4F29-8EE7-FDD0CF437AF8}" type="parTrans" cxnId="{3C2421B5-4CC2-4ECC-A3B1-28878C13A2F7}">
      <dgm:prSet/>
      <dgm:spPr/>
      <dgm:t>
        <a:bodyPr/>
        <a:lstStyle/>
        <a:p>
          <a:endParaRPr lang="en-US">
            <a:latin typeface="Times New Roman" panose="02020603050405020304" pitchFamily="18" charset="0"/>
            <a:cs typeface="Times New Roman" panose="02020603050405020304" pitchFamily="18" charset="0"/>
          </a:endParaRPr>
        </a:p>
      </dgm:t>
    </dgm:pt>
    <dgm:pt modelId="{77CE8576-A570-498D-8F6F-9BF9FBDAAF9A}" type="sibTrans" cxnId="{3C2421B5-4CC2-4ECC-A3B1-28878C13A2F7}">
      <dgm:prSet/>
      <dgm:spPr/>
      <dgm:t>
        <a:bodyPr/>
        <a:lstStyle/>
        <a:p>
          <a:endParaRPr lang="en-US">
            <a:latin typeface="Times New Roman" panose="02020603050405020304" pitchFamily="18" charset="0"/>
            <a:cs typeface="Times New Roman" panose="02020603050405020304" pitchFamily="18" charset="0"/>
          </a:endParaRPr>
        </a:p>
      </dgm:t>
    </dgm:pt>
    <dgm:pt modelId="{C5860764-FD33-4FF8-B3C9-D95E1607DEF0}">
      <dgm:prSet phldrT="[Text]" custT="1"/>
      <dgm:spPr/>
      <dgm:t>
        <a:bodyPr/>
        <a:lstStyle/>
        <a:p>
          <a:pPr algn="l"/>
          <a:r>
            <a:rPr lang="en-US" sz="1100" dirty="0">
              <a:latin typeface="Times New Roman" panose="02020603050405020304" pitchFamily="18" charset="0"/>
              <a:cs typeface="Times New Roman" panose="02020603050405020304" pitchFamily="18" charset="0"/>
            </a:rPr>
            <a:t>How often does a patient not have their Medicare card OR does not know their HICN?</a:t>
          </a:r>
        </a:p>
      </dgm:t>
    </dgm:pt>
    <dgm:pt modelId="{2D984F18-B974-40E2-B911-738FC120552C}" type="parTrans" cxnId="{9983A6D5-1EE8-4505-BDFC-9A70535C14A3}">
      <dgm:prSet/>
      <dgm:spPr/>
      <dgm:t>
        <a:bodyPr/>
        <a:lstStyle/>
        <a:p>
          <a:endParaRPr lang="en-US">
            <a:latin typeface="Times New Roman" panose="02020603050405020304" pitchFamily="18" charset="0"/>
            <a:cs typeface="Times New Roman" panose="02020603050405020304" pitchFamily="18" charset="0"/>
          </a:endParaRPr>
        </a:p>
      </dgm:t>
    </dgm:pt>
    <dgm:pt modelId="{23E01DA5-4E9F-48BE-BD37-BC6870B25987}" type="sibTrans" cxnId="{9983A6D5-1EE8-4505-BDFC-9A70535C14A3}">
      <dgm:prSet/>
      <dgm:spPr/>
      <dgm:t>
        <a:bodyPr/>
        <a:lstStyle/>
        <a:p>
          <a:endParaRPr lang="en-US">
            <a:latin typeface="Times New Roman" panose="02020603050405020304" pitchFamily="18" charset="0"/>
            <a:cs typeface="Times New Roman" panose="02020603050405020304" pitchFamily="18" charset="0"/>
          </a:endParaRPr>
        </a:p>
      </dgm:t>
    </dgm:pt>
    <dgm:pt modelId="{01F2B73D-6506-48C7-B102-CCB1D744278C}">
      <dgm:prSet phldrT="[Text]" custT="1"/>
      <dgm:spPr/>
      <dgm:t>
        <a:bodyPr/>
        <a:lstStyle/>
        <a:p>
          <a:r>
            <a:rPr lang="en-US" sz="2800" dirty="0">
              <a:latin typeface="Times New Roman" panose="02020603050405020304" pitchFamily="18" charset="0"/>
              <a:cs typeface="Times New Roman" panose="02020603050405020304" pitchFamily="18" charset="0"/>
            </a:rPr>
            <a:t>Current Operational Processes</a:t>
          </a:r>
        </a:p>
      </dgm:t>
    </dgm:pt>
    <dgm:pt modelId="{16786939-2DA6-43BA-9B48-9729D361E6E9}" type="parTrans" cxnId="{F28AEFE6-EB53-4706-BE04-51914F8E9335}">
      <dgm:prSet/>
      <dgm:spPr/>
      <dgm:t>
        <a:bodyPr/>
        <a:lstStyle/>
        <a:p>
          <a:endParaRPr lang="en-US">
            <a:latin typeface="Times New Roman" panose="02020603050405020304" pitchFamily="18" charset="0"/>
            <a:cs typeface="Times New Roman" panose="02020603050405020304" pitchFamily="18" charset="0"/>
          </a:endParaRPr>
        </a:p>
      </dgm:t>
    </dgm:pt>
    <dgm:pt modelId="{FEE6DC7F-A410-499A-9BF1-D2B19B6D4F1B}" type="sibTrans" cxnId="{F28AEFE6-EB53-4706-BE04-51914F8E9335}">
      <dgm:prSet/>
      <dgm:spPr/>
      <dgm:t>
        <a:bodyPr/>
        <a:lstStyle/>
        <a:p>
          <a:endParaRPr lang="en-US">
            <a:latin typeface="Times New Roman" panose="02020603050405020304" pitchFamily="18" charset="0"/>
            <a:cs typeface="Times New Roman" panose="02020603050405020304" pitchFamily="18" charset="0"/>
          </a:endParaRPr>
        </a:p>
      </dgm:t>
    </dgm:pt>
    <dgm:pt modelId="{5D1A6C7F-250F-48DB-B6C1-9ECF72BC2F57}">
      <dgm:prSet phldrT="[Text]" custT="1"/>
      <dgm:spPr/>
      <dgm:t>
        <a:bodyPr/>
        <a:lstStyle/>
        <a:p>
          <a:r>
            <a:rPr lang="en-US" sz="1300" dirty="0">
              <a:latin typeface="Times New Roman" panose="02020603050405020304" pitchFamily="18" charset="0"/>
              <a:cs typeface="Times New Roman" panose="02020603050405020304" pitchFamily="18" charset="0"/>
            </a:rPr>
            <a:t>When do you ask for the Medicare card and what do you use Medicare card and HICN for?</a:t>
          </a:r>
        </a:p>
      </dgm:t>
    </dgm:pt>
    <dgm:pt modelId="{00FDD50F-2735-4151-B567-A111CE0AD1A3}" type="parTrans" cxnId="{63457FA8-C083-42AB-B2E1-898680A11BE3}">
      <dgm:prSet/>
      <dgm:spPr/>
      <dgm:t>
        <a:bodyPr/>
        <a:lstStyle/>
        <a:p>
          <a:endParaRPr lang="en-US">
            <a:latin typeface="Times New Roman" panose="02020603050405020304" pitchFamily="18" charset="0"/>
            <a:cs typeface="Times New Roman" panose="02020603050405020304" pitchFamily="18" charset="0"/>
          </a:endParaRPr>
        </a:p>
      </dgm:t>
    </dgm:pt>
    <dgm:pt modelId="{DCC7868B-9299-4E00-AD47-F8623184AE96}" type="sibTrans" cxnId="{63457FA8-C083-42AB-B2E1-898680A11BE3}">
      <dgm:prSet/>
      <dgm:spPr/>
      <dgm:t>
        <a:bodyPr/>
        <a:lstStyle/>
        <a:p>
          <a:endParaRPr lang="en-US">
            <a:latin typeface="Times New Roman" panose="02020603050405020304" pitchFamily="18" charset="0"/>
            <a:cs typeface="Times New Roman" panose="02020603050405020304" pitchFamily="18" charset="0"/>
          </a:endParaRPr>
        </a:p>
      </dgm:t>
    </dgm:pt>
    <dgm:pt modelId="{C4B51560-1121-4E39-B95A-DCD49D4B01C1}">
      <dgm:prSet phldrT="[Text]" custT="1"/>
      <dgm:spPr/>
      <dgm:t>
        <a:bodyPr/>
        <a:lstStyle/>
        <a:p>
          <a:r>
            <a:rPr lang="en-US" sz="1300" dirty="0">
              <a:latin typeface="Times New Roman" panose="02020603050405020304" pitchFamily="18" charset="0"/>
              <a:cs typeface="Times New Roman" panose="02020603050405020304" pitchFamily="18" charset="0"/>
            </a:rPr>
            <a:t>How have you handled mass patient identification changes with other insurers? </a:t>
          </a:r>
        </a:p>
      </dgm:t>
    </dgm:pt>
    <dgm:pt modelId="{1A4020D3-AE6C-4B54-B52B-0BBCB297F02D}" type="parTrans" cxnId="{2FE05E0A-25A3-402A-B46B-927040D5465F}">
      <dgm:prSet/>
      <dgm:spPr/>
      <dgm:t>
        <a:bodyPr/>
        <a:lstStyle/>
        <a:p>
          <a:endParaRPr lang="en-US">
            <a:latin typeface="Times New Roman" panose="02020603050405020304" pitchFamily="18" charset="0"/>
            <a:cs typeface="Times New Roman" panose="02020603050405020304" pitchFamily="18" charset="0"/>
          </a:endParaRPr>
        </a:p>
      </dgm:t>
    </dgm:pt>
    <dgm:pt modelId="{0DAB07B1-0E64-44A8-A0FC-DA53F5F973D8}" type="sibTrans" cxnId="{2FE05E0A-25A3-402A-B46B-927040D5465F}">
      <dgm:prSet/>
      <dgm:spPr/>
      <dgm:t>
        <a:bodyPr/>
        <a:lstStyle/>
        <a:p>
          <a:endParaRPr lang="en-US">
            <a:latin typeface="Times New Roman" panose="02020603050405020304" pitchFamily="18" charset="0"/>
            <a:cs typeface="Times New Roman" panose="02020603050405020304" pitchFamily="18" charset="0"/>
          </a:endParaRPr>
        </a:p>
      </dgm:t>
    </dgm:pt>
    <dgm:pt modelId="{4BF250C1-D30B-4E87-A27F-5B69A8AAE0E4}">
      <dgm:prSet phldrT="[Text]" custT="1"/>
      <dgm:spPr/>
      <dgm:t>
        <a:bodyPr/>
        <a:lstStyle/>
        <a:p>
          <a:r>
            <a:rPr lang="en-US" sz="1300" dirty="0">
              <a:latin typeface="Times New Roman" panose="02020603050405020304" pitchFamily="18" charset="0"/>
              <a:cs typeface="Times New Roman" panose="02020603050405020304" pitchFamily="18" charset="0"/>
            </a:rPr>
            <a:t>How do you currently handle Health Insurance Claim Number (HICN) and name changes?</a:t>
          </a:r>
        </a:p>
      </dgm:t>
    </dgm:pt>
    <dgm:pt modelId="{3A8F08F7-849F-447F-866B-4FF23EBDF4D4}" type="parTrans" cxnId="{55EEC145-84B3-43EB-95DD-164C30FE8ED7}">
      <dgm:prSet/>
      <dgm:spPr/>
      <dgm:t>
        <a:bodyPr/>
        <a:lstStyle/>
        <a:p>
          <a:endParaRPr lang="en-US">
            <a:latin typeface="Times New Roman" panose="02020603050405020304" pitchFamily="18" charset="0"/>
            <a:cs typeface="Times New Roman" panose="02020603050405020304" pitchFamily="18" charset="0"/>
          </a:endParaRPr>
        </a:p>
      </dgm:t>
    </dgm:pt>
    <dgm:pt modelId="{03F7DC85-80DA-4C8A-8588-D475785FFF2C}" type="sibTrans" cxnId="{55EEC145-84B3-43EB-95DD-164C30FE8ED7}">
      <dgm:prSet/>
      <dgm:spPr/>
      <dgm:t>
        <a:bodyPr/>
        <a:lstStyle/>
        <a:p>
          <a:endParaRPr lang="en-US">
            <a:latin typeface="Times New Roman" panose="02020603050405020304" pitchFamily="18" charset="0"/>
            <a:cs typeface="Times New Roman" panose="02020603050405020304" pitchFamily="18" charset="0"/>
          </a:endParaRPr>
        </a:p>
      </dgm:t>
    </dgm:pt>
    <dgm:pt modelId="{1B399C99-E19D-4787-83E1-4593D681C0CB}">
      <dgm:prSet phldrT="[Text]" custT="1"/>
      <dgm:spPr/>
      <dgm:t>
        <a:bodyPr/>
        <a:lstStyle/>
        <a:p>
          <a:r>
            <a:rPr lang="en-US" sz="1300" dirty="0">
              <a:latin typeface="Times New Roman" panose="02020603050405020304" pitchFamily="18" charset="0"/>
              <a:cs typeface="Times New Roman" panose="02020603050405020304" pitchFamily="18" charset="0"/>
            </a:rPr>
            <a:t>Who do you exchange the HICN with?</a:t>
          </a:r>
        </a:p>
      </dgm:t>
    </dgm:pt>
    <dgm:pt modelId="{B9176FC3-81CC-462C-B3D2-1FE2F388D0B8}" type="parTrans" cxnId="{B61FB901-A90B-4492-9EC5-CB30D37477E6}">
      <dgm:prSet/>
      <dgm:spPr/>
      <dgm:t>
        <a:bodyPr/>
        <a:lstStyle/>
        <a:p>
          <a:endParaRPr lang="en-US">
            <a:latin typeface="Times New Roman" panose="02020603050405020304" pitchFamily="18" charset="0"/>
            <a:cs typeface="Times New Roman" panose="02020603050405020304" pitchFamily="18" charset="0"/>
          </a:endParaRPr>
        </a:p>
      </dgm:t>
    </dgm:pt>
    <dgm:pt modelId="{4A23D280-BF7A-4E11-97A9-42C21708C091}" type="sibTrans" cxnId="{B61FB901-A90B-4492-9EC5-CB30D37477E6}">
      <dgm:prSet/>
      <dgm:spPr/>
      <dgm:t>
        <a:bodyPr/>
        <a:lstStyle/>
        <a:p>
          <a:endParaRPr lang="en-US">
            <a:latin typeface="Times New Roman" panose="02020603050405020304" pitchFamily="18" charset="0"/>
            <a:cs typeface="Times New Roman" panose="02020603050405020304" pitchFamily="18" charset="0"/>
          </a:endParaRPr>
        </a:p>
      </dgm:t>
    </dgm:pt>
    <dgm:pt modelId="{2B2E2286-80E9-4FF3-912C-D0E451D87809}">
      <dgm:prSet phldrT="[Text]" custT="1"/>
      <dgm:spPr/>
      <dgm:t>
        <a:bodyPr/>
        <a:lstStyle/>
        <a:p>
          <a:r>
            <a:rPr lang="en-US" sz="1300" dirty="0">
              <a:latin typeface="Times New Roman" panose="02020603050405020304" pitchFamily="18" charset="0"/>
              <a:cs typeface="Times New Roman" panose="02020603050405020304" pitchFamily="18" charset="0"/>
            </a:rPr>
            <a:t>What transactions do you use the HICN on?</a:t>
          </a:r>
        </a:p>
      </dgm:t>
    </dgm:pt>
    <dgm:pt modelId="{C0264E8A-09B0-4DF2-8987-BFD8DA36540A}" type="parTrans" cxnId="{641266B6-26E2-4CB7-85E8-BD3F6B3FE3AC}">
      <dgm:prSet/>
      <dgm:spPr/>
      <dgm:t>
        <a:bodyPr/>
        <a:lstStyle/>
        <a:p>
          <a:endParaRPr lang="en-US">
            <a:latin typeface="Times New Roman" panose="02020603050405020304" pitchFamily="18" charset="0"/>
            <a:cs typeface="Times New Roman" panose="02020603050405020304" pitchFamily="18" charset="0"/>
          </a:endParaRPr>
        </a:p>
      </dgm:t>
    </dgm:pt>
    <dgm:pt modelId="{80A6B156-E00D-40CE-BDE8-46048D5B9FBF}" type="sibTrans" cxnId="{641266B6-26E2-4CB7-85E8-BD3F6B3FE3AC}">
      <dgm:prSet/>
      <dgm:spPr/>
      <dgm:t>
        <a:bodyPr/>
        <a:lstStyle/>
        <a:p>
          <a:endParaRPr lang="en-US">
            <a:latin typeface="Times New Roman" panose="02020603050405020304" pitchFamily="18" charset="0"/>
            <a:cs typeface="Times New Roman" panose="02020603050405020304" pitchFamily="18" charset="0"/>
          </a:endParaRPr>
        </a:p>
      </dgm:t>
    </dgm:pt>
    <dgm:pt modelId="{6CBB6423-190B-4223-AF5F-496CC4251D15}">
      <dgm:prSet phldrT="[Text]" custT="1"/>
      <dgm:spPr/>
      <dgm:t>
        <a:bodyPr/>
        <a:lstStyle/>
        <a:p>
          <a:pPr algn="l"/>
          <a:r>
            <a:rPr lang="en-US" sz="1100" dirty="0">
              <a:latin typeface="Times New Roman" panose="02020603050405020304" pitchFamily="18" charset="0"/>
              <a:cs typeface="Times New Roman" panose="02020603050405020304" pitchFamily="18" charset="0"/>
            </a:rPr>
            <a:t>What do you do when the patient does not have their Medicare card OR does not know their HICN?</a:t>
          </a:r>
        </a:p>
      </dgm:t>
    </dgm:pt>
    <dgm:pt modelId="{E7849D76-6D9C-4931-BE27-EADA004E3B45}" type="parTrans" cxnId="{1EDC0199-9217-4114-B8A2-2B4663C97D00}">
      <dgm:prSet/>
      <dgm:spPr/>
      <dgm:t>
        <a:bodyPr/>
        <a:lstStyle/>
        <a:p>
          <a:endParaRPr lang="en-US">
            <a:latin typeface="Times New Roman" panose="02020603050405020304" pitchFamily="18" charset="0"/>
            <a:cs typeface="Times New Roman" panose="02020603050405020304" pitchFamily="18" charset="0"/>
          </a:endParaRPr>
        </a:p>
      </dgm:t>
    </dgm:pt>
    <dgm:pt modelId="{88A2F628-7952-43E9-A3D2-320AAFCFF522}" type="sibTrans" cxnId="{1EDC0199-9217-4114-B8A2-2B4663C97D00}">
      <dgm:prSet/>
      <dgm:spPr/>
      <dgm:t>
        <a:bodyPr/>
        <a:lstStyle/>
        <a:p>
          <a:endParaRPr lang="en-US">
            <a:latin typeface="Times New Roman" panose="02020603050405020304" pitchFamily="18" charset="0"/>
            <a:cs typeface="Times New Roman" panose="02020603050405020304" pitchFamily="18" charset="0"/>
          </a:endParaRPr>
        </a:p>
      </dgm:t>
    </dgm:pt>
    <dgm:pt modelId="{3062FE5F-FB77-49EC-A684-4DD7F157913A}">
      <dgm:prSet phldrT="[Text]" custT="1"/>
      <dgm:spPr/>
      <dgm:t>
        <a:bodyPr/>
        <a:lstStyle/>
        <a:p>
          <a:pPr algn="l"/>
          <a:r>
            <a:rPr lang="en-US" sz="1100" dirty="0">
              <a:latin typeface="Times New Roman" panose="02020603050405020304" pitchFamily="18" charset="0"/>
              <a:cs typeface="Times New Roman" panose="02020603050405020304" pitchFamily="18" charset="0"/>
            </a:rPr>
            <a:t>What is the impact on the patient who needs service immediately and for whom you don’t have an MBI?</a:t>
          </a:r>
        </a:p>
      </dgm:t>
    </dgm:pt>
    <dgm:pt modelId="{0D7E0646-A0DE-42A9-BEB3-3CE64DFB4BE1}" type="parTrans" cxnId="{BE249D00-5FDC-4DC2-85F3-515E997BA9F9}">
      <dgm:prSet/>
      <dgm:spPr/>
      <dgm:t>
        <a:bodyPr/>
        <a:lstStyle/>
        <a:p>
          <a:endParaRPr lang="en-US">
            <a:latin typeface="Times New Roman" panose="02020603050405020304" pitchFamily="18" charset="0"/>
            <a:cs typeface="Times New Roman" panose="02020603050405020304" pitchFamily="18" charset="0"/>
          </a:endParaRPr>
        </a:p>
      </dgm:t>
    </dgm:pt>
    <dgm:pt modelId="{CC331E08-59FA-48B8-B7D2-6A6C7952807C}" type="sibTrans" cxnId="{BE249D00-5FDC-4DC2-85F3-515E997BA9F9}">
      <dgm:prSet/>
      <dgm:spPr/>
      <dgm:t>
        <a:bodyPr/>
        <a:lstStyle/>
        <a:p>
          <a:endParaRPr lang="en-US">
            <a:latin typeface="Times New Roman" panose="02020603050405020304" pitchFamily="18" charset="0"/>
            <a:cs typeface="Times New Roman" panose="02020603050405020304" pitchFamily="18" charset="0"/>
          </a:endParaRPr>
        </a:p>
      </dgm:t>
    </dgm:pt>
    <dgm:pt modelId="{CE952526-C1B4-4EAC-B81C-943BB63CD953}">
      <dgm:prSet phldrT="[Text]" custT="1"/>
      <dgm:spPr/>
      <dgm:t>
        <a:bodyPr/>
        <a:lstStyle/>
        <a:p>
          <a:pPr algn="l"/>
          <a:r>
            <a:rPr lang="en-US" sz="1100" dirty="0">
              <a:latin typeface="Times New Roman" panose="02020603050405020304" pitchFamily="18" charset="0"/>
              <a:cs typeface="Times New Roman" panose="02020603050405020304" pitchFamily="18" charset="0"/>
            </a:rPr>
            <a:t>What would you do if a patient has their MBI from a prior visit but not for the current visit? </a:t>
          </a:r>
        </a:p>
      </dgm:t>
    </dgm:pt>
    <dgm:pt modelId="{C34E19CF-E689-4596-A6D6-DDD02F6ED640}" type="parTrans" cxnId="{4DB9178D-ED69-4FC4-AE72-F8024EFA0DA2}">
      <dgm:prSet/>
      <dgm:spPr/>
      <dgm:t>
        <a:bodyPr/>
        <a:lstStyle/>
        <a:p>
          <a:endParaRPr lang="en-US">
            <a:latin typeface="Times New Roman" panose="02020603050405020304" pitchFamily="18" charset="0"/>
            <a:cs typeface="Times New Roman" panose="02020603050405020304" pitchFamily="18" charset="0"/>
          </a:endParaRPr>
        </a:p>
      </dgm:t>
    </dgm:pt>
    <dgm:pt modelId="{8579FE40-F233-4EDC-B729-BAD44C51FD50}" type="sibTrans" cxnId="{4DB9178D-ED69-4FC4-AE72-F8024EFA0DA2}">
      <dgm:prSet/>
      <dgm:spPr/>
      <dgm:t>
        <a:bodyPr/>
        <a:lstStyle/>
        <a:p>
          <a:endParaRPr lang="en-US">
            <a:latin typeface="Times New Roman" panose="02020603050405020304" pitchFamily="18" charset="0"/>
            <a:cs typeface="Times New Roman" panose="02020603050405020304" pitchFamily="18" charset="0"/>
          </a:endParaRPr>
        </a:p>
      </dgm:t>
    </dgm:pt>
    <dgm:pt modelId="{7B346D32-785B-4C7B-80FB-C4D047B2365A}">
      <dgm:prSet phldrT="[Text]" custT="1"/>
      <dgm:spPr/>
      <dgm:t>
        <a:bodyPr/>
        <a:lstStyle/>
        <a:p>
          <a:pPr algn="l"/>
          <a:r>
            <a:rPr lang="en-US" sz="1100" dirty="0">
              <a:latin typeface="Times New Roman" panose="02020603050405020304" pitchFamily="18" charset="0"/>
              <a:cs typeface="Times New Roman" panose="02020603050405020304" pitchFamily="18" charset="0"/>
            </a:rPr>
            <a:t>Do your patients usually bring their health insurance cards with them (Medicare or other patients)?</a:t>
          </a:r>
        </a:p>
      </dgm:t>
    </dgm:pt>
    <dgm:pt modelId="{94852AE9-0F81-40D8-B3CD-383C0057420F}" type="parTrans" cxnId="{D4C737BB-6916-4268-8C67-2A75AC958584}">
      <dgm:prSet/>
      <dgm:spPr/>
      <dgm:t>
        <a:bodyPr/>
        <a:lstStyle/>
        <a:p>
          <a:endParaRPr lang="en-US"/>
        </a:p>
      </dgm:t>
    </dgm:pt>
    <dgm:pt modelId="{10CE3101-2FE0-441D-9572-E77FAEFFF627}" type="sibTrans" cxnId="{D4C737BB-6916-4268-8C67-2A75AC958584}">
      <dgm:prSet/>
      <dgm:spPr/>
      <dgm:t>
        <a:bodyPr/>
        <a:lstStyle/>
        <a:p>
          <a:endParaRPr lang="en-US"/>
        </a:p>
      </dgm:t>
    </dgm:pt>
    <dgm:pt modelId="{00025166-3119-4C81-A554-E7588C3193E7}">
      <dgm:prSet custT="1"/>
      <dgm:spPr/>
      <dgm:t>
        <a:bodyPr/>
        <a:lstStyle/>
        <a:p>
          <a:pPr algn="l"/>
          <a:r>
            <a:rPr lang="en-US" sz="1100" dirty="0">
              <a:latin typeface="Times New Roman" panose="02020603050405020304" pitchFamily="18" charset="0"/>
              <a:cs typeface="Times New Roman" panose="02020603050405020304" pitchFamily="18" charset="0"/>
            </a:rPr>
            <a:t>If the patient is unable to provide you with a MBI, what will you do to ensure they can get the services they need at that visit?</a:t>
          </a:r>
        </a:p>
      </dgm:t>
    </dgm:pt>
    <dgm:pt modelId="{0343D02A-043F-4DA6-90B9-649231AA6B92}" type="parTrans" cxnId="{B5491218-7BE9-4B04-9295-7E24C23376D3}">
      <dgm:prSet/>
      <dgm:spPr/>
      <dgm:t>
        <a:bodyPr/>
        <a:lstStyle/>
        <a:p>
          <a:endParaRPr lang="en-US"/>
        </a:p>
      </dgm:t>
    </dgm:pt>
    <dgm:pt modelId="{F9F468D7-67E4-4C1F-8ADE-5B24AE81C693}" type="sibTrans" cxnId="{B5491218-7BE9-4B04-9295-7E24C23376D3}">
      <dgm:prSet/>
      <dgm:spPr/>
      <dgm:t>
        <a:bodyPr/>
        <a:lstStyle/>
        <a:p>
          <a:endParaRPr lang="en-US"/>
        </a:p>
      </dgm:t>
    </dgm:pt>
    <dgm:pt modelId="{38C860AE-09F8-40A6-A0E8-C0F5787022F9}">
      <dgm:prSet phldrT="[Text]" custT="1"/>
      <dgm:spPr/>
      <dgm:t>
        <a:bodyPr/>
        <a:lstStyle/>
        <a:p>
          <a:r>
            <a:rPr lang="en-US" sz="1300" dirty="0">
              <a:latin typeface="Times New Roman" panose="02020603050405020304" pitchFamily="18" charset="0"/>
              <a:cs typeface="Times New Roman" panose="02020603050405020304" pitchFamily="18" charset="0"/>
            </a:rPr>
            <a:t>Where do you store the HICN?</a:t>
          </a:r>
        </a:p>
      </dgm:t>
    </dgm:pt>
    <dgm:pt modelId="{E3FFC126-9F6E-40EA-AD9C-A6C9025CEDFB}" type="parTrans" cxnId="{E9C2ED90-9926-4B5F-8DA4-2176E5CBAC8C}">
      <dgm:prSet/>
      <dgm:spPr/>
      <dgm:t>
        <a:bodyPr/>
        <a:lstStyle/>
        <a:p>
          <a:endParaRPr lang="en-US"/>
        </a:p>
      </dgm:t>
    </dgm:pt>
    <dgm:pt modelId="{064D6B82-91D1-42A8-AE3C-336343199C3C}" type="sibTrans" cxnId="{E9C2ED90-9926-4B5F-8DA4-2176E5CBAC8C}">
      <dgm:prSet/>
      <dgm:spPr/>
      <dgm:t>
        <a:bodyPr/>
        <a:lstStyle/>
        <a:p>
          <a:endParaRPr lang="en-US"/>
        </a:p>
      </dgm:t>
    </dgm:pt>
    <dgm:pt modelId="{0CC31F03-0419-4A46-9F23-9E29FE7070A2}">
      <dgm:prSet phldrT="[Text]" custT="1"/>
      <dgm:spPr/>
      <dgm:t>
        <a:bodyPr/>
        <a:lstStyle/>
        <a:p>
          <a:pPr algn="l"/>
          <a:r>
            <a:rPr lang="en-US" sz="1100" dirty="0">
              <a:latin typeface="Times New Roman" panose="02020603050405020304" pitchFamily="18" charset="0"/>
              <a:cs typeface="Times New Roman" panose="02020603050405020304" pitchFamily="18" charset="0"/>
            </a:rPr>
            <a:t>What is the percentage of beneficiaries that will be denied services if you cannot obtain their MBI?</a:t>
          </a:r>
        </a:p>
      </dgm:t>
    </dgm:pt>
    <dgm:pt modelId="{95511B34-0FDC-4384-99A3-F52EC142996B}" type="parTrans" cxnId="{BAD228E0-F0FE-4754-B587-3269FF4A86C9}">
      <dgm:prSet/>
      <dgm:spPr/>
      <dgm:t>
        <a:bodyPr/>
        <a:lstStyle/>
        <a:p>
          <a:endParaRPr lang="en-US"/>
        </a:p>
      </dgm:t>
    </dgm:pt>
    <dgm:pt modelId="{53ECCB88-BD5A-4475-814C-12FFEE6F77C7}" type="sibTrans" cxnId="{BAD228E0-F0FE-4754-B587-3269FF4A86C9}">
      <dgm:prSet/>
      <dgm:spPr/>
      <dgm:t>
        <a:bodyPr/>
        <a:lstStyle/>
        <a:p>
          <a:endParaRPr lang="en-US"/>
        </a:p>
      </dgm:t>
    </dgm:pt>
    <dgm:pt modelId="{B7344F91-1A70-4DAC-8B56-8440B04E31BD}">
      <dgm:prSet phldrT="[Text]" custT="1"/>
      <dgm:spPr/>
      <dgm:t>
        <a:bodyPr/>
        <a:lstStyle/>
        <a:p>
          <a:pPr algn="l"/>
          <a:r>
            <a:rPr lang="en-US" sz="1100" dirty="0">
              <a:latin typeface="Times New Roman" panose="02020603050405020304" pitchFamily="18" charset="0"/>
              <a:cs typeface="Times New Roman" panose="02020603050405020304" pitchFamily="18" charset="0"/>
            </a:rPr>
            <a:t>Without a HICN, what is the percentage of beneficiaries who are denied services?</a:t>
          </a:r>
        </a:p>
      </dgm:t>
    </dgm:pt>
    <dgm:pt modelId="{60C8765A-4AFA-4FCC-80F1-D87346B68785}" type="parTrans" cxnId="{3FE56632-2161-4139-8C94-DE0FA1ED9FAB}">
      <dgm:prSet/>
      <dgm:spPr/>
      <dgm:t>
        <a:bodyPr/>
        <a:lstStyle/>
        <a:p>
          <a:endParaRPr lang="en-US"/>
        </a:p>
      </dgm:t>
    </dgm:pt>
    <dgm:pt modelId="{54E6A48E-AD10-4585-8F09-CA70681FB741}" type="sibTrans" cxnId="{3FE56632-2161-4139-8C94-DE0FA1ED9FAB}">
      <dgm:prSet/>
      <dgm:spPr/>
      <dgm:t>
        <a:bodyPr/>
        <a:lstStyle/>
        <a:p>
          <a:endParaRPr lang="en-US"/>
        </a:p>
      </dgm:t>
    </dgm:pt>
    <dgm:pt modelId="{91748ED7-145F-4774-A784-E47DBA23099B}">
      <dgm:prSet phldrT="[Text]" custT="1"/>
      <dgm:spPr/>
      <dgm:t>
        <a:bodyPr/>
        <a:lstStyle/>
        <a:p>
          <a:pPr algn="l"/>
          <a:r>
            <a:rPr lang="en-US" sz="1100" b="1" dirty="0">
              <a:latin typeface="Times New Roman" panose="02020603050405020304" pitchFamily="18" charset="0"/>
              <a:cs typeface="Times New Roman" panose="02020603050405020304" pitchFamily="18" charset="0"/>
            </a:rPr>
            <a:t>IN THE FUTURE: </a:t>
          </a:r>
          <a:endParaRPr lang="en-US" sz="1100" dirty="0">
            <a:latin typeface="Times New Roman" panose="02020603050405020304" pitchFamily="18" charset="0"/>
            <a:cs typeface="Times New Roman" panose="02020603050405020304" pitchFamily="18" charset="0"/>
          </a:endParaRPr>
        </a:p>
      </dgm:t>
    </dgm:pt>
    <dgm:pt modelId="{C062F11F-363D-4BBB-BF2E-E9E4CC13B559}" type="parTrans" cxnId="{469E6421-2C28-46F1-9BEB-3252EFE27CA6}">
      <dgm:prSet/>
      <dgm:spPr/>
      <dgm:t>
        <a:bodyPr/>
        <a:lstStyle/>
        <a:p>
          <a:endParaRPr lang="en-US"/>
        </a:p>
      </dgm:t>
    </dgm:pt>
    <dgm:pt modelId="{935BD511-3730-4168-9CE0-407815EED4AE}" type="sibTrans" cxnId="{469E6421-2C28-46F1-9BEB-3252EFE27CA6}">
      <dgm:prSet/>
      <dgm:spPr/>
      <dgm:t>
        <a:bodyPr/>
        <a:lstStyle/>
        <a:p>
          <a:endParaRPr lang="en-US"/>
        </a:p>
      </dgm:t>
    </dgm:pt>
    <dgm:pt modelId="{8224C4F1-4A90-4846-9CB1-05E13285DDEE}">
      <dgm:prSet phldrT="[Text]" custT="1"/>
      <dgm:spPr/>
      <dgm:t>
        <a:bodyPr/>
        <a:lstStyle/>
        <a:p>
          <a:pPr algn="l"/>
          <a:endParaRPr lang="en-US" sz="1100" dirty="0">
            <a:latin typeface="Times New Roman" panose="02020603050405020304" pitchFamily="18" charset="0"/>
            <a:cs typeface="Times New Roman" panose="02020603050405020304" pitchFamily="18" charset="0"/>
          </a:endParaRPr>
        </a:p>
      </dgm:t>
    </dgm:pt>
    <dgm:pt modelId="{89EE826F-4AE2-4C5B-9630-1EECE2B31213}" type="parTrans" cxnId="{A4450107-26B6-488B-AE70-F9BC5CB34F24}">
      <dgm:prSet/>
      <dgm:spPr/>
      <dgm:t>
        <a:bodyPr/>
        <a:lstStyle/>
        <a:p>
          <a:endParaRPr lang="en-US"/>
        </a:p>
      </dgm:t>
    </dgm:pt>
    <dgm:pt modelId="{367007DC-7635-49D4-8646-9F5E25D15F5E}" type="sibTrans" cxnId="{A4450107-26B6-488B-AE70-F9BC5CB34F24}">
      <dgm:prSet/>
      <dgm:spPr/>
      <dgm:t>
        <a:bodyPr/>
        <a:lstStyle/>
        <a:p>
          <a:endParaRPr lang="en-US"/>
        </a:p>
      </dgm:t>
    </dgm:pt>
    <dgm:pt modelId="{F1D66EA2-9047-4118-9D8C-ABBEAD304BB0}" type="pres">
      <dgm:prSet presAssocID="{9B64BD29-D307-479D-BE91-641E367C5E56}" presName="Name0" presStyleCnt="0">
        <dgm:presLayoutVars>
          <dgm:dir/>
          <dgm:animLvl val="lvl"/>
          <dgm:resizeHandles val="exact"/>
        </dgm:presLayoutVars>
      </dgm:prSet>
      <dgm:spPr/>
    </dgm:pt>
    <dgm:pt modelId="{333E1FEE-DBAF-4BD9-BAD1-8A73EDD45D5C}" type="pres">
      <dgm:prSet presAssocID="{01F2B73D-6506-48C7-B102-CCB1D744278C}" presName="linNode" presStyleCnt="0"/>
      <dgm:spPr/>
    </dgm:pt>
    <dgm:pt modelId="{4E2FA850-9F95-45A9-9033-33D49E81BACC}" type="pres">
      <dgm:prSet presAssocID="{01F2B73D-6506-48C7-B102-CCB1D744278C}" presName="parentText" presStyleLbl="node1" presStyleIdx="0" presStyleCnt="2">
        <dgm:presLayoutVars>
          <dgm:chMax val="1"/>
          <dgm:bulletEnabled val="1"/>
        </dgm:presLayoutVars>
      </dgm:prSet>
      <dgm:spPr/>
    </dgm:pt>
    <dgm:pt modelId="{A1845082-E20D-4F37-93E9-7DB4813DD853}" type="pres">
      <dgm:prSet presAssocID="{01F2B73D-6506-48C7-B102-CCB1D744278C}" presName="descendantText" presStyleLbl="alignAccFollowNode1" presStyleIdx="0" presStyleCnt="2" custScaleY="98931">
        <dgm:presLayoutVars>
          <dgm:bulletEnabled val="1"/>
        </dgm:presLayoutVars>
      </dgm:prSet>
      <dgm:spPr/>
    </dgm:pt>
    <dgm:pt modelId="{186C5FD6-9A5A-45FB-91D6-743283C6C6AE}" type="pres">
      <dgm:prSet presAssocID="{FEE6DC7F-A410-499A-9BF1-D2B19B6D4F1B}" presName="sp" presStyleCnt="0"/>
      <dgm:spPr/>
    </dgm:pt>
    <dgm:pt modelId="{F701A8AD-9157-4EA4-BAE4-AF45115F7D05}" type="pres">
      <dgm:prSet presAssocID="{272B0CF2-E00F-4778-86D5-617C076C40EE}" presName="linNode" presStyleCnt="0"/>
      <dgm:spPr/>
    </dgm:pt>
    <dgm:pt modelId="{A9F624E2-9C48-497F-96D9-234B407C5669}" type="pres">
      <dgm:prSet presAssocID="{272B0CF2-E00F-4778-86D5-617C076C40EE}" presName="parentText" presStyleLbl="node1" presStyleIdx="1" presStyleCnt="2">
        <dgm:presLayoutVars>
          <dgm:chMax val="1"/>
          <dgm:bulletEnabled val="1"/>
        </dgm:presLayoutVars>
      </dgm:prSet>
      <dgm:spPr/>
    </dgm:pt>
    <dgm:pt modelId="{E1ED29B2-1FB0-4856-8E01-6DD9E3D8D161}" type="pres">
      <dgm:prSet presAssocID="{272B0CF2-E00F-4778-86D5-617C076C40EE}" presName="descendantText" presStyleLbl="alignAccFollowNode1" presStyleIdx="1" presStyleCnt="2" custScaleY="141297">
        <dgm:presLayoutVars>
          <dgm:bulletEnabled val="1"/>
        </dgm:presLayoutVars>
      </dgm:prSet>
      <dgm:spPr/>
    </dgm:pt>
  </dgm:ptLst>
  <dgm:cxnLst>
    <dgm:cxn modelId="{B61FB901-A90B-4492-9EC5-CB30D37477E6}" srcId="{01F2B73D-6506-48C7-B102-CCB1D744278C}" destId="{1B399C99-E19D-4787-83E1-4593D681C0CB}" srcOrd="3" destOrd="0" parTransId="{B9176FC3-81CC-462C-B3D2-1FE2F388D0B8}" sibTransId="{4A23D280-BF7A-4E11-97A9-42C21708C091}"/>
    <dgm:cxn modelId="{9983A6D5-1EE8-4505-BDFC-9A70535C14A3}" srcId="{272B0CF2-E00F-4778-86D5-617C076C40EE}" destId="{C5860764-FD33-4FF8-B3C9-D95E1607DEF0}" srcOrd="0" destOrd="0" parTransId="{2D984F18-B974-40E2-B911-738FC120552C}" sibTransId="{23E01DA5-4E9F-48BE-BD37-BC6870B25987}"/>
    <dgm:cxn modelId="{63457FA8-C083-42AB-B2E1-898680A11BE3}" srcId="{01F2B73D-6506-48C7-B102-CCB1D744278C}" destId="{5D1A6C7F-250F-48DB-B6C1-9ECF72BC2F57}" srcOrd="0" destOrd="0" parTransId="{00FDD50F-2735-4151-B567-A111CE0AD1A3}" sibTransId="{DCC7868B-9299-4E00-AD47-F8623184AE96}"/>
    <dgm:cxn modelId="{3C2421B5-4CC2-4ECC-A3B1-28878C13A2F7}" srcId="{9B64BD29-D307-479D-BE91-641E367C5E56}" destId="{272B0CF2-E00F-4778-86D5-617C076C40EE}" srcOrd="1" destOrd="0" parTransId="{77A1FAF0-E57B-4F29-8EE7-FDD0CF437AF8}" sibTransId="{77CE8576-A570-498D-8F6F-9BF9FBDAAF9A}"/>
    <dgm:cxn modelId="{823C1839-774B-4C68-9621-7661CDFBA9BE}" type="presOf" srcId="{7B346D32-785B-4C7B-80FB-C4D047B2365A}" destId="{E1ED29B2-1FB0-4856-8E01-6DD9E3D8D161}" srcOrd="0" destOrd="2" presId="urn:microsoft.com/office/officeart/2005/8/layout/vList5"/>
    <dgm:cxn modelId="{E9C2ED90-9926-4B5F-8DA4-2176E5CBAC8C}" srcId="{01F2B73D-6506-48C7-B102-CCB1D744278C}" destId="{38C860AE-09F8-40A6-A0E8-C0F5787022F9}" srcOrd="5" destOrd="0" parTransId="{E3FFC126-9F6E-40EA-AD9C-A6C9025CEDFB}" sibTransId="{064D6B82-91D1-42A8-AE3C-336343199C3C}"/>
    <dgm:cxn modelId="{4B7529D9-9112-4F08-AC03-ECF18A561017}" type="presOf" srcId="{3062FE5F-FB77-49EC-A684-4DD7F157913A}" destId="{E1ED29B2-1FB0-4856-8E01-6DD9E3D8D161}" srcOrd="0" destOrd="7" presId="urn:microsoft.com/office/officeart/2005/8/layout/vList5"/>
    <dgm:cxn modelId="{B5491218-7BE9-4B04-9295-7E24C23376D3}" srcId="{272B0CF2-E00F-4778-86D5-617C076C40EE}" destId="{00025166-3119-4C81-A554-E7588C3193E7}" srcOrd="6" destOrd="0" parTransId="{0343D02A-043F-4DA6-90B9-649231AA6B92}" sibTransId="{F9F468D7-67E4-4C1F-8ADE-5B24AE81C693}"/>
    <dgm:cxn modelId="{BAD228E0-F0FE-4754-B587-3269FF4A86C9}" srcId="{272B0CF2-E00F-4778-86D5-617C076C40EE}" destId="{0CC31F03-0419-4A46-9F23-9E29FE7070A2}" srcOrd="9" destOrd="0" parTransId="{95511B34-0FDC-4384-99A3-F52EC142996B}" sibTransId="{53ECCB88-BD5A-4475-814C-12FFEE6F77C7}"/>
    <dgm:cxn modelId="{B553D779-C99A-48B8-813A-70C939536097}" type="presOf" srcId="{CE952526-C1B4-4EAC-B81C-943BB63CD953}" destId="{E1ED29B2-1FB0-4856-8E01-6DD9E3D8D161}" srcOrd="0" destOrd="8" presId="urn:microsoft.com/office/officeart/2005/8/layout/vList5"/>
    <dgm:cxn modelId="{F8A823F3-6219-43FD-B5A3-CEE008603042}" type="presOf" srcId="{2B2E2286-80E9-4FF3-912C-D0E451D87809}" destId="{A1845082-E20D-4F37-93E9-7DB4813DD853}" srcOrd="0" destOrd="4" presId="urn:microsoft.com/office/officeart/2005/8/layout/vList5"/>
    <dgm:cxn modelId="{55EEC145-84B3-43EB-95DD-164C30FE8ED7}" srcId="{01F2B73D-6506-48C7-B102-CCB1D744278C}" destId="{4BF250C1-D30B-4E87-A27F-5B69A8AAE0E4}" srcOrd="2" destOrd="0" parTransId="{3A8F08F7-849F-447F-866B-4FF23EBDF4D4}" sibTransId="{03F7DC85-80DA-4C8A-8588-D475785FFF2C}"/>
    <dgm:cxn modelId="{4D4A83DA-164C-4D8F-B63B-8C8D8914F176}" type="presOf" srcId="{0CC31F03-0419-4A46-9F23-9E29FE7070A2}" destId="{E1ED29B2-1FB0-4856-8E01-6DD9E3D8D161}" srcOrd="0" destOrd="9" presId="urn:microsoft.com/office/officeart/2005/8/layout/vList5"/>
    <dgm:cxn modelId="{F28AEFE6-EB53-4706-BE04-51914F8E9335}" srcId="{9B64BD29-D307-479D-BE91-641E367C5E56}" destId="{01F2B73D-6506-48C7-B102-CCB1D744278C}" srcOrd="0" destOrd="0" parTransId="{16786939-2DA6-43BA-9B48-9729D361E6E9}" sibTransId="{FEE6DC7F-A410-499A-9BF1-D2B19B6D4F1B}"/>
    <dgm:cxn modelId="{A9C23DEB-A321-479F-B7A5-970AC164EE9F}" type="presOf" srcId="{272B0CF2-E00F-4778-86D5-617C076C40EE}" destId="{A9F624E2-9C48-497F-96D9-234B407C5669}" srcOrd="0" destOrd="0" presId="urn:microsoft.com/office/officeart/2005/8/layout/vList5"/>
    <dgm:cxn modelId="{C76463C6-24F6-49AC-843D-1794711393E5}" type="presOf" srcId="{C5860764-FD33-4FF8-B3C9-D95E1607DEF0}" destId="{E1ED29B2-1FB0-4856-8E01-6DD9E3D8D161}" srcOrd="0" destOrd="0" presId="urn:microsoft.com/office/officeart/2005/8/layout/vList5"/>
    <dgm:cxn modelId="{D4C737BB-6916-4268-8C67-2A75AC958584}" srcId="{272B0CF2-E00F-4778-86D5-617C076C40EE}" destId="{7B346D32-785B-4C7B-80FB-C4D047B2365A}" srcOrd="2" destOrd="0" parTransId="{94852AE9-0F81-40D8-B3CD-383C0057420F}" sibTransId="{10CE3101-2FE0-441D-9572-E77FAEFFF627}"/>
    <dgm:cxn modelId="{1EDC0199-9217-4114-B8A2-2B4663C97D00}" srcId="{272B0CF2-E00F-4778-86D5-617C076C40EE}" destId="{6CBB6423-190B-4223-AF5F-496CC4251D15}" srcOrd="1" destOrd="0" parTransId="{E7849D76-6D9C-4931-BE27-EADA004E3B45}" sibTransId="{88A2F628-7952-43E9-A3D2-320AAFCFF522}"/>
    <dgm:cxn modelId="{A4450107-26B6-488B-AE70-F9BC5CB34F24}" srcId="{272B0CF2-E00F-4778-86D5-617C076C40EE}" destId="{8224C4F1-4A90-4846-9CB1-05E13285DDEE}" srcOrd="4" destOrd="0" parTransId="{89EE826F-4AE2-4C5B-9630-1EECE2B31213}" sibTransId="{367007DC-7635-49D4-8646-9F5E25D15F5E}"/>
    <dgm:cxn modelId="{E08BF1C6-4AC8-452A-8E82-21F759444092}" type="presOf" srcId="{5D1A6C7F-250F-48DB-B6C1-9ECF72BC2F57}" destId="{A1845082-E20D-4F37-93E9-7DB4813DD853}" srcOrd="0" destOrd="0" presId="urn:microsoft.com/office/officeart/2005/8/layout/vList5"/>
    <dgm:cxn modelId="{3FE56632-2161-4139-8C94-DE0FA1ED9FAB}" srcId="{272B0CF2-E00F-4778-86D5-617C076C40EE}" destId="{B7344F91-1A70-4DAC-8B56-8440B04E31BD}" srcOrd="3" destOrd="0" parTransId="{60C8765A-4AFA-4FCC-80F1-D87346B68785}" sibTransId="{54E6A48E-AD10-4585-8F09-CA70681FB741}"/>
    <dgm:cxn modelId="{4BF02C28-673D-486B-95EC-F72C43987543}" type="presOf" srcId="{00025166-3119-4C81-A554-E7588C3193E7}" destId="{E1ED29B2-1FB0-4856-8E01-6DD9E3D8D161}" srcOrd="0" destOrd="6" presId="urn:microsoft.com/office/officeart/2005/8/layout/vList5"/>
    <dgm:cxn modelId="{4DB9178D-ED69-4FC4-AE72-F8024EFA0DA2}" srcId="{272B0CF2-E00F-4778-86D5-617C076C40EE}" destId="{CE952526-C1B4-4EAC-B81C-943BB63CD953}" srcOrd="8" destOrd="0" parTransId="{C34E19CF-E689-4596-A6D6-DDD02F6ED640}" sibTransId="{8579FE40-F233-4EDC-B729-BAD44C51FD50}"/>
    <dgm:cxn modelId="{BE33E338-0631-46E8-8DC7-CC1D8B202D37}" type="presOf" srcId="{91748ED7-145F-4774-A784-E47DBA23099B}" destId="{E1ED29B2-1FB0-4856-8E01-6DD9E3D8D161}" srcOrd="0" destOrd="5" presId="urn:microsoft.com/office/officeart/2005/8/layout/vList5"/>
    <dgm:cxn modelId="{B4531D27-22F6-4789-B1C8-305541DBCA18}" type="presOf" srcId="{6CBB6423-190B-4223-AF5F-496CC4251D15}" destId="{E1ED29B2-1FB0-4856-8E01-6DD9E3D8D161}" srcOrd="0" destOrd="1" presId="urn:microsoft.com/office/officeart/2005/8/layout/vList5"/>
    <dgm:cxn modelId="{975FC77F-E3F1-44EC-9286-2D9F879CF388}" type="presOf" srcId="{9B64BD29-D307-479D-BE91-641E367C5E56}" destId="{F1D66EA2-9047-4118-9D8C-ABBEAD304BB0}" srcOrd="0" destOrd="0" presId="urn:microsoft.com/office/officeart/2005/8/layout/vList5"/>
    <dgm:cxn modelId="{1AE20116-6EF9-4ABC-8AA8-7147411DE327}" type="presOf" srcId="{38C860AE-09F8-40A6-A0E8-C0F5787022F9}" destId="{A1845082-E20D-4F37-93E9-7DB4813DD853}" srcOrd="0" destOrd="5" presId="urn:microsoft.com/office/officeart/2005/8/layout/vList5"/>
    <dgm:cxn modelId="{A919948D-6E72-4F73-965F-9C9A5B3DCA20}" type="presOf" srcId="{B7344F91-1A70-4DAC-8B56-8440B04E31BD}" destId="{E1ED29B2-1FB0-4856-8E01-6DD9E3D8D161}" srcOrd="0" destOrd="3" presId="urn:microsoft.com/office/officeart/2005/8/layout/vList5"/>
    <dgm:cxn modelId="{AC2AF04F-75DA-44A4-BE28-E976DBA6EBF8}" type="presOf" srcId="{4BF250C1-D30B-4E87-A27F-5B69A8AAE0E4}" destId="{A1845082-E20D-4F37-93E9-7DB4813DD853}" srcOrd="0" destOrd="2" presId="urn:microsoft.com/office/officeart/2005/8/layout/vList5"/>
    <dgm:cxn modelId="{641266B6-26E2-4CB7-85E8-BD3F6B3FE3AC}" srcId="{01F2B73D-6506-48C7-B102-CCB1D744278C}" destId="{2B2E2286-80E9-4FF3-912C-D0E451D87809}" srcOrd="4" destOrd="0" parTransId="{C0264E8A-09B0-4DF2-8987-BFD8DA36540A}" sibTransId="{80A6B156-E00D-40CE-BDE8-46048D5B9FBF}"/>
    <dgm:cxn modelId="{551DC03D-8521-4347-B80B-FC8B09D3AA8C}" type="presOf" srcId="{01F2B73D-6506-48C7-B102-CCB1D744278C}" destId="{4E2FA850-9F95-45A9-9033-33D49E81BACC}" srcOrd="0" destOrd="0" presId="urn:microsoft.com/office/officeart/2005/8/layout/vList5"/>
    <dgm:cxn modelId="{BE249D00-5FDC-4DC2-85F3-515E997BA9F9}" srcId="{272B0CF2-E00F-4778-86D5-617C076C40EE}" destId="{3062FE5F-FB77-49EC-A684-4DD7F157913A}" srcOrd="7" destOrd="0" parTransId="{0D7E0646-A0DE-42A9-BEB3-3CE64DFB4BE1}" sibTransId="{CC331E08-59FA-48B8-B7D2-6A6C7952807C}"/>
    <dgm:cxn modelId="{9EE4821D-3EEE-46D6-ABF9-531755792888}" type="presOf" srcId="{C4B51560-1121-4E39-B95A-DCD49D4B01C1}" destId="{A1845082-E20D-4F37-93E9-7DB4813DD853}" srcOrd="0" destOrd="1" presId="urn:microsoft.com/office/officeart/2005/8/layout/vList5"/>
    <dgm:cxn modelId="{C9A01E34-602F-4B71-A235-5D80ACE9CD05}" type="presOf" srcId="{8224C4F1-4A90-4846-9CB1-05E13285DDEE}" destId="{E1ED29B2-1FB0-4856-8E01-6DD9E3D8D161}" srcOrd="0" destOrd="4" presId="urn:microsoft.com/office/officeart/2005/8/layout/vList5"/>
    <dgm:cxn modelId="{54592594-43D3-44DD-8356-30ACD23FEFBC}" type="presOf" srcId="{1B399C99-E19D-4787-83E1-4593D681C0CB}" destId="{A1845082-E20D-4F37-93E9-7DB4813DD853}" srcOrd="0" destOrd="3" presId="urn:microsoft.com/office/officeart/2005/8/layout/vList5"/>
    <dgm:cxn modelId="{469E6421-2C28-46F1-9BEB-3252EFE27CA6}" srcId="{272B0CF2-E00F-4778-86D5-617C076C40EE}" destId="{91748ED7-145F-4774-A784-E47DBA23099B}" srcOrd="5" destOrd="0" parTransId="{C062F11F-363D-4BBB-BF2E-E9E4CC13B559}" sibTransId="{935BD511-3730-4168-9CE0-407815EED4AE}"/>
    <dgm:cxn modelId="{2FE05E0A-25A3-402A-B46B-927040D5465F}" srcId="{01F2B73D-6506-48C7-B102-CCB1D744278C}" destId="{C4B51560-1121-4E39-B95A-DCD49D4B01C1}" srcOrd="1" destOrd="0" parTransId="{1A4020D3-AE6C-4B54-B52B-0BBCB297F02D}" sibTransId="{0DAB07B1-0E64-44A8-A0FC-DA53F5F973D8}"/>
    <dgm:cxn modelId="{0CB0E99A-9BD8-443A-9D90-0FE7B28D47C3}" type="presParOf" srcId="{F1D66EA2-9047-4118-9D8C-ABBEAD304BB0}" destId="{333E1FEE-DBAF-4BD9-BAD1-8A73EDD45D5C}" srcOrd="0" destOrd="0" presId="urn:microsoft.com/office/officeart/2005/8/layout/vList5"/>
    <dgm:cxn modelId="{3BF824F3-BE4D-4982-8822-78E1C22C6F2F}" type="presParOf" srcId="{333E1FEE-DBAF-4BD9-BAD1-8A73EDD45D5C}" destId="{4E2FA850-9F95-45A9-9033-33D49E81BACC}" srcOrd="0" destOrd="0" presId="urn:microsoft.com/office/officeart/2005/8/layout/vList5"/>
    <dgm:cxn modelId="{F657B45E-D490-4092-A3F5-DB5AA16A8D89}" type="presParOf" srcId="{333E1FEE-DBAF-4BD9-BAD1-8A73EDD45D5C}" destId="{A1845082-E20D-4F37-93E9-7DB4813DD853}" srcOrd="1" destOrd="0" presId="urn:microsoft.com/office/officeart/2005/8/layout/vList5"/>
    <dgm:cxn modelId="{E7390691-B925-41A7-B942-03F4B7E32E1C}" type="presParOf" srcId="{F1D66EA2-9047-4118-9D8C-ABBEAD304BB0}" destId="{186C5FD6-9A5A-45FB-91D6-743283C6C6AE}" srcOrd="1" destOrd="0" presId="urn:microsoft.com/office/officeart/2005/8/layout/vList5"/>
    <dgm:cxn modelId="{8674FF2A-EE9F-4AEA-9CAF-9FC301005A58}" type="presParOf" srcId="{F1D66EA2-9047-4118-9D8C-ABBEAD304BB0}" destId="{F701A8AD-9157-4EA4-BAE4-AF45115F7D05}" srcOrd="2" destOrd="0" presId="urn:microsoft.com/office/officeart/2005/8/layout/vList5"/>
    <dgm:cxn modelId="{FF691A0D-7031-4687-85C0-5F9599E94A6A}" type="presParOf" srcId="{F701A8AD-9157-4EA4-BAE4-AF45115F7D05}" destId="{A9F624E2-9C48-497F-96D9-234B407C5669}" srcOrd="0" destOrd="0" presId="urn:microsoft.com/office/officeart/2005/8/layout/vList5"/>
    <dgm:cxn modelId="{C32ED1C7-7BF2-49AE-BA2C-AF088D227C6E}" type="presParOf" srcId="{F701A8AD-9157-4EA4-BAE4-AF45115F7D05}" destId="{E1ED29B2-1FB0-4856-8E01-6DD9E3D8D16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64BD29-D307-479D-BE91-641E367C5E56}"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n-US"/>
        </a:p>
      </dgm:t>
    </dgm:pt>
    <dgm:pt modelId="{5AE3D308-7D35-4005-ACBD-E99F09D126D4}">
      <dgm:prSet phldrT="[Text]" custT="1"/>
      <dgm:spPr/>
      <dgm:t>
        <a:bodyPr/>
        <a:lstStyle/>
        <a:p>
          <a:r>
            <a:rPr lang="en-US" sz="2800" dirty="0">
              <a:latin typeface="Times New Roman" panose="02020603050405020304" pitchFamily="18" charset="0"/>
              <a:cs typeface="Times New Roman" panose="02020603050405020304" pitchFamily="18" charset="0"/>
            </a:rPr>
            <a:t>Implementation</a:t>
          </a:r>
        </a:p>
      </dgm:t>
    </dgm:pt>
    <dgm:pt modelId="{8216708F-D3A5-449C-A402-34356F1598E5}" type="parTrans" cxnId="{5A4A55C7-0EA9-4153-A246-8CEC00AB5073}">
      <dgm:prSet/>
      <dgm:spPr/>
      <dgm:t>
        <a:bodyPr/>
        <a:lstStyle/>
        <a:p>
          <a:endParaRPr lang="en-US">
            <a:latin typeface="Times New Roman" panose="02020603050405020304" pitchFamily="18" charset="0"/>
            <a:cs typeface="Times New Roman" panose="02020603050405020304" pitchFamily="18" charset="0"/>
          </a:endParaRPr>
        </a:p>
      </dgm:t>
    </dgm:pt>
    <dgm:pt modelId="{E3D60BA1-BE72-400E-B1B1-929AD7C6D538}" type="sibTrans" cxnId="{5A4A55C7-0EA9-4153-A246-8CEC00AB5073}">
      <dgm:prSet/>
      <dgm:spPr/>
      <dgm:t>
        <a:bodyPr/>
        <a:lstStyle/>
        <a:p>
          <a:endParaRPr lang="en-US">
            <a:latin typeface="Times New Roman" panose="02020603050405020304" pitchFamily="18" charset="0"/>
            <a:cs typeface="Times New Roman" panose="02020603050405020304" pitchFamily="18" charset="0"/>
          </a:endParaRPr>
        </a:p>
      </dgm:t>
    </dgm:pt>
    <dgm:pt modelId="{28194D0E-F1C6-491C-B327-F31C656AE76D}">
      <dgm:prSet phldrT="[Text]" custT="1"/>
      <dgm:spPr/>
      <dgm:t>
        <a:bodyPr/>
        <a:lstStyle/>
        <a:p>
          <a:r>
            <a:rPr lang="en-US" sz="1300" dirty="0">
              <a:latin typeface="Times New Roman" panose="02020603050405020304" pitchFamily="18" charset="0"/>
              <a:cs typeface="Times New Roman" panose="02020603050405020304" pitchFamily="18" charset="0"/>
            </a:rPr>
            <a:t>What systems and business process impacts do you expect given the change from HICN to MBI?</a:t>
          </a:r>
        </a:p>
      </dgm:t>
    </dgm:pt>
    <dgm:pt modelId="{D810EA36-7B98-4FE6-A6F2-7FD4E5669B39}" type="parTrans" cxnId="{30B9CD7E-9B54-4049-9110-77C687B001EF}">
      <dgm:prSet/>
      <dgm:spPr/>
      <dgm:t>
        <a:bodyPr/>
        <a:lstStyle/>
        <a:p>
          <a:endParaRPr lang="en-US">
            <a:latin typeface="Times New Roman" panose="02020603050405020304" pitchFamily="18" charset="0"/>
            <a:cs typeface="Times New Roman" panose="02020603050405020304" pitchFamily="18" charset="0"/>
          </a:endParaRPr>
        </a:p>
      </dgm:t>
    </dgm:pt>
    <dgm:pt modelId="{3CAD5254-3173-4F89-BFFF-8ED17FC8327F}" type="sibTrans" cxnId="{30B9CD7E-9B54-4049-9110-77C687B001EF}">
      <dgm:prSet/>
      <dgm:spPr/>
      <dgm:t>
        <a:bodyPr/>
        <a:lstStyle/>
        <a:p>
          <a:endParaRPr lang="en-US">
            <a:latin typeface="Times New Roman" panose="02020603050405020304" pitchFamily="18" charset="0"/>
            <a:cs typeface="Times New Roman" panose="02020603050405020304" pitchFamily="18" charset="0"/>
          </a:endParaRPr>
        </a:p>
      </dgm:t>
    </dgm:pt>
    <dgm:pt modelId="{1A10ABD4-FBE2-43A3-99B0-08E58C86DFB5}">
      <dgm:prSet phldrT="[Text]" custT="1"/>
      <dgm:spPr/>
      <dgm:t>
        <a:bodyPr/>
        <a:lstStyle/>
        <a:p>
          <a:r>
            <a:rPr lang="en-US" sz="1300" dirty="0">
              <a:latin typeface="Times New Roman" panose="02020603050405020304" pitchFamily="18" charset="0"/>
              <a:cs typeface="Times New Roman" panose="02020603050405020304" pitchFamily="18" charset="0"/>
            </a:rPr>
            <a:t>How much time do you need to implement these changes?</a:t>
          </a:r>
        </a:p>
      </dgm:t>
    </dgm:pt>
    <dgm:pt modelId="{F52DB8DB-629D-4EBA-B12E-6334C031898A}" type="parTrans" cxnId="{80466155-24C4-4290-B9EF-88284842BCD9}">
      <dgm:prSet/>
      <dgm:spPr/>
      <dgm:t>
        <a:bodyPr/>
        <a:lstStyle/>
        <a:p>
          <a:endParaRPr lang="en-US">
            <a:latin typeface="Times New Roman" panose="02020603050405020304" pitchFamily="18" charset="0"/>
            <a:cs typeface="Times New Roman" panose="02020603050405020304" pitchFamily="18" charset="0"/>
          </a:endParaRPr>
        </a:p>
      </dgm:t>
    </dgm:pt>
    <dgm:pt modelId="{32184EE5-1DEF-4DEA-BEB7-3FE4AAC06909}" type="sibTrans" cxnId="{80466155-24C4-4290-B9EF-88284842BCD9}">
      <dgm:prSet/>
      <dgm:spPr/>
      <dgm:t>
        <a:bodyPr/>
        <a:lstStyle/>
        <a:p>
          <a:endParaRPr lang="en-US">
            <a:latin typeface="Times New Roman" panose="02020603050405020304" pitchFamily="18" charset="0"/>
            <a:cs typeface="Times New Roman" panose="02020603050405020304" pitchFamily="18" charset="0"/>
          </a:endParaRPr>
        </a:p>
      </dgm:t>
    </dgm:pt>
    <dgm:pt modelId="{D88B713D-2377-485A-8219-8B5D1BD32C25}">
      <dgm:prSet phldrT="[Text]" custT="1"/>
      <dgm:spPr/>
      <dgm:t>
        <a:bodyPr/>
        <a:lstStyle/>
        <a:p>
          <a:r>
            <a:rPr lang="en-US" sz="2800" dirty="0">
              <a:latin typeface="Times New Roman" panose="02020603050405020304" pitchFamily="18" charset="0"/>
              <a:cs typeface="Times New Roman" panose="02020603050405020304" pitchFamily="18" charset="0"/>
            </a:rPr>
            <a:t>Patient Communication</a:t>
          </a:r>
        </a:p>
      </dgm:t>
    </dgm:pt>
    <dgm:pt modelId="{0D2A9C00-C729-4B8C-AE4E-B17429554CC1}" type="parTrans" cxnId="{9084606B-7B77-43F4-B0F8-DC02BC3752B6}">
      <dgm:prSet/>
      <dgm:spPr/>
      <dgm:t>
        <a:bodyPr/>
        <a:lstStyle/>
        <a:p>
          <a:endParaRPr lang="en-US">
            <a:latin typeface="Times New Roman" panose="02020603050405020304" pitchFamily="18" charset="0"/>
            <a:cs typeface="Times New Roman" panose="02020603050405020304" pitchFamily="18" charset="0"/>
          </a:endParaRPr>
        </a:p>
      </dgm:t>
    </dgm:pt>
    <dgm:pt modelId="{10485678-73B4-4F7F-BC40-5DD2D96B1DBE}" type="sibTrans" cxnId="{9084606B-7B77-43F4-B0F8-DC02BC3752B6}">
      <dgm:prSet/>
      <dgm:spPr/>
      <dgm:t>
        <a:bodyPr/>
        <a:lstStyle/>
        <a:p>
          <a:endParaRPr lang="en-US">
            <a:latin typeface="Times New Roman" panose="02020603050405020304" pitchFamily="18" charset="0"/>
            <a:cs typeface="Times New Roman" panose="02020603050405020304" pitchFamily="18" charset="0"/>
          </a:endParaRPr>
        </a:p>
      </dgm:t>
    </dgm:pt>
    <dgm:pt modelId="{78C53A21-7062-4EE5-A1DE-27ABC338CD5F}">
      <dgm:prSet phldrT="[Text]" custT="1"/>
      <dgm:spPr/>
      <dgm:t>
        <a:bodyPr/>
        <a:lstStyle/>
        <a:p>
          <a:r>
            <a:rPr lang="en-US" sz="1300" dirty="0">
              <a:latin typeface="Times New Roman" panose="02020603050405020304" pitchFamily="18" charset="0"/>
              <a:cs typeface="Times New Roman" panose="02020603050405020304" pitchFamily="18" charset="0"/>
            </a:rPr>
            <a:t>How do you suggest we communicate with patients about the new card and the associated changes?</a:t>
          </a:r>
        </a:p>
      </dgm:t>
    </dgm:pt>
    <dgm:pt modelId="{E255935B-1B15-415B-AF71-39BD510B97A0}" type="parTrans" cxnId="{97B12A50-F9DA-4D2D-B91A-14C755ABAC73}">
      <dgm:prSet/>
      <dgm:spPr/>
      <dgm:t>
        <a:bodyPr/>
        <a:lstStyle/>
        <a:p>
          <a:endParaRPr lang="en-US">
            <a:latin typeface="Times New Roman" panose="02020603050405020304" pitchFamily="18" charset="0"/>
            <a:cs typeface="Times New Roman" panose="02020603050405020304" pitchFamily="18" charset="0"/>
          </a:endParaRPr>
        </a:p>
      </dgm:t>
    </dgm:pt>
    <dgm:pt modelId="{9FF45274-0004-46C3-971A-588C3178D9E5}" type="sibTrans" cxnId="{97B12A50-F9DA-4D2D-B91A-14C755ABAC73}">
      <dgm:prSet/>
      <dgm:spPr/>
      <dgm:t>
        <a:bodyPr/>
        <a:lstStyle/>
        <a:p>
          <a:endParaRPr lang="en-US">
            <a:latin typeface="Times New Roman" panose="02020603050405020304" pitchFamily="18" charset="0"/>
            <a:cs typeface="Times New Roman" panose="02020603050405020304" pitchFamily="18" charset="0"/>
          </a:endParaRPr>
        </a:p>
      </dgm:t>
    </dgm:pt>
    <dgm:pt modelId="{9E004E20-796B-4B47-8ED1-B241B4BD454B}">
      <dgm:prSet phldrT="[Text]" custT="1"/>
      <dgm:spPr/>
      <dgm:t>
        <a:bodyPr/>
        <a:lstStyle/>
        <a:p>
          <a:r>
            <a:rPr lang="en-US" sz="1300" dirty="0">
              <a:latin typeface="Times New Roman" panose="02020603050405020304" pitchFamily="18" charset="0"/>
              <a:cs typeface="Times New Roman" panose="02020603050405020304" pitchFamily="18" charset="0"/>
            </a:rPr>
            <a:t>How do you think this change will affect your patients?</a:t>
          </a:r>
        </a:p>
      </dgm:t>
    </dgm:pt>
    <dgm:pt modelId="{4148FAA1-D46F-4A4E-8B13-7086A5FC8C90}" type="parTrans" cxnId="{CC2C7A65-58D3-4B77-B98E-9DABAB6B7F69}">
      <dgm:prSet/>
      <dgm:spPr/>
      <dgm:t>
        <a:bodyPr/>
        <a:lstStyle/>
        <a:p>
          <a:endParaRPr lang="en-US">
            <a:latin typeface="Times New Roman" panose="02020603050405020304" pitchFamily="18" charset="0"/>
            <a:cs typeface="Times New Roman" panose="02020603050405020304" pitchFamily="18" charset="0"/>
          </a:endParaRPr>
        </a:p>
      </dgm:t>
    </dgm:pt>
    <dgm:pt modelId="{0E5C0965-0203-465B-9CD4-3DADEEBE1AEF}" type="sibTrans" cxnId="{CC2C7A65-58D3-4B77-B98E-9DABAB6B7F69}">
      <dgm:prSet/>
      <dgm:spPr/>
      <dgm:t>
        <a:bodyPr/>
        <a:lstStyle/>
        <a:p>
          <a:endParaRPr lang="en-US">
            <a:latin typeface="Times New Roman" panose="02020603050405020304" pitchFamily="18" charset="0"/>
            <a:cs typeface="Times New Roman" panose="02020603050405020304" pitchFamily="18" charset="0"/>
          </a:endParaRPr>
        </a:p>
      </dgm:t>
    </dgm:pt>
    <dgm:pt modelId="{0EC4D7C0-5E4D-4B5E-AD7E-A51528C2D634}">
      <dgm:prSet phldrT="[Text]" custT="1"/>
      <dgm:spPr/>
      <dgm:t>
        <a:bodyPr/>
        <a:lstStyle/>
        <a:p>
          <a:r>
            <a:rPr lang="en-US" sz="1300" dirty="0">
              <a:latin typeface="Times New Roman" panose="02020603050405020304" pitchFamily="18" charset="0"/>
              <a:cs typeface="Times New Roman" panose="02020603050405020304" pitchFamily="18" charset="0"/>
            </a:rPr>
            <a:t>What are some critical success factors or readiness factors for you? </a:t>
          </a:r>
        </a:p>
      </dgm:t>
    </dgm:pt>
    <dgm:pt modelId="{70789068-4FB1-4562-B33B-BD8A618A1811}" type="parTrans" cxnId="{DFE58D8D-400E-4947-B05A-84F8F9B4731F}">
      <dgm:prSet/>
      <dgm:spPr/>
      <dgm:t>
        <a:bodyPr/>
        <a:lstStyle/>
        <a:p>
          <a:endParaRPr lang="en-US"/>
        </a:p>
      </dgm:t>
    </dgm:pt>
    <dgm:pt modelId="{2333C9A7-313E-4788-AEE7-E5377DBA0CC0}" type="sibTrans" cxnId="{DFE58D8D-400E-4947-B05A-84F8F9B4731F}">
      <dgm:prSet/>
      <dgm:spPr/>
      <dgm:t>
        <a:bodyPr/>
        <a:lstStyle/>
        <a:p>
          <a:endParaRPr lang="en-US"/>
        </a:p>
      </dgm:t>
    </dgm:pt>
    <dgm:pt modelId="{6B7CE5FF-EBAF-4722-9146-5D7D803FAD09}">
      <dgm:prSet phldrT="[Text]" custT="1"/>
      <dgm:spPr/>
      <dgm:t>
        <a:bodyPr/>
        <a:lstStyle/>
        <a:p>
          <a:r>
            <a:rPr lang="en-US" sz="1300" dirty="0">
              <a:latin typeface="Times New Roman" panose="02020603050405020304" pitchFamily="18" charset="0"/>
              <a:cs typeface="Times New Roman" panose="02020603050405020304" pitchFamily="18" charset="0"/>
            </a:rPr>
            <a:t>What performance metrics will reflect a successful SSNRI Implementation?</a:t>
          </a:r>
        </a:p>
      </dgm:t>
    </dgm:pt>
    <dgm:pt modelId="{A9E68774-62FC-4F22-B290-D471B2592364}" type="parTrans" cxnId="{FB8B04B7-2362-49D7-815F-355B3375C5BC}">
      <dgm:prSet/>
      <dgm:spPr/>
      <dgm:t>
        <a:bodyPr/>
        <a:lstStyle/>
        <a:p>
          <a:endParaRPr lang="en-US"/>
        </a:p>
      </dgm:t>
    </dgm:pt>
    <dgm:pt modelId="{930061A5-6D0F-4298-8B22-921B01C43EFD}" type="sibTrans" cxnId="{FB8B04B7-2362-49D7-815F-355B3375C5BC}">
      <dgm:prSet/>
      <dgm:spPr/>
      <dgm:t>
        <a:bodyPr/>
        <a:lstStyle/>
        <a:p>
          <a:endParaRPr lang="en-US"/>
        </a:p>
      </dgm:t>
    </dgm:pt>
    <dgm:pt modelId="{3152C7EE-CBB7-46FE-9BB2-E10B7B7ECDAF}">
      <dgm:prSet phldrT="[Text]" custT="1"/>
      <dgm:spPr/>
      <dgm:t>
        <a:bodyPr/>
        <a:lstStyle/>
        <a:p>
          <a:r>
            <a:rPr lang="en-US" sz="1300" dirty="0">
              <a:latin typeface="Times New Roman" panose="02020603050405020304" pitchFamily="18" charset="0"/>
              <a:cs typeface="Times New Roman" panose="02020603050405020304" pitchFamily="18" charset="0"/>
            </a:rPr>
            <a:t>What other systems issues/implementation are also occurring during the same timeframe?</a:t>
          </a:r>
        </a:p>
      </dgm:t>
    </dgm:pt>
    <dgm:pt modelId="{550B1C19-A56A-4D38-8152-761073241820}" type="parTrans" cxnId="{FD05DEBC-A1CC-4096-BE0C-C2A0055A22E9}">
      <dgm:prSet/>
      <dgm:spPr/>
      <dgm:t>
        <a:bodyPr/>
        <a:lstStyle/>
        <a:p>
          <a:endParaRPr lang="en-US"/>
        </a:p>
      </dgm:t>
    </dgm:pt>
    <dgm:pt modelId="{8F93D981-1D2D-4BA1-BC3B-30BCC8584520}" type="sibTrans" cxnId="{FD05DEBC-A1CC-4096-BE0C-C2A0055A22E9}">
      <dgm:prSet/>
      <dgm:spPr/>
      <dgm:t>
        <a:bodyPr/>
        <a:lstStyle/>
        <a:p>
          <a:endParaRPr lang="en-US"/>
        </a:p>
      </dgm:t>
    </dgm:pt>
    <dgm:pt modelId="{CCF85BD9-0CC1-4703-B547-2DF2A564EA26}">
      <dgm:prSet phldrT="[Text]" custT="1"/>
      <dgm:spPr/>
      <dgm:t>
        <a:bodyPr/>
        <a:lstStyle/>
        <a:p>
          <a:r>
            <a:rPr lang="en-US" sz="1300" dirty="0">
              <a:latin typeface="Times New Roman" panose="02020603050405020304" pitchFamily="18" charset="0"/>
              <a:cs typeface="Times New Roman" panose="02020603050405020304" pitchFamily="18" charset="0"/>
            </a:rPr>
            <a:t>How do we need to communicate information to you? </a:t>
          </a:r>
        </a:p>
      </dgm:t>
    </dgm:pt>
    <dgm:pt modelId="{CA5590D0-C3D5-4EE9-9DD6-672794D05B0B}" type="parTrans" cxnId="{8583459D-13A8-4ABC-AB50-56933B00572A}">
      <dgm:prSet/>
      <dgm:spPr/>
      <dgm:t>
        <a:bodyPr/>
        <a:lstStyle/>
        <a:p>
          <a:endParaRPr lang="en-US"/>
        </a:p>
      </dgm:t>
    </dgm:pt>
    <dgm:pt modelId="{A96142B6-C460-4661-8377-D93A900C6428}" type="sibTrans" cxnId="{8583459D-13A8-4ABC-AB50-56933B00572A}">
      <dgm:prSet/>
      <dgm:spPr/>
      <dgm:t>
        <a:bodyPr/>
        <a:lstStyle/>
        <a:p>
          <a:endParaRPr lang="en-US"/>
        </a:p>
      </dgm:t>
    </dgm:pt>
    <dgm:pt modelId="{9D82E5F7-213A-4C48-A919-18815BA1B791}">
      <dgm:prSet phldrT="[Text]" custT="1"/>
      <dgm:spPr/>
      <dgm:t>
        <a:bodyPr/>
        <a:lstStyle/>
        <a:p>
          <a:r>
            <a:rPr lang="en-US" sz="1300" dirty="0">
              <a:latin typeface="Times New Roman" panose="02020603050405020304" pitchFamily="18" charset="0"/>
              <a:cs typeface="Times New Roman" panose="02020603050405020304" pitchFamily="18" charset="0"/>
            </a:rPr>
            <a:t>What outreach and training will you need to perform to be ready? </a:t>
          </a:r>
        </a:p>
      </dgm:t>
    </dgm:pt>
    <dgm:pt modelId="{8ED7DD9F-728E-41B7-AB48-619CB1032A63}" type="parTrans" cxnId="{62656958-9266-4D5B-A342-BC578291BA7D}">
      <dgm:prSet/>
      <dgm:spPr/>
      <dgm:t>
        <a:bodyPr/>
        <a:lstStyle/>
        <a:p>
          <a:endParaRPr lang="en-US"/>
        </a:p>
      </dgm:t>
    </dgm:pt>
    <dgm:pt modelId="{0C7BD34E-9AB5-4971-A4D2-00ECE2FB66F3}" type="sibTrans" cxnId="{62656958-9266-4D5B-A342-BC578291BA7D}">
      <dgm:prSet/>
      <dgm:spPr/>
      <dgm:t>
        <a:bodyPr/>
        <a:lstStyle/>
        <a:p>
          <a:endParaRPr lang="en-US"/>
        </a:p>
      </dgm:t>
    </dgm:pt>
    <dgm:pt modelId="{F1D66EA2-9047-4118-9D8C-ABBEAD304BB0}" type="pres">
      <dgm:prSet presAssocID="{9B64BD29-D307-479D-BE91-641E367C5E56}" presName="Name0" presStyleCnt="0">
        <dgm:presLayoutVars>
          <dgm:dir/>
          <dgm:animLvl val="lvl"/>
          <dgm:resizeHandles val="exact"/>
        </dgm:presLayoutVars>
      </dgm:prSet>
      <dgm:spPr/>
    </dgm:pt>
    <dgm:pt modelId="{683B82F8-7EEF-4763-9E4C-CBF667CE6CB2}" type="pres">
      <dgm:prSet presAssocID="{5AE3D308-7D35-4005-ACBD-E99F09D126D4}" presName="linNode" presStyleCnt="0"/>
      <dgm:spPr/>
    </dgm:pt>
    <dgm:pt modelId="{B0CDF71B-0E3B-45A9-A584-619EA4A72F03}" type="pres">
      <dgm:prSet presAssocID="{5AE3D308-7D35-4005-ACBD-E99F09D126D4}" presName="parentText" presStyleLbl="node1" presStyleIdx="0" presStyleCnt="2">
        <dgm:presLayoutVars>
          <dgm:chMax val="1"/>
          <dgm:bulletEnabled val="1"/>
        </dgm:presLayoutVars>
      </dgm:prSet>
      <dgm:spPr/>
    </dgm:pt>
    <dgm:pt modelId="{C7D4E9C7-0CE5-455E-B4D6-715F7DCB1EBA}" type="pres">
      <dgm:prSet presAssocID="{5AE3D308-7D35-4005-ACBD-E99F09D126D4}" presName="descendantText" presStyleLbl="alignAccFollowNode1" presStyleIdx="0" presStyleCnt="2">
        <dgm:presLayoutVars>
          <dgm:bulletEnabled val="1"/>
        </dgm:presLayoutVars>
      </dgm:prSet>
      <dgm:spPr/>
    </dgm:pt>
    <dgm:pt modelId="{E5083E15-2DF0-4E9A-AEC9-4CD3896DD44D}" type="pres">
      <dgm:prSet presAssocID="{E3D60BA1-BE72-400E-B1B1-929AD7C6D538}" presName="sp" presStyleCnt="0"/>
      <dgm:spPr/>
    </dgm:pt>
    <dgm:pt modelId="{CAF5FD13-237E-45F3-B475-F4B2DE0859B8}" type="pres">
      <dgm:prSet presAssocID="{D88B713D-2377-485A-8219-8B5D1BD32C25}" presName="linNode" presStyleCnt="0"/>
      <dgm:spPr/>
    </dgm:pt>
    <dgm:pt modelId="{3BD135E9-26D7-4067-A10C-A0EE3DF66AD9}" type="pres">
      <dgm:prSet presAssocID="{D88B713D-2377-485A-8219-8B5D1BD32C25}" presName="parentText" presStyleLbl="node1" presStyleIdx="1" presStyleCnt="2">
        <dgm:presLayoutVars>
          <dgm:chMax val="1"/>
          <dgm:bulletEnabled val="1"/>
        </dgm:presLayoutVars>
      </dgm:prSet>
      <dgm:spPr/>
    </dgm:pt>
    <dgm:pt modelId="{EF619EBB-603C-4BBD-AB7A-32C3F59B0B5C}" type="pres">
      <dgm:prSet presAssocID="{D88B713D-2377-485A-8219-8B5D1BD32C25}" presName="descendantText" presStyleLbl="alignAccFollowNode1" presStyleIdx="1" presStyleCnt="2">
        <dgm:presLayoutVars>
          <dgm:bulletEnabled val="1"/>
        </dgm:presLayoutVars>
      </dgm:prSet>
      <dgm:spPr/>
    </dgm:pt>
  </dgm:ptLst>
  <dgm:cxnLst>
    <dgm:cxn modelId="{146C7101-6811-4399-88E8-7D6EBA0682D1}" type="presOf" srcId="{1A10ABD4-FBE2-43A3-99B0-08E58C86DFB5}" destId="{C7D4E9C7-0CE5-455E-B4D6-715F7DCB1EBA}" srcOrd="0" destOrd="1" presId="urn:microsoft.com/office/officeart/2005/8/layout/vList5"/>
    <dgm:cxn modelId="{80466155-24C4-4290-B9EF-88284842BCD9}" srcId="{5AE3D308-7D35-4005-ACBD-E99F09D126D4}" destId="{1A10ABD4-FBE2-43A3-99B0-08E58C86DFB5}" srcOrd="1" destOrd="0" parTransId="{F52DB8DB-629D-4EBA-B12E-6334C031898A}" sibTransId="{32184EE5-1DEF-4DEA-BEB7-3FE4AAC06909}"/>
    <dgm:cxn modelId="{80B80381-5B53-4CD4-97CC-A618FA05D6A1}" type="presOf" srcId="{0EC4D7C0-5E4D-4B5E-AD7E-A51528C2D634}" destId="{C7D4E9C7-0CE5-455E-B4D6-715F7DCB1EBA}" srcOrd="0" destOrd="4" presId="urn:microsoft.com/office/officeart/2005/8/layout/vList5"/>
    <dgm:cxn modelId="{5B945002-0533-4FDB-937F-4BC9307C5BE5}" type="presOf" srcId="{9B64BD29-D307-479D-BE91-641E367C5E56}" destId="{F1D66EA2-9047-4118-9D8C-ABBEAD304BB0}" srcOrd="0" destOrd="0" presId="urn:microsoft.com/office/officeart/2005/8/layout/vList5"/>
    <dgm:cxn modelId="{BDF14C6A-3D7B-41EA-A29D-5B20731E19B8}" type="presOf" srcId="{6B7CE5FF-EBAF-4722-9146-5D7D803FAD09}" destId="{C7D4E9C7-0CE5-455E-B4D6-715F7DCB1EBA}" srcOrd="0" destOrd="5" presId="urn:microsoft.com/office/officeart/2005/8/layout/vList5"/>
    <dgm:cxn modelId="{9CB5B7D3-0873-43B3-BBED-0DCD98D5AAED}" type="presOf" srcId="{5AE3D308-7D35-4005-ACBD-E99F09D126D4}" destId="{B0CDF71B-0E3B-45A9-A584-619EA4A72F03}" srcOrd="0" destOrd="0" presId="urn:microsoft.com/office/officeart/2005/8/layout/vList5"/>
    <dgm:cxn modelId="{97B12A50-F9DA-4D2D-B91A-14C755ABAC73}" srcId="{D88B713D-2377-485A-8219-8B5D1BD32C25}" destId="{78C53A21-7062-4EE5-A1DE-27ABC338CD5F}" srcOrd="1" destOrd="0" parTransId="{E255935B-1B15-415B-AF71-39BD510B97A0}" sibTransId="{9FF45274-0004-46C3-971A-588C3178D9E5}"/>
    <dgm:cxn modelId="{18F4718F-D1AC-4BF8-8724-A4E5020C3C72}" type="presOf" srcId="{3152C7EE-CBB7-46FE-9BB2-E10B7B7ECDAF}" destId="{C7D4E9C7-0CE5-455E-B4D6-715F7DCB1EBA}" srcOrd="0" destOrd="2" presId="urn:microsoft.com/office/officeart/2005/8/layout/vList5"/>
    <dgm:cxn modelId="{FB8B04B7-2362-49D7-815F-355B3375C5BC}" srcId="{5AE3D308-7D35-4005-ACBD-E99F09D126D4}" destId="{6B7CE5FF-EBAF-4722-9146-5D7D803FAD09}" srcOrd="5" destOrd="0" parTransId="{A9E68774-62FC-4F22-B290-D471B2592364}" sibTransId="{930061A5-6D0F-4298-8B22-921B01C43EFD}"/>
    <dgm:cxn modelId="{62656958-9266-4D5B-A342-BC578291BA7D}" srcId="{5AE3D308-7D35-4005-ACBD-E99F09D126D4}" destId="{9D82E5F7-213A-4C48-A919-18815BA1B791}" srcOrd="6" destOrd="0" parTransId="{8ED7DD9F-728E-41B7-AB48-619CB1032A63}" sibTransId="{0C7BD34E-9AB5-4971-A4D2-00ECE2FB66F3}"/>
    <dgm:cxn modelId="{D7B512BA-F12D-42EC-988F-031CD18E585D}" type="presOf" srcId="{CCF85BD9-0CC1-4703-B547-2DF2A564EA26}" destId="{C7D4E9C7-0CE5-455E-B4D6-715F7DCB1EBA}" srcOrd="0" destOrd="3" presId="urn:microsoft.com/office/officeart/2005/8/layout/vList5"/>
    <dgm:cxn modelId="{FD05DEBC-A1CC-4096-BE0C-C2A0055A22E9}" srcId="{5AE3D308-7D35-4005-ACBD-E99F09D126D4}" destId="{3152C7EE-CBB7-46FE-9BB2-E10B7B7ECDAF}" srcOrd="2" destOrd="0" parTransId="{550B1C19-A56A-4D38-8152-761073241820}" sibTransId="{8F93D981-1D2D-4BA1-BC3B-30BCC8584520}"/>
    <dgm:cxn modelId="{9084606B-7B77-43F4-B0F8-DC02BC3752B6}" srcId="{9B64BD29-D307-479D-BE91-641E367C5E56}" destId="{D88B713D-2377-485A-8219-8B5D1BD32C25}" srcOrd="1" destOrd="0" parTransId="{0D2A9C00-C729-4B8C-AE4E-B17429554CC1}" sibTransId="{10485678-73B4-4F7F-BC40-5DD2D96B1DBE}"/>
    <dgm:cxn modelId="{DFE58D8D-400E-4947-B05A-84F8F9B4731F}" srcId="{5AE3D308-7D35-4005-ACBD-E99F09D126D4}" destId="{0EC4D7C0-5E4D-4B5E-AD7E-A51528C2D634}" srcOrd="4" destOrd="0" parTransId="{70789068-4FB1-4562-B33B-BD8A618A1811}" sibTransId="{2333C9A7-313E-4788-AEE7-E5377DBA0CC0}"/>
    <dgm:cxn modelId="{2B13C021-FB9F-4D24-AFDC-23E50B3113B1}" type="presOf" srcId="{78C53A21-7062-4EE5-A1DE-27ABC338CD5F}" destId="{EF619EBB-603C-4BBD-AB7A-32C3F59B0B5C}" srcOrd="0" destOrd="1" presId="urn:microsoft.com/office/officeart/2005/8/layout/vList5"/>
    <dgm:cxn modelId="{731E2FBF-EF07-4651-A090-30FD9AB137EC}" type="presOf" srcId="{9E004E20-796B-4B47-8ED1-B241B4BD454B}" destId="{EF619EBB-603C-4BBD-AB7A-32C3F59B0B5C}" srcOrd="0" destOrd="0" presId="urn:microsoft.com/office/officeart/2005/8/layout/vList5"/>
    <dgm:cxn modelId="{0FBBFBA0-D8A5-4B5A-A293-558A36550180}" type="presOf" srcId="{9D82E5F7-213A-4C48-A919-18815BA1B791}" destId="{C7D4E9C7-0CE5-455E-B4D6-715F7DCB1EBA}" srcOrd="0" destOrd="6" presId="urn:microsoft.com/office/officeart/2005/8/layout/vList5"/>
    <dgm:cxn modelId="{30B9CD7E-9B54-4049-9110-77C687B001EF}" srcId="{5AE3D308-7D35-4005-ACBD-E99F09D126D4}" destId="{28194D0E-F1C6-491C-B327-F31C656AE76D}" srcOrd="0" destOrd="0" parTransId="{D810EA36-7B98-4FE6-A6F2-7FD4E5669B39}" sibTransId="{3CAD5254-3173-4F89-BFFF-8ED17FC8327F}"/>
    <dgm:cxn modelId="{CC2C7A65-58D3-4B77-B98E-9DABAB6B7F69}" srcId="{D88B713D-2377-485A-8219-8B5D1BD32C25}" destId="{9E004E20-796B-4B47-8ED1-B241B4BD454B}" srcOrd="0" destOrd="0" parTransId="{4148FAA1-D46F-4A4E-8B13-7086A5FC8C90}" sibTransId="{0E5C0965-0203-465B-9CD4-3DADEEBE1AEF}"/>
    <dgm:cxn modelId="{5A4A55C7-0EA9-4153-A246-8CEC00AB5073}" srcId="{9B64BD29-D307-479D-BE91-641E367C5E56}" destId="{5AE3D308-7D35-4005-ACBD-E99F09D126D4}" srcOrd="0" destOrd="0" parTransId="{8216708F-D3A5-449C-A402-34356F1598E5}" sibTransId="{E3D60BA1-BE72-400E-B1B1-929AD7C6D538}"/>
    <dgm:cxn modelId="{8583459D-13A8-4ABC-AB50-56933B00572A}" srcId="{5AE3D308-7D35-4005-ACBD-E99F09D126D4}" destId="{CCF85BD9-0CC1-4703-B547-2DF2A564EA26}" srcOrd="3" destOrd="0" parTransId="{CA5590D0-C3D5-4EE9-9DD6-672794D05B0B}" sibTransId="{A96142B6-C460-4661-8377-D93A900C6428}"/>
    <dgm:cxn modelId="{7B5D8566-C271-41E7-B9BE-463620EDBF3B}" type="presOf" srcId="{D88B713D-2377-485A-8219-8B5D1BD32C25}" destId="{3BD135E9-26D7-4067-A10C-A0EE3DF66AD9}" srcOrd="0" destOrd="0" presId="urn:microsoft.com/office/officeart/2005/8/layout/vList5"/>
    <dgm:cxn modelId="{92D0A53F-57D3-4102-BA5C-2CD62B184059}" type="presOf" srcId="{28194D0E-F1C6-491C-B327-F31C656AE76D}" destId="{C7D4E9C7-0CE5-455E-B4D6-715F7DCB1EBA}" srcOrd="0" destOrd="0" presId="urn:microsoft.com/office/officeart/2005/8/layout/vList5"/>
    <dgm:cxn modelId="{99DE8E89-9143-4B78-B019-91059292F5AE}" type="presParOf" srcId="{F1D66EA2-9047-4118-9D8C-ABBEAD304BB0}" destId="{683B82F8-7EEF-4763-9E4C-CBF667CE6CB2}" srcOrd="0" destOrd="0" presId="urn:microsoft.com/office/officeart/2005/8/layout/vList5"/>
    <dgm:cxn modelId="{2108D8F9-0FDB-4997-9CB0-AACB1D8CE66D}" type="presParOf" srcId="{683B82F8-7EEF-4763-9E4C-CBF667CE6CB2}" destId="{B0CDF71B-0E3B-45A9-A584-619EA4A72F03}" srcOrd="0" destOrd="0" presId="urn:microsoft.com/office/officeart/2005/8/layout/vList5"/>
    <dgm:cxn modelId="{429E923A-FA69-41F5-86B9-0E89F409046C}" type="presParOf" srcId="{683B82F8-7EEF-4763-9E4C-CBF667CE6CB2}" destId="{C7D4E9C7-0CE5-455E-B4D6-715F7DCB1EBA}" srcOrd="1" destOrd="0" presId="urn:microsoft.com/office/officeart/2005/8/layout/vList5"/>
    <dgm:cxn modelId="{5762D9BA-C302-41CD-8089-230E01E3E04B}" type="presParOf" srcId="{F1D66EA2-9047-4118-9D8C-ABBEAD304BB0}" destId="{E5083E15-2DF0-4E9A-AEC9-4CD3896DD44D}" srcOrd="1" destOrd="0" presId="urn:microsoft.com/office/officeart/2005/8/layout/vList5"/>
    <dgm:cxn modelId="{4A90C54A-F02B-4FB1-96F2-4FB68860175D}" type="presParOf" srcId="{F1D66EA2-9047-4118-9D8C-ABBEAD304BB0}" destId="{CAF5FD13-237E-45F3-B475-F4B2DE0859B8}" srcOrd="2" destOrd="0" presId="urn:microsoft.com/office/officeart/2005/8/layout/vList5"/>
    <dgm:cxn modelId="{A328040A-1DBC-446B-9C3D-1DB24599D7D0}" type="presParOf" srcId="{CAF5FD13-237E-45F3-B475-F4B2DE0859B8}" destId="{3BD135E9-26D7-4067-A10C-A0EE3DF66AD9}" srcOrd="0" destOrd="0" presId="urn:microsoft.com/office/officeart/2005/8/layout/vList5"/>
    <dgm:cxn modelId="{CB6FE373-E9D1-4941-9ADD-ABC939EE8889}" type="presParOf" srcId="{CAF5FD13-237E-45F3-B475-F4B2DE0859B8}" destId="{EF619EBB-603C-4BBD-AB7A-32C3F59B0B5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845082-E20D-4F37-93E9-7DB4813DD853}">
      <dsp:nvSpPr>
        <dsp:cNvPr id="0" name=""/>
        <dsp:cNvSpPr/>
      </dsp:nvSpPr>
      <dsp:spPr>
        <a:xfrm rot="5400000">
          <a:off x="4988599" y="-1626790"/>
          <a:ext cx="1816124" cy="554979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When do you ask for the Medicare card and what do you use Medicare card and HICN for?</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How have you handled mass patient identification changes with other insurers? </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How do you currently handle Health Insurance Claim Number (HICN) and name changes?</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Who do you exchange the HICN with?</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What transactions do you use the HICN on?</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Where do you store the HICN?</a:t>
          </a:r>
        </a:p>
      </dsp:txBody>
      <dsp:txXfrm rot="-5400000">
        <a:off x="3121762" y="328703"/>
        <a:ext cx="5461143" cy="1638812"/>
      </dsp:txXfrm>
    </dsp:sp>
    <dsp:sp modelId="{4E2FA850-9F95-45A9-9033-33D49E81BACC}">
      <dsp:nvSpPr>
        <dsp:cNvPr id="0" name=""/>
        <dsp:cNvSpPr/>
      </dsp:nvSpPr>
      <dsp:spPr>
        <a:xfrm>
          <a:off x="0" y="766"/>
          <a:ext cx="3121762" cy="229468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Current Operational Processes</a:t>
          </a:r>
        </a:p>
      </dsp:txBody>
      <dsp:txXfrm>
        <a:off x="112017" y="112783"/>
        <a:ext cx="2897728" cy="2070652"/>
      </dsp:txXfrm>
    </dsp:sp>
    <dsp:sp modelId="{E1ED29B2-1FB0-4856-8E01-6DD9E3D8D161}">
      <dsp:nvSpPr>
        <dsp:cNvPr id="0" name=""/>
        <dsp:cNvSpPr/>
      </dsp:nvSpPr>
      <dsp:spPr>
        <a:xfrm rot="5400000">
          <a:off x="4593974" y="934925"/>
          <a:ext cx="2593858" cy="554437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How often does a patient not have their Medicare card OR does not know their HICN?</a:t>
          </a: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What do you do when the patient does not have their Medicare card OR does not know their HICN?</a:t>
          </a: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Do your patients usually bring their health insurance cards with them (Medicare or other patients)?</a:t>
          </a: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Without a HICN, what is the percentage of beneficiaries who are denied services?</a:t>
          </a:r>
        </a:p>
        <a:p>
          <a:pPr marL="57150" lvl="1" indent="-57150" algn="l" defTabSz="488950">
            <a:lnSpc>
              <a:spcPct val="90000"/>
            </a:lnSpc>
            <a:spcBef>
              <a:spcPct val="0"/>
            </a:spcBef>
            <a:spcAft>
              <a:spcPct val="15000"/>
            </a:spcAft>
            <a:buChar char="•"/>
          </a:pPr>
          <a:endParaRPr lang="en-US" sz="1100" kern="1200" dirty="0">
            <a:latin typeface="Times New Roman" panose="02020603050405020304" pitchFamily="18" charset="0"/>
            <a:cs typeface="Times New Roman" panose="02020603050405020304" pitchFamily="18" charset="0"/>
          </a:endParaRPr>
        </a:p>
        <a:p>
          <a:pPr marL="57150" lvl="1" indent="-57150" algn="l" defTabSz="488950">
            <a:lnSpc>
              <a:spcPct val="90000"/>
            </a:lnSpc>
            <a:spcBef>
              <a:spcPct val="0"/>
            </a:spcBef>
            <a:spcAft>
              <a:spcPct val="15000"/>
            </a:spcAft>
            <a:buChar char="•"/>
          </a:pPr>
          <a:r>
            <a:rPr lang="en-US" sz="1100" b="1" kern="1200" dirty="0">
              <a:latin typeface="Times New Roman" panose="02020603050405020304" pitchFamily="18" charset="0"/>
              <a:cs typeface="Times New Roman" panose="02020603050405020304" pitchFamily="18" charset="0"/>
            </a:rPr>
            <a:t>IN THE FUTURE: </a:t>
          </a:r>
          <a:endParaRPr lang="en-US" sz="1100" kern="1200" dirty="0">
            <a:latin typeface="Times New Roman" panose="02020603050405020304" pitchFamily="18" charset="0"/>
            <a:cs typeface="Times New Roman" panose="02020603050405020304" pitchFamily="18" charset="0"/>
          </a:endParaRP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If the patient is unable to provide you with a MBI, what will you do to ensure they can get the services they need at that visit?</a:t>
          </a: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What is the impact on the patient who needs service immediately and for whom you don’t have an MBI?</a:t>
          </a: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What would you do if a patient has their MBI from a prior visit but not for the current visit? </a:t>
          </a:r>
        </a:p>
        <a:p>
          <a:pPr marL="57150" lvl="1" indent="-57150" algn="l"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What is the percentage of beneficiaries that will be denied services if you cannot obtain their MBI?</a:t>
          </a:r>
        </a:p>
      </dsp:txBody>
      <dsp:txXfrm rot="-5400000">
        <a:off x="3118714" y="2536807"/>
        <a:ext cx="5417757" cy="2340614"/>
      </dsp:txXfrm>
    </dsp:sp>
    <dsp:sp modelId="{A9F624E2-9C48-497F-96D9-234B407C5669}">
      <dsp:nvSpPr>
        <dsp:cNvPr id="0" name=""/>
        <dsp:cNvSpPr/>
      </dsp:nvSpPr>
      <dsp:spPr>
        <a:xfrm>
          <a:off x="0" y="2559772"/>
          <a:ext cx="3118713" cy="229468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Patient</a:t>
          </a:r>
        </a:p>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Interactions</a:t>
          </a:r>
        </a:p>
      </dsp:txBody>
      <dsp:txXfrm>
        <a:off x="112017" y="2671789"/>
        <a:ext cx="2894679" cy="20706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D4E9C7-0CE5-455E-B4D6-715F7DCB1EBA}">
      <dsp:nvSpPr>
        <dsp:cNvPr id="0" name=""/>
        <dsp:cNvSpPr/>
      </dsp:nvSpPr>
      <dsp:spPr>
        <a:xfrm rot="5400000">
          <a:off x="4877137" y="-1532743"/>
          <a:ext cx="1956139" cy="5510783"/>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What systems and business process impacts do you expect given the change from HICN to MBI?</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How much time do you need to implement these changes?</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What other systems issues/implementation are also occurring during the same timeframe?</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How do we need to communicate information to you? </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What are some critical success factors or readiness factors for you? </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What performance metrics will reflect a successful SSNRI Implementation?</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What outreach and training will you need to perform to be ready? </a:t>
          </a:r>
        </a:p>
      </dsp:txBody>
      <dsp:txXfrm rot="-5400000">
        <a:off x="3099816" y="340069"/>
        <a:ext cx="5415292" cy="1765157"/>
      </dsp:txXfrm>
    </dsp:sp>
    <dsp:sp modelId="{B0CDF71B-0E3B-45A9-A584-619EA4A72F03}">
      <dsp:nvSpPr>
        <dsp:cNvPr id="0" name=""/>
        <dsp:cNvSpPr/>
      </dsp:nvSpPr>
      <dsp:spPr>
        <a:xfrm>
          <a:off x="0" y="61"/>
          <a:ext cx="3099815" cy="244517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Implementation</a:t>
          </a:r>
        </a:p>
      </dsp:txBody>
      <dsp:txXfrm>
        <a:off x="119364" y="119425"/>
        <a:ext cx="2861087" cy="2206446"/>
      </dsp:txXfrm>
    </dsp:sp>
    <dsp:sp modelId="{EF619EBB-603C-4BBD-AB7A-32C3F59B0B5C}">
      <dsp:nvSpPr>
        <dsp:cNvPr id="0" name=""/>
        <dsp:cNvSpPr/>
      </dsp:nvSpPr>
      <dsp:spPr>
        <a:xfrm rot="5400000">
          <a:off x="4877137" y="1034689"/>
          <a:ext cx="1956139" cy="5510783"/>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How do you think this change will affect your patients?</a:t>
          </a:r>
        </a:p>
        <a:p>
          <a:pPr marL="114300" lvl="1" indent="-114300" algn="l" defTabSz="577850">
            <a:lnSpc>
              <a:spcPct val="90000"/>
            </a:lnSpc>
            <a:spcBef>
              <a:spcPct val="0"/>
            </a:spcBef>
            <a:spcAft>
              <a:spcPct val="15000"/>
            </a:spcAft>
            <a:buChar char="•"/>
          </a:pPr>
          <a:r>
            <a:rPr lang="en-US" sz="1300" kern="1200" dirty="0">
              <a:latin typeface="Times New Roman" panose="02020603050405020304" pitchFamily="18" charset="0"/>
              <a:cs typeface="Times New Roman" panose="02020603050405020304" pitchFamily="18" charset="0"/>
            </a:rPr>
            <a:t>How do you suggest we communicate with patients about the new card and the associated changes?</a:t>
          </a:r>
        </a:p>
      </dsp:txBody>
      <dsp:txXfrm rot="-5400000">
        <a:off x="3099816" y="2907502"/>
        <a:ext cx="5415292" cy="1765157"/>
      </dsp:txXfrm>
    </dsp:sp>
    <dsp:sp modelId="{3BD135E9-26D7-4067-A10C-A0EE3DF66AD9}">
      <dsp:nvSpPr>
        <dsp:cNvPr id="0" name=""/>
        <dsp:cNvSpPr/>
      </dsp:nvSpPr>
      <dsp:spPr>
        <a:xfrm>
          <a:off x="0" y="2567494"/>
          <a:ext cx="3099815" cy="244517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Patient Communication</a:t>
          </a:r>
        </a:p>
      </dsp:txBody>
      <dsp:txXfrm>
        <a:off x="119364" y="2686858"/>
        <a:ext cx="2861087" cy="22064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517" cy="464027"/>
          </a:xfrm>
          <a:prstGeom prst="rect">
            <a:avLst/>
          </a:prstGeom>
        </p:spPr>
        <p:txBody>
          <a:bodyPr vert="horz" lIns="92942" tIns="46471" rIns="92942" bIns="46471"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56904" y="0"/>
            <a:ext cx="3026517" cy="464027"/>
          </a:xfrm>
          <a:prstGeom prst="rect">
            <a:avLst/>
          </a:prstGeom>
        </p:spPr>
        <p:txBody>
          <a:bodyPr vert="horz" lIns="92942" tIns="46471" rIns="92942" bIns="46471" rtlCol="0"/>
          <a:lstStyle>
            <a:lvl1pPr algn="r" fontAlgn="auto">
              <a:spcBef>
                <a:spcPts val="0"/>
              </a:spcBef>
              <a:spcAft>
                <a:spcPts val="0"/>
              </a:spcAft>
              <a:defRPr sz="1200">
                <a:latin typeface="+mn-lt"/>
              </a:defRPr>
            </a:lvl1pPr>
          </a:lstStyle>
          <a:p>
            <a:pPr>
              <a:defRPr/>
            </a:pPr>
            <a:fld id="{085A4552-0DC5-49E3-8363-95B5F309C20D}" type="datetimeFigureOut">
              <a:rPr lang="en-US"/>
              <a:pPr>
                <a:defRPr/>
              </a:pPr>
              <a:t>11/1/2016</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42" tIns="46471" rIns="92942" bIns="46471" rtlCol="0" anchor="ctr"/>
          <a:lstStyle/>
          <a:p>
            <a:pPr lvl="0"/>
            <a:endParaRPr lang="en-US" noProof="0" dirty="0"/>
          </a:p>
        </p:txBody>
      </p:sp>
      <p:sp>
        <p:nvSpPr>
          <p:cNvPr id="5" name="Notes Placeholder 4"/>
          <p:cNvSpPr>
            <a:spLocks noGrp="1"/>
          </p:cNvSpPr>
          <p:nvPr>
            <p:ph type="body" sz="quarter" idx="3"/>
          </p:nvPr>
        </p:nvSpPr>
        <p:spPr>
          <a:xfrm>
            <a:off x="698184" y="4409045"/>
            <a:ext cx="5588632" cy="4177824"/>
          </a:xfrm>
          <a:prstGeom prst="rect">
            <a:avLst/>
          </a:prstGeom>
        </p:spPr>
        <p:txBody>
          <a:bodyPr vert="horz" lIns="92942" tIns="46471" rIns="92942" bIns="4647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18091"/>
            <a:ext cx="3026517" cy="464027"/>
          </a:xfrm>
          <a:prstGeom prst="rect">
            <a:avLst/>
          </a:prstGeom>
        </p:spPr>
        <p:txBody>
          <a:bodyPr vert="horz" lIns="92942" tIns="46471" rIns="92942" bIns="46471"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56904" y="8818091"/>
            <a:ext cx="3026517" cy="464027"/>
          </a:xfrm>
          <a:prstGeom prst="rect">
            <a:avLst/>
          </a:prstGeom>
        </p:spPr>
        <p:txBody>
          <a:bodyPr vert="horz" lIns="92942" tIns="46471" rIns="92942" bIns="46471" rtlCol="0" anchor="b"/>
          <a:lstStyle>
            <a:lvl1pPr algn="r" fontAlgn="auto">
              <a:spcBef>
                <a:spcPts val="0"/>
              </a:spcBef>
              <a:spcAft>
                <a:spcPts val="0"/>
              </a:spcAft>
              <a:defRPr sz="1200">
                <a:latin typeface="+mn-lt"/>
              </a:defRPr>
            </a:lvl1pPr>
          </a:lstStyle>
          <a:p>
            <a:pPr>
              <a:defRPr/>
            </a:pPr>
            <a:fld id="{37EF2547-B5D8-4CE2-9238-0F78AA3EE1B0}" type="slidenum">
              <a:rPr lang="en-US"/>
              <a:pPr>
                <a:defRPr/>
              </a:pPr>
              <a:t>‹#›</a:t>
            </a:fld>
            <a:endParaRPr lang="en-US" dirty="0"/>
          </a:p>
        </p:txBody>
      </p:sp>
    </p:spTree>
    <p:extLst>
      <p:ext uri="{BB962C8B-B14F-4D97-AF65-F5344CB8AC3E}">
        <p14:creationId xmlns:p14="http://schemas.microsoft.com/office/powerpoint/2010/main" val="8958910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solidFill>
                  <a:prstClr val="black"/>
                </a:solidFill>
              </a:rPr>
              <a:t>* Variations in assumptions may have cost implications</a:t>
            </a:r>
          </a:p>
        </p:txBody>
      </p:sp>
    </p:spTree>
    <p:extLst>
      <p:ext uri="{BB962C8B-B14F-4D97-AF65-F5344CB8AC3E}">
        <p14:creationId xmlns:p14="http://schemas.microsoft.com/office/powerpoint/2010/main" val="5373502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362E45-BE80-4D83-B748-9000AA41CE62}"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179836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2974130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t>18</a:t>
            </a:fld>
            <a:endParaRPr lang="en-US" dirty="0"/>
          </a:p>
        </p:txBody>
      </p:sp>
    </p:spTree>
    <p:extLst>
      <p:ext uri="{BB962C8B-B14F-4D97-AF65-F5344CB8AC3E}">
        <p14:creationId xmlns:p14="http://schemas.microsoft.com/office/powerpoint/2010/main" val="23192305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t>19</a:t>
            </a:fld>
            <a:endParaRPr lang="en-US" dirty="0"/>
          </a:p>
        </p:txBody>
      </p:sp>
    </p:spTree>
    <p:extLst>
      <p:ext uri="{BB962C8B-B14F-4D97-AF65-F5344CB8AC3E}">
        <p14:creationId xmlns:p14="http://schemas.microsoft.com/office/powerpoint/2010/main" val="804601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t>20</a:t>
            </a:fld>
            <a:endParaRPr lang="en-US" dirty="0"/>
          </a:p>
        </p:txBody>
      </p:sp>
    </p:spTree>
    <p:extLst>
      <p:ext uri="{BB962C8B-B14F-4D97-AF65-F5344CB8AC3E}">
        <p14:creationId xmlns:p14="http://schemas.microsoft.com/office/powerpoint/2010/main" val="4190321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587124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11309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276908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6A4189-EA3F-4812-94D7-0691F841B53F}"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992953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362E45-BE80-4D83-B748-9000AA41CE62}"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918525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6A4189-EA3F-4812-94D7-0691F841B53F}" type="slidenum">
              <a:rPr lang="en-US" smtClean="0"/>
              <a:t>8</a:t>
            </a:fld>
            <a:endParaRPr lang="en-US" dirty="0"/>
          </a:p>
        </p:txBody>
      </p:sp>
    </p:spTree>
    <p:extLst>
      <p:ext uri="{BB962C8B-B14F-4D97-AF65-F5344CB8AC3E}">
        <p14:creationId xmlns:p14="http://schemas.microsoft.com/office/powerpoint/2010/main" val="3104265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362E45-BE80-4D83-B748-9000AA41CE62}"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568434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6A4189-EA3F-4812-94D7-0691F841B53F}" type="slidenum">
              <a:rPr lang="en-US" smtClean="0"/>
              <a:t>13</a:t>
            </a:fld>
            <a:endParaRPr lang="en-US" dirty="0"/>
          </a:p>
        </p:txBody>
      </p:sp>
    </p:spTree>
    <p:extLst>
      <p:ext uri="{BB962C8B-B14F-4D97-AF65-F5344CB8AC3E}">
        <p14:creationId xmlns:p14="http://schemas.microsoft.com/office/powerpoint/2010/main" val="3086048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85CAEE2-C9A9-44F8-AB8F-A68296BBFDED}" type="slidenum">
              <a:rPr lang="en-US"/>
              <a:pPr>
                <a:defRPr/>
              </a:pPr>
              <a:t>‹#›</a:t>
            </a:fld>
            <a:endParaRPr lang="en-US" dirty="0"/>
          </a:p>
        </p:txBody>
      </p:sp>
    </p:spTree>
    <p:extLst>
      <p:ext uri="{BB962C8B-B14F-4D97-AF65-F5344CB8AC3E}">
        <p14:creationId xmlns:p14="http://schemas.microsoft.com/office/powerpoint/2010/main" val="2988312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8776E47-03E2-442F-812B-8FDFD48AE40F}" type="slidenum">
              <a:rPr lang="en-US"/>
              <a:pPr>
                <a:defRPr/>
              </a:pPr>
              <a:t>‹#›</a:t>
            </a:fld>
            <a:endParaRPr lang="en-US" dirty="0"/>
          </a:p>
        </p:txBody>
      </p:sp>
    </p:spTree>
    <p:extLst>
      <p:ext uri="{BB962C8B-B14F-4D97-AF65-F5344CB8AC3E}">
        <p14:creationId xmlns:p14="http://schemas.microsoft.com/office/powerpoint/2010/main" val="145036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EC6782D-6FA2-447D-80C3-52A94AC1F797}" type="slidenum">
              <a:rPr lang="en-US"/>
              <a:pPr>
                <a:defRPr/>
              </a:pPr>
              <a:t>‹#›</a:t>
            </a:fld>
            <a:endParaRPr lang="en-US" dirty="0"/>
          </a:p>
        </p:txBody>
      </p:sp>
    </p:spTree>
    <p:extLst>
      <p:ext uri="{BB962C8B-B14F-4D97-AF65-F5344CB8AC3E}">
        <p14:creationId xmlns:p14="http://schemas.microsoft.com/office/powerpoint/2010/main" val="3750425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6781800" y="6496049"/>
            <a:ext cx="2133600" cy="365125"/>
          </a:xfrm>
        </p:spPr>
        <p:txBody>
          <a:bodyPr/>
          <a:lstStyle>
            <a:lvl1pPr>
              <a:defRPr>
                <a:latin typeface="+mj-lt"/>
              </a:defRPr>
            </a:lvl1pPr>
          </a:lstStyle>
          <a:p>
            <a:fld id="{7022FF3C-310F-4809-A5BE-BC5BA8AA108D}" type="slidenum">
              <a:rPr lang="en-US" smtClean="0"/>
              <a:pPr/>
              <a:t>‹#›</a:t>
            </a:fld>
            <a:endParaRPr lang="en-US" dirty="0"/>
          </a:p>
        </p:txBody>
      </p:sp>
      <p:grpSp>
        <p:nvGrpSpPr>
          <p:cNvPr id="4" name="Group 3"/>
          <p:cNvGrpSpPr/>
          <p:nvPr userDrawn="1"/>
        </p:nvGrpSpPr>
        <p:grpSpPr>
          <a:xfrm>
            <a:off x="-16933" y="1"/>
            <a:ext cx="9211733" cy="1015999"/>
            <a:chOff x="-16933" y="1"/>
            <a:chExt cx="9211733" cy="1015999"/>
          </a:xfrm>
        </p:grpSpPr>
        <p:sp>
          <p:nvSpPr>
            <p:cNvPr id="5" name="Rectangle 4"/>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6" name="Rectangle 5"/>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7" name="Content Placeholder 2"/>
          <p:cNvSpPr>
            <a:spLocks noGrp="1"/>
          </p:cNvSpPr>
          <p:nvPr>
            <p:ph idx="1"/>
          </p:nvPr>
        </p:nvSpPr>
        <p:spPr>
          <a:xfrm>
            <a:off x="457200" y="1270000"/>
            <a:ext cx="8229600" cy="4856163"/>
          </a:xfrm>
        </p:spPr>
        <p:txBody>
          <a:bodyPr/>
          <a:lstStyle>
            <a:lvl1pPr>
              <a:defRPr sz="1800">
                <a:latin typeface="Times New Roman" panose="02020603050405020304" pitchFamily="18" charset="0"/>
                <a:cs typeface="Times New Roman" panose="02020603050405020304" pitchFamily="18" charset="0"/>
              </a:defRPr>
            </a:lvl1pPr>
            <a:lvl2pPr>
              <a:defRPr sz="1800">
                <a:latin typeface="Times New Roman" panose="02020603050405020304" pitchFamily="18" charset="0"/>
                <a:cs typeface="Times New Roman" panose="02020603050405020304" pitchFamily="18" charset="0"/>
              </a:defRPr>
            </a:lvl2pPr>
            <a:lvl3pPr>
              <a:defRPr sz="1800">
                <a:latin typeface="Times New Roman" panose="02020603050405020304" pitchFamily="18" charset="0"/>
                <a:cs typeface="Times New Roman" panose="02020603050405020304" pitchFamily="18" charset="0"/>
              </a:defRPr>
            </a:lvl3pPr>
            <a:lvl4pPr>
              <a:defRPr sz="1800">
                <a:latin typeface="Times New Roman" panose="02020603050405020304" pitchFamily="18" charset="0"/>
                <a:cs typeface="Times New Roman" panose="02020603050405020304" pitchFamily="18" charset="0"/>
              </a:defRPr>
            </a:lvl4pPr>
            <a:lvl5pPr>
              <a:defRPr sz="1800">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9"/>
          <p:cNvSpPr>
            <a:spLocks noGrp="1"/>
          </p:cNvSpPr>
          <p:nvPr>
            <p:ph type="title"/>
          </p:nvPr>
        </p:nvSpPr>
        <p:spPr>
          <a:xfrm>
            <a:off x="0" y="135467"/>
            <a:ext cx="9144000" cy="694267"/>
          </a:xfrm>
          <a:prstGeom prst="rect">
            <a:avLst/>
          </a:prstGeom>
          <a:noFill/>
          <a:ln>
            <a:noFill/>
          </a:ln>
          <a:effectLst/>
        </p:spPr>
        <p:txBody>
          <a:bodyPr/>
          <a:lstStyle>
            <a:lvl1pPr>
              <a:defRPr sz="2800">
                <a:solidFill>
                  <a:schemeClr val="bg1"/>
                </a:solidFill>
              </a:defRPr>
            </a:lvl1pPr>
          </a:lstStyle>
          <a:p>
            <a:r>
              <a:rPr lang="en-US" dirty="0"/>
              <a:t>Click to edit Master title style</a:t>
            </a:r>
          </a:p>
        </p:txBody>
      </p:sp>
      <p:sp>
        <p:nvSpPr>
          <p:cNvPr id="9" name="Date Placeholder 3"/>
          <p:cNvSpPr>
            <a:spLocks noGrp="1"/>
          </p:cNvSpPr>
          <p:nvPr>
            <p:ph type="dt" sz="half" idx="2"/>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r>
              <a:rPr lang="en-US"/>
              <a:t>10/31/2016</a:t>
            </a:r>
            <a:endParaRPr lang="en-US" dirty="0"/>
          </a:p>
        </p:txBody>
      </p:sp>
    </p:spTree>
    <p:extLst>
      <p:ext uri="{BB962C8B-B14F-4D97-AF65-F5344CB8AC3E}">
        <p14:creationId xmlns:p14="http://schemas.microsoft.com/office/powerpoint/2010/main" val="16243626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5" name="Slide Number Placeholder 5"/>
          <p:cNvSpPr>
            <a:spLocks noGrp="1"/>
          </p:cNvSpPr>
          <p:nvPr>
            <p:ph type="sldNum" sz="quarter" idx="12"/>
          </p:nvPr>
        </p:nvSpPr>
        <p:spPr>
          <a:xfrm>
            <a:off x="6934200" y="6569075"/>
            <a:ext cx="2133600" cy="365125"/>
          </a:xfrm>
          <a:prstGeom prst="rect">
            <a:avLst/>
          </a:prstGeom>
        </p:spPr>
        <p:txBody>
          <a:bodyPr/>
          <a:lstStyle>
            <a:lvl1pPr algn="r" defTabSz="914400">
              <a:defRPr sz="1000" b="1">
                <a:solidFill>
                  <a:schemeClr val="tx1"/>
                </a:solidFill>
                <a:latin typeface="Calibri" charset="0"/>
                <a:ea typeface="ＭＳ Ｐゴシック" charset="-128"/>
              </a:defRPr>
            </a:lvl1pPr>
          </a:lstStyle>
          <a:p>
            <a:pPr fontAlgn="auto">
              <a:spcBef>
                <a:spcPts val="0"/>
              </a:spcBef>
              <a:spcAft>
                <a:spcPts val="0"/>
              </a:spcAft>
              <a:defRPr/>
            </a:pPr>
            <a:fld id="{8BEA35CE-4224-468E-AC49-F674DB66CC2A}" type="slidenum">
              <a:rPr lang="en-US" smtClean="0">
                <a:solidFill>
                  <a:prstClr val="black"/>
                </a:solidFill>
              </a:rPr>
              <a:pPr fontAlgn="auto">
                <a:spcBef>
                  <a:spcPts val="0"/>
                </a:spcBef>
                <a:spcAft>
                  <a:spcPts val="0"/>
                </a:spcAft>
                <a:defRPr/>
              </a:pPr>
              <a:t>‹#›</a:t>
            </a:fld>
            <a:endParaRPr lang="en-US" dirty="0">
              <a:solidFill>
                <a:prstClr val="black"/>
              </a:solidFill>
            </a:endParaRPr>
          </a:p>
        </p:txBody>
      </p:sp>
      <p:pic>
        <p:nvPicPr>
          <p:cNvPr id="1026" name="Picture 1" descr="image00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5527" y="2133600"/>
            <a:ext cx="3686175"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p:cNvSpPr>
            <a:spLocks noGrp="1"/>
          </p:cNvSpPr>
          <p:nvPr>
            <p:ph idx="1"/>
          </p:nvPr>
        </p:nvSpPr>
        <p:spPr bwMode="auto">
          <a:xfrm>
            <a:off x="4648200" y="2133600"/>
            <a:ext cx="3505200" cy="304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0"/>
            <a:r>
              <a:rPr lang="en-US"/>
              <a:t>Enter bullet</a:t>
            </a:r>
          </a:p>
          <a:p>
            <a:pPr lvl="0"/>
            <a:r>
              <a:rPr lang="en-US"/>
              <a:t>Enter bullet</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793094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58D3F3C-DE36-4CA1-9A7C-72BB7E1704A0}" type="slidenum">
              <a:rPr lang="en-US"/>
              <a:pPr>
                <a:defRPr/>
              </a:pPr>
              <a:t>‹#›</a:t>
            </a:fld>
            <a:endParaRPr lang="en-US" dirty="0"/>
          </a:p>
        </p:txBody>
      </p:sp>
    </p:spTree>
    <p:extLst>
      <p:ext uri="{BB962C8B-B14F-4D97-AF65-F5344CB8AC3E}">
        <p14:creationId xmlns:p14="http://schemas.microsoft.com/office/powerpoint/2010/main" val="481228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30D362F-8D68-42BE-8FEA-E4472D334686}" type="slidenum">
              <a:rPr lang="en-US"/>
              <a:pPr>
                <a:defRPr/>
              </a:pPr>
              <a:t>‹#›</a:t>
            </a:fld>
            <a:endParaRPr lang="en-US" dirty="0"/>
          </a:p>
        </p:txBody>
      </p:sp>
    </p:spTree>
    <p:extLst>
      <p:ext uri="{BB962C8B-B14F-4D97-AF65-F5344CB8AC3E}">
        <p14:creationId xmlns:p14="http://schemas.microsoft.com/office/powerpoint/2010/main" val="248529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109B980-BC8F-45D1-824D-30A5B7F0B69F}" type="slidenum">
              <a:rPr lang="en-US"/>
              <a:pPr>
                <a:defRPr/>
              </a:pPr>
              <a:t>‹#›</a:t>
            </a:fld>
            <a:endParaRPr lang="en-US" dirty="0"/>
          </a:p>
        </p:txBody>
      </p:sp>
    </p:spTree>
    <p:extLst>
      <p:ext uri="{BB962C8B-B14F-4D97-AF65-F5344CB8AC3E}">
        <p14:creationId xmlns:p14="http://schemas.microsoft.com/office/powerpoint/2010/main" val="1960927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24E5D47-8288-429D-92E6-147070370269}" type="slidenum">
              <a:rPr lang="en-US"/>
              <a:pPr>
                <a:defRPr/>
              </a:pPr>
              <a:t>‹#›</a:t>
            </a:fld>
            <a:endParaRPr lang="en-US" dirty="0"/>
          </a:p>
        </p:txBody>
      </p:sp>
    </p:spTree>
    <p:extLst>
      <p:ext uri="{BB962C8B-B14F-4D97-AF65-F5344CB8AC3E}">
        <p14:creationId xmlns:p14="http://schemas.microsoft.com/office/powerpoint/2010/main" val="373256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270CB5C-C8FE-4557-A9D7-402BB1FA36DF}" type="slidenum">
              <a:rPr lang="en-US"/>
              <a:pPr>
                <a:defRPr/>
              </a:pPr>
              <a:t>‹#›</a:t>
            </a:fld>
            <a:endParaRPr lang="en-US" dirty="0"/>
          </a:p>
        </p:txBody>
      </p:sp>
    </p:spTree>
    <p:extLst>
      <p:ext uri="{BB962C8B-B14F-4D97-AF65-F5344CB8AC3E}">
        <p14:creationId xmlns:p14="http://schemas.microsoft.com/office/powerpoint/2010/main" val="1482221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228600" y="6492875"/>
            <a:ext cx="2133600" cy="365125"/>
          </a:xfrm>
        </p:spPr>
        <p:txBody>
          <a:bodyPr/>
          <a:lstStyle>
            <a:lvl1pPr>
              <a:defRPr/>
            </a:lvl1pPr>
          </a:lstStyle>
          <a:p>
            <a:pPr>
              <a:defRPr/>
            </a:pPr>
            <a:r>
              <a:rPr lang="en-US"/>
              <a:t>10/31/2016</a:t>
            </a:r>
            <a:endParaRPr lang="en-US" dirty="0"/>
          </a:p>
        </p:txBody>
      </p:sp>
      <p:sp>
        <p:nvSpPr>
          <p:cNvPr id="4" name="Slide Number Placeholder 5"/>
          <p:cNvSpPr>
            <a:spLocks noGrp="1"/>
          </p:cNvSpPr>
          <p:nvPr>
            <p:ph type="sldNum" sz="quarter" idx="12"/>
          </p:nvPr>
        </p:nvSpPr>
        <p:spPr>
          <a:xfrm>
            <a:off x="6629400" y="6492875"/>
            <a:ext cx="2133600" cy="365125"/>
          </a:xfrm>
        </p:spPr>
        <p:txBody>
          <a:bodyPr/>
          <a:lstStyle>
            <a:lvl1pPr>
              <a:defRPr/>
            </a:lvl1pPr>
          </a:lstStyle>
          <a:p>
            <a:pPr>
              <a:defRPr/>
            </a:pPr>
            <a:fld id="{49B9B2D6-3F37-4CC7-9477-17A2AE266DDC}" type="slidenum">
              <a:rPr lang="en-US"/>
              <a:pPr>
                <a:defRPr/>
              </a:pPr>
              <a:t>‹#›</a:t>
            </a:fld>
            <a:endParaRPr lang="en-US" dirty="0"/>
          </a:p>
        </p:txBody>
      </p:sp>
    </p:spTree>
    <p:extLst>
      <p:ext uri="{BB962C8B-B14F-4D97-AF65-F5344CB8AC3E}">
        <p14:creationId xmlns:p14="http://schemas.microsoft.com/office/powerpoint/2010/main" val="2415733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989334"/>
          </a:xfrm>
        </p:spPr>
        <p:txBody>
          <a:bodyPr anchor="b"/>
          <a:lstStyle>
            <a:lvl1pPr algn="l">
              <a:defRPr sz="2000" b="1">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132334"/>
            <a:ext cx="3008313" cy="399382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2C57B50-417A-410B-956D-987AC1D152EE}" type="slidenum">
              <a:rPr lang="en-US"/>
              <a:pPr>
                <a:defRPr/>
              </a:pPr>
              <a:t>‹#›</a:t>
            </a:fld>
            <a:endParaRPr lang="en-US" dirty="0"/>
          </a:p>
        </p:txBody>
      </p:sp>
    </p:spTree>
    <p:extLst>
      <p:ext uri="{BB962C8B-B14F-4D97-AF65-F5344CB8AC3E}">
        <p14:creationId xmlns:p14="http://schemas.microsoft.com/office/powerpoint/2010/main" val="604790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142999"/>
            <a:ext cx="5486400" cy="35845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10/31/2016</a:t>
            </a:r>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AFA206E-D31D-4C88-9D09-22E83E6D1E3A}" type="slidenum">
              <a:rPr lang="en-US"/>
              <a:pPr>
                <a:defRPr/>
              </a:pPr>
              <a:t>‹#›</a:t>
            </a:fld>
            <a:endParaRPr lang="en-US" dirty="0"/>
          </a:p>
        </p:txBody>
      </p:sp>
    </p:spTree>
    <p:extLst>
      <p:ext uri="{BB962C8B-B14F-4D97-AF65-F5344CB8AC3E}">
        <p14:creationId xmlns:p14="http://schemas.microsoft.com/office/powerpoint/2010/main" val="2360168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2954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10/31/2016</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10DCECF-8F64-4C3D-865C-D54D995246E2}" type="slidenum">
              <a:rPr lang="en-US"/>
              <a:pPr>
                <a:defRPr/>
              </a:pPr>
              <a:t>‹#›</a:t>
            </a:fld>
            <a:endParaRPr lang="en-US" dirty="0"/>
          </a:p>
        </p:txBody>
      </p:sp>
      <p:grpSp>
        <p:nvGrpSpPr>
          <p:cNvPr id="8" name="Group 7"/>
          <p:cNvGrpSpPr/>
          <p:nvPr userDrawn="1"/>
        </p:nvGrpSpPr>
        <p:grpSpPr>
          <a:xfrm>
            <a:off x="-16933" y="1"/>
            <a:ext cx="9211733" cy="1015999"/>
            <a:chOff x="-16933" y="1"/>
            <a:chExt cx="9211733" cy="1015999"/>
          </a:xfrm>
        </p:grpSpPr>
        <p:sp>
          <p:nvSpPr>
            <p:cNvPr id="9" name="Rectangle 8"/>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10" name="Rectangle 9"/>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1026" name="Title Placeholder 1"/>
          <p:cNvSpPr>
            <a:spLocks noGrp="1"/>
          </p:cNvSpPr>
          <p:nvPr>
            <p:ph type="title"/>
          </p:nvPr>
        </p:nvSpPr>
        <p:spPr bwMode="auto">
          <a:xfrm>
            <a:off x="152400" y="-79479"/>
            <a:ext cx="876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Tree>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 id="2147483982" r:id="rId12"/>
  </p:sldLayoutIdLst>
  <p:hf hdr="0" ftr="0" dt="0"/>
  <p:txStyles>
    <p:titleStyle>
      <a:lvl1pPr algn="ctr" rtl="0" eaLnBrk="0" fontAlgn="base" hangingPunct="0">
        <a:spcBef>
          <a:spcPct val="0"/>
        </a:spcBef>
        <a:spcAft>
          <a:spcPct val="0"/>
        </a:spcAft>
        <a:defRPr sz="3200" b="0" i="0" u="none" kern="1200">
          <a:solidFill>
            <a:schemeClr val="bg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8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Enter Slide Title Here</a:t>
            </a:r>
          </a:p>
        </p:txBody>
      </p:sp>
      <p:sp>
        <p:nvSpPr>
          <p:cNvPr id="2051" name="Text Placeholder 2"/>
          <p:cNvSpPr>
            <a:spLocks noGrp="1"/>
          </p:cNvSpPr>
          <p:nvPr>
            <p:ph type="body" idx="1"/>
          </p:nvPr>
        </p:nvSpPr>
        <p:spPr bwMode="auto">
          <a:xfrm>
            <a:off x="1627188" y="1992313"/>
            <a:ext cx="6037262" cy="267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0"/>
            <a:r>
              <a:rPr lang="en-US"/>
              <a:t>Enter bullet</a:t>
            </a:r>
          </a:p>
          <a:p>
            <a:pPr lvl="0"/>
            <a:r>
              <a:rPr lang="en-US"/>
              <a:t>Enter bullet</a:t>
            </a:r>
          </a:p>
          <a:p>
            <a:pPr lvl="1"/>
            <a:r>
              <a:rPr lang="en-US"/>
              <a:t>Second level</a:t>
            </a:r>
          </a:p>
          <a:p>
            <a:pPr lvl="2"/>
            <a:r>
              <a:rPr lang="en-US"/>
              <a:t>Third level</a:t>
            </a:r>
          </a:p>
          <a:p>
            <a:pPr lvl="3"/>
            <a:r>
              <a:rPr lang="en-US"/>
              <a:t>Fourth level</a:t>
            </a:r>
          </a:p>
        </p:txBody>
      </p:sp>
      <p:sp>
        <p:nvSpPr>
          <p:cNvPr id="3" name="Rectangle 2"/>
          <p:cNvSpPr/>
          <p:nvPr userDrawn="1"/>
        </p:nvSpPr>
        <p:spPr>
          <a:xfrm>
            <a:off x="7315200" y="6492874"/>
            <a:ext cx="1828800" cy="1365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6084684"/>
      </p:ext>
    </p:extLst>
  </p:cSld>
  <p:clrMap bg1="lt1" tx1="dk1" bg2="lt2" tx2="dk2" accent1="accent1" accent2="accent2" accent3="accent3" accent4="accent4" accent5="accent5" accent6="accent6" hlink="hlink" folHlink="folHlink"/>
  <p:sldLayoutIdLst>
    <p:sldLayoutId id="2147483981" r:id="rId1"/>
  </p:sldLayoutIdLst>
  <p:hf hdr="0" ftr="0" dt="0"/>
  <p:txStyles>
    <p:titleStyle>
      <a:lvl1pPr algn="ctr" defTabSz="457200" rtl="0" eaLnBrk="0" fontAlgn="base" hangingPunct="0">
        <a:spcBef>
          <a:spcPct val="0"/>
        </a:spcBef>
        <a:spcAft>
          <a:spcPct val="0"/>
        </a:spcAft>
        <a:defRPr sz="2800" b="1" i="0" u="none" kern="1200">
          <a:solidFill>
            <a:schemeClr val="bg1"/>
          </a:solidFill>
          <a:latin typeface="Times New Roman" panose="02020603050405020304" pitchFamily="18" charset="0"/>
          <a:ea typeface="MS PGothic" pitchFamily="34" charset="-128"/>
          <a:cs typeface="Times New Roman" panose="02020603050405020304" pitchFamily="18" charset="0"/>
        </a:defRPr>
      </a:lvl1pPr>
      <a:lvl2pPr algn="ctr" defTabSz="457200" rtl="0" eaLnBrk="0" fontAlgn="base" hangingPunct="0">
        <a:spcBef>
          <a:spcPct val="0"/>
        </a:spcBef>
        <a:spcAft>
          <a:spcPct val="0"/>
        </a:spcAft>
        <a:defRPr sz="2800" b="1">
          <a:solidFill>
            <a:schemeClr val="bg1"/>
          </a:solidFill>
          <a:latin typeface="Myriad Pro" charset="0"/>
          <a:ea typeface="MS PGothic" pitchFamily="34" charset="-128"/>
          <a:cs typeface="ＭＳ Ｐゴシック" charset="-128"/>
        </a:defRPr>
      </a:lvl2pPr>
      <a:lvl3pPr algn="ctr" defTabSz="457200" rtl="0" eaLnBrk="0" fontAlgn="base" hangingPunct="0">
        <a:spcBef>
          <a:spcPct val="0"/>
        </a:spcBef>
        <a:spcAft>
          <a:spcPct val="0"/>
        </a:spcAft>
        <a:defRPr sz="2800" b="1">
          <a:solidFill>
            <a:schemeClr val="bg1"/>
          </a:solidFill>
          <a:latin typeface="Myriad Pro" charset="0"/>
          <a:ea typeface="MS PGothic" pitchFamily="34" charset="-128"/>
          <a:cs typeface="ＭＳ Ｐゴシック" charset="-128"/>
        </a:defRPr>
      </a:lvl3pPr>
      <a:lvl4pPr algn="ctr" defTabSz="457200" rtl="0" eaLnBrk="0" fontAlgn="base" hangingPunct="0">
        <a:spcBef>
          <a:spcPct val="0"/>
        </a:spcBef>
        <a:spcAft>
          <a:spcPct val="0"/>
        </a:spcAft>
        <a:defRPr sz="2800" b="1">
          <a:solidFill>
            <a:schemeClr val="bg1"/>
          </a:solidFill>
          <a:latin typeface="Myriad Pro" charset="0"/>
          <a:ea typeface="MS PGothic" pitchFamily="34" charset="-128"/>
          <a:cs typeface="ＭＳ Ｐゴシック" charset="-128"/>
        </a:defRPr>
      </a:lvl4pPr>
      <a:lvl5pPr algn="ctr" defTabSz="457200" rtl="0" eaLnBrk="0" fontAlgn="base" hangingPunct="0">
        <a:spcBef>
          <a:spcPct val="0"/>
        </a:spcBef>
        <a:spcAft>
          <a:spcPct val="0"/>
        </a:spcAft>
        <a:defRPr sz="2800" b="1">
          <a:solidFill>
            <a:schemeClr val="bg1"/>
          </a:solidFill>
          <a:latin typeface="Myriad Pro" charset="0"/>
          <a:ea typeface="MS PGothic" pitchFamily="34" charset="-128"/>
          <a:cs typeface="ＭＳ Ｐゴシック" charset="-128"/>
        </a:defRPr>
      </a:lvl5pPr>
      <a:lvl6pPr marL="457200" algn="ctr" defTabSz="457200" rtl="0" fontAlgn="base">
        <a:spcBef>
          <a:spcPct val="0"/>
        </a:spcBef>
        <a:spcAft>
          <a:spcPct val="0"/>
        </a:spcAft>
        <a:defRPr sz="2800" b="1">
          <a:solidFill>
            <a:schemeClr val="bg1"/>
          </a:solidFill>
          <a:latin typeface="Myriad Pro" charset="0"/>
          <a:ea typeface="ＭＳ Ｐゴシック" charset="-128"/>
          <a:cs typeface="ＭＳ Ｐゴシック" charset="-128"/>
        </a:defRPr>
      </a:lvl6pPr>
      <a:lvl7pPr marL="914400" algn="ctr" defTabSz="457200" rtl="0" fontAlgn="base">
        <a:spcBef>
          <a:spcPct val="0"/>
        </a:spcBef>
        <a:spcAft>
          <a:spcPct val="0"/>
        </a:spcAft>
        <a:defRPr sz="2800" b="1">
          <a:solidFill>
            <a:schemeClr val="bg1"/>
          </a:solidFill>
          <a:latin typeface="Myriad Pro" charset="0"/>
          <a:ea typeface="ＭＳ Ｐゴシック" charset="-128"/>
          <a:cs typeface="ＭＳ Ｐゴシック" charset="-128"/>
        </a:defRPr>
      </a:lvl7pPr>
      <a:lvl8pPr marL="1371600" algn="ctr" defTabSz="457200" rtl="0" fontAlgn="base">
        <a:spcBef>
          <a:spcPct val="0"/>
        </a:spcBef>
        <a:spcAft>
          <a:spcPct val="0"/>
        </a:spcAft>
        <a:defRPr sz="2800" b="1">
          <a:solidFill>
            <a:schemeClr val="bg1"/>
          </a:solidFill>
          <a:latin typeface="Myriad Pro" charset="0"/>
          <a:ea typeface="ＭＳ Ｐゴシック" charset="-128"/>
          <a:cs typeface="ＭＳ Ｐゴシック" charset="-128"/>
        </a:defRPr>
      </a:lvl8pPr>
      <a:lvl9pPr marL="1828800" algn="ctr" defTabSz="457200" rtl="0" fontAlgn="base">
        <a:spcBef>
          <a:spcPct val="0"/>
        </a:spcBef>
        <a:spcAft>
          <a:spcPct val="0"/>
        </a:spcAft>
        <a:defRPr sz="2800" b="1">
          <a:solidFill>
            <a:schemeClr val="bg1"/>
          </a:solidFill>
          <a:latin typeface="Myriad Pro"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2400" b="0" i="0" u="none" kern="1200">
          <a:solidFill>
            <a:schemeClr val="tx2"/>
          </a:solidFill>
          <a:latin typeface="Times New Roman" panose="02020603050405020304" pitchFamily="18" charset="0"/>
          <a:ea typeface="MS PGothic" pitchFamily="34" charset="-128"/>
          <a:cs typeface="Times New Roman" panose="02020603050405020304" pitchFamily="18" charset="0"/>
        </a:defRPr>
      </a:lvl1pPr>
      <a:lvl2pPr marL="742950" indent="-285750" algn="l" defTabSz="457200" rtl="0" eaLnBrk="0" fontAlgn="base" hangingPunct="0">
        <a:spcBef>
          <a:spcPct val="20000"/>
        </a:spcBef>
        <a:spcAft>
          <a:spcPct val="0"/>
        </a:spcAft>
        <a:buFont typeface="Arial" charset="0"/>
        <a:buChar char="–"/>
        <a:defRPr sz="2000" kern="1200">
          <a:solidFill>
            <a:schemeClr val="tx2"/>
          </a:solidFill>
          <a:latin typeface="Myriad Pro"/>
          <a:ea typeface="MS PGothic" pitchFamily="34" charset="-128"/>
          <a:cs typeface="ＭＳ Ｐゴシック"/>
        </a:defRPr>
      </a:lvl2pPr>
      <a:lvl3pPr marL="1143000" indent="-228600" algn="l" defTabSz="457200" rtl="0" eaLnBrk="0" fontAlgn="base" hangingPunct="0">
        <a:spcBef>
          <a:spcPct val="20000"/>
        </a:spcBef>
        <a:spcAft>
          <a:spcPct val="0"/>
        </a:spcAft>
        <a:buFont typeface="Arial" charset="0"/>
        <a:buChar char="•"/>
        <a:defRPr sz="2400" kern="1200">
          <a:solidFill>
            <a:schemeClr val="tx2"/>
          </a:solidFill>
          <a:latin typeface="Myriad Pro"/>
          <a:ea typeface="MS PGothic" pitchFamily="34" charset="-128"/>
          <a:cs typeface="ＭＳ Ｐゴシック"/>
        </a:defRPr>
      </a:lvl3pPr>
      <a:lvl4pPr marL="1600200" indent="-228600" algn="l" defTabSz="457200" rtl="0" eaLnBrk="0" fontAlgn="base" hangingPunct="0">
        <a:spcBef>
          <a:spcPct val="20000"/>
        </a:spcBef>
        <a:spcAft>
          <a:spcPct val="0"/>
        </a:spcAft>
        <a:buFont typeface="Arial" charset="0"/>
        <a:buChar char="–"/>
        <a:defRPr sz="1600" kern="1200">
          <a:solidFill>
            <a:schemeClr val="tx2"/>
          </a:solidFill>
          <a:latin typeface="Myriad Pro"/>
          <a:ea typeface="MS PGothic" pitchFamily="34" charset="-128"/>
          <a:cs typeface="ＭＳ Ｐゴシック"/>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go.cms.gov/ssnri"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hyperlink" Target="mailto:SSNRemoval@cms.hhs.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7"/>
          <p:cNvSpPr>
            <a:spLocks noGrp="1"/>
          </p:cNvSpPr>
          <p:nvPr>
            <p:ph type="title"/>
          </p:nvPr>
        </p:nvSpPr>
        <p:spPr/>
        <p:txBody>
          <a:bodyPr/>
          <a:lstStyle/>
          <a:p>
            <a:r>
              <a:rPr lang="en-US" dirty="0"/>
              <a:t>Social Security Number Removal Initiative (SSNRI)</a:t>
            </a:r>
          </a:p>
        </p:txBody>
      </p:sp>
      <p:sp>
        <p:nvSpPr>
          <p:cNvPr id="16387" name="Text Placeholder 1"/>
          <p:cNvSpPr>
            <a:spLocks noGrp="1"/>
          </p:cNvSpPr>
          <p:nvPr>
            <p:ph type="body" sz="quarter" idx="4294967295"/>
          </p:nvPr>
        </p:nvSpPr>
        <p:spPr>
          <a:xfrm>
            <a:off x="4692650" y="3124200"/>
            <a:ext cx="4451350" cy="1524000"/>
          </a:xfrm>
        </p:spPr>
        <p:txBody>
          <a:bodyPr>
            <a:noAutofit/>
          </a:bodyPr>
          <a:lstStyle/>
          <a:p>
            <a:pPr marL="0" indent="0" algn="ctr">
              <a:buNone/>
            </a:pPr>
            <a:r>
              <a:rPr lang="nl-NL" b="1" dirty="0"/>
              <a:t>CMS Open Door Forum </a:t>
            </a:r>
          </a:p>
          <a:p>
            <a:pPr marL="0" indent="0" algn="ctr">
              <a:buNone/>
            </a:pPr>
            <a:r>
              <a:rPr lang="nl-NL" b="1" dirty="0"/>
              <a:t>11/1/16</a:t>
            </a:r>
          </a:p>
        </p:txBody>
      </p:sp>
    </p:spTree>
    <p:extLst>
      <p:ext uri="{BB962C8B-B14F-4D97-AF65-F5344CB8AC3E}">
        <p14:creationId xmlns:p14="http://schemas.microsoft.com/office/powerpoint/2010/main" val="103911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370"/>
            <a:ext cx="9144000" cy="845607"/>
          </a:xfrm>
        </p:spPr>
        <p:txBody>
          <a:bodyPr>
            <a:normAutofit/>
          </a:bodyPr>
          <a:lstStyle/>
          <a:p>
            <a:r>
              <a:rPr lang="en-US" sz="3200" b="0" dirty="0">
                <a:latin typeface="Times New Roman" panose="02020603050405020304" pitchFamily="18" charset="0"/>
                <a:cs typeface="Times New Roman" panose="02020603050405020304" pitchFamily="18" charset="0"/>
              </a:rPr>
              <a:t>MBI Format</a:t>
            </a:r>
          </a:p>
        </p:txBody>
      </p:sp>
      <p:sp>
        <p:nvSpPr>
          <p:cNvPr id="8" name="object 4"/>
          <p:cNvSpPr txBox="1"/>
          <p:nvPr/>
        </p:nvSpPr>
        <p:spPr>
          <a:xfrm>
            <a:off x="778764" y="2663518"/>
            <a:ext cx="3793235" cy="1592744"/>
          </a:xfrm>
          <a:prstGeom prst="rect">
            <a:avLst/>
          </a:prstGeom>
        </p:spPr>
        <p:txBody>
          <a:bodyPr vert="horz" wrap="square" lIns="0" tIns="0" rIns="0" bIns="0" rtlCol="0">
            <a:spAutoFit/>
          </a:bodyPr>
          <a:lstStyle/>
          <a:p>
            <a:pPr marL="12700">
              <a:lnSpc>
                <a:spcPct val="100000"/>
              </a:lnSpc>
            </a:pPr>
            <a:r>
              <a:rPr sz="1100" b="1" spc="-5" dirty="0">
                <a:latin typeface="Times New Roman" panose="02020603050405020304" pitchFamily="18" charset="0"/>
                <a:cs typeface="Times New Roman" panose="02020603050405020304" pitchFamily="18" charset="0"/>
              </a:rPr>
              <a:t>Whe</a:t>
            </a:r>
            <a:r>
              <a:rPr sz="1100" b="1" dirty="0">
                <a:latin typeface="Times New Roman" panose="02020603050405020304" pitchFamily="18" charset="0"/>
                <a:cs typeface="Times New Roman" panose="02020603050405020304" pitchFamily="18" charset="0"/>
              </a:rPr>
              <a:t>r</a:t>
            </a:r>
            <a:r>
              <a:rPr sz="1100" b="1" spc="-5" dirty="0">
                <a:latin typeface="Times New Roman" panose="02020603050405020304" pitchFamily="18" charset="0"/>
                <a:cs typeface="Times New Roman" panose="02020603050405020304" pitchFamily="18" charset="0"/>
              </a:rPr>
              <a:t>e</a:t>
            </a:r>
            <a:r>
              <a:rPr sz="1100" b="1" dirty="0">
                <a:latin typeface="Times New Roman" panose="02020603050405020304" pitchFamily="18" charset="0"/>
                <a:cs typeface="Times New Roman" panose="02020603050405020304" pitchFamily="18" charset="0"/>
              </a:rPr>
              <a:t>:</a:t>
            </a:r>
            <a:endParaRPr sz="1100" dirty="0">
              <a:latin typeface="Times New Roman" panose="02020603050405020304" pitchFamily="18" charset="0"/>
              <a:cs typeface="Times New Roman" panose="02020603050405020304" pitchFamily="18" charset="0"/>
            </a:endParaRPr>
          </a:p>
          <a:p>
            <a:pPr marL="12700">
              <a:lnSpc>
                <a:spcPct val="100000"/>
              </a:lnSpc>
              <a:spcBef>
                <a:spcPts val="935"/>
              </a:spcBef>
            </a:pPr>
            <a:r>
              <a:rPr sz="1100" b="1" dirty="0">
                <a:latin typeface="Times New Roman" panose="02020603050405020304" pitchFamily="18" charset="0"/>
                <a:cs typeface="Times New Roman" panose="02020603050405020304" pitchFamily="18" charset="0"/>
              </a:rPr>
              <a:t>C   </a:t>
            </a:r>
            <a:r>
              <a:rPr sz="1100" b="1"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 </a:t>
            </a:r>
            <a:r>
              <a:rPr sz="1100" spc="-5" dirty="0">
                <a:latin typeface="Times New Roman" panose="02020603050405020304" pitchFamily="18" charset="0"/>
                <a:cs typeface="Times New Roman" panose="02020603050405020304" pitchFamily="18" charset="0"/>
              </a:rPr>
              <a:t>N</a:t>
            </a:r>
            <a:r>
              <a:rPr sz="1100" spc="-20" dirty="0">
                <a:latin typeface="Times New Roman" panose="02020603050405020304" pitchFamily="18" charset="0"/>
                <a:cs typeface="Times New Roman" panose="02020603050405020304" pitchFamily="18" charset="0"/>
              </a:rPr>
              <a:t>u</a:t>
            </a:r>
            <a:r>
              <a:rPr sz="1100" spc="5" dirty="0">
                <a:latin typeface="Times New Roman" panose="02020603050405020304" pitchFamily="18" charset="0"/>
                <a:cs typeface="Times New Roman" panose="02020603050405020304" pitchFamily="18" charset="0"/>
              </a:rPr>
              <a:t>m</a:t>
            </a:r>
            <a:r>
              <a:rPr sz="1100" dirty="0">
                <a:latin typeface="Times New Roman" panose="02020603050405020304" pitchFamily="18" charset="0"/>
                <a:cs typeface="Times New Roman" panose="02020603050405020304" pitchFamily="18" charset="0"/>
              </a:rPr>
              <a:t>e</a:t>
            </a:r>
            <a:r>
              <a:rPr sz="1100" spc="-5" dirty="0">
                <a:latin typeface="Times New Roman" panose="02020603050405020304" pitchFamily="18" charset="0"/>
                <a:cs typeface="Times New Roman" panose="02020603050405020304" pitchFamily="18" charset="0"/>
              </a:rPr>
              <a:t>ri</a:t>
            </a:r>
            <a:r>
              <a:rPr sz="1100" dirty="0">
                <a:latin typeface="Times New Roman" panose="02020603050405020304" pitchFamily="18" charset="0"/>
                <a:cs typeface="Times New Roman" panose="02020603050405020304" pitchFamily="18" charset="0"/>
              </a:rPr>
              <a:t>c</a:t>
            </a:r>
            <a:r>
              <a:rPr sz="1100" spc="-10"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1</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t</a:t>
            </a:r>
            <a:r>
              <a:rPr sz="1100" spc="-5" dirty="0">
                <a:latin typeface="Times New Roman" panose="02020603050405020304" pitchFamily="18" charset="0"/>
                <a:cs typeface="Times New Roman" panose="02020603050405020304" pitchFamily="18" charset="0"/>
              </a:rPr>
              <a:t>hr</a:t>
            </a:r>
            <a:r>
              <a:rPr sz="1100" dirty="0">
                <a:latin typeface="Times New Roman" panose="02020603050405020304" pitchFamily="18" charset="0"/>
                <a:cs typeface="Times New Roman" panose="02020603050405020304" pitchFamily="18" charset="0"/>
              </a:rPr>
              <a:t>u</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9</a:t>
            </a:r>
          </a:p>
          <a:p>
            <a:pPr marL="12700">
              <a:lnSpc>
                <a:spcPct val="100000"/>
              </a:lnSpc>
              <a:spcBef>
                <a:spcPts val="925"/>
              </a:spcBef>
            </a:pPr>
            <a:r>
              <a:rPr sz="1100" b="1" dirty="0">
                <a:latin typeface="Times New Roman" panose="02020603050405020304" pitchFamily="18" charset="0"/>
                <a:cs typeface="Times New Roman" panose="02020603050405020304" pitchFamily="18" charset="0"/>
              </a:rPr>
              <a:t>A    </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 </a:t>
            </a:r>
            <a:r>
              <a:rPr sz="1100" spc="-5" dirty="0">
                <a:latin typeface="Times New Roman" panose="02020603050405020304" pitchFamily="18" charset="0"/>
                <a:cs typeface="Times New Roman" panose="02020603050405020304" pitchFamily="18" charset="0"/>
              </a:rPr>
              <a:t>Alphab</a:t>
            </a:r>
            <a:r>
              <a:rPr sz="1100" dirty="0">
                <a:latin typeface="Times New Roman" panose="02020603050405020304" pitchFamily="18" charset="0"/>
                <a:cs typeface="Times New Roman" panose="02020603050405020304" pitchFamily="18" charset="0"/>
              </a:rPr>
              <a:t>et</a:t>
            </a:r>
            <a:r>
              <a:rPr sz="1100" spc="-15" dirty="0">
                <a:latin typeface="Times New Roman" panose="02020603050405020304" pitchFamily="18" charset="0"/>
                <a:cs typeface="Times New Roman" panose="02020603050405020304" pitchFamily="18" charset="0"/>
              </a:rPr>
              <a:t>i</a:t>
            </a:r>
            <a:r>
              <a:rPr sz="1100" dirty="0">
                <a:latin typeface="Times New Roman" panose="02020603050405020304" pitchFamily="18" charset="0"/>
                <a:cs typeface="Times New Roman" panose="02020603050405020304" pitchFamily="18" charset="0"/>
              </a:rPr>
              <a:t>c </a:t>
            </a:r>
            <a:r>
              <a:rPr sz="1100" spc="-5" dirty="0">
                <a:latin typeface="Times New Roman" panose="02020603050405020304" pitchFamily="18" charset="0"/>
                <a:cs typeface="Times New Roman" panose="02020603050405020304" pitchFamily="18" charset="0"/>
              </a:rPr>
              <a:t>Chara</a:t>
            </a:r>
            <a:r>
              <a:rPr sz="1100" spc="-15" dirty="0">
                <a:latin typeface="Times New Roman" panose="02020603050405020304" pitchFamily="18" charset="0"/>
                <a:cs typeface="Times New Roman" panose="02020603050405020304" pitchFamily="18" charset="0"/>
              </a:rPr>
              <a:t>c</a:t>
            </a:r>
            <a:r>
              <a:rPr sz="1100" dirty="0">
                <a:latin typeface="Times New Roman" panose="02020603050405020304" pitchFamily="18" charset="0"/>
                <a:cs typeface="Times New Roman" panose="02020603050405020304" pitchFamily="18" charset="0"/>
              </a:rPr>
              <a:t>ter</a:t>
            </a:r>
            <a:r>
              <a:rPr sz="1100" spc="-10"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A...Z</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E</a:t>
            </a:r>
            <a:r>
              <a:rPr sz="1100" spc="-15" dirty="0">
                <a:latin typeface="Times New Roman" panose="02020603050405020304" pitchFamily="18" charset="0"/>
                <a:cs typeface="Times New Roman" panose="02020603050405020304" pitchFamily="18" charset="0"/>
              </a:rPr>
              <a:t>x</a:t>
            </a:r>
            <a:r>
              <a:rPr sz="1100" dirty="0">
                <a:latin typeface="Times New Roman" panose="02020603050405020304" pitchFamily="18" charset="0"/>
                <a:cs typeface="Times New Roman" panose="02020603050405020304" pitchFamily="18" charset="0"/>
              </a:rPr>
              <a:t>c</a:t>
            </a:r>
            <a:r>
              <a:rPr sz="1100" spc="-5" dirty="0">
                <a:latin typeface="Times New Roman" panose="02020603050405020304" pitchFamily="18" charset="0"/>
                <a:cs typeface="Times New Roman" panose="02020603050405020304" pitchFamily="18" charset="0"/>
              </a:rPr>
              <a:t>ludin</a:t>
            </a:r>
            <a:r>
              <a:rPr sz="1100" dirty="0">
                <a:latin typeface="Times New Roman" panose="02020603050405020304" pitchFamily="18" charset="0"/>
                <a:cs typeface="Times New Roman" panose="02020603050405020304" pitchFamily="18" charset="0"/>
              </a:rPr>
              <a:t>g</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S</a:t>
            </a:r>
            <a:r>
              <a:rPr sz="1100" dirty="0">
                <a:latin typeface="Times New Roman" panose="02020603050405020304" pitchFamily="18" charset="0"/>
                <a:cs typeface="Times New Roman" panose="02020603050405020304" pitchFamily="18" charset="0"/>
              </a:rPr>
              <a:t>, L,</a:t>
            </a:r>
            <a:r>
              <a:rPr sz="1100" spc="-10"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O, </a:t>
            </a:r>
            <a:r>
              <a:rPr sz="1100" spc="-5" dirty="0">
                <a:latin typeface="Times New Roman" panose="02020603050405020304" pitchFamily="18" charset="0"/>
                <a:cs typeface="Times New Roman" panose="02020603050405020304" pitchFamily="18" charset="0"/>
              </a:rPr>
              <a:t>I</a:t>
            </a:r>
            <a:r>
              <a:rPr sz="1100" dirty="0">
                <a:latin typeface="Times New Roman" panose="02020603050405020304" pitchFamily="18" charset="0"/>
                <a:cs typeface="Times New Roman" panose="02020603050405020304" pitchFamily="18" charset="0"/>
              </a:rPr>
              <a:t>,</a:t>
            </a:r>
            <a:r>
              <a:rPr sz="1100" spc="-10" dirty="0">
                <a:latin typeface="Times New Roman" panose="02020603050405020304" pitchFamily="18" charset="0"/>
                <a:cs typeface="Times New Roman" panose="02020603050405020304" pitchFamily="18" charset="0"/>
              </a:rPr>
              <a:t> </a:t>
            </a:r>
            <a:r>
              <a:rPr sz="1100" spc="-5" dirty="0">
                <a:latin typeface="Times New Roman" panose="02020603050405020304" pitchFamily="18" charset="0"/>
                <a:cs typeface="Times New Roman" panose="02020603050405020304" pitchFamily="18" charset="0"/>
              </a:rPr>
              <a:t>B</a:t>
            </a:r>
            <a:r>
              <a:rPr sz="1100" dirty="0">
                <a:latin typeface="Times New Roman" panose="02020603050405020304" pitchFamily="18" charset="0"/>
                <a:cs typeface="Times New Roman" panose="02020603050405020304" pitchFamily="18" charset="0"/>
              </a:rPr>
              <a:t>, </a:t>
            </a:r>
            <a:r>
              <a:rPr sz="1100" spc="-5" dirty="0">
                <a:latin typeface="Times New Roman" panose="02020603050405020304" pitchFamily="18" charset="0"/>
                <a:cs typeface="Times New Roman" panose="02020603050405020304" pitchFamily="18" charset="0"/>
              </a:rPr>
              <a:t>Z</a:t>
            </a:r>
            <a:r>
              <a:rPr sz="1100" dirty="0">
                <a:latin typeface="Times New Roman" panose="02020603050405020304" pitchFamily="18" charset="0"/>
                <a:cs typeface="Times New Roman" panose="02020603050405020304" pitchFamily="18" charset="0"/>
              </a:rPr>
              <a:t>)</a:t>
            </a:r>
          </a:p>
          <a:p>
            <a:pPr marL="12700">
              <a:lnSpc>
                <a:spcPct val="100000"/>
              </a:lnSpc>
              <a:spcBef>
                <a:spcPts val="935"/>
              </a:spcBef>
            </a:pPr>
            <a:r>
              <a:rPr sz="1100" b="1" dirty="0">
                <a:latin typeface="Times New Roman" panose="02020603050405020304" pitchFamily="18" charset="0"/>
                <a:cs typeface="Times New Roman" panose="02020603050405020304" pitchFamily="18" charset="0"/>
              </a:rPr>
              <a:t>N   </a:t>
            </a:r>
            <a:r>
              <a:rPr sz="1100" b="1"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 </a:t>
            </a:r>
            <a:r>
              <a:rPr sz="1100" spc="-5" dirty="0">
                <a:latin typeface="Times New Roman" panose="02020603050405020304" pitchFamily="18" charset="0"/>
                <a:cs typeface="Times New Roman" panose="02020603050405020304" pitchFamily="18" charset="0"/>
              </a:rPr>
              <a:t>N</a:t>
            </a:r>
            <a:r>
              <a:rPr sz="1100" spc="-20" dirty="0">
                <a:latin typeface="Times New Roman" panose="02020603050405020304" pitchFamily="18" charset="0"/>
                <a:cs typeface="Times New Roman" panose="02020603050405020304" pitchFamily="18" charset="0"/>
              </a:rPr>
              <a:t>u</a:t>
            </a:r>
            <a:r>
              <a:rPr sz="1100" spc="5" dirty="0">
                <a:latin typeface="Times New Roman" panose="02020603050405020304" pitchFamily="18" charset="0"/>
                <a:cs typeface="Times New Roman" panose="02020603050405020304" pitchFamily="18" charset="0"/>
              </a:rPr>
              <a:t>m</a:t>
            </a:r>
            <a:r>
              <a:rPr sz="1100" dirty="0">
                <a:latin typeface="Times New Roman" panose="02020603050405020304" pitchFamily="18" charset="0"/>
                <a:cs typeface="Times New Roman" panose="02020603050405020304" pitchFamily="18" charset="0"/>
              </a:rPr>
              <a:t>e</a:t>
            </a:r>
            <a:r>
              <a:rPr sz="1100" spc="-5" dirty="0">
                <a:latin typeface="Times New Roman" panose="02020603050405020304" pitchFamily="18" charset="0"/>
                <a:cs typeface="Times New Roman" panose="02020603050405020304" pitchFamily="18" charset="0"/>
              </a:rPr>
              <a:t>ri</a:t>
            </a:r>
            <a:r>
              <a:rPr sz="1100" dirty="0">
                <a:latin typeface="Times New Roman" panose="02020603050405020304" pitchFamily="18" charset="0"/>
                <a:cs typeface="Times New Roman" panose="02020603050405020304" pitchFamily="18" charset="0"/>
              </a:rPr>
              <a:t>c</a:t>
            </a:r>
            <a:r>
              <a:rPr sz="1100" spc="-10"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0</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t</a:t>
            </a:r>
            <a:r>
              <a:rPr sz="1100" spc="-5" dirty="0">
                <a:latin typeface="Times New Roman" panose="02020603050405020304" pitchFamily="18" charset="0"/>
                <a:cs typeface="Times New Roman" panose="02020603050405020304" pitchFamily="18" charset="0"/>
              </a:rPr>
              <a:t>hr</a:t>
            </a:r>
            <a:r>
              <a:rPr sz="1100" dirty="0">
                <a:latin typeface="Times New Roman" panose="02020603050405020304" pitchFamily="18" charset="0"/>
                <a:cs typeface="Times New Roman" panose="02020603050405020304" pitchFamily="18" charset="0"/>
              </a:rPr>
              <a:t>u</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9</a:t>
            </a:r>
          </a:p>
          <a:p>
            <a:pPr marL="12700">
              <a:lnSpc>
                <a:spcPct val="100000"/>
              </a:lnSpc>
              <a:spcBef>
                <a:spcPts val="925"/>
              </a:spcBef>
            </a:pPr>
            <a:r>
              <a:rPr sz="1100" b="1" dirty="0">
                <a:latin typeface="Times New Roman" panose="02020603050405020304" pitchFamily="18" charset="0"/>
                <a:cs typeface="Times New Roman" panose="02020603050405020304" pitchFamily="18" charset="0"/>
              </a:rPr>
              <a:t>AN  </a:t>
            </a:r>
            <a:r>
              <a:rPr sz="1100" dirty="0">
                <a:latin typeface="Times New Roman" panose="02020603050405020304" pitchFamily="18" charset="0"/>
                <a:cs typeface="Times New Roman" panose="02020603050405020304" pitchFamily="18" charset="0"/>
              </a:rPr>
              <a:t>–</a:t>
            </a:r>
            <a:r>
              <a:rPr sz="1100" spc="5" dirty="0">
                <a:latin typeface="Times New Roman" panose="02020603050405020304" pitchFamily="18" charset="0"/>
                <a:cs typeface="Times New Roman" panose="02020603050405020304" pitchFamily="18" charset="0"/>
              </a:rPr>
              <a:t> </a:t>
            </a:r>
            <a:r>
              <a:rPr sz="1100" dirty="0">
                <a:latin typeface="Times New Roman" panose="02020603050405020304" pitchFamily="18" charset="0"/>
                <a:cs typeface="Times New Roman" panose="02020603050405020304" pitchFamily="18" charset="0"/>
              </a:rPr>
              <a:t>E</a:t>
            </a:r>
            <a:r>
              <a:rPr sz="1100" spc="-15" dirty="0">
                <a:latin typeface="Times New Roman" panose="02020603050405020304" pitchFamily="18" charset="0"/>
                <a:cs typeface="Times New Roman" panose="02020603050405020304" pitchFamily="18" charset="0"/>
              </a:rPr>
              <a:t>i</a:t>
            </a:r>
            <a:r>
              <a:rPr sz="1100" dirty="0">
                <a:latin typeface="Times New Roman" panose="02020603050405020304" pitchFamily="18" charset="0"/>
                <a:cs typeface="Times New Roman" panose="02020603050405020304" pitchFamily="18" charset="0"/>
              </a:rPr>
              <a:t>t</a:t>
            </a:r>
            <a:r>
              <a:rPr sz="1100" spc="-5" dirty="0">
                <a:latin typeface="Times New Roman" panose="02020603050405020304" pitchFamily="18" charset="0"/>
                <a:cs typeface="Times New Roman" panose="02020603050405020304" pitchFamily="18" charset="0"/>
              </a:rPr>
              <a:t>h</a:t>
            </a:r>
            <a:r>
              <a:rPr sz="1100" dirty="0">
                <a:latin typeface="Times New Roman" panose="02020603050405020304" pitchFamily="18" charset="0"/>
                <a:cs typeface="Times New Roman" panose="02020603050405020304" pitchFamily="18" charset="0"/>
              </a:rPr>
              <a:t>er A</a:t>
            </a:r>
            <a:r>
              <a:rPr sz="1100" spc="-15" dirty="0">
                <a:latin typeface="Times New Roman" panose="02020603050405020304" pitchFamily="18" charset="0"/>
                <a:cs typeface="Times New Roman" panose="02020603050405020304" pitchFamily="18" charset="0"/>
              </a:rPr>
              <a:t> </a:t>
            </a:r>
            <a:r>
              <a:rPr sz="1100" spc="5" dirty="0">
                <a:latin typeface="Times New Roman" panose="02020603050405020304" pitchFamily="18" charset="0"/>
                <a:cs typeface="Times New Roman" panose="02020603050405020304" pitchFamily="18" charset="0"/>
              </a:rPr>
              <a:t>o</a:t>
            </a:r>
            <a:r>
              <a:rPr sz="1100" dirty="0">
                <a:latin typeface="Times New Roman" panose="02020603050405020304" pitchFamily="18" charset="0"/>
                <a:cs typeface="Times New Roman" panose="02020603050405020304" pitchFamily="18" charset="0"/>
              </a:rPr>
              <a:t>r N</a:t>
            </a:r>
          </a:p>
          <a:p>
            <a:pPr marL="12700">
              <a:lnSpc>
                <a:spcPct val="100000"/>
              </a:lnSpc>
              <a:spcBef>
                <a:spcPts val="935"/>
              </a:spcBef>
            </a:pPr>
            <a:r>
              <a:rPr sz="1100" b="1" dirty="0">
                <a:latin typeface="Times New Roman" panose="02020603050405020304" pitchFamily="18" charset="0"/>
                <a:cs typeface="Times New Roman" panose="02020603050405020304" pitchFamily="18" charset="0"/>
              </a:rPr>
              <a:t>**</a:t>
            </a:r>
            <a:r>
              <a:rPr sz="1100" b="1" spc="-10" dirty="0">
                <a:latin typeface="Times New Roman" panose="02020603050405020304" pitchFamily="18" charset="0"/>
                <a:cs typeface="Times New Roman" panose="02020603050405020304" pitchFamily="18" charset="0"/>
              </a:rPr>
              <a:t>*</a:t>
            </a:r>
            <a:r>
              <a:rPr sz="1100" b="1" dirty="0">
                <a:latin typeface="Times New Roman" panose="02020603050405020304" pitchFamily="18" charset="0"/>
                <a:cs typeface="Times New Roman" panose="02020603050405020304" pitchFamily="18" charset="0"/>
              </a:rPr>
              <a:t>N</a:t>
            </a:r>
            <a:r>
              <a:rPr sz="1100" b="1" spc="-5" dirty="0">
                <a:latin typeface="Times New Roman" panose="02020603050405020304" pitchFamily="18" charset="0"/>
                <a:cs typeface="Times New Roman" panose="02020603050405020304" pitchFamily="18" charset="0"/>
              </a:rPr>
              <a:t>O</a:t>
            </a:r>
            <a:r>
              <a:rPr sz="1100" b="1" spc="-10" dirty="0">
                <a:latin typeface="Times New Roman" panose="02020603050405020304" pitchFamily="18" charset="0"/>
                <a:cs typeface="Times New Roman" panose="02020603050405020304" pitchFamily="18" charset="0"/>
              </a:rPr>
              <a:t>T</a:t>
            </a:r>
            <a:r>
              <a:rPr sz="1100" b="1" dirty="0">
                <a:latin typeface="Times New Roman" panose="02020603050405020304" pitchFamily="18" charset="0"/>
                <a:cs typeface="Times New Roman" panose="02020603050405020304" pitchFamily="18" charset="0"/>
              </a:rPr>
              <a:t>E:  </a:t>
            </a:r>
            <a:r>
              <a:rPr sz="1100" b="1" spc="-10" dirty="0">
                <a:latin typeface="Times New Roman" panose="02020603050405020304" pitchFamily="18" charset="0"/>
                <a:cs typeface="Times New Roman" panose="02020603050405020304" pitchFamily="18" charset="0"/>
              </a:rPr>
              <a:t>A</a:t>
            </a:r>
            <a:r>
              <a:rPr sz="1100" b="1" dirty="0">
                <a:latin typeface="Times New Roman" panose="02020603050405020304" pitchFamily="18" charset="0"/>
                <a:cs typeface="Times New Roman" panose="02020603050405020304" pitchFamily="18" charset="0"/>
              </a:rPr>
              <a:t>l</a:t>
            </a:r>
            <a:r>
              <a:rPr sz="1100" b="1" spc="-5" dirty="0">
                <a:latin typeface="Times New Roman" panose="02020603050405020304" pitchFamily="18" charset="0"/>
                <a:cs typeface="Times New Roman" panose="02020603050405020304" pitchFamily="18" charset="0"/>
              </a:rPr>
              <a:t>phabe</a:t>
            </a:r>
            <a:r>
              <a:rPr sz="1100" b="1" dirty="0">
                <a:latin typeface="Times New Roman" panose="02020603050405020304" pitchFamily="18" charset="0"/>
                <a:cs typeface="Times New Roman" panose="02020603050405020304" pitchFamily="18" charset="0"/>
              </a:rPr>
              <a:t>tic</a:t>
            </a:r>
            <a:r>
              <a:rPr sz="1100" b="1" spc="-5" dirty="0">
                <a:latin typeface="Times New Roman" panose="02020603050405020304" pitchFamily="18" charset="0"/>
                <a:cs typeface="Times New Roman" panose="02020603050405020304" pitchFamily="18" charset="0"/>
              </a:rPr>
              <a:t> </a:t>
            </a:r>
            <a:r>
              <a:rPr sz="1100" b="1" spc="5" dirty="0">
                <a:latin typeface="Times New Roman" panose="02020603050405020304" pitchFamily="18" charset="0"/>
                <a:cs typeface="Times New Roman" panose="02020603050405020304" pitchFamily="18" charset="0"/>
              </a:rPr>
              <a:t>c</a:t>
            </a:r>
            <a:r>
              <a:rPr sz="1100" b="1" spc="-5" dirty="0">
                <a:latin typeface="Times New Roman" panose="02020603050405020304" pitchFamily="18" charset="0"/>
                <a:cs typeface="Times New Roman" panose="02020603050405020304" pitchFamily="18" charset="0"/>
              </a:rPr>
              <a:t>ha</a:t>
            </a:r>
            <a:r>
              <a:rPr sz="1100" b="1" spc="-10" dirty="0">
                <a:latin typeface="Times New Roman" panose="02020603050405020304" pitchFamily="18" charset="0"/>
                <a:cs typeface="Times New Roman" panose="02020603050405020304" pitchFamily="18" charset="0"/>
              </a:rPr>
              <a:t>r</a:t>
            </a:r>
            <a:r>
              <a:rPr sz="1100" b="1" spc="-5" dirty="0">
                <a:latin typeface="Times New Roman" panose="02020603050405020304" pitchFamily="18" charset="0"/>
                <a:cs typeface="Times New Roman" panose="02020603050405020304" pitchFamily="18" charset="0"/>
              </a:rPr>
              <a:t>a</a:t>
            </a:r>
            <a:r>
              <a:rPr sz="1100" b="1" spc="5" dirty="0">
                <a:latin typeface="Times New Roman" panose="02020603050405020304" pitchFamily="18" charset="0"/>
                <a:cs typeface="Times New Roman" panose="02020603050405020304" pitchFamily="18" charset="0"/>
              </a:rPr>
              <a:t>c</a:t>
            </a:r>
            <a:r>
              <a:rPr sz="1100" b="1" dirty="0">
                <a:latin typeface="Times New Roman" panose="02020603050405020304" pitchFamily="18" charset="0"/>
                <a:cs typeface="Times New Roman" panose="02020603050405020304" pitchFamily="18" charset="0"/>
              </a:rPr>
              <a:t>t</a:t>
            </a:r>
            <a:r>
              <a:rPr sz="1100" b="1" spc="-5" dirty="0">
                <a:latin typeface="Times New Roman" panose="02020603050405020304" pitchFamily="18" charset="0"/>
                <a:cs typeface="Times New Roman" panose="02020603050405020304" pitchFamily="18" charset="0"/>
              </a:rPr>
              <a:t>e</a:t>
            </a:r>
            <a:r>
              <a:rPr sz="1100" b="1" dirty="0">
                <a:latin typeface="Times New Roman" panose="02020603050405020304" pitchFamily="18" charset="0"/>
                <a:cs typeface="Times New Roman" panose="02020603050405020304" pitchFamily="18" charset="0"/>
              </a:rPr>
              <a:t>rs</a:t>
            </a:r>
            <a:r>
              <a:rPr sz="1100" b="1" spc="-10" dirty="0">
                <a:latin typeface="Times New Roman" panose="02020603050405020304" pitchFamily="18" charset="0"/>
                <a:cs typeface="Times New Roman" panose="02020603050405020304" pitchFamily="18" charset="0"/>
              </a:rPr>
              <a:t> </a:t>
            </a:r>
            <a:r>
              <a:rPr sz="1100" b="1" spc="-5" dirty="0">
                <a:latin typeface="Times New Roman" panose="02020603050405020304" pitchFamily="18" charset="0"/>
                <a:cs typeface="Times New Roman" panose="02020603050405020304" pitchFamily="18" charset="0"/>
              </a:rPr>
              <a:t>a</a:t>
            </a:r>
            <a:r>
              <a:rPr sz="1100" b="1" dirty="0">
                <a:latin typeface="Times New Roman" panose="02020603050405020304" pitchFamily="18" charset="0"/>
                <a:cs typeface="Times New Roman" panose="02020603050405020304" pitchFamily="18" charset="0"/>
              </a:rPr>
              <a:t>re</a:t>
            </a:r>
            <a:r>
              <a:rPr sz="1100" b="1" spc="-5" dirty="0">
                <a:latin typeface="Times New Roman" panose="02020603050405020304" pitchFamily="18" charset="0"/>
                <a:cs typeface="Times New Roman" panose="02020603050405020304" pitchFamily="18" charset="0"/>
              </a:rPr>
              <a:t> Uppe</a:t>
            </a:r>
            <a:r>
              <a:rPr sz="1100" b="1" dirty="0">
                <a:latin typeface="Times New Roman" panose="02020603050405020304" pitchFamily="18" charset="0"/>
                <a:cs typeface="Times New Roman" panose="02020603050405020304" pitchFamily="18" charset="0"/>
              </a:rPr>
              <a:t>r</a:t>
            </a:r>
            <a:r>
              <a:rPr sz="1100" b="1" spc="-5" dirty="0">
                <a:latin typeface="Times New Roman" panose="02020603050405020304" pitchFamily="18" charset="0"/>
                <a:cs typeface="Times New Roman" panose="02020603050405020304" pitchFamily="18" charset="0"/>
              </a:rPr>
              <a:t> </a:t>
            </a:r>
            <a:r>
              <a:rPr sz="1100" b="1" dirty="0">
                <a:latin typeface="Times New Roman" panose="02020603050405020304" pitchFamily="18" charset="0"/>
                <a:cs typeface="Times New Roman" panose="02020603050405020304" pitchFamily="18" charset="0"/>
              </a:rPr>
              <a:t>C</a:t>
            </a:r>
            <a:r>
              <a:rPr sz="1100" b="1" spc="-5" dirty="0">
                <a:latin typeface="Times New Roman" panose="02020603050405020304" pitchFamily="18" charset="0"/>
                <a:cs typeface="Times New Roman" panose="02020603050405020304" pitchFamily="18" charset="0"/>
              </a:rPr>
              <a:t>a</a:t>
            </a:r>
            <a:r>
              <a:rPr sz="1100" b="1" dirty="0">
                <a:latin typeface="Times New Roman" panose="02020603050405020304" pitchFamily="18" charset="0"/>
                <a:cs typeface="Times New Roman" panose="02020603050405020304" pitchFamily="18" charset="0"/>
              </a:rPr>
              <a:t>se</a:t>
            </a:r>
            <a:r>
              <a:rPr sz="1100" b="1" spc="-5" dirty="0">
                <a:latin typeface="Times New Roman" panose="02020603050405020304" pitchFamily="18" charset="0"/>
                <a:cs typeface="Times New Roman" panose="02020603050405020304" pitchFamily="18" charset="0"/>
              </a:rPr>
              <a:t> </a:t>
            </a:r>
            <a:r>
              <a:rPr sz="1100" b="1" spc="-15" dirty="0">
                <a:latin typeface="Times New Roman" panose="02020603050405020304" pitchFamily="18" charset="0"/>
                <a:cs typeface="Times New Roman" panose="02020603050405020304" pitchFamily="18" charset="0"/>
              </a:rPr>
              <a:t>O</a:t>
            </a:r>
            <a:r>
              <a:rPr sz="1100" b="1" dirty="0">
                <a:latin typeface="Times New Roman" panose="02020603050405020304" pitchFamily="18" charset="0"/>
                <a:cs typeface="Times New Roman" panose="02020603050405020304" pitchFamily="18" charset="0"/>
              </a:rPr>
              <a:t>N</a:t>
            </a:r>
            <a:r>
              <a:rPr sz="1100" b="1" spc="-15" dirty="0">
                <a:latin typeface="Times New Roman" panose="02020603050405020304" pitchFamily="18" charset="0"/>
                <a:cs typeface="Times New Roman" panose="02020603050405020304" pitchFamily="18" charset="0"/>
              </a:rPr>
              <a:t>L</a:t>
            </a:r>
            <a:r>
              <a:rPr sz="1100" b="1" dirty="0">
                <a:latin typeface="Times New Roman" panose="02020603050405020304" pitchFamily="18" charset="0"/>
                <a:cs typeface="Times New Roman" panose="02020603050405020304" pitchFamily="18" charset="0"/>
              </a:rPr>
              <a:t>Y</a:t>
            </a:r>
            <a:endParaRPr sz="1100" dirty="0">
              <a:latin typeface="Times New Roman" panose="02020603050405020304" pitchFamily="18" charset="0"/>
              <a:cs typeface="Times New Roman" panose="02020603050405020304" pitchFamily="18" charset="0"/>
            </a:endParaRPr>
          </a:p>
        </p:txBody>
      </p:sp>
      <p:graphicFrame>
        <p:nvGraphicFramePr>
          <p:cNvPr id="9" name="object 3"/>
          <p:cNvGraphicFramePr>
            <a:graphicFrameLocks noGrp="1"/>
          </p:cNvGraphicFramePr>
          <p:nvPr>
            <p:extLst/>
          </p:nvPr>
        </p:nvGraphicFramePr>
        <p:xfrm>
          <a:off x="791465" y="1414292"/>
          <a:ext cx="7185650" cy="932687"/>
        </p:xfrm>
        <a:graphic>
          <a:graphicData uri="http://schemas.openxmlformats.org/drawingml/2006/table">
            <a:tbl>
              <a:tblPr firstRow="1" bandRow="1">
                <a:tableStyleId>{2D5ABB26-0587-4C30-8999-92F81FD0307C}</a:tableStyleId>
              </a:tblPr>
              <a:tblGrid>
                <a:gridCol w="865632">
                  <a:extLst>
                    <a:ext uri="{9D8B030D-6E8A-4147-A177-3AD203B41FA5}">
                      <a16:colId xmlns:a16="http://schemas.microsoft.com/office/drawing/2014/main" val="20000"/>
                    </a:ext>
                  </a:extLst>
                </a:gridCol>
                <a:gridCol w="522725">
                  <a:extLst>
                    <a:ext uri="{9D8B030D-6E8A-4147-A177-3AD203B41FA5}">
                      <a16:colId xmlns:a16="http://schemas.microsoft.com/office/drawing/2014/main" val="20001"/>
                    </a:ext>
                  </a:extLst>
                </a:gridCol>
                <a:gridCol w="534924">
                  <a:extLst>
                    <a:ext uri="{9D8B030D-6E8A-4147-A177-3AD203B41FA5}">
                      <a16:colId xmlns:a16="http://schemas.microsoft.com/office/drawing/2014/main" val="20002"/>
                    </a:ext>
                  </a:extLst>
                </a:gridCol>
                <a:gridCol w="623322">
                  <a:extLst>
                    <a:ext uri="{9D8B030D-6E8A-4147-A177-3AD203B41FA5}">
                      <a16:colId xmlns:a16="http://schemas.microsoft.com/office/drawing/2014/main" val="20003"/>
                    </a:ext>
                  </a:extLst>
                </a:gridCol>
                <a:gridCol w="536448">
                  <a:extLst>
                    <a:ext uri="{9D8B030D-6E8A-4147-A177-3AD203B41FA5}">
                      <a16:colId xmlns:a16="http://schemas.microsoft.com/office/drawing/2014/main" val="20004"/>
                    </a:ext>
                  </a:extLst>
                </a:gridCol>
                <a:gridCol w="585215">
                  <a:extLst>
                    <a:ext uri="{9D8B030D-6E8A-4147-A177-3AD203B41FA5}">
                      <a16:colId xmlns:a16="http://schemas.microsoft.com/office/drawing/2014/main" val="20005"/>
                    </a:ext>
                  </a:extLst>
                </a:gridCol>
                <a:gridCol w="586733">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6746">
                  <a:extLst>
                    <a:ext uri="{9D8B030D-6E8A-4147-A177-3AD203B41FA5}">
                      <a16:colId xmlns:a16="http://schemas.microsoft.com/office/drawing/2014/main" val="20008"/>
                    </a:ext>
                  </a:extLst>
                </a:gridCol>
                <a:gridCol w="586740">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6733">
                  <a:extLst>
                    <a:ext uri="{9D8B030D-6E8A-4147-A177-3AD203B41FA5}">
                      <a16:colId xmlns:a16="http://schemas.microsoft.com/office/drawing/2014/main" val="20011"/>
                    </a:ext>
                  </a:extLst>
                </a:gridCol>
              </a:tblGrid>
              <a:tr h="465582">
                <a:tc>
                  <a:txBody>
                    <a:bodyPr/>
                    <a:lstStyle/>
                    <a:p>
                      <a:pPr marL="85090">
                        <a:lnSpc>
                          <a:spcPct val="100000"/>
                        </a:lnSpc>
                      </a:pPr>
                      <a:r>
                        <a:rPr sz="1100" b="1" dirty="0">
                          <a:latin typeface="Calibri"/>
                          <a:cs typeface="Calibri"/>
                        </a:rPr>
                        <a:t>P</a:t>
                      </a:r>
                      <a:r>
                        <a:rPr sz="1100" b="1" spc="-5" dirty="0">
                          <a:latin typeface="Calibri"/>
                          <a:cs typeface="Calibri"/>
                        </a:rPr>
                        <a:t>o</a:t>
                      </a:r>
                      <a:r>
                        <a:rPr sz="1100" b="1" dirty="0">
                          <a:latin typeface="Calibri"/>
                          <a:cs typeface="Calibri"/>
                        </a:rPr>
                        <a:t>s.</a:t>
                      </a:r>
                      <a:endParaRPr sz="1100" dirty="0">
                        <a:latin typeface="Calibri"/>
                        <a:cs typeface="Calibri"/>
                      </a:endParaRPr>
                    </a:p>
                  </a:txBody>
                  <a:tcPr marL="0" marR="0" marT="0" marB="0">
                    <a:lnL w="12191">
                      <a:solidFill>
                        <a:srgbClr val="FFFFFF"/>
                      </a:solidFill>
                      <a:prstDash val="solid"/>
                    </a:lnL>
                    <a:lnR w="12192">
                      <a:solidFill>
                        <a:srgbClr val="FFFFFF"/>
                      </a:solidFill>
                      <a:prstDash val="solid"/>
                    </a:lnR>
                    <a:solidFill>
                      <a:srgbClr val="4F81BD"/>
                    </a:solidFill>
                  </a:tcPr>
                </a:tc>
                <a:tc>
                  <a:txBody>
                    <a:bodyPr/>
                    <a:lstStyle/>
                    <a:p>
                      <a:pPr marL="85090">
                        <a:lnSpc>
                          <a:spcPct val="100000"/>
                        </a:lnSpc>
                      </a:pPr>
                      <a:r>
                        <a:rPr sz="1100" b="1" dirty="0">
                          <a:latin typeface="Calibri"/>
                          <a:cs typeface="Calibri"/>
                        </a:rPr>
                        <a:t>1</a:t>
                      </a:r>
                      <a:endParaRPr sz="1100">
                        <a:latin typeface="Calibri"/>
                        <a:cs typeface="Calibri"/>
                      </a:endParaRPr>
                    </a:p>
                  </a:txBody>
                  <a:tcPr marL="0" marR="0" marT="0" marB="0">
                    <a:lnL w="12192">
                      <a:solidFill>
                        <a:srgbClr val="FFFFFF"/>
                      </a:solidFill>
                      <a:prstDash val="solid"/>
                    </a:lnL>
                    <a:lnR w="12179">
                      <a:solidFill>
                        <a:srgbClr val="FFFFFF"/>
                      </a:solidFill>
                      <a:prstDash val="solid"/>
                    </a:lnR>
                    <a:solidFill>
                      <a:srgbClr val="4F81BD"/>
                    </a:solidFill>
                  </a:tcPr>
                </a:tc>
                <a:tc>
                  <a:txBody>
                    <a:bodyPr/>
                    <a:lstStyle/>
                    <a:p>
                      <a:pPr marL="85090">
                        <a:lnSpc>
                          <a:spcPct val="100000"/>
                        </a:lnSpc>
                      </a:pPr>
                      <a:r>
                        <a:rPr sz="1100" b="1" dirty="0">
                          <a:latin typeface="Calibri"/>
                          <a:cs typeface="Calibri"/>
                        </a:rPr>
                        <a:t>2</a:t>
                      </a:r>
                      <a:endParaRPr sz="1100">
                        <a:latin typeface="Calibri"/>
                        <a:cs typeface="Calibri"/>
                      </a:endParaRPr>
                    </a:p>
                  </a:txBody>
                  <a:tcPr marL="0" marR="0" marT="0" marB="0">
                    <a:lnL w="12179">
                      <a:solidFill>
                        <a:srgbClr val="FFFFFF"/>
                      </a:solidFill>
                      <a:prstDash val="solid"/>
                    </a:lnL>
                    <a:lnR w="12179">
                      <a:solidFill>
                        <a:srgbClr val="FFFFFF"/>
                      </a:solidFill>
                      <a:prstDash val="solid"/>
                    </a:lnR>
                    <a:solidFill>
                      <a:srgbClr val="4F81BD"/>
                    </a:solidFill>
                  </a:tcPr>
                </a:tc>
                <a:tc>
                  <a:txBody>
                    <a:bodyPr/>
                    <a:lstStyle/>
                    <a:p>
                      <a:pPr marL="85090">
                        <a:lnSpc>
                          <a:spcPct val="100000"/>
                        </a:lnSpc>
                      </a:pPr>
                      <a:r>
                        <a:rPr sz="1100" b="1" dirty="0">
                          <a:latin typeface="Calibri"/>
                          <a:cs typeface="Calibri"/>
                        </a:rPr>
                        <a:t>3</a:t>
                      </a:r>
                      <a:endParaRPr sz="1100">
                        <a:latin typeface="Calibri"/>
                        <a:cs typeface="Calibri"/>
                      </a:endParaRPr>
                    </a:p>
                  </a:txBody>
                  <a:tcPr marL="0" marR="0" marT="0" marB="0">
                    <a:lnL w="12179">
                      <a:solidFill>
                        <a:srgbClr val="FFFFFF"/>
                      </a:solidFill>
                      <a:prstDash val="solid"/>
                    </a:lnL>
                    <a:lnR w="12191">
                      <a:solidFill>
                        <a:srgbClr val="FFFFFF"/>
                      </a:solidFill>
                      <a:prstDash val="solid"/>
                    </a:lnR>
                    <a:solidFill>
                      <a:srgbClr val="4F81BD"/>
                    </a:solidFill>
                  </a:tcPr>
                </a:tc>
                <a:tc>
                  <a:txBody>
                    <a:bodyPr/>
                    <a:lstStyle/>
                    <a:p>
                      <a:pPr marL="85090">
                        <a:lnSpc>
                          <a:spcPct val="100000"/>
                        </a:lnSpc>
                      </a:pPr>
                      <a:r>
                        <a:rPr sz="1100" b="1" dirty="0">
                          <a:latin typeface="Calibri"/>
                          <a:cs typeface="Calibri"/>
                        </a:rPr>
                        <a:t>4</a:t>
                      </a:r>
                      <a:endParaRPr sz="1100">
                        <a:latin typeface="Calibri"/>
                        <a:cs typeface="Calibri"/>
                      </a:endParaRPr>
                    </a:p>
                  </a:txBody>
                  <a:tcPr marL="0" marR="0" marT="0" marB="0">
                    <a:lnL w="12191">
                      <a:solidFill>
                        <a:srgbClr val="FFFFFF"/>
                      </a:solidFill>
                      <a:prstDash val="solid"/>
                    </a:lnL>
                    <a:lnR w="12191">
                      <a:solidFill>
                        <a:srgbClr val="FFFFFF"/>
                      </a:solidFill>
                      <a:prstDash val="solid"/>
                    </a:lnR>
                    <a:solidFill>
                      <a:srgbClr val="4F81BD"/>
                    </a:solidFill>
                  </a:tcPr>
                </a:tc>
                <a:tc>
                  <a:txBody>
                    <a:bodyPr/>
                    <a:lstStyle/>
                    <a:p>
                      <a:pPr marL="85090">
                        <a:lnSpc>
                          <a:spcPct val="100000"/>
                        </a:lnSpc>
                      </a:pPr>
                      <a:r>
                        <a:rPr sz="1100" b="1" dirty="0">
                          <a:latin typeface="Calibri"/>
                          <a:cs typeface="Calibri"/>
                        </a:rPr>
                        <a:t>5</a:t>
                      </a:r>
                      <a:endParaRPr sz="1100">
                        <a:latin typeface="Calibri"/>
                        <a:cs typeface="Calibri"/>
                      </a:endParaRPr>
                    </a:p>
                  </a:txBody>
                  <a:tcPr marL="0" marR="0" marT="0" marB="0">
                    <a:lnL w="12191">
                      <a:solidFill>
                        <a:srgbClr val="FFFFFF"/>
                      </a:solidFill>
                      <a:prstDash val="solid"/>
                    </a:lnL>
                    <a:lnR w="12191">
                      <a:solidFill>
                        <a:srgbClr val="FFFFFF"/>
                      </a:solidFill>
                      <a:prstDash val="solid"/>
                    </a:lnR>
                    <a:solidFill>
                      <a:srgbClr val="4F81BD"/>
                    </a:solidFill>
                  </a:tcPr>
                </a:tc>
                <a:tc>
                  <a:txBody>
                    <a:bodyPr/>
                    <a:lstStyle/>
                    <a:p>
                      <a:pPr marL="85090">
                        <a:lnSpc>
                          <a:spcPct val="100000"/>
                        </a:lnSpc>
                      </a:pPr>
                      <a:r>
                        <a:rPr sz="1100" b="1" dirty="0">
                          <a:latin typeface="Calibri"/>
                          <a:cs typeface="Calibri"/>
                        </a:rPr>
                        <a:t>6</a:t>
                      </a:r>
                      <a:endParaRPr sz="1100">
                        <a:latin typeface="Calibri"/>
                        <a:cs typeface="Calibri"/>
                      </a:endParaRPr>
                    </a:p>
                  </a:txBody>
                  <a:tcPr marL="0" marR="0" marT="0" marB="0">
                    <a:lnL w="12191">
                      <a:solidFill>
                        <a:srgbClr val="FFFFFF"/>
                      </a:solidFill>
                      <a:prstDash val="solid"/>
                    </a:lnL>
                    <a:lnR w="12179">
                      <a:solidFill>
                        <a:srgbClr val="FFFFFF"/>
                      </a:solidFill>
                      <a:prstDash val="solid"/>
                    </a:lnR>
                    <a:solidFill>
                      <a:srgbClr val="4F81BD"/>
                    </a:solidFill>
                  </a:tcPr>
                </a:tc>
                <a:tc>
                  <a:txBody>
                    <a:bodyPr/>
                    <a:lstStyle/>
                    <a:p>
                      <a:pPr marL="85090">
                        <a:lnSpc>
                          <a:spcPct val="100000"/>
                        </a:lnSpc>
                      </a:pPr>
                      <a:r>
                        <a:rPr sz="1100" b="1" dirty="0">
                          <a:latin typeface="Calibri"/>
                          <a:cs typeface="Calibri"/>
                        </a:rPr>
                        <a:t>7</a:t>
                      </a:r>
                      <a:endParaRPr sz="1100">
                        <a:latin typeface="Calibri"/>
                        <a:cs typeface="Calibri"/>
                      </a:endParaRPr>
                    </a:p>
                  </a:txBody>
                  <a:tcPr marL="0" marR="0" marT="0" marB="0">
                    <a:lnL w="12179">
                      <a:solidFill>
                        <a:srgbClr val="FFFFFF"/>
                      </a:solidFill>
                      <a:prstDash val="solid"/>
                    </a:lnL>
                    <a:lnR w="12179">
                      <a:solidFill>
                        <a:srgbClr val="FFFFFF"/>
                      </a:solidFill>
                      <a:prstDash val="solid"/>
                    </a:lnR>
                    <a:solidFill>
                      <a:srgbClr val="4F81BD"/>
                    </a:solidFill>
                  </a:tcPr>
                </a:tc>
                <a:tc>
                  <a:txBody>
                    <a:bodyPr/>
                    <a:lstStyle/>
                    <a:p>
                      <a:pPr marL="85090">
                        <a:lnSpc>
                          <a:spcPct val="100000"/>
                        </a:lnSpc>
                      </a:pPr>
                      <a:r>
                        <a:rPr sz="1100" b="1" dirty="0">
                          <a:latin typeface="Calibri"/>
                          <a:cs typeface="Calibri"/>
                        </a:rPr>
                        <a:t>8</a:t>
                      </a:r>
                      <a:endParaRPr sz="1100">
                        <a:latin typeface="Calibri"/>
                        <a:cs typeface="Calibri"/>
                      </a:endParaRPr>
                    </a:p>
                  </a:txBody>
                  <a:tcPr marL="0" marR="0" marT="0" marB="0">
                    <a:lnL w="12179">
                      <a:solidFill>
                        <a:srgbClr val="FFFFFF"/>
                      </a:solidFill>
                      <a:prstDash val="solid"/>
                    </a:lnL>
                    <a:lnR w="12191">
                      <a:solidFill>
                        <a:srgbClr val="FFFFFF"/>
                      </a:solidFill>
                      <a:prstDash val="solid"/>
                    </a:lnR>
                    <a:solidFill>
                      <a:srgbClr val="4F81BD"/>
                    </a:solidFill>
                  </a:tcPr>
                </a:tc>
                <a:tc>
                  <a:txBody>
                    <a:bodyPr/>
                    <a:lstStyle/>
                    <a:p>
                      <a:pPr marL="85090">
                        <a:lnSpc>
                          <a:spcPct val="100000"/>
                        </a:lnSpc>
                      </a:pPr>
                      <a:r>
                        <a:rPr sz="1100" b="1" dirty="0">
                          <a:latin typeface="Calibri"/>
                          <a:cs typeface="Calibri"/>
                        </a:rPr>
                        <a:t>9</a:t>
                      </a:r>
                      <a:endParaRPr sz="1100">
                        <a:latin typeface="Calibri"/>
                        <a:cs typeface="Calibri"/>
                      </a:endParaRPr>
                    </a:p>
                  </a:txBody>
                  <a:tcPr marL="0" marR="0" marT="0" marB="0">
                    <a:lnL w="12191">
                      <a:solidFill>
                        <a:srgbClr val="FFFFFF"/>
                      </a:solidFill>
                      <a:prstDash val="solid"/>
                    </a:lnL>
                    <a:lnR w="12192">
                      <a:solidFill>
                        <a:srgbClr val="FFFFFF"/>
                      </a:solidFill>
                      <a:prstDash val="solid"/>
                    </a:lnR>
                    <a:solidFill>
                      <a:srgbClr val="4F81BD"/>
                    </a:solidFill>
                  </a:tcPr>
                </a:tc>
                <a:tc>
                  <a:txBody>
                    <a:bodyPr/>
                    <a:lstStyle/>
                    <a:p>
                      <a:pPr marL="85090">
                        <a:lnSpc>
                          <a:spcPct val="100000"/>
                        </a:lnSpc>
                      </a:pPr>
                      <a:r>
                        <a:rPr sz="1100" b="1" dirty="0">
                          <a:latin typeface="Calibri"/>
                          <a:cs typeface="Calibri"/>
                        </a:rPr>
                        <a:t>10</a:t>
                      </a:r>
                      <a:endParaRPr sz="1100">
                        <a:latin typeface="Calibri"/>
                        <a:cs typeface="Calibri"/>
                      </a:endParaRPr>
                    </a:p>
                  </a:txBody>
                  <a:tcPr marL="0" marR="0" marT="0" marB="0">
                    <a:lnL w="12192">
                      <a:solidFill>
                        <a:srgbClr val="FFFFFF"/>
                      </a:solidFill>
                      <a:prstDash val="solid"/>
                    </a:lnL>
                    <a:lnR w="12192">
                      <a:solidFill>
                        <a:srgbClr val="FFFFFF"/>
                      </a:solidFill>
                      <a:prstDash val="solid"/>
                    </a:lnR>
                    <a:solidFill>
                      <a:srgbClr val="4F81BD"/>
                    </a:solidFill>
                  </a:tcPr>
                </a:tc>
                <a:tc>
                  <a:txBody>
                    <a:bodyPr/>
                    <a:lstStyle/>
                    <a:p>
                      <a:pPr marL="85090">
                        <a:lnSpc>
                          <a:spcPct val="100000"/>
                        </a:lnSpc>
                      </a:pPr>
                      <a:r>
                        <a:rPr sz="1100" b="1" dirty="0">
                          <a:latin typeface="Calibri"/>
                          <a:cs typeface="Calibri"/>
                        </a:rPr>
                        <a:t>11</a:t>
                      </a:r>
                      <a:endParaRPr sz="1100">
                        <a:latin typeface="Calibri"/>
                        <a:cs typeface="Calibri"/>
                      </a:endParaRPr>
                    </a:p>
                  </a:txBody>
                  <a:tcPr marL="0" marR="0" marT="0" marB="0">
                    <a:lnL w="12192">
                      <a:solidFill>
                        <a:srgbClr val="FFFFFF"/>
                      </a:solidFill>
                      <a:prstDash val="solid"/>
                    </a:lnL>
                    <a:lnR w="12179">
                      <a:solidFill>
                        <a:srgbClr val="FFFFFF"/>
                      </a:solidFill>
                      <a:prstDash val="solid"/>
                    </a:lnR>
                    <a:solidFill>
                      <a:srgbClr val="4F81BD"/>
                    </a:solidFill>
                  </a:tcPr>
                </a:tc>
                <a:extLst>
                  <a:ext uri="{0D108BD9-81ED-4DB2-BD59-A6C34878D82A}">
                    <a16:rowId xmlns:a16="http://schemas.microsoft.com/office/drawing/2014/main" val="10000"/>
                  </a:ext>
                </a:extLst>
              </a:tr>
              <a:tr h="467105">
                <a:tc>
                  <a:txBody>
                    <a:bodyPr/>
                    <a:lstStyle/>
                    <a:p>
                      <a:pPr marL="85090">
                        <a:lnSpc>
                          <a:spcPct val="100000"/>
                        </a:lnSpc>
                      </a:pPr>
                      <a:r>
                        <a:rPr sz="1100" b="1" spc="5" dirty="0">
                          <a:latin typeface="Calibri"/>
                          <a:cs typeface="Calibri"/>
                        </a:rPr>
                        <a:t>Ty</a:t>
                      </a:r>
                      <a:r>
                        <a:rPr sz="1100" b="1" spc="-5" dirty="0">
                          <a:latin typeface="Calibri"/>
                          <a:cs typeface="Calibri"/>
                        </a:rPr>
                        <a:t>p</a:t>
                      </a:r>
                      <a:r>
                        <a:rPr sz="1100" b="1" dirty="0">
                          <a:latin typeface="Calibri"/>
                          <a:cs typeface="Calibri"/>
                        </a:rPr>
                        <a:t>e</a:t>
                      </a:r>
                      <a:endParaRPr sz="1100">
                        <a:latin typeface="Calibri"/>
                        <a:cs typeface="Calibri"/>
                      </a:endParaRPr>
                    </a:p>
                  </a:txBody>
                  <a:tcPr marL="0" marR="0" marT="0" marB="0">
                    <a:lnL w="12191">
                      <a:solidFill>
                        <a:srgbClr val="FFFFFF"/>
                      </a:solidFill>
                      <a:prstDash val="solid"/>
                    </a:lnL>
                    <a:lnR w="12192">
                      <a:solidFill>
                        <a:srgbClr val="FFFFFF"/>
                      </a:solidFill>
                      <a:prstDash val="solid"/>
                    </a:lnR>
                    <a:solidFill>
                      <a:srgbClr val="4F81BD"/>
                    </a:solidFill>
                  </a:tcPr>
                </a:tc>
                <a:tc>
                  <a:txBody>
                    <a:bodyPr/>
                    <a:lstStyle/>
                    <a:p>
                      <a:pPr marL="85090">
                        <a:lnSpc>
                          <a:spcPct val="100000"/>
                        </a:lnSpc>
                      </a:pPr>
                      <a:r>
                        <a:rPr sz="1100" b="1" dirty="0">
                          <a:latin typeface="Calibri"/>
                          <a:cs typeface="Calibri"/>
                        </a:rPr>
                        <a:t>C</a:t>
                      </a:r>
                      <a:endParaRPr sz="1100" dirty="0">
                        <a:latin typeface="Calibri"/>
                        <a:cs typeface="Calibri"/>
                      </a:endParaRPr>
                    </a:p>
                  </a:txBody>
                  <a:tcPr marL="0" marR="0" marT="0" marB="0">
                    <a:lnL w="12192">
                      <a:solidFill>
                        <a:srgbClr val="FFFFFF"/>
                      </a:solidFill>
                      <a:prstDash val="solid"/>
                    </a:lnL>
                    <a:lnR w="12179">
                      <a:solidFill>
                        <a:srgbClr val="FFFFFF"/>
                      </a:solidFill>
                      <a:prstDash val="solid"/>
                    </a:lnR>
                    <a:solidFill>
                      <a:srgbClr val="D0D8E8"/>
                    </a:solidFill>
                  </a:tcPr>
                </a:tc>
                <a:tc>
                  <a:txBody>
                    <a:bodyPr/>
                    <a:lstStyle/>
                    <a:p>
                      <a:pPr marL="85090">
                        <a:lnSpc>
                          <a:spcPct val="100000"/>
                        </a:lnSpc>
                      </a:pPr>
                      <a:r>
                        <a:rPr sz="1100" b="1" dirty="0">
                          <a:latin typeface="Calibri"/>
                          <a:cs typeface="Calibri"/>
                        </a:rPr>
                        <a:t>A</a:t>
                      </a:r>
                      <a:endParaRPr sz="1100">
                        <a:latin typeface="Calibri"/>
                        <a:cs typeface="Calibri"/>
                      </a:endParaRPr>
                    </a:p>
                  </a:txBody>
                  <a:tcPr marL="0" marR="0" marT="0" marB="0">
                    <a:lnL w="12179">
                      <a:solidFill>
                        <a:srgbClr val="FFFFFF"/>
                      </a:solidFill>
                      <a:prstDash val="solid"/>
                    </a:lnL>
                    <a:lnR w="12179">
                      <a:solidFill>
                        <a:srgbClr val="FFFFFF"/>
                      </a:solidFill>
                      <a:prstDash val="solid"/>
                    </a:lnR>
                    <a:solidFill>
                      <a:srgbClr val="D0D8E8"/>
                    </a:solidFill>
                  </a:tcPr>
                </a:tc>
                <a:tc>
                  <a:txBody>
                    <a:bodyPr/>
                    <a:lstStyle/>
                    <a:p>
                      <a:pPr marL="85090">
                        <a:lnSpc>
                          <a:spcPct val="100000"/>
                        </a:lnSpc>
                      </a:pPr>
                      <a:r>
                        <a:rPr sz="1100" b="1" dirty="0">
                          <a:latin typeface="Calibri"/>
                          <a:cs typeface="Calibri"/>
                        </a:rPr>
                        <a:t>AN</a:t>
                      </a:r>
                      <a:endParaRPr sz="1100">
                        <a:latin typeface="Calibri"/>
                        <a:cs typeface="Calibri"/>
                      </a:endParaRPr>
                    </a:p>
                  </a:txBody>
                  <a:tcPr marL="0" marR="0" marT="0" marB="0">
                    <a:lnL w="12179">
                      <a:solidFill>
                        <a:srgbClr val="FFFFFF"/>
                      </a:solidFill>
                      <a:prstDash val="solid"/>
                    </a:lnL>
                    <a:lnR w="12191">
                      <a:solidFill>
                        <a:srgbClr val="FFFFFF"/>
                      </a:solidFill>
                      <a:prstDash val="solid"/>
                    </a:lnR>
                    <a:solidFill>
                      <a:srgbClr val="D0D8E8"/>
                    </a:solidFill>
                  </a:tcPr>
                </a:tc>
                <a:tc>
                  <a:txBody>
                    <a:bodyPr/>
                    <a:lstStyle/>
                    <a:p>
                      <a:pPr marL="85090">
                        <a:lnSpc>
                          <a:spcPct val="100000"/>
                        </a:lnSpc>
                      </a:pPr>
                      <a:r>
                        <a:rPr sz="1100" b="1" dirty="0">
                          <a:latin typeface="Calibri"/>
                          <a:cs typeface="Calibri"/>
                        </a:rPr>
                        <a:t>N</a:t>
                      </a:r>
                      <a:endParaRPr sz="1100">
                        <a:latin typeface="Calibri"/>
                        <a:cs typeface="Calibri"/>
                      </a:endParaRPr>
                    </a:p>
                  </a:txBody>
                  <a:tcPr marL="0" marR="0" marT="0" marB="0">
                    <a:lnL w="12191">
                      <a:solidFill>
                        <a:srgbClr val="FFFFFF"/>
                      </a:solidFill>
                      <a:prstDash val="solid"/>
                    </a:lnL>
                    <a:lnR w="12191">
                      <a:solidFill>
                        <a:srgbClr val="FFFFFF"/>
                      </a:solidFill>
                      <a:prstDash val="solid"/>
                    </a:lnR>
                    <a:solidFill>
                      <a:srgbClr val="D0D8E8"/>
                    </a:solidFill>
                  </a:tcPr>
                </a:tc>
                <a:tc>
                  <a:txBody>
                    <a:bodyPr/>
                    <a:lstStyle/>
                    <a:p>
                      <a:pPr marL="85090">
                        <a:lnSpc>
                          <a:spcPct val="100000"/>
                        </a:lnSpc>
                      </a:pPr>
                      <a:r>
                        <a:rPr sz="1100" b="1" dirty="0">
                          <a:latin typeface="Calibri"/>
                          <a:cs typeface="Calibri"/>
                        </a:rPr>
                        <a:t>A</a:t>
                      </a:r>
                      <a:endParaRPr sz="1100" dirty="0">
                        <a:latin typeface="Calibri"/>
                        <a:cs typeface="Calibri"/>
                      </a:endParaRPr>
                    </a:p>
                  </a:txBody>
                  <a:tcPr marL="0" marR="0" marT="0" marB="0">
                    <a:lnL w="12191">
                      <a:solidFill>
                        <a:srgbClr val="FFFFFF"/>
                      </a:solidFill>
                      <a:prstDash val="solid"/>
                    </a:lnL>
                    <a:lnR w="12191">
                      <a:solidFill>
                        <a:srgbClr val="FFFFFF"/>
                      </a:solidFill>
                      <a:prstDash val="solid"/>
                    </a:lnR>
                    <a:solidFill>
                      <a:srgbClr val="D0D8E8"/>
                    </a:solidFill>
                  </a:tcPr>
                </a:tc>
                <a:tc>
                  <a:txBody>
                    <a:bodyPr/>
                    <a:lstStyle/>
                    <a:p>
                      <a:pPr marL="85090">
                        <a:lnSpc>
                          <a:spcPct val="100000"/>
                        </a:lnSpc>
                      </a:pPr>
                      <a:r>
                        <a:rPr sz="1100" b="1" dirty="0">
                          <a:latin typeface="Calibri"/>
                          <a:cs typeface="Calibri"/>
                        </a:rPr>
                        <a:t>AN</a:t>
                      </a:r>
                      <a:endParaRPr sz="1100">
                        <a:latin typeface="Calibri"/>
                        <a:cs typeface="Calibri"/>
                      </a:endParaRPr>
                    </a:p>
                  </a:txBody>
                  <a:tcPr marL="0" marR="0" marT="0" marB="0">
                    <a:lnL w="12191">
                      <a:solidFill>
                        <a:srgbClr val="FFFFFF"/>
                      </a:solidFill>
                      <a:prstDash val="solid"/>
                    </a:lnL>
                    <a:lnR w="12179">
                      <a:solidFill>
                        <a:srgbClr val="FFFFFF"/>
                      </a:solidFill>
                      <a:prstDash val="solid"/>
                    </a:lnR>
                    <a:solidFill>
                      <a:srgbClr val="D0D8E8"/>
                    </a:solidFill>
                  </a:tcPr>
                </a:tc>
                <a:tc>
                  <a:txBody>
                    <a:bodyPr/>
                    <a:lstStyle/>
                    <a:p>
                      <a:pPr marL="85090">
                        <a:lnSpc>
                          <a:spcPct val="100000"/>
                        </a:lnSpc>
                      </a:pPr>
                      <a:r>
                        <a:rPr sz="1100" b="1" dirty="0">
                          <a:latin typeface="Calibri"/>
                          <a:cs typeface="Calibri"/>
                        </a:rPr>
                        <a:t>N</a:t>
                      </a:r>
                      <a:endParaRPr sz="1100">
                        <a:latin typeface="Calibri"/>
                        <a:cs typeface="Calibri"/>
                      </a:endParaRPr>
                    </a:p>
                  </a:txBody>
                  <a:tcPr marL="0" marR="0" marT="0" marB="0">
                    <a:lnL w="12179">
                      <a:solidFill>
                        <a:srgbClr val="FFFFFF"/>
                      </a:solidFill>
                      <a:prstDash val="solid"/>
                    </a:lnL>
                    <a:lnR w="12179">
                      <a:solidFill>
                        <a:srgbClr val="FFFFFF"/>
                      </a:solidFill>
                      <a:prstDash val="solid"/>
                    </a:lnR>
                    <a:solidFill>
                      <a:srgbClr val="D0D8E8"/>
                    </a:solidFill>
                  </a:tcPr>
                </a:tc>
                <a:tc>
                  <a:txBody>
                    <a:bodyPr/>
                    <a:lstStyle/>
                    <a:p>
                      <a:pPr marL="85090">
                        <a:lnSpc>
                          <a:spcPct val="100000"/>
                        </a:lnSpc>
                      </a:pPr>
                      <a:r>
                        <a:rPr sz="1100" b="1" dirty="0">
                          <a:latin typeface="Calibri"/>
                          <a:cs typeface="Calibri"/>
                        </a:rPr>
                        <a:t>A</a:t>
                      </a:r>
                      <a:endParaRPr sz="1100">
                        <a:latin typeface="Calibri"/>
                        <a:cs typeface="Calibri"/>
                      </a:endParaRPr>
                    </a:p>
                  </a:txBody>
                  <a:tcPr marL="0" marR="0" marT="0" marB="0">
                    <a:lnL w="12179">
                      <a:solidFill>
                        <a:srgbClr val="FFFFFF"/>
                      </a:solidFill>
                      <a:prstDash val="solid"/>
                    </a:lnL>
                    <a:lnR w="12191">
                      <a:solidFill>
                        <a:srgbClr val="FFFFFF"/>
                      </a:solidFill>
                      <a:prstDash val="solid"/>
                    </a:lnR>
                    <a:solidFill>
                      <a:srgbClr val="D0D8E8"/>
                    </a:solidFill>
                  </a:tcPr>
                </a:tc>
                <a:tc>
                  <a:txBody>
                    <a:bodyPr/>
                    <a:lstStyle/>
                    <a:p>
                      <a:pPr marL="85090">
                        <a:lnSpc>
                          <a:spcPct val="100000"/>
                        </a:lnSpc>
                      </a:pPr>
                      <a:r>
                        <a:rPr sz="1100" b="1" dirty="0">
                          <a:latin typeface="Calibri"/>
                          <a:cs typeface="Calibri"/>
                        </a:rPr>
                        <a:t>A</a:t>
                      </a:r>
                      <a:endParaRPr sz="1100">
                        <a:latin typeface="Calibri"/>
                        <a:cs typeface="Calibri"/>
                      </a:endParaRPr>
                    </a:p>
                  </a:txBody>
                  <a:tcPr marL="0" marR="0" marT="0" marB="0">
                    <a:lnL w="12191">
                      <a:solidFill>
                        <a:srgbClr val="FFFFFF"/>
                      </a:solidFill>
                      <a:prstDash val="solid"/>
                    </a:lnL>
                    <a:lnR w="12192">
                      <a:solidFill>
                        <a:srgbClr val="FFFFFF"/>
                      </a:solidFill>
                      <a:prstDash val="solid"/>
                    </a:lnR>
                    <a:solidFill>
                      <a:srgbClr val="D0D8E8"/>
                    </a:solidFill>
                  </a:tcPr>
                </a:tc>
                <a:tc>
                  <a:txBody>
                    <a:bodyPr/>
                    <a:lstStyle/>
                    <a:p>
                      <a:pPr marL="85090">
                        <a:lnSpc>
                          <a:spcPct val="100000"/>
                        </a:lnSpc>
                      </a:pPr>
                      <a:r>
                        <a:rPr sz="1100" b="1" dirty="0">
                          <a:latin typeface="Calibri"/>
                          <a:cs typeface="Calibri"/>
                        </a:rPr>
                        <a:t>N</a:t>
                      </a:r>
                      <a:endParaRPr sz="1100">
                        <a:latin typeface="Calibri"/>
                        <a:cs typeface="Calibri"/>
                      </a:endParaRPr>
                    </a:p>
                  </a:txBody>
                  <a:tcPr marL="0" marR="0" marT="0" marB="0">
                    <a:lnL w="12192">
                      <a:solidFill>
                        <a:srgbClr val="FFFFFF"/>
                      </a:solidFill>
                      <a:prstDash val="solid"/>
                    </a:lnL>
                    <a:lnR w="12192">
                      <a:solidFill>
                        <a:srgbClr val="FFFFFF"/>
                      </a:solidFill>
                      <a:prstDash val="solid"/>
                    </a:lnR>
                    <a:solidFill>
                      <a:srgbClr val="D0D8E8"/>
                    </a:solidFill>
                  </a:tcPr>
                </a:tc>
                <a:tc>
                  <a:txBody>
                    <a:bodyPr/>
                    <a:lstStyle/>
                    <a:p>
                      <a:pPr marL="85090">
                        <a:lnSpc>
                          <a:spcPct val="100000"/>
                        </a:lnSpc>
                      </a:pPr>
                      <a:r>
                        <a:rPr sz="1100" b="1" dirty="0">
                          <a:latin typeface="Calibri"/>
                          <a:cs typeface="Calibri"/>
                        </a:rPr>
                        <a:t>N</a:t>
                      </a:r>
                      <a:endParaRPr sz="1100" dirty="0">
                        <a:latin typeface="Calibri"/>
                        <a:cs typeface="Calibri"/>
                      </a:endParaRPr>
                    </a:p>
                  </a:txBody>
                  <a:tcPr marL="0" marR="0" marT="0" marB="0">
                    <a:lnL w="12192">
                      <a:solidFill>
                        <a:srgbClr val="FFFFFF"/>
                      </a:solidFill>
                      <a:prstDash val="solid"/>
                    </a:lnL>
                    <a:lnR w="12179">
                      <a:solidFill>
                        <a:srgbClr val="FFFFFF"/>
                      </a:solidFill>
                      <a:prstDash val="solid"/>
                    </a:lnR>
                    <a:solidFill>
                      <a:srgbClr val="D0D8E8"/>
                    </a:solidFill>
                  </a:tcPr>
                </a:tc>
                <a:extLst>
                  <a:ext uri="{0D108BD9-81ED-4DB2-BD59-A6C34878D82A}">
                    <a16:rowId xmlns:a16="http://schemas.microsoft.com/office/drawing/2014/main" val="10001"/>
                  </a:ext>
                </a:extLst>
              </a:tr>
            </a:tbl>
          </a:graphicData>
        </a:graphic>
      </p:graphicFrame>
      <p:sp>
        <p:nvSpPr>
          <p:cNvPr id="10" name="object 5"/>
          <p:cNvSpPr txBox="1"/>
          <p:nvPr/>
        </p:nvSpPr>
        <p:spPr>
          <a:xfrm>
            <a:off x="816865" y="4459547"/>
            <a:ext cx="3918585" cy="1474763"/>
          </a:xfrm>
          <a:prstGeom prst="rect">
            <a:avLst/>
          </a:prstGeom>
        </p:spPr>
        <p:txBody>
          <a:bodyPr vert="horz" wrap="square" lIns="0" tIns="0" rIns="0" bIns="0" rtlCol="0">
            <a:spAutoFit/>
          </a:bodyPr>
          <a:lstStyle/>
          <a:p>
            <a:pPr marL="12700">
              <a:lnSpc>
                <a:spcPts val="1410"/>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1 </a:t>
            </a:r>
            <a:r>
              <a:rPr sz="1200" dirty="0">
                <a:latin typeface="Times New Roman"/>
                <a:cs typeface="Times New Roman"/>
              </a:rPr>
              <a:t>– num</a:t>
            </a:r>
            <a:r>
              <a:rPr sz="1200" spc="-5" dirty="0">
                <a:latin typeface="Times New Roman"/>
                <a:cs typeface="Times New Roman"/>
              </a:rPr>
              <a:t>er</a:t>
            </a:r>
            <a:r>
              <a:rPr sz="1200" dirty="0">
                <a:latin typeface="Times New Roman"/>
                <a:cs typeface="Times New Roman"/>
              </a:rPr>
              <a: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1 th</a:t>
            </a:r>
            <a:r>
              <a:rPr sz="1200" spc="-5" dirty="0">
                <a:latin typeface="Times New Roman"/>
                <a:cs typeface="Times New Roman"/>
              </a:rPr>
              <a:t>r</a:t>
            </a:r>
            <a:r>
              <a:rPr sz="1200" dirty="0">
                <a:latin typeface="Times New Roman"/>
                <a:cs typeface="Times New Roman"/>
              </a:rPr>
              <a:t>u 9</a:t>
            </a:r>
          </a:p>
          <a:p>
            <a:pPr marL="12700">
              <a:lnSpc>
                <a:spcPts val="1380"/>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2 </a:t>
            </a:r>
            <a:r>
              <a:rPr sz="1200" dirty="0">
                <a:latin typeface="Times New Roman"/>
                <a:cs typeface="Times New Roman"/>
              </a:rPr>
              <a:t>– </a:t>
            </a:r>
            <a:r>
              <a:rPr sz="1200" spc="-5" dirty="0">
                <a:latin typeface="Times New Roman"/>
                <a:cs typeface="Times New Roman"/>
              </a:rPr>
              <a:t>a</a:t>
            </a:r>
            <a:r>
              <a:rPr sz="1200" dirty="0">
                <a:latin typeface="Times New Roman"/>
                <a:cs typeface="Times New Roman"/>
              </a:rPr>
              <a:t>lph</a:t>
            </a:r>
            <a:r>
              <a:rPr sz="1200" spc="-5" dirty="0">
                <a:latin typeface="Times New Roman"/>
                <a:cs typeface="Times New Roman"/>
              </a:rPr>
              <a:t>a</a:t>
            </a:r>
            <a:r>
              <a:rPr sz="1200" dirty="0">
                <a:latin typeface="Times New Roman"/>
                <a:cs typeface="Times New Roman"/>
              </a:rPr>
              <a:t>b</a:t>
            </a:r>
            <a:r>
              <a:rPr sz="1200" spc="-5" dirty="0">
                <a:latin typeface="Times New Roman"/>
                <a:cs typeface="Times New Roman"/>
              </a:rPr>
              <a:t>e</a:t>
            </a:r>
            <a:r>
              <a:rPr sz="1200" dirty="0">
                <a:latin typeface="Times New Roman"/>
                <a:cs typeface="Times New Roman"/>
              </a:rPr>
              <a:t>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a:t>
            </a:r>
            <a:r>
              <a:rPr sz="1200" spc="-60" dirty="0">
                <a:latin typeface="Times New Roman"/>
                <a:cs typeface="Times New Roman"/>
              </a:rPr>
              <a:t> </a:t>
            </a:r>
            <a:r>
              <a:rPr sz="1200" dirty="0">
                <a:latin typeface="Times New Roman"/>
                <a:cs typeface="Times New Roman"/>
              </a:rPr>
              <a:t>A</a:t>
            </a:r>
            <a:r>
              <a:rPr sz="1200" spc="-75" dirty="0">
                <a:latin typeface="Times New Roman"/>
                <a:cs typeface="Times New Roman"/>
              </a:rPr>
              <a:t> </a:t>
            </a:r>
            <a:r>
              <a:rPr sz="1200" dirty="0">
                <a:latin typeface="Times New Roman"/>
                <a:cs typeface="Times New Roman"/>
              </a:rPr>
              <a:t>th</a:t>
            </a:r>
            <a:r>
              <a:rPr sz="1200" spc="-5" dirty="0">
                <a:latin typeface="Times New Roman"/>
                <a:cs typeface="Times New Roman"/>
              </a:rPr>
              <a:t>r</a:t>
            </a:r>
            <a:r>
              <a:rPr sz="1200" dirty="0">
                <a:latin typeface="Times New Roman"/>
                <a:cs typeface="Times New Roman"/>
              </a:rPr>
              <a:t>u</a:t>
            </a:r>
            <a:r>
              <a:rPr sz="1200" spc="10" dirty="0">
                <a:latin typeface="Times New Roman"/>
                <a:cs typeface="Times New Roman"/>
              </a:rPr>
              <a:t> </a:t>
            </a:r>
            <a:r>
              <a:rPr sz="1200" dirty="0">
                <a:latin typeface="Times New Roman"/>
                <a:cs typeface="Times New Roman"/>
              </a:rPr>
              <a:t>Z</a:t>
            </a:r>
            <a:r>
              <a:rPr sz="1200" spc="-15" dirty="0">
                <a:latin typeface="Times New Roman"/>
                <a:cs typeface="Times New Roman"/>
              </a:rPr>
              <a:t> </a:t>
            </a:r>
            <a:r>
              <a:rPr sz="1200" spc="-5" dirty="0">
                <a:latin typeface="Times New Roman"/>
                <a:cs typeface="Times New Roman"/>
              </a:rPr>
              <a:t>(</a:t>
            </a:r>
            <a:r>
              <a:rPr sz="1200" dirty="0">
                <a:latin typeface="Times New Roman"/>
                <a:cs typeface="Times New Roman"/>
              </a:rPr>
              <a:t>minus S, </a:t>
            </a:r>
            <a:r>
              <a:rPr sz="1200" spc="-15" dirty="0">
                <a:latin typeface="Times New Roman"/>
                <a:cs typeface="Times New Roman"/>
              </a:rPr>
              <a:t>L</a:t>
            </a:r>
            <a:r>
              <a:rPr sz="1200" dirty="0">
                <a:latin typeface="Times New Roman"/>
                <a:cs typeface="Times New Roman"/>
              </a:rPr>
              <a:t>, </a:t>
            </a:r>
            <a:r>
              <a:rPr sz="1200" spc="-5" dirty="0">
                <a:latin typeface="Times New Roman"/>
                <a:cs typeface="Times New Roman"/>
              </a:rPr>
              <a:t>O</a:t>
            </a:r>
            <a:r>
              <a:rPr sz="1200" dirty="0">
                <a:latin typeface="Times New Roman"/>
                <a:cs typeface="Times New Roman"/>
              </a:rPr>
              <a:t>,</a:t>
            </a:r>
            <a:r>
              <a:rPr sz="1200" spc="20" dirty="0">
                <a:latin typeface="Times New Roman"/>
                <a:cs typeface="Times New Roman"/>
              </a:rPr>
              <a:t> </a:t>
            </a:r>
            <a:r>
              <a:rPr sz="1200" spc="-20" dirty="0">
                <a:latin typeface="Times New Roman"/>
                <a:cs typeface="Times New Roman"/>
              </a:rPr>
              <a:t>I</a:t>
            </a:r>
            <a:r>
              <a:rPr sz="1200" dirty="0">
                <a:latin typeface="Times New Roman"/>
                <a:cs typeface="Times New Roman"/>
              </a:rPr>
              <a:t>,  </a:t>
            </a:r>
            <a:r>
              <a:rPr sz="1200" spc="-10" dirty="0">
                <a:latin typeface="Times New Roman"/>
                <a:cs typeface="Times New Roman"/>
              </a:rPr>
              <a:t>B</a:t>
            </a:r>
            <a:r>
              <a:rPr sz="1200" dirty="0">
                <a:latin typeface="Times New Roman"/>
                <a:cs typeface="Times New Roman"/>
              </a:rPr>
              <a:t>,</a:t>
            </a:r>
            <a:r>
              <a:rPr sz="1200" spc="10" dirty="0">
                <a:latin typeface="Times New Roman"/>
                <a:cs typeface="Times New Roman"/>
              </a:rPr>
              <a:t> </a:t>
            </a:r>
            <a:r>
              <a:rPr sz="1200" spc="-5" dirty="0">
                <a:latin typeface="Times New Roman"/>
                <a:cs typeface="Times New Roman"/>
              </a:rPr>
              <a:t>Z</a:t>
            </a:r>
            <a:r>
              <a:rPr sz="1200" dirty="0">
                <a:latin typeface="Times New Roman"/>
                <a:cs typeface="Times New Roman"/>
              </a:rPr>
              <a:t>)</a:t>
            </a:r>
          </a:p>
          <a:p>
            <a:pPr marL="469900" marR="480695" indent="-457200">
              <a:lnSpc>
                <a:spcPts val="1380"/>
              </a:lnSpc>
              <a:spcBef>
                <a:spcPts val="65"/>
              </a:spcBef>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3 </a:t>
            </a:r>
            <a:r>
              <a:rPr sz="1200" dirty="0">
                <a:latin typeface="Times New Roman"/>
                <a:cs typeface="Times New Roman"/>
              </a:rPr>
              <a:t>– </a:t>
            </a:r>
            <a:r>
              <a:rPr sz="1200" spc="-5" dirty="0">
                <a:latin typeface="Times New Roman"/>
                <a:cs typeface="Times New Roman"/>
              </a:rPr>
              <a:t>a</a:t>
            </a:r>
            <a:r>
              <a:rPr sz="1200" dirty="0">
                <a:latin typeface="Times New Roman"/>
                <a:cs typeface="Times New Roman"/>
              </a:rPr>
              <a:t>lph</a:t>
            </a:r>
            <a:r>
              <a:rPr sz="1200" spc="-5" dirty="0">
                <a:latin typeface="Times New Roman"/>
                <a:cs typeface="Times New Roman"/>
              </a:rPr>
              <a:t>a-</a:t>
            </a:r>
            <a:r>
              <a:rPr sz="1200" dirty="0">
                <a:latin typeface="Times New Roman"/>
                <a:cs typeface="Times New Roman"/>
              </a:rPr>
              <a:t>nu</a:t>
            </a:r>
            <a:r>
              <a:rPr sz="1200" spc="10" dirty="0">
                <a:latin typeface="Times New Roman"/>
                <a:cs typeface="Times New Roman"/>
              </a:rPr>
              <a:t>m</a:t>
            </a:r>
            <a:r>
              <a:rPr sz="1200" spc="5" dirty="0">
                <a:latin typeface="Times New Roman"/>
                <a:cs typeface="Times New Roman"/>
              </a:rPr>
              <a:t>e</a:t>
            </a:r>
            <a:r>
              <a:rPr sz="1200" spc="-5" dirty="0">
                <a:latin typeface="Times New Roman"/>
                <a:cs typeface="Times New Roman"/>
              </a:rPr>
              <a:t>r</a:t>
            </a:r>
            <a:r>
              <a:rPr sz="1200" dirty="0">
                <a:latin typeface="Times New Roman"/>
                <a:cs typeface="Times New Roman"/>
              </a:rPr>
              <a:t>ic</a:t>
            </a:r>
            <a:r>
              <a:rPr sz="1200" spc="-5" dirty="0">
                <a:latin typeface="Times New Roman"/>
                <a:cs typeface="Times New Roman"/>
              </a:rPr>
              <a:t> </a:t>
            </a:r>
            <a:r>
              <a:rPr sz="120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0 th</a:t>
            </a:r>
            <a:r>
              <a:rPr sz="1200" spc="-5" dirty="0">
                <a:latin typeface="Times New Roman"/>
                <a:cs typeface="Times New Roman"/>
              </a:rPr>
              <a:t>r</a:t>
            </a:r>
            <a:r>
              <a:rPr sz="1200" dirty="0">
                <a:latin typeface="Times New Roman"/>
                <a:cs typeface="Times New Roman"/>
              </a:rPr>
              <a:t>u 9 </a:t>
            </a:r>
            <a:r>
              <a:rPr sz="1200" spc="-5" dirty="0">
                <a:latin typeface="Times New Roman"/>
                <a:cs typeface="Times New Roman"/>
              </a:rPr>
              <a:t>a</a:t>
            </a:r>
            <a:r>
              <a:rPr sz="1200" dirty="0">
                <a:latin typeface="Times New Roman"/>
                <a:cs typeface="Times New Roman"/>
              </a:rPr>
              <a:t>nd</a:t>
            </a:r>
            <a:r>
              <a:rPr sz="1200" spc="-50" dirty="0">
                <a:latin typeface="Times New Roman"/>
                <a:cs typeface="Times New Roman"/>
              </a:rPr>
              <a:t> </a:t>
            </a:r>
            <a:r>
              <a:rPr sz="1200" dirty="0">
                <a:latin typeface="Times New Roman"/>
                <a:cs typeface="Times New Roman"/>
              </a:rPr>
              <a:t>A</a:t>
            </a:r>
            <a:r>
              <a:rPr sz="1200" spc="-65" dirty="0">
                <a:latin typeface="Times New Roman"/>
                <a:cs typeface="Times New Roman"/>
              </a:rPr>
              <a:t> </a:t>
            </a:r>
            <a:r>
              <a:rPr sz="1200" dirty="0">
                <a:latin typeface="Times New Roman"/>
                <a:cs typeface="Times New Roman"/>
              </a:rPr>
              <a:t>th</a:t>
            </a:r>
            <a:r>
              <a:rPr sz="1200" spc="-5" dirty="0">
                <a:latin typeface="Times New Roman"/>
                <a:cs typeface="Times New Roman"/>
              </a:rPr>
              <a:t>r</a:t>
            </a:r>
            <a:r>
              <a:rPr sz="1200" dirty="0">
                <a:latin typeface="Times New Roman"/>
                <a:cs typeface="Times New Roman"/>
              </a:rPr>
              <a:t>u Z</a:t>
            </a:r>
            <a:r>
              <a:rPr lang="en-US" sz="1200" dirty="0">
                <a:latin typeface="Times New Roman"/>
                <a:cs typeface="Times New Roman"/>
              </a:rPr>
              <a:t> </a:t>
            </a:r>
          </a:p>
          <a:p>
            <a:pPr marL="469900" marR="480695" indent="-457200">
              <a:lnSpc>
                <a:spcPts val="1380"/>
              </a:lnSpc>
              <a:spcBef>
                <a:spcPts val="65"/>
              </a:spcBef>
            </a:pPr>
            <a:r>
              <a:rPr lang="en-US" sz="1200" dirty="0">
                <a:latin typeface="Times New Roman"/>
                <a:cs typeface="Times New Roman"/>
              </a:rPr>
              <a:t>	</a:t>
            </a:r>
            <a:r>
              <a:rPr sz="1200" dirty="0">
                <a:latin typeface="Times New Roman"/>
                <a:cs typeface="Times New Roman"/>
              </a:rPr>
              <a:t> </a:t>
            </a:r>
            <a:r>
              <a:rPr lang="en-US" sz="1200" dirty="0">
                <a:latin typeface="Times New Roman"/>
                <a:cs typeface="Times New Roman"/>
              </a:rPr>
              <a:t>           </a:t>
            </a:r>
            <a:r>
              <a:rPr sz="1200" spc="-5" dirty="0">
                <a:latin typeface="Times New Roman"/>
                <a:cs typeface="Times New Roman"/>
              </a:rPr>
              <a:t>(</a:t>
            </a:r>
            <a:r>
              <a:rPr sz="1200" dirty="0">
                <a:latin typeface="Times New Roman"/>
                <a:cs typeface="Times New Roman"/>
              </a:rPr>
              <a:t>minus S,</a:t>
            </a:r>
            <a:r>
              <a:rPr sz="1200" spc="10" dirty="0">
                <a:latin typeface="Times New Roman"/>
                <a:cs typeface="Times New Roman"/>
              </a:rPr>
              <a:t> </a:t>
            </a:r>
            <a:r>
              <a:rPr sz="1200" spc="-30" dirty="0">
                <a:latin typeface="Times New Roman"/>
                <a:cs typeface="Times New Roman"/>
              </a:rPr>
              <a:t>L</a:t>
            </a:r>
            <a:r>
              <a:rPr sz="1200" dirty="0">
                <a:latin typeface="Times New Roman"/>
                <a:cs typeface="Times New Roman"/>
              </a:rPr>
              <a:t>, </a:t>
            </a:r>
            <a:r>
              <a:rPr sz="1200" spc="-5" dirty="0">
                <a:latin typeface="Times New Roman"/>
                <a:cs typeface="Times New Roman"/>
              </a:rPr>
              <a:t>O</a:t>
            </a:r>
            <a:r>
              <a:rPr sz="1200" dirty="0">
                <a:latin typeface="Times New Roman"/>
                <a:cs typeface="Times New Roman"/>
              </a:rPr>
              <a:t>,</a:t>
            </a:r>
            <a:r>
              <a:rPr sz="1200" spc="10" dirty="0">
                <a:latin typeface="Times New Roman"/>
                <a:cs typeface="Times New Roman"/>
              </a:rPr>
              <a:t> </a:t>
            </a:r>
            <a:r>
              <a:rPr sz="1200" spc="-20" dirty="0">
                <a:latin typeface="Times New Roman"/>
                <a:cs typeface="Times New Roman"/>
              </a:rPr>
              <a:t>I</a:t>
            </a:r>
            <a:r>
              <a:rPr sz="1200" dirty="0">
                <a:latin typeface="Times New Roman"/>
                <a:cs typeface="Times New Roman"/>
              </a:rPr>
              <a:t>,</a:t>
            </a:r>
            <a:r>
              <a:rPr sz="1200" spc="10" dirty="0">
                <a:latin typeface="Times New Roman"/>
                <a:cs typeface="Times New Roman"/>
              </a:rPr>
              <a:t> </a:t>
            </a:r>
            <a:r>
              <a:rPr sz="1200" spc="-10" dirty="0">
                <a:latin typeface="Times New Roman"/>
                <a:cs typeface="Times New Roman"/>
              </a:rPr>
              <a:t>B</a:t>
            </a:r>
            <a:r>
              <a:rPr sz="1200" dirty="0">
                <a:latin typeface="Times New Roman"/>
                <a:cs typeface="Times New Roman"/>
              </a:rPr>
              <a:t>,</a:t>
            </a:r>
            <a:r>
              <a:rPr sz="1200" spc="10" dirty="0">
                <a:latin typeface="Times New Roman"/>
                <a:cs typeface="Times New Roman"/>
              </a:rPr>
              <a:t> </a:t>
            </a:r>
            <a:r>
              <a:rPr sz="1200" spc="-15" dirty="0">
                <a:latin typeface="Times New Roman"/>
                <a:cs typeface="Times New Roman"/>
              </a:rPr>
              <a:t>Z</a:t>
            </a:r>
            <a:r>
              <a:rPr sz="1200" dirty="0">
                <a:latin typeface="Times New Roman"/>
                <a:cs typeface="Times New Roman"/>
              </a:rPr>
              <a:t>)</a:t>
            </a:r>
          </a:p>
          <a:p>
            <a:pPr marL="12700">
              <a:lnSpc>
                <a:spcPts val="1315"/>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4 </a:t>
            </a:r>
            <a:r>
              <a:rPr sz="1200" dirty="0">
                <a:latin typeface="Times New Roman"/>
                <a:cs typeface="Times New Roman"/>
              </a:rPr>
              <a:t>– num</a:t>
            </a:r>
            <a:r>
              <a:rPr sz="1200" spc="-5" dirty="0">
                <a:latin typeface="Times New Roman"/>
                <a:cs typeface="Times New Roman"/>
              </a:rPr>
              <a:t>er</a:t>
            </a:r>
            <a:r>
              <a:rPr sz="1200" dirty="0">
                <a:latin typeface="Times New Roman"/>
                <a:cs typeface="Times New Roman"/>
              </a:rPr>
              <a: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0 th</a:t>
            </a:r>
            <a:r>
              <a:rPr sz="1200" spc="-5" dirty="0">
                <a:latin typeface="Times New Roman"/>
                <a:cs typeface="Times New Roman"/>
              </a:rPr>
              <a:t>r</a:t>
            </a:r>
            <a:r>
              <a:rPr sz="1200" dirty="0">
                <a:latin typeface="Times New Roman"/>
                <a:cs typeface="Times New Roman"/>
              </a:rPr>
              <a:t>u 9</a:t>
            </a:r>
          </a:p>
          <a:p>
            <a:pPr marL="12700">
              <a:lnSpc>
                <a:spcPts val="1380"/>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5 </a:t>
            </a:r>
            <a:r>
              <a:rPr sz="1200" dirty="0">
                <a:latin typeface="Times New Roman"/>
                <a:cs typeface="Times New Roman"/>
              </a:rPr>
              <a:t>– </a:t>
            </a:r>
            <a:r>
              <a:rPr sz="1200" spc="-5" dirty="0">
                <a:latin typeface="Times New Roman"/>
                <a:cs typeface="Times New Roman"/>
              </a:rPr>
              <a:t>a</a:t>
            </a:r>
            <a:r>
              <a:rPr sz="1200" dirty="0">
                <a:latin typeface="Times New Roman"/>
                <a:cs typeface="Times New Roman"/>
              </a:rPr>
              <a:t>lph</a:t>
            </a:r>
            <a:r>
              <a:rPr sz="1200" spc="-5" dirty="0">
                <a:latin typeface="Times New Roman"/>
                <a:cs typeface="Times New Roman"/>
              </a:rPr>
              <a:t>a</a:t>
            </a:r>
            <a:r>
              <a:rPr sz="1200" dirty="0">
                <a:latin typeface="Times New Roman"/>
                <a:cs typeface="Times New Roman"/>
              </a:rPr>
              <a:t>b</a:t>
            </a:r>
            <a:r>
              <a:rPr sz="1200" spc="-5" dirty="0">
                <a:latin typeface="Times New Roman"/>
                <a:cs typeface="Times New Roman"/>
              </a:rPr>
              <a:t>e</a:t>
            </a:r>
            <a:r>
              <a:rPr sz="1200" dirty="0">
                <a:latin typeface="Times New Roman"/>
                <a:cs typeface="Times New Roman"/>
              </a:rPr>
              <a:t>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a:t>
            </a:r>
            <a:r>
              <a:rPr sz="1200" spc="-60" dirty="0">
                <a:latin typeface="Times New Roman"/>
                <a:cs typeface="Times New Roman"/>
              </a:rPr>
              <a:t> </a:t>
            </a:r>
            <a:r>
              <a:rPr sz="1200" dirty="0">
                <a:latin typeface="Times New Roman"/>
                <a:cs typeface="Times New Roman"/>
              </a:rPr>
              <a:t>A</a:t>
            </a:r>
            <a:r>
              <a:rPr sz="1200" spc="-75" dirty="0">
                <a:latin typeface="Times New Roman"/>
                <a:cs typeface="Times New Roman"/>
              </a:rPr>
              <a:t> </a:t>
            </a:r>
            <a:r>
              <a:rPr sz="1200" dirty="0">
                <a:latin typeface="Times New Roman"/>
                <a:cs typeface="Times New Roman"/>
              </a:rPr>
              <a:t>th</a:t>
            </a:r>
            <a:r>
              <a:rPr sz="1200" spc="-5" dirty="0">
                <a:latin typeface="Times New Roman"/>
                <a:cs typeface="Times New Roman"/>
              </a:rPr>
              <a:t>r</a:t>
            </a:r>
            <a:r>
              <a:rPr sz="1200" dirty="0">
                <a:latin typeface="Times New Roman"/>
                <a:cs typeface="Times New Roman"/>
              </a:rPr>
              <a:t>u</a:t>
            </a:r>
            <a:r>
              <a:rPr sz="1200" spc="10" dirty="0">
                <a:latin typeface="Times New Roman"/>
                <a:cs typeface="Times New Roman"/>
              </a:rPr>
              <a:t> </a:t>
            </a:r>
            <a:r>
              <a:rPr sz="1200" dirty="0">
                <a:latin typeface="Times New Roman"/>
                <a:cs typeface="Times New Roman"/>
              </a:rPr>
              <a:t>Z</a:t>
            </a:r>
            <a:r>
              <a:rPr sz="1200" spc="-15" dirty="0">
                <a:latin typeface="Times New Roman"/>
                <a:cs typeface="Times New Roman"/>
              </a:rPr>
              <a:t> </a:t>
            </a:r>
            <a:r>
              <a:rPr sz="1200" spc="-5" dirty="0">
                <a:latin typeface="Times New Roman"/>
                <a:cs typeface="Times New Roman"/>
              </a:rPr>
              <a:t>(</a:t>
            </a:r>
            <a:r>
              <a:rPr sz="1200" dirty="0">
                <a:latin typeface="Times New Roman"/>
                <a:cs typeface="Times New Roman"/>
              </a:rPr>
              <a:t>minus S, </a:t>
            </a:r>
            <a:r>
              <a:rPr sz="1200" spc="-15" dirty="0">
                <a:latin typeface="Times New Roman"/>
                <a:cs typeface="Times New Roman"/>
              </a:rPr>
              <a:t>L</a:t>
            </a:r>
            <a:r>
              <a:rPr sz="1200" dirty="0">
                <a:latin typeface="Times New Roman"/>
                <a:cs typeface="Times New Roman"/>
              </a:rPr>
              <a:t>, </a:t>
            </a:r>
            <a:r>
              <a:rPr sz="1200" spc="-5" dirty="0">
                <a:latin typeface="Times New Roman"/>
                <a:cs typeface="Times New Roman"/>
              </a:rPr>
              <a:t>O</a:t>
            </a:r>
            <a:r>
              <a:rPr sz="1200" dirty="0">
                <a:latin typeface="Times New Roman"/>
                <a:cs typeface="Times New Roman"/>
              </a:rPr>
              <a:t>,</a:t>
            </a:r>
            <a:r>
              <a:rPr sz="1200" spc="20" dirty="0">
                <a:latin typeface="Times New Roman"/>
                <a:cs typeface="Times New Roman"/>
              </a:rPr>
              <a:t> </a:t>
            </a:r>
            <a:r>
              <a:rPr sz="1200" spc="-20" dirty="0">
                <a:latin typeface="Times New Roman"/>
                <a:cs typeface="Times New Roman"/>
              </a:rPr>
              <a:t>I</a:t>
            </a:r>
            <a:r>
              <a:rPr sz="1200" dirty="0">
                <a:latin typeface="Times New Roman"/>
                <a:cs typeface="Times New Roman"/>
              </a:rPr>
              <a:t>, </a:t>
            </a:r>
            <a:r>
              <a:rPr sz="1200" spc="-10" dirty="0">
                <a:latin typeface="Times New Roman"/>
                <a:cs typeface="Times New Roman"/>
              </a:rPr>
              <a:t>B</a:t>
            </a:r>
            <a:r>
              <a:rPr sz="1200" dirty="0">
                <a:latin typeface="Times New Roman"/>
                <a:cs typeface="Times New Roman"/>
              </a:rPr>
              <a:t>,</a:t>
            </a:r>
            <a:r>
              <a:rPr sz="1200" spc="10" dirty="0">
                <a:latin typeface="Times New Roman"/>
                <a:cs typeface="Times New Roman"/>
              </a:rPr>
              <a:t> </a:t>
            </a:r>
            <a:r>
              <a:rPr sz="1200" spc="-5" dirty="0">
                <a:latin typeface="Times New Roman"/>
                <a:cs typeface="Times New Roman"/>
              </a:rPr>
              <a:t>Z</a:t>
            </a:r>
            <a:r>
              <a:rPr sz="1200" dirty="0">
                <a:latin typeface="Times New Roman"/>
                <a:cs typeface="Times New Roman"/>
              </a:rPr>
              <a:t>)</a:t>
            </a:r>
          </a:p>
          <a:p>
            <a:pPr marL="469900" marR="480695" indent="-457200">
              <a:lnSpc>
                <a:spcPts val="1380"/>
              </a:lnSpc>
              <a:spcBef>
                <a:spcPts val="65"/>
              </a:spcBef>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6 </a:t>
            </a:r>
            <a:r>
              <a:rPr sz="1200" dirty="0">
                <a:latin typeface="Times New Roman"/>
                <a:cs typeface="Times New Roman"/>
              </a:rPr>
              <a:t>– </a:t>
            </a:r>
            <a:r>
              <a:rPr sz="1200" spc="-5" dirty="0">
                <a:latin typeface="Times New Roman"/>
                <a:cs typeface="Times New Roman"/>
              </a:rPr>
              <a:t>a</a:t>
            </a:r>
            <a:r>
              <a:rPr sz="1200" dirty="0">
                <a:latin typeface="Times New Roman"/>
                <a:cs typeface="Times New Roman"/>
              </a:rPr>
              <a:t>lph</a:t>
            </a:r>
            <a:r>
              <a:rPr sz="1200" spc="-5" dirty="0">
                <a:latin typeface="Times New Roman"/>
                <a:cs typeface="Times New Roman"/>
              </a:rPr>
              <a:t>a-</a:t>
            </a:r>
            <a:r>
              <a:rPr sz="1200" dirty="0">
                <a:latin typeface="Times New Roman"/>
                <a:cs typeface="Times New Roman"/>
              </a:rPr>
              <a:t>nu</a:t>
            </a:r>
            <a:r>
              <a:rPr sz="1200" spc="10" dirty="0">
                <a:latin typeface="Times New Roman"/>
                <a:cs typeface="Times New Roman"/>
              </a:rPr>
              <a:t>m</a:t>
            </a:r>
            <a:r>
              <a:rPr sz="1200" spc="5" dirty="0">
                <a:latin typeface="Times New Roman"/>
                <a:cs typeface="Times New Roman"/>
              </a:rPr>
              <a:t>e</a:t>
            </a:r>
            <a:r>
              <a:rPr sz="1200" spc="-5" dirty="0">
                <a:latin typeface="Times New Roman"/>
                <a:cs typeface="Times New Roman"/>
              </a:rPr>
              <a:t>r</a:t>
            </a:r>
            <a:r>
              <a:rPr sz="1200" dirty="0">
                <a:latin typeface="Times New Roman"/>
                <a:cs typeface="Times New Roman"/>
              </a:rPr>
              <a:t>ic</a:t>
            </a:r>
            <a:r>
              <a:rPr sz="1200" spc="-5" dirty="0">
                <a:latin typeface="Times New Roman"/>
                <a:cs typeface="Times New Roman"/>
              </a:rPr>
              <a:t> </a:t>
            </a:r>
            <a:r>
              <a:rPr sz="120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0 th</a:t>
            </a:r>
            <a:r>
              <a:rPr sz="1200" spc="-5" dirty="0">
                <a:latin typeface="Times New Roman"/>
                <a:cs typeface="Times New Roman"/>
              </a:rPr>
              <a:t>r</a:t>
            </a:r>
            <a:r>
              <a:rPr sz="1200" dirty="0">
                <a:latin typeface="Times New Roman"/>
                <a:cs typeface="Times New Roman"/>
              </a:rPr>
              <a:t>u 9 </a:t>
            </a:r>
            <a:r>
              <a:rPr sz="1200" spc="-5" dirty="0">
                <a:latin typeface="Times New Roman"/>
                <a:cs typeface="Times New Roman"/>
              </a:rPr>
              <a:t>a</a:t>
            </a:r>
            <a:r>
              <a:rPr sz="1200" dirty="0">
                <a:latin typeface="Times New Roman"/>
                <a:cs typeface="Times New Roman"/>
              </a:rPr>
              <a:t>nd</a:t>
            </a:r>
            <a:r>
              <a:rPr sz="1200" spc="-50" dirty="0">
                <a:latin typeface="Times New Roman"/>
                <a:cs typeface="Times New Roman"/>
              </a:rPr>
              <a:t> </a:t>
            </a:r>
            <a:r>
              <a:rPr sz="1200" dirty="0">
                <a:latin typeface="Times New Roman"/>
                <a:cs typeface="Times New Roman"/>
              </a:rPr>
              <a:t>A</a:t>
            </a:r>
            <a:r>
              <a:rPr sz="1200" spc="-65" dirty="0">
                <a:latin typeface="Times New Roman"/>
                <a:cs typeface="Times New Roman"/>
              </a:rPr>
              <a:t> </a:t>
            </a:r>
            <a:r>
              <a:rPr sz="1200" dirty="0">
                <a:latin typeface="Times New Roman"/>
                <a:cs typeface="Times New Roman"/>
              </a:rPr>
              <a:t>th</a:t>
            </a:r>
            <a:r>
              <a:rPr sz="1200" spc="-5" dirty="0">
                <a:latin typeface="Times New Roman"/>
                <a:cs typeface="Times New Roman"/>
              </a:rPr>
              <a:t>r</a:t>
            </a:r>
            <a:r>
              <a:rPr sz="1200" dirty="0">
                <a:latin typeface="Times New Roman"/>
                <a:cs typeface="Times New Roman"/>
              </a:rPr>
              <a:t>u Z </a:t>
            </a:r>
            <a:endParaRPr lang="en-US" sz="1200" dirty="0">
              <a:latin typeface="Times New Roman"/>
              <a:cs typeface="Times New Roman"/>
            </a:endParaRPr>
          </a:p>
          <a:p>
            <a:pPr marL="469900" marR="480695" indent="-457200">
              <a:lnSpc>
                <a:spcPts val="1380"/>
              </a:lnSpc>
              <a:spcBef>
                <a:spcPts val="65"/>
              </a:spcBef>
            </a:pPr>
            <a:r>
              <a:rPr lang="en-US" sz="1200" spc="-5" dirty="0">
                <a:latin typeface="Times New Roman"/>
                <a:cs typeface="Times New Roman"/>
              </a:rPr>
              <a:t>		</a:t>
            </a:r>
            <a:r>
              <a:rPr sz="1200" spc="-5" dirty="0">
                <a:latin typeface="Times New Roman"/>
                <a:cs typeface="Times New Roman"/>
              </a:rPr>
              <a:t>(</a:t>
            </a:r>
            <a:r>
              <a:rPr sz="1200" dirty="0">
                <a:latin typeface="Times New Roman"/>
                <a:cs typeface="Times New Roman"/>
              </a:rPr>
              <a:t>minus S,</a:t>
            </a:r>
            <a:r>
              <a:rPr sz="1200" spc="10" dirty="0">
                <a:latin typeface="Times New Roman"/>
                <a:cs typeface="Times New Roman"/>
              </a:rPr>
              <a:t> </a:t>
            </a:r>
            <a:r>
              <a:rPr sz="1200" spc="-30" dirty="0">
                <a:latin typeface="Times New Roman"/>
                <a:cs typeface="Times New Roman"/>
              </a:rPr>
              <a:t>L</a:t>
            </a:r>
            <a:r>
              <a:rPr sz="1200" dirty="0">
                <a:latin typeface="Times New Roman"/>
                <a:cs typeface="Times New Roman"/>
              </a:rPr>
              <a:t>, </a:t>
            </a:r>
            <a:r>
              <a:rPr sz="1200" spc="-5" dirty="0">
                <a:latin typeface="Times New Roman"/>
                <a:cs typeface="Times New Roman"/>
              </a:rPr>
              <a:t>O</a:t>
            </a:r>
            <a:r>
              <a:rPr sz="1200" dirty="0">
                <a:latin typeface="Times New Roman"/>
                <a:cs typeface="Times New Roman"/>
              </a:rPr>
              <a:t>,</a:t>
            </a:r>
            <a:r>
              <a:rPr sz="1200" spc="10" dirty="0">
                <a:latin typeface="Times New Roman"/>
                <a:cs typeface="Times New Roman"/>
              </a:rPr>
              <a:t> </a:t>
            </a:r>
            <a:r>
              <a:rPr sz="1200" spc="-20" dirty="0">
                <a:latin typeface="Times New Roman"/>
                <a:cs typeface="Times New Roman"/>
              </a:rPr>
              <a:t>I</a:t>
            </a:r>
            <a:r>
              <a:rPr sz="1200" dirty="0">
                <a:latin typeface="Times New Roman"/>
                <a:cs typeface="Times New Roman"/>
              </a:rPr>
              <a:t>,</a:t>
            </a:r>
            <a:r>
              <a:rPr sz="1200" spc="10" dirty="0">
                <a:latin typeface="Times New Roman"/>
                <a:cs typeface="Times New Roman"/>
              </a:rPr>
              <a:t> </a:t>
            </a:r>
            <a:r>
              <a:rPr sz="1200" spc="-10" dirty="0">
                <a:latin typeface="Times New Roman"/>
                <a:cs typeface="Times New Roman"/>
              </a:rPr>
              <a:t>B</a:t>
            </a:r>
            <a:r>
              <a:rPr sz="1200" dirty="0">
                <a:latin typeface="Times New Roman"/>
                <a:cs typeface="Times New Roman"/>
              </a:rPr>
              <a:t>,</a:t>
            </a:r>
            <a:r>
              <a:rPr sz="1200" spc="10" dirty="0">
                <a:latin typeface="Times New Roman"/>
                <a:cs typeface="Times New Roman"/>
              </a:rPr>
              <a:t> </a:t>
            </a:r>
            <a:r>
              <a:rPr sz="1200" spc="-15" dirty="0">
                <a:latin typeface="Times New Roman"/>
                <a:cs typeface="Times New Roman"/>
              </a:rPr>
              <a:t>Z</a:t>
            </a:r>
            <a:r>
              <a:rPr sz="1200" dirty="0">
                <a:latin typeface="Times New Roman"/>
                <a:cs typeface="Times New Roman"/>
              </a:rPr>
              <a:t>)</a:t>
            </a:r>
          </a:p>
        </p:txBody>
      </p:sp>
      <p:sp>
        <p:nvSpPr>
          <p:cNvPr id="11" name="object 6"/>
          <p:cNvSpPr txBox="1"/>
          <p:nvPr/>
        </p:nvSpPr>
        <p:spPr>
          <a:xfrm>
            <a:off x="5105400" y="4459547"/>
            <a:ext cx="3886200" cy="897682"/>
          </a:xfrm>
          <a:prstGeom prst="rect">
            <a:avLst/>
          </a:prstGeom>
        </p:spPr>
        <p:txBody>
          <a:bodyPr vert="horz" wrap="square" lIns="0" tIns="0" rIns="0" bIns="0" rtlCol="0">
            <a:spAutoFit/>
          </a:bodyPr>
          <a:lstStyle/>
          <a:p>
            <a:pPr marL="12700">
              <a:lnSpc>
                <a:spcPts val="1410"/>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7 </a:t>
            </a:r>
            <a:r>
              <a:rPr sz="1200" dirty="0">
                <a:latin typeface="Times New Roman"/>
                <a:cs typeface="Times New Roman"/>
              </a:rPr>
              <a:t>– num</a:t>
            </a:r>
            <a:r>
              <a:rPr sz="1200" spc="-5" dirty="0">
                <a:latin typeface="Times New Roman"/>
                <a:cs typeface="Times New Roman"/>
              </a:rPr>
              <a:t>er</a:t>
            </a:r>
            <a:r>
              <a:rPr sz="1200" dirty="0">
                <a:latin typeface="Times New Roman"/>
                <a:cs typeface="Times New Roman"/>
              </a:rPr>
              <a: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0 th</a:t>
            </a:r>
            <a:r>
              <a:rPr sz="1200" spc="-5" dirty="0">
                <a:latin typeface="Times New Roman"/>
                <a:cs typeface="Times New Roman"/>
              </a:rPr>
              <a:t>r</a:t>
            </a:r>
            <a:r>
              <a:rPr sz="1200" dirty="0">
                <a:latin typeface="Times New Roman"/>
                <a:cs typeface="Times New Roman"/>
              </a:rPr>
              <a:t>u 9</a:t>
            </a:r>
          </a:p>
          <a:p>
            <a:pPr marL="469900" marR="5080" indent="-457200">
              <a:lnSpc>
                <a:spcPts val="1380"/>
              </a:lnSpc>
              <a:spcBef>
                <a:spcPts val="65"/>
              </a:spcBef>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8 </a:t>
            </a:r>
            <a:r>
              <a:rPr sz="1200" dirty="0">
                <a:latin typeface="Times New Roman"/>
                <a:cs typeface="Times New Roman"/>
              </a:rPr>
              <a:t>– </a:t>
            </a:r>
            <a:r>
              <a:rPr sz="1200" spc="-5" dirty="0">
                <a:latin typeface="Times New Roman"/>
                <a:cs typeface="Times New Roman"/>
              </a:rPr>
              <a:t>a</a:t>
            </a:r>
            <a:r>
              <a:rPr sz="1200" dirty="0">
                <a:latin typeface="Times New Roman"/>
                <a:cs typeface="Times New Roman"/>
              </a:rPr>
              <a:t>lph</a:t>
            </a:r>
            <a:r>
              <a:rPr sz="1200" spc="-5" dirty="0">
                <a:latin typeface="Times New Roman"/>
                <a:cs typeface="Times New Roman"/>
              </a:rPr>
              <a:t>a</a:t>
            </a:r>
            <a:r>
              <a:rPr sz="1200" dirty="0">
                <a:latin typeface="Times New Roman"/>
                <a:cs typeface="Times New Roman"/>
              </a:rPr>
              <a:t>b</a:t>
            </a:r>
            <a:r>
              <a:rPr sz="1200" spc="-5" dirty="0">
                <a:latin typeface="Times New Roman"/>
                <a:cs typeface="Times New Roman"/>
              </a:rPr>
              <a:t>e</a:t>
            </a:r>
            <a:r>
              <a:rPr sz="1200" dirty="0">
                <a:latin typeface="Times New Roman"/>
                <a:cs typeface="Times New Roman"/>
              </a:rPr>
              <a:t>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A</a:t>
            </a:r>
            <a:r>
              <a:rPr sz="1200" spc="-5" dirty="0">
                <a:latin typeface="Times New Roman"/>
                <a:cs typeface="Times New Roman"/>
              </a:rPr>
              <a:t> </a:t>
            </a:r>
            <a:r>
              <a:rPr sz="1200" dirty="0">
                <a:latin typeface="Times New Roman"/>
                <a:cs typeface="Times New Roman"/>
              </a:rPr>
              <a:t>th</a:t>
            </a:r>
            <a:r>
              <a:rPr sz="1200" spc="-5" dirty="0">
                <a:latin typeface="Times New Roman"/>
                <a:cs typeface="Times New Roman"/>
              </a:rPr>
              <a:t>r</a:t>
            </a:r>
            <a:r>
              <a:rPr sz="1200" dirty="0">
                <a:latin typeface="Times New Roman"/>
                <a:cs typeface="Times New Roman"/>
              </a:rPr>
              <a:t>u</a:t>
            </a:r>
            <a:r>
              <a:rPr sz="1200" spc="10" dirty="0">
                <a:latin typeface="Times New Roman"/>
                <a:cs typeface="Times New Roman"/>
              </a:rPr>
              <a:t> </a:t>
            </a:r>
            <a:r>
              <a:rPr sz="1200" dirty="0">
                <a:latin typeface="Times New Roman"/>
                <a:cs typeface="Times New Roman"/>
              </a:rPr>
              <a:t>Z </a:t>
            </a:r>
            <a:r>
              <a:rPr sz="1200" spc="-5" dirty="0">
                <a:latin typeface="Times New Roman"/>
                <a:cs typeface="Times New Roman"/>
              </a:rPr>
              <a:t>(</a:t>
            </a:r>
            <a:r>
              <a:rPr sz="1200" dirty="0">
                <a:latin typeface="Times New Roman"/>
                <a:cs typeface="Times New Roman"/>
              </a:rPr>
              <a:t>minus S,</a:t>
            </a:r>
            <a:r>
              <a:rPr sz="1200" spc="10" dirty="0">
                <a:latin typeface="Times New Roman"/>
                <a:cs typeface="Times New Roman"/>
              </a:rPr>
              <a:t> </a:t>
            </a:r>
            <a:r>
              <a:rPr sz="1200" spc="-30" dirty="0">
                <a:latin typeface="Times New Roman"/>
                <a:cs typeface="Times New Roman"/>
              </a:rPr>
              <a:t>L</a:t>
            </a:r>
            <a:r>
              <a:rPr sz="1200" dirty="0">
                <a:latin typeface="Times New Roman"/>
                <a:cs typeface="Times New Roman"/>
              </a:rPr>
              <a:t>, </a:t>
            </a:r>
            <a:r>
              <a:rPr sz="1200" spc="-5" dirty="0">
                <a:latin typeface="Times New Roman"/>
                <a:cs typeface="Times New Roman"/>
              </a:rPr>
              <a:t>O</a:t>
            </a:r>
            <a:r>
              <a:rPr sz="1200" dirty="0">
                <a:latin typeface="Times New Roman"/>
                <a:cs typeface="Times New Roman"/>
              </a:rPr>
              <a:t>,</a:t>
            </a:r>
            <a:r>
              <a:rPr sz="1200" spc="10" dirty="0">
                <a:latin typeface="Times New Roman"/>
                <a:cs typeface="Times New Roman"/>
              </a:rPr>
              <a:t> </a:t>
            </a:r>
            <a:r>
              <a:rPr sz="1200" spc="-20" dirty="0">
                <a:latin typeface="Times New Roman"/>
                <a:cs typeface="Times New Roman"/>
              </a:rPr>
              <a:t>I</a:t>
            </a:r>
            <a:r>
              <a:rPr sz="1200" dirty="0">
                <a:latin typeface="Times New Roman"/>
                <a:cs typeface="Times New Roman"/>
              </a:rPr>
              <a:t>,</a:t>
            </a:r>
            <a:r>
              <a:rPr sz="1200" spc="10" dirty="0">
                <a:latin typeface="Times New Roman"/>
                <a:cs typeface="Times New Roman"/>
              </a:rPr>
              <a:t> </a:t>
            </a:r>
            <a:r>
              <a:rPr sz="1200" spc="-10" dirty="0">
                <a:latin typeface="Times New Roman"/>
                <a:cs typeface="Times New Roman"/>
              </a:rPr>
              <a:t>B</a:t>
            </a:r>
            <a:r>
              <a:rPr sz="1200" dirty="0">
                <a:latin typeface="Times New Roman"/>
                <a:cs typeface="Times New Roman"/>
              </a:rPr>
              <a:t>,</a:t>
            </a:r>
            <a:r>
              <a:rPr sz="1200" spc="10" dirty="0">
                <a:latin typeface="Times New Roman"/>
                <a:cs typeface="Times New Roman"/>
              </a:rPr>
              <a:t> </a:t>
            </a:r>
            <a:r>
              <a:rPr sz="1200" spc="-15" dirty="0">
                <a:latin typeface="Times New Roman"/>
                <a:cs typeface="Times New Roman"/>
              </a:rPr>
              <a:t>Z</a:t>
            </a:r>
            <a:r>
              <a:rPr sz="1200" dirty="0">
                <a:latin typeface="Times New Roman"/>
                <a:cs typeface="Times New Roman"/>
              </a:rPr>
              <a:t>)</a:t>
            </a:r>
          </a:p>
          <a:p>
            <a:pPr marL="469900" marR="5080" indent="-457200">
              <a:lnSpc>
                <a:spcPts val="1380"/>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9 </a:t>
            </a:r>
            <a:r>
              <a:rPr sz="1200" dirty="0">
                <a:latin typeface="Times New Roman"/>
                <a:cs typeface="Times New Roman"/>
              </a:rPr>
              <a:t>– </a:t>
            </a:r>
            <a:r>
              <a:rPr sz="1200" spc="-5" dirty="0">
                <a:latin typeface="Times New Roman"/>
                <a:cs typeface="Times New Roman"/>
              </a:rPr>
              <a:t>a</a:t>
            </a:r>
            <a:r>
              <a:rPr sz="1200" dirty="0">
                <a:latin typeface="Times New Roman"/>
                <a:cs typeface="Times New Roman"/>
              </a:rPr>
              <a:t>lph</a:t>
            </a:r>
            <a:r>
              <a:rPr sz="1200" spc="-5" dirty="0">
                <a:latin typeface="Times New Roman"/>
                <a:cs typeface="Times New Roman"/>
              </a:rPr>
              <a:t>a</a:t>
            </a:r>
            <a:r>
              <a:rPr sz="1200" dirty="0">
                <a:latin typeface="Times New Roman"/>
                <a:cs typeface="Times New Roman"/>
              </a:rPr>
              <a:t>b</a:t>
            </a:r>
            <a:r>
              <a:rPr sz="1200" spc="-5" dirty="0">
                <a:latin typeface="Times New Roman"/>
                <a:cs typeface="Times New Roman"/>
              </a:rPr>
              <a:t>e</a:t>
            </a:r>
            <a:r>
              <a:rPr sz="1200" dirty="0">
                <a:latin typeface="Times New Roman"/>
                <a:cs typeface="Times New Roman"/>
              </a:rPr>
              <a:t>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A</a:t>
            </a:r>
            <a:r>
              <a:rPr sz="1200" spc="-5" dirty="0">
                <a:latin typeface="Times New Roman"/>
                <a:cs typeface="Times New Roman"/>
              </a:rPr>
              <a:t> </a:t>
            </a:r>
            <a:r>
              <a:rPr sz="1200" dirty="0">
                <a:latin typeface="Times New Roman"/>
                <a:cs typeface="Times New Roman"/>
              </a:rPr>
              <a:t>th</a:t>
            </a:r>
            <a:r>
              <a:rPr sz="1200" spc="-5" dirty="0">
                <a:latin typeface="Times New Roman"/>
                <a:cs typeface="Times New Roman"/>
              </a:rPr>
              <a:t>r</a:t>
            </a:r>
            <a:r>
              <a:rPr sz="1200" dirty="0">
                <a:latin typeface="Times New Roman"/>
                <a:cs typeface="Times New Roman"/>
              </a:rPr>
              <a:t>u</a:t>
            </a:r>
            <a:r>
              <a:rPr sz="1200" spc="10" dirty="0">
                <a:latin typeface="Times New Roman"/>
                <a:cs typeface="Times New Roman"/>
              </a:rPr>
              <a:t> </a:t>
            </a:r>
            <a:r>
              <a:rPr sz="1200" dirty="0">
                <a:latin typeface="Times New Roman"/>
                <a:cs typeface="Times New Roman"/>
              </a:rPr>
              <a:t>Z </a:t>
            </a:r>
            <a:r>
              <a:rPr sz="1200" spc="-5" dirty="0">
                <a:latin typeface="Times New Roman"/>
                <a:cs typeface="Times New Roman"/>
              </a:rPr>
              <a:t>(</a:t>
            </a:r>
            <a:r>
              <a:rPr sz="1200" dirty="0">
                <a:latin typeface="Times New Roman"/>
                <a:cs typeface="Times New Roman"/>
              </a:rPr>
              <a:t>minus S,</a:t>
            </a:r>
            <a:r>
              <a:rPr sz="1200" spc="10" dirty="0">
                <a:latin typeface="Times New Roman"/>
                <a:cs typeface="Times New Roman"/>
              </a:rPr>
              <a:t> </a:t>
            </a:r>
            <a:r>
              <a:rPr sz="1200" spc="-30" dirty="0">
                <a:latin typeface="Times New Roman"/>
                <a:cs typeface="Times New Roman"/>
              </a:rPr>
              <a:t>L</a:t>
            </a:r>
            <a:r>
              <a:rPr sz="1200" dirty="0">
                <a:latin typeface="Times New Roman"/>
                <a:cs typeface="Times New Roman"/>
              </a:rPr>
              <a:t>, </a:t>
            </a:r>
            <a:r>
              <a:rPr sz="1200" spc="-5" dirty="0">
                <a:latin typeface="Times New Roman"/>
                <a:cs typeface="Times New Roman"/>
              </a:rPr>
              <a:t>O</a:t>
            </a:r>
            <a:r>
              <a:rPr sz="1200" dirty="0">
                <a:latin typeface="Times New Roman"/>
                <a:cs typeface="Times New Roman"/>
              </a:rPr>
              <a:t>,</a:t>
            </a:r>
            <a:r>
              <a:rPr sz="1200" spc="10" dirty="0">
                <a:latin typeface="Times New Roman"/>
                <a:cs typeface="Times New Roman"/>
              </a:rPr>
              <a:t> </a:t>
            </a:r>
            <a:r>
              <a:rPr sz="1200" spc="-20" dirty="0">
                <a:latin typeface="Times New Roman"/>
                <a:cs typeface="Times New Roman"/>
              </a:rPr>
              <a:t>I</a:t>
            </a:r>
            <a:r>
              <a:rPr sz="1200" dirty="0">
                <a:latin typeface="Times New Roman"/>
                <a:cs typeface="Times New Roman"/>
              </a:rPr>
              <a:t>,</a:t>
            </a:r>
            <a:r>
              <a:rPr sz="1200" spc="10" dirty="0">
                <a:latin typeface="Times New Roman"/>
                <a:cs typeface="Times New Roman"/>
              </a:rPr>
              <a:t> </a:t>
            </a:r>
            <a:r>
              <a:rPr sz="1200" spc="-10" dirty="0">
                <a:latin typeface="Times New Roman"/>
                <a:cs typeface="Times New Roman"/>
              </a:rPr>
              <a:t>B</a:t>
            </a:r>
            <a:r>
              <a:rPr sz="1200" dirty="0">
                <a:latin typeface="Times New Roman"/>
                <a:cs typeface="Times New Roman"/>
              </a:rPr>
              <a:t>,</a:t>
            </a:r>
            <a:r>
              <a:rPr sz="1200" spc="10" dirty="0">
                <a:latin typeface="Times New Roman"/>
                <a:cs typeface="Times New Roman"/>
              </a:rPr>
              <a:t> </a:t>
            </a:r>
            <a:r>
              <a:rPr sz="1200" spc="-15" dirty="0">
                <a:latin typeface="Times New Roman"/>
                <a:cs typeface="Times New Roman"/>
              </a:rPr>
              <a:t>Z</a:t>
            </a:r>
            <a:r>
              <a:rPr sz="1200" dirty="0">
                <a:latin typeface="Times New Roman"/>
                <a:cs typeface="Times New Roman"/>
              </a:rPr>
              <a:t>)</a:t>
            </a:r>
          </a:p>
          <a:p>
            <a:pPr marL="12700">
              <a:lnSpc>
                <a:spcPts val="1315"/>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10 </a:t>
            </a:r>
            <a:r>
              <a:rPr sz="1200" dirty="0">
                <a:latin typeface="Times New Roman"/>
                <a:cs typeface="Times New Roman"/>
              </a:rPr>
              <a:t>– num</a:t>
            </a:r>
            <a:r>
              <a:rPr sz="1200" spc="-5" dirty="0">
                <a:latin typeface="Times New Roman"/>
                <a:cs typeface="Times New Roman"/>
              </a:rPr>
              <a:t>er</a:t>
            </a:r>
            <a:r>
              <a:rPr sz="1200" dirty="0">
                <a:latin typeface="Times New Roman"/>
                <a:cs typeface="Times New Roman"/>
              </a:rPr>
              <a: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0 th</a:t>
            </a:r>
            <a:r>
              <a:rPr sz="1200" spc="-5" dirty="0">
                <a:latin typeface="Times New Roman"/>
                <a:cs typeface="Times New Roman"/>
              </a:rPr>
              <a:t>r</a:t>
            </a:r>
            <a:r>
              <a:rPr sz="1200" dirty="0">
                <a:latin typeface="Times New Roman"/>
                <a:cs typeface="Times New Roman"/>
              </a:rPr>
              <a:t>u 9</a:t>
            </a:r>
          </a:p>
          <a:p>
            <a:pPr marL="12700">
              <a:lnSpc>
                <a:spcPts val="1410"/>
              </a:lnSpc>
            </a:pPr>
            <a:r>
              <a:rPr sz="1200" b="1" spc="-15" dirty="0">
                <a:latin typeface="Times New Roman"/>
                <a:cs typeface="Times New Roman"/>
              </a:rPr>
              <a:t>P</a:t>
            </a:r>
            <a:r>
              <a:rPr sz="1200" b="1" dirty="0">
                <a:latin typeface="Times New Roman"/>
                <a:cs typeface="Times New Roman"/>
              </a:rPr>
              <a:t>osi</a:t>
            </a:r>
            <a:r>
              <a:rPr sz="1200" b="1" spc="-5" dirty="0">
                <a:latin typeface="Times New Roman"/>
                <a:cs typeface="Times New Roman"/>
              </a:rPr>
              <a:t>t</a:t>
            </a:r>
            <a:r>
              <a:rPr sz="1200" b="1" dirty="0">
                <a:latin typeface="Times New Roman"/>
                <a:cs typeface="Times New Roman"/>
              </a:rPr>
              <a:t>ion 11 </a:t>
            </a:r>
            <a:r>
              <a:rPr sz="1200" dirty="0">
                <a:latin typeface="Times New Roman"/>
                <a:cs typeface="Times New Roman"/>
              </a:rPr>
              <a:t>– num</a:t>
            </a:r>
            <a:r>
              <a:rPr sz="1200" spc="-5" dirty="0">
                <a:latin typeface="Times New Roman"/>
                <a:cs typeface="Times New Roman"/>
              </a:rPr>
              <a:t>er</a:t>
            </a:r>
            <a:r>
              <a:rPr sz="1200" dirty="0">
                <a:latin typeface="Times New Roman"/>
                <a:cs typeface="Times New Roman"/>
              </a:rPr>
              <a:t>ic</a:t>
            </a:r>
            <a:r>
              <a:rPr sz="1200" spc="-5" dirty="0">
                <a:latin typeface="Times New Roman"/>
                <a:cs typeface="Times New Roman"/>
              </a:rPr>
              <a:t> </a:t>
            </a:r>
            <a:r>
              <a:rPr sz="1200" spc="10" dirty="0">
                <a:latin typeface="Times New Roman"/>
                <a:cs typeface="Times New Roman"/>
              </a:rPr>
              <a:t>v</a:t>
            </a:r>
            <a:r>
              <a:rPr sz="1200" spc="5" dirty="0">
                <a:latin typeface="Times New Roman"/>
                <a:cs typeface="Times New Roman"/>
              </a:rPr>
              <a:t>a</a:t>
            </a:r>
            <a:r>
              <a:rPr sz="1200" dirty="0">
                <a:latin typeface="Times New Roman"/>
                <a:cs typeface="Times New Roman"/>
              </a:rPr>
              <a:t>lu</a:t>
            </a:r>
            <a:r>
              <a:rPr sz="1200" spc="-5" dirty="0">
                <a:latin typeface="Times New Roman"/>
                <a:cs typeface="Times New Roman"/>
              </a:rPr>
              <a:t>e</a:t>
            </a:r>
            <a:r>
              <a:rPr sz="1200" dirty="0">
                <a:latin typeface="Times New Roman"/>
                <a:cs typeface="Times New Roman"/>
              </a:rPr>
              <a:t>s 0 th</a:t>
            </a:r>
            <a:r>
              <a:rPr sz="1200" spc="-5" dirty="0">
                <a:latin typeface="Times New Roman"/>
                <a:cs typeface="Times New Roman"/>
              </a:rPr>
              <a:t>r</a:t>
            </a:r>
            <a:r>
              <a:rPr sz="1200" dirty="0">
                <a:latin typeface="Times New Roman"/>
                <a:cs typeface="Times New Roman"/>
              </a:rPr>
              <a:t>u 9</a:t>
            </a:r>
          </a:p>
        </p:txBody>
      </p:sp>
      <p:sp>
        <p:nvSpPr>
          <p:cNvPr id="3" name="Slide Number Placeholder 2"/>
          <p:cNvSpPr>
            <a:spLocks noGrp="1"/>
          </p:cNvSpPr>
          <p:nvPr>
            <p:ph type="sldNum" sz="quarter" idx="12"/>
          </p:nvPr>
        </p:nvSpPr>
        <p:spPr/>
        <p:txBody>
          <a:bodyPr/>
          <a:lstStyle/>
          <a:p>
            <a:pPr>
              <a:defRPr/>
            </a:pPr>
            <a:fld id="{358D3F3C-DE36-4CA1-9A7C-72BB7E1704A0}" type="slidenum">
              <a:rPr lang="en-US" smtClean="0"/>
              <a:pPr>
                <a:defRPr/>
              </a:pPr>
              <a:t>10</a:t>
            </a:fld>
            <a:endParaRPr lang="en-US" dirty="0"/>
          </a:p>
        </p:txBody>
      </p:sp>
    </p:spTree>
    <p:extLst>
      <p:ext uri="{BB962C8B-B14F-4D97-AF65-F5344CB8AC3E}">
        <p14:creationId xmlns:p14="http://schemas.microsoft.com/office/powerpoint/2010/main" val="2837836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0" dirty="0">
                <a:latin typeface="Times New Roman" panose="02020603050405020304" pitchFamily="18" charset="0"/>
                <a:cs typeface="Times New Roman" panose="02020603050405020304" pitchFamily="18" charset="0"/>
              </a:rPr>
              <a:t>MBI Generation and </a:t>
            </a:r>
            <a:br>
              <a:rPr lang="en-US" sz="3200" b="0" dirty="0">
                <a:latin typeface="Times New Roman" panose="02020603050405020304" pitchFamily="18" charset="0"/>
                <a:cs typeface="Times New Roman" panose="02020603050405020304" pitchFamily="18" charset="0"/>
              </a:rPr>
            </a:br>
            <a:r>
              <a:rPr lang="en-US" sz="3200" b="0" dirty="0">
                <a:latin typeface="Times New Roman" panose="02020603050405020304" pitchFamily="18" charset="0"/>
                <a:cs typeface="Times New Roman" panose="02020603050405020304" pitchFamily="18" charset="0"/>
              </a:rPr>
              <a:t>Transition Period</a:t>
            </a:r>
          </a:p>
        </p:txBody>
      </p:sp>
      <p:pic>
        <p:nvPicPr>
          <p:cNvPr id="7" name="Picture 6" descr="This figure depicts a notional transition timeline for the SSNRI.&#10;&#10;Jan 2018: Active MBI Generator and Translator Service&#10;&#10;April 2018:  Transition Period Begins&#10;&#10;April 2018 through April 2019: Conduct phased card issuance to beneficiaries&#10;&#10;April 2018 through December 2019: Accept/Process both HICN and MBI transactions&#10;&#10;January 2020: HICNs no longer exchanged with beneficiaries, providers, plans, and other third parties (with exceptions).&#10;" title="Transition Timeline"/>
          <p:cNvPicPr>
            <a:picLocks noChangeAspect="1"/>
          </p:cNvPicPr>
          <p:nvPr/>
        </p:nvPicPr>
        <p:blipFill>
          <a:blip r:embed="rId3"/>
          <a:stretch>
            <a:fillRect/>
          </a:stretch>
        </p:blipFill>
        <p:spPr>
          <a:xfrm>
            <a:off x="245538" y="1676400"/>
            <a:ext cx="8715582" cy="3733800"/>
          </a:xfrm>
          <a:prstGeom prst="rect">
            <a:avLst/>
          </a:prstGeom>
        </p:spPr>
      </p:pic>
      <p:sp>
        <p:nvSpPr>
          <p:cNvPr id="3" name="Slide Number Placeholder 2"/>
          <p:cNvSpPr>
            <a:spLocks noGrp="1"/>
          </p:cNvSpPr>
          <p:nvPr>
            <p:ph type="sldNum" sz="quarter" idx="12"/>
          </p:nvPr>
        </p:nvSpPr>
        <p:spPr/>
        <p:txBody>
          <a:bodyPr/>
          <a:lstStyle/>
          <a:p>
            <a:pPr>
              <a:defRPr/>
            </a:pPr>
            <a:fld id="{358D3F3C-DE36-4CA1-9A7C-72BB7E1704A0}" type="slidenum">
              <a:rPr lang="en-US" smtClean="0"/>
              <a:pPr>
                <a:defRPr/>
              </a:pPr>
              <a:t>11</a:t>
            </a:fld>
            <a:endParaRPr lang="en-US" dirty="0"/>
          </a:p>
        </p:txBody>
      </p:sp>
    </p:spTree>
    <p:extLst>
      <p:ext uri="{BB962C8B-B14F-4D97-AF65-F5344CB8AC3E}">
        <p14:creationId xmlns:p14="http://schemas.microsoft.com/office/powerpoint/2010/main" val="2024832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370"/>
            <a:ext cx="9144000" cy="845607"/>
          </a:xfrm>
        </p:spPr>
        <p:txBody>
          <a:bodyPr>
            <a:normAutofit/>
          </a:bodyPr>
          <a:lstStyle/>
          <a:p>
            <a:pPr algn="ctr"/>
            <a:r>
              <a:rPr lang="en-US" sz="3200" b="0" dirty="0">
                <a:latin typeface="Times New Roman" panose="02020603050405020304" pitchFamily="18" charset="0"/>
                <a:cs typeface="Times New Roman" panose="02020603050405020304" pitchFamily="18" charset="0"/>
              </a:rPr>
              <a:t>SSNRI Transition Period</a:t>
            </a:r>
          </a:p>
        </p:txBody>
      </p:sp>
      <p:sp>
        <p:nvSpPr>
          <p:cNvPr id="6" name="Content Placeholder 2"/>
          <p:cNvSpPr>
            <a:spLocks noGrp="1"/>
          </p:cNvSpPr>
          <p:nvPr>
            <p:ph idx="1"/>
          </p:nvPr>
        </p:nvSpPr>
        <p:spPr>
          <a:xfrm>
            <a:off x="269876" y="1117786"/>
            <a:ext cx="8610600" cy="5229778"/>
          </a:xfrm>
        </p:spPr>
        <p:txBody>
          <a:bodyPr>
            <a:noAutofit/>
          </a:bodyPr>
          <a:lstStyle/>
          <a:p>
            <a:pPr marL="342900" indent="-342900" eaLnBrk="0" fontAlgn="base" hangingPunct="0">
              <a:spcBef>
                <a:spcPts val="0"/>
              </a:spcBef>
              <a:spcAft>
                <a:spcPct val="0"/>
              </a:spcAft>
              <a:buFont typeface="Arial" charset="0"/>
              <a:buChar char="•"/>
            </a:pPr>
            <a:r>
              <a:rPr lang="en-US" sz="2000" dirty="0">
                <a:latin typeface="Times New Roman" panose="02020603050405020304" pitchFamily="18" charset="0"/>
                <a:cs typeface="Times New Roman" panose="02020603050405020304" pitchFamily="18" charset="0"/>
              </a:rPr>
              <a:t>CMS established a transition period during which the HICN or MBI will be accepted from providers, beneficiaries, plans, and other external stakeholders</a:t>
            </a:r>
          </a:p>
          <a:p>
            <a:pPr marL="342900" indent="-342900" eaLnBrk="0" fontAlgn="base" hangingPunct="0">
              <a:spcBef>
                <a:spcPts val="0"/>
              </a:spcBef>
              <a:spcAft>
                <a:spcPct val="0"/>
              </a:spcAft>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spcAft>
                <a:spcPct val="0"/>
              </a:spcAft>
              <a:buFont typeface="Arial" charset="0"/>
              <a:buChar char="•"/>
            </a:pPr>
            <a:r>
              <a:rPr lang="en-US" sz="2000" dirty="0">
                <a:latin typeface="Times New Roman" panose="02020603050405020304" pitchFamily="18" charset="0"/>
                <a:cs typeface="Times New Roman" panose="02020603050405020304" pitchFamily="18" charset="0"/>
              </a:rPr>
              <a:t>CMS expects the transition period to run from April 2018 through December 31, 2019</a:t>
            </a:r>
          </a:p>
          <a:p>
            <a:pPr marL="342900" indent="-342900" eaLnBrk="0" fontAlgn="base" hangingPunct="0">
              <a:spcBef>
                <a:spcPts val="0"/>
              </a:spcBef>
              <a:spcAft>
                <a:spcPct val="0"/>
              </a:spcAft>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spcAft>
                <a:spcPct val="0"/>
              </a:spcAft>
              <a:buFont typeface="Arial" charset="0"/>
              <a:buChar char="•"/>
            </a:pPr>
            <a:r>
              <a:rPr lang="en-US" sz="2000" dirty="0">
                <a:latin typeface="Times New Roman" panose="02020603050405020304" pitchFamily="18" charset="0"/>
                <a:cs typeface="Times New Roman" panose="02020603050405020304" pitchFamily="18" charset="0"/>
              </a:rPr>
              <a:t>CMS’ processes and systems will be updated to accept and return the MBI as of April 1, 2018. CMS will accept, use for processing, and return to stakeholders </a:t>
            </a:r>
            <a:r>
              <a:rPr lang="en-US" sz="2000" b="1" u="sng" dirty="0">
                <a:latin typeface="Times New Roman" panose="02020603050405020304" pitchFamily="18" charset="0"/>
                <a:cs typeface="Times New Roman" panose="02020603050405020304" pitchFamily="18" charset="0"/>
              </a:rPr>
              <a:t>either</a:t>
            </a:r>
            <a:r>
              <a:rPr lang="en-US" sz="2000" dirty="0">
                <a:latin typeface="Times New Roman" panose="02020603050405020304" pitchFamily="18" charset="0"/>
                <a:cs typeface="Times New Roman" panose="02020603050405020304" pitchFamily="18" charset="0"/>
              </a:rPr>
              <a:t> the MBI or the HICN </a:t>
            </a:r>
            <a:r>
              <a:rPr lang="en-US" sz="2000" b="1" dirty="0">
                <a:latin typeface="Times New Roman" panose="02020603050405020304" pitchFamily="18" charset="0"/>
                <a:cs typeface="Times New Roman" panose="02020603050405020304" pitchFamily="18" charset="0"/>
              </a:rPr>
              <a:t>during the transition period</a:t>
            </a:r>
          </a:p>
          <a:p>
            <a:pPr marL="0" indent="0" eaLnBrk="0" fontAlgn="base" hangingPunct="0">
              <a:spcBef>
                <a:spcPts val="0"/>
              </a:spcBef>
              <a:spcAft>
                <a:spcPct val="0"/>
              </a:spcAft>
              <a:buNone/>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spcAft>
                <a:spcPct val="0"/>
              </a:spcAft>
              <a:buFont typeface="Arial" charset="0"/>
              <a:buChar char="•"/>
            </a:pPr>
            <a:r>
              <a:rPr lang="en-US" sz="2000" dirty="0">
                <a:latin typeface="Times New Roman" panose="02020603050405020304" pitchFamily="18" charset="0"/>
                <a:cs typeface="Times New Roman" panose="02020603050405020304" pitchFamily="18" charset="0"/>
              </a:rPr>
              <a:t>All stakeholders who submit or receive transactions containing the HICN must modify their processes and systems to submit or exchange the MBI as of April 1, 2018. Stakeholders may submit </a:t>
            </a:r>
            <a:r>
              <a:rPr lang="en-US" sz="2000" b="1" u="sng" dirty="0">
                <a:latin typeface="Times New Roman" panose="02020603050405020304" pitchFamily="18" charset="0"/>
                <a:cs typeface="Times New Roman" panose="02020603050405020304" pitchFamily="18" charset="0"/>
              </a:rPr>
              <a:t>either</a:t>
            </a:r>
            <a:r>
              <a:rPr lang="en-US" sz="2000" dirty="0">
                <a:latin typeface="Times New Roman" panose="02020603050405020304" pitchFamily="18" charset="0"/>
                <a:cs typeface="Times New Roman" panose="02020603050405020304" pitchFamily="18" charset="0"/>
              </a:rPr>
              <a:t> the MBI or HICN </a:t>
            </a:r>
            <a:r>
              <a:rPr lang="en-US" sz="2000" b="1" dirty="0">
                <a:latin typeface="Times New Roman" panose="02020603050405020304" pitchFamily="18" charset="0"/>
                <a:cs typeface="Times New Roman" panose="02020603050405020304" pitchFamily="18" charset="0"/>
              </a:rPr>
              <a:t>during the transition period</a:t>
            </a:r>
          </a:p>
          <a:p>
            <a:pPr marL="0" indent="0" eaLnBrk="0" fontAlgn="base" hangingPunct="0">
              <a:spcBef>
                <a:spcPts val="0"/>
              </a:spcBef>
              <a:spcAft>
                <a:spcPct val="0"/>
              </a:spcAft>
              <a:buNone/>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spcAft>
                <a:spcPct val="0"/>
              </a:spcAft>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spcAft>
                <a:spcPct val="0"/>
              </a:spcAft>
              <a:buFont typeface="Arial" charset="0"/>
              <a:buChar char="•"/>
            </a:pPr>
            <a:endParaRPr lang="en-US" sz="2000" dirty="0">
              <a:latin typeface="Times New Roman" panose="02020603050405020304" pitchFamily="18" charset="0"/>
              <a:cs typeface="Times New Roman" panose="02020603050405020304" pitchFamily="18" charset="0"/>
            </a:endParaRPr>
          </a:p>
          <a:p>
            <a:pPr marL="0" indent="0" eaLnBrk="0" fontAlgn="base" hangingPunct="0">
              <a:spcAft>
                <a:spcPct val="0"/>
              </a:spcAft>
              <a:buNone/>
            </a:pPr>
            <a:endParaRPr lang="en-US" sz="20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358D3F3C-DE36-4CA1-9A7C-72BB7E1704A0}" type="slidenum">
              <a:rPr lang="en-US" smtClean="0"/>
              <a:pPr>
                <a:defRPr/>
              </a:pPr>
              <a:t>12</a:t>
            </a:fld>
            <a:endParaRPr lang="en-US" dirty="0"/>
          </a:p>
        </p:txBody>
      </p:sp>
    </p:spTree>
    <p:extLst>
      <p:ext uri="{BB962C8B-B14F-4D97-AF65-F5344CB8AC3E}">
        <p14:creationId xmlns:p14="http://schemas.microsoft.com/office/powerpoint/2010/main" val="537860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370"/>
            <a:ext cx="9144000" cy="845607"/>
          </a:xfrm>
        </p:spPr>
        <p:txBody>
          <a:bodyPr>
            <a:normAutofit/>
          </a:bodyPr>
          <a:lstStyle/>
          <a:p>
            <a:pPr algn="ctr"/>
            <a:r>
              <a:rPr lang="en-US" sz="3200" b="0" dirty="0">
                <a:latin typeface="Times New Roman" panose="02020603050405020304" pitchFamily="18" charset="0"/>
                <a:cs typeface="Times New Roman" panose="02020603050405020304" pitchFamily="18" charset="0"/>
              </a:rPr>
              <a:t>SSNRI Transition Period</a:t>
            </a:r>
          </a:p>
        </p:txBody>
      </p:sp>
      <p:sp>
        <p:nvSpPr>
          <p:cNvPr id="7" name="Content Placeholder 2"/>
          <p:cNvSpPr>
            <a:spLocks noGrp="1"/>
          </p:cNvSpPr>
          <p:nvPr>
            <p:ph idx="1"/>
          </p:nvPr>
        </p:nvSpPr>
        <p:spPr>
          <a:xfrm>
            <a:off x="304800" y="1066800"/>
            <a:ext cx="8610600" cy="5229778"/>
          </a:xfrm>
        </p:spPr>
        <p:txBody>
          <a:bodyPr>
            <a:noAutofit/>
          </a:bodyPr>
          <a:lstStyle/>
          <a:p>
            <a:pPr marL="342900" indent="-342900" eaLnBrk="0" fontAlgn="base" hangingPunct="0">
              <a:spcBef>
                <a:spcPts val="0"/>
              </a:spcBef>
              <a:buFont typeface="Arial" charset="0"/>
              <a:buChar char="•"/>
            </a:pPr>
            <a:r>
              <a:rPr lang="en-US" sz="2000" dirty="0">
                <a:latin typeface="Times New Roman" panose="02020603050405020304" pitchFamily="18" charset="0"/>
                <a:cs typeface="Times New Roman" panose="02020603050405020304" pitchFamily="18" charset="0"/>
              </a:rPr>
              <a:t>CMS will tell you in the message field on the eligibility transaction responses when we’ve mailed a new Medicare card to each person with Medicare. Your eligibility service provider can give you this information</a:t>
            </a:r>
          </a:p>
          <a:p>
            <a:pPr marL="342900" indent="-342900" eaLnBrk="0" fontAlgn="base" hangingPunct="0">
              <a:spcBef>
                <a:spcPts val="0"/>
              </a:spcBef>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buFont typeface="Arial" charset="0"/>
              <a:buChar char="•"/>
            </a:pPr>
            <a:r>
              <a:rPr lang="en-US" sz="2000" dirty="0">
                <a:latin typeface="Times New Roman" panose="02020603050405020304" pitchFamily="18" charset="0"/>
                <a:cs typeface="Times New Roman" panose="02020603050405020304" pitchFamily="18" charset="0"/>
              </a:rPr>
              <a:t>During the transition period, CMS will return the same beneficiary identifier to you that you submitted on the incoming transaction. Also during the transition period, we’ll return the MBI on the remittance advice starting October 2018 when you submit a claim using your patient’s HICN</a:t>
            </a:r>
          </a:p>
          <a:p>
            <a:pPr marL="342900" indent="-342900" eaLnBrk="0" fontAlgn="base" hangingPunct="0">
              <a:spcBef>
                <a:spcPts val="0"/>
              </a:spcBef>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buFont typeface="Arial" charset="0"/>
              <a:buChar char="•"/>
            </a:pPr>
            <a:r>
              <a:rPr lang="en-US" sz="2000" dirty="0">
                <a:latin typeface="Times New Roman" panose="02020603050405020304" pitchFamily="18" charset="0"/>
                <a:cs typeface="Times New Roman" panose="02020603050405020304" pitchFamily="18" charset="0"/>
              </a:rPr>
              <a:t>After the transition period, affected systems interacting with stakeholders     will only use the MBI for most information exchanges</a:t>
            </a:r>
          </a:p>
          <a:p>
            <a:pPr marL="0" indent="0" eaLnBrk="0" fontAlgn="base" hangingPunct="0">
              <a:spcBef>
                <a:spcPts val="0"/>
              </a:spcBef>
              <a:buNone/>
            </a:pPr>
            <a:r>
              <a:rPr lang="en-US" sz="2000" dirty="0">
                <a:latin typeface="Times New Roman" panose="02020603050405020304" pitchFamily="18" charset="0"/>
                <a:cs typeface="Times New Roman" panose="02020603050405020304" pitchFamily="18" charset="0"/>
              </a:rPr>
              <a:t> </a:t>
            </a:r>
          </a:p>
          <a:p>
            <a:pPr marL="342900" indent="-342900" eaLnBrk="0" fontAlgn="base" hangingPunct="0">
              <a:spcBef>
                <a:spcPts val="0"/>
              </a:spcBef>
              <a:buFont typeface="Arial" charset="0"/>
              <a:buChar char="•"/>
            </a:pPr>
            <a:r>
              <a:rPr lang="en-US" sz="2000" dirty="0">
                <a:latin typeface="Times New Roman" panose="02020603050405020304" pitchFamily="18" charset="0"/>
                <a:cs typeface="Times New Roman" panose="02020603050405020304" pitchFamily="18" charset="0"/>
              </a:rPr>
              <a:t>There may be limited exceptions for use of the HICN after transition; (i.e.  appeals, adjustments or other scenarios)</a:t>
            </a:r>
          </a:p>
          <a:p>
            <a:pPr marL="342900" indent="-342900" eaLnBrk="0" fontAlgn="base" hangingPunct="0">
              <a:spcBef>
                <a:spcPts val="0"/>
              </a:spcBef>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buFont typeface="Arial" charset="0"/>
              <a:buChar char="•"/>
            </a:pPr>
            <a:endParaRPr lang="en-US" sz="2000" dirty="0">
              <a:latin typeface="Times New Roman" panose="02020603050405020304" pitchFamily="18" charset="0"/>
              <a:cs typeface="Times New Roman" panose="02020603050405020304" pitchFamily="18" charset="0"/>
            </a:endParaRPr>
          </a:p>
          <a:p>
            <a:pPr marL="342900" indent="-342900" eaLnBrk="0" fontAlgn="base" hangingPunct="0">
              <a:spcBef>
                <a:spcPts val="0"/>
              </a:spcBef>
              <a:buFont typeface="Arial" charset="0"/>
              <a:buChar char="•"/>
            </a:pPr>
            <a:endParaRPr lang="en-US" sz="2000" dirty="0">
              <a:latin typeface="Times New Roman" panose="02020603050405020304" pitchFamily="18" charset="0"/>
              <a:cs typeface="Times New Roman" panose="02020603050405020304" pitchFamily="18" charset="0"/>
            </a:endParaRPr>
          </a:p>
          <a:p>
            <a:pPr marL="0" indent="0">
              <a:spcBef>
                <a:spcPts val="0"/>
              </a:spcBef>
              <a:buNone/>
            </a:pPr>
            <a:endParaRPr lang="en-US" sz="2000" b="1" dirty="0">
              <a:latin typeface="Times New Roman" panose="02020603050405020304" pitchFamily="18" charset="0"/>
              <a:cs typeface="Times New Roman" panose="02020603050405020304" pitchFamily="18" charset="0"/>
            </a:endParaRPr>
          </a:p>
          <a:p>
            <a:pPr marL="0" indent="0" eaLnBrk="0" fontAlgn="base" hangingPunct="0">
              <a:spcBef>
                <a:spcPts val="0"/>
              </a:spcBef>
              <a:spcAft>
                <a:spcPct val="0"/>
              </a:spcAft>
              <a:buNone/>
            </a:pP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358D3F3C-DE36-4CA1-9A7C-72BB7E1704A0}" type="slidenum">
              <a:rPr lang="en-US" smtClean="0"/>
              <a:pPr>
                <a:defRPr/>
              </a:pPr>
              <a:t>13</a:t>
            </a:fld>
            <a:endParaRPr lang="en-US" dirty="0"/>
          </a:p>
        </p:txBody>
      </p:sp>
    </p:spTree>
    <p:extLst>
      <p:ext uri="{BB962C8B-B14F-4D97-AF65-F5344CB8AC3E}">
        <p14:creationId xmlns:p14="http://schemas.microsoft.com/office/powerpoint/2010/main" val="3188985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466" y="98370"/>
            <a:ext cx="7560734" cy="845607"/>
          </a:xfrm>
        </p:spPr>
        <p:txBody>
          <a:bodyPr>
            <a:normAutofit fontScale="90000"/>
          </a:bodyPr>
          <a:lstStyle/>
          <a:p>
            <a:r>
              <a:rPr lang="en-US" sz="3200" b="0" dirty="0">
                <a:latin typeface="Times New Roman" panose="02020603050405020304" pitchFamily="18" charset="0"/>
                <a:cs typeface="Times New Roman" panose="02020603050405020304" pitchFamily="18" charset="0"/>
              </a:rPr>
              <a:t>SSNRI </a:t>
            </a:r>
            <a:br>
              <a:rPr lang="en-US" sz="3200" b="0" dirty="0">
                <a:latin typeface="Times New Roman" panose="02020603050405020304" pitchFamily="18" charset="0"/>
                <a:cs typeface="Times New Roman" panose="02020603050405020304" pitchFamily="18" charset="0"/>
              </a:rPr>
            </a:br>
            <a:r>
              <a:rPr lang="en-US" sz="3200" b="0" dirty="0">
                <a:latin typeface="Times New Roman" panose="02020603050405020304" pitchFamily="18" charset="0"/>
                <a:cs typeface="Times New Roman" panose="02020603050405020304" pitchFamily="18" charset="0"/>
              </a:rPr>
              <a:t>Transition Period</a:t>
            </a:r>
          </a:p>
        </p:txBody>
      </p:sp>
      <p:sp>
        <p:nvSpPr>
          <p:cNvPr id="6" name="Content Placeholder 4"/>
          <p:cNvSpPr>
            <a:spLocks noGrp="1"/>
          </p:cNvSpPr>
          <p:nvPr>
            <p:ph idx="1"/>
          </p:nvPr>
        </p:nvSpPr>
        <p:spPr>
          <a:xfrm>
            <a:off x="228600" y="1066800"/>
            <a:ext cx="8522208" cy="5471755"/>
          </a:xfrm>
        </p:spPr>
        <p:txBody>
          <a:bodyPr>
            <a:noAutofit/>
          </a:bodyPr>
          <a:lstStyle/>
          <a:p>
            <a:pPr marL="0" indent="0" eaLnBrk="0" fontAlgn="base" hangingPunct="0">
              <a:spcBef>
                <a:spcPts val="0"/>
              </a:spcBef>
              <a:spcAft>
                <a:spcPct val="0"/>
              </a:spcAft>
              <a:buNone/>
            </a:pPr>
            <a:r>
              <a:rPr lang="en-US" sz="1800" b="1" dirty="0">
                <a:latin typeface="Times New Roman" panose="02020603050405020304" pitchFamily="18" charset="0"/>
                <a:cs typeface="Times New Roman" panose="02020603050405020304" pitchFamily="18" charset="0"/>
              </a:rPr>
              <a:t>What do I need to do?</a:t>
            </a:r>
          </a:p>
          <a:p>
            <a:pPr marL="0" indent="0" eaLnBrk="0" fontAlgn="base" hangingPunct="0">
              <a:spcBef>
                <a:spcPts val="0"/>
              </a:spcBef>
              <a:spcAft>
                <a:spcPct val="0"/>
              </a:spcAft>
              <a:buNone/>
            </a:pPr>
            <a:endParaRPr lang="en-US" sz="1800" dirty="0">
              <a:latin typeface="Times New Roman" panose="02020603050405020304" pitchFamily="18" charset="0"/>
              <a:cs typeface="Times New Roman" panose="02020603050405020304" pitchFamily="18" charset="0"/>
            </a:endParaRPr>
          </a:p>
          <a:p>
            <a:pPr eaLnBrk="0" fontAlgn="base" hangingPunct="0">
              <a:spcBef>
                <a:spcPts val="0"/>
              </a:spcBef>
              <a:spcAft>
                <a:spcPct val="0"/>
              </a:spcAf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No earlier than April 2018, CMS will start mailing new Medicare cards with MBIs to people with Medicare. Providers can ask Medicare patients at the time of service if they have a new card with an MBI, or during the transition period, we’ll return the MBI on the remittance advice starting October 2018 when you submit a claim using your patient’s HICN. </a:t>
            </a:r>
          </a:p>
          <a:p>
            <a:pPr eaLnBrk="0" fontAlgn="base" hangingPunct="0">
              <a:spcBef>
                <a:spcPts val="0"/>
              </a:spcBef>
              <a:spcAft>
                <a:spcPct val="0"/>
              </a:spcAft>
            </a:pPr>
            <a:endParaRPr lang="en-US" sz="1800"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rPr>
              <a:t>When and how do providers use MBIs?</a:t>
            </a:r>
          </a:p>
          <a:p>
            <a:pPr marL="0" indent="0">
              <a:buNone/>
            </a:pPr>
            <a:endParaRPr lang="en-US" sz="1800" dirty="0">
              <a:latin typeface="Times New Roman" panose="02020603050405020304" pitchFamily="18" charset="0"/>
              <a:cs typeface="Times New Roman" panose="02020603050405020304" pitchFamily="18" charset="0"/>
            </a:endParaRPr>
          </a:p>
          <a:p>
            <a:pPr eaLnBrk="0" fontAlgn="base" hangingPunct="0">
              <a:spcBef>
                <a:spcPts val="0"/>
              </a:spcBef>
              <a:spcAft>
                <a:spcPct val="0"/>
              </a:spcAf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Once patients get their new Medicare cards &amp; MBIs, we encourage you to start using the MBIs as soon as possible, but we’ll continue to accept the HICN through the transition period. We’ll accept either the MBI or the HICN interchangeably during this transition period</a:t>
            </a:r>
          </a:p>
          <a:p>
            <a:pPr eaLnBrk="0" fontAlgn="base" hangingPunct="0">
              <a:spcBef>
                <a:spcPts val="0"/>
              </a:spcBef>
              <a:spcAft>
                <a:spcPct val="0"/>
              </a:spcAft>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eaLnBrk="0" fontAlgn="base" hangingPunct="0">
              <a:spcBef>
                <a:spcPts val="0"/>
              </a:spcBef>
              <a:spcAft>
                <a:spcPct val="0"/>
              </a:spcAf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Once we start mailing out new Medicare cards, people new to Medicare will only be assigned an MBI. Your systems must be ready to accept the MBI by April 2018</a:t>
            </a:r>
          </a:p>
          <a:p>
            <a:pPr marL="0" indent="0" eaLnBrk="0" fontAlgn="base" hangingPunct="0">
              <a:spcBef>
                <a:spcPts val="0"/>
              </a:spcBef>
              <a:spcAft>
                <a:spcPct val="0"/>
              </a:spcAft>
              <a:buNone/>
            </a:pPr>
            <a:endParaRPr lang="en-US" sz="18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358D3F3C-DE36-4CA1-9A7C-72BB7E1704A0}" type="slidenum">
              <a:rPr lang="en-US" smtClean="0"/>
              <a:pPr>
                <a:defRPr/>
              </a:pPr>
              <a:t>14</a:t>
            </a:fld>
            <a:endParaRPr lang="en-US" dirty="0"/>
          </a:p>
        </p:txBody>
      </p:sp>
    </p:spTree>
    <p:extLst>
      <p:ext uri="{BB962C8B-B14F-4D97-AF65-F5344CB8AC3E}">
        <p14:creationId xmlns:p14="http://schemas.microsoft.com/office/powerpoint/2010/main" val="3421415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lvl="0">
              <a:spcBef>
                <a:spcPts val="0"/>
              </a:spcBef>
              <a:buSzPct val="106000"/>
              <a:defRPr/>
            </a:pPr>
            <a:r>
              <a:rPr lang="en-US" dirty="0">
                <a:solidFill>
                  <a:prstClr val="black"/>
                </a:solidFill>
              </a:rPr>
              <a:t>CMS will start issuing new Medicare cards for existing beneficiaries after the initial enumeration of MBIs; roughly 60 million beneficiaries</a:t>
            </a:r>
          </a:p>
          <a:p>
            <a:pPr lvl="0">
              <a:spcBef>
                <a:spcPts val="0"/>
              </a:spcBef>
              <a:buSzPct val="106000"/>
              <a:defRPr/>
            </a:pPr>
            <a:endParaRPr lang="en-US" dirty="0">
              <a:solidFill>
                <a:prstClr val="black"/>
              </a:solidFill>
            </a:endParaRPr>
          </a:p>
          <a:p>
            <a:pPr lvl="0">
              <a:spcBef>
                <a:spcPts val="0"/>
              </a:spcBef>
              <a:buSzPct val="106000"/>
              <a:defRPr/>
            </a:pPr>
            <a:r>
              <a:rPr lang="en-US" dirty="0">
                <a:solidFill>
                  <a:prstClr val="black"/>
                </a:solidFill>
              </a:rPr>
              <a:t>We will be removing the gender and signature line from the new Medicare cards</a:t>
            </a:r>
          </a:p>
          <a:p>
            <a:pPr lvl="0">
              <a:spcBef>
                <a:spcPts val="0"/>
              </a:spcBef>
              <a:buSzPct val="106000"/>
              <a:defRPr/>
            </a:pPr>
            <a:endParaRPr lang="en-US" dirty="0">
              <a:solidFill>
                <a:prstClr val="black"/>
              </a:solidFill>
            </a:endParaRPr>
          </a:p>
          <a:p>
            <a:pPr lvl="0">
              <a:spcBef>
                <a:spcPts val="0"/>
              </a:spcBef>
              <a:buSzPct val="106000"/>
              <a:defRPr/>
            </a:pPr>
            <a:r>
              <a:rPr lang="en-US" dirty="0">
                <a:solidFill>
                  <a:prstClr val="black"/>
                </a:solidFill>
              </a:rPr>
              <a:t>We will be working in conjunction with the Railroad Retirement Board who will also issue their own cards</a:t>
            </a:r>
          </a:p>
          <a:p>
            <a:pPr marL="0" lvl="0" indent="0">
              <a:spcBef>
                <a:spcPts val="0"/>
              </a:spcBef>
              <a:buSzPct val="106000"/>
              <a:buNone/>
              <a:defRPr/>
            </a:pPr>
            <a:endParaRPr lang="en-US" dirty="0">
              <a:solidFill>
                <a:prstClr val="black"/>
              </a:solidFill>
            </a:endParaRPr>
          </a:p>
          <a:p>
            <a:pPr lvl="0">
              <a:spcBef>
                <a:spcPts val="0"/>
              </a:spcBef>
              <a:buSzPct val="106000"/>
              <a:defRPr/>
            </a:pPr>
            <a:r>
              <a:rPr lang="en-US" dirty="0">
                <a:solidFill>
                  <a:prstClr val="black"/>
                </a:solidFill>
              </a:rPr>
              <a:t>We will be working with states that include the HICN on their Medicaid cards to effectuate a change to remove the Medicare ID or replace it with a MBI</a:t>
            </a:r>
          </a:p>
          <a:p>
            <a:pPr lvl="0">
              <a:spcBef>
                <a:spcPts val="0"/>
              </a:spcBef>
              <a:buSzPct val="106000"/>
              <a:defRPr/>
            </a:pPr>
            <a:endParaRPr lang="en-US" dirty="0">
              <a:solidFill>
                <a:prstClr val="black"/>
              </a:solidFill>
            </a:endParaRPr>
          </a:p>
          <a:p>
            <a:pPr lvl="0">
              <a:spcBef>
                <a:spcPts val="0"/>
              </a:spcBef>
              <a:buSzPct val="106000"/>
              <a:defRPr/>
            </a:pPr>
            <a:r>
              <a:rPr lang="en-US" dirty="0">
                <a:solidFill>
                  <a:prstClr val="black"/>
                </a:solidFill>
              </a:rPr>
              <a:t>CMS will be conducting intensive education and outreach to our beneficiaries and their agents to help them prepare for this change</a:t>
            </a:r>
          </a:p>
        </p:txBody>
      </p:sp>
      <p:sp>
        <p:nvSpPr>
          <p:cNvPr id="5" name="Title 4"/>
          <p:cNvSpPr>
            <a:spLocks noGrp="1"/>
          </p:cNvSpPr>
          <p:nvPr>
            <p:ph type="title"/>
          </p:nvPr>
        </p:nvSpPr>
        <p:spPr/>
        <p:txBody>
          <a:bodyPr/>
          <a:lstStyle/>
          <a:p>
            <a:r>
              <a:rPr lang="en-US" dirty="0"/>
              <a:t>SSNRI Card Issuance</a:t>
            </a:r>
          </a:p>
        </p:txBody>
      </p:sp>
      <p:sp>
        <p:nvSpPr>
          <p:cNvPr id="9" name="Content Placeholder 4"/>
          <p:cNvSpPr txBox="1">
            <a:spLocks/>
          </p:cNvSpPr>
          <p:nvPr/>
        </p:nvSpPr>
        <p:spPr>
          <a:xfrm>
            <a:off x="381000" y="1143000"/>
            <a:ext cx="8361860" cy="517329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600"/>
              </a:spcBef>
              <a:buSzPct val="106000"/>
              <a:buFont typeface="Calibri" panose="020F050202020403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600"/>
              </a:spcBef>
              <a:buFont typeface="Calibri" panose="020F050202020403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ts val="0"/>
              </a:spcBef>
              <a:spcAft>
                <a:spcPct val="0"/>
              </a:spcAft>
              <a:buClrTx/>
              <a:buSzPct val="106000"/>
              <a:buFont typeface="Arial" charset="0"/>
              <a:buChar char="•"/>
              <a:tabLst/>
              <a:defRPr/>
            </a:pP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0"/>
          </p:nvPr>
        </p:nvSpPr>
        <p:spPr/>
        <p:txBody>
          <a:bodyPr/>
          <a:lstStyle/>
          <a:p>
            <a:fld id="{7022FF3C-310F-4809-A5BE-BC5BA8AA108D}" type="slidenum">
              <a:rPr lang="en-US" smtClean="0"/>
              <a:pPr/>
              <a:t>15</a:t>
            </a:fld>
            <a:endParaRPr lang="en-US" dirty="0"/>
          </a:p>
        </p:txBody>
      </p:sp>
    </p:spTree>
    <p:extLst>
      <p:ext uri="{BB962C8B-B14F-4D97-AF65-F5344CB8AC3E}">
        <p14:creationId xmlns:p14="http://schemas.microsoft.com/office/powerpoint/2010/main" val="1742962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p:cNvSpPr>
            <a:spLocks noGrp="1"/>
          </p:cNvSpPr>
          <p:nvPr>
            <p:ph idx="1"/>
          </p:nvPr>
        </p:nvSpPr>
        <p:spPr/>
        <p:txBody>
          <a:bodyPr>
            <a:normAutofit/>
          </a:bodyPr>
          <a:lstStyle/>
          <a:p>
            <a:pPr lvl="0" defTabSz="457200">
              <a:spcBef>
                <a:spcPts val="0"/>
              </a:spcBef>
              <a:buFont typeface="Arial" panose="020B0604020202020204" pitchFamily="34" charset="0"/>
              <a:buChar char="•"/>
            </a:pPr>
            <a:r>
              <a:rPr lang="en-US" sz="2000" dirty="0">
                <a:solidFill>
                  <a:prstClr val="black"/>
                </a:solidFill>
                <a:latin typeface="Times New Roman" panose="02020603050405020304" pitchFamily="18" charset="0"/>
                <a:ea typeface="MS PGothic" pitchFamily="34" charset="-128"/>
                <a:cs typeface="Times New Roman" panose="02020603050405020304" pitchFamily="18" charset="0"/>
              </a:rPr>
              <a:t>CMS will provide outreach and education to:</a:t>
            </a:r>
          </a:p>
          <a:p>
            <a:pPr marL="742950" lvl="2" indent="-342900" defTabSz="457200">
              <a:spcBef>
                <a:spcPts val="0"/>
              </a:spcBef>
              <a:buFont typeface="Times New Roman" panose="02020603050405020304" pitchFamily="18" charset="0"/>
              <a:buChar char="−"/>
            </a:pPr>
            <a:r>
              <a:rPr lang="en-US" sz="2000" dirty="0">
                <a:latin typeface="Times New Roman" panose="02020603050405020304" pitchFamily="18" charset="0"/>
                <a:cs typeface="Times New Roman" panose="02020603050405020304" pitchFamily="18" charset="0"/>
              </a:rPr>
              <a:t>The provider community (1.5M providers)</a:t>
            </a:r>
          </a:p>
          <a:p>
            <a:pPr marL="742950" lvl="2" indent="-342900" defTabSz="457200">
              <a:spcBef>
                <a:spcPts val="0"/>
              </a:spcBef>
              <a:buFont typeface="Times New Roman" panose="02020603050405020304" pitchFamily="18" charset="0"/>
              <a:buChar char="−"/>
            </a:pPr>
            <a:r>
              <a:rPr lang="en-US" sz="2000" dirty="0">
                <a:latin typeface="Times New Roman" panose="02020603050405020304" pitchFamily="18" charset="0"/>
                <a:cs typeface="Times New Roman" panose="02020603050405020304" pitchFamily="18" charset="0"/>
              </a:rPr>
              <a:t>Approximately 60 million beneficiaries, their agents, advocacy groups  and caregivers </a:t>
            </a:r>
          </a:p>
          <a:p>
            <a:pPr marL="742950" lvl="2" indent="-342900" defTabSz="457200">
              <a:spcBef>
                <a:spcPts val="0"/>
              </a:spcBef>
              <a:buFont typeface="Times New Roman" panose="02020603050405020304" pitchFamily="18" charset="0"/>
              <a:buChar char="−"/>
            </a:pPr>
            <a:r>
              <a:rPr lang="en-US" sz="2000" dirty="0">
                <a:latin typeface="Times New Roman" panose="02020603050405020304" pitchFamily="18" charset="0"/>
                <a:cs typeface="Times New Roman" panose="02020603050405020304" pitchFamily="18" charset="0"/>
              </a:rPr>
              <a:t>States and Territories</a:t>
            </a:r>
          </a:p>
          <a:p>
            <a:pPr marL="742950" lvl="2" indent="-342900" defTabSz="457200">
              <a:spcBef>
                <a:spcPts val="0"/>
              </a:spcBef>
              <a:buFont typeface="Times New Roman" panose="02020603050405020304" pitchFamily="18" charset="0"/>
              <a:buChar char="−"/>
            </a:pPr>
            <a:r>
              <a:rPr lang="en-US" sz="2000" dirty="0">
                <a:latin typeface="Times New Roman" panose="02020603050405020304" pitchFamily="18" charset="0"/>
                <a:cs typeface="Times New Roman" panose="02020603050405020304" pitchFamily="18" charset="0"/>
              </a:rPr>
              <a:t>Key stakeholders, vendors &amp; other partners</a:t>
            </a:r>
          </a:p>
          <a:p>
            <a:pPr marL="0" lvl="0" indent="0" defTabSz="457200">
              <a:spcBef>
                <a:spcPts val="0"/>
              </a:spcBef>
              <a:buNone/>
            </a:pPr>
            <a:endParaRPr lang="en-US" sz="2000" dirty="0">
              <a:latin typeface="Times New Roman" panose="02020603050405020304" pitchFamily="18" charset="0"/>
              <a:cs typeface="Times New Roman" panose="02020603050405020304" pitchFamily="18" charset="0"/>
            </a:endParaRPr>
          </a:p>
          <a:p>
            <a:pPr lvl="0" defTabSz="457200">
              <a:spcBef>
                <a:spcPts val="0"/>
              </a:spcBef>
              <a:buFont typeface="Arial" panose="020B0604020202020204" pitchFamily="34" charset="0"/>
              <a:buChar char="•"/>
            </a:pPr>
            <a:r>
              <a:rPr lang="en-US" sz="2000" dirty="0">
                <a:solidFill>
                  <a:prstClr val="black"/>
                </a:solidFill>
                <a:latin typeface="Times New Roman" panose="02020603050405020304" pitchFamily="18" charset="0"/>
                <a:ea typeface="MS PGothic" pitchFamily="34" charset="-128"/>
                <a:cs typeface="Times New Roman" panose="02020603050405020304" pitchFamily="18" charset="0"/>
              </a:rPr>
              <a:t>CMS will ensure that we involve our stakeholder communities in our outreach and education efforts through their existing vehicles for communication</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solidFill>
                <a:schemeClr val="tx1"/>
              </a:solidFill>
            </a:endParaRPr>
          </a:p>
        </p:txBody>
      </p:sp>
      <p:sp>
        <p:nvSpPr>
          <p:cNvPr id="3" name="Title 2"/>
          <p:cNvSpPr>
            <a:spLocks noGrp="1"/>
          </p:cNvSpPr>
          <p:nvPr>
            <p:ph type="title"/>
          </p:nvPr>
        </p:nvSpPr>
        <p:spPr/>
        <p:txBody>
          <a:bodyPr/>
          <a:lstStyle/>
          <a:p>
            <a:br>
              <a:rPr lang="en-US" sz="3200" dirty="0">
                <a:solidFill>
                  <a:schemeClr val="bg1"/>
                </a:solidFill>
              </a:rPr>
            </a:br>
            <a:r>
              <a:rPr lang="en-US" sz="3200" dirty="0">
                <a:solidFill>
                  <a:schemeClr val="bg1"/>
                </a:solidFill>
                <a:latin typeface="Times New Roman" panose="02020603050405020304" pitchFamily="18" charset="0"/>
                <a:cs typeface="Times New Roman" panose="02020603050405020304" pitchFamily="18" charset="0"/>
              </a:rPr>
              <a:t>Outreach and Education</a:t>
            </a:r>
            <a:br>
              <a:rPr lang="en-US" b="1" dirty="0"/>
            </a:br>
            <a:endParaRPr lang="en-US" dirty="0"/>
          </a:p>
        </p:txBody>
      </p:sp>
      <p:sp>
        <p:nvSpPr>
          <p:cNvPr id="4" name="Slide Number Placeholder 3"/>
          <p:cNvSpPr>
            <a:spLocks noGrp="1"/>
          </p:cNvSpPr>
          <p:nvPr>
            <p:ph type="sldNum" sz="quarter" idx="10"/>
          </p:nvPr>
        </p:nvSpPr>
        <p:spPr/>
        <p:txBody>
          <a:bodyPr/>
          <a:lstStyle/>
          <a:p>
            <a:fld id="{7022FF3C-310F-4809-A5BE-BC5BA8AA108D}" type="slidenum">
              <a:rPr lang="en-US" smtClean="0"/>
              <a:pPr/>
              <a:t>16</a:t>
            </a:fld>
            <a:endParaRPr lang="en-US" dirty="0"/>
          </a:p>
        </p:txBody>
      </p:sp>
    </p:spTree>
    <p:extLst>
      <p:ext uri="{BB962C8B-B14F-4D97-AF65-F5344CB8AC3E}">
        <p14:creationId xmlns:p14="http://schemas.microsoft.com/office/powerpoint/2010/main" val="2326503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p:cNvSpPr txBox="1">
            <a:spLocks/>
          </p:cNvSpPr>
          <p:nvPr/>
        </p:nvSpPr>
        <p:spPr bwMode="auto">
          <a:xfrm>
            <a:off x="114300" y="2819400"/>
            <a:ext cx="8915400"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b="0" i="0" u="none" kern="1200">
                <a:solidFill>
                  <a:schemeClr val="bg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3200" b="1" dirty="0">
                <a:solidFill>
                  <a:prstClr val="black"/>
                </a:solidFill>
                <a:latin typeface="Times New Roman" panose="02020603050405020304" pitchFamily="18" charset="0"/>
                <a:cs typeface="Times New Roman" panose="02020603050405020304" pitchFamily="18" charset="0"/>
              </a:rPr>
              <a:t>Questions and Discussion</a:t>
            </a:r>
            <a:endParaRPr lang="en-US" sz="3200" b="1" dirty="0">
              <a:solidFill>
                <a:prstClr val="black"/>
              </a:solidFill>
            </a:endParaRPr>
          </a:p>
        </p:txBody>
      </p:sp>
      <p:sp>
        <p:nvSpPr>
          <p:cNvPr id="2" name="Slide Number Placeholder 1"/>
          <p:cNvSpPr>
            <a:spLocks noGrp="1"/>
          </p:cNvSpPr>
          <p:nvPr>
            <p:ph type="sldNum" sz="quarter" idx="12"/>
          </p:nvPr>
        </p:nvSpPr>
        <p:spPr/>
        <p:txBody>
          <a:bodyPr/>
          <a:lstStyle/>
          <a:p>
            <a:pPr>
              <a:defRPr/>
            </a:pPr>
            <a:fld id="{49B9B2D6-3F37-4CC7-9477-17A2AE266DDC}" type="slidenum">
              <a:rPr lang="en-US" smtClean="0"/>
              <a:pPr>
                <a:defRPr/>
              </a:pPr>
              <a:t>17</a:t>
            </a:fld>
            <a:endParaRPr lang="en-US" dirty="0"/>
          </a:p>
        </p:txBody>
      </p:sp>
    </p:spTree>
    <p:extLst>
      <p:ext uri="{BB962C8B-B14F-4D97-AF65-F5344CB8AC3E}">
        <p14:creationId xmlns:p14="http://schemas.microsoft.com/office/powerpoint/2010/main" val="1108455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128801"/>
            <a:ext cx="7205135" cy="84560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3600" b="1" kern="1200">
                <a:solidFill>
                  <a:schemeClr val="bg1"/>
                </a:solidFill>
                <a:latin typeface="+mn-lt"/>
                <a:ea typeface="+mj-ea"/>
                <a:cs typeface="+mj-cs"/>
              </a:defRPr>
            </a:lvl1pPr>
          </a:lstStyle>
          <a:p>
            <a:r>
              <a:rPr lang="en-US" sz="3200" b="0" dirty="0">
                <a:latin typeface="Times New Roman" panose="02020603050405020304" pitchFamily="18" charset="0"/>
                <a:cs typeface="Times New Roman" panose="02020603050405020304" pitchFamily="18" charset="0"/>
              </a:rPr>
              <a:t>Questions to Consider</a:t>
            </a:r>
            <a:endParaRPr lang="en-US" sz="3200" b="0" dirty="0">
              <a:solidFill>
                <a:srgbClr val="FF0000"/>
              </a:solidFill>
              <a:latin typeface="Times New Roman" panose="02020603050405020304" pitchFamily="18" charset="0"/>
              <a:cs typeface="Times New Roman" panose="02020603050405020304" pitchFamily="18" charset="0"/>
            </a:endParaRPr>
          </a:p>
        </p:txBody>
      </p:sp>
      <p:graphicFrame>
        <p:nvGraphicFramePr>
          <p:cNvPr id="3" name="Diagram 2"/>
          <p:cNvGraphicFramePr/>
          <p:nvPr>
            <p:extLst>
              <p:ext uri="{D42A27DB-BD31-4B8C-83A1-F6EECF244321}">
                <p14:modId xmlns:p14="http://schemas.microsoft.com/office/powerpoint/2010/main" val="344800384"/>
              </p:ext>
            </p:extLst>
          </p:nvPr>
        </p:nvGraphicFramePr>
        <p:xfrm>
          <a:off x="243839" y="1144230"/>
          <a:ext cx="8671562" cy="50048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pPr>
              <a:defRPr/>
            </a:pPr>
            <a:fld id="{49B9B2D6-3F37-4CC7-9477-17A2AE266DDC}" type="slidenum">
              <a:rPr lang="en-US" smtClean="0"/>
              <a:pPr>
                <a:defRPr/>
              </a:pPr>
              <a:t>18</a:t>
            </a:fld>
            <a:endParaRPr lang="en-US" dirty="0"/>
          </a:p>
        </p:txBody>
      </p:sp>
    </p:spTree>
    <p:extLst>
      <p:ext uri="{BB962C8B-B14F-4D97-AF65-F5344CB8AC3E}">
        <p14:creationId xmlns:p14="http://schemas.microsoft.com/office/powerpoint/2010/main" val="3916921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838200" y="128801"/>
            <a:ext cx="7205135" cy="84560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3600" b="1" kern="1200">
                <a:solidFill>
                  <a:schemeClr val="bg1"/>
                </a:solidFill>
                <a:latin typeface="+mn-lt"/>
                <a:ea typeface="+mj-ea"/>
                <a:cs typeface="+mj-cs"/>
              </a:defRPr>
            </a:lvl1pPr>
          </a:lstStyle>
          <a:p>
            <a:r>
              <a:rPr lang="en-US" sz="3200" b="0" dirty="0">
                <a:latin typeface="Times New Roman" panose="02020603050405020304" pitchFamily="18" charset="0"/>
                <a:cs typeface="Times New Roman" panose="02020603050405020304" pitchFamily="18" charset="0"/>
              </a:rPr>
              <a:t>Questions to Consider</a:t>
            </a:r>
            <a:endParaRPr lang="en-US" sz="3200" b="0" dirty="0">
              <a:solidFill>
                <a:srgbClr val="FF0000"/>
              </a:solidFill>
              <a:latin typeface="Times New Roman" panose="02020603050405020304" pitchFamily="18" charset="0"/>
              <a:cs typeface="Times New Roman" panose="02020603050405020304" pitchFamily="18" charset="0"/>
            </a:endParaRPr>
          </a:p>
        </p:txBody>
      </p:sp>
      <p:graphicFrame>
        <p:nvGraphicFramePr>
          <p:cNvPr id="3" name="Diagram 2"/>
          <p:cNvGraphicFramePr/>
          <p:nvPr>
            <p:extLst/>
          </p:nvPr>
        </p:nvGraphicFramePr>
        <p:xfrm>
          <a:off x="228599" y="1130260"/>
          <a:ext cx="8610599" cy="50127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pPr>
              <a:defRPr/>
            </a:pPr>
            <a:fld id="{49B9B2D6-3F37-4CC7-9477-17A2AE266DDC}" type="slidenum">
              <a:rPr lang="en-US" smtClean="0"/>
              <a:pPr>
                <a:defRPr/>
              </a:pPr>
              <a:t>19</a:t>
            </a:fld>
            <a:endParaRPr lang="en-US" dirty="0"/>
          </a:p>
        </p:txBody>
      </p:sp>
    </p:spTree>
    <p:extLst>
      <p:ext uri="{BB962C8B-B14F-4D97-AF65-F5344CB8AC3E}">
        <p14:creationId xmlns:p14="http://schemas.microsoft.com/office/powerpoint/2010/main" val="1806672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p:cNvSpPr>
            <a:spLocks noGrp="1"/>
          </p:cNvSpPr>
          <p:nvPr>
            <p:ph idx="1"/>
          </p:nvPr>
        </p:nvSpPr>
        <p:spPr/>
        <p:txBody>
          <a:bodyPr>
            <a:noAutofit/>
          </a:bodyPr>
          <a:lstStyle/>
          <a:p>
            <a:pPr>
              <a:spcBef>
                <a:spcPts val="0"/>
              </a:spcBef>
              <a:spcAft>
                <a:spcPts val="0"/>
              </a:spcAft>
            </a:pPr>
            <a:r>
              <a:rPr lang="en-US" sz="2000" dirty="0">
                <a:latin typeface="Times New Roman" panose="02020603050405020304" pitchFamily="18" charset="0"/>
                <a:cs typeface="Times New Roman" panose="02020603050405020304" pitchFamily="18" charset="0"/>
              </a:rPr>
              <a:t>The Centers for Medicare &amp; Medicaid Services (CMS) uses the HICN with multiple parties, such as Social Security Administration (SSA), Railroad Retirement Board (RRB), States, Medicare providers, Medicare plans, etc. </a:t>
            </a:r>
          </a:p>
          <a:p>
            <a:pPr>
              <a:spcBef>
                <a:spcPts val="0"/>
              </a:spcBef>
              <a:spcAft>
                <a:spcPts val="0"/>
              </a:spcAft>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spcBef>
                <a:spcPts val="0"/>
              </a:spcBef>
              <a:spcAft>
                <a:spcPts val="0"/>
              </a:spcAft>
            </a:pPr>
            <a:r>
              <a:rPr lang="en-US" sz="2000" dirty="0">
                <a:latin typeface="Times New Roman" panose="02020603050405020304" pitchFamily="18" charset="0"/>
                <a:cs typeface="Times New Roman" panose="02020603050405020304" pitchFamily="18" charset="0"/>
              </a:rPr>
              <a:t>The Medicare Access and CHIP Reauthorization Act (MACRA) of 2015 mandates the removal of the SSN-based HICN from Medicare cards to address current risk of beneficiary medical identity theft</a:t>
            </a:r>
          </a:p>
          <a:p>
            <a:pPr marL="0" indent="0">
              <a:spcBef>
                <a:spcPts val="0"/>
              </a:spcBef>
              <a:spcAft>
                <a:spcPts val="0"/>
              </a:spcAft>
              <a:buNone/>
            </a:pPr>
            <a:r>
              <a:rPr lang="en-US" sz="2000" dirty="0">
                <a:latin typeface="Times New Roman" panose="02020603050405020304" pitchFamily="18" charset="0"/>
                <a:cs typeface="Times New Roman" panose="02020603050405020304" pitchFamily="18" charset="0"/>
              </a:rPr>
              <a:t> </a:t>
            </a:r>
          </a:p>
          <a:p>
            <a:pPr>
              <a:spcBef>
                <a:spcPts val="0"/>
              </a:spcBef>
              <a:spcAft>
                <a:spcPts val="0"/>
              </a:spcAft>
            </a:pPr>
            <a:r>
              <a:rPr lang="en-US" sz="2000" dirty="0">
                <a:latin typeface="Times New Roman" panose="02020603050405020304" pitchFamily="18" charset="0"/>
                <a:cs typeface="Times New Roman" panose="02020603050405020304" pitchFamily="18" charset="0"/>
              </a:rPr>
              <a:t>Per the legislative requirement, CMS must mail out all Medicare cards with the new Medicare Beneficiary Identifier (MBI) by April 2019 </a:t>
            </a:r>
          </a:p>
        </p:txBody>
      </p:sp>
      <p:sp>
        <p:nvSpPr>
          <p:cNvPr id="3" name="Title 2"/>
          <p:cNvSpPr>
            <a:spLocks noGrp="1"/>
          </p:cNvSpPr>
          <p:nvPr>
            <p:ph type="title"/>
          </p:nvPr>
        </p:nvSpPr>
        <p:spPr>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p>
            <a:r>
              <a:rPr lang="en-US" sz="3200" dirty="0">
                <a:latin typeface="Times New Roman" panose="02020603050405020304" pitchFamily="18" charset="0"/>
                <a:cs typeface="Times New Roman" panose="02020603050405020304" pitchFamily="18" charset="0"/>
              </a:rPr>
              <a:t>Background</a:t>
            </a:r>
          </a:p>
        </p:txBody>
      </p:sp>
      <p:sp>
        <p:nvSpPr>
          <p:cNvPr id="4" name="Slide Number Placeholder 3"/>
          <p:cNvSpPr>
            <a:spLocks noGrp="1"/>
          </p:cNvSpPr>
          <p:nvPr>
            <p:ph type="sldNum" sz="quarter" idx="10"/>
          </p:nvPr>
        </p:nvSpPr>
        <p:spPr/>
        <p:txBody>
          <a:bodyPr/>
          <a:lstStyle/>
          <a:p>
            <a:fld id="{7022FF3C-310F-4809-A5BE-BC5BA8AA108D}" type="slidenum">
              <a:rPr lang="en-US" smtClean="0"/>
              <a:pPr/>
              <a:t>2</a:t>
            </a:fld>
            <a:endParaRPr lang="en-US" dirty="0"/>
          </a:p>
        </p:txBody>
      </p:sp>
    </p:spTree>
    <p:extLst>
      <p:ext uri="{BB962C8B-B14F-4D97-AF65-F5344CB8AC3E}">
        <p14:creationId xmlns:p14="http://schemas.microsoft.com/office/powerpoint/2010/main" val="3428737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p:txBody>
          <a:bodyPr>
            <a:normAutofit/>
          </a:bodyPr>
          <a:lstStyle/>
          <a:p>
            <a:pPr>
              <a:spcBef>
                <a:spcPts val="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Thank you for participating in this discussion today</a:t>
            </a:r>
          </a:p>
          <a:p>
            <a:pPr>
              <a:spcBef>
                <a:spcPts val="0"/>
              </a:spcBef>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spcBef>
                <a:spcPts val="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Additional information can be obtained from our SSNRI website using the link provided below:</a:t>
            </a:r>
          </a:p>
          <a:p>
            <a:pPr marL="400050" lvl="1" indent="0">
              <a:spcBef>
                <a:spcPts val="0"/>
              </a:spcBef>
              <a:buNone/>
            </a:pPr>
            <a:r>
              <a:rPr lang="en-US" sz="2000" dirty="0">
                <a:latin typeface="Times New Roman" panose="02020603050405020304" pitchFamily="18" charset="0"/>
                <a:cs typeface="Times New Roman" panose="02020603050405020304" pitchFamily="18" charset="0"/>
                <a:hlinkClick r:id="rId3"/>
              </a:rPr>
              <a:t>http://go.cms.gov/ssnri</a:t>
            </a:r>
            <a:r>
              <a:rPr lang="en-US" sz="2000" dirty="0">
                <a:latin typeface="Times New Roman" panose="02020603050405020304" pitchFamily="18" charset="0"/>
                <a:cs typeface="Times New Roman" panose="02020603050405020304" pitchFamily="18" charset="0"/>
              </a:rPr>
              <a:t> </a:t>
            </a:r>
          </a:p>
          <a:p>
            <a:pPr marL="0" indent="0">
              <a:spcBef>
                <a:spcPts val="0"/>
              </a:spcBef>
              <a:buNone/>
            </a:pPr>
            <a:endParaRPr lang="en-US" sz="2000" dirty="0">
              <a:latin typeface="Times New Roman" panose="02020603050405020304" pitchFamily="18" charset="0"/>
              <a:cs typeface="Times New Roman" panose="02020603050405020304" pitchFamily="18" charset="0"/>
            </a:endParaRPr>
          </a:p>
          <a:p>
            <a:pPr>
              <a:spcBef>
                <a:spcPts val="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Please submit any additional information to the SSNRI team mailbox to the link provided below:</a:t>
            </a:r>
          </a:p>
          <a:p>
            <a:pPr marL="400050" lvl="1" indent="0">
              <a:spcBef>
                <a:spcPts val="0"/>
              </a:spcBef>
              <a:buNone/>
            </a:pPr>
            <a:r>
              <a:rPr lang="en-US" sz="2000" u="sng" dirty="0">
                <a:latin typeface="Times" panose="02020603050405020304" pitchFamily="18" charset="0"/>
                <a:cs typeface="Times" panose="02020603050405020304" pitchFamily="18" charset="0"/>
                <a:hlinkClick r:id="rId4"/>
              </a:rPr>
              <a:t>SSNRemoval@cms.hhs.gov</a:t>
            </a:r>
            <a:r>
              <a:rPr lang="en-US" sz="2000" dirty="0">
                <a:latin typeface="Times" panose="02020603050405020304" pitchFamily="18" charset="0"/>
                <a:cs typeface="Times" panose="02020603050405020304" pitchFamily="18" charset="0"/>
              </a:rPr>
              <a:t> </a:t>
            </a:r>
          </a:p>
        </p:txBody>
      </p:sp>
      <p:sp>
        <p:nvSpPr>
          <p:cNvPr id="2" name="Title 1"/>
          <p:cNvSpPr>
            <a:spLocks noGrp="1"/>
          </p:cNvSpPr>
          <p:nvPr>
            <p:ph type="title"/>
          </p:nvPr>
        </p:nvSpPr>
        <p:spPr/>
        <p:txBody>
          <a:bodyPr/>
          <a:lstStyle/>
          <a:p>
            <a:r>
              <a:rPr lang="en-US" dirty="0"/>
              <a:t>Final Thoughts </a:t>
            </a:r>
          </a:p>
        </p:txBody>
      </p:sp>
      <p:sp>
        <p:nvSpPr>
          <p:cNvPr id="3" name="Slide Number Placeholder 2"/>
          <p:cNvSpPr>
            <a:spLocks noGrp="1"/>
          </p:cNvSpPr>
          <p:nvPr>
            <p:ph type="sldNum" sz="quarter" idx="10"/>
          </p:nvPr>
        </p:nvSpPr>
        <p:spPr/>
        <p:txBody>
          <a:bodyPr/>
          <a:lstStyle/>
          <a:p>
            <a:fld id="{7022FF3C-310F-4809-A5BE-BC5BA8AA108D}" type="slidenum">
              <a:rPr lang="en-US" smtClean="0"/>
              <a:pPr/>
              <a:t>20</a:t>
            </a:fld>
            <a:endParaRPr lang="en-US" dirty="0"/>
          </a:p>
        </p:txBody>
      </p:sp>
    </p:spTree>
    <p:extLst>
      <p:ext uri="{BB962C8B-B14F-4D97-AF65-F5344CB8AC3E}">
        <p14:creationId xmlns:p14="http://schemas.microsoft.com/office/powerpoint/2010/main" val="1675173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a:spLocks noGrp="1"/>
          </p:cNvSpPr>
          <p:nvPr>
            <p:ph idx="1"/>
          </p:nvPr>
        </p:nvSpPr>
        <p:spPr/>
        <p:txBody>
          <a:bodyPr>
            <a:noAutofit/>
          </a:bodyPr>
          <a:lstStyle/>
          <a:p>
            <a:pPr lvl="0">
              <a:spcBef>
                <a:spcPts val="0"/>
              </a:spcBef>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Primary goal: </a:t>
            </a:r>
            <a:r>
              <a:rPr lang="en-US" sz="2000" dirty="0">
                <a:latin typeface="Times New Roman" panose="02020603050405020304" pitchFamily="18" charset="0"/>
                <a:cs typeface="Times New Roman" panose="02020603050405020304" pitchFamily="18" charset="0"/>
              </a:rPr>
              <a:t>To decrease Medicare beneficiaries’ vulnerability to identity    theft by removing the SSN-based HICN from their Medicare id cards and replacing the HICN with a new Medicare Beneficiary Identifier (MBI), which does not contain an SSN or other personal information</a:t>
            </a:r>
          </a:p>
          <a:p>
            <a:pPr marL="457200" lvl="0" indent="-457200">
              <a:spcBef>
                <a:spcPts val="0"/>
              </a:spcBef>
              <a:buFont typeface="+mj-lt"/>
              <a:buAutoNum type="arabicPeriod"/>
            </a:pPr>
            <a:endParaRPr lang="en-US" sz="2000" dirty="0">
              <a:latin typeface="Times New Roman" panose="02020603050405020304" pitchFamily="18" charset="0"/>
              <a:cs typeface="Times New Roman" panose="02020603050405020304" pitchFamily="18" charset="0"/>
            </a:endParaRPr>
          </a:p>
          <a:p>
            <a:pPr>
              <a:spcBef>
                <a:spcPts val="0"/>
              </a:spcBef>
            </a:pPr>
            <a:r>
              <a:rPr lang="en-US" sz="2000" dirty="0">
                <a:latin typeface="Times New Roman" panose="02020603050405020304" pitchFamily="18" charset="0"/>
                <a:cs typeface="Times New Roman" panose="02020603050405020304" pitchFamily="18" charset="0"/>
              </a:rPr>
              <a:t>In achieving this goal CMS seeks to:</a:t>
            </a:r>
          </a:p>
          <a:p>
            <a:pPr lvl="1">
              <a:spcBef>
                <a:spcPts val="0"/>
              </a:spcBef>
              <a:buFontTx/>
              <a:buChar char="−"/>
            </a:pPr>
            <a:r>
              <a:rPr lang="en-US" sz="2000" dirty="0">
                <a:latin typeface="Times New Roman" panose="02020603050405020304" pitchFamily="18" charset="0"/>
                <a:cs typeface="Times New Roman" panose="02020603050405020304" pitchFamily="18" charset="0"/>
              </a:rPr>
              <a:t>Minimize disruption to Medicare operations</a:t>
            </a:r>
          </a:p>
          <a:p>
            <a:pPr lvl="1">
              <a:spcBef>
                <a:spcPts val="0"/>
              </a:spcBef>
              <a:buFontTx/>
              <a:buChar char="−"/>
            </a:pPr>
            <a:r>
              <a:rPr lang="en-US" sz="2000" dirty="0">
                <a:latin typeface="Times New Roman" panose="02020603050405020304" pitchFamily="18" charset="0"/>
                <a:cs typeface="Times New Roman" panose="02020603050405020304" pitchFamily="18" charset="0"/>
              </a:rPr>
              <a:t>Minimize burdens for providers</a:t>
            </a:r>
          </a:p>
          <a:p>
            <a:pPr lvl="1">
              <a:spcBef>
                <a:spcPts val="0"/>
              </a:spcBef>
              <a:buFontTx/>
              <a:buChar char="−"/>
            </a:pPr>
            <a:r>
              <a:rPr lang="en-US" sz="2000" dirty="0">
                <a:latin typeface="Times New Roman" panose="02020603050405020304" pitchFamily="18" charset="0"/>
                <a:cs typeface="Times New Roman" panose="02020603050405020304" pitchFamily="18" charset="0"/>
              </a:rPr>
              <a:t>Minimize burdens for beneficiaries</a:t>
            </a:r>
          </a:p>
          <a:p>
            <a:pPr lvl="1">
              <a:spcBef>
                <a:spcPts val="0"/>
              </a:spcBef>
              <a:buFontTx/>
              <a:buChar char="−"/>
            </a:pPr>
            <a:r>
              <a:rPr lang="en-US" sz="2000" dirty="0">
                <a:latin typeface="Times New Roman" panose="02020603050405020304" pitchFamily="18" charset="0"/>
                <a:cs typeface="Times New Roman" panose="02020603050405020304" pitchFamily="18" charset="0"/>
              </a:rPr>
              <a:t>Provide a solution to our business partners that allows usage of HICN and/or MBI for business critical data exchanges</a:t>
            </a:r>
          </a:p>
          <a:p>
            <a:pPr lvl="1">
              <a:spcBef>
                <a:spcPts val="0"/>
              </a:spcBef>
              <a:buFontTx/>
              <a:buChar char="−"/>
            </a:pPr>
            <a:r>
              <a:rPr lang="en-US" sz="2000" dirty="0">
                <a:latin typeface="Times New Roman" panose="02020603050405020304" pitchFamily="18" charset="0"/>
                <a:cs typeface="Times New Roman" panose="02020603050405020304" pitchFamily="18" charset="0"/>
              </a:rPr>
              <a:t>Manage the cost, scope, and schedule for the project</a:t>
            </a:r>
          </a:p>
          <a:p>
            <a:pPr marL="400050">
              <a:buFontTx/>
              <a:buChar char="−"/>
            </a:pPr>
            <a:endParaRPr lang="en-US" sz="2000" dirty="0">
              <a:cs typeface="Times New Roman" panose="02020603050405020304" pitchFamily="18" charset="0"/>
            </a:endParaRPr>
          </a:p>
          <a:p>
            <a:pPr marL="57150" indent="0">
              <a:buNone/>
            </a:pPr>
            <a:endParaRPr lang="en-US" sz="20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p>
            <a:r>
              <a:rPr lang="en-US" sz="3200" dirty="0">
                <a:latin typeface="Times New Roman" panose="02020603050405020304" pitchFamily="18" charset="0"/>
                <a:cs typeface="Times New Roman" panose="02020603050405020304" pitchFamily="18" charset="0"/>
              </a:rPr>
              <a:t>SSNRI Program Goals</a:t>
            </a:r>
          </a:p>
        </p:txBody>
      </p:sp>
      <p:sp>
        <p:nvSpPr>
          <p:cNvPr id="4" name="Slide Number Placeholder 3"/>
          <p:cNvSpPr>
            <a:spLocks noGrp="1"/>
          </p:cNvSpPr>
          <p:nvPr>
            <p:ph type="sldNum" sz="quarter" idx="10"/>
          </p:nvPr>
        </p:nvSpPr>
        <p:spPr/>
        <p:txBody>
          <a:bodyPr/>
          <a:lstStyle/>
          <a:p>
            <a:fld id="{7022FF3C-310F-4809-A5BE-BC5BA8AA108D}" type="slidenum">
              <a:rPr lang="en-US" smtClean="0"/>
              <a:pPr/>
              <a:t>3</a:t>
            </a:fld>
            <a:endParaRPr lang="en-US" dirty="0"/>
          </a:p>
        </p:txBody>
      </p:sp>
    </p:spTree>
    <p:extLst>
      <p:ext uri="{BB962C8B-B14F-4D97-AF65-F5344CB8AC3E}">
        <p14:creationId xmlns:p14="http://schemas.microsoft.com/office/powerpoint/2010/main" val="1272115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p:cNvSpPr>
            <a:spLocks noGrp="1"/>
          </p:cNvSpPr>
          <p:nvPr>
            <p:ph idx="1"/>
          </p:nvPr>
        </p:nvSpPr>
        <p:spPr/>
        <p:txBody>
          <a:bodyPr>
            <a:noAutofit/>
          </a:bodyPr>
          <a:lstStyle/>
          <a:p>
            <a:pPr marL="342900" lvl="1" indent="-342900">
              <a:spcBef>
                <a:spcPts val="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 thoughtful, planned roll-out of the SSNRI is necessary for a successful implementation</a:t>
            </a:r>
          </a:p>
          <a:p>
            <a:pPr marL="0" lvl="1" indent="0">
              <a:spcBef>
                <a:spcPts val="0"/>
              </a:spcBef>
              <a:buNone/>
            </a:pPr>
            <a:endParaRPr lang="en-US" sz="2000" dirty="0">
              <a:latin typeface="Times New Roman" panose="02020603050405020304" pitchFamily="18" charset="0"/>
              <a:cs typeface="Times New Roman" panose="02020603050405020304" pitchFamily="18" charset="0"/>
            </a:endParaRPr>
          </a:p>
          <a:p>
            <a:pPr marL="342900" lvl="1" indent="-342900">
              <a:spcBef>
                <a:spcPts val="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Along with our partners, CMS will address complex systems changes for over 75 systems, conduct extensive outreach &amp; education activities and analyze the many changes that will be needed to systems and business processes </a:t>
            </a:r>
          </a:p>
          <a:p>
            <a:pPr marL="0" indent="0">
              <a:spcBef>
                <a:spcPts val="0"/>
              </a:spcBef>
              <a:buNone/>
            </a:pPr>
            <a:endParaRPr lang="en-US" sz="2000" b="1" dirty="0">
              <a:latin typeface="Times New Roman" panose="02020603050405020304" pitchFamily="18" charset="0"/>
              <a:cs typeface="Times New Roman" panose="02020603050405020304" pitchFamily="18" charset="0"/>
            </a:endParaRPr>
          </a:p>
          <a:p>
            <a:pPr>
              <a:spcBef>
                <a:spcPts val="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Affected stakeholders include:</a:t>
            </a:r>
          </a:p>
          <a:p>
            <a:pPr lvl="1">
              <a:spcBef>
                <a:spcPts val="0"/>
              </a:spcBef>
              <a:buFont typeface="Times New Roman" panose="02020603050405020304" pitchFamily="18" charset="0"/>
              <a:buChar char="−"/>
            </a:pPr>
            <a:r>
              <a:rPr lang="en-US" sz="2000" dirty="0">
                <a:latin typeface="Times New Roman" panose="02020603050405020304" pitchFamily="18" charset="0"/>
                <a:cs typeface="Times New Roman" panose="02020603050405020304" pitchFamily="18" charset="0"/>
              </a:rPr>
              <a:t>Federal partners, States, Beneficiaries, Providers, and Plans</a:t>
            </a:r>
          </a:p>
          <a:p>
            <a:pPr lvl="1">
              <a:spcBef>
                <a:spcPts val="0"/>
              </a:spcBef>
              <a:buFont typeface="Times New Roman" panose="02020603050405020304" pitchFamily="18" charset="0"/>
              <a:buChar char="−"/>
            </a:pPr>
            <a:r>
              <a:rPr lang="en-US" sz="2000" dirty="0">
                <a:latin typeface="Times New Roman" panose="02020603050405020304" pitchFamily="18" charset="0"/>
                <a:cs typeface="Times New Roman" panose="02020603050405020304" pitchFamily="18" charset="0"/>
              </a:rPr>
              <a:t>Other key stakeholders, such as billing agencies, advocacy groups, data warehouses, etc.</a:t>
            </a:r>
          </a:p>
          <a:p>
            <a:pPr marL="0" indent="0">
              <a:spcBef>
                <a:spcPts val="0"/>
              </a:spcBef>
              <a:buNone/>
            </a:pPr>
            <a:endParaRPr lang="en-US" sz="18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br>
              <a:rPr lang="en-US" dirty="0">
                <a:solidFill>
                  <a:schemeClr val="bg1"/>
                </a:solidFill>
              </a:rPr>
            </a:br>
            <a:r>
              <a:rPr lang="en-US" dirty="0">
                <a:solidFill>
                  <a:schemeClr val="bg1"/>
                </a:solidFill>
              </a:rPr>
              <a:t>Complex IT Systems that affect Providers, </a:t>
            </a:r>
            <a:br>
              <a:rPr lang="en-US" dirty="0">
                <a:solidFill>
                  <a:schemeClr val="bg1"/>
                </a:solidFill>
              </a:rPr>
            </a:br>
            <a:r>
              <a:rPr lang="en-US" dirty="0">
                <a:solidFill>
                  <a:schemeClr val="bg1"/>
                </a:solidFill>
              </a:rPr>
              <a:t>Partners, and Beneficiaries</a:t>
            </a:r>
            <a:br>
              <a:rPr lang="en-US" sz="2400" b="1" dirty="0"/>
            </a:br>
            <a:endParaRPr lang="en-US" sz="2400" dirty="0"/>
          </a:p>
        </p:txBody>
      </p:sp>
      <p:sp>
        <p:nvSpPr>
          <p:cNvPr id="4" name="Slide Number Placeholder 3"/>
          <p:cNvSpPr>
            <a:spLocks noGrp="1"/>
          </p:cNvSpPr>
          <p:nvPr>
            <p:ph type="sldNum" sz="quarter" idx="10"/>
          </p:nvPr>
        </p:nvSpPr>
        <p:spPr/>
        <p:txBody>
          <a:bodyPr/>
          <a:lstStyle/>
          <a:p>
            <a:fld id="{7022FF3C-310F-4809-A5BE-BC5BA8AA108D}" type="slidenum">
              <a:rPr lang="en-US" smtClean="0"/>
              <a:pPr/>
              <a:t>4</a:t>
            </a:fld>
            <a:endParaRPr lang="en-US" dirty="0"/>
          </a:p>
        </p:txBody>
      </p:sp>
    </p:spTree>
    <p:extLst>
      <p:ext uri="{BB962C8B-B14F-4D97-AF65-F5344CB8AC3E}">
        <p14:creationId xmlns:p14="http://schemas.microsoft.com/office/powerpoint/2010/main" val="1878574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p:cNvSpPr>
            <a:spLocks noGrp="1"/>
          </p:cNvSpPr>
          <p:nvPr>
            <p:ph idx="1"/>
          </p:nvPr>
        </p:nvSpPr>
        <p:spPr/>
        <p:txBody>
          <a:bodyPr>
            <a:noAutofit/>
          </a:bodyPr>
          <a:lstStyle/>
          <a:p>
            <a:pPr marL="400050" lvl="2" indent="0">
              <a:spcBef>
                <a:spcPts val="0"/>
              </a:spcBef>
              <a:buNone/>
            </a:pPr>
            <a:r>
              <a:rPr lang="en-US" sz="2000" dirty="0">
                <a:solidFill>
                  <a:prstClr val="black"/>
                </a:solidFill>
                <a:latin typeface="Times New Roman" panose="02020603050405020304" pitchFamily="18" charset="0"/>
                <a:cs typeface="Times New Roman" panose="02020603050405020304" pitchFamily="18" charset="0"/>
              </a:rPr>
              <a:t>CMS has identified approximately 90 different stakeholder entities or groups that are impacted by SSNRI, (i.e. currently receive, store, use, and/or provide a HICN today)</a:t>
            </a:r>
            <a:endParaRPr lang="en-US" sz="2000" b="1"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br>
              <a:rPr lang="en-US" sz="3200" dirty="0">
                <a:solidFill>
                  <a:schemeClr val="bg1"/>
                </a:solidFill>
              </a:rPr>
            </a:br>
            <a:r>
              <a:rPr lang="en-US" sz="3200" dirty="0">
                <a:solidFill>
                  <a:schemeClr val="bg1"/>
                </a:solidFill>
                <a:latin typeface="Times New Roman" panose="02020603050405020304" pitchFamily="18" charset="0"/>
                <a:cs typeface="Times New Roman" panose="02020603050405020304" pitchFamily="18" charset="0"/>
              </a:rPr>
              <a:t>SSNRI Stakeholders</a:t>
            </a:r>
            <a:br>
              <a:rPr lang="en-US" sz="3200" dirty="0">
                <a:solidFill>
                  <a:schemeClr val="bg1"/>
                </a:solidFill>
                <a:latin typeface="Times New Roman" panose="02020603050405020304" pitchFamily="18" charset="0"/>
                <a:cs typeface="Times New Roman" panose="02020603050405020304" pitchFamily="18" charset="0"/>
              </a:rPr>
            </a:br>
            <a:endParaRPr lang="en-US" dirty="0"/>
          </a:p>
        </p:txBody>
      </p:sp>
      <p:pic>
        <p:nvPicPr>
          <p:cNvPr id="6" name="Picture 5" descr="This figure depicts the SSNRI stakeholder interactions.&#10;&#10;Stakeholders are aligned to seven Communities of Interest as defined by the CMS Business Reference Model: Beneficiaries/Consumers, Providers, Plans, Associates and Partners, States, Contractors, and CMS Corporate Operations.&#10;&#10;MBI is used in interactions with Beneficiaries/Consumers, Providers, and Plans; either MBI or HICN is used in interactions with others.&#10;" title="SSNRI Stakeholders"/>
          <p:cNvPicPr>
            <a:picLocks noChangeAspect="1"/>
          </p:cNvPicPr>
          <p:nvPr/>
        </p:nvPicPr>
        <p:blipFill>
          <a:blip r:embed="rId3"/>
          <a:stretch>
            <a:fillRect/>
          </a:stretch>
        </p:blipFill>
        <p:spPr>
          <a:xfrm>
            <a:off x="1207907" y="2434174"/>
            <a:ext cx="6640693" cy="3691989"/>
          </a:xfrm>
          <a:prstGeom prst="rect">
            <a:avLst/>
          </a:prstGeom>
        </p:spPr>
      </p:pic>
      <p:sp>
        <p:nvSpPr>
          <p:cNvPr id="4" name="Slide Number Placeholder 3"/>
          <p:cNvSpPr>
            <a:spLocks noGrp="1"/>
          </p:cNvSpPr>
          <p:nvPr>
            <p:ph type="sldNum" sz="quarter" idx="10"/>
          </p:nvPr>
        </p:nvSpPr>
        <p:spPr/>
        <p:txBody>
          <a:bodyPr/>
          <a:lstStyle/>
          <a:p>
            <a:fld id="{7022FF3C-310F-4809-A5BE-BC5BA8AA108D}" type="slidenum">
              <a:rPr lang="en-US" smtClean="0"/>
              <a:pPr/>
              <a:t>5</a:t>
            </a:fld>
            <a:endParaRPr lang="en-US" dirty="0"/>
          </a:p>
        </p:txBody>
      </p:sp>
    </p:spTree>
    <p:extLst>
      <p:ext uri="{BB962C8B-B14F-4D97-AF65-F5344CB8AC3E}">
        <p14:creationId xmlns:p14="http://schemas.microsoft.com/office/powerpoint/2010/main" val="2370909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p:cNvSpPr txBox="1">
            <a:spLocks/>
          </p:cNvSpPr>
          <p:nvPr/>
        </p:nvSpPr>
        <p:spPr bwMode="auto">
          <a:xfrm>
            <a:off x="114300" y="2819400"/>
            <a:ext cx="8915400"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b="0" i="0" u="none" kern="1200">
                <a:solidFill>
                  <a:schemeClr val="bg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3200" b="1" dirty="0">
                <a:solidFill>
                  <a:prstClr val="black"/>
                </a:solidFill>
                <a:latin typeface="Times New Roman" panose="02020603050405020304" pitchFamily="18" charset="0"/>
                <a:cs typeface="Times New Roman" panose="02020603050405020304" pitchFamily="18" charset="0"/>
              </a:rPr>
              <a:t>Implementation of SSNRI</a:t>
            </a:r>
            <a:endParaRPr lang="en-US" sz="3200" b="1" dirty="0">
              <a:solidFill>
                <a:prstClr val="black"/>
              </a:solidFill>
            </a:endParaRPr>
          </a:p>
        </p:txBody>
      </p:sp>
      <p:sp>
        <p:nvSpPr>
          <p:cNvPr id="6" name="Slide Number Placeholder 5"/>
          <p:cNvSpPr>
            <a:spLocks noGrp="1"/>
          </p:cNvSpPr>
          <p:nvPr>
            <p:ph type="sldNum" sz="quarter" idx="12"/>
          </p:nvPr>
        </p:nvSpPr>
        <p:spPr/>
        <p:txBody>
          <a:bodyPr/>
          <a:lstStyle/>
          <a:p>
            <a:pPr>
              <a:defRPr/>
            </a:pPr>
            <a:fld id="{49B9B2D6-3F37-4CC7-9477-17A2AE266DDC}" type="slidenum">
              <a:rPr lang="en-US" smtClean="0"/>
              <a:pPr>
                <a:defRPr/>
              </a:pPr>
              <a:t>6</a:t>
            </a:fld>
            <a:endParaRPr lang="en-US" dirty="0"/>
          </a:p>
        </p:txBody>
      </p:sp>
    </p:spTree>
    <p:extLst>
      <p:ext uri="{BB962C8B-B14F-4D97-AF65-F5344CB8AC3E}">
        <p14:creationId xmlns:p14="http://schemas.microsoft.com/office/powerpoint/2010/main" val="3718621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0" dirty="0">
                <a:latin typeface="Times New Roman" panose="02020603050405020304" pitchFamily="18" charset="0"/>
                <a:cs typeface="Times New Roman" panose="02020603050405020304" pitchFamily="18" charset="0"/>
              </a:rPr>
              <a:t>MBI Solution Concept</a:t>
            </a:r>
          </a:p>
        </p:txBody>
      </p:sp>
      <p:sp>
        <p:nvSpPr>
          <p:cNvPr id="7" name="Content Placeholder 6"/>
          <p:cNvSpPr>
            <a:spLocks noGrp="1"/>
          </p:cNvSpPr>
          <p:nvPr>
            <p:ph idx="1"/>
          </p:nvPr>
        </p:nvSpPr>
        <p:spPr>
          <a:xfrm>
            <a:off x="76199" y="1054803"/>
            <a:ext cx="8762999" cy="4906963"/>
          </a:xfrm>
        </p:spPr>
        <p:txBody>
          <a:bodyPr>
            <a:normAutofit/>
          </a:bodyPr>
          <a:lstStyle/>
          <a:p>
            <a:pPr marL="0" indent="0">
              <a:spcBef>
                <a:spcPts val="0"/>
              </a:spcBef>
              <a:buNone/>
            </a:pPr>
            <a:r>
              <a:rPr lang="en-US" sz="2000" dirty="0">
                <a:latin typeface="Times New Roman" panose="02020603050405020304" pitchFamily="18" charset="0"/>
                <a:cs typeface="Times New Roman" panose="02020603050405020304" pitchFamily="18" charset="0"/>
              </a:rPr>
              <a:t>The solution for SSNRI must provide capabilities to accomplish the following:</a:t>
            </a:r>
          </a:p>
          <a:p>
            <a:pPr marL="0" indent="0">
              <a:spcBef>
                <a:spcPts val="0"/>
              </a:spcBef>
              <a:buNone/>
            </a:pPr>
            <a:endParaRPr lang="en-US" sz="2000" dirty="0">
              <a:latin typeface="Times New Roman" panose="02020603050405020304" pitchFamily="18" charset="0"/>
              <a:cs typeface="Times New Roman" panose="02020603050405020304" pitchFamily="18" charset="0"/>
            </a:endParaRPr>
          </a:p>
          <a:p>
            <a:pPr marL="914400" lvl="1" indent="-457200">
              <a:spcBef>
                <a:spcPts val="0"/>
              </a:spcBef>
              <a:buFont typeface="+mj-lt"/>
              <a:buAutoNum type="arabicPeriod"/>
            </a:pPr>
            <a:r>
              <a:rPr lang="en-US" sz="2000" b="1" dirty="0">
                <a:latin typeface="Times New Roman" panose="02020603050405020304" pitchFamily="18" charset="0"/>
                <a:cs typeface="Times New Roman" panose="02020603050405020304" pitchFamily="18" charset="0"/>
              </a:rPr>
              <a:t>Generate MBIs for all beneficiaries: </a:t>
            </a:r>
            <a:r>
              <a:rPr lang="en-US" sz="2000" dirty="0">
                <a:latin typeface="Times New Roman" panose="02020603050405020304" pitchFamily="18" charset="0"/>
                <a:cs typeface="Times New Roman" panose="02020603050405020304" pitchFamily="18" charset="0"/>
              </a:rPr>
              <a:t>Includes existing (currently active and deceased or archived) and new beneficiaries</a:t>
            </a:r>
          </a:p>
          <a:p>
            <a:pPr marL="914400" lvl="1" indent="-457200">
              <a:spcBef>
                <a:spcPts val="0"/>
              </a:spcBef>
              <a:buFont typeface="+mj-lt"/>
              <a:buAutoNum type="arabicPeriod"/>
            </a:pPr>
            <a:endParaRPr lang="en-US" sz="2000" dirty="0">
              <a:latin typeface="Times New Roman" panose="02020603050405020304" pitchFamily="18" charset="0"/>
              <a:cs typeface="Times New Roman" panose="02020603050405020304" pitchFamily="18" charset="0"/>
            </a:endParaRPr>
          </a:p>
          <a:p>
            <a:pPr marL="914400" lvl="1" indent="-457200">
              <a:spcBef>
                <a:spcPts val="0"/>
              </a:spcBef>
              <a:buFont typeface="+mj-lt"/>
              <a:buAutoNum type="arabicPeriod"/>
            </a:pPr>
            <a:r>
              <a:rPr lang="en-US" sz="2000" b="1" dirty="0">
                <a:latin typeface="Times New Roman" panose="02020603050405020304" pitchFamily="18" charset="0"/>
                <a:cs typeface="Times New Roman" panose="02020603050405020304" pitchFamily="18" charset="0"/>
              </a:rPr>
              <a:t>Issue new, redesigned Medicare cards: </a:t>
            </a:r>
            <a:r>
              <a:rPr lang="en-US" sz="2000" dirty="0">
                <a:latin typeface="Times New Roman" panose="02020603050405020304" pitchFamily="18" charset="0"/>
                <a:cs typeface="Times New Roman" panose="02020603050405020304" pitchFamily="18" charset="0"/>
              </a:rPr>
              <a:t>New cards containing the MBI to existing and new beneficiaries</a:t>
            </a:r>
          </a:p>
          <a:p>
            <a:pPr marL="914400" lvl="1" indent="-457200">
              <a:spcBef>
                <a:spcPts val="0"/>
              </a:spcBef>
              <a:buFont typeface="+mj-lt"/>
              <a:buAutoNum type="arabicPeriod"/>
            </a:pPr>
            <a:endParaRPr lang="en-US" sz="2000" dirty="0">
              <a:latin typeface="Times New Roman" panose="02020603050405020304" pitchFamily="18" charset="0"/>
              <a:cs typeface="Times New Roman" panose="02020603050405020304" pitchFamily="18" charset="0"/>
            </a:endParaRPr>
          </a:p>
          <a:p>
            <a:pPr marL="914400" lvl="1" indent="-457200">
              <a:spcBef>
                <a:spcPts val="0"/>
              </a:spcBef>
              <a:buFont typeface="+mj-lt"/>
              <a:buAutoNum type="arabicPeriod"/>
            </a:pPr>
            <a:r>
              <a:rPr lang="en-US" sz="2000" b="1" dirty="0">
                <a:latin typeface="Times New Roman" panose="02020603050405020304" pitchFamily="18" charset="0"/>
                <a:cs typeface="Times New Roman" panose="02020603050405020304" pitchFamily="18" charset="0"/>
              </a:rPr>
              <a:t>Modify systems and business processes</a:t>
            </a:r>
            <a:r>
              <a:rPr lang="en-US" sz="2000" dirty="0">
                <a:latin typeface="Times New Roman" panose="02020603050405020304" pitchFamily="18" charset="0"/>
                <a:cs typeface="Times New Roman" panose="02020603050405020304" pitchFamily="18" charset="0"/>
              </a:rPr>
              <a:t>: Required updates to accommodate receipt, transmission, display, and processing of the MBI</a:t>
            </a:r>
          </a:p>
          <a:p>
            <a:pPr marL="914400" lvl="1" indent="-457200">
              <a:spcBef>
                <a:spcPts val="0"/>
              </a:spcBef>
              <a:buFont typeface="+mj-lt"/>
              <a:buAutoNum type="arabicPeriod"/>
            </a:pPr>
            <a:endParaRPr lang="en-US" dirty="0">
              <a:latin typeface="Times New Roman" panose="02020603050405020304" pitchFamily="18" charset="0"/>
              <a:cs typeface="Times New Roman" panose="02020603050405020304" pitchFamily="18" charset="0"/>
            </a:endParaRPr>
          </a:p>
          <a:p>
            <a:pPr marL="457200" lvl="1" indent="0">
              <a:spcBef>
                <a:spcPts val="0"/>
              </a:spcBef>
              <a:buNone/>
            </a:pPr>
            <a:r>
              <a:rPr lang="en-US" b="1" dirty="0">
                <a:latin typeface="Times New Roman" panose="02020603050405020304" pitchFamily="18" charset="0"/>
                <a:cs typeface="Times New Roman" panose="02020603050405020304" pitchFamily="18" charset="0"/>
              </a:rPr>
              <a:t>CMS will use an MBI generator to:</a:t>
            </a:r>
          </a:p>
          <a:p>
            <a:pPr lvl="1">
              <a:spcBef>
                <a:spcPts val="0"/>
              </a:spcBef>
            </a:pPr>
            <a:r>
              <a:rPr lang="en-US" dirty="0">
                <a:latin typeface="Times New Roman" panose="02020603050405020304" pitchFamily="18" charset="0"/>
                <a:cs typeface="Times New Roman" panose="02020603050405020304" pitchFamily="18" charset="0"/>
              </a:rPr>
              <a:t>Assign 150 million MBI’s in the initial enumeration (60 million active and 90 million decease/archived) and generate a unique MBI for each new Medicare beneficiary</a:t>
            </a:r>
          </a:p>
          <a:p>
            <a:pPr lvl="1">
              <a:spcBef>
                <a:spcPts val="0"/>
              </a:spcBef>
            </a:pPr>
            <a:r>
              <a:rPr lang="en-US" dirty="0">
                <a:latin typeface="Times New Roman" panose="02020603050405020304" pitchFamily="18" charset="0"/>
                <a:cs typeface="Times New Roman" panose="02020603050405020304" pitchFamily="18" charset="0"/>
              </a:rPr>
              <a:t>Generate a new unique MBI for a Medicare beneficiary whose identity has been compromised</a:t>
            </a:r>
          </a:p>
          <a:p>
            <a:pPr marL="457200" lvl="1" indent="0">
              <a:spcBef>
                <a:spcPts val="0"/>
              </a:spcBef>
              <a:buNone/>
            </a:pPr>
            <a:endParaRPr lang="en-US" sz="2000" dirty="0">
              <a:latin typeface="Times New Roman" panose="02020603050405020304" pitchFamily="18" charset="0"/>
              <a:cs typeface="Times New Roman" panose="02020603050405020304" pitchFamily="18" charset="0"/>
            </a:endParaRPr>
          </a:p>
          <a:p>
            <a:pPr marL="914400" lvl="1" indent="-457200">
              <a:spcBef>
                <a:spcPts val="0"/>
              </a:spcBef>
              <a:buFont typeface="+mj-lt"/>
              <a:buAutoNum type="arabicPeriod"/>
            </a:pPr>
            <a:endParaRPr lang="en-US" sz="2000" dirty="0">
              <a:latin typeface="Times New Roman" panose="02020603050405020304" pitchFamily="18" charset="0"/>
              <a:cs typeface="Times New Roman" panose="02020603050405020304" pitchFamily="18" charset="0"/>
            </a:endParaRPr>
          </a:p>
          <a:p>
            <a:pPr marL="0" indent="0">
              <a:buNone/>
            </a:pPr>
            <a:endParaRPr lang="en-US" dirty="0"/>
          </a:p>
          <a:p>
            <a:endParaRPr lang="en-US" dirty="0"/>
          </a:p>
        </p:txBody>
      </p:sp>
      <p:sp>
        <p:nvSpPr>
          <p:cNvPr id="6" name="Slide Number Placeholder 5"/>
          <p:cNvSpPr>
            <a:spLocks noGrp="1"/>
          </p:cNvSpPr>
          <p:nvPr>
            <p:ph type="sldNum" sz="quarter" idx="12"/>
          </p:nvPr>
        </p:nvSpPr>
        <p:spPr/>
        <p:txBody>
          <a:bodyPr/>
          <a:lstStyle/>
          <a:p>
            <a:pPr>
              <a:defRPr/>
            </a:pPr>
            <a:fld id="{358D3F3C-DE36-4CA1-9A7C-72BB7E1704A0}" type="slidenum">
              <a:rPr lang="en-US" smtClean="0"/>
              <a:pPr>
                <a:defRPr/>
              </a:pPr>
              <a:t>7</a:t>
            </a:fld>
            <a:endParaRPr lang="en-US" dirty="0"/>
          </a:p>
        </p:txBody>
      </p:sp>
    </p:spTree>
    <p:extLst>
      <p:ext uri="{BB962C8B-B14F-4D97-AF65-F5344CB8AC3E}">
        <p14:creationId xmlns:p14="http://schemas.microsoft.com/office/powerpoint/2010/main" val="3779375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370"/>
            <a:ext cx="9144000" cy="845607"/>
          </a:xfrm>
        </p:spPr>
        <p:txBody>
          <a:bodyPr/>
          <a:lstStyle/>
          <a:p>
            <a:r>
              <a:rPr lang="en-US" b="0" dirty="0">
                <a:latin typeface="Times New Roman" panose="02020603050405020304" pitchFamily="18" charset="0"/>
                <a:cs typeface="Times New Roman" panose="02020603050405020304" pitchFamily="18" charset="0"/>
              </a:rPr>
              <a:t>MBI Characteristics</a:t>
            </a:r>
          </a:p>
        </p:txBody>
      </p:sp>
      <p:sp>
        <p:nvSpPr>
          <p:cNvPr id="7" name="Content Placeholder 4"/>
          <p:cNvSpPr>
            <a:spLocks noGrp="1"/>
          </p:cNvSpPr>
          <p:nvPr>
            <p:ph idx="1"/>
          </p:nvPr>
        </p:nvSpPr>
        <p:spPr>
          <a:xfrm>
            <a:off x="152400" y="1013356"/>
            <a:ext cx="8610600" cy="5158844"/>
          </a:xfrm>
        </p:spPr>
        <p:txBody>
          <a:bodyPr>
            <a:noAutofit/>
          </a:bodyPr>
          <a:lstStyle/>
          <a:p>
            <a:pPr marL="0" indent="0">
              <a:spcBef>
                <a:spcPts val="0"/>
              </a:spcBef>
              <a:buNone/>
            </a:pPr>
            <a:r>
              <a:rPr lang="en-US" sz="1800" dirty="0">
                <a:latin typeface="Times New Roman" panose="02020603050405020304" pitchFamily="18" charset="0"/>
                <a:cs typeface="Times New Roman" panose="02020603050405020304" pitchFamily="18" charset="0"/>
              </a:rPr>
              <a:t>The Medicare Beneficiary Identifier will have the following characteristics:</a:t>
            </a:r>
          </a:p>
          <a:p>
            <a:pPr marL="0" indent="0">
              <a:spcBef>
                <a:spcPts val="0"/>
              </a:spcBef>
              <a:buNone/>
            </a:pPr>
            <a:endParaRPr lang="en-US" sz="1800" dirty="0">
              <a:latin typeface="Times New Roman" panose="02020603050405020304" pitchFamily="18" charset="0"/>
              <a:cs typeface="Times New Roman" panose="02020603050405020304" pitchFamily="18" charset="0"/>
            </a:endParaRPr>
          </a:p>
          <a:p>
            <a:pPr marL="1028700" lvl="3" indent="-342900">
              <a:spcBef>
                <a:spcPts val="0"/>
              </a:spcBef>
            </a:pPr>
            <a:r>
              <a:rPr lang="en-US" dirty="0">
                <a:latin typeface="Times New Roman" panose="02020603050405020304" pitchFamily="18" charset="0"/>
                <a:cs typeface="Times New Roman" panose="02020603050405020304" pitchFamily="18" charset="0"/>
              </a:rPr>
              <a:t>The same number of characters as the current HICN (11), but will be visibly distinguishable from the HICN</a:t>
            </a:r>
          </a:p>
          <a:p>
            <a:pPr marL="1028700" lvl="3" indent="-342900">
              <a:spcBef>
                <a:spcPts val="0"/>
              </a:spcBef>
            </a:pPr>
            <a:r>
              <a:rPr lang="en-US" dirty="0">
                <a:latin typeface="Times New Roman" panose="02020603050405020304" pitchFamily="18" charset="0"/>
                <a:cs typeface="Times New Roman" panose="02020603050405020304" pitchFamily="18" charset="0"/>
              </a:rPr>
              <a:t>Contain uppercase alphabetic and numeric characters throughout the 11 digit identifier </a:t>
            </a:r>
          </a:p>
          <a:p>
            <a:pPr marL="1028700" lvl="3" indent="-342900">
              <a:spcBef>
                <a:spcPts val="0"/>
              </a:spcBef>
            </a:pPr>
            <a:r>
              <a:rPr lang="en-US" dirty="0">
                <a:latin typeface="Times New Roman" panose="02020603050405020304" pitchFamily="18" charset="0"/>
                <a:cs typeface="Times New Roman" panose="02020603050405020304" pitchFamily="18" charset="0"/>
              </a:rPr>
              <a:t>Occupy the same field as the HICN on transactions</a:t>
            </a:r>
          </a:p>
          <a:p>
            <a:pPr marL="1028700" lvl="3" indent="-342900">
              <a:spcBef>
                <a:spcPts val="0"/>
              </a:spcBef>
            </a:pPr>
            <a:r>
              <a:rPr lang="en-US" dirty="0">
                <a:latin typeface="Times New Roman" panose="02020603050405020304" pitchFamily="18" charset="0"/>
                <a:cs typeface="Times New Roman" panose="02020603050405020304" pitchFamily="18" charset="0"/>
              </a:rPr>
              <a:t>Be unique to each beneficiary (e.g. husband and wife will have their own MBI)</a:t>
            </a:r>
            <a:endParaRPr lang="en-US" strike="sngStrike" dirty="0">
              <a:latin typeface="Times New Roman" panose="02020603050405020304" pitchFamily="18" charset="0"/>
              <a:cs typeface="Times New Roman" panose="02020603050405020304" pitchFamily="18" charset="0"/>
            </a:endParaRPr>
          </a:p>
          <a:p>
            <a:pPr marL="1028700" lvl="3" indent="-342900">
              <a:spcBef>
                <a:spcPts val="0"/>
              </a:spcBef>
            </a:pPr>
            <a:r>
              <a:rPr lang="en-US" dirty="0">
                <a:latin typeface="Times New Roman" panose="02020603050405020304" pitchFamily="18" charset="0"/>
                <a:cs typeface="Times New Roman" panose="02020603050405020304" pitchFamily="18" charset="0"/>
              </a:rPr>
              <a:t>Be easy to read and limit the possibility of letters being interpreted as numbers (e.g. Alphabetic characters are upper case </a:t>
            </a:r>
            <a:r>
              <a:rPr lang="en-US" u="sng" dirty="0">
                <a:latin typeface="Times New Roman" panose="02020603050405020304" pitchFamily="18" charset="0"/>
                <a:cs typeface="Times New Roman" panose="02020603050405020304" pitchFamily="18" charset="0"/>
              </a:rPr>
              <a:t>only</a:t>
            </a:r>
            <a:r>
              <a:rPr lang="en-US" dirty="0">
                <a:latin typeface="Times New Roman" panose="02020603050405020304" pitchFamily="18" charset="0"/>
                <a:cs typeface="Times New Roman" panose="02020603050405020304" pitchFamily="18" charset="0"/>
              </a:rPr>
              <a:t> and will exclude S, L, O, I, B, Z)</a:t>
            </a:r>
          </a:p>
          <a:p>
            <a:pPr marL="1028700" lvl="3" indent="-342900">
              <a:spcBef>
                <a:spcPts val="0"/>
              </a:spcBef>
            </a:pPr>
            <a:r>
              <a:rPr lang="en-US" dirty="0">
                <a:latin typeface="Times New Roman" panose="02020603050405020304" pitchFamily="18" charset="0"/>
                <a:cs typeface="Times New Roman" panose="02020603050405020304" pitchFamily="18" charset="0"/>
              </a:rPr>
              <a:t>Not contain any embedded intelligence or special characters</a:t>
            </a:r>
          </a:p>
          <a:p>
            <a:pPr marL="1028700" lvl="3" indent="-342900">
              <a:spcBef>
                <a:spcPts val="0"/>
              </a:spcBef>
            </a:pPr>
            <a:r>
              <a:rPr lang="en-US" dirty="0">
                <a:latin typeface="Times New Roman" panose="02020603050405020304" pitchFamily="18" charset="0"/>
                <a:cs typeface="Times New Roman" panose="02020603050405020304" pitchFamily="18" charset="0"/>
              </a:rPr>
              <a:t>Not contain inappropriate combinations of numbers or strings that may be offensive</a:t>
            </a:r>
          </a:p>
          <a:p>
            <a:pPr marL="685800" lvl="3" indent="0">
              <a:spcBef>
                <a:spcPts val="0"/>
              </a:spcBef>
              <a:buNone/>
            </a:pPr>
            <a:endParaRPr lang="en-US" dirty="0">
              <a:latin typeface="Times New Roman" panose="02020603050405020304" pitchFamily="18" charset="0"/>
              <a:cs typeface="Times New Roman" panose="02020603050405020304" pitchFamily="18" charset="0"/>
            </a:endParaRPr>
          </a:p>
          <a:p>
            <a:pPr marL="228600" lvl="2" indent="0">
              <a:spcBef>
                <a:spcPts val="0"/>
              </a:spcBef>
              <a:buNone/>
            </a:pPr>
            <a:r>
              <a:rPr lang="en-US" sz="1800" dirty="0">
                <a:latin typeface="Times New Roman" panose="02020603050405020304" pitchFamily="18" charset="0"/>
                <a:cs typeface="Times New Roman" panose="02020603050405020304" pitchFamily="18" charset="0"/>
              </a:rPr>
              <a:t>Presently, CMS does not anticipate that the MBI will be changed for an individual unless the MBI is compromised or for other reasons that are still under consideration (e.g. religious reasons)</a:t>
            </a:r>
          </a:p>
          <a:p>
            <a:pPr marL="0" indent="0">
              <a:buNone/>
            </a:pPr>
            <a:endParaRPr lang="en-US" sz="1800" dirty="0"/>
          </a:p>
          <a:p>
            <a:pPr marL="0" indent="0">
              <a:buNone/>
            </a:pPr>
            <a:endParaRPr lang="en-US" sz="1800" dirty="0"/>
          </a:p>
        </p:txBody>
      </p:sp>
      <p:sp>
        <p:nvSpPr>
          <p:cNvPr id="3" name="Slide Number Placeholder 2"/>
          <p:cNvSpPr>
            <a:spLocks noGrp="1"/>
          </p:cNvSpPr>
          <p:nvPr>
            <p:ph type="sldNum" sz="quarter" idx="12"/>
          </p:nvPr>
        </p:nvSpPr>
        <p:spPr/>
        <p:txBody>
          <a:bodyPr/>
          <a:lstStyle/>
          <a:p>
            <a:pPr>
              <a:defRPr/>
            </a:pPr>
            <a:fld id="{358D3F3C-DE36-4CA1-9A7C-72BB7E1704A0}" type="slidenum">
              <a:rPr lang="en-US" smtClean="0"/>
              <a:pPr>
                <a:defRPr/>
              </a:pPr>
              <a:t>8</a:t>
            </a:fld>
            <a:endParaRPr lang="en-US" dirty="0"/>
          </a:p>
        </p:txBody>
      </p:sp>
    </p:spTree>
    <p:extLst>
      <p:ext uri="{BB962C8B-B14F-4D97-AF65-F5344CB8AC3E}">
        <p14:creationId xmlns:p14="http://schemas.microsoft.com/office/powerpoint/2010/main" val="1654076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370"/>
            <a:ext cx="9144000" cy="845607"/>
          </a:xfrm>
        </p:spPr>
        <p:txBody>
          <a:bodyPr>
            <a:normAutofit/>
          </a:bodyPr>
          <a:lstStyle/>
          <a:p>
            <a:r>
              <a:rPr lang="en-US" sz="3200" b="0" dirty="0">
                <a:latin typeface="Times New Roman" panose="02020603050405020304" pitchFamily="18" charset="0"/>
                <a:cs typeface="Times New Roman" panose="02020603050405020304" pitchFamily="18" charset="0"/>
              </a:rPr>
              <a:t>HICN and MBI Number</a:t>
            </a:r>
          </a:p>
        </p:txBody>
      </p:sp>
      <p:sp>
        <p:nvSpPr>
          <p:cNvPr id="3" name="Content Placeholder 2"/>
          <p:cNvSpPr>
            <a:spLocks noGrp="1"/>
          </p:cNvSpPr>
          <p:nvPr>
            <p:ph idx="1"/>
          </p:nvPr>
        </p:nvSpPr>
        <p:spPr>
          <a:xfrm>
            <a:off x="360436" y="1180758"/>
            <a:ext cx="4744964" cy="4884305"/>
          </a:xfrm>
        </p:spPr>
        <p:txBody>
          <a:bodyPr>
            <a:normAutofit/>
          </a:bodyPr>
          <a:lstStyle/>
          <a:p>
            <a:pPr marL="0" indent="0">
              <a:buNone/>
            </a:pPr>
            <a:r>
              <a:rPr lang="en-US" sz="1800" b="1" dirty="0">
                <a:latin typeface="Times New Roman" panose="02020603050405020304" pitchFamily="18" charset="0"/>
                <a:cs typeface="Times New Roman" panose="02020603050405020304" pitchFamily="18" charset="0"/>
              </a:rPr>
              <a:t>Health Insurance Claim Number (HICN) </a:t>
            </a:r>
          </a:p>
          <a:p>
            <a:pPr>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Primary Beneficiary Account Holder Social Security Number (SSN) plus Beneficiary Identification Code (BIC) </a:t>
            </a:r>
          </a:p>
          <a:p>
            <a:pPr>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9-byte SSN plus 1 or 2-byte BIC</a:t>
            </a:r>
          </a:p>
          <a:p>
            <a:pPr>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Key positions 1-9 are numeric</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rPr>
              <a:t>Medicare Beneficiary Identifier (MBI) </a:t>
            </a:r>
          </a:p>
          <a:p>
            <a:pPr>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New Non-Intelligent Unique Identifier </a:t>
            </a:r>
          </a:p>
          <a:p>
            <a:pPr>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11 bytes</a:t>
            </a:r>
          </a:p>
          <a:p>
            <a:pPr>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Key positions 2, 5, 8, and 9 will always be alphabetic</a:t>
            </a:r>
          </a:p>
          <a:p>
            <a:pPr>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5458695" y="3733800"/>
            <a:ext cx="3151905" cy="600164"/>
          </a:xfrm>
          <a:prstGeom prst="rect">
            <a:avLst/>
          </a:prstGeom>
          <a:noFill/>
        </p:spPr>
        <p:txBody>
          <a:bodyPr wrap="square" rtlCol="0">
            <a:spAutoFit/>
          </a:bodyPr>
          <a:lstStyle/>
          <a:p>
            <a:pPr algn="ctr"/>
            <a:r>
              <a:rPr lang="en-US" sz="1100" dirty="0">
                <a:latin typeface="Times New Roman" panose="02020603050405020304" pitchFamily="18" charset="0"/>
                <a:cs typeface="Times New Roman" panose="02020603050405020304" pitchFamily="18" charset="0"/>
              </a:rPr>
              <a:t>Note:  Identifiers are fictitious and dashes for display purposes only; they are not stored in the database nor used in file formats</a:t>
            </a:r>
          </a:p>
        </p:txBody>
      </p:sp>
      <p:pic>
        <p:nvPicPr>
          <p:cNvPr id="6" name="Picture 5"/>
          <p:cNvPicPr>
            <a:picLocks noChangeAspect="1"/>
          </p:cNvPicPr>
          <p:nvPr/>
        </p:nvPicPr>
        <p:blipFill>
          <a:blip r:embed="rId2"/>
          <a:stretch>
            <a:fillRect/>
          </a:stretch>
        </p:blipFill>
        <p:spPr>
          <a:xfrm>
            <a:off x="5333999" y="2496205"/>
            <a:ext cx="3414056" cy="1237595"/>
          </a:xfrm>
          <a:prstGeom prst="rect">
            <a:avLst/>
          </a:prstGeom>
        </p:spPr>
      </p:pic>
      <p:sp>
        <p:nvSpPr>
          <p:cNvPr id="5" name="Slide Number Placeholder 4"/>
          <p:cNvSpPr>
            <a:spLocks noGrp="1"/>
          </p:cNvSpPr>
          <p:nvPr>
            <p:ph type="sldNum" sz="quarter" idx="12"/>
          </p:nvPr>
        </p:nvSpPr>
        <p:spPr/>
        <p:txBody>
          <a:bodyPr/>
          <a:lstStyle/>
          <a:p>
            <a:pPr>
              <a:defRPr/>
            </a:pPr>
            <a:fld id="{358D3F3C-DE36-4CA1-9A7C-72BB7E1704A0}" type="slidenum">
              <a:rPr lang="en-US" smtClean="0"/>
              <a:pPr>
                <a:defRPr/>
              </a:pPr>
              <a:t>9</a:t>
            </a:fld>
            <a:endParaRPr lang="en-US" dirty="0"/>
          </a:p>
        </p:txBody>
      </p:sp>
    </p:spTree>
    <p:extLst>
      <p:ext uri="{BB962C8B-B14F-4D97-AF65-F5344CB8AC3E}">
        <p14:creationId xmlns:p14="http://schemas.microsoft.com/office/powerpoint/2010/main" val="22873519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 - &amp;quot;Social Security Number Removal Initiative Program Update&amp;quot;&quot;/&gt;&lt;property id=&quot;20307&quot; value=&quot;270&quot;/&gt;&lt;/object&gt;&lt;object type=&quot;3&quot; unique_id=&quot;10004&quot;&gt;&lt;property id=&quot;20148&quot; value=&quot;5&quot;/&gt;&lt;property id=&quot;20300&quot; value=&quot;Slide 2 - &amp;quot;Agenda&amp;quot;&quot;/&gt;&lt;property id=&quot;20307&quot; value=&quot;305&quot;/&gt;&lt;/object&gt;&lt;object type=&quot;3&quot; unique_id=&quot;10763&quot;&gt;&lt;property id=&quot;20148&quot; value=&quot;5&quot;/&gt;&lt;property id=&quot;20300&quot; value=&quot;Slide 16 - &amp;quot;Administrative Update&amp;quot;&quot;/&gt;&lt;property id=&quot;20307&quot; value=&quot;370&quot;/&gt;&lt;/object&gt;&lt;object type=&quot;3&quot; unique_id=&quot;10765&quot;&gt;&lt;property id=&quot;20148&quot; value=&quot;5&quot;/&gt;&lt;property id=&quot;20300&quot; value=&quot;Slide 3 - &amp;quot;Key Work Product Updates Document Reviews and Updates&amp;quot;&quot;/&gt;&lt;property id=&quot;20307&quot; value=&quot;460&quot;/&gt;&lt;/object&gt;&lt;object type=&quot;3&quot; unique_id=&quot;10766&quot;&gt;&lt;property id=&quot;20148&quot; value=&quot;5&quot;/&gt;&lt;property id=&quot;20300&quot; value=&quot;Slide 4 - &amp;quot;Change Management Plan&amp;quot;&quot;/&gt;&lt;property id=&quot;20307&quot; value=&quot;474&quot;/&gt;&lt;/object&gt;&lt;object type=&quot;3&quot; unique_id=&quot;10767&quot;&gt;&lt;property id=&quot;20148&quot; value=&quot;5&quot;/&gt;&lt;property id=&quot;20300&quot; value=&quot;Slide 5 - &amp;quot;Change Management Plan IT System CCBs&amp;quot;&quot;/&gt;&lt;property id=&quot;20307&quot; value=&quot;475&quot;/&gt;&lt;/object&gt;&lt;object type=&quot;3&quot; unique_id=&quot;10768&quot;&gt;&lt;property id=&quot;20148&quot; value=&quot;5&quot;/&gt;&lt;property id=&quot;20300&quot; value=&quot;Slide 6 - &amp;quot;Change Management Plan IT System CCBs (continued)&amp;quot;&quot;/&gt;&lt;property id=&quot;20307&quot; value=&quot;476&quot;/&gt;&lt;/object&gt;&lt;object type=&quot;3&quot; unique_id=&quot;10769&quot;&gt;&lt;property id=&quot;20148&quot; value=&quot;5&quot;/&gt;&lt;property id=&quot;20300&quot; value=&quot;Slide 7 - &amp;quot;Project Portfolio Management Plan&amp;quot;&quot;/&gt;&lt;property id=&quot;20307&quot; value=&quot;477&quot;/&gt;&lt;/object&gt;&lt;object type=&quot;3&quot; unique_id=&quot;10770&quot;&gt;&lt;property id=&quot;20148&quot; value=&quot;5&quot;/&gt;&lt;property id=&quot;20300&quot; value=&quot;Slide 8 - &amp;quot;Program Management Plan and Program Performance Management Plan&amp;quot;&quot;/&gt;&lt;property id=&quot;20307&quot; value=&quot;478&quot;/&gt;&lt;/object&gt;&lt;object type=&quot;3&quot; unique_id=&quot;10771&quot;&gt;&lt;property id=&quot;20148&quot; value=&quot;5&quot;/&gt;&lt;property id=&quot;20300&quot; value=&quot;Slide 9 - &amp;quot;Schedule Management Plan&amp;quot;&quot;/&gt;&lt;property id=&quot;20307&quot; value=&quot;480&quot;/&gt;&lt;/object&gt;&lt;object type=&quot;3&quot; unique_id=&quot;10772&quot;&gt;&lt;property id=&quot;20148&quot; value=&quot;5&quot;/&gt;&lt;property id=&quot;20300&quot; value=&quot;Slide 10 - &amp;quot;Key Work Product Updates SSNRI Cost Workbooks&amp;quot;&quot;/&gt;&lt;property id=&quot;20307&quot; value=&quot;473&quot;/&gt;&lt;/object&gt;&lt;object type=&quot;3&quot; unique_id=&quot;10773&quot;&gt;&lt;property id=&quot;20148&quot; value=&quot;5&quot;/&gt;&lt;property id=&quot;20300&quot; value=&quot;Slide 11 - &amp;quot;Key Work Product Updates SSNRI Cost Workbooks (continued)&amp;quot;&quot;/&gt;&lt;property id=&quot;20307&quot; value=&quot;462&quot;/&gt;&lt;/object&gt;&lt;object type=&quot;3&quot; unique_id=&quot;10774&quot;&gt;&lt;property id=&quot;20148&quot; value=&quot;5&quot;/&gt;&lt;property id=&quot;20300&quot; value=&quot;Slide 12 - &amp;quot;Key Work Product Updates  Cost Workbooks Change Management&amp;quot;&quot;/&gt;&lt;property id=&quot;20307&quot; value=&quot;481&quot;/&gt;&lt;/object&gt;&lt;object type=&quot;3&quot; unique_id=&quot;10775&quot;&gt;&lt;property id=&quot;20148&quot; value=&quot;5&quot;/&gt;&lt;property id=&quot;20300&quot; value=&quot;Slide 13 - &amp;quot;Key Work Product Updates Requirements Update&amp;quot;&quot;/&gt;&lt;property id=&quot;20307&quot; value=&quot;454&quot;/&gt;&lt;/object&gt;&lt;object type=&quot;3&quot; unique_id=&quot;10776&quot;&gt;&lt;property id=&quot;20148&quot; value=&quot;5&quot;/&gt;&lt;property id=&quot;20300&quot; value=&quot;Slide 14 - &amp;quot;Key Work Product Updates Transition Period Exceptions&amp;quot;&quot;/&gt;&lt;property id=&quot;20307&quot; value=&quot;472&quot;/&gt;&lt;/object&gt;&lt;object type=&quot;3&quot; unique_id=&quot;10777&quot;&gt;&lt;property id=&quot;20148&quot; value=&quot;5&quot;/&gt;&lt;property id=&quot;20300&quot; value=&quot;Slide 15 - &amp;quot;ESC Future Discussion Topics&amp;quot;&quot;/&gt;&lt;property id=&quot;20307&quot; value=&quot;413&quot;/&gt;&lt;/object&gt;&lt;object type=&quot;3&quot; unique_id=&quot;10778&quot;&gt;&lt;property id=&quot;20148&quot; value=&quot;5&quot;/&gt;&lt;property id=&quot;20300&quot; value=&quot;Slide 17 - &amp;quot;IPT Tasks&amp;quot;&quot;/&gt;&lt;property id=&quot;20307&quot; value=&quot;452&quot;/&gt;&lt;/object&gt;&lt;/object&gt;&lt;object type=&quot;8&quot; unique_id=&quot;10062&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1922</Words>
  <Application>Microsoft Office PowerPoint</Application>
  <PresentationFormat>On-screen Show (4:3)</PresentationFormat>
  <Paragraphs>236</Paragraphs>
  <Slides>20</Slides>
  <Notes>14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MS PGothic</vt:lpstr>
      <vt:lpstr>MS PGothic</vt:lpstr>
      <vt:lpstr>Arial</vt:lpstr>
      <vt:lpstr>Calibri</vt:lpstr>
      <vt:lpstr>Myriad Pro</vt:lpstr>
      <vt:lpstr>Times</vt:lpstr>
      <vt:lpstr>Times New Roman</vt:lpstr>
      <vt:lpstr>Office Theme</vt:lpstr>
      <vt:lpstr>3_Office Theme</vt:lpstr>
      <vt:lpstr>Social Security Number Removal Initiative (SSNRI)</vt:lpstr>
      <vt:lpstr>Background</vt:lpstr>
      <vt:lpstr>SSNRI Program Goals</vt:lpstr>
      <vt:lpstr> Complex IT Systems that affect Providers,  Partners, and Beneficiaries </vt:lpstr>
      <vt:lpstr> SSNRI Stakeholders </vt:lpstr>
      <vt:lpstr>PowerPoint Presentation</vt:lpstr>
      <vt:lpstr>MBI Solution Concept</vt:lpstr>
      <vt:lpstr>MBI Characteristics</vt:lpstr>
      <vt:lpstr>HICN and MBI Number</vt:lpstr>
      <vt:lpstr>MBI Format</vt:lpstr>
      <vt:lpstr>MBI Generation and  Transition Period</vt:lpstr>
      <vt:lpstr>SSNRI Transition Period</vt:lpstr>
      <vt:lpstr>SSNRI Transition Period</vt:lpstr>
      <vt:lpstr>SSNRI  Transition Period</vt:lpstr>
      <vt:lpstr>SSNRI Card Issuance</vt:lpstr>
      <vt:lpstr> Outreach and Education </vt:lpstr>
      <vt:lpstr>PowerPoint Presentation</vt:lpstr>
      <vt:lpstr>PowerPoint Presentation</vt:lpstr>
      <vt:lpstr>PowerPoint Presentation</vt:lpstr>
      <vt:lpstr>Final Thoughts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2016-11-01T20:43:11Z</dcterms:created>
  <dcterms:modified xsi:type="dcterms:W3CDTF">2016-11-01T20:46:44Z</dcterms:modified>
</cp:coreProperties>
</file>