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70" r:id="rId12"/>
    <p:sldId id="266" r:id="rId13"/>
    <p:sldId id="267" r:id="rId14"/>
    <p:sldId id="271" r:id="rId15"/>
    <p:sldId id="269" r:id="rId16"/>
    <p:sldId id="268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JOHNSON" initials="AJ" lastIdx="4" clrIdx="0">
    <p:extLst>
      <p:ext uri="{19B8F6BF-5375-455C-9EA6-DF929625EA0E}">
        <p15:presenceInfo xmlns:p15="http://schemas.microsoft.com/office/powerpoint/2012/main" userId="S-1-5-21-4095628063-3556742122-3606576086-2345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2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931544"/>
          </a:xfrm>
          <a:custGeom>
            <a:avLst/>
            <a:gdLst/>
            <a:ahLst/>
            <a:cxnLst/>
            <a:rect l="l" t="t" r="r" b="b"/>
            <a:pathLst>
              <a:path w="9144000" h="931544">
                <a:moveTo>
                  <a:pt x="0" y="0"/>
                </a:moveTo>
                <a:lnTo>
                  <a:pt x="0" y="931163"/>
                </a:lnTo>
                <a:lnTo>
                  <a:pt x="9144000" y="93116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749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931163"/>
            <a:ext cx="9144000" cy="85725"/>
          </a:xfrm>
          <a:custGeom>
            <a:avLst/>
            <a:gdLst/>
            <a:ahLst/>
            <a:cxnLst/>
            <a:rect l="l" t="t" r="r" b="b"/>
            <a:pathLst>
              <a:path w="9144000" h="85725">
                <a:moveTo>
                  <a:pt x="0" y="85344"/>
                </a:moveTo>
                <a:lnTo>
                  <a:pt x="9144000" y="85344"/>
                </a:lnTo>
                <a:lnTo>
                  <a:pt x="9144000" y="0"/>
                </a:lnTo>
                <a:lnTo>
                  <a:pt x="0" y="0"/>
                </a:lnTo>
                <a:lnTo>
                  <a:pt x="0" y="85344"/>
                </a:lnTo>
                <a:close/>
              </a:path>
            </a:pathLst>
          </a:custGeom>
          <a:solidFill>
            <a:srgbClr val="FFD0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8756" y="256794"/>
            <a:ext cx="3126486" cy="445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5376" y="1104138"/>
            <a:ext cx="7953247" cy="2151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20581" y="6605117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go.cms.gov/ssnri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go.cms.gov/ssnri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SSNRemoval@cms.hhs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46275"/>
            <a:ext cx="9140952" cy="1069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8431" y="1650492"/>
            <a:ext cx="8314944" cy="7498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371600"/>
            <a:ext cx="9144000" cy="1066800"/>
          </a:xfrm>
          <a:custGeom>
            <a:avLst/>
            <a:gdLst/>
            <a:ahLst/>
            <a:cxnLst/>
            <a:rect l="l" t="t" r="r" b="b"/>
            <a:pathLst>
              <a:path w="9144000" h="1066800">
                <a:moveTo>
                  <a:pt x="0" y="1066800"/>
                </a:moveTo>
                <a:lnTo>
                  <a:pt x="9144000" y="1066800"/>
                </a:lnTo>
                <a:lnTo>
                  <a:pt x="91440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0849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15797" y="1671954"/>
            <a:ext cx="790765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5" dirty="0">
                <a:latin typeface="Times New Roman"/>
                <a:cs typeface="Times New Roman"/>
              </a:rPr>
              <a:t>Social Security Number Removal </a:t>
            </a:r>
            <a:r>
              <a:rPr b="1" dirty="0">
                <a:latin typeface="Times New Roman"/>
                <a:cs typeface="Times New Roman"/>
              </a:rPr>
              <a:t>Initiative</a:t>
            </a:r>
            <a:r>
              <a:rPr b="1" spc="-20" dirty="0">
                <a:latin typeface="Times New Roman"/>
                <a:cs typeface="Times New Roman"/>
              </a:rPr>
              <a:t> </a:t>
            </a:r>
            <a:r>
              <a:rPr b="1" spc="-5" dirty="0">
                <a:latin typeface="Times New Roman"/>
                <a:cs typeface="Times New Roman"/>
              </a:rPr>
              <a:t>(SSNRI)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795520" y="3792473"/>
            <a:ext cx="3439160" cy="6719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3175" algn="ctr">
              <a:lnSpc>
                <a:spcPts val="2380"/>
              </a:lnSpc>
            </a:pPr>
            <a:r>
              <a:rPr lang="en-US" sz="2200" b="1" spc="-10" dirty="0" smtClean="0">
                <a:solidFill>
                  <a:srgbClr val="1F487C"/>
                </a:solidFill>
                <a:latin typeface="Times New Roman"/>
                <a:cs typeface="Times New Roman"/>
              </a:rPr>
              <a:t>Open Door Forum </a:t>
            </a:r>
            <a:endParaRPr sz="22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lang="en-US" sz="2200" b="1" spc="-5" dirty="0" smtClean="0">
                <a:solidFill>
                  <a:srgbClr val="1F487C"/>
                </a:solidFill>
                <a:latin typeface="Times New Roman"/>
                <a:cs typeface="Times New Roman"/>
              </a:rPr>
              <a:t>03/28/17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1000" y="228600"/>
            <a:ext cx="2362200" cy="914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1000" y="3124200"/>
            <a:ext cx="3823716" cy="2743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90955" y="4547615"/>
            <a:ext cx="475488" cy="4754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82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6821" y="5034"/>
                </a:lnTo>
                <a:lnTo>
                  <a:pt x="106724" y="19372"/>
                </a:lnTo>
                <a:lnTo>
                  <a:pt x="71353" y="41867"/>
                </a:lnTo>
                <a:lnTo>
                  <a:pt x="41851" y="71374"/>
                </a:lnTo>
                <a:lnTo>
                  <a:pt x="19363" y="106746"/>
                </a:lnTo>
                <a:lnTo>
                  <a:pt x="5031" y="146837"/>
                </a:lnTo>
                <a:lnTo>
                  <a:pt x="0" y="190500"/>
                </a:lnTo>
                <a:lnTo>
                  <a:pt x="5031" y="234162"/>
                </a:lnTo>
                <a:lnTo>
                  <a:pt x="19363" y="274253"/>
                </a:lnTo>
                <a:lnTo>
                  <a:pt x="41851" y="309625"/>
                </a:lnTo>
                <a:lnTo>
                  <a:pt x="71353" y="339132"/>
                </a:lnTo>
                <a:lnTo>
                  <a:pt x="106724" y="361627"/>
                </a:lnTo>
                <a:lnTo>
                  <a:pt x="146821" y="375965"/>
                </a:lnTo>
                <a:lnTo>
                  <a:pt x="190500" y="381000"/>
                </a:lnTo>
                <a:lnTo>
                  <a:pt x="234178" y="375965"/>
                </a:lnTo>
                <a:lnTo>
                  <a:pt x="274275" y="361627"/>
                </a:lnTo>
                <a:lnTo>
                  <a:pt x="309646" y="339132"/>
                </a:lnTo>
                <a:lnTo>
                  <a:pt x="339148" y="309625"/>
                </a:lnTo>
                <a:lnTo>
                  <a:pt x="190500" y="309562"/>
                </a:lnTo>
                <a:lnTo>
                  <a:pt x="161601" y="305990"/>
                </a:lnTo>
                <a:lnTo>
                  <a:pt x="134048" y="295275"/>
                </a:lnTo>
                <a:lnTo>
                  <a:pt x="97684" y="265092"/>
                </a:lnTo>
                <a:lnTo>
                  <a:pt x="76461" y="224694"/>
                </a:lnTo>
                <a:lnTo>
                  <a:pt x="71938" y="179296"/>
                </a:lnTo>
                <a:lnTo>
                  <a:pt x="85674" y="134112"/>
                </a:lnTo>
                <a:lnTo>
                  <a:pt x="182469" y="134112"/>
                </a:lnTo>
                <a:lnTo>
                  <a:pt x="134048" y="85725"/>
                </a:lnTo>
                <a:lnTo>
                  <a:pt x="161601" y="75009"/>
                </a:lnTo>
                <a:lnTo>
                  <a:pt x="190500" y="71437"/>
                </a:lnTo>
                <a:lnTo>
                  <a:pt x="339188" y="71437"/>
                </a:lnTo>
                <a:lnTo>
                  <a:pt x="309646" y="41867"/>
                </a:lnTo>
                <a:lnTo>
                  <a:pt x="274275" y="19372"/>
                </a:lnTo>
                <a:lnTo>
                  <a:pt x="234178" y="5034"/>
                </a:lnTo>
                <a:lnTo>
                  <a:pt x="190500" y="0"/>
                </a:lnTo>
                <a:close/>
              </a:path>
              <a:path w="381000" h="381000">
                <a:moveTo>
                  <a:pt x="182469" y="134112"/>
                </a:moveTo>
                <a:lnTo>
                  <a:pt x="85674" y="134112"/>
                </a:lnTo>
                <a:lnTo>
                  <a:pt x="246951" y="295275"/>
                </a:lnTo>
                <a:lnTo>
                  <a:pt x="219398" y="305990"/>
                </a:lnTo>
                <a:lnTo>
                  <a:pt x="190500" y="309562"/>
                </a:lnTo>
                <a:lnTo>
                  <a:pt x="339188" y="309562"/>
                </a:lnTo>
                <a:lnTo>
                  <a:pt x="361636" y="274253"/>
                </a:lnTo>
                <a:lnTo>
                  <a:pt x="371419" y="246887"/>
                </a:lnTo>
                <a:lnTo>
                  <a:pt x="295325" y="246887"/>
                </a:lnTo>
                <a:lnTo>
                  <a:pt x="182469" y="134112"/>
                </a:lnTo>
                <a:close/>
              </a:path>
              <a:path w="381000" h="381000">
                <a:moveTo>
                  <a:pt x="339188" y="71437"/>
                </a:moveTo>
                <a:lnTo>
                  <a:pt x="190500" y="71437"/>
                </a:lnTo>
                <a:lnTo>
                  <a:pt x="219398" y="75009"/>
                </a:lnTo>
                <a:lnTo>
                  <a:pt x="246951" y="85725"/>
                </a:lnTo>
                <a:lnTo>
                  <a:pt x="283315" y="115907"/>
                </a:lnTo>
                <a:lnTo>
                  <a:pt x="304538" y="156305"/>
                </a:lnTo>
                <a:lnTo>
                  <a:pt x="309061" y="201703"/>
                </a:lnTo>
                <a:lnTo>
                  <a:pt x="295325" y="246887"/>
                </a:lnTo>
                <a:lnTo>
                  <a:pt x="371419" y="246887"/>
                </a:lnTo>
                <a:lnTo>
                  <a:pt x="375968" y="234162"/>
                </a:lnTo>
                <a:lnTo>
                  <a:pt x="381000" y="190500"/>
                </a:lnTo>
                <a:lnTo>
                  <a:pt x="375968" y="146837"/>
                </a:lnTo>
                <a:lnTo>
                  <a:pt x="361636" y="106746"/>
                </a:lnTo>
                <a:lnTo>
                  <a:pt x="339188" y="714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82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031" y="146837"/>
                </a:lnTo>
                <a:lnTo>
                  <a:pt x="19363" y="106746"/>
                </a:lnTo>
                <a:lnTo>
                  <a:pt x="41851" y="71374"/>
                </a:lnTo>
                <a:lnTo>
                  <a:pt x="71353" y="41867"/>
                </a:lnTo>
                <a:lnTo>
                  <a:pt x="106724" y="19372"/>
                </a:lnTo>
                <a:lnTo>
                  <a:pt x="146821" y="5034"/>
                </a:lnTo>
                <a:lnTo>
                  <a:pt x="190500" y="0"/>
                </a:lnTo>
                <a:lnTo>
                  <a:pt x="234178" y="5034"/>
                </a:lnTo>
                <a:lnTo>
                  <a:pt x="274275" y="19372"/>
                </a:lnTo>
                <a:lnTo>
                  <a:pt x="309646" y="41867"/>
                </a:lnTo>
                <a:lnTo>
                  <a:pt x="339148" y="71374"/>
                </a:lnTo>
                <a:lnTo>
                  <a:pt x="361636" y="106746"/>
                </a:lnTo>
                <a:lnTo>
                  <a:pt x="375968" y="146837"/>
                </a:lnTo>
                <a:lnTo>
                  <a:pt x="381000" y="190500"/>
                </a:lnTo>
                <a:lnTo>
                  <a:pt x="375968" y="234162"/>
                </a:lnTo>
                <a:lnTo>
                  <a:pt x="361636" y="274253"/>
                </a:lnTo>
                <a:lnTo>
                  <a:pt x="339148" y="309625"/>
                </a:lnTo>
                <a:lnTo>
                  <a:pt x="309646" y="339132"/>
                </a:lnTo>
                <a:lnTo>
                  <a:pt x="274275" y="361627"/>
                </a:lnTo>
                <a:lnTo>
                  <a:pt x="234178" y="375965"/>
                </a:lnTo>
                <a:lnTo>
                  <a:pt x="190500" y="381000"/>
                </a:lnTo>
                <a:lnTo>
                  <a:pt x="146821" y="375965"/>
                </a:lnTo>
                <a:lnTo>
                  <a:pt x="106724" y="361627"/>
                </a:lnTo>
                <a:lnTo>
                  <a:pt x="71353" y="339132"/>
                </a:lnTo>
                <a:lnTo>
                  <a:pt x="41851" y="309625"/>
                </a:lnTo>
                <a:lnTo>
                  <a:pt x="19363" y="274253"/>
                </a:lnTo>
                <a:lnTo>
                  <a:pt x="5031" y="234162"/>
                </a:lnTo>
                <a:lnTo>
                  <a:pt x="0" y="19050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2248" y="4643437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61277" y="175450"/>
                </a:moveTo>
                <a:lnTo>
                  <a:pt x="175012" y="130266"/>
                </a:lnTo>
                <a:lnTo>
                  <a:pt x="170489" y="84867"/>
                </a:lnTo>
                <a:lnTo>
                  <a:pt x="149266" y="44469"/>
                </a:lnTo>
                <a:lnTo>
                  <a:pt x="112902" y="14287"/>
                </a:lnTo>
                <a:lnTo>
                  <a:pt x="85349" y="3571"/>
                </a:lnTo>
                <a:lnTo>
                  <a:pt x="56451" y="0"/>
                </a:lnTo>
                <a:lnTo>
                  <a:pt x="27553" y="3571"/>
                </a:lnTo>
                <a:lnTo>
                  <a:pt x="0" y="14287"/>
                </a:lnTo>
                <a:lnTo>
                  <a:pt x="161277" y="17545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0138" y="4706111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3735" y="0"/>
                </a:moveTo>
                <a:lnTo>
                  <a:pt x="0" y="45184"/>
                </a:lnTo>
                <a:lnTo>
                  <a:pt x="4522" y="90582"/>
                </a:lnTo>
                <a:lnTo>
                  <a:pt x="25745" y="130980"/>
                </a:lnTo>
                <a:lnTo>
                  <a:pt x="62109" y="161162"/>
                </a:lnTo>
                <a:lnTo>
                  <a:pt x="89662" y="171878"/>
                </a:lnTo>
                <a:lnTo>
                  <a:pt x="118561" y="175450"/>
                </a:lnTo>
                <a:lnTo>
                  <a:pt x="147459" y="171878"/>
                </a:lnTo>
                <a:lnTo>
                  <a:pt x="175012" y="161162"/>
                </a:lnTo>
                <a:lnTo>
                  <a:pt x="13735" y="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10155" y="4547615"/>
            <a:ext cx="475488" cy="4754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574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6837" y="5034"/>
                </a:lnTo>
                <a:lnTo>
                  <a:pt x="106746" y="19372"/>
                </a:lnTo>
                <a:lnTo>
                  <a:pt x="71374" y="41867"/>
                </a:lnTo>
                <a:lnTo>
                  <a:pt x="41867" y="71374"/>
                </a:lnTo>
                <a:lnTo>
                  <a:pt x="19372" y="106746"/>
                </a:lnTo>
                <a:lnTo>
                  <a:pt x="5034" y="146837"/>
                </a:lnTo>
                <a:lnTo>
                  <a:pt x="0" y="190500"/>
                </a:lnTo>
                <a:lnTo>
                  <a:pt x="5034" y="234162"/>
                </a:lnTo>
                <a:lnTo>
                  <a:pt x="19372" y="274253"/>
                </a:lnTo>
                <a:lnTo>
                  <a:pt x="41867" y="309625"/>
                </a:lnTo>
                <a:lnTo>
                  <a:pt x="71374" y="339132"/>
                </a:lnTo>
                <a:lnTo>
                  <a:pt x="106746" y="361627"/>
                </a:lnTo>
                <a:lnTo>
                  <a:pt x="146837" y="375965"/>
                </a:lnTo>
                <a:lnTo>
                  <a:pt x="190500" y="381000"/>
                </a:lnTo>
                <a:lnTo>
                  <a:pt x="234162" y="375965"/>
                </a:lnTo>
                <a:lnTo>
                  <a:pt x="274253" y="361627"/>
                </a:lnTo>
                <a:lnTo>
                  <a:pt x="309625" y="339132"/>
                </a:lnTo>
                <a:lnTo>
                  <a:pt x="339132" y="309625"/>
                </a:lnTo>
                <a:lnTo>
                  <a:pt x="190500" y="309562"/>
                </a:lnTo>
                <a:lnTo>
                  <a:pt x="161627" y="305990"/>
                </a:lnTo>
                <a:lnTo>
                  <a:pt x="134112" y="295275"/>
                </a:lnTo>
                <a:lnTo>
                  <a:pt x="97726" y="265092"/>
                </a:lnTo>
                <a:lnTo>
                  <a:pt x="76485" y="224694"/>
                </a:lnTo>
                <a:lnTo>
                  <a:pt x="71961" y="179296"/>
                </a:lnTo>
                <a:lnTo>
                  <a:pt x="85725" y="134112"/>
                </a:lnTo>
                <a:lnTo>
                  <a:pt x="182499" y="134112"/>
                </a:lnTo>
                <a:lnTo>
                  <a:pt x="134112" y="85725"/>
                </a:lnTo>
                <a:lnTo>
                  <a:pt x="161627" y="75009"/>
                </a:lnTo>
                <a:lnTo>
                  <a:pt x="190500" y="71437"/>
                </a:lnTo>
                <a:lnTo>
                  <a:pt x="339172" y="71437"/>
                </a:lnTo>
                <a:lnTo>
                  <a:pt x="309625" y="41867"/>
                </a:lnTo>
                <a:lnTo>
                  <a:pt x="274253" y="19372"/>
                </a:lnTo>
                <a:lnTo>
                  <a:pt x="234162" y="5034"/>
                </a:lnTo>
                <a:lnTo>
                  <a:pt x="190500" y="0"/>
                </a:lnTo>
                <a:close/>
              </a:path>
              <a:path w="381000" h="381000">
                <a:moveTo>
                  <a:pt x="182499" y="134112"/>
                </a:moveTo>
                <a:lnTo>
                  <a:pt x="85725" y="134112"/>
                </a:lnTo>
                <a:lnTo>
                  <a:pt x="246887" y="295275"/>
                </a:lnTo>
                <a:lnTo>
                  <a:pt x="219372" y="305990"/>
                </a:lnTo>
                <a:lnTo>
                  <a:pt x="190500" y="309562"/>
                </a:lnTo>
                <a:lnTo>
                  <a:pt x="339172" y="309562"/>
                </a:lnTo>
                <a:lnTo>
                  <a:pt x="361627" y="274253"/>
                </a:lnTo>
                <a:lnTo>
                  <a:pt x="371414" y="246887"/>
                </a:lnTo>
                <a:lnTo>
                  <a:pt x="295275" y="246887"/>
                </a:lnTo>
                <a:lnTo>
                  <a:pt x="182499" y="134112"/>
                </a:lnTo>
                <a:close/>
              </a:path>
              <a:path w="381000" h="381000">
                <a:moveTo>
                  <a:pt x="339172" y="71437"/>
                </a:moveTo>
                <a:lnTo>
                  <a:pt x="190500" y="71437"/>
                </a:lnTo>
                <a:lnTo>
                  <a:pt x="219372" y="75009"/>
                </a:lnTo>
                <a:lnTo>
                  <a:pt x="246887" y="85725"/>
                </a:lnTo>
                <a:lnTo>
                  <a:pt x="283273" y="115907"/>
                </a:lnTo>
                <a:lnTo>
                  <a:pt x="304514" y="156305"/>
                </a:lnTo>
                <a:lnTo>
                  <a:pt x="309038" y="201703"/>
                </a:lnTo>
                <a:lnTo>
                  <a:pt x="295275" y="246887"/>
                </a:lnTo>
                <a:lnTo>
                  <a:pt x="371414" y="246887"/>
                </a:lnTo>
                <a:lnTo>
                  <a:pt x="375965" y="234162"/>
                </a:lnTo>
                <a:lnTo>
                  <a:pt x="381000" y="190500"/>
                </a:lnTo>
                <a:lnTo>
                  <a:pt x="375965" y="146837"/>
                </a:lnTo>
                <a:lnTo>
                  <a:pt x="361627" y="106746"/>
                </a:lnTo>
                <a:lnTo>
                  <a:pt x="339172" y="714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574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034" y="146837"/>
                </a:lnTo>
                <a:lnTo>
                  <a:pt x="19372" y="106746"/>
                </a:lnTo>
                <a:lnTo>
                  <a:pt x="41867" y="71374"/>
                </a:lnTo>
                <a:lnTo>
                  <a:pt x="71374" y="41867"/>
                </a:lnTo>
                <a:lnTo>
                  <a:pt x="106746" y="19372"/>
                </a:lnTo>
                <a:lnTo>
                  <a:pt x="146837" y="5034"/>
                </a:lnTo>
                <a:lnTo>
                  <a:pt x="190500" y="0"/>
                </a:lnTo>
                <a:lnTo>
                  <a:pt x="234162" y="5034"/>
                </a:lnTo>
                <a:lnTo>
                  <a:pt x="274253" y="19372"/>
                </a:lnTo>
                <a:lnTo>
                  <a:pt x="309625" y="41867"/>
                </a:lnTo>
                <a:lnTo>
                  <a:pt x="339132" y="71374"/>
                </a:lnTo>
                <a:lnTo>
                  <a:pt x="361627" y="106746"/>
                </a:lnTo>
                <a:lnTo>
                  <a:pt x="375965" y="146837"/>
                </a:lnTo>
                <a:lnTo>
                  <a:pt x="381000" y="190500"/>
                </a:lnTo>
                <a:lnTo>
                  <a:pt x="375965" y="234162"/>
                </a:lnTo>
                <a:lnTo>
                  <a:pt x="361627" y="274253"/>
                </a:lnTo>
                <a:lnTo>
                  <a:pt x="339132" y="309625"/>
                </a:lnTo>
                <a:lnTo>
                  <a:pt x="309625" y="339132"/>
                </a:lnTo>
                <a:lnTo>
                  <a:pt x="274253" y="361627"/>
                </a:lnTo>
                <a:lnTo>
                  <a:pt x="234162" y="375965"/>
                </a:lnTo>
                <a:lnTo>
                  <a:pt x="190500" y="381000"/>
                </a:lnTo>
                <a:lnTo>
                  <a:pt x="146837" y="375965"/>
                </a:lnTo>
                <a:lnTo>
                  <a:pt x="106746" y="361627"/>
                </a:lnTo>
                <a:lnTo>
                  <a:pt x="71374" y="339132"/>
                </a:lnTo>
                <a:lnTo>
                  <a:pt x="41867" y="309625"/>
                </a:lnTo>
                <a:lnTo>
                  <a:pt x="19372" y="274253"/>
                </a:lnTo>
                <a:lnTo>
                  <a:pt x="5034" y="234162"/>
                </a:lnTo>
                <a:lnTo>
                  <a:pt x="0" y="19050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91511" y="4643437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60" h="175895">
                <a:moveTo>
                  <a:pt x="161162" y="175450"/>
                </a:moveTo>
                <a:lnTo>
                  <a:pt x="174926" y="130266"/>
                </a:lnTo>
                <a:lnTo>
                  <a:pt x="170402" y="84867"/>
                </a:lnTo>
                <a:lnTo>
                  <a:pt x="149161" y="44469"/>
                </a:lnTo>
                <a:lnTo>
                  <a:pt x="112775" y="14287"/>
                </a:lnTo>
                <a:lnTo>
                  <a:pt x="85260" y="3571"/>
                </a:lnTo>
                <a:lnTo>
                  <a:pt x="56387" y="0"/>
                </a:lnTo>
                <a:lnTo>
                  <a:pt x="27515" y="3571"/>
                </a:lnTo>
                <a:lnTo>
                  <a:pt x="0" y="14287"/>
                </a:lnTo>
                <a:lnTo>
                  <a:pt x="161162" y="17545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29361" y="4706111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60" h="175895">
                <a:moveTo>
                  <a:pt x="13763" y="0"/>
                </a:moveTo>
                <a:lnTo>
                  <a:pt x="0" y="45184"/>
                </a:lnTo>
                <a:lnTo>
                  <a:pt x="4524" y="90582"/>
                </a:lnTo>
                <a:lnTo>
                  <a:pt x="25765" y="130980"/>
                </a:lnTo>
                <a:lnTo>
                  <a:pt x="62150" y="161162"/>
                </a:lnTo>
                <a:lnTo>
                  <a:pt x="89665" y="171878"/>
                </a:lnTo>
                <a:lnTo>
                  <a:pt x="118538" y="175450"/>
                </a:lnTo>
                <a:lnTo>
                  <a:pt x="147411" y="171878"/>
                </a:lnTo>
                <a:lnTo>
                  <a:pt x="174926" y="161162"/>
                </a:lnTo>
                <a:lnTo>
                  <a:pt x="13763" y="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6468" y="5237988"/>
            <a:ext cx="475488" cy="4754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43712" y="526237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6821" y="5034"/>
                </a:lnTo>
                <a:lnTo>
                  <a:pt x="106724" y="19372"/>
                </a:lnTo>
                <a:lnTo>
                  <a:pt x="71353" y="41867"/>
                </a:lnTo>
                <a:lnTo>
                  <a:pt x="41851" y="71374"/>
                </a:lnTo>
                <a:lnTo>
                  <a:pt x="19363" y="106746"/>
                </a:lnTo>
                <a:lnTo>
                  <a:pt x="5031" y="146837"/>
                </a:lnTo>
                <a:lnTo>
                  <a:pt x="0" y="190499"/>
                </a:lnTo>
                <a:lnTo>
                  <a:pt x="5031" y="234162"/>
                </a:lnTo>
                <a:lnTo>
                  <a:pt x="19363" y="274253"/>
                </a:lnTo>
                <a:lnTo>
                  <a:pt x="41851" y="309625"/>
                </a:lnTo>
                <a:lnTo>
                  <a:pt x="71353" y="339132"/>
                </a:lnTo>
                <a:lnTo>
                  <a:pt x="106724" y="361627"/>
                </a:lnTo>
                <a:lnTo>
                  <a:pt x="146821" y="375965"/>
                </a:lnTo>
                <a:lnTo>
                  <a:pt x="190500" y="380999"/>
                </a:lnTo>
                <a:lnTo>
                  <a:pt x="234178" y="375965"/>
                </a:lnTo>
                <a:lnTo>
                  <a:pt x="274275" y="361627"/>
                </a:lnTo>
                <a:lnTo>
                  <a:pt x="309646" y="339132"/>
                </a:lnTo>
                <a:lnTo>
                  <a:pt x="339148" y="309625"/>
                </a:lnTo>
                <a:lnTo>
                  <a:pt x="190500" y="309562"/>
                </a:lnTo>
                <a:lnTo>
                  <a:pt x="161601" y="305990"/>
                </a:lnTo>
                <a:lnTo>
                  <a:pt x="134048" y="295274"/>
                </a:lnTo>
                <a:lnTo>
                  <a:pt x="97684" y="265092"/>
                </a:lnTo>
                <a:lnTo>
                  <a:pt x="76461" y="224694"/>
                </a:lnTo>
                <a:lnTo>
                  <a:pt x="71938" y="179296"/>
                </a:lnTo>
                <a:lnTo>
                  <a:pt x="85674" y="134111"/>
                </a:lnTo>
                <a:lnTo>
                  <a:pt x="182469" y="134111"/>
                </a:lnTo>
                <a:lnTo>
                  <a:pt x="134048" y="85724"/>
                </a:lnTo>
                <a:lnTo>
                  <a:pt x="161601" y="75009"/>
                </a:lnTo>
                <a:lnTo>
                  <a:pt x="190500" y="71437"/>
                </a:lnTo>
                <a:lnTo>
                  <a:pt x="339188" y="71437"/>
                </a:lnTo>
                <a:lnTo>
                  <a:pt x="309646" y="41867"/>
                </a:lnTo>
                <a:lnTo>
                  <a:pt x="274275" y="19372"/>
                </a:lnTo>
                <a:lnTo>
                  <a:pt x="234178" y="5034"/>
                </a:lnTo>
                <a:lnTo>
                  <a:pt x="190500" y="0"/>
                </a:lnTo>
                <a:close/>
              </a:path>
              <a:path w="381000" h="381000">
                <a:moveTo>
                  <a:pt x="182469" y="134111"/>
                </a:moveTo>
                <a:lnTo>
                  <a:pt x="85674" y="134111"/>
                </a:lnTo>
                <a:lnTo>
                  <a:pt x="246951" y="295274"/>
                </a:lnTo>
                <a:lnTo>
                  <a:pt x="219398" y="305990"/>
                </a:lnTo>
                <a:lnTo>
                  <a:pt x="190500" y="309562"/>
                </a:lnTo>
                <a:lnTo>
                  <a:pt x="339188" y="309562"/>
                </a:lnTo>
                <a:lnTo>
                  <a:pt x="361636" y="274253"/>
                </a:lnTo>
                <a:lnTo>
                  <a:pt x="371419" y="246887"/>
                </a:lnTo>
                <a:lnTo>
                  <a:pt x="295325" y="246887"/>
                </a:lnTo>
                <a:lnTo>
                  <a:pt x="182469" y="134111"/>
                </a:lnTo>
                <a:close/>
              </a:path>
              <a:path w="381000" h="381000">
                <a:moveTo>
                  <a:pt x="339188" y="71437"/>
                </a:moveTo>
                <a:lnTo>
                  <a:pt x="190500" y="71437"/>
                </a:lnTo>
                <a:lnTo>
                  <a:pt x="219398" y="75009"/>
                </a:lnTo>
                <a:lnTo>
                  <a:pt x="246951" y="85724"/>
                </a:lnTo>
                <a:lnTo>
                  <a:pt x="283315" y="115907"/>
                </a:lnTo>
                <a:lnTo>
                  <a:pt x="304538" y="156305"/>
                </a:lnTo>
                <a:lnTo>
                  <a:pt x="309061" y="201703"/>
                </a:lnTo>
                <a:lnTo>
                  <a:pt x="295325" y="246887"/>
                </a:lnTo>
                <a:lnTo>
                  <a:pt x="371419" y="246887"/>
                </a:lnTo>
                <a:lnTo>
                  <a:pt x="375968" y="234162"/>
                </a:lnTo>
                <a:lnTo>
                  <a:pt x="381000" y="190499"/>
                </a:lnTo>
                <a:lnTo>
                  <a:pt x="375968" y="146837"/>
                </a:lnTo>
                <a:lnTo>
                  <a:pt x="361636" y="106746"/>
                </a:lnTo>
                <a:lnTo>
                  <a:pt x="339188" y="714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3712" y="526237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499"/>
                </a:moveTo>
                <a:lnTo>
                  <a:pt x="5031" y="146837"/>
                </a:lnTo>
                <a:lnTo>
                  <a:pt x="19363" y="106746"/>
                </a:lnTo>
                <a:lnTo>
                  <a:pt x="41851" y="71374"/>
                </a:lnTo>
                <a:lnTo>
                  <a:pt x="71353" y="41867"/>
                </a:lnTo>
                <a:lnTo>
                  <a:pt x="106724" y="19372"/>
                </a:lnTo>
                <a:lnTo>
                  <a:pt x="146821" y="5034"/>
                </a:lnTo>
                <a:lnTo>
                  <a:pt x="190500" y="0"/>
                </a:lnTo>
                <a:lnTo>
                  <a:pt x="234178" y="5034"/>
                </a:lnTo>
                <a:lnTo>
                  <a:pt x="274275" y="19372"/>
                </a:lnTo>
                <a:lnTo>
                  <a:pt x="309646" y="41867"/>
                </a:lnTo>
                <a:lnTo>
                  <a:pt x="339148" y="71374"/>
                </a:lnTo>
                <a:lnTo>
                  <a:pt x="361636" y="106746"/>
                </a:lnTo>
                <a:lnTo>
                  <a:pt x="375968" y="146837"/>
                </a:lnTo>
                <a:lnTo>
                  <a:pt x="381000" y="190499"/>
                </a:lnTo>
                <a:lnTo>
                  <a:pt x="375968" y="234162"/>
                </a:lnTo>
                <a:lnTo>
                  <a:pt x="361636" y="274253"/>
                </a:lnTo>
                <a:lnTo>
                  <a:pt x="339148" y="309625"/>
                </a:lnTo>
                <a:lnTo>
                  <a:pt x="309646" y="339132"/>
                </a:lnTo>
                <a:lnTo>
                  <a:pt x="274275" y="361627"/>
                </a:lnTo>
                <a:lnTo>
                  <a:pt x="234178" y="375965"/>
                </a:lnTo>
                <a:lnTo>
                  <a:pt x="190500" y="380999"/>
                </a:lnTo>
                <a:lnTo>
                  <a:pt x="146821" y="375965"/>
                </a:lnTo>
                <a:lnTo>
                  <a:pt x="106724" y="361627"/>
                </a:lnTo>
                <a:lnTo>
                  <a:pt x="71353" y="339132"/>
                </a:lnTo>
                <a:lnTo>
                  <a:pt x="41851" y="309625"/>
                </a:lnTo>
                <a:lnTo>
                  <a:pt x="19363" y="274253"/>
                </a:lnTo>
                <a:lnTo>
                  <a:pt x="5031" y="234162"/>
                </a:lnTo>
                <a:lnTo>
                  <a:pt x="0" y="190499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77760" y="5333809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61277" y="175450"/>
                </a:moveTo>
                <a:lnTo>
                  <a:pt x="175012" y="130266"/>
                </a:lnTo>
                <a:lnTo>
                  <a:pt x="170489" y="84867"/>
                </a:lnTo>
                <a:lnTo>
                  <a:pt x="149266" y="44469"/>
                </a:lnTo>
                <a:lnTo>
                  <a:pt x="112903" y="14287"/>
                </a:lnTo>
                <a:lnTo>
                  <a:pt x="85349" y="3571"/>
                </a:lnTo>
                <a:lnTo>
                  <a:pt x="56451" y="0"/>
                </a:lnTo>
                <a:lnTo>
                  <a:pt x="27553" y="3571"/>
                </a:lnTo>
                <a:lnTo>
                  <a:pt x="0" y="14287"/>
                </a:lnTo>
                <a:lnTo>
                  <a:pt x="161277" y="17545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5650" y="5396484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3735" y="0"/>
                </a:moveTo>
                <a:lnTo>
                  <a:pt x="0" y="45184"/>
                </a:lnTo>
                <a:lnTo>
                  <a:pt x="4522" y="90582"/>
                </a:lnTo>
                <a:lnTo>
                  <a:pt x="25745" y="130980"/>
                </a:lnTo>
                <a:lnTo>
                  <a:pt x="62109" y="161162"/>
                </a:lnTo>
                <a:lnTo>
                  <a:pt x="89662" y="171878"/>
                </a:lnTo>
                <a:lnTo>
                  <a:pt x="118561" y="175450"/>
                </a:lnTo>
                <a:lnTo>
                  <a:pt x="147459" y="171878"/>
                </a:lnTo>
                <a:lnTo>
                  <a:pt x="175012" y="161162"/>
                </a:lnTo>
                <a:lnTo>
                  <a:pt x="13735" y="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675"/>
    </mc:Choice>
    <mc:Fallback xmlns="">
      <p:transition spd="slow" advTm="3067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04138"/>
            <a:ext cx="8227060" cy="5232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</a:t>
            </a:r>
            <a:r>
              <a:rPr sz="2000" spc="-5" dirty="0">
                <a:latin typeface="Times New Roman"/>
                <a:cs typeface="Times New Roman"/>
              </a:rPr>
              <a:t>complete its </a:t>
            </a:r>
            <a:r>
              <a:rPr sz="2000" dirty="0">
                <a:latin typeface="Times New Roman"/>
                <a:cs typeface="Times New Roman"/>
              </a:rPr>
              <a:t>system and process updates to be ready to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accept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and return the MBI on April 1,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2018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All stakeholders </a:t>
            </a:r>
            <a:r>
              <a:rPr sz="2000" spc="5" dirty="0">
                <a:latin typeface="Times New Roman"/>
                <a:cs typeface="Times New Roman"/>
              </a:rPr>
              <a:t>who </a:t>
            </a:r>
            <a:r>
              <a:rPr sz="2000" dirty="0">
                <a:latin typeface="Times New Roman"/>
                <a:cs typeface="Times New Roman"/>
              </a:rPr>
              <a:t>submit or receive transactions containing the HICN  </a:t>
            </a:r>
            <a:r>
              <a:rPr sz="2000" spc="-5" dirty="0">
                <a:latin typeface="Times New Roman"/>
                <a:cs typeface="Times New Roman"/>
              </a:rPr>
              <a:t>must modify </a:t>
            </a:r>
            <a:r>
              <a:rPr sz="2000" dirty="0">
                <a:latin typeface="Times New Roman"/>
                <a:cs typeface="Times New Roman"/>
              </a:rPr>
              <a:t>their processes and </a:t>
            </a:r>
            <a:r>
              <a:rPr sz="2000" spc="-5" dirty="0">
                <a:latin typeface="Times New Roman"/>
                <a:cs typeface="Times New Roman"/>
              </a:rPr>
              <a:t>systems </a:t>
            </a:r>
            <a:r>
              <a:rPr sz="2000" dirty="0">
                <a:latin typeface="Times New Roman"/>
                <a:cs typeface="Times New Roman"/>
              </a:rPr>
              <a:t>to be ready to submit or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exchange  the MBI by April 1, </a:t>
            </a:r>
            <a:r>
              <a:rPr sz="2000" spc="5" dirty="0">
                <a:latin typeface="Times New Roman"/>
                <a:cs typeface="Times New Roman"/>
              </a:rPr>
              <a:t>2018. </a:t>
            </a:r>
            <a:r>
              <a:rPr sz="2000" dirty="0">
                <a:latin typeface="Times New Roman"/>
                <a:cs typeface="Times New Roman"/>
              </a:rPr>
              <a:t>Stakeholders </a:t>
            </a:r>
            <a:r>
              <a:rPr sz="2000" spc="-5" dirty="0">
                <a:latin typeface="Times New Roman"/>
                <a:cs typeface="Times New Roman"/>
              </a:rPr>
              <a:t>may submit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u="sng" dirty="0">
                <a:latin typeface="Times New Roman"/>
                <a:cs typeface="Times New Roman"/>
              </a:rPr>
              <a:t>either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or  HICN </a:t>
            </a:r>
            <a:r>
              <a:rPr sz="2000" b="1" dirty="0">
                <a:latin typeface="Times New Roman"/>
                <a:cs typeface="Times New Roman"/>
              </a:rPr>
              <a:t>during the transition</a:t>
            </a:r>
            <a:r>
              <a:rPr sz="2000" b="1" spc="-1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period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accept, use for processing and return to stakeholders </a:t>
            </a:r>
            <a:r>
              <a:rPr sz="2000" spc="-5" dirty="0">
                <a:latin typeface="Times New Roman"/>
                <a:cs typeface="Times New Roman"/>
              </a:rPr>
              <a:t>either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MBI or HICN, whichever is </a:t>
            </a:r>
            <a:r>
              <a:rPr sz="2000" spc="-5" dirty="0">
                <a:latin typeface="Times New Roman"/>
                <a:cs typeface="Times New Roman"/>
              </a:rPr>
              <a:t>submitted, </a:t>
            </a:r>
            <a:r>
              <a:rPr sz="2000" b="1" dirty="0">
                <a:latin typeface="Times New Roman"/>
                <a:cs typeface="Times New Roman"/>
              </a:rPr>
              <a:t>during the transition</a:t>
            </a:r>
            <a:r>
              <a:rPr sz="2000" b="1" spc="-145" dirty="0">
                <a:latin typeface="Times New Roman"/>
                <a:cs typeface="Times New Roman"/>
              </a:rPr>
              <a:t> </a:t>
            </a:r>
            <a:r>
              <a:rPr sz="2000" b="1" dirty="0" smtClean="0">
                <a:latin typeface="Times New Roman"/>
                <a:cs typeface="Times New Roman"/>
              </a:rPr>
              <a:t>period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marR="635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In addition, beginning October </a:t>
            </a:r>
            <a:r>
              <a:rPr sz="2000" spc="5" dirty="0">
                <a:latin typeface="Times New Roman"/>
                <a:cs typeface="Times New Roman"/>
              </a:rPr>
              <a:t>2018 </a:t>
            </a:r>
            <a:r>
              <a:rPr sz="2000" dirty="0">
                <a:latin typeface="Times New Roman"/>
                <a:cs typeface="Times New Roman"/>
              </a:rPr>
              <a:t>through the end of the transition  period, when a </a:t>
            </a:r>
            <a:r>
              <a:rPr lang="en-US" sz="2000" b="1" dirty="0" smtClean="0">
                <a:latin typeface="Times New Roman"/>
                <a:cs typeface="Times New Roman"/>
              </a:rPr>
              <a:t>valid and active </a:t>
            </a:r>
            <a:r>
              <a:rPr sz="2000" dirty="0" smtClean="0">
                <a:latin typeface="Times New Roman"/>
                <a:cs typeface="Times New Roman"/>
              </a:rPr>
              <a:t>HICN </a:t>
            </a:r>
            <a:r>
              <a:rPr sz="200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submitted </a:t>
            </a:r>
            <a:r>
              <a:rPr sz="2000" dirty="0">
                <a:latin typeface="Times New Roman"/>
                <a:cs typeface="Times New Roman"/>
              </a:rPr>
              <a:t>on Medicare </a:t>
            </a:r>
            <a:r>
              <a:rPr sz="2000" spc="-5" dirty="0">
                <a:latin typeface="Times New Roman"/>
                <a:cs typeface="Times New Roman"/>
              </a:rPr>
              <a:t>fee-for-service </a:t>
            </a:r>
            <a:r>
              <a:rPr sz="2000" spc="-10" dirty="0">
                <a:latin typeface="Times New Roman"/>
                <a:cs typeface="Times New Roman"/>
              </a:rPr>
              <a:t>claims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both </a:t>
            </a:r>
            <a:r>
              <a:rPr sz="2000" b="1" dirty="0" smtClean="0">
                <a:latin typeface="Times New Roman"/>
                <a:cs typeface="Times New Roman"/>
              </a:rPr>
              <a:t>the </a:t>
            </a:r>
            <a:r>
              <a:rPr sz="2000" b="1" dirty="0">
                <a:latin typeface="Times New Roman"/>
                <a:cs typeface="Times New Roman"/>
              </a:rPr>
              <a:t>HICN and the MBI </a:t>
            </a:r>
            <a:r>
              <a:rPr sz="2000" dirty="0">
                <a:latin typeface="Times New Roman"/>
                <a:cs typeface="Times New Roman"/>
              </a:rPr>
              <a:t>will be returned on the </a:t>
            </a:r>
            <a:r>
              <a:rPr sz="2000" spc="-5" dirty="0">
                <a:latin typeface="Times New Roman"/>
                <a:cs typeface="Times New Roman"/>
              </a:rPr>
              <a:t>remittance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advice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transition period will </a:t>
            </a:r>
            <a:r>
              <a:rPr sz="2000" spc="5" dirty="0">
                <a:latin typeface="Times New Roman"/>
                <a:cs typeface="Times New Roman"/>
              </a:rPr>
              <a:t>run </a:t>
            </a:r>
            <a:r>
              <a:rPr sz="2000" dirty="0">
                <a:latin typeface="Times New Roman"/>
                <a:cs typeface="Times New Roman"/>
              </a:rPr>
              <a:t>from </a:t>
            </a:r>
            <a:r>
              <a:rPr sz="2000" b="1" dirty="0">
                <a:latin typeface="Times New Roman"/>
                <a:cs typeface="Times New Roman"/>
              </a:rPr>
              <a:t>April </a:t>
            </a:r>
            <a:r>
              <a:rPr sz="2000" b="1" spc="5" dirty="0">
                <a:latin typeface="Times New Roman"/>
                <a:cs typeface="Times New Roman"/>
              </a:rPr>
              <a:t>2018 </a:t>
            </a:r>
            <a:r>
              <a:rPr sz="2000" b="1" dirty="0">
                <a:latin typeface="Times New Roman"/>
                <a:cs typeface="Times New Roman"/>
              </a:rPr>
              <a:t>through </a:t>
            </a:r>
            <a:r>
              <a:rPr sz="2000" b="1" spc="-5" dirty="0">
                <a:latin typeface="Times New Roman"/>
                <a:cs typeface="Times New Roman"/>
              </a:rPr>
              <a:t>December </a:t>
            </a:r>
            <a:r>
              <a:rPr sz="2000" b="1" spc="5" dirty="0">
                <a:latin typeface="Times New Roman"/>
                <a:cs typeface="Times New Roman"/>
              </a:rPr>
              <a:t>31,</a:t>
            </a:r>
            <a:r>
              <a:rPr sz="2000" b="1" spc="-340" dirty="0">
                <a:latin typeface="Times New Roman"/>
                <a:cs typeface="Times New Roman"/>
              </a:rPr>
              <a:t> </a:t>
            </a:r>
            <a:r>
              <a:rPr lang="en-US" sz="2000" b="1" spc="-340" dirty="0" smtClean="0">
                <a:latin typeface="Times New Roman"/>
                <a:cs typeface="Times New Roman"/>
              </a:rPr>
              <a:t> </a:t>
            </a:r>
            <a:r>
              <a:rPr sz="2000" b="1" spc="5" dirty="0" smtClean="0">
                <a:latin typeface="Times New Roman"/>
                <a:cs typeface="Times New Roman"/>
              </a:rPr>
              <a:t>2019</a:t>
            </a:r>
            <a:endParaRPr sz="2000" b="1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10433" y="256794"/>
            <a:ext cx="3722370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</a:t>
            </a:r>
            <a:r>
              <a:rPr spc="-15" dirty="0"/>
              <a:t>Transition</a:t>
            </a:r>
            <a:r>
              <a:rPr spc="-80" dirty="0"/>
              <a:t> </a:t>
            </a:r>
            <a:r>
              <a:rPr dirty="0"/>
              <a:t>Periods</a:t>
            </a:r>
          </a:p>
        </p:txBody>
      </p:sp>
      <p:sp>
        <p:nvSpPr>
          <p:cNvPr id="5" name="object 4"/>
          <p:cNvSpPr txBox="1"/>
          <p:nvPr/>
        </p:nvSpPr>
        <p:spPr>
          <a:xfrm>
            <a:off x="8655557" y="6605117"/>
            <a:ext cx="18097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lang="en-US" sz="1200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66"/>
    </mc:Choice>
    <mc:Fallback xmlns="">
      <p:transition spd="slow" advTm="66466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990600"/>
            <a:ext cx="8839200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the transition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 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over, you’ll still be able to use the HICN in these situations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HICN for appeals where you originally submitted a HICN on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claim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Incoming Reports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CMS*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(i.e., quality reporting, Disproportionate Hospital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Outgoing Reports from CMS (i.e., Provider Statistical &amp; Reimbursement Report, Accountable Care Organization Reports)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enrollments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Span-date claims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11X-Inpatient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Hospital, 32X-Home Health and 41X-Religious Non-Medical Health Care Institution claims with a “From Date” prior to the end of the transition period (12/31/19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HICN for adjustments where you originally submitted a HICN on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claim (i.e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PDE, Risk Adjustment and Encounter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Incoming information requests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Incoming premium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we’ll use the HICN on these reports until further notice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55557" y="6605117"/>
            <a:ext cx="18097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lang="en-US" sz="1200" dirty="0" smtClean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4270" y="279483"/>
            <a:ext cx="70104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</a:t>
            </a:r>
            <a:r>
              <a:rPr lang="en-US" spc="-15" dirty="0" smtClean="0"/>
              <a:t>Exceptions After the Transition Period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76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674"/>
    </mc:Choice>
    <mc:Fallback xmlns="">
      <p:transition spd="slow" advTm="80674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</a:t>
            </a:r>
            <a:r>
              <a:rPr spc="-10" dirty="0"/>
              <a:t>Card</a:t>
            </a:r>
            <a:r>
              <a:rPr spc="-15" dirty="0"/>
              <a:t> </a:t>
            </a:r>
            <a:r>
              <a:rPr spc="-5" dirty="0"/>
              <a:t>Issuance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12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180338"/>
            <a:ext cx="8136255" cy="4001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begin issuing new Medicare cards for existing beneficiaries</a:t>
            </a:r>
            <a:r>
              <a:rPr sz="2000" spc="-2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after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initial </a:t>
            </a:r>
            <a:r>
              <a:rPr sz="2000" dirty="0">
                <a:latin typeface="Times New Roman"/>
                <a:cs typeface="Times New Roman"/>
              </a:rPr>
              <a:t>enumeration </a:t>
            </a:r>
            <a:r>
              <a:rPr sz="2000" spc="5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MBIs; </a:t>
            </a:r>
            <a:r>
              <a:rPr sz="2000" dirty="0">
                <a:latin typeface="Times New Roman"/>
                <a:cs typeface="Times New Roman"/>
              </a:rPr>
              <a:t>roughly 60 </a:t>
            </a:r>
            <a:r>
              <a:rPr sz="2000" spc="-10" dirty="0">
                <a:latin typeface="Times New Roman"/>
                <a:cs typeface="Times New Roman"/>
              </a:rPr>
              <a:t>million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beneficiaries</a:t>
            </a: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gender and signature line will be removed from the new </a:t>
            </a:r>
            <a:r>
              <a:rPr sz="2000" spc="-5" dirty="0">
                <a:latin typeface="Times New Roman"/>
                <a:cs typeface="Times New Roman"/>
              </a:rPr>
              <a:t>Medicare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cards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Railroad </a:t>
            </a:r>
            <a:r>
              <a:rPr sz="2000" spc="-5" dirty="0">
                <a:latin typeface="Times New Roman"/>
                <a:cs typeface="Times New Roman"/>
              </a:rPr>
              <a:t>Retirement </a:t>
            </a:r>
            <a:r>
              <a:rPr sz="2000" dirty="0">
                <a:latin typeface="Times New Roman"/>
                <a:cs typeface="Times New Roman"/>
              </a:rPr>
              <a:t>Board </a:t>
            </a:r>
            <a:r>
              <a:rPr sz="2000" spc="5" dirty="0">
                <a:latin typeface="Times New Roman"/>
                <a:cs typeface="Times New Roman"/>
              </a:rPr>
              <a:t>who </a:t>
            </a:r>
            <a:r>
              <a:rPr sz="2000" dirty="0">
                <a:latin typeface="Times New Roman"/>
                <a:cs typeface="Times New Roman"/>
              </a:rPr>
              <a:t>will issue their </a:t>
            </a:r>
            <a:r>
              <a:rPr sz="2000" spc="5" dirty="0">
                <a:latin typeface="Times New Roman"/>
                <a:cs typeface="Times New Roman"/>
              </a:rPr>
              <a:t>new </a:t>
            </a:r>
            <a:r>
              <a:rPr sz="2000" dirty="0">
                <a:latin typeface="Times New Roman"/>
                <a:cs typeface="Times New Roman"/>
              </a:rPr>
              <a:t>cards to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RRB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beneficiaries</a:t>
            </a: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70" dirty="0">
                <a:latin typeface="Times New Roman"/>
                <a:cs typeface="Times New Roman"/>
              </a:rPr>
              <a:t>We </a:t>
            </a:r>
            <a:r>
              <a:rPr sz="2000" dirty="0">
                <a:latin typeface="Times New Roman"/>
                <a:cs typeface="Times New Roman"/>
              </a:rPr>
              <a:t>will </a:t>
            </a:r>
            <a:r>
              <a:rPr lang="en-US" sz="2000" dirty="0" smtClean="0">
                <a:latin typeface="Times New Roman"/>
                <a:cs typeface="Times New Roman"/>
              </a:rPr>
              <a:t>continue to </a:t>
            </a:r>
            <a:r>
              <a:rPr sz="2000" dirty="0" smtClean="0">
                <a:latin typeface="Times New Roman"/>
                <a:cs typeface="Times New Roman"/>
              </a:rPr>
              <a:t>work </a:t>
            </a:r>
            <a:r>
              <a:rPr sz="2000" dirty="0">
                <a:latin typeface="Times New Roman"/>
                <a:cs typeface="Times New Roman"/>
              </a:rPr>
              <a:t>with </a:t>
            </a:r>
            <a:r>
              <a:rPr sz="2000" spc="-5" dirty="0">
                <a:latin typeface="Times New Roman"/>
                <a:cs typeface="Times New Roman"/>
              </a:rPr>
              <a:t>states </a:t>
            </a:r>
            <a:r>
              <a:rPr sz="2000" dirty="0">
                <a:latin typeface="Times New Roman"/>
                <a:cs typeface="Times New Roman"/>
              </a:rPr>
              <a:t>that currently include the HICN on Medicaid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cards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remove the Medicare ID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dirty="0">
                <a:latin typeface="Times New Roman"/>
                <a:cs typeface="Times New Roman"/>
              </a:rPr>
              <a:t>replace it with a</a:t>
            </a:r>
            <a:r>
              <a:rPr sz="2000" spc="-2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MBI</a:t>
            </a: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marR="91821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conduct intensive education and outreach to </a:t>
            </a:r>
            <a:r>
              <a:rPr sz="2000" spc="-5" dirty="0">
                <a:latin typeface="Times New Roman"/>
                <a:cs typeface="Times New Roman"/>
              </a:rPr>
              <a:t>all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Medicare  beneficiaries and their agents to help prepare for this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change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373"/>
    </mc:Choice>
    <mc:Fallback xmlns="">
      <p:transition spd="slow" advTm="61373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3022" y="256794"/>
            <a:ext cx="345757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Outreach and</a:t>
            </a:r>
            <a:r>
              <a:rPr spc="-60" dirty="0"/>
              <a:t> </a:t>
            </a:r>
            <a:r>
              <a:rPr spc="-5" dirty="0"/>
              <a:t>Education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13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104138"/>
            <a:ext cx="7917180" cy="3371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</a:t>
            </a:r>
            <a:r>
              <a:rPr sz="2000" dirty="0" smtClean="0">
                <a:latin typeface="Times New Roman"/>
                <a:cs typeface="Times New Roman"/>
              </a:rPr>
              <a:t>provide </a:t>
            </a:r>
            <a:r>
              <a:rPr sz="2000" dirty="0">
                <a:latin typeface="Times New Roman"/>
                <a:cs typeface="Times New Roman"/>
              </a:rPr>
              <a:t>outreach and education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to: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Approximately </a:t>
            </a:r>
            <a:r>
              <a:rPr sz="2000" dirty="0">
                <a:latin typeface="Times New Roman"/>
                <a:cs typeface="Times New Roman"/>
              </a:rPr>
              <a:t>60 </a:t>
            </a:r>
            <a:r>
              <a:rPr sz="2000" spc="-10" dirty="0">
                <a:latin typeface="Times New Roman"/>
                <a:cs typeface="Times New Roman"/>
              </a:rPr>
              <a:t>million </a:t>
            </a:r>
            <a:r>
              <a:rPr sz="2000" spc="-5" dirty="0">
                <a:latin typeface="Times New Roman"/>
                <a:cs typeface="Times New Roman"/>
              </a:rPr>
              <a:t>beneficiaries, </a:t>
            </a:r>
            <a:r>
              <a:rPr sz="2000" dirty="0">
                <a:latin typeface="Times New Roman"/>
                <a:cs typeface="Times New Roman"/>
              </a:rPr>
              <a:t>their agents, advocacy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groups</a:t>
            </a:r>
          </a:p>
          <a:p>
            <a:pPr marL="75628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caregivers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Health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Plans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The provider </a:t>
            </a:r>
            <a:r>
              <a:rPr sz="2000" spc="-5" dirty="0">
                <a:latin typeface="Times New Roman"/>
                <a:cs typeface="Times New Roman"/>
              </a:rPr>
              <a:t>community </a:t>
            </a:r>
            <a:r>
              <a:rPr sz="2000" dirty="0">
                <a:latin typeface="Times New Roman"/>
                <a:cs typeface="Times New Roman"/>
              </a:rPr>
              <a:t>(1.5M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providers)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States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Territories</a:t>
            </a:r>
            <a:endParaRPr sz="2000" dirty="0">
              <a:latin typeface="Times New Roman"/>
              <a:cs typeface="Times New Roman"/>
            </a:endParaRP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Key </a:t>
            </a:r>
            <a:r>
              <a:rPr sz="2000" spc="-5" dirty="0">
                <a:latin typeface="Times New Roman"/>
                <a:cs typeface="Times New Roman"/>
              </a:rPr>
              <a:t>stakeholders, </a:t>
            </a:r>
            <a:r>
              <a:rPr sz="2000" dirty="0">
                <a:latin typeface="Times New Roman"/>
                <a:cs typeface="Times New Roman"/>
              </a:rPr>
              <a:t>vendors &amp; other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partners</a:t>
            </a:r>
          </a:p>
          <a:p>
            <a:pPr lvl="1">
              <a:lnSpc>
                <a:spcPct val="100000"/>
              </a:lnSpc>
              <a:buFont typeface="Times New Roman"/>
              <a:buChar char="−"/>
            </a:pPr>
            <a:endParaRPr sz="2000" dirty="0">
              <a:latin typeface="Times New Roman"/>
              <a:cs typeface="Times New Roman"/>
            </a:endParaRPr>
          </a:p>
          <a:p>
            <a:pPr marL="355600" marR="1905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</a:t>
            </a:r>
            <a:r>
              <a:rPr sz="2000" dirty="0" smtClean="0">
                <a:latin typeface="Times New Roman"/>
                <a:cs typeface="Times New Roman"/>
              </a:rPr>
              <a:t>will</a:t>
            </a:r>
            <a:r>
              <a:rPr lang="en-US" sz="2000" dirty="0" smtClean="0">
                <a:latin typeface="Times New Roman"/>
                <a:cs typeface="Times New Roman"/>
              </a:rPr>
              <a:t> continue to</a:t>
            </a:r>
            <a:r>
              <a:rPr sz="2000" dirty="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ensure that we involve </a:t>
            </a:r>
            <a:r>
              <a:rPr sz="2000" spc="-5" dirty="0">
                <a:latin typeface="Times New Roman"/>
                <a:cs typeface="Times New Roman"/>
              </a:rPr>
              <a:t>all </a:t>
            </a:r>
            <a:r>
              <a:rPr sz="2000" dirty="0">
                <a:latin typeface="Times New Roman"/>
                <a:cs typeface="Times New Roman"/>
              </a:rPr>
              <a:t>stakeholders in </a:t>
            </a:r>
            <a:r>
              <a:rPr sz="2000" spc="5" dirty="0">
                <a:latin typeface="Times New Roman"/>
                <a:cs typeface="Times New Roman"/>
              </a:rPr>
              <a:t>our </a:t>
            </a:r>
            <a:r>
              <a:rPr sz="2000" dirty="0">
                <a:latin typeface="Times New Roman"/>
                <a:cs typeface="Times New Roman"/>
              </a:rPr>
              <a:t>outreach and  education </a:t>
            </a:r>
            <a:r>
              <a:rPr sz="2000" spc="-5" dirty="0">
                <a:latin typeface="Times New Roman"/>
                <a:cs typeface="Times New Roman"/>
              </a:rPr>
              <a:t>efforts </a:t>
            </a:r>
            <a:r>
              <a:rPr sz="2000" dirty="0">
                <a:latin typeface="Times New Roman"/>
                <a:cs typeface="Times New Roman"/>
              </a:rPr>
              <a:t>through their existing vehicles </a:t>
            </a:r>
            <a:r>
              <a:rPr sz="2000" spc="5" dirty="0">
                <a:latin typeface="Times New Roman"/>
                <a:cs typeface="Times New Roman"/>
              </a:rPr>
              <a:t>for </a:t>
            </a:r>
            <a:r>
              <a:rPr sz="2000" spc="-5" dirty="0">
                <a:latin typeface="Times New Roman"/>
                <a:cs typeface="Times New Roman"/>
              </a:rPr>
              <a:t>communication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(e.g.  Open </a:t>
            </a:r>
            <a:r>
              <a:rPr sz="2000" spc="5" dirty="0">
                <a:latin typeface="Times New Roman"/>
                <a:cs typeface="Times New Roman"/>
              </a:rPr>
              <a:t>Door </a:t>
            </a:r>
            <a:r>
              <a:rPr sz="2000" dirty="0">
                <a:latin typeface="Times New Roman"/>
                <a:cs typeface="Times New Roman"/>
              </a:rPr>
              <a:t>Forums, HPMS notices,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etc.)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751"/>
    </mc:Choice>
    <mc:Fallback xmlns="">
      <p:transition spd="slow" advTm="3575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228600"/>
            <a:ext cx="4624578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pc="-5" dirty="0" smtClean="0"/>
              <a:t>Operational Communications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14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104138"/>
            <a:ext cx="8620632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You can find out operational information on SSNRI from the following areas:</a:t>
            </a: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Open Door Forums - Held Quarterly </a:t>
            </a: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July 27, 2016</a:t>
            </a: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>
                <a:latin typeface="Times New Roman"/>
                <a:cs typeface="Times New Roman"/>
              </a:rPr>
              <a:t>November 1, 2016</a:t>
            </a: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January 17, 2017 – (COBA and MSP)</a:t>
            </a: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Upcoming – March 28, 2017</a:t>
            </a: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000" dirty="0">
              <a:latin typeface="Times New Roman"/>
              <a:cs typeface="Times New Roman"/>
            </a:endParaRP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Industry Conferences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Workgroup for Electronic Data Interchange (WEDI)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Information and Management Systems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Society (HIMSS)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Association for Rural Health Clinics (NARCH)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Medicaid Enterprise Systems Conference (MESC)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Billing Manager Association (HBMA)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communications with CMS (HPMS notices, email blasts, etc.)</a:t>
            </a:r>
          </a:p>
          <a:p>
            <a:pPr marL="12700"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CMS.gov website: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go.cms.gov/ssnri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2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416"/>
    </mc:Choice>
    <mc:Fallback xmlns="">
      <p:transition spd="slow" advTm="61416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0" y="228600"/>
            <a:ext cx="4776978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pc="-5" dirty="0" smtClean="0"/>
              <a:t>What do I need to do? 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15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1104138"/>
            <a:ext cx="8696832" cy="40626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lvl="1">
              <a:tabLst>
                <a:tab pos="354965" algn="l"/>
                <a:tab pos="355600" algn="l"/>
              </a:tabLst>
            </a:pPr>
            <a:endParaRPr lang="en-US" sz="2400" dirty="0" smtClean="0">
              <a:latin typeface="Times New Roman"/>
              <a:cs typeface="Times New Roman"/>
            </a:endParaRPr>
          </a:p>
          <a:p>
            <a:pPr marL="927100" lvl="1" indent="-457200"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en-US" sz="2400" dirty="0" smtClean="0">
                <a:latin typeface="Times New Roman"/>
                <a:cs typeface="Times New Roman"/>
              </a:rPr>
              <a:t>Participate in our Open Door Forums when possible</a:t>
            </a:r>
          </a:p>
          <a:p>
            <a:pPr marL="927100" lvl="1" indent="-457200">
              <a:buFont typeface="+mj-lt"/>
              <a:buAutoNum type="arabicPeriod"/>
              <a:tabLst>
                <a:tab pos="354965" algn="l"/>
                <a:tab pos="355600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927100" lvl="1" indent="-457200"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en-US" sz="2400" dirty="0" smtClean="0">
                <a:latin typeface="Times New Roman"/>
                <a:cs typeface="Times New Roman"/>
              </a:rPr>
              <a:t>Obtain technical information on SSNRI from your regular communication channels </a:t>
            </a:r>
          </a:p>
          <a:p>
            <a:pPr marL="927100" lvl="1" indent="-457200">
              <a:buFont typeface="+mj-lt"/>
              <a:buAutoNum type="arabicPeriod"/>
              <a:tabLst>
                <a:tab pos="354965" algn="l"/>
                <a:tab pos="355600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927100" lvl="1" indent="-457200"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en-US" sz="2400" dirty="0" smtClean="0">
                <a:latin typeface="Times New Roman"/>
                <a:cs typeface="Times New Roman"/>
              </a:rPr>
              <a:t>Check our SSNRI website for updated information:</a:t>
            </a:r>
          </a:p>
          <a:p>
            <a:pPr marL="1384300" lvl="2" indent="-457200"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US" sz="2400" u="sng" spc="-5" dirty="0" smtClean="0">
                <a:solidFill>
                  <a:srgbClr val="0000FF"/>
                </a:solidFill>
                <a:latin typeface="Times New Roman"/>
                <a:cs typeface="Times New Roman"/>
                <a:hlinkClick r:id="rId2"/>
              </a:rPr>
              <a:t>http</a:t>
            </a:r>
            <a:r>
              <a:rPr lang="en-US" sz="24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2"/>
              </a:rPr>
              <a:t>://go.cms.gov/ssnri</a:t>
            </a:r>
            <a:endParaRPr lang="en-US" sz="2400" dirty="0">
              <a:latin typeface="Times New Roman"/>
              <a:cs typeface="Times New Roman"/>
            </a:endParaRP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400" dirty="0">
              <a:latin typeface="Times New Roman"/>
              <a:cs typeface="Times New Roman"/>
            </a:endParaRP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4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498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01"/>
    </mc:Choice>
    <mc:Fallback xmlns="">
      <p:transition spd="slow" advTm="3100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0053" y="256794"/>
            <a:ext cx="218122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Final</a:t>
            </a:r>
            <a:r>
              <a:rPr spc="-170" dirty="0"/>
              <a:t> </a:t>
            </a:r>
            <a:r>
              <a:rPr dirty="0"/>
              <a:t>Thoughts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16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5376" y="1104138"/>
            <a:ext cx="7717155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Thank you for </a:t>
            </a:r>
            <a:r>
              <a:rPr sz="2400" spc="-5" dirty="0">
                <a:latin typeface="Times New Roman"/>
                <a:cs typeface="Times New Roman"/>
              </a:rPr>
              <a:t>participating </a:t>
            </a:r>
            <a:r>
              <a:rPr sz="2400" dirty="0">
                <a:latin typeface="Times New Roman"/>
                <a:cs typeface="Times New Roman"/>
              </a:rPr>
              <a:t>in this discussion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today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dirty="0" smtClean="0">
                <a:latin typeface="Times New Roman"/>
                <a:cs typeface="Times New Roman"/>
              </a:rPr>
              <a:t>Please </a:t>
            </a:r>
            <a:r>
              <a:rPr sz="2400" spc="-5" dirty="0">
                <a:latin typeface="Times New Roman"/>
                <a:cs typeface="Times New Roman"/>
              </a:rPr>
              <a:t>submit </a:t>
            </a:r>
            <a:r>
              <a:rPr sz="2400" dirty="0">
                <a:latin typeface="Times New Roman"/>
                <a:cs typeface="Times New Roman"/>
              </a:rPr>
              <a:t>any additional information to the SSNRI team </a:t>
            </a:r>
            <a:r>
              <a:rPr sz="2400" spc="-5" dirty="0">
                <a:latin typeface="Times New Roman"/>
                <a:cs typeface="Times New Roman"/>
              </a:rPr>
              <a:t>mailbox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at:</a:t>
            </a:r>
            <a:endParaRPr sz="24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24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2"/>
              </a:rPr>
              <a:t>SSNRemoval@cms.hhs.gov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205"/>
    </mc:Choice>
    <mc:Fallback xmlns="">
      <p:transition spd="slow" advTm="2120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04138"/>
            <a:ext cx="8039100" cy="398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Health Insurance </a:t>
            </a:r>
            <a:r>
              <a:rPr sz="2000" spc="-5" dirty="0">
                <a:latin typeface="Times New Roman"/>
                <a:cs typeface="Times New Roman"/>
              </a:rPr>
              <a:t>Claim </a:t>
            </a:r>
            <a:r>
              <a:rPr sz="2000" dirty="0">
                <a:latin typeface="Times New Roman"/>
                <a:cs typeface="Times New Roman"/>
              </a:rPr>
              <a:t>Number (HICN) is a Medicare </a:t>
            </a:r>
            <a:r>
              <a:rPr sz="2000" spc="-10" dirty="0">
                <a:latin typeface="Times New Roman"/>
                <a:cs typeface="Times New Roman"/>
              </a:rPr>
              <a:t>beneficiary’s  </a:t>
            </a:r>
            <a:r>
              <a:rPr sz="2000" dirty="0">
                <a:latin typeface="Times New Roman"/>
                <a:cs typeface="Times New Roman"/>
              </a:rPr>
              <a:t>identification </a:t>
            </a:r>
            <a:r>
              <a:rPr sz="2000" spc="-15" dirty="0">
                <a:latin typeface="Times New Roman"/>
                <a:cs typeface="Times New Roman"/>
              </a:rPr>
              <a:t>number, </a:t>
            </a:r>
            <a:r>
              <a:rPr sz="2000" dirty="0">
                <a:latin typeface="Times New Roman"/>
                <a:cs typeface="Times New Roman"/>
              </a:rPr>
              <a:t>used </a:t>
            </a:r>
            <a:r>
              <a:rPr sz="2000" spc="5" dirty="0">
                <a:latin typeface="Times New Roman"/>
                <a:cs typeface="Times New Roman"/>
              </a:rPr>
              <a:t>for </a:t>
            </a:r>
            <a:r>
              <a:rPr sz="2000" dirty="0">
                <a:latin typeface="Times New Roman"/>
                <a:cs typeface="Times New Roman"/>
              </a:rPr>
              <a:t>paying </a:t>
            </a:r>
            <a:r>
              <a:rPr sz="2000" spc="-5" dirty="0">
                <a:latin typeface="Times New Roman"/>
                <a:cs typeface="Times New Roman"/>
              </a:rPr>
              <a:t>claims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5" dirty="0">
                <a:latin typeface="Times New Roman"/>
                <a:cs typeface="Times New Roman"/>
              </a:rPr>
              <a:t>for </a:t>
            </a:r>
            <a:r>
              <a:rPr sz="2000" dirty="0">
                <a:latin typeface="Times New Roman"/>
                <a:cs typeface="Times New Roman"/>
              </a:rPr>
              <a:t>determining  </a:t>
            </a:r>
            <a:r>
              <a:rPr sz="2000" spc="-5" dirty="0">
                <a:latin typeface="Times New Roman"/>
                <a:cs typeface="Times New Roman"/>
              </a:rPr>
              <a:t>eligibility </a:t>
            </a:r>
            <a:r>
              <a:rPr sz="2000" dirty="0">
                <a:latin typeface="Times New Roman"/>
                <a:cs typeface="Times New Roman"/>
              </a:rPr>
              <a:t>for services across </a:t>
            </a:r>
            <a:r>
              <a:rPr sz="2000" spc="-5" dirty="0">
                <a:latin typeface="Times New Roman"/>
                <a:cs typeface="Times New Roman"/>
              </a:rPr>
              <a:t>multiple entities </a:t>
            </a:r>
            <a:r>
              <a:rPr sz="2000" dirty="0">
                <a:latin typeface="Times New Roman"/>
                <a:cs typeface="Times New Roman"/>
              </a:rPr>
              <a:t>(e.g. Social Security  Administration (SSA), Railroad </a:t>
            </a:r>
            <a:r>
              <a:rPr sz="2000" spc="-5" dirty="0">
                <a:latin typeface="Times New Roman"/>
                <a:cs typeface="Times New Roman"/>
              </a:rPr>
              <a:t>Retirement </a:t>
            </a:r>
            <a:r>
              <a:rPr sz="2000" dirty="0">
                <a:latin typeface="Times New Roman"/>
                <a:cs typeface="Times New Roman"/>
              </a:rPr>
              <a:t>Board (RRB), </a:t>
            </a:r>
            <a:r>
              <a:rPr sz="2000" spc="-5" dirty="0">
                <a:latin typeface="Times New Roman"/>
                <a:cs typeface="Times New Roman"/>
              </a:rPr>
              <a:t>States,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Medicare  providers and health plans,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etc.)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marR="7048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Medicare Access and CHIP Reauthorization Act (MACRA) of </a:t>
            </a:r>
            <a:r>
              <a:rPr sz="2000" spc="5" dirty="0">
                <a:latin typeface="Times New Roman"/>
                <a:cs typeface="Times New Roman"/>
              </a:rPr>
              <a:t>2015  </a:t>
            </a:r>
            <a:r>
              <a:rPr sz="2000" spc="-5" dirty="0">
                <a:latin typeface="Times New Roman"/>
                <a:cs typeface="Times New Roman"/>
              </a:rPr>
              <a:t>mandates </a:t>
            </a:r>
            <a:r>
              <a:rPr sz="2000" dirty="0">
                <a:latin typeface="Times New Roman"/>
                <a:cs typeface="Times New Roman"/>
              </a:rPr>
              <a:t>the removal of the Social Security Number </a:t>
            </a:r>
            <a:r>
              <a:rPr sz="2000" spc="-5" dirty="0">
                <a:latin typeface="Times New Roman"/>
                <a:cs typeface="Times New Roman"/>
              </a:rPr>
              <a:t>(SSN)-based </a:t>
            </a:r>
            <a:r>
              <a:rPr sz="2000" dirty="0">
                <a:latin typeface="Times New Roman"/>
                <a:cs typeface="Times New Roman"/>
              </a:rPr>
              <a:t>HICN  from Medicare cards to address current risk of beneficiary </a:t>
            </a:r>
            <a:r>
              <a:rPr sz="2000" spc="-5" dirty="0">
                <a:latin typeface="Times New Roman"/>
                <a:cs typeface="Times New Roman"/>
              </a:rPr>
              <a:t>medical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identity  theft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marR="5016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legislation </a:t>
            </a:r>
            <a:r>
              <a:rPr sz="2000" dirty="0">
                <a:latin typeface="Times New Roman"/>
                <a:cs typeface="Times New Roman"/>
              </a:rPr>
              <a:t>requires that CMS </a:t>
            </a:r>
            <a:r>
              <a:rPr sz="2000" spc="-10" dirty="0">
                <a:latin typeface="Times New Roman"/>
                <a:cs typeface="Times New Roman"/>
              </a:rPr>
              <a:t>mail </a:t>
            </a:r>
            <a:r>
              <a:rPr sz="2000" dirty="0">
                <a:latin typeface="Times New Roman"/>
                <a:cs typeface="Times New Roman"/>
              </a:rPr>
              <a:t>out new </a:t>
            </a:r>
            <a:r>
              <a:rPr sz="2000" spc="-5" dirty="0">
                <a:latin typeface="Times New Roman"/>
                <a:cs typeface="Times New Roman"/>
              </a:rPr>
              <a:t>Medicare </a:t>
            </a:r>
            <a:r>
              <a:rPr sz="2000" dirty="0">
                <a:latin typeface="Times New Roman"/>
                <a:cs typeface="Times New Roman"/>
              </a:rPr>
              <a:t>cards with a new  Medicare Beneficiary </a:t>
            </a:r>
            <a:r>
              <a:rPr sz="2000" spc="-5" dirty="0">
                <a:latin typeface="Times New Roman"/>
                <a:cs typeface="Times New Roman"/>
              </a:rPr>
              <a:t>Identifier </a:t>
            </a:r>
            <a:r>
              <a:rPr sz="2000" dirty="0">
                <a:latin typeface="Times New Roman"/>
                <a:cs typeface="Times New Roman"/>
              </a:rPr>
              <a:t>(MBI) by April</a:t>
            </a:r>
            <a:r>
              <a:rPr sz="2000" spc="-254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2019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0365" y="256794"/>
            <a:ext cx="176212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369417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922"/>
    </mc:Choice>
    <mc:Fallback xmlns="">
      <p:transition spd="slow" advTm="38922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80338"/>
            <a:ext cx="7957184" cy="3676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Times New Roman"/>
                <a:cs typeface="Times New Roman"/>
              </a:rPr>
              <a:t>Primary goal: </a:t>
            </a:r>
            <a:r>
              <a:rPr sz="2000" spc="-7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decrease Medicare </a:t>
            </a:r>
            <a:r>
              <a:rPr sz="2000" spc="-5" dirty="0">
                <a:latin typeface="Times New Roman"/>
                <a:cs typeface="Times New Roman"/>
              </a:rPr>
              <a:t>Beneficiary </a:t>
            </a:r>
            <a:r>
              <a:rPr sz="2000" dirty="0">
                <a:latin typeface="Times New Roman"/>
                <a:cs typeface="Times New Roman"/>
              </a:rPr>
              <a:t>vulnerability to identity  theft </a:t>
            </a:r>
            <a:r>
              <a:rPr sz="2000" spc="5" dirty="0">
                <a:latin typeface="Times New Roman"/>
                <a:cs typeface="Times New Roman"/>
              </a:rPr>
              <a:t>by </a:t>
            </a:r>
            <a:r>
              <a:rPr sz="2000" dirty="0">
                <a:latin typeface="Times New Roman"/>
                <a:cs typeface="Times New Roman"/>
              </a:rPr>
              <a:t>removing the SSN-based HICN from their Medicare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identification  </a:t>
            </a:r>
            <a:r>
              <a:rPr sz="2000" dirty="0">
                <a:latin typeface="Times New Roman"/>
                <a:cs typeface="Times New Roman"/>
              </a:rPr>
              <a:t>cards and replacing the HICN with a new </a:t>
            </a:r>
            <a:r>
              <a:rPr sz="2000" spc="-5" dirty="0">
                <a:latin typeface="Times New Roman"/>
                <a:cs typeface="Times New Roman"/>
              </a:rPr>
              <a:t>Medicare </a:t>
            </a:r>
            <a:r>
              <a:rPr sz="2000" dirty="0">
                <a:latin typeface="Times New Roman"/>
                <a:cs typeface="Times New Roman"/>
              </a:rPr>
              <a:t>Beneficiary </a:t>
            </a:r>
            <a:r>
              <a:rPr sz="2000" spc="-5" dirty="0">
                <a:latin typeface="Times New Roman"/>
                <a:cs typeface="Times New Roman"/>
              </a:rPr>
              <a:t>Identifier  </a:t>
            </a:r>
            <a:r>
              <a:rPr sz="2000" dirty="0">
                <a:latin typeface="Times New Roman"/>
                <a:cs typeface="Times New Roman"/>
              </a:rPr>
              <a:t>(MBI)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In achieving this </a:t>
            </a:r>
            <a:r>
              <a:rPr sz="2000" spc="5" dirty="0">
                <a:latin typeface="Times New Roman"/>
                <a:cs typeface="Times New Roman"/>
              </a:rPr>
              <a:t>goal </a:t>
            </a:r>
            <a:r>
              <a:rPr sz="2000" dirty="0">
                <a:latin typeface="Times New Roman"/>
                <a:cs typeface="Times New Roman"/>
              </a:rPr>
              <a:t>CMS seeks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to: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Minimize </a:t>
            </a:r>
            <a:r>
              <a:rPr sz="2000" dirty="0">
                <a:latin typeface="Times New Roman"/>
                <a:cs typeface="Times New Roman"/>
              </a:rPr>
              <a:t>burdens for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beneficiaries</a:t>
            </a:r>
            <a:endParaRPr sz="20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Minimize </a:t>
            </a:r>
            <a:r>
              <a:rPr sz="2000" dirty="0">
                <a:latin typeface="Times New Roman"/>
                <a:cs typeface="Times New Roman"/>
              </a:rPr>
              <a:t>burdens for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providers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Minimize </a:t>
            </a:r>
            <a:r>
              <a:rPr sz="2000" dirty="0">
                <a:latin typeface="Times New Roman"/>
                <a:cs typeface="Times New Roman"/>
              </a:rPr>
              <a:t>disruption to Medicare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operations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Provide a solution to our business partners that allows usage of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HICN</a:t>
            </a:r>
          </a:p>
          <a:p>
            <a:pPr marL="75628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and/or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for business </a:t>
            </a:r>
            <a:r>
              <a:rPr sz="2000" spc="-5" dirty="0">
                <a:latin typeface="Times New Roman"/>
                <a:cs typeface="Times New Roman"/>
              </a:rPr>
              <a:t>critical </a:t>
            </a:r>
            <a:r>
              <a:rPr sz="2000" dirty="0">
                <a:latin typeface="Times New Roman"/>
                <a:cs typeface="Times New Roman"/>
              </a:rPr>
              <a:t>data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exchanges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Manage the cost, scope, and schedule for the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project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3333" y="269494"/>
            <a:ext cx="326453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Program</a:t>
            </a:r>
            <a:r>
              <a:rPr spc="-35" dirty="0"/>
              <a:t> </a:t>
            </a:r>
            <a:r>
              <a:rPr spc="-5" dirty="0"/>
              <a:t>Goals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226"/>
    </mc:Choice>
    <mc:Fallback xmlns="">
      <p:transition spd="slow" advTm="33226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04138"/>
            <a:ext cx="8023225" cy="3676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3622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latin typeface="Times New Roman"/>
                <a:cs typeface="Times New Roman"/>
              </a:rPr>
              <a:t>Along </a:t>
            </a:r>
            <a:r>
              <a:rPr sz="2000" dirty="0">
                <a:latin typeface="Times New Roman"/>
                <a:cs typeface="Times New Roman"/>
              </a:rPr>
              <a:t>with </a:t>
            </a:r>
            <a:r>
              <a:rPr sz="2000" spc="5" dirty="0">
                <a:latin typeface="Times New Roman"/>
                <a:cs typeface="Times New Roman"/>
              </a:rPr>
              <a:t>our </a:t>
            </a:r>
            <a:r>
              <a:rPr sz="2000" dirty="0">
                <a:latin typeface="Times New Roman"/>
                <a:cs typeface="Times New Roman"/>
              </a:rPr>
              <a:t>partners, CMS will address </a:t>
            </a:r>
            <a:r>
              <a:rPr sz="2000" spc="-5" dirty="0">
                <a:latin typeface="Times New Roman"/>
                <a:cs typeface="Times New Roman"/>
              </a:rPr>
              <a:t>complex systems </a:t>
            </a:r>
            <a:r>
              <a:rPr sz="2000" dirty="0">
                <a:latin typeface="Times New Roman"/>
                <a:cs typeface="Times New Roman"/>
              </a:rPr>
              <a:t>changes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  </a:t>
            </a:r>
            <a:r>
              <a:rPr sz="2000" spc="5" dirty="0">
                <a:latin typeface="Times New Roman"/>
                <a:cs typeface="Times New Roman"/>
              </a:rPr>
              <a:t>over 75 </a:t>
            </a:r>
            <a:r>
              <a:rPr sz="2000" spc="-5" dirty="0">
                <a:latin typeface="Times New Roman"/>
                <a:cs typeface="Times New Roman"/>
              </a:rPr>
              <a:t>systems, </a:t>
            </a:r>
            <a:r>
              <a:rPr sz="2000" spc="5" dirty="0">
                <a:latin typeface="Times New Roman"/>
                <a:cs typeface="Times New Roman"/>
              </a:rPr>
              <a:t>conduct </a:t>
            </a:r>
            <a:r>
              <a:rPr sz="2000" dirty="0">
                <a:latin typeface="Times New Roman"/>
                <a:cs typeface="Times New Roman"/>
              </a:rPr>
              <a:t>extensive outreach </a:t>
            </a:r>
            <a:r>
              <a:rPr sz="2000" spc="5" dirty="0">
                <a:latin typeface="Times New Roman"/>
                <a:cs typeface="Times New Roman"/>
              </a:rPr>
              <a:t>&amp; </a:t>
            </a:r>
            <a:r>
              <a:rPr sz="2000" dirty="0">
                <a:latin typeface="Times New Roman"/>
                <a:cs typeface="Times New Roman"/>
              </a:rPr>
              <a:t>education </a:t>
            </a:r>
            <a:r>
              <a:rPr sz="2000" spc="-5" dirty="0">
                <a:latin typeface="Times New Roman"/>
                <a:cs typeface="Times New Roman"/>
              </a:rPr>
              <a:t>activities </a:t>
            </a:r>
            <a:r>
              <a:rPr sz="2000" dirty="0">
                <a:latin typeface="Times New Roman"/>
                <a:cs typeface="Times New Roman"/>
              </a:rPr>
              <a:t>and  analyze the </a:t>
            </a:r>
            <a:r>
              <a:rPr sz="2000" spc="-5" dirty="0">
                <a:latin typeface="Times New Roman"/>
                <a:cs typeface="Times New Roman"/>
              </a:rPr>
              <a:t>many </a:t>
            </a:r>
            <a:r>
              <a:rPr sz="2000" dirty="0">
                <a:latin typeface="Times New Roman"/>
                <a:cs typeface="Times New Roman"/>
              </a:rPr>
              <a:t>changes that will be needed to </a:t>
            </a:r>
            <a:r>
              <a:rPr sz="2000" spc="-5" dirty="0">
                <a:latin typeface="Times New Roman"/>
                <a:cs typeface="Times New Roman"/>
              </a:rPr>
              <a:t>systems </a:t>
            </a:r>
            <a:r>
              <a:rPr sz="2000" dirty="0">
                <a:latin typeface="Times New Roman"/>
                <a:cs typeface="Times New Roman"/>
              </a:rPr>
              <a:t>and business  processes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Affected </a:t>
            </a:r>
            <a:r>
              <a:rPr sz="2000" dirty="0">
                <a:latin typeface="Times New Roman"/>
                <a:cs typeface="Times New Roman"/>
              </a:rPr>
              <a:t>stakeholders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include: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Federal partners, States, </a:t>
            </a:r>
            <a:r>
              <a:rPr sz="2000" spc="-5" dirty="0">
                <a:latin typeface="Times New Roman"/>
                <a:cs typeface="Times New Roman"/>
              </a:rPr>
              <a:t>Beneficiaries, </a:t>
            </a:r>
            <a:r>
              <a:rPr sz="2000" dirty="0">
                <a:latin typeface="Times New Roman"/>
                <a:cs typeface="Times New Roman"/>
              </a:rPr>
              <a:t>Providers, and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Plans</a:t>
            </a:r>
          </a:p>
          <a:p>
            <a:pPr marL="756285" marR="5080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Other key </a:t>
            </a:r>
            <a:r>
              <a:rPr sz="2000" spc="-5" dirty="0">
                <a:latin typeface="Times New Roman"/>
                <a:cs typeface="Times New Roman"/>
              </a:rPr>
              <a:t>stakeholders, </a:t>
            </a:r>
            <a:r>
              <a:rPr sz="2000" dirty="0">
                <a:latin typeface="Times New Roman"/>
                <a:cs typeface="Times New Roman"/>
              </a:rPr>
              <a:t>such as billing agencies, advocacy groups,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data  warehouses,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</a:t>
            </a:r>
            <a:endParaRPr sz="20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−"/>
            </a:pPr>
            <a:endParaRPr sz="2000" dirty="0">
              <a:latin typeface="Times New Roman"/>
              <a:cs typeface="Times New Roman"/>
            </a:endParaRPr>
          </a:p>
          <a:p>
            <a:pPr marL="355600" marR="106743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has been working </a:t>
            </a:r>
            <a:r>
              <a:rPr sz="2000" spc="-5" dirty="0">
                <a:latin typeface="Times New Roman"/>
                <a:cs typeface="Times New Roman"/>
              </a:rPr>
              <a:t>closely </a:t>
            </a:r>
            <a:r>
              <a:rPr sz="2000" dirty="0">
                <a:latin typeface="Times New Roman"/>
                <a:cs typeface="Times New Roman"/>
              </a:rPr>
              <a:t>with partners and stakeholders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  </a:t>
            </a:r>
            <a:r>
              <a:rPr sz="2000" spc="-5" dirty="0">
                <a:latin typeface="Times New Roman"/>
                <a:cs typeface="Times New Roman"/>
              </a:rPr>
              <a:t>implement </a:t>
            </a:r>
            <a:r>
              <a:rPr sz="2000" dirty="0">
                <a:latin typeface="Times New Roman"/>
                <a:cs typeface="Times New Roman"/>
              </a:rPr>
              <a:t>the SSN Removal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Initiative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18869" y="43434"/>
            <a:ext cx="5904865" cy="871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3940" marR="5080" indent="-1031875">
              <a:lnSpc>
                <a:spcPct val="100000"/>
              </a:lnSpc>
            </a:pPr>
            <a:r>
              <a:rPr spc="-5" dirty="0"/>
              <a:t>Complex IT Systems </a:t>
            </a:r>
            <a:r>
              <a:rPr spc="-10" dirty="0"/>
              <a:t>affecting </a:t>
            </a:r>
            <a:r>
              <a:rPr spc="-5" dirty="0"/>
              <a:t>Providers,  </a:t>
            </a:r>
            <a:r>
              <a:rPr dirty="0"/>
              <a:t>Partners, </a:t>
            </a:r>
            <a:r>
              <a:rPr spc="-5" dirty="0"/>
              <a:t>and</a:t>
            </a:r>
            <a:r>
              <a:rPr spc="-60" dirty="0"/>
              <a:t> </a:t>
            </a:r>
            <a:r>
              <a:rPr spc="-5" dirty="0"/>
              <a:t>Beneficiaries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880"/>
    </mc:Choice>
    <mc:Fallback xmlns="">
      <p:transition spd="slow" advTm="3888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620" y="3047872"/>
            <a:ext cx="4540885" cy="507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000000"/>
                </a:solidFill>
                <a:latin typeface="Times New Roman"/>
                <a:cs typeface="Times New Roman"/>
              </a:rPr>
              <a:t>Implementation of</a:t>
            </a:r>
            <a:r>
              <a:rPr sz="3200" b="1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00"/>
                </a:solidFill>
                <a:latin typeface="Times New Roman"/>
                <a:cs typeface="Times New Roman"/>
              </a:rPr>
              <a:t>SSNRI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50"/>
    </mc:Choice>
    <mc:Fallback xmlns="">
      <p:transition spd="slow" advTm="775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3928" y="1104138"/>
            <a:ext cx="8522335" cy="5200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solution for SSNRI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dirty="0">
                <a:latin typeface="Times New Roman"/>
                <a:cs typeface="Times New Roman"/>
              </a:rPr>
              <a:t>provide the following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capabilities: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927100" marR="170815" indent="-457200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sz="2000" b="1" dirty="0">
                <a:latin typeface="Times New Roman"/>
                <a:cs typeface="Times New Roman"/>
              </a:rPr>
              <a:t>Generate MBIs for all beneficiaries: </a:t>
            </a:r>
            <a:r>
              <a:rPr sz="2000" dirty="0">
                <a:latin typeface="Times New Roman"/>
                <a:cs typeface="Times New Roman"/>
              </a:rPr>
              <a:t>Includes existing (currently</a:t>
            </a:r>
            <a:r>
              <a:rPr sz="2000" spc="-295" dirty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active</a:t>
            </a:r>
            <a:r>
              <a:rPr lang="en-US" sz="2000" dirty="0" smtClean="0">
                <a:latin typeface="Times New Roman"/>
                <a:cs typeface="Times New Roman"/>
              </a:rPr>
              <a:t>, </a:t>
            </a:r>
            <a:r>
              <a:rPr sz="2000" dirty="0" smtClean="0">
                <a:latin typeface="Times New Roman"/>
                <a:cs typeface="Times New Roman"/>
              </a:rPr>
              <a:t>deceased </a:t>
            </a:r>
            <a:r>
              <a:rPr sz="2000" dirty="0">
                <a:latin typeface="Times New Roman"/>
                <a:cs typeface="Times New Roman"/>
              </a:rPr>
              <a:t>or archived) and new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beneficiaries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/>
            </a:pPr>
            <a:endParaRPr sz="20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sz="2000" b="1" dirty="0">
                <a:latin typeface="Times New Roman"/>
                <a:cs typeface="Times New Roman"/>
              </a:rPr>
              <a:t>Issue </a:t>
            </a:r>
            <a:r>
              <a:rPr sz="2000" b="1" spc="-30" dirty="0">
                <a:latin typeface="Times New Roman"/>
                <a:cs typeface="Times New Roman"/>
              </a:rPr>
              <a:t>new, </a:t>
            </a:r>
            <a:r>
              <a:rPr sz="2000" b="1" spc="-5" dirty="0">
                <a:latin typeface="Times New Roman"/>
                <a:cs typeface="Times New Roman"/>
              </a:rPr>
              <a:t>redesigned Medicare </a:t>
            </a:r>
            <a:r>
              <a:rPr sz="2000" b="1" dirty="0">
                <a:latin typeface="Times New Roman"/>
                <a:cs typeface="Times New Roman"/>
              </a:rPr>
              <a:t>cards: </a:t>
            </a:r>
            <a:r>
              <a:rPr sz="2000" dirty="0">
                <a:latin typeface="Times New Roman"/>
                <a:cs typeface="Times New Roman"/>
              </a:rPr>
              <a:t>New cards containing the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MBI</a:t>
            </a:r>
            <a:endParaRPr sz="20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to existing and new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beneficiaries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AutoNum type="arabicPeriod" startAt="3"/>
              <a:tabLst>
                <a:tab pos="927100" algn="l"/>
                <a:tab pos="927735" algn="l"/>
              </a:tabLst>
            </a:pPr>
            <a:r>
              <a:rPr sz="2000" b="1" dirty="0">
                <a:latin typeface="Times New Roman"/>
                <a:cs typeface="Times New Roman"/>
              </a:rPr>
              <a:t>Modify systems and business </a:t>
            </a:r>
            <a:r>
              <a:rPr sz="2000" b="1" spc="-5" dirty="0">
                <a:latin typeface="Times New Roman"/>
                <a:cs typeface="Times New Roman"/>
              </a:rPr>
              <a:t>processes</a:t>
            </a:r>
            <a:r>
              <a:rPr sz="2000" spc="-5" dirty="0">
                <a:latin typeface="Times New Roman"/>
                <a:cs typeface="Times New Roman"/>
              </a:rPr>
              <a:t>: </a:t>
            </a:r>
            <a:r>
              <a:rPr sz="2000" dirty="0">
                <a:latin typeface="Times New Roman"/>
                <a:cs typeface="Times New Roman"/>
              </a:rPr>
              <a:t>Required updates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</a:p>
          <a:p>
            <a:pPr marL="9271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accommodate </a:t>
            </a:r>
            <a:r>
              <a:rPr sz="2000" dirty="0">
                <a:latin typeface="Times New Roman"/>
                <a:cs typeface="Times New Roman"/>
              </a:rPr>
              <a:t>receipt, </a:t>
            </a:r>
            <a:r>
              <a:rPr sz="2000" spc="-5" dirty="0">
                <a:latin typeface="Times New Roman"/>
                <a:cs typeface="Times New Roman"/>
              </a:rPr>
              <a:t>transmission, </a:t>
            </a:r>
            <a:r>
              <a:rPr sz="2000" spc="-20" dirty="0">
                <a:latin typeface="Times New Roman"/>
                <a:cs typeface="Times New Roman"/>
              </a:rPr>
              <a:t>display, </a:t>
            </a:r>
            <a:r>
              <a:rPr sz="2000" dirty="0">
                <a:latin typeface="Times New Roman"/>
                <a:cs typeface="Times New Roman"/>
              </a:rPr>
              <a:t>and processing of the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MBI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CMS </a:t>
            </a:r>
            <a:r>
              <a:rPr sz="2000" b="1" spc="-5" dirty="0">
                <a:latin typeface="Times New Roman"/>
                <a:cs typeface="Times New Roman"/>
              </a:rPr>
              <a:t>will </a:t>
            </a:r>
            <a:r>
              <a:rPr sz="2000" b="1" dirty="0">
                <a:latin typeface="Times New Roman"/>
                <a:cs typeface="Times New Roman"/>
              </a:rPr>
              <a:t>use a MBI generator</a:t>
            </a:r>
            <a:r>
              <a:rPr sz="2000" b="1" spc="-1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to:</a:t>
            </a:r>
            <a:endParaRPr sz="2000" dirty="0">
              <a:latin typeface="Times New Roman"/>
              <a:cs typeface="Times New Roman"/>
            </a:endParaRPr>
          </a:p>
          <a:p>
            <a:pPr marL="698500" marR="5080" indent="-228600">
              <a:lnSpc>
                <a:spcPct val="10000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dirty="0">
                <a:latin typeface="Times New Roman"/>
                <a:cs typeface="Times New Roman"/>
              </a:rPr>
              <a:t>Assign </a:t>
            </a:r>
            <a:r>
              <a:rPr sz="2000" spc="5" dirty="0">
                <a:latin typeface="Times New Roman"/>
                <a:cs typeface="Times New Roman"/>
              </a:rPr>
              <a:t>150 </a:t>
            </a:r>
            <a:r>
              <a:rPr sz="2000" spc="-5" dirty="0">
                <a:latin typeface="Times New Roman"/>
                <a:cs typeface="Times New Roman"/>
              </a:rPr>
              <a:t>million MBIs in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initial enumeration </a:t>
            </a:r>
            <a:r>
              <a:rPr sz="2000" dirty="0">
                <a:latin typeface="Times New Roman"/>
                <a:cs typeface="Times New Roman"/>
              </a:rPr>
              <a:t>(60 </a:t>
            </a:r>
            <a:r>
              <a:rPr sz="2000" spc="-5" dirty="0">
                <a:latin typeface="Times New Roman"/>
                <a:cs typeface="Times New Roman"/>
              </a:rPr>
              <a:t>million </a:t>
            </a:r>
            <a:r>
              <a:rPr sz="2000" dirty="0">
                <a:latin typeface="Times New Roman"/>
                <a:cs typeface="Times New Roman"/>
              </a:rPr>
              <a:t>active and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90  </a:t>
            </a:r>
            <a:r>
              <a:rPr sz="2000" spc="-10" dirty="0">
                <a:latin typeface="Times New Roman"/>
                <a:cs typeface="Times New Roman"/>
              </a:rPr>
              <a:t>million </a:t>
            </a:r>
            <a:r>
              <a:rPr sz="2000" dirty="0">
                <a:latin typeface="Times New Roman"/>
                <a:cs typeface="Times New Roman"/>
              </a:rPr>
              <a:t>deceased/archived) and generate a unique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for each new  Medicare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beneficiary</a:t>
            </a:r>
          </a:p>
          <a:p>
            <a:pPr marL="698500" marR="229235" indent="-228600">
              <a:lnSpc>
                <a:spcPct val="10000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dirty="0">
                <a:latin typeface="Times New Roman"/>
                <a:cs typeface="Times New Roman"/>
              </a:rPr>
              <a:t>Generate a new unique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for a Medicare beneficiary whose identity</a:t>
            </a:r>
            <a:r>
              <a:rPr sz="2000" spc="-2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has  been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" dirty="0" smtClean="0">
                <a:latin typeface="Times New Roman"/>
                <a:cs typeface="Times New Roman"/>
              </a:rPr>
              <a:t>compromise</a:t>
            </a:r>
            <a:r>
              <a:rPr lang="en-US" sz="2000" spc="-5" dirty="0" smtClean="0">
                <a:latin typeface="Times New Roman"/>
                <a:cs typeface="Times New Roman"/>
              </a:rPr>
              <a:t>d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0161" y="256794"/>
            <a:ext cx="8185784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Solution </a:t>
            </a:r>
            <a:r>
              <a:rPr spc="-5" dirty="0"/>
              <a:t>Concept: Medicare Beneficiary Identifier</a:t>
            </a:r>
            <a:r>
              <a:rPr spc="30" dirty="0"/>
              <a:t> </a:t>
            </a:r>
            <a:r>
              <a:rPr spc="-5" dirty="0"/>
              <a:t>(MBI)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170"/>
    </mc:Choice>
    <mc:Fallback xmlns="">
      <p:transition spd="slow" advTm="6617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7114" y="295147"/>
            <a:ext cx="3508375" cy="445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HICN and </a:t>
            </a:r>
            <a:r>
              <a:rPr spc="-10" dirty="0"/>
              <a:t>MBI</a:t>
            </a:r>
            <a:r>
              <a:rPr spc="-45" dirty="0"/>
              <a:t> </a:t>
            </a:r>
            <a:r>
              <a:rPr spc="-5" dirty="0"/>
              <a:t>Number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9318" y="1218184"/>
            <a:ext cx="4491990" cy="1848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Health Insurance Claim Number</a:t>
            </a:r>
            <a:r>
              <a:rPr sz="2000" b="1" spc="-1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(HICN)</a:t>
            </a:r>
            <a:endParaRPr sz="2000" dirty="0">
              <a:latin typeface="Times New Roman"/>
              <a:cs typeface="Times New Roman"/>
            </a:endParaRPr>
          </a:p>
          <a:p>
            <a:pPr marL="241300" marR="375285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Primary </a:t>
            </a:r>
            <a:r>
              <a:rPr sz="2000" dirty="0">
                <a:latin typeface="Times New Roman"/>
                <a:cs typeface="Times New Roman"/>
              </a:rPr>
              <a:t>Beneficiary Account Holder  Social Security </a:t>
            </a:r>
            <a:r>
              <a:rPr sz="2000" spc="-5" dirty="0">
                <a:latin typeface="Times New Roman"/>
                <a:cs typeface="Times New Roman"/>
              </a:rPr>
              <a:t>Number </a:t>
            </a:r>
            <a:r>
              <a:rPr sz="2000" dirty="0">
                <a:latin typeface="Times New Roman"/>
                <a:cs typeface="Times New Roman"/>
              </a:rPr>
              <a:t>(SSN) plus  </a:t>
            </a:r>
            <a:r>
              <a:rPr sz="2000" spc="-5" dirty="0">
                <a:latin typeface="Times New Roman"/>
                <a:cs typeface="Times New Roman"/>
              </a:rPr>
              <a:t>Beneficiary Identification </a:t>
            </a:r>
            <a:r>
              <a:rPr sz="2000" dirty="0">
                <a:latin typeface="Times New Roman"/>
                <a:cs typeface="Times New Roman"/>
              </a:rPr>
              <a:t>Code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(BIC)</a:t>
            </a: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9-byte SSN plus 1 or 2-byte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BIC</a:t>
            </a: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Key positions 1-9 are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numeric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9318" y="3352419"/>
            <a:ext cx="4566920" cy="154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Medicare </a:t>
            </a:r>
            <a:r>
              <a:rPr sz="2000" b="1" dirty="0">
                <a:latin typeface="Times New Roman"/>
                <a:cs typeface="Times New Roman"/>
              </a:rPr>
              <a:t>Beneficiary Identifier</a:t>
            </a:r>
            <a:r>
              <a:rPr sz="2000" b="1" spc="-1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(MBI)</a:t>
            </a:r>
            <a:endParaRPr sz="20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New Non-Intelligent </a:t>
            </a:r>
            <a:r>
              <a:rPr sz="2000" spc="5" dirty="0">
                <a:latin typeface="Times New Roman"/>
                <a:cs typeface="Times New Roman"/>
              </a:rPr>
              <a:t>Unique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Identifier</a:t>
            </a: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35" dirty="0">
                <a:latin typeface="Times New Roman"/>
                <a:cs typeface="Times New Roman"/>
              </a:rPr>
              <a:t>11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bytes</a:t>
            </a:r>
          </a:p>
          <a:p>
            <a:pPr marL="241300" marR="508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Key positions 2, 5, 8, and 9 </a:t>
            </a:r>
            <a:r>
              <a:rPr sz="2000" spc="-5" dirty="0">
                <a:latin typeface="Times New Roman"/>
                <a:cs typeface="Times New Roman"/>
              </a:rPr>
              <a:t>will </a:t>
            </a:r>
            <a:r>
              <a:rPr sz="2000" dirty="0">
                <a:latin typeface="Times New Roman"/>
                <a:cs typeface="Times New Roman"/>
              </a:rPr>
              <a:t>always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  alphabetic</a:t>
            </a:r>
          </a:p>
        </p:txBody>
      </p:sp>
      <p:sp>
        <p:nvSpPr>
          <p:cNvPr id="5" name="object 5"/>
          <p:cNvSpPr/>
          <p:nvPr/>
        </p:nvSpPr>
        <p:spPr>
          <a:xfrm>
            <a:off x="5334000" y="1863851"/>
            <a:ext cx="3413759" cy="1237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34965" y="3165094"/>
            <a:ext cx="2950845" cy="563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Note: Identifiers are fictitious and dashes </a:t>
            </a:r>
            <a:r>
              <a:rPr sz="1200" dirty="0">
                <a:latin typeface="Times New Roman"/>
                <a:cs typeface="Times New Roman"/>
              </a:rPr>
              <a:t>for  display </a:t>
            </a:r>
            <a:r>
              <a:rPr sz="1200" spc="-5" dirty="0">
                <a:latin typeface="Times New Roman"/>
                <a:cs typeface="Times New Roman"/>
              </a:rPr>
              <a:t>purposes </a:t>
            </a:r>
            <a:r>
              <a:rPr sz="1200" spc="-10" dirty="0">
                <a:latin typeface="Times New Roman"/>
                <a:cs typeface="Times New Roman"/>
              </a:rPr>
              <a:t>only; </a:t>
            </a:r>
            <a:r>
              <a:rPr sz="1200" dirty="0">
                <a:latin typeface="Times New Roman"/>
                <a:cs typeface="Times New Roman"/>
              </a:rPr>
              <a:t>they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dirty="0">
                <a:latin typeface="Times New Roman"/>
                <a:cs typeface="Times New Roman"/>
              </a:rPr>
              <a:t>not </a:t>
            </a:r>
            <a:r>
              <a:rPr sz="1200" spc="-5" dirty="0">
                <a:latin typeface="Times New Roman"/>
                <a:cs typeface="Times New Roman"/>
              </a:rPr>
              <a:t>stored </a:t>
            </a:r>
            <a:r>
              <a:rPr sz="1200" dirty="0">
                <a:latin typeface="Times New Roman"/>
                <a:cs typeface="Times New Roman"/>
              </a:rPr>
              <a:t>in the  </a:t>
            </a:r>
            <a:r>
              <a:rPr sz="1200" spc="-5" dirty="0">
                <a:latin typeface="Times New Roman"/>
                <a:cs typeface="Times New Roman"/>
              </a:rPr>
              <a:t>database </a:t>
            </a:r>
            <a:r>
              <a:rPr sz="1200" dirty="0">
                <a:latin typeface="Times New Roman"/>
                <a:cs typeface="Times New Roman"/>
              </a:rPr>
              <a:t>nor </a:t>
            </a:r>
            <a:r>
              <a:rPr sz="1200" spc="-5" dirty="0">
                <a:latin typeface="Times New Roman"/>
                <a:cs typeface="Times New Roman"/>
              </a:rPr>
              <a:t>used </a:t>
            </a:r>
            <a:r>
              <a:rPr sz="1200" dirty="0">
                <a:latin typeface="Times New Roman"/>
                <a:cs typeface="Times New Roman"/>
              </a:rPr>
              <a:t>in file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formats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003"/>
    </mc:Choice>
    <mc:Fallback xmlns="">
      <p:transition spd="slow" advTm="38003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1104646"/>
            <a:ext cx="8512175" cy="54014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5" dirty="0">
                <a:latin typeface="Times New Roman"/>
                <a:cs typeface="Times New Roman"/>
              </a:rPr>
              <a:t>The Medicare Beneficiary Identifier will have the following</a:t>
            </a:r>
            <a:r>
              <a:rPr sz="1900" spc="1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characteristics:</a:t>
            </a:r>
            <a:endParaRPr sz="1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 dirty="0">
              <a:latin typeface="Times New Roman"/>
              <a:cs typeface="Times New Roman"/>
            </a:endParaRPr>
          </a:p>
          <a:p>
            <a:pPr marL="1041400" marR="112395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The </a:t>
            </a:r>
            <a:r>
              <a:rPr sz="1900" spc="-15" dirty="0">
                <a:latin typeface="Times New Roman"/>
                <a:cs typeface="Times New Roman"/>
              </a:rPr>
              <a:t>same </a:t>
            </a:r>
            <a:r>
              <a:rPr sz="1900" spc="-10" dirty="0">
                <a:latin typeface="Times New Roman"/>
                <a:cs typeface="Times New Roman"/>
              </a:rPr>
              <a:t>number </a:t>
            </a:r>
            <a:r>
              <a:rPr sz="1900" spc="-5" dirty="0">
                <a:latin typeface="Times New Roman"/>
                <a:cs typeface="Times New Roman"/>
              </a:rPr>
              <a:t>of characters as the current HICN </a:t>
            </a:r>
            <a:r>
              <a:rPr sz="1900" spc="-20" dirty="0">
                <a:latin typeface="Times New Roman"/>
                <a:cs typeface="Times New Roman"/>
              </a:rPr>
              <a:t>(11), </a:t>
            </a:r>
            <a:r>
              <a:rPr sz="1900" spc="-5" dirty="0">
                <a:latin typeface="Times New Roman"/>
                <a:cs typeface="Times New Roman"/>
              </a:rPr>
              <a:t>but will be visibly  distinguishable from the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HICN</a:t>
            </a:r>
            <a:endParaRPr sz="1900" dirty="0">
              <a:latin typeface="Times New Roman"/>
              <a:cs typeface="Times New Roman"/>
            </a:endParaRPr>
          </a:p>
          <a:p>
            <a:pPr marL="1041400" marR="7112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Contain uppercase alphabetic and numeric characters throughout the </a:t>
            </a:r>
            <a:r>
              <a:rPr sz="1900" spc="-40" dirty="0">
                <a:latin typeface="Times New Roman"/>
                <a:cs typeface="Times New Roman"/>
              </a:rPr>
              <a:t>11 </a:t>
            </a:r>
            <a:r>
              <a:rPr sz="1900" spc="-5" dirty="0">
                <a:latin typeface="Times New Roman"/>
                <a:cs typeface="Times New Roman"/>
              </a:rPr>
              <a:t>digit  identifier</a:t>
            </a:r>
            <a:endParaRPr sz="1900" dirty="0">
              <a:latin typeface="Times New Roman"/>
              <a:cs typeface="Times New Roman"/>
            </a:endParaRPr>
          </a:p>
          <a:p>
            <a:pPr marL="104140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Occupy the </a:t>
            </a:r>
            <a:r>
              <a:rPr sz="1900" spc="-10" dirty="0">
                <a:latin typeface="Times New Roman"/>
                <a:cs typeface="Times New Roman"/>
              </a:rPr>
              <a:t>same </a:t>
            </a:r>
            <a:r>
              <a:rPr sz="1900" spc="-5" dirty="0">
                <a:latin typeface="Times New Roman"/>
                <a:cs typeface="Times New Roman"/>
              </a:rPr>
              <a:t>field as the HICN on</a:t>
            </a:r>
            <a:r>
              <a:rPr sz="1900" spc="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transactions</a:t>
            </a:r>
            <a:endParaRPr sz="1900" dirty="0">
              <a:latin typeface="Times New Roman"/>
              <a:cs typeface="Times New Roman"/>
            </a:endParaRPr>
          </a:p>
          <a:p>
            <a:pPr marL="1041400" marR="41529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Be unique to each beneficiary (e.g. husband and wife will have their own  MBI)</a:t>
            </a:r>
            <a:endParaRPr sz="1900" dirty="0">
              <a:latin typeface="Times New Roman"/>
              <a:cs typeface="Times New Roman"/>
            </a:endParaRPr>
          </a:p>
          <a:p>
            <a:pPr marL="1041400" marR="173355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Be easy to read </a:t>
            </a:r>
            <a:r>
              <a:rPr sz="1900" spc="-10" dirty="0">
                <a:latin typeface="Times New Roman"/>
                <a:cs typeface="Times New Roman"/>
              </a:rPr>
              <a:t>and limit </a:t>
            </a:r>
            <a:r>
              <a:rPr sz="1900" spc="-5" dirty="0">
                <a:latin typeface="Times New Roman"/>
                <a:cs typeface="Times New Roman"/>
              </a:rPr>
              <a:t>the possibility of letters being interpreted as  numbers (e.g. Alphabetic characters are upper </a:t>
            </a:r>
            <a:r>
              <a:rPr sz="1900" spc="-10" dirty="0">
                <a:latin typeface="Times New Roman"/>
                <a:cs typeface="Times New Roman"/>
              </a:rPr>
              <a:t>case </a:t>
            </a:r>
            <a:r>
              <a:rPr sz="1900" u="sng" spc="-5" dirty="0">
                <a:latin typeface="Times New Roman"/>
                <a:cs typeface="Times New Roman"/>
              </a:rPr>
              <a:t>only</a:t>
            </a:r>
            <a:r>
              <a:rPr sz="1900" spc="-5" dirty="0">
                <a:latin typeface="Times New Roman"/>
                <a:cs typeface="Times New Roman"/>
              </a:rPr>
              <a:t> and will exclude </a:t>
            </a:r>
            <a:r>
              <a:rPr lang="en-US" sz="1900" spc="-5" dirty="0" smtClean="0">
                <a:latin typeface="Times New Roman"/>
                <a:cs typeface="Times New Roman"/>
              </a:rPr>
              <a:t> </a:t>
            </a:r>
            <a:r>
              <a:rPr sz="1900" spc="-5" dirty="0" smtClean="0">
                <a:latin typeface="Times New Roman"/>
                <a:cs typeface="Times New Roman"/>
              </a:rPr>
              <a:t>S</a:t>
            </a:r>
            <a:r>
              <a:rPr sz="1900" spc="-5" dirty="0">
                <a:latin typeface="Times New Roman"/>
                <a:cs typeface="Times New Roman"/>
              </a:rPr>
              <a:t>, </a:t>
            </a:r>
            <a:r>
              <a:rPr sz="1900" spc="-5" dirty="0" smtClean="0">
                <a:latin typeface="Times New Roman"/>
                <a:cs typeface="Times New Roman"/>
              </a:rPr>
              <a:t>L</a:t>
            </a:r>
            <a:r>
              <a:rPr sz="1900" spc="-5" dirty="0">
                <a:latin typeface="Times New Roman"/>
                <a:cs typeface="Times New Roman"/>
              </a:rPr>
              <a:t>, O, I, B,</a:t>
            </a:r>
            <a:r>
              <a:rPr sz="1900" spc="-5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Z)</a:t>
            </a:r>
            <a:endParaRPr sz="1900" dirty="0">
              <a:latin typeface="Times New Roman"/>
              <a:cs typeface="Times New Roman"/>
            </a:endParaRPr>
          </a:p>
          <a:p>
            <a:pPr marL="104140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Not contain any </a:t>
            </a:r>
            <a:r>
              <a:rPr sz="1900" spc="-10" dirty="0">
                <a:latin typeface="Times New Roman"/>
                <a:cs typeface="Times New Roman"/>
              </a:rPr>
              <a:t>embedded </a:t>
            </a:r>
            <a:r>
              <a:rPr sz="1900" spc="-5" dirty="0">
                <a:latin typeface="Times New Roman"/>
                <a:cs typeface="Times New Roman"/>
              </a:rPr>
              <a:t>intelligence or special</a:t>
            </a:r>
            <a:r>
              <a:rPr sz="1900" spc="7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characters</a:t>
            </a:r>
            <a:endParaRPr sz="1900" dirty="0">
              <a:latin typeface="Times New Roman"/>
              <a:cs typeface="Times New Roman"/>
            </a:endParaRPr>
          </a:p>
          <a:p>
            <a:pPr marL="104140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Not contain inappropriate combinations of </a:t>
            </a:r>
            <a:r>
              <a:rPr sz="1900" spc="-10" dirty="0">
                <a:latin typeface="Times New Roman"/>
                <a:cs typeface="Times New Roman"/>
              </a:rPr>
              <a:t>numbers </a:t>
            </a:r>
            <a:r>
              <a:rPr sz="1900" spc="-5" dirty="0">
                <a:latin typeface="Times New Roman"/>
                <a:cs typeface="Times New Roman"/>
              </a:rPr>
              <a:t>or strings that </a:t>
            </a:r>
            <a:r>
              <a:rPr sz="1900" spc="-15" dirty="0">
                <a:latin typeface="Times New Roman"/>
                <a:cs typeface="Times New Roman"/>
              </a:rPr>
              <a:t>may</a:t>
            </a:r>
            <a:r>
              <a:rPr sz="1900" spc="18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be</a:t>
            </a:r>
            <a:endParaRPr sz="1900" dirty="0">
              <a:latin typeface="Times New Roman"/>
              <a:cs typeface="Times New Roman"/>
            </a:endParaRPr>
          </a:p>
          <a:p>
            <a:pPr marL="1041400">
              <a:lnSpc>
                <a:spcPct val="100000"/>
              </a:lnSpc>
            </a:pPr>
            <a:r>
              <a:rPr sz="1900" spc="-10" dirty="0">
                <a:latin typeface="Times New Roman"/>
                <a:cs typeface="Times New Roman"/>
              </a:rPr>
              <a:t>offensive</a:t>
            </a:r>
            <a:endParaRPr sz="1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 dirty="0">
              <a:latin typeface="Times New Roman"/>
              <a:cs typeface="Times New Roman"/>
            </a:endParaRPr>
          </a:p>
          <a:p>
            <a:pPr marL="240665" marR="5080">
              <a:lnSpc>
                <a:spcPct val="100000"/>
              </a:lnSpc>
            </a:pPr>
            <a:r>
              <a:rPr sz="1900" spc="-10" dirty="0">
                <a:latin typeface="Times New Roman"/>
                <a:cs typeface="Times New Roman"/>
              </a:rPr>
              <a:t>CMS </a:t>
            </a:r>
            <a:r>
              <a:rPr sz="1900" spc="-5" dirty="0">
                <a:latin typeface="Times New Roman"/>
                <a:cs typeface="Times New Roman"/>
              </a:rPr>
              <a:t>anticipates that the </a:t>
            </a:r>
            <a:r>
              <a:rPr sz="1900" spc="-10" dirty="0">
                <a:latin typeface="Times New Roman"/>
                <a:cs typeface="Times New Roman"/>
              </a:rPr>
              <a:t>MBI </a:t>
            </a:r>
            <a:r>
              <a:rPr sz="1900" spc="-5" dirty="0">
                <a:latin typeface="Times New Roman"/>
                <a:cs typeface="Times New Roman"/>
              </a:rPr>
              <a:t>will not be changed for an individual unless the </a:t>
            </a:r>
            <a:r>
              <a:rPr sz="1900" spc="-10" dirty="0">
                <a:latin typeface="Times New Roman"/>
                <a:cs typeface="Times New Roman"/>
              </a:rPr>
              <a:t>MBI </a:t>
            </a:r>
            <a:r>
              <a:rPr sz="1900" spc="-5" dirty="0">
                <a:latin typeface="Times New Roman"/>
                <a:cs typeface="Times New Roman"/>
              </a:rPr>
              <a:t>is  compromised or other limited circumstances still undergoing</a:t>
            </a:r>
            <a:r>
              <a:rPr sz="1900" spc="18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review</a:t>
            </a:r>
            <a:endParaRPr sz="19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3438" y="256794"/>
            <a:ext cx="2895600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MBI</a:t>
            </a:r>
            <a:r>
              <a:rPr spc="-55" dirty="0"/>
              <a:t> </a:t>
            </a:r>
            <a:r>
              <a:rPr spc="-5" dirty="0"/>
              <a:t>Characteristics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742"/>
    </mc:Choice>
    <mc:Fallback xmlns="">
      <p:transition spd="slow" advTm="65742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266039"/>
            <a:ext cx="91440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0190" marR="5080" indent="-238125" algn="ctr">
              <a:lnSpc>
                <a:spcPct val="100000"/>
              </a:lnSpc>
            </a:pPr>
            <a:r>
              <a:rPr spc="-5" dirty="0" smtClean="0"/>
              <a:t>MBI </a:t>
            </a:r>
            <a:r>
              <a:rPr spc="-5" dirty="0"/>
              <a:t>Generation</a:t>
            </a:r>
            <a:r>
              <a:rPr spc="-50" dirty="0"/>
              <a:t> </a:t>
            </a:r>
            <a:r>
              <a:rPr spc="-5" dirty="0" smtClean="0"/>
              <a:t>and</a:t>
            </a:r>
            <a:r>
              <a:rPr lang="en-US" spc="-5" dirty="0" smtClean="0"/>
              <a:t> </a:t>
            </a:r>
            <a:r>
              <a:rPr spc="-15" dirty="0" smtClean="0"/>
              <a:t>Transition</a:t>
            </a:r>
            <a:r>
              <a:rPr spc="-55" dirty="0" smtClean="0"/>
              <a:t> </a:t>
            </a:r>
            <a:r>
              <a:rPr spc="-5" dirty="0"/>
              <a:t>Period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" y="1524000"/>
            <a:ext cx="9077325" cy="381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036"/>
    </mc:Choice>
    <mc:Fallback xmlns="">
      <p:transition spd="slow" advTm="6103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</TotalTime>
  <Words>1334</Words>
  <Application>Microsoft Office PowerPoint</Application>
  <PresentationFormat>On-screen Show (4:3)</PresentationFormat>
  <Paragraphs>163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Social Security Number Removal Initiative (SSNRI)</vt:lpstr>
      <vt:lpstr>Background</vt:lpstr>
      <vt:lpstr>SSNRI Program Goals</vt:lpstr>
      <vt:lpstr>Complex IT Systems affecting Providers,  Partners, and Beneficiaries</vt:lpstr>
      <vt:lpstr>Implementation of SSNRI</vt:lpstr>
      <vt:lpstr>Solution Concept: Medicare Beneficiary Identifier (MBI)</vt:lpstr>
      <vt:lpstr>HICN and MBI Number</vt:lpstr>
      <vt:lpstr>MBI Characteristics</vt:lpstr>
      <vt:lpstr>MBI Generation and Transition Period</vt:lpstr>
      <vt:lpstr>SSNRI Transition Periods</vt:lpstr>
      <vt:lpstr>SSNRI Exceptions After the Transition Period</vt:lpstr>
      <vt:lpstr>SSNRI Card Issuance</vt:lpstr>
      <vt:lpstr>Outreach and Education</vt:lpstr>
      <vt:lpstr>Operational Communications</vt:lpstr>
      <vt:lpstr>What do I need to do? </vt:lpstr>
      <vt:lpstr>Final Thoughts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CMS</dc:creator>
  <cp:lastModifiedBy>Alissa Schaub-Rimel</cp:lastModifiedBy>
  <cp:revision>49</cp:revision>
  <dcterms:created xsi:type="dcterms:W3CDTF">2017-02-02T09:22:37Z</dcterms:created>
  <dcterms:modified xsi:type="dcterms:W3CDTF">2017-05-30T19:46:19Z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2017-02-02T00:00:00Z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2017-02-02T00:00:00Z</vt:filetime>
  </property>
  <property fmtid="{D5CDD505-2E9C-101B-9397-08002B2CF9AE}" pid="5" name="_NewReviewCycle">
    <vt:lpwstr/>
  </property>
</Properties>
</file>