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26"/>
  </p:notesMasterIdLst>
  <p:handoutMasterIdLst>
    <p:handoutMasterId r:id="rId27"/>
  </p:handoutMasterIdLst>
  <p:sldIdLst>
    <p:sldId id="333" r:id="rId2"/>
    <p:sldId id="449" r:id="rId3"/>
    <p:sldId id="448" r:id="rId4"/>
    <p:sldId id="435" r:id="rId5"/>
    <p:sldId id="499" r:id="rId6"/>
    <p:sldId id="451" r:id="rId7"/>
    <p:sldId id="452" r:id="rId8"/>
    <p:sldId id="493" r:id="rId9"/>
    <p:sldId id="453" r:id="rId10"/>
    <p:sldId id="457" r:id="rId11"/>
    <p:sldId id="456" r:id="rId12"/>
    <p:sldId id="494" r:id="rId13"/>
    <p:sldId id="476" r:id="rId14"/>
    <p:sldId id="477" r:id="rId15"/>
    <p:sldId id="498" r:id="rId16"/>
    <p:sldId id="479" r:id="rId17"/>
    <p:sldId id="482" r:id="rId18"/>
    <p:sldId id="468" r:id="rId19"/>
    <p:sldId id="470" r:id="rId20"/>
    <p:sldId id="495" r:id="rId21"/>
    <p:sldId id="496" r:id="rId22"/>
    <p:sldId id="491" r:id="rId23"/>
    <p:sldId id="492" r:id="rId24"/>
    <p:sldId id="446" r:id="rId25"/>
  </p:sldIdLst>
  <p:sldSz cx="9144000" cy="6858000" type="screen4x3"/>
  <p:notesSz cx="7010400" cy="9296400"/>
  <p:defaultTextStyle>
    <a:defPPr>
      <a:defRPr lang="en-US"/>
    </a:defPPr>
    <a:lvl1pPr algn="l" rtl="0" fontAlgn="base">
      <a:spcBef>
        <a:spcPct val="0"/>
      </a:spcBef>
      <a:spcAft>
        <a:spcPct val="0"/>
      </a:spcAft>
      <a:defRPr kern="1200">
        <a:solidFill>
          <a:srgbClr val="FF0000"/>
        </a:solidFill>
        <a:latin typeface="Arial" charset="0"/>
        <a:ea typeface="+mn-ea"/>
        <a:cs typeface="+mn-cs"/>
      </a:defRPr>
    </a:lvl1pPr>
    <a:lvl2pPr marL="457200" algn="l" rtl="0" fontAlgn="base">
      <a:spcBef>
        <a:spcPct val="0"/>
      </a:spcBef>
      <a:spcAft>
        <a:spcPct val="0"/>
      </a:spcAft>
      <a:defRPr kern="1200">
        <a:solidFill>
          <a:srgbClr val="FF0000"/>
        </a:solidFill>
        <a:latin typeface="Arial" charset="0"/>
        <a:ea typeface="+mn-ea"/>
        <a:cs typeface="+mn-cs"/>
      </a:defRPr>
    </a:lvl2pPr>
    <a:lvl3pPr marL="914400" algn="l" rtl="0" fontAlgn="base">
      <a:spcBef>
        <a:spcPct val="0"/>
      </a:spcBef>
      <a:spcAft>
        <a:spcPct val="0"/>
      </a:spcAft>
      <a:defRPr kern="1200">
        <a:solidFill>
          <a:srgbClr val="FF0000"/>
        </a:solidFill>
        <a:latin typeface="Arial" charset="0"/>
        <a:ea typeface="+mn-ea"/>
        <a:cs typeface="+mn-cs"/>
      </a:defRPr>
    </a:lvl3pPr>
    <a:lvl4pPr marL="1371600" algn="l" rtl="0" fontAlgn="base">
      <a:spcBef>
        <a:spcPct val="0"/>
      </a:spcBef>
      <a:spcAft>
        <a:spcPct val="0"/>
      </a:spcAft>
      <a:defRPr kern="1200">
        <a:solidFill>
          <a:srgbClr val="FF0000"/>
        </a:solidFill>
        <a:latin typeface="Arial" charset="0"/>
        <a:ea typeface="+mn-ea"/>
        <a:cs typeface="+mn-cs"/>
      </a:defRPr>
    </a:lvl4pPr>
    <a:lvl5pPr marL="1828800" algn="l" rtl="0" fontAlgn="base">
      <a:spcBef>
        <a:spcPct val="0"/>
      </a:spcBef>
      <a:spcAft>
        <a:spcPct val="0"/>
      </a:spcAft>
      <a:defRPr kern="1200">
        <a:solidFill>
          <a:srgbClr val="FF0000"/>
        </a:solidFill>
        <a:latin typeface="Arial" charset="0"/>
        <a:ea typeface="+mn-ea"/>
        <a:cs typeface="+mn-cs"/>
      </a:defRPr>
    </a:lvl5pPr>
    <a:lvl6pPr marL="2286000" algn="l" defTabSz="914400" rtl="0" eaLnBrk="1" latinLnBrk="0" hangingPunct="1">
      <a:defRPr kern="1200">
        <a:solidFill>
          <a:srgbClr val="FF0000"/>
        </a:solidFill>
        <a:latin typeface="Arial" charset="0"/>
        <a:ea typeface="+mn-ea"/>
        <a:cs typeface="+mn-cs"/>
      </a:defRPr>
    </a:lvl6pPr>
    <a:lvl7pPr marL="2743200" algn="l" defTabSz="914400" rtl="0" eaLnBrk="1" latinLnBrk="0" hangingPunct="1">
      <a:defRPr kern="1200">
        <a:solidFill>
          <a:srgbClr val="FF0000"/>
        </a:solidFill>
        <a:latin typeface="Arial" charset="0"/>
        <a:ea typeface="+mn-ea"/>
        <a:cs typeface="+mn-cs"/>
      </a:defRPr>
    </a:lvl7pPr>
    <a:lvl8pPr marL="3200400" algn="l" defTabSz="914400" rtl="0" eaLnBrk="1" latinLnBrk="0" hangingPunct="1">
      <a:defRPr kern="1200">
        <a:solidFill>
          <a:srgbClr val="FF0000"/>
        </a:solidFill>
        <a:latin typeface="Arial" charset="0"/>
        <a:ea typeface="+mn-ea"/>
        <a:cs typeface="+mn-cs"/>
      </a:defRPr>
    </a:lvl8pPr>
    <a:lvl9pPr marL="3657600" algn="l" defTabSz="914400" rtl="0" eaLnBrk="1" latinLnBrk="0" hangingPunct="1">
      <a:defRPr kern="1200">
        <a:solidFill>
          <a:srgbClr val="FF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cy Mandl-Baysinger" initials="SM" lastIdx="16" clrIdx="0"/>
  <p:cmAuthor id="1" name="knguyen" initials="khn" lastIdx="1" clrIdx="1"/>
  <p:cmAuthor id="2" name="RTI_DP" initials="RTI_DP"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FF99"/>
    <a:srgbClr val="002546"/>
    <a:srgbClr val="003668"/>
    <a:srgbClr val="00407A"/>
    <a:srgbClr val="000066"/>
    <a:srgbClr val="002C54"/>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631" autoAdjust="0"/>
    <p:restoredTop sz="86457" autoAdjust="0"/>
  </p:normalViewPr>
  <p:slideViewPr>
    <p:cSldViewPr>
      <p:cViewPr varScale="1">
        <p:scale>
          <a:sx n="100" d="100"/>
          <a:sy n="100" d="100"/>
        </p:scale>
        <p:origin x="1536" y="96"/>
      </p:cViewPr>
      <p:guideLst>
        <p:guide orient="horz" pos="2160"/>
        <p:guide pos="2880"/>
      </p:guideLst>
    </p:cSldViewPr>
  </p:slideViewPr>
  <p:outlineViewPr>
    <p:cViewPr>
      <p:scale>
        <a:sx n="75" d="100"/>
        <a:sy n="75" d="100"/>
      </p:scale>
      <p:origin x="0" y="4857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2" d="100"/>
          <a:sy n="42" d="100"/>
        </p:scale>
        <p:origin x="-1452"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8475" cy="466725"/>
          </a:xfrm>
          <a:prstGeom prst="rect">
            <a:avLst/>
          </a:prstGeom>
          <a:noFill/>
          <a:ln w="9525">
            <a:noFill/>
            <a:miter lim="800000"/>
            <a:headEnd/>
            <a:tailEnd/>
          </a:ln>
          <a:effectLst/>
        </p:spPr>
        <p:txBody>
          <a:bodyPr vert="horz" wrap="square" lIns="92850" tIns="46425" rIns="92850" bIns="46425" numCol="1" anchor="t" anchorCtr="0" compatLnSpc="1">
            <a:prstTxWarp prst="textNoShape">
              <a:avLst/>
            </a:prstTxWarp>
          </a:bodyPr>
          <a:lstStyle>
            <a:lvl1pPr defTabSz="928688">
              <a:defRPr sz="1200">
                <a:solidFill>
                  <a:schemeClr val="tx1"/>
                </a:solidFill>
              </a:defRPr>
            </a:lvl1pPr>
          </a:lstStyle>
          <a:p>
            <a:pPr>
              <a:defRPr/>
            </a:pPr>
            <a:endParaRPr lang="en-US" dirty="0"/>
          </a:p>
        </p:txBody>
      </p:sp>
      <p:sp>
        <p:nvSpPr>
          <p:cNvPr id="60419" name="Rectangle 3"/>
          <p:cNvSpPr>
            <a:spLocks noGrp="1" noChangeArrowheads="1"/>
          </p:cNvSpPr>
          <p:nvPr>
            <p:ph type="dt" sz="quarter" idx="1"/>
          </p:nvPr>
        </p:nvSpPr>
        <p:spPr bwMode="auto">
          <a:xfrm>
            <a:off x="3970338" y="0"/>
            <a:ext cx="3038475" cy="466725"/>
          </a:xfrm>
          <a:prstGeom prst="rect">
            <a:avLst/>
          </a:prstGeom>
          <a:noFill/>
          <a:ln w="9525">
            <a:noFill/>
            <a:miter lim="800000"/>
            <a:headEnd/>
            <a:tailEnd/>
          </a:ln>
          <a:effectLst/>
        </p:spPr>
        <p:txBody>
          <a:bodyPr vert="horz" wrap="square" lIns="92850" tIns="46425" rIns="92850" bIns="46425" numCol="1" anchor="t" anchorCtr="0" compatLnSpc="1">
            <a:prstTxWarp prst="textNoShape">
              <a:avLst/>
            </a:prstTxWarp>
          </a:bodyPr>
          <a:lstStyle>
            <a:lvl1pPr algn="r" defTabSz="928688">
              <a:defRPr sz="1200">
                <a:solidFill>
                  <a:schemeClr val="tx1"/>
                </a:solidFill>
              </a:defRPr>
            </a:lvl1pPr>
          </a:lstStyle>
          <a:p>
            <a:pPr>
              <a:defRPr/>
            </a:pPr>
            <a:endParaRPr lang="en-US" dirty="0"/>
          </a:p>
        </p:txBody>
      </p:sp>
      <p:sp>
        <p:nvSpPr>
          <p:cNvPr id="60420" name="Rectangle 4"/>
          <p:cNvSpPr>
            <a:spLocks noGrp="1" noChangeArrowheads="1"/>
          </p:cNvSpPr>
          <p:nvPr>
            <p:ph type="ftr" sz="quarter" idx="2"/>
          </p:nvPr>
        </p:nvSpPr>
        <p:spPr bwMode="auto">
          <a:xfrm>
            <a:off x="0" y="8828088"/>
            <a:ext cx="3038475" cy="466725"/>
          </a:xfrm>
          <a:prstGeom prst="rect">
            <a:avLst/>
          </a:prstGeom>
          <a:noFill/>
          <a:ln w="9525">
            <a:noFill/>
            <a:miter lim="800000"/>
            <a:headEnd/>
            <a:tailEnd/>
          </a:ln>
          <a:effectLst/>
        </p:spPr>
        <p:txBody>
          <a:bodyPr vert="horz" wrap="square" lIns="92850" tIns="46425" rIns="92850" bIns="46425" numCol="1" anchor="b" anchorCtr="0" compatLnSpc="1">
            <a:prstTxWarp prst="textNoShape">
              <a:avLst/>
            </a:prstTxWarp>
          </a:bodyPr>
          <a:lstStyle>
            <a:lvl1pPr defTabSz="928688">
              <a:defRPr sz="1200">
                <a:solidFill>
                  <a:schemeClr val="tx1"/>
                </a:solidFill>
              </a:defRPr>
            </a:lvl1pPr>
          </a:lstStyle>
          <a:p>
            <a:pPr>
              <a:defRPr/>
            </a:pPr>
            <a:endParaRPr lang="en-US" dirty="0"/>
          </a:p>
        </p:txBody>
      </p:sp>
      <p:sp>
        <p:nvSpPr>
          <p:cNvPr id="60421" name="Rectangle 5"/>
          <p:cNvSpPr>
            <a:spLocks noGrp="1" noChangeArrowheads="1"/>
          </p:cNvSpPr>
          <p:nvPr>
            <p:ph type="sldNum" sz="quarter" idx="3"/>
          </p:nvPr>
        </p:nvSpPr>
        <p:spPr bwMode="auto">
          <a:xfrm>
            <a:off x="3970338" y="8828088"/>
            <a:ext cx="3038475" cy="466725"/>
          </a:xfrm>
          <a:prstGeom prst="rect">
            <a:avLst/>
          </a:prstGeom>
          <a:noFill/>
          <a:ln w="9525">
            <a:noFill/>
            <a:miter lim="800000"/>
            <a:headEnd/>
            <a:tailEnd/>
          </a:ln>
          <a:effectLst/>
        </p:spPr>
        <p:txBody>
          <a:bodyPr vert="horz" wrap="square" lIns="92850" tIns="46425" rIns="92850" bIns="46425" numCol="1" anchor="b" anchorCtr="0" compatLnSpc="1">
            <a:prstTxWarp prst="textNoShape">
              <a:avLst/>
            </a:prstTxWarp>
          </a:bodyPr>
          <a:lstStyle>
            <a:lvl1pPr algn="r" defTabSz="928688">
              <a:defRPr sz="1200">
                <a:solidFill>
                  <a:schemeClr val="tx1"/>
                </a:solidFill>
              </a:defRPr>
            </a:lvl1pPr>
          </a:lstStyle>
          <a:p>
            <a:pPr>
              <a:defRPr/>
            </a:pPr>
            <a:fld id="{615BEFFC-2FD6-475D-92B2-ED4D83DBBD4D}" type="slidenum">
              <a:rPr lang="en-US"/>
              <a:pPr>
                <a:defRPr/>
              </a:pPr>
              <a:t>‹#›</a:t>
            </a:fld>
            <a:endParaRPr lang="en-US" dirty="0"/>
          </a:p>
        </p:txBody>
      </p:sp>
    </p:spTree>
    <p:extLst>
      <p:ext uri="{BB962C8B-B14F-4D97-AF65-F5344CB8AC3E}">
        <p14:creationId xmlns:p14="http://schemas.microsoft.com/office/powerpoint/2010/main" val="2654183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3038475" cy="466725"/>
          </a:xfrm>
          <a:prstGeom prst="rect">
            <a:avLst/>
          </a:prstGeom>
          <a:noFill/>
          <a:ln w="9525">
            <a:noFill/>
            <a:miter lim="800000"/>
            <a:headEnd/>
            <a:tailEnd/>
          </a:ln>
          <a:effectLst/>
        </p:spPr>
        <p:txBody>
          <a:bodyPr vert="horz" wrap="square" lIns="92850" tIns="46425" rIns="92850" bIns="46425" numCol="1" anchor="t" anchorCtr="0" compatLnSpc="1">
            <a:prstTxWarp prst="textNoShape">
              <a:avLst/>
            </a:prstTxWarp>
          </a:bodyPr>
          <a:lstStyle>
            <a:lvl1pPr defTabSz="928688">
              <a:defRPr sz="1200">
                <a:solidFill>
                  <a:schemeClr val="tx1"/>
                </a:solidFill>
              </a:defRPr>
            </a:lvl1pPr>
          </a:lstStyle>
          <a:p>
            <a:pPr>
              <a:defRPr/>
            </a:pPr>
            <a:endParaRPr lang="en-US" dirty="0"/>
          </a:p>
        </p:txBody>
      </p:sp>
      <p:sp>
        <p:nvSpPr>
          <p:cNvPr id="50179" name="Rectangle 3"/>
          <p:cNvSpPr>
            <a:spLocks noGrp="1" noChangeArrowheads="1"/>
          </p:cNvSpPr>
          <p:nvPr>
            <p:ph type="dt" idx="1"/>
          </p:nvPr>
        </p:nvSpPr>
        <p:spPr bwMode="auto">
          <a:xfrm>
            <a:off x="3970338" y="0"/>
            <a:ext cx="3038475" cy="466725"/>
          </a:xfrm>
          <a:prstGeom prst="rect">
            <a:avLst/>
          </a:prstGeom>
          <a:noFill/>
          <a:ln w="9525">
            <a:noFill/>
            <a:miter lim="800000"/>
            <a:headEnd/>
            <a:tailEnd/>
          </a:ln>
          <a:effectLst/>
        </p:spPr>
        <p:txBody>
          <a:bodyPr vert="horz" wrap="square" lIns="92850" tIns="46425" rIns="92850" bIns="46425" numCol="1" anchor="t" anchorCtr="0" compatLnSpc="1">
            <a:prstTxWarp prst="textNoShape">
              <a:avLst/>
            </a:prstTxWarp>
          </a:bodyPr>
          <a:lstStyle>
            <a:lvl1pPr algn="r" defTabSz="928688">
              <a:defRPr sz="1200">
                <a:solidFill>
                  <a:schemeClr val="tx1"/>
                </a:solidFill>
              </a:defRPr>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1182688" y="698500"/>
            <a:ext cx="4648200" cy="3486150"/>
          </a:xfrm>
          <a:prstGeom prst="rect">
            <a:avLst/>
          </a:prstGeom>
          <a:noFill/>
          <a:ln w="9525">
            <a:solidFill>
              <a:srgbClr val="000000"/>
            </a:solidFill>
            <a:miter lim="800000"/>
            <a:headEnd/>
            <a:tailEnd/>
          </a:ln>
        </p:spPr>
      </p:sp>
      <p:sp>
        <p:nvSpPr>
          <p:cNvPr id="50181" name="Rectangle 5"/>
          <p:cNvSpPr>
            <a:spLocks noGrp="1" noChangeArrowheads="1"/>
          </p:cNvSpPr>
          <p:nvPr>
            <p:ph type="body" sz="quarter" idx="3"/>
          </p:nvPr>
        </p:nvSpPr>
        <p:spPr bwMode="auto">
          <a:xfrm>
            <a:off x="701675" y="4418013"/>
            <a:ext cx="5607050" cy="4179887"/>
          </a:xfrm>
          <a:prstGeom prst="rect">
            <a:avLst/>
          </a:prstGeom>
          <a:noFill/>
          <a:ln w="9525">
            <a:noFill/>
            <a:miter lim="800000"/>
            <a:headEnd/>
            <a:tailEnd/>
          </a:ln>
          <a:effectLst/>
        </p:spPr>
        <p:txBody>
          <a:bodyPr vert="horz" wrap="square" lIns="92850" tIns="46425" rIns="92850" bIns="4642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828088"/>
            <a:ext cx="3038475" cy="466725"/>
          </a:xfrm>
          <a:prstGeom prst="rect">
            <a:avLst/>
          </a:prstGeom>
          <a:noFill/>
          <a:ln w="9525">
            <a:noFill/>
            <a:miter lim="800000"/>
            <a:headEnd/>
            <a:tailEnd/>
          </a:ln>
          <a:effectLst/>
        </p:spPr>
        <p:txBody>
          <a:bodyPr vert="horz" wrap="square" lIns="92850" tIns="46425" rIns="92850" bIns="46425" numCol="1" anchor="b" anchorCtr="0" compatLnSpc="1">
            <a:prstTxWarp prst="textNoShape">
              <a:avLst/>
            </a:prstTxWarp>
          </a:bodyPr>
          <a:lstStyle>
            <a:lvl1pPr defTabSz="928688">
              <a:defRPr sz="1200">
                <a:solidFill>
                  <a:schemeClr val="tx1"/>
                </a:solidFill>
              </a:defRPr>
            </a:lvl1pPr>
          </a:lstStyle>
          <a:p>
            <a:pPr>
              <a:defRPr/>
            </a:pPr>
            <a:endParaRPr lang="en-US" dirty="0"/>
          </a:p>
        </p:txBody>
      </p:sp>
      <p:sp>
        <p:nvSpPr>
          <p:cNvPr id="50183" name="Rectangle 7"/>
          <p:cNvSpPr>
            <a:spLocks noGrp="1" noChangeArrowheads="1"/>
          </p:cNvSpPr>
          <p:nvPr>
            <p:ph type="sldNum" sz="quarter" idx="5"/>
          </p:nvPr>
        </p:nvSpPr>
        <p:spPr bwMode="auto">
          <a:xfrm>
            <a:off x="3970338" y="8828088"/>
            <a:ext cx="3038475" cy="466725"/>
          </a:xfrm>
          <a:prstGeom prst="rect">
            <a:avLst/>
          </a:prstGeom>
          <a:noFill/>
          <a:ln w="9525">
            <a:noFill/>
            <a:miter lim="800000"/>
            <a:headEnd/>
            <a:tailEnd/>
          </a:ln>
          <a:effectLst/>
        </p:spPr>
        <p:txBody>
          <a:bodyPr vert="horz" wrap="square" lIns="92850" tIns="46425" rIns="92850" bIns="46425" numCol="1" anchor="b" anchorCtr="0" compatLnSpc="1">
            <a:prstTxWarp prst="textNoShape">
              <a:avLst/>
            </a:prstTxWarp>
          </a:bodyPr>
          <a:lstStyle>
            <a:lvl1pPr algn="r" defTabSz="928688">
              <a:defRPr sz="1200">
                <a:solidFill>
                  <a:schemeClr val="tx1"/>
                </a:solidFill>
              </a:defRPr>
            </a:lvl1pPr>
          </a:lstStyle>
          <a:p>
            <a:pPr>
              <a:defRPr/>
            </a:pPr>
            <a:fld id="{D67767F8-C5B7-4D1B-9EE4-894A42529B01}" type="slidenum">
              <a:rPr lang="en-US"/>
              <a:pPr>
                <a:defRPr/>
              </a:pPr>
              <a:t>‹#›</a:t>
            </a:fld>
            <a:endParaRPr lang="en-US" dirty="0"/>
          </a:p>
        </p:txBody>
      </p:sp>
    </p:spTree>
    <p:extLst>
      <p:ext uri="{BB962C8B-B14F-4D97-AF65-F5344CB8AC3E}">
        <p14:creationId xmlns:p14="http://schemas.microsoft.com/office/powerpoint/2010/main" val="24753578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dirty="0" smtClean="0"/>
          </a:p>
        </p:txBody>
      </p:sp>
      <p:sp>
        <p:nvSpPr>
          <p:cNvPr id="34820" name="Slide Number Placeholder 3"/>
          <p:cNvSpPr>
            <a:spLocks noGrp="1"/>
          </p:cNvSpPr>
          <p:nvPr>
            <p:ph type="sldNum" sz="quarter" idx="5"/>
          </p:nvPr>
        </p:nvSpPr>
        <p:spPr>
          <a:noFill/>
        </p:spPr>
        <p:txBody>
          <a:bodyPr/>
          <a:lstStyle/>
          <a:p>
            <a:fld id="{88AE1482-4ADE-4B0D-986E-AEF470F1CB99}" type="slidenum">
              <a:rPr lang="en-US" smtClean="0"/>
              <a:pPr/>
              <a:t>4</a:t>
            </a:fld>
            <a:endParaRPr lang="en-US" dirty="0" smtClean="0"/>
          </a:p>
        </p:txBody>
      </p:sp>
    </p:spTree>
    <p:extLst>
      <p:ext uri="{BB962C8B-B14F-4D97-AF65-F5344CB8AC3E}">
        <p14:creationId xmlns:p14="http://schemas.microsoft.com/office/powerpoint/2010/main" val="32422567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CMS HHS Bckgrd"/>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 name="Picture 8" descr="Title_Pages_nopeople"/>
          <p:cNvPicPr>
            <a:picLocks noChangeAspect="1" noChangeArrowheads="1"/>
          </p:cNvPicPr>
          <p:nvPr userDrawn="1"/>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897027" name="Rectangle 3"/>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897028"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76200"/>
            <a:ext cx="19431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76200"/>
            <a:ext cx="56769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Font typeface="Arial" pitchFamily="34" charset="0"/>
              <a:buChar char="•"/>
              <a:defRPr sz="2400"/>
            </a:lvl1pPr>
            <a:lvl2pPr>
              <a:buSzPct val="120000"/>
              <a:buFont typeface="Arial" pitchFamily="34" charset="0"/>
              <a:buChar char="◦"/>
              <a:defRPr sz="2000"/>
            </a:lvl2pPr>
            <a:lvl3pPr>
              <a:buFont typeface="Arial" pitchFamily="34" charset="0"/>
              <a:buChar char="•"/>
              <a:defRPr/>
            </a:lvl3pPr>
            <a:lvl4pPr>
              <a:buNone/>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19200" y="1600200"/>
            <a:ext cx="3505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76800" y="1600200"/>
            <a:ext cx="3505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9" descr="CMS HHS Bckgrd"/>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027" name="Rectangle 3"/>
          <p:cNvSpPr>
            <a:spLocks noGrp="1" noChangeArrowheads="1"/>
          </p:cNvSpPr>
          <p:nvPr>
            <p:ph type="title"/>
          </p:nvPr>
        </p:nvSpPr>
        <p:spPr bwMode="auto">
          <a:xfrm>
            <a:off x="685800" y="76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1219200" y="1600200"/>
            <a:ext cx="7162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1" name="Footer Placeholder 3"/>
          <p:cNvSpPr txBox="1">
            <a:spLocks noGrp="1"/>
          </p:cNvSpPr>
          <p:nvPr userDrawn="1"/>
        </p:nvSpPr>
        <p:spPr bwMode="auto">
          <a:xfrm>
            <a:off x="7086600" y="6332538"/>
            <a:ext cx="685800" cy="365125"/>
          </a:xfrm>
          <a:prstGeom prst="rect">
            <a:avLst/>
          </a:prstGeom>
          <a:noFill/>
          <a:ln w="9525">
            <a:noFill/>
            <a:miter lim="800000"/>
            <a:headEnd/>
            <a:tailEnd/>
          </a:ln>
        </p:spPr>
        <p:txBody>
          <a:bodyPr/>
          <a:lstStyle/>
          <a:p>
            <a:pPr algn="ctr">
              <a:defRPr/>
            </a:pPr>
            <a:fld id="{7FA3B426-BE90-4ECE-AC55-27D968A5A3A8}" type="slidenum">
              <a:rPr lang="en-US" sz="1400" b="1">
                <a:solidFill>
                  <a:schemeClr val="tx1"/>
                </a:solidFill>
                <a:cs typeface="Arial" charset="0"/>
              </a:rPr>
              <a:pPr algn="ctr">
                <a:defRPr/>
              </a:pPr>
              <a:t>‹#›</a:t>
            </a:fld>
            <a:endParaRPr lang="en-US" sz="1400" b="1" dirty="0">
              <a:solidFill>
                <a:schemeClr val="tx1"/>
              </a:solidFill>
              <a:cs typeface="Arial" charset="0"/>
            </a:endParaRPr>
          </a:p>
        </p:txBody>
      </p:sp>
    </p:spTree>
  </p:cSld>
  <p:clrMap bg1="lt1" tx1="dk1" bg2="lt2" tx2="dk2" accent1="accent1" accent2="accent2" accent3="accent3" accent4="accent4" accent5="accent5" accent6="accent6" hlink="hlink" folHlink="folHlink"/>
  <p:sldLayoutIdLst>
    <p:sldLayoutId id="2147483938" r:id="rId1"/>
    <p:sldLayoutId id="2147483928" r:id="rId2"/>
    <p:sldLayoutId id="2147483929" r:id="rId3"/>
    <p:sldLayoutId id="2147483930" r:id="rId4"/>
    <p:sldLayoutId id="2147483931" r:id="rId5"/>
    <p:sldLayoutId id="2147483932" r:id="rId6"/>
    <p:sldLayoutId id="2147483933" r:id="rId7"/>
    <p:sldLayoutId id="2147483934" r:id="rId8"/>
    <p:sldLayoutId id="2147483935" r:id="rId9"/>
    <p:sldLayoutId id="2147483936" r:id="rId10"/>
    <p:sldLayoutId id="2147483937" r:id="rId11"/>
  </p:sldLayoutIdLst>
  <p:hf hdr="0" ftr="0" dt="0"/>
  <p:txStyles>
    <p:titleStyle>
      <a:lvl1pPr algn="ctr" rtl="0" eaLnBrk="0" fontAlgn="base" hangingPunct="0">
        <a:spcBef>
          <a:spcPct val="0"/>
        </a:spcBef>
        <a:spcAft>
          <a:spcPct val="0"/>
        </a:spcAft>
        <a:defRPr sz="4000" b="1">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Arial" charset="0"/>
        </a:defRPr>
      </a:lvl2pPr>
      <a:lvl3pPr algn="ctr" rtl="0" eaLnBrk="0" fontAlgn="base" hangingPunct="0">
        <a:spcBef>
          <a:spcPct val="0"/>
        </a:spcBef>
        <a:spcAft>
          <a:spcPct val="0"/>
        </a:spcAft>
        <a:defRPr sz="4000" b="1">
          <a:solidFill>
            <a:schemeClr val="tx1"/>
          </a:solidFill>
          <a:latin typeface="Arial" charset="0"/>
        </a:defRPr>
      </a:lvl3pPr>
      <a:lvl4pPr algn="ctr" rtl="0" eaLnBrk="0" fontAlgn="base" hangingPunct="0">
        <a:spcBef>
          <a:spcPct val="0"/>
        </a:spcBef>
        <a:spcAft>
          <a:spcPct val="0"/>
        </a:spcAft>
        <a:defRPr sz="4000" b="1">
          <a:solidFill>
            <a:schemeClr val="tx1"/>
          </a:solidFill>
          <a:latin typeface="Arial" charset="0"/>
        </a:defRPr>
      </a:lvl4pPr>
      <a:lvl5pPr algn="ctr" rtl="0" eaLnBrk="0" fontAlgn="base" hangingPunct="0">
        <a:spcBef>
          <a:spcPct val="0"/>
        </a:spcBef>
        <a:spcAft>
          <a:spcPct val="0"/>
        </a:spcAft>
        <a:defRPr sz="4000" b="1">
          <a:solidFill>
            <a:schemeClr val="tx1"/>
          </a:solidFill>
          <a:latin typeface="Arial" charset="0"/>
        </a:defRPr>
      </a:lvl5pPr>
      <a:lvl6pPr marL="457200" algn="ctr" rtl="0" fontAlgn="base">
        <a:spcBef>
          <a:spcPct val="0"/>
        </a:spcBef>
        <a:spcAft>
          <a:spcPct val="0"/>
        </a:spcAft>
        <a:defRPr sz="4000" b="1">
          <a:solidFill>
            <a:schemeClr val="tx1"/>
          </a:solidFill>
          <a:latin typeface="Arial" charset="0"/>
        </a:defRPr>
      </a:lvl6pPr>
      <a:lvl7pPr marL="914400" algn="ctr" rtl="0" fontAlgn="base">
        <a:spcBef>
          <a:spcPct val="0"/>
        </a:spcBef>
        <a:spcAft>
          <a:spcPct val="0"/>
        </a:spcAft>
        <a:defRPr sz="4000" b="1">
          <a:solidFill>
            <a:schemeClr val="tx1"/>
          </a:solidFill>
          <a:latin typeface="Arial" charset="0"/>
        </a:defRPr>
      </a:lvl7pPr>
      <a:lvl8pPr marL="1371600" algn="ctr" rtl="0" fontAlgn="base">
        <a:spcBef>
          <a:spcPct val="0"/>
        </a:spcBef>
        <a:spcAft>
          <a:spcPct val="0"/>
        </a:spcAft>
        <a:defRPr sz="4000" b="1">
          <a:solidFill>
            <a:schemeClr val="tx1"/>
          </a:solidFill>
          <a:latin typeface="Arial" charset="0"/>
        </a:defRPr>
      </a:lvl8pPr>
      <a:lvl9pPr marL="1828800" algn="ctr" rtl="0" fontAlgn="base">
        <a:spcBef>
          <a:spcPct val="0"/>
        </a:spcBef>
        <a:spcAft>
          <a:spcPct val="0"/>
        </a:spcAft>
        <a:defRPr sz="4000" b="1">
          <a:solidFill>
            <a:schemeClr val="tx1"/>
          </a:solidFill>
          <a:latin typeface="Arial" charset="0"/>
        </a:defRPr>
      </a:lvl9pPr>
    </p:titleStyle>
    <p:bodyStyle>
      <a:lvl1pPr marL="342900" indent="-342900" algn="l" rtl="0" eaLnBrk="0" fontAlgn="base" hangingPunct="0">
        <a:spcBef>
          <a:spcPct val="60000"/>
        </a:spcBef>
        <a:spcAft>
          <a:spcPct val="0"/>
        </a:spcAft>
        <a:buChar char="•"/>
        <a:defRPr sz="2800">
          <a:solidFill>
            <a:schemeClr val="tx1"/>
          </a:solidFill>
          <a:latin typeface="+mn-lt"/>
          <a:ea typeface="+mn-ea"/>
          <a:cs typeface="+mn-cs"/>
        </a:defRPr>
      </a:lvl1pPr>
      <a:lvl2pPr marL="798513" indent="-341313" algn="l" rtl="0" eaLnBrk="0" fontAlgn="base" hangingPunct="0">
        <a:spcBef>
          <a:spcPct val="60000"/>
        </a:spcBef>
        <a:spcAft>
          <a:spcPct val="0"/>
        </a:spcAft>
        <a:buChar char="o"/>
        <a:defRPr sz="2400">
          <a:solidFill>
            <a:schemeClr val="tx1"/>
          </a:solidFill>
          <a:latin typeface="+mn-lt"/>
        </a:defRPr>
      </a:lvl2pPr>
      <a:lvl3pPr marL="1143000" indent="-228600" algn="l" rtl="0" eaLnBrk="0" fontAlgn="base" hangingPunct="0">
        <a:spcBef>
          <a:spcPct val="60000"/>
        </a:spcBef>
        <a:spcAft>
          <a:spcPct val="0"/>
        </a:spcAft>
        <a:buFont typeface="Wingdings" charset="2"/>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5.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cdc.gov/NHS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cms.gov/InpatientRehabFacPPS/04_IRFPAI.asp#TopOfPag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ms.gov/InpatientRehabFacPPS/LIRFF/list.asp" TargetMode="External"/><Relationship Id="rId2" Type="http://schemas.openxmlformats.org/officeDocument/2006/relationships/hyperlink" Target="https://www.cms.gov/LTCH-IRF-Hospice-Quality-Reporting/" TargetMode="External"/><Relationship Id="rId1" Type="http://schemas.openxmlformats.org/officeDocument/2006/relationships/slideLayout" Target="../slideLayouts/slideLayout2.xml"/><Relationship Id="rId4" Type="http://schemas.openxmlformats.org/officeDocument/2006/relationships/hyperlink" Target="https://www.cms.gov/InpatientRehabFacPPS/downloads/IRFPAI_CMS-10036-DRAFT2.pdf"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qtso.c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ms.gov/opendoorforums/" TargetMode="External"/><Relationship Id="rId2" Type="http://schemas.openxmlformats.org/officeDocument/2006/relationships/hyperlink" Target="http://www.cms.gov/OpenDoorForums/05_ODF_SpecialODF.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ms.hhs.gov/OpenDoorForum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685800" y="685799"/>
            <a:ext cx="7772400" cy="1645920"/>
          </a:xfrm>
        </p:spPr>
        <p:txBody>
          <a:bodyPr/>
          <a:lstStyle/>
          <a:p>
            <a:pPr eaLnBrk="1" hangingPunct="1"/>
            <a:r>
              <a:rPr lang="en-US" sz="3200" dirty="0" smtClean="0"/>
              <a:t>Centers for Medicare &amp; </a:t>
            </a:r>
            <a:br>
              <a:rPr lang="en-US" sz="3200" dirty="0" smtClean="0"/>
            </a:br>
            <a:r>
              <a:rPr lang="en-US" sz="3200" dirty="0" smtClean="0"/>
              <a:t>Medicaid Services </a:t>
            </a:r>
            <a:br>
              <a:rPr lang="en-US" sz="3200" dirty="0" smtClean="0"/>
            </a:br>
            <a:r>
              <a:rPr lang="en-US" sz="3200" dirty="0" smtClean="0"/>
              <a:t>Special Open Door Forum</a:t>
            </a:r>
          </a:p>
        </p:txBody>
      </p:sp>
      <p:sp>
        <p:nvSpPr>
          <p:cNvPr id="4" name="Subtitle 3"/>
          <p:cNvSpPr>
            <a:spLocks noGrp="1"/>
          </p:cNvSpPr>
          <p:nvPr>
            <p:ph type="subTitle" idx="1"/>
          </p:nvPr>
        </p:nvSpPr>
        <p:spPr>
          <a:xfrm>
            <a:off x="1143000" y="2819400"/>
            <a:ext cx="6934200" cy="3429000"/>
          </a:xfrm>
        </p:spPr>
        <p:txBody>
          <a:bodyPr/>
          <a:lstStyle/>
          <a:p>
            <a:pPr fontAlgn="auto">
              <a:spcAft>
                <a:spcPts val="3600"/>
              </a:spcAft>
              <a:defRPr/>
            </a:pPr>
            <a:r>
              <a:rPr lang="en-US" sz="2000" b="1" dirty="0" smtClean="0">
                <a:solidFill>
                  <a:schemeClr val="accent2">
                    <a:lumMod val="75000"/>
                  </a:schemeClr>
                </a:solidFill>
              </a:rPr>
              <a:t>Development of the CMS Quality Reporting Program for</a:t>
            </a:r>
            <a:br>
              <a:rPr lang="en-US" sz="2000" b="1" dirty="0" smtClean="0">
                <a:solidFill>
                  <a:schemeClr val="accent2">
                    <a:lumMod val="75000"/>
                  </a:schemeClr>
                </a:solidFill>
              </a:rPr>
            </a:br>
            <a:r>
              <a:rPr lang="en-US" sz="2000" b="1" dirty="0" smtClean="0">
                <a:solidFill>
                  <a:schemeClr val="accent2">
                    <a:lumMod val="75000"/>
                  </a:schemeClr>
                </a:solidFill>
              </a:rPr>
              <a:t>Inpatient Rehabilitation Facilities*</a:t>
            </a:r>
          </a:p>
          <a:p>
            <a:pPr fontAlgn="auto">
              <a:spcAft>
                <a:spcPts val="0"/>
              </a:spcAft>
              <a:defRPr/>
            </a:pPr>
            <a:r>
              <a:rPr lang="en-US" sz="2000" b="1" dirty="0" smtClean="0"/>
              <a:t> Tuesday</a:t>
            </a:r>
            <a:r>
              <a:rPr lang="en-US" sz="2000" b="1" dirty="0" smtClean="0">
                <a:solidFill>
                  <a:schemeClr val="tx1">
                    <a:lumMod val="95000"/>
                    <a:lumOff val="5000"/>
                  </a:schemeClr>
                </a:solidFill>
              </a:rPr>
              <a:t>, November 29, 2011 </a:t>
            </a:r>
          </a:p>
          <a:p>
            <a:pPr fontAlgn="auto">
              <a:spcAft>
                <a:spcPts val="4200"/>
              </a:spcAft>
              <a:defRPr/>
            </a:pPr>
            <a:r>
              <a:rPr lang="en-US" sz="2000" b="1" dirty="0" smtClean="0"/>
              <a:t>2:00–4:00 p.m. EST</a:t>
            </a:r>
          </a:p>
          <a:p>
            <a:pPr fontAlgn="auto">
              <a:spcAft>
                <a:spcPts val="0"/>
              </a:spcAft>
              <a:defRPr/>
            </a:pPr>
            <a:r>
              <a:rPr lang="en-US" sz="1800" b="1" dirty="0" smtClean="0">
                <a:solidFill>
                  <a:schemeClr val="accent2">
                    <a:lumMod val="75000"/>
                  </a:schemeClr>
                </a:solidFill>
              </a:rPr>
              <a:t>*Patient Protection and Affordable Care Act, Section 3004(a)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t>Quality Measures for IRF Quality Reporting Program for FY 2014</a:t>
            </a:r>
          </a:p>
        </p:txBody>
      </p:sp>
      <p:sp>
        <p:nvSpPr>
          <p:cNvPr id="11267" name="Content Placeholder 2"/>
          <p:cNvSpPr>
            <a:spLocks noGrp="1"/>
          </p:cNvSpPr>
          <p:nvPr>
            <p:ph idx="1"/>
          </p:nvPr>
        </p:nvSpPr>
        <p:spPr>
          <a:xfrm>
            <a:off x="1219200" y="1676400"/>
            <a:ext cx="7162800" cy="4343400"/>
          </a:xfrm>
        </p:spPr>
        <p:txBody>
          <a:bodyPr/>
          <a:lstStyle/>
          <a:p>
            <a:r>
              <a:rPr lang="en-US" dirty="0" smtClean="0"/>
              <a:t>In the Inpatient Rehabilitation Facility Prospective Payment System for Federal Fiscal Year 2012 final rule, published on August 5, 2011, CMS finalized two quality measures for IRFs that affect FY 2014 payment update:</a:t>
            </a:r>
          </a:p>
          <a:p>
            <a:pPr lvl="1"/>
            <a:r>
              <a:rPr lang="en-US" dirty="0" smtClean="0"/>
              <a:t>Urinary catheter-associated urinary tract infections (CAUTIs)</a:t>
            </a:r>
          </a:p>
          <a:p>
            <a:pPr lvl="1"/>
            <a:r>
              <a:rPr lang="en-US" dirty="0" smtClean="0"/>
              <a:t>Percentage of patients with pressure ulcers that are new or have worsened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2800" dirty="0" smtClean="0"/>
              <a:t>Quality Measures for IRF Quality Reporting Program for FY 2014 (continued)</a:t>
            </a:r>
          </a:p>
        </p:txBody>
      </p:sp>
      <p:sp>
        <p:nvSpPr>
          <p:cNvPr id="12291" name="Content Placeholder 2"/>
          <p:cNvSpPr>
            <a:spLocks noGrp="1"/>
          </p:cNvSpPr>
          <p:nvPr>
            <p:ph idx="1"/>
          </p:nvPr>
        </p:nvSpPr>
        <p:spPr>
          <a:xfrm>
            <a:off x="1219200" y="1676400"/>
            <a:ext cx="7589520" cy="4343400"/>
          </a:xfrm>
        </p:spPr>
        <p:txBody>
          <a:bodyPr/>
          <a:lstStyle/>
          <a:p>
            <a:r>
              <a:rPr lang="en-US" dirty="0" smtClean="0"/>
              <a:t>The following considerations were applied in selecting the two IRF quality measures for FY 2014: </a:t>
            </a:r>
          </a:p>
          <a:p>
            <a:pPr lvl="1"/>
            <a:r>
              <a:rPr lang="en-US" sz="2400" dirty="0" smtClean="0"/>
              <a:t>Whether a measure is included in Quality Reporting Program for other settings</a:t>
            </a:r>
          </a:p>
          <a:p>
            <a:pPr lvl="1"/>
            <a:r>
              <a:rPr lang="en-US" sz="2400" dirty="0" smtClean="0"/>
              <a:t>Whether a measure addresses HHS priorities and the National Quality Strategy</a:t>
            </a:r>
          </a:p>
          <a:p>
            <a:pPr lvl="1"/>
            <a:r>
              <a:rPr lang="en-US" sz="2400" dirty="0" smtClean="0"/>
              <a:t>Whether a measure is evidence based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Quality Measures for IRF Quality Reporting Program for FY 2014 (continued)</a:t>
            </a:r>
            <a:endParaRPr lang="en-US" sz="2800" dirty="0"/>
          </a:p>
        </p:txBody>
      </p:sp>
      <p:sp>
        <p:nvSpPr>
          <p:cNvPr id="3" name="Content Placeholder 2"/>
          <p:cNvSpPr>
            <a:spLocks noGrp="1"/>
          </p:cNvSpPr>
          <p:nvPr>
            <p:ph idx="1"/>
          </p:nvPr>
        </p:nvSpPr>
        <p:spPr>
          <a:xfrm>
            <a:off x="1219200" y="1752600"/>
            <a:ext cx="7162800" cy="4267200"/>
          </a:xfrm>
        </p:spPr>
        <p:txBody>
          <a:bodyPr/>
          <a:lstStyle/>
          <a:p>
            <a:pPr lvl="1"/>
            <a:r>
              <a:rPr lang="en-US" sz="2400" dirty="0" smtClean="0"/>
              <a:t>Whether a measure would drive quality improvement within a facility</a:t>
            </a:r>
          </a:p>
          <a:p>
            <a:pPr lvl="1"/>
            <a:r>
              <a:rPr lang="en-US" sz="2400" dirty="0" smtClean="0"/>
              <a:t>Whether a measure has low probability of causing unintended adverse consequences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t>Catheter-Associated Urinary Tract Infections (CAUTI)</a:t>
            </a:r>
          </a:p>
        </p:txBody>
      </p:sp>
      <p:sp>
        <p:nvSpPr>
          <p:cNvPr id="13315" name="Content Placeholder 2"/>
          <p:cNvSpPr>
            <a:spLocks noGrp="1"/>
          </p:cNvSpPr>
          <p:nvPr>
            <p:ph idx="1"/>
          </p:nvPr>
        </p:nvSpPr>
        <p:spPr/>
        <p:txBody>
          <a:bodyPr/>
          <a:lstStyle/>
          <a:p>
            <a:r>
              <a:rPr lang="en-US" dirty="0" smtClean="0"/>
              <a:t>Application of National Quality Forum (NQF)-endorsed measure developed by the Centers for Disease Control and Prevention (CDC) (NQF #0138): CAUTI rate per 1,000 urinary catheter days for intensive care unit (ICU) patients</a:t>
            </a:r>
          </a:p>
          <a:p>
            <a:r>
              <a:rPr lang="en-US" dirty="0" smtClean="0"/>
              <a:t>Number of patients who acquired indwelling CAUTIs within a specified time frame</a:t>
            </a:r>
          </a:p>
          <a:p>
            <a:r>
              <a:rPr lang="en-US" dirty="0" smtClean="0"/>
              <a:t>Data collection by CDC via the National Healthcare Safety Network (NHSN)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t>Catheter-Associated Urinary Tract Infections (CAUTI) (continued)</a:t>
            </a:r>
          </a:p>
        </p:txBody>
      </p:sp>
      <p:sp>
        <p:nvSpPr>
          <p:cNvPr id="14339" name="Content Placeholder 2"/>
          <p:cNvSpPr>
            <a:spLocks noGrp="1"/>
          </p:cNvSpPr>
          <p:nvPr>
            <p:ph idx="1"/>
          </p:nvPr>
        </p:nvSpPr>
        <p:spPr>
          <a:xfrm>
            <a:off x="1219200" y="1828800"/>
            <a:ext cx="7162800" cy="3505200"/>
          </a:xfrm>
        </p:spPr>
        <p:txBody>
          <a:bodyPr/>
          <a:lstStyle/>
          <a:p>
            <a:r>
              <a:rPr lang="en-US" dirty="0" smtClean="0"/>
              <a:t>Metric revision submitted by CDC to NQF </a:t>
            </a:r>
          </a:p>
          <a:p>
            <a:pPr lvl="1"/>
            <a:r>
              <a:rPr lang="en-US" dirty="0" smtClean="0"/>
              <a:t>Measure currently undergoing measure maintenance review by NQF for expansion to facility and location types beyond acute-care ICUs</a:t>
            </a:r>
          </a:p>
          <a:p>
            <a:pPr lvl="1"/>
            <a:r>
              <a:rPr lang="en-US" dirty="0" smtClean="0"/>
              <a:t>Review may change how CDC calculates the aggregated data from using a rate for CAUTIs to the use of a standardized infection ratio (SIR)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z="3200" dirty="0" smtClean="0"/>
              <a:t>CAUTI Standardized Infection Ratio</a:t>
            </a:r>
          </a:p>
        </p:txBody>
      </p:sp>
      <p:sp>
        <p:nvSpPr>
          <p:cNvPr id="15363" name="Content Placeholder 2"/>
          <p:cNvSpPr>
            <a:spLocks noGrp="1"/>
          </p:cNvSpPr>
          <p:nvPr>
            <p:ph sz="half" idx="2"/>
          </p:nvPr>
        </p:nvSpPr>
        <p:spPr>
          <a:xfrm>
            <a:off x="1219200" y="1600200"/>
            <a:ext cx="7162800" cy="1752600"/>
          </a:xfrm>
        </p:spPr>
        <p:txBody>
          <a:bodyPr/>
          <a:lstStyle/>
          <a:p>
            <a:pPr>
              <a:buFontTx/>
              <a:buChar char="•"/>
            </a:pPr>
            <a:r>
              <a:rPr lang="en-US" sz="2400" dirty="0" smtClean="0"/>
              <a:t>SIR of health care-associated CAUTIs in specified monitored location types and summarized across all monitored locations</a:t>
            </a:r>
          </a:p>
          <a:p>
            <a:pPr>
              <a:buFontTx/>
              <a:buChar char="•"/>
            </a:pPr>
            <a:r>
              <a:rPr lang="en-US" sz="2400" dirty="0" smtClean="0"/>
              <a:t>SIR = </a:t>
            </a:r>
          </a:p>
        </p:txBody>
      </p:sp>
      <p:graphicFrame>
        <p:nvGraphicFramePr>
          <p:cNvPr id="1027" name="Object 3"/>
          <p:cNvGraphicFramePr>
            <a:graphicFrameLocks noChangeAspect="1"/>
          </p:cNvGraphicFramePr>
          <p:nvPr/>
        </p:nvGraphicFramePr>
        <p:xfrm>
          <a:off x="2590800" y="2918653"/>
          <a:ext cx="3657600" cy="891347"/>
        </p:xfrm>
        <a:graphic>
          <a:graphicData uri="http://schemas.openxmlformats.org/presentationml/2006/ole">
            <mc:AlternateContent xmlns:mc="http://schemas.openxmlformats.org/markup-compatibility/2006">
              <mc:Choice xmlns:v="urn:schemas-microsoft-com:vml" Requires="v">
                <p:oleObj spid="_x0000_s1028" name="Equation" r:id="rId3" imgW="1511280" imgH="368280" progId="Equation.3">
                  <p:embed/>
                </p:oleObj>
              </mc:Choice>
              <mc:Fallback>
                <p:oleObj name="Equation" r:id="rId3" imgW="1511280" imgH="36828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918653"/>
                        <a:ext cx="3657600" cy="89134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a:spLocks noGrp="1"/>
          </p:cNvSpPr>
          <p:nvPr>
            <p:ph sz="quarter" idx="4"/>
          </p:nvPr>
        </p:nvSpPr>
        <p:spPr>
          <a:xfrm>
            <a:off x="1219201" y="3962400"/>
            <a:ext cx="7162799" cy="2057400"/>
          </a:xfrm>
        </p:spPr>
        <p:txBody>
          <a:bodyPr/>
          <a:lstStyle/>
          <a:p>
            <a:pPr indent="1588">
              <a:buNone/>
            </a:pPr>
            <a:r>
              <a:rPr lang="en-US" dirty="0" smtClean="0"/>
              <a:t>where the expected # of CAUTIs is calculated by multiplying the number of urinary catheter days by the mean NHSN aggregate CAUTI rate for that location type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CAUTI Standardized Infection Ratio (continued)</a:t>
            </a:r>
          </a:p>
        </p:txBody>
      </p:sp>
      <p:sp>
        <p:nvSpPr>
          <p:cNvPr id="16387" name="Content Placeholder 2"/>
          <p:cNvSpPr>
            <a:spLocks noGrp="1"/>
          </p:cNvSpPr>
          <p:nvPr>
            <p:ph idx="1"/>
          </p:nvPr>
        </p:nvSpPr>
        <p:spPr>
          <a:xfrm>
            <a:off x="1219200" y="1905000"/>
            <a:ext cx="7162800" cy="4114800"/>
          </a:xfrm>
        </p:spPr>
        <p:txBody>
          <a:bodyPr/>
          <a:lstStyle/>
          <a:p>
            <a:r>
              <a:rPr lang="en-US" dirty="0" smtClean="0"/>
              <a:t>SIR = 1 signifies that the observed and expected numbers of CAUTIs were the same compared with like locations in the NHSN.  </a:t>
            </a:r>
          </a:p>
          <a:p>
            <a:r>
              <a:rPr lang="en-US" dirty="0" smtClean="0"/>
              <a:t>SIR &gt; 1 signifies more observed CAUTIs than expected compared with like locations in the NHSN (i.e., SIR = 1.50 = 50% more CAUTIs).</a:t>
            </a:r>
          </a:p>
          <a:p>
            <a:r>
              <a:rPr lang="en-US" dirty="0" smtClean="0"/>
              <a:t>SIR &lt; 1 signifies fewer observed CAUTIs than expected compared with like locations in the NHSN (i.e., SIR = 0.50 = 50% fewer CAUTIs).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z="3200" dirty="0" smtClean="0"/>
              <a:t>CAUTI: Timeline </a:t>
            </a:r>
          </a:p>
        </p:txBody>
      </p:sp>
      <p:sp>
        <p:nvSpPr>
          <p:cNvPr id="19459" name="Content Placeholder 2"/>
          <p:cNvSpPr>
            <a:spLocks noGrp="1"/>
          </p:cNvSpPr>
          <p:nvPr>
            <p:ph idx="1"/>
          </p:nvPr>
        </p:nvSpPr>
        <p:spPr>
          <a:xfrm>
            <a:off x="1219200" y="1828800"/>
            <a:ext cx="7162800" cy="4419600"/>
          </a:xfrm>
        </p:spPr>
        <p:txBody>
          <a:bodyPr/>
          <a:lstStyle/>
          <a:p>
            <a:pPr>
              <a:buFontTx/>
              <a:buNone/>
            </a:pPr>
            <a:r>
              <a:rPr lang="en-US" sz="2600" dirty="0" smtClean="0"/>
              <a:t>NHSN Home URL: </a:t>
            </a:r>
            <a:r>
              <a:rPr lang="en-US" sz="2600" dirty="0" smtClean="0">
                <a:hlinkClick r:id="rId2"/>
              </a:rPr>
              <a:t>http://www.cdc.gov/NHSN/</a:t>
            </a:r>
            <a:endParaRPr lang="en-US" sz="2600" dirty="0" smtClean="0"/>
          </a:p>
          <a:p>
            <a:pPr>
              <a:buFontTx/>
              <a:buChar char="•"/>
            </a:pPr>
            <a:r>
              <a:rPr lang="en-US" sz="2200" b="1" dirty="0" smtClean="0"/>
              <a:t>Currently available: </a:t>
            </a:r>
            <a:r>
              <a:rPr lang="en-US" sz="2200" dirty="0" smtClean="0"/>
              <a:t>CAUTI surveillance webinar, protocol, report forms, and instructions</a:t>
            </a:r>
          </a:p>
          <a:p>
            <a:pPr>
              <a:buFontTx/>
              <a:buChar char="•"/>
            </a:pPr>
            <a:r>
              <a:rPr lang="en-US" sz="2200" b="1" dirty="0" smtClean="0"/>
              <a:t>January 1, 2012: </a:t>
            </a:r>
            <a:r>
              <a:rPr lang="en-US" sz="2200" dirty="0" smtClean="0"/>
              <a:t>Lectora – interactive training with post-test (will ultimately require a score of 80% or better to enable participation in CAUTI reporting)</a:t>
            </a:r>
          </a:p>
          <a:p>
            <a:pPr>
              <a:buFontTx/>
              <a:buChar char="•"/>
            </a:pPr>
            <a:r>
              <a:rPr lang="en-US" sz="2200" b="1" dirty="0" smtClean="0"/>
              <a:t>October 1, 2012: </a:t>
            </a:r>
            <a:r>
              <a:rPr lang="en-US" sz="2200" dirty="0" smtClean="0"/>
              <a:t>Data collection for FY 2014 begins</a:t>
            </a:r>
          </a:p>
          <a:p>
            <a:pPr lvl="1"/>
            <a:r>
              <a:rPr lang="en-US" sz="1800" dirty="0" smtClean="0"/>
              <a:t>Details for data submission will be provided by January 31, 2012</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Pressure Ulcer Measure</a:t>
            </a:r>
          </a:p>
        </p:txBody>
      </p:sp>
      <p:sp>
        <p:nvSpPr>
          <p:cNvPr id="27651" name="Content Placeholder 2"/>
          <p:cNvSpPr>
            <a:spLocks noGrp="1"/>
          </p:cNvSpPr>
          <p:nvPr>
            <p:ph idx="1"/>
          </p:nvPr>
        </p:nvSpPr>
        <p:spPr>
          <a:xfrm>
            <a:off x="1219200" y="2057400"/>
            <a:ext cx="7162800" cy="3962400"/>
          </a:xfrm>
        </p:spPr>
        <p:txBody>
          <a:bodyPr/>
          <a:lstStyle/>
          <a:p>
            <a:r>
              <a:rPr lang="en-US" dirty="0" smtClean="0"/>
              <a:t>Application of CMS-developed, NQF-endorsed measure for short-stay nursing home residents: Percentage of patients/residents with pressure ulcers that are new or have worsened (NQF #0678)</a:t>
            </a:r>
          </a:p>
          <a:p>
            <a:r>
              <a:rPr lang="en-US" dirty="0" smtClean="0"/>
              <a:t>Includes percentage of patients who have one or more Stage 2–4 pressure ulcers that are new or have worsened from a previous assessment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Pressure Ulcer Measure: </a:t>
            </a:r>
            <a:br>
              <a:rPr lang="en-US" dirty="0" smtClean="0"/>
            </a:br>
            <a:r>
              <a:rPr lang="en-US" dirty="0" smtClean="0"/>
              <a:t>Required Data Collection</a:t>
            </a:r>
          </a:p>
        </p:txBody>
      </p:sp>
      <p:sp>
        <p:nvSpPr>
          <p:cNvPr id="28675" name="Content Placeholder 2"/>
          <p:cNvSpPr>
            <a:spLocks noGrp="1"/>
          </p:cNvSpPr>
          <p:nvPr>
            <p:ph idx="1"/>
          </p:nvPr>
        </p:nvSpPr>
        <p:spPr>
          <a:xfrm>
            <a:off x="1219200" y="1676400"/>
            <a:ext cx="7162800" cy="4343400"/>
          </a:xfrm>
        </p:spPr>
        <p:txBody>
          <a:bodyPr/>
          <a:lstStyle/>
          <a:p>
            <a:r>
              <a:rPr lang="en-US" dirty="0" smtClean="0"/>
              <a:t>Pressure ulcer data will be collected using the Inpatient Rehabilitation Facility Patient Assessment Instrument (IRF-PAI)</a:t>
            </a:r>
          </a:p>
          <a:p>
            <a:pPr lvl="1"/>
            <a:r>
              <a:rPr lang="en-US" dirty="0" smtClean="0"/>
              <a:t>Final Rule published in Federal Register on August 5, 2011</a:t>
            </a:r>
          </a:p>
          <a:p>
            <a:pPr lvl="1"/>
            <a:r>
              <a:rPr lang="en-US" dirty="0" smtClean="0"/>
              <a:t>Further details are posted on the CMS Web site: </a:t>
            </a:r>
          </a:p>
          <a:p>
            <a:pPr lvl="2"/>
            <a:r>
              <a:rPr lang="en-US" dirty="0" smtClean="0">
                <a:hlinkClick r:id="rId2"/>
              </a:rPr>
              <a:t>https:/www.cms.gov/InpatientRehabFacPPS/04_IRFPAI.asp#TopOfPage/</a:t>
            </a:r>
            <a:endParaRPr lang="en-US" dirty="0" smtClean="0"/>
          </a:p>
          <a:p>
            <a:r>
              <a:rPr lang="en-US" dirty="0" smtClean="0"/>
              <a:t>Data submission via Quality Improvement Evaluation System (QIES)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smtClean="0"/>
              <a:t>CMS Web Sites</a:t>
            </a:r>
          </a:p>
        </p:txBody>
      </p:sp>
      <p:sp>
        <p:nvSpPr>
          <p:cNvPr id="5123" name="Content Placeholder 2"/>
          <p:cNvSpPr>
            <a:spLocks noGrp="1"/>
          </p:cNvSpPr>
          <p:nvPr>
            <p:ph idx="1"/>
          </p:nvPr>
        </p:nvSpPr>
        <p:spPr/>
        <p:txBody>
          <a:bodyPr/>
          <a:lstStyle/>
          <a:p>
            <a:pPr>
              <a:spcBef>
                <a:spcPts val="600"/>
              </a:spcBef>
            </a:pPr>
            <a:r>
              <a:rPr lang="en-US" sz="2000" dirty="0" smtClean="0"/>
              <a:t>CMS has created a Web page with the following information:</a:t>
            </a:r>
          </a:p>
          <a:p>
            <a:pPr lvl="1">
              <a:spcBef>
                <a:spcPts val="600"/>
              </a:spcBef>
            </a:pPr>
            <a:r>
              <a:rPr lang="en-US" sz="1800" dirty="0" smtClean="0"/>
              <a:t>Background, resources, and updates on the quality reporting program for IRFs, Long -Term Care Hospitals and Hospice programs</a:t>
            </a:r>
          </a:p>
          <a:p>
            <a:pPr lvl="1">
              <a:spcBef>
                <a:spcPts val="600"/>
              </a:spcBef>
            </a:pPr>
            <a:r>
              <a:rPr lang="en-US" sz="1800" dirty="0" smtClean="0"/>
              <a:t>Downloads to transcripts to CMS Special Open Door Forums and Listening Sessions</a:t>
            </a:r>
          </a:p>
          <a:p>
            <a:pPr>
              <a:spcBef>
                <a:spcPts val="600"/>
              </a:spcBef>
            </a:pPr>
            <a:r>
              <a:rPr lang="en-US" sz="2000" dirty="0" smtClean="0"/>
              <a:t>For updates, visit the CMS Web site for Section 3004:</a:t>
            </a:r>
          </a:p>
          <a:p>
            <a:pPr lvl="1">
              <a:spcBef>
                <a:spcPts val="600"/>
              </a:spcBef>
            </a:pPr>
            <a:r>
              <a:rPr lang="en-US" sz="1800" dirty="0" smtClean="0">
                <a:hlinkClick r:id="rId2"/>
              </a:rPr>
              <a:t>https://www.cms.gov/LTCH-IRF-Hospice-Quality-Reporting/</a:t>
            </a:r>
            <a:endParaRPr lang="en-US" sz="1800" dirty="0" smtClean="0"/>
          </a:p>
          <a:p>
            <a:pPr>
              <a:spcBef>
                <a:spcPts val="600"/>
              </a:spcBef>
            </a:pPr>
            <a:r>
              <a:rPr lang="en-US" sz="2000" dirty="0" smtClean="0"/>
              <a:t>Also visit the Inpatient Rehabilitation PPS web site: </a:t>
            </a:r>
          </a:p>
          <a:p>
            <a:pPr lvl="1">
              <a:spcBef>
                <a:spcPts val="600"/>
              </a:spcBef>
            </a:pPr>
            <a:r>
              <a:rPr lang="en-US" sz="1800" dirty="0" smtClean="0">
                <a:hlinkClick r:id="rId3"/>
              </a:rPr>
              <a:t>https://www.cms.gov/InpatientRehabFacPPS/LIRFF/list.asp</a:t>
            </a:r>
            <a:endParaRPr lang="en-US" sz="1800" dirty="0" smtClean="0"/>
          </a:p>
          <a:p>
            <a:pPr lvl="1">
              <a:spcBef>
                <a:spcPts val="600"/>
              </a:spcBef>
            </a:pPr>
            <a:r>
              <a:rPr lang="en-US" sz="1800" dirty="0" smtClean="0">
                <a:hlinkClick r:id="rId4"/>
              </a:rPr>
              <a:t>https://www.cms.gov/InpatientRehabFacPPS/downloads/IRFPAI_CMS-10036-DRAFT2.pdf</a:t>
            </a:r>
            <a:endParaRPr lang="en-US" sz="1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Pressure Ulcer Data Elements</a:t>
            </a:r>
            <a:endParaRPr lang="en-US" dirty="0"/>
          </a:p>
        </p:txBody>
      </p:sp>
      <p:pic>
        <p:nvPicPr>
          <p:cNvPr id="7" name="Picture 2" descr="Pressure Ulcer quality indicator items from the revised IRF-PAI"/>
          <p:cNvPicPr>
            <a:picLocks noGrp="1" noChangeAspect="1" noChangeArrowheads="1"/>
          </p:cNvPicPr>
          <p:nvPr>
            <p:ph idx="1"/>
          </p:nvPr>
        </p:nvPicPr>
        <p:blipFill>
          <a:blip r:embed="rId2" cstate="print"/>
          <a:srcRect/>
          <a:stretch>
            <a:fillRect/>
          </a:stretch>
        </p:blipFill>
        <p:spPr bwMode="auto">
          <a:xfrm>
            <a:off x="3024187" y="1757362"/>
            <a:ext cx="3552825" cy="410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Pressure Ulcer Data Elements (cont’d)</a:t>
            </a:r>
            <a:endParaRPr lang="en-US" dirty="0"/>
          </a:p>
        </p:txBody>
      </p:sp>
      <p:pic>
        <p:nvPicPr>
          <p:cNvPr id="7" name="Picture 2" descr="Pressure Ulcer quality indicator items from the revised IRF-PAI"/>
          <p:cNvPicPr>
            <a:picLocks noGrp="1" noChangeAspect="1" noChangeArrowheads="1"/>
          </p:cNvPicPr>
          <p:nvPr>
            <p:ph idx="1"/>
          </p:nvPr>
        </p:nvPicPr>
        <p:blipFill>
          <a:blip r:embed="rId2" cstate="print"/>
          <a:srcRect/>
          <a:stretch>
            <a:fillRect/>
          </a:stretch>
        </p:blipFill>
        <p:spPr bwMode="auto">
          <a:xfrm>
            <a:off x="3000375" y="1857375"/>
            <a:ext cx="3600450" cy="3905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Pressure Ulcer Measure Timeline </a:t>
            </a:r>
            <a:br>
              <a:rPr lang="en-US" dirty="0" smtClean="0"/>
            </a:br>
            <a:r>
              <a:rPr lang="en-US" dirty="0" smtClean="0"/>
              <a:t> (continued)</a:t>
            </a:r>
          </a:p>
        </p:txBody>
      </p:sp>
      <p:sp>
        <p:nvSpPr>
          <p:cNvPr id="30723" name="Content Placeholder 2"/>
          <p:cNvSpPr>
            <a:spLocks noGrp="1"/>
          </p:cNvSpPr>
          <p:nvPr>
            <p:ph idx="1"/>
          </p:nvPr>
        </p:nvSpPr>
        <p:spPr>
          <a:xfrm>
            <a:off x="1219200" y="2057400"/>
            <a:ext cx="7315200" cy="3962400"/>
          </a:xfrm>
        </p:spPr>
        <p:txBody>
          <a:bodyPr/>
          <a:lstStyle/>
          <a:p>
            <a:r>
              <a:rPr lang="en-US" dirty="0" smtClean="0"/>
              <a:t>A Vendor call is planned for the near future</a:t>
            </a:r>
          </a:p>
          <a:p>
            <a:pPr lvl="1"/>
            <a:r>
              <a:rPr lang="en-US" dirty="0" smtClean="0"/>
              <a:t>QIES Technical Support Office (QTSO)</a:t>
            </a:r>
          </a:p>
          <a:p>
            <a:pPr lvl="1"/>
            <a:r>
              <a:rPr lang="en-US" dirty="0" smtClean="0"/>
              <a:t>Register at </a:t>
            </a:r>
            <a:r>
              <a:rPr lang="en-US" dirty="0" smtClean="0">
                <a:hlinkClick r:id="rId2"/>
              </a:rPr>
              <a:t>https://www.qtso.com/</a:t>
            </a:r>
            <a:r>
              <a:rPr lang="en-US" dirty="0" smtClean="0"/>
              <a:t> as an IRF vendor</a:t>
            </a:r>
          </a:p>
          <a:p>
            <a:pPr lvl="1"/>
            <a:r>
              <a:rPr lang="en-US" dirty="0" smtClean="0"/>
              <a:t>Obtain user name and password before vendor call</a:t>
            </a:r>
          </a:p>
          <a:p>
            <a:r>
              <a:rPr lang="en-US" dirty="0" smtClean="0"/>
              <a:t>Further details on data submission and technical specifications will be posted by January 31, 2012 at the CMS Web site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smtClean="0"/>
              <a:t>Pressure Ulcer Measure: Timeline </a:t>
            </a:r>
          </a:p>
        </p:txBody>
      </p:sp>
      <p:sp>
        <p:nvSpPr>
          <p:cNvPr id="29699" name="Content Placeholder 2"/>
          <p:cNvSpPr>
            <a:spLocks noGrp="1"/>
          </p:cNvSpPr>
          <p:nvPr>
            <p:ph idx="1"/>
          </p:nvPr>
        </p:nvSpPr>
        <p:spPr>
          <a:xfrm>
            <a:off x="1219200" y="2209800"/>
            <a:ext cx="7162800" cy="3810000"/>
          </a:xfrm>
        </p:spPr>
        <p:txBody>
          <a:bodyPr/>
          <a:lstStyle/>
          <a:p>
            <a:r>
              <a:rPr lang="en-US" b="1" dirty="0" smtClean="0"/>
              <a:t>Spring 2012:</a:t>
            </a:r>
            <a:r>
              <a:rPr lang="en-US" dirty="0" smtClean="0"/>
              <a:t> User tool to be posted on QTSO and CMS Web sites</a:t>
            </a:r>
          </a:p>
          <a:p>
            <a:r>
              <a:rPr lang="en-US" b="1" dirty="0" smtClean="0"/>
              <a:t>Spring/Summer 2012: </a:t>
            </a:r>
            <a:r>
              <a:rPr lang="en-US" dirty="0" smtClean="0"/>
              <a:t>Provider training for IRFs</a:t>
            </a:r>
          </a:p>
          <a:p>
            <a:r>
              <a:rPr lang="en-US" b="1" dirty="0" smtClean="0"/>
              <a:t>October 1, 2012: </a:t>
            </a:r>
            <a:r>
              <a:rPr lang="en-US" dirty="0" smtClean="0"/>
              <a:t>Data collection for FY 2014 begins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z="2800" dirty="0" smtClean="0"/>
              <a:t>Special Open Door Forum and Listserv Info</a:t>
            </a:r>
          </a:p>
        </p:txBody>
      </p:sp>
      <p:sp>
        <p:nvSpPr>
          <p:cNvPr id="31747" name="Content Placeholder 2"/>
          <p:cNvSpPr>
            <a:spLocks noGrp="1"/>
          </p:cNvSpPr>
          <p:nvPr>
            <p:ph idx="1"/>
          </p:nvPr>
        </p:nvSpPr>
        <p:spPr/>
        <p:txBody>
          <a:bodyPr/>
          <a:lstStyle/>
          <a:p>
            <a:r>
              <a:rPr lang="en-US" dirty="0" smtClean="0"/>
              <a:t>Audio recording and transcript of this Special Open Door Forum will be posted at </a:t>
            </a:r>
            <a:r>
              <a:rPr lang="en-US" dirty="0" smtClean="0">
                <a:hlinkClick r:id="rId2"/>
              </a:rPr>
              <a:t>http://www.cms.gov/OpenDoorForums/05_ODF_SpecialODF.asp</a:t>
            </a:r>
            <a:r>
              <a:rPr lang="en-US" dirty="0" smtClean="0"/>
              <a:t>  </a:t>
            </a:r>
          </a:p>
          <a:p>
            <a:r>
              <a:rPr lang="en-US" dirty="0" smtClean="0"/>
              <a:t>A mailing list notice will be sent when the transcript is available</a:t>
            </a:r>
          </a:p>
          <a:p>
            <a:r>
              <a:rPr lang="en-US" dirty="0" smtClean="0"/>
              <a:t>For automatic e‑mails of Open Door Forum schedule updates (e‑mailing list subscriptions) and to view frequently asked questions, please visit </a:t>
            </a:r>
            <a:r>
              <a:rPr lang="en-US" dirty="0" smtClean="0">
                <a:hlinkClick r:id="rId3"/>
              </a:rPr>
              <a:t>http://www.cms.gov/opendoorforums/</a:t>
            </a:r>
            <a:r>
              <a:rPr lang="en-US"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t>CMS E-mail</a:t>
            </a:r>
          </a:p>
        </p:txBody>
      </p:sp>
      <p:sp>
        <p:nvSpPr>
          <p:cNvPr id="6147" name="Content Placeholder 2"/>
          <p:cNvSpPr>
            <a:spLocks noGrp="1"/>
          </p:cNvSpPr>
          <p:nvPr>
            <p:ph idx="1"/>
          </p:nvPr>
        </p:nvSpPr>
        <p:spPr>
          <a:xfrm>
            <a:off x="1219200" y="1981200"/>
            <a:ext cx="7162800" cy="1981200"/>
          </a:xfrm>
        </p:spPr>
        <p:txBody>
          <a:bodyPr/>
          <a:lstStyle/>
          <a:p>
            <a:r>
              <a:rPr lang="en-US" sz="2000" dirty="0" smtClean="0"/>
              <a:t>For automatic emails of Open Door Forum schedule updates (E-Mailing list subscriptions) and to view Frequently Asked Questions please visit our website at:</a:t>
            </a:r>
          </a:p>
          <a:p>
            <a:pPr algn="ctr">
              <a:buNone/>
            </a:pPr>
            <a:r>
              <a:rPr lang="en-US" sz="2000" dirty="0" smtClean="0"/>
              <a:t> </a:t>
            </a:r>
            <a:r>
              <a:rPr lang="en-US" dirty="0" smtClean="0">
                <a:hlinkClick r:id="rId2"/>
              </a:rPr>
              <a:t>http://www.cms.hhs.gov/OpenDoorForums</a:t>
            </a:r>
            <a:r>
              <a:rPr lang="en-US" sz="2000" dirty="0" smtClean="0">
                <a:hlinkClick r:id="rId2"/>
              </a:rPr>
              <a:t>/</a:t>
            </a:r>
            <a:endParaRPr lang="en-US" sz="2000" dirty="0" smtClean="0"/>
          </a:p>
          <a:p>
            <a:pPr>
              <a:buNone/>
            </a:pPr>
            <a:endParaRPr lang="en-US"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Affordable Care Act </a:t>
            </a:r>
            <a:br>
              <a:rPr lang="en-US" dirty="0" smtClean="0"/>
            </a:br>
            <a:r>
              <a:rPr lang="en-US" dirty="0" smtClean="0"/>
              <a:t>Section 3004 (a)</a:t>
            </a:r>
          </a:p>
        </p:txBody>
      </p:sp>
      <p:sp>
        <p:nvSpPr>
          <p:cNvPr id="4099" name="Content Placeholder 2"/>
          <p:cNvSpPr>
            <a:spLocks noGrp="1"/>
          </p:cNvSpPr>
          <p:nvPr>
            <p:ph idx="1"/>
          </p:nvPr>
        </p:nvSpPr>
        <p:spPr>
          <a:xfrm>
            <a:off x="1219200" y="1600200"/>
            <a:ext cx="7162800" cy="4572000"/>
          </a:xfrm>
        </p:spPr>
        <p:txBody>
          <a:bodyPr/>
          <a:lstStyle/>
          <a:p>
            <a:r>
              <a:rPr lang="en-US" sz="2200" dirty="0" smtClean="0"/>
              <a:t>CMS to establish quality reporting program for inpatient rehabilitation facilities (IRFs):</a:t>
            </a:r>
          </a:p>
          <a:p>
            <a:pPr lvl="1"/>
            <a:r>
              <a:rPr lang="en-US" dirty="0" smtClean="0"/>
              <a:t>Beginning on 10/01/2012, providers must submit data on selected quality measures.  </a:t>
            </a:r>
          </a:p>
          <a:p>
            <a:pPr lvl="1"/>
            <a:r>
              <a:rPr lang="en-US" dirty="0" smtClean="0"/>
              <a:t>Data collected from 10/01/12 to 12/31/12 will impact the payment determination for FY2014.  </a:t>
            </a:r>
          </a:p>
          <a:p>
            <a:pPr lvl="1"/>
            <a:r>
              <a:rPr lang="en-US" dirty="0" smtClean="0"/>
              <a:t>Thereafter, data will be collected on a CY basis (01/01 to 12/31), and will affect the payment determination for the FY following the data submission deadlines (Example- data collected in CY2013 will affect the FY2015 payment determination).</a:t>
            </a:r>
          </a:p>
          <a:p>
            <a:pPr lvl="1"/>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Affordable Care Act </a:t>
            </a:r>
            <a:br>
              <a:rPr lang="en-US" dirty="0" smtClean="0"/>
            </a:br>
            <a:r>
              <a:rPr lang="en-US" dirty="0" smtClean="0"/>
              <a:t>Section 3004 (a)</a:t>
            </a:r>
            <a:endParaRPr lang="en-US" dirty="0"/>
          </a:p>
        </p:txBody>
      </p:sp>
      <p:sp>
        <p:nvSpPr>
          <p:cNvPr id="3" name="Content Placeholder 2"/>
          <p:cNvSpPr>
            <a:spLocks noGrp="1"/>
          </p:cNvSpPr>
          <p:nvPr>
            <p:ph idx="1"/>
          </p:nvPr>
        </p:nvSpPr>
        <p:spPr/>
        <p:txBody>
          <a:bodyPr/>
          <a:lstStyle/>
          <a:p>
            <a:r>
              <a:rPr lang="en-US" sz="2200" dirty="0" smtClean="0"/>
              <a:t>CMS to establish quality reporting program for inpatient rehabilitation facilities (IRFs) (continued):</a:t>
            </a:r>
          </a:p>
          <a:p>
            <a:pPr lvl="1"/>
            <a:r>
              <a:rPr lang="en-US" dirty="0" smtClean="0"/>
              <a:t>Beginning with FY2014, noncompliance will result in 2% reduction in annual payment update (APU) </a:t>
            </a:r>
          </a:p>
          <a:p>
            <a:pPr lvl="1"/>
            <a:r>
              <a:rPr lang="en-US" dirty="0" smtClean="0"/>
              <a:t>Selected measures affecting APU to be published by CMS no later than October 1, 2012</a:t>
            </a:r>
          </a:p>
          <a:p>
            <a:pPr lvl="1"/>
            <a:r>
              <a:rPr lang="en-US" dirty="0" smtClean="0"/>
              <a:t>CMS directed to establish procedures (no date specified) to make data available to the public and allow providers to review data before publication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Considerations for Quality Measures</a:t>
            </a:r>
          </a:p>
        </p:txBody>
      </p:sp>
      <p:sp>
        <p:nvSpPr>
          <p:cNvPr id="7171" name="Content Placeholder 2"/>
          <p:cNvSpPr>
            <a:spLocks noGrp="1"/>
          </p:cNvSpPr>
          <p:nvPr>
            <p:ph idx="1"/>
          </p:nvPr>
        </p:nvSpPr>
        <p:spPr/>
        <p:txBody>
          <a:bodyPr/>
          <a:lstStyle/>
          <a:p>
            <a:pPr marL="0" indent="0">
              <a:buNone/>
            </a:pPr>
            <a:r>
              <a:rPr lang="en-US" sz="2800" b="1" dirty="0" smtClean="0"/>
              <a:t>Is the Quality Measure an important indicator of:</a:t>
            </a:r>
          </a:p>
          <a:p>
            <a:r>
              <a:rPr lang="en-US" sz="2800" dirty="0" smtClean="0"/>
              <a:t>better care for individuals that is </a:t>
            </a:r>
            <a:br>
              <a:rPr lang="en-US" sz="2800" dirty="0" smtClean="0"/>
            </a:br>
            <a:r>
              <a:rPr lang="en-US" sz="2800" dirty="0" smtClean="0"/>
              <a:t>patient-centered and well coordinated?  </a:t>
            </a:r>
          </a:p>
          <a:p>
            <a:r>
              <a:rPr lang="en-US" sz="2800" dirty="0" smtClean="0"/>
              <a:t>better health for populations?</a:t>
            </a:r>
          </a:p>
          <a:p>
            <a:r>
              <a:rPr lang="en-US" sz="2800" dirty="0" smtClean="0"/>
              <a:t>lower cost through improvement?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Quality Measures Focus </a:t>
            </a:r>
          </a:p>
        </p:txBody>
      </p:sp>
      <p:sp>
        <p:nvSpPr>
          <p:cNvPr id="8195" name="Content Placeholder 2"/>
          <p:cNvSpPr>
            <a:spLocks noGrp="1"/>
          </p:cNvSpPr>
          <p:nvPr>
            <p:ph idx="1"/>
          </p:nvPr>
        </p:nvSpPr>
        <p:spPr/>
        <p:txBody>
          <a:bodyPr/>
          <a:lstStyle/>
          <a:p>
            <a:r>
              <a:rPr lang="en-US" dirty="0" smtClean="0"/>
              <a:t>High-priority, site-specific, and cross-setting quality measures</a:t>
            </a:r>
          </a:p>
          <a:p>
            <a:r>
              <a:rPr lang="en-US" dirty="0" smtClean="0"/>
              <a:t>Valid, meaningful, reliable, and feasible to collect</a:t>
            </a:r>
          </a:p>
          <a:p>
            <a:r>
              <a:rPr lang="en-US" dirty="0" smtClean="0"/>
              <a:t>Addresses avoidable adverse events, symptom management, patient preferences, and patient goals</a:t>
            </a:r>
          </a:p>
          <a:p>
            <a:r>
              <a:rPr lang="en-US" dirty="0" smtClean="0"/>
              <a:t>Can be collected and generated from standardized data collection elements across settings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Quality Measure Considerations</a:t>
            </a:r>
            <a:endParaRPr lang="en-US" dirty="0"/>
          </a:p>
        </p:txBody>
      </p:sp>
      <p:sp>
        <p:nvSpPr>
          <p:cNvPr id="3" name="Content Placeholder 2"/>
          <p:cNvSpPr>
            <a:spLocks noGrp="1"/>
          </p:cNvSpPr>
          <p:nvPr>
            <p:ph idx="1"/>
          </p:nvPr>
        </p:nvSpPr>
        <p:spPr>
          <a:xfrm>
            <a:off x="1219200" y="2209800"/>
            <a:ext cx="7162800" cy="3810000"/>
          </a:xfrm>
        </p:spPr>
        <p:txBody>
          <a:bodyPr/>
          <a:lstStyle/>
          <a:p>
            <a:pPr>
              <a:buNone/>
            </a:pPr>
            <a:r>
              <a:rPr lang="en-US" dirty="0" smtClean="0"/>
              <a:t>CMS’ goal is to build on existing measures that</a:t>
            </a:r>
          </a:p>
          <a:p>
            <a:pPr lvl="1"/>
            <a:r>
              <a:rPr lang="en-US" sz="2400" dirty="0" smtClean="0"/>
              <a:t>are reliable and valid measures of structure, process, or outcomes of care;</a:t>
            </a:r>
          </a:p>
          <a:p>
            <a:pPr lvl="1"/>
            <a:r>
              <a:rPr lang="en-US" sz="2400" dirty="0" smtClean="0"/>
              <a:t>are built on evidence-based measurement science; and</a:t>
            </a:r>
          </a:p>
          <a:p>
            <a:pPr lvl="1"/>
            <a:r>
              <a:rPr lang="en-US" sz="2400" dirty="0" smtClean="0"/>
              <a:t>meet reasonable criteria for inclusion.</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Stakeholder Engagement in the Quality Measure Development Process</a:t>
            </a:r>
          </a:p>
        </p:txBody>
      </p:sp>
      <p:sp>
        <p:nvSpPr>
          <p:cNvPr id="9219" name="Content Placeholder 2"/>
          <p:cNvSpPr>
            <a:spLocks noGrp="1"/>
          </p:cNvSpPr>
          <p:nvPr>
            <p:ph idx="1"/>
          </p:nvPr>
        </p:nvSpPr>
        <p:spPr>
          <a:xfrm>
            <a:off x="1219200" y="1828800"/>
            <a:ext cx="7391400" cy="3581400"/>
          </a:xfrm>
        </p:spPr>
        <p:txBody>
          <a:bodyPr/>
          <a:lstStyle/>
          <a:p>
            <a:r>
              <a:rPr lang="en-US" sz="2000" dirty="0" smtClean="0"/>
              <a:t>Stakeholder participation is key to the development and implementation of the IRF Quality Reporting Program</a:t>
            </a:r>
          </a:p>
          <a:p>
            <a:r>
              <a:rPr lang="en-US" sz="2000" dirty="0" smtClean="0"/>
              <a:t>CMS held IRF Technical Expert Panel (TEP) meetings, a Special Open Door Forum, and a Listening Session to engage stakeholders:</a:t>
            </a:r>
          </a:p>
          <a:p>
            <a:pPr lvl="1"/>
            <a:r>
              <a:rPr lang="en-US" sz="1800" dirty="0" smtClean="0"/>
              <a:t>CMS Listening Session: November 15, 2010</a:t>
            </a:r>
          </a:p>
          <a:p>
            <a:pPr lvl="1"/>
            <a:r>
              <a:rPr lang="en-US" sz="1800" dirty="0" smtClean="0"/>
              <a:t>Special Open Door Forum: December 16, 2010 </a:t>
            </a:r>
          </a:p>
          <a:p>
            <a:pPr lvl="1"/>
            <a:r>
              <a:rPr lang="en-US" sz="1800" dirty="0" smtClean="0"/>
              <a:t>IRF TEP meetings in 2011: February 4th and July 6–7, ongoing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amp;C Template 12">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0033CC"/>
      </a:folHlink>
    </a:clrScheme>
    <a:fontScheme name="S&amp;C Template 1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FF0000"/>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FF0000"/>
            </a:solidFill>
            <a:effectLst/>
            <a:latin typeface="Arial" charset="0"/>
          </a:defRPr>
        </a:defPPr>
      </a:lstStyle>
    </a:lnDef>
  </a:objectDefaults>
  <a:extraClrSchemeLst>
    <a:extraClrScheme>
      <a:clrScheme name="S&amp;C Template 12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amp;C Template 12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amp;C Template 12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amp;C Template 12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amp;C Template 1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amp;C Template 1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amp;C Template 1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amp;C Template 12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23909</TotalTime>
  <Words>1264</Words>
  <Application>Microsoft Office PowerPoint</Application>
  <PresentationFormat>On-screen Show (4:3)</PresentationFormat>
  <Paragraphs>108</Paragraphs>
  <Slides>24</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8" baseType="lpstr">
      <vt:lpstr>Arial</vt:lpstr>
      <vt:lpstr>Wingdings</vt:lpstr>
      <vt:lpstr>S&amp;C Template 12</vt:lpstr>
      <vt:lpstr>Equation</vt:lpstr>
      <vt:lpstr>Centers for Medicare &amp;  Medicaid Services  Special Open Door Forum</vt:lpstr>
      <vt:lpstr>CMS Web Sites</vt:lpstr>
      <vt:lpstr>CMS E-mail</vt:lpstr>
      <vt:lpstr>Affordable Care Act  Section 3004 (a)</vt:lpstr>
      <vt:lpstr>Affordable Care Act  Section 3004 (a)</vt:lpstr>
      <vt:lpstr>Considerations for Quality Measures</vt:lpstr>
      <vt:lpstr>Quality Measures Focus </vt:lpstr>
      <vt:lpstr>Additional Quality Measure Considerations</vt:lpstr>
      <vt:lpstr>Stakeholder Engagement in the Quality Measure Development Process</vt:lpstr>
      <vt:lpstr>Quality Measures for IRF Quality Reporting Program for FY 2014</vt:lpstr>
      <vt:lpstr>Quality Measures for IRF Quality Reporting Program for FY 2014 (continued)</vt:lpstr>
      <vt:lpstr>Quality Measures for IRF Quality Reporting Program for FY 2014 (continued)</vt:lpstr>
      <vt:lpstr>Catheter-Associated Urinary Tract Infections (CAUTI)</vt:lpstr>
      <vt:lpstr>Catheter-Associated Urinary Tract Infections (CAUTI) (continued)</vt:lpstr>
      <vt:lpstr>CAUTI Standardized Infection Ratio</vt:lpstr>
      <vt:lpstr>CAUTI Standardized Infection Ratio (continued)</vt:lpstr>
      <vt:lpstr>CAUTI: Timeline </vt:lpstr>
      <vt:lpstr>Pressure Ulcer Measure</vt:lpstr>
      <vt:lpstr>Pressure Ulcer Measure:  Required Data Collection</vt:lpstr>
      <vt:lpstr>New Pressure Ulcer Data Elements</vt:lpstr>
      <vt:lpstr>New Pressure Ulcer Data Elements (cont’d)</vt:lpstr>
      <vt:lpstr>Pressure Ulcer Measure Timeline   (continued)</vt:lpstr>
      <vt:lpstr>Pressure Ulcer Measure: Timeline </vt:lpstr>
      <vt:lpstr>Special Open Door Forum and Listserv Info</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Grose</dc:creator>
  <cp:lastModifiedBy>Christine Grose</cp:lastModifiedBy>
  <cp:revision>1078</cp:revision>
  <cp:lastPrinted>2007-05-20T22:53:41Z</cp:lastPrinted>
  <dcterms:created xsi:type="dcterms:W3CDTF">2006-02-05T19:19:05Z</dcterms:created>
  <dcterms:modified xsi:type="dcterms:W3CDTF">2016-11-22T20:09:41Z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-1629374242</vt:i4>
  </property>
  <property fmtid="{D5CDD505-2E9C-101B-9397-08002B2CF9AE}" pid="4" name="_EmailSubject">
    <vt:lpwstr>IRF Overview Revisions 112216.docx</vt:lpwstr>
  </property>
  <property fmtid="{D5CDD505-2E9C-101B-9397-08002B2CF9AE}" pid="5" name="_AuthorEmail">
    <vt:lpwstr>Christine.Grose@cms.hhs.gov</vt:lpwstr>
  </property>
  <property fmtid="{D5CDD505-2E9C-101B-9397-08002B2CF9AE}" pid="6" name="_AuthorEmailDisplayName">
    <vt:lpwstr>Grose, Christine R. (CMS/CCSQ)</vt:lpwstr>
  </property>
  <property fmtid="{D5CDD505-2E9C-101B-9397-08002B2CF9AE}" pid="7" name="_PreviousAdHocReviewCycleID">
    <vt:i4>595577952</vt:i4>
  </property>
</Properties>
</file>