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sldIdLst>
    <p:sldId id="290" r:id="rId2"/>
    <p:sldId id="291" r:id="rId3"/>
    <p:sldId id="292" r:id="rId4"/>
    <p:sldId id="293" r:id="rId5"/>
    <p:sldId id="294" r:id="rId6"/>
    <p:sldId id="295" r:id="rId7"/>
    <p:sldId id="263" r:id="rId8"/>
    <p:sldId id="264" r:id="rId9"/>
    <p:sldId id="265" r:id="rId10"/>
    <p:sldId id="266" r:id="rId11"/>
    <p:sldId id="267" r:id="rId12"/>
    <p:sldId id="268" r:id="rId13"/>
    <p:sldId id="306" r:id="rId14"/>
    <p:sldId id="307" r:id="rId15"/>
    <p:sldId id="296" r:id="rId16"/>
    <p:sldId id="297" r:id="rId17"/>
    <p:sldId id="298" r:id="rId18"/>
    <p:sldId id="299" r:id="rId19"/>
    <p:sldId id="300" r:id="rId20"/>
    <p:sldId id="301" r:id="rId21"/>
    <p:sldId id="288" r:id="rId22"/>
    <p:sldId id="289" r:id="rId23"/>
    <p:sldId id="302" r:id="rId24"/>
    <p:sldId id="303" r:id="rId25"/>
    <p:sldId id="304" r:id="rId26"/>
    <p:sldId id="30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6" autoAdjust="0"/>
    <p:restoredTop sz="67506" autoAdjust="0"/>
  </p:normalViewPr>
  <p:slideViewPr>
    <p:cSldViewPr snapToGrid="0">
      <p:cViewPr>
        <p:scale>
          <a:sx n="130" d="100"/>
          <a:sy n="130" d="100"/>
        </p:scale>
        <p:origin x="1140" y="-2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050E7-2472-4FAE-8A64-9D5A0137E596}" type="datetimeFigureOut">
              <a:rPr lang="en-US" smtClean="0"/>
              <a:t>06/28/2016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E0F53-246D-4F39-8658-6E6AA8C68F58}" type="slidenum">
              <a:rPr lang="en-US" smtClean="0"/>
              <a:t>‹#›</a:t>
            </a:fld>
            <a:endParaRPr lang="en-US"/>
          </a:p>
        </p:txBody>
      </p:sp>
    </p:spTree>
    <p:extLst>
      <p:ext uri="{BB962C8B-B14F-4D97-AF65-F5344CB8AC3E}">
        <p14:creationId xmlns:p14="http://schemas.microsoft.com/office/powerpoint/2010/main" val="83169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x-none" noProof="0" dirty="0" smtClean="0"/>
              <a:t>Bienvenidos</a:t>
            </a:r>
            <a:r>
              <a:rPr lang="es-ES" baseline="0" noProof="0" dirty="0" smtClean="0"/>
              <a:t>. G</a:t>
            </a:r>
            <a:r>
              <a:rPr lang="x-none" baseline="0" noProof="0" dirty="0" smtClean="0"/>
              <a:t>racias por acompañarme hoy </a:t>
            </a:r>
            <a:r>
              <a:rPr lang="es-ES" baseline="0" noProof="0" dirty="0" smtClean="0"/>
              <a:t>en este webinar </a:t>
            </a:r>
            <a:r>
              <a:rPr lang="x-none" baseline="0" noProof="0" dirty="0" smtClean="0"/>
              <a:t>sobre la iniciativa De la Cobertura al Cuidado de Salud</a:t>
            </a:r>
            <a:r>
              <a:rPr lang="es-ES" baseline="0" noProof="0" dirty="0" smtClean="0"/>
              <a:t>, una</a:t>
            </a:r>
            <a:r>
              <a:rPr lang="x-none" baseline="0" noProof="0" dirty="0" smtClean="0"/>
              <a:t> guía para</a:t>
            </a:r>
            <a:r>
              <a:rPr lang="es-ES" baseline="0" noProof="0" dirty="0" smtClean="0"/>
              <a:t> un</a:t>
            </a:r>
            <a:r>
              <a:rPr lang="x-none" baseline="0" noProof="0" dirty="0" smtClean="0"/>
              <a:t> mejor cuidado y una vida m</a:t>
            </a:r>
            <a:r>
              <a:rPr lang="es-ES" baseline="0" noProof="0" dirty="0" smtClean="0"/>
              <a:t>á</a:t>
            </a:r>
            <a:r>
              <a:rPr lang="x-none" baseline="0" noProof="0" dirty="0" smtClean="0"/>
              <a:t>s saludable.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(Introducción)</a:t>
            </a:r>
          </a:p>
          <a:p>
            <a:pPr marL="174913" indent="-174913">
              <a:buFont typeface="Arial" panose="020B0604020202020204" pitchFamily="34" charset="0"/>
              <a:buChar char="•"/>
            </a:pPr>
            <a:endParaRPr lang="x-none" baseline="0" noProof="0" dirty="0" smtClean="0"/>
          </a:p>
          <a:p>
            <a:pPr marL="174913" indent="-174913" defTabSz="932871">
              <a:buFont typeface="Arial" panose="020B0604020202020204" pitchFamily="34" charset="0"/>
              <a:buChar char="•"/>
              <a:defRPr/>
            </a:pPr>
            <a:r>
              <a:rPr lang="x-none" baseline="0" noProof="0" dirty="0" smtClean="0"/>
              <a:t>(NOTA: antes de seguir, asegúrese que todos tengan una copia del folleto)</a:t>
            </a:r>
            <a:endParaRPr lang="x-none" noProof="0" dirty="0" smtClean="0"/>
          </a:p>
          <a:p>
            <a:pPr marL="174913" indent="-17491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4468019-DD01-4A89-9063-1C7D2744684F}" type="slidenum">
              <a:rPr lang="en-US" smtClean="0"/>
              <a:t>1</a:t>
            </a:fld>
            <a:endParaRPr lang="en-US" dirty="0"/>
          </a:p>
        </p:txBody>
      </p:sp>
    </p:spTree>
    <p:extLst>
      <p:ext uri="{BB962C8B-B14F-4D97-AF65-F5344CB8AC3E}">
        <p14:creationId xmlns:p14="http://schemas.microsoft.com/office/powerpoint/2010/main" val="177015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x-none" baseline="0" noProof="0" dirty="0" smtClean="0"/>
          </a:p>
          <a:p>
            <a:pPr marL="174913" indent="-174913">
              <a:buFont typeface="Arial" panose="020B0604020202020204" pitchFamily="34" charset="0"/>
              <a:buChar char="•"/>
            </a:pPr>
            <a:r>
              <a:rPr lang="x-none" baseline="0" noProof="0" dirty="0" smtClean="0"/>
              <a:t>Todos estos puntos ayudan a </a:t>
            </a:r>
            <a:r>
              <a:rPr lang="en-US" baseline="0" noProof="0" dirty="0" err="1" smtClean="0"/>
              <a:t>tener</a:t>
            </a:r>
            <a:r>
              <a:rPr lang="en-US" baseline="0" noProof="0" dirty="0" smtClean="0"/>
              <a:t> </a:t>
            </a:r>
            <a:r>
              <a:rPr lang="x-none" baseline="0" noProof="0" dirty="0" smtClean="0"/>
              <a:t>un </a:t>
            </a:r>
            <a:r>
              <a:rPr lang="en-US" baseline="0" noProof="0" dirty="0" err="1" smtClean="0"/>
              <a:t>rol</a:t>
            </a:r>
            <a:r>
              <a:rPr lang="en-US" baseline="0" noProof="0" dirty="0" smtClean="0"/>
              <a:t> </a:t>
            </a:r>
            <a:r>
              <a:rPr lang="x-none" baseline="0" noProof="0" dirty="0" smtClean="0"/>
              <a:t>activ</a:t>
            </a:r>
            <a:r>
              <a:rPr lang="en-US" baseline="0" noProof="0" dirty="0" smtClean="0"/>
              <a:t>o</a:t>
            </a:r>
            <a:r>
              <a:rPr lang="x-none" baseline="0" noProof="0" dirty="0" smtClean="0"/>
              <a:t> en su salud. Cuando usted </a:t>
            </a:r>
            <a:r>
              <a:rPr lang="en-US" baseline="0" noProof="0" dirty="0" err="1" smtClean="0"/>
              <a:t>toma</a:t>
            </a:r>
            <a:r>
              <a:rPr lang="en-US" baseline="0" noProof="0" dirty="0" smtClean="0"/>
              <a:t> la </a:t>
            </a:r>
            <a:r>
              <a:rPr lang="en-US" baseline="0" noProof="0" dirty="0" err="1" smtClean="0"/>
              <a:t>iniciativa</a:t>
            </a:r>
            <a:r>
              <a:rPr lang="x-none" baseline="0" noProof="0" dirty="0" smtClean="0"/>
              <a:t>, puede mejorar la calidad </a:t>
            </a:r>
            <a:r>
              <a:rPr lang="en-US" baseline="0" noProof="0" dirty="0" smtClean="0"/>
              <a:t>de la </a:t>
            </a:r>
            <a:r>
              <a:rPr lang="en-US" baseline="0" noProof="0" dirty="0" err="1" smtClean="0"/>
              <a:t>atención</a:t>
            </a:r>
            <a:r>
              <a:rPr lang="en-US" baseline="0" noProof="0" dirty="0" smtClean="0"/>
              <a:t> </a:t>
            </a:r>
            <a:r>
              <a:rPr lang="en-US" baseline="0" noProof="0" dirty="0" err="1" smtClean="0"/>
              <a:t>médica</a:t>
            </a:r>
            <a:r>
              <a:rPr lang="en-US" baseline="0" noProof="0" dirty="0" smtClean="0"/>
              <a:t> </a:t>
            </a:r>
            <a:r>
              <a:rPr lang="x-none" baseline="0" noProof="0" dirty="0" smtClean="0"/>
              <a:t>que usted y su familia reciben.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Otra cosa que usted puede hacer es </a:t>
            </a:r>
            <a:r>
              <a:rPr lang="en-US" baseline="0" noProof="0" dirty="0" err="1" smtClean="0"/>
              <a:t>darle</a:t>
            </a:r>
            <a:r>
              <a:rPr lang="en-US" baseline="0" noProof="0" dirty="0" smtClean="0"/>
              <a:t> </a:t>
            </a:r>
            <a:r>
              <a:rPr lang="en-US" baseline="0" noProof="0" dirty="0" err="1" smtClean="0"/>
              <a:t>seguimiento</a:t>
            </a:r>
            <a:r>
              <a:rPr lang="en-US" baseline="0" noProof="0" dirty="0" smtClean="0"/>
              <a:t> a </a:t>
            </a:r>
            <a:r>
              <a:rPr lang="x-none" baseline="0" noProof="0" dirty="0" smtClean="0"/>
              <a:t>su información de salud. Esté seguro de d</a:t>
            </a:r>
            <a:r>
              <a:rPr lang="en-US" baseline="0" noProof="0" dirty="0" err="1" smtClean="0"/>
              <a:t>ó</a:t>
            </a:r>
            <a:r>
              <a:rPr lang="x-none" baseline="0" noProof="0" dirty="0" smtClean="0"/>
              <a:t>nde esta su tarjeta de seguro</a:t>
            </a:r>
            <a:r>
              <a:rPr lang="en-US" baseline="0" noProof="0" dirty="0" smtClean="0"/>
              <a:t> </a:t>
            </a:r>
            <a:r>
              <a:rPr lang="en-US" baseline="0" noProof="0" dirty="0" err="1" smtClean="0"/>
              <a:t>médico</a:t>
            </a:r>
            <a:r>
              <a:rPr lang="x-none" baseline="0" noProof="0" dirty="0" smtClean="0"/>
              <a:t>, mantenga una lista de medicamentos, y </a:t>
            </a:r>
            <a:r>
              <a:rPr lang="x-none" baseline="0" noProof="0" dirty="0" smtClean="0"/>
              <a:t>¡</a:t>
            </a:r>
            <a:r>
              <a:rPr lang="en-US" baseline="0" noProof="0" dirty="0" err="1" smtClean="0"/>
              <a:t>hágale</a:t>
            </a:r>
            <a:r>
              <a:rPr lang="en-US" baseline="0" noProof="0" dirty="0" smtClean="0"/>
              <a:t> </a:t>
            </a:r>
            <a:r>
              <a:rPr lang="en-US" baseline="0" noProof="0" dirty="0" err="1" smtClean="0"/>
              <a:t>preguntas</a:t>
            </a:r>
            <a:r>
              <a:rPr lang="en-US" baseline="0" noProof="0" dirty="0" smtClean="0"/>
              <a:t> </a:t>
            </a:r>
            <a:r>
              <a:rPr lang="x-none" baseline="0" noProof="0" dirty="0" smtClean="0"/>
              <a:t>a su doctor! Escriba sus preguntas antes de ir al doctor para que no se le olvide. Haga esto para usted y su familia!</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Usted también debería saber la historia de salud de su familia.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Los recursos que est</a:t>
            </a:r>
            <a:r>
              <a:rPr lang="en-US" baseline="0" noProof="0" dirty="0" err="1" smtClean="0"/>
              <a:t>á</a:t>
            </a:r>
            <a:r>
              <a:rPr lang="x-none" baseline="0" noProof="0" dirty="0" smtClean="0"/>
              <a:t>n aqu</a:t>
            </a:r>
            <a:r>
              <a:rPr lang="en-US" baseline="0" noProof="0" dirty="0" err="1" smtClean="0"/>
              <a:t>í</a:t>
            </a:r>
            <a:r>
              <a:rPr lang="x-none" baseline="0" noProof="0" dirty="0" smtClean="0"/>
              <a:t> le ayuda</a:t>
            </a:r>
            <a:r>
              <a:rPr lang="en-US" baseline="0" noProof="0" dirty="0" err="1" smtClean="0"/>
              <a:t>rá</a:t>
            </a:r>
            <a:r>
              <a:rPr lang="x-none" baseline="0" noProof="0" dirty="0" smtClean="0"/>
              <a:t>n a crear y imprimir su historia </a:t>
            </a:r>
            <a:r>
              <a:rPr lang="en-US" baseline="0" noProof="0" dirty="0" smtClean="0"/>
              <a:t>de </a:t>
            </a:r>
            <a:r>
              <a:rPr lang="en-US" baseline="0" noProof="0" dirty="0" err="1" smtClean="0"/>
              <a:t>salud</a:t>
            </a:r>
            <a:r>
              <a:rPr lang="en-US" baseline="0" noProof="0" dirty="0" smtClean="0"/>
              <a:t> </a:t>
            </a:r>
            <a:r>
              <a:rPr lang="x-none" baseline="0" noProof="0" dirty="0" smtClean="0"/>
              <a:t>y su </a:t>
            </a:r>
            <a:r>
              <a:rPr lang="en-US" baseline="0" noProof="0" dirty="0" err="1" smtClean="0"/>
              <a:t>registro</a:t>
            </a:r>
            <a:r>
              <a:rPr lang="en-US" baseline="0" noProof="0" dirty="0" smtClean="0"/>
              <a:t> </a:t>
            </a:r>
            <a:r>
              <a:rPr lang="x-none" baseline="0" noProof="0" dirty="0" smtClean="0"/>
              <a:t>de medicina</a:t>
            </a:r>
            <a:r>
              <a:rPr lang="en-US" baseline="0" noProof="0" dirty="0" smtClean="0"/>
              <a:t>s</a:t>
            </a:r>
            <a:r>
              <a:rPr lang="x-none" baseline="0" noProof="0" dirty="0" smtClean="0"/>
              <a:t>. </a:t>
            </a:r>
          </a:p>
        </p:txBody>
      </p:sp>
      <p:sp>
        <p:nvSpPr>
          <p:cNvPr id="4" name="Slide Number Placeholder 3"/>
          <p:cNvSpPr>
            <a:spLocks noGrp="1"/>
          </p:cNvSpPr>
          <p:nvPr>
            <p:ph type="sldNum" sz="quarter" idx="10"/>
          </p:nvPr>
        </p:nvSpPr>
        <p:spPr/>
        <p:txBody>
          <a:bodyPr/>
          <a:lstStyle/>
          <a:p>
            <a:fld id="{54468019-DD01-4A89-9063-1C7D2744684F}" type="slidenum">
              <a:rPr lang="en-US" smtClean="0"/>
              <a:t>10</a:t>
            </a:fld>
            <a:endParaRPr lang="en-US"/>
          </a:p>
        </p:txBody>
      </p:sp>
    </p:spTree>
    <p:extLst>
      <p:ext uri="{BB962C8B-B14F-4D97-AF65-F5344CB8AC3E}">
        <p14:creationId xmlns:p14="http://schemas.microsoft.com/office/powerpoint/2010/main" val="363910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x-none" baseline="0" noProof="0" dirty="0" smtClean="0"/>
          </a:p>
          <a:p>
            <a:pPr marL="171432" indent="-171432">
              <a:buFont typeface="Arial" panose="020B0604020202020204" pitchFamily="34" charset="0"/>
              <a:buChar char="•"/>
            </a:pPr>
            <a:r>
              <a:rPr lang="x-none" baseline="0" noProof="0" dirty="0" smtClean="0"/>
              <a:t>El paso 2 es para entender su cobertura </a:t>
            </a:r>
            <a:r>
              <a:rPr lang="en-US" baseline="0" noProof="0" dirty="0" err="1" smtClean="0"/>
              <a:t>médica</a:t>
            </a:r>
            <a:r>
              <a:rPr lang="x-none" baseline="0" noProof="0" dirty="0" smtClean="0"/>
              <a:t>. Usted no va a necesitar saber cada detalle, pero </a:t>
            </a:r>
            <a:r>
              <a:rPr lang="en-US" baseline="0" noProof="0" dirty="0" err="1" smtClean="0"/>
              <a:t>sería</a:t>
            </a:r>
            <a:r>
              <a:rPr lang="en-US" baseline="0" noProof="0" dirty="0" smtClean="0"/>
              <a:t> </a:t>
            </a:r>
            <a:r>
              <a:rPr lang="en-US" baseline="0" noProof="0" dirty="0" err="1" smtClean="0"/>
              <a:t>bueno</a:t>
            </a:r>
            <a:r>
              <a:rPr lang="en-US" baseline="0" noProof="0" dirty="0" smtClean="0"/>
              <a:t> que </a:t>
            </a:r>
            <a:r>
              <a:rPr lang="en-US" baseline="0" noProof="0" dirty="0" err="1" smtClean="0"/>
              <a:t>entienda</a:t>
            </a:r>
            <a:r>
              <a:rPr lang="en-US" baseline="0" noProof="0" dirty="0" smtClean="0"/>
              <a:t> </a:t>
            </a:r>
            <a:r>
              <a:rPr lang="en-US" baseline="0" noProof="0" dirty="0" err="1" smtClean="0"/>
              <a:t>qué</a:t>
            </a:r>
            <a:r>
              <a:rPr lang="x-none" baseline="0" noProof="0" dirty="0" smtClean="0"/>
              <a:t> servicios están cubiertos</a:t>
            </a:r>
            <a:r>
              <a:rPr lang="en-US" baseline="0" noProof="0" dirty="0" smtClean="0"/>
              <a:t> </a:t>
            </a:r>
            <a:r>
              <a:rPr lang="x-none" baseline="0" noProof="0" dirty="0" smtClean="0"/>
              <a:t>y la cantidad que debe</a:t>
            </a:r>
            <a:r>
              <a:rPr lang="en-US" baseline="0" noProof="0" dirty="0" err="1" smtClean="0"/>
              <a:t>rá</a:t>
            </a:r>
            <a:r>
              <a:rPr lang="x-none" baseline="0" noProof="0" dirty="0" smtClean="0"/>
              <a:t> pagar </a:t>
            </a:r>
            <a:r>
              <a:rPr lang="en-US" baseline="0" noProof="0" dirty="0" err="1" smtClean="0"/>
              <a:t>por</a:t>
            </a:r>
            <a:r>
              <a:rPr lang="en-US" baseline="0" noProof="0" dirty="0" smtClean="0"/>
              <a:t> la </a:t>
            </a:r>
            <a:r>
              <a:rPr lang="en-US" baseline="0" noProof="0" dirty="0" err="1" smtClean="0"/>
              <a:t>atención</a:t>
            </a:r>
            <a:r>
              <a:rPr lang="en-US" baseline="0" noProof="0" dirty="0" smtClean="0"/>
              <a:t> </a:t>
            </a:r>
            <a:r>
              <a:rPr lang="en-US" baseline="0" noProof="0" dirty="0" err="1" smtClean="0"/>
              <a:t>médica</a:t>
            </a:r>
            <a:r>
              <a:rPr lang="x-none" baseline="0" noProof="0" dirty="0" smtClean="0"/>
              <a:t>, especialmente los servicios</a:t>
            </a:r>
            <a:r>
              <a:rPr lang="en-US" baseline="0" noProof="0" dirty="0" smtClean="0"/>
              <a:t> de </a:t>
            </a:r>
            <a:r>
              <a:rPr lang="en-US" baseline="0" noProof="0" dirty="0" err="1" smtClean="0"/>
              <a:t>salud</a:t>
            </a:r>
            <a:r>
              <a:rPr lang="x-none" baseline="0" noProof="0" dirty="0" smtClean="0"/>
              <a:t> que son importantes para usted. </a:t>
            </a:r>
            <a:r>
              <a:rPr lang="en-US" baseline="0" noProof="0" dirty="0" smtClean="0"/>
              <a:t>Lo </a:t>
            </a:r>
            <a:r>
              <a:rPr lang="en-US" baseline="0" noProof="0" dirty="0" err="1" smtClean="0"/>
              <a:t>más</a:t>
            </a:r>
            <a:r>
              <a:rPr lang="en-US" baseline="0" noProof="0" dirty="0" smtClean="0"/>
              <a:t> </a:t>
            </a:r>
            <a:r>
              <a:rPr lang="en-US" baseline="0" noProof="0" dirty="0" err="1" smtClean="0"/>
              <a:t>importante</a:t>
            </a:r>
            <a:r>
              <a:rPr lang="en-US" baseline="0" noProof="0" dirty="0" smtClean="0"/>
              <a:t> </a:t>
            </a:r>
            <a:r>
              <a:rPr lang="en-US" baseline="0" noProof="0" dirty="0" err="1" smtClean="0"/>
              <a:t>es</a:t>
            </a:r>
            <a:r>
              <a:rPr lang="en-US" baseline="0" noProof="0" dirty="0" smtClean="0"/>
              <a:t> que </a:t>
            </a:r>
            <a:r>
              <a:rPr lang="en-US" baseline="0" noProof="0" dirty="0" err="1" smtClean="0"/>
              <a:t>sepa</a:t>
            </a:r>
            <a:r>
              <a:rPr lang="en-US" baseline="0" noProof="0" dirty="0" smtClean="0"/>
              <a:t> </a:t>
            </a:r>
            <a:r>
              <a:rPr lang="en-US" baseline="0" noProof="0" dirty="0" err="1" smtClean="0"/>
              <a:t>dónde</a:t>
            </a:r>
            <a:r>
              <a:rPr lang="en-US" baseline="0" noProof="0" dirty="0" smtClean="0"/>
              <a:t> </a:t>
            </a:r>
            <a:r>
              <a:rPr lang="en-US" baseline="0" noProof="0" dirty="0" err="1" smtClean="0"/>
              <a:t>buscar</a:t>
            </a:r>
            <a:r>
              <a:rPr lang="en-US" baseline="0" noProof="0" dirty="0" smtClean="0"/>
              <a:t> </a:t>
            </a:r>
            <a:r>
              <a:rPr lang="en-US" baseline="0" noProof="0" dirty="0" err="1" smtClean="0"/>
              <a:t>esta</a:t>
            </a:r>
            <a:r>
              <a:rPr lang="en-US" baseline="0" noProof="0" dirty="0" smtClean="0"/>
              <a:t> </a:t>
            </a:r>
            <a:r>
              <a:rPr lang="en-US" baseline="0" noProof="0" dirty="0" err="1" smtClean="0"/>
              <a:t>información</a:t>
            </a:r>
            <a:r>
              <a:rPr lang="en-US" baseline="0" noProof="0" dirty="0" smtClean="0"/>
              <a:t> </a:t>
            </a:r>
            <a:r>
              <a:rPr lang="en-US" baseline="0" noProof="0" dirty="0" err="1" smtClean="0"/>
              <a:t>cuando</a:t>
            </a:r>
            <a:r>
              <a:rPr lang="en-US" baseline="0" noProof="0" dirty="0" smtClean="0"/>
              <a:t> la </a:t>
            </a:r>
            <a:r>
              <a:rPr lang="en-US" baseline="0" noProof="0" dirty="0" err="1" smtClean="0"/>
              <a:t>necesita</a:t>
            </a:r>
            <a:r>
              <a:rPr lang="en-US" baseline="0" noProof="0" dirty="0" smtClean="0"/>
              <a:t>.</a:t>
            </a:r>
            <a:endParaRPr lang="x-none" baseline="0" noProof="0" dirty="0" smtClean="0"/>
          </a:p>
          <a:p>
            <a:pPr marL="171432" indent="-171432">
              <a:buFont typeface="Arial" panose="020B0604020202020204" pitchFamily="34" charset="0"/>
              <a:buChar char="•"/>
            </a:pPr>
            <a:endParaRPr lang="x-none" baseline="0" noProof="0" dirty="0" smtClean="0"/>
          </a:p>
          <a:p>
            <a:pPr marL="171432" indent="-171432">
              <a:buFont typeface="Arial" panose="020B0604020202020204" pitchFamily="34" charset="0"/>
              <a:buChar char="•"/>
            </a:pPr>
            <a:r>
              <a:rPr lang="x-none" baseline="0" noProof="0" dirty="0" smtClean="0"/>
              <a:t>Unos de</a:t>
            </a:r>
            <a:r>
              <a:rPr lang="en-US" baseline="0" noProof="0" dirty="0" smtClean="0"/>
              <a:t> </a:t>
            </a:r>
            <a:r>
              <a:rPr lang="x-none" baseline="0" noProof="0" dirty="0" smtClean="0"/>
              <a:t>los términos en esta </a:t>
            </a:r>
            <a:r>
              <a:rPr lang="en-US" baseline="0" noProof="0" dirty="0" err="1" smtClean="0"/>
              <a:t>diapositiva</a:t>
            </a:r>
            <a:r>
              <a:rPr lang="en-US" baseline="0" noProof="0" dirty="0" smtClean="0"/>
              <a:t> </a:t>
            </a:r>
            <a:r>
              <a:rPr lang="x-none" baseline="0" noProof="0" dirty="0" smtClean="0"/>
              <a:t>son “fuera de la red” y “dentro de la red.” Dentro de la red significa que el proveedor trabaja con su cobertura </a:t>
            </a:r>
            <a:r>
              <a:rPr lang="en-US" baseline="0" noProof="0" dirty="0" err="1" smtClean="0"/>
              <a:t>médica</a:t>
            </a:r>
            <a:r>
              <a:rPr lang="en-US" baseline="0" noProof="0" dirty="0" smtClean="0"/>
              <a:t> </a:t>
            </a:r>
            <a:r>
              <a:rPr lang="x-none" baseline="0" noProof="0" dirty="0" smtClean="0"/>
              <a:t>y le </a:t>
            </a:r>
            <a:r>
              <a:rPr lang="en-US" baseline="0" noProof="0" dirty="0" err="1" smtClean="0"/>
              <a:t>costará</a:t>
            </a:r>
            <a:r>
              <a:rPr lang="en-US" baseline="0" noProof="0" dirty="0" smtClean="0"/>
              <a:t> </a:t>
            </a:r>
            <a:r>
              <a:rPr lang="x-none" baseline="0" noProof="0" dirty="0" smtClean="0"/>
              <a:t>menos ir a este proveedor que a uno que este fuera de la red. Mantenga una lista de proveedores que están dentro de </a:t>
            </a:r>
            <a:r>
              <a:rPr lang="en-US" baseline="0" noProof="0" dirty="0" err="1" smtClean="0"/>
              <a:t>su</a:t>
            </a:r>
            <a:r>
              <a:rPr lang="en-US" baseline="0" noProof="0" dirty="0" smtClean="0"/>
              <a:t> </a:t>
            </a:r>
            <a:r>
              <a:rPr lang="x-none" baseline="0" noProof="0" dirty="0" smtClean="0"/>
              <a:t>red. Usualmente puede encontrar esta información en la p</a:t>
            </a:r>
            <a:r>
              <a:rPr lang="en-US" baseline="0" noProof="0" dirty="0" err="1" smtClean="0"/>
              <a:t>á</a:t>
            </a:r>
            <a:r>
              <a:rPr lang="x-none" baseline="0" noProof="0" dirty="0" smtClean="0"/>
              <a:t>gina web de </a:t>
            </a:r>
            <a:r>
              <a:rPr lang="en-US" baseline="0" noProof="0" dirty="0" err="1" smtClean="0"/>
              <a:t>su</a:t>
            </a:r>
            <a:r>
              <a:rPr lang="x-none" baseline="0" noProof="0" dirty="0" smtClean="0"/>
              <a:t> </a:t>
            </a:r>
            <a:r>
              <a:rPr lang="en-US" baseline="0" noProof="0" dirty="0" err="1" smtClean="0"/>
              <a:t>seguro</a:t>
            </a:r>
            <a:r>
              <a:rPr lang="en-US" baseline="0" noProof="0" dirty="0" smtClean="0"/>
              <a:t> </a:t>
            </a:r>
            <a:r>
              <a:rPr lang="en-US" baseline="0" noProof="0" dirty="0" err="1" smtClean="0"/>
              <a:t>médico</a:t>
            </a:r>
            <a:r>
              <a:rPr lang="x-none" baseline="0" noProof="0" dirty="0" smtClean="0"/>
              <a:t> </a:t>
            </a:r>
            <a:r>
              <a:rPr lang="x-none" baseline="0" noProof="0" dirty="0" smtClean="0"/>
              <a:t>o usted puede solicitar una copia. </a:t>
            </a:r>
          </a:p>
          <a:p>
            <a:pPr marL="171432" indent="-171432">
              <a:buFont typeface="Arial" panose="020B0604020202020204" pitchFamily="34" charset="0"/>
              <a:buChar char="•"/>
            </a:pPr>
            <a:endParaRPr lang="x-none" baseline="0" noProof="0" dirty="0" smtClean="0"/>
          </a:p>
          <a:p>
            <a:pPr marL="171432" indent="-171432">
              <a:buFont typeface="Arial" panose="020B0604020202020204" pitchFamily="34" charset="0"/>
              <a:buChar char="•"/>
            </a:pPr>
            <a:r>
              <a:rPr lang="x-none" baseline="0" noProof="0" dirty="0" smtClean="0"/>
              <a:t>Entienda </a:t>
            </a:r>
            <a:r>
              <a:rPr lang="en-US" baseline="0" noProof="0" dirty="0" err="1" smtClean="0"/>
              <a:t>términos</a:t>
            </a:r>
            <a:r>
              <a:rPr lang="en-US" baseline="0" noProof="0" dirty="0" smtClean="0"/>
              <a:t> </a:t>
            </a:r>
            <a:r>
              <a:rPr lang="x-none" baseline="0" noProof="0" dirty="0" smtClean="0"/>
              <a:t>clave como prima y copago. La p</a:t>
            </a:r>
            <a:r>
              <a:rPr lang="en-US" baseline="0" noProof="0" dirty="0" err="1" smtClean="0"/>
              <a:t>á</a:t>
            </a:r>
            <a:r>
              <a:rPr lang="x-none" baseline="0" noProof="0" dirty="0" smtClean="0"/>
              <a:t>gina atrás de su Guía tiene una lista de </a:t>
            </a:r>
            <a:r>
              <a:rPr lang="en-US" baseline="0" noProof="0" dirty="0" err="1" smtClean="0"/>
              <a:t>términos</a:t>
            </a:r>
            <a:r>
              <a:rPr lang="en-US" baseline="0" noProof="0" dirty="0" smtClean="0"/>
              <a:t> </a:t>
            </a:r>
            <a:r>
              <a:rPr lang="x-none" baseline="0" noProof="0" dirty="0" smtClean="0"/>
              <a:t>clave y lo que significan. Use esta información para entender las diferencias entre copago, </a:t>
            </a:r>
            <a:r>
              <a:rPr lang="x-none" baseline="0" noProof="0" dirty="0" smtClean="0"/>
              <a:t>prima </a:t>
            </a:r>
            <a:r>
              <a:rPr lang="x-none" baseline="0" noProof="0" dirty="0" smtClean="0"/>
              <a:t>y deducible. </a:t>
            </a:r>
          </a:p>
          <a:p>
            <a:pPr marL="171432" indent="-171432">
              <a:buFont typeface="Arial" panose="020B0604020202020204" pitchFamily="34" charset="0"/>
              <a:buChar char="•"/>
            </a:pPr>
            <a:endParaRPr lang="x-none" baseline="0" noProof="0" dirty="0" smtClean="0"/>
          </a:p>
          <a:p>
            <a:pPr marL="171432" indent="-171432">
              <a:buFont typeface="Arial" panose="020B0604020202020204" pitchFamily="34" charset="0"/>
              <a:buChar char="•"/>
            </a:pPr>
            <a:r>
              <a:rPr lang="x-none" baseline="0" noProof="0" dirty="0" smtClean="0"/>
              <a:t>Su proveedor de seguro y </a:t>
            </a:r>
            <a:r>
              <a:rPr lang="en-US" baseline="0" noProof="0" dirty="0" smtClean="0"/>
              <a:t>h</a:t>
            </a:r>
            <a:r>
              <a:rPr lang="x-none" baseline="0" noProof="0" dirty="0" smtClean="0"/>
              <a:t>asta su tarjeta de seguro debería ayudarle a entender el costo de su prima, copago, y deducible. </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5699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Tomemos un tiempo para hablar sobre estas palabras claves. </a:t>
            </a:r>
            <a:endParaRPr lang="en-US" baseline="0" noProof="0" dirty="0" smtClean="0"/>
          </a:p>
          <a:p>
            <a:pPr marL="174913" indent="-174913">
              <a:buFont typeface="Arial" panose="020B0604020202020204" pitchFamily="34" charset="0"/>
              <a:buChar char="•"/>
            </a:pPr>
            <a:endParaRPr lang="en-US" baseline="0" noProof="0" dirty="0" smtClean="0"/>
          </a:p>
          <a:p>
            <a:pPr marL="174913" indent="-174913">
              <a:buFont typeface="Arial" panose="020B0604020202020204" pitchFamily="34" charset="0"/>
              <a:buChar char="•"/>
            </a:pPr>
            <a:r>
              <a:rPr lang="en-US" sz="1200" b="1" dirty="0" smtClean="0"/>
              <a:t>P</a:t>
            </a:r>
            <a:r>
              <a:rPr lang="x-none" sz="1200" b="1" dirty="0" smtClean="0"/>
              <a:t>rima</a:t>
            </a:r>
            <a:r>
              <a:rPr lang="x-none" sz="1200" dirty="0" smtClean="0"/>
              <a:t> es la cantidad que debe pagar por su seguro o plan </a:t>
            </a:r>
            <a:r>
              <a:rPr lang="x-none" sz="1200" dirty="0" smtClean="0"/>
              <a:t>m</a:t>
            </a:r>
            <a:r>
              <a:rPr lang="en-US" sz="1200" dirty="0" smtClean="0"/>
              <a:t>é</a:t>
            </a:r>
            <a:r>
              <a:rPr lang="x-none" sz="1200" dirty="0" smtClean="0"/>
              <a:t>dico</a:t>
            </a:r>
            <a:endParaRPr lang="en-US" sz="1200" dirty="0" smtClean="0"/>
          </a:p>
          <a:p>
            <a:pPr marL="174913" indent="-174913">
              <a:buFont typeface="Arial" panose="020B0604020202020204" pitchFamily="34" charset="0"/>
              <a:buChar char="•"/>
            </a:pPr>
            <a:endParaRPr lang="en-US" sz="1200" dirty="0" smtClean="0"/>
          </a:p>
          <a:p>
            <a:pPr marL="174913" indent="-174913">
              <a:buFont typeface="Arial" panose="020B0604020202020204" pitchFamily="34" charset="0"/>
              <a:buChar char="•"/>
            </a:pPr>
            <a:r>
              <a:rPr lang="x-none" sz="1200" b="1" dirty="0" smtClean="0"/>
              <a:t>Deducible</a:t>
            </a:r>
            <a:r>
              <a:rPr lang="x-none" sz="1200" dirty="0" smtClean="0"/>
              <a:t> es la cantidad que usted debe pagar por los servicios médicos, antes de que su seguro m</a:t>
            </a:r>
            <a:r>
              <a:rPr lang="en-US" sz="1200" dirty="0" err="1" smtClean="0"/>
              <a:t>é</a:t>
            </a:r>
            <a:r>
              <a:rPr lang="x-none" sz="1200" dirty="0" smtClean="0"/>
              <a:t>dico o plan comience a pagar. Nota: Puede que no aplique a todos los servicios</a:t>
            </a:r>
            <a:endParaRPr lang="en-US" sz="1200" dirty="0" smtClean="0"/>
          </a:p>
          <a:p>
            <a:pPr marL="174913" indent="-174913">
              <a:buFont typeface="Arial" panose="020B0604020202020204" pitchFamily="34" charset="0"/>
              <a:buChar char="•"/>
            </a:pPr>
            <a:endParaRPr lang="en-US" sz="1200" dirty="0" smtClean="0"/>
          </a:p>
          <a:p>
            <a:pPr marL="174913" indent="-174913">
              <a:buFont typeface="Arial" panose="020B0604020202020204" pitchFamily="34" charset="0"/>
              <a:buChar char="•"/>
            </a:pPr>
            <a:r>
              <a:rPr lang="x-none" sz="1200" b="1" dirty="0" smtClean="0"/>
              <a:t>Copago </a:t>
            </a:r>
            <a:r>
              <a:rPr lang="x-none" sz="1200" dirty="0" smtClean="0"/>
              <a:t>es </a:t>
            </a:r>
            <a:r>
              <a:rPr lang="en-US" sz="1200" dirty="0" smtClean="0"/>
              <a:t>la </a:t>
            </a:r>
            <a:r>
              <a:rPr lang="x-none" sz="1200" dirty="0" smtClean="0"/>
              <a:t>cantidad fija que usted paga por un servicio m</a:t>
            </a:r>
            <a:r>
              <a:rPr lang="en-US" sz="1200" dirty="0" err="1" smtClean="0"/>
              <a:t>é</a:t>
            </a:r>
            <a:r>
              <a:rPr lang="x-none" sz="1200" dirty="0" smtClean="0"/>
              <a:t>dico </a:t>
            </a:r>
            <a:r>
              <a:rPr lang="en-US" sz="1200" dirty="0" smtClean="0"/>
              <a:t>que </a:t>
            </a:r>
            <a:r>
              <a:rPr lang="en-US" sz="1200" dirty="0" err="1" smtClean="0"/>
              <a:t>está</a:t>
            </a:r>
            <a:r>
              <a:rPr lang="en-US" sz="1200" dirty="0" smtClean="0"/>
              <a:t> </a:t>
            </a:r>
            <a:r>
              <a:rPr lang="x-none" sz="1200" dirty="0" smtClean="0"/>
              <a:t>cubierto, </a:t>
            </a:r>
            <a:r>
              <a:rPr lang="en-US" sz="1200" dirty="0" err="1" smtClean="0"/>
              <a:t>normalmente</a:t>
            </a:r>
            <a:r>
              <a:rPr lang="en-US" sz="1200" dirty="0" smtClean="0"/>
              <a:t> </a:t>
            </a:r>
            <a:r>
              <a:rPr lang="x-none" sz="1200" dirty="0" smtClean="0"/>
              <a:t>en el momento en que lo recibe. Por ejemplo, puede pagar $15 por una visita al m</a:t>
            </a:r>
            <a:r>
              <a:rPr lang="en-US" sz="1200" dirty="0" err="1" smtClean="0"/>
              <a:t>é</a:t>
            </a:r>
            <a:r>
              <a:rPr lang="x-none" sz="1200" dirty="0" smtClean="0"/>
              <a:t>dico</a:t>
            </a:r>
            <a:endParaRPr lang="en-US" sz="1200" dirty="0" smtClean="0"/>
          </a:p>
          <a:p>
            <a:pPr marL="174913" indent="-174913">
              <a:buFont typeface="Arial" panose="020B0604020202020204" pitchFamily="34" charset="0"/>
              <a:buChar char="•"/>
            </a:pPr>
            <a:endParaRPr lang="en-US" sz="1200" dirty="0" smtClean="0"/>
          </a:p>
          <a:p>
            <a:pPr marL="174913" indent="-174913">
              <a:buFont typeface="Arial" panose="020B0604020202020204" pitchFamily="34" charset="0"/>
              <a:buChar char="•"/>
            </a:pPr>
            <a:r>
              <a:rPr lang="x-none" sz="1200" b="1" dirty="0" smtClean="0"/>
              <a:t>Coseguro</a:t>
            </a:r>
            <a:r>
              <a:rPr lang="x-none" sz="1200" dirty="0" smtClean="0"/>
              <a:t> es la </a:t>
            </a:r>
            <a:r>
              <a:rPr lang="en-US" sz="1200" dirty="0" smtClean="0"/>
              <a:t>parte </a:t>
            </a:r>
            <a:r>
              <a:rPr lang="x-none" sz="1200" dirty="0" smtClean="0"/>
              <a:t>que paga por los servicios</a:t>
            </a:r>
            <a:r>
              <a:rPr lang="en-US" sz="1200" dirty="0" smtClean="0"/>
              <a:t> que </a:t>
            </a:r>
            <a:r>
              <a:rPr lang="en-US" sz="1200" dirty="0" err="1" smtClean="0"/>
              <a:t>están</a:t>
            </a:r>
            <a:r>
              <a:rPr lang="x-none" sz="1200" dirty="0" smtClean="0"/>
              <a:t> cubiertos, calculada como</a:t>
            </a:r>
            <a:r>
              <a:rPr lang="en-US" sz="1200" dirty="0" smtClean="0"/>
              <a:t> el</a:t>
            </a:r>
            <a:r>
              <a:rPr lang="x-none" sz="1200" dirty="0" smtClean="0"/>
              <a:t> porcentaje de la cantidad aceptada para esos servicios. Por ejemplo, si la cantidad autorizada para el seguro m</a:t>
            </a:r>
            <a:r>
              <a:rPr lang="en-US" sz="1200" dirty="0" err="1" smtClean="0"/>
              <a:t>é</a:t>
            </a:r>
            <a:r>
              <a:rPr lang="x-none" sz="1200" dirty="0" smtClean="0"/>
              <a:t>dico es $100 y usted ya ha pagado el deducible, su pago del 20% por coseguro ser</a:t>
            </a:r>
            <a:r>
              <a:rPr lang="en-US" sz="1200" dirty="0" err="1" smtClean="0"/>
              <a:t>í</a:t>
            </a:r>
            <a:r>
              <a:rPr lang="x-none" sz="1200" dirty="0" smtClean="0"/>
              <a:t>a $20. </a:t>
            </a:r>
          </a:p>
          <a:p>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12</a:t>
            </a:fld>
            <a:endParaRPr lang="en-US"/>
          </a:p>
        </p:txBody>
      </p:sp>
    </p:spTree>
    <p:extLst>
      <p:ext uri="{BB962C8B-B14F-4D97-AF65-F5344CB8AC3E}">
        <p14:creationId xmlns:p14="http://schemas.microsoft.com/office/powerpoint/2010/main" val="4238702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x-none" baseline="0" noProof="0" dirty="0" smtClean="0"/>
          </a:p>
          <a:p>
            <a:pPr marL="174913" indent="-174913">
              <a:buFont typeface="Arial" panose="020B0604020202020204" pitchFamily="34" charset="0"/>
              <a:buChar char="•"/>
            </a:pPr>
            <a:r>
              <a:rPr lang="x-none" baseline="0" noProof="0" dirty="0" smtClean="0"/>
              <a:t>Estos ejemplos de tablas de cos</a:t>
            </a:r>
            <a:r>
              <a:rPr lang="es-ES" baseline="0" noProof="0" dirty="0" smtClean="0"/>
              <a:t>tos</a:t>
            </a:r>
            <a:r>
              <a:rPr lang="x-none" baseline="0" noProof="0" dirty="0" smtClean="0"/>
              <a:t> </a:t>
            </a:r>
            <a:r>
              <a:rPr lang="x-none" baseline="0" noProof="0" dirty="0" smtClean="0"/>
              <a:t>son ejemplos que se pueden encontrar en la Guía en el paso 2. Estos son ejemplos de lo que pudiera pagar. Son solo ejemplos, y su plan puede ser diferente, pero ayudan a demonstrar de lo que estamos hablando.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La primer</a:t>
            </a:r>
            <a:r>
              <a:rPr lang="es-ES" baseline="0" noProof="0" dirty="0" smtClean="0"/>
              <a:t>a</a:t>
            </a:r>
            <a:r>
              <a:rPr lang="x-none" baseline="0" noProof="0" dirty="0" smtClean="0"/>
              <a:t> parte en verde </a:t>
            </a:r>
            <a:r>
              <a:rPr lang="es-ES" baseline="0" noProof="0" dirty="0" smtClean="0"/>
              <a:t>muestra</a:t>
            </a:r>
            <a:r>
              <a:rPr lang="x-none" baseline="0" noProof="0" dirty="0" smtClean="0"/>
              <a:t> </a:t>
            </a:r>
            <a:r>
              <a:rPr lang="es-ES" baseline="0" noProof="0" dirty="0" smtClean="0"/>
              <a:t>todo el </a:t>
            </a:r>
            <a:r>
              <a:rPr lang="es-ES" baseline="0" noProof="0" dirty="0" smtClean="0"/>
              <a:t>costo</a:t>
            </a:r>
            <a:r>
              <a:rPr lang="x-none" baseline="0" noProof="0" dirty="0" smtClean="0"/>
              <a:t> </a:t>
            </a:r>
            <a:r>
              <a:rPr lang="es-ES" baseline="0" noProof="0" dirty="0" smtClean="0"/>
              <a:t>por</a:t>
            </a:r>
            <a:r>
              <a:rPr lang="x-none" baseline="0" noProof="0" dirty="0" smtClean="0"/>
              <a:t> un servicio. En el ejemplo de tener un bebe, se incluye la </a:t>
            </a:r>
            <a:r>
              <a:rPr lang="es-ES" baseline="0" noProof="0" dirty="0" smtClean="0"/>
              <a:t>estancia en el </a:t>
            </a:r>
            <a:r>
              <a:rPr lang="x-none" baseline="0" noProof="0" dirty="0" smtClean="0"/>
              <a:t>hospital, exámenes médicos, vacunas, y m</a:t>
            </a:r>
            <a:r>
              <a:rPr lang="es-ES" baseline="0" noProof="0" dirty="0" smtClean="0"/>
              <a:t>á</a:t>
            </a:r>
            <a:r>
              <a:rPr lang="x-none" baseline="0" noProof="0" dirty="0" smtClean="0"/>
              <a:t>s, y muestra un total. También, el ejemplo de diabetes muestra el </a:t>
            </a:r>
            <a:r>
              <a:rPr lang="x-none" baseline="0" noProof="0" dirty="0" smtClean="0"/>
              <a:t>cost</a:t>
            </a:r>
            <a:r>
              <a:rPr lang="en-US" baseline="0" noProof="0" dirty="0" smtClean="0"/>
              <a:t>o</a:t>
            </a:r>
            <a:r>
              <a:rPr lang="x-none" baseline="0" noProof="0" dirty="0" smtClean="0"/>
              <a:t> </a:t>
            </a:r>
            <a:r>
              <a:rPr lang="x-none" baseline="0" noProof="0" dirty="0" smtClean="0"/>
              <a:t>de recetas, equipo, y </a:t>
            </a:r>
            <a:r>
              <a:rPr lang="x-none" baseline="0" noProof="0" dirty="0" smtClean="0"/>
              <a:t>cost</a:t>
            </a:r>
            <a:r>
              <a:rPr lang="en-US" baseline="0" noProof="0" dirty="0" smtClean="0"/>
              <a:t>o</a:t>
            </a:r>
            <a:r>
              <a:rPr lang="x-none" baseline="0" noProof="0" dirty="0" smtClean="0"/>
              <a:t> </a:t>
            </a:r>
            <a:r>
              <a:rPr lang="x-none" baseline="0" noProof="0" dirty="0" smtClean="0"/>
              <a:t>de visitas y exámenes médicos. El ejemplo </a:t>
            </a:r>
            <a:r>
              <a:rPr lang="es-ES" baseline="0" noProof="0" dirty="0" smtClean="0"/>
              <a:t>muestra</a:t>
            </a:r>
            <a:r>
              <a:rPr lang="x-none" baseline="0" noProof="0" dirty="0" smtClean="0"/>
              <a:t> un total, y cada columna muestra lo que usted paga. El deducible. El copago, o </a:t>
            </a:r>
            <a:r>
              <a:rPr lang="x-none" baseline="0" noProof="0" dirty="0" smtClean="0"/>
              <a:t>el </a:t>
            </a:r>
            <a:r>
              <a:rPr lang="x-none" baseline="0" noProof="0" dirty="0" smtClean="0"/>
              <a:t>coseguro, dependiendo de su cobertura, y también el </a:t>
            </a:r>
            <a:r>
              <a:rPr lang="x-none" baseline="0" noProof="0" dirty="0" smtClean="0"/>
              <a:t>cost</a:t>
            </a:r>
            <a:r>
              <a:rPr lang="en-US" baseline="0" noProof="0" dirty="0" smtClean="0"/>
              <a:t>o</a:t>
            </a:r>
            <a:r>
              <a:rPr lang="x-none" baseline="0" noProof="0" dirty="0" smtClean="0"/>
              <a:t> </a:t>
            </a:r>
            <a:r>
              <a:rPr lang="es-ES" baseline="0" noProof="0" dirty="0" smtClean="0"/>
              <a:t>final que usted tendrá que pagar.</a:t>
            </a:r>
            <a:endParaRPr lang="x-none" baseline="0" noProof="0"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9466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x-none" baseline="0" noProof="0" dirty="0" smtClean="0"/>
          </a:p>
          <a:p>
            <a:pPr marL="171432" indent="-171432">
              <a:buFont typeface="Arial" panose="020B0604020202020204" pitchFamily="34" charset="0"/>
              <a:buChar char="•"/>
            </a:pPr>
            <a:r>
              <a:rPr lang="es-ES" baseline="0" noProof="0" dirty="0" smtClean="0"/>
              <a:t>Esta diapositiva muestra </a:t>
            </a:r>
            <a:r>
              <a:rPr lang="x-none" baseline="0" noProof="0" dirty="0" smtClean="0"/>
              <a:t>un ejemplo de una tarjeta de seguro. Usted puede obtener esta información en el folleto De Cobertura al Cuidado de la Salud, o también puede encontrar esta información en el paso 2 de la Guía. </a:t>
            </a:r>
            <a:r>
              <a:rPr lang="es-ES" baseline="0" noProof="0" dirty="0" smtClean="0"/>
              <a:t>Unos términos claves </a:t>
            </a:r>
            <a:r>
              <a:rPr lang="x-none" baseline="0" noProof="0" dirty="0" smtClean="0"/>
              <a:t>están subrayadas.  </a:t>
            </a:r>
          </a:p>
          <a:p>
            <a:pPr marL="171432" indent="-171432">
              <a:buFont typeface="Arial" panose="020B0604020202020204" pitchFamily="34" charset="0"/>
              <a:buChar char="•"/>
            </a:pPr>
            <a:endParaRPr lang="x-none" noProof="0" dirty="0" smtClean="0"/>
          </a:p>
          <a:p>
            <a:pPr marL="171432" indent="-171432">
              <a:buFont typeface="Arial" panose="020B0604020202020204" pitchFamily="34" charset="0"/>
              <a:buChar char="•"/>
            </a:pPr>
            <a:r>
              <a:rPr lang="x-none" noProof="0" dirty="0" smtClean="0"/>
              <a:t>Ahora</a:t>
            </a:r>
            <a:r>
              <a:rPr lang="x-none" baseline="0" noProof="0" dirty="0" smtClean="0"/>
              <a:t> que estamos hablando sobre la tarjeta de seguro </a:t>
            </a:r>
            <a:r>
              <a:rPr lang="es-ES" baseline="0" noProof="0" dirty="0" smtClean="0"/>
              <a:t>e</a:t>
            </a:r>
            <a:r>
              <a:rPr lang="x-none" baseline="0" noProof="0" dirty="0" smtClean="0"/>
              <a:t> información personal, seria bueno mencionar que no se debe compartir la información en su tarjeta de seguro con otra </a:t>
            </a:r>
            <a:r>
              <a:rPr lang="x-none" baseline="0" noProof="0" dirty="0" smtClean="0"/>
              <a:t>persona</a:t>
            </a:r>
            <a:r>
              <a:rPr lang="en-US" baseline="0" noProof="0" dirty="0" smtClean="0"/>
              <a:t>;</a:t>
            </a:r>
            <a:r>
              <a:rPr lang="x-none" baseline="0" noProof="0" dirty="0" smtClean="0"/>
              <a:t> </a:t>
            </a:r>
            <a:r>
              <a:rPr lang="x-none" baseline="0" noProof="0" dirty="0" smtClean="0"/>
              <a:t>por favor guarde su tarjeta en un lugar seguro. </a:t>
            </a:r>
          </a:p>
          <a:p>
            <a:pPr marL="171432" indent="-171432">
              <a:buFont typeface="Arial" panose="020B0604020202020204" pitchFamily="34" charset="0"/>
              <a:buChar char="•"/>
            </a:pPr>
            <a:endParaRPr lang="x-none" noProof="0" dirty="0" smtClean="0"/>
          </a:p>
          <a:p>
            <a:pPr marL="171432" indent="-171432">
              <a:buFont typeface="Arial" panose="020B0604020202020204" pitchFamily="34" charset="0"/>
              <a:buChar char="•"/>
            </a:pPr>
            <a:r>
              <a:rPr lang="x-none" noProof="0" dirty="0" smtClean="0"/>
              <a:t>Muchos de ustedes ya tienen su tarjeta</a:t>
            </a:r>
            <a:r>
              <a:rPr lang="es-ES" noProof="0" dirty="0" smtClean="0"/>
              <a:t> en este momento</a:t>
            </a:r>
            <a:r>
              <a:rPr lang="x-none" noProof="0" dirty="0" smtClean="0"/>
              <a:t>, y </a:t>
            </a:r>
            <a:r>
              <a:rPr lang="es-ES" noProof="0" dirty="0" smtClean="0"/>
              <a:t>h</a:t>
            </a:r>
            <a:r>
              <a:rPr lang="x-none" noProof="0" dirty="0" smtClean="0"/>
              <a:t>asta la</a:t>
            </a:r>
            <a:r>
              <a:rPr lang="es-ES" baseline="0" noProof="0" dirty="0" smtClean="0"/>
              <a:t> llevan consigo</a:t>
            </a:r>
            <a:r>
              <a:rPr lang="x-none" baseline="0" noProof="0" dirty="0" smtClean="0"/>
              <a:t>. Si no tiene la tarjeta, su </a:t>
            </a:r>
            <a:r>
              <a:rPr lang="es-ES" baseline="0" noProof="0" dirty="0" smtClean="0"/>
              <a:t>seguro médico debería haberle dado esta información hasta que reciba su tarjeta.</a:t>
            </a:r>
            <a:endParaRPr lang="x-none" noProof="0" dirty="0" smtClean="0"/>
          </a:p>
          <a:p>
            <a:pPr defTabSz="932871">
              <a:defRPr/>
            </a:pPr>
            <a:endParaRPr lang="x-none" b="0" baseline="0" noProof="0" dirty="0" smtClean="0"/>
          </a:p>
          <a:p>
            <a:pPr defTabSz="932871">
              <a:defRPr/>
            </a:pPr>
            <a:r>
              <a:rPr lang="x-none" b="1" baseline="0" noProof="0" dirty="0" smtClean="0"/>
              <a:t>Participación de audiencia</a:t>
            </a:r>
          </a:p>
          <a:p>
            <a:pPr marL="171432" indent="-171432" defTabSz="932871">
              <a:buFont typeface="Arial" panose="020B0604020202020204" pitchFamily="34" charset="0"/>
              <a:buChar char="•"/>
              <a:defRPr/>
            </a:pPr>
            <a:r>
              <a:rPr lang="x-none" b="0" baseline="0" noProof="0" dirty="0" smtClean="0"/>
              <a:t>Saquemos nuestras tarjetas de seguro, si la tienen a mano, y vamos a ver si pueden identificar la información escrita. Van a ver donde esta su nombre y la información de</a:t>
            </a:r>
            <a:r>
              <a:rPr lang="es-ES" b="0" baseline="0" noProof="0" dirty="0" smtClean="0"/>
              <a:t>l</a:t>
            </a:r>
            <a:r>
              <a:rPr lang="x-none" b="0" baseline="0" noProof="0" dirty="0" smtClean="0"/>
              <a:t> seguro, el n</a:t>
            </a:r>
            <a:r>
              <a:rPr lang="es-ES" b="0" baseline="0" noProof="0" dirty="0" smtClean="0"/>
              <a:t>ú</a:t>
            </a:r>
            <a:r>
              <a:rPr lang="x-none" b="0" baseline="0" noProof="0" dirty="0" smtClean="0"/>
              <a:t>mero de socio, n</a:t>
            </a:r>
            <a:r>
              <a:rPr lang="es-ES" b="0" baseline="0" noProof="0" dirty="0" smtClean="0"/>
              <a:t>ú</a:t>
            </a:r>
            <a:r>
              <a:rPr lang="x-none" b="0" baseline="0" noProof="0" dirty="0" smtClean="0"/>
              <a:t>mero de grupo, tipo de plan. </a:t>
            </a:r>
            <a:r>
              <a:rPr lang="es-ES" b="0" baseline="0" noProof="0" dirty="0" smtClean="0"/>
              <a:t>¿</a:t>
            </a:r>
            <a:r>
              <a:rPr lang="x-none" b="0" baseline="0" noProof="0" dirty="0" smtClean="0"/>
              <a:t>Pueden ver la cantidad de su copago </a:t>
            </a:r>
            <a:r>
              <a:rPr lang="es-ES" b="0" baseline="0" noProof="0" dirty="0" smtClean="0"/>
              <a:t>por su visita de atención primaria</a:t>
            </a:r>
            <a:r>
              <a:rPr lang="x-none" b="0" baseline="0" noProof="0" dirty="0" smtClean="0"/>
              <a:t>? </a:t>
            </a:r>
            <a:r>
              <a:rPr lang="es-ES" b="0" baseline="0" noProof="0" dirty="0" smtClean="0"/>
              <a:t>¿</a:t>
            </a:r>
            <a:r>
              <a:rPr lang="x-none" b="0" baseline="0" noProof="0" dirty="0" smtClean="0"/>
              <a:t>O de sus recetas? </a:t>
            </a:r>
            <a:r>
              <a:rPr lang="es-ES" b="0" baseline="0" noProof="0" dirty="0" smtClean="0"/>
              <a:t>¿</a:t>
            </a:r>
            <a:r>
              <a:rPr lang="x-none" b="0" baseline="0" noProof="0" dirty="0" smtClean="0"/>
              <a:t>Su tarjeta muestra </a:t>
            </a:r>
            <a:r>
              <a:rPr lang="x-none" b="0" baseline="0" noProof="0" dirty="0" smtClean="0"/>
              <a:t>cu</a:t>
            </a:r>
            <a:r>
              <a:rPr lang="en-US" b="0" baseline="0" noProof="0" dirty="0" smtClean="0"/>
              <a:t>á</a:t>
            </a:r>
            <a:r>
              <a:rPr lang="x-none" b="0" baseline="0" noProof="0" dirty="0" smtClean="0"/>
              <a:t>nto </a:t>
            </a:r>
            <a:r>
              <a:rPr lang="x-none" b="0" baseline="0" noProof="0" dirty="0" smtClean="0"/>
              <a:t>es su deducible?</a:t>
            </a:r>
          </a:p>
          <a:p>
            <a:pPr marL="171432" indent="-171432" defTabSz="932871">
              <a:buFont typeface="Arial" panose="020B0604020202020204" pitchFamily="34" charset="0"/>
              <a:buChar char="•"/>
              <a:defRPr/>
            </a:pPr>
            <a:endParaRPr lang="x-none" b="0" baseline="0" noProof="0" dirty="0" smtClean="0"/>
          </a:p>
          <a:p>
            <a:pPr marL="171432" indent="-171432" defTabSz="932871">
              <a:buFont typeface="Arial" panose="020B0604020202020204" pitchFamily="34" charset="0"/>
              <a:buChar char="•"/>
              <a:defRPr/>
            </a:pPr>
            <a:r>
              <a:rPr lang="x-none" b="0" baseline="0" noProof="0" dirty="0" smtClean="0"/>
              <a:t>Ahora giren la tarjeta. Aquí es donde debería estar el n</a:t>
            </a:r>
            <a:r>
              <a:rPr lang="es-ES" b="0" baseline="0" noProof="0" dirty="0" smtClean="0"/>
              <a:t>ú</a:t>
            </a:r>
            <a:r>
              <a:rPr lang="x-none" b="0" baseline="0" noProof="0" dirty="0" smtClean="0"/>
              <a:t>mero de contacto de su </a:t>
            </a:r>
            <a:r>
              <a:rPr lang="es-ES" b="0" baseline="0" noProof="0" dirty="0" smtClean="0"/>
              <a:t>seguro médico</a:t>
            </a:r>
            <a:r>
              <a:rPr lang="x-none" b="0" baseline="0" noProof="0" dirty="0" smtClean="0"/>
              <a:t>. Si tiene preguntas sobre su cobertura o su reclamación, llame a ese n</a:t>
            </a:r>
            <a:r>
              <a:rPr lang="es-ES" b="0" baseline="0" noProof="0" dirty="0" smtClean="0"/>
              <a:t>ú</a:t>
            </a:r>
            <a:r>
              <a:rPr lang="x-none" b="0" baseline="0" noProof="0" dirty="0" smtClean="0"/>
              <a:t>mero. </a:t>
            </a:r>
            <a:r>
              <a:rPr lang="es-ES" b="0" baseline="0" noProof="0" dirty="0" smtClean="0"/>
              <a:t>¿</a:t>
            </a:r>
            <a:r>
              <a:rPr lang="x-none" b="0" baseline="0" noProof="0" dirty="0" smtClean="0"/>
              <a:t>Todos pudieron encontrar la información de contacto?</a:t>
            </a:r>
          </a:p>
          <a:p>
            <a:pPr marL="0" indent="0" defTabSz="932871">
              <a:buFont typeface="Arial" panose="020B0604020202020204" pitchFamily="34" charset="0"/>
              <a:buNone/>
              <a:defRPr/>
            </a:pPr>
            <a:endParaRPr lang="en-US" b="0" baseline="0" dirty="0" smtClean="0"/>
          </a:p>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7029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endParaRPr lang="x-none"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El tercer paso es entender dónde se debe ir si necesita atención médica. Hay varios lugares donde usted puede ir. Usted tiene su proveedor de servicios primarios, el Centro de Emergencias y otros lugares. Nosotros queremos estar seguros de que usted use el lugar adecuado.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solidFill>
                  <a:prstClr val="black"/>
                </a:solidFill>
              </a:rPr>
              <a:t>Use el Centro de Cuidado de Emergencias </a:t>
            </a:r>
            <a:r>
              <a:rPr lang="es-ES_tradnl" dirty="0" smtClean="0">
                <a:solidFill>
                  <a:prstClr val="black"/>
                </a:solidFill>
              </a:rPr>
              <a:t>sólo </a:t>
            </a:r>
            <a:r>
              <a:rPr lang="es-ES_tradnl" dirty="0" smtClean="0">
                <a:solidFill>
                  <a:prstClr val="black"/>
                </a:solidFill>
              </a:rPr>
              <a:t>en situaciones que amenazan la vida.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Acuérdese de que el proveedor de cuidado primario es donde debe ir cuando está saludable y cuando está enfermo. El proveedor de cuidado primario trabaja con pacientes para asegurarse de que reciban los servicios preventivos adecuados.</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El Centro de Cuidado de Emergencias en su hospital local no es para cuidado primario. Este centro </a:t>
            </a:r>
            <a:r>
              <a:rPr lang="es-ES_tradnl" dirty="0" smtClean="0"/>
              <a:t>sólo </a:t>
            </a:r>
            <a:r>
              <a:rPr lang="es-ES_tradnl" dirty="0" smtClean="0"/>
              <a:t>se debe usar si usted o un familiar tiene una emergencia que amenaza la vida.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eaLnBrk="1" fontAlgn="auto" hangingPunct="1">
              <a:spcBef>
                <a:spcPts val="0"/>
              </a:spcBef>
              <a:spcAft>
                <a:spcPts val="0"/>
              </a:spcAft>
              <a:defRPr/>
            </a:pPr>
            <a:r>
              <a:rPr lang="es-ES_tradnl" b="1" dirty="0" smtClean="0">
                <a:solidFill>
                  <a:prstClr val="black"/>
                </a:solidFill>
              </a:rPr>
              <a:t>Participación de la Audiencia</a:t>
            </a:r>
            <a:endParaRPr lang="es-ES_tradnl" dirty="0" smtClean="0">
              <a:solidFill>
                <a:prstClr val="black"/>
              </a:solidFill>
            </a:endParaRPr>
          </a:p>
          <a:p>
            <a:pPr marL="174913" indent="-174913" eaLnBrk="1" fontAlgn="auto" hangingPunct="1">
              <a:spcBef>
                <a:spcPts val="0"/>
              </a:spcBef>
              <a:spcAft>
                <a:spcPts val="0"/>
              </a:spcAft>
              <a:buFont typeface="Arial" panose="020B0604020202020204" pitchFamily="34" charset="0"/>
              <a:buChar char="•"/>
              <a:defRPr/>
            </a:pPr>
            <a:r>
              <a:rPr lang="es-ES_tradnl" dirty="0" smtClean="0">
                <a:solidFill>
                  <a:prstClr val="black"/>
                </a:solidFill>
              </a:rPr>
              <a:t>Instruya a los consumidores a que hablen sobre situaciones de salud, e instruya al grupo a que decida si la situación necesita la atención de un proveedor de cuidado primario o del Centro de Cuidado de Emergencias.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endParaRPr lang="es-ES_tradnl" dirty="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56416D6-CE6E-AC45-BEFC-1286C9CFCF85}" type="slidenum">
              <a:rPr lang="en-US" altLang="en-US">
                <a:solidFill>
                  <a:srgbClr val="000000"/>
                </a:solidFill>
              </a:rPr>
              <a:pPr fontAlgn="base">
                <a:spcBef>
                  <a:spcPct val="0"/>
                </a:spcBef>
                <a:spcAft>
                  <a:spcPct val="0"/>
                </a:spcAft>
              </a:pPr>
              <a:t>15</a:t>
            </a:fld>
            <a:endParaRPr lang="en-US" altLang="en-US">
              <a:solidFill>
                <a:srgbClr val="000000"/>
              </a:solidFill>
            </a:endParaRPr>
          </a:p>
        </p:txBody>
      </p:sp>
    </p:spTree>
    <p:extLst>
      <p:ext uri="{BB962C8B-B14F-4D97-AF65-F5344CB8AC3E}">
        <p14:creationId xmlns:p14="http://schemas.microsoft.com/office/powerpoint/2010/main" val="199490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171432" indent="-171432" defTabSz="914306" eaLnBrk="1" fontAlgn="auto" hangingPunct="1">
              <a:spcBef>
                <a:spcPts val="0"/>
              </a:spcBef>
              <a:spcAft>
                <a:spcPts val="0"/>
              </a:spcAft>
              <a:buFont typeface="Arial" panose="020B0604020202020204" pitchFamily="34" charset="0"/>
              <a:buChar char="•"/>
              <a:defRPr/>
            </a:pPr>
            <a:endParaRPr lang="es-ES_tradnl" dirty="0" smtClean="0"/>
          </a:p>
          <a:p>
            <a:pPr marL="171432" indent="-171432" defTabSz="914306" eaLnBrk="1" fontAlgn="auto" hangingPunct="1">
              <a:spcBef>
                <a:spcPts val="0"/>
              </a:spcBef>
              <a:spcAft>
                <a:spcPts val="0"/>
              </a:spcAft>
              <a:buFont typeface="Arial" panose="020B0604020202020204" pitchFamily="34" charset="0"/>
              <a:buChar char="•"/>
              <a:defRPr/>
            </a:pPr>
            <a:r>
              <a:rPr lang="es-ES_tradnl" dirty="0" smtClean="0"/>
              <a:t>En la Guía, usted encontrará una gráfica que demuestra algunas de las diferencias entre el cuidado primario y el cuidado de emergencia. Esta gráfica también está disponible en la página web De Cobertura al Cuidado de Salud. </a:t>
            </a:r>
          </a:p>
          <a:p>
            <a:pPr defTabSz="914306" eaLnBrk="1" fontAlgn="auto" hangingPunct="1">
              <a:spcBef>
                <a:spcPts val="0"/>
              </a:spcBef>
              <a:spcAft>
                <a:spcPts val="0"/>
              </a:spcAft>
              <a:buFont typeface="Arial" panose="020B0604020202020204" pitchFamily="34" charset="0"/>
              <a:buNone/>
              <a:defRPr/>
            </a:pPr>
            <a:endParaRPr lang="es-ES_tradnl" dirty="0" smtClean="0"/>
          </a:p>
          <a:p>
            <a:pPr marL="171432" indent="-171432" defTabSz="914306" eaLnBrk="1" fontAlgn="auto" hangingPunct="1">
              <a:spcBef>
                <a:spcPts val="0"/>
              </a:spcBef>
              <a:spcAft>
                <a:spcPts val="0"/>
              </a:spcAft>
              <a:buFont typeface="Arial" panose="020B0604020202020204" pitchFamily="34" charset="0"/>
              <a:buChar char="•"/>
              <a:defRPr/>
            </a:pPr>
            <a:r>
              <a:rPr lang="es-ES_tradnl" dirty="0" smtClean="0"/>
              <a:t>Una de las diferencias para notar, es que si usted usa el departamento de emergencias, usted podría pagar más. </a:t>
            </a:r>
            <a:r>
              <a:rPr lang="es-ES_tradnl" dirty="0" smtClean="0"/>
              <a:t>Generalmente, </a:t>
            </a:r>
            <a:r>
              <a:rPr lang="es-ES_tradnl" dirty="0" smtClean="0"/>
              <a:t>el copago para una visita al departamento de emergencias es más alto, comparado con una visita al proveedor de cuidado primario. </a:t>
            </a:r>
          </a:p>
          <a:p>
            <a:pPr defTabSz="914306" eaLnBrk="1" fontAlgn="auto" hangingPunct="1">
              <a:spcBef>
                <a:spcPts val="0"/>
              </a:spcBef>
              <a:spcAft>
                <a:spcPts val="0"/>
              </a:spcAft>
              <a:buFont typeface="Arial" panose="020B0604020202020204" pitchFamily="34" charset="0"/>
              <a:buNone/>
              <a:defRPr/>
            </a:pPr>
            <a:endParaRPr lang="es-ES_tradnl" dirty="0" smtClean="0"/>
          </a:p>
          <a:p>
            <a:pPr marL="171432" indent="-171432" defTabSz="914306" eaLnBrk="1" fontAlgn="auto" hangingPunct="1">
              <a:spcBef>
                <a:spcPts val="0"/>
              </a:spcBef>
              <a:spcAft>
                <a:spcPts val="0"/>
              </a:spcAft>
              <a:buFont typeface="Arial" panose="020B0604020202020204" pitchFamily="34" charset="0"/>
              <a:buChar char="•"/>
              <a:defRPr/>
            </a:pPr>
            <a:r>
              <a:rPr lang="es-ES_tradnl" dirty="0" smtClean="0"/>
              <a:t>Otra diferencia es que usted puede llamar al proveedor de cuidados primario para hacer una cita . Pero cuando usa el cuidado de emergencias, tiene que esperar a que el proveedor lo vea dependiendo de cuán severa sea su condición. </a:t>
            </a:r>
          </a:p>
          <a:p>
            <a:pPr marL="171432" indent="-171432" defTabSz="914306" eaLnBrk="1" fontAlgn="auto" hangingPunct="1">
              <a:spcBef>
                <a:spcPts val="0"/>
              </a:spcBef>
              <a:spcAft>
                <a:spcPts val="0"/>
              </a:spcAft>
              <a:buFont typeface="Arial" panose="020B0604020202020204" pitchFamily="34" charset="0"/>
              <a:buChar char="•"/>
              <a:defRPr/>
            </a:pPr>
            <a:endParaRPr lang="es-ES_tradnl" dirty="0" smtClean="0"/>
          </a:p>
          <a:p>
            <a:pPr marL="171432" indent="-171432" defTabSz="914306" eaLnBrk="1" fontAlgn="auto" hangingPunct="1">
              <a:spcBef>
                <a:spcPts val="0"/>
              </a:spcBef>
              <a:spcAft>
                <a:spcPts val="0"/>
              </a:spcAft>
              <a:buFont typeface="Arial" panose="020B0604020202020204" pitchFamily="34" charset="0"/>
              <a:buChar char="•"/>
              <a:defRPr/>
            </a:pPr>
            <a:r>
              <a:rPr lang="es-ES_tradnl" dirty="0" smtClean="0"/>
              <a:t>Cuando va a un proveedor de cuidado primario, éste llega a conocerle a usted y a su historia médica. En el cuidado de emergencia, no van a poder mirar su historia médica. </a:t>
            </a:r>
          </a:p>
          <a:p>
            <a:pPr marL="171432" indent="-171432" defTabSz="914306" eaLnBrk="1" fontAlgn="auto" hangingPunct="1">
              <a:spcBef>
                <a:spcPts val="0"/>
              </a:spcBef>
              <a:spcAft>
                <a:spcPts val="0"/>
              </a:spcAft>
              <a:buFont typeface="Arial" panose="020B0604020202020204" pitchFamily="34" charset="0"/>
              <a:buChar char="•"/>
              <a:defRPr/>
            </a:pPr>
            <a:endParaRPr lang="es-ES_tradnl" dirty="0" smtClean="0"/>
          </a:p>
          <a:p>
            <a:pPr marL="171432" indent="-171432" defTabSz="914306" eaLnBrk="1" fontAlgn="auto" hangingPunct="1">
              <a:spcBef>
                <a:spcPts val="0"/>
              </a:spcBef>
              <a:spcAft>
                <a:spcPts val="0"/>
              </a:spcAft>
              <a:buFont typeface="Arial" panose="020B0604020202020204" pitchFamily="34" charset="0"/>
              <a:buChar char="•"/>
              <a:defRPr/>
            </a:pPr>
            <a:r>
              <a:rPr lang="es-ES_tradnl" dirty="0" smtClean="0"/>
              <a:t>Mucha gente también pregunta por el cuidado urgente. Creo que muchos de ustedes han estado en un centro de cuidados urgentes. El cuidado urgente es para las personas que necesitan curar una enfermedad que es lo suficientemente grave como para necesitar asistencia inmediatamente, pero no es tan grave que necesita atención del cuidado de emergencia. Los centros de cuidados urgentes pueden tener horarios más accesibles que un proveedor de cuidado primario y el centro es más accesible que el centro de cuidado de emergencia. De todas maneras, debe consultar con su cobertura de salud para saber cuánto puede costar. </a:t>
            </a:r>
          </a:p>
          <a:p>
            <a:pPr marL="171432" indent="-171432" defTabSz="914306" eaLnBrk="1" fontAlgn="auto" hangingPunct="1">
              <a:spcBef>
                <a:spcPts val="0"/>
              </a:spcBef>
              <a:spcAft>
                <a:spcPts val="0"/>
              </a:spcAft>
              <a:buFont typeface="Arial" panose="020B0604020202020204" pitchFamily="34" charset="0"/>
              <a:buChar char="•"/>
              <a:defRPr/>
            </a:pPr>
            <a:endParaRPr lang="en-US" dirty="0" smtClean="0"/>
          </a:p>
          <a:p>
            <a:pPr marL="171432" indent="-171432" defTabSz="914306"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defRPr/>
            </a:pPr>
            <a:endParaRPr lang="en-US" dirty="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E231D3E-22F6-F143-B9AC-5C447B896659}" type="slidenum">
              <a:rPr lang="en-US" altLang="en-US">
                <a:solidFill>
                  <a:srgbClr val="000000"/>
                </a:solidFill>
              </a:rPr>
              <a:pPr fontAlgn="base">
                <a:spcBef>
                  <a:spcPct val="0"/>
                </a:spcBef>
                <a:spcAft>
                  <a:spcPct val="0"/>
                </a:spcAft>
              </a:pPr>
              <a:t>16</a:t>
            </a:fld>
            <a:endParaRPr lang="en-US" altLang="en-US">
              <a:solidFill>
                <a:srgbClr val="000000"/>
              </a:solidFill>
            </a:endParaRPr>
          </a:p>
        </p:txBody>
      </p:sp>
    </p:spTree>
    <p:extLst>
      <p:ext uri="{BB962C8B-B14F-4D97-AF65-F5344CB8AC3E}">
        <p14:creationId xmlns:p14="http://schemas.microsoft.com/office/powerpoint/2010/main" val="1751920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171432" indent="-171432" eaLnBrk="1" fontAlgn="auto" hangingPunct="1">
              <a:spcBef>
                <a:spcPts val="0"/>
              </a:spcBef>
              <a:spcAft>
                <a:spcPts val="0"/>
              </a:spcAft>
              <a:buFont typeface="Arial" panose="020B0604020202020204" pitchFamily="34" charset="0"/>
              <a:buChar char="•"/>
              <a:defRPr/>
            </a:pPr>
            <a:r>
              <a:rPr lang="es-ES_tradnl" dirty="0" smtClean="0"/>
              <a:t>El paso número 4 es encontrar un proveedor.</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Es importante que usted haga esto cuando esté saludable. Usted quiere desarrollar una relación con su proveedor para que sepan qué es lo normal para su cuerpo y qué no es normal. Cuando esté enfermo, me imagino que usted se sentiría más cómodo con alguien que conoce y no alguien desconocido.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Su proveedor puede trabajar con usted para asegurarse de que usted tenga el cuidado de servicios preventivos adecuado.</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Un proveedor de cuidado primario no tiene que ser un doctor. También pueden ser una enfermera, un asistente médico, u otro tipo de profesional de salud. También se pueden encontrar en muchos lugares como oficinas privadas, centros de salud, u hospitales.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Si ya tiene un proveedor que le guste y con quien quiere seguir colaborando, llame a su oficina y pregunte si aceptan su cobertura.</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Si no tiene un proveedor en mente, empiece a buscar en el directorio de su cobertura de salud. Querrá buscar a proveedores en la práctica de familia, medicina interna, o medicina general.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Pregúnteles a sus amigos o a su familia si tienen proveedores que les gusten o revise el sitio web, o estudie su manual de socio para encontrar proveedores de su red que acepten su cobertura de salud. Asegúrese de conseguir un proveedor que esté en su red para no pagar más de lo necesario. </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r>
              <a:rPr lang="es-ES_tradnl" dirty="0" smtClean="0"/>
              <a:t>Si necesita ver a un especialista, puede seguir los mismos pasos. Pero recuerde que algunos especialistas requieren autorización previa de su seguro o un referido de otro doctor.</a:t>
            </a:r>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marL="171432" indent="-171432" eaLnBrk="1" fontAlgn="auto" hangingPunct="1">
              <a:spcBef>
                <a:spcPts val="0"/>
              </a:spcBef>
              <a:spcAft>
                <a:spcPts val="0"/>
              </a:spcAft>
              <a:buFont typeface="Arial" panose="020B0604020202020204" pitchFamily="34" charset="0"/>
              <a:buChar char="•"/>
              <a:defRPr/>
            </a:pPr>
            <a:endParaRPr lang="es-ES_tradnl" dirty="0" smtClean="0"/>
          </a:p>
          <a:p>
            <a:pPr eaLnBrk="1" fontAlgn="auto" hangingPunct="1">
              <a:spcBef>
                <a:spcPts val="0"/>
              </a:spcBef>
              <a:spcAft>
                <a:spcPts val="0"/>
              </a:spcAft>
              <a:defRPr/>
            </a:pPr>
            <a:r>
              <a:rPr lang="es-ES_tradnl" b="1" dirty="0" smtClean="0">
                <a:solidFill>
                  <a:prstClr val="black"/>
                </a:solidFill>
              </a:rPr>
              <a:t>Participación de la audiencia</a:t>
            </a:r>
            <a:endParaRPr lang="es-ES_tradnl" dirty="0" smtClean="0">
              <a:solidFill>
                <a:prstClr val="black"/>
              </a:solidFill>
            </a:endParaRPr>
          </a:p>
          <a:p>
            <a:pPr marL="174913" indent="-174913" eaLnBrk="1" fontAlgn="auto" hangingPunct="1">
              <a:spcBef>
                <a:spcPts val="0"/>
              </a:spcBef>
              <a:spcAft>
                <a:spcPts val="0"/>
              </a:spcAft>
              <a:buFont typeface="Arial" panose="020B0604020202020204" pitchFamily="34" charset="0"/>
              <a:buChar char="•"/>
              <a:defRPr/>
            </a:pPr>
            <a:r>
              <a:rPr lang="es-ES_tradnl" dirty="0" smtClean="0">
                <a:solidFill>
                  <a:prstClr val="black"/>
                </a:solidFill>
              </a:rPr>
              <a:t>Pregúntele a la audiencia que alcen la mano los que tienen un proveedor de cuidado primario. </a:t>
            </a:r>
          </a:p>
          <a:p>
            <a:pPr marL="174913" indent="-174913" eaLnBrk="1" fontAlgn="auto" hangingPunct="1">
              <a:spcBef>
                <a:spcPts val="0"/>
              </a:spcBef>
              <a:spcAft>
                <a:spcPts val="0"/>
              </a:spcAft>
              <a:buFont typeface="Arial" panose="020B0604020202020204" pitchFamily="34" charset="0"/>
              <a:buChar char="•"/>
              <a:defRPr/>
            </a:pPr>
            <a:r>
              <a:rPr lang="es-ES_tradnl" dirty="0" smtClean="0">
                <a:solidFill>
                  <a:prstClr val="black"/>
                </a:solidFill>
              </a:rPr>
              <a:t>A los que sí tienen un proveedor, pregúnteles cómo lo encontraron. </a:t>
            </a:r>
          </a:p>
          <a:p>
            <a:pPr marL="174913" indent="-174913" eaLnBrk="1" fontAlgn="auto" hangingPunct="1">
              <a:spcBef>
                <a:spcPts val="0"/>
              </a:spcBef>
              <a:spcAft>
                <a:spcPts val="0"/>
              </a:spcAft>
              <a:buFont typeface="Arial" panose="020B0604020202020204" pitchFamily="34" charset="0"/>
              <a:buChar char="•"/>
              <a:defRPr/>
            </a:pPr>
            <a:r>
              <a:rPr lang="es-ES_tradnl" dirty="0" smtClean="0">
                <a:solidFill>
                  <a:prstClr val="black"/>
                </a:solidFill>
              </a:rPr>
              <a:t>A los que no tienen, pregúnteles por qué no tienen uno. </a:t>
            </a:r>
            <a:endParaRPr lang="es-ES_tradnl" dirty="0" smtClean="0"/>
          </a:p>
          <a:p>
            <a:pPr eaLnBrk="1" fontAlgn="auto" hangingPunct="1">
              <a:spcBef>
                <a:spcPts val="0"/>
              </a:spcBef>
              <a:spcAft>
                <a:spcPts val="0"/>
              </a:spcAft>
              <a:defRPr/>
            </a:pPr>
            <a:endParaRPr lang="en-US" dirty="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0C3F4BF-4D48-7F47-8AC8-8463614E0219}" type="slidenum">
              <a:rPr lang="en-US" altLang="en-US">
                <a:solidFill>
                  <a:srgbClr val="000000"/>
                </a:solidFill>
              </a:rPr>
              <a:pPr fontAlgn="base">
                <a:spcBef>
                  <a:spcPct val="0"/>
                </a:spcBef>
                <a:spcAft>
                  <a:spcPct val="0"/>
                </a:spcAft>
              </a:pPr>
              <a:t>17</a:t>
            </a:fld>
            <a:endParaRPr lang="en-US" altLang="en-US">
              <a:solidFill>
                <a:srgbClr val="000000"/>
              </a:solidFill>
            </a:endParaRPr>
          </a:p>
        </p:txBody>
      </p:sp>
    </p:spTree>
    <p:extLst>
      <p:ext uri="{BB962C8B-B14F-4D97-AF65-F5344CB8AC3E}">
        <p14:creationId xmlns:p14="http://schemas.microsoft.com/office/powerpoint/2010/main" val="203953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spcBef>
                <a:spcPct val="0"/>
              </a:spcBef>
              <a:buFontTx/>
              <a:buChar char="•"/>
            </a:pPr>
            <a:r>
              <a:rPr lang="es-ES_tradnl" altLang="en-US" dirty="0"/>
              <a:t>El paso 5 de la guía es simple. Ahora que ha encontrado un proveedor, es el momento de hacer una cita. </a:t>
            </a:r>
          </a:p>
          <a:p>
            <a:pPr marL="169863" indent="-169863" eaLnBrk="1" hangingPunct="1">
              <a:spcBef>
                <a:spcPct val="0"/>
              </a:spcBef>
              <a:buFontTx/>
              <a:buChar char="•"/>
            </a:pPr>
            <a:endParaRPr lang="es-ES_tradnl" altLang="en-US" dirty="0"/>
          </a:p>
          <a:p>
            <a:pPr marL="169863" indent="-169863" eaLnBrk="1" hangingPunct="1">
              <a:spcBef>
                <a:spcPct val="0"/>
              </a:spcBef>
              <a:buFontTx/>
              <a:buChar char="•"/>
            </a:pPr>
            <a:r>
              <a:rPr lang="es-ES_tradnl" altLang="en-US" dirty="0"/>
              <a:t>Cuando llame, dígale la razón de su visita, como por ejemplo un examen anual o una enfermedad. Si está enfermo y necesita atención médica a la brevedad, dígale al proveedor. Ellos quizás puedan verlo/a ese mismo día. </a:t>
            </a:r>
          </a:p>
          <a:p>
            <a:pPr marL="169863" indent="-169863" eaLnBrk="1" hangingPunct="1">
              <a:spcBef>
                <a:spcPct val="0"/>
              </a:spcBef>
              <a:buFontTx/>
              <a:buChar char="•"/>
            </a:pPr>
            <a:endParaRPr lang="es-ES_tradnl" altLang="en-US" dirty="0"/>
          </a:p>
          <a:p>
            <a:pPr marL="169863" indent="-169863" eaLnBrk="1" hangingPunct="1">
              <a:spcBef>
                <a:spcPct val="0"/>
              </a:spcBef>
              <a:buFontTx/>
              <a:buChar char="•"/>
            </a:pPr>
            <a:r>
              <a:rPr lang="es-ES_tradnl" altLang="en-US" dirty="0"/>
              <a:t>Si está llamando al consultorio por primera vez, pregúnteles si aceptan nuevos pacientes. Puede tomar un tiempo hacer una cita si es un paciente nuevo. </a:t>
            </a:r>
          </a:p>
          <a:p>
            <a:pPr marL="169863" indent="-169863" eaLnBrk="1" hangingPunct="1">
              <a:spcBef>
                <a:spcPct val="0"/>
              </a:spcBef>
              <a:buFontTx/>
              <a:buChar char="•"/>
            </a:pPr>
            <a:endParaRPr lang="es-ES_tradnl" altLang="en-US" dirty="0"/>
          </a:p>
          <a:p>
            <a:pPr marL="169863" indent="-169863" eaLnBrk="1" hangingPunct="1">
              <a:spcBef>
                <a:spcPct val="0"/>
              </a:spcBef>
              <a:buFontTx/>
              <a:buChar char="•"/>
            </a:pPr>
            <a:r>
              <a:rPr lang="es-ES_tradnl" altLang="en-US" dirty="0"/>
              <a:t>También querrá confirmar que aceptan su cobertura. Recuerde, pagará más si visita un proveedor que está fuera de su red. </a:t>
            </a:r>
          </a:p>
          <a:p>
            <a:pPr marL="169863" indent="-169863" eaLnBrk="1" hangingPunct="1">
              <a:spcBef>
                <a:spcPct val="0"/>
              </a:spcBef>
              <a:buFontTx/>
              <a:buChar char="•"/>
            </a:pPr>
            <a:endParaRPr lang="es-ES_tradnl" altLang="en-US" dirty="0"/>
          </a:p>
          <a:p>
            <a:pPr marL="169863" indent="-169863" eaLnBrk="1" hangingPunct="1">
              <a:spcBef>
                <a:spcPct val="0"/>
              </a:spcBef>
              <a:buFontTx/>
              <a:buChar char="•"/>
            </a:pPr>
            <a:r>
              <a:rPr lang="es-ES_tradnl" altLang="en-US" dirty="0"/>
              <a:t>También dígale si usted tiene alguna necesitad específica, como servicios de traducción o equipo médico accesible. </a:t>
            </a:r>
          </a:p>
          <a:p>
            <a:pPr marL="169863" indent="-169863" eaLnBrk="1" hangingPunct="1">
              <a:spcBef>
                <a:spcPct val="0"/>
              </a:spcBef>
              <a:buFontTx/>
              <a:buChar char="•"/>
            </a:pPr>
            <a:endParaRPr lang="es-ES_tradnl" altLang="en-US" dirty="0"/>
          </a:p>
          <a:p>
            <a:pPr marL="169863" indent="-169863" eaLnBrk="1" hangingPunct="1">
              <a:spcBef>
                <a:spcPct val="0"/>
              </a:spcBef>
              <a:buFontTx/>
              <a:buChar char="•"/>
            </a:pPr>
            <a:r>
              <a:rPr lang="es-ES_tradnl" altLang="en-US" dirty="0"/>
              <a:t>Esté preparado para darles su nombre, fecha de nacimiento, dirección e información de seguro médico. </a:t>
            </a:r>
          </a:p>
          <a:p>
            <a:pPr marL="169863" indent="-169863" eaLnBrk="1" hangingPunct="1">
              <a:spcBef>
                <a:spcPct val="0"/>
              </a:spcBef>
              <a:buFontTx/>
              <a:buChar char="•"/>
            </a:pPr>
            <a:endParaRPr lang="es-ES_tradnl" altLang="en-US" dirty="0"/>
          </a:p>
          <a:p>
            <a:pPr marL="169863" indent="-169863" eaLnBrk="1" hangingPunct="1">
              <a:spcBef>
                <a:spcPct val="0"/>
              </a:spcBef>
              <a:buFontTx/>
              <a:buChar char="•"/>
            </a:pPr>
            <a:r>
              <a:rPr lang="es-ES_tradnl" altLang="en-US" dirty="0"/>
              <a:t>Pregúntele qué debería llevar con usted a la cita. Pregunte </a:t>
            </a:r>
            <a:r>
              <a:rPr lang="es-ES_tradnl" altLang="en-US" dirty="0" smtClean="0"/>
              <a:t>sobre como cancelar la </a:t>
            </a:r>
            <a:r>
              <a:rPr lang="es-ES_tradnl" altLang="en-US" dirty="0"/>
              <a:t>p</a:t>
            </a:r>
            <a:r>
              <a:rPr lang="en-US" altLang="en-US" dirty="0"/>
              <a:t>ó</a:t>
            </a:r>
            <a:r>
              <a:rPr lang="es-ES_tradnl" altLang="en-US" dirty="0" smtClean="0"/>
              <a:t>liza, </a:t>
            </a:r>
            <a:r>
              <a:rPr lang="es-ES_tradnl" altLang="en-US" dirty="0"/>
              <a:t>en caso de que haya cargos por cancelación o por perderse la cita. </a:t>
            </a:r>
          </a:p>
          <a:p>
            <a:pPr marL="169863" indent="-169863" eaLnBrk="1" hangingPunct="1">
              <a:spcBef>
                <a:spcPct val="0"/>
              </a:spcBef>
              <a:buFontTx/>
              <a:buChar char="•"/>
            </a:pPr>
            <a:endParaRPr lang="es-ES_tradnl" altLang="en-US" dirty="0"/>
          </a:p>
          <a:p>
            <a:pPr marL="169863" indent="-169863" eaLnBrk="1" hangingPunct="1">
              <a:spcBef>
                <a:spcPct val="0"/>
              </a:spcBef>
              <a:buFontTx/>
              <a:buChar char="•"/>
            </a:pPr>
            <a:r>
              <a:rPr lang="es-ES_tradnl" altLang="en-US" dirty="0"/>
              <a:t>Asegúrese de escribir la fecha y la hora de su cita en un calendario y configure un recordatorio para ayudarle a recordar su cita.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C2C0046-A345-B842-86F3-6373E8911954}" type="slidenum">
              <a:rPr lang="en-US" altLang="en-US">
                <a:solidFill>
                  <a:srgbClr val="000000"/>
                </a:solidFill>
              </a:rPr>
              <a:pPr fontAlgn="base">
                <a:spcBef>
                  <a:spcPct val="0"/>
                </a:spcBef>
                <a:spcAft>
                  <a:spcPct val="0"/>
                </a:spcAft>
              </a:pPr>
              <a:t>18</a:t>
            </a:fld>
            <a:endParaRPr lang="en-US" altLang="en-US">
              <a:solidFill>
                <a:srgbClr val="000000"/>
              </a:solidFill>
            </a:endParaRPr>
          </a:p>
        </p:txBody>
      </p:sp>
    </p:spTree>
    <p:extLst>
      <p:ext uri="{BB962C8B-B14F-4D97-AF65-F5344CB8AC3E}">
        <p14:creationId xmlns:p14="http://schemas.microsoft.com/office/powerpoint/2010/main" val="27459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x-none" dirty="0" smtClean="0"/>
              <a:t>Paso 6 prepárese para su visita</a:t>
            </a:r>
          </a:p>
          <a:p>
            <a:pPr marL="171432" indent="-171432" eaLnBrk="1" fontAlgn="auto" hangingPunct="1">
              <a:spcBef>
                <a:spcPts val="0"/>
              </a:spcBef>
              <a:spcAft>
                <a:spcPts val="0"/>
              </a:spcAft>
              <a:buFont typeface="Arial" panose="020B0604020202020204" pitchFamily="34" charset="0"/>
              <a:buChar char="•"/>
              <a:defRPr/>
            </a:pPr>
            <a:endParaRPr lang="x-none"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Asegúrese de tener su tarjeta de seguro m</a:t>
            </a:r>
            <a:r>
              <a:rPr lang="en-US" dirty="0" err="1" smtClean="0"/>
              <a:t>é</a:t>
            </a:r>
            <a:r>
              <a:rPr lang="x-none" dirty="0" smtClean="0"/>
              <a:t>dico, identificación con fotografía, su lista de medicamentos y cualquier otro tipo de formulario y documentación necesarios. Recuerde llevar dinero para su </a:t>
            </a:r>
            <a:r>
              <a:rPr lang="x-none" dirty="0" err="1" smtClean="0"/>
              <a:t>co</a:t>
            </a:r>
            <a:r>
              <a:rPr lang="x-none" dirty="0" smtClean="0"/>
              <a:t>-pago.</a:t>
            </a:r>
          </a:p>
          <a:p>
            <a:pPr eaLnBrk="1" fontAlgn="auto" hangingPunct="1">
              <a:spcBef>
                <a:spcPts val="0"/>
              </a:spcBef>
              <a:spcAft>
                <a:spcPts val="0"/>
              </a:spcAft>
              <a:defRPr/>
            </a:pPr>
            <a:endParaRPr lang="x-none"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La lista de sus medicamentos ayudar</a:t>
            </a:r>
            <a:r>
              <a:rPr lang="en-US" dirty="0" err="1" smtClean="0"/>
              <a:t>á</a:t>
            </a:r>
            <a:r>
              <a:rPr lang="en-US" dirty="0" smtClean="0"/>
              <a:t> a</a:t>
            </a:r>
            <a:r>
              <a:rPr lang="x-none" dirty="0" smtClean="0"/>
              <a:t> que tanto usted como su proveedor de salud estén informados y sepa</a:t>
            </a:r>
            <a:r>
              <a:rPr lang="en-US" dirty="0" smtClean="0"/>
              <a:t>n</a:t>
            </a:r>
            <a:r>
              <a:rPr lang="x-none" dirty="0" smtClean="0"/>
              <a:t> cuando necesite rellenar su prescripción. Incluya los nombres de los medicamentos, así como sus dosis y la frecuencia en que los toma,</a:t>
            </a:r>
          </a:p>
          <a:p>
            <a:pPr eaLnBrk="1" fontAlgn="auto" hangingPunct="1">
              <a:spcBef>
                <a:spcPts val="0"/>
              </a:spcBef>
              <a:spcAft>
                <a:spcPts val="0"/>
              </a:spcAft>
              <a:defRPr/>
            </a:pPr>
            <a:endParaRPr lang="x-none"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Trate de llegar lo m</a:t>
            </a:r>
            <a:r>
              <a:rPr lang="en-US" dirty="0" err="1" smtClean="0"/>
              <a:t>á</a:t>
            </a:r>
            <a:r>
              <a:rPr lang="x-none" dirty="0" smtClean="0"/>
              <a:t>s temprano posible, ya que </a:t>
            </a:r>
            <a:r>
              <a:rPr lang="en-US" dirty="0" err="1" smtClean="0"/>
              <a:t>pueden</a:t>
            </a:r>
            <a:r>
              <a:rPr lang="en-US" dirty="0" smtClean="0"/>
              <a:t> </a:t>
            </a:r>
            <a:r>
              <a:rPr lang="en-US" dirty="0" err="1" smtClean="0"/>
              <a:t>haber</a:t>
            </a:r>
            <a:r>
              <a:rPr lang="x-none" dirty="0" smtClean="0"/>
              <a:t> </a:t>
            </a:r>
            <a:r>
              <a:rPr lang="x-none" dirty="0" smtClean="0"/>
              <a:t>formularios adicionales por llenar.</a:t>
            </a:r>
          </a:p>
          <a:p>
            <a:pPr eaLnBrk="1" fontAlgn="auto" hangingPunct="1">
              <a:spcBef>
                <a:spcPts val="0"/>
              </a:spcBef>
              <a:spcAft>
                <a:spcPts val="0"/>
              </a:spcAft>
              <a:defRPr/>
            </a:pPr>
            <a:endParaRPr lang="x-none"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Recuerde tomar un rol activo en el cuidado de su salud. Piense en las preguntas que podr</a:t>
            </a:r>
            <a:r>
              <a:rPr lang="en-US" dirty="0" err="1" smtClean="0"/>
              <a:t>í</a:t>
            </a:r>
            <a:r>
              <a:rPr lang="x-none" dirty="0" smtClean="0"/>
              <a:t>a tener durante su cita y escríbalas para que no se olvide.</a:t>
            </a:r>
          </a:p>
          <a:p>
            <a:pPr marL="171450" indent="-171450" eaLnBrk="1" fontAlgn="auto" hangingPunct="1">
              <a:spcBef>
                <a:spcPts val="0"/>
              </a:spcBef>
              <a:spcAft>
                <a:spcPts val="0"/>
              </a:spcAft>
              <a:buFont typeface="Arial" panose="020B0604020202020204" pitchFamily="34" charset="0"/>
              <a:buChar char="•"/>
              <a:defRPr/>
            </a:pPr>
            <a:endParaRPr lang="x-none"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También recuerd</a:t>
            </a:r>
            <a:r>
              <a:rPr lang="en-US" dirty="0" smtClean="0"/>
              <a:t>e</a:t>
            </a:r>
            <a:r>
              <a:rPr lang="x-none" dirty="0" smtClean="0"/>
              <a:t> que debe sentirse cómodo con su proveedor de salud. Usted tiene el derecho de ser respetado y que su información se mantenga privada.</a:t>
            </a:r>
          </a:p>
          <a:p>
            <a:pPr marL="171450" indent="-171450" eaLnBrk="1" fontAlgn="auto" hangingPunct="1">
              <a:spcBef>
                <a:spcPts val="0"/>
              </a:spcBef>
              <a:spcAft>
                <a:spcPts val="0"/>
              </a:spcAft>
              <a:buFont typeface="Arial" panose="020B0604020202020204" pitchFamily="34" charset="0"/>
              <a:buChar char="•"/>
              <a:defRPr/>
            </a:pPr>
            <a:endParaRPr lang="x-none" dirty="0" smtClean="0"/>
          </a:p>
          <a:p>
            <a:pPr marL="171432" indent="-171432" eaLnBrk="1" fontAlgn="auto" hangingPunct="1">
              <a:spcBef>
                <a:spcPts val="0"/>
              </a:spcBef>
              <a:spcAft>
                <a:spcPts val="0"/>
              </a:spcAft>
              <a:buFont typeface="Arial" panose="020B0604020202020204" pitchFamily="34" charset="0"/>
              <a:buChar char="•"/>
              <a:defRPr/>
            </a:pPr>
            <a:endParaRPr lang="x-none" dirty="0" smtClean="0"/>
          </a:p>
          <a:p>
            <a:pPr eaLnBrk="1" fontAlgn="auto" hangingPunct="1">
              <a:spcBef>
                <a:spcPts val="0"/>
              </a:spcBef>
              <a:spcAft>
                <a:spcPts val="0"/>
              </a:spcAft>
              <a:defRPr/>
            </a:pPr>
            <a:r>
              <a:rPr lang="x-none" b="1" dirty="0" smtClean="0"/>
              <a:t>Participación de la audiencia:</a:t>
            </a:r>
          </a:p>
          <a:p>
            <a:pPr eaLnBrk="1" fontAlgn="auto" hangingPunct="1">
              <a:spcBef>
                <a:spcPts val="0"/>
              </a:spcBef>
              <a:spcAft>
                <a:spcPts val="0"/>
              </a:spcAft>
              <a:defRPr/>
            </a:pPr>
            <a:endParaRPr lang="x-none" b="1"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Lleve copias de su historial m</a:t>
            </a:r>
            <a:r>
              <a:rPr lang="en-US" dirty="0" err="1" smtClean="0"/>
              <a:t>é</a:t>
            </a:r>
            <a:r>
              <a:rPr lang="x-none" dirty="0" smtClean="0"/>
              <a:t>dico y pida a los participantes que lo llenen de la mejor manera posible. http://www.fda.gov/downloads/AboutFDA/ReportsManualsForms/Forms/UCM095018.pdf</a:t>
            </a:r>
          </a:p>
          <a:p>
            <a:pPr eaLnBrk="1" fontAlgn="auto" hangingPunct="1">
              <a:spcBef>
                <a:spcPts val="0"/>
              </a:spcBef>
              <a:spcAft>
                <a:spcPts val="0"/>
              </a:spcAft>
              <a:defRPr/>
            </a:pPr>
            <a:endParaRPr lang="x-none"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Pida a la audiencia que comparta algunas preguntas que quieren hacer cuando tienen una cita con su proveedor de salud.</a:t>
            </a:r>
          </a:p>
          <a:p>
            <a:pPr eaLnBrk="1" fontAlgn="auto" hangingPunct="1">
              <a:spcBef>
                <a:spcPts val="0"/>
              </a:spcBef>
              <a:spcAft>
                <a:spcPts val="0"/>
              </a:spcAft>
              <a:defRPr/>
            </a:pPr>
            <a:endParaRPr lang="x-none" dirty="0" smtClean="0"/>
          </a:p>
          <a:p>
            <a:pPr marL="171450" indent="-171450" eaLnBrk="1" fontAlgn="auto" hangingPunct="1">
              <a:spcBef>
                <a:spcPts val="0"/>
              </a:spcBef>
              <a:spcAft>
                <a:spcPts val="0"/>
              </a:spcAft>
              <a:buFont typeface="Arial" panose="020B0604020202020204" pitchFamily="34" charset="0"/>
              <a:buChar char="•"/>
              <a:defRPr/>
            </a:pPr>
            <a:r>
              <a:rPr lang="x-none" dirty="0" smtClean="0"/>
              <a:t>Pida a la audiencia que piense sobre el historial m</a:t>
            </a:r>
            <a:r>
              <a:rPr lang="en-US" dirty="0" err="1" smtClean="0"/>
              <a:t>é</a:t>
            </a:r>
            <a:r>
              <a:rPr lang="x-none" dirty="0" smtClean="0"/>
              <a:t>dico de su familia y que escriban cualquier condición que puedan tener/tuvieron sus padres, hermanos y abuelos. Si no lo saben, pídales que hablen con sus familias al respecto. </a:t>
            </a:r>
            <a:r>
              <a:rPr lang="en-US" dirty="0" err="1" smtClean="0"/>
              <a:t>Recuérdeles</a:t>
            </a:r>
            <a:r>
              <a:rPr lang="en-US" dirty="0" smtClean="0"/>
              <a:t> </a:t>
            </a:r>
            <a:r>
              <a:rPr lang="x-none" dirty="0" smtClean="0"/>
              <a:t>que muchas condiciones son prevenibles y que esta información puede ser útil para que sus proveedores de salud las prevenga o diagnostique de manera temprana, para tener las mejores probabilidades de curarse.</a:t>
            </a:r>
          </a:p>
          <a:p>
            <a:pPr marL="171432" indent="-171432" eaLnBrk="1" fontAlgn="auto" hangingPunct="1">
              <a:spcBef>
                <a:spcPts val="0"/>
              </a:spcBef>
              <a:spcAft>
                <a:spcPts val="0"/>
              </a:spcAft>
              <a:buFont typeface="Arial" panose="020B0604020202020204" pitchFamily="34" charset="0"/>
              <a:buChar char="•"/>
              <a:defRPr/>
            </a:pPr>
            <a:endParaRPr lang="x-none" dirty="0" smtClean="0"/>
          </a:p>
          <a:p>
            <a:pPr eaLnBrk="1" fontAlgn="auto" hangingPunct="1">
              <a:spcBef>
                <a:spcPts val="0"/>
              </a:spcBef>
              <a:spcAft>
                <a:spcPts val="0"/>
              </a:spcAft>
              <a:defRPr/>
            </a:pPr>
            <a:endParaRPr lang="x-none" dirty="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F2FB99F-6D6F-D545-BF97-D199E5115142}" type="slidenum">
              <a:rPr lang="en-US" altLang="en-US">
                <a:solidFill>
                  <a:srgbClr val="000000"/>
                </a:solidFill>
              </a:rPr>
              <a:pPr fontAlgn="base">
                <a:spcBef>
                  <a:spcPct val="0"/>
                </a:spcBef>
                <a:spcAft>
                  <a:spcPct val="0"/>
                </a:spcAft>
              </a:pPr>
              <a:t>19</a:t>
            </a:fld>
            <a:endParaRPr lang="en-US" altLang="en-US">
              <a:solidFill>
                <a:srgbClr val="000000"/>
              </a:solidFill>
            </a:endParaRPr>
          </a:p>
        </p:txBody>
      </p:sp>
    </p:spTree>
    <p:extLst>
      <p:ext uri="{BB962C8B-B14F-4D97-AF65-F5344CB8AC3E}">
        <p14:creationId xmlns:p14="http://schemas.microsoft.com/office/powerpoint/2010/main" val="45112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x-none" b="0" baseline="0" noProof="0" dirty="0" smtClean="0"/>
              <a:t>Antes de empezar, les quiero preguntar algo. Esta bien si usted no quiere levantar la mano, pero </a:t>
            </a:r>
            <a:r>
              <a:rPr lang="es-ES" b="0" baseline="0" noProof="0" dirty="0" smtClean="0"/>
              <a:t>seguro que a las otras personas</a:t>
            </a:r>
            <a:r>
              <a:rPr lang="x-none" b="0" baseline="0" noProof="0" dirty="0" smtClean="0"/>
              <a:t> </a:t>
            </a:r>
            <a:r>
              <a:rPr lang="es-ES" b="0" baseline="0" noProof="0" dirty="0" smtClean="0"/>
              <a:t>les gustaría saber que</a:t>
            </a:r>
            <a:r>
              <a:rPr lang="x-none" b="0" baseline="0" noProof="0" dirty="0" smtClean="0"/>
              <a:t> no son l</a:t>
            </a:r>
            <a:r>
              <a:rPr lang="es-ES" b="0" baseline="0" noProof="0" dirty="0" smtClean="0"/>
              <a:t>a</a:t>
            </a:r>
            <a:r>
              <a:rPr lang="x-none" b="0" baseline="0" noProof="0" dirty="0" smtClean="0"/>
              <a:t>s únic</a:t>
            </a:r>
            <a:r>
              <a:rPr lang="es-ES" b="0" baseline="0" noProof="0" dirty="0" smtClean="0"/>
              <a:t>a</a:t>
            </a:r>
            <a:r>
              <a:rPr lang="x-none" b="0" baseline="0" noProof="0" dirty="0" smtClean="0"/>
              <a:t>s. </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(lea todas las preguntas) </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Si usted respondió </a:t>
            </a:r>
            <a:r>
              <a:rPr lang="es-ES" b="0" baseline="0" noProof="0" dirty="0" smtClean="0"/>
              <a:t>que </a:t>
            </a:r>
            <a:r>
              <a:rPr lang="x-none" b="0" baseline="0" noProof="0" dirty="0" smtClean="0"/>
              <a:t>si a tod</a:t>
            </a:r>
            <a:r>
              <a:rPr lang="es-ES" b="0" baseline="0" noProof="0" dirty="0" smtClean="0"/>
              <a:t>a</a:t>
            </a:r>
            <a:r>
              <a:rPr lang="x-none" b="0" baseline="0" noProof="0" dirty="0" smtClean="0"/>
              <a:t>s las preguntas, est</a:t>
            </a:r>
            <a:r>
              <a:rPr lang="es-ES" b="0" baseline="0" noProof="0" dirty="0" smtClean="0"/>
              <a:t>á</a:t>
            </a:r>
            <a:r>
              <a:rPr lang="x-none" b="0" baseline="0" noProof="0" dirty="0" smtClean="0"/>
              <a:t> en el lugar correcto. Y no est</a:t>
            </a:r>
            <a:r>
              <a:rPr lang="es-ES" b="0" baseline="0" noProof="0" dirty="0" smtClean="0"/>
              <a:t>á</a:t>
            </a:r>
            <a:r>
              <a:rPr lang="x-none" b="0" baseline="0" noProof="0" dirty="0" smtClean="0"/>
              <a:t> solo(a)</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Les quiero preguntar una cosa m</a:t>
            </a:r>
            <a:r>
              <a:rPr lang="es-ES" b="0" baseline="0" noProof="0" dirty="0" smtClean="0"/>
              <a:t>á</a:t>
            </a:r>
            <a:r>
              <a:rPr lang="x-none" b="0" baseline="0" noProof="0" dirty="0" smtClean="0"/>
              <a:t>s. </a:t>
            </a:r>
            <a:r>
              <a:rPr lang="es-ES" b="0" baseline="0" noProof="0" dirty="0" smtClean="0"/>
              <a:t>¿</a:t>
            </a:r>
            <a:r>
              <a:rPr lang="x-none" b="0" baseline="0" noProof="0" dirty="0" smtClean="0"/>
              <a:t>Qu</a:t>
            </a:r>
            <a:r>
              <a:rPr lang="es-ES" b="0" baseline="0" noProof="0" dirty="0" smtClean="0"/>
              <a:t>é</a:t>
            </a:r>
            <a:r>
              <a:rPr lang="x-none" b="0" baseline="0" noProof="0" dirty="0" smtClean="0"/>
              <a:t> los trajo aquí, y que esperan aprender?</a:t>
            </a:r>
          </a:p>
          <a:p>
            <a:pPr marL="0" indent="0">
              <a:buFont typeface="Arial" panose="020B0604020202020204" pitchFamily="34" charset="0"/>
              <a:buNone/>
            </a:pPr>
            <a:r>
              <a:rPr lang="x-none" b="0" baseline="0" noProof="0" dirty="0" smtClean="0"/>
              <a:t>(NOTA PARA EL PRESENTADOR: Si usted puede escribir las respuestas de que los trajo aquí y que quieren aprender, por favor comparta las respuestas </a:t>
            </a:r>
            <a:r>
              <a:rPr lang="es-ES" b="0" baseline="0" noProof="0" dirty="0" smtClean="0"/>
              <a:t>mandándolas a</a:t>
            </a:r>
            <a:r>
              <a:rPr lang="x-none" b="0" baseline="0" noProof="0" dirty="0" smtClean="0"/>
              <a:t> coveragetocare@cms.hhs.gov. Estas respuestas nos pueden ayudar a mejorar los materiales que distribuimos.)</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Hoy vamos a hablar sobre </a:t>
            </a:r>
            <a:r>
              <a:rPr lang="es-ES" b="0" baseline="0" noProof="0" dirty="0" smtClean="0"/>
              <a:t>los </a:t>
            </a:r>
            <a:r>
              <a:rPr lang="x-none" b="0" baseline="0" noProof="0" dirty="0" smtClean="0"/>
              <a:t>recursos que usted puede usar para cambiar algunos de esos Si a No, y también vamos a cubrir muchas de las cosas que usted quiere aprender.</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Durante nuestra conversación, yo voy a mostrarles algunas </a:t>
            </a:r>
            <a:r>
              <a:rPr lang="es-ES" b="0" baseline="0" noProof="0" dirty="0" smtClean="0"/>
              <a:t>páginas </a:t>
            </a:r>
            <a:r>
              <a:rPr lang="x-none" b="0" baseline="0" noProof="0" dirty="0" smtClean="0"/>
              <a:t>de </a:t>
            </a:r>
            <a:r>
              <a:rPr lang="es-ES" b="0" baseline="0" noProof="0" dirty="0" smtClean="0"/>
              <a:t>Internet</a:t>
            </a:r>
            <a:r>
              <a:rPr lang="x-none" b="0" baseline="0" noProof="0" dirty="0" smtClean="0"/>
              <a:t> que lo pueden ayudar en su </a:t>
            </a:r>
            <a:r>
              <a:rPr lang="es-ES" b="0" baseline="0" noProof="0" dirty="0" smtClean="0"/>
              <a:t>trayectoria</a:t>
            </a:r>
            <a:r>
              <a:rPr lang="x-none" b="0" baseline="0" noProof="0" dirty="0" smtClean="0"/>
              <a:t>. No </a:t>
            </a:r>
            <a:r>
              <a:rPr lang="es-ES" b="0" baseline="0" noProof="0" dirty="0" smtClean="0"/>
              <a:t>tiene que escribirlo porque l</a:t>
            </a:r>
            <a:r>
              <a:rPr lang="x-none" b="0" baseline="0" noProof="0" dirty="0" smtClean="0"/>
              <a:t>os recursos y las paginas de</a:t>
            </a:r>
            <a:r>
              <a:rPr lang="es-ES" b="0" baseline="0" noProof="0" dirty="0" smtClean="0"/>
              <a:t> Internet</a:t>
            </a:r>
            <a:r>
              <a:rPr lang="x-none" b="0" baseline="0" noProof="0" dirty="0" smtClean="0"/>
              <a:t> están escritas en el folleto que tienen. </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Cuando termine esta sesión, usted debería estar mas familiarizado con los términos de la cobertura de salud, como encontrar un proveedor de salud y </a:t>
            </a:r>
            <a:r>
              <a:rPr lang="es-ES" b="0" baseline="0" noProof="0" dirty="0" smtClean="0"/>
              <a:t>saber </a:t>
            </a:r>
            <a:r>
              <a:rPr lang="x-none" b="0" baseline="0" noProof="0" dirty="0" smtClean="0"/>
              <a:t>a donde ir si tiene preguntas sobre su cobertura de salud. Hoy vamos a cubrir mucha información. No espero que todos se acuerden de cada detalle, pero espero que reconozcan en que etapa están de su </a:t>
            </a:r>
            <a:r>
              <a:rPr lang="es-ES" b="0" baseline="0" noProof="0" dirty="0" smtClean="0"/>
              <a:t>trayectoria</a:t>
            </a:r>
            <a:r>
              <a:rPr lang="x-none" b="0" baseline="0" noProof="0" dirty="0" smtClean="0"/>
              <a:t> de </a:t>
            </a:r>
            <a:r>
              <a:rPr lang="es-ES" b="0" baseline="0" noProof="0" dirty="0" smtClean="0"/>
              <a:t>la </a:t>
            </a:r>
            <a:r>
              <a:rPr lang="x-none" b="0" baseline="0" noProof="0" dirty="0" smtClean="0"/>
              <a:t>cobertura al cuidado de su salud. También espero que tomen partes de esta información para ayudarse a si mismos y a su familia </a:t>
            </a:r>
            <a:r>
              <a:rPr lang="es-ES" b="0" baseline="0" noProof="0" dirty="0" smtClean="0"/>
              <a:t>a </a:t>
            </a:r>
            <a:r>
              <a:rPr lang="x-none" b="0" baseline="0" noProof="0" dirty="0" smtClean="0"/>
              <a:t>encontrar la cobertura de salud necesaria, y que </a:t>
            </a:r>
            <a:r>
              <a:rPr lang="es-ES" b="0" baseline="0" noProof="0" dirty="0" smtClean="0"/>
              <a:t>utilice La G</a:t>
            </a:r>
            <a:r>
              <a:rPr lang="x-none" b="0" baseline="0" noProof="0" dirty="0" smtClean="0"/>
              <a:t>uía mientras </a:t>
            </a:r>
            <a:r>
              <a:rPr lang="es-ES" b="0" baseline="0" noProof="0" dirty="0" smtClean="0"/>
              <a:t>continua en su trayectoria </a:t>
            </a:r>
            <a:r>
              <a:rPr lang="x-none" b="0" baseline="0" noProof="0" dirty="0" smtClean="0"/>
              <a:t>a una vida m</a:t>
            </a:r>
            <a:r>
              <a:rPr lang="es-ES" b="0" baseline="0" noProof="0" dirty="0" smtClean="0"/>
              <a:t>á</a:t>
            </a:r>
            <a:r>
              <a:rPr lang="x-none" b="0" baseline="0" noProof="0" dirty="0" smtClean="0"/>
              <a:t>s larga y saludable.  </a:t>
            </a:r>
          </a:p>
          <a:p>
            <a:pPr marL="171432" indent="-171432">
              <a:buFont typeface="Arial" panose="020B0604020202020204" pitchFamily="34" charset="0"/>
              <a:buChar char="•"/>
            </a:pPr>
            <a:endParaRPr lang="x-none" b="0" noProof="0" dirty="0" smtClean="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38753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s-ES_tradnl" dirty="0" smtClean="0"/>
              <a:t>El paso 7 es para decidir si su proveedor es el adecuado. Después de su visita, piense como le fue. ¿Se sintió cómodo(a) al hablar con su proveedor? ¿Puede trabajar con este proveedor a largo plazo para lograr sus objetivos de salud y bienestar?</a:t>
            </a:r>
          </a:p>
          <a:p>
            <a:pPr eaLnBrk="1" fontAlgn="auto" hangingPunct="1">
              <a:spcBef>
                <a:spcPts val="0"/>
              </a:spcBef>
              <a:spcAft>
                <a:spcPts val="0"/>
              </a:spcAft>
              <a:defRPr/>
            </a:pPr>
            <a:endParaRPr lang="es-ES_tradnl" dirty="0" smtClean="0"/>
          </a:p>
          <a:p>
            <a:pPr marL="171450" indent="-171450" eaLnBrk="1" fontAlgn="auto" hangingPunct="1">
              <a:spcBef>
                <a:spcPts val="0"/>
              </a:spcBef>
              <a:spcAft>
                <a:spcPts val="0"/>
              </a:spcAft>
              <a:buFont typeface="Arial" panose="020B0604020202020204" pitchFamily="34" charset="0"/>
              <a:buChar char="•"/>
              <a:defRPr/>
            </a:pPr>
            <a:r>
              <a:rPr lang="es-ES_tradnl" dirty="0" smtClean="0"/>
              <a:t>¿Sintió que fue escuchado(a) y que sus problemas de salud fueron abordadas? ¿Sintió que su proveedor de salud y su equipo le dieron un trato justo?</a:t>
            </a:r>
          </a:p>
          <a:p>
            <a:pPr eaLnBrk="1" fontAlgn="auto" hangingPunct="1">
              <a:spcBef>
                <a:spcPts val="0"/>
              </a:spcBef>
              <a:spcAft>
                <a:spcPts val="0"/>
              </a:spcAft>
              <a:defRPr/>
            </a:pPr>
            <a:endParaRPr lang="es-ES_tradnl" dirty="0" smtClean="0"/>
          </a:p>
          <a:p>
            <a:pPr marL="171450" indent="-171450" eaLnBrk="1" fontAlgn="auto" hangingPunct="1">
              <a:spcBef>
                <a:spcPts val="0"/>
              </a:spcBef>
              <a:spcAft>
                <a:spcPts val="0"/>
              </a:spcAft>
              <a:buFont typeface="Arial" panose="020B0604020202020204" pitchFamily="34" charset="0"/>
              <a:buChar char="•"/>
              <a:defRPr/>
            </a:pPr>
            <a:r>
              <a:rPr lang="es-ES_tradnl" dirty="0" smtClean="0"/>
              <a:t>¿Tuvo acceso a un traductor y equipos accesibles, en caso de que los necesite?</a:t>
            </a:r>
          </a:p>
          <a:p>
            <a:pPr eaLnBrk="1" fontAlgn="auto" hangingPunct="1">
              <a:spcBef>
                <a:spcPts val="0"/>
              </a:spcBef>
              <a:spcAft>
                <a:spcPts val="0"/>
              </a:spcAft>
              <a:defRPr/>
            </a:pPr>
            <a:endParaRPr lang="es-ES_tradnl" dirty="0" smtClean="0"/>
          </a:p>
          <a:p>
            <a:pPr marL="171450" indent="-171450" eaLnBrk="1" fontAlgn="auto" hangingPunct="1">
              <a:spcBef>
                <a:spcPts val="0"/>
              </a:spcBef>
              <a:spcAft>
                <a:spcPts val="0"/>
              </a:spcAft>
              <a:buFont typeface="Arial" panose="020B0604020202020204" pitchFamily="34" charset="0"/>
              <a:buChar char="•"/>
              <a:defRPr/>
            </a:pPr>
            <a:r>
              <a:rPr lang="es-ES_tradnl" dirty="0" smtClean="0"/>
              <a:t>Si respondió no a algunas de estas preguntas, debería hablar con su proveedor o el personal de su oficina sobre sus inquietudes, por si éstas pueden ser resueltas. Si aún tiene inquietudes es aceptable que cambie de proveedor. Regrese al paso 4 y encuentre otro proveedor dentro de su red. Verifique con su plan si este cubriría la visita a un proveedor diferente o si es que necesita esperar un tiempo determinado antes de programar su próxima visita.</a:t>
            </a:r>
            <a:endParaRPr lang="es-ES_tradnl" dirty="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C4648EE-B9DB-BC44-856E-A8B4E0D8449F}" type="slidenum">
              <a:rPr lang="en-US" altLang="en-US">
                <a:solidFill>
                  <a:srgbClr val="000000"/>
                </a:solidFill>
              </a:rPr>
              <a:pPr fontAlgn="base">
                <a:spcBef>
                  <a:spcPct val="0"/>
                </a:spcBef>
                <a:spcAft>
                  <a:spcPct val="0"/>
                </a:spcAft>
              </a:pPr>
              <a:t>20</a:t>
            </a:fld>
            <a:endParaRPr lang="en-US" altLang="en-US">
              <a:solidFill>
                <a:srgbClr val="000000"/>
              </a:solidFill>
            </a:endParaRPr>
          </a:p>
        </p:txBody>
      </p:sp>
    </p:spTree>
    <p:extLst>
      <p:ext uri="{BB962C8B-B14F-4D97-AF65-F5344CB8AC3E}">
        <p14:creationId xmlns:p14="http://schemas.microsoft.com/office/powerpoint/2010/main" val="138880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32" indent="-171432" defTabSz="914306">
              <a:buFont typeface="Arial" panose="020B0604020202020204" pitchFamily="34" charset="0"/>
              <a:buChar char="•"/>
              <a:defRPr/>
            </a:pPr>
            <a:r>
              <a:rPr lang="en-US" dirty="0" smtClean="0"/>
              <a:t>El </a:t>
            </a:r>
            <a:r>
              <a:rPr lang="en-US" dirty="0" err="1" smtClean="0"/>
              <a:t>último</a:t>
            </a:r>
            <a:r>
              <a:rPr lang="en-US" dirty="0" smtClean="0"/>
              <a:t> </a:t>
            </a:r>
            <a:r>
              <a:rPr lang="en-US" dirty="0" err="1" smtClean="0"/>
              <a:t>paso</a:t>
            </a:r>
            <a:r>
              <a:rPr lang="en-US" dirty="0" smtClean="0"/>
              <a:t> de</a:t>
            </a:r>
            <a:r>
              <a:rPr lang="en-US" baseline="0" dirty="0" smtClean="0"/>
              <a:t> la </a:t>
            </a:r>
            <a:r>
              <a:rPr lang="en-US" dirty="0" err="1" smtClean="0"/>
              <a:t>Guía</a:t>
            </a:r>
            <a:r>
              <a:rPr lang="en-US" dirty="0" smtClean="0"/>
              <a:t> (Roadmap) </a:t>
            </a:r>
            <a:r>
              <a:rPr lang="en-US" dirty="0" err="1" smtClean="0"/>
              <a:t>es</a:t>
            </a:r>
            <a:r>
              <a:rPr lang="en-US" dirty="0" smtClean="0"/>
              <a:t> </a:t>
            </a:r>
            <a:r>
              <a:rPr lang="en-US" dirty="0" err="1" smtClean="0"/>
              <a:t>pensar</a:t>
            </a:r>
            <a:r>
              <a:rPr lang="en-US" dirty="0" smtClean="0"/>
              <a:t> </a:t>
            </a:r>
            <a:r>
              <a:rPr lang="en-US" dirty="0" err="1" smtClean="0"/>
              <a:t>sobre</a:t>
            </a:r>
            <a:r>
              <a:rPr lang="en-US" dirty="0" smtClean="0"/>
              <a:t> </a:t>
            </a:r>
            <a:r>
              <a:rPr lang="en-US" dirty="0" err="1" smtClean="0"/>
              <a:t>los</a:t>
            </a:r>
            <a:r>
              <a:rPr lang="en-US" dirty="0" smtClean="0"/>
              <a:t> “</a:t>
            </a:r>
            <a:r>
              <a:rPr lang="en-US" dirty="0" err="1" smtClean="0"/>
              <a:t>Próximos</a:t>
            </a:r>
            <a:r>
              <a:rPr lang="en-US" dirty="0" smtClean="0"/>
              <a:t> </a:t>
            </a:r>
            <a:r>
              <a:rPr lang="en-US" dirty="0" err="1" smtClean="0"/>
              <a:t>pasos</a:t>
            </a:r>
            <a:r>
              <a:rPr lang="en-US" dirty="0" smtClean="0"/>
              <a:t> </a:t>
            </a:r>
            <a:r>
              <a:rPr lang="en-US" dirty="0" err="1" smtClean="0"/>
              <a:t>después</a:t>
            </a:r>
            <a:r>
              <a:rPr lang="en-US" baseline="0" dirty="0" smtClean="0"/>
              <a:t> de </a:t>
            </a:r>
            <a:r>
              <a:rPr lang="en-US" baseline="0" dirty="0" err="1" smtClean="0"/>
              <a:t>su</a:t>
            </a:r>
            <a:r>
              <a:rPr lang="en-US" baseline="0" dirty="0" smtClean="0"/>
              <a:t> </a:t>
            </a:r>
            <a:r>
              <a:rPr lang="en-US" baseline="0" dirty="0" err="1" smtClean="0"/>
              <a:t>cita</a:t>
            </a:r>
            <a:r>
              <a:rPr lang="en-US" baseline="0" dirty="0" smtClean="0"/>
              <a:t>”.</a:t>
            </a:r>
            <a:r>
              <a:rPr lang="en-US" dirty="0" smtClean="0"/>
              <a:t>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err="1" smtClean="0"/>
              <a:t>Escribir</a:t>
            </a:r>
            <a:r>
              <a:rPr lang="en-US" baseline="0" dirty="0" smtClean="0"/>
              <a:t> </a:t>
            </a:r>
            <a:r>
              <a:rPr lang="en-US" baseline="0" dirty="0" err="1" smtClean="0"/>
              <a:t>cualquier</a:t>
            </a:r>
            <a:r>
              <a:rPr lang="en-US" baseline="0" dirty="0" smtClean="0"/>
              <a:t> </a:t>
            </a:r>
            <a:r>
              <a:rPr lang="en-US" baseline="0" dirty="0" err="1" smtClean="0"/>
              <a:t>instrucción</a:t>
            </a:r>
            <a:r>
              <a:rPr lang="en-US" baseline="0" dirty="0" smtClean="0"/>
              <a:t> o </a:t>
            </a:r>
            <a:r>
              <a:rPr lang="en-US" baseline="0" dirty="0" err="1" smtClean="0"/>
              <a:t>consejo</a:t>
            </a:r>
            <a:r>
              <a:rPr lang="en-US" baseline="0" dirty="0" smtClean="0"/>
              <a:t> que </a:t>
            </a:r>
            <a:r>
              <a:rPr lang="en-US" baseline="0" dirty="0" err="1" smtClean="0"/>
              <a:t>reciba</a:t>
            </a:r>
            <a:r>
              <a:rPr lang="en-US" baseline="0" dirty="0" smtClean="0"/>
              <a:t> antes de que se le </a:t>
            </a:r>
            <a:r>
              <a:rPr lang="en-US" baseline="0" dirty="0" err="1" smtClean="0"/>
              <a:t>olvide</a:t>
            </a:r>
            <a:r>
              <a:rPr lang="en-US" baseline="0" dirty="0" smtClean="0"/>
              <a:t> </a:t>
            </a:r>
            <a:r>
              <a:rPr lang="en-US" baseline="0" dirty="0" err="1" smtClean="0"/>
              <a:t>es</a:t>
            </a:r>
            <a:r>
              <a:rPr lang="en-US" baseline="0" dirty="0" smtClean="0"/>
              <a:t> </a:t>
            </a:r>
            <a:r>
              <a:rPr lang="en-US" baseline="0" dirty="0" err="1" smtClean="0"/>
              <a:t>una</a:t>
            </a:r>
            <a:r>
              <a:rPr lang="en-US" baseline="0" dirty="0" smtClean="0"/>
              <a:t> </a:t>
            </a:r>
            <a:r>
              <a:rPr lang="en-US" baseline="0" dirty="0" err="1" smtClean="0"/>
              <a:t>buena</a:t>
            </a:r>
            <a:r>
              <a:rPr lang="en-US" baseline="0" dirty="0" smtClean="0"/>
              <a:t> idea. Antes de que se </a:t>
            </a:r>
            <a:r>
              <a:rPr lang="en-US" baseline="0" dirty="0" err="1" smtClean="0"/>
              <a:t>vaya</a:t>
            </a:r>
            <a:r>
              <a:rPr lang="en-US" baseline="0" dirty="0" smtClean="0"/>
              <a:t> de la </a:t>
            </a:r>
            <a:r>
              <a:rPr lang="en-US" baseline="0" dirty="0" err="1" smtClean="0"/>
              <a:t>oficina</a:t>
            </a:r>
            <a:r>
              <a:rPr lang="en-US" baseline="0" dirty="0" smtClean="0"/>
              <a:t> de </a:t>
            </a:r>
            <a:r>
              <a:rPr lang="en-US" baseline="0" dirty="0" err="1" smtClean="0"/>
              <a:t>su</a:t>
            </a:r>
            <a:r>
              <a:rPr lang="en-US" baseline="0" dirty="0" smtClean="0"/>
              <a:t> </a:t>
            </a:r>
            <a:r>
              <a:rPr lang="en-US" baseline="0" dirty="0" err="1" smtClean="0"/>
              <a:t>proveedor</a:t>
            </a:r>
            <a:r>
              <a:rPr lang="en-US" baseline="0" dirty="0" smtClean="0"/>
              <a:t>, </a:t>
            </a:r>
            <a:r>
              <a:rPr lang="en-US" baseline="0" dirty="0" err="1" smtClean="0"/>
              <a:t>asegúrese</a:t>
            </a:r>
            <a:r>
              <a:rPr lang="en-US" baseline="0" dirty="0" smtClean="0"/>
              <a:t> de saber </a:t>
            </a:r>
            <a:r>
              <a:rPr lang="en-US" baseline="0" dirty="0" err="1" smtClean="0"/>
              <a:t>cómo</a:t>
            </a:r>
            <a:r>
              <a:rPr lang="en-US" baseline="0" dirty="0" smtClean="0"/>
              <a:t> </a:t>
            </a:r>
            <a:r>
              <a:rPr lang="en-US" baseline="0" dirty="0" err="1" smtClean="0"/>
              <a:t>contestar</a:t>
            </a:r>
            <a:r>
              <a:rPr lang="en-US" baseline="0" dirty="0" smtClean="0"/>
              <a:t> las </a:t>
            </a:r>
            <a:r>
              <a:rPr lang="en-US" baseline="0" dirty="0" err="1" smtClean="0"/>
              <a:t>siguientes</a:t>
            </a:r>
            <a:r>
              <a:rPr lang="en-US" baseline="0" dirty="0" smtClean="0"/>
              <a:t> </a:t>
            </a:r>
            <a:r>
              <a:rPr lang="en-US" baseline="0" dirty="0" err="1" smtClean="0"/>
              <a:t>preguntas</a:t>
            </a:r>
            <a:r>
              <a:rPr lang="en-US" baseline="0" dirty="0" smtClean="0"/>
              <a:t>: </a:t>
            </a:r>
            <a:endParaRPr lang="en-US" dirty="0" smtClean="0"/>
          </a:p>
          <a:p>
            <a:pPr marL="637868" lvl="1" indent="-171432">
              <a:buFont typeface="Arial" panose="020B0604020202020204" pitchFamily="34" charset="0"/>
              <a:buChar char="•"/>
            </a:pPr>
            <a:r>
              <a:rPr lang="en-US" i="0" dirty="0" smtClean="0">
                <a:solidFill>
                  <a:prstClr val="black"/>
                </a:solidFill>
              </a:rPr>
              <a:t>¿</a:t>
            </a:r>
            <a:r>
              <a:rPr lang="en-US" i="0" dirty="0" err="1" smtClean="0">
                <a:solidFill>
                  <a:prstClr val="black"/>
                </a:solidFill>
              </a:rPr>
              <a:t>Necesita</a:t>
            </a:r>
            <a:r>
              <a:rPr lang="en-US" i="0" baseline="0" dirty="0" smtClean="0">
                <a:solidFill>
                  <a:prstClr val="black"/>
                </a:solidFill>
              </a:rPr>
              <a:t> </a:t>
            </a:r>
            <a:r>
              <a:rPr lang="en-US" i="0" baseline="0" dirty="0" err="1" smtClean="0">
                <a:solidFill>
                  <a:prstClr val="black"/>
                </a:solidFill>
              </a:rPr>
              <a:t>exámenes</a:t>
            </a:r>
            <a:r>
              <a:rPr lang="en-US" i="0" baseline="0" dirty="0" smtClean="0">
                <a:solidFill>
                  <a:prstClr val="black"/>
                </a:solidFill>
              </a:rPr>
              <a:t> </a:t>
            </a:r>
            <a:r>
              <a:rPr lang="en-US" i="0" baseline="0" dirty="0" err="1" smtClean="0">
                <a:solidFill>
                  <a:prstClr val="black"/>
                </a:solidFill>
              </a:rPr>
              <a:t>adicionales</a:t>
            </a:r>
            <a:r>
              <a:rPr lang="en-US" i="0" baseline="0" dirty="0" smtClean="0">
                <a:solidFill>
                  <a:prstClr val="black"/>
                </a:solidFill>
              </a:rPr>
              <a:t>?</a:t>
            </a:r>
          </a:p>
          <a:p>
            <a:pPr marL="637868" lvl="1" indent="-171432">
              <a:buFont typeface="Arial" panose="020B0604020202020204" pitchFamily="34" charset="0"/>
              <a:buChar char="•"/>
            </a:pPr>
            <a:r>
              <a:rPr lang="en-US" i="0" baseline="0" dirty="0" smtClean="0">
                <a:solidFill>
                  <a:prstClr val="black"/>
                </a:solidFill>
              </a:rPr>
              <a:t>¿</a:t>
            </a:r>
            <a:r>
              <a:rPr lang="en-US" i="0" baseline="0" dirty="0" err="1" smtClean="0">
                <a:solidFill>
                  <a:prstClr val="black"/>
                </a:solidFill>
              </a:rPr>
              <a:t>Necesita</a:t>
            </a:r>
            <a:r>
              <a:rPr lang="en-US" i="0" baseline="0" dirty="0" smtClean="0">
                <a:solidFill>
                  <a:prstClr val="black"/>
                </a:solidFill>
              </a:rPr>
              <a:t> </a:t>
            </a:r>
            <a:r>
              <a:rPr lang="en-US" i="0" baseline="0" dirty="0" err="1" smtClean="0">
                <a:solidFill>
                  <a:prstClr val="black"/>
                </a:solidFill>
              </a:rPr>
              <a:t>tramitar</a:t>
            </a:r>
            <a:r>
              <a:rPr lang="en-US" i="0" baseline="0" dirty="0" smtClean="0">
                <a:solidFill>
                  <a:prstClr val="black"/>
                </a:solidFill>
              </a:rPr>
              <a:t> </a:t>
            </a:r>
            <a:r>
              <a:rPr lang="en-US" i="0" baseline="0" dirty="0" err="1" smtClean="0">
                <a:solidFill>
                  <a:prstClr val="black"/>
                </a:solidFill>
              </a:rPr>
              <a:t>una</a:t>
            </a:r>
            <a:r>
              <a:rPr lang="en-US" i="0" baseline="0" dirty="0" smtClean="0">
                <a:solidFill>
                  <a:prstClr val="black"/>
                </a:solidFill>
              </a:rPr>
              <a:t> </a:t>
            </a:r>
            <a:r>
              <a:rPr lang="en-US" i="0" baseline="0" dirty="0" err="1" smtClean="0">
                <a:solidFill>
                  <a:prstClr val="black"/>
                </a:solidFill>
              </a:rPr>
              <a:t>receta</a:t>
            </a:r>
            <a:r>
              <a:rPr lang="en-US" i="0" baseline="0" dirty="0" smtClean="0">
                <a:solidFill>
                  <a:prstClr val="black"/>
                </a:solidFill>
              </a:rPr>
              <a:t>? </a:t>
            </a:r>
          </a:p>
          <a:p>
            <a:pPr marL="637868" lvl="1" indent="-171432">
              <a:buFont typeface="Arial" panose="020B0604020202020204" pitchFamily="34" charset="0"/>
              <a:buChar char="•"/>
            </a:pPr>
            <a:r>
              <a:rPr lang="en-US" i="0" baseline="0" dirty="0" smtClean="0">
                <a:solidFill>
                  <a:prstClr val="black"/>
                </a:solidFill>
              </a:rPr>
              <a:t>¿</a:t>
            </a:r>
            <a:r>
              <a:rPr lang="en-US" i="0" baseline="0" dirty="0" err="1" smtClean="0">
                <a:solidFill>
                  <a:prstClr val="black"/>
                </a:solidFill>
              </a:rPr>
              <a:t>Qué</a:t>
            </a:r>
            <a:r>
              <a:rPr lang="en-US" i="0" baseline="0" dirty="0" smtClean="0">
                <a:solidFill>
                  <a:prstClr val="black"/>
                </a:solidFill>
              </a:rPr>
              <a:t> </a:t>
            </a:r>
            <a:r>
              <a:rPr lang="en-US" i="0" baseline="0" dirty="0" err="1" smtClean="0">
                <a:solidFill>
                  <a:prstClr val="black"/>
                </a:solidFill>
              </a:rPr>
              <a:t>debe</a:t>
            </a:r>
            <a:r>
              <a:rPr lang="en-US" i="0" baseline="0" dirty="0" smtClean="0">
                <a:solidFill>
                  <a:prstClr val="black"/>
                </a:solidFill>
              </a:rPr>
              <a:t> </a:t>
            </a:r>
            <a:r>
              <a:rPr lang="en-US" i="0" baseline="0" dirty="0" err="1" smtClean="0">
                <a:solidFill>
                  <a:prstClr val="black"/>
                </a:solidFill>
              </a:rPr>
              <a:t>hacer</a:t>
            </a:r>
            <a:r>
              <a:rPr lang="en-US" i="0" baseline="0" dirty="0" smtClean="0">
                <a:solidFill>
                  <a:prstClr val="black"/>
                </a:solidFill>
              </a:rPr>
              <a:t> </a:t>
            </a:r>
            <a:r>
              <a:rPr lang="en-US" i="0" baseline="0" dirty="0" err="1" smtClean="0">
                <a:solidFill>
                  <a:prstClr val="black"/>
                </a:solidFill>
              </a:rPr>
              <a:t>ahora</a:t>
            </a:r>
            <a:r>
              <a:rPr lang="en-US" i="0" baseline="0" dirty="0" smtClean="0">
                <a:solidFill>
                  <a:prstClr val="black"/>
                </a:solidFill>
              </a:rPr>
              <a:t> para </a:t>
            </a:r>
            <a:r>
              <a:rPr lang="en-US" i="0" baseline="0" dirty="0" err="1" smtClean="0">
                <a:solidFill>
                  <a:prstClr val="black"/>
                </a:solidFill>
              </a:rPr>
              <a:t>mantenerse</a:t>
            </a:r>
            <a:r>
              <a:rPr lang="en-US" i="0" baseline="0" dirty="0" smtClean="0">
                <a:solidFill>
                  <a:prstClr val="black"/>
                </a:solidFill>
              </a:rPr>
              <a:t> </a:t>
            </a:r>
            <a:r>
              <a:rPr lang="en-US" i="0" baseline="0" dirty="0" err="1" smtClean="0">
                <a:solidFill>
                  <a:prstClr val="black"/>
                </a:solidFill>
              </a:rPr>
              <a:t>saludable</a:t>
            </a:r>
            <a:r>
              <a:rPr lang="en-US" i="0" baseline="0" dirty="0" smtClean="0">
                <a:solidFill>
                  <a:prstClr val="black"/>
                </a:solidFill>
              </a:rPr>
              <a:t>? </a:t>
            </a:r>
          </a:p>
          <a:p>
            <a:pPr marL="637868" lvl="1" indent="-171432">
              <a:buFont typeface="Arial" panose="020B0604020202020204" pitchFamily="34" charset="0"/>
              <a:buChar char="•"/>
            </a:pPr>
            <a:r>
              <a:rPr lang="en-US" i="0" baseline="0" dirty="0" smtClean="0">
                <a:solidFill>
                  <a:prstClr val="black"/>
                </a:solidFill>
              </a:rPr>
              <a:t>¿</a:t>
            </a:r>
            <a:r>
              <a:rPr lang="en-US" i="0" baseline="0" dirty="0" err="1" smtClean="0">
                <a:solidFill>
                  <a:prstClr val="black"/>
                </a:solidFill>
              </a:rPr>
              <a:t>Qué</a:t>
            </a:r>
            <a:r>
              <a:rPr lang="en-US" i="0" baseline="0" dirty="0" smtClean="0">
                <a:solidFill>
                  <a:prstClr val="black"/>
                </a:solidFill>
              </a:rPr>
              <a:t> </a:t>
            </a:r>
            <a:r>
              <a:rPr lang="en-US" i="0" baseline="0" dirty="0" err="1" smtClean="0">
                <a:solidFill>
                  <a:prstClr val="black"/>
                </a:solidFill>
              </a:rPr>
              <a:t>número</a:t>
            </a:r>
            <a:r>
              <a:rPr lang="en-US" i="0" baseline="0" dirty="0" smtClean="0">
                <a:solidFill>
                  <a:prstClr val="black"/>
                </a:solidFill>
              </a:rPr>
              <a:t> </a:t>
            </a:r>
            <a:r>
              <a:rPr lang="en-US" i="0" baseline="0" dirty="0" err="1" smtClean="0">
                <a:solidFill>
                  <a:prstClr val="black"/>
                </a:solidFill>
              </a:rPr>
              <a:t>debe</a:t>
            </a:r>
            <a:r>
              <a:rPr lang="en-US" i="0" baseline="0" dirty="0" smtClean="0">
                <a:solidFill>
                  <a:prstClr val="black"/>
                </a:solidFill>
              </a:rPr>
              <a:t> </a:t>
            </a:r>
            <a:r>
              <a:rPr lang="en-US" i="0" baseline="0" dirty="0" err="1" smtClean="0">
                <a:solidFill>
                  <a:prstClr val="black"/>
                </a:solidFill>
              </a:rPr>
              <a:t>llamar</a:t>
            </a:r>
            <a:r>
              <a:rPr lang="en-US" i="0" baseline="0" dirty="0" smtClean="0">
                <a:solidFill>
                  <a:prstClr val="black"/>
                </a:solidFill>
              </a:rPr>
              <a:t> </a:t>
            </a:r>
            <a:r>
              <a:rPr lang="en-US" i="0" baseline="0" dirty="0" err="1" smtClean="0">
                <a:solidFill>
                  <a:prstClr val="black"/>
                </a:solidFill>
              </a:rPr>
              <a:t>si</a:t>
            </a:r>
            <a:r>
              <a:rPr lang="en-US" i="0" baseline="0" dirty="0" smtClean="0">
                <a:solidFill>
                  <a:prstClr val="black"/>
                </a:solidFill>
              </a:rPr>
              <a:t> </a:t>
            </a:r>
            <a:r>
              <a:rPr lang="en-US" i="0" baseline="0" dirty="0" err="1" smtClean="0">
                <a:solidFill>
                  <a:prstClr val="black"/>
                </a:solidFill>
              </a:rPr>
              <a:t>tiene</a:t>
            </a:r>
            <a:r>
              <a:rPr lang="en-US" i="0" baseline="0" dirty="0" smtClean="0">
                <a:solidFill>
                  <a:prstClr val="black"/>
                </a:solidFill>
              </a:rPr>
              <a:t> </a:t>
            </a:r>
            <a:r>
              <a:rPr lang="en-US" i="0" baseline="0" dirty="0" err="1" smtClean="0">
                <a:solidFill>
                  <a:prstClr val="black"/>
                </a:solidFill>
              </a:rPr>
              <a:t>alguna</a:t>
            </a:r>
            <a:r>
              <a:rPr lang="en-US" i="0" baseline="0" dirty="0" smtClean="0">
                <a:solidFill>
                  <a:prstClr val="black"/>
                </a:solidFill>
              </a:rPr>
              <a:t> </a:t>
            </a:r>
            <a:r>
              <a:rPr lang="en-US" i="0" baseline="0" dirty="0" err="1" smtClean="0">
                <a:solidFill>
                  <a:prstClr val="black"/>
                </a:solidFill>
              </a:rPr>
              <a:t>pregunta</a:t>
            </a:r>
            <a:r>
              <a:rPr lang="en-US" i="0" baseline="0" dirty="0" smtClean="0">
                <a:solidFill>
                  <a:prstClr val="black"/>
                </a:solidFill>
              </a:rPr>
              <a:t> </a:t>
            </a:r>
            <a:r>
              <a:rPr lang="en-US" i="0" baseline="0" dirty="0" err="1" smtClean="0">
                <a:solidFill>
                  <a:prstClr val="black"/>
                </a:solidFill>
              </a:rPr>
              <a:t>cuando</a:t>
            </a:r>
            <a:r>
              <a:rPr lang="en-US" i="0" baseline="0" dirty="0" smtClean="0">
                <a:solidFill>
                  <a:prstClr val="black"/>
                </a:solidFill>
              </a:rPr>
              <a:t> </a:t>
            </a:r>
            <a:r>
              <a:rPr lang="en-US" i="0" baseline="0" dirty="0" err="1" smtClean="0">
                <a:solidFill>
                  <a:prstClr val="black"/>
                </a:solidFill>
              </a:rPr>
              <a:t>llegue</a:t>
            </a:r>
            <a:r>
              <a:rPr lang="en-US" i="0" baseline="0" dirty="0" smtClean="0">
                <a:solidFill>
                  <a:prstClr val="black"/>
                </a:solidFill>
              </a:rPr>
              <a:t> a </a:t>
            </a:r>
            <a:r>
              <a:rPr lang="en-US" i="0" baseline="0" dirty="0" err="1" smtClean="0">
                <a:solidFill>
                  <a:prstClr val="black"/>
                </a:solidFill>
              </a:rPr>
              <a:t>su</a:t>
            </a:r>
            <a:r>
              <a:rPr lang="en-US" i="0" baseline="0" dirty="0" smtClean="0">
                <a:solidFill>
                  <a:prstClr val="black"/>
                </a:solidFill>
              </a:rPr>
              <a:t> </a:t>
            </a:r>
            <a:r>
              <a:rPr lang="en-US" i="0" baseline="0" dirty="0" err="1" smtClean="0">
                <a:solidFill>
                  <a:prstClr val="black"/>
                </a:solidFill>
              </a:rPr>
              <a:t>hogar</a:t>
            </a:r>
            <a:r>
              <a:rPr lang="en-US" i="0" baseline="0" dirty="0" smtClean="0">
                <a:solidFill>
                  <a:prstClr val="black"/>
                </a:solidFill>
              </a:rPr>
              <a:t>?</a:t>
            </a:r>
          </a:p>
          <a:p>
            <a:pPr marL="637868" lvl="1" indent="-171432">
              <a:buFont typeface="Arial" panose="020B0604020202020204" pitchFamily="34" charset="0"/>
              <a:buChar char="•"/>
            </a:pPr>
            <a:r>
              <a:rPr lang="en-US" i="0" baseline="0" dirty="0" smtClean="0">
                <a:solidFill>
                  <a:prstClr val="black"/>
                </a:solidFill>
              </a:rPr>
              <a:t>¿</a:t>
            </a:r>
            <a:r>
              <a:rPr lang="en-US" i="0" baseline="0" dirty="0" err="1" smtClean="0">
                <a:solidFill>
                  <a:prstClr val="black"/>
                </a:solidFill>
              </a:rPr>
              <a:t>Cuándo</a:t>
            </a:r>
            <a:r>
              <a:rPr lang="en-US" i="0" baseline="0" dirty="0" smtClean="0">
                <a:solidFill>
                  <a:prstClr val="black"/>
                </a:solidFill>
              </a:rPr>
              <a:t> </a:t>
            </a:r>
            <a:r>
              <a:rPr lang="en-US" i="0" baseline="0" dirty="0" err="1" smtClean="0">
                <a:solidFill>
                  <a:prstClr val="black"/>
                </a:solidFill>
              </a:rPr>
              <a:t>debe</a:t>
            </a:r>
            <a:r>
              <a:rPr lang="en-US" i="0" baseline="0" dirty="0" smtClean="0">
                <a:solidFill>
                  <a:prstClr val="black"/>
                </a:solidFill>
              </a:rPr>
              <a:t> </a:t>
            </a:r>
            <a:r>
              <a:rPr lang="en-US" i="0" baseline="0" dirty="0" err="1" smtClean="0">
                <a:solidFill>
                  <a:prstClr val="black"/>
                </a:solidFill>
              </a:rPr>
              <a:t>ver</a:t>
            </a:r>
            <a:r>
              <a:rPr lang="en-US" i="0" baseline="0" dirty="0" smtClean="0">
                <a:solidFill>
                  <a:prstClr val="black"/>
                </a:solidFill>
              </a:rPr>
              <a:t> a </a:t>
            </a:r>
            <a:r>
              <a:rPr lang="en-US" i="0" baseline="0" dirty="0" err="1" smtClean="0">
                <a:solidFill>
                  <a:prstClr val="black"/>
                </a:solidFill>
              </a:rPr>
              <a:t>su</a:t>
            </a:r>
            <a:r>
              <a:rPr lang="en-US" i="0" baseline="0" dirty="0" smtClean="0">
                <a:solidFill>
                  <a:prstClr val="black"/>
                </a:solidFill>
              </a:rPr>
              <a:t> </a:t>
            </a:r>
            <a:r>
              <a:rPr lang="en-US" i="0" baseline="0" dirty="0" err="1" smtClean="0">
                <a:solidFill>
                  <a:prstClr val="black"/>
                </a:solidFill>
              </a:rPr>
              <a:t>proveedor</a:t>
            </a:r>
            <a:r>
              <a:rPr lang="en-US" i="0" baseline="0" dirty="0" smtClean="0">
                <a:solidFill>
                  <a:prstClr val="black"/>
                </a:solidFill>
              </a:rPr>
              <a:t> de </a:t>
            </a:r>
            <a:r>
              <a:rPr lang="en-US" i="0" baseline="0" dirty="0" err="1" smtClean="0">
                <a:solidFill>
                  <a:prstClr val="black"/>
                </a:solidFill>
              </a:rPr>
              <a:t>salud</a:t>
            </a:r>
            <a:r>
              <a:rPr lang="en-US" i="0" baseline="0" dirty="0" smtClean="0">
                <a:solidFill>
                  <a:prstClr val="black"/>
                </a:solidFill>
              </a:rPr>
              <a:t> </a:t>
            </a:r>
            <a:r>
              <a:rPr lang="en-US" i="0" baseline="0" dirty="0" err="1" smtClean="0">
                <a:solidFill>
                  <a:prstClr val="black"/>
                </a:solidFill>
              </a:rPr>
              <a:t>otra</a:t>
            </a:r>
            <a:r>
              <a:rPr lang="en-US" i="0" baseline="0" dirty="0" smtClean="0">
                <a:solidFill>
                  <a:prstClr val="black"/>
                </a:solidFill>
              </a:rPr>
              <a:t> </a:t>
            </a:r>
            <a:r>
              <a:rPr lang="en-US" i="0" baseline="0" dirty="0" err="1" smtClean="0">
                <a:solidFill>
                  <a:prstClr val="black"/>
                </a:solidFill>
              </a:rPr>
              <a:t>vez</a:t>
            </a:r>
            <a:r>
              <a:rPr lang="en-US" i="0" baseline="0" dirty="0" smtClean="0">
                <a:solidFill>
                  <a:prstClr val="black"/>
                </a:solidFill>
              </a:rPr>
              <a:t>?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err="1" smtClean="0"/>
              <a:t>Es</a:t>
            </a:r>
            <a:r>
              <a:rPr lang="en-US" baseline="0" dirty="0" smtClean="0"/>
              <a:t> </a:t>
            </a:r>
            <a:r>
              <a:rPr lang="en-US" baseline="0" dirty="0" err="1" smtClean="0"/>
              <a:t>posible</a:t>
            </a:r>
            <a:r>
              <a:rPr lang="en-US" baseline="0" dirty="0" smtClean="0"/>
              <a:t> que </a:t>
            </a:r>
            <a:r>
              <a:rPr lang="en-US" baseline="0" dirty="0" err="1" smtClean="0"/>
              <a:t>reciba</a:t>
            </a:r>
            <a:r>
              <a:rPr lang="en-US" baseline="0" dirty="0" smtClean="0"/>
              <a:t> </a:t>
            </a:r>
            <a:r>
              <a:rPr lang="en-US" baseline="0" dirty="0" err="1" smtClean="0"/>
              <a:t>una</a:t>
            </a:r>
            <a:r>
              <a:rPr lang="en-US" baseline="0" dirty="0" smtClean="0"/>
              <a:t> </a:t>
            </a:r>
            <a:r>
              <a:rPr lang="en-US" baseline="0" dirty="0" err="1" smtClean="0"/>
              <a:t>factura</a:t>
            </a:r>
            <a:r>
              <a:rPr lang="en-US" baseline="0" dirty="0" smtClean="0"/>
              <a:t>, </a:t>
            </a:r>
            <a:r>
              <a:rPr lang="en-US" baseline="0" dirty="0" err="1" smtClean="0"/>
              <a:t>una</a:t>
            </a:r>
            <a:r>
              <a:rPr lang="en-US" baseline="0" dirty="0" smtClean="0"/>
              <a:t> </a:t>
            </a:r>
            <a:r>
              <a:rPr lang="en-US" baseline="0" dirty="0" err="1" smtClean="0"/>
              <a:t>declaración</a:t>
            </a:r>
            <a:r>
              <a:rPr lang="en-US" baseline="0" dirty="0" smtClean="0"/>
              <a:t> u </a:t>
            </a:r>
            <a:r>
              <a:rPr lang="en-US" baseline="0" dirty="0" err="1" smtClean="0"/>
              <a:t>otro</a:t>
            </a:r>
            <a:r>
              <a:rPr lang="en-US" baseline="0" dirty="0" smtClean="0"/>
              <a:t> </a:t>
            </a:r>
            <a:r>
              <a:rPr lang="en-US" baseline="0" dirty="0" err="1" smtClean="0"/>
              <a:t>documento</a:t>
            </a:r>
            <a:r>
              <a:rPr lang="en-US" baseline="0" dirty="0" smtClean="0"/>
              <a:t> </a:t>
            </a:r>
            <a:r>
              <a:rPr lang="en-US" baseline="0" dirty="0" err="1" smtClean="0"/>
              <a:t>luego</a:t>
            </a:r>
            <a:r>
              <a:rPr lang="en-US" baseline="0" dirty="0" smtClean="0"/>
              <a:t> de </a:t>
            </a:r>
            <a:r>
              <a:rPr lang="en-US" baseline="0" dirty="0" err="1" smtClean="0"/>
              <a:t>su</a:t>
            </a:r>
            <a:r>
              <a:rPr lang="en-US" baseline="0" dirty="0" smtClean="0"/>
              <a:t> </a:t>
            </a:r>
            <a:r>
              <a:rPr lang="en-US" baseline="0" dirty="0" err="1" smtClean="0"/>
              <a:t>visita</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que lea </a:t>
            </a:r>
            <a:r>
              <a:rPr lang="en-US" baseline="0" dirty="0" err="1" smtClean="0"/>
              <a:t>esto</a:t>
            </a:r>
            <a:r>
              <a:rPr lang="en-US" baseline="0" dirty="0" smtClean="0"/>
              <a:t> y se </a:t>
            </a:r>
            <a:r>
              <a:rPr lang="en-US" baseline="0" dirty="0" err="1" smtClean="0"/>
              <a:t>asegure</a:t>
            </a:r>
            <a:r>
              <a:rPr lang="en-US" baseline="0" dirty="0" smtClean="0"/>
              <a:t> de que </a:t>
            </a:r>
            <a:r>
              <a:rPr lang="en-US" baseline="0" dirty="0" err="1" smtClean="0"/>
              <a:t>su</a:t>
            </a:r>
            <a:r>
              <a:rPr lang="en-US" baseline="0" dirty="0" smtClean="0"/>
              <a:t> </a:t>
            </a:r>
            <a:r>
              <a:rPr lang="en-US" baseline="0" dirty="0" err="1" smtClean="0"/>
              <a:t>servicio</a:t>
            </a:r>
            <a:r>
              <a:rPr lang="en-US" baseline="0" dirty="0" smtClean="0"/>
              <a:t> </a:t>
            </a:r>
            <a:r>
              <a:rPr lang="en-US" baseline="0" dirty="0" err="1" smtClean="0"/>
              <a:t>estaba</a:t>
            </a:r>
            <a:r>
              <a:rPr lang="en-US" baseline="0" dirty="0" smtClean="0"/>
              <a:t> </a:t>
            </a:r>
            <a:r>
              <a:rPr lang="en-US" baseline="0" dirty="0" err="1" smtClean="0"/>
              <a:t>incluido</a:t>
            </a:r>
            <a:r>
              <a:rPr lang="en-US" baseline="0" dirty="0" smtClean="0"/>
              <a:t> y </a:t>
            </a:r>
            <a:r>
              <a:rPr lang="en-US" baseline="0" dirty="0" err="1" smtClean="0"/>
              <a:t>verifique</a:t>
            </a:r>
            <a:r>
              <a:rPr lang="en-US" baseline="0" dirty="0" smtClean="0"/>
              <a:t> </a:t>
            </a:r>
            <a:r>
              <a:rPr lang="en-US" baseline="0" dirty="0" err="1" smtClean="0"/>
              <a:t>si</a:t>
            </a:r>
            <a:r>
              <a:rPr lang="en-US" baseline="0" dirty="0" smtClean="0"/>
              <a:t> </a:t>
            </a:r>
            <a:r>
              <a:rPr lang="en-US" baseline="0" dirty="0" err="1" smtClean="0"/>
              <a:t>queda</a:t>
            </a:r>
            <a:r>
              <a:rPr lang="en-US" baseline="0" dirty="0" smtClean="0"/>
              <a:t> </a:t>
            </a:r>
            <a:r>
              <a:rPr lang="en-US" baseline="0" dirty="0" err="1" smtClean="0"/>
              <a:t>alguna</a:t>
            </a:r>
            <a:r>
              <a:rPr lang="en-US" baseline="0" dirty="0" smtClean="0"/>
              <a:t> </a:t>
            </a:r>
            <a:r>
              <a:rPr lang="en-US" baseline="0" dirty="0" err="1" smtClean="0"/>
              <a:t>deuda</a:t>
            </a:r>
            <a:r>
              <a:rPr lang="en-US" baseline="0" dirty="0" smtClean="0"/>
              <a:t>.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Los planes </a:t>
            </a:r>
            <a:r>
              <a:rPr lang="en-US" baseline="0" dirty="0" err="1" smtClean="0"/>
              <a:t>pueden</a:t>
            </a:r>
            <a:r>
              <a:rPr lang="en-US" baseline="0" dirty="0" smtClean="0"/>
              <a:t> </a:t>
            </a:r>
            <a:r>
              <a:rPr lang="en-US" baseline="0" dirty="0" err="1" smtClean="0"/>
              <a:t>cambiar</a:t>
            </a:r>
            <a:r>
              <a:rPr lang="en-US" baseline="0" dirty="0" smtClean="0"/>
              <a:t>, al </a:t>
            </a:r>
            <a:r>
              <a:rPr lang="en-US" baseline="0" dirty="0" err="1" smtClean="0"/>
              <a:t>igual</a:t>
            </a:r>
            <a:r>
              <a:rPr lang="en-US" baseline="0" dirty="0" smtClean="0"/>
              <a:t> que </a:t>
            </a:r>
            <a:r>
              <a:rPr lang="en-US" baseline="0" dirty="0" err="1" smtClean="0"/>
              <a:t>sus</a:t>
            </a:r>
            <a:r>
              <a:rPr lang="en-US" baseline="0" dirty="0" smtClean="0"/>
              <a:t> </a:t>
            </a:r>
            <a:r>
              <a:rPr lang="en-US" baseline="0" dirty="0" err="1" smtClean="0"/>
              <a:t>necesidades</a:t>
            </a:r>
            <a:r>
              <a:rPr lang="en-US" baseline="0" dirty="0" smtClean="0"/>
              <a:t> de </a:t>
            </a:r>
            <a:r>
              <a:rPr lang="en-US" baseline="0" dirty="0" err="1" smtClean="0"/>
              <a:t>salud</a:t>
            </a:r>
            <a:r>
              <a:rPr lang="en-US" baseline="0" dirty="0" smtClean="0"/>
              <a:t>. </a:t>
            </a:r>
            <a:r>
              <a:rPr lang="en-US" baseline="0" dirty="0" err="1" smtClean="0"/>
              <a:t>Verifique</a:t>
            </a:r>
            <a:r>
              <a:rPr lang="en-US" baseline="0" dirty="0" smtClean="0"/>
              <a:t> </a:t>
            </a:r>
            <a:r>
              <a:rPr lang="en-US" baseline="0" dirty="0" err="1" smtClean="0"/>
              <a:t>sus</a:t>
            </a:r>
            <a:r>
              <a:rPr lang="en-US" baseline="0" dirty="0" smtClean="0"/>
              <a:t> </a:t>
            </a:r>
            <a:r>
              <a:rPr lang="en-US" baseline="0" dirty="0" err="1" smtClean="0"/>
              <a:t>opciones</a:t>
            </a:r>
            <a:r>
              <a:rPr lang="en-US" baseline="0" dirty="0" smtClean="0"/>
              <a:t> de </a:t>
            </a:r>
            <a:r>
              <a:rPr lang="en-US" baseline="0" dirty="0" err="1" smtClean="0"/>
              <a:t>cobertura</a:t>
            </a:r>
            <a:r>
              <a:rPr lang="en-US" baseline="0" dirty="0" smtClean="0"/>
              <a:t> </a:t>
            </a:r>
            <a:r>
              <a:rPr lang="en-US" baseline="0" dirty="0" err="1" smtClean="0"/>
              <a:t>durante</a:t>
            </a:r>
            <a:r>
              <a:rPr lang="en-US" baseline="0" dirty="0" smtClean="0"/>
              <a:t> el </a:t>
            </a:r>
            <a:r>
              <a:rPr lang="en-US" baseline="0" dirty="0" err="1" smtClean="0"/>
              <a:t>Período</a:t>
            </a:r>
            <a:r>
              <a:rPr lang="en-US" baseline="0" dirty="0" smtClean="0"/>
              <a:t> </a:t>
            </a:r>
            <a:r>
              <a:rPr lang="en-US" baseline="0" dirty="0" smtClean="0"/>
              <a:t>de </a:t>
            </a:r>
            <a:r>
              <a:rPr lang="en-US" baseline="0" dirty="0" err="1" smtClean="0"/>
              <a:t>Inscripción</a:t>
            </a:r>
            <a:r>
              <a:rPr lang="en-US" baseline="0" dirty="0" smtClean="0"/>
              <a:t> </a:t>
            </a:r>
            <a:r>
              <a:rPr lang="en-US" baseline="0" dirty="0" err="1" smtClean="0"/>
              <a:t>Abierta</a:t>
            </a:r>
            <a:r>
              <a:rPr lang="en-US" baseline="0" dirty="0" smtClean="0"/>
              <a:t> </a:t>
            </a:r>
            <a:r>
              <a:rPr lang="en-US" baseline="0" dirty="0" smtClean="0"/>
              <a:t>para </a:t>
            </a:r>
            <a:r>
              <a:rPr lang="en-US" baseline="0" dirty="0" err="1" smtClean="0"/>
              <a:t>asegurarse</a:t>
            </a:r>
            <a:r>
              <a:rPr lang="en-US" baseline="0" dirty="0" smtClean="0"/>
              <a:t> de que el plan que </a:t>
            </a:r>
            <a:r>
              <a:rPr lang="en-US" baseline="0" dirty="0" err="1" smtClean="0"/>
              <a:t>seleccionó</a:t>
            </a:r>
            <a:r>
              <a:rPr lang="en-US" baseline="0" dirty="0" smtClean="0"/>
              <a:t> </a:t>
            </a:r>
            <a:r>
              <a:rPr lang="en-US" baseline="0" dirty="0" err="1" smtClean="0"/>
              <a:t>todavía</a:t>
            </a:r>
            <a:r>
              <a:rPr lang="en-US" baseline="0" dirty="0" smtClean="0"/>
              <a:t> </a:t>
            </a:r>
            <a:r>
              <a:rPr lang="en-US" baseline="0" dirty="0" err="1" smtClean="0"/>
              <a:t>satisface</a:t>
            </a:r>
            <a:r>
              <a:rPr lang="en-US" baseline="0" dirty="0" smtClean="0"/>
              <a:t> </a:t>
            </a:r>
            <a:r>
              <a:rPr lang="en-US" baseline="0" dirty="0" err="1" smtClean="0"/>
              <a:t>sus</a:t>
            </a:r>
            <a:r>
              <a:rPr lang="en-US" baseline="0" dirty="0" smtClean="0"/>
              <a:t> </a:t>
            </a:r>
            <a:r>
              <a:rPr lang="en-US" baseline="0" dirty="0" err="1" smtClean="0"/>
              <a:t>necesidades</a:t>
            </a:r>
            <a:r>
              <a:rPr lang="en-US" baseline="0" dirty="0" smtClean="0"/>
              <a:t>.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err="1" smtClean="0"/>
              <a:t>Recuerde</a:t>
            </a:r>
            <a:r>
              <a:rPr lang="en-US" baseline="0" dirty="0" smtClean="0"/>
              <a:t> que </a:t>
            </a:r>
            <a:r>
              <a:rPr lang="en-US" baseline="0" dirty="0" err="1" smtClean="0"/>
              <a:t>si</a:t>
            </a:r>
            <a:r>
              <a:rPr lang="en-US" baseline="0" dirty="0" smtClean="0"/>
              <a:t> se </a:t>
            </a:r>
            <a:r>
              <a:rPr lang="en-US" baseline="0" dirty="0" err="1" smtClean="0"/>
              <a:t>muda</a:t>
            </a:r>
            <a:r>
              <a:rPr lang="en-US" baseline="0" dirty="0" smtClean="0"/>
              <a:t>, se casa, </a:t>
            </a:r>
            <a:r>
              <a:rPr lang="en-US" baseline="0" dirty="0" err="1" smtClean="0"/>
              <a:t>tiene</a:t>
            </a:r>
            <a:r>
              <a:rPr lang="en-US" baseline="0" dirty="0" smtClean="0"/>
              <a:t> un </a:t>
            </a:r>
            <a:r>
              <a:rPr lang="en-US" baseline="0" dirty="0" err="1" smtClean="0"/>
              <a:t>bebé</a:t>
            </a:r>
            <a:r>
              <a:rPr lang="en-US" baseline="0" dirty="0" smtClean="0"/>
              <a:t> o </a:t>
            </a:r>
            <a:r>
              <a:rPr lang="en-US" baseline="0" dirty="0" err="1" smtClean="0"/>
              <a:t>pierde</a:t>
            </a:r>
            <a:r>
              <a:rPr lang="en-US" baseline="0" dirty="0" smtClean="0"/>
              <a:t> </a:t>
            </a:r>
            <a:r>
              <a:rPr lang="en-US" baseline="0" dirty="0" err="1" smtClean="0"/>
              <a:t>su</a:t>
            </a:r>
            <a:r>
              <a:rPr lang="en-US" baseline="0" dirty="0" smtClean="0"/>
              <a:t> </a:t>
            </a:r>
            <a:r>
              <a:rPr lang="en-US" baseline="0" dirty="0" err="1" smtClean="0"/>
              <a:t>cobertura</a:t>
            </a:r>
            <a:r>
              <a:rPr lang="en-US" baseline="0" dirty="0" smtClean="0"/>
              <a:t> anterior, </a:t>
            </a:r>
            <a:r>
              <a:rPr lang="en-US" baseline="0" dirty="0" err="1" smtClean="0"/>
              <a:t>puede</a:t>
            </a:r>
            <a:r>
              <a:rPr lang="en-US" baseline="0" dirty="0" smtClean="0"/>
              <a:t> </a:t>
            </a:r>
            <a:r>
              <a:rPr lang="en-US" baseline="0" dirty="0" err="1" smtClean="0"/>
              <a:t>ser</a:t>
            </a:r>
            <a:r>
              <a:rPr lang="en-US" baseline="0" dirty="0" smtClean="0"/>
              <a:t> </a:t>
            </a:r>
            <a:r>
              <a:rPr lang="en-US" baseline="0" dirty="0" err="1" smtClean="0"/>
              <a:t>candidato</a:t>
            </a:r>
            <a:r>
              <a:rPr lang="en-US" baseline="0" dirty="0" smtClean="0"/>
              <a:t> para un </a:t>
            </a:r>
            <a:r>
              <a:rPr lang="en-US" baseline="0" dirty="0" err="1" smtClean="0"/>
              <a:t>periodo</a:t>
            </a:r>
            <a:r>
              <a:rPr lang="en-US" baseline="0" dirty="0" smtClean="0"/>
              <a:t> de </a:t>
            </a:r>
            <a:r>
              <a:rPr lang="en-US" baseline="0" dirty="0" err="1" smtClean="0"/>
              <a:t>inscripción</a:t>
            </a:r>
            <a:r>
              <a:rPr lang="en-US" baseline="0" dirty="0" smtClean="0"/>
              <a:t> especial, y </a:t>
            </a:r>
            <a:r>
              <a:rPr lang="en-US" baseline="0" dirty="0" err="1" smtClean="0"/>
              <a:t>si</a:t>
            </a:r>
            <a:r>
              <a:rPr lang="en-US" baseline="0" dirty="0" smtClean="0"/>
              <a:t> </a:t>
            </a:r>
            <a:r>
              <a:rPr lang="en-US" baseline="0" dirty="0" err="1" smtClean="0"/>
              <a:t>usted</a:t>
            </a:r>
            <a:r>
              <a:rPr lang="en-US" baseline="0" dirty="0" smtClean="0"/>
              <a:t> </a:t>
            </a:r>
            <a:r>
              <a:rPr lang="en-US" baseline="0" dirty="0" err="1" smtClean="0"/>
              <a:t>cualifica</a:t>
            </a:r>
            <a:r>
              <a:rPr lang="en-US" baseline="0" dirty="0" smtClean="0"/>
              <a:t> para Medicaid </a:t>
            </a:r>
            <a:r>
              <a:rPr lang="en-US" baseline="0" dirty="0" err="1" smtClean="0"/>
              <a:t>puede</a:t>
            </a:r>
            <a:r>
              <a:rPr lang="en-US" baseline="0" dirty="0" smtClean="0"/>
              <a:t> </a:t>
            </a:r>
            <a:r>
              <a:rPr lang="en-US" baseline="0" dirty="0" err="1" smtClean="0"/>
              <a:t>inscribirse</a:t>
            </a:r>
            <a:r>
              <a:rPr lang="en-US" baseline="0" dirty="0" smtClean="0"/>
              <a:t> </a:t>
            </a:r>
            <a:r>
              <a:rPr lang="en-US" baseline="0" dirty="0" err="1" smtClean="0"/>
              <a:t>en</a:t>
            </a:r>
            <a:r>
              <a:rPr lang="en-US" baseline="0" dirty="0" smtClean="0"/>
              <a:t> </a:t>
            </a:r>
            <a:r>
              <a:rPr lang="en-US" baseline="0" dirty="0" err="1" smtClean="0"/>
              <a:t>cualquier</a:t>
            </a:r>
            <a:r>
              <a:rPr lang="en-US" baseline="0" dirty="0" smtClean="0"/>
              <a:t> </a:t>
            </a:r>
            <a:r>
              <a:rPr lang="en-US" baseline="0" dirty="0" err="1" smtClean="0"/>
              <a:t>momento</a:t>
            </a:r>
            <a:r>
              <a:rPr lang="en-US" baseline="0" dirty="0" smtClean="0"/>
              <a:t>. </a:t>
            </a:r>
          </a:p>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36448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La </a:t>
            </a:r>
            <a:r>
              <a:rPr lang="en-US" baseline="0" dirty="0" err="1" smtClean="0"/>
              <a:t>explicación</a:t>
            </a:r>
            <a:r>
              <a:rPr lang="en-US" baseline="0" dirty="0" smtClean="0"/>
              <a:t> de </a:t>
            </a:r>
            <a:r>
              <a:rPr lang="en-US" baseline="0" dirty="0" err="1" smtClean="0"/>
              <a:t>los</a:t>
            </a:r>
            <a:r>
              <a:rPr lang="en-US" baseline="0" dirty="0" smtClean="0"/>
              <a:t> </a:t>
            </a:r>
            <a:r>
              <a:rPr lang="en-US" baseline="0" dirty="0" err="1" smtClean="0"/>
              <a:t>beneficios</a:t>
            </a:r>
            <a:r>
              <a:rPr lang="en-US" baseline="0" dirty="0" smtClean="0"/>
              <a:t> </a:t>
            </a:r>
            <a:r>
              <a:rPr lang="en-US" baseline="0" dirty="0" err="1" smtClean="0"/>
              <a:t>es</a:t>
            </a:r>
            <a:r>
              <a:rPr lang="en-US" baseline="0" dirty="0" smtClean="0"/>
              <a:t> u</a:t>
            </a:r>
            <a:r>
              <a:rPr lang="en-US" dirty="0" smtClean="0"/>
              <a:t>n </a:t>
            </a:r>
            <a:r>
              <a:rPr lang="en-US" dirty="0" err="1" smtClean="0"/>
              <a:t>documento</a:t>
            </a:r>
            <a:r>
              <a:rPr lang="en-US" dirty="0" smtClean="0"/>
              <a:t> que </a:t>
            </a:r>
            <a:r>
              <a:rPr lang="en-US" dirty="0" err="1" smtClean="0"/>
              <a:t>puede</a:t>
            </a:r>
            <a:r>
              <a:rPr lang="en-US" baseline="0" dirty="0" smtClean="0"/>
              <a:t> </a:t>
            </a:r>
            <a:r>
              <a:rPr lang="en-US" baseline="0" dirty="0" err="1" smtClean="0"/>
              <a:t>recibir</a:t>
            </a:r>
            <a:r>
              <a:rPr lang="en-US" baseline="0" dirty="0" smtClean="0"/>
              <a:t> </a:t>
            </a:r>
            <a:r>
              <a:rPr lang="en-US" baseline="0" dirty="0" err="1" smtClean="0"/>
              <a:t>luego</a:t>
            </a:r>
            <a:r>
              <a:rPr lang="en-US" baseline="0" dirty="0" smtClean="0"/>
              <a:t> de </a:t>
            </a:r>
            <a:r>
              <a:rPr lang="en-US" baseline="0" dirty="0" err="1" smtClean="0"/>
              <a:t>una</a:t>
            </a:r>
            <a:r>
              <a:rPr lang="en-US" baseline="0" dirty="0" smtClean="0"/>
              <a:t> </a:t>
            </a:r>
            <a:r>
              <a:rPr lang="en-US" baseline="0" dirty="0" err="1" smtClean="0"/>
              <a:t>visita</a:t>
            </a:r>
            <a:r>
              <a:rPr lang="en-US" baseline="0" dirty="0" smtClean="0"/>
              <a:t>. </a:t>
            </a:r>
            <a:r>
              <a:rPr lang="en-US" baseline="0" dirty="0" err="1" smtClean="0"/>
              <a:t>Puede</a:t>
            </a:r>
            <a:r>
              <a:rPr lang="en-US" baseline="0" dirty="0" smtClean="0"/>
              <a:t> </a:t>
            </a:r>
            <a:r>
              <a:rPr lang="en-US" baseline="0" dirty="0" err="1" smtClean="0"/>
              <a:t>encontrar</a:t>
            </a:r>
            <a:r>
              <a:rPr lang="en-US" baseline="0" dirty="0" smtClean="0"/>
              <a:t> </a:t>
            </a:r>
            <a:r>
              <a:rPr lang="en-US" baseline="0" dirty="0" err="1" smtClean="0"/>
              <a:t>esta</a:t>
            </a:r>
            <a:r>
              <a:rPr lang="en-US" baseline="0" dirty="0" smtClean="0"/>
              <a:t> imagen </a:t>
            </a:r>
            <a:r>
              <a:rPr lang="en-US" baseline="0" dirty="0" err="1" smtClean="0"/>
              <a:t>en</a:t>
            </a:r>
            <a:r>
              <a:rPr lang="en-US" baseline="0" dirty="0" smtClean="0"/>
              <a:t> el Paso 8 de </a:t>
            </a:r>
            <a:r>
              <a:rPr lang="en-US" baseline="0" dirty="0" err="1" smtClean="0"/>
              <a:t>su</a:t>
            </a:r>
            <a:r>
              <a:rPr lang="en-US" baseline="0" dirty="0" smtClean="0"/>
              <a:t> </a:t>
            </a:r>
            <a:r>
              <a:rPr lang="en-US" baseline="0" dirty="0" err="1" smtClean="0"/>
              <a:t>libro</a:t>
            </a:r>
            <a:r>
              <a:rPr lang="en-US" baseline="0" dirty="0" smtClean="0"/>
              <a:t> del </a:t>
            </a:r>
            <a:r>
              <a:rPr lang="en-US" baseline="0" dirty="0" err="1" smtClean="0"/>
              <a:t>Mapa</a:t>
            </a:r>
            <a:r>
              <a:rPr lang="en-US" baseline="0" dirty="0" smtClean="0"/>
              <a:t> de </a:t>
            </a:r>
            <a:r>
              <a:rPr lang="en-US" baseline="0" dirty="0" err="1" smtClean="0"/>
              <a:t>Ruta</a:t>
            </a:r>
            <a:r>
              <a:rPr lang="en-US" baseline="0" dirty="0" smtClean="0"/>
              <a:t> (Roadmap). Pero </a:t>
            </a:r>
            <a:r>
              <a:rPr lang="en-US" baseline="0" dirty="0" err="1" smtClean="0"/>
              <a:t>también</a:t>
            </a:r>
            <a:r>
              <a:rPr lang="en-US" baseline="0" dirty="0" smtClean="0"/>
              <a:t> lo </a:t>
            </a:r>
            <a:r>
              <a:rPr lang="en-US" baseline="0" dirty="0" err="1" smtClean="0"/>
              <a:t>puede</a:t>
            </a:r>
            <a:r>
              <a:rPr lang="en-US" baseline="0" dirty="0" smtClean="0"/>
              <a:t> </a:t>
            </a:r>
            <a:r>
              <a:rPr lang="en-US" baseline="0" dirty="0" err="1" smtClean="0"/>
              <a:t>obtener</a:t>
            </a:r>
            <a:r>
              <a:rPr lang="en-US" baseline="0" dirty="0" smtClean="0"/>
              <a:t> </a:t>
            </a:r>
            <a:r>
              <a:rPr lang="en-US" baseline="0" dirty="0" err="1" smtClean="0"/>
              <a:t>como</a:t>
            </a:r>
            <a:r>
              <a:rPr lang="en-US" baseline="0" dirty="0" smtClean="0"/>
              <a:t> </a:t>
            </a:r>
            <a:r>
              <a:rPr lang="en-US" baseline="0" dirty="0" err="1" smtClean="0"/>
              <a:t>una</a:t>
            </a:r>
            <a:r>
              <a:rPr lang="en-US" baseline="0" dirty="0" smtClean="0"/>
              <a:t> </a:t>
            </a:r>
            <a:r>
              <a:rPr lang="en-US" baseline="0" dirty="0" err="1" smtClean="0"/>
              <a:t>página</a:t>
            </a:r>
            <a:r>
              <a:rPr lang="en-US" baseline="0" dirty="0" smtClean="0"/>
              <a:t> </a:t>
            </a:r>
            <a:r>
              <a:rPr lang="en-US" baseline="0" dirty="0" err="1" smtClean="0"/>
              <a:t>suelta</a:t>
            </a:r>
            <a:r>
              <a:rPr lang="en-US" baseline="0" dirty="0" smtClean="0"/>
              <a:t>.  </a:t>
            </a:r>
            <a:endParaRPr lang="en-US" dirty="0" smtClean="0"/>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Este </a:t>
            </a:r>
            <a:r>
              <a:rPr lang="en-US" dirty="0" err="1" smtClean="0"/>
              <a:t>papel</a:t>
            </a:r>
            <a:r>
              <a:rPr lang="en-US" dirty="0" smtClean="0"/>
              <a:t> describe </a:t>
            </a:r>
            <a:r>
              <a:rPr lang="en-US" dirty="0" err="1" smtClean="0"/>
              <a:t>los</a:t>
            </a:r>
            <a:r>
              <a:rPr lang="en-US" dirty="0" smtClean="0"/>
              <a:t> </a:t>
            </a:r>
            <a:r>
              <a:rPr lang="en-US" dirty="0" err="1" smtClean="0"/>
              <a:t>servicios</a:t>
            </a:r>
            <a:r>
              <a:rPr lang="en-US" dirty="0" smtClean="0"/>
              <a:t> que </a:t>
            </a:r>
            <a:r>
              <a:rPr lang="en-US" dirty="0" err="1" smtClean="0"/>
              <a:t>recibió</a:t>
            </a:r>
            <a:r>
              <a:rPr lang="en-US" dirty="0" smtClean="0"/>
              <a:t>, </a:t>
            </a:r>
            <a:r>
              <a:rPr lang="en-US" dirty="0" err="1" smtClean="0"/>
              <a:t>cuáles</a:t>
            </a:r>
            <a:r>
              <a:rPr lang="en-US" baseline="0" dirty="0" smtClean="0"/>
              <a:t> son </a:t>
            </a:r>
            <a:r>
              <a:rPr lang="en-US" baseline="0" dirty="0" err="1" smtClean="0"/>
              <a:t>los</a:t>
            </a:r>
            <a:r>
              <a:rPr lang="en-US" baseline="0" dirty="0" smtClean="0"/>
              <a:t> cargos de </a:t>
            </a:r>
            <a:r>
              <a:rPr lang="en-US" baseline="0" dirty="0" err="1" smtClean="0"/>
              <a:t>su</a:t>
            </a:r>
            <a:r>
              <a:rPr lang="en-US" baseline="0" dirty="0" smtClean="0"/>
              <a:t> </a:t>
            </a:r>
            <a:r>
              <a:rPr lang="en-US" baseline="0" dirty="0" err="1" smtClean="0"/>
              <a:t>proveedor</a:t>
            </a:r>
            <a:r>
              <a:rPr lang="en-US" baseline="0" dirty="0" smtClean="0"/>
              <a:t>, </a:t>
            </a:r>
            <a:r>
              <a:rPr lang="en-US" baseline="0" dirty="0" err="1" smtClean="0"/>
              <a:t>cuánto</a:t>
            </a:r>
            <a:r>
              <a:rPr lang="en-US" baseline="0" dirty="0" smtClean="0"/>
              <a:t> </a:t>
            </a:r>
            <a:r>
              <a:rPr lang="en-US" baseline="0" dirty="0" err="1" smtClean="0"/>
              <a:t>pagó</a:t>
            </a:r>
            <a:r>
              <a:rPr lang="en-US" baseline="0" dirty="0" smtClean="0"/>
              <a:t> </a:t>
            </a:r>
            <a:r>
              <a:rPr lang="en-US" baseline="0" dirty="0" err="1" smtClean="0"/>
              <a:t>su</a:t>
            </a:r>
            <a:r>
              <a:rPr lang="en-US" baseline="0" dirty="0" smtClean="0"/>
              <a:t> plan de </a:t>
            </a:r>
            <a:r>
              <a:rPr lang="en-US" baseline="0" dirty="0" err="1" smtClean="0"/>
              <a:t>salud</a:t>
            </a:r>
            <a:r>
              <a:rPr lang="en-US" baseline="0" dirty="0" smtClean="0"/>
              <a:t>, y </a:t>
            </a:r>
            <a:r>
              <a:rPr lang="en-US" baseline="0" dirty="0" err="1" smtClean="0"/>
              <a:t>cuánto</a:t>
            </a:r>
            <a:r>
              <a:rPr lang="en-US" baseline="0" dirty="0" smtClean="0"/>
              <a:t> </a:t>
            </a:r>
            <a:r>
              <a:rPr lang="en-US" baseline="0" dirty="0" err="1" smtClean="0"/>
              <a:t>usted</a:t>
            </a:r>
            <a:r>
              <a:rPr lang="en-US" baseline="0" dirty="0" smtClean="0"/>
              <a:t> </a:t>
            </a:r>
            <a:r>
              <a:rPr lang="en-US" baseline="0" dirty="0" err="1" smtClean="0"/>
              <a:t>debe</a:t>
            </a:r>
            <a:r>
              <a:rPr lang="en-US" baseline="0" dirty="0" smtClean="0"/>
              <a:t>. No </a:t>
            </a:r>
            <a:r>
              <a:rPr lang="en-US" baseline="0" dirty="0" err="1" smtClean="0"/>
              <a:t>es</a:t>
            </a:r>
            <a:r>
              <a:rPr lang="en-US" baseline="0" dirty="0" smtClean="0"/>
              <a:t> </a:t>
            </a:r>
            <a:r>
              <a:rPr lang="en-US" baseline="0" dirty="0" err="1" smtClean="0"/>
              <a:t>una</a:t>
            </a:r>
            <a:r>
              <a:rPr lang="en-US" baseline="0" dirty="0" smtClean="0"/>
              <a:t> </a:t>
            </a:r>
            <a:r>
              <a:rPr lang="en-US" baseline="0" dirty="0" err="1" smtClean="0"/>
              <a:t>factura</a:t>
            </a:r>
            <a:r>
              <a:rPr lang="en-US" baseline="0" dirty="0" smtClean="0"/>
              <a:t>. </a:t>
            </a:r>
            <a:r>
              <a:rPr lang="en-US" baseline="0" dirty="0" err="1" smtClean="0"/>
              <a:t>Es</a:t>
            </a:r>
            <a:r>
              <a:rPr lang="en-US" baseline="0" dirty="0" smtClean="0"/>
              <a:t> </a:t>
            </a:r>
            <a:r>
              <a:rPr lang="en-US" baseline="0" dirty="0" err="1" smtClean="0"/>
              <a:t>posible</a:t>
            </a:r>
            <a:r>
              <a:rPr lang="en-US" baseline="0" dirty="0" smtClean="0"/>
              <a:t> que </a:t>
            </a:r>
            <a:r>
              <a:rPr lang="en-US" baseline="0" dirty="0" err="1" smtClean="0"/>
              <a:t>usted</a:t>
            </a:r>
            <a:r>
              <a:rPr lang="en-US" baseline="0" dirty="0" smtClean="0"/>
              <a:t> no </a:t>
            </a:r>
            <a:r>
              <a:rPr lang="en-US" baseline="0" dirty="0" err="1" smtClean="0"/>
              <a:t>deba</a:t>
            </a:r>
            <a:r>
              <a:rPr lang="en-US" baseline="0" dirty="0" smtClean="0"/>
              <a:t> nada </a:t>
            </a:r>
            <a:r>
              <a:rPr lang="en-US" baseline="0" dirty="0" err="1" smtClean="0"/>
              <a:t>adicional</a:t>
            </a:r>
            <a:r>
              <a:rPr lang="en-US" baseline="0" dirty="0" smtClean="0"/>
              <a:t> </a:t>
            </a:r>
            <a:r>
              <a:rPr lang="en-US" baseline="0" dirty="0" err="1" smtClean="0"/>
              <a:t>luego</a:t>
            </a:r>
            <a:r>
              <a:rPr lang="en-US" baseline="0" dirty="0" smtClean="0"/>
              <a:t> del </a:t>
            </a:r>
            <a:r>
              <a:rPr lang="en-US" baseline="0" dirty="0" err="1" smtClean="0"/>
              <a:t>copago</a:t>
            </a:r>
            <a:r>
              <a:rPr lang="en-US" baseline="0" dirty="0" smtClean="0"/>
              <a:t>. Sin embargo, </a:t>
            </a:r>
            <a:r>
              <a:rPr lang="en-US" baseline="0" dirty="0" err="1" smtClean="0"/>
              <a:t>usted</a:t>
            </a:r>
            <a:r>
              <a:rPr lang="en-US" baseline="0" dirty="0" smtClean="0"/>
              <a:t> </a:t>
            </a:r>
            <a:r>
              <a:rPr lang="en-US" baseline="0" dirty="0" err="1" smtClean="0"/>
              <a:t>podría</a:t>
            </a:r>
            <a:r>
              <a:rPr lang="en-US" baseline="0" dirty="0" smtClean="0"/>
              <a:t> </a:t>
            </a:r>
            <a:r>
              <a:rPr lang="en-US" baseline="0" dirty="0" err="1" smtClean="0"/>
              <a:t>recibir</a:t>
            </a:r>
            <a:r>
              <a:rPr lang="en-US" baseline="0" dirty="0" smtClean="0"/>
              <a:t> </a:t>
            </a:r>
            <a:r>
              <a:rPr lang="en-US" baseline="0" dirty="0" err="1" smtClean="0"/>
              <a:t>una</a:t>
            </a:r>
            <a:r>
              <a:rPr lang="en-US" baseline="0" dirty="0" smtClean="0"/>
              <a:t> </a:t>
            </a:r>
            <a:r>
              <a:rPr lang="en-US" baseline="0" dirty="0" err="1" smtClean="0"/>
              <a:t>factura</a:t>
            </a:r>
            <a:r>
              <a:rPr lang="en-US" baseline="0" dirty="0" smtClean="0"/>
              <a:t> </a:t>
            </a:r>
            <a:r>
              <a:rPr lang="en-US" baseline="0" dirty="0" err="1" smtClean="0"/>
              <a:t>más</a:t>
            </a:r>
            <a:r>
              <a:rPr lang="en-US" baseline="0" dirty="0" smtClean="0"/>
              <a:t> </a:t>
            </a:r>
            <a:r>
              <a:rPr lang="en-US" baseline="0" dirty="0" err="1" smtClean="0"/>
              <a:t>adelante</a:t>
            </a:r>
            <a:r>
              <a:rPr lang="en-US" baseline="0" dirty="0" smtClean="0"/>
              <a:t>, </a:t>
            </a:r>
            <a:r>
              <a:rPr lang="en-US" baseline="0" dirty="0" err="1" smtClean="0"/>
              <a:t>así</a:t>
            </a:r>
            <a:r>
              <a:rPr lang="en-US" baseline="0" dirty="0" smtClean="0"/>
              <a:t> que </a:t>
            </a:r>
            <a:r>
              <a:rPr lang="en-US" baseline="0" dirty="0" err="1" smtClean="0"/>
              <a:t>siga</a:t>
            </a:r>
            <a:r>
              <a:rPr lang="en-US" baseline="0" dirty="0" smtClean="0"/>
              <a:t> </a:t>
            </a:r>
            <a:r>
              <a:rPr lang="en-US" baseline="0" dirty="0" err="1" smtClean="0"/>
              <a:t>leyendo</a:t>
            </a:r>
            <a:r>
              <a:rPr lang="en-US" baseline="0" dirty="0" smtClean="0"/>
              <a:t> </a:t>
            </a:r>
            <a:r>
              <a:rPr lang="en-US" baseline="0" dirty="0" err="1" smtClean="0"/>
              <a:t>los</a:t>
            </a:r>
            <a:r>
              <a:rPr lang="en-US" baseline="0" dirty="0" smtClean="0"/>
              <a:t> </a:t>
            </a:r>
            <a:r>
              <a:rPr lang="en-US" baseline="0" dirty="0" err="1" smtClean="0"/>
              <a:t>avisos</a:t>
            </a:r>
            <a:r>
              <a:rPr lang="en-US" baseline="0" dirty="0" smtClean="0"/>
              <a:t> </a:t>
            </a:r>
            <a:r>
              <a:rPr lang="en-US" baseline="0" dirty="0" err="1" smtClean="0"/>
              <a:t>por</a:t>
            </a:r>
            <a:r>
              <a:rPr lang="en-US" baseline="0" dirty="0" smtClean="0"/>
              <a:t> </a:t>
            </a:r>
            <a:r>
              <a:rPr lang="en-US" baseline="0" dirty="0" err="1" smtClean="0"/>
              <a:t>si</a:t>
            </a:r>
            <a:r>
              <a:rPr lang="en-US" baseline="0" dirty="0" smtClean="0"/>
              <a:t> </a:t>
            </a:r>
            <a:r>
              <a:rPr lang="en-US" baseline="0" dirty="0" err="1" smtClean="0"/>
              <a:t>acaso</a:t>
            </a:r>
            <a:r>
              <a:rPr lang="en-US" baseline="0" dirty="0" smtClean="0"/>
              <a:t>. Si </a:t>
            </a:r>
            <a:r>
              <a:rPr lang="en-US" baseline="0" dirty="0" err="1" smtClean="0"/>
              <a:t>usted</a:t>
            </a:r>
            <a:r>
              <a:rPr lang="en-US" baseline="0" dirty="0" smtClean="0"/>
              <a:t> </a:t>
            </a:r>
            <a:r>
              <a:rPr lang="en-US" baseline="0" dirty="0" err="1" smtClean="0"/>
              <a:t>tiene</a:t>
            </a:r>
            <a:r>
              <a:rPr lang="en-US" baseline="0" dirty="0" smtClean="0"/>
              <a:t> Medicaid o CHIP, </a:t>
            </a:r>
            <a:r>
              <a:rPr lang="en-US" baseline="0" dirty="0" err="1" smtClean="0"/>
              <a:t>es</a:t>
            </a:r>
            <a:r>
              <a:rPr lang="en-US" baseline="0" dirty="0" smtClean="0"/>
              <a:t> </a:t>
            </a:r>
            <a:r>
              <a:rPr lang="en-US" baseline="0" dirty="0" err="1" smtClean="0"/>
              <a:t>posible</a:t>
            </a:r>
            <a:r>
              <a:rPr lang="en-US" baseline="0" dirty="0" smtClean="0"/>
              <a:t> que no </a:t>
            </a:r>
            <a:r>
              <a:rPr lang="en-US" baseline="0" dirty="0" err="1" smtClean="0"/>
              <a:t>reciba</a:t>
            </a:r>
            <a:r>
              <a:rPr lang="en-US" baseline="0" dirty="0" smtClean="0"/>
              <a:t> </a:t>
            </a:r>
            <a:r>
              <a:rPr lang="en-US" baseline="0" dirty="0" err="1" smtClean="0"/>
              <a:t>una</a:t>
            </a:r>
            <a:r>
              <a:rPr lang="en-US" baseline="0" dirty="0" smtClean="0"/>
              <a:t> </a:t>
            </a:r>
            <a:r>
              <a:rPr lang="en-US" baseline="0" dirty="0" err="1" smtClean="0"/>
              <a:t>explicación</a:t>
            </a:r>
            <a:r>
              <a:rPr lang="en-US" baseline="0" dirty="0" smtClean="0"/>
              <a:t> de </a:t>
            </a:r>
            <a:r>
              <a:rPr lang="en-US" baseline="0" dirty="0" err="1" smtClean="0"/>
              <a:t>los</a:t>
            </a:r>
            <a:r>
              <a:rPr lang="en-US" baseline="0" dirty="0" smtClean="0"/>
              <a:t> </a:t>
            </a:r>
            <a:r>
              <a:rPr lang="en-US" baseline="0" dirty="0" err="1" smtClean="0"/>
              <a:t>beneficios</a:t>
            </a:r>
            <a:r>
              <a:rPr lang="en-US" baseline="0" dirty="0" smtClean="0"/>
              <a:t>.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Si </a:t>
            </a:r>
            <a:r>
              <a:rPr lang="en-US" baseline="0" dirty="0" err="1" smtClean="0"/>
              <a:t>usted</a:t>
            </a:r>
            <a:r>
              <a:rPr lang="en-US" baseline="0" dirty="0" smtClean="0"/>
              <a:t> </a:t>
            </a:r>
            <a:r>
              <a:rPr lang="en-US" baseline="0" dirty="0" err="1" smtClean="0"/>
              <a:t>tiene</a:t>
            </a:r>
            <a:r>
              <a:rPr lang="en-US" baseline="0" dirty="0" smtClean="0"/>
              <a:t> </a:t>
            </a:r>
            <a:r>
              <a:rPr lang="en-US" baseline="0" dirty="0" err="1" smtClean="0"/>
              <a:t>alguna</a:t>
            </a:r>
            <a:r>
              <a:rPr lang="en-US" baseline="0" dirty="0" smtClean="0"/>
              <a:t> </a:t>
            </a:r>
            <a:r>
              <a:rPr lang="en-US" baseline="0" dirty="0" err="1" smtClean="0"/>
              <a:t>pregunta</a:t>
            </a:r>
            <a:r>
              <a:rPr lang="en-US" baseline="0" dirty="0" smtClean="0"/>
              <a:t> </a:t>
            </a:r>
            <a:r>
              <a:rPr lang="en-US" baseline="0" dirty="0" err="1" smtClean="0"/>
              <a:t>sobre</a:t>
            </a:r>
            <a:r>
              <a:rPr lang="en-US" baseline="0" dirty="0" smtClean="0"/>
              <a:t> </a:t>
            </a:r>
            <a:r>
              <a:rPr lang="en-US" baseline="0" dirty="0" err="1" smtClean="0"/>
              <a:t>los</a:t>
            </a:r>
            <a:r>
              <a:rPr lang="en-US" baseline="0" dirty="0" smtClean="0"/>
              <a:t> </a:t>
            </a:r>
            <a:r>
              <a:rPr lang="en-US" baseline="0" dirty="0" err="1" smtClean="0"/>
              <a:t>servicios</a:t>
            </a:r>
            <a:r>
              <a:rPr lang="en-US" baseline="0" dirty="0" smtClean="0"/>
              <a:t> o </a:t>
            </a:r>
            <a:r>
              <a:rPr lang="en-US" baseline="0" dirty="0" err="1" smtClean="0"/>
              <a:t>los</a:t>
            </a:r>
            <a:r>
              <a:rPr lang="en-US" baseline="0" dirty="0" smtClean="0"/>
              <a:t> cargos, </a:t>
            </a:r>
            <a:r>
              <a:rPr lang="en-US" baseline="0" dirty="0" err="1" smtClean="0"/>
              <a:t>comuníquese</a:t>
            </a:r>
            <a:r>
              <a:rPr lang="en-US" baseline="0" dirty="0" smtClean="0"/>
              <a:t> con </a:t>
            </a:r>
            <a:r>
              <a:rPr lang="en-US" baseline="0" dirty="0" err="1" smtClean="0"/>
              <a:t>su</a:t>
            </a:r>
            <a:r>
              <a:rPr lang="en-US" baseline="0" dirty="0" smtClean="0"/>
              <a:t> plan de </a:t>
            </a:r>
            <a:r>
              <a:rPr lang="en-US" baseline="0" dirty="0" err="1" smtClean="0"/>
              <a:t>seguros</a:t>
            </a:r>
            <a:r>
              <a:rPr lang="en-US" baseline="0" dirty="0" smtClean="0"/>
              <a:t>.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dirty="0" smtClean="0"/>
              <a:t>Si </a:t>
            </a:r>
            <a:r>
              <a:rPr lang="en-US" dirty="0" err="1" smtClean="0"/>
              <a:t>su</a:t>
            </a:r>
            <a:r>
              <a:rPr lang="en-US" dirty="0" smtClean="0"/>
              <a:t> </a:t>
            </a:r>
            <a:r>
              <a:rPr lang="en-US" dirty="0" err="1" smtClean="0"/>
              <a:t>cuidado</a:t>
            </a:r>
            <a:r>
              <a:rPr lang="en-US" dirty="0" smtClean="0"/>
              <a:t> de </a:t>
            </a:r>
            <a:r>
              <a:rPr lang="en-US" dirty="0" err="1" smtClean="0"/>
              <a:t>salud</a:t>
            </a:r>
            <a:r>
              <a:rPr lang="en-US" dirty="0" smtClean="0"/>
              <a:t> </a:t>
            </a:r>
            <a:r>
              <a:rPr lang="en-US" dirty="0" err="1" smtClean="0"/>
              <a:t>fue</a:t>
            </a:r>
            <a:r>
              <a:rPr lang="en-US" dirty="0" smtClean="0"/>
              <a:t> </a:t>
            </a:r>
            <a:r>
              <a:rPr lang="en-US" dirty="0" err="1" smtClean="0"/>
              <a:t>negado</a:t>
            </a:r>
            <a:r>
              <a:rPr lang="en-US" dirty="0" smtClean="0"/>
              <a:t> o </a:t>
            </a:r>
            <a:r>
              <a:rPr lang="en-US" dirty="0" err="1" smtClean="0"/>
              <a:t>si</a:t>
            </a:r>
            <a:r>
              <a:rPr lang="en-US" dirty="0" smtClean="0"/>
              <a:t> </a:t>
            </a:r>
            <a:r>
              <a:rPr lang="en-US" dirty="0" err="1" smtClean="0"/>
              <a:t>usted</a:t>
            </a:r>
            <a:r>
              <a:rPr lang="en-US" dirty="0" smtClean="0"/>
              <a:t> no</a:t>
            </a:r>
            <a:r>
              <a:rPr lang="en-US" baseline="0" dirty="0" smtClean="0"/>
              <a:t> </a:t>
            </a:r>
            <a:r>
              <a:rPr lang="en-US" baseline="0" dirty="0" err="1" smtClean="0"/>
              <a:t>está</a:t>
            </a:r>
            <a:r>
              <a:rPr lang="en-US" baseline="0" dirty="0" smtClean="0"/>
              <a:t> de </a:t>
            </a:r>
            <a:r>
              <a:rPr lang="en-US" baseline="0" dirty="0" err="1" smtClean="0"/>
              <a:t>acuerdo</a:t>
            </a:r>
            <a:r>
              <a:rPr lang="en-US" baseline="0" dirty="0" smtClean="0"/>
              <a:t> con </a:t>
            </a:r>
            <a:r>
              <a:rPr lang="en-US" baseline="0" dirty="0" err="1" smtClean="0"/>
              <a:t>una</a:t>
            </a:r>
            <a:r>
              <a:rPr lang="en-US" baseline="0" dirty="0" smtClean="0"/>
              <a:t> </a:t>
            </a:r>
            <a:r>
              <a:rPr lang="en-US" baseline="0" dirty="0" err="1" smtClean="0"/>
              <a:t>póliza</a:t>
            </a:r>
            <a:r>
              <a:rPr lang="en-US" baseline="0" dirty="0" smtClean="0"/>
              <a:t> o </a:t>
            </a:r>
            <a:r>
              <a:rPr lang="en-US" baseline="0" dirty="0" err="1" smtClean="0"/>
              <a:t>una</a:t>
            </a:r>
            <a:r>
              <a:rPr lang="en-US" baseline="0" dirty="0" smtClean="0"/>
              <a:t> </a:t>
            </a:r>
            <a:r>
              <a:rPr lang="en-US" baseline="0" dirty="0" err="1" smtClean="0"/>
              <a:t>decisión</a:t>
            </a:r>
            <a:r>
              <a:rPr lang="en-US" baseline="0" dirty="0" smtClean="0"/>
              <a:t> de </a:t>
            </a:r>
            <a:r>
              <a:rPr lang="en-US" baseline="0" dirty="0" err="1" smtClean="0"/>
              <a:t>pago</a:t>
            </a:r>
            <a:r>
              <a:rPr lang="en-US" baseline="0" dirty="0" smtClean="0"/>
              <a:t> que </a:t>
            </a:r>
            <a:r>
              <a:rPr lang="en-US" baseline="0" dirty="0" err="1" smtClean="0"/>
              <a:t>su</a:t>
            </a:r>
            <a:r>
              <a:rPr lang="en-US" baseline="0" dirty="0" smtClean="0"/>
              <a:t> plan de </a:t>
            </a:r>
            <a:r>
              <a:rPr lang="en-US" baseline="0" dirty="0" err="1" smtClean="0"/>
              <a:t>cobertura</a:t>
            </a:r>
            <a:r>
              <a:rPr lang="en-US" baseline="0" dirty="0" smtClean="0"/>
              <a:t> </a:t>
            </a:r>
            <a:r>
              <a:rPr lang="en-US" baseline="0" dirty="0" err="1" smtClean="0"/>
              <a:t>hizo</a:t>
            </a:r>
            <a:r>
              <a:rPr lang="en-US" baseline="0" dirty="0" smtClean="0"/>
              <a:t>, </a:t>
            </a:r>
            <a:r>
              <a:rPr lang="en-US" baseline="0" dirty="0" err="1" smtClean="0"/>
              <a:t>usted</a:t>
            </a:r>
            <a:r>
              <a:rPr lang="en-US" baseline="0" dirty="0" smtClean="0"/>
              <a:t> </a:t>
            </a:r>
            <a:r>
              <a:rPr lang="en-US" baseline="0" dirty="0" err="1" smtClean="0"/>
              <a:t>puede</a:t>
            </a:r>
            <a:r>
              <a:rPr lang="en-US" baseline="0" dirty="0" smtClean="0"/>
              <a:t> </a:t>
            </a:r>
            <a:r>
              <a:rPr lang="en-US" baseline="0" dirty="0" err="1" smtClean="0"/>
              <a:t>apelar</a:t>
            </a:r>
            <a:r>
              <a:rPr lang="en-US" baseline="0" dirty="0" smtClean="0"/>
              <a:t> o </a:t>
            </a:r>
            <a:r>
              <a:rPr lang="en-US" baseline="0" dirty="0" err="1" smtClean="0"/>
              <a:t>someter</a:t>
            </a:r>
            <a:r>
              <a:rPr lang="en-US" baseline="0" dirty="0" smtClean="0"/>
              <a:t> </a:t>
            </a:r>
            <a:r>
              <a:rPr lang="en-US" baseline="0" dirty="0" err="1" smtClean="0"/>
              <a:t>una</a:t>
            </a:r>
            <a:r>
              <a:rPr lang="en-US" baseline="0" dirty="0" smtClean="0"/>
              <a:t> </a:t>
            </a:r>
            <a:r>
              <a:rPr lang="en-US" baseline="0" dirty="0" err="1" smtClean="0"/>
              <a:t>queja</a:t>
            </a:r>
            <a:r>
              <a:rPr lang="en-US" baseline="0" dirty="0" smtClean="0"/>
              <a:t> para </a:t>
            </a:r>
            <a:r>
              <a:rPr lang="en-US" baseline="0" dirty="0" err="1" smtClean="0"/>
              <a:t>tratar</a:t>
            </a:r>
            <a:r>
              <a:rPr lang="en-US" baseline="0" dirty="0" smtClean="0"/>
              <a:t> de </a:t>
            </a:r>
            <a:r>
              <a:rPr lang="en-US" baseline="0" dirty="0" err="1" smtClean="0"/>
              <a:t>cambiar</a:t>
            </a:r>
            <a:r>
              <a:rPr lang="en-US" baseline="0" dirty="0" smtClean="0"/>
              <a:t> </a:t>
            </a:r>
            <a:r>
              <a:rPr lang="en-US" baseline="0" dirty="0" err="1" smtClean="0"/>
              <a:t>su</a:t>
            </a:r>
            <a:r>
              <a:rPr lang="en-US" baseline="0" dirty="0" smtClean="0"/>
              <a:t> </a:t>
            </a:r>
            <a:r>
              <a:rPr lang="en-US" baseline="0" dirty="0" err="1" smtClean="0"/>
              <a:t>decisión</a:t>
            </a:r>
            <a:r>
              <a:rPr lang="en-US" baseline="0" dirty="0" smtClean="0"/>
              <a:t>. </a:t>
            </a:r>
            <a:r>
              <a:rPr lang="en-US" baseline="0" dirty="0" err="1" smtClean="0"/>
              <a:t>Comuníquese</a:t>
            </a:r>
            <a:r>
              <a:rPr lang="en-US" baseline="0" dirty="0" smtClean="0"/>
              <a:t> con </a:t>
            </a:r>
            <a:r>
              <a:rPr lang="en-US" baseline="0" dirty="0" err="1" smtClean="0"/>
              <a:t>su</a:t>
            </a:r>
            <a:r>
              <a:rPr lang="en-US" baseline="0" dirty="0" smtClean="0"/>
              <a:t> plan </a:t>
            </a:r>
            <a:r>
              <a:rPr lang="en-US" baseline="0" dirty="0" err="1" smtClean="0"/>
              <a:t>si</a:t>
            </a:r>
            <a:r>
              <a:rPr lang="en-US" baseline="0" dirty="0" smtClean="0"/>
              <a:t> </a:t>
            </a:r>
            <a:r>
              <a:rPr lang="en-US" baseline="0" dirty="0" err="1" smtClean="0"/>
              <a:t>tiene</a:t>
            </a:r>
            <a:r>
              <a:rPr lang="en-US" baseline="0" dirty="0" smtClean="0"/>
              <a:t> </a:t>
            </a:r>
            <a:r>
              <a:rPr lang="en-US" baseline="0" dirty="0" err="1" smtClean="0"/>
              <a:t>preguntas</a:t>
            </a:r>
            <a:r>
              <a:rPr lang="en-US" baseline="0" dirty="0" smtClean="0"/>
              <a:t> </a:t>
            </a:r>
            <a:r>
              <a:rPr lang="en-US" baseline="0" dirty="0" err="1" smtClean="0"/>
              <a:t>sobre</a:t>
            </a:r>
            <a:r>
              <a:rPr lang="en-US" baseline="0" dirty="0" smtClean="0"/>
              <a:t> </a:t>
            </a:r>
            <a:r>
              <a:rPr lang="en-US" baseline="0" dirty="0" err="1" smtClean="0"/>
              <a:t>cómo</a:t>
            </a:r>
            <a:r>
              <a:rPr lang="en-US" baseline="0" dirty="0" smtClean="0"/>
              <a:t> </a:t>
            </a:r>
            <a:r>
              <a:rPr lang="en-US" baseline="0" dirty="0" err="1" smtClean="0"/>
              <a:t>apelar</a:t>
            </a:r>
            <a:r>
              <a:rPr lang="en-US" baseline="0" dirty="0" smtClean="0"/>
              <a:t> o </a:t>
            </a:r>
            <a:r>
              <a:rPr lang="en-US" baseline="0" dirty="0" err="1" smtClean="0"/>
              <a:t>someter</a:t>
            </a:r>
            <a:r>
              <a:rPr lang="en-US" baseline="0" dirty="0" smtClean="0"/>
              <a:t> </a:t>
            </a:r>
            <a:r>
              <a:rPr lang="en-US" baseline="0" dirty="0" err="1" smtClean="0"/>
              <a:t>una</a:t>
            </a:r>
            <a:r>
              <a:rPr lang="en-US" baseline="0" dirty="0" smtClean="0"/>
              <a:t> </a:t>
            </a:r>
            <a:r>
              <a:rPr lang="en-US" baseline="0" dirty="0" err="1" smtClean="0"/>
              <a:t>queja</a:t>
            </a:r>
            <a:r>
              <a:rPr lang="en-US" baseline="0" dirty="0" smtClean="0"/>
              <a:t>. </a:t>
            </a:r>
            <a:endParaRPr lang="en-US" dirty="0" smtClean="0"/>
          </a:p>
          <a:p>
            <a:pPr marL="171432" indent="-171432">
              <a:buFont typeface="Arial" panose="020B0604020202020204" pitchFamily="34" charset="0"/>
              <a:buChar char="•"/>
            </a:pPr>
            <a:endParaRPr lang="en-US" baseline="0" dirty="0" smtClean="0"/>
          </a:p>
          <a:p>
            <a:pPr marL="171432" indent="-171432" defTabSz="932871">
              <a:buFont typeface="Arial" panose="020B0604020202020204" pitchFamily="34" charset="0"/>
              <a:buChar char="•"/>
              <a:defRPr/>
            </a:pPr>
            <a:r>
              <a:rPr lang="en-US" baseline="0" dirty="0" err="1" smtClean="0"/>
              <a:t>Recuerde</a:t>
            </a:r>
            <a:r>
              <a:rPr lang="en-US" baseline="0" dirty="0" smtClean="0"/>
              <a:t> que </a:t>
            </a:r>
            <a:r>
              <a:rPr lang="en-US" baseline="0" dirty="0" err="1" smtClean="0"/>
              <a:t>debe</a:t>
            </a:r>
            <a:r>
              <a:rPr lang="en-US" baseline="0" dirty="0" smtClean="0"/>
              <a:t> </a:t>
            </a:r>
            <a:r>
              <a:rPr lang="en-US" baseline="0" dirty="0" err="1" smtClean="0"/>
              <a:t>seguir</a:t>
            </a:r>
            <a:r>
              <a:rPr lang="en-US" baseline="0" dirty="0" smtClean="0"/>
              <a:t> </a:t>
            </a:r>
            <a:r>
              <a:rPr lang="en-US" baseline="0" dirty="0" err="1" smtClean="0"/>
              <a:t>pagando</a:t>
            </a:r>
            <a:r>
              <a:rPr lang="en-US" baseline="0" dirty="0" smtClean="0"/>
              <a:t> </a:t>
            </a:r>
            <a:r>
              <a:rPr lang="en-US" baseline="0" dirty="0" err="1" smtClean="0"/>
              <a:t>sus</a:t>
            </a:r>
            <a:r>
              <a:rPr lang="en-US" baseline="0" dirty="0" smtClean="0"/>
              <a:t> </a:t>
            </a:r>
            <a:r>
              <a:rPr lang="en-US" baseline="0" dirty="0" err="1" smtClean="0"/>
              <a:t>facturas</a:t>
            </a:r>
            <a:r>
              <a:rPr lang="en-US" baseline="0" dirty="0" smtClean="0"/>
              <a:t> y </a:t>
            </a:r>
            <a:r>
              <a:rPr lang="en-US" baseline="0" dirty="0" err="1" smtClean="0"/>
              <a:t>recargos</a:t>
            </a:r>
            <a:r>
              <a:rPr lang="en-US" baseline="0" dirty="0" smtClean="0"/>
              <a:t> </a:t>
            </a:r>
            <a:r>
              <a:rPr lang="en-US" baseline="0" dirty="0" err="1" smtClean="0"/>
              <a:t>luego</a:t>
            </a:r>
            <a:r>
              <a:rPr lang="en-US" baseline="0" dirty="0" smtClean="0"/>
              <a:t> de </a:t>
            </a:r>
            <a:r>
              <a:rPr lang="en-US" baseline="0" dirty="0" err="1" smtClean="0"/>
              <a:t>su</a:t>
            </a:r>
            <a:r>
              <a:rPr lang="en-US" baseline="0" dirty="0" smtClean="0"/>
              <a:t> </a:t>
            </a:r>
            <a:r>
              <a:rPr lang="en-US" baseline="0" dirty="0" err="1" smtClean="0"/>
              <a:t>visita</a:t>
            </a:r>
            <a:r>
              <a:rPr lang="en-US" baseline="0" dirty="0" smtClean="0"/>
              <a:t> – a </a:t>
            </a:r>
            <a:r>
              <a:rPr lang="en-US" baseline="0" dirty="0" err="1" smtClean="0"/>
              <a:t>los</a:t>
            </a:r>
            <a:r>
              <a:rPr lang="en-US" baseline="0" dirty="0" smtClean="0"/>
              <a:t> </a:t>
            </a:r>
            <a:r>
              <a:rPr lang="en-US" baseline="0" dirty="0" err="1" smtClean="0"/>
              <a:t>proveedores</a:t>
            </a:r>
            <a:r>
              <a:rPr lang="en-US" baseline="0" dirty="0" smtClean="0"/>
              <a:t> de </a:t>
            </a:r>
            <a:r>
              <a:rPr lang="en-US" baseline="0" dirty="0" err="1" smtClean="0"/>
              <a:t>salud</a:t>
            </a:r>
            <a:r>
              <a:rPr lang="en-US" baseline="0" dirty="0" smtClean="0"/>
              <a:t> y el plan – para </a:t>
            </a:r>
            <a:r>
              <a:rPr lang="en-US" baseline="0" dirty="0" err="1" smtClean="0"/>
              <a:t>estar</a:t>
            </a:r>
            <a:r>
              <a:rPr lang="en-US" baseline="0" dirty="0" smtClean="0"/>
              <a:t> </a:t>
            </a:r>
            <a:r>
              <a:rPr lang="en-US" baseline="0" dirty="0" err="1" smtClean="0"/>
              <a:t>seguro</a:t>
            </a:r>
            <a:r>
              <a:rPr lang="en-US" baseline="0" dirty="0" smtClean="0"/>
              <a:t> de que </a:t>
            </a:r>
            <a:r>
              <a:rPr lang="en-US" baseline="0" dirty="0" err="1" smtClean="0"/>
              <a:t>mantiene</a:t>
            </a:r>
            <a:r>
              <a:rPr lang="en-US" baseline="0" dirty="0" smtClean="0"/>
              <a:t> </a:t>
            </a:r>
            <a:r>
              <a:rPr lang="en-US" baseline="0" dirty="0" err="1" smtClean="0"/>
              <a:t>su</a:t>
            </a:r>
            <a:r>
              <a:rPr lang="en-US" baseline="0" dirty="0" smtClean="0"/>
              <a:t> </a:t>
            </a:r>
            <a:r>
              <a:rPr lang="en-US" baseline="0" dirty="0" err="1" smtClean="0"/>
              <a:t>cobertura</a:t>
            </a:r>
            <a:r>
              <a:rPr lang="en-US" baseline="0" dirty="0" smtClean="0"/>
              <a:t> </a:t>
            </a:r>
            <a:r>
              <a:rPr lang="en-US" baseline="0" dirty="0" err="1" smtClean="0"/>
              <a:t>contínuamente</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12180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s-ES_tradnl" noProof="0" dirty="0" smtClean="0"/>
              <a:t>Los sobrecargos afectarán su impuesto</a:t>
            </a:r>
            <a:r>
              <a:rPr lang="es-ES_tradnl" baseline="0" noProof="0" dirty="0" smtClean="0"/>
              <a:t> </a:t>
            </a:r>
            <a:r>
              <a:rPr lang="es-ES_tradnl" baseline="0" noProof="0" dirty="0" smtClean="0"/>
              <a:t>cuando </a:t>
            </a:r>
            <a:r>
              <a:rPr lang="es-ES_tradnl" baseline="0" noProof="0" dirty="0" smtClean="0"/>
              <a:t>haga su declaración </a:t>
            </a:r>
            <a:r>
              <a:rPr lang="es-ES_tradnl" baseline="0" noProof="0" dirty="0" smtClean="0"/>
              <a:t>federal de impuestos.</a:t>
            </a:r>
            <a:endParaRPr lang="es-ES_tradnl" baseline="0" noProof="0" dirty="0" smtClean="0"/>
          </a:p>
          <a:p>
            <a:pPr marL="174913" indent="-174913" defTabSz="932871">
              <a:buFont typeface="Arial" panose="020B0604020202020204" pitchFamily="34" charset="0"/>
              <a:buChar char="•"/>
              <a:defRPr/>
            </a:pPr>
            <a:endParaRPr lang="es-ES_tradnl" baseline="0" noProof="0" dirty="0" smtClean="0"/>
          </a:p>
          <a:p>
            <a:pPr marL="174913" marR="0" lvl="1"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smtClean="0"/>
              <a:t>Recibir </a:t>
            </a:r>
            <a:r>
              <a:rPr lang="es-ES_tradnl" noProof="0" dirty="0" smtClean="0"/>
              <a:t>pagos </a:t>
            </a:r>
            <a:r>
              <a:rPr lang="es-ES_tradnl" noProof="0" dirty="0" smtClean="0"/>
              <a:t>adelantados de </a:t>
            </a:r>
            <a:r>
              <a:rPr lang="es-ES_tradnl" noProof="0" dirty="0" smtClean="0"/>
              <a:t>sus crédito</a:t>
            </a:r>
            <a:r>
              <a:rPr lang="es-ES_tradnl" baseline="0" noProof="0" dirty="0" smtClean="0"/>
              <a:t> </a:t>
            </a:r>
            <a:r>
              <a:rPr lang="es-ES_tradnl" baseline="0" noProof="0" dirty="0" smtClean="0"/>
              <a:t>fiscal para las primas </a:t>
            </a:r>
            <a:r>
              <a:rPr lang="es-ES_tradnl" baseline="0" noProof="0" dirty="0" smtClean="0"/>
              <a:t>puede reducir el costo mensual de su prima. Puede usar el crédito cuando su cobertura comienza y pagar menos por mes, o declarar el crédito cuando haga su declaración de impuestos. Sin embargo, usted debe hacer su declaración </a:t>
            </a:r>
            <a:r>
              <a:rPr lang="es-ES_tradnl" baseline="0" noProof="0" dirty="0" smtClean="0"/>
              <a:t>federal de </a:t>
            </a:r>
            <a:r>
              <a:rPr lang="es-ES_tradnl" baseline="0" noProof="0" dirty="0" smtClean="0"/>
              <a:t>impuestos </a:t>
            </a:r>
            <a:r>
              <a:rPr lang="es-ES_tradnl" baseline="0" noProof="0" dirty="0" smtClean="0"/>
              <a:t>para </a:t>
            </a:r>
            <a:r>
              <a:rPr lang="es-ES_tradnl" baseline="0" noProof="0" dirty="0" smtClean="0"/>
              <a:t>obtener el subsidio. Cuando haga su declaración </a:t>
            </a:r>
            <a:r>
              <a:rPr lang="es-ES_tradnl" baseline="0" noProof="0" dirty="0" smtClean="0"/>
              <a:t>federal de impuestos, </a:t>
            </a:r>
            <a:r>
              <a:rPr lang="es-ES_tradnl" baseline="0" noProof="0" dirty="0" smtClean="0"/>
              <a:t>la cantidad de su crédito </a:t>
            </a:r>
            <a:r>
              <a:rPr lang="es-ES_tradnl" baseline="0" noProof="0" dirty="0" smtClean="0"/>
              <a:t>fiscal para la </a:t>
            </a:r>
            <a:r>
              <a:rPr lang="es-ES_tradnl" baseline="0" noProof="0" dirty="0" smtClean="0"/>
              <a:t>prima recibido durante el año debe ser reconciliado con su elegibilidad </a:t>
            </a:r>
            <a:r>
              <a:rPr lang="es-ES" baseline="0" noProof="0" dirty="0" smtClean="0"/>
              <a:t>basándose </a:t>
            </a:r>
            <a:r>
              <a:rPr lang="es-ES_tradnl" sz="2400" noProof="0" dirty="0" smtClean="0"/>
              <a:t>en los ingresos familiares actuales del año. Si ha recibido </a:t>
            </a:r>
            <a:r>
              <a:rPr lang="es-ES_tradnl" sz="2400" noProof="0" dirty="0" smtClean="0"/>
              <a:t>un</a:t>
            </a:r>
            <a:r>
              <a:rPr lang="es-ES_tradnl" sz="2400" baseline="0" noProof="0" dirty="0" smtClean="0"/>
              <a:t> </a:t>
            </a:r>
            <a:r>
              <a:rPr lang="es-ES_tradnl" sz="2400" noProof="0" dirty="0" smtClean="0"/>
              <a:t>crédito</a:t>
            </a:r>
            <a:r>
              <a:rPr lang="es-ES_tradnl" sz="2400" baseline="0" noProof="0" dirty="0" smtClean="0"/>
              <a:t> </a:t>
            </a:r>
            <a:r>
              <a:rPr lang="es-ES_tradnl" sz="2400" baseline="0" noProof="0" dirty="0" smtClean="0"/>
              <a:t>de impuestos </a:t>
            </a:r>
            <a:r>
              <a:rPr lang="es-ES_tradnl" sz="2400" baseline="0" noProof="0" dirty="0" smtClean="0"/>
              <a:t>para la prima mayor del que califica, </a:t>
            </a:r>
            <a:r>
              <a:rPr lang="es-ES_tradnl" sz="2400" baseline="0" noProof="0" dirty="0" smtClean="0"/>
              <a:t>usted tendrá que devolver la diferencia.</a:t>
            </a:r>
          </a:p>
          <a:p>
            <a:pPr marL="174913" marR="0" lvl="1"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2400" baseline="0" noProof="0" dirty="0" smtClean="0"/>
          </a:p>
          <a:p>
            <a:pPr marL="174913" marR="0" lvl="1"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2400" b="1" baseline="0" noProof="0" dirty="0" smtClean="0"/>
              <a:t>Las reducciones en los gastos compartidos </a:t>
            </a:r>
            <a:r>
              <a:rPr lang="es-ES_tradnl" sz="2400" baseline="0" noProof="0" dirty="0" smtClean="0"/>
              <a:t>reducen los gastos del bolsillo de los consumidores cuando usan servicios de salud, y se aplica a sus deducibles, copago y </a:t>
            </a:r>
            <a:r>
              <a:rPr lang="es-ES_tradnl" sz="2400" baseline="0" noProof="0" dirty="0" err="1" smtClean="0"/>
              <a:t>coseguro</a:t>
            </a:r>
            <a:r>
              <a:rPr lang="es-ES_tradnl" sz="2400" baseline="0" noProof="0" dirty="0" smtClean="0"/>
              <a:t>. </a:t>
            </a:r>
          </a:p>
          <a:p>
            <a:pPr marL="174913" marR="0" lvl="1"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2400" baseline="0" noProof="0" dirty="0" smtClean="0"/>
          </a:p>
          <a:p>
            <a:pPr marL="174913" marR="0" lvl="1"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2400" baseline="0" noProof="0" dirty="0" smtClean="0"/>
              <a:t>Está disponible a algunos consumidores que se inscriben en planes del Mercado de seguros y tienen ingresos familiares entre 100-250% del Nivel de pobreza federal y no califican para Medicaid, si se inscriben en un Plan Médico </a:t>
            </a:r>
            <a:r>
              <a:rPr lang="es-ES_tradnl" sz="2400" baseline="0" noProof="0" dirty="0" smtClean="0"/>
              <a:t>nivel Plata.</a:t>
            </a:r>
          </a:p>
          <a:p>
            <a:pPr marL="174913" marR="0" lvl="1"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2400" baseline="0" noProof="0" dirty="0" smtClean="0"/>
              <a:t>(AGREGAR </a:t>
            </a:r>
            <a:r>
              <a:rPr lang="es-ES_tradnl" sz="2400" baseline="0" noProof="0" dirty="0" smtClean="0"/>
              <a:t>LA CANTIDAD EN DOLARES DEL AÑO CORRIENTE)</a:t>
            </a:r>
            <a:endParaRPr lang="es-ES_tradnl" noProof="0" dirty="0" smtClean="0"/>
          </a:p>
          <a:p>
            <a:pPr marL="174913" indent="-174913">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4468019-DD01-4A89-9063-1C7D2744684F}" type="slidenum">
              <a:rPr lang="en-US" smtClean="0"/>
              <a:t>23</a:t>
            </a:fld>
            <a:endParaRPr lang="en-US"/>
          </a:p>
        </p:txBody>
      </p:sp>
    </p:spTree>
    <p:extLst>
      <p:ext uri="{BB962C8B-B14F-4D97-AF65-F5344CB8AC3E}">
        <p14:creationId xmlns:p14="http://schemas.microsoft.com/office/powerpoint/2010/main" val="798405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s-ES_tradnl" sz="1400" b="0" noProof="0" dirty="0" smtClean="0"/>
              <a:t>El seguro médico ahora juega un</a:t>
            </a:r>
            <a:r>
              <a:rPr lang="es-ES_tradnl" sz="1400" b="0" baseline="0" noProof="0" dirty="0" smtClean="0"/>
              <a:t> rol en sus impuestos. La buena noticia es que esto le puede ayudar a mucha gente recibir asistencia para pagar su prima y cubrir otros gastos. Pero primero hay algunos términos que deberían saber.</a:t>
            </a:r>
            <a:endParaRPr lang="es-ES_tradnl" sz="1400" b="0" noProof="0" dirty="0" smtClean="0"/>
          </a:p>
          <a:p>
            <a:pPr marL="174913" indent="-174913" defTabSz="932871">
              <a:buFont typeface="Arial" panose="020B0604020202020204" pitchFamily="34" charset="0"/>
              <a:buChar char="•"/>
              <a:defRPr/>
            </a:pPr>
            <a:endParaRPr lang="es-ES_tradnl" sz="1400" b="0" noProof="0" dirty="0" smtClean="0"/>
          </a:p>
          <a:p>
            <a:pPr marL="174913" marR="0"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400" b="0" noProof="0" dirty="0" smtClean="0"/>
              <a:t>Primero</a:t>
            </a:r>
            <a:r>
              <a:rPr lang="es-ES_tradnl" sz="1400" b="0" baseline="0" noProof="0" dirty="0" smtClean="0"/>
              <a:t> hablemos de la responsabilidad compartida individual: Comenzando en 2014, la disposición de la responsabilidad compartida individual requiere que cada individuo tenga cobertura médica elegible (llamada cobertura esencial mínima), califique para una exención de cobertura, o haga un pago de la responsabilidad compartida cuando presente su declaración federal de impuestos. Durante la temporada de impuestos, la mayoría de los contribuyentes necesitará indicar en su declaración de impuestos que han tenido cobertura médica todo el año. Estas personas cumplen con el requisito de la cobertura esencial mínima, lo que significa que han tenido la cobertura médica necesaria para cumplir con el requisito de la Ley de Cuidado de Salud a Bajo Precio. Estos individuos y sus familias no recibirán formularios nuevos en el correo y no tendrán que rellenar formularios nuevos cuando haga su declaración de impuestos.  </a:t>
            </a:r>
            <a:endParaRPr lang="es-ES_tradnl" sz="1400" b="0" noProof="0" dirty="0" smtClean="0"/>
          </a:p>
          <a:p>
            <a:pPr marL="174913" indent="-174913">
              <a:buFont typeface="Arial" panose="020B0604020202020204" pitchFamily="34" charset="0"/>
              <a:buChar char="•"/>
            </a:pPr>
            <a:endParaRPr lang="es-ES_tradnl" sz="1400" noProof="0" dirty="0" smtClean="0"/>
          </a:p>
          <a:p>
            <a:pPr marL="174913" marR="0" indent="-174913"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400" b="1" noProof="0" dirty="0" smtClean="0"/>
              <a:t>1095: </a:t>
            </a:r>
            <a:r>
              <a:rPr lang="es-ES_tradnl" sz="1400" b="0" noProof="0" dirty="0" smtClean="0"/>
              <a:t>Cuando</a:t>
            </a:r>
            <a:r>
              <a:rPr lang="es-ES_tradnl" sz="1400" b="0" baseline="0" noProof="0" dirty="0" smtClean="0"/>
              <a:t> se haya inscrito en un plan de seguro médico a través del Mercado de seguros, recibirá el formulario 1095-A en el correo del Mercado de seguros a inicios de febrero cada año. También puede descargarlo de su cuenta en el Mercado de seguros. Mantenga este formulario con su información importante de impuestos, como su W-2 y otros registros de impuestos, para usarlo cuando tenga que declarar sus impuestos. No recibirá este formulario si usted ha obtenido cobertura a través de </a:t>
            </a:r>
            <a:r>
              <a:rPr lang="es-ES_tradnl" sz="1400" b="0" baseline="0" noProof="0" dirty="0" err="1" smtClean="0"/>
              <a:t>Medicaid</a:t>
            </a:r>
            <a:r>
              <a:rPr lang="es-ES_tradnl" sz="1400" b="0" baseline="0" noProof="0" dirty="0" smtClean="0"/>
              <a:t>, Medicare, o el Programa de Seguro Médico para Niños (CHIP).</a:t>
            </a:r>
          </a:p>
        </p:txBody>
      </p:sp>
      <p:sp>
        <p:nvSpPr>
          <p:cNvPr id="4" name="Slide Number Placeholder 3"/>
          <p:cNvSpPr>
            <a:spLocks noGrp="1"/>
          </p:cNvSpPr>
          <p:nvPr>
            <p:ph type="sldNum" sz="quarter" idx="10"/>
          </p:nvPr>
        </p:nvSpPr>
        <p:spPr/>
        <p:txBody>
          <a:bodyPr/>
          <a:lstStyle/>
          <a:p>
            <a:fld id="{54468019-DD01-4A89-9063-1C7D2744684F}" type="slidenum">
              <a:rPr lang="en-US" smtClean="0"/>
              <a:t>24</a:t>
            </a:fld>
            <a:endParaRPr lang="en-US"/>
          </a:p>
        </p:txBody>
      </p:sp>
    </p:spTree>
    <p:extLst>
      <p:ext uri="{BB962C8B-B14F-4D97-AF65-F5344CB8AC3E}">
        <p14:creationId xmlns:p14="http://schemas.microsoft.com/office/powerpoint/2010/main" val="174103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s-ES_tradnl" noProof="0" dirty="0" smtClean="0"/>
              <a:t>Además de la información sobre los 8 pasos que recién explicamos,</a:t>
            </a:r>
            <a:r>
              <a:rPr lang="es-ES_tradnl" baseline="0" noProof="0" dirty="0" smtClean="0"/>
              <a:t> la Guía tiene información adicional. </a:t>
            </a:r>
            <a:endParaRPr lang="es-ES_tradnl" noProof="0" dirty="0" smtClean="0"/>
          </a:p>
          <a:p>
            <a:pPr marL="174913" indent="-174913">
              <a:buFont typeface="Arial" panose="020B0604020202020204" pitchFamily="34" charset="0"/>
              <a:buChar char="•"/>
            </a:pPr>
            <a:endParaRPr lang="es-ES_tradnl" baseline="0" noProof="0" dirty="0" smtClean="0"/>
          </a:p>
          <a:p>
            <a:pPr marL="174913" indent="-174913">
              <a:buFont typeface="Arial" panose="020B0604020202020204" pitchFamily="34" charset="0"/>
              <a:buChar char="•"/>
            </a:pPr>
            <a:r>
              <a:rPr lang="es-ES_tradnl" baseline="0" noProof="0" dirty="0" smtClean="0"/>
              <a:t>Hay un glosario de términos para ayudar a definir ”copago”, “prima”, “deducibles”, “formulario”, “fuera de su red”, y más.  </a:t>
            </a:r>
          </a:p>
          <a:p>
            <a:pPr marL="174913" indent="-174913">
              <a:buFont typeface="Arial" panose="020B0604020202020204" pitchFamily="34" charset="0"/>
              <a:buChar char="•"/>
            </a:pPr>
            <a:endParaRPr lang="es-ES_tradnl" baseline="0" noProof="0" dirty="0" smtClean="0"/>
          </a:p>
          <a:p>
            <a:pPr marL="174913" indent="-174913">
              <a:buFont typeface="Arial" panose="020B0604020202020204" pitchFamily="34" charset="0"/>
              <a:buChar char="•"/>
            </a:pPr>
            <a:r>
              <a:rPr lang="es-ES_tradnl" baseline="0" noProof="0" dirty="0" smtClean="0"/>
              <a:t>También puede llevar control de su salud con la lista de seguimiento. Tiene un lugar para anotar su presión sanguínea, </a:t>
            </a:r>
            <a:r>
              <a:rPr lang="es-ES_tradnl" baseline="0" noProof="0" dirty="0" smtClean="0"/>
              <a:t>peso </a:t>
            </a:r>
            <a:r>
              <a:rPr lang="es-ES_tradnl" baseline="0" noProof="0" dirty="0" smtClean="0"/>
              <a:t>y qué exámenes médicos le han realizado. </a:t>
            </a:r>
          </a:p>
          <a:p>
            <a:pPr marL="174913" indent="-174913">
              <a:buFont typeface="Arial" panose="020B0604020202020204" pitchFamily="34" charset="0"/>
              <a:buChar char="•"/>
            </a:pPr>
            <a:endParaRPr lang="es-ES_tradnl" baseline="0" noProof="0" dirty="0" smtClean="0"/>
          </a:p>
          <a:p>
            <a:pPr marL="174913" indent="-174913">
              <a:buFont typeface="Arial" panose="020B0604020202020204" pitchFamily="34" charset="0"/>
              <a:buChar char="•"/>
            </a:pPr>
            <a:r>
              <a:rPr lang="es-ES_tradnl" baseline="0" noProof="0" dirty="0" smtClean="0"/>
              <a:t>Finalmente, hay un lugar para escribir información importante como el nombre y teléfono de su médico, o el número de teléfono y página de Internet de su seguro médico. Ya que hemos presentado mucha información, hoy quizá quiera revisar la Guía y tenerla como referencia cuando navegue el sistema de salud. </a:t>
            </a:r>
          </a:p>
        </p:txBody>
      </p:sp>
      <p:sp>
        <p:nvSpPr>
          <p:cNvPr id="4" name="Slide Number Placeholder 3"/>
          <p:cNvSpPr>
            <a:spLocks noGrp="1"/>
          </p:cNvSpPr>
          <p:nvPr>
            <p:ph type="sldNum" sz="quarter" idx="10"/>
          </p:nvPr>
        </p:nvSpPr>
        <p:spPr/>
        <p:txBody>
          <a:bodyPr/>
          <a:lstStyle/>
          <a:p>
            <a:fld id="{54468019-DD01-4A89-9063-1C7D2744684F}" type="slidenum">
              <a:rPr lang="en-US" smtClean="0"/>
              <a:t>25</a:t>
            </a:fld>
            <a:endParaRPr lang="en-US"/>
          </a:p>
        </p:txBody>
      </p:sp>
    </p:spTree>
    <p:extLst>
      <p:ext uri="{BB962C8B-B14F-4D97-AF65-F5344CB8AC3E}">
        <p14:creationId xmlns:p14="http://schemas.microsoft.com/office/powerpoint/2010/main" val="791832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s-ES_tradnl" i="0" noProof="0" dirty="0" smtClean="0"/>
              <a:t>Puede contactar a</a:t>
            </a:r>
            <a:r>
              <a:rPr lang="es-ES_tradnl" i="0" baseline="0" noProof="0" dirty="0" smtClean="0"/>
              <a:t> la iniciativa De la cobertura al cuidado de su salud, envíe un email a </a:t>
            </a:r>
            <a:r>
              <a:rPr lang="es-ES_tradnl" i="0" baseline="0" noProof="0" dirty="0" err="1" smtClean="0"/>
              <a:t>coveragetocare@cms.hhs.gov</a:t>
            </a:r>
            <a:r>
              <a:rPr lang="es-ES_tradnl" i="0" baseline="0" noProof="0" dirty="0" smtClean="0"/>
              <a:t> (repetir)</a:t>
            </a:r>
            <a:endParaRPr lang="es-ES_tradnl" i="0" noProof="0" dirty="0" smtClean="0"/>
          </a:p>
          <a:p>
            <a:pPr marL="174913" indent="-174913" defTabSz="932871">
              <a:buFont typeface="Arial" panose="020B0604020202020204" pitchFamily="34" charset="0"/>
              <a:buChar char="•"/>
              <a:defRPr/>
            </a:pPr>
            <a:endParaRPr lang="es-ES_tradnl" i="0" baseline="0" noProof="0" dirty="0" smtClean="0"/>
          </a:p>
          <a:p>
            <a:pPr marL="174913" indent="-174913" defTabSz="932871">
              <a:buFont typeface="Arial" panose="020B0604020202020204" pitchFamily="34" charset="0"/>
              <a:buChar char="•"/>
              <a:defRPr/>
            </a:pPr>
            <a:r>
              <a:rPr lang="es-ES_tradnl" i="0" baseline="0" noProof="0" dirty="0" smtClean="0"/>
              <a:t>También puede descargar o pedir copias impresas de la Guía, así como otros productos, en la página De la cobertura al cuidado de su salud, http://</a:t>
            </a:r>
            <a:r>
              <a:rPr lang="es-ES_tradnl" i="0" baseline="0" noProof="0" dirty="0" err="1" smtClean="0"/>
              <a:t>go.cms.gov</a:t>
            </a:r>
            <a:r>
              <a:rPr lang="es-ES_tradnl" i="0" baseline="0" noProof="0" dirty="0" smtClean="0"/>
              <a:t>/c2c </a:t>
            </a:r>
          </a:p>
          <a:p>
            <a:pPr marL="174913" indent="-174913" defTabSz="932871">
              <a:buFont typeface="Arial" panose="020B0604020202020204" pitchFamily="34" charset="0"/>
              <a:buChar char="•"/>
              <a:defRPr/>
            </a:pPr>
            <a:endParaRPr lang="es-ES_tradnl" i="0" baseline="0" noProof="0" dirty="0" smtClean="0"/>
          </a:p>
          <a:p>
            <a:pPr marL="174913" indent="-174913" defTabSz="932871">
              <a:buFont typeface="Arial" panose="020B0604020202020204" pitchFamily="34" charset="0"/>
              <a:buChar char="•"/>
              <a:defRPr/>
            </a:pPr>
            <a:r>
              <a:rPr lang="es-ES_tradnl" i="0" baseline="0" noProof="0" dirty="0" smtClean="0"/>
              <a:t>Recuerden, estamos aquí para ayudarlo también. Puede contactarnos… (agregar su información de contacto o la de su organización). </a:t>
            </a:r>
          </a:p>
          <a:p>
            <a:endParaRPr lang="en-US" i="0" dirty="0"/>
          </a:p>
        </p:txBody>
      </p:sp>
      <p:sp>
        <p:nvSpPr>
          <p:cNvPr id="4" name="Slide Number Placeholder 3"/>
          <p:cNvSpPr>
            <a:spLocks noGrp="1"/>
          </p:cNvSpPr>
          <p:nvPr>
            <p:ph type="sldNum" sz="quarter" idx="10"/>
          </p:nvPr>
        </p:nvSpPr>
        <p:spPr/>
        <p:txBody>
          <a:bodyPr/>
          <a:lstStyle/>
          <a:p>
            <a:fld id="{54468019-DD01-4A89-9063-1C7D2744684F}" type="slidenum">
              <a:rPr lang="en-US" smtClean="0"/>
              <a:t>26</a:t>
            </a:fld>
            <a:endParaRPr lang="en-US"/>
          </a:p>
        </p:txBody>
      </p:sp>
    </p:spTree>
    <p:extLst>
      <p:ext uri="{BB962C8B-B14F-4D97-AF65-F5344CB8AC3E}">
        <p14:creationId xmlns:p14="http://schemas.microsoft.com/office/powerpoint/2010/main" val="186983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32871">
              <a:buFont typeface="Arial" panose="020B0604020202020204" pitchFamily="34" charset="0"/>
              <a:buNone/>
              <a:defRPr/>
            </a:pPr>
            <a:endParaRPr lang="x-none" baseline="0" noProof="0" dirty="0" smtClean="0"/>
          </a:p>
          <a:p>
            <a:pPr marL="171415" indent="-171415" defTabSz="932871">
              <a:buFont typeface="Arial" panose="020B0604020202020204" pitchFamily="34" charset="0"/>
              <a:buChar char="•"/>
              <a:defRPr/>
            </a:pPr>
            <a:r>
              <a:rPr lang="x-none" baseline="0" noProof="0" dirty="0" smtClean="0"/>
              <a:t>Millones de personas han obtenido cobertura del </a:t>
            </a:r>
            <a:r>
              <a:rPr lang="x-none" b="1" baseline="0" noProof="0" dirty="0" smtClean="0"/>
              <a:t> Marketplace</a:t>
            </a:r>
            <a:r>
              <a:rPr lang="x-none" b="0" baseline="0" noProof="0" dirty="0" smtClean="0"/>
              <a:t>, Medicaid, su empleador, o Medicare. Algunos por primera vez. Mucha gente</a:t>
            </a:r>
            <a:r>
              <a:rPr lang="es-ES" b="0" baseline="0" noProof="0" dirty="0" smtClean="0"/>
              <a:t> </a:t>
            </a:r>
            <a:r>
              <a:rPr lang="x-none" b="0" baseline="0" noProof="0" dirty="0" smtClean="0"/>
              <a:t>no está seguro a que se inscribieron, o de como usar su cobertura para obtener el cuidado necesario, y no saben donde ir a encontrar respuestas. </a:t>
            </a:r>
          </a:p>
          <a:p>
            <a:pPr marL="171415" indent="-171415" defTabSz="932871">
              <a:buFont typeface="Arial" panose="020B0604020202020204" pitchFamily="34" charset="0"/>
              <a:buChar char="•"/>
              <a:defRPr/>
            </a:pPr>
            <a:endParaRPr lang="x-none" b="0" baseline="0" noProof="0" dirty="0" smtClean="0"/>
          </a:p>
          <a:p>
            <a:pPr marL="171415" indent="-171415" defTabSz="932871">
              <a:buFont typeface="Arial" panose="020B0604020202020204" pitchFamily="34" charset="0"/>
              <a:buChar char="•"/>
              <a:defRPr/>
            </a:pPr>
            <a:r>
              <a:rPr lang="x-none" b="0" baseline="0" noProof="0" dirty="0" smtClean="0"/>
              <a:t>De la </a:t>
            </a:r>
            <a:r>
              <a:rPr lang="en-US" b="0" baseline="0" noProof="0" dirty="0" smtClean="0"/>
              <a:t>c</a:t>
            </a:r>
            <a:r>
              <a:rPr lang="x-none" b="0" baseline="0" noProof="0" dirty="0" smtClean="0"/>
              <a:t>obertura al </a:t>
            </a:r>
            <a:r>
              <a:rPr lang="en-US" b="0" baseline="0" noProof="0" dirty="0" smtClean="0"/>
              <a:t>c</a:t>
            </a:r>
            <a:r>
              <a:rPr lang="x-none" b="0" baseline="0" noProof="0" dirty="0" smtClean="0"/>
              <a:t>uidado de </a:t>
            </a:r>
            <a:r>
              <a:rPr lang="en-US" b="0" baseline="0" noProof="0" dirty="0" smtClean="0"/>
              <a:t>s</a:t>
            </a:r>
            <a:r>
              <a:rPr lang="x-none" b="0" baseline="0" noProof="0" dirty="0" smtClean="0"/>
              <a:t>alud es una iniciativa desarrollada por los Centros de Servicio</a:t>
            </a:r>
            <a:r>
              <a:rPr lang="en-US" b="0" baseline="0" noProof="0" dirty="0" smtClean="0"/>
              <a:t>s</a:t>
            </a:r>
            <a:r>
              <a:rPr lang="x-none" b="0" baseline="0" noProof="0" dirty="0" smtClean="0"/>
              <a:t> de Medicare &amp; Medicaid (CMS). La iniciativa fue desarrollada para </a:t>
            </a:r>
            <a:r>
              <a:rPr lang="es-ES" b="0" baseline="0" noProof="0" dirty="0" smtClean="0"/>
              <a:t>ayudarle a entender </a:t>
            </a:r>
            <a:r>
              <a:rPr lang="x-none" b="0" baseline="0" noProof="0" dirty="0" smtClean="0"/>
              <a:t>sus beneficios y </a:t>
            </a:r>
            <a:r>
              <a:rPr lang="es-ES" b="0" baseline="0" noProof="0" dirty="0" smtClean="0"/>
              <a:t>cómo conectar</a:t>
            </a:r>
            <a:r>
              <a:rPr lang="x-none" b="0" baseline="0" noProof="0" dirty="0" smtClean="0"/>
              <a:t> con los servicios de atención primaria y los servicios preventivos, y </a:t>
            </a:r>
            <a:r>
              <a:rPr lang="es-ES" b="0" baseline="0" noProof="0" dirty="0" smtClean="0"/>
              <a:t>así </a:t>
            </a:r>
            <a:r>
              <a:rPr lang="x-none" b="0" baseline="0" noProof="0" dirty="0" smtClean="0"/>
              <a:t>pueda vivir una vida larga y sana. </a:t>
            </a:r>
            <a:endParaRPr lang="x-none" baseline="0" noProof="0" dirty="0" smtClean="0"/>
          </a:p>
          <a:p>
            <a:pPr marL="171415" indent="-171415" defTabSz="932871">
              <a:buFont typeface="Arial" panose="020B0604020202020204" pitchFamily="34" charset="0"/>
              <a:buChar char="•"/>
              <a:defRPr/>
            </a:pPr>
            <a:endParaRPr lang="x-none" baseline="0" noProof="0" dirty="0" smtClean="0"/>
          </a:p>
          <a:p>
            <a:pPr marL="171415" indent="-171415">
              <a:buFont typeface="Arial" panose="020B0604020202020204" pitchFamily="34" charset="0"/>
              <a:buChar char="•"/>
            </a:pPr>
            <a:r>
              <a:rPr lang="x-none" noProof="0" dirty="0" smtClean="0"/>
              <a:t>Varios</a:t>
            </a:r>
            <a:r>
              <a:rPr lang="x-none" baseline="0" noProof="0" dirty="0" smtClean="0"/>
              <a:t> recursos se han creado </a:t>
            </a:r>
            <a:r>
              <a:rPr lang="es-ES" baseline="0" noProof="0" dirty="0" smtClean="0"/>
              <a:t>para la iniciativa</a:t>
            </a:r>
            <a:r>
              <a:rPr lang="x-none" baseline="0" noProof="0" dirty="0" smtClean="0"/>
              <a:t> C2C, el recurso </a:t>
            </a:r>
            <a:r>
              <a:rPr lang="es-ES" baseline="0" noProof="0" dirty="0" smtClean="0"/>
              <a:t>principal</a:t>
            </a:r>
            <a:r>
              <a:rPr lang="x-none" baseline="0" noProof="0" dirty="0" smtClean="0"/>
              <a:t> es la Guía Para Un Mejor Cuidado y Una Vida Mas Saludable, que es lo que vamos a </a:t>
            </a:r>
            <a:r>
              <a:rPr lang="es-ES" baseline="0" noProof="0" dirty="0" smtClean="0"/>
              <a:t>repasar</a:t>
            </a:r>
            <a:r>
              <a:rPr lang="x-none" baseline="0" noProof="0" dirty="0" smtClean="0"/>
              <a:t> hoy. Usted puede solicitar copias gratuitas </a:t>
            </a:r>
            <a:r>
              <a:rPr lang="es-ES" baseline="0" noProof="0" dirty="0" smtClean="0"/>
              <a:t>e</a:t>
            </a:r>
            <a:r>
              <a:rPr lang="x-none" baseline="0" noProof="0" dirty="0" smtClean="0"/>
              <a:t>n siete idiomas además de la copia en español. También puede </a:t>
            </a:r>
            <a:r>
              <a:rPr lang="es-ES" baseline="0" noProof="0" dirty="0" smtClean="0"/>
              <a:t>encontrar</a:t>
            </a:r>
            <a:r>
              <a:rPr lang="x-none" baseline="0" noProof="0" dirty="0" smtClean="0"/>
              <a:t> otros recursos como videos </a:t>
            </a:r>
            <a:r>
              <a:rPr lang="es-ES" baseline="0" noProof="0" dirty="0" smtClean="0"/>
              <a:t>en</a:t>
            </a:r>
            <a:r>
              <a:rPr lang="x-none" baseline="0" noProof="0" dirty="0" smtClean="0"/>
              <a:t> la p</a:t>
            </a:r>
            <a:r>
              <a:rPr lang="es-ES" baseline="0" noProof="0" dirty="0" smtClean="0"/>
              <a:t>á</a:t>
            </a:r>
            <a:r>
              <a:rPr lang="x-none" baseline="0" noProof="0" dirty="0" smtClean="0"/>
              <a:t>gina </a:t>
            </a:r>
            <a:r>
              <a:rPr lang="es-ES" baseline="0" noProof="0" dirty="0" smtClean="0"/>
              <a:t>go.cms.gov/c2c</a:t>
            </a:r>
            <a:r>
              <a:rPr lang="x-none" baseline="0" noProof="0" dirty="0" smtClean="0"/>
              <a:t>. Estos recursos están disponibles </a:t>
            </a:r>
            <a:r>
              <a:rPr lang="es-ES" baseline="0" noProof="0" dirty="0" smtClean="0"/>
              <a:t>electrónicamente y en copia impresa.</a:t>
            </a:r>
            <a:endParaRPr lang="x-none" baseline="0" noProof="0" dirty="0" smtClean="0"/>
          </a:p>
          <a:p>
            <a:pPr marL="171415" indent="-171415">
              <a:buFont typeface="Arial" panose="020B0604020202020204" pitchFamily="34" charset="0"/>
              <a:buChar char="•"/>
            </a:pPr>
            <a:endParaRPr lang="x-none" baseline="0" noProof="0" dirty="0" smtClean="0"/>
          </a:p>
          <a:p>
            <a:pPr marL="0" indent="0">
              <a:buFont typeface="Arial" panose="020B0604020202020204" pitchFamily="34" charset="0"/>
              <a:buNone/>
            </a:pPr>
            <a:r>
              <a:rPr lang="x-none" baseline="0" noProof="0" dirty="0" smtClean="0"/>
              <a:t>NOTA: </a:t>
            </a:r>
            <a:r>
              <a:rPr lang="es-ES" baseline="0" noProof="0" dirty="0" smtClean="0"/>
              <a:t>(</a:t>
            </a:r>
            <a:r>
              <a:rPr lang="x-none" baseline="0" noProof="0" dirty="0" smtClean="0"/>
              <a:t>Otros idiomas = </a:t>
            </a:r>
            <a:r>
              <a:rPr lang="en-US" baseline="0" noProof="0" dirty="0" err="1" smtClean="0"/>
              <a:t>i</a:t>
            </a:r>
            <a:r>
              <a:rPr lang="x-none" baseline="0" noProof="0" dirty="0" smtClean="0"/>
              <a:t>ngl</a:t>
            </a:r>
            <a:r>
              <a:rPr lang="es-ES" baseline="0" noProof="0" dirty="0" smtClean="0"/>
              <a:t>é</a:t>
            </a:r>
            <a:r>
              <a:rPr lang="x-none" baseline="0" noProof="0" dirty="0" smtClean="0"/>
              <a:t>s, chino, árabe, haitiano/criollo, coreano, ruso, y vietnamita. Estos idiomas representan los idiomas m</a:t>
            </a:r>
            <a:r>
              <a:rPr lang="en-US" baseline="0" noProof="0" dirty="0" err="1" smtClean="0"/>
              <a:t>á</a:t>
            </a:r>
            <a:r>
              <a:rPr lang="x-none" baseline="0" noProof="0" dirty="0" smtClean="0"/>
              <a:t>s </a:t>
            </a:r>
            <a:r>
              <a:rPr lang="es-ES" baseline="0" noProof="0" dirty="0" smtClean="0"/>
              <a:t>pedidos </a:t>
            </a:r>
            <a:r>
              <a:rPr lang="x-none" baseline="0" noProof="0" dirty="0" smtClean="0"/>
              <a:t>al Centro de Llamadas</a:t>
            </a:r>
            <a:r>
              <a:rPr lang="x-none" b="0" baseline="0" noProof="0" dirty="0" smtClean="0"/>
              <a:t>, y los idiomas con el porcentaje m</a:t>
            </a:r>
            <a:r>
              <a:rPr lang="es-ES" b="0" baseline="0" noProof="0" dirty="0" smtClean="0"/>
              <a:t>á</a:t>
            </a:r>
            <a:r>
              <a:rPr lang="x-none" b="0" baseline="0" noProof="0" dirty="0" smtClean="0"/>
              <a:t>s alto </a:t>
            </a:r>
            <a:r>
              <a:rPr lang="es-ES" b="0" baseline="0" noProof="0" dirty="0" smtClean="0"/>
              <a:t>hablado en casa además del inglés en todo el país.</a:t>
            </a:r>
            <a:endParaRPr lang="x-none" baseline="0" noProof="0" dirty="0" smtClean="0"/>
          </a:p>
          <a:p>
            <a:pPr marL="171415" indent="-171415">
              <a:buFont typeface="Arial" panose="020B0604020202020204" pitchFamily="34" charset="0"/>
              <a:buChar char="•"/>
            </a:pPr>
            <a:endParaRPr lang="x-none" noProof="0" dirty="0" smtClean="0"/>
          </a:p>
          <a:p>
            <a:pPr marL="0" indent="0">
              <a:buFont typeface="Arial" panose="020B0604020202020204" pitchFamily="34" charset="0"/>
              <a:buNone/>
            </a:pPr>
            <a:endParaRPr lang="x-none" baseline="0" noProof="0" dirty="0" smtClean="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9018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x-none" baseline="0" noProof="0" dirty="0" smtClean="0"/>
              <a:t>Antes de que empecemos a revisar la Guía, hablemos de lo que usted debe hacer </a:t>
            </a:r>
            <a:r>
              <a:rPr lang="es-ES" baseline="0" noProof="0" dirty="0" smtClean="0"/>
              <a:t>al inscribirse </a:t>
            </a:r>
            <a:r>
              <a:rPr lang="es-ES" baseline="0" noProof="0" dirty="0" smtClean="0"/>
              <a:t>en su plan médico.</a:t>
            </a:r>
            <a:endParaRPr lang="x-none" baseline="0" noProof="0" dirty="0" smtClean="0"/>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Si usted no ha recibido su tarjeta de seguro, o no esta seguro y si su inscripción </a:t>
            </a:r>
            <a:r>
              <a:rPr lang="x-none" baseline="0" noProof="0" dirty="0" smtClean="0"/>
              <a:t>es</a:t>
            </a:r>
            <a:r>
              <a:rPr lang="en-US" baseline="0" noProof="0" dirty="0" err="1" smtClean="0"/>
              <a:t>tá</a:t>
            </a:r>
            <a:r>
              <a:rPr lang="x-none" baseline="0" noProof="0" dirty="0" smtClean="0"/>
              <a:t> </a:t>
            </a:r>
            <a:r>
              <a:rPr lang="x-none" baseline="0" noProof="0" dirty="0" smtClean="0"/>
              <a:t>completa, usted </a:t>
            </a:r>
            <a:r>
              <a:rPr lang="es-ES" baseline="0" noProof="0" dirty="0" smtClean="0"/>
              <a:t>debería </a:t>
            </a:r>
            <a:r>
              <a:rPr lang="x-none" baseline="0" noProof="0" dirty="0" smtClean="0"/>
              <a:t>confirmar su cobertura. </a:t>
            </a:r>
            <a:r>
              <a:rPr lang="es-ES" baseline="0" noProof="0" dirty="0" smtClean="0"/>
              <a:t>Inicie su sesión </a:t>
            </a:r>
            <a:r>
              <a:rPr lang="x-none" baseline="0" noProof="0" dirty="0" smtClean="0"/>
              <a:t>en </a:t>
            </a:r>
            <a:r>
              <a:rPr lang="en-US" baseline="0" noProof="0" dirty="0" err="1" smtClean="0"/>
              <a:t>CuidadoDeSalud</a:t>
            </a:r>
            <a:r>
              <a:rPr lang="x-none" baseline="0" noProof="0" dirty="0" smtClean="0"/>
              <a:t>.gov </a:t>
            </a:r>
            <a:r>
              <a:rPr lang="x-none" baseline="0" noProof="0" dirty="0" smtClean="0"/>
              <a:t>(o la pagina del estado) o </a:t>
            </a:r>
            <a:r>
              <a:rPr lang="es-ES" baseline="0" noProof="0" dirty="0" smtClean="0"/>
              <a:t>llame </a:t>
            </a:r>
            <a:r>
              <a:rPr lang="x-none" baseline="0" noProof="0" dirty="0" smtClean="0"/>
              <a:t>a</a:t>
            </a:r>
            <a:r>
              <a:rPr lang="es-ES" baseline="0" noProof="0" dirty="0" smtClean="0"/>
              <a:t>l</a:t>
            </a:r>
            <a:r>
              <a:rPr lang="x-none" baseline="0" noProof="0" dirty="0" smtClean="0"/>
              <a:t> </a:t>
            </a:r>
            <a:r>
              <a:rPr lang="en-US" b="1" baseline="0" noProof="0" dirty="0" smtClean="0"/>
              <a:t>Centro de </a:t>
            </a:r>
            <a:r>
              <a:rPr lang="en-US" b="1" baseline="0" noProof="0" dirty="0" err="1" smtClean="0"/>
              <a:t>Llamadas</a:t>
            </a:r>
            <a:r>
              <a:rPr lang="en-US" b="1" baseline="0" noProof="0" dirty="0" smtClean="0"/>
              <a:t> del Mercado</a:t>
            </a:r>
            <a:r>
              <a:rPr lang="x-none" b="1" baseline="0" noProof="0" dirty="0" smtClean="0"/>
              <a:t> </a:t>
            </a:r>
            <a:r>
              <a:rPr lang="x-none" b="0" baseline="0" noProof="0" dirty="0" smtClean="0"/>
              <a:t> </a:t>
            </a:r>
            <a:r>
              <a:rPr lang="x-none" b="0" baseline="0" noProof="0" dirty="0" smtClean="0"/>
              <a:t>al </a:t>
            </a:r>
            <a:r>
              <a:rPr lang="x-none" baseline="0" noProof="0" dirty="0" smtClean="0"/>
              <a:t>1-800-318-2596 (o el n</a:t>
            </a:r>
            <a:r>
              <a:rPr lang="es-ES" baseline="0" noProof="0" dirty="0" smtClean="0"/>
              <a:t>ú</a:t>
            </a:r>
            <a:r>
              <a:rPr lang="x-none" baseline="0" noProof="0" dirty="0" smtClean="0"/>
              <a:t>mero del estado).</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Cuando esté inscrito, asegúrese de pagar su prima. La prima se tiene que pagar cada mes. Si usted no paga su prima, puede perder su cobertura de salud. </a:t>
            </a:r>
            <a:r>
              <a:rPr lang="es-ES" baseline="0" noProof="0" dirty="0" smtClean="0"/>
              <a:t>Cree </a:t>
            </a:r>
            <a:r>
              <a:rPr lang="x-none" baseline="0" noProof="0" dirty="0" smtClean="0"/>
              <a:t>un recordatorio para asegurarse de pagar.  Si usted tiene Medicaid, no tiene que preocuparse por pagar su prima.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Además de su tarjeta de seguro, su </a:t>
            </a:r>
            <a:r>
              <a:rPr lang="es-ES" baseline="0" noProof="0" dirty="0" smtClean="0"/>
              <a:t>seguro médico le debería haber enviado</a:t>
            </a:r>
            <a:r>
              <a:rPr lang="x-none" baseline="0" noProof="0" dirty="0" smtClean="0"/>
              <a:t> un folleto con información </a:t>
            </a:r>
            <a:r>
              <a:rPr lang="es-ES" baseline="0" noProof="0" dirty="0" smtClean="0"/>
              <a:t>sobre</a:t>
            </a:r>
            <a:r>
              <a:rPr lang="x-none" baseline="0" noProof="0" dirty="0" smtClean="0"/>
              <a:t> sus </a:t>
            </a:r>
            <a:r>
              <a:rPr lang="x-none" baseline="0" noProof="0" dirty="0" smtClean="0"/>
              <a:t>beneficios </a:t>
            </a:r>
            <a:r>
              <a:rPr lang="x-none" baseline="0" noProof="0" dirty="0" smtClean="0"/>
              <a:t>o usted puede encontrar esta información en la web. Después de leer la información para ver que beneficios se ofrecen, usted puede mirar que otros beneficios están sugeridos.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Si usted tiene recetas medias, asegúrese de saber cuales son y </a:t>
            </a:r>
            <a:r>
              <a:rPr lang="es-ES" baseline="0" noProof="0" dirty="0" smtClean="0"/>
              <a:t>hasta </a:t>
            </a:r>
            <a:r>
              <a:rPr lang="x-none" baseline="0" noProof="0" dirty="0" smtClean="0"/>
              <a:t>cuan</a:t>
            </a:r>
            <a:r>
              <a:rPr lang="es-ES" baseline="0" noProof="0" dirty="0" smtClean="0"/>
              <a:t>do le duran</a:t>
            </a:r>
            <a:r>
              <a:rPr lang="x-none" baseline="0" noProof="0" dirty="0" smtClean="0"/>
              <a:t>. De pronto tendrá que </a:t>
            </a:r>
            <a:r>
              <a:rPr lang="es-ES" baseline="0" noProof="0" dirty="0" smtClean="0"/>
              <a:t>pedir</a:t>
            </a:r>
            <a:r>
              <a:rPr lang="x-none" baseline="0" noProof="0" dirty="0" smtClean="0"/>
              <a:t> otra receta o ir a un doctor para </a:t>
            </a:r>
            <a:r>
              <a:rPr lang="es-ES" baseline="0" noProof="0" dirty="0" smtClean="0"/>
              <a:t>que le recete de nuevo.</a:t>
            </a:r>
            <a:endParaRPr lang="x-none" baseline="0" noProof="0" dirty="0" smtClean="0"/>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Finalmente, </a:t>
            </a:r>
            <a:r>
              <a:rPr lang="x-none" baseline="0" noProof="0" dirty="0" smtClean="0"/>
              <a:t>a</a:t>
            </a:r>
            <a:r>
              <a:rPr lang="en-US" baseline="0" noProof="0" dirty="0" smtClean="0"/>
              <a:t> </a:t>
            </a:r>
            <a:r>
              <a:rPr lang="x-none" baseline="0" noProof="0" dirty="0" smtClean="0"/>
              <a:t>tr</a:t>
            </a:r>
            <a:r>
              <a:rPr lang="en-US" baseline="0" noProof="0" dirty="0" smtClean="0"/>
              <a:t>á</a:t>
            </a:r>
            <a:r>
              <a:rPr lang="x-none" baseline="0" noProof="0" dirty="0" smtClean="0"/>
              <a:t>ves </a:t>
            </a:r>
            <a:r>
              <a:rPr lang="x-none" baseline="0" noProof="0" dirty="0" smtClean="0"/>
              <a:t>del año, recuerde </a:t>
            </a:r>
            <a:r>
              <a:rPr lang="en-US" baseline="0" noProof="0" dirty="0" err="1" smtClean="0"/>
              <a:t>actualizar</a:t>
            </a:r>
            <a:r>
              <a:rPr lang="x-none" baseline="0" noProof="0" dirty="0" smtClean="0"/>
              <a:t> </a:t>
            </a:r>
            <a:r>
              <a:rPr lang="x-none" baseline="0" noProof="0" dirty="0" smtClean="0"/>
              <a:t>su información </a:t>
            </a:r>
            <a:r>
              <a:rPr lang="en-US" baseline="0" noProof="0" dirty="0" smtClean="0"/>
              <a:t>en </a:t>
            </a:r>
            <a:r>
              <a:rPr lang="en-US" baseline="0" noProof="0" dirty="0" err="1" smtClean="0"/>
              <a:t>su</a:t>
            </a:r>
            <a:r>
              <a:rPr lang="en-US" baseline="0" noProof="0" dirty="0" smtClean="0"/>
              <a:t> </a:t>
            </a:r>
            <a:r>
              <a:rPr lang="en-US" baseline="0" noProof="0" dirty="0" err="1" smtClean="0"/>
              <a:t>cuenta</a:t>
            </a:r>
            <a:r>
              <a:rPr lang="en-US" baseline="0" noProof="0" dirty="0" smtClean="0"/>
              <a:t> de </a:t>
            </a:r>
            <a:r>
              <a:rPr lang="en-US" baseline="0" noProof="0" dirty="0" err="1" smtClean="0"/>
              <a:t>CuidadoDeSalud</a:t>
            </a:r>
            <a:r>
              <a:rPr lang="x-none" baseline="0" noProof="0" dirty="0" smtClean="0"/>
              <a:t>.gov</a:t>
            </a:r>
            <a:r>
              <a:rPr lang="x-none" baseline="0" noProof="0" dirty="0" smtClean="0"/>
              <a:t>. Esto incluye su dirección, cambios en el tamaño de su familia, cambios en </a:t>
            </a:r>
            <a:r>
              <a:rPr lang="es-ES" baseline="0" noProof="0" dirty="0" smtClean="0"/>
              <a:t>los </a:t>
            </a:r>
            <a:r>
              <a:rPr lang="x-none" baseline="0" noProof="0" dirty="0" smtClean="0"/>
              <a:t>ingresos </a:t>
            </a:r>
            <a:r>
              <a:rPr lang="x-none" baseline="0" noProof="0" dirty="0" smtClean="0"/>
              <a:t>familiars</a:t>
            </a:r>
            <a:r>
              <a:rPr lang="en-US" baseline="0" noProof="0" dirty="0" smtClean="0"/>
              <a:t>,</a:t>
            </a:r>
            <a:r>
              <a:rPr lang="x-none" baseline="0" noProof="0" dirty="0" smtClean="0"/>
              <a:t> </a:t>
            </a:r>
            <a:r>
              <a:rPr lang="x-none" baseline="0" noProof="0" dirty="0" smtClean="0"/>
              <a:t>o si usted pierdo su trabajo </a:t>
            </a:r>
            <a:r>
              <a:rPr lang="en-US" baseline="0" noProof="0" dirty="0" smtClean="0"/>
              <a:t>u</a:t>
            </a:r>
            <a:r>
              <a:rPr lang="x-none" baseline="0" noProof="0" dirty="0" smtClean="0"/>
              <a:t> </a:t>
            </a:r>
            <a:r>
              <a:rPr lang="x-none" baseline="0" noProof="0" dirty="0" smtClean="0"/>
              <a:t>obtiene un trabajo nuevo. Estos cambios pueden afectar </a:t>
            </a:r>
            <a:r>
              <a:rPr lang="es-ES" baseline="0" noProof="0" dirty="0" smtClean="0"/>
              <a:t>la cantidad de </a:t>
            </a:r>
            <a:r>
              <a:rPr lang="es-ES" baseline="0" noProof="0" dirty="0" smtClean="0"/>
              <a:t>los </a:t>
            </a:r>
            <a:r>
              <a:rPr lang="x-none" baseline="0" noProof="0" dirty="0" smtClean="0"/>
              <a:t>créditos </a:t>
            </a:r>
            <a:r>
              <a:rPr lang="en-US" baseline="0" noProof="0" dirty="0" err="1" smtClean="0"/>
              <a:t>fiscales</a:t>
            </a:r>
            <a:r>
              <a:rPr lang="x-none" baseline="0" noProof="0" dirty="0" smtClean="0"/>
              <a:t> y</a:t>
            </a:r>
            <a:r>
              <a:rPr lang="en-US" baseline="0" noProof="0" dirty="0" smtClean="0"/>
              <a:t> </a:t>
            </a:r>
            <a:r>
              <a:rPr lang="en-US" baseline="0" noProof="0" dirty="0" err="1" smtClean="0"/>
              <a:t>otros</a:t>
            </a:r>
            <a:r>
              <a:rPr lang="en-US" baseline="0" noProof="0" dirty="0" smtClean="0"/>
              <a:t> </a:t>
            </a:r>
            <a:r>
              <a:rPr lang="en-US" baseline="0" noProof="0" dirty="0" err="1" smtClean="0"/>
              <a:t>ahorros</a:t>
            </a:r>
            <a:r>
              <a:rPr lang="en-US" baseline="0" noProof="0" dirty="0" smtClean="0"/>
              <a:t> para los </a:t>
            </a:r>
            <a:r>
              <a:rPr lang="en-US" baseline="0" noProof="0" dirty="0" err="1" smtClean="0"/>
              <a:t>que</a:t>
            </a:r>
            <a:r>
              <a:rPr lang="en-US" baseline="0" noProof="0" dirty="0" smtClean="0"/>
              <a:t> </a:t>
            </a:r>
            <a:r>
              <a:rPr lang="en-US" baseline="0" noProof="0" dirty="0" err="1" smtClean="0"/>
              <a:t>es</a:t>
            </a:r>
            <a:r>
              <a:rPr lang="en-US" baseline="0" noProof="0" dirty="0" smtClean="0"/>
              <a:t> </a:t>
            </a:r>
            <a:r>
              <a:rPr lang="en-US" baseline="0" noProof="0" dirty="0" err="1" smtClean="0"/>
              <a:t>elegible</a:t>
            </a:r>
            <a:r>
              <a:rPr lang="x-none" b="0" baseline="0" noProof="0" dirty="0" smtClean="0"/>
              <a:t>. </a:t>
            </a:r>
            <a:r>
              <a:rPr lang="x-none" b="0" baseline="0" noProof="0" dirty="0" smtClean="0"/>
              <a:t>También pueden afectar </a:t>
            </a:r>
            <a:r>
              <a:rPr lang="es-ES" b="0" baseline="0" noProof="0" dirty="0" smtClean="0"/>
              <a:t>si califica </a:t>
            </a:r>
            <a:r>
              <a:rPr lang="x-none" b="0" baseline="0" noProof="0" dirty="0" smtClean="0"/>
              <a:t>para </a:t>
            </a:r>
            <a:r>
              <a:rPr lang="x-none" b="0" baseline="0" noProof="0" dirty="0" smtClean="0"/>
              <a:t>el </a:t>
            </a:r>
            <a:r>
              <a:rPr lang="en-US" b="0" baseline="0" noProof="0" dirty="0" smtClean="0"/>
              <a:t>P</a:t>
            </a:r>
            <a:r>
              <a:rPr lang="x-none" b="0" baseline="0" noProof="0" dirty="0" smtClean="0"/>
              <a:t>er</a:t>
            </a:r>
            <a:r>
              <a:rPr lang="en-US" b="0" baseline="0" noProof="0" dirty="0" smtClean="0"/>
              <a:t>í</a:t>
            </a:r>
            <a:r>
              <a:rPr lang="x-none" b="0" baseline="0" noProof="0" dirty="0" smtClean="0"/>
              <a:t>odo </a:t>
            </a:r>
            <a:r>
              <a:rPr lang="en-US" b="0" baseline="0" noProof="0" dirty="0" smtClean="0"/>
              <a:t>E</a:t>
            </a:r>
            <a:r>
              <a:rPr lang="x-none" b="0" baseline="0" noProof="0" dirty="0" smtClean="0"/>
              <a:t>special </a:t>
            </a:r>
            <a:r>
              <a:rPr lang="x-none" b="0" baseline="0" noProof="0" dirty="0" smtClean="0"/>
              <a:t>de </a:t>
            </a:r>
            <a:r>
              <a:rPr lang="en-US" b="0" baseline="0" noProof="0" dirty="0" smtClean="0"/>
              <a:t>I</a:t>
            </a:r>
            <a:r>
              <a:rPr lang="x-none" b="0" baseline="0" noProof="0" dirty="0" smtClean="0"/>
              <a:t>nscripción</a:t>
            </a:r>
            <a:r>
              <a:rPr lang="x-none" b="0" baseline="0" noProof="0" dirty="0" smtClean="0"/>
              <a:t>. </a:t>
            </a:r>
            <a:endParaRPr lang="x-none" baseline="0" noProof="0" dirty="0" smtClean="0"/>
          </a:p>
        </p:txBody>
      </p:sp>
      <p:sp>
        <p:nvSpPr>
          <p:cNvPr id="4" name="Slide Number Placeholder 3"/>
          <p:cNvSpPr>
            <a:spLocks noGrp="1"/>
          </p:cNvSpPr>
          <p:nvPr>
            <p:ph type="sldNum" sz="quarter" idx="10"/>
          </p:nvPr>
        </p:nvSpPr>
        <p:spPr/>
        <p:txBody>
          <a:bodyPr/>
          <a:lstStyle/>
          <a:p>
            <a:fld id="{54468019-DD01-4A89-9063-1C7D2744684F}" type="slidenum">
              <a:rPr lang="en-US" smtClean="0"/>
              <a:t>4</a:t>
            </a:fld>
            <a:endParaRPr lang="en-US" dirty="0"/>
          </a:p>
        </p:txBody>
      </p:sp>
    </p:spTree>
    <p:extLst>
      <p:ext uri="{BB962C8B-B14F-4D97-AF65-F5344CB8AC3E}">
        <p14:creationId xmlns:p14="http://schemas.microsoft.com/office/powerpoint/2010/main" val="362179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x-none" noProof="0" dirty="0" smtClean="0"/>
              <a:t>Como puede ver, la Guía explica </a:t>
            </a:r>
            <a:r>
              <a:rPr lang="es-ES" noProof="0" dirty="0" smtClean="0"/>
              <a:t>la trayectoria desde</a:t>
            </a:r>
            <a:r>
              <a:rPr lang="es-ES" baseline="0" noProof="0" dirty="0" smtClean="0"/>
              <a:t> el momento que ya tiene un seguro médico </a:t>
            </a:r>
            <a:r>
              <a:rPr lang="es-ES" noProof="0" dirty="0" smtClean="0"/>
              <a:t>a la utilización de</a:t>
            </a:r>
            <a:r>
              <a:rPr lang="es-ES" baseline="0" noProof="0" dirty="0" smtClean="0"/>
              <a:t> su plan médico. Empieza con el Primer Paso: </a:t>
            </a:r>
            <a:r>
              <a:rPr lang="x-none" baseline="0" noProof="0" dirty="0" smtClean="0"/>
              <a:t>Dele Prioridad a Su Salud, y termina con el paso n</a:t>
            </a:r>
            <a:r>
              <a:rPr lang="es-ES" baseline="0" noProof="0" dirty="0" smtClean="0"/>
              <a:t>ú</a:t>
            </a:r>
            <a:r>
              <a:rPr lang="x-none" baseline="0" noProof="0" dirty="0" smtClean="0"/>
              <a:t>mero ocho, Próximos Pasos Después de Su Cita. </a:t>
            </a:r>
            <a:endParaRPr lang="x-none" noProof="0" dirty="0" smtClean="0"/>
          </a:p>
          <a:p>
            <a:pPr marL="171432" indent="-171432">
              <a:buFont typeface="Arial" panose="020B0604020202020204" pitchFamily="34" charset="0"/>
              <a:buChar char="•"/>
            </a:pPr>
            <a:endParaRPr lang="x-none" noProof="0" dirty="0" smtClean="0"/>
          </a:p>
          <a:p>
            <a:pPr marL="171432" indent="-171432">
              <a:buFont typeface="Arial" panose="020B0604020202020204" pitchFamily="34" charset="0"/>
              <a:buChar char="•"/>
            </a:pPr>
            <a:r>
              <a:rPr lang="x-none" noProof="0" dirty="0" smtClean="0"/>
              <a:t>Hoy</a:t>
            </a:r>
            <a:r>
              <a:rPr lang="x-none" baseline="0" noProof="0" dirty="0" smtClean="0"/>
              <a:t> vamos a </a:t>
            </a:r>
            <a:r>
              <a:rPr lang="es-ES" baseline="0" noProof="0" dirty="0" smtClean="0"/>
              <a:t>revisar </a:t>
            </a:r>
            <a:r>
              <a:rPr lang="x-none" baseline="0" noProof="0" dirty="0" smtClean="0"/>
              <a:t>cada paso juntos. </a:t>
            </a:r>
            <a:endParaRPr lang="x-none" noProof="0"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8928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x-none" b="0" baseline="0" noProof="0" dirty="0" smtClean="0"/>
          </a:p>
          <a:p>
            <a:pPr marL="171432" indent="-171432">
              <a:buFont typeface="Arial" panose="020B0604020202020204" pitchFamily="34" charset="0"/>
              <a:buChar char="•"/>
            </a:pPr>
            <a:r>
              <a:rPr lang="x-none" b="0" baseline="0" noProof="0" dirty="0" smtClean="0"/>
              <a:t>El primer paso en la Guía, y el primer paso para una vida mas saludable, es darle prioridad a su salud. Mucha gente piensa que la cobertura de salud es solamente para </a:t>
            </a:r>
            <a:r>
              <a:rPr lang="x-none" b="0" baseline="0" noProof="0" dirty="0" smtClean="0"/>
              <a:t>cuando </a:t>
            </a:r>
            <a:r>
              <a:rPr lang="x-none" b="0" baseline="0" noProof="0" dirty="0" smtClean="0"/>
              <a:t>esta enfermo, pero usted puede y debe usar su cobertura para mantener su salud. Un cuidado de medico habitual y hábitos saludables le ayudaran a vivir una vida larga y sana. </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Les aconsejo que obtengan servicios preventivos adecuados. Como un resultado </a:t>
            </a:r>
            <a:r>
              <a:rPr lang="x-none" b="0" baseline="0" noProof="0" dirty="0" smtClean="0"/>
              <a:t>de</a:t>
            </a:r>
            <a:r>
              <a:rPr lang="en-US" b="0" baseline="0" noProof="0" dirty="0" smtClean="0"/>
              <a:t> la </a:t>
            </a:r>
            <a:r>
              <a:rPr lang="en-US" b="1" baseline="0" noProof="0" dirty="0" smtClean="0"/>
              <a:t>Ley de </a:t>
            </a:r>
            <a:r>
              <a:rPr lang="en-US" b="1" baseline="0" noProof="0" dirty="0" err="1" smtClean="0"/>
              <a:t>Cuidado</a:t>
            </a:r>
            <a:r>
              <a:rPr lang="en-US" b="1" baseline="0" noProof="0" dirty="0" smtClean="0"/>
              <a:t> de </a:t>
            </a:r>
            <a:r>
              <a:rPr lang="en-US" b="1" baseline="0" noProof="0" dirty="0" err="1" smtClean="0"/>
              <a:t>Salud</a:t>
            </a:r>
            <a:r>
              <a:rPr lang="en-US" b="1" baseline="0" noProof="0" dirty="0" smtClean="0"/>
              <a:t> a </a:t>
            </a:r>
            <a:r>
              <a:rPr lang="en-US" b="1" baseline="0" noProof="0" dirty="0" err="1" smtClean="0"/>
              <a:t>Bajo</a:t>
            </a:r>
            <a:r>
              <a:rPr lang="en-US" b="1" baseline="0" noProof="0" dirty="0" smtClean="0"/>
              <a:t> </a:t>
            </a:r>
            <a:r>
              <a:rPr lang="en-US" b="1" baseline="0" noProof="0" dirty="0" err="1" smtClean="0"/>
              <a:t>Precio</a:t>
            </a:r>
            <a:r>
              <a:rPr lang="en-US" b="1" baseline="0" noProof="0" dirty="0" smtClean="0"/>
              <a:t> </a:t>
            </a:r>
            <a:r>
              <a:rPr lang="x-none" b="0" baseline="0" noProof="0" dirty="0" smtClean="0"/>
              <a:t>muchos </a:t>
            </a:r>
            <a:r>
              <a:rPr lang="x-none" b="0" baseline="0" noProof="0" dirty="0" smtClean="0"/>
              <a:t>servicios preventivos están disponibles </a:t>
            </a:r>
            <a:r>
              <a:rPr lang="en-US" b="0" baseline="0" noProof="0" dirty="0" smtClean="0"/>
              <a:t>sin </a:t>
            </a:r>
            <a:r>
              <a:rPr lang="en-US" b="0" baseline="0" noProof="0" dirty="0" err="1" smtClean="0"/>
              <a:t>costos</a:t>
            </a:r>
            <a:r>
              <a:rPr lang="en-US" b="0" baseline="0" noProof="0" dirty="0" smtClean="0"/>
              <a:t> </a:t>
            </a:r>
            <a:r>
              <a:rPr lang="en-US" b="0" baseline="0" noProof="0" dirty="0" err="1" smtClean="0"/>
              <a:t>adicionales</a:t>
            </a:r>
            <a:r>
              <a:rPr lang="en-US" b="0" baseline="0" noProof="0" dirty="0" smtClean="0"/>
              <a:t> de </a:t>
            </a:r>
            <a:r>
              <a:rPr lang="en-US" b="0" baseline="0" noProof="0" dirty="0" err="1" smtClean="0"/>
              <a:t>su</a:t>
            </a:r>
            <a:r>
              <a:rPr lang="en-US" b="0" baseline="0" noProof="0" dirty="0" smtClean="0"/>
              <a:t> </a:t>
            </a:r>
            <a:r>
              <a:rPr lang="en-US" b="0" baseline="0" noProof="0" dirty="0" err="1" smtClean="0"/>
              <a:t>bolsillo</a:t>
            </a:r>
            <a:r>
              <a:rPr lang="en-US" b="0" baseline="0" noProof="0" dirty="0" smtClean="0"/>
              <a:t> </a:t>
            </a:r>
            <a:r>
              <a:rPr lang="en-US" b="0" baseline="0" noProof="0" dirty="0" err="1" smtClean="0"/>
              <a:t>como</a:t>
            </a:r>
            <a:r>
              <a:rPr lang="en-US" b="0" baseline="0" noProof="0" dirty="0" smtClean="0"/>
              <a:t> </a:t>
            </a:r>
            <a:r>
              <a:rPr lang="x-none" b="0" baseline="0" noProof="0" dirty="0" smtClean="0"/>
              <a:t>$</a:t>
            </a:r>
            <a:r>
              <a:rPr lang="x-none" b="0" baseline="0" noProof="0" dirty="0" smtClean="0"/>
              <a:t>0 de copago. Hable con su proveedor de salud sobre los servicios preventivos adecuados para usted. </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x-none" b="0" baseline="0" noProof="0" dirty="0" smtClean="0"/>
              <a:t>Es mas fácil de llevar un estilo de vida saludable cuando tu familia y tus amigos están </a:t>
            </a:r>
            <a:r>
              <a:rPr lang="x-none" b="0" baseline="0" noProof="0" dirty="0" smtClean="0"/>
              <a:t>haciend</a:t>
            </a:r>
            <a:r>
              <a:rPr lang="en-US" b="0" baseline="0" noProof="0" dirty="0" smtClean="0"/>
              <a:t>o</a:t>
            </a:r>
            <a:r>
              <a:rPr lang="x-none" b="0" baseline="0" noProof="0" dirty="0" smtClean="0"/>
              <a:t> </a:t>
            </a:r>
            <a:r>
              <a:rPr lang="x-none" b="0" baseline="0" noProof="0" dirty="0" smtClean="0"/>
              <a:t>lo mismo. </a:t>
            </a:r>
            <a:r>
              <a:rPr lang="x-none" b="0" baseline="0" noProof="0" dirty="0" smtClean="0"/>
              <a:t>Habl</a:t>
            </a:r>
            <a:r>
              <a:rPr lang="en-US" b="0" baseline="0" noProof="0" dirty="0" smtClean="0"/>
              <a:t>e</a:t>
            </a:r>
            <a:r>
              <a:rPr lang="x-none" b="0" baseline="0" noProof="0" dirty="0" smtClean="0"/>
              <a:t> </a:t>
            </a:r>
            <a:r>
              <a:rPr lang="x-none" b="0" baseline="0" noProof="0" dirty="0" smtClean="0"/>
              <a:t>con </a:t>
            </a:r>
            <a:r>
              <a:rPr lang="en-US" b="0" baseline="0" noProof="0" dirty="0" smtClean="0"/>
              <a:t>s</a:t>
            </a:r>
            <a:r>
              <a:rPr lang="x-none" b="0" baseline="0" noProof="0" dirty="0" smtClean="0"/>
              <a:t>u </a:t>
            </a:r>
            <a:r>
              <a:rPr lang="x-none" b="0" baseline="0" noProof="0" dirty="0" smtClean="0"/>
              <a:t>familia y con </a:t>
            </a:r>
            <a:r>
              <a:rPr lang="en-US" b="0" baseline="0" noProof="0" dirty="0" smtClean="0"/>
              <a:t>s</a:t>
            </a:r>
            <a:r>
              <a:rPr lang="x-none" b="0" baseline="0" noProof="0" dirty="0" smtClean="0"/>
              <a:t>us </a:t>
            </a:r>
            <a:r>
              <a:rPr lang="x-none" b="0" baseline="0" noProof="0" dirty="0" smtClean="0"/>
              <a:t>amigos sobre </a:t>
            </a:r>
            <a:r>
              <a:rPr lang="en-US" b="0" baseline="0" noProof="0" dirty="0" err="1" smtClean="0"/>
              <a:t>cómo</a:t>
            </a:r>
            <a:r>
              <a:rPr lang="en-US" b="0" baseline="0" noProof="0" dirty="0" smtClean="0"/>
              <a:t> </a:t>
            </a:r>
            <a:r>
              <a:rPr lang="x-none" b="0" baseline="0" noProof="0" dirty="0" smtClean="0"/>
              <a:t>mantener </a:t>
            </a:r>
            <a:r>
              <a:rPr lang="x-none" b="0" baseline="0" noProof="0" dirty="0" smtClean="0"/>
              <a:t>la salud y los servicios preventivos. </a:t>
            </a:r>
          </a:p>
          <a:p>
            <a:pPr marL="171432" indent="-171432">
              <a:buFont typeface="Arial" panose="020B0604020202020204" pitchFamily="34" charset="0"/>
              <a:buChar char="•"/>
            </a:pPr>
            <a:endParaRPr lang="x-none" b="0" baseline="0" noProof="0" dirty="0" smtClean="0"/>
          </a:p>
          <a:p>
            <a:pPr marL="171432" indent="-171432">
              <a:buFont typeface="Arial" panose="020B0604020202020204" pitchFamily="34" charset="0"/>
              <a:buChar char="•"/>
            </a:pPr>
            <a:r>
              <a:rPr lang="en-US" b="0" baseline="0" noProof="0" dirty="0" smtClean="0"/>
              <a:t>Hay</a:t>
            </a:r>
            <a:r>
              <a:rPr lang="x-none" b="0" baseline="0" noProof="0" dirty="0" smtClean="0"/>
              <a:t> </a:t>
            </a:r>
            <a:r>
              <a:rPr lang="x-none" b="0" baseline="0" noProof="0" dirty="0" smtClean="0"/>
              <a:t>cuatro pasos para darle prioridad a su salud: 1) actividad física, 2) comer de manera saludable, 3) mantener el estrés bajo control, 4) Jugar un papel </a:t>
            </a:r>
            <a:r>
              <a:rPr lang="x-none" b="0" baseline="0" noProof="0" dirty="0" smtClean="0"/>
              <a:t>activ</a:t>
            </a:r>
            <a:r>
              <a:rPr lang="en-US" b="0" baseline="0" noProof="0" dirty="0" smtClean="0"/>
              <a:t>o</a:t>
            </a:r>
            <a:r>
              <a:rPr lang="x-none" b="0" baseline="0" noProof="0" dirty="0" smtClean="0"/>
              <a:t> </a:t>
            </a:r>
            <a:r>
              <a:rPr lang="x-none" b="0" baseline="0" noProof="0" dirty="0" smtClean="0"/>
              <a:t>en su salud. </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4720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4913" indent="-174913">
              <a:buFont typeface="Arial" panose="020B0604020202020204" pitchFamily="34" charset="0"/>
              <a:buChar char="•"/>
            </a:pPr>
            <a:r>
              <a:rPr lang="x-none" noProof="0" dirty="0" smtClean="0"/>
              <a:t>Hablemos sobre</a:t>
            </a:r>
            <a:r>
              <a:rPr lang="x-none" baseline="0" noProof="0" dirty="0" smtClean="0"/>
              <a:t> la prioridad de </a:t>
            </a:r>
            <a:r>
              <a:rPr lang="en-US" baseline="0" noProof="0" dirty="0" smtClean="0"/>
              <a:t>s</a:t>
            </a:r>
            <a:r>
              <a:rPr lang="x-none" baseline="0" noProof="0" dirty="0" smtClean="0"/>
              <a:t>u salud.</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Part</a:t>
            </a:r>
            <a:r>
              <a:rPr lang="en-US" baseline="0" noProof="0" dirty="0" smtClean="0"/>
              <a:t>e</a:t>
            </a:r>
            <a:r>
              <a:rPr lang="x-none" baseline="0" noProof="0" dirty="0" smtClean="0"/>
              <a:t> del primer paso es </a:t>
            </a:r>
            <a:r>
              <a:rPr lang="en-US" baseline="0" noProof="0" dirty="0" err="1" smtClean="0"/>
              <a:t>reconocer</a:t>
            </a:r>
            <a:r>
              <a:rPr lang="en-US" baseline="0" noProof="0" dirty="0" smtClean="0"/>
              <a:t> </a:t>
            </a:r>
            <a:r>
              <a:rPr lang="x-none" baseline="0" noProof="0" dirty="0" smtClean="0"/>
              <a:t>que mantener</a:t>
            </a:r>
            <a:r>
              <a:rPr lang="en-US" baseline="0" noProof="0" dirty="0" smtClean="0"/>
              <a:t>se </a:t>
            </a:r>
            <a:r>
              <a:rPr lang="x-none" baseline="0" noProof="0" dirty="0" smtClean="0"/>
              <a:t>saludable es importante para </a:t>
            </a:r>
            <a:r>
              <a:rPr lang="en-US" baseline="0" noProof="0" dirty="0" err="1" smtClean="0"/>
              <a:t>usted</a:t>
            </a:r>
            <a:r>
              <a:rPr lang="en-US" baseline="0" noProof="0" dirty="0" smtClean="0"/>
              <a:t> </a:t>
            </a:r>
            <a:r>
              <a:rPr lang="x-none" baseline="0" noProof="0" dirty="0" smtClean="0"/>
              <a:t>y </a:t>
            </a:r>
            <a:r>
              <a:rPr lang="en-US" baseline="0" noProof="0" dirty="0" err="1" smtClean="0"/>
              <a:t>su</a:t>
            </a:r>
            <a:r>
              <a:rPr lang="en-US" baseline="0" noProof="0" dirty="0" smtClean="0"/>
              <a:t> </a:t>
            </a:r>
            <a:r>
              <a:rPr lang="x-none" baseline="0" noProof="0" dirty="0" smtClean="0"/>
              <a:t>familia. Tener cobertura de salud y </a:t>
            </a:r>
            <a:r>
              <a:rPr lang="en-US" baseline="0" noProof="0" dirty="0" err="1" smtClean="0"/>
              <a:t>recibir</a:t>
            </a:r>
            <a:r>
              <a:rPr lang="en-US" baseline="0" noProof="0" dirty="0" smtClean="0"/>
              <a:t> </a:t>
            </a:r>
            <a:r>
              <a:rPr lang="en-US" baseline="0" noProof="0" dirty="0" err="1" smtClean="0"/>
              <a:t>una</a:t>
            </a:r>
            <a:r>
              <a:rPr lang="en-US" baseline="0" noProof="0" dirty="0" smtClean="0"/>
              <a:t> </a:t>
            </a:r>
            <a:r>
              <a:rPr lang="en-US" baseline="0" noProof="0" dirty="0" err="1" smtClean="0"/>
              <a:t>buena</a:t>
            </a:r>
            <a:r>
              <a:rPr lang="en-US" baseline="0" noProof="0" dirty="0" smtClean="0"/>
              <a:t> </a:t>
            </a:r>
            <a:r>
              <a:rPr lang="en-US" baseline="0" noProof="0" dirty="0" err="1" smtClean="0"/>
              <a:t>atención</a:t>
            </a:r>
            <a:r>
              <a:rPr lang="en-US" baseline="0" noProof="0" dirty="0" smtClean="0"/>
              <a:t> de </a:t>
            </a:r>
            <a:r>
              <a:rPr lang="en-US" baseline="0" noProof="0" dirty="0" err="1" smtClean="0"/>
              <a:t>salud</a:t>
            </a:r>
            <a:r>
              <a:rPr lang="en-US" baseline="0" noProof="0" dirty="0" smtClean="0"/>
              <a:t> </a:t>
            </a:r>
            <a:r>
              <a:rPr lang="x-none" baseline="0" noProof="0" dirty="0" smtClean="0"/>
              <a:t>es importante, pero no </a:t>
            </a:r>
            <a:r>
              <a:rPr lang="en-US" baseline="0" noProof="0" dirty="0" err="1" smtClean="0"/>
              <a:t>sustituye</a:t>
            </a:r>
            <a:r>
              <a:rPr lang="en-US" baseline="0" noProof="0" dirty="0" smtClean="0"/>
              <a:t> </a:t>
            </a:r>
            <a:r>
              <a:rPr lang="x-none" baseline="0" noProof="0" dirty="0" smtClean="0"/>
              <a:t>una vida saludable. </a:t>
            </a:r>
            <a:endParaRPr lang="x-none" noProof="0" dirty="0" smtClean="0"/>
          </a:p>
          <a:p>
            <a:pPr marL="174913" indent="-174913">
              <a:buFont typeface="Arial" panose="020B0604020202020204" pitchFamily="34" charset="0"/>
              <a:buChar char="•"/>
            </a:pPr>
            <a:endParaRPr lang="x-none" noProof="0" dirty="0" smtClean="0"/>
          </a:p>
          <a:p>
            <a:pPr marL="174913" indent="-174913">
              <a:buFont typeface="Arial" panose="020B0604020202020204" pitchFamily="34" charset="0"/>
              <a:buChar char="•"/>
            </a:pPr>
            <a:r>
              <a:rPr lang="x-none" baseline="0" noProof="0" dirty="0" smtClean="0"/>
              <a:t>L</a:t>
            </a:r>
            <a:r>
              <a:rPr lang="en-US" baseline="0" noProof="0" dirty="0" smtClean="0"/>
              <a:t>o primero </a:t>
            </a:r>
            <a:r>
              <a:rPr lang="x-none" baseline="0" noProof="0" dirty="0" smtClean="0"/>
              <a:t>que usted puede </a:t>
            </a:r>
            <a:r>
              <a:rPr lang="en-US" baseline="0" noProof="0" dirty="0" err="1" smtClean="0"/>
              <a:t>hacer</a:t>
            </a:r>
            <a:r>
              <a:rPr lang="en-US" baseline="0" noProof="0" dirty="0" smtClean="0"/>
              <a:t> </a:t>
            </a:r>
            <a:r>
              <a:rPr lang="x-none" baseline="0" noProof="0" dirty="0" smtClean="0"/>
              <a:t>es </a:t>
            </a:r>
            <a:r>
              <a:rPr lang="en-US" baseline="0" noProof="0" dirty="0" err="1" smtClean="0"/>
              <a:t>buscar</a:t>
            </a:r>
            <a:r>
              <a:rPr lang="en-US" baseline="0" noProof="0" dirty="0" smtClean="0"/>
              <a:t> </a:t>
            </a:r>
            <a:r>
              <a:rPr lang="en-US" baseline="0" noProof="0" dirty="0" err="1" smtClean="0"/>
              <a:t>tiempo</a:t>
            </a:r>
            <a:r>
              <a:rPr lang="en-US" baseline="0" noProof="0" dirty="0" smtClean="0"/>
              <a:t> para la </a:t>
            </a:r>
            <a:r>
              <a:rPr lang="x-none" baseline="0" noProof="0" dirty="0" smtClean="0"/>
              <a:t>actividad física. Estar activo físicamente es importante para tener una vida larga y </a:t>
            </a:r>
            <a:r>
              <a:rPr lang="en-US" baseline="0" noProof="0" dirty="0" err="1" smtClean="0"/>
              <a:t>sana</a:t>
            </a:r>
            <a:r>
              <a:rPr lang="x-none" baseline="0" noProof="0" dirty="0" smtClean="0"/>
              <a:t>. Usted puede correr todos los </a:t>
            </a:r>
            <a:r>
              <a:rPr lang="x-none" baseline="0" noProof="0" dirty="0" smtClean="0"/>
              <a:t>días </a:t>
            </a:r>
            <a:r>
              <a:rPr lang="x-none" baseline="0" noProof="0" dirty="0" smtClean="0"/>
              <a:t>o sacar a caminar su perro, también puede trabajar en su jardín, bailar con amigos, o </a:t>
            </a:r>
            <a:r>
              <a:rPr lang="en-US" baseline="0" noProof="0" dirty="0" err="1" smtClean="0"/>
              <a:t>hacer</a:t>
            </a:r>
            <a:r>
              <a:rPr lang="en-US" baseline="0" noProof="0" dirty="0" smtClean="0"/>
              <a:t> </a:t>
            </a:r>
            <a:r>
              <a:rPr lang="x-none" baseline="0" noProof="0" dirty="0" smtClean="0"/>
              <a:t>un deporte, usted puede encontrar muchas actividades para hacer en un día </a:t>
            </a:r>
            <a:r>
              <a:rPr lang="en-US" baseline="0" noProof="0" dirty="0" smtClean="0"/>
              <a:t>normal</a:t>
            </a:r>
            <a:r>
              <a:rPr lang="x-none" baseline="0" noProof="0" dirty="0" smtClean="0"/>
              <a:t>. Usted no tiene que correr </a:t>
            </a:r>
            <a:r>
              <a:rPr lang="x-none" baseline="0" noProof="0" dirty="0" smtClean="0"/>
              <a:t>un </a:t>
            </a:r>
            <a:r>
              <a:rPr lang="x-none" baseline="0" noProof="0" dirty="0" smtClean="0"/>
              <a:t>maratón, o hacer ejercicio </a:t>
            </a:r>
            <a:r>
              <a:rPr lang="en-US" baseline="0" noProof="0" dirty="0" err="1" smtClean="0"/>
              <a:t>durante</a:t>
            </a:r>
            <a:r>
              <a:rPr lang="en-US" baseline="0" noProof="0" dirty="0" smtClean="0"/>
              <a:t> </a:t>
            </a:r>
            <a:r>
              <a:rPr lang="x-none" baseline="0" noProof="0" dirty="0" smtClean="0"/>
              <a:t>una hora. </a:t>
            </a:r>
            <a:r>
              <a:rPr lang="x-none" baseline="0" noProof="0" dirty="0" smtClean="0"/>
              <a:t>¡Cualquier </a:t>
            </a:r>
            <a:r>
              <a:rPr lang="x-none" baseline="0" noProof="0" dirty="0" smtClean="0"/>
              <a:t>actividad es mejor que nada!</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Los recursos tienen información </a:t>
            </a:r>
            <a:r>
              <a:rPr lang="en-US" baseline="0" noProof="0" dirty="0" err="1" smtClean="0"/>
              <a:t>sobre</a:t>
            </a:r>
            <a:r>
              <a:rPr lang="x-none" baseline="0" noProof="0" dirty="0" smtClean="0"/>
              <a:t> cu</a:t>
            </a:r>
            <a:r>
              <a:rPr lang="en-US" baseline="0" noProof="0" dirty="0" err="1" smtClean="0"/>
              <a:t>á</a:t>
            </a:r>
            <a:r>
              <a:rPr lang="x-none" baseline="0" noProof="0" dirty="0" smtClean="0"/>
              <a:t>nta actividad física es recomendada y consejos </a:t>
            </a:r>
            <a:r>
              <a:rPr lang="en-US" baseline="0" noProof="0" dirty="0" err="1" smtClean="0"/>
              <a:t>sobre</a:t>
            </a:r>
            <a:r>
              <a:rPr lang="en-US" baseline="0" noProof="0" dirty="0" smtClean="0"/>
              <a:t> </a:t>
            </a:r>
            <a:r>
              <a:rPr lang="x-none" baseline="0" noProof="0" dirty="0" smtClean="0"/>
              <a:t>c</a:t>
            </a:r>
            <a:r>
              <a:rPr lang="en-US" baseline="0" noProof="0" dirty="0" err="1" smtClean="0"/>
              <a:t>ó</a:t>
            </a:r>
            <a:r>
              <a:rPr lang="x-none" baseline="0" noProof="0" dirty="0" smtClean="0"/>
              <a:t>mo mantener </a:t>
            </a:r>
            <a:r>
              <a:rPr lang="en-US" baseline="0" noProof="0" dirty="0" smtClean="0"/>
              <a:t>la </a:t>
            </a:r>
            <a:r>
              <a:rPr lang="x-none" baseline="0" noProof="0" dirty="0" smtClean="0"/>
              <a:t>actividad física en una manera que </a:t>
            </a:r>
            <a:r>
              <a:rPr lang="en-US" baseline="0" noProof="0" dirty="0" err="1" smtClean="0"/>
              <a:t>funcione</a:t>
            </a:r>
            <a:r>
              <a:rPr lang="en-US" baseline="0" noProof="0" dirty="0" smtClean="0"/>
              <a:t> </a:t>
            </a:r>
            <a:r>
              <a:rPr lang="x-none" baseline="0" noProof="0" dirty="0" smtClean="0"/>
              <a:t>con su estilo de vida. Las paginas web están disponibles en su folleto. </a:t>
            </a:r>
          </a:p>
        </p:txBody>
      </p:sp>
      <p:sp>
        <p:nvSpPr>
          <p:cNvPr id="4" name="Slide Number Placeholder 3"/>
          <p:cNvSpPr>
            <a:spLocks noGrp="1"/>
          </p:cNvSpPr>
          <p:nvPr>
            <p:ph type="sldNum" sz="quarter" idx="10"/>
          </p:nvPr>
        </p:nvSpPr>
        <p:spPr/>
        <p:txBody>
          <a:bodyPr/>
          <a:lstStyle/>
          <a:p>
            <a:fld id="{54468019-DD01-4A89-9063-1C7D2744684F}" type="slidenum">
              <a:rPr lang="en-US" smtClean="0"/>
              <a:t>7</a:t>
            </a:fld>
            <a:endParaRPr lang="en-US"/>
          </a:p>
        </p:txBody>
      </p:sp>
    </p:spTree>
    <p:extLst>
      <p:ext uri="{BB962C8B-B14F-4D97-AF65-F5344CB8AC3E}">
        <p14:creationId xmlns:p14="http://schemas.microsoft.com/office/powerpoint/2010/main" val="422558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4913" indent="-174913">
              <a:buFont typeface="Arial" panose="020B0604020202020204" pitchFamily="34" charset="0"/>
              <a:buChar char="•"/>
            </a:pPr>
            <a:r>
              <a:rPr lang="x-none" baseline="0" noProof="0" dirty="0" smtClean="0"/>
              <a:t>Todos sabemos que tenemos que comer mejor. Comer de manera saludable no solo nos ayuda a ver</a:t>
            </a:r>
            <a:r>
              <a:rPr lang="en-US" baseline="0" noProof="0" dirty="0" err="1" smtClean="0"/>
              <a:t>nos</a:t>
            </a:r>
            <a:r>
              <a:rPr lang="en-US" baseline="0" noProof="0" dirty="0" smtClean="0"/>
              <a:t> </a:t>
            </a:r>
            <a:r>
              <a:rPr lang="x-none" baseline="0" noProof="0" dirty="0" smtClean="0"/>
              <a:t>y sentir</a:t>
            </a:r>
            <a:r>
              <a:rPr lang="en-US" baseline="0" noProof="0" dirty="0" err="1" smtClean="0"/>
              <a:t>nos</a:t>
            </a:r>
            <a:r>
              <a:rPr lang="x-none" baseline="0" noProof="0" dirty="0" smtClean="0"/>
              <a:t> mejor, también puede ayudar a protegerno</a:t>
            </a:r>
            <a:r>
              <a:rPr lang="en-US" baseline="0" noProof="0" dirty="0" smtClean="0"/>
              <a:t>s</a:t>
            </a:r>
            <a:r>
              <a:rPr lang="x-none" baseline="0" noProof="0" dirty="0" smtClean="0"/>
              <a:t> de las enfermedades de</a:t>
            </a:r>
            <a:r>
              <a:rPr lang="en-US" baseline="0" noProof="0" dirty="0" smtClean="0"/>
              <a:t>l co</a:t>
            </a:r>
            <a:r>
              <a:rPr lang="x-none" baseline="0" noProof="0" dirty="0" smtClean="0"/>
              <a:t>razón, la diabetes, y </a:t>
            </a:r>
            <a:r>
              <a:rPr lang="en-US" baseline="0" noProof="0" dirty="0" smtClean="0"/>
              <a:t>h</a:t>
            </a:r>
            <a:r>
              <a:rPr lang="x-none" baseline="0" noProof="0" dirty="0" smtClean="0"/>
              <a:t>asta el cáncer!</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Unos cambios pequeños en la manera que usted prepara la comida </a:t>
            </a:r>
            <a:r>
              <a:rPr lang="en-US" baseline="0" noProof="0" dirty="0" smtClean="0"/>
              <a:t>para la </a:t>
            </a:r>
            <a:r>
              <a:rPr lang="en-US" baseline="0" noProof="0" dirty="0" err="1" smtClean="0"/>
              <a:t>familia</a:t>
            </a:r>
            <a:r>
              <a:rPr lang="en-US" baseline="0" noProof="0" dirty="0" smtClean="0"/>
              <a:t> </a:t>
            </a:r>
            <a:r>
              <a:rPr lang="x-none" baseline="0" noProof="0" dirty="0" smtClean="0"/>
              <a:t>hace una gran diferencia</a:t>
            </a:r>
            <a:r>
              <a:rPr lang="en-US" baseline="0" noProof="0" dirty="0" smtClean="0"/>
              <a:t>.</a:t>
            </a:r>
            <a:r>
              <a:rPr lang="x-none" baseline="0" noProof="0" dirty="0" smtClean="0"/>
              <a:t> Cambie </a:t>
            </a:r>
            <a:r>
              <a:rPr lang="en-US" baseline="0" noProof="0" dirty="0" smtClean="0"/>
              <a:t>los </a:t>
            </a:r>
            <a:r>
              <a:rPr lang="en-US" baseline="0" noProof="0" dirty="0" err="1" smtClean="0"/>
              <a:t>refrescos</a:t>
            </a:r>
            <a:r>
              <a:rPr lang="en-US" baseline="0" noProof="0" dirty="0" smtClean="0"/>
              <a:t> </a:t>
            </a:r>
            <a:r>
              <a:rPr lang="x-none" baseline="0" noProof="0" dirty="0" smtClean="0"/>
              <a:t>por </a:t>
            </a:r>
            <a:r>
              <a:rPr lang="x-none" baseline="0" noProof="0" dirty="0" smtClean="0"/>
              <a:t>agua. </a:t>
            </a:r>
            <a:r>
              <a:rPr lang="en-US" baseline="0" noProof="0" dirty="0" err="1" smtClean="0"/>
              <a:t>Mezcle</a:t>
            </a:r>
            <a:r>
              <a:rPr lang="en-US" baseline="0" noProof="0" dirty="0" smtClean="0"/>
              <a:t> </a:t>
            </a:r>
            <a:r>
              <a:rPr lang="x-none" baseline="0" noProof="0" dirty="0" smtClean="0"/>
              <a:t>frutas y vegetales en sus comidas. Si quiere </a:t>
            </a:r>
            <a:r>
              <a:rPr lang="en-US" baseline="0" noProof="0" dirty="0" err="1" smtClean="0"/>
              <a:t>darse</a:t>
            </a:r>
            <a:r>
              <a:rPr lang="en-US" baseline="0" noProof="0" dirty="0" smtClean="0"/>
              <a:t> un gusto</a:t>
            </a:r>
            <a:r>
              <a:rPr lang="x-none" baseline="0" noProof="0" dirty="0" smtClean="0"/>
              <a:t>, coma una </a:t>
            </a:r>
            <a:r>
              <a:rPr lang="en-US" baseline="0" noProof="0" dirty="0" err="1" smtClean="0"/>
              <a:t>galleta</a:t>
            </a:r>
            <a:r>
              <a:rPr lang="en-US" baseline="0" noProof="0" dirty="0" smtClean="0"/>
              <a:t> </a:t>
            </a:r>
            <a:r>
              <a:rPr lang="x-none" baseline="0" noProof="0" dirty="0" smtClean="0"/>
              <a:t>en ve</a:t>
            </a:r>
            <a:r>
              <a:rPr lang="en-US" baseline="0" noProof="0" dirty="0" smtClean="0"/>
              <a:t>z</a:t>
            </a:r>
            <a:r>
              <a:rPr lang="x-none" baseline="0" noProof="0" dirty="0" smtClean="0"/>
              <a:t> de dos. Estos cambios pequeños s</a:t>
            </a:r>
            <a:r>
              <a:rPr lang="en-US" baseline="0" noProof="0" dirty="0" err="1" smtClean="0"/>
              <a:t>uman</a:t>
            </a:r>
            <a:r>
              <a:rPr lang="en-US" baseline="0" noProof="0" dirty="0" smtClean="0"/>
              <a:t>. </a:t>
            </a:r>
            <a:endParaRPr lang="x-none" baseline="0" noProof="0" dirty="0" smtClean="0"/>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Para información sobre c</a:t>
            </a:r>
            <a:r>
              <a:rPr lang="en-US" baseline="0" noProof="0" dirty="0" err="1" smtClean="0"/>
              <a:t>ó</a:t>
            </a:r>
            <a:r>
              <a:rPr lang="x-none" baseline="0" noProof="0" dirty="0" smtClean="0"/>
              <a:t>mo comer la porción correcta de diferentes tipos de comida, </a:t>
            </a:r>
            <a:r>
              <a:rPr lang="en-US" baseline="0" noProof="0" dirty="0" err="1" smtClean="0"/>
              <a:t>visite</a:t>
            </a:r>
            <a:r>
              <a:rPr lang="en-US" baseline="0" noProof="0" dirty="0" smtClean="0"/>
              <a:t> </a:t>
            </a:r>
            <a:r>
              <a:rPr lang="x-none" baseline="0" noProof="0" dirty="0" smtClean="0"/>
              <a:t>la p</a:t>
            </a:r>
            <a:r>
              <a:rPr lang="en-US" baseline="0" noProof="0" dirty="0" err="1" smtClean="0"/>
              <a:t>á</a:t>
            </a:r>
            <a:r>
              <a:rPr lang="x-none" baseline="0" noProof="0" dirty="0" smtClean="0"/>
              <a:t>gina choosemyplate.gov. Esa p</a:t>
            </a:r>
            <a:r>
              <a:rPr lang="en-US" baseline="0" noProof="0" dirty="0" err="1" smtClean="0"/>
              <a:t>á</a:t>
            </a:r>
            <a:r>
              <a:rPr lang="x-none" baseline="0" noProof="0" dirty="0" smtClean="0"/>
              <a:t>gina tiene información para </a:t>
            </a:r>
            <a:r>
              <a:rPr lang="en-US" baseline="0" noProof="0" dirty="0" smtClean="0"/>
              <a:t>personas </a:t>
            </a:r>
            <a:r>
              <a:rPr lang="x-none" baseline="0" noProof="0" dirty="0" smtClean="0"/>
              <a:t>de todas</a:t>
            </a:r>
            <a:r>
              <a:rPr lang="en-US" baseline="0" noProof="0" dirty="0" smtClean="0"/>
              <a:t> las</a:t>
            </a:r>
            <a:r>
              <a:rPr lang="x-none" baseline="0" noProof="0" dirty="0" smtClean="0"/>
              <a:t> edades, recetas y otros consejos para comer de una manera m</a:t>
            </a:r>
            <a:r>
              <a:rPr lang="en-US" baseline="0" noProof="0" dirty="0" err="1" smtClean="0"/>
              <a:t>á</a:t>
            </a:r>
            <a:r>
              <a:rPr lang="x-none" baseline="0" noProof="0" dirty="0" smtClean="0"/>
              <a:t>s saludable. El folleto tiene </a:t>
            </a:r>
            <a:r>
              <a:rPr lang="en-US" baseline="0" noProof="0" dirty="0" smtClean="0"/>
              <a:t>un enlace </a:t>
            </a:r>
            <a:r>
              <a:rPr lang="x-none" baseline="0" noProof="0" dirty="0" smtClean="0"/>
              <a:t>a la p</a:t>
            </a:r>
            <a:r>
              <a:rPr lang="en-US" baseline="0" noProof="0" dirty="0" err="1" smtClean="0"/>
              <a:t>á</a:t>
            </a:r>
            <a:r>
              <a:rPr lang="x-none" baseline="0" noProof="0" dirty="0" smtClean="0"/>
              <a:t>gina de</a:t>
            </a:r>
            <a:r>
              <a:rPr lang="en-US" baseline="0" noProof="0" dirty="0" smtClean="0"/>
              <a:t> </a:t>
            </a:r>
            <a:r>
              <a:rPr lang="en-US" baseline="0" noProof="0" dirty="0" err="1" smtClean="0"/>
              <a:t>los</a:t>
            </a:r>
            <a:r>
              <a:rPr lang="en-US" baseline="0" noProof="0" dirty="0" smtClean="0"/>
              <a:t> </a:t>
            </a:r>
            <a:r>
              <a:rPr lang="x-none" baseline="0" noProof="0" dirty="0" smtClean="0"/>
              <a:t>Centro</a:t>
            </a:r>
            <a:r>
              <a:rPr lang="en-US" baseline="0" noProof="0" dirty="0" smtClean="0"/>
              <a:t>s</a:t>
            </a:r>
            <a:r>
              <a:rPr lang="x-none" baseline="0" noProof="0" dirty="0" smtClean="0"/>
              <a:t> </a:t>
            </a:r>
            <a:r>
              <a:rPr lang="en-US" baseline="0" noProof="0" dirty="0" smtClean="0"/>
              <a:t>para el Control y la </a:t>
            </a:r>
            <a:r>
              <a:rPr lang="en-US" baseline="0" noProof="0" dirty="0" err="1" smtClean="0"/>
              <a:t>Prevención</a:t>
            </a:r>
            <a:r>
              <a:rPr lang="en-US" baseline="0" noProof="0" dirty="0" smtClean="0"/>
              <a:t> </a:t>
            </a:r>
            <a:r>
              <a:rPr lang="x-none" baseline="0" noProof="0" dirty="0" smtClean="0"/>
              <a:t>de Enfermedade</a:t>
            </a:r>
            <a:r>
              <a:rPr lang="en-US" baseline="0" noProof="0" dirty="0" smtClean="0"/>
              <a:t>s</a:t>
            </a:r>
            <a:r>
              <a:rPr lang="x-none" baseline="0" noProof="0" dirty="0" smtClean="0"/>
              <a:t> (CDC).</a:t>
            </a:r>
          </a:p>
          <a:p>
            <a:pPr marL="0" indent="0">
              <a:buFont typeface="Arial" panose="020B0604020202020204" pitchFamily="34" charset="0"/>
              <a:buNone/>
            </a:pPr>
            <a:endParaRPr lang="x-none" baseline="0" noProof="0" dirty="0" smtClean="0"/>
          </a:p>
        </p:txBody>
      </p:sp>
      <p:sp>
        <p:nvSpPr>
          <p:cNvPr id="4" name="Slide Number Placeholder 3"/>
          <p:cNvSpPr>
            <a:spLocks noGrp="1"/>
          </p:cNvSpPr>
          <p:nvPr>
            <p:ph type="sldNum" sz="quarter" idx="10"/>
          </p:nvPr>
        </p:nvSpPr>
        <p:spPr/>
        <p:txBody>
          <a:bodyPr/>
          <a:lstStyle/>
          <a:p>
            <a:fld id="{54468019-DD01-4A89-9063-1C7D2744684F}" type="slidenum">
              <a:rPr lang="en-US" smtClean="0"/>
              <a:t>8</a:t>
            </a:fld>
            <a:endParaRPr lang="en-US"/>
          </a:p>
        </p:txBody>
      </p:sp>
    </p:spTree>
    <p:extLst>
      <p:ext uri="{BB962C8B-B14F-4D97-AF65-F5344CB8AC3E}">
        <p14:creationId xmlns:p14="http://schemas.microsoft.com/office/powerpoint/2010/main" val="307851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x-none" baseline="0" noProof="0" dirty="0" smtClean="0"/>
          </a:p>
          <a:p>
            <a:pPr marL="174913" indent="-174913">
              <a:buFont typeface="Arial" panose="020B0604020202020204" pitchFamily="34" charset="0"/>
              <a:buChar char="•"/>
            </a:pPr>
            <a:r>
              <a:rPr lang="x-none" baseline="0" noProof="0" dirty="0" smtClean="0"/>
              <a:t>Todos nos estresamos</a:t>
            </a:r>
            <a:r>
              <a:rPr lang="en-US" baseline="0" noProof="0" dirty="0" smtClean="0"/>
              <a:t>, </a:t>
            </a:r>
            <a:r>
              <a:rPr lang="en-US" sz="1200" b="0" i="0" kern="1200" dirty="0" smtClean="0">
                <a:solidFill>
                  <a:schemeClr val="tx1"/>
                </a:solidFill>
                <a:effectLst/>
                <a:latin typeface="+mn-lt"/>
                <a:ea typeface="+mn-ea"/>
                <a:cs typeface="+mn-cs"/>
              </a:rPr>
              <a:t>¿</a:t>
            </a:r>
            <a:r>
              <a:rPr lang="en-US" sz="1200" b="0" i="0" kern="1200" baseline="0" noProof="0" dirty="0" smtClean="0">
                <a:solidFill>
                  <a:schemeClr val="tx1"/>
                </a:solidFill>
                <a:effectLst/>
                <a:latin typeface="+mn-lt"/>
                <a:ea typeface="+mn-ea"/>
                <a:cs typeface="+mn-cs"/>
              </a:rPr>
              <a:t>p</a:t>
            </a:r>
            <a:r>
              <a:rPr lang="x-none" baseline="0" noProof="0" dirty="0" smtClean="0"/>
              <a:t>ero</a:t>
            </a:r>
            <a:r>
              <a:rPr lang="en-US" baseline="0" noProof="0" dirty="0" smtClean="0"/>
              <a:t> </a:t>
            </a:r>
            <a:r>
              <a:rPr lang="en-US" baseline="0" noProof="0" dirty="0" err="1" smtClean="0"/>
              <a:t>sabía</a:t>
            </a:r>
            <a:r>
              <a:rPr lang="en-US" baseline="0" noProof="0" dirty="0" smtClean="0"/>
              <a:t> </a:t>
            </a:r>
            <a:r>
              <a:rPr lang="en-US" baseline="0" noProof="0" dirty="0" err="1" smtClean="0"/>
              <a:t>usted</a:t>
            </a:r>
            <a:r>
              <a:rPr lang="en-US" baseline="0" noProof="0" dirty="0" smtClean="0"/>
              <a:t> </a:t>
            </a:r>
            <a:r>
              <a:rPr lang="x-none" baseline="0" noProof="0" dirty="0" smtClean="0"/>
              <a:t>que el estrés puede resultar en problemas de salud? </a:t>
            </a:r>
            <a:r>
              <a:rPr lang="en-US" baseline="0" noProof="0" dirty="0" smtClean="0"/>
              <a:t>P</a:t>
            </a:r>
            <a:r>
              <a:rPr lang="x-none" baseline="0" noProof="0" dirty="0" smtClean="0"/>
              <a:t>uede ser difícil quitarse todo el estrés, pero </a:t>
            </a:r>
            <a:r>
              <a:rPr lang="en-US" baseline="0" noProof="0" dirty="0" err="1" smtClean="0"/>
              <a:t>manejar</a:t>
            </a:r>
            <a:r>
              <a:rPr lang="en-US" baseline="0" noProof="0" dirty="0" smtClean="0"/>
              <a:t> </a:t>
            </a:r>
            <a:r>
              <a:rPr lang="x-none" baseline="0" noProof="0" dirty="0" smtClean="0"/>
              <a:t>el estrés cont</a:t>
            </a:r>
            <a:r>
              <a:rPr lang="en-US" baseline="0" noProof="0" dirty="0" err="1" smtClean="0"/>
              <a:t>í</a:t>
            </a:r>
            <a:r>
              <a:rPr lang="x-none" baseline="0" noProof="0" dirty="0" smtClean="0"/>
              <a:t>nuo – lo que se llama estrés crónico – puede bajar su riesgo de enfermedades.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Piense </a:t>
            </a:r>
            <a:r>
              <a:rPr lang="en-US" baseline="0" noProof="0" dirty="0" err="1" smtClean="0"/>
              <a:t>sobre</a:t>
            </a:r>
            <a:r>
              <a:rPr lang="en-US" baseline="0" noProof="0" dirty="0" smtClean="0"/>
              <a:t> </a:t>
            </a:r>
            <a:r>
              <a:rPr lang="en-US" baseline="0" noProof="0" dirty="0" err="1" smtClean="0"/>
              <a:t>cómo</a:t>
            </a:r>
            <a:r>
              <a:rPr lang="en-US" baseline="0" noProof="0" dirty="0" smtClean="0"/>
              <a:t> </a:t>
            </a:r>
            <a:r>
              <a:rPr lang="en-US" baseline="0" noProof="0" dirty="0" err="1" smtClean="0"/>
              <a:t>puede</a:t>
            </a:r>
            <a:r>
              <a:rPr lang="en-US" baseline="0" noProof="0" dirty="0" smtClean="0"/>
              <a:t> </a:t>
            </a:r>
            <a:r>
              <a:rPr lang="en-US" baseline="0" noProof="0" dirty="0" err="1" smtClean="0"/>
              <a:t>sentirse</a:t>
            </a:r>
            <a:r>
              <a:rPr lang="en-US" baseline="0" noProof="0" dirty="0" smtClean="0"/>
              <a:t> e</a:t>
            </a:r>
            <a:r>
              <a:rPr lang="x-none" baseline="0" noProof="0" dirty="0" smtClean="0"/>
              <a:t>n control. </a:t>
            </a:r>
            <a:r>
              <a:rPr lang="en-US" sz="1200" b="0" i="0" kern="1200" dirty="0" smtClean="0">
                <a:solidFill>
                  <a:schemeClr val="tx1"/>
                </a:solidFill>
                <a:effectLst/>
                <a:latin typeface="+mn-lt"/>
                <a:ea typeface="+mn-ea"/>
                <a:cs typeface="+mn-cs"/>
              </a:rPr>
              <a:t>¿</a:t>
            </a:r>
            <a:r>
              <a:rPr lang="x-none" baseline="0" noProof="0" dirty="0" smtClean="0"/>
              <a:t>Qu</a:t>
            </a:r>
            <a:r>
              <a:rPr lang="en-US" baseline="0" noProof="0" dirty="0" err="1" smtClean="0"/>
              <a:t>é</a:t>
            </a:r>
            <a:r>
              <a:rPr lang="x-none" baseline="0" noProof="0" dirty="0" smtClean="0"/>
              <a:t> le ayuda a estar menos estresado? </a:t>
            </a:r>
            <a:r>
              <a:rPr lang="en-US" sz="1200" b="0" i="0" kern="1200" dirty="0" smtClean="0">
                <a:solidFill>
                  <a:schemeClr val="tx1"/>
                </a:solidFill>
                <a:effectLst/>
                <a:latin typeface="+mn-lt"/>
                <a:ea typeface="+mn-ea"/>
                <a:cs typeface="+mn-cs"/>
              </a:rPr>
              <a:t>¿</a:t>
            </a:r>
            <a:r>
              <a:rPr lang="en-US" sz="1200" b="0" i="0" kern="1200" baseline="0" noProof="0" dirty="0" smtClean="0">
                <a:solidFill>
                  <a:schemeClr val="tx1"/>
                </a:solidFill>
                <a:effectLst/>
                <a:latin typeface="+mn-lt"/>
                <a:ea typeface="+mn-ea"/>
                <a:cs typeface="+mn-cs"/>
              </a:rPr>
              <a:t>E</a:t>
            </a:r>
            <a:r>
              <a:rPr lang="x-none" baseline="0" noProof="0" dirty="0" smtClean="0"/>
              <a:t>star preparado y organizado? </a:t>
            </a:r>
            <a:r>
              <a:rPr lang="en-US" sz="1200" b="0" i="0" kern="1200" dirty="0" smtClean="0">
                <a:solidFill>
                  <a:schemeClr val="tx1"/>
                </a:solidFill>
                <a:effectLst/>
                <a:latin typeface="+mn-lt"/>
                <a:ea typeface="+mn-ea"/>
                <a:cs typeface="+mn-cs"/>
              </a:rPr>
              <a:t>¿</a:t>
            </a:r>
            <a:r>
              <a:rPr lang="x-none" baseline="0" noProof="0" dirty="0" smtClean="0"/>
              <a:t>De pronto una actividad relajante?</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También es importante saber c</a:t>
            </a:r>
            <a:r>
              <a:rPr lang="en-US" baseline="0" noProof="0" dirty="0" err="1" smtClean="0"/>
              <a:t>ó</a:t>
            </a:r>
            <a:r>
              <a:rPr lang="x-none" baseline="0" noProof="0" dirty="0" smtClean="0"/>
              <a:t>mo maneja</a:t>
            </a:r>
            <a:r>
              <a:rPr lang="en-US" baseline="0" noProof="0" dirty="0" smtClean="0"/>
              <a:t>r</a:t>
            </a:r>
            <a:r>
              <a:rPr lang="x-none" baseline="0" noProof="0" dirty="0" smtClean="0"/>
              <a:t> el estrés porque eso también puede afectar </a:t>
            </a:r>
            <a:r>
              <a:rPr lang="en-US" baseline="0" noProof="0" dirty="0" err="1" smtClean="0"/>
              <a:t>su</a:t>
            </a:r>
            <a:r>
              <a:rPr lang="en-US" baseline="0" noProof="0" dirty="0" smtClean="0"/>
              <a:t> </a:t>
            </a:r>
            <a:r>
              <a:rPr lang="x-none" baseline="0" noProof="0" dirty="0" smtClean="0"/>
              <a:t>salud. Por ejemplo, cuando esta estresado, </a:t>
            </a:r>
            <a:r>
              <a:rPr lang="en-US" sz="1200" b="0" i="0" kern="1200" dirty="0" smtClean="0">
                <a:solidFill>
                  <a:schemeClr val="tx1"/>
                </a:solidFill>
                <a:effectLst/>
                <a:latin typeface="+mn-lt"/>
                <a:ea typeface="+mn-ea"/>
                <a:cs typeface="+mn-cs"/>
              </a:rPr>
              <a:t>¿</a:t>
            </a:r>
            <a:r>
              <a:rPr lang="x-none" baseline="0" noProof="0" dirty="0" smtClean="0"/>
              <a:t>come m</a:t>
            </a:r>
            <a:r>
              <a:rPr lang="en-US" baseline="0" noProof="0" dirty="0" err="1" smtClean="0"/>
              <a:t>á</a:t>
            </a:r>
            <a:r>
              <a:rPr lang="x-none" baseline="0" noProof="0" dirty="0" smtClean="0"/>
              <a:t>s </a:t>
            </a:r>
            <a:r>
              <a:rPr lang="en-US" baseline="0" noProof="0" dirty="0" smtClean="0"/>
              <a:t>de lo </a:t>
            </a:r>
            <a:r>
              <a:rPr lang="x-none" baseline="0" noProof="0" dirty="0" smtClean="0"/>
              <a:t>normal, o menos </a:t>
            </a:r>
            <a:r>
              <a:rPr lang="en-US" baseline="0" noProof="0" dirty="0" smtClean="0"/>
              <a:t>de lo </a:t>
            </a:r>
            <a:r>
              <a:rPr lang="x-none" baseline="0" noProof="0" dirty="0" smtClean="0"/>
              <a:t>normal? </a:t>
            </a:r>
            <a:r>
              <a:rPr lang="en-US" sz="1200" b="0" i="0" kern="1200" dirty="0" smtClean="0">
                <a:solidFill>
                  <a:schemeClr val="tx1"/>
                </a:solidFill>
                <a:effectLst/>
                <a:latin typeface="+mn-lt"/>
                <a:ea typeface="+mn-ea"/>
                <a:cs typeface="+mn-cs"/>
              </a:rPr>
              <a:t>¿</a:t>
            </a:r>
            <a:r>
              <a:rPr lang="x-none" baseline="0" noProof="0" dirty="0" smtClean="0"/>
              <a:t>Duerme menos? </a:t>
            </a:r>
            <a:r>
              <a:rPr lang="en-US" sz="1200" b="0" i="0" kern="1200" dirty="0" smtClean="0">
                <a:solidFill>
                  <a:schemeClr val="tx1"/>
                </a:solidFill>
                <a:effectLst/>
                <a:latin typeface="+mn-lt"/>
                <a:ea typeface="+mn-ea"/>
                <a:cs typeface="+mn-cs"/>
              </a:rPr>
              <a:t>¿</a:t>
            </a:r>
            <a:r>
              <a:rPr lang="x-none" baseline="0" noProof="0" dirty="0" smtClean="0"/>
              <a:t>Va de compras?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Recuérde que es normal sentir estrés y </a:t>
            </a:r>
            <a:r>
              <a:rPr lang="en-US" baseline="0" noProof="0" dirty="0" err="1" smtClean="0"/>
              <a:t>pedir</a:t>
            </a:r>
            <a:r>
              <a:rPr lang="en-US" baseline="0" noProof="0" dirty="0" smtClean="0"/>
              <a:t> </a:t>
            </a:r>
            <a:r>
              <a:rPr lang="x-none" baseline="0" noProof="0" dirty="0" smtClean="0"/>
              <a:t>ayuda</a:t>
            </a:r>
            <a:r>
              <a:rPr lang="en-US" baseline="0" noProof="0" dirty="0" smtClean="0"/>
              <a:t>.</a:t>
            </a:r>
            <a:endParaRPr lang="x-none" baseline="0" noProof="0" dirty="0" smtClean="0"/>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Si visita www.healthfinder.gov y escrib</a:t>
            </a:r>
            <a:r>
              <a:rPr lang="en-US" baseline="0" noProof="0" dirty="0" smtClean="0"/>
              <a:t>e</a:t>
            </a:r>
            <a:r>
              <a:rPr lang="x-none" baseline="0" noProof="0" dirty="0" smtClean="0"/>
              <a:t> el tipo de estrés en la</a:t>
            </a:r>
            <a:r>
              <a:rPr lang="en-US" baseline="0" noProof="0" dirty="0" smtClean="0"/>
              <a:t> </a:t>
            </a:r>
            <a:r>
              <a:rPr lang="en-US" baseline="0" noProof="0" dirty="0" err="1" smtClean="0"/>
              <a:t>casilla</a:t>
            </a:r>
            <a:r>
              <a:rPr lang="en-US" baseline="0" noProof="0" dirty="0" smtClean="0"/>
              <a:t> de</a:t>
            </a:r>
            <a:r>
              <a:rPr lang="x-none" baseline="0" noProof="0" dirty="0" smtClean="0"/>
              <a:t> búsqueda, o busc</a:t>
            </a:r>
            <a:r>
              <a:rPr lang="en-US" baseline="0" noProof="0" dirty="0" smtClean="0"/>
              <a:t>a</a:t>
            </a:r>
            <a:r>
              <a:rPr lang="x-none" baseline="0" noProof="0" dirty="0" smtClean="0"/>
              <a:t> </a:t>
            </a:r>
            <a:r>
              <a:rPr lang="en-US" baseline="0" noProof="0" dirty="0" err="1" smtClean="0"/>
              <a:t>manejo</a:t>
            </a:r>
            <a:r>
              <a:rPr lang="en-US" baseline="0" noProof="0" dirty="0" smtClean="0"/>
              <a:t> </a:t>
            </a:r>
            <a:r>
              <a:rPr lang="x-none" baseline="0" noProof="0" dirty="0" smtClean="0"/>
              <a:t>de estrés debajo de l</a:t>
            </a:r>
            <a:r>
              <a:rPr lang="en-US" baseline="0" noProof="0" dirty="0" err="1" smtClean="0"/>
              <a:t>os</a:t>
            </a:r>
            <a:r>
              <a:rPr lang="en-US" baseline="0" noProof="0" dirty="0" smtClean="0"/>
              <a:t> </a:t>
            </a:r>
            <a:r>
              <a:rPr lang="en-US" baseline="0" noProof="0" dirty="0" err="1" smtClean="0"/>
              <a:t>temas</a:t>
            </a:r>
            <a:r>
              <a:rPr lang="en-US" baseline="0" noProof="0" dirty="0" smtClean="0"/>
              <a:t> </a:t>
            </a:r>
            <a:r>
              <a:rPr lang="x-none" baseline="0" noProof="0" dirty="0" smtClean="0"/>
              <a:t>de </a:t>
            </a:r>
            <a:r>
              <a:rPr lang="en-US" baseline="0" noProof="0" dirty="0" smtClean="0"/>
              <a:t>s</a:t>
            </a:r>
            <a:r>
              <a:rPr lang="x-none" baseline="0" noProof="0" dirty="0" smtClean="0"/>
              <a:t>alud </a:t>
            </a:r>
            <a:r>
              <a:rPr lang="en-US" baseline="0" noProof="0" dirty="0" smtClean="0"/>
              <a:t>de la </a:t>
            </a:r>
            <a:r>
              <a:rPr lang="x-none" baseline="0" noProof="0" dirty="0" smtClean="0"/>
              <a:t>A</a:t>
            </a:r>
            <a:r>
              <a:rPr lang="en-US" baseline="0" noProof="0" dirty="0" smtClean="0"/>
              <a:t> a la </a:t>
            </a:r>
            <a:r>
              <a:rPr lang="x-none" baseline="0" noProof="0" dirty="0" smtClean="0"/>
              <a:t>Z, encontrar</a:t>
            </a:r>
            <a:r>
              <a:rPr lang="en-US" baseline="0" noProof="0" dirty="0" err="1" smtClean="0"/>
              <a:t>á</a:t>
            </a:r>
            <a:r>
              <a:rPr lang="x-none" baseline="0" noProof="0" dirty="0" smtClean="0"/>
              <a:t> recursos para manejar el estrés. </a:t>
            </a:r>
            <a:r>
              <a:rPr lang="en-US" baseline="0" noProof="0" dirty="0" smtClean="0"/>
              <a:t>La </a:t>
            </a:r>
            <a:r>
              <a:rPr lang="en-US" baseline="0" noProof="0" dirty="0" err="1" smtClean="0"/>
              <a:t>i</a:t>
            </a:r>
            <a:r>
              <a:rPr lang="x-none" baseline="0" noProof="0" dirty="0" smtClean="0"/>
              <a:t>nformación est</a:t>
            </a:r>
            <a:r>
              <a:rPr lang="en-US" baseline="0" noProof="0" dirty="0" err="1" smtClean="0"/>
              <a:t>á</a:t>
            </a:r>
            <a:r>
              <a:rPr lang="x-none" baseline="0" noProof="0" dirty="0" smtClean="0"/>
              <a:t> disponible en ingl</a:t>
            </a:r>
            <a:r>
              <a:rPr lang="en-US" baseline="0" noProof="0" dirty="0" err="1" smtClean="0"/>
              <a:t>é</a:t>
            </a:r>
            <a:r>
              <a:rPr lang="x-none" baseline="0" noProof="0" dirty="0" smtClean="0"/>
              <a:t>s y en español. </a:t>
            </a:r>
          </a:p>
          <a:p>
            <a:pPr marL="174913" indent="-174913">
              <a:buFont typeface="Arial" panose="020B0604020202020204" pitchFamily="34" charset="0"/>
              <a:buChar char="•"/>
            </a:pPr>
            <a:endParaRPr lang="x-none" baseline="0" noProof="0" dirty="0" smtClean="0"/>
          </a:p>
          <a:p>
            <a:pPr marL="174913" indent="-174913">
              <a:buFont typeface="Arial" panose="020B0604020202020204" pitchFamily="34" charset="0"/>
              <a:buChar char="•"/>
            </a:pPr>
            <a:r>
              <a:rPr lang="x-none" baseline="0" noProof="0" dirty="0" smtClean="0"/>
              <a:t>Si necesita ayuda adicional, visite www.mentalhealth.gov para buscar un proveedor de salud </a:t>
            </a:r>
            <a:r>
              <a:rPr lang="en-US" baseline="0" noProof="0" dirty="0" smtClean="0"/>
              <a:t>e</a:t>
            </a:r>
            <a:r>
              <a:rPr lang="x-none" baseline="0" noProof="0" dirty="0" smtClean="0"/>
              <a:t>n su área </a:t>
            </a:r>
            <a:r>
              <a:rPr lang="en-US" baseline="0" noProof="0" dirty="0" smtClean="0"/>
              <a:t>que le </a:t>
            </a:r>
            <a:r>
              <a:rPr lang="en-US" baseline="0" noProof="0" dirty="0" err="1" smtClean="0"/>
              <a:t>pueda</a:t>
            </a:r>
            <a:r>
              <a:rPr lang="en-US" baseline="0" noProof="0" dirty="0" smtClean="0"/>
              <a:t> </a:t>
            </a:r>
            <a:r>
              <a:rPr lang="en-US" baseline="0" noProof="0" dirty="0" err="1" smtClean="0"/>
              <a:t>ayudar</a:t>
            </a:r>
            <a:r>
              <a:rPr lang="en-US" baseline="0" noProof="0" dirty="0" smtClean="0"/>
              <a:t> </a:t>
            </a:r>
            <a:r>
              <a:rPr lang="x-none" baseline="0" noProof="0" dirty="0" smtClean="0"/>
              <a:t>con </a:t>
            </a:r>
            <a:r>
              <a:rPr lang="en-US" baseline="0" noProof="0" dirty="0" smtClean="0"/>
              <a:t>la </a:t>
            </a:r>
            <a:r>
              <a:rPr lang="x-none" baseline="0" noProof="0" dirty="0" smtClean="0"/>
              <a:t>aseidad, </a:t>
            </a:r>
            <a:r>
              <a:rPr lang="en-US" baseline="0" noProof="0" dirty="0" smtClean="0"/>
              <a:t>el </a:t>
            </a:r>
            <a:r>
              <a:rPr lang="x-none" baseline="0" noProof="0" dirty="0" smtClean="0"/>
              <a:t>estré</a:t>
            </a:r>
            <a:r>
              <a:rPr lang="en-US" baseline="0" noProof="0" dirty="0" smtClean="0"/>
              <a:t>s</a:t>
            </a:r>
            <a:r>
              <a:rPr lang="x-none" baseline="0" noProof="0" dirty="0" smtClean="0"/>
              <a:t> y</a:t>
            </a:r>
            <a:r>
              <a:rPr lang="en-US" baseline="0" noProof="0" dirty="0" smtClean="0"/>
              <a:t> la</a:t>
            </a:r>
            <a:r>
              <a:rPr lang="x-none" baseline="0" noProof="0" dirty="0" smtClean="0"/>
              <a:t> depresión. </a:t>
            </a:r>
          </a:p>
        </p:txBody>
      </p:sp>
      <p:sp>
        <p:nvSpPr>
          <p:cNvPr id="4" name="Slide Number Placeholder 3"/>
          <p:cNvSpPr>
            <a:spLocks noGrp="1"/>
          </p:cNvSpPr>
          <p:nvPr>
            <p:ph type="sldNum" sz="quarter" idx="10"/>
          </p:nvPr>
        </p:nvSpPr>
        <p:spPr/>
        <p:txBody>
          <a:bodyPr/>
          <a:lstStyle/>
          <a:p>
            <a:fld id="{54468019-DD01-4A89-9063-1C7D2744684F}" type="slidenum">
              <a:rPr lang="en-US" smtClean="0"/>
              <a:t>9</a:t>
            </a:fld>
            <a:endParaRPr lang="en-US"/>
          </a:p>
        </p:txBody>
      </p:sp>
    </p:spTree>
    <p:extLst>
      <p:ext uri="{BB962C8B-B14F-4D97-AF65-F5344CB8AC3E}">
        <p14:creationId xmlns:p14="http://schemas.microsoft.com/office/powerpoint/2010/main" val="417428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DDDBEE-D39E-4508-BD82-8BA9477126ED}" type="datetimeFigureOut">
              <a:rPr lang="en-US" smtClean="0"/>
              <a:t>06/28/2016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168914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DDBEE-D39E-4508-BD82-8BA9477126ED}" type="datetimeFigureOut">
              <a:rPr lang="en-US" smtClean="0"/>
              <a:t>06/28/2016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115597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DDBEE-D39E-4508-BD82-8BA9477126ED}" type="datetimeFigureOut">
              <a:rPr lang="en-US" smtClean="0"/>
              <a:t>06/28/2016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20374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2" name="Picture 1" descr="OMHMasthdCHOSENforppttitleREV.jpg"/>
          <p:cNvPicPr>
            <a:picLocks noChangeAspect="1"/>
          </p:cNvPicPr>
          <p:nvPr userDrawn="1"/>
        </p:nvPicPr>
        <p:blipFill rotWithShape="1">
          <a:blip r:embed="rId3">
            <a:extLst>
              <a:ext uri="{28A0092B-C50C-407E-A947-70E740481C1C}">
                <a14:useLocalDpi xmlns:a14="http://schemas.microsoft.com/office/drawing/2010/main" val="0"/>
              </a:ext>
            </a:extLst>
          </a:blip>
          <a:srcRect l="5894" t="6057" r="5389" b="28513"/>
          <a:stretch/>
        </p:blipFill>
        <p:spPr>
          <a:xfrm>
            <a:off x="-10990" y="2438400"/>
            <a:ext cx="9154990" cy="4419600"/>
          </a:xfrm>
          <a:prstGeom prst="rect">
            <a:avLst/>
          </a:prstGeom>
        </p:spPr>
      </p:pic>
    </p:spTree>
    <p:extLst>
      <p:ext uri="{BB962C8B-B14F-4D97-AF65-F5344CB8AC3E}">
        <p14:creationId xmlns:p14="http://schemas.microsoft.com/office/powerpoint/2010/main" val="11936336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755824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DDBEE-D39E-4508-BD82-8BA9477126ED}" type="datetimeFigureOut">
              <a:rPr lang="en-US" smtClean="0"/>
              <a:t>06/28/2016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18511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DDBEE-D39E-4508-BD82-8BA9477126ED}" type="datetimeFigureOut">
              <a:rPr lang="en-US" smtClean="0"/>
              <a:t>06/28/2016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33399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DDDBEE-D39E-4508-BD82-8BA9477126ED}" type="datetimeFigureOut">
              <a:rPr lang="en-US" smtClean="0"/>
              <a:t>06/28/2016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205988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DDDBEE-D39E-4508-BD82-8BA9477126ED}" type="datetimeFigureOut">
              <a:rPr lang="en-US" smtClean="0"/>
              <a:t>06/28/2016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88896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DDDBEE-D39E-4508-BD82-8BA9477126ED}" type="datetimeFigureOut">
              <a:rPr lang="en-US" smtClean="0"/>
              <a:t>06/28/2016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85043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DDBEE-D39E-4508-BD82-8BA9477126ED}" type="datetimeFigureOut">
              <a:rPr lang="en-US" smtClean="0"/>
              <a:t>06/28/2016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176688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DDBEE-D39E-4508-BD82-8BA9477126ED}" type="datetimeFigureOut">
              <a:rPr lang="en-US" smtClean="0"/>
              <a:t>06/28/2016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66555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DDBEE-D39E-4508-BD82-8BA9477126ED}" type="datetimeFigureOut">
              <a:rPr lang="en-US" smtClean="0"/>
              <a:t>06/28/2016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94F83-E9CC-4947-A258-672482FF2CD5}" type="slidenum">
              <a:rPr lang="en-US" smtClean="0"/>
              <a:t>‹#›</a:t>
            </a:fld>
            <a:endParaRPr lang="en-US"/>
          </a:p>
        </p:txBody>
      </p:sp>
    </p:spTree>
    <p:extLst>
      <p:ext uri="{BB962C8B-B14F-4D97-AF65-F5344CB8AC3E}">
        <p14:creationId xmlns:p14="http://schemas.microsoft.com/office/powerpoint/2010/main" val="18329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DBEE-D39E-4508-BD82-8BA9477126ED}" type="datetimeFigureOut">
              <a:rPr lang="en-US" smtClean="0"/>
              <a:t>06/28/2016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94F83-E9CC-4947-A258-672482FF2CD5}" type="slidenum">
              <a:rPr lang="en-US" smtClean="0"/>
              <a:t>‹#›</a:t>
            </a:fld>
            <a:endParaRPr lang="en-US"/>
          </a:p>
        </p:txBody>
      </p:sp>
    </p:spTree>
    <p:extLst>
      <p:ext uri="{BB962C8B-B14F-4D97-AF65-F5344CB8AC3E}">
        <p14:creationId xmlns:p14="http://schemas.microsoft.com/office/powerpoint/2010/main" val="4692835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familyhistory.hhs.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findtreatment.samhsa.gov/" TargetMode="External"/><Relationship Id="rId4" Type="http://schemas.openxmlformats.org/officeDocument/2006/relationships/hyperlink" Target="http://findahealthcenter.hrsa.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www.cuidadodesalud.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Coveragetocare@cms.hhs.gov"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ealthcare.gov"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healthcar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choosemyplate.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www.healthfinder.go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www.mentalhealth.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0650"/>
            <a:ext cx="9042400" cy="914400"/>
          </a:xfrm>
        </p:spPr>
        <p:txBody>
          <a:bodyPr>
            <a:noAutofit/>
          </a:bodyPr>
          <a:lstStyle/>
          <a:p>
            <a:pPr algn="ctr"/>
            <a:r>
              <a:rPr lang="x-none" sz="2800" b="1" dirty="0">
                <a:latin typeface="Calibri" charset="0"/>
                <a:ea typeface="Calibri" charset="0"/>
                <a:cs typeface="Calibri" charset="0"/>
              </a:rPr>
              <a:t>De la cobertura al cuidado de su salud:  </a:t>
            </a:r>
            <a:br>
              <a:rPr lang="x-none" sz="2800" b="1" dirty="0">
                <a:latin typeface="Calibri" charset="0"/>
                <a:ea typeface="Calibri" charset="0"/>
                <a:cs typeface="Calibri" charset="0"/>
              </a:rPr>
            </a:br>
            <a:r>
              <a:rPr lang="x-none" sz="2800" b="1" dirty="0">
                <a:latin typeface="Calibri" charset="0"/>
                <a:ea typeface="Calibri" charset="0"/>
                <a:cs typeface="Calibri" charset="0"/>
              </a:rPr>
              <a:t>Una guía para un mejor cuidado y una vida m</a:t>
            </a:r>
            <a:r>
              <a:rPr lang="es-ES" sz="2800" b="1" dirty="0">
                <a:latin typeface="Calibri" charset="0"/>
                <a:ea typeface="Calibri" charset="0"/>
                <a:cs typeface="Calibri" charset="0"/>
              </a:rPr>
              <a:t>á</a:t>
            </a:r>
            <a:r>
              <a:rPr lang="x-none" sz="2800" b="1" dirty="0">
                <a:latin typeface="Calibri" charset="0"/>
                <a:ea typeface="Calibri" charset="0"/>
                <a:cs typeface="Calibri" charset="0"/>
              </a:rPr>
              <a:t>s saludable</a:t>
            </a:r>
          </a:p>
        </p:txBody>
      </p:sp>
    </p:spTree>
    <p:extLst>
      <p:ext uri="{BB962C8B-B14F-4D97-AF65-F5344CB8AC3E}">
        <p14:creationId xmlns:p14="http://schemas.microsoft.com/office/powerpoint/2010/main" val="2415624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16100"/>
            <a:ext cx="8369300" cy="4686300"/>
          </a:xfrm>
        </p:spPr>
        <p:txBody>
          <a:bodyPr>
            <a:normAutofit/>
          </a:bodyPr>
          <a:lstStyle/>
          <a:p>
            <a:r>
              <a:rPr lang="en-US" dirty="0" err="1" smtClean="0"/>
              <a:t>Participar</a:t>
            </a:r>
            <a:r>
              <a:rPr lang="en-US" dirty="0" smtClean="0"/>
              <a:t> de forma </a:t>
            </a:r>
            <a:r>
              <a:rPr lang="en-US" dirty="0" err="1" smtClean="0"/>
              <a:t>activa</a:t>
            </a:r>
            <a:r>
              <a:rPr lang="en-US" dirty="0" smtClean="0"/>
              <a:t> </a:t>
            </a:r>
            <a:r>
              <a:rPr lang="en-US" dirty="0" err="1" smtClean="0"/>
              <a:t>en</a:t>
            </a:r>
            <a:r>
              <a:rPr lang="en-US" dirty="0" smtClean="0"/>
              <a:t> </a:t>
            </a:r>
            <a:r>
              <a:rPr lang="x-none" dirty="0" smtClean="0"/>
              <a:t>su </a:t>
            </a:r>
            <a:r>
              <a:rPr lang="x-none" dirty="0"/>
              <a:t>salud </a:t>
            </a:r>
            <a:r>
              <a:rPr lang="en-US" dirty="0" err="1" smtClean="0"/>
              <a:t>resulta</a:t>
            </a:r>
            <a:r>
              <a:rPr lang="en-US" dirty="0" smtClean="0"/>
              <a:t> </a:t>
            </a:r>
            <a:r>
              <a:rPr lang="x-none" dirty="0" smtClean="0"/>
              <a:t>en </a:t>
            </a:r>
            <a:r>
              <a:rPr lang="en-US" dirty="0" smtClean="0"/>
              <a:t>un </a:t>
            </a:r>
            <a:r>
              <a:rPr lang="x-none" dirty="0" smtClean="0"/>
              <a:t>mejor </a:t>
            </a:r>
            <a:r>
              <a:rPr lang="x-none" dirty="0"/>
              <a:t>cuidado </a:t>
            </a:r>
            <a:r>
              <a:rPr lang="x-none" dirty="0" smtClean="0"/>
              <a:t>de</a:t>
            </a:r>
            <a:r>
              <a:rPr lang="en-US" dirty="0" smtClean="0"/>
              <a:t> la</a:t>
            </a:r>
            <a:r>
              <a:rPr lang="x-none" dirty="0" smtClean="0"/>
              <a:t> </a:t>
            </a:r>
            <a:r>
              <a:rPr lang="x-none" dirty="0"/>
              <a:t>salud para usted y su </a:t>
            </a:r>
            <a:r>
              <a:rPr lang="x-none" dirty="0" smtClean="0"/>
              <a:t>familia</a:t>
            </a:r>
            <a:endParaRPr lang="x-none" dirty="0"/>
          </a:p>
          <a:p>
            <a:r>
              <a:rPr lang="en-US" dirty="0" err="1" smtClean="0"/>
              <a:t>Haga</a:t>
            </a:r>
            <a:r>
              <a:rPr lang="en-US" dirty="0" smtClean="0"/>
              <a:t> </a:t>
            </a:r>
            <a:r>
              <a:rPr lang="en-US" dirty="0" err="1" smtClean="0"/>
              <a:t>seguimiento</a:t>
            </a:r>
            <a:r>
              <a:rPr lang="en-US" dirty="0" smtClean="0"/>
              <a:t> a </a:t>
            </a:r>
            <a:r>
              <a:rPr lang="x-none" dirty="0" smtClean="0"/>
              <a:t>su </a:t>
            </a:r>
            <a:r>
              <a:rPr lang="x-none" dirty="0"/>
              <a:t>información de </a:t>
            </a:r>
            <a:r>
              <a:rPr lang="x-none" dirty="0" smtClean="0"/>
              <a:t>salud</a:t>
            </a:r>
            <a:endParaRPr lang="x-none" dirty="0"/>
          </a:p>
          <a:p>
            <a:r>
              <a:rPr lang="x-none" dirty="0"/>
              <a:t>Haga </a:t>
            </a:r>
            <a:r>
              <a:rPr lang="x-none" dirty="0" smtClean="0"/>
              <a:t>preguntas</a:t>
            </a:r>
            <a:endParaRPr lang="x-none" dirty="0"/>
          </a:p>
          <a:p>
            <a:endParaRPr lang="en-US" dirty="0"/>
          </a:p>
          <a:p>
            <a:pPr marL="0" indent="0">
              <a:spcBef>
                <a:spcPts val="1350"/>
              </a:spcBef>
              <a:buNone/>
            </a:pPr>
            <a:r>
              <a:rPr lang="x-none" b="1" dirty="0" smtClean="0"/>
              <a:t>Recursos:</a:t>
            </a:r>
          </a:p>
          <a:p>
            <a:r>
              <a:rPr lang="es-ES" dirty="0"/>
              <a:t>El Retrato de mi Salud Familiar</a:t>
            </a:r>
            <a:r>
              <a:rPr lang="x-none" dirty="0" smtClean="0"/>
              <a:t>   </a:t>
            </a:r>
            <a:r>
              <a:rPr lang="x-none" dirty="0" smtClean="0">
                <a:hlinkClick r:id="rId3"/>
              </a:rPr>
              <a:t>https://familyhistory.hhs.gov</a:t>
            </a:r>
            <a:endParaRPr lang="x-none" dirty="0" smtClean="0"/>
          </a:p>
          <a:p>
            <a:r>
              <a:rPr lang="x-none" dirty="0" smtClean="0"/>
              <a:t>Mi registro de medicina</a:t>
            </a:r>
            <a:r>
              <a:rPr lang="en-US" dirty="0" smtClean="0"/>
              <a:t>s</a:t>
            </a:r>
            <a:endParaRPr lang="x-none" dirty="0"/>
          </a:p>
        </p:txBody>
      </p:sp>
      <p:sp>
        <p:nvSpPr>
          <p:cNvPr id="3" name="Title 2"/>
          <p:cNvSpPr>
            <a:spLocks noGrp="1"/>
          </p:cNvSpPr>
          <p:nvPr>
            <p:ph type="title"/>
          </p:nvPr>
        </p:nvSpPr>
        <p:spPr/>
        <p:txBody>
          <a:bodyPr/>
          <a:lstStyle/>
          <a:p>
            <a:pPr algn="ctr"/>
            <a:r>
              <a:rPr lang="en-US" sz="4000" b="1" dirty="0" smtClean="0">
                <a:latin typeface="Calibri" charset="0"/>
                <a:ea typeface="Calibri" charset="0"/>
                <a:cs typeface="Calibri" charset="0"/>
              </a:rPr>
              <a:t>Dele </a:t>
            </a:r>
            <a:r>
              <a:rPr lang="en-US" sz="4000" b="1" dirty="0" err="1">
                <a:latin typeface="Calibri" charset="0"/>
                <a:ea typeface="Calibri" charset="0"/>
                <a:cs typeface="Calibri" charset="0"/>
              </a:rPr>
              <a:t>p</a:t>
            </a:r>
            <a:r>
              <a:rPr lang="en-US" sz="4000" b="1" dirty="0" err="1" smtClean="0">
                <a:latin typeface="Calibri" charset="0"/>
                <a:ea typeface="Calibri" charset="0"/>
                <a:cs typeface="Calibri" charset="0"/>
              </a:rPr>
              <a:t>rioridad</a:t>
            </a:r>
            <a:r>
              <a:rPr lang="en-US" sz="4000" b="1" dirty="0" smtClean="0">
                <a:latin typeface="Calibri" charset="0"/>
                <a:ea typeface="Calibri" charset="0"/>
                <a:cs typeface="Calibri" charset="0"/>
              </a:rPr>
              <a:t> a </a:t>
            </a:r>
            <a:r>
              <a:rPr lang="en-US" sz="4000" b="1" dirty="0" err="1" smtClean="0">
                <a:latin typeface="Calibri" charset="0"/>
                <a:ea typeface="Calibri" charset="0"/>
                <a:cs typeface="Calibri" charset="0"/>
              </a:rPr>
              <a:t>su</a:t>
            </a:r>
            <a:r>
              <a:rPr lang="en-US" sz="4000" b="1" dirty="0" smtClean="0">
                <a:latin typeface="Calibri" charset="0"/>
                <a:ea typeface="Calibri" charset="0"/>
                <a:cs typeface="Calibri" charset="0"/>
              </a:rPr>
              <a:t> </a:t>
            </a:r>
            <a:r>
              <a:rPr lang="en-US" sz="4000" b="1" dirty="0" err="1" smtClean="0">
                <a:latin typeface="Calibri" charset="0"/>
                <a:ea typeface="Calibri" charset="0"/>
                <a:cs typeface="Calibri" charset="0"/>
              </a:rPr>
              <a:t>salud</a:t>
            </a:r>
            <a:r>
              <a:rPr lang="en-US" sz="4000" b="1" dirty="0" smtClean="0">
                <a:latin typeface="Calibri" charset="0"/>
                <a:ea typeface="Calibri" charset="0"/>
                <a:cs typeface="Calibri" charset="0"/>
              </a:rPr>
              <a:t>: </a:t>
            </a:r>
            <a:br>
              <a:rPr lang="en-US" sz="4000" b="1" dirty="0" smtClean="0">
                <a:latin typeface="Calibri" charset="0"/>
                <a:ea typeface="Calibri" charset="0"/>
                <a:cs typeface="Calibri" charset="0"/>
              </a:rPr>
            </a:br>
            <a:r>
              <a:rPr lang="en-US" sz="4000" b="1" dirty="0" err="1" smtClean="0">
                <a:latin typeface="Calibri" charset="0"/>
                <a:ea typeface="Calibri" charset="0"/>
                <a:cs typeface="Calibri" charset="0"/>
              </a:rPr>
              <a:t>Participe</a:t>
            </a:r>
            <a:r>
              <a:rPr lang="en-US" sz="4000" b="1" dirty="0" smtClean="0">
                <a:latin typeface="Calibri" charset="0"/>
                <a:ea typeface="Calibri" charset="0"/>
                <a:cs typeface="Calibri" charset="0"/>
              </a:rPr>
              <a:t> </a:t>
            </a:r>
            <a:r>
              <a:rPr lang="en-US" sz="4000" b="1" dirty="0" err="1" smtClean="0">
                <a:latin typeface="Calibri" charset="0"/>
                <a:ea typeface="Calibri" charset="0"/>
                <a:cs typeface="Calibri" charset="0"/>
              </a:rPr>
              <a:t>en</a:t>
            </a:r>
            <a:r>
              <a:rPr lang="en-US" sz="4000" b="1" dirty="0" smtClean="0">
                <a:latin typeface="Calibri" charset="0"/>
                <a:ea typeface="Calibri" charset="0"/>
                <a:cs typeface="Calibri" charset="0"/>
              </a:rPr>
              <a:t> forma </a:t>
            </a:r>
            <a:r>
              <a:rPr lang="en-US" sz="4000" b="1" dirty="0" err="1" smtClean="0">
                <a:latin typeface="Calibri" charset="0"/>
                <a:ea typeface="Calibri" charset="0"/>
                <a:cs typeface="Calibri" charset="0"/>
              </a:rPr>
              <a:t>activa</a:t>
            </a:r>
            <a:r>
              <a:rPr lang="en-US" sz="4000" b="1" dirty="0" smtClean="0">
                <a:latin typeface="Calibri" charset="0"/>
                <a:ea typeface="Calibri" charset="0"/>
                <a:cs typeface="Calibri" charset="0"/>
              </a:rPr>
              <a:t> </a:t>
            </a:r>
            <a:r>
              <a:rPr lang="en-US" sz="4000" b="1" dirty="0" err="1" smtClean="0">
                <a:latin typeface="Calibri" charset="0"/>
                <a:ea typeface="Calibri" charset="0"/>
                <a:cs typeface="Calibri" charset="0"/>
              </a:rPr>
              <a:t>en</a:t>
            </a:r>
            <a:r>
              <a:rPr lang="en-US" sz="4000" b="1" dirty="0" smtClean="0">
                <a:latin typeface="Calibri" charset="0"/>
                <a:ea typeface="Calibri" charset="0"/>
                <a:cs typeface="Calibri" charset="0"/>
              </a:rPr>
              <a:t> </a:t>
            </a:r>
            <a:r>
              <a:rPr lang="en-US" sz="4000" b="1" dirty="0" err="1" smtClean="0">
                <a:latin typeface="Calibri" charset="0"/>
                <a:ea typeface="Calibri" charset="0"/>
                <a:cs typeface="Calibri" charset="0"/>
              </a:rPr>
              <a:t>su</a:t>
            </a:r>
            <a:r>
              <a:rPr lang="en-US" sz="4000" b="1" dirty="0" smtClean="0">
                <a:latin typeface="Calibri" charset="0"/>
                <a:ea typeface="Calibri" charset="0"/>
                <a:cs typeface="Calibri" charset="0"/>
              </a:rPr>
              <a:t> </a:t>
            </a:r>
            <a:r>
              <a:rPr lang="en-US" sz="4000" b="1" dirty="0" err="1" smtClean="0">
                <a:latin typeface="Calibri" charset="0"/>
                <a:ea typeface="Calibri" charset="0"/>
                <a:cs typeface="Calibri" charset="0"/>
              </a:rPr>
              <a:t>salud</a:t>
            </a:r>
            <a:endParaRPr lang="en-US" sz="4000" b="1" dirty="0">
              <a:latin typeface="Calibri" charset="0"/>
              <a:ea typeface="Calibri" charset="0"/>
              <a:cs typeface="Calibri" charset="0"/>
            </a:endParaRPr>
          </a:p>
        </p:txBody>
      </p:sp>
      <p:sp>
        <p:nvSpPr>
          <p:cNvPr id="4" name="Slide Number Placeholder 4"/>
          <p:cNvSpPr>
            <a:spLocks noGrp="1"/>
          </p:cNvSpPr>
          <p:nvPr>
            <p:ph type="sldNum" sz="quarter" idx="4294967295"/>
          </p:nvPr>
        </p:nvSpPr>
        <p:spPr>
          <a:xfrm>
            <a:off x="8083550" y="5981700"/>
            <a:ext cx="742950" cy="273050"/>
          </a:xfrm>
          <a:prstGeom prst="rect">
            <a:avLst/>
          </a:prstGeom>
        </p:spPr>
        <p:txBody>
          <a:bodyPr/>
          <a:lstStyle/>
          <a:p>
            <a:fld id="{196C446A-2CEA-4609-9260-FD82B1543F26}" type="slidenum">
              <a:rPr lang="en-US" smtClean="0">
                <a:solidFill>
                  <a:prstClr val="black">
                    <a:tint val="75000"/>
                  </a:prstClr>
                </a:solidFill>
              </a:rPr>
              <a:pPr/>
              <a:t>10</a:t>
            </a:fld>
            <a:endParaRPr lang="en-US" dirty="0">
              <a:solidFill>
                <a:prstClr val="black">
                  <a:tint val="75000"/>
                </a:prstClr>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1" t="18124" r="45590" b="40000"/>
          <a:stretch/>
        </p:blipFill>
        <p:spPr bwMode="auto">
          <a:xfrm>
            <a:off x="6141146" y="3727450"/>
            <a:ext cx="2259904"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97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5" y="1865312"/>
            <a:ext cx="12573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sz="4000" b="1" dirty="0">
                <a:latin typeface="Calibri" charset="0"/>
                <a:ea typeface="Calibri" charset="0"/>
                <a:cs typeface="Calibri" charset="0"/>
              </a:rPr>
              <a:t>Paso 2</a:t>
            </a:r>
            <a:r>
              <a:rPr lang="en-US" sz="4000" b="1" dirty="0" smtClean="0">
                <a:latin typeface="Calibri" charset="0"/>
                <a:ea typeface="Calibri" charset="0"/>
                <a:cs typeface="Calibri" charset="0"/>
              </a:rPr>
              <a:t>: </a:t>
            </a:r>
            <a:r>
              <a:rPr lang="en-US" sz="4000" b="1" dirty="0" err="1">
                <a:latin typeface="Calibri" charset="0"/>
                <a:ea typeface="Calibri" charset="0"/>
                <a:cs typeface="Calibri" charset="0"/>
              </a:rPr>
              <a:t>Entienda</a:t>
            </a:r>
            <a:r>
              <a:rPr lang="en-US" sz="4000" b="1" dirty="0">
                <a:latin typeface="Calibri" charset="0"/>
                <a:ea typeface="Calibri" charset="0"/>
                <a:cs typeface="Calibri" charset="0"/>
              </a:rPr>
              <a:t> </a:t>
            </a:r>
            <a:r>
              <a:rPr lang="en-US" sz="4000" b="1" dirty="0" err="1">
                <a:latin typeface="Calibri" charset="0"/>
                <a:ea typeface="Calibri" charset="0"/>
                <a:cs typeface="Calibri" charset="0"/>
              </a:rPr>
              <a:t>su</a:t>
            </a:r>
            <a:r>
              <a:rPr lang="en-US" sz="4000" b="1" dirty="0">
                <a:latin typeface="Calibri" charset="0"/>
                <a:ea typeface="Calibri" charset="0"/>
                <a:cs typeface="Calibri" charset="0"/>
              </a:rPr>
              <a:t> </a:t>
            </a:r>
            <a:r>
              <a:rPr lang="en-US" sz="4000" b="1" dirty="0" err="1">
                <a:latin typeface="Calibri" charset="0"/>
                <a:ea typeface="Calibri" charset="0"/>
                <a:cs typeface="Calibri" charset="0"/>
              </a:rPr>
              <a:t>cobertura</a:t>
            </a:r>
            <a:r>
              <a:rPr lang="en-US" sz="4000" b="1" dirty="0">
                <a:latin typeface="Calibri" charset="0"/>
                <a:ea typeface="Calibri" charset="0"/>
                <a:cs typeface="Calibri" charset="0"/>
              </a:rPr>
              <a:t> </a:t>
            </a:r>
            <a:r>
              <a:rPr lang="en-US" sz="4000" b="1" dirty="0" err="1" smtClean="0">
                <a:latin typeface="Calibri" charset="0"/>
                <a:ea typeface="Calibri" charset="0"/>
                <a:cs typeface="Calibri" charset="0"/>
              </a:rPr>
              <a:t>médica</a:t>
            </a:r>
            <a:endParaRPr lang="en-US" sz="4000" b="1" dirty="0">
              <a:latin typeface="Calibri" charset="0"/>
              <a:ea typeface="Calibri" charset="0"/>
              <a:cs typeface="Calibri" charset="0"/>
            </a:endParaRPr>
          </a:p>
        </p:txBody>
      </p:sp>
      <p:sp>
        <p:nvSpPr>
          <p:cNvPr id="5" name="Slide Number Placeholder 4"/>
          <p:cNvSpPr>
            <a:spLocks noGrp="1"/>
          </p:cNvSpPr>
          <p:nvPr>
            <p:ph type="sldNum" sz="quarter" idx="4294967295"/>
          </p:nvPr>
        </p:nvSpPr>
        <p:spPr>
          <a:xfrm>
            <a:off x="8201029" y="6205536"/>
            <a:ext cx="742950" cy="273050"/>
          </a:xfrm>
          <a:prstGeom prst="rect">
            <a:avLst/>
          </a:prstGeom>
        </p:spPr>
        <p:txBody>
          <a:bodyPr/>
          <a:lstStyle/>
          <a:p>
            <a:fld id="{196C446A-2CEA-4609-9260-FD82B1543F26}" type="slidenum">
              <a:rPr lang="en-US" smtClean="0">
                <a:solidFill>
                  <a:prstClr val="black">
                    <a:tint val="75000"/>
                  </a:prstClr>
                </a:solidFill>
              </a:rPr>
              <a:pPr/>
              <a:t>11</a:t>
            </a:fld>
            <a:endParaRPr lang="en-US" dirty="0">
              <a:solidFill>
                <a:prstClr val="black">
                  <a:tint val="75000"/>
                </a:prstClr>
              </a:solidFill>
            </a:endParaRPr>
          </a:p>
        </p:txBody>
      </p:sp>
      <p:sp>
        <p:nvSpPr>
          <p:cNvPr id="9" name="Content Placeholder 2"/>
          <p:cNvSpPr txBox="1">
            <a:spLocks/>
          </p:cNvSpPr>
          <p:nvPr/>
        </p:nvSpPr>
        <p:spPr>
          <a:xfrm>
            <a:off x="558799" y="1865312"/>
            <a:ext cx="8175625" cy="3989388"/>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x-none" sz="2800" dirty="0">
                <a:solidFill>
                  <a:prstClr val="black"/>
                </a:solidFill>
              </a:rPr>
              <a:t>Entienda </a:t>
            </a:r>
            <a:r>
              <a:rPr lang="x-none" sz="2800" dirty="0" smtClean="0">
                <a:solidFill>
                  <a:prstClr val="black"/>
                </a:solidFill>
              </a:rPr>
              <a:t>l</a:t>
            </a:r>
            <a:r>
              <a:rPr lang="en-US" sz="2800" dirty="0" err="1" smtClean="0">
                <a:solidFill>
                  <a:prstClr val="black"/>
                </a:solidFill>
              </a:rPr>
              <a:t>os</a:t>
            </a:r>
            <a:r>
              <a:rPr lang="en-US" sz="2800" dirty="0" smtClean="0">
                <a:solidFill>
                  <a:prstClr val="black"/>
                </a:solidFill>
              </a:rPr>
              <a:t> </a:t>
            </a:r>
            <a:r>
              <a:rPr lang="en-US" sz="2800" dirty="0" err="1" smtClean="0">
                <a:solidFill>
                  <a:prstClr val="black"/>
                </a:solidFill>
              </a:rPr>
              <a:t>términos</a:t>
            </a:r>
            <a:r>
              <a:rPr lang="en-US" sz="2800" dirty="0" smtClean="0">
                <a:solidFill>
                  <a:prstClr val="black"/>
                </a:solidFill>
              </a:rPr>
              <a:t> </a:t>
            </a:r>
            <a:r>
              <a:rPr lang="x-none" sz="2800" dirty="0" smtClean="0">
                <a:solidFill>
                  <a:prstClr val="black"/>
                </a:solidFill>
              </a:rPr>
              <a:t>clave </a:t>
            </a:r>
            <a:r>
              <a:rPr lang="x-none" sz="2800" dirty="0">
                <a:solidFill>
                  <a:prstClr val="black"/>
                </a:solidFill>
              </a:rPr>
              <a:t>de seguro</a:t>
            </a:r>
          </a:p>
          <a:p>
            <a:pPr>
              <a:spcBef>
                <a:spcPts val="1350"/>
              </a:spcBef>
            </a:pPr>
            <a:r>
              <a:rPr lang="x-none" sz="2800" dirty="0" smtClean="0">
                <a:solidFill>
                  <a:prstClr val="black"/>
                </a:solidFill>
              </a:rPr>
              <a:t>Revis</a:t>
            </a:r>
            <a:r>
              <a:rPr lang="en-US" sz="2800" dirty="0" smtClean="0">
                <a:solidFill>
                  <a:prstClr val="black"/>
                </a:solidFill>
              </a:rPr>
              <a:t>e</a:t>
            </a:r>
            <a:r>
              <a:rPr lang="x-none" sz="2800" dirty="0" smtClean="0">
                <a:solidFill>
                  <a:prstClr val="black"/>
                </a:solidFill>
              </a:rPr>
              <a:t> </a:t>
            </a:r>
            <a:r>
              <a:rPr lang="x-none" sz="2800" dirty="0">
                <a:solidFill>
                  <a:prstClr val="black"/>
                </a:solidFill>
              </a:rPr>
              <a:t>su plan para ver </a:t>
            </a:r>
            <a:r>
              <a:rPr lang="x-none" sz="2800" dirty="0" smtClean="0">
                <a:solidFill>
                  <a:prstClr val="black"/>
                </a:solidFill>
              </a:rPr>
              <a:t>qu</a:t>
            </a:r>
            <a:r>
              <a:rPr lang="en-US" sz="2800" dirty="0" err="1" smtClean="0">
                <a:solidFill>
                  <a:prstClr val="black"/>
                </a:solidFill>
              </a:rPr>
              <a:t>é</a:t>
            </a:r>
            <a:r>
              <a:rPr lang="x-none" sz="2800" dirty="0" smtClean="0">
                <a:solidFill>
                  <a:prstClr val="black"/>
                </a:solidFill>
              </a:rPr>
              <a:t> </a:t>
            </a:r>
            <a:r>
              <a:rPr lang="x-none" sz="2800" dirty="0">
                <a:solidFill>
                  <a:prstClr val="black"/>
                </a:solidFill>
              </a:rPr>
              <a:t>servicios están </a:t>
            </a:r>
            <a:r>
              <a:rPr lang="en-US" sz="2800" dirty="0" smtClean="0">
                <a:solidFill>
                  <a:prstClr val="black"/>
                </a:solidFill>
              </a:rPr>
              <a:t/>
            </a:r>
            <a:br>
              <a:rPr lang="en-US" sz="2800" dirty="0" smtClean="0">
                <a:solidFill>
                  <a:prstClr val="black"/>
                </a:solidFill>
              </a:rPr>
            </a:br>
            <a:r>
              <a:rPr lang="x-none" sz="2800" dirty="0" smtClean="0">
                <a:solidFill>
                  <a:prstClr val="black"/>
                </a:solidFill>
              </a:rPr>
              <a:t>cubiertos</a:t>
            </a:r>
            <a:endParaRPr lang="x-none" sz="2800" dirty="0">
              <a:solidFill>
                <a:prstClr val="black"/>
              </a:solidFill>
            </a:endParaRPr>
          </a:p>
          <a:p>
            <a:pPr>
              <a:spcBef>
                <a:spcPts val="1350"/>
              </a:spcBef>
            </a:pPr>
            <a:r>
              <a:rPr lang="x-none" sz="2800" dirty="0" smtClean="0">
                <a:solidFill>
                  <a:prstClr val="black"/>
                </a:solidFill>
              </a:rPr>
              <a:t>Averig</a:t>
            </a:r>
            <a:r>
              <a:rPr lang="en-US" sz="2800" dirty="0" err="1" smtClean="0">
                <a:solidFill>
                  <a:prstClr val="black"/>
                </a:solidFill>
              </a:rPr>
              <a:t>ü</a:t>
            </a:r>
            <a:r>
              <a:rPr lang="x-none" sz="2800" dirty="0" smtClean="0">
                <a:solidFill>
                  <a:prstClr val="black"/>
                </a:solidFill>
              </a:rPr>
              <a:t>e </a:t>
            </a:r>
            <a:r>
              <a:rPr lang="x-none" sz="2800" dirty="0">
                <a:solidFill>
                  <a:prstClr val="black"/>
                </a:solidFill>
              </a:rPr>
              <a:t>la diferencia </a:t>
            </a:r>
            <a:r>
              <a:rPr lang="x-none" sz="2800" dirty="0" smtClean="0">
                <a:solidFill>
                  <a:prstClr val="black"/>
                </a:solidFill>
              </a:rPr>
              <a:t>entre</a:t>
            </a:r>
            <a:r>
              <a:rPr lang="en-US" sz="2800" dirty="0" smtClean="0">
                <a:solidFill>
                  <a:prstClr val="black"/>
                </a:solidFill>
              </a:rPr>
              <a:t> un </a:t>
            </a:r>
            <a:r>
              <a:rPr lang="en-US" sz="2800" dirty="0" err="1" smtClean="0">
                <a:solidFill>
                  <a:prstClr val="black"/>
                </a:solidFill>
              </a:rPr>
              <a:t>proveedor</a:t>
            </a:r>
            <a:r>
              <a:rPr lang="en-US" sz="2800" dirty="0" smtClean="0">
                <a:solidFill>
                  <a:prstClr val="black"/>
                </a:solidFill>
              </a:rPr>
              <a:t> que </a:t>
            </a:r>
            <a:r>
              <a:rPr lang="en-US" sz="2800" dirty="0" err="1" smtClean="0">
                <a:solidFill>
                  <a:prstClr val="black"/>
                </a:solidFill>
              </a:rPr>
              <a:t>está</a:t>
            </a:r>
            <a:r>
              <a:rPr lang="x-none" sz="2800" dirty="0" smtClean="0">
                <a:solidFill>
                  <a:prstClr val="black"/>
                </a:solidFill>
              </a:rPr>
              <a:t> </a:t>
            </a:r>
            <a:r>
              <a:rPr lang="x-none" sz="2800" dirty="0">
                <a:solidFill>
                  <a:prstClr val="black"/>
                </a:solidFill>
              </a:rPr>
              <a:t>“dentro de la red” y “fuera de la red” </a:t>
            </a:r>
          </a:p>
          <a:p>
            <a:pPr>
              <a:spcBef>
                <a:spcPts val="1350"/>
              </a:spcBef>
            </a:pPr>
            <a:r>
              <a:rPr lang="x-none" sz="2800" dirty="0">
                <a:solidFill>
                  <a:prstClr val="black"/>
                </a:solidFill>
              </a:rPr>
              <a:t>Entienda los gastos de su bolsillo</a:t>
            </a:r>
          </a:p>
          <a:p>
            <a:pPr marL="0" indent="0">
              <a:buNone/>
            </a:pPr>
            <a:endParaRPr lang="en-US" sz="2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774674277"/>
              </p:ext>
            </p:extLst>
          </p:nvPr>
        </p:nvGraphicFramePr>
        <p:xfrm>
          <a:off x="698496" y="5676900"/>
          <a:ext cx="7569208" cy="273049"/>
        </p:xfrm>
        <a:graphic>
          <a:graphicData uri="http://schemas.openxmlformats.org/drawingml/2006/table">
            <a:tbl>
              <a:tblPr firstRow="1" bandRow="1">
                <a:tableStyleId>{5C22544A-7EE6-4342-B048-85BDC9FD1C3A}</a:tableStyleId>
              </a:tblPr>
              <a:tblGrid>
                <a:gridCol w="946151">
                  <a:extLst>
                    <a:ext uri="{9D8B030D-6E8A-4147-A177-3AD203B41FA5}">
                      <a16:colId xmlns="" xmlns:a16="http://schemas.microsoft.com/office/drawing/2014/main" val="20000"/>
                    </a:ext>
                  </a:extLst>
                </a:gridCol>
                <a:gridCol w="946151">
                  <a:extLst>
                    <a:ext uri="{9D8B030D-6E8A-4147-A177-3AD203B41FA5}">
                      <a16:colId xmlns="" xmlns:a16="http://schemas.microsoft.com/office/drawing/2014/main" val="20001"/>
                    </a:ext>
                  </a:extLst>
                </a:gridCol>
                <a:gridCol w="946151">
                  <a:extLst>
                    <a:ext uri="{9D8B030D-6E8A-4147-A177-3AD203B41FA5}">
                      <a16:colId xmlns="" xmlns:a16="http://schemas.microsoft.com/office/drawing/2014/main" val="20002"/>
                    </a:ext>
                  </a:extLst>
                </a:gridCol>
                <a:gridCol w="946151">
                  <a:extLst>
                    <a:ext uri="{9D8B030D-6E8A-4147-A177-3AD203B41FA5}">
                      <a16:colId xmlns="" xmlns:a16="http://schemas.microsoft.com/office/drawing/2014/main" val="20003"/>
                    </a:ext>
                  </a:extLst>
                </a:gridCol>
                <a:gridCol w="946151">
                  <a:extLst>
                    <a:ext uri="{9D8B030D-6E8A-4147-A177-3AD203B41FA5}">
                      <a16:colId xmlns="" xmlns:a16="http://schemas.microsoft.com/office/drawing/2014/main" val="20004"/>
                    </a:ext>
                  </a:extLst>
                </a:gridCol>
                <a:gridCol w="946151">
                  <a:extLst>
                    <a:ext uri="{9D8B030D-6E8A-4147-A177-3AD203B41FA5}">
                      <a16:colId xmlns="" xmlns:a16="http://schemas.microsoft.com/office/drawing/2014/main" val="20005"/>
                    </a:ext>
                  </a:extLst>
                </a:gridCol>
                <a:gridCol w="946151">
                  <a:extLst>
                    <a:ext uri="{9D8B030D-6E8A-4147-A177-3AD203B41FA5}">
                      <a16:colId xmlns="" xmlns:a16="http://schemas.microsoft.com/office/drawing/2014/main" val="20006"/>
                    </a:ext>
                  </a:extLst>
                </a:gridCol>
                <a:gridCol w="946151">
                  <a:extLst>
                    <a:ext uri="{9D8B030D-6E8A-4147-A177-3AD203B41FA5}">
                      <a16:colId xmlns="" xmlns:a16="http://schemas.microsoft.com/office/drawing/2014/main" val="20007"/>
                    </a:ext>
                  </a:extLst>
                </a:gridCol>
              </a:tblGrid>
              <a:tr h="273049">
                <a:tc>
                  <a:txBody>
                    <a:bodyPr/>
                    <a:lstStyle/>
                    <a:p>
                      <a:pPr algn="ctr"/>
                      <a:r>
                        <a:rPr lang="en-US" sz="1100" b="1" baseline="0" dirty="0" smtClean="0">
                          <a:solidFill>
                            <a:schemeClr val="tx1"/>
                          </a:solidFill>
                        </a:rPr>
                        <a:t>1</a:t>
                      </a:r>
                      <a:endParaRPr lang="en-US" sz="1100" b="1" baseline="0" dirty="0">
                        <a:solidFill>
                          <a:schemeClr val="tx1"/>
                        </a:solidFill>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PASO 2</a:t>
                      </a:r>
                    </a:p>
                  </a:txBody>
                  <a:tcPr marL="68580" marR="68580" marT="34290" marB="34290">
                    <a:solidFill>
                      <a:schemeClr val="accent3"/>
                    </a:solidFill>
                  </a:tcPr>
                </a:tc>
                <a:tc>
                  <a:txBody>
                    <a:bodyPr/>
                    <a:lstStyle/>
                    <a:p>
                      <a:pPr algn="ctr"/>
                      <a:r>
                        <a:rPr lang="en-US" sz="1100" b="1" baseline="0" dirty="0" smtClean="0">
                          <a:solidFill>
                            <a:schemeClr val="tx1"/>
                          </a:solidFill>
                        </a:rPr>
                        <a:t>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dirty="0" smtClean="0">
                          <a:solidFill>
                            <a:schemeClr val="tx1"/>
                          </a:solidFill>
                        </a:rPr>
                        <a:t>4</a:t>
                      </a:r>
                      <a:endParaRPr lang="en-US" sz="1100" b="1" baseline="0" dirty="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dirty="0" smtClean="0">
                          <a:solidFill>
                            <a:schemeClr val="tx1"/>
                          </a:solidFill>
                        </a:rPr>
                        <a:t>6</a:t>
                      </a:r>
                      <a:endParaRPr lang="en-US" sz="1100" b="1" baseline="0" dirty="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dirty="0" smtClean="0">
                          <a:solidFill>
                            <a:schemeClr val="tx1"/>
                          </a:solidFill>
                        </a:rPr>
                        <a:t>7</a:t>
                      </a:r>
                      <a:endParaRPr lang="en-US" sz="1100" b="1" baseline="0" dirty="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8</a:t>
                      </a:r>
                      <a:endParaRPr lang="en-US" sz="1100" b="1" baseline="0" dirty="0">
                        <a:solidFill>
                          <a:schemeClr val="tx1"/>
                        </a:solidFill>
                      </a:endParaRPr>
                    </a:p>
                  </a:txBody>
                  <a:tcPr marL="68580" marR="68580" marT="34290" marB="34290">
                    <a:solidFill>
                      <a:srgbClr val="D4669D"/>
                    </a:solidFill>
                  </a:tcPr>
                </a:tc>
                <a:extLst>
                  <a:ext uri="{0D108BD9-81ED-4DB2-BD59-A6C34878D82A}">
                    <a16:rowId xmlns="" xmlns:a16="http://schemas.microsoft.com/office/drawing/2014/main" val="10000"/>
                  </a:ext>
                </a:extLst>
              </a:tr>
            </a:tbl>
          </a:graphicData>
        </a:graphic>
      </p:graphicFrame>
      <p:sp>
        <p:nvSpPr>
          <p:cNvPr id="11" name="Oval 10"/>
          <p:cNvSpPr/>
          <p:nvPr/>
        </p:nvSpPr>
        <p:spPr>
          <a:xfrm>
            <a:off x="1776297" y="5584824"/>
            <a:ext cx="62865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Tree>
    <p:extLst>
      <p:ext uri="{BB962C8B-B14F-4D97-AF65-F5344CB8AC3E}">
        <p14:creationId xmlns:p14="http://schemas.microsoft.com/office/powerpoint/2010/main" val="363366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6400" y="1828800"/>
            <a:ext cx="8242300" cy="4432300"/>
          </a:xfrm>
        </p:spPr>
        <p:txBody>
          <a:bodyPr>
            <a:noAutofit/>
          </a:bodyPr>
          <a:lstStyle/>
          <a:p>
            <a:pPr>
              <a:spcBef>
                <a:spcPts val="0"/>
              </a:spcBef>
            </a:pPr>
            <a:r>
              <a:rPr lang="en-US" sz="2000" b="1" dirty="0"/>
              <a:t>P</a:t>
            </a:r>
            <a:r>
              <a:rPr lang="x-none" sz="2000" b="1" dirty="0" smtClean="0"/>
              <a:t>rima</a:t>
            </a:r>
            <a:r>
              <a:rPr lang="x-none" sz="2000" dirty="0" smtClean="0"/>
              <a:t> </a:t>
            </a:r>
            <a:r>
              <a:rPr lang="x-none" sz="2000" dirty="0"/>
              <a:t>es la cantidad que debe pagar por su seguro o plan </a:t>
            </a:r>
            <a:r>
              <a:rPr lang="x-none" sz="2000" dirty="0" smtClean="0"/>
              <a:t>m</a:t>
            </a:r>
            <a:r>
              <a:rPr lang="en-US" sz="2000" dirty="0" smtClean="0"/>
              <a:t>é</a:t>
            </a:r>
            <a:r>
              <a:rPr lang="x-none" sz="2000" dirty="0" smtClean="0"/>
              <a:t>dico</a:t>
            </a:r>
            <a:endParaRPr lang="x-none" sz="2000" dirty="0"/>
          </a:p>
          <a:p>
            <a:pPr>
              <a:spcBef>
                <a:spcPts val="0"/>
              </a:spcBef>
            </a:pPr>
            <a:endParaRPr lang="x-none" sz="2000" dirty="0"/>
          </a:p>
          <a:p>
            <a:pPr>
              <a:spcBef>
                <a:spcPts val="0"/>
              </a:spcBef>
            </a:pPr>
            <a:r>
              <a:rPr lang="x-none" sz="2000" b="1" dirty="0"/>
              <a:t>Deducible</a:t>
            </a:r>
            <a:r>
              <a:rPr lang="x-none" sz="2000" dirty="0"/>
              <a:t> es la cantidad que </a:t>
            </a:r>
            <a:r>
              <a:rPr lang="x-none" sz="2000" dirty="0" smtClean="0"/>
              <a:t>debe </a:t>
            </a:r>
            <a:r>
              <a:rPr lang="x-none" sz="2000" dirty="0"/>
              <a:t>pagar por los servicios médicos, antes de que su seguro </a:t>
            </a:r>
            <a:r>
              <a:rPr lang="x-none" sz="2000" dirty="0" smtClean="0"/>
              <a:t>m</a:t>
            </a:r>
            <a:r>
              <a:rPr lang="en-US" sz="2000" dirty="0" err="1" smtClean="0"/>
              <a:t>é</a:t>
            </a:r>
            <a:r>
              <a:rPr lang="x-none" sz="2000" dirty="0" smtClean="0"/>
              <a:t>dico </a:t>
            </a:r>
            <a:r>
              <a:rPr lang="x-none" sz="2000" dirty="0"/>
              <a:t>o plan comience a </a:t>
            </a:r>
            <a:r>
              <a:rPr lang="x-none" sz="2000" dirty="0" smtClean="0"/>
              <a:t>pagar. </a:t>
            </a:r>
            <a:r>
              <a:rPr lang="x-none" sz="2000" dirty="0"/>
              <a:t>Nota: Puede que no aplique a todos los servicios</a:t>
            </a:r>
          </a:p>
          <a:p>
            <a:pPr>
              <a:spcBef>
                <a:spcPts val="0"/>
              </a:spcBef>
            </a:pPr>
            <a:endParaRPr lang="x-none" sz="2000" dirty="0"/>
          </a:p>
          <a:p>
            <a:pPr>
              <a:spcBef>
                <a:spcPts val="0"/>
              </a:spcBef>
            </a:pPr>
            <a:r>
              <a:rPr lang="x-none" sz="2000" b="1" dirty="0"/>
              <a:t>Copago </a:t>
            </a:r>
            <a:r>
              <a:rPr lang="x-none" sz="2000" dirty="0"/>
              <a:t>es </a:t>
            </a:r>
            <a:r>
              <a:rPr lang="en-US" sz="2000" dirty="0" smtClean="0"/>
              <a:t>la </a:t>
            </a:r>
            <a:r>
              <a:rPr lang="x-none" sz="2000" dirty="0" smtClean="0"/>
              <a:t>cantidad </a:t>
            </a:r>
            <a:r>
              <a:rPr lang="x-none" sz="2000" dirty="0"/>
              <a:t>fija que </a:t>
            </a:r>
            <a:r>
              <a:rPr lang="x-none" sz="2000" dirty="0" smtClean="0"/>
              <a:t>paga </a:t>
            </a:r>
            <a:r>
              <a:rPr lang="x-none" sz="2000" dirty="0"/>
              <a:t>por un servicio </a:t>
            </a:r>
            <a:r>
              <a:rPr lang="x-none" sz="2000" dirty="0" smtClean="0"/>
              <a:t>m</a:t>
            </a:r>
            <a:r>
              <a:rPr lang="en-US" sz="2000" dirty="0" err="1" smtClean="0"/>
              <a:t>é</a:t>
            </a:r>
            <a:r>
              <a:rPr lang="x-none" sz="2000" dirty="0" smtClean="0"/>
              <a:t>dico </a:t>
            </a:r>
            <a:r>
              <a:rPr lang="en-US" sz="2000" dirty="0" smtClean="0"/>
              <a:t>que </a:t>
            </a:r>
            <a:r>
              <a:rPr lang="en-US" sz="2000" dirty="0" err="1" smtClean="0"/>
              <a:t>está</a:t>
            </a:r>
            <a:r>
              <a:rPr lang="en-US" sz="2000" dirty="0" smtClean="0"/>
              <a:t> </a:t>
            </a:r>
            <a:r>
              <a:rPr lang="x-none" sz="2000" dirty="0" smtClean="0"/>
              <a:t>cubierto</a:t>
            </a:r>
            <a:r>
              <a:rPr lang="x-none" sz="2000" dirty="0"/>
              <a:t>, </a:t>
            </a:r>
            <a:r>
              <a:rPr lang="en-US" sz="2000" dirty="0" err="1" smtClean="0"/>
              <a:t>normalmente</a:t>
            </a:r>
            <a:r>
              <a:rPr lang="en-US" sz="2000" dirty="0" smtClean="0"/>
              <a:t> </a:t>
            </a:r>
            <a:r>
              <a:rPr lang="x-none" sz="2000" dirty="0" smtClean="0"/>
              <a:t>en </a:t>
            </a:r>
            <a:r>
              <a:rPr lang="x-none" sz="2000" dirty="0"/>
              <a:t>el momento en que lo recibe. Por ejemplo, puede pagar $15 por una visita al </a:t>
            </a:r>
            <a:r>
              <a:rPr lang="x-none" sz="2000" dirty="0" smtClean="0"/>
              <a:t>m</a:t>
            </a:r>
            <a:r>
              <a:rPr lang="en-US" sz="2000" dirty="0" err="1" smtClean="0"/>
              <a:t>é</a:t>
            </a:r>
            <a:r>
              <a:rPr lang="x-none" sz="2000" dirty="0" smtClean="0"/>
              <a:t>dico</a:t>
            </a:r>
            <a:endParaRPr lang="x-none" sz="2000" dirty="0"/>
          </a:p>
          <a:p>
            <a:pPr>
              <a:spcBef>
                <a:spcPts val="0"/>
              </a:spcBef>
            </a:pPr>
            <a:endParaRPr lang="x-none" sz="2000" dirty="0"/>
          </a:p>
          <a:p>
            <a:pPr>
              <a:spcBef>
                <a:spcPts val="0"/>
              </a:spcBef>
            </a:pPr>
            <a:r>
              <a:rPr lang="x-none" sz="2000" b="1" dirty="0"/>
              <a:t>Coseguro</a:t>
            </a:r>
            <a:r>
              <a:rPr lang="x-none" sz="2000" dirty="0"/>
              <a:t> es la </a:t>
            </a:r>
            <a:r>
              <a:rPr lang="en-US" sz="2000" dirty="0" smtClean="0"/>
              <a:t>parte </a:t>
            </a:r>
            <a:r>
              <a:rPr lang="x-none" sz="2000" dirty="0" smtClean="0"/>
              <a:t>que </a:t>
            </a:r>
            <a:r>
              <a:rPr lang="x-none" sz="2000" dirty="0"/>
              <a:t>paga por los </a:t>
            </a:r>
            <a:r>
              <a:rPr lang="x-none" sz="2000" dirty="0" smtClean="0"/>
              <a:t>servicios</a:t>
            </a:r>
            <a:r>
              <a:rPr lang="en-US" sz="2000" dirty="0" smtClean="0"/>
              <a:t> que </a:t>
            </a:r>
            <a:r>
              <a:rPr lang="en-US" sz="2000" dirty="0" err="1" smtClean="0"/>
              <a:t>están</a:t>
            </a:r>
            <a:r>
              <a:rPr lang="x-none" sz="2000" dirty="0" smtClean="0"/>
              <a:t> </a:t>
            </a:r>
            <a:r>
              <a:rPr lang="x-none" sz="2000" dirty="0"/>
              <a:t>cubiertos, </a:t>
            </a:r>
            <a:r>
              <a:rPr lang="x-none" sz="2000" dirty="0" smtClean="0"/>
              <a:t>calculad</a:t>
            </a:r>
            <a:r>
              <a:rPr lang="en-US" sz="2000" dirty="0" smtClean="0"/>
              <a:t>a</a:t>
            </a:r>
            <a:r>
              <a:rPr lang="x-none" sz="2000" dirty="0" smtClean="0"/>
              <a:t> </a:t>
            </a:r>
            <a:r>
              <a:rPr lang="x-none" sz="2000" dirty="0" smtClean="0"/>
              <a:t>como</a:t>
            </a:r>
            <a:r>
              <a:rPr lang="en-US" sz="2000" dirty="0" smtClean="0"/>
              <a:t> el</a:t>
            </a:r>
            <a:r>
              <a:rPr lang="x-none" sz="2000" dirty="0" smtClean="0"/>
              <a:t> </a:t>
            </a:r>
            <a:r>
              <a:rPr lang="x-none" sz="2000" dirty="0"/>
              <a:t>porcentaje de la cantidad aceptada para esos servicios. Por ejemplo, si la cantidad autorizada para el seguro </a:t>
            </a:r>
            <a:r>
              <a:rPr lang="x-none" sz="2000" dirty="0" smtClean="0"/>
              <a:t>m</a:t>
            </a:r>
            <a:r>
              <a:rPr lang="en-US" sz="2000" dirty="0" err="1" smtClean="0"/>
              <a:t>é</a:t>
            </a:r>
            <a:r>
              <a:rPr lang="x-none" sz="2000" dirty="0" smtClean="0"/>
              <a:t>dico </a:t>
            </a:r>
            <a:r>
              <a:rPr lang="x-none" sz="2000" dirty="0"/>
              <a:t>es $100 y </a:t>
            </a:r>
            <a:r>
              <a:rPr lang="x-none" sz="2000" dirty="0" smtClean="0"/>
              <a:t>ya </a:t>
            </a:r>
            <a:r>
              <a:rPr lang="x-none" sz="2000" dirty="0"/>
              <a:t>ha pagado el deducible, su pago del 20% por coseguro </a:t>
            </a:r>
            <a:r>
              <a:rPr lang="x-none" sz="2000" dirty="0" smtClean="0"/>
              <a:t>ser</a:t>
            </a:r>
            <a:r>
              <a:rPr lang="en-US" sz="2000" dirty="0" err="1" smtClean="0"/>
              <a:t>í</a:t>
            </a:r>
            <a:r>
              <a:rPr lang="x-none" sz="2000" dirty="0" smtClean="0"/>
              <a:t>a </a:t>
            </a:r>
            <a:r>
              <a:rPr lang="x-none" sz="2000" dirty="0"/>
              <a:t>$20. </a:t>
            </a:r>
          </a:p>
          <a:p>
            <a:pPr>
              <a:spcBef>
                <a:spcPts val="0"/>
              </a:spcBef>
            </a:pPr>
            <a:endParaRPr lang="x-none" sz="2000" dirty="0"/>
          </a:p>
          <a:p>
            <a:pPr marL="0" indent="0" algn="ctr">
              <a:spcBef>
                <a:spcPts val="0"/>
              </a:spcBef>
              <a:buNone/>
            </a:pPr>
            <a:r>
              <a:rPr lang="x-none" sz="2000" dirty="0" smtClean="0"/>
              <a:t>(</a:t>
            </a:r>
            <a:r>
              <a:rPr lang="en-US" sz="2000" dirty="0" err="1" smtClean="0"/>
              <a:t>Vea</a:t>
            </a:r>
            <a:r>
              <a:rPr lang="en-US" sz="2000" dirty="0" smtClean="0"/>
              <a:t> </a:t>
            </a:r>
            <a:r>
              <a:rPr lang="x-none" sz="2000" dirty="0" smtClean="0"/>
              <a:t>la </a:t>
            </a:r>
            <a:r>
              <a:rPr lang="x-none" sz="2000" dirty="0"/>
              <a:t>Guía para mas definiciones.)</a:t>
            </a:r>
          </a:p>
        </p:txBody>
      </p:sp>
      <p:sp>
        <p:nvSpPr>
          <p:cNvPr id="4" name="Title 3"/>
          <p:cNvSpPr>
            <a:spLocks noGrp="1"/>
          </p:cNvSpPr>
          <p:nvPr>
            <p:ph type="title"/>
          </p:nvPr>
        </p:nvSpPr>
        <p:spPr/>
        <p:txBody>
          <a:bodyPr/>
          <a:lstStyle/>
          <a:p>
            <a:pPr algn="ctr"/>
            <a:r>
              <a:rPr lang="en-US" sz="4000" b="1" dirty="0" smtClean="0">
                <a:latin typeface="Calibri" charset="0"/>
                <a:ea typeface="Calibri" charset="0"/>
                <a:cs typeface="Calibri" charset="0"/>
              </a:rPr>
              <a:t>Paso 2</a:t>
            </a:r>
            <a:r>
              <a:rPr lang="en-US" sz="4000" b="1" dirty="0">
                <a:latin typeface="Calibri" charset="0"/>
                <a:ea typeface="Calibri" charset="0"/>
                <a:cs typeface="Calibri" charset="0"/>
              </a:rPr>
              <a:t>: </a:t>
            </a:r>
            <a:r>
              <a:rPr lang="en-US" sz="4000" b="1" dirty="0" err="1">
                <a:latin typeface="Calibri" charset="0"/>
                <a:ea typeface="Calibri" charset="0"/>
                <a:cs typeface="Calibri" charset="0"/>
              </a:rPr>
              <a:t>Entienda</a:t>
            </a:r>
            <a:r>
              <a:rPr lang="en-US" sz="4000" b="1" dirty="0">
                <a:latin typeface="Calibri" charset="0"/>
                <a:ea typeface="Calibri" charset="0"/>
                <a:cs typeface="Calibri" charset="0"/>
              </a:rPr>
              <a:t> </a:t>
            </a:r>
            <a:r>
              <a:rPr lang="en-US" sz="4000" b="1" dirty="0" err="1">
                <a:latin typeface="Calibri" charset="0"/>
                <a:ea typeface="Calibri" charset="0"/>
                <a:cs typeface="Calibri" charset="0"/>
              </a:rPr>
              <a:t>su</a:t>
            </a:r>
            <a:r>
              <a:rPr lang="en-US" sz="4000" b="1" dirty="0">
                <a:latin typeface="Calibri" charset="0"/>
                <a:ea typeface="Calibri" charset="0"/>
                <a:cs typeface="Calibri" charset="0"/>
              </a:rPr>
              <a:t> </a:t>
            </a:r>
            <a:r>
              <a:rPr lang="en-US" sz="4000" b="1" dirty="0" err="1">
                <a:latin typeface="Calibri" charset="0"/>
                <a:ea typeface="Calibri" charset="0"/>
                <a:cs typeface="Calibri" charset="0"/>
              </a:rPr>
              <a:t>cobertura</a:t>
            </a:r>
            <a:r>
              <a:rPr lang="en-US" sz="4000" b="1" dirty="0">
                <a:latin typeface="Calibri" charset="0"/>
                <a:ea typeface="Calibri" charset="0"/>
                <a:cs typeface="Calibri" charset="0"/>
              </a:rPr>
              <a:t> </a:t>
            </a:r>
            <a:r>
              <a:rPr lang="en-US" sz="4000" b="1" dirty="0" err="1" smtClean="0">
                <a:latin typeface="Calibri" charset="0"/>
                <a:ea typeface="Calibri" charset="0"/>
                <a:cs typeface="Calibri" charset="0"/>
              </a:rPr>
              <a:t>médica</a:t>
            </a:r>
            <a:endParaRPr lang="en-US" sz="4000" b="1" dirty="0">
              <a:latin typeface="Calibri" charset="0"/>
              <a:ea typeface="Calibri" charset="0"/>
              <a:cs typeface="Calibri" charset="0"/>
            </a:endParaRPr>
          </a:p>
        </p:txBody>
      </p:sp>
    </p:spTree>
    <p:extLst>
      <p:ext uri="{BB962C8B-B14F-4D97-AF65-F5344CB8AC3E}">
        <p14:creationId xmlns:p14="http://schemas.microsoft.com/office/powerpoint/2010/main" val="868012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4000" b="1" dirty="0">
                <a:latin typeface="Calibri" charset="0"/>
                <a:ea typeface="Calibri" charset="0"/>
                <a:cs typeface="Calibri" charset="0"/>
              </a:rPr>
              <a:t>Ejemplos de tablas de </a:t>
            </a:r>
            <a:r>
              <a:rPr lang="es-ES_tradnl" sz="4000" b="1" dirty="0" smtClean="0">
                <a:latin typeface="Calibri" charset="0"/>
                <a:ea typeface="Calibri" charset="0"/>
                <a:cs typeface="Calibri" charset="0"/>
              </a:rPr>
              <a:t>costos</a:t>
            </a:r>
            <a:endParaRPr lang="es-ES_tradnl" sz="4000" b="1" dirty="0">
              <a:latin typeface="Calibri" charset="0"/>
              <a:ea typeface="Calibri" charset="0"/>
              <a:cs typeface="Calibri" charset="0"/>
            </a:endParaRPr>
          </a:p>
        </p:txBody>
      </p:sp>
      <p:sp>
        <p:nvSpPr>
          <p:cNvPr id="5" name="Slide Number Placeholder 4"/>
          <p:cNvSpPr>
            <a:spLocks noGrp="1"/>
          </p:cNvSpPr>
          <p:nvPr>
            <p:ph type="sldNum" sz="quarter" idx="4294967295"/>
          </p:nvPr>
        </p:nvSpPr>
        <p:spPr>
          <a:xfrm>
            <a:off x="7258050" y="5625705"/>
            <a:ext cx="742950" cy="273844"/>
          </a:xfrm>
          <a:prstGeom prst="rect">
            <a:avLst/>
          </a:prstGeom>
        </p:spPr>
        <p:txBody>
          <a:bodyPr/>
          <a:lstStyle/>
          <a:p>
            <a:fld id="{196C446A-2CEA-4609-9260-FD82B1543F26}" type="slidenum">
              <a:rPr lang="en-US" smtClean="0">
                <a:solidFill>
                  <a:prstClr val="black">
                    <a:tint val="75000"/>
                  </a:prstClr>
                </a:solidFill>
              </a:rPr>
              <a:pPr/>
              <a:t>13</a:t>
            </a:fld>
            <a:endParaRPr lang="en-US" dirty="0">
              <a:solidFill>
                <a:prstClr val="black">
                  <a:tint val="75000"/>
                </a:prstClr>
              </a:solidFill>
            </a:endParaRPr>
          </a:p>
        </p:txBody>
      </p:sp>
      <p:sp>
        <p:nvSpPr>
          <p:cNvPr id="4" name="Content Placeholder 3"/>
          <p:cNvSpPr>
            <a:spLocks noGrp="1"/>
          </p:cNvSpPr>
          <p:nvPr>
            <p:ph idx="1"/>
          </p:nvPr>
        </p:nvSpPr>
        <p:spPr/>
        <p:txBody>
          <a:bodyPr/>
          <a:lstStyle/>
          <a:p>
            <a:endParaRPr lang="en-US" dirty="0" smtClean="0"/>
          </a:p>
          <a:p>
            <a:endParaRPr lang="en-US" dirty="0"/>
          </a:p>
        </p:txBody>
      </p:sp>
      <p:sp>
        <p:nvSpPr>
          <p:cNvPr id="6" name="TextBox 5"/>
          <p:cNvSpPr txBox="1"/>
          <p:nvPr/>
        </p:nvSpPr>
        <p:spPr>
          <a:xfrm>
            <a:off x="4766072" y="2418669"/>
            <a:ext cx="3565128" cy="2354491"/>
          </a:xfrm>
          <a:prstGeom prst="rect">
            <a:avLst/>
          </a:prstGeom>
          <a:noFill/>
        </p:spPr>
        <p:txBody>
          <a:bodyPr wrap="square" rtlCol="0">
            <a:spAutoFit/>
          </a:bodyPr>
          <a:lstStyle/>
          <a:p>
            <a:r>
              <a:rPr lang="es-ES" sz="2100" dirty="0">
                <a:solidFill>
                  <a:prstClr val="black"/>
                </a:solidFill>
              </a:rPr>
              <a:t>Hipótesis de </a:t>
            </a:r>
            <a:r>
              <a:rPr lang="es-ES" sz="2100" dirty="0" smtClean="0">
                <a:solidFill>
                  <a:prstClr val="black"/>
                </a:solidFill>
              </a:rPr>
              <a:t>costos</a:t>
            </a:r>
            <a:r>
              <a:rPr lang="x-none" sz="2100" dirty="0">
                <a:solidFill>
                  <a:prstClr val="black"/>
                </a:solidFill>
              </a:rPr>
              <a:t>, como manejar diabetes tipo 2 y </a:t>
            </a:r>
            <a:r>
              <a:rPr lang="es-ES" sz="2100" dirty="0">
                <a:solidFill>
                  <a:prstClr val="black"/>
                </a:solidFill>
              </a:rPr>
              <a:t>tener </a:t>
            </a:r>
            <a:r>
              <a:rPr lang="x-none" sz="2100" dirty="0">
                <a:solidFill>
                  <a:prstClr val="black"/>
                </a:solidFill>
              </a:rPr>
              <a:t>un bebe, nos ayudan a </a:t>
            </a:r>
            <a:r>
              <a:rPr lang="x-none" sz="2100" b="1" dirty="0">
                <a:solidFill>
                  <a:prstClr val="black"/>
                </a:solidFill>
              </a:rPr>
              <a:t>entender lo que costarían los cuidados </a:t>
            </a:r>
            <a:r>
              <a:rPr lang="x-none" sz="2100" b="1" dirty="0" smtClean="0">
                <a:solidFill>
                  <a:prstClr val="black"/>
                </a:solidFill>
              </a:rPr>
              <a:t>médicos</a:t>
            </a:r>
            <a:r>
              <a:rPr lang="en-US" sz="2100" b="1" dirty="0" smtClean="0">
                <a:solidFill>
                  <a:prstClr val="black"/>
                </a:solidFill>
              </a:rPr>
              <a:t> </a:t>
            </a:r>
            <a:r>
              <a:rPr lang="x-none" sz="2100" dirty="0" smtClean="0">
                <a:solidFill>
                  <a:prstClr val="black"/>
                </a:solidFill>
              </a:rPr>
              <a:t>y </a:t>
            </a:r>
            <a:r>
              <a:rPr lang="x-none" sz="2100" dirty="0" smtClean="0">
                <a:solidFill>
                  <a:prstClr val="black"/>
                </a:solidFill>
              </a:rPr>
              <a:t>c</a:t>
            </a:r>
            <a:r>
              <a:rPr lang="en-US" sz="2100" dirty="0" smtClean="0">
                <a:solidFill>
                  <a:prstClr val="black"/>
                </a:solidFill>
              </a:rPr>
              <a:t>ó</a:t>
            </a:r>
            <a:r>
              <a:rPr lang="x-none" sz="2100" dirty="0" smtClean="0">
                <a:solidFill>
                  <a:prstClr val="black"/>
                </a:solidFill>
              </a:rPr>
              <a:t>mo </a:t>
            </a:r>
            <a:r>
              <a:rPr lang="x-none" sz="2100" dirty="0">
                <a:solidFill>
                  <a:prstClr val="black"/>
                </a:solidFill>
              </a:rPr>
              <a:t>el plan de salud divide estos costos.</a:t>
            </a:r>
          </a:p>
        </p:txBody>
      </p:sp>
      <p:sp>
        <p:nvSpPr>
          <p:cNvPr id="3" name="TextBox 2"/>
          <p:cNvSpPr txBox="1"/>
          <p:nvPr/>
        </p:nvSpPr>
        <p:spPr>
          <a:xfrm>
            <a:off x="4714875" y="5350742"/>
            <a:ext cx="3971925" cy="323165"/>
          </a:xfrm>
          <a:prstGeom prst="rect">
            <a:avLst/>
          </a:prstGeom>
          <a:noFill/>
        </p:spPr>
        <p:txBody>
          <a:bodyPr wrap="square" rtlCol="0">
            <a:spAutoFit/>
          </a:bodyPr>
          <a:lstStyle/>
          <a:p>
            <a:r>
              <a:rPr lang="x-none" sz="1500" b="1" i="1" dirty="0">
                <a:solidFill>
                  <a:prstClr val="black"/>
                </a:solidFill>
              </a:rPr>
              <a:t>NOTA: Estos no son costos actuales.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048" y="2087110"/>
            <a:ext cx="1764322" cy="39163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86819"/>
            <a:ext cx="1815904" cy="3919794"/>
          </a:xfrm>
          <a:prstGeom prst="rect">
            <a:avLst/>
          </a:prstGeom>
        </p:spPr>
      </p:pic>
    </p:spTree>
    <p:extLst>
      <p:ext uri="{BB962C8B-B14F-4D97-AF65-F5344CB8AC3E}">
        <p14:creationId xmlns:p14="http://schemas.microsoft.com/office/powerpoint/2010/main" val="2140137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4000" b="1" dirty="0">
                <a:latin typeface="Calibri" charset="0"/>
                <a:ea typeface="Calibri" charset="0"/>
                <a:cs typeface="Calibri" charset="0"/>
              </a:rPr>
              <a:t>Términos</a:t>
            </a:r>
            <a:r>
              <a:rPr lang="es-ES" sz="4000" b="1" dirty="0">
                <a:latin typeface="Calibri" charset="0"/>
                <a:ea typeface="Calibri" charset="0"/>
                <a:cs typeface="Calibri" charset="0"/>
              </a:rPr>
              <a:t> clave </a:t>
            </a:r>
            <a:r>
              <a:rPr lang="es-ES_tradnl" sz="4000" b="1" dirty="0">
                <a:latin typeface="Calibri" charset="0"/>
                <a:ea typeface="Calibri" charset="0"/>
                <a:cs typeface="Calibri" charset="0"/>
              </a:rPr>
              <a:t>en su tarjeta de seguro</a:t>
            </a:r>
          </a:p>
        </p:txBody>
      </p:sp>
      <p:sp>
        <p:nvSpPr>
          <p:cNvPr id="5" name="Slide Number Placeholder 4"/>
          <p:cNvSpPr>
            <a:spLocks noGrp="1"/>
          </p:cNvSpPr>
          <p:nvPr>
            <p:ph type="sldNum" sz="quarter" idx="4294967295"/>
          </p:nvPr>
        </p:nvSpPr>
        <p:spPr>
          <a:xfrm>
            <a:off x="7258050" y="5625705"/>
            <a:ext cx="742950" cy="273844"/>
          </a:xfrm>
          <a:prstGeom prst="rect">
            <a:avLst/>
          </a:prstGeom>
        </p:spPr>
        <p:txBody>
          <a:bodyPr/>
          <a:lstStyle/>
          <a:p>
            <a:fld id="{196C446A-2CEA-4609-9260-FD82B1543F26}" type="slidenum">
              <a:rPr lang="en-US" smtClean="0">
                <a:solidFill>
                  <a:prstClr val="black">
                    <a:tint val="75000"/>
                  </a:prstClr>
                </a:solidFill>
              </a:rPr>
              <a:pPr/>
              <a:t>14</a:t>
            </a:fld>
            <a:endParaRPr lang="en-US" dirty="0">
              <a:solidFill>
                <a:prstClr val="black">
                  <a:tint val="75000"/>
                </a:prstClr>
              </a:solidFill>
            </a:endParaRPr>
          </a:p>
        </p:txBody>
      </p:sp>
      <p:sp>
        <p:nvSpPr>
          <p:cNvPr id="6" name="TextBox 5"/>
          <p:cNvSpPr txBox="1"/>
          <p:nvPr/>
        </p:nvSpPr>
        <p:spPr>
          <a:xfrm>
            <a:off x="374650" y="2060774"/>
            <a:ext cx="3450118" cy="3323987"/>
          </a:xfrm>
          <a:prstGeom prst="rect">
            <a:avLst/>
          </a:prstGeom>
          <a:noFill/>
        </p:spPr>
        <p:txBody>
          <a:bodyPr wrap="square" rtlCol="0">
            <a:spAutoFit/>
          </a:bodyPr>
          <a:lstStyle/>
          <a:p>
            <a:r>
              <a:rPr lang="es-ES" sz="2100" b="1" dirty="0">
                <a:solidFill>
                  <a:prstClr val="black"/>
                </a:solidFill>
              </a:rPr>
              <a:t>Términos</a:t>
            </a:r>
            <a:r>
              <a:rPr lang="x-none" sz="2100" b="1" dirty="0">
                <a:solidFill>
                  <a:prstClr val="black"/>
                </a:solidFill>
              </a:rPr>
              <a:t> clave</a:t>
            </a:r>
            <a:endParaRPr lang="x-none" sz="2100" dirty="0">
              <a:solidFill>
                <a:prstClr val="black"/>
              </a:solidFill>
            </a:endParaRPr>
          </a:p>
          <a:p>
            <a:r>
              <a:rPr lang="x-none" sz="2100" dirty="0">
                <a:solidFill>
                  <a:prstClr val="black"/>
                </a:solidFill>
              </a:rPr>
              <a:t>1) Nombre de</a:t>
            </a:r>
            <a:r>
              <a:rPr lang="es-ES" sz="2100" dirty="0">
                <a:solidFill>
                  <a:prstClr val="black"/>
                </a:solidFill>
              </a:rPr>
              <a:t>l</a:t>
            </a:r>
            <a:r>
              <a:rPr lang="x-none" sz="2100" dirty="0">
                <a:solidFill>
                  <a:prstClr val="black"/>
                </a:solidFill>
              </a:rPr>
              <a:t> socio</a:t>
            </a:r>
          </a:p>
          <a:p>
            <a:r>
              <a:rPr lang="x-none" sz="2100" dirty="0">
                <a:solidFill>
                  <a:prstClr val="black"/>
                </a:solidFill>
              </a:rPr>
              <a:t>2) N</a:t>
            </a:r>
            <a:r>
              <a:rPr lang="es-ES" sz="2100" dirty="0">
                <a:solidFill>
                  <a:prstClr val="black"/>
                </a:solidFill>
              </a:rPr>
              <a:t>ú</a:t>
            </a:r>
            <a:r>
              <a:rPr lang="x-none" sz="2100" dirty="0">
                <a:solidFill>
                  <a:prstClr val="black"/>
                </a:solidFill>
              </a:rPr>
              <a:t>mero de socio</a:t>
            </a:r>
          </a:p>
          <a:p>
            <a:r>
              <a:rPr lang="x-none" sz="2100" dirty="0">
                <a:solidFill>
                  <a:prstClr val="black"/>
                </a:solidFill>
              </a:rPr>
              <a:t>3) N</a:t>
            </a:r>
            <a:r>
              <a:rPr lang="es-ES" sz="2100" dirty="0">
                <a:solidFill>
                  <a:prstClr val="black"/>
                </a:solidFill>
              </a:rPr>
              <a:t>ú</a:t>
            </a:r>
            <a:r>
              <a:rPr lang="x-none" sz="2100" dirty="0">
                <a:solidFill>
                  <a:prstClr val="black"/>
                </a:solidFill>
              </a:rPr>
              <a:t>mero de grupo</a:t>
            </a:r>
          </a:p>
          <a:p>
            <a:r>
              <a:rPr lang="x-none" sz="2100" dirty="0">
                <a:solidFill>
                  <a:prstClr val="black"/>
                </a:solidFill>
              </a:rPr>
              <a:t>4) Tipo de plan</a:t>
            </a:r>
          </a:p>
          <a:p>
            <a:r>
              <a:rPr lang="x-none" sz="2100" dirty="0">
                <a:solidFill>
                  <a:prstClr val="black"/>
                </a:solidFill>
              </a:rPr>
              <a:t>5) Copago</a:t>
            </a:r>
          </a:p>
          <a:p>
            <a:r>
              <a:rPr lang="x-none" sz="2100" dirty="0">
                <a:solidFill>
                  <a:prstClr val="black"/>
                </a:solidFill>
              </a:rPr>
              <a:t>6) Servicio de socio</a:t>
            </a:r>
          </a:p>
          <a:p>
            <a:pPr defTabSz="171450"/>
            <a:r>
              <a:rPr lang="x-none" sz="2100" dirty="0">
                <a:solidFill>
                  <a:prstClr val="black"/>
                </a:solidFill>
              </a:rPr>
              <a:t>7) Copago de recetas </a:t>
            </a:r>
            <a:r>
              <a:rPr lang="x-none" sz="2100" dirty="0" smtClean="0">
                <a:solidFill>
                  <a:prstClr val="black"/>
                </a:solidFill>
              </a:rPr>
              <a:t>m</a:t>
            </a:r>
            <a:r>
              <a:rPr lang="en-US" sz="2100" dirty="0" smtClean="0">
                <a:solidFill>
                  <a:prstClr val="black"/>
                </a:solidFill>
              </a:rPr>
              <a:t>é</a:t>
            </a:r>
            <a:r>
              <a:rPr lang="x-none" sz="2100" dirty="0" smtClean="0">
                <a:solidFill>
                  <a:prstClr val="black"/>
                </a:solidFill>
              </a:rPr>
              <a:t>dicas </a:t>
            </a:r>
            <a:r>
              <a:rPr lang="x-none" sz="2100" dirty="0">
                <a:solidFill>
                  <a:prstClr val="black"/>
                </a:solidFill>
              </a:rPr>
              <a:t>	</a:t>
            </a:r>
          </a:p>
          <a:p>
            <a:pPr algn="ctr"/>
            <a:endParaRPr lang="en-US" sz="2100"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450" y="2060774"/>
            <a:ext cx="4648200" cy="3000375"/>
          </a:xfrm>
          <a:prstGeom prst="rect">
            <a:avLst/>
          </a:prstGeom>
        </p:spPr>
      </p:pic>
    </p:spTree>
    <p:extLst>
      <p:ext uri="{BB962C8B-B14F-4D97-AF65-F5344CB8AC3E}">
        <p14:creationId xmlns:p14="http://schemas.microsoft.com/office/powerpoint/2010/main" val="62531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16037072"/>
              </p:ext>
            </p:extLst>
          </p:nvPr>
        </p:nvGraphicFramePr>
        <p:xfrm>
          <a:off x="1066799" y="5905500"/>
          <a:ext cx="7137400" cy="236220"/>
        </p:xfrm>
        <a:graphic>
          <a:graphicData uri="http://schemas.openxmlformats.org/drawingml/2006/table">
            <a:tbl>
              <a:tblPr firstRow="1" bandRow="1">
                <a:tableStyleId>{5C22544A-7EE6-4342-B048-85BDC9FD1C3A}</a:tableStyleId>
              </a:tblPr>
              <a:tblGrid>
                <a:gridCol w="892175">
                  <a:extLst>
                    <a:ext uri="{9D8B030D-6E8A-4147-A177-3AD203B41FA5}"/>
                  </a:extLst>
                </a:gridCol>
                <a:gridCol w="892175">
                  <a:extLst>
                    <a:ext uri="{9D8B030D-6E8A-4147-A177-3AD203B41FA5}"/>
                  </a:extLst>
                </a:gridCol>
                <a:gridCol w="892175">
                  <a:extLst>
                    <a:ext uri="{9D8B030D-6E8A-4147-A177-3AD203B41FA5}"/>
                  </a:extLst>
                </a:gridCol>
                <a:gridCol w="892175">
                  <a:extLst>
                    <a:ext uri="{9D8B030D-6E8A-4147-A177-3AD203B41FA5}"/>
                  </a:extLst>
                </a:gridCol>
                <a:gridCol w="892175">
                  <a:extLst>
                    <a:ext uri="{9D8B030D-6E8A-4147-A177-3AD203B41FA5}"/>
                  </a:extLst>
                </a:gridCol>
                <a:gridCol w="892175">
                  <a:extLst>
                    <a:ext uri="{9D8B030D-6E8A-4147-A177-3AD203B41FA5}"/>
                  </a:extLst>
                </a:gridCol>
                <a:gridCol w="892175">
                  <a:extLst>
                    <a:ext uri="{9D8B030D-6E8A-4147-A177-3AD203B41FA5}"/>
                  </a:extLst>
                </a:gridCol>
                <a:gridCol w="892175">
                  <a:extLst>
                    <a:ext uri="{9D8B030D-6E8A-4147-A177-3AD203B41FA5}"/>
                  </a:extLst>
                </a:gridCol>
              </a:tblGrid>
              <a:tr h="228600">
                <a:tc>
                  <a:txBody>
                    <a:bodyPr/>
                    <a:lstStyle/>
                    <a:p>
                      <a:pPr algn="ctr"/>
                      <a:r>
                        <a:rPr lang="en-US" sz="1100" b="1" baseline="0" dirty="0" smtClean="0">
                          <a:solidFill>
                            <a:schemeClr val="tx1"/>
                          </a:solidFill>
                        </a:rPr>
                        <a:t>1</a:t>
                      </a:r>
                      <a:endParaRPr lang="en-US" sz="1100" b="1" baseline="0" dirty="0">
                        <a:solidFill>
                          <a:schemeClr val="tx1"/>
                        </a:solidFill>
                      </a:endParaRPr>
                    </a:p>
                  </a:txBody>
                  <a:tcPr marL="68580" marR="68580" marT="34290" marB="34290"/>
                </a:tc>
                <a:tc>
                  <a:txBody>
                    <a:bodyPr/>
                    <a:lstStyle/>
                    <a:p>
                      <a:pPr algn="ctr"/>
                      <a:r>
                        <a:rPr lang="en-US" sz="1100" b="1" baseline="0" dirty="0" smtClean="0">
                          <a:solidFill>
                            <a:schemeClr val="tx1"/>
                          </a:solidFill>
                        </a:rPr>
                        <a:t>2</a:t>
                      </a:r>
                      <a:endParaRPr lang="en-US" sz="1100" b="1" baseline="0" dirty="0">
                        <a:solidFill>
                          <a:schemeClr val="tx1"/>
                        </a:solidFill>
                      </a:endParaRPr>
                    </a:p>
                  </a:txBody>
                  <a:tcPr marL="68580" marR="68580" marT="34290" marB="34290">
                    <a:solidFill>
                      <a:schemeClr val="accent3"/>
                    </a:solidFill>
                  </a:tcPr>
                </a:tc>
                <a:tc>
                  <a:txBody>
                    <a:bodyPr/>
                    <a:lstStyle/>
                    <a:p>
                      <a:pPr algn="ctr"/>
                      <a:r>
                        <a:rPr lang="en-US" sz="1100" b="1" baseline="0" dirty="0" smtClean="0">
                          <a:solidFill>
                            <a:schemeClr val="tx1"/>
                          </a:solidFill>
                        </a:rPr>
                        <a:t>PASO 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dirty="0" smtClean="0">
                          <a:solidFill>
                            <a:schemeClr val="tx1"/>
                          </a:solidFill>
                        </a:rPr>
                        <a:t>4</a:t>
                      </a:r>
                      <a:endParaRPr lang="en-US" sz="1100" b="1" baseline="0" dirty="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dirty="0" smtClean="0">
                          <a:solidFill>
                            <a:schemeClr val="tx1"/>
                          </a:solidFill>
                        </a:rPr>
                        <a:t>6</a:t>
                      </a:r>
                      <a:endParaRPr lang="en-US" sz="1100" b="1" baseline="0" dirty="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dirty="0" smtClean="0">
                          <a:solidFill>
                            <a:schemeClr val="tx1"/>
                          </a:solidFill>
                        </a:rPr>
                        <a:t>7</a:t>
                      </a:r>
                      <a:endParaRPr lang="en-US" sz="1100" b="1" baseline="0" dirty="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8</a:t>
                      </a:r>
                      <a:endParaRPr lang="en-US" sz="1100" b="1" baseline="0" dirty="0">
                        <a:solidFill>
                          <a:schemeClr val="tx1"/>
                        </a:solidFill>
                      </a:endParaRPr>
                    </a:p>
                  </a:txBody>
                  <a:tcPr marL="68580" marR="68580" marT="34290" marB="34290">
                    <a:solidFill>
                      <a:srgbClr val="D4669D"/>
                    </a:solidFill>
                  </a:tcPr>
                </a:tc>
                <a:extLst>
                  <a:ext uri="{0D108BD9-81ED-4DB2-BD59-A6C34878D82A}"/>
                </a:extLst>
              </a:tr>
            </a:tbl>
          </a:graphicData>
        </a:graphic>
      </p:graphicFrame>
      <p:sp>
        <p:nvSpPr>
          <p:cNvPr id="44053" name="Title 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4000" b="1" dirty="0">
                <a:latin typeface="Calibri" charset="0"/>
                <a:ea typeface="Calibri" charset="0"/>
                <a:cs typeface="Calibri" charset="0"/>
              </a:rPr>
              <a:t>Paso 3: </a:t>
            </a:r>
            <a:r>
              <a:rPr lang="en-US" altLang="en-US" sz="4000" b="1" dirty="0" err="1" smtClean="0">
                <a:latin typeface="Calibri" charset="0"/>
                <a:ea typeface="Calibri" charset="0"/>
                <a:cs typeface="Calibri" charset="0"/>
              </a:rPr>
              <a:t>Entienda</a:t>
            </a:r>
            <a:r>
              <a:rPr lang="en-US" altLang="en-US" sz="4000" b="1" dirty="0" smtClean="0">
                <a:latin typeface="Calibri" charset="0"/>
                <a:ea typeface="Calibri" charset="0"/>
                <a:cs typeface="Calibri" charset="0"/>
              </a:rPr>
              <a:t> </a:t>
            </a:r>
            <a:r>
              <a:rPr lang="en-US" altLang="en-US" sz="4000" b="1" dirty="0" err="1">
                <a:latin typeface="Calibri" charset="0"/>
                <a:ea typeface="Calibri" charset="0"/>
                <a:cs typeface="Calibri" charset="0"/>
              </a:rPr>
              <a:t>dónde</a:t>
            </a:r>
            <a:r>
              <a:rPr lang="en-US" altLang="en-US" sz="4000" b="1" dirty="0">
                <a:latin typeface="Calibri" charset="0"/>
                <a:ea typeface="Calibri" charset="0"/>
                <a:cs typeface="Calibri" charset="0"/>
              </a:rPr>
              <a:t> </a:t>
            </a:r>
            <a:r>
              <a:rPr lang="en-US" altLang="en-US" sz="4000" b="1" dirty="0" err="1">
                <a:latin typeface="Calibri" charset="0"/>
                <a:ea typeface="Calibri" charset="0"/>
                <a:cs typeface="Calibri" charset="0"/>
              </a:rPr>
              <a:t>debe</a:t>
            </a:r>
            <a:r>
              <a:rPr lang="en-US" altLang="en-US" sz="4000" b="1" dirty="0">
                <a:latin typeface="Calibri" charset="0"/>
                <a:ea typeface="Calibri" charset="0"/>
                <a:cs typeface="Calibri" charset="0"/>
              </a:rPr>
              <a:t> </a:t>
            </a:r>
            <a:r>
              <a:rPr lang="en-US" altLang="en-US" sz="4000" b="1" dirty="0" err="1">
                <a:latin typeface="Calibri" charset="0"/>
                <a:ea typeface="Calibri" charset="0"/>
                <a:cs typeface="Calibri" charset="0"/>
              </a:rPr>
              <a:t>ir</a:t>
            </a:r>
            <a:r>
              <a:rPr lang="en-US" altLang="en-US" sz="4000" b="1" dirty="0">
                <a:latin typeface="Calibri" charset="0"/>
                <a:ea typeface="Calibri" charset="0"/>
                <a:cs typeface="Calibri" charset="0"/>
              </a:rPr>
              <a:t> </a:t>
            </a:r>
            <a:r>
              <a:rPr lang="en-US" altLang="en-US" sz="4000" b="1" dirty="0" err="1">
                <a:latin typeface="Calibri" charset="0"/>
                <a:ea typeface="Calibri" charset="0"/>
                <a:cs typeface="Calibri" charset="0"/>
              </a:rPr>
              <a:t>si</a:t>
            </a:r>
            <a:r>
              <a:rPr lang="en-US" altLang="en-US" sz="4000" b="1" dirty="0">
                <a:latin typeface="Calibri" charset="0"/>
                <a:ea typeface="Calibri" charset="0"/>
                <a:cs typeface="Calibri" charset="0"/>
              </a:rPr>
              <a:t> </a:t>
            </a:r>
            <a:r>
              <a:rPr lang="en-US" altLang="en-US" sz="4000" b="1" dirty="0" err="1">
                <a:latin typeface="Calibri" charset="0"/>
                <a:ea typeface="Calibri" charset="0"/>
                <a:cs typeface="Calibri" charset="0"/>
              </a:rPr>
              <a:t>necesita</a:t>
            </a:r>
            <a:r>
              <a:rPr lang="en-US" altLang="en-US" sz="4000" b="1" dirty="0">
                <a:latin typeface="Calibri" charset="0"/>
                <a:ea typeface="Calibri" charset="0"/>
                <a:cs typeface="Calibri" charset="0"/>
              </a:rPr>
              <a:t> </a:t>
            </a:r>
            <a:br>
              <a:rPr lang="en-US" altLang="en-US" sz="4000" b="1" dirty="0">
                <a:latin typeface="Calibri" charset="0"/>
                <a:ea typeface="Calibri" charset="0"/>
                <a:cs typeface="Calibri" charset="0"/>
              </a:rPr>
            </a:br>
            <a:r>
              <a:rPr lang="en-US" altLang="en-US" sz="4000" b="1" dirty="0" err="1">
                <a:latin typeface="Calibri" charset="0"/>
                <a:ea typeface="Calibri" charset="0"/>
                <a:cs typeface="Calibri" charset="0"/>
              </a:rPr>
              <a:t>atención</a:t>
            </a:r>
            <a:r>
              <a:rPr lang="en-US" altLang="en-US" sz="4000" b="1" dirty="0">
                <a:latin typeface="Calibri" charset="0"/>
                <a:ea typeface="Calibri" charset="0"/>
                <a:cs typeface="Calibri" charset="0"/>
              </a:rPr>
              <a:t> </a:t>
            </a:r>
            <a:r>
              <a:rPr lang="en-US" altLang="en-US" sz="4000" b="1" dirty="0" err="1">
                <a:latin typeface="Calibri" charset="0"/>
                <a:ea typeface="Calibri" charset="0"/>
                <a:cs typeface="Calibri" charset="0"/>
              </a:rPr>
              <a:t>médica</a:t>
            </a:r>
            <a:endParaRPr lang="en-US" altLang="en-US" sz="4000" b="1" dirty="0">
              <a:latin typeface="Calibri" charset="0"/>
              <a:ea typeface="Calibri" charset="0"/>
              <a:cs typeface="Calibri" charset="0"/>
            </a:endParaRPr>
          </a:p>
        </p:txBody>
      </p:sp>
      <p:sp>
        <p:nvSpPr>
          <p:cNvPr id="44054" name="Slide Number Placeholder 4"/>
          <p:cNvSpPr>
            <a:spLocks noGrp="1"/>
          </p:cNvSpPr>
          <p:nvPr>
            <p:ph type="sldNum" sz="quarter" idx="4294967295"/>
          </p:nvPr>
        </p:nvSpPr>
        <p:spPr bwMode="auto">
          <a:xfrm>
            <a:off x="7258050" y="5625704"/>
            <a:ext cx="7429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charset="0"/>
              <a:buChar char="•"/>
              <a:defRPr sz="2100">
                <a:solidFill>
                  <a:schemeClr val="tx1"/>
                </a:solidFill>
                <a:latin typeface="Calibri" charset="0"/>
              </a:defRPr>
            </a:lvl1pPr>
            <a:lvl2pPr marL="557213" indent="-214313">
              <a:lnSpc>
                <a:spcPct val="90000"/>
              </a:lnSpc>
              <a:spcBef>
                <a:spcPts val="375"/>
              </a:spcBef>
              <a:buFont typeface="Arial" charset="0"/>
              <a:buChar char="•"/>
              <a:defRPr sz="1800">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a:solidFill>
                  <a:schemeClr val="tx1"/>
                </a:solidFill>
                <a:latin typeface="Calibri" charset="0"/>
              </a:defRPr>
            </a:lvl4pPr>
            <a:lvl5pPr marL="1543050" indent="-171450">
              <a:lnSpc>
                <a:spcPct val="90000"/>
              </a:lnSpc>
              <a:spcBef>
                <a:spcPts val="375"/>
              </a:spcBef>
              <a:buFont typeface="Arial" charset="0"/>
              <a:buChar char="•"/>
              <a:defRPr>
                <a:solidFill>
                  <a:schemeClr val="tx1"/>
                </a:solidFill>
                <a:latin typeface="Calibri" charset="0"/>
              </a:defRPr>
            </a:lvl5pPr>
            <a:lvl6pPr marL="1885950" indent="-171450" eaLnBrk="0" fontAlgn="base" hangingPunct="0">
              <a:lnSpc>
                <a:spcPct val="90000"/>
              </a:lnSpc>
              <a:spcBef>
                <a:spcPts val="375"/>
              </a:spcBef>
              <a:spcAft>
                <a:spcPct val="0"/>
              </a:spcAft>
              <a:buFont typeface="Arial" charset="0"/>
              <a:buChar char="•"/>
              <a:defRPr>
                <a:solidFill>
                  <a:schemeClr val="tx1"/>
                </a:solidFill>
                <a:latin typeface="Calibri" charset="0"/>
              </a:defRPr>
            </a:lvl6pPr>
            <a:lvl7pPr marL="2228850" indent="-171450" eaLnBrk="0" fontAlgn="base" hangingPunct="0">
              <a:lnSpc>
                <a:spcPct val="90000"/>
              </a:lnSpc>
              <a:spcBef>
                <a:spcPts val="375"/>
              </a:spcBef>
              <a:spcAft>
                <a:spcPct val="0"/>
              </a:spcAft>
              <a:buFont typeface="Arial" charset="0"/>
              <a:buChar char="•"/>
              <a:defRPr>
                <a:solidFill>
                  <a:schemeClr val="tx1"/>
                </a:solidFill>
                <a:latin typeface="Calibri" charset="0"/>
              </a:defRPr>
            </a:lvl7pPr>
            <a:lvl8pPr marL="2571750" indent="-171450" eaLnBrk="0" fontAlgn="base" hangingPunct="0">
              <a:lnSpc>
                <a:spcPct val="90000"/>
              </a:lnSpc>
              <a:spcBef>
                <a:spcPts val="375"/>
              </a:spcBef>
              <a:spcAft>
                <a:spcPct val="0"/>
              </a:spcAft>
              <a:buFont typeface="Arial" charset="0"/>
              <a:buChar char="•"/>
              <a:defRPr>
                <a:solidFill>
                  <a:schemeClr val="tx1"/>
                </a:solidFill>
                <a:latin typeface="Calibri" charset="0"/>
              </a:defRPr>
            </a:lvl8pPr>
            <a:lvl9pPr marL="2914650" indent="-171450" eaLnBrk="0" fontAlgn="base" hangingPunct="0">
              <a:lnSpc>
                <a:spcPct val="90000"/>
              </a:lnSpc>
              <a:spcBef>
                <a:spcPts val="375"/>
              </a:spcBef>
              <a:spcAft>
                <a:spcPct val="0"/>
              </a:spcAft>
              <a:buFont typeface="Arial" charset="0"/>
              <a:buChar char="•"/>
              <a:defRPr>
                <a:solidFill>
                  <a:schemeClr val="tx1"/>
                </a:solidFill>
                <a:latin typeface="Calibri" charset="0"/>
              </a:defRPr>
            </a:lvl9pPr>
          </a:lstStyle>
          <a:p>
            <a:pPr fontAlgn="base">
              <a:lnSpc>
                <a:spcPct val="100000"/>
              </a:lnSpc>
              <a:spcBef>
                <a:spcPct val="0"/>
              </a:spcBef>
              <a:spcAft>
                <a:spcPct val="0"/>
              </a:spcAft>
              <a:buFontTx/>
              <a:buNone/>
            </a:pPr>
            <a:fld id="{0A46D566-2521-6845-B57D-B798B120FEC7}" type="slidenum">
              <a:rPr lang="en-US" altLang="en-US" sz="900">
                <a:solidFill>
                  <a:srgbClr val="898989"/>
                </a:solidFill>
              </a:rPr>
              <a:pPr fontAlgn="base">
                <a:lnSpc>
                  <a:spcPct val="100000"/>
                </a:lnSpc>
                <a:spcBef>
                  <a:spcPct val="0"/>
                </a:spcBef>
                <a:spcAft>
                  <a:spcPct val="0"/>
                </a:spcAft>
                <a:buFontTx/>
                <a:buNone/>
              </a:pPr>
              <a:t>15</a:t>
            </a:fld>
            <a:endParaRPr lang="en-US" altLang="en-US" sz="900">
              <a:solidFill>
                <a:srgbClr val="898989"/>
              </a:solidFill>
            </a:endParaRPr>
          </a:p>
        </p:txBody>
      </p:sp>
      <p:sp>
        <p:nvSpPr>
          <p:cNvPr id="9" name="Content Placeholder 2"/>
          <p:cNvSpPr txBox="1">
            <a:spLocks/>
          </p:cNvSpPr>
          <p:nvPr/>
        </p:nvSpPr>
        <p:spPr>
          <a:xfrm>
            <a:off x="464388" y="1851819"/>
            <a:ext cx="7739812" cy="36770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350"/>
              </a:spcBef>
              <a:defRPr/>
            </a:pPr>
            <a:r>
              <a:rPr lang="x-none" sz="2800" dirty="0">
                <a:solidFill>
                  <a:prstClr val="black"/>
                </a:solidFill>
              </a:rPr>
              <a:t>El cuidado primario es preferido cua</a:t>
            </a:r>
            <a:r>
              <a:rPr lang="en-US" sz="2800" dirty="0">
                <a:solidFill>
                  <a:prstClr val="black"/>
                </a:solidFill>
              </a:rPr>
              <a:t>n</a:t>
            </a:r>
            <a:r>
              <a:rPr lang="x-none" sz="2800" dirty="0">
                <a:solidFill>
                  <a:prstClr val="black"/>
                </a:solidFill>
              </a:rPr>
              <a:t>do no es una emergencia </a:t>
            </a:r>
          </a:p>
          <a:p>
            <a:pPr>
              <a:spcBef>
                <a:spcPts val="1350"/>
              </a:spcBef>
              <a:defRPr/>
            </a:pPr>
            <a:r>
              <a:rPr lang="x-none" sz="2800" dirty="0">
                <a:solidFill>
                  <a:prstClr val="black"/>
                </a:solidFill>
              </a:rPr>
              <a:t>Use el Centro </a:t>
            </a:r>
            <a:r>
              <a:rPr lang="es-ES_tradnl" sz="2800" dirty="0">
                <a:solidFill>
                  <a:prstClr val="black"/>
                </a:solidFill>
              </a:rPr>
              <a:t>de Cuidado de Emergencias </a:t>
            </a:r>
            <a:r>
              <a:rPr lang="es-ES_tradnl" sz="2800" dirty="0" smtClean="0">
                <a:solidFill>
                  <a:prstClr val="black"/>
                </a:solidFill>
              </a:rPr>
              <a:t>sólo </a:t>
            </a:r>
            <a:r>
              <a:rPr lang="es-ES_tradnl" sz="2800" dirty="0">
                <a:solidFill>
                  <a:prstClr val="black"/>
                </a:solidFill>
              </a:rPr>
              <a:t>en situaciones que amenazan la vida</a:t>
            </a:r>
            <a:r>
              <a:rPr lang="x-none" sz="2800" dirty="0">
                <a:solidFill>
                  <a:prstClr val="black"/>
                </a:solidFill>
              </a:rPr>
              <a:t> </a:t>
            </a:r>
          </a:p>
          <a:p>
            <a:pPr>
              <a:spcBef>
                <a:spcPts val="1350"/>
              </a:spcBef>
              <a:defRPr/>
            </a:pPr>
            <a:r>
              <a:rPr lang="es-ES_tradnl" sz="2800" dirty="0" smtClean="0">
                <a:solidFill>
                  <a:prstClr val="black"/>
                </a:solidFill>
              </a:rPr>
              <a:t>Conozca </a:t>
            </a:r>
            <a:r>
              <a:rPr lang="es-ES_tradnl" sz="2800" dirty="0">
                <a:solidFill>
                  <a:prstClr val="black"/>
                </a:solidFill>
              </a:rPr>
              <a:t>la diferencia entre cuidado primario y cuidado recibido en el Centro Emergencias, y cuáles son los gastos </a:t>
            </a:r>
          </a:p>
        </p:txBody>
      </p:sp>
      <p:sp>
        <p:nvSpPr>
          <p:cNvPr id="8" name="Oval 7"/>
          <p:cNvSpPr/>
          <p:nvPr/>
        </p:nvSpPr>
        <p:spPr>
          <a:xfrm>
            <a:off x="2936045" y="5808702"/>
            <a:ext cx="726957" cy="42981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440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082" y="2018148"/>
            <a:ext cx="1045369" cy="99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99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4000" b="1" dirty="0" err="1">
                <a:latin typeface="Calibri" charset="0"/>
                <a:ea typeface="Calibri" charset="0"/>
                <a:cs typeface="Calibri" charset="0"/>
              </a:rPr>
              <a:t>Cuidado</a:t>
            </a:r>
            <a:r>
              <a:rPr lang="en-US" altLang="en-US" sz="4000" b="1" dirty="0">
                <a:latin typeface="Calibri" charset="0"/>
                <a:ea typeface="Calibri" charset="0"/>
                <a:cs typeface="Calibri" charset="0"/>
              </a:rPr>
              <a:t> </a:t>
            </a:r>
            <a:r>
              <a:rPr lang="en-US" altLang="en-US" sz="4000" b="1" dirty="0" err="1">
                <a:latin typeface="Calibri" charset="0"/>
                <a:ea typeface="Calibri" charset="0"/>
                <a:cs typeface="Calibri" charset="0"/>
              </a:rPr>
              <a:t>primario</a:t>
            </a:r>
            <a:r>
              <a:rPr lang="en-US" altLang="en-US" sz="4000" b="1" dirty="0">
                <a:latin typeface="Calibri" charset="0"/>
                <a:ea typeface="Calibri" charset="0"/>
                <a:cs typeface="Calibri" charset="0"/>
              </a:rPr>
              <a:t> y </a:t>
            </a:r>
            <a:r>
              <a:rPr lang="en-US" altLang="en-US" sz="4000" b="1" dirty="0" err="1">
                <a:latin typeface="Calibri" charset="0"/>
                <a:ea typeface="Calibri" charset="0"/>
                <a:cs typeface="Calibri" charset="0"/>
              </a:rPr>
              <a:t>cuidado</a:t>
            </a:r>
            <a:r>
              <a:rPr lang="en-US" altLang="en-US" sz="4000" b="1" dirty="0">
                <a:latin typeface="Calibri" charset="0"/>
                <a:ea typeface="Calibri" charset="0"/>
                <a:cs typeface="Calibri" charset="0"/>
              </a:rPr>
              <a:t> de </a:t>
            </a:r>
            <a:r>
              <a:rPr lang="en-US" altLang="en-US" sz="4000" b="1" dirty="0" err="1">
                <a:latin typeface="Calibri" charset="0"/>
                <a:ea typeface="Calibri" charset="0"/>
                <a:cs typeface="Calibri" charset="0"/>
              </a:rPr>
              <a:t>emergencia</a:t>
            </a:r>
            <a:endParaRPr lang="en-US" altLang="en-US" sz="4000" b="1" dirty="0">
              <a:latin typeface="Calibri" charset="0"/>
              <a:ea typeface="Calibri" charset="0"/>
              <a:cs typeface="Calibri" charset="0"/>
            </a:endParaRPr>
          </a:p>
        </p:txBody>
      </p:sp>
      <p:sp>
        <p:nvSpPr>
          <p:cNvPr id="46082" name="Slide Number Placeholder 4"/>
          <p:cNvSpPr>
            <a:spLocks noGrp="1"/>
          </p:cNvSpPr>
          <p:nvPr>
            <p:ph type="sldNum" sz="quarter" idx="4294967295"/>
          </p:nvPr>
        </p:nvSpPr>
        <p:spPr bwMode="auto">
          <a:xfrm>
            <a:off x="7258050" y="5625704"/>
            <a:ext cx="7429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charset="0"/>
              <a:buChar char="•"/>
              <a:defRPr sz="2100">
                <a:solidFill>
                  <a:schemeClr val="tx1"/>
                </a:solidFill>
                <a:latin typeface="Calibri" charset="0"/>
              </a:defRPr>
            </a:lvl1pPr>
            <a:lvl2pPr marL="557213" indent="-214313">
              <a:lnSpc>
                <a:spcPct val="90000"/>
              </a:lnSpc>
              <a:spcBef>
                <a:spcPts val="375"/>
              </a:spcBef>
              <a:buFont typeface="Arial" charset="0"/>
              <a:buChar char="•"/>
              <a:defRPr sz="1800">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a:solidFill>
                  <a:schemeClr val="tx1"/>
                </a:solidFill>
                <a:latin typeface="Calibri" charset="0"/>
              </a:defRPr>
            </a:lvl4pPr>
            <a:lvl5pPr marL="1543050" indent="-171450">
              <a:lnSpc>
                <a:spcPct val="90000"/>
              </a:lnSpc>
              <a:spcBef>
                <a:spcPts val="375"/>
              </a:spcBef>
              <a:buFont typeface="Arial" charset="0"/>
              <a:buChar char="•"/>
              <a:defRPr>
                <a:solidFill>
                  <a:schemeClr val="tx1"/>
                </a:solidFill>
                <a:latin typeface="Calibri" charset="0"/>
              </a:defRPr>
            </a:lvl5pPr>
            <a:lvl6pPr marL="1885950" indent="-171450" eaLnBrk="0" fontAlgn="base" hangingPunct="0">
              <a:lnSpc>
                <a:spcPct val="90000"/>
              </a:lnSpc>
              <a:spcBef>
                <a:spcPts val="375"/>
              </a:spcBef>
              <a:spcAft>
                <a:spcPct val="0"/>
              </a:spcAft>
              <a:buFont typeface="Arial" charset="0"/>
              <a:buChar char="•"/>
              <a:defRPr>
                <a:solidFill>
                  <a:schemeClr val="tx1"/>
                </a:solidFill>
                <a:latin typeface="Calibri" charset="0"/>
              </a:defRPr>
            </a:lvl6pPr>
            <a:lvl7pPr marL="2228850" indent="-171450" eaLnBrk="0" fontAlgn="base" hangingPunct="0">
              <a:lnSpc>
                <a:spcPct val="90000"/>
              </a:lnSpc>
              <a:spcBef>
                <a:spcPts val="375"/>
              </a:spcBef>
              <a:spcAft>
                <a:spcPct val="0"/>
              </a:spcAft>
              <a:buFont typeface="Arial" charset="0"/>
              <a:buChar char="•"/>
              <a:defRPr>
                <a:solidFill>
                  <a:schemeClr val="tx1"/>
                </a:solidFill>
                <a:latin typeface="Calibri" charset="0"/>
              </a:defRPr>
            </a:lvl7pPr>
            <a:lvl8pPr marL="2571750" indent="-171450" eaLnBrk="0" fontAlgn="base" hangingPunct="0">
              <a:lnSpc>
                <a:spcPct val="90000"/>
              </a:lnSpc>
              <a:spcBef>
                <a:spcPts val="375"/>
              </a:spcBef>
              <a:spcAft>
                <a:spcPct val="0"/>
              </a:spcAft>
              <a:buFont typeface="Arial" charset="0"/>
              <a:buChar char="•"/>
              <a:defRPr>
                <a:solidFill>
                  <a:schemeClr val="tx1"/>
                </a:solidFill>
                <a:latin typeface="Calibri" charset="0"/>
              </a:defRPr>
            </a:lvl8pPr>
            <a:lvl9pPr marL="2914650" indent="-171450" eaLnBrk="0" fontAlgn="base" hangingPunct="0">
              <a:lnSpc>
                <a:spcPct val="90000"/>
              </a:lnSpc>
              <a:spcBef>
                <a:spcPts val="375"/>
              </a:spcBef>
              <a:spcAft>
                <a:spcPct val="0"/>
              </a:spcAft>
              <a:buFont typeface="Arial" charset="0"/>
              <a:buChar char="•"/>
              <a:defRPr>
                <a:solidFill>
                  <a:schemeClr val="tx1"/>
                </a:solidFill>
                <a:latin typeface="Calibri" charset="0"/>
              </a:defRPr>
            </a:lvl9pPr>
          </a:lstStyle>
          <a:p>
            <a:pPr fontAlgn="base">
              <a:lnSpc>
                <a:spcPct val="100000"/>
              </a:lnSpc>
              <a:spcBef>
                <a:spcPct val="0"/>
              </a:spcBef>
              <a:spcAft>
                <a:spcPct val="0"/>
              </a:spcAft>
              <a:buFontTx/>
              <a:buNone/>
            </a:pPr>
            <a:fld id="{B24060B9-BD75-6440-AB10-62FD4A061A0E}" type="slidenum">
              <a:rPr lang="en-US" altLang="en-US" sz="900">
                <a:solidFill>
                  <a:srgbClr val="898989"/>
                </a:solidFill>
              </a:rPr>
              <a:pPr fontAlgn="base">
                <a:lnSpc>
                  <a:spcPct val="100000"/>
                </a:lnSpc>
                <a:spcBef>
                  <a:spcPct val="0"/>
                </a:spcBef>
                <a:spcAft>
                  <a:spcPct val="0"/>
                </a:spcAft>
                <a:buFontTx/>
                <a:buNone/>
              </a:pPr>
              <a:t>16</a:t>
            </a:fld>
            <a:endParaRPr lang="en-US" altLang="en-US" sz="900">
              <a:solidFill>
                <a:srgbClr val="898989"/>
              </a:solidFill>
            </a:endParaRPr>
          </a:p>
        </p:txBody>
      </p:sp>
      <p:pic>
        <p:nvPicPr>
          <p:cNvPr id="460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401" y="1711602"/>
            <a:ext cx="7320870" cy="473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384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294" y="1739900"/>
            <a:ext cx="1235869"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Slide Number Placeholder 4"/>
          <p:cNvSpPr>
            <a:spLocks noGrp="1"/>
          </p:cNvSpPr>
          <p:nvPr>
            <p:ph type="sldNum" sz="quarter" idx="4294967295"/>
          </p:nvPr>
        </p:nvSpPr>
        <p:spPr bwMode="auto">
          <a:xfrm>
            <a:off x="7867650" y="6038692"/>
            <a:ext cx="7429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charset="0"/>
              <a:buChar char="•"/>
              <a:defRPr sz="2100">
                <a:solidFill>
                  <a:schemeClr val="tx1"/>
                </a:solidFill>
                <a:latin typeface="Calibri" charset="0"/>
              </a:defRPr>
            </a:lvl1pPr>
            <a:lvl2pPr marL="557213" indent="-214313">
              <a:lnSpc>
                <a:spcPct val="90000"/>
              </a:lnSpc>
              <a:spcBef>
                <a:spcPts val="375"/>
              </a:spcBef>
              <a:buFont typeface="Arial" charset="0"/>
              <a:buChar char="•"/>
              <a:defRPr sz="1800">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a:solidFill>
                  <a:schemeClr val="tx1"/>
                </a:solidFill>
                <a:latin typeface="Calibri" charset="0"/>
              </a:defRPr>
            </a:lvl4pPr>
            <a:lvl5pPr marL="1543050" indent="-171450">
              <a:lnSpc>
                <a:spcPct val="90000"/>
              </a:lnSpc>
              <a:spcBef>
                <a:spcPts val="375"/>
              </a:spcBef>
              <a:buFont typeface="Arial" charset="0"/>
              <a:buChar char="•"/>
              <a:defRPr>
                <a:solidFill>
                  <a:schemeClr val="tx1"/>
                </a:solidFill>
                <a:latin typeface="Calibri" charset="0"/>
              </a:defRPr>
            </a:lvl5pPr>
            <a:lvl6pPr marL="1885950" indent="-171450" eaLnBrk="0" fontAlgn="base" hangingPunct="0">
              <a:lnSpc>
                <a:spcPct val="90000"/>
              </a:lnSpc>
              <a:spcBef>
                <a:spcPts val="375"/>
              </a:spcBef>
              <a:spcAft>
                <a:spcPct val="0"/>
              </a:spcAft>
              <a:buFont typeface="Arial" charset="0"/>
              <a:buChar char="•"/>
              <a:defRPr>
                <a:solidFill>
                  <a:schemeClr val="tx1"/>
                </a:solidFill>
                <a:latin typeface="Calibri" charset="0"/>
              </a:defRPr>
            </a:lvl6pPr>
            <a:lvl7pPr marL="2228850" indent="-171450" eaLnBrk="0" fontAlgn="base" hangingPunct="0">
              <a:lnSpc>
                <a:spcPct val="90000"/>
              </a:lnSpc>
              <a:spcBef>
                <a:spcPts val="375"/>
              </a:spcBef>
              <a:spcAft>
                <a:spcPct val="0"/>
              </a:spcAft>
              <a:buFont typeface="Arial" charset="0"/>
              <a:buChar char="•"/>
              <a:defRPr>
                <a:solidFill>
                  <a:schemeClr val="tx1"/>
                </a:solidFill>
                <a:latin typeface="Calibri" charset="0"/>
              </a:defRPr>
            </a:lvl7pPr>
            <a:lvl8pPr marL="2571750" indent="-171450" eaLnBrk="0" fontAlgn="base" hangingPunct="0">
              <a:lnSpc>
                <a:spcPct val="90000"/>
              </a:lnSpc>
              <a:spcBef>
                <a:spcPts val="375"/>
              </a:spcBef>
              <a:spcAft>
                <a:spcPct val="0"/>
              </a:spcAft>
              <a:buFont typeface="Arial" charset="0"/>
              <a:buChar char="•"/>
              <a:defRPr>
                <a:solidFill>
                  <a:schemeClr val="tx1"/>
                </a:solidFill>
                <a:latin typeface="Calibri" charset="0"/>
              </a:defRPr>
            </a:lvl8pPr>
            <a:lvl9pPr marL="2914650" indent="-171450" eaLnBrk="0" fontAlgn="base" hangingPunct="0">
              <a:lnSpc>
                <a:spcPct val="90000"/>
              </a:lnSpc>
              <a:spcBef>
                <a:spcPts val="375"/>
              </a:spcBef>
              <a:spcAft>
                <a:spcPct val="0"/>
              </a:spcAft>
              <a:buFont typeface="Arial" charset="0"/>
              <a:buChar char="•"/>
              <a:defRPr>
                <a:solidFill>
                  <a:schemeClr val="tx1"/>
                </a:solidFill>
                <a:latin typeface="Calibri" charset="0"/>
              </a:defRPr>
            </a:lvl9pPr>
          </a:lstStyle>
          <a:p>
            <a:pPr fontAlgn="base">
              <a:lnSpc>
                <a:spcPct val="100000"/>
              </a:lnSpc>
              <a:spcBef>
                <a:spcPct val="0"/>
              </a:spcBef>
              <a:spcAft>
                <a:spcPct val="0"/>
              </a:spcAft>
              <a:buFontTx/>
              <a:buNone/>
            </a:pPr>
            <a:fld id="{DC91595E-0095-BD4F-88E0-4A83C73BB32B}" type="slidenum">
              <a:rPr lang="en-US" altLang="en-US" sz="900">
                <a:solidFill>
                  <a:srgbClr val="898989"/>
                </a:solidFill>
              </a:rPr>
              <a:pPr fontAlgn="base">
                <a:lnSpc>
                  <a:spcPct val="100000"/>
                </a:lnSpc>
                <a:spcBef>
                  <a:spcPct val="0"/>
                </a:spcBef>
                <a:spcAft>
                  <a:spcPct val="0"/>
                </a:spcAft>
                <a:buFontTx/>
                <a:buNone/>
              </a:pPr>
              <a:t>17</a:t>
            </a:fld>
            <a:endParaRPr lang="en-US" altLang="en-US" sz="900" dirty="0">
              <a:solidFill>
                <a:srgbClr val="898989"/>
              </a:solidFill>
            </a:endParaRPr>
          </a:p>
        </p:txBody>
      </p:sp>
      <p:sp>
        <p:nvSpPr>
          <p:cNvPr id="9" name="Content Placeholder 2"/>
          <p:cNvSpPr txBox="1">
            <a:spLocks/>
          </p:cNvSpPr>
          <p:nvPr/>
        </p:nvSpPr>
        <p:spPr>
          <a:xfrm>
            <a:off x="457200" y="1739900"/>
            <a:ext cx="7227094" cy="2679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x-none" sz="2400" dirty="0">
                <a:solidFill>
                  <a:prstClr val="black"/>
                </a:solidFill>
              </a:rPr>
              <a:t>Estudie su manual de socio para encontrar proveedores de su red que acepten su cobertura</a:t>
            </a:r>
          </a:p>
          <a:p>
            <a:pPr>
              <a:spcBef>
                <a:spcPts val="900"/>
              </a:spcBef>
              <a:defRPr/>
            </a:pPr>
            <a:r>
              <a:rPr lang="x-none" sz="2400" dirty="0" smtClean="0">
                <a:solidFill>
                  <a:prstClr val="black"/>
                </a:solidFill>
              </a:rPr>
              <a:t>Pregúntele </a:t>
            </a:r>
            <a:r>
              <a:rPr lang="x-none" sz="2400" dirty="0">
                <a:solidFill>
                  <a:prstClr val="black"/>
                </a:solidFill>
              </a:rPr>
              <a:t>a sus amigos o a su familia o revise el sitio web </a:t>
            </a:r>
          </a:p>
          <a:p>
            <a:pPr>
              <a:spcBef>
                <a:spcPts val="900"/>
              </a:spcBef>
              <a:defRPr/>
            </a:pPr>
            <a:r>
              <a:rPr lang="x-none" sz="2400" dirty="0">
                <a:solidFill>
                  <a:prstClr val="black"/>
                </a:solidFill>
              </a:rPr>
              <a:t>Si usted fue asignado </a:t>
            </a:r>
            <a:r>
              <a:rPr lang="en-US" sz="2400" dirty="0">
                <a:solidFill>
                  <a:prstClr val="black"/>
                </a:solidFill>
              </a:rPr>
              <a:t>a </a:t>
            </a:r>
            <a:r>
              <a:rPr lang="x-none" sz="2400" dirty="0">
                <a:solidFill>
                  <a:prstClr val="black"/>
                </a:solidFill>
              </a:rPr>
              <a:t>un proveedor, llame a su plan si </a:t>
            </a:r>
            <a:r>
              <a:rPr lang="en-US" sz="2400" dirty="0" err="1" smtClean="0">
                <a:solidFill>
                  <a:prstClr val="black"/>
                </a:solidFill>
              </a:rPr>
              <a:t>quiere</a:t>
            </a:r>
            <a:r>
              <a:rPr lang="en-US" sz="2400" dirty="0" smtClean="0">
                <a:solidFill>
                  <a:prstClr val="black"/>
                </a:solidFill>
              </a:rPr>
              <a:t> </a:t>
            </a:r>
            <a:r>
              <a:rPr lang="x-none" sz="2400" dirty="0" smtClean="0">
                <a:solidFill>
                  <a:prstClr val="black"/>
                </a:solidFill>
              </a:rPr>
              <a:t>cambiar</a:t>
            </a:r>
            <a:r>
              <a:rPr lang="en-US" sz="2400" dirty="0">
                <a:solidFill>
                  <a:prstClr val="black"/>
                </a:solidFill>
              </a:rPr>
              <a:t>lo</a:t>
            </a:r>
            <a:r>
              <a:rPr lang="x-none" sz="2400" dirty="0">
                <a:solidFill>
                  <a:prstClr val="black"/>
                </a:solidFill>
              </a:rPr>
              <a:t> </a:t>
            </a:r>
            <a:endParaRPr lang="x-none" sz="2400" b="1" dirty="0">
              <a:solidFill>
                <a:prstClr val="black"/>
              </a:solidFill>
            </a:endParaRPr>
          </a:p>
          <a:p>
            <a:pPr marL="0" indent="0">
              <a:buNone/>
              <a:defRPr/>
            </a:pPr>
            <a:endParaRPr lang="en-US" sz="2400" b="1"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984263873"/>
              </p:ext>
            </p:extLst>
          </p:nvPr>
        </p:nvGraphicFramePr>
        <p:xfrm>
          <a:off x="749298" y="6149182"/>
          <a:ext cx="7346952" cy="236220"/>
        </p:xfrm>
        <a:graphic>
          <a:graphicData uri="http://schemas.openxmlformats.org/drawingml/2006/table">
            <a:tbl>
              <a:tblPr firstRow="1" bandRow="1">
                <a:tableStyleId>{5C22544A-7EE6-4342-B048-85BDC9FD1C3A}</a:tableStyleId>
              </a:tblPr>
              <a:tblGrid>
                <a:gridCol w="918369">
                  <a:extLst>
                    <a:ext uri="{9D8B030D-6E8A-4147-A177-3AD203B41FA5}"/>
                  </a:extLst>
                </a:gridCol>
                <a:gridCol w="918369">
                  <a:extLst>
                    <a:ext uri="{9D8B030D-6E8A-4147-A177-3AD203B41FA5}"/>
                  </a:extLst>
                </a:gridCol>
                <a:gridCol w="918369">
                  <a:extLst>
                    <a:ext uri="{9D8B030D-6E8A-4147-A177-3AD203B41FA5}"/>
                  </a:extLst>
                </a:gridCol>
                <a:gridCol w="918369">
                  <a:extLst>
                    <a:ext uri="{9D8B030D-6E8A-4147-A177-3AD203B41FA5}"/>
                  </a:extLst>
                </a:gridCol>
                <a:gridCol w="918369">
                  <a:extLst>
                    <a:ext uri="{9D8B030D-6E8A-4147-A177-3AD203B41FA5}"/>
                  </a:extLst>
                </a:gridCol>
                <a:gridCol w="918369">
                  <a:extLst>
                    <a:ext uri="{9D8B030D-6E8A-4147-A177-3AD203B41FA5}"/>
                  </a:extLst>
                </a:gridCol>
                <a:gridCol w="918369">
                  <a:extLst>
                    <a:ext uri="{9D8B030D-6E8A-4147-A177-3AD203B41FA5}"/>
                  </a:extLst>
                </a:gridCol>
                <a:gridCol w="918369">
                  <a:extLst>
                    <a:ext uri="{9D8B030D-6E8A-4147-A177-3AD203B41FA5}"/>
                  </a:extLst>
                </a:gridCol>
              </a:tblGrid>
              <a:tr h="228600">
                <a:tc>
                  <a:txBody>
                    <a:bodyPr/>
                    <a:lstStyle/>
                    <a:p>
                      <a:pPr algn="ctr"/>
                      <a:r>
                        <a:rPr lang="en-US" sz="1100" b="1" baseline="0" dirty="0" smtClean="0">
                          <a:solidFill>
                            <a:schemeClr val="tx1"/>
                          </a:solidFill>
                        </a:rPr>
                        <a:t>1</a:t>
                      </a:r>
                      <a:endParaRPr lang="en-US" sz="1100" b="1" baseline="0" dirty="0">
                        <a:solidFill>
                          <a:schemeClr val="tx1"/>
                        </a:solidFill>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2</a:t>
                      </a:r>
                    </a:p>
                  </a:txBody>
                  <a:tcPr marL="68580" marR="68580" marT="34290" marB="34290">
                    <a:solidFill>
                      <a:schemeClr val="accent3"/>
                    </a:solidFill>
                  </a:tcPr>
                </a:tc>
                <a:tc>
                  <a:txBody>
                    <a:bodyPr/>
                    <a:lstStyle/>
                    <a:p>
                      <a:pPr algn="ctr"/>
                      <a:r>
                        <a:rPr lang="en-US" sz="1100" b="1" baseline="0" dirty="0" smtClean="0">
                          <a:solidFill>
                            <a:schemeClr val="tx1"/>
                          </a:solidFill>
                        </a:rPr>
                        <a:t>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dirty="0" smtClean="0">
                          <a:solidFill>
                            <a:schemeClr val="tx1"/>
                          </a:solidFill>
                        </a:rPr>
                        <a:t>PASO 4</a:t>
                      </a:r>
                      <a:endParaRPr lang="en-US" sz="1100" b="1" baseline="0" dirty="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dirty="0" smtClean="0">
                          <a:solidFill>
                            <a:schemeClr val="tx1"/>
                          </a:solidFill>
                        </a:rPr>
                        <a:t>6</a:t>
                      </a:r>
                      <a:endParaRPr lang="en-US" sz="1100" b="1" baseline="0" dirty="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dirty="0" smtClean="0">
                          <a:solidFill>
                            <a:schemeClr val="tx1"/>
                          </a:solidFill>
                        </a:rPr>
                        <a:t>7</a:t>
                      </a:r>
                      <a:endParaRPr lang="en-US" sz="1100" b="1" baseline="0" dirty="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8</a:t>
                      </a:r>
                      <a:endParaRPr lang="en-US" sz="1100" b="1" baseline="0" dirty="0">
                        <a:solidFill>
                          <a:schemeClr val="tx1"/>
                        </a:solidFill>
                      </a:endParaRPr>
                    </a:p>
                  </a:txBody>
                  <a:tcPr marL="68580" marR="68580" marT="34290" marB="34290">
                    <a:solidFill>
                      <a:srgbClr val="D4669D"/>
                    </a:solidFill>
                  </a:tcPr>
                </a:tc>
                <a:extLst>
                  <a:ext uri="{0D108BD9-81ED-4DB2-BD59-A6C34878D82A}"/>
                </a:extLst>
              </a:tr>
            </a:tbl>
          </a:graphicData>
        </a:graphic>
      </p:graphicFrame>
      <p:sp>
        <p:nvSpPr>
          <p:cNvPr id="11" name="Oval 10"/>
          <p:cNvSpPr/>
          <p:nvPr/>
        </p:nvSpPr>
        <p:spPr>
          <a:xfrm>
            <a:off x="3679824" y="6038692"/>
            <a:ext cx="62865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4" name="Rectangle 3"/>
          <p:cNvSpPr/>
          <p:nvPr/>
        </p:nvSpPr>
        <p:spPr>
          <a:xfrm>
            <a:off x="635000" y="4327516"/>
            <a:ext cx="5314950" cy="1692771"/>
          </a:xfrm>
          <a:prstGeom prst="rect">
            <a:avLst/>
          </a:prstGeom>
        </p:spPr>
        <p:txBody>
          <a:bodyPr>
            <a:spAutoFit/>
          </a:bodyPr>
          <a:lstStyle/>
          <a:p>
            <a:pPr>
              <a:defRPr/>
            </a:pPr>
            <a:r>
              <a:rPr lang="x-none" b="1" dirty="0">
                <a:solidFill>
                  <a:prstClr val="black"/>
                </a:solidFill>
              </a:rPr>
              <a:t>Recursos:</a:t>
            </a:r>
            <a:r>
              <a:rPr lang="x-none" u="sng" dirty="0">
                <a:solidFill>
                  <a:prstClr val="black"/>
                </a:solidFill>
              </a:rPr>
              <a:t> </a:t>
            </a:r>
          </a:p>
          <a:p>
            <a:pPr>
              <a:defRPr/>
            </a:pPr>
            <a:endParaRPr lang="x-none" sz="700" dirty="0">
              <a:solidFill>
                <a:prstClr val="black"/>
              </a:solidFill>
            </a:endParaRPr>
          </a:p>
          <a:p>
            <a:pPr marL="257175" indent="-257175">
              <a:buFont typeface="Arial" panose="020B0604020202020204" pitchFamily="34" charset="0"/>
              <a:buChar char="•"/>
              <a:defRPr/>
            </a:pPr>
            <a:r>
              <a:rPr lang="x-none" dirty="0">
                <a:solidFill>
                  <a:prstClr val="black"/>
                </a:solidFill>
              </a:rPr>
              <a:t>Encuentre un proveedor: </a:t>
            </a:r>
            <a:r>
              <a:rPr lang="x-none" dirty="0">
                <a:solidFill>
                  <a:prstClr val="black"/>
                </a:solidFill>
                <a:hlinkClick r:id="rId4"/>
              </a:rPr>
              <a:t>http://findahealthcenter.hrsa.gov</a:t>
            </a:r>
            <a:r>
              <a:rPr lang="x-none" dirty="0">
                <a:solidFill>
                  <a:prstClr val="black"/>
                </a:solidFill>
              </a:rPr>
              <a:t> </a:t>
            </a:r>
          </a:p>
          <a:p>
            <a:pPr>
              <a:defRPr/>
            </a:pPr>
            <a:endParaRPr lang="x-none" sz="700" dirty="0">
              <a:solidFill>
                <a:prstClr val="black"/>
              </a:solidFill>
            </a:endParaRPr>
          </a:p>
          <a:p>
            <a:pPr marL="257175" indent="-257175">
              <a:buFont typeface="Arial" panose="020B0604020202020204" pitchFamily="34" charset="0"/>
              <a:buChar char="•"/>
              <a:defRPr/>
            </a:pPr>
            <a:r>
              <a:rPr lang="x-none" dirty="0">
                <a:solidFill>
                  <a:prstClr val="black"/>
                </a:solidFill>
              </a:rPr>
              <a:t>Encuentre un proveedor de salud mental:  </a:t>
            </a:r>
            <a:r>
              <a:rPr lang="en-US" dirty="0">
                <a:solidFill>
                  <a:prstClr val="black"/>
                </a:solidFill>
                <a:hlinkClick r:id="rId5"/>
              </a:rPr>
              <a:t>http://findtreatment.samhsa.gov</a:t>
            </a:r>
            <a:r>
              <a:rPr lang="en-US" dirty="0">
                <a:solidFill>
                  <a:prstClr val="black"/>
                </a:solidFill>
              </a:rPr>
              <a:t> </a:t>
            </a:r>
          </a:p>
        </p:txBody>
      </p:sp>
      <p:sp>
        <p:nvSpPr>
          <p:cNvPr id="12" name="Title 1"/>
          <p:cNvSpPr txBox="1">
            <a:spLocks/>
          </p:cNvSpPr>
          <p:nvPr/>
        </p:nvSpPr>
        <p:spPr>
          <a:xfrm>
            <a:off x="0" y="0"/>
            <a:ext cx="9144000" cy="1447800"/>
          </a:xfrm>
          <a:prstGeom prst="rect">
            <a:avLst/>
          </a:prstGeom>
          <a:solidFill>
            <a:srgbClr val="FFD004"/>
          </a:solidFill>
          <a:effectLst>
            <a:outerShdw dist="76200" dir="5639981" algn="tl" rotWithShape="0">
              <a:srgbClr val="084A9C"/>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smtClean="0">
                <a:latin typeface="Calibri" charset="0"/>
                <a:ea typeface="Calibri" charset="0"/>
                <a:cs typeface="Calibri" charset="0"/>
              </a:rPr>
              <a:t>Paso 4: </a:t>
            </a:r>
            <a:r>
              <a:rPr lang="en-US" altLang="en-US" sz="4000" b="1" dirty="0" err="1" smtClean="0">
                <a:latin typeface="Calibri" charset="0"/>
                <a:ea typeface="Calibri" charset="0"/>
                <a:cs typeface="Calibri" charset="0"/>
              </a:rPr>
              <a:t>Busque</a:t>
            </a:r>
            <a:r>
              <a:rPr lang="en-US" altLang="en-US" sz="4000" b="1" dirty="0" smtClean="0">
                <a:latin typeface="Calibri" charset="0"/>
                <a:ea typeface="Calibri" charset="0"/>
                <a:cs typeface="Calibri" charset="0"/>
              </a:rPr>
              <a:t> un </a:t>
            </a:r>
            <a:r>
              <a:rPr lang="en-US" altLang="en-US" sz="4000" b="1" dirty="0" err="1" smtClean="0">
                <a:latin typeface="Calibri" charset="0"/>
                <a:ea typeface="Calibri" charset="0"/>
                <a:cs typeface="Calibri" charset="0"/>
              </a:rPr>
              <a:t>proveedor</a:t>
            </a:r>
            <a:endParaRPr lang="en-US" altLang="en-US" sz="4000" b="1" dirty="0">
              <a:latin typeface="Calibri" charset="0"/>
              <a:ea typeface="Calibri" charset="0"/>
              <a:cs typeface="Calibri" charset="0"/>
            </a:endParaRPr>
          </a:p>
        </p:txBody>
      </p:sp>
      <p:sp>
        <p:nvSpPr>
          <p:cNvPr id="2" name="Title 1"/>
          <p:cNvSpPr>
            <a:spLocks noGrp="1"/>
          </p:cNvSpPr>
          <p:nvPr>
            <p:ph type="title"/>
          </p:nvPr>
        </p:nvSpPr>
        <p:spPr/>
        <p:txBody>
          <a:bodyPr/>
          <a:lstStyle/>
          <a:p>
            <a:pPr algn="ctr"/>
            <a:r>
              <a:rPr lang="es-ES_tradnl" b="1" dirty="0" smtClean="0">
                <a:latin typeface="Calibri" charset="0"/>
                <a:ea typeface="Calibri" charset="0"/>
                <a:cs typeface="Calibri" charset="0"/>
              </a:rPr>
              <a:t>Paso 4: Busque un proveedor</a:t>
            </a:r>
            <a:endParaRPr lang="es-ES_tradnl" b="1" dirty="0">
              <a:latin typeface="Calibri" charset="0"/>
              <a:ea typeface="Calibri" charset="0"/>
              <a:cs typeface="Calibri" charset="0"/>
            </a:endParaRPr>
          </a:p>
        </p:txBody>
      </p:sp>
    </p:spTree>
    <p:extLst>
      <p:ext uri="{BB962C8B-B14F-4D97-AF65-F5344CB8AC3E}">
        <p14:creationId xmlns:p14="http://schemas.microsoft.com/office/powerpoint/2010/main" val="37603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1757759"/>
            <a:ext cx="1143000" cy="110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8" name="Title 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b="1" dirty="0">
                <a:latin typeface="Calibri" charset="0"/>
                <a:ea typeface="Calibri" charset="0"/>
                <a:cs typeface="Calibri" charset="0"/>
              </a:rPr>
              <a:t>Paso 5: </a:t>
            </a:r>
            <a:r>
              <a:rPr lang="en-US" altLang="en-US" b="1" dirty="0" err="1">
                <a:latin typeface="Calibri" charset="0"/>
                <a:ea typeface="Calibri" charset="0"/>
                <a:cs typeface="Calibri" charset="0"/>
              </a:rPr>
              <a:t>Haga</a:t>
            </a:r>
            <a:r>
              <a:rPr lang="en-US" altLang="en-US" b="1" dirty="0">
                <a:latin typeface="Calibri" charset="0"/>
                <a:ea typeface="Calibri" charset="0"/>
                <a:cs typeface="Calibri" charset="0"/>
              </a:rPr>
              <a:t> </a:t>
            </a:r>
            <a:r>
              <a:rPr lang="en-US" altLang="en-US" b="1" dirty="0" err="1">
                <a:latin typeface="Calibri" charset="0"/>
                <a:ea typeface="Calibri" charset="0"/>
                <a:cs typeface="Calibri" charset="0"/>
              </a:rPr>
              <a:t>una</a:t>
            </a:r>
            <a:r>
              <a:rPr lang="en-US" altLang="en-US" b="1" dirty="0">
                <a:latin typeface="Calibri" charset="0"/>
                <a:ea typeface="Calibri" charset="0"/>
                <a:cs typeface="Calibri" charset="0"/>
              </a:rPr>
              <a:t> </a:t>
            </a:r>
            <a:r>
              <a:rPr lang="en-US" altLang="en-US" b="1" dirty="0" err="1">
                <a:latin typeface="Calibri" charset="0"/>
                <a:ea typeface="Calibri" charset="0"/>
                <a:cs typeface="Calibri" charset="0"/>
              </a:rPr>
              <a:t>cita</a:t>
            </a:r>
            <a:endParaRPr lang="en-US" altLang="en-US" b="1" dirty="0">
              <a:latin typeface="Calibri" charset="0"/>
              <a:ea typeface="Calibri" charset="0"/>
              <a:cs typeface="Calibri" charset="0"/>
            </a:endParaRPr>
          </a:p>
        </p:txBody>
      </p:sp>
      <p:sp>
        <p:nvSpPr>
          <p:cNvPr id="50179" name="Slide Number Placeholder 4"/>
          <p:cNvSpPr>
            <a:spLocks noGrp="1"/>
          </p:cNvSpPr>
          <p:nvPr>
            <p:ph type="sldNum" sz="quarter" idx="4294967295"/>
          </p:nvPr>
        </p:nvSpPr>
        <p:spPr bwMode="auto">
          <a:xfrm>
            <a:off x="8022936" y="6100605"/>
            <a:ext cx="7429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charset="0"/>
              <a:buChar char="•"/>
              <a:defRPr sz="2100">
                <a:solidFill>
                  <a:schemeClr val="tx1"/>
                </a:solidFill>
                <a:latin typeface="Calibri" charset="0"/>
              </a:defRPr>
            </a:lvl1pPr>
            <a:lvl2pPr marL="557213" indent="-214313">
              <a:lnSpc>
                <a:spcPct val="90000"/>
              </a:lnSpc>
              <a:spcBef>
                <a:spcPts val="375"/>
              </a:spcBef>
              <a:buFont typeface="Arial" charset="0"/>
              <a:buChar char="•"/>
              <a:defRPr sz="1800">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a:solidFill>
                  <a:schemeClr val="tx1"/>
                </a:solidFill>
                <a:latin typeface="Calibri" charset="0"/>
              </a:defRPr>
            </a:lvl4pPr>
            <a:lvl5pPr marL="1543050" indent="-171450">
              <a:lnSpc>
                <a:spcPct val="90000"/>
              </a:lnSpc>
              <a:spcBef>
                <a:spcPts val="375"/>
              </a:spcBef>
              <a:buFont typeface="Arial" charset="0"/>
              <a:buChar char="•"/>
              <a:defRPr>
                <a:solidFill>
                  <a:schemeClr val="tx1"/>
                </a:solidFill>
                <a:latin typeface="Calibri" charset="0"/>
              </a:defRPr>
            </a:lvl5pPr>
            <a:lvl6pPr marL="1885950" indent="-171450" eaLnBrk="0" fontAlgn="base" hangingPunct="0">
              <a:lnSpc>
                <a:spcPct val="90000"/>
              </a:lnSpc>
              <a:spcBef>
                <a:spcPts val="375"/>
              </a:spcBef>
              <a:spcAft>
                <a:spcPct val="0"/>
              </a:spcAft>
              <a:buFont typeface="Arial" charset="0"/>
              <a:buChar char="•"/>
              <a:defRPr>
                <a:solidFill>
                  <a:schemeClr val="tx1"/>
                </a:solidFill>
                <a:latin typeface="Calibri" charset="0"/>
              </a:defRPr>
            </a:lvl6pPr>
            <a:lvl7pPr marL="2228850" indent="-171450" eaLnBrk="0" fontAlgn="base" hangingPunct="0">
              <a:lnSpc>
                <a:spcPct val="90000"/>
              </a:lnSpc>
              <a:spcBef>
                <a:spcPts val="375"/>
              </a:spcBef>
              <a:spcAft>
                <a:spcPct val="0"/>
              </a:spcAft>
              <a:buFont typeface="Arial" charset="0"/>
              <a:buChar char="•"/>
              <a:defRPr>
                <a:solidFill>
                  <a:schemeClr val="tx1"/>
                </a:solidFill>
                <a:latin typeface="Calibri" charset="0"/>
              </a:defRPr>
            </a:lvl7pPr>
            <a:lvl8pPr marL="2571750" indent="-171450" eaLnBrk="0" fontAlgn="base" hangingPunct="0">
              <a:lnSpc>
                <a:spcPct val="90000"/>
              </a:lnSpc>
              <a:spcBef>
                <a:spcPts val="375"/>
              </a:spcBef>
              <a:spcAft>
                <a:spcPct val="0"/>
              </a:spcAft>
              <a:buFont typeface="Arial" charset="0"/>
              <a:buChar char="•"/>
              <a:defRPr>
                <a:solidFill>
                  <a:schemeClr val="tx1"/>
                </a:solidFill>
                <a:latin typeface="Calibri" charset="0"/>
              </a:defRPr>
            </a:lvl8pPr>
            <a:lvl9pPr marL="2914650" indent="-171450" eaLnBrk="0" fontAlgn="base" hangingPunct="0">
              <a:lnSpc>
                <a:spcPct val="90000"/>
              </a:lnSpc>
              <a:spcBef>
                <a:spcPts val="375"/>
              </a:spcBef>
              <a:spcAft>
                <a:spcPct val="0"/>
              </a:spcAft>
              <a:buFont typeface="Arial" charset="0"/>
              <a:buChar char="•"/>
              <a:defRPr>
                <a:solidFill>
                  <a:schemeClr val="tx1"/>
                </a:solidFill>
                <a:latin typeface="Calibri" charset="0"/>
              </a:defRPr>
            </a:lvl9pPr>
          </a:lstStyle>
          <a:p>
            <a:pPr fontAlgn="base">
              <a:lnSpc>
                <a:spcPct val="100000"/>
              </a:lnSpc>
              <a:spcBef>
                <a:spcPct val="0"/>
              </a:spcBef>
              <a:spcAft>
                <a:spcPct val="0"/>
              </a:spcAft>
              <a:buFontTx/>
              <a:buNone/>
            </a:pPr>
            <a:fld id="{B7D43F38-7C40-694E-9B59-366F8F36009A}" type="slidenum">
              <a:rPr lang="en-US" altLang="en-US" sz="900">
                <a:solidFill>
                  <a:srgbClr val="898989"/>
                </a:solidFill>
              </a:rPr>
              <a:pPr fontAlgn="base">
                <a:lnSpc>
                  <a:spcPct val="100000"/>
                </a:lnSpc>
                <a:spcBef>
                  <a:spcPct val="0"/>
                </a:spcBef>
                <a:spcAft>
                  <a:spcPct val="0"/>
                </a:spcAft>
                <a:buFontTx/>
                <a:buNone/>
              </a:pPr>
              <a:t>18</a:t>
            </a:fld>
            <a:endParaRPr lang="en-US" altLang="en-US" sz="900" dirty="0">
              <a:solidFill>
                <a:srgbClr val="898989"/>
              </a:solidFill>
            </a:endParaRPr>
          </a:p>
        </p:txBody>
      </p:sp>
      <p:sp>
        <p:nvSpPr>
          <p:cNvPr id="9" name="Content Placeholder 2"/>
          <p:cNvSpPr txBox="1">
            <a:spLocks/>
          </p:cNvSpPr>
          <p:nvPr/>
        </p:nvSpPr>
        <p:spPr>
          <a:xfrm>
            <a:off x="329902" y="1757759"/>
            <a:ext cx="8420398" cy="43616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s-ES_tradnl" sz="2200" dirty="0">
                <a:solidFill>
                  <a:prstClr val="black"/>
                </a:solidFill>
              </a:rPr>
              <a:t>Llame para hacer una cita</a:t>
            </a:r>
          </a:p>
          <a:p>
            <a:pPr lvl="1">
              <a:spcBef>
                <a:spcPts val="0"/>
              </a:spcBef>
              <a:buFont typeface="Arial" pitchFamily="34" charset="0"/>
              <a:buChar char="•"/>
              <a:defRPr/>
            </a:pPr>
            <a:r>
              <a:rPr lang="es-ES_tradnl" sz="2200" dirty="0" smtClean="0">
                <a:solidFill>
                  <a:prstClr val="black"/>
                </a:solidFill>
              </a:rPr>
              <a:t>Dígales </a:t>
            </a:r>
            <a:r>
              <a:rPr lang="es-ES_tradnl" sz="2200" dirty="0">
                <a:solidFill>
                  <a:prstClr val="black"/>
                </a:solidFill>
              </a:rPr>
              <a:t>si está enfermo</a:t>
            </a:r>
          </a:p>
          <a:p>
            <a:pPr lvl="1">
              <a:spcBef>
                <a:spcPts val="0"/>
              </a:spcBef>
              <a:buFont typeface="Arial" pitchFamily="34" charset="0"/>
              <a:buChar char="•"/>
              <a:defRPr/>
            </a:pPr>
            <a:r>
              <a:rPr lang="es-ES_tradnl" sz="2200" dirty="0">
                <a:solidFill>
                  <a:prstClr val="black"/>
                </a:solidFill>
              </a:rPr>
              <a:t>Tenga su información de seguro disponible</a:t>
            </a:r>
          </a:p>
          <a:p>
            <a:pPr lvl="1">
              <a:spcBef>
                <a:spcPts val="0"/>
              </a:spcBef>
              <a:buFont typeface="Arial" pitchFamily="34" charset="0"/>
              <a:buChar char="•"/>
              <a:defRPr/>
            </a:pPr>
            <a:r>
              <a:rPr lang="es-ES_tradnl" sz="2200" dirty="0">
                <a:solidFill>
                  <a:prstClr val="black"/>
                </a:solidFill>
              </a:rPr>
              <a:t>Confirme que aceptan su cobertura</a:t>
            </a:r>
          </a:p>
          <a:p>
            <a:pPr lvl="1">
              <a:spcBef>
                <a:spcPts val="0"/>
              </a:spcBef>
              <a:buFont typeface="Arial" pitchFamily="34" charset="0"/>
              <a:buChar char="•"/>
              <a:defRPr/>
            </a:pPr>
            <a:r>
              <a:rPr lang="es-ES_tradnl" sz="2200" dirty="0">
                <a:solidFill>
                  <a:prstClr val="black"/>
                </a:solidFill>
              </a:rPr>
              <a:t>Esté preparado con algunas fechas y horas en las que esté disponible</a:t>
            </a:r>
          </a:p>
          <a:p>
            <a:pPr>
              <a:spcBef>
                <a:spcPts val="0"/>
              </a:spcBef>
              <a:defRPr/>
            </a:pPr>
            <a:endParaRPr lang="es-ES_tradnl" sz="2200" dirty="0">
              <a:solidFill>
                <a:prstClr val="black"/>
              </a:solidFill>
            </a:endParaRPr>
          </a:p>
          <a:p>
            <a:pPr>
              <a:spcBef>
                <a:spcPts val="0"/>
              </a:spcBef>
              <a:defRPr/>
            </a:pPr>
            <a:r>
              <a:rPr lang="es-ES_tradnl" sz="2200" dirty="0">
                <a:solidFill>
                  <a:prstClr val="black"/>
                </a:solidFill>
              </a:rPr>
              <a:t>Haga preguntas</a:t>
            </a:r>
          </a:p>
          <a:p>
            <a:pPr lvl="1">
              <a:spcBef>
                <a:spcPts val="0"/>
              </a:spcBef>
              <a:buFont typeface="Arial" pitchFamily="34" charset="0"/>
              <a:buChar char="•"/>
              <a:defRPr/>
            </a:pPr>
            <a:r>
              <a:rPr lang="es-ES_tradnl" sz="2200" dirty="0"/>
              <a:t>¿</a:t>
            </a:r>
            <a:r>
              <a:rPr lang="es-ES_tradnl" sz="2200" dirty="0">
                <a:solidFill>
                  <a:prstClr val="black"/>
                </a:solidFill>
              </a:rPr>
              <a:t>Qué tiene que hacer si usted necesita cambiar o cancelar su cita?</a:t>
            </a:r>
          </a:p>
          <a:p>
            <a:pPr lvl="1">
              <a:spcBef>
                <a:spcPts val="0"/>
              </a:spcBef>
              <a:buFont typeface="Arial" pitchFamily="34" charset="0"/>
              <a:buChar char="•"/>
              <a:defRPr/>
            </a:pPr>
            <a:r>
              <a:rPr lang="es-ES_tradnl" sz="2200" dirty="0"/>
              <a:t>¿</a:t>
            </a:r>
            <a:r>
              <a:rPr lang="es-ES_tradnl" sz="2200" dirty="0">
                <a:solidFill>
                  <a:prstClr val="black"/>
                </a:solidFill>
              </a:rPr>
              <a:t>Tendrá que pagar una penalidad por cancelar con menos de 24 horas de antelación?</a:t>
            </a:r>
          </a:p>
          <a:p>
            <a:pPr lvl="1">
              <a:spcBef>
                <a:spcPts val="0"/>
              </a:spcBef>
              <a:buFont typeface="Arial" pitchFamily="34" charset="0"/>
              <a:buChar char="•"/>
              <a:defRPr/>
            </a:pPr>
            <a:r>
              <a:rPr lang="es-ES_tradnl" sz="2200" dirty="0"/>
              <a:t>¿</a:t>
            </a:r>
            <a:r>
              <a:rPr lang="es-ES_tradnl" sz="2200" dirty="0">
                <a:solidFill>
                  <a:prstClr val="black"/>
                </a:solidFill>
              </a:rPr>
              <a:t>Hay algún formulario que necesita completar antes de su visita?</a:t>
            </a:r>
          </a:p>
        </p:txBody>
      </p:sp>
      <p:graphicFrame>
        <p:nvGraphicFramePr>
          <p:cNvPr id="10" name="Table 9"/>
          <p:cNvGraphicFramePr>
            <a:graphicFrameLocks noGrp="1"/>
          </p:cNvGraphicFramePr>
          <p:nvPr>
            <p:extLst>
              <p:ext uri="{D42A27DB-BD31-4B8C-83A1-F6EECF244321}">
                <p14:modId xmlns:p14="http://schemas.microsoft.com/office/powerpoint/2010/main" val="89999503"/>
              </p:ext>
            </p:extLst>
          </p:nvPr>
        </p:nvGraphicFramePr>
        <p:xfrm>
          <a:off x="787396" y="6119417"/>
          <a:ext cx="7099304" cy="236220"/>
        </p:xfrm>
        <a:graphic>
          <a:graphicData uri="http://schemas.openxmlformats.org/drawingml/2006/table">
            <a:tbl>
              <a:tblPr firstRow="1" bandRow="1">
                <a:tableStyleId>{5C22544A-7EE6-4342-B048-85BDC9FD1C3A}</a:tableStyleId>
              </a:tblPr>
              <a:tblGrid>
                <a:gridCol w="887413">
                  <a:extLst>
                    <a:ext uri="{9D8B030D-6E8A-4147-A177-3AD203B41FA5}"/>
                  </a:extLst>
                </a:gridCol>
                <a:gridCol w="887413">
                  <a:extLst>
                    <a:ext uri="{9D8B030D-6E8A-4147-A177-3AD203B41FA5}"/>
                  </a:extLst>
                </a:gridCol>
                <a:gridCol w="887413">
                  <a:extLst>
                    <a:ext uri="{9D8B030D-6E8A-4147-A177-3AD203B41FA5}"/>
                  </a:extLst>
                </a:gridCol>
                <a:gridCol w="887413">
                  <a:extLst>
                    <a:ext uri="{9D8B030D-6E8A-4147-A177-3AD203B41FA5}"/>
                  </a:extLst>
                </a:gridCol>
                <a:gridCol w="887413">
                  <a:extLst>
                    <a:ext uri="{9D8B030D-6E8A-4147-A177-3AD203B41FA5}"/>
                  </a:extLst>
                </a:gridCol>
                <a:gridCol w="887413">
                  <a:extLst>
                    <a:ext uri="{9D8B030D-6E8A-4147-A177-3AD203B41FA5}"/>
                  </a:extLst>
                </a:gridCol>
                <a:gridCol w="887413">
                  <a:extLst>
                    <a:ext uri="{9D8B030D-6E8A-4147-A177-3AD203B41FA5}"/>
                  </a:extLst>
                </a:gridCol>
                <a:gridCol w="887413">
                  <a:extLst>
                    <a:ext uri="{9D8B030D-6E8A-4147-A177-3AD203B41FA5}"/>
                  </a:extLst>
                </a:gridCol>
              </a:tblGrid>
              <a:tr h="228600">
                <a:tc>
                  <a:txBody>
                    <a:bodyPr/>
                    <a:lstStyle/>
                    <a:p>
                      <a:pPr algn="ctr"/>
                      <a:r>
                        <a:rPr lang="en-US" sz="1100" b="1" baseline="0" smtClean="0">
                          <a:solidFill>
                            <a:schemeClr val="tx1"/>
                          </a:solidFill>
                        </a:rPr>
                        <a:t>1</a:t>
                      </a:r>
                      <a:endParaRPr lang="en-US" sz="1100" b="1" baseline="0">
                        <a:solidFill>
                          <a:schemeClr val="tx1"/>
                        </a:solidFill>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smtClean="0">
                          <a:solidFill>
                            <a:schemeClr val="tx1"/>
                          </a:solidFill>
                        </a:rPr>
                        <a:t>2</a:t>
                      </a:r>
                    </a:p>
                  </a:txBody>
                  <a:tcPr marL="68580" marR="68580" marT="34290" marB="34290">
                    <a:solidFill>
                      <a:schemeClr val="accent3"/>
                    </a:solidFill>
                  </a:tcPr>
                </a:tc>
                <a:tc>
                  <a:txBody>
                    <a:bodyPr/>
                    <a:lstStyle/>
                    <a:p>
                      <a:pPr algn="ctr"/>
                      <a:r>
                        <a:rPr lang="en-US" sz="1100" b="1" baseline="0" dirty="0" smtClean="0">
                          <a:solidFill>
                            <a:schemeClr val="tx1"/>
                          </a:solidFill>
                        </a:rPr>
                        <a:t>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smtClean="0">
                          <a:solidFill>
                            <a:schemeClr val="tx1"/>
                          </a:solidFill>
                        </a:rPr>
                        <a:t>4</a:t>
                      </a:r>
                      <a:endParaRPr lang="en-US" sz="1100" b="1" baseline="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PASO 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smtClean="0">
                          <a:solidFill>
                            <a:schemeClr val="tx1"/>
                          </a:solidFill>
                        </a:rPr>
                        <a:t>6</a:t>
                      </a:r>
                      <a:endParaRPr lang="en-US" sz="1100" b="1" baseline="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smtClean="0">
                          <a:solidFill>
                            <a:schemeClr val="tx1"/>
                          </a:solidFill>
                        </a:rPr>
                        <a:t>7</a:t>
                      </a:r>
                      <a:endParaRPr lang="en-US" sz="1100" b="1" baseline="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8</a:t>
                      </a:r>
                      <a:endParaRPr lang="en-US" sz="1100" b="1" baseline="0" dirty="0">
                        <a:solidFill>
                          <a:schemeClr val="tx1"/>
                        </a:solidFill>
                      </a:endParaRPr>
                    </a:p>
                  </a:txBody>
                  <a:tcPr marL="68580" marR="68580" marT="34290" marB="34290">
                    <a:solidFill>
                      <a:srgbClr val="D4669D"/>
                    </a:solidFill>
                  </a:tcPr>
                </a:tc>
                <a:extLst>
                  <a:ext uri="{0D108BD9-81ED-4DB2-BD59-A6C34878D82A}"/>
                </a:extLst>
              </a:tr>
            </a:tbl>
          </a:graphicData>
        </a:graphic>
      </p:graphicFrame>
      <p:sp>
        <p:nvSpPr>
          <p:cNvPr id="11" name="Oval 10"/>
          <p:cNvSpPr/>
          <p:nvPr/>
        </p:nvSpPr>
        <p:spPr>
          <a:xfrm>
            <a:off x="4428038" y="6008927"/>
            <a:ext cx="697206"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Tree>
    <p:extLst>
      <p:ext uri="{BB962C8B-B14F-4D97-AF65-F5344CB8AC3E}">
        <p14:creationId xmlns:p14="http://schemas.microsoft.com/office/powerpoint/2010/main" val="398285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771" y="1828800"/>
            <a:ext cx="12108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6" name="Title 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b="1" dirty="0">
                <a:latin typeface="Calibri" charset="0"/>
                <a:ea typeface="Calibri" charset="0"/>
                <a:cs typeface="Calibri" charset="0"/>
              </a:rPr>
              <a:t>Paso 6: </a:t>
            </a:r>
            <a:r>
              <a:rPr lang="en-US" altLang="en-US" b="1" dirty="0" err="1" smtClean="0">
                <a:latin typeface="Calibri" charset="0"/>
                <a:ea typeface="Calibri" charset="0"/>
                <a:cs typeface="Calibri" charset="0"/>
              </a:rPr>
              <a:t>Prepárese</a:t>
            </a:r>
            <a:r>
              <a:rPr lang="en-US" altLang="en-US" b="1" dirty="0" smtClean="0">
                <a:latin typeface="Calibri" charset="0"/>
                <a:ea typeface="Calibri" charset="0"/>
                <a:cs typeface="Calibri" charset="0"/>
              </a:rPr>
              <a:t> </a:t>
            </a:r>
            <a:r>
              <a:rPr lang="en-US" altLang="en-US" b="1" dirty="0">
                <a:latin typeface="Calibri" charset="0"/>
                <a:ea typeface="Calibri" charset="0"/>
                <a:cs typeface="Calibri" charset="0"/>
              </a:rPr>
              <a:t>para </a:t>
            </a:r>
            <a:r>
              <a:rPr lang="en-US" altLang="en-US" b="1" dirty="0" err="1">
                <a:latin typeface="Calibri" charset="0"/>
                <a:ea typeface="Calibri" charset="0"/>
                <a:cs typeface="Calibri" charset="0"/>
              </a:rPr>
              <a:t>su</a:t>
            </a:r>
            <a:r>
              <a:rPr lang="en-US" altLang="en-US" b="1" dirty="0">
                <a:latin typeface="Calibri" charset="0"/>
                <a:ea typeface="Calibri" charset="0"/>
                <a:cs typeface="Calibri" charset="0"/>
              </a:rPr>
              <a:t> </a:t>
            </a:r>
            <a:r>
              <a:rPr lang="en-US" altLang="en-US" b="1" dirty="0" err="1">
                <a:latin typeface="Calibri" charset="0"/>
                <a:ea typeface="Calibri" charset="0"/>
                <a:cs typeface="Calibri" charset="0"/>
              </a:rPr>
              <a:t>visita</a:t>
            </a:r>
            <a:endParaRPr lang="en-US" altLang="en-US" b="1" dirty="0">
              <a:latin typeface="Calibri" charset="0"/>
              <a:ea typeface="Calibri" charset="0"/>
              <a:cs typeface="Calibri" charset="0"/>
            </a:endParaRPr>
          </a:p>
        </p:txBody>
      </p:sp>
      <p:sp>
        <p:nvSpPr>
          <p:cNvPr id="52227" name="Slide Number Placeholder 4"/>
          <p:cNvSpPr>
            <a:spLocks noGrp="1"/>
          </p:cNvSpPr>
          <p:nvPr>
            <p:ph type="sldNum" sz="quarter" idx="4294967295"/>
          </p:nvPr>
        </p:nvSpPr>
        <p:spPr bwMode="auto">
          <a:xfrm>
            <a:off x="8000999" y="5867004"/>
            <a:ext cx="7429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charset="0"/>
              <a:buChar char="•"/>
              <a:defRPr sz="2100">
                <a:solidFill>
                  <a:schemeClr val="tx1"/>
                </a:solidFill>
                <a:latin typeface="Calibri" charset="0"/>
              </a:defRPr>
            </a:lvl1pPr>
            <a:lvl2pPr marL="557213" indent="-214313">
              <a:lnSpc>
                <a:spcPct val="90000"/>
              </a:lnSpc>
              <a:spcBef>
                <a:spcPts val="375"/>
              </a:spcBef>
              <a:buFont typeface="Arial" charset="0"/>
              <a:buChar char="•"/>
              <a:defRPr sz="1800">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a:solidFill>
                  <a:schemeClr val="tx1"/>
                </a:solidFill>
                <a:latin typeface="Calibri" charset="0"/>
              </a:defRPr>
            </a:lvl4pPr>
            <a:lvl5pPr marL="1543050" indent="-171450">
              <a:lnSpc>
                <a:spcPct val="90000"/>
              </a:lnSpc>
              <a:spcBef>
                <a:spcPts val="375"/>
              </a:spcBef>
              <a:buFont typeface="Arial" charset="0"/>
              <a:buChar char="•"/>
              <a:defRPr>
                <a:solidFill>
                  <a:schemeClr val="tx1"/>
                </a:solidFill>
                <a:latin typeface="Calibri" charset="0"/>
              </a:defRPr>
            </a:lvl5pPr>
            <a:lvl6pPr marL="1885950" indent="-171450" eaLnBrk="0" fontAlgn="base" hangingPunct="0">
              <a:lnSpc>
                <a:spcPct val="90000"/>
              </a:lnSpc>
              <a:spcBef>
                <a:spcPts val="375"/>
              </a:spcBef>
              <a:spcAft>
                <a:spcPct val="0"/>
              </a:spcAft>
              <a:buFont typeface="Arial" charset="0"/>
              <a:buChar char="•"/>
              <a:defRPr>
                <a:solidFill>
                  <a:schemeClr val="tx1"/>
                </a:solidFill>
                <a:latin typeface="Calibri" charset="0"/>
              </a:defRPr>
            </a:lvl6pPr>
            <a:lvl7pPr marL="2228850" indent="-171450" eaLnBrk="0" fontAlgn="base" hangingPunct="0">
              <a:lnSpc>
                <a:spcPct val="90000"/>
              </a:lnSpc>
              <a:spcBef>
                <a:spcPts val="375"/>
              </a:spcBef>
              <a:spcAft>
                <a:spcPct val="0"/>
              </a:spcAft>
              <a:buFont typeface="Arial" charset="0"/>
              <a:buChar char="•"/>
              <a:defRPr>
                <a:solidFill>
                  <a:schemeClr val="tx1"/>
                </a:solidFill>
                <a:latin typeface="Calibri" charset="0"/>
              </a:defRPr>
            </a:lvl7pPr>
            <a:lvl8pPr marL="2571750" indent="-171450" eaLnBrk="0" fontAlgn="base" hangingPunct="0">
              <a:lnSpc>
                <a:spcPct val="90000"/>
              </a:lnSpc>
              <a:spcBef>
                <a:spcPts val="375"/>
              </a:spcBef>
              <a:spcAft>
                <a:spcPct val="0"/>
              </a:spcAft>
              <a:buFont typeface="Arial" charset="0"/>
              <a:buChar char="•"/>
              <a:defRPr>
                <a:solidFill>
                  <a:schemeClr val="tx1"/>
                </a:solidFill>
                <a:latin typeface="Calibri" charset="0"/>
              </a:defRPr>
            </a:lvl8pPr>
            <a:lvl9pPr marL="2914650" indent="-171450" eaLnBrk="0" fontAlgn="base" hangingPunct="0">
              <a:lnSpc>
                <a:spcPct val="90000"/>
              </a:lnSpc>
              <a:spcBef>
                <a:spcPts val="375"/>
              </a:spcBef>
              <a:spcAft>
                <a:spcPct val="0"/>
              </a:spcAft>
              <a:buFont typeface="Arial" charset="0"/>
              <a:buChar char="•"/>
              <a:defRPr>
                <a:solidFill>
                  <a:schemeClr val="tx1"/>
                </a:solidFill>
                <a:latin typeface="Calibri" charset="0"/>
              </a:defRPr>
            </a:lvl9pPr>
          </a:lstStyle>
          <a:p>
            <a:pPr fontAlgn="base">
              <a:lnSpc>
                <a:spcPct val="100000"/>
              </a:lnSpc>
              <a:spcBef>
                <a:spcPct val="0"/>
              </a:spcBef>
              <a:spcAft>
                <a:spcPct val="0"/>
              </a:spcAft>
              <a:buFontTx/>
              <a:buNone/>
            </a:pPr>
            <a:fld id="{5F520C8D-B88B-8944-8ABC-78632969A424}" type="slidenum">
              <a:rPr lang="en-US" altLang="en-US" sz="900">
                <a:solidFill>
                  <a:srgbClr val="898989"/>
                </a:solidFill>
              </a:rPr>
              <a:pPr fontAlgn="base">
                <a:lnSpc>
                  <a:spcPct val="100000"/>
                </a:lnSpc>
                <a:spcBef>
                  <a:spcPct val="0"/>
                </a:spcBef>
                <a:spcAft>
                  <a:spcPct val="0"/>
                </a:spcAft>
                <a:buFontTx/>
                <a:buNone/>
              </a:pPr>
              <a:t>19</a:t>
            </a:fld>
            <a:endParaRPr lang="en-US" altLang="en-US" sz="900">
              <a:solidFill>
                <a:srgbClr val="898989"/>
              </a:solidFill>
            </a:endParaRPr>
          </a:p>
        </p:txBody>
      </p:sp>
      <p:sp>
        <p:nvSpPr>
          <p:cNvPr id="9" name="Content Placeholder 2"/>
          <p:cNvSpPr txBox="1">
            <a:spLocks/>
          </p:cNvSpPr>
          <p:nvPr/>
        </p:nvSpPr>
        <p:spPr>
          <a:xfrm>
            <a:off x="419100" y="1828800"/>
            <a:ext cx="74041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x-none" sz="2400" dirty="0"/>
              <a:t>Lleve su tarjeta de seguro m</a:t>
            </a:r>
            <a:r>
              <a:rPr lang="en-US" sz="2400" dirty="0" err="1"/>
              <a:t>é</a:t>
            </a:r>
            <a:r>
              <a:rPr lang="x-none" sz="2400" dirty="0"/>
              <a:t>dico y los formularios necesarios</a:t>
            </a:r>
          </a:p>
          <a:p>
            <a:pPr>
              <a:defRPr/>
            </a:pPr>
            <a:r>
              <a:rPr lang="x-none" sz="2400" dirty="0"/>
              <a:t>Prepárese para hacer el </a:t>
            </a:r>
            <a:r>
              <a:rPr lang="x-none" sz="2400" dirty="0" err="1"/>
              <a:t>co</a:t>
            </a:r>
            <a:r>
              <a:rPr lang="x-none" sz="2400" dirty="0"/>
              <a:t>-pago o </a:t>
            </a:r>
            <a:r>
              <a:rPr lang="x-none" sz="2400" dirty="0" err="1"/>
              <a:t>co</a:t>
            </a:r>
            <a:r>
              <a:rPr lang="x-none" sz="2400" dirty="0"/>
              <a:t>-seguro.</a:t>
            </a:r>
          </a:p>
          <a:p>
            <a:pPr>
              <a:defRPr/>
            </a:pPr>
            <a:r>
              <a:rPr lang="x-none" sz="2400" dirty="0"/>
              <a:t>Haga preguntas</a:t>
            </a:r>
          </a:p>
          <a:p>
            <a:pPr>
              <a:defRPr/>
            </a:pPr>
            <a:r>
              <a:rPr lang="x-none" sz="2400" dirty="0"/>
              <a:t>Lleve una lista de sus medicamentos</a:t>
            </a:r>
          </a:p>
          <a:p>
            <a:pPr>
              <a:defRPr/>
            </a:pPr>
            <a:r>
              <a:rPr lang="x-none" sz="2400" dirty="0"/>
              <a:t>Si se siente mas cómodo lleve a alguien más con usted</a:t>
            </a:r>
            <a:endParaRPr lang="en-US" sz="2400" dirty="0"/>
          </a:p>
          <a:p>
            <a:pPr marL="0" indent="0">
              <a:spcBef>
                <a:spcPts val="0"/>
              </a:spcBef>
              <a:buNone/>
              <a:defRPr/>
            </a:pPr>
            <a:endParaRPr lang="en-US" sz="24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659794788"/>
              </p:ext>
            </p:extLst>
          </p:nvPr>
        </p:nvGraphicFramePr>
        <p:xfrm>
          <a:off x="787396" y="5869781"/>
          <a:ext cx="7416808" cy="236220"/>
        </p:xfrm>
        <a:graphic>
          <a:graphicData uri="http://schemas.openxmlformats.org/drawingml/2006/table">
            <a:tbl>
              <a:tblPr firstRow="1" bandRow="1">
                <a:tableStyleId>{5C22544A-7EE6-4342-B048-85BDC9FD1C3A}</a:tableStyleId>
              </a:tblPr>
              <a:tblGrid>
                <a:gridCol w="927101">
                  <a:extLst>
                    <a:ext uri="{9D8B030D-6E8A-4147-A177-3AD203B41FA5}"/>
                  </a:extLst>
                </a:gridCol>
                <a:gridCol w="927101">
                  <a:extLst>
                    <a:ext uri="{9D8B030D-6E8A-4147-A177-3AD203B41FA5}"/>
                  </a:extLst>
                </a:gridCol>
                <a:gridCol w="927101">
                  <a:extLst>
                    <a:ext uri="{9D8B030D-6E8A-4147-A177-3AD203B41FA5}"/>
                  </a:extLst>
                </a:gridCol>
                <a:gridCol w="927101">
                  <a:extLst>
                    <a:ext uri="{9D8B030D-6E8A-4147-A177-3AD203B41FA5}"/>
                  </a:extLst>
                </a:gridCol>
                <a:gridCol w="927101">
                  <a:extLst>
                    <a:ext uri="{9D8B030D-6E8A-4147-A177-3AD203B41FA5}"/>
                  </a:extLst>
                </a:gridCol>
                <a:gridCol w="927101">
                  <a:extLst>
                    <a:ext uri="{9D8B030D-6E8A-4147-A177-3AD203B41FA5}"/>
                  </a:extLst>
                </a:gridCol>
                <a:gridCol w="927101">
                  <a:extLst>
                    <a:ext uri="{9D8B030D-6E8A-4147-A177-3AD203B41FA5}"/>
                  </a:extLst>
                </a:gridCol>
                <a:gridCol w="927101">
                  <a:extLst>
                    <a:ext uri="{9D8B030D-6E8A-4147-A177-3AD203B41FA5}"/>
                  </a:extLst>
                </a:gridCol>
              </a:tblGrid>
              <a:tr h="228600">
                <a:tc>
                  <a:txBody>
                    <a:bodyPr/>
                    <a:lstStyle/>
                    <a:p>
                      <a:pPr algn="ctr"/>
                      <a:r>
                        <a:rPr lang="en-US" sz="1100" b="1" baseline="0" dirty="0" smtClean="0">
                          <a:solidFill>
                            <a:schemeClr val="tx1"/>
                          </a:solidFill>
                        </a:rPr>
                        <a:t>1</a:t>
                      </a:r>
                      <a:endParaRPr lang="en-US" sz="1100" b="1" baseline="0" dirty="0">
                        <a:solidFill>
                          <a:schemeClr val="tx1"/>
                        </a:solidFill>
                      </a:endParaRPr>
                    </a:p>
                  </a:txBody>
                  <a:tcPr marL="68580" marR="68580" marT="34290" marB="34290"/>
                </a:tc>
                <a:tc>
                  <a:txBody>
                    <a:bodyPr/>
                    <a:lstStyle/>
                    <a:p>
                      <a:pPr algn="ctr"/>
                      <a:r>
                        <a:rPr lang="en-US" sz="1100" b="1" baseline="0" dirty="0" smtClean="0">
                          <a:solidFill>
                            <a:schemeClr val="tx1"/>
                          </a:solidFill>
                        </a:rPr>
                        <a:t>2</a:t>
                      </a:r>
                      <a:endParaRPr lang="en-US" sz="1100" b="1" baseline="0" dirty="0">
                        <a:solidFill>
                          <a:schemeClr val="tx1"/>
                        </a:solidFill>
                      </a:endParaRPr>
                    </a:p>
                  </a:txBody>
                  <a:tcPr marL="68580" marR="68580" marT="34290" marB="34290">
                    <a:solidFill>
                      <a:schemeClr val="accent3"/>
                    </a:solidFill>
                  </a:tcPr>
                </a:tc>
                <a:tc>
                  <a:txBody>
                    <a:bodyPr/>
                    <a:lstStyle/>
                    <a:p>
                      <a:pPr algn="ctr"/>
                      <a:r>
                        <a:rPr lang="en-US" sz="1100" b="1" baseline="0" dirty="0" smtClean="0">
                          <a:solidFill>
                            <a:schemeClr val="tx1"/>
                          </a:solidFill>
                        </a:rPr>
                        <a:t>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dirty="0" smtClean="0">
                          <a:solidFill>
                            <a:schemeClr val="tx1"/>
                          </a:solidFill>
                        </a:rPr>
                        <a:t>4</a:t>
                      </a:r>
                      <a:endParaRPr lang="en-US" sz="1100" b="1" baseline="0" dirty="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dirty="0" smtClean="0">
                          <a:solidFill>
                            <a:schemeClr val="tx1"/>
                          </a:solidFill>
                        </a:rPr>
                        <a:t>PASO 6</a:t>
                      </a:r>
                      <a:endParaRPr lang="en-US" sz="1100" b="1" baseline="0" dirty="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dirty="0" smtClean="0">
                          <a:solidFill>
                            <a:schemeClr val="tx1"/>
                          </a:solidFill>
                        </a:rPr>
                        <a:t>7</a:t>
                      </a:r>
                      <a:endParaRPr lang="en-US" sz="1100" b="1" baseline="0" dirty="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8</a:t>
                      </a:r>
                      <a:endParaRPr lang="en-US" sz="1100" b="1" baseline="0" dirty="0">
                        <a:solidFill>
                          <a:schemeClr val="tx1"/>
                        </a:solidFill>
                      </a:endParaRPr>
                    </a:p>
                  </a:txBody>
                  <a:tcPr marL="68580" marR="68580" marT="34290" marB="34290">
                    <a:solidFill>
                      <a:srgbClr val="D4669D"/>
                    </a:solidFill>
                  </a:tcPr>
                </a:tc>
                <a:extLst>
                  <a:ext uri="{0D108BD9-81ED-4DB2-BD59-A6C34878D82A}"/>
                </a:extLst>
              </a:tr>
            </a:tbl>
          </a:graphicData>
        </a:graphic>
      </p:graphicFrame>
      <p:sp>
        <p:nvSpPr>
          <p:cNvPr id="11" name="Oval 10"/>
          <p:cNvSpPr/>
          <p:nvPr/>
        </p:nvSpPr>
        <p:spPr>
          <a:xfrm>
            <a:off x="5577681" y="5775326"/>
            <a:ext cx="62865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Tree>
    <p:extLst>
      <p:ext uri="{BB962C8B-B14F-4D97-AF65-F5344CB8AC3E}">
        <p14:creationId xmlns:p14="http://schemas.microsoft.com/office/powerpoint/2010/main" val="14952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89" r="9376"/>
          <a:stretch/>
        </p:blipFill>
        <p:spPr bwMode="auto">
          <a:xfrm>
            <a:off x="7686865" y="3940810"/>
            <a:ext cx="1355535"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44500" y="1828801"/>
            <a:ext cx="7854950" cy="4394200"/>
          </a:xfrm>
        </p:spPr>
        <p:txBody>
          <a:bodyPr>
            <a:noAutofit/>
          </a:bodyPr>
          <a:lstStyle/>
          <a:p>
            <a:r>
              <a:rPr lang="es-ES" sz="2400" dirty="0"/>
              <a:t>¿</a:t>
            </a:r>
            <a:r>
              <a:rPr lang="x-none" sz="2400" dirty="0"/>
              <a:t>Tiene cobertura </a:t>
            </a:r>
            <a:r>
              <a:rPr lang="es-ES" sz="2400" dirty="0"/>
              <a:t>de salud </a:t>
            </a:r>
            <a:r>
              <a:rPr lang="x-none" sz="2400" dirty="0"/>
              <a:t>pero no sabe que hacer después?</a:t>
            </a:r>
          </a:p>
          <a:p>
            <a:r>
              <a:rPr lang="es-ES" sz="2400" dirty="0"/>
              <a:t>¿</a:t>
            </a:r>
            <a:r>
              <a:rPr lang="x-none" sz="2400" dirty="0"/>
              <a:t>Tiene dificultad explicando la diferencia entre el copago y el coseguro?</a:t>
            </a:r>
          </a:p>
          <a:p>
            <a:r>
              <a:rPr lang="es-ES" sz="2400" dirty="0"/>
              <a:t>¿</a:t>
            </a:r>
            <a:r>
              <a:rPr lang="x-none" sz="2400" dirty="0"/>
              <a:t>Sabe </a:t>
            </a:r>
            <a:r>
              <a:rPr lang="x-none" sz="2400" dirty="0" smtClean="0"/>
              <a:t>cu</a:t>
            </a:r>
            <a:r>
              <a:rPr lang="en-US" sz="2400" dirty="0" smtClean="0"/>
              <a:t>á</a:t>
            </a:r>
            <a:r>
              <a:rPr lang="x-none" sz="2400" dirty="0" smtClean="0"/>
              <a:t>les </a:t>
            </a:r>
            <a:r>
              <a:rPr lang="x-none" sz="2400" dirty="0"/>
              <a:t>servicios están cubiertos por su plan de salud?</a:t>
            </a:r>
          </a:p>
          <a:p>
            <a:r>
              <a:rPr lang="es-ES" sz="2400" dirty="0"/>
              <a:t>¿</a:t>
            </a:r>
            <a:r>
              <a:rPr lang="x-none" sz="2400" dirty="0"/>
              <a:t>Tiene seguro de salud pero no lo ha usado porque no est</a:t>
            </a:r>
            <a:r>
              <a:rPr lang="es-ES" sz="2400" dirty="0"/>
              <a:t>á</a:t>
            </a:r>
            <a:r>
              <a:rPr lang="x-none" sz="2400" dirty="0"/>
              <a:t> seguro de cu</a:t>
            </a:r>
            <a:r>
              <a:rPr lang="es-ES" sz="2400" dirty="0"/>
              <a:t>á</a:t>
            </a:r>
            <a:r>
              <a:rPr lang="x-none" sz="2400" dirty="0"/>
              <a:t>nto tendrá que pagar?</a:t>
            </a:r>
          </a:p>
          <a:p>
            <a:r>
              <a:rPr lang="es-ES" sz="2400" dirty="0"/>
              <a:t>¿</a:t>
            </a:r>
            <a:r>
              <a:rPr lang="x-none" sz="2400" dirty="0"/>
              <a:t>Quiere o tiene que ver </a:t>
            </a:r>
            <a:r>
              <a:rPr lang="es-ES" sz="2400" dirty="0"/>
              <a:t>a </a:t>
            </a:r>
            <a:r>
              <a:rPr lang="x-none" sz="2400" dirty="0"/>
              <a:t>un doctor, pero no sabe </a:t>
            </a:r>
            <a:r>
              <a:rPr lang="x-none" sz="2400" dirty="0" smtClean="0"/>
              <a:t>com</a:t>
            </a:r>
            <a:r>
              <a:rPr lang="en-US" sz="2400" dirty="0" smtClean="0"/>
              <a:t>ó</a:t>
            </a:r>
            <a:r>
              <a:rPr lang="x-none" sz="2400" dirty="0" smtClean="0"/>
              <a:t> </a:t>
            </a:r>
            <a:r>
              <a:rPr lang="x-none" sz="2400" dirty="0"/>
              <a:t>encontrar uno(a)?</a:t>
            </a:r>
          </a:p>
          <a:p>
            <a:r>
              <a:rPr lang="es-ES" sz="2400" dirty="0"/>
              <a:t>¿No se acuerda </a:t>
            </a:r>
            <a:r>
              <a:rPr lang="es-ES" sz="2400" dirty="0" smtClean="0"/>
              <a:t>cuándo </a:t>
            </a:r>
            <a:r>
              <a:rPr lang="es-ES" sz="2400" dirty="0"/>
              <a:t>tuvo su último examen médico, le tomaron la presión </a:t>
            </a:r>
            <a:r>
              <a:rPr lang="es-ES" sz="2400" dirty="0" smtClean="0"/>
              <a:t>arterial </a:t>
            </a:r>
            <a:r>
              <a:rPr lang="es-ES" sz="2400" dirty="0"/>
              <a:t>o le pusieron una vacuna</a:t>
            </a:r>
            <a:r>
              <a:rPr lang="x-none" sz="2400" dirty="0" smtClean="0"/>
              <a:t>?</a:t>
            </a:r>
            <a:endParaRPr lang="x-none" sz="2400" dirty="0"/>
          </a:p>
        </p:txBody>
      </p:sp>
      <p:sp>
        <p:nvSpPr>
          <p:cNvPr id="5" name="Title 4"/>
          <p:cNvSpPr>
            <a:spLocks noGrp="1"/>
          </p:cNvSpPr>
          <p:nvPr>
            <p:ph type="title"/>
          </p:nvPr>
        </p:nvSpPr>
        <p:spPr/>
        <p:txBody>
          <a:bodyPr/>
          <a:lstStyle/>
          <a:p>
            <a:pPr algn="ctr"/>
            <a:r>
              <a:rPr lang="es-ES_tradnl" b="1" dirty="0" smtClean="0">
                <a:latin typeface="Calibri" charset="0"/>
                <a:ea typeface="Calibri" charset="0"/>
                <a:cs typeface="Calibri" charset="0"/>
              </a:rPr>
              <a:t>Actividad</a:t>
            </a:r>
            <a:r>
              <a:rPr lang="en-US" b="1" dirty="0" smtClean="0">
                <a:latin typeface="Calibri" charset="0"/>
                <a:ea typeface="Calibri" charset="0"/>
                <a:cs typeface="Calibri" charset="0"/>
              </a:rPr>
              <a:t> para romper el </a:t>
            </a:r>
            <a:r>
              <a:rPr lang="es-ES_tradnl" b="1" dirty="0" smtClean="0">
                <a:latin typeface="Calibri" charset="0"/>
                <a:ea typeface="Calibri" charset="0"/>
                <a:cs typeface="Calibri" charset="0"/>
              </a:rPr>
              <a:t>hielo</a:t>
            </a:r>
            <a:endParaRPr lang="es-ES_tradnl" b="1" dirty="0">
              <a:latin typeface="Calibri" charset="0"/>
              <a:ea typeface="Calibri" charset="0"/>
              <a:cs typeface="Calibri" charset="0"/>
            </a:endParaRPr>
          </a:p>
        </p:txBody>
      </p:sp>
      <p:sp>
        <p:nvSpPr>
          <p:cNvPr id="3" name="Slide Number Placeholder 2"/>
          <p:cNvSpPr>
            <a:spLocks noGrp="1"/>
          </p:cNvSpPr>
          <p:nvPr>
            <p:ph type="sldNum" sz="quarter" idx="4294967295"/>
          </p:nvPr>
        </p:nvSpPr>
        <p:spPr>
          <a:xfrm>
            <a:off x="8299450" y="5588000"/>
            <a:ext cx="742950" cy="273050"/>
          </a:xfrm>
          <a:prstGeom prst="rect">
            <a:avLst/>
          </a:prstGeom>
        </p:spPr>
        <p:txBody>
          <a:bodyPr/>
          <a:lstStyle/>
          <a:p>
            <a:fld id="{196C446A-2CEA-4609-9260-FD82B1543F26}"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099925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1947069"/>
            <a:ext cx="1188244" cy="110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4" name="Title 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b="1" dirty="0">
                <a:latin typeface="Calibri" charset="0"/>
                <a:ea typeface="Calibri" charset="0"/>
                <a:cs typeface="Calibri" charset="0"/>
              </a:rPr>
              <a:t>Paso 7: </a:t>
            </a:r>
            <a:r>
              <a:rPr lang="en-US" altLang="en-US" b="1" dirty="0" err="1" smtClean="0">
                <a:latin typeface="Calibri" charset="0"/>
                <a:ea typeface="Calibri" charset="0"/>
                <a:cs typeface="Calibri" charset="0"/>
              </a:rPr>
              <a:t>Decida</a:t>
            </a:r>
            <a:r>
              <a:rPr lang="en-US" altLang="en-US" b="1" dirty="0" smtClean="0">
                <a:latin typeface="Calibri" charset="0"/>
                <a:ea typeface="Calibri" charset="0"/>
                <a:cs typeface="Calibri" charset="0"/>
              </a:rPr>
              <a:t> </a:t>
            </a:r>
            <a:r>
              <a:rPr lang="en-US" altLang="en-US" b="1" dirty="0" err="1">
                <a:latin typeface="Calibri" charset="0"/>
                <a:ea typeface="Calibri" charset="0"/>
                <a:cs typeface="Calibri" charset="0"/>
              </a:rPr>
              <a:t>si</a:t>
            </a:r>
            <a:r>
              <a:rPr lang="en-US" altLang="en-US" b="1" dirty="0">
                <a:latin typeface="Calibri" charset="0"/>
                <a:ea typeface="Calibri" charset="0"/>
                <a:cs typeface="Calibri" charset="0"/>
              </a:rPr>
              <a:t> </a:t>
            </a:r>
            <a:r>
              <a:rPr lang="en-US" altLang="en-US" b="1" dirty="0" err="1">
                <a:latin typeface="Calibri" charset="0"/>
                <a:ea typeface="Calibri" charset="0"/>
                <a:cs typeface="Calibri" charset="0"/>
              </a:rPr>
              <a:t>su</a:t>
            </a:r>
            <a:r>
              <a:rPr lang="en-US" altLang="en-US" b="1" dirty="0">
                <a:latin typeface="Calibri" charset="0"/>
                <a:ea typeface="Calibri" charset="0"/>
                <a:cs typeface="Calibri" charset="0"/>
              </a:rPr>
              <a:t> </a:t>
            </a:r>
            <a:r>
              <a:rPr lang="en-US" altLang="en-US" b="1" dirty="0" err="1">
                <a:latin typeface="Calibri" charset="0"/>
                <a:ea typeface="Calibri" charset="0"/>
                <a:cs typeface="Calibri" charset="0"/>
              </a:rPr>
              <a:t>proveedor</a:t>
            </a:r>
            <a:r>
              <a:rPr lang="en-US" altLang="en-US" b="1" dirty="0">
                <a:latin typeface="Calibri" charset="0"/>
                <a:ea typeface="Calibri" charset="0"/>
                <a:cs typeface="Calibri" charset="0"/>
              </a:rPr>
              <a:t> </a:t>
            </a:r>
            <a:r>
              <a:rPr lang="en-US" altLang="en-US" b="1" dirty="0" err="1">
                <a:latin typeface="Calibri" charset="0"/>
                <a:ea typeface="Calibri" charset="0"/>
                <a:cs typeface="Calibri" charset="0"/>
              </a:rPr>
              <a:t>es</a:t>
            </a:r>
            <a:r>
              <a:rPr lang="en-US" altLang="en-US" b="1" dirty="0">
                <a:latin typeface="Calibri" charset="0"/>
                <a:ea typeface="Calibri" charset="0"/>
                <a:cs typeface="Calibri" charset="0"/>
              </a:rPr>
              <a:t> el </a:t>
            </a:r>
            <a:r>
              <a:rPr lang="en-US" altLang="en-US" b="1" dirty="0" err="1">
                <a:latin typeface="Calibri" charset="0"/>
                <a:ea typeface="Calibri" charset="0"/>
                <a:cs typeface="Calibri" charset="0"/>
              </a:rPr>
              <a:t>adecuado</a:t>
            </a:r>
            <a:endParaRPr lang="en-US" altLang="en-US" b="1" dirty="0">
              <a:latin typeface="Calibri" charset="0"/>
              <a:ea typeface="Calibri" charset="0"/>
              <a:cs typeface="Calibri" charset="0"/>
            </a:endParaRPr>
          </a:p>
        </p:txBody>
      </p:sp>
      <p:sp>
        <p:nvSpPr>
          <p:cNvPr id="54275" name="Slide Number Placeholder 4"/>
          <p:cNvSpPr>
            <a:spLocks noGrp="1"/>
          </p:cNvSpPr>
          <p:nvPr>
            <p:ph type="sldNum" sz="quarter" idx="4294967295"/>
          </p:nvPr>
        </p:nvSpPr>
        <p:spPr bwMode="auto">
          <a:xfrm>
            <a:off x="7829550" y="5993606"/>
            <a:ext cx="7429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charset="0"/>
              <a:buChar char="•"/>
              <a:defRPr sz="2100">
                <a:solidFill>
                  <a:schemeClr val="tx1"/>
                </a:solidFill>
                <a:latin typeface="Calibri" charset="0"/>
              </a:defRPr>
            </a:lvl1pPr>
            <a:lvl2pPr marL="557213" indent="-214313">
              <a:lnSpc>
                <a:spcPct val="90000"/>
              </a:lnSpc>
              <a:spcBef>
                <a:spcPts val="375"/>
              </a:spcBef>
              <a:buFont typeface="Arial" charset="0"/>
              <a:buChar char="•"/>
              <a:defRPr sz="1800">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a:solidFill>
                  <a:schemeClr val="tx1"/>
                </a:solidFill>
                <a:latin typeface="Calibri" charset="0"/>
              </a:defRPr>
            </a:lvl4pPr>
            <a:lvl5pPr marL="1543050" indent="-171450">
              <a:lnSpc>
                <a:spcPct val="90000"/>
              </a:lnSpc>
              <a:spcBef>
                <a:spcPts val="375"/>
              </a:spcBef>
              <a:buFont typeface="Arial" charset="0"/>
              <a:buChar char="•"/>
              <a:defRPr>
                <a:solidFill>
                  <a:schemeClr val="tx1"/>
                </a:solidFill>
                <a:latin typeface="Calibri" charset="0"/>
              </a:defRPr>
            </a:lvl5pPr>
            <a:lvl6pPr marL="1885950" indent="-171450" eaLnBrk="0" fontAlgn="base" hangingPunct="0">
              <a:lnSpc>
                <a:spcPct val="90000"/>
              </a:lnSpc>
              <a:spcBef>
                <a:spcPts val="375"/>
              </a:spcBef>
              <a:spcAft>
                <a:spcPct val="0"/>
              </a:spcAft>
              <a:buFont typeface="Arial" charset="0"/>
              <a:buChar char="•"/>
              <a:defRPr>
                <a:solidFill>
                  <a:schemeClr val="tx1"/>
                </a:solidFill>
                <a:latin typeface="Calibri" charset="0"/>
              </a:defRPr>
            </a:lvl6pPr>
            <a:lvl7pPr marL="2228850" indent="-171450" eaLnBrk="0" fontAlgn="base" hangingPunct="0">
              <a:lnSpc>
                <a:spcPct val="90000"/>
              </a:lnSpc>
              <a:spcBef>
                <a:spcPts val="375"/>
              </a:spcBef>
              <a:spcAft>
                <a:spcPct val="0"/>
              </a:spcAft>
              <a:buFont typeface="Arial" charset="0"/>
              <a:buChar char="•"/>
              <a:defRPr>
                <a:solidFill>
                  <a:schemeClr val="tx1"/>
                </a:solidFill>
                <a:latin typeface="Calibri" charset="0"/>
              </a:defRPr>
            </a:lvl7pPr>
            <a:lvl8pPr marL="2571750" indent="-171450" eaLnBrk="0" fontAlgn="base" hangingPunct="0">
              <a:lnSpc>
                <a:spcPct val="90000"/>
              </a:lnSpc>
              <a:spcBef>
                <a:spcPts val="375"/>
              </a:spcBef>
              <a:spcAft>
                <a:spcPct val="0"/>
              </a:spcAft>
              <a:buFont typeface="Arial" charset="0"/>
              <a:buChar char="•"/>
              <a:defRPr>
                <a:solidFill>
                  <a:schemeClr val="tx1"/>
                </a:solidFill>
                <a:latin typeface="Calibri" charset="0"/>
              </a:defRPr>
            </a:lvl8pPr>
            <a:lvl9pPr marL="2914650" indent="-171450" eaLnBrk="0" fontAlgn="base" hangingPunct="0">
              <a:lnSpc>
                <a:spcPct val="90000"/>
              </a:lnSpc>
              <a:spcBef>
                <a:spcPts val="375"/>
              </a:spcBef>
              <a:spcAft>
                <a:spcPct val="0"/>
              </a:spcAft>
              <a:buFont typeface="Arial" charset="0"/>
              <a:buChar char="•"/>
              <a:defRPr>
                <a:solidFill>
                  <a:schemeClr val="tx1"/>
                </a:solidFill>
                <a:latin typeface="Calibri" charset="0"/>
              </a:defRPr>
            </a:lvl9pPr>
          </a:lstStyle>
          <a:p>
            <a:pPr fontAlgn="base">
              <a:lnSpc>
                <a:spcPct val="100000"/>
              </a:lnSpc>
              <a:spcBef>
                <a:spcPct val="0"/>
              </a:spcBef>
              <a:spcAft>
                <a:spcPct val="0"/>
              </a:spcAft>
              <a:buFontTx/>
              <a:buNone/>
            </a:pPr>
            <a:fld id="{98DF27E3-F631-9D4B-9D21-BF54B7CC4C7A}" type="slidenum">
              <a:rPr lang="en-US" altLang="en-US" sz="900">
                <a:solidFill>
                  <a:srgbClr val="898989"/>
                </a:solidFill>
              </a:rPr>
              <a:pPr fontAlgn="base">
                <a:lnSpc>
                  <a:spcPct val="100000"/>
                </a:lnSpc>
                <a:spcBef>
                  <a:spcPct val="0"/>
                </a:spcBef>
                <a:spcAft>
                  <a:spcPct val="0"/>
                </a:spcAft>
                <a:buFontTx/>
                <a:buNone/>
              </a:pPr>
              <a:t>20</a:t>
            </a:fld>
            <a:endParaRPr lang="en-US" altLang="en-US" sz="900">
              <a:solidFill>
                <a:srgbClr val="898989"/>
              </a:solidFill>
            </a:endParaRPr>
          </a:p>
        </p:txBody>
      </p:sp>
      <p:sp>
        <p:nvSpPr>
          <p:cNvPr id="9" name="Content Placeholder 2"/>
          <p:cNvSpPr txBox="1">
            <a:spLocks/>
          </p:cNvSpPr>
          <p:nvPr/>
        </p:nvSpPr>
        <p:spPr>
          <a:xfrm>
            <a:off x="381000" y="1827607"/>
            <a:ext cx="7423150" cy="39659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x-none" sz="2400" dirty="0"/>
              <a:t>Encontrar a un proveedor de salud en el que pueda confiar y con el que pueda comunicarse es importante</a:t>
            </a:r>
          </a:p>
          <a:p>
            <a:pPr>
              <a:defRPr/>
            </a:pPr>
            <a:r>
              <a:rPr lang="x-none" sz="2400" dirty="0"/>
              <a:t>Preguntas claves para hacer: </a:t>
            </a:r>
          </a:p>
          <a:p>
            <a:pPr lvl="1">
              <a:defRPr/>
            </a:pPr>
            <a:r>
              <a:rPr lang="en-US" sz="2400" dirty="0"/>
              <a:t>¿</a:t>
            </a:r>
            <a:r>
              <a:rPr lang="x-none" sz="2400" dirty="0"/>
              <a:t>Puede trabajar con este proveedor al largo plazo?</a:t>
            </a:r>
          </a:p>
          <a:p>
            <a:pPr lvl="1">
              <a:defRPr/>
            </a:pPr>
            <a:r>
              <a:rPr lang="en-US" sz="2400" dirty="0"/>
              <a:t>¿</a:t>
            </a:r>
            <a:r>
              <a:rPr lang="x-none" sz="2400" dirty="0"/>
              <a:t>Sintió que fue escuchado(a) y que sus problemas de salud fueron abordad</a:t>
            </a:r>
            <a:r>
              <a:rPr lang="en-US" sz="2400" dirty="0"/>
              <a:t>o</a:t>
            </a:r>
            <a:r>
              <a:rPr lang="x-none" sz="2400" dirty="0"/>
              <a:t>s?</a:t>
            </a:r>
          </a:p>
          <a:p>
            <a:pPr lvl="1">
              <a:defRPr/>
            </a:pPr>
            <a:r>
              <a:rPr lang="en-US" sz="2400" dirty="0"/>
              <a:t>¿</a:t>
            </a:r>
            <a:r>
              <a:rPr lang="x-none" sz="2400" dirty="0"/>
              <a:t>Sintió que su proveedor de salud y su equipo le dieron un trato justo</a:t>
            </a:r>
            <a:r>
              <a:rPr lang="x-none" sz="2400" dirty="0" smtClean="0"/>
              <a:t>?</a:t>
            </a:r>
            <a:endParaRPr lang="en-US" sz="2400" dirty="0">
              <a:solidFill>
                <a:prstClr val="black"/>
              </a:solidFill>
            </a:endParaRPr>
          </a:p>
          <a:p>
            <a:pPr marL="0" indent="0">
              <a:buNone/>
              <a:defRPr/>
            </a:pPr>
            <a:endParaRPr lang="en-US" sz="24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041529156"/>
              </p:ext>
            </p:extLst>
          </p:nvPr>
        </p:nvGraphicFramePr>
        <p:xfrm>
          <a:off x="774700" y="5818981"/>
          <a:ext cx="7391400" cy="236220"/>
        </p:xfrm>
        <a:graphic>
          <a:graphicData uri="http://schemas.openxmlformats.org/drawingml/2006/table">
            <a:tbl>
              <a:tblPr firstRow="1" bandRow="1">
                <a:tableStyleId>{5C22544A-7EE6-4342-B048-85BDC9FD1C3A}</a:tableStyleId>
              </a:tblPr>
              <a:tblGrid>
                <a:gridCol w="923925">
                  <a:extLst>
                    <a:ext uri="{9D8B030D-6E8A-4147-A177-3AD203B41FA5}"/>
                  </a:extLst>
                </a:gridCol>
                <a:gridCol w="923925">
                  <a:extLst>
                    <a:ext uri="{9D8B030D-6E8A-4147-A177-3AD203B41FA5}"/>
                  </a:extLst>
                </a:gridCol>
                <a:gridCol w="923925">
                  <a:extLst>
                    <a:ext uri="{9D8B030D-6E8A-4147-A177-3AD203B41FA5}"/>
                  </a:extLst>
                </a:gridCol>
                <a:gridCol w="923925">
                  <a:extLst>
                    <a:ext uri="{9D8B030D-6E8A-4147-A177-3AD203B41FA5}"/>
                  </a:extLst>
                </a:gridCol>
                <a:gridCol w="923925">
                  <a:extLst>
                    <a:ext uri="{9D8B030D-6E8A-4147-A177-3AD203B41FA5}"/>
                  </a:extLst>
                </a:gridCol>
                <a:gridCol w="923925">
                  <a:extLst>
                    <a:ext uri="{9D8B030D-6E8A-4147-A177-3AD203B41FA5}"/>
                  </a:extLst>
                </a:gridCol>
                <a:gridCol w="923925">
                  <a:extLst>
                    <a:ext uri="{9D8B030D-6E8A-4147-A177-3AD203B41FA5}"/>
                  </a:extLst>
                </a:gridCol>
                <a:gridCol w="923925">
                  <a:extLst>
                    <a:ext uri="{9D8B030D-6E8A-4147-A177-3AD203B41FA5}"/>
                  </a:extLst>
                </a:gridCol>
              </a:tblGrid>
              <a:tr h="228600">
                <a:tc>
                  <a:txBody>
                    <a:bodyPr/>
                    <a:lstStyle/>
                    <a:p>
                      <a:pPr algn="ctr"/>
                      <a:r>
                        <a:rPr lang="en-US" sz="1100" b="1" baseline="0" dirty="0" smtClean="0">
                          <a:solidFill>
                            <a:schemeClr val="tx1"/>
                          </a:solidFill>
                        </a:rPr>
                        <a:t>1</a:t>
                      </a:r>
                      <a:endParaRPr lang="en-US" sz="1100" b="1" baseline="0" dirty="0">
                        <a:solidFill>
                          <a:schemeClr val="tx1"/>
                        </a:solidFill>
                      </a:endParaRPr>
                    </a:p>
                  </a:txBody>
                  <a:tcPr marL="68580" marR="68580" marT="34290" marB="34290"/>
                </a:tc>
                <a:tc>
                  <a:txBody>
                    <a:bodyPr/>
                    <a:lstStyle/>
                    <a:p>
                      <a:pPr algn="ctr"/>
                      <a:r>
                        <a:rPr lang="en-US" sz="1100" b="1" baseline="0" dirty="0" smtClean="0">
                          <a:solidFill>
                            <a:schemeClr val="tx1"/>
                          </a:solidFill>
                        </a:rPr>
                        <a:t>2</a:t>
                      </a:r>
                      <a:endParaRPr lang="en-US" sz="1100" b="1" baseline="0" dirty="0">
                        <a:solidFill>
                          <a:schemeClr val="tx1"/>
                        </a:solidFill>
                      </a:endParaRPr>
                    </a:p>
                  </a:txBody>
                  <a:tcPr marL="68580" marR="68580" marT="34290" marB="34290">
                    <a:solidFill>
                      <a:schemeClr val="accent3"/>
                    </a:solidFill>
                  </a:tcPr>
                </a:tc>
                <a:tc>
                  <a:txBody>
                    <a:bodyPr/>
                    <a:lstStyle/>
                    <a:p>
                      <a:pPr algn="ctr"/>
                      <a:r>
                        <a:rPr lang="en-US" sz="1100" b="1" baseline="0" dirty="0" smtClean="0">
                          <a:solidFill>
                            <a:schemeClr val="tx1"/>
                          </a:solidFill>
                        </a:rPr>
                        <a:t>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dirty="0" smtClean="0">
                          <a:solidFill>
                            <a:schemeClr val="tx1"/>
                          </a:solidFill>
                        </a:rPr>
                        <a:t>4</a:t>
                      </a:r>
                      <a:endParaRPr lang="en-US" sz="1100" b="1" baseline="0" dirty="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dirty="0" smtClean="0">
                          <a:solidFill>
                            <a:schemeClr val="tx1"/>
                          </a:solidFill>
                        </a:rPr>
                        <a:t>6</a:t>
                      </a:r>
                      <a:endParaRPr lang="en-US" sz="1100" b="1" baseline="0" dirty="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dirty="0" smtClean="0">
                          <a:solidFill>
                            <a:schemeClr val="tx1"/>
                          </a:solidFill>
                        </a:rPr>
                        <a:t>PASO 7</a:t>
                      </a:r>
                      <a:endParaRPr lang="en-US" sz="1100" b="1" baseline="0" dirty="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8</a:t>
                      </a:r>
                      <a:endParaRPr lang="en-US" sz="1100" b="1" baseline="0" dirty="0">
                        <a:solidFill>
                          <a:schemeClr val="tx1"/>
                        </a:solidFill>
                      </a:endParaRPr>
                    </a:p>
                  </a:txBody>
                  <a:tcPr marL="68580" marR="68580" marT="34290" marB="34290">
                    <a:solidFill>
                      <a:srgbClr val="D4669D"/>
                    </a:solidFill>
                  </a:tcPr>
                </a:tc>
                <a:extLst>
                  <a:ext uri="{0D108BD9-81ED-4DB2-BD59-A6C34878D82A}"/>
                </a:extLst>
              </a:tr>
            </a:tbl>
          </a:graphicData>
        </a:graphic>
      </p:graphicFrame>
      <p:sp>
        <p:nvSpPr>
          <p:cNvPr id="11" name="Oval 10"/>
          <p:cNvSpPr/>
          <p:nvPr/>
        </p:nvSpPr>
        <p:spPr>
          <a:xfrm>
            <a:off x="6451600" y="5726351"/>
            <a:ext cx="62865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Tree>
    <p:extLst>
      <p:ext uri="{BB962C8B-B14F-4D97-AF65-F5344CB8AC3E}">
        <p14:creationId xmlns:p14="http://schemas.microsoft.com/office/powerpoint/2010/main" val="1463340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095" y="1642577"/>
            <a:ext cx="1140405" cy="109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b="1" dirty="0" smtClean="0">
                <a:latin typeface="Calibri" charset="0"/>
                <a:ea typeface="Calibri" charset="0"/>
                <a:cs typeface="Calibri" charset="0"/>
              </a:rPr>
              <a:t>Paso 8: </a:t>
            </a:r>
            <a:r>
              <a:rPr lang="en-US" b="1" dirty="0" err="1" smtClean="0">
                <a:latin typeface="Calibri" charset="0"/>
                <a:ea typeface="Calibri" charset="0"/>
                <a:cs typeface="Calibri" charset="0"/>
              </a:rPr>
              <a:t>Próximos</a:t>
            </a:r>
            <a:r>
              <a:rPr lang="en-US" b="1" dirty="0" smtClean="0">
                <a:latin typeface="Calibri" charset="0"/>
                <a:ea typeface="Calibri" charset="0"/>
                <a:cs typeface="Calibri" charset="0"/>
              </a:rPr>
              <a:t> </a:t>
            </a:r>
            <a:r>
              <a:rPr lang="en-US" b="1" dirty="0" err="1" smtClean="0">
                <a:latin typeface="Calibri" charset="0"/>
                <a:ea typeface="Calibri" charset="0"/>
                <a:cs typeface="Calibri" charset="0"/>
              </a:rPr>
              <a:t>pasos</a:t>
            </a:r>
            <a:r>
              <a:rPr lang="en-US" b="1" dirty="0" smtClean="0">
                <a:latin typeface="Calibri" charset="0"/>
                <a:ea typeface="Calibri" charset="0"/>
                <a:cs typeface="Calibri" charset="0"/>
              </a:rPr>
              <a:t> </a:t>
            </a:r>
            <a:r>
              <a:rPr lang="en-US" b="1" dirty="0" err="1" smtClean="0">
                <a:latin typeface="Calibri" charset="0"/>
                <a:ea typeface="Calibri" charset="0"/>
                <a:cs typeface="Calibri" charset="0"/>
              </a:rPr>
              <a:t>después</a:t>
            </a:r>
            <a:r>
              <a:rPr lang="en-US" b="1" dirty="0" smtClean="0">
                <a:latin typeface="Calibri" charset="0"/>
                <a:ea typeface="Calibri" charset="0"/>
                <a:cs typeface="Calibri" charset="0"/>
              </a:rPr>
              <a:t> de </a:t>
            </a:r>
            <a:br>
              <a:rPr lang="en-US" b="1" dirty="0" smtClean="0">
                <a:latin typeface="Calibri" charset="0"/>
                <a:ea typeface="Calibri" charset="0"/>
                <a:cs typeface="Calibri" charset="0"/>
              </a:rPr>
            </a:br>
            <a:r>
              <a:rPr lang="en-US" b="1" dirty="0" err="1" smtClean="0">
                <a:latin typeface="Calibri" charset="0"/>
                <a:ea typeface="Calibri" charset="0"/>
                <a:cs typeface="Calibri" charset="0"/>
              </a:rPr>
              <a:t>su</a:t>
            </a:r>
            <a:r>
              <a:rPr lang="en-US" b="1" dirty="0" smtClean="0">
                <a:latin typeface="Calibri" charset="0"/>
                <a:ea typeface="Calibri" charset="0"/>
                <a:cs typeface="Calibri" charset="0"/>
              </a:rPr>
              <a:t> </a:t>
            </a:r>
            <a:r>
              <a:rPr lang="en-US" b="1" dirty="0" err="1" smtClean="0">
                <a:latin typeface="Calibri" charset="0"/>
                <a:ea typeface="Calibri" charset="0"/>
                <a:cs typeface="Calibri" charset="0"/>
              </a:rPr>
              <a:t>cita</a:t>
            </a:r>
            <a:r>
              <a:rPr lang="en-US" b="1" dirty="0" smtClean="0">
                <a:latin typeface="Calibri" charset="0"/>
                <a:ea typeface="Calibri" charset="0"/>
                <a:cs typeface="Calibri" charset="0"/>
              </a:rPr>
              <a:t> </a:t>
            </a:r>
            <a:endParaRPr lang="en-US" b="1" dirty="0">
              <a:latin typeface="Calibri" charset="0"/>
              <a:ea typeface="Calibri" charset="0"/>
              <a:cs typeface="Calibri" charset="0"/>
            </a:endParaRPr>
          </a:p>
        </p:txBody>
      </p:sp>
      <p:sp>
        <p:nvSpPr>
          <p:cNvPr id="5" name="Slide Number Placeholder 4"/>
          <p:cNvSpPr>
            <a:spLocks noGrp="1"/>
          </p:cNvSpPr>
          <p:nvPr>
            <p:ph type="sldNum" sz="quarter" idx="4294967295"/>
          </p:nvPr>
        </p:nvSpPr>
        <p:spPr>
          <a:xfrm>
            <a:off x="8147050" y="5703570"/>
            <a:ext cx="742950" cy="391160"/>
          </a:xfrm>
          <a:prstGeom prst="rect">
            <a:avLst/>
          </a:prstGeom>
        </p:spPr>
        <p:txBody>
          <a:bodyPr/>
          <a:lstStyle/>
          <a:p>
            <a:fld id="{196C446A-2CEA-4609-9260-FD82B1543F26}" type="slidenum">
              <a:rPr lang="en-US" smtClean="0">
                <a:solidFill>
                  <a:prstClr val="black">
                    <a:tint val="75000"/>
                  </a:prstClr>
                </a:solidFill>
              </a:rPr>
              <a:pPr/>
              <a:t>21</a:t>
            </a:fld>
            <a:endParaRPr lang="en-US" dirty="0">
              <a:solidFill>
                <a:prstClr val="black">
                  <a:tint val="75000"/>
                </a:prstClr>
              </a:solidFill>
            </a:endParaRPr>
          </a:p>
        </p:txBody>
      </p:sp>
      <p:sp>
        <p:nvSpPr>
          <p:cNvPr id="9" name="Content Placeholder 2"/>
          <p:cNvSpPr txBox="1">
            <a:spLocks/>
          </p:cNvSpPr>
          <p:nvPr/>
        </p:nvSpPr>
        <p:spPr>
          <a:xfrm>
            <a:off x="355600" y="1692107"/>
            <a:ext cx="7670798" cy="461471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200" dirty="0" err="1">
                <a:solidFill>
                  <a:prstClr val="black"/>
                </a:solidFill>
              </a:rPr>
              <a:t>Escriba</a:t>
            </a:r>
            <a:r>
              <a:rPr lang="en-US" sz="2200" dirty="0">
                <a:solidFill>
                  <a:prstClr val="black"/>
                </a:solidFill>
              </a:rPr>
              <a:t> las </a:t>
            </a:r>
            <a:r>
              <a:rPr lang="en-US" sz="2200" dirty="0" err="1">
                <a:solidFill>
                  <a:prstClr val="black"/>
                </a:solidFill>
              </a:rPr>
              <a:t>instrucciones</a:t>
            </a:r>
            <a:r>
              <a:rPr lang="en-US" sz="2200" dirty="0">
                <a:solidFill>
                  <a:prstClr val="black"/>
                </a:solidFill>
              </a:rPr>
              <a:t> y los </a:t>
            </a:r>
            <a:r>
              <a:rPr lang="en-US" sz="2200" dirty="0" err="1">
                <a:solidFill>
                  <a:prstClr val="black"/>
                </a:solidFill>
              </a:rPr>
              <a:t>consejos</a:t>
            </a:r>
            <a:r>
              <a:rPr lang="en-US" sz="2200" dirty="0">
                <a:solidFill>
                  <a:prstClr val="black"/>
                </a:solidFill>
              </a:rPr>
              <a:t> de </a:t>
            </a:r>
            <a:r>
              <a:rPr lang="en-US" sz="2200" dirty="0" err="1">
                <a:solidFill>
                  <a:prstClr val="black"/>
                </a:solidFill>
              </a:rPr>
              <a:t>su</a:t>
            </a:r>
            <a:r>
              <a:rPr lang="en-US" sz="2200" dirty="0">
                <a:solidFill>
                  <a:prstClr val="black"/>
                </a:solidFill>
              </a:rPr>
              <a:t> </a:t>
            </a:r>
            <a:r>
              <a:rPr lang="en-US" sz="2200" dirty="0" err="1">
                <a:solidFill>
                  <a:prstClr val="black"/>
                </a:solidFill>
              </a:rPr>
              <a:t>proveedor</a:t>
            </a:r>
            <a:r>
              <a:rPr lang="en-US" sz="2200" dirty="0">
                <a:solidFill>
                  <a:prstClr val="black"/>
                </a:solidFill>
              </a:rPr>
              <a:t> para </a:t>
            </a:r>
            <a:r>
              <a:rPr lang="en-US" sz="2200" dirty="0" err="1">
                <a:solidFill>
                  <a:prstClr val="black"/>
                </a:solidFill>
              </a:rPr>
              <a:t>llevar</a:t>
            </a:r>
            <a:r>
              <a:rPr lang="en-US" sz="2200" dirty="0">
                <a:solidFill>
                  <a:prstClr val="black"/>
                </a:solidFill>
              </a:rPr>
              <a:t> </a:t>
            </a:r>
            <a:r>
              <a:rPr lang="en-US" sz="2200" dirty="0" err="1" smtClean="0">
                <a:solidFill>
                  <a:prstClr val="black"/>
                </a:solidFill>
              </a:rPr>
              <a:t>una</a:t>
            </a:r>
            <a:r>
              <a:rPr lang="en-US" sz="2200" dirty="0" smtClean="0">
                <a:solidFill>
                  <a:prstClr val="black"/>
                </a:solidFill>
              </a:rPr>
              <a:t> </a:t>
            </a:r>
            <a:r>
              <a:rPr lang="en-US" sz="2200" dirty="0" err="1">
                <a:solidFill>
                  <a:prstClr val="black"/>
                </a:solidFill>
              </a:rPr>
              <a:t>vida</a:t>
            </a:r>
            <a:r>
              <a:rPr lang="en-US" sz="2200" dirty="0">
                <a:solidFill>
                  <a:prstClr val="black"/>
                </a:solidFill>
              </a:rPr>
              <a:t> </a:t>
            </a:r>
            <a:r>
              <a:rPr lang="en-US" sz="2200" dirty="0" err="1">
                <a:solidFill>
                  <a:prstClr val="black"/>
                </a:solidFill>
              </a:rPr>
              <a:t>saludable</a:t>
            </a:r>
            <a:r>
              <a:rPr lang="en-US" sz="2200" dirty="0">
                <a:solidFill>
                  <a:prstClr val="black"/>
                </a:solidFill>
              </a:rPr>
              <a:t>. </a:t>
            </a:r>
            <a:endParaRPr lang="en-US" sz="2200" dirty="0" smtClean="0">
              <a:solidFill>
                <a:prstClr val="black"/>
              </a:solidFill>
            </a:endParaRPr>
          </a:p>
          <a:p>
            <a:pPr>
              <a:spcBef>
                <a:spcPts val="0"/>
              </a:spcBef>
            </a:pPr>
            <a:r>
              <a:rPr lang="en-US" sz="2200" dirty="0" err="1" smtClean="0">
                <a:solidFill>
                  <a:prstClr val="black"/>
                </a:solidFill>
              </a:rPr>
              <a:t>Planifique</a:t>
            </a:r>
            <a:r>
              <a:rPr lang="en-US" sz="2200" dirty="0" smtClean="0">
                <a:solidFill>
                  <a:prstClr val="black"/>
                </a:solidFill>
              </a:rPr>
              <a:t> </a:t>
            </a:r>
            <a:r>
              <a:rPr lang="en-US" sz="2200" dirty="0" err="1">
                <a:solidFill>
                  <a:prstClr val="black"/>
                </a:solidFill>
              </a:rPr>
              <a:t>su</a:t>
            </a:r>
            <a:r>
              <a:rPr lang="en-US" sz="2200" dirty="0">
                <a:solidFill>
                  <a:prstClr val="black"/>
                </a:solidFill>
              </a:rPr>
              <a:t> </a:t>
            </a:r>
            <a:r>
              <a:rPr lang="en-US" sz="2200" dirty="0" err="1">
                <a:solidFill>
                  <a:prstClr val="black"/>
                </a:solidFill>
              </a:rPr>
              <a:t>cita</a:t>
            </a:r>
            <a:r>
              <a:rPr lang="en-US" sz="2200" dirty="0">
                <a:solidFill>
                  <a:prstClr val="black"/>
                </a:solidFill>
              </a:rPr>
              <a:t> de </a:t>
            </a:r>
            <a:r>
              <a:rPr lang="en-US" sz="2200" dirty="0" err="1">
                <a:solidFill>
                  <a:prstClr val="black"/>
                </a:solidFill>
              </a:rPr>
              <a:t>seguimiento</a:t>
            </a:r>
            <a:r>
              <a:rPr lang="en-US" sz="2200" dirty="0">
                <a:solidFill>
                  <a:prstClr val="black"/>
                </a:solidFill>
              </a:rPr>
              <a:t> o </a:t>
            </a:r>
            <a:r>
              <a:rPr lang="en-US" sz="2200" dirty="0" err="1">
                <a:solidFill>
                  <a:prstClr val="black"/>
                </a:solidFill>
              </a:rPr>
              <a:t>cualquier</a:t>
            </a:r>
            <a:r>
              <a:rPr lang="en-US" sz="2200" dirty="0">
                <a:solidFill>
                  <a:prstClr val="black"/>
                </a:solidFill>
              </a:rPr>
              <a:t> </a:t>
            </a:r>
            <a:r>
              <a:rPr lang="en-US" sz="2200" dirty="0" err="1">
                <a:solidFill>
                  <a:prstClr val="black"/>
                </a:solidFill>
              </a:rPr>
              <a:t>otra</a:t>
            </a:r>
            <a:r>
              <a:rPr lang="en-US" sz="2200" dirty="0">
                <a:solidFill>
                  <a:prstClr val="black"/>
                </a:solidFill>
              </a:rPr>
              <a:t> </a:t>
            </a:r>
            <a:r>
              <a:rPr lang="en-US" sz="2200" dirty="0" err="1">
                <a:solidFill>
                  <a:prstClr val="black"/>
                </a:solidFill>
              </a:rPr>
              <a:t>visita</a:t>
            </a:r>
            <a:r>
              <a:rPr lang="en-US" sz="2200" dirty="0">
                <a:solidFill>
                  <a:prstClr val="black"/>
                </a:solidFill>
              </a:rPr>
              <a:t> y </a:t>
            </a:r>
            <a:r>
              <a:rPr lang="en-US" sz="2200" dirty="0" err="1" smtClean="0">
                <a:solidFill>
                  <a:prstClr val="black"/>
                </a:solidFill>
              </a:rPr>
              <a:t>tramite</a:t>
            </a:r>
            <a:r>
              <a:rPr lang="en-US" sz="2200" dirty="0" smtClean="0">
                <a:solidFill>
                  <a:prstClr val="black"/>
                </a:solidFill>
              </a:rPr>
              <a:t> </a:t>
            </a:r>
            <a:r>
              <a:rPr lang="en-US" sz="2200" dirty="0" err="1" smtClean="0">
                <a:solidFill>
                  <a:prstClr val="black"/>
                </a:solidFill>
              </a:rPr>
              <a:t>sus</a:t>
            </a:r>
            <a:r>
              <a:rPr lang="en-US" sz="2200" dirty="0" smtClean="0">
                <a:solidFill>
                  <a:prstClr val="black"/>
                </a:solidFill>
              </a:rPr>
              <a:t> </a:t>
            </a:r>
            <a:r>
              <a:rPr lang="en-US" sz="2200" dirty="0" err="1" smtClean="0">
                <a:solidFill>
                  <a:prstClr val="black"/>
                </a:solidFill>
              </a:rPr>
              <a:t>recetas</a:t>
            </a:r>
            <a:r>
              <a:rPr lang="en-US" sz="2200" dirty="0" smtClean="0">
                <a:solidFill>
                  <a:prstClr val="black"/>
                </a:solidFill>
              </a:rPr>
              <a:t> </a:t>
            </a:r>
            <a:r>
              <a:rPr lang="en-US" sz="2200" dirty="0" err="1" smtClean="0">
                <a:solidFill>
                  <a:prstClr val="black"/>
                </a:solidFill>
              </a:rPr>
              <a:t>médicas</a:t>
            </a:r>
            <a:r>
              <a:rPr lang="en-US" sz="2200" dirty="0" smtClean="0">
                <a:solidFill>
                  <a:prstClr val="black"/>
                </a:solidFill>
              </a:rPr>
              <a:t>. </a:t>
            </a:r>
          </a:p>
          <a:p>
            <a:pPr>
              <a:spcBef>
                <a:spcPts val="0"/>
              </a:spcBef>
            </a:pPr>
            <a:r>
              <a:rPr lang="en-US" sz="2200" dirty="0" err="1" smtClean="0">
                <a:solidFill>
                  <a:prstClr val="black"/>
                </a:solidFill>
              </a:rPr>
              <a:t>Verifique</a:t>
            </a:r>
            <a:r>
              <a:rPr lang="en-US" sz="2200" dirty="0" smtClean="0">
                <a:solidFill>
                  <a:prstClr val="black"/>
                </a:solidFill>
              </a:rPr>
              <a:t> </a:t>
            </a:r>
            <a:r>
              <a:rPr lang="en-US" sz="2200" dirty="0" err="1">
                <a:solidFill>
                  <a:prstClr val="black"/>
                </a:solidFill>
              </a:rPr>
              <a:t>cualquier</a:t>
            </a:r>
            <a:r>
              <a:rPr lang="en-US" sz="2200" dirty="0">
                <a:solidFill>
                  <a:prstClr val="black"/>
                </a:solidFill>
              </a:rPr>
              <a:t> </a:t>
            </a:r>
            <a:r>
              <a:rPr lang="en-US" sz="2200" dirty="0" err="1">
                <a:solidFill>
                  <a:prstClr val="black"/>
                </a:solidFill>
              </a:rPr>
              <a:t>documento</a:t>
            </a:r>
            <a:r>
              <a:rPr lang="en-US" sz="2200" dirty="0">
                <a:solidFill>
                  <a:prstClr val="black"/>
                </a:solidFill>
              </a:rPr>
              <a:t> o </a:t>
            </a:r>
            <a:r>
              <a:rPr lang="en-US" sz="2200" dirty="0" err="1">
                <a:solidFill>
                  <a:prstClr val="black"/>
                </a:solidFill>
              </a:rPr>
              <a:t>factura</a:t>
            </a:r>
            <a:r>
              <a:rPr lang="en-US" sz="2200" dirty="0">
                <a:solidFill>
                  <a:prstClr val="black"/>
                </a:solidFill>
              </a:rPr>
              <a:t> que </a:t>
            </a:r>
            <a:r>
              <a:rPr lang="en-US" sz="2200" dirty="0" err="1">
                <a:solidFill>
                  <a:prstClr val="black"/>
                </a:solidFill>
              </a:rPr>
              <a:t>haya</a:t>
            </a:r>
            <a:r>
              <a:rPr lang="en-US" sz="2200" dirty="0">
                <a:solidFill>
                  <a:prstClr val="black"/>
                </a:solidFill>
              </a:rPr>
              <a:t> </a:t>
            </a:r>
            <a:r>
              <a:rPr lang="en-US" sz="2200" dirty="0" err="1">
                <a:solidFill>
                  <a:prstClr val="black"/>
                </a:solidFill>
              </a:rPr>
              <a:t>recibido</a:t>
            </a:r>
            <a:r>
              <a:rPr lang="en-US" sz="2200" dirty="0">
                <a:solidFill>
                  <a:prstClr val="black"/>
                </a:solidFill>
              </a:rPr>
              <a:t> y </a:t>
            </a:r>
            <a:r>
              <a:rPr lang="en-US" sz="2200" dirty="0" err="1">
                <a:solidFill>
                  <a:prstClr val="black"/>
                </a:solidFill>
              </a:rPr>
              <a:t>comuníquese</a:t>
            </a:r>
            <a:r>
              <a:rPr lang="en-US" sz="2200" dirty="0">
                <a:solidFill>
                  <a:prstClr val="black"/>
                </a:solidFill>
              </a:rPr>
              <a:t> con </a:t>
            </a:r>
            <a:r>
              <a:rPr lang="en-US" sz="2200" dirty="0" err="1">
                <a:solidFill>
                  <a:prstClr val="black"/>
                </a:solidFill>
              </a:rPr>
              <a:t>su</a:t>
            </a:r>
            <a:r>
              <a:rPr lang="en-US" sz="2200" dirty="0">
                <a:solidFill>
                  <a:prstClr val="black"/>
                </a:solidFill>
              </a:rPr>
              <a:t> plan o con la </a:t>
            </a:r>
            <a:r>
              <a:rPr lang="en-US" sz="2200" dirty="0" err="1">
                <a:solidFill>
                  <a:prstClr val="black"/>
                </a:solidFill>
              </a:rPr>
              <a:t>agencia</a:t>
            </a:r>
            <a:r>
              <a:rPr lang="en-US" sz="2200" dirty="0">
                <a:solidFill>
                  <a:prstClr val="black"/>
                </a:solidFill>
              </a:rPr>
              <a:t> de Medicaid </a:t>
            </a:r>
            <a:r>
              <a:rPr lang="en-US" sz="2200" dirty="0" err="1">
                <a:solidFill>
                  <a:prstClr val="black"/>
                </a:solidFill>
              </a:rPr>
              <a:t>en</a:t>
            </a:r>
            <a:r>
              <a:rPr lang="en-US" sz="2200" dirty="0">
                <a:solidFill>
                  <a:prstClr val="black"/>
                </a:solidFill>
              </a:rPr>
              <a:t> </a:t>
            </a:r>
            <a:r>
              <a:rPr lang="en-US" sz="2200" dirty="0" err="1">
                <a:solidFill>
                  <a:prstClr val="black"/>
                </a:solidFill>
              </a:rPr>
              <a:t>su</a:t>
            </a:r>
            <a:r>
              <a:rPr lang="en-US" sz="2200" dirty="0">
                <a:solidFill>
                  <a:prstClr val="black"/>
                </a:solidFill>
              </a:rPr>
              <a:t> </a:t>
            </a:r>
            <a:r>
              <a:rPr lang="en-US" sz="2200" dirty="0" err="1">
                <a:solidFill>
                  <a:prstClr val="black"/>
                </a:solidFill>
              </a:rPr>
              <a:t>estado</a:t>
            </a:r>
            <a:r>
              <a:rPr lang="en-US" sz="2200" dirty="0">
                <a:solidFill>
                  <a:prstClr val="black"/>
                </a:solidFill>
              </a:rPr>
              <a:t> o </a:t>
            </a:r>
            <a:r>
              <a:rPr lang="en-US" sz="2200" dirty="0" err="1">
                <a:solidFill>
                  <a:prstClr val="black"/>
                </a:solidFill>
              </a:rPr>
              <a:t>programa</a:t>
            </a:r>
            <a:r>
              <a:rPr lang="en-US" sz="2200" dirty="0">
                <a:solidFill>
                  <a:prstClr val="black"/>
                </a:solidFill>
              </a:rPr>
              <a:t> CHIP, </a:t>
            </a:r>
            <a:r>
              <a:rPr lang="en-US" sz="2200" dirty="0" err="1">
                <a:solidFill>
                  <a:prstClr val="black"/>
                </a:solidFill>
              </a:rPr>
              <a:t>si</a:t>
            </a:r>
            <a:r>
              <a:rPr lang="en-US" sz="2200" dirty="0">
                <a:solidFill>
                  <a:prstClr val="black"/>
                </a:solidFill>
              </a:rPr>
              <a:t> </a:t>
            </a:r>
            <a:r>
              <a:rPr lang="en-US" sz="2200" dirty="0" err="1">
                <a:solidFill>
                  <a:prstClr val="black"/>
                </a:solidFill>
              </a:rPr>
              <a:t>tiene</a:t>
            </a:r>
            <a:r>
              <a:rPr lang="en-US" sz="2200" dirty="0">
                <a:solidFill>
                  <a:prstClr val="black"/>
                </a:solidFill>
              </a:rPr>
              <a:t> </a:t>
            </a:r>
            <a:r>
              <a:rPr lang="en-US" sz="2200" dirty="0" err="1">
                <a:solidFill>
                  <a:prstClr val="black"/>
                </a:solidFill>
              </a:rPr>
              <a:t>preguntas</a:t>
            </a:r>
            <a:r>
              <a:rPr lang="en-US" sz="2200" dirty="0">
                <a:solidFill>
                  <a:prstClr val="black"/>
                </a:solidFill>
              </a:rPr>
              <a:t>. </a:t>
            </a:r>
            <a:endParaRPr lang="en-US" sz="2200" dirty="0" smtClean="0">
              <a:solidFill>
                <a:prstClr val="black"/>
              </a:solidFill>
            </a:endParaRPr>
          </a:p>
          <a:p>
            <a:pPr>
              <a:spcBef>
                <a:spcPts val="0"/>
              </a:spcBef>
            </a:pPr>
            <a:r>
              <a:rPr lang="en-US" sz="2200" dirty="0" err="1" smtClean="0">
                <a:solidFill>
                  <a:prstClr val="black"/>
                </a:solidFill>
              </a:rPr>
              <a:t>Actualice</a:t>
            </a:r>
            <a:r>
              <a:rPr lang="en-US" sz="2200" dirty="0" smtClean="0">
                <a:solidFill>
                  <a:prstClr val="black"/>
                </a:solidFill>
              </a:rPr>
              <a:t> </a:t>
            </a:r>
            <a:r>
              <a:rPr lang="en-US" sz="2200" dirty="0" err="1" smtClean="0">
                <a:solidFill>
                  <a:prstClr val="black"/>
                </a:solidFill>
              </a:rPr>
              <a:t>su</a:t>
            </a:r>
            <a:r>
              <a:rPr lang="en-US" sz="2200" dirty="0" smtClean="0">
                <a:solidFill>
                  <a:prstClr val="black"/>
                </a:solidFill>
              </a:rPr>
              <a:t> </a:t>
            </a:r>
            <a:r>
              <a:rPr lang="en-US" sz="2200" dirty="0" err="1" smtClean="0">
                <a:solidFill>
                  <a:prstClr val="black"/>
                </a:solidFill>
              </a:rPr>
              <a:t>información</a:t>
            </a:r>
            <a:r>
              <a:rPr lang="en-US" sz="2200" dirty="0" smtClean="0">
                <a:solidFill>
                  <a:prstClr val="black"/>
                </a:solidFill>
              </a:rPr>
              <a:t>. </a:t>
            </a:r>
            <a:r>
              <a:rPr lang="en-US" sz="2200" dirty="0" err="1" smtClean="0">
                <a:solidFill>
                  <a:prstClr val="black"/>
                </a:solidFill>
              </a:rPr>
              <a:t>Ingrese</a:t>
            </a:r>
            <a:r>
              <a:rPr lang="en-US" sz="2200" dirty="0" smtClean="0">
                <a:solidFill>
                  <a:prstClr val="black"/>
                </a:solidFill>
              </a:rPr>
              <a:t> a </a:t>
            </a:r>
            <a:r>
              <a:rPr lang="en-US" sz="2200" dirty="0" err="1" smtClean="0">
                <a:solidFill>
                  <a:prstClr val="black"/>
                </a:solidFill>
              </a:rPr>
              <a:t>su</a:t>
            </a:r>
            <a:r>
              <a:rPr lang="en-US" sz="2200" dirty="0" smtClean="0">
                <a:solidFill>
                  <a:prstClr val="black"/>
                </a:solidFill>
              </a:rPr>
              <a:t> </a:t>
            </a:r>
            <a:r>
              <a:rPr lang="en-US" sz="2200" dirty="0" err="1">
                <a:solidFill>
                  <a:prstClr val="black"/>
                </a:solidFill>
              </a:rPr>
              <a:t>cuenta</a:t>
            </a:r>
            <a:r>
              <a:rPr lang="en-US" sz="2200" dirty="0">
                <a:solidFill>
                  <a:prstClr val="black"/>
                </a:solidFill>
              </a:rPr>
              <a:t> en </a:t>
            </a:r>
            <a:r>
              <a:rPr lang="en-US" sz="2200" dirty="0" smtClean="0">
                <a:solidFill>
                  <a:prstClr val="black"/>
                </a:solidFill>
                <a:hlinkClick r:id="rId4"/>
              </a:rPr>
              <a:t>www.cuidadodesalud.gov</a:t>
            </a:r>
            <a:r>
              <a:rPr lang="en-US" sz="2200" dirty="0" smtClean="0">
                <a:solidFill>
                  <a:prstClr val="black"/>
                </a:solidFill>
              </a:rPr>
              <a:t> </a:t>
            </a:r>
            <a:r>
              <a:rPr lang="en-US" sz="2200" dirty="0">
                <a:solidFill>
                  <a:prstClr val="black"/>
                </a:solidFill>
              </a:rPr>
              <a:t>o </a:t>
            </a:r>
            <a:r>
              <a:rPr lang="en-US" sz="2200" dirty="0" smtClean="0">
                <a:solidFill>
                  <a:prstClr val="black"/>
                </a:solidFill>
              </a:rPr>
              <a:t>al </a:t>
            </a:r>
            <a:r>
              <a:rPr lang="en-US" sz="2200" dirty="0">
                <a:solidFill>
                  <a:prstClr val="black"/>
                </a:solidFill>
              </a:rPr>
              <a:t>Mercado de </a:t>
            </a:r>
            <a:r>
              <a:rPr lang="en-US" sz="2200" dirty="0" err="1">
                <a:solidFill>
                  <a:prstClr val="black"/>
                </a:solidFill>
              </a:rPr>
              <a:t>su</a:t>
            </a:r>
            <a:r>
              <a:rPr lang="en-US" sz="2200" dirty="0">
                <a:solidFill>
                  <a:prstClr val="black"/>
                </a:solidFill>
              </a:rPr>
              <a:t> </a:t>
            </a:r>
            <a:r>
              <a:rPr lang="en-US" sz="2200" dirty="0" err="1" smtClean="0">
                <a:solidFill>
                  <a:prstClr val="black"/>
                </a:solidFill>
              </a:rPr>
              <a:t>estado</a:t>
            </a:r>
            <a:r>
              <a:rPr lang="en-US" sz="2200" dirty="0" smtClean="0">
                <a:solidFill>
                  <a:prstClr val="black"/>
                </a:solidFill>
              </a:rPr>
              <a:t>.</a:t>
            </a:r>
          </a:p>
          <a:p>
            <a:pPr>
              <a:spcBef>
                <a:spcPts val="0"/>
              </a:spcBef>
            </a:pPr>
            <a:r>
              <a:rPr lang="en-US" sz="2200" dirty="0" err="1" smtClean="0">
                <a:solidFill>
                  <a:prstClr val="black"/>
                </a:solidFill>
              </a:rPr>
              <a:t>Verifique</a:t>
            </a:r>
            <a:r>
              <a:rPr lang="en-US" sz="2200" dirty="0" smtClean="0">
                <a:solidFill>
                  <a:prstClr val="black"/>
                </a:solidFill>
              </a:rPr>
              <a:t> </a:t>
            </a:r>
            <a:r>
              <a:rPr lang="en-US" sz="2200" dirty="0" err="1">
                <a:solidFill>
                  <a:prstClr val="black"/>
                </a:solidFill>
              </a:rPr>
              <a:t>su</a:t>
            </a:r>
            <a:r>
              <a:rPr lang="en-US" sz="2200" dirty="0">
                <a:solidFill>
                  <a:prstClr val="black"/>
                </a:solidFill>
              </a:rPr>
              <a:t> plan </a:t>
            </a:r>
            <a:r>
              <a:rPr lang="en-US" sz="2200" dirty="0" err="1">
                <a:solidFill>
                  <a:prstClr val="black"/>
                </a:solidFill>
              </a:rPr>
              <a:t>durante</a:t>
            </a:r>
            <a:r>
              <a:rPr lang="en-US" sz="2200" dirty="0">
                <a:solidFill>
                  <a:prstClr val="black"/>
                </a:solidFill>
              </a:rPr>
              <a:t> el </a:t>
            </a:r>
            <a:r>
              <a:rPr lang="en-US" sz="2200" dirty="0" err="1" smtClean="0">
                <a:solidFill>
                  <a:prstClr val="black"/>
                </a:solidFill>
              </a:rPr>
              <a:t>P</a:t>
            </a:r>
            <a:r>
              <a:rPr lang="en-US" sz="2200" dirty="0" err="1" smtClean="0">
                <a:solidFill>
                  <a:prstClr val="black"/>
                </a:solidFill>
              </a:rPr>
              <a:t>eríodo</a:t>
            </a:r>
            <a:r>
              <a:rPr lang="en-US" sz="2200" dirty="0" smtClean="0">
                <a:solidFill>
                  <a:prstClr val="black"/>
                </a:solidFill>
              </a:rPr>
              <a:t> </a:t>
            </a:r>
            <a:r>
              <a:rPr lang="en-US" sz="2200" dirty="0">
                <a:solidFill>
                  <a:prstClr val="black"/>
                </a:solidFill>
              </a:rPr>
              <a:t>de </a:t>
            </a:r>
            <a:r>
              <a:rPr lang="en-US" sz="2200" dirty="0" err="1">
                <a:solidFill>
                  <a:prstClr val="black"/>
                </a:solidFill>
              </a:rPr>
              <a:t>I</a:t>
            </a:r>
            <a:r>
              <a:rPr lang="en-US" sz="2200" dirty="0" err="1" smtClean="0">
                <a:solidFill>
                  <a:prstClr val="black"/>
                </a:solidFill>
              </a:rPr>
              <a:t>nscripción</a:t>
            </a:r>
            <a:r>
              <a:rPr lang="en-US" sz="2200" dirty="0" smtClean="0">
                <a:solidFill>
                  <a:prstClr val="black"/>
                </a:solidFill>
              </a:rPr>
              <a:t> </a:t>
            </a:r>
            <a:r>
              <a:rPr lang="en-US" sz="2200" dirty="0" err="1">
                <a:solidFill>
                  <a:prstClr val="black"/>
                </a:solidFill>
              </a:rPr>
              <a:t>A</a:t>
            </a:r>
            <a:r>
              <a:rPr lang="en-US" sz="2200" dirty="0" err="1" smtClean="0">
                <a:solidFill>
                  <a:prstClr val="black"/>
                </a:solidFill>
              </a:rPr>
              <a:t>bierta</a:t>
            </a:r>
            <a:r>
              <a:rPr lang="en-US" sz="2200" dirty="0" smtClean="0">
                <a:solidFill>
                  <a:prstClr val="black"/>
                </a:solidFill>
              </a:rPr>
              <a:t> </a:t>
            </a:r>
            <a:r>
              <a:rPr lang="en-US" sz="2200" dirty="0">
                <a:solidFill>
                  <a:prstClr val="black"/>
                </a:solidFill>
              </a:rPr>
              <a:t>para </a:t>
            </a:r>
            <a:r>
              <a:rPr lang="en-US" sz="2200" dirty="0" err="1">
                <a:solidFill>
                  <a:prstClr val="black"/>
                </a:solidFill>
              </a:rPr>
              <a:t>asegurarse</a:t>
            </a:r>
            <a:r>
              <a:rPr lang="en-US" sz="2200" dirty="0">
                <a:solidFill>
                  <a:prstClr val="black"/>
                </a:solidFill>
              </a:rPr>
              <a:t> de que </a:t>
            </a:r>
            <a:r>
              <a:rPr lang="en-US" sz="2200" dirty="0" err="1">
                <a:solidFill>
                  <a:prstClr val="black"/>
                </a:solidFill>
              </a:rPr>
              <a:t>todavía</a:t>
            </a:r>
            <a:r>
              <a:rPr lang="en-US" sz="2200" dirty="0">
                <a:solidFill>
                  <a:prstClr val="black"/>
                </a:solidFill>
              </a:rPr>
              <a:t> </a:t>
            </a:r>
            <a:r>
              <a:rPr lang="en-US" sz="2200" dirty="0" err="1">
                <a:solidFill>
                  <a:prstClr val="black"/>
                </a:solidFill>
              </a:rPr>
              <a:t>satisface</a:t>
            </a:r>
            <a:r>
              <a:rPr lang="en-US" sz="2200" dirty="0">
                <a:solidFill>
                  <a:prstClr val="black"/>
                </a:solidFill>
              </a:rPr>
              <a:t> </a:t>
            </a:r>
            <a:r>
              <a:rPr lang="en-US" sz="2200" dirty="0" err="1">
                <a:solidFill>
                  <a:prstClr val="black"/>
                </a:solidFill>
              </a:rPr>
              <a:t>sus</a:t>
            </a:r>
            <a:r>
              <a:rPr lang="en-US" sz="2200" dirty="0">
                <a:solidFill>
                  <a:prstClr val="black"/>
                </a:solidFill>
              </a:rPr>
              <a:t> </a:t>
            </a:r>
            <a:r>
              <a:rPr lang="en-US" sz="2200" dirty="0" err="1">
                <a:solidFill>
                  <a:prstClr val="black"/>
                </a:solidFill>
              </a:rPr>
              <a:t>necesidades</a:t>
            </a:r>
            <a:r>
              <a:rPr lang="en-US" sz="2200" dirty="0">
                <a:solidFill>
                  <a:prstClr val="black"/>
                </a:solidFill>
              </a:rPr>
              <a:t>. </a:t>
            </a:r>
          </a:p>
        </p:txBody>
      </p:sp>
      <p:graphicFrame>
        <p:nvGraphicFramePr>
          <p:cNvPr id="11" name="Table 10"/>
          <p:cNvGraphicFramePr>
            <a:graphicFrameLocks noGrp="1"/>
          </p:cNvGraphicFramePr>
          <p:nvPr>
            <p:extLst>
              <p:ext uri="{D42A27DB-BD31-4B8C-83A1-F6EECF244321}">
                <p14:modId xmlns:p14="http://schemas.microsoft.com/office/powerpoint/2010/main" val="687811310"/>
              </p:ext>
            </p:extLst>
          </p:nvPr>
        </p:nvGraphicFramePr>
        <p:xfrm>
          <a:off x="882642" y="6306820"/>
          <a:ext cx="7264408" cy="236220"/>
        </p:xfrm>
        <a:graphic>
          <a:graphicData uri="http://schemas.openxmlformats.org/drawingml/2006/table">
            <a:tbl>
              <a:tblPr firstRow="1" bandRow="1">
                <a:tableStyleId>{5C22544A-7EE6-4342-B048-85BDC9FD1C3A}</a:tableStyleId>
              </a:tblPr>
              <a:tblGrid>
                <a:gridCol w="908051">
                  <a:extLst>
                    <a:ext uri="{9D8B030D-6E8A-4147-A177-3AD203B41FA5}">
                      <a16:colId xmlns="" xmlns:a16="http://schemas.microsoft.com/office/drawing/2014/main" val="20000"/>
                    </a:ext>
                  </a:extLst>
                </a:gridCol>
                <a:gridCol w="908051">
                  <a:extLst>
                    <a:ext uri="{9D8B030D-6E8A-4147-A177-3AD203B41FA5}">
                      <a16:colId xmlns="" xmlns:a16="http://schemas.microsoft.com/office/drawing/2014/main" val="20001"/>
                    </a:ext>
                  </a:extLst>
                </a:gridCol>
                <a:gridCol w="908051">
                  <a:extLst>
                    <a:ext uri="{9D8B030D-6E8A-4147-A177-3AD203B41FA5}">
                      <a16:colId xmlns="" xmlns:a16="http://schemas.microsoft.com/office/drawing/2014/main" val="20002"/>
                    </a:ext>
                  </a:extLst>
                </a:gridCol>
                <a:gridCol w="908051">
                  <a:extLst>
                    <a:ext uri="{9D8B030D-6E8A-4147-A177-3AD203B41FA5}">
                      <a16:colId xmlns="" xmlns:a16="http://schemas.microsoft.com/office/drawing/2014/main" val="20003"/>
                    </a:ext>
                  </a:extLst>
                </a:gridCol>
                <a:gridCol w="908051">
                  <a:extLst>
                    <a:ext uri="{9D8B030D-6E8A-4147-A177-3AD203B41FA5}">
                      <a16:colId xmlns="" xmlns:a16="http://schemas.microsoft.com/office/drawing/2014/main" val="20004"/>
                    </a:ext>
                  </a:extLst>
                </a:gridCol>
                <a:gridCol w="908051">
                  <a:extLst>
                    <a:ext uri="{9D8B030D-6E8A-4147-A177-3AD203B41FA5}">
                      <a16:colId xmlns="" xmlns:a16="http://schemas.microsoft.com/office/drawing/2014/main" val="20005"/>
                    </a:ext>
                  </a:extLst>
                </a:gridCol>
                <a:gridCol w="908051">
                  <a:extLst>
                    <a:ext uri="{9D8B030D-6E8A-4147-A177-3AD203B41FA5}">
                      <a16:colId xmlns="" xmlns:a16="http://schemas.microsoft.com/office/drawing/2014/main" val="20006"/>
                    </a:ext>
                  </a:extLst>
                </a:gridCol>
                <a:gridCol w="908051">
                  <a:extLst>
                    <a:ext uri="{9D8B030D-6E8A-4147-A177-3AD203B41FA5}">
                      <a16:colId xmlns="" xmlns:a16="http://schemas.microsoft.com/office/drawing/2014/main" val="20007"/>
                    </a:ext>
                  </a:extLst>
                </a:gridCol>
              </a:tblGrid>
              <a:tr h="228600">
                <a:tc>
                  <a:txBody>
                    <a:bodyPr/>
                    <a:lstStyle/>
                    <a:p>
                      <a:pPr algn="ctr"/>
                      <a:r>
                        <a:rPr lang="en-US" sz="1100" b="1" baseline="0" dirty="0" smtClean="0">
                          <a:solidFill>
                            <a:schemeClr val="tx1"/>
                          </a:solidFill>
                        </a:rPr>
                        <a:t>1</a:t>
                      </a:r>
                      <a:endParaRPr lang="en-US" sz="1100" b="1" baseline="0" dirty="0">
                        <a:solidFill>
                          <a:schemeClr val="tx1"/>
                        </a:solidFill>
                      </a:endParaRPr>
                    </a:p>
                  </a:txBody>
                  <a:tcPr marL="68580" marR="68580" marT="34290" marB="34290"/>
                </a:tc>
                <a:tc>
                  <a:txBody>
                    <a:bodyPr/>
                    <a:lstStyle/>
                    <a:p>
                      <a:pPr algn="ctr"/>
                      <a:r>
                        <a:rPr lang="en-US" sz="1100" b="1" baseline="0" dirty="0" smtClean="0">
                          <a:solidFill>
                            <a:schemeClr val="tx1"/>
                          </a:solidFill>
                        </a:rPr>
                        <a:t>2</a:t>
                      </a:r>
                      <a:endParaRPr lang="en-US" sz="1100" b="1" baseline="0" dirty="0">
                        <a:solidFill>
                          <a:schemeClr val="tx1"/>
                        </a:solidFill>
                      </a:endParaRPr>
                    </a:p>
                  </a:txBody>
                  <a:tcPr marL="68580" marR="68580" marT="34290" marB="34290">
                    <a:solidFill>
                      <a:schemeClr val="accent3"/>
                    </a:solidFill>
                  </a:tcPr>
                </a:tc>
                <a:tc>
                  <a:txBody>
                    <a:bodyPr/>
                    <a:lstStyle/>
                    <a:p>
                      <a:pPr algn="ctr"/>
                      <a:r>
                        <a:rPr lang="en-US" sz="1100" b="1" baseline="0" dirty="0" smtClean="0">
                          <a:solidFill>
                            <a:schemeClr val="tx1"/>
                          </a:solidFill>
                        </a:rPr>
                        <a:t>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dirty="0" smtClean="0">
                          <a:solidFill>
                            <a:schemeClr val="tx1"/>
                          </a:solidFill>
                        </a:rPr>
                        <a:t>4</a:t>
                      </a:r>
                      <a:endParaRPr lang="en-US" sz="1100" b="1" baseline="0" dirty="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dirty="0" smtClean="0">
                          <a:solidFill>
                            <a:schemeClr val="tx1"/>
                          </a:solidFill>
                        </a:rPr>
                        <a:t>6</a:t>
                      </a:r>
                      <a:endParaRPr lang="en-US" sz="1100" b="1" baseline="0" dirty="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dirty="0" smtClean="0">
                          <a:solidFill>
                            <a:schemeClr val="tx1"/>
                          </a:solidFill>
                        </a:rPr>
                        <a:t>7</a:t>
                      </a:r>
                      <a:endParaRPr lang="en-US" sz="1100" b="1" baseline="0" dirty="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PASO 8</a:t>
                      </a:r>
                      <a:endParaRPr lang="en-US" sz="1100" b="1" baseline="0" dirty="0">
                        <a:solidFill>
                          <a:schemeClr val="tx1"/>
                        </a:solidFill>
                      </a:endParaRPr>
                    </a:p>
                  </a:txBody>
                  <a:tcPr marL="68580" marR="68580" marT="34290" marB="34290">
                    <a:solidFill>
                      <a:srgbClr val="D4669D"/>
                    </a:solidFill>
                  </a:tcPr>
                </a:tc>
                <a:extLst>
                  <a:ext uri="{0D108BD9-81ED-4DB2-BD59-A6C34878D82A}">
                    <a16:rowId xmlns="" xmlns:a16="http://schemas.microsoft.com/office/drawing/2014/main" val="10000"/>
                  </a:ext>
                </a:extLst>
              </a:tr>
            </a:tbl>
          </a:graphicData>
        </a:graphic>
      </p:graphicFrame>
      <p:sp>
        <p:nvSpPr>
          <p:cNvPr id="12" name="Oval 11"/>
          <p:cNvSpPr/>
          <p:nvPr/>
        </p:nvSpPr>
        <p:spPr>
          <a:xfrm>
            <a:off x="7397748" y="6196330"/>
            <a:ext cx="62865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628421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17701"/>
            <a:ext cx="8229600" cy="4297363"/>
          </a:xfrm>
        </p:spPr>
        <p:txBody>
          <a:bodyPr/>
          <a:lstStyle/>
          <a:p>
            <a:endParaRPr lang="en-US" dirty="0" smtClean="0"/>
          </a:p>
          <a:p>
            <a:endParaRPr lang="en-US" dirty="0"/>
          </a:p>
        </p:txBody>
      </p:sp>
      <p:sp>
        <p:nvSpPr>
          <p:cNvPr id="2" name="Title 1"/>
          <p:cNvSpPr>
            <a:spLocks noGrp="1"/>
          </p:cNvSpPr>
          <p:nvPr>
            <p:ph type="title"/>
          </p:nvPr>
        </p:nvSpPr>
        <p:spPr/>
        <p:txBody>
          <a:bodyPr/>
          <a:lstStyle/>
          <a:p>
            <a:pPr algn="ctr"/>
            <a:r>
              <a:rPr lang="en-US" b="1" dirty="0" err="1" smtClean="0">
                <a:latin typeface="Calibri" charset="0"/>
                <a:ea typeface="Calibri" charset="0"/>
                <a:cs typeface="Calibri" charset="0"/>
              </a:rPr>
              <a:t>Explicación</a:t>
            </a:r>
            <a:r>
              <a:rPr lang="en-US" b="1" dirty="0" smtClean="0">
                <a:latin typeface="Calibri" charset="0"/>
                <a:ea typeface="Calibri" charset="0"/>
                <a:cs typeface="Calibri" charset="0"/>
              </a:rPr>
              <a:t> de </a:t>
            </a:r>
            <a:r>
              <a:rPr lang="en-US" b="1" dirty="0" err="1" smtClean="0">
                <a:latin typeface="Calibri" charset="0"/>
                <a:ea typeface="Calibri" charset="0"/>
                <a:cs typeface="Calibri" charset="0"/>
              </a:rPr>
              <a:t>los</a:t>
            </a:r>
            <a:r>
              <a:rPr lang="en-US" b="1" dirty="0" smtClean="0">
                <a:latin typeface="Calibri" charset="0"/>
                <a:ea typeface="Calibri" charset="0"/>
                <a:cs typeface="Calibri" charset="0"/>
              </a:rPr>
              <a:t> </a:t>
            </a:r>
            <a:r>
              <a:rPr lang="en-US" b="1" dirty="0" err="1">
                <a:latin typeface="Calibri" charset="0"/>
                <a:ea typeface="Calibri" charset="0"/>
                <a:cs typeface="Calibri" charset="0"/>
              </a:rPr>
              <a:t>b</a:t>
            </a:r>
            <a:r>
              <a:rPr lang="en-US" b="1" dirty="0" err="1" smtClean="0">
                <a:latin typeface="Calibri" charset="0"/>
                <a:ea typeface="Calibri" charset="0"/>
                <a:cs typeface="Calibri" charset="0"/>
              </a:rPr>
              <a:t>eneficios</a:t>
            </a:r>
            <a:r>
              <a:rPr lang="en-US" b="1" dirty="0" smtClean="0">
                <a:latin typeface="Calibri" charset="0"/>
                <a:ea typeface="Calibri" charset="0"/>
                <a:cs typeface="Calibri" charset="0"/>
              </a:rPr>
              <a:t> </a:t>
            </a:r>
            <a:endParaRPr lang="en-US" b="1" dirty="0">
              <a:latin typeface="Calibri" charset="0"/>
              <a:ea typeface="Calibri" charset="0"/>
              <a:cs typeface="Calibri" charset="0"/>
            </a:endParaRPr>
          </a:p>
        </p:txBody>
      </p:sp>
      <p:sp>
        <p:nvSpPr>
          <p:cNvPr id="5" name="Slide Number Placeholder 4"/>
          <p:cNvSpPr>
            <a:spLocks noGrp="1"/>
          </p:cNvSpPr>
          <p:nvPr>
            <p:ph type="sldNum" sz="quarter" idx="4294967295"/>
          </p:nvPr>
        </p:nvSpPr>
        <p:spPr>
          <a:xfrm>
            <a:off x="8401050" y="5626100"/>
            <a:ext cx="742950" cy="273050"/>
          </a:xfrm>
          <a:prstGeom prst="rect">
            <a:avLst/>
          </a:prstGeom>
        </p:spPr>
        <p:txBody>
          <a:bodyPr/>
          <a:lstStyle/>
          <a:p>
            <a:fld id="{196C446A-2CEA-4609-9260-FD82B1543F26}" type="slidenum">
              <a:rPr lang="en-US" smtClean="0">
                <a:solidFill>
                  <a:prstClr val="black">
                    <a:tint val="75000"/>
                  </a:prstClr>
                </a:solidFill>
              </a:rPr>
              <a:pPr/>
              <a:t>22</a:t>
            </a:fld>
            <a:endParaRPr lang="en-US" dirty="0">
              <a:solidFill>
                <a:prstClr val="black">
                  <a:tint val="75000"/>
                </a:prstClr>
              </a:solidFill>
            </a:endParaRPr>
          </a:p>
        </p:txBody>
      </p:sp>
      <p:sp>
        <p:nvSpPr>
          <p:cNvPr id="6" name="TextBox 5"/>
          <p:cNvSpPr txBox="1"/>
          <p:nvPr/>
        </p:nvSpPr>
        <p:spPr>
          <a:xfrm>
            <a:off x="457200" y="2162870"/>
            <a:ext cx="3136900" cy="3539430"/>
          </a:xfrm>
          <a:prstGeom prst="rect">
            <a:avLst/>
          </a:prstGeom>
          <a:noFill/>
        </p:spPr>
        <p:txBody>
          <a:bodyPr wrap="square" rtlCol="0">
            <a:spAutoFit/>
          </a:bodyPr>
          <a:lstStyle/>
          <a:p>
            <a:r>
              <a:rPr lang="en-US" sz="2800" dirty="0" err="1">
                <a:solidFill>
                  <a:prstClr val="black"/>
                </a:solidFill>
              </a:rPr>
              <a:t>Es</a:t>
            </a:r>
            <a:r>
              <a:rPr lang="en-US" sz="2800" dirty="0">
                <a:solidFill>
                  <a:prstClr val="black"/>
                </a:solidFill>
              </a:rPr>
              <a:t> un </a:t>
            </a:r>
            <a:r>
              <a:rPr lang="en-US" sz="2800" dirty="0" err="1">
                <a:solidFill>
                  <a:prstClr val="black"/>
                </a:solidFill>
              </a:rPr>
              <a:t>resumen</a:t>
            </a:r>
            <a:r>
              <a:rPr lang="en-US" sz="2800" dirty="0">
                <a:solidFill>
                  <a:prstClr val="black"/>
                </a:solidFill>
              </a:rPr>
              <a:t> de </a:t>
            </a:r>
            <a:r>
              <a:rPr lang="en-US" sz="2800" dirty="0" err="1">
                <a:solidFill>
                  <a:prstClr val="black"/>
                </a:solidFill>
              </a:rPr>
              <a:t>los</a:t>
            </a:r>
            <a:r>
              <a:rPr lang="en-US" sz="2800" dirty="0">
                <a:solidFill>
                  <a:prstClr val="black"/>
                </a:solidFill>
              </a:rPr>
              <a:t> cargos </a:t>
            </a:r>
            <a:r>
              <a:rPr lang="en-US" sz="2800" dirty="0" err="1">
                <a:solidFill>
                  <a:prstClr val="black"/>
                </a:solidFill>
              </a:rPr>
              <a:t>por</a:t>
            </a:r>
            <a:r>
              <a:rPr lang="en-US" sz="2800" dirty="0">
                <a:solidFill>
                  <a:prstClr val="black"/>
                </a:solidFill>
              </a:rPr>
              <a:t> </a:t>
            </a:r>
            <a:r>
              <a:rPr lang="en-US" sz="2800" dirty="0" smtClean="0">
                <a:solidFill>
                  <a:prstClr val="black"/>
                </a:solidFill>
              </a:rPr>
              <a:t>la </a:t>
            </a:r>
            <a:r>
              <a:rPr lang="en-US" sz="2800" dirty="0" err="1" smtClean="0">
                <a:solidFill>
                  <a:prstClr val="black"/>
                </a:solidFill>
              </a:rPr>
              <a:t>atención</a:t>
            </a:r>
            <a:r>
              <a:rPr lang="en-US" sz="2800" dirty="0" smtClean="0">
                <a:solidFill>
                  <a:prstClr val="black"/>
                </a:solidFill>
              </a:rPr>
              <a:t> </a:t>
            </a:r>
            <a:r>
              <a:rPr lang="en-US" sz="2800" dirty="0" err="1" smtClean="0">
                <a:solidFill>
                  <a:prstClr val="black"/>
                </a:solidFill>
              </a:rPr>
              <a:t>médica</a:t>
            </a:r>
            <a:r>
              <a:rPr lang="en-US" sz="2800" dirty="0" smtClean="0">
                <a:solidFill>
                  <a:prstClr val="black"/>
                </a:solidFill>
              </a:rPr>
              <a:t> que </a:t>
            </a:r>
            <a:r>
              <a:rPr lang="en-US" sz="2800" dirty="0" err="1">
                <a:solidFill>
                  <a:prstClr val="black"/>
                </a:solidFill>
              </a:rPr>
              <a:t>recibió</a:t>
            </a:r>
            <a:r>
              <a:rPr lang="en-US" sz="2800" dirty="0">
                <a:solidFill>
                  <a:prstClr val="black"/>
                </a:solidFill>
              </a:rPr>
              <a:t> </a:t>
            </a:r>
            <a:r>
              <a:rPr lang="en-US" sz="2800" dirty="0" err="1">
                <a:solidFill>
                  <a:prstClr val="black"/>
                </a:solidFill>
              </a:rPr>
              <a:t>usted</a:t>
            </a:r>
            <a:r>
              <a:rPr lang="en-US" sz="2800" dirty="0">
                <a:solidFill>
                  <a:prstClr val="black"/>
                </a:solidFill>
              </a:rPr>
              <a:t> o </a:t>
            </a:r>
            <a:r>
              <a:rPr lang="en-US" sz="2800" dirty="0" err="1">
                <a:solidFill>
                  <a:prstClr val="black"/>
                </a:solidFill>
              </a:rPr>
              <a:t>aquellos</a:t>
            </a:r>
            <a:r>
              <a:rPr lang="en-US" sz="2800" dirty="0">
                <a:solidFill>
                  <a:prstClr val="black"/>
                </a:solidFill>
              </a:rPr>
              <a:t> que </a:t>
            </a:r>
            <a:r>
              <a:rPr lang="en-US" sz="2800" dirty="0" err="1">
                <a:solidFill>
                  <a:prstClr val="black"/>
                </a:solidFill>
              </a:rPr>
              <a:t>tienen</a:t>
            </a:r>
            <a:r>
              <a:rPr lang="en-US" sz="2800" dirty="0">
                <a:solidFill>
                  <a:prstClr val="black"/>
                </a:solidFill>
              </a:rPr>
              <a:t> </a:t>
            </a:r>
            <a:r>
              <a:rPr lang="en-US" sz="2800" dirty="0" err="1">
                <a:solidFill>
                  <a:prstClr val="black"/>
                </a:solidFill>
              </a:rPr>
              <a:t>cobertura</a:t>
            </a:r>
            <a:r>
              <a:rPr lang="en-US" sz="2800" dirty="0">
                <a:solidFill>
                  <a:prstClr val="black"/>
                </a:solidFill>
              </a:rPr>
              <a:t> </a:t>
            </a:r>
            <a:r>
              <a:rPr lang="en-US" sz="2800" dirty="0" err="1">
                <a:solidFill>
                  <a:prstClr val="black"/>
                </a:solidFill>
              </a:rPr>
              <a:t>bajo</a:t>
            </a:r>
            <a:r>
              <a:rPr lang="en-US" sz="2800" dirty="0">
                <a:solidFill>
                  <a:prstClr val="black"/>
                </a:solidFill>
              </a:rPr>
              <a:t> </a:t>
            </a:r>
            <a:r>
              <a:rPr lang="en-US" sz="2800" dirty="0" err="1">
                <a:solidFill>
                  <a:prstClr val="black"/>
                </a:solidFill>
              </a:rPr>
              <a:t>su</a:t>
            </a:r>
            <a:r>
              <a:rPr lang="en-US" sz="2800" dirty="0">
                <a:solidFill>
                  <a:prstClr val="black"/>
                </a:solidFill>
              </a:rPr>
              <a:t> </a:t>
            </a:r>
            <a:r>
              <a:rPr lang="en-US" sz="2800" dirty="0" err="1">
                <a:solidFill>
                  <a:prstClr val="black"/>
                </a:solidFill>
              </a:rPr>
              <a:t>seguro</a:t>
            </a:r>
            <a:r>
              <a:rPr lang="en-US" sz="2800" dirty="0">
                <a:solidFill>
                  <a:prstClr val="black"/>
                </a:solidFill>
              </a:rPr>
              <a:t>. ¡</a:t>
            </a:r>
            <a:r>
              <a:rPr lang="en-US" sz="2800" dirty="0" smtClean="0">
                <a:solidFill>
                  <a:prstClr val="black"/>
                </a:solidFill>
              </a:rPr>
              <a:t>No </a:t>
            </a:r>
            <a:r>
              <a:rPr lang="en-US" sz="2800" dirty="0" err="1">
                <a:solidFill>
                  <a:prstClr val="black"/>
                </a:solidFill>
              </a:rPr>
              <a:t>es</a:t>
            </a:r>
            <a:r>
              <a:rPr lang="en-US" sz="2800" dirty="0">
                <a:solidFill>
                  <a:prstClr val="black"/>
                </a:solidFill>
              </a:rPr>
              <a:t> </a:t>
            </a:r>
            <a:r>
              <a:rPr lang="en-US" sz="2800" dirty="0" err="1">
                <a:solidFill>
                  <a:prstClr val="black"/>
                </a:solidFill>
              </a:rPr>
              <a:t>una</a:t>
            </a:r>
            <a:r>
              <a:rPr lang="en-US" sz="2800" dirty="0">
                <a:solidFill>
                  <a:prstClr val="black"/>
                </a:solidFill>
              </a:rPr>
              <a:t> </a:t>
            </a:r>
            <a:r>
              <a:rPr lang="en-US" sz="2800" dirty="0" err="1">
                <a:solidFill>
                  <a:prstClr val="black"/>
                </a:solidFill>
              </a:rPr>
              <a:t>factura</a:t>
            </a:r>
            <a:r>
              <a:rPr lang="en-US" sz="2800" dirty="0">
                <a:solidFill>
                  <a:prstClr val="black"/>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000" y="2017392"/>
            <a:ext cx="4864800" cy="3881758"/>
          </a:xfrm>
          <a:prstGeom prst="rect">
            <a:avLst/>
          </a:prstGeom>
        </p:spPr>
      </p:pic>
    </p:spTree>
    <p:extLst>
      <p:ext uri="{BB962C8B-B14F-4D97-AF65-F5344CB8AC3E}">
        <p14:creationId xmlns:p14="http://schemas.microsoft.com/office/powerpoint/2010/main" val="4039439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9100" y="1676400"/>
            <a:ext cx="8445500" cy="4838700"/>
          </a:xfrm>
        </p:spPr>
        <p:txBody>
          <a:bodyPr>
            <a:noAutofit/>
          </a:bodyPr>
          <a:lstStyle/>
          <a:p>
            <a:pPr>
              <a:lnSpc>
                <a:spcPct val="100000"/>
              </a:lnSpc>
              <a:spcBef>
                <a:spcPts val="0"/>
              </a:spcBef>
            </a:pPr>
            <a:r>
              <a:rPr lang="es-ES_tradnl" b="1" dirty="0" smtClean="0"/>
              <a:t>Crédito </a:t>
            </a:r>
            <a:r>
              <a:rPr lang="es-ES_tradnl" b="1" dirty="0" smtClean="0"/>
              <a:t>fiscal para las primas </a:t>
            </a:r>
            <a:r>
              <a:rPr lang="es-ES_tradnl" b="1" dirty="0" smtClean="0"/>
              <a:t>del seguro</a:t>
            </a:r>
          </a:p>
          <a:p>
            <a:pPr lvl="1">
              <a:lnSpc>
                <a:spcPct val="100000"/>
              </a:lnSpc>
              <a:spcBef>
                <a:spcPts val="0"/>
              </a:spcBef>
            </a:pPr>
            <a:r>
              <a:rPr lang="es-ES_tradnl" dirty="0" smtClean="0"/>
              <a:t>Puede ser aplicado a su prima mensual o recibido como parte de su reembolso de impuestos</a:t>
            </a:r>
          </a:p>
          <a:p>
            <a:pPr lvl="1">
              <a:lnSpc>
                <a:spcPct val="100000"/>
              </a:lnSpc>
              <a:spcBef>
                <a:spcPts val="0"/>
              </a:spcBef>
            </a:pPr>
            <a:r>
              <a:rPr lang="es-ES_tradnl" dirty="0" smtClean="0"/>
              <a:t>Debe hacer su </a:t>
            </a:r>
            <a:r>
              <a:rPr lang="es-ES_tradnl" dirty="0" smtClean="0"/>
              <a:t>declaración federal </a:t>
            </a:r>
            <a:r>
              <a:rPr lang="es-ES_tradnl" dirty="0" smtClean="0"/>
              <a:t>de impuestos </a:t>
            </a:r>
            <a:r>
              <a:rPr lang="es-ES_tradnl" dirty="0" smtClean="0"/>
              <a:t>para </a:t>
            </a:r>
            <a:r>
              <a:rPr lang="es-ES_tradnl" dirty="0" smtClean="0"/>
              <a:t>obtener este </a:t>
            </a:r>
            <a:r>
              <a:rPr lang="es-ES_tradnl" dirty="0" smtClean="0"/>
              <a:t>crédito</a:t>
            </a:r>
            <a:endParaRPr lang="es-ES_tradnl" dirty="0" smtClean="0"/>
          </a:p>
          <a:p>
            <a:pPr lvl="1">
              <a:lnSpc>
                <a:spcPct val="100000"/>
              </a:lnSpc>
              <a:spcBef>
                <a:spcPts val="0"/>
              </a:spcBef>
            </a:pPr>
            <a:r>
              <a:rPr lang="es-ES_tradnl" dirty="0" smtClean="0"/>
              <a:t>La cantidad de su crédito </a:t>
            </a:r>
            <a:r>
              <a:rPr lang="es-ES_tradnl" dirty="0" smtClean="0"/>
              <a:t>fiscal para las primas </a:t>
            </a:r>
            <a:r>
              <a:rPr lang="es-ES_tradnl" dirty="0" smtClean="0"/>
              <a:t>recibida durante el año será reconciliada con su elegibilidad </a:t>
            </a:r>
            <a:r>
              <a:rPr lang="es-ES" dirty="0" smtClean="0"/>
              <a:t>basándose </a:t>
            </a:r>
            <a:r>
              <a:rPr lang="es-ES_tradnl" dirty="0" smtClean="0"/>
              <a:t>en los ingresos familiares actuales del año. </a:t>
            </a:r>
          </a:p>
          <a:p>
            <a:pPr>
              <a:lnSpc>
                <a:spcPct val="100000"/>
              </a:lnSpc>
              <a:spcBef>
                <a:spcPts val="1350"/>
              </a:spcBef>
            </a:pPr>
            <a:r>
              <a:rPr lang="es-ES_tradnl" b="1" dirty="0" smtClean="0"/>
              <a:t>Reducciones en los gastos compartidos</a:t>
            </a:r>
          </a:p>
          <a:p>
            <a:pPr lvl="1">
              <a:lnSpc>
                <a:spcPct val="100000"/>
              </a:lnSpc>
              <a:spcBef>
                <a:spcPts val="0"/>
              </a:spcBef>
            </a:pPr>
            <a:r>
              <a:rPr lang="es-ES_tradnl" dirty="0" smtClean="0"/>
              <a:t>Reduce sus costos como los deducibles, copagos y </a:t>
            </a:r>
            <a:r>
              <a:rPr lang="es-ES_tradnl" dirty="0" err="1" smtClean="0"/>
              <a:t>coseguro</a:t>
            </a:r>
            <a:endParaRPr lang="es-ES_tradnl" dirty="0" smtClean="0"/>
          </a:p>
          <a:p>
            <a:pPr lvl="1">
              <a:lnSpc>
                <a:spcPct val="100000"/>
              </a:lnSpc>
              <a:spcBef>
                <a:spcPts val="0"/>
              </a:spcBef>
            </a:pPr>
            <a:r>
              <a:rPr lang="es-ES_tradnl" dirty="0" smtClean="0"/>
              <a:t>Consumidores elegibles pueden recibirlos si se han inscrito en un Plan Médico </a:t>
            </a:r>
            <a:r>
              <a:rPr lang="es-ES_tradnl" dirty="0" smtClean="0"/>
              <a:t>nivel Plata.</a:t>
            </a:r>
            <a:endParaRPr lang="es-ES_tradnl" dirty="0"/>
          </a:p>
        </p:txBody>
      </p:sp>
      <p:sp>
        <p:nvSpPr>
          <p:cNvPr id="4" name="Title 3"/>
          <p:cNvSpPr>
            <a:spLocks noGrp="1"/>
          </p:cNvSpPr>
          <p:nvPr>
            <p:ph type="title"/>
          </p:nvPr>
        </p:nvSpPr>
        <p:spPr/>
        <p:txBody>
          <a:bodyPr/>
          <a:lstStyle/>
          <a:p>
            <a:pPr algn="ctr"/>
            <a:r>
              <a:rPr lang="es-ES_tradnl" sz="4000" b="1" dirty="0">
                <a:latin typeface="Calibri" charset="0"/>
                <a:ea typeface="Calibri" charset="0"/>
                <a:cs typeface="Calibri" charset="0"/>
              </a:rPr>
              <a:t>Créditos </a:t>
            </a:r>
            <a:r>
              <a:rPr lang="es-ES_tradnl" sz="4000" b="1" dirty="0" smtClean="0">
                <a:latin typeface="Calibri" charset="0"/>
                <a:ea typeface="Calibri" charset="0"/>
                <a:cs typeface="Calibri" charset="0"/>
              </a:rPr>
              <a:t>para las primas y </a:t>
            </a:r>
            <a:r>
              <a:rPr lang="es-ES_tradnl" sz="4000" b="1" dirty="0">
                <a:latin typeface="Calibri" charset="0"/>
                <a:ea typeface="Calibri" charset="0"/>
                <a:cs typeface="Calibri" charset="0"/>
              </a:rPr>
              <a:t>reducciones </a:t>
            </a:r>
            <a:r>
              <a:rPr lang="es-ES_tradnl" sz="4000" b="1" dirty="0" smtClean="0">
                <a:latin typeface="Calibri" charset="0"/>
                <a:ea typeface="Calibri" charset="0"/>
                <a:cs typeface="Calibri" charset="0"/>
              </a:rPr>
              <a:t/>
            </a:r>
            <a:br>
              <a:rPr lang="es-ES_tradnl" sz="4000" b="1" dirty="0" smtClean="0">
                <a:latin typeface="Calibri" charset="0"/>
                <a:ea typeface="Calibri" charset="0"/>
                <a:cs typeface="Calibri" charset="0"/>
              </a:rPr>
            </a:br>
            <a:r>
              <a:rPr lang="es-ES_tradnl" sz="4000" b="1" dirty="0" smtClean="0">
                <a:latin typeface="Calibri" charset="0"/>
                <a:ea typeface="Calibri" charset="0"/>
                <a:cs typeface="Calibri" charset="0"/>
              </a:rPr>
              <a:t>en </a:t>
            </a:r>
            <a:r>
              <a:rPr lang="es-ES_tradnl" sz="4000" b="1" dirty="0">
                <a:latin typeface="Calibri" charset="0"/>
                <a:ea typeface="Calibri" charset="0"/>
                <a:cs typeface="Calibri" charset="0"/>
              </a:rPr>
              <a:t>los gastos compartidos</a:t>
            </a:r>
          </a:p>
        </p:txBody>
      </p:sp>
    </p:spTree>
    <p:extLst>
      <p:ext uri="{BB962C8B-B14F-4D97-AF65-F5344CB8AC3E}">
        <p14:creationId xmlns:p14="http://schemas.microsoft.com/office/powerpoint/2010/main" val="1233314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623" y="5225664"/>
            <a:ext cx="1296677" cy="134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93700" y="1714500"/>
            <a:ext cx="8356600" cy="4508499"/>
          </a:xfrm>
        </p:spPr>
        <p:txBody>
          <a:bodyPr>
            <a:normAutofit/>
          </a:bodyPr>
          <a:lstStyle/>
          <a:p>
            <a:pPr>
              <a:lnSpc>
                <a:spcPct val="100000"/>
              </a:lnSpc>
            </a:pPr>
            <a:r>
              <a:rPr lang="es-ES_tradnl" b="1" dirty="0" smtClean="0"/>
              <a:t>Para evitar el pago de la responsabilidad compartida</a:t>
            </a:r>
          </a:p>
          <a:p>
            <a:pPr lvl="1">
              <a:lnSpc>
                <a:spcPct val="100000"/>
              </a:lnSpc>
            </a:pPr>
            <a:r>
              <a:rPr lang="es-ES_tradnl" sz="2800" dirty="0" smtClean="0"/>
              <a:t>Mantenga su cobertura o </a:t>
            </a:r>
          </a:p>
          <a:p>
            <a:pPr lvl="1">
              <a:lnSpc>
                <a:spcPct val="100000"/>
              </a:lnSpc>
            </a:pPr>
            <a:r>
              <a:rPr lang="es-ES_tradnl" sz="2800" dirty="0" smtClean="0"/>
              <a:t>Califique para una exención </a:t>
            </a:r>
          </a:p>
          <a:p>
            <a:pPr>
              <a:lnSpc>
                <a:spcPct val="100000"/>
              </a:lnSpc>
              <a:spcBef>
                <a:spcPts val="1350"/>
              </a:spcBef>
            </a:pPr>
            <a:r>
              <a:rPr lang="es-ES_tradnl" b="1" dirty="0" smtClean="0"/>
              <a:t>Mantenga actualizada su información </a:t>
            </a:r>
            <a:r>
              <a:rPr lang="es-ES_tradnl" dirty="0" smtClean="0"/>
              <a:t>para reducir su riesgo </a:t>
            </a:r>
            <a:r>
              <a:rPr lang="es-ES_tradnl" dirty="0" smtClean="0"/>
              <a:t>de recibir una cantidad mayor del crédito fiscal del que califica</a:t>
            </a:r>
            <a:endParaRPr lang="es-ES_tradnl" dirty="0" smtClean="0"/>
          </a:p>
          <a:p>
            <a:pPr>
              <a:lnSpc>
                <a:spcPct val="100000"/>
              </a:lnSpc>
              <a:spcBef>
                <a:spcPts val="1350"/>
              </a:spcBef>
            </a:pPr>
            <a:r>
              <a:rPr lang="es-ES_tradnl" dirty="0">
                <a:solidFill>
                  <a:prstClr val="black"/>
                </a:solidFill>
              </a:rPr>
              <a:t>Si se ha inscrito en un plan de seguro a través del </a:t>
            </a:r>
            <a:r>
              <a:rPr lang="es-ES_tradnl" dirty="0" smtClean="0">
                <a:solidFill>
                  <a:prstClr val="black"/>
                </a:solidFill>
              </a:rPr>
              <a:t>Mercado, </a:t>
            </a:r>
            <a:r>
              <a:rPr lang="es-ES_tradnl" dirty="0">
                <a:solidFill>
                  <a:prstClr val="black"/>
                </a:solidFill>
              </a:rPr>
              <a:t>recibirá el </a:t>
            </a:r>
            <a:r>
              <a:rPr lang="es-ES_tradnl" dirty="0" smtClean="0">
                <a:solidFill>
                  <a:prstClr val="black"/>
                </a:solidFill>
              </a:rPr>
              <a:t>Formulario</a:t>
            </a:r>
            <a:r>
              <a:rPr lang="es-ES_tradnl" b="1" dirty="0" smtClean="0">
                <a:solidFill>
                  <a:prstClr val="black"/>
                </a:solidFill>
              </a:rPr>
              <a:t> </a:t>
            </a:r>
            <a:r>
              <a:rPr lang="es-ES_tradnl" b="1" dirty="0">
                <a:solidFill>
                  <a:prstClr val="black"/>
                </a:solidFill>
              </a:rPr>
              <a:t>1095-A </a:t>
            </a:r>
            <a:r>
              <a:rPr lang="es-ES_tradnl" dirty="0">
                <a:solidFill>
                  <a:prstClr val="black"/>
                </a:solidFill>
              </a:rPr>
              <a:t>del Mercado de seguros</a:t>
            </a:r>
            <a:r>
              <a:rPr lang="es-ES_tradnl" dirty="0" smtClean="0">
                <a:solidFill>
                  <a:prstClr val="black"/>
                </a:solidFill>
              </a:rPr>
              <a:t>.</a:t>
            </a:r>
            <a:endParaRPr lang="es-ES_tradnl" dirty="0">
              <a:solidFill>
                <a:prstClr val="black"/>
              </a:solidFill>
            </a:endParaRPr>
          </a:p>
        </p:txBody>
      </p:sp>
      <p:sp>
        <p:nvSpPr>
          <p:cNvPr id="4" name="Title 3"/>
          <p:cNvSpPr>
            <a:spLocks noGrp="1"/>
          </p:cNvSpPr>
          <p:nvPr>
            <p:ph type="title"/>
          </p:nvPr>
        </p:nvSpPr>
        <p:spPr/>
        <p:txBody>
          <a:bodyPr/>
          <a:lstStyle/>
          <a:p>
            <a:pPr algn="ctr"/>
            <a:r>
              <a:rPr lang="es-ES_tradnl" b="1" dirty="0" smtClean="0">
                <a:latin typeface="Calibri" charset="0"/>
                <a:ea typeface="Calibri" charset="0"/>
                <a:cs typeface="Calibri" charset="0"/>
              </a:rPr>
              <a:t>Comprender la información</a:t>
            </a:r>
            <a:br>
              <a:rPr lang="es-ES_tradnl" b="1" dirty="0" smtClean="0">
                <a:latin typeface="Calibri" charset="0"/>
                <a:ea typeface="Calibri" charset="0"/>
                <a:cs typeface="Calibri" charset="0"/>
              </a:rPr>
            </a:br>
            <a:r>
              <a:rPr lang="es-ES_tradnl" b="1" dirty="0" smtClean="0">
                <a:latin typeface="Calibri" charset="0"/>
                <a:ea typeface="Calibri" charset="0"/>
                <a:cs typeface="Calibri" charset="0"/>
              </a:rPr>
              <a:t>sobre los impuestos</a:t>
            </a:r>
            <a:endParaRPr lang="es-ES_tradnl" b="1" dirty="0">
              <a:latin typeface="Calibri" charset="0"/>
              <a:ea typeface="Calibri" charset="0"/>
              <a:cs typeface="Calibri" charset="0"/>
            </a:endParaRPr>
          </a:p>
        </p:txBody>
      </p:sp>
    </p:spTree>
    <p:extLst>
      <p:ext uri="{BB962C8B-B14F-4D97-AF65-F5344CB8AC3E}">
        <p14:creationId xmlns:p14="http://schemas.microsoft.com/office/powerpoint/2010/main" val="1319361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9900" y="1905000"/>
            <a:ext cx="8191500" cy="4394199"/>
          </a:xfrm>
        </p:spPr>
        <p:txBody>
          <a:bodyPr>
            <a:normAutofit/>
          </a:bodyPr>
          <a:lstStyle/>
          <a:p>
            <a:pPr>
              <a:spcBef>
                <a:spcPts val="0"/>
              </a:spcBef>
            </a:pPr>
            <a:r>
              <a:rPr lang="es-ES_tradnl" dirty="0"/>
              <a:t>Glosario de términos de cobertura médica</a:t>
            </a:r>
          </a:p>
          <a:p>
            <a:pPr>
              <a:spcBef>
                <a:spcPts val="0"/>
              </a:spcBef>
            </a:pPr>
            <a:endParaRPr lang="es-ES_tradnl" dirty="0"/>
          </a:p>
          <a:p>
            <a:pPr>
              <a:spcBef>
                <a:spcPts val="0"/>
              </a:spcBef>
            </a:pPr>
            <a:r>
              <a:rPr lang="es-ES_tradnl" dirty="0"/>
              <a:t>Lista de recursos</a:t>
            </a:r>
          </a:p>
          <a:p>
            <a:pPr>
              <a:spcBef>
                <a:spcPts val="0"/>
              </a:spcBef>
            </a:pPr>
            <a:endParaRPr lang="es-ES_tradnl" dirty="0"/>
          </a:p>
          <a:p>
            <a:pPr>
              <a:spcBef>
                <a:spcPts val="0"/>
              </a:spcBef>
            </a:pPr>
            <a:r>
              <a:rPr lang="es-ES_tradnl" dirty="0"/>
              <a:t>Lista para el seguimiento de su salud</a:t>
            </a:r>
          </a:p>
          <a:p>
            <a:pPr>
              <a:spcBef>
                <a:spcPts val="0"/>
              </a:spcBef>
            </a:pPr>
            <a:endParaRPr lang="es-ES_tradnl" dirty="0"/>
          </a:p>
          <a:p>
            <a:pPr>
              <a:spcBef>
                <a:spcPts val="0"/>
              </a:spcBef>
            </a:pPr>
            <a:r>
              <a:rPr lang="es-ES_tradnl" dirty="0"/>
              <a:t>Página de información de salud para el seguro y el proveedor </a:t>
            </a:r>
          </a:p>
        </p:txBody>
      </p:sp>
      <p:sp>
        <p:nvSpPr>
          <p:cNvPr id="5" name="Title 4"/>
          <p:cNvSpPr>
            <a:spLocks noGrp="1"/>
          </p:cNvSpPr>
          <p:nvPr>
            <p:ph type="title"/>
          </p:nvPr>
        </p:nvSpPr>
        <p:spPr/>
        <p:txBody>
          <a:bodyPr/>
          <a:lstStyle/>
          <a:p>
            <a:pPr algn="ctr"/>
            <a:r>
              <a:rPr lang="es-ES_tradnl" b="1" dirty="0" smtClean="0">
                <a:latin typeface="Calibri" charset="0"/>
                <a:ea typeface="Calibri" charset="0"/>
                <a:cs typeface="Calibri" charset="0"/>
              </a:rPr>
              <a:t>Otra información en la Guía</a:t>
            </a:r>
            <a:endParaRPr lang="es-ES_tradnl" b="1" dirty="0">
              <a:latin typeface="Calibri" charset="0"/>
              <a:ea typeface="Calibri" charset="0"/>
              <a:cs typeface="Calibri" charset="0"/>
            </a:endParaRPr>
          </a:p>
        </p:txBody>
      </p:sp>
    </p:spTree>
    <p:extLst>
      <p:ext uri="{BB962C8B-B14F-4D97-AF65-F5344CB8AC3E}">
        <p14:creationId xmlns:p14="http://schemas.microsoft.com/office/powerpoint/2010/main" val="2080705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114551"/>
            <a:ext cx="6172200" cy="3508772"/>
          </a:xfrm>
        </p:spPr>
        <p:txBody>
          <a:bodyPr>
            <a:normAutofit/>
          </a:bodyPr>
          <a:lstStyle/>
          <a:p>
            <a:pPr marL="0" indent="0" algn="ctr">
              <a:spcBef>
                <a:spcPts val="0"/>
              </a:spcBef>
              <a:buNone/>
            </a:pPr>
            <a:endParaRPr lang="es-ES_tradnl" sz="3000" dirty="0"/>
          </a:p>
          <a:p>
            <a:pPr marL="0" indent="0" algn="ctr">
              <a:spcBef>
                <a:spcPts val="0"/>
              </a:spcBef>
              <a:buNone/>
            </a:pPr>
            <a:r>
              <a:rPr lang="es-ES_tradnl" sz="3000" dirty="0"/>
              <a:t>Contacte a C2C</a:t>
            </a:r>
            <a:endParaRPr lang="es-ES_tradnl" sz="3000" dirty="0">
              <a:hlinkClick r:id="rId3"/>
            </a:endParaRPr>
          </a:p>
          <a:p>
            <a:pPr marL="0" indent="0" algn="ctr">
              <a:spcBef>
                <a:spcPts val="0"/>
              </a:spcBef>
              <a:buNone/>
            </a:pPr>
            <a:r>
              <a:rPr lang="es-ES_tradnl" sz="3000" dirty="0">
                <a:hlinkClick r:id="rId3"/>
              </a:rPr>
              <a:t>coveragetocare@cms.hhs.gov</a:t>
            </a:r>
            <a:r>
              <a:rPr lang="es-ES_tradnl" sz="3000" dirty="0"/>
              <a:t> </a:t>
            </a:r>
          </a:p>
          <a:p>
            <a:pPr marL="0" indent="0" algn="ctr">
              <a:spcBef>
                <a:spcPts val="0"/>
              </a:spcBef>
              <a:buNone/>
            </a:pPr>
            <a:endParaRPr lang="es-ES_tradnl" sz="3000" dirty="0">
              <a:hlinkClick r:id="rId3"/>
            </a:endParaRPr>
          </a:p>
          <a:p>
            <a:pPr marL="0" indent="0" algn="ctr">
              <a:spcBef>
                <a:spcPts val="0"/>
              </a:spcBef>
              <a:buNone/>
            </a:pPr>
            <a:r>
              <a:rPr lang="es-ES_tradnl" sz="3000" dirty="0"/>
              <a:t>Solicite </a:t>
            </a:r>
            <a:r>
              <a:rPr lang="es-ES_tradnl" sz="3000" dirty="0" smtClean="0"/>
              <a:t>recursos</a:t>
            </a:r>
            <a:endParaRPr lang="es-ES_tradnl" sz="3000" dirty="0">
              <a:hlinkClick r:id="rId3"/>
            </a:endParaRPr>
          </a:p>
          <a:p>
            <a:pPr marL="0" indent="0" algn="ctr">
              <a:spcBef>
                <a:spcPts val="0"/>
              </a:spcBef>
              <a:buNone/>
            </a:pPr>
            <a:r>
              <a:rPr lang="es-ES_tradnl" sz="3000" dirty="0">
                <a:hlinkClick r:id="rId3"/>
              </a:rPr>
              <a:t>go.gov/c2c</a:t>
            </a:r>
          </a:p>
          <a:p>
            <a:endParaRPr lang="es-ES_tradnl" dirty="0"/>
          </a:p>
        </p:txBody>
      </p:sp>
      <p:sp>
        <p:nvSpPr>
          <p:cNvPr id="2" name="Title 1"/>
          <p:cNvSpPr>
            <a:spLocks noGrp="1"/>
          </p:cNvSpPr>
          <p:nvPr>
            <p:ph type="title"/>
          </p:nvPr>
        </p:nvSpPr>
        <p:spPr/>
        <p:txBody>
          <a:bodyPr/>
          <a:lstStyle/>
          <a:p>
            <a:pPr algn="ctr"/>
            <a:r>
              <a:rPr lang="es-ES_tradnl" b="1" dirty="0" smtClean="0">
                <a:latin typeface="Calibri" charset="0"/>
                <a:ea typeface="Calibri" charset="0"/>
                <a:cs typeface="Calibri" charset="0"/>
              </a:rPr>
              <a:t>Información de contacto</a:t>
            </a:r>
            <a:endParaRPr lang="es-ES_tradnl" b="1" dirty="0">
              <a:latin typeface="Calibri" charset="0"/>
              <a:ea typeface="Calibri" charset="0"/>
              <a:cs typeface="Calibri" charset="0"/>
            </a:endParaRPr>
          </a:p>
        </p:txBody>
      </p:sp>
      <p:sp>
        <p:nvSpPr>
          <p:cNvPr id="5" name="Slide Number Placeholder 4"/>
          <p:cNvSpPr>
            <a:spLocks noGrp="1"/>
          </p:cNvSpPr>
          <p:nvPr>
            <p:ph type="sldNum" sz="quarter" idx="4294967295"/>
          </p:nvPr>
        </p:nvSpPr>
        <p:spPr>
          <a:xfrm>
            <a:off x="7258050" y="5625705"/>
            <a:ext cx="742950" cy="273844"/>
          </a:xfrm>
          <a:prstGeom prst="rect">
            <a:avLst/>
          </a:prstGeom>
        </p:spPr>
        <p:txBody>
          <a:bodyPr/>
          <a:lstStyle/>
          <a:p>
            <a:fld id="{196C446A-2CEA-4609-9260-FD82B1543F26}"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7103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0809" y="5181550"/>
            <a:ext cx="4012871" cy="712520"/>
          </a:xfrm>
        </p:spPr>
        <p:txBody>
          <a:bodyPr>
            <a:noAutofit/>
          </a:bodyPr>
          <a:lstStyle/>
          <a:p>
            <a:pPr marL="0" indent="0" algn="ctr">
              <a:buNone/>
            </a:pPr>
            <a:r>
              <a:rPr lang="x-none" sz="1500" dirty="0"/>
              <a:t>Visite </a:t>
            </a:r>
            <a:r>
              <a:rPr lang="en-US" sz="1500" dirty="0"/>
              <a:t>go.cms.gov/c2c</a:t>
            </a:r>
          </a:p>
          <a:p>
            <a:pPr marL="0" indent="0" algn="ctr">
              <a:buNone/>
            </a:pPr>
            <a:r>
              <a:rPr lang="x-none" sz="1500" dirty="0"/>
              <a:t>Copias impr</a:t>
            </a:r>
            <a:r>
              <a:rPr lang="es-ES" sz="1500" dirty="0"/>
              <a:t>esas</a:t>
            </a:r>
            <a:r>
              <a:rPr lang="x-none" sz="1500" dirty="0"/>
              <a:t> están disponibles </a:t>
            </a:r>
            <a:r>
              <a:rPr lang="es-ES" sz="1500" dirty="0" smtClean="0"/>
              <a:t>sin costo</a:t>
            </a:r>
            <a:endParaRPr lang="x-none" sz="1500" dirty="0"/>
          </a:p>
        </p:txBody>
      </p:sp>
      <p:sp>
        <p:nvSpPr>
          <p:cNvPr id="2" name="Title 1"/>
          <p:cNvSpPr>
            <a:spLocks noGrp="1"/>
          </p:cNvSpPr>
          <p:nvPr>
            <p:ph type="title"/>
          </p:nvPr>
        </p:nvSpPr>
        <p:spPr/>
        <p:txBody>
          <a:bodyPr/>
          <a:lstStyle/>
          <a:p>
            <a:pPr algn="ctr"/>
            <a:r>
              <a:rPr lang="x-none" sz="4000" b="1" dirty="0">
                <a:latin typeface="Calibri" charset="0"/>
                <a:ea typeface="Calibri" charset="0"/>
                <a:cs typeface="Calibri" charset="0"/>
              </a:rPr>
              <a:t>De la cobertura al cuidado de su salud </a:t>
            </a:r>
            <a:r>
              <a:rPr lang="en-US" sz="4000" b="1" dirty="0">
                <a:latin typeface="Calibri" charset="0"/>
                <a:ea typeface="Calibri" charset="0"/>
                <a:cs typeface="Calibri" charset="0"/>
              </a:rPr>
              <a:t>(C2C)</a:t>
            </a:r>
          </a:p>
        </p:txBody>
      </p:sp>
      <p:sp>
        <p:nvSpPr>
          <p:cNvPr id="5" name="Slide Number Placeholder 4"/>
          <p:cNvSpPr>
            <a:spLocks noGrp="1"/>
          </p:cNvSpPr>
          <p:nvPr>
            <p:ph type="sldNum" sz="quarter" idx="4294967295"/>
          </p:nvPr>
        </p:nvSpPr>
        <p:spPr>
          <a:xfrm>
            <a:off x="8401050" y="5626100"/>
            <a:ext cx="742950" cy="273050"/>
          </a:xfrm>
          <a:prstGeom prst="rect">
            <a:avLst/>
          </a:prstGeom>
        </p:spPr>
        <p:txBody>
          <a:bodyPr/>
          <a:lstStyle/>
          <a:p>
            <a:fld id="{196C446A-2CEA-4609-9260-FD82B1543F26}" type="slidenum">
              <a:rPr lang="en-US" smtClean="0">
                <a:solidFill>
                  <a:prstClr val="black">
                    <a:tint val="75000"/>
                  </a:prstClr>
                </a:solidFill>
              </a:rPr>
              <a:pPr/>
              <a:t>3</a:t>
            </a:fld>
            <a:endParaRPr lang="en-US" dirty="0">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85692">
            <a:off x="5219046" y="2381366"/>
            <a:ext cx="1995817" cy="2840497"/>
          </a:xfrm>
          <a:prstGeom prst="rect">
            <a:avLst/>
          </a:prstGeom>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750" t="9983" r="38875" b="25220"/>
          <a:stretch/>
        </p:blipFill>
        <p:spPr bwMode="auto">
          <a:xfrm rot="20958049">
            <a:off x="1847196" y="2318136"/>
            <a:ext cx="1847239" cy="288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546" y="2217383"/>
            <a:ext cx="1990630" cy="285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846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0700" y="1726407"/>
            <a:ext cx="8267700" cy="4712493"/>
          </a:xfrm>
        </p:spPr>
        <p:txBody>
          <a:bodyPr>
            <a:noAutofit/>
          </a:bodyPr>
          <a:lstStyle/>
          <a:p>
            <a:pPr marL="457200" indent="-457200">
              <a:lnSpc>
                <a:spcPct val="100000"/>
              </a:lnSpc>
              <a:spcBef>
                <a:spcPts val="0"/>
              </a:spcBef>
              <a:buFont typeface="+mj-lt"/>
              <a:buAutoNum type="arabicPeriod"/>
            </a:pPr>
            <a:r>
              <a:rPr lang="x-none" sz="2400" dirty="0"/>
              <a:t>Confirme su cobertura m</a:t>
            </a:r>
            <a:r>
              <a:rPr lang="es-ES" sz="2400" dirty="0"/>
              <a:t>é</a:t>
            </a:r>
            <a:r>
              <a:rPr lang="x-none" sz="2400" dirty="0"/>
              <a:t>dica</a:t>
            </a:r>
          </a:p>
          <a:p>
            <a:pPr marL="457200" indent="-457200">
              <a:lnSpc>
                <a:spcPct val="100000"/>
              </a:lnSpc>
              <a:spcBef>
                <a:spcPts val="0"/>
              </a:spcBef>
              <a:buFont typeface="+mj-lt"/>
              <a:buAutoNum type="arabicPeriod"/>
            </a:pPr>
            <a:r>
              <a:rPr lang="x-none" sz="2400" dirty="0"/>
              <a:t>Pague su prima</a:t>
            </a:r>
            <a:r>
              <a:rPr lang="es-ES" sz="2400" dirty="0"/>
              <a:t> mensual</a:t>
            </a:r>
            <a:endParaRPr lang="x-none" sz="2400" dirty="0"/>
          </a:p>
          <a:p>
            <a:pPr marL="457200" indent="-457200">
              <a:lnSpc>
                <a:spcPct val="100000"/>
              </a:lnSpc>
              <a:spcBef>
                <a:spcPts val="0"/>
              </a:spcBef>
              <a:buFont typeface="+mj-lt"/>
              <a:buAutoNum type="arabicPeriod"/>
            </a:pPr>
            <a:r>
              <a:rPr lang="x-none" sz="2400" dirty="0"/>
              <a:t>Revise </a:t>
            </a:r>
            <a:r>
              <a:rPr lang="es-ES" sz="2400" dirty="0"/>
              <a:t>la información sobre su plan </a:t>
            </a:r>
            <a:r>
              <a:rPr lang="x-none" sz="2400" dirty="0"/>
              <a:t>y aprenda sobre los beneficios</a:t>
            </a:r>
          </a:p>
          <a:p>
            <a:pPr marL="457200" indent="-457200">
              <a:lnSpc>
                <a:spcPct val="100000"/>
              </a:lnSpc>
              <a:spcBef>
                <a:spcPts val="0"/>
              </a:spcBef>
              <a:buFont typeface="+mj-lt"/>
              <a:buAutoNum type="arabicPeriod"/>
            </a:pPr>
            <a:r>
              <a:rPr lang="es-ES" sz="2400" dirty="0"/>
              <a:t>Continúe con su tratamiento y t</a:t>
            </a:r>
            <a:r>
              <a:rPr lang="x-none" sz="2400" dirty="0"/>
              <a:t>ramite sus recetas m</a:t>
            </a:r>
            <a:r>
              <a:rPr lang="es-ES" sz="2400" dirty="0"/>
              <a:t>é</a:t>
            </a:r>
            <a:r>
              <a:rPr lang="x-none" sz="2400" dirty="0"/>
              <a:t>dicas </a:t>
            </a:r>
          </a:p>
          <a:p>
            <a:pPr marL="457200" indent="-457200">
              <a:lnSpc>
                <a:spcPct val="100000"/>
              </a:lnSpc>
              <a:spcBef>
                <a:spcPts val="0"/>
              </a:spcBef>
              <a:buFont typeface="+mj-lt"/>
              <a:buAutoNum type="arabicPeriod"/>
            </a:pPr>
            <a:r>
              <a:rPr lang="x-none" sz="2400" dirty="0"/>
              <a:t>Asegúrese que la información en </a:t>
            </a:r>
            <a:r>
              <a:rPr lang="en-US" sz="2400" dirty="0" err="1" smtClean="0">
                <a:hlinkClick r:id="rId3" action="ppaction://hlinkfile"/>
              </a:rPr>
              <a:t>CuidadoDeSalud</a:t>
            </a:r>
            <a:r>
              <a:rPr lang="x-none" sz="2400" dirty="0" smtClean="0">
                <a:hlinkClick r:id="rId3" action="ppaction://hlinkfile"/>
              </a:rPr>
              <a:t>.gov</a:t>
            </a:r>
            <a:r>
              <a:rPr lang="x-none" sz="2400" dirty="0" smtClean="0"/>
              <a:t>  </a:t>
            </a:r>
            <a:r>
              <a:rPr lang="x-none" sz="2400" dirty="0"/>
              <a:t>est</a:t>
            </a:r>
            <a:r>
              <a:rPr lang="es-ES" sz="2400" dirty="0"/>
              <a:t>á</a:t>
            </a:r>
            <a:r>
              <a:rPr lang="x-none" sz="2400" dirty="0"/>
              <a:t> </a:t>
            </a:r>
            <a:r>
              <a:rPr lang="es-ES" sz="2400" dirty="0" smtClean="0"/>
              <a:t>actualizada</a:t>
            </a:r>
            <a:endParaRPr lang="en-US" sz="2400" dirty="0" smtClean="0"/>
          </a:p>
          <a:p>
            <a:pPr marL="0" indent="0">
              <a:lnSpc>
                <a:spcPct val="100000"/>
              </a:lnSpc>
              <a:spcBef>
                <a:spcPts val="0"/>
              </a:spcBef>
              <a:buNone/>
            </a:pPr>
            <a:endParaRPr lang="en-US" sz="2400" b="1" dirty="0"/>
          </a:p>
          <a:p>
            <a:pPr marL="0" indent="0">
              <a:lnSpc>
                <a:spcPct val="100000"/>
              </a:lnSpc>
              <a:spcBef>
                <a:spcPts val="0"/>
              </a:spcBef>
              <a:buNone/>
            </a:pPr>
            <a:r>
              <a:rPr lang="x-none" sz="2400" b="1" dirty="0" smtClean="0"/>
              <a:t>Recursos</a:t>
            </a:r>
            <a:r>
              <a:rPr lang="x-none" sz="2400" b="1" dirty="0"/>
              <a:t>:</a:t>
            </a:r>
            <a:endParaRPr lang="x-none" sz="2400" dirty="0"/>
          </a:p>
          <a:p>
            <a:pPr>
              <a:spcBef>
                <a:spcPts val="0"/>
              </a:spcBef>
            </a:pPr>
            <a:r>
              <a:rPr lang="x-none" sz="2400" dirty="0"/>
              <a:t>Para contactar al </a:t>
            </a:r>
            <a:r>
              <a:rPr lang="en-US" sz="2400" dirty="0" smtClean="0"/>
              <a:t>Mercado de </a:t>
            </a:r>
            <a:r>
              <a:rPr lang="en-US" sz="2400" dirty="0" err="1" smtClean="0"/>
              <a:t>seguros</a:t>
            </a:r>
            <a:r>
              <a:rPr lang="x-none" sz="2400" b="1" dirty="0" smtClean="0"/>
              <a:t>, </a:t>
            </a:r>
            <a:r>
              <a:rPr lang="en-US" sz="2400" dirty="0" err="1" smtClean="0"/>
              <a:t>visite</a:t>
            </a:r>
            <a:r>
              <a:rPr lang="en-US" sz="2400" dirty="0" smtClean="0"/>
              <a:t> </a:t>
            </a:r>
            <a:r>
              <a:rPr lang="x-none" sz="2400" dirty="0" smtClean="0">
                <a:hlinkClick r:id="rId4"/>
              </a:rPr>
              <a:t>www.</a:t>
            </a:r>
            <a:r>
              <a:rPr lang="en-US" sz="2400" dirty="0" err="1" smtClean="0">
                <a:hlinkClick r:id="rId4"/>
              </a:rPr>
              <a:t>CuidadoDeSalud</a:t>
            </a:r>
            <a:r>
              <a:rPr lang="x-none" sz="2400" dirty="0" smtClean="0">
                <a:hlinkClick r:id="rId4"/>
              </a:rPr>
              <a:t>.gov</a:t>
            </a:r>
            <a:r>
              <a:rPr lang="x-none" sz="2400" dirty="0" smtClean="0"/>
              <a:t> </a:t>
            </a:r>
            <a:r>
              <a:rPr lang="x-none" sz="2400" dirty="0"/>
              <a:t>o llame al 1-800-318-2596</a:t>
            </a:r>
          </a:p>
          <a:p>
            <a:pPr>
              <a:spcBef>
                <a:spcPts val="0"/>
              </a:spcBef>
            </a:pPr>
            <a:r>
              <a:rPr lang="x-none" sz="2400" dirty="0"/>
              <a:t>Contacte a la oficina de Medicaid o CHIP de su estado. </a:t>
            </a:r>
          </a:p>
        </p:txBody>
      </p:sp>
      <p:sp>
        <p:nvSpPr>
          <p:cNvPr id="4" name="Title 3"/>
          <p:cNvSpPr>
            <a:spLocks noGrp="1"/>
          </p:cNvSpPr>
          <p:nvPr>
            <p:ph type="title"/>
          </p:nvPr>
        </p:nvSpPr>
        <p:spPr/>
        <p:txBody>
          <a:bodyPr/>
          <a:lstStyle/>
          <a:p>
            <a:pPr algn="ctr"/>
            <a:r>
              <a:rPr lang="en-US" b="1" dirty="0" smtClean="0">
                <a:latin typeface="Calibri" charset="0"/>
                <a:ea typeface="Calibri" charset="0"/>
                <a:cs typeface="Calibri" charset="0"/>
              </a:rPr>
              <a:t>Antes de </a:t>
            </a:r>
            <a:r>
              <a:rPr lang="es-ES_tradnl" b="1" dirty="0" smtClean="0">
                <a:latin typeface="Calibri" charset="0"/>
                <a:ea typeface="Calibri" charset="0"/>
                <a:cs typeface="Calibri" charset="0"/>
              </a:rPr>
              <a:t>empezar</a:t>
            </a:r>
            <a:endParaRPr lang="es-ES_tradnl" b="1" dirty="0">
              <a:latin typeface="Calibri" charset="0"/>
              <a:ea typeface="Calibri" charset="0"/>
              <a:cs typeface="Calibri" charset="0"/>
            </a:endParaRPr>
          </a:p>
        </p:txBody>
      </p:sp>
      <p:sp>
        <p:nvSpPr>
          <p:cNvPr id="2" name="AutoShape 4" descr="Image result for health insurance marketplace"/>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 name="AutoShape 6" descr="Image result for health insurance marketplace"/>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3478741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err="1">
                <a:latin typeface="Calibri" charset="0"/>
                <a:ea typeface="Calibri" charset="0"/>
                <a:cs typeface="Calibri" charset="0"/>
              </a:rPr>
              <a:t>Gu</a:t>
            </a:r>
            <a:r>
              <a:rPr lang="es-ES" sz="4000" b="1" i="1" dirty="0">
                <a:latin typeface="Calibri" charset="0"/>
                <a:ea typeface="Calibri" charset="0"/>
                <a:cs typeface="Calibri" charset="0"/>
              </a:rPr>
              <a:t>í</a:t>
            </a:r>
            <a:r>
              <a:rPr lang="en-US" sz="4000" b="1" i="1" dirty="0">
                <a:latin typeface="Calibri" charset="0"/>
                <a:ea typeface="Calibri" charset="0"/>
                <a:cs typeface="Calibri" charset="0"/>
              </a:rPr>
              <a:t>a para un mejor </a:t>
            </a:r>
            <a:r>
              <a:rPr lang="en-US" sz="4000" b="1" i="1" dirty="0" err="1">
                <a:latin typeface="Calibri" charset="0"/>
                <a:ea typeface="Calibri" charset="0"/>
                <a:cs typeface="Calibri" charset="0"/>
              </a:rPr>
              <a:t>cuidado</a:t>
            </a:r>
            <a:r>
              <a:rPr lang="en-US" sz="4000" b="1" i="1" dirty="0">
                <a:latin typeface="Calibri" charset="0"/>
                <a:ea typeface="Calibri" charset="0"/>
                <a:cs typeface="Calibri" charset="0"/>
              </a:rPr>
              <a:t> y </a:t>
            </a:r>
            <a:r>
              <a:rPr lang="en-US" sz="4000" b="1" i="1" dirty="0" smtClean="0">
                <a:latin typeface="Calibri" charset="0"/>
                <a:ea typeface="Calibri" charset="0"/>
                <a:cs typeface="Calibri" charset="0"/>
              </a:rPr>
              <a:t/>
            </a:r>
            <a:br>
              <a:rPr lang="en-US" sz="4000" b="1" i="1" dirty="0" smtClean="0">
                <a:latin typeface="Calibri" charset="0"/>
                <a:ea typeface="Calibri" charset="0"/>
                <a:cs typeface="Calibri" charset="0"/>
              </a:rPr>
            </a:br>
            <a:r>
              <a:rPr lang="en-US" sz="4000" b="1" i="1" dirty="0" err="1" smtClean="0">
                <a:latin typeface="Calibri" charset="0"/>
                <a:ea typeface="Calibri" charset="0"/>
                <a:cs typeface="Calibri" charset="0"/>
              </a:rPr>
              <a:t>una</a:t>
            </a:r>
            <a:r>
              <a:rPr lang="en-US" sz="4000" b="1" i="1" dirty="0" smtClean="0">
                <a:latin typeface="Calibri" charset="0"/>
                <a:ea typeface="Calibri" charset="0"/>
                <a:cs typeface="Calibri" charset="0"/>
              </a:rPr>
              <a:t> </a:t>
            </a:r>
            <a:r>
              <a:rPr lang="en-US" sz="4000" b="1" i="1" dirty="0" err="1">
                <a:latin typeface="Calibri" charset="0"/>
                <a:ea typeface="Calibri" charset="0"/>
                <a:cs typeface="Calibri" charset="0"/>
              </a:rPr>
              <a:t>vida</a:t>
            </a:r>
            <a:r>
              <a:rPr lang="en-US" sz="4000" b="1" i="1" dirty="0">
                <a:latin typeface="Calibri" charset="0"/>
                <a:ea typeface="Calibri" charset="0"/>
                <a:cs typeface="Calibri" charset="0"/>
              </a:rPr>
              <a:t> m</a:t>
            </a:r>
            <a:r>
              <a:rPr lang="es-ES" sz="4000" b="1" i="1" dirty="0">
                <a:latin typeface="Calibri" charset="0"/>
                <a:ea typeface="Calibri" charset="0"/>
                <a:cs typeface="Calibri" charset="0"/>
              </a:rPr>
              <a:t>á</a:t>
            </a:r>
            <a:r>
              <a:rPr lang="en-US" sz="4000" b="1" i="1" dirty="0">
                <a:latin typeface="Calibri" charset="0"/>
                <a:ea typeface="Calibri" charset="0"/>
                <a:cs typeface="Calibri" charset="0"/>
              </a:rPr>
              <a:t>s saludable</a:t>
            </a:r>
          </a:p>
        </p:txBody>
      </p:sp>
      <p:sp>
        <p:nvSpPr>
          <p:cNvPr id="5" name="Slide Number Placeholder 4"/>
          <p:cNvSpPr>
            <a:spLocks noGrp="1"/>
          </p:cNvSpPr>
          <p:nvPr>
            <p:ph type="sldNum" sz="quarter" idx="4294967295"/>
          </p:nvPr>
        </p:nvSpPr>
        <p:spPr>
          <a:xfrm>
            <a:off x="8058150" y="6039624"/>
            <a:ext cx="742950" cy="273050"/>
          </a:xfrm>
          <a:prstGeom prst="rect">
            <a:avLst/>
          </a:prstGeom>
        </p:spPr>
        <p:txBody>
          <a:bodyPr/>
          <a:lstStyle/>
          <a:p>
            <a:fld id="{196C446A-2CEA-4609-9260-FD82B1543F26}" type="slidenum">
              <a:rPr lang="en-US" smtClean="0">
                <a:solidFill>
                  <a:prstClr val="black">
                    <a:tint val="75000"/>
                  </a:prstClr>
                </a:solidFill>
              </a:rPr>
              <a:pPr/>
              <a:t>5</a:t>
            </a:fld>
            <a:endParaRPr lang="en-US" dirty="0">
              <a:solidFill>
                <a:prstClr val="black">
                  <a:tint val="75000"/>
                </a:prstClr>
              </a:solidFill>
            </a:endParaRPr>
          </a:p>
        </p:txBody>
      </p:sp>
      <p:sp>
        <p:nvSpPr>
          <p:cNvPr id="3" name="TextBox 2"/>
          <p:cNvSpPr txBox="1"/>
          <p:nvPr/>
        </p:nvSpPr>
        <p:spPr>
          <a:xfrm>
            <a:off x="2740025" y="6125069"/>
            <a:ext cx="3943350" cy="553998"/>
          </a:xfrm>
          <a:prstGeom prst="rect">
            <a:avLst/>
          </a:prstGeom>
          <a:noFill/>
        </p:spPr>
        <p:txBody>
          <a:bodyPr wrap="square" rtlCol="0">
            <a:spAutoFit/>
          </a:bodyPr>
          <a:lstStyle/>
          <a:p>
            <a:pPr algn="ctr"/>
            <a:r>
              <a:rPr lang="en-US" sz="1500" b="1" i="1" dirty="0">
                <a:solidFill>
                  <a:prstClr val="black"/>
                </a:solidFill>
              </a:rPr>
              <a:t>En Internet: </a:t>
            </a:r>
            <a:r>
              <a:rPr lang="en-US" sz="1500" b="1" dirty="0"/>
              <a:t>go.cms.gov/c2c</a:t>
            </a:r>
          </a:p>
          <a:p>
            <a:pPr algn="ctr"/>
            <a:r>
              <a:rPr lang="en-US" sz="1500" b="1" i="1" dirty="0">
                <a:solidFill>
                  <a:prstClr val="black"/>
                </a:solidFill>
              </a:rPr>
              <a:t> </a:t>
            </a:r>
          </a:p>
        </p:txBody>
      </p:sp>
      <p:grpSp>
        <p:nvGrpSpPr>
          <p:cNvPr id="7" name="Group 6"/>
          <p:cNvGrpSpPr/>
          <p:nvPr/>
        </p:nvGrpSpPr>
        <p:grpSpPr>
          <a:xfrm>
            <a:off x="1657350" y="1752600"/>
            <a:ext cx="5829300" cy="4287024"/>
            <a:chOff x="3521838" y="1622773"/>
            <a:chExt cx="5880865" cy="456019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560" y="1622773"/>
              <a:ext cx="2943143" cy="45601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838" y="1622773"/>
              <a:ext cx="2943143" cy="4560193"/>
            </a:xfrm>
            <a:prstGeom prst="rect">
              <a:avLst/>
            </a:prstGeom>
          </p:spPr>
        </p:pic>
      </p:grpSp>
    </p:spTree>
    <p:extLst>
      <p:ext uri="{BB962C8B-B14F-4D97-AF65-F5344CB8AC3E}">
        <p14:creationId xmlns:p14="http://schemas.microsoft.com/office/powerpoint/2010/main" val="3741771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Calibri" charset="0"/>
                <a:ea typeface="Calibri" charset="0"/>
                <a:cs typeface="Calibri" charset="0"/>
              </a:rPr>
              <a:t>Paso 1: Dele prioridad a </a:t>
            </a:r>
            <a:r>
              <a:rPr lang="es-ES_tradnl" sz="4000" b="1" dirty="0">
                <a:latin typeface="Calibri" charset="0"/>
                <a:ea typeface="Calibri" charset="0"/>
                <a:cs typeface="Calibri" charset="0"/>
              </a:rPr>
              <a:t>su</a:t>
            </a:r>
            <a:r>
              <a:rPr lang="en-US" sz="4000" b="1" dirty="0">
                <a:latin typeface="Calibri" charset="0"/>
                <a:ea typeface="Calibri" charset="0"/>
                <a:cs typeface="Calibri" charset="0"/>
              </a:rPr>
              <a:t> salud</a:t>
            </a:r>
          </a:p>
        </p:txBody>
      </p:sp>
      <p:sp>
        <p:nvSpPr>
          <p:cNvPr id="5" name="Slide Number Placeholder 4"/>
          <p:cNvSpPr>
            <a:spLocks noGrp="1"/>
          </p:cNvSpPr>
          <p:nvPr>
            <p:ph type="sldNum" sz="quarter" idx="4294967295"/>
          </p:nvPr>
        </p:nvSpPr>
        <p:spPr>
          <a:xfrm>
            <a:off x="8043863" y="5943600"/>
            <a:ext cx="742950" cy="273050"/>
          </a:xfrm>
          <a:prstGeom prst="rect">
            <a:avLst/>
          </a:prstGeom>
        </p:spPr>
        <p:txBody>
          <a:bodyPr/>
          <a:lstStyle/>
          <a:p>
            <a:fld id="{196C446A-2CEA-4609-9260-FD82B1543F26}"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68321274"/>
              </p:ext>
            </p:extLst>
          </p:nvPr>
        </p:nvGraphicFramePr>
        <p:xfrm>
          <a:off x="901696" y="5676900"/>
          <a:ext cx="7251704" cy="311150"/>
        </p:xfrm>
        <a:graphic>
          <a:graphicData uri="http://schemas.openxmlformats.org/drawingml/2006/table">
            <a:tbl>
              <a:tblPr firstRow="1" bandRow="1">
                <a:tableStyleId>{5C22544A-7EE6-4342-B048-85BDC9FD1C3A}</a:tableStyleId>
              </a:tblPr>
              <a:tblGrid>
                <a:gridCol w="906463">
                  <a:extLst>
                    <a:ext uri="{9D8B030D-6E8A-4147-A177-3AD203B41FA5}">
                      <a16:colId xmlns="" xmlns:a16="http://schemas.microsoft.com/office/drawing/2014/main" val="20000"/>
                    </a:ext>
                  </a:extLst>
                </a:gridCol>
                <a:gridCol w="906463">
                  <a:extLst>
                    <a:ext uri="{9D8B030D-6E8A-4147-A177-3AD203B41FA5}">
                      <a16:colId xmlns="" xmlns:a16="http://schemas.microsoft.com/office/drawing/2014/main" val="20001"/>
                    </a:ext>
                  </a:extLst>
                </a:gridCol>
                <a:gridCol w="906463">
                  <a:extLst>
                    <a:ext uri="{9D8B030D-6E8A-4147-A177-3AD203B41FA5}">
                      <a16:colId xmlns="" xmlns:a16="http://schemas.microsoft.com/office/drawing/2014/main" val="20002"/>
                    </a:ext>
                  </a:extLst>
                </a:gridCol>
                <a:gridCol w="906463">
                  <a:extLst>
                    <a:ext uri="{9D8B030D-6E8A-4147-A177-3AD203B41FA5}">
                      <a16:colId xmlns="" xmlns:a16="http://schemas.microsoft.com/office/drawing/2014/main" val="20003"/>
                    </a:ext>
                  </a:extLst>
                </a:gridCol>
                <a:gridCol w="906463">
                  <a:extLst>
                    <a:ext uri="{9D8B030D-6E8A-4147-A177-3AD203B41FA5}">
                      <a16:colId xmlns="" xmlns:a16="http://schemas.microsoft.com/office/drawing/2014/main" val="20004"/>
                    </a:ext>
                  </a:extLst>
                </a:gridCol>
                <a:gridCol w="906463">
                  <a:extLst>
                    <a:ext uri="{9D8B030D-6E8A-4147-A177-3AD203B41FA5}">
                      <a16:colId xmlns="" xmlns:a16="http://schemas.microsoft.com/office/drawing/2014/main" val="20005"/>
                    </a:ext>
                  </a:extLst>
                </a:gridCol>
                <a:gridCol w="906463">
                  <a:extLst>
                    <a:ext uri="{9D8B030D-6E8A-4147-A177-3AD203B41FA5}">
                      <a16:colId xmlns="" xmlns:a16="http://schemas.microsoft.com/office/drawing/2014/main" val="20006"/>
                    </a:ext>
                  </a:extLst>
                </a:gridCol>
                <a:gridCol w="906463">
                  <a:extLst>
                    <a:ext uri="{9D8B030D-6E8A-4147-A177-3AD203B41FA5}">
                      <a16:colId xmlns="" xmlns:a16="http://schemas.microsoft.com/office/drawing/2014/main" val="20007"/>
                    </a:ext>
                  </a:extLst>
                </a:gridCol>
              </a:tblGrid>
              <a:tr h="311150">
                <a:tc>
                  <a:txBody>
                    <a:bodyPr/>
                    <a:lstStyle/>
                    <a:p>
                      <a:pPr algn="ctr"/>
                      <a:r>
                        <a:rPr lang="en-US" sz="1100" b="1" baseline="0" dirty="0" smtClean="0">
                          <a:solidFill>
                            <a:schemeClr val="tx1"/>
                          </a:solidFill>
                        </a:rPr>
                        <a:t>PASO 1</a:t>
                      </a:r>
                      <a:endParaRPr lang="en-US" sz="1100" b="1" baseline="0" dirty="0">
                        <a:solidFill>
                          <a:schemeClr val="tx1"/>
                        </a:solidFill>
                      </a:endParaRPr>
                    </a:p>
                  </a:txBody>
                  <a:tcPr marL="68580" marR="68580" marT="34290" marB="34290"/>
                </a:tc>
                <a:tc>
                  <a:txBody>
                    <a:bodyPr/>
                    <a:lstStyle/>
                    <a:p>
                      <a:pPr algn="ctr"/>
                      <a:r>
                        <a:rPr lang="en-US" sz="1100" b="1" baseline="0" dirty="0" smtClean="0">
                          <a:solidFill>
                            <a:schemeClr val="tx1"/>
                          </a:solidFill>
                        </a:rPr>
                        <a:t>2</a:t>
                      </a:r>
                      <a:endParaRPr lang="en-US" sz="1100" b="1" baseline="0" dirty="0">
                        <a:solidFill>
                          <a:schemeClr val="tx1"/>
                        </a:solidFill>
                      </a:endParaRPr>
                    </a:p>
                  </a:txBody>
                  <a:tcPr marL="68580" marR="68580" marT="34290" marB="34290">
                    <a:solidFill>
                      <a:schemeClr val="accent3"/>
                    </a:solidFill>
                  </a:tcPr>
                </a:tc>
                <a:tc>
                  <a:txBody>
                    <a:bodyPr/>
                    <a:lstStyle/>
                    <a:p>
                      <a:pPr algn="ctr"/>
                      <a:r>
                        <a:rPr lang="en-US" sz="1100" b="1" baseline="0" dirty="0" smtClean="0">
                          <a:solidFill>
                            <a:schemeClr val="tx1"/>
                          </a:solidFill>
                        </a:rPr>
                        <a:t>3</a:t>
                      </a:r>
                      <a:endParaRPr lang="en-US" sz="1100" b="1" baseline="0" dirty="0">
                        <a:solidFill>
                          <a:schemeClr val="tx1"/>
                        </a:solidFill>
                      </a:endParaRPr>
                    </a:p>
                  </a:txBody>
                  <a:tcPr marL="68580" marR="68580" marT="34290" marB="34290">
                    <a:solidFill>
                      <a:srgbClr val="DABC4E"/>
                    </a:solidFill>
                  </a:tcPr>
                </a:tc>
                <a:tc>
                  <a:txBody>
                    <a:bodyPr/>
                    <a:lstStyle/>
                    <a:p>
                      <a:pPr algn="ctr"/>
                      <a:r>
                        <a:rPr lang="en-US" sz="1100" b="1" baseline="0" dirty="0" smtClean="0">
                          <a:solidFill>
                            <a:schemeClr val="tx1"/>
                          </a:solidFill>
                        </a:rPr>
                        <a:t>4</a:t>
                      </a:r>
                      <a:endParaRPr lang="en-US" sz="1100" b="1" baseline="0" dirty="0">
                        <a:solidFill>
                          <a:schemeClr val="tx1"/>
                        </a:solidFill>
                      </a:endParaRPr>
                    </a:p>
                  </a:txBody>
                  <a:tcPr marL="68580" marR="68580" marT="34290" marB="34290">
                    <a:solidFill>
                      <a:schemeClr val="accent4">
                        <a:lumMod val="60000"/>
                        <a:lumOff val="40000"/>
                      </a:schemeClr>
                    </a:solidFill>
                  </a:tcPr>
                </a:tc>
                <a:tc>
                  <a:txBody>
                    <a:bodyPr/>
                    <a:lstStyle/>
                    <a:p>
                      <a:pPr algn="ctr"/>
                      <a:r>
                        <a:rPr lang="en-US" sz="1100" b="1" baseline="0" dirty="0" smtClean="0">
                          <a:solidFill>
                            <a:schemeClr val="tx1"/>
                          </a:solidFill>
                        </a:rPr>
                        <a:t>5</a:t>
                      </a:r>
                      <a:endParaRPr lang="en-US" sz="1100" b="1" baseline="0" dirty="0">
                        <a:solidFill>
                          <a:schemeClr val="tx1"/>
                        </a:solidFill>
                      </a:endParaRPr>
                    </a:p>
                  </a:txBody>
                  <a:tcPr marL="68580" marR="68580" marT="34290" marB="34290">
                    <a:solidFill>
                      <a:srgbClr val="36D68A"/>
                    </a:solidFill>
                  </a:tcPr>
                </a:tc>
                <a:tc>
                  <a:txBody>
                    <a:bodyPr/>
                    <a:lstStyle/>
                    <a:p>
                      <a:pPr algn="ctr"/>
                      <a:r>
                        <a:rPr lang="en-US" sz="1100" b="1" baseline="0" dirty="0" smtClean="0">
                          <a:solidFill>
                            <a:schemeClr val="tx1"/>
                          </a:solidFill>
                        </a:rPr>
                        <a:t>6</a:t>
                      </a:r>
                      <a:endParaRPr lang="en-US" sz="1100" b="1" baseline="0" dirty="0">
                        <a:solidFill>
                          <a:schemeClr val="tx1"/>
                        </a:solidFill>
                      </a:endParaRPr>
                    </a:p>
                  </a:txBody>
                  <a:tcPr marL="68580" marR="68580" marT="34290" marB="34290">
                    <a:solidFill>
                      <a:schemeClr val="accent5">
                        <a:lumMod val="60000"/>
                        <a:lumOff val="40000"/>
                      </a:schemeClr>
                    </a:solidFill>
                  </a:tcPr>
                </a:tc>
                <a:tc>
                  <a:txBody>
                    <a:bodyPr/>
                    <a:lstStyle/>
                    <a:p>
                      <a:pPr algn="ctr"/>
                      <a:r>
                        <a:rPr lang="en-US" sz="1100" b="1" baseline="0" dirty="0" smtClean="0">
                          <a:solidFill>
                            <a:schemeClr val="tx1"/>
                          </a:solidFill>
                        </a:rPr>
                        <a:t>7</a:t>
                      </a:r>
                      <a:endParaRPr lang="en-US" sz="1100" b="1" baseline="0" dirty="0">
                        <a:solidFill>
                          <a:schemeClr val="tx1"/>
                        </a:solidFill>
                      </a:endParaRPr>
                    </a:p>
                  </a:txBody>
                  <a:tcPr marL="68580" marR="68580" marT="34290" marB="34290">
                    <a:solidFill>
                      <a:schemeClr val="accent6"/>
                    </a:solidFill>
                  </a:tcPr>
                </a:tc>
                <a:tc>
                  <a:txBody>
                    <a:bodyPr/>
                    <a:lstStyle/>
                    <a:p>
                      <a:pPr algn="ctr"/>
                      <a:r>
                        <a:rPr lang="en-US" sz="1100" b="1" baseline="0" dirty="0" smtClean="0">
                          <a:solidFill>
                            <a:schemeClr val="tx1"/>
                          </a:solidFill>
                        </a:rPr>
                        <a:t>8</a:t>
                      </a:r>
                      <a:endParaRPr lang="en-US" sz="1100" b="1" baseline="0" dirty="0">
                        <a:solidFill>
                          <a:schemeClr val="tx1"/>
                        </a:solidFill>
                      </a:endParaRPr>
                    </a:p>
                  </a:txBody>
                  <a:tcPr marL="68580" marR="68580" marT="34290" marB="34290">
                    <a:solidFill>
                      <a:srgbClr val="D4669D"/>
                    </a:solidFill>
                  </a:tcPr>
                </a:tc>
                <a:extLst>
                  <a:ext uri="{0D108BD9-81ED-4DB2-BD59-A6C34878D82A}">
                    <a16:rowId xmlns="" xmlns:a16="http://schemas.microsoft.com/office/drawing/2014/main" val="10000"/>
                  </a:ext>
                </a:extLst>
              </a:tr>
            </a:tbl>
          </a:graphicData>
        </a:graphic>
      </p:graphicFrame>
      <p:sp>
        <p:nvSpPr>
          <p:cNvPr id="9" name="Content Placeholder 2"/>
          <p:cNvSpPr txBox="1">
            <a:spLocks/>
          </p:cNvSpPr>
          <p:nvPr/>
        </p:nvSpPr>
        <p:spPr>
          <a:xfrm>
            <a:off x="517480" y="1863724"/>
            <a:ext cx="7953420" cy="451167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350"/>
              </a:spcBef>
            </a:pPr>
            <a:r>
              <a:rPr lang="x-none" sz="2400" dirty="0"/>
              <a:t>Mantener su salud es importante para usted y para su familia</a:t>
            </a:r>
          </a:p>
          <a:p>
            <a:pPr>
              <a:spcBef>
                <a:spcPts val="1350"/>
              </a:spcBef>
            </a:pPr>
            <a:r>
              <a:rPr lang="x-none" sz="2400" dirty="0"/>
              <a:t>Lleve un estilo de vida saludable</a:t>
            </a:r>
          </a:p>
          <a:p>
            <a:pPr>
              <a:spcBef>
                <a:spcPts val="1350"/>
              </a:spcBef>
            </a:pPr>
            <a:r>
              <a:rPr lang="x-none" sz="2400" dirty="0"/>
              <a:t>Hágase las pruebas m</a:t>
            </a:r>
            <a:r>
              <a:rPr lang="es-ES" sz="2400" dirty="0"/>
              <a:t>é</a:t>
            </a:r>
            <a:r>
              <a:rPr lang="x-none" sz="2400" dirty="0"/>
              <a:t>dicas que le recomiend</a:t>
            </a:r>
            <a:r>
              <a:rPr lang="es-ES" sz="2400" dirty="0" err="1"/>
              <a:t>an</a:t>
            </a:r>
            <a:r>
              <a:rPr lang="x-none" sz="2400" dirty="0"/>
              <a:t> y maneje sus enfermedades crónicas. Muchas pruebas m</a:t>
            </a:r>
            <a:r>
              <a:rPr lang="es-ES" sz="2400" dirty="0"/>
              <a:t>é</a:t>
            </a:r>
            <a:r>
              <a:rPr lang="x-none" sz="2400" dirty="0"/>
              <a:t>dicas </a:t>
            </a:r>
            <a:r>
              <a:rPr lang="es-ES" sz="2400" dirty="0"/>
              <a:t>están</a:t>
            </a:r>
            <a:r>
              <a:rPr lang="x-none" sz="2400" dirty="0"/>
              <a:t> disponibles sin </a:t>
            </a:r>
            <a:r>
              <a:rPr lang="es-ES" sz="2400" dirty="0" smtClean="0"/>
              <a:t>costo </a:t>
            </a:r>
            <a:r>
              <a:rPr lang="es-ES" sz="2400" dirty="0"/>
              <a:t>adicional</a:t>
            </a:r>
            <a:endParaRPr lang="x-none" sz="2400" dirty="0"/>
          </a:p>
          <a:p>
            <a:pPr>
              <a:spcBef>
                <a:spcPts val="1350"/>
              </a:spcBef>
            </a:pPr>
            <a:r>
              <a:rPr lang="x-none" sz="2400" dirty="0"/>
              <a:t>Guarde su información m</a:t>
            </a:r>
            <a:r>
              <a:rPr lang="es-ES" sz="2400" dirty="0"/>
              <a:t>é</a:t>
            </a:r>
            <a:r>
              <a:rPr lang="x-none" sz="2400" dirty="0"/>
              <a:t>dica en el mismo </a:t>
            </a:r>
            <a:r>
              <a:rPr lang="x-none" sz="2400" dirty="0" smtClean="0"/>
              <a:t>lugar</a:t>
            </a:r>
            <a:endParaRPr lang="x-none" sz="2400" dirty="0">
              <a:solidFill>
                <a:prstClr val="black"/>
              </a:solidFill>
            </a:endParaRPr>
          </a:p>
        </p:txBody>
      </p:sp>
      <p:sp>
        <p:nvSpPr>
          <p:cNvPr id="8" name="Oval 7"/>
          <p:cNvSpPr/>
          <p:nvPr/>
        </p:nvSpPr>
        <p:spPr>
          <a:xfrm>
            <a:off x="1004456" y="5556250"/>
            <a:ext cx="62865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981" y="1863724"/>
            <a:ext cx="1128713" cy="106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61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1" y="2044700"/>
            <a:ext cx="6457949" cy="3975100"/>
          </a:xfrm>
        </p:spPr>
        <p:txBody>
          <a:bodyPr>
            <a:noAutofit/>
          </a:bodyPr>
          <a:lstStyle/>
          <a:p>
            <a:pPr>
              <a:spcBef>
                <a:spcPts val="0"/>
              </a:spcBef>
            </a:pPr>
            <a:r>
              <a:rPr lang="x-none" dirty="0"/>
              <a:t>La actividad física aumenta la posibilidad de vivir una vida larga y </a:t>
            </a:r>
            <a:r>
              <a:rPr lang="x-none" dirty="0" smtClean="0"/>
              <a:t>sana</a:t>
            </a:r>
            <a:endParaRPr lang="x-none" dirty="0"/>
          </a:p>
          <a:p>
            <a:pPr>
              <a:spcBef>
                <a:spcPts val="1350"/>
              </a:spcBef>
            </a:pPr>
            <a:r>
              <a:rPr lang="x-none" dirty="0"/>
              <a:t>No es todo o </a:t>
            </a:r>
            <a:r>
              <a:rPr lang="x-none" dirty="0" smtClean="0"/>
              <a:t>nada</a:t>
            </a:r>
            <a:r>
              <a:rPr lang="en-US" dirty="0" smtClean="0"/>
              <a:t>.</a:t>
            </a:r>
            <a:r>
              <a:rPr lang="x-none" dirty="0" smtClean="0"/>
              <a:t> </a:t>
            </a:r>
            <a:r>
              <a:rPr lang="en-US" dirty="0" smtClean="0"/>
              <a:t>Ha</a:t>
            </a:r>
            <a:r>
              <a:rPr lang="x-none" dirty="0" smtClean="0"/>
              <a:t>sta </a:t>
            </a:r>
            <a:r>
              <a:rPr lang="x-none" dirty="0"/>
              <a:t>10 minutos de actividad física es </a:t>
            </a:r>
            <a:r>
              <a:rPr lang="en-US" dirty="0" smtClean="0"/>
              <a:t>mejor </a:t>
            </a:r>
            <a:r>
              <a:rPr lang="x-none" dirty="0" smtClean="0"/>
              <a:t>que nada</a:t>
            </a:r>
            <a:endParaRPr lang="en-US" dirty="0" smtClean="0"/>
          </a:p>
          <a:p>
            <a:pPr lvl="0"/>
            <a:endParaRPr lang="en-US" dirty="0" smtClean="0"/>
          </a:p>
          <a:p>
            <a:pPr marL="0" lvl="0" indent="0">
              <a:buNone/>
            </a:pPr>
            <a:r>
              <a:rPr lang="x-none" b="1" dirty="0" smtClean="0"/>
              <a:t>Recursos</a:t>
            </a:r>
            <a:r>
              <a:rPr lang="x-none" b="1" dirty="0"/>
              <a:t>:</a:t>
            </a:r>
          </a:p>
          <a:p>
            <a:pPr marL="342900" indent="-342900"/>
            <a:r>
              <a:rPr lang="x-none" dirty="0"/>
              <a:t>Se activ</a:t>
            </a:r>
            <a:r>
              <a:rPr lang="en-US" dirty="0"/>
              <a:t>o</a:t>
            </a:r>
            <a:r>
              <a:rPr lang="x-none" dirty="0"/>
              <a:t> </a:t>
            </a:r>
            <a:r>
              <a:rPr lang="en-US" dirty="0"/>
              <a:t>a </a:t>
            </a:r>
            <a:r>
              <a:rPr lang="x-none" dirty="0"/>
              <a:t>tu manera</a:t>
            </a:r>
          </a:p>
          <a:p>
            <a:pPr marL="342900" indent="-342900"/>
            <a:r>
              <a:rPr lang="en-US" dirty="0" err="1"/>
              <a:t>Temas</a:t>
            </a:r>
            <a:r>
              <a:rPr lang="en-US" dirty="0"/>
              <a:t> </a:t>
            </a:r>
            <a:r>
              <a:rPr lang="en-US" dirty="0" err="1"/>
              <a:t>básicos</a:t>
            </a:r>
            <a:r>
              <a:rPr lang="en-US" dirty="0"/>
              <a:t> </a:t>
            </a:r>
            <a:r>
              <a:rPr lang="x-none" dirty="0"/>
              <a:t>de actividad física</a:t>
            </a:r>
          </a:p>
          <a:p>
            <a:pPr>
              <a:spcBef>
                <a:spcPts val="1350"/>
              </a:spcBef>
            </a:pPr>
            <a:endParaRPr lang="x-none" dirty="0"/>
          </a:p>
          <a:p>
            <a:pPr marL="0" indent="0">
              <a:spcBef>
                <a:spcPts val="0"/>
              </a:spcBef>
              <a:buNone/>
            </a:pPr>
            <a:endParaRPr lang="en-US" b="1" dirty="0"/>
          </a:p>
        </p:txBody>
      </p:sp>
      <p:sp>
        <p:nvSpPr>
          <p:cNvPr id="3" name="Title 2"/>
          <p:cNvSpPr>
            <a:spLocks noGrp="1"/>
          </p:cNvSpPr>
          <p:nvPr>
            <p:ph type="title"/>
          </p:nvPr>
        </p:nvSpPr>
        <p:spPr/>
        <p:txBody>
          <a:bodyPr/>
          <a:lstStyle/>
          <a:p>
            <a:pPr algn="ctr"/>
            <a:r>
              <a:rPr lang="x-none" sz="4000" b="1" dirty="0">
                <a:latin typeface="Calibri" charset="0"/>
                <a:ea typeface="Calibri" charset="0"/>
                <a:cs typeface="Calibri" charset="0"/>
              </a:rPr>
              <a:t>Dele prioridad a su salud: </a:t>
            </a:r>
            <a:r>
              <a:rPr lang="en-US" sz="4000" b="1" dirty="0" smtClean="0">
                <a:latin typeface="Calibri" charset="0"/>
                <a:ea typeface="Calibri" charset="0"/>
                <a:cs typeface="Calibri" charset="0"/>
              </a:rPr>
              <a:t/>
            </a:r>
            <a:br>
              <a:rPr lang="en-US" sz="4000" b="1" dirty="0" smtClean="0">
                <a:latin typeface="Calibri" charset="0"/>
                <a:ea typeface="Calibri" charset="0"/>
                <a:cs typeface="Calibri" charset="0"/>
              </a:rPr>
            </a:br>
            <a:r>
              <a:rPr lang="x-none" sz="4000" b="1" dirty="0" smtClean="0">
                <a:latin typeface="Calibri" charset="0"/>
                <a:ea typeface="Calibri" charset="0"/>
                <a:cs typeface="Calibri" charset="0"/>
              </a:rPr>
              <a:t>Actividad </a:t>
            </a:r>
            <a:r>
              <a:rPr lang="x-none" sz="4000" b="1" dirty="0">
                <a:latin typeface="Calibri" charset="0"/>
                <a:ea typeface="Calibri" charset="0"/>
                <a:cs typeface="Calibri" charset="0"/>
              </a:rPr>
              <a:t>física</a:t>
            </a:r>
          </a:p>
        </p:txBody>
      </p:sp>
      <p:sp>
        <p:nvSpPr>
          <p:cNvPr id="4" name="Slide Number Placeholder 4"/>
          <p:cNvSpPr>
            <a:spLocks noGrp="1"/>
          </p:cNvSpPr>
          <p:nvPr>
            <p:ph type="sldNum" sz="quarter" idx="4294967295"/>
          </p:nvPr>
        </p:nvSpPr>
        <p:spPr>
          <a:xfrm>
            <a:off x="8032750" y="6019800"/>
            <a:ext cx="742950" cy="273050"/>
          </a:xfrm>
          <a:prstGeom prst="rect">
            <a:avLst/>
          </a:prstGeom>
        </p:spPr>
        <p:txBody>
          <a:bodyPr/>
          <a:lstStyle/>
          <a:p>
            <a:fld id="{196C446A-2CEA-4609-9260-FD82B1543F26}" type="slidenum">
              <a:rPr lang="en-US" smtClean="0">
                <a:solidFill>
                  <a:prstClr val="black">
                    <a:tint val="75000"/>
                  </a:prstClr>
                </a:solidFill>
              </a:rPr>
              <a:pPr/>
              <a:t>7</a:t>
            </a:fld>
            <a:endParaRPr lang="en-US" dirty="0">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250" y="2198417"/>
            <a:ext cx="1343025" cy="1300163"/>
          </a:xfrm>
          <a:prstGeom prst="rect">
            <a:avLst/>
          </a:prstGeom>
        </p:spPr>
      </p:pic>
    </p:spTree>
    <p:extLst>
      <p:ext uri="{BB962C8B-B14F-4D97-AF65-F5344CB8AC3E}">
        <p14:creationId xmlns:p14="http://schemas.microsoft.com/office/powerpoint/2010/main" val="3762843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978" y="1771366"/>
            <a:ext cx="6965951" cy="4402335"/>
          </a:xfrm>
        </p:spPr>
        <p:txBody>
          <a:bodyPr>
            <a:normAutofit fontScale="92500" lnSpcReduction="10000"/>
          </a:bodyPr>
          <a:lstStyle/>
          <a:p>
            <a:pPr lvl="0">
              <a:lnSpc>
                <a:spcPct val="110000"/>
              </a:lnSpc>
            </a:pPr>
            <a:r>
              <a:rPr lang="x-none" dirty="0" smtClean="0"/>
              <a:t>Una dieta saludable puede ayudar a proteger</a:t>
            </a:r>
            <a:r>
              <a:rPr lang="en-US" dirty="0" smtClean="0"/>
              <a:t>lo/a</a:t>
            </a:r>
            <a:r>
              <a:rPr lang="x-none" dirty="0" smtClean="0"/>
              <a:t> de las enfermedades de</a:t>
            </a:r>
            <a:r>
              <a:rPr lang="en-US" dirty="0" smtClean="0"/>
              <a:t>l c</a:t>
            </a:r>
            <a:r>
              <a:rPr lang="x-none" dirty="0" smtClean="0"/>
              <a:t>orazón, diabetes tipo 2, y </a:t>
            </a:r>
            <a:r>
              <a:rPr lang="en-US" dirty="0" err="1" smtClean="0"/>
              <a:t>algunos</a:t>
            </a:r>
            <a:r>
              <a:rPr lang="en-US" dirty="0" smtClean="0"/>
              <a:t> </a:t>
            </a:r>
            <a:r>
              <a:rPr lang="en-US" dirty="0" err="1" smtClean="0"/>
              <a:t>tipos</a:t>
            </a:r>
            <a:r>
              <a:rPr lang="en-US" dirty="0" smtClean="0"/>
              <a:t> </a:t>
            </a:r>
            <a:r>
              <a:rPr lang="x-none" dirty="0" smtClean="0"/>
              <a:t>de cáncer</a:t>
            </a:r>
          </a:p>
          <a:p>
            <a:pPr lvl="0">
              <a:lnSpc>
                <a:spcPct val="110000"/>
              </a:lnSpc>
            </a:pPr>
            <a:r>
              <a:rPr lang="x-none" dirty="0" smtClean="0"/>
              <a:t>Cambios pequeños en su manera de comer hacen una gran diferencia en su salu</a:t>
            </a:r>
            <a:r>
              <a:rPr lang="en-US" dirty="0" smtClean="0"/>
              <a:t>d</a:t>
            </a:r>
          </a:p>
          <a:p>
            <a:pPr lvl="0">
              <a:lnSpc>
                <a:spcPct val="110000"/>
              </a:lnSpc>
            </a:pPr>
            <a:endParaRPr lang="en-US" dirty="0"/>
          </a:p>
          <a:p>
            <a:pPr marL="0" indent="0">
              <a:lnSpc>
                <a:spcPct val="110000"/>
              </a:lnSpc>
              <a:spcBef>
                <a:spcPts val="1350"/>
              </a:spcBef>
              <a:buNone/>
            </a:pPr>
            <a:r>
              <a:rPr lang="x-none" b="1" dirty="0"/>
              <a:t>Recursos:</a:t>
            </a:r>
            <a:endParaRPr lang="x-none" dirty="0"/>
          </a:p>
          <a:p>
            <a:pPr marL="342900" indent="-342900">
              <a:lnSpc>
                <a:spcPct val="110000"/>
              </a:lnSpc>
            </a:pPr>
            <a:r>
              <a:rPr lang="x-none" dirty="0"/>
              <a:t>Mi Plato </a:t>
            </a:r>
            <a:r>
              <a:rPr lang="x-none" dirty="0">
                <a:hlinkClick r:id="rId3"/>
              </a:rPr>
              <a:t>www.choosemyplate.gov</a:t>
            </a:r>
            <a:endParaRPr lang="x-none" dirty="0"/>
          </a:p>
          <a:p>
            <a:pPr marL="342900" indent="-342900">
              <a:lnSpc>
                <a:spcPct val="110000"/>
              </a:lnSpc>
            </a:pPr>
            <a:r>
              <a:rPr lang="en-US" dirty="0" err="1"/>
              <a:t>Temas</a:t>
            </a:r>
            <a:r>
              <a:rPr lang="en-US" dirty="0"/>
              <a:t> </a:t>
            </a:r>
            <a:r>
              <a:rPr lang="en-US" dirty="0" err="1"/>
              <a:t>básicos</a:t>
            </a:r>
            <a:r>
              <a:rPr lang="en-US" dirty="0"/>
              <a:t> de la </a:t>
            </a:r>
            <a:r>
              <a:rPr lang="en-US" dirty="0" err="1" smtClean="0"/>
              <a:t>nutrición</a:t>
            </a:r>
            <a:endParaRPr lang="x-none" dirty="0" smtClean="0"/>
          </a:p>
        </p:txBody>
      </p:sp>
      <p:sp>
        <p:nvSpPr>
          <p:cNvPr id="3" name="Title 2"/>
          <p:cNvSpPr>
            <a:spLocks noGrp="1"/>
          </p:cNvSpPr>
          <p:nvPr>
            <p:ph type="title"/>
          </p:nvPr>
        </p:nvSpPr>
        <p:spPr/>
        <p:txBody>
          <a:bodyPr/>
          <a:lstStyle/>
          <a:p>
            <a:pPr algn="ctr"/>
            <a:r>
              <a:rPr lang="x-none" sz="4000" b="1" dirty="0">
                <a:latin typeface="Calibri" charset="0"/>
                <a:ea typeface="Calibri" charset="0"/>
                <a:cs typeface="Calibri" charset="0"/>
              </a:rPr>
              <a:t>Dele prioridad a su salud:</a:t>
            </a:r>
            <a:r>
              <a:rPr lang="en-US" sz="4000" b="1" dirty="0">
                <a:latin typeface="Calibri" charset="0"/>
                <a:ea typeface="Calibri" charset="0"/>
                <a:cs typeface="Calibri" charset="0"/>
              </a:rPr>
              <a:t> </a:t>
            </a:r>
            <a:r>
              <a:rPr lang="en-US" sz="4000" b="1" dirty="0" smtClean="0">
                <a:latin typeface="Calibri" charset="0"/>
                <a:ea typeface="Calibri" charset="0"/>
                <a:cs typeface="Calibri" charset="0"/>
              </a:rPr>
              <a:t/>
            </a:r>
            <a:br>
              <a:rPr lang="en-US" sz="4000" b="1" dirty="0" smtClean="0">
                <a:latin typeface="Calibri" charset="0"/>
                <a:ea typeface="Calibri" charset="0"/>
                <a:cs typeface="Calibri" charset="0"/>
              </a:rPr>
            </a:br>
            <a:r>
              <a:rPr lang="en-US" sz="4000" b="1" dirty="0" smtClean="0">
                <a:latin typeface="Calibri" charset="0"/>
                <a:ea typeface="Calibri" charset="0"/>
                <a:cs typeface="Calibri" charset="0"/>
              </a:rPr>
              <a:t>Comer </a:t>
            </a:r>
            <a:r>
              <a:rPr lang="en-US" sz="4000" b="1" dirty="0" err="1" smtClean="0">
                <a:latin typeface="Calibri" charset="0"/>
                <a:ea typeface="Calibri" charset="0"/>
                <a:cs typeface="Calibri" charset="0"/>
              </a:rPr>
              <a:t>sano</a:t>
            </a:r>
            <a:endParaRPr lang="en-US" sz="4000" b="1" dirty="0">
              <a:latin typeface="Calibri" charset="0"/>
              <a:ea typeface="Calibri" charset="0"/>
              <a:cs typeface="Calibri" charset="0"/>
            </a:endParaRPr>
          </a:p>
        </p:txBody>
      </p:sp>
      <p:sp>
        <p:nvSpPr>
          <p:cNvPr id="5" name="Slide Number Placeholder 4"/>
          <p:cNvSpPr>
            <a:spLocks noGrp="1"/>
          </p:cNvSpPr>
          <p:nvPr>
            <p:ph type="sldNum" sz="quarter" idx="4294967295"/>
          </p:nvPr>
        </p:nvSpPr>
        <p:spPr>
          <a:xfrm>
            <a:off x="6787671" y="5975350"/>
            <a:ext cx="2057400" cy="365125"/>
          </a:xfrm>
        </p:spPr>
        <p:txBody>
          <a:bodyPr/>
          <a:lstStyle/>
          <a:p>
            <a:fld id="{CC295D6E-7A2F-8246-9CE1-E578658C9024}" type="slidenum">
              <a:rPr lang="en-US" smtClean="0">
                <a:solidFill>
                  <a:prstClr val="black">
                    <a:tint val="75000"/>
                  </a:prstClr>
                </a:solidFill>
              </a:rPr>
              <a:pPr/>
              <a:t>8</a:t>
            </a:fld>
            <a:endParaRPr lang="en-US" dirty="0">
              <a:solidFill>
                <a:prstClr val="black">
                  <a:tint val="75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3629" y="1771366"/>
            <a:ext cx="1383342" cy="1257584"/>
          </a:xfrm>
          <a:prstGeom prst="rect">
            <a:avLst/>
          </a:prstGeom>
        </p:spPr>
      </p:pic>
    </p:spTree>
    <p:extLst>
      <p:ext uri="{BB962C8B-B14F-4D97-AF65-F5344CB8AC3E}">
        <p14:creationId xmlns:p14="http://schemas.microsoft.com/office/powerpoint/2010/main" val="763347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765300"/>
            <a:ext cx="8267700" cy="4591050"/>
          </a:xfrm>
        </p:spPr>
        <p:txBody>
          <a:bodyPr>
            <a:normAutofit/>
          </a:bodyPr>
          <a:lstStyle/>
          <a:p>
            <a:pPr lvl="0"/>
            <a:r>
              <a:rPr lang="x-none" dirty="0" smtClean="0"/>
              <a:t>Prevenir y manejar el estrés puede bajar su riesgo de problemas de salud como enfermedades de</a:t>
            </a:r>
            <a:r>
              <a:rPr lang="en-US" dirty="0" smtClean="0"/>
              <a:t>l c</a:t>
            </a:r>
            <a:r>
              <a:rPr lang="x-none" dirty="0" smtClean="0"/>
              <a:t>orazón, presión </a:t>
            </a:r>
            <a:r>
              <a:rPr lang="en-US" dirty="0" err="1" smtClean="0"/>
              <a:t>alta</a:t>
            </a:r>
            <a:r>
              <a:rPr lang="en-US" dirty="0" smtClean="0"/>
              <a:t> </a:t>
            </a:r>
            <a:r>
              <a:rPr lang="x-none" dirty="0" smtClean="0"/>
              <a:t>y depresión</a:t>
            </a:r>
          </a:p>
          <a:p>
            <a:pPr lvl="0"/>
            <a:r>
              <a:rPr lang="x-none" dirty="0" smtClean="0"/>
              <a:t>Estar preparado y en control de su situación puede ayudar a relajarse y sentir menos estrés</a:t>
            </a:r>
          </a:p>
          <a:p>
            <a:pPr lvl="0"/>
            <a:endParaRPr lang="en-US" b="1" dirty="0"/>
          </a:p>
          <a:p>
            <a:pPr marL="0" indent="0">
              <a:buNone/>
            </a:pPr>
            <a:r>
              <a:rPr lang="en-US" b="1" dirty="0" err="1" smtClean="0"/>
              <a:t>Recursos</a:t>
            </a:r>
            <a:r>
              <a:rPr lang="en-US" b="1" dirty="0" smtClean="0"/>
              <a:t>:</a:t>
            </a:r>
          </a:p>
          <a:p>
            <a:r>
              <a:rPr lang="en-US" dirty="0">
                <a:hlinkClick r:id="rId3"/>
              </a:rPr>
              <a:t>www.healthfinder.gov</a:t>
            </a:r>
            <a:r>
              <a:rPr lang="en-US" dirty="0"/>
              <a:t> </a:t>
            </a:r>
          </a:p>
          <a:p>
            <a:r>
              <a:rPr lang="en-US" dirty="0">
                <a:hlinkClick r:id="rId4"/>
              </a:rPr>
              <a:t>www.mentalhealth.gov</a:t>
            </a:r>
            <a:r>
              <a:rPr lang="en-US" dirty="0"/>
              <a:t> </a:t>
            </a:r>
          </a:p>
          <a:p>
            <a:endParaRPr lang="en-US" dirty="0"/>
          </a:p>
        </p:txBody>
      </p:sp>
      <p:sp>
        <p:nvSpPr>
          <p:cNvPr id="3" name="Title 2"/>
          <p:cNvSpPr>
            <a:spLocks noGrp="1"/>
          </p:cNvSpPr>
          <p:nvPr>
            <p:ph type="title"/>
          </p:nvPr>
        </p:nvSpPr>
        <p:spPr/>
        <p:txBody>
          <a:bodyPr/>
          <a:lstStyle/>
          <a:p>
            <a:pPr algn="ctr"/>
            <a:r>
              <a:rPr lang="en-US" sz="4000" b="1" dirty="0">
                <a:latin typeface="Calibri" charset="0"/>
                <a:ea typeface="Calibri" charset="0"/>
                <a:cs typeface="Calibri" charset="0"/>
              </a:rPr>
              <a:t>Dele </a:t>
            </a:r>
            <a:r>
              <a:rPr lang="en-US" sz="4000" b="1" dirty="0" err="1">
                <a:latin typeface="Calibri" charset="0"/>
                <a:ea typeface="Calibri" charset="0"/>
                <a:cs typeface="Calibri" charset="0"/>
              </a:rPr>
              <a:t>prioridad</a:t>
            </a:r>
            <a:r>
              <a:rPr lang="en-US" sz="4000" b="1" dirty="0">
                <a:latin typeface="Calibri" charset="0"/>
                <a:ea typeface="Calibri" charset="0"/>
                <a:cs typeface="Calibri" charset="0"/>
              </a:rPr>
              <a:t> a </a:t>
            </a:r>
            <a:r>
              <a:rPr lang="en-US" sz="4000" b="1" dirty="0" err="1">
                <a:latin typeface="Calibri" charset="0"/>
                <a:ea typeface="Calibri" charset="0"/>
                <a:cs typeface="Calibri" charset="0"/>
              </a:rPr>
              <a:t>su</a:t>
            </a:r>
            <a:r>
              <a:rPr lang="en-US" sz="4000" b="1" dirty="0">
                <a:latin typeface="Calibri" charset="0"/>
                <a:ea typeface="Calibri" charset="0"/>
                <a:cs typeface="Calibri" charset="0"/>
              </a:rPr>
              <a:t> </a:t>
            </a:r>
            <a:r>
              <a:rPr lang="en-US" sz="4000" b="1" dirty="0" err="1">
                <a:latin typeface="Calibri" charset="0"/>
                <a:ea typeface="Calibri" charset="0"/>
                <a:cs typeface="Calibri" charset="0"/>
              </a:rPr>
              <a:t>salud</a:t>
            </a:r>
            <a:r>
              <a:rPr lang="en-US" sz="4000" b="1" dirty="0">
                <a:latin typeface="Calibri" charset="0"/>
                <a:ea typeface="Calibri" charset="0"/>
                <a:cs typeface="Calibri" charset="0"/>
              </a:rPr>
              <a:t>: </a:t>
            </a:r>
            <a:br>
              <a:rPr lang="en-US" sz="4000" b="1" dirty="0">
                <a:latin typeface="Calibri" charset="0"/>
                <a:ea typeface="Calibri" charset="0"/>
                <a:cs typeface="Calibri" charset="0"/>
              </a:rPr>
            </a:br>
            <a:r>
              <a:rPr lang="en-US" sz="4000" b="1" dirty="0" err="1">
                <a:latin typeface="Calibri" charset="0"/>
                <a:ea typeface="Calibri" charset="0"/>
                <a:cs typeface="Calibri" charset="0"/>
              </a:rPr>
              <a:t>Relajación</a:t>
            </a:r>
            <a:endParaRPr lang="en-US" sz="4000" b="1" dirty="0">
              <a:latin typeface="Calibri" charset="0"/>
              <a:ea typeface="Calibri" charset="0"/>
              <a:cs typeface="Calibri" charset="0"/>
            </a:endParaRPr>
          </a:p>
        </p:txBody>
      </p:sp>
      <p:sp>
        <p:nvSpPr>
          <p:cNvPr id="4" name="Slide Number Placeholder 3"/>
          <p:cNvSpPr>
            <a:spLocks noGrp="1"/>
          </p:cNvSpPr>
          <p:nvPr>
            <p:ph type="sldNum" sz="quarter" idx="4294967295"/>
          </p:nvPr>
        </p:nvSpPr>
        <p:spPr>
          <a:xfrm>
            <a:off x="6923622" y="5991225"/>
            <a:ext cx="2057400" cy="365125"/>
          </a:xfrm>
        </p:spPr>
        <p:txBody>
          <a:bodyPr/>
          <a:lstStyle/>
          <a:p>
            <a:fld id="{CC295D6E-7A2F-8246-9CE1-E578658C9024}" type="slidenum">
              <a:rPr lang="en-US" smtClean="0">
                <a:solidFill>
                  <a:prstClr val="black">
                    <a:tint val="75000"/>
                  </a:prstClr>
                </a:solidFill>
              </a:rPr>
              <a:pPr/>
              <a:t>9</a:t>
            </a:fld>
            <a:endParaRPr lang="en-US" dirty="0">
              <a:solidFill>
                <a:prstClr val="black">
                  <a:tint val="75000"/>
                </a:prstClr>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116" t="41658" r="22023" b="13353"/>
          <a:stretch/>
        </p:blipFill>
        <p:spPr bwMode="auto">
          <a:xfrm>
            <a:off x="5731945" y="4362450"/>
            <a:ext cx="238335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29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TotalTime>
  <Words>6979</Words>
  <Application>Microsoft Office PowerPoint</Application>
  <PresentationFormat>On-screen Show (4:3)</PresentationFormat>
  <Paragraphs>519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De la cobertura al cuidado de su salud:   Una guía para un mejor cuidado y una vida más saludable</vt:lpstr>
      <vt:lpstr>Actividad para romper el hielo</vt:lpstr>
      <vt:lpstr>De la cobertura al cuidado de su salud (C2C)</vt:lpstr>
      <vt:lpstr>Antes de empezar</vt:lpstr>
      <vt:lpstr>Guía para un mejor cuidado y  una vida más saludable</vt:lpstr>
      <vt:lpstr>Paso 1: Dele prioridad a su salud</vt:lpstr>
      <vt:lpstr>Dele prioridad a su salud:  Actividad física</vt:lpstr>
      <vt:lpstr>Dele prioridad a su salud:  Comer sano</vt:lpstr>
      <vt:lpstr>Dele prioridad a su salud:  Relajación</vt:lpstr>
      <vt:lpstr>Dele prioridad a su salud:  Participe en forma activa en su salud</vt:lpstr>
      <vt:lpstr>Paso 2: Entienda su cobertura médica</vt:lpstr>
      <vt:lpstr>Paso 2: Entienda su cobertura médica</vt:lpstr>
      <vt:lpstr>Ejemplos de tablas de costos</vt:lpstr>
      <vt:lpstr>Términos clave en su tarjeta de seguro</vt:lpstr>
      <vt:lpstr>Paso 3: Entienda dónde debe ir si necesita  atención médica</vt:lpstr>
      <vt:lpstr>Cuidado primario y cuidado de emergencia</vt:lpstr>
      <vt:lpstr>Paso 4: Busque un proveedor</vt:lpstr>
      <vt:lpstr>Paso 5: Haga una cita</vt:lpstr>
      <vt:lpstr>Paso 6: Prepárese para su visita</vt:lpstr>
      <vt:lpstr>Paso 7: Decida si su proveedor es el adecuado</vt:lpstr>
      <vt:lpstr>Paso 8: Próximos pasos después de  su cita </vt:lpstr>
      <vt:lpstr>Explicación de los beneficios </vt:lpstr>
      <vt:lpstr>Créditos para las primas y reducciones  en los gastos compartidos</vt:lpstr>
      <vt:lpstr>Comprender la información sobre los impuestos</vt:lpstr>
      <vt:lpstr>Otra información en la Guía</vt:lpstr>
      <vt:lpstr>Información de contacto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cobertura al cuidado de su salud:   A Roadmap to Better Care and a Healthier You</dc:title>
  <dc:creator>Natalia Tamayo</dc:creator>
  <cp:lastModifiedBy>Von Portalatin</cp:lastModifiedBy>
  <cp:revision>141</cp:revision>
  <dcterms:created xsi:type="dcterms:W3CDTF">2016-06-14T15:12:06Z</dcterms:created>
  <dcterms:modified xsi:type="dcterms:W3CDTF">2016-06-28T20:16:11Z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1412927770</vt:i4>
  </property>
  <property fmtid="{D5CDD505-2E9C-101B-9397-08002B2CF9AE}" pid="3" name="_NewReviewCycle">
    <vt:lpwstr/>
  </property>
  <property fmtid="{D5CDD505-2E9C-101B-9397-08002B2CF9AE}" pid="4" name="_EmailSubject">
    <vt:lpwstr>Translating Comm PPT</vt:lpwstr>
  </property>
  <property fmtid="{D5CDD505-2E9C-101B-9397-08002B2CF9AE}" pid="5" name="_AuthorEmail">
    <vt:lpwstr>von.portalatin@cms.hhs.gov</vt:lpwstr>
  </property>
  <property fmtid="{D5CDD505-2E9C-101B-9397-08002B2CF9AE}" pid="6" name="_AuthorEmailDisplayName">
    <vt:lpwstr>Portalatin, Von (CMS/OC)</vt:lpwstr>
  </property>
</Properties>
</file>