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92" r:id="rId2"/>
    <p:sldId id="260" r:id="rId3"/>
    <p:sldId id="282" r:id="rId4"/>
    <p:sldId id="287" r:id="rId5"/>
    <p:sldId id="261" r:id="rId6"/>
    <p:sldId id="266" r:id="rId7"/>
    <p:sldId id="288" r:id="rId8"/>
    <p:sldId id="262" r:id="rId9"/>
    <p:sldId id="263" r:id="rId10"/>
    <p:sldId id="273" r:id="rId11"/>
    <p:sldId id="289" r:id="rId12"/>
    <p:sldId id="269" r:id="rId13"/>
    <p:sldId id="270" r:id="rId14"/>
    <p:sldId id="271" r:id="rId15"/>
    <p:sldId id="272" r:id="rId16"/>
    <p:sldId id="268" r:id="rId17"/>
    <p:sldId id="291" r:id="rId18"/>
    <p:sldId id="274" r:id="rId19"/>
    <p:sldId id="276" r:id="rId20"/>
    <p:sldId id="275" r:id="rId21"/>
    <p:sldId id="277" r:id="rId22"/>
    <p:sldId id="280" r:id="rId23"/>
    <p:sldId id="281" r:id="rId24"/>
    <p:sldId id="283" r:id="rId25"/>
    <p:sldId id="279" r:id="rId26"/>
    <p:sldId id="294" r:id="rId27"/>
    <p:sldId id="295" r:id="rId28"/>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825"/>
    <a:srgbClr val="0F4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7" autoAdjust="0"/>
  </p:normalViewPr>
  <p:slideViewPr>
    <p:cSldViewPr>
      <p:cViewPr>
        <p:scale>
          <a:sx n="100" d="100"/>
          <a:sy n="100" d="100"/>
        </p:scale>
        <p:origin x="-12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3669371920615186"/>
          <c:y val="0.12175298510221434"/>
          <c:w val="0.84722440944881894"/>
          <c:h val="0.76317104728106167"/>
        </c:manualLayout>
      </c:layout>
      <c:bar3DChart>
        <c:barDir val="col"/>
        <c:grouping val="standard"/>
        <c:varyColors val="0"/>
        <c:ser>
          <c:idx val="1"/>
          <c:order val="0"/>
          <c:tx>
            <c:v>Small Business Dollars</c:v>
          </c:tx>
          <c:spPr>
            <a:solidFill>
              <a:srgbClr val="0000FF"/>
            </a:solidFill>
          </c:spPr>
          <c:invertIfNegative val="0"/>
          <c:cat>
            <c:numRef>
              <c:f>'[Copy of SB FY2014 Chart.xlsx]Chart'!$A$2:$A$9</c:f>
              <c:numCache>
                <c:formatCode>General</c:formatCode>
                <c:ptCount val="8"/>
                <c:pt idx="0">
                  <c:v>2007</c:v>
                </c:pt>
                <c:pt idx="1">
                  <c:v>2008</c:v>
                </c:pt>
                <c:pt idx="2">
                  <c:v>2009</c:v>
                </c:pt>
                <c:pt idx="3">
                  <c:v>2010</c:v>
                </c:pt>
                <c:pt idx="4">
                  <c:v>2011</c:v>
                </c:pt>
                <c:pt idx="5">
                  <c:v>2012</c:v>
                </c:pt>
                <c:pt idx="6">
                  <c:v>2013</c:v>
                </c:pt>
                <c:pt idx="7">
                  <c:v>2014</c:v>
                </c:pt>
              </c:numCache>
            </c:numRef>
          </c:cat>
          <c:val>
            <c:numRef>
              <c:f>'[Copy of SB FY2014 Chart.xlsx]Chart'!$B$2:$B$9</c:f>
              <c:numCache>
                <c:formatCode>"$"#,##0</c:formatCode>
                <c:ptCount val="8"/>
                <c:pt idx="0">
                  <c:v>369903268</c:v>
                </c:pt>
                <c:pt idx="1">
                  <c:v>392930405</c:v>
                </c:pt>
                <c:pt idx="2">
                  <c:v>400074492</c:v>
                </c:pt>
                <c:pt idx="3">
                  <c:v>612134963</c:v>
                </c:pt>
                <c:pt idx="4">
                  <c:v>827537000</c:v>
                </c:pt>
                <c:pt idx="5">
                  <c:v>900668047</c:v>
                </c:pt>
                <c:pt idx="6">
                  <c:v>1090797242</c:v>
                </c:pt>
                <c:pt idx="7">
                  <c:v>1166595074</c:v>
                </c:pt>
              </c:numCache>
            </c:numRef>
          </c:val>
        </c:ser>
        <c:dLbls>
          <c:showLegendKey val="0"/>
          <c:showVal val="0"/>
          <c:showCatName val="0"/>
          <c:showSerName val="0"/>
          <c:showPercent val="0"/>
          <c:showBubbleSize val="0"/>
        </c:dLbls>
        <c:gapWidth val="150"/>
        <c:shape val="box"/>
        <c:axId val="43111936"/>
        <c:axId val="42609472"/>
        <c:axId val="133808768"/>
      </c:bar3DChart>
      <c:catAx>
        <c:axId val="43111936"/>
        <c:scaling>
          <c:orientation val="minMax"/>
        </c:scaling>
        <c:delete val="0"/>
        <c:axPos val="b"/>
        <c:numFmt formatCode="General" sourceLinked="1"/>
        <c:majorTickMark val="out"/>
        <c:minorTickMark val="none"/>
        <c:tickLblPos val="nextTo"/>
        <c:crossAx val="42609472"/>
        <c:crosses val="autoZero"/>
        <c:auto val="1"/>
        <c:lblAlgn val="ctr"/>
        <c:lblOffset val="100"/>
        <c:noMultiLvlLbl val="0"/>
      </c:catAx>
      <c:valAx>
        <c:axId val="42609472"/>
        <c:scaling>
          <c:orientation val="minMax"/>
        </c:scaling>
        <c:delete val="0"/>
        <c:axPos val="l"/>
        <c:majorGridlines/>
        <c:numFmt formatCode="&quot;$&quot;#,##0" sourceLinked="1"/>
        <c:majorTickMark val="out"/>
        <c:minorTickMark val="none"/>
        <c:tickLblPos val="nextTo"/>
        <c:crossAx val="43111936"/>
        <c:crosses val="autoZero"/>
        <c:crossBetween val="between"/>
      </c:valAx>
      <c:serAx>
        <c:axId val="133808768"/>
        <c:scaling>
          <c:orientation val="minMax"/>
        </c:scaling>
        <c:delete val="1"/>
        <c:axPos val="b"/>
        <c:majorTickMark val="out"/>
        <c:minorTickMark val="none"/>
        <c:tickLblPos val="nextTo"/>
        <c:crossAx val="42609472"/>
        <c:crosses val="autoZero"/>
      </c:serAx>
    </c:plotArea>
    <c:plotVisOnly val="1"/>
    <c:dispBlanksAs val="gap"/>
    <c:showDLblsOverMax val="0"/>
  </c:chart>
  <c:txPr>
    <a:bodyPr/>
    <a:lstStyle/>
    <a:p>
      <a:pPr>
        <a:defRPr sz="1200"/>
      </a:pPr>
      <a:endParaRPr lang="en-US"/>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85D78-45C6-4CC1-B6EA-FD6407305711}" type="doc">
      <dgm:prSet loTypeId="urn:microsoft.com/office/officeart/2005/8/layout/venn1" loCatId="relationship" qsTypeId="urn:microsoft.com/office/officeart/2005/8/quickstyle/simple1" qsCatId="simple" csTypeId="urn:microsoft.com/office/officeart/2005/8/colors/accent1_2" csCatId="accent1" phldr="1"/>
      <dgm:spPr/>
    </dgm:pt>
    <dgm:pt modelId="{D11FE0CD-E97D-4A55-A870-BD13CEEDB34D}">
      <dgm:prSet phldrT="[Text]" custT="1"/>
      <dgm:spPr/>
      <dgm:t>
        <a:bodyPr/>
        <a:lstStyle/>
        <a:p>
          <a:r>
            <a:rPr lang="en-US" sz="2800" dirty="0" smtClean="0"/>
            <a:t>CMS</a:t>
          </a:r>
        </a:p>
        <a:p>
          <a:r>
            <a:rPr lang="en-US" sz="1600" dirty="0" smtClean="0"/>
            <a:t>Contracting Officer</a:t>
          </a:r>
        </a:p>
        <a:p>
          <a:r>
            <a:rPr lang="en-US" sz="1600" dirty="0" smtClean="0"/>
            <a:t>Head of the Contracting Activity (HCA)</a:t>
          </a:r>
        </a:p>
        <a:p>
          <a:r>
            <a:rPr lang="en-US" sz="1600" dirty="0" smtClean="0"/>
            <a:t>Program Office</a:t>
          </a:r>
          <a:endParaRPr lang="en-US" sz="1600" dirty="0"/>
        </a:p>
      </dgm:t>
    </dgm:pt>
    <dgm:pt modelId="{7CC7FA47-71B5-474E-ABE0-BA042962974A}" type="parTrans" cxnId="{C53747C9-EBA2-4A31-9B30-58296280042E}">
      <dgm:prSet/>
      <dgm:spPr/>
      <dgm:t>
        <a:bodyPr/>
        <a:lstStyle/>
        <a:p>
          <a:endParaRPr lang="en-US"/>
        </a:p>
      </dgm:t>
    </dgm:pt>
    <dgm:pt modelId="{B6B4E55B-09A1-47B5-81DF-2067EA11C05E}" type="sibTrans" cxnId="{C53747C9-EBA2-4A31-9B30-58296280042E}">
      <dgm:prSet/>
      <dgm:spPr/>
      <dgm:t>
        <a:bodyPr/>
        <a:lstStyle/>
        <a:p>
          <a:endParaRPr lang="en-US"/>
        </a:p>
      </dgm:t>
    </dgm:pt>
    <dgm:pt modelId="{909631E9-34D8-457C-AAD6-6ED0994C0AAF}">
      <dgm:prSet phldrT="[Text]" custT="1"/>
      <dgm:spPr/>
      <dgm:t>
        <a:bodyPr/>
        <a:lstStyle/>
        <a:p>
          <a:pPr algn="l"/>
          <a:r>
            <a:rPr lang="en-US" sz="2800" dirty="0" smtClean="0"/>
            <a:t>    SBA</a:t>
          </a:r>
        </a:p>
        <a:p>
          <a:pPr algn="l"/>
          <a:r>
            <a:rPr lang="en-US" sz="1800" dirty="0" smtClean="0"/>
            <a:t>Program Center Representative</a:t>
          </a:r>
          <a:endParaRPr lang="en-US" sz="1800" dirty="0"/>
        </a:p>
      </dgm:t>
    </dgm:pt>
    <dgm:pt modelId="{87910BE3-677D-403F-9F39-97ABF8BD1FCE}" type="parTrans" cxnId="{37D3BFAD-4A1D-476B-8B9E-44A743C9FC67}">
      <dgm:prSet/>
      <dgm:spPr/>
      <dgm:t>
        <a:bodyPr/>
        <a:lstStyle/>
        <a:p>
          <a:endParaRPr lang="en-US"/>
        </a:p>
      </dgm:t>
    </dgm:pt>
    <dgm:pt modelId="{025D74E3-4C63-48DF-9555-D20B986EB191}" type="sibTrans" cxnId="{37D3BFAD-4A1D-476B-8B9E-44A743C9FC67}">
      <dgm:prSet/>
      <dgm:spPr/>
      <dgm:t>
        <a:bodyPr/>
        <a:lstStyle/>
        <a:p>
          <a:endParaRPr lang="en-US"/>
        </a:p>
      </dgm:t>
    </dgm:pt>
    <dgm:pt modelId="{3A5ABC37-1950-43E1-9279-2D4BEF88D6D3}">
      <dgm:prSet phldrT="[Text]" custT="1"/>
      <dgm:spPr/>
      <dgm:t>
        <a:bodyPr/>
        <a:lstStyle/>
        <a:p>
          <a:r>
            <a:rPr lang="en-US" sz="2800" dirty="0" smtClean="0"/>
            <a:t>   OSDBU</a:t>
          </a:r>
        </a:p>
        <a:p>
          <a:r>
            <a:rPr lang="en-US" sz="1600" dirty="0" smtClean="0"/>
            <a:t>Small Business Specialist</a:t>
          </a:r>
          <a:endParaRPr lang="en-US" sz="1600" dirty="0"/>
        </a:p>
      </dgm:t>
    </dgm:pt>
    <dgm:pt modelId="{44A2ABA2-64F2-48B7-89F7-A12214848E1F}" type="parTrans" cxnId="{65CB73BB-8EAA-464D-9001-1B49058B9369}">
      <dgm:prSet/>
      <dgm:spPr/>
      <dgm:t>
        <a:bodyPr/>
        <a:lstStyle/>
        <a:p>
          <a:endParaRPr lang="en-US"/>
        </a:p>
      </dgm:t>
    </dgm:pt>
    <dgm:pt modelId="{085D4C7F-4D68-4BAD-ADDD-C8AF7FB24884}" type="sibTrans" cxnId="{65CB73BB-8EAA-464D-9001-1B49058B9369}">
      <dgm:prSet/>
      <dgm:spPr/>
      <dgm:t>
        <a:bodyPr/>
        <a:lstStyle/>
        <a:p>
          <a:endParaRPr lang="en-US"/>
        </a:p>
      </dgm:t>
    </dgm:pt>
    <dgm:pt modelId="{C01A9988-7962-427F-B9C1-13AD52A9BA7D}" type="pres">
      <dgm:prSet presAssocID="{56885D78-45C6-4CC1-B6EA-FD6407305711}" presName="compositeShape" presStyleCnt="0">
        <dgm:presLayoutVars>
          <dgm:chMax val="7"/>
          <dgm:dir/>
          <dgm:resizeHandles val="exact"/>
        </dgm:presLayoutVars>
      </dgm:prSet>
      <dgm:spPr/>
    </dgm:pt>
    <dgm:pt modelId="{31F883B4-911D-4FAC-B5BB-1429B40220BC}" type="pres">
      <dgm:prSet presAssocID="{D11FE0CD-E97D-4A55-A870-BD13CEEDB34D}" presName="circ1" presStyleLbl="vennNode1" presStyleIdx="0" presStyleCnt="3" custScaleX="95911" custScaleY="97130" custLinFactNeighborX="7887" custLinFactNeighborY="-4116"/>
      <dgm:spPr/>
      <dgm:t>
        <a:bodyPr/>
        <a:lstStyle/>
        <a:p>
          <a:endParaRPr lang="en-US"/>
        </a:p>
      </dgm:t>
    </dgm:pt>
    <dgm:pt modelId="{8B28B5FD-460A-4A6E-9320-37E8E79628EE}" type="pres">
      <dgm:prSet presAssocID="{D11FE0CD-E97D-4A55-A870-BD13CEEDB34D}" presName="circ1Tx" presStyleLbl="revTx" presStyleIdx="0" presStyleCnt="0">
        <dgm:presLayoutVars>
          <dgm:chMax val="0"/>
          <dgm:chPref val="0"/>
          <dgm:bulletEnabled val="1"/>
        </dgm:presLayoutVars>
      </dgm:prSet>
      <dgm:spPr/>
      <dgm:t>
        <a:bodyPr/>
        <a:lstStyle/>
        <a:p>
          <a:endParaRPr lang="en-US"/>
        </a:p>
      </dgm:t>
    </dgm:pt>
    <dgm:pt modelId="{DDC546B9-7080-456E-B216-148C603CE48C}" type="pres">
      <dgm:prSet presAssocID="{909631E9-34D8-457C-AAD6-6ED0994C0AAF}" presName="circ2" presStyleLbl="vennNode1" presStyleIdx="1" presStyleCnt="3" custScaleX="97974" custLinFactNeighborX="15876" custLinFactNeighborY="2251"/>
      <dgm:spPr/>
      <dgm:t>
        <a:bodyPr/>
        <a:lstStyle/>
        <a:p>
          <a:endParaRPr lang="en-US"/>
        </a:p>
      </dgm:t>
    </dgm:pt>
    <dgm:pt modelId="{4F4A533D-277F-4C99-BF13-AC83D57BF7DC}" type="pres">
      <dgm:prSet presAssocID="{909631E9-34D8-457C-AAD6-6ED0994C0AAF}" presName="circ2Tx" presStyleLbl="revTx" presStyleIdx="0" presStyleCnt="0">
        <dgm:presLayoutVars>
          <dgm:chMax val="0"/>
          <dgm:chPref val="0"/>
          <dgm:bulletEnabled val="1"/>
        </dgm:presLayoutVars>
      </dgm:prSet>
      <dgm:spPr/>
      <dgm:t>
        <a:bodyPr/>
        <a:lstStyle/>
        <a:p>
          <a:endParaRPr lang="en-US"/>
        </a:p>
      </dgm:t>
    </dgm:pt>
    <dgm:pt modelId="{8E5AE918-7BA2-4C6A-8AA0-6E60DC4CE7A6}" type="pres">
      <dgm:prSet presAssocID="{3A5ABC37-1950-43E1-9279-2D4BEF88D6D3}" presName="circ3" presStyleLbl="vennNode1" presStyleIdx="2" presStyleCnt="3" custScaleX="97561" custLinFactNeighborX="13231" custLinFactNeighborY="7774"/>
      <dgm:spPr/>
      <dgm:t>
        <a:bodyPr/>
        <a:lstStyle/>
        <a:p>
          <a:endParaRPr lang="en-US"/>
        </a:p>
      </dgm:t>
    </dgm:pt>
    <dgm:pt modelId="{C676FB0A-7165-42AD-9172-2E92121B6D0C}" type="pres">
      <dgm:prSet presAssocID="{3A5ABC37-1950-43E1-9279-2D4BEF88D6D3}" presName="circ3Tx" presStyleLbl="revTx" presStyleIdx="0" presStyleCnt="0">
        <dgm:presLayoutVars>
          <dgm:chMax val="0"/>
          <dgm:chPref val="0"/>
          <dgm:bulletEnabled val="1"/>
        </dgm:presLayoutVars>
      </dgm:prSet>
      <dgm:spPr/>
      <dgm:t>
        <a:bodyPr/>
        <a:lstStyle/>
        <a:p>
          <a:endParaRPr lang="en-US"/>
        </a:p>
      </dgm:t>
    </dgm:pt>
  </dgm:ptLst>
  <dgm:cxnLst>
    <dgm:cxn modelId="{4407ED3A-07DF-4D7C-B8D8-1E2B52F12573}" type="presOf" srcId="{909631E9-34D8-457C-AAD6-6ED0994C0AAF}" destId="{4F4A533D-277F-4C99-BF13-AC83D57BF7DC}" srcOrd="1" destOrd="0" presId="urn:microsoft.com/office/officeart/2005/8/layout/venn1"/>
    <dgm:cxn modelId="{BEC152AC-5FF6-4FDD-BBA0-8C820EB52045}" type="presOf" srcId="{3A5ABC37-1950-43E1-9279-2D4BEF88D6D3}" destId="{C676FB0A-7165-42AD-9172-2E92121B6D0C}" srcOrd="1" destOrd="0" presId="urn:microsoft.com/office/officeart/2005/8/layout/venn1"/>
    <dgm:cxn modelId="{6C9A8847-6EF9-4879-8FB7-FB975A82BBA5}" type="presOf" srcId="{3A5ABC37-1950-43E1-9279-2D4BEF88D6D3}" destId="{8E5AE918-7BA2-4C6A-8AA0-6E60DC4CE7A6}" srcOrd="0" destOrd="0" presId="urn:microsoft.com/office/officeart/2005/8/layout/venn1"/>
    <dgm:cxn modelId="{0E85D5DF-7D5C-4C71-884B-07D095AC267A}" type="presOf" srcId="{D11FE0CD-E97D-4A55-A870-BD13CEEDB34D}" destId="{8B28B5FD-460A-4A6E-9320-37E8E79628EE}" srcOrd="1" destOrd="0" presId="urn:microsoft.com/office/officeart/2005/8/layout/venn1"/>
    <dgm:cxn modelId="{65CB73BB-8EAA-464D-9001-1B49058B9369}" srcId="{56885D78-45C6-4CC1-B6EA-FD6407305711}" destId="{3A5ABC37-1950-43E1-9279-2D4BEF88D6D3}" srcOrd="2" destOrd="0" parTransId="{44A2ABA2-64F2-48B7-89F7-A12214848E1F}" sibTransId="{085D4C7F-4D68-4BAD-ADDD-C8AF7FB24884}"/>
    <dgm:cxn modelId="{2C64E4CD-8FB7-4076-A621-1821D9837A9D}" type="presOf" srcId="{909631E9-34D8-457C-AAD6-6ED0994C0AAF}" destId="{DDC546B9-7080-456E-B216-148C603CE48C}" srcOrd="0" destOrd="0" presId="urn:microsoft.com/office/officeart/2005/8/layout/venn1"/>
    <dgm:cxn modelId="{37D3BFAD-4A1D-476B-8B9E-44A743C9FC67}" srcId="{56885D78-45C6-4CC1-B6EA-FD6407305711}" destId="{909631E9-34D8-457C-AAD6-6ED0994C0AAF}" srcOrd="1" destOrd="0" parTransId="{87910BE3-677D-403F-9F39-97ABF8BD1FCE}" sibTransId="{025D74E3-4C63-48DF-9555-D20B986EB191}"/>
    <dgm:cxn modelId="{1BB7DFE6-E1C8-441C-979D-DB08233A4AEE}" type="presOf" srcId="{D11FE0CD-E97D-4A55-A870-BD13CEEDB34D}" destId="{31F883B4-911D-4FAC-B5BB-1429B40220BC}" srcOrd="0" destOrd="0" presId="urn:microsoft.com/office/officeart/2005/8/layout/venn1"/>
    <dgm:cxn modelId="{BFF4F8DC-84B4-438C-B0FF-60FB3EB730F1}" type="presOf" srcId="{56885D78-45C6-4CC1-B6EA-FD6407305711}" destId="{C01A9988-7962-427F-B9C1-13AD52A9BA7D}" srcOrd="0" destOrd="0" presId="urn:microsoft.com/office/officeart/2005/8/layout/venn1"/>
    <dgm:cxn modelId="{C53747C9-EBA2-4A31-9B30-58296280042E}" srcId="{56885D78-45C6-4CC1-B6EA-FD6407305711}" destId="{D11FE0CD-E97D-4A55-A870-BD13CEEDB34D}" srcOrd="0" destOrd="0" parTransId="{7CC7FA47-71B5-474E-ABE0-BA042962974A}" sibTransId="{B6B4E55B-09A1-47B5-81DF-2067EA11C05E}"/>
    <dgm:cxn modelId="{9A28180C-1448-43F9-8F8B-561EFAF46AD8}" type="presParOf" srcId="{C01A9988-7962-427F-B9C1-13AD52A9BA7D}" destId="{31F883B4-911D-4FAC-B5BB-1429B40220BC}" srcOrd="0" destOrd="0" presId="urn:microsoft.com/office/officeart/2005/8/layout/venn1"/>
    <dgm:cxn modelId="{9D7FFB5F-5BE8-4A8A-8ACC-54E0979C1C9A}" type="presParOf" srcId="{C01A9988-7962-427F-B9C1-13AD52A9BA7D}" destId="{8B28B5FD-460A-4A6E-9320-37E8E79628EE}" srcOrd="1" destOrd="0" presId="urn:microsoft.com/office/officeart/2005/8/layout/venn1"/>
    <dgm:cxn modelId="{625DABA3-57FE-40BF-8E0D-22C0631FA5EC}" type="presParOf" srcId="{C01A9988-7962-427F-B9C1-13AD52A9BA7D}" destId="{DDC546B9-7080-456E-B216-148C603CE48C}" srcOrd="2" destOrd="0" presId="urn:microsoft.com/office/officeart/2005/8/layout/venn1"/>
    <dgm:cxn modelId="{98930A81-8795-4006-8A09-820440899D17}" type="presParOf" srcId="{C01A9988-7962-427F-B9C1-13AD52A9BA7D}" destId="{4F4A533D-277F-4C99-BF13-AC83D57BF7DC}" srcOrd="3" destOrd="0" presId="urn:microsoft.com/office/officeart/2005/8/layout/venn1"/>
    <dgm:cxn modelId="{C613C324-5DB1-4112-8401-FC751CD14F65}" type="presParOf" srcId="{C01A9988-7962-427F-B9C1-13AD52A9BA7D}" destId="{8E5AE918-7BA2-4C6A-8AA0-6E60DC4CE7A6}" srcOrd="4" destOrd="0" presId="urn:microsoft.com/office/officeart/2005/8/layout/venn1"/>
    <dgm:cxn modelId="{57C67E5D-8EC4-4335-853E-11EAC8E9C168}" type="presParOf" srcId="{C01A9988-7962-427F-B9C1-13AD52A9BA7D}" destId="{C676FB0A-7165-42AD-9172-2E92121B6D0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F0666-DBF6-415E-96E7-2F4498D03A9A}" type="doc">
      <dgm:prSet loTypeId="urn:microsoft.com/office/officeart/2005/8/layout/radial4" loCatId="relationship" qsTypeId="urn:microsoft.com/office/officeart/2005/8/quickstyle/simple1#2" qsCatId="simple" csTypeId="urn:microsoft.com/office/officeart/2005/8/colors/accent0_3" csCatId="mainScheme" phldr="1"/>
      <dgm:spPr/>
      <dgm:t>
        <a:bodyPr/>
        <a:lstStyle/>
        <a:p>
          <a:endParaRPr lang="en-US"/>
        </a:p>
      </dgm:t>
    </dgm:pt>
    <dgm:pt modelId="{1B5FCA3A-40EC-425A-8D6F-DFD3EDD0FBAA}">
      <dgm:prSet phldrT="[Text]"/>
      <dgm:spPr>
        <a:xfrm>
          <a:off x="3970451" y="3512284"/>
          <a:ext cx="1203096" cy="1203096"/>
        </a:xfrm>
      </dgm:spPr>
      <dgm:t>
        <a:bodyPr/>
        <a:lstStyle/>
        <a:p>
          <a:r>
            <a:rPr lang="en-US" i="1" smtClean="0">
              <a:latin typeface="Calibri"/>
              <a:ea typeface="+mn-ea"/>
              <a:cs typeface="+mn-cs"/>
            </a:rPr>
            <a:t>BEST PRACTICES</a:t>
          </a:r>
          <a:endParaRPr lang="en-US" i="1" dirty="0">
            <a:latin typeface="Calibri"/>
            <a:ea typeface="+mn-ea"/>
            <a:cs typeface="+mn-cs"/>
          </a:endParaRPr>
        </a:p>
      </dgm:t>
    </dgm:pt>
    <dgm:pt modelId="{E5BD277B-B336-428D-A059-288535AE7335}" type="parTrans" cxnId="{93034DC0-8509-4ACF-B682-37FC3F6F0448}">
      <dgm:prSet/>
      <dgm:spPr/>
      <dgm:t>
        <a:bodyPr/>
        <a:lstStyle/>
        <a:p>
          <a:endParaRPr lang="en-US"/>
        </a:p>
      </dgm:t>
    </dgm:pt>
    <dgm:pt modelId="{52C059BD-8243-47AF-98A1-7420F47D09B7}" type="sibTrans" cxnId="{93034DC0-8509-4ACF-B682-37FC3F6F0448}">
      <dgm:prSet/>
      <dgm:spPr/>
      <dgm:t>
        <a:bodyPr/>
        <a:lstStyle/>
        <a:p>
          <a:endParaRPr lang="en-US"/>
        </a:p>
      </dgm:t>
    </dgm:pt>
    <dgm:pt modelId="{28CB432A-0936-48D4-BE58-3EE5A527143D}">
      <dgm:prSet phldrT="[Text]"/>
      <dgm:spPr>
        <a:xfrm>
          <a:off x="336712" y="3776965"/>
          <a:ext cx="842167" cy="673734"/>
        </a:xfrm>
      </dgm:spPr>
      <dgm:t>
        <a:bodyPr/>
        <a:lstStyle/>
        <a:p>
          <a:r>
            <a:rPr lang="en-US" smtClean="0">
              <a:latin typeface="Calibri"/>
              <a:ea typeface="+mn-ea"/>
              <a:cs typeface="+mn-cs"/>
            </a:rPr>
            <a:t>Certification</a:t>
          </a:r>
          <a:endParaRPr lang="en-US" dirty="0">
            <a:latin typeface="Calibri"/>
            <a:ea typeface="+mn-ea"/>
            <a:cs typeface="+mn-cs"/>
          </a:endParaRPr>
        </a:p>
      </dgm:t>
    </dgm:pt>
    <dgm:pt modelId="{A1DAEFEC-9BDE-4EDF-AEF9-215B5B5B2546}" type="parTrans" cxnId="{7B85E3AA-2D99-4F48-966B-3B4159012A0C}">
      <dgm:prSet/>
      <dgm:spPr>
        <a:xfrm rot="10800000">
          <a:off x="757796" y="3942391"/>
          <a:ext cx="3035959" cy="342882"/>
        </a:xfrm>
      </dgm:spPr>
      <dgm:t>
        <a:bodyPr/>
        <a:lstStyle/>
        <a:p>
          <a:endParaRPr lang="en-US" dirty="0"/>
        </a:p>
      </dgm:t>
    </dgm:pt>
    <dgm:pt modelId="{01FF4319-700A-4799-B4E5-EC5BAE7F1ACA}" type="sibTrans" cxnId="{7B85E3AA-2D99-4F48-966B-3B4159012A0C}">
      <dgm:prSet/>
      <dgm:spPr/>
      <dgm:t>
        <a:bodyPr/>
        <a:lstStyle/>
        <a:p>
          <a:endParaRPr lang="en-US"/>
        </a:p>
      </dgm:t>
    </dgm:pt>
    <dgm:pt modelId="{606D9EB2-EE50-4E4F-98F4-E5EFC3D2A1C0}">
      <dgm:prSet phldrT="[Text]"/>
      <dgm:spPr>
        <a:xfrm>
          <a:off x="942203" y="1714851"/>
          <a:ext cx="842167" cy="673734"/>
        </a:xfrm>
        <a:blipFill rotWithShape="0">
          <a:blip xmlns:r="http://schemas.openxmlformats.org/officeDocument/2006/relationships" r:embed="rId1"/>
          <a:stretch>
            <a:fillRect/>
          </a:stretch>
        </a:blipFill>
      </dgm:spPr>
      <dgm:t>
        <a:bodyPr/>
        <a:lstStyle/>
        <a:p>
          <a:r>
            <a:rPr lang="en-US" dirty="0" smtClean="0">
              <a:solidFill>
                <a:sysClr val="window" lastClr="FFFFFF"/>
              </a:solidFill>
              <a:latin typeface="Calibri"/>
              <a:ea typeface="+mn-ea"/>
              <a:cs typeface="+mn-cs"/>
            </a:rPr>
            <a:t>SAM</a:t>
          </a:r>
          <a:endParaRPr lang="en-US" dirty="0">
            <a:solidFill>
              <a:sysClr val="window" lastClr="FFFFFF"/>
            </a:solidFill>
            <a:latin typeface="Calibri"/>
            <a:ea typeface="+mn-ea"/>
            <a:cs typeface="+mn-cs"/>
          </a:endParaRPr>
        </a:p>
      </dgm:t>
      <dgm:extLst>
        <a:ext uri="{E40237B7-FDA0-4F09-8148-C483321AD2D9}">
          <dgm14:cNvPr xmlns:dgm14="http://schemas.microsoft.com/office/drawing/2010/diagram" id="0" name="" title="SAM"/>
        </a:ext>
      </dgm:extLst>
    </dgm:pt>
    <dgm:pt modelId="{C9824AB7-CE9B-480D-B0D6-F7E757CD28BA}" type="parTrans" cxnId="{2D635CEE-52D9-427E-A605-39ECB67A4A41}">
      <dgm:prSet/>
      <dgm:spPr>
        <a:xfrm rot="12763636">
          <a:off x="1122313" y="2700958"/>
          <a:ext cx="3035959" cy="342882"/>
        </a:xfrm>
      </dgm:spPr>
      <dgm:t>
        <a:bodyPr/>
        <a:lstStyle/>
        <a:p>
          <a:endParaRPr lang="en-US" dirty="0"/>
        </a:p>
      </dgm:t>
    </dgm:pt>
    <dgm:pt modelId="{9DACAEAD-8344-4F19-BD9D-D7B512B4EDD4}" type="sibTrans" cxnId="{2D635CEE-52D9-427E-A605-39ECB67A4A41}">
      <dgm:prSet/>
      <dgm:spPr/>
      <dgm:t>
        <a:bodyPr/>
        <a:lstStyle/>
        <a:p>
          <a:endParaRPr lang="en-US"/>
        </a:p>
      </dgm:t>
    </dgm:pt>
    <dgm:pt modelId="{577552E2-3A98-411D-A58F-577B3D33D1D6}">
      <dgm:prSet phldrT="[Text]"/>
      <dgm:spPr>
        <a:xfrm>
          <a:off x="2566438" y="307443"/>
          <a:ext cx="842167" cy="673734"/>
        </a:xfrm>
      </dgm:spPr>
      <dgm:t>
        <a:bodyPr/>
        <a:lstStyle/>
        <a:p>
          <a:r>
            <a:rPr lang="en-US" dirty="0" smtClean="0">
              <a:latin typeface="Calibri"/>
              <a:ea typeface="+mn-ea"/>
              <a:cs typeface="+mn-cs"/>
            </a:rPr>
            <a:t>VOS</a:t>
          </a:r>
          <a:endParaRPr lang="en-US" dirty="0">
            <a:latin typeface="Calibri"/>
            <a:ea typeface="+mn-ea"/>
            <a:cs typeface="+mn-cs"/>
          </a:endParaRPr>
        </a:p>
      </dgm:t>
    </dgm:pt>
    <dgm:pt modelId="{085AF250-FA13-45E4-AC81-03AE9909E522}" type="parTrans" cxnId="{28BA990A-9277-4ADE-8935-DFE84778F36A}">
      <dgm:prSet/>
      <dgm:spPr>
        <a:xfrm rot="14727273">
          <a:off x="2059816" y="1880551"/>
          <a:ext cx="3035959" cy="342882"/>
        </a:xfrm>
      </dgm:spPr>
      <dgm:t>
        <a:bodyPr/>
        <a:lstStyle/>
        <a:p>
          <a:endParaRPr lang="en-US" dirty="0"/>
        </a:p>
      </dgm:t>
    </dgm:pt>
    <dgm:pt modelId="{01F39D69-745E-4EFD-897C-30D3DBB844B8}" type="sibTrans" cxnId="{28BA990A-9277-4ADE-8935-DFE84778F36A}">
      <dgm:prSet/>
      <dgm:spPr/>
      <dgm:t>
        <a:bodyPr/>
        <a:lstStyle/>
        <a:p>
          <a:endParaRPr lang="en-US"/>
        </a:p>
      </dgm:t>
    </dgm:pt>
    <dgm:pt modelId="{CE4278F3-C8C8-49B2-B00C-716F6EFCAFB2}">
      <dgm:prSet/>
      <dgm:spPr/>
      <dgm:t>
        <a:bodyPr/>
        <a:lstStyle/>
        <a:p>
          <a:endParaRPr lang="en-US" dirty="0"/>
        </a:p>
      </dgm:t>
    </dgm:pt>
    <dgm:pt modelId="{32A3C77D-D410-478A-9E70-D10DD83360E4}" type="parTrans" cxnId="{A7E7CCE9-3539-4A46-B256-19DC23319C1F}">
      <dgm:prSet/>
      <dgm:spPr/>
      <dgm:t>
        <a:bodyPr/>
        <a:lstStyle/>
        <a:p>
          <a:endParaRPr lang="en-US"/>
        </a:p>
      </dgm:t>
    </dgm:pt>
    <dgm:pt modelId="{0E9052AF-56D0-41A7-8806-113B9C9206BF}" type="sibTrans" cxnId="{A7E7CCE9-3539-4A46-B256-19DC23319C1F}">
      <dgm:prSet/>
      <dgm:spPr/>
      <dgm:t>
        <a:bodyPr/>
        <a:lstStyle/>
        <a:p>
          <a:endParaRPr lang="en-US"/>
        </a:p>
      </dgm:t>
    </dgm:pt>
    <dgm:pt modelId="{A1CAEF26-9569-41A7-B624-5675E9C5F447}">
      <dgm:prSet/>
      <dgm:spPr/>
      <dgm:t>
        <a:bodyPr/>
        <a:lstStyle/>
        <a:p>
          <a:endParaRPr lang="en-US" dirty="0"/>
        </a:p>
      </dgm:t>
    </dgm:pt>
    <dgm:pt modelId="{DF8F0CA1-6DC7-4284-A137-AEFA8DABDEF1}" type="parTrans" cxnId="{3AB4BB5B-40DB-44A6-8B42-6102E2D81828}">
      <dgm:prSet/>
      <dgm:spPr/>
      <dgm:t>
        <a:bodyPr/>
        <a:lstStyle/>
        <a:p>
          <a:endParaRPr lang="en-US"/>
        </a:p>
      </dgm:t>
    </dgm:pt>
    <dgm:pt modelId="{A163377F-A3BF-43C6-BD5E-50F98E10C94B}" type="sibTrans" cxnId="{3AB4BB5B-40DB-44A6-8B42-6102E2D81828}">
      <dgm:prSet/>
      <dgm:spPr/>
      <dgm:t>
        <a:bodyPr/>
        <a:lstStyle/>
        <a:p>
          <a:endParaRPr lang="en-US"/>
        </a:p>
      </dgm:t>
    </dgm:pt>
    <dgm:pt modelId="{2C89E6E2-CD92-41A0-96A9-4F628375CBC5}">
      <dgm:prSet/>
      <dgm:spPr/>
      <dgm:t>
        <a:bodyPr/>
        <a:lstStyle/>
        <a:p>
          <a:endParaRPr lang="en-US" dirty="0"/>
        </a:p>
      </dgm:t>
    </dgm:pt>
    <dgm:pt modelId="{1FBAC7B4-56FA-4AA9-80EA-E9319141C34A}" type="parTrans" cxnId="{09737930-2E16-4845-9681-A1AA8BEEF1A4}">
      <dgm:prSet/>
      <dgm:spPr/>
      <dgm:t>
        <a:bodyPr/>
        <a:lstStyle/>
        <a:p>
          <a:endParaRPr lang="en-US"/>
        </a:p>
      </dgm:t>
    </dgm:pt>
    <dgm:pt modelId="{D53DADC6-37A6-470A-8C4C-08F79A41A572}" type="sibTrans" cxnId="{09737930-2E16-4845-9681-A1AA8BEEF1A4}">
      <dgm:prSet/>
      <dgm:spPr/>
      <dgm:t>
        <a:bodyPr/>
        <a:lstStyle/>
        <a:p>
          <a:endParaRPr lang="en-US"/>
        </a:p>
      </dgm:t>
    </dgm:pt>
    <dgm:pt modelId="{6E35CB37-19C6-4E0F-8ECF-01D35F81B489}">
      <dgm:prSet phldrT="[Text]"/>
      <dgm:spPr>
        <a:xfrm>
          <a:off x="3608098" y="1584"/>
          <a:ext cx="842167" cy="673734"/>
        </a:xfrm>
      </dgm:spPr>
      <dgm:t>
        <a:bodyPr/>
        <a:lstStyle/>
        <a:p>
          <a:r>
            <a:rPr lang="en-US" smtClean="0">
              <a:latin typeface="Calibri"/>
              <a:ea typeface="+mn-ea"/>
              <a:cs typeface="+mn-cs"/>
            </a:rPr>
            <a:t>Sources Sought</a:t>
          </a:r>
          <a:endParaRPr lang="en-US" dirty="0">
            <a:latin typeface="Calibri"/>
            <a:ea typeface="+mn-ea"/>
            <a:cs typeface="+mn-cs"/>
          </a:endParaRPr>
        </a:p>
      </dgm:t>
    </dgm:pt>
    <dgm:pt modelId="{EB1294E5-2B2A-477D-8AAE-A3696200F391}" type="parTrans" cxnId="{456E3455-75D9-49AF-B38E-DCB8D538B4AF}">
      <dgm:prSet/>
      <dgm:spPr>
        <a:xfrm rot="15709091">
          <a:off x="2727233" y="1669539"/>
          <a:ext cx="3035959" cy="342882"/>
        </a:xfrm>
      </dgm:spPr>
      <dgm:t>
        <a:bodyPr/>
        <a:lstStyle/>
        <a:p>
          <a:endParaRPr lang="en-US" dirty="0"/>
        </a:p>
      </dgm:t>
    </dgm:pt>
    <dgm:pt modelId="{B6BF5385-D516-4B71-9F99-FBE0C634CAC9}" type="sibTrans" cxnId="{456E3455-75D9-49AF-B38E-DCB8D538B4AF}">
      <dgm:prSet/>
      <dgm:spPr/>
      <dgm:t>
        <a:bodyPr/>
        <a:lstStyle/>
        <a:p>
          <a:endParaRPr lang="en-US"/>
        </a:p>
      </dgm:t>
    </dgm:pt>
    <dgm:pt modelId="{9D1AEA3B-F44E-4E2E-A24C-570A3495A029}">
      <dgm:prSet phldrT="[Text]"/>
      <dgm:spPr>
        <a:xfrm>
          <a:off x="4693733" y="1584"/>
          <a:ext cx="842167" cy="673734"/>
        </a:xfrm>
      </dgm:spPr>
      <dgm:t>
        <a:bodyPr/>
        <a:lstStyle/>
        <a:p>
          <a:r>
            <a:rPr lang="en-US" dirty="0" smtClean="0">
              <a:latin typeface="Calibri"/>
              <a:ea typeface="+mn-ea"/>
              <a:cs typeface="+mn-cs"/>
            </a:rPr>
            <a:t>Strategic Partnering</a:t>
          </a:r>
          <a:endParaRPr lang="en-US" dirty="0">
            <a:latin typeface="Calibri"/>
            <a:ea typeface="+mn-ea"/>
            <a:cs typeface="+mn-cs"/>
          </a:endParaRPr>
        </a:p>
      </dgm:t>
    </dgm:pt>
    <dgm:pt modelId="{B1D93FC0-A4C8-4A97-8788-B2984A14E334}" type="parTrans" cxnId="{83400FCB-E728-4F39-8B5E-4EE1FCB942E8}">
      <dgm:prSet/>
      <dgm:spPr>
        <a:xfrm rot="16690909">
          <a:off x="3380807" y="1669539"/>
          <a:ext cx="3035959" cy="342882"/>
        </a:xfrm>
      </dgm:spPr>
      <dgm:t>
        <a:bodyPr/>
        <a:lstStyle/>
        <a:p>
          <a:endParaRPr lang="en-US" dirty="0"/>
        </a:p>
      </dgm:t>
    </dgm:pt>
    <dgm:pt modelId="{C611DFDA-BFCC-49F6-963D-5E752CF064A5}" type="sibTrans" cxnId="{83400FCB-E728-4F39-8B5E-4EE1FCB942E8}">
      <dgm:prSet/>
      <dgm:spPr/>
      <dgm:t>
        <a:bodyPr/>
        <a:lstStyle/>
        <a:p>
          <a:endParaRPr lang="en-US"/>
        </a:p>
      </dgm:t>
    </dgm:pt>
    <dgm:pt modelId="{C62A8052-727A-404A-AF8A-D83346887E1D}">
      <dgm:prSet phldrT="[Text]"/>
      <dgm:spPr>
        <a:xfrm>
          <a:off x="5735393" y="307443"/>
          <a:ext cx="842167" cy="673734"/>
        </a:xfrm>
      </dgm:spPr>
      <dgm:t>
        <a:bodyPr/>
        <a:lstStyle/>
        <a:p>
          <a:r>
            <a:rPr lang="en-US" smtClean="0">
              <a:latin typeface="Calibri"/>
              <a:ea typeface="+mn-ea"/>
              <a:cs typeface="+mn-cs"/>
            </a:rPr>
            <a:t>Industry Days</a:t>
          </a:r>
          <a:endParaRPr lang="en-US" dirty="0">
            <a:latin typeface="Calibri"/>
            <a:ea typeface="+mn-ea"/>
            <a:cs typeface="+mn-cs"/>
          </a:endParaRPr>
        </a:p>
      </dgm:t>
    </dgm:pt>
    <dgm:pt modelId="{8AEB00E6-823D-45D2-A007-F2FAE0FEC729}" type="parTrans" cxnId="{DE36E121-82F6-414A-822F-6ED5A83B349D}">
      <dgm:prSet/>
      <dgm:spPr>
        <a:xfrm rot="17672727">
          <a:off x="4007906" y="1853672"/>
          <a:ext cx="3035959" cy="342882"/>
        </a:xfrm>
      </dgm:spPr>
      <dgm:t>
        <a:bodyPr/>
        <a:lstStyle/>
        <a:p>
          <a:endParaRPr lang="en-US" dirty="0"/>
        </a:p>
      </dgm:t>
    </dgm:pt>
    <dgm:pt modelId="{BE318EC4-0876-4460-B92F-1C91176EFE7C}" type="sibTrans" cxnId="{DE36E121-82F6-414A-822F-6ED5A83B349D}">
      <dgm:prSet/>
      <dgm:spPr/>
      <dgm:t>
        <a:bodyPr/>
        <a:lstStyle/>
        <a:p>
          <a:endParaRPr lang="en-US"/>
        </a:p>
      </dgm:t>
    </dgm:pt>
    <dgm:pt modelId="{387425B6-55BC-4B4C-8488-2AE70909BB2D}">
      <dgm:prSet phldrT="[Text]"/>
      <dgm:spPr>
        <a:xfrm>
          <a:off x="7359628" y="1714851"/>
          <a:ext cx="842167" cy="673734"/>
        </a:xfrm>
        <a:blipFill rotWithShape="0">
          <a:blip xmlns:r="http://schemas.openxmlformats.org/officeDocument/2006/relationships" r:embed="rId2"/>
          <a:stretch>
            <a:fillRect/>
          </a:stretch>
        </a:blipFill>
      </dgm:spPr>
      <dgm:t>
        <a:bodyPr/>
        <a:lstStyle/>
        <a:p>
          <a:r>
            <a:rPr lang="en-US" dirty="0" smtClean="0">
              <a:latin typeface="Calibri"/>
              <a:ea typeface="+mn-ea"/>
              <a:cs typeface="+mn-cs"/>
            </a:rPr>
            <a:t>Rules &amp; </a:t>
          </a:r>
          <a:r>
            <a:rPr lang="en-US" dirty="0" err="1" smtClean="0">
              <a:latin typeface="Calibri"/>
              <a:ea typeface="+mn-ea"/>
              <a:cs typeface="+mn-cs"/>
            </a:rPr>
            <a:t>Regs</a:t>
          </a:r>
          <a:endParaRPr lang="en-US" dirty="0">
            <a:latin typeface="Calibri"/>
            <a:ea typeface="+mn-ea"/>
            <a:cs typeface="+mn-cs"/>
          </a:endParaRPr>
        </a:p>
      </dgm:t>
      <dgm:extLst>
        <a:ext uri="{E40237B7-FDA0-4F09-8148-C483321AD2D9}">
          <dgm14:cNvPr xmlns:dgm14="http://schemas.microsoft.com/office/drawing/2010/diagram" id="0" name="" title="Rules and Regulations"/>
        </a:ext>
      </dgm:extLst>
    </dgm:pt>
    <dgm:pt modelId="{4D18D67F-C2A1-4A40-BF2E-365BC08A9319}" type="parTrans" cxnId="{D7A64D3D-B6DB-4AAF-AD0A-164C6B4F02CD}">
      <dgm:prSet/>
      <dgm:spPr>
        <a:xfrm rot="19636364">
          <a:off x="4985726" y="2700958"/>
          <a:ext cx="3035959" cy="342882"/>
        </a:xfrm>
      </dgm:spPr>
      <dgm:t>
        <a:bodyPr/>
        <a:lstStyle/>
        <a:p>
          <a:endParaRPr lang="en-US" dirty="0"/>
        </a:p>
      </dgm:t>
    </dgm:pt>
    <dgm:pt modelId="{1348EEAC-B29F-4612-BD42-C9445361C66C}" type="sibTrans" cxnId="{D7A64D3D-B6DB-4AAF-AD0A-164C6B4F02CD}">
      <dgm:prSet/>
      <dgm:spPr/>
      <dgm:t>
        <a:bodyPr/>
        <a:lstStyle/>
        <a:p>
          <a:endParaRPr lang="en-US"/>
        </a:p>
      </dgm:t>
    </dgm:pt>
    <dgm:pt modelId="{2B39E463-536A-4F6D-A0A4-DFFBF6787153}">
      <dgm:prSet phldrT="[Text]"/>
      <dgm:spPr>
        <a:xfrm>
          <a:off x="7810618" y="2702380"/>
          <a:ext cx="842167" cy="673734"/>
        </a:xfrm>
      </dgm:spPr>
      <dgm:t>
        <a:bodyPr/>
        <a:lstStyle/>
        <a:p>
          <a:r>
            <a:rPr lang="en-US" smtClean="0">
              <a:latin typeface="Calibri"/>
              <a:ea typeface="+mn-ea"/>
              <a:cs typeface="+mn-cs"/>
            </a:rPr>
            <a:t>Customer Needs</a:t>
          </a:r>
          <a:endParaRPr lang="en-US" dirty="0">
            <a:latin typeface="Calibri"/>
            <a:ea typeface="+mn-ea"/>
            <a:cs typeface="+mn-cs"/>
          </a:endParaRPr>
        </a:p>
      </dgm:t>
    </dgm:pt>
    <dgm:pt modelId="{3F0924CA-AD4D-4953-A9C2-1D64818F670A}" type="parTrans" cxnId="{9B879701-E8B7-4E75-BC5A-415687E44DCF}">
      <dgm:prSet/>
      <dgm:spPr>
        <a:xfrm rot="20618182">
          <a:off x="5257231" y="3295470"/>
          <a:ext cx="3035959" cy="342882"/>
        </a:xfrm>
      </dgm:spPr>
      <dgm:t>
        <a:bodyPr/>
        <a:lstStyle/>
        <a:p>
          <a:endParaRPr lang="en-US" dirty="0"/>
        </a:p>
      </dgm:t>
    </dgm:pt>
    <dgm:pt modelId="{2F9B7E65-A302-45B8-B7BC-DBCC145C0DE4}" type="sibTrans" cxnId="{9B879701-E8B7-4E75-BC5A-415687E44DCF}">
      <dgm:prSet/>
      <dgm:spPr/>
      <dgm:t>
        <a:bodyPr/>
        <a:lstStyle/>
        <a:p>
          <a:endParaRPr lang="en-US"/>
        </a:p>
      </dgm:t>
    </dgm:pt>
    <dgm:pt modelId="{AA62E32F-612F-4EA5-BCDD-7CA4EA08D0EF}">
      <dgm:prSet phldrT="[Text]"/>
      <dgm:spPr>
        <a:xfrm>
          <a:off x="7965120" y="3776965"/>
          <a:ext cx="842167" cy="673734"/>
        </a:xfrm>
      </dgm:spPr>
      <dgm:t>
        <a:bodyPr/>
        <a:lstStyle/>
        <a:p>
          <a:r>
            <a:rPr lang="en-US" smtClean="0">
              <a:latin typeface="Calibri"/>
              <a:ea typeface="+mn-ea"/>
              <a:cs typeface="+mn-cs"/>
            </a:rPr>
            <a:t>Business Cards</a:t>
          </a:r>
          <a:endParaRPr lang="en-US" dirty="0">
            <a:latin typeface="Calibri"/>
            <a:ea typeface="+mn-ea"/>
            <a:cs typeface="+mn-cs"/>
          </a:endParaRPr>
        </a:p>
      </dgm:t>
    </dgm:pt>
    <dgm:pt modelId="{D8E7C003-1F1C-4C3A-8550-C145BC223537}" type="parTrans" cxnId="{90782402-4EEB-4F4C-95CD-66B3D828D923}">
      <dgm:prSet/>
      <dgm:spPr>
        <a:xfrm>
          <a:off x="5350244" y="3942391"/>
          <a:ext cx="3035959" cy="342882"/>
        </a:xfrm>
      </dgm:spPr>
      <dgm:t>
        <a:bodyPr/>
        <a:lstStyle/>
        <a:p>
          <a:endParaRPr lang="en-US" dirty="0"/>
        </a:p>
      </dgm:t>
    </dgm:pt>
    <dgm:pt modelId="{997A0C5A-A12D-46A4-A692-B2EAC04C804C}" type="sibTrans" cxnId="{90782402-4EEB-4F4C-95CD-66B3D828D923}">
      <dgm:prSet/>
      <dgm:spPr/>
      <dgm:t>
        <a:bodyPr/>
        <a:lstStyle/>
        <a:p>
          <a:endParaRPr lang="en-US"/>
        </a:p>
      </dgm:t>
    </dgm:pt>
    <dgm:pt modelId="{DF289645-AF68-4847-AB3F-9AF12B0A9C73}">
      <dgm:prSet phldrT="[Text]"/>
      <dgm:spPr>
        <a:xfrm>
          <a:off x="6648688" y="894382"/>
          <a:ext cx="842167" cy="673734"/>
        </a:xfrm>
      </dgm:spPr>
      <dgm:t>
        <a:bodyPr/>
        <a:lstStyle/>
        <a:p>
          <a:r>
            <a:rPr lang="en-US" smtClean="0">
              <a:latin typeface="Calibri"/>
              <a:ea typeface="+mn-ea"/>
              <a:cs typeface="+mn-cs"/>
            </a:rPr>
            <a:t>Mentor- Protégé</a:t>
          </a:r>
          <a:endParaRPr lang="en-US" dirty="0">
            <a:latin typeface="Calibri"/>
            <a:ea typeface="+mn-ea"/>
            <a:cs typeface="+mn-cs"/>
          </a:endParaRPr>
        </a:p>
      </dgm:t>
    </dgm:pt>
    <dgm:pt modelId="{B5A2C88B-E95D-4070-BEAC-E45BA739CA0A}" type="parTrans" cxnId="{C77E3FD3-7F13-4199-A2E4-BC70149B5CCF}">
      <dgm:prSet/>
      <dgm:spPr>
        <a:xfrm rot="18654545">
          <a:off x="4557727" y="2207021"/>
          <a:ext cx="3035959" cy="342882"/>
        </a:xfrm>
      </dgm:spPr>
      <dgm:t>
        <a:bodyPr/>
        <a:lstStyle/>
        <a:p>
          <a:endParaRPr lang="en-US" dirty="0"/>
        </a:p>
      </dgm:t>
    </dgm:pt>
    <dgm:pt modelId="{F54CFBCD-0BB3-4E22-886B-CA53ADCF8DFD}" type="sibTrans" cxnId="{C77E3FD3-7F13-4199-A2E4-BC70149B5CCF}">
      <dgm:prSet/>
      <dgm:spPr/>
      <dgm:t>
        <a:bodyPr/>
        <a:lstStyle/>
        <a:p>
          <a:endParaRPr lang="en-US"/>
        </a:p>
      </dgm:t>
    </dgm:pt>
    <dgm:pt modelId="{C2A85C45-A6AD-4391-9797-E6A37DF9C00C}">
      <dgm:prSet phldrT="[Text]"/>
      <dgm:spPr>
        <a:xfrm>
          <a:off x="491214" y="2702380"/>
          <a:ext cx="842167" cy="673734"/>
        </a:xfrm>
      </dgm:spPr>
      <dgm:t>
        <a:bodyPr/>
        <a:lstStyle/>
        <a:p>
          <a:r>
            <a:rPr lang="en-US" dirty="0" smtClean="0">
              <a:latin typeface="Calibri"/>
              <a:ea typeface="+mn-ea"/>
              <a:cs typeface="+mn-cs"/>
            </a:rPr>
            <a:t>Cape Statement</a:t>
          </a:r>
          <a:endParaRPr lang="en-US" dirty="0">
            <a:latin typeface="Calibri"/>
            <a:ea typeface="+mn-ea"/>
            <a:cs typeface="+mn-cs"/>
          </a:endParaRPr>
        </a:p>
      </dgm:t>
    </dgm:pt>
    <dgm:pt modelId="{A3FA4E87-B06B-4B46-8C30-EED8AAB0A28A}" type="parTrans" cxnId="{0D87FE62-FFAF-4933-864D-A487ABD06C53}">
      <dgm:prSet/>
      <dgm:spPr>
        <a:xfrm rot="11781818">
          <a:off x="850809" y="3310461"/>
          <a:ext cx="3035959" cy="342882"/>
        </a:xfrm>
      </dgm:spPr>
      <dgm:t>
        <a:bodyPr/>
        <a:lstStyle/>
        <a:p>
          <a:endParaRPr lang="en-US" dirty="0"/>
        </a:p>
      </dgm:t>
    </dgm:pt>
    <dgm:pt modelId="{26980012-5C23-4BDA-818B-0615802463E0}" type="sibTrans" cxnId="{0D87FE62-FFAF-4933-864D-A487ABD06C53}">
      <dgm:prSet/>
      <dgm:spPr/>
      <dgm:t>
        <a:bodyPr/>
        <a:lstStyle/>
        <a:p>
          <a:endParaRPr lang="en-US"/>
        </a:p>
      </dgm:t>
    </dgm:pt>
    <dgm:pt modelId="{8ADAAC9B-0434-4096-B268-C07EBB22A588}">
      <dgm:prSet phldrT="[Text]"/>
      <dgm:spPr>
        <a:xfrm>
          <a:off x="1653143" y="894382"/>
          <a:ext cx="842167" cy="673734"/>
        </a:xfrm>
        <a:blipFill rotWithShape="0">
          <a:blip xmlns:r="http://schemas.openxmlformats.org/officeDocument/2006/relationships" r:embed="rId3"/>
          <a:stretch>
            <a:fillRect/>
          </a:stretch>
        </a:blipFill>
      </dgm:spPr>
      <dgm:t>
        <a:bodyPr/>
        <a:lstStyle/>
        <a:p>
          <a:r>
            <a:rPr lang="en-US" dirty="0" smtClean="0">
              <a:solidFill>
                <a:sysClr val="window" lastClr="FFFFFF"/>
              </a:solidFill>
              <a:latin typeface="Calibri"/>
              <a:ea typeface="+mn-ea"/>
              <a:cs typeface="+mn-cs"/>
            </a:rPr>
            <a:t>HHS</a:t>
          </a:r>
          <a:endParaRPr lang="en-US" dirty="0">
            <a:solidFill>
              <a:sysClr val="window" lastClr="FFFFFF"/>
            </a:solidFill>
            <a:latin typeface="Calibri"/>
            <a:ea typeface="+mn-ea"/>
            <a:cs typeface="+mn-cs"/>
          </a:endParaRPr>
        </a:p>
      </dgm:t>
      <dgm:extLst>
        <a:ext uri="{E40237B7-FDA0-4F09-8148-C483321AD2D9}">
          <dgm14:cNvPr xmlns:dgm14="http://schemas.microsoft.com/office/drawing/2010/diagram" id="0" name="" title="HHS"/>
        </a:ext>
      </dgm:extLst>
    </dgm:pt>
    <dgm:pt modelId="{9A7BEAA0-0A33-48D3-99B7-FAB8A3084ECE}" type="sibTrans" cxnId="{587801FA-1956-4174-BFE3-3DB3E833DDDE}">
      <dgm:prSet/>
      <dgm:spPr/>
      <dgm:t>
        <a:bodyPr/>
        <a:lstStyle/>
        <a:p>
          <a:endParaRPr lang="en-US"/>
        </a:p>
      </dgm:t>
    </dgm:pt>
    <dgm:pt modelId="{70CE2DC3-0ECE-427E-9398-5642856F5F77}" type="parTrans" cxnId="{587801FA-1956-4174-BFE3-3DB3E833DDDE}">
      <dgm:prSet/>
      <dgm:spPr>
        <a:xfrm rot="13745455">
          <a:off x="1521684" y="2236906"/>
          <a:ext cx="3035959" cy="342882"/>
        </a:xfrm>
      </dgm:spPr>
      <dgm:t>
        <a:bodyPr/>
        <a:lstStyle/>
        <a:p>
          <a:endParaRPr lang="en-US" dirty="0"/>
        </a:p>
      </dgm:t>
    </dgm:pt>
    <dgm:pt modelId="{0ACD3B05-DB21-4D45-A424-62848153FCC7}" type="pres">
      <dgm:prSet presAssocID="{CF6F0666-DBF6-415E-96E7-2F4498D03A9A}" presName="cycle" presStyleCnt="0">
        <dgm:presLayoutVars>
          <dgm:chMax val="1"/>
          <dgm:dir/>
          <dgm:animLvl val="ctr"/>
          <dgm:resizeHandles val="exact"/>
        </dgm:presLayoutVars>
      </dgm:prSet>
      <dgm:spPr/>
      <dgm:t>
        <a:bodyPr/>
        <a:lstStyle/>
        <a:p>
          <a:endParaRPr lang="en-US"/>
        </a:p>
      </dgm:t>
    </dgm:pt>
    <dgm:pt modelId="{2E932798-9B5E-4752-BF2F-328D9F099E84}" type="pres">
      <dgm:prSet presAssocID="{1B5FCA3A-40EC-425A-8D6F-DFD3EDD0FBAA}" presName="centerShape" presStyleLbl="node0" presStyleIdx="0" presStyleCnt="1"/>
      <dgm:spPr>
        <a:prstGeom prst="ellipse">
          <a:avLst/>
        </a:prstGeom>
      </dgm:spPr>
      <dgm:t>
        <a:bodyPr/>
        <a:lstStyle/>
        <a:p>
          <a:endParaRPr lang="en-US"/>
        </a:p>
      </dgm:t>
    </dgm:pt>
    <dgm:pt modelId="{14C17390-0E8C-4593-A656-550D460608FE}" type="pres">
      <dgm:prSet presAssocID="{A1DAEFEC-9BDE-4EDF-AEF9-215B5B5B2546}" presName="parTrans" presStyleLbl="bgSibTrans2D1" presStyleIdx="0" presStyleCnt="12"/>
      <dgm:spPr>
        <a:prstGeom prst="leftArrow">
          <a:avLst>
            <a:gd name="adj1" fmla="val 60000"/>
            <a:gd name="adj2" fmla="val 50000"/>
          </a:avLst>
        </a:prstGeom>
      </dgm:spPr>
      <dgm:t>
        <a:bodyPr/>
        <a:lstStyle/>
        <a:p>
          <a:endParaRPr lang="en-US"/>
        </a:p>
      </dgm:t>
    </dgm:pt>
    <dgm:pt modelId="{B5504214-1BD5-411C-93E4-A5FD3112597B}" type="pres">
      <dgm:prSet presAssocID="{28CB432A-0936-48D4-BE58-3EE5A527143D}" presName="node" presStyleLbl="node1" presStyleIdx="0" presStyleCnt="12">
        <dgm:presLayoutVars>
          <dgm:bulletEnabled val="1"/>
        </dgm:presLayoutVars>
      </dgm:prSet>
      <dgm:spPr>
        <a:prstGeom prst="roundRect">
          <a:avLst>
            <a:gd name="adj" fmla="val 10000"/>
          </a:avLst>
        </a:prstGeom>
      </dgm:spPr>
      <dgm:t>
        <a:bodyPr/>
        <a:lstStyle/>
        <a:p>
          <a:endParaRPr lang="en-US"/>
        </a:p>
      </dgm:t>
    </dgm:pt>
    <dgm:pt modelId="{BA706F40-D998-4CD1-968C-CEDDE8EE8918}" type="pres">
      <dgm:prSet presAssocID="{A3FA4E87-B06B-4B46-8C30-EED8AAB0A28A}" presName="parTrans" presStyleLbl="bgSibTrans2D1" presStyleIdx="1" presStyleCnt="12" custLinFactNeighborY="4372"/>
      <dgm:spPr>
        <a:prstGeom prst="leftArrow">
          <a:avLst>
            <a:gd name="adj1" fmla="val 60000"/>
            <a:gd name="adj2" fmla="val 50000"/>
          </a:avLst>
        </a:prstGeom>
      </dgm:spPr>
      <dgm:t>
        <a:bodyPr/>
        <a:lstStyle/>
        <a:p>
          <a:endParaRPr lang="en-US"/>
        </a:p>
      </dgm:t>
    </dgm:pt>
    <dgm:pt modelId="{79997DF7-6192-4BFA-8109-7EB486C38852}" type="pres">
      <dgm:prSet presAssocID="{C2A85C45-A6AD-4391-9797-E6A37DF9C00C}" presName="node" presStyleLbl="node1" presStyleIdx="1" presStyleCnt="12">
        <dgm:presLayoutVars>
          <dgm:bulletEnabled val="1"/>
        </dgm:presLayoutVars>
      </dgm:prSet>
      <dgm:spPr>
        <a:prstGeom prst="roundRect">
          <a:avLst>
            <a:gd name="adj" fmla="val 10000"/>
          </a:avLst>
        </a:prstGeom>
      </dgm:spPr>
      <dgm:t>
        <a:bodyPr/>
        <a:lstStyle/>
        <a:p>
          <a:endParaRPr lang="en-US"/>
        </a:p>
      </dgm:t>
    </dgm:pt>
    <dgm:pt modelId="{3A996B2F-300D-4A22-B301-259D1206C3E3}" type="pres">
      <dgm:prSet presAssocID="{C9824AB7-CE9B-480D-B0D6-F7E757CD28BA}" presName="parTrans" presStyleLbl="bgSibTrans2D1" presStyleIdx="2" presStyleCnt="12"/>
      <dgm:spPr>
        <a:prstGeom prst="leftArrow">
          <a:avLst>
            <a:gd name="adj1" fmla="val 60000"/>
            <a:gd name="adj2" fmla="val 50000"/>
          </a:avLst>
        </a:prstGeom>
      </dgm:spPr>
      <dgm:t>
        <a:bodyPr/>
        <a:lstStyle/>
        <a:p>
          <a:endParaRPr lang="en-US"/>
        </a:p>
      </dgm:t>
    </dgm:pt>
    <dgm:pt modelId="{97BC3C56-5FC6-4DC2-AA2B-CFB99798AC63}" type="pres">
      <dgm:prSet presAssocID="{606D9EB2-EE50-4E4F-98F4-E5EFC3D2A1C0}" presName="node" presStyleLbl="node1" presStyleIdx="2" presStyleCnt="12">
        <dgm:presLayoutVars>
          <dgm:bulletEnabled val="1"/>
        </dgm:presLayoutVars>
      </dgm:prSet>
      <dgm:spPr>
        <a:prstGeom prst="roundRect">
          <a:avLst>
            <a:gd name="adj" fmla="val 10000"/>
          </a:avLst>
        </a:prstGeom>
      </dgm:spPr>
      <dgm:t>
        <a:bodyPr/>
        <a:lstStyle/>
        <a:p>
          <a:endParaRPr lang="en-US"/>
        </a:p>
      </dgm:t>
    </dgm:pt>
    <dgm:pt modelId="{DF79C7F0-AA43-48AD-AF55-8D598B03F27F}" type="pres">
      <dgm:prSet presAssocID="{70CE2DC3-0ECE-427E-9398-5642856F5F77}" presName="parTrans" presStyleLbl="bgSibTrans2D1" presStyleIdx="3" presStyleCnt="12" custLinFactNeighborX="-943" custLinFactNeighborY="8716"/>
      <dgm:spPr>
        <a:prstGeom prst="leftArrow">
          <a:avLst>
            <a:gd name="adj1" fmla="val 60000"/>
            <a:gd name="adj2" fmla="val 50000"/>
          </a:avLst>
        </a:prstGeom>
      </dgm:spPr>
      <dgm:t>
        <a:bodyPr/>
        <a:lstStyle/>
        <a:p>
          <a:endParaRPr lang="en-US"/>
        </a:p>
      </dgm:t>
    </dgm:pt>
    <dgm:pt modelId="{88C475C5-DB71-402A-A8E2-A72126EB3094}" type="pres">
      <dgm:prSet presAssocID="{8ADAAC9B-0434-4096-B268-C07EBB22A588}" presName="node" presStyleLbl="node1" presStyleIdx="3" presStyleCnt="12" custScaleX="105997" custScaleY="149033">
        <dgm:presLayoutVars>
          <dgm:bulletEnabled val="1"/>
        </dgm:presLayoutVars>
      </dgm:prSet>
      <dgm:spPr>
        <a:prstGeom prst="roundRect">
          <a:avLst>
            <a:gd name="adj" fmla="val 10000"/>
          </a:avLst>
        </a:prstGeom>
      </dgm:spPr>
      <dgm:t>
        <a:bodyPr/>
        <a:lstStyle/>
        <a:p>
          <a:endParaRPr lang="en-US"/>
        </a:p>
      </dgm:t>
    </dgm:pt>
    <dgm:pt modelId="{F26A1966-7487-4CD6-9B99-0B092AB0A6F0}" type="pres">
      <dgm:prSet presAssocID="{085AF250-FA13-45E4-AC81-03AE9909E522}" presName="parTrans" presStyleLbl="bgSibTrans2D1" presStyleIdx="4" presStyleCnt="12" custLinFactNeighborX="-1328" custLinFactNeighborY="7839"/>
      <dgm:spPr>
        <a:prstGeom prst="leftArrow">
          <a:avLst>
            <a:gd name="adj1" fmla="val 60000"/>
            <a:gd name="adj2" fmla="val 50000"/>
          </a:avLst>
        </a:prstGeom>
      </dgm:spPr>
      <dgm:t>
        <a:bodyPr/>
        <a:lstStyle/>
        <a:p>
          <a:endParaRPr lang="en-US"/>
        </a:p>
      </dgm:t>
    </dgm:pt>
    <dgm:pt modelId="{1AB565CF-55DE-4D04-AD38-0EE56ADFF787}" type="pres">
      <dgm:prSet presAssocID="{577552E2-3A98-411D-A58F-577B3D33D1D6}" presName="node" presStyleLbl="node1" presStyleIdx="4" presStyleCnt="12" custRadScaleRad="101148" custRadScaleInc="3188">
        <dgm:presLayoutVars>
          <dgm:bulletEnabled val="1"/>
        </dgm:presLayoutVars>
      </dgm:prSet>
      <dgm:spPr>
        <a:prstGeom prst="roundRect">
          <a:avLst>
            <a:gd name="adj" fmla="val 10000"/>
          </a:avLst>
        </a:prstGeom>
      </dgm:spPr>
      <dgm:t>
        <a:bodyPr/>
        <a:lstStyle/>
        <a:p>
          <a:endParaRPr lang="en-US"/>
        </a:p>
      </dgm:t>
    </dgm:pt>
    <dgm:pt modelId="{B7AF0444-FD64-4B5B-A848-ED517A6389A8}" type="pres">
      <dgm:prSet presAssocID="{EB1294E5-2B2A-477D-8AAE-A3696200F391}" presName="parTrans" presStyleLbl="bgSibTrans2D1" presStyleIdx="5" presStyleCnt="12"/>
      <dgm:spPr>
        <a:prstGeom prst="leftArrow">
          <a:avLst>
            <a:gd name="adj1" fmla="val 60000"/>
            <a:gd name="adj2" fmla="val 50000"/>
          </a:avLst>
        </a:prstGeom>
      </dgm:spPr>
      <dgm:t>
        <a:bodyPr/>
        <a:lstStyle/>
        <a:p>
          <a:endParaRPr lang="en-US"/>
        </a:p>
      </dgm:t>
    </dgm:pt>
    <dgm:pt modelId="{1675EA2A-13C9-4282-874A-7E1B6392F145}" type="pres">
      <dgm:prSet presAssocID="{6E35CB37-19C6-4E0F-8ECF-01D35F81B489}" presName="node" presStyleLbl="node1" presStyleIdx="5" presStyleCnt="12">
        <dgm:presLayoutVars>
          <dgm:bulletEnabled val="1"/>
        </dgm:presLayoutVars>
      </dgm:prSet>
      <dgm:spPr>
        <a:prstGeom prst="roundRect">
          <a:avLst>
            <a:gd name="adj" fmla="val 10000"/>
          </a:avLst>
        </a:prstGeom>
      </dgm:spPr>
      <dgm:t>
        <a:bodyPr/>
        <a:lstStyle/>
        <a:p>
          <a:endParaRPr lang="en-US"/>
        </a:p>
      </dgm:t>
    </dgm:pt>
    <dgm:pt modelId="{F7361F9D-6E2A-4EDB-AE1B-1111ACD16740}" type="pres">
      <dgm:prSet presAssocID="{B1D93FC0-A4C8-4A97-8788-B2984A14E334}" presName="parTrans" presStyleLbl="bgSibTrans2D1" presStyleIdx="6" presStyleCnt="12"/>
      <dgm:spPr>
        <a:prstGeom prst="leftArrow">
          <a:avLst>
            <a:gd name="adj1" fmla="val 60000"/>
            <a:gd name="adj2" fmla="val 50000"/>
          </a:avLst>
        </a:prstGeom>
      </dgm:spPr>
      <dgm:t>
        <a:bodyPr/>
        <a:lstStyle/>
        <a:p>
          <a:endParaRPr lang="en-US"/>
        </a:p>
      </dgm:t>
    </dgm:pt>
    <dgm:pt modelId="{024929B8-2BDB-47F4-8233-6221E6FBCD19}" type="pres">
      <dgm:prSet presAssocID="{9D1AEA3B-F44E-4E2E-A24C-570A3495A029}" presName="node" presStyleLbl="node1" presStyleIdx="6" presStyleCnt="12">
        <dgm:presLayoutVars>
          <dgm:bulletEnabled val="1"/>
        </dgm:presLayoutVars>
      </dgm:prSet>
      <dgm:spPr>
        <a:prstGeom prst="roundRect">
          <a:avLst>
            <a:gd name="adj" fmla="val 10000"/>
          </a:avLst>
        </a:prstGeom>
      </dgm:spPr>
      <dgm:t>
        <a:bodyPr/>
        <a:lstStyle/>
        <a:p>
          <a:endParaRPr lang="en-US"/>
        </a:p>
      </dgm:t>
    </dgm:pt>
    <dgm:pt modelId="{00E597BD-C156-435E-8C23-1E85D9FE16E6}" type="pres">
      <dgm:prSet presAssocID="{8AEB00E6-823D-45D2-A007-F2FAE0FEC729}" presName="parTrans" presStyleLbl="bgSibTrans2D1" presStyleIdx="7" presStyleCnt="12"/>
      <dgm:spPr>
        <a:prstGeom prst="leftArrow">
          <a:avLst>
            <a:gd name="adj1" fmla="val 60000"/>
            <a:gd name="adj2" fmla="val 50000"/>
          </a:avLst>
        </a:prstGeom>
      </dgm:spPr>
      <dgm:t>
        <a:bodyPr/>
        <a:lstStyle/>
        <a:p>
          <a:endParaRPr lang="en-US"/>
        </a:p>
      </dgm:t>
    </dgm:pt>
    <dgm:pt modelId="{AFB1B504-201A-40E1-B37D-86B5C643ABA2}" type="pres">
      <dgm:prSet presAssocID="{C62A8052-727A-404A-AF8A-D83346887E1D}" presName="node" presStyleLbl="node1" presStyleIdx="7" presStyleCnt="12">
        <dgm:presLayoutVars>
          <dgm:bulletEnabled val="1"/>
        </dgm:presLayoutVars>
      </dgm:prSet>
      <dgm:spPr>
        <a:prstGeom prst="roundRect">
          <a:avLst>
            <a:gd name="adj" fmla="val 10000"/>
          </a:avLst>
        </a:prstGeom>
      </dgm:spPr>
      <dgm:t>
        <a:bodyPr/>
        <a:lstStyle/>
        <a:p>
          <a:endParaRPr lang="en-US"/>
        </a:p>
      </dgm:t>
    </dgm:pt>
    <dgm:pt modelId="{E660011D-15C9-4FDB-A373-585199E7F8F3}" type="pres">
      <dgm:prSet presAssocID="{B5A2C88B-E95D-4070-BEAC-E45BA739CA0A}" presName="parTrans" presStyleLbl="bgSibTrans2D1" presStyleIdx="8" presStyleCnt="12"/>
      <dgm:spPr>
        <a:prstGeom prst="leftArrow">
          <a:avLst>
            <a:gd name="adj1" fmla="val 60000"/>
            <a:gd name="adj2" fmla="val 50000"/>
          </a:avLst>
        </a:prstGeom>
      </dgm:spPr>
      <dgm:t>
        <a:bodyPr/>
        <a:lstStyle/>
        <a:p>
          <a:endParaRPr lang="en-US"/>
        </a:p>
      </dgm:t>
    </dgm:pt>
    <dgm:pt modelId="{0DABC55D-6BC2-449F-855B-10CA85C55038}" type="pres">
      <dgm:prSet presAssocID="{DF289645-AF68-4847-AB3F-9AF12B0A9C73}" presName="node" presStyleLbl="node1" presStyleIdx="8" presStyleCnt="12">
        <dgm:presLayoutVars>
          <dgm:bulletEnabled val="1"/>
        </dgm:presLayoutVars>
      </dgm:prSet>
      <dgm:spPr>
        <a:prstGeom prst="roundRect">
          <a:avLst>
            <a:gd name="adj" fmla="val 10000"/>
          </a:avLst>
        </a:prstGeom>
      </dgm:spPr>
      <dgm:t>
        <a:bodyPr/>
        <a:lstStyle/>
        <a:p>
          <a:endParaRPr lang="en-US"/>
        </a:p>
      </dgm:t>
    </dgm:pt>
    <dgm:pt modelId="{A55C6AF9-E5FB-4A2B-BDAB-21FCAC5F3418}" type="pres">
      <dgm:prSet presAssocID="{4D18D67F-C2A1-4A40-BF2E-365BC08A9319}" presName="parTrans" presStyleLbl="bgSibTrans2D1" presStyleIdx="9" presStyleCnt="12"/>
      <dgm:spPr>
        <a:prstGeom prst="leftArrow">
          <a:avLst>
            <a:gd name="adj1" fmla="val 60000"/>
            <a:gd name="adj2" fmla="val 50000"/>
          </a:avLst>
        </a:prstGeom>
      </dgm:spPr>
      <dgm:t>
        <a:bodyPr/>
        <a:lstStyle/>
        <a:p>
          <a:endParaRPr lang="en-US"/>
        </a:p>
      </dgm:t>
    </dgm:pt>
    <dgm:pt modelId="{BEE4B431-D709-4D61-A6F0-F5172313107F}" type="pres">
      <dgm:prSet presAssocID="{387425B6-55BC-4B4C-8488-2AE70909BB2D}" presName="node" presStyleLbl="node1" presStyleIdx="9" presStyleCnt="12">
        <dgm:presLayoutVars>
          <dgm:bulletEnabled val="1"/>
        </dgm:presLayoutVars>
      </dgm:prSet>
      <dgm:spPr>
        <a:prstGeom prst="roundRect">
          <a:avLst>
            <a:gd name="adj" fmla="val 10000"/>
          </a:avLst>
        </a:prstGeom>
      </dgm:spPr>
      <dgm:t>
        <a:bodyPr/>
        <a:lstStyle/>
        <a:p>
          <a:endParaRPr lang="en-US"/>
        </a:p>
      </dgm:t>
    </dgm:pt>
    <dgm:pt modelId="{CBDC1EB9-920D-42C8-B721-4E18B3A5900E}" type="pres">
      <dgm:prSet presAssocID="{3F0924CA-AD4D-4953-A9C2-1D64818F670A}" presName="parTrans" presStyleLbl="bgSibTrans2D1" presStyleIdx="10" presStyleCnt="12"/>
      <dgm:spPr>
        <a:prstGeom prst="leftArrow">
          <a:avLst>
            <a:gd name="adj1" fmla="val 60000"/>
            <a:gd name="adj2" fmla="val 50000"/>
          </a:avLst>
        </a:prstGeom>
      </dgm:spPr>
      <dgm:t>
        <a:bodyPr/>
        <a:lstStyle/>
        <a:p>
          <a:endParaRPr lang="en-US"/>
        </a:p>
      </dgm:t>
    </dgm:pt>
    <dgm:pt modelId="{413E29B1-1EDF-4686-A5FB-FD86428FB863}" type="pres">
      <dgm:prSet presAssocID="{2B39E463-536A-4F6D-A0A4-DFFBF6787153}" presName="node" presStyleLbl="node1" presStyleIdx="10" presStyleCnt="12">
        <dgm:presLayoutVars>
          <dgm:bulletEnabled val="1"/>
        </dgm:presLayoutVars>
      </dgm:prSet>
      <dgm:spPr>
        <a:prstGeom prst="roundRect">
          <a:avLst>
            <a:gd name="adj" fmla="val 10000"/>
          </a:avLst>
        </a:prstGeom>
      </dgm:spPr>
      <dgm:t>
        <a:bodyPr/>
        <a:lstStyle/>
        <a:p>
          <a:endParaRPr lang="en-US"/>
        </a:p>
      </dgm:t>
    </dgm:pt>
    <dgm:pt modelId="{FE220C71-8AB9-48DD-8A76-7552D293F854}" type="pres">
      <dgm:prSet presAssocID="{D8E7C003-1F1C-4C3A-8550-C145BC223537}" presName="parTrans" presStyleLbl="bgSibTrans2D1" presStyleIdx="11" presStyleCnt="12"/>
      <dgm:spPr>
        <a:prstGeom prst="leftArrow">
          <a:avLst>
            <a:gd name="adj1" fmla="val 60000"/>
            <a:gd name="adj2" fmla="val 50000"/>
          </a:avLst>
        </a:prstGeom>
      </dgm:spPr>
      <dgm:t>
        <a:bodyPr/>
        <a:lstStyle/>
        <a:p>
          <a:endParaRPr lang="en-US"/>
        </a:p>
      </dgm:t>
    </dgm:pt>
    <dgm:pt modelId="{9B050D91-D08F-4313-984F-799D34A6657E}" type="pres">
      <dgm:prSet presAssocID="{AA62E32F-612F-4EA5-BCDD-7CA4EA08D0EF}" presName="node" presStyleLbl="node1" presStyleIdx="11" presStyleCnt="12">
        <dgm:presLayoutVars>
          <dgm:bulletEnabled val="1"/>
        </dgm:presLayoutVars>
      </dgm:prSet>
      <dgm:spPr>
        <a:prstGeom prst="roundRect">
          <a:avLst>
            <a:gd name="adj" fmla="val 10000"/>
          </a:avLst>
        </a:prstGeom>
      </dgm:spPr>
      <dgm:t>
        <a:bodyPr/>
        <a:lstStyle/>
        <a:p>
          <a:endParaRPr lang="en-US"/>
        </a:p>
      </dgm:t>
    </dgm:pt>
  </dgm:ptLst>
  <dgm:cxnLst>
    <dgm:cxn modelId="{2D635CEE-52D9-427E-A605-39ECB67A4A41}" srcId="{1B5FCA3A-40EC-425A-8D6F-DFD3EDD0FBAA}" destId="{606D9EB2-EE50-4E4F-98F4-E5EFC3D2A1C0}" srcOrd="2" destOrd="0" parTransId="{C9824AB7-CE9B-480D-B0D6-F7E757CD28BA}" sibTransId="{9DACAEAD-8344-4F19-BD9D-D7B512B4EDD4}"/>
    <dgm:cxn modelId="{C77E3FD3-7F13-4199-A2E4-BC70149B5CCF}" srcId="{1B5FCA3A-40EC-425A-8D6F-DFD3EDD0FBAA}" destId="{DF289645-AF68-4847-AB3F-9AF12B0A9C73}" srcOrd="8" destOrd="0" parTransId="{B5A2C88B-E95D-4070-BEAC-E45BA739CA0A}" sibTransId="{F54CFBCD-0BB3-4E22-886B-CA53ADCF8DFD}"/>
    <dgm:cxn modelId="{A7E7CCE9-3539-4A46-B256-19DC23319C1F}" srcId="{CF6F0666-DBF6-415E-96E7-2F4498D03A9A}" destId="{CE4278F3-C8C8-49B2-B00C-716F6EFCAFB2}" srcOrd="1" destOrd="0" parTransId="{32A3C77D-D410-478A-9E70-D10DD83360E4}" sibTransId="{0E9052AF-56D0-41A7-8806-113B9C9206BF}"/>
    <dgm:cxn modelId="{8A883990-0913-481C-BDF1-3629B68BC4B8}" type="presOf" srcId="{D8E7C003-1F1C-4C3A-8550-C145BC223537}" destId="{FE220C71-8AB9-48DD-8A76-7552D293F854}" srcOrd="0" destOrd="0" presId="urn:microsoft.com/office/officeart/2005/8/layout/radial4"/>
    <dgm:cxn modelId="{E723015B-BAA7-41D5-85AE-C890BAE36C0D}" type="presOf" srcId="{577552E2-3A98-411D-A58F-577B3D33D1D6}" destId="{1AB565CF-55DE-4D04-AD38-0EE56ADFF787}" srcOrd="0" destOrd="0" presId="urn:microsoft.com/office/officeart/2005/8/layout/radial4"/>
    <dgm:cxn modelId="{08A302F5-7DD1-47B4-88F0-3A6B1FEB939B}" type="presOf" srcId="{CF6F0666-DBF6-415E-96E7-2F4498D03A9A}" destId="{0ACD3B05-DB21-4D45-A424-62848153FCC7}" srcOrd="0" destOrd="0" presId="urn:microsoft.com/office/officeart/2005/8/layout/radial4"/>
    <dgm:cxn modelId="{587801FA-1956-4174-BFE3-3DB3E833DDDE}" srcId="{1B5FCA3A-40EC-425A-8D6F-DFD3EDD0FBAA}" destId="{8ADAAC9B-0434-4096-B268-C07EBB22A588}" srcOrd="3" destOrd="0" parTransId="{70CE2DC3-0ECE-427E-9398-5642856F5F77}" sibTransId="{9A7BEAA0-0A33-48D3-99B7-FAB8A3084ECE}"/>
    <dgm:cxn modelId="{4CABD654-EF4D-4328-86F9-D2384868CAB5}" type="presOf" srcId="{70CE2DC3-0ECE-427E-9398-5642856F5F77}" destId="{DF79C7F0-AA43-48AD-AF55-8D598B03F27F}" srcOrd="0" destOrd="0" presId="urn:microsoft.com/office/officeart/2005/8/layout/radial4"/>
    <dgm:cxn modelId="{1FE2B3C9-78C9-4A1D-BAD8-CA80B4E0B7A9}" type="presOf" srcId="{A3FA4E87-B06B-4B46-8C30-EED8AAB0A28A}" destId="{BA706F40-D998-4CD1-968C-CEDDE8EE8918}" srcOrd="0" destOrd="0" presId="urn:microsoft.com/office/officeart/2005/8/layout/radial4"/>
    <dgm:cxn modelId="{D7A64D3D-B6DB-4AAF-AD0A-164C6B4F02CD}" srcId="{1B5FCA3A-40EC-425A-8D6F-DFD3EDD0FBAA}" destId="{387425B6-55BC-4B4C-8488-2AE70909BB2D}" srcOrd="9" destOrd="0" parTransId="{4D18D67F-C2A1-4A40-BF2E-365BC08A9319}" sibTransId="{1348EEAC-B29F-4612-BD42-C9445361C66C}"/>
    <dgm:cxn modelId="{B21D0569-8666-4C9D-93D2-6F8076AF7872}" type="presOf" srcId="{9D1AEA3B-F44E-4E2E-A24C-570A3495A029}" destId="{024929B8-2BDB-47F4-8233-6221E6FBCD19}" srcOrd="0" destOrd="0" presId="urn:microsoft.com/office/officeart/2005/8/layout/radial4"/>
    <dgm:cxn modelId="{09737930-2E16-4845-9681-A1AA8BEEF1A4}" srcId="{CF6F0666-DBF6-415E-96E7-2F4498D03A9A}" destId="{2C89E6E2-CD92-41A0-96A9-4F628375CBC5}" srcOrd="3" destOrd="0" parTransId="{1FBAC7B4-56FA-4AA9-80EA-E9319141C34A}" sibTransId="{D53DADC6-37A6-470A-8C4C-08F79A41A572}"/>
    <dgm:cxn modelId="{3A576A41-9EDE-43FD-B8AD-598C2E063001}" type="presOf" srcId="{C9824AB7-CE9B-480D-B0D6-F7E757CD28BA}" destId="{3A996B2F-300D-4A22-B301-259D1206C3E3}" srcOrd="0" destOrd="0" presId="urn:microsoft.com/office/officeart/2005/8/layout/radial4"/>
    <dgm:cxn modelId="{1E35E0C8-589C-452E-9CEE-7CB41D8EB5EC}" type="presOf" srcId="{DF289645-AF68-4847-AB3F-9AF12B0A9C73}" destId="{0DABC55D-6BC2-449F-855B-10CA85C55038}" srcOrd="0" destOrd="0" presId="urn:microsoft.com/office/officeart/2005/8/layout/radial4"/>
    <dgm:cxn modelId="{BAE19B00-FD9A-46F3-822C-E397F991F633}" type="presOf" srcId="{085AF250-FA13-45E4-AC81-03AE9909E522}" destId="{F26A1966-7487-4CD6-9B99-0B092AB0A6F0}" srcOrd="0" destOrd="0" presId="urn:microsoft.com/office/officeart/2005/8/layout/radial4"/>
    <dgm:cxn modelId="{236AE454-BE69-4AD7-9CC2-8FAD124E4055}" type="presOf" srcId="{8ADAAC9B-0434-4096-B268-C07EBB22A588}" destId="{88C475C5-DB71-402A-A8E2-A72126EB3094}" srcOrd="0" destOrd="0" presId="urn:microsoft.com/office/officeart/2005/8/layout/radial4"/>
    <dgm:cxn modelId="{28BA990A-9277-4ADE-8935-DFE84778F36A}" srcId="{1B5FCA3A-40EC-425A-8D6F-DFD3EDD0FBAA}" destId="{577552E2-3A98-411D-A58F-577B3D33D1D6}" srcOrd="4" destOrd="0" parTransId="{085AF250-FA13-45E4-AC81-03AE9909E522}" sibTransId="{01F39D69-745E-4EFD-897C-30D3DBB844B8}"/>
    <dgm:cxn modelId="{DE36E121-82F6-414A-822F-6ED5A83B349D}" srcId="{1B5FCA3A-40EC-425A-8D6F-DFD3EDD0FBAA}" destId="{C62A8052-727A-404A-AF8A-D83346887E1D}" srcOrd="7" destOrd="0" parTransId="{8AEB00E6-823D-45D2-A007-F2FAE0FEC729}" sibTransId="{BE318EC4-0876-4460-B92F-1C91176EFE7C}"/>
    <dgm:cxn modelId="{1B29146A-41D2-4A03-A704-4C7C0D3BC09A}" type="presOf" srcId="{A1DAEFEC-9BDE-4EDF-AEF9-215B5B5B2546}" destId="{14C17390-0E8C-4593-A656-550D460608FE}" srcOrd="0" destOrd="0" presId="urn:microsoft.com/office/officeart/2005/8/layout/radial4"/>
    <dgm:cxn modelId="{272599AA-BF4B-4F77-A0E8-BD1FFD58E5BE}" type="presOf" srcId="{AA62E32F-612F-4EA5-BCDD-7CA4EA08D0EF}" destId="{9B050D91-D08F-4313-984F-799D34A6657E}" srcOrd="0" destOrd="0" presId="urn:microsoft.com/office/officeart/2005/8/layout/radial4"/>
    <dgm:cxn modelId="{4B130CDF-EEDC-40E2-A4E7-3C11ABDB033A}" type="presOf" srcId="{4D18D67F-C2A1-4A40-BF2E-365BC08A9319}" destId="{A55C6AF9-E5FB-4A2B-BDAB-21FCAC5F3418}" srcOrd="0" destOrd="0" presId="urn:microsoft.com/office/officeart/2005/8/layout/radial4"/>
    <dgm:cxn modelId="{2D7BC557-1E57-4FD0-BC94-EC16E67AFEA6}" type="presOf" srcId="{387425B6-55BC-4B4C-8488-2AE70909BB2D}" destId="{BEE4B431-D709-4D61-A6F0-F5172313107F}" srcOrd="0" destOrd="0" presId="urn:microsoft.com/office/officeart/2005/8/layout/radial4"/>
    <dgm:cxn modelId="{90A5E864-468D-4858-B988-6DDB66F88F58}" type="presOf" srcId="{C62A8052-727A-404A-AF8A-D83346887E1D}" destId="{AFB1B504-201A-40E1-B37D-86B5C643ABA2}" srcOrd="0" destOrd="0" presId="urn:microsoft.com/office/officeart/2005/8/layout/radial4"/>
    <dgm:cxn modelId="{3AB4BB5B-40DB-44A6-8B42-6102E2D81828}" srcId="{CF6F0666-DBF6-415E-96E7-2F4498D03A9A}" destId="{A1CAEF26-9569-41A7-B624-5675E9C5F447}" srcOrd="2" destOrd="0" parTransId="{DF8F0CA1-6DC7-4284-A137-AEFA8DABDEF1}" sibTransId="{A163377F-A3BF-43C6-BD5E-50F98E10C94B}"/>
    <dgm:cxn modelId="{0D87FE62-FFAF-4933-864D-A487ABD06C53}" srcId="{1B5FCA3A-40EC-425A-8D6F-DFD3EDD0FBAA}" destId="{C2A85C45-A6AD-4391-9797-E6A37DF9C00C}" srcOrd="1" destOrd="0" parTransId="{A3FA4E87-B06B-4B46-8C30-EED8AAB0A28A}" sibTransId="{26980012-5C23-4BDA-818B-0615802463E0}"/>
    <dgm:cxn modelId="{90782402-4EEB-4F4C-95CD-66B3D828D923}" srcId="{1B5FCA3A-40EC-425A-8D6F-DFD3EDD0FBAA}" destId="{AA62E32F-612F-4EA5-BCDD-7CA4EA08D0EF}" srcOrd="11" destOrd="0" parTransId="{D8E7C003-1F1C-4C3A-8550-C145BC223537}" sibTransId="{997A0C5A-A12D-46A4-A692-B2EAC04C804C}"/>
    <dgm:cxn modelId="{93034DC0-8509-4ACF-B682-37FC3F6F0448}" srcId="{CF6F0666-DBF6-415E-96E7-2F4498D03A9A}" destId="{1B5FCA3A-40EC-425A-8D6F-DFD3EDD0FBAA}" srcOrd="0" destOrd="0" parTransId="{E5BD277B-B336-428D-A059-288535AE7335}" sibTransId="{52C059BD-8243-47AF-98A1-7420F47D09B7}"/>
    <dgm:cxn modelId="{030CFB29-0390-4F50-92BB-764CA3D39F19}" type="presOf" srcId="{B1D93FC0-A4C8-4A97-8788-B2984A14E334}" destId="{F7361F9D-6E2A-4EDB-AE1B-1111ACD16740}" srcOrd="0" destOrd="0" presId="urn:microsoft.com/office/officeart/2005/8/layout/radial4"/>
    <dgm:cxn modelId="{6132B2F2-240D-4718-886A-EB0B89DC6D07}" type="presOf" srcId="{6E35CB37-19C6-4E0F-8ECF-01D35F81B489}" destId="{1675EA2A-13C9-4282-874A-7E1B6392F145}" srcOrd="0" destOrd="0" presId="urn:microsoft.com/office/officeart/2005/8/layout/radial4"/>
    <dgm:cxn modelId="{7AA15ABA-1FE8-474C-B298-CBEA650C662A}" type="presOf" srcId="{1B5FCA3A-40EC-425A-8D6F-DFD3EDD0FBAA}" destId="{2E932798-9B5E-4752-BF2F-328D9F099E84}" srcOrd="0" destOrd="0" presId="urn:microsoft.com/office/officeart/2005/8/layout/radial4"/>
    <dgm:cxn modelId="{9A6B02DC-0E6C-4618-B83D-4814D256FFDF}" type="presOf" srcId="{C2A85C45-A6AD-4391-9797-E6A37DF9C00C}" destId="{79997DF7-6192-4BFA-8109-7EB486C38852}" srcOrd="0" destOrd="0" presId="urn:microsoft.com/office/officeart/2005/8/layout/radial4"/>
    <dgm:cxn modelId="{0BC824F1-5FAB-4759-BEB7-F62FFBA62561}" type="presOf" srcId="{B5A2C88B-E95D-4070-BEAC-E45BA739CA0A}" destId="{E660011D-15C9-4FDB-A373-585199E7F8F3}" srcOrd="0" destOrd="0" presId="urn:microsoft.com/office/officeart/2005/8/layout/radial4"/>
    <dgm:cxn modelId="{83400FCB-E728-4F39-8B5E-4EE1FCB942E8}" srcId="{1B5FCA3A-40EC-425A-8D6F-DFD3EDD0FBAA}" destId="{9D1AEA3B-F44E-4E2E-A24C-570A3495A029}" srcOrd="6" destOrd="0" parTransId="{B1D93FC0-A4C8-4A97-8788-B2984A14E334}" sibTransId="{C611DFDA-BFCC-49F6-963D-5E752CF064A5}"/>
    <dgm:cxn modelId="{162C6605-B0B4-4ECB-8932-EA2488A5F192}" type="presOf" srcId="{8AEB00E6-823D-45D2-A007-F2FAE0FEC729}" destId="{00E597BD-C156-435E-8C23-1E85D9FE16E6}" srcOrd="0" destOrd="0" presId="urn:microsoft.com/office/officeart/2005/8/layout/radial4"/>
    <dgm:cxn modelId="{456E3455-75D9-49AF-B38E-DCB8D538B4AF}" srcId="{1B5FCA3A-40EC-425A-8D6F-DFD3EDD0FBAA}" destId="{6E35CB37-19C6-4E0F-8ECF-01D35F81B489}" srcOrd="5" destOrd="0" parTransId="{EB1294E5-2B2A-477D-8AAE-A3696200F391}" sibTransId="{B6BF5385-D516-4B71-9F99-FBE0C634CAC9}"/>
    <dgm:cxn modelId="{86435970-0933-40B4-B2EE-CF3FEF0C0E05}" type="presOf" srcId="{28CB432A-0936-48D4-BE58-3EE5A527143D}" destId="{B5504214-1BD5-411C-93E4-A5FD3112597B}" srcOrd="0" destOrd="0" presId="urn:microsoft.com/office/officeart/2005/8/layout/radial4"/>
    <dgm:cxn modelId="{9B879701-E8B7-4E75-BC5A-415687E44DCF}" srcId="{1B5FCA3A-40EC-425A-8D6F-DFD3EDD0FBAA}" destId="{2B39E463-536A-4F6D-A0A4-DFFBF6787153}" srcOrd="10" destOrd="0" parTransId="{3F0924CA-AD4D-4953-A9C2-1D64818F670A}" sibTransId="{2F9B7E65-A302-45B8-B7BC-DBCC145C0DE4}"/>
    <dgm:cxn modelId="{E0A52AAD-0073-4B6C-BE17-ED052BA940D1}" type="presOf" srcId="{3F0924CA-AD4D-4953-A9C2-1D64818F670A}" destId="{CBDC1EB9-920D-42C8-B721-4E18B3A5900E}" srcOrd="0" destOrd="0" presId="urn:microsoft.com/office/officeart/2005/8/layout/radial4"/>
    <dgm:cxn modelId="{7712735C-3342-46BA-95CA-F6C517E1BA1D}" type="presOf" srcId="{606D9EB2-EE50-4E4F-98F4-E5EFC3D2A1C0}" destId="{97BC3C56-5FC6-4DC2-AA2B-CFB99798AC63}" srcOrd="0" destOrd="0" presId="urn:microsoft.com/office/officeart/2005/8/layout/radial4"/>
    <dgm:cxn modelId="{4B58E1BF-C332-44F5-8F5D-82E48F49004C}" type="presOf" srcId="{EB1294E5-2B2A-477D-8AAE-A3696200F391}" destId="{B7AF0444-FD64-4B5B-A848-ED517A6389A8}" srcOrd="0" destOrd="0" presId="urn:microsoft.com/office/officeart/2005/8/layout/radial4"/>
    <dgm:cxn modelId="{3D798140-02EB-4BDA-9712-764EC3A86C50}" type="presOf" srcId="{2B39E463-536A-4F6D-A0A4-DFFBF6787153}" destId="{413E29B1-1EDF-4686-A5FB-FD86428FB863}" srcOrd="0" destOrd="0" presId="urn:microsoft.com/office/officeart/2005/8/layout/radial4"/>
    <dgm:cxn modelId="{7B85E3AA-2D99-4F48-966B-3B4159012A0C}" srcId="{1B5FCA3A-40EC-425A-8D6F-DFD3EDD0FBAA}" destId="{28CB432A-0936-48D4-BE58-3EE5A527143D}" srcOrd="0" destOrd="0" parTransId="{A1DAEFEC-9BDE-4EDF-AEF9-215B5B5B2546}" sibTransId="{01FF4319-700A-4799-B4E5-EC5BAE7F1ACA}"/>
    <dgm:cxn modelId="{8DFA8171-A41B-45A0-B475-C5BD4ADF236A}" type="presParOf" srcId="{0ACD3B05-DB21-4D45-A424-62848153FCC7}" destId="{2E932798-9B5E-4752-BF2F-328D9F099E84}" srcOrd="0" destOrd="0" presId="urn:microsoft.com/office/officeart/2005/8/layout/radial4"/>
    <dgm:cxn modelId="{1D86BEB4-C69A-4A59-8233-121D40FCF514}" type="presParOf" srcId="{0ACD3B05-DB21-4D45-A424-62848153FCC7}" destId="{14C17390-0E8C-4593-A656-550D460608FE}" srcOrd="1" destOrd="0" presId="urn:microsoft.com/office/officeart/2005/8/layout/radial4"/>
    <dgm:cxn modelId="{12514285-DA04-4965-A5A0-F72AA591EA4E}" type="presParOf" srcId="{0ACD3B05-DB21-4D45-A424-62848153FCC7}" destId="{B5504214-1BD5-411C-93E4-A5FD3112597B}" srcOrd="2" destOrd="0" presId="urn:microsoft.com/office/officeart/2005/8/layout/radial4"/>
    <dgm:cxn modelId="{22967C75-A5B3-4105-A486-13A41A5404A5}" type="presParOf" srcId="{0ACD3B05-DB21-4D45-A424-62848153FCC7}" destId="{BA706F40-D998-4CD1-968C-CEDDE8EE8918}" srcOrd="3" destOrd="0" presId="urn:microsoft.com/office/officeart/2005/8/layout/radial4"/>
    <dgm:cxn modelId="{AD4745B8-12CC-43AC-B6B3-D6C0F6958A6C}" type="presParOf" srcId="{0ACD3B05-DB21-4D45-A424-62848153FCC7}" destId="{79997DF7-6192-4BFA-8109-7EB486C38852}" srcOrd="4" destOrd="0" presId="urn:microsoft.com/office/officeart/2005/8/layout/radial4"/>
    <dgm:cxn modelId="{71F0B9C3-F6F6-448C-BB0B-7A8372D53F28}" type="presParOf" srcId="{0ACD3B05-DB21-4D45-A424-62848153FCC7}" destId="{3A996B2F-300D-4A22-B301-259D1206C3E3}" srcOrd="5" destOrd="0" presId="urn:microsoft.com/office/officeart/2005/8/layout/radial4"/>
    <dgm:cxn modelId="{A0292EB8-E63C-4A63-9789-6D16831F2A26}" type="presParOf" srcId="{0ACD3B05-DB21-4D45-A424-62848153FCC7}" destId="{97BC3C56-5FC6-4DC2-AA2B-CFB99798AC63}" srcOrd="6" destOrd="0" presId="urn:microsoft.com/office/officeart/2005/8/layout/radial4"/>
    <dgm:cxn modelId="{2B6C2E31-3D65-40F2-8D72-14D70949CC96}" type="presParOf" srcId="{0ACD3B05-DB21-4D45-A424-62848153FCC7}" destId="{DF79C7F0-AA43-48AD-AF55-8D598B03F27F}" srcOrd="7" destOrd="0" presId="urn:microsoft.com/office/officeart/2005/8/layout/radial4"/>
    <dgm:cxn modelId="{42D8B430-D5C2-4311-91DA-E1981CEFEC5A}" type="presParOf" srcId="{0ACD3B05-DB21-4D45-A424-62848153FCC7}" destId="{88C475C5-DB71-402A-A8E2-A72126EB3094}" srcOrd="8" destOrd="0" presId="urn:microsoft.com/office/officeart/2005/8/layout/radial4"/>
    <dgm:cxn modelId="{6398F897-1CCC-4114-91C3-4AD0431C3ED2}" type="presParOf" srcId="{0ACD3B05-DB21-4D45-A424-62848153FCC7}" destId="{F26A1966-7487-4CD6-9B99-0B092AB0A6F0}" srcOrd="9" destOrd="0" presId="urn:microsoft.com/office/officeart/2005/8/layout/radial4"/>
    <dgm:cxn modelId="{0CDEEDEC-DB13-43AD-BAFD-3E7F57C38A26}" type="presParOf" srcId="{0ACD3B05-DB21-4D45-A424-62848153FCC7}" destId="{1AB565CF-55DE-4D04-AD38-0EE56ADFF787}" srcOrd="10" destOrd="0" presId="urn:microsoft.com/office/officeart/2005/8/layout/radial4"/>
    <dgm:cxn modelId="{11F9D7E5-4753-4C46-B0F2-EE54ECFC526A}" type="presParOf" srcId="{0ACD3B05-DB21-4D45-A424-62848153FCC7}" destId="{B7AF0444-FD64-4B5B-A848-ED517A6389A8}" srcOrd="11" destOrd="0" presId="urn:microsoft.com/office/officeart/2005/8/layout/radial4"/>
    <dgm:cxn modelId="{52A7D372-825B-4B70-8E2B-30706E32EE95}" type="presParOf" srcId="{0ACD3B05-DB21-4D45-A424-62848153FCC7}" destId="{1675EA2A-13C9-4282-874A-7E1B6392F145}" srcOrd="12" destOrd="0" presId="urn:microsoft.com/office/officeart/2005/8/layout/radial4"/>
    <dgm:cxn modelId="{7B77B113-8739-4852-AF09-3140E3F16D27}" type="presParOf" srcId="{0ACD3B05-DB21-4D45-A424-62848153FCC7}" destId="{F7361F9D-6E2A-4EDB-AE1B-1111ACD16740}" srcOrd="13" destOrd="0" presId="urn:microsoft.com/office/officeart/2005/8/layout/radial4"/>
    <dgm:cxn modelId="{87CB3FD3-9507-455E-AB90-129F09644CA9}" type="presParOf" srcId="{0ACD3B05-DB21-4D45-A424-62848153FCC7}" destId="{024929B8-2BDB-47F4-8233-6221E6FBCD19}" srcOrd="14" destOrd="0" presId="urn:microsoft.com/office/officeart/2005/8/layout/radial4"/>
    <dgm:cxn modelId="{A3AFB487-9FA0-44A1-8A5A-DEDE5132A646}" type="presParOf" srcId="{0ACD3B05-DB21-4D45-A424-62848153FCC7}" destId="{00E597BD-C156-435E-8C23-1E85D9FE16E6}" srcOrd="15" destOrd="0" presId="urn:microsoft.com/office/officeart/2005/8/layout/radial4"/>
    <dgm:cxn modelId="{D4763BF4-9F02-4586-95DD-8EF28214BA9B}" type="presParOf" srcId="{0ACD3B05-DB21-4D45-A424-62848153FCC7}" destId="{AFB1B504-201A-40E1-B37D-86B5C643ABA2}" srcOrd="16" destOrd="0" presId="urn:microsoft.com/office/officeart/2005/8/layout/radial4"/>
    <dgm:cxn modelId="{004CAE75-CBD1-429A-B728-9A0D2A506BE6}" type="presParOf" srcId="{0ACD3B05-DB21-4D45-A424-62848153FCC7}" destId="{E660011D-15C9-4FDB-A373-585199E7F8F3}" srcOrd="17" destOrd="0" presId="urn:microsoft.com/office/officeart/2005/8/layout/radial4"/>
    <dgm:cxn modelId="{A9582C16-47CE-4464-9DA6-E7C67CBBCD5F}" type="presParOf" srcId="{0ACD3B05-DB21-4D45-A424-62848153FCC7}" destId="{0DABC55D-6BC2-449F-855B-10CA85C55038}" srcOrd="18" destOrd="0" presId="urn:microsoft.com/office/officeart/2005/8/layout/radial4"/>
    <dgm:cxn modelId="{110A2B95-8152-4A60-9821-C402CDCEDEAC}" type="presParOf" srcId="{0ACD3B05-DB21-4D45-A424-62848153FCC7}" destId="{A55C6AF9-E5FB-4A2B-BDAB-21FCAC5F3418}" srcOrd="19" destOrd="0" presId="urn:microsoft.com/office/officeart/2005/8/layout/radial4"/>
    <dgm:cxn modelId="{4E066C80-65F1-465F-ADD1-F9072264CCB7}" type="presParOf" srcId="{0ACD3B05-DB21-4D45-A424-62848153FCC7}" destId="{BEE4B431-D709-4D61-A6F0-F5172313107F}" srcOrd="20" destOrd="0" presId="urn:microsoft.com/office/officeart/2005/8/layout/radial4"/>
    <dgm:cxn modelId="{3F113CA4-A389-4167-89A9-D4025E8548D3}" type="presParOf" srcId="{0ACD3B05-DB21-4D45-A424-62848153FCC7}" destId="{CBDC1EB9-920D-42C8-B721-4E18B3A5900E}" srcOrd="21" destOrd="0" presId="urn:microsoft.com/office/officeart/2005/8/layout/radial4"/>
    <dgm:cxn modelId="{F229DD08-E478-48A1-AA37-BABC1A3528BD}" type="presParOf" srcId="{0ACD3B05-DB21-4D45-A424-62848153FCC7}" destId="{413E29B1-1EDF-4686-A5FB-FD86428FB863}" srcOrd="22" destOrd="0" presId="urn:microsoft.com/office/officeart/2005/8/layout/radial4"/>
    <dgm:cxn modelId="{C6217819-C2AF-4CA0-B537-338DFB80A26D}" type="presParOf" srcId="{0ACD3B05-DB21-4D45-A424-62848153FCC7}" destId="{FE220C71-8AB9-48DD-8A76-7552D293F854}" srcOrd="23" destOrd="0" presId="urn:microsoft.com/office/officeart/2005/8/layout/radial4"/>
    <dgm:cxn modelId="{42462BFF-CA9A-4A10-878C-32E670831996}" type="presParOf" srcId="{0ACD3B05-DB21-4D45-A424-62848153FCC7}" destId="{9B050D91-D08F-4313-984F-799D34A6657E}" srcOrd="2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883B4-911D-4FAC-B5BB-1429B40220BC}">
      <dsp:nvSpPr>
        <dsp:cNvPr id="0" name=""/>
        <dsp:cNvSpPr/>
      </dsp:nvSpPr>
      <dsp:spPr>
        <a:xfrm>
          <a:off x="1981212" y="38102"/>
          <a:ext cx="2546980" cy="25793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CMS</a:t>
          </a:r>
        </a:p>
        <a:p>
          <a:pPr lvl="0" algn="ctr" defTabSz="1244600">
            <a:lnSpc>
              <a:spcPct val="90000"/>
            </a:lnSpc>
            <a:spcBef>
              <a:spcPct val="0"/>
            </a:spcBef>
            <a:spcAft>
              <a:spcPct val="35000"/>
            </a:spcAft>
          </a:pPr>
          <a:r>
            <a:rPr lang="en-US" sz="1600" kern="1200" dirty="0" smtClean="0"/>
            <a:t>Contracting Officer</a:t>
          </a:r>
        </a:p>
        <a:p>
          <a:pPr lvl="0" algn="ctr" defTabSz="1244600">
            <a:lnSpc>
              <a:spcPct val="90000"/>
            </a:lnSpc>
            <a:spcBef>
              <a:spcPct val="0"/>
            </a:spcBef>
            <a:spcAft>
              <a:spcPct val="35000"/>
            </a:spcAft>
          </a:pPr>
          <a:r>
            <a:rPr lang="en-US" sz="1600" kern="1200" dirty="0" smtClean="0"/>
            <a:t>Head of the Contracting Activity (HCA)</a:t>
          </a:r>
        </a:p>
        <a:p>
          <a:pPr lvl="0" algn="ctr" defTabSz="1244600">
            <a:lnSpc>
              <a:spcPct val="90000"/>
            </a:lnSpc>
            <a:spcBef>
              <a:spcPct val="0"/>
            </a:spcBef>
            <a:spcAft>
              <a:spcPct val="35000"/>
            </a:spcAft>
          </a:pPr>
          <a:r>
            <a:rPr lang="en-US" sz="1600" kern="1200" dirty="0" smtClean="0"/>
            <a:t>Program Office</a:t>
          </a:r>
          <a:endParaRPr lang="en-US" sz="1600" kern="1200" dirty="0"/>
        </a:p>
      </dsp:txBody>
      <dsp:txXfrm>
        <a:off x="2320809" y="489489"/>
        <a:ext cx="1867785" cy="1160708"/>
      </dsp:txXfrm>
    </dsp:sp>
    <dsp:sp modelId="{DDC546B9-7080-456E-B216-148C603CE48C}">
      <dsp:nvSpPr>
        <dsp:cNvPr id="0" name=""/>
        <dsp:cNvSpPr/>
      </dsp:nvSpPr>
      <dsp:spPr>
        <a:xfrm>
          <a:off x="3124190" y="1828804"/>
          <a:ext cx="2601764" cy="26555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244600">
            <a:lnSpc>
              <a:spcPct val="90000"/>
            </a:lnSpc>
            <a:spcBef>
              <a:spcPct val="0"/>
            </a:spcBef>
            <a:spcAft>
              <a:spcPct val="35000"/>
            </a:spcAft>
          </a:pPr>
          <a:r>
            <a:rPr lang="en-US" sz="2800" kern="1200" dirty="0" smtClean="0"/>
            <a:t>    SBA</a:t>
          </a:r>
        </a:p>
        <a:p>
          <a:pPr lvl="0" algn="l" defTabSz="1244600">
            <a:lnSpc>
              <a:spcPct val="90000"/>
            </a:lnSpc>
            <a:spcBef>
              <a:spcPct val="0"/>
            </a:spcBef>
            <a:spcAft>
              <a:spcPct val="35000"/>
            </a:spcAft>
          </a:pPr>
          <a:r>
            <a:rPr lang="en-US" sz="1800" kern="1200" dirty="0" smtClean="0"/>
            <a:t>Program Center Representative</a:t>
          </a:r>
          <a:endParaRPr lang="en-US" sz="1800" kern="1200" dirty="0"/>
        </a:p>
      </dsp:txBody>
      <dsp:txXfrm>
        <a:off x="3919896" y="2514825"/>
        <a:ext cx="1561058" cy="1460561"/>
      </dsp:txXfrm>
    </dsp:sp>
    <dsp:sp modelId="{8E5AE918-7BA2-4C6A-8AA0-6E60DC4CE7A6}">
      <dsp:nvSpPr>
        <dsp:cNvPr id="0" name=""/>
        <dsp:cNvSpPr/>
      </dsp:nvSpPr>
      <dsp:spPr>
        <a:xfrm>
          <a:off x="1143000" y="1916433"/>
          <a:ext cx="2590797" cy="26555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   OSDBU</a:t>
          </a:r>
        </a:p>
        <a:p>
          <a:pPr lvl="0" algn="ctr" defTabSz="1244600">
            <a:lnSpc>
              <a:spcPct val="90000"/>
            </a:lnSpc>
            <a:spcBef>
              <a:spcPct val="0"/>
            </a:spcBef>
            <a:spcAft>
              <a:spcPct val="35000"/>
            </a:spcAft>
          </a:pPr>
          <a:r>
            <a:rPr lang="en-US" sz="1600" kern="1200" dirty="0" smtClean="0"/>
            <a:t>Small Business Specialist</a:t>
          </a:r>
          <a:endParaRPr lang="en-US" sz="1600" kern="1200" dirty="0"/>
        </a:p>
      </dsp:txBody>
      <dsp:txXfrm>
        <a:off x="1386967" y="2602454"/>
        <a:ext cx="1554478" cy="1460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2798-9B5E-4752-BF2F-328D9F099E84}">
      <dsp:nvSpPr>
        <dsp:cNvPr id="0" name=""/>
        <dsp:cNvSpPr/>
      </dsp:nvSpPr>
      <dsp:spPr>
        <a:xfrm>
          <a:off x="3334921" y="3306285"/>
          <a:ext cx="1102557" cy="110255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i="1" kern="1200" smtClean="0">
              <a:latin typeface="Calibri"/>
              <a:ea typeface="+mn-ea"/>
              <a:cs typeface="+mn-cs"/>
            </a:rPr>
            <a:t>BEST PRACTICES</a:t>
          </a:r>
          <a:endParaRPr lang="en-US" sz="1300" i="1" kern="1200" dirty="0">
            <a:latin typeface="Calibri"/>
            <a:ea typeface="+mn-ea"/>
            <a:cs typeface="+mn-cs"/>
          </a:endParaRPr>
        </a:p>
      </dsp:txBody>
      <dsp:txXfrm>
        <a:off x="3496387" y="3467751"/>
        <a:ext cx="779625" cy="779625"/>
      </dsp:txXfrm>
    </dsp:sp>
    <dsp:sp modelId="{14C17390-0E8C-4593-A656-550D460608FE}">
      <dsp:nvSpPr>
        <dsp:cNvPr id="0" name=""/>
        <dsp:cNvSpPr/>
      </dsp:nvSpPr>
      <dsp:spPr>
        <a:xfrm rot="10800000">
          <a:off x="388709" y="3700449"/>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504214-1BD5-411C-93E4-A5FD3112597B}">
      <dsp:nvSpPr>
        <dsp:cNvPr id="0" name=""/>
        <dsp:cNvSpPr/>
      </dsp:nvSpPr>
      <dsp:spPr>
        <a:xfrm>
          <a:off x="2814" y="3548847"/>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Certification</a:t>
          </a:r>
          <a:endParaRPr lang="en-US" sz="1000" kern="1200" dirty="0">
            <a:latin typeface="Calibri"/>
            <a:ea typeface="+mn-ea"/>
            <a:cs typeface="+mn-cs"/>
          </a:endParaRPr>
        </a:p>
      </dsp:txBody>
      <dsp:txXfrm>
        <a:off x="20898" y="3566931"/>
        <a:ext cx="735622" cy="581264"/>
      </dsp:txXfrm>
    </dsp:sp>
    <dsp:sp modelId="{BA706F40-D998-4CD1-968C-CEDDE8EE8918}">
      <dsp:nvSpPr>
        <dsp:cNvPr id="0" name=""/>
        <dsp:cNvSpPr/>
      </dsp:nvSpPr>
      <dsp:spPr>
        <a:xfrm rot="11781818">
          <a:off x="473993" y="3121026"/>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997DF7-6192-4BFA-8109-7EB486C38852}">
      <dsp:nvSpPr>
        <dsp:cNvPr id="0" name=""/>
        <dsp:cNvSpPr/>
      </dsp:nvSpPr>
      <dsp:spPr>
        <a:xfrm>
          <a:off x="144487" y="2563491"/>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latin typeface="Calibri"/>
              <a:ea typeface="+mn-ea"/>
              <a:cs typeface="+mn-cs"/>
            </a:rPr>
            <a:t>Cape Statement</a:t>
          </a:r>
          <a:endParaRPr lang="en-US" sz="1000" kern="1200" dirty="0">
            <a:latin typeface="Calibri"/>
            <a:ea typeface="+mn-ea"/>
            <a:cs typeface="+mn-cs"/>
          </a:endParaRPr>
        </a:p>
      </dsp:txBody>
      <dsp:txXfrm>
        <a:off x="162571" y="2581575"/>
        <a:ext cx="735622" cy="581264"/>
      </dsp:txXfrm>
    </dsp:sp>
    <dsp:sp modelId="{3A996B2F-300D-4A22-B301-259D1206C3E3}">
      <dsp:nvSpPr>
        <dsp:cNvPr id="0" name=""/>
        <dsp:cNvSpPr/>
      </dsp:nvSpPr>
      <dsp:spPr>
        <a:xfrm rot="12763636">
          <a:off x="722935" y="2562181"/>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C3C56-5FC6-4DC2-AA2B-CFB99798AC63}">
      <dsp:nvSpPr>
        <dsp:cNvPr id="0" name=""/>
        <dsp:cNvSpPr/>
      </dsp:nvSpPr>
      <dsp:spPr>
        <a:xfrm>
          <a:off x="558028" y="1657962"/>
          <a:ext cx="771790" cy="61743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a:ea typeface="+mn-ea"/>
              <a:cs typeface="+mn-cs"/>
            </a:rPr>
            <a:t>SAM</a:t>
          </a:r>
          <a:endParaRPr lang="en-US" sz="1000" kern="1200" dirty="0">
            <a:solidFill>
              <a:sysClr val="window" lastClr="FFFFFF"/>
            </a:solidFill>
            <a:latin typeface="Calibri"/>
            <a:ea typeface="+mn-ea"/>
            <a:cs typeface="+mn-cs"/>
          </a:endParaRPr>
        </a:p>
      </dsp:txBody>
      <dsp:txXfrm>
        <a:off x="576112" y="1676046"/>
        <a:ext cx="735622" cy="581264"/>
      </dsp:txXfrm>
    </dsp:sp>
    <dsp:sp modelId="{DF79C7F0-AA43-48AD-AF55-8D598B03F27F}">
      <dsp:nvSpPr>
        <dsp:cNvPr id="0" name=""/>
        <dsp:cNvSpPr/>
      </dsp:nvSpPr>
      <dsp:spPr>
        <a:xfrm rot="13745455">
          <a:off x="1089113" y="2136678"/>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475C5-DB71-402A-A8E2-A72126EB3094}">
      <dsp:nvSpPr>
        <dsp:cNvPr id="0" name=""/>
        <dsp:cNvSpPr/>
      </dsp:nvSpPr>
      <dsp:spPr>
        <a:xfrm>
          <a:off x="1186793" y="754248"/>
          <a:ext cx="818074" cy="92017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a:ea typeface="+mn-ea"/>
              <a:cs typeface="+mn-cs"/>
            </a:rPr>
            <a:t>HHS</a:t>
          </a:r>
          <a:endParaRPr lang="en-US" sz="1000" kern="1200" dirty="0">
            <a:solidFill>
              <a:sysClr val="window" lastClr="FFFFFF"/>
            </a:solidFill>
            <a:latin typeface="Calibri"/>
            <a:ea typeface="+mn-ea"/>
            <a:cs typeface="+mn-cs"/>
          </a:endParaRPr>
        </a:p>
      </dsp:txBody>
      <dsp:txXfrm>
        <a:off x="1210754" y="778209"/>
        <a:ext cx="770152" cy="872255"/>
      </dsp:txXfrm>
    </dsp:sp>
    <dsp:sp modelId="{F26A1966-7487-4CD6-9B99-0B092AB0A6F0}">
      <dsp:nvSpPr>
        <dsp:cNvPr id="0" name=""/>
        <dsp:cNvSpPr/>
      </dsp:nvSpPr>
      <dsp:spPr>
        <a:xfrm rot="14755965">
          <a:off x="1570426" y="1783366"/>
          <a:ext cx="2822112"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565CF-55DE-4D04-AD38-0EE56ADFF787}">
      <dsp:nvSpPr>
        <dsp:cNvPr id="0" name=""/>
        <dsp:cNvSpPr/>
      </dsp:nvSpPr>
      <dsp:spPr>
        <a:xfrm>
          <a:off x="2057624" y="318743"/>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latin typeface="Calibri"/>
              <a:ea typeface="+mn-ea"/>
              <a:cs typeface="+mn-cs"/>
            </a:rPr>
            <a:t>VOS</a:t>
          </a:r>
          <a:endParaRPr lang="en-US" sz="1000" kern="1200" dirty="0">
            <a:latin typeface="Calibri"/>
            <a:ea typeface="+mn-ea"/>
            <a:cs typeface="+mn-cs"/>
          </a:endParaRPr>
        </a:p>
      </dsp:txBody>
      <dsp:txXfrm>
        <a:off x="2075708" y="336827"/>
        <a:ext cx="735622" cy="581264"/>
      </dsp:txXfrm>
    </dsp:sp>
    <dsp:sp modelId="{B7AF0444-FD64-4B5B-A848-ED517A6389A8}">
      <dsp:nvSpPr>
        <dsp:cNvPr id="0" name=""/>
        <dsp:cNvSpPr/>
      </dsp:nvSpPr>
      <dsp:spPr>
        <a:xfrm rot="15709091">
          <a:off x="2194484" y="1616474"/>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75EA2A-13C9-4282-874A-7E1B6392F145}">
      <dsp:nvSpPr>
        <dsp:cNvPr id="0" name=""/>
        <dsp:cNvSpPr/>
      </dsp:nvSpPr>
      <dsp:spPr>
        <a:xfrm>
          <a:off x="3002560" y="86957"/>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Sources Sought</a:t>
          </a:r>
          <a:endParaRPr lang="en-US" sz="1000" kern="1200" dirty="0">
            <a:latin typeface="Calibri"/>
            <a:ea typeface="+mn-ea"/>
            <a:cs typeface="+mn-cs"/>
          </a:endParaRPr>
        </a:p>
      </dsp:txBody>
      <dsp:txXfrm>
        <a:off x="3020644" y="105041"/>
        <a:ext cx="735622" cy="581264"/>
      </dsp:txXfrm>
    </dsp:sp>
    <dsp:sp modelId="{F7361F9D-6E2A-4EDB-AE1B-1111ACD16740}">
      <dsp:nvSpPr>
        <dsp:cNvPr id="0" name=""/>
        <dsp:cNvSpPr/>
      </dsp:nvSpPr>
      <dsp:spPr>
        <a:xfrm rot="16690909">
          <a:off x="2793745" y="1616474"/>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929B8-2BDB-47F4-8233-6221E6FBCD19}">
      <dsp:nvSpPr>
        <dsp:cNvPr id="0" name=""/>
        <dsp:cNvSpPr/>
      </dsp:nvSpPr>
      <dsp:spPr>
        <a:xfrm>
          <a:off x="3998049" y="86957"/>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latin typeface="Calibri"/>
              <a:ea typeface="+mn-ea"/>
              <a:cs typeface="+mn-cs"/>
            </a:rPr>
            <a:t>Strategic Partnering</a:t>
          </a:r>
          <a:endParaRPr lang="en-US" sz="1000" kern="1200" dirty="0">
            <a:latin typeface="Calibri"/>
            <a:ea typeface="+mn-ea"/>
            <a:cs typeface="+mn-cs"/>
          </a:endParaRPr>
        </a:p>
      </dsp:txBody>
      <dsp:txXfrm>
        <a:off x="4016133" y="105041"/>
        <a:ext cx="735622" cy="581264"/>
      </dsp:txXfrm>
    </dsp:sp>
    <dsp:sp modelId="{00E597BD-C156-435E-8C23-1E85D9FE16E6}">
      <dsp:nvSpPr>
        <dsp:cNvPr id="0" name=""/>
        <dsp:cNvSpPr/>
      </dsp:nvSpPr>
      <dsp:spPr>
        <a:xfrm rot="17672727">
          <a:off x="3368732" y="1785305"/>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B1B504-201A-40E1-B37D-86B5C643ABA2}">
      <dsp:nvSpPr>
        <dsp:cNvPr id="0" name=""/>
        <dsp:cNvSpPr/>
      </dsp:nvSpPr>
      <dsp:spPr>
        <a:xfrm>
          <a:off x="4953214" y="367419"/>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Industry Days</a:t>
          </a:r>
          <a:endParaRPr lang="en-US" sz="1000" kern="1200" dirty="0">
            <a:latin typeface="Calibri"/>
            <a:ea typeface="+mn-ea"/>
            <a:cs typeface="+mn-cs"/>
          </a:endParaRPr>
        </a:p>
      </dsp:txBody>
      <dsp:txXfrm>
        <a:off x="4971298" y="385503"/>
        <a:ext cx="735622" cy="581264"/>
      </dsp:txXfrm>
    </dsp:sp>
    <dsp:sp modelId="{E660011D-15C9-4FDB-A373-585199E7F8F3}">
      <dsp:nvSpPr>
        <dsp:cNvPr id="0" name=""/>
        <dsp:cNvSpPr/>
      </dsp:nvSpPr>
      <dsp:spPr>
        <a:xfrm rot="18654545">
          <a:off x="3872862" y="2109290"/>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BC55D-6BC2-449F-855B-10CA85C55038}">
      <dsp:nvSpPr>
        <dsp:cNvPr id="0" name=""/>
        <dsp:cNvSpPr/>
      </dsp:nvSpPr>
      <dsp:spPr>
        <a:xfrm>
          <a:off x="5790673" y="905621"/>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Mentor- Protégé</a:t>
          </a:r>
          <a:endParaRPr lang="en-US" sz="1000" kern="1200" dirty="0">
            <a:latin typeface="Calibri"/>
            <a:ea typeface="+mn-ea"/>
            <a:cs typeface="+mn-cs"/>
          </a:endParaRPr>
        </a:p>
      </dsp:txBody>
      <dsp:txXfrm>
        <a:off x="5808757" y="923705"/>
        <a:ext cx="735622" cy="581264"/>
      </dsp:txXfrm>
    </dsp:sp>
    <dsp:sp modelId="{A55C6AF9-E5FB-4A2B-BDAB-21FCAC5F3418}">
      <dsp:nvSpPr>
        <dsp:cNvPr id="0" name=""/>
        <dsp:cNvSpPr/>
      </dsp:nvSpPr>
      <dsp:spPr>
        <a:xfrm rot="19636364">
          <a:off x="4265294" y="2562181"/>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4B431-D709-4D61-A6F0-F5172313107F}">
      <dsp:nvSpPr>
        <dsp:cNvPr id="0" name=""/>
        <dsp:cNvSpPr/>
      </dsp:nvSpPr>
      <dsp:spPr>
        <a:xfrm>
          <a:off x="6442580" y="1657962"/>
          <a:ext cx="771790" cy="61743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latin typeface="Calibri"/>
              <a:ea typeface="+mn-ea"/>
              <a:cs typeface="+mn-cs"/>
            </a:rPr>
            <a:t>Rules &amp; </a:t>
          </a:r>
          <a:r>
            <a:rPr lang="en-US" sz="1000" kern="1200" dirty="0" err="1" smtClean="0">
              <a:latin typeface="Calibri"/>
              <a:ea typeface="+mn-ea"/>
              <a:cs typeface="+mn-cs"/>
            </a:rPr>
            <a:t>Regs</a:t>
          </a:r>
          <a:endParaRPr lang="en-US" sz="1000" kern="1200" dirty="0">
            <a:latin typeface="Calibri"/>
            <a:ea typeface="+mn-ea"/>
            <a:cs typeface="+mn-cs"/>
          </a:endParaRPr>
        </a:p>
      </dsp:txBody>
      <dsp:txXfrm>
        <a:off x="6460664" y="1676046"/>
        <a:ext cx="735622" cy="581264"/>
      </dsp:txXfrm>
    </dsp:sp>
    <dsp:sp modelId="{CBDC1EB9-920D-42C8-B721-4E18B3A5900E}">
      <dsp:nvSpPr>
        <dsp:cNvPr id="0" name=""/>
        <dsp:cNvSpPr/>
      </dsp:nvSpPr>
      <dsp:spPr>
        <a:xfrm rot="20618182">
          <a:off x="4514236" y="3107288"/>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E29B1-1EDF-4686-A5FB-FD86428FB863}">
      <dsp:nvSpPr>
        <dsp:cNvPr id="0" name=""/>
        <dsp:cNvSpPr/>
      </dsp:nvSpPr>
      <dsp:spPr>
        <a:xfrm>
          <a:off x="6856122" y="2563491"/>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Customer Needs</a:t>
          </a:r>
          <a:endParaRPr lang="en-US" sz="1000" kern="1200" dirty="0">
            <a:latin typeface="Calibri"/>
            <a:ea typeface="+mn-ea"/>
            <a:cs typeface="+mn-cs"/>
          </a:endParaRPr>
        </a:p>
      </dsp:txBody>
      <dsp:txXfrm>
        <a:off x="6874206" y="2581575"/>
        <a:ext cx="735622" cy="581264"/>
      </dsp:txXfrm>
    </dsp:sp>
    <dsp:sp modelId="{FE220C71-8AB9-48DD-8A76-7552D293F854}">
      <dsp:nvSpPr>
        <dsp:cNvPr id="0" name=""/>
        <dsp:cNvSpPr/>
      </dsp:nvSpPr>
      <dsp:spPr>
        <a:xfrm>
          <a:off x="4599520" y="3700449"/>
          <a:ext cx="2784169" cy="31422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50D91-D08F-4313-984F-799D34A6657E}">
      <dsp:nvSpPr>
        <dsp:cNvPr id="0" name=""/>
        <dsp:cNvSpPr/>
      </dsp:nvSpPr>
      <dsp:spPr>
        <a:xfrm>
          <a:off x="6997794" y="3548847"/>
          <a:ext cx="771790" cy="6174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smtClean="0">
              <a:latin typeface="Calibri"/>
              <a:ea typeface="+mn-ea"/>
              <a:cs typeface="+mn-cs"/>
            </a:rPr>
            <a:t>Business Cards</a:t>
          </a:r>
          <a:endParaRPr lang="en-US" sz="1000" kern="1200" dirty="0">
            <a:latin typeface="Calibri"/>
            <a:ea typeface="+mn-ea"/>
            <a:cs typeface="+mn-cs"/>
          </a:endParaRPr>
        </a:p>
      </dsp:txBody>
      <dsp:txXfrm>
        <a:off x="7015878" y="3566931"/>
        <a:ext cx="735622" cy="5812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3" tIns="46586" rIns="93173" bIns="46586" rtlCol="0"/>
          <a:lstStyle>
            <a:lvl1pPr algn="r">
              <a:defRPr sz="1200"/>
            </a:lvl1pPr>
          </a:lstStyle>
          <a:p>
            <a:fld id="{8AD2FB1B-5C4E-4895-92A8-B1980896FB9C}" type="datetimeFigureOut">
              <a:rPr lang="en-US" smtClean="0"/>
              <a:t>11/09/2015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6" rIns="93173"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5E64BDDF-6235-4F77-BA63-72C44C840117}" type="slidenum">
              <a:rPr lang="en-US" smtClean="0"/>
              <a:t>‹#›</a:t>
            </a:fld>
            <a:endParaRPr lang="en-US"/>
          </a:p>
        </p:txBody>
      </p:sp>
    </p:spTree>
    <p:extLst>
      <p:ext uri="{BB962C8B-B14F-4D97-AF65-F5344CB8AC3E}">
        <p14:creationId xmlns:p14="http://schemas.microsoft.com/office/powerpoint/2010/main" val="37409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a:t>
            </a:fld>
            <a:endParaRPr lang="en-US"/>
          </a:p>
        </p:txBody>
      </p:sp>
    </p:spTree>
    <p:extLst>
      <p:ext uri="{BB962C8B-B14F-4D97-AF65-F5344CB8AC3E}">
        <p14:creationId xmlns:p14="http://schemas.microsoft.com/office/powerpoint/2010/main" val="68831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11</a:t>
            </a:fld>
            <a:endParaRPr lang="en-US"/>
          </a:p>
        </p:txBody>
      </p:sp>
    </p:spTree>
    <p:extLst>
      <p:ext uri="{BB962C8B-B14F-4D97-AF65-F5344CB8AC3E}">
        <p14:creationId xmlns:p14="http://schemas.microsoft.com/office/powerpoint/2010/main" val="27280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12</a:t>
            </a:fld>
            <a:endParaRPr lang="en-US"/>
          </a:p>
        </p:txBody>
      </p:sp>
    </p:spTree>
    <p:extLst>
      <p:ext uri="{BB962C8B-B14F-4D97-AF65-F5344CB8AC3E}">
        <p14:creationId xmlns:p14="http://schemas.microsoft.com/office/powerpoint/2010/main" val="81673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13</a:t>
            </a:fld>
            <a:endParaRPr lang="en-US"/>
          </a:p>
        </p:txBody>
      </p:sp>
    </p:spTree>
    <p:extLst>
      <p:ext uri="{BB962C8B-B14F-4D97-AF65-F5344CB8AC3E}">
        <p14:creationId xmlns:p14="http://schemas.microsoft.com/office/powerpoint/2010/main" val="256221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14</a:t>
            </a:fld>
            <a:endParaRPr lang="en-US"/>
          </a:p>
        </p:txBody>
      </p:sp>
    </p:spTree>
    <p:extLst>
      <p:ext uri="{BB962C8B-B14F-4D97-AF65-F5344CB8AC3E}">
        <p14:creationId xmlns:p14="http://schemas.microsoft.com/office/powerpoint/2010/main" val="344342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5E64BDDF-6235-4F77-BA63-72C44C840117}" type="slidenum">
              <a:rPr lang="en-US" smtClean="0"/>
              <a:t>15</a:t>
            </a:fld>
            <a:endParaRPr lang="en-US"/>
          </a:p>
        </p:txBody>
      </p:sp>
    </p:spTree>
    <p:extLst>
      <p:ext uri="{BB962C8B-B14F-4D97-AF65-F5344CB8AC3E}">
        <p14:creationId xmlns:p14="http://schemas.microsoft.com/office/powerpoint/2010/main" val="332646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16</a:t>
            </a:fld>
            <a:endParaRPr lang="en-US"/>
          </a:p>
        </p:txBody>
      </p:sp>
    </p:spTree>
    <p:extLst>
      <p:ext uri="{BB962C8B-B14F-4D97-AF65-F5344CB8AC3E}">
        <p14:creationId xmlns:p14="http://schemas.microsoft.com/office/powerpoint/2010/main" val="712693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17</a:t>
            </a:fld>
            <a:endParaRPr lang="en-US"/>
          </a:p>
        </p:txBody>
      </p:sp>
    </p:spTree>
    <p:extLst>
      <p:ext uri="{BB962C8B-B14F-4D97-AF65-F5344CB8AC3E}">
        <p14:creationId xmlns:p14="http://schemas.microsoft.com/office/powerpoint/2010/main" val="279402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18</a:t>
            </a:fld>
            <a:endParaRPr lang="en-US"/>
          </a:p>
        </p:txBody>
      </p:sp>
    </p:spTree>
    <p:extLst>
      <p:ext uri="{BB962C8B-B14F-4D97-AF65-F5344CB8AC3E}">
        <p14:creationId xmlns:p14="http://schemas.microsoft.com/office/powerpoint/2010/main" val="148442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19</a:t>
            </a:fld>
            <a:endParaRPr lang="en-US"/>
          </a:p>
        </p:txBody>
      </p:sp>
    </p:spTree>
    <p:extLst>
      <p:ext uri="{BB962C8B-B14F-4D97-AF65-F5344CB8AC3E}">
        <p14:creationId xmlns:p14="http://schemas.microsoft.com/office/powerpoint/2010/main" val="148442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20</a:t>
            </a:fld>
            <a:endParaRPr lang="en-US"/>
          </a:p>
        </p:txBody>
      </p:sp>
    </p:spTree>
    <p:extLst>
      <p:ext uri="{BB962C8B-B14F-4D97-AF65-F5344CB8AC3E}">
        <p14:creationId xmlns:p14="http://schemas.microsoft.com/office/powerpoint/2010/main" val="17919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3</a:t>
            </a:fld>
            <a:endParaRPr lang="en-US"/>
          </a:p>
        </p:txBody>
      </p:sp>
    </p:spTree>
    <p:extLst>
      <p:ext uri="{BB962C8B-B14F-4D97-AF65-F5344CB8AC3E}">
        <p14:creationId xmlns:p14="http://schemas.microsoft.com/office/powerpoint/2010/main" val="279402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21</a:t>
            </a:fld>
            <a:endParaRPr lang="en-US"/>
          </a:p>
        </p:txBody>
      </p:sp>
    </p:spTree>
    <p:extLst>
      <p:ext uri="{BB962C8B-B14F-4D97-AF65-F5344CB8AC3E}">
        <p14:creationId xmlns:p14="http://schemas.microsoft.com/office/powerpoint/2010/main" val="179190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22</a:t>
            </a:fld>
            <a:endParaRPr lang="en-US"/>
          </a:p>
        </p:txBody>
      </p:sp>
    </p:spTree>
    <p:extLst>
      <p:ext uri="{BB962C8B-B14F-4D97-AF65-F5344CB8AC3E}">
        <p14:creationId xmlns:p14="http://schemas.microsoft.com/office/powerpoint/2010/main" val="1791904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23</a:t>
            </a:fld>
            <a:endParaRPr lang="en-US"/>
          </a:p>
        </p:txBody>
      </p:sp>
    </p:spTree>
    <p:extLst>
      <p:ext uri="{BB962C8B-B14F-4D97-AF65-F5344CB8AC3E}">
        <p14:creationId xmlns:p14="http://schemas.microsoft.com/office/powerpoint/2010/main" val="179190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24</a:t>
            </a:fld>
            <a:endParaRPr lang="en-US"/>
          </a:p>
        </p:txBody>
      </p:sp>
    </p:spTree>
    <p:extLst>
      <p:ext uri="{BB962C8B-B14F-4D97-AF65-F5344CB8AC3E}">
        <p14:creationId xmlns:p14="http://schemas.microsoft.com/office/powerpoint/2010/main" val="179190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25</a:t>
            </a:fld>
            <a:endParaRPr lang="en-US"/>
          </a:p>
        </p:txBody>
      </p:sp>
    </p:spTree>
    <p:extLst>
      <p:ext uri="{BB962C8B-B14F-4D97-AF65-F5344CB8AC3E}">
        <p14:creationId xmlns:p14="http://schemas.microsoft.com/office/powerpoint/2010/main" val="2932903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27</a:t>
            </a:fld>
            <a:endParaRPr lang="en-US"/>
          </a:p>
        </p:txBody>
      </p:sp>
    </p:spTree>
    <p:extLst>
      <p:ext uri="{BB962C8B-B14F-4D97-AF65-F5344CB8AC3E}">
        <p14:creationId xmlns:p14="http://schemas.microsoft.com/office/powerpoint/2010/main" val="293290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4</a:t>
            </a:fld>
            <a:endParaRPr lang="en-US"/>
          </a:p>
        </p:txBody>
      </p:sp>
    </p:spTree>
    <p:extLst>
      <p:ext uri="{BB962C8B-B14F-4D97-AF65-F5344CB8AC3E}">
        <p14:creationId xmlns:p14="http://schemas.microsoft.com/office/powerpoint/2010/main" val="279402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5</a:t>
            </a:fld>
            <a:endParaRPr lang="en-US"/>
          </a:p>
        </p:txBody>
      </p:sp>
    </p:spTree>
    <p:extLst>
      <p:ext uri="{BB962C8B-B14F-4D97-AF65-F5344CB8AC3E}">
        <p14:creationId xmlns:p14="http://schemas.microsoft.com/office/powerpoint/2010/main" val="296891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years numbers have not been finalized.  </a:t>
            </a:r>
            <a:r>
              <a:rPr lang="en-US" b="1" baseline="0" dirty="0" smtClean="0"/>
              <a:t> Two weeks ago it was $1,056,390,426</a:t>
            </a:r>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6</a:t>
            </a:fld>
            <a:endParaRPr lang="en-US"/>
          </a:p>
        </p:txBody>
      </p:sp>
    </p:spTree>
    <p:extLst>
      <p:ext uri="{BB962C8B-B14F-4D97-AF65-F5344CB8AC3E}">
        <p14:creationId xmlns:p14="http://schemas.microsoft.com/office/powerpoint/2010/main" val="217244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7</a:t>
            </a:fld>
            <a:endParaRPr lang="en-US"/>
          </a:p>
        </p:txBody>
      </p:sp>
    </p:spTree>
    <p:extLst>
      <p:ext uri="{BB962C8B-B14F-4D97-AF65-F5344CB8AC3E}">
        <p14:creationId xmlns:p14="http://schemas.microsoft.com/office/powerpoint/2010/main" val="217244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64BDDF-6235-4F77-BA63-72C44C840117}" type="slidenum">
              <a:rPr lang="en-US" smtClean="0"/>
              <a:t>8</a:t>
            </a:fld>
            <a:endParaRPr lang="en-US"/>
          </a:p>
        </p:txBody>
      </p:sp>
    </p:spTree>
    <p:extLst>
      <p:ext uri="{BB962C8B-B14F-4D97-AF65-F5344CB8AC3E}">
        <p14:creationId xmlns:p14="http://schemas.microsoft.com/office/powerpoint/2010/main" val="366453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9</a:t>
            </a:fld>
            <a:endParaRPr lang="en-US"/>
          </a:p>
        </p:txBody>
      </p:sp>
    </p:spTree>
    <p:extLst>
      <p:ext uri="{BB962C8B-B14F-4D97-AF65-F5344CB8AC3E}">
        <p14:creationId xmlns:p14="http://schemas.microsoft.com/office/powerpoint/2010/main" val="212901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4BDDF-6235-4F77-BA63-72C44C840117}" type="slidenum">
              <a:rPr lang="en-US" smtClean="0"/>
              <a:t>10</a:t>
            </a:fld>
            <a:endParaRPr lang="en-US"/>
          </a:p>
        </p:txBody>
      </p:sp>
    </p:spTree>
    <p:extLst>
      <p:ext uri="{BB962C8B-B14F-4D97-AF65-F5344CB8AC3E}">
        <p14:creationId xmlns:p14="http://schemas.microsoft.com/office/powerpoint/2010/main" val="272803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hoto 1">
    <p:spTree>
      <p:nvGrpSpPr>
        <p:cNvPr id="1" name=""/>
        <p:cNvGrpSpPr/>
        <p:nvPr/>
      </p:nvGrpSpPr>
      <p:grpSpPr>
        <a:xfrm>
          <a:off x="0" y="0"/>
          <a:ext cx="0" cy="0"/>
          <a:chOff x="0" y="0"/>
          <a:chExt cx="0" cy="0"/>
        </a:xfrm>
      </p:grpSpPr>
      <p:sp>
        <p:nvSpPr>
          <p:cNvPr id="16" name="Rectangle 15"/>
          <p:cNvSpPr/>
          <p:nvPr userDrawn="1"/>
        </p:nvSpPr>
        <p:spPr>
          <a:xfrm>
            <a:off x="0" y="0"/>
            <a:ext cx="9144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mage of man using mous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097916" cy="4495800"/>
          </a:xfrm>
          <a:prstGeom prst="rect">
            <a:avLst/>
          </a:prstGeom>
        </p:spPr>
      </p:pic>
      <p:sp>
        <p:nvSpPr>
          <p:cNvPr id="2" name="Title 1"/>
          <p:cNvSpPr>
            <a:spLocks noGrp="1"/>
          </p:cNvSpPr>
          <p:nvPr>
            <p:ph type="ctrTitle"/>
          </p:nvPr>
        </p:nvSpPr>
        <p:spPr>
          <a:xfrm>
            <a:off x="0" y="1371601"/>
            <a:ext cx="9144000" cy="1066800"/>
          </a:xfrm>
          <a:solidFill>
            <a:srgbClr val="0F4B9A"/>
          </a:solidFill>
          <a:effectLst>
            <a:outerShdw dist="76200" dir="5400000" algn="tl" rotWithShape="0">
              <a:srgbClr val="FDC825"/>
            </a:outerShdw>
          </a:effectLst>
        </p:spPr>
        <p:txBody>
          <a:bodyPr>
            <a:normAutofit/>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86400" y="3064712"/>
            <a:ext cx="3200400" cy="897688"/>
          </a:xfrm>
        </p:spPr>
        <p:txBody>
          <a:bodyPr>
            <a:normAutofit/>
          </a:bodyPr>
          <a:lstStyle>
            <a:lvl1pPr marL="0" indent="0" algn="l">
              <a:buNone/>
              <a:defRPr sz="2400" b="1" i="1">
                <a:solidFill>
                  <a:srgbClr val="0F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a:p>
        </p:txBody>
      </p:sp>
      <p:sp>
        <p:nvSpPr>
          <p:cNvPr id="12" name="Date Placeholder 3"/>
          <p:cNvSpPr>
            <a:spLocks noGrp="1"/>
          </p:cNvSpPr>
          <p:nvPr>
            <p:ph type="dt" sz="half" idx="10"/>
          </p:nvPr>
        </p:nvSpPr>
        <p:spPr>
          <a:xfrm>
            <a:off x="5486400" y="4504315"/>
            <a:ext cx="2133600" cy="365125"/>
          </a:xfrm>
        </p:spPr>
        <p:txBody>
          <a:bodyPr/>
          <a:lstStyle>
            <a:lvl1pPr>
              <a:defRPr sz="2400" i="1">
                <a:solidFill>
                  <a:srgbClr val="0F4B9A"/>
                </a:solidFill>
              </a:defRPr>
            </a:lvl1pPr>
          </a:lstStyle>
          <a:p>
            <a:r>
              <a:rPr lang="en-US" dirty="0" smtClean="0"/>
              <a:t>07/12/2012</a:t>
            </a:r>
            <a:endParaRPr lang="en-US" dirty="0"/>
          </a:p>
        </p:txBody>
      </p:sp>
      <p:pic>
        <p:nvPicPr>
          <p:cNvPr id="15" name="Picture 14" descr="CMSlogOI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36" y="256035"/>
            <a:ext cx="2283818" cy="92354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hoto 2">
    <p:spTree>
      <p:nvGrpSpPr>
        <p:cNvPr id="1" name=""/>
        <p:cNvGrpSpPr/>
        <p:nvPr/>
      </p:nvGrpSpPr>
      <p:grpSpPr>
        <a:xfrm>
          <a:off x="0" y="0"/>
          <a:ext cx="0" cy="0"/>
          <a:chOff x="0" y="0"/>
          <a:chExt cx="0" cy="0"/>
        </a:xfrm>
      </p:grpSpPr>
      <p:sp>
        <p:nvSpPr>
          <p:cNvPr id="10" name="Rectangle 9"/>
          <p:cNvSpPr/>
          <p:nvPr userDrawn="1"/>
        </p:nvSpPr>
        <p:spPr>
          <a:xfrm>
            <a:off x="0" y="0"/>
            <a:ext cx="9144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mage of people reading over document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050328" cy="4519242"/>
          </a:xfrm>
          <a:prstGeom prst="rect">
            <a:avLst/>
          </a:prstGeom>
        </p:spPr>
      </p:pic>
      <p:sp>
        <p:nvSpPr>
          <p:cNvPr id="2" name="Title 1"/>
          <p:cNvSpPr>
            <a:spLocks noGrp="1"/>
          </p:cNvSpPr>
          <p:nvPr>
            <p:ph type="ctrTitle"/>
          </p:nvPr>
        </p:nvSpPr>
        <p:spPr>
          <a:xfrm>
            <a:off x="0" y="1371601"/>
            <a:ext cx="9144000" cy="1066800"/>
          </a:xfrm>
          <a:solidFill>
            <a:srgbClr val="0F4B9A"/>
          </a:solidFill>
          <a:effectLst>
            <a:outerShdw dist="76200" dir="5400000" algn="tl" rotWithShape="0">
              <a:srgbClr val="FDC825"/>
            </a:outerShdw>
          </a:effectLst>
        </p:spPr>
        <p:txBody>
          <a:bodyPr>
            <a:normAutofit/>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86400" y="3064712"/>
            <a:ext cx="3200400" cy="897688"/>
          </a:xfrm>
        </p:spPr>
        <p:txBody>
          <a:bodyPr>
            <a:normAutofit/>
          </a:bodyPr>
          <a:lstStyle>
            <a:lvl1pPr marL="0" indent="0" algn="l">
              <a:buNone/>
              <a:defRPr sz="2400" b="1" i="1">
                <a:solidFill>
                  <a:srgbClr val="0F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a:p>
        </p:txBody>
      </p:sp>
      <p:sp>
        <p:nvSpPr>
          <p:cNvPr id="12" name="Date Placeholder 3"/>
          <p:cNvSpPr>
            <a:spLocks noGrp="1"/>
          </p:cNvSpPr>
          <p:nvPr>
            <p:ph type="dt" sz="half" idx="10"/>
          </p:nvPr>
        </p:nvSpPr>
        <p:spPr>
          <a:xfrm>
            <a:off x="5486400" y="4504315"/>
            <a:ext cx="2133600" cy="365125"/>
          </a:xfrm>
        </p:spPr>
        <p:txBody>
          <a:bodyPr/>
          <a:lstStyle>
            <a:lvl1pPr>
              <a:defRPr sz="2400" i="1">
                <a:solidFill>
                  <a:srgbClr val="0F4B9A"/>
                </a:solidFill>
              </a:defRPr>
            </a:lvl1pPr>
          </a:lstStyle>
          <a:p>
            <a:r>
              <a:rPr lang="en-US" dirty="0" smtClean="0"/>
              <a:t>07/12/2012</a:t>
            </a:r>
            <a:endParaRPr lang="en-US" dirty="0"/>
          </a:p>
        </p:txBody>
      </p:sp>
      <p:pic>
        <p:nvPicPr>
          <p:cNvPr id="15" name="Picture 14" descr="CMSlogOI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36" y="256035"/>
            <a:ext cx="2283818" cy="923544"/>
          </a:xfrm>
          <a:prstGeom prst="rect">
            <a:avLst/>
          </a:prstGeom>
        </p:spPr>
      </p:pic>
    </p:spTree>
    <p:extLst>
      <p:ext uri="{BB962C8B-B14F-4D97-AF65-F5344CB8AC3E}">
        <p14:creationId xmlns:p14="http://schemas.microsoft.com/office/powerpoint/2010/main" val="163994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hoto 3">
    <p:spTree>
      <p:nvGrpSpPr>
        <p:cNvPr id="1" name=""/>
        <p:cNvGrpSpPr/>
        <p:nvPr/>
      </p:nvGrpSpPr>
      <p:grpSpPr>
        <a:xfrm>
          <a:off x="0" y="0"/>
          <a:ext cx="0" cy="0"/>
          <a:chOff x="0" y="0"/>
          <a:chExt cx="0" cy="0"/>
        </a:xfrm>
      </p:grpSpPr>
      <p:sp>
        <p:nvSpPr>
          <p:cNvPr id="10" name="Rectangle 9"/>
          <p:cNvSpPr/>
          <p:nvPr userDrawn="1"/>
        </p:nvSpPr>
        <p:spPr>
          <a:xfrm>
            <a:off x="0" y="0"/>
            <a:ext cx="9144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mage of enter key on keyboar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469890" cy="4495800"/>
          </a:xfrm>
          <a:prstGeom prst="rect">
            <a:avLst/>
          </a:prstGeom>
        </p:spPr>
      </p:pic>
      <p:sp>
        <p:nvSpPr>
          <p:cNvPr id="2" name="Title 1"/>
          <p:cNvSpPr>
            <a:spLocks noGrp="1"/>
          </p:cNvSpPr>
          <p:nvPr>
            <p:ph type="ctrTitle"/>
          </p:nvPr>
        </p:nvSpPr>
        <p:spPr>
          <a:xfrm>
            <a:off x="0" y="1371601"/>
            <a:ext cx="9144000" cy="1066800"/>
          </a:xfrm>
          <a:solidFill>
            <a:srgbClr val="0F4B9A"/>
          </a:solidFill>
          <a:effectLst>
            <a:outerShdw dist="76200" dir="5400000" algn="tl" rotWithShape="0">
              <a:srgbClr val="FDC825"/>
            </a:outerShdw>
          </a:effectLst>
        </p:spPr>
        <p:txBody>
          <a:bodyPr>
            <a:normAutofit/>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86400" y="3064712"/>
            <a:ext cx="3200400" cy="897688"/>
          </a:xfrm>
        </p:spPr>
        <p:txBody>
          <a:bodyPr>
            <a:normAutofit/>
          </a:bodyPr>
          <a:lstStyle>
            <a:lvl1pPr marL="0" indent="0" algn="l">
              <a:buNone/>
              <a:defRPr sz="2400" b="1" i="1">
                <a:solidFill>
                  <a:srgbClr val="0F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a:p>
        </p:txBody>
      </p:sp>
      <p:sp>
        <p:nvSpPr>
          <p:cNvPr id="12" name="Date Placeholder 3"/>
          <p:cNvSpPr>
            <a:spLocks noGrp="1"/>
          </p:cNvSpPr>
          <p:nvPr>
            <p:ph type="dt" sz="half" idx="10"/>
          </p:nvPr>
        </p:nvSpPr>
        <p:spPr>
          <a:xfrm>
            <a:off x="5486400" y="4504315"/>
            <a:ext cx="2133600" cy="365125"/>
          </a:xfrm>
        </p:spPr>
        <p:txBody>
          <a:bodyPr/>
          <a:lstStyle>
            <a:lvl1pPr>
              <a:defRPr sz="2400" i="1">
                <a:solidFill>
                  <a:srgbClr val="0F4B9A"/>
                </a:solidFill>
              </a:defRPr>
            </a:lvl1pPr>
          </a:lstStyle>
          <a:p>
            <a:r>
              <a:rPr lang="en-US" dirty="0" smtClean="0"/>
              <a:t>07/12/2012</a:t>
            </a:r>
            <a:endParaRPr lang="en-US" dirty="0"/>
          </a:p>
        </p:txBody>
      </p:sp>
      <p:pic>
        <p:nvPicPr>
          <p:cNvPr id="15" name="Picture 14" descr="CMSlogOI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36" y="256035"/>
            <a:ext cx="2283818" cy="923544"/>
          </a:xfrm>
          <a:prstGeom prst="rect">
            <a:avLst/>
          </a:prstGeom>
        </p:spPr>
      </p:pic>
    </p:spTree>
    <p:extLst>
      <p:ext uri="{BB962C8B-B14F-4D97-AF65-F5344CB8AC3E}">
        <p14:creationId xmlns:p14="http://schemas.microsoft.com/office/powerpoint/2010/main" val="1639944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a:p>
        </p:txBody>
      </p:sp>
      <p:sp>
        <p:nvSpPr>
          <p:cNvPr id="7" name="Title 1"/>
          <p:cNvSpPr txBox="1">
            <a:spLocks/>
          </p:cNvSpPr>
          <p:nvPr userDrawn="1"/>
        </p:nvSpPr>
        <p:spPr>
          <a:xfrm>
            <a:off x="0" y="0"/>
            <a:ext cx="9144000" cy="1417638"/>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Content Placeholder 11"/>
          <p:cNvSpPr>
            <a:spLocks noGrp="1"/>
          </p:cNvSpPr>
          <p:nvPr userDrawn="1">
            <p:ph idx="1"/>
          </p:nvPr>
        </p:nvSpPr>
        <p:spPr>
          <a:xfrm>
            <a:off x="457200" y="1600200"/>
            <a:ext cx="8229600" cy="4525963"/>
          </a:xfrm>
        </p:spPr>
        <p:txBody>
          <a:bodyPr/>
          <a:lstStyle/>
          <a:p>
            <a:endParaRPr lang="en-US" dirty="0"/>
          </a:p>
        </p:txBody>
      </p:sp>
      <p:sp>
        <p:nvSpPr>
          <p:cNvPr id="11" name="Title 10"/>
          <p:cNvSpPr>
            <a:spLocks noGrp="1"/>
          </p:cNvSpPr>
          <p:nvPr userDrawn="1">
            <p:ph type="title"/>
          </p:nvPr>
        </p:nvSpPr>
        <p:spPr>
          <a:xfrm>
            <a:off x="457200" y="274638"/>
            <a:ext cx="8229600" cy="1143000"/>
          </a:xfrm>
        </p:spPr>
        <p:txBody>
          <a:bodyPr/>
          <a:lstStyle>
            <a:lvl1pPr>
              <a:defRPr baseline="0">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a:p>
        </p:txBody>
      </p:sp>
      <p:sp>
        <p:nvSpPr>
          <p:cNvPr id="7" name="Title 1"/>
          <p:cNvSpPr txBox="1">
            <a:spLocks/>
          </p:cNvSpPr>
          <p:nvPr userDrawn="1"/>
        </p:nvSpPr>
        <p:spPr>
          <a:xfrm>
            <a:off x="0" y="0"/>
            <a:ext cx="9144000" cy="1417638"/>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itle 10"/>
          <p:cNvSpPr>
            <a:spLocks noGrp="1"/>
          </p:cNvSpPr>
          <p:nvPr userDrawn="1">
            <p:ph type="title"/>
          </p:nvPr>
        </p:nvSpPr>
        <p:spPr>
          <a:xfrm>
            <a:off x="457200" y="274638"/>
            <a:ext cx="8229600" cy="1143000"/>
          </a:xfrm>
        </p:spPr>
        <p:txBody>
          <a:bodyPr/>
          <a:lstStyle>
            <a:lvl1pPr>
              <a:defRPr baseline="0">
                <a:solidFill>
                  <a:schemeClr val="bg1"/>
                </a:solidFill>
              </a:defRPr>
            </a:lvl1pPr>
          </a:lstStyle>
          <a:p>
            <a:endParaRPr lang="en-US" dirty="0"/>
          </a:p>
        </p:txBody>
      </p:sp>
    </p:spTree>
    <p:extLst>
      <p:ext uri="{BB962C8B-B14F-4D97-AF65-F5344CB8AC3E}">
        <p14:creationId xmlns:p14="http://schemas.microsoft.com/office/powerpoint/2010/main" val="720238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07/12/2012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635DB-A3F0-4075-815E-840842C9021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57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57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07/12/2012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635DB-A3F0-4075-815E-840842C9021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S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07/12/2012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635DB-A3F0-4075-815E-840842C9021E}" type="slidenum">
              <a:rPr lang="en-US" smtClean="0"/>
              <a:pPr/>
              <a:t>‹#›</a:t>
            </a:fld>
            <a:endParaRPr lang="en-US"/>
          </a:p>
        </p:txBody>
      </p:sp>
      <p:pic>
        <p:nvPicPr>
          <p:cNvPr id="10" name="Picture 9" descr="CMSlogOI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24" y="2260840"/>
            <a:ext cx="7181376" cy="2904048"/>
          </a:xfrm>
          <a:prstGeom prst="rect">
            <a:avLst/>
          </a:prstGeom>
        </p:spPr>
      </p:pic>
    </p:spTree>
    <p:extLst>
      <p:ext uri="{BB962C8B-B14F-4D97-AF65-F5344CB8AC3E}">
        <p14:creationId xmlns:p14="http://schemas.microsoft.com/office/powerpoint/2010/main" val="747663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1"/>
          <p:cNvSpPr txBox="1">
            <a:spLocks/>
          </p:cNvSpPr>
          <p:nvPr userDrawn="1"/>
        </p:nvSpPr>
        <p:spPr>
          <a:xfrm>
            <a:off x="0" y="0"/>
            <a:ext cx="9144000" cy="1417638"/>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07/12/2012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635DB-A3F0-4075-815E-840842C90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7" r:id="rId5"/>
    <p:sldLayoutId id="2147483652" r:id="rId6"/>
    <p:sldLayoutId id="2147483653" r:id="rId7"/>
    <p:sldLayoutId id="2147483656" r:id="rId8"/>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d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thomas.loc.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sba.gov/sites/default/files/tool_serv_sba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cfr.gpoaccess.go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sba.gov/category/navigation-structure/contracting/contracting-opportunities/sub-contractin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hyperlink" Target="mailto:Claude.cable@sba.gov" TargetMode="External"/><Relationship Id="rId4" Type="http://schemas.openxmlformats.org/officeDocument/2006/relationships/hyperlink" Target="mailto:anita.allen1@cms.hh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355029.jpg" title="OSDBU Title Page"/>
          <p:cNvPicPr>
            <a:picLocks noChangeAspect="1"/>
          </p:cNvPicPr>
          <p:nvPr/>
        </p:nvPicPr>
        <p:blipFill>
          <a:blip r:embed="rId2"/>
          <a:stretch>
            <a:fillRect/>
          </a:stretch>
        </p:blipFill>
        <p:spPr>
          <a:xfrm>
            <a:off x="-583258" y="0"/>
            <a:ext cx="9727258" cy="14491258"/>
          </a:xfrm>
          <a:prstGeom prst="rect">
            <a:avLst/>
          </a:prstGeom>
        </p:spPr>
      </p:pic>
      <p:pic>
        <p:nvPicPr>
          <p:cNvPr id="6" name="Picture 5" descr="osdbuReverse.png" title="OSDBU Title"/>
          <p:cNvPicPr>
            <a:picLocks noChangeAspect="1"/>
          </p:cNvPicPr>
          <p:nvPr/>
        </p:nvPicPr>
        <p:blipFill>
          <a:blip r:embed="rId3"/>
          <a:stretch>
            <a:fillRect/>
          </a:stretch>
        </p:blipFill>
        <p:spPr>
          <a:xfrm>
            <a:off x="3165462" y="1884710"/>
            <a:ext cx="2684388" cy="636099"/>
          </a:xfrm>
          <a:prstGeom prst="rect">
            <a:avLst/>
          </a:prstGeom>
          <a:effectLst>
            <a:outerShdw blurRad="50800" dist="38100" dir="2700000" algn="br">
              <a:srgbClr val="000000">
                <a:alpha val="43000"/>
              </a:srgbClr>
            </a:outerShdw>
          </a:effectLst>
        </p:spPr>
      </p:pic>
      <p:pic>
        <p:nvPicPr>
          <p:cNvPr id="7" name="Picture 6" descr="HHS-logo rvsre .eps" title="HHS Logo"/>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948856" y="586348"/>
            <a:ext cx="1117600" cy="1066800"/>
          </a:xfrm>
          <a:prstGeom prst="rect">
            <a:avLst/>
          </a:prstGeom>
          <a:effectLst>
            <a:outerShdw blurRad="50800" dist="38100" dir="2700000" algn="br">
              <a:srgbClr val="000000">
                <a:alpha val="43000"/>
              </a:srgbClr>
            </a:outerShdw>
          </a:effectLst>
        </p:spPr>
      </p:pic>
      <p:sp>
        <p:nvSpPr>
          <p:cNvPr id="8" name="Rectangle 7" title="Title"/>
          <p:cNvSpPr/>
          <p:nvPr/>
        </p:nvSpPr>
        <p:spPr>
          <a:xfrm>
            <a:off x="-583258" y="2963540"/>
            <a:ext cx="9727258" cy="2174548"/>
          </a:xfrm>
          <a:prstGeom prst="rect">
            <a:avLst/>
          </a:prstGeom>
          <a:gradFill>
            <a:gsLst>
              <a:gs pos="0">
                <a:srgbClr val="541C5F">
                  <a:alpha val="32000"/>
                </a:srgbClr>
              </a:gs>
              <a:gs pos="67000">
                <a:srgbClr val="00004E">
                  <a:alpha val="65000"/>
                </a:srgb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a:xfrm>
            <a:off x="165571" y="3479314"/>
            <a:ext cx="8229600" cy="1143000"/>
          </a:xfrm>
        </p:spPr>
        <p:txBody>
          <a:bodyPr>
            <a:noAutofit/>
          </a:bodyPr>
          <a:lstStyle/>
          <a:p>
            <a:r>
              <a:rPr lang="en-US" sz="1800" dirty="0"/>
              <a:t>Contracting with CMS and other Federal Agencies</a:t>
            </a:r>
            <a:br>
              <a:rPr lang="en-US" sz="1800" dirty="0"/>
            </a:br>
            <a:r>
              <a:rPr lang="en-US" sz="1800" dirty="0"/>
              <a:t>CMS Industry Day October 30, 2015</a:t>
            </a:r>
            <a:br>
              <a:rPr lang="en-US" sz="1800" dirty="0"/>
            </a:br>
            <a:r>
              <a:rPr lang="en-US" sz="1800" dirty="0"/>
              <a:t/>
            </a:r>
            <a:br>
              <a:rPr lang="en-US" sz="1800" dirty="0"/>
            </a:br>
            <a:r>
              <a:rPr lang="en-US" sz="1800" dirty="0"/>
              <a:t>Anita Allen, Small Business Specialist</a:t>
            </a:r>
            <a:br>
              <a:rPr lang="en-US" sz="1800" dirty="0"/>
            </a:br>
            <a:r>
              <a:rPr lang="en-US" sz="1800" dirty="0"/>
              <a:t>and </a:t>
            </a:r>
            <a:br>
              <a:rPr lang="en-US" sz="1800" dirty="0"/>
            </a:br>
            <a:r>
              <a:rPr lang="en-US" sz="1800" dirty="0"/>
              <a:t>Claude Cable, SBA Procurement Center Representative</a:t>
            </a:r>
            <a:br>
              <a:rPr lang="en-US" sz="1800" dirty="0"/>
            </a:br>
            <a:endParaRPr lang="en-US" sz="1800" dirty="0"/>
          </a:p>
        </p:txBody>
      </p:sp>
    </p:spTree>
    <p:extLst>
      <p:ext uri="{BB962C8B-B14F-4D97-AF65-F5344CB8AC3E}">
        <p14:creationId xmlns:p14="http://schemas.microsoft.com/office/powerpoint/2010/main" val="415678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Acquisition</a:t>
            </a:r>
            <a:endParaRPr lang="en-US" dirty="0"/>
          </a:p>
        </p:txBody>
      </p:sp>
      <p:sp>
        <p:nvSpPr>
          <p:cNvPr id="6" name="Content Placeholder 5"/>
          <p:cNvSpPr>
            <a:spLocks noGrp="1"/>
          </p:cNvSpPr>
          <p:nvPr>
            <p:ph sz="quarter" idx="4"/>
          </p:nvPr>
        </p:nvSpPr>
        <p:spPr>
          <a:xfrm>
            <a:off x="1219201" y="2057400"/>
            <a:ext cx="7467600" cy="4038600"/>
          </a:xfrm>
        </p:spPr>
        <p:txBody>
          <a:bodyPr/>
          <a:lstStyle/>
          <a:p>
            <a:r>
              <a:rPr lang="en-US" dirty="0" smtClean="0"/>
              <a:t>Set-aside for small business if two or more capable</a:t>
            </a:r>
          </a:p>
          <a:p>
            <a:pPr lvl="1"/>
            <a:r>
              <a:rPr lang="en-US" dirty="0" smtClean="0"/>
              <a:t>May use streamlined acquisition process –</a:t>
            </a:r>
          </a:p>
          <a:p>
            <a:pPr lvl="2"/>
            <a:r>
              <a:rPr lang="en-US" dirty="0" smtClean="0"/>
              <a:t>FAR Part 8 – GSA Schedule</a:t>
            </a:r>
          </a:p>
          <a:p>
            <a:pPr lvl="2"/>
            <a:r>
              <a:rPr lang="en-US" dirty="0" smtClean="0"/>
              <a:t>FAR Part 16 – IDIQ/GWAC</a:t>
            </a:r>
          </a:p>
          <a:p>
            <a:r>
              <a:rPr lang="en-US" dirty="0" smtClean="0"/>
              <a:t>Small Business Size Standards Apply – NAICS Identified</a:t>
            </a:r>
          </a:p>
          <a:p>
            <a:pPr marL="0" indent="0">
              <a:buNone/>
            </a:pPr>
            <a:endParaRPr lang="en-US" dirty="0" smtClean="0"/>
          </a:p>
          <a:p>
            <a:r>
              <a:rPr lang="en-US" dirty="0" smtClean="0"/>
              <a:t>FAR 52.219-14 Limitations on Subcontracting Applies</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10</a:t>
            </a:fld>
            <a:endParaRPr lang="en-US"/>
          </a:p>
        </p:txBody>
      </p:sp>
    </p:spTree>
    <p:extLst>
      <p:ext uri="{BB962C8B-B14F-4D97-AF65-F5344CB8AC3E}">
        <p14:creationId xmlns:p14="http://schemas.microsoft.com/office/powerpoint/2010/main" val="374080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Role of Small Businesses in this Process</a:t>
            </a:r>
            <a:r>
              <a:rPr lang="en-US" dirty="0" smtClean="0"/>
              <a:t/>
            </a:r>
            <a:br>
              <a:rPr lang="en-US" dirty="0" smtClean="0"/>
            </a:br>
            <a:endParaRPr lang="en-US" dirty="0"/>
          </a:p>
        </p:txBody>
      </p:sp>
      <p:sp>
        <p:nvSpPr>
          <p:cNvPr id="6" name="Content Placeholder 5"/>
          <p:cNvSpPr>
            <a:spLocks noGrp="1"/>
          </p:cNvSpPr>
          <p:nvPr>
            <p:ph sz="quarter" idx="4"/>
          </p:nvPr>
        </p:nvSpPr>
        <p:spPr>
          <a:xfrm>
            <a:off x="1219201" y="2057400"/>
            <a:ext cx="7467600" cy="4038600"/>
          </a:xfrm>
        </p:spPr>
        <p:txBody>
          <a:bodyPr/>
          <a:lstStyle/>
          <a:p>
            <a:r>
              <a:rPr lang="en-US" dirty="0" smtClean="0"/>
              <a:t>Know what we Buy</a:t>
            </a:r>
          </a:p>
          <a:p>
            <a:r>
              <a:rPr lang="en-US" dirty="0" smtClean="0"/>
              <a:t>Know the Rules</a:t>
            </a:r>
          </a:p>
          <a:p>
            <a:r>
              <a:rPr lang="en-US" dirty="0" smtClean="0"/>
              <a:t>Draw Attention</a:t>
            </a:r>
          </a:p>
          <a:p>
            <a:r>
              <a:rPr lang="en-US" dirty="0" smtClean="0"/>
              <a:t>Be Prepared When Opportunity Knocks</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11</a:t>
            </a:fld>
            <a:endParaRPr lang="en-US"/>
          </a:p>
        </p:txBody>
      </p:sp>
    </p:spTree>
    <p:extLst>
      <p:ext uri="{BB962C8B-B14F-4D97-AF65-F5344CB8AC3E}">
        <p14:creationId xmlns:p14="http://schemas.microsoft.com/office/powerpoint/2010/main" val="614449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Rules</a:t>
            </a:r>
            <a:endParaRPr lang="en-US" dirty="0"/>
          </a:p>
        </p:txBody>
      </p:sp>
      <p:sp>
        <p:nvSpPr>
          <p:cNvPr id="6" name="Content Placeholder 5"/>
          <p:cNvSpPr>
            <a:spLocks noGrp="1"/>
          </p:cNvSpPr>
          <p:nvPr>
            <p:ph sz="quarter" idx="4"/>
          </p:nvPr>
        </p:nvSpPr>
        <p:spPr>
          <a:xfrm>
            <a:off x="533400" y="1676400"/>
            <a:ext cx="8458200" cy="4876800"/>
          </a:xfrm>
        </p:spPr>
        <p:txBody>
          <a:bodyPr>
            <a:normAutofit/>
          </a:bodyPr>
          <a:lstStyle/>
          <a:p>
            <a:pPr marL="0" indent="0">
              <a:buNone/>
            </a:pPr>
            <a:r>
              <a:rPr lang="en-US" sz="2800" b="1" dirty="0">
                <a:ln w="1905"/>
                <a:solidFill>
                  <a:schemeClr val="accent4">
                    <a:lumMod val="50000"/>
                  </a:schemeClr>
                </a:solidFill>
                <a:effectLst>
                  <a:innerShdw blurRad="69850" dist="43180" dir="5400000">
                    <a:srgbClr val="000000">
                      <a:alpha val="65000"/>
                    </a:srgbClr>
                  </a:innerShdw>
                </a:effectLst>
              </a:rPr>
              <a:t>1. LEGISLATIVE GUIDANCE</a:t>
            </a:r>
          </a:p>
          <a:p>
            <a:pPr marL="400050" lvl="1" indent="0">
              <a:buNone/>
              <a:defRPr/>
            </a:pPr>
            <a:endParaRPr lang="en-US" sz="2800" kern="0" dirty="0" smtClean="0">
              <a:solidFill>
                <a:prstClr val="black"/>
              </a:solidFill>
            </a:endParaRPr>
          </a:p>
          <a:p>
            <a:pPr marL="857250" lvl="1" indent="-457200">
              <a:buFont typeface="Arial" panose="020B0604020202020204" pitchFamily="34" charset="0"/>
              <a:buChar char="•"/>
              <a:defRPr/>
            </a:pPr>
            <a:r>
              <a:rPr lang="en-US" sz="2800" kern="0" dirty="0" smtClean="0">
                <a:solidFill>
                  <a:prstClr val="black"/>
                </a:solidFill>
              </a:rPr>
              <a:t>Statutory Law  - </a:t>
            </a:r>
            <a:r>
              <a:rPr lang="en-US" kern="0" dirty="0" smtClean="0">
                <a:solidFill>
                  <a:prstClr val="black"/>
                </a:solidFill>
                <a:hlinkClick r:id="rId3"/>
              </a:rPr>
              <a:t>http</a:t>
            </a:r>
            <a:r>
              <a:rPr lang="en-US" kern="0" dirty="0">
                <a:solidFill>
                  <a:prstClr val="black"/>
                </a:solidFill>
                <a:hlinkClick r:id="rId3"/>
              </a:rPr>
              <a:t>://</a:t>
            </a:r>
            <a:r>
              <a:rPr lang="en-US" kern="0" dirty="0" smtClean="0">
                <a:solidFill>
                  <a:prstClr val="black"/>
                </a:solidFill>
                <a:hlinkClick r:id="rId3"/>
              </a:rPr>
              <a:t>thomas.loc.gov</a:t>
            </a:r>
            <a:endParaRPr lang="en-US" kern="0" dirty="0" smtClean="0">
              <a:solidFill>
                <a:prstClr val="black"/>
              </a:solidFill>
            </a:endParaRPr>
          </a:p>
          <a:p>
            <a:pPr lvl="1" indent="-342900">
              <a:buFont typeface="Arial" panose="020B0604020202020204" pitchFamily="34" charset="0"/>
              <a:buChar char="•"/>
              <a:defRPr/>
            </a:pPr>
            <a:endParaRPr lang="en-US" kern="0" dirty="0">
              <a:solidFill>
                <a:prstClr val="black"/>
              </a:solidFill>
            </a:endParaRPr>
          </a:p>
          <a:p>
            <a:pPr marL="857250" lvl="1" indent="-457200">
              <a:buFont typeface="Arial" panose="020B0604020202020204" pitchFamily="34" charset="0"/>
              <a:buChar char="•"/>
              <a:defRPr/>
            </a:pPr>
            <a:r>
              <a:rPr lang="en-US" sz="2800" kern="0" dirty="0">
                <a:solidFill>
                  <a:prstClr val="black"/>
                </a:solidFill>
              </a:rPr>
              <a:t>Small Business Act (Public Law 85-536, as    </a:t>
            </a:r>
            <a:r>
              <a:rPr lang="en-US" sz="2800" kern="0" dirty="0" smtClean="0">
                <a:solidFill>
                  <a:prstClr val="black"/>
                </a:solidFill>
              </a:rPr>
              <a:t>amended) </a:t>
            </a:r>
            <a:r>
              <a:rPr lang="en-US" kern="0" dirty="0" smtClean="0">
                <a:solidFill>
                  <a:prstClr val="black"/>
                </a:solidFill>
                <a:hlinkClick r:id="rId4"/>
              </a:rPr>
              <a:t>http</a:t>
            </a:r>
            <a:r>
              <a:rPr lang="en-US" kern="0" dirty="0">
                <a:solidFill>
                  <a:prstClr val="black"/>
                </a:solidFill>
                <a:hlinkClick r:id="rId4"/>
              </a:rPr>
              <a:t>://</a:t>
            </a:r>
            <a:r>
              <a:rPr lang="en-US" kern="0" dirty="0" smtClean="0">
                <a:solidFill>
                  <a:prstClr val="black"/>
                </a:solidFill>
                <a:hlinkClick r:id="rId4"/>
              </a:rPr>
              <a:t>www.sba.gov/sites/default/files/tool_serv_sbact.pdf</a:t>
            </a:r>
            <a:endParaRPr lang="en-US" b="1" kern="0" dirty="0">
              <a:ln w="12700">
                <a:solidFill>
                  <a:srgbClr val="1F497D">
                    <a:satMod val="155000"/>
                  </a:srgbClr>
                </a:solidFill>
                <a:prstDash val="solid"/>
              </a:ln>
              <a:solidFill>
                <a:srgbClr val="FFCC00"/>
              </a:solidFill>
              <a:effectLst>
                <a:outerShdw blurRad="41275" dist="20320" dir="1800000" algn="tl" rotWithShape="0">
                  <a:srgbClr val="000000">
                    <a:alpha val="40000"/>
                  </a:srgbClr>
                </a:outerShdw>
              </a:effectLst>
            </a:endParaRPr>
          </a:p>
        </p:txBody>
      </p:sp>
      <p:sp>
        <p:nvSpPr>
          <p:cNvPr id="8" name="Slide Number Placeholder 7"/>
          <p:cNvSpPr>
            <a:spLocks noGrp="1"/>
          </p:cNvSpPr>
          <p:nvPr>
            <p:ph type="sldNum" sz="quarter" idx="12"/>
          </p:nvPr>
        </p:nvSpPr>
        <p:spPr/>
        <p:txBody>
          <a:bodyPr/>
          <a:lstStyle/>
          <a:p>
            <a:fld id="{B04635DB-A3F0-4075-815E-840842C9021E}" type="slidenum">
              <a:rPr lang="en-US" smtClean="0"/>
              <a:pPr/>
              <a:t>12</a:t>
            </a:fld>
            <a:endParaRPr lang="en-US"/>
          </a:p>
        </p:txBody>
      </p:sp>
    </p:spTree>
    <p:extLst>
      <p:ext uri="{BB962C8B-B14F-4D97-AF65-F5344CB8AC3E}">
        <p14:creationId xmlns:p14="http://schemas.microsoft.com/office/powerpoint/2010/main" val="426767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t>
            </a:r>
            <a:r>
              <a:rPr lang="en-US" dirty="0" smtClean="0"/>
              <a:t>– </a:t>
            </a:r>
            <a:r>
              <a:rPr lang="en-US" sz="3200" dirty="0" smtClean="0"/>
              <a:t>continued </a:t>
            </a:r>
            <a:endParaRPr lang="en-US" sz="3200" dirty="0"/>
          </a:p>
        </p:txBody>
      </p:sp>
      <p:sp>
        <p:nvSpPr>
          <p:cNvPr id="4" name="Content Placeholder 3"/>
          <p:cNvSpPr>
            <a:spLocks noGrp="1"/>
          </p:cNvSpPr>
          <p:nvPr>
            <p:ph sz="half" idx="2"/>
          </p:nvPr>
        </p:nvSpPr>
        <p:spPr>
          <a:xfrm>
            <a:off x="457200" y="1752600"/>
            <a:ext cx="7848600" cy="4343400"/>
          </a:xfrm>
        </p:spPr>
        <p:txBody>
          <a:bodyPr>
            <a:normAutofit fontScale="92500"/>
          </a:bodyPr>
          <a:lstStyle/>
          <a:p>
            <a:pPr marL="0" lvl="0" indent="0">
              <a:buSzPct val="110000"/>
              <a:buNone/>
              <a:defRPr/>
            </a:pPr>
            <a:r>
              <a:rPr lang="en-US" sz="3000" b="1" dirty="0">
                <a:ln w="1905"/>
                <a:solidFill>
                  <a:schemeClr val="accent4">
                    <a:lumMod val="50000"/>
                  </a:schemeClr>
                </a:solidFill>
                <a:effectLst>
                  <a:innerShdw blurRad="69850" dist="43180" dir="5400000">
                    <a:srgbClr val="000000">
                      <a:alpha val="65000"/>
                    </a:srgbClr>
                  </a:innerShdw>
                </a:effectLst>
              </a:rPr>
              <a:t>2. Regulatory </a:t>
            </a:r>
            <a:r>
              <a:rPr lang="en-US" sz="3000" b="1" dirty="0" smtClean="0">
                <a:ln w="1905"/>
                <a:solidFill>
                  <a:schemeClr val="accent4">
                    <a:lumMod val="50000"/>
                  </a:schemeClr>
                </a:solidFill>
                <a:effectLst>
                  <a:innerShdw blurRad="69850" dist="43180" dir="5400000">
                    <a:srgbClr val="000000">
                      <a:alpha val="65000"/>
                    </a:srgbClr>
                  </a:innerShdw>
                </a:effectLst>
              </a:rPr>
              <a:t>Guidance</a:t>
            </a:r>
          </a:p>
          <a:p>
            <a:pPr lvl="0">
              <a:buSzPct val="110000"/>
              <a:defRPr/>
            </a:pPr>
            <a:r>
              <a:rPr lang="en-US" sz="2200" dirty="0" smtClean="0">
                <a:solidFill>
                  <a:prstClr val="black"/>
                </a:solidFill>
              </a:rPr>
              <a:t>Title </a:t>
            </a:r>
            <a:r>
              <a:rPr lang="en-US" sz="2200" dirty="0">
                <a:solidFill>
                  <a:prstClr val="black"/>
                </a:solidFill>
              </a:rPr>
              <a:t>13 of the United States Code of Federal Regulations (13 CFR)</a:t>
            </a:r>
          </a:p>
          <a:p>
            <a:pPr marL="800100" lvl="1" indent="-342900">
              <a:buSzPct val="90000"/>
              <a:buFont typeface="Wingdings" panose="05000000000000000000" pitchFamily="2" charset="2"/>
              <a:buChar char="Ø"/>
              <a:defRPr/>
            </a:pPr>
            <a:r>
              <a:rPr lang="en-US" sz="2200" dirty="0">
                <a:solidFill>
                  <a:prstClr val="black"/>
                </a:solidFill>
              </a:rPr>
              <a:t>Section 121 – SB Size Regulations</a:t>
            </a:r>
          </a:p>
          <a:p>
            <a:pPr marL="800100" lvl="1" indent="-342900">
              <a:buSzPct val="90000"/>
              <a:buFont typeface="Wingdings" panose="05000000000000000000" pitchFamily="2" charset="2"/>
              <a:buChar char="Ø"/>
              <a:defRPr/>
            </a:pPr>
            <a:r>
              <a:rPr lang="en-US" sz="2200" dirty="0">
                <a:solidFill>
                  <a:prstClr val="black"/>
                </a:solidFill>
              </a:rPr>
              <a:t>Section 124 – 8(a) BD/SDB Programs</a:t>
            </a:r>
          </a:p>
          <a:p>
            <a:pPr marL="800100" lvl="1" indent="-342900">
              <a:buSzPct val="90000"/>
              <a:buFont typeface="Wingdings" panose="05000000000000000000" pitchFamily="2" charset="2"/>
              <a:buChar char="Ø"/>
              <a:defRPr/>
            </a:pPr>
            <a:r>
              <a:rPr lang="en-US" sz="2200" dirty="0">
                <a:solidFill>
                  <a:prstClr val="black"/>
                </a:solidFill>
              </a:rPr>
              <a:t>Section 125 – Subcontracting</a:t>
            </a:r>
          </a:p>
          <a:p>
            <a:pPr marL="800100" lvl="1" indent="-342900">
              <a:buSzPct val="90000"/>
              <a:buFont typeface="Wingdings" panose="05000000000000000000" pitchFamily="2" charset="2"/>
              <a:buChar char="Ø"/>
              <a:defRPr/>
            </a:pPr>
            <a:r>
              <a:rPr lang="en-US" sz="2200" dirty="0">
                <a:solidFill>
                  <a:prstClr val="black"/>
                </a:solidFill>
              </a:rPr>
              <a:t>                      – Limitations on Subcontracting</a:t>
            </a:r>
          </a:p>
          <a:p>
            <a:pPr marL="800100" lvl="1" indent="-342900">
              <a:buSzPct val="90000"/>
              <a:buFont typeface="Wingdings" panose="05000000000000000000" pitchFamily="2" charset="2"/>
              <a:buChar char="Ø"/>
              <a:defRPr/>
            </a:pPr>
            <a:r>
              <a:rPr lang="en-US" sz="2200" dirty="0">
                <a:solidFill>
                  <a:prstClr val="black"/>
                </a:solidFill>
              </a:rPr>
              <a:t>                      – SDVOSB Program</a:t>
            </a:r>
          </a:p>
          <a:p>
            <a:pPr marL="800100" lvl="1" indent="-342900">
              <a:buSzPct val="90000"/>
              <a:buFont typeface="Wingdings" panose="05000000000000000000" pitchFamily="2" charset="2"/>
              <a:buChar char="Ø"/>
              <a:defRPr/>
            </a:pPr>
            <a:r>
              <a:rPr lang="en-US" sz="2200" dirty="0">
                <a:solidFill>
                  <a:prstClr val="black"/>
                </a:solidFill>
              </a:rPr>
              <a:t>Section 126 – </a:t>
            </a:r>
            <a:r>
              <a:rPr lang="en-US" sz="2200" dirty="0" err="1">
                <a:solidFill>
                  <a:prstClr val="black"/>
                </a:solidFill>
              </a:rPr>
              <a:t>HUBZone</a:t>
            </a:r>
            <a:r>
              <a:rPr lang="en-US" sz="2200" dirty="0">
                <a:solidFill>
                  <a:prstClr val="black"/>
                </a:solidFill>
              </a:rPr>
              <a:t> Program</a:t>
            </a:r>
          </a:p>
          <a:p>
            <a:pPr marL="800100" lvl="1" indent="-342900">
              <a:buSzPct val="90000"/>
              <a:buFont typeface="Wingdings" panose="05000000000000000000" pitchFamily="2" charset="2"/>
              <a:buChar char="Ø"/>
              <a:defRPr/>
            </a:pPr>
            <a:r>
              <a:rPr lang="en-US" sz="2200" dirty="0">
                <a:solidFill>
                  <a:prstClr val="black"/>
                </a:solidFill>
              </a:rPr>
              <a:t>Section 127 – WOSB </a:t>
            </a:r>
            <a:r>
              <a:rPr lang="en-US" sz="2200" dirty="0" smtClean="0">
                <a:solidFill>
                  <a:prstClr val="black"/>
                </a:solidFill>
              </a:rPr>
              <a:t>Program (Changes Implemented October 14)</a:t>
            </a:r>
            <a:endParaRPr lang="en-US" sz="2200" dirty="0">
              <a:solidFill>
                <a:prstClr val="black"/>
              </a:solidFill>
            </a:endParaRPr>
          </a:p>
          <a:p>
            <a:pPr marL="800100" lvl="1" indent="-342900">
              <a:buSzPct val="90000"/>
              <a:buFont typeface="Wingdings" panose="05000000000000000000" pitchFamily="2" charset="2"/>
              <a:buChar char="Ø"/>
              <a:defRPr/>
            </a:pPr>
            <a:r>
              <a:rPr lang="en-US" sz="2200" dirty="0">
                <a:solidFill>
                  <a:prstClr val="black"/>
                </a:solidFill>
              </a:rPr>
              <a:t>Section 134 – Appeal Procedures</a:t>
            </a:r>
          </a:p>
          <a:p>
            <a:pPr marL="800100" lvl="1" indent="-342900">
              <a:buSzPct val="90000"/>
              <a:buFont typeface="Wingdings" panose="05000000000000000000" pitchFamily="2" charset="2"/>
              <a:buChar char="Ø"/>
              <a:defRPr/>
            </a:pPr>
            <a:r>
              <a:rPr lang="en-US" sz="2200" dirty="0">
                <a:ln w="12700">
                  <a:solidFill>
                    <a:srgbClr val="1F497D">
                      <a:satMod val="155000"/>
                    </a:srgbClr>
                  </a:solidFill>
                  <a:prstDash val="solid"/>
                </a:ln>
                <a:solidFill>
                  <a:srgbClr val="0000FF"/>
                </a:solidFill>
                <a:hlinkClick r:id="rId3"/>
              </a:rPr>
              <a:t>http://ecfr.gpoaccess.gov</a:t>
            </a:r>
            <a:r>
              <a:rPr lang="en-US" sz="2200" dirty="0">
                <a:ln w="12700">
                  <a:solidFill>
                    <a:srgbClr val="1F497D">
                      <a:satMod val="155000"/>
                    </a:srgbClr>
                  </a:solidFill>
                  <a:prstDash val="solid"/>
                </a:ln>
                <a:solidFill>
                  <a:srgbClr val="0000FF"/>
                </a:solidFill>
              </a:rPr>
              <a:t> </a:t>
            </a:r>
          </a:p>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13</a:t>
            </a:fld>
            <a:endParaRPr lang="en-US"/>
          </a:p>
        </p:txBody>
      </p:sp>
    </p:spTree>
    <p:extLst>
      <p:ext uri="{BB962C8B-B14F-4D97-AF65-F5344CB8AC3E}">
        <p14:creationId xmlns:p14="http://schemas.microsoft.com/office/powerpoint/2010/main" val="68195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 </a:t>
            </a:r>
            <a:r>
              <a:rPr lang="en-US" sz="3200" dirty="0" smtClean="0"/>
              <a:t>continued</a:t>
            </a:r>
            <a:endParaRPr lang="en-US" sz="3200" dirty="0"/>
          </a:p>
        </p:txBody>
      </p:sp>
      <p:sp>
        <p:nvSpPr>
          <p:cNvPr id="4" name="Content Placeholder 3"/>
          <p:cNvSpPr>
            <a:spLocks noGrp="1"/>
          </p:cNvSpPr>
          <p:nvPr>
            <p:ph sz="half" idx="2"/>
          </p:nvPr>
        </p:nvSpPr>
        <p:spPr>
          <a:xfrm>
            <a:off x="457200" y="1752600"/>
            <a:ext cx="7848600" cy="4343400"/>
          </a:xfrm>
        </p:spPr>
        <p:txBody>
          <a:bodyPr>
            <a:normAutofit/>
          </a:bodyPr>
          <a:lstStyle/>
          <a:p>
            <a:pPr marL="0" lvl="0" indent="0">
              <a:buSzPct val="110000"/>
              <a:buNone/>
              <a:defRPr/>
            </a:pPr>
            <a:r>
              <a:rPr lang="en-US" sz="2800" b="1" dirty="0">
                <a:ln w="1905"/>
                <a:solidFill>
                  <a:schemeClr val="accent4">
                    <a:lumMod val="50000"/>
                  </a:schemeClr>
                </a:solidFill>
                <a:effectLst>
                  <a:innerShdw blurRad="69850" dist="43180" dir="5400000">
                    <a:srgbClr val="000000">
                      <a:alpha val="65000"/>
                    </a:srgbClr>
                  </a:innerShdw>
                </a:effectLst>
              </a:rPr>
              <a:t>2. </a:t>
            </a:r>
            <a:r>
              <a:rPr lang="en-US" sz="2800" b="1" dirty="0" smtClean="0">
                <a:ln w="1905"/>
                <a:solidFill>
                  <a:schemeClr val="accent4">
                    <a:lumMod val="50000"/>
                  </a:schemeClr>
                </a:solidFill>
                <a:effectLst>
                  <a:innerShdw blurRad="69850" dist="43180" dir="5400000">
                    <a:srgbClr val="000000">
                      <a:alpha val="65000"/>
                    </a:srgbClr>
                  </a:innerShdw>
                </a:effectLst>
              </a:rPr>
              <a:t>Recent Guidance</a:t>
            </a:r>
          </a:p>
          <a:p>
            <a:pPr lvl="0">
              <a:buSzPct val="110000"/>
              <a:defRPr/>
            </a:pPr>
            <a:r>
              <a:rPr lang="en-US" sz="4000" dirty="0" smtClean="0">
                <a:solidFill>
                  <a:prstClr val="black"/>
                </a:solidFill>
              </a:rPr>
              <a:t> </a:t>
            </a:r>
            <a:r>
              <a:rPr lang="en-US" sz="3600" dirty="0" smtClean="0">
                <a:solidFill>
                  <a:prstClr val="black"/>
                </a:solidFill>
              </a:rPr>
              <a:t>Small Business Jobs Act of 2010</a:t>
            </a:r>
          </a:p>
          <a:p>
            <a:pPr lvl="0">
              <a:buSzPct val="110000"/>
              <a:defRPr/>
            </a:pPr>
            <a:r>
              <a:rPr lang="en-US" sz="3600" dirty="0" smtClean="0">
                <a:solidFill>
                  <a:prstClr val="black"/>
                </a:solidFill>
              </a:rPr>
              <a:t>National Defense Authorization Act of 2013</a:t>
            </a:r>
            <a:endParaRPr lang="en-US" sz="3600" dirty="0">
              <a:solidFill>
                <a:prstClr val="black"/>
              </a:solidFill>
            </a:endParaRPr>
          </a:p>
          <a:p>
            <a:pPr marL="457200" lvl="1" indent="0">
              <a:buSzPct val="90000"/>
              <a:buNone/>
              <a:defRPr/>
            </a:pPr>
            <a:r>
              <a:rPr lang="en-US" sz="2200" dirty="0" smtClean="0">
                <a:ln w="12700">
                  <a:solidFill>
                    <a:srgbClr val="1F497D">
                      <a:satMod val="155000"/>
                    </a:srgbClr>
                  </a:solidFill>
                  <a:prstDash val="solid"/>
                </a:ln>
                <a:solidFill>
                  <a:srgbClr val="0000FF"/>
                </a:solidFill>
              </a:rPr>
              <a:t> </a:t>
            </a:r>
            <a:endParaRPr lang="en-US" sz="2200" dirty="0">
              <a:ln w="12700">
                <a:solidFill>
                  <a:srgbClr val="1F497D">
                    <a:satMod val="155000"/>
                  </a:srgbClr>
                </a:solidFill>
                <a:prstDash val="solid"/>
              </a:ln>
              <a:solidFill>
                <a:srgbClr val="0000FF"/>
              </a:solidFill>
            </a:endParaRPr>
          </a:p>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14</a:t>
            </a:fld>
            <a:endParaRPr lang="en-US"/>
          </a:p>
        </p:txBody>
      </p:sp>
    </p:spTree>
    <p:extLst>
      <p:ext uri="{BB962C8B-B14F-4D97-AF65-F5344CB8AC3E}">
        <p14:creationId xmlns:p14="http://schemas.microsoft.com/office/powerpoint/2010/main" val="3149257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Attention</a:t>
            </a:r>
            <a:endParaRPr lang="en-US" dirty="0"/>
          </a:p>
        </p:txBody>
      </p:sp>
      <p:sp>
        <p:nvSpPr>
          <p:cNvPr id="6" name="Content Placeholder 5"/>
          <p:cNvSpPr>
            <a:spLocks noGrp="1"/>
          </p:cNvSpPr>
          <p:nvPr>
            <p:ph sz="quarter" idx="4"/>
          </p:nvPr>
        </p:nvSpPr>
        <p:spPr>
          <a:xfrm>
            <a:off x="838200" y="1981200"/>
            <a:ext cx="8001000" cy="4343400"/>
          </a:xfrm>
        </p:spPr>
        <p:txBody>
          <a:bodyPr>
            <a:normAutofit/>
          </a:bodyPr>
          <a:lstStyle/>
          <a:p>
            <a:r>
              <a:rPr lang="en-US" dirty="0"/>
              <a:t>Update your company’s information on the SAM &amp; Dynamic Small Business Search</a:t>
            </a:r>
          </a:p>
          <a:p>
            <a:pPr lvl="1"/>
            <a:r>
              <a:rPr lang="en-US" sz="2400" dirty="0" smtClean="0"/>
              <a:t>Ensure core capabilities are clearly illustrated</a:t>
            </a:r>
          </a:p>
          <a:p>
            <a:r>
              <a:rPr lang="en-US" dirty="0" smtClean="0"/>
              <a:t>Respond to RFIs, Sources Sought Notices, RFPs, and RFQs</a:t>
            </a:r>
          </a:p>
          <a:p>
            <a:pPr lvl="1"/>
            <a:r>
              <a:rPr lang="en-US" sz="2400" dirty="0"/>
              <a:t>Follow instructions, </a:t>
            </a:r>
            <a:r>
              <a:rPr lang="en-US" sz="2400" dirty="0" smtClean="0"/>
              <a:t>tailor </a:t>
            </a:r>
            <a:r>
              <a:rPr lang="en-US" sz="2400" dirty="0"/>
              <a:t>responses, </a:t>
            </a:r>
            <a:r>
              <a:rPr lang="en-US" sz="2400" dirty="0" smtClean="0"/>
              <a:t>ensure </a:t>
            </a:r>
            <a:r>
              <a:rPr lang="en-US" sz="2400" dirty="0"/>
              <a:t>Quality</a:t>
            </a:r>
          </a:p>
          <a:p>
            <a:r>
              <a:rPr lang="en-US" dirty="0" smtClean="0"/>
              <a:t>Attend Industry Days and other outreach events</a:t>
            </a:r>
          </a:p>
          <a:p>
            <a:r>
              <a:rPr lang="en-US" dirty="0" smtClean="0"/>
              <a:t>Reach out to business partners for teaming/subcontracting arrangements</a:t>
            </a:r>
          </a:p>
          <a:p>
            <a:r>
              <a:rPr lang="en-US" dirty="0" smtClean="0"/>
              <a:t>Research </a:t>
            </a:r>
            <a:r>
              <a:rPr lang="en-US" dirty="0"/>
              <a:t>– review FBO, Forecasts of Opportunities, etc.</a:t>
            </a:r>
          </a:p>
          <a:p>
            <a:endParaRPr lang="en-US" dirty="0" smtClean="0"/>
          </a:p>
          <a:p>
            <a:endParaRPr lang="en-US" dirty="0" smtClean="0"/>
          </a:p>
        </p:txBody>
      </p:sp>
      <p:sp>
        <p:nvSpPr>
          <p:cNvPr id="7" name="Date Placeholder 6"/>
          <p:cNvSpPr>
            <a:spLocks noGrp="1"/>
          </p:cNvSpPr>
          <p:nvPr>
            <p:ph type="dt" sz="half" idx="10"/>
          </p:nvPr>
        </p:nvSpPr>
        <p:spPr/>
        <p:txBody>
          <a:bodyPr/>
          <a:lstStyle/>
          <a:p>
            <a:r>
              <a:rPr lang="en-US" dirty="0" smtClean="0"/>
              <a:t>October 28, 2015</a:t>
            </a:r>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15</a:t>
            </a:fld>
            <a:endParaRPr lang="en-US"/>
          </a:p>
        </p:txBody>
      </p:sp>
    </p:spTree>
    <p:extLst>
      <p:ext uri="{BB962C8B-B14F-4D97-AF65-F5344CB8AC3E}">
        <p14:creationId xmlns:p14="http://schemas.microsoft.com/office/powerpoint/2010/main" val="3000509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PREPARED WHEN OPPORTUNITY KNOCKS </a:t>
            </a:r>
            <a:endParaRPr lang="en-US" sz="2700" dirty="0"/>
          </a:p>
        </p:txBody>
      </p:sp>
      <p:sp>
        <p:nvSpPr>
          <p:cNvPr id="5" name="Text Placeholder 4"/>
          <p:cNvSpPr>
            <a:spLocks noGrp="1"/>
          </p:cNvSpPr>
          <p:nvPr>
            <p:ph type="body" sz="quarter" idx="3"/>
          </p:nvPr>
        </p:nvSpPr>
        <p:spPr>
          <a:xfrm>
            <a:off x="1295400" y="1600200"/>
            <a:ext cx="7239000" cy="4572000"/>
          </a:xfrm>
        </p:spPr>
        <p:txBody>
          <a:bodyPr>
            <a:normAutofit fontScale="32500" lnSpcReduction="20000"/>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5100" dirty="0" smtClean="0"/>
          </a:p>
          <a:p>
            <a:pPr marL="342900" indent="-342900">
              <a:buFont typeface="Arial" panose="020B0604020202020204" pitchFamily="34" charset="0"/>
              <a:buChar char="•"/>
            </a:pPr>
            <a:r>
              <a:rPr lang="en-US" sz="5100" dirty="0" smtClean="0"/>
              <a:t>Be accessible</a:t>
            </a:r>
          </a:p>
          <a:p>
            <a:pPr marL="800100" lvl="1" indent="-342900">
              <a:buFont typeface="Arial" panose="020B0604020202020204" pitchFamily="34" charset="0"/>
              <a:buChar char="•"/>
            </a:pPr>
            <a:r>
              <a:rPr lang="en-US" sz="5100" b="0" dirty="0" smtClean="0"/>
              <a:t>GSA Schedule, IDIQ contracts, GWACs. </a:t>
            </a:r>
          </a:p>
          <a:p>
            <a:pPr marL="342900" indent="-342900">
              <a:buFont typeface="Arial" panose="020B0604020202020204" pitchFamily="34" charset="0"/>
              <a:buChar char="•"/>
            </a:pPr>
            <a:r>
              <a:rPr lang="en-US" sz="5100" dirty="0" smtClean="0"/>
              <a:t>Understand Customer’s Needs</a:t>
            </a:r>
          </a:p>
          <a:p>
            <a:pPr marL="800100" lvl="1" indent="-342900">
              <a:buFont typeface="Arial" panose="020B0604020202020204" pitchFamily="34" charset="0"/>
              <a:buChar char="•"/>
            </a:pPr>
            <a:r>
              <a:rPr lang="en-US" sz="5100" b="0" dirty="0" smtClean="0"/>
              <a:t>Performance Requirements –</a:t>
            </a:r>
          </a:p>
          <a:p>
            <a:pPr marL="1257300" lvl="2" indent="-342900">
              <a:buFont typeface="Arial" panose="020B0604020202020204" pitchFamily="34" charset="0"/>
              <a:buChar char="•"/>
            </a:pPr>
            <a:r>
              <a:rPr lang="en-US" sz="4900" b="0" dirty="0" smtClean="0"/>
              <a:t>Thoroughly review Solicitation and respond accordingly	</a:t>
            </a:r>
          </a:p>
          <a:p>
            <a:pPr marL="800100" lvl="1" indent="-342900">
              <a:buFont typeface="Arial" panose="020B0604020202020204" pitchFamily="34" charset="0"/>
              <a:buChar char="•"/>
            </a:pPr>
            <a:r>
              <a:rPr lang="en-US" sz="5100" b="0" dirty="0" smtClean="0"/>
              <a:t>Understand Constraints – </a:t>
            </a:r>
          </a:p>
          <a:p>
            <a:pPr marL="1257300" lvl="2" indent="-342900">
              <a:buFont typeface="Arial" panose="020B0604020202020204" pitchFamily="34" charset="0"/>
              <a:buChar char="•"/>
            </a:pPr>
            <a:r>
              <a:rPr lang="en-US" sz="4900" b="0" dirty="0" smtClean="0"/>
              <a:t>IT Security, (e.g. Authority to Operate, CMMI Certifications, ISO 9000…)</a:t>
            </a:r>
          </a:p>
          <a:p>
            <a:pPr marL="1257300" lvl="2" indent="-342900">
              <a:buFont typeface="Arial" panose="020B0604020202020204" pitchFamily="34" charset="0"/>
              <a:buChar char="•"/>
            </a:pPr>
            <a:r>
              <a:rPr lang="en-US" sz="4900" b="0" dirty="0" smtClean="0"/>
              <a:t>Accounting System Adequacy</a:t>
            </a:r>
          </a:p>
          <a:p>
            <a:pPr marL="1257300" lvl="2" indent="-342900">
              <a:buFont typeface="Arial" panose="020B0604020202020204" pitchFamily="34" charset="0"/>
              <a:buChar char="•"/>
            </a:pPr>
            <a:r>
              <a:rPr lang="en-US" sz="4900" b="0" dirty="0" smtClean="0"/>
              <a:t>Do your core competencies align with the requirement? – Can you meet the need?</a:t>
            </a:r>
          </a:p>
          <a:p>
            <a:pPr marL="342900" indent="-342900">
              <a:buFont typeface="Arial" panose="020B0604020202020204" pitchFamily="34" charset="0"/>
              <a:buChar char="•"/>
            </a:pPr>
            <a:r>
              <a:rPr lang="en-US" sz="5500" dirty="0" smtClean="0"/>
              <a:t>Consider subcontracting opportunities….</a:t>
            </a:r>
          </a:p>
          <a:p>
            <a:endParaRPr lang="en-US" sz="5700" b="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16</a:t>
            </a:fld>
            <a:endParaRPr lang="en-US"/>
          </a:p>
        </p:txBody>
      </p:sp>
    </p:spTree>
    <p:extLst>
      <p:ext uri="{BB962C8B-B14F-4D97-AF65-F5344CB8AC3E}">
        <p14:creationId xmlns:p14="http://schemas.microsoft.com/office/powerpoint/2010/main" val="1679825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17</a:t>
            </a:fld>
            <a:endParaRPr lang="en-US"/>
          </a:p>
        </p:txBody>
      </p:sp>
      <p:sp>
        <p:nvSpPr>
          <p:cNvPr id="4" name="Title 3"/>
          <p:cNvSpPr>
            <a:spLocks noGrp="1"/>
          </p:cNvSpPr>
          <p:nvPr>
            <p:ph type="title"/>
          </p:nvPr>
        </p:nvSpPr>
        <p:spPr/>
        <p:txBody>
          <a:bodyPr>
            <a:normAutofit fontScale="90000"/>
          </a:bodyPr>
          <a:lstStyle/>
          <a:p>
            <a:r>
              <a:rPr lang="en-US" dirty="0" smtClean="0"/>
              <a:t>CMS’s FY 2015* Small Business Subcontracting Goals</a:t>
            </a:r>
            <a:endParaRPr lang="en-US" dirty="0"/>
          </a:p>
        </p:txBody>
      </p:sp>
      <p:graphicFrame>
        <p:nvGraphicFramePr>
          <p:cNvPr id="6" name="Table 5" title="FY 15 Small Business Subcontracting Goals Table"/>
          <p:cNvGraphicFramePr>
            <a:graphicFrameLocks noGrp="1"/>
          </p:cNvGraphicFramePr>
          <p:nvPr>
            <p:extLst>
              <p:ext uri="{D42A27DB-BD31-4B8C-83A1-F6EECF244321}">
                <p14:modId xmlns:p14="http://schemas.microsoft.com/office/powerpoint/2010/main" val="647363361"/>
              </p:ext>
            </p:extLst>
          </p:nvPr>
        </p:nvGraphicFramePr>
        <p:xfrm>
          <a:off x="1219200" y="2031524"/>
          <a:ext cx="6324600" cy="2865120"/>
        </p:xfrm>
        <a:graphic>
          <a:graphicData uri="http://schemas.openxmlformats.org/drawingml/2006/table">
            <a:tbl>
              <a:tblPr firstRow="1" bandRow="1">
                <a:tableStyleId>{22838BEF-8BB2-4498-84A7-C5851F593DF1}</a:tableStyleId>
              </a:tblPr>
              <a:tblGrid>
                <a:gridCol w="4419600"/>
                <a:gridCol w="1905000"/>
              </a:tblGrid>
              <a:tr h="370840">
                <a:tc>
                  <a:txBody>
                    <a:bodyPr/>
                    <a:lstStyle/>
                    <a:p>
                      <a:r>
                        <a:rPr lang="en-US" dirty="0" smtClean="0"/>
                        <a:t>Small Business</a:t>
                      </a:r>
                      <a:r>
                        <a:rPr lang="en-US" baseline="0" dirty="0" smtClean="0"/>
                        <a:t> Category</a:t>
                      </a:r>
                      <a:endParaRPr lang="en-US" dirty="0"/>
                    </a:p>
                  </a:txBody>
                  <a:tcPr/>
                </a:tc>
                <a:tc>
                  <a:txBody>
                    <a:bodyPr/>
                    <a:lstStyle/>
                    <a:p>
                      <a:r>
                        <a:rPr lang="en-US" dirty="0" smtClean="0"/>
                        <a:t>Goal </a:t>
                      </a:r>
                      <a:endParaRPr lang="en-US" dirty="0"/>
                    </a:p>
                  </a:txBody>
                  <a:tcPr/>
                </a:tc>
              </a:tr>
              <a:tr h="370840">
                <a:tc>
                  <a:txBody>
                    <a:bodyPr/>
                    <a:lstStyle/>
                    <a:p>
                      <a:r>
                        <a:rPr lang="en-US" dirty="0" smtClean="0"/>
                        <a:t>Small Businesses</a:t>
                      </a:r>
                      <a:endParaRPr lang="en-US" dirty="0"/>
                    </a:p>
                  </a:txBody>
                  <a:tcPr/>
                </a:tc>
                <a:tc>
                  <a:txBody>
                    <a:bodyPr/>
                    <a:lstStyle/>
                    <a:p>
                      <a:r>
                        <a:rPr lang="en-US" dirty="0" smtClean="0"/>
                        <a:t>33%</a:t>
                      </a:r>
                      <a:endParaRPr lang="en-US" dirty="0"/>
                    </a:p>
                  </a:txBody>
                  <a:tcPr/>
                </a:tc>
              </a:tr>
              <a:tr h="370840">
                <a:tc>
                  <a:txBody>
                    <a:bodyPr/>
                    <a:lstStyle/>
                    <a:p>
                      <a:r>
                        <a:rPr lang="en-US" dirty="0" smtClean="0"/>
                        <a:t>Small Disadvantaged Businesses</a:t>
                      </a:r>
                      <a:endParaRPr lang="en-US" dirty="0"/>
                    </a:p>
                  </a:txBody>
                  <a:tcPr/>
                </a:tc>
                <a:tc>
                  <a:txBody>
                    <a:bodyPr/>
                    <a:lstStyle/>
                    <a:p>
                      <a:r>
                        <a:rPr lang="en-US" dirty="0" smtClean="0"/>
                        <a:t>5%</a:t>
                      </a:r>
                      <a:endParaRPr lang="en-US" dirty="0"/>
                    </a:p>
                  </a:txBody>
                  <a:tcPr/>
                </a:tc>
              </a:tr>
              <a:tr h="370840">
                <a:tc>
                  <a:txBody>
                    <a:bodyPr/>
                    <a:lstStyle/>
                    <a:p>
                      <a:r>
                        <a:rPr lang="en-US" dirty="0" smtClean="0"/>
                        <a:t>Women-owned</a:t>
                      </a:r>
                      <a:r>
                        <a:rPr lang="en-US" baseline="0" dirty="0" smtClean="0"/>
                        <a:t> Small Businesses</a:t>
                      </a:r>
                      <a:endParaRPr lang="en-US" dirty="0"/>
                    </a:p>
                  </a:txBody>
                  <a:tcPr/>
                </a:tc>
                <a:tc>
                  <a:txBody>
                    <a:bodyPr/>
                    <a:lstStyle/>
                    <a:p>
                      <a:r>
                        <a:rPr lang="en-US" dirty="0" smtClean="0"/>
                        <a:t>5%</a:t>
                      </a:r>
                      <a:endParaRPr lang="en-US" dirty="0"/>
                    </a:p>
                  </a:txBody>
                  <a:tcPr/>
                </a:tc>
              </a:tr>
              <a:tr h="370840">
                <a:tc>
                  <a:txBody>
                    <a:bodyPr/>
                    <a:lstStyle/>
                    <a:p>
                      <a:r>
                        <a:rPr lang="en-US" dirty="0" err="1" smtClean="0"/>
                        <a:t>HubZone</a:t>
                      </a:r>
                      <a:r>
                        <a:rPr lang="en-US" baseline="0" dirty="0" smtClean="0"/>
                        <a:t> Small Businesses</a:t>
                      </a:r>
                      <a:endParaRPr lang="en-US" dirty="0"/>
                    </a:p>
                  </a:txBody>
                  <a:tcPr/>
                </a:tc>
                <a:tc>
                  <a:txBody>
                    <a:bodyPr/>
                    <a:lstStyle/>
                    <a:p>
                      <a:r>
                        <a:rPr lang="en-US" dirty="0" smtClean="0"/>
                        <a:t>3%</a:t>
                      </a:r>
                      <a:endParaRPr lang="en-US" dirty="0"/>
                    </a:p>
                  </a:txBody>
                  <a:tcPr/>
                </a:tc>
              </a:tr>
              <a:tr h="370840">
                <a:tc>
                  <a:txBody>
                    <a:bodyPr/>
                    <a:lstStyle/>
                    <a:p>
                      <a:r>
                        <a:rPr lang="en-US" dirty="0" smtClean="0"/>
                        <a:t>Veteran Owned Small Business</a:t>
                      </a:r>
                      <a:endParaRPr lang="en-US" dirty="0"/>
                    </a:p>
                  </a:txBody>
                  <a:tcPr/>
                </a:tc>
                <a:tc>
                  <a:txBody>
                    <a:bodyPr/>
                    <a:lstStyle/>
                    <a:p>
                      <a:r>
                        <a:rPr lang="en-US" dirty="0" smtClean="0"/>
                        <a:t>3%</a:t>
                      </a:r>
                      <a:endParaRPr lang="en-US" dirty="0"/>
                    </a:p>
                  </a:txBody>
                  <a:tcPr/>
                </a:tc>
              </a:tr>
              <a:tr h="370840">
                <a:tc>
                  <a:txBody>
                    <a:bodyPr/>
                    <a:lstStyle/>
                    <a:p>
                      <a:r>
                        <a:rPr lang="en-US" dirty="0" smtClean="0"/>
                        <a:t>Service</a:t>
                      </a:r>
                      <a:r>
                        <a:rPr lang="en-US" baseline="0" dirty="0" smtClean="0"/>
                        <a:t> Disabled Veteran Owned Small Business</a:t>
                      </a:r>
                      <a:endParaRPr lang="en-US" dirty="0"/>
                    </a:p>
                  </a:txBody>
                  <a:tcPr/>
                </a:tc>
                <a:tc>
                  <a:txBody>
                    <a:bodyPr/>
                    <a:lstStyle/>
                    <a:p>
                      <a:r>
                        <a:rPr lang="en-US" dirty="0" smtClean="0"/>
                        <a:t>3%</a:t>
                      </a:r>
                      <a:endParaRPr lang="en-US" dirty="0"/>
                    </a:p>
                  </a:txBody>
                  <a:tcPr/>
                </a:tc>
              </a:tr>
            </a:tbl>
          </a:graphicData>
        </a:graphic>
      </p:graphicFrame>
      <p:sp>
        <p:nvSpPr>
          <p:cNvPr id="7" name="TextBox 6"/>
          <p:cNvSpPr txBox="1"/>
          <p:nvPr/>
        </p:nvSpPr>
        <p:spPr>
          <a:xfrm>
            <a:off x="1447800" y="4737100"/>
            <a:ext cx="5943600" cy="646331"/>
          </a:xfrm>
          <a:prstGeom prst="rect">
            <a:avLst/>
          </a:prstGeom>
          <a:noFill/>
        </p:spPr>
        <p:txBody>
          <a:bodyPr wrap="square" rtlCol="0">
            <a:spAutoFit/>
          </a:bodyPr>
          <a:lstStyle/>
          <a:p>
            <a:endParaRPr lang="en-US" dirty="0" smtClean="0"/>
          </a:p>
          <a:p>
            <a:r>
              <a:rPr lang="en-US" dirty="0" smtClean="0"/>
              <a:t>*  FY 16 Goals are not finalized</a:t>
            </a:r>
          </a:p>
        </p:txBody>
      </p:sp>
    </p:spTree>
    <p:extLst>
      <p:ext uri="{BB962C8B-B14F-4D97-AF65-F5344CB8AC3E}">
        <p14:creationId xmlns:p14="http://schemas.microsoft.com/office/powerpoint/2010/main" val="3679153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Business Sub-Contracting </a:t>
            </a:r>
            <a:endParaRPr lang="en-US" dirty="0"/>
          </a:p>
        </p:txBody>
      </p:sp>
      <p:sp>
        <p:nvSpPr>
          <p:cNvPr id="6" name="Content Placeholder 5"/>
          <p:cNvSpPr>
            <a:spLocks noGrp="1"/>
          </p:cNvSpPr>
          <p:nvPr>
            <p:ph sz="quarter" idx="4"/>
          </p:nvPr>
        </p:nvSpPr>
        <p:spPr>
          <a:xfrm>
            <a:off x="609601" y="1905000"/>
            <a:ext cx="8077200" cy="4191000"/>
          </a:xfrm>
        </p:spPr>
        <p:txBody>
          <a:bodyPr/>
          <a:lstStyle/>
          <a:p>
            <a:r>
              <a:rPr lang="en-US" dirty="0" smtClean="0"/>
              <a:t>Where to Look for Subcontracting Opportunities</a:t>
            </a:r>
          </a:p>
          <a:p>
            <a:pPr lvl="1"/>
            <a:r>
              <a:rPr lang="en-US" dirty="0"/>
              <a:t>SBA Web site: </a:t>
            </a:r>
            <a:r>
              <a:rPr lang="en-US" dirty="0">
                <a:solidFill>
                  <a:srgbClr val="084A9C"/>
                </a:solidFill>
                <a:hlinkClick r:id="rId3"/>
              </a:rPr>
              <a:t>sba.gov/category/navigation-structure/contracting/contracting-opportunities/sub-contracting</a:t>
            </a:r>
            <a:endParaRPr lang="en-US" dirty="0">
              <a:solidFill>
                <a:srgbClr val="084A9C"/>
              </a:solidFill>
            </a:endParaRPr>
          </a:p>
          <a:p>
            <a:pPr lvl="1"/>
            <a:r>
              <a:rPr lang="en-US" dirty="0"/>
              <a:t>SUB-Net</a:t>
            </a:r>
          </a:p>
          <a:p>
            <a:pPr lvl="1"/>
            <a:r>
              <a:rPr lang="en-US" dirty="0"/>
              <a:t>Subcontracting Opportunities Directory</a:t>
            </a:r>
          </a:p>
          <a:p>
            <a:pPr lvl="1"/>
            <a:r>
              <a:rPr lang="en-US" dirty="0" smtClean="0"/>
              <a:t>Contact prime contractors</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18</a:t>
            </a:fld>
            <a:endParaRPr lang="en-US"/>
          </a:p>
        </p:txBody>
      </p:sp>
    </p:spTree>
    <p:extLst>
      <p:ext uri="{BB962C8B-B14F-4D97-AF65-F5344CB8AC3E}">
        <p14:creationId xmlns:p14="http://schemas.microsoft.com/office/powerpoint/2010/main" val="862195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Sub-Contracting Requirements</a:t>
            </a:r>
            <a:endParaRPr lang="en-US" dirty="0"/>
          </a:p>
        </p:txBody>
      </p:sp>
      <p:sp>
        <p:nvSpPr>
          <p:cNvPr id="6" name="Content Placeholder 5"/>
          <p:cNvSpPr>
            <a:spLocks noGrp="1"/>
          </p:cNvSpPr>
          <p:nvPr>
            <p:ph sz="quarter" idx="4"/>
          </p:nvPr>
        </p:nvSpPr>
        <p:spPr>
          <a:xfrm>
            <a:off x="609601" y="1905000"/>
            <a:ext cx="8077200" cy="4191000"/>
          </a:xfrm>
        </p:spPr>
        <p:txBody>
          <a:bodyPr/>
          <a:lstStyle/>
          <a:p>
            <a:r>
              <a:rPr lang="en-US" dirty="0" smtClean="0"/>
              <a:t>FAR 19.702 – The Small Business Subcontracting Program –</a:t>
            </a:r>
          </a:p>
          <a:p>
            <a:pPr marL="457200" lvl="1" indent="0">
              <a:buNone/>
            </a:pPr>
            <a:r>
              <a:rPr lang="en-US" dirty="0"/>
              <a:t>	</a:t>
            </a:r>
            <a:r>
              <a:rPr lang="en-US" dirty="0" smtClean="0"/>
              <a:t>	    </a:t>
            </a:r>
            <a:r>
              <a:rPr lang="en-US" sz="2400" dirty="0" smtClean="0"/>
              <a:t>Statutory Requirements</a:t>
            </a:r>
          </a:p>
          <a:p>
            <a:pPr lvl="1"/>
            <a:r>
              <a:rPr lang="en-US" dirty="0" smtClean="0"/>
              <a:t>Any contractor receiving a contract for more than the simplified acquisition threshold must agree in the contract that small businesses (includes all socio-economic categories) will have the maximum practicable opportunity to participate in contract performance consistent with its efficient performance.</a:t>
            </a:r>
          </a:p>
          <a:p>
            <a:pPr lvl="1"/>
            <a:r>
              <a:rPr lang="en-US" dirty="0" smtClean="0"/>
              <a:t>In negotiated acquisitions, each solicitation of offers to perform a contract expected to exceed $700,000 ($1.5M for construction)  that has subcontracting possibilities requires awardee to submit a subcontracting plan.</a:t>
            </a:r>
          </a:p>
          <a:p>
            <a:pPr lvl="1"/>
            <a:r>
              <a:rPr lang="en-US" dirty="0" smtClean="0"/>
              <a:t>See FAR 19.704 – Subcontracting plan requirements</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19</a:t>
            </a:fld>
            <a:endParaRPr lang="en-US"/>
          </a:p>
        </p:txBody>
      </p:sp>
    </p:spTree>
    <p:extLst>
      <p:ext uri="{BB962C8B-B14F-4D97-AF65-F5344CB8AC3E}">
        <p14:creationId xmlns:p14="http://schemas.microsoft.com/office/powerpoint/2010/main" val="51864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4635DB-A3F0-4075-815E-840842C9021E}" type="slidenum">
              <a:rPr lang="en-US" smtClean="0"/>
              <a:pPr/>
              <a:t>2</a:t>
            </a:fld>
            <a:endParaRPr lang="en-US"/>
          </a:p>
        </p:txBody>
      </p:sp>
      <p:sp>
        <p:nvSpPr>
          <p:cNvPr id="4" name="Content Placeholder 3"/>
          <p:cNvSpPr>
            <a:spLocks noGrp="1"/>
          </p:cNvSpPr>
          <p:nvPr>
            <p:ph idx="1"/>
          </p:nvPr>
        </p:nvSpPr>
        <p:spPr/>
        <p:txBody>
          <a:bodyPr/>
          <a:lstStyle/>
          <a:p>
            <a:r>
              <a:rPr lang="en-US" dirty="0"/>
              <a:t>FAR 19.201(a) – It is the policy of the Gov’t to provide maximum practicable opportunities in it acquisitions to small business, veteran owned small business, service-disabled veteran-owned small business, HUBzone small business, small disadvantaged business, and women-owned small business concerns.  Such concerns must also have maximum practicable opportunity to participate as subcontractors.</a:t>
            </a:r>
          </a:p>
          <a:p>
            <a:endParaRPr lang="en-US" dirty="0"/>
          </a:p>
        </p:txBody>
      </p:sp>
      <p:sp>
        <p:nvSpPr>
          <p:cNvPr id="5" name="Title 4"/>
          <p:cNvSpPr>
            <a:spLocks noGrp="1"/>
          </p:cNvSpPr>
          <p:nvPr>
            <p:ph type="title"/>
          </p:nvPr>
        </p:nvSpPr>
        <p:spPr/>
        <p:txBody>
          <a:bodyPr/>
          <a:lstStyle/>
          <a:p>
            <a:r>
              <a:rPr lang="en-US" dirty="0"/>
              <a:t>FAR Requirements </a:t>
            </a:r>
          </a:p>
        </p:txBody>
      </p:sp>
    </p:spTree>
    <p:extLst>
      <p:ext uri="{BB962C8B-B14F-4D97-AF65-F5344CB8AC3E}">
        <p14:creationId xmlns:p14="http://schemas.microsoft.com/office/powerpoint/2010/main" val="1015171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Sub-Contracting </a:t>
            </a:r>
            <a:r>
              <a:rPr lang="en-US" dirty="0" smtClean="0"/>
              <a:t>Requirements</a:t>
            </a:r>
            <a:br>
              <a:rPr lang="en-US" dirty="0" smtClean="0"/>
            </a:br>
            <a:r>
              <a:rPr lang="en-US" sz="2200" dirty="0" smtClean="0"/>
              <a:t>(continued)</a:t>
            </a:r>
            <a:endParaRPr lang="en-US" sz="2200" dirty="0"/>
          </a:p>
        </p:txBody>
      </p:sp>
      <p:sp>
        <p:nvSpPr>
          <p:cNvPr id="6" name="Content Placeholder 5"/>
          <p:cNvSpPr>
            <a:spLocks noGrp="1"/>
          </p:cNvSpPr>
          <p:nvPr>
            <p:ph sz="quarter" idx="4"/>
          </p:nvPr>
        </p:nvSpPr>
        <p:spPr>
          <a:xfrm>
            <a:off x="457200" y="2057400"/>
            <a:ext cx="8305800" cy="4267200"/>
          </a:xfrm>
        </p:spPr>
        <p:txBody>
          <a:bodyPr>
            <a:normAutofit lnSpcReduction="10000"/>
          </a:bodyPr>
          <a:lstStyle/>
          <a:p>
            <a:r>
              <a:rPr lang="en-US" sz="3200" dirty="0" smtClean="0"/>
              <a:t>FAR 19.705-5 Awards involving subcontracting plans</a:t>
            </a:r>
            <a:r>
              <a:rPr lang="en-US" dirty="0" smtClean="0"/>
              <a:t> </a:t>
            </a:r>
          </a:p>
          <a:p>
            <a:pPr lvl="1"/>
            <a:r>
              <a:rPr lang="en-US" sz="2800" dirty="0" smtClean="0"/>
              <a:t>Contracting Officer must</a:t>
            </a:r>
          </a:p>
          <a:p>
            <a:pPr lvl="2"/>
            <a:r>
              <a:rPr lang="en-US" sz="2800" dirty="0" smtClean="0"/>
              <a:t>Assure that a subcontracting plan is submitted when required;</a:t>
            </a:r>
          </a:p>
          <a:p>
            <a:pPr lvl="2"/>
            <a:r>
              <a:rPr lang="en-US" sz="2800" dirty="0" smtClean="0"/>
              <a:t> Ensure an acceptable plan is incorporated into and made a material part of the contract;</a:t>
            </a:r>
          </a:p>
          <a:p>
            <a:pPr lvl="2"/>
            <a:r>
              <a:rPr lang="en-US" sz="2800" dirty="0" smtClean="0"/>
              <a:t>Obtain Small Business Specialist’s and SBA PCR’s concurrence with plan.</a:t>
            </a:r>
          </a:p>
          <a:p>
            <a:pPr lvl="2"/>
            <a:endParaRPr lang="en-US" dirty="0" smtClean="0"/>
          </a:p>
          <a:p>
            <a:pPr marL="457200" lvl="1" indent="0">
              <a:buNone/>
            </a:pPr>
            <a:endParaRPr lang="en-US" dirty="0"/>
          </a:p>
          <a:p>
            <a:pPr marL="457200" lvl="1" indent="0">
              <a:buNone/>
            </a:pP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20</a:t>
            </a:fld>
            <a:endParaRPr lang="en-US"/>
          </a:p>
        </p:txBody>
      </p:sp>
    </p:spTree>
    <p:extLst>
      <p:ext uri="{BB962C8B-B14F-4D97-AF65-F5344CB8AC3E}">
        <p14:creationId xmlns:p14="http://schemas.microsoft.com/office/powerpoint/2010/main" val="119368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8962"/>
          </a:xfrm>
        </p:spPr>
        <p:txBody>
          <a:bodyPr>
            <a:normAutofit/>
          </a:bodyPr>
          <a:lstStyle/>
          <a:p>
            <a:r>
              <a:rPr lang="en-US" dirty="0" smtClean="0"/>
              <a:t>Accountability for Meeting Small Business Subcontracting Goals</a:t>
            </a:r>
            <a:br>
              <a:rPr lang="en-US" dirty="0" smtClean="0"/>
            </a:br>
            <a:endParaRPr lang="en-US" sz="2200" dirty="0"/>
          </a:p>
        </p:txBody>
      </p:sp>
      <p:sp>
        <p:nvSpPr>
          <p:cNvPr id="6" name="Content Placeholder 5"/>
          <p:cNvSpPr>
            <a:spLocks noGrp="1"/>
          </p:cNvSpPr>
          <p:nvPr>
            <p:ph sz="quarter" idx="4"/>
          </p:nvPr>
        </p:nvSpPr>
        <p:spPr>
          <a:xfrm>
            <a:off x="457200" y="2057400"/>
            <a:ext cx="8305800" cy="4267200"/>
          </a:xfrm>
        </p:spPr>
        <p:txBody>
          <a:bodyPr>
            <a:normAutofit/>
          </a:bodyPr>
          <a:lstStyle/>
          <a:p>
            <a:pPr lvl="1">
              <a:buFont typeface="Wingdings" panose="05000000000000000000" pitchFamily="2" charset="2"/>
              <a:buChar char="§"/>
            </a:pPr>
            <a:r>
              <a:rPr lang="en-US" dirty="0" smtClean="0"/>
              <a:t>Submission </a:t>
            </a:r>
            <a:r>
              <a:rPr lang="en-US" dirty="0"/>
              <a:t>of individual subcontract reports (ISR) via the electronic subcontracting reporting system (</a:t>
            </a:r>
            <a:r>
              <a:rPr lang="en-US" dirty="0" err="1"/>
              <a:t>eSRS</a:t>
            </a:r>
            <a:r>
              <a:rPr lang="en-US" dirty="0"/>
              <a:t>) </a:t>
            </a:r>
          </a:p>
          <a:p>
            <a:pPr lvl="1">
              <a:buFont typeface="Wingdings" panose="05000000000000000000" pitchFamily="2" charset="2"/>
              <a:buChar char="§"/>
            </a:pPr>
            <a:r>
              <a:rPr lang="en-US" dirty="0" smtClean="0"/>
              <a:t>Annual Performance Evaluations via the Contractor Performance Assessment Rating System (CPARS)</a:t>
            </a:r>
          </a:p>
          <a:p>
            <a:pPr lvl="1">
              <a:buFont typeface="Wingdings" panose="05000000000000000000" pitchFamily="2" charset="2"/>
              <a:buChar char="§"/>
            </a:pPr>
            <a:r>
              <a:rPr lang="en-US" dirty="0" smtClean="0"/>
              <a:t>Past Performance Evaluation as an evaluation factor in competitive acquisitions</a:t>
            </a:r>
          </a:p>
          <a:p>
            <a:pPr lvl="2"/>
            <a:endParaRPr lang="en-US" dirty="0" smtClean="0"/>
          </a:p>
          <a:p>
            <a:pPr marL="457200" lvl="1" indent="0">
              <a:buNone/>
            </a:pPr>
            <a:endParaRPr lang="en-US" dirty="0"/>
          </a:p>
          <a:p>
            <a:pPr marL="457200" lvl="1" indent="0">
              <a:buNone/>
            </a:pPr>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21</a:t>
            </a:fld>
            <a:endParaRPr lang="en-US"/>
          </a:p>
        </p:txBody>
      </p:sp>
    </p:spTree>
    <p:extLst>
      <p:ext uri="{BB962C8B-B14F-4D97-AF65-F5344CB8AC3E}">
        <p14:creationId xmlns:p14="http://schemas.microsoft.com/office/powerpoint/2010/main" val="2816560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8962"/>
          </a:xfrm>
        </p:spPr>
        <p:txBody>
          <a:bodyPr>
            <a:normAutofit/>
          </a:bodyPr>
          <a:lstStyle/>
          <a:p>
            <a:r>
              <a:rPr lang="en-US" dirty="0" smtClean="0"/>
              <a:t>Evaluating Small Business Utilization</a:t>
            </a:r>
            <a:br>
              <a:rPr lang="en-US" dirty="0" smtClean="0"/>
            </a:br>
            <a:endParaRPr lang="en-US" sz="2200" dirty="0"/>
          </a:p>
        </p:txBody>
      </p:sp>
      <p:sp>
        <p:nvSpPr>
          <p:cNvPr id="6" name="Content Placeholder 5"/>
          <p:cNvSpPr>
            <a:spLocks noGrp="1"/>
          </p:cNvSpPr>
          <p:nvPr>
            <p:ph sz="quarter" idx="4"/>
          </p:nvPr>
        </p:nvSpPr>
        <p:spPr>
          <a:xfrm>
            <a:off x="457200" y="2057400"/>
            <a:ext cx="8305800" cy="4267200"/>
          </a:xfrm>
        </p:spPr>
        <p:txBody>
          <a:bodyPr>
            <a:normAutofit/>
          </a:bodyPr>
          <a:lstStyle/>
          <a:p>
            <a:r>
              <a:rPr lang="en-US" sz="3200" dirty="0" smtClean="0"/>
              <a:t>Annual performance evaluations factors include – utilization of small business</a:t>
            </a:r>
          </a:p>
          <a:p>
            <a:pPr lvl="1"/>
            <a:r>
              <a:rPr lang="en-US" sz="3200" dirty="0" smtClean="0"/>
              <a:t>Contracting Officer must assess an adjectival rating and support with narrative</a:t>
            </a:r>
          </a:p>
          <a:p>
            <a:pPr lvl="1"/>
            <a:r>
              <a:rPr lang="en-US" sz="3200" dirty="0" smtClean="0"/>
              <a:t>Definitions for adjectival ratings found in FAR 14.503 – Table 42-2</a:t>
            </a:r>
          </a:p>
          <a:p>
            <a:pPr lvl="1"/>
            <a:endParaRPr lang="en-US" dirty="0" smtClean="0"/>
          </a:p>
          <a:p>
            <a:pPr lvl="2"/>
            <a:endParaRPr lang="en-US" dirty="0" smtClean="0"/>
          </a:p>
          <a:p>
            <a:pPr marL="457200" lvl="1" indent="0">
              <a:buNone/>
            </a:pPr>
            <a:endParaRPr lang="en-US" dirty="0"/>
          </a:p>
          <a:p>
            <a:pPr marL="457200" lvl="1" indent="0">
              <a:buNone/>
            </a:pP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22</a:t>
            </a:fld>
            <a:endParaRPr lang="en-US"/>
          </a:p>
        </p:txBody>
      </p:sp>
    </p:spTree>
    <p:extLst>
      <p:ext uri="{BB962C8B-B14F-4D97-AF65-F5344CB8AC3E}">
        <p14:creationId xmlns:p14="http://schemas.microsoft.com/office/powerpoint/2010/main" val="4291967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8962"/>
          </a:xfrm>
        </p:spPr>
        <p:txBody>
          <a:bodyPr>
            <a:normAutofit/>
          </a:bodyPr>
          <a:lstStyle/>
          <a:p>
            <a:r>
              <a:rPr lang="en-US" dirty="0" smtClean="0"/>
              <a:t>Past Performance – Pre-Award Evaluation Factor</a:t>
            </a:r>
            <a:br>
              <a:rPr lang="en-US" dirty="0" smtClean="0"/>
            </a:br>
            <a:endParaRPr lang="en-US" sz="2200" dirty="0"/>
          </a:p>
        </p:txBody>
      </p:sp>
      <p:sp>
        <p:nvSpPr>
          <p:cNvPr id="6" name="Content Placeholder 5"/>
          <p:cNvSpPr>
            <a:spLocks noGrp="1"/>
          </p:cNvSpPr>
          <p:nvPr>
            <p:ph sz="quarter" idx="4"/>
          </p:nvPr>
        </p:nvSpPr>
        <p:spPr>
          <a:xfrm>
            <a:off x="457200" y="2057400"/>
            <a:ext cx="8305800" cy="4267200"/>
          </a:xfrm>
        </p:spPr>
        <p:txBody>
          <a:bodyPr>
            <a:normAutofit/>
          </a:bodyPr>
          <a:lstStyle/>
          <a:p>
            <a:r>
              <a:rPr lang="en-US" sz="3200" dirty="0" smtClean="0"/>
              <a:t>FAR 15.304 –generally, past performance shall be evaluated in all source sections for negotiated competitive acquisitions expected to exceed the simplified acquisition threshold.</a:t>
            </a:r>
          </a:p>
          <a:p>
            <a:pPr lvl="1"/>
            <a:r>
              <a:rPr lang="en-US" sz="3200" dirty="0" smtClean="0"/>
              <a:t>Contracting Officer must assess an adjectival rating and support with narrative</a:t>
            </a:r>
          </a:p>
          <a:p>
            <a:pPr lvl="1"/>
            <a:r>
              <a:rPr lang="en-US" sz="3200" dirty="0" smtClean="0"/>
              <a:t>Definitions for adjectival ratings found in FAR 14.503 – Table 42-2</a:t>
            </a:r>
          </a:p>
          <a:p>
            <a:pPr lvl="1"/>
            <a:endParaRPr lang="en-US" dirty="0" smtClean="0"/>
          </a:p>
          <a:p>
            <a:pPr lvl="2"/>
            <a:endParaRPr lang="en-US" dirty="0" smtClean="0"/>
          </a:p>
          <a:p>
            <a:pPr marL="457200" lvl="1" indent="0">
              <a:buNone/>
            </a:pPr>
            <a:endParaRPr lang="en-US" dirty="0"/>
          </a:p>
          <a:p>
            <a:pPr marL="457200" lvl="1" indent="0">
              <a:buNone/>
            </a:pP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23</a:t>
            </a:fld>
            <a:endParaRPr lang="en-US"/>
          </a:p>
        </p:txBody>
      </p:sp>
    </p:spTree>
    <p:extLst>
      <p:ext uri="{BB962C8B-B14F-4D97-AF65-F5344CB8AC3E}">
        <p14:creationId xmlns:p14="http://schemas.microsoft.com/office/powerpoint/2010/main" val="613818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8962"/>
          </a:xfrm>
        </p:spPr>
        <p:txBody>
          <a:bodyPr>
            <a:normAutofit/>
          </a:bodyPr>
          <a:lstStyle/>
          <a:p>
            <a:r>
              <a:rPr lang="en-US" dirty="0" smtClean="0"/>
              <a:t>Best Practices</a:t>
            </a:r>
            <a:br>
              <a:rPr lang="en-US" dirty="0" smtClean="0"/>
            </a:br>
            <a:endParaRPr lang="en-US" sz="2200"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24</a:t>
            </a:fld>
            <a:endParaRPr lang="en-US"/>
          </a:p>
        </p:txBody>
      </p:sp>
      <p:graphicFrame>
        <p:nvGraphicFramePr>
          <p:cNvPr id="9" name="Diagram 8" descr="Best Practices Diagram" title="Best Practices Diagram"/>
          <p:cNvGraphicFramePr/>
          <p:nvPr>
            <p:extLst>
              <p:ext uri="{D42A27DB-BD31-4B8C-83A1-F6EECF244321}">
                <p14:modId xmlns:p14="http://schemas.microsoft.com/office/powerpoint/2010/main" val="1405149687"/>
              </p:ext>
            </p:extLst>
          </p:nvPr>
        </p:nvGraphicFramePr>
        <p:xfrm>
          <a:off x="685800" y="20574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353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Contacts </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25</a:t>
            </a:fld>
            <a:endParaRPr lang="en-US"/>
          </a:p>
        </p:txBody>
      </p:sp>
      <p:pic>
        <p:nvPicPr>
          <p:cNvPr id="9" name="Picture 4" title="Points of Cont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799090" cy="520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588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BizWeb_Banner_920x180.jpg" title="Small Business Banner"/>
          <p:cNvPicPr>
            <a:picLocks noChangeAspect="1"/>
          </p:cNvPicPr>
          <p:nvPr/>
        </p:nvPicPr>
        <p:blipFill>
          <a:blip r:embed="rId2"/>
          <a:stretch>
            <a:fillRect/>
          </a:stretch>
        </p:blipFill>
        <p:spPr>
          <a:xfrm>
            <a:off x="0" y="2"/>
            <a:ext cx="9144000" cy="1788732"/>
          </a:xfrm>
          <a:prstGeom prst="rect">
            <a:avLst/>
          </a:prstGeom>
        </p:spPr>
      </p:pic>
      <p:pic>
        <p:nvPicPr>
          <p:cNvPr id="5" name="Picture 4" descr="HHS-logo 286 .jpg" title="HHS Logo"/>
          <p:cNvPicPr>
            <a:picLocks noChangeAspect="1"/>
          </p:cNvPicPr>
          <p:nvPr/>
        </p:nvPicPr>
        <p:blipFill>
          <a:blip r:embed="rId3"/>
          <a:stretch>
            <a:fillRect/>
          </a:stretch>
        </p:blipFill>
        <p:spPr>
          <a:xfrm>
            <a:off x="8146816" y="5927378"/>
            <a:ext cx="800100" cy="762937"/>
          </a:xfrm>
          <a:prstGeom prst="rect">
            <a:avLst/>
          </a:prstGeom>
        </p:spPr>
      </p:pic>
      <p:sp>
        <p:nvSpPr>
          <p:cNvPr id="13" name="Title 12"/>
          <p:cNvSpPr>
            <a:spLocks noGrp="1"/>
          </p:cNvSpPr>
          <p:nvPr>
            <p:ph type="title"/>
          </p:nvPr>
        </p:nvSpPr>
        <p:spPr/>
        <p:txBody>
          <a:bodyPr/>
          <a:lstStyle/>
          <a:p>
            <a:r>
              <a:rPr lang="en-US" b="1" dirty="0">
                <a:ln w="1905"/>
                <a:solidFill>
                  <a:srgbClr val="000066"/>
                </a:solidFill>
                <a:effectLst>
                  <a:outerShdw blurRad="38100" dist="38100" dir="2700000" algn="tl">
                    <a:srgbClr val="000000">
                      <a:alpha val="43137"/>
                    </a:srgbClr>
                  </a:outerShdw>
                </a:effectLst>
              </a:rPr>
              <a:t>CONTACT INFORMATION</a:t>
            </a:r>
            <a:endParaRPr lang="en-US" dirty="0"/>
          </a:p>
        </p:txBody>
      </p:sp>
      <p:sp>
        <p:nvSpPr>
          <p:cNvPr id="14" name="Content Placeholder 13"/>
          <p:cNvSpPr>
            <a:spLocks noGrp="1"/>
          </p:cNvSpPr>
          <p:nvPr>
            <p:ph idx="1"/>
          </p:nvPr>
        </p:nvSpPr>
        <p:spPr>
          <a:xfrm>
            <a:off x="457200" y="1905000"/>
            <a:ext cx="8229600" cy="4525963"/>
          </a:xfrm>
        </p:spPr>
        <p:txBody>
          <a:bodyPr/>
          <a:lstStyle/>
          <a:p>
            <a:r>
              <a:rPr lang="en-US" b="1" dirty="0">
                <a:ln w="1905"/>
                <a:solidFill>
                  <a:srgbClr val="000066"/>
                </a:solidFill>
                <a:effectLst>
                  <a:outerShdw blurRad="38100" dist="38100" dir="2700000" algn="tl">
                    <a:srgbClr val="000000">
                      <a:alpha val="43137"/>
                    </a:srgbClr>
                  </a:outerShdw>
                </a:effectLst>
              </a:rPr>
              <a:t>Anita Allen</a:t>
            </a:r>
          </a:p>
          <a:p>
            <a:r>
              <a:rPr lang="en-US" b="1" dirty="0">
                <a:ln w="1905"/>
                <a:solidFill>
                  <a:srgbClr val="000066"/>
                </a:solidFill>
                <a:effectLst>
                  <a:outerShdw blurRad="38100" dist="38100" dir="2700000" algn="tl">
                    <a:srgbClr val="000000">
                      <a:alpha val="43137"/>
                    </a:srgbClr>
                  </a:outerShdw>
                </a:effectLst>
              </a:rPr>
              <a:t>(410) 786-9319</a:t>
            </a:r>
          </a:p>
          <a:p>
            <a:r>
              <a:rPr lang="en-US" b="1" dirty="0">
                <a:ln w="1905"/>
                <a:solidFill>
                  <a:srgbClr val="000066"/>
                </a:solidFill>
                <a:effectLst>
                  <a:outerShdw blurRad="38100" dist="38100" dir="2700000" algn="tl">
                    <a:srgbClr val="000000">
                      <a:alpha val="43137"/>
                    </a:srgbClr>
                  </a:outerShdw>
                </a:effectLst>
                <a:hlinkClick r:id="rId4"/>
              </a:rPr>
              <a:t>anita.allen1@cms.hhs.gov</a:t>
            </a:r>
            <a:endParaRPr lang="en-US" b="1" dirty="0">
              <a:ln w="1905"/>
              <a:solidFill>
                <a:srgbClr val="000066"/>
              </a:solidFill>
              <a:effectLst>
                <a:outerShdw blurRad="38100" dist="38100" dir="2700000" algn="tl">
                  <a:srgbClr val="000000">
                    <a:alpha val="43137"/>
                  </a:srgbClr>
                </a:outerShdw>
              </a:effectLst>
            </a:endParaRPr>
          </a:p>
          <a:p>
            <a:endParaRPr lang="en-US" b="1" dirty="0">
              <a:ln w="1905"/>
              <a:solidFill>
                <a:srgbClr val="000066"/>
              </a:solidFill>
              <a:effectLst>
                <a:outerShdw blurRad="38100" dist="38100" dir="2700000" algn="tl">
                  <a:srgbClr val="000000">
                    <a:alpha val="43137"/>
                  </a:srgbClr>
                </a:outerShdw>
              </a:effectLst>
            </a:endParaRPr>
          </a:p>
          <a:p>
            <a:r>
              <a:rPr lang="en-US" b="1" dirty="0">
                <a:ln w="1905"/>
                <a:solidFill>
                  <a:srgbClr val="000066"/>
                </a:solidFill>
                <a:effectLst>
                  <a:outerShdw blurRad="38100" dist="38100" dir="2700000" algn="tl">
                    <a:srgbClr val="000000">
                      <a:alpha val="43137"/>
                    </a:srgbClr>
                  </a:outerShdw>
                </a:effectLst>
              </a:rPr>
              <a:t>Claude Cable</a:t>
            </a:r>
          </a:p>
          <a:p>
            <a:r>
              <a:rPr lang="en-US" b="1" dirty="0">
                <a:ln w="1905"/>
                <a:solidFill>
                  <a:srgbClr val="000066"/>
                </a:solidFill>
                <a:effectLst>
                  <a:outerShdw blurRad="38100" dist="38100" dir="2700000" algn="tl">
                    <a:srgbClr val="000000">
                      <a:alpha val="43137"/>
                    </a:srgbClr>
                  </a:outerShdw>
                </a:effectLst>
              </a:rPr>
              <a:t>443-966-2303</a:t>
            </a:r>
          </a:p>
          <a:p>
            <a:r>
              <a:rPr lang="en-US" b="1" dirty="0" smtClean="0">
                <a:ln w="1905"/>
                <a:solidFill>
                  <a:srgbClr val="000066"/>
                </a:solidFill>
                <a:effectLst>
                  <a:outerShdw blurRad="38100" dist="38100" dir="2700000" algn="tl">
                    <a:srgbClr val="000000">
                      <a:alpha val="43137"/>
                    </a:srgbClr>
                  </a:outerShdw>
                </a:effectLst>
                <a:hlinkClick r:id="rId5"/>
              </a:rPr>
              <a:t>Claude.cable@sba.gov</a:t>
            </a:r>
            <a:endParaRPr lang="en-US" b="1" dirty="0">
              <a:ln w="1905"/>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87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27</a:t>
            </a:fld>
            <a:endParaRPr lang="en-US"/>
          </a:p>
        </p:txBody>
      </p:sp>
      <p:pic>
        <p:nvPicPr>
          <p:cNvPr id="6" name="Picture 5"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653" y="2387600"/>
            <a:ext cx="2860694" cy="4186382"/>
          </a:xfrm>
          <a:prstGeom prst="rect">
            <a:avLst/>
          </a:prstGeom>
        </p:spPr>
      </p:pic>
      <p:sp>
        <p:nvSpPr>
          <p:cNvPr id="10" name="Rectangle 9"/>
          <p:cNvSpPr/>
          <p:nvPr/>
        </p:nvSpPr>
        <p:spPr>
          <a:xfrm>
            <a:off x="1371600" y="2387600"/>
            <a:ext cx="7086600" cy="1200329"/>
          </a:xfrm>
          <a:prstGeom prst="rect">
            <a:avLst/>
          </a:prstGeom>
          <a:ln>
            <a:noFill/>
          </a:ln>
        </p:spPr>
        <p:txBody>
          <a:bodyPr wrap="squar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noFill/>
                </a:ln>
                <a:solidFill>
                  <a:srgbClr val="C00000"/>
                </a:solidFill>
                <a:effectLst>
                  <a:outerShdw blurRad="76200" dist="50800" dir="5400000" algn="tl" rotWithShape="0">
                    <a:srgbClr val="000000">
                      <a:alpha val="65000"/>
                    </a:srgbClr>
                  </a:outerShdw>
                </a:effectLst>
              </a:rPr>
              <a:t>QUESTIONS</a:t>
            </a:r>
            <a:endParaRPr lang="en-US" sz="7200" b="1" spc="50" dirty="0">
              <a:ln w="11430">
                <a:noFill/>
              </a:ln>
              <a:solidFill>
                <a:srgbClr val="C00000"/>
              </a:solidFill>
              <a:effectLst>
                <a:outerShdw blurRad="76200" dist="50800" dir="5400000" algn="tl" rotWithShape="0">
                  <a:srgbClr val="000000">
                    <a:alpha val="65000"/>
                  </a:srgbClr>
                </a:outerShdw>
              </a:effectLst>
            </a:endParaRPr>
          </a:p>
        </p:txBody>
      </p:sp>
      <p:pic>
        <p:nvPicPr>
          <p:cNvPr id="9" name="Picture 8" descr="SmallBizWeb_Banner_920x180.jpg" title="Small Business Banner"/>
          <p:cNvPicPr>
            <a:picLocks noChangeAspect="1"/>
          </p:cNvPicPr>
          <p:nvPr/>
        </p:nvPicPr>
        <p:blipFill>
          <a:blip r:embed="rId4"/>
          <a:stretch>
            <a:fillRect/>
          </a:stretch>
        </p:blipFill>
        <p:spPr>
          <a:xfrm>
            <a:off x="0" y="2"/>
            <a:ext cx="9144000" cy="1788732"/>
          </a:xfrm>
          <a:prstGeom prst="rect">
            <a:avLst/>
          </a:prstGeom>
        </p:spPr>
      </p:pic>
    </p:spTree>
    <p:extLst>
      <p:ext uri="{BB962C8B-B14F-4D97-AF65-F5344CB8AC3E}">
        <p14:creationId xmlns:p14="http://schemas.microsoft.com/office/powerpoint/2010/main" val="9256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3</a:t>
            </a:fld>
            <a:endParaRPr lang="en-US"/>
          </a:p>
        </p:txBody>
      </p:sp>
      <p:sp>
        <p:nvSpPr>
          <p:cNvPr id="4" name="Title 3"/>
          <p:cNvSpPr>
            <a:spLocks noGrp="1"/>
          </p:cNvSpPr>
          <p:nvPr>
            <p:ph type="title"/>
          </p:nvPr>
        </p:nvSpPr>
        <p:spPr/>
        <p:txBody>
          <a:bodyPr/>
          <a:lstStyle/>
          <a:p>
            <a:r>
              <a:rPr lang="en-US" dirty="0" smtClean="0"/>
              <a:t>Establishing Goals</a:t>
            </a:r>
            <a:endParaRPr lang="en-US" dirty="0"/>
          </a:p>
        </p:txBody>
      </p:sp>
      <p:sp>
        <p:nvSpPr>
          <p:cNvPr id="5" name="Rectangle 4"/>
          <p:cNvSpPr/>
          <p:nvPr/>
        </p:nvSpPr>
        <p:spPr>
          <a:xfrm>
            <a:off x="914400" y="1859340"/>
            <a:ext cx="7467600" cy="5632311"/>
          </a:xfrm>
          <a:prstGeom prst="rect">
            <a:avLst/>
          </a:prstGeom>
        </p:spPr>
        <p:txBody>
          <a:bodyPr wrap="square">
            <a:spAutoFit/>
          </a:bodyPr>
          <a:lstStyle/>
          <a:p>
            <a:r>
              <a:rPr lang="en-US" sz="2400" dirty="0"/>
              <a:t>T</a:t>
            </a:r>
            <a:r>
              <a:rPr lang="en-US" sz="2400" dirty="0" smtClean="0"/>
              <a:t>he </a:t>
            </a:r>
            <a:r>
              <a:rPr lang="en-US" sz="2400" dirty="0"/>
              <a:t>Small Business Act, Public Law </a:t>
            </a:r>
            <a:r>
              <a:rPr lang="en-US" sz="2400" dirty="0" smtClean="0"/>
              <a:t>83-163 (</a:t>
            </a:r>
            <a:r>
              <a:rPr lang="en-US" sz="2400" dirty="0"/>
              <a:t>15 U.S.C. 644(g)) requires that the President establish annual Government-wide goals for procurement awards to small businesses. The individual agency goals must represent the estimated maximum practicable opportunity for small businesses to participate in the performance of contracts let by the agency. Because of the nature of HHS’ purchases, it continues to strive to meet and exceed the regulatory minimum goals for Small Businesses</a:t>
            </a:r>
            <a:r>
              <a:rPr lang="en-US" sz="24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98426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4</a:t>
            </a:fld>
            <a:endParaRPr lang="en-US"/>
          </a:p>
        </p:txBody>
      </p:sp>
      <p:sp>
        <p:nvSpPr>
          <p:cNvPr id="4" name="Title 3"/>
          <p:cNvSpPr>
            <a:spLocks noGrp="1"/>
          </p:cNvSpPr>
          <p:nvPr>
            <p:ph type="title"/>
          </p:nvPr>
        </p:nvSpPr>
        <p:spPr/>
        <p:txBody>
          <a:bodyPr>
            <a:normAutofit fontScale="90000"/>
          </a:bodyPr>
          <a:lstStyle/>
          <a:p>
            <a:r>
              <a:rPr lang="en-US" dirty="0" smtClean="0"/>
              <a:t>CMS’s FY 2014* Small Business Goals</a:t>
            </a:r>
            <a:endParaRPr lang="en-US" dirty="0"/>
          </a:p>
        </p:txBody>
      </p:sp>
      <p:graphicFrame>
        <p:nvGraphicFramePr>
          <p:cNvPr id="6" name="Table 5" title="Small Business Goals Table"/>
          <p:cNvGraphicFramePr>
            <a:graphicFrameLocks noGrp="1"/>
          </p:cNvGraphicFramePr>
          <p:nvPr>
            <p:extLst>
              <p:ext uri="{D42A27DB-BD31-4B8C-83A1-F6EECF244321}">
                <p14:modId xmlns:p14="http://schemas.microsoft.com/office/powerpoint/2010/main" val="735028814"/>
              </p:ext>
            </p:extLst>
          </p:nvPr>
        </p:nvGraphicFramePr>
        <p:xfrm>
          <a:off x="1219200" y="2031524"/>
          <a:ext cx="6324600" cy="2494280"/>
        </p:xfrm>
        <a:graphic>
          <a:graphicData uri="http://schemas.openxmlformats.org/drawingml/2006/table">
            <a:tbl>
              <a:tblPr firstRow="1" bandRow="1">
                <a:tableStyleId>{22838BEF-8BB2-4498-84A7-C5851F593DF1}</a:tableStyleId>
              </a:tblPr>
              <a:tblGrid>
                <a:gridCol w="4419600"/>
                <a:gridCol w="1905000"/>
              </a:tblGrid>
              <a:tr h="370840">
                <a:tc>
                  <a:txBody>
                    <a:bodyPr/>
                    <a:lstStyle/>
                    <a:p>
                      <a:r>
                        <a:rPr lang="en-US" dirty="0" smtClean="0"/>
                        <a:t>Small Business</a:t>
                      </a:r>
                      <a:r>
                        <a:rPr lang="en-US" baseline="0" dirty="0" smtClean="0"/>
                        <a:t> Category</a:t>
                      </a:r>
                      <a:endParaRPr lang="en-US" dirty="0"/>
                    </a:p>
                  </a:txBody>
                  <a:tcPr/>
                </a:tc>
                <a:tc>
                  <a:txBody>
                    <a:bodyPr/>
                    <a:lstStyle/>
                    <a:p>
                      <a:r>
                        <a:rPr lang="en-US" dirty="0" smtClean="0"/>
                        <a:t>Goal *</a:t>
                      </a:r>
                      <a:endParaRPr lang="en-US" dirty="0"/>
                    </a:p>
                  </a:txBody>
                  <a:tcPr/>
                </a:tc>
              </a:tr>
              <a:tr h="370840">
                <a:tc>
                  <a:txBody>
                    <a:bodyPr/>
                    <a:lstStyle/>
                    <a:p>
                      <a:r>
                        <a:rPr lang="en-US" dirty="0" smtClean="0"/>
                        <a:t>Small Businesses</a:t>
                      </a:r>
                      <a:endParaRPr lang="en-US" dirty="0"/>
                    </a:p>
                  </a:txBody>
                  <a:tcPr/>
                </a:tc>
                <a:tc>
                  <a:txBody>
                    <a:bodyPr/>
                    <a:lstStyle/>
                    <a:p>
                      <a:r>
                        <a:rPr lang="en-US" dirty="0" smtClean="0"/>
                        <a:t>20% (FY15) **</a:t>
                      </a:r>
                      <a:endParaRPr lang="en-US" dirty="0"/>
                    </a:p>
                  </a:txBody>
                  <a:tcPr/>
                </a:tc>
              </a:tr>
              <a:tr h="370840">
                <a:tc>
                  <a:txBody>
                    <a:bodyPr/>
                    <a:lstStyle/>
                    <a:p>
                      <a:r>
                        <a:rPr lang="en-US" dirty="0" smtClean="0"/>
                        <a:t>Small Disadvantaged Businesses</a:t>
                      </a:r>
                      <a:endParaRPr lang="en-US" dirty="0"/>
                    </a:p>
                  </a:txBody>
                  <a:tcPr/>
                </a:tc>
                <a:tc>
                  <a:txBody>
                    <a:bodyPr/>
                    <a:lstStyle/>
                    <a:p>
                      <a:r>
                        <a:rPr lang="en-US" dirty="0" smtClean="0"/>
                        <a:t>5%</a:t>
                      </a:r>
                      <a:endParaRPr lang="en-US" dirty="0"/>
                    </a:p>
                  </a:txBody>
                  <a:tcPr/>
                </a:tc>
              </a:tr>
              <a:tr h="370840">
                <a:tc>
                  <a:txBody>
                    <a:bodyPr/>
                    <a:lstStyle/>
                    <a:p>
                      <a:r>
                        <a:rPr lang="en-US" dirty="0" smtClean="0"/>
                        <a:t>Women-owned</a:t>
                      </a:r>
                      <a:r>
                        <a:rPr lang="en-US" baseline="0" dirty="0" smtClean="0"/>
                        <a:t> Small Businesses</a:t>
                      </a:r>
                      <a:endParaRPr lang="en-US" dirty="0"/>
                    </a:p>
                  </a:txBody>
                  <a:tcPr/>
                </a:tc>
                <a:tc>
                  <a:txBody>
                    <a:bodyPr/>
                    <a:lstStyle/>
                    <a:p>
                      <a:r>
                        <a:rPr lang="en-US" dirty="0" smtClean="0"/>
                        <a:t>5%</a:t>
                      </a:r>
                      <a:endParaRPr lang="en-US" dirty="0"/>
                    </a:p>
                  </a:txBody>
                  <a:tcPr/>
                </a:tc>
              </a:tr>
              <a:tr h="370840">
                <a:tc>
                  <a:txBody>
                    <a:bodyPr/>
                    <a:lstStyle/>
                    <a:p>
                      <a:r>
                        <a:rPr lang="en-US" dirty="0" err="1" smtClean="0"/>
                        <a:t>HubZone</a:t>
                      </a:r>
                      <a:r>
                        <a:rPr lang="en-US" baseline="0" dirty="0" smtClean="0"/>
                        <a:t> Small Businesses</a:t>
                      </a:r>
                      <a:endParaRPr lang="en-US" dirty="0"/>
                    </a:p>
                  </a:txBody>
                  <a:tcPr/>
                </a:tc>
                <a:tc>
                  <a:txBody>
                    <a:bodyPr/>
                    <a:lstStyle/>
                    <a:p>
                      <a:r>
                        <a:rPr lang="en-US" dirty="0" smtClean="0"/>
                        <a:t>3%</a:t>
                      </a:r>
                      <a:endParaRPr lang="en-US" dirty="0"/>
                    </a:p>
                  </a:txBody>
                  <a:tcPr/>
                </a:tc>
              </a:tr>
              <a:tr h="370840">
                <a:tc>
                  <a:txBody>
                    <a:bodyPr/>
                    <a:lstStyle/>
                    <a:p>
                      <a:r>
                        <a:rPr lang="en-US" dirty="0" smtClean="0"/>
                        <a:t>Service</a:t>
                      </a:r>
                      <a:r>
                        <a:rPr lang="en-US" baseline="0" dirty="0" smtClean="0"/>
                        <a:t> Disabled Veteran Owned Small Business</a:t>
                      </a:r>
                      <a:endParaRPr lang="en-US" dirty="0"/>
                    </a:p>
                  </a:txBody>
                  <a:tcPr/>
                </a:tc>
                <a:tc>
                  <a:txBody>
                    <a:bodyPr/>
                    <a:lstStyle/>
                    <a:p>
                      <a:r>
                        <a:rPr lang="en-US" dirty="0" smtClean="0"/>
                        <a:t>3%</a:t>
                      </a:r>
                      <a:endParaRPr lang="en-US" dirty="0"/>
                    </a:p>
                  </a:txBody>
                  <a:tcPr/>
                </a:tc>
              </a:tr>
            </a:tbl>
          </a:graphicData>
        </a:graphic>
      </p:graphicFrame>
      <p:sp>
        <p:nvSpPr>
          <p:cNvPr id="7" name="TextBox 6"/>
          <p:cNvSpPr txBox="1"/>
          <p:nvPr/>
        </p:nvSpPr>
        <p:spPr>
          <a:xfrm>
            <a:off x="1447800" y="4737100"/>
            <a:ext cx="5943600" cy="1200329"/>
          </a:xfrm>
          <a:prstGeom prst="rect">
            <a:avLst/>
          </a:prstGeom>
          <a:noFill/>
        </p:spPr>
        <p:txBody>
          <a:bodyPr wrap="square" rtlCol="0">
            <a:spAutoFit/>
          </a:bodyPr>
          <a:lstStyle/>
          <a:p>
            <a:r>
              <a:rPr lang="en-US" dirty="0" smtClean="0"/>
              <a:t>*Percentage </a:t>
            </a:r>
            <a:r>
              <a:rPr lang="en-US" dirty="0"/>
              <a:t>of total </a:t>
            </a:r>
            <a:r>
              <a:rPr lang="en-US" dirty="0" smtClean="0"/>
              <a:t>FY 15 contract </a:t>
            </a:r>
            <a:r>
              <a:rPr lang="en-US" dirty="0"/>
              <a:t>dollars to be awarded to Small or Small Disadvantaged </a:t>
            </a:r>
            <a:r>
              <a:rPr lang="en-US" dirty="0" smtClean="0"/>
              <a:t>Business</a:t>
            </a:r>
          </a:p>
          <a:p>
            <a:r>
              <a:rPr lang="en-US" dirty="0"/>
              <a:t>**   FY </a:t>
            </a:r>
            <a:r>
              <a:rPr lang="en-US" dirty="0" smtClean="0"/>
              <a:t>16 SB Goal is not official yet</a:t>
            </a:r>
            <a:endParaRPr lang="en-US" dirty="0"/>
          </a:p>
          <a:p>
            <a:endParaRPr lang="en-US" dirty="0"/>
          </a:p>
        </p:txBody>
      </p:sp>
    </p:spTree>
    <p:extLst>
      <p:ext uri="{BB962C8B-B14F-4D97-AF65-F5344CB8AC3E}">
        <p14:creationId xmlns:p14="http://schemas.microsoft.com/office/powerpoint/2010/main" val="2544837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4635DB-A3F0-4075-815E-840842C9021E}" type="slidenum">
              <a:rPr lang="en-US" smtClean="0"/>
              <a:pPr/>
              <a:t>5</a:t>
            </a:fld>
            <a:endParaRPr lang="en-US"/>
          </a:p>
        </p:txBody>
      </p:sp>
      <p:sp>
        <p:nvSpPr>
          <p:cNvPr id="4" name="Title 3"/>
          <p:cNvSpPr>
            <a:spLocks noGrp="1"/>
          </p:cNvSpPr>
          <p:nvPr>
            <p:ph type="title"/>
          </p:nvPr>
        </p:nvSpPr>
        <p:spPr/>
        <p:txBody>
          <a:bodyPr>
            <a:noAutofit/>
          </a:bodyPr>
          <a:lstStyle/>
          <a:p>
            <a:r>
              <a:rPr lang="en-US" sz="2800" dirty="0" smtClean="0"/>
              <a:t>Small Business Goals are Achieved through Collaboration </a:t>
            </a:r>
            <a:endParaRPr lang="en-US" sz="2800" dirty="0"/>
          </a:p>
        </p:txBody>
      </p:sp>
      <p:graphicFrame>
        <p:nvGraphicFramePr>
          <p:cNvPr id="5" name="Diagram 4" title="SBA Ven Diagram"/>
          <p:cNvGraphicFramePr/>
          <p:nvPr>
            <p:extLst>
              <p:ext uri="{D42A27DB-BD31-4B8C-83A1-F6EECF244321}">
                <p14:modId xmlns:p14="http://schemas.microsoft.com/office/powerpoint/2010/main" val="2313003489"/>
              </p:ext>
            </p:extLst>
          </p:nvPr>
        </p:nvGraphicFramePr>
        <p:xfrm>
          <a:off x="1524000" y="1524000"/>
          <a:ext cx="6096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26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084A9C"/>
                </a:solidFill>
                <a:latin typeface="Times New Roman" pitchFamily="18" charset="0"/>
                <a:cs typeface="Times New Roman" pitchFamily="18" charset="0"/>
              </a:rPr>
              <a:t>FY 2</a:t>
            </a:r>
            <a:r>
              <a:rPr lang="en-US" dirty="0" smtClean="0">
                <a:latin typeface="Times New Roman" pitchFamily="18" charset="0"/>
                <a:cs typeface="Times New Roman" pitchFamily="18" charset="0"/>
              </a:rPr>
              <a:t>FY 2014 Accomplishments </a:t>
            </a:r>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6</a:t>
            </a:fld>
            <a:endParaRPr lang="en-US"/>
          </a:p>
        </p:txBody>
      </p:sp>
      <p:graphicFrame>
        <p:nvGraphicFramePr>
          <p:cNvPr id="9" name="Chart 8" title="FY 14 Small Business Dollars"/>
          <p:cNvGraphicFramePr>
            <a:graphicFrameLocks/>
          </p:cNvGraphicFramePr>
          <p:nvPr>
            <p:extLst>
              <p:ext uri="{D42A27DB-BD31-4B8C-83A1-F6EECF244321}">
                <p14:modId xmlns:p14="http://schemas.microsoft.com/office/powerpoint/2010/main" val="1436346673"/>
              </p:ext>
            </p:extLst>
          </p:nvPr>
        </p:nvGraphicFramePr>
        <p:xfrm>
          <a:off x="228600" y="1981200"/>
          <a:ext cx="86868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398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normAutofit/>
          </a:bodyPr>
          <a:lstStyle/>
          <a:p>
            <a:r>
              <a:rPr lang="en-US" dirty="0" smtClean="0">
                <a:latin typeface="Times New Roman" pitchFamily="18" charset="0"/>
                <a:cs typeface="Times New Roman" pitchFamily="18" charset="0"/>
              </a:rPr>
              <a:t>How Goals are Accomplished</a:t>
            </a:r>
            <a:endParaRPr lang="en-US"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7</a:t>
            </a:fld>
            <a:endParaRPr lang="en-US"/>
          </a:p>
        </p:txBody>
      </p:sp>
      <p:sp>
        <p:nvSpPr>
          <p:cNvPr id="3" name="TextBox 2"/>
          <p:cNvSpPr txBox="1"/>
          <p:nvPr/>
        </p:nvSpPr>
        <p:spPr>
          <a:xfrm>
            <a:off x="1892300" y="1981200"/>
            <a:ext cx="5334000"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CMS relies on processes to maximize achievement of small business contracting goals.</a:t>
            </a:r>
          </a:p>
          <a:p>
            <a:pPr marL="742950" lvl="1" indent="-285750">
              <a:buFont typeface="Wingdings" panose="05000000000000000000" pitchFamily="2" charset="2"/>
              <a:buChar char="§"/>
            </a:pPr>
            <a:r>
              <a:rPr lang="en-US" dirty="0" smtClean="0"/>
              <a:t>Checks and Balances</a:t>
            </a:r>
          </a:p>
          <a:p>
            <a:pPr marL="1200150" lvl="2" indent="-285750">
              <a:buFont typeface="Wingdings" panose="05000000000000000000" pitchFamily="2" charset="2"/>
              <a:buChar char="§"/>
            </a:pPr>
            <a:r>
              <a:rPr lang="en-US" dirty="0" smtClean="0"/>
              <a:t>Early coordination and communication</a:t>
            </a:r>
          </a:p>
          <a:p>
            <a:pPr marL="1200150" lvl="2" indent="-285750">
              <a:buFont typeface="Wingdings" panose="05000000000000000000" pitchFamily="2" charset="2"/>
              <a:buChar char="§"/>
            </a:pPr>
            <a:r>
              <a:rPr lang="en-US" dirty="0" smtClean="0"/>
              <a:t>Small Business Specialist Review</a:t>
            </a:r>
          </a:p>
          <a:p>
            <a:pPr marL="1200150" lvl="2" indent="-285750">
              <a:buFont typeface="Wingdings" panose="05000000000000000000" pitchFamily="2" charset="2"/>
              <a:buChar char="§"/>
            </a:pPr>
            <a:r>
              <a:rPr lang="en-US" dirty="0" smtClean="0"/>
              <a:t>SBA’s Procurement Center Representation Review</a:t>
            </a:r>
          </a:p>
          <a:p>
            <a:endParaRPr lang="en-US" dirty="0"/>
          </a:p>
        </p:txBody>
      </p:sp>
    </p:spTree>
    <p:extLst>
      <p:ext uri="{BB962C8B-B14F-4D97-AF65-F5344CB8AC3E}">
        <p14:creationId xmlns:p14="http://schemas.microsoft.com/office/powerpoint/2010/main" val="3313757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sp>
        <p:nvSpPr>
          <p:cNvPr id="3" name="Content Placeholder 2"/>
          <p:cNvSpPr>
            <a:spLocks noGrp="1"/>
          </p:cNvSpPr>
          <p:nvPr>
            <p:ph sz="half" idx="1"/>
          </p:nvPr>
        </p:nvSpPr>
        <p:spPr>
          <a:xfrm>
            <a:off x="457200" y="1600201"/>
            <a:ext cx="4038600" cy="243839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en-US" dirty="0" smtClean="0"/>
              <a:t>Purpose </a:t>
            </a:r>
          </a:p>
          <a:p>
            <a:pPr marL="0" indent="0">
              <a:buNone/>
            </a:pPr>
            <a:r>
              <a:rPr lang="en-US" dirty="0" smtClean="0"/>
              <a:t>Determine if there are at least two Small or Small Disadvantaged businesses capable of performing the requirement.</a:t>
            </a:r>
            <a:endParaRPr lang="en-US" dirty="0"/>
          </a:p>
        </p:txBody>
      </p:sp>
      <p:sp>
        <p:nvSpPr>
          <p:cNvPr id="4" name="Content Placeholder 3"/>
          <p:cNvSpPr>
            <a:spLocks noGrp="1"/>
          </p:cNvSpPr>
          <p:nvPr>
            <p:ph sz="half" idx="2"/>
          </p:nvPr>
        </p:nvSpPr>
        <p:spPr>
          <a:xfrm>
            <a:off x="2400300" y="4158641"/>
            <a:ext cx="4267200" cy="24384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en-US" dirty="0" smtClean="0"/>
              <a:t> Outcome</a:t>
            </a:r>
          </a:p>
          <a:p>
            <a:pPr marL="0" indent="0">
              <a:buNone/>
            </a:pPr>
            <a:r>
              <a:rPr lang="en-US" dirty="0" smtClean="0"/>
              <a:t>If two or more small or small disadvantaged businesses deemed capable, the Contracting Officer, must set-aside the procurement.</a:t>
            </a:r>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8</a:t>
            </a:fld>
            <a:endParaRPr lang="en-US"/>
          </a:p>
        </p:txBody>
      </p:sp>
      <p:sp>
        <p:nvSpPr>
          <p:cNvPr id="8" name="TextBox 7"/>
          <p:cNvSpPr txBox="1"/>
          <p:nvPr/>
        </p:nvSpPr>
        <p:spPr>
          <a:xfrm>
            <a:off x="4800600" y="1600200"/>
            <a:ext cx="3733800" cy="2514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lvl1pPr indent="0" algn="ctr">
              <a:spcBef>
                <a:spcPct val="20000"/>
              </a:spcBef>
              <a:buFont typeface="Arial" pitchFamily="34" charset="0"/>
              <a:buNone/>
              <a:defRPr sz="2800">
                <a:solidFill>
                  <a:schemeClr val="dk1"/>
                </a:solidFill>
              </a:defRPr>
            </a:lvl1pPr>
            <a:lvl2pPr marL="742950" indent="-285750">
              <a:spcBef>
                <a:spcPct val="20000"/>
              </a:spcBef>
              <a:buFont typeface="Arial" pitchFamily="34" charset="0"/>
              <a:buChar char="–"/>
              <a:defRPr sz="2400">
                <a:solidFill>
                  <a:schemeClr val="dk1"/>
                </a:solidFill>
              </a:defRPr>
            </a:lvl2pPr>
            <a:lvl3pPr marL="1143000" indent="-228600">
              <a:spcBef>
                <a:spcPct val="20000"/>
              </a:spcBef>
              <a:buFont typeface="Arial" pitchFamily="34" charset="0"/>
              <a:buChar char="•"/>
              <a:defRPr sz="2000">
                <a:solidFill>
                  <a:schemeClr val="dk1"/>
                </a:solidFill>
              </a:defRPr>
            </a:lvl3pPr>
            <a:lvl4pPr marL="1600200" indent="-228600">
              <a:spcBef>
                <a:spcPct val="20000"/>
              </a:spcBef>
              <a:buFont typeface="Arial" pitchFamily="34" charset="0"/>
              <a:buChar char="–"/>
              <a:defRPr>
                <a:solidFill>
                  <a:schemeClr val="dk1"/>
                </a:solidFill>
              </a:defRPr>
            </a:lvl4pPr>
            <a:lvl5pPr marL="2057400" indent="-228600">
              <a:spcBef>
                <a:spcPct val="20000"/>
              </a:spcBef>
              <a:buFont typeface="Arial" pitchFamily="34" charset="0"/>
              <a:buChar char="»"/>
              <a:defRPr>
                <a:solidFill>
                  <a:schemeClr val="dk1"/>
                </a:solidFill>
              </a:defRPr>
            </a:lvl5pPr>
            <a:lvl6pPr marL="2514600" indent="-228600">
              <a:spcBef>
                <a:spcPct val="20000"/>
              </a:spcBef>
              <a:buFont typeface="Arial" pitchFamily="34" charset="0"/>
              <a:buChar char="•"/>
              <a:defRPr>
                <a:solidFill>
                  <a:schemeClr val="dk1"/>
                </a:solidFill>
              </a:defRPr>
            </a:lvl6pPr>
            <a:lvl7pPr marL="2971800" indent="-228600">
              <a:spcBef>
                <a:spcPct val="20000"/>
              </a:spcBef>
              <a:buFont typeface="Arial" pitchFamily="34" charset="0"/>
              <a:buChar char="•"/>
              <a:defRPr>
                <a:solidFill>
                  <a:schemeClr val="dk1"/>
                </a:solidFill>
              </a:defRPr>
            </a:lvl7pPr>
            <a:lvl8pPr marL="3429000" indent="-228600">
              <a:spcBef>
                <a:spcPct val="20000"/>
              </a:spcBef>
              <a:buFont typeface="Arial" pitchFamily="34" charset="0"/>
              <a:buChar char="•"/>
              <a:defRPr>
                <a:solidFill>
                  <a:schemeClr val="dk1"/>
                </a:solidFill>
              </a:defRPr>
            </a:lvl8pPr>
            <a:lvl9pPr marL="3886200" indent="-228600">
              <a:spcBef>
                <a:spcPct val="20000"/>
              </a:spcBef>
              <a:buFont typeface="Arial" pitchFamily="34" charset="0"/>
              <a:buChar char="•"/>
              <a:defRPr>
                <a:solidFill>
                  <a:schemeClr val="dk1"/>
                </a:solidFill>
              </a:defRPr>
            </a:lvl9pPr>
          </a:lstStyle>
          <a:p>
            <a:r>
              <a:rPr lang="en-US" dirty="0"/>
              <a:t>Methods</a:t>
            </a:r>
          </a:p>
          <a:p>
            <a:pPr marL="457200" indent="-457200" algn="l">
              <a:buFont typeface="Arial" panose="020B0604020202020204" pitchFamily="34" charset="0"/>
              <a:buChar char="•"/>
            </a:pPr>
            <a:r>
              <a:rPr lang="en-US" dirty="0" smtClean="0"/>
              <a:t>Sources </a:t>
            </a:r>
            <a:r>
              <a:rPr lang="en-US" dirty="0"/>
              <a:t>Sought Notices</a:t>
            </a:r>
          </a:p>
          <a:p>
            <a:pPr marL="457200" indent="-457200" algn="l">
              <a:buFont typeface="Arial" panose="020B0604020202020204" pitchFamily="34" charset="0"/>
              <a:buChar char="•"/>
            </a:pPr>
            <a:r>
              <a:rPr lang="en-US" dirty="0"/>
              <a:t>Small Business Dynamic Search Tool</a:t>
            </a:r>
          </a:p>
          <a:p>
            <a:pPr marL="457200" indent="-457200" algn="l">
              <a:buFont typeface="Arial" panose="020B0604020202020204" pitchFamily="34" charset="0"/>
              <a:buChar char="•"/>
            </a:pPr>
            <a:r>
              <a:rPr lang="en-US" dirty="0"/>
              <a:t>Small Business Specialist</a:t>
            </a:r>
          </a:p>
        </p:txBody>
      </p:sp>
    </p:spTree>
    <p:extLst>
      <p:ext uri="{BB962C8B-B14F-4D97-AF65-F5344CB8AC3E}">
        <p14:creationId xmlns:p14="http://schemas.microsoft.com/office/powerpoint/2010/main" val="312645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Vetting the Acquisition Strategy </a:t>
            </a:r>
            <a:endParaRPr lang="en-US" dirty="0"/>
          </a:p>
        </p:txBody>
      </p:sp>
      <p:sp>
        <p:nvSpPr>
          <p:cNvPr id="6" name="Content Placeholder 5"/>
          <p:cNvSpPr>
            <a:spLocks noGrp="1"/>
          </p:cNvSpPr>
          <p:nvPr>
            <p:ph sz="quarter" idx="4"/>
          </p:nvPr>
        </p:nvSpPr>
        <p:spPr>
          <a:xfrm>
            <a:off x="1066800" y="1981200"/>
            <a:ext cx="7239000" cy="3798888"/>
          </a:xfrm>
        </p:spPr>
        <p:txBody>
          <a:bodyPr>
            <a:normAutofit/>
          </a:bodyPr>
          <a:lstStyle/>
          <a:p>
            <a:r>
              <a:rPr lang="en-US" sz="2800" dirty="0" smtClean="0"/>
              <a:t>Reviewed by Small Business Specialist</a:t>
            </a:r>
          </a:p>
          <a:p>
            <a:r>
              <a:rPr lang="en-US" sz="2800" dirty="0" smtClean="0"/>
              <a:t>Reviewed by SBA’s Procurement Center Representative</a:t>
            </a:r>
            <a:endParaRPr lang="en-US" sz="2800" dirty="0"/>
          </a:p>
        </p:txBody>
      </p:sp>
      <p:sp>
        <p:nvSpPr>
          <p:cNvPr id="8" name="Slide Number Placeholder 7"/>
          <p:cNvSpPr>
            <a:spLocks noGrp="1"/>
          </p:cNvSpPr>
          <p:nvPr>
            <p:ph type="sldNum" sz="quarter" idx="12"/>
          </p:nvPr>
        </p:nvSpPr>
        <p:spPr/>
        <p:txBody>
          <a:bodyPr/>
          <a:lstStyle/>
          <a:p>
            <a:fld id="{B04635DB-A3F0-4075-815E-840842C9021E}" type="slidenum">
              <a:rPr lang="en-US" smtClean="0"/>
              <a:pPr/>
              <a:t>9</a:t>
            </a:fld>
            <a:endParaRPr lang="en-US"/>
          </a:p>
        </p:txBody>
      </p:sp>
    </p:spTree>
    <p:extLst>
      <p:ext uri="{BB962C8B-B14F-4D97-AF65-F5344CB8AC3E}">
        <p14:creationId xmlns:p14="http://schemas.microsoft.com/office/powerpoint/2010/main" val="2005741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gt;&lt;/object&gt;&lt;/database&gt;"/>
  <p:tag name="SECTOMILLISECCONVERTED" val="1"/>
</p:tagLst>
</file>

<file path=ppt/theme/theme1.xml><?xml version="1.0" encoding="utf-8"?>
<a:theme xmlns:a="http://schemas.openxmlformats.org/drawingml/2006/main" name="CMS Master Template">
  <a:themeElements>
    <a:clrScheme name="CMS">
      <a:dk1>
        <a:sysClr val="windowText" lastClr="000000"/>
      </a:dk1>
      <a:lt1>
        <a:sysClr val="window" lastClr="FFFFFF"/>
      </a:lt1>
      <a:dk2>
        <a:srgbClr val="0F4B9A"/>
      </a:dk2>
      <a:lt2>
        <a:srgbClr val="EEECE1"/>
      </a:lt2>
      <a:accent1>
        <a:srgbClr val="FDC825"/>
      </a:accent1>
      <a:accent2>
        <a:srgbClr val="C06E2C"/>
      </a:accent2>
      <a:accent3>
        <a:srgbClr val="ACB7B8"/>
      </a:accent3>
      <a:accent4>
        <a:srgbClr val="152069"/>
      </a:accent4>
      <a:accent5>
        <a:srgbClr val="64A3C6"/>
      </a:accent5>
      <a:accent6>
        <a:srgbClr val="3A085E"/>
      </a:accent6>
      <a:hlink>
        <a:srgbClr val="193B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5043</TotalTime>
  <Words>1019</Words>
  <Application>Microsoft Office PowerPoint</Application>
  <PresentationFormat>On-screen Show (4:3)</PresentationFormat>
  <Paragraphs>255</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CMS Master Template</vt:lpstr>
      <vt:lpstr>Contracting with CMS and other Federal Agencies CMS Industry Day October 30, 2015  Anita Allen, Small Business Specialist and  Claude Cable, SBA Procurement Center Representative </vt:lpstr>
      <vt:lpstr>FAR Requirements </vt:lpstr>
      <vt:lpstr>Establishing Goals</vt:lpstr>
      <vt:lpstr>CMS’s FY 2014* Small Business Goals</vt:lpstr>
      <vt:lpstr>Small Business Goals are Achieved through Collaboration </vt:lpstr>
      <vt:lpstr>FY 2FY 2014 Accomplishments </vt:lpstr>
      <vt:lpstr>How Goals are Accomplished</vt:lpstr>
      <vt:lpstr>Market Research</vt:lpstr>
      <vt:lpstr>Vetting the Acquisition Strategy </vt:lpstr>
      <vt:lpstr>The Acquisition</vt:lpstr>
      <vt:lpstr>The Role of Small Businesses in this Process </vt:lpstr>
      <vt:lpstr>Know the Rules</vt:lpstr>
      <vt:lpstr>Rules – continued </vt:lpstr>
      <vt:lpstr>Rules - continued</vt:lpstr>
      <vt:lpstr>Draw Attention</vt:lpstr>
      <vt:lpstr>BE PREPARED WHEN OPPORTUNITY KNOCKS </vt:lpstr>
      <vt:lpstr>CMS’s FY 2015* Small Business Subcontracting Goals</vt:lpstr>
      <vt:lpstr>Small Business Sub-Contracting </vt:lpstr>
      <vt:lpstr>Sub-Contracting Requirements</vt:lpstr>
      <vt:lpstr>Sub-Contracting Requirements (continued)</vt:lpstr>
      <vt:lpstr>Accountability for Meeting Small Business Subcontracting Goals </vt:lpstr>
      <vt:lpstr>Evaluating Small Business Utilization </vt:lpstr>
      <vt:lpstr>Past Performance – Pre-Award Evaluation Factor </vt:lpstr>
      <vt:lpstr>Best Practices </vt:lpstr>
      <vt:lpstr>Points of Contacts </vt:lpstr>
      <vt:lpstr>CONTACT INFORMATION</vt:lpstr>
      <vt:lpstr>Questions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Kevin Whetham</cp:lastModifiedBy>
  <cp:revision>67</cp:revision>
  <cp:lastPrinted>2015-10-28T17:12:39Z</cp:lastPrinted>
  <dcterms:created xsi:type="dcterms:W3CDTF">2012-06-28T19:49:56Z</dcterms:created>
  <dcterms:modified xsi:type="dcterms:W3CDTF">2015-11-09T19:08:34Z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1076297349</vt:i4>
  </property>
  <property fmtid="{D5CDD505-2E9C-101B-9397-08002B2CF9AE}" pid="3" name="_NewReviewCycle">
    <vt:lpwstr/>
  </property>
  <property fmtid="{D5CDD505-2E9C-101B-9397-08002B2CF9AE}" pid="4" name="_EmailSubject">
    <vt:lpwstr>CMS Industry Day Presentation</vt:lpwstr>
  </property>
  <property fmtid="{D5CDD505-2E9C-101B-9397-08002B2CF9AE}" pid="5" name="_AuthorEmail">
    <vt:lpwstr>Anita.Allen1@cms.hhs.gov</vt:lpwstr>
  </property>
  <property fmtid="{D5CDD505-2E9C-101B-9397-08002B2CF9AE}" pid="6" name="_AuthorEmailDisplayName">
    <vt:lpwstr>Allen, Anita K. (CMS/OA)</vt:lpwstr>
  </property>
  <property fmtid="{D5CDD505-2E9C-101B-9397-08002B2CF9AE}" pid="7" name="_PreviousAdHocReviewCycleID">
    <vt:i4>475800124</vt:i4>
  </property>
</Properties>
</file>