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70" r:id="rId5"/>
    <p:sldMasterId id="2147483674" r:id="rId6"/>
    <p:sldMasterId id="2147483676" r:id="rId7"/>
    <p:sldMasterId id="2147483678" r:id="rId8"/>
    <p:sldMasterId id="2147483688" r:id="rId9"/>
    <p:sldMasterId id="2147483690" r:id="rId10"/>
    <p:sldMasterId id="2147483696" r:id="rId11"/>
    <p:sldMasterId id="2147483698" r:id="rId12"/>
    <p:sldMasterId id="2147483714" r:id="rId13"/>
    <p:sldMasterId id="2147483716" r:id="rId14"/>
    <p:sldMasterId id="2147483722" r:id="rId15"/>
    <p:sldMasterId id="2147483724" r:id="rId16"/>
    <p:sldMasterId id="2147483726" r:id="rId17"/>
    <p:sldMasterId id="2147483732" r:id="rId18"/>
    <p:sldMasterId id="2147483740" r:id="rId19"/>
  </p:sldMasterIdLst>
  <p:notesMasterIdLst>
    <p:notesMasterId r:id="rId71"/>
  </p:notesMasterIdLst>
  <p:sldIdLst>
    <p:sldId id="257" r:id="rId20"/>
    <p:sldId id="343" r:id="rId21"/>
    <p:sldId id="262" r:id="rId22"/>
    <p:sldId id="260" r:id="rId23"/>
    <p:sldId id="264" r:id="rId24"/>
    <p:sldId id="344" r:id="rId25"/>
    <p:sldId id="300" r:id="rId26"/>
    <p:sldId id="265" r:id="rId27"/>
    <p:sldId id="266" r:id="rId28"/>
    <p:sldId id="345" r:id="rId29"/>
    <p:sldId id="346" r:id="rId30"/>
    <p:sldId id="347" r:id="rId31"/>
    <p:sldId id="271" r:id="rId32"/>
    <p:sldId id="348" r:id="rId33"/>
    <p:sldId id="349" r:id="rId34"/>
    <p:sldId id="375" r:id="rId35"/>
    <p:sldId id="275" r:id="rId36"/>
    <p:sldId id="276" r:id="rId37"/>
    <p:sldId id="351" r:id="rId38"/>
    <p:sldId id="352" r:id="rId39"/>
    <p:sldId id="353" r:id="rId40"/>
    <p:sldId id="354" r:id="rId41"/>
    <p:sldId id="355" r:id="rId42"/>
    <p:sldId id="356" r:id="rId43"/>
    <p:sldId id="285" r:id="rId44"/>
    <p:sldId id="358" r:id="rId45"/>
    <p:sldId id="359" r:id="rId46"/>
    <p:sldId id="331" r:id="rId47"/>
    <p:sldId id="332" r:id="rId48"/>
    <p:sldId id="357" r:id="rId49"/>
    <p:sldId id="360" r:id="rId50"/>
    <p:sldId id="289" r:id="rId51"/>
    <p:sldId id="290" r:id="rId52"/>
    <p:sldId id="361" r:id="rId53"/>
    <p:sldId id="362" r:id="rId54"/>
    <p:sldId id="364" r:id="rId55"/>
    <p:sldId id="293" r:id="rId56"/>
    <p:sldId id="363" r:id="rId57"/>
    <p:sldId id="365" r:id="rId58"/>
    <p:sldId id="366" r:id="rId59"/>
    <p:sldId id="384" r:id="rId60"/>
    <p:sldId id="367" r:id="rId61"/>
    <p:sldId id="376" r:id="rId62"/>
    <p:sldId id="377" r:id="rId63"/>
    <p:sldId id="378" r:id="rId64"/>
    <p:sldId id="379" r:id="rId65"/>
    <p:sldId id="380" r:id="rId66"/>
    <p:sldId id="381" r:id="rId67"/>
    <p:sldId id="382" r:id="rId68"/>
    <p:sldId id="297" r:id="rId69"/>
    <p:sldId id="383"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tt Kay" initials="BK" lastIdx="18" clrIdx="0">
    <p:extLst>
      <p:ext uri="{19B8F6BF-5375-455C-9EA6-DF929625EA0E}">
        <p15:presenceInfo xmlns:p15="http://schemas.microsoft.com/office/powerpoint/2012/main" userId="S-1-5-21-367815720-1072063996-666385194-5516" providerId="AD"/>
      </p:ext>
    </p:extLst>
  </p:cmAuthor>
  <p:cmAuthor id="2" name="Sandra Jones" initials="SJ" lastIdx="6" clrIdx="1">
    <p:extLst>
      <p:ext uri="{19B8F6BF-5375-455C-9EA6-DF929625EA0E}">
        <p15:presenceInfo xmlns:p15="http://schemas.microsoft.com/office/powerpoint/2012/main" userId="S-1-5-21-367815720-1072063996-666385194-8718" providerId="AD"/>
      </p:ext>
    </p:extLst>
  </p:cmAuthor>
  <p:cmAuthor id="3" name="Susan Radke" initials="SR" lastIdx="2" clrIdx="2"/>
  <p:cmAuthor id="4" name="Nidhi Dalwadi" initials="ND" lastIdx="4" clrIdx="3">
    <p:extLst>
      <p:ext uri="{19B8F6BF-5375-455C-9EA6-DF929625EA0E}">
        <p15:presenceInfo xmlns:p15="http://schemas.microsoft.com/office/powerpoint/2012/main" userId="Nidhi Dalwadi" providerId="None"/>
      </p:ext>
    </p:extLst>
  </p:cmAuthor>
  <p:cmAuthor id="5" name="Nidhi Dalwadi" initials="ND [2]" lastIdx="1" clrIdx="4">
    <p:extLst>
      <p:ext uri="{19B8F6BF-5375-455C-9EA6-DF929625EA0E}">
        <p15:presenceInfo xmlns:p15="http://schemas.microsoft.com/office/powerpoint/2012/main" userId="S-1-5-21-367815720-1072063996-666385194-9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2"/>
    <a:srgbClr val="657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844" autoAdjust="0"/>
  </p:normalViewPr>
  <p:slideViewPr>
    <p:cSldViewPr snapToGrid="0">
      <p:cViewPr varScale="1">
        <p:scale>
          <a:sx n="68" d="100"/>
          <a:sy n="68" d="100"/>
        </p:scale>
        <p:origin x="816"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30DBF82C-9D73-4F22-ABE2-E4730A186FBE}" type="datetimeFigureOut">
              <a:rPr lang="en-US" smtClean="0"/>
              <a:t>1/11/2016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04A1CCD6-D9C3-417A-AA51-8D9F02DEA93B}" type="slidenum">
              <a:rPr lang="en-US" smtClean="0"/>
              <a:t>‹#›</a:t>
            </a:fld>
            <a:endParaRPr lang="en-US" dirty="0"/>
          </a:p>
        </p:txBody>
      </p:sp>
    </p:spTree>
    <p:extLst>
      <p:ext uri="{BB962C8B-B14F-4D97-AF65-F5344CB8AC3E}">
        <p14:creationId xmlns:p14="http://schemas.microsoft.com/office/powerpoint/2010/main" val="72856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dirty="0" smtClean="0"/>
              <a:t>Good afternoon. On behalf of CMS and NCQA, I’d like to welcome to the first</a:t>
            </a:r>
            <a:r>
              <a:rPr lang="en-US" baseline="0" dirty="0" smtClean="0"/>
              <a:t> of two trainings for the SNP Model of Care Guidelines. Today we are going to cover Elements 1 and 2, addressing the target population and care coordination.  My name is Brett Kay, and I’m the Assistant Vice President for Recognition Program Operations at NCQA and am responsible for the SNP MOC Approval program that NCQA runs under contract with CMS.  With me is Sandra Jones, Assistant Director for Accreditation Operations and Nidhi Dalwadi Mehta, a Manager in Accreditation Operations. They will also we presenting this afternoon.</a:t>
            </a:r>
          </a:p>
          <a:p>
            <a:pPr eaLnBrk="1" hangingPunct="1"/>
            <a:endParaRPr lang="en-US" baseline="0" dirty="0" smtClean="0"/>
          </a:p>
          <a:p>
            <a:pPr eaLnBrk="1" hangingPunct="1"/>
            <a:r>
              <a:rPr lang="en-US" baseline="0" dirty="0" smtClean="0"/>
              <a:t>Before I get started, I’d like to introduce Susan Radke, who is our contract officer at CMS, responsible for the SNP MOC approval program on their end. Susan, please feel free to include any information you would like to relay to the participants. </a:t>
            </a:r>
          </a:p>
          <a:p>
            <a:pPr eaLnBrk="1" hangingPunct="1"/>
            <a:endParaRPr lang="en-US" baseline="0" dirty="0" smtClean="0"/>
          </a:p>
          <a:p>
            <a:pPr eaLnBrk="1" hangingPunct="1"/>
            <a:r>
              <a:rPr lang="en-US" baseline="0" dirty="0" smtClean="0"/>
              <a:t>Thanks Susan. Now, let’s jump into today’s training. </a:t>
            </a:r>
          </a:p>
        </p:txBody>
      </p:sp>
      <p:sp>
        <p:nvSpPr>
          <p:cNvPr id="5" name="Footer Placeholder 4"/>
          <p:cNvSpPr>
            <a:spLocks noGrp="1"/>
          </p:cNvSpPr>
          <p:nvPr>
            <p:ph type="ftr" sz="quarter" idx="10"/>
          </p:nvPr>
        </p:nvSpPr>
        <p:spPr/>
        <p:txBody>
          <a:bodyPr/>
          <a:lstStyle/>
          <a:p>
            <a:pPr>
              <a:defRPr/>
            </a:pPr>
            <a:r>
              <a:rPr lang="en-US" dirty="0" smtClean="0">
                <a:solidFill>
                  <a:prstClr val="black"/>
                </a:solidFill>
              </a:rPr>
              <a:t>SNP 1 through 3 Training</a:t>
            </a:r>
            <a:endParaRPr lang="en-US" dirty="0">
              <a:solidFill>
                <a:prstClr val="black"/>
              </a:solidFill>
            </a:endParaRPr>
          </a:p>
        </p:txBody>
      </p:sp>
    </p:spTree>
    <p:extLst>
      <p:ext uri="{BB962C8B-B14F-4D97-AF65-F5344CB8AC3E}">
        <p14:creationId xmlns:p14="http://schemas.microsoft.com/office/powerpoint/2010/main" val="423655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screenshot shows the factors for MOC 1A. Rather than reciting these to you, we would like to spend the time walking through some examples. Please refer to your Matrix document as well as the scoring guidelines (copies of which will be available on the SNP website</a:t>
            </a:r>
            <a:r>
              <a:rPr lang="en-US" sz="1400" baseline="0" dirty="0" smtClean="0"/>
              <a:t> after the trainings)</a:t>
            </a:r>
            <a:r>
              <a:rPr lang="en-US" sz="1400" dirty="0" smtClean="0"/>
              <a:t> as you prepare your narrative. I would like to emphasize that the examples prepared are </a:t>
            </a:r>
            <a:r>
              <a:rPr lang="en-US" sz="1400" u="sng" dirty="0" smtClean="0"/>
              <a:t>not</a:t>
            </a:r>
            <a:r>
              <a:rPr lang="en-US" sz="1400" dirty="0" smtClean="0"/>
              <a:t> all inclusive of the requirements but serve only as guidance (e.g. content) for your descriptions.</a:t>
            </a:r>
            <a:r>
              <a:rPr lang="en-US" sz="1400" baseline="0" dirty="0" smtClean="0"/>
              <a:t> Let me emphasize that you should not copy these examples because the documentation does not address all of the criteria as set forth in the MOC requirements.</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6550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OK, let me repeat, the </a:t>
            </a:r>
            <a:r>
              <a:rPr lang="en-US" sz="1200" b="0" kern="1200" dirty="0">
                <a:solidFill>
                  <a:schemeClr val="tx1"/>
                </a:solidFill>
                <a:effectLst/>
                <a:latin typeface="+mn-lt"/>
                <a:ea typeface="+mn-ea"/>
                <a:cs typeface="+mn-cs"/>
              </a:rPr>
              <a:t>examples are provided as guidance only and are not all-inclusive of the requirements for the elements and factors. Additional details and specific documentation may be required.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a:rPr>
              <a:t/>
            </a:r>
            <a:br>
              <a:rPr lang="en-US" sz="1200" b="0" kern="1200" dirty="0">
                <a:solidFill>
                  <a:schemeClr val="tx1"/>
                </a:solidFill>
                <a:effectLst/>
                <a:latin typeface="Calibri"/>
              </a:rPr>
            </a:br>
            <a:endParaRPr lang="en-US" sz="1200" b="0" kern="1200" dirty="0">
              <a:solidFill>
                <a:schemeClr val="tx1"/>
              </a:solidFill>
              <a:effectLst/>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are not going to read the example in its entirety, again, they will be available for review on the website. In the </a:t>
            </a:r>
            <a:r>
              <a:rPr lang="en-US" dirty="0"/>
              <a:t>factor 1 example </a:t>
            </a:r>
            <a:r>
              <a:rPr lang="en-US" baseline="0" dirty="0"/>
              <a:t>a</a:t>
            </a:r>
            <a:r>
              <a:rPr lang="en-US" dirty="0"/>
              <a:t>s you can see, </a:t>
            </a:r>
            <a:r>
              <a:rPr lang="en-US" baseline="0" dirty="0"/>
              <a:t>the intent is to provide information about how your organization will determine, verify and track eligibility. Remember to use </a:t>
            </a:r>
            <a:r>
              <a:rPr lang="en-US" dirty="0"/>
              <a:t>the Matrix document and the scoring methodology</a:t>
            </a:r>
            <a:r>
              <a:rPr lang="en-US" baseline="0" dirty="0"/>
              <a:t> as a guide. To summarize, the description details specific tasks in the process, staff responsible, timeframe for completion, frequency if applicable, barriers and limitations to completion of the process .</a:t>
            </a:r>
            <a:endParaRPr lang="en-US" b="0" dirty="0"/>
          </a:p>
        </p:txBody>
      </p:sp>
      <p:sp>
        <p:nvSpPr>
          <p:cNvPr id="4" name="Slide Number Placeholder 3"/>
          <p:cNvSpPr>
            <a:spLocks noGrp="1"/>
          </p:cNvSpPr>
          <p:nvPr>
            <p:ph type="sldNum" sz="quarter" idx="10"/>
          </p:nvPr>
        </p:nvSpPr>
        <p:spPr/>
        <p:txBody>
          <a:bodyPr/>
          <a:lstStyle/>
          <a:p>
            <a:fld id="{04A1CCD6-D9C3-417A-AA51-8D9F02DEA93B}" type="slidenum">
              <a:rPr lang="en-US" smtClean="0"/>
              <a:t>11</a:t>
            </a:fld>
            <a:endParaRPr lang="en-US" dirty="0"/>
          </a:p>
        </p:txBody>
      </p:sp>
    </p:spTree>
    <p:extLst>
      <p:ext uri="{BB962C8B-B14F-4D97-AF65-F5344CB8AC3E}">
        <p14:creationId xmlns:p14="http://schemas.microsoft.com/office/powerpoint/2010/main" val="228141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example above for factor 3, although brief, describes the type of medical conditions associated with this C-SNP’s beneficiaries. </a:t>
            </a:r>
            <a:r>
              <a:rPr lang="en-US" dirty="0" smtClean="0">
                <a:solidFill>
                  <a:srgbClr val="FF0000"/>
                </a:solidFill>
              </a:rPr>
              <a:t>A plan should also include an approximate percentage of the comorbidities. Let me reiterate, the description details the subset target population, the services and resources not that of the organization’s overall chronic</a:t>
            </a:r>
            <a:r>
              <a:rPr lang="en-US" baseline="0" dirty="0" smtClean="0">
                <a:solidFill>
                  <a:srgbClr val="FF0000"/>
                </a:solidFill>
              </a:rPr>
              <a:t> population. If you are a a part of a large corporate entity that includes many plans under a contract, you should include a table or separate paragraph which details the populations in each. And you must continue drawing a correlation between the remaining elements and each target population.</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04A1CCD6-D9C3-417A-AA51-8D9F02DEA93B}" type="slidenum">
              <a:rPr lang="en-US" smtClean="0"/>
              <a:t>12</a:t>
            </a:fld>
            <a:endParaRPr lang="en-US" dirty="0"/>
          </a:p>
        </p:txBody>
      </p:sp>
    </p:spTree>
    <p:extLst>
      <p:ext uri="{BB962C8B-B14F-4D97-AF65-F5344CB8AC3E}">
        <p14:creationId xmlns:p14="http://schemas.microsoft.com/office/powerpoint/2010/main" val="255486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1112" y="4494699"/>
            <a:ext cx="5768001" cy="4258913"/>
          </a:xfrm>
        </p:spPr>
        <p:txBody>
          <a:bodyPr/>
          <a:lstStyle/>
          <a:p>
            <a:r>
              <a:rPr lang="en-US" dirty="0" smtClean="0"/>
              <a:t>This year, the Matrix is</a:t>
            </a:r>
            <a:r>
              <a:rPr lang="en-US" baseline="0" dirty="0" smtClean="0"/>
              <a:t> aligned with the scoring guidelines so there is less confusion between the documents as previously viewed.</a:t>
            </a:r>
            <a:endParaRPr lang="en-US" dirty="0"/>
          </a:p>
          <a:p>
            <a:endParaRPr lang="en-US" dirty="0" smtClean="0"/>
          </a:p>
          <a:p>
            <a:r>
              <a:rPr lang="en-US" dirty="0" smtClean="0"/>
              <a:t>Although </a:t>
            </a:r>
            <a:r>
              <a:rPr lang="en-US" dirty="0"/>
              <a:t>the definition of “SNP beneficiary” typically implies members requiring additional care and </a:t>
            </a:r>
            <a:r>
              <a:rPr lang="en-US" dirty="0" smtClean="0"/>
              <a:t>services above and beyond</a:t>
            </a:r>
            <a:r>
              <a:rPr lang="en-US" baseline="0" dirty="0" smtClean="0"/>
              <a:t> those services provided to the general SNP population. That said,</a:t>
            </a:r>
            <a:r>
              <a:rPr lang="en-US" dirty="0" smtClean="0"/>
              <a:t> </a:t>
            </a:r>
            <a:r>
              <a:rPr lang="en-US" dirty="0"/>
              <a:t>the description focuses on the sickest or most vulnerable SNP members. </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9420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Again the factors are shown for Element</a:t>
            </a:r>
            <a:r>
              <a:rPr lang="en-US" sz="1400" baseline="0" dirty="0"/>
              <a:t> B and you may refer to it as we take a look at the example.</a:t>
            </a:r>
          </a:p>
          <a:p>
            <a:r>
              <a:rPr lang="en-US" sz="1400" baseline="0" dirty="0">
                <a:latin typeface="Calibri"/>
              </a:rPr>
              <a:t/>
            </a:r>
            <a:br>
              <a:rPr lang="en-US" sz="1400" baseline="0" dirty="0">
                <a:latin typeface="Calibri"/>
              </a:rPr>
            </a:br>
            <a:endParaRPr lang="en-US" sz="1400" baseline="0" dirty="0">
              <a:latin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When you discuss those members considered “especially vulnerable,” use specific terms to define the population e.g. certain diagnosis, members with multiple admissions within a specified timeframe or medication costs exceeding certain limits. Simply reiterating the services provided to the general population will not satisfy the requirements. You must detail the services and resources your plan</a:t>
            </a:r>
            <a:r>
              <a:rPr lang="en-US" sz="1400" baseline="0" dirty="0"/>
              <a:t> makes available/provides to this population sub-type.</a:t>
            </a:r>
            <a:endParaRPr lang="en-US" sz="1400" dirty="0"/>
          </a:p>
          <a:p>
            <a:r>
              <a:rPr lang="en-US" sz="1400" dirty="0">
                <a:latin typeface="Calibri"/>
              </a:rPr>
              <a:t/>
            </a:r>
            <a:br>
              <a:rPr lang="en-US" sz="1400" dirty="0">
                <a:latin typeface="Calibri"/>
              </a:rPr>
            </a:br>
            <a:endParaRPr lang="en-US" sz="140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7724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In</a:t>
            </a:r>
            <a:r>
              <a:rPr lang="en-US" sz="1400" b="0" baseline="0" dirty="0"/>
              <a:t> this example, the organization provided the demographic characteristics associated with its most vulnerable population. The description includes </a:t>
            </a:r>
            <a:r>
              <a:rPr lang="en-US" sz="1400" dirty="0"/>
              <a:t>multiple chronic and complex medical and behavioral conditions which lead to multiple hospitalizations; complex medication regimens; and environmental issues limiting transportation to medical services</a:t>
            </a:r>
            <a:r>
              <a:rPr lang="en-US" sz="1400" baseline="0" dirty="0"/>
              <a:t> as well as the resources utilized to address each.</a:t>
            </a:r>
            <a:r>
              <a:rPr lang="en-US" sz="1400" b="0" baseline="0" dirty="0"/>
              <a:t> It speaks to the socioeconomic concerns of these vulnerable members e.g. caregiver issues such as neglect or abuse; financial concerns,  language barriers and transportation concerns. Albeit lengthy in appearance on the screen, all of the requirements are not addressed as shown.</a:t>
            </a:r>
            <a:endParaRPr lang="en-US" sz="1400" b="0"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82106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7565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move to MOC 2, which addresses care coordination. </a:t>
            </a:r>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049018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1227"/>
              </a:spcBef>
            </a:pPr>
            <a:r>
              <a:rPr lang="en-US" sz="1400" dirty="0"/>
              <a:t>Element A addresses the staff structure including administrative and clinical roles and responsibilities and how the staff works </a:t>
            </a:r>
            <a:r>
              <a:rPr lang="en-US" sz="1400" u="sng" dirty="0" smtClean="0"/>
              <a:t>to</a:t>
            </a:r>
            <a:r>
              <a:rPr lang="en-US" sz="1400" dirty="0" smtClean="0"/>
              <a:t> provide </a:t>
            </a:r>
            <a:r>
              <a:rPr lang="en-US" sz="1400" dirty="0"/>
              <a:t>high quality care for its members. </a:t>
            </a:r>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58119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For MOC 2 Element A, the organization must define staff roles and responsibilities across all health plan functions. Staff would be personnel who have direct or indirect affect on a SNP beneficiaries care coordination. The description must differentiate staff that are employed or contracted who perform administrative and clinical functions or both. Furthermore, the MOC must describe who has staff oversight responsibilities that identifies licensing and competencies relating to specific population being served. There must also be descriptions of job titles that correlate to the staff responsibilities. These staff must have both initial and annual MOC training along with documentation of completion as evidence; if the training is not completed, what actions are taken by the organization. And lastly, an organization must also have contingency plans that will ensure continuity of critical staff function. </a:t>
            </a:r>
            <a:endParaRPr lang="en-US" sz="1400" dirty="0">
              <a:latin typeface="Calibri"/>
            </a:endParaRPr>
          </a:p>
          <a:p>
            <a:r>
              <a:rPr lang="en-US" sz="1400" dirty="0">
                <a:latin typeface="Calibri"/>
              </a:rPr>
              <a:t/>
            </a:r>
            <a:br>
              <a:rPr lang="en-US" sz="1400" dirty="0">
                <a:latin typeface="Calibri"/>
              </a:rPr>
            </a:br>
            <a:endParaRPr lang="en-US" sz="1400" dirty="0">
              <a:latin typeface="Calibri"/>
            </a:endParaRPr>
          </a:p>
          <a:p>
            <a:r>
              <a:rPr lang="en-US" sz="1400" dirty="0">
                <a:latin typeface="Calibri"/>
              </a:rPr>
              <a:t/>
            </a:r>
            <a:br>
              <a:rPr lang="en-US" sz="1400" dirty="0">
                <a:latin typeface="Calibri"/>
              </a:rPr>
            </a:br>
            <a:endParaRPr lang="en-US" sz="140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509875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B512F61-570C-42A9-814E-3FD41C0F802A}" type="slidenum">
              <a:rPr lang="en-US" smtClean="0"/>
              <a:pPr/>
              <a:t>2</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There are three key goals for today’s training:</a:t>
            </a:r>
          </a:p>
          <a:p>
            <a:pPr marL="228600" indent="-228600" eaLnBrk="1" hangingPunct="1">
              <a:buAutoNum type="arabicPeriod"/>
            </a:pPr>
            <a:r>
              <a:rPr lang="en-US" dirty="0" smtClean="0"/>
              <a:t>Comply with the statutory requirements of the Affordable Care Act (ACA). As you know, there is language in the ACA that states, “SNPs must be approved by NCQA.” </a:t>
            </a:r>
          </a:p>
          <a:p>
            <a:pPr marL="228600" indent="-228600" eaLnBrk="1" hangingPunct="1">
              <a:buAutoNum type="arabicPeriod"/>
            </a:pPr>
            <a:endParaRPr lang="en-US" dirty="0" smtClean="0"/>
          </a:p>
          <a:p>
            <a:pPr marL="228600" indent="-228600" eaLnBrk="1" hangingPunct="1">
              <a:buAutoNum type="arabicPeriod"/>
            </a:pPr>
            <a:r>
              <a:rPr lang="en-US" dirty="0" smtClean="0"/>
              <a:t>The second goal is to ensure that SNPs fully understand what the MOC requirements are and how to develop an MOC that not only meets the requirements but</a:t>
            </a:r>
            <a:r>
              <a:rPr lang="en-US" u="sng" dirty="0" smtClean="0"/>
              <a:t>,</a:t>
            </a:r>
            <a:r>
              <a:rPr lang="en-US" dirty="0" smtClean="0"/>
              <a:t> more importantly, provides high quality care for beneficiaries. </a:t>
            </a:r>
          </a:p>
          <a:p>
            <a:pPr marL="228600" indent="-228600" eaLnBrk="1" hangingPunct="1">
              <a:buAutoNum type="arabicPeriod"/>
            </a:pPr>
            <a:endParaRPr lang="en-US" dirty="0" smtClean="0"/>
          </a:p>
          <a:p>
            <a:pPr marL="228600" indent="-228600" eaLnBrk="1" hangingPunct="1">
              <a:buAutoNum type="arabicPeriod"/>
            </a:pPr>
            <a:r>
              <a:rPr lang="en-US" dirty="0" smtClean="0"/>
              <a:t>The statutory requirements established an approval timeframe for plans scoring at certain levels, and this review helps to determine the approval review cycle for each SNP, from 1 to 3 years. </a:t>
            </a:r>
          </a:p>
        </p:txBody>
      </p:sp>
    </p:spTree>
    <p:extLst>
      <p:ext uri="{BB962C8B-B14F-4D97-AF65-F5344CB8AC3E}">
        <p14:creationId xmlns:p14="http://schemas.microsoft.com/office/powerpoint/2010/main" val="269263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0669" y="4495520"/>
            <a:ext cx="6008335" cy="4732126"/>
          </a:xfrm>
        </p:spPr>
        <p:txBody>
          <a:bodyPr/>
          <a:lstStyle/>
          <a:p>
            <a:pPr marL="0" marR="0" lvl="0" indent="0" algn="l" defTabSz="914400" rtl="0" eaLnBrk="1" fontAlgn="auto" latinLnBrk="0" hangingPunct="1">
              <a:lnSpc>
                <a:spcPct val="100000"/>
              </a:lnSpc>
              <a:spcBef>
                <a:spcPts val="1227"/>
              </a:spcBef>
              <a:spcAft>
                <a:spcPts val="0"/>
              </a:spcAft>
              <a:buClrTx/>
              <a:buSzTx/>
              <a:buFontTx/>
              <a:buNone/>
              <a:tabLst/>
              <a:defRPr/>
            </a:pPr>
            <a:r>
              <a:rPr lang="en-US" sz="1200" kern="1200" dirty="0">
                <a:solidFill>
                  <a:schemeClr val="tx1"/>
                </a:solidFill>
                <a:effectLst/>
                <a:latin typeface="+mn-lt"/>
                <a:ea typeface="+mn-ea"/>
                <a:cs typeface="+mn-cs"/>
              </a:rPr>
              <a:t>The example on the screen shows an organizational chart. SNPs/MMPs may provide one overall chart or display one for each unit e.g. business operations, customer service operations or case management to name a few. </a:t>
            </a:r>
          </a:p>
          <a:p>
            <a:pPr lvl="1">
              <a:spcBef>
                <a:spcPts val="1227"/>
              </a:spcBef>
              <a:defRPr/>
            </a:pPr>
            <a:endParaRPr lang="en-US" kern="1200" dirty="0">
              <a:solidFill>
                <a:schemeClr val="tx1"/>
              </a:solidFill>
              <a:effectLst/>
              <a:latin typeface="+mn-lt"/>
            </a:endParaRPr>
          </a:p>
          <a:p>
            <a:pPr lvl="1">
              <a:spcBef>
                <a:spcPts val="1227"/>
              </a:spcBef>
              <a:defRPr/>
            </a:pPr>
            <a:endParaRPr lang="en-US" kern="1200" dirty="0">
              <a:solidFill>
                <a:schemeClr val="tx1"/>
              </a:solidFill>
              <a:effectLst/>
              <a:latin typeface="+mn-lt"/>
            </a:endParaRPr>
          </a:p>
          <a:p>
            <a:pPr lvl="1">
              <a:spcBef>
                <a:spcPts val="1227"/>
              </a:spcBef>
            </a:pP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85112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1227"/>
              </a:spcBef>
            </a:pPr>
            <a:r>
              <a:rPr lang="en-US" sz="1400" dirty="0"/>
              <a:t>In this written example, </a:t>
            </a:r>
            <a:r>
              <a:rPr lang="en-US" sz="1400" baseline="0" dirty="0"/>
              <a:t>MOC </a:t>
            </a:r>
            <a:r>
              <a:rPr lang="en-US" sz="1400" dirty="0"/>
              <a:t>training</a:t>
            </a:r>
            <a:r>
              <a:rPr lang="en-US" sz="1400" baseline="0" dirty="0"/>
              <a:t> is described. There are details of how the training is completed, the training content, maintenance/documentation of attendance at training and the time frame for completion of training.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86821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27"/>
              </a:spcBef>
            </a:pPr>
            <a:r>
              <a:rPr lang="en-US" sz="1400" b="0" dirty="0">
                <a:solidFill>
                  <a:srgbClr val="FF0000"/>
                </a:solidFill>
              </a:rPr>
              <a:t>This is a very small example but there may be several types of actions taken which is dependent upon the significance. For example, </a:t>
            </a:r>
            <a:r>
              <a:rPr lang="en-US" sz="1400" b="0" baseline="0" dirty="0">
                <a:solidFill>
                  <a:srgbClr val="FF0000"/>
                </a:solidFill>
              </a:rPr>
              <a:t>complete</a:t>
            </a:r>
            <a:r>
              <a:rPr lang="en-US" sz="1400" b="0" dirty="0">
                <a:solidFill>
                  <a:srgbClr val="FF0000"/>
                </a:solidFill>
              </a:rPr>
              <a:t> lack of training or lack of response to</a:t>
            </a:r>
            <a:r>
              <a:rPr lang="en-US" sz="1400" b="0" baseline="0" dirty="0">
                <a:solidFill>
                  <a:srgbClr val="FF0000"/>
                </a:solidFill>
              </a:rPr>
              <a:t> completing the orientation exams or attestations. The CAP may be to initially send the staff a letter notifying that the MOC training has not been completed and then a follow-up phone call directly to the staff, if the training is still outstanding. </a:t>
            </a:r>
            <a:endParaRPr lang="en-US" sz="140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07843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element  requires plans to provide a description of the </a:t>
            </a:r>
            <a:r>
              <a:rPr lang="en-US" sz="1400" dirty="0" smtClean="0"/>
              <a:t>HRAT; </a:t>
            </a:r>
            <a:r>
              <a:rPr lang="en-US" sz="1400" dirty="0"/>
              <a:t>specifically how it is used in the coordination of </a:t>
            </a:r>
            <a:r>
              <a:rPr lang="en-US" sz="1400" dirty="0" smtClean="0"/>
              <a:t>members’ </a:t>
            </a:r>
            <a:r>
              <a:rPr lang="en-US" sz="1400" dirty="0"/>
              <a:t>care e.g. the development and updating of the ICP and how it communicates the results to the ICT. The description also includes the process for conducting the initial and annual </a:t>
            </a:r>
            <a:r>
              <a:rPr lang="en-US" sz="1400" dirty="0" smtClean="0"/>
              <a:t>assessments (noting the timeframe for reassessment), </a:t>
            </a:r>
            <a:r>
              <a:rPr lang="en-US" sz="1400" dirty="0"/>
              <a:t>the rationale for reviewing, analyzing and stratifying HRAT results and communicating that information to </a:t>
            </a:r>
            <a:r>
              <a:rPr lang="en-US" sz="1400" dirty="0" smtClean="0"/>
              <a:t>the</a:t>
            </a:r>
            <a:r>
              <a:rPr lang="en-US" sz="1400" baseline="0" dirty="0" smtClean="0"/>
              <a:t> </a:t>
            </a:r>
            <a:r>
              <a:rPr lang="en-US" sz="1400" dirty="0" smtClean="0"/>
              <a:t>member/caregiver </a:t>
            </a:r>
            <a:r>
              <a:rPr lang="en-US" sz="1400" dirty="0"/>
              <a:t>&amp; stakeholders.</a:t>
            </a:r>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91618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element of the HRAT is not about the reporting requirements, but about the content of the tool.  Details such as how is </a:t>
            </a:r>
            <a:r>
              <a:rPr lang="en-US" sz="1400" baseline="0" dirty="0"/>
              <a:t>the information gathered and and then utilized to assess and stratify the member and documented with the member's ICP and discussed with the ICT.  What are the time frames for reassessing the performance. In addition, a description of when the initial and annual HRAT is performed.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9525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this example, it describes who completes the HRA and  the time frame for completion. The evaluation also includes but is not limited to an assessment of: medical, psychological, and cognitive functions of the member. Home safety, safety with mobility and notes any equipment in the home, falls risk, functional limitations and decreased activities of daily living and the process for inclusion into the member’s individual care plan (ICP).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alibri"/>
                <a:ea typeface="Calibri" panose="020F0502020204030204" pitchFamily="34" charset="0"/>
                <a:cs typeface="Times New Roman" panose="02020603050405020304" pitchFamily="18" charset="0"/>
              </a:rPr>
              <a:t/>
            </a:r>
            <a:br>
              <a:rPr lang="en-US" sz="1400" dirty="0">
                <a:solidFill>
                  <a:srgbClr val="FF0000"/>
                </a:solidFill>
                <a:latin typeface="Calibri"/>
                <a:ea typeface="Calibri" panose="020F0502020204030204" pitchFamily="34" charset="0"/>
                <a:cs typeface="Times New Roman" panose="02020603050405020304" pitchFamily="18" charset="0"/>
              </a:rPr>
            </a:br>
            <a:endParaRPr lang="en-US" sz="1400" dirty="0">
              <a:solidFill>
                <a:srgbClr val="FF0000"/>
              </a:solidFill>
              <a:latin typeface="Calibri"/>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addition to the description</a:t>
            </a:r>
            <a:r>
              <a:rPr lang="en-US" sz="1400" baseline="0" dirty="0">
                <a:solidFill>
                  <a:srgbClr val="FF0000"/>
                </a:solidFill>
                <a:latin typeface="Calibri" panose="020F0502020204030204" pitchFamily="34" charset="0"/>
                <a:ea typeface="Calibri" panose="020F0502020204030204" pitchFamily="34" charset="0"/>
                <a:cs typeface="Times New Roman" panose="02020603050405020304" pitchFamily="18" charset="0"/>
              </a:rPr>
              <a:t>, organizations can include screenshots of their HRAT.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a:rPr>
              <a:t/>
            </a:r>
            <a:br>
              <a:rPr lang="en-US" sz="1400" dirty="0">
                <a:latin typeface="Calibri"/>
              </a:rPr>
            </a:br>
            <a:endParaRPr lang="en-US" sz="140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26</a:t>
            </a:fld>
            <a:endParaRPr lang="en-US" dirty="0"/>
          </a:p>
        </p:txBody>
      </p:sp>
    </p:spTree>
    <p:extLst>
      <p:ext uri="{BB962C8B-B14F-4D97-AF65-F5344CB8AC3E}">
        <p14:creationId xmlns:p14="http://schemas.microsoft.com/office/powerpoint/2010/main" val="977749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Once the HRA is complete, organizations need to describe </a:t>
            </a:r>
            <a:r>
              <a:rPr lang="en-US" sz="1400" baseline="0" dirty="0"/>
              <a:t>who is responsible for reviewing and what/how the HRAT results are analyzed and then stratified to assist with the development of the ICP. The specific details within the HRA will help determine who should be a part of the ICT as the ICT will be responsible for assisting the member in reaching their goals.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t>27</a:t>
            </a:fld>
            <a:endParaRPr lang="en-US" dirty="0"/>
          </a:p>
        </p:txBody>
      </p:sp>
    </p:spTree>
    <p:extLst>
      <p:ext uri="{BB962C8B-B14F-4D97-AF65-F5344CB8AC3E}">
        <p14:creationId xmlns:p14="http://schemas.microsoft.com/office/powerpoint/2010/main" val="311897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intent of Element C is to describe how the SNP develops/updates the ICP.</a:t>
            </a:r>
          </a:p>
          <a:p>
            <a:r>
              <a:rPr lang="en-US" sz="1400" dirty="0" smtClean="0"/>
              <a:t>Focus:</a:t>
            </a:r>
          </a:p>
          <a:p>
            <a:r>
              <a:rPr lang="en-US" sz="1400" dirty="0" smtClean="0"/>
              <a:t>Emphasize </a:t>
            </a:r>
            <a:r>
              <a:rPr lang="en-US" sz="1400" dirty="0"/>
              <a:t>that CMS expects an ICP for </a:t>
            </a:r>
            <a:r>
              <a:rPr lang="en-US" sz="1400" u="sng" dirty="0"/>
              <a:t>all</a:t>
            </a:r>
            <a:r>
              <a:rPr lang="en-US" sz="1400" dirty="0"/>
              <a:t> SNP beneficiaries but allows flexibility for the SNP to </a:t>
            </a:r>
            <a:r>
              <a:rPr lang="en-US" sz="1400" dirty="0" smtClean="0"/>
              <a:t>stratify </a:t>
            </a:r>
            <a:r>
              <a:rPr lang="en-US" sz="1400" dirty="0"/>
              <a:t>by risk and place priority on high risk/high need </a:t>
            </a:r>
            <a:r>
              <a:rPr lang="en-US" sz="1400" dirty="0" smtClean="0"/>
              <a:t>beneficiaries</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28</a:t>
            </a:fld>
            <a:endParaRPr lang="en-US" dirty="0"/>
          </a:p>
        </p:txBody>
      </p:sp>
    </p:spTree>
    <p:extLst>
      <p:ext uri="{BB962C8B-B14F-4D97-AF65-F5344CB8AC3E}">
        <p14:creationId xmlns:p14="http://schemas.microsoft.com/office/powerpoint/2010/main" val="1094048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latin typeface="Calibri"/>
                <a:cs typeface="Times New Roman"/>
              </a:rPr>
              <a:t>The ICP must have details of the </a:t>
            </a:r>
            <a:r>
              <a:rPr lang="en-US" sz="1400" dirty="0"/>
              <a:t>beneficiary’s self-management goals and objectives, members personal healthcare preferences, a description of services specifically tailored to the beneficiary’s needs, and identification of goals (met or not met). This should include how the ICP is developed and modified, which personnel is responsible (such as the care manager), how the ICP is documented and where it will be maintained for updates. Lastly, how any modifications of the ICP are then communicated to the beneficiary and other stakeholders such as the ICT. </a:t>
            </a:r>
          </a:p>
        </p:txBody>
      </p:sp>
      <p:sp>
        <p:nvSpPr>
          <p:cNvPr id="4" name="Slide Number Placeholder 3"/>
          <p:cNvSpPr>
            <a:spLocks noGrp="1"/>
          </p:cNvSpPr>
          <p:nvPr>
            <p:ph type="sldNum" sz="quarter" idx="10"/>
          </p:nvPr>
        </p:nvSpPr>
        <p:spPr/>
        <p:txBody>
          <a:bodyPr/>
          <a:lstStyle/>
          <a:p>
            <a:fld id="{8B87A669-0C6A-48A6-9D79-89E9E9D80BA8}" type="slidenum">
              <a:rPr lang="en-US" smtClean="0"/>
              <a:t>29</a:t>
            </a:fld>
            <a:endParaRPr lang="en-US" dirty="0"/>
          </a:p>
        </p:txBody>
      </p:sp>
    </p:spTree>
    <p:extLst>
      <p:ext uri="{BB962C8B-B14F-4D97-AF65-F5344CB8AC3E}">
        <p14:creationId xmlns:p14="http://schemas.microsoft.com/office/powerpoint/2010/main" val="1393183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example</a:t>
            </a:r>
            <a:r>
              <a:rPr lang="en-US" sz="1400" baseline="0" dirty="0"/>
              <a:t> on the screen shows how the ICP is updated, when and what is involved in developing the ICP. Outside of the original development of the ICP, there may be changes in members health status that creates a situation where a member may not meet a goal and therefore, the ICP can be adjusted accordingly.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t>30</a:t>
            </a:fld>
            <a:endParaRPr lang="en-US" dirty="0"/>
          </a:p>
        </p:txBody>
      </p:sp>
    </p:spTree>
    <p:extLst>
      <p:ext uri="{BB962C8B-B14F-4D97-AF65-F5344CB8AC3E}">
        <p14:creationId xmlns:p14="http://schemas.microsoft.com/office/powerpoint/2010/main" val="409177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Noted on the screen are the 4 MOC Elements. We will get into detailing the subcategories of each element after the introduction.</a:t>
            </a:r>
          </a:p>
          <a:p>
            <a:endParaRPr lang="en-US" baseline="0" dirty="0" smtClean="0"/>
          </a:p>
          <a:p>
            <a:pPr marL="171450" indent="-171450">
              <a:buFont typeface="Arial" panose="020B0604020202020204" pitchFamily="34" charset="0"/>
              <a:buChar char="•"/>
            </a:pPr>
            <a:r>
              <a:rPr lang="en-US" baseline="0" dirty="0" smtClean="0"/>
              <a:t>MOC 1: SNP Population incorporates vulnerable populations</a:t>
            </a:r>
          </a:p>
          <a:p>
            <a:pPr marL="171450" indent="-171450">
              <a:buFont typeface="Arial" panose="020B0604020202020204" pitchFamily="34" charset="0"/>
              <a:buChar char="•"/>
            </a:pPr>
            <a:r>
              <a:rPr lang="en-US" baseline="0" dirty="0" smtClean="0"/>
              <a:t>MOC 2: Care Coordination includes the requirements around the HRA, ICP, ICT, and communication network</a:t>
            </a:r>
          </a:p>
          <a:p>
            <a:pPr marL="171450" indent="-171450">
              <a:buFont typeface="Arial" panose="020B0604020202020204" pitchFamily="34" charset="0"/>
              <a:buChar char="•"/>
            </a:pPr>
            <a:r>
              <a:rPr lang="en-US" baseline="0" dirty="0" smtClean="0"/>
              <a:t>MOC 3: Provider Network addresses the provider network and MOC training components</a:t>
            </a:r>
          </a:p>
          <a:p>
            <a:pPr marL="171450" indent="-171450">
              <a:buFont typeface="Arial" panose="020B0604020202020204" pitchFamily="34" charset="0"/>
              <a:buChar char="•"/>
            </a:pPr>
            <a:r>
              <a:rPr lang="en-US" baseline="0" dirty="0" smtClean="0"/>
              <a:t>MOC 4: Quality Measurement addresses the measureable goals and outcome measurement requirements.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97619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This example describes where the ICP is stored, who has access, and how it is shared/accessed by providers involved in the care. Additional information that you cannot see on the screen even stated how the organization </a:t>
            </a:r>
            <a:r>
              <a:rPr lang="en-US" sz="1400" dirty="0" smtClean="0"/>
              <a:t>maintains policies and procedures relating to HIPAA and information systems back-up and disaster recovery procedures.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t>31</a:t>
            </a:fld>
            <a:endParaRPr lang="en-US" dirty="0"/>
          </a:p>
        </p:txBody>
      </p:sp>
    </p:spTree>
    <p:extLst>
      <p:ext uri="{BB962C8B-B14F-4D97-AF65-F5344CB8AC3E}">
        <p14:creationId xmlns:p14="http://schemas.microsoft.com/office/powerpoint/2010/main" val="3322243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intent of element D is to describe the key components of the </a:t>
            </a:r>
            <a:r>
              <a:rPr lang="en-US" sz="1400" dirty="0" smtClean="0"/>
              <a:t>ICT.</a:t>
            </a:r>
            <a:r>
              <a:rPr lang="en-US" sz="1400" baseline="0" dirty="0" smtClean="0"/>
              <a:t> </a:t>
            </a:r>
            <a:r>
              <a:rPr lang="en-US" sz="1400" dirty="0" smtClean="0"/>
              <a:t>We </a:t>
            </a:r>
            <a:r>
              <a:rPr lang="en-US" sz="1400" dirty="0"/>
              <a:t>also want to clarify that the ICT may meet “virtually” using various forms of communication/technology (face-to-face is not required</a:t>
            </a:r>
            <a:r>
              <a:rPr lang="en-US" sz="1400" dirty="0" smtClean="0"/>
              <a:t>); however, the description must detail how the meeting occurs,</a:t>
            </a:r>
            <a:r>
              <a:rPr lang="en-US" sz="1400" baseline="0" dirty="0" smtClean="0"/>
              <a:t> frequency, etc.</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651848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organization must explain how it facilitates the participation of beneficiaries and their caregivers as members of the ICT and be able to describe </a:t>
            </a:r>
            <a:r>
              <a:rPr lang="en-US" sz="700" dirty="0">
                <a:latin typeface="Times New Roman"/>
                <a:cs typeface="Times New Roman"/>
              </a:rPr>
              <a:t>the roles and responsibilities of the ICT </a:t>
            </a:r>
            <a:r>
              <a:rPr lang="en-US" sz="1400" dirty="0"/>
              <a:t>to determine the composition of the ICT and to make the implementation of the ICP effective.This includes areas where additional team members are needed to meet the unique needs of a beneficiary. </a:t>
            </a:r>
            <a:r>
              <a:rPr lang="en-US" sz="700" dirty="0">
                <a:latin typeface="Times New Roman"/>
                <a:cs typeface="Times New Roman"/>
              </a:rPr>
              <a:t> As regular communication will be needed among the member and withing the ICT, there must be a description of the type of evidence of information exchange.   </a:t>
            </a:r>
            <a:endParaRPr lang="en-US" sz="1400" dirty="0">
              <a:latin typeface="Times New Roman"/>
              <a:cs typeface="Times New Roman"/>
            </a:endParaRPr>
          </a:p>
          <a:p>
            <a:r>
              <a:rPr lang="en-US" sz="1400" dirty="0">
                <a:latin typeface="Calibri"/>
              </a:rPr>
              <a:t/>
            </a:r>
            <a:br>
              <a:rPr lang="en-US" sz="1400" dirty="0">
                <a:latin typeface="Calibri"/>
              </a:rPr>
            </a:br>
            <a:endParaRPr lang="en-US" sz="140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64974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example shows a description of how the ICT is comprised</a:t>
            </a:r>
            <a:r>
              <a:rPr lang="en-US" sz="1400" baseline="0" dirty="0"/>
              <a:t> based on the beneficiaries’ needs. It further details how care managers are assigned upon enrollment and who will determine which practitioners should be involved on a particular ICT. You should be able to describe if any cultural or linguistics needs will be matched up with a care manager with similar attributes. If the PCP is the core team member, the ICT must describe this along with who else will be participating in the ICT such as specialist and home and community based service providers.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t>34</a:t>
            </a:fld>
            <a:endParaRPr lang="en-US" dirty="0"/>
          </a:p>
        </p:txBody>
      </p:sp>
    </p:spTree>
    <p:extLst>
      <p:ext uri="{BB962C8B-B14F-4D97-AF65-F5344CB8AC3E}">
        <p14:creationId xmlns:p14="http://schemas.microsoft.com/office/powerpoint/2010/main" val="3847389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MOC 2D requires a description</a:t>
            </a:r>
            <a:r>
              <a:rPr lang="en-US" sz="1400" baseline="0" dirty="0"/>
              <a:t> of how the ICT contributes to the members health. Details regarding how the results are analyzed and incorporated into the ICP; who is collaborating to develop and update the ICP, making recommendations; and what the ICT does once the HRA is complete. This can included with meetings with the member by the care manager to ensure the member is meeting goals or the ICT may meet to review the members ICP progress.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Calibri"/>
              </a:rPr>
              <a:t/>
            </a:r>
            <a:br>
              <a:rPr lang="en-US" sz="1400" dirty="0">
                <a:latin typeface="Calibri"/>
              </a:rPr>
            </a:br>
            <a:endParaRPr lang="en-US" sz="1400" dirty="0">
              <a:latin typeface="Calibri"/>
            </a:endParaRPr>
          </a:p>
          <a:p>
            <a:r>
              <a:rPr lang="en-US" sz="1400" dirty="0">
                <a:latin typeface="Calibri"/>
              </a:rPr>
              <a:t/>
            </a:r>
            <a:br>
              <a:rPr lang="en-US" sz="1400" dirty="0">
                <a:latin typeface="Calibri"/>
              </a:rPr>
            </a:br>
            <a:endParaRPr lang="en-US" sz="1400" dirty="0">
              <a:latin typeface="Calibri"/>
            </a:endParaRPr>
          </a:p>
        </p:txBody>
      </p:sp>
      <p:sp>
        <p:nvSpPr>
          <p:cNvPr id="4" name="Slide Number Placeholder 3"/>
          <p:cNvSpPr>
            <a:spLocks noGrp="1"/>
          </p:cNvSpPr>
          <p:nvPr>
            <p:ph type="sldNum" sz="quarter" idx="10"/>
          </p:nvPr>
        </p:nvSpPr>
        <p:spPr/>
        <p:txBody>
          <a:bodyPr/>
          <a:lstStyle/>
          <a:p>
            <a:fld id="{8B87A669-0C6A-48A6-9D79-89E9E9D80BA8}" type="slidenum">
              <a:rPr lang="en-US" smtClean="0"/>
              <a:t>35</a:t>
            </a:fld>
            <a:endParaRPr lang="en-US" dirty="0"/>
          </a:p>
        </p:txBody>
      </p:sp>
    </p:spTree>
    <p:extLst>
      <p:ext uri="{BB962C8B-B14F-4D97-AF65-F5344CB8AC3E}">
        <p14:creationId xmlns:p14="http://schemas.microsoft.com/office/powerpoint/2010/main" val="3121784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333" y="4495520"/>
            <a:ext cx="6248669" cy="4810995"/>
          </a:xfrm>
        </p:spPr>
        <p:txBody>
          <a:bodyPr/>
          <a:lstStyle/>
          <a:p>
            <a:r>
              <a:rPr lang="en-US" sz="1400" dirty="0" smtClean="0"/>
              <a:t>For</a:t>
            </a:r>
            <a:r>
              <a:rPr lang="en-US" sz="1400" baseline="0" dirty="0" smtClean="0"/>
              <a:t> </a:t>
            </a:r>
            <a:r>
              <a:rPr lang="en-US" sz="1400" dirty="0" smtClean="0"/>
              <a:t>MOC 2E, </a:t>
            </a:r>
            <a:r>
              <a:rPr lang="en-US" sz="1400" dirty="0"/>
              <a:t>the intent is to address transitions of care and personnel responsible for coordinating those transitions</a:t>
            </a:r>
            <a:r>
              <a:rPr lang="en-US" sz="1400" dirty="0" smtClean="0"/>
              <a:t>.</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37905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333" y="4495520"/>
            <a:ext cx="6248669" cy="4810995"/>
          </a:xfrm>
        </p:spPr>
        <p:txBody>
          <a:bodyPr/>
          <a:lstStyle/>
          <a:p>
            <a:r>
              <a:rPr lang="en-US" sz="1100" dirty="0">
                <a:latin typeface="Calibri"/>
                <a:cs typeface="Times New Roman"/>
              </a:rPr>
              <a:t>Factor 1: the process for coordinating transitions for example, how is a transition identified? What steps are taken?</a:t>
            </a:r>
          </a:p>
          <a:p>
            <a:r>
              <a:rPr lang="en-US" sz="1100" dirty="0">
                <a:latin typeface="Calibri"/>
                <a:cs typeface="Times New Roman"/>
              </a:rPr>
              <a:t>Factor 2: What personnel are responsible for coordination efforts? Case manager? Provider? Does the responsibility change per SNP type e.g. I-SNPs or </a:t>
            </a:r>
            <a:r>
              <a:rPr lang="en-US" sz="1100" u="sng" dirty="0">
                <a:latin typeface="Calibri"/>
                <a:cs typeface="Times New Roman"/>
              </a:rPr>
              <a:t>Institutional Equivalent</a:t>
            </a:r>
            <a:r>
              <a:rPr lang="en-US" sz="1100" dirty="0">
                <a:latin typeface="Calibri"/>
                <a:cs typeface="Times New Roman"/>
              </a:rPr>
              <a:t> SNPs? Who ensures follow-up services, e.g., scheduling appointments, needed resources</a:t>
            </a:r>
          </a:p>
          <a:p>
            <a:r>
              <a:rPr lang="en-US" sz="1000" dirty="0">
                <a:latin typeface="Calibri"/>
                <a:cs typeface="Times New Roman"/>
              </a:rPr>
              <a:t>Factor 3. The organization must ensure that elements of the beneficiary’s ICP are transferred between health care settings when the beneficiary experiences a transition in care. The MOC must describe the steps that take place before, during and after a transition in care has occurred for this process.</a:t>
            </a:r>
          </a:p>
          <a:p>
            <a:r>
              <a:rPr lang="en-US" sz="1400" dirty="0"/>
              <a:t>Factor 4: Beneficiary personnel health information. The organization must describe the process for ensuring that SNP beneficiaries and/or their caregivers have access to and can adequately use personal health information to coordinate care for the beneficiary. </a:t>
            </a:r>
            <a:endParaRPr lang="en-US" sz="1000" dirty="0">
              <a:latin typeface="Times New Roman"/>
              <a:cs typeface="Times New Roman"/>
            </a:endParaRPr>
          </a:p>
          <a:p>
            <a:r>
              <a:rPr lang="en-US" sz="1400" dirty="0"/>
              <a:t>Factor 5: The MOC must describe how beneficiaries and/or their caregivers will be educated about their condition, how they will demonstrate understanding of changes in their condition (improvement, stable or worsening), and use of appropriate self-management activities Self-management activities can include regular assessment of progress, goal setting and problem solving support to reduce crises and improve health outcomes.</a:t>
            </a:r>
          </a:p>
          <a:p>
            <a:r>
              <a:rPr lang="en-US" sz="1400" dirty="0"/>
              <a:t>Factor 6: The organization must describe the process it uses to notify beneficiaries and/or their caregivers of the personnel responsible for supporting them through transitions between any two care settings.</a:t>
            </a:r>
          </a:p>
          <a:p>
            <a:r>
              <a:rPr lang="en-US" sz="1400" dirty="0">
                <a:latin typeface="Calibri"/>
              </a:rPr>
              <a:t/>
            </a:r>
            <a:br>
              <a:rPr lang="en-US" sz="1400" dirty="0">
                <a:latin typeface="Calibri"/>
              </a:rPr>
            </a:br>
            <a:endParaRPr lang="en-US" sz="1400" dirty="0">
              <a:latin typeface="Calibri"/>
            </a:endParaRPr>
          </a:p>
          <a:p>
            <a:r>
              <a:rPr lang="en-US" sz="1400" dirty="0"/>
              <a:t>Simply put, how does the member or his caregiver know which staff serves as the person responsible for addressing their issues, questions or concerns?</a:t>
            </a:r>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959380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Again, this is just a</a:t>
            </a:r>
            <a:r>
              <a:rPr lang="en-US" sz="1400" baseline="0" dirty="0"/>
              <a:t> snippet of possible descriptions but the MOC must detail the personnel responsible throughout the entire care transition process; specifically, titles and responsibilities must be provided.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t>38</a:t>
            </a:fld>
            <a:endParaRPr lang="en-US" dirty="0"/>
          </a:p>
        </p:txBody>
      </p:sp>
    </p:spTree>
    <p:extLst>
      <p:ext uri="{BB962C8B-B14F-4D97-AF65-F5344CB8AC3E}">
        <p14:creationId xmlns:p14="http://schemas.microsoft.com/office/powerpoint/2010/main" val="3333722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MOC must also describe</a:t>
            </a:r>
            <a:r>
              <a:rPr lang="en-US" sz="1400" baseline="0" dirty="0" smtClean="0"/>
              <a:t> how members have </a:t>
            </a:r>
            <a:r>
              <a:rPr lang="en-US" sz="1400" dirty="0" smtClean="0"/>
              <a:t>access to their personal health information to facilitate communication with providers in other healthcare settings. Details</a:t>
            </a:r>
            <a:r>
              <a:rPr lang="en-US" sz="1400" baseline="0" dirty="0" smtClean="0"/>
              <a:t> of how to access the ICP and who to contact if it is not electronic. It is imperative that SNPs ensure that the member understands of what is contained in the ICP in order to speak knowledgeably with other providers during the care transition.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t>39</a:t>
            </a:fld>
            <a:endParaRPr lang="en-US" dirty="0"/>
          </a:p>
        </p:txBody>
      </p:sp>
    </p:spTree>
    <p:extLst>
      <p:ext uri="{BB962C8B-B14F-4D97-AF65-F5344CB8AC3E}">
        <p14:creationId xmlns:p14="http://schemas.microsoft.com/office/powerpoint/2010/main" val="31587562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MOC must include</a:t>
            </a:r>
            <a:r>
              <a:rPr lang="en-US" sz="1400" baseline="0" dirty="0" smtClean="0"/>
              <a:t> a process for the member’s point of contact (who will support them throughout the entire care transition process). Details should include who the contact is; contact phone/email; and the contact person must understand what is needed of them in order to facilitate the care transitions and other questions the receiving facility or member may have. </a:t>
            </a:r>
            <a:endParaRPr lang="en-US" sz="1400" dirty="0"/>
          </a:p>
        </p:txBody>
      </p:sp>
      <p:sp>
        <p:nvSpPr>
          <p:cNvPr id="4" name="Slide Number Placeholder 3"/>
          <p:cNvSpPr>
            <a:spLocks noGrp="1"/>
          </p:cNvSpPr>
          <p:nvPr>
            <p:ph type="sldNum" sz="quarter" idx="10"/>
          </p:nvPr>
        </p:nvSpPr>
        <p:spPr/>
        <p:txBody>
          <a:bodyPr/>
          <a:lstStyle/>
          <a:p>
            <a:fld id="{8B87A669-0C6A-48A6-9D79-89E9E9D80BA8}" type="slidenum">
              <a:rPr lang="en-US" smtClean="0"/>
              <a:t>40</a:t>
            </a:fld>
            <a:endParaRPr lang="en-US" dirty="0"/>
          </a:p>
        </p:txBody>
      </p:sp>
    </p:spTree>
    <p:extLst>
      <p:ext uri="{BB962C8B-B14F-4D97-AF65-F5344CB8AC3E}">
        <p14:creationId xmlns:p14="http://schemas.microsoft.com/office/powerpoint/2010/main" val="248136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MOCs will be scored</a:t>
            </a:r>
            <a:r>
              <a:rPr lang="en-US" baseline="0" dirty="0" smtClean="0"/>
              <a:t> on a scale of 1-4 for each element. There are 15 elements, so the maximum score a SNP can receive is 60 points. </a:t>
            </a:r>
          </a:p>
          <a:p>
            <a:endParaRPr lang="en-US" baseline="0" dirty="0" smtClean="0"/>
          </a:p>
          <a:p>
            <a:r>
              <a:rPr lang="en-US" baseline="0" dirty="0" smtClean="0"/>
              <a:t>Those points will be converted to a percentage score that determines the approval cycle:</a:t>
            </a:r>
          </a:p>
          <a:p>
            <a:endParaRPr lang="en-US" baseline="0" dirty="0" smtClean="0"/>
          </a:p>
          <a:p>
            <a:pPr marL="171450" indent="-171450">
              <a:buFont typeface="Arial" panose="020B0604020202020204" pitchFamily="34" charset="0"/>
              <a:buChar char="•"/>
            </a:pPr>
            <a:r>
              <a:rPr lang="en-US" baseline="0" dirty="0" smtClean="0"/>
              <a:t>85%+ --3-year approval</a:t>
            </a:r>
          </a:p>
          <a:p>
            <a:pPr marL="171450" indent="-171450">
              <a:buFont typeface="Arial" panose="020B0604020202020204" pitchFamily="34" charset="0"/>
              <a:buChar char="•"/>
            </a:pPr>
            <a:r>
              <a:rPr lang="en-US" baseline="0" dirty="0" smtClean="0"/>
              <a:t>75-84%--2-year approval</a:t>
            </a:r>
          </a:p>
          <a:p>
            <a:pPr marL="171450" indent="-171450">
              <a:buFont typeface="Arial" panose="020B0604020202020204" pitchFamily="34" charset="0"/>
              <a:buChar char="•"/>
            </a:pPr>
            <a:r>
              <a:rPr lang="en-US" baseline="0" dirty="0" smtClean="0"/>
              <a:t>70-74%--1-year approval. </a:t>
            </a:r>
          </a:p>
          <a:p>
            <a:pPr marL="171450" indent="-171450">
              <a:buFont typeface="Arial" panose="020B0604020202020204" pitchFamily="34" charset="0"/>
              <a:buChar char="•"/>
            </a:pPr>
            <a:r>
              <a:rPr lang="en-US" baseline="0" dirty="0" smtClean="0"/>
              <a:t>Plans scoring &lt;70% after the initial review will have one Cure process. Plans that undergo the Cure, will only receive a 1-year approval, regardless of their final score. </a:t>
            </a:r>
            <a:endParaRPr lang="en-US" dirty="0"/>
          </a:p>
        </p:txBody>
      </p:sp>
      <p:sp>
        <p:nvSpPr>
          <p:cNvPr id="4" name="Slide Number Placeholder 3"/>
          <p:cNvSpPr>
            <a:spLocks noGrp="1"/>
          </p:cNvSpPr>
          <p:nvPr>
            <p:ph type="sldNum" sz="quarter" idx="10"/>
          </p:nvPr>
        </p:nvSpPr>
        <p:spPr/>
        <p:txBody>
          <a:bodyPr/>
          <a:lstStyle/>
          <a:p>
            <a:fld id="{5319B39F-7C5D-4251-AA18-16F8A198FA4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09191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406400" y="696913"/>
            <a:ext cx="6197600" cy="348615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
        <p:nvSpPr>
          <p:cNvPr id="5" name="Footer Placeholder 4"/>
          <p:cNvSpPr>
            <a:spLocks noGrp="1"/>
          </p:cNvSpPr>
          <p:nvPr>
            <p:ph type="ftr" sz="quarter" idx="10"/>
          </p:nvPr>
        </p:nvSpPr>
        <p:spPr/>
        <p:txBody>
          <a:bodyPr/>
          <a:lstStyle/>
          <a:p>
            <a:pPr>
              <a:defRPr/>
            </a:pPr>
            <a:r>
              <a:rPr lang="en-US" dirty="0" smtClean="0">
                <a:solidFill>
                  <a:prstClr val="black"/>
                </a:solidFill>
              </a:rPr>
              <a:t>SNP 1 through 3 Training</a:t>
            </a:r>
            <a:endParaRPr lang="en-US" dirty="0">
              <a:solidFill>
                <a:prstClr val="black"/>
              </a:solidFill>
            </a:endParaRPr>
          </a:p>
        </p:txBody>
      </p:sp>
    </p:spTree>
    <p:extLst>
      <p:ext uri="{BB962C8B-B14F-4D97-AF65-F5344CB8AC3E}">
        <p14:creationId xmlns:p14="http://schemas.microsoft.com/office/powerpoint/2010/main" val="925516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43</a:t>
            </a:fld>
            <a:endParaRPr lang="en-US" dirty="0"/>
          </a:p>
        </p:txBody>
      </p:sp>
    </p:spTree>
    <p:extLst>
      <p:ext uri="{BB962C8B-B14F-4D97-AF65-F5344CB8AC3E}">
        <p14:creationId xmlns:p14="http://schemas.microsoft.com/office/powerpoint/2010/main" val="805155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44</a:t>
            </a:fld>
            <a:endParaRPr lang="en-US" dirty="0"/>
          </a:p>
        </p:txBody>
      </p:sp>
    </p:spTree>
    <p:extLst>
      <p:ext uri="{BB962C8B-B14F-4D97-AF65-F5344CB8AC3E}">
        <p14:creationId xmlns:p14="http://schemas.microsoft.com/office/powerpoint/2010/main" val="2364667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45</a:t>
            </a:fld>
            <a:endParaRPr lang="en-US" dirty="0"/>
          </a:p>
        </p:txBody>
      </p:sp>
    </p:spTree>
    <p:extLst>
      <p:ext uri="{BB962C8B-B14F-4D97-AF65-F5344CB8AC3E}">
        <p14:creationId xmlns:p14="http://schemas.microsoft.com/office/powerpoint/2010/main" val="2959997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46</a:t>
            </a:fld>
            <a:endParaRPr lang="en-US" dirty="0"/>
          </a:p>
        </p:txBody>
      </p:sp>
    </p:spTree>
    <p:extLst>
      <p:ext uri="{BB962C8B-B14F-4D97-AF65-F5344CB8AC3E}">
        <p14:creationId xmlns:p14="http://schemas.microsoft.com/office/powerpoint/2010/main" val="3305834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47</a:t>
            </a:fld>
            <a:endParaRPr lang="en-US" dirty="0"/>
          </a:p>
        </p:txBody>
      </p:sp>
    </p:spTree>
    <p:extLst>
      <p:ext uri="{BB962C8B-B14F-4D97-AF65-F5344CB8AC3E}">
        <p14:creationId xmlns:p14="http://schemas.microsoft.com/office/powerpoint/2010/main" val="9664537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48</a:t>
            </a:fld>
            <a:endParaRPr lang="en-US" dirty="0"/>
          </a:p>
        </p:txBody>
      </p:sp>
    </p:spTree>
    <p:extLst>
      <p:ext uri="{BB962C8B-B14F-4D97-AF65-F5344CB8AC3E}">
        <p14:creationId xmlns:p14="http://schemas.microsoft.com/office/powerpoint/2010/main" val="3222360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t>49</a:t>
            </a:fld>
            <a:endParaRPr lang="en-US" dirty="0"/>
          </a:p>
        </p:txBody>
      </p:sp>
    </p:spTree>
    <p:extLst>
      <p:ext uri="{BB962C8B-B14F-4D97-AF65-F5344CB8AC3E}">
        <p14:creationId xmlns:p14="http://schemas.microsoft.com/office/powerpoint/2010/main" val="108496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B60C231-DA87-4933-8D99-AFD9A7325AD3}" type="slidenum">
              <a:rPr lang="en-US" smtClean="0">
                <a:solidFill>
                  <a:prstClr val="black"/>
                </a:solidFill>
              </a:rPr>
              <a:pPr/>
              <a:t>50</a:t>
            </a:fld>
            <a:endParaRPr lang="en-US" dirty="0"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22275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18C7693-A303-4212-91E5-1E6C2D7F9D65}"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299669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4F8817E-A020-4403-B212-63B915EA4018}" type="slidenum">
              <a:rPr lang="en-US" smtClean="0">
                <a:solidFill>
                  <a:prstClr val="black"/>
                </a:solidFill>
              </a:rPr>
              <a:pPr/>
              <a:t>5</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Please</a:t>
            </a:r>
            <a:r>
              <a:rPr lang="en-US" baseline="0" dirty="0" smtClean="0"/>
              <a:t> note these important dates:</a:t>
            </a:r>
          </a:p>
          <a:p>
            <a:pPr marL="171450" indent="-171450" eaLnBrk="1" hangingPunct="1">
              <a:buFont typeface="Arial" panose="020B0604020202020204" pitchFamily="34" charset="0"/>
              <a:buChar char="•"/>
            </a:pPr>
            <a:r>
              <a:rPr lang="en-US" baseline="0" dirty="0" smtClean="0"/>
              <a:t>We will hold a call with plans on Feb.9 to answer any questions you have about the MOC scoring guidelines prior to submission. </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All MOC submissions for plans seeking to add new SNPs, renew existing ones prior to their SNP approval expiration or for plans seeking to expand service areas must submit their MOC no later than 8:00pm on February 17 via HPMS </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You will receive your results from the initial MOC reviews on April 18. For plans scoring &lt;70%, you will have a cure opportunity</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All revised MOCs for the cure are due to HPMS on April 28</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Final notices of results will be sent on May 25</a:t>
            </a:r>
          </a:p>
          <a:p>
            <a:pPr marL="171450" indent="-171450" eaLnBrk="1" hangingPunct="1">
              <a:buFont typeface="Arial" panose="020B0604020202020204" pitchFamily="34" charset="0"/>
              <a:buChar char="•"/>
            </a:pPr>
            <a:endParaRPr lang="en-US" baseline="0" dirty="0" smtClean="0"/>
          </a:p>
          <a:p>
            <a:pPr marL="171450" indent="-171450" eaLnBrk="1" hangingPunct="1">
              <a:buFont typeface="Arial" panose="020B0604020202020204" pitchFamily="34" charset="0"/>
              <a:buChar char="•"/>
            </a:pPr>
            <a:r>
              <a:rPr lang="en-US" baseline="0" dirty="0" smtClean="0"/>
              <a:t>Final bids are due to CMS on June 6. </a:t>
            </a:r>
            <a:endParaRPr lang="en-US" dirty="0" smtClean="0"/>
          </a:p>
        </p:txBody>
      </p:sp>
    </p:spTree>
    <p:extLst>
      <p:ext uri="{BB962C8B-B14F-4D97-AF65-F5344CB8AC3E}">
        <p14:creationId xmlns:p14="http://schemas.microsoft.com/office/powerpoint/2010/main" val="79148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Since this information is already captured in the SMAC, CMS can determine the D-SNP’s enrollment categories independent of any MAO action.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A1CCD6-D9C3-417A-AA51-8D9F02DEA93B}" type="slidenum">
              <a:rPr lang="en-US" smtClean="0"/>
              <a:t>6</a:t>
            </a:fld>
            <a:endParaRPr lang="en-US" dirty="0"/>
          </a:p>
        </p:txBody>
      </p:sp>
    </p:spTree>
    <p:extLst>
      <p:ext uri="{BB962C8B-B14F-4D97-AF65-F5344CB8AC3E}">
        <p14:creationId xmlns:p14="http://schemas.microsoft.com/office/powerpoint/2010/main" val="376129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When preparing your MOC narrative,</a:t>
            </a:r>
            <a:r>
              <a:rPr lang="en-US" baseline="0" dirty="0" smtClean="0">
                <a:effectLst/>
                <a:latin typeface="Calibri" panose="020F0502020204030204" pitchFamily="34" charset="0"/>
                <a:ea typeface="Calibri" panose="020F0502020204030204" pitchFamily="34" charset="0"/>
                <a:cs typeface="Times New Roman" panose="02020603050405020304" pitchFamily="18" charset="0"/>
              </a:rPr>
              <a:t> here are some points we think you should keep in mind.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If you are submitting multiple SNPs that share</a:t>
            </a:r>
            <a:r>
              <a:rPr lang="en-US" baseline="0" dirty="0" smtClean="0">
                <a:effectLst/>
                <a:latin typeface="Calibri" panose="020F0502020204030204" pitchFamily="34" charset="0"/>
                <a:ea typeface="Calibri" panose="020F0502020204030204" pitchFamily="34" charset="0"/>
                <a:cs typeface="Times New Roman" panose="02020603050405020304" pitchFamily="18" charset="0"/>
              </a:rPr>
              <a:t> a common MOC, please list all of the H-numbers on the Matrix Upload document. This will allow us to group them together during reviews and maintain consistency in scoring. </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Each renewal year will be considered a review of a new MOC and as such, it will receive a “new score”.  </a:t>
            </a:r>
            <a:r>
              <a:rPr lang="en-US" u="none" dirty="0" smtClean="0">
                <a:effectLst/>
                <a:latin typeface="Calibri" panose="020F0502020204030204" pitchFamily="34" charset="0"/>
                <a:ea typeface="Calibri" panose="020F0502020204030204" pitchFamily="34" charset="0"/>
                <a:cs typeface="Times New Roman" panose="02020603050405020304" pitchFamily="18" charset="0"/>
              </a:rPr>
              <a:t>Note that if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the health plan submits the same MOC, it may not </a:t>
            </a:r>
            <a:r>
              <a:rPr lang="en-US" u="none" dirty="0" smtClean="0">
                <a:effectLst/>
                <a:latin typeface="Calibri" panose="020F0502020204030204" pitchFamily="34" charset="0"/>
                <a:ea typeface="Calibri" panose="020F0502020204030204" pitchFamily="34" charset="0"/>
                <a:cs typeface="Times New Roman" panose="02020603050405020304" pitchFamily="18" charset="0"/>
              </a:rPr>
              <a:t>receive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the same score as the previously approved narrative in</a:t>
            </a:r>
            <a:r>
              <a:rPr lang="en-US" baseline="0" dirty="0" smtClean="0">
                <a:effectLst/>
                <a:latin typeface="Calibri" panose="020F0502020204030204" pitchFamily="34" charset="0"/>
                <a:ea typeface="Calibri" panose="020F0502020204030204" pitchFamily="34" charset="0"/>
                <a:cs typeface="Times New Roman" panose="02020603050405020304" pitchFamily="18" charset="0"/>
              </a:rPr>
              <a:t> the event of changes/deletions in the requirements.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If  the plan is submitting the same or similar MOC as in previous years for an initial application or a SAE, you should note the H number of the previous submission and realize that you will not </a:t>
            </a:r>
            <a:r>
              <a:rPr lang="en-US" u="none" dirty="0" smtClean="0">
                <a:effectLst/>
                <a:latin typeface="Calibri" panose="020F0502020204030204" pitchFamily="34" charset="0"/>
                <a:ea typeface="Calibri" panose="020F0502020204030204" pitchFamily="34" charset="0"/>
                <a:cs typeface="Times New Roman" panose="02020603050405020304" pitchFamily="18" charset="0"/>
              </a:rPr>
              <a:t>necessarily</a:t>
            </a:r>
            <a:r>
              <a:rPr lang="en-US"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receive the same score on that MOC.  Remember,</a:t>
            </a:r>
            <a:r>
              <a:rPr lang="en-US" baseline="0" dirty="0" smtClean="0">
                <a:effectLst/>
                <a:latin typeface="Calibri" panose="020F0502020204030204" pitchFamily="34" charset="0"/>
                <a:ea typeface="Calibri" panose="020F0502020204030204" pitchFamily="34" charset="0"/>
                <a:cs typeface="Times New Roman" panose="02020603050405020304" pitchFamily="18" charset="0"/>
              </a:rPr>
              <a:t> the narrative must detail the target population for that plan.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will</a:t>
            </a:r>
            <a:r>
              <a:rPr lang="en-US" baseline="0" dirty="0" smtClean="0">
                <a:effectLst/>
                <a:latin typeface="Calibri" panose="020F0502020204030204" pitchFamily="34" charset="0"/>
                <a:ea typeface="Calibri" panose="020F0502020204030204" pitchFamily="34" charset="0"/>
                <a:cs typeface="Times New Roman" panose="02020603050405020304" pitchFamily="18" charset="0"/>
              </a:rPr>
              <a:t> 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laborate in</a:t>
            </a:r>
            <a:r>
              <a:rPr lang="en-US" baseline="0" dirty="0" smtClean="0">
                <a:effectLst/>
                <a:latin typeface="Calibri" panose="020F0502020204030204" pitchFamily="34" charset="0"/>
                <a:ea typeface="Calibri" panose="020F0502020204030204" pitchFamily="34" charset="0"/>
                <a:cs typeface="Times New Roman" panose="02020603050405020304" pitchFamily="18" charset="0"/>
              </a:rPr>
              <a:t> more detail during the MOC 1 discussion on target population.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4A1CCD6-D9C3-417A-AA51-8D9F02DEA93B}" type="slidenum">
              <a:rPr lang="en-US" smtClean="0"/>
              <a:t>7</a:t>
            </a:fld>
            <a:endParaRPr lang="en-US" dirty="0"/>
          </a:p>
        </p:txBody>
      </p:sp>
    </p:spTree>
    <p:extLst>
      <p:ext uri="{BB962C8B-B14F-4D97-AF65-F5344CB8AC3E}">
        <p14:creationId xmlns:p14="http://schemas.microsoft.com/office/powerpoint/2010/main" val="346885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4089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1001" y="4495520"/>
            <a:ext cx="5768001" cy="4574388"/>
          </a:xfrm>
        </p:spPr>
        <p:txBody>
          <a:bodyPr/>
          <a:lstStyle/>
          <a:p>
            <a:r>
              <a:rPr lang="en-US" dirty="0"/>
              <a:t>The intent of MOC 1 is for a Plan to identify and describe its target population, including health &amp; social factors, and unique characteristics of each SNP type e.g. Dual, Chronic and/or Institutional.</a:t>
            </a:r>
          </a:p>
          <a:p>
            <a:r>
              <a:rPr lang="en-US" dirty="0"/>
              <a:t> </a:t>
            </a:r>
          </a:p>
          <a:p>
            <a:r>
              <a:rPr lang="en-US" dirty="0"/>
              <a:t>For MOC 1, we are looking for plans to build a foundation upon which the remaining elements continue to frame the MOC narrative by specifically addressing how it cares for its members or in the case of a new or expanding plan, how it intends to address care needs.</a:t>
            </a:r>
          </a:p>
          <a:p>
            <a:endParaRPr lang="en-US" dirty="0"/>
          </a:p>
          <a:p>
            <a:r>
              <a:rPr lang="en-US" dirty="0"/>
              <a:t>Again, the emphasis is on designing a full continuum of care to address current and any potential issues members may experience through end of life needs &amp; considerations.</a:t>
            </a:r>
          </a:p>
          <a:p>
            <a:endParaRPr lang="en-US" dirty="0" smtClean="0"/>
          </a:p>
          <a:p>
            <a:r>
              <a:rPr lang="en-US" dirty="0" smtClean="0">
                <a:solidFill>
                  <a:srgbClr val="FF0000"/>
                </a:solidFill>
              </a:rPr>
              <a:t>This year, CMS and NCQA aligned the Matrix </a:t>
            </a:r>
            <a:r>
              <a:rPr lang="en-US" dirty="0">
                <a:solidFill>
                  <a:srgbClr val="FF0000"/>
                </a:solidFill>
              </a:rPr>
              <a:t>Upload document and the scoring </a:t>
            </a:r>
            <a:r>
              <a:rPr lang="en-US" dirty="0" smtClean="0">
                <a:solidFill>
                  <a:srgbClr val="FF0000"/>
                </a:solidFill>
              </a:rPr>
              <a:t>guidelines. </a:t>
            </a:r>
            <a:r>
              <a:rPr lang="en-US" dirty="0">
                <a:solidFill>
                  <a:srgbClr val="FF0000"/>
                </a:solidFill>
              </a:rPr>
              <a:t>We split up the requirements into 2 elements to place emphasis on each requirement in the Upload document and to facilitate scoring. </a:t>
            </a:r>
            <a:endParaRPr lang="en-US" dirty="0" smtClean="0">
              <a:solidFill>
                <a:srgbClr val="FF0000"/>
              </a:solidFill>
            </a:endParaRPr>
          </a:p>
          <a:p>
            <a:endParaRPr lang="en-US" dirty="0" smtClean="0"/>
          </a:p>
          <a:p>
            <a:r>
              <a:rPr lang="en-US" dirty="0" smtClean="0"/>
              <a:t>When you discuss those members considered “especially vulnerable,” use specific terms to define the population e.g. certain diagnosis, members with multiple admissions within a specified timeframe or medication costs exceed certain limits.</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8B87A669-0C6A-48A6-9D79-89E9E9D80BA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60603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title slide buff"/>
          <p:cNvPicPr>
            <a:picLocks noChangeAspect="1" noChangeArrowheads="1"/>
          </p:cNvPicPr>
          <p:nvPr/>
        </p:nvPicPr>
        <p:blipFill>
          <a:blip r:embed="rId2" cstate="print"/>
          <a:srcRect/>
          <a:stretch>
            <a:fillRect/>
          </a:stretch>
        </p:blipFill>
        <p:spPr bwMode="auto">
          <a:xfrm>
            <a:off x="0" y="-6350"/>
            <a:ext cx="12192000" cy="6864350"/>
          </a:xfrm>
          <a:prstGeom prst="rect">
            <a:avLst/>
          </a:prstGeom>
          <a:noFill/>
          <a:ln w="9525">
            <a:noFill/>
            <a:miter lim="800000"/>
            <a:headEnd/>
            <a:tailEnd/>
          </a:ln>
        </p:spPr>
      </p:pic>
      <p:sp>
        <p:nvSpPr>
          <p:cNvPr id="112643" name="Rectangle 3"/>
          <p:cNvSpPr>
            <a:spLocks noGrp="1" noChangeArrowheads="1"/>
          </p:cNvSpPr>
          <p:nvPr>
            <p:ph type="ctrTitle" hasCustomPrompt="1"/>
          </p:nvPr>
        </p:nvSpPr>
        <p:spPr>
          <a:xfrm>
            <a:off x="1676400" y="3665764"/>
            <a:ext cx="8839200" cy="1371600"/>
          </a:xfrm>
        </p:spPr>
        <p:txBody>
          <a:bodyPr/>
          <a:lstStyle>
            <a:lvl1pPr>
              <a:defRPr sz="1800"/>
            </a:lvl1pPr>
          </a:lstStyle>
          <a:p>
            <a:r>
              <a:rPr kumimoji="0" lang="en-US" sz="2400" b="1" i="0" u="none" strike="noStrike" kern="0" cap="none" spc="0" normalizeH="0" baseline="0" noProof="0" dirty="0" smtClean="0">
                <a:ln>
                  <a:noFill/>
                </a:ln>
                <a:solidFill>
                  <a:srgbClr val="3E647E"/>
                </a:solidFill>
                <a:effectLst/>
                <a:uLnTx/>
                <a:uFillTx/>
                <a:latin typeface="+mn-lt"/>
                <a:ea typeface="+mj-ea"/>
                <a:cs typeface="+mj-cs"/>
              </a:rPr>
              <a:t>January 12, 2016 3:00 – 4:30pm EST</a:t>
            </a:r>
            <a:br>
              <a:rPr kumimoji="0" lang="en-US" sz="2400" b="1" i="0" u="none" strike="noStrike" kern="0" cap="none" spc="0" normalizeH="0" baseline="0" noProof="0" dirty="0" smtClean="0">
                <a:ln>
                  <a:noFill/>
                </a:ln>
                <a:solidFill>
                  <a:srgbClr val="3E647E"/>
                </a:solidFill>
                <a:effectLst/>
                <a:uLnTx/>
                <a:uFillTx/>
                <a:latin typeface="+mn-lt"/>
                <a:ea typeface="+mj-ea"/>
                <a:cs typeface="+mj-cs"/>
              </a:rPr>
            </a:br>
            <a:endParaRPr lang="en-US" dirty="0"/>
          </a:p>
        </p:txBody>
      </p:sp>
      <p:sp>
        <p:nvSpPr>
          <p:cNvPr id="112644" name="Rectangle 4"/>
          <p:cNvSpPr>
            <a:spLocks noGrp="1" noChangeArrowheads="1"/>
          </p:cNvSpPr>
          <p:nvPr>
            <p:ph type="subTitle" idx="1"/>
          </p:nvPr>
        </p:nvSpPr>
        <p:spPr>
          <a:xfrm>
            <a:off x="0" y="1281793"/>
            <a:ext cx="12192000" cy="1934936"/>
          </a:xfrm>
        </p:spPr>
        <p:txBody>
          <a:bodyPr/>
          <a:lstStyle>
            <a:lvl1pPr marL="0" indent="0" algn="ctr">
              <a:lnSpc>
                <a:spcPct val="100000"/>
              </a:lnSpc>
              <a:spcBef>
                <a:spcPts val="600"/>
              </a:spcBef>
              <a:spcAft>
                <a:spcPts val="600"/>
              </a:spcAft>
              <a:buFontTx/>
              <a:buNone/>
              <a:defRPr>
                <a:solidFill>
                  <a:srgbClr val="3E647E"/>
                </a:solidFill>
              </a:defRPr>
            </a:lvl1pPr>
          </a:lstStyle>
          <a:p>
            <a:endParaRPr kumimoji="0" lang="en-US" sz="3400" b="1" i="0" u="none" strike="noStrike" kern="0" cap="none" spc="0" normalizeH="0" baseline="0" noProof="0" dirty="0" smtClean="0">
              <a:ln>
                <a:noFill/>
              </a:ln>
              <a:solidFill>
                <a:srgbClr val="3E647E"/>
              </a:solidFill>
              <a:effectLst/>
              <a:uLnTx/>
              <a:uFillTx/>
              <a:latin typeface="+mn-lt"/>
              <a:ea typeface="+mj-ea"/>
              <a:cs typeface="+mj-cs"/>
            </a:endParaRPr>
          </a:p>
          <a:p>
            <a:r>
              <a:rPr kumimoji="0" lang="en-US" sz="3400" b="1" i="0" u="none" strike="noStrike" kern="0" cap="none" spc="0" normalizeH="0" baseline="0" noProof="0" dirty="0" smtClean="0">
                <a:ln>
                  <a:noFill/>
                </a:ln>
                <a:solidFill>
                  <a:srgbClr val="3E647E"/>
                </a:solidFill>
                <a:effectLst/>
                <a:uLnTx/>
                <a:uFillTx/>
                <a:latin typeface="+mn-lt"/>
                <a:ea typeface="+mj-ea"/>
                <a:cs typeface="+mj-cs"/>
              </a:rPr>
              <a:t>SNP Approval Model of Care Training </a:t>
            </a:r>
            <a:r>
              <a:rPr kumimoji="0" lang="en-US" sz="3200" b="1" i="0" u="none" strike="noStrike" kern="0" cap="none" spc="0" normalizeH="0" baseline="0" noProof="0" dirty="0" smtClean="0">
                <a:ln>
                  <a:noFill/>
                </a:ln>
                <a:solidFill>
                  <a:srgbClr val="3E647E"/>
                </a:solidFill>
                <a:effectLst/>
                <a:uLnTx/>
                <a:uFillTx/>
                <a:latin typeface="+mn-lt"/>
                <a:ea typeface="+mj-ea"/>
                <a:cs typeface="+mj-cs"/>
              </a:rPr>
              <a:t/>
            </a:r>
            <a:br>
              <a:rPr kumimoji="0" lang="en-US" sz="3200" b="1" i="0" u="none" strike="noStrike" kern="0" cap="none" spc="0" normalizeH="0" baseline="0" noProof="0" dirty="0" smtClean="0">
                <a:ln>
                  <a:noFill/>
                </a:ln>
                <a:solidFill>
                  <a:srgbClr val="3E647E"/>
                </a:solidFill>
                <a:effectLst/>
                <a:uLnTx/>
                <a:uFillTx/>
                <a:latin typeface="+mn-lt"/>
                <a:ea typeface="+mj-ea"/>
                <a:cs typeface="+mj-cs"/>
              </a:rPr>
            </a:br>
            <a:r>
              <a:rPr kumimoji="0" lang="en-US" sz="3200" b="1" i="0" u="none" strike="noStrike" kern="0" cap="none" spc="0" normalizeH="0" baseline="0" noProof="0" dirty="0" smtClean="0">
                <a:ln>
                  <a:noFill/>
                </a:ln>
                <a:solidFill>
                  <a:srgbClr val="3E647E"/>
                </a:solidFill>
                <a:effectLst/>
                <a:uLnTx/>
                <a:uFillTx/>
                <a:latin typeface="+mn-lt"/>
                <a:ea typeface="+mj-ea"/>
                <a:cs typeface="+mj-cs"/>
              </a:rPr>
              <a:t>Elements </a:t>
            </a:r>
            <a:r>
              <a:rPr kumimoji="0" lang="en-US" sz="2800" b="1" i="0" u="none" strike="noStrike" kern="0" cap="none" spc="0" normalizeH="0" baseline="0" noProof="0" dirty="0" smtClean="0">
                <a:ln>
                  <a:noFill/>
                </a:ln>
                <a:solidFill>
                  <a:srgbClr val="3E647E"/>
                </a:solidFill>
                <a:effectLst/>
                <a:uLnTx/>
                <a:uFillTx/>
                <a:latin typeface="+mn-lt"/>
                <a:ea typeface="+mj-ea"/>
                <a:cs typeface="+mj-cs"/>
              </a:rPr>
              <a:t>1-2</a:t>
            </a:r>
            <a:br>
              <a:rPr kumimoji="0" lang="en-US" sz="2800" b="1" i="0" u="none" strike="noStrike" kern="0" cap="none" spc="0" normalizeH="0" baseline="0" noProof="0" dirty="0" smtClean="0">
                <a:ln>
                  <a:noFill/>
                </a:ln>
                <a:solidFill>
                  <a:srgbClr val="3E647E"/>
                </a:solidFill>
                <a:effectLst/>
                <a:uLnTx/>
                <a:uFillTx/>
                <a:latin typeface="+mn-lt"/>
                <a:ea typeface="+mj-ea"/>
                <a:cs typeface="+mj-cs"/>
              </a:rPr>
            </a:br>
            <a:endParaRPr lang="en-US" dirty="0"/>
          </a:p>
        </p:txBody>
      </p:sp>
    </p:spTree>
    <p:extLst>
      <p:ext uri="{BB962C8B-B14F-4D97-AF65-F5344CB8AC3E}">
        <p14:creationId xmlns:p14="http://schemas.microsoft.com/office/powerpoint/2010/main" val="26089253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066801"/>
            <a:ext cx="5791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66801"/>
            <a:ext cx="5791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885227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6230347"/>
      </p:ext>
    </p:extLst>
  </p:cSld>
  <p:clrMapOvr>
    <a:masterClrMapping/>
  </p:clrMapOvr>
  <p:transition>
    <p:fade/>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7090484"/>
      </p:ext>
    </p:extLst>
  </p:cSld>
  <p:clrMapOvr>
    <a:masterClrMapping/>
  </p:clrMapOvr>
  <p:transition>
    <p:fade/>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3910696"/>
      </p:ext>
    </p:extLst>
  </p:cSld>
  <p:clrMapOvr>
    <a:masterClrMapping/>
  </p:clrMapOvr>
  <p:transition>
    <p:fade/>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title slide buff"/>
          <p:cNvPicPr>
            <a:picLocks noChangeAspect="1" noChangeArrowheads="1"/>
          </p:cNvPicPr>
          <p:nvPr/>
        </p:nvPicPr>
        <p:blipFill>
          <a:blip r:embed="rId2" cstate="print"/>
          <a:srcRect/>
          <a:stretch>
            <a:fillRect/>
          </a:stretch>
        </p:blipFill>
        <p:spPr bwMode="auto">
          <a:xfrm>
            <a:off x="0" y="-6350"/>
            <a:ext cx="12192000" cy="6864350"/>
          </a:xfrm>
          <a:prstGeom prst="rect">
            <a:avLst/>
          </a:prstGeom>
          <a:noFill/>
          <a:ln w="9525">
            <a:noFill/>
            <a:miter lim="800000"/>
            <a:headEnd/>
            <a:tailEnd/>
          </a:ln>
        </p:spPr>
      </p:pic>
      <p:sp>
        <p:nvSpPr>
          <p:cNvPr id="112643" name="Rectangle 3"/>
          <p:cNvSpPr>
            <a:spLocks noGrp="1" noChangeArrowheads="1"/>
          </p:cNvSpPr>
          <p:nvPr>
            <p:ph type="ctrTitle"/>
          </p:nvPr>
        </p:nvSpPr>
        <p:spPr>
          <a:xfrm>
            <a:off x="1625600" y="3352800"/>
            <a:ext cx="8839200" cy="1371600"/>
          </a:xfrm>
        </p:spPr>
        <p:txBody>
          <a:bodyPr/>
          <a:lstStyle>
            <a:lvl1pPr>
              <a:defRPr sz="1800"/>
            </a:lvl1pPr>
          </a:lstStyle>
          <a:p>
            <a:r>
              <a:rPr lang="en-US"/>
              <a:t>Click to edit Master title style</a:t>
            </a:r>
          </a:p>
        </p:txBody>
      </p:sp>
      <p:sp>
        <p:nvSpPr>
          <p:cNvPr id="112644" name="Rectangle 4"/>
          <p:cNvSpPr>
            <a:spLocks noGrp="1" noChangeArrowheads="1"/>
          </p:cNvSpPr>
          <p:nvPr>
            <p:ph type="subTitle" idx="1"/>
          </p:nvPr>
        </p:nvSpPr>
        <p:spPr>
          <a:xfrm>
            <a:off x="0" y="1600200"/>
            <a:ext cx="12192000" cy="1828800"/>
          </a:xfrm>
        </p:spPr>
        <p:txBody>
          <a:bodyPr/>
          <a:lstStyle>
            <a:lvl1pPr marL="0" indent="0" algn="ctr">
              <a:buFontTx/>
              <a:buNone/>
              <a:defRPr>
                <a:solidFill>
                  <a:srgbClr val="3E647E"/>
                </a:solidFill>
              </a:defRPr>
            </a:lvl1pPr>
          </a:lstStyle>
          <a:p>
            <a:r>
              <a:rPr lang="en-US"/>
              <a:t>Click to edit Master subtitle style</a:t>
            </a:r>
          </a:p>
        </p:txBody>
      </p:sp>
    </p:spTree>
    <p:extLst>
      <p:ext uri="{BB962C8B-B14F-4D97-AF65-F5344CB8AC3E}">
        <p14:creationId xmlns:p14="http://schemas.microsoft.com/office/powerpoint/2010/main" val="24651596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55344593"/>
      </p:ext>
    </p:extLst>
  </p:cSld>
  <p:clrMapOvr>
    <a:masterClrMapping/>
  </p:clrMapOvr>
  <p:transition>
    <p:fade/>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2547565"/>
      </p:ext>
    </p:extLst>
  </p:cSld>
  <p:clrMapOvr>
    <a:masterClrMapping/>
  </p:clrMapOvr>
  <p:transition>
    <p:fade/>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0688190"/>
      </p:ext>
    </p:extLst>
  </p:cSld>
  <p:clrMapOvr>
    <a:masterClrMapping/>
  </p:clrMapOvr>
  <p:transition>
    <p:fade/>
  </p:transition>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1450904"/>
      </p:ext>
    </p:extLst>
  </p:cSld>
  <p:clrMapOvr>
    <a:masterClrMapping/>
  </p:clrMapOvr>
  <p:transition>
    <p:fade/>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9245868"/>
      </p:ext>
    </p:extLst>
  </p:cSld>
  <p:clrMapOvr>
    <a:masterClrMapping/>
  </p:clrMapOvr>
  <p:transition>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3199172"/>
      </p:ext>
    </p:extLst>
  </p:cSld>
  <p:clrMapOvr>
    <a:masterClrMapping/>
  </p:clrMapOvr>
  <p:transition>
    <p:fade/>
  </p:transition>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7189701"/>
      </p:ext>
    </p:extLst>
  </p:cSld>
  <p:clrMapOvr>
    <a:masterClrMapping/>
  </p:clrMapOvr>
  <p:transition>
    <p:fade/>
  </p:transition>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1965367"/>
      </p:ext>
    </p:extLst>
  </p:cSld>
  <p:clrMapOvr>
    <a:masterClrMapping/>
  </p:clrMapOvr>
  <p:transition>
    <p:fade/>
  </p:transition>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9281586"/>
      </p:ext>
    </p:extLst>
  </p:cSld>
  <p:clrMapOvr>
    <a:masterClrMapping/>
  </p:clrMapOvr>
  <p:transition>
    <p:fade/>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title slide buff"/>
          <p:cNvPicPr>
            <a:picLocks noChangeAspect="1" noChangeArrowheads="1"/>
          </p:cNvPicPr>
          <p:nvPr/>
        </p:nvPicPr>
        <p:blipFill>
          <a:blip r:embed="rId2" cstate="print"/>
          <a:srcRect/>
          <a:stretch>
            <a:fillRect/>
          </a:stretch>
        </p:blipFill>
        <p:spPr bwMode="auto">
          <a:xfrm>
            <a:off x="0" y="-6350"/>
            <a:ext cx="12192000" cy="6864350"/>
          </a:xfrm>
          <a:prstGeom prst="rect">
            <a:avLst/>
          </a:prstGeom>
          <a:noFill/>
          <a:ln w="9525">
            <a:noFill/>
            <a:miter lim="800000"/>
            <a:headEnd/>
            <a:tailEnd/>
          </a:ln>
        </p:spPr>
      </p:pic>
      <p:sp>
        <p:nvSpPr>
          <p:cNvPr id="112643" name="Rectangle 3"/>
          <p:cNvSpPr>
            <a:spLocks noGrp="1" noChangeArrowheads="1"/>
          </p:cNvSpPr>
          <p:nvPr>
            <p:ph type="ctrTitle"/>
          </p:nvPr>
        </p:nvSpPr>
        <p:spPr>
          <a:xfrm>
            <a:off x="1625600" y="3352800"/>
            <a:ext cx="8839200" cy="1371600"/>
          </a:xfrm>
        </p:spPr>
        <p:txBody>
          <a:bodyPr/>
          <a:lstStyle>
            <a:lvl1pPr>
              <a:defRPr sz="1800"/>
            </a:lvl1pPr>
          </a:lstStyle>
          <a:p>
            <a:r>
              <a:rPr lang="en-US"/>
              <a:t>Click to edit Master title style</a:t>
            </a:r>
          </a:p>
        </p:txBody>
      </p:sp>
      <p:sp>
        <p:nvSpPr>
          <p:cNvPr id="112644" name="Rectangle 4"/>
          <p:cNvSpPr>
            <a:spLocks noGrp="1" noChangeArrowheads="1"/>
          </p:cNvSpPr>
          <p:nvPr>
            <p:ph type="subTitle" idx="1"/>
          </p:nvPr>
        </p:nvSpPr>
        <p:spPr>
          <a:xfrm>
            <a:off x="0" y="1600200"/>
            <a:ext cx="12192000" cy="1828800"/>
          </a:xfrm>
        </p:spPr>
        <p:txBody>
          <a:bodyPr/>
          <a:lstStyle>
            <a:lvl1pPr marL="0" indent="0" algn="ctr">
              <a:buFontTx/>
              <a:buNone/>
              <a:defRPr>
                <a:solidFill>
                  <a:srgbClr val="3E647E"/>
                </a:solidFill>
              </a:defRPr>
            </a:lvl1pPr>
          </a:lstStyle>
          <a:p>
            <a:r>
              <a:rPr lang="en-US"/>
              <a:t>Click to edit Master subtitle style</a:t>
            </a:r>
          </a:p>
        </p:txBody>
      </p:sp>
    </p:spTree>
    <p:extLst>
      <p:ext uri="{BB962C8B-B14F-4D97-AF65-F5344CB8AC3E}">
        <p14:creationId xmlns:p14="http://schemas.microsoft.com/office/powerpoint/2010/main" val="3131382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3501845"/>
      </p:ext>
    </p:extLst>
  </p:cSld>
  <p:clrMapOvr>
    <a:masterClrMapping/>
  </p:clrMapOvr>
  <p:transition>
    <p:fad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0011895"/>
      </p:ext>
    </p:extLst>
  </p:cSld>
  <p:clrMapOvr>
    <a:masterClrMapping/>
  </p:clrMapOvr>
  <p:transition>
    <p:fade/>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066801"/>
            <a:ext cx="5791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66801"/>
            <a:ext cx="5791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45609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5241754"/>
      </p:ext>
    </p:extLst>
  </p:cSld>
  <p:clrMapOvr>
    <a:masterClrMapping/>
  </p:clrMapOvr>
  <p:transition>
    <p:fade/>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2" descr="title slide buff"/>
          <p:cNvPicPr>
            <a:picLocks noChangeAspect="1" noChangeArrowheads="1"/>
          </p:cNvPicPr>
          <p:nvPr/>
        </p:nvPicPr>
        <p:blipFill>
          <a:blip r:embed="rId2" cstate="print"/>
          <a:srcRect/>
          <a:stretch>
            <a:fillRect/>
          </a:stretch>
        </p:blipFill>
        <p:spPr bwMode="auto">
          <a:xfrm>
            <a:off x="0" y="-6350"/>
            <a:ext cx="12192000" cy="6864350"/>
          </a:xfrm>
          <a:prstGeom prst="rect">
            <a:avLst/>
          </a:prstGeom>
          <a:noFill/>
          <a:ln w="9525">
            <a:noFill/>
            <a:miter lim="800000"/>
            <a:headEnd/>
            <a:tailEnd/>
          </a:ln>
        </p:spPr>
      </p:pic>
      <p:sp>
        <p:nvSpPr>
          <p:cNvPr id="112643" name="Rectangle 3"/>
          <p:cNvSpPr>
            <a:spLocks noGrp="1" noChangeArrowheads="1"/>
          </p:cNvSpPr>
          <p:nvPr>
            <p:ph type="ctrTitle"/>
          </p:nvPr>
        </p:nvSpPr>
        <p:spPr>
          <a:xfrm>
            <a:off x="1625600" y="3352800"/>
            <a:ext cx="8839200" cy="1371600"/>
          </a:xfrm>
        </p:spPr>
        <p:txBody>
          <a:bodyPr/>
          <a:lstStyle>
            <a:lvl1pPr>
              <a:defRPr sz="1800"/>
            </a:lvl1pPr>
          </a:lstStyle>
          <a:p>
            <a:r>
              <a:rPr lang="en-US"/>
              <a:t>Click to edit Master title style</a:t>
            </a:r>
          </a:p>
        </p:txBody>
      </p:sp>
      <p:sp>
        <p:nvSpPr>
          <p:cNvPr id="112644" name="Rectangle 4"/>
          <p:cNvSpPr>
            <a:spLocks noGrp="1" noChangeArrowheads="1"/>
          </p:cNvSpPr>
          <p:nvPr>
            <p:ph type="subTitle" idx="1"/>
          </p:nvPr>
        </p:nvSpPr>
        <p:spPr>
          <a:xfrm>
            <a:off x="0" y="1600200"/>
            <a:ext cx="12192000" cy="1828800"/>
          </a:xfrm>
        </p:spPr>
        <p:txBody>
          <a:bodyPr/>
          <a:lstStyle>
            <a:lvl1pPr marL="0" indent="0" algn="ctr">
              <a:buFontTx/>
              <a:buNone/>
              <a:defRPr>
                <a:solidFill>
                  <a:srgbClr val="3E647E"/>
                </a:solidFill>
              </a:defRPr>
            </a:lvl1pPr>
          </a:lstStyle>
          <a:p>
            <a:r>
              <a:rPr lang="en-US"/>
              <a:t>Click to edit Master subtitle style</a:t>
            </a:r>
          </a:p>
        </p:txBody>
      </p:sp>
    </p:spTree>
    <p:extLst>
      <p:ext uri="{BB962C8B-B14F-4D97-AF65-F5344CB8AC3E}">
        <p14:creationId xmlns:p14="http://schemas.microsoft.com/office/powerpoint/2010/main" val="24223880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9774894"/>
      </p:ext>
    </p:extLst>
  </p:cSld>
  <p:clrMapOvr>
    <a:masterClrMapping/>
  </p:clrMapOvr>
  <p:transition>
    <p:fade/>
  </p:transition>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ew normal slide"/>
          <p:cNvPicPr>
            <a:picLocks noChangeAspect="1" noChangeArrowheads="1"/>
          </p:cNvPicPr>
          <p:nvPr/>
        </p:nvPicPr>
        <p:blipFill>
          <a:blip r:embed="rId3" cstate="print"/>
          <a:srcRect/>
          <a:stretch>
            <a:fillRect/>
          </a:stretch>
        </p:blipFill>
        <p:spPr bwMode="auto">
          <a:xfrm>
            <a:off x="0" y="-4763"/>
            <a:ext cx="12192000" cy="6862763"/>
          </a:xfrm>
          <a:prstGeom prst="rect">
            <a:avLst/>
          </a:prstGeom>
          <a:noFill/>
          <a:ln w="9525">
            <a:noFill/>
            <a:miter lim="800000"/>
            <a:headEnd/>
            <a:tailEnd/>
          </a:ln>
        </p:spPr>
      </p:pic>
      <p:sp>
        <p:nvSpPr>
          <p:cNvPr id="2051"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FADF27F2-AD29-4F26-9574-7E8FBBDFD48C}"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111622" name="Text Box 6"/>
          <p:cNvSpPr txBox="1">
            <a:spLocks noChangeArrowheads="1"/>
          </p:cNvSpPr>
          <p:nvPr/>
        </p:nvSpPr>
        <p:spPr bwMode="auto">
          <a:xfrm>
            <a:off x="3556000" y="6303963"/>
            <a:ext cx="77216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3338038093"/>
      </p:ext>
    </p:extLst>
  </p:cSld>
  <p:clrMap bg1="lt1" tx1="dk1" bg2="lt2" tx2="dk2" accent1="accent1" accent2="accent2" accent3="accent3" accent4="accent4" accent5="accent5" accent6="accent6" hlink="hlink" folHlink="folHlink"/>
  <p:sldLayoutIdLst>
    <p:sldLayoutId id="2147483661"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2158743255"/>
      </p:ext>
    </p:extLst>
  </p:cSld>
  <p:clrMap bg1="lt1" tx1="dk1" bg2="lt2" tx2="dk2" accent1="accent1" accent2="accent2" accent3="accent3" accent4="accent4" accent5="accent5" accent6="accent6" hlink="hlink" folHlink="folHlink"/>
  <p:sldLayoutIdLst>
    <p:sldLayoutId id="2147483691"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1365720640"/>
      </p:ext>
    </p:extLst>
  </p:cSld>
  <p:clrMap bg1="lt1" tx1="dk1" bg2="lt2" tx2="dk2" accent1="accent1" accent2="accent2" accent3="accent3" accent4="accent4" accent5="accent5" accent6="accent6" hlink="hlink" folHlink="folHlink"/>
  <p:sldLayoutIdLst>
    <p:sldLayoutId id="2147483697"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ew normal slide"/>
          <p:cNvPicPr>
            <a:picLocks noChangeAspect="1" noChangeArrowheads="1"/>
          </p:cNvPicPr>
          <p:nvPr/>
        </p:nvPicPr>
        <p:blipFill>
          <a:blip r:embed="rId4" cstate="print"/>
          <a:srcRect/>
          <a:stretch>
            <a:fillRect/>
          </a:stretch>
        </p:blipFill>
        <p:spPr bwMode="auto">
          <a:xfrm>
            <a:off x="0" y="-4763"/>
            <a:ext cx="12192000" cy="6862763"/>
          </a:xfrm>
          <a:prstGeom prst="rect">
            <a:avLst/>
          </a:prstGeom>
          <a:noFill/>
          <a:ln w="9525">
            <a:noFill/>
            <a:miter lim="800000"/>
            <a:headEnd/>
            <a:tailEnd/>
          </a:ln>
        </p:spPr>
      </p:pic>
      <p:sp>
        <p:nvSpPr>
          <p:cNvPr id="2051"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FADF27F2-AD29-4F26-9574-7E8FBBDFD48C}"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111622" name="Text Box 6"/>
          <p:cNvSpPr txBox="1">
            <a:spLocks noChangeArrowheads="1"/>
          </p:cNvSpPr>
          <p:nvPr/>
        </p:nvSpPr>
        <p:spPr bwMode="auto">
          <a:xfrm>
            <a:off x="3556000" y="6303963"/>
            <a:ext cx="77216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3331161170"/>
      </p:ext>
    </p:extLst>
  </p:cSld>
  <p:clrMap bg1="lt1" tx1="dk1" bg2="lt2" tx2="dk2" accent1="accent1" accent2="accent2" accent3="accent3" accent4="accent4" accent5="accent5" accent6="accent6" hlink="hlink" folHlink="folHlink"/>
  <p:sldLayoutIdLst>
    <p:sldLayoutId id="2147483699" r:id="rId1"/>
    <p:sldLayoutId id="2147483743"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2189795996"/>
      </p:ext>
    </p:extLst>
  </p:cSld>
  <p:clrMap bg1="lt1" tx1="dk1" bg2="lt2" tx2="dk2" accent1="accent1" accent2="accent2" accent3="accent3" accent4="accent4" accent5="accent5" accent6="accent6" hlink="hlink" folHlink="folHlink"/>
  <p:sldLayoutIdLst>
    <p:sldLayoutId id="2147483715"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2071369107"/>
      </p:ext>
    </p:extLst>
  </p:cSld>
  <p:clrMap bg1="lt1" tx1="dk1" bg2="lt2" tx2="dk2" accent1="accent1" accent2="accent2" accent3="accent3" accent4="accent4" accent5="accent5" accent6="accent6" hlink="hlink" folHlink="folHlink"/>
  <p:sldLayoutIdLst>
    <p:sldLayoutId id="2147483717"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4012269079"/>
      </p:ext>
    </p:extLst>
  </p:cSld>
  <p:clrMap bg1="lt1" tx1="dk1" bg2="lt2" tx2="dk2" accent1="accent1" accent2="accent2" accent3="accent3" accent4="accent4" accent5="accent5" accent6="accent6" hlink="hlink" folHlink="folHlink"/>
  <p:sldLayoutIdLst>
    <p:sldLayoutId id="2147483723"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0851" y="6278565"/>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2037043350"/>
      </p:ext>
    </p:extLst>
  </p:cSld>
  <p:clrMap bg1="lt1" tx1="dk1" bg2="lt2" tx2="dk2" accent1="accent1" accent2="accent2" accent3="accent3" accent4="accent4" accent5="accent5" accent6="accent6" hlink="hlink" folHlink="folHlink"/>
  <p:sldLayoutIdLst>
    <p:sldLayoutId id="2147483725"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2232691002"/>
      </p:ext>
    </p:extLst>
  </p:cSld>
  <p:clrMap bg1="lt1" tx1="dk1" bg2="lt2" tx2="dk2" accent1="accent1" accent2="accent2" accent3="accent3" accent4="accent4" accent5="accent5" accent6="accent6" hlink="hlink" folHlink="folHlink"/>
  <p:sldLayoutIdLst>
    <p:sldLayoutId id="2147483727"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2982448749"/>
      </p:ext>
    </p:extLst>
  </p:cSld>
  <p:clrMap bg1="lt1" tx1="dk1" bg2="lt2" tx2="dk2" accent1="accent1" accent2="accent2" accent3="accent3" accent4="accent4" accent5="accent5" accent6="accent6" hlink="hlink" folHlink="folHlink"/>
  <p:sldLayoutIdLst>
    <p:sldLayoutId id="2147483733"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763576000"/>
      </p:ext>
    </p:extLst>
  </p:cSld>
  <p:clrMap bg1="lt1" tx1="dk1" bg2="lt2" tx2="dk2" accent1="accent1" accent2="accent2" accent3="accent3" accent4="accent4" accent5="accent5" accent6="accent6" hlink="hlink" folHlink="folHlink"/>
  <p:sldLayoutIdLst>
    <p:sldLayoutId id="2147483741"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4"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charset="0"/>
                <a:ea typeface="+mn-ea"/>
                <a:cs typeface="+mn-cs"/>
              </a:rPr>
              <a:t>SNP Approval MOC Training, Elements 1-2  January, 2016</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082487117"/>
      </p:ext>
    </p:extLst>
  </p:cSld>
  <p:clrMap bg1="lt1" tx1="dk1" bg2="lt2" tx2="dk2" accent1="accent1" accent2="accent2" accent3="accent3" accent4="accent4" accent5="accent5" accent6="accent6" hlink="hlink" folHlink="folHlink"/>
  <p:sldLayoutIdLst>
    <p:sldLayoutId id="2147483663" r:id="rId1"/>
    <p:sldLayoutId id="2147483744"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a:solidFill>
                  <a:srgbClr val="FFFFFF"/>
                </a:solidFill>
                <a:latin typeface="Arial" charset="0"/>
              </a:rPr>
              <a:t>SNP Approval MOC Training, Elements 1-2  </a:t>
            </a:r>
            <a:r>
              <a:rPr lang="en-US" sz="1400" dirty="0" smtClean="0">
                <a:solidFill>
                  <a:srgbClr val="FFFFFF"/>
                </a:solidFill>
                <a:latin typeface="Arial" charset="0"/>
              </a:rPr>
              <a:t>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1110582393"/>
      </p:ext>
    </p:extLst>
  </p:cSld>
  <p:clrMap bg1="lt1" tx1="dk1" bg2="lt2" tx2="dk2" accent1="accent1" accent2="accent2" accent3="accent3" accent4="accent4" accent5="accent5" accent6="accent6" hlink="hlink" folHlink="folHlink"/>
  <p:sldLayoutIdLst>
    <p:sldLayoutId id="2147483665"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1762745193"/>
      </p:ext>
    </p:extLst>
  </p:cSld>
  <p:clrMap bg1="lt1" tx1="dk1" bg2="lt2" tx2="dk2" accent1="accent1" accent2="accent2" accent3="accent3" accent4="accent4" accent5="accent5" accent6="accent6" hlink="hlink" folHlink="folHlink"/>
  <p:sldLayoutIdLst>
    <p:sldLayoutId id="2147483667"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3909237443"/>
      </p:ext>
    </p:extLst>
  </p:cSld>
  <p:clrMap bg1="lt1" tx1="dk1" bg2="lt2" tx2="dk2" accent1="accent1" accent2="accent2" accent3="accent3" accent4="accent4" accent5="accent5" accent6="accent6" hlink="hlink" folHlink="folHlink"/>
  <p:sldLayoutIdLst>
    <p:sldLayoutId id="2147483671"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charset="0"/>
                <a:ea typeface="+mn-ea"/>
                <a:cs typeface="+mn-cs"/>
              </a:rPr>
              <a:t>SNP Approval MOC Training, Elements 1-2  January, 2016</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389992978"/>
      </p:ext>
    </p:extLst>
  </p:cSld>
  <p:clrMap bg1="lt1" tx1="dk1" bg2="lt2" tx2="dk2" accent1="accent1" accent2="accent2" accent3="accent3" accent4="accent4" accent5="accent5" accent6="accent6" hlink="hlink" folHlink="folHlink"/>
  <p:sldLayoutIdLst>
    <p:sldLayoutId id="2147483675"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ew normal slide"/>
          <p:cNvPicPr>
            <a:picLocks noChangeAspect="1" noChangeArrowheads="1"/>
          </p:cNvPicPr>
          <p:nvPr/>
        </p:nvPicPr>
        <p:blipFill>
          <a:blip r:embed="rId3" cstate="print"/>
          <a:srcRect/>
          <a:stretch>
            <a:fillRect/>
          </a:stretch>
        </p:blipFill>
        <p:spPr bwMode="auto">
          <a:xfrm>
            <a:off x="0" y="-4763"/>
            <a:ext cx="12192000" cy="6862763"/>
          </a:xfrm>
          <a:prstGeom prst="rect">
            <a:avLst/>
          </a:prstGeom>
          <a:noFill/>
          <a:ln w="9525">
            <a:noFill/>
            <a:miter lim="800000"/>
            <a:headEnd/>
            <a:tailEnd/>
          </a:ln>
        </p:spPr>
      </p:pic>
      <p:sp>
        <p:nvSpPr>
          <p:cNvPr id="2051"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1"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FADF27F2-AD29-4F26-9574-7E8FBBDFD48C}"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111622" name="Text Box 6"/>
          <p:cNvSpPr txBox="1">
            <a:spLocks noChangeArrowheads="1"/>
          </p:cNvSpPr>
          <p:nvPr/>
        </p:nvSpPr>
        <p:spPr bwMode="auto">
          <a:xfrm>
            <a:off x="3556000" y="6303963"/>
            <a:ext cx="7721600" cy="304800"/>
          </a:xfrm>
          <a:prstGeom prst="rect">
            <a:avLst/>
          </a:prstGeom>
          <a:noFill/>
          <a:ln w="9525">
            <a:noFill/>
            <a:miter lim="800000"/>
            <a:headEnd/>
            <a:tailEnd/>
          </a:ln>
          <a:effec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Arial" charset="0"/>
                <a:ea typeface="+mn-ea"/>
                <a:cs typeface="+mn-cs"/>
              </a:rPr>
              <a:t>SNP Approval MOC Training, Elements 1-2  January, 2016</a:t>
            </a:r>
            <a:endParaRPr kumimoji="0" lang="en-US" sz="1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856924049"/>
      </p:ext>
    </p:extLst>
  </p:cSld>
  <p:clrMap bg1="lt1" tx1="dk1" bg2="lt2" tx2="dk2" accent1="accent1" accent2="accent2" accent3="accent3" accent4="accent4" accent5="accent5" accent6="accent6" hlink="hlink" folHlink="folHlink"/>
  <p:sldLayoutIdLst>
    <p:sldLayoutId id="2147483677"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4"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2708538883"/>
      </p:ext>
    </p:extLst>
  </p:cSld>
  <p:clrMap bg1="lt1" tx1="dk1" bg2="lt2" tx2="dk2" accent1="accent1" accent2="accent2" accent3="accent3" accent4="accent4" accent5="accent5" accent6="accent6" hlink="hlink" folHlink="folHlink"/>
  <p:sldLayoutIdLst>
    <p:sldLayoutId id="2147483679" r:id="rId1"/>
    <p:sldLayoutId id="2147483742" r:id="rId2"/>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 normal slide"/>
          <p:cNvPicPr>
            <a:picLocks noChangeAspect="1" noChangeArrowheads="1"/>
          </p:cNvPicPr>
          <p:nvPr/>
        </p:nvPicPr>
        <p:blipFill>
          <a:blip r:embed="rId3" cstate="print"/>
          <a:srcRect/>
          <a:stretch>
            <a:fillRect/>
          </a:stretch>
        </p:blipFill>
        <p:spPr bwMode="auto">
          <a:xfrm>
            <a:off x="304800" y="-4763"/>
            <a:ext cx="1219200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203200" y="1066801"/>
            <a:ext cx="11785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9157" name="Text Box 5"/>
          <p:cNvSpPr txBox="1">
            <a:spLocks noChangeArrowheads="1"/>
          </p:cNvSpPr>
          <p:nvPr/>
        </p:nvSpPr>
        <p:spPr bwMode="auto">
          <a:xfrm>
            <a:off x="11423651" y="6400800"/>
            <a:ext cx="666749" cy="304800"/>
          </a:xfrm>
          <a:prstGeom prst="rect">
            <a:avLst/>
          </a:prstGeom>
          <a:noFill/>
          <a:ln w="9525">
            <a:noFill/>
            <a:miter lim="800000"/>
            <a:headEnd/>
            <a:tailEnd/>
          </a:ln>
          <a:effectLst/>
        </p:spPr>
        <p:txBody>
          <a:bodyPr>
            <a:spAutoFit/>
          </a:bodyPr>
          <a:lstStyle/>
          <a:p>
            <a:pPr algn="ctr" fontAlgn="base">
              <a:spcBef>
                <a:spcPct val="0"/>
              </a:spcBef>
              <a:spcAft>
                <a:spcPct val="0"/>
              </a:spcAft>
              <a:defRPr/>
            </a:pPr>
            <a:fld id="{253C6629-75C2-44B2-A649-D1F826EBF498}" type="slidenum">
              <a:rPr lang="en-US" sz="1400" b="1">
                <a:solidFill>
                  <a:srgbClr val="BFB6AE"/>
                </a:solidFill>
              </a:rPr>
              <a:pPr algn="ctr" fontAlgn="base">
                <a:spcBef>
                  <a:spcPct val="0"/>
                </a:spcBef>
                <a:spcAft>
                  <a:spcPct val="0"/>
                </a:spcAft>
                <a:defRPr/>
              </a:pPr>
              <a:t>‹#›</a:t>
            </a:fld>
            <a:endParaRPr lang="en-US" sz="1400" b="1" dirty="0">
              <a:solidFill>
                <a:srgbClr val="BFB6AE"/>
              </a:solidFill>
            </a:endParaRPr>
          </a:p>
        </p:txBody>
      </p:sp>
      <p:sp>
        <p:nvSpPr>
          <p:cNvPr id="49158" name="Text Box 6"/>
          <p:cNvSpPr txBox="1">
            <a:spLocks noChangeArrowheads="1"/>
          </p:cNvSpPr>
          <p:nvPr userDrawn="1"/>
        </p:nvSpPr>
        <p:spPr bwMode="auto">
          <a:xfrm>
            <a:off x="4267200" y="6303963"/>
            <a:ext cx="7010400" cy="304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1400" dirty="0" smtClean="0">
                <a:solidFill>
                  <a:srgbClr val="FFFFFF"/>
                </a:solidFill>
                <a:latin typeface="Arial" charset="0"/>
              </a:rPr>
              <a:t>SNP Approval MOC Training, Elements 1-2  January, 2016</a:t>
            </a:r>
            <a:endParaRPr lang="en-US" sz="1400" dirty="0">
              <a:solidFill>
                <a:srgbClr val="FFFFFF"/>
              </a:solidFill>
              <a:latin typeface="Arial" charset="0"/>
            </a:endParaRPr>
          </a:p>
        </p:txBody>
      </p:sp>
    </p:spTree>
    <p:extLst>
      <p:ext uri="{BB962C8B-B14F-4D97-AF65-F5344CB8AC3E}">
        <p14:creationId xmlns:p14="http://schemas.microsoft.com/office/powerpoint/2010/main" val="1205440815"/>
      </p:ext>
    </p:extLst>
  </p:cSld>
  <p:clrMap bg1="lt1" tx1="dk1" bg2="lt2" tx2="dk2" accent1="accent1" accent2="accent2" accent3="accent3" accent4="accent4" accent5="accent5" accent6="accent6" hlink="hlink" folHlink="folHlink"/>
  <p:sldLayoutIdLst>
    <p:sldLayoutId id="2147483689" r:id="rId1"/>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3E647E"/>
          </a:solidFill>
          <a:latin typeface="+mj-lt"/>
          <a:ea typeface="+mj-ea"/>
          <a:cs typeface="+mj-cs"/>
        </a:defRPr>
      </a:lvl1pPr>
      <a:lvl2pPr algn="ctr" rtl="0" eaLnBrk="0" fontAlgn="base" hangingPunct="0">
        <a:spcBef>
          <a:spcPct val="0"/>
        </a:spcBef>
        <a:spcAft>
          <a:spcPct val="0"/>
        </a:spcAft>
        <a:defRPr sz="3600" b="1">
          <a:solidFill>
            <a:srgbClr val="3E647E"/>
          </a:solidFill>
          <a:latin typeface="Century Gothic" pitchFamily="34" charset="0"/>
        </a:defRPr>
      </a:lvl2pPr>
      <a:lvl3pPr algn="ctr" rtl="0" eaLnBrk="0" fontAlgn="base" hangingPunct="0">
        <a:spcBef>
          <a:spcPct val="0"/>
        </a:spcBef>
        <a:spcAft>
          <a:spcPct val="0"/>
        </a:spcAft>
        <a:defRPr sz="3600" b="1">
          <a:solidFill>
            <a:srgbClr val="3E647E"/>
          </a:solidFill>
          <a:latin typeface="Century Gothic" pitchFamily="34" charset="0"/>
        </a:defRPr>
      </a:lvl3pPr>
      <a:lvl4pPr algn="ctr" rtl="0" eaLnBrk="0" fontAlgn="base" hangingPunct="0">
        <a:spcBef>
          <a:spcPct val="0"/>
        </a:spcBef>
        <a:spcAft>
          <a:spcPct val="0"/>
        </a:spcAft>
        <a:defRPr sz="3600" b="1">
          <a:solidFill>
            <a:srgbClr val="3E647E"/>
          </a:solidFill>
          <a:latin typeface="Century Gothic" pitchFamily="34" charset="0"/>
        </a:defRPr>
      </a:lvl4pPr>
      <a:lvl5pPr algn="ctr" rtl="0" eaLnBrk="0" fontAlgn="base" hangingPunct="0">
        <a:spcBef>
          <a:spcPct val="0"/>
        </a:spcBef>
        <a:spcAft>
          <a:spcPct val="0"/>
        </a:spcAft>
        <a:defRPr sz="3600" b="1">
          <a:solidFill>
            <a:srgbClr val="3E647E"/>
          </a:solidFill>
          <a:latin typeface="Century Gothic" pitchFamily="34" charset="0"/>
        </a:defRPr>
      </a:lvl5pPr>
      <a:lvl6pPr marL="457200" algn="ctr" rtl="0" fontAlgn="base">
        <a:spcBef>
          <a:spcPct val="0"/>
        </a:spcBef>
        <a:spcAft>
          <a:spcPct val="0"/>
        </a:spcAft>
        <a:defRPr sz="3600" b="1">
          <a:solidFill>
            <a:srgbClr val="3E647E"/>
          </a:solidFill>
          <a:latin typeface="Century Gothic" pitchFamily="34" charset="0"/>
        </a:defRPr>
      </a:lvl6pPr>
      <a:lvl7pPr marL="914400" algn="ctr" rtl="0" fontAlgn="base">
        <a:spcBef>
          <a:spcPct val="0"/>
        </a:spcBef>
        <a:spcAft>
          <a:spcPct val="0"/>
        </a:spcAft>
        <a:defRPr sz="3600" b="1">
          <a:solidFill>
            <a:srgbClr val="3E647E"/>
          </a:solidFill>
          <a:latin typeface="Century Gothic" pitchFamily="34" charset="0"/>
        </a:defRPr>
      </a:lvl7pPr>
      <a:lvl8pPr marL="1371600" algn="ctr" rtl="0" fontAlgn="base">
        <a:spcBef>
          <a:spcPct val="0"/>
        </a:spcBef>
        <a:spcAft>
          <a:spcPct val="0"/>
        </a:spcAft>
        <a:defRPr sz="3600" b="1">
          <a:solidFill>
            <a:srgbClr val="3E647E"/>
          </a:solidFill>
          <a:latin typeface="Century Gothic" pitchFamily="34" charset="0"/>
        </a:defRPr>
      </a:lvl8pPr>
      <a:lvl9pPr marL="1828800" algn="ctr" rtl="0" fontAlgn="base">
        <a:spcBef>
          <a:spcPct val="0"/>
        </a:spcBef>
        <a:spcAft>
          <a:spcPct val="0"/>
        </a:spcAft>
        <a:defRPr sz="3600" b="1">
          <a:solidFill>
            <a:srgbClr val="3E647E"/>
          </a:solidFill>
          <a:latin typeface="Century Gothic" pitchFamily="34" charset="0"/>
        </a:defRPr>
      </a:lvl9pPr>
    </p:titleStyle>
    <p:bodyStyle>
      <a:lvl1pPr marL="342900" indent="-342900" algn="l" rtl="0" eaLnBrk="0" fontAlgn="base" hangingPunct="0">
        <a:spcBef>
          <a:spcPct val="20000"/>
        </a:spcBef>
        <a:spcAft>
          <a:spcPct val="0"/>
        </a:spcAft>
        <a:buClr>
          <a:srgbClr val="3E647E"/>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3E647E"/>
        </a:buClr>
        <a:buChar char="–"/>
        <a:defRPr sz="2800" b="1">
          <a:solidFill>
            <a:schemeClr val="tx1"/>
          </a:solidFill>
          <a:latin typeface="+mn-lt"/>
        </a:defRPr>
      </a:lvl2pPr>
      <a:lvl3pPr marL="1143000" indent="-228600" algn="l" rtl="0" eaLnBrk="0" fontAlgn="base" hangingPunct="0">
        <a:spcBef>
          <a:spcPct val="20000"/>
        </a:spcBef>
        <a:spcAft>
          <a:spcPct val="0"/>
        </a:spcAft>
        <a:buClr>
          <a:srgbClr val="3E647E"/>
        </a:buClr>
        <a:buChar char="•"/>
        <a:defRPr sz="2400" b="1">
          <a:solidFill>
            <a:schemeClr val="tx1"/>
          </a:solidFill>
          <a:latin typeface="+mn-lt"/>
        </a:defRPr>
      </a:lvl3pPr>
      <a:lvl4pPr marL="1600200" indent="-228600" algn="l" rtl="0" eaLnBrk="0" fontAlgn="base" hangingPunct="0">
        <a:spcBef>
          <a:spcPct val="20000"/>
        </a:spcBef>
        <a:spcAft>
          <a:spcPct val="0"/>
        </a:spcAft>
        <a:buClr>
          <a:srgbClr val="3E647E"/>
        </a:buClr>
        <a:buChar char="–"/>
        <a:defRPr sz="2000" b="1">
          <a:solidFill>
            <a:schemeClr val="tx1"/>
          </a:solidFill>
          <a:latin typeface="+mn-lt"/>
        </a:defRPr>
      </a:lvl4pPr>
      <a:lvl5pPr marL="2057400" indent="-228600" algn="l" rtl="0" eaLnBrk="0" fontAlgn="base" hangingPunct="0">
        <a:spcBef>
          <a:spcPct val="20000"/>
        </a:spcBef>
        <a:spcAft>
          <a:spcPct val="0"/>
        </a:spcAft>
        <a:buClr>
          <a:srgbClr val="3E647E"/>
        </a:buClr>
        <a:buChar char="»"/>
        <a:defRPr sz="2000" b="1">
          <a:solidFill>
            <a:schemeClr val="tx1"/>
          </a:solidFill>
          <a:latin typeface="+mn-lt"/>
        </a:defRPr>
      </a:lvl5pPr>
      <a:lvl6pPr marL="2514600" indent="-228600" algn="l" rtl="0" fontAlgn="base">
        <a:spcBef>
          <a:spcPct val="20000"/>
        </a:spcBef>
        <a:spcAft>
          <a:spcPct val="0"/>
        </a:spcAft>
        <a:buClr>
          <a:srgbClr val="3E647E"/>
        </a:buClr>
        <a:buChar char="»"/>
        <a:defRPr sz="2000" b="1">
          <a:solidFill>
            <a:schemeClr val="tx1"/>
          </a:solidFill>
          <a:latin typeface="+mn-lt"/>
        </a:defRPr>
      </a:lvl6pPr>
      <a:lvl7pPr marL="2971800" indent="-228600" algn="l" rtl="0" fontAlgn="base">
        <a:spcBef>
          <a:spcPct val="20000"/>
        </a:spcBef>
        <a:spcAft>
          <a:spcPct val="0"/>
        </a:spcAft>
        <a:buClr>
          <a:srgbClr val="3E647E"/>
        </a:buClr>
        <a:buChar char="»"/>
        <a:defRPr sz="2000" b="1">
          <a:solidFill>
            <a:schemeClr val="tx1"/>
          </a:solidFill>
          <a:latin typeface="+mn-lt"/>
        </a:defRPr>
      </a:lvl7pPr>
      <a:lvl8pPr marL="3429000" indent="-228600" algn="l" rtl="0" fontAlgn="base">
        <a:spcBef>
          <a:spcPct val="20000"/>
        </a:spcBef>
        <a:spcAft>
          <a:spcPct val="0"/>
        </a:spcAft>
        <a:buClr>
          <a:srgbClr val="3E647E"/>
        </a:buClr>
        <a:buChar char="»"/>
        <a:defRPr sz="2000" b="1">
          <a:solidFill>
            <a:schemeClr val="tx1"/>
          </a:solidFill>
          <a:latin typeface="+mn-lt"/>
        </a:defRPr>
      </a:lvl8pPr>
      <a:lvl9pPr marL="3886200" indent="-228600" algn="l" rtl="0" fontAlgn="base">
        <a:spcBef>
          <a:spcPct val="20000"/>
        </a:spcBef>
        <a:spcAft>
          <a:spcPct val="0"/>
        </a:spcAft>
        <a:buClr>
          <a:srgbClr val="3E647E"/>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hyperlink" Target="https://dpap.lmi.org/" TargetMode="External"/><Relationship Id="rId2" Type="http://schemas.openxmlformats.org/officeDocument/2006/relationships/notesSlide" Target="../notesSlides/notesSlide49.xml"/><Relationship Id="rId1" Type="http://schemas.openxmlformats.org/officeDocument/2006/relationships/slideLayout" Target="../slideLayouts/slideLayout22.xml"/><Relationship Id="rId6" Type="http://schemas.openxmlformats.org/officeDocument/2006/relationships/hyperlink" Target="https://www.snpmoc.org/" TargetMode="External"/><Relationship Id="rId5" Type="http://schemas.openxmlformats.org/officeDocument/2006/relationships/hyperlink" Target="mailto:mmcocapsmodel@cms.hhs.gov" TargetMode="External"/><Relationship Id="rId4" Type="http://schemas.openxmlformats.org/officeDocument/2006/relationships/hyperlink" Target="https://dmao.lmi.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1524000"/>
            <a:ext cx="9144000" cy="1981200"/>
          </a:xfrm>
        </p:spPr>
        <p:txBody>
          <a:bodyPr/>
          <a:lstStyle/>
          <a:p>
            <a:pPr eaLnBrk="1" hangingPunct="1">
              <a:spcBef>
                <a:spcPts val="1200"/>
              </a:spcBef>
              <a:spcAft>
                <a:spcPts val="1800"/>
              </a:spcAft>
            </a:pPr>
            <a:r>
              <a:rPr lang="en-US" sz="3200" dirty="0"/>
              <a:t/>
            </a:r>
            <a:br>
              <a:rPr lang="en-US" sz="3200" dirty="0"/>
            </a:br>
            <a:r>
              <a:rPr lang="en-US" sz="3400" dirty="0">
                <a:solidFill>
                  <a:srgbClr val="0070C0"/>
                </a:solidFill>
              </a:rPr>
              <a:t>SNP Approval Model of Care Training </a:t>
            </a:r>
            <a:r>
              <a:rPr lang="en-US" sz="3200" dirty="0">
                <a:solidFill>
                  <a:srgbClr val="0070C0"/>
                </a:solidFill>
              </a:rPr>
              <a:t/>
            </a:r>
            <a:br>
              <a:rPr lang="en-US" sz="3200" dirty="0">
                <a:solidFill>
                  <a:srgbClr val="0070C0"/>
                </a:solidFill>
              </a:rPr>
            </a:br>
            <a:r>
              <a:rPr lang="en-US" sz="3200" dirty="0">
                <a:solidFill>
                  <a:srgbClr val="0070C0"/>
                </a:solidFill>
              </a:rPr>
              <a:t>Elements </a:t>
            </a:r>
            <a:r>
              <a:rPr lang="en-US" sz="2800" dirty="0">
                <a:solidFill>
                  <a:srgbClr val="0070C0"/>
                </a:solidFill>
              </a:rPr>
              <a:t>1-2</a:t>
            </a:r>
            <a:br>
              <a:rPr lang="en-US" sz="2800" dirty="0">
                <a:solidFill>
                  <a:srgbClr val="0070C0"/>
                </a:solidFill>
              </a:rPr>
            </a:br>
            <a:r>
              <a:rPr lang="en-US" sz="2400" dirty="0">
                <a:solidFill>
                  <a:srgbClr val="0070C0"/>
                </a:solidFill>
              </a:rPr>
              <a:t>January </a:t>
            </a:r>
            <a:r>
              <a:rPr lang="en-US" sz="2400" dirty="0" smtClean="0">
                <a:solidFill>
                  <a:srgbClr val="0070C0"/>
                </a:solidFill>
              </a:rPr>
              <a:t>12, 2016 </a:t>
            </a:r>
            <a:r>
              <a:rPr lang="en-US" sz="2400" dirty="0">
                <a:solidFill>
                  <a:srgbClr val="0070C0"/>
                </a:solidFill>
              </a:rPr>
              <a:t>3:00 – </a:t>
            </a:r>
            <a:r>
              <a:rPr lang="en-US" sz="2400" dirty="0" smtClean="0">
                <a:solidFill>
                  <a:srgbClr val="0070C0"/>
                </a:solidFill>
              </a:rPr>
              <a:t>4:30pm </a:t>
            </a:r>
            <a:r>
              <a:rPr lang="en-US" sz="2400" dirty="0">
                <a:solidFill>
                  <a:srgbClr val="0070C0"/>
                </a:solidFill>
              </a:rPr>
              <a:t>EST</a:t>
            </a:r>
            <a:br>
              <a:rPr lang="en-US" sz="2400" dirty="0">
                <a:solidFill>
                  <a:srgbClr val="0070C0"/>
                </a:solidFill>
              </a:rPr>
            </a:br>
            <a:r>
              <a:rPr lang="en-US" sz="2400" dirty="0"/>
              <a:t/>
            </a:r>
            <a:br>
              <a:rPr lang="en-US" sz="2400" dirty="0"/>
            </a:br>
            <a:endParaRPr lang="en-US" sz="2400" dirty="0"/>
          </a:p>
        </p:txBody>
      </p:sp>
      <p:sp>
        <p:nvSpPr>
          <p:cNvPr id="5123" name="Rectangle 3"/>
          <p:cNvSpPr>
            <a:spLocks noGrp="1" noChangeArrowheads="1"/>
          </p:cNvSpPr>
          <p:nvPr>
            <p:ph type="subTitle" idx="1"/>
          </p:nvPr>
        </p:nvSpPr>
        <p:spPr>
          <a:xfrm>
            <a:off x="1524000" y="3598313"/>
            <a:ext cx="9144000" cy="1417782"/>
          </a:xfrm>
          <a:noFill/>
        </p:spPr>
        <p:txBody>
          <a:bodyPr anchor="ctr" anchorCtr="1"/>
          <a:lstStyle/>
          <a:p>
            <a:pPr eaLnBrk="1" hangingPunct="1">
              <a:spcBef>
                <a:spcPts val="1200"/>
              </a:spcBef>
              <a:spcAft>
                <a:spcPts val="600"/>
              </a:spcAft>
            </a:pPr>
            <a:endParaRPr lang="en-US" sz="2400" dirty="0"/>
          </a:p>
          <a:p>
            <a:pPr eaLnBrk="1" hangingPunct="1"/>
            <a:endParaRPr lang="en-US" sz="2400" dirty="0"/>
          </a:p>
          <a:p>
            <a:pPr eaLnBrk="1" hangingPunct="1"/>
            <a:r>
              <a:rPr lang="en-US" sz="1800" dirty="0">
                <a:solidFill>
                  <a:srgbClr val="0070C0"/>
                </a:solidFill>
              </a:rPr>
              <a:t>Brett Kay, </a:t>
            </a:r>
            <a:r>
              <a:rPr lang="en-US" sz="1800" dirty="0" smtClean="0">
                <a:solidFill>
                  <a:srgbClr val="0070C0"/>
                </a:solidFill>
              </a:rPr>
              <a:t>NCQA, Susan </a:t>
            </a:r>
            <a:r>
              <a:rPr lang="en-US" sz="1800" dirty="0">
                <a:solidFill>
                  <a:srgbClr val="0070C0"/>
                </a:solidFill>
              </a:rPr>
              <a:t>Radke, </a:t>
            </a:r>
            <a:r>
              <a:rPr lang="en-US" sz="1800" dirty="0" smtClean="0">
                <a:solidFill>
                  <a:srgbClr val="0070C0"/>
                </a:solidFill>
              </a:rPr>
              <a:t>CMS, </a:t>
            </a:r>
          </a:p>
          <a:p>
            <a:pPr eaLnBrk="1" hangingPunct="1"/>
            <a:r>
              <a:rPr lang="en-US" sz="1800" dirty="0" smtClean="0">
                <a:solidFill>
                  <a:srgbClr val="0070C0"/>
                </a:solidFill>
              </a:rPr>
              <a:t>Sandra </a:t>
            </a:r>
            <a:r>
              <a:rPr lang="en-US" sz="1800" dirty="0">
                <a:solidFill>
                  <a:srgbClr val="0070C0"/>
                </a:solidFill>
              </a:rPr>
              <a:t>Jones, </a:t>
            </a:r>
            <a:r>
              <a:rPr lang="en-US" sz="1800" dirty="0" smtClean="0">
                <a:solidFill>
                  <a:srgbClr val="0070C0"/>
                </a:solidFill>
              </a:rPr>
              <a:t>NCQA and Nidhi Dalwadi Mehta, NCQA</a:t>
            </a:r>
            <a:endParaRPr lang="en-US" sz="1800" dirty="0">
              <a:solidFill>
                <a:srgbClr val="0070C0"/>
              </a:solidFill>
            </a:endParaRPr>
          </a:p>
          <a:p>
            <a:pPr eaLnBrk="1" hangingPunct="1"/>
            <a:endParaRPr lang="en-US" sz="2400" dirty="0"/>
          </a:p>
          <a:p>
            <a:pPr eaLnBrk="1" hangingPunct="1"/>
            <a:endParaRPr lang="en-US" sz="2400" dirty="0"/>
          </a:p>
        </p:txBody>
      </p:sp>
    </p:spTree>
    <p:extLst>
      <p:ext uri="{BB962C8B-B14F-4D97-AF65-F5344CB8AC3E}">
        <p14:creationId xmlns:p14="http://schemas.microsoft.com/office/powerpoint/2010/main" val="18116813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MOC </a:t>
            </a:r>
            <a:r>
              <a:rPr lang="en-US" dirty="0" smtClean="0">
                <a:solidFill>
                  <a:srgbClr val="0070C0"/>
                </a:solidFill>
              </a:rPr>
              <a:t>1, </a:t>
            </a:r>
            <a:r>
              <a:rPr lang="en-US" dirty="0">
                <a:solidFill>
                  <a:srgbClr val="0070C0"/>
                </a:solidFill>
              </a:rPr>
              <a:t>Element A: Overall SNP </a:t>
            </a:r>
            <a:r>
              <a:rPr lang="en-US" dirty="0" smtClean="0">
                <a:solidFill>
                  <a:srgbClr val="0070C0"/>
                </a:solidFill>
              </a:rPr>
              <a:t>Population</a:t>
            </a:r>
            <a:endParaRPr lang="en-US" dirty="0">
              <a:solidFill>
                <a:srgbClr val="0070C0"/>
              </a:solidFill>
            </a:endParaRPr>
          </a:p>
        </p:txBody>
      </p:sp>
      <p:sp>
        <p:nvSpPr>
          <p:cNvPr id="3" name="Content Placeholder 2"/>
          <p:cNvSpPr>
            <a:spLocks noGrp="1"/>
          </p:cNvSpPr>
          <p:nvPr>
            <p:ph sz="half" idx="1"/>
          </p:nvPr>
        </p:nvSpPr>
        <p:spPr>
          <a:xfrm>
            <a:off x="323850" y="1027176"/>
            <a:ext cx="11868150" cy="5486400"/>
          </a:xfrm>
        </p:spPr>
        <p:txBody>
          <a:bodyPr/>
          <a:lstStyle/>
          <a:p>
            <a:pPr marL="514350" indent="-514350">
              <a:buFont typeface="+mj-lt"/>
              <a:buAutoNum type="arabicPeriod"/>
            </a:pPr>
            <a:r>
              <a:rPr lang="en-US" sz="3200" dirty="0"/>
              <a:t>Describe how the health plan staff will determine, verify and track eligibility of SNP beneficiaries.</a:t>
            </a:r>
          </a:p>
          <a:p>
            <a:pPr marL="514350" indent="-514350">
              <a:buFont typeface="+mj-lt"/>
              <a:buAutoNum type="arabicPeriod"/>
            </a:pPr>
            <a:r>
              <a:rPr lang="en-US" sz="3200" dirty="0" smtClean="0"/>
              <a:t>Describe </a:t>
            </a:r>
            <a:r>
              <a:rPr lang="en-US" sz="3200" dirty="0"/>
              <a:t>the social, cognitive and environmental factors, living conditions and </a:t>
            </a:r>
            <a:br>
              <a:rPr lang="en-US" sz="3200" dirty="0"/>
            </a:br>
            <a:r>
              <a:rPr lang="en-US" sz="3200" dirty="0"/>
              <a:t>co-morbidities associated with the SNP population.</a:t>
            </a:r>
          </a:p>
          <a:p>
            <a:pPr marL="514350" indent="-514350">
              <a:buFont typeface="+mj-lt"/>
              <a:buAutoNum type="arabicPeriod"/>
            </a:pPr>
            <a:r>
              <a:rPr lang="en-US" sz="3200" dirty="0" smtClean="0"/>
              <a:t>Identify </a:t>
            </a:r>
            <a:r>
              <a:rPr lang="en-US" sz="3200" dirty="0"/>
              <a:t>and describe the medical and health conditions impacting SNP beneficiaries.</a:t>
            </a:r>
          </a:p>
          <a:p>
            <a:pPr marL="514350" indent="-514350">
              <a:buFont typeface="+mj-lt"/>
              <a:buAutoNum type="arabicPeriod"/>
            </a:pPr>
            <a:r>
              <a:rPr lang="en-US" sz="3200" dirty="0" smtClean="0"/>
              <a:t>Define </a:t>
            </a:r>
            <a:r>
              <a:rPr lang="en-US" sz="3200" dirty="0"/>
              <a:t>the unique characteristics of the SNP population served.</a:t>
            </a:r>
          </a:p>
          <a:p>
            <a:pPr marL="0" indent="0">
              <a:buNone/>
            </a:pPr>
            <a:endParaRPr lang="en-US" dirty="0"/>
          </a:p>
        </p:txBody>
      </p:sp>
    </p:spTree>
    <p:extLst>
      <p:ext uri="{BB962C8B-B14F-4D97-AF65-F5344CB8AC3E}">
        <p14:creationId xmlns:p14="http://schemas.microsoft.com/office/powerpoint/2010/main" val="8612051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3200" y="1051811"/>
            <a:ext cx="11785600" cy="5059363"/>
          </a:xfrm>
        </p:spPr>
        <p:txBody>
          <a:bodyPr/>
          <a:lstStyle/>
          <a:p>
            <a:pPr marL="0" indent="0">
              <a:buNone/>
            </a:pPr>
            <a:r>
              <a:rPr lang="en-US" sz="2000" dirty="0"/>
              <a:t>D-SNP example: The plan receives enrollment applications directly from beneficiaries via the sales agent. The enrollment data analyst reviews the application and checks eligibility via the Medicaid state system. Beneficiaries who are not identified in the Medicaid system as having a qualifying category of eligibility are pended for 21 days or until the end of the month (whichever is later) at which time the enrollment data analyst reviews the state Medicaid system to confirm eligibility before processing the member’s enrollment request or denying the enrollment request. </a:t>
            </a:r>
            <a:br>
              <a:rPr lang="en-US" sz="2000" dirty="0"/>
            </a:br>
            <a:r>
              <a:rPr lang="en-US" sz="2000" dirty="0"/>
              <a:t> </a:t>
            </a:r>
            <a:br>
              <a:rPr lang="en-US" sz="2000" dirty="0"/>
            </a:br>
            <a:r>
              <a:rPr lang="en-US" sz="2000" dirty="0"/>
              <a:t>On a monthly basis, all SNP members’ Medicaid eligibility is verified with the state Medicaid agency. Members identified as not meeting the SNP eligibility requirements are notified and are given a grace period of 90 days, starting the first of the following month, to regain Medicaid eligibility or they will be disenrolled from the SNP plan. Prior to disenrollment, the enrollment data analyst reviews each member identified as losing their Medicaid eligibility by querying the state Medicaid system. The member will either be disenrolled for loss of SNP eligibility or take the necessary action for reinstatement.</a:t>
            </a:r>
          </a:p>
          <a:p>
            <a:endParaRPr lang="en-US" sz="2000" dirty="0"/>
          </a:p>
        </p:txBody>
      </p:sp>
      <p:sp>
        <p:nvSpPr>
          <p:cNvPr id="5" name="Title 4"/>
          <p:cNvSpPr>
            <a:spLocks noGrp="1"/>
          </p:cNvSpPr>
          <p:nvPr>
            <p:ph type="title"/>
          </p:nvPr>
        </p:nvSpPr>
        <p:spPr/>
        <p:txBody>
          <a:bodyPr/>
          <a:lstStyle/>
          <a:p>
            <a:r>
              <a:rPr lang="en-US" dirty="0" smtClean="0">
                <a:solidFill>
                  <a:srgbClr val="0070C0"/>
                </a:solidFill>
              </a:rPr>
              <a:t>MOC 1, Element A Example- factor 1</a:t>
            </a:r>
            <a:endParaRPr lang="en-US" dirty="0">
              <a:solidFill>
                <a:srgbClr val="0070C0"/>
              </a:solidFill>
            </a:endParaRPr>
          </a:p>
        </p:txBody>
      </p:sp>
    </p:spTree>
    <p:extLst>
      <p:ext uri="{BB962C8B-B14F-4D97-AF65-F5344CB8AC3E}">
        <p14:creationId xmlns:p14="http://schemas.microsoft.com/office/powerpoint/2010/main" val="10592333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Our C-SNP (Diabetes Mellitus) notes: 20% of the population is diagnosed with DM. While </a:t>
            </a:r>
            <a:r>
              <a:rPr lang="en-US" dirty="0" smtClean="0"/>
              <a:t>CVD, </a:t>
            </a:r>
            <a:r>
              <a:rPr lang="en-US" dirty="0"/>
              <a:t>CHF and decreased kidney function diagnoses are often correlated, members with these conditions also tend to have comorbidities including neurological disorders (2%), musculoskeletal disease (2%), pulmonary disease (5%), kidney disease (30%) and psychiatric disorders (25%). </a:t>
            </a:r>
            <a:endParaRPr lang="en-US" dirty="0" smtClean="0"/>
          </a:p>
          <a:p>
            <a:endParaRPr lang="en-US" sz="2000" dirty="0"/>
          </a:p>
        </p:txBody>
      </p:sp>
      <p:sp>
        <p:nvSpPr>
          <p:cNvPr id="5" name="Title 4"/>
          <p:cNvSpPr>
            <a:spLocks noGrp="1"/>
          </p:cNvSpPr>
          <p:nvPr>
            <p:ph type="title"/>
          </p:nvPr>
        </p:nvSpPr>
        <p:spPr/>
        <p:txBody>
          <a:bodyPr/>
          <a:lstStyle/>
          <a:p>
            <a:r>
              <a:rPr lang="en-US" dirty="0" smtClean="0">
                <a:solidFill>
                  <a:srgbClr val="0070C0"/>
                </a:solidFill>
              </a:rPr>
              <a:t>MOC 1, Element A Example- factor 3</a:t>
            </a:r>
            <a:endParaRPr lang="en-US" dirty="0">
              <a:solidFill>
                <a:srgbClr val="0070C0"/>
              </a:solidFill>
            </a:endParaRPr>
          </a:p>
        </p:txBody>
      </p:sp>
    </p:spTree>
    <p:extLst>
      <p:ext uri="{BB962C8B-B14F-4D97-AF65-F5344CB8AC3E}">
        <p14:creationId xmlns:p14="http://schemas.microsoft.com/office/powerpoint/2010/main" val="42882018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2607" y="1204238"/>
            <a:ext cx="11899392" cy="5059363"/>
          </a:xfrm>
        </p:spPr>
        <p:txBody>
          <a:bodyPr/>
          <a:lstStyle/>
          <a:p>
            <a:pPr marL="57150" indent="0">
              <a:buNone/>
            </a:pPr>
            <a:r>
              <a:rPr lang="en-US" sz="2800" dirty="0"/>
              <a:t>Intent: Describe the most vulnerable beneficiaries and how their medical/social factors affect health outcomes and what services/resources the SNP provides to address </a:t>
            </a:r>
            <a:r>
              <a:rPr lang="en-US" sz="2800" dirty="0" smtClean="0"/>
              <a:t>these factors</a:t>
            </a:r>
            <a:endParaRPr lang="en-US" sz="2800" dirty="0"/>
          </a:p>
          <a:p>
            <a:pPr marL="465138" lvl="1">
              <a:buFont typeface="Arial" panose="020B0604020202020204" pitchFamily="34" charset="0"/>
              <a:buChar char="•"/>
            </a:pPr>
            <a:r>
              <a:rPr lang="en-US" dirty="0" smtClean="0"/>
              <a:t>Focus:</a:t>
            </a:r>
          </a:p>
          <a:p>
            <a:pPr lvl="2">
              <a:buFontTx/>
              <a:buChar char="-"/>
            </a:pPr>
            <a:r>
              <a:rPr lang="en-US" dirty="0" smtClean="0"/>
              <a:t>Important to note that the focus is on population-level, not individual members </a:t>
            </a:r>
          </a:p>
          <a:p>
            <a:pPr lvl="2">
              <a:buFontTx/>
              <a:buChar char="-"/>
            </a:pPr>
            <a:r>
              <a:rPr lang="en-US" dirty="0" smtClean="0"/>
              <a:t>Simply put, what makes them “different from the general population”?</a:t>
            </a:r>
            <a:endParaRPr lang="en-US" dirty="0"/>
          </a:p>
          <a:p>
            <a:pPr marL="0" indent="0">
              <a:buNone/>
            </a:pPr>
            <a:endParaRPr lang="en-US" dirty="0"/>
          </a:p>
        </p:txBody>
      </p:sp>
      <p:sp>
        <p:nvSpPr>
          <p:cNvPr id="3" name="Title 2"/>
          <p:cNvSpPr>
            <a:spLocks noGrp="1"/>
          </p:cNvSpPr>
          <p:nvPr>
            <p:ph type="title"/>
          </p:nvPr>
        </p:nvSpPr>
        <p:spPr>
          <a:xfrm>
            <a:off x="292609" y="34290"/>
            <a:ext cx="11899391" cy="877824"/>
          </a:xfrm>
        </p:spPr>
        <p:txBody>
          <a:bodyPr/>
          <a:lstStyle/>
          <a:p>
            <a:r>
              <a:rPr lang="en-US" dirty="0">
                <a:solidFill>
                  <a:srgbClr val="0070C0"/>
                </a:solidFill>
              </a:rPr>
              <a:t>MOC </a:t>
            </a:r>
            <a:r>
              <a:rPr lang="en-US" dirty="0" smtClean="0">
                <a:solidFill>
                  <a:srgbClr val="0070C0"/>
                </a:solidFill>
              </a:rPr>
              <a:t>1, Element B: </a:t>
            </a:r>
            <a:r>
              <a:rPr lang="en-US" sz="3200" dirty="0" smtClean="0">
                <a:solidFill>
                  <a:srgbClr val="0070C0"/>
                </a:solidFill>
              </a:rPr>
              <a:t>Most</a:t>
            </a:r>
            <a:r>
              <a:rPr lang="en-US" dirty="0" smtClean="0">
                <a:solidFill>
                  <a:srgbClr val="0070C0"/>
                </a:solidFill>
              </a:rPr>
              <a:t> </a:t>
            </a:r>
            <a:r>
              <a:rPr lang="en-US" dirty="0">
                <a:solidFill>
                  <a:srgbClr val="0070C0"/>
                </a:solidFill>
              </a:rPr>
              <a:t>Vulnerable Beneficiaries</a:t>
            </a:r>
          </a:p>
        </p:txBody>
      </p:sp>
    </p:spTree>
    <p:extLst>
      <p:ext uri="{BB962C8B-B14F-4D97-AF65-F5344CB8AC3E}">
        <p14:creationId xmlns:p14="http://schemas.microsoft.com/office/powerpoint/2010/main" val="293307868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760" y="1066800"/>
            <a:ext cx="11826240" cy="5415981"/>
          </a:xfrm>
        </p:spPr>
        <p:txBody>
          <a:bodyPr/>
          <a:lstStyle/>
          <a:p>
            <a:pPr marL="514350" indent="-514350">
              <a:buFont typeface="+mj-lt"/>
              <a:buAutoNum type="arabicPeriod"/>
            </a:pPr>
            <a:r>
              <a:rPr lang="en-US" sz="2600" dirty="0" smtClean="0"/>
              <a:t>Defines </a:t>
            </a:r>
            <a:r>
              <a:rPr lang="en-US" sz="2600" dirty="0"/>
              <a:t>and identifies the most vulnerable beneficiaries within the SNP population and provides a complete description of specially tailored services for such beneficiaries.</a:t>
            </a:r>
          </a:p>
          <a:p>
            <a:pPr marL="514350" indent="-514350">
              <a:buFont typeface="+mj-lt"/>
              <a:buAutoNum type="arabicPeriod"/>
            </a:pPr>
            <a:r>
              <a:rPr lang="en-US" sz="2600" dirty="0" smtClean="0"/>
              <a:t>Explains </a:t>
            </a:r>
            <a:r>
              <a:rPr lang="en-US" sz="2600" dirty="0"/>
              <a:t>how the average age, gender, ethnicity, language barriers, deficits in health literacy, poor socioeconomic status, as well as other factors, affect the health outcomes of the most vulnerable beneficiaries. </a:t>
            </a:r>
          </a:p>
          <a:p>
            <a:pPr marL="514350" indent="-514350">
              <a:buFont typeface="+mj-lt"/>
              <a:buAutoNum type="arabicPeriod"/>
            </a:pPr>
            <a:r>
              <a:rPr lang="en-US" sz="2600" dirty="0" smtClean="0"/>
              <a:t>Illustrates </a:t>
            </a:r>
            <a:r>
              <a:rPr lang="en-US" sz="2600" dirty="0"/>
              <a:t>a correlation between the demographic characteristics of the most vulnerable beneficiaries and their unique clinical requirements.</a:t>
            </a:r>
          </a:p>
          <a:p>
            <a:pPr marL="514350" indent="-514350">
              <a:buFont typeface="+mj-lt"/>
              <a:buAutoNum type="arabicPeriod"/>
            </a:pPr>
            <a:r>
              <a:rPr lang="en-US" sz="2600" dirty="0" smtClean="0"/>
              <a:t>Identifies </a:t>
            </a:r>
            <a:r>
              <a:rPr lang="en-US" sz="2600" dirty="0"/>
              <a:t>and describes established relationships with partners in the community to provide needed resources.</a:t>
            </a:r>
          </a:p>
          <a:p>
            <a:pPr lvl="1"/>
            <a:endParaRPr lang="en-US" sz="2000" dirty="0"/>
          </a:p>
          <a:p>
            <a:endParaRPr lang="en-US" sz="2400" dirty="0"/>
          </a:p>
        </p:txBody>
      </p:sp>
      <p:sp>
        <p:nvSpPr>
          <p:cNvPr id="5" name="Title 4"/>
          <p:cNvSpPr>
            <a:spLocks noGrp="1"/>
          </p:cNvSpPr>
          <p:nvPr>
            <p:ph type="title"/>
          </p:nvPr>
        </p:nvSpPr>
        <p:spPr>
          <a:xfrm>
            <a:off x="0" y="0"/>
            <a:ext cx="12496800" cy="876300"/>
          </a:xfrm>
        </p:spPr>
        <p:txBody>
          <a:bodyPr/>
          <a:lstStyle/>
          <a:p>
            <a:r>
              <a:rPr lang="en-US" sz="3200" dirty="0">
                <a:solidFill>
                  <a:srgbClr val="0070C0"/>
                </a:solidFill>
              </a:rPr>
              <a:t>MOC </a:t>
            </a:r>
            <a:r>
              <a:rPr lang="en-US" sz="3200" dirty="0" smtClean="0">
                <a:solidFill>
                  <a:srgbClr val="0070C0"/>
                </a:solidFill>
              </a:rPr>
              <a:t>1, </a:t>
            </a:r>
            <a:r>
              <a:rPr lang="en-US" sz="3200" dirty="0">
                <a:solidFill>
                  <a:srgbClr val="0070C0"/>
                </a:solidFill>
              </a:rPr>
              <a:t>Element B: </a:t>
            </a:r>
            <a:r>
              <a:rPr lang="en-US" sz="3200" dirty="0" smtClean="0">
                <a:solidFill>
                  <a:srgbClr val="0070C0"/>
                </a:solidFill>
              </a:rPr>
              <a:t>Most </a:t>
            </a:r>
            <a:r>
              <a:rPr lang="en-US" sz="3200" dirty="0">
                <a:solidFill>
                  <a:srgbClr val="0070C0"/>
                </a:solidFill>
              </a:rPr>
              <a:t>Vulnerable </a:t>
            </a:r>
            <a:r>
              <a:rPr lang="en-US" sz="3200" dirty="0" smtClean="0">
                <a:solidFill>
                  <a:srgbClr val="0070C0"/>
                </a:solidFill>
              </a:rPr>
              <a:t>Beneficiaries Cont’d.</a:t>
            </a:r>
            <a:endParaRPr lang="en-US" sz="3200" dirty="0">
              <a:solidFill>
                <a:srgbClr val="0070C0"/>
              </a:solidFill>
            </a:endParaRPr>
          </a:p>
        </p:txBody>
      </p:sp>
    </p:spTree>
    <p:extLst>
      <p:ext uri="{BB962C8B-B14F-4D97-AF65-F5344CB8AC3E}">
        <p14:creationId xmlns:p14="http://schemas.microsoft.com/office/powerpoint/2010/main" val="18745364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3192" y="764499"/>
            <a:ext cx="11321013" cy="5209266"/>
          </a:xfrm>
        </p:spPr>
        <p:txBody>
          <a:bodyPr/>
          <a:lstStyle/>
          <a:p>
            <a:pPr marL="0" indent="0">
              <a:spcBef>
                <a:spcPts val="0"/>
              </a:spcBef>
              <a:buNone/>
            </a:pPr>
            <a:r>
              <a:rPr lang="en-US" sz="2400" dirty="0" smtClean="0"/>
              <a:t>Our </a:t>
            </a:r>
            <a:r>
              <a:rPr lang="en-US" sz="2400" dirty="0"/>
              <a:t>most vulnerable members have multiple chronic and complex medical and behavioral conditions which may lead to multiple hospital re-admissions or </a:t>
            </a:r>
            <a:r>
              <a:rPr lang="en-US" sz="2400" dirty="0" smtClean="0"/>
              <a:t>complex medication regimens and </a:t>
            </a:r>
            <a:r>
              <a:rPr lang="en-US" sz="2400" dirty="0"/>
              <a:t>may experience functional, social, and </a:t>
            </a:r>
            <a:r>
              <a:rPr lang="en-US" sz="2400" dirty="0" smtClean="0"/>
              <a:t>environmental </a:t>
            </a:r>
            <a:r>
              <a:rPr lang="en-US" sz="2400" dirty="0"/>
              <a:t>issues that limit their access to medical services. As this is a service area expansion, we expect to see some common characteristics noted in our plans in surrounding counties e.g., sensory or communication issues such as language, hearing or cognitive difficulties, disability and related issues that impact access to health care services or create specific health challenges such as minimal physical activities, lack of appropriate transportation or impaired mobility, which may increase fall risks. These members may also experience caregiver issues including loss of a caregiver, vulnerability to abuse or neglect and an unstable home environment, low literacy levels resulting in difficulty understanding health issues or how to access care.</a:t>
            </a:r>
          </a:p>
          <a:p>
            <a:pPr marL="0" indent="0">
              <a:spcBef>
                <a:spcPts val="0"/>
              </a:spcBef>
              <a:buNone/>
            </a:pPr>
            <a:endParaRPr lang="en-US" sz="1600" dirty="0">
              <a:latin typeface="Calibri" panose="020F0502020204030204" pitchFamily="34" charset="0"/>
            </a:endParaRPr>
          </a:p>
        </p:txBody>
      </p:sp>
      <p:sp>
        <p:nvSpPr>
          <p:cNvPr id="5" name="Title 4"/>
          <p:cNvSpPr>
            <a:spLocks noGrp="1"/>
          </p:cNvSpPr>
          <p:nvPr>
            <p:ph type="title"/>
          </p:nvPr>
        </p:nvSpPr>
        <p:spPr/>
        <p:txBody>
          <a:bodyPr/>
          <a:lstStyle/>
          <a:p>
            <a:r>
              <a:rPr lang="en-US" dirty="0">
                <a:solidFill>
                  <a:srgbClr val="0070C0"/>
                </a:solidFill>
              </a:rPr>
              <a:t>MOC </a:t>
            </a:r>
            <a:r>
              <a:rPr lang="en-US" dirty="0" smtClean="0">
                <a:solidFill>
                  <a:srgbClr val="0070C0"/>
                </a:solidFill>
              </a:rPr>
              <a:t>1, </a:t>
            </a:r>
            <a:r>
              <a:rPr lang="en-US" dirty="0">
                <a:solidFill>
                  <a:srgbClr val="0070C0"/>
                </a:solidFill>
              </a:rPr>
              <a:t>Element </a:t>
            </a:r>
            <a:r>
              <a:rPr lang="en-US" dirty="0" smtClean="0">
                <a:solidFill>
                  <a:srgbClr val="0070C0"/>
                </a:solidFill>
              </a:rPr>
              <a:t>B Example- factor 2 </a:t>
            </a:r>
            <a:endParaRPr lang="en-US" dirty="0">
              <a:solidFill>
                <a:srgbClr val="0070C0"/>
              </a:solidFill>
            </a:endParaRPr>
          </a:p>
        </p:txBody>
      </p:sp>
    </p:spTree>
    <p:extLst>
      <p:ext uri="{BB962C8B-B14F-4D97-AF65-F5344CB8AC3E}">
        <p14:creationId xmlns:p14="http://schemas.microsoft.com/office/powerpoint/2010/main" val="15881756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283" y="1066801"/>
            <a:ext cx="11785600" cy="5059363"/>
          </a:xfrm>
        </p:spPr>
        <p:txBody>
          <a:bodyPr/>
          <a:lstStyle/>
          <a:p>
            <a:pPr marL="0" lvl="0" indent="0">
              <a:buNone/>
            </a:pPr>
            <a:r>
              <a:rPr lang="en-US" altLang="en-US" sz="1800" b="0" dirty="0">
                <a:latin typeface="Calibri" panose="020F0502020204030204" pitchFamily="34" charset="0"/>
                <a:ea typeface="Times New Roman" panose="02020603050405020304" pitchFamily="18" charset="0"/>
                <a:cs typeface="Arial" panose="020B0604020202020204" pitchFamily="34" charset="0"/>
              </a:rPr>
              <a:t>SmartHealth has the following resources available to support and assist SNP beneficiaries with clinical, behavioral/mental health, social, environmental/housing, financial and other personal health and supportive needs. </a:t>
            </a:r>
            <a:endParaRPr lang="en-US" altLang="en-US" sz="1800" b="0" dirty="0">
              <a:latin typeface="Calibri" panose="020F0502020204030204" pitchFamily="34" charset="0"/>
            </a:endParaRPr>
          </a:p>
          <a:p>
            <a:endParaRPr lang="en-US" dirty="0"/>
          </a:p>
        </p:txBody>
      </p:sp>
      <p:graphicFrame>
        <p:nvGraphicFramePr>
          <p:cNvPr id="5" name="Content Placeholder 5" descr="Table displaying resources available from SmartHealth to support and assist SNP beneficiaries with clincal, behavioral/mental health, social, environmental/housing, financial and other personal health and supportive needs." title="MOC 1, Element B Table"/>
          <p:cNvGraphicFramePr>
            <a:graphicFrameLocks/>
          </p:cNvGraphicFramePr>
          <p:nvPr>
            <p:extLst>
              <p:ext uri="{D42A27DB-BD31-4B8C-83A1-F6EECF244321}">
                <p14:modId xmlns:p14="http://schemas.microsoft.com/office/powerpoint/2010/main" val="368552122"/>
              </p:ext>
            </p:extLst>
          </p:nvPr>
        </p:nvGraphicFramePr>
        <p:xfrm>
          <a:off x="882565" y="2108566"/>
          <a:ext cx="10426870" cy="3614578"/>
        </p:xfrm>
        <a:graphic>
          <a:graphicData uri="http://schemas.openxmlformats.org/drawingml/2006/table">
            <a:tbl>
              <a:tblPr firstRow="1" bandRow="1">
                <a:tableStyleId>{5C22544A-7EE6-4342-B048-85BDC9FD1C3A}</a:tableStyleId>
              </a:tblPr>
              <a:tblGrid>
                <a:gridCol w="5213435">
                  <a:extLst>
                    <a:ext uri="{9D8B030D-6E8A-4147-A177-3AD203B41FA5}">
                      <a16:colId xmlns="" xmlns:a16="http://schemas.microsoft.com/office/drawing/2014/main" val="20000"/>
                    </a:ext>
                  </a:extLst>
                </a:gridCol>
                <a:gridCol w="5213435">
                  <a:extLst>
                    <a:ext uri="{9D8B030D-6E8A-4147-A177-3AD203B41FA5}">
                      <a16:colId xmlns="" xmlns:a16="http://schemas.microsoft.com/office/drawing/2014/main" val="20001"/>
                    </a:ext>
                  </a:extLst>
                </a:gridCol>
              </a:tblGrid>
              <a:tr h="962411">
                <a:tc>
                  <a:txBody>
                    <a:bodyPr/>
                    <a:lstStyle/>
                    <a:p>
                      <a:pPr marL="182880" marR="18415" indent="-182880" algn="l">
                        <a:lnSpc>
                          <a:spcPct val="100000"/>
                        </a:lnSpc>
                        <a:spcBef>
                          <a:spcPts val="600"/>
                        </a:spcBef>
                        <a:spcAft>
                          <a:spcPts val="600"/>
                        </a:spcAft>
                      </a:pPr>
                      <a:r>
                        <a:rPr lang="en-US" sz="1800" dirty="0" smtClean="0">
                          <a:solidFill>
                            <a:schemeClr val="tx1"/>
                          </a:solidFill>
                          <a:effectLst/>
                        </a:rPr>
                        <a:t>   </a:t>
                      </a:r>
                      <a:r>
                        <a:rPr lang="en-US" sz="1800" dirty="0">
                          <a:solidFill>
                            <a:schemeClr val="tx1"/>
                          </a:solidFill>
                          <a:effectLst/>
                        </a:rPr>
                        <a:t>Cell Phone Programs – Free or discounted cellular service for income eligible consumers</a:t>
                      </a:r>
                      <a:endParaRPr lang="en-US"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marR="18415" indent="-182880" algn="l">
                        <a:lnSpc>
                          <a:spcPct val="100000"/>
                        </a:lnSpc>
                        <a:spcBef>
                          <a:spcPts val="600"/>
                        </a:spcBef>
                        <a:spcAft>
                          <a:spcPts val="600"/>
                        </a:spcAft>
                      </a:pPr>
                      <a:r>
                        <a:rPr lang="en-US" sz="1800" dirty="0">
                          <a:solidFill>
                            <a:schemeClr val="tx1"/>
                          </a:solidFill>
                          <a:effectLst/>
                        </a:rPr>
                        <a:t>   </a:t>
                      </a:r>
                      <a:r>
                        <a:rPr lang="en-US" sz="1800" dirty="0" smtClean="0">
                          <a:solidFill>
                            <a:schemeClr val="tx1"/>
                          </a:solidFill>
                          <a:effectLst/>
                        </a:rPr>
                        <a:t>Adult </a:t>
                      </a:r>
                      <a:r>
                        <a:rPr lang="en-US" sz="1800" dirty="0">
                          <a:solidFill>
                            <a:schemeClr val="tx1"/>
                          </a:solidFill>
                          <a:effectLst/>
                        </a:rPr>
                        <a:t>Protective Services /Elder Abuse </a:t>
                      </a:r>
                      <a:r>
                        <a:rPr lang="en-US" sz="1800" dirty="0" smtClean="0">
                          <a:solidFill>
                            <a:schemeClr val="tx1"/>
                          </a:solidFill>
                          <a:effectLst/>
                        </a:rPr>
                        <a:t>to</a:t>
                      </a:r>
                      <a:r>
                        <a:rPr lang="en-US" sz="1800" baseline="0" dirty="0" smtClean="0">
                          <a:solidFill>
                            <a:schemeClr val="tx1"/>
                          </a:solidFill>
                          <a:effectLst/>
                        </a:rPr>
                        <a:t> </a:t>
                      </a:r>
                      <a:r>
                        <a:rPr lang="en-US" sz="1800" dirty="0" smtClean="0">
                          <a:solidFill>
                            <a:schemeClr val="tx1"/>
                          </a:solidFill>
                          <a:effectLst/>
                        </a:rPr>
                        <a:t>obtain </a:t>
                      </a:r>
                      <a:r>
                        <a:rPr lang="en-US" sz="1800" dirty="0">
                          <a:solidFill>
                            <a:schemeClr val="tx1"/>
                          </a:solidFill>
                          <a:effectLst/>
                        </a:rPr>
                        <a:t>specific Local Department of Social Services APS</a:t>
                      </a:r>
                      <a:endParaRPr lang="en-US"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491610">
                <a:tc>
                  <a:txBody>
                    <a:bodyPr/>
                    <a:lstStyle/>
                    <a:p>
                      <a:pPr marL="182880" marR="18415" indent="-182880" algn="l">
                        <a:lnSpc>
                          <a:spcPct val="100000"/>
                        </a:lnSpc>
                        <a:spcBef>
                          <a:spcPts val="600"/>
                        </a:spcBef>
                        <a:spcAft>
                          <a:spcPts val="600"/>
                        </a:spcAft>
                      </a:pPr>
                      <a:r>
                        <a:rPr lang="en-US" sz="1800" dirty="0">
                          <a:effectLst/>
                        </a:rPr>
                        <a:t>   </a:t>
                      </a:r>
                      <a:r>
                        <a:rPr lang="en-US" sz="1800" dirty="0" smtClean="0">
                          <a:effectLst/>
                        </a:rPr>
                        <a:t>Mobile </a:t>
                      </a:r>
                      <a:r>
                        <a:rPr lang="en-US" sz="1800" dirty="0">
                          <a:effectLst/>
                        </a:rPr>
                        <a:t>Crisis Service Center – Services for people experiencing or a risk or a psychological crisis who requires mental health intervention, information and referrals, linkage to appropriated treatment</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 marR="18415" indent="-15875" algn="l">
                        <a:lnSpc>
                          <a:spcPct val="100000"/>
                        </a:lnSpc>
                        <a:spcBef>
                          <a:spcPts val="600"/>
                        </a:spcBef>
                        <a:spcAft>
                          <a:spcPts val="600"/>
                        </a:spcAft>
                      </a:pPr>
                      <a:r>
                        <a:rPr lang="en-US" sz="1800" dirty="0">
                          <a:effectLst/>
                        </a:rPr>
                        <a:t>    </a:t>
                      </a:r>
                      <a:r>
                        <a:rPr lang="en-US" sz="1800" dirty="0" smtClean="0">
                          <a:effectLst/>
                        </a:rPr>
                        <a:t>South </a:t>
                      </a:r>
                      <a:r>
                        <a:rPr lang="en-US" sz="1800" dirty="0">
                          <a:effectLst/>
                        </a:rPr>
                        <a:t>Carolina Office of Mental Health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71662">
                <a:tc>
                  <a:txBody>
                    <a:bodyPr/>
                    <a:lstStyle/>
                    <a:p>
                      <a:pPr marL="182880" marR="18415" indent="-182880" algn="l">
                        <a:lnSpc>
                          <a:spcPct val="100000"/>
                        </a:lnSpc>
                        <a:spcBef>
                          <a:spcPts val="600"/>
                        </a:spcBef>
                        <a:spcAft>
                          <a:spcPts val="600"/>
                        </a:spcAft>
                      </a:pPr>
                      <a:r>
                        <a:rPr lang="en-US" sz="1800" dirty="0">
                          <a:effectLst/>
                        </a:rPr>
                        <a:t>   </a:t>
                      </a:r>
                      <a:r>
                        <a:rPr lang="en-US" sz="1800" dirty="0" smtClean="0">
                          <a:effectLst/>
                        </a:rPr>
                        <a:t>Caregiver </a:t>
                      </a:r>
                      <a:r>
                        <a:rPr lang="en-US" sz="1800" dirty="0">
                          <a:effectLst/>
                        </a:rPr>
                        <a:t>Relief Services</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213" marR="18415" indent="-15875" algn="l">
                        <a:lnSpc>
                          <a:spcPct val="100000"/>
                        </a:lnSpc>
                        <a:spcBef>
                          <a:spcPts val="600"/>
                        </a:spcBef>
                        <a:spcAft>
                          <a:spcPts val="600"/>
                        </a:spcAft>
                      </a:pPr>
                      <a:r>
                        <a:rPr lang="en-US" sz="1800" dirty="0">
                          <a:effectLst/>
                        </a:rPr>
                        <a:t> </a:t>
                      </a:r>
                      <a:r>
                        <a:rPr lang="en-US" sz="1800" dirty="0" smtClean="0">
                          <a:effectLst/>
                        </a:rPr>
                        <a:t>Food </a:t>
                      </a:r>
                      <a:r>
                        <a:rPr lang="en-US" sz="1800" dirty="0">
                          <a:effectLst/>
                        </a:rPr>
                        <a:t>Bank for South Carolina (Soup Kitchens)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88895">
                <a:tc>
                  <a:txBody>
                    <a:bodyPr/>
                    <a:lstStyle/>
                    <a:p>
                      <a:pPr marL="182563" marR="18415" indent="-15875" algn="l">
                        <a:lnSpc>
                          <a:spcPct val="100000"/>
                        </a:lnSpc>
                        <a:spcBef>
                          <a:spcPts val="600"/>
                        </a:spcBef>
                        <a:spcAft>
                          <a:spcPts val="600"/>
                        </a:spcAft>
                      </a:pPr>
                      <a:r>
                        <a:rPr lang="en-US" sz="1800" dirty="0">
                          <a:effectLst/>
                        </a:rPr>
                        <a:t> </a:t>
                      </a:r>
                      <a:r>
                        <a:rPr lang="en-US" sz="1800" dirty="0" smtClean="0">
                          <a:effectLst/>
                        </a:rPr>
                        <a:t>South </a:t>
                      </a:r>
                      <a:r>
                        <a:rPr lang="en-US" sz="1800" dirty="0">
                          <a:effectLst/>
                        </a:rPr>
                        <a:t>Carolina Department for the Aging</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6688" marR="18415" indent="-15875" algn="l">
                        <a:lnSpc>
                          <a:spcPct val="100000"/>
                        </a:lnSpc>
                        <a:spcBef>
                          <a:spcPts val="600"/>
                        </a:spcBef>
                        <a:spcAft>
                          <a:spcPts val="600"/>
                        </a:spcAft>
                      </a:pPr>
                      <a:r>
                        <a:rPr lang="en-US" sz="1800" dirty="0" smtClean="0">
                          <a:effectLst/>
                        </a:rPr>
                        <a:t>South </a:t>
                      </a:r>
                      <a:r>
                        <a:rPr lang="en-US" sz="1800" dirty="0">
                          <a:effectLst/>
                        </a:rPr>
                        <a:t>Carolina Department of Health and Human Services</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918" marR="10918"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4" name="Title 2"/>
          <p:cNvSpPr>
            <a:spLocks noGrp="1"/>
          </p:cNvSpPr>
          <p:nvPr>
            <p:ph type="title"/>
          </p:nvPr>
        </p:nvSpPr>
        <p:spPr/>
        <p:txBody>
          <a:bodyPr/>
          <a:lstStyle/>
          <a:p>
            <a:r>
              <a:rPr lang="en-US" dirty="0">
                <a:solidFill>
                  <a:srgbClr val="0070C0"/>
                </a:solidFill>
              </a:rPr>
              <a:t>MOC 1, Element B Example- factor 4</a:t>
            </a:r>
            <a:endParaRPr lang="en-US" dirty="0"/>
          </a:p>
        </p:txBody>
      </p:sp>
    </p:spTree>
    <p:extLst>
      <p:ext uri="{BB962C8B-B14F-4D97-AF65-F5344CB8AC3E}">
        <p14:creationId xmlns:p14="http://schemas.microsoft.com/office/powerpoint/2010/main" val="279046300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of a computer-generated person sitting inside a question mark" title="Ques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173" y="1590121"/>
            <a:ext cx="3366135" cy="4169664"/>
          </a:xfrm>
          <a:prstGeom prst="rect">
            <a:avLst/>
          </a:prstGeom>
        </p:spPr>
      </p:pic>
      <p:pic>
        <p:nvPicPr>
          <p:cNvPr id="6" name="Picture 5" descr="picture of a series of question marks of differing sizes" title="question mar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173" y="1467185"/>
            <a:ext cx="5715000" cy="4292600"/>
          </a:xfrm>
          <a:prstGeom prst="rect">
            <a:avLst/>
          </a:prstGeom>
        </p:spPr>
      </p:pic>
      <p:sp>
        <p:nvSpPr>
          <p:cNvPr id="5" name="Title 2"/>
          <p:cNvSpPr>
            <a:spLocks noGrp="1"/>
          </p:cNvSpPr>
          <p:nvPr>
            <p:ph type="title"/>
          </p:nvPr>
        </p:nvSpPr>
        <p:spPr>
          <a:xfrm>
            <a:off x="0" y="0"/>
            <a:ext cx="12192000" cy="914400"/>
          </a:xfrm>
        </p:spPr>
        <p:txBody>
          <a:bodyPr/>
          <a:lstStyle/>
          <a:p>
            <a:r>
              <a:rPr lang="en-US" dirty="0" smtClean="0">
                <a:solidFill>
                  <a:srgbClr val="0070C0"/>
                </a:solidFill>
              </a:rPr>
              <a:t>Questions</a:t>
            </a:r>
            <a:endParaRPr lang="en-US" dirty="0">
              <a:solidFill>
                <a:srgbClr val="0070C0"/>
              </a:solidFill>
            </a:endParaRPr>
          </a:p>
        </p:txBody>
      </p:sp>
    </p:spTree>
    <p:extLst>
      <p:ext uri="{BB962C8B-B14F-4D97-AF65-F5344CB8AC3E}">
        <p14:creationId xmlns:p14="http://schemas.microsoft.com/office/powerpoint/2010/main" val="4170732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smtClean="0">
              <a:solidFill>
                <a:srgbClr val="0070C0"/>
              </a:solidFill>
            </a:endParaRPr>
          </a:p>
          <a:p>
            <a:r>
              <a:rPr lang="en-US" sz="3600" dirty="0">
                <a:solidFill>
                  <a:srgbClr val="0070C0"/>
                </a:solidFill>
              </a:rPr>
              <a:t>MOC 2: Care Coordination</a:t>
            </a:r>
            <a:endParaRPr lang="en-US" sz="3600" dirty="0"/>
          </a:p>
        </p:txBody>
      </p:sp>
      <p:sp>
        <p:nvSpPr>
          <p:cNvPr id="7" name="Title 1"/>
          <p:cNvSpPr>
            <a:spLocks noGrp="1"/>
          </p:cNvSpPr>
          <p:nvPr>
            <p:ph type="ctrTitle"/>
          </p:nvPr>
        </p:nvSpPr>
        <p:spPr>
          <a:xfrm>
            <a:off x="2781300" y="3613879"/>
            <a:ext cx="6629400" cy="1371600"/>
          </a:xfrm>
        </p:spPr>
        <p:txBody>
          <a:bodyPr/>
          <a:lstStyle/>
          <a:p>
            <a:r>
              <a:rPr lang="en-US" sz="2800" dirty="0" smtClean="0"/>
              <a:t>Nidhi Dalwadi Mehta</a:t>
            </a:r>
            <a:endParaRPr lang="en-US" sz="2800" dirty="0"/>
          </a:p>
        </p:txBody>
      </p:sp>
    </p:spTree>
    <p:extLst>
      <p:ext uri="{BB962C8B-B14F-4D97-AF65-F5344CB8AC3E}">
        <p14:creationId xmlns:p14="http://schemas.microsoft.com/office/powerpoint/2010/main" val="115793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7150" indent="0">
              <a:buNone/>
            </a:pPr>
            <a:r>
              <a:rPr lang="en-US" sz="3600" dirty="0"/>
              <a:t>Intent: Describe </a:t>
            </a:r>
            <a:r>
              <a:rPr lang="en-US" sz="3600" dirty="0" smtClean="0"/>
              <a:t>administrative/clinical </a:t>
            </a:r>
            <a:r>
              <a:rPr lang="en-US" sz="3600" dirty="0"/>
              <a:t>staff roles and responsibilities</a:t>
            </a:r>
          </a:p>
          <a:p>
            <a:pPr lvl="1">
              <a:spcBef>
                <a:spcPts val="1200"/>
              </a:spcBef>
              <a:spcAft>
                <a:spcPts val="600"/>
              </a:spcAft>
            </a:pPr>
            <a:r>
              <a:rPr lang="en-US" sz="3200" dirty="0"/>
              <a:t>Focus: </a:t>
            </a:r>
          </a:p>
          <a:p>
            <a:pPr lvl="2"/>
            <a:r>
              <a:rPr lang="en-US" sz="2800" dirty="0"/>
              <a:t>How care coordination (e.g</a:t>
            </a:r>
            <a:r>
              <a:rPr lang="en-US" sz="2800" dirty="0" smtClean="0"/>
              <a:t>., </a:t>
            </a:r>
            <a:r>
              <a:rPr lang="en-US" sz="2800" dirty="0"/>
              <a:t>health care needs, preferences and sharing information across health care staff and facilities) occurs</a:t>
            </a:r>
          </a:p>
          <a:p>
            <a:pPr lvl="2"/>
            <a:r>
              <a:rPr lang="en-US" sz="2800" dirty="0"/>
              <a:t>All elements must address the SNP’s care coordination activities in detail</a:t>
            </a:r>
          </a:p>
        </p:txBody>
      </p:sp>
      <p:sp>
        <p:nvSpPr>
          <p:cNvPr id="3" name="Title 2"/>
          <p:cNvSpPr>
            <a:spLocks noGrp="1"/>
          </p:cNvSpPr>
          <p:nvPr>
            <p:ph type="title"/>
          </p:nvPr>
        </p:nvSpPr>
        <p:spPr/>
        <p:txBody>
          <a:bodyPr/>
          <a:lstStyle/>
          <a:p>
            <a:r>
              <a:rPr lang="en-US" dirty="0" smtClean="0">
                <a:solidFill>
                  <a:srgbClr val="0070C0"/>
                </a:solidFill>
              </a:rPr>
              <a:t/>
            </a:r>
            <a:br>
              <a:rPr lang="en-US" dirty="0" smtClean="0">
                <a:solidFill>
                  <a:srgbClr val="0070C0"/>
                </a:solidFill>
              </a:rPr>
            </a:br>
            <a:r>
              <a:rPr lang="en-US" dirty="0">
                <a:solidFill>
                  <a:srgbClr val="0070C0"/>
                </a:solidFill>
              </a:rPr>
              <a:t>MOC </a:t>
            </a:r>
            <a:r>
              <a:rPr lang="en-US" dirty="0" smtClean="0">
                <a:solidFill>
                  <a:srgbClr val="0070C0"/>
                </a:solidFill>
              </a:rPr>
              <a:t>2, </a:t>
            </a:r>
            <a:r>
              <a:rPr lang="en-US" dirty="0">
                <a:solidFill>
                  <a:srgbClr val="0070C0"/>
                </a:solidFill>
              </a:rPr>
              <a:t>Element A: SNP Staff Structure</a:t>
            </a:r>
            <a:r>
              <a:rPr lang="en-US" dirty="0"/>
              <a:t/>
            </a:r>
            <a:br>
              <a:rPr lang="en-US" dirty="0"/>
            </a:br>
            <a:endParaRPr lang="en-US" dirty="0">
              <a:solidFill>
                <a:srgbClr val="0070C0"/>
              </a:solidFill>
            </a:endParaRPr>
          </a:p>
        </p:txBody>
      </p:sp>
    </p:spTree>
    <p:extLst>
      <p:ext uri="{BB962C8B-B14F-4D97-AF65-F5344CB8AC3E}">
        <p14:creationId xmlns:p14="http://schemas.microsoft.com/office/powerpoint/2010/main" val="395784444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63880" y="228600"/>
            <a:ext cx="11064240" cy="914400"/>
          </a:xfrm>
        </p:spPr>
        <p:txBody>
          <a:bodyPr/>
          <a:lstStyle/>
          <a:p>
            <a:pPr eaLnBrk="1" hangingPunct="1"/>
            <a:r>
              <a:rPr lang="en-US" sz="3200" dirty="0">
                <a:solidFill>
                  <a:srgbClr val="0070C0"/>
                </a:solidFill>
              </a:rPr>
              <a:t>Objectives of Special Needs </a:t>
            </a:r>
            <a:r>
              <a:rPr lang="en-US" sz="3200" dirty="0" smtClean="0">
                <a:solidFill>
                  <a:srgbClr val="0070C0"/>
                </a:solidFill>
              </a:rPr>
              <a:t>(SNP) </a:t>
            </a:r>
            <a:r>
              <a:rPr lang="en-US" sz="3200" dirty="0">
                <a:solidFill>
                  <a:srgbClr val="0070C0"/>
                </a:solidFill>
              </a:rPr>
              <a:t/>
            </a:r>
            <a:br>
              <a:rPr lang="en-US" sz="3200" dirty="0">
                <a:solidFill>
                  <a:srgbClr val="0070C0"/>
                </a:solidFill>
              </a:rPr>
            </a:br>
            <a:r>
              <a:rPr lang="en-US" sz="3200" dirty="0">
                <a:solidFill>
                  <a:srgbClr val="0070C0"/>
                </a:solidFill>
              </a:rPr>
              <a:t>Model of Care Review</a:t>
            </a:r>
          </a:p>
        </p:txBody>
      </p:sp>
      <p:sp>
        <p:nvSpPr>
          <p:cNvPr id="8195" name="Content Placeholder 3"/>
          <p:cNvSpPr>
            <a:spLocks noGrp="1"/>
          </p:cNvSpPr>
          <p:nvPr>
            <p:ph idx="1"/>
          </p:nvPr>
        </p:nvSpPr>
        <p:spPr>
          <a:xfrm>
            <a:off x="563880" y="1533145"/>
            <a:ext cx="11064240" cy="4435393"/>
          </a:xfrm>
        </p:spPr>
        <p:txBody>
          <a:bodyPr/>
          <a:lstStyle/>
          <a:p>
            <a:pPr>
              <a:spcBef>
                <a:spcPts val="1200"/>
              </a:spcBef>
              <a:spcAft>
                <a:spcPts val="1200"/>
              </a:spcAft>
            </a:pPr>
            <a:r>
              <a:rPr lang="en-US" dirty="0" smtClean="0"/>
              <a:t>Comply with statutory requirements of Affordable Care Act</a:t>
            </a:r>
          </a:p>
          <a:p>
            <a:pPr eaLnBrk="1" hangingPunct="1">
              <a:spcBef>
                <a:spcPts val="1200"/>
              </a:spcBef>
              <a:spcAft>
                <a:spcPts val="1200"/>
              </a:spcAft>
            </a:pPr>
            <a:r>
              <a:rPr lang="en-US" dirty="0" smtClean="0"/>
              <a:t>Ensure SNPs have robust Models of Care</a:t>
            </a:r>
          </a:p>
          <a:p>
            <a:pPr eaLnBrk="1" hangingPunct="1">
              <a:spcBef>
                <a:spcPts val="1200"/>
              </a:spcBef>
              <a:spcAft>
                <a:spcPts val="1200"/>
              </a:spcAft>
            </a:pPr>
            <a:r>
              <a:rPr lang="en-US" dirty="0" smtClean="0"/>
              <a:t>Establish frequency for approval review cycle (1-3 years)</a:t>
            </a:r>
          </a:p>
          <a:p>
            <a:pPr eaLnBrk="1" hangingPunct="1">
              <a:buFontTx/>
              <a:buNone/>
            </a:pPr>
            <a:endParaRPr lang="en-US" sz="2800" dirty="0"/>
          </a:p>
        </p:txBody>
      </p:sp>
    </p:spTree>
    <p:extLst>
      <p:ext uri="{BB962C8B-B14F-4D97-AF65-F5344CB8AC3E}">
        <p14:creationId xmlns:p14="http://schemas.microsoft.com/office/powerpoint/2010/main" val="5898836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917848"/>
            <a:ext cx="11785600" cy="5497942"/>
          </a:xfrm>
        </p:spPr>
        <p:txBody>
          <a:bodyPr/>
          <a:lstStyle/>
          <a:p>
            <a:pPr marL="514350" indent="-514350">
              <a:buFont typeface="+mj-lt"/>
              <a:buAutoNum type="arabicPeriod"/>
            </a:pPr>
            <a:r>
              <a:rPr lang="en-US" sz="2350" dirty="0"/>
              <a:t>Describe the administrative staff’s roles and responsibilities, including oversight functions.</a:t>
            </a:r>
          </a:p>
          <a:p>
            <a:pPr marL="514350" indent="-514350">
              <a:buFont typeface="+mj-lt"/>
              <a:buAutoNum type="arabicPeriod"/>
            </a:pPr>
            <a:r>
              <a:rPr lang="en-US" sz="2350" dirty="0" smtClean="0"/>
              <a:t>Describe </a:t>
            </a:r>
            <a:r>
              <a:rPr lang="en-US" sz="2350" dirty="0"/>
              <a:t>the clinical staff’s roles and responsibilities, including oversight functions.</a:t>
            </a:r>
          </a:p>
          <a:p>
            <a:pPr marL="514350" indent="-514350">
              <a:buFont typeface="+mj-lt"/>
              <a:buAutoNum type="arabicPeriod"/>
            </a:pPr>
            <a:r>
              <a:rPr lang="en-US" sz="2350" dirty="0" smtClean="0"/>
              <a:t>Describe </a:t>
            </a:r>
            <a:r>
              <a:rPr lang="en-US" sz="2350" dirty="0"/>
              <a:t>how staff responsibilities coordinate with the job title.</a:t>
            </a:r>
          </a:p>
          <a:p>
            <a:pPr marL="514350" indent="-514350">
              <a:buFont typeface="+mj-lt"/>
              <a:buAutoNum type="arabicPeriod"/>
            </a:pPr>
            <a:r>
              <a:rPr lang="en-US" sz="2350" dirty="0" smtClean="0"/>
              <a:t>Describe </a:t>
            </a:r>
            <a:r>
              <a:rPr lang="en-US" sz="2350" dirty="0"/>
              <a:t>contingency plans used to address ongoing continuity of critical staff functions.</a:t>
            </a:r>
          </a:p>
          <a:p>
            <a:pPr marL="514350" indent="-514350">
              <a:buFont typeface="+mj-lt"/>
              <a:buAutoNum type="arabicPeriod"/>
            </a:pPr>
            <a:r>
              <a:rPr lang="en-US" sz="2350" dirty="0" smtClean="0"/>
              <a:t>Describe </a:t>
            </a:r>
            <a:r>
              <a:rPr lang="en-US" sz="2350" dirty="0"/>
              <a:t>how the organization conducts initial and annual MOC training for its employed and contracted staff.</a:t>
            </a:r>
          </a:p>
          <a:p>
            <a:pPr marL="514350" indent="-514350">
              <a:buFont typeface="+mj-lt"/>
              <a:buAutoNum type="arabicPeriod"/>
            </a:pPr>
            <a:r>
              <a:rPr lang="en-US" sz="2350" dirty="0" smtClean="0"/>
              <a:t>Describe </a:t>
            </a:r>
            <a:r>
              <a:rPr lang="en-US" sz="2350" dirty="0"/>
              <a:t>how the organization documents and maintains training records as evidence that employees and contracted staff completed MOC training.</a:t>
            </a:r>
          </a:p>
          <a:p>
            <a:pPr marL="514350" indent="-514350">
              <a:buFont typeface="+mj-lt"/>
              <a:buAutoNum type="arabicPeriod"/>
            </a:pPr>
            <a:r>
              <a:rPr lang="en-US" sz="2350" dirty="0" smtClean="0"/>
              <a:t>Describe </a:t>
            </a:r>
            <a:r>
              <a:rPr lang="en-US" sz="2350" dirty="0"/>
              <a:t>actions the organization takes if staff do not complete the required MOC training.</a:t>
            </a:r>
          </a:p>
          <a:p>
            <a:pPr marL="457200" lvl="1" indent="0">
              <a:buNone/>
            </a:pPr>
            <a:endParaRPr lang="en-US" dirty="0"/>
          </a:p>
        </p:txBody>
      </p:sp>
      <p:sp>
        <p:nvSpPr>
          <p:cNvPr id="3" name="Title 2"/>
          <p:cNvSpPr>
            <a:spLocks noGrp="1"/>
          </p:cNvSpPr>
          <p:nvPr>
            <p:ph type="title"/>
          </p:nvPr>
        </p:nvSpPr>
        <p:spPr>
          <a:xfrm>
            <a:off x="0" y="134911"/>
            <a:ext cx="12192000" cy="648025"/>
          </a:xfrm>
        </p:spPr>
        <p:txBody>
          <a:bodyPr/>
          <a:lstStyle/>
          <a:p>
            <a:r>
              <a:rPr lang="en-US" dirty="0" smtClean="0">
                <a:solidFill>
                  <a:srgbClr val="0070C0"/>
                </a:solidFill>
              </a:rPr>
              <a:t>MOC 2, </a:t>
            </a:r>
            <a:r>
              <a:rPr lang="en-US" dirty="0">
                <a:solidFill>
                  <a:srgbClr val="0070C0"/>
                </a:solidFill>
              </a:rPr>
              <a:t>Element A: SNP </a:t>
            </a:r>
            <a:r>
              <a:rPr lang="en-US" dirty="0" smtClean="0">
                <a:solidFill>
                  <a:srgbClr val="0070C0"/>
                </a:solidFill>
              </a:rPr>
              <a:t>Staff Structure</a:t>
            </a:r>
            <a:endParaRPr lang="en-US" dirty="0">
              <a:solidFill>
                <a:srgbClr val="0070C0"/>
              </a:solidFill>
            </a:endParaRPr>
          </a:p>
        </p:txBody>
      </p:sp>
    </p:spTree>
    <p:extLst>
      <p:ext uri="{BB962C8B-B14F-4D97-AF65-F5344CB8AC3E}">
        <p14:creationId xmlns:p14="http://schemas.microsoft.com/office/powerpoint/2010/main" val="9074550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Content Placeholder 3" descr="Table depicting an organization chart as an example of MOC 2, Element A." title="Organizational Chart Example"/>
          <p:cNvPicPr>
            <a:picLocks noGrp="1" noChangeAspect="1" noChangeArrowheads="1"/>
          </p:cNvPicPr>
          <p:nvPr/>
        </p:nvPicPr>
        <p:blipFill>
          <a:blip r:embed="rId3">
            <a:extLst>
              <a:ext uri="{28A0092B-C50C-407E-A947-70E740481C1C}">
                <a14:useLocalDpi xmlns:a14="http://schemas.microsoft.com/office/drawing/2010/main" val="0"/>
              </a:ext>
            </a:extLst>
          </a:blip>
          <a:srcRect t="18159"/>
          <a:stretch>
            <a:fillRect/>
          </a:stretch>
        </p:blipFill>
        <p:spPr bwMode="auto">
          <a:xfrm>
            <a:off x="995651" y="762804"/>
            <a:ext cx="10942820" cy="526097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119921"/>
            <a:ext cx="12192000" cy="764499"/>
          </a:xfrm>
        </p:spPr>
        <p:txBody>
          <a:bodyPr/>
          <a:lstStyle/>
          <a:p>
            <a:r>
              <a:rPr lang="en-US" dirty="0" smtClean="0">
                <a:solidFill>
                  <a:srgbClr val="0070C0"/>
                </a:solidFill>
              </a:rPr>
              <a:t>MOC 2, Element A Example- factor 3</a:t>
            </a:r>
            <a:endParaRPr lang="en-US" dirty="0">
              <a:solidFill>
                <a:srgbClr val="0070C0"/>
              </a:solidFill>
            </a:endParaRPr>
          </a:p>
        </p:txBody>
      </p:sp>
    </p:spTree>
    <p:extLst>
      <p:ext uri="{BB962C8B-B14F-4D97-AF65-F5344CB8AC3E}">
        <p14:creationId xmlns:p14="http://schemas.microsoft.com/office/powerpoint/2010/main" val="79636843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11737847" cy="5620197"/>
          </a:xfrm>
        </p:spPr>
        <p:txBody>
          <a:bodyPr/>
          <a:lstStyle/>
          <a:p>
            <a:pPr marL="63500" lvl="1" indent="0">
              <a:buNone/>
            </a:pPr>
            <a:r>
              <a:rPr lang="en-US" sz="3000" dirty="0" smtClean="0"/>
              <a:t>SmartHealth’s </a:t>
            </a:r>
            <a:r>
              <a:rPr lang="en-US" sz="3000" dirty="0"/>
              <a:t>initial and annual MOC training is computer-based. The electronic educational system allows us to log attendance lists and follow up on education delivered. The training incorporates various competencies related to specific job functions. Strategies include web based training modules such as business overview, Integrity and Compliance, Fraud and Abuse, Cultural Competency, HIPPA and Confidentiality. Job function content includes the use of Orientation Guides, directed self- paced learning, didactic modules, and mentoring for a minimum of 4 weeks as well as classroom training.</a:t>
            </a:r>
          </a:p>
          <a:p>
            <a:pPr marL="457200" lvl="1" indent="0">
              <a:buNone/>
            </a:pPr>
            <a:endParaRPr lang="en-US" dirty="0"/>
          </a:p>
        </p:txBody>
      </p:sp>
      <p:sp>
        <p:nvSpPr>
          <p:cNvPr id="3" name="Title 2"/>
          <p:cNvSpPr>
            <a:spLocks noGrp="1"/>
          </p:cNvSpPr>
          <p:nvPr>
            <p:ph type="title"/>
          </p:nvPr>
        </p:nvSpPr>
        <p:spPr>
          <a:xfrm>
            <a:off x="0" y="0"/>
            <a:ext cx="12192000" cy="914400"/>
          </a:xfrm>
        </p:spPr>
        <p:txBody>
          <a:bodyPr/>
          <a:lstStyle/>
          <a:p>
            <a:r>
              <a:rPr lang="en-US" dirty="0" smtClean="0">
                <a:solidFill>
                  <a:srgbClr val="0070C0"/>
                </a:solidFill>
              </a:rPr>
              <a:t>MOC 2, Element A Example- factor 5</a:t>
            </a:r>
            <a:endParaRPr lang="en-US" dirty="0">
              <a:solidFill>
                <a:srgbClr val="0070C0"/>
              </a:solidFill>
            </a:endParaRPr>
          </a:p>
        </p:txBody>
      </p:sp>
    </p:spTree>
    <p:extLst>
      <p:ext uri="{BB962C8B-B14F-4D97-AF65-F5344CB8AC3E}">
        <p14:creationId xmlns:p14="http://schemas.microsoft.com/office/powerpoint/2010/main" val="24866091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11737847" cy="5620197"/>
          </a:xfrm>
        </p:spPr>
        <p:txBody>
          <a:bodyPr/>
          <a:lstStyle/>
          <a:p>
            <a:pPr marL="0" indent="0">
              <a:buNone/>
            </a:pPr>
            <a:r>
              <a:rPr lang="en-US" dirty="0" smtClean="0"/>
              <a:t>Failure </a:t>
            </a:r>
            <a:r>
              <a:rPr lang="en-US" dirty="0"/>
              <a:t>to complete the training within the designated timeframe may result in corrective </a:t>
            </a:r>
            <a:r>
              <a:rPr lang="en-US" dirty="0" smtClean="0"/>
              <a:t>actions (CAP) </a:t>
            </a:r>
            <a:r>
              <a:rPr lang="en-US" dirty="0"/>
              <a:t>ranging </a:t>
            </a:r>
            <a:r>
              <a:rPr lang="en-US" dirty="0" smtClean="0"/>
              <a:t>from providing reminder </a:t>
            </a:r>
            <a:r>
              <a:rPr lang="en-US" dirty="0"/>
              <a:t>e-mails about </a:t>
            </a:r>
            <a:r>
              <a:rPr lang="en-US" dirty="0" smtClean="0"/>
              <a:t>trainings, </a:t>
            </a:r>
            <a:r>
              <a:rPr lang="en-US" dirty="0"/>
              <a:t>phone calls to the PCP, and other outreach. </a:t>
            </a:r>
          </a:p>
          <a:p>
            <a:pPr marL="0" indent="0">
              <a:buNone/>
            </a:pPr>
            <a:endParaRPr lang="en-US" dirty="0"/>
          </a:p>
        </p:txBody>
      </p:sp>
      <p:sp>
        <p:nvSpPr>
          <p:cNvPr id="3" name="Title 2"/>
          <p:cNvSpPr>
            <a:spLocks noGrp="1"/>
          </p:cNvSpPr>
          <p:nvPr>
            <p:ph type="title"/>
          </p:nvPr>
        </p:nvSpPr>
        <p:spPr>
          <a:xfrm>
            <a:off x="0" y="0"/>
            <a:ext cx="12192000" cy="914400"/>
          </a:xfrm>
        </p:spPr>
        <p:txBody>
          <a:bodyPr/>
          <a:lstStyle/>
          <a:p>
            <a:r>
              <a:rPr lang="en-US" dirty="0" smtClean="0">
                <a:solidFill>
                  <a:srgbClr val="0070C0"/>
                </a:solidFill>
              </a:rPr>
              <a:t>MOC 2, Element A Example- factor 7</a:t>
            </a:r>
            <a:endParaRPr lang="en-US" dirty="0">
              <a:solidFill>
                <a:srgbClr val="0070C0"/>
              </a:solidFill>
            </a:endParaRPr>
          </a:p>
        </p:txBody>
      </p:sp>
    </p:spTree>
    <p:extLst>
      <p:ext uri="{BB962C8B-B14F-4D97-AF65-F5344CB8AC3E}">
        <p14:creationId xmlns:p14="http://schemas.microsoft.com/office/powerpoint/2010/main" val="183241109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266" y="1442951"/>
            <a:ext cx="11959244" cy="5140137"/>
          </a:xfrm>
        </p:spPr>
        <p:txBody>
          <a:bodyPr/>
          <a:lstStyle/>
          <a:p>
            <a:pPr marL="0" indent="0">
              <a:buNone/>
            </a:pPr>
            <a:r>
              <a:rPr lang="en-US" dirty="0"/>
              <a:t>Intent: Describe how the HRAT collects and uses data to assess medical, functional, cognitive, psychosocial and mental health needs of members.</a:t>
            </a:r>
          </a:p>
          <a:p>
            <a:r>
              <a:rPr lang="en-US" sz="2800" dirty="0" smtClean="0"/>
              <a:t>Focus:</a:t>
            </a:r>
          </a:p>
          <a:p>
            <a:pPr lvl="1"/>
            <a:r>
              <a:rPr lang="en-US" sz="2600" dirty="0"/>
              <a:t>How the HRAT is used to develop the </a:t>
            </a:r>
            <a:r>
              <a:rPr lang="en-US" sz="2600" dirty="0" smtClean="0"/>
              <a:t>Individual Care Plan (ICP)</a:t>
            </a:r>
            <a:endParaRPr lang="en-US" sz="2600" dirty="0"/>
          </a:p>
          <a:p>
            <a:pPr lvl="1"/>
            <a:r>
              <a:rPr lang="en-US" sz="2600" dirty="0"/>
              <a:t>Dissemination of information to </a:t>
            </a:r>
            <a:r>
              <a:rPr lang="en-US" sz="2600" dirty="0" smtClean="0"/>
              <a:t>Interdisciplinary Care Team (ICT)</a:t>
            </a:r>
            <a:endParaRPr lang="en-US" sz="2600" dirty="0"/>
          </a:p>
          <a:p>
            <a:pPr lvl="1"/>
            <a:r>
              <a:rPr lang="en-US" sz="2600" dirty="0"/>
              <a:t>Process for conducting the initial and annual assessments</a:t>
            </a:r>
          </a:p>
          <a:p>
            <a:pPr lvl="1"/>
            <a:r>
              <a:rPr lang="en-US" sz="2600" dirty="0"/>
              <a:t>Methodology used to review, analyze and stratify HRA results</a:t>
            </a:r>
          </a:p>
        </p:txBody>
      </p:sp>
      <p:sp>
        <p:nvSpPr>
          <p:cNvPr id="3" name="Title 2"/>
          <p:cNvSpPr>
            <a:spLocks noGrp="1"/>
          </p:cNvSpPr>
          <p:nvPr>
            <p:ph type="title"/>
          </p:nvPr>
        </p:nvSpPr>
        <p:spPr>
          <a:xfrm>
            <a:off x="1004316" y="235459"/>
            <a:ext cx="10677144" cy="990600"/>
          </a:xfrm>
        </p:spPr>
        <p:txBody>
          <a:bodyPr/>
          <a:lstStyle/>
          <a:p>
            <a:r>
              <a:rPr lang="en-US" dirty="0" smtClean="0">
                <a:solidFill>
                  <a:srgbClr val="0070C0"/>
                </a:solidFill>
              </a:rPr>
              <a:t/>
            </a:r>
            <a:br>
              <a:rPr lang="en-US" dirty="0" smtClean="0">
                <a:solidFill>
                  <a:srgbClr val="0070C0"/>
                </a:solidFill>
              </a:rPr>
            </a:br>
            <a:r>
              <a:rPr lang="en-US" dirty="0" smtClean="0">
                <a:solidFill>
                  <a:srgbClr val="0070C0"/>
                </a:solidFill>
              </a:rPr>
              <a:t>MOC 2, </a:t>
            </a:r>
            <a:r>
              <a:rPr lang="en-US" dirty="0">
                <a:solidFill>
                  <a:srgbClr val="0070C0"/>
                </a:solidFill>
              </a:rPr>
              <a:t>Element B: </a:t>
            </a:r>
            <a:r>
              <a:rPr lang="en-US" dirty="0" smtClean="0">
                <a:solidFill>
                  <a:srgbClr val="0070C0"/>
                </a:solidFill>
              </a:rPr>
              <a:t>Health </a:t>
            </a:r>
            <a:r>
              <a:rPr lang="en-US" dirty="0">
                <a:solidFill>
                  <a:srgbClr val="0070C0"/>
                </a:solidFill>
              </a:rPr>
              <a:t>Risk Assessment Tool</a:t>
            </a:r>
            <a:r>
              <a:rPr lang="en-US" sz="4400" dirty="0" smtClean="0">
                <a:solidFill>
                  <a:srgbClr val="0070C0"/>
                </a:solidFill>
              </a:rPr>
              <a:t/>
            </a:r>
            <a:br>
              <a:rPr lang="en-US" sz="4400" dirty="0" smtClean="0">
                <a:solidFill>
                  <a:srgbClr val="0070C0"/>
                </a:solidFill>
              </a:rPr>
            </a:br>
            <a:endParaRPr lang="en-US" sz="4400" dirty="0">
              <a:solidFill>
                <a:srgbClr val="0070C0"/>
              </a:solidFill>
            </a:endParaRPr>
          </a:p>
        </p:txBody>
      </p:sp>
    </p:spTree>
    <p:extLst>
      <p:ext uri="{BB962C8B-B14F-4D97-AF65-F5344CB8AC3E}">
        <p14:creationId xmlns:p14="http://schemas.microsoft.com/office/powerpoint/2010/main" val="12281838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616" y="1163783"/>
            <a:ext cx="11759183" cy="5419582"/>
          </a:xfrm>
        </p:spPr>
        <p:txBody>
          <a:bodyPr/>
          <a:lstStyle/>
          <a:p>
            <a:pPr marL="514350" indent="-514350">
              <a:buFont typeface="+mj-lt"/>
              <a:buAutoNum type="arabicPeriod"/>
            </a:pPr>
            <a:r>
              <a:rPr lang="en-US" sz="2800" dirty="0" smtClean="0"/>
              <a:t>How </a:t>
            </a:r>
            <a:r>
              <a:rPr lang="en-US" sz="2800" dirty="0"/>
              <a:t>the organization uses the HRAT to develop and update the Individualized Care Plan (ICP) for each beneficiary (Element 2C).</a:t>
            </a:r>
          </a:p>
          <a:p>
            <a:pPr marL="514350" indent="-514350">
              <a:buFont typeface="+mj-lt"/>
              <a:buAutoNum type="arabicPeriod"/>
            </a:pPr>
            <a:r>
              <a:rPr lang="en-US" sz="2800" dirty="0" smtClean="0"/>
              <a:t>How </a:t>
            </a:r>
            <a:r>
              <a:rPr lang="en-US" sz="2800" dirty="0"/>
              <a:t>the organization disseminates the HRAT information to the Interdisciplinary Care Team (ICT) and how the ICT uses that information (Element 2D).</a:t>
            </a:r>
          </a:p>
          <a:p>
            <a:pPr marL="514350" indent="-514350">
              <a:buFont typeface="+mj-lt"/>
              <a:buAutoNum type="arabicPeriod"/>
            </a:pPr>
            <a:r>
              <a:rPr lang="en-US" sz="2800" dirty="0" smtClean="0"/>
              <a:t>How </a:t>
            </a:r>
            <a:r>
              <a:rPr lang="en-US" sz="2800" dirty="0"/>
              <a:t>the organization conducts the initial HRAT and annual reassessment for each beneficiary.</a:t>
            </a:r>
          </a:p>
          <a:p>
            <a:pPr marL="514350" indent="-514350">
              <a:buFont typeface="+mj-lt"/>
              <a:buAutoNum type="arabicPeriod"/>
            </a:pPr>
            <a:r>
              <a:rPr lang="en-US" sz="2800" dirty="0" smtClean="0"/>
              <a:t>The </a:t>
            </a:r>
            <a:r>
              <a:rPr lang="en-US" sz="2800" dirty="0"/>
              <a:t>detailed plan and rationale for reviewing, analyzing and stratifying (if applicable), the HRA results.</a:t>
            </a:r>
          </a:p>
          <a:p>
            <a:pPr marL="457200" lvl="1" indent="0">
              <a:buNone/>
            </a:pPr>
            <a:endParaRPr lang="en-US" sz="2400" dirty="0"/>
          </a:p>
        </p:txBody>
      </p:sp>
      <p:sp>
        <p:nvSpPr>
          <p:cNvPr id="3" name="Title 2"/>
          <p:cNvSpPr>
            <a:spLocks noGrp="1"/>
          </p:cNvSpPr>
          <p:nvPr>
            <p:ph type="title"/>
          </p:nvPr>
        </p:nvSpPr>
        <p:spPr>
          <a:xfrm>
            <a:off x="940307" y="264623"/>
            <a:ext cx="10591799" cy="899159"/>
          </a:xfrm>
        </p:spPr>
        <p:txBody>
          <a:bodyPr/>
          <a:lstStyle/>
          <a:p>
            <a:r>
              <a:rPr lang="en-US" sz="3200" dirty="0">
                <a:solidFill>
                  <a:srgbClr val="0070C0"/>
                </a:solidFill>
              </a:rPr>
              <a:t/>
            </a:r>
            <a:br>
              <a:rPr lang="en-US" sz="3200" dirty="0">
                <a:solidFill>
                  <a:srgbClr val="0070C0"/>
                </a:solidFill>
              </a:rPr>
            </a:br>
            <a:r>
              <a:rPr lang="en-US" dirty="0">
                <a:solidFill>
                  <a:srgbClr val="0070C0"/>
                </a:solidFill>
              </a:rPr>
              <a:t>MOC 2: Element B: </a:t>
            </a:r>
            <a:r>
              <a:rPr lang="en-US" dirty="0" smtClean="0">
                <a:solidFill>
                  <a:srgbClr val="0070C0"/>
                </a:solidFill>
              </a:rPr>
              <a:t>Health </a:t>
            </a:r>
            <a:r>
              <a:rPr lang="en-US" dirty="0">
                <a:solidFill>
                  <a:srgbClr val="0070C0"/>
                </a:solidFill>
              </a:rPr>
              <a:t>Risk Assessment </a:t>
            </a:r>
            <a:r>
              <a:rPr lang="en-US" dirty="0" smtClean="0">
                <a:solidFill>
                  <a:srgbClr val="0070C0"/>
                </a:solidFill>
              </a:rPr>
              <a:t>Tool</a:t>
            </a:r>
            <a:br>
              <a:rPr lang="en-US" dirty="0" smtClean="0">
                <a:solidFill>
                  <a:srgbClr val="0070C0"/>
                </a:solidFill>
              </a:rPr>
            </a:br>
            <a:endParaRPr lang="en-US" dirty="0">
              <a:solidFill>
                <a:srgbClr val="0070C0"/>
              </a:solidFill>
            </a:endParaRPr>
          </a:p>
        </p:txBody>
      </p:sp>
    </p:spTree>
    <p:extLst>
      <p:ext uri="{BB962C8B-B14F-4D97-AF65-F5344CB8AC3E}">
        <p14:creationId xmlns:p14="http://schemas.microsoft.com/office/powerpoint/2010/main" val="389515732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731520"/>
            <a:ext cx="11631168" cy="6126481"/>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SmartHealth utilizes a standardized, comprehensive approach to collecting, analyzing and communicating information collected via the health risk assessment tool (HRAT).  The HRAT is a combination of several assessments that focus on the medical, psychosocial, cognitive and functional needs and disabilities of members of our target population and identifies current and future health risks. The HRA is completed by the Care Manager (a Nurse Practitioner (NP), or Registered Nurse (RN)) within 30 days of the member’s enrollment into the plan and is conducted in the member’s home. The assessment includes a full medication review (prescribed, over-the-counter medications, vitamins and herbal supplements; discussions with the member’s PCP occur; review of the HRA for prioritization of problems and interventions and need for community resources, identification of co-morbidities associated with common conditions found in this dual eligible population such as: chronic obstructive pulmonary disease, cardiovascular disease, cerebral vascular disease and diabetes. </a:t>
            </a:r>
          </a:p>
          <a:p>
            <a:pPr marL="0" indent="0">
              <a:buNone/>
            </a:pPr>
            <a:endParaRPr lang="en-US" sz="2600" dirty="0"/>
          </a:p>
        </p:txBody>
      </p:sp>
      <p:sp>
        <p:nvSpPr>
          <p:cNvPr id="3" name="Title 2"/>
          <p:cNvSpPr>
            <a:spLocks noGrp="1"/>
          </p:cNvSpPr>
          <p:nvPr>
            <p:ph type="title"/>
          </p:nvPr>
        </p:nvSpPr>
        <p:spPr>
          <a:xfrm>
            <a:off x="198120" y="0"/>
            <a:ext cx="11911584" cy="881149"/>
          </a:xfrm>
        </p:spPr>
        <p:txBody>
          <a:bodyPr/>
          <a:lstStyle/>
          <a:p>
            <a:r>
              <a:rPr lang="en-US" dirty="0" smtClean="0">
                <a:solidFill>
                  <a:srgbClr val="0070C0"/>
                </a:solidFill>
              </a:rPr>
              <a:t>MOC 2, </a:t>
            </a:r>
            <a:r>
              <a:rPr lang="en-US" dirty="0">
                <a:solidFill>
                  <a:srgbClr val="0070C0"/>
                </a:solidFill>
              </a:rPr>
              <a:t>Element B</a:t>
            </a:r>
            <a:r>
              <a:rPr lang="en-US" dirty="0" smtClean="0">
                <a:solidFill>
                  <a:srgbClr val="0070C0"/>
                </a:solidFill>
              </a:rPr>
              <a:t> Example- factor 1</a:t>
            </a:r>
            <a:endParaRPr lang="en-US" dirty="0">
              <a:solidFill>
                <a:srgbClr val="0070C0"/>
              </a:solidFill>
            </a:endParaRPr>
          </a:p>
        </p:txBody>
      </p:sp>
    </p:spTree>
    <p:extLst>
      <p:ext uri="{BB962C8B-B14F-4D97-AF65-F5344CB8AC3E}">
        <p14:creationId xmlns:p14="http://schemas.microsoft.com/office/powerpoint/2010/main" val="322960234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798022"/>
            <a:ext cx="11631168" cy="5882838"/>
          </a:xfrm>
        </p:spPr>
        <p:txBody>
          <a:bodyPr/>
          <a:lstStyle/>
          <a:p>
            <a:pPr marL="0" indent="0">
              <a:buNone/>
            </a:pPr>
            <a:r>
              <a:rPr lang="en-US" sz="2200" dirty="0"/>
              <a:t>SmartHealth’s care managers, registered nurses, are responsible for reviewing and analyzing the HRA through the system which has the ability to data mine the specific risk criteria. Others involved in the review of member health care needs are those involved in the member’s ICT such as physicians, nurse practitioners, pharmacists, psychologists, therapists, specialists and social workers. At the member level, the data is reviewed by the ICT which sets the services most appropriate for the member to receive and the frequency of plan to member outreach. This information allows the Care Manager to identify members needing a higher level of care management, services and monitoring. The health risk profile also allows the Care Manager and ICT to be proactive and target interventions. Using a multidisciplinary team approach structured to address the member’s particular needs, the ICT, led by the Care Manager, develops the ICP with the involvement of the beneficiary, to the extent possible. Again, the information in the ICP is maintained in member health records and preserved on the organization’s secure server. Each ICT member or ancillary provider has access as applicable.</a:t>
            </a:r>
          </a:p>
          <a:p>
            <a:pPr marL="0" indent="0">
              <a:buNone/>
            </a:pPr>
            <a:endParaRPr lang="en-US" sz="2600" dirty="0"/>
          </a:p>
        </p:txBody>
      </p:sp>
      <p:sp>
        <p:nvSpPr>
          <p:cNvPr id="3" name="Title 2"/>
          <p:cNvSpPr>
            <a:spLocks noGrp="1"/>
          </p:cNvSpPr>
          <p:nvPr>
            <p:ph type="title"/>
          </p:nvPr>
        </p:nvSpPr>
        <p:spPr>
          <a:xfrm>
            <a:off x="198120" y="0"/>
            <a:ext cx="11911584" cy="798022"/>
          </a:xfrm>
        </p:spPr>
        <p:txBody>
          <a:bodyPr/>
          <a:lstStyle/>
          <a:p>
            <a:r>
              <a:rPr lang="en-US" dirty="0" smtClean="0">
                <a:solidFill>
                  <a:srgbClr val="0070C0"/>
                </a:solidFill>
              </a:rPr>
              <a:t>MOC 2, </a:t>
            </a:r>
            <a:r>
              <a:rPr lang="en-US" dirty="0">
                <a:solidFill>
                  <a:srgbClr val="0070C0"/>
                </a:solidFill>
              </a:rPr>
              <a:t>Element B</a:t>
            </a:r>
            <a:r>
              <a:rPr lang="en-US" dirty="0" smtClean="0">
                <a:solidFill>
                  <a:srgbClr val="0070C0"/>
                </a:solidFill>
              </a:rPr>
              <a:t> Example- factor 4</a:t>
            </a:r>
            <a:endParaRPr lang="en-US" dirty="0">
              <a:solidFill>
                <a:srgbClr val="0070C0"/>
              </a:solidFill>
            </a:endParaRPr>
          </a:p>
        </p:txBody>
      </p:sp>
    </p:spTree>
    <p:extLst>
      <p:ext uri="{BB962C8B-B14F-4D97-AF65-F5344CB8AC3E}">
        <p14:creationId xmlns:p14="http://schemas.microsoft.com/office/powerpoint/2010/main" val="412330739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284" y="1141476"/>
            <a:ext cx="11457431" cy="5366479"/>
          </a:xfrm>
        </p:spPr>
        <p:txBody>
          <a:bodyPr/>
          <a:lstStyle/>
          <a:p>
            <a:pPr marL="0" indent="0">
              <a:buNone/>
            </a:pPr>
            <a:r>
              <a:rPr lang="en-US" dirty="0"/>
              <a:t>Intent: Describe how the ICP is developed and communicated</a:t>
            </a:r>
          </a:p>
          <a:p>
            <a:r>
              <a:rPr lang="en-US" sz="2800" dirty="0"/>
              <a:t>Focus</a:t>
            </a:r>
            <a:r>
              <a:rPr lang="en-US" sz="3600" dirty="0"/>
              <a:t> </a:t>
            </a:r>
          </a:p>
          <a:p>
            <a:pPr lvl="1"/>
            <a:r>
              <a:rPr lang="en-US" sz="2400" dirty="0"/>
              <a:t>Describing the essential elements of the ICP </a:t>
            </a:r>
          </a:p>
          <a:p>
            <a:pPr lvl="1"/>
            <a:r>
              <a:rPr lang="en-US" sz="2400" dirty="0"/>
              <a:t>Detail the process for development/modification </a:t>
            </a:r>
          </a:p>
          <a:p>
            <a:pPr lvl="1"/>
            <a:r>
              <a:rPr lang="en-US" sz="2400" dirty="0"/>
              <a:t>Identify staff responsible </a:t>
            </a:r>
          </a:p>
          <a:p>
            <a:pPr lvl="1"/>
            <a:r>
              <a:rPr lang="en-US" sz="2400" dirty="0"/>
              <a:t>How updates to the ICP are:</a:t>
            </a:r>
          </a:p>
          <a:p>
            <a:pPr marL="1479550" lvl="2" indent="-449263"/>
            <a:r>
              <a:rPr lang="en-US" dirty="0"/>
              <a:t>Documented</a:t>
            </a:r>
          </a:p>
          <a:p>
            <a:pPr marL="1479550" lvl="2" indent="-449263"/>
            <a:r>
              <a:rPr lang="en-US" dirty="0"/>
              <a:t>Maintained; </a:t>
            </a:r>
            <a:r>
              <a:rPr lang="en-US" dirty="0" smtClean="0"/>
              <a:t>and </a:t>
            </a:r>
            <a:endParaRPr lang="en-US" dirty="0"/>
          </a:p>
          <a:p>
            <a:pPr marL="1479550" lvl="2" indent="-449263"/>
            <a:r>
              <a:rPr lang="en-US" dirty="0" smtClean="0"/>
              <a:t>Communicated</a:t>
            </a:r>
            <a:endParaRPr lang="en-US" dirty="0"/>
          </a:p>
          <a:p>
            <a:pPr marL="0" indent="0">
              <a:buNone/>
            </a:pPr>
            <a:r>
              <a:rPr lang="en-US" sz="2800" dirty="0"/>
              <a:t> </a:t>
            </a:r>
            <a:endParaRPr lang="en-US" sz="2000" dirty="0"/>
          </a:p>
        </p:txBody>
      </p:sp>
      <p:sp>
        <p:nvSpPr>
          <p:cNvPr id="3" name="Title 2"/>
          <p:cNvSpPr>
            <a:spLocks noGrp="1"/>
          </p:cNvSpPr>
          <p:nvPr>
            <p:ph type="title"/>
          </p:nvPr>
        </p:nvSpPr>
        <p:spPr>
          <a:xfrm>
            <a:off x="-1" y="227076"/>
            <a:ext cx="12192000" cy="914400"/>
          </a:xfrm>
        </p:spPr>
        <p:txBody>
          <a:bodyPr/>
          <a:lstStyle/>
          <a:p>
            <a:r>
              <a:rPr lang="en-US" sz="3200" dirty="0">
                <a:solidFill>
                  <a:srgbClr val="0070C0"/>
                </a:solidFill>
              </a:rPr>
              <a:t/>
            </a:r>
            <a:br>
              <a:rPr lang="en-US" sz="3200" dirty="0">
                <a:solidFill>
                  <a:srgbClr val="0070C0"/>
                </a:solidFill>
              </a:rPr>
            </a:br>
            <a:r>
              <a:rPr lang="en-US" dirty="0">
                <a:solidFill>
                  <a:srgbClr val="0070C0"/>
                </a:solidFill>
              </a:rPr>
              <a:t>MOC </a:t>
            </a:r>
            <a:r>
              <a:rPr lang="en-US" dirty="0" smtClean="0">
                <a:solidFill>
                  <a:srgbClr val="0070C0"/>
                </a:solidFill>
              </a:rPr>
              <a:t>2, Element </a:t>
            </a:r>
            <a:r>
              <a:rPr lang="en-US" dirty="0">
                <a:solidFill>
                  <a:srgbClr val="0070C0"/>
                </a:solidFill>
              </a:rPr>
              <a:t>C: </a:t>
            </a:r>
            <a:r>
              <a:rPr lang="en-US" dirty="0" smtClean="0">
                <a:solidFill>
                  <a:srgbClr val="0070C0"/>
                </a:solidFill>
              </a:rPr>
              <a:t>Individualized </a:t>
            </a:r>
            <a:r>
              <a:rPr lang="en-US" dirty="0">
                <a:solidFill>
                  <a:srgbClr val="0070C0"/>
                </a:solidFill>
              </a:rPr>
              <a:t>Care Plan (ICP)</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15375502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1276351"/>
            <a:ext cx="11631168" cy="5581650"/>
          </a:xfrm>
        </p:spPr>
        <p:txBody>
          <a:bodyPr/>
          <a:lstStyle/>
          <a:p>
            <a:pPr marL="514350" indent="-514350">
              <a:buFont typeface="+mj-lt"/>
              <a:buAutoNum type="arabicPeriod"/>
            </a:pPr>
            <a:r>
              <a:rPr lang="en-US" sz="2800" dirty="0"/>
              <a:t>The essential components of the ICP. </a:t>
            </a:r>
          </a:p>
          <a:p>
            <a:pPr marL="514350" indent="-514350">
              <a:buFont typeface="+mj-lt"/>
              <a:buAutoNum type="arabicPeriod"/>
            </a:pPr>
            <a:r>
              <a:rPr lang="en-US" sz="2800" dirty="0" smtClean="0"/>
              <a:t>The </a:t>
            </a:r>
            <a:r>
              <a:rPr lang="en-US" sz="2800" dirty="0"/>
              <a:t>process to develop the ICP, including how often the ICP is modified as beneficiaries’ health care needs change.</a:t>
            </a:r>
          </a:p>
          <a:p>
            <a:pPr marL="514350" indent="-514350">
              <a:buFont typeface="+mj-lt"/>
              <a:buAutoNum type="arabicPeriod"/>
            </a:pPr>
            <a:r>
              <a:rPr lang="en-US" sz="2800" dirty="0" smtClean="0"/>
              <a:t>The </a:t>
            </a:r>
            <a:r>
              <a:rPr lang="en-US" sz="2800" dirty="0"/>
              <a:t>personnel responsible for development of the ICP, including how beneficiaries and/or caregivers are involved.</a:t>
            </a:r>
          </a:p>
          <a:p>
            <a:pPr marL="514350" indent="-514350">
              <a:buFont typeface="+mj-lt"/>
              <a:buAutoNum type="arabicPeriod"/>
            </a:pPr>
            <a:r>
              <a:rPr lang="en-US" sz="2800" dirty="0" smtClean="0"/>
              <a:t>How </a:t>
            </a:r>
            <a:r>
              <a:rPr lang="en-US" sz="2800" dirty="0"/>
              <a:t>the ICP is documented, updated and where it is </a:t>
            </a:r>
            <a:r>
              <a:rPr lang="en-US" sz="2800" dirty="0" smtClean="0"/>
              <a:t>maintained</a:t>
            </a:r>
            <a:r>
              <a:rPr lang="en-US" sz="2800" dirty="0"/>
              <a:t>.</a:t>
            </a:r>
          </a:p>
          <a:p>
            <a:pPr marL="514350" indent="-514350">
              <a:buFont typeface="+mj-lt"/>
              <a:buAutoNum type="arabicPeriod"/>
            </a:pPr>
            <a:r>
              <a:rPr lang="en-US" sz="2800" dirty="0" smtClean="0"/>
              <a:t>How </a:t>
            </a:r>
            <a:r>
              <a:rPr lang="en-US" sz="2800" dirty="0"/>
              <a:t>updates and modifications to the ICP are communicated to the beneficiary and other stakeholders.</a:t>
            </a:r>
          </a:p>
          <a:p>
            <a:pPr marL="0" indent="0">
              <a:buNone/>
            </a:pPr>
            <a:endParaRPr lang="en-US" sz="2600" dirty="0"/>
          </a:p>
        </p:txBody>
      </p:sp>
      <p:sp>
        <p:nvSpPr>
          <p:cNvPr id="3" name="Title 2"/>
          <p:cNvSpPr>
            <a:spLocks noGrp="1"/>
          </p:cNvSpPr>
          <p:nvPr>
            <p:ph type="title"/>
          </p:nvPr>
        </p:nvSpPr>
        <p:spPr>
          <a:xfrm>
            <a:off x="57912" y="168185"/>
            <a:ext cx="12192000" cy="914400"/>
          </a:xfrm>
        </p:spPr>
        <p:txBody>
          <a:bodyPr/>
          <a:lstStyle/>
          <a:p>
            <a:r>
              <a:rPr lang="en-US" dirty="0" smtClean="0">
                <a:solidFill>
                  <a:srgbClr val="0070C0"/>
                </a:solidFill>
              </a:rPr>
              <a:t>MOC 2, </a:t>
            </a:r>
            <a:r>
              <a:rPr lang="en-US" dirty="0">
                <a:solidFill>
                  <a:srgbClr val="0070C0"/>
                </a:solidFill>
              </a:rPr>
              <a:t>Element C: </a:t>
            </a:r>
            <a:r>
              <a:rPr lang="en-US" dirty="0" smtClean="0">
                <a:solidFill>
                  <a:srgbClr val="0070C0"/>
                </a:solidFill>
              </a:rPr>
              <a:t>Individualized </a:t>
            </a:r>
            <a:r>
              <a:rPr lang="en-US" dirty="0">
                <a:solidFill>
                  <a:srgbClr val="0070C0"/>
                </a:solidFill>
              </a:rPr>
              <a:t>Care Plan (</a:t>
            </a:r>
            <a:r>
              <a:rPr lang="en-US" dirty="0" smtClean="0">
                <a:solidFill>
                  <a:srgbClr val="0070C0"/>
                </a:solidFill>
              </a:rPr>
              <a:t>ICP)</a:t>
            </a:r>
            <a:endParaRPr lang="en-US" dirty="0">
              <a:solidFill>
                <a:srgbClr val="0070C0"/>
              </a:solidFill>
            </a:endParaRPr>
          </a:p>
        </p:txBody>
      </p:sp>
    </p:spTree>
    <p:extLst>
      <p:ext uri="{BB962C8B-B14F-4D97-AF65-F5344CB8AC3E}">
        <p14:creationId xmlns:p14="http://schemas.microsoft.com/office/powerpoint/2010/main" val="28400864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91" y="84507"/>
            <a:ext cx="9144000" cy="838200"/>
          </a:xfrm>
        </p:spPr>
        <p:txBody>
          <a:bodyPr/>
          <a:lstStyle/>
          <a:p>
            <a:r>
              <a:rPr lang="en-US" sz="3200" dirty="0" smtClean="0">
                <a:solidFill>
                  <a:srgbClr val="0070C0"/>
                </a:solidFill>
              </a:rPr>
              <a:t>MOC Elements</a:t>
            </a:r>
            <a:endParaRPr lang="en-US" sz="3200" dirty="0">
              <a:solidFill>
                <a:srgbClr val="0070C0"/>
              </a:solidFill>
            </a:endParaRPr>
          </a:p>
        </p:txBody>
      </p:sp>
      <p:sp>
        <p:nvSpPr>
          <p:cNvPr id="17" name="Content Placeholder 16"/>
          <p:cNvSpPr>
            <a:spLocks noGrp="1"/>
          </p:cNvSpPr>
          <p:nvPr>
            <p:ph sz="half" idx="1"/>
          </p:nvPr>
        </p:nvSpPr>
        <p:spPr>
          <a:xfrm>
            <a:off x="1766340" y="1376600"/>
            <a:ext cx="9371351" cy="4034850"/>
          </a:xfrm>
        </p:spPr>
        <p:txBody>
          <a:bodyPr/>
          <a:lstStyle/>
          <a:p>
            <a:pPr eaLnBrk="1" fontAlgn="b" hangingPunct="1">
              <a:spcBef>
                <a:spcPts val="1200"/>
              </a:spcBef>
            </a:pPr>
            <a:r>
              <a:rPr lang="en-US" sz="3200" dirty="0" smtClean="0"/>
              <a:t>MOC </a:t>
            </a:r>
            <a:r>
              <a:rPr lang="en-US" sz="3200" dirty="0"/>
              <a:t>1: SNP Population</a:t>
            </a:r>
          </a:p>
          <a:p>
            <a:pPr eaLnBrk="1" fontAlgn="b" hangingPunct="1"/>
            <a:endParaRPr lang="en-US" sz="1200" dirty="0" smtClean="0"/>
          </a:p>
          <a:p>
            <a:pPr eaLnBrk="1" fontAlgn="b" hangingPunct="1"/>
            <a:r>
              <a:rPr lang="en-US" sz="3200" dirty="0" smtClean="0"/>
              <a:t>MOC </a:t>
            </a:r>
            <a:r>
              <a:rPr lang="en-US" sz="3200" dirty="0"/>
              <a:t>2: Care Coordination</a:t>
            </a:r>
          </a:p>
          <a:p>
            <a:pPr marL="457200" lvl="1" indent="0" eaLnBrk="1" fontAlgn="b" hangingPunct="1">
              <a:buNone/>
            </a:pPr>
            <a:r>
              <a:rPr lang="en-US" sz="3200" dirty="0"/>
              <a:t>Care Transitions </a:t>
            </a:r>
            <a:r>
              <a:rPr lang="en-US" sz="3200" dirty="0" smtClean="0"/>
              <a:t>Protocol</a:t>
            </a:r>
            <a:endParaRPr lang="en-US" sz="3200" dirty="0">
              <a:solidFill>
                <a:srgbClr val="FF0000"/>
              </a:solidFill>
            </a:endParaRPr>
          </a:p>
          <a:p>
            <a:pPr eaLnBrk="1" fontAlgn="b" hangingPunct="1">
              <a:spcBef>
                <a:spcPts val="1800"/>
              </a:spcBef>
            </a:pPr>
            <a:r>
              <a:rPr lang="en-US" sz="3200" dirty="0" smtClean="0"/>
              <a:t>MOC </a:t>
            </a:r>
            <a:r>
              <a:rPr lang="en-US" sz="3200" dirty="0"/>
              <a:t>3: Provider Network</a:t>
            </a:r>
          </a:p>
          <a:p>
            <a:pPr eaLnBrk="1" fontAlgn="b" hangingPunct="1">
              <a:spcBef>
                <a:spcPts val="2400"/>
              </a:spcBef>
            </a:pPr>
            <a:r>
              <a:rPr lang="en-US" sz="3200" dirty="0"/>
              <a:t>MOC 4: Quality Measurement</a:t>
            </a:r>
          </a:p>
        </p:txBody>
      </p:sp>
    </p:spTree>
    <p:extLst>
      <p:ext uri="{BB962C8B-B14F-4D97-AF65-F5344CB8AC3E}">
        <p14:creationId xmlns:p14="http://schemas.microsoft.com/office/powerpoint/2010/main" val="85791520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714895"/>
            <a:ext cx="11631168" cy="5581650"/>
          </a:xfrm>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Member care plans are reviewed and revised by the member’s care manager, in coordination with the member’s primary care practitioner. All members of the ICT are involved in the development and review of the ICP. The member, whenever feasible is a vital component of the ICT and is involved in the development and review of his/her plan of care. In addition, specialists involved in the care of the member are involved in the development and review of the plan of care. Revisions are based upon the hanging health needs of the member, as identified in the HRA and feedback from providers. Care plans are reviewed and revised according to the following frequency: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indent="-449263">
              <a:lnSpc>
                <a:spcPct val="107000"/>
              </a:lnSpc>
              <a:spcBef>
                <a:spcPts val="0"/>
              </a:spcBef>
              <a:spcAft>
                <a:spcPts val="800"/>
              </a:spcAft>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Every </a:t>
            </a:r>
            <a:r>
              <a:rPr lang="en-US" sz="2400" dirty="0">
                <a:latin typeface="Calibri" panose="020F0502020204030204" pitchFamily="34" charset="0"/>
                <a:ea typeface="Times New Roman" panose="02020603050405020304" pitchFamily="18" charset="0"/>
                <a:cs typeface="Times New Roman" panose="02020603050405020304" pitchFamily="18" charset="0"/>
              </a:rPr>
              <a:t>six months, following completion of the Health Risk Assessment</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a:t>
            </a:r>
          </a:p>
          <a:p>
            <a:pPr marL="914400" marR="0" indent="-398463">
              <a:lnSpc>
                <a:spcPct val="107000"/>
              </a:lnSpc>
              <a:spcBef>
                <a:spcPts val="0"/>
              </a:spcBef>
              <a:spcAft>
                <a:spcPts val="800"/>
              </a:spcAft>
            </a:pPr>
            <a:r>
              <a:rPr lang="en-US" sz="2400" dirty="0" smtClean="0">
                <a:latin typeface="Calibri" panose="020F0502020204030204" pitchFamily="34" charset="0"/>
                <a:ea typeface="Times New Roman" panose="02020603050405020304" pitchFamily="18" charset="0"/>
                <a:cs typeface="Times New Roman" panose="02020603050405020304" pitchFamily="18" charset="0"/>
              </a:rPr>
              <a:t>When </a:t>
            </a:r>
            <a:r>
              <a:rPr lang="en-US" sz="2400" dirty="0">
                <a:latin typeface="Calibri" panose="020F0502020204030204" pitchFamily="34" charset="0"/>
                <a:ea typeface="Times New Roman" panose="02020603050405020304" pitchFamily="18" charset="0"/>
                <a:cs typeface="Times New Roman" panose="02020603050405020304" pitchFamily="18" charset="0"/>
              </a:rPr>
              <a:t>there has been a change in the member’s condition (i.e. hospitalization, new onset of chronic condition and change in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psycho-social </a:t>
            </a:r>
            <a:r>
              <a:rPr lang="en-US" sz="2400" dirty="0">
                <a:latin typeface="Calibri" panose="020F0502020204030204" pitchFamily="34" charset="0"/>
                <a:ea typeface="Times New Roman" panose="02020603050405020304" pitchFamily="18" charset="0"/>
                <a:cs typeface="Times New Roman" panose="02020603050405020304" pitchFamily="18" charset="0"/>
              </a:rPr>
              <a:t>function). Included in the ICP revision is an evaluation of the identified goals and whether they </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are met</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600" dirty="0"/>
          </a:p>
        </p:txBody>
      </p:sp>
      <p:sp>
        <p:nvSpPr>
          <p:cNvPr id="3" name="Title 2"/>
          <p:cNvSpPr>
            <a:spLocks noGrp="1"/>
          </p:cNvSpPr>
          <p:nvPr>
            <p:ph type="title"/>
          </p:nvPr>
        </p:nvSpPr>
        <p:spPr>
          <a:xfrm>
            <a:off x="198120" y="0"/>
            <a:ext cx="11911584" cy="714895"/>
          </a:xfrm>
        </p:spPr>
        <p:txBody>
          <a:bodyPr/>
          <a:lstStyle/>
          <a:p>
            <a:r>
              <a:rPr lang="en-US" dirty="0" smtClean="0">
                <a:solidFill>
                  <a:srgbClr val="0070C0"/>
                </a:solidFill>
              </a:rPr>
              <a:t>MOC 2, </a:t>
            </a:r>
            <a:r>
              <a:rPr lang="en-US" dirty="0">
                <a:solidFill>
                  <a:srgbClr val="0070C0"/>
                </a:solidFill>
              </a:rPr>
              <a:t>Element </a:t>
            </a:r>
            <a:r>
              <a:rPr lang="en-US" dirty="0" smtClean="0">
                <a:solidFill>
                  <a:srgbClr val="0070C0"/>
                </a:solidFill>
              </a:rPr>
              <a:t>C</a:t>
            </a:r>
            <a:r>
              <a:rPr lang="en-US" dirty="0">
                <a:solidFill>
                  <a:srgbClr val="0070C0"/>
                </a:solidFill>
              </a:rPr>
              <a:t> </a:t>
            </a:r>
            <a:r>
              <a:rPr lang="en-US" dirty="0" smtClean="0">
                <a:solidFill>
                  <a:srgbClr val="0070C0"/>
                </a:solidFill>
              </a:rPr>
              <a:t>Example- factor 2</a:t>
            </a:r>
            <a:endParaRPr lang="en-US" dirty="0">
              <a:solidFill>
                <a:srgbClr val="0070C0"/>
              </a:solidFill>
            </a:endParaRPr>
          </a:p>
        </p:txBody>
      </p:sp>
    </p:spTree>
    <p:extLst>
      <p:ext uri="{BB962C8B-B14F-4D97-AF65-F5344CB8AC3E}">
        <p14:creationId xmlns:p14="http://schemas.microsoft.com/office/powerpoint/2010/main" val="119319986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 y="748145"/>
            <a:ext cx="11997759" cy="5735781"/>
          </a:xfrm>
        </p:spPr>
        <p:txBody>
          <a:bodyPr/>
          <a:lstStyle/>
          <a:p>
            <a:pPr marL="0" indent="0">
              <a:buNone/>
            </a:pPr>
            <a:r>
              <a:rPr lang="en-US" sz="2150" dirty="0"/>
              <a:t>The member care plan is created, maintained, revised, documented and stored in the electronic care management system. It is available to the internal plan staff that are ICT members, such as care managers, social workers and member services specialists. The plan of care is shared with the external ICT either by fax, secure email, by mail or telephonically. The member is mailed a hard copy of his/her plan of care. External ICT members may also access the member’s plan of care through the secure web portal on the plan website. Revisions to the care plan are shared in similar methods. The care manager is integral to any and all communications as he/she coordinates all services included in the care plan with the providers, the PCP and the member. Communication of the care plan occurs at enrollment and continues every six months during the semi-annual assessment of members, in the event of change in condition, new onset of disease, medication changes, completion of set goals and/or interventions, during/after a hospitalization or change in level of care, and referral to behavioral health services</a:t>
            </a:r>
            <a:r>
              <a:rPr lang="en-US" sz="2150" dirty="0" smtClean="0"/>
              <a:t>. All </a:t>
            </a:r>
            <a:r>
              <a:rPr lang="en-US" sz="2150" dirty="0"/>
              <a:t>members of the ICT have the opportunity to review and provide comment on the ICT. The PCP is faxed a copy which he/she is asked to sign as evidence of collaboration. Once received by the plan, the document is scanned into the member </a:t>
            </a:r>
            <a:r>
              <a:rPr lang="en-US" sz="2150" dirty="0" smtClean="0"/>
              <a:t>record…</a:t>
            </a:r>
            <a:endParaRPr lang="en-US" sz="2150" dirty="0"/>
          </a:p>
        </p:txBody>
      </p:sp>
      <p:sp>
        <p:nvSpPr>
          <p:cNvPr id="3" name="Title 2"/>
          <p:cNvSpPr>
            <a:spLocks noGrp="1"/>
          </p:cNvSpPr>
          <p:nvPr>
            <p:ph type="title"/>
          </p:nvPr>
        </p:nvSpPr>
        <p:spPr>
          <a:xfrm>
            <a:off x="198120" y="0"/>
            <a:ext cx="11911584" cy="748145"/>
          </a:xfrm>
        </p:spPr>
        <p:txBody>
          <a:bodyPr/>
          <a:lstStyle/>
          <a:p>
            <a:r>
              <a:rPr lang="en-US" dirty="0" smtClean="0">
                <a:solidFill>
                  <a:srgbClr val="0070C0"/>
                </a:solidFill>
              </a:rPr>
              <a:t>MOC 2, </a:t>
            </a:r>
            <a:r>
              <a:rPr lang="en-US" dirty="0">
                <a:solidFill>
                  <a:srgbClr val="0070C0"/>
                </a:solidFill>
              </a:rPr>
              <a:t>Element </a:t>
            </a:r>
            <a:r>
              <a:rPr lang="en-US" dirty="0" smtClean="0">
                <a:solidFill>
                  <a:srgbClr val="0070C0"/>
                </a:solidFill>
              </a:rPr>
              <a:t>C</a:t>
            </a:r>
            <a:r>
              <a:rPr lang="en-US" dirty="0">
                <a:solidFill>
                  <a:srgbClr val="0070C0"/>
                </a:solidFill>
              </a:rPr>
              <a:t> </a:t>
            </a:r>
            <a:r>
              <a:rPr lang="en-US" dirty="0" smtClean="0">
                <a:solidFill>
                  <a:srgbClr val="0070C0"/>
                </a:solidFill>
              </a:rPr>
              <a:t>Example- factor 4 </a:t>
            </a:r>
            <a:endParaRPr lang="en-US" dirty="0">
              <a:solidFill>
                <a:srgbClr val="0070C0"/>
              </a:solidFill>
            </a:endParaRPr>
          </a:p>
        </p:txBody>
      </p:sp>
    </p:spTree>
    <p:extLst>
      <p:ext uri="{BB962C8B-B14F-4D97-AF65-F5344CB8AC3E}">
        <p14:creationId xmlns:p14="http://schemas.microsoft.com/office/powerpoint/2010/main" val="40699280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 y="1496291"/>
            <a:ext cx="11917680" cy="5361709"/>
          </a:xfrm>
        </p:spPr>
        <p:txBody>
          <a:bodyPr/>
          <a:lstStyle/>
          <a:p>
            <a:pPr marL="57150" indent="0">
              <a:buNone/>
            </a:pPr>
            <a:r>
              <a:rPr lang="en-US" dirty="0" smtClean="0"/>
              <a:t>Intent: Describe the key components of the ICT</a:t>
            </a:r>
          </a:p>
          <a:p>
            <a:pPr marL="400050"/>
            <a:r>
              <a:rPr lang="en-US" sz="3000" dirty="0"/>
              <a:t>Focus:</a:t>
            </a:r>
          </a:p>
          <a:p>
            <a:pPr marL="800100" lvl="1">
              <a:spcAft>
                <a:spcPts val="600"/>
              </a:spcAft>
            </a:pPr>
            <a:r>
              <a:rPr lang="en-US" dirty="0" smtClean="0"/>
              <a:t>Key members of ICT </a:t>
            </a:r>
          </a:p>
          <a:p>
            <a:pPr marL="800100" lvl="1">
              <a:spcAft>
                <a:spcPts val="600"/>
              </a:spcAft>
            </a:pPr>
            <a:r>
              <a:rPr lang="en-US" dirty="0"/>
              <a:t>R</a:t>
            </a:r>
            <a:r>
              <a:rPr lang="en-US" dirty="0" smtClean="0"/>
              <a:t>oles/responsibilities </a:t>
            </a:r>
          </a:p>
          <a:p>
            <a:pPr marL="800100" lvl="1">
              <a:spcAft>
                <a:spcPts val="600"/>
              </a:spcAft>
            </a:pPr>
            <a:r>
              <a:rPr lang="en-US" dirty="0" smtClean="0"/>
              <a:t>How the ICT contributes </a:t>
            </a:r>
            <a:r>
              <a:rPr lang="en-US" dirty="0"/>
              <a:t>to improving beneficiary health </a:t>
            </a:r>
            <a:r>
              <a:rPr lang="en-US" dirty="0" smtClean="0"/>
              <a:t>status </a:t>
            </a:r>
          </a:p>
          <a:p>
            <a:pPr marL="800100" lvl="1">
              <a:spcAft>
                <a:spcPts val="600"/>
              </a:spcAft>
            </a:pPr>
            <a:r>
              <a:rPr lang="en-US" dirty="0" smtClean="0"/>
              <a:t>Communications within the ICT</a:t>
            </a:r>
            <a:endParaRPr lang="en-US" dirty="0"/>
          </a:p>
          <a:p>
            <a:pPr marL="57150" indent="0">
              <a:buNone/>
            </a:pPr>
            <a:endParaRPr lang="en-US" sz="2400" dirty="0"/>
          </a:p>
        </p:txBody>
      </p:sp>
      <p:sp>
        <p:nvSpPr>
          <p:cNvPr id="3" name="Title 2"/>
          <p:cNvSpPr>
            <a:spLocks noGrp="1"/>
          </p:cNvSpPr>
          <p:nvPr>
            <p:ph type="title"/>
          </p:nvPr>
        </p:nvSpPr>
        <p:spPr>
          <a:xfrm>
            <a:off x="376844" y="285958"/>
            <a:ext cx="11712632" cy="914400"/>
          </a:xfrm>
        </p:spPr>
        <p:txBody>
          <a:bodyPr/>
          <a:lstStyle/>
          <a:p>
            <a:r>
              <a:rPr lang="en-US" sz="3200" dirty="0">
                <a:solidFill>
                  <a:srgbClr val="0070C0"/>
                </a:solidFill>
              </a:rPr>
              <a:t/>
            </a:r>
            <a:br>
              <a:rPr lang="en-US" sz="3200" dirty="0">
                <a:solidFill>
                  <a:srgbClr val="0070C0"/>
                </a:solidFill>
              </a:rPr>
            </a:br>
            <a:r>
              <a:rPr lang="en-US" dirty="0">
                <a:solidFill>
                  <a:srgbClr val="0070C0"/>
                </a:solidFill>
              </a:rPr>
              <a:t>MOC </a:t>
            </a:r>
            <a:r>
              <a:rPr lang="en-US" dirty="0" smtClean="0">
                <a:solidFill>
                  <a:srgbClr val="0070C0"/>
                </a:solidFill>
              </a:rPr>
              <a:t>2, </a:t>
            </a:r>
            <a:r>
              <a:rPr lang="en-US" dirty="0">
                <a:solidFill>
                  <a:srgbClr val="0070C0"/>
                </a:solidFill>
              </a:rPr>
              <a:t>Element D: </a:t>
            </a:r>
            <a:r>
              <a:rPr lang="en-US" dirty="0" smtClean="0">
                <a:solidFill>
                  <a:srgbClr val="0070C0"/>
                </a:solidFill>
              </a:rPr>
              <a:t>Interdisciplinary </a:t>
            </a:r>
            <a:r>
              <a:rPr lang="en-US" dirty="0">
                <a:solidFill>
                  <a:srgbClr val="0070C0"/>
                </a:solidFill>
              </a:rPr>
              <a:t>Care Team (ICT)</a:t>
            </a:r>
            <a:br>
              <a:rPr lang="en-US" dirty="0">
                <a:solidFill>
                  <a:srgbClr val="0070C0"/>
                </a:solidFill>
              </a:rPr>
            </a:br>
            <a:endParaRPr lang="en-US" dirty="0">
              <a:solidFill>
                <a:srgbClr val="0070C0"/>
              </a:solidFill>
            </a:endParaRPr>
          </a:p>
        </p:txBody>
      </p:sp>
    </p:spTree>
    <p:extLst>
      <p:ext uri="{BB962C8B-B14F-4D97-AF65-F5344CB8AC3E}">
        <p14:creationId xmlns:p14="http://schemas.microsoft.com/office/powerpoint/2010/main" val="180659800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3464" y="980903"/>
            <a:ext cx="12033504" cy="5560343"/>
          </a:xfrm>
        </p:spPr>
        <p:txBody>
          <a:bodyPr/>
          <a:lstStyle/>
          <a:p>
            <a:pPr marL="457200" indent="-457200">
              <a:buFont typeface="+mj-lt"/>
              <a:buAutoNum type="arabicPeriod"/>
            </a:pPr>
            <a:r>
              <a:rPr lang="en-US" sz="2850" dirty="0"/>
              <a:t>How the organization determines the composition of ICT membership.</a:t>
            </a:r>
          </a:p>
          <a:p>
            <a:pPr marL="457200" indent="-457200">
              <a:buFont typeface="+mj-lt"/>
              <a:buAutoNum type="arabicPeriod"/>
            </a:pPr>
            <a:r>
              <a:rPr lang="en-US" sz="2850" dirty="0" smtClean="0"/>
              <a:t>How </a:t>
            </a:r>
            <a:r>
              <a:rPr lang="en-US" sz="2850" dirty="0"/>
              <a:t>the roles and responsibilities of the ICT members (including beneficiaries and/or caregivers) contribute to the development and implementation of an effective interdisciplinary care process.</a:t>
            </a:r>
          </a:p>
          <a:p>
            <a:pPr marL="457200" indent="-457200">
              <a:buFont typeface="+mj-lt"/>
              <a:buAutoNum type="arabicPeriod"/>
            </a:pPr>
            <a:r>
              <a:rPr lang="en-US" sz="2850" dirty="0" smtClean="0"/>
              <a:t>How </a:t>
            </a:r>
            <a:r>
              <a:rPr lang="en-US" sz="2850" dirty="0"/>
              <a:t>ICT members contribute to improving the health status of SNP beneficiaries.</a:t>
            </a:r>
          </a:p>
          <a:p>
            <a:pPr marL="457200" indent="-457200">
              <a:buFont typeface="+mj-lt"/>
              <a:buAutoNum type="arabicPeriod"/>
            </a:pPr>
            <a:r>
              <a:rPr lang="en-US" sz="2850" dirty="0" smtClean="0"/>
              <a:t>How </a:t>
            </a:r>
            <a:r>
              <a:rPr lang="en-US" sz="2850" dirty="0"/>
              <a:t>the SNP’s communication plan to exchange beneficiary information occurs regularly within the ICT, including evidence of ongoing information exchange.</a:t>
            </a:r>
          </a:p>
          <a:p>
            <a:pPr marL="57150" indent="0">
              <a:buNone/>
            </a:pPr>
            <a:endParaRPr lang="en-US" sz="2400" dirty="0"/>
          </a:p>
        </p:txBody>
      </p:sp>
      <p:sp>
        <p:nvSpPr>
          <p:cNvPr id="3" name="Title 2"/>
          <p:cNvSpPr>
            <a:spLocks noGrp="1"/>
          </p:cNvSpPr>
          <p:nvPr>
            <p:ph type="title"/>
          </p:nvPr>
        </p:nvSpPr>
        <p:spPr>
          <a:xfrm>
            <a:off x="0" y="1"/>
            <a:ext cx="12192000" cy="980902"/>
          </a:xfrm>
        </p:spPr>
        <p:txBody>
          <a:bodyPr/>
          <a:lstStyle/>
          <a:p>
            <a:r>
              <a:rPr lang="en-US" sz="2800" dirty="0">
                <a:solidFill>
                  <a:srgbClr val="0070C0"/>
                </a:solidFill>
              </a:rPr>
              <a:t/>
            </a:r>
            <a:br>
              <a:rPr lang="en-US" sz="2800" dirty="0">
                <a:solidFill>
                  <a:srgbClr val="0070C0"/>
                </a:solidFill>
              </a:rPr>
            </a:br>
            <a:r>
              <a:rPr lang="en-US" sz="3200" dirty="0">
                <a:solidFill>
                  <a:srgbClr val="0070C0"/>
                </a:solidFill>
              </a:rPr>
              <a:t>MOC </a:t>
            </a:r>
            <a:r>
              <a:rPr lang="en-US" sz="3200" dirty="0" smtClean="0">
                <a:solidFill>
                  <a:srgbClr val="0070C0"/>
                </a:solidFill>
              </a:rPr>
              <a:t>2, Element </a:t>
            </a:r>
            <a:r>
              <a:rPr lang="en-US" sz="3200" dirty="0">
                <a:solidFill>
                  <a:srgbClr val="0070C0"/>
                </a:solidFill>
              </a:rPr>
              <a:t>D: </a:t>
            </a:r>
            <a:r>
              <a:rPr lang="en-US" sz="3200" dirty="0" smtClean="0">
                <a:solidFill>
                  <a:srgbClr val="0070C0"/>
                </a:solidFill>
              </a:rPr>
              <a:t>Interdisciplinary </a:t>
            </a:r>
            <a:r>
              <a:rPr lang="en-US" sz="3200" dirty="0">
                <a:solidFill>
                  <a:srgbClr val="0070C0"/>
                </a:solidFill>
              </a:rPr>
              <a:t>Care Team (</a:t>
            </a:r>
            <a:r>
              <a:rPr lang="en-US" sz="3200" dirty="0" smtClean="0">
                <a:solidFill>
                  <a:srgbClr val="0070C0"/>
                </a:solidFill>
              </a:rPr>
              <a:t>ICT) Cont’d.</a:t>
            </a:r>
            <a:r>
              <a:rPr lang="en-US" sz="3200" dirty="0">
                <a:solidFill>
                  <a:srgbClr val="0070C0"/>
                </a:solidFill>
              </a:rPr>
              <a:t/>
            </a:r>
            <a:br>
              <a:rPr lang="en-US" sz="3200" dirty="0">
                <a:solidFill>
                  <a:srgbClr val="0070C0"/>
                </a:solidFill>
              </a:rPr>
            </a:br>
            <a:endParaRPr lang="en-US" sz="2800" dirty="0">
              <a:solidFill>
                <a:srgbClr val="0070C0"/>
              </a:solidFill>
            </a:endParaRPr>
          </a:p>
        </p:txBody>
      </p:sp>
    </p:spTree>
    <p:extLst>
      <p:ext uri="{BB962C8B-B14F-4D97-AF65-F5344CB8AC3E}">
        <p14:creationId xmlns:p14="http://schemas.microsoft.com/office/powerpoint/2010/main" val="12271644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615142"/>
            <a:ext cx="11631168" cy="6242859"/>
          </a:xfrm>
        </p:spPr>
        <p:txBody>
          <a:bodyPr/>
          <a:lstStyle/>
          <a:p>
            <a:pPr marL="0" indent="0">
              <a:buNone/>
            </a:pPr>
            <a:r>
              <a:rPr lang="en-US" sz="2000" dirty="0"/>
              <a:t>In addition to the member and family/caregivers, the ICT is comprised of various disciplines whose primary purpose is to coordinate the delivery of services and benefits that address the member’s specific needs. Members of the ICT are determined by analysis of the member’s initial health risk assessment and/or subsequent follow-up assessments as well as the member's care plan. After a member is enrolled in the plan, he/she is assigned to a care manager. The care managers are registered nurses who all have experience throughout the long term care continuum, including home care. SmartHealth makes every effort to match our members with care managers who have similar cultural and lingual attributes to ensure communication between the two is effective. Depending on the unique needs of the members, the care manager determines the other appropriate members of the members care team. The primary care physician is at the core of the team with specialists added. At a minimum, the ICT members include the member, care manager, primary care physician/practitioner, specialists, home and community-based services providers, caregivers and/or family and a medical director. In addition, SmartHealth has access to a wide variety of internal team members e.g. health educators, health coaches, pharmacists, nurse practitioners, social workers and behavioral health specialists. These ICT team members work closely with community based resources that may be added to the ICT as needed….</a:t>
            </a:r>
          </a:p>
          <a:p>
            <a:pPr marL="0" indent="0">
              <a:buNone/>
            </a:pPr>
            <a:endParaRPr lang="en-US" sz="2600" dirty="0"/>
          </a:p>
        </p:txBody>
      </p:sp>
      <p:sp>
        <p:nvSpPr>
          <p:cNvPr id="3" name="Title 2"/>
          <p:cNvSpPr>
            <a:spLocks noGrp="1"/>
          </p:cNvSpPr>
          <p:nvPr>
            <p:ph type="title"/>
          </p:nvPr>
        </p:nvSpPr>
        <p:spPr>
          <a:xfrm>
            <a:off x="198120" y="0"/>
            <a:ext cx="11911584" cy="781396"/>
          </a:xfrm>
        </p:spPr>
        <p:txBody>
          <a:bodyPr/>
          <a:lstStyle/>
          <a:p>
            <a:r>
              <a:rPr lang="en-US" dirty="0" smtClean="0">
                <a:solidFill>
                  <a:srgbClr val="0070C0"/>
                </a:solidFill>
              </a:rPr>
              <a:t>MOC 2, </a:t>
            </a:r>
            <a:r>
              <a:rPr lang="en-US" dirty="0">
                <a:solidFill>
                  <a:srgbClr val="0070C0"/>
                </a:solidFill>
              </a:rPr>
              <a:t>Element </a:t>
            </a:r>
            <a:r>
              <a:rPr lang="en-US" dirty="0" smtClean="0">
                <a:solidFill>
                  <a:srgbClr val="0070C0"/>
                </a:solidFill>
              </a:rPr>
              <a:t>D Example- factor 1 </a:t>
            </a:r>
            <a:endParaRPr lang="en-US" dirty="0">
              <a:solidFill>
                <a:srgbClr val="0070C0"/>
              </a:solidFill>
            </a:endParaRPr>
          </a:p>
        </p:txBody>
      </p:sp>
    </p:spTree>
    <p:extLst>
      <p:ext uri="{BB962C8B-B14F-4D97-AF65-F5344CB8AC3E}">
        <p14:creationId xmlns:p14="http://schemas.microsoft.com/office/powerpoint/2010/main" val="215293149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681644"/>
            <a:ext cx="11631168" cy="6176357"/>
          </a:xfrm>
        </p:spPr>
        <p:txBody>
          <a:bodyPr/>
          <a:lstStyle/>
          <a:p>
            <a:pPr marL="0" indent="0">
              <a:buNone/>
            </a:pPr>
            <a:r>
              <a:rPr lang="en-US" sz="2000" dirty="0"/>
              <a:t>ICT contribution to improving the health status of the SNP members by: </a:t>
            </a:r>
            <a:endParaRPr lang="en-US" sz="2000" dirty="0" smtClean="0"/>
          </a:p>
          <a:p>
            <a:r>
              <a:rPr lang="en-US" sz="2000" dirty="0" smtClean="0"/>
              <a:t>Analyzing </a:t>
            </a:r>
            <a:r>
              <a:rPr lang="en-US" sz="2000" dirty="0"/>
              <a:t>and incorporating the results of the initial and ongoing health risk assessment into an </a:t>
            </a:r>
            <a:r>
              <a:rPr lang="en-US" sz="2000" dirty="0" smtClean="0"/>
              <a:t>ICP</a:t>
            </a:r>
          </a:p>
          <a:p>
            <a:r>
              <a:rPr lang="en-US" sz="2000" dirty="0" smtClean="0"/>
              <a:t>Collaborating </a:t>
            </a:r>
            <a:r>
              <a:rPr lang="en-US" sz="2000" dirty="0"/>
              <a:t>to develop and update an ICP for all members.</a:t>
            </a:r>
            <a:br>
              <a:rPr lang="en-US" sz="2000" dirty="0"/>
            </a:br>
            <a:r>
              <a:rPr lang="en-US" sz="2000" dirty="0" smtClean="0"/>
              <a:t>Managing </a:t>
            </a:r>
            <a:r>
              <a:rPr lang="en-US" sz="2000" dirty="0"/>
              <a:t>the medical, cognitive, psychosocial, and functional needs of members in a timely, cost-effective </a:t>
            </a:r>
            <a:r>
              <a:rPr lang="en-US" sz="2000" dirty="0" smtClean="0"/>
              <a:t>manner.</a:t>
            </a:r>
          </a:p>
          <a:p>
            <a:r>
              <a:rPr lang="en-US" sz="2000" dirty="0" smtClean="0"/>
              <a:t>Communicating </a:t>
            </a:r>
            <a:r>
              <a:rPr lang="en-US" sz="2000" dirty="0"/>
              <a:t>and coordinating the care plan with members, providers and their </a:t>
            </a:r>
            <a:r>
              <a:rPr lang="en-US" sz="2000" dirty="0" smtClean="0"/>
              <a:t>caregivers</a:t>
            </a:r>
          </a:p>
          <a:p>
            <a:r>
              <a:rPr lang="en-US" sz="2000" dirty="0"/>
              <a:t>M</a:t>
            </a:r>
            <a:r>
              <a:rPr lang="en-US" sz="2000" dirty="0" smtClean="0"/>
              <a:t>aking </a:t>
            </a:r>
            <a:r>
              <a:rPr lang="en-US" sz="2000" dirty="0"/>
              <a:t>recommendations for the members to have access to additional needed services, including participation in intensive care management, chronic care disease and other special programs.</a:t>
            </a:r>
          </a:p>
          <a:p>
            <a:r>
              <a:rPr lang="en-US" sz="2000" dirty="0"/>
              <a:t>After the HRA is complete, the care manager communicates telephonically with the ICT to develop the comprehensive care/service plan for the member</a:t>
            </a:r>
            <a:r>
              <a:rPr lang="en-US" sz="2000" dirty="0" smtClean="0"/>
              <a:t>… </a:t>
            </a:r>
            <a:r>
              <a:rPr lang="en-US" sz="2000" dirty="0"/>
              <a:t>Meetings with the member are prescheduled with the member’s agreement and are coordinated by the care manager. Meetings are scheduled via notices and Microsoft Outlook for all ICT members. Each care manager is responsible for creating the master schedule of ICT meetings for all assigned members as communicating these meetings to the </a:t>
            </a:r>
            <a:r>
              <a:rPr lang="en-US" sz="2000" dirty="0" smtClean="0"/>
              <a:t>ICT…</a:t>
            </a:r>
            <a:endParaRPr lang="en-US" sz="2000" dirty="0"/>
          </a:p>
        </p:txBody>
      </p:sp>
      <p:sp>
        <p:nvSpPr>
          <p:cNvPr id="3" name="Title 2"/>
          <p:cNvSpPr>
            <a:spLocks noGrp="1"/>
          </p:cNvSpPr>
          <p:nvPr>
            <p:ph type="title"/>
          </p:nvPr>
        </p:nvSpPr>
        <p:spPr>
          <a:xfrm>
            <a:off x="198120" y="0"/>
            <a:ext cx="11911584" cy="847898"/>
          </a:xfrm>
        </p:spPr>
        <p:txBody>
          <a:bodyPr/>
          <a:lstStyle/>
          <a:p>
            <a:r>
              <a:rPr lang="en-US" dirty="0" smtClean="0">
                <a:solidFill>
                  <a:srgbClr val="0070C0"/>
                </a:solidFill>
              </a:rPr>
              <a:t>MOC 2, </a:t>
            </a:r>
            <a:r>
              <a:rPr lang="en-US" dirty="0">
                <a:solidFill>
                  <a:srgbClr val="0070C0"/>
                </a:solidFill>
              </a:rPr>
              <a:t>Element </a:t>
            </a:r>
            <a:r>
              <a:rPr lang="en-US" dirty="0" smtClean="0">
                <a:solidFill>
                  <a:srgbClr val="0070C0"/>
                </a:solidFill>
              </a:rPr>
              <a:t>D Example- factor 3</a:t>
            </a:r>
            <a:endParaRPr lang="en-US" dirty="0">
              <a:solidFill>
                <a:srgbClr val="0070C0"/>
              </a:solidFill>
            </a:endParaRPr>
          </a:p>
        </p:txBody>
      </p:sp>
    </p:spTree>
    <p:extLst>
      <p:ext uri="{BB962C8B-B14F-4D97-AF65-F5344CB8AC3E}">
        <p14:creationId xmlns:p14="http://schemas.microsoft.com/office/powerpoint/2010/main" val="311920135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584" y="899160"/>
            <a:ext cx="12252960" cy="5958841"/>
          </a:xfrm>
        </p:spPr>
        <p:txBody>
          <a:bodyPr/>
          <a:lstStyle/>
          <a:p>
            <a:pPr marL="57150" indent="0">
              <a:buNone/>
            </a:pPr>
            <a:r>
              <a:rPr lang="en-US" sz="2800" dirty="0"/>
              <a:t>Intent: Describe the SNP’s processes to coordinate care transitions and facilitate timely communications across settings and providers. </a:t>
            </a:r>
          </a:p>
          <a:p>
            <a:r>
              <a:rPr lang="en-US" sz="2800" dirty="0" smtClean="0"/>
              <a:t>Focus</a:t>
            </a:r>
            <a:r>
              <a:rPr lang="en-US" sz="2800" dirty="0"/>
              <a:t>:</a:t>
            </a:r>
          </a:p>
          <a:p>
            <a:pPr lvl="1"/>
            <a:r>
              <a:rPr lang="en-US" sz="2400" dirty="0" smtClean="0"/>
              <a:t>Describing the type of health care settings and personnel responsible for care transitions</a:t>
            </a:r>
          </a:p>
          <a:p>
            <a:pPr lvl="1"/>
            <a:r>
              <a:rPr lang="en-US" sz="2400" dirty="0" smtClean="0"/>
              <a:t>How are elements of the member’s ICP shared between settings and who has access</a:t>
            </a:r>
          </a:p>
          <a:p>
            <a:pPr lvl="1"/>
            <a:r>
              <a:rPr lang="en-US" sz="2400" dirty="0" smtClean="0"/>
              <a:t>How member’s and/or caregivers are educated for self-management activities</a:t>
            </a:r>
          </a:p>
          <a:p>
            <a:pPr lvl="1"/>
            <a:r>
              <a:rPr lang="en-US" sz="2400" dirty="0" smtClean="0"/>
              <a:t>Describe the point of contact throughout the transition process</a:t>
            </a:r>
          </a:p>
          <a:p>
            <a:pPr lvl="1"/>
            <a:endParaRPr lang="en-US" sz="2000" dirty="0" smtClean="0"/>
          </a:p>
          <a:p>
            <a:pPr lvl="1"/>
            <a:endParaRPr lang="en-US" sz="2000" dirty="0"/>
          </a:p>
        </p:txBody>
      </p:sp>
      <p:sp>
        <p:nvSpPr>
          <p:cNvPr id="3" name="Title 2"/>
          <p:cNvSpPr>
            <a:spLocks noGrp="1"/>
          </p:cNvSpPr>
          <p:nvPr>
            <p:ph type="title"/>
          </p:nvPr>
        </p:nvSpPr>
        <p:spPr>
          <a:xfrm>
            <a:off x="0" y="0"/>
            <a:ext cx="12192000" cy="899160"/>
          </a:xfrm>
        </p:spPr>
        <p:txBody>
          <a:bodyPr/>
          <a:lstStyle/>
          <a:p>
            <a:r>
              <a:rPr lang="en-US" dirty="0" smtClean="0">
                <a:solidFill>
                  <a:srgbClr val="0070C0"/>
                </a:solidFill>
              </a:rPr>
              <a:t>MOC 2, </a:t>
            </a:r>
            <a:r>
              <a:rPr lang="en-US" dirty="0">
                <a:solidFill>
                  <a:srgbClr val="0070C0"/>
                </a:solidFill>
              </a:rPr>
              <a:t>Element E: </a:t>
            </a:r>
            <a:r>
              <a:rPr lang="en-US" dirty="0" smtClean="0">
                <a:solidFill>
                  <a:srgbClr val="0070C0"/>
                </a:solidFill>
              </a:rPr>
              <a:t>Care </a:t>
            </a:r>
            <a:r>
              <a:rPr lang="en-US" dirty="0">
                <a:solidFill>
                  <a:srgbClr val="0070C0"/>
                </a:solidFill>
              </a:rPr>
              <a:t>Transition </a:t>
            </a:r>
            <a:r>
              <a:rPr lang="en-US" dirty="0" smtClean="0">
                <a:solidFill>
                  <a:srgbClr val="0070C0"/>
                </a:solidFill>
              </a:rPr>
              <a:t>Protocols</a:t>
            </a:r>
            <a:endParaRPr lang="en-US" dirty="0">
              <a:solidFill>
                <a:srgbClr val="0070C0"/>
              </a:solidFill>
            </a:endParaRPr>
          </a:p>
        </p:txBody>
      </p:sp>
    </p:spTree>
    <p:extLst>
      <p:ext uri="{BB962C8B-B14F-4D97-AF65-F5344CB8AC3E}">
        <p14:creationId xmlns:p14="http://schemas.microsoft.com/office/powerpoint/2010/main" val="7953789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584" y="899160"/>
            <a:ext cx="12252960" cy="5958841"/>
          </a:xfrm>
        </p:spPr>
        <p:txBody>
          <a:bodyPr/>
          <a:lstStyle/>
          <a:p>
            <a:pPr marL="514350" lvl="1" indent="-457200">
              <a:buFont typeface="+mj-lt"/>
              <a:buAutoNum type="arabicPeriod"/>
            </a:pPr>
            <a:r>
              <a:rPr lang="en-US" sz="3000" dirty="0" smtClean="0"/>
              <a:t>The </a:t>
            </a:r>
            <a:r>
              <a:rPr lang="en-US" sz="3000" dirty="0"/>
              <a:t>process for coordinating transitions</a:t>
            </a:r>
          </a:p>
          <a:p>
            <a:pPr marL="514350" lvl="1" indent="-457200">
              <a:buFont typeface="+mj-lt"/>
              <a:buAutoNum type="arabicPeriod"/>
            </a:pPr>
            <a:r>
              <a:rPr lang="en-US" sz="3000" dirty="0" smtClean="0"/>
              <a:t>Personnel </a:t>
            </a:r>
            <a:r>
              <a:rPr lang="en-US" sz="3000" dirty="0"/>
              <a:t>responsible for coordination efforts</a:t>
            </a:r>
          </a:p>
          <a:p>
            <a:pPr marL="514350" lvl="1" indent="-457200">
              <a:buFont typeface="+mj-lt"/>
              <a:buAutoNum type="arabicPeriod"/>
            </a:pPr>
            <a:r>
              <a:rPr lang="en-US" sz="3000" dirty="0" smtClean="0"/>
              <a:t>Description </a:t>
            </a:r>
            <a:r>
              <a:rPr lang="en-US" sz="3000" dirty="0"/>
              <a:t>of coordination between settings during a care transition</a:t>
            </a:r>
          </a:p>
          <a:p>
            <a:pPr marL="514350" lvl="1" indent="-457200">
              <a:buFont typeface="+mj-lt"/>
              <a:buAutoNum type="arabicPeriod"/>
            </a:pPr>
            <a:r>
              <a:rPr lang="en-US" sz="3000" dirty="0" smtClean="0"/>
              <a:t>How </a:t>
            </a:r>
            <a:r>
              <a:rPr lang="en-US" sz="3000" dirty="0"/>
              <a:t>beneficiaries have access to personal health information to </a:t>
            </a:r>
            <a:r>
              <a:rPr lang="en-US" sz="3000" dirty="0" smtClean="0"/>
              <a:t>facilitate communication </a:t>
            </a:r>
            <a:r>
              <a:rPr lang="en-US" sz="3000" dirty="0"/>
              <a:t>with providers</a:t>
            </a:r>
          </a:p>
          <a:p>
            <a:pPr marL="514350" lvl="1" indent="-457200">
              <a:buFont typeface="+mj-lt"/>
              <a:buAutoNum type="arabicPeriod"/>
            </a:pPr>
            <a:r>
              <a:rPr lang="en-US" sz="3000" dirty="0" smtClean="0"/>
              <a:t>Education </a:t>
            </a:r>
            <a:r>
              <a:rPr lang="en-US" sz="3000" dirty="0"/>
              <a:t>provided to members/caregivers to manage conditions and </a:t>
            </a:r>
            <a:r>
              <a:rPr lang="en-US" sz="3000" dirty="0" smtClean="0"/>
              <a:t>avoid transitions</a:t>
            </a:r>
            <a:endParaRPr lang="en-US" sz="3000" dirty="0"/>
          </a:p>
          <a:p>
            <a:pPr marL="514350" lvl="1" indent="-457200">
              <a:buFont typeface="+mj-lt"/>
              <a:buAutoNum type="arabicPeriod"/>
            </a:pPr>
            <a:r>
              <a:rPr lang="en-US" sz="3000" dirty="0" smtClean="0"/>
              <a:t>Process </a:t>
            </a:r>
            <a:r>
              <a:rPr lang="en-US" sz="3000" dirty="0"/>
              <a:t>used to notify members/caregivers of staff assigned to support member </a:t>
            </a:r>
            <a:r>
              <a:rPr lang="en-US" sz="3000" dirty="0" smtClean="0"/>
              <a:t>through </a:t>
            </a:r>
            <a:r>
              <a:rPr lang="en-US" sz="3000" dirty="0"/>
              <a:t>transitions</a:t>
            </a:r>
          </a:p>
          <a:p>
            <a:pPr lvl="1"/>
            <a:endParaRPr lang="en-US" sz="2000" dirty="0"/>
          </a:p>
        </p:txBody>
      </p:sp>
      <p:sp>
        <p:nvSpPr>
          <p:cNvPr id="3" name="Title 2"/>
          <p:cNvSpPr>
            <a:spLocks noGrp="1"/>
          </p:cNvSpPr>
          <p:nvPr>
            <p:ph type="title"/>
          </p:nvPr>
        </p:nvSpPr>
        <p:spPr>
          <a:xfrm>
            <a:off x="0" y="0"/>
            <a:ext cx="12192000" cy="899160"/>
          </a:xfrm>
        </p:spPr>
        <p:txBody>
          <a:bodyPr/>
          <a:lstStyle/>
          <a:p>
            <a:r>
              <a:rPr lang="en-US" dirty="0" smtClean="0">
                <a:solidFill>
                  <a:srgbClr val="0070C0"/>
                </a:solidFill>
              </a:rPr>
              <a:t>MOC 2, </a:t>
            </a:r>
            <a:r>
              <a:rPr lang="en-US" dirty="0">
                <a:solidFill>
                  <a:srgbClr val="0070C0"/>
                </a:solidFill>
              </a:rPr>
              <a:t>Element E: </a:t>
            </a:r>
            <a:r>
              <a:rPr lang="en-US" dirty="0" smtClean="0">
                <a:solidFill>
                  <a:srgbClr val="0070C0"/>
                </a:solidFill>
              </a:rPr>
              <a:t>Care </a:t>
            </a:r>
            <a:r>
              <a:rPr lang="en-US" dirty="0">
                <a:solidFill>
                  <a:srgbClr val="0070C0"/>
                </a:solidFill>
              </a:rPr>
              <a:t>Transition </a:t>
            </a:r>
            <a:r>
              <a:rPr lang="en-US" dirty="0" smtClean="0">
                <a:solidFill>
                  <a:srgbClr val="0070C0"/>
                </a:solidFill>
              </a:rPr>
              <a:t>Protocols Cont’d.</a:t>
            </a:r>
            <a:endParaRPr lang="en-US" dirty="0">
              <a:solidFill>
                <a:srgbClr val="0070C0"/>
              </a:solidFill>
            </a:endParaRPr>
          </a:p>
        </p:txBody>
      </p:sp>
    </p:spTree>
    <p:extLst>
      <p:ext uri="{BB962C8B-B14F-4D97-AF65-F5344CB8AC3E}">
        <p14:creationId xmlns:p14="http://schemas.microsoft.com/office/powerpoint/2010/main" val="320909077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748145"/>
            <a:ext cx="11631168" cy="6109856"/>
          </a:xfrm>
        </p:spPr>
        <p:txBody>
          <a:bodyPr/>
          <a:lstStyle/>
          <a:p>
            <a:r>
              <a:rPr lang="en-US" sz="2200" dirty="0"/>
              <a:t>Health Services Specialists - provide operational and clerical support to the Health Services teams. They distribute faxed clinical review information to nurses; fax the hospital determination log to facilities…</a:t>
            </a:r>
          </a:p>
          <a:p>
            <a:r>
              <a:rPr lang="en-US" sz="2200" dirty="0"/>
              <a:t>Inpatient Review Nurses - Case Managers are typically on-site at select hospitals and they conduct medical necessity and discharge planning reviews for members who are admitted. They will also provide information to the member and the member’s family on what to expect upon discharge and support the member through the transition and discharge process; makes appropriate CM referrals for post discharge follow up (telephonic review, Care Transition Coaching and others (i.e., Complex Care Management Program, behavioral health…; report any potential Quality of Care issues…</a:t>
            </a:r>
          </a:p>
          <a:p>
            <a:r>
              <a:rPr lang="en-US" sz="2200" dirty="0"/>
              <a:t>Care Transition Coach (CTC) - is a nurse or social worker who follows patients across care settings after leaving the hospital as part of the Care Transitions Coaching program. SmartHealth's Case Management department has adopted the strategies designed to ensure proper follow up and case management after a hospital stay….</a:t>
            </a:r>
          </a:p>
          <a:p>
            <a:pPr marL="0" indent="0">
              <a:buNone/>
            </a:pPr>
            <a:endParaRPr lang="en-US" sz="2600" dirty="0"/>
          </a:p>
        </p:txBody>
      </p:sp>
      <p:sp>
        <p:nvSpPr>
          <p:cNvPr id="3" name="Title 2"/>
          <p:cNvSpPr>
            <a:spLocks noGrp="1"/>
          </p:cNvSpPr>
          <p:nvPr>
            <p:ph type="title"/>
          </p:nvPr>
        </p:nvSpPr>
        <p:spPr>
          <a:xfrm>
            <a:off x="198120" y="0"/>
            <a:ext cx="11911584" cy="748145"/>
          </a:xfrm>
        </p:spPr>
        <p:txBody>
          <a:bodyPr/>
          <a:lstStyle/>
          <a:p>
            <a:r>
              <a:rPr lang="en-US" dirty="0" smtClean="0">
                <a:solidFill>
                  <a:srgbClr val="0070C0"/>
                </a:solidFill>
              </a:rPr>
              <a:t>MOC 2, </a:t>
            </a:r>
            <a:r>
              <a:rPr lang="en-US" dirty="0">
                <a:solidFill>
                  <a:srgbClr val="0070C0"/>
                </a:solidFill>
              </a:rPr>
              <a:t>Element </a:t>
            </a:r>
            <a:r>
              <a:rPr lang="en-US" dirty="0" smtClean="0">
                <a:solidFill>
                  <a:srgbClr val="0070C0"/>
                </a:solidFill>
              </a:rPr>
              <a:t>E Example- factor 2</a:t>
            </a:r>
            <a:endParaRPr lang="en-US" dirty="0">
              <a:solidFill>
                <a:srgbClr val="0070C0"/>
              </a:solidFill>
            </a:endParaRPr>
          </a:p>
        </p:txBody>
      </p:sp>
    </p:spTree>
    <p:extLst>
      <p:ext uri="{BB962C8B-B14F-4D97-AF65-F5344CB8AC3E}">
        <p14:creationId xmlns:p14="http://schemas.microsoft.com/office/powerpoint/2010/main" val="119317293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798022"/>
            <a:ext cx="11631168" cy="6059979"/>
          </a:xfrm>
        </p:spPr>
        <p:txBody>
          <a:bodyPr/>
          <a:lstStyle/>
          <a:p>
            <a:pPr marL="0" indent="0">
              <a:buNone/>
            </a:pPr>
            <a:r>
              <a:rPr lang="en-US" sz="2200" dirty="0"/>
              <a:t>Members who complete the HRA tool are mailed care plans and they are encouraged to share them with their providers to facilitate communication during the transition process. These care plans are written at or below a 6th grade reading level to ensure that members are able to use and understand them. In these letters, members are provided with the telephone number and contact information for the Care Management department. Care managers can work with the member or caregiver to update the care plan, mail updated care plans to the member or share care plan information with the member’s PCP or treating physician in any care setting. Members are also encouraged to complete and maintain their Personal Health Record (PHR) which contains member goals, a medication list, allergies, questions for providers, member conditions and “red flags” and should be shared at all visits to the member’s doctor or to the treating facility. SmartHealth works with members to complete the PHRs and ensure that they understand how to use them. Finally, SmartHealth developed an online member portal that has the capability to share care plans with members and caregivers….</a:t>
            </a:r>
          </a:p>
          <a:p>
            <a:pPr marL="0" indent="0">
              <a:buNone/>
            </a:pPr>
            <a:endParaRPr lang="en-US" sz="2600" dirty="0"/>
          </a:p>
        </p:txBody>
      </p:sp>
      <p:sp>
        <p:nvSpPr>
          <p:cNvPr id="3" name="Title 2"/>
          <p:cNvSpPr>
            <a:spLocks noGrp="1"/>
          </p:cNvSpPr>
          <p:nvPr>
            <p:ph type="title"/>
          </p:nvPr>
        </p:nvSpPr>
        <p:spPr>
          <a:xfrm>
            <a:off x="198120" y="0"/>
            <a:ext cx="11911584" cy="798022"/>
          </a:xfrm>
        </p:spPr>
        <p:txBody>
          <a:bodyPr/>
          <a:lstStyle/>
          <a:p>
            <a:r>
              <a:rPr lang="en-US" dirty="0" smtClean="0">
                <a:solidFill>
                  <a:srgbClr val="0070C0"/>
                </a:solidFill>
              </a:rPr>
              <a:t>MOC 2, </a:t>
            </a:r>
            <a:r>
              <a:rPr lang="en-US" dirty="0">
                <a:solidFill>
                  <a:srgbClr val="0070C0"/>
                </a:solidFill>
              </a:rPr>
              <a:t>Element </a:t>
            </a:r>
            <a:r>
              <a:rPr lang="en-US" dirty="0" smtClean="0">
                <a:solidFill>
                  <a:srgbClr val="0070C0"/>
                </a:solidFill>
              </a:rPr>
              <a:t>E Example- factor 4</a:t>
            </a:r>
            <a:endParaRPr lang="en-US" dirty="0">
              <a:solidFill>
                <a:srgbClr val="0070C0"/>
              </a:solidFill>
            </a:endParaRPr>
          </a:p>
        </p:txBody>
      </p:sp>
    </p:spTree>
    <p:extLst>
      <p:ext uri="{BB962C8B-B14F-4D97-AF65-F5344CB8AC3E}">
        <p14:creationId xmlns:p14="http://schemas.microsoft.com/office/powerpoint/2010/main" val="1332772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781051"/>
            <a:ext cx="11785600" cy="5345114"/>
          </a:xfrm>
        </p:spPr>
        <p:txBody>
          <a:bodyPr/>
          <a:lstStyle/>
          <a:p>
            <a:r>
              <a:rPr lang="en-US" sz="2800" dirty="0" smtClean="0"/>
              <a:t>MOC elements worth 0-4 points, based on # of factors met. </a:t>
            </a:r>
          </a:p>
          <a:p>
            <a:r>
              <a:rPr lang="en-US" sz="2800" dirty="0" smtClean="0"/>
              <a:t>Total of 60 points (15 elements)</a:t>
            </a:r>
          </a:p>
          <a:p>
            <a:r>
              <a:rPr lang="en-US" sz="2800" dirty="0" smtClean="0"/>
              <a:t>converted to percentage scores</a:t>
            </a:r>
          </a:p>
          <a:p>
            <a:pPr lvl="1"/>
            <a:r>
              <a:rPr lang="en-US" dirty="0" smtClean="0"/>
              <a:t>E.g., 50 points = 83.33% (2-year approval)</a:t>
            </a:r>
          </a:p>
          <a:p>
            <a:pPr marL="171450" indent="-171450">
              <a:buFont typeface="Arial" panose="020B0604020202020204" pitchFamily="34" charset="0"/>
              <a:buChar char="•"/>
            </a:pPr>
            <a:r>
              <a:rPr lang="en-US" sz="2800" dirty="0"/>
              <a:t>85%+ --3-year approval</a:t>
            </a:r>
          </a:p>
          <a:p>
            <a:pPr marL="171450" indent="-171450">
              <a:buFont typeface="Arial" panose="020B0604020202020204" pitchFamily="34" charset="0"/>
              <a:buChar char="•"/>
            </a:pPr>
            <a:r>
              <a:rPr lang="en-US" sz="2800" dirty="0"/>
              <a:t>75-84%--2-year approval</a:t>
            </a:r>
          </a:p>
          <a:p>
            <a:pPr marL="171450" indent="-171450">
              <a:buFont typeface="Arial" panose="020B0604020202020204" pitchFamily="34" charset="0"/>
              <a:buChar char="•"/>
            </a:pPr>
            <a:r>
              <a:rPr lang="en-US" sz="2800" dirty="0"/>
              <a:t>70-74%--1-year approval. </a:t>
            </a:r>
          </a:p>
          <a:p>
            <a:pPr marL="171450" indent="-171450">
              <a:buFont typeface="Arial" panose="020B0604020202020204" pitchFamily="34" charset="0"/>
              <a:buChar char="•"/>
            </a:pPr>
            <a:r>
              <a:rPr lang="en-US" sz="2800" dirty="0"/>
              <a:t>Plans scoring &lt;70% after the initial review will have one Cure process. Plans that undergo the Cure, will only receive a 1-year approval, regardless of their final score. </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solidFill>
                  <a:srgbClr val="0070C0"/>
                </a:solidFill>
              </a:rPr>
              <a:t>How will NCQA Score the MOC?</a:t>
            </a:r>
            <a:endParaRPr lang="en-US" dirty="0">
              <a:solidFill>
                <a:srgbClr val="0070C0"/>
              </a:solidFill>
            </a:endParaRPr>
          </a:p>
        </p:txBody>
      </p:sp>
    </p:spTree>
    <p:extLst>
      <p:ext uri="{BB962C8B-B14F-4D97-AF65-F5344CB8AC3E}">
        <p14:creationId xmlns:p14="http://schemas.microsoft.com/office/powerpoint/2010/main" val="398330807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328" y="798022"/>
            <a:ext cx="11631168" cy="6059979"/>
          </a:xfrm>
        </p:spPr>
        <p:txBody>
          <a:bodyPr/>
          <a:lstStyle/>
          <a:p>
            <a:pPr marL="0" indent="0">
              <a:buNone/>
            </a:pPr>
            <a:r>
              <a:rPr lang="en-US" sz="2600" dirty="0"/>
              <a:t>The use of SmartHealth’s online portal will allow both members and family members to have access to their medical record, members of their ICT and changes in transition of care. When a member experiences a transition in care, they are immediately transferred to the transition team who contacts the family members as well as the new setting (i.e. hospital, rehabilitation center) to see what the plan of care is as well as a potential discharge date. This is documented in the care management system. A social worker is sent out to the new setting to evaluate member and reach out to the D/C planners to maintain optimal contact/planning. The member’s care manager is the point of contact for the member and/or caregivers throughout the transition process. This is communicated to the beneficiary and family via phone calls by the care manager to stay in touch on a routine basis.</a:t>
            </a:r>
          </a:p>
          <a:p>
            <a:pPr marL="0" indent="0">
              <a:buNone/>
            </a:pPr>
            <a:endParaRPr lang="en-US" sz="2600" dirty="0"/>
          </a:p>
        </p:txBody>
      </p:sp>
      <p:sp>
        <p:nvSpPr>
          <p:cNvPr id="3" name="Title 2"/>
          <p:cNvSpPr>
            <a:spLocks noGrp="1"/>
          </p:cNvSpPr>
          <p:nvPr>
            <p:ph type="title"/>
          </p:nvPr>
        </p:nvSpPr>
        <p:spPr>
          <a:xfrm>
            <a:off x="198120" y="0"/>
            <a:ext cx="11911584" cy="798022"/>
          </a:xfrm>
        </p:spPr>
        <p:txBody>
          <a:bodyPr/>
          <a:lstStyle/>
          <a:p>
            <a:r>
              <a:rPr lang="en-US" dirty="0" smtClean="0">
                <a:solidFill>
                  <a:srgbClr val="0070C0"/>
                </a:solidFill>
              </a:rPr>
              <a:t>MOC 2, </a:t>
            </a:r>
            <a:r>
              <a:rPr lang="en-US" dirty="0">
                <a:solidFill>
                  <a:srgbClr val="0070C0"/>
                </a:solidFill>
              </a:rPr>
              <a:t>Element </a:t>
            </a:r>
            <a:r>
              <a:rPr lang="en-US" dirty="0" smtClean="0">
                <a:solidFill>
                  <a:srgbClr val="0070C0"/>
                </a:solidFill>
              </a:rPr>
              <a:t>E Example- factor 6</a:t>
            </a:r>
            <a:endParaRPr lang="en-US" dirty="0">
              <a:solidFill>
                <a:srgbClr val="0070C0"/>
              </a:solidFill>
            </a:endParaRPr>
          </a:p>
        </p:txBody>
      </p:sp>
    </p:spTree>
    <p:extLst>
      <p:ext uri="{BB962C8B-B14F-4D97-AF65-F5344CB8AC3E}">
        <p14:creationId xmlns:p14="http://schemas.microsoft.com/office/powerpoint/2010/main" val="398399971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featureless computer-generated person standing next to the letters, &quot;Q&quot; and &quot;A,&quot; which are stacked on top of each other." title="Questions and answ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949" y="1384834"/>
            <a:ext cx="4200070" cy="4200070"/>
          </a:xfrm>
          <a:prstGeom prst="rect">
            <a:avLst/>
          </a:prstGeom>
        </p:spPr>
      </p:pic>
      <p:sp>
        <p:nvSpPr>
          <p:cNvPr id="4" name="Title 6"/>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6401809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0" y="1447800"/>
            <a:ext cx="9144000" cy="1955800"/>
          </a:xfrm>
        </p:spPr>
        <p:txBody>
          <a:bodyPr/>
          <a:lstStyle/>
          <a:p>
            <a:pPr eaLnBrk="1" hangingPunct="1"/>
            <a:r>
              <a:rPr lang="en-US" sz="3600" dirty="0">
                <a:solidFill>
                  <a:srgbClr val="0070C0"/>
                </a:solidFill>
              </a:rPr>
              <a:t>HPMS Review</a:t>
            </a:r>
          </a:p>
        </p:txBody>
      </p:sp>
      <p:sp>
        <p:nvSpPr>
          <p:cNvPr id="5123" name="Rectangle 3"/>
          <p:cNvSpPr>
            <a:spLocks noGrp="1" noChangeArrowheads="1"/>
          </p:cNvSpPr>
          <p:nvPr>
            <p:ph type="subTitle" idx="1"/>
          </p:nvPr>
        </p:nvSpPr>
        <p:spPr>
          <a:xfrm>
            <a:off x="1524000" y="3810000"/>
            <a:ext cx="9144000" cy="838200"/>
          </a:xfrm>
          <a:noFill/>
        </p:spPr>
        <p:txBody>
          <a:bodyPr anchor="ctr" anchorCtr="1"/>
          <a:lstStyle/>
          <a:p>
            <a:pPr eaLnBrk="1" hangingPunct="1"/>
            <a:r>
              <a:rPr lang="en-US" sz="2400" dirty="0"/>
              <a:t>Susan Radke</a:t>
            </a:r>
          </a:p>
        </p:txBody>
      </p:sp>
    </p:spTree>
    <p:extLst>
      <p:ext uri="{BB962C8B-B14F-4D97-AF65-F5344CB8AC3E}">
        <p14:creationId xmlns:p14="http://schemas.microsoft.com/office/powerpoint/2010/main" val="245481250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PMS Website, Contract Management Tab" title="Screenshot of HPMS Website, Contract Management"/>
          <p:cNvPicPr>
            <a:picLocks noChangeAspect="1"/>
          </p:cNvPicPr>
          <p:nvPr/>
        </p:nvPicPr>
        <p:blipFill>
          <a:blip r:embed="rId3"/>
          <a:stretch>
            <a:fillRect/>
          </a:stretch>
        </p:blipFill>
        <p:spPr>
          <a:xfrm>
            <a:off x="1749972" y="772040"/>
            <a:ext cx="8963211" cy="5515937"/>
          </a:xfrm>
          <a:prstGeom prst="rect">
            <a:avLst/>
          </a:prstGeom>
        </p:spPr>
      </p:pic>
      <p:sp>
        <p:nvSpPr>
          <p:cNvPr id="4" name="Title 3"/>
          <p:cNvSpPr>
            <a:spLocks noGrp="1"/>
          </p:cNvSpPr>
          <p:nvPr>
            <p:ph type="title"/>
          </p:nvPr>
        </p:nvSpPr>
        <p:spPr/>
        <p:txBody>
          <a:bodyPr/>
          <a:lstStyle/>
          <a:p>
            <a:r>
              <a:rPr lang="en-US" dirty="0">
                <a:solidFill>
                  <a:srgbClr val="0070C0"/>
                </a:solidFill>
              </a:rPr>
              <a:t>HPMS </a:t>
            </a:r>
            <a:r>
              <a:rPr lang="en-US" dirty="0" smtClean="0">
                <a:solidFill>
                  <a:srgbClr val="0070C0"/>
                </a:solidFill>
              </a:rPr>
              <a:t>Review – Contract Management Tab</a:t>
            </a:r>
            <a:endParaRPr lang="en-US" dirty="0"/>
          </a:p>
        </p:txBody>
      </p:sp>
    </p:spTree>
    <p:extLst>
      <p:ext uri="{BB962C8B-B14F-4D97-AF65-F5344CB8AC3E}">
        <p14:creationId xmlns:p14="http://schemas.microsoft.com/office/powerpoint/2010/main" val="5631459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Website, Model of Care page" title="Screenshot of HPMS Website, Model of Care"/>
          <p:cNvPicPr>
            <a:picLocks noChangeAspect="1"/>
          </p:cNvPicPr>
          <p:nvPr/>
        </p:nvPicPr>
        <p:blipFill>
          <a:blip r:embed="rId3"/>
          <a:stretch>
            <a:fillRect/>
          </a:stretch>
        </p:blipFill>
        <p:spPr>
          <a:xfrm>
            <a:off x="1567884" y="772040"/>
            <a:ext cx="9327383" cy="5370819"/>
          </a:xfrm>
          <a:prstGeom prst="rect">
            <a:avLst/>
          </a:prstGeom>
        </p:spPr>
      </p:pic>
      <p:sp>
        <p:nvSpPr>
          <p:cNvPr id="4" name="Title 3"/>
          <p:cNvSpPr>
            <a:spLocks noGrp="1"/>
          </p:cNvSpPr>
          <p:nvPr>
            <p:ph type="title"/>
          </p:nvPr>
        </p:nvSpPr>
        <p:spPr>
          <a:xfrm>
            <a:off x="0" y="0"/>
            <a:ext cx="12192000" cy="914400"/>
          </a:xfrm>
        </p:spPr>
        <p:txBody>
          <a:bodyPr/>
          <a:lstStyle/>
          <a:p>
            <a:r>
              <a:rPr lang="en-US" dirty="0">
                <a:solidFill>
                  <a:srgbClr val="0070C0"/>
                </a:solidFill>
              </a:rPr>
              <a:t>HPMS </a:t>
            </a:r>
            <a:r>
              <a:rPr lang="en-US" dirty="0" smtClean="0">
                <a:solidFill>
                  <a:srgbClr val="0070C0"/>
                </a:solidFill>
              </a:rPr>
              <a:t>Review – Models of Care</a:t>
            </a:r>
            <a:endParaRPr lang="en-US" dirty="0"/>
          </a:p>
        </p:txBody>
      </p:sp>
    </p:spTree>
    <p:extLst>
      <p:ext uri="{BB962C8B-B14F-4D97-AF65-F5344CB8AC3E}">
        <p14:creationId xmlns:p14="http://schemas.microsoft.com/office/powerpoint/2010/main" val="185988752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Website, Renewal Submission - Upload" title="Screenshot of HPMS Website, Renewal Submission Upload"/>
          <p:cNvPicPr>
            <a:picLocks noChangeAspect="1"/>
          </p:cNvPicPr>
          <p:nvPr/>
        </p:nvPicPr>
        <p:blipFill>
          <a:blip r:embed="rId3"/>
          <a:stretch>
            <a:fillRect/>
          </a:stretch>
        </p:blipFill>
        <p:spPr>
          <a:xfrm>
            <a:off x="1513488" y="813899"/>
            <a:ext cx="9310195" cy="5413864"/>
          </a:xfrm>
          <a:prstGeom prst="rect">
            <a:avLst/>
          </a:prstGeom>
        </p:spPr>
      </p:pic>
      <p:sp>
        <p:nvSpPr>
          <p:cNvPr id="4" name="Title 3"/>
          <p:cNvSpPr>
            <a:spLocks noGrp="1"/>
          </p:cNvSpPr>
          <p:nvPr>
            <p:ph type="title"/>
          </p:nvPr>
        </p:nvSpPr>
        <p:spPr/>
        <p:txBody>
          <a:bodyPr/>
          <a:lstStyle/>
          <a:p>
            <a:r>
              <a:rPr lang="en-US" dirty="0">
                <a:solidFill>
                  <a:srgbClr val="0070C0"/>
                </a:solidFill>
              </a:rPr>
              <a:t>HPMS </a:t>
            </a:r>
            <a:r>
              <a:rPr lang="en-US" dirty="0" smtClean="0">
                <a:solidFill>
                  <a:srgbClr val="0070C0"/>
                </a:solidFill>
              </a:rPr>
              <a:t>Review</a:t>
            </a:r>
            <a:r>
              <a:rPr lang="en-US" dirty="0" smtClean="0"/>
              <a:t> </a:t>
            </a:r>
            <a:r>
              <a:rPr lang="en-US" dirty="0" smtClean="0">
                <a:solidFill>
                  <a:srgbClr val="0070C0"/>
                </a:solidFill>
              </a:rPr>
              <a:t>– Select an MOC to Upload</a:t>
            </a:r>
            <a:endParaRPr lang="en-US" dirty="0">
              <a:solidFill>
                <a:srgbClr val="0070C0"/>
              </a:solidFill>
            </a:endParaRPr>
          </a:p>
        </p:txBody>
      </p:sp>
    </p:spTree>
    <p:extLst>
      <p:ext uri="{BB962C8B-B14F-4D97-AF65-F5344CB8AC3E}">
        <p14:creationId xmlns:p14="http://schemas.microsoft.com/office/powerpoint/2010/main" val="3626655187"/>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Website - Select MOC file for upload" title="Screenshot of HPMS Website, Renewal Submission - Upload"/>
          <p:cNvPicPr>
            <a:picLocks noChangeAspect="1"/>
          </p:cNvPicPr>
          <p:nvPr/>
        </p:nvPicPr>
        <p:blipFill>
          <a:blip r:embed="rId3"/>
          <a:stretch>
            <a:fillRect/>
          </a:stretch>
        </p:blipFill>
        <p:spPr>
          <a:xfrm>
            <a:off x="1513489" y="714714"/>
            <a:ext cx="9238245" cy="5520875"/>
          </a:xfrm>
          <a:prstGeom prst="rect">
            <a:avLst/>
          </a:prstGeom>
        </p:spPr>
      </p:pic>
      <p:sp>
        <p:nvSpPr>
          <p:cNvPr id="4" name="Title 3"/>
          <p:cNvSpPr>
            <a:spLocks noGrp="1"/>
          </p:cNvSpPr>
          <p:nvPr>
            <p:ph type="title"/>
          </p:nvPr>
        </p:nvSpPr>
        <p:spPr/>
        <p:txBody>
          <a:bodyPr/>
          <a:lstStyle/>
          <a:p>
            <a:r>
              <a:rPr lang="en-US" dirty="0">
                <a:solidFill>
                  <a:srgbClr val="0070C0"/>
                </a:solidFill>
              </a:rPr>
              <a:t>HPMS </a:t>
            </a:r>
            <a:r>
              <a:rPr lang="en-US" dirty="0" smtClean="0">
                <a:solidFill>
                  <a:srgbClr val="0070C0"/>
                </a:solidFill>
              </a:rPr>
              <a:t>Review</a:t>
            </a:r>
            <a:r>
              <a:rPr lang="en-US" dirty="0" smtClean="0"/>
              <a:t> </a:t>
            </a:r>
            <a:r>
              <a:rPr lang="en-US" dirty="0" smtClean="0">
                <a:solidFill>
                  <a:srgbClr val="0070C0"/>
                </a:solidFill>
              </a:rPr>
              <a:t>– Select MOC File for Upload</a:t>
            </a:r>
            <a:endParaRPr lang="en-US" dirty="0">
              <a:solidFill>
                <a:srgbClr val="0070C0"/>
              </a:solidFill>
            </a:endParaRPr>
          </a:p>
        </p:txBody>
      </p:sp>
    </p:spTree>
    <p:extLst>
      <p:ext uri="{BB962C8B-B14F-4D97-AF65-F5344CB8AC3E}">
        <p14:creationId xmlns:p14="http://schemas.microsoft.com/office/powerpoint/2010/main" val="287598277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Website - Confirmation of successful upload of MOC file." title="Screenshot of HPMS Website, Renewal Submission Confirmation"/>
          <p:cNvPicPr>
            <a:picLocks noChangeAspect="1"/>
          </p:cNvPicPr>
          <p:nvPr/>
        </p:nvPicPr>
        <p:blipFill>
          <a:blip r:embed="rId3"/>
          <a:stretch>
            <a:fillRect/>
          </a:stretch>
        </p:blipFill>
        <p:spPr>
          <a:xfrm>
            <a:off x="1995836" y="941285"/>
            <a:ext cx="8471480" cy="5194731"/>
          </a:xfrm>
          <a:prstGeom prst="rect">
            <a:avLst/>
          </a:prstGeom>
        </p:spPr>
      </p:pic>
      <p:sp>
        <p:nvSpPr>
          <p:cNvPr id="4" name="Title 3"/>
          <p:cNvSpPr>
            <a:spLocks noGrp="1"/>
          </p:cNvSpPr>
          <p:nvPr>
            <p:ph type="title"/>
          </p:nvPr>
        </p:nvSpPr>
        <p:spPr/>
        <p:txBody>
          <a:bodyPr/>
          <a:lstStyle/>
          <a:p>
            <a:r>
              <a:rPr lang="en-US" dirty="0">
                <a:solidFill>
                  <a:srgbClr val="0070C0"/>
                </a:solidFill>
              </a:rPr>
              <a:t>HPMS </a:t>
            </a:r>
            <a:r>
              <a:rPr lang="en-US" dirty="0" smtClean="0">
                <a:solidFill>
                  <a:srgbClr val="0070C0"/>
                </a:solidFill>
              </a:rPr>
              <a:t>Review</a:t>
            </a:r>
            <a:r>
              <a:rPr lang="en-US" dirty="0" smtClean="0"/>
              <a:t> </a:t>
            </a:r>
            <a:r>
              <a:rPr lang="en-US" dirty="0" smtClean="0">
                <a:solidFill>
                  <a:srgbClr val="0070C0"/>
                </a:solidFill>
              </a:rPr>
              <a:t>– MOC File Upload Confirmation</a:t>
            </a:r>
            <a:endParaRPr lang="en-US" dirty="0">
              <a:solidFill>
                <a:srgbClr val="0070C0"/>
              </a:solidFill>
            </a:endParaRPr>
          </a:p>
        </p:txBody>
      </p:sp>
    </p:spTree>
    <p:extLst>
      <p:ext uri="{BB962C8B-B14F-4D97-AF65-F5344CB8AC3E}">
        <p14:creationId xmlns:p14="http://schemas.microsoft.com/office/powerpoint/2010/main" val="124215857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Website - Renewal Submission - Submission History" title="Screenshot of HPMS Website, Submission History"/>
          <p:cNvPicPr>
            <a:picLocks noChangeAspect="1"/>
          </p:cNvPicPr>
          <p:nvPr/>
        </p:nvPicPr>
        <p:blipFill>
          <a:blip r:embed="rId3"/>
          <a:stretch>
            <a:fillRect/>
          </a:stretch>
        </p:blipFill>
        <p:spPr>
          <a:xfrm>
            <a:off x="1118646" y="772040"/>
            <a:ext cx="10225859" cy="5366604"/>
          </a:xfrm>
          <a:prstGeom prst="rect">
            <a:avLst/>
          </a:prstGeom>
        </p:spPr>
      </p:pic>
      <p:sp>
        <p:nvSpPr>
          <p:cNvPr id="4" name="Title 3"/>
          <p:cNvSpPr>
            <a:spLocks noGrp="1"/>
          </p:cNvSpPr>
          <p:nvPr>
            <p:ph type="title"/>
          </p:nvPr>
        </p:nvSpPr>
        <p:spPr/>
        <p:txBody>
          <a:bodyPr/>
          <a:lstStyle/>
          <a:p>
            <a:r>
              <a:rPr lang="en-US" dirty="0">
                <a:solidFill>
                  <a:srgbClr val="0070C0"/>
                </a:solidFill>
              </a:rPr>
              <a:t>HPMS </a:t>
            </a:r>
            <a:r>
              <a:rPr lang="en-US" dirty="0" smtClean="0">
                <a:solidFill>
                  <a:srgbClr val="0070C0"/>
                </a:solidFill>
              </a:rPr>
              <a:t>Review</a:t>
            </a:r>
            <a:r>
              <a:rPr lang="en-US" dirty="0" smtClean="0"/>
              <a:t> </a:t>
            </a:r>
            <a:r>
              <a:rPr lang="en-US" dirty="0" smtClean="0">
                <a:solidFill>
                  <a:srgbClr val="0070C0"/>
                </a:solidFill>
              </a:rPr>
              <a:t>– Submission Renewal</a:t>
            </a:r>
            <a:endParaRPr lang="en-US" dirty="0">
              <a:solidFill>
                <a:srgbClr val="0070C0"/>
              </a:solidFill>
            </a:endParaRPr>
          </a:p>
        </p:txBody>
      </p:sp>
    </p:spTree>
    <p:extLst>
      <p:ext uri="{BB962C8B-B14F-4D97-AF65-F5344CB8AC3E}">
        <p14:creationId xmlns:p14="http://schemas.microsoft.com/office/powerpoint/2010/main" val="316184461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PMS Website - MOC Detailed Report" title="Screenshot of HPMS Website, MOC Detailed Report"/>
          <p:cNvPicPr>
            <a:picLocks noChangeAspect="1"/>
          </p:cNvPicPr>
          <p:nvPr/>
        </p:nvPicPr>
        <p:blipFill>
          <a:blip r:embed="rId3"/>
          <a:stretch>
            <a:fillRect/>
          </a:stretch>
        </p:blipFill>
        <p:spPr>
          <a:xfrm>
            <a:off x="1529537" y="772040"/>
            <a:ext cx="9404077" cy="5368322"/>
          </a:xfrm>
          <a:prstGeom prst="rect">
            <a:avLst/>
          </a:prstGeom>
        </p:spPr>
      </p:pic>
      <p:sp>
        <p:nvSpPr>
          <p:cNvPr id="4" name="Title 3"/>
          <p:cNvSpPr>
            <a:spLocks noGrp="1"/>
          </p:cNvSpPr>
          <p:nvPr>
            <p:ph type="title"/>
          </p:nvPr>
        </p:nvSpPr>
        <p:spPr/>
        <p:txBody>
          <a:bodyPr/>
          <a:lstStyle/>
          <a:p>
            <a:r>
              <a:rPr lang="en-US" dirty="0">
                <a:solidFill>
                  <a:srgbClr val="0070C0"/>
                </a:solidFill>
              </a:rPr>
              <a:t>HPMS </a:t>
            </a:r>
            <a:r>
              <a:rPr lang="en-US" dirty="0" smtClean="0">
                <a:solidFill>
                  <a:srgbClr val="0070C0"/>
                </a:solidFill>
              </a:rPr>
              <a:t>Review</a:t>
            </a:r>
            <a:r>
              <a:rPr lang="en-US" dirty="0" smtClean="0"/>
              <a:t> </a:t>
            </a:r>
            <a:r>
              <a:rPr lang="en-US" dirty="0" smtClean="0">
                <a:solidFill>
                  <a:srgbClr val="0070C0"/>
                </a:solidFill>
              </a:rPr>
              <a:t>– MOC Detailed Report</a:t>
            </a:r>
            <a:endParaRPr lang="en-US" dirty="0">
              <a:solidFill>
                <a:srgbClr val="0070C0"/>
              </a:solidFill>
            </a:endParaRPr>
          </a:p>
        </p:txBody>
      </p:sp>
    </p:spTree>
    <p:extLst>
      <p:ext uri="{BB962C8B-B14F-4D97-AF65-F5344CB8AC3E}">
        <p14:creationId xmlns:p14="http://schemas.microsoft.com/office/powerpoint/2010/main" val="168589545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0070C0"/>
                </a:solidFill>
              </a:rPr>
              <a:t>Project Time Line</a:t>
            </a:r>
          </a:p>
        </p:txBody>
      </p:sp>
      <p:sp>
        <p:nvSpPr>
          <p:cNvPr id="9219" name="Rectangle 3"/>
          <p:cNvSpPr>
            <a:spLocks noGrp="1" noChangeArrowheads="1"/>
          </p:cNvSpPr>
          <p:nvPr>
            <p:ph type="body" idx="1"/>
          </p:nvPr>
        </p:nvSpPr>
        <p:spPr>
          <a:xfrm>
            <a:off x="749808" y="1219200"/>
            <a:ext cx="10250424" cy="5486400"/>
          </a:xfrm>
        </p:spPr>
        <p:txBody>
          <a:bodyPr/>
          <a:lstStyle/>
          <a:p>
            <a:pPr>
              <a:spcBef>
                <a:spcPts val="1800"/>
              </a:spcBef>
              <a:spcAft>
                <a:spcPts val="0"/>
              </a:spcAft>
            </a:pPr>
            <a:r>
              <a:rPr lang="en-US" sz="2400" dirty="0" smtClean="0"/>
              <a:t>February 9 – Technical Assistance call prior to submission</a:t>
            </a:r>
          </a:p>
          <a:p>
            <a:pPr>
              <a:spcBef>
                <a:spcPts val="1800"/>
              </a:spcBef>
              <a:spcAft>
                <a:spcPts val="0"/>
              </a:spcAft>
            </a:pPr>
            <a:r>
              <a:rPr lang="en-US" sz="2400" dirty="0" smtClean="0"/>
              <a:t>February 17 </a:t>
            </a:r>
            <a:r>
              <a:rPr lang="en-US" sz="2400" dirty="0"/>
              <a:t>– SNP </a:t>
            </a:r>
            <a:r>
              <a:rPr lang="en-US" sz="2400" dirty="0" smtClean="0"/>
              <a:t>and MMP applications </a:t>
            </a:r>
            <a:r>
              <a:rPr lang="en-US" sz="2400" dirty="0"/>
              <a:t>submitted to CMS via </a:t>
            </a:r>
            <a:r>
              <a:rPr lang="en-US" sz="2400" dirty="0" smtClean="0"/>
              <a:t>HPMS</a:t>
            </a:r>
          </a:p>
          <a:p>
            <a:pPr>
              <a:spcBef>
                <a:spcPts val="1800"/>
              </a:spcBef>
              <a:spcAft>
                <a:spcPts val="0"/>
              </a:spcAft>
            </a:pPr>
            <a:r>
              <a:rPr lang="en-US" sz="2400" dirty="0" smtClean="0"/>
              <a:t>April 18 </a:t>
            </a:r>
            <a:r>
              <a:rPr lang="en-US" sz="2400" dirty="0"/>
              <a:t>– CMS issues Notice of Intent to Deny</a:t>
            </a:r>
          </a:p>
          <a:p>
            <a:pPr>
              <a:spcBef>
                <a:spcPts val="1800"/>
              </a:spcBef>
              <a:spcAft>
                <a:spcPts val="0"/>
              </a:spcAft>
            </a:pPr>
            <a:r>
              <a:rPr lang="en-US" sz="2400" dirty="0"/>
              <a:t>April </a:t>
            </a:r>
            <a:r>
              <a:rPr lang="en-US" sz="2400" dirty="0" smtClean="0"/>
              <a:t>21– TA </a:t>
            </a:r>
            <a:r>
              <a:rPr lang="en-US" sz="2400" dirty="0"/>
              <a:t>call for Plans scoring &lt;70</a:t>
            </a:r>
            <a:r>
              <a:rPr lang="en-US" sz="2400" dirty="0" smtClean="0"/>
              <a:t>%</a:t>
            </a:r>
          </a:p>
          <a:p>
            <a:pPr>
              <a:spcBef>
                <a:spcPts val="1800"/>
              </a:spcBef>
              <a:spcAft>
                <a:spcPts val="0"/>
              </a:spcAft>
            </a:pPr>
            <a:r>
              <a:rPr lang="en-US" sz="2400" dirty="0" smtClean="0"/>
              <a:t>April 28 - Cure apps </a:t>
            </a:r>
            <a:r>
              <a:rPr lang="en-US" sz="2400" dirty="0"/>
              <a:t>due </a:t>
            </a:r>
            <a:r>
              <a:rPr lang="en-US" sz="2400" dirty="0" smtClean="0"/>
              <a:t>in HPMS</a:t>
            </a:r>
          </a:p>
          <a:p>
            <a:pPr>
              <a:spcBef>
                <a:spcPts val="1200"/>
              </a:spcBef>
              <a:spcAft>
                <a:spcPts val="600"/>
              </a:spcAft>
            </a:pPr>
            <a:r>
              <a:rPr lang="en-US" sz="2400" dirty="0" smtClean="0"/>
              <a:t>May 25 </a:t>
            </a:r>
            <a:r>
              <a:rPr lang="en-US" sz="2400" dirty="0"/>
              <a:t>– CMS issues </a:t>
            </a:r>
            <a:r>
              <a:rPr lang="en-US" sz="2400" dirty="0" smtClean="0"/>
              <a:t>Denial </a:t>
            </a:r>
            <a:r>
              <a:rPr lang="en-US" sz="2400" dirty="0"/>
              <a:t>Notices </a:t>
            </a:r>
            <a:endParaRPr lang="en-US" sz="2400" dirty="0" smtClean="0"/>
          </a:p>
          <a:p>
            <a:pPr>
              <a:spcBef>
                <a:spcPts val="1200"/>
              </a:spcBef>
              <a:spcAft>
                <a:spcPts val="600"/>
              </a:spcAft>
            </a:pPr>
            <a:r>
              <a:rPr lang="en-US" sz="2400" dirty="0" smtClean="0"/>
              <a:t>June 6</a:t>
            </a:r>
            <a:r>
              <a:rPr lang="en-US" sz="2400" dirty="0" smtClean="0">
                <a:solidFill>
                  <a:srgbClr val="FF0000"/>
                </a:solidFill>
              </a:rPr>
              <a:t> </a:t>
            </a:r>
            <a:r>
              <a:rPr lang="en-US" sz="2400" dirty="0"/>
              <a:t>- </a:t>
            </a:r>
            <a:r>
              <a:rPr lang="en-US" sz="2400" dirty="0" smtClean="0"/>
              <a:t>Bids </a:t>
            </a:r>
            <a:r>
              <a:rPr lang="en-US" sz="2400" dirty="0"/>
              <a:t>due to CMS</a:t>
            </a:r>
          </a:p>
          <a:p>
            <a:pPr>
              <a:spcBef>
                <a:spcPts val="1800"/>
              </a:spcBef>
              <a:spcAft>
                <a:spcPts val="0"/>
              </a:spcAft>
            </a:pPr>
            <a:endParaRPr lang="en-US" sz="3000" dirty="0"/>
          </a:p>
          <a:p>
            <a:pPr eaLnBrk="1" hangingPunct="1">
              <a:spcBef>
                <a:spcPts val="1200"/>
              </a:spcBef>
            </a:pPr>
            <a:endParaRPr lang="en-US" sz="2400" dirty="0"/>
          </a:p>
          <a:p>
            <a:pPr lvl="1" eaLnBrk="1" hangingPunct="1">
              <a:buFontTx/>
              <a:buNone/>
            </a:pPr>
            <a:endParaRPr lang="en-US" sz="3200" dirty="0"/>
          </a:p>
        </p:txBody>
      </p:sp>
    </p:spTree>
    <p:extLst>
      <p:ext uri="{BB962C8B-B14F-4D97-AF65-F5344CB8AC3E}">
        <p14:creationId xmlns:p14="http://schemas.microsoft.com/office/powerpoint/2010/main" val="355289873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23" y="5506184"/>
            <a:ext cx="11387797" cy="400110"/>
          </a:xfrm>
          <a:prstGeom prst="rect">
            <a:avLst/>
          </a:prstGeom>
          <a:noFill/>
        </p:spPr>
        <p:txBody>
          <a:bodyPr wrap="square" rtlCol="0">
            <a:spAutoFit/>
          </a:bodyPr>
          <a:lstStyle/>
          <a:p>
            <a:r>
              <a:rPr lang="en-US" sz="2000" dirty="0" smtClean="0">
                <a:solidFill>
                  <a:srgbClr val="FF0000"/>
                </a:solidFill>
              </a:rPr>
              <a:t> </a:t>
            </a:r>
            <a:r>
              <a:rPr lang="en-US" sz="2000" dirty="0">
                <a:solidFill>
                  <a:srgbClr val="FF0000"/>
                </a:solidFill>
              </a:rPr>
              <a:t>Recordings and slides available on NCQA SNP Approval website within one week of </a:t>
            </a:r>
            <a:r>
              <a:rPr lang="en-US" sz="2000" dirty="0" smtClean="0">
                <a:solidFill>
                  <a:srgbClr val="FF0000"/>
                </a:solidFill>
              </a:rPr>
              <a:t>call </a:t>
            </a:r>
            <a:endParaRPr lang="en-US" sz="2000" dirty="0">
              <a:solidFill>
                <a:srgbClr val="000000"/>
              </a:solidFill>
            </a:endParaRPr>
          </a:p>
        </p:txBody>
      </p:sp>
      <p:sp>
        <p:nvSpPr>
          <p:cNvPr id="11267" name="Rectangle 3"/>
          <p:cNvSpPr>
            <a:spLocks noGrp="1" noChangeArrowheads="1"/>
          </p:cNvSpPr>
          <p:nvPr>
            <p:ph type="body" idx="1"/>
          </p:nvPr>
        </p:nvSpPr>
        <p:spPr>
          <a:xfrm>
            <a:off x="335280" y="1158240"/>
            <a:ext cx="11521440" cy="5334000"/>
          </a:xfrm>
        </p:spPr>
        <p:txBody>
          <a:bodyPr/>
          <a:lstStyle/>
          <a:p>
            <a:pPr eaLnBrk="1" hangingPunct="1"/>
            <a:r>
              <a:rPr lang="en-US" sz="2800" dirty="0"/>
              <a:t>Sessions focus on MOC Requirements &amp; Technical Assistance</a:t>
            </a:r>
          </a:p>
          <a:p>
            <a:pPr lvl="1" eaLnBrk="1" hangingPunct="1">
              <a:lnSpc>
                <a:spcPct val="150000"/>
              </a:lnSpc>
              <a:spcBef>
                <a:spcPts val="1200"/>
              </a:spcBef>
              <a:spcAft>
                <a:spcPts val="0"/>
              </a:spcAft>
              <a:buNone/>
            </a:pPr>
            <a:r>
              <a:rPr lang="en-US" dirty="0" smtClean="0"/>
              <a:t>-- </a:t>
            </a:r>
            <a:r>
              <a:rPr lang="en-US" sz="2400" dirty="0"/>
              <a:t>MOC Elements 1 &amp; 2 (1 training)</a:t>
            </a:r>
          </a:p>
          <a:p>
            <a:pPr lvl="2" eaLnBrk="1" hangingPunct="1">
              <a:spcBef>
                <a:spcPts val="600"/>
              </a:spcBef>
              <a:spcAft>
                <a:spcPts val="0"/>
              </a:spcAft>
              <a:buSzPct val="75000"/>
              <a:buFont typeface="Courier New" pitchFamily="49" charset="0"/>
              <a:buChar char="o"/>
            </a:pPr>
            <a:r>
              <a:rPr lang="en-US" sz="2000" dirty="0"/>
              <a:t>January </a:t>
            </a:r>
            <a:r>
              <a:rPr lang="en-US" sz="2000" dirty="0" smtClean="0"/>
              <a:t>12, 2016,</a:t>
            </a:r>
            <a:r>
              <a:rPr lang="en-US" sz="2000" dirty="0" smtClean="0">
                <a:solidFill>
                  <a:srgbClr val="FF0000"/>
                </a:solidFill>
              </a:rPr>
              <a:t> </a:t>
            </a:r>
            <a:r>
              <a:rPr lang="en-US" sz="2000" dirty="0" smtClean="0"/>
              <a:t>3:00-4:30pm EST</a:t>
            </a:r>
            <a:endParaRPr lang="en-US" sz="2000" dirty="0"/>
          </a:p>
          <a:p>
            <a:pPr lvl="1" eaLnBrk="1" hangingPunct="1">
              <a:lnSpc>
                <a:spcPct val="150000"/>
              </a:lnSpc>
              <a:spcBef>
                <a:spcPts val="1200"/>
              </a:spcBef>
              <a:spcAft>
                <a:spcPts val="0"/>
              </a:spcAft>
              <a:buNone/>
            </a:pPr>
            <a:r>
              <a:rPr lang="en-US" sz="2400" dirty="0"/>
              <a:t>-- MOC Elements 3 &amp; 4 (1 training)</a:t>
            </a:r>
          </a:p>
          <a:p>
            <a:pPr lvl="2" eaLnBrk="1" hangingPunct="1">
              <a:spcBef>
                <a:spcPts val="600"/>
              </a:spcBef>
              <a:spcAft>
                <a:spcPts val="0"/>
              </a:spcAft>
              <a:buSzPct val="75000"/>
              <a:buFont typeface="Courier New" pitchFamily="49" charset="0"/>
              <a:buChar char="o"/>
            </a:pPr>
            <a:r>
              <a:rPr lang="en-US" sz="2000" dirty="0"/>
              <a:t>January </a:t>
            </a:r>
            <a:r>
              <a:rPr lang="en-US" sz="2000" dirty="0" smtClean="0"/>
              <a:t>14, 2015, </a:t>
            </a:r>
            <a:r>
              <a:rPr lang="en-US" sz="2000" dirty="0" smtClean="0">
                <a:solidFill>
                  <a:srgbClr val="000000"/>
                </a:solidFill>
              </a:rPr>
              <a:t>3:00-4:30pm </a:t>
            </a:r>
            <a:r>
              <a:rPr lang="en-US" sz="2000" dirty="0">
                <a:solidFill>
                  <a:srgbClr val="000000"/>
                </a:solidFill>
              </a:rPr>
              <a:t>EST</a:t>
            </a:r>
          </a:p>
          <a:p>
            <a:pPr lvl="1" eaLnBrk="1" hangingPunct="1">
              <a:spcBef>
                <a:spcPts val="1200"/>
              </a:spcBef>
              <a:spcAft>
                <a:spcPts val="600"/>
              </a:spcAft>
              <a:buNone/>
            </a:pPr>
            <a:r>
              <a:rPr lang="en-US" sz="2400" dirty="0" smtClean="0"/>
              <a:t>-- </a:t>
            </a:r>
            <a:r>
              <a:rPr lang="en-US" sz="2400" dirty="0"/>
              <a:t>Technical Assistance Calls   </a:t>
            </a:r>
            <a:r>
              <a:rPr lang="en-US" sz="2400" dirty="0" smtClean="0"/>
              <a:t>3:00–4:30pm EST for SNPs scoring </a:t>
            </a:r>
            <a:r>
              <a:rPr lang="en-US" sz="2400" dirty="0"/>
              <a:t>&lt;70%</a:t>
            </a:r>
          </a:p>
          <a:p>
            <a:pPr lvl="2" eaLnBrk="1" hangingPunct="1">
              <a:spcBef>
                <a:spcPts val="600"/>
              </a:spcBef>
              <a:spcAft>
                <a:spcPts val="0"/>
              </a:spcAft>
              <a:buSzPct val="75000"/>
              <a:buFont typeface="Courier New" pitchFamily="49" charset="0"/>
              <a:buChar char="o"/>
            </a:pPr>
            <a:r>
              <a:rPr lang="en-US" sz="2000" dirty="0" smtClean="0"/>
              <a:t>February 9, 2016</a:t>
            </a:r>
          </a:p>
          <a:p>
            <a:pPr lvl="2" eaLnBrk="1" hangingPunct="1">
              <a:spcBef>
                <a:spcPts val="600"/>
              </a:spcBef>
              <a:spcAft>
                <a:spcPts val="0"/>
              </a:spcAft>
              <a:buSzPct val="75000"/>
              <a:buFont typeface="Courier New" pitchFamily="49" charset="0"/>
              <a:buChar char="o"/>
            </a:pPr>
            <a:r>
              <a:rPr lang="en-US" sz="2000" dirty="0" smtClean="0"/>
              <a:t>April 21, 2016 </a:t>
            </a:r>
            <a:r>
              <a:rPr lang="en-US" dirty="0" smtClean="0"/>
              <a:t>	</a:t>
            </a:r>
            <a:r>
              <a:rPr lang="en-US" sz="1200" dirty="0">
                <a:solidFill>
                  <a:srgbClr val="FF0000"/>
                </a:solidFill>
              </a:rPr>
              <a:t> </a:t>
            </a:r>
            <a:endParaRPr lang="en-US" dirty="0" smtClean="0"/>
          </a:p>
          <a:p>
            <a:pPr lvl="1" algn="ctr" eaLnBrk="1" hangingPunct="1">
              <a:buFontTx/>
              <a:buNone/>
            </a:pPr>
            <a:endParaRPr lang="en-US" sz="3200" dirty="0"/>
          </a:p>
        </p:txBody>
      </p:sp>
      <p:sp>
        <p:nvSpPr>
          <p:cNvPr id="11266" name="Rectangle 2"/>
          <p:cNvSpPr>
            <a:spLocks noGrp="1" noChangeArrowheads="1"/>
          </p:cNvSpPr>
          <p:nvPr>
            <p:ph type="title"/>
          </p:nvPr>
        </p:nvSpPr>
        <p:spPr/>
        <p:txBody>
          <a:bodyPr/>
          <a:lstStyle/>
          <a:p>
            <a:pPr eaLnBrk="1" hangingPunct="1"/>
            <a:r>
              <a:rPr lang="en-US" dirty="0" smtClean="0">
                <a:solidFill>
                  <a:srgbClr val="0070C0"/>
                </a:solidFill>
              </a:rPr>
              <a:t>Training &amp; Education</a:t>
            </a:r>
          </a:p>
        </p:txBody>
      </p:sp>
    </p:spTree>
    <p:extLst>
      <p:ext uri="{BB962C8B-B14F-4D97-AF65-F5344CB8AC3E}">
        <p14:creationId xmlns:p14="http://schemas.microsoft.com/office/powerpoint/2010/main" val="105368043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544640" y="914400"/>
            <a:ext cx="11647360" cy="6878806"/>
          </a:xfrm>
          <a:prstGeom prst="rect">
            <a:avLst/>
          </a:prstGeom>
          <a:noFill/>
          <a:ln w="9525">
            <a:noFill/>
            <a:miter lim="800000"/>
            <a:headEnd/>
            <a:tailEnd/>
          </a:ln>
        </p:spPr>
        <p:txBody>
          <a:bodyPr wrap="square">
            <a:spAutoFit/>
          </a:bodyPr>
          <a:lstStyle/>
          <a:p>
            <a:pPr>
              <a:spcBef>
                <a:spcPts val="1200"/>
              </a:spcBef>
            </a:pPr>
            <a:r>
              <a:rPr lang="en-US" sz="2800" dirty="0">
                <a:solidFill>
                  <a:srgbClr val="000000"/>
                </a:solidFill>
              </a:rPr>
              <a:t>For technical inquires related to the MOC program plan requirements, or other issues related to the SNP approval proposal in the regulations, please contact CMS at: </a:t>
            </a:r>
            <a:r>
              <a:rPr lang="en-US" sz="2800" dirty="0">
                <a:solidFill>
                  <a:srgbClr val="000000"/>
                </a:solidFill>
                <a:hlinkClick r:id="rId3" tooltip="Hyperlink to &quot;Welcome to the DPAP Mailbox&quot;"/>
              </a:rPr>
              <a:t>https://dpap.lmi.org</a:t>
            </a:r>
            <a:r>
              <a:rPr lang="en-US" sz="2800" dirty="0">
                <a:solidFill>
                  <a:srgbClr val="000000"/>
                </a:solidFill>
              </a:rPr>
              <a:t>. </a:t>
            </a:r>
            <a:r>
              <a:rPr lang="en-US" sz="2800" dirty="0"/>
              <a:t>In the s</a:t>
            </a:r>
            <a:r>
              <a:rPr lang="en-US" sz="2800" dirty="0">
                <a:solidFill>
                  <a:srgbClr val="000000"/>
                </a:solidFill>
              </a:rPr>
              <a:t>ubject line enter: SNP MOC Inquiry</a:t>
            </a:r>
            <a:endParaRPr lang="en-US" sz="2800" dirty="0">
              <a:solidFill>
                <a:srgbClr val="C00000"/>
              </a:solidFill>
            </a:endParaRPr>
          </a:p>
          <a:p>
            <a:endParaRPr lang="en-US" sz="1100" dirty="0">
              <a:solidFill>
                <a:srgbClr val="000000"/>
              </a:solidFill>
            </a:endParaRPr>
          </a:p>
          <a:p>
            <a:r>
              <a:rPr lang="en-US" sz="2800" dirty="0"/>
              <a:t>For SNP application inquiries via the </a:t>
            </a:r>
            <a:r>
              <a:rPr lang="en-US" sz="2800" dirty="0">
                <a:solidFill>
                  <a:srgbClr val="000000"/>
                </a:solidFill>
              </a:rPr>
              <a:t>CMS SNP mailbox: please </a:t>
            </a:r>
            <a:r>
              <a:rPr lang="en-US" sz="2800" dirty="0"/>
              <a:t>type </a:t>
            </a:r>
            <a:r>
              <a:rPr lang="en-US" sz="2800" u="sng" dirty="0">
                <a:hlinkClick r:id="rId4" tooltip="Hyperlink to &quot;Division of Medicare Advantage Operations (DMAO) Mailbox System"/>
              </a:rPr>
              <a:t>https://dmao.lmi.org</a:t>
            </a:r>
            <a:r>
              <a:rPr lang="en-US" sz="2800" dirty="0">
                <a:hlinkClick r:id="rId4" tooltip="Hyperlink to &quot;Division of Medicare Advantage Operations (DMAO) Mailbox System"/>
              </a:rPr>
              <a:t> </a:t>
            </a:r>
            <a:r>
              <a:rPr lang="en-US" sz="2800" dirty="0"/>
              <a:t>into your web browser, then select the SNP mailbox.  S</a:t>
            </a:r>
            <a:r>
              <a:rPr lang="en-US" sz="2800" dirty="0">
                <a:solidFill>
                  <a:srgbClr val="000000"/>
                </a:solidFill>
              </a:rPr>
              <a:t>ubject line: SNP Application Inquiry</a:t>
            </a:r>
          </a:p>
          <a:p>
            <a:endParaRPr lang="en-US" sz="1100" dirty="0">
              <a:solidFill>
                <a:srgbClr val="000000"/>
              </a:solidFill>
            </a:endParaRPr>
          </a:p>
          <a:p>
            <a:pPr lvl="0"/>
            <a:r>
              <a:rPr lang="en-US" sz="2800" dirty="0">
                <a:solidFill>
                  <a:srgbClr val="000000"/>
                </a:solidFill>
              </a:rPr>
              <a:t>CMS MMP mailbox: </a:t>
            </a:r>
            <a:r>
              <a:rPr lang="en-US" sz="2800" dirty="0">
                <a:solidFill>
                  <a:srgbClr val="000000"/>
                </a:solidFill>
                <a:hlinkClick r:id="rId5" tooltip="Email address for CMS MMP Mailbox"/>
              </a:rPr>
              <a:t>mmcocapsmodel@cms.hhs.gov</a:t>
            </a:r>
            <a:r>
              <a:rPr lang="en-US" sz="2800" dirty="0">
                <a:solidFill>
                  <a:srgbClr val="000000"/>
                </a:solidFill>
              </a:rPr>
              <a:t> </a:t>
            </a:r>
          </a:p>
          <a:p>
            <a:pPr lvl="0"/>
            <a:r>
              <a:rPr lang="en-US" sz="2800" dirty="0">
                <a:solidFill>
                  <a:srgbClr val="000000"/>
                </a:solidFill>
              </a:rPr>
              <a:t>Subject line:  MMP MOC Inquiry</a:t>
            </a:r>
          </a:p>
          <a:p>
            <a:endParaRPr lang="en-US" sz="1100" dirty="0">
              <a:solidFill>
                <a:srgbClr val="000000"/>
              </a:solidFill>
            </a:endParaRPr>
          </a:p>
          <a:p>
            <a:r>
              <a:rPr lang="en-US" sz="2800" dirty="0">
                <a:solidFill>
                  <a:srgbClr val="000000"/>
                </a:solidFill>
              </a:rPr>
              <a:t>For training recordings and slides: please visit the NCQA SNP Approval Website at: </a:t>
            </a:r>
            <a:r>
              <a:rPr lang="en-US" sz="2800" dirty="0">
                <a:solidFill>
                  <a:srgbClr val="000000"/>
                </a:solidFill>
                <a:hlinkClick r:id="rId6" tooltip="Hyperlink to NCQA SNP Approval Website"/>
              </a:rPr>
              <a:t>https://</a:t>
            </a:r>
            <a:r>
              <a:rPr lang="en-US" sz="2800" dirty="0">
                <a:solidFill>
                  <a:srgbClr val="FF0000"/>
                </a:solidFill>
                <a:hlinkClick r:id="rId6" tooltip="Hyperlink to NCQA SNP Approval Website"/>
              </a:rPr>
              <a:t>www.snpmoc.org</a:t>
            </a:r>
            <a:endParaRPr lang="en-US" sz="2800" dirty="0">
              <a:solidFill>
                <a:srgbClr val="FF0000"/>
              </a:solidFill>
            </a:endParaRPr>
          </a:p>
          <a:p>
            <a:endParaRPr lang="en-US" sz="2800" dirty="0" smtClean="0">
              <a:solidFill>
                <a:srgbClr val="FF0000"/>
              </a:solidFill>
            </a:endParaRPr>
          </a:p>
          <a:p>
            <a:endParaRPr lang="en-US" sz="2800" dirty="0">
              <a:solidFill>
                <a:srgbClr val="FF0000"/>
              </a:solidFill>
            </a:endParaRPr>
          </a:p>
          <a:p>
            <a:r>
              <a:rPr lang="en-US" sz="2200" dirty="0">
                <a:solidFill>
                  <a:srgbClr val="000000"/>
                </a:solidFill>
              </a:rPr>
              <a:t/>
            </a:r>
            <a:br>
              <a:rPr lang="en-US" sz="2200" dirty="0">
                <a:solidFill>
                  <a:srgbClr val="000000"/>
                </a:solidFill>
              </a:rPr>
            </a:br>
            <a:endParaRPr lang="en-US" sz="2200" dirty="0">
              <a:solidFill>
                <a:srgbClr val="000000"/>
              </a:solidFill>
            </a:endParaRPr>
          </a:p>
        </p:txBody>
      </p:sp>
      <p:sp>
        <p:nvSpPr>
          <p:cNvPr id="2" name="Title 1"/>
          <p:cNvSpPr>
            <a:spLocks noGrp="1"/>
          </p:cNvSpPr>
          <p:nvPr>
            <p:ph type="title"/>
          </p:nvPr>
        </p:nvSpPr>
        <p:spPr/>
        <p:txBody>
          <a:bodyPr/>
          <a:lstStyle/>
          <a:p>
            <a:r>
              <a:rPr lang="en-US" dirty="0" smtClean="0"/>
              <a:t>CMS Contacts </a:t>
            </a:r>
            <a:endParaRPr lang="en-US" dirty="0"/>
          </a:p>
        </p:txBody>
      </p:sp>
    </p:spTree>
    <p:extLst>
      <p:ext uri="{BB962C8B-B14F-4D97-AF65-F5344CB8AC3E}">
        <p14:creationId xmlns:p14="http://schemas.microsoft.com/office/powerpoint/2010/main" val="36253235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2728" y="1622589"/>
            <a:ext cx="11269272" cy="5235411"/>
          </a:xfrm>
        </p:spPr>
        <p:txBody>
          <a:bodyPr/>
          <a:lstStyle/>
          <a:p>
            <a:r>
              <a:rPr lang="en-US" dirty="0" smtClean="0">
                <a:latin typeface="Calibri" panose="020F0502020204030204" pitchFamily="34" charset="0"/>
              </a:rPr>
              <a:t>Discontinuing  Dual Eligible Special Needs Plans Sub-type Categories </a:t>
            </a:r>
          </a:p>
          <a:p>
            <a:r>
              <a:rPr lang="en-US" dirty="0" smtClean="0">
                <a:latin typeface="Calibri" panose="020F0502020204030204" pitchFamily="34" charset="0"/>
                <a:ea typeface="Calibri" panose="020F0502020204030204" pitchFamily="34" charset="0"/>
                <a:cs typeface="Times New Roman" panose="02020603050405020304" pitchFamily="18" charset="0"/>
              </a:rPr>
              <a:t>Current D-SNPs </a:t>
            </a:r>
            <a:r>
              <a:rPr lang="en-US" dirty="0">
                <a:latin typeface="Calibri" panose="020F0502020204030204" pitchFamily="34" charset="0"/>
                <a:ea typeface="Calibri" panose="020F0502020204030204" pitchFamily="34" charset="0"/>
                <a:cs typeface="Times New Roman" panose="02020603050405020304" pitchFamily="18" charset="0"/>
              </a:rPr>
              <a:t>under a MA-PD contract do not have to submit </a:t>
            </a:r>
            <a:r>
              <a:rPr lang="en-US" dirty="0" smtClean="0">
                <a:latin typeface="Calibri" panose="020F0502020204030204" pitchFamily="34" charset="0"/>
                <a:ea typeface="Calibri" panose="020F0502020204030204" pitchFamily="34" charset="0"/>
                <a:cs typeface="Times New Roman" panose="02020603050405020304" pitchFamily="18" charset="0"/>
              </a:rPr>
              <a:t>separate applications or MOC narratives </a:t>
            </a:r>
            <a:r>
              <a:rPr lang="en-US" dirty="0">
                <a:latin typeface="Calibri" panose="020F0502020204030204" pitchFamily="34" charset="0"/>
                <a:ea typeface="Calibri" panose="020F0502020204030204" pitchFamily="34" charset="0"/>
                <a:cs typeface="Times New Roman" panose="02020603050405020304" pitchFamily="18" charset="0"/>
              </a:rPr>
              <a:t>to offer a different </a:t>
            </a:r>
            <a:r>
              <a:rPr lang="en-US" dirty="0" smtClean="0">
                <a:latin typeface="Calibri" panose="020F0502020204030204" pitchFamily="34" charset="0"/>
                <a:ea typeface="Calibri" panose="020F0502020204030204" pitchFamily="34" charset="0"/>
                <a:cs typeface="Times New Roman" panose="02020603050405020304" pitchFamily="18" charset="0"/>
              </a:rPr>
              <a:t>subtype category type.</a:t>
            </a:r>
          </a:p>
          <a:p>
            <a:r>
              <a:rPr lang="en-US" dirty="0" smtClean="0">
                <a:latin typeface="Calibri" panose="020F0502020204030204" pitchFamily="34" charset="0"/>
                <a:ea typeface="Calibri" panose="020F0502020204030204" pitchFamily="34" charset="0"/>
                <a:cs typeface="Times New Roman" panose="02020603050405020304" pitchFamily="18" charset="0"/>
              </a:rPr>
              <a:t>Current SNPs under a MA-PD contract do not have to submit a MOC for a Service Area Expansion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sz="3400" dirty="0" smtClean="0"/>
              <a:t>Updates</a:t>
            </a:r>
            <a:r>
              <a:rPr lang="en-US" dirty="0" smtClean="0"/>
              <a:t> for this Review Period</a:t>
            </a:r>
            <a:endParaRPr lang="en-US" dirty="0"/>
          </a:p>
        </p:txBody>
      </p:sp>
    </p:spTree>
    <p:extLst>
      <p:ext uri="{BB962C8B-B14F-4D97-AF65-F5344CB8AC3E}">
        <p14:creationId xmlns:p14="http://schemas.microsoft.com/office/powerpoint/2010/main" val="41410777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619447"/>
            <a:ext cx="11785600" cy="5059363"/>
          </a:xfrm>
        </p:spPr>
        <p:txBody>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SNPs and MMPs must identify </a:t>
            </a:r>
            <a:r>
              <a:rPr lang="en-US" dirty="0">
                <a:latin typeface="Calibri" panose="020F0502020204030204" pitchFamily="34" charset="0"/>
                <a:ea typeface="Calibri" panose="020F0502020204030204" pitchFamily="34" charset="0"/>
                <a:cs typeface="Times New Roman" panose="02020603050405020304" pitchFamily="18" charset="0"/>
              </a:rPr>
              <a:t>all </a:t>
            </a:r>
            <a:r>
              <a:rPr lang="en-US" dirty="0" smtClean="0">
                <a:latin typeface="Calibri" panose="020F0502020204030204" pitchFamily="34" charset="0"/>
                <a:ea typeface="Calibri" panose="020F0502020204030204" pitchFamily="34" charset="0"/>
                <a:cs typeface="Times New Roman" panose="02020603050405020304" pitchFamily="18" charset="0"/>
              </a:rPr>
              <a:t>H-numbers </a:t>
            </a:r>
            <a:r>
              <a:rPr lang="en-US" dirty="0">
                <a:latin typeface="Calibri" panose="020F0502020204030204" pitchFamily="34" charset="0"/>
                <a:ea typeface="Calibri" panose="020F0502020204030204" pitchFamily="34" charset="0"/>
                <a:cs typeface="Times New Roman" panose="02020603050405020304" pitchFamily="18" charset="0"/>
              </a:rPr>
              <a:t>that fall under the same </a:t>
            </a:r>
            <a:r>
              <a:rPr lang="en-US" dirty="0" smtClean="0">
                <a:latin typeface="Calibri" panose="020F0502020204030204" pitchFamily="34" charset="0"/>
                <a:ea typeface="Calibri" panose="020F0502020204030204" pitchFamily="34" charset="0"/>
                <a:cs typeface="Times New Roman" panose="02020603050405020304" pitchFamily="18" charset="0"/>
              </a:rPr>
              <a:t>MOC on </a:t>
            </a: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smtClean="0">
                <a:latin typeface="Calibri" panose="020F0502020204030204" pitchFamily="34" charset="0"/>
                <a:ea typeface="Calibri" panose="020F0502020204030204" pitchFamily="34" charset="0"/>
                <a:cs typeface="Times New Roman" panose="02020603050405020304" pitchFamily="18" charset="0"/>
              </a:rPr>
              <a:t>Matrix </a:t>
            </a:r>
            <a:r>
              <a:rPr lang="en-US" dirty="0">
                <a:latin typeface="Calibri" panose="020F0502020204030204" pitchFamily="34" charset="0"/>
                <a:ea typeface="Calibri" panose="020F0502020204030204" pitchFamily="34" charset="0"/>
                <a:cs typeface="Times New Roman" panose="02020603050405020304" pitchFamily="18" charset="0"/>
              </a:rPr>
              <a:t>Upload </a:t>
            </a:r>
            <a:r>
              <a:rPr lang="en-US" dirty="0" smtClean="0">
                <a:latin typeface="Calibri" panose="020F0502020204030204" pitchFamily="34" charset="0"/>
                <a:ea typeface="Calibri" panose="020F0502020204030204" pitchFamily="34" charset="0"/>
                <a:cs typeface="Times New Roman" panose="02020603050405020304" pitchFamily="18" charset="0"/>
              </a:rPr>
              <a:t>document</a:t>
            </a:r>
          </a:p>
          <a:p>
            <a:pPr lvl="1"/>
            <a:r>
              <a:rPr lang="en-US" sz="2400" dirty="0" smtClean="0"/>
              <a:t>While the </a:t>
            </a:r>
            <a:r>
              <a:rPr lang="en-US" sz="2400" dirty="0"/>
              <a:t>MOC is the same – we want to see specificity on the target population at the </a:t>
            </a:r>
            <a:r>
              <a:rPr lang="en-US" sz="2400" dirty="0" smtClean="0"/>
              <a:t>local service area (PBP) level, not the </a:t>
            </a:r>
            <a:r>
              <a:rPr lang="en-US" sz="2400" dirty="0"/>
              <a:t>national </a:t>
            </a:r>
            <a:r>
              <a:rPr lang="en-US" sz="2400" dirty="0" smtClean="0"/>
              <a:t>level. </a:t>
            </a:r>
          </a:p>
          <a:p>
            <a:pPr lvl="1"/>
            <a:r>
              <a:rPr lang="en-US" sz="2400" dirty="0" smtClean="0"/>
              <a:t>Data and analysis must be relevant to specific populations in each service area</a:t>
            </a:r>
            <a:r>
              <a:rPr lang="en-US" sz="2400"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Expectation is for </a:t>
            </a:r>
            <a:r>
              <a:rPr lang="en-US" dirty="0">
                <a:latin typeface="Calibri" panose="020F0502020204030204" pitchFamily="34" charset="0"/>
                <a:ea typeface="Calibri" panose="020F0502020204030204" pitchFamily="34" charset="0"/>
                <a:cs typeface="Times New Roman" panose="02020603050405020304" pitchFamily="18" charset="0"/>
              </a:rPr>
              <a:t>SNPs to submit a new MOC </a:t>
            </a:r>
            <a:r>
              <a:rPr lang="en-US" dirty="0" smtClean="0">
                <a:latin typeface="Calibri" panose="020F0502020204030204" pitchFamily="34" charset="0"/>
                <a:ea typeface="Calibri" panose="020F0502020204030204" pitchFamily="34" charset="0"/>
                <a:cs typeface="Times New Roman" panose="02020603050405020304" pitchFamily="18" charset="0"/>
              </a:rPr>
              <a:t>each renewal period with process updates and changes (e.g., changes to goals as a result of analysis of outcomes or process improvements), </a:t>
            </a:r>
            <a:r>
              <a:rPr lang="en-US" dirty="0">
                <a:latin typeface="Calibri" panose="020F0502020204030204" pitchFamily="34" charset="0"/>
                <a:ea typeface="Calibri" panose="020F0502020204030204" pitchFamily="34" charset="0"/>
                <a:cs typeface="Times New Roman" panose="02020603050405020304" pitchFamily="18" charset="0"/>
              </a:rPr>
              <a:t>and not the </a:t>
            </a:r>
            <a:r>
              <a:rPr lang="en-US" dirty="0" smtClean="0">
                <a:latin typeface="Calibri" panose="020F0502020204030204" pitchFamily="34" charset="0"/>
                <a:ea typeface="Calibri" panose="020F0502020204030204" pitchFamily="34" charset="0"/>
                <a:cs typeface="Times New Roman" panose="02020603050405020304" pitchFamily="18" charset="0"/>
              </a:rPr>
              <a:t>same MOC previously approved </a:t>
            </a:r>
          </a:p>
          <a:p>
            <a:pPr lvl="1"/>
            <a:r>
              <a:rPr lang="en-US" dirty="0" smtClean="0">
                <a:latin typeface="Calibri" panose="020F0502020204030204" pitchFamily="34" charset="0"/>
                <a:ea typeface="Calibri" panose="020F0502020204030204" pitchFamily="34" charset="0"/>
                <a:cs typeface="Times New Roman" panose="02020603050405020304" pitchFamily="18" charset="0"/>
              </a:rPr>
              <a:t>MOC will receive a new score</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ea typeface="Calibri" panose="020F0502020204030204" pitchFamily="34" charset="0"/>
              <a:cs typeface="Times New Roman" panose="02020603050405020304" pitchFamily="18" charset="0"/>
            </a:endParaRPr>
          </a:p>
          <a:p>
            <a:r>
              <a:rPr lang="en-US" sz="2800" dirty="0" smtClean="0">
                <a:latin typeface="Calibri" panose="020F0502020204030204" pitchFamily="34" charset="0"/>
                <a:ea typeface="Calibri" panose="020F0502020204030204" pitchFamily="34" charset="0"/>
                <a:cs typeface="Times New Roman" panose="02020603050405020304" pitchFamily="18" charset="0"/>
              </a:rPr>
              <a:t>Target population description is not your overall/national population</a:t>
            </a:r>
          </a:p>
        </p:txBody>
      </p:sp>
      <p:sp>
        <p:nvSpPr>
          <p:cNvPr id="3" name="Title 2"/>
          <p:cNvSpPr>
            <a:spLocks noGrp="1"/>
          </p:cNvSpPr>
          <p:nvPr>
            <p:ph type="title"/>
          </p:nvPr>
        </p:nvSpPr>
        <p:spPr>
          <a:xfrm>
            <a:off x="0" y="-210312"/>
            <a:ext cx="12192000" cy="914400"/>
          </a:xfrm>
        </p:spPr>
        <p:txBody>
          <a:bodyPr/>
          <a:lstStyle/>
          <a:p>
            <a:r>
              <a:rPr lang="en-US" sz="3400" dirty="0" smtClean="0"/>
              <a:t>Keep in Mind</a:t>
            </a:r>
            <a:endParaRPr lang="en-US" dirty="0"/>
          </a:p>
        </p:txBody>
      </p:sp>
    </p:spTree>
    <p:extLst>
      <p:ext uri="{BB962C8B-B14F-4D97-AF65-F5344CB8AC3E}">
        <p14:creationId xmlns:p14="http://schemas.microsoft.com/office/powerpoint/2010/main" val="17513495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1300" y="4051092"/>
            <a:ext cx="6629400" cy="1143000"/>
          </a:xfrm>
        </p:spPr>
        <p:txBody>
          <a:bodyPr/>
          <a:lstStyle/>
          <a:p>
            <a:r>
              <a:rPr lang="en-US" sz="2800" dirty="0"/>
              <a:t>Sandra Jones</a:t>
            </a:r>
            <a:br>
              <a:rPr lang="en-US" sz="2800" dirty="0"/>
            </a:br>
            <a:endParaRPr lang="en-US" sz="2800" dirty="0"/>
          </a:p>
        </p:txBody>
      </p:sp>
      <p:sp>
        <p:nvSpPr>
          <p:cNvPr id="3" name="Subtitle 2"/>
          <p:cNvSpPr>
            <a:spLocks noGrp="1"/>
          </p:cNvSpPr>
          <p:nvPr>
            <p:ph type="subTitle" idx="1"/>
          </p:nvPr>
        </p:nvSpPr>
        <p:spPr>
          <a:xfrm>
            <a:off x="1524000" y="1933731"/>
            <a:ext cx="9144000" cy="1371600"/>
          </a:xfrm>
        </p:spPr>
        <p:txBody>
          <a:bodyPr/>
          <a:lstStyle/>
          <a:p>
            <a:r>
              <a:rPr lang="en-US" sz="3400" dirty="0">
                <a:solidFill>
                  <a:srgbClr val="0070C0"/>
                </a:solidFill>
              </a:rPr>
              <a:t>MOC 1: Description of SNP Population</a:t>
            </a:r>
          </a:p>
        </p:txBody>
      </p:sp>
    </p:spTree>
    <p:extLst>
      <p:ext uri="{BB962C8B-B14F-4D97-AF65-F5344CB8AC3E}">
        <p14:creationId xmlns:p14="http://schemas.microsoft.com/office/powerpoint/2010/main" val="14377814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757" y="952500"/>
            <a:ext cx="11508486" cy="5550408"/>
          </a:xfrm>
        </p:spPr>
        <p:txBody>
          <a:bodyPr/>
          <a:lstStyle/>
          <a:p>
            <a:pPr marL="457200" lvl="1" indent="0">
              <a:buNone/>
            </a:pPr>
            <a:r>
              <a:rPr lang="en-US" dirty="0" smtClean="0"/>
              <a:t>Intent: Identify and describe the target population, including health and social factors, and unique characteristics of each SNP type</a:t>
            </a:r>
          </a:p>
          <a:p>
            <a:pPr lvl="1">
              <a:buFont typeface="Arial" panose="020B0604020202020204" pitchFamily="34" charset="0"/>
              <a:buChar char="•"/>
            </a:pPr>
            <a:r>
              <a:rPr lang="en-US" dirty="0" smtClean="0"/>
              <a:t>Focus is on a description that: </a:t>
            </a:r>
          </a:p>
          <a:p>
            <a:pPr lvl="2">
              <a:buFontTx/>
              <a:buChar char="-"/>
            </a:pPr>
            <a:r>
              <a:rPr lang="en-US" dirty="0" smtClean="0"/>
              <a:t>Provides a foundation upon which the remaining </a:t>
            </a:r>
            <a:r>
              <a:rPr lang="en-US" dirty="0"/>
              <a:t>measures </a:t>
            </a:r>
            <a:r>
              <a:rPr lang="en-US" dirty="0" smtClean="0"/>
              <a:t>build a complete continuum </a:t>
            </a:r>
            <a:r>
              <a:rPr lang="en-US" dirty="0"/>
              <a:t>of care </a:t>
            </a:r>
            <a:r>
              <a:rPr lang="en-US" dirty="0" smtClean="0"/>
              <a:t>(e.g., end-of-life &amp; special considerations) for current and potential members the plan intends to serve.</a:t>
            </a:r>
          </a:p>
          <a:p>
            <a:pPr lvl="2">
              <a:buFontTx/>
              <a:buChar char="-"/>
            </a:pPr>
            <a:r>
              <a:rPr lang="en-US" dirty="0" smtClean="0"/>
              <a:t>Includes specially tailored services for members considered “most vulnerable” (e.g. multiple hospital admissions or excessive spending on medications above set limits)</a:t>
            </a:r>
          </a:p>
        </p:txBody>
      </p:sp>
      <p:sp>
        <p:nvSpPr>
          <p:cNvPr id="3" name="Title 2"/>
          <p:cNvSpPr>
            <a:spLocks noGrp="1"/>
          </p:cNvSpPr>
          <p:nvPr>
            <p:ph type="title"/>
          </p:nvPr>
        </p:nvSpPr>
        <p:spPr/>
        <p:txBody>
          <a:bodyPr/>
          <a:lstStyle/>
          <a:p>
            <a:r>
              <a:rPr lang="en-US" dirty="0" smtClean="0">
                <a:solidFill>
                  <a:srgbClr val="0070C0"/>
                </a:solidFill>
              </a:rPr>
              <a:t>MOC 1: Description of SNP Population</a:t>
            </a:r>
            <a:endParaRPr lang="en-US" dirty="0">
              <a:solidFill>
                <a:srgbClr val="0070C0"/>
              </a:solidFill>
            </a:endParaRPr>
          </a:p>
        </p:txBody>
      </p:sp>
    </p:spTree>
    <p:extLst>
      <p:ext uri="{BB962C8B-B14F-4D97-AF65-F5344CB8AC3E}">
        <p14:creationId xmlns:p14="http://schemas.microsoft.com/office/powerpoint/2010/main" val="32917667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_NCQA Master PPT Template">
  <a:themeElements>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NCQA Master PPT Template">
  <a:themeElements>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7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8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1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2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3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6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0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NCQA Master PPT Template">
  <a:themeElements>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NCQA Master PPT Template">
  <a:themeElements>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QA Master PPT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QA Master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QA Master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QA Master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QA Master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QA Master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QA Master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QA Master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QA Master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QA Master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QA Master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QA Master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QA Master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6992</TotalTime>
  <Words>6398</Words>
  <Application>Microsoft Office PowerPoint</Application>
  <PresentationFormat>Widescreen</PresentationFormat>
  <Paragraphs>378</Paragraphs>
  <Slides>51</Slides>
  <Notes>49</Notes>
  <HiddenSlides>0</HiddenSlides>
  <MMClips>0</MMClips>
  <ScaleCrop>false</ScaleCrop>
  <HeadingPairs>
    <vt:vector size="6" baseType="variant">
      <vt:variant>
        <vt:lpstr>Fonts Used</vt:lpstr>
      </vt:variant>
      <vt:variant>
        <vt:i4>6</vt:i4>
      </vt:variant>
      <vt:variant>
        <vt:lpstr>Theme</vt:lpstr>
      </vt:variant>
      <vt:variant>
        <vt:i4>19</vt:i4>
      </vt:variant>
      <vt:variant>
        <vt:lpstr>Slide Titles</vt:lpstr>
      </vt:variant>
      <vt:variant>
        <vt:i4>51</vt:i4>
      </vt:variant>
    </vt:vector>
  </HeadingPairs>
  <TitlesOfParts>
    <vt:vector size="76" baseType="lpstr">
      <vt:lpstr>Arial</vt:lpstr>
      <vt:lpstr>Calibri</vt:lpstr>
      <vt:lpstr>Century Gothic</vt:lpstr>
      <vt:lpstr>Courier New</vt:lpstr>
      <vt:lpstr>Symbol</vt:lpstr>
      <vt:lpstr>Times New Roman</vt:lpstr>
      <vt:lpstr>2_NCQA Master PPT Template</vt:lpstr>
      <vt:lpstr>NCQA Master PPT Template</vt:lpstr>
      <vt:lpstr>1_NCQA Master PPT Template</vt:lpstr>
      <vt:lpstr>3_NCQA Master PPT Template</vt:lpstr>
      <vt:lpstr>5_NCQA Master PPT Template</vt:lpstr>
      <vt:lpstr>7_NCQA Master PPT Template</vt:lpstr>
      <vt:lpstr>8_NCQA Master PPT Template</vt:lpstr>
      <vt:lpstr>9_NCQA Master PPT Template</vt:lpstr>
      <vt:lpstr>14_NCQA Master PPT Template</vt:lpstr>
      <vt:lpstr>15_NCQA Master PPT Template</vt:lpstr>
      <vt:lpstr>18_NCQA Master PPT Template</vt:lpstr>
      <vt:lpstr>19_NCQA Master PPT Template</vt:lpstr>
      <vt:lpstr>27_NCQA Master PPT Template</vt:lpstr>
      <vt:lpstr>28_NCQA Master PPT Template</vt:lpstr>
      <vt:lpstr>31_NCQA Master PPT Template</vt:lpstr>
      <vt:lpstr>32_NCQA Master PPT Template</vt:lpstr>
      <vt:lpstr>33_NCQA Master PPT Template</vt:lpstr>
      <vt:lpstr>36_NCQA Master PPT Template</vt:lpstr>
      <vt:lpstr>40_NCQA Master PPT Template</vt:lpstr>
      <vt:lpstr> SNP Approval Model of Care Training  Elements 1-2 January 12, 2016 3:00 – 4:30pm EST  </vt:lpstr>
      <vt:lpstr>Objectives of Special Needs (SNP)  Model of Care Review</vt:lpstr>
      <vt:lpstr>MOC Elements</vt:lpstr>
      <vt:lpstr>How will NCQA Score the MOC?</vt:lpstr>
      <vt:lpstr>Project Time Line</vt:lpstr>
      <vt:lpstr>Updates for this Review Period</vt:lpstr>
      <vt:lpstr>Keep in Mind</vt:lpstr>
      <vt:lpstr>Sandra Jones </vt:lpstr>
      <vt:lpstr>MOC 1: Description of SNP Population</vt:lpstr>
      <vt:lpstr>MOC 1, Element A: Overall SNP Population</vt:lpstr>
      <vt:lpstr>MOC 1, Element A Example- factor 1</vt:lpstr>
      <vt:lpstr>MOC 1, Element A Example- factor 3</vt:lpstr>
      <vt:lpstr>MOC 1, Element B: Most Vulnerable Beneficiaries</vt:lpstr>
      <vt:lpstr>MOC 1, Element B: Most Vulnerable Beneficiaries Cont’d.</vt:lpstr>
      <vt:lpstr>MOC 1, Element B Example- factor 2 </vt:lpstr>
      <vt:lpstr>MOC 1, Element B Example- factor 4</vt:lpstr>
      <vt:lpstr>Questions</vt:lpstr>
      <vt:lpstr>Nidhi Dalwadi Mehta</vt:lpstr>
      <vt:lpstr> MOC 2, Element A: SNP Staff Structure </vt:lpstr>
      <vt:lpstr>MOC 2, Element A: SNP Staff Structure</vt:lpstr>
      <vt:lpstr>MOC 2, Element A Example- factor 3</vt:lpstr>
      <vt:lpstr>MOC 2, Element A Example- factor 5</vt:lpstr>
      <vt:lpstr>MOC 2, Element A Example- factor 7</vt:lpstr>
      <vt:lpstr> MOC 2, Element B: Health Risk Assessment Tool </vt:lpstr>
      <vt:lpstr> MOC 2: Element B: Health Risk Assessment Tool </vt:lpstr>
      <vt:lpstr>MOC 2, Element B Example- factor 1</vt:lpstr>
      <vt:lpstr>MOC 2, Element B Example- factor 4</vt:lpstr>
      <vt:lpstr> MOC 2, Element C: Individualized Care Plan (ICP) </vt:lpstr>
      <vt:lpstr>MOC 2, Element C: Individualized Care Plan (ICP)</vt:lpstr>
      <vt:lpstr>MOC 2, Element C Example- factor 2</vt:lpstr>
      <vt:lpstr>MOC 2, Element C Example- factor 4 </vt:lpstr>
      <vt:lpstr> MOC 2, Element D: Interdisciplinary Care Team (ICT) </vt:lpstr>
      <vt:lpstr> MOC 2, Element D: Interdisciplinary Care Team (ICT) Cont’d. </vt:lpstr>
      <vt:lpstr>MOC 2, Element D Example- factor 1 </vt:lpstr>
      <vt:lpstr>MOC 2, Element D Example- factor 3</vt:lpstr>
      <vt:lpstr>MOC 2, Element E: Care Transition Protocols</vt:lpstr>
      <vt:lpstr>MOC 2, Element E: Care Transition Protocols Cont’d.</vt:lpstr>
      <vt:lpstr>MOC 2, Element E Example- factor 2</vt:lpstr>
      <vt:lpstr>MOC 2, Element E Example- factor 4</vt:lpstr>
      <vt:lpstr>MOC 2, Element E Example- factor 6</vt:lpstr>
      <vt:lpstr>Questions?</vt:lpstr>
      <vt:lpstr>HPMS Review</vt:lpstr>
      <vt:lpstr>HPMS Review – Contract Management Tab</vt:lpstr>
      <vt:lpstr>HPMS Review – Models of Care</vt:lpstr>
      <vt:lpstr>HPMS Review – Select an MOC to Upload</vt:lpstr>
      <vt:lpstr>HPMS Review – Select MOC File for Upload</vt:lpstr>
      <vt:lpstr>HPMS Review – MOC File Upload Confirmation</vt:lpstr>
      <vt:lpstr>HPMS Review – Submission Renewal</vt:lpstr>
      <vt:lpstr>HPMS Review – MOC Detailed Report</vt:lpstr>
      <vt:lpstr>Training &amp; Education</vt:lpstr>
      <vt:lpstr>CMS Contacts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SNP Approval Model of Care Training  Elements 1-2 January 21, 2014 2:00 – 4:00PM EST</dc:title>
  <dc:creator>Sandra Jones</dc:creator>
  <cp:lastModifiedBy>Sandra Jones</cp:lastModifiedBy>
  <cp:revision>235</cp:revision>
  <cp:lastPrinted>2016-01-11T19:01:13Z</cp:lastPrinted>
  <dcterms:created xsi:type="dcterms:W3CDTF">2014-12-05T21:25:36Z</dcterms:created>
  <dcterms:modified xsi:type="dcterms:W3CDTF">2016-01-11T22:07:57Z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2095029711</vt:i4>
  </property>
  <property fmtid="{D5CDD505-2E9C-101B-9397-08002B2CF9AE}" pid="4" name="_EmailSubject">
    <vt:lpwstr>SNP MOC training - revised slides Elements 1 and 2</vt:lpwstr>
  </property>
  <property fmtid="{D5CDD505-2E9C-101B-9397-08002B2CF9AE}" pid="5" name="_AuthorEmail">
    <vt:lpwstr>Susan.Radke@cms.hhs.gov</vt:lpwstr>
  </property>
  <property fmtid="{D5CDD505-2E9C-101B-9397-08002B2CF9AE}" pid="6" name="_AuthorEmailDisplayName">
    <vt:lpwstr>Radke, Susan S. (CMS/CM)</vt:lpwstr>
  </property>
</Properties>
</file>