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 id="2147483924" r:id="rId2"/>
  </p:sldMasterIdLst>
  <p:notesMasterIdLst>
    <p:notesMasterId r:id="rId21"/>
  </p:notesMasterIdLst>
  <p:handoutMasterIdLst>
    <p:handoutMasterId r:id="rId22"/>
  </p:handoutMasterIdLst>
  <p:sldIdLst>
    <p:sldId id="470" r:id="rId3"/>
    <p:sldId id="488" r:id="rId4"/>
    <p:sldId id="473" r:id="rId5"/>
    <p:sldId id="474" r:id="rId6"/>
    <p:sldId id="482" r:id="rId7"/>
    <p:sldId id="475" r:id="rId8"/>
    <p:sldId id="483" r:id="rId9"/>
    <p:sldId id="476" r:id="rId10"/>
    <p:sldId id="484" r:id="rId11"/>
    <p:sldId id="477" r:id="rId12"/>
    <p:sldId id="494" r:id="rId13"/>
    <p:sldId id="478" r:id="rId14"/>
    <p:sldId id="479" r:id="rId15"/>
    <p:sldId id="480" r:id="rId16"/>
    <p:sldId id="481" r:id="rId17"/>
    <p:sldId id="485" r:id="rId18"/>
    <p:sldId id="493" r:id="rId19"/>
    <p:sldId id="486" r:id="rId20"/>
  </p:sldIdLst>
  <p:sldSz cx="9144000" cy="6858000" type="screen4x3"/>
  <p:notesSz cx="6858000" cy="9144000"/>
  <p:custDataLst>
    <p:tags r:id="rId23"/>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MS" initials="KL" lastIdx="1" clrIdx="0"/>
  <p:cmAuthor id="1" name="Zinnia Ng Harrison" initials="ZH" lastIdx="7" clrIdx="1"/>
  <p:cmAuthor id="2" name="CMS" initials="KEL" lastIdx="1" clrIdx="2"/>
  <p:cmAuthor id="3" name="ZINNIA HARRISON" initials="ZH"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985" autoAdjust="0"/>
    <p:restoredTop sz="86674" autoAdjust="0"/>
  </p:normalViewPr>
  <p:slideViewPr>
    <p:cSldViewPr snapToGrid="0" snapToObjects="1">
      <p:cViewPr varScale="1">
        <p:scale>
          <a:sx n="117" d="100"/>
          <a:sy n="117" d="100"/>
        </p:scale>
        <p:origin x="-2334" y="-102"/>
      </p:cViewPr>
      <p:guideLst>
        <p:guide orient="horz" pos="2160"/>
        <p:guide pos="2880"/>
      </p:guideLst>
    </p:cSldViewPr>
  </p:slideViewPr>
  <p:outlineViewPr>
    <p:cViewPr>
      <p:scale>
        <a:sx n="33" d="100"/>
        <a:sy n="33" d="100"/>
      </p:scale>
      <p:origin x="0" y="174"/>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C2987B-D6E7-4628-AE16-C762266FAD12}" type="datetimeFigureOut">
              <a:rPr lang="en-US" smtClean="0"/>
              <a:pPr/>
              <a:t>04/07/2014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7D06C6-8925-4803-AE4C-4E97BCFCBB68}" type="slidenum">
              <a:rPr lang="en-US" smtClean="0"/>
              <a:pPr/>
              <a:t>‹#›</a:t>
            </a:fld>
            <a:endParaRPr lang="en-US"/>
          </a:p>
        </p:txBody>
      </p:sp>
    </p:spTree>
    <p:extLst>
      <p:ext uri="{BB962C8B-B14F-4D97-AF65-F5344CB8AC3E}">
        <p14:creationId xmlns:p14="http://schemas.microsoft.com/office/powerpoint/2010/main" val="29347253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79AE0738-374A-4512-A020-C44604B89E62}" type="datetime1">
              <a:rPr lang="en-US"/>
              <a:pPr>
                <a:defRPr/>
              </a:pPr>
              <a:t>04/07/2014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1786E76-7794-488E-830D-7A707FEA64E5}" type="slidenum">
              <a:rPr lang="en-US"/>
              <a:pPr>
                <a:defRPr/>
              </a:pPr>
              <a:t>‹#›</a:t>
            </a:fld>
            <a:endParaRPr lang="en-US" dirty="0"/>
          </a:p>
        </p:txBody>
      </p:sp>
    </p:spTree>
    <p:extLst>
      <p:ext uri="{BB962C8B-B14F-4D97-AF65-F5344CB8AC3E}">
        <p14:creationId xmlns:p14="http://schemas.microsoft.com/office/powerpoint/2010/main" val="2208646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Geneva" pitchFamily="-108" charset="-128"/>
        <a:cs typeface="+mn-cs"/>
      </a:defRPr>
    </a:lvl1pPr>
    <a:lvl2pPr marL="457200" algn="l" rtl="0" eaLnBrk="0" fontAlgn="base" hangingPunct="0">
      <a:spcBef>
        <a:spcPct val="30000"/>
      </a:spcBef>
      <a:spcAft>
        <a:spcPct val="0"/>
      </a:spcAft>
      <a:defRPr sz="1200" kern="1200">
        <a:solidFill>
          <a:schemeClr val="tx1"/>
        </a:solidFill>
        <a:latin typeface="+mn-lt"/>
        <a:ea typeface="Geneva" pitchFamily="-108" charset="-128"/>
        <a:cs typeface="+mn-cs"/>
      </a:defRPr>
    </a:lvl2pPr>
    <a:lvl3pPr marL="914400" algn="l" rtl="0" eaLnBrk="0" fontAlgn="base" hangingPunct="0">
      <a:spcBef>
        <a:spcPct val="30000"/>
      </a:spcBef>
      <a:spcAft>
        <a:spcPct val="0"/>
      </a:spcAft>
      <a:defRPr sz="1200" kern="1200">
        <a:solidFill>
          <a:schemeClr val="tx1"/>
        </a:solidFill>
        <a:latin typeface="+mn-lt"/>
        <a:ea typeface="Geneva" pitchFamily="-108" charset="-128"/>
        <a:cs typeface="+mn-cs"/>
      </a:defRPr>
    </a:lvl3pPr>
    <a:lvl4pPr marL="1371600" algn="l" rtl="0" eaLnBrk="0" fontAlgn="base" hangingPunct="0">
      <a:spcBef>
        <a:spcPct val="30000"/>
      </a:spcBef>
      <a:spcAft>
        <a:spcPct val="0"/>
      </a:spcAft>
      <a:defRPr sz="1200" kern="1200">
        <a:solidFill>
          <a:schemeClr val="tx1"/>
        </a:solidFill>
        <a:latin typeface="+mn-lt"/>
        <a:ea typeface="Geneva" pitchFamily="-108" charset="-128"/>
        <a:cs typeface="+mn-cs"/>
      </a:defRPr>
    </a:lvl4pPr>
    <a:lvl5pPr marL="1828800" algn="l" rtl="0" eaLnBrk="0" fontAlgn="base" hangingPunct="0">
      <a:spcBef>
        <a:spcPct val="30000"/>
      </a:spcBef>
      <a:spcAft>
        <a:spcPct val="0"/>
      </a:spcAft>
      <a:defRPr sz="1200" kern="1200">
        <a:solidFill>
          <a:schemeClr val="tx1"/>
        </a:solidFill>
        <a:latin typeface="+mn-lt"/>
        <a:ea typeface="Geneva" pitchFamily="-10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1786E76-7794-488E-830D-7A707FEA64E5}" type="slidenum">
              <a:rPr lang="en-US" smtClean="0"/>
              <a:pPr>
                <a:defRPr/>
              </a:pPr>
              <a:t>2</a:t>
            </a:fld>
            <a:endParaRPr lang="en-US" dirty="0"/>
          </a:p>
        </p:txBody>
      </p:sp>
    </p:spTree>
    <p:extLst>
      <p:ext uri="{BB962C8B-B14F-4D97-AF65-F5344CB8AC3E}">
        <p14:creationId xmlns:p14="http://schemas.microsoft.com/office/powerpoint/2010/main" val="208554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4</a:t>
            </a:fld>
            <a:endParaRPr lang="en-US"/>
          </a:p>
        </p:txBody>
      </p:sp>
    </p:spTree>
    <p:extLst>
      <p:ext uri="{BB962C8B-B14F-4D97-AF65-F5344CB8AC3E}">
        <p14:creationId xmlns:p14="http://schemas.microsoft.com/office/powerpoint/2010/main" val="1034158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6</a:t>
            </a:fld>
            <a:endParaRPr lang="en-US"/>
          </a:p>
        </p:txBody>
      </p:sp>
    </p:spTree>
    <p:extLst>
      <p:ext uri="{BB962C8B-B14F-4D97-AF65-F5344CB8AC3E}">
        <p14:creationId xmlns:p14="http://schemas.microsoft.com/office/powerpoint/2010/main" val="1034158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8</a:t>
            </a:fld>
            <a:endParaRPr lang="en-US"/>
          </a:p>
        </p:txBody>
      </p:sp>
    </p:spTree>
    <p:extLst>
      <p:ext uri="{BB962C8B-B14F-4D97-AF65-F5344CB8AC3E}">
        <p14:creationId xmlns:p14="http://schemas.microsoft.com/office/powerpoint/2010/main" val="1034158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12</a:t>
            </a:fld>
            <a:endParaRPr lang="en-US"/>
          </a:p>
        </p:txBody>
      </p:sp>
    </p:spTree>
    <p:extLst>
      <p:ext uri="{BB962C8B-B14F-4D97-AF65-F5344CB8AC3E}">
        <p14:creationId xmlns:p14="http://schemas.microsoft.com/office/powerpoint/2010/main" val="1034158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13</a:t>
            </a:fld>
            <a:endParaRPr lang="en-US"/>
          </a:p>
        </p:txBody>
      </p:sp>
    </p:spTree>
    <p:extLst>
      <p:ext uri="{BB962C8B-B14F-4D97-AF65-F5344CB8AC3E}">
        <p14:creationId xmlns:p14="http://schemas.microsoft.com/office/powerpoint/2010/main" val="1034158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2993E3-0F82-4110-B029-63B7899F3327}" type="slidenum">
              <a:rPr lang="en-US" smtClean="0"/>
              <a:t>14</a:t>
            </a:fld>
            <a:endParaRPr lang="en-US"/>
          </a:p>
        </p:txBody>
      </p:sp>
    </p:spTree>
    <p:extLst>
      <p:ext uri="{BB962C8B-B14F-4D97-AF65-F5344CB8AC3E}">
        <p14:creationId xmlns:p14="http://schemas.microsoft.com/office/powerpoint/2010/main" val="1034158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D929F50-677F-49C3-A2CA-FED02F59BBE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9F72C0E-5ED3-488F-99EB-840F240BAD9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A78F5EA-1DEF-4E30-BAE5-D2F2FD0ADBA5}"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960" y="2438400"/>
            <a:ext cx="5623560" cy="44958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5770262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 y="2668067"/>
            <a:ext cx="5867401" cy="421149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10"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 y="2668067"/>
            <a:ext cx="5867401" cy="4211490"/>
          </a:xfrm>
          <a:prstGeom prst="rect">
            <a:avLst/>
          </a:prstGeom>
          <a:noFill/>
          <a:ln w="9525">
            <a:noFill/>
            <a:miter lim="800000"/>
            <a:headEnd/>
            <a:tailEnd/>
          </a:ln>
          <a:effectLst/>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srsplayingcardlore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p:spPr>
      </p:pic>
      <p:sp>
        <p:nvSpPr>
          <p:cNvPr id="7" name="Title 8"/>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r>
              <a:rPr lang="en-US" sz="2400" b="0" i="1" dirty="0" smtClean="0">
                <a:solidFill>
                  <a:srgbClr val="084A9C"/>
                </a:solidFill>
              </a:rPr>
              <a:t>Date</a:t>
            </a:r>
            <a:endParaRPr lang="en-US" sz="2800" b="0" i="1" dirty="0" smtClean="0">
              <a:solidFill>
                <a:srgbClr val="084A9C"/>
              </a:solidFill>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84189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49530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66451719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tech.jpg"/>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80065"/>
            <a:ext cx="6807107" cy="4477935"/>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10721224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69" y="2963450"/>
            <a:ext cx="56148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19420828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a:p>
            <a:pPr algn="l"/>
            <a:endParaRPr lang="en-US" sz="2800" b="0" i="1" dirty="0" smtClean="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253854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649506" y="1992313"/>
            <a:ext cx="5943600" cy="26733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smtClean="0"/>
              <a:t>Click to edit Master title style</a:t>
            </a:r>
            <a:endParaRPr lang="en-US" dirty="0"/>
          </a:p>
        </p:txBody>
      </p:sp>
      <p:sp>
        <p:nvSpPr>
          <p:cNvPr id="8" name="TextBox 7"/>
          <p:cNvSpPr txBox="1"/>
          <p:nvPr/>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spTree>
    <p:extLst>
      <p:ext uri="{BB962C8B-B14F-4D97-AF65-F5344CB8AC3E}">
        <p14:creationId xmlns:p14="http://schemas.microsoft.com/office/powerpoint/2010/main" val="326471296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smtClean="0"/>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smtClean="0">
                <a:solidFill>
                  <a:srgbClr val="084A9C"/>
                </a:solidFill>
              </a:rPr>
              <a:t>Subtitle</a:t>
            </a:r>
          </a:p>
          <a:p>
            <a:pPr algn="l"/>
            <a:endParaRPr lang="en-US" sz="2800" b="0" i="1" dirty="0" smtClean="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smtClean="0">
                <a:solidFill>
                  <a:srgbClr val="084A9C"/>
                </a:solidFill>
              </a:rPr>
              <a:t>Presenter/Date</a:t>
            </a:r>
            <a:endParaRPr lang="en-US" sz="2800" b="0" i="1" dirty="0" smtClean="0">
              <a:solidFill>
                <a:srgbClr val="084A9C"/>
              </a:solidFill>
            </a:endParaRP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329036277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EB7358-4C39-4A63-898B-054E67F5DCA5}" type="datetimeFigureOut">
              <a:rPr lang="en-US" smtClean="0"/>
              <a:t>04/07/2014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BC27E1D-03A9-4451-94CD-017B7319CDDB}" type="slidenum">
              <a:rPr lang="en-US" smtClean="0"/>
              <a:t>‹#›</a:t>
            </a:fld>
            <a:endParaRPr lang="en-US"/>
          </a:p>
        </p:txBody>
      </p:sp>
    </p:spTree>
    <p:extLst>
      <p:ext uri="{BB962C8B-B14F-4D97-AF65-F5344CB8AC3E}">
        <p14:creationId xmlns:p14="http://schemas.microsoft.com/office/powerpoint/2010/main" val="3326008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70166D0-2DC6-41D0-A604-C4B3D3B51D7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B28FFCD-6107-4AF9-A734-4F539CA19C6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F6E911D-5B66-4951-ABEC-371C8269292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196ED3A1-0EF3-4880-B097-9A0C79C1DE3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6FB6658-F468-4028-9D61-04D8DDEFAC5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55DD046-C13D-4DBF-ACCD-AF3E15A1288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2A4578AE-F056-4008-983F-333DBF602452}"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Enter Slide Title Here</a:t>
            </a:r>
          </a:p>
        </p:txBody>
      </p:sp>
      <p:sp>
        <p:nvSpPr>
          <p:cNvPr id="2051" name="Text Placeholder 2"/>
          <p:cNvSpPr>
            <a:spLocks noGrp="1"/>
          </p:cNvSpPr>
          <p:nvPr>
            <p:ph type="body" idx="1"/>
          </p:nvPr>
        </p:nvSpPr>
        <p:spPr bwMode="auto">
          <a:xfrm>
            <a:off x="1627188" y="1992313"/>
            <a:ext cx="6037262" cy="2673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Enter bullet</a:t>
            </a:r>
          </a:p>
          <a:p>
            <a:pPr lvl="0"/>
            <a:r>
              <a:rPr lang="en-US" smtClean="0"/>
              <a:t>Enter bullet</a:t>
            </a:r>
          </a:p>
          <a:p>
            <a:pPr lvl="1"/>
            <a:r>
              <a:rPr lang="en-US" smtClean="0"/>
              <a:t>Second level</a:t>
            </a:r>
          </a:p>
          <a:p>
            <a:pPr lvl="2"/>
            <a:r>
              <a:rPr lang="en-US" smtClean="0"/>
              <a:t>Third level</a:t>
            </a:r>
          </a:p>
          <a:p>
            <a:pPr lvl="3"/>
            <a:r>
              <a:rPr lang="en-US" smtClean="0"/>
              <a:t>Fourth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08" charset="0"/>
              </a:defRPr>
            </a:lvl1pPr>
          </a:lstStyle>
          <a:p>
            <a:pPr>
              <a:defRPr/>
            </a:pP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08" charset="0"/>
              </a:defRPr>
            </a:lvl1pPr>
          </a:lstStyle>
          <a:p>
            <a:pPr>
              <a:defRPr/>
            </a:pPr>
            <a:fld id="{737C3FDB-6140-4C97-B556-BD83328877B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13" r:id="rId1"/>
    <p:sldLayoutId id="214748392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Lst>
  <p:hf hdr="0" ftr="0" dt="0"/>
  <p:txStyles>
    <p:titleStyle>
      <a:lvl1pPr algn="l" defTabSz="457200" rtl="0" eaLnBrk="0" fontAlgn="base" hangingPunct="0">
        <a:spcBef>
          <a:spcPct val="0"/>
        </a:spcBef>
        <a:spcAft>
          <a:spcPct val="0"/>
        </a:spcAft>
        <a:defRPr sz="2800" b="1" kern="1200">
          <a:solidFill>
            <a:schemeClr val="bg1"/>
          </a:solidFill>
          <a:latin typeface="Myriad Pro"/>
          <a:ea typeface="ＭＳ Ｐゴシック" charset="-128"/>
          <a:cs typeface="ＭＳ Ｐゴシック" charset="-128"/>
        </a:defRPr>
      </a:lvl1pPr>
      <a:lvl2pPr algn="l" defTabSz="457200" rtl="0" eaLnBrk="0" fontAlgn="base" hangingPunct="0">
        <a:spcBef>
          <a:spcPct val="0"/>
        </a:spcBef>
        <a:spcAft>
          <a:spcPct val="0"/>
        </a:spcAft>
        <a:defRPr sz="2800" b="1">
          <a:solidFill>
            <a:schemeClr val="bg1"/>
          </a:solidFill>
          <a:latin typeface="Myriad Pro" charset="0"/>
          <a:ea typeface="ＭＳ Ｐゴシック" charset="-128"/>
          <a:cs typeface="ＭＳ Ｐゴシック" charset="-128"/>
        </a:defRPr>
      </a:lvl2pPr>
      <a:lvl3pPr algn="l" defTabSz="457200" rtl="0" eaLnBrk="0" fontAlgn="base" hangingPunct="0">
        <a:spcBef>
          <a:spcPct val="0"/>
        </a:spcBef>
        <a:spcAft>
          <a:spcPct val="0"/>
        </a:spcAft>
        <a:defRPr sz="2800" b="1">
          <a:solidFill>
            <a:schemeClr val="bg1"/>
          </a:solidFill>
          <a:latin typeface="Myriad Pro" charset="0"/>
          <a:ea typeface="ＭＳ Ｐゴシック" charset="-128"/>
          <a:cs typeface="ＭＳ Ｐゴシック" charset="-128"/>
        </a:defRPr>
      </a:lvl3pPr>
      <a:lvl4pPr algn="l" defTabSz="457200" rtl="0" eaLnBrk="0" fontAlgn="base" hangingPunct="0">
        <a:spcBef>
          <a:spcPct val="0"/>
        </a:spcBef>
        <a:spcAft>
          <a:spcPct val="0"/>
        </a:spcAft>
        <a:defRPr sz="2800" b="1">
          <a:solidFill>
            <a:schemeClr val="bg1"/>
          </a:solidFill>
          <a:latin typeface="Myriad Pro" charset="0"/>
          <a:ea typeface="ＭＳ Ｐゴシック" charset="-128"/>
          <a:cs typeface="ＭＳ Ｐゴシック" charset="-128"/>
        </a:defRPr>
      </a:lvl4pPr>
      <a:lvl5pPr algn="l" defTabSz="457200" rtl="0" eaLnBrk="0" fontAlgn="base" hangingPunct="0">
        <a:spcBef>
          <a:spcPct val="0"/>
        </a:spcBef>
        <a:spcAft>
          <a:spcPct val="0"/>
        </a:spcAft>
        <a:defRPr sz="2800" b="1">
          <a:solidFill>
            <a:schemeClr val="bg1"/>
          </a:solidFill>
          <a:latin typeface="Myriad Pro" charset="0"/>
          <a:ea typeface="ＭＳ Ｐゴシック" charset="-128"/>
          <a:cs typeface="ＭＳ Ｐゴシック" charset="-128"/>
        </a:defRPr>
      </a:lvl5pPr>
      <a:lvl6pPr marL="457200" algn="ctr" defTabSz="457200" rtl="0" fontAlgn="base">
        <a:spcBef>
          <a:spcPct val="0"/>
        </a:spcBef>
        <a:spcAft>
          <a:spcPct val="0"/>
        </a:spcAft>
        <a:defRPr sz="2800" b="1">
          <a:solidFill>
            <a:schemeClr val="bg1"/>
          </a:solidFill>
          <a:latin typeface="Myriad Pro" charset="0"/>
          <a:ea typeface="ＭＳ Ｐゴシック" charset="-128"/>
          <a:cs typeface="ＭＳ Ｐゴシック" charset="-128"/>
        </a:defRPr>
      </a:lvl6pPr>
      <a:lvl7pPr marL="914400" algn="ctr" defTabSz="457200" rtl="0" fontAlgn="base">
        <a:spcBef>
          <a:spcPct val="0"/>
        </a:spcBef>
        <a:spcAft>
          <a:spcPct val="0"/>
        </a:spcAft>
        <a:defRPr sz="2800" b="1">
          <a:solidFill>
            <a:schemeClr val="bg1"/>
          </a:solidFill>
          <a:latin typeface="Myriad Pro" charset="0"/>
          <a:ea typeface="ＭＳ Ｐゴシック" charset="-128"/>
          <a:cs typeface="ＭＳ Ｐゴシック" charset="-128"/>
        </a:defRPr>
      </a:lvl7pPr>
      <a:lvl8pPr marL="1371600" algn="ctr" defTabSz="457200" rtl="0" fontAlgn="base">
        <a:spcBef>
          <a:spcPct val="0"/>
        </a:spcBef>
        <a:spcAft>
          <a:spcPct val="0"/>
        </a:spcAft>
        <a:defRPr sz="2800" b="1">
          <a:solidFill>
            <a:schemeClr val="bg1"/>
          </a:solidFill>
          <a:latin typeface="Myriad Pro" charset="0"/>
          <a:ea typeface="ＭＳ Ｐゴシック" charset="-128"/>
          <a:cs typeface="ＭＳ Ｐゴシック" charset="-128"/>
        </a:defRPr>
      </a:lvl8pPr>
      <a:lvl9pPr marL="1828800" algn="ctr" defTabSz="457200" rtl="0" fontAlgn="base">
        <a:spcBef>
          <a:spcPct val="0"/>
        </a:spcBef>
        <a:spcAft>
          <a:spcPct val="0"/>
        </a:spcAft>
        <a:defRPr sz="2800" b="1">
          <a:solidFill>
            <a:schemeClr val="bg1"/>
          </a:solidFill>
          <a:latin typeface="Myriad Pro"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ts val="600"/>
        </a:spcAft>
        <a:buFont typeface="Arial" charset="0"/>
        <a:buChar char="•"/>
        <a:defRPr sz="2400" kern="1200">
          <a:solidFill>
            <a:schemeClr val="tx2"/>
          </a:solidFill>
          <a:latin typeface="Myriad Pro"/>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000" kern="1200">
          <a:solidFill>
            <a:schemeClr val="tx2"/>
          </a:solidFill>
          <a:latin typeface="Myriad Pro"/>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kern="1200">
          <a:solidFill>
            <a:schemeClr val="tx2"/>
          </a:solidFill>
          <a:latin typeface="Myriad Pro"/>
          <a:ea typeface="Geneva" pitchFamily="-108" charset="-128"/>
          <a:cs typeface="Geneva" pitchFamily="-108" charset="-128"/>
        </a:defRPr>
      </a:lvl3pPr>
      <a:lvl4pPr marL="1600200" indent="-228600" algn="l" defTabSz="457200" rtl="0" eaLnBrk="0" fontAlgn="base" hangingPunct="0">
        <a:spcBef>
          <a:spcPct val="20000"/>
        </a:spcBef>
        <a:spcAft>
          <a:spcPct val="0"/>
        </a:spcAft>
        <a:buFont typeface="Arial" charset="0"/>
        <a:buChar char="–"/>
        <a:defRPr sz="1600" kern="1200">
          <a:solidFill>
            <a:schemeClr val="tx2"/>
          </a:solidFill>
          <a:latin typeface="Myriad Pro"/>
          <a:ea typeface="Geneva" pitchFamily="-108"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Geneva" pitchFamily="-10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smtClean="0"/>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fld id="{737C3FDB-6140-4C97-B556-BD83328877B6}"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 id="2147483939" r:id="rId13"/>
  </p:sldLayoutIdLst>
  <p:timing>
    <p:tnLst>
      <p:par>
        <p:cTn id="1" dur="indefinite" restart="never" nodeType="tmRoot"/>
      </p:par>
    </p:tnLst>
  </p:timing>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hyperlink" Target="mailto:PARTDPOLICY@cms.hhs.gov" TargetMode="Externa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cs typeface="Arial" charset="0"/>
              </a:rPr>
              <a:t>Part D and Hospice</a:t>
            </a:r>
            <a:endParaRPr lang="en-US" dirty="0"/>
          </a:p>
        </p:txBody>
      </p:sp>
      <p:sp>
        <p:nvSpPr>
          <p:cNvPr id="3" name="Text Placeholder 2"/>
          <p:cNvSpPr>
            <a:spLocks noGrp="1"/>
          </p:cNvSpPr>
          <p:nvPr>
            <p:ph type="body" sz="quarter" idx="10"/>
          </p:nvPr>
        </p:nvSpPr>
        <p:spPr/>
        <p:txBody>
          <a:bodyPr/>
          <a:lstStyle/>
          <a:p>
            <a:r>
              <a:rPr lang="en-US" dirty="0" smtClean="0">
                <a:solidFill>
                  <a:schemeClr val="tx1"/>
                </a:solidFill>
              </a:rPr>
              <a:t>Deborah Larwood, D.M.</a:t>
            </a:r>
          </a:p>
          <a:p>
            <a:r>
              <a:rPr lang="en-US" dirty="0" smtClean="0">
                <a:solidFill>
                  <a:schemeClr val="tx1"/>
                </a:solidFill>
              </a:rPr>
              <a:t>Technical Advisor</a:t>
            </a:r>
            <a:endParaRPr lang="en-US" dirty="0">
              <a:solidFill>
                <a:schemeClr val="tx1"/>
              </a:solidFill>
            </a:endParaRPr>
          </a:p>
        </p:txBody>
      </p:sp>
      <p:sp>
        <p:nvSpPr>
          <p:cNvPr id="4" name="Text Placeholder 3"/>
          <p:cNvSpPr>
            <a:spLocks noGrp="1"/>
          </p:cNvSpPr>
          <p:nvPr>
            <p:ph type="body" sz="quarter" idx="11"/>
          </p:nvPr>
        </p:nvSpPr>
        <p:spPr>
          <a:xfrm>
            <a:off x="5562600" y="5004916"/>
            <a:ext cx="3276600" cy="963804"/>
          </a:xfrm>
        </p:spPr>
        <p:txBody>
          <a:bodyPr/>
          <a:lstStyle/>
          <a:p>
            <a:r>
              <a:rPr lang="en-US" dirty="0" smtClean="0">
                <a:solidFill>
                  <a:schemeClr val="tx1"/>
                </a:solidFill>
              </a:rPr>
              <a:t>Medicare Drug Benefit and C&amp;D Data Group</a:t>
            </a:r>
            <a:endParaRPr lang="en-US" dirty="0">
              <a:solidFill>
                <a:schemeClr val="tx1"/>
              </a:solidFill>
            </a:endParaRPr>
          </a:p>
        </p:txBody>
      </p:sp>
    </p:spTree>
    <p:extLst>
      <p:ext uri="{BB962C8B-B14F-4D97-AF65-F5344CB8AC3E}">
        <p14:creationId xmlns:p14="http://schemas.microsoft.com/office/powerpoint/2010/main" val="2576058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652387"/>
          </a:xfrm>
        </p:spPr>
        <p:txBody>
          <a:bodyPr>
            <a:normAutofit/>
          </a:bodyPr>
          <a:lstStyle/>
          <a:p>
            <a:r>
              <a:rPr lang="en-US" dirty="0"/>
              <a:t>When a coverage determination is requested, the sponsor should contact the prescriber or the hospice and accept a verbal or written explanation of why the drug is unrelated.  </a:t>
            </a:r>
            <a:endParaRPr lang="en-US" dirty="0" smtClean="0"/>
          </a:p>
          <a:p>
            <a:endParaRPr lang="en-US" sz="1000" dirty="0"/>
          </a:p>
          <a:p>
            <a:r>
              <a:rPr lang="en-US" dirty="0"/>
              <a:t>There will be no dispute resolution process in 2014, so the PA documentation will support coverage of the drug under Part D</a:t>
            </a:r>
            <a:r>
              <a:rPr lang="en-US" dirty="0" smtClean="0"/>
              <a:t>.</a:t>
            </a:r>
          </a:p>
          <a:p>
            <a:endParaRPr lang="en-US" sz="1000" dirty="0"/>
          </a:p>
        </p:txBody>
      </p:sp>
      <p:sp>
        <p:nvSpPr>
          <p:cNvPr id="3" name="Title 2"/>
          <p:cNvSpPr>
            <a:spLocks noGrp="1"/>
          </p:cNvSpPr>
          <p:nvPr>
            <p:ph type="title"/>
          </p:nvPr>
        </p:nvSpPr>
        <p:spPr/>
        <p:txBody>
          <a:bodyPr/>
          <a:lstStyle/>
          <a:p>
            <a:r>
              <a:rPr lang="en-US" dirty="0"/>
              <a:t>Part D Prior Authorization </a:t>
            </a:r>
            <a:r>
              <a:rPr lang="en-US" dirty="0" smtClean="0"/>
              <a:t>Process</a:t>
            </a:r>
            <a:br>
              <a:rPr lang="en-US" dirty="0" smtClean="0"/>
            </a:br>
            <a:r>
              <a:rPr lang="en-US" sz="1400" dirty="0" smtClean="0"/>
              <a:t>(cont.)</a:t>
            </a:r>
            <a:endParaRPr lang="en-US" sz="1400" dirty="0"/>
          </a:p>
        </p:txBody>
      </p:sp>
    </p:spTree>
    <p:extLst>
      <p:ext uri="{BB962C8B-B14F-4D97-AF65-F5344CB8AC3E}">
        <p14:creationId xmlns:p14="http://schemas.microsoft.com/office/powerpoint/2010/main" val="3793513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This policy does not affect beneficiary appeal rights. Beneficiaries retain the right to appeal Part A coverage decisions through the Medicare fee-for-service process and Part D coverage decisions through the Part D appeals process.</a:t>
            </a:r>
          </a:p>
          <a:p>
            <a:endParaRPr lang="en-US" dirty="0"/>
          </a:p>
        </p:txBody>
      </p:sp>
      <p:sp>
        <p:nvSpPr>
          <p:cNvPr id="3" name="Title 2"/>
          <p:cNvSpPr>
            <a:spLocks noGrp="1"/>
          </p:cNvSpPr>
          <p:nvPr>
            <p:ph type="title"/>
          </p:nvPr>
        </p:nvSpPr>
        <p:spPr/>
        <p:txBody>
          <a:bodyPr/>
          <a:lstStyle/>
          <a:p>
            <a:r>
              <a:rPr lang="en-US" dirty="0"/>
              <a:t>Part D Prior Authorization Process</a:t>
            </a:r>
            <a:br>
              <a:rPr lang="en-US" dirty="0"/>
            </a:br>
            <a:r>
              <a:rPr lang="en-US" sz="1400" dirty="0"/>
              <a:t>(cont.)</a:t>
            </a:r>
            <a:endParaRPr lang="en-US" dirty="0"/>
          </a:p>
        </p:txBody>
      </p:sp>
    </p:spTree>
    <p:extLst>
      <p:ext uri="{BB962C8B-B14F-4D97-AF65-F5344CB8AC3E}">
        <p14:creationId xmlns:p14="http://schemas.microsoft.com/office/powerpoint/2010/main" val="2441810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lvl="0"/>
            <a:r>
              <a:rPr lang="en-US" dirty="0"/>
              <a:t>If the sponsor has paid for drugs after the hospice election, but before receiving notification, the sponsor should contact the prescriber </a:t>
            </a:r>
            <a:r>
              <a:rPr lang="en-US" dirty="0" smtClean="0"/>
              <a:t>or </a:t>
            </a:r>
            <a:r>
              <a:rPr lang="en-US" dirty="0"/>
              <a:t>hospice for a retrospective determination of payment responsibility for the drugs.  </a:t>
            </a:r>
            <a:endParaRPr lang="en-US" dirty="0" smtClean="0"/>
          </a:p>
          <a:p>
            <a:pPr marL="0" lvl="0" indent="0">
              <a:buNone/>
            </a:pPr>
            <a:endParaRPr lang="en-US" dirty="0" smtClean="0"/>
          </a:p>
          <a:p>
            <a:r>
              <a:rPr lang="en-US" dirty="0" smtClean="0"/>
              <a:t>When </a:t>
            </a:r>
            <a:r>
              <a:rPr lang="en-US" dirty="0"/>
              <a:t>a drug is determined to be the hospice’s (or beneficiary’s) responsibility, the sponsor should negotiate directly with the responsible party to recover payment.</a:t>
            </a:r>
          </a:p>
          <a:p>
            <a:pPr marL="0" indent="0">
              <a:buNone/>
            </a:pPr>
            <a:endParaRPr lang="en-US" sz="2000" dirty="0" smtClean="0"/>
          </a:p>
          <a:p>
            <a:pPr marL="0" indent="0">
              <a:buNone/>
            </a:pPr>
            <a:endParaRPr lang="en-US" sz="1800" dirty="0" smtClean="0"/>
          </a:p>
        </p:txBody>
      </p:sp>
      <p:sp>
        <p:nvSpPr>
          <p:cNvPr id="2" name="Title 1"/>
          <p:cNvSpPr>
            <a:spLocks noGrp="1"/>
          </p:cNvSpPr>
          <p:nvPr>
            <p:ph type="title"/>
          </p:nvPr>
        </p:nvSpPr>
        <p:spPr/>
        <p:txBody>
          <a:bodyPr/>
          <a:lstStyle/>
          <a:p>
            <a:r>
              <a:rPr lang="en-US" dirty="0" smtClean="0"/>
              <a:t>Retrospective Payment Recovery</a:t>
            </a:r>
            <a:endParaRPr lang="en-US" dirty="0"/>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12</a:t>
            </a:fld>
            <a:endParaRPr lang="en-US" dirty="0"/>
          </a:p>
        </p:txBody>
      </p:sp>
    </p:spTree>
    <p:extLst>
      <p:ext uri="{BB962C8B-B14F-4D97-AF65-F5344CB8AC3E}">
        <p14:creationId xmlns:p14="http://schemas.microsoft.com/office/powerpoint/2010/main" val="3966930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sz="2800" dirty="0" smtClean="0"/>
              <a:t>Hospice </a:t>
            </a:r>
            <a:r>
              <a:rPr lang="en-US" sz="2800" dirty="0"/>
              <a:t>pharmacies can identify a beneficiary’s Part D plan by submitting a standard electronic eligibility </a:t>
            </a:r>
            <a:r>
              <a:rPr lang="en-US" sz="2800" dirty="0" smtClean="0"/>
              <a:t>query </a:t>
            </a:r>
            <a:r>
              <a:rPr lang="en-US" sz="2800" dirty="0"/>
              <a:t>(E1) </a:t>
            </a:r>
            <a:r>
              <a:rPr lang="en-US" sz="2800" dirty="0" smtClean="0"/>
              <a:t>to </a:t>
            </a:r>
            <a:r>
              <a:rPr lang="en-US" sz="2800" dirty="0"/>
              <a:t>the CMS Transaction Facilitator.  </a:t>
            </a:r>
            <a:endParaRPr lang="en-US" sz="2800" dirty="0" smtClean="0"/>
          </a:p>
          <a:p>
            <a:pPr lvl="1"/>
            <a:r>
              <a:rPr lang="en-US" sz="2600" dirty="0" smtClean="0"/>
              <a:t>The </a:t>
            </a:r>
            <a:r>
              <a:rPr lang="en-US" sz="2600" dirty="0"/>
              <a:t>query response identifies the plan sponsor and provides the sponsor’s online billing information, as well as the pharmacy help desk telephone number.  </a:t>
            </a:r>
            <a:endParaRPr lang="en-US" sz="2600" dirty="0" smtClean="0"/>
          </a:p>
          <a:p>
            <a:pPr lvl="1"/>
            <a:r>
              <a:rPr lang="en-US" sz="2600" dirty="0" smtClean="0"/>
              <a:t>The </a:t>
            </a:r>
            <a:r>
              <a:rPr lang="en-US" sz="2600" dirty="0"/>
              <a:t>hospice </a:t>
            </a:r>
            <a:r>
              <a:rPr lang="en-US" sz="2600" dirty="0" smtClean="0"/>
              <a:t>can </a:t>
            </a:r>
            <a:r>
              <a:rPr lang="en-US" sz="2600" dirty="0"/>
              <a:t>initiate communication or fulfill a PA through the sponsor’s 24-hour pharmacy help desk</a:t>
            </a:r>
            <a:r>
              <a:rPr lang="en-US" sz="2600" dirty="0" smtClean="0"/>
              <a:t>.</a:t>
            </a:r>
            <a:endParaRPr lang="en-US" sz="2600" dirty="0"/>
          </a:p>
          <a:p>
            <a:endParaRPr lang="en-US" sz="1200" dirty="0" smtClean="0"/>
          </a:p>
          <a:p>
            <a:r>
              <a:rPr lang="en-US" sz="2800" dirty="0"/>
              <a:t>To facilitate </a:t>
            </a:r>
            <a:r>
              <a:rPr lang="en-US" sz="2800" dirty="0" smtClean="0"/>
              <a:t>sponsor communication </a:t>
            </a:r>
            <a:r>
              <a:rPr lang="en-US" sz="2800" dirty="0"/>
              <a:t>with hospices, CMS will be making hospice contact information available to all sponsors through HPMS.</a:t>
            </a:r>
          </a:p>
          <a:p>
            <a:pPr marL="0" indent="0">
              <a:buNone/>
            </a:pPr>
            <a:endParaRPr lang="en-US" sz="1200" dirty="0" smtClean="0"/>
          </a:p>
        </p:txBody>
      </p:sp>
      <p:sp>
        <p:nvSpPr>
          <p:cNvPr id="2" name="Title 1"/>
          <p:cNvSpPr>
            <a:spLocks noGrp="1"/>
          </p:cNvSpPr>
          <p:nvPr>
            <p:ph type="title"/>
          </p:nvPr>
        </p:nvSpPr>
        <p:spPr/>
        <p:txBody>
          <a:bodyPr/>
          <a:lstStyle/>
          <a:p>
            <a:r>
              <a:rPr lang="en-US" dirty="0" smtClean="0"/>
              <a:t>Communication</a:t>
            </a:r>
            <a:r>
              <a:rPr lang="en-US" dirty="0"/>
              <a:t>	</a:t>
            </a:r>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13</a:t>
            </a:fld>
            <a:endParaRPr lang="en-US" dirty="0"/>
          </a:p>
        </p:txBody>
      </p:sp>
    </p:spTree>
    <p:extLst>
      <p:ext uri="{BB962C8B-B14F-4D97-AF65-F5344CB8AC3E}">
        <p14:creationId xmlns:p14="http://schemas.microsoft.com/office/powerpoint/2010/main" val="3151352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The </a:t>
            </a:r>
            <a:r>
              <a:rPr lang="en-US" dirty="0"/>
              <a:t>2014 policy will be effective May 1, </a:t>
            </a:r>
            <a:r>
              <a:rPr lang="en-US" dirty="0" smtClean="0"/>
              <a:t>2014.</a:t>
            </a:r>
          </a:p>
          <a:p>
            <a:endParaRPr lang="en-US" dirty="0" smtClean="0"/>
          </a:p>
          <a:p>
            <a:r>
              <a:rPr lang="en-US" dirty="0" smtClean="0"/>
              <a:t>Because previous Part D guidance </a:t>
            </a:r>
            <a:r>
              <a:rPr lang="en-US" dirty="0"/>
              <a:t>was ambiguous and there were no objective criteria for sponsors to use in making Part A vs. </a:t>
            </a:r>
            <a:r>
              <a:rPr lang="en-US" dirty="0" smtClean="0"/>
              <a:t>Part D </a:t>
            </a:r>
            <a:r>
              <a:rPr lang="en-US" dirty="0"/>
              <a:t>coverage </a:t>
            </a:r>
            <a:r>
              <a:rPr lang="en-US" dirty="0" smtClean="0"/>
              <a:t>and payment decisions</a:t>
            </a:r>
            <a:r>
              <a:rPr lang="en-US" dirty="0"/>
              <a:t>, the policy will be applied </a:t>
            </a:r>
            <a:r>
              <a:rPr lang="en-US" dirty="0" smtClean="0"/>
              <a:t>prospectively.</a:t>
            </a:r>
          </a:p>
          <a:p>
            <a:pPr marL="0" indent="0">
              <a:buNone/>
            </a:pPr>
            <a:endParaRPr lang="en-US" sz="2800" dirty="0"/>
          </a:p>
        </p:txBody>
      </p:sp>
      <p:sp>
        <p:nvSpPr>
          <p:cNvPr id="2" name="Title 1"/>
          <p:cNvSpPr>
            <a:spLocks noGrp="1"/>
          </p:cNvSpPr>
          <p:nvPr>
            <p:ph type="title"/>
          </p:nvPr>
        </p:nvSpPr>
        <p:spPr/>
        <p:txBody>
          <a:bodyPr/>
          <a:lstStyle/>
          <a:p>
            <a:r>
              <a:rPr lang="en-US" dirty="0" smtClean="0"/>
              <a:t>Effective Date</a:t>
            </a:r>
            <a:r>
              <a:rPr lang="en-US" dirty="0"/>
              <a:t>	</a:t>
            </a:r>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14</a:t>
            </a:fld>
            <a:endParaRPr lang="en-US" dirty="0"/>
          </a:p>
        </p:txBody>
      </p:sp>
    </p:spTree>
    <p:extLst>
      <p:ext uri="{BB962C8B-B14F-4D97-AF65-F5344CB8AC3E}">
        <p14:creationId xmlns:p14="http://schemas.microsoft.com/office/powerpoint/2010/main" val="3892534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In 2014, Part D sponsors should accept the prescriber’s or hospice’s explanation of why the drug prescribed is unrelated and thus may be covered under Part D.  This is CMS’ expectation; it is not an enforceable requirement.</a:t>
            </a:r>
          </a:p>
          <a:p>
            <a:endParaRPr lang="en-US" dirty="0"/>
          </a:p>
        </p:txBody>
      </p:sp>
      <p:sp>
        <p:nvSpPr>
          <p:cNvPr id="2" name="Title 1"/>
          <p:cNvSpPr>
            <a:spLocks noGrp="1"/>
          </p:cNvSpPr>
          <p:nvPr>
            <p:ph type="title"/>
          </p:nvPr>
        </p:nvSpPr>
        <p:spPr/>
        <p:txBody>
          <a:bodyPr/>
          <a:lstStyle/>
          <a:p>
            <a:r>
              <a:rPr lang="en-US" dirty="0" smtClean="0"/>
              <a:t>A Part D sponsor may refuse to pay</a:t>
            </a:r>
            <a:endParaRPr lang="en-US" dirty="0"/>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15</a:t>
            </a:fld>
            <a:endParaRPr lang="en-US" dirty="0"/>
          </a:p>
        </p:txBody>
      </p:sp>
    </p:spTree>
    <p:extLst>
      <p:ext uri="{BB962C8B-B14F-4D97-AF65-F5344CB8AC3E}">
        <p14:creationId xmlns:p14="http://schemas.microsoft.com/office/powerpoint/2010/main" val="37645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600" dirty="0"/>
              <a:t>There are legitimate reasons for a sponsor’s refusal to pay for a drug, such as:</a:t>
            </a:r>
          </a:p>
          <a:p>
            <a:pPr lvl="1"/>
            <a:r>
              <a:rPr lang="en-US" sz="3200" dirty="0"/>
              <a:t>The hospice PA requirements are not met- the explanation provided indicates only why the drug was prescribed, but not that it is unrelated or states only that the drug is unrelated and not why</a:t>
            </a:r>
            <a:r>
              <a:rPr lang="en-US" dirty="0"/>
              <a:t>;</a:t>
            </a:r>
          </a:p>
          <a:p>
            <a:endParaRPr lang="en-US" dirty="0"/>
          </a:p>
        </p:txBody>
      </p:sp>
      <p:sp>
        <p:nvSpPr>
          <p:cNvPr id="3" name="Title 2"/>
          <p:cNvSpPr>
            <a:spLocks noGrp="1"/>
          </p:cNvSpPr>
          <p:nvPr>
            <p:ph type="title"/>
          </p:nvPr>
        </p:nvSpPr>
        <p:spPr/>
        <p:txBody>
          <a:bodyPr/>
          <a:lstStyle/>
          <a:p>
            <a:r>
              <a:rPr lang="en-US" dirty="0" smtClean="0"/>
              <a:t>A Part D sponsor may refuse to pay</a:t>
            </a:r>
            <a:endParaRPr lang="en-US" dirty="0"/>
          </a:p>
        </p:txBody>
      </p:sp>
    </p:spTree>
    <p:extLst>
      <p:ext uri="{BB962C8B-B14F-4D97-AF65-F5344CB8AC3E}">
        <p14:creationId xmlns:p14="http://schemas.microsoft.com/office/powerpoint/2010/main" val="2896103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r>
              <a:rPr lang="en-US" sz="3200" dirty="0"/>
              <a:t>The dispensing pharmacy is out-of-network and emergency access conditions are not met; or</a:t>
            </a:r>
          </a:p>
          <a:p>
            <a:pPr lvl="1"/>
            <a:r>
              <a:rPr lang="en-US" sz="3200" dirty="0"/>
              <a:t>The drug is a non-formulary drug or requires prior authorization under the sponsor’s utilization management program and those requirements have not been met.</a:t>
            </a:r>
          </a:p>
          <a:p>
            <a:endParaRPr lang="en-US" dirty="0"/>
          </a:p>
        </p:txBody>
      </p:sp>
      <p:sp>
        <p:nvSpPr>
          <p:cNvPr id="3" name="Title 2"/>
          <p:cNvSpPr>
            <a:spLocks noGrp="1"/>
          </p:cNvSpPr>
          <p:nvPr>
            <p:ph type="title"/>
          </p:nvPr>
        </p:nvSpPr>
        <p:spPr/>
        <p:txBody>
          <a:bodyPr/>
          <a:lstStyle/>
          <a:p>
            <a:r>
              <a:rPr lang="en-US" dirty="0"/>
              <a:t>A Part D sponsor may refuse to pay</a:t>
            </a:r>
          </a:p>
        </p:txBody>
      </p:sp>
    </p:spTree>
    <p:extLst>
      <p:ext uri="{BB962C8B-B14F-4D97-AF65-F5344CB8AC3E}">
        <p14:creationId xmlns:p14="http://schemas.microsoft.com/office/powerpoint/2010/main" val="1427578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4000" dirty="0" smtClean="0"/>
              <a:t>Part D </a:t>
            </a:r>
            <a:r>
              <a:rPr lang="en-US" sz="4000" dirty="0"/>
              <a:t>/</a:t>
            </a:r>
            <a:r>
              <a:rPr lang="en-US" sz="4000" dirty="0" smtClean="0"/>
              <a:t> Hospice Issues</a:t>
            </a:r>
          </a:p>
          <a:p>
            <a:pPr marL="0" indent="0">
              <a:buNone/>
            </a:pPr>
            <a:r>
              <a:rPr lang="en-US" sz="4000" dirty="0" smtClean="0">
                <a:hlinkClick r:id="rId2"/>
              </a:rPr>
              <a:t>PARTDPOLICY@cms.hhs.gov</a:t>
            </a:r>
            <a:endParaRPr lang="en-US" sz="4000" dirty="0" smtClean="0"/>
          </a:p>
          <a:p>
            <a:endParaRPr lang="en-US" sz="4000" dirty="0"/>
          </a:p>
          <a:p>
            <a:pPr marL="0" indent="0">
              <a:buNone/>
            </a:pPr>
            <a:r>
              <a:rPr lang="en-US" sz="4000" dirty="0" smtClean="0"/>
              <a:t>Please include “Hospice” in the subject line.</a:t>
            </a:r>
            <a:endParaRPr lang="en-US" sz="4000" dirty="0"/>
          </a:p>
        </p:txBody>
      </p:sp>
      <p:sp>
        <p:nvSpPr>
          <p:cNvPr id="3" name="Title 2"/>
          <p:cNvSpPr>
            <a:spLocks noGrp="1"/>
          </p:cNvSpPr>
          <p:nvPr>
            <p:ph type="title"/>
          </p:nvPr>
        </p:nvSpPr>
        <p:spPr/>
        <p:txBody>
          <a:bodyPr/>
          <a:lstStyle/>
          <a:p>
            <a:r>
              <a:rPr lang="en-US" dirty="0" smtClean="0"/>
              <a:t>Contact Information</a:t>
            </a:r>
            <a:endParaRPr lang="en-US" dirty="0"/>
          </a:p>
        </p:txBody>
      </p:sp>
    </p:spTree>
    <p:extLst>
      <p:ext uri="{BB962C8B-B14F-4D97-AF65-F5344CB8AC3E}">
        <p14:creationId xmlns:p14="http://schemas.microsoft.com/office/powerpoint/2010/main" val="1391787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551903"/>
          </a:xfrm>
        </p:spPr>
        <p:txBody>
          <a:bodyPr>
            <a:normAutofit/>
          </a:bodyPr>
          <a:lstStyle/>
          <a:p>
            <a:pPr marL="0" indent="0">
              <a:buNone/>
            </a:pPr>
            <a:r>
              <a:rPr lang="en-US" sz="3600" i="1" dirty="0" smtClean="0"/>
              <a:t>The information provided in this presentation is only intended to be a general summary.  It is not intended to take the place of either the written law or regulations.  We encourage the audience to review specific statutes, regulations, and other interpretative materials for a full and accurate statement of their contents.  </a:t>
            </a:r>
            <a:endParaRPr lang="en-US" sz="3600" dirty="0"/>
          </a:p>
          <a:p>
            <a:pPr marL="0" indent="0">
              <a:buNone/>
            </a:pPr>
            <a:endParaRPr lang="en-US" dirty="0"/>
          </a:p>
        </p:txBody>
      </p:sp>
      <p:sp>
        <p:nvSpPr>
          <p:cNvPr id="3" name="Title 2"/>
          <p:cNvSpPr>
            <a:spLocks noGrp="1"/>
          </p:cNvSpPr>
          <p:nvPr>
            <p:ph type="title"/>
          </p:nvPr>
        </p:nvSpPr>
        <p:spPr/>
        <p:txBody>
          <a:bodyPr/>
          <a:lstStyle/>
          <a:p>
            <a:r>
              <a:rPr lang="en-US" i="1" dirty="0" smtClean="0"/>
              <a:t>Disclaimer</a:t>
            </a:r>
            <a:endParaRPr lang="en-US" i="1" dirty="0"/>
          </a:p>
        </p:txBody>
      </p:sp>
    </p:spTree>
    <p:extLst>
      <p:ext uri="{BB962C8B-B14F-4D97-AF65-F5344CB8AC3E}">
        <p14:creationId xmlns:p14="http://schemas.microsoft.com/office/powerpoint/2010/main" val="3343706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The statute excludes from coverage under Part D drugs that are available under Part A or B.  </a:t>
            </a:r>
          </a:p>
          <a:p>
            <a:endParaRPr lang="en-US" dirty="0"/>
          </a:p>
          <a:p>
            <a:r>
              <a:rPr lang="en-US" dirty="0" smtClean="0"/>
              <a:t>Since hospice is a Part A benefit, drugs </a:t>
            </a:r>
            <a:r>
              <a:rPr lang="en-US" dirty="0"/>
              <a:t>covered under the </a:t>
            </a:r>
            <a:r>
              <a:rPr lang="en-US" dirty="0" smtClean="0"/>
              <a:t>hospice benefit for an individual are </a:t>
            </a:r>
            <a:r>
              <a:rPr lang="en-US" dirty="0"/>
              <a:t>not covered under Part D.  </a:t>
            </a:r>
            <a:endParaRPr lang="en-US" dirty="0" smtClean="0"/>
          </a:p>
        </p:txBody>
      </p:sp>
      <p:sp>
        <p:nvSpPr>
          <p:cNvPr id="2" name="Title 1"/>
          <p:cNvSpPr>
            <a:spLocks noGrp="1"/>
          </p:cNvSpPr>
          <p:nvPr>
            <p:ph type="title"/>
          </p:nvPr>
        </p:nvSpPr>
        <p:spPr/>
        <p:txBody>
          <a:bodyPr/>
          <a:lstStyle/>
          <a:p>
            <a:r>
              <a:rPr lang="en-US" dirty="0" smtClean="0"/>
              <a:t>Statutory Requirement</a:t>
            </a:r>
            <a:endParaRPr lang="en-US" dirty="0"/>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6BC8F62C-92C5-42AC-9DBC-196A9ADB1CFD}" type="slidenum">
              <a:rPr lang="en-US" smtClean="0"/>
              <a:pPr>
                <a:defRPr/>
              </a:pPr>
              <a:t>3</a:t>
            </a:fld>
            <a:endParaRPr lang="en-US" dirty="0"/>
          </a:p>
        </p:txBody>
      </p:sp>
    </p:spTree>
    <p:extLst>
      <p:ext uri="{BB962C8B-B14F-4D97-AF65-F5344CB8AC3E}">
        <p14:creationId xmlns:p14="http://schemas.microsoft.com/office/powerpoint/2010/main" val="26402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600" dirty="0"/>
              <a:t>In </a:t>
            </a:r>
            <a:r>
              <a:rPr lang="en-US" sz="2600" dirty="0" smtClean="0"/>
              <a:t>2012, the OIG issued a report entitled, “</a:t>
            </a:r>
            <a:r>
              <a:rPr lang="en-US" sz="2600" i="1" dirty="0" smtClean="0"/>
              <a:t>Medicare </a:t>
            </a:r>
            <a:r>
              <a:rPr lang="en-US" sz="2600" i="1" dirty="0"/>
              <a:t>Could Be Paying Twice for Prescription Drugs for Beneficiaries in </a:t>
            </a:r>
            <a:r>
              <a:rPr lang="en-US" sz="2600" i="1" dirty="0" smtClean="0"/>
              <a:t>Hospice.” </a:t>
            </a:r>
          </a:p>
          <a:p>
            <a:pPr lvl="1"/>
            <a:r>
              <a:rPr lang="en-US" sz="2400" dirty="0" smtClean="0"/>
              <a:t>The OIG identified 198,500 </a:t>
            </a:r>
            <a:r>
              <a:rPr lang="en-US" sz="2400" dirty="0"/>
              <a:t>hospice beneficiaries who received </a:t>
            </a:r>
            <a:r>
              <a:rPr lang="en-US" sz="2400" dirty="0" smtClean="0"/>
              <a:t>677,000 </a:t>
            </a:r>
            <a:r>
              <a:rPr lang="en-US" sz="2400" dirty="0"/>
              <a:t>prescription drugs through </a:t>
            </a:r>
            <a:r>
              <a:rPr lang="en-US" sz="2400" dirty="0" smtClean="0"/>
              <a:t>Part </a:t>
            </a:r>
            <a:r>
              <a:rPr lang="en-US" sz="2400" dirty="0"/>
              <a:t>D </a:t>
            </a:r>
            <a:r>
              <a:rPr lang="en-US" sz="2400" dirty="0" smtClean="0"/>
              <a:t>that </a:t>
            </a:r>
            <a:r>
              <a:rPr lang="en-US" sz="2400" dirty="0"/>
              <a:t>potentially should have been covered under the </a:t>
            </a:r>
            <a:r>
              <a:rPr lang="en-US" sz="2400" dirty="0" smtClean="0"/>
              <a:t>hospice benefit. </a:t>
            </a:r>
          </a:p>
          <a:p>
            <a:pPr lvl="1"/>
            <a:r>
              <a:rPr lang="en-US" sz="2400" dirty="0" smtClean="0"/>
              <a:t>The OIG recommended CMS require </a:t>
            </a:r>
            <a:r>
              <a:rPr lang="en-US" sz="2400" dirty="0"/>
              <a:t>sponsors </a:t>
            </a:r>
            <a:r>
              <a:rPr lang="en-US" sz="2400" dirty="0" smtClean="0"/>
              <a:t>to develop </a:t>
            </a:r>
            <a:r>
              <a:rPr lang="en-US" sz="2400" dirty="0"/>
              <a:t>controls </a:t>
            </a:r>
            <a:r>
              <a:rPr lang="en-US" sz="2400" dirty="0" smtClean="0"/>
              <a:t>to </a:t>
            </a:r>
            <a:r>
              <a:rPr lang="en-US" sz="2400" dirty="0"/>
              <a:t>prevent Part D from paying for drugs that are </a:t>
            </a:r>
            <a:r>
              <a:rPr lang="en-US" sz="2400" dirty="0" smtClean="0"/>
              <a:t>covered </a:t>
            </a:r>
            <a:r>
              <a:rPr lang="en-US" sz="2400" dirty="0"/>
              <a:t>under the </a:t>
            </a:r>
            <a:r>
              <a:rPr lang="en-US" sz="2400" dirty="0" smtClean="0"/>
              <a:t>hospice benefit.</a:t>
            </a:r>
          </a:p>
          <a:p>
            <a:pPr lvl="1"/>
            <a:endParaRPr lang="en-US" sz="900" dirty="0" smtClean="0"/>
          </a:p>
        </p:txBody>
      </p:sp>
      <p:sp>
        <p:nvSpPr>
          <p:cNvPr id="2" name="Title 1"/>
          <p:cNvSpPr>
            <a:spLocks noGrp="1"/>
          </p:cNvSpPr>
          <p:nvPr>
            <p:ph type="title"/>
          </p:nvPr>
        </p:nvSpPr>
        <p:spPr/>
        <p:txBody>
          <a:bodyPr/>
          <a:lstStyle/>
          <a:p>
            <a:r>
              <a:rPr lang="en-US" dirty="0" smtClean="0"/>
              <a:t>Background</a:t>
            </a:r>
            <a:r>
              <a:rPr lang="en-US" dirty="0"/>
              <a:t>	</a:t>
            </a:r>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4</a:t>
            </a:fld>
            <a:endParaRPr lang="en-US" dirty="0"/>
          </a:p>
        </p:txBody>
      </p:sp>
    </p:spTree>
    <p:extLst>
      <p:ext uri="{BB962C8B-B14F-4D97-AF65-F5344CB8AC3E}">
        <p14:creationId xmlns:p14="http://schemas.microsoft.com/office/powerpoint/2010/main" val="2860653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r>
              <a:rPr lang="en-US" dirty="0"/>
              <a:t>In the 2014 Call Letter issued in April 2013, CMS strongly encouraged sponsors to place prior authorization requirements on the 4 categories of drugs used in the OIG’s review for hospice beneficiaries.</a:t>
            </a:r>
          </a:p>
          <a:p>
            <a:endParaRPr lang="en-US" sz="1050" dirty="0"/>
          </a:p>
          <a:p>
            <a:r>
              <a:rPr lang="en-US" dirty="0"/>
              <a:t>In 2013, CMS’ Center for Program Integrity reviewed 2011 and 2012 data reporting prescriptions for analgesics paid under Part D during a hospice election. Part D sponsors were directed to delete the data and recover the overpayment from the hospice.</a:t>
            </a:r>
          </a:p>
          <a:p>
            <a:endParaRPr lang="en-US" dirty="0"/>
          </a:p>
        </p:txBody>
      </p:sp>
      <p:sp>
        <p:nvSpPr>
          <p:cNvPr id="3" name="Title 2"/>
          <p:cNvSpPr>
            <a:spLocks noGrp="1"/>
          </p:cNvSpPr>
          <p:nvPr>
            <p:ph type="title"/>
          </p:nvPr>
        </p:nvSpPr>
        <p:spPr/>
        <p:txBody>
          <a:bodyPr/>
          <a:lstStyle/>
          <a:p>
            <a:r>
              <a:rPr lang="en-US" smtClean="0"/>
              <a:t>Background</a:t>
            </a:r>
            <a:endParaRPr lang="en-US" dirty="0"/>
          </a:p>
        </p:txBody>
      </p:sp>
    </p:spTree>
    <p:extLst>
      <p:ext uri="{BB962C8B-B14F-4D97-AF65-F5344CB8AC3E}">
        <p14:creationId xmlns:p14="http://schemas.microsoft.com/office/powerpoint/2010/main" val="487864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To prevent duplicate payment for drugs covered under hospice or waived through the hospice election, </a:t>
            </a:r>
            <a:r>
              <a:rPr lang="en-US" dirty="0" smtClean="0"/>
              <a:t>CMS directed sponsors to </a:t>
            </a:r>
            <a:r>
              <a:rPr lang="en-US" dirty="0"/>
              <a:t>place beneficiary-level PA requirements on </a:t>
            </a:r>
            <a:r>
              <a:rPr lang="en-US" u="sng" dirty="0"/>
              <a:t>all</a:t>
            </a:r>
            <a:r>
              <a:rPr lang="en-US" dirty="0"/>
              <a:t> drugs for </a:t>
            </a:r>
            <a:r>
              <a:rPr lang="en-US" dirty="0" smtClean="0"/>
              <a:t>beneficiaries </a:t>
            </a:r>
            <a:r>
              <a:rPr lang="en-US" dirty="0"/>
              <a:t>who have elected hospice</a:t>
            </a:r>
            <a:r>
              <a:rPr lang="en-US" dirty="0" smtClean="0"/>
              <a:t>.</a:t>
            </a:r>
          </a:p>
          <a:p>
            <a:pPr marL="0" indent="0">
              <a:buNone/>
            </a:pPr>
            <a:endParaRPr lang="en-US" sz="800" dirty="0" smtClean="0"/>
          </a:p>
        </p:txBody>
      </p:sp>
      <p:sp>
        <p:nvSpPr>
          <p:cNvPr id="2" name="Title 1"/>
          <p:cNvSpPr>
            <a:spLocks noGrp="1"/>
          </p:cNvSpPr>
          <p:nvPr>
            <p:ph type="title"/>
          </p:nvPr>
        </p:nvSpPr>
        <p:spPr/>
        <p:txBody>
          <a:bodyPr/>
          <a:lstStyle/>
          <a:p>
            <a:r>
              <a:rPr lang="en-US" dirty="0" smtClean="0"/>
              <a:t>Final 2014 Part D Guidance</a:t>
            </a:r>
            <a:r>
              <a:rPr lang="en-US" dirty="0"/>
              <a:t>	</a:t>
            </a:r>
          </a:p>
        </p:txBody>
      </p:sp>
      <p:sp>
        <p:nvSpPr>
          <p:cNvPr id="4" name="Slide Number Placeholder 3"/>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6</a:t>
            </a:fld>
            <a:endParaRPr lang="en-US" dirty="0"/>
          </a:p>
        </p:txBody>
      </p:sp>
    </p:spTree>
    <p:extLst>
      <p:ext uri="{BB962C8B-B14F-4D97-AF65-F5344CB8AC3E}">
        <p14:creationId xmlns:p14="http://schemas.microsoft.com/office/powerpoint/2010/main" val="32317489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US" dirty="0"/>
              <a:t>As requested, hospices may initiate communication with the beneficiaries’ Part D sponsors prior to a claim submission to:</a:t>
            </a:r>
          </a:p>
          <a:p>
            <a:pPr lvl="1"/>
            <a:r>
              <a:rPr lang="en-US" dirty="0"/>
              <a:t>Provide early notice of the hospice election, revocation or termination; and</a:t>
            </a:r>
          </a:p>
          <a:p>
            <a:pPr lvl="1"/>
            <a:r>
              <a:rPr lang="en-US" dirty="0"/>
              <a:t>Identify any drug the hospice has determined to be coverable under Part D and provide an explanation of why the drug is unrelated to the terminal illness and related conditions.</a:t>
            </a:r>
          </a:p>
        </p:txBody>
      </p:sp>
      <p:sp>
        <p:nvSpPr>
          <p:cNvPr id="3" name="Title 2"/>
          <p:cNvSpPr>
            <a:spLocks noGrp="1"/>
          </p:cNvSpPr>
          <p:nvPr>
            <p:ph type="title"/>
          </p:nvPr>
        </p:nvSpPr>
        <p:spPr/>
        <p:txBody>
          <a:bodyPr/>
          <a:lstStyle/>
          <a:p>
            <a:r>
              <a:rPr lang="en-US" dirty="0"/>
              <a:t>Final 2014 Part D Guidance</a:t>
            </a:r>
          </a:p>
        </p:txBody>
      </p:sp>
    </p:spTree>
    <p:extLst>
      <p:ext uri="{BB962C8B-B14F-4D97-AF65-F5344CB8AC3E}">
        <p14:creationId xmlns:p14="http://schemas.microsoft.com/office/powerpoint/2010/main" val="3908331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dirty="0"/>
              <a:t>Sponsors </a:t>
            </a:r>
            <a:r>
              <a:rPr lang="en-US" dirty="0" smtClean="0"/>
              <a:t>will </a:t>
            </a:r>
            <a:r>
              <a:rPr lang="en-US" dirty="0"/>
              <a:t>use the existing standard PA </a:t>
            </a:r>
            <a:r>
              <a:rPr lang="en-US" dirty="0" smtClean="0"/>
              <a:t>process. This includes:</a:t>
            </a:r>
          </a:p>
          <a:p>
            <a:pPr lvl="1"/>
            <a:r>
              <a:rPr lang="en-US" dirty="0" smtClean="0"/>
              <a:t>Using </a:t>
            </a:r>
            <a:r>
              <a:rPr lang="en-US" dirty="0"/>
              <a:t>industry-approved reject coding </a:t>
            </a:r>
            <a:r>
              <a:rPr lang="en-US" dirty="0" smtClean="0"/>
              <a:t>that indicates </a:t>
            </a:r>
            <a:r>
              <a:rPr lang="en-US" dirty="0"/>
              <a:t>the drug may be covered under hospice and PA is required.  </a:t>
            </a:r>
            <a:endParaRPr lang="en-US" dirty="0" smtClean="0"/>
          </a:p>
          <a:p>
            <a:pPr lvl="1"/>
            <a:r>
              <a:rPr lang="en-US" dirty="0"/>
              <a:t>Point-of-sale messaging that states: “Hospice Provider- Request Prior Authorization” and provides the sponsor’s pharmacy help desk phone number.  </a:t>
            </a:r>
          </a:p>
          <a:p>
            <a:pPr lvl="1"/>
            <a:endParaRPr lang="en-US" dirty="0" smtClean="0"/>
          </a:p>
          <a:p>
            <a:pPr lvl="1"/>
            <a:endParaRPr lang="en-US" dirty="0" smtClean="0"/>
          </a:p>
          <a:p>
            <a:pPr lvl="1"/>
            <a:endParaRPr lang="en-US" dirty="0"/>
          </a:p>
          <a:p>
            <a:pPr marL="457200" lvl="1" indent="0">
              <a:buNone/>
            </a:pPr>
            <a:endParaRPr lang="en-US" dirty="0" smtClean="0"/>
          </a:p>
          <a:p>
            <a:pPr lvl="1"/>
            <a:endParaRPr lang="en-US" dirty="0"/>
          </a:p>
          <a:p>
            <a:pPr lvl="1"/>
            <a:endParaRPr lang="en-US" dirty="0" smtClean="0"/>
          </a:p>
        </p:txBody>
      </p:sp>
      <p:sp>
        <p:nvSpPr>
          <p:cNvPr id="2" name="Title 1"/>
          <p:cNvSpPr>
            <a:spLocks noGrp="1"/>
          </p:cNvSpPr>
          <p:nvPr>
            <p:ph type="title"/>
          </p:nvPr>
        </p:nvSpPr>
        <p:spPr/>
        <p:txBody>
          <a:bodyPr/>
          <a:lstStyle/>
          <a:p>
            <a:r>
              <a:rPr lang="en-US" dirty="0" smtClean="0"/>
              <a:t>Part D Prior Authorization Process</a:t>
            </a:r>
            <a:endParaRPr lang="en-US" dirty="0"/>
          </a:p>
        </p:txBody>
      </p:sp>
      <p:sp>
        <p:nvSpPr>
          <p:cNvPr id="5" name="Slide Number Placeholder 4"/>
          <p:cNvSpPr>
            <a:spLocks noGrp="1"/>
          </p:cNvSpPr>
          <p:nvPr>
            <p:ph type="sldNum" sz="quarter" idx="4294967295"/>
          </p:nvPr>
        </p:nvSpPr>
        <p:spPr>
          <a:xfrm>
            <a:off x="8153400" y="6324600"/>
            <a:ext cx="990600" cy="365125"/>
          </a:xfrm>
          <a:prstGeom prst="rect">
            <a:avLst/>
          </a:prstGeom>
        </p:spPr>
        <p:txBody>
          <a:bodyPr/>
          <a:lstStyle/>
          <a:p>
            <a:pPr>
              <a:defRPr/>
            </a:pPr>
            <a:fld id="{49D68FF4-251E-4046-8ADB-196D5253ECE6}" type="slidenum">
              <a:rPr lang="en-US" smtClean="0"/>
              <a:pPr>
                <a:defRPr/>
              </a:pPr>
              <a:t>8</a:t>
            </a:fld>
            <a:endParaRPr lang="en-US" dirty="0"/>
          </a:p>
        </p:txBody>
      </p:sp>
    </p:spTree>
    <p:extLst>
      <p:ext uri="{BB962C8B-B14F-4D97-AF65-F5344CB8AC3E}">
        <p14:creationId xmlns:p14="http://schemas.microsoft.com/office/powerpoint/2010/main" val="33175869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Industry Approved Codes</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1354" y="1828800"/>
            <a:ext cx="8440615" cy="41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0809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The Medicare Shared Savings Program&amp;quot;&quot;/&gt;&lt;property id=&quot;20307&quot; value=&quot;256&quot;/&gt;&lt;/object&gt;&lt;object type=&quot;3&quot; unique_id=&quot;10005&quot;&gt;&lt;property id=&quot;20148&quot; value=&quot;5&quot;/&gt;&lt;property id=&quot;20300&quot; value=&quot;Slide 2 - &amp;quot;Medicare Shared Savings Program (MSSP) Background&amp;quot;&quot;/&gt;&lt;property id=&quot;20307&quot; value=&quot;266&quot;/&gt;&lt;/object&gt;&lt;object type=&quot;3&quot; unique_id=&quot;10006&quot;&gt;&lt;property id=&quot;20148&quot; value=&quot;5&quot;/&gt;&lt;property id=&quot;20300&quot; value=&quot;Slide 3 - &amp;quot;MSSP Goals&amp;quot;&quot;/&gt;&lt;property id=&quot;20307&quot; value=&quot;268&quot;/&gt;&lt;/object&gt;&lt;object type=&quot;3&quot; unique_id=&quot;10007&quot;&gt;&lt;property id=&quot;20148&quot; value=&quot;5&quot;/&gt;&lt;property id=&quot;20300&quot; value=&quot;Slide 4 - &amp;quot;CMS’ Vision for MSSP&amp;quot;&quot;/&gt;&lt;property id=&quot;20307&quot; value=&quot;269&quot;/&gt;&lt;/object&gt;&lt;object type=&quot;3&quot; unique_id=&quot;10008&quot;&gt;&lt;property id=&quot;20148&quot; value=&quot;5&quot;/&gt;&lt;property id=&quot;20300&quot; value=&quot;Slide 5 - &amp;quot;Congressional Concept&amp;quot;&quot;/&gt;&lt;property id=&quot;20307&quot; value=&quot;270&quot;/&gt;&lt;/object&gt;&lt;object type=&quot;3&quot; unique_id=&quot;10009&quot;&gt;&lt;property id=&quot;20148&quot; value=&quot;5&quot;/&gt;&lt;property id=&quot;20300&quot; value=&quot;Slide 6 - &amp;quot;Physician Group Practices&amp;quot;&quot;/&gt;&lt;property id=&quot;20307&quot; value=&quot;263&quot;/&gt;&lt;/object&gt;&lt;object type=&quot;3&quot; unique_id=&quot;10010&quot;&gt;&lt;property id=&quot;20148&quot; value=&quot;5&quot;/&gt;&lt;property id=&quot;20300&quot; value=&quot;Slide 7 - &amp;quot;PGP Demo Results&amp;quot;&quot;/&gt;&lt;property id=&quot;20307&quot; value=&quot;271&quot;/&gt;&lt;/object&gt;&lt;object type=&quot;3&quot; unique_id=&quot;10011&quot;&gt;&lt;property id=&quot;20148&quot; value=&quot;5&quot;/&gt;&lt;property id=&quot;20300&quot; value=&quot;Slide 8 - &amp;quot;MSSP ACO Defined&amp;quot;&quot;/&gt;&lt;property id=&quot;20307&quot; value=&quot;272&quot;/&gt;&lt;/object&gt;&lt;object type=&quot;3&quot; unique_id=&quot;10012&quot;&gt;&lt;property id=&quot;20148&quot; value=&quot;5&quot;/&gt;&lt;property id=&quot;20300&quot; value=&quot;Slide 9 - &amp;quot;Eligible Organizations&amp;quot;&quot;/&gt;&lt;property id=&quot;20307&quot; value=&quot;273&quot;/&gt;&lt;/object&gt;&lt;object type=&quot;3&quot; unique_id=&quot;10013&quot;&gt;&lt;property id=&quot;20148&quot; value=&quot;5&quot;/&gt;&lt;property id=&quot;20300&quot; value=&quot;Slide 10 - &amp;quot;Eligible Organizations&amp;quot;&quot;/&gt;&lt;property id=&quot;20307&quot; value=&quot;317&quot;/&gt;&lt;/object&gt;&lt;object type=&quot;3&quot; unique_id=&quot;10014&quot;&gt;&lt;property id=&quot;20148&quot; value=&quot;5&quot;/&gt;&lt;property id=&quot;20300&quot; value=&quot;Slide 11 - &amp;quot;MSSP ACO Professionals Defined&amp;quot;&quot;/&gt;&lt;property id=&quot;20307&quot; value=&quot;275&quot;/&gt;&lt;/object&gt;&lt;object type=&quot;3&quot; unique_id=&quot;10015&quot;&gt;&lt;property id=&quot;20148&quot; value=&quot;5&quot;/&gt;&lt;property id=&quot;20300&quot; value=&quot;Slide 12 - &amp;quot;MSSP ACO Requirements&amp;quot;&quot;/&gt;&lt;property id=&quot;20307&quot; value=&quot;276&quot;/&gt;&lt;/object&gt;&lt;object type=&quot;3&quot; unique_id=&quot;10016&quot;&gt;&lt;property id=&quot;20148&quot; value=&quot;5&quot;/&gt;&lt;property id=&quot;20300&quot; value=&quot;Slide 13 - &amp;quot;ACOs must demonstrate 8 Person Centeredness Activities&amp;quot;&quot;/&gt;&lt;property id=&quot;20307&quot; value=&quot;311&quot;/&gt;&lt;/object&gt;&lt;object type=&quot;3&quot; unique_id=&quot;10017&quot;&gt;&lt;property id=&quot;20148&quot; value=&quot;5&quot;/&gt;&lt;property id=&quot;20300&quot; value=&quot;Slide 14 - &amp;quot;ACOs must demonstrate 8 Person Centeredness Activities Continued&amp;quot;&quot;/&gt;&lt;property id=&quot;20307&quot; value=&quot;312&quot;/&gt;&lt;/object&gt;&lt;object type=&quot;3&quot; unique_id=&quot;10018&quot;&gt;&lt;property id=&quot;20148&quot; value=&quot;5&quot;/&gt;&lt;property id=&quot;20300&quot; value=&quot;Slide 15 - &amp;quot;3 Year Agreement&amp;quot;&quot;/&gt;&lt;property id=&quot;20307&quot; value=&quot;277&quot;/&gt;&lt;/object&gt;&lt;object type=&quot;3&quot; unique_id=&quot;10019&quot;&gt;&lt;property id=&quot;20148&quot; value=&quot;5&quot;/&gt;&lt;property id=&quot;20300&quot; value=&quot;Slide 16 - &amp;quot;Data Sharing&amp;quot;&quot;/&gt;&lt;property id=&quot;20307&quot; value=&quot;289&quot;/&gt;&lt;/object&gt;&lt;object type=&quot;3&quot; unique_id=&quot;10020&quot;&gt;&lt;property id=&quot;20148&quot; value=&quot;5&quot;/&gt;&lt;property id=&quot;20300&quot; value=&quot;Slide 17 - &amp;quot;Patient Population&amp;quot;&quot;/&gt;&lt;property id=&quot;20307&quot; value=&quot;281&quot;/&gt;&lt;/object&gt;&lt;object type=&quot;3&quot; unique_id=&quot;10021&quot;&gt;&lt;property id=&quot;20148&quot; value=&quot;5&quot;/&gt;&lt;property id=&quot;20300&quot; value=&quot;Slide 18 - &amp;quot;Patient Population&amp;quot;&quot;/&gt;&lt;property id=&quot;20307&quot; value=&quot;282&quot;/&gt;&lt;/object&gt;&lt;object type=&quot;3&quot; unique_id=&quot;10022&quot;&gt;&lt;property id=&quot;20148&quot; value=&quot;5&quot;/&gt;&lt;property id=&quot;20300&quot; value=&quot;Slide 19 - &amp;quot;Patient Population&amp;quot;&quot;/&gt;&lt;property id=&quot;20307&quot; value=&quot;283&quot;/&gt;&lt;/object&gt;&lt;object type=&quot;3&quot; unique_id=&quot;10023&quot;&gt;&lt;property id=&quot;20148&quot; value=&quot;5&quot;/&gt;&lt;property id=&quot;20300&quot; value=&quot;Slide 20 - &amp;quot;Beneficiary Communication&amp;quot;&quot;/&gt;&lt;property id=&quot;20307&quot; value=&quot;293&quot;/&gt;&lt;/object&gt;&lt;object type=&quot;3&quot; unique_id=&quot;10024&quot;&gt;&lt;property id=&quot;20148&quot; value=&quot;5&quot;/&gt;&lt;property id=&quot;20300&quot; value=&quot;Slide 21 - &amp;quot;Beneficiary Communication Continued&amp;quot;&quot;/&gt;&lt;property id=&quot;20307&quot; value=&quot;294&quot;/&gt;&lt;/object&gt;&lt;object type=&quot;3&quot; unique_id=&quot;10025&quot;&gt;&lt;property id=&quot;20148&quot; value=&quot;5&quot;/&gt;&lt;property id=&quot;20300&quot; value=&quot;Slide 22 - &amp;quot;Quality Measurement &amp;amp; Performance&amp;quot;&quot;/&gt;&lt;property id=&quot;20307&quot; value=&quot;296&quot;/&gt;&lt;/object&gt;&lt;object type=&quot;3&quot; unique_id=&quot;10026&quot;&gt;&lt;property id=&quot;20148&quot; value=&quot;5&quot;/&gt;&lt;property id=&quot;20300&quot; value=&quot;Slide 23 - &amp;quot;Quality Measurement &amp;amp; Performance Continued&amp;quot;&quot;/&gt;&lt;property id=&quot;20307&quot; value=&quot;297&quot;/&gt;&lt;/object&gt;&lt;object type=&quot;3&quot; unique_id=&quot;10027&quot;&gt;&lt;property id=&quot;20148&quot; value=&quot;5&quot;/&gt;&lt;property id=&quot;20300&quot; value=&quot;Slide 24 - &amp;quot;Quality Measurement &amp;amp; Performance Continued&amp;quot;&quot;/&gt;&lt;property id=&quot;20307&quot; value=&quot;308&quot;/&gt;&lt;/object&gt;&lt;object type=&quot;3&quot; unique_id=&quot;10028&quot;&gt;&lt;property id=&quot;20148&quot; value=&quot;5&quot;/&gt;&lt;property id=&quot;20300&quot; value=&quot;Slide 25 - &amp;quot;Quality Data Reporting&amp;quot;&quot;/&gt;&lt;property id=&quot;20307&quot; value=&quot;298&quot;/&gt;&lt;/object&gt;&lt;object type=&quot;3&quot; unique_id=&quot;10029&quot;&gt;&lt;property id=&quot;20148&quot; value=&quot;5&quot;/&gt;&lt;property id=&quot;20300&quot; value=&quot;Slide 26 - &amp;quot;Quality Calculation&amp;quot;&quot;/&gt;&lt;property id=&quot;20307&quot; value=&quot;299&quot;/&gt;&lt;/object&gt;&lt;object type=&quot;3&quot; unique_id=&quot;10030&quot;&gt;&lt;property id=&quot;20148&quot; value=&quot;5&quot;/&gt;&lt;property id=&quot;20300&quot; value=&quot;Slide 27 - &amp;quot;Quality Calculation&amp;quot;&quot;/&gt;&lt;property id=&quot;20307&quot; value=&quot;300&quot;/&gt;&lt;/object&gt;&lt;object type=&quot;3&quot; unique_id=&quot;10031&quot;&gt;&lt;property id=&quot;20148&quot; value=&quot;5&quot;/&gt;&lt;property id=&quot;20300&quot; value=&quot;Slide 28 - &amp;quot;Incorporation of Other Data Reporting Requirements&amp;quot;&quot;/&gt;&lt;property id=&quot;20307&quot; value=&quot;323&quot;/&gt;&lt;/object&gt;&lt;object type=&quot;3&quot; unique_id=&quot;10032&quot;&gt;&lt;property id=&quot;20148&quot; value=&quot;5&quot;/&gt;&lt;property id=&quot;20300&quot; value=&quot;Slide 29 - &amp;quot;Estimating Benchmarks&amp;quot;&quot;/&gt;&lt;property id=&quot;20307&quot; value=&quot;284&quot;/&gt;&lt;/object&gt;&lt;object type=&quot;3&quot; unique_id=&quot;10033&quot;&gt;&lt;property id=&quot;20148&quot; value=&quot;5&quot;/&gt;&lt;property id=&quot;20300&quot; value=&quot;Slide 30 - &amp;quot;Financial Performance&amp;quot;&quot;/&gt;&lt;property id=&quot;20307&quot; value=&quot;318&quot;/&gt;&lt;/object&gt;&lt;object type=&quot;3&quot; unique_id=&quot;10034&quot;&gt;&lt;property id=&quot;20148&quot; value=&quot;5&quot;/&gt;&lt;property id=&quot;20300&quot; value=&quot;Slide 31 - &amp;quot;Shared Savings Determination &amp;quot;&quot;/&gt;&lt;property id=&quot;20307&quot; value=&quot;319&quot;/&gt;&lt;/object&gt;&lt;object type=&quot;3&quot; unique_id=&quot;10035&quot;&gt;&lt;property id=&quot;20148&quot; value=&quot;5&quot;/&gt;&lt;property id=&quot;20300&quot; value=&quot;Slide 32 - &amp;quot;MSSP Agreements—Initial Two Track Approach&amp;quot;&quot;/&gt;&lt;property id=&quot;20307&quot; value=&quot;316&quot;/&gt;&lt;/object&gt;&lt;object type=&quot;3&quot; unique_id=&quot;10036&quot;&gt;&lt;property id=&quot;20148&quot; value=&quot;5&quot;/&gt;&lt;property id=&quot;20300&quot; value=&quot;Slide 33 - &amp;quot;One-Sided and Two-Sided Risk Models &amp;quot;&quot;/&gt;&lt;property id=&quot;20307&quot; value=&quot;320&quot;/&gt;&lt;/object&gt;&lt;object type=&quot;3&quot; unique_id=&quot;10037&quot;&gt;&lt;property id=&quot;20148&quot; value=&quot;5&quot;/&gt;&lt;property id=&quot;20300&quot; value=&quot;Slide 34 - &amp;quot;Shared Savings Rates&amp;quot;&quot;/&gt;&lt;property id=&quot;20307&quot; value=&quot;288&quot;/&gt;&lt;/object&gt;&lt;object type=&quot;3&quot; unique_id=&quot;10038&quot;&gt;&lt;property id=&quot;20148&quot; value=&quot;5&quot;/&gt;&lt;property id=&quot;20300&quot; value=&quot;Slide 35 - &amp;quot;Monitoring &amp;amp; Termination&amp;quot;&quot;/&gt;&lt;property id=&quot;20307&quot; value=&quot;314&quot;/&gt;&lt;/object&gt;&lt;object type=&quot;3&quot; unique_id=&quot;10039&quot;&gt;&lt;property id=&quot;20148&quot; value=&quot;5&quot;/&gt;&lt;property id=&quot;20300&quot; value=&quot;Slide 36 - &amp;quot;Coordination with other Agencies&amp;quot;&quot;/&gt;&lt;property id=&quot;20307&quot; value=&quot;325&quot;/&gt;&lt;/object&gt;&lt;object type=&quot;3&quot; unique_id=&quot;10040&quot;&gt;&lt;property id=&quot;20148&quot; value=&quot;5&quot;/&gt;&lt;property id=&quot;20300&quot; value=&quot;Slide 37 - &amp;quot;Antitrust Policy Statement&amp;quot;&quot;/&gt;&lt;property id=&quot;20307&quot; value=&quot;326&quot;/&gt;&lt;/object&gt;&lt;object type=&quot;3&quot; unique_id=&quot;10041&quot;&gt;&lt;property id=&quot;20148&quot; value=&quot;5&quot;/&gt;&lt;property id=&quot;20300&quot; value=&quot;Slide 38 - &amp;quot;Antitrust Review Process&amp;quot;&quot;/&gt;&lt;property id=&quot;20307&quot; value=&quot;327&quot;/&gt;&lt;/object&gt;&lt;object type=&quot;3&quot; unique_id=&quot;10042&quot;&gt;&lt;property id=&quot;20148&quot; value=&quot;5&quot;/&gt;&lt;property id=&quot;20300&quot; value=&quot;Slide 39 - &amp;quot;Coordination with Other Shared Savings Initiatives&amp;quot;&quot;/&gt;&lt;property id=&quot;20307&quot; value=&quot;310&quot;/&gt;&lt;/object&gt;&lt;object type=&quot;3&quot; unique_id=&quot;10043&quot;&gt;&lt;property id=&quot;20148&quot; value=&quot;5&quot;/&gt;&lt;property id=&quot;20300&quot; value=&quot;Slide 40 - &amp;quot;ACO Program &amp;#x0D;&amp;#x0A;&amp;amp; Annual Reconciliation Timeline&amp;quot;&quot;/&gt;&lt;property id=&quot;20307&quot; value=&quot;328&quot;/&gt;&lt;/object&gt;&lt;object type=&quot;3&quot; unique_id=&quot;10044&quot;&gt;&lt;property id=&quot;20148&quot; value=&quot;5&quot;/&gt;&lt;property id=&quot;20300&quot; value=&quot;Slide 41 - &amp;quot;ACO Program &amp;#x0D;&amp;#x0A;&amp;amp; Annual Reconciliation Timeline&amp;quot;&quot;/&gt;&lt;property id=&quot;20307&quot; value=&quot;329&quot;/&gt;&lt;/object&gt;&lt;object type=&quot;3&quot; unique_id=&quot;10045&quot;&gt;&lt;property id=&quot;20148&quot; value=&quot;5&quot;/&gt;&lt;property id=&quot;20300&quot; value=&quot;Slide 42 - &amp;quot;Questions?&amp;quot;&quot;/&gt;&lt;property id=&quot;20307&quot; value=&quot;306&quot;/&gt;&lt;/object&gt;&lt;/object&gt;&lt;/object&gt;&lt;/database&gt;"/>
  <p:tag name="SECTOMILLISECCONVERTED" val="1"/>
</p:tagLst>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11424</TotalTime>
  <Words>938</Words>
  <Application>Microsoft Office PowerPoint</Application>
  <PresentationFormat>On-screen Show (4:3)</PresentationFormat>
  <Paragraphs>81</Paragraphs>
  <Slides>18</Slides>
  <Notes>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Office Theme</vt:lpstr>
      <vt:lpstr>CMS_template</vt:lpstr>
      <vt:lpstr>Part D and Hospice</vt:lpstr>
      <vt:lpstr>Disclaimer</vt:lpstr>
      <vt:lpstr>Statutory Requirement</vt:lpstr>
      <vt:lpstr>Background </vt:lpstr>
      <vt:lpstr>Background</vt:lpstr>
      <vt:lpstr>Final 2014 Part D Guidance </vt:lpstr>
      <vt:lpstr>Final 2014 Part D Guidance</vt:lpstr>
      <vt:lpstr>Part D Prior Authorization Process</vt:lpstr>
      <vt:lpstr>Industry Approved Codes</vt:lpstr>
      <vt:lpstr>Part D Prior Authorization Process (cont.)</vt:lpstr>
      <vt:lpstr>Part D Prior Authorization Process (cont.)</vt:lpstr>
      <vt:lpstr>Retrospective Payment Recovery</vt:lpstr>
      <vt:lpstr>Communication </vt:lpstr>
      <vt:lpstr>Effective Date </vt:lpstr>
      <vt:lpstr>A Part D sponsor may refuse to pay</vt:lpstr>
      <vt:lpstr>A Part D sponsor may refuse to pay</vt:lpstr>
      <vt:lpstr>A Part D sponsor may refuse to pay</vt:lpstr>
      <vt:lpstr>Contact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 DVC</dc:creator>
  <cp:lastModifiedBy>Sharon Ventura</cp:lastModifiedBy>
  <cp:revision>821</cp:revision>
  <cp:lastPrinted>2014-03-10T15:04:13Z</cp:lastPrinted>
  <dcterms:created xsi:type="dcterms:W3CDTF">2011-03-28T15:41:32Z</dcterms:created>
  <dcterms:modified xsi:type="dcterms:W3CDTF">2014-04-07T12:59:22Z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-1055360767</vt:i4>
  </property>
  <property fmtid="{D5CDD505-2E9C-101B-9397-08002B2CF9AE}" pid="4" name="_EmailSubject">
    <vt:lpwstr>updated power point file</vt:lpwstr>
  </property>
  <property fmtid="{D5CDD505-2E9C-101B-9397-08002B2CF9AE}" pid="5" name="_AuthorEmail">
    <vt:lpwstr>Sharon.Ventura@cms.hhs.gov</vt:lpwstr>
  </property>
  <property fmtid="{D5CDD505-2E9C-101B-9397-08002B2CF9AE}" pid="6" name="_AuthorEmailDisplayName">
    <vt:lpwstr>Ventura, Sharon M. (CMS/CMM)</vt:lpwstr>
  </property>
  <property fmtid="{D5CDD505-2E9C-101B-9397-08002B2CF9AE}" pid="7" name="_PreviousAdHocReviewCycleID">
    <vt:i4>195316204</vt:i4>
  </property>
</Properties>
</file>