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</p:sldMasterIdLst>
  <p:notesMasterIdLst>
    <p:notesMasterId r:id="rId10"/>
  </p:notesMasterIdLst>
  <p:handoutMasterIdLst>
    <p:handoutMasterId r:id="rId11"/>
  </p:handoutMasterIdLst>
  <p:sldIdLst>
    <p:sldId id="273" r:id="rId2"/>
    <p:sldId id="277" r:id="rId3"/>
    <p:sldId id="278" r:id="rId4"/>
    <p:sldId id="288" r:id="rId5"/>
    <p:sldId id="279" r:id="rId6"/>
    <p:sldId id="286" r:id="rId7"/>
    <p:sldId id="280" r:id="rId8"/>
    <p:sldId id="28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y Miner" initials="AM" lastIdx="5" clrIdx="0">
    <p:extLst>
      <p:ext uri="{19B8F6BF-5375-455C-9EA6-DF929625EA0E}">
        <p15:presenceInfo xmlns:p15="http://schemas.microsoft.com/office/powerpoint/2012/main" userId="S-1-5-21-4095628063-3556742122-3606576086-8437" providerId="AD"/>
      </p:ext>
    </p:extLst>
  </p:cmAuthor>
  <p:cmAuthor id="2" name="Erin Pressley" initials="EP" lastIdx="2" clrIdx="1">
    <p:extLst>
      <p:ext uri="{19B8F6BF-5375-455C-9EA6-DF929625EA0E}">
        <p15:presenceInfo xmlns:p15="http://schemas.microsoft.com/office/powerpoint/2012/main" userId="S-1-5-21-4095628063-3556742122-3606576086-89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68" autoAdjust="0"/>
    <p:restoredTop sz="86624"/>
  </p:normalViewPr>
  <p:slideViewPr>
    <p:cSldViewPr snapToGrid="0" snapToObjects="1">
      <p:cViewPr varScale="1">
        <p:scale>
          <a:sx n="71" d="100"/>
          <a:sy n="71" d="100"/>
        </p:scale>
        <p:origin x="9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1" d="100"/>
        <a:sy n="131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261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89B0A-A82E-49D9-A90A-08369E942222}" type="datetimeFigureOut">
              <a:rPr lang="en-US" smtClean="0"/>
              <a:t>02/28/2018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3B82C-97D9-47E4-BA92-B4E4676576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536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E59CE-8151-5948-ACC6-FFE315EC403B}" type="datetimeFigureOut">
              <a:rPr lang="en-US" smtClean="0"/>
              <a:t>02/28/2018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F4037-46CC-6045-BE7A-CA09502B4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039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076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1200" dirty="0" smtClean="0">
                <a:solidFill>
                  <a:schemeClr val="tx1"/>
                </a:solidFill>
                <a:effectLst/>
              </a:rPr>
              <a:t>None</a:t>
            </a:r>
            <a:r>
              <a:rPr lang="en-US" kern="1200" baseline="0" dirty="0" smtClean="0">
                <a:solidFill>
                  <a:schemeClr val="tx1"/>
                </a:solidFill>
                <a:effectLst/>
              </a:rPr>
              <a:t> of the items removed from the card are needed</a:t>
            </a:r>
            <a:r>
              <a:rPr lang="en-US" kern="1200" dirty="0" smtClean="0">
                <a:solidFill>
                  <a:schemeClr val="tx1"/>
                </a:solidFill>
                <a:effectLst/>
              </a:rPr>
              <a:t> to obtain Medicare services.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kern="1200" dirty="0" smtClean="0">
              <a:solidFill>
                <a:schemeClr val="tx1"/>
              </a:solidFill>
              <a:effectLst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kern="1200" dirty="0" smtClean="0">
              <a:solidFill>
                <a:srgbClr val="FF0000"/>
              </a:solidFill>
              <a:effectLst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1200" dirty="0" smtClean="0">
                <a:effectLst/>
              </a:rPr>
              <a:t>The new card will have the beneficiary’s randomly generated new Medicare number on it.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kern="1200" dirty="0" smtClean="0">
              <a:solidFill>
                <a:srgbClr val="FF0000"/>
              </a:solidFill>
              <a:effectLst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1200" dirty="0" smtClean="0">
                <a:solidFill>
                  <a:schemeClr val="tx1"/>
                </a:solidFill>
                <a:effectLst/>
              </a:rPr>
              <a:t>The new Medicare card is being reduced to match the size of a standard credit card</a:t>
            </a:r>
            <a:r>
              <a:rPr lang="en-US" kern="1200" baseline="0" dirty="0" smtClean="0">
                <a:solidFill>
                  <a:schemeClr val="tx1"/>
                </a:solidFill>
                <a:effectLst/>
              </a:rPr>
              <a:t> and the </a:t>
            </a:r>
            <a:r>
              <a:rPr lang="en-US" kern="1200" dirty="0" smtClean="0">
                <a:solidFill>
                  <a:schemeClr val="tx1"/>
                </a:solidFill>
                <a:effectLst/>
              </a:rPr>
              <a:t>smaller size will fit more easily in a wallet.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kern="1200" dirty="0" smtClean="0">
              <a:solidFill>
                <a:schemeClr val="tx1"/>
              </a:solidFill>
              <a:effectLst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1200" dirty="0" smtClean="0">
                <a:solidFill>
                  <a:schemeClr val="tx1"/>
                </a:solidFill>
                <a:effectLst/>
              </a:rPr>
              <a:t>The cards will now be bilingual in English/Spanish.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kern="1200" dirty="0" smtClean="0">
              <a:solidFill>
                <a:schemeClr val="tx1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78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sure your mailing address is up-to-date. CMS mails cards based on the address of record at SSA.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call SSA’s toll-free helpline at 1-800-772-1213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 in to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 Security account at ssa.gov/myaccount, or visit a local office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update your address.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Cards will be distributed by geographic location – go 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go.Medicare.gov/newcard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more information.  You can sign up to be notified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when the mailing occurs in your state.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have any questions or if you don’t get your new Medicare card by April 2019, call 1-800-MEDICARE (1-800-633-4227). 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 who lose their Medicare card will continue to be able to get a replacement card.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701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200" kern="1200" dirty="0" smtClean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People who are new to Medicare and enroll after April 2018 will get the new Medicare ID number only and not the old HICN.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baseline="0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smtClean="0"/>
              <a:t>Your Social Security Number stays the same. Protect your Social Security Card and number.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aseline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smtClean="0"/>
              <a:t>In </a:t>
            </a:r>
            <a:r>
              <a:rPr lang="en-US" baseline="0" dirty="0" smtClean="0"/>
              <a:t>addition to your new Medicare card with the new number, hold</a:t>
            </a:r>
            <a:r>
              <a:rPr lang="en-US" dirty="0" smtClean="0"/>
              <a:t> on to any cards from other plans, like MA plans and Prescription Drug Plans.</a:t>
            </a:r>
            <a:endParaRPr lang="en-US" sz="1200" kern="1200" baseline="0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171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>
                <a:latin typeface="+mn-lt"/>
              </a:rPr>
              <a:t>All</a:t>
            </a:r>
            <a:r>
              <a:rPr lang="en-US" dirty="0" smtClean="0">
                <a:latin typeface="+mn-lt"/>
              </a:rPr>
              <a:t> existing Medicare card holders will receive a new Medicare card with a new number by April 2019.</a:t>
            </a:r>
            <a:r>
              <a:rPr lang="en-US" baseline="0" dirty="0" smtClean="0">
                <a:latin typeface="+mn-lt"/>
              </a:rPr>
              <a:t> </a:t>
            </a:r>
          </a:p>
          <a:p>
            <a:endParaRPr lang="en-US" dirty="0" smtClean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Either the existing SSN-based</a:t>
            </a:r>
            <a:r>
              <a:rPr lang="en-US" baseline="0" dirty="0" smtClean="0">
                <a:latin typeface="+mn-lt"/>
              </a:rPr>
              <a:t> card with the HICN or the new alphanumeric-based Medicare card can be used through December 2019.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 smtClean="0">
              <a:latin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>
                <a:latin typeface="+mn-lt"/>
              </a:rPr>
              <a:t>Once you receive your new card, take it with you to your doctor’s office.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baseline="0" dirty="0" smtClean="0">
              <a:latin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>
                <a:latin typeface="+mn-lt"/>
              </a:rPr>
              <a:t>Once you receive your new card, </a:t>
            </a:r>
            <a:r>
              <a:rPr lang="en-US" baseline="0" dirty="0" smtClean="0">
                <a:latin typeface="+mn-lt"/>
                <a:cs typeface="Times New Roman" panose="02020603050405020304" pitchFamily="18" charset="0"/>
              </a:rPr>
              <a:t>d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estroy/shred your old card.</a:t>
            </a:r>
          </a:p>
          <a:p>
            <a:endParaRPr lang="en-US" baseline="0" dirty="0" smtClean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242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576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someone calls and asks for your Medicare information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(i.e. SSN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and/or a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payment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order to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receive 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new Medicare card with a new number)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hang up!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Medicare will only call you if you’ve called and left a message or if you’ve called and a representative said that someone will call you back.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People who believe they are victims of identity theft or Medicare fraud will be able to get a new Medicare</a:t>
            </a:r>
            <a:r>
              <a:rPr lang="en-US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card with a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Medicare number by contacting 1-800-MEDICARE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897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mtClean="0"/>
              <a:t>Educational materials about the new Medicare Card for different</a:t>
            </a:r>
            <a:r>
              <a:rPr lang="en-US" baseline="0" smtClean="0"/>
              <a:t> audiences are available at CMS.gov/newcard.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483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6226629" y="1306286"/>
            <a:ext cx="0" cy="198120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20485" y="1961923"/>
            <a:ext cx="4016829" cy="1183613"/>
          </a:xfrm>
          <a:prstGeom prst="rect">
            <a:avLst/>
          </a:prstGeom>
        </p:spPr>
        <p:txBody>
          <a:bodyPr/>
          <a:lstStyle>
            <a:lvl1pPr>
              <a:defRPr sz="6000" b="1" i="0"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618061" y="2133146"/>
            <a:ext cx="5246688" cy="10123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8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75E07A-B0B0-4112-B211-97C5062F768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600" y="582838"/>
            <a:ext cx="3053862" cy="2336207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0070C0"/>
                </a:solidFill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en-US" dirty="0" smtClean="0"/>
              <a:t>TITLES GOES HERE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990600" y="3275440"/>
            <a:ext cx="5867401" cy="300226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56" t="18507" r="9963" b="22786"/>
          <a:stretch/>
        </p:blipFill>
        <p:spPr>
          <a:xfrm>
            <a:off x="7765576" y="1269242"/>
            <a:ext cx="3930555" cy="4026089"/>
          </a:xfrm>
          <a:prstGeom prst="rect">
            <a:avLst/>
          </a:prstGeom>
        </p:spPr>
      </p:pic>
      <p:sp>
        <p:nvSpPr>
          <p:cNvPr id="11" name="Date Placeholder 2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Jan 2018</a:t>
            </a:r>
            <a:endParaRPr lang="en-US" dirty="0"/>
          </a:p>
        </p:txBody>
      </p:sp>
      <p:sp>
        <p:nvSpPr>
          <p:cNvPr id="12" name="Footer Placeholder 6"/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Your New Medicare Card</a:t>
            </a:r>
            <a:endParaRPr lang="en-US" dirty="0"/>
          </a:p>
        </p:txBody>
      </p:sp>
      <p:sp>
        <p:nvSpPr>
          <p:cNvPr id="13" name="Slide Number Placeholder 8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75E07A-B0B0-4112-B211-97C5062F768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0889672" y="6356350"/>
            <a:ext cx="464127" cy="365125"/>
          </a:xfrm>
          <a:prstGeom prst="rect">
            <a:avLst/>
          </a:prstGeom>
        </p:spPr>
        <p:txBody>
          <a:bodyPr/>
          <a:lstStyle/>
          <a:p>
            <a:fld id="{FC4ACFE8-D096-2541-B423-85B6908FFA9E}" type="slidenum">
              <a:rPr lang="en-US" smtClean="0"/>
              <a:t>‹#›</a:t>
            </a:fld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January 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Your New Medicare Card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5E07A-B0B0-4112-B211-97C5062F7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29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baseline="0">
          <a:solidFill>
            <a:schemeClr val="bg1"/>
          </a:solidFill>
          <a:latin typeface="Avenir Medium" charset="0"/>
          <a:ea typeface="Avenir Medium" charset="0"/>
          <a:cs typeface="Avenir Medium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 of a woman looking at a new Medicare card" title="Cover Page Photo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7" t="16724" b="21020"/>
          <a:stretch/>
        </p:blipFill>
        <p:spPr>
          <a:xfrm>
            <a:off x="0" y="1"/>
            <a:ext cx="1220958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472" y="955484"/>
            <a:ext cx="6044084" cy="4457326"/>
          </a:xfrm>
        </p:spPr>
        <p:txBody>
          <a:bodyPr/>
          <a:lstStyle/>
          <a:p>
            <a:r>
              <a:rPr lang="en-US" dirty="0" smtClean="0">
                <a:ln w="13462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New Medicare Card</a:t>
            </a:r>
            <a:endParaRPr lang="en-US" dirty="0">
              <a:ln w="13462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29472" y="3032702"/>
            <a:ext cx="3557117" cy="2540603"/>
          </a:xfrm>
        </p:spPr>
        <p:txBody>
          <a:bodyPr/>
          <a:lstStyle/>
          <a:p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for People With Medicare</a:t>
            </a:r>
          </a:p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910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582838"/>
            <a:ext cx="11019693" cy="1656509"/>
          </a:xfrm>
        </p:spPr>
        <p:txBody>
          <a:bodyPr/>
          <a:lstStyle/>
          <a:p>
            <a:r>
              <a:rPr lang="en-US" sz="3600" dirty="0" smtClean="0"/>
              <a:t>What does the new Medicare Card look like?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272695" y="1774305"/>
            <a:ext cx="4997475" cy="458205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 smtClean="0"/>
              <a:t>It has your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 smtClean="0"/>
              <a:t>Name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 smtClean="0"/>
              <a:t>New Medicare number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D</a:t>
            </a:r>
            <a:r>
              <a:rPr lang="en-US" dirty="0" smtClean="0"/>
              <a:t>ates that Medicare Part A and Medicare Part B coverage started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 smtClean="0"/>
              <a:t>It doesn’t have your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 smtClean="0"/>
              <a:t>Signature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 smtClean="0"/>
              <a:t>Social Security Number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 smtClean="0"/>
              <a:t>Gender</a:t>
            </a:r>
          </a:p>
          <a:p>
            <a:endParaRPr lang="en-US" dirty="0"/>
          </a:p>
        </p:txBody>
      </p:sp>
      <p:pic>
        <p:nvPicPr>
          <p:cNvPr id="4" name="Picture 3" descr="Current Medicare card in background, new Medicare card in the foreground." title="New Card! New Number!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826" y="1905240"/>
            <a:ext cx="5335483" cy="340531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207994" y="6356357"/>
            <a:ext cx="2071077" cy="365117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January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158302" y="6356357"/>
            <a:ext cx="3106615" cy="365117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Your New Medicare Card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1201182" y="6348048"/>
            <a:ext cx="464127" cy="365125"/>
          </a:xfrm>
        </p:spPr>
        <p:txBody>
          <a:bodyPr/>
          <a:lstStyle/>
          <a:p>
            <a:fld id="{FC4ACFE8-D096-2541-B423-85B6908FFA9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56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8" y="582838"/>
            <a:ext cx="8856787" cy="1656509"/>
          </a:xfrm>
        </p:spPr>
        <p:txBody>
          <a:bodyPr/>
          <a:lstStyle/>
          <a:p>
            <a:r>
              <a:rPr lang="en-US" sz="3600" dirty="0" smtClean="0"/>
              <a:t>When will I get my new Medicare Card?</a:t>
            </a:r>
            <a:endParaRPr lang="en-US" sz="3600" dirty="0"/>
          </a:p>
        </p:txBody>
      </p:sp>
      <p:sp>
        <p:nvSpPr>
          <p:cNvPr id="6" name="object 3"/>
          <p:cNvSpPr txBox="1">
            <a:spLocks noGrp="1"/>
          </p:cNvSpPr>
          <p:nvPr>
            <p:ph type="body" sz="quarter" idx="10"/>
          </p:nvPr>
        </p:nvSpPr>
        <p:spPr>
          <a:xfrm>
            <a:off x="1186537" y="1513010"/>
            <a:ext cx="10551615" cy="45617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616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700" dirty="0" smtClean="0">
                <a:latin typeface="+mn-lt"/>
                <a:cs typeface="Times New Roman"/>
              </a:rPr>
              <a:t>Medicare starts mailing new cards in April 2018 </a:t>
            </a:r>
          </a:p>
          <a:p>
            <a:pPr marL="813816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300" dirty="0" smtClean="0">
                <a:cs typeface="Times New Roman" panose="02020603050405020304" pitchFamily="18" charset="0"/>
              </a:rPr>
              <a:t>Everyone who had Medicare before April 2018 will </a:t>
            </a:r>
            <a:r>
              <a:rPr lang="en-US" sz="2300" dirty="0">
                <a:cs typeface="Times New Roman" panose="02020603050405020304" pitchFamily="18" charset="0"/>
              </a:rPr>
              <a:t>get a new card </a:t>
            </a:r>
            <a:r>
              <a:rPr lang="en-US" sz="2300" dirty="0" smtClean="0">
                <a:cs typeface="Times New Roman" panose="02020603050405020304" pitchFamily="18" charset="0"/>
              </a:rPr>
              <a:t>with instructions in the mail</a:t>
            </a:r>
          </a:p>
          <a:p>
            <a:pPr marL="1271016" lvl="2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cs typeface="Times New Roman" panose="02020603050405020304" pitchFamily="18" charset="0"/>
              </a:rPr>
              <a:t>Mailing will take several months</a:t>
            </a:r>
          </a:p>
          <a:p>
            <a:pPr marL="1271016" lvl="2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pc="5" dirty="0">
                <a:cs typeface="Times New Roman"/>
              </a:rPr>
              <a:t>If you retired from a railroad, the </a:t>
            </a:r>
            <a:r>
              <a:rPr lang="en-US" dirty="0">
                <a:cs typeface="Times New Roman"/>
              </a:rPr>
              <a:t>Railroad </a:t>
            </a:r>
            <a:r>
              <a:rPr lang="en-US" spc="-5" dirty="0">
                <a:cs typeface="Times New Roman"/>
              </a:rPr>
              <a:t>Retirement </a:t>
            </a:r>
            <a:r>
              <a:rPr lang="en-US" dirty="0">
                <a:cs typeface="Times New Roman"/>
              </a:rPr>
              <a:t>Board </a:t>
            </a:r>
            <a:r>
              <a:rPr lang="en-US" dirty="0" smtClean="0">
                <a:cs typeface="Times New Roman"/>
              </a:rPr>
              <a:t>will mail you </a:t>
            </a:r>
            <a:r>
              <a:rPr lang="en-US" dirty="0">
                <a:cs typeface="Times New Roman"/>
              </a:rPr>
              <a:t>your </a:t>
            </a:r>
            <a:r>
              <a:rPr lang="en-US" spc="5" dirty="0">
                <a:cs typeface="Times New Roman"/>
              </a:rPr>
              <a:t>new </a:t>
            </a:r>
            <a:r>
              <a:rPr lang="en-US" spc="5" dirty="0" smtClean="0">
                <a:cs typeface="Times New Roman"/>
              </a:rPr>
              <a:t>card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cs typeface="Times New Roman" panose="02020603050405020304" pitchFamily="18" charset="0"/>
              </a:rPr>
              <a:t>People new to Medicare in April 2018 or later</a:t>
            </a:r>
          </a:p>
          <a:p>
            <a:pPr marL="1200150" lvl="2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cs typeface="Times New Roman" panose="02020603050405020304" pitchFamily="18" charset="0"/>
              </a:rPr>
              <a:t>Get the new card when they are enrolled</a:t>
            </a:r>
          </a:p>
          <a:p>
            <a:pPr marL="352425" indent="-352425"/>
            <a:r>
              <a:rPr lang="en-US" sz="2700" dirty="0" smtClean="0">
                <a:solidFill>
                  <a:srgbClr val="221E1F"/>
                </a:solidFill>
                <a:latin typeface="+mn-lt"/>
              </a:rPr>
              <a:t>Mailing everyone a new card will take some time</a:t>
            </a:r>
          </a:p>
          <a:p>
            <a:pPr marL="809625" lvl="1" indent="-352425"/>
            <a:r>
              <a:rPr lang="en-US" sz="2300" dirty="0" smtClean="0">
                <a:solidFill>
                  <a:srgbClr val="221E1F"/>
                </a:solidFill>
              </a:rPr>
              <a:t>Your card might arrive at a different time than your friend’s or neighbor’s</a:t>
            </a:r>
          </a:p>
          <a:p>
            <a:pPr marL="352425" indent="-352425"/>
            <a:r>
              <a:rPr lang="en-US" sz="2700" smtClean="0">
                <a:latin typeface="+mn-lt"/>
                <a:cs typeface="Times New Roman"/>
              </a:rPr>
              <a:t>Visit </a:t>
            </a:r>
            <a:r>
              <a:rPr lang="en-US" sz="2700" smtClean="0">
                <a:latin typeface="+mn-lt"/>
                <a:cs typeface="Times New Roman"/>
              </a:rPr>
              <a:t>go.Medicare.gov/NewCard </a:t>
            </a:r>
            <a:r>
              <a:rPr lang="en-US" sz="2700" dirty="0" smtClean="0">
                <a:latin typeface="+mn-lt"/>
                <a:cs typeface="Times New Roman"/>
              </a:rPr>
              <a:t>and sign up for email updates, or like us at facebook.com/medicare</a:t>
            </a:r>
            <a:endParaRPr lang="en-US" sz="1800" dirty="0"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07994" y="6356357"/>
            <a:ext cx="2071077" cy="365117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January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3158302" y="6356357"/>
            <a:ext cx="3106615" cy="365117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Your New Medicare Card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1201182" y="6348048"/>
            <a:ext cx="464127" cy="365125"/>
          </a:xfrm>
        </p:spPr>
        <p:txBody>
          <a:bodyPr/>
          <a:lstStyle/>
          <a:p>
            <a:fld id="{FC4ACFE8-D096-2541-B423-85B6908FFA9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00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582838"/>
            <a:ext cx="9560169" cy="2336207"/>
          </a:xfrm>
        </p:spPr>
        <p:txBody>
          <a:bodyPr/>
          <a:lstStyle/>
          <a:p>
            <a:r>
              <a:rPr lang="en-US" sz="3600" dirty="0" smtClean="0"/>
              <a:t>Only your Medicare card and number </a:t>
            </a:r>
            <a:br>
              <a:rPr lang="en-US" sz="3600" dirty="0" smtClean="0"/>
            </a:br>
            <a:r>
              <a:rPr lang="en-US" sz="3600" dirty="0" smtClean="0"/>
              <a:t>are changing</a:t>
            </a:r>
            <a:endParaRPr lang="en-US" sz="3600" dirty="0"/>
          </a:p>
        </p:txBody>
      </p:sp>
      <p:sp useBgFill="1"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0600" y="1753151"/>
            <a:ext cx="5867401" cy="4065293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  <a:cs typeface="Times New Roman" panose="02020603050405020304" pitchFamily="18" charset="0"/>
              </a:rPr>
              <a:t>Your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Medicare 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benefits stay the same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  <a:cs typeface="Times New Roman" panose="02020603050405020304" pitchFamily="18" charset="0"/>
              </a:rPr>
              <a:t>Your Social Security Number stays the </a:t>
            </a:r>
            <a:r>
              <a:rPr lang="en-US" b="1" dirty="0" smtClean="0">
                <a:latin typeface="+mn-lt"/>
                <a:cs typeface="Times New Roman" panose="02020603050405020304" pitchFamily="18" charset="0"/>
              </a:rPr>
              <a:t>same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  <a:cs typeface="Times New Roman" panose="02020603050405020304" pitchFamily="18" charset="0"/>
              </a:rPr>
              <a:t>Any enrollments in Medicare Advantage, Part D prescription plans, and Medigap (Supplemental) policies don’t change—keep those plan cards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 title="Social Security Card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1174" y="1734489"/>
            <a:ext cx="3841800" cy="23691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62952" y="4112640"/>
            <a:ext cx="4150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Keep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your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Social Security Card in a safe place</a:t>
            </a:r>
          </a:p>
        </p:txBody>
      </p:sp>
      <p:sp>
        <p:nvSpPr>
          <p:cNvPr id="8" name="Date Placeholder 4"/>
          <p:cNvSpPr/>
          <p:nvPr/>
        </p:nvSpPr>
        <p:spPr>
          <a:xfrm>
            <a:off x="394173" y="6372374"/>
            <a:ext cx="25051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January 2018</a:t>
            </a:r>
            <a:endParaRPr lang="en-US" sz="1200" dirty="0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3238651" y="6328316"/>
            <a:ext cx="3106615" cy="365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Your New Medicare Card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 holder 4"/>
          <p:cNvSpPr txBox="1"/>
          <p:nvPr/>
        </p:nvSpPr>
        <p:spPr>
          <a:xfrm flipH="1">
            <a:off x="11434832" y="6372374"/>
            <a:ext cx="757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sp>
        <p:nvSpPr>
          <p:cNvPr id="6" name="Oval 5" title="Social Security number circled"/>
          <p:cNvSpPr/>
          <p:nvPr/>
        </p:nvSpPr>
        <p:spPr>
          <a:xfrm>
            <a:off x="8491974" y="2635623"/>
            <a:ext cx="1600200" cy="2958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582838"/>
            <a:ext cx="10984524" cy="1656509"/>
          </a:xfrm>
        </p:spPr>
        <p:txBody>
          <a:bodyPr/>
          <a:lstStyle/>
          <a:p>
            <a:r>
              <a:rPr lang="en-US" sz="3600" dirty="0" smtClean="0"/>
              <a:t>When do I start using my new Medicare Card?</a:t>
            </a:r>
            <a:endParaRPr lang="en-US" sz="3600" dirty="0"/>
          </a:p>
        </p:txBody>
      </p:sp>
      <p:sp>
        <p:nvSpPr>
          <p:cNvPr id="6" name="object 3"/>
          <p:cNvSpPr txBox="1">
            <a:spLocks noGrp="1"/>
          </p:cNvSpPr>
          <p:nvPr>
            <p:ph type="body" sz="quarter" idx="10"/>
          </p:nvPr>
        </p:nvSpPr>
        <p:spPr>
          <a:xfrm>
            <a:off x="990600" y="1762370"/>
            <a:ext cx="5867400" cy="20672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  <a:cs typeface="Times New Roman" panose="02020603050405020304" pitchFamily="18" charset="0"/>
              </a:rPr>
              <a:t>Start using your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new 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card as soon as you get it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  <a:cs typeface="Times New Roman" panose="02020603050405020304" pitchFamily="18" charset="0"/>
              </a:rPr>
              <a:t>Beginning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January 1, 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2020, you can only use the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new 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Medicare card and new number</a:t>
            </a:r>
            <a:endParaRPr lang="en-US" spc="5" dirty="0">
              <a:latin typeface="+mn-lt"/>
              <a:cs typeface="Times New Roman"/>
            </a:endParaRPr>
          </a:p>
        </p:txBody>
      </p:sp>
      <p:pic>
        <p:nvPicPr>
          <p:cNvPr id="11" name="Picture 10" descr="Picture of a hand holding the new Medicare Card" title="New Medicare Card"/>
          <p:cNvPicPr>
            <a:picLocks noChangeAspect="1"/>
          </p:cNvPicPr>
          <p:nvPr/>
        </p:nvPicPr>
        <p:blipFill rotWithShape="1">
          <a:blip r:embed="rId3"/>
          <a:srcRect l="22490" r="20158"/>
          <a:stretch/>
        </p:blipFill>
        <p:spPr>
          <a:xfrm>
            <a:off x="8032706" y="1762370"/>
            <a:ext cx="3168476" cy="3060472"/>
          </a:xfrm>
          <a:prstGeom prst="rect">
            <a:avLst/>
          </a:prstGeom>
          <a:scene3d>
            <a:camera prst="orthographicFront">
              <a:rot lat="0" lon="299970" rev="0"/>
            </a:camera>
            <a:lightRig rig="threePt" dir="t"/>
          </a:scene3d>
        </p:spPr>
      </p:pic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207994" y="6356357"/>
            <a:ext cx="2071077" cy="365117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January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58302" y="6356357"/>
            <a:ext cx="3106615" cy="365117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Your New Medicare Card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11201182" y="6348048"/>
            <a:ext cx="464127" cy="365125"/>
          </a:xfrm>
        </p:spPr>
        <p:txBody>
          <a:bodyPr/>
          <a:lstStyle/>
          <a:p>
            <a:fld id="{FC4ACFE8-D096-2541-B423-85B6908FFA9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582838"/>
            <a:ext cx="10674710" cy="1656509"/>
          </a:xfrm>
        </p:spPr>
        <p:txBody>
          <a:bodyPr/>
          <a:lstStyle/>
          <a:p>
            <a:r>
              <a:rPr lang="en-US" sz="3600" dirty="0" smtClean="0">
                <a:latin typeface="Avenir Black"/>
              </a:rPr>
              <a:t>What if I belong to a Medicare health plan (like an HMO), or a Medicare drug plan?</a:t>
            </a:r>
            <a:endParaRPr lang="en-US" sz="3600" dirty="0">
              <a:latin typeface="Avenir Black"/>
            </a:endParaRPr>
          </a:p>
        </p:txBody>
      </p:sp>
      <p:sp>
        <p:nvSpPr>
          <p:cNvPr id="6" name="object 3"/>
          <p:cNvSpPr txBox="1">
            <a:spLocks noGrp="1"/>
          </p:cNvSpPr>
          <p:nvPr>
            <p:ph type="body" sz="quarter" idx="10"/>
          </p:nvPr>
        </p:nvSpPr>
        <p:spPr>
          <a:xfrm>
            <a:off x="993858" y="2096477"/>
            <a:ext cx="6940063" cy="33588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US" dirty="0" smtClean="0">
                <a:latin typeface="+mn-lt"/>
                <a:cs typeface="Times New Roman" panose="02020603050405020304" pitchFamily="18" charset="0"/>
              </a:rPr>
              <a:t>You’ll still 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get, and should keep the </a:t>
            </a:r>
            <a:r>
              <a:rPr lang="en-US" dirty="0" smtClean="0">
                <a:latin typeface="+mn-lt"/>
                <a:cs typeface="Times New Roman" panose="02020603050405020304" pitchFamily="18" charset="0"/>
              </a:rPr>
              <a:t>new Medicare card</a:t>
            </a:r>
          </a:p>
          <a:p>
            <a:r>
              <a:rPr lang="en-US" dirty="0" smtClean="0">
                <a:latin typeface="+mn-lt"/>
                <a:cs typeface="Times New Roman" panose="02020603050405020304" pitchFamily="18" charset="0"/>
              </a:rPr>
              <a:t>Be sure to destroy your old red, white, and blue Medicare card, but </a:t>
            </a:r>
            <a:r>
              <a:rPr lang="en-US" b="1" dirty="0" smtClean="0">
                <a:latin typeface="+mn-lt"/>
                <a:cs typeface="Times New Roman" panose="02020603050405020304" pitchFamily="18" charset="0"/>
              </a:rPr>
              <a:t>don’t destroy your plan’s card</a:t>
            </a:r>
          </a:p>
          <a:p>
            <a:r>
              <a:rPr lang="en-US" dirty="0" smtClean="0">
                <a:latin typeface="+mn-lt"/>
                <a:cs typeface="Times New Roman" panose="02020603050405020304" pitchFamily="18" charset="0"/>
              </a:rPr>
              <a:t>You should continue to use your health or drug plan’s card when you get health care or fill a prescription 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207994" y="6356357"/>
            <a:ext cx="2071077" cy="365117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January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33921" y="2908702"/>
            <a:ext cx="3890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Destroy your old Medicare Card, but not your plan’s card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58302" y="6356357"/>
            <a:ext cx="3106615" cy="365117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Your New Medicare Card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201182" y="6348048"/>
            <a:ext cx="464127" cy="365125"/>
          </a:xfrm>
        </p:spPr>
        <p:txBody>
          <a:bodyPr/>
          <a:lstStyle/>
          <a:p>
            <a:fld id="{FC4ACFE8-D096-2541-B423-85B6908FFA9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28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885" y="582838"/>
            <a:ext cx="11512063" cy="1656509"/>
          </a:xfrm>
        </p:spPr>
        <p:txBody>
          <a:bodyPr/>
          <a:lstStyle/>
          <a:p>
            <a:r>
              <a:rPr lang="en-US" sz="3600" dirty="0" smtClean="0"/>
              <a:t>How can I protect myself and Medicare from fraud?</a:t>
            </a:r>
            <a:endParaRPr lang="en-US" sz="3600" dirty="0"/>
          </a:p>
        </p:txBody>
      </p:sp>
      <p:sp>
        <p:nvSpPr>
          <p:cNvPr id="6" name="object 3"/>
          <p:cNvSpPr txBox="1">
            <a:spLocks noGrp="1"/>
          </p:cNvSpPr>
          <p:nvPr>
            <p:ph type="body" sz="quarter" idx="10"/>
          </p:nvPr>
        </p:nvSpPr>
        <p:spPr>
          <a:xfrm>
            <a:off x="818773" y="1541283"/>
            <a:ext cx="7274170" cy="5001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  <a:cs typeface="Times New Roman" panose="02020603050405020304" pitchFamily="18" charset="0"/>
              </a:rPr>
              <a:t>Don’t share your Medicare card with anyone—treat it like a credit card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cs typeface="Times New Roman" panose="02020603050405020304" pitchFamily="18" charset="0"/>
              </a:rPr>
              <a:t>Don’t carry it unless you need it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cs typeface="Times New Roman" panose="02020603050405020304" pitchFamily="18" charset="0"/>
              </a:rPr>
              <a:t>Keep it in a safe place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  <a:cs typeface="Times New Roman" panose="02020603050405020304" pitchFamily="18" charset="0"/>
              </a:rPr>
              <a:t>Scam artists may try to get personal information by contacting you about your new card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If someone asks you for your information, for money, or threatens to cancel your health benefits if you don’t share your personal information, hang up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 smtClean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1" name="Picture 10" descr="   " title="Photo of woman drinking coffe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5" t="17336" r="16203"/>
          <a:stretch/>
        </p:blipFill>
        <p:spPr>
          <a:xfrm flipH="1">
            <a:off x="8704385" y="1541283"/>
            <a:ext cx="2734722" cy="3911905"/>
          </a:xfrm>
          <a:prstGeom prst="rect">
            <a:avLst/>
          </a:prstGeom>
          <a:scene3d>
            <a:camera prst="orthographicFront">
              <a:rot lat="0" lon="21299973" rev="0"/>
            </a:camera>
            <a:lightRig rig="threePt" dir="t"/>
          </a:scene3d>
        </p:spPr>
      </p:pic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207994" y="6356357"/>
            <a:ext cx="2071077" cy="365117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January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58302" y="6356357"/>
            <a:ext cx="3106615" cy="365117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Your New Medicare Card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11201182" y="6348048"/>
            <a:ext cx="464127" cy="365125"/>
          </a:xfrm>
        </p:spPr>
        <p:txBody>
          <a:bodyPr/>
          <a:lstStyle/>
          <a:p>
            <a:fld id="{FC4ACFE8-D096-2541-B423-85B6908FFA9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27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1" descr="   CMS Logo" title="CMS Logo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506" y="897478"/>
            <a:ext cx="4488036" cy="15461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1796" y="3411415"/>
            <a:ext cx="4428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Presented by:</a:t>
            </a:r>
          </a:p>
          <a:p>
            <a:endParaRPr lang="en-US" sz="2400" dirty="0"/>
          </a:p>
          <a:p>
            <a:r>
              <a:rPr lang="en-US" sz="2400" dirty="0" smtClean="0"/>
              <a:t>Date:</a:t>
            </a:r>
            <a:endParaRPr lang="en-US" sz="2400" dirty="0"/>
          </a:p>
        </p:txBody>
      </p:sp>
      <p:sp>
        <p:nvSpPr>
          <p:cNvPr id="13" name="Title 12" descr="This presentation was developed by" title="Text Box"/>
          <p:cNvSpPr>
            <a:spLocks noGrp="1"/>
          </p:cNvSpPr>
          <p:nvPr>
            <p:ph type="title"/>
          </p:nvPr>
        </p:nvSpPr>
        <p:spPr>
          <a:xfrm>
            <a:off x="620485" y="1961923"/>
            <a:ext cx="4739764" cy="1183613"/>
          </a:xfrm>
        </p:spPr>
        <p:txBody>
          <a:bodyPr/>
          <a:lstStyle/>
          <a:p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This presentation was developed by</a:t>
            </a:r>
            <a:endParaRPr lang="en-US" sz="2400" b="0" dirty="0">
              <a:latin typeface="+mn-lt"/>
            </a:endParaRPr>
          </a:p>
        </p:txBody>
      </p:sp>
      <p:sp>
        <p:nvSpPr>
          <p:cNvPr id="7" name="Title 3" descr="This presentation was developed by" title="Text box"/>
          <p:cNvSpPr txBox="1">
            <a:spLocks/>
          </p:cNvSpPr>
          <p:nvPr/>
        </p:nvSpPr>
        <p:spPr>
          <a:xfrm>
            <a:off x="681245" y="1634844"/>
            <a:ext cx="4929554" cy="7108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r>
              <a:rPr lang="en-US" sz="24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+mn-lt"/>
              </a:rPr>
            </a:b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378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1941</TotalTime>
  <Words>892</Words>
  <Application>Microsoft Office PowerPoint</Application>
  <PresentationFormat>Widescreen</PresentationFormat>
  <Paragraphs>112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Avenir Black</vt:lpstr>
      <vt:lpstr>Avenir Medium</vt:lpstr>
      <vt:lpstr>Calibri</vt:lpstr>
      <vt:lpstr>Times New Roman</vt:lpstr>
      <vt:lpstr>Verdana</vt:lpstr>
      <vt:lpstr>9_Custom Design</vt:lpstr>
      <vt:lpstr>Your New Medicare Card</vt:lpstr>
      <vt:lpstr>What does the new Medicare Card look like?</vt:lpstr>
      <vt:lpstr>When will I get my new Medicare Card?</vt:lpstr>
      <vt:lpstr>Only your Medicare card and number  are changing</vt:lpstr>
      <vt:lpstr>When do I start using my new Medicare Card?</vt:lpstr>
      <vt:lpstr>What if I belong to a Medicare health plan (like an HMO), or a Medicare drug plan?</vt:lpstr>
      <vt:lpstr>How can I protect myself and Medicare from fraud?</vt:lpstr>
      <vt:lpstr>This presentation was developed by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Gilliam, Brandi (CMS/OC)</dc:creator>
  <cp:lastModifiedBy>Susan Razik</cp:lastModifiedBy>
  <cp:revision>396</cp:revision>
  <cp:lastPrinted>2018-01-10T18:57:09Z</cp:lastPrinted>
  <dcterms:created xsi:type="dcterms:W3CDTF">2017-09-22T15:24:43Z</dcterms:created>
  <dcterms:modified xsi:type="dcterms:W3CDTF">2018-02-28T16:46:04Z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1791921422</vt:i4>
  </property>
  <property fmtid="{D5CDD505-2E9C-101B-9397-08002B2CF9AE}" pid="3" name="_NewReviewCycle">
    <vt:lpwstr/>
  </property>
  <property fmtid="{D5CDD505-2E9C-101B-9397-08002B2CF9AE}" pid="4" name="_EmailSubject">
    <vt:lpwstr>Short presentation for partners.</vt:lpwstr>
  </property>
  <property fmtid="{D5CDD505-2E9C-101B-9397-08002B2CF9AE}" pid="5" name="_AuthorEmail">
    <vt:lpwstr>Marilyn.Maultsby@cms.hhs.gov</vt:lpwstr>
  </property>
  <property fmtid="{D5CDD505-2E9C-101B-9397-08002B2CF9AE}" pid="6" name="_AuthorEmailDisplayName">
    <vt:lpwstr>Maultsby, Marilyn (CMS/OC)</vt:lpwstr>
  </property>
  <property fmtid="{D5CDD505-2E9C-101B-9397-08002B2CF9AE}" pid="7" name="_PreviousAdHocReviewCycleID">
    <vt:i4>-913317028</vt:i4>
  </property>
</Properties>
</file>