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21"/>
  </p:notesMasterIdLst>
  <p:handoutMasterIdLst>
    <p:handoutMasterId r:id="rId22"/>
  </p:handoutMasterIdLst>
  <p:sldIdLst>
    <p:sldId id="286" r:id="rId2"/>
    <p:sldId id="287" r:id="rId3"/>
    <p:sldId id="314" r:id="rId4"/>
    <p:sldId id="320" r:id="rId5"/>
    <p:sldId id="327" r:id="rId6"/>
    <p:sldId id="331" r:id="rId7"/>
    <p:sldId id="332" r:id="rId8"/>
    <p:sldId id="310" r:id="rId9"/>
    <p:sldId id="322" r:id="rId10"/>
    <p:sldId id="316" r:id="rId11"/>
    <p:sldId id="339" r:id="rId12"/>
    <p:sldId id="340" r:id="rId13"/>
    <p:sldId id="341" r:id="rId14"/>
    <p:sldId id="318" r:id="rId15"/>
    <p:sldId id="342" r:id="rId16"/>
    <p:sldId id="304" r:id="rId17"/>
    <p:sldId id="335" r:id="rId18"/>
    <p:sldId id="336" r:id="rId19"/>
    <p:sldId id="328"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Lees" initials="PL" lastIdx="1" clrIdx="0"/>
  <p:cmAuthor id="1" name="Linda Anders" initials="L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27" autoAdjust="0"/>
    <p:restoredTop sz="93964" autoAdjust="0"/>
  </p:normalViewPr>
  <p:slideViewPr>
    <p:cSldViewPr>
      <p:cViewPr>
        <p:scale>
          <a:sx n="80" d="100"/>
          <a:sy n="80" d="100"/>
        </p:scale>
        <p:origin x="-3384" y="-888"/>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73551743532058E-2"/>
          <c:y val="2.8912811679790026E-2"/>
          <c:w val="0.60144146044244473"/>
          <c:h val="0.90584850721784782"/>
        </c:manualLayout>
      </c:layout>
      <c:barChart>
        <c:barDir val="col"/>
        <c:grouping val="clustered"/>
        <c:varyColors val="0"/>
        <c:ser>
          <c:idx val="0"/>
          <c:order val="0"/>
          <c:tx>
            <c:strRef>
              <c:f>Sheet1!$B$1:$B$2</c:f>
              <c:strCache>
                <c:ptCount val="1"/>
                <c:pt idx="0">
                  <c:v>Plan PCSP Network Mean Share of Benes Within Access Mileage Standard Urban (2 miles)</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Sheet1!$A$3:$A$4</c:f>
              <c:strCache>
                <c:ptCount val="2"/>
                <c:pt idx="0">
                  <c:v>Full Plan Networks</c:v>
                </c:pt>
                <c:pt idx="1">
                  <c:v>Plan PCSP Networks</c:v>
                </c:pt>
              </c:strCache>
            </c:strRef>
          </c:cat>
          <c:val>
            <c:numRef>
              <c:f>Sheet1!$B$3:$B$4</c:f>
              <c:numCache>
                <c:formatCode>0%</c:formatCode>
                <c:ptCount val="2"/>
                <c:pt idx="0">
                  <c:v>0.99</c:v>
                </c:pt>
                <c:pt idx="1">
                  <c:v>0.79</c:v>
                </c:pt>
              </c:numCache>
            </c:numRef>
          </c:val>
        </c:ser>
        <c:ser>
          <c:idx val="1"/>
          <c:order val="1"/>
          <c:tx>
            <c:strRef>
              <c:f>Sheet1!$C$1:$C$2</c:f>
              <c:strCache>
                <c:ptCount val="1"/>
                <c:pt idx="0">
                  <c:v>Plan PCSP Network Mean Share of Benes Within Access Mileage Standard Suburban (5 miles)</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Sheet1!$A$3:$A$4</c:f>
              <c:strCache>
                <c:ptCount val="2"/>
                <c:pt idx="0">
                  <c:v>Full Plan Networks</c:v>
                </c:pt>
                <c:pt idx="1">
                  <c:v>Plan PCSP Networks</c:v>
                </c:pt>
              </c:strCache>
            </c:strRef>
          </c:cat>
          <c:val>
            <c:numRef>
              <c:f>Sheet1!$C$3:$C$4</c:f>
              <c:numCache>
                <c:formatCode>0%</c:formatCode>
                <c:ptCount val="2"/>
                <c:pt idx="0">
                  <c:v>0.99</c:v>
                </c:pt>
                <c:pt idx="1">
                  <c:v>0.94</c:v>
                </c:pt>
              </c:numCache>
            </c:numRef>
          </c:val>
        </c:ser>
        <c:ser>
          <c:idx val="2"/>
          <c:order val="2"/>
          <c:tx>
            <c:strRef>
              <c:f>Sheet1!$D$1:$D$2</c:f>
              <c:strCache>
                <c:ptCount val="1"/>
                <c:pt idx="0">
                  <c:v>Plan PCSP Network Mean Share of Benes Within Access Mileage Standard Rural (15 miles)</c:v>
                </c:pt>
              </c:strCache>
            </c:strRef>
          </c:tx>
          <c:invertIfNegative val="0"/>
          <c:dLbls>
            <c:dLbl>
              <c:idx val="0"/>
              <c:layout>
                <c:manualLayout>
                  <c:x val="0"/>
                  <c:y val="-1.0416666666666666E-2"/>
                </c:manualLayout>
              </c:layout>
              <c:showLegendKey val="0"/>
              <c:showVal val="1"/>
              <c:showCatName val="0"/>
              <c:showSerName val="0"/>
              <c:showPercent val="0"/>
              <c:showBubbleSize val="0"/>
            </c:dLbl>
            <c:dLbl>
              <c:idx val="1"/>
              <c:layout>
                <c:manualLayout>
                  <c:x val="0"/>
                  <c:y val="-3.5751694627979426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Sheet1!$A$3:$A$4</c:f>
              <c:strCache>
                <c:ptCount val="2"/>
                <c:pt idx="0">
                  <c:v>Full Plan Networks</c:v>
                </c:pt>
                <c:pt idx="1">
                  <c:v>Plan PCSP Networks</c:v>
                </c:pt>
              </c:strCache>
            </c:strRef>
          </c:cat>
          <c:val>
            <c:numRef>
              <c:f>Sheet1!$D$3:$D$4</c:f>
              <c:numCache>
                <c:formatCode>0%</c:formatCode>
                <c:ptCount val="2"/>
                <c:pt idx="0">
                  <c:v>0.97</c:v>
                </c:pt>
                <c:pt idx="1">
                  <c:v>0.88</c:v>
                </c:pt>
              </c:numCache>
            </c:numRef>
          </c:val>
        </c:ser>
        <c:dLbls>
          <c:showLegendKey val="0"/>
          <c:showVal val="0"/>
          <c:showCatName val="0"/>
          <c:showSerName val="0"/>
          <c:showPercent val="0"/>
          <c:showBubbleSize val="0"/>
        </c:dLbls>
        <c:gapWidth val="150"/>
        <c:axId val="155166208"/>
        <c:axId val="118182400"/>
      </c:barChart>
      <c:catAx>
        <c:axId val="155166208"/>
        <c:scaling>
          <c:orientation val="minMax"/>
        </c:scaling>
        <c:delete val="0"/>
        <c:axPos val="b"/>
        <c:majorTickMark val="out"/>
        <c:minorTickMark val="none"/>
        <c:tickLblPos val="nextTo"/>
        <c:crossAx val="118182400"/>
        <c:crosses val="autoZero"/>
        <c:auto val="1"/>
        <c:lblAlgn val="ctr"/>
        <c:lblOffset val="100"/>
        <c:noMultiLvlLbl val="0"/>
      </c:catAx>
      <c:valAx>
        <c:axId val="118182400"/>
        <c:scaling>
          <c:orientation val="minMax"/>
        </c:scaling>
        <c:delete val="0"/>
        <c:axPos val="l"/>
        <c:majorGridlines/>
        <c:numFmt formatCode="0%" sourceLinked="1"/>
        <c:majorTickMark val="out"/>
        <c:minorTickMark val="none"/>
        <c:tickLblPos val="nextTo"/>
        <c:crossAx val="155166208"/>
        <c:crosses val="autoZero"/>
        <c:crossBetween val="between"/>
      </c:valAx>
    </c:plotArea>
    <c:legend>
      <c:legendPos val="r"/>
      <c:layout>
        <c:manualLayout>
          <c:xMode val="edge"/>
          <c:yMode val="edge"/>
          <c:x val="0.67604834551931003"/>
          <c:y val="0.50195640583989498"/>
          <c:w val="0.31651117829021375"/>
          <c:h val="0.2356705216535433"/>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stacked"/>
        <c:varyColors val="0"/>
        <c:ser>
          <c:idx val="0"/>
          <c:order val="0"/>
          <c:tx>
            <c:strRef>
              <c:f>Sheet1!$B$1</c:f>
              <c:strCache>
                <c:ptCount val="1"/>
                <c:pt idx="0">
                  <c:v>Plans meeting access standard</c:v>
                </c:pt>
              </c:strCache>
            </c:strRef>
          </c:tx>
          <c:invertIfNegative val="0"/>
          <c:dLbls>
            <c:showLegendKey val="0"/>
            <c:showVal val="1"/>
            <c:showCatName val="0"/>
            <c:showSerName val="0"/>
            <c:showPercent val="0"/>
            <c:showBubbleSize val="0"/>
            <c:showLeaderLines val="0"/>
          </c:dLbls>
          <c:cat>
            <c:strRef>
              <c:f>Sheet1!$A$2:$A$4</c:f>
              <c:strCache>
                <c:ptCount val="3"/>
                <c:pt idx="0">
                  <c:v>Urban 90% within 2 miles</c:v>
                </c:pt>
                <c:pt idx="1">
                  <c:v>Suburban 90% within 5 miles</c:v>
                </c:pt>
                <c:pt idx="2">
                  <c:v>Rural 70% within 15 miles</c:v>
                </c:pt>
              </c:strCache>
            </c:strRef>
          </c:cat>
          <c:val>
            <c:numRef>
              <c:f>Sheet1!$B$2:$B$4</c:f>
              <c:numCache>
                <c:formatCode>General</c:formatCode>
                <c:ptCount val="3"/>
                <c:pt idx="0">
                  <c:v>545</c:v>
                </c:pt>
                <c:pt idx="1">
                  <c:v>1040</c:v>
                </c:pt>
                <c:pt idx="2">
                  <c:v>1134</c:v>
                </c:pt>
              </c:numCache>
            </c:numRef>
          </c:val>
        </c:ser>
        <c:ser>
          <c:idx val="1"/>
          <c:order val="1"/>
          <c:tx>
            <c:strRef>
              <c:f>Sheet1!$C$1</c:f>
              <c:strCache>
                <c:ptCount val="1"/>
                <c:pt idx="0">
                  <c:v>Plans NOT meeting access standard</c:v>
                </c:pt>
              </c:strCache>
            </c:strRef>
          </c:tx>
          <c:invertIfNegative val="0"/>
          <c:dLbls>
            <c:showLegendKey val="0"/>
            <c:showVal val="1"/>
            <c:showCatName val="0"/>
            <c:showSerName val="0"/>
            <c:showPercent val="0"/>
            <c:showBubbleSize val="0"/>
            <c:showLeaderLines val="0"/>
          </c:dLbls>
          <c:cat>
            <c:strRef>
              <c:f>Sheet1!$A$2:$A$4</c:f>
              <c:strCache>
                <c:ptCount val="3"/>
                <c:pt idx="0">
                  <c:v>Urban 90% within 2 miles</c:v>
                </c:pt>
                <c:pt idx="1">
                  <c:v>Suburban 90% within 5 miles</c:v>
                </c:pt>
                <c:pt idx="2">
                  <c:v>Rural 70% within 15 miles</c:v>
                </c:pt>
              </c:strCache>
            </c:strRef>
          </c:cat>
          <c:val>
            <c:numRef>
              <c:f>Sheet1!$C$2:$C$4</c:f>
              <c:numCache>
                <c:formatCode>General</c:formatCode>
                <c:ptCount val="3"/>
                <c:pt idx="0">
                  <c:v>641</c:v>
                </c:pt>
                <c:pt idx="1">
                  <c:v>152</c:v>
                </c:pt>
                <c:pt idx="2">
                  <c:v>65</c:v>
                </c:pt>
              </c:numCache>
            </c:numRef>
          </c:val>
        </c:ser>
        <c:dLbls>
          <c:showLegendKey val="0"/>
          <c:showVal val="0"/>
          <c:showCatName val="0"/>
          <c:showSerName val="0"/>
          <c:showPercent val="0"/>
          <c:showBubbleSize val="0"/>
        </c:dLbls>
        <c:gapWidth val="150"/>
        <c:overlap val="100"/>
        <c:axId val="37842432"/>
        <c:axId val="157357696"/>
      </c:barChart>
      <c:catAx>
        <c:axId val="37842432"/>
        <c:scaling>
          <c:orientation val="minMax"/>
        </c:scaling>
        <c:delete val="0"/>
        <c:axPos val="b"/>
        <c:numFmt formatCode="General" sourceLinked="1"/>
        <c:majorTickMark val="out"/>
        <c:minorTickMark val="none"/>
        <c:tickLblPos val="nextTo"/>
        <c:crossAx val="157357696"/>
        <c:crosses val="autoZero"/>
        <c:auto val="1"/>
        <c:lblAlgn val="ctr"/>
        <c:lblOffset val="100"/>
        <c:noMultiLvlLbl val="0"/>
      </c:catAx>
      <c:valAx>
        <c:axId val="157357696"/>
        <c:scaling>
          <c:orientation val="minMax"/>
        </c:scaling>
        <c:delete val="0"/>
        <c:axPos val="l"/>
        <c:majorGridlines/>
        <c:numFmt formatCode="General" sourceLinked="1"/>
        <c:majorTickMark val="out"/>
        <c:minorTickMark val="in"/>
        <c:tickLblPos val="nextTo"/>
        <c:crossAx val="37842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plans</c:v>
                </c:pt>
              </c:strCache>
            </c:strRef>
          </c:tx>
          <c:invertIfNegative val="0"/>
          <c:cat>
            <c:strRef>
              <c:f>Sheet1!$A$2:$A$10</c:f>
              <c:strCache>
                <c:ptCount val="9"/>
                <c:pt idx="0">
                  <c:v>0-9%</c:v>
                </c:pt>
                <c:pt idx="1">
                  <c:v>10-19%</c:v>
                </c:pt>
                <c:pt idx="2">
                  <c:v>20-29%</c:v>
                </c:pt>
                <c:pt idx="3">
                  <c:v>30-39%</c:v>
                </c:pt>
                <c:pt idx="4">
                  <c:v>40-49%</c:v>
                </c:pt>
                <c:pt idx="5">
                  <c:v>50-59%</c:v>
                </c:pt>
                <c:pt idx="6">
                  <c:v>60-69%</c:v>
                </c:pt>
                <c:pt idx="7">
                  <c:v>70-79%</c:v>
                </c:pt>
                <c:pt idx="8">
                  <c:v>80-89%</c:v>
                </c:pt>
              </c:strCache>
            </c:strRef>
          </c:cat>
          <c:val>
            <c:numRef>
              <c:f>Sheet1!$B$2:$B$10</c:f>
              <c:numCache>
                <c:formatCode>General</c:formatCode>
                <c:ptCount val="9"/>
                <c:pt idx="0">
                  <c:v>33</c:v>
                </c:pt>
                <c:pt idx="1">
                  <c:v>33</c:v>
                </c:pt>
                <c:pt idx="2">
                  <c:v>37</c:v>
                </c:pt>
                <c:pt idx="3">
                  <c:v>24</c:v>
                </c:pt>
                <c:pt idx="4">
                  <c:v>29</c:v>
                </c:pt>
                <c:pt idx="5">
                  <c:v>50</c:v>
                </c:pt>
                <c:pt idx="6">
                  <c:v>68</c:v>
                </c:pt>
                <c:pt idx="7">
                  <c:v>117</c:v>
                </c:pt>
                <c:pt idx="8">
                  <c:v>250</c:v>
                </c:pt>
              </c:numCache>
            </c:numRef>
          </c:val>
        </c:ser>
        <c:dLbls>
          <c:dLblPos val="outEnd"/>
          <c:showLegendKey val="0"/>
          <c:showVal val="1"/>
          <c:showCatName val="0"/>
          <c:showSerName val="0"/>
          <c:showPercent val="0"/>
          <c:showBubbleSize val="0"/>
        </c:dLbls>
        <c:gapWidth val="150"/>
        <c:axId val="37976576"/>
        <c:axId val="157007872"/>
      </c:barChart>
      <c:catAx>
        <c:axId val="37976576"/>
        <c:scaling>
          <c:orientation val="minMax"/>
        </c:scaling>
        <c:delete val="0"/>
        <c:axPos val="b"/>
        <c:numFmt formatCode="General" sourceLinked="1"/>
        <c:majorTickMark val="out"/>
        <c:minorTickMark val="none"/>
        <c:tickLblPos val="nextTo"/>
        <c:crossAx val="157007872"/>
        <c:crosses val="autoZero"/>
        <c:auto val="1"/>
        <c:lblAlgn val="ctr"/>
        <c:lblOffset val="100"/>
        <c:noMultiLvlLbl val="0"/>
      </c:catAx>
      <c:valAx>
        <c:axId val="157007872"/>
        <c:scaling>
          <c:orientation val="minMax"/>
        </c:scaling>
        <c:delete val="0"/>
        <c:axPos val="l"/>
        <c:numFmt formatCode="General" sourceLinked="1"/>
        <c:majorTickMark val="out"/>
        <c:minorTickMark val="none"/>
        <c:tickLblPos val="nextTo"/>
        <c:crossAx val="37976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plans</c:v>
                </c:pt>
              </c:strCache>
            </c:strRef>
          </c:tx>
          <c:invertIfNegative val="0"/>
          <c:cat>
            <c:strRef>
              <c:f>Sheet1!$A$2:$A$10</c:f>
              <c:strCache>
                <c:ptCount val="9"/>
                <c:pt idx="0">
                  <c:v>0-9%</c:v>
                </c:pt>
                <c:pt idx="1">
                  <c:v>10-19%</c:v>
                </c:pt>
                <c:pt idx="2">
                  <c:v>20-29%</c:v>
                </c:pt>
                <c:pt idx="3">
                  <c:v>30-39%</c:v>
                </c:pt>
                <c:pt idx="4">
                  <c:v>40-49%</c:v>
                </c:pt>
                <c:pt idx="5">
                  <c:v>50-59%</c:v>
                </c:pt>
                <c:pt idx="6">
                  <c:v>60-69%</c:v>
                </c:pt>
                <c:pt idx="7">
                  <c:v>70-79%</c:v>
                </c:pt>
                <c:pt idx="8">
                  <c:v>80-89%</c:v>
                </c:pt>
              </c:strCache>
            </c:strRef>
          </c:cat>
          <c:val>
            <c:numRef>
              <c:f>Sheet1!$B$2:$B$10</c:f>
              <c:numCache>
                <c:formatCode>General</c:formatCode>
                <c:ptCount val="9"/>
                <c:pt idx="0">
                  <c:v>6</c:v>
                </c:pt>
                <c:pt idx="1">
                  <c:v>0</c:v>
                </c:pt>
                <c:pt idx="2">
                  <c:v>15</c:v>
                </c:pt>
                <c:pt idx="3">
                  <c:v>2</c:v>
                </c:pt>
                <c:pt idx="4">
                  <c:v>9</c:v>
                </c:pt>
                <c:pt idx="5">
                  <c:v>12</c:v>
                </c:pt>
                <c:pt idx="6">
                  <c:v>17</c:v>
                </c:pt>
                <c:pt idx="7">
                  <c:v>11</c:v>
                </c:pt>
                <c:pt idx="8">
                  <c:v>80</c:v>
                </c:pt>
              </c:numCache>
            </c:numRef>
          </c:val>
        </c:ser>
        <c:dLbls>
          <c:dLblPos val="outEnd"/>
          <c:showLegendKey val="0"/>
          <c:showVal val="1"/>
          <c:showCatName val="0"/>
          <c:showSerName val="0"/>
          <c:showPercent val="0"/>
          <c:showBubbleSize val="0"/>
        </c:dLbls>
        <c:gapWidth val="150"/>
        <c:axId val="38295040"/>
        <c:axId val="157012480"/>
      </c:barChart>
      <c:catAx>
        <c:axId val="38295040"/>
        <c:scaling>
          <c:orientation val="minMax"/>
        </c:scaling>
        <c:delete val="0"/>
        <c:axPos val="b"/>
        <c:numFmt formatCode="General" sourceLinked="1"/>
        <c:majorTickMark val="out"/>
        <c:minorTickMark val="none"/>
        <c:tickLblPos val="nextTo"/>
        <c:crossAx val="157012480"/>
        <c:crosses val="autoZero"/>
        <c:auto val="1"/>
        <c:lblAlgn val="ctr"/>
        <c:lblOffset val="100"/>
        <c:noMultiLvlLbl val="0"/>
      </c:catAx>
      <c:valAx>
        <c:axId val="157012480"/>
        <c:scaling>
          <c:orientation val="minMax"/>
          <c:max val="300"/>
          <c:min val="0"/>
        </c:scaling>
        <c:delete val="0"/>
        <c:axPos val="l"/>
        <c:numFmt formatCode="General" sourceLinked="1"/>
        <c:majorTickMark val="out"/>
        <c:minorTickMark val="none"/>
        <c:tickLblPos val="nextTo"/>
        <c:crossAx val="38295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plans</c:v>
                </c:pt>
              </c:strCache>
            </c:strRef>
          </c:tx>
          <c:invertIfNegative val="0"/>
          <c:cat>
            <c:strRef>
              <c:f>Sheet1!$A$2:$A$8</c:f>
              <c:strCache>
                <c:ptCount val="7"/>
                <c:pt idx="0">
                  <c:v>0-9%</c:v>
                </c:pt>
                <c:pt idx="1">
                  <c:v>10-19%</c:v>
                </c:pt>
                <c:pt idx="2">
                  <c:v>20-29%</c:v>
                </c:pt>
                <c:pt idx="3">
                  <c:v>30-39%</c:v>
                </c:pt>
                <c:pt idx="4">
                  <c:v>40-49%</c:v>
                </c:pt>
                <c:pt idx="5">
                  <c:v>50-59%</c:v>
                </c:pt>
                <c:pt idx="6">
                  <c:v>60-69%</c:v>
                </c:pt>
              </c:strCache>
            </c:strRef>
          </c:cat>
          <c:val>
            <c:numRef>
              <c:f>Sheet1!$B$2:$B$8</c:f>
              <c:numCache>
                <c:formatCode>General</c:formatCode>
                <c:ptCount val="7"/>
                <c:pt idx="0">
                  <c:v>3</c:v>
                </c:pt>
                <c:pt idx="1">
                  <c:v>7</c:v>
                </c:pt>
                <c:pt idx="2">
                  <c:v>9</c:v>
                </c:pt>
                <c:pt idx="3">
                  <c:v>3</c:v>
                </c:pt>
                <c:pt idx="4">
                  <c:v>3</c:v>
                </c:pt>
                <c:pt idx="5">
                  <c:v>9</c:v>
                </c:pt>
                <c:pt idx="6">
                  <c:v>31</c:v>
                </c:pt>
              </c:numCache>
            </c:numRef>
          </c:val>
        </c:ser>
        <c:dLbls>
          <c:dLblPos val="outEnd"/>
          <c:showLegendKey val="0"/>
          <c:showVal val="1"/>
          <c:showCatName val="0"/>
          <c:showSerName val="0"/>
          <c:showPercent val="0"/>
          <c:showBubbleSize val="0"/>
        </c:dLbls>
        <c:gapWidth val="150"/>
        <c:axId val="40574464"/>
        <c:axId val="156975680"/>
      </c:barChart>
      <c:catAx>
        <c:axId val="40574464"/>
        <c:scaling>
          <c:orientation val="minMax"/>
        </c:scaling>
        <c:delete val="0"/>
        <c:axPos val="b"/>
        <c:numFmt formatCode="General" sourceLinked="1"/>
        <c:majorTickMark val="out"/>
        <c:minorTickMark val="none"/>
        <c:tickLblPos val="nextTo"/>
        <c:crossAx val="156975680"/>
        <c:crosses val="autoZero"/>
        <c:auto val="1"/>
        <c:lblAlgn val="ctr"/>
        <c:lblOffset val="100"/>
        <c:noMultiLvlLbl val="0"/>
      </c:catAx>
      <c:valAx>
        <c:axId val="156975680"/>
        <c:scaling>
          <c:orientation val="minMax"/>
          <c:max val="300"/>
          <c:min val="0"/>
        </c:scaling>
        <c:delete val="0"/>
        <c:axPos val="l"/>
        <c:numFmt formatCode="General" sourceLinked="1"/>
        <c:majorTickMark val="out"/>
        <c:minorTickMark val="none"/>
        <c:tickLblPos val="nextTo"/>
        <c:crossAx val="40574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0.36607</cdr:x>
      <cdr:y>0.20312</cdr:y>
    </cdr:from>
    <cdr:to>
      <cdr:x>0.51786</cdr:x>
      <cdr:y>0.5</cdr:y>
    </cdr:to>
    <cdr:sp macro="" textlink="">
      <cdr:nvSpPr>
        <cdr:cNvPr id="2" name="Oval 1"/>
        <cdr:cNvSpPr/>
      </cdr:nvSpPr>
      <cdr:spPr>
        <a:xfrm xmlns:a="http://schemas.openxmlformats.org/drawingml/2006/main">
          <a:off x="3124200" y="990576"/>
          <a:ext cx="1295437" cy="1447824"/>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0.52307</cdr:x>
      <cdr:y>0.34375</cdr:y>
    </cdr:from>
    <cdr:to>
      <cdr:x>0.67857</cdr:x>
      <cdr:y>0.39327</cdr:y>
    </cdr:to>
    <cdr:cxnSp macro="">
      <cdr:nvCxnSpPr>
        <cdr:cNvPr id="6" name="Straight Connector 5"/>
        <cdr:cNvCxnSpPr/>
      </cdr:nvCxnSpPr>
      <cdr:spPr>
        <a:xfrm xmlns:a="http://schemas.openxmlformats.org/drawingml/2006/main">
          <a:off x="4464089" y="1676400"/>
          <a:ext cx="1327111" cy="241494"/>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0.69643</cdr:x>
      <cdr:y>0.5</cdr:y>
    </cdr:from>
    <cdr:to>
      <cdr:x>1</cdr:x>
      <cdr:y>0.73438</cdr:y>
    </cdr:to>
    <cdr:sp macro="" textlink="">
      <cdr:nvSpPr>
        <cdr:cNvPr id="3" name="TextBox 2"/>
        <cdr:cNvSpPr txBox="1"/>
      </cdr:nvSpPr>
      <cdr:spPr>
        <a:xfrm xmlns:a="http://schemas.openxmlformats.org/drawingml/2006/main">
          <a:off x="5943600" y="2438400"/>
          <a:ext cx="25908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0.69643</cdr:x>
      <cdr:y>0.46875</cdr:y>
    </cdr:from>
    <cdr:to>
      <cdr:x>0.99107</cdr:x>
      <cdr:y>0.8125</cdr:y>
    </cdr:to>
    <cdr:sp macro="" textlink="">
      <cdr:nvSpPr>
        <cdr:cNvPr id="4" name="TextBox 3"/>
        <cdr:cNvSpPr txBox="1"/>
      </cdr:nvSpPr>
      <cdr:spPr>
        <a:xfrm xmlns:a="http://schemas.openxmlformats.org/drawingml/2006/main">
          <a:off x="5943600" y="2286000"/>
          <a:ext cx="2514600" cy="1676400"/>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100" dirty="0" smtClean="0"/>
            <a:t>Urban Mean Share of Benes within 2 miles of a pharmacy</a:t>
          </a:r>
        </a:p>
        <a:p xmlns:a="http://schemas.openxmlformats.org/drawingml/2006/main">
          <a:endParaRPr lang="en-US" sz="800" dirty="0" smtClean="0"/>
        </a:p>
        <a:p xmlns:a="http://schemas.openxmlformats.org/drawingml/2006/main">
          <a:r>
            <a:rPr lang="en-US" sz="1100" dirty="0" smtClean="0"/>
            <a:t>Suburban Mean Share of Benes within 5 miles of a pharmacy</a:t>
          </a:r>
        </a:p>
        <a:p xmlns:a="http://schemas.openxmlformats.org/drawingml/2006/main">
          <a:endParaRPr lang="en-US" sz="800" dirty="0" smtClean="0"/>
        </a:p>
        <a:p xmlns:a="http://schemas.openxmlformats.org/drawingml/2006/main">
          <a:r>
            <a:rPr lang="en-US" sz="1100" dirty="0" smtClean="0"/>
            <a:t>Rural Mean Share of Benes within 15 miles of a pharmacy</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0.16609</cdr:x>
      <cdr:y>0.36825</cdr:y>
    </cdr:from>
    <cdr:to>
      <cdr:x>0.22732</cdr:x>
      <cdr:y>0.4569</cdr:y>
    </cdr:to>
    <cdr:sp macro="" textlink="">
      <cdr:nvSpPr>
        <cdr:cNvPr id="2" name="TextBox 1"/>
        <cdr:cNvSpPr txBox="1"/>
      </cdr:nvSpPr>
      <cdr:spPr>
        <a:xfrm xmlns:a="http://schemas.openxmlformats.org/drawingml/2006/main">
          <a:off x="1244688" y="1676400"/>
          <a:ext cx="458852" cy="4035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 (54%)</a:t>
          </a:r>
          <a:endParaRPr lang="en-US" sz="1100" dirty="0"/>
        </a:p>
      </cdr:txBody>
    </cdr:sp>
  </cdr:relSizeAnchor>
  <cdr:relSizeAnchor xmlns:cdr="http://schemas.openxmlformats.org/drawingml/2006/chartDrawing">
    <cdr:from>
      <cdr:x>0.1661</cdr:x>
      <cdr:y>0.70303</cdr:y>
    </cdr:from>
    <cdr:to>
      <cdr:x>0.22732</cdr:x>
      <cdr:y>0.79169</cdr:y>
    </cdr:to>
    <cdr:sp macro="" textlink="">
      <cdr:nvSpPr>
        <cdr:cNvPr id="3" name="TextBox 1"/>
        <cdr:cNvSpPr txBox="1"/>
      </cdr:nvSpPr>
      <cdr:spPr>
        <a:xfrm xmlns:a="http://schemas.openxmlformats.org/drawingml/2006/main">
          <a:off x="1244725" y="3200400"/>
          <a:ext cx="458777" cy="4036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(46%)</a:t>
          </a:r>
          <a:endParaRPr lang="en-US" sz="1100" dirty="0"/>
        </a:p>
      </cdr:txBody>
    </cdr:sp>
  </cdr:relSizeAnchor>
  <cdr:relSizeAnchor xmlns:cdr="http://schemas.openxmlformats.org/drawingml/2006/chartDrawing">
    <cdr:from>
      <cdr:x>0.36068</cdr:x>
      <cdr:y>0.21</cdr:y>
    </cdr:from>
    <cdr:to>
      <cdr:x>0.4219</cdr:x>
      <cdr:y>0.29866</cdr:y>
    </cdr:to>
    <cdr:sp macro="" textlink="">
      <cdr:nvSpPr>
        <cdr:cNvPr id="4" name="TextBox 1"/>
        <cdr:cNvSpPr txBox="1"/>
      </cdr:nvSpPr>
      <cdr:spPr>
        <a:xfrm xmlns:a="http://schemas.openxmlformats.org/drawingml/2006/main">
          <a:off x="2702916" y="955964"/>
          <a:ext cx="458777" cy="4036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(13%)</a:t>
          </a:r>
          <a:endParaRPr lang="en-US" sz="1100" dirty="0"/>
        </a:p>
      </cdr:txBody>
    </cdr:sp>
  </cdr:relSizeAnchor>
  <cdr:relSizeAnchor xmlns:cdr="http://schemas.openxmlformats.org/drawingml/2006/chartDrawing">
    <cdr:from>
      <cdr:x>0.35929</cdr:x>
      <cdr:y>0.55238</cdr:y>
    </cdr:from>
    <cdr:to>
      <cdr:x>0.42051</cdr:x>
      <cdr:y>0.64104</cdr:y>
    </cdr:to>
    <cdr:sp macro="" textlink="">
      <cdr:nvSpPr>
        <cdr:cNvPr id="5" name="TextBox 1"/>
        <cdr:cNvSpPr txBox="1"/>
      </cdr:nvSpPr>
      <cdr:spPr>
        <a:xfrm xmlns:a="http://schemas.openxmlformats.org/drawingml/2006/main">
          <a:off x="2692525" y="2514600"/>
          <a:ext cx="458777" cy="4036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(87%)</a:t>
          </a:r>
          <a:endParaRPr lang="en-US" sz="1100" dirty="0"/>
        </a:p>
      </cdr:txBody>
    </cdr:sp>
  </cdr:relSizeAnchor>
  <cdr:relSizeAnchor xmlns:cdr="http://schemas.openxmlformats.org/drawingml/2006/chartDrawing">
    <cdr:from>
      <cdr:x>0.54232</cdr:x>
      <cdr:y>0.18413</cdr:y>
    </cdr:from>
    <cdr:to>
      <cdr:x>0.60355</cdr:x>
      <cdr:y>0.27279</cdr:y>
    </cdr:to>
    <cdr:sp macro="" textlink="">
      <cdr:nvSpPr>
        <cdr:cNvPr id="6" name="TextBox 1"/>
        <cdr:cNvSpPr txBox="1"/>
      </cdr:nvSpPr>
      <cdr:spPr>
        <a:xfrm xmlns:a="http://schemas.openxmlformats.org/drawingml/2006/main">
          <a:off x="4064088" y="838200"/>
          <a:ext cx="458852" cy="4036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(5%)</a:t>
          </a:r>
          <a:endParaRPr lang="en-US" sz="1100" dirty="0"/>
        </a:p>
      </cdr:txBody>
    </cdr:sp>
  </cdr:relSizeAnchor>
  <cdr:relSizeAnchor xmlns:cdr="http://schemas.openxmlformats.org/drawingml/2006/chartDrawing">
    <cdr:from>
      <cdr:x>0.55454</cdr:x>
      <cdr:y>0.54119</cdr:y>
    </cdr:from>
    <cdr:to>
      <cdr:x>0.61577</cdr:x>
      <cdr:y>0.62985</cdr:y>
    </cdr:to>
    <cdr:sp macro="" textlink="">
      <cdr:nvSpPr>
        <cdr:cNvPr id="7" name="TextBox 1"/>
        <cdr:cNvSpPr txBox="1"/>
      </cdr:nvSpPr>
      <cdr:spPr>
        <a:xfrm xmlns:a="http://schemas.openxmlformats.org/drawingml/2006/main">
          <a:off x="4141113" y="2325689"/>
          <a:ext cx="45720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(95%)</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1968" cy="465297"/>
          </a:xfrm>
          <a:prstGeom prst="rect">
            <a:avLst/>
          </a:prstGeom>
        </p:spPr>
        <p:txBody>
          <a:bodyPr vert="horz" lIns="93263" tIns="46632" rIns="93263" bIns="46632" rtlCol="0"/>
          <a:lstStyle>
            <a:lvl1pPr algn="l">
              <a:defRPr sz="1200"/>
            </a:lvl1pPr>
          </a:lstStyle>
          <a:p>
            <a:endParaRPr lang="en-US"/>
          </a:p>
        </p:txBody>
      </p:sp>
      <p:sp>
        <p:nvSpPr>
          <p:cNvPr id="3" name="Date Placeholder 2"/>
          <p:cNvSpPr>
            <a:spLocks noGrp="1"/>
          </p:cNvSpPr>
          <p:nvPr>
            <p:ph type="dt" sz="quarter" idx="1"/>
          </p:nvPr>
        </p:nvSpPr>
        <p:spPr>
          <a:xfrm>
            <a:off x="3976334" y="3"/>
            <a:ext cx="3041968" cy="465297"/>
          </a:xfrm>
          <a:prstGeom prst="rect">
            <a:avLst/>
          </a:prstGeom>
        </p:spPr>
        <p:txBody>
          <a:bodyPr vert="horz" lIns="93263" tIns="46632" rIns="93263" bIns="46632" rtlCol="0"/>
          <a:lstStyle>
            <a:lvl1pPr algn="r">
              <a:defRPr sz="1200"/>
            </a:lvl1pPr>
          </a:lstStyle>
          <a:p>
            <a:fld id="{CC16B254-F755-154D-86D8-705F3C585905}" type="datetimeFigureOut">
              <a:rPr lang="en-US" smtClean="0"/>
              <a:pPr/>
              <a:t>12/15/2014</a:t>
            </a:fld>
            <a:endParaRPr lang="en-US"/>
          </a:p>
        </p:txBody>
      </p:sp>
      <p:sp>
        <p:nvSpPr>
          <p:cNvPr id="4" name="Footer Placeholder 3"/>
          <p:cNvSpPr>
            <a:spLocks noGrp="1"/>
          </p:cNvSpPr>
          <p:nvPr>
            <p:ph type="ftr" sz="quarter" idx="2"/>
          </p:nvPr>
        </p:nvSpPr>
        <p:spPr>
          <a:xfrm>
            <a:off x="0" y="8839016"/>
            <a:ext cx="3041968" cy="465297"/>
          </a:xfrm>
          <a:prstGeom prst="rect">
            <a:avLst/>
          </a:prstGeom>
        </p:spPr>
        <p:txBody>
          <a:bodyPr vert="horz" lIns="93263" tIns="46632" rIns="93263" bIns="46632"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6"/>
            <a:ext cx="3041968" cy="465297"/>
          </a:xfrm>
          <a:prstGeom prst="rect">
            <a:avLst/>
          </a:prstGeom>
        </p:spPr>
        <p:txBody>
          <a:bodyPr vert="horz" lIns="93263" tIns="46632" rIns="93263" bIns="46632" rtlCol="0" anchor="b"/>
          <a:lstStyle>
            <a:lvl1pPr algn="r">
              <a:defRPr sz="1200"/>
            </a:lvl1pPr>
          </a:lstStyle>
          <a:p>
            <a:fld id="{D8B07BA0-83C1-274E-9BA1-643DFA6696FC}" type="slidenum">
              <a:rPr lang="en-US" smtClean="0"/>
              <a:pPr/>
              <a:t>‹#›</a:t>
            </a:fld>
            <a:endParaRPr lang="en-US"/>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1968" cy="465297"/>
          </a:xfrm>
          <a:prstGeom prst="rect">
            <a:avLst/>
          </a:prstGeom>
        </p:spPr>
        <p:txBody>
          <a:bodyPr vert="horz" lIns="93263" tIns="46632" rIns="93263" bIns="46632" rtlCol="0"/>
          <a:lstStyle>
            <a:lvl1pPr algn="l">
              <a:defRPr sz="1200"/>
            </a:lvl1pPr>
          </a:lstStyle>
          <a:p>
            <a:endParaRPr lang="en-US"/>
          </a:p>
        </p:txBody>
      </p:sp>
      <p:sp>
        <p:nvSpPr>
          <p:cNvPr id="3" name="Date Placeholder 2"/>
          <p:cNvSpPr>
            <a:spLocks noGrp="1"/>
          </p:cNvSpPr>
          <p:nvPr>
            <p:ph type="dt" idx="1"/>
          </p:nvPr>
        </p:nvSpPr>
        <p:spPr>
          <a:xfrm>
            <a:off x="3976334" y="3"/>
            <a:ext cx="3041968" cy="465297"/>
          </a:xfrm>
          <a:prstGeom prst="rect">
            <a:avLst/>
          </a:prstGeom>
        </p:spPr>
        <p:txBody>
          <a:bodyPr vert="horz" lIns="93263" tIns="46632" rIns="93263" bIns="46632" rtlCol="0"/>
          <a:lstStyle>
            <a:lvl1pPr algn="r">
              <a:defRPr sz="1200"/>
            </a:lvl1pPr>
          </a:lstStyle>
          <a:p>
            <a:fld id="{70242358-85E2-2545-8677-79B1E11E6ECD}" type="datetimeFigureOut">
              <a:rPr lang="en-US" smtClean="0"/>
              <a:pPr/>
              <a:t>12/15/2014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63" tIns="46632" rIns="93263" bIns="46632" rtlCol="0" anchor="ctr"/>
          <a:lstStyle/>
          <a:p>
            <a:endParaRPr lang="en-US"/>
          </a:p>
        </p:txBody>
      </p:sp>
      <p:sp>
        <p:nvSpPr>
          <p:cNvPr id="5" name="Notes Placeholder 4"/>
          <p:cNvSpPr>
            <a:spLocks noGrp="1"/>
          </p:cNvSpPr>
          <p:nvPr>
            <p:ph type="body" sz="quarter" idx="3"/>
          </p:nvPr>
        </p:nvSpPr>
        <p:spPr>
          <a:xfrm>
            <a:off x="701993" y="4420318"/>
            <a:ext cx="5615940" cy="4187667"/>
          </a:xfrm>
          <a:prstGeom prst="rect">
            <a:avLst/>
          </a:prstGeom>
        </p:spPr>
        <p:txBody>
          <a:bodyPr vert="horz" lIns="93263" tIns="46632" rIns="93263" bIns="466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6"/>
            <a:ext cx="3041968" cy="465297"/>
          </a:xfrm>
          <a:prstGeom prst="rect">
            <a:avLst/>
          </a:prstGeom>
        </p:spPr>
        <p:txBody>
          <a:bodyPr vert="horz" lIns="93263" tIns="46632" rIns="93263" bIns="46632"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6"/>
            <a:ext cx="3041968" cy="465297"/>
          </a:xfrm>
          <a:prstGeom prst="rect">
            <a:avLst/>
          </a:prstGeom>
        </p:spPr>
        <p:txBody>
          <a:bodyPr vert="horz" lIns="93263" tIns="46632" rIns="93263" bIns="46632" rtlCol="0" anchor="b"/>
          <a:lstStyle>
            <a:lvl1pPr algn="r">
              <a:defRPr sz="1200"/>
            </a:lvl1pPr>
          </a:lstStyle>
          <a:p>
            <a:fld id="{7B898A01-842B-0042-9AB7-55364486B929}" type="slidenum">
              <a:rPr lang="en-US" smtClean="0"/>
              <a:pPr/>
              <a:t>‹#›</a:t>
            </a:fld>
            <a:endParaRPr lang="en-US"/>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527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B898A01-842B-0042-9AB7-55364486B929}" type="slidenum">
              <a:rPr lang="en-US" smtClean="0"/>
              <a:pPr/>
              <a:t>2</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99003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396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 varies</a:t>
            </a:r>
            <a:r>
              <a:rPr lang="en-US" baseline="0" dirty="0" smtClean="0"/>
              <a:t> based on whether or not the plan’s service area resides within urban, suburban, or rural areas</a:t>
            </a:r>
          </a:p>
        </p:txBody>
      </p:sp>
      <p:sp>
        <p:nvSpPr>
          <p:cNvPr id="5" name="Slide Number Placeholder 4"/>
          <p:cNvSpPr>
            <a:spLocks noGrp="1"/>
          </p:cNvSpPr>
          <p:nvPr>
            <p:ph type="sldNum" sz="quarter" idx="11"/>
          </p:nvPr>
        </p:nvSpPr>
        <p:spPr/>
        <p:txBody>
          <a:bodyPr/>
          <a:lstStyle/>
          <a:p>
            <a:fld id="{7B898A01-842B-0042-9AB7-55364486B929}" type="slidenum">
              <a:rPr lang="en-US" smtClean="0"/>
              <a:pPr/>
              <a:t>10</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610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7B898A01-842B-0042-9AB7-55364486B929}" type="slidenum">
              <a:rPr lang="en-US" smtClean="0"/>
              <a:pPr/>
              <a:t>11</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1048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7B898A01-842B-0042-9AB7-55364486B929}" type="slidenum">
              <a:rPr lang="en-US" smtClean="0"/>
              <a:pPr/>
              <a:t>12</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1048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7B898A01-842B-0042-9AB7-55364486B929}" type="slidenum">
              <a:rPr lang="en-US" smtClean="0"/>
              <a:pPr/>
              <a:t>13</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1048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9119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E8555075-F7D8-774D-92CE-0FFE5404D32F}" type="slidenum">
              <a:rPr lang="en-US" smtClean="0"/>
              <a:pPr/>
              <a:t>‹#›</a:t>
            </a:fld>
            <a:endParaRPr lang="en-US"/>
          </a:p>
        </p:txBody>
      </p:sp>
      <p:sp>
        <p:nvSpPr>
          <p:cNvPr id="4" name="TextBox 3"/>
          <p:cNvSpPr txBox="1"/>
          <p:nvPr userDrawn="1"/>
        </p:nvSpPr>
        <p:spPr>
          <a:xfrm>
            <a:off x="3352800" y="6477000"/>
            <a:ext cx="2438400" cy="276999"/>
          </a:xfrm>
          <a:prstGeom prst="rect">
            <a:avLst/>
          </a:prstGeom>
          <a:noFill/>
        </p:spPr>
        <p:txBody>
          <a:bodyPr wrap="square" rtlCol="0">
            <a:spAutoFit/>
          </a:bodyPr>
          <a:lstStyle/>
          <a:p>
            <a:pPr algn="ctr"/>
            <a:endParaRPr lang="en-US" sz="1200" b="1" dirty="0"/>
          </a:p>
        </p:txBody>
      </p:sp>
    </p:spTree>
    <p:extLst>
      <p:ext uri="{BB962C8B-B14F-4D97-AF65-F5344CB8AC3E}">
        <p14:creationId xmlns:p14="http://schemas.microsoft.com/office/powerpoint/2010/main" val="747735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418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fld id="{8EC7DFB9-C462-486A-B7E0-8BFC2117D853}" type="slidenum">
              <a:rPr lang="en-US" sz="2400" b="0" i="1" smtClean="0">
                <a:solidFill>
                  <a:srgbClr val="084A9C"/>
                </a:solidFill>
              </a:rPr>
              <a:t>‹#›</a:t>
            </a:fld>
            <a:endParaRPr lang="en-US" sz="2800" b="0" i="1" dirty="0" smtClean="0">
              <a:solidFill>
                <a:srgbClr val="084A9C"/>
              </a:solidFill>
            </a:endParaRPr>
          </a:p>
        </p:txBody>
      </p:sp>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1" r:id="rId7"/>
    <p:sldLayoutId id="2147483802" r:id="rId8"/>
    <p:sldLayoutId id="2147483806" r:id="rId9"/>
    <p:sldLayoutId id="2147483803" r:id="rId10"/>
    <p:sldLayoutId id="2147483804" r:id="rId11"/>
    <p:sldLayoutId id="2147483805" r:id="rId12"/>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www.cms.gov/Medicare/Prescription-Drug-Coverage/PrescriptionDrugCovContra/RxContracting_ApplicationGuidance.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660000"/>
                </a:solidFill>
              </a:rPr>
              <a:t/>
            </a:r>
            <a:br>
              <a:rPr lang="en-US" sz="3000" dirty="0" smtClean="0">
                <a:solidFill>
                  <a:srgbClr val="660000"/>
                </a:solidFill>
              </a:rPr>
            </a:br>
            <a:r>
              <a:rPr lang="en-US" sz="3000" dirty="0" smtClean="0">
                <a:solidFill>
                  <a:srgbClr val="660000"/>
                </a:solidFill>
              </a:rPr>
              <a:t>Convenient </a:t>
            </a:r>
            <a:r>
              <a:rPr lang="en-US" sz="3000" dirty="0">
                <a:solidFill>
                  <a:srgbClr val="660000"/>
                </a:solidFill>
              </a:rPr>
              <a:t>Access </a:t>
            </a:r>
            <a:r>
              <a:rPr lang="en-US" sz="3000" dirty="0" smtClean="0">
                <a:solidFill>
                  <a:srgbClr val="660000"/>
                </a:solidFill>
              </a:rPr>
              <a:t>to Retail Pharmacies - Analysis </a:t>
            </a:r>
            <a:r>
              <a:rPr lang="en-US" sz="3000" dirty="0">
                <a:solidFill>
                  <a:srgbClr val="660000"/>
                </a:solidFill>
              </a:rPr>
              <a:t>on </a:t>
            </a:r>
            <a:r>
              <a:rPr lang="en-US" sz="3000" dirty="0" smtClean="0">
                <a:solidFill>
                  <a:srgbClr val="660000"/>
                </a:solidFill>
              </a:rPr>
              <a:t/>
            </a:r>
            <a:br>
              <a:rPr lang="en-US" sz="3000" dirty="0" smtClean="0">
                <a:solidFill>
                  <a:srgbClr val="660000"/>
                </a:solidFill>
              </a:rPr>
            </a:br>
            <a:r>
              <a:rPr lang="en-US" sz="3000" dirty="0" smtClean="0">
                <a:solidFill>
                  <a:srgbClr val="660000"/>
                </a:solidFill>
              </a:rPr>
              <a:t>Preferred </a:t>
            </a:r>
            <a:r>
              <a:rPr lang="en-US" sz="3000" dirty="0">
                <a:solidFill>
                  <a:srgbClr val="660000"/>
                </a:solidFill>
              </a:rPr>
              <a:t>Cost-Sharing </a:t>
            </a:r>
            <a:r>
              <a:rPr lang="en-US" sz="3000" dirty="0" smtClean="0">
                <a:solidFill>
                  <a:srgbClr val="660000"/>
                </a:solidFill>
              </a:rPr>
              <a:t>Pharmacy Networks</a:t>
            </a:r>
            <a:r>
              <a:rPr lang="en-US" sz="3000" dirty="0">
                <a:solidFill>
                  <a:srgbClr val="660000"/>
                </a:solidFill>
              </a:rPr>
              <a:t/>
            </a:r>
            <a:br>
              <a:rPr lang="en-US" sz="3000" dirty="0">
                <a:solidFill>
                  <a:srgbClr val="660000"/>
                </a:solidFill>
              </a:rPr>
            </a:br>
            <a:endParaRPr lang="en-US" sz="3000" dirty="0"/>
          </a:p>
        </p:txBody>
      </p:sp>
      <p:sp>
        <p:nvSpPr>
          <p:cNvPr id="3" name="TextBox 2"/>
          <p:cNvSpPr txBox="1"/>
          <p:nvPr/>
        </p:nvSpPr>
        <p:spPr>
          <a:xfrm>
            <a:off x="5649301" y="3276600"/>
            <a:ext cx="3494700" cy="1446550"/>
          </a:xfrm>
          <a:prstGeom prst="rect">
            <a:avLst/>
          </a:prstGeom>
          <a:noFill/>
        </p:spPr>
        <p:txBody>
          <a:bodyPr wrap="square" rtlCol="0">
            <a:spAutoFit/>
          </a:bodyPr>
          <a:lstStyle/>
          <a:p>
            <a:r>
              <a:rPr lang="en-US" sz="2400" dirty="0" smtClean="0"/>
              <a:t>December 16 &amp; 17, 2014</a:t>
            </a:r>
          </a:p>
          <a:p>
            <a:pPr algn="ctr"/>
            <a:endParaRPr lang="en-US" sz="2400" dirty="0" smtClean="0"/>
          </a:p>
          <a:p>
            <a:pPr algn="ctr"/>
            <a:r>
              <a:rPr lang="en-US" sz="2000" smtClean="0"/>
              <a:t>Division </a:t>
            </a:r>
            <a:r>
              <a:rPr lang="en-US" sz="2000" dirty="0" smtClean="0"/>
              <a:t>of Benefit Purchasing and Monitoring</a:t>
            </a:r>
          </a:p>
        </p:txBody>
      </p:sp>
    </p:spTree>
    <p:extLst>
      <p:ext uri="{BB962C8B-B14F-4D97-AF65-F5344CB8AC3E}">
        <p14:creationId xmlns:p14="http://schemas.microsoft.com/office/powerpoint/2010/main" val="130472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In the urban bar, 545 plans, 46%, provide 90% of beneficiaries’ access to a PCSP within 2 miles of their residence.  This is 545 out of 1,186 plans with service areas that include urban ZIP codes.  On that same bar, we see that 641 plans, 54%, do not provide 90% of beneficiaries’ access within 2 miles. In the suburban bar, 1,040 plans, 87%, provide 90% of beneficiaries’ access to a PCSP within 5 miles of their residence.  This is 1,040 out of 1192 plans with service areas that include suburban ZIP codes.  On that same bar, we see that 152 plans, 13%, do not provide 90% of beneficiaries’ access within 5 miles. In the rural bar, 1134 plans, 95%, provide 70% of beneficiaries’ access to a PCSP within 15 miles of their residence.  This is 1134 out of 1199 plans with service areas that include rural ZIP codes.  On that same bar, we see that 65 plans, 5%, do not provide 70% of beneficiaries’ access within 15 miles." title="Slide 10 - Most Plans meet Suburban and Rural Areas"/>
          <p:cNvGraphicFramePr>
            <a:graphicFrameLocks noGrp="1"/>
          </p:cNvGraphicFramePr>
          <p:nvPr>
            <p:ph idx="1"/>
            <p:extLst>
              <p:ext uri="{D42A27DB-BD31-4B8C-83A1-F6EECF244321}">
                <p14:modId xmlns:p14="http://schemas.microsoft.com/office/powerpoint/2010/main" val="1134393892"/>
              </p:ext>
            </p:extLst>
          </p:nvPr>
        </p:nvGraphicFramePr>
        <p:xfrm>
          <a:off x="1206043" y="1621266"/>
          <a:ext cx="7493914" cy="455229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3200" dirty="0" smtClean="0"/>
              <a:t>When Existing Convenient Access Standards are Applied to the PCSPs, Most Plans Meet Those in Suburban and Rural Areas</a:t>
            </a:r>
            <a:endParaRPr lang="en-US" sz="3200"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10</a:t>
            </a:fld>
            <a:endParaRPr lang="en-US"/>
          </a:p>
        </p:txBody>
      </p:sp>
      <p:sp>
        <p:nvSpPr>
          <p:cNvPr id="6" name="TextBox 5"/>
          <p:cNvSpPr txBox="1"/>
          <p:nvPr/>
        </p:nvSpPr>
        <p:spPr>
          <a:xfrm>
            <a:off x="761999" y="2362200"/>
            <a:ext cx="430887" cy="2209799"/>
          </a:xfrm>
          <a:prstGeom prst="rect">
            <a:avLst/>
          </a:prstGeom>
          <a:noFill/>
        </p:spPr>
        <p:txBody>
          <a:bodyPr vert="vert270" wrap="square" rtlCol="0">
            <a:spAutoFit/>
          </a:bodyPr>
          <a:lstStyle/>
          <a:p>
            <a:r>
              <a:rPr lang="en-US" sz="1600" dirty="0" smtClean="0"/>
              <a:t>Number of PCSP Plans</a:t>
            </a:r>
            <a:endParaRPr lang="en-US" sz="1600" dirty="0"/>
          </a:p>
        </p:txBody>
      </p:sp>
      <p:sp>
        <p:nvSpPr>
          <p:cNvPr id="7" name="TextBox 6"/>
          <p:cNvSpPr txBox="1"/>
          <p:nvPr/>
        </p:nvSpPr>
        <p:spPr>
          <a:xfrm>
            <a:off x="2133600" y="6162673"/>
            <a:ext cx="1066800" cy="307777"/>
          </a:xfrm>
          <a:prstGeom prst="rect">
            <a:avLst/>
          </a:prstGeom>
          <a:noFill/>
        </p:spPr>
        <p:txBody>
          <a:bodyPr wrap="square" rtlCol="0">
            <a:spAutoFit/>
          </a:bodyPr>
          <a:lstStyle/>
          <a:p>
            <a:r>
              <a:rPr lang="en-US" sz="1400" dirty="0" smtClean="0"/>
              <a:t>n = 1,186</a:t>
            </a:r>
            <a:endParaRPr lang="en-US" sz="1400" dirty="0"/>
          </a:p>
        </p:txBody>
      </p:sp>
      <p:sp>
        <p:nvSpPr>
          <p:cNvPr id="8" name="TextBox 7"/>
          <p:cNvSpPr txBox="1"/>
          <p:nvPr/>
        </p:nvSpPr>
        <p:spPr>
          <a:xfrm>
            <a:off x="3581400" y="6156839"/>
            <a:ext cx="1066800" cy="307777"/>
          </a:xfrm>
          <a:prstGeom prst="rect">
            <a:avLst/>
          </a:prstGeom>
          <a:noFill/>
        </p:spPr>
        <p:txBody>
          <a:bodyPr wrap="square" rtlCol="0">
            <a:spAutoFit/>
          </a:bodyPr>
          <a:lstStyle/>
          <a:p>
            <a:r>
              <a:rPr lang="en-US" sz="1400" dirty="0" smtClean="0"/>
              <a:t>n = 1,192</a:t>
            </a:r>
            <a:endParaRPr lang="en-US" sz="1400" dirty="0"/>
          </a:p>
        </p:txBody>
      </p:sp>
      <p:sp>
        <p:nvSpPr>
          <p:cNvPr id="9" name="TextBox 8"/>
          <p:cNvSpPr txBox="1"/>
          <p:nvPr/>
        </p:nvSpPr>
        <p:spPr>
          <a:xfrm>
            <a:off x="4953000" y="6151005"/>
            <a:ext cx="1066800" cy="307777"/>
          </a:xfrm>
          <a:prstGeom prst="rect">
            <a:avLst/>
          </a:prstGeom>
          <a:noFill/>
        </p:spPr>
        <p:txBody>
          <a:bodyPr wrap="square" rtlCol="0">
            <a:spAutoFit/>
          </a:bodyPr>
          <a:lstStyle/>
          <a:p>
            <a:r>
              <a:rPr lang="en-US" sz="1400" dirty="0" smtClean="0"/>
              <a:t>n = 1,199</a:t>
            </a:r>
            <a:endParaRPr lang="en-US" sz="1400" dirty="0"/>
          </a:p>
        </p:txBody>
      </p:sp>
    </p:spTree>
    <p:extLst>
      <p:ext uri="{BB962C8B-B14F-4D97-AF65-F5344CB8AC3E}">
        <p14:creationId xmlns:p14="http://schemas.microsoft.com/office/powerpoint/2010/main" val="1472799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8555075-F7D8-774D-92CE-0FFE5404D32F}" type="slidenum">
              <a:rPr lang="en-US" smtClean="0"/>
              <a:pPr/>
              <a:t>11</a:t>
            </a:fld>
            <a:endParaRPr lang="en-US"/>
          </a:p>
        </p:txBody>
      </p:sp>
      <p:graphicFrame>
        <p:nvGraphicFramePr>
          <p:cNvPr id="13" name="Content Placeholder 4" descr="Some plans provide urban beneficiaries little to no access to their PCSPs, with 16% of these plans providing 2 mile access to fewer than 30% of beneficiaries." title="Slide 11 - Urban Access is a Problem"/>
          <p:cNvGraphicFramePr>
            <a:graphicFrameLocks noGrp="1"/>
          </p:cNvGraphicFramePr>
          <p:nvPr>
            <p:ph idx="1"/>
            <p:extLst>
              <p:ext uri="{D42A27DB-BD31-4B8C-83A1-F6EECF244321}">
                <p14:modId xmlns:p14="http://schemas.microsoft.com/office/powerpoint/2010/main" val="2344644935"/>
              </p:ext>
            </p:extLst>
          </p:nvPr>
        </p:nvGraphicFramePr>
        <p:xfrm>
          <a:off x="533400" y="1637339"/>
          <a:ext cx="8229600" cy="42973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2"/>
          <p:cNvSpPr>
            <a:spLocks noGrp="1"/>
          </p:cNvSpPr>
          <p:nvPr>
            <p:ph type="title"/>
          </p:nvPr>
        </p:nvSpPr>
        <p:spPr>
          <a:xfrm>
            <a:off x="0" y="0"/>
            <a:ext cx="9144000" cy="1447800"/>
          </a:xfrm>
        </p:spPr>
        <p:txBody>
          <a:bodyPr/>
          <a:lstStyle/>
          <a:p>
            <a:r>
              <a:rPr lang="en-US" sz="3600" dirty="0"/>
              <a:t>Urban Access is a Problem</a:t>
            </a:r>
            <a:br>
              <a:rPr lang="en-US" sz="3600" dirty="0"/>
            </a:br>
            <a:r>
              <a:rPr lang="en-US" sz="2000" dirty="0" smtClean="0"/>
              <a:t>Of the 54% of plans (n=641) </a:t>
            </a:r>
            <a:r>
              <a:rPr lang="en-US" sz="2000" i="1" dirty="0" smtClean="0"/>
              <a:t>not</a:t>
            </a:r>
            <a:r>
              <a:rPr lang="en-US" sz="2000" dirty="0" smtClean="0"/>
              <a:t> meeting the 90% standard, some plans </a:t>
            </a:r>
            <a:r>
              <a:rPr lang="en-US" sz="2000" dirty="0"/>
              <a:t>provide extremely low convenient access to a pharmacy with </a:t>
            </a:r>
            <a:r>
              <a:rPr lang="en-US" sz="2000" dirty="0" smtClean="0"/>
              <a:t>preferred cost-sharing.</a:t>
            </a:r>
            <a:endParaRPr lang="en-US" sz="2000" dirty="0"/>
          </a:p>
        </p:txBody>
      </p:sp>
      <p:sp>
        <p:nvSpPr>
          <p:cNvPr id="15" name="Slide Number Placeholder 3"/>
          <p:cNvSpPr txBox="1">
            <a:spLocks/>
          </p:cNvSpPr>
          <p:nvPr/>
        </p:nvSpPr>
        <p:spPr>
          <a:xfrm>
            <a:off x="7772400" y="6324600"/>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555075-F7D8-774D-92CE-0FFE5404D32F}" type="slidenum">
              <a:rPr lang="en-US" smtClean="0"/>
              <a:pPr/>
              <a:t>11</a:t>
            </a:fld>
            <a:endParaRPr lang="en-US"/>
          </a:p>
        </p:txBody>
      </p:sp>
      <p:sp>
        <p:nvSpPr>
          <p:cNvPr id="16" name="TextBox 15"/>
          <p:cNvSpPr txBox="1"/>
          <p:nvPr/>
        </p:nvSpPr>
        <p:spPr>
          <a:xfrm>
            <a:off x="76200" y="2780184"/>
            <a:ext cx="461665" cy="1772280"/>
          </a:xfrm>
          <a:prstGeom prst="rect">
            <a:avLst/>
          </a:prstGeom>
          <a:noFill/>
        </p:spPr>
        <p:txBody>
          <a:bodyPr vert="vert270" wrap="none" rtlCol="0">
            <a:spAutoFit/>
          </a:bodyPr>
          <a:lstStyle/>
          <a:p>
            <a:r>
              <a:rPr lang="en-US" dirty="0" smtClean="0"/>
              <a:t>Number of Plans*</a:t>
            </a:r>
            <a:endParaRPr lang="en-US" dirty="0"/>
          </a:p>
        </p:txBody>
      </p:sp>
      <p:sp>
        <p:nvSpPr>
          <p:cNvPr id="17" name="TextBox 16"/>
          <p:cNvSpPr txBox="1"/>
          <p:nvPr/>
        </p:nvSpPr>
        <p:spPr>
          <a:xfrm>
            <a:off x="1904999" y="5799276"/>
            <a:ext cx="5680081" cy="369332"/>
          </a:xfrm>
          <a:prstGeom prst="rect">
            <a:avLst/>
          </a:prstGeom>
          <a:noFill/>
        </p:spPr>
        <p:txBody>
          <a:bodyPr wrap="none" rtlCol="0">
            <a:spAutoFit/>
          </a:bodyPr>
          <a:lstStyle/>
          <a:p>
            <a:r>
              <a:rPr lang="en-US" dirty="0" smtClean="0"/>
              <a:t>% of Urban Beneficiaries with Convenient Access to a PCSP</a:t>
            </a:r>
            <a:endParaRPr lang="en-US" dirty="0"/>
          </a:p>
        </p:txBody>
      </p:sp>
      <p:sp>
        <p:nvSpPr>
          <p:cNvPr id="18" name="Oval 17"/>
          <p:cNvSpPr/>
          <p:nvPr/>
        </p:nvSpPr>
        <p:spPr>
          <a:xfrm>
            <a:off x="1143000" y="4114800"/>
            <a:ext cx="23622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p:cNvSpPr/>
          <p:nvPr/>
        </p:nvSpPr>
        <p:spPr>
          <a:xfrm flipH="1">
            <a:off x="2514600" y="2895600"/>
            <a:ext cx="4038600" cy="2438400"/>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4533900" y="2585692"/>
            <a:ext cx="2628900" cy="1200329"/>
          </a:xfrm>
          <a:prstGeom prst="rect">
            <a:avLst/>
          </a:prstGeom>
          <a:noFill/>
          <a:ln>
            <a:solidFill>
              <a:srgbClr val="084A9C"/>
            </a:solidFill>
          </a:ln>
        </p:spPr>
        <p:txBody>
          <a:bodyPr wrap="square" rtlCol="0">
            <a:spAutoFit/>
          </a:bodyPr>
          <a:lstStyle/>
          <a:p>
            <a:r>
              <a:rPr lang="en-US" dirty="0" smtClean="0"/>
              <a:t>16% of these plans provide convenient access to fewer than 30% of their urban beneficiaries</a:t>
            </a:r>
            <a:endParaRPr lang="en-US" dirty="0"/>
          </a:p>
        </p:txBody>
      </p:sp>
      <p:sp>
        <p:nvSpPr>
          <p:cNvPr id="2" name="TextBox 1"/>
          <p:cNvSpPr txBox="1"/>
          <p:nvPr/>
        </p:nvSpPr>
        <p:spPr>
          <a:xfrm>
            <a:off x="228600" y="6168608"/>
            <a:ext cx="4305299" cy="276999"/>
          </a:xfrm>
          <a:prstGeom prst="rect">
            <a:avLst/>
          </a:prstGeom>
          <a:noFill/>
        </p:spPr>
        <p:txBody>
          <a:bodyPr wrap="square" rtlCol="0">
            <a:spAutoFit/>
          </a:bodyPr>
          <a:lstStyle/>
          <a:p>
            <a:r>
              <a:rPr lang="en-US" sz="1200" dirty="0" smtClean="0"/>
              <a:t>*</a:t>
            </a:r>
            <a:r>
              <a:rPr lang="en-US" sz="1200" smtClean="0"/>
              <a:t>Excludes 545 </a:t>
            </a:r>
            <a:r>
              <a:rPr lang="en-US" sz="1200" dirty="0" smtClean="0"/>
              <a:t>plans meeting the urban access standard of 90%</a:t>
            </a:r>
            <a:endParaRPr lang="en-US" sz="1200" dirty="0"/>
          </a:p>
        </p:txBody>
      </p:sp>
    </p:spTree>
    <p:extLst>
      <p:ext uri="{BB962C8B-B14F-4D97-AF65-F5344CB8AC3E}">
        <p14:creationId xmlns:p14="http://schemas.microsoft.com/office/powerpoint/2010/main" val="2626629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8555075-F7D8-774D-92CE-0FFE5404D32F}" type="slidenum">
              <a:rPr lang="en-US" smtClean="0"/>
              <a:pPr/>
              <a:t>12</a:t>
            </a:fld>
            <a:endParaRPr lang="en-US"/>
          </a:p>
        </p:txBody>
      </p:sp>
      <p:graphicFrame>
        <p:nvGraphicFramePr>
          <p:cNvPr id="13" name="Content Placeholder 4" descr="suburban access is less of a problem.  Only 13% of plans, 152, miss the 90% threshold. A number of these plans do, however, provide low convenient access, with 6 plans offering less than 10% of eligible beneficiaries’ convenient access to a PCSP." title="Slide 12 - Suburban Access Less of a Problem"/>
          <p:cNvGraphicFramePr>
            <a:graphicFrameLocks noGrp="1"/>
          </p:cNvGraphicFramePr>
          <p:nvPr>
            <p:ph idx="1"/>
            <p:extLst>
              <p:ext uri="{D42A27DB-BD31-4B8C-83A1-F6EECF244321}">
                <p14:modId xmlns:p14="http://schemas.microsoft.com/office/powerpoint/2010/main" val="3679568619"/>
              </p:ext>
            </p:extLst>
          </p:nvPr>
        </p:nvGraphicFramePr>
        <p:xfrm>
          <a:off x="533400" y="1637339"/>
          <a:ext cx="8229600" cy="42973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2"/>
          <p:cNvSpPr>
            <a:spLocks noGrp="1"/>
          </p:cNvSpPr>
          <p:nvPr>
            <p:ph type="title"/>
          </p:nvPr>
        </p:nvSpPr>
        <p:spPr>
          <a:xfrm>
            <a:off x="0" y="0"/>
            <a:ext cx="9144000" cy="1447800"/>
          </a:xfrm>
        </p:spPr>
        <p:txBody>
          <a:bodyPr/>
          <a:lstStyle/>
          <a:p>
            <a:r>
              <a:rPr lang="en-US" sz="3600" dirty="0" smtClean="0"/>
              <a:t>Suburban Access is Less of a Problem </a:t>
            </a:r>
            <a:r>
              <a:rPr lang="en-US" sz="3600" dirty="0"/>
              <a:t/>
            </a:r>
            <a:br>
              <a:rPr lang="en-US" sz="3600" dirty="0"/>
            </a:br>
            <a:r>
              <a:rPr lang="en-US" sz="2000" dirty="0" smtClean="0"/>
              <a:t>Only 13% of plans (n=152) miss the 90% standard. </a:t>
            </a:r>
            <a:br>
              <a:rPr lang="en-US" sz="2000" dirty="0" smtClean="0"/>
            </a:br>
            <a:r>
              <a:rPr lang="en-US" sz="2000" dirty="0" smtClean="0"/>
              <a:t>A number of these plans provide low convenient access.</a:t>
            </a:r>
            <a:endParaRPr lang="en-US" sz="2000" dirty="0"/>
          </a:p>
        </p:txBody>
      </p:sp>
      <p:sp>
        <p:nvSpPr>
          <p:cNvPr id="15" name="Slide Number Placeholder 3"/>
          <p:cNvSpPr txBox="1">
            <a:spLocks/>
          </p:cNvSpPr>
          <p:nvPr/>
        </p:nvSpPr>
        <p:spPr>
          <a:xfrm>
            <a:off x="7772400" y="6324600"/>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555075-F7D8-774D-92CE-0FFE5404D32F}" type="slidenum">
              <a:rPr lang="en-US" smtClean="0"/>
              <a:pPr/>
              <a:t>12</a:t>
            </a:fld>
            <a:endParaRPr lang="en-US"/>
          </a:p>
        </p:txBody>
      </p:sp>
      <p:sp>
        <p:nvSpPr>
          <p:cNvPr id="16" name="TextBox 15"/>
          <p:cNvSpPr txBox="1"/>
          <p:nvPr/>
        </p:nvSpPr>
        <p:spPr>
          <a:xfrm>
            <a:off x="76200" y="2780184"/>
            <a:ext cx="461665" cy="1772280"/>
          </a:xfrm>
          <a:prstGeom prst="rect">
            <a:avLst/>
          </a:prstGeom>
          <a:noFill/>
        </p:spPr>
        <p:txBody>
          <a:bodyPr vert="vert270" wrap="none" rtlCol="0">
            <a:spAutoFit/>
          </a:bodyPr>
          <a:lstStyle/>
          <a:p>
            <a:r>
              <a:rPr lang="en-US" dirty="0" smtClean="0"/>
              <a:t>Number of Plans*</a:t>
            </a:r>
            <a:endParaRPr lang="en-US" dirty="0"/>
          </a:p>
        </p:txBody>
      </p:sp>
      <p:sp>
        <p:nvSpPr>
          <p:cNvPr id="17" name="TextBox 16"/>
          <p:cNvSpPr txBox="1"/>
          <p:nvPr/>
        </p:nvSpPr>
        <p:spPr>
          <a:xfrm>
            <a:off x="1904999" y="5799276"/>
            <a:ext cx="6029536" cy="369332"/>
          </a:xfrm>
          <a:prstGeom prst="rect">
            <a:avLst/>
          </a:prstGeom>
          <a:noFill/>
        </p:spPr>
        <p:txBody>
          <a:bodyPr wrap="none" rtlCol="0">
            <a:spAutoFit/>
          </a:bodyPr>
          <a:lstStyle/>
          <a:p>
            <a:r>
              <a:rPr lang="en-US" dirty="0" smtClean="0"/>
              <a:t>% of Suburban Beneficiaries with Convenient Access to a PCSP</a:t>
            </a:r>
            <a:endParaRPr lang="en-US" dirty="0"/>
          </a:p>
        </p:txBody>
      </p:sp>
      <p:sp>
        <p:nvSpPr>
          <p:cNvPr id="2" name="TextBox 1"/>
          <p:cNvSpPr txBox="1"/>
          <p:nvPr/>
        </p:nvSpPr>
        <p:spPr>
          <a:xfrm>
            <a:off x="228600" y="6168608"/>
            <a:ext cx="4516439" cy="276999"/>
          </a:xfrm>
          <a:prstGeom prst="rect">
            <a:avLst/>
          </a:prstGeom>
          <a:noFill/>
        </p:spPr>
        <p:txBody>
          <a:bodyPr wrap="square" rtlCol="0">
            <a:spAutoFit/>
          </a:bodyPr>
          <a:lstStyle/>
          <a:p>
            <a:r>
              <a:rPr lang="en-US" sz="1200" dirty="0" smtClean="0"/>
              <a:t>*Excludes 1,040 plans meeting the suburban access standard of 90%</a:t>
            </a:r>
            <a:endParaRPr lang="en-US" sz="1200" dirty="0"/>
          </a:p>
        </p:txBody>
      </p:sp>
    </p:spTree>
    <p:extLst>
      <p:ext uri="{BB962C8B-B14F-4D97-AF65-F5344CB8AC3E}">
        <p14:creationId xmlns:p14="http://schemas.microsoft.com/office/powerpoint/2010/main" val="101392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8555075-F7D8-774D-92CE-0FFE5404D32F}" type="slidenum">
              <a:rPr lang="en-US" smtClean="0"/>
              <a:pPr/>
              <a:t>13</a:t>
            </a:fld>
            <a:endParaRPr lang="en-US"/>
          </a:p>
        </p:txBody>
      </p:sp>
      <p:graphicFrame>
        <p:nvGraphicFramePr>
          <p:cNvPr id="13" name="Content Placeholder 4" descr="Even fewer plans don’t meet the existing rural threshold.  Only 5% of plans, 65, miss the 70% standard. Again though, a number of these plans provide low convenient access, with 3 plans offering less than 10% of eligible beneficiaries convenient access to a PCSP." title="Slide 13 - Fewer Rural Plans don't meet Existing Rural Standard"/>
          <p:cNvGraphicFramePr>
            <a:graphicFrameLocks noGrp="1"/>
          </p:cNvGraphicFramePr>
          <p:nvPr>
            <p:ph idx="1"/>
            <p:extLst>
              <p:ext uri="{D42A27DB-BD31-4B8C-83A1-F6EECF244321}">
                <p14:modId xmlns:p14="http://schemas.microsoft.com/office/powerpoint/2010/main" val="4084701448"/>
              </p:ext>
            </p:extLst>
          </p:nvPr>
        </p:nvGraphicFramePr>
        <p:xfrm>
          <a:off x="533400" y="1637339"/>
          <a:ext cx="8229600" cy="42973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2"/>
          <p:cNvSpPr>
            <a:spLocks noGrp="1"/>
          </p:cNvSpPr>
          <p:nvPr>
            <p:ph type="title"/>
          </p:nvPr>
        </p:nvSpPr>
        <p:spPr>
          <a:xfrm>
            <a:off x="0" y="0"/>
            <a:ext cx="9144000" cy="1447800"/>
          </a:xfrm>
        </p:spPr>
        <p:txBody>
          <a:bodyPr/>
          <a:lstStyle/>
          <a:p>
            <a:r>
              <a:rPr lang="en-US" sz="2900" dirty="0" smtClean="0"/>
              <a:t>Even Fewer Plans Don’t Meet the Existing Rural Standard</a:t>
            </a:r>
            <a:r>
              <a:rPr lang="en-US" sz="2900" dirty="0"/>
              <a:t/>
            </a:r>
            <a:br>
              <a:rPr lang="en-US" sz="2900" dirty="0"/>
            </a:br>
            <a:r>
              <a:rPr lang="en-US" sz="2000" dirty="0"/>
              <a:t>Only 5</a:t>
            </a:r>
            <a:r>
              <a:rPr lang="en-US" sz="2000" dirty="0" smtClean="0"/>
              <a:t>% </a:t>
            </a:r>
            <a:r>
              <a:rPr lang="en-US" sz="2000" dirty="0"/>
              <a:t>of plans (</a:t>
            </a:r>
            <a:r>
              <a:rPr lang="en-US" sz="2000" dirty="0" smtClean="0"/>
              <a:t>n=65) </a:t>
            </a:r>
            <a:r>
              <a:rPr lang="en-US" sz="2000" dirty="0"/>
              <a:t>miss the </a:t>
            </a:r>
            <a:r>
              <a:rPr lang="en-US" sz="2000" dirty="0" smtClean="0"/>
              <a:t>70</a:t>
            </a:r>
            <a:r>
              <a:rPr lang="en-US" sz="2000" dirty="0"/>
              <a:t>% standard. </a:t>
            </a:r>
            <a:br>
              <a:rPr lang="en-US" sz="2000" dirty="0"/>
            </a:br>
            <a:r>
              <a:rPr lang="en-US" sz="2000" dirty="0" smtClean="0"/>
              <a:t>A number of </a:t>
            </a:r>
            <a:r>
              <a:rPr lang="en-US" sz="2000" dirty="0"/>
              <a:t>these plans provide low </a:t>
            </a:r>
            <a:r>
              <a:rPr lang="en-US" sz="2000" dirty="0" smtClean="0"/>
              <a:t>convenient access.</a:t>
            </a:r>
            <a:endParaRPr lang="en-US" sz="2000" dirty="0"/>
          </a:p>
        </p:txBody>
      </p:sp>
      <p:sp>
        <p:nvSpPr>
          <p:cNvPr id="15" name="Slide Number Placeholder 3"/>
          <p:cNvSpPr txBox="1">
            <a:spLocks/>
          </p:cNvSpPr>
          <p:nvPr/>
        </p:nvSpPr>
        <p:spPr>
          <a:xfrm>
            <a:off x="7772400" y="6324600"/>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555075-F7D8-774D-92CE-0FFE5404D32F}" type="slidenum">
              <a:rPr lang="en-US" smtClean="0"/>
              <a:pPr/>
              <a:t>13</a:t>
            </a:fld>
            <a:endParaRPr lang="en-US"/>
          </a:p>
        </p:txBody>
      </p:sp>
      <p:sp>
        <p:nvSpPr>
          <p:cNvPr id="16" name="TextBox 15"/>
          <p:cNvSpPr txBox="1"/>
          <p:nvPr/>
        </p:nvSpPr>
        <p:spPr>
          <a:xfrm>
            <a:off x="76200" y="2780184"/>
            <a:ext cx="461665" cy="1772280"/>
          </a:xfrm>
          <a:prstGeom prst="rect">
            <a:avLst/>
          </a:prstGeom>
          <a:noFill/>
        </p:spPr>
        <p:txBody>
          <a:bodyPr vert="vert270" wrap="none" rtlCol="0">
            <a:spAutoFit/>
          </a:bodyPr>
          <a:lstStyle/>
          <a:p>
            <a:r>
              <a:rPr lang="en-US" dirty="0" smtClean="0"/>
              <a:t>Number of Plans*</a:t>
            </a:r>
            <a:endParaRPr lang="en-US" dirty="0"/>
          </a:p>
        </p:txBody>
      </p:sp>
      <p:sp>
        <p:nvSpPr>
          <p:cNvPr id="17" name="TextBox 16"/>
          <p:cNvSpPr txBox="1"/>
          <p:nvPr/>
        </p:nvSpPr>
        <p:spPr>
          <a:xfrm>
            <a:off x="1904999" y="5799276"/>
            <a:ext cx="5583965" cy="369332"/>
          </a:xfrm>
          <a:prstGeom prst="rect">
            <a:avLst/>
          </a:prstGeom>
          <a:noFill/>
        </p:spPr>
        <p:txBody>
          <a:bodyPr wrap="none" rtlCol="0">
            <a:spAutoFit/>
          </a:bodyPr>
          <a:lstStyle/>
          <a:p>
            <a:r>
              <a:rPr lang="en-US" dirty="0" smtClean="0"/>
              <a:t>% of Rural Beneficiaries with Convenient Access to a PCSP</a:t>
            </a:r>
            <a:endParaRPr lang="en-US" dirty="0"/>
          </a:p>
        </p:txBody>
      </p:sp>
      <p:sp>
        <p:nvSpPr>
          <p:cNvPr id="2" name="TextBox 1"/>
          <p:cNvSpPr txBox="1"/>
          <p:nvPr/>
        </p:nvSpPr>
        <p:spPr>
          <a:xfrm>
            <a:off x="228600" y="6168608"/>
            <a:ext cx="4516439" cy="276999"/>
          </a:xfrm>
          <a:prstGeom prst="rect">
            <a:avLst/>
          </a:prstGeom>
          <a:noFill/>
        </p:spPr>
        <p:txBody>
          <a:bodyPr wrap="square" rtlCol="0">
            <a:spAutoFit/>
          </a:bodyPr>
          <a:lstStyle/>
          <a:p>
            <a:r>
              <a:rPr lang="en-US" sz="1200" dirty="0" smtClean="0"/>
              <a:t>*Excludes 1,134 plans meeting the suburban access standard of 70%</a:t>
            </a:r>
            <a:endParaRPr lang="en-US" sz="1200" dirty="0"/>
          </a:p>
        </p:txBody>
      </p:sp>
    </p:spTree>
    <p:extLst>
      <p:ext uri="{BB962C8B-B14F-4D97-AF65-F5344CB8AC3E}">
        <p14:creationId xmlns:p14="http://schemas.microsoft.com/office/powerpoint/2010/main" val="2108366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t>The great majority of plans’ PCSP networks meet existing convenient access standards in suburban and rural areas.</a:t>
            </a:r>
          </a:p>
          <a:p>
            <a:r>
              <a:rPr lang="en-US" sz="2400" dirty="0" smtClean="0"/>
              <a:t>Some plans are not providing convenient access to preferred cost-sharing in urban areas.</a:t>
            </a:r>
          </a:p>
          <a:p>
            <a:r>
              <a:rPr lang="en-US" sz="2400" dirty="0" smtClean="0"/>
              <a:t>While we appreciate the importance of providing lower costs to beneficiaries, these findings reinforce CMS’ concern that plans are offering </a:t>
            </a:r>
            <a:r>
              <a:rPr lang="en-US" sz="2400" dirty="0"/>
              <a:t>access to pharmacies with lower cost-sharing in a way </a:t>
            </a:r>
            <a:r>
              <a:rPr lang="en-US" sz="2400" dirty="0" smtClean="0"/>
              <a:t>that may be misleading to beneficiaries, in violation of CMS requirements. </a:t>
            </a:r>
          </a:p>
          <a:p>
            <a:r>
              <a:rPr lang="en-US" sz="2400" dirty="0" smtClean="0"/>
              <a:t>In addition to providing meaningful levels of access, </a:t>
            </a:r>
            <a:r>
              <a:rPr lang="en-US" sz="2400" dirty="0"/>
              <a:t>plan sponsors must </a:t>
            </a:r>
            <a:r>
              <a:rPr lang="en-US" sz="2400" dirty="0" smtClean="0"/>
              <a:t>also provide </a:t>
            </a:r>
            <a:r>
              <a:rPr lang="en-US" sz="2400" dirty="0"/>
              <a:t>a uniform set of </a:t>
            </a:r>
            <a:r>
              <a:rPr lang="en-US" sz="2400" dirty="0" smtClean="0"/>
              <a:t>benefits throughout the plan service area.</a:t>
            </a:r>
            <a:r>
              <a:rPr lang="en-US" sz="2400" dirty="0"/>
              <a:t> </a:t>
            </a:r>
            <a:endParaRPr lang="en-US" sz="2400" dirty="0">
              <a:solidFill>
                <a:srgbClr val="FF0000"/>
              </a:solidFill>
            </a:endParaRPr>
          </a:p>
        </p:txBody>
      </p:sp>
      <p:sp>
        <p:nvSpPr>
          <p:cNvPr id="3" name="Title 2"/>
          <p:cNvSpPr>
            <a:spLocks noGrp="1"/>
          </p:cNvSpPr>
          <p:nvPr>
            <p:ph type="title"/>
          </p:nvPr>
        </p:nvSpPr>
        <p:spPr/>
        <p:txBody>
          <a:bodyPr/>
          <a:lstStyle/>
          <a:p>
            <a:r>
              <a:rPr lang="en-US" sz="3200" dirty="0" smtClean="0"/>
              <a:t>Conclusions</a:t>
            </a:r>
            <a:endParaRPr lang="en-US" sz="3200"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14</a:t>
            </a:fld>
            <a:endParaRPr lang="en-US"/>
          </a:p>
        </p:txBody>
      </p:sp>
    </p:spTree>
    <p:extLst>
      <p:ext uri="{BB962C8B-B14F-4D97-AF65-F5344CB8AC3E}">
        <p14:creationId xmlns:p14="http://schemas.microsoft.com/office/powerpoint/2010/main" val="3474597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Provide organizations with their own results.</a:t>
            </a:r>
          </a:p>
          <a:p>
            <a:r>
              <a:rPr lang="en-US" dirty="0" smtClean="0"/>
              <a:t>Hold discussions with outliers.</a:t>
            </a:r>
          </a:p>
          <a:p>
            <a:pPr lvl="1"/>
            <a:r>
              <a:rPr lang="en-US" dirty="0"/>
              <a:t>CMS will examine more closely those plans providing low levels of access to </a:t>
            </a:r>
            <a:r>
              <a:rPr lang="en-US" dirty="0" smtClean="0"/>
              <a:t>urban, suburban, </a:t>
            </a:r>
            <a:r>
              <a:rPr lang="en-US" dirty="0"/>
              <a:t>and rural beneficiaries</a:t>
            </a:r>
            <a:r>
              <a:rPr lang="en-US" dirty="0" smtClean="0"/>
              <a:t>.</a:t>
            </a:r>
          </a:p>
          <a:p>
            <a:r>
              <a:rPr lang="en-US" dirty="0" smtClean="0"/>
              <a:t>Continue monitoring complaints and </a:t>
            </a:r>
            <a:br>
              <a:rPr lang="en-US" dirty="0" smtClean="0"/>
            </a:br>
            <a:r>
              <a:rPr lang="en-US" dirty="0" smtClean="0"/>
              <a:t>access levels.</a:t>
            </a:r>
          </a:p>
          <a:p>
            <a:r>
              <a:rPr lang="en-US" dirty="0" smtClean="0"/>
              <a:t>Publish study results.</a:t>
            </a:r>
          </a:p>
          <a:p>
            <a:r>
              <a:rPr lang="en-US" dirty="0" smtClean="0"/>
              <a:t>Consider future policy options.</a:t>
            </a:r>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15</a:t>
            </a:fld>
            <a:endParaRPr lang="en-US"/>
          </a:p>
        </p:txBody>
      </p:sp>
    </p:spTree>
    <p:extLst>
      <p:ext uri="{BB962C8B-B14F-4D97-AF65-F5344CB8AC3E}">
        <p14:creationId xmlns:p14="http://schemas.microsoft.com/office/powerpoint/2010/main" val="78103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534400" cy="4297363"/>
          </a:xfrm>
        </p:spPr>
        <p:txBody>
          <a:bodyPr>
            <a:noAutofit/>
          </a:bodyPr>
          <a:lstStyle/>
          <a:p>
            <a:r>
              <a:rPr lang="en-US" sz="2400" dirty="0" smtClean="0"/>
              <a:t>Medicare Plan Finder (MPF) Output Data</a:t>
            </a:r>
          </a:p>
          <a:p>
            <a:pPr lvl="1"/>
            <a:r>
              <a:rPr lang="en-US" sz="2000" dirty="0" smtClean="0"/>
              <a:t>The 2014 </a:t>
            </a:r>
            <a:r>
              <a:rPr lang="en-US" sz="2000" dirty="0"/>
              <a:t>MPF </a:t>
            </a:r>
            <a:r>
              <a:rPr lang="en-US" sz="2000" dirty="0" smtClean="0"/>
              <a:t>data, as submitted by Part D sponsors, is used to populate </a:t>
            </a:r>
            <a:r>
              <a:rPr lang="en-US" sz="2000" dirty="0"/>
              <a:t>the MPF website to assist beneficiaries in choosing </a:t>
            </a:r>
            <a:r>
              <a:rPr lang="en-US" sz="2000" dirty="0" smtClean="0"/>
              <a:t>plans. This same file (extracted on  March 17, 2014) was used in this analysis and was the source of </a:t>
            </a:r>
            <a:r>
              <a:rPr lang="en-US" sz="2000" dirty="0"/>
              <a:t>the list of </a:t>
            </a:r>
            <a:r>
              <a:rPr lang="en-US" sz="2000" dirty="0" smtClean="0"/>
              <a:t>all plans’ network pharmacies, including </a:t>
            </a:r>
            <a:r>
              <a:rPr lang="en-US" sz="2000" dirty="0"/>
              <a:t>each pharmacy’s preferred </a:t>
            </a:r>
            <a:r>
              <a:rPr lang="en-US" sz="2000" dirty="0" smtClean="0"/>
              <a:t>cost-sharing status</a:t>
            </a:r>
            <a:r>
              <a:rPr lang="en-US" sz="2000" dirty="0"/>
              <a:t> </a:t>
            </a:r>
            <a:r>
              <a:rPr lang="en-US" sz="2000" dirty="0" smtClean="0"/>
              <a:t>and National </a:t>
            </a:r>
            <a:r>
              <a:rPr lang="en-US" sz="2000" dirty="0"/>
              <a:t>Provider Identifiers (NPIs</a:t>
            </a:r>
            <a:r>
              <a:rPr lang="en-US" sz="2000" dirty="0" smtClean="0"/>
              <a:t>).</a:t>
            </a:r>
          </a:p>
          <a:p>
            <a:pPr lvl="1"/>
            <a:r>
              <a:rPr lang="en-US" sz="2000" dirty="0"/>
              <a:t>Sponsors’ Medicare Plan Finder submissions are cross-checked with approved Plan Benefit Package (PBP) </a:t>
            </a:r>
            <a:r>
              <a:rPr lang="en-US" sz="2000" dirty="0" smtClean="0"/>
              <a:t>data to ensure consistency between the plan finder data and the approved benefit structure </a:t>
            </a:r>
            <a:r>
              <a:rPr lang="en-US" sz="2000" dirty="0"/>
              <a:t>(HPMS memos dated 06/14/2014 and 10/3/2014).</a:t>
            </a:r>
            <a:endParaRPr lang="en-US" sz="2000" dirty="0" smtClean="0"/>
          </a:p>
        </p:txBody>
      </p:sp>
      <p:sp>
        <p:nvSpPr>
          <p:cNvPr id="3" name="Title 2"/>
          <p:cNvSpPr>
            <a:spLocks noGrp="1"/>
          </p:cNvSpPr>
          <p:nvPr>
            <p:ph type="title"/>
          </p:nvPr>
        </p:nvSpPr>
        <p:spPr/>
        <p:txBody>
          <a:bodyPr/>
          <a:lstStyle/>
          <a:p>
            <a:r>
              <a:rPr lang="en-US" dirty="0" smtClean="0"/>
              <a:t>Appendix: Data Source Details</a:t>
            </a:r>
            <a:endParaRPr lang="en-US"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16</a:t>
            </a:fld>
            <a:endParaRPr lang="en-US"/>
          </a:p>
        </p:txBody>
      </p:sp>
    </p:spTree>
    <p:extLst>
      <p:ext uri="{BB962C8B-B14F-4D97-AF65-F5344CB8AC3E}">
        <p14:creationId xmlns:p14="http://schemas.microsoft.com/office/powerpoint/2010/main" val="122462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National Council for Prescription Drug Programs (NCPDP) National Provider Identifier (NPI) address </a:t>
            </a:r>
            <a:r>
              <a:rPr lang="en-US" dirty="0" smtClean="0"/>
              <a:t>file</a:t>
            </a:r>
          </a:p>
          <a:p>
            <a:pPr lvl="1"/>
            <a:r>
              <a:rPr lang="en-US" dirty="0" smtClean="0"/>
              <a:t>Provides </a:t>
            </a:r>
            <a:r>
              <a:rPr lang="en-US" dirty="0"/>
              <a:t>the business location for each network pharmacy. This database is used by the Medicare Plan Finder website and is expected to have the most accurate and up-to-date address information for network pharmacies</a:t>
            </a:r>
            <a:r>
              <a:rPr lang="en-US" dirty="0" smtClean="0"/>
              <a:t>.</a:t>
            </a:r>
          </a:p>
          <a:p>
            <a:r>
              <a:rPr lang="en-US" dirty="0"/>
              <a:t>National Plan and Provider Enumeration System (NPPES) business address </a:t>
            </a:r>
            <a:r>
              <a:rPr lang="en-US" dirty="0" smtClean="0"/>
              <a:t>file</a:t>
            </a:r>
            <a:endParaRPr lang="en-US" dirty="0"/>
          </a:p>
          <a:p>
            <a:pPr lvl="1"/>
            <a:r>
              <a:rPr lang="en-US" dirty="0" smtClean="0"/>
              <a:t>Augments </a:t>
            </a:r>
            <a:r>
              <a:rPr lang="en-US" dirty="0"/>
              <a:t>the address information from the NCPDP data, as not all </a:t>
            </a:r>
            <a:r>
              <a:rPr lang="en-US" dirty="0" smtClean="0"/>
              <a:t>pharmacies listed </a:t>
            </a:r>
            <a:r>
              <a:rPr lang="en-US" dirty="0"/>
              <a:t>in the MPF data are identified in the NCPDP data. For </a:t>
            </a:r>
            <a:r>
              <a:rPr lang="en-US" dirty="0" smtClean="0"/>
              <a:t>pharmacies that </a:t>
            </a:r>
            <a:r>
              <a:rPr lang="en-US" dirty="0"/>
              <a:t>are not in the NCPDP data, we use the business address </a:t>
            </a:r>
            <a:r>
              <a:rPr lang="en-US" dirty="0" smtClean="0"/>
              <a:t>information from </a:t>
            </a:r>
            <a:r>
              <a:rPr lang="en-US" dirty="0"/>
              <a:t>the </a:t>
            </a:r>
            <a:r>
              <a:rPr lang="en-US" dirty="0" smtClean="0"/>
              <a:t>NPPES data.</a:t>
            </a:r>
            <a:endParaRPr lang="en-US" dirty="0"/>
          </a:p>
          <a:p>
            <a:endParaRPr lang="en-US" dirty="0"/>
          </a:p>
        </p:txBody>
      </p:sp>
      <p:sp>
        <p:nvSpPr>
          <p:cNvPr id="3" name="Title 2"/>
          <p:cNvSpPr>
            <a:spLocks noGrp="1"/>
          </p:cNvSpPr>
          <p:nvPr>
            <p:ph type="title"/>
          </p:nvPr>
        </p:nvSpPr>
        <p:spPr/>
        <p:txBody>
          <a:bodyPr/>
          <a:lstStyle/>
          <a:p>
            <a:r>
              <a:rPr lang="en-US" dirty="0"/>
              <a:t>Appendix: Data </a:t>
            </a:r>
            <a:r>
              <a:rPr lang="en-US" dirty="0" smtClean="0"/>
              <a:t>Sources, cont.</a:t>
            </a:r>
            <a:endParaRPr lang="en-US"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17</a:t>
            </a:fld>
            <a:endParaRPr lang="en-US"/>
          </a:p>
        </p:txBody>
      </p:sp>
    </p:spTree>
    <p:extLst>
      <p:ext uri="{BB962C8B-B14F-4D97-AF65-F5344CB8AC3E}">
        <p14:creationId xmlns:p14="http://schemas.microsoft.com/office/powerpoint/2010/main" val="1884927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BeneficiaryCount2014.zip </a:t>
            </a:r>
            <a:r>
              <a:rPr lang="en-US" dirty="0" smtClean="0"/>
              <a:t>file (as of February 13, 2014), </a:t>
            </a:r>
            <a:r>
              <a:rPr lang="en-US" dirty="0"/>
              <a:t>posted on </a:t>
            </a:r>
            <a:r>
              <a:rPr lang="en-US" sz="1900" dirty="0">
                <a:hlinkClick r:id="rId2"/>
              </a:rPr>
              <a:t>http://</a:t>
            </a:r>
            <a:r>
              <a:rPr lang="en-US" sz="1900" dirty="0" smtClean="0">
                <a:hlinkClick r:id="rId2"/>
              </a:rPr>
              <a:t>www.cms.gov/Medicare/Prescription-Drug-Coverage/PrescriptionDrugCovContra/RxContracting_ApplicationGuidance.html</a:t>
            </a:r>
            <a:endParaRPr lang="en-US" sz="1900" dirty="0" smtClean="0"/>
          </a:p>
          <a:p>
            <a:pPr lvl="1"/>
            <a:r>
              <a:rPr lang="en-US" dirty="0"/>
              <a:t>C</a:t>
            </a:r>
            <a:r>
              <a:rPr lang="en-US" dirty="0" smtClean="0"/>
              <a:t>ontains the count of Medicare-eligible beneficiaries by </a:t>
            </a:r>
            <a:r>
              <a:rPr lang="en-US" dirty="0"/>
              <a:t>ZIP </a:t>
            </a:r>
            <a:r>
              <a:rPr lang="en-US" dirty="0" smtClean="0"/>
              <a:t>code, </a:t>
            </a:r>
            <a:r>
              <a:rPr lang="en-US" dirty="0"/>
              <a:t>and are used </a:t>
            </a:r>
            <a:r>
              <a:rPr lang="en-US" dirty="0" smtClean="0"/>
              <a:t>to </a:t>
            </a:r>
            <a:r>
              <a:rPr lang="en-US" dirty="0"/>
              <a:t>calculate geographic access measures for evaluating compliance with pharmacy access standards. </a:t>
            </a:r>
            <a:endParaRPr lang="en-US" dirty="0" smtClean="0"/>
          </a:p>
          <a:p>
            <a:r>
              <a:rPr lang="en-US" dirty="0" smtClean="0"/>
              <a:t>2014 Approved Service Area data from HPMS</a:t>
            </a:r>
          </a:p>
          <a:p>
            <a:pPr lvl="1"/>
            <a:r>
              <a:rPr lang="en-US" dirty="0"/>
              <a:t>Contains plans’ Part D region names &amp; codes (PDPs) and state, county names &amp; codes (MA-PDs), </a:t>
            </a:r>
          </a:p>
          <a:p>
            <a:pPr lvl="1"/>
            <a:r>
              <a:rPr lang="en-US" dirty="0"/>
              <a:t>Used to designate which geographic categories (urban/suburban/rural) are applicable to plans’ service </a:t>
            </a:r>
            <a:r>
              <a:rPr lang="en-US" dirty="0" smtClean="0"/>
              <a:t>areas, and identify the geographic areas for measuring compliance with pharmacy access standards.</a:t>
            </a:r>
            <a:endParaRPr lang="en-US" dirty="0"/>
          </a:p>
        </p:txBody>
      </p:sp>
      <p:sp>
        <p:nvSpPr>
          <p:cNvPr id="3" name="Title 2"/>
          <p:cNvSpPr>
            <a:spLocks noGrp="1"/>
          </p:cNvSpPr>
          <p:nvPr>
            <p:ph type="title"/>
          </p:nvPr>
        </p:nvSpPr>
        <p:spPr/>
        <p:txBody>
          <a:bodyPr/>
          <a:lstStyle/>
          <a:p>
            <a:r>
              <a:rPr lang="en-US" dirty="0"/>
              <a:t>Appendix: Data Sources, </a:t>
            </a:r>
            <a:r>
              <a:rPr lang="en-US" dirty="0" smtClean="0"/>
              <a:t>cont.</a:t>
            </a:r>
            <a:endParaRPr lang="en-US"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18</a:t>
            </a:fld>
            <a:endParaRPr lang="en-US"/>
          </a:p>
        </p:txBody>
      </p:sp>
    </p:spTree>
    <p:extLst>
      <p:ext uri="{BB962C8B-B14F-4D97-AF65-F5344CB8AC3E}">
        <p14:creationId xmlns:p14="http://schemas.microsoft.com/office/powerpoint/2010/main" val="3854210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737" y="1821482"/>
            <a:ext cx="8156863" cy="5036517"/>
          </a:xfrm>
        </p:spPr>
        <p:txBody>
          <a:bodyPr>
            <a:normAutofit/>
          </a:bodyPr>
          <a:lstStyle/>
          <a:p>
            <a:endParaRPr lang="en-US" sz="1100" dirty="0"/>
          </a:p>
          <a:p>
            <a:pPr lvl="0"/>
            <a:r>
              <a:rPr lang="en-US" sz="1600" dirty="0" smtClean="0"/>
              <a:t>Slide 9– </a:t>
            </a:r>
            <a:r>
              <a:rPr lang="en-US" sz="1600" dirty="0"/>
              <a:t>Average percent of beneficiaries with convenient access across all plans (Y axis) </a:t>
            </a:r>
            <a:r>
              <a:rPr lang="en-US" sz="1600" dirty="0" smtClean="0"/>
              <a:t>=</a:t>
            </a:r>
          </a:p>
          <a:p>
            <a:pPr lvl="0"/>
            <a:endParaRPr lang="en-US" sz="1600" dirty="0" smtClean="0"/>
          </a:p>
          <a:p>
            <a:pPr lvl="0"/>
            <a:endParaRPr lang="en-US" sz="1600" dirty="0"/>
          </a:p>
          <a:p>
            <a:pPr lvl="0"/>
            <a:endParaRPr lang="en-US" sz="1600" dirty="0" smtClean="0"/>
          </a:p>
          <a:p>
            <a:pPr marL="0" lvl="0" indent="0">
              <a:buNone/>
            </a:pPr>
            <a:endParaRPr lang="en-US" sz="1600" dirty="0"/>
          </a:p>
          <a:p>
            <a:pPr marL="0" indent="0">
              <a:buNone/>
            </a:pPr>
            <a:endParaRPr lang="en-US" sz="1100" dirty="0" smtClean="0"/>
          </a:p>
        </p:txBody>
      </p:sp>
      <p:sp>
        <p:nvSpPr>
          <p:cNvPr id="3" name="Title 2"/>
          <p:cNvSpPr>
            <a:spLocks noGrp="1"/>
          </p:cNvSpPr>
          <p:nvPr>
            <p:ph type="title"/>
          </p:nvPr>
        </p:nvSpPr>
        <p:spPr/>
        <p:txBody>
          <a:bodyPr/>
          <a:lstStyle/>
          <a:p>
            <a:r>
              <a:rPr lang="en-US" dirty="0" smtClean="0"/>
              <a:t>Notes</a:t>
            </a:r>
            <a:endParaRPr lang="en-US"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19</a:t>
            </a:fld>
            <a:endParaRPr lang="en-US"/>
          </a:p>
        </p:txBody>
      </p:sp>
      <p:sp>
        <p:nvSpPr>
          <p:cNvPr id="9" name="TextBox 8"/>
          <p:cNvSpPr txBox="1"/>
          <p:nvPr/>
        </p:nvSpPr>
        <p:spPr>
          <a:xfrm>
            <a:off x="596511" y="2612737"/>
            <a:ext cx="775089" cy="923330"/>
          </a:xfrm>
          <a:prstGeom prst="rect">
            <a:avLst/>
          </a:prstGeom>
          <a:noFill/>
        </p:spPr>
        <p:txBody>
          <a:bodyPr wrap="square" rtlCol="0">
            <a:spAutoFit/>
          </a:bodyPr>
          <a:lstStyle/>
          <a:p>
            <a:r>
              <a:rPr lang="en-US" sz="5400" dirty="0"/>
              <a:t>∑(</a:t>
            </a:r>
          </a:p>
        </p:txBody>
      </p:sp>
      <p:sp>
        <p:nvSpPr>
          <p:cNvPr id="10" name="TextBox 9"/>
          <p:cNvSpPr txBox="1"/>
          <p:nvPr/>
        </p:nvSpPr>
        <p:spPr>
          <a:xfrm>
            <a:off x="7607682" y="2590800"/>
            <a:ext cx="228600" cy="923330"/>
          </a:xfrm>
          <a:prstGeom prst="rect">
            <a:avLst/>
          </a:prstGeom>
          <a:noFill/>
        </p:spPr>
        <p:txBody>
          <a:bodyPr wrap="square" rtlCol="0">
            <a:spAutoFit/>
          </a:bodyPr>
          <a:lstStyle/>
          <a:p>
            <a:r>
              <a:rPr lang="en-US" sz="5400" dirty="0"/>
              <a:t>)</a:t>
            </a:r>
          </a:p>
        </p:txBody>
      </p:sp>
      <p:sp>
        <p:nvSpPr>
          <p:cNvPr id="12" name="TextBox 11"/>
          <p:cNvSpPr txBox="1"/>
          <p:nvPr/>
        </p:nvSpPr>
        <p:spPr>
          <a:xfrm>
            <a:off x="1166861" y="2713752"/>
            <a:ext cx="6834139" cy="307777"/>
          </a:xfrm>
          <a:prstGeom prst="rect">
            <a:avLst/>
          </a:prstGeom>
          <a:noFill/>
        </p:spPr>
        <p:txBody>
          <a:bodyPr wrap="square" rtlCol="0">
            <a:spAutoFit/>
          </a:bodyPr>
          <a:lstStyle/>
          <a:p>
            <a:r>
              <a:rPr lang="en-US" sz="1400" dirty="0" smtClean="0"/>
              <a:t>(# </a:t>
            </a:r>
            <a:r>
              <a:rPr lang="en-US" sz="1400" dirty="0"/>
              <a:t>of beneficiaries with convenient access to a </a:t>
            </a:r>
            <a:r>
              <a:rPr lang="en-US" sz="1400" dirty="0" smtClean="0"/>
              <a:t>PCSP </a:t>
            </a:r>
            <a:r>
              <a:rPr lang="en-US" sz="1400" dirty="0"/>
              <a:t>in each plan service </a:t>
            </a:r>
            <a:r>
              <a:rPr lang="en-US" sz="1400" dirty="0" smtClean="0"/>
              <a:t>area category*)</a:t>
            </a:r>
            <a:endParaRPr lang="en-US" sz="1400" dirty="0"/>
          </a:p>
        </p:txBody>
      </p:sp>
      <p:sp>
        <p:nvSpPr>
          <p:cNvPr id="15" name="TextBox 14"/>
          <p:cNvSpPr txBox="1"/>
          <p:nvPr/>
        </p:nvSpPr>
        <p:spPr>
          <a:xfrm>
            <a:off x="1710271" y="3110331"/>
            <a:ext cx="5562600" cy="338554"/>
          </a:xfrm>
          <a:prstGeom prst="rect">
            <a:avLst/>
          </a:prstGeom>
          <a:noFill/>
        </p:spPr>
        <p:txBody>
          <a:bodyPr wrap="square" rtlCol="0">
            <a:spAutoFit/>
          </a:bodyPr>
          <a:lstStyle/>
          <a:p>
            <a:r>
              <a:rPr lang="en-US" sz="1600" dirty="0" smtClean="0"/>
              <a:t>Total </a:t>
            </a:r>
            <a:r>
              <a:rPr lang="en-US" sz="1600" dirty="0"/>
              <a:t># of beneficiaries in each plan service </a:t>
            </a:r>
            <a:r>
              <a:rPr lang="en-US" sz="1600" dirty="0" smtClean="0"/>
              <a:t>area category*</a:t>
            </a:r>
            <a:endParaRPr lang="en-US" sz="1600" dirty="0"/>
          </a:p>
        </p:txBody>
      </p:sp>
      <p:sp>
        <p:nvSpPr>
          <p:cNvPr id="16" name="TextBox 15"/>
          <p:cNvSpPr txBox="1"/>
          <p:nvPr/>
        </p:nvSpPr>
        <p:spPr>
          <a:xfrm>
            <a:off x="1714505" y="3490027"/>
            <a:ext cx="5016499" cy="369332"/>
          </a:xfrm>
          <a:prstGeom prst="rect">
            <a:avLst/>
          </a:prstGeom>
          <a:noFill/>
        </p:spPr>
        <p:txBody>
          <a:bodyPr wrap="square" rtlCol="0">
            <a:spAutoFit/>
          </a:bodyPr>
          <a:lstStyle/>
          <a:p>
            <a:r>
              <a:rPr lang="en-US" dirty="0" smtClean="0"/>
              <a:t>Total number of plans in that service area category* </a:t>
            </a:r>
            <a:endParaRPr lang="en-US" dirty="0"/>
          </a:p>
        </p:txBody>
      </p:sp>
      <p:cxnSp>
        <p:nvCxnSpPr>
          <p:cNvPr id="18" name="Straight Connector 17"/>
          <p:cNvCxnSpPr/>
          <p:nvPr/>
        </p:nvCxnSpPr>
        <p:spPr>
          <a:xfrm flipV="1">
            <a:off x="1275006" y="3062907"/>
            <a:ext cx="6324600" cy="153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6511" y="3440700"/>
            <a:ext cx="719320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715000" y="3928646"/>
            <a:ext cx="2847511" cy="338554"/>
          </a:xfrm>
          <a:prstGeom prst="rect">
            <a:avLst/>
          </a:prstGeom>
          <a:ln>
            <a:solidFill>
              <a:schemeClr val="tx1"/>
            </a:solidFill>
          </a:ln>
        </p:spPr>
        <p:txBody>
          <a:bodyPr wrap="none">
            <a:spAutoFit/>
          </a:bodyPr>
          <a:lstStyle/>
          <a:p>
            <a:r>
              <a:rPr lang="en-US" sz="1600" dirty="0" smtClean="0"/>
              <a:t>*Urban</a:t>
            </a:r>
            <a:r>
              <a:rPr lang="en-US" sz="1600" dirty="0"/>
              <a:t>, Suburban, and/or Rural</a:t>
            </a:r>
          </a:p>
        </p:txBody>
      </p:sp>
    </p:spTree>
    <p:extLst>
      <p:ext uri="{BB962C8B-B14F-4D97-AF65-F5344CB8AC3E}">
        <p14:creationId xmlns:p14="http://schemas.microsoft.com/office/powerpoint/2010/main" val="27452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Autofit/>
          </a:bodyPr>
          <a:lstStyle/>
          <a:p>
            <a:pPr lvl="0">
              <a:spcBef>
                <a:spcPts val="600"/>
              </a:spcBef>
              <a:spcAft>
                <a:spcPts val="600"/>
              </a:spcAft>
            </a:pPr>
            <a:r>
              <a:rPr lang="en-US" sz="1600" dirty="0"/>
              <a:t>Section 1860D-4(b)(1)(c) of the Social Security Act states that the Secretary shall establish rules for convenient access to in-network pharmacies that are no less favorable to enrollees than the TRICARE requirements as of March 23, 2003.</a:t>
            </a:r>
          </a:p>
          <a:p>
            <a:pPr>
              <a:spcBef>
                <a:spcPts val="600"/>
              </a:spcBef>
              <a:spcAft>
                <a:spcPts val="600"/>
              </a:spcAft>
            </a:pPr>
            <a:r>
              <a:rPr lang="en-US" sz="1600" dirty="0"/>
              <a:t>CMS codified the TRICARE standards for urban, suburban, and rural areas in regulation at 42 C.F.R. § 423.120(a)(1). </a:t>
            </a:r>
          </a:p>
          <a:p>
            <a:pPr lvl="0">
              <a:spcBef>
                <a:spcPts val="600"/>
              </a:spcBef>
              <a:spcAft>
                <a:spcPts val="600"/>
              </a:spcAft>
            </a:pPr>
            <a:r>
              <a:rPr lang="en-US" sz="1600" dirty="0"/>
              <a:t>A Part D sponsor may identify within its network a subset of preferred cost-sharing pharmacies (PCSP) that offer lower cost-sharing levels to beneficiaries.</a:t>
            </a:r>
          </a:p>
          <a:p>
            <a:pPr lvl="0">
              <a:spcBef>
                <a:spcPts val="600"/>
              </a:spcBef>
              <a:spcAft>
                <a:spcPts val="600"/>
              </a:spcAft>
            </a:pPr>
            <a:r>
              <a:rPr lang="en-US" sz="1600" dirty="0"/>
              <a:t>To date, CMS </a:t>
            </a:r>
            <a:r>
              <a:rPr lang="en-US" sz="1600" dirty="0" smtClean="0"/>
              <a:t>evaluated the convenient </a:t>
            </a:r>
            <a:r>
              <a:rPr lang="en-US" sz="1600" dirty="0"/>
              <a:t>access standard by </a:t>
            </a:r>
            <a:r>
              <a:rPr lang="en-US" sz="1600" dirty="0" smtClean="0"/>
              <a:t>reviewing a Part D sponsor’s entire </a:t>
            </a:r>
            <a:r>
              <a:rPr lang="en-US" sz="1600" dirty="0"/>
              <a:t>contracted retail network, without distinguishing between network pharmacies that offer preferred </a:t>
            </a:r>
            <a:r>
              <a:rPr lang="en-US" sz="1600" dirty="0" smtClean="0"/>
              <a:t>cost-sharing </a:t>
            </a:r>
            <a:r>
              <a:rPr lang="en-US" sz="1600" dirty="0"/>
              <a:t>and those that offer standard </a:t>
            </a:r>
            <a:r>
              <a:rPr lang="en-US" sz="1600" dirty="0" smtClean="0"/>
              <a:t>cost-sharing</a:t>
            </a:r>
            <a:r>
              <a:rPr lang="en-US" sz="1600" dirty="0"/>
              <a:t>.</a:t>
            </a:r>
          </a:p>
          <a:p>
            <a:pPr lvl="0">
              <a:spcBef>
                <a:spcPts val="600"/>
              </a:spcBef>
              <a:spcAft>
                <a:spcPts val="600"/>
              </a:spcAft>
            </a:pPr>
            <a:r>
              <a:rPr lang="en-US" sz="1600" dirty="0" smtClean="0"/>
              <a:t>Under the statute and CMS’ regulations, </a:t>
            </a:r>
            <a:r>
              <a:rPr lang="en-US" sz="1600" dirty="0"/>
              <a:t>sponsors must provide uniform benefits, including uniform </a:t>
            </a:r>
            <a:r>
              <a:rPr lang="en-US" sz="1600" dirty="0" smtClean="0"/>
              <a:t>cost-sharing</a:t>
            </a:r>
            <a:r>
              <a:rPr lang="en-US" sz="1600" dirty="0"/>
              <a:t>, throughout a plan’s service area. </a:t>
            </a:r>
            <a:r>
              <a:rPr lang="en-US" sz="1600" dirty="0" smtClean="0"/>
              <a:t>They </a:t>
            </a:r>
            <a:r>
              <a:rPr lang="en-US" sz="1600" dirty="0"/>
              <a:t>must also offer access to in-network pharmacies with lower cost-sharing in a way that does not discourage enrollment by beneficiaries residing in certain geographic areas. </a:t>
            </a:r>
            <a:endParaRPr lang="en-US" sz="1600" dirty="0" smtClean="0"/>
          </a:p>
        </p:txBody>
      </p:sp>
      <p:sp>
        <p:nvSpPr>
          <p:cNvPr id="3" name="Title 2"/>
          <p:cNvSpPr>
            <a:spLocks noGrp="1"/>
          </p:cNvSpPr>
          <p:nvPr>
            <p:ph type="title"/>
          </p:nvPr>
        </p:nvSpPr>
        <p:spPr/>
        <p:txBody>
          <a:bodyPr/>
          <a:lstStyle/>
          <a:p>
            <a:r>
              <a:rPr lang="en-US" sz="3200" dirty="0" smtClean="0"/>
              <a:t>Background</a:t>
            </a:r>
            <a:endParaRPr lang="en-US" sz="3200"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2</a:t>
            </a:fld>
            <a:endParaRPr lang="en-US"/>
          </a:p>
        </p:txBody>
      </p:sp>
    </p:spTree>
    <p:extLst>
      <p:ext uri="{BB962C8B-B14F-4D97-AF65-F5344CB8AC3E}">
        <p14:creationId xmlns:p14="http://schemas.microsoft.com/office/powerpoint/2010/main" val="1980158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3191"/>
            <a:ext cx="9144000" cy="1447800"/>
          </a:xfrm>
        </p:spPr>
        <p:txBody>
          <a:bodyPr/>
          <a:lstStyle/>
          <a:p>
            <a:r>
              <a:rPr lang="en-US" sz="3200" dirty="0" smtClean="0"/>
              <a:t>The </a:t>
            </a:r>
            <a:r>
              <a:rPr lang="en-US" sz="3200" dirty="0"/>
              <a:t>S</a:t>
            </a:r>
            <a:r>
              <a:rPr lang="en-US" sz="3200" dirty="0" smtClean="0"/>
              <a:t>tandard for Convenient </a:t>
            </a:r>
            <a:r>
              <a:rPr lang="en-US" sz="3200" dirty="0"/>
              <a:t>A</a:t>
            </a:r>
            <a:r>
              <a:rPr lang="en-US" sz="3200" dirty="0" smtClean="0"/>
              <a:t>ccess </a:t>
            </a:r>
            <a:br>
              <a:rPr lang="en-US" sz="3200" dirty="0" smtClean="0"/>
            </a:br>
            <a:r>
              <a:rPr lang="en-US" sz="3200" dirty="0" smtClean="0"/>
              <a:t>to </a:t>
            </a:r>
            <a:r>
              <a:rPr lang="en-US" sz="3200" dirty="0"/>
              <a:t>R</a:t>
            </a:r>
            <a:r>
              <a:rPr lang="en-US" sz="3200" dirty="0" smtClean="0"/>
              <a:t>etail Pharmacies</a:t>
            </a:r>
            <a:endParaRPr lang="en-US" sz="3000" dirty="0"/>
          </a:p>
        </p:txBody>
      </p:sp>
      <p:sp>
        <p:nvSpPr>
          <p:cNvPr id="5" name="Text Placeholder 2"/>
          <p:cNvSpPr txBox="1">
            <a:spLocks/>
          </p:cNvSpPr>
          <p:nvPr/>
        </p:nvSpPr>
        <p:spPr>
          <a:xfrm>
            <a:off x="609600" y="1847165"/>
            <a:ext cx="8077200" cy="43434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600" dirty="0" smtClean="0"/>
              <a:t>The standard for convenient access to a network retail pharmacy is dependent on the characteristics of the approved service area: </a:t>
            </a:r>
          </a:p>
          <a:p>
            <a:pPr marL="0" lvl="2" indent="0">
              <a:buNone/>
            </a:pPr>
            <a:endParaRPr lang="en-US" sz="4000" dirty="0" smtClean="0"/>
          </a:p>
          <a:p>
            <a:pPr marL="342900" lvl="2" indent="-342900"/>
            <a:r>
              <a:rPr lang="en-US" sz="9600" dirty="0" smtClean="0"/>
              <a:t>Urban: 90% of beneficiaries have access to network pharmacies within 2 miles of their residence,</a:t>
            </a:r>
          </a:p>
          <a:p>
            <a:pPr marL="0" lvl="2" indent="0">
              <a:buNone/>
            </a:pPr>
            <a:endParaRPr lang="en-US" sz="4000" dirty="0" smtClean="0"/>
          </a:p>
          <a:p>
            <a:pPr marL="342900" lvl="2" indent="-342900"/>
            <a:r>
              <a:rPr lang="en-US" sz="9600" dirty="0" smtClean="0"/>
              <a:t>Suburban: 90% of beneficiaries have access within 5 miles of their residence, and </a:t>
            </a:r>
          </a:p>
          <a:p>
            <a:pPr marL="0" lvl="2" indent="0">
              <a:spcAft>
                <a:spcPts val="800"/>
              </a:spcAft>
              <a:buNone/>
            </a:pPr>
            <a:endParaRPr lang="en-US" sz="4000" dirty="0" smtClean="0"/>
          </a:p>
          <a:p>
            <a:pPr marL="342900" lvl="2" indent="-342900">
              <a:spcAft>
                <a:spcPts val="800"/>
              </a:spcAft>
            </a:pPr>
            <a:r>
              <a:rPr lang="en-US" sz="9600" dirty="0" smtClean="0"/>
              <a:t>Rural: 70% of beneficiaries have access within 15 miles of their residence.</a:t>
            </a:r>
          </a:p>
          <a:p>
            <a:pPr marL="0" lvl="2" indent="0">
              <a:spcAft>
                <a:spcPts val="800"/>
              </a:spcAft>
              <a:buFont typeface="Arial" pitchFamily="34" charset="0"/>
              <a:buNone/>
            </a:pPr>
            <a:r>
              <a:rPr lang="en-US" sz="6400" dirty="0" smtClean="0"/>
              <a:t>42 C.F.R. § 423.120(a)(1)</a:t>
            </a:r>
          </a:p>
          <a:p>
            <a:endParaRPr lang="en-US" dirty="0"/>
          </a:p>
        </p:txBody>
      </p:sp>
      <p:sp>
        <p:nvSpPr>
          <p:cNvPr id="2" name="Slide Number Placeholder 1"/>
          <p:cNvSpPr>
            <a:spLocks noGrp="1"/>
          </p:cNvSpPr>
          <p:nvPr>
            <p:ph type="sldNum" sz="quarter" idx="11"/>
          </p:nvPr>
        </p:nvSpPr>
        <p:spPr/>
        <p:txBody>
          <a:bodyPr/>
          <a:lstStyle/>
          <a:p>
            <a:fld id="{E8555075-F7D8-774D-92CE-0FFE5404D32F}" type="slidenum">
              <a:rPr lang="en-US" smtClean="0"/>
              <a:pPr/>
              <a:t>3</a:t>
            </a:fld>
            <a:endParaRPr lang="en-US"/>
          </a:p>
        </p:txBody>
      </p:sp>
    </p:spTree>
    <p:extLst>
      <p:ext uri="{BB962C8B-B14F-4D97-AF65-F5344CB8AC3E}">
        <p14:creationId xmlns:p14="http://schemas.microsoft.com/office/powerpoint/2010/main" val="439113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800600"/>
          </a:xfrm>
        </p:spPr>
        <p:txBody>
          <a:bodyPr>
            <a:normAutofit fontScale="85000" lnSpcReduction="10000"/>
          </a:bodyPr>
          <a:lstStyle/>
          <a:p>
            <a:pPr>
              <a:spcAft>
                <a:spcPts val="600"/>
              </a:spcAft>
            </a:pPr>
            <a:r>
              <a:rPr lang="en-US" sz="2400" dirty="0"/>
              <a:t>The number of Part D sponsors offering </a:t>
            </a:r>
            <a:r>
              <a:rPr lang="en-US" sz="2400" dirty="0" smtClean="0"/>
              <a:t>plans with preferred </a:t>
            </a:r>
            <a:r>
              <a:rPr lang="en-US" sz="2400" dirty="0"/>
              <a:t>cost-sharing at a subset of network pharmacies has </a:t>
            </a:r>
            <a:r>
              <a:rPr lang="en-US" sz="2400" dirty="0" smtClean="0"/>
              <a:t>grown in </a:t>
            </a:r>
            <a:r>
              <a:rPr lang="en-US" sz="2400" dirty="0"/>
              <a:t>recent </a:t>
            </a:r>
            <a:r>
              <a:rPr lang="en-US" sz="2400" dirty="0" smtClean="0"/>
              <a:t>years. </a:t>
            </a:r>
          </a:p>
          <a:p>
            <a:pPr lvl="1">
              <a:spcAft>
                <a:spcPts val="600"/>
              </a:spcAft>
            </a:pPr>
            <a:r>
              <a:rPr lang="en-US" sz="2000" dirty="0" smtClean="0"/>
              <a:t>In 2014, offered by more </a:t>
            </a:r>
            <a:r>
              <a:rPr lang="en-US" sz="2000" dirty="0"/>
              <a:t>than 70% of </a:t>
            </a:r>
            <a:r>
              <a:rPr lang="en-US" sz="2000" dirty="0" smtClean="0"/>
              <a:t>PDPs and more than 15% of MA-PDs.</a:t>
            </a:r>
          </a:p>
          <a:p>
            <a:pPr lvl="1">
              <a:spcAft>
                <a:spcPts val="600"/>
              </a:spcAft>
            </a:pPr>
            <a:r>
              <a:rPr lang="en-US" sz="2000" dirty="0" smtClean="0"/>
              <a:t>In 2015, offered by more than 86% of PDPs  and more than 27% of MA-PDs.</a:t>
            </a:r>
            <a:endParaRPr lang="en-US" sz="2000" dirty="0"/>
          </a:p>
          <a:p>
            <a:pPr>
              <a:spcAft>
                <a:spcPts val="600"/>
              </a:spcAft>
            </a:pPr>
            <a:r>
              <a:rPr lang="en-US" sz="2400" dirty="0" smtClean="0"/>
              <a:t>In the 2015 Call Letter, CMS stated its concern that PCSP offerings may be influencing beneficiaries to enroll in plans in which they do not have meaningful and/or convenient access to preferred cost-sharing. </a:t>
            </a:r>
          </a:p>
          <a:p>
            <a:pPr>
              <a:spcAft>
                <a:spcPts val="600"/>
              </a:spcAft>
            </a:pPr>
            <a:r>
              <a:rPr lang="en-US" sz="2400" dirty="0" smtClean="0"/>
              <a:t>We indicated we would conduct </a:t>
            </a:r>
            <a:r>
              <a:rPr lang="en-US" sz="2400" dirty="0"/>
              <a:t>a study to evaluate beneficiaries’ access to network pharmacies offering preferred </a:t>
            </a:r>
            <a:r>
              <a:rPr lang="en-US" sz="2400" dirty="0" smtClean="0"/>
              <a:t>cost-sharing</a:t>
            </a:r>
            <a:r>
              <a:rPr lang="en-US" sz="2400" dirty="0"/>
              <a:t>.</a:t>
            </a:r>
            <a:endParaRPr lang="en-US" sz="2400" dirty="0" smtClean="0"/>
          </a:p>
          <a:p>
            <a:pPr>
              <a:spcAft>
                <a:spcPts val="600"/>
              </a:spcAft>
            </a:pPr>
            <a:r>
              <a:rPr lang="en-US" sz="2400" dirty="0" smtClean="0"/>
              <a:t>We also indicated that we would continue to take appropriate action regarding any plan that offers too little meaningful access to pharmacies offering preferred cost-sharing.</a:t>
            </a:r>
          </a:p>
          <a:p>
            <a:endParaRPr lang="en-US" dirty="0" smtClean="0"/>
          </a:p>
        </p:txBody>
      </p:sp>
      <p:sp>
        <p:nvSpPr>
          <p:cNvPr id="3" name="Title 2"/>
          <p:cNvSpPr>
            <a:spLocks noGrp="1"/>
          </p:cNvSpPr>
          <p:nvPr>
            <p:ph type="title"/>
          </p:nvPr>
        </p:nvSpPr>
        <p:spPr/>
        <p:txBody>
          <a:bodyPr/>
          <a:lstStyle/>
          <a:p>
            <a:r>
              <a:rPr lang="en-US" sz="3200" dirty="0" smtClean="0"/>
              <a:t>Preferred Cost-Sharing Study Purpose</a:t>
            </a:r>
            <a:endParaRPr lang="en-US" sz="3200"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4</a:t>
            </a:fld>
            <a:endParaRPr lang="en-US"/>
          </a:p>
        </p:txBody>
      </p:sp>
    </p:spTree>
    <p:extLst>
      <p:ext uri="{BB962C8B-B14F-4D97-AF65-F5344CB8AC3E}">
        <p14:creationId xmlns:p14="http://schemas.microsoft.com/office/powerpoint/2010/main" val="74448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763000" cy="4953000"/>
          </a:xfrm>
        </p:spPr>
        <p:txBody>
          <a:bodyPr>
            <a:noAutofit/>
          </a:bodyPr>
          <a:lstStyle/>
          <a:p>
            <a:r>
              <a:rPr lang="en-US" sz="1600" dirty="0" smtClean="0"/>
              <a:t>Identified Prescription Drug Plans (PDPs) and Medicare Advantage Prescription Drug Plans (MA-PDs) with preferred cost-sharing based on their plans’ approved 2014 benefit as it appears in HPMS. (Excluded PACE, MMPs, and employer-only plans.)</a:t>
            </a:r>
          </a:p>
          <a:p>
            <a:r>
              <a:rPr lang="en-US" sz="1600" dirty="0" smtClean="0"/>
              <a:t>Obtained necessary data:</a:t>
            </a:r>
          </a:p>
          <a:p>
            <a:pPr lvl="1"/>
            <a:r>
              <a:rPr lang="en-US" sz="1400" dirty="0" smtClean="0"/>
              <a:t>Plans</a:t>
            </a:r>
            <a:r>
              <a:rPr lang="en-US" sz="1400" dirty="0"/>
              <a:t>’ 2014 approved service area as it appears in HPMS</a:t>
            </a:r>
            <a:r>
              <a:rPr lang="en-US" sz="1400" dirty="0" smtClean="0"/>
              <a:t>.</a:t>
            </a:r>
          </a:p>
          <a:p>
            <a:pPr lvl="1"/>
            <a:r>
              <a:rPr lang="en-US" sz="1400" dirty="0" smtClean="0"/>
              <a:t>Medicare Plan Finder (MPF) data, as submitted by plans on March 17, 2014.</a:t>
            </a:r>
          </a:p>
          <a:p>
            <a:pPr lvl="2"/>
            <a:r>
              <a:rPr lang="en-US" sz="1400" dirty="0"/>
              <a:t>MPF data was chosen because it:</a:t>
            </a:r>
          </a:p>
          <a:p>
            <a:pPr marL="1371600" lvl="3"/>
            <a:r>
              <a:rPr lang="en-US" sz="1400" dirty="0"/>
              <a:t>Is the basis for beneficiaries’ plan selection, </a:t>
            </a:r>
          </a:p>
          <a:p>
            <a:pPr marL="1371600" lvl="3"/>
            <a:r>
              <a:rPr lang="en-US" sz="1400" dirty="0"/>
              <a:t>Is provided to CMS </a:t>
            </a:r>
            <a:r>
              <a:rPr lang="en-US" sz="1400" dirty="0" smtClean="0"/>
              <a:t>by </a:t>
            </a:r>
            <a:r>
              <a:rPr lang="en-US" sz="1400" dirty="0"/>
              <a:t>plans, and </a:t>
            </a:r>
          </a:p>
          <a:p>
            <a:pPr marL="1371600" lvl="3"/>
            <a:r>
              <a:rPr lang="en-US" sz="1400" dirty="0"/>
              <a:t>Provides an </a:t>
            </a:r>
            <a:r>
              <a:rPr lang="en-US" sz="1400" dirty="0" smtClean="0"/>
              <a:t>updated </a:t>
            </a:r>
            <a:r>
              <a:rPr lang="en-US" sz="1400" dirty="0"/>
              <a:t>snap-shot of the plans’ pharmacy networks</a:t>
            </a:r>
            <a:r>
              <a:rPr lang="en-US" sz="1400" dirty="0" smtClean="0"/>
              <a:t>.</a:t>
            </a:r>
          </a:p>
          <a:p>
            <a:pPr lvl="2"/>
            <a:r>
              <a:rPr lang="en-US" sz="1400" dirty="0"/>
              <a:t>Used two fields from the MPF price files:</a:t>
            </a:r>
          </a:p>
          <a:p>
            <a:pPr marL="1371600" lvl="3"/>
            <a:r>
              <a:rPr lang="en-US" sz="1400" dirty="0"/>
              <a:t>National Provider Identifier (NPI) data, and </a:t>
            </a:r>
          </a:p>
          <a:p>
            <a:pPr marL="1371600" lvl="3"/>
            <a:r>
              <a:rPr lang="en-US" sz="1400" dirty="0"/>
              <a:t>Preferred cost sharing flag. </a:t>
            </a:r>
          </a:p>
          <a:p>
            <a:pPr lvl="1"/>
            <a:r>
              <a:rPr lang="en-US" sz="1400" dirty="0" smtClean="0"/>
              <a:t>NCPDP </a:t>
            </a:r>
            <a:r>
              <a:rPr lang="en-US" sz="1400" dirty="0"/>
              <a:t>pharmacy address </a:t>
            </a:r>
            <a:r>
              <a:rPr lang="en-US" sz="1400" dirty="0" smtClean="0"/>
              <a:t>file.</a:t>
            </a:r>
          </a:p>
          <a:p>
            <a:pPr lvl="2"/>
            <a:r>
              <a:rPr lang="en-US" sz="1400" dirty="0" smtClean="0"/>
              <a:t>Matched </a:t>
            </a:r>
            <a:r>
              <a:rPr lang="en-US" sz="1400" dirty="0"/>
              <a:t>with the MPF data to determine every pharmacy address. Where specific pharmacy NPI numbers were absent from the NCPDP file, </a:t>
            </a:r>
            <a:r>
              <a:rPr lang="en-US" sz="1400" dirty="0" smtClean="0"/>
              <a:t>used </a:t>
            </a:r>
            <a:r>
              <a:rPr lang="en-US" sz="1400" dirty="0"/>
              <a:t>the NPPES dataset to identify the pharmacies’ business addresses.</a:t>
            </a:r>
          </a:p>
          <a:p>
            <a:pPr lvl="1"/>
            <a:r>
              <a:rPr lang="en-US" sz="1400" dirty="0" smtClean="0"/>
              <a:t>2014 </a:t>
            </a:r>
            <a:r>
              <a:rPr lang="en-US" sz="1400" dirty="0"/>
              <a:t>Medicare-eligible beneficiary count </a:t>
            </a:r>
            <a:r>
              <a:rPr lang="en-US" sz="1400" dirty="0" smtClean="0"/>
              <a:t>data </a:t>
            </a:r>
            <a:r>
              <a:rPr lang="en-US" sz="1400" dirty="0"/>
              <a:t>(posted </a:t>
            </a:r>
            <a:r>
              <a:rPr lang="en-US" sz="1400" dirty="0" smtClean="0"/>
              <a:t>to cms.gov, February 13, 2014).</a:t>
            </a:r>
          </a:p>
          <a:p>
            <a:pPr lvl="1"/>
            <a:r>
              <a:rPr lang="en-US" sz="1400" dirty="0" smtClean="0"/>
              <a:t>Appendix includes more details on data sources.</a:t>
            </a:r>
          </a:p>
        </p:txBody>
      </p:sp>
      <p:sp>
        <p:nvSpPr>
          <p:cNvPr id="3" name="Title 2"/>
          <p:cNvSpPr>
            <a:spLocks noGrp="1"/>
          </p:cNvSpPr>
          <p:nvPr>
            <p:ph type="title"/>
          </p:nvPr>
        </p:nvSpPr>
        <p:spPr/>
        <p:txBody>
          <a:bodyPr/>
          <a:lstStyle/>
          <a:p>
            <a:r>
              <a:rPr lang="en-US" dirty="0" smtClean="0"/>
              <a:t>Study Methodology</a:t>
            </a:r>
            <a:endParaRPr lang="en-US"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5</a:t>
            </a:fld>
            <a:endParaRPr lang="en-US" dirty="0"/>
          </a:p>
        </p:txBody>
      </p:sp>
    </p:spTree>
    <p:extLst>
      <p:ext uri="{BB962C8B-B14F-4D97-AF65-F5344CB8AC3E}">
        <p14:creationId xmlns:p14="http://schemas.microsoft.com/office/powerpoint/2010/main" val="3810491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smtClean="0"/>
              <a:t>For </a:t>
            </a:r>
            <a:r>
              <a:rPr lang="en-US" dirty="0"/>
              <a:t>plans identified as offering a pharmacy network with a preferred cost-share benefit in the MPF data set (and cross-checked with the approved plan benefit</a:t>
            </a:r>
            <a:r>
              <a:rPr lang="en-US" dirty="0" smtClean="0"/>
              <a:t>), loaded the data into Quest Analytics® software as follows:</a:t>
            </a:r>
          </a:p>
          <a:p>
            <a:r>
              <a:rPr lang="en-US" dirty="0" smtClean="0"/>
              <a:t>Network pharmacy names and addresses,</a:t>
            </a:r>
          </a:p>
          <a:p>
            <a:r>
              <a:rPr lang="en-US" dirty="0" smtClean="0"/>
              <a:t>Plans’ approved service area,</a:t>
            </a:r>
          </a:p>
          <a:p>
            <a:r>
              <a:rPr lang="en-US" dirty="0" smtClean="0"/>
              <a:t>Medicare-eligible beneficiary counts by ZIP code.</a:t>
            </a:r>
          </a:p>
          <a:p>
            <a:pPr marL="0" indent="0">
              <a:buNone/>
            </a:pPr>
            <a:r>
              <a:rPr lang="en-US" dirty="0" smtClean="0"/>
              <a:t>Utilized </a:t>
            </a:r>
            <a:r>
              <a:rPr lang="en-US" dirty="0"/>
              <a:t>Quest Analytics® software to geo-code beneficiaries’ distance to network pharmacies for all applicable portions of plans’ service areas that are urban, suburban, and/or rural</a:t>
            </a:r>
            <a:r>
              <a:rPr lang="en-US" dirty="0" smtClean="0"/>
              <a:t>.</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Study Methodology, cont</a:t>
            </a:r>
            <a:r>
              <a:rPr lang="en-US" dirty="0"/>
              <a:t>.</a:t>
            </a:r>
          </a:p>
        </p:txBody>
      </p:sp>
      <p:sp>
        <p:nvSpPr>
          <p:cNvPr id="4" name="Slide Number Placeholder 3"/>
          <p:cNvSpPr>
            <a:spLocks noGrp="1"/>
          </p:cNvSpPr>
          <p:nvPr>
            <p:ph type="sldNum" sz="quarter" idx="11"/>
          </p:nvPr>
        </p:nvSpPr>
        <p:spPr/>
        <p:txBody>
          <a:bodyPr/>
          <a:lstStyle/>
          <a:p>
            <a:fld id="{E8555075-F7D8-774D-92CE-0FFE5404D32F}" type="slidenum">
              <a:rPr lang="en-US" smtClean="0"/>
              <a:pPr/>
              <a:t>6</a:t>
            </a:fld>
            <a:endParaRPr lang="en-US"/>
          </a:p>
        </p:txBody>
      </p:sp>
    </p:spTree>
    <p:extLst>
      <p:ext uri="{BB962C8B-B14F-4D97-AF65-F5344CB8AC3E}">
        <p14:creationId xmlns:p14="http://schemas.microsoft.com/office/powerpoint/2010/main" val="4017957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Quest Analytics® software coded all plans’ service areas as geographic type urban, suburban, and/or rural. </a:t>
            </a:r>
          </a:p>
          <a:p>
            <a:r>
              <a:rPr lang="en-US" dirty="0" smtClean="0"/>
              <a:t>Only plans with service areas including specific geographic types, such as urban, were included in the overall analysis of that geographic type. </a:t>
            </a:r>
            <a:endParaRPr lang="en-US" dirty="0"/>
          </a:p>
          <a:p>
            <a:pPr lvl="1"/>
            <a:r>
              <a:rPr lang="en-US" dirty="0" smtClean="0"/>
              <a:t>i.e., in order for a plan’s network to be analyzed in the urban category, that plan’s service area must have a portion identified as urban. This is also true for suburban and rural areas.</a:t>
            </a:r>
            <a:endParaRPr lang="en-US" dirty="0"/>
          </a:p>
        </p:txBody>
      </p:sp>
      <p:sp>
        <p:nvSpPr>
          <p:cNvPr id="3" name="Title 2"/>
          <p:cNvSpPr>
            <a:spLocks noGrp="1"/>
          </p:cNvSpPr>
          <p:nvPr>
            <p:ph type="title"/>
          </p:nvPr>
        </p:nvSpPr>
        <p:spPr/>
        <p:txBody>
          <a:bodyPr/>
          <a:lstStyle/>
          <a:p>
            <a:r>
              <a:rPr lang="en-US" dirty="0" smtClean="0"/>
              <a:t>Study Methodology, cont.</a:t>
            </a:r>
            <a:endParaRPr lang="en-US"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7</a:t>
            </a:fld>
            <a:endParaRPr lang="en-US"/>
          </a:p>
        </p:txBody>
      </p:sp>
    </p:spTree>
    <p:extLst>
      <p:ext uri="{BB962C8B-B14F-4D97-AF65-F5344CB8AC3E}">
        <p14:creationId xmlns:p14="http://schemas.microsoft.com/office/powerpoint/2010/main" val="2173385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495800"/>
          </a:xfrm>
        </p:spPr>
        <p:txBody>
          <a:bodyPr>
            <a:normAutofit/>
          </a:bodyPr>
          <a:lstStyle/>
          <a:p>
            <a:r>
              <a:rPr lang="en-US" sz="2400" dirty="0" smtClean="0"/>
              <a:t>1,203 plans (or PBPs) across 43 parent organizations offer preferred cost-sharing arrangements at network pharmacies.</a:t>
            </a:r>
          </a:p>
          <a:p>
            <a:pPr marL="0" indent="0">
              <a:buNone/>
            </a:pPr>
            <a:endParaRPr lang="en-US" sz="1000" dirty="0" smtClean="0"/>
          </a:p>
          <a:p>
            <a:r>
              <a:rPr lang="en-US" sz="2400" dirty="0" smtClean="0"/>
              <a:t>The average retail pharmacy network (full network) of those plans consists of:</a:t>
            </a:r>
          </a:p>
          <a:p>
            <a:pPr lvl="1"/>
            <a:r>
              <a:rPr lang="en-US" sz="2000" dirty="0" smtClean="0"/>
              <a:t>66,986 total pharmacies, and</a:t>
            </a:r>
          </a:p>
          <a:p>
            <a:pPr lvl="1"/>
            <a:r>
              <a:rPr lang="en-US" sz="2000" dirty="0" smtClean="0"/>
              <a:t>Of those, 14,380 pharmacies offer </a:t>
            </a:r>
            <a:r>
              <a:rPr lang="en-US" sz="2000" dirty="0"/>
              <a:t>preferred </a:t>
            </a:r>
            <a:r>
              <a:rPr lang="en-US" sz="2000" dirty="0" smtClean="0"/>
              <a:t>cost-sharing (approximately 20%).</a:t>
            </a:r>
            <a:endParaRPr lang="en-US" sz="2000" dirty="0"/>
          </a:p>
          <a:p>
            <a:r>
              <a:rPr lang="en-US" sz="2400" dirty="0" smtClean="0"/>
              <a:t>Convenient Access to a PCSP:</a:t>
            </a:r>
          </a:p>
          <a:p>
            <a:pPr lvl="1">
              <a:buFont typeface="Wingdings" panose="05000000000000000000" pitchFamily="2" charset="2"/>
              <a:buChar char="Ø"/>
            </a:pPr>
            <a:r>
              <a:rPr lang="en-US" sz="2000" i="1" dirty="0" smtClean="0"/>
              <a:t>Suburban and Rural – The great majority of plans provide convenient access to a PCSP.</a:t>
            </a:r>
          </a:p>
          <a:p>
            <a:pPr lvl="1">
              <a:buFont typeface="Wingdings" panose="05000000000000000000" pitchFamily="2" charset="2"/>
              <a:buChar char="Ø"/>
            </a:pPr>
            <a:r>
              <a:rPr lang="en-US" sz="2000" i="1" dirty="0" smtClean="0"/>
              <a:t>Urban – Some plans do not provide convenient access to PCSPs.</a:t>
            </a:r>
          </a:p>
        </p:txBody>
      </p:sp>
      <p:sp>
        <p:nvSpPr>
          <p:cNvPr id="3" name="Title 2"/>
          <p:cNvSpPr>
            <a:spLocks noGrp="1"/>
          </p:cNvSpPr>
          <p:nvPr>
            <p:ph type="title"/>
          </p:nvPr>
        </p:nvSpPr>
        <p:spPr/>
        <p:txBody>
          <a:bodyPr/>
          <a:lstStyle/>
          <a:p>
            <a:r>
              <a:rPr lang="en-US" sz="5400" dirty="0" smtClean="0"/>
              <a:t>Key Findings</a:t>
            </a:r>
            <a:endParaRPr lang="en-US" sz="5400" dirty="0"/>
          </a:p>
        </p:txBody>
      </p:sp>
      <p:sp>
        <p:nvSpPr>
          <p:cNvPr id="4" name="Slide Number Placeholder 3"/>
          <p:cNvSpPr>
            <a:spLocks noGrp="1"/>
          </p:cNvSpPr>
          <p:nvPr>
            <p:ph type="sldNum" sz="quarter" idx="11"/>
          </p:nvPr>
        </p:nvSpPr>
        <p:spPr/>
        <p:txBody>
          <a:bodyPr/>
          <a:lstStyle/>
          <a:p>
            <a:fld id="{E8555075-F7D8-774D-92CE-0FFE5404D32F}" type="slidenum">
              <a:rPr lang="en-US" smtClean="0"/>
              <a:pPr/>
              <a:t>8</a:t>
            </a:fld>
            <a:endParaRPr lang="en-US"/>
          </a:p>
        </p:txBody>
      </p:sp>
    </p:spTree>
    <p:extLst>
      <p:ext uri="{BB962C8B-B14F-4D97-AF65-F5344CB8AC3E}">
        <p14:creationId xmlns:p14="http://schemas.microsoft.com/office/powerpoint/2010/main" val="3362958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r>
              <a:rPr lang="en-US" sz="2400" dirty="0" smtClean="0"/>
              <a:t>Fewer Urban Beneficiaries have Convenient Access to </a:t>
            </a:r>
            <a:br>
              <a:rPr lang="en-US" sz="2400" dirty="0" smtClean="0"/>
            </a:br>
            <a:r>
              <a:rPr lang="en-US" sz="2400" dirty="0" smtClean="0"/>
              <a:t>Pharmacies Offering Preferred Cost-Sharing than </a:t>
            </a:r>
            <a:br>
              <a:rPr lang="en-US" sz="2400" dirty="0" smtClean="0"/>
            </a:br>
            <a:r>
              <a:rPr lang="en-US" sz="2400" dirty="0" smtClean="0"/>
              <a:t>Beneficiaries in Suburban and Rural Areas</a:t>
            </a:r>
            <a:endParaRPr lang="en-US" sz="2400" dirty="0"/>
          </a:p>
        </p:txBody>
      </p:sp>
      <p:grpSp>
        <p:nvGrpSpPr>
          <p:cNvPr id="2" name="Group 1" descr="99% of beneficiaries who reside in an urban ZIP code, have access to a plan’s network retail pharmacies within 2 miles of their residence.  Ninety-nine percent of beneficiaries who reside in a suburban ZIP code have access to a plan’s network retail pharmacies within 5 miles of their residence; and on average, 97% of beneficiaries whose residence is in a rural ZIP code, have access to a plan’s network retail pharmacies within 15 miles of their residence.  , 79% of beneficiaries whose residence is in an urban ZIP code, have access to a plan’s network retail pharmacies offering preferred cost-sharing within 2 miles of their residence.  Ninety-four percent of beneficiaries whose residence is in a suburban ZIP code, on average, have access to a plan’s network retail pharmacies offering preferred cost-sharing, within5 miles of their residence; and on average, 88% of beneficiaries whose residence is in a rural ZIP code, have access to a plan’s network retail pharmacies offering preferred cost-sharing, within 15 miles of their residence.  " title="Slide 9 Chart"/>
          <p:cNvGrpSpPr/>
          <p:nvPr/>
        </p:nvGrpSpPr>
        <p:grpSpPr>
          <a:xfrm>
            <a:off x="457200" y="1371600"/>
            <a:ext cx="8534400" cy="4876800"/>
            <a:chOff x="457200" y="1752599"/>
            <a:chExt cx="8255977" cy="4262735"/>
          </a:xfrm>
        </p:grpSpPr>
        <p:graphicFrame>
          <p:nvGraphicFramePr>
            <p:cNvPr id="6" name="Chart 5" descr="99% of beneficiaries who reside in an urban ZIP code, have access to a plan’s network retail pharmacies within 2 miles of their residence.  Ninety-nine percent of beneficiaries who reside in a suburban ZIP code have access to a plan’s network retail pharmacies within 5 miles of their residence; and on average, 97% of beneficiaries whose residence is in a rural ZIP code, have access to a plan’s network retail pharmacies within 15 miles of their residence.  79% of beneficiaries whose residence is in an urban ZIP code, have access to a plan’s network retail pharmacies offering preferred cost-sharing within 2 miles of their residence.  Ninety-four percent of beneficiaries whose residence is in a suburban ZIP code, on average, have access to a plan’s network retail pharmacies offering preferred cost-sharing, within5 miles of their residence; and on average, 88% of beneficiaries whose residence is in a rural ZIP code, have access to a plan’s network retail pharmacies offering preferred cost-sharing, within 15 miles of their residence." title="Slide 9 - Retail Access and PCSP Access"/>
            <p:cNvGraphicFramePr>
              <a:graphicFrameLocks/>
            </p:cNvGraphicFramePr>
            <p:nvPr>
              <p:extLst>
                <p:ext uri="{D42A27DB-BD31-4B8C-83A1-F6EECF244321}">
                  <p14:modId xmlns:p14="http://schemas.microsoft.com/office/powerpoint/2010/main" val="3102537221"/>
                </p:ext>
              </p:extLst>
            </p:nvPr>
          </p:nvGraphicFramePr>
          <p:xfrm>
            <a:off x="457200" y="1752599"/>
            <a:ext cx="8255977" cy="426273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415483" y="2819400"/>
              <a:ext cx="381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42012" y="2819400"/>
              <a:ext cx="381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4600" y="3429000"/>
              <a:ext cx="381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6281" y="2819400"/>
              <a:ext cx="381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78496" y="3429000"/>
              <a:ext cx="381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86200" y="2832652"/>
              <a:ext cx="381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514600" y="1752600"/>
            <a:ext cx="184731" cy="369332"/>
          </a:xfrm>
          <a:prstGeom prst="rect">
            <a:avLst/>
          </a:prstGeom>
          <a:noFill/>
        </p:spPr>
        <p:txBody>
          <a:bodyPr wrap="none" rtlCol="0">
            <a:spAutoFit/>
          </a:bodyPr>
          <a:lstStyle/>
          <a:p>
            <a:endParaRPr lang="en-US" dirty="0"/>
          </a:p>
        </p:txBody>
      </p:sp>
      <p:sp>
        <p:nvSpPr>
          <p:cNvPr id="4" name="TextBox 3"/>
          <p:cNvSpPr txBox="1"/>
          <p:nvPr/>
        </p:nvSpPr>
        <p:spPr>
          <a:xfrm>
            <a:off x="6248400" y="1504950"/>
            <a:ext cx="2743200" cy="2123658"/>
          </a:xfrm>
          <a:prstGeom prst="rect">
            <a:avLst/>
          </a:prstGeom>
          <a:noFill/>
        </p:spPr>
        <p:txBody>
          <a:bodyPr wrap="square" rtlCol="0">
            <a:spAutoFit/>
          </a:bodyPr>
          <a:lstStyle/>
          <a:p>
            <a:r>
              <a:rPr lang="en-US" sz="1200" dirty="0" smtClean="0"/>
              <a:t>On average, across plans, beneficiaries’ access to network pharmacies exceeds the convenient access </a:t>
            </a:r>
            <a:r>
              <a:rPr lang="en-US" sz="1200" dirty="0"/>
              <a:t>standards (bars on left). </a:t>
            </a:r>
            <a:r>
              <a:rPr lang="en-US" sz="1200" dirty="0" smtClean="0"/>
              <a:t>We find that access to a pharmacy offering preferred cost-sharing in suburban and rural areas also exceeds the convenient access standards, but not so in the urban areas (bars on right). </a:t>
            </a:r>
            <a:r>
              <a:rPr lang="en-US" sz="1200" b="1" dirty="0" smtClean="0"/>
              <a:t>On average, access to a PCSP in urban areas is substantially below the convenient access standard.</a:t>
            </a:r>
            <a:endParaRPr lang="en-US" sz="1200" b="1" dirty="0"/>
          </a:p>
        </p:txBody>
      </p:sp>
      <p:sp>
        <p:nvSpPr>
          <p:cNvPr id="5" name="TextBox 4"/>
          <p:cNvSpPr txBox="1"/>
          <p:nvPr/>
        </p:nvSpPr>
        <p:spPr>
          <a:xfrm>
            <a:off x="457200" y="1247775"/>
            <a:ext cx="5791200" cy="457200"/>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762000" y="1600200"/>
            <a:ext cx="381000" cy="646331"/>
          </a:xfrm>
          <a:prstGeom prst="rect">
            <a:avLst/>
          </a:prstGeom>
          <a:solidFill>
            <a:schemeClr val="bg1"/>
          </a:solidFill>
        </p:spPr>
        <p:txBody>
          <a:bodyPr wrap="square" rtlCol="0">
            <a:spAutoFit/>
          </a:bodyPr>
          <a:lstStyle/>
          <a:p>
            <a:endParaRPr lang="en-US" sz="3600" dirty="0"/>
          </a:p>
        </p:txBody>
      </p:sp>
      <p:sp>
        <p:nvSpPr>
          <p:cNvPr id="9" name="TextBox 8"/>
          <p:cNvSpPr txBox="1"/>
          <p:nvPr/>
        </p:nvSpPr>
        <p:spPr>
          <a:xfrm>
            <a:off x="6463926" y="5050795"/>
            <a:ext cx="2470524" cy="261610"/>
          </a:xfrm>
          <a:prstGeom prst="rect">
            <a:avLst/>
          </a:prstGeom>
          <a:noFill/>
        </p:spPr>
        <p:txBody>
          <a:bodyPr wrap="square" rtlCol="0">
            <a:spAutoFit/>
          </a:bodyPr>
          <a:lstStyle/>
          <a:p>
            <a:r>
              <a:rPr lang="en-US" sz="1100" dirty="0" smtClean="0"/>
              <a:t>Current Convenient Access Standard</a:t>
            </a:r>
            <a:endParaRPr lang="en-US" sz="1100" dirty="0"/>
          </a:p>
        </p:txBody>
      </p:sp>
      <p:cxnSp>
        <p:nvCxnSpPr>
          <p:cNvPr id="17" name="Straight Connector 16"/>
          <p:cNvCxnSpPr/>
          <p:nvPr/>
        </p:nvCxnSpPr>
        <p:spPr>
          <a:xfrm>
            <a:off x="6203875" y="5181600"/>
            <a:ext cx="241001"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1"/>
          </p:nvPr>
        </p:nvSpPr>
        <p:spPr/>
        <p:txBody>
          <a:bodyPr/>
          <a:lstStyle/>
          <a:p>
            <a:fld id="{E8555075-F7D8-774D-92CE-0FFE5404D32F}" type="slidenum">
              <a:rPr lang="en-US" smtClean="0"/>
              <a:pPr/>
              <a:t>9</a:t>
            </a:fld>
            <a:endParaRPr lang="en-US"/>
          </a:p>
        </p:txBody>
      </p:sp>
      <p:sp>
        <p:nvSpPr>
          <p:cNvPr id="10" name="TextBox 9"/>
          <p:cNvSpPr txBox="1"/>
          <p:nvPr/>
        </p:nvSpPr>
        <p:spPr>
          <a:xfrm>
            <a:off x="76200" y="2438400"/>
            <a:ext cx="553998" cy="3341132"/>
          </a:xfrm>
          <a:prstGeom prst="rect">
            <a:avLst/>
          </a:prstGeom>
          <a:noFill/>
        </p:spPr>
        <p:txBody>
          <a:bodyPr vert="vert270" wrap="square" rtlCol="0">
            <a:spAutoFit/>
          </a:bodyPr>
          <a:lstStyle/>
          <a:p>
            <a:pPr algn="ctr"/>
            <a:r>
              <a:rPr lang="en-US" sz="1200" dirty="0" smtClean="0"/>
              <a:t>Average percent of beneficiaries with convenient access across all plans</a:t>
            </a:r>
            <a:endParaRPr lang="en-US" sz="1200" dirty="0"/>
          </a:p>
        </p:txBody>
      </p:sp>
    </p:spTree>
    <p:extLst>
      <p:ext uri="{BB962C8B-B14F-4D97-AF65-F5344CB8AC3E}">
        <p14:creationId xmlns:p14="http://schemas.microsoft.com/office/powerpoint/2010/main" val="4163001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7694</TotalTime>
  <Words>1791</Words>
  <Application>Microsoft Office PowerPoint</Application>
  <PresentationFormat>On-screen Show (4:3)</PresentationFormat>
  <Paragraphs>165</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CMS_template</vt:lpstr>
      <vt:lpstr> Convenient Access to Retail Pharmacies - Analysis on  Preferred Cost-Sharing Pharmacy Networks </vt:lpstr>
      <vt:lpstr>Background</vt:lpstr>
      <vt:lpstr>The Standard for Convenient Access  to Retail Pharmacies</vt:lpstr>
      <vt:lpstr>Preferred Cost-Sharing Study Purpose</vt:lpstr>
      <vt:lpstr>Study Methodology</vt:lpstr>
      <vt:lpstr>Study Methodology, cont.</vt:lpstr>
      <vt:lpstr>Study Methodology, cont.</vt:lpstr>
      <vt:lpstr>Key Findings</vt:lpstr>
      <vt:lpstr>Fewer Urban Beneficiaries have Convenient Access to  Pharmacies Offering Preferred Cost-Sharing than  Beneficiaries in Suburban and Rural Areas</vt:lpstr>
      <vt:lpstr>When Existing Convenient Access Standards are Applied to the PCSPs, Most Plans Meet Those in Suburban and Rural Areas</vt:lpstr>
      <vt:lpstr>Urban Access is a Problem Of the 54% of plans (n=641) not meeting the 90% standard, some plans provide extremely low convenient access to a pharmacy with preferred cost-sharing.</vt:lpstr>
      <vt:lpstr>Suburban Access is Less of a Problem  Only 13% of plans (n=152) miss the 90% standard.  A number of these plans provide low convenient access.</vt:lpstr>
      <vt:lpstr>Even Fewer Plans Don’t Meet the Existing Rural Standard Only 5% of plans (n=65) miss the 70% standard.  A number of these plans provide low convenient access.</vt:lpstr>
      <vt:lpstr>Conclusions</vt:lpstr>
      <vt:lpstr>Next Steps</vt:lpstr>
      <vt:lpstr>Appendix: Data Source Details</vt:lpstr>
      <vt:lpstr>Appendix: Data Sources, cont.</vt:lpstr>
      <vt:lpstr>Appendix: Data Sources, cont.</vt:lpstr>
      <vt:lpstr>Notes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Gregory Buglio</cp:lastModifiedBy>
  <cp:revision>375</cp:revision>
  <cp:lastPrinted>2014-12-01T13:46:38Z</cp:lastPrinted>
  <dcterms:created xsi:type="dcterms:W3CDTF">2012-02-10T20:51:24Z</dcterms:created>
  <dcterms:modified xsi:type="dcterms:W3CDTF">2014-12-15T19:18:33Z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840658790</vt:i4>
  </property>
  <property fmtid="{D5CDD505-2E9C-101B-9397-08002B2CF9AE}" pid="3" name="_NewReviewCycle">
    <vt:lpwstr/>
  </property>
  <property fmtid="{D5CDD505-2E9C-101B-9397-08002B2CF9AE}" pid="4" name="_EmailSubject">
    <vt:lpwstr>PCSP Posting for the website</vt:lpwstr>
  </property>
  <property fmtid="{D5CDD505-2E9C-101B-9397-08002B2CF9AE}" pid="5" name="_AuthorEmail">
    <vt:lpwstr>Gregory.Buglio@cms.hhs.gov</vt:lpwstr>
  </property>
  <property fmtid="{D5CDD505-2E9C-101B-9397-08002B2CF9AE}" pid="6" name="_AuthorEmailDisplayName">
    <vt:lpwstr>Buglio, Gregory V. (CMS/CM)</vt:lpwstr>
  </property>
  <property fmtid="{D5CDD505-2E9C-101B-9397-08002B2CF9AE}" pid="7" name="_PreviousAdHocReviewCycleID">
    <vt:i4>1706660207</vt:i4>
  </property>
</Properties>
</file>