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45"/>
  </p:notesMasterIdLst>
  <p:handoutMasterIdLst>
    <p:handoutMasterId r:id="rId46"/>
  </p:handoutMasterIdLst>
  <p:sldIdLst>
    <p:sldId id="857" r:id="rId2"/>
    <p:sldId id="868" r:id="rId3"/>
    <p:sldId id="869" r:id="rId4"/>
    <p:sldId id="882" r:id="rId5"/>
    <p:sldId id="883" r:id="rId6"/>
    <p:sldId id="884" r:id="rId7"/>
    <p:sldId id="886" r:id="rId8"/>
    <p:sldId id="888" r:id="rId9"/>
    <p:sldId id="887" r:id="rId10"/>
    <p:sldId id="870" r:id="rId11"/>
    <p:sldId id="889" r:id="rId12"/>
    <p:sldId id="890" r:id="rId13"/>
    <p:sldId id="895" r:id="rId14"/>
    <p:sldId id="892" r:id="rId15"/>
    <p:sldId id="893" r:id="rId16"/>
    <p:sldId id="911" r:id="rId17"/>
    <p:sldId id="913" r:id="rId18"/>
    <p:sldId id="897" r:id="rId19"/>
    <p:sldId id="914" r:id="rId20"/>
    <p:sldId id="891" r:id="rId21"/>
    <p:sldId id="896" r:id="rId22"/>
    <p:sldId id="912" r:id="rId23"/>
    <p:sldId id="910" r:id="rId24"/>
    <p:sldId id="898" r:id="rId25"/>
    <p:sldId id="899" r:id="rId26"/>
    <p:sldId id="871" r:id="rId27"/>
    <p:sldId id="900" r:id="rId28"/>
    <p:sldId id="901" r:id="rId29"/>
    <p:sldId id="921" r:id="rId30"/>
    <p:sldId id="916" r:id="rId31"/>
    <p:sldId id="917" r:id="rId32"/>
    <p:sldId id="906" r:id="rId33"/>
    <p:sldId id="919" r:id="rId34"/>
    <p:sldId id="928" r:id="rId35"/>
    <p:sldId id="872" r:id="rId36"/>
    <p:sldId id="874" r:id="rId37"/>
    <p:sldId id="864" r:id="rId38"/>
    <p:sldId id="875" r:id="rId39"/>
    <p:sldId id="876" r:id="rId40"/>
    <p:sldId id="925" r:id="rId41"/>
    <p:sldId id="909" r:id="rId42"/>
    <p:sldId id="865" r:id="rId43"/>
    <p:sldId id="856" r:id="rId44"/>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1" clrIdx="0"/>
  <p:cmAuthor id="1" name="OGC" initials="OGC" lastIdx="5" clrIdx="1"/>
  <p:cmAuthor id="2" name="CMS" initials="ZC"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66CC"/>
    <a:srgbClr val="254DA7"/>
    <a:srgbClr val="003399"/>
    <a:srgbClr val="481F67"/>
    <a:srgbClr val="003300"/>
    <a:srgbClr val="996633"/>
    <a:srgbClr val="DDDDDD"/>
    <a:srgbClr val="FF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6" autoAdjust="0"/>
    <p:restoredTop sz="88767" autoAdjust="0"/>
  </p:normalViewPr>
  <p:slideViewPr>
    <p:cSldViewPr snapToGrid="0">
      <p:cViewPr>
        <p:scale>
          <a:sx n="66" d="100"/>
          <a:sy n="66" d="100"/>
        </p:scale>
        <p:origin x="-1578" y="-84"/>
      </p:cViewPr>
      <p:guideLst>
        <p:guide orient="horz" pos="2160"/>
        <p:guide pos="2880"/>
      </p:guideLst>
    </p:cSldViewPr>
  </p:slideViewPr>
  <p:outlineViewPr>
    <p:cViewPr>
      <p:scale>
        <a:sx n="33" d="100"/>
        <a:sy n="33" d="100"/>
      </p:scale>
      <p:origin x="0" y="801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580" y="-96"/>
      </p:cViewPr>
      <p:guideLst>
        <p:guide orient="horz" pos="2932"/>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Avg. Processing Time</a:t>
            </a:r>
          </a:p>
        </c:rich>
      </c:tx>
      <c:layout/>
      <c:overlay val="0"/>
    </c:title>
    <c:autoTitleDeleted val="0"/>
    <c:plotArea>
      <c:layout/>
      <c:barChart>
        <c:barDir val="col"/>
        <c:grouping val="clustered"/>
        <c:varyColors val="0"/>
        <c:ser>
          <c:idx val="0"/>
          <c:order val="0"/>
          <c:tx>
            <c:strRef>
              <c:f>Sheet1!$B$1</c:f>
              <c:strCache>
                <c:ptCount val="1"/>
                <c:pt idx="0">
                  <c:v>Paper Applications</c:v>
                </c:pt>
              </c:strCache>
            </c:strRef>
          </c:tx>
          <c:invertIfNegative val="0"/>
          <c:cat>
            <c:strRef>
              <c:f>Sheet1!$A$2</c:f>
              <c:strCache>
                <c:ptCount val="1"/>
                <c:pt idx="0">
                  <c:v>Processing Time (Days)</c:v>
                </c:pt>
              </c:strCache>
            </c:strRef>
          </c:cat>
          <c:val>
            <c:numRef>
              <c:f>Sheet1!$B$2</c:f>
              <c:numCache>
                <c:formatCode>General</c:formatCode>
                <c:ptCount val="1"/>
                <c:pt idx="0">
                  <c:v>60</c:v>
                </c:pt>
              </c:numCache>
            </c:numRef>
          </c:val>
        </c:ser>
        <c:ser>
          <c:idx val="1"/>
          <c:order val="1"/>
          <c:tx>
            <c:strRef>
              <c:f>Sheet1!$C$1</c:f>
              <c:strCache>
                <c:ptCount val="1"/>
                <c:pt idx="0">
                  <c:v>Web Applications</c:v>
                </c:pt>
              </c:strCache>
            </c:strRef>
          </c:tx>
          <c:invertIfNegative val="0"/>
          <c:cat>
            <c:strRef>
              <c:f>Sheet1!$A$2</c:f>
              <c:strCache>
                <c:ptCount val="1"/>
                <c:pt idx="0">
                  <c:v>Processing Time (Days)</c:v>
                </c:pt>
              </c:strCache>
            </c:strRef>
          </c:cat>
          <c:val>
            <c:numRef>
              <c:f>Sheet1!$C$2</c:f>
              <c:numCache>
                <c:formatCode>General</c:formatCode>
                <c:ptCount val="1"/>
                <c:pt idx="0">
                  <c:v>42</c:v>
                </c:pt>
              </c:numCache>
            </c:numRef>
          </c:val>
        </c:ser>
        <c:dLbls>
          <c:showLegendKey val="0"/>
          <c:showVal val="0"/>
          <c:showCatName val="0"/>
          <c:showSerName val="0"/>
          <c:showPercent val="0"/>
          <c:showBubbleSize val="0"/>
        </c:dLbls>
        <c:gapWidth val="150"/>
        <c:axId val="87351296"/>
        <c:axId val="85516288"/>
      </c:barChart>
      <c:catAx>
        <c:axId val="87351296"/>
        <c:scaling>
          <c:orientation val="minMax"/>
        </c:scaling>
        <c:delete val="0"/>
        <c:axPos val="b"/>
        <c:majorTickMark val="out"/>
        <c:minorTickMark val="none"/>
        <c:tickLblPos val="nextTo"/>
        <c:crossAx val="85516288"/>
        <c:crosses val="autoZero"/>
        <c:auto val="1"/>
        <c:lblAlgn val="ctr"/>
        <c:lblOffset val="100"/>
        <c:noMultiLvlLbl val="0"/>
      </c:catAx>
      <c:valAx>
        <c:axId val="85516288"/>
        <c:scaling>
          <c:orientation val="minMax"/>
        </c:scaling>
        <c:delete val="0"/>
        <c:axPos val="l"/>
        <c:majorGridlines/>
        <c:numFmt formatCode="General" sourceLinked="1"/>
        <c:majorTickMark val="out"/>
        <c:minorTickMark val="none"/>
        <c:tickLblPos val="nextTo"/>
        <c:crossAx val="87351296"/>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1968" cy="464093"/>
          </a:xfrm>
          <a:prstGeom prst="rect">
            <a:avLst/>
          </a:prstGeom>
          <a:noFill/>
          <a:ln w="9525">
            <a:noFill/>
            <a:miter lim="800000"/>
            <a:headEnd/>
            <a:tailEnd/>
          </a:ln>
          <a:effectLst/>
        </p:spPr>
        <p:txBody>
          <a:bodyPr vert="horz" wrap="square" lIns="93257" tIns="46629" rIns="93257" bIns="46629" numCol="1" anchor="t" anchorCtr="0" compatLnSpc="1">
            <a:prstTxWarp prst="textNoShape">
              <a:avLst/>
            </a:prstTxWarp>
          </a:bodyPr>
          <a:lstStyle>
            <a:lvl1pPr defTabSz="932684" eaLnBrk="1" hangingPunct="1">
              <a:defRPr sz="1200"/>
            </a:lvl1pPr>
          </a:lstStyle>
          <a:p>
            <a:endParaRPr lang="en-US" dirty="0"/>
          </a:p>
        </p:txBody>
      </p:sp>
      <p:sp>
        <p:nvSpPr>
          <p:cNvPr id="18435" name="Rectangle 3"/>
          <p:cNvSpPr>
            <a:spLocks noGrp="1" noChangeArrowheads="1"/>
          </p:cNvSpPr>
          <p:nvPr>
            <p:ph type="dt" sz="quarter" idx="1"/>
          </p:nvPr>
        </p:nvSpPr>
        <p:spPr bwMode="auto">
          <a:xfrm>
            <a:off x="3976334" y="0"/>
            <a:ext cx="3041968" cy="464093"/>
          </a:xfrm>
          <a:prstGeom prst="rect">
            <a:avLst/>
          </a:prstGeom>
          <a:noFill/>
          <a:ln w="9525">
            <a:noFill/>
            <a:miter lim="800000"/>
            <a:headEnd/>
            <a:tailEnd/>
          </a:ln>
          <a:effectLst/>
        </p:spPr>
        <p:txBody>
          <a:bodyPr vert="horz" wrap="square" lIns="93257" tIns="46629" rIns="93257" bIns="46629" numCol="1" anchor="t" anchorCtr="0" compatLnSpc="1">
            <a:prstTxWarp prst="textNoShape">
              <a:avLst/>
            </a:prstTxWarp>
          </a:bodyPr>
          <a:lstStyle>
            <a:lvl1pPr algn="r" defTabSz="932684" eaLnBrk="1" hangingPunct="1">
              <a:defRPr sz="1200"/>
            </a:lvl1pPr>
          </a:lstStyle>
          <a:p>
            <a:endParaRPr lang="en-US" dirty="0"/>
          </a:p>
        </p:txBody>
      </p:sp>
      <p:sp>
        <p:nvSpPr>
          <p:cNvPr id="18436" name="Rectangle 4"/>
          <p:cNvSpPr>
            <a:spLocks noGrp="1" noChangeArrowheads="1"/>
          </p:cNvSpPr>
          <p:nvPr>
            <p:ph type="ftr" sz="quarter" idx="2"/>
          </p:nvPr>
        </p:nvSpPr>
        <p:spPr bwMode="auto">
          <a:xfrm>
            <a:off x="0" y="8840229"/>
            <a:ext cx="3041968" cy="464092"/>
          </a:xfrm>
          <a:prstGeom prst="rect">
            <a:avLst/>
          </a:prstGeom>
          <a:noFill/>
          <a:ln w="9525">
            <a:noFill/>
            <a:miter lim="800000"/>
            <a:headEnd/>
            <a:tailEnd/>
          </a:ln>
          <a:effectLst/>
        </p:spPr>
        <p:txBody>
          <a:bodyPr vert="horz" wrap="square" lIns="93257" tIns="46629" rIns="93257" bIns="46629" numCol="1" anchor="b" anchorCtr="0" compatLnSpc="1">
            <a:prstTxWarp prst="textNoShape">
              <a:avLst/>
            </a:prstTxWarp>
          </a:bodyPr>
          <a:lstStyle>
            <a:lvl1pPr defTabSz="932684" eaLnBrk="1" hangingPunct="1">
              <a:defRPr sz="1200"/>
            </a:lvl1pPr>
          </a:lstStyle>
          <a:p>
            <a:endParaRPr lang="en-US" dirty="0"/>
          </a:p>
        </p:txBody>
      </p:sp>
      <p:sp>
        <p:nvSpPr>
          <p:cNvPr id="18437" name="Rectangle 5"/>
          <p:cNvSpPr>
            <a:spLocks noGrp="1" noChangeArrowheads="1"/>
          </p:cNvSpPr>
          <p:nvPr>
            <p:ph type="sldNum" sz="quarter" idx="3"/>
          </p:nvPr>
        </p:nvSpPr>
        <p:spPr bwMode="auto">
          <a:xfrm>
            <a:off x="3976334" y="8840229"/>
            <a:ext cx="3041968" cy="464092"/>
          </a:xfrm>
          <a:prstGeom prst="rect">
            <a:avLst/>
          </a:prstGeom>
          <a:noFill/>
          <a:ln w="9525">
            <a:noFill/>
            <a:miter lim="800000"/>
            <a:headEnd/>
            <a:tailEnd/>
          </a:ln>
          <a:effectLst/>
        </p:spPr>
        <p:txBody>
          <a:bodyPr vert="horz" wrap="square" lIns="93257" tIns="46629" rIns="93257" bIns="46629" numCol="1" anchor="b" anchorCtr="0" compatLnSpc="1">
            <a:prstTxWarp prst="textNoShape">
              <a:avLst/>
            </a:prstTxWarp>
          </a:bodyPr>
          <a:lstStyle>
            <a:lvl1pPr algn="r" defTabSz="932684" eaLnBrk="1" hangingPunct="1">
              <a:defRPr sz="1200"/>
            </a:lvl1pPr>
          </a:lstStyle>
          <a:p>
            <a:fld id="{CE7A86E0-CCCF-4F2F-87F6-94076F81118C}" type="slidenum">
              <a:rPr lang="en-US"/>
              <a:pPr/>
              <a:t>‹#›</a:t>
            </a:fld>
            <a:endParaRPr lang="en-US" dirty="0"/>
          </a:p>
        </p:txBody>
      </p:sp>
    </p:spTree>
    <p:extLst>
      <p:ext uri="{BB962C8B-B14F-4D97-AF65-F5344CB8AC3E}">
        <p14:creationId xmlns:p14="http://schemas.microsoft.com/office/powerpoint/2010/main" val="1255923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3"/>
            <a:ext cx="3041968" cy="462486"/>
          </a:xfrm>
          <a:prstGeom prst="rect">
            <a:avLst/>
          </a:prstGeom>
          <a:noFill/>
          <a:ln w="9525">
            <a:noFill/>
            <a:miter lim="800000"/>
            <a:headEnd/>
            <a:tailEnd/>
          </a:ln>
          <a:effectLst/>
        </p:spPr>
        <p:txBody>
          <a:bodyPr vert="horz" wrap="square" lIns="92946" tIns="46473" rIns="92946" bIns="46473" numCol="1" anchor="t" anchorCtr="0" compatLnSpc="1">
            <a:prstTxWarp prst="textNoShape">
              <a:avLst/>
            </a:prstTxWarp>
          </a:bodyPr>
          <a:lstStyle>
            <a:lvl1pPr eaLnBrk="1" hangingPunct="1">
              <a:defRPr sz="1200">
                <a:latin typeface="Times New Roman" pitchFamily="18" charset="0"/>
              </a:defRPr>
            </a:lvl1pPr>
          </a:lstStyle>
          <a:p>
            <a:endParaRPr lang="en-US" dirty="0"/>
          </a:p>
        </p:txBody>
      </p:sp>
      <p:sp>
        <p:nvSpPr>
          <p:cNvPr id="73731" name="Rectangle 3"/>
          <p:cNvSpPr>
            <a:spLocks noGrp="1" noChangeArrowheads="1"/>
          </p:cNvSpPr>
          <p:nvPr>
            <p:ph type="dt" idx="1"/>
          </p:nvPr>
        </p:nvSpPr>
        <p:spPr bwMode="auto">
          <a:xfrm>
            <a:off x="3977959" y="3"/>
            <a:ext cx="3041968" cy="462486"/>
          </a:xfrm>
          <a:prstGeom prst="rect">
            <a:avLst/>
          </a:prstGeom>
          <a:noFill/>
          <a:ln w="9525">
            <a:noFill/>
            <a:miter lim="800000"/>
            <a:headEnd/>
            <a:tailEnd/>
          </a:ln>
          <a:effectLst/>
        </p:spPr>
        <p:txBody>
          <a:bodyPr vert="horz" wrap="square" lIns="92946" tIns="46473" rIns="92946" bIns="46473" numCol="1" anchor="t" anchorCtr="0" compatLnSpc="1">
            <a:prstTxWarp prst="textNoShape">
              <a:avLst/>
            </a:prstTxWarp>
          </a:bodyPr>
          <a:lstStyle>
            <a:lvl1pPr algn="r" eaLnBrk="1" hangingPunct="1">
              <a:defRPr sz="1200">
                <a:latin typeface="Times New Roman" pitchFamily="18" charset="0"/>
              </a:defRPr>
            </a:lvl1pPr>
          </a:lstStyle>
          <a:p>
            <a:endParaRPr lang="en-US" dirty="0"/>
          </a:p>
        </p:txBody>
      </p:sp>
      <p:sp>
        <p:nvSpPr>
          <p:cNvPr id="73732" name="Rectangle 4"/>
          <p:cNvSpPr>
            <a:spLocks noGrp="1" noRot="1" noChangeAspect="1" noChangeArrowheads="1" noTextEdit="1"/>
          </p:cNvSpPr>
          <p:nvPr>
            <p:ph type="sldImg" idx="2"/>
          </p:nvPr>
        </p:nvSpPr>
        <p:spPr bwMode="auto">
          <a:xfrm>
            <a:off x="1196975" y="692150"/>
            <a:ext cx="4625975" cy="3468688"/>
          </a:xfrm>
          <a:prstGeom prst="rect">
            <a:avLst/>
          </a:prstGeom>
          <a:noFill/>
          <a:ln w="9525">
            <a:solidFill>
              <a:srgbClr val="000000"/>
            </a:solidFill>
            <a:miter lim="800000"/>
            <a:headEnd/>
            <a:tailEnd/>
          </a:ln>
          <a:effectLst/>
        </p:spPr>
      </p:sp>
      <p:sp>
        <p:nvSpPr>
          <p:cNvPr id="73733" name="Rectangle 5"/>
          <p:cNvSpPr>
            <a:spLocks noGrp="1" noChangeArrowheads="1"/>
          </p:cNvSpPr>
          <p:nvPr>
            <p:ph type="body" sz="quarter" idx="3"/>
          </p:nvPr>
        </p:nvSpPr>
        <p:spPr bwMode="auto">
          <a:xfrm>
            <a:off x="935992" y="4393618"/>
            <a:ext cx="5147945" cy="4239454"/>
          </a:xfrm>
          <a:prstGeom prst="rect">
            <a:avLst/>
          </a:prstGeom>
          <a:noFill/>
          <a:ln w="9525">
            <a:noFill/>
            <a:miter lim="800000"/>
            <a:headEnd/>
            <a:tailEnd/>
          </a:ln>
          <a:effectLst/>
        </p:spPr>
        <p:txBody>
          <a:bodyPr vert="horz" wrap="square" lIns="92946" tIns="46473" rIns="92946" bIns="464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4" name="Rectangle 6"/>
          <p:cNvSpPr>
            <a:spLocks noGrp="1" noChangeArrowheads="1"/>
          </p:cNvSpPr>
          <p:nvPr>
            <p:ph type="ftr" sz="quarter" idx="4"/>
          </p:nvPr>
        </p:nvSpPr>
        <p:spPr bwMode="auto">
          <a:xfrm>
            <a:off x="0" y="8864316"/>
            <a:ext cx="3041968" cy="462486"/>
          </a:xfrm>
          <a:prstGeom prst="rect">
            <a:avLst/>
          </a:prstGeom>
          <a:noFill/>
          <a:ln w="9525">
            <a:noFill/>
            <a:miter lim="800000"/>
            <a:headEnd/>
            <a:tailEnd/>
          </a:ln>
          <a:effectLst/>
        </p:spPr>
        <p:txBody>
          <a:bodyPr vert="horz" wrap="square" lIns="92946" tIns="46473" rIns="92946" bIns="46473" numCol="1" anchor="b" anchorCtr="0" compatLnSpc="1">
            <a:prstTxWarp prst="textNoShape">
              <a:avLst/>
            </a:prstTxWarp>
          </a:bodyPr>
          <a:lstStyle>
            <a:lvl1pPr eaLnBrk="1" hangingPunct="1">
              <a:defRPr sz="1200">
                <a:latin typeface="Times New Roman" pitchFamily="18" charset="0"/>
              </a:defRPr>
            </a:lvl1pPr>
          </a:lstStyle>
          <a:p>
            <a:endParaRPr lang="en-US" dirty="0"/>
          </a:p>
        </p:txBody>
      </p:sp>
      <p:sp>
        <p:nvSpPr>
          <p:cNvPr id="73735" name="Rectangle 7"/>
          <p:cNvSpPr>
            <a:spLocks noGrp="1" noChangeArrowheads="1"/>
          </p:cNvSpPr>
          <p:nvPr>
            <p:ph type="sldNum" sz="quarter" idx="5"/>
          </p:nvPr>
        </p:nvSpPr>
        <p:spPr bwMode="auto">
          <a:xfrm>
            <a:off x="3977959" y="8864316"/>
            <a:ext cx="3041968" cy="462486"/>
          </a:xfrm>
          <a:prstGeom prst="rect">
            <a:avLst/>
          </a:prstGeom>
          <a:noFill/>
          <a:ln w="9525">
            <a:noFill/>
            <a:miter lim="800000"/>
            <a:headEnd/>
            <a:tailEnd/>
          </a:ln>
          <a:effectLst/>
        </p:spPr>
        <p:txBody>
          <a:bodyPr vert="horz" wrap="square" lIns="92946" tIns="46473" rIns="92946" bIns="46473" numCol="1" anchor="b" anchorCtr="0" compatLnSpc="1">
            <a:prstTxWarp prst="textNoShape">
              <a:avLst/>
            </a:prstTxWarp>
          </a:bodyPr>
          <a:lstStyle>
            <a:lvl1pPr algn="r" eaLnBrk="1" hangingPunct="1">
              <a:defRPr sz="1200">
                <a:latin typeface="Times New Roman" pitchFamily="18" charset="0"/>
              </a:defRPr>
            </a:lvl1pPr>
          </a:lstStyle>
          <a:p>
            <a:fld id="{6C471D2D-6A3F-4600-BA23-0CE07C1247D0}" type="slidenum">
              <a:rPr lang="en-US"/>
              <a:pPr/>
              <a:t>‹#›</a:t>
            </a:fld>
            <a:endParaRPr lang="en-US" dirty="0"/>
          </a:p>
        </p:txBody>
      </p:sp>
    </p:spTree>
    <p:extLst>
      <p:ext uri="{BB962C8B-B14F-4D97-AF65-F5344CB8AC3E}">
        <p14:creationId xmlns:p14="http://schemas.microsoft.com/office/powerpoint/2010/main" val="16202442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None/>
            </a:pPr>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6C471D2D-6A3F-4600-BA23-0CE07C1247D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fld id="{6C471D2D-6A3F-4600-BA23-0CE07C1247D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buFont typeface="Arial" pitchFamily="34" charset="0"/>
              <a:buNone/>
            </a:pPr>
            <a:endParaRPr lang="en-US" sz="1200" dirty="0" smtClean="0">
              <a:latin typeface="+mn-lt"/>
            </a:endParaRPr>
          </a:p>
        </p:txBody>
      </p:sp>
      <p:sp>
        <p:nvSpPr>
          <p:cNvPr id="4" name="Slide Number Placeholder 3"/>
          <p:cNvSpPr>
            <a:spLocks noGrp="1"/>
          </p:cNvSpPr>
          <p:nvPr>
            <p:ph type="sldNum" sz="quarter" idx="10"/>
          </p:nvPr>
        </p:nvSpPr>
        <p:spPr/>
        <p:txBody>
          <a:bodyPr/>
          <a:lstStyle/>
          <a:p>
            <a:fld id="{6C471D2D-6A3F-4600-BA23-0CE07C1247D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C471D2D-6A3F-4600-BA23-0CE07C1247D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endParaRPr>
          </a:p>
        </p:txBody>
      </p:sp>
      <p:sp>
        <p:nvSpPr>
          <p:cNvPr id="4" name="Slide Number Placeholder 3"/>
          <p:cNvSpPr>
            <a:spLocks noGrp="1"/>
          </p:cNvSpPr>
          <p:nvPr>
            <p:ph type="sldNum" sz="quarter" idx="10"/>
          </p:nvPr>
        </p:nvSpPr>
        <p:spPr/>
        <p:txBody>
          <a:bodyPr/>
          <a:lstStyle/>
          <a:p>
            <a:fld id="{6C471D2D-6A3F-4600-BA23-0CE07C1247D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6C471D2D-6A3F-4600-BA23-0CE07C1247D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C471D2D-6A3F-4600-BA23-0CE07C1247D0}"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471D2D-6A3F-4600-BA23-0CE07C1247D0}"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D367C63-6E8E-48E2-A7C3-4757D75306E8}" type="slidenum">
              <a:rPr lang="en-US" smtClean="0"/>
              <a:pPr/>
              <a:t>36</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D367C63-6E8E-48E2-A7C3-4757D75306E8}" type="slidenum">
              <a:rPr lang="en-US" smtClean="0"/>
              <a:pPr/>
              <a:t>38</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marL="365125" marR="0" indent="-255588" algn="l" defTabSz="914400" rtl="0" eaLnBrk="1" fontAlgn="base" latinLnBrk="0" hangingPunct="1">
              <a:lnSpc>
                <a:spcPct val="100000"/>
              </a:lnSpc>
              <a:spcBef>
                <a:spcPts val="1800"/>
              </a:spcBef>
              <a:spcAft>
                <a:spcPct val="0"/>
              </a:spcAft>
              <a:buClr>
                <a:schemeClr val="accent1"/>
              </a:buClr>
              <a:buSzPct val="68000"/>
              <a:buFont typeface="Wingdings" pitchFamily="2" charset="2"/>
              <a:buNone/>
              <a:tabLst/>
              <a:defRPr/>
            </a:pPr>
            <a:endParaRPr lang="en-US" sz="800" kern="1200" dirty="0" smtClean="0">
              <a:solidFill>
                <a:schemeClr val="tx1"/>
              </a:solidFill>
              <a:latin typeface="Arial" charset="0"/>
              <a:ea typeface="+mn-ea"/>
              <a:cs typeface="+mn-cs"/>
            </a:endParaRPr>
          </a:p>
          <a:p>
            <a:pPr marL="365125" indent="-255588">
              <a:spcBef>
                <a:spcPts val="1800"/>
              </a:spcBef>
              <a:buClr>
                <a:schemeClr val="accent1"/>
              </a:buClr>
              <a:buSzPct val="68000"/>
              <a:buFont typeface="Wingdings" pitchFamily="2" charset="2"/>
              <a:buChar char="q"/>
            </a:pPr>
            <a:endParaRPr lang="en-US" sz="1000" kern="1200" dirty="0" smtClean="0">
              <a:solidFill>
                <a:schemeClr val="tx1"/>
              </a:solidFill>
              <a:latin typeface="Arial"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8F58F37-8500-4F28-8DA3-65580F1C8AD8}" type="slidenum">
              <a:rPr lang="en-US" smtClean="0"/>
              <a:pPr/>
              <a:t>39</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sz="120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8F58F37-8500-4F28-8DA3-65580F1C8AD8}" type="slidenum">
              <a:rPr lang="en-US" smtClean="0"/>
              <a:pPr/>
              <a:t>40</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buFont typeface="Arial" pitchFamily="34" charset="0"/>
              <a:buNone/>
            </a:pP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Calibri" pitchFamily="34" charset="0"/>
              <a:cs typeface="Calibri"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cs typeface="Calibri" pitchFamily="34" charset="0"/>
            </a:endParaRPr>
          </a:p>
        </p:txBody>
      </p:sp>
      <p:sp>
        <p:nvSpPr>
          <p:cNvPr id="4" name="Slide Number Placeholder 3"/>
          <p:cNvSpPr>
            <a:spLocks noGrp="1"/>
          </p:cNvSpPr>
          <p:nvPr>
            <p:ph type="sldNum" sz="quarter" idx="10"/>
          </p:nvPr>
        </p:nvSpPr>
        <p:spPr/>
        <p:txBody>
          <a:bodyPr/>
          <a:lstStyle/>
          <a:p>
            <a:fld id="{6C471D2D-6A3F-4600-BA23-0CE07C1247D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71D2D-6A3F-4600-BA23-0CE07C1247D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7797" y="1992312"/>
            <a:ext cx="7983940" cy="3535031"/>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10"/>
          <p:cNvSpPr>
            <a:spLocks noGrp="1"/>
          </p:cNvSpPr>
          <p:nvPr>
            <p:ph type="ftr" sz="quarter" idx="3"/>
          </p:nvPr>
        </p:nvSpPr>
        <p:spPr>
          <a:xfrm>
            <a:off x="457200" y="6397294"/>
            <a:ext cx="6803409" cy="365125"/>
          </a:xfrm>
          <a:prstGeom prst="rect">
            <a:avLst/>
          </a:prstGeom>
        </p:spPr>
        <p:txBody>
          <a:bodyPr vert="horz" lIns="91440" tIns="45720" rIns="91440" bIns="45720" rtlCol="0" anchor="ctr"/>
          <a:lstStyle>
            <a:lvl1pPr marL="0" marR="0" indent="0" algn="l" defTabSz="457200" rtl="0" eaLnBrk="1" fontAlgn="base" latinLnBrk="0" hangingPunct="1">
              <a:lnSpc>
                <a:spcPct val="100000"/>
              </a:lnSpc>
              <a:spcBef>
                <a:spcPct val="0"/>
              </a:spcBef>
              <a:spcAft>
                <a:spcPct val="0"/>
              </a:spcAft>
              <a:buClrTx/>
              <a:buSzTx/>
              <a:buFontTx/>
              <a:buNone/>
              <a:tabLst/>
              <a:defRPr sz="1200">
                <a:solidFill>
                  <a:schemeClr val="tx1">
                    <a:tint val="75000"/>
                  </a:schemeClr>
                </a:solidFill>
                <a:latin typeface="Arial" pitchFamily="34" charset="0"/>
                <a:cs typeface="Arial" pitchFamily="34" charset="0"/>
              </a:defRPr>
            </a:lvl1pPr>
          </a:lstStyle>
          <a:p>
            <a:r>
              <a:rPr lang="en-US" sz="900" dirty="0" smtClean="0">
                <a:solidFill>
                  <a:prstClr val="black"/>
                </a:solidFill>
              </a:rPr>
              <a:t>1 Footnote</a:t>
            </a:r>
          </a:p>
          <a:p>
            <a:r>
              <a:rPr lang="en-US" sz="900" dirty="0" smtClean="0">
                <a:solidFill>
                  <a:prstClr val="black"/>
                </a:solidFill>
              </a:rPr>
              <a:t>Sources:</a:t>
            </a:r>
            <a:endParaRPr lang="en-US" sz="900" dirty="0">
              <a:solidFill>
                <a:prstClr val="black"/>
              </a:solidFill>
            </a:endParaRPr>
          </a:p>
        </p:txBody>
      </p:sp>
      <p:sp>
        <p:nvSpPr>
          <p:cNvPr id="10" name="Slide Number Placeholder 11"/>
          <p:cNvSpPr>
            <a:spLocks noGrp="1"/>
          </p:cNvSpPr>
          <p:nvPr>
            <p:ph type="sldNum" sz="quarter" idx="4"/>
          </p:nvPr>
        </p:nvSpPr>
        <p:spPr>
          <a:xfrm>
            <a:off x="8202304" y="6482686"/>
            <a:ext cx="839344" cy="279733"/>
          </a:xfrm>
          <a:prstGeom prst="rect">
            <a:avLst/>
          </a:prstGeom>
        </p:spPr>
        <p:txBody>
          <a:bodyPr vert="horz" lIns="91440" tIns="45720" rIns="91440" bIns="45720" rtlCol="0" anchor="ctr"/>
          <a:lstStyle>
            <a:lvl1pPr algn="r">
              <a:defRPr sz="1200" b="0">
                <a:solidFill>
                  <a:schemeClr val="tx1"/>
                </a:solidFill>
                <a:latin typeface="Arial" pitchFamily="34" charset="0"/>
                <a:cs typeface="Arial" pitchFamily="34" charset="0"/>
              </a:defRPr>
            </a:lvl1pPr>
          </a:lstStyle>
          <a:p>
            <a:fld id="{ED597E4D-E86A-4121-BC69-4246F87E1E8C}" type="slidenum">
              <a:rPr lang="en-US" smtClean="0">
                <a:solidFill>
                  <a:prstClr val="black"/>
                </a:solidFill>
              </a:rPr>
              <a:pPr/>
              <a:t>‹#›</a:t>
            </a:fld>
            <a:endParaRPr lang="en-US" dirty="0">
              <a:solidFill>
                <a:prstClr val="black"/>
              </a:solidFill>
            </a:endParaRPr>
          </a:p>
        </p:txBody>
      </p:sp>
      <p:pic>
        <p:nvPicPr>
          <p:cNvPr id="6" name="Picture 5" descr="LOGO - CMS&amp;CPI.JPG"/>
          <p:cNvPicPr>
            <a:picLocks noChangeAspect="1"/>
          </p:cNvPicPr>
          <p:nvPr userDrawn="1"/>
        </p:nvPicPr>
        <p:blipFill>
          <a:blip r:embed="rId2" cstate="print"/>
          <a:stretch>
            <a:fillRect/>
          </a:stretch>
        </p:blipFill>
        <p:spPr>
          <a:xfrm>
            <a:off x="7287906" y="5854436"/>
            <a:ext cx="1746913" cy="70642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10"/>
          <p:cNvSpPr>
            <a:spLocks noGrp="1"/>
          </p:cNvSpPr>
          <p:nvPr>
            <p:ph type="ftr" sz="quarter" idx="3"/>
          </p:nvPr>
        </p:nvSpPr>
        <p:spPr>
          <a:xfrm>
            <a:off x="457200" y="6397294"/>
            <a:ext cx="6803409" cy="365125"/>
          </a:xfrm>
          <a:prstGeom prst="rect">
            <a:avLst/>
          </a:prstGeom>
        </p:spPr>
        <p:txBody>
          <a:bodyPr vert="horz" lIns="91440" tIns="45720" rIns="91440" bIns="45720" rtlCol="0" anchor="ctr"/>
          <a:lstStyle>
            <a:lvl1pPr marL="0" marR="0" indent="0" algn="l" defTabSz="457200" rtl="0" eaLnBrk="1" fontAlgn="base" latinLnBrk="0" hangingPunct="1">
              <a:lnSpc>
                <a:spcPct val="100000"/>
              </a:lnSpc>
              <a:spcBef>
                <a:spcPct val="0"/>
              </a:spcBef>
              <a:spcAft>
                <a:spcPct val="0"/>
              </a:spcAft>
              <a:buClrTx/>
              <a:buSzTx/>
              <a:buFontTx/>
              <a:buNone/>
              <a:tabLst/>
              <a:defRPr sz="1200">
                <a:solidFill>
                  <a:schemeClr val="tx1">
                    <a:tint val="75000"/>
                  </a:schemeClr>
                </a:solidFill>
                <a:latin typeface="Arial" pitchFamily="34" charset="0"/>
                <a:cs typeface="Arial" pitchFamily="34" charset="0"/>
              </a:defRPr>
            </a:lvl1pPr>
          </a:lstStyle>
          <a:p>
            <a:r>
              <a:rPr lang="en-US" sz="900" dirty="0" smtClean="0">
                <a:solidFill>
                  <a:prstClr val="black"/>
                </a:solidFill>
              </a:rPr>
              <a:t>1 Footnote</a:t>
            </a:r>
          </a:p>
          <a:p>
            <a:r>
              <a:rPr lang="en-US" sz="900" dirty="0" smtClean="0">
                <a:solidFill>
                  <a:prstClr val="black"/>
                </a:solidFill>
              </a:rPr>
              <a:t>Sources:</a:t>
            </a:r>
            <a:endParaRPr lang="en-US" sz="900" dirty="0">
              <a:solidFill>
                <a:prstClr val="black"/>
              </a:solidFill>
            </a:endParaRPr>
          </a:p>
        </p:txBody>
      </p:sp>
      <p:sp>
        <p:nvSpPr>
          <p:cNvPr id="9" name="Slide Number Placeholder 11"/>
          <p:cNvSpPr>
            <a:spLocks noGrp="1"/>
          </p:cNvSpPr>
          <p:nvPr>
            <p:ph type="sldNum" sz="quarter" idx="4"/>
          </p:nvPr>
        </p:nvSpPr>
        <p:spPr>
          <a:xfrm>
            <a:off x="8202304" y="6482686"/>
            <a:ext cx="839344" cy="279733"/>
          </a:xfrm>
          <a:prstGeom prst="rect">
            <a:avLst/>
          </a:prstGeom>
        </p:spPr>
        <p:txBody>
          <a:bodyPr vert="horz" lIns="91440" tIns="45720" rIns="91440" bIns="45720" rtlCol="0" anchor="ctr"/>
          <a:lstStyle>
            <a:lvl1pPr algn="r">
              <a:defRPr sz="1200" b="0">
                <a:solidFill>
                  <a:schemeClr val="tx1"/>
                </a:solidFill>
                <a:latin typeface="Arial" pitchFamily="34" charset="0"/>
                <a:cs typeface="Arial" pitchFamily="34" charset="0"/>
              </a:defRPr>
            </a:lvl1pPr>
          </a:lstStyle>
          <a:p>
            <a:fld id="{ED597E4D-E86A-4121-BC69-4246F87E1E8C}" type="slidenum">
              <a:rPr lang="en-US" smtClean="0">
                <a:solidFill>
                  <a:prstClr val="black"/>
                </a:solidFill>
              </a:rPr>
              <a:pPr/>
              <a:t>‹#›</a:t>
            </a:fld>
            <a:endParaRPr lang="en-US" dirty="0">
              <a:solidFill>
                <a:prstClr val="black"/>
              </a:solidFill>
            </a:endParaRPr>
          </a:p>
        </p:txBody>
      </p:sp>
      <p:pic>
        <p:nvPicPr>
          <p:cNvPr id="6" name="Picture 5" descr="LOGO - CMS&amp;CPI.JPG"/>
          <p:cNvPicPr>
            <a:picLocks noChangeAspect="1"/>
          </p:cNvPicPr>
          <p:nvPr userDrawn="1"/>
        </p:nvPicPr>
        <p:blipFill>
          <a:blip r:embed="rId2" cstate="print"/>
          <a:stretch>
            <a:fillRect/>
          </a:stretch>
        </p:blipFill>
        <p:spPr>
          <a:xfrm>
            <a:off x="7287906" y="5854436"/>
            <a:ext cx="1746913" cy="7064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4209"/>
            <a:ext cx="4038600" cy="3835022"/>
          </a:xfrm>
        </p:spPr>
        <p:txBody>
          <a:bodyPr/>
          <a:lstStyle>
            <a:lvl1pPr>
              <a:defRPr sz="2800"/>
            </a:lvl1pPr>
            <a:lvl2pPr>
              <a:defRPr sz="2400"/>
            </a:lvl2pPr>
            <a:lvl3pPr>
              <a:defRPr sz="2000"/>
            </a:lvl3pPr>
            <a:lvl4pPr>
              <a:defRPr sz="1800"/>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74209"/>
            <a:ext cx="4038600" cy="3835022"/>
          </a:xfrm>
        </p:spPr>
        <p:txBody>
          <a:bodyPr/>
          <a:lstStyle>
            <a:lvl1pPr>
              <a:defRPr sz="2800"/>
            </a:lvl1pPr>
            <a:lvl2pPr>
              <a:defRPr sz="2400"/>
            </a:lvl2pPr>
            <a:lvl3pPr>
              <a:defRPr sz="2000"/>
            </a:lvl3pPr>
            <a:lvl4pPr>
              <a:defRPr sz="1800"/>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10"/>
          <p:cNvSpPr>
            <a:spLocks noGrp="1"/>
          </p:cNvSpPr>
          <p:nvPr>
            <p:ph type="ftr" sz="quarter" idx="3"/>
          </p:nvPr>
        </p:nvSpPr>
        <p:spPr>
          <a:xfrm>
            <a:off x="457200" y="6397294"/>
            <a:ext cx="6803409" cy="365125"/>
          </a:xfrm>
          <a:prstGeom prst="rect">
            <a:avLst/>
          </a:prstGeom>
        </p:spPr>
        <p:txBody>
          <a:bodyPr vert="horz" lIns="91440" tIns="45720" rIns="91440" bIns="45720" rtlCol="0" anchor="ctr"/>
          <a:lstStyle>
            <a:lvl1pPr marL="0" marR="0" indent="0" algn="l" defTabSz="457200" rtl="0" eaLnBrk="1" fontAlgn="base" latinLnBrk="0" hangingPunct="1">
              <a:lnSpc>
                <a:spcPct val="100000"/>
              </a:lnSpc>
              <a:spcBef>
                <a:spcPct val="0"/>
              </a:spcBef>
              <a:spcAft>
                <a:spcPct val="0"/>
              </a:spcAft>
              <a:buClrTx/>
              <a:buSzTx/>
              <a:buFontTx/>
              <a:buNone/>
              <a:tabLst/>
              <a:defRPr sz="1200">
                <a:solidFill>
                  <a:schemeClr val="tx1">
                    <a:tint val="75000"/>
                  </a:schemeClr>
                </a:solidFill>
                <a:latin typeface="Arial" pitchFamily="34" charset="0"/>
                <a:cs typeface="Arial" pitchFamily="34" charset="0"/>
              </a:defRPr>
            </a:lvl1pPr>
          </a:lstStyle>
          <a:p>
            <a:r>
              <a:rPr lang="en-US" sz="900" dirty="0" smtClean="0">
                <a:solidFill>
                  <a:prstClr val="black"/>
                </a:solidFill>
              </a:rPr>
              <a:t>1 Footnote</a:t>
            </a:r>
          </a:p>
          <a:p>
            <a:r>
              <a:rPr lang="en-US" sz="900" dirty="0" smtClean="0">
                <a:solidFill>
                  <a:prstClr val="black"/>
                </a:solidFill>
              </a:rPr>
              <a:t>Sources:</a:t>
            </a:r>
            <a:endParaRPr lang="en-US" sz="900" dirty="0">
              <a:solidFill>
                <a:prstClr val="black"/>
              </a:solidFill>
            </a:endParaRPr>
          </a:p>
        </p:txBody>
      </p:sp>
      <p:sp>
        <p:nvSpPr>
          <p:cNvPr id="10" name="Slide Number Placeholder 11"/>
          <p:cNvSpPr>
            <a:spLocks noGrp="1"/>
          </p:cNvSpPr>
          <p:nvPr>
            <p:ph type="sldNum" sz="quarter" idx="4"/>
          </p:nvPr>
        </p:nvSpPr>
        <p:spPr>
          <a:xfrm>
            <a:off x="8202304" y="6482686"/>
            <a:ext cx="839344" cy="279733"/>
          </a:xfrm>
          <a:prstGeom prst="rect">
            <a:avLst/>
          </a:prstGeom>
        </p:spPr>
        <p:txBody>
          <a:bodyPr vert="horz" lIns="91440" tIns="45720" rIns="91440" bIns="45720" rtlCol="0" anchor="ctr"/>
          <a:lstStyle>
            <a:lvl1pPr algn="r">
              <a:defRPr sz="1200" b="0">
                <a:solidFill>
                  <a:schemeClr val="tx1"/>
                </a:solidFill>
                <a:latin typeface="Arial" pitchFamily="34" charset="0"/>
                <a:cs typeface="Arial" pitchFamily="34" charset="0"/>
              </a:defRPr>
            </a:lvl1pPr>
          </a:lstStyle>
          <a:p>
            <a:fld id="{ED597E4D-E86A-4121-BC69-4246F87E1E8C}" type="slidenum">
              <a:rPr lang="en-US" smtClean="0">
                <a:solidFill>
                  <a:prstClr val="black"/>
                </a:solidFill>
              </a:rPr>
              <a:pPr/>
              <a:t>‹#›</a:t>
            </a:fld>
            <a:endParaRPr lang="en-US" dirty="0">
              <a:solidFill>
                <a:prstClr val="black"/>
              </a:solidFill>
            </a:endParaRPr>
          </a:p>
        </p:txBody>
      </p:sp>
      <p:pic>
        <p:nvPicPr>
          <p:cNvPr id="7" name="Picture 6" descr="LOGO - CMS&amp;CPI.JPG"/>
          <p:cNvPicPr>
            <a:picLocks noChangeAspect="1"/>
          </p:cNvPicPr>
          <p:nvPr userDrawn="1"/>
        </p:nvPicPr>
        <p:blipFill>
          <a:blip r:embed="rId2" cstate="print"/>
          <a:stretch>
            <a:fillRect/>
          </a:stretch>
        </p:blipFill>
        <p:spPr>
          <a:xfrm>
            <a:off x="7287906" y="5854436"/>
            <a:ext cx="1746913" cy="7064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smtClean="0"/>
              <a:t>1 Footnote Sources:</a:t>
            </a:r>
            <a:endParaRPr lang="en-US" dirty="0"/>
          </a:p>
        </p:txBody>
      </p:sp>
      <p:sp>
        <p:nvSpPr>
          <p:cNvPr id="4" name="Slide Number Placeholder 3"/>
          <p:cNvSpPr>
            <a:spLocks noGrp="1"/>
          </p:cNvSpPr>
          <p:nvPr>
            <p:ph type="sldNum" sz="quarter" idx="11"/>
          </p:nvPr>
        </p:nvSpPr>
        <p:spPr/>
        <p:txBody>
          <a:bodyPr/>
          <a:lstStyle>
            <a:lvl1pPr>
              <a:defRPr/>
            </a:lvl1pPr>
          </a:lstStyle>
          <a:p>
            <a:fld id="{3FC4C68C-72F3-4408-B18C-F226160C8EC7}" type="slidenum">
              <a:rPr lang="en-US"/>
              <a:pPr/>
              <a:t>‹#›</a:t>
            </a:fld>
            <a:endParaRPr lang="en-US" dirty="0"/>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a:defRPr/>
            </a:lvl1pPr>
          </a:lstStyle>
          <a:p>
            <a:endParaRPr lang="en-US" dirty="0"/>
          </a:p>
        </p:txBody>
      </p:sp>
      <p:pic>
        <p:nvPicPr>
          <p:cNvPr id="6" name="Picture 5" descr="LOGO - CMS&amp;CPI.JPG"/>
          <p:cNvPicPr>
            <a:picLocks noChangeAspect="1"/>
          </p:cNvPicPr>
          <p:nvPr userDrawn="1"/>
        </p:nvPicPr>
        <p:blipFill>
          <a:blip r:embed="rId2" cstate="print"/>
          <a:stretch>
            <a:fillRect/>
          </a:stretch>
        </p:blipFill>
        <p:spPr>
          <a:xfrm>
            <a:off x="7287906" y="5854436"/>
            <a:ext cx="1746913" cy="7064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447" y="1502627"/>
            <a:ext cx="7772400" cy="1470025"/>
          </a:xfrm>
        </p:spPr>
        <p:txBody>
          <a:bodyPr/>
          <a:lstStyle>
            <a:lvl1pPr>
              <a:defRPr>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3200" y="3312994"/>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10"/>
          <p:cNvSpPr>
            <a:spLocks noGrp="1"/>
          </p:cNvSpPr>
          <p:nvPr>
            <p:ph type="ftr" sz="quarter" idx="3"/>
          </p:nvPr>
        </p:nvSpPr>
        <p:spPr>
          <a:xfrm>
            <a:off x="457200" y="6397294"/>
            <a:ext cx="6803409" cy="365125"/>
          </a:xfrm>
          <a:prstGeom prst="rect">
            <a:avLst/>
          </a:prstGeom>
        </p:spPr>
        <p:txBody>
          <a:bodyPr vert="horz" lIns="91440" tIns="45720" rIns="91440" bIns="45720" rtlCol="0" anchor="ctr"/>
          <a:lstStyle>
            <a:lvl1pPr marL="0" marR="0" indent="0" algn="l" defTabSz="457200" rtl="0" eaLnBrk="1" fontAlgn="base" latinLnBrk="0" hangingPunct="1">
              <a:lnSpc>
                <a:spcPct val="100000"/>
              </a:lnSpc>
              <a:spcBef>
                <a:spcPct val="0"/>
              </a:spcBef>
              <a:spcAft>
                <a:spcPct val="0"/>
              </a:spcAft>
              <a:buClrTx/>
              <a:buSzTx/>
              <a:buFontTx/>
              <a:buNone/>
              <a:tabLst/>
              <a:defRPr sz="1200">
                <a:solidFill>
                  <a:schemeClr val="tx1">
                    <a:tint val="75000"/>
                  </a:schemeClr>
                </a:solidFill>
                <a:latin typeface="Arial" pitchFamily="34" charset="0"/>
                <a:cs typeface="Arial" pitchFamily="34" charset="0"/>
              </a:defRPr>
            </a:lvl1pPr>
          </a:lstStyle>
          <a:p>
            <a:r>
              <a:rPr lang="en-US" sz="900" dirty="0" smtClean="0">
                <a:solidFill>
                  <a:prstClr val="black"/>
                </a:solidFill>
              </a:rPr>
              <a:t>1 Footnote</a:t>
            </a:r>
          </a:p>
          <a:p>
            <a:r>
              <a:rPr lang="en-US" sz="900" dirty="0" smtClean="0">
                <a:solidFill>
                  <a:prstClr val="black"/>
                </a:solidFill>
              </a:rPr>
              <a:t>Sources:</a:t>
            </a:r>
            <a:endParaRPr lang="en-US" sz="900" dirty="0">
              <a:solidFill>
                <a:prstClr val="black"/>
              </a:solidFill>
            </a:endParaRPr>
          </a:p>
        </p:txBody>
      </p:sp>
      <p:sp>
        <p:nvSpPr>
          <p:cNvPr id="8" name="Slide Number Placeholder 11"/>
          <p:cNvSpPr>
            <a:spLocks noGrp="1"/>
          </p:cNvSpPr>
          <p:nvPr>
            <p:ph type="sldNum" sz="quarter" idx="4"/>
          </p:nvPr>
        </p:nvSpPr>
        <p:spPr>
          <a:xfrm>
            <a:off x="8202304" y="6482686"/>
            <a:ext cx="839344" cy="279733"/>
          </a:xfrm>
          <a:prstGeom prst="rect">
            <a:avLst/>
          </a:prstGeom>
        </p:spPr>
        <p:txBody>
          <a:bodyPr vert="horz" lIns="91440" tIns="45720" rIns="91440" bIns="45720" rtlCol="0" anchor="ctr"/>
          <a:lstStyle>
            <a:lvl1pPr algn="r">
              <a:defRPr sz="1200" b="0">
                <a:solidFill>
                  <a:schemeClr val="tx1"/>
                </a:solidFill>
                <a:latin typeface="Arial" pitchFamily="34" charset="0"/>
                <a:cs typeface="Arial" pitchFamily="34" charset="0"/>
              </a:defRPr>
            </a:lvl1pPr>
          </a:lstStyle>
          <a:p>
            <a:fld id="{ED597E4D-E86A-4121-BC69-4246F87E1E8C}" type="slidenum">
              <a:rPr lang="en-US" smtClean="0">
                <a:solidFill>
                  <a:prstClr val="black"/>
                </a:solidFill>
              </a:rPr>
              <a:pPr/>
              <a:t>‹#›</a:t>
            </a:fld>
            <a:endParaRPr lang="en-US" dirty="0">
              <a:solidFill>
                <a:prstClr val="black"/>
              </a:solidFill>
            </a:endParaRPr>
          </a:p>
        </p:txBody>
      </p:sp>
      <p:pic>
        <p:nvPicPr>
          <p:cNvPr id="4" name="Picture 3" descr="LOGO - CMS&amp;CPI.JPG"/>
          <p:cNvPicPr>
            <a:picLocks noChangeAspect="1"/>
          </p:cNvPicPr>
          <p:nvPr userDrawn="1"/>
        </p:nvPicPr>
        <p:blipFill>
          <a:blip r:embed="rId2" cstate="print"/>
          <a:stretch>
            <a:fillRect/>
          </a:stretch>
        </p:blipFill>
        <p:spPr>
          <a:xfrm>
            <a:off x="7287906" y="5854436"/>
            <a:ext cx="1746913" cy="7064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4912" y="2864676"/>
            <a:ext cx="7772400" cy="1362075"/>
          </a:xfrm>
        </p:spPr>
        <p:txBody>
          <a:bodyPr anchor="b"/>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984912" y="4244166"/>
            <a:ext cx="77724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4" name="Picture 3" descr="LOGO - CMS&amp;CPI.JPG"/>
          <p:cNvPicPr>
            <a:picLocks noChangeAspect="1"/>
          </p:cNvPicPr>
          <p:nvPr userDrawn="1"/>
        </p:nvPicPr>
        <p:blipFill>
          <a:blip r:embed="rId2" cstate="print"/>
          <a:stretch>
            <a:fillRect/>
          </a:stretch>
        </p:blipFill>
        <p:spPr>
          <a:xfrm>
            <a:off x="7287906" y="5854436"/>
            <a:ext cx="1746913" cy="706427"/>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Enter Slide Title Here</a:t>
            </a:r>
          </a:p>
        </p:txBody>
      </p:sp>
      <p:sp>
        <p:nvSpPr>
          <p:cNvPr id="1027" name="Text Placeholder 2"/>
          <p:cNvSpPr>
            <a:spLocks noGrp="1"/>
          </p:cNvSpPr>
          <p:nvPr>
            <p:ph type="body" idx="1"/>
          </p:nvPr>
        </p:nvSpPr>
        <p:spPr bwMode="auto">
          <a:xfrm>
            <a:off x="457200" y="1992313"/>
            <a:ext cx="8209128" cy="3466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0"/>
            <a:r>
              <a:rPr lang="en-US" dirty="0" smtClean="0"/>
              <a:t>Enter bullet</a:t>
            </a:r>
          </a:p>
          <a:p>
            <a:pPr lvl="0"/>
            <a:r>
              <a:rPr lang="en-US" dirty="0" smtClean="0"/>
              <a:t>Enter bullet</a:t>
            </a:r>
          </a:p>
          <a:p>
            <a:pPr lvl="1"/>
            <a:r>
              <a:rPr lang="en-US" dirty="0" smtClean="0"/>
              <a:t>Second level</a:t>
            </a:r>
          </a:p>
          <a:p>
            <a:pPr lvl="2"/>
            <a:r>
              <a:rPr lang="en-US" dirty="0" smtClean="0"/>
              <a:t>Third level</a:t>
            </a:r>
          </a:p>
          <a:p>
            <a:pPr lvl="3"/>
            <a:r>
              <a:rPr lang="en-US" dirty="0" smtClean="0"/>
              <a:t>Fourth level</a:t>
            </a:r>
          </a:p>
        </p:txBody>
      </p:sp>
      <p:sp>
        <p:nvSpPr>
          <p:cNvPr id="11" name="Footer Placeholder 10"/>
          <p:cNvSpPr>
            <a:spLocks noGrp="1"/>
          </p:cNvSpPr>
          <p:nvPr>
            <p:ph type="ftr" sz="quarter" idx="3"/>
          </p:nvPr>
        </p:nvSpPr>
        <p:spPr>
          <a:xfrm>
            <a:off x="457200" y="6397294"/>
            <a:ext cx="6803409" cy="365125"/>
          </a:xfrm>
          <a:prstGeom prst="rect">
            <a:avLst/>
          </a:prstGeom>
        </p:spPr>
        <p:txBody>
          <a:bodyPr vert="horz" lIns="91440" tIns="45720" rIns="91440" bIns="45720" rtlCol="0" anchor="ctr"/>
          <a:lstStyle>
            <a:lvl1pPr marL="0" marR="0" indent="0" algn="l" defTabSz="457200" rtl="0" eaLnBrk="1" fontAlgn="base" latinLnBrk="0" hangingPunct="1">
              <a:lnSpc>
                <a:spcPct val="100000"/>
              </a:lnSpc>
              <a:spcBef>
                <a:spcPct val="0"/>
              </a:spcBef>
              <a:spcAft>
                <a:spcPct val="0"/>
              </a:spcAft>
              <a:buClrTx/>
              <a:buSzTx/>
              <a:buFontTx/>
              <a:buNone/>
              <a:tabLst/>
              <a:defRPr sz="1200">
                <a:solidFill>
                  <a:schemeClr val="tx1">
                    <a:tint val="75000"/>
                  </a:schemeClr>
                </a:solidFill>
                <a:latin typeface="Arial" pitchFamily="34" charset="0"/>
                <a:cs typeface="Arial" pitchFamily="34" charset="0"/>
              </a:defRPr>
            </a:lvl1pPr>
          </a:lstStyle>
          <a:p>
            <a:r>
              <a:rPr lang="en-US" sz="900" dirty="0" smtClean="0">
                <a:solidFill>
                  <a:prstClr val="black"/>
                </a:solidFill>
              </a:rPr>
              <a:t>1 Footnote</a:t>
            </a:r>
          </a:p>
          <a:p>
            <a:r>
              <a:rPr lang="en-US" sz="900" dirty="0" smtClean="0">
                <a:solidFill>
                  <a:prstClr val="black"/>
                </a:solidFill>
              </a:rPr>
              <a:t>Sources:</a:t>
            </a:r>
            <a:endParaRPr lang="en-US" sz="900" dirty="0">
              <a:solidFill>
                <a:prstClr val="black"/>
              </a:solidFill>
            </a:endParaRPr>
          </a:p>
        </p:txBody>
      </p:sp>
      <p:sp>
        <p:nvSpPr>
          <p:cNvPr id="12" name="Slide Number Placeholder 11"/>
          <p:cNvSpPr>
            <a:spLocks noGrp="1"/>
          </p:cNvSpPr>
          <p:nvPr>
            <p:ph type="sldNum" sz="quarter" idx="4"/>
          </p:nvPr>
        </p:nvSpPr>
        <p:spPr>
          <a:xfrm>
            <a:off x="8202304" y="6482686"/>
            <a:ext cx="839344" cy="279733"/>
          </a:xfrm>
          <a:prstGeom prst="rect">
            <a:avLst/>
          </a:prstGeom>
        </p:spPr>
        <p:txBody>
          <a:bodyPr vert="horz" lIns="91440" tIns="45720" rIns="91440" bIns="45720" rtlCol="0" anchor="ctr"/>
          <a:lstStyle>
            <a:lvl1pPr algn="r">
              <a:defRPr sz="1200" b="0" i="1">
                <a:solidFill>
                  <a:schemeClr val="tx1"/>
                </a:solidFill>
                <a:latin typeface="Arial" pitchFamily="34" charset="0"/>
                <a:cs typeface="Arial" pitchFamily="34" charset="0"/>
              </a:defRPr>
            </a:lvl1pPr>
          </a:lstStyle>
          <a:p>
            <a:fld id="{ED597E4D-E86A-4121-BC69-4246F87E1E8C}" type="slidenum">
              <a:rPr lang="en-US" smtClean="0">
                <a:solidFill>
                  <a:prstClr val="black"/>
                </a:solidFill>
              </a: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4" r:id="rId4"/>
    <p:sldLayoutId id="2147483793" r:id="rId5"/>
    <p:sldLayoutId id="2147483792" r:id="rId6"/>
    <p:sldLayoutId id="2147483795" r:id="rId7"/>
  </p:sldLayoutIdLst>
  <p:hf hdr="0" ftr="0" dt="0"/>
  <p:txStyles>
    <p:titleStyle>
      <a:lvl1pPr algn="ctr" defTabSz="457200" rtl="0" eaLnBrk="0" fontAlgn="base" hangingPunct="0">
        <a:spcBef>
          <a:spcPct val="0"/>
        </a:spcBef>
        <a:spcAft>
          <a:spcPct val="0"/>
        </a:spcAft>
        <a:defRPr sz="3200" b="1" kern="1200">
          <a:solidFill>
            <a:schemeClr val="bg1"/>
          </a:solidFill>
          <a:latin typeface="Arial" pitchFamily="34" charset="0"/>
          <a:ea typeface="ＭＳ Ｐゴシック" charset="-128"/>
          <a:cs typeface="Arial" pitchFamily="34" charset="0"/>
        </a:defRPr>
      </a:lvl1pPr>
      <a:lvl2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2pPr>
      <a:lvl3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3pPr>
      <a:lvl4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4pPr>
      <a:lvl5pPr algn="ctr" defTabSz="457200" rtl="0" eaLnBrk="0" fontAlgn="base" hangingPunct="0">
        <a:spcBef>
          <a:spcPct val="0"/>
        </a:spcBef>
        <a:spcAft>
          <a:spcPct val="0"/>
        </a:spcAft>
        <a:defRPr sz="2800" b="1">
          <a:solidFill>
            <a:schemeClr val="bg1"/>
          </a:solidFill>
          <a:latin typeface="Myriad Pro" charset="0"/>
          <a:ea typeface="ＭＳ Ｐゴシック" charset="-128"/>
          <a:cs typeface="ＭＳ Ｐゴシック" charset="-128"/>
        </a:defRPr>
      </a:lvl5pPr>
      <a:lvl6pPr marL="4572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6pPr>
      <a:lvl7pPr marL="9144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7pPr>
      <a:lvl8pPr marL="13716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8pPr>
      <a:lvl9pPr marL="1828800" algn="ctr" defTabSz="457200" rtl="0" fontAlgn="base">
        <a:spcBef>
          <a:spcPct val="0"/>
        </a:spcBef>
        <a:spcAft>
          <a:spcPct val="0"/>
        </a:spcAft>
        <a:defRPr sz="2800" b="1">
          <a:solidFill>
            <a:schemeClr val="bg1"/>
          </a:solidFill>
          <a:latin typeface="Myriad Pro" charset="0"/>
          <a:ea typeface="ＭＳ Ｐゴシック" charset="-128"/>
          <a:cs typeface="ＭＳ Ｐゴシック" charset="-128"/>
        </a:defRPr>
      </a:lvl9pPr>
    </p:titleStyle>
    <p:bodyStyle>
      <a:lvl1pPr marL="342900" indent="-288925"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Courier New" pitchFamily="49" charset="0"/>
        <a:buChar char="o"/>
        <a:defRPr sz="20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pitchFamily="27"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Arial" pitchFamily="34" charset="0"/>
          <a:ea typeface="ＭＳ Ｐゴシック" pitchFamily="27"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27" charset="-128"/>
          <a:cs typeface="Geneva" pitchFamily="27"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7.png"/><Relationship Id="rId7"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3.wmf"/><Relationship Id="rId4" Type="http://schemas.openxmlformats.org/officeDocument/2006/relationships/image" Target="../media/image38.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pecos.cms.hhs.gov/"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wmf"/><Relationship Id="rId7"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chart" Target="../charts/char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list.nih.gov/cgi-bin/wa.exe?A0=mlnmatters-l" TargetMode="External"/><Relationship Id="rId5" Type="http://schemas.openxmlformats.org/officeDocument/2006/relationships/hyperlink" Target="https://pecos.cms.hhs.gov/" TargetMode="External"/><Relationship Id="rId4" Type="http://schemas.openxmlformats.org/officeDocument/2006/relationships/hyperlink" Target="mailto:FFSProviderRelations@cms.hhs.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sz="3600" dirty="0" smtClean="0">
                <a:solidFill>
                  <a:schemeClr val="tx1"/>
                </a:solidFill>
              </a:rPr>
              <a:t>Medicare Provider Enrollment 2012</a:t>
            </a:r>
            <a:endParaRPr lang="en-US" sz="2400" dirty="0" smtClean="0">
              <a:solidFill>
                <a:schemeClr val="tx2"/>
              </a:solidFill>
              <a:latin typeface="Myriad Pro" pitchFamily="27" charset="0"/>
              <a:ea typeface="ＭＳ Ｐゴシック" pitchFamily="27" charset="-128"/>
            </a:endParaRPr>
          </a:p>
        </p:txBody>
      </p:sp>
      <p:sp>
        <p:nvSpPr>
          <p:cNvPr id="13315" name="Subtitle 2"/>
          <p:cNvSpPr>
            <a:spLocks noGrp="1"/>
          </p:cNvSpPr>
          <p:nvPr>
            <p:ph type="subTitle" idx="1"/>
          </p:nvPr>
        </p:nvSpPr>
        <p:spPr>
          <a:xfrm>
            <a:off x="2743200" y="3312993"/>
            <a:ext cx="6400800" cy="2460009"/>
          </a:xfrm>
        </p:spPr>
        <p:txBody>
          <a:bodyPr>
            <a:normAutofit fontScale="92500" lnSpcReduction="20000"/>
          </a:bodyPr>
          <a:lstStyle/>
          <a:p>
            <a:pPr algn="r" eaLnBrk="1" hangingPunct="1">
              <a:spcBef>
                <a:spcPts val="0"/>
              </a:spcBef>
            </a:pPr>
            <a:r>
              <a:rPr lang="en-US" b="1" dirty="0" smtClean="0">
                <a:solidFill>
                  <a:schemeClr val="bg1"/>
                </a:solidFill>
                <a:ea typeface="ＭＳ Ｐゴシック" pitchFamily="27" charset="-128"/>
              </a:rPr>
              <a:t>Center for Program Integrity</a:t>
            </a:r>
          </a:p>
          <a:p>
            <a:pPr algn="r" eaLnBrk="1" hangingPunct="1">
              <a:spcBef>
                <a:spcPts val="0"/>
              </a:spcBef>
            </a:pPr>
            <a:r>
              <a:rPr lang="en-US" dirty="0" smtClean="0">
                <a:solidFill>
                  <a:schemeClr val="bg1"/>
                </a:solidFill>
                <a:ea typeface="ＭＳ Ｐゴシック" pitchFamily="27" charset="-128"/>
              </a:rPr>
              <a:t>Centers for Medicare &amp; Medicaid Services</a:t>
            </a:r>
          </a:p>
          <a:p>
            <a:pPr algn="r" eaLnBrk="1" hangingPunct="1">
              <a:spcBef>
                <a:spcPts val="0"/>
              </a:spcBef>
            </a:pPr>
            <a:endParaRPr lang="en-US" dirty="0" smtClean="0">
              <a:solidFill>
                <a:schemeClr val="bg1"/>
              </a:solidFill>
              <a:ea typeface="ＭＳ Ｐゴシック" pitchFamily="27" charset="-128"/>
            </a:endParaRPr>
          </a:p>
          <a:p>
            <a:pPr algn="r" eaLnBrk="1" hangingPunct="1">
              <a:spcBef>
                <a:spcPts val="0"/>
              </a:spcBef>
            </a:pPr>
            <a:r>
              <a:rPr lang="en-US" b="1" dirty="0" smtClean="0">
                <a:solidFill>
                  <a:schemeClr val="bg1"/>
                </a:solidFill>
                <a:ea typeface="ＭＳ Ｐゴシック" pitchFamily="27" charset="-128"/>
              </a:rPr>
              <a:t>Zabeen Chong</a:t>
            </a:r>
          </a:p>
          <a:p>
            <a:pPr algn="r" eaLnBrk="1" hangingPunct="1">
              <a:spcBef>
                <a:spcPts val="0"/>
              </a:spcBef>
            </a:pPr>
            <a:r>
              <a:rPr lang="en-US" dirty="0" smtClean="0">
                <a:solidFill>
                  <a:schemeClr val="bg1"/>
                </a:solidFill>
                <a:ea typeface="ＭＳ Ｐゴシック" pitchFamily="27" charset="-128"/>
              </a:rPr>
              <a:t>Director of Provider Enrollment Operations Group</a:t>
            </a:r>
          </a:p>
          <a:p>
            <a:pPr algn="r" eaLnBrk="1" hangingPunct="1">
              <a:spcBef>
                <a:spcPts val="0"/>
              </a:spcBef>
            </a:pPr>
            <a:endParaRPr lang="en-US" dirty="0" smtClean="0">
              <a:ea typeface="ＭＳ Ｐゴシック" pitchFamily="27" charset="-128"/>
            </a:endParaRPr>
          </a:p>
          <a:p>
            <a:pPr algn="r" eaLnBrk="1" hangingPunct="1">
              <a:spcBef>
                <a:spcPts val="0"/>
              </a:spcBef>
            </a:pPr>
            <a:r>
              <a:rPr lang="en-US" b="1" dirty="0" smtClean="0">
                <a:ea typeface="ＭＳ Ｐゴシック" pitchFamily="27" charset="-128"/>
              </a:rPr>
              <a:t>Mark Majestic</a:t>
            </a:r>
          </a:p>
          <a:p>
            <a:pPr algn="r" eaLnBrk="1" hangingPunct="1">
              <a:spcBef>
                <a:spcPts val="0"/>
              </a:spcBef>
            </a:pPr>
            <a:r>
              <a:rPr lang="en-US" dirty="0" smtClean="0">
                <a:solidFill>
                  <a:schemeClr val="bg1"/>
                </a:solidFill>
                <a:ea typeface="ＭＳ Ｐゴシック" pitchFamily="27" charset="-128"/>
              </a:rPr>
              <a:t>Deputy Director </a:t>
            </a:r>
          </a:p>
        </p:txBody>
      </p:sp>
      <p:sp>
        <p:nvSpPr>
          <p:cNvPr id="6" name="TextBox 5"/>
          <p:cNvSpPr txBox="1">
            <a:spLocks noChangeArrowheads="1"/>
          </p:cNvSpPr>
          <p:nvPr/>
        </p:nvSpPr>
        <p:spPr bwMode="auto">
          <a:xfrm>
            <a:off x="2183642" y="6086901"/>
            <a:ext cx="6031489" cy="584775"/>
          </a:xfrm>
          <a:prstGeom prst="rect">
            <a:avLst/>
          </a:prstGeom>
          <a:noFill/>
          <a:ln w="9525">
            <a:noFill/>
            <a:miter lim="800000"/>
            <a:headEnd/>
            <a:tailEnd/>
          </a:ln>
        </p:spPr>
        <p:txBody>
          <a:bodyPr wrap="square">
            <a:spAutoFit/>
          </a:bodyPr>
          <a:lstStyle/>
          <a:p>
            <a:pPr algn="ctr" defTabSz="457200" eaLnBrk="1" hangingPunct="1"/>
            <a:r>
              <a:rPr lang="en-US" sz="1600" dirty="0" smtClean="0">
                <a:solidFill>
                  <a:srgbClr val="000000"/>
                </a:solidFill>
                <a:latin typeface="Arial" pitchFamily="34" charset="0"/>
                <a:ea typeface="ＭＳ Ｐゴシック" pitchFamily="27" charset="-128"/>
                <a:cs typeface="Arial" pitchFamily="34" charset="0"/>
              </a:rPr>
              <a:t>Decision Health</a:t>
            </a:r>
          </a:p>
          <a:p>
            <a:pPr algn="ctr" defTabSz="457200" eaLnBrk="1" hangingPunct="1"/>
            <a:r>
              <a:rPr lang="en-US" sz="1600" dirty="0" smtClean="0">
                <a:solidFill>
                  <a:srgbClr val="000000"/>
                </a:solidFill>
                <a:latin typeface="Arial" pitchFamily="34" charset="0"/>
                <a:ea typeface="ＭＳ Ｐゴシック" pitchFamily="27" charset="-128"/>
                <a:cs typeface="Arial" pitchFamily="34" charset="0"/>
              </a:rPr>
              <a:t>October 4th, 2012</a:t>
            </a:r>
            <a:endParaRPr lang="en-US" sz="1600" dirty="0">
              <a:solidFill>
                <a:srgbClr val="000000"/>
              </a:solidFill>
              <a:latin typeface="Arial" pitchFamily="34" charset="0"/>
              <a:ea typeface="ＭＳ Ｐゴシック" pitchFamily="27" charset="-128"/>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Pecos Enhancements</a:t>
            </a:r>
            <a:endParaRPr lang="en-US" dirty="0"/>
          </a:p>
        </p:txBody>
      </p:sp>
      <p:sp>
        <p:nvSpPr>
          <p:cNvPr id="5" name="Text Placeholder 4"/>
          <p:cNvSpPr>
            <a:spLocks noGrp="1"/>
          </p:cNvSpPr>
          <p:nvPr>
            <p:ph type="body" idx="1"/>
          </p:nvPr>
        </p:nvSpPr>
        <p:spPr/>
        <p:txBody>
          <a:bodyPr/>
          <a:lstStyle/>
          <a:p>
            <a:r>
              <a:rPr lang="en-US" dirty="0" smtClean="0">
                <a:latin typeface="+mn-lt"/>
              </a:rPr>
              <a:t>Increase the use of systems and reduce processing time by improving the tools and information available to Providers by enhancing PECOS.</a:t>
            </a: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What you had to say about PECOS!</a:t>
            </a:r>
            <a:endParaRPr lang="en-US" dirty="0"/>
          </a:p>
        </p:txBody>
      </p:sp>
      <p:sp>
        <p:nvSpPr>
          <p:cNvPr id="6" name="Rectangle 3"/>
          <p:cNvSpPr txBox="1">
            <a:spLocks noChangeArrowheads="1"/>
          </p:cNvSpPr>
          <p:nvPr/>
        </p:nvSpPr>
        <p:spPr bwMode="auto">
          <a:xfrm>
            <a:off x="1685544" y="1709928"/>
            <a:ext cx="7086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algn="l" defTabSz="457200" rtl="0" eaLnBrk="0" fontAlgn="base" latinLnBrk="0" hangingPunct="0">
              <a:lnSpc>
                <a:spcPct val="100000"/>
              </a:lnSpc>
              <a:spcBef>
                <a:spcPct val="20000"/>
              </a:spcBef>
              <a:spcAft>
                <a:spcPct val="0"/>
              </a:spcAft>
              <a:buClrTx/>
              <a:buSzTx/>
              <a:buFont typeface="Courier New" pitchFamily="49" charset="0"/>
              <a:buNone/>
              <a:tabLst/>
              <a:defRPr/>
            </a:pPr>
            <a:r>
              <a:rPr kumimoji="0" lang="en-US" sz="16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“The changes you are making [to PECOS] are really great, but if I still need to send in a paper at the end of the process why should I go on line rather than submit paper.” </a:t>
            </a:r>
            <a:r>
              <a:rPr kumimoji="0" lang="en-US" sz="1600" b="0" i="1" u="none" strike="noStrike" kern="1200" cap="none" spc="0" normalizeH="0" baseline="0" noProof="0" dirty="0" smtClean="0">
                <a:ln>
                  <a:noFill/>
                </a:ln>
                <a:solidFill>
                  <a:srgbClr val="0000FF"/>
                </a:solidFill>
                <a:effectLst/>
                <a:uLnTx/>
                <a:uFillTx/>
                <a:latin typeface="Calibri" pitchFamily="34" charset="0"/>
                <a:ea typeface="ＭＳ Ｐゴシック" charset="-128"/>
                <a:cs typeface="Calibri" pitchFamily="34" charset="0"/>
              </a:rPr>
              <a:t>(30% of  applications require some form of additional development for missing information.)</a:t>
            </a:r>
          </a:p>
          <a:p>
            <a:pPr marL="0" marR="0" lvl="1" indent="0" algn="l" defTabSz="457200" rtl="0" eaLnBrk="0" fontAlgn="base" latinLnBrk="0" hangingPunct="0">
              <a:lnSpc>
                <a:spcPct val="100000"/>
              </a:lnSpc>
              <a:spcBef>
                <a:spcPct val="20000"/>
              </a:spcBef>
              <a:spcAft>
                <a:spcPct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endParaRPr>
          </a:p>
          <a:p>
            <a:pPr marL="0" marR="0" lvl="1" indent="0" algn="l" defTabSz="457200" rtl="0" eaLnBrk="0" fontAlgn="base" latinLnBrk="0" hangingPunct="0">
              <a:lnSpc>
                <a:spcPct val="100000"/>
              </a:lnSpc>
              <a:spcBef>
                <a:spcPct val="20000"/>
              </a:spcBef>
              <a:spcAft>
                <a:spcPct val="0"/>
              </a:spcAft>
              <a:buClrTx/>
              <a:buSzTx/>
              <a:buFont typeface="Courier New" pitchFamily="49" charset="0"/>
              <a:buNone/>
              <a:tabLst/>
              <a:defRPr/>
            </a:pPr>
            <a:r>
              <a:rPr kumimoji="0" lang="en-US" sz="16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“I like PECOS, but if it takes me 15 minutes to find the record I am looking for to even begin to make a change it is faster for me to just use paper.” </a:t>
            </a:r>
            <a:r>
              <a:rPr kumimoji="0" lang="en-US" sz="1600" b="0" i="1" u="none" strike="noStrike" kern="1200" cap="none" spc="0" normalizeH="0" baseline="0" noProof="0" dirty="0" smtClean="0">
                <a:ln>
                  <a:noFill/>
                </a:ln>
                <a:solidFill>
                  <a:srgbClr val="0000FF"/>
                </a:solidFill>
                <a:effectLst/>
                <a:uLnTx/>
                <a:uFillTx/>
                <a:latin typeface="Calibri" pitchFamily="34" charset="0"/>
                <a:ea typeface="ＭＳ Ｐゴシック" charset="-128"/>
                <a:cs typeface="Calibri" pitchFamily="34" charset="0"/>
              </a:rPr>
              <a:t>(Only 15% of providers are using internet based PECOS to enroll or submit changes to their Medicare enrollment.)</a:t>
            </a:r>
            <a:endParaRPr kumimoji="0" lang="en-US" sz="1600" b="0" i="0" u="none" strike="noStrike" kern="1200" cap="none" spc="0" normalizeH="0" baseline="0" noProof="0" dirty="0" smtClean="0">
              <a:ln>
                <a:noFill/>
              </a:ln>
              <a:solidFill>
                <a:srgbClr val="0000FF"/>
              </a:solidFill>
              <a:effectLst/>
              <a:uLnTx/>
              <a:uFillTx/>
              <a:latin typeface="Calibri" pitchFamily="34" charset="0"/>
              <a:ea typeface="ＭＳ Ｐゴシック" charset="-128"/>
              <a:cs typeface="Calibri" pitchFamily="34" charset="0"/>
            </a:endParaRPr>
          </a:p>
          <a:p>
            <a:pPr marL="0" marR="0" lvl="1" indent="0" algn="l" defTabSz="457200" rtl="0" eaLnBrk="0" fontAlgn="base" latinLnBrk="0" hangingPunct="0">
              <a:lnSpc>
                <a:spcPct val="100000"/>
              </a:lnSpc>
              <a:spcBef>
                <a:spcPct val="20000"/>
              </a:spcBef>
              <a:spcAft>
                <a:spcPct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endParaRPr>
          </a:p>
          <a:p>
            <a:pPr marL="0" marR="0" lvl="1" indent="0" algn="l" defTabSz="457200" rtl="0" eaLnBrk="0" fontAlgn="base" latinLnBrk="0" hangingPunct="0">
              <a:lnSpc>
                <a:spcPct val="100000"/>
              </a:lnSpc>
              <a:spcBef>
                <a:spcPct val="20000"/>
              </a:spcBef>
              <a:spcAft>
                <a:spcPct val="0"/>
              </a:spcAft>
              <a:buClrTx/>
              <a:buSzTx/>
              <a:buFont typeface="Courier New" pitchFamily="49" charset="0"/>
              <a:buNone/>
              <a:tabLst/>
              <a:defRPr/>
            </a:pPr>
            <a:r>
              <a:rPr kumimoji="0" lang="en-US" sz="16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“…the problem is that Providers are not the ones who update and manage their records, it is their office manager or the credentialing staff at the group they work for that does all the real work.” </a:t>
            </a:r>
            <a:r>
              <a:rPr kumimoji="0" lang="en-US" sz="1600" b="0" i="1" u="none" strike="noStrike" kern="1200" cap="none" spc="0" normalizeH="0" baseline="0" noProof="0" dirty="0" smtClean="0">
                <a:ln>
                  <a:noFill/>
                </a:ln>
                <a:solidFill>
                  <a:srgbClr val="0000FF"/>
                </a:solidFill>
                <a:effectLst/>
                <a:uLnTx/>
                <a:uFillTx/>
                <a:latin typeface="Calibri" pitchFamily="34" charset="0"/>
                <a:ea typeface="ＭＳ Ｐゴシック" charset="-128"/>
                <a:cs typeface="Calibri" pitchFamily="34" charset="0"/>
              </a:rPr>
              <a:t>(Program, processes, and system complexity makes it longer to do anything, and most programs or systems do not account for the reality of how the industry functions.)</a:t>
            </a:r>
          </a:p>
        </p:txBody>
      </p:sp>
      <p:grpSp>
        <p:nvGrpSpPr>
          <p:cNvPr id="7" name="Group 13"/>
          <p:cNvGrpSpPr/>
          <p:nvPr/>
        </p:nvGrpSpPr>
        <p:grpSpPr>
          <a:xfrm>
            <a:off x="809244" y="1633728"/>
            <a:ext cx="762000" cy="762000"/>
            <a:chOff x="990600" y="1447800"/>
            <a:chExt cx="762000" cy="762000"/>
          </a:xfrm>
        </p:grpSpPr>
        <p:pic>
          <p:nvPicPr>
            <p:cNvPr id="8" name="Picture 2" descr="C:\Documents and Settings\gvf7\Local Settings\Temporary Internet Files\Content.IE5\MGMB4KMK\MC900433862[1].png"/>
            <p:cNvPicPr>
              <a:picLocks noChangeAspect="1" noChangeArrowheads="1"/>
            </p:cNvPicPr>
            <p:nvPr/>
          </p:nvPicPr>
          <p:blipFill>
            <a:blip r:embed="rId3" cstate="print"/>
            <a:srcRect/>
            <a:stretch>
              <a:fillRect/>
            </a:stretch>
          </p:blipFill>
          <p:spPr bwMode="auto">
            <a:xfrm>
              <a:off x="990600" y="1447800"/>
              <a:ext cx="762000" cy="762000"/>
            </a:xfrm>
            <a:prstGeom prst="rect">
              <a:avLst/>
            </a:prstGeom>
            <a:noFill/>
          </p:spPr>
        </p:pic>
        <p:pic>
          <p:nvPicPr>
            <p:cNvPr id="9" name="Picture 5" descr="C:\Documents and Settings\gvf7\Local Settings\Temporary Internet Files\Content.IE5\4BZE1SCC\MC900432526[1].png"/>
            <p:cNvPicPr>
              <a:picLocks noChangeAspect="1" noChangeArrowheads="1"/>
            </p:cNvPicPr>
            <p:nvPr/>
          </p:nvPicPr>
          <p:blipFill>
            <a:blip r:embed="rId4" cstate="print"/>
            <a:srcRect/>
            <a:stretch>
              <a:fillRect/>
            </a:stretch>
          </p:blipFill>
          <p:spPr bwMode="auto">
            <a:xfrm>
              <a:off x="1219200" y="1600200"/>
              <a:ext cx="304800" cy="304800"/>
            </a:xfrm>
            <a:prstGeom prst="rect">
              <a:avLst/>
            </a:prstGeom>
            <a:noFill/>
          </p:spPr>
        </p:pic>
      </p:grpSp>
      <p:grpSp>
        <p:nvGrpSpPr>
          <p:cNvPr id="10" name="Group 14"/>
          <p:cNvGrpSpPr/>
          <p:nvPr/>
        </p:nvGrpSpPr>
        <p:grpSpPr>
          <a:xfrm>
            <a:off x="771144" y="3157728"/>
            <a:ext cx="762000" cy="762000"/>
            <a:chOff x="990600" y="1447800"/>
            <a:chExt cx="762000" cy="762000"/>
          </a:xfrm>
        </p:grpSpPr>
        <p:pic>
          <p:nvPicPr>
            <p:cNvPr id="11" name="Picture 2" descr="C:\Documents and Settings\gvf7\Local Settings\Temporary Internet Files\Content.IE5\MGMB4KMK\MC900433862[1].png"/>
            <p:cNvPicPr>
              <a:picLocks noChangeAspect="1" noChangeArrowheads="1"/>
            </p:cNvPicPr>
            <p:nvPr/>
          </p:nvPicPr>
          <p:blipFill>
            <a:blip r:embed="rId3" cstate="print"/>
            <a:srcRect/>
            <a:stretch>
              <a:fillRect/>
            </a:stretch>
          </p:blipFill>
          <p:spPr bwMode="auto">
            <a:xfrm>
              <a:off x="990600" y="1447800"/>
              <a:ext cx="762000" cy="762000"/>
            </a:xfrm>
            <a:prstGeom prst="rect">
              <a:avLst/>
            </a:prstGeom>
            <a:noFill/>
          </p:spPr>
        </p:pic>
        <p:pic>
          <p:nvPicPr>
            <p:cNvPr id="12" name="Picture 5" descr="C:\Documents and Settings\gvf7\Local Settings\Temporary Internet Files\Content.IE5\4BZE1SCC\MC900432526[1].png"/>
            <p:cNvPicPr>
              <a:picLocks noChangeAspect="1" noChangeArrowheads="1"/>
            </p:cNvPicPr>
            <p:nvPr/>
          </p:nvPicPr>
          <p:blipFill>
            <a:blip r:embed="rId4" cstate="print"/>
            <a:srcRect/>
            <a:stretch>
              <a:fillRect/>
            </a:stretch>
          </p:blipFill>
          <p:spPr bwMode="auto">
            <a:xfrm>
              <a:off x="1219200" y="1600200"/>
              <a:ext cx="304800" cy="304800"/>
            </a:xfrm>
            <a:prstGeom prst="rect">
              <a:avLst/>
            </a:prstGeom>
            <a:noFill/>
          </p:spPr>
        </p:pic>
      </p:grpSp>
      <p:grpSp>
        <p:nvGrpSpPr>
          <p:cNvPr id="13" name="Group 17"/>
          <p:cNvGrpSpPr/>
          <p:nvPr/>
        </p:nvGrpSpPr>
        <p:grpSpPr>
          <a:xfrm>
            <a:off x="771144" y="4605528"/>
            <a:ext cx="762000" cy="762000"/>
            <a:chOff x="990600" y="1447800"/>
            <a:chExt cx="762000" cy="762000"/>
          </a:xfrm>
        </p:grpSpPr>
        <p:pic>
          <p:nvPicPr>
            <p:cNvPr id="14" name="Picture 2" descr="C:\Documents and Settings\gvf7\Local Settings\Temporary Internet Files\Content.IE5\MGMB4KMK\MC900433862[1].png"/>
            <p:cNvPicPr>
              <a:picLocks noChangeAspect="1" noChangeArrowheads="1"/>
            </p:cNvPicPr>
            <p:nvPr/>
          </p:nvPicPr>
          <p:blipFill>
            <a:blip r:embed="rId3" cstate="print"/>
            <a:srcRect/>
            <a:stretch>
              <a:fillRect/>
            </a:stretch>
          </p:blipFill>
          <p:spPr bwMode="auto">
            <a:xfrm>
              <a:off x="990600" y="1447800"/>
              <a:ext cx="762000" cy="762000"/>
            </a:xfrm>
            <a:prstGeom prst="rect">
              <a:avLst/>
            </a:prstGeom>
            <a:noFill/>
          </p:spPr>
        </p:pic>
        <p:pic>
          <p:nvPicPr>
            <p:cNvPr id="15" name="Picture 5" descr="C:\Documents and Settings\gvf7\Local Settings\Temporary Internet Files\Content.IE5\4BZE1SCC\MC900432526[1].png"/>
            <p:cNvPicPr>
              <a:picLocks noChangeAspect="1" noChangeArrowheads="1"/>
            </p:cNvPicPr>
            <p:nvPr/>
          </p:nvPicPr>
          <p:blipFill>
            <a:blip r:embed="rId4" cstate="print"/>
            <a:srcRect/>
            <a:stretch>
              <a:fillRect/>
            </a:stretch>
          </p:blipFill>
          <p:spPr bwMode="auto">
            <a:xfrm>
              <a:off x="1219200" y="1600200"/>
              <a:ext cx="304800" cy="304800"/>
            </a:xfrm>
            <a:prstGeom prst="rect">
              <a:avLst/>
            </a:prstGeom>
            <a:noFill/>
          </p:spPr>
        </p:pic>
      </p:grpSp>
      <p:sp>
        <p:nvSpPr>
          <p:cNvPr id="18" name="Slide Number Placeholder 17"/>
          <p:cNvSpPr>
            <a:spLocks noGrp="1"/>
          </p:cNvSpPr>
          <p:nvPr>
            <p:ph type="sldNum" sz="quarter" idx="11"/>
          </p:nvPr>
        </p:nvSpPr>
        <p:spPr/>
        <p:txBody>
          <a:bodyPr/>
          <a:lstStyle/>
          <a:p>
            <a:fld id="{3FC4C68C-72F3-4408-B18C-F226160C8EC7}" type="slidenum">
              <a:rPr lang="en-US" smtClean="0"/>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 Provider Driven Changes</a:t>
            </a:r>
            <a:endParaRPr lang="en-US" dirty="0"/>
          </a:p>
        </p:txBody>
      </p:sp>
      <p:sp>
        <p:nvSpPr>
          <p:cNvPr id="4" name="Rectangle 3"/>
          <p:cNvSpPr txBox="1">
            <a:spLocks noChangeArrowheads="1"/>
          </p:cNvSpPr>
          <p:nvPr/>
        </p:nvSpPr>
        <p:spPr>
          <a:xfrm>
            <a:off x="1624584" y="1652016"/>
            <a:ext cx="6550152" cy="4648200"/>
          </a:xfrm>
          <a:prstGeom prst="rect">
            <a:avLst/>
          </a:prstGeom>
        </p:spPr>
        <p:txBody>
          <a:bodyPr/>
          <a:lstStyle/>
          <a:p>
            <a:pPr marL="0" marR="0" lvl="1" indent="0" algn="l" defTabSz="457200" rtl="0" eaLnBrk="0" fontAlgn="base" latinLnBrk="0" hangingPunct="0">
              <a:lnSpc>
                <a:spcPct val="100000"/>
              </a:lnSpc>
              <a:spcBef>
                <a:spcPts val="0"/>
              </a:spcBef>
              <a:spcAft>
                <a:spcPts val="600"/>
              </a:spcAft>
              <a:buClrTx/>
              <a:buSzTx/>
              <a:buFont typeface="Courier New" pitchFamily="49" charset="0"/>
              <a:buNone/>
              <a:tabLst/>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Increase Usability:</a:t>
            </a:r>
          </a:p>
          <a:p>
            <a:pPr marL="0" marR="0" lvl="1" indent="0" algn="l" defTabSz="457200" rtl="0" eaLnBrk="0" fontAlgn="base" latinLnBrk="0" hangingPunct="0">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Evaluate the user experience from start to finish, simplify online registration processes, reduce data entry time, and provide tools for large groups and organizations.</a:t>
            </a:r>
          </a:p>
          <a:p>
            <a:pPr marL="0" marR="0" lvl="3" indent="0" algn="l" defTabSz="457200" rtl="0" eaLnBrk="0" fontAlgn="base" latinLnBrk="0" hangingPunct="0">
              <a:lnSpc>
                <a:spcPct val="100000"/>
              </a:lnSpc>
              <a:spcBef>
                <a:spcPts val="0"/>
              </a:spcBef>
              <a:spcAft>
                <a:spcPts val="60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Calibri" pitchFamily="34" charset="0"/>
              <a:ea typeface="ＭＳ Ｐゴシック" pitchFamily="27" charset="-128"/>
              <a:cs typeface="Calibri" pitchFamily="34" charset="0"/>
            </a:endParaRPr>
          </a:p>
          <a:p>
            <a:pPr marL="0" marR="0" lvl="1" indent="0" algn="l" defTabSz="457200" rtl="0" eaLnBrk="0" fontAlgn="base" latinLnBrk="0" hangingPunct="0">
              <a:lnSpc>
                <a:spcPct val="100000"/>
              </a:lnSpc>
              <a:spcBef>
                <a:spcPts val="0"/>
              </a:spcBef>
              <a:spcAft>
                <a:spcPts val="600"/>
              </a:spcAft>
              <a:buClrTx/>
              <a:buSzTx/>
              <a:buFont typeface="Courier New" pitchFamily="49" charset="0"/>
              <a:buNone/>
              <a:tabLst/>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All Digital Process:</a:t>
            </a:r>
          </a:p>
          <a:p>
            <a:pPr marL="0" marR="0" lvl="1" indent="0" algn="l" defTabSz="457200" rtl="0" eaLnBrk="0" fontAlgn="base" latinLnBrk="0" hangingPunct="0">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Remove paper from the enrollment process, leverage new and existing best practice technology, and allow increased connectivity for large providers.</a:t>
            </a:r>
          </a:p>
          <a:p>
            <a:pPr marL="0" marR="0" lvl="0" indent="0" algn="l" defTabSz="457200" rtl="0" eaLnBrk="1" fontAlgn="base" latinLnBrk="0" hangingPunct="1">
              <a:lnSpc>
                <a:spcPct val="100000"/>
              </a:lnSpc>
              <a:spcBef>
                <a:spcPts val="0"/>
              </a:spcBef>
              <a:spcAft>
                <a:spcPts val="60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endParaRPr>
          </a:p>
          <a:p>
            <a:pPr marL="0" marR="0" lvl="1" indent="0" algn="l" defTabSz="457200" rtl="0" eaLnBrk="0" fontAlgn="base" latinLnBrk="0" hangingPunct="0">
              <a:lnSpc>
                <a:spcPct val="100000"/>
              </a:lnSpc>
              <a:spcBef>
                <a:spcPts val="0"/>
              </a:spcBef>
              <a:spcAft>
                <a:spcPts val="600"/>
              </a:spcAft>
              <a:buClrTx/>
              <a:buSzTx/>
              <a:buFont typeface="Courier New" pitchFamily="49" charset="0"/>
              <a:buNone/>
              <a:tabLst/>
              <a:defRPr/>
            </a:pPr>
            <a:r>
              <a:rPr kumimoji="0" lang="en-US" sz="2400" b="1"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Transparency:</a:t>
            </a:r>
          </a:p>
          <a:p>
            <a:pPr marL="0" marR="0" lvl="1" indent="0" algn="l" defTabSz="457200" rtl="0" eaLnBrk="0" fontAlgn="base" latinLnBrk="0" hangingPunct="0">
              <a:lnSpc>
                <a:spcPct val="100000"/>
              </a:lnSpc>
              <a:spcBef>
                <a:spcPts val="0"/>
              </a:spcBef>
              <a:spcAft>
                <a:spcPts val="60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rPr>
              <a:t>Increased access to information and communication about the status of enrollments.</a:t>
            </a:r>
          </a:p>
          <a:p>
            <a:pPr marL="0" marR="0" lvl="0" indent="0" algn="l" defTabSz="457200" rtl="0" eaLnBrk="1" fontAlgn="base" latinLnBrk="0" hangingPunct="1">
              <a:lnSpc>
                <a:spcPct val="100000"/>
              </a:lnSpc>
              <a:spcBef>
                <a:spcPts val="0"/>
              </a:spcBef>
              <a:spcAft>
                <a:spcPts val="600"/>
              </a:spcAft>
              <a:buClrTx/>
              <a:buSzTx/>
              <a:buFont typeface="Arial" pitchFamily="34" charset="0"/>
              <a:buChar char="•"/>
              <a:tabLst/>
              <a:defRPr/>
            </a:pPr>
            <a:endParaRPr kumimoji="0" lang="en-US" sz="1200" b="0" i="0" u="none" strike="noStrike" kern="1200" cap="none" spc="0" normalizeH="0" baseline="0" noProof="0" dirty="0" smtClean="0">
              <a:ln>
                <a:noFill/>
              </a:ln>
              <a:solidFill>
                <a:schemeClr val="tx1"/>
              </a:solidFill>
              <a:effectLst/>
              <a:uLnTx/>
              <a:uFillTx/>
              <a:latin typeface="Calibri" pitchFamily="34" charset="0"/>
              <a:ea typeface="ＭＳ Ｐゴシック" charset="-128"/>
              <a:cs typeface="Calibri" pitchFamily="34" charset="0"/>
            </a:endParaRPr>
          </a:p>
        </p:txBody>
      </p:sp>
      <p:grpSp>
        <p:nvGrpSpPr>
          <p:cNvPr id="5" name="Group 4"/>
          <p:cNvGrpSpPr/>
          <p:nvPr/>
        </p:nvGrpSpPr>
        <p:grpSpPr>
          <a:xfrm>
            <a:off x="452078" y="1728216"/>
            <a:ext cx="1202012" cy="1219200"/>
            <a:chOff x="1083988" y="1600200"/>
            <a:chExt cx="1202012" cy="1219200"/>
          </a:xfrm>
        </p:grpSpPr>
        <p:pic>
          <p:nvPicPr>
            <p:cNvPr id="6" name="Picture 3" descr="C:\Documents and Settings\gvf7\Local Settings\Temporary Internet Files\Content.IE5\4BZE1SCC\MC910216379[1].png"/>
            <p:cNvPicPr>
              <a:picLocks noChangeAspect="1" noChangeArrowheads="1"/>
            </p:cNvPicPr>
            <p:nvPr/>
          </p:nvPicPr>
          <p:blipFill>
            <a:blip r:embed="rId3" cstate="print"/>
            <a:srcRect/>
            <a:stretch>
              <a:fillRect/>
            </a:stretch>
          </p:blipFill>
          <p:spPr bwMode="auto">
            <a:xfrm>
              <a:off x="1083988" y="1905000"/>
              <a:ext cx="1049612" cy="914400"/>
            </a:xfrm>
            <a:prstGeom prst="rect">
              <a:avLst/>
            </a:prstGeom>
            <a:noFill/>
          </p:spPr>
        </p:pic>
        <p:pic>
          <p:nvPicPr>
            <p:cNvPr id="7" name="Picture 2" descr="C:\Documents and Settings\gvf7\Local Settings\Temporary Internet Files\Content.IE5\R0AMUDL7\MC900441729[1].png"/>
            <p:cNvPicPr>
              <a:picLocks noChangeAspect="1" noChangeArrowheads="1"/>
            </p:cNvPicPr>
            <p:nvPr/>
          </p:nvPicPr>
          <p:blipFill>
            <a:blip r:embed="rId4" cstate="print"/>
            <a:srcRect/>
            <a:stretch>
              <a:fillRect/>
            </a:stretch>
          </p:blipFill>
          <p:spPr bwMode="auto">
            <a:xfrm>
              <a:off x="1143000" y="1600200"/>
              <a:ext cx="1143000" cy="1143000"/>
            </a:xfrm>
            <a:prstGeom prst="rect">
              <a:avLst/>
            </a:prstGeom>
            <a:noFill/>
          </p:spPr>
        </p:pic>
      </p:grpSp>
      <p:pic>
        <p:nvPicPr>
          <p:cNvPr id="8" name="Picture 2" descr="C:\Documents and Settings\gvf7\Local Settings\Temporary Internet Files\Content.IE5\MGMB4KMK\MC910216406[1].png"/>
          <p:cNvPicPr>
            <a:picLocks noChangeAspect="1" noChangeArrowheads="1"/>
          </p:cNvPicPr>
          <p:nvPr/>
        </p:nvPicPr>
        <p:blipFill>
          <a:blip r:embed="rId5" cstate="print"/>
          <a:srcRect/>
          <a:stretch>
            <a:fillRect/>
          </a:stretch>
        </p:blipFill>
        <p:spPr bwMode="auto">
          <a:xfrm>
            <a:off x="368808" y="3331464"/>
            <a:ext cx="1200859" cy="1046163"/>
          </a:xfrm>
          <a:prstGeom prst="rect">
            <a:avLst/>
          </a:prstGeom>
          <a:noFill/>
        </p:spPr>
      </p:pic>
      <p:pic>
        <p:nvPicPr>
          <p:cNvPr id="9" name="Picture 6" descr="C:\Documents and Settings\gvf7\Local Settings\Temporary Internet Files\Content.IE5\4BZE1SCC\MC900432547[1].png"/>
          <p:cNvPicPr>
            <a:picLocks noChangeAspect="1" noChangeArrowheads="1"/>
          </p:cNvPicPr>
          <p:nvPr/>
        </p:nvPicPr>
        <p:blipFill>
          <a:blip r:embed="rId6" cstate="print"/>
          <a:srcRect/>
          <a:stretch>
            <a:fillRect/>
          </a:stretch>
        </p:blipFill>
        <p:spPr bwMode="auto">
          <a:xfrm>
            <a:off x="519684" y="4789566"/>
            <a:ext cx="1066800" cy="1066800"/>
          </a:xfrm>
          <a:prstGeom prst="rect">
            <a:avLst/>
          </a:prstGeom>
          <a:noFill/>
        </p:spPr>
      </p:pic>
      <p:sp>
        <p:nvSpPr>
          <p:cNvPr id="10" name="Slide Number Placeholder 9"/>
          <p:cNvSpPr>
            <a:spLocks noGrp="1"/>
          </p:cNvSpPr>
          <p:nvPr>
            <p:ph type="sldNum" sz="quarter" idx="11"/>
          </p:nvPr>
        </p:nvSpPr>
        <p:spPr/>
        <p:txBody>
          <a:bodyPr/>
          <a:lstStyle/>
          <a:p>
            <a:fld id="{3FC4C68C-72F3-4408-B18C-F226160C8EC7}"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Updated Homepage</a:t>
            </a:r>
            <a:endParaRPr lang="en-US" dirty="0"/>
          </a:p>
        </p:txBody>
      </p:sp>
      <p:sp>
        <p:nvSpPr>
          <p:cNvPr id="10" name="Content Placeholder 9"/>
          <p:cNvSpPr>
            <a:spLocks noGrp="1"/>
          </p:cNvSpPr>
          <p:nvPr>
            <p:ph sz="half" idx="1"/>
          </p:nvPr>
        </p:nvSpPr>
        <p:spPr/>
        <p:txBody>
          <a:bodyPr/>
          <a:lstStyle/>
          <a:p>
            <a:endParaRPr lang="en-US"/>
          </a:p>
        </p:txBody>
      </p:sp>
      <p:sp>
        <p:nvSpPr>
          <p:cNvPr id="11" name="Content Placeholder 10"/>
          <p:cNvSpPr>
            <a:spLocks noGrp="1"/>
          </p:cNvSpPr>
          <p:nvPr>
            <p:ph sz="half" idx="2"/>
          </p:nvPr>
        </p:nvSpPr>
        <p:spPr/>
        <p:txBody>
          <a:bodyPr>
            <a:noAutofit/>
          </a:bodyPr>
          <a:lstStyle/>
          <a:p>
            <a:r>
              <a:rPr lang="en-US" sz="1800" dirty="0" smtClean="0">
                <a:latin typeface="+mn-lt"/>
              </a:rPr>
              <a:t>Improved homepage layout with quicker access to what provider needs most.</a:t>
            </a:r>
            <a:endParaRPr lang="en-US" sz="1800" dirty="0" smtClean="0">
              <a:latin typeface="+mn-lt"/>
              <a:cs typeface="Calibri" pitchFamily="34" charset="0"/>
            </a:endParaRPr>
          </a:p>
          <a:p>
            <a:pPr marL="182880" indent="-182880"/>
            <a:endParaRPr lang="en-US" sz="1800" dirty="0" smtClean="0">
              <a:latin typeface="+mn-lt"/>
              <a:cs typeface="Calibri" pitchFamily="34" charset="0"/>
            </a:endParaRPr>
          </a:p>
          <a:p>
            <a:pPr marL="582930" lvl="1" indent="-182880">
              <a:buFont typeface="Wingdings" pitchFamily="2" charset="2"/>
              <a:buChar char="ü"/>
            </a:pPr>
            <a:r>
              <a:rPr lang="en-US" sz="1800" dirty="0" smtClean="0">
                <a:latin typeface="+mn-lt"/>
              </a:rPr>
              <a:t>Access to account information.</a:t>
            </a:r>
          </a:p>
          <a:p>
            <a:pPr marL="582930" lvl="1" indent="-182880">
              <a:buFont typeface="Wingdings" pitchFamily="2" charset="2"/>
              <a:buChar char="ü"/>
            </a:pPr>
            <a:endParaRPr lang="en-US" sz="1800" dirty="0" smtClean="0">
              <a:latin typeface="+mn-lt"/>
            </a:endParaRPr>
          </a:p>
          <a:p>
            <a:pPr marL="582930" lvl="1" indent="-182880">
              <a:buFont typeface="Wingdings" pitchFamily="2" charset="2"/>
              <a:buChar char="ü"/>
            </a:pPr>
            <a:r>
              <a:rPr lang="en-US" sz="1800" dirty="0" smtClean="0">
                <a:latin typeface="+mn-lt"/>
              </a:rPr>
              <a:t>Video walkthroughs of how to enroll or update your information w/PECOS</a:t>
            </a:r>
            <a:r>
              <a:rPr lang="en-US" sz="1800" dirty="0" smtClean="0">
                <a:latin typeface="+mn-lt"/>
                <a:cs typeface="Calibri" pitchFamily="34" charset="0"/>
              </a:rPr>
              <a:t>.</a:t>
            </a:r>
          </a:p>
          <a:p>
            <a:pPr marL="582930" lvl="1" indent="-182880">
              <a:buFont typeface="Wingdings" pitchFamily="2" charset="2"/>
              <a:buChar char="ü"/>
            </a:pPr>
            <a:endParaRPr lang="en-US" sz="1800" dirty="0" smtClean="0">
              <a:latin typeface="+mn-lt"/>
              <a:cs typeface="Calibri" pitchFamily="34" charset="0"/>
            </a:endParaRPr>
          </a:p>
          <a:p>
            <a:pPr marL="582930" lvl="1" indent="-182880">
              <a:buFont typeface="Wingdings" pitchFamily="2" charset="2"/>
              <a:buChar char="ü"/>
            </a:pPr>
            <a:r>
              <a:rPr lang="en-US" sz="1800" dirty="0" smtClean="0">
                <a:latin typeface="+mn-lt"/>
              </a:rPr>
              <a:t>Direct links to resources such as revalidation mailing and ordering &amp; referring lists</a:t>
            </a:r>
            <a:r>
              <a:rPr lang="en-US" sz="1800" dirty="0" smtClean="0">
                <a:latin typeface="+mn-lt"/>
                <a:cs typeface="Calibri" pitchFamily="34" charset="0"/>
              </a:rPr>
              <a:t>.</a:t>
            </a:r>
          </a:p>
        </p:txBody>
      </p:sp>
      <p:pic>
        <p:nvPicPr>
          <p:cNvPr id="8" name="Picture 7"/>
          <p:cNvPicPr>
            <a:picLocks noChangeAspect="1" noChangeArrowheads="1"/>
          </p:cNvPicPr>
          <p:nvPr/>
        </p:nvPicPr>
        <p:blipFill>
          <a:blip r:embed="rId3" cstate="print"/>
          <a:srcRect l="1905" t="15323" r="2857" b="4839"/>
          <a:stretch>
            <a:fillRect/>
          </a:stretch>
        </p:blipFill>
        <p:spPr bwMode="auto">
          <a:xfrm>
            <a:off x="313945" y="1685544"/>
            <a:ext cx="4097866" cy="4056888"/>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13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Filter, Search, and Reformat</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a:xfrm>
            <a:off x="4648200" y="1774209"/>
            <a:ext cx="4038600" cy="4229026"/>
          </a:xfrm>
        </p:spPr>
        <p:txBody>
          <a:bodyPr>
            <a:normAutofit lnSpcReduction="10000"/>
          </a:bodyPr>
          <a:lstStyle/>
          <a:p>
            <a:pPr marL="182880" indent="-182880"/>
            <a:r>
              <a:rPr lang="en-US" sz="1600" dirty="0" smtClean="0">
                <a:latin typeface="Calibri" pitchFamily="34" charset="0"/>
                <a:cs typeface="Calibri" pitchFamily="34" charset="0"/>
              </a:rPr>
              <a:t>Allow large groups or chains to quickly find particular enrollments.</a:t>
            </a:r>
          </a:p>
          <a:p>
            <a:pPr marL="182880" indent="-182880"/>
            <a:endParaRPr lang="en-US" sz="1600" dirty="0" smtClean="0">
              <a:latin typeface="Calibri" pitchFamily="34" charset="0"/>
              <a:cs typeface="Calibri" pitchFamily="34" charset="0"/>
            </a:endParaRPr>
          </a:p>
          <a:p>
            <a:pPr marL="640080" lvl="1" indent="-182880">
              <a:buFont typeface="Wingdings" pitchFamily="2" charset="2"/>
              <a:buChar char="ü"/>
            </a:pPr>
            <a:r>
              <a:rPr lang="en-US" sz="1600" dirty="0" smtClean="0">
                <a:latin typeface="Calibri" pitchFamily="34" charset="0"/>
                <a:cs typeface="Calibri" pitchFamily="34" charset="0"/>
              </a:rPr>
              <a:t>Search &amp; Filter (Enrollment Type, NPI, Status, Medicare ID, State, and Specialty)</a:t>
            </a:r>
          </a:p>
          <a:p>
            <a:pPr marL="182880" indent="-182880"/>
            <a:endParaRPr lang="en-US" sz="1600" dirty="0" smtClean="0">
              <a:latin typeface="Calibri" pitchFamily="34" charset="0"/>
              <a:cs typeface="Calibri" pitchFamily="34" charset="0"/>
            </a:endParaRPr>
          </a:p>
          <a:p>
            <a:pPr marL="640080" lvl="1" indent="-182880">
              <a:buFont typeface="Wingdings" pitchFamily="2" charset="2"/>
              <a:buChar char="ü"/>
            </a:pPr>
            <a:r>
              <a:rPr lang="en-US" sz="1600" dirty="0" smtClean="0">
                <a:latin typeface="Calibri" pitchFamily="34" charset="0"/>
                <a:cs typeface="Calibri" pitchFamily="34" charset="0"/>
              </a:rPr>
              <a:t>Increased information about each enrollment up front.</a:t>
            </a:r>
          </a:p>
          <a:p>
            <a:pPr marL="640080" lvl="1" indent="-182880">
              <a:buFont typeface="Wingdings" pitchFamily="2" charset="2"/>
              <a:buChar char="ü"/>
            </a:pPr>
            <a:endParaRPr lang="en-US" sz="1600" dirty="0" smtClean="0">
              <a:latin typeface="Calibri" pitchFamily="34" charset="0"/>
              <a:cs typeface="Calibri" pitchFamily="34" charset="0"/>
            </a:endParaRPr>
          </a:p>
          <a:p>
            <a:pPr marL="640080" lvl="1" indent="-182880">
              <a:buFont typeface="Wingdings" pitchFamily="2" charset="2"/>
              <a:buChar char="ü"/>
            </a:pPr>
            <a:r>
              <a:rPr lang="en-US" sz="1600" dirty="0" smtClean="0">
                <a:latin typeface="Calibri" pitchFamily="34" charset="0"/>
                <a:cs typeface="Calibri" pitchFamily="34" charset="0"/>
              </a:rPr>
              <a:t>Ability to see the status of changes that have been submitted.</a:t>
            </a:r>
          </a:p>
          <a:p>
            <a:pPr marL="640080" lvl="1" indent="-182880">
              <a:buFont typeface="Wingdings" pitchFamily="2" charset="2"/>
              <a:buChar char="ü"/>
            </a:pPr>
            <a:endParaRPr lang="en-US" sz="1600" dirty="0" smtClean="0">
              <a:latin typeface="Calibri" pitchFamily="34" charset="0"/>
              <a:cs typeface="Calibri" pitchFamily="34" charset="0"/>
            </a:endParaRPr>
          </a:p>
          <a:p>
            <a:pPr marL="640080" lvl="1" indent="-182880">
              <a:buFont typeface="Wingdings" pitchFamily="2" charset="2"/>
              <a:buChar char="ü"/>
            </a:pPr>
            <a:r>
              <a:rPr lang="en-US" sz="1600" dirty="0" smtClean="0">
                <a:latin typeface="Calibri" pitchFamily="34" charset="0"/>
                <a:cs typeface="Calibri" pitchFamily="34" charset="0"/>
              </a:rPr>
              <a:t>Ability to see if a request for revalidation has been sent by the MAC.</a:t>
            </a:r>
          </a:p>
        </p:txBody>
      </p:sp>
      <p:grpSp>
        <p:nvGrpSpPr>
          <p:cNvPr id="7" name="Group 23"/>
          <p:cNvGrpSpPr/>
          <p:nvPr/>
        </p:nvGrpSpPr>
        <p:grpSpPr>
          <a:xfrm>
            <a:off x="494700" y="1719072"/>
            <a:ext cx="3279648" cy="5029200"/>
            <a:chOff x="76200" y="828675"/>
            <a:chExt cx="5124450" cy="7858125"/>
          </a:xfrm>
        </p:grpSpPr>
        <p:pic>
          <p:nvPicPr>
            <p:cNvPr id="8" name="Picture 2" descr="image001"/>
            <p:cNvPicPr>
              <a:picLocks noChangeAspect="1" noChangeArrowheads="1"/>
            </p:cNvPicPr>
            <p:nvPr/>
          </p:nvPicPr>
          <p:blipFill>
            <a:blip r:embed="rId3" cstate="print"/>
            <a:srcRect/>
            <a:stretch>
              <a:fillRect/>
            </a:stretch>
          </p:blipFill>
          <p:spPr bwMode="auto">
            <a:xfrm>
              <a:off x="95250" y="828675"/>
              <a:ext cx="5105400" cy="2305050"/>
            </a:xfrm>
            <a:prstGeom prst="rect">
              <a:avLst/>
            </a:prstGeom>
            <a:noFill/>
            <a:ln w="9525">
              <a:noFill/>
              <a:miter lim="800000"/>
              <a:headEnd/>
              <a:tailEnd/>
            </a:ln>
          </p:spPr>
        </p:pic>
        <p:pic>
          <p:nvPicPr>
            <p:cNvPr id="9" name="Picture 1" descr="image002"/>
            <p:cNvPicPr>
              <a:picLocks noChangeAspect="1" noChangeArrowheads="1"/>
            </p:cNvPicPr>
            <p:nvPr/>
          </p:nvPicPr>
          <p:blipFill>
            <a:blip r:embed="rId4" cstate="print"/>
            <a:srcRect/>
            <a:stretch>
              <a:fillRect/>
            </a:stretch>
          </p:blipFill>
          <p:spPr bwMode="auto">
            <a:xfrm>
              <a:off x="76200" y="3305175"/>
              <a:ext cx="5124450" cy="5381625"/>
            </a:xfrm>
            <a:prstGeom prst="rect">
              <a:avLst/>
            </a:prstGeom>
            <a:noFill/>
            <a:ln w="9525">
              <a:noFill/>
              <a:miter lim="800000"/>
              <a:headEnd/>
              <a:tailEnd/>
            </a:ln>
          </p:spPr>
        </p:pic>
      </p:grpSp>
      <p:sp>
        <p:nvSpPr>
          <p:cNvPr id="10" name="5-Point Star 9"/>
          <p:cNvSpPr/>
          <p:nvPr/>
        </p:nvSpPr>
        <p:spPr bwMode="auto">
          <a:xfrm>
            <a:off x="8569960" y="187960"/>
            <a:ext cx="381000" cy="381000"/>
          </a:xfrm>
          <a:prstGeom prst="star5">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Slide Number Placeholder 10"/>
          <p:cNvSpPr>
            <a:spLocks noGrp="1"/>
          </p:cNvSpPr>
          <p:nvPr>
            <p:ph type="sldNum" sz="quarter" idx="4"/>
          </p:nvPr>
        </p:nvSpPr>
        <p:spPr/>
        <p:txBody>
          <a:bodyPr/>
          <a:lstStyle/>
          <a:p>
            <a:fld id="{ED597E4D-E86A-4121-BC69-4246F87E1E8C}" type="slidenum">
              <a:rPr lang="en-US" smtClean="0">
                <a:solidFill>
                  <a:prstClr val="black"/>
                </a:solidFill>
              </a:rPr>
              <a:pPr/>
              <a:t>14</a:t>
            </a:fld>
            <a:endParaRPr lang="en-US" dirty="0">
              <a:solidFill>
                <a:prstClr val="black"/>
              </a:solidFill>
            </a:endParaRPr>
          </a:p>
        </p:txBody>
      </p:sp>
      <p:pic>
        <p:nvPicPr>
          <p:cNvPr id="9217" name="Picture 1"/>
          <p:cNvPicPr>
            <a:picLocks noChangeAspect="1" noChangeArrowheads="1"/>
          </p:cNvPicPr>
          <p:nvPr/>
        </p:nvPicPr>
        <p:blipFill>
          <a:blip r:embed="rId5" cstate="print"/>
          <a:srcRect/>
          <a:stretch>
            <a:fillRect/>
          </a:stretch>
        </p:blipFill>
        <p:spPr bwMode="auto">
          <a:xfrm>
            <a:off x="1154112" y="4044437"/>
            <a:ext cx="370348" cy="92587"/>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2339974" y="4811199"/>
            <a:ext cx="370348" cy="92587"/>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a:stretch>
            <a:fillRect/>
          </a:stretch>
        </p:blipFill>
        <p:spPr bwMode="auto">
          <a:xfrm>
            <a:off x="1427162" y="6203437"/>
            <a:ext cx="370348" cy="9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View all current enrollment information on a single screen and quickly update.</a:t>
            </a:r>
            <a:endParaRPr lang="en-US" dirty="0"/>
          </a:p>
        </p:txBody>
      </p:sp>
      <p:sp>
        <p:nvSpPr>
          <p:cNvPr id="8" name="5-Point Star 7"/>
          <p:cNvSpPr/>
          <p:nvPr/>
        </p:nvSpPr>
        <p:spPr bwMode="auto">
          <a:xfrm>
            <a:off x="8569960" y="187960"/>
            <a:ext cx="381000" cy="381000"/>
          </a:xfrm>
          <a:prstGeom prst="star5">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 name="Picture 5"/>
          <p:cNvPicPr>
            <a:picLocks noGrp="1" noChangeAspect="1" noChangeArrowheads="1"/>
          </p:cNvPicPr>
          <p:nvPr>
            <p:ph sz="half" idx="1"/>
          </p:nvPr>
        </p:nvPicPr>
        <p:blipFill>
          <a:blip r:embed="rId3" cstate="print"/>
          <a:srcRect/>
          <a:stretch>
            <a:fillRect/>
          </a:stretch>
        </p:blipFill>
        <p:spPr bwMode="auto">
          <a:xfrm>
            <a:off x="224972" y="2519534"/>
            <a:ext cx="4038600" cy="3128164"/>
          </a:xfrm>
          <a:prstGeom prst="rect">
            <a:avLst/>
          </a:prstGeom>
          <a:noFill/>
          <a:ln w="9525">
            <a:noFill/>
            <a:miter lim="800000"/>
            <a:headEnd/>
            <a:tailEnd/>
          </a:ln>
        </p:spPr>
      </p:pic>
      <p:pic>
        <p:nvPicPr>
          <p:cNvPr id="11" name="Picture 4"/>
          <p:cNvPicPr>
            <a:picLocks noChangeAspect="1" noChangeArrowheads="1"/>
          </p:cNvPicPr>
          <p:nvPr/>
        </p:nvPicPr>
        <p:blipFill>
          <a:blip r:embed="rId4" cstate="print"/>
          <a:srcRect/>
          <a:stretch>
            <a:fillRect/>
          </a:stretch>
        </p:blipFill>
        <p:spPr bwMode="auto">
          <a:xfrm>
            <a:off x="4067628" y="2387599"/>
            <a:ext cx="3381729" cy="3577772"/>
          </a:xfrm>
          <a:prstGeom prst="rect">
            <a:avLst/>
          </a:prstGeom>
          <a:noFill/>
          <a:ln w="9525">
            <a:noFill/>
            <a:miter lim="800000"/>
            <a:headEnd/>
            <a:tailEnd/>
          </a:ln>
        </p:spPr>
      </p:pic>
      <p:sp>
        <p:nvSpPr>
          <p:cNvPr id="6" name="Content Placeholder 5"/>
          <p:cNvSpPr>
            <a:spLocks noGrp="1"/>
          </p:cNvSpPr>
          <p:nvPr>
            <p:ph sz="half" idx="2"/>
          </p:nvPr>
        </p:nvSpPr>
        <p:spPr>
          <a:xfrm>
            <a:off x="235856" y="1730666"/>
            <a:ext cx="7456715" cy="678705"/>
          </a:xfrm>
        </p:spPr>
        <p:txBody>
          <a:bodyPr/>
          <a:lstStyle/>
          <a:p>
            <a:pPr marL="182880" indent="-182880">
              <a:spcBef>
                <a:spcPts val="0"/>
              </a:spcBef>
              <a:defRPr/>
            </a:pPr>
            <a:r>
              <a:rPr lang="en-US" sz="1800" kern="0" dirty="0" smtClean="0">
                <a:latin typeface="+mn-lt"/>
              </a:rPr>
              <a:t>The ability to switch between a Topic View (walkthrough driven mode), and Fast Track View (advanced data entry mode).</a:t>
            </a:r>
          </a:p>
        </p:txBody>
      </p:sp>
      <p:sp>
        <p:nvSpPr>
          <p:cNvPr id="12" name="Slide Number Placeholder 11"/>
          <p:cNvSpPr>
            <a:spLocks noGrp="1"/>
          </p:cNvSpPr>
          <p:nvPr>
            <p:ph type="sldNum" sz="quarter" idx="4"/>
          </p:nvPr>
        </p:nvSpPr>
        <p:spPr/>
        <p:txBody>
          <a:bodyPr/>
          <a:lstStyle/>
          <a:p>
            <a:fld id="{ED597E4D-E86A-4121-BC69-4246F87E1E8C}" type="slidenum">
              <a:rPr lang="en-US" smtClean="0">
                <a:solidFill>
                  <a:prstClr val="black"/>
                </a:solidFill>
              </a:rPr>
              <a:pPr/>
              <a:t>15</a:t>
            </a:fld>
            <a:endParaRPr lang="en-US" dirty="0">
              <a:solidFill>
                <a:prstClr val="black"/>
              </a:solidFill>
            </a:endParaRPr>
          </a:p>
        </p:txBody>
      </p:sp>
      <p:pic>
        <p:nvPicPr>
          <p:cNvPr id="9" name="Picture 1"/>
          <p:cNvPicPr>
            <a:picLocks noChangeAspect="1" noChangeArrowheads="1"/>
          </p:cNvPicPr>
          <p:nvPr/>
        </p:nvPicPr>
        <p:blipFill>
          <a:blip r:embed="rId5" cstate="print"/>
          <a:srcRect/>
          <a:stretch>
            <a:fillRect/>
          </a:stretch>
        </p:blipFill>
        <p:spPr bwMode="auto">
          <a:xfrm>
            <a:off x="1527738" y="3130037"/>
            <a:ext cx="370348" cy="92587"/>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1552318" y="4560631"/>
            <a:ext cx="370348" cy="92587"/>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a:stretch>
            <a:fillRect/>
          </a:stretch>
        </p:blipFill>
        <p:spPr bwMode="auto">
          <a:xfrm>
            <a:off x="1641014" y="3357203"/>
            <a:ext cx="370348" cy="9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&amp; Secondary Practice Location</a:t>
            </a:r>
            <a:endParaRPr lang="en-US" dirty="0"/>
          </a:p>
        </p:txBody>
      </p:sp>
      <p:sp>
        <p:nvSpPr>
          <p:cNvPr id="4" name="Content Placeholder 3"/>
          <p:cNvSpPr>
            <a:spLocks noGrp="1"/>
          </p:cNvSpPr>
          <p:nvPr>
            <p:ph sz="half" idx="2"/>
          </p:nvPr>
        </p:nvSpPr>
        <p:spPr>
          <a:xfrm>
            <a:off x="5625548" y="1774209"/>
            <a:ext cx="3061252" cy="3835022"/>
          </a:xfrm>
        </p:spPr>
        <p:txBody>
          <a:bodyPr>
            <a:normAutofit/>
          </a:bodyPr>
          <a:lstStyle/>
          <a:p>
            <a:pPr marL="0" indent="0">
              <a:spcBef>
                <a:spcPts val="0"/>
              </a:spcBef>
              <a:buNone/>
            </a:pPr>
            <a:r>
              <a:rPr lang="en-US" sz="1800" dirty="0" smtClean="0">
                <a:latin typeface="+mn-lt"/>
              </a:rPr>
              <a:t>Providers can now specify a “Primary and Secondary Practice Location” when reassigning benefits that will then be published to Physician Compare</a:t>
            </a:r>
          </a:p>
        </p:txBody>
      </p:sp>
      <p:pic>
        <p:nvPicPr>
          <p:cNvPr id="6" name="Picture 2"/>
          <p:cNvPicPr>
            <a:picLocks noGrp="1" noChangeAspect="1" noChangeArrowheads="1"/>
          </p:cNvPicPr>
          <p:nvPr>
            <p:ph sz="half" idx="1"/>
          </p:nvPr>
        </p:nvPicPr>
        <p:blipFill>
          <a:blip r:embed="rId3" cstate="print"/>
          <a:srcRect l="9293"/>
          <a:stretch>
            <a:fillRect/>
          </a:stretch>
        </p:blipFill>
        <p:spPr bwMode="auto">
          <a:xfrm>
            <a:off x="188007" y="1910457"/>
            <a:ext cx="5281830" cy="3416917"/>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16</a:t>
            </a:fld>
            <a:endParaRPr lang="en-US" dirty="0">
              <a:solidFill>
                <a:prstClr val="black"/>
              </a:solidFill>
            </a:endParaRPr>
          </a:p>
        </p:txBody>
      </p:sp>
      <p:pic>
        <p:nvPicPr>
          <p:cNvPr id="8" name="Picture 1"/>
          <p:cNvPicPr>
            <a:picLocks noChangeAspect="1" noChangeArrowheads="1"/>
          </p:cNvPicPr>
          <p:nvPr/>
        </p:nvPicPr>
        <p:blipFill>
          <a:blip r:embed="rId4" cstate="print"/>
          <a:srcRect/>
          <a:stretch>
            <a:fillRect/>
          </a:stretch>
        </p:blipFill>
        <p:spPr bwMode="auto">
          <a:xfrm>
            <a:off x="2518338" y="2615687"/>
            <a:ext cx="560852" cy="140213"/>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937188" y="2495037"/>
            <a:ext cx="586252" cy="14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Geo-Location by County</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685184" y="1774209"/>
            <a:ext cx="3001616" cy="3835022"/>
          </a:xfrm>
        </p:spPr>
        <p:txBody>
          <a:bodyPr>
            <a:normAutofit/>
          </a:bodyPr>
          <a:lstStyle/>
          <a:p>
            <a:pPr marL="0" indent="0">
              <a:spcBef>
                <a:spcPts val="600"/>
              </a:spcBef>
              <a:buNone/>
            </a:pPr>
            <a:r>
              <a:rPr lang="en-US" sz="1800" dirty="0" smtClean="0">
                <a:latin typeface="+mn-lt"/>
              </a:rPr>
              <a:t>Providers will now have the option to select “County” in the “Geographic Location” topic when identifying the Geographic Location where services are rendered for CMS 855A and CMS 855B enrollment applications</a:t>
            </a:r>
            <a:endParaRPr lang="en-US" sz="1800" dirty="0">
              <a:latin typeface="+mn-lt"/>
            </a:endParaRPr>
          </a:p>
        </p:txBody>
      </p:sp>
      <p:pic>
        <p:nvPicPr>
          <p:cNvPr id="6" name="Picture 2"/>
          <p:cNvPicPr>
            <a:picLocks noChangeAspect="1" noChangeArrowheads="1"/>
          </p:cNvPicPr>
          <p:nvPr/>
        </p:nvPicPr>
        <p:blipFill>
          <a:blip r:embed="rId3" cstate="print"/>
          <a:srcRect/>
          <a:stretch>
            <a:fillRect/>
          </a:stretch>
        </p:blipFill>
        <p:spPr bwMode="auto">
          <a:xfrm>
            <a:off x="265043" y="1848678"/>
            <a:ext cx="5373855" cy="3697357"/>
          </a:xfrm>
          <a:prstGeom prst="rect">
            <a:avLst/>
          </a:prstGeom>
          <a:noFill/>
          <a:ln w="9525">
            <a:noFill/>
            <a:miter lim="800000"/>
            <a:headEnd/>
            <a:tailEnd/>
          </a:ln>
        </p:spPr>
      </p:pic>
      <p:sp>
        <p:nvSpPr>
          <p:cNvPr id="7" name="5-Point Star 6"/>
          <p:cNvSpPr/>
          <p:nvPr/>
        </p:nvSpPr>
        <p:spPr bwMode="auto">
          <a:xfrm>
            <a:off x="8569960" y="187960"/>
            <a:ext cx="381000" cy="381000"/>
          </a:xfrm>
          <a:prstGeom prst="star5">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Slide Number Placeholder 7"/>
          <p:cNvSpPr>
            <a:spLocks noGrp="1"/>
          </p:cNvSpPr>
          <p:nvPr>
            <p:ph type="sldNum" sz="quarter" idx="4"/>
          </p:nvPr>
        </p:nvSpPr>
        <p:spPr/>
        <p:txBody>
          <a:bodyPr/>
          <a:lstStyle/>
          <a:p>
            <a:fld id="{ED597E4D-E86A-4121-BC69-4246F87E1E8C}" type="slidenum">
              <a:rPr lang="en-US" smtClean="0">
                <a:solidFill>
                  <a:prstClr val="black"/>
                </a:solidFill>
              </a:rPr>
              <a:pPr/>
              <a:t>17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Digital Documents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noAutofit/>
          </a:bodyPr>
          <a:lstStyle/>
          <a:p>
            <a:pPr marL="182880" indent="-182880"/>
            <a:r>
              <a:rPr lang="en-US" sz="1800" dirty="0" smtClean="0">
                <a:latin typeface="Calibri" pitchFamily="34" charset="0"/>
                <a:cs typeface="Calibri" pitchFamily="34" charset="0"/>
              </a:rPr>
              <a:t>Ability to upload electronic versions of supporting documents during completion of an enrollment application.</a:t>
            </a:r>
          </a:p>
          <a:p>
            <a:pPr marL="182880" indent="-182880"/>
            <a:endParaRPr lang="en-US" sz="1800" dirty="0" smtClean="0">
              <a:latin typeface="Calibri" pitchFamily="34" charset="0"/>
              <a:cs typeface="Calibri" pitchFamily="34" charset="0"/>
            </a:endParaRPr>
          </a:p>
          <a:p>
            <a:pPr marL="640080" lvl="1" indent="-182880">
              <a:buFont typeface="Wingdings" pitchFamily="2" charset="2"/>
              <a:buChar char="ü"/>
            </a:pPr>
            <a:r>
              <a:rPr lang="en-US" sz="1800" dirty="0" smtClean="0">
                <a:latin typeface="Calibri" pitchFamily="34" charset="0"/>
                <a:cs typeface="Calibri" pitchFamily="34" charset="0"/>
              </a:rPr>
              <a:t>View a dynamic “required documents list” based on enrollment application type.</a:t>
            </a:r>
          </a:p>
          <a:p>
            <a:pPr marL="640080" lvl="1" indent="-182880">
              <a:buFont typeface="Wingdings" pitchFamily="2" charset="2"/>
              <a:buChar char="ü"/>
            </a:pPr>
            <a:endParaRPr lang="en-US" sz="1800" dirty="0" smtClean="0">
              <a:latin typeface="Calibri" pitchFamily="34" charset="0"/>
              <a:cs typeface="Calibri" pitchFamily="34" charset="0"/>
            </a:endParaRPr>
          </a:p>
          <a:p>
            <a:pPr marL="640080" lvl="1" indent="-182880">
              <a:buFont typeface="Wingdings" pitchFamily="2" charset="2"/>
              <a:buChar char="ü"/>
            </a:pPr>
            <a:r>
              <a:rPr lang="en-US" sz="1800" dirty="0" smtClean="0">
                <a:latin typeface="Calibri" pitchFamily="34" charset="0"/>
                <a:cs typeface="Calibri" pitchFamily="34" charset="0"/>
              </a:rPr>
              <a:t>Reduce paper.</a:t>
            </a:r>
          </a:p>
          <a:p>
            <a:pPr marL="640080" lvl="1" indent="-182880">
              <a:buFont typeface="Wingdings" pitchFamily="2" charset="2"/>
              <a:buChar char="ü"/>
            </a:pPr>
            <a:endParaRPr lang="en-US" sz="1800" dirty="0" smtClean="0">
              <a:latin typeface="Calibri" pitchFamily="34" charset="0"/>
              <a:cs typeface="Calibri" pitchFamily="34" charset="0"/>
            </a:endParaRPr>
          </a:p>
          <a:p>
            <a:pPr marL="640080" lvl="1" indent="-182880">
              <a:buFont typeface="Wingdings" pitchFamily="2" charset="2"/>
              <a:buChar char="ü"/>
            </a:pPr>
            <a:r>
              <a:rPr lang="en-US" sz="1800" dirty="0" smtClean="0">
                <a:latin typeface="Calibri" pitchFamily="34" charset="0"/>
                <a:cs typeface="Calibri" pitchFamily="34" charset="0"/>
              </a:rPr>
              <a:t>Reduce application processing time.</a:t>
            </a:r>
          </a:p>
        </p:txBody>
      </p:sp>
      <p:graphicFrame>
        <p:nvGraphicFramePr>
          <p:cNvPr id="1027" name="Object 3"/>
          <p:cNvGraphicFramePr>
            <a:graphicFrameLocks noChangeAspect="1"/>
          </p:cNvGraphicFramePr>
          <p:nvPr/>
        </p:nvGraphicFramePr>
        <p:xfrm>
          <a:off x="407988" y="1649413"/>
          <a:ext cx="3886200" cy="4846637"/>
        </p:xfrm>
        <a:graphic>
          <a:graphicData uri="http://schemas.openxmlformats.org/presentationml/2006/ole">
            <mc:AlternateContent xmlns:mc="http://schemas.openxmlformats.org/markup-compatibility/2006">
              <mc:Choice xmlns:v="urn:schemas-microsoft-com:vml" Requires="v">
                <p:oleObj spid="_x0000_s1031" r:id="rId4" imgW="6275070" imgH="7835741" progId="">
                  <p:embed/>
                </p:oleObj>
              </mc:Choice>
              <mc:Fallback>
                <p:oleObj r:id="rId4" imgW="6275070" imgH="7835741"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649413"/>
                        <a:ext cx="3886200" cy="4846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18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&amp; Store Multiple Contacts</a:t>
            </a:r>
            <a:endParaRPr lang="en-US" dirty="0"/>
          </a:p>
        </p:txBody>
      </p:sp>
      <p:sp>
        <p:nvSpPr>
          <p:cNvPr id="4" name="Content Placeholder 3"/>
          <p:cNvSpPr>
            <a:spLocks noGrp="1"/>
          </p:cNvSpPr>
          <p:nvPr>
            <p:ph sz="half" idx="2"/>
          </p:nvPr>
        </p:nvSpPr>
        <p:spPr>
          <a:xfrm>
            <a:off x="5426765" y="1774209"/>
            <a:ext cx="3260034" cy="3835022"/>
          </a:xfrm>
        </p:spPr>
        <p:txBody>
          <a:bodyPr>
            <a:normAutofit/>
          </a:bodyPr>
          <a:lstStyle/>
          <a:p>
            <a:pPr marL="0" indent="0">
              <a:spcBef>
                <a:spcPts val="0"/>
              </a:spcBef>
              <a:buNone/>
            </a:pPr>
            <a:r>
              <a:rPr lang="en-US" sz="1800" dirty="0" smtClean="0">
                <a:latin typeface="+mn-lt"/>
              </a:rPr>
              <a:t>Providers will now be able to enter and store multiple contact persons in the Contact Information section.</a:t>
            </a:r>
          </a:p>
          <a:p>
            <a:pPr marL="0" indent="0">
              <a:spcBef>
                <a:spcPts val="0"/>
              </a:spcBef>
              <a:buNone/>
            </a:pPr>
            <a:endParaRPr lang="en-US" sz="1800" dirty="0">
              <a:latin typeface="+mn-lt"/>
            </a:endParaRPr>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220129" y="1841451"/>
            <a:ext cx="5131904" cy="3641450"/>
          </a:xfrm>
          <a:prstGeom prst="rect">
            <a:avLst/>
          </a:prstGeom>
          <a:noFill/>
          <a:ln w="9525">
            <a:noFill/>
            <a:miter lim="800000"/>
            <a:headEnd/>
            <a:tailEnd/>
          </a:ln>
        </p:spPr>
      </p:pic>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19</a:t>
            </a:fld>
            <a:endParaRPr lang="en-US" dirty="0">
              <a:solidFill>
                <a:prstClr val="black"/>
              </a:solidFill>
            </a:endParaRPr>
          </a:p>
        </p:txBody>
      </p:sp>
      <p:pic>
        <p:nvPicPr>
          <p:cNvPr id="8" name="Picture 1"/>
          <p:cNvPicPr>
            <a:picLocks noChangeAspect="1" noChangeArrowheads="1"/>
          </p:cNvPicPr>
          <p:nvPr/>
        </p:nvPicPr>
        <p:blipFill>
          <a:blip r:embed="rId4" cstate="print"/>
          <a:srcRect/>
          <a:stretch>
            <a:fillRect/>
          </a:stretch>
        </p:blipFill>
        <p:spPr bwMode="auto">
          <a:xfrm>
            <a:off x="2604063" y="4282562"/>
            <a:ext cx="586252" cy="146563"/>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2623113" y="2939537"/>
            <a:ext cx="586252" cy="14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Enrollment Focus for 2012</a:t>
            </a:r>
            <a:endParaRPr lang="en-US" dirty="0"/>
          </a:p>
        </p:txBody>
      </p:sp>
      <p:sp>
        <p:nvSpPr>
          <p:cNvPr id="3" name="Content Placeholder 2"/>
          <p:cNvSpPr>
            <a:spLocks noGrp="1"/>
          </p:cNvSpPr>
          <p:nvPr>
            <p:ph idx="1"/>
          </p:nvPr>
        </p:nvSpPr>
        <p:spPr/>
        <p:txBody>
          <a:bodyPr>
            <a:normAutofit/>
          </a:bodyPr>
          <a:lstStyle/>
          <a:p>
            <a:pPr marL="0">
              <a:buNone/>
            </a:pPr>
            <a:r>
              <a:rPr lang="en-US" dirty="0" smtClean="0">
                <a:latin typeface="Calibri" pitchFamily="34" charset="0"/>
                <a:cs typeface="Calibri" pitchFamily="34" charset="0"/>
              </a:rPr>
              <a:t>Improve the way providers view and interact with CMS while maintaining the integrity and security of provider information.</a:t>
            </a:r>
          </a:p>
          <a:p>
            <a:pPr>
              <a:buNone/>
            </a:pPr>
            <a:endParaRPr lang="en-US" b="1" dirty="0" smtClean="0">
              <a:latin typeface="Calibri" pitchFamily="34" charset="0"/>
              <a:cs typeface="Calibri" pitchFamily="34" charset="0"/>
            </a:endParaRPr>
          </a:p>
          <a:p>
            <a:pPr>
              <a:buNone/>
            </a:pPr>
            <a:r>
              <a:rPr lang="en-US" b="1" dirty="0" smtClean="0">
                <a:latin typeface="Calibri" pitchFamily="34" charset="0"/>
                <a:cs typeface="Calibri" pitchFamily="34" charset="0"/>
              </a:rPr>
              <a:t>Core Areas :</a:t>
            </a:r>
          </a:p>
          <a:p>
            <a:pPr indent="457200">
              <a:buFont typeface="Arial" pitchFamily="34" charset="0"/>
              <a:buChar char="•"/>
            </a:pPr>
            <a:r>
              <a:rPr lang="en-US" dirty="0" smtClean="0">
                <a:latin typeface="Calibri" pitchFamily="34" charset="0"/>
                <a:cs typeface="Calibri" pitchFamily="34" charset="0"/>
              </a:rPr>
              <a:t>Customer Service</a:t>
            </a:r>
          </a:p>
          <a:p>
            <a:pPr indent="457200">
              <a:buFont typeface="Arial" pitchFamily="34" charset="0"/>
              <a:buChar char="•"/>
            </a:pPr>
            <a:r>
              <a:rPr lang="en-US" dirty="0" smtClean="0">
                <a:latin typeface="Calibri" pitchFamily="34" charset="0"/>
                <a:cs typeface="Calibri" pitchFamily="34" charset="0"/>
              </a:rPr>
              <a:t>Online Enrollment (PECOS)</a:t>
            </a:r>
          </a:p>
          <a:p>
            <a:pPr indent="457200">
              <a:buFont typeface="Arial" pitchFamily="34" charset="0"/>
              <a:buChar char="•"/>
            </a:pPr>
            <a:r>
              <a:rPr lang="en-US" dirty="0" smtClean="0">
                <a:latin typeface="Calibri" pitchFamily="34" charset="0"/>
                <a:cs typeface="Calibri" pitchFamily="34" charset="0"/>
              </a:rPr>
              <a:t>Data Accuracy &amp; Integrity (Revalidation)</a:t>
            </a:r>
          </a:p>
          <a:p>
            <a:pPr indent="457200">
              <a:buFont typeface="Arial" pitchFamily="34" charset="0"/>
              <a:buChar char="•"/>
            </a:pPr>
            <a:r>
              <a:rPr lang="en-US" dirty="0" smtClean="0">
                <a:latin typeface="Calibri" pitchFamily="34" charset="0"/>
                <a:cs typeface="Calibri" pitchFamily="34" charset="0"/>
              </a:rPr>
              <a:t>Strengthen Fraud Prevention</a:t>
            </a:r>
          </a:p>
          <a:p>
            <a:endParaRPr lang="en-US" dirty="0"/>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E-Signature</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pPr marL="182880" lvl="1" indent="-182880">
              <a:spcBef>
                <a:spcPct val="25000"/>
              </a:spcBef>
              <a:buFont typeface="Arial" pitchFamily="34" charset="0"/>
              <a:buChar char="•"/>
              <a:defRPr/>
            </a:pPr>
            <a:r>
              <a:rPr lang="en-US" sz="1800" kern="0" dirty="0" smtClean="0">
                <a:latin typeface="+mn-lt"/>
              </a:rPr>
              <a:t>Ability to electronically sign any application submission (</a:t>
            </a:r>
            <a:r>
              <a:rPr lang="en-US" sz="1800" i="1" kern="0" dirty="0" smtClean="0">
                <a:latin typeface="+mn-lt"/>
              </a:rPr>
              <a:t>including ones that require multiple signatures</a:t>
            </a:r>
            <a:r>
              <a:rPr lang="en-US" sz="1800" kern="0" dirty="0" smtClean="0">
                <a:latin typeface="+mn-lt"/>
              </a:rPr>
              <a:t>)</a:t>
            </a:r>
          </a:p>
          <a:p>
            <a:pPr marL="182880" lvl="1" indent="-182880">
              <a:spcBef>
                <a:spcPct val="25000"/>
              </a:spcBef>
              <a:defRPr/>
            </a:pPr>
            <a:endParaRPr lang="en-US" sz="1800" kern="0" dirty="0" smtClean="0">
              <a:latin typeface="+mn-lt"/>
            </a:endParaRPr>
          </a:p>
          <a:p>
            <a:pPr marL="640080" lvl="2" indent="-182880">
              <a:spcBef>
                <a:spcPct val="25000"/>
              </a:spcBef>
              <a:buFont typeface="Wingdings" pitchFamily="2" charset="2"/>
              <a:buChar char="ü"/>
              <a:defRPr/>
            </a:pPr>
            <a:r>
              <a:rPr lang="en-US" sz="1800" kern="0" dirty="0" smtClean="0">
                <a:latin typeface="+mn-lt"/>
              </a:rPr>
              <a:t>Reduces paper.</a:t>
            </a:r>
          </a:p>
          <a:p>
            <a:pPr marL="640080" lvl="2" indent="-182880">
              <a:spcBef>
                <a:spcPct val="25000"/>
              </a:spcBef>
              <a:buFont typeface="Wingdings" pitchFamily="2" charset="2"/>
              <a:buChar char="ü"/>
              <a:defRPr/>
            </a:pPr>
            <a:endParaRPr lang="en-US" sz="1800" kern="0" dirty="0" smtClean="0">
              <a:latin typeface="+mn-lt"/>
            </a:endParaRPr>
          </a:p>
          <a:p>
            <a:pPr marL="640080" lvl="2" indent="-182880">
              <a:spcBef>
                <a:spcPct val="25000"/>
              </a:spcBef>
              <a:buFont typeface="Wingdings" pitchFamily="2" charset="2"/>
              <a:buChar char="ü"/>
              <a:defRPr/>
            </a:pPr>
            <a:r>
              <a:rPr lang="en-US" sz="1800" kern="0" dirty="0" smtClean="0">
                <a:latin typeface="+mn-lt"/>
              </a:rPr>
              <a:t>Reduces application processing time.</a:t>
            </a:r>
          </a:p>
          <a:p>
            <a:pPr marL="182880" indent="-182880" eaLnBrk="1" hangingPunct="1">
              <a:spcAft>
                <a:spcPct val="20000"/>
              </a:spcAft>
              <a:defRPr/>
            </a:pPr>
            <a:endParaRPr lang="en-US" sz="1800" kern="0" dirty="0" smtClean="0">
              <a:latin typeface="+mn-lt"/>
            </a:endParaRPr>
          </a:p>
          <a:p>
            <a:endParaRPr lang="en-US" sz="1800" dirty="0">
              <a:latin typeface="+mn-lt"/>
            </a:endParaRPr>
          </a:p>
        </p:txBody>
      </p:sp>
      <p:pic>
        <p:nvPicPr>
          <p:cNvPr id="7" name="Picture 2"/>
          <p:cNvPicPr>
            <a:picLocks noChangeAspect="1" noChangeArrowheads="1"/>
          </p:cNvPicPr>
          <p:nvPr/>
        </p:nvPicPr>
        <p:blipFill>
          <a:blip r:embed="rId3" cstate="print"/>
          <a:srcRect/>
          <a:stretch>
            <a:fillRect/>
          </a:stretch>
        </p:blipFill>
        <p:spPr bwMode="auto">
          <a:xfrm>
            <a:off x="429768" y="1688592"/>
            <a:ext cx="3419061" cy="4572000"/>
          </a:xfrm>
          <a:prstGeom prst="rect">
            <a:avLst/>
          </a:prstGeom>
          <a:noFill/>
          <a:ln w="9525">
            <a:noFill/>
            <a:miter lim="800000"/>
            <a:headEnd/>
            <a:tailEnd/>
          </a:ln>
        </p:spPr>
      </p:pic>
      <p:sp>
        <p:nvSpPr>
          <p:cNvPr id="8" name="Slide Number Placeholder 7"/>
          <p:cNvSpPr>
            <a:spLocks noGrp="1"/>
          </p:cNvSpPr>
          <p:nvPr>
            <p:ph type="sldNum" sz="quarter" idx="4"/>
          </p:nvPr>
        </p:nvSpPr>
        <p:spPr/>
        <p:txBody>
          <a:bodyPr/>
          <a:lstStyle/>
          <a:p>
            <a:fld id="{ED597E4D-E86A-4121-BC69-4246F87E1E8C}" type="slidenum">
              <a:rPr lang="en-US" smtClean="0">
                <a:solidFill>
                  <a:prstClr val="black"/>
                </a:solidFill>
              </a:rPr>
              <a:pPr/>
              <a:t>20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 for Groups Accepting Reassignments</a:t>
            </a:r>
            <a:endParaRPr lang="en-US" dirty="0"/>
          </a:p>
        </p:txBody>
      </p:sp>
      <p:sp>
        <p:nvSpPr>
          <p:cNvPr id="7" name="TextBox 6"/>
          <p:cNvSpPr txBox="1"/>
          <p:nvPr/>
        </p:nvSpPr>
        <p:spPr>
          <a:xfrm>
            <a:off x="618889" y="1773937"/>
            <a:ext cx="7906222" cy="646331"/>
          </a:xfrm>
          <a:prstGeom prst="rect">
            <a:avLst/>
          </a:prstGeom>
          <a:noFill/>
        </p:spPr>
        <p:txBody>
          <a:bodyPr wrap="square" rtlCol="0">
            <a:spAutoFit/>
          </a:bodyPr>
          <a:lstStyle/>
          <a:p>
            <a:r>
              <a:rPr lang="en-US" kern="0" dirty="0" smtClean="0">
                <a:latin typeface="Calibri" pitchFamily="34" charset="0"/>
                <a:cs typeface="Calibri" pitchFamily="34" charset="0"/>
              </a:rPr>
              <a:t>Allow Part B groups to View and Download reports to see a list of all providers that have reassigned benefits to them.</a:t>
            </a:r>
          </a:p>
        </p:txBody>
      </p:sp>
      <p:sp>
        <p:nvSpPr>
          <p:cNvPr id="8" name="5-Point Star 7"/>
          <p:cNvSpPr/>
          <p:nvPr/>
        </p:nvSpPr>
        <p:spPr bwMode="auto">
          <a:xfrm>
            <a:off x="8569960" y="187960"/>
            <a:ext cx="381000" cy="381000"/>
          </a:xfrm>
          <a:prstGeom prst="star5">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9"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t="22078"/>
          <a:stretch>
            <a:fillRect/>
          </a:stretch>
        </p:blipFill>
        <p:spPr bwMode="auto">
          <a:xfrm>
            <a:off x="1320120" y="2438402"/>
            <a:ext cx="6503761" cy="3413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1"/>
          </p:nvPr>
        </p:nvSpPr>
        <p:spPr/>
        <p:txBody>
          <a:bodyPr/>
          <a:lstStyle/>
          <a:p>
            <a:fld id="{3FC4C68C-72F3-4408-B18C-F226160C8EC7}" type="slidenum">
              <a:rPr lang="en-US" smtClean="0"/>
              <a:pPr/>
              <a:t>21</a:t>
            </a:fld>
            <a:endParaRPr lang="en-US" dirty="0"/>
          </a:p>
        </p:txBody>
      </p:sp>
      <p:pic>
        <p:nvPicPr>
          <p:cNvPr id="11" name="Picture 1"/>
          <p:cNvPicPr>
            <a:picLocks noChangeAspect="1" noChangeArrowheads="1"/>
          </p:cNvPicPr>
          <p:nvPr/>
        </p:nvPicPr>
        <p:blipFill>
          <a:blip r:embed="rId4" cstate="print"/>
          <a:srcRect/>
          <a:stretch>
            <a:fillRect/>
          </a:stretch>
        </p:blipFill>
        <p:spPr bwMode="auto">
          <a:xfrm>
            <a:off x="3089838" y="3501512"/>
            <a:ext cx="586252" cy="146563"/>
          </a:xfrm>
          <a:prstGeom prst="rect">
            <a:avLst/>
          </a:prstGeom>
          <a:noFill/>
          <a:ln w="9525">
            <a:noFill/>
            <a:miter lim="800000"/>
            <a:headEnd/>
            <a:tailEnd/>
          </a:ln>
        </p:spPr>
      </p:pic>
      <p:pic>
        <p:nvPicPr>
          <p:cNvPr id="12" name="Picture 1"/>
          <p:cNvPicPr>
            <a:picLocks noChangeAspect="1" noChangeArrowheads="1"/>
          </p:cNvPicPr>
          <p:nvPr/>
        </p:nvPicPr>
        <p:blipFill>
          <a:blip r:embed="rId4" cstate="print"/>
          <a:srcRect/>
          <a:stretch>
            <a:fillRect/>
          </a:stretch>
        </p:blipFill>
        <p:spPr bwMode="auto">
          <a:xfrm>
            <a:off x="3089838" y="3720587"/>
            <a:ext cx="586252" cy="146563"/>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srcRect/>
          <a:stretch>
            <a:fillRect/>
          </a:stretch>
        </p:blipFill>
        <p:spPr bwMode="auto">
          <a:xfrm>
            <a:off x="3080313" y="3930137"/>
            <a:ext cx="586252" cy="146563"/>
          </a:xfrm>
          <a:prstGeom prst="rect">
            <a:avLst/>
          </a:prstGeom>
          <a:noFill/>
          <a:ln w="9525">
            <a:noFill/>
            <a:miter lim="800000"/>
            <a:headEnd/>
            <a:tailEnd/>
          </a:ln>
        </p:spPr>
      </p:pic>
      <p:pic>
        <p:nvPicPr>
          <p:cNvPr id="14" name="Picture 1"/>
          <p:cNvPicPr>
            <a:picLocks noChangeAspect="1" noChangeArrowheads="1"/>
          </p:cNvPicPr>
          <p:nvPr/>
        </p:nvPicPr>
        <p:blipFill>
          <a:blip r:embed="rId4" cstate="print"/>
          <a:srcRect/>
          <a:stretch>
            <a:fillRect/>
          </a:stretch>
        </p:blipFill>
        <p:spPr bwMode="auto">
          <a:xfrm>
            <a:off x="3089838" y="4111112"/>
            <a:ext cx="586252" cy="146563"/>
          </a:xfrm>
          <a:prstGeom prst="rect">
            <a:avLst/>
          </a:prstGeom>
          <a:noFill/>
          <a:ln w="9525">
            <a:noFill/>
            <a:miter lim="800000"/>
            <a:headEnd/>
            <a:tailEnd/>
          </a:ln>
        </p:spPr>
      </p:pic>
      <p:pic>
        <p:nvPicPr>
          <p:cNvPr id="15" name="Picture 1"/>
          <p:cNvPicPr>
            <a:picLocks noChangeAspect="1" noChangeArrowheads="1"/>
          </p:cNvPicPr>
          <p:nvPr/>
        </p:nvPicPr>
        <p:blipFill>
          <a:blip r:embed="rId4" cstate="print"/>
          <a:srcRect/>
          <a:stretch>
            <a:fillRect/>
          </a:stretch>
        </p:blipFill>
        <p:spPr bwMode="auto">
          <a:xfrm>
            <a:off x="3089838" y="4311137"/>
            <a:ext cx="586252" cy="146563"/>
          </a:xfrm>
          <a:prstGeom prst="rect">
            <a:avLst/>
          </a:prstGeom>
          <a:noFill/>
          <a:ln w="9525">
            <a:noFill/>
            <a:miter lim="800000"/>
            <a:headEnd/>
            <a:tailEnd/>
          </a:ln>
        </p:spPr>
      </p:pic>
      <p:pic>
        <p:nvPicPr>
          <p:cNvPr id="16" name="Picture 1"/>
          <p:cNvPicPr>
            <a:picLocks noChangeAspect="1" noChangeArrowheads="1"/>
          </p:cNvPicPr>
          <p:nvPr/>
        </p:nvPicPr>
        <p:blipFill>
          <a:blip r:embed="rId4" cstate="print"/>
          <a:srcRect/>
          <a:stretch>
            <a:fillRect/>
          </a:stretch>
        </p:blipFill>
        <p:spPr bwMode="auto">
          <a:xfrm>
            <a:off x="3080313" y="4511162"/>
            <a:ext cx="586252" cy="146563"/>
          </a:xfrm>
          <a:prstGeom prst="rect">
            <a:avLst/>
          </a:prstGeom>
          <a:noFill/>
          <a:ln w="9525">
            <a:noFill/>
            <a:miter lim="800000"/>
            <a:headEnd/>
            <a:tailEnd/>
          </a:ln>
        </p:spPr>
      </p:pic>
      <p:pic>
        <p:nvPicPr>
          <p:cNvPr id="17" name="Picture 1"/>
          <p:cNvPicPr>
            <a:picLocks noChangeAspect="1" noChangeArrowheads="1"/>
          </p:cNvPicPr>
          <p:nvPr/>
        </p:nvPicPr>
        <p:blipFill>
          <a:blip r:embed="rId4" cstate="print"/>
          <a:srcRect/>
          <a:stretch>
            <a:fillRect/>
          </a:stretch>
        </p:blipFill>
        <p:spPr bwMode="auto">
          <a:xfrm>
            <a:off x="3080313" y="4720712"/>
            <a:ext cx="586252" cy="146563"/>
          </a:xfrm>
          <a:prstGeom prst="rect">
            <a:avLst/>
          </a:prstGeom>
          <a:noFill/>
          <a:ln w="9525">
            <a:noFill/>
            <a:miter lim="800000"/>
            <a:headEnd/>
            <a:tailEnd/>
          </a:ln>
        </p:spPr>
      </p:pic>
      <p:pic>
        <p:nvPicPr>
          <p:cNvPr id="18" name="Picture 1"/>
          <p:cNvPicPr>
            <a:picLocks noChangeAspect="1" noChangeArrowheads="1"/>
          </p:cNvPicPr>
          <p:nvPr/>
        </p:nvPicPr>
        <p:blipFill>
          <a:blip r:embed="rId4" cstate="print"/>
          <a:srcRect/>
          <a:stretch>
            <a:fillRect/>
          </a:stretch>
        </p:blipFill>
        <p:spPr bwMode="auto">
          <a:xfrm>
            <a:off x="3080313" y="4939787"/>
            <a:ext cx="586252" cy="146563"/>
          </a:xfrm>
          <a:prstGeom prst="rect">
            <a:avLst/>
          </a:prstGeom>
          <a:noFill/>
          <a:ln w="9525">
            <a:noFill/>
            <a:miter lim="800000"/>
            <a:headEnd/>
            <a:tailEnd/>
          </a:ln>
        </p:spPr>
      </p:pic>
      <p:pic>
        <p:nvPicPr>
          <p:cNvPr id="19" name="Picture 1"/>
          <p:cNvPicPr>
            <a:picLocks noChangeAspect="1" noChangeArrowheads="1"/>
          </p:cNvPicPr>
          <p:nvPr/>
        </p:nvPicPr>
        <p:blipFill>
          <a:blip r:embed="rId4" cstate="print"/>
          <a:srcRect/>
          <a:stretch>
            <a:fillRect/>
          </a:stretch>
        </p:blipFill>
        <p:spPr bwMode="auto">
          <a:xfrm>
            <a:off x="3080313" y="5149337"/>
            <a:ext cx="586252" cy="14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all Medicare IDs</a:t>
            </a:r>
            <a:endParaRPr lang="en-US" dirty="0"/>
          </a:p>
        </p:txBody>
      </p:sp>
      <p:sp>
        <p:nvSpPr>
          <p:cNvPr id="6" name="5-Point Star 5"/>
          <p:cNvSpPr/>
          <p:nvPr/>
        </p:nvSpPr>
        <p:spPr bwMode="auto">
          <a:xfrm>
            <a:off x="8569960" y="187960"/>
            <a:ext cx="381000" cy="381000"/>
          </a:xfrm>
          <a:prstGeom prst="star5">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2"/>
          <p:cNvPicPr>
            <a:picLocks noChangeAspect="1" noChangeArrowheads="1"/>
          </p:cNvPicPr>
          <p:nvPr/>
        </p:nvPicPr>
        <p:blipFill>
          <a:blip r:embed="rId3" cstate="print"/>
          <a:srcRect t="6808"/>
          <a:stretch>
            <a:fillRect/>
          </a:stretch>
        </p:blipFill>
        <p:spPr bwMode="auto">
          <a:xfrm>
            <a:off x="351183" y="2385386"/>
            <a:ext cx="4680636" cy="2997518"/>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t="12758"/>
          <a:stretch>
            <a:fillRect/>
          </a:stretch>
        </p:blipFill>
        <p:spPr bwMode="auto">
          <a:xfrm>
            <a:off x="2673625" y="3021490"/>
            <a:ext cx="5451486" cy="2922110"/>
          </a:xfrm>
          <a:prstGeom prst="rect">
            <a:avLst/>
          </a:prstGeom>
          <a:noFill/>
          <a:ln w="9525">
            <a:noFill/>
            <a:miter lim="800000"/>
            <a:headEnd/>
            <a:tailEnd/>
          </a:ln>
        </p:spPr>
      </p:pic>
      <p:sp>
        <p:nvSpPr>
          <p:cNvPr id="9" name="TextBox 8"/>
          <p:cNvSpPr txBox="1"/>
          <p:nvPr/>
        </p:nvSpPr>
        <p:spPr>
          <a:xfrm>
            <a:off x="618889" y="1694425"/>
            <a:ext cx="7906222" cy="646331"/>
          </a:xfrm>
          <a:prstGeom prst="rect">
            <a:avLst/>
          </a:prstGeom>
          <a:noFill/>
        </p:spPr>
        <p:txBody>
          <a:bodyPr wrap="square" rtlCol="0">
            <a:spAutoFit/>
          </a:bodyPr>
          <a:lstStyle/>
          <a:p>
            <a:r>
              <a:rPr lang="en-US" kern="0" dirty="0" smtClean="0">
                <a:latin typeface="Calibri" pitchFamily="34" charset="0"/>
                <a:cs typeface="Calibri" pitchFamily="34" charset="0"/>
              </a:rPr>
              <a:t>Providers will now be able to see a report of all Medicare IDs associated with a  particular enrollment record.</a:t>
            </a:r>
          </a:p>
        </p:txBody>
      </p:sp>
      <p:sp>
        <p:nvSpPr>
          <p:cNvPr id="10" name="Slide Number Placeholder 9"/>
          <p:cNvSpPr>
            <a:spLocks noGrp="1"/>
          </p:cNvSpPr>
          <p:nvPr>
            <p:ph type="sldNum" sz="quarter" idx="11"/>
          </p:nvPr>
        </p:nvSpPr>
        <p:spPr/>
        <p:txBody>
          <a:bodyPr/>
          <a:lstStyle/>
          <a:p>
            <a:fld id="{3FC4C68C-72F3-4408-B18C-F226160C8EC7}" type="slidenum">
              <a:rPr lang="en-US" smtClean="0"/>
              <a:pPr/>
              <a:t>22</a:t>
            </a:fld>
            <a:endParaRPr lang="en-US" dirty="0"/>
          </a:p>
        </p:txBody>
      </p:sp>
      <p:pic>
        <p:nvPicPr>
          <p:cNvPr id="11" name="Picture 1"/>
          <p:cNvPicPr>
            <a:picLocks noChangeAspect="1" noChangeArrowheads="1"/>
          </p:cNvPicPr>
          <p:nvPr/>
        </p:nvPicPr>
        <p:blipFill>
          <a:blip r:embed="rId5" cstate="print"/>
          <a:srcRect/>
          <a:stretch>
            <a:fillRect/>
          </a:stretch>
        </p:blipFill>
        <p:spPr bwMode="auto">
          <a:xfrm>
            <a:off x="2785038" y="4968363"/>
            <a:ext cx="501087" cy="125272"/>
          </a:xfrm>
          <a:prstGeom prst="rect">
            <a:avLst/>
          </a:prstGeom>
          <a:noFill/>
          <a:ln w="9525">
            <a:noFill/>
            <a:miter lim="800000"/>
            <a:headEnd/>
            <a:tailEnd/>
          </a:ln>
        </p:spPr>
      </p:pic>
      <p:pic>
        <p:nvPicPr>
          <p:cNvPr id="12" name="Picture 1"/>
          <p:cNvPicPr>
            <a:picLocks noChangeAspect="1" noChangeArrowheads="1"/>
          </p:cNvPicPr>
          <p:nvPr/>
        </p:nvPicPr>
        <p:blipFill>
          <a:blip r:embed="rId5" cstate="print"/>
          <a:srcRect/>
          <a:stretch>
            <a:fillRect/>
          </a:stretch>
        </p:blipFill>
        <p:spPr bwMode="auto">
          <a:xfrm>
            <a:off x="2785038" y="5187438"/>
            <a:ext cx="501087" cy="125272"/>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2775513" y="5396988"/>
            <a:ext cx="501087" cy="125272"/>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a:stretch>
            <a:fillRect/>
          </a:stretch>
        </p:blipFill>
        <p:spPr bwMode="auto">
          <a:xfrm>
            <a:off x="2794563" y="5577963"/>
            <a:ext cx="501087" cy="125272"/>
          </a:xfrm>
          <a:prstGeom prst="rect">
            <a:avLst/>
          </a:prstGeom>
          <a:noFill/>
          <a:ln w="9525">
            <a:noFill/>
            <a:miter lim="800000"/>
            <a:headEnd/>
            <a:tailEnd/>
          </a:ln>
        </p:spPr>
      </p:pic>
      <p:pic>
        <p:nvPicPr>
          <p:cNvPr id="15" name="Picture 1"/>
          <p:cNvPicPr>
            <a:picLocks noChangeAspect="1" noChangeArrowheads="1"/>
          </p:cNvPicPr>
          <p:nvPr/>
        </p:nvPicPr>
        <p:blipFill>
          <a:blip r:embed="rId5" cstate="print"/>
          <a:srcRect/>
          <a:stretch>
            <a:fillRect/>
          </a:stretch>
        </p:blipFill>
        <p:spPr bwMode="auto">
          <a:xfrm>
            <a:off x="2794563" y="5797038"/>
            <a:ext cx="501087" cy="125272"/>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5928288" y="4977888"/>
            <a:ext cx="501087" cy="125272"/>
          </a:xfrm>
          <a:prstGeom prst="rect">
            <a:avLst/>
          </a:prstGeom>
          <a:noFill/>
          <a:ln w="9525">
            <a:noFill/>
            <a:miter lim="800000"/>
            <a:headEnd/>
            <a:tailEnd/>
          </a:ln>
        </p:spPr>
      </p:pic>
      <p:pic>
        <p:nvPicPr>
          <p:cNvPr id="18" name="Picture 1"/>
          <p:cNvPicPr>
            <a:picLocks noChangeAspect="1" noChangeArrowheads="1"/>
          </p:cNvPicPr>
          <p:nvPr/>
        </p:nvPicPr>
        <p:blipFill>
          <a:blip r:embed="rId5" cstate="print"/>
          <a:srcRect/>
          <a:stretch>
            <a:fillRect/>
          </a:stretch>
        </p:blipFill>
        <p:spPr bwMode="auto">
          <a:xfrm>
            <a:off x="5928288" y="5196963"/>
            <a:ext cx="501087" cy="125272"/>
          </a:xfrm>
          <a:prstGeom prst="rect">
            <a:avLst/>
          </a:prstGeom>
          <a:noFill/>
          <a:ln w="9525">
            <a:noFill/>
            <a:miter lim="800000"/>
            <a:headEnd/>
            <a:tailEnd/>
          </a:ln>
        </p:spPr>
      </p:pic>
      <p:pic>
        <p:nvPicPr>
          <p:cNvPr id="19" name="Picture 1"/>
          <p:cNvPicPr>
            <a:picLocks noChangeAspect="1" noChangeArrowheads="1"/>
          </p:cNvPicPr>
          <p:nvPr/>
        </p:nvPicPr>
        <p:blipFill>
          <a:blip r:embed="rId5" cstate="print"/>
          <a:srcRect/>
          <a:stretch>
            <a:fillRect/>
          </a:stretch>
        </p:blipFill>
        <p:spPr bwMode="auto">
          <a:xfrm>
            <a:off x="5918763" y="5406513"/>
            <a:ext cx="501087" cy="125272"/>
          </a:xfrm>
          <a:prstGeom prst="rect">
            <a:avLst/>
          </a:prstGeom>
          <a:noFill/>
          <a:ln w="9525">
            <a:noFill/>
            <a:miter lim="800000"/>
            <a:headEnd/>
            <a:tailEnd/>
          </a:ln>
        </p:spPr>
      </p:pic>
      <p:pic>
        <p:nvPicPr>
          <p:cNvPr id="20" name="Picture 1"/>
          <p:cNvPicPr>
            <a:picLocks noChangeAspect="1" noChangeArrowheads="1"/>
          </p:cNvPicPr>
          <p:nvPr/>
        </p:nvPicPr>
        <p:blipFill>
          <a:blip r:embed="rId5" cstate="print"/>
          <a:srcRect/>
          <a:stretch>
            <a:fillRect/>
          </a:stretch>
        </p:blipFill>
        <p:spPr bwMode="auto">
          <a:xfrm>
            <a:off x="5937813" y="5587488"/>
            <a:ext cx="501087" cy="125272"/>
          </a:xfrm>
          <a:prstGeom prst="rect">
            <a:avLst/>
          </a:prstGeom>
          <a:noFill/>
          <a:ln w="9525">
            <a:noFill/>
            <a:miter lim="800000"/>
            <a:headEnd/>
            <a:tailEnd/>
          </a:ln>
        </p:spPr>
      </p:pic>
      <p:pic>
        <p:nvPicPr>
          <p:cNvPr id="21" name="Picture 1"/>
          <p:cNvPicPr>
            <a:picLocks noChangeAspect="1" noChangeArrowheads="1"/>
          </p:cNvPicPr>
          <p:nvPr/>
        </p:nvPicPr>
        <p:blipFill>
          <a:blip r:embed="rId5" cstate="print"/>
          <a:srcRect/>
          <a:stretch>
            <a:fillRect/>
          </a:stretch>
        </p:blipFill>
        <p:spPr bwMode="auto">
          <a:xfrm>
            <a:off x="5937813" y="5806563"/>
            <a:ext cx="501087" cy="125272"/>
          </a:xfrm>
          <a:prstGeom prst="rect">
            <a:avLst/>
          </a:prstGeom>
          <a:noFill/>
          <a:ln w="9525">
            <a:noFill/>
            <a:miter lim="800000"/>
            <a:headEnd/>
            <a:tailEnd/>
          </a:ln>
        </p:spPr>
      </p:pic>
      <p:pic>
        <p:nvPicPr>
          <p:cNvPr id="22" name="Picture 1"/>
          <p:cNvPicPr>
            <a:picLocks noChangeAspect="1" noChangeArrowheads="1"/>
          </p:cNvPicPr>
          <p:nvPr/>
        </p:nvPicPr>
        <p:blipFill>
          <a:blip r:embed="rId5" cstate="print"/>
          <a:srcRect/>
          <a:stretch>
            <a:fillRect/>
          </a:stretch>
        </p:blipFill>
        <p:spPr bwMode="auto">
          <a:xfrm>
            <a:off x="6271188" y="4301613"/>
            <a:ext cx="501087" cy="125272"/>
          </a:xfrm>
          <a:prstGeom prst="rect">
            <a:avLst/>
          </a:prstGeom>
          <a:noFill/>
          <a:ln w="9525">
            <a:noFill/>
            <a:miter lim="800000"/>
            <a:headEnd/>
            <a:tailEnd/>
          </a:ln>
        </p:spPr>
      </p:pic>
      <p:pic>
        <p:nvPicPr>
          <p:cNvPr id="23" name="Picture 1"/>
          <p:cNvPicPr>
            <a:picLocks noChangeAspect="1" noChangeArrowheads="1"/>
          </p:cNvPicPr>
          <p:nvPr/>
        </p:nvPicPr>
        <p:blipFill>
          <a:blip r:embed="rId5" cstate="print"/>
          <a:srcRect/>
          <a:stretch>
            <a:fillRect/>
          </a:stretch>
        </p:blipFill>
        <p:spPr bwMode="auto">
          <a:xfrm>
            <a:off x="2804088" y="4311138"/>
            <a:ext cx="501087" cy="125272"/>
          </a:xfrm>
          <a:prstGeom prst="rect">
            <a:avLst/>
          </a:prstGeom>
          <a:noFill/>
          <a:ln w="9525">
            <a:noFill/>
            <a:miter lim="800000"/>
            <a:headEnd/>
            <a:tailEnd/>
          </a:ln>
        </p:spPr>
      </p:pic>
      <p:pic>
        <p:nvPicPr>
          <p:cNvPr id="24" name="Picture 1"/>
          <p:cNvPicPr>
            <a:picLocks noChangeAspect="1" noChangeArrowheads="1"/>
          </p:cNvPicPr>
          <p:nvPr/>
        </p:nvPicPr>
        <p:blipFill>
          <a:blip r:embed="rId5" cstate="print"/>
          <a:srcRect/>
          <a:stretch>
            <a:fillRect/>
          </a:stretch>
        </p:blipFill>
        <p:spPr bwMode="auto">
          <a:xfrm>
            <a:off x="4251888" y="3701538"/>
            <a:ext cx="501087" cy="125272"/>
          </a:xfrm>
          <a:prstGeom prst="rect">
            <a:avLst/>
          </a:prstGeom>
          <a:noFill/>
          <a:ln w="9525">
            <a:noFill/>
            <a:miter lim="800000"/>
            <a:headEnd/>
            <a:tailEnd/>
          </a:ln>
        </p:spPr>
      </p:pic>
      <p:pic>
        <p:nvPicPr>
          <p:cNvPr id="25" name="Picture 1"/>
          <p:cNvPicPr>
            <a:picLocks noChangeAspect="1" noChangeArrowheads="1"/>
          </p:cNvPicPr>
          <p:nvPr/>
        </p:nvPicPr>
        <p:blipFill>
          <a:blip r:embed="rId5" cstate="print"/>
          <a:srcRect/>
          <a:stretch>
            <a:fillRect/>
          </a:stretch>
        </p:blipFill>
        <p:spPr bwMode="auto">
          <a:xfrm>
            <a:off x="1403913" y="3034788"/>
            <a:ext cx="501087" cy="125272"/>
          </a:xfrm>
          <a:prstGeom prst="rect">
            <a:avLst/>
          </a:prstGeom>
          <a:noFill/>
          <a:ln w="9525">
            <a:noFill/>
            <a:miter lim="800000"/>
            <a:headEnd/>
            <a:tailEnd/>
          </a:ln>
        </p:spPr>
      </p:pic>
      <p:pic>
        <p:nvPicPr>
          <p:cNvPr id="26" name="Picture 1"/>
          <p:cNvPicPr>
            <a:picLocks noChangeAspect="1" noChangeArrowheads="1"/>
          </p:cNvPicPr>
          <p:nvPr/>
        </p:nvPicPr>
        <p:blipFill>
          <a:blip r:embed="rId5" cstate="print"/>
          <a:srcRect/>
          <a:stretch>
            <a:fillRect/>
          </a:stretch>
        </p:blipFill>
        <p:spPr bwMode="auto">
          <a:xfrm>
            <a:off x="1603938" y="3263388"/>
            <a:ext cx="501087" cy="125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HTML View</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18051" y="2447236"/>
            <a:ext cx="4605959" cy="2787370"/>
          </a:xfrm>
          <a:prstGeom prst="rect">
            <a:avLst/>
          </a:prstGeom>
          <a:noFill/>
          <a:ln w="9525">
            <a:solidFill>
              <a:schemeClr val="tx1"/>
            </a:solidFill>
            <a:miter lim="800000"/>
            <a:headEnd/>
            <a:tailEnd/>
          </a:ln>
        </p:spPr>
      </p:pic>
      <p:pic>
        <p:nvPicPr>
          <p:cNvPr id="7" name="Picture 3"/>
          <p:cNvPicPr>
            <a:picLocks noChangeAspect="1" noChangeArrowheads="1"/>
          </p:cNvPicPr>
          <p:nvPr/>
        </p:nvPicPr>
        <p:blipFill>
          <a:blip r:embed="rId4" cstate="print"/>
          <a:srcRect b="46504"/>
          <a:stretch>
            <a:fillRect/>
          </a:stretch>
        </p:blipFill>
        <p:spPr bwMode="auto">
          <a:xfrm>
            <a:off x="3288744" y="2369156"/>
            <a:ext cx="5008048" cy="3594319"/>
          </a:xfrm>
          <a:prstGeom prst="rect">
            <a:avLst/>
          </a:prstGeom>
          <a:noFill/>
          <a:ln w="9525">
            <a:noFill/>
            <a:miter lim="800000"/>
            <a:headEnd/>
            <a:tailEnd/>
          </a:ln>
        </p:spPr>
      </p:pic>
      <p:sp>
        <p:nvSpPr>
          <p:cNvPr id="8" name="TextBox 7"/>
          <p:cNvSpPr txBox="1"/>
          <p:nvPr/>
        </p:nvSpPr>
        <p:spPr>
          <a:xfrm>
            <a:off x="618889" y="1694425"/>
            <a:ext cx="7906222" cy="646331"/>
          </a:xfrm>
          <a:prstGeom prst="rect">
            <a:avLst/>
          </a:prstGeom>
          <a:noFill/>
        </p:spPr>
        <p:txBody>
          <a:bodyPr wrap="square" rtlCol="0">
            <a:spAutoFit/>
          </a:bodyPr>
          <a:lstStyle/>
          <a:p>
            <a:pPr eaLnBrk="1" hangingPunct="1">
              <a:spcBef>
                <a:spcPct val="30000"/>
              </a:spcBef>
              <a:defRPr/>
            </a:pPr>
            <a:r>
              <a:rPr lang="en-US" dirty="0" smtClean="0">
                <a:latin typeface="+mj-lt"/>
              </a:rPr>
              <a:t>Printable HTML Record of the information currently on record with CMS (and any pending submissions)</a:t>
            </a:r>
          </a:p>
        </p:txBody>
      </p:sp>
      <p:sp>
        <p:nvSpPr>
          <p:cNvPr id="9" name="Slide Number Placeholder 8"/>
          <p:cNvSpPr>
            <a:spLocks noGrp="1"/>
          </p:cNvSpPr>
          <p:nvPr>
            <p:ph type="sldNum" sz="quarter" idx="11"/>
          </p:nvPr>
        </p:nvSpPr>
        <p:spPr/>
        <p:txBody>
          <a:bodyPr/>
          <a:lstStyle/>
          <a:p>
            <a:fld id="{3FC4C68C-72F3-4408-B18C-F226160C8EC7}" type="slidenum">
              <a:rPr lang="en-US" smtClean="0"/>
              <a:pPr/>
              <a:t>23</a:t>
            </a:fld>
            <a:endParaRPr lang="en-US" dirty="0"/>
          </a:p>
        </p:txBody>
      </p:sp>
      <p:pic>
        <p:nvPicPr>
          <p:cNvPr id="10" name="Picture 1"/>
          <p:cNvPicPr>
            <a:picLocks noChangeAspect="1" noChangeArrowheads="1"/>
          </p:cNvPicPr>
          <p:nvPr/>
        </p:nvPicPr>
        <p:blipFill>
          <a:blip r:embed="rId5" cstate="print"/>
          <a:srcRect/>
          <a:stretch>
            <a:fillRect/>
          </a:stretch>
        </p:blipFill>
        <p:spPr bwMode="auto">
          <a:xfrm>
            <a:off x="1241988" y="3349113"/>
            <a:ext cx="501087" cy="125272"/>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srcRect/>
          <a:stretch>
            <a:fillRect/>
          </a:stretch>
        </p:blipFill>
        <p:spPr bwMode="auto">
          <a:xfrm>
            <a:off x="6852213" y="5406513"/>
            <a:ext cx="501087" cy="125272"/>
          </a:xfrm>
          <a:prstGeom prst="rect">
            <a:avLst/>
          </a:prstGeom>
          <a:noFill/>
          <a:ln w="9525">
            <a:noFill/>
            <a:miter lim="800000"/>
            <a:headEnd/>
            <a:tailEnd/>
          </a:ln>
        </p:spPr>
      </p:pic>
      <p:pic>
        <p:nvPicPr>
          <p:cNvPr id="12" name="Picture 1"/>
          <p:cNvPicPr>
            <a:picLocks noChangeAspect="1" noChangeArrowheads="1"/>
          </p:cNvPicPr>
          <p:nvPr/>
        </p:nvPicPr>
        <p:blipFill>
          <a:blip r:embed="rId5" cstate="print"/>
          <a:srcRect/>
          <a:stretch>
            <a:fillRect/>
          </a:stretch>
        </p:blipFill>
        <p:spPr bwMode="auto">
          <a:xfrm>
            <a:off x="7452288" y="5416038"/>
            <a:ext cx="501087" cy="125272"/>
          </a:xfrm>
          <a:prstGeom prst="rect">
            <a:avLst/>
          </a:prstGeom>
          <a:noFill/>
          <a:ln w="9525">
            <a:noFill/>
            <a:miter lim="800000"/>
            <a:headEnd/>
            <a:tailEnd/>
          </a:ln>
        </p:spPr>
      </p:pic>
      <p:pic>
        <p:nvPicPr>
          <p:cNvPr id="13" name="Picture 1"/>
          <p:cNvPicPr>
            <a:picLocks noChangeAspect="1" noChangeArrowheads="1"/>
          </p:cNvPicPr>
          <p:nvPr/>
        </p:nvPicPr>
        <p:blipFill>
          <a:blip r:embed="rId5" cstate="print"/>
          <a:srcRect/>
          <a:stretch>
            <a:fillRect/>
          </a:stretch>
        </p:blipFill>
        <p:spPr bwMode="auto">
          <a:xfrm>
            <a:off x="5013888" y="4006338"/>
            <a:ext cx="501087" cy="125272"/>
          </a:xfrm>
          <a:prstGeom prst="rect">
            <a:avLst/>
          </a:prstGeom>
          <a:noFill/>
          <a:ln w="9525">
            <a:noFill/>
            <a:miter lim="800000"/>
            <a:headEnd/>
            <a:tailEnd/>
          </a:ln>
        </p:spPr>
      </p:pic>
      <p:pic>
        <p:nvPicPr>
          <p:cNvPr id="14" name="Picture 1"/>
          <p:cNvPicPr>
            <a:picLocks noChangeAspect="1" noChangeArrowheads="1"/>
          </p:cNvPicPr>
          <p:nvPr/>
        </p:nvPicPr>
        <p:blipFill>
          <a:blip r:embed="rId5" cstate="print"/>
          <a:srcRect/>
          <a:stretch>
            <a:fillRect/>
          </a:stretch>
        </p:blipFill>
        <p:spPr bwMode="auto">
          <a:xfrm>
            <a:off x="3442263" y="3739638"/>
            <a:ext cx="501087" cy="125272"/>
          </a:xfrm>
          <a:prstGeom prst="rect">
            <a:avLst/>
          </a:prstGeom>
          <a:noFill/>
          <a:ln w="9525">
            <a:noFill/>
            <a:miter lim="800000"/>
            <a:headEnd/>
            <a:tailEnd/>
          </a:ln>
        </p:spPr>
      </p:pic>
      <p:pic>
        <p:nvPicPr>
          <p:cNvPr id="15" name="Picture 1"/>
          <p:cNvPicPr>
            <a:picLocks noChangeAspect="1" noChangeArrowheads="1"/>
          </p:cNvPicPr>
          <p:nvPr/>
        </p:nvPicPr>
        <p:blipFill>
          <a:blip r:embed="rId5" cstate="print"/>
          <a:srcRect/>
          <a:stretch>
            <a:fillRect/>
          </a:stretch>
        </p:blipFill>
        <p:spPr bwMode="auto">
          <a:xfrm>
            <a:off x="3708963" y="5816088"/>
            <a:ext cx="501087" cy="125272"/>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7090338" y="2815713"/>
            <a:ext cx="501087" cy="125272"/>
          </a:xfrm>
          <a:prstGeom prst="rect">
            <a:avLst/>
          </a:prstGeom>
          <a:noFill/>
          <a:ln w="9525">
            <a:noFill/>
            <a:miter lim="800000"/>
            <a:headEnd/>
            <a:tailEnd/>
          </a:ln>
        </p:spPr>
      </p:pic>
      <p:pic>
        <p:nvPicPr>
          <p:cNvPr id="18" name="Picture 1"/>
          <p:cNvPicPr>
            <a:picLocks noChangeAspect="1" noChangeArrowheads="1"/>
          </p:cNvPicPr>
          <p:nvPr/>
        </p:nvPicPr>
        <p:blipFill>
          <a:blip r:embed="rId5" cstate="print"/>
          <a:srcRect/>
          <a:stretch>
            <a:fillRect/>
          </a:stretch>
        </p:blipFill>
        <p:spPr bwMode="auto">
          <a:xfrm>
            <a:off x="7509438" y="2691888"/>
            <a:ext cx="501087" cy="125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normAutofit fontScale="90000"/>
          </a:bodyPr>
          <a:lstStyle/>
          <a:p>
            <a:r>
              <a:rPr lang="en-US" dirty="0" smtClean="0"/>
              <a:t>Simplified Access for Individual Providers, Organizations and Support Staff</a:t>
            </a:r>
            <a:endParaRPr lang="en-US" dirty="0"/>
          </a:p>
        </p:txBody>
      </p:sp>
      <p:sp>
        <p:nvSpPr>
          <p:cNvPr id="6" name="Rectangle 3"/>
          <p:cNvSpPr txBox="1">
            <a:spLocks noChangeArrowheads="1"/>
          </p:cNvSpPr>
          <p:nvPr/>
        </p:nvSpPr>
        <p:spPr bwMode="auto">
          <a:xfrm>
            <a:off x="3437382" y="1714500"/>
            <a:ext cx="5192268" cy="1924050"/>
          </a:xfrm>
          <a:prstGeom prst="rect">
            <a:avLst/>
          </a:prstGeom>
          <a:noFill/>
          <a:ln w="9525">
            <a:noFill/>
            <a:miter lim="800000"/>
            <a:headEnd/>
            <a:tailEnd/>
          </a:ln>
        </p:spPr>
        <p:txBody>
          <a:bodyPr/>
          <a:lstStyle/>
          <a:p>
            <a:pPr marL="342900" indent="-342900" algn="l">
              <a:lnSpc>
                <a:spcPct val="100000"/>
              </a:lnSpc>
              <a:spcBef>
                <a:spcPct val="20000"/>
              </a:spcBef>
              <a:spcAft>
                <a:spcPct val="20000"/>
              </a:spcAft>
              <a:buFont typeface="Arial" pitchFamily="34" charset="0"/>
              <a:buChar char="•"/>
              <a:defRPr/>
            </a:pPr>
            <a:r>
              <a:rPr lang="en-US" b="1" kern="0" dirty="0" smtClean="0">
                <a:latin typeface="Calibri" pitchFamily="34" charset="0"/>
                <a:cs typeface="Calibri" pitchFamily="34" charset="0"/>
              </a:rPr>
              <a:t>Reset forgotten passwords and usernames online, without calling CMS.</a:t>
            </a:r>
          </a:p>
          <a:p>
            <a:pPr marL="342900" indent="-342900" algn="l">
              <a:lnSpc>
                <a:spcPct val="100000"/>
              </a:lnSpc>
              <a:spcBef>
                <a:spcPct val="20000"/>
              </a:spcBef>
              <a:spcAft>
                <a:spcPct val="20000"/>
              </a:spcAft>
              <a:buFont typeface="Arial" pitchFamily="34" charset="0"/>
              <a:buChar char="•"/>
              <a:defRPr/>
            </a:pPr>
            <a:r>
              <a:rPr lang="en-US" kern="0" dirty="0" smtClean="0">
                <a:latin typeface="Calibri" pitchFamily="34" charset="0"/>
                <a:cs typeface="Calibri" pitchFamily="34" charset="0"/>
              </a:rPr>
              <a:t>Streamlined </a:t>
            </a:r>
            <a:r>
              <a:rPr lang="en-US" kern="0" dirty="0">
                <a:latin typeface="Calibri" pitchFamily="34" charset="0"/>
                <a:cs typeface="Calibri" pitchFamily="34" charset="0"/>
              </a:rPr>
              <a:t>process for </a:t>
            </a:r>
            <a:r>
              <a:rPr lang="en-US" kern="0" dirty="0" smtClean="0">
                <a:latin typeface="Calibri" pitchFamily="34" charset="0"/>
                <a:cs typeface="Calibri" pitchFamily="34" charset="0"/>
              </a:rPr>
              <a:t>Organizations to register an Authorized Official.</a:t>
            </a:r>
            <a:endParaRPr lang="en-US" kern="0" dirty="0">
              <a:latin typeface="Calibri" pitchFamily="34" charset="0"/>
              <a:cs typeface="Calibri" pitchFamily="34" charset="0"/>
            </a:endParaRPr>
          </a:p>
          <a:p>
            <a:pPr marL="342900" indent="-342900" algn="l">
              <a:lnSpc>
                <a:spcPct val="100000"/>
              </a:lnSpc>
              <a:spcBef>
                <a:spcPct val="20000"/>
              </a:spcBef>
              <a:spcAft>
                <a:spcPct val="20000"/>
              </a:spcAft>
              <a:buFont typeface="Arial" pitchFamily="34" charset="0"/>
              <a:buChar char="•"/>
              <a:defRPr/>
            </a:pPr>
            <a:r>
              <a:rPr lang="en-US" kern="0" dirty="0" smtClean="0">
                <a:latin typeface="Calibri" pitchFamily="34" charset="0"/>
                <a:cs typeface="Calibri" pitchFamily="34" charset="0"/>
              </a:rPr>
              <a:t>Ability for Organizations and Providers to quickly approve Staff or others to work on their behalf.</a:t>
            </a:r>
          </a:p>
        </p:txBody>
      </p:sp>
      <p:sp>
        <p:nvSpPr>
          <p:cNvPr id="8" name="Oval 7"/>
          <p:cNvSpPr/>
          <p:nvPr/>
        </p:nvSpPr>
        <p:spPr bwMode="auto">
          <a:xfrm>
            <a:off x="419100" y="2591647"/>
            <a:ext cx="2568786" cy="1942253"/>
          </a:xfrm>
          <a:prstGeom prst="ellipse">
            <a:avLst/>
          </a:prstGeom>
          <a:noFill/>
          <a:ln w="76200" cap="flat" cmpd="sng" algn="ctr">
            <a:solidFill>
              <a:schemeClr val="accent6">
                <a:lumMod val="40000"/>
                <a:lumOff val="6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9" name="Group 61"/>
          <p:cNvGrpSpPr/>
          <p:nvPr/>
        </p:nvGrpSpPr>
        <p:grpSpPr>
          <a:xfrm>
            <a:off x="571500" y="2858767"/>
            <a:ext cx="2201144" cy="1294133"/>
            <a:chOff x="762000" y="4114800"/>
            <a:chExt cx="2925132" cy="1719792"/>
          </a:xfrm>
        </p:grpSpPr>
        <p:pic>
          <p:nvPicPr>
            <p:cNvPr id="13" name="Picture 33" descr="C:\Documents and Settings\gvf7\Local Settings\Temporary Internet Files\Content.IE5\4BZE1SCC\MC900434880[1].png"/>
            <p:cNvPicPr>
              <a:picLocks noChangeAspect="1" noChangeArrowheads="1"/>
            </p:cNvPicPr>
            <p:nvPr/>
          </p:nvPicPr>
          <p:blipFill>
            <a:blip r:embed="rId3" cstate="print"/>
            <a:srcRect/>
            <a:stretch>
              <a:fillRect/>
            </a:stretch>
          </p:blipFill>
          <p:spPr bwMode="auto">
            <a:xfrm flipH="1">
              <a:off x="2125134" y="4114800"/>
              <a:ext cx="1324142" cy="1322917"/>
            </a:xfrm>
            <a:prstGeom prst="rect">
              <a:avLst/>
            </a:prstGeom>
            <a:noFill/>
          </p:spPr>
        </p:pic>
        <p:pic>
          <p:nvPicPr>
            <p:cNvPr id="14" name="Picture 37" descr="C:\Documents and Settings\gvf7\Local Settings\Temporary Internet Files\Content.IE5\4BZE1SCC\MC900433937[1].png"/>
            <p:cNvPicPr>
              <a:picLocks noChangeAspect="1" noChangeArrowheads="1"/>
            </p:cNvPicPr>
            <p:nvPr/>
          </p:nvPicPr>
          <p:blipFill>
            <a:blip r:embed="rId4" cstate="print"/>
            <a:srcRect/>
            <a:stretch>
              <a:fillRect/>
            </a:stretch>
          </p:blipFill>
          <p:spPr bwMode="auto">
            <a:xfrm>
              <a:off x="1595967" y="4220633"/>
              <a:ext cx="926042" cy="926042"/>
            </a:xfrm>
            <a:prstGeom prst="rect">
              <a:avLst/>
            </a:prstGeom>
            <a:noFill/>
          </p:spPr>
        </p:pic>
        <p:pic>
          <p:nvPicPr>
            <p:cNvPr id="15" name="Picture 38" descr="C:\Documents and Settings\gvf7\Local Settings\Temporary Internet Files\Content.IE5\R0AMUDL7\MC900433936[1].png"/>
            <p:cNvPicPr>
              <a:picLocks noChangeAspect="1" noChangeArrowheads="1"/>
            </p:cNvPicPr>
            <p:nvPr/>
          </p:nvPicPr>
          <p:blipFill>
            <a:blip r:embed="rId5" cstate="print"/>
            <a:srcRect/>
            <a:stretch>
              <a:fillRect/>
            </a:stretch>
          </p:blipFill>
          <p:spPr bwMode="auto">
            <a:xfrm>
              <a:off x="1066800" y="4498201"/>
              <a:ext cx="1045349" cy="1045349"/>
            </a:xfrm>
            <a:prstGeom prst="rect">
              <a:avLst/>
            </a:prstGeom>
            <a:noFill/>
          </p:spPr>
        </p:pic>
        <p:pic>
          <p:nvPicPr>
            <p:cNvPr id="16" name="Picture 39" descr="C:\Documents and Settings\gvf7\Local Settings\Temporary Internet Files\Content.IE5\4BZE1SCC\MC900433937[1].png"/>
            <p:cNvPicPr>
              <a:picLocks noChangeAspect="1" noChangeArrowheads="1"/>
            </p:cNvPicPr>
            <p:nvPr/>
          </p:nvPicPr>
          <p:blipFill>
            <a:blip r:embed="rId4" cstate="print"/>
            <a:srcRect/>
            <a:stretch>
              <a:fillRect/>
            </a:stretch>
          </p:blipFill>
          <p:spPr bwMode="auto">
            <a:xfrm>
              <a:off x="1913467" y="4432300"/>
              <a:ext cx="960217" cy="960217"/>
            </a:xfrm>
            <a:prstGeom prst="rect">
              <a:avLst/>
            </a:prstGeom>
            <a:noFill/>
          </p:spPr>
        </p:pic>
        <p:pic>
          <p:nvPicPr>
            <p:cNvPr id="17" name="Picture 39" descr="C:\Documents and Settings\gvf7\Local Settings\Temporary Internet Files\Content.IE5\4BZE1SCC\MC900433937[1].png"/>
            <p:cNvPicPr>
              <a:picLocks noChangeAspect="1" noChangeArrowheads="1"/>
            </p:cNvPicPr>
            <p:nvPr/>
          </p:nvPicPr>
          <p:blipFill>
            <a:blip r:embed="rId4" cstate="print"/>
            <a:srcRect/>
            <a:stretch>
              <a:fillRect/>
            </a:stretch>
          </p:blipFill>
          <p:spPr bwMode="auto">
            <a:xfrm flipH="1">
              <a:off x="1966384" y="4696883"/>
              <a:ext cx="1066051" cy="1066051"/>
            </a:xfrm>
            <a:prstGeom prst="rect">
              <a:avLst/>
            </a:prstGeom>
            <a:noFill/>
          </p:spPr>
        </p:pic>
        <p:pic>
          <p:nvPicPr>
            <p:cNvPr id="18" name="Picture 29" descr="C:\Documents and Settings\gvf7\Local Settings\Temporary Internet Files\Content.IE5\R0AMUDL7\MC900433953[1].png"/>
            <p:cNvPicPr>
              <a:picLocks noChangeAspect="1" noChangeArrowheads="1"/>
            </p:cNvPicPr>
            <p:nvPr/>
          </p:nvPicPr>
          <p:blipFill>
            <a:blip r:embed="rId6" cstate="print"/>
            <a:srcRect/>
            <a:stretch>
              <a:fillRect/>
            </a:stretch>
          </p:blipFill>
          <p:spPr bwMode="auto">
            <a:xfrm>
              <a:off x="1490134" y="4802717"/>
              <a:ext cx="1032831" cy="1031875"/>
            </a:xfrm>
            <a:prstGeom prst="rect">
              <a:avLst/>
            </a:prstGeom>
            <a:noFill/>
          </p:spPr>
        </p:pic>
        <p:pic>
          <p:nvPicPr>
            <p:cNvPr id="19" name="Picture 29" descr="C:\Documents and Settings\gvf7\Local Settings\Temporary Internet Files\Content.IE5\R0AMUDL7\MC900433953[1].png"/>
            <p:cNvPicPr>
              <a:picLocks noChangeAspect="1" noChangeArrowheads="1"/>
            </p:cNvPicPr>
            <p:nvPr/>
          </p:nvPicPr>
          <p:blipFill>
            <a:blip r:embed="rId6" cstate="print"/>
            <a:srcRect/>
            <a:stretch>
              <a:fillRect/>
            </a:stretch>
          </p:blipFill>
          <p:spPr bwMode="auto">
            <a:xfrm flipH="1">
              <a:off x="2654301" y="4485217"/>
              <a:ext cx="1032831" cy="1031875"/>
            </a:xfrm>
            <a:prstGeom prst="rect">
              <a:avLst/>
            </a:prstGeom>
            <a:noFill/>
          </p:spPr>
        </p:pic>
        <p:pic>
          <p:nvPicPr>
            <p:cNvPr id="20" name="Picture 40" descr="C:\Documents and Settings\gvf7\Local Settings\Temporary Internet Files\Content.IE5\17BCE7CC\MC900433936[1].png"/>
            <p:cNvPicPr>
              <a:picLocks noChangeAspect="1" noChangeArrowheads="1"/>
            </p:cNvPicPr>
            <p:nvPr/>
          </p:nvPicPr>
          <p:blipFill>
            <a:blip r:embed="rId5" cstate="print"/>
            <a:srcRect/>
            <a:stretch>
              <a:fillRect/>
            </a:stretch>
          </p:blipFill>
          <p:spPr bwMode="auto">
            <a:xfrm flipH="1">
              <a:off x="762000" y="4762500"/>
              <a:ext cx="1028700" cy="1028700"/>
            </a:xfrm>
            <a:prstGeom prst="rect">
              <a:avLst/>
            </a:prstGeom>
            <a:noFill/>
          </p:spPr>
        </p:pic>
      </p:grpSp>
      <p:pic>
        <p:nvPicPr>
          <p:cNvPr id="11" name="Picture 2408" descr="C:\Documents and Settings\gvf7\Local Settings\Temporary Internet Files\Content.IE5\JVQVQLU1\MC900434847[1].png"/>
          <p:cNvPicPr>
            <a:picLocks noChangeAspect="1" noChangeArrowheads="1"/>
          </p:cNvPicPr>
          <p:nvPr/>
        </p:nvPicPr>
        <p:blipFill>
          <a:blip r:embed="rId7" cstate="print"/>
          <a:srcRect/>
          <a:stretch>
            <a:fillRect/>
          </a:stretch>
        </p:blipFill>
        <p:spPr bwMode="auto">
          <a:xfrm>
            <a:off x="554144" y="1819486"/>
            <a:ext cx="1190413" cy="1190414"/>
          </a:xfrm>
          <a:prstGeom prst="rect">
            <a:avLst/>
          </a:prstGeom>
          <a:noFill/>
        </p:spPr>
      </p:pic>
      <p:pic>
        <p:nvPicPr>
          <p:cNvPr id="12" name="Picture 41" descr="C:\Documents and Settings\gvf7\Local Settings\Temporary Internet Files\Content.IE5\MGMB4KMK\MC900433941[1].png"/>
          <p:cNvPicPr>
            <a:picLocks noChangeAspect="1" noChangeArrowheads="1"/>
          </p:cNvPicPr>
          <p:nvPr/>
        </p:nvPicPr>
        <p:blipFill>
          <a:blip r:embed="rId8" cstate="print"/>
          <a:srcRect/>
          <a:stretch>
            <a:fillRect/>
          </a:stretch>
        </p:blipFill>
        <p:spPr bwMode="auto">
          <a:xfrm>
            <a:off x="1556597" y="1756833"/>
            <a:ext cx="767503" cy="767504"/>
          </a:xfrm>
          <a:prstGeom prst="rect">
            <a:avLst/>
          </a:prstGeom>
          <a:noFill/>
        </p:spPr>
      </p:pic>
      <p:grpSp>
        <p:nvGrpSpPr>
          <p:cNvPr id="33" name="Group 32"/>
          <p:cNvGrpSpPr/>
          <p:nvPr/>
        </p:nvGrpSpPr>
        <p:grpSpPr>
          <a:xfrm>
            <a:off x="2343009" y="3659851"/>
            <a:ext cx="5071584" cy="2550562"/>
            <a:chOff x="2746131" y="3733801"/>
            <a:chExt cx="5229812" cy="2550562"/>
          </a:xfrm>
        </p:grpSpPr>
        <p:pic>
          <p:nvPicPr>
            <p:cNvPr id="21" name="Picture 37" descr="C:\Documents and Settings\gvf7\Local Settings\Temporary Internet Files\Content.IE5\4BZE1SCC\MC900433937[1].png"/>
            <p:cNvPicPr>
              <a:picLocks noChangeAspect="1" noChangeArrowheads="1"/>
            </p:cNvPicPr>
            <p:nvPr/>
          </p:nvPicPr>
          <p:blipFill>
            <a:blip r:embed="rId4" cstate="print"/>
            <a:srcRect/>
            <a:stretch>
              <a:fillRect/>
            </a:stretch>
          </p:blipFill>
          <p:spPr bwMode="auto">
            <a:xfrm>
              <a:off x="3581400" y="4038601"/>
              <a:ext cx="885581" cy="885581"/>
            </a:xfrm>
            <a:prstGeom prst="rect">
              <a:avLst/>
            </a:prstGeom>
            <a:noFill/>
          </p:spPr>
        </p:pic>
        <p:pic>
          <p:nvPicPr>
            <p:cNvPr id="22" name="Picture 29" descr="C:\Documents and Settings\gvf7\Local Settings\Temporary Internet Files\Content.IE5\R0AMUDL7\MC900433953[1].png"/>
            <p:cNvPicPr>
              <a:picLocks noChangeAspect="1" noChangeArrowheads="1"/>
            </p:cNvPicPr>
            <p:nvPr/>
          </p:nvPicPr>
          <p:blipFill>
            <a:blip r:embed="rId6" cstate="print"/>
            <a:srcRect/>
            <a:stretch>
              <a:fillRect/>
            </a:stretch>
          </p:blipFill>
          <p:spPr bwMode="auto">
            <a:xfrm>
              <a:off x="3886200" y="4495801"/>
              <a:ext cx="1140104" cy="1139049"/>
            </a:xfrm>
            <a:prstGeom prst="rect">
              <a:avLst/>
            </a:prstGeom>
            <a:noFill/>
          </p:spPr>
        </p:pic>
        <p:pic>
          <p:nvPicPr>
            <p:cNvPr id="23" name="Picture 33" descr="C:\Documents and Settings\gvf7\Local Settings\Temporary Internet Files\Content.IE5\4BZE1SCC\MC900434880[1].png"/>
            <p:cNvPicPr>
              <a:picLocks noChangeAspect="1" noChangeArrowheads="1"/>
            </p:cNvPicPr>
            <p:nvPr/>
          </p:nvPicPr>
          <p:blipFill>
            <a:blip r:embed="rId3" cstate="print"/>
            <a:srcRect/>
            <a:stretch>
              <a:fillRect/>
            </a:stretch>
          </p:blipFill>
          <p:spPr bwMode="auto">
            <a:xfrm flipH="1">
              <a:off x="2746131" y="4267201"/>
              <a:ext cx="1316939" cy="1315720"/>
            </a:xfrm>
            <a:prstGeom prst="rect">
              <a:avLst/>
            </a:prstGeom>
            <a:noFill/>
          </p:spPr>
        </p:pic>
        <p:pic>
          <p:nvPicPr>
            <p:cNvPr id="24" name="Picture 34" descr="C:\Documents and Settings\gvf7\Local Settings\Temporary Internet Files\Content.IE5\MGMB4KMK\MC900432626[1].png"/>
            <p:cNvPicPr>
              <a:picLocks noChangeAspect="1" noChangeArrowheads="1"/>
            </p:cNvPicPr>
            <p:nvPr/>
          </p:nvPicPr>
          <p:blipFill>
            <a:blip r:embed="rId9" cstate="print"/>
            <a:srcRect/>
            <a:stretch>
              <a:fillRect/>
            </a:stretch>
          </p:blipFill>
          <p:spPr bwMode="auto">
            <a:xfrm>
              <a:off x="5530036" y="3733801"/>
              <a:ext cx="1002453" cy="1002453"/>
            </a:xfrm>
            <a:prstGeom prst="rect">
              <a:avLst/>
            </a:prstGeom>
            <a:noFill/>
          </p:spPr>
        </p:pic>
        <p:pic>
          <p:nvPicPr>
            <p:cNvPr id="25" name="Picture 31" descr="C:\Documents and Settings\gvf7\Local Settings\Temporary Internet Files\Content.IE5\MGMB4KMK\MC900434888[1].png"/>
            <p:cNvPicPr>
              <a:picLocks noChangeAspect="1" noChangeArrowheads="1"/>
            </p:cNvPicPr>
            <p:nvPr/>
          </p:nvPicPr>
          <p:blipFill>
            <a:blip r:embed="rId10" cstate="print"/>
            <a:srcRect/>
            <a:stretch>
              <a:fillRect/>
            </a:stretch>
          </p:blipFill>
          <p:spPr bwMode="auto">
            <a:xfrm>
              <a:off x="5485205" y="5174828"/>
              <a:ext cx="991795" cy="991795"/>
            </a:xfrm>
            <a:prstGeom prst="rect">
              <a:avLst/>
            </a:prstGeom>
            <a:noFill/>
          </p:spPr>
        </p:pic>
        <p:sp>
          <p:nvSpPr>
            <p:cNvPr id="26" name="Down Arrow 25"/>
            <p:cNvSpPr/>
            <p:nvPr/>
          </p:nvSpPr>
          <p:spPr bwMode="auto">
            <a:xfrm rot="17485885">
              <a:off x="5177975" y="5080786"/>
              <a:ext cx="361503" cy="729827"/>
            </a:xfrm>
            <a:prstGeom prst="downArrow">
              <a:avLst/>
            </a:prstGeom>
            <a:solidFill>
              <a:schemeClr val="accent6">
                <a:lumMod val="75000"/>
                <a:alpha val="39999"/>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7" name="Down Arrow 26"/>
            <p:cNvSpPr/>
            <p:nvPr/>
          </p:nvSpPr>
          <p:spPr bwMode="auto">
            <a:xfrm rot="14411558">
              <a:off x="5074369" y="4143167"/>
              <a:ext cx="347464" cy="701483"/>
            </a:xfrm>
            <a:prstGeom prst="downArrow">
              <a:avLst/>
            </a:prstGeom>
            <a:solidFill>
              <a:schemeClr val="accent6">
                <a:lumMod val="75000"/>
                <a:alpha val="39999"/>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8" name="TextBox 27"/>
            <p:cNvSpPr txBox="1"/>
            <p:nvPr/>
          </p:nvSpPr>
          <p:spPr>
            <a:xfrm>
              <a:off x="6105137" y="6007364"/>
              <a:ext cx="1870806" cy="276999"/>
            </a:xfrm>
            <a:prstGeom prst="rect">
              <a:avLst/>
            </a:prstGeom>
            <a:noFill/>
          </p:spPr>
          <p:txBody>
            <a:bodyPr wrap="square" rtlCol="0">
              <a:spAutoFit/>
            </a:bodyPr>
            <a:lstStyle/>
            <a:p>
              <a:r>
                <a:rPr lang="en-US" sz="1200" b="1" dirty="0" smtClean="0"/>
                <a:t>Authorized Surrogate</a:t>
              </a:r>
              <a:endParaRPr lang="en-US" sz="1200" b="1" dirty="0"/>
            </a:p>
          </p:txBody>
        </p:sp>
        <p:sp>
          <p:nvSpPr>
            <p:cNvPr id="29" name="TextBox 28"/>
            <p:cNvSpPr txBox="1"/>
            <p:nvPr/>
          </p:nvSpPr>
          <p:spPr>
            <a:xfrm>
              <a:off x="5527235" y="4736254"/>
              <a:ext cx="954514" cy="212571"/>
            </a:xfrm>
            <a:prstGeom prst="rect">
              <a:avLst/>
            </a:prstGeom>
            <a:noFill/>
          </p:spPr>
          <p:txBody>
            <a:bodyPr wrap="none" rtlCol="0">
              <a:spAutoFit/>
            </a:bodyPr>
            <a:lstStyle/>
            <a:p>
              <a:r>
                <a:rPr lang="en-US" sz="1200" b="1" dirty="0" smtClean="0"/>
                <a:t>Support Staff</a:t>
              </a:r>
              <a:endParaRPr lang="en-US" sz="1200" b="1" dirty="0"/>
            </a:p>
          </p:txBody>
        </p:sp>
      </p:grpSp>
      <p:sp>
        <p:nvSpPr>
          <p:cNvPr id="34" name="5-Point Star 33"/>
          <p:cNvSpPr/>
          <p:nvPr/>
        </p:nvSpPr>
        <p:spPr bwMode="auto">
          <a:xfrm>
            <a:off x="3340608" y="1685544"/>
            <a:ext cx="381000" cy="381000"/>
          </a:xfrm>
          <a:prstGeom prst="star5">
            <a:avLst/>
          </a:prstGeom>
          <a:solidFill>
            <a:srgbClr val="FFC000"/>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Slide Number Placeholder 30"/>
          <p:cNvSpPr>
            <a:spLocks noGrp="1"/>
          </p:cNvSpPr>
          <p:nvPr>
            <p:ph type="sldNum" sz="quarter" idx="11"/>
          </p:nvPr>
        </p:nvSpPr>
        <p:spPr/>
        <p:txBody>
          <a:bodyPr/>
          <a:lstStyle/>
          <a:p>
            <a:fld id="{3FC4C68C-72F3-4408-B18C-F226160C8EC7}"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Additional Changes</a:t>
            </a:r>
            <a:endParaRPr lang="en-US" dirty="0"/>
          </a:p>
        </p:txBody>
      </p:sp>
      <p:graphicFrame>
        <p:nvGraphicFramePr>
          <p:cNvPr id="8" name="Content Placeholder 7"/>
          <p:cNvGraphicFramePr>
            <a:graphicFrameLocks noGrp="1"/>
          </p:cNvGraphicFramePr>
          <p:nvPr>
            <p:ph idx="1"/>
          </p:nvPr>
        </p:nvGraphicFramePr>
        <p:xfrm>
          <a:off x="627063" y="1717993"/>
          <a:ext cx="7955280" cy="3840480"/>
        </p:xfrm>
        <a:graphic>
          <a:graphicData uri="http://schemas.openxmlformats.org/drawingml/2006/table">
            <a:tbl>
              <a:tblPr>
                <a:tableStyleId>{5C22544A-7EE6-4342-B048-85BDC9FD1C3A}</a:tableStyleId>
              </a:tblPr>
              <a:tblGrid>
                <a:gridCol w="1233685"/>
                <a:gridCol w="2743955"/>
                <a:gridCol w="1628761"/>
                <a:gridCol w="2348879"/>
              </a:tblGrid>
              <a:tr h="1097280">
                <a:tc>
                  <a:txBody>
                    <a:bodyPr/>
                    <a:lstStyle/>
                    <a:p>
                      <a:endParaRPr lang="en-US" sz="1800" dirty="0">
                        <a:latin typeface="+mn-lt"/>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latin typeface="+mn-lt"/>
                          <a:cs typeface="Calibri" pitchFamily="34" charset="0"/>
                        </a:rPr>
                        <a:t>Ability to select  previously used address information when completing an application.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FF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cs typeface="Calibri" pitchFamily="34" charset="0"/>
                        </a:rPr>
                        <a:t>Reducing the number of screens and steps for frequent changes and Revalidation. </a:t>
                      </a:r>
                      <a:endParaRPr lang="en-US" sz="1800" dirty="0" smtClean="0">
                        <a:latin typeface="+mn-lt"/>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7280">
                <a:tc>
                  <a:txBody>
                    <a:bodyPr/>
                    <a:lstStyle/>
                    <a:p>
                      <a:endParaRPr lang="en-US"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cs typeface="Calibri" pitchFamily="34" charset="0"/>
                        </a:rPr>
                        <a:t>Ability to quickly update and resubmit  any application returned for corrections.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FF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View DME License Information, and ADI accreditation.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mn-lt"/>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97280">
                <a:tc>
                  <a:txBody>
                    <a:bodyPr/>
                    <a:lstStyle/>
                    <a:p>
                      <a:endParaRPr lang="en-US" sz="1800" dirty="0">
                        <a:latin typeface="+mn-lt"/>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smtClean="0">
                          <a:latin typeface="+mn-lt"/>
                          <a:cs typeface="Calibri" pitchFamily="34" charset="0"/>
                        </a:rPr>
                        <a:t>Ability to electronically submit EFT updates via PECOS as part of any application submission. </a:t>
                      </a:r>
                      <a:endParaRPr lang="en-US" sz="1800"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solidFill>
                          <a:srgbClr val="FF0000"/>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Ability</a:t>
                      </a:r>
                      <a:r>
                        <a:rPr lang="en-US" sz="1800" baseline="0" dirty="0" smtClean="0">
                          <a:solidFill>
                            <a:schemeClr val="tx1"/>
                          </a:solidFill>
                          <a:latin typeface="+mn-lt"/>
                        </a:rPr>
                        <a:t> to convert an 855O registration  to an 855I enrollment record.</a:t>
                      </a:r>
                      <a:endParaRPr lang="en-US" sz="1800" dirty="0" smtClean="0">
                        <a:solidFill>
                          <a:schemeClr val="tx1"/>
                        </a:solidFill>
                        <a:latin typeface="+mn-lt"/>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 name="Picture 7" descr="C:\Documents and Settings\gvf7\Local Settings\Temporary Internet Files\Content.IE5\17BCE7CC\MC900432644[1].png"/>
          <p:cNvPicPr>
            <a:picLocks noChangeAspect="1" noChangeArrowheads="1"/>
          </p:cNvPicPr>
          <p:nvPr/>
        </p:nvPicPr>
        <p:blipFill>
          <a:blip r:embed="rId3" cstate="print"/>
          <a:srcRect/>
          <a:stretch>
            <a:fillRect/>
          </a:stretch>
        </p:blipFill>
        <p:spPr bwMode="auto">
          <a:xfrm>
            <a:off x="780288" y="1883664"/>
            <a:ext cx="990600" cy="990600"/>
          </a:xfrm>
          <a:prstGeom prst="rect">
            <a:avLst/>
          </a:prstGeom>
          <a:noFill/>
        </p:spPr>
      </p:pic>
      <p:grpSp>
        <p:nvGrpSpPr>
          <p:cNvPr id="10" name="Group 9"/>
          <p:cNvGrpSpPr/>
          <p:nvPr/>
        </p:nvGrpSpPr>
        <p:grpSpPr>
          <a:xfrm>
            <a:off x="4913298" y="3247865"/>
            <a:ext cx="982088" cy="863613"/>
            <a:chOff x="656181" y="2971800"/>
            <a:chExt cx="1972133" cy="1972133"/>
          </a:xfrm>
        </p:grpSpPr>
        <p:pic>
          <p:nvPicPr>
            <p:cNvPr id="11" name="Picture 15" descr="C:\Documents and Settings\gvf7\Local Settings\Temporary Internet Files\Content.IE5\0UGP149J\MC900432599[1].png"/>
            <p:cNvPicPr>
              <a:picLocks noChangeAspect="1" noChangeArrowheads="1"/>
            </p:cNvPicPr>
            <p:nvPr/>
          </p:nvPicPr>
          <p:blipFill>
            <a:blip r:embed="rId4" cstate="print"/>
            <a:srcRect/>
            <a:stretch>
              <a:fillRect/>
            </a:stretch>
          </p:blipFill>
          <p:spPr bwMode="auto">
            <a:xfrm>
              <a:off x="656181" y="2971800"/>
              <a:ext cx="1972133" cy="1972133"/>
            </a:xfrm>
            <a:prstGeom prst="rect">
              <a:avLst/>
            </a:prstGeom>
            <a:noFill/>
          </p:spPr>
        </p:pic>
        <p:sp>
          <p:nvSpPr>
            <p:cNvPr id="12" name="TextBox 11"/>
            <p:cNvSpPr txBox="1"/>
            <p:nvPr/>
          </p:nvSpPr>
          <p:spPr>
            <a:xfrm>
              <a:off x="1143001" y="3200400"/>
              <a:ext cx="956431" cy="562266"/>
            </a:xfrm>
            <a:prstGeom prst="rect">
              <a:avLst/>
            </a:prstGeom>
            <a:noFill/>
          </p:spPr>
          <p:txBody>
            <a:bodyPr wrap="square" rtlCol="0">
              <a:spAutoFit/>
            </a:bodyPr>
            <a:lstStyle/>
            <a:p>
              <a:r>
                <a:rPr lang="en-US" sz="1000" b="1" dirty="0" smtClean="0"/>
                <a:t>DME</a:t>
              </a:r>
              <a:endParaRPr lang="en-US" sz="1000" b="1" dirty="0"/>
            </a:p>
          </p:txBody>
        </p:sp>
      </p:grpSp>
      <p:pic>
        <p:nvPicPr>
          <p:cNvPr id="13" name="Picture 4" descr="C:\Documents and Settings\gvf7\Local Settings\Temporary Internet Files\Content.IE5\17BCE7CC\MC900442134[1].png"/>
          <p:cNvPicPr>
            <a:picLocks noChangeAspect="1" noChangeArrowheads="1"/>
          </p:cNvPicPr>
          <p:nvPr/>
        </p:nvPicPr>
        <p:blipFill>
          <a:blip r:embed="rId5" cstate="print"/>
          <a:srcRect/>
          <a:stretch>
            <a:fillRect/>
          </a:stretch>
        </p:blipFill>
        <p:spPr bwMode="auto">
          <a:xfrm>
            <a:off x="854548" y="3271773"/>
            <a:ext cx="896112" cy="890058"/>
          </a:xfrm>
          <a:prstGeom prst="rect">
            <a:avLst/>
          </a:prstGeom>
          <a:noFill/>
        </p:spPr>
      </p:pic>
      <p:grpSp>
        <p:nvGrpSpPr>
          <p:cNvPr id="14" name="Group 13"/>
          <p:cNvGrpSpPr/>
          <p:nvPr/>
        </p:nvGrpSpPr>
        <p:grpSpPr>
          <a:xfrm>
            <a:off x="4906173" y="1798873"/>
            <a:ext cx="1013322" cy="1027813"/>
            <a:chOff x="1083989" y="1600200"/>
            <a:chExt cx="1202011" cy="1219200"/>
          </a:xfrm>
        </p:grpSpPr>
        <p:pic>
          <p:nvPicPr>
            <p:cNvPr id="15" name="Picture 3" descr="C:\Documents and Settings\gvf7\Local Settings\Temporary Internet Files\Content.IE5\4BZE1SCC\MC910216379[1].png"/>
            <p:cNvPicPr>
              <a:picLocks noChangeAspect="1" noChangeArrowheads="1"/>
            </p:cNvPicPr>
            <p:nvPr/>
          </p:nvPicPr>
          <p:blipFill>
            <a:blip r:embed="rId6" cstate="print"/>
            <a:srcRect/>
            <a:stretch>
              <a:fillRect/>
            </a:stretch>
          </p:blipFill>
          <p:spPr bwMode="auto">
            <a:xfrm>
              <a:off x="1083989" y="1905000"/>
              <a:ext cx="1049612" cy="914400"/>
            </a:xfrm>
            <a:prstGeom prst="rect">
              <a:avLst/>
            </a:prstGeom>
            <a:noFill/>
          </p:spPr>
        </p:pic>
        <p:pic>
          <p:nvPicPr>
            <p:cNvPr id="16" name="Picture 2" descr="C:\Documents and Settings\gvf7\Local Settings\Temporary Internet Files\Content.IE5\R0AMUDL7\MC900441729[1].png"/>
            <p:cNvPicPr>
              <a:picLocks noChangeAspect="1" noChangeArrowheads="1"/>
            </p:cNvPicPr>
            <p:nvPr/>
          </p:nvPicPr>
          <p:blipFill>
            <a:blip r:embed="rId7" cstate="print"/>
            <a:srcRect/>
            <a:stretch>
              <a:fillRect/>
            </a:stretch>
          </p:blipFill>
          <p:spPr bwMode="auto">
            <a:xfrm>
              <a:off x="1142999" y="1600200"/>
              <a:ext cx="1143001" cy="1143000"/>
            </a:xfrm>
            <a:prstGeom prst="rect">
              <a:avLst/>
            </a:prstGeom>
            <a:noFill/>
          </p:spPr>
        </p:pic>
      </p:grpSp>
      <p:sp>
        <p:nvSpPr>
          <p:cNvPr id="18" name="5-Point Star 17"/>
          <p:cNvSpPr/>
          <p:nvPr/>
        </p:nvSpPr>
        <p:spPr bwMode="auto">
          <a:xfrm>
            <a:off x="1443445" y="1653903"/>
            <a:ext cx="381000" cy="381000"/>
          </a:xfrm>
          <a:prstGeom prst="star5">
            <a:avLst/>
          </a:prstGeom>
          <a:solidFill>
            <a:srgbClr val="FFC000"/>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5-Point Star 18"/>
          <p:cNvSpPr/>
          <p:nvPr/>
        </p:nvSpPr>
        <p:spPr bwMode="auto">
          <a:xfrm>
            <a:off x="5774776" y="3091872"/>
            <a:ext cx="381000" cy="381000"/>
          </a:xfrm>
          <a:prstGeom prst="star5">
            <a:avLst/>
          </a:prstGeom>
          <a:solidFill>
            <a:srgbClr val="FFC000"/>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0" name="Group 19"/>
          <p:cNvGrpSpPr/>
          <p:nvPr/>
        </p:nvGrpSpPr>
        <p:grpSpPr>
          <a:xfrm>
            <a:off x="515388" y="4587041"/>
            <a:ext cx="1217815" cy="1217815"/>
            <a:chOff x="6477000" y="2743200"/>
            <a:chExt cx="1752600" cy="1752600"/>
          </a:xfrm>
        </p:grpSpPr>
        <p:pic>
          <p:nvPicPr>
            <p:cNvPr id="22" name="Picture 9" descr="C:\Documents and Settings\gvf7\Local Settings\Temporary Internet Files\Content.IE5\4BZE1SCC\MC900030064[1].wmf"/>
            <p:cNvPicPr>
              <a:picLocks noChangeAspect="1" noChangeArrowheads="1"/>
            </p:cNvPicPr>
            <p:nvPr/>
          </p:nvPicPr>
          <p:blipFill>
            <a:blip r:embed="rId8" cstate="print"/>
            <a:srcRect/>
            <a:stretch>
              <a:fillRect/>
            </a:stretch>
          </p:blipFill>
          <p:spPr bwMode="auto">
            <a:xfrm>
              <a:off x="7086600" y="2743200"/>
              <a:ext cx="1143000" cy="1117642"/>
            </a:xfrm>
            <a:prstGeom prst="rect">
              <a:avLst/>
            </a:prstGeom>
            <a:noFill/>
          </p:spPr>
        </p:pic>
        <p:pic>
          <p:nvPicPr>
            <p:cNvPr id="23" name="Picture 10" descr="C:\Documents and Settings\gvf7\Local Settings\Temporary Internet Files\Content.IE5\R0AMUDL7\MC900441459[1].png"/>
            <p:cNvPicPr>
              <a:picLocks noChangeAspect="1" noChangeArrowheads="1"/>
            </p:cNvPicPr>
            <p:nvPr/>
          </p:nvPicPr>
          <p:blipFill>
            <a:blip r:embed="rId9" cstate="print"/>
            <a:srcRect/>
            <a:stretch>
              <a:fillRect/>
            </a:stretch>
          </p:blipFill>
          <p:spPr bwMode="auto">
            <a:xfrm>
              <a:off x="6477000" y="3200400"/>
              <a:ext cx="1295400" cy="1295400"/>
            </a:xfrm>
            <a:prstGeom prst="rect">
              <a:avLst/>
            </a:prstGeom>
            <a:noFill/>
            <a:effectLst/>
          </p:spPr>
        </p:pic>
      </p:grpSp>
      <p:grpSp>
        <p:nvGrpSpPr>
          <p:cNvPr id="27" name="Group 26"/>
          <p:cNvGrpSpPr/>
          <p:nvPr/>
        </p:nvGrpSpPr>
        <p:grpSpPr>
          <a:xfrm>
            <a:off x="5096672" y="4533900"/>
            <a:ext cx="783070" cy="833350"/>
            <a:chOff x="4349912" y="4519481"/>
            <a:chExt cx="946984" cy="1007789"/>
          </a:xfrm>
        </p:grpSpPr>
        <p:pic>
          <p:nvPicPr>
            <p:cNvPr id="26" name="Picture 3" descr="C:\Documents and Settings\gvf7\Local Settings\Temporary Internet Files\Content.IE5\4BZE1SCC\MC910216379[1].png"/>
            <p:cNvPicPr>
              <a:picLocks noChangeAspect="1" noChangeArrowheads="1"/>
            </p:cNvPicPr>
            <p:nvPr/>
          </p:nvPicPr>
          <p:blipFill>
            <a:blip r:embed="rId6" cstate="print"/>
            <a:srcRect/>
            <a:stretch>
              <a:fillRect/>
            </a:stretch>
          </p:blipFill>
          <p:spPr bwMode="auto">
            <a:xfrm>
              <a:off x="4349912" y="4738066"/>
              <a:ext cx="884846" cy="770860"/>
            </a:xfrm>
            <a:prstGeom prst="rect">
              <a:avLst/>
            </a:prstGeom>
            <a:noFill/>
          </p:spPr>
        </p:pic>
        <p:pic>
          <p:nvPicPr>
            <p:cNvPr id="24" name="Picture 6" descr="C:\Documents and Settings\gvf7\Local Settings\Temporary Internet Files\Content.IE5\14DKB0RM\MC900150663[1].wmf"/>
            <p:cNvPicPr>
              <a:picLocks noChangeAspect="1" noChangeArrowheads="1"/>
            </p:cNvPicPr>
            <p:nvPr/>
          </p:nvPicPr>
          <p:blipFill>
            <a:blip r:embed="rId10" cstate="print"/>
            <a:srcRect/>
            <a:stretch>
              <a:fillRect/>
            </a:stretch>
          </p:blipFill>
          <p:spPr bwMode="auto">
            <a:xfrm>
              <a:off x="4396740" y="4519481"/>
              <a:ext cx="900156" cy="1007789"/>
            </a:xfrm>
            <a:prstGeom prst="rect">
              <a:avLst/>
            </a:prstGeom>
            <a:noFill/>
          </p:spPr>
        </p:pic>
      </p:grpSp>
      <p:sp>
        <p:nvSpPr>
          <p:cNvPr id="21" name="Slide Number Placeholder 20"/>
          <p:cNvSpPr>
            <a:spLocks noGrp="1"/>
          </p:cNvSpPr>
          <p:nvPr>
            <p:ph type="sldNum" sz="quarter" idx="4"/>
          </p:nvPr>
        </p:nvSpPr>
        <p:spPr/>
        <p:txBody>
          <a:bodyPr/>
          <a:lstStyle/>
          <a:p>
            <a:fld id="{ED597E4D-E86A-4121-BC69-4246F87E1E8C}" type="slidenum">
              <a:rPr lang="en-US" smtClean="0">
                <a:solidFill>
                  <a:prstClr val="black"/>
                </a:solidFill>
              </a:rPr>
              <a:pPr/>
              <a:t>25</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Accuracy &amp; Integrity (Revalidation)</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Revalidation: What is it?</a:t>
            </a:r>
            <a:endParaRPr lang="en-US" dirty="0"/>
          </a:p>
        </p:txBody>
      </p:sp>
      <p:sp>
        <p:nvSpPr>
          <p:cNvPr id="5" name="Content Placeholder 4"/>
          <p:cNvSpPr>
            <a:spLocks noGrp="1"/>
          </p:cNvSpPr>
          <p:nvPr>
            <p:ph idx="1"/>
          </p:nvPr>
        </p:nvSpPr>
        <p:spPr>
          <a:xfrm>
            <a:off x="627797" y="1721312"/>
            <a:ext cx="7983940" cy="4213975"/>
          </a:xfrm>
        </p:spPr>
        <p:txBody>
          <a:bodyPr>
            <a:normAutofit/>
          </a:bodyPr>
          <a:lstStyle/>
          <a:p>
            <a:pPr marL="0" lvl="1" indent="0">
              <a:spcBef>
                <a:spcPts val="0"/>
              </a:spcBef>
              <a:spcAft>
                <a:spcPts val="2400"/>
              </a:spcAft>
              <a:buNone/>
            </a:pPr>
            <a:r>
              <a:rPr lang="en-US" sz="2400" b="1" dirty="0" smtClean="0">
                <a:latin typeface="+mn-lt"/>
              </a:rPr>
              <a:t>What is the Revalidation Project … and how will it affect me?</a:t>
            </a:r>
            <a:endParaRPr lang="en-US" sz="2400" dirty="0" smtClean="0">
              <a:latin typeface="+mn-lt"/>
            </a:endParaRPr>
          </a:p>
          <a:p>
            <a:pPr marL="457200" lvl="1" indent="-457200">
              <a:spcBef>
                <a:spcPts val="0"/>
              </a:spcBef>
              <a:spcAft>
                <a:spcPts val="2400"/>
              </a:spcAft>
              <a:buFont typeface="Wingdings" pitchFamily="2" charset="2"/>
              <a:buChar char="q"/>
            </a:pPr>
            <a:r>
              <a:rPr lang="en-US" dirty="0" smtClean="0">
                <a:latin typeface="+mn-lt"/>
              </a:rPr>
              <a:t>The revalidation project is an effort by CMS, mandated by Section 6401 (a) of the Affordable Care Act, to verify all information on file for existing Medicare Providers, and to ensure they meet all standards associated with the new screening criteria.</a:t>
            </a:r>
          </a:p>
          <a:p>
            <a:pPr marL="457200" lvl="1" indent="-457200">
              <a:spcBef>
                <a:spcPts val="0"/>
              </a:spcBef>
              <a:spcAft>
                <a:spcPts val="2400"/>
              </a:spcAft>
              <a:buFont typeface="Wingdings" pitchFamily="2" charset="2"/>
              <a:buChar char="q"/>
            </a:pPr>
            <a:r>
              <a:rPr lang="en-US" kern="0" dirty="0" smtClean="0">
                <a:latin typeface="+mn-lt"/>
              </a:rPr>
              <a:t>Approximately 1.5 Million Providers &amp; Suppliers must be revalidated by </a:t>
            </a:r>
            <a:r>
              <a:rPr lang="en-US" b="1" kern="0" dirty="0" smtClean="0">
                <a:solidFill>
                  <a:schemeClr val="tx2"/>
                </a:solidFill>
                <a:latin typeface="+mn-lt"/>
              </a:rPr>
              <a:t>March 25, 2015.</a:t>
            </a:r>
            <a:endParaRPr lang="en-US" dirty="0" smtClean="0">
              <a:latin typeface="+mn-lt"/>
            </a:endParaRPr>
          </a:p>
          <a:p>
            <a:pPr marL="457200" lvl="1" indent="-457200">
              <a:spcBef>
                <a:spcPts val="0"/>
              </a:spcBef>
              <a:spcAft>
                <a:spcPts val="2400"/>
              </a:spcAft>
              <a:buFont typeface="Wingdings" pitchFamily="2" charset="2"/>
              <a:buChar char="q"/>
            </a:pPr>
            <a:r>
              <a:rPr lang="en-US" dirty="0" smtClean="0">
                <a:latin typeface="+mn-lt"/>
              </a:rPr>
              <a:t>Sometime in the next 24 months you will receive a request to revalidate the information on your Medicare enrollment(s). </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27</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Revalidation: Overview</a:t>
            </a:r>
            <a:endParaRPr lang="en-US" dirty="0"/>
          </a:p>
        </p:txBody>
      </p:sp>
      <p:sp>
        <p:nvSpPr>
          <p:cNvPr id="12" name="Content Placeholder 11"/>
          <p:cNvSpPr>
            <a:spLocks noGrp="1"/>
          </p:cNvSpPr>
          <p:nvPr>
            <p:ph idx="1"/>
          </p:nvPr>
        </p:nvSpPr>
        <p:spPr>
          <a:xfrm>
            <a:off x="397565" y="1992312"/>
            <a:ext cx="8328992" cy="3971166"/>
          </a:xfrm>
        </p:spPr>
        <p:txBody>
          <a:bodyPr>
            <a:normAutofit/>
          </a:bodyPr>
          <a:lstStyle/>
          <a:p>
            <a:pPr lvl="1" indent="-387350">
              <a:spcBef>
                <a:spcPts val="0"/>
              </a:spcBef>
              <a:spcAft>
                <a:spcPts val="1800"/>
              </a:spcAft>
              <a:buClr>
                <a:schemeClr val="accent1">
                  <a:lumMod val="50000"/>
                </a:schemeClr>
              </a:buClr>
              <a:buSzPct val="100000"/>
              <a:buFont typeface="Wingdings" pitchFamily="2" charset="2"/>
              <a:buChar char="q"/>
            </a:pPr>
            <a:r>
              <a:rPr lang="en-US" sz="2400" dirty="0" smtClean="0">
                <a:latin typeface="+mn-lt"/>
              </a:rPr>
              <a:t>All providers/suppliers enrolled with Medicare prior to March 25, 2011, must revalidate their enrollment information.</a:t>
            </a:r>
          </a:p>
          <a:p>
            <a:pPr lvl="1" indent="-387350">
              <a:spcBef>
                <a:spcPts val="0"/>
              </a:spcBef>
              <a:spcAft>
                <a:spcPts val="1800"/>
              </a:spcAft>
              <a:buClr>
                <a:schemeClr val="accent1">
                  <a:lumMod val="50000"/>
                </a:schemeClr>
              </a:buClr>
              <a:buSzPct val="100000"/>
              <a:buFont typeface="Wingdings" pitchFamily="2" charset="2"/>
              <a:buChar char="q"/>
            </a:pPr>
            <a:r>
              <a:rPr lang="en-US" sz="2400" dirty="0" smtClean="0">
                <a:latin typeface="+mn-lt"/>
              </a:rPr>
              <a:t>Providers/suppliers must submit the revalidation application only after being asked by their MAC to do so. </a:t>
            </a:r>
          </a:p>
          <a:p>
            <a:pPr lvl="1" indent="-387350">
              <a:spcBef>
                <a:spcPts val="0"/>
              </a:spcBef>
              <a:spcAft>
                <a:spcPts val="1800"/>
              </a:spcAft>
              <a:buClr>
                <a:schemeClr val="accent1">
                  <a:lumMod val="50000"/>
                </a:schemeClr>
              </a:buClr>
              <a:buSzPct val="100000"/>
              <a:buFont typeface="Wingdings" pitchFamily="2" charset="2"/>
              <a:buChar char="q"/>
            </a:pPr>
            <a:r>
              <a:rPr lang="en-US" sz="2400" dirty="0" smtClean="0">
                <a:latin typeface="+mn-lt"/>
              </a:rPr>
              <a:t>Moving forward, all DMEPOS Suppliers must be revalidated every 3 years, and all other providers/suppliers must be revalidated every 5 years. </a:t>
            </a:r>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28</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Revalidation: MAC Customer Service</a:t>
            </a:r>
            <a:endParaRPr lang="en-US" dirty="0"/>
          </a:p>
        </p:txBody>
      </p:sp>
      <p:sp>
        <p:nvSpPr>
          <p:cNvPr id="4" name="Content Placeholder 3"/>
          <p:cNvSpPr>
            <a:spLocks noGrp="1"/>
          </p:cNvSpPr>
          <p:nvPr>
            <p:ph idx="1"/>
          </p:nvPr>
        </p:nvSpPr>
        <p:spPr/>
        <p:txBody>
          <a:bodyPr>
            <a:normAutofit fontScale="92500"/>
          </a:bodyPr>
          <a:lstStyle/>
          <a:p>
            <a:pPr marL="457200" lvl="0" indent="-457200">
              <a:spcBef>
                <a:spcPts val="0"/>
              </a:spcBef>
              <a:spcAft>
                <a:spcPts val="1800"/>
              </a:spcAft>
              <a:buFont typeface="Wingdings" pitchFamily="2" charset="2"/>
              <a:buChar char="q"/>
              <a:defRPr/>
            </a:pPr>
            <a:r>
              <a:rPr lang="en-US" kern="0" dirty="0" smtClean="0">
                <a:latin typeface="+mn-lt"/>
              </a:rPr>
              <a:t>MACs will conduct multiple outreach attempts before administrative action is taken.</a:t>
            </a:r>
          </a:p>
          <a:p>
            <a:pPr marL="457200" lvl="0" indent="-457200">
              <a:spcBef>
                <a:spcPts val="0"/>
              </a:spcBef>
              <a:spcAft>
                <a:spcPts val="1800"/>
              </a:spcAft>
              <a:buFont typeface="Wingdings" pitchFamily="2" charset="2"/>
              <a:buChar char="q"/>
              <a:defRPr/>
            </a:pPr>
            <a:r>
              <a:rPr lang="en-US" kern="0" dirty="0" smtClean="0">
                <a:latin typeface="+mn-lt"/>
              </a:rPr>
              <a:t>Extensions may be granted by the MAC.</a:t>
            </a:r>
          </a:p>
          <a:p>
            <a:pPr marL="457200" lvl="0" indent="-457200">
              <a:spcBef>
                <a:spcPts val="0"/>
              </a:spcBef>
              <a:spcAft>
                <a:spcPts val="1800"/>
              </a:spcAft>
              <a:buFont typeface="Wingdings" pitchFamily="2" charset="2"/>
              <a:buChar char="q"/>
              <a:defRPr/>
            </a:pPr>
            <a:r>
              <a:rPr lang="en-US" kern="0" dirty="0" smtClean="0">
                <a:latin typeface="+mn-lt"/>
              </a:rPr>
              <a:t>MACs will deactivate instead of revoke if you don’t respond.</a:t>
            </a:r>
          </a:p>
          <a:p>
            <a:pPr marL="457200" lvl="0" indent="-457200">
              <a:spcBef>
                <a:spcPts val="0"/>
              </a:spcBef>
              <a:spcAft>
                <a:spcPts val="1800"/>
              </a:spcAft>
              <a:buFont typeface="Wingdings" pitchFamily="2" charset="2"/>
              <a:buChar char="q"/>
              <a:defRPr/>
            </a:pPr>
            <a:r>
              <a:rPr lang="en-US" kern="0" dirty="0" smtClean="0">
                <a:latin typeface="+mn-lt"/>
              </a:rPr>
              <a:t>MACs will accept Fax/Email submission of supporting documents.</a:t>
            </a:r>
          </a:p>
          <a:p>
            <a:pPr marL="457200" lvl="0" indent="-457200">
              <a:spcBef>
                <a:spcPts val="0"/>
              </a:spcBef>
              <a:spcAft>
                <a:spcPts val="1800"/>
              </a:spcAft>
              <a:buFont typeface="Wingdings" pitchFamily="2" charset="2"/>
              <a:buChar char="q"/>
              <a:defRPr/>
            </a:pPr>
            <a:r>
              <a:rPr lang="en-US" kern="0" dirty="0" smtClean="0">
                <a:latin typeface="+mn-lt"/>
              </a:rPr>
              <a:t>Remove requirement to re-submit documents already on file.</a:t>
            </a:r>
          </a:p>
        </p:txBody>
      </p:sp>
      <p:sp>
        <p:nvSpPr>
          <p:cNvPr id="5" name="Slide Number Placeholder 4"/>
          <p:cNvSpPr>
            <a:spLocks noGrp="1"/>
          </p:cNvSpPr>
          <p:nvPr>
            <p:ph type="sldNum" sz="quarter" idx="4"/>
          </p:nvPr>
        </p:nvSpPr>
        <p:spPr/>
        <p:txBody>
          <a:bodyPr/>
          <a:lstStyle/>
          <a:p>
            <a:fld id="{ED597E4D-E86A-4121-BC69-4246F87E1E8C}" type="slidenum">
              <a:rPr lang="en-US" smtClean="0">
                <a:solidFill>
                  <a:prstClr val="black"/>
                </a:solidFill>
              </a:rPr>
              <a:pPr/>
              <a:t>29</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Customer Service</a:t>
            </a:r>
            <a:endParaRPr lang="en-US" dirty="0"/>
          </a:p>
        </p:txBody>
      </p:sp>
      <p:sp>
        <p:nvSpPr>
          <p:cNvPr id="6" name="Text Placeholder 5"/>
          <p:cNvSpPr>
            <a:spLocks noGrp="1"/>
          </p:cNvSpPr>
          <p:nvPr>
            <p:ph type="body" idx="1"/>
          </p:nvPr>
        </p:nvSpPr>
        <p:spPr/>
        <p:txBody>
          <a:bodyPr anchor="t"/>
          <a:lstStyle/>
          <a:p>
            <a:r>
              <a:rPr lang="en-US" dirty="0" smtClean="0"/>
              <a:t>Take a proactive role in helping Providers and Suppliers get answer to questions and work more efficiently</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Revalidation: A Structured Process</a:t>
            </a:r>
            <a:endParaRPr lang="en-US" dirty="0"/>
          </a:p>
        </p:txBody>
      </p:sp>
      <p:sp>
        <p:nvSpPr>
          <p:cNvPr id="6" name="Content Placeholder 5"/>
          <p:cNvSpPr>
            <a:spLocks noGrp="1"/>
          </p:cNvSpPr>
          <p:nvPr>
            <p:ph idx="1"/>
          </p:nvPr>
        </p:nvSpPr>
        <p:spPr>
          <a:xfrm>
            <a:off x="627797" y="1992312"/>
            <a:ext cx="7983940" cy="3894138"/>
          </a:xfrm>
        </p:spPr>
        <p:txBody>
          <a:bodyPr>
            <a:normAutofit/>
          </a:bodyPr>
          <a:lstStyle/>
          <a:p>
            <a:pPr marL="365125" indent="-255588">
              <a:spcBef>
                <a:spcPts val="2400"/>
              </a:spcBef>
              <a:buClr>
                <a:schemeClr val="accent1"/>
              </a:buClr>
              <a:buSzPct val="100000"/>
              <a:buNone/>
            </a:pPr>
            <a:r>
              <a:rPr lang="en-US" b="1" dirty="0" smtClean="0">
                <a:latin typeface="+mn-lt"/>
              </a:rPr>
              <a:t>…to reduce the burden on the providers</a:t>
            </a:r>
          </a:p>
          <a:p>
            <a:pPr marL="457200" lvl="2" indent="-387350">
              <a:spcBef>
                <a:spcPts val="2400"/>
              </a:spcBef>
              <a:buClr>
                <a:schemeClr val="accent1">
                  <a:lumMod val="50000"/>
                </a:schemeClr>
              </a:buClr>
              <a:buSzPct val="100000"/>
              <a:buFont typeface="Wingdings" pitchFamily="2" charset="2"/>
              <a:buChar char="q"/>
            </a:pPr>
            <a:r>
              <a:rPr lang="en-US" sz="2400" dirty="0" smtClean="0">
                <a:latin typeface="+mn-lt"/>
              </a:rPr>
              <a:t>CMS identifies who to revalidate in each phase</a:t>
            </a:r>
          </a:p>
          <a:p>
            <a:pPr marL="457200" lvl="2" indent="-387350">
              <a:spcBef>
                <a:spcPts val="2400"/>
              </a:spcBef>
              <a:buClr>
                <a:schemeClr val="accent1">
                  <a:lumMod val="50000"/>
                </a:schemeClr>
              </a:buClr>
              <a:buSzPct val="100000"/>
              <a:buFont typeface="Wingdings" pitchFamily="2" charset="2"/>
              <a:buChar char="q"/>
            </a:pPr>
            <a:r>
              <a:rPr lang="en-US" sz="2400" dirty="0" smtClean="0">
                <a:latin typeface="+mn-lt"/>
              </a:rPr>
              <a:t>CMS provides the provider list to revalidate to the Medicare Administrative Contractors (MACs)</a:t>
            </a:r>
          </a:p>
          <a:p>
            <a:pPr marL="457200" lvl="2" indent="-387350">
              <a:spcBef>
                <a:spcPts val="2400"/>
              </a:spcBef>
              <a:buClr>
                <a:schemeClr val="accent1">
                  <a:lumMod val="50000"/>
                </a:schemeClr>
              </a:buClr>
              <a:buSzPct val="100000"/>
              <a:buFont typeface="Wingdings" pitchFamily="2" charset="2"/>
              <a:buChar char="q"/>
            </a:pPr>
            <a:r>
              <a:rPr lang="en-US" sz="2400" dirty="0" smtClean="0">
                <a:latin typeface="+mn-lt"/>
              </a:rPr>
              <a:t>MACs mail specific revalidation requests to providers</a:t>
            </a:r>
          </a:p>
          <a:p>
            <a:pPr marL="457200" lvl="2" indent="-387350">
              <a:spcBef>
                <a:spcPts val="2400"/>
              </a:spcBef>
              <a:buClr>
                <a:schemeClr val="accent1">
                  <a:lumMod val="50000"/>
                </a:schemeClr>
              </a:buClr>
              <a:buSzPct val="100000"/>
              <a:buFont typeface="Wingdings" pitchFamily="2" charset="2"/>
              <a:buChar char="q"/>
            </a:pPr>
            <a:r>
              <a:rPr lang="en-US" sz="2400" dirty="0" smtClean="0">
                <a:latin typeface="+mn-lt"/>
              </a:rPr>
              <a:t>Providers act quickly upon the revalidation request to ensure no issues</a:t>
            </a:r>
          </a:p>
        </p:txBody>
      </p:sp>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30</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Revalidation: via Internet Based PECOS</a:t>
            </a:r>
            <a:endParaRPr lang="en-US" dirty="0"/>
          </a:p>
        </p:txBody>
      </p:sp>
      <p:sp>
        <p:nvSpPr>
          <p:cNvPr id="6" name="Content Placeholder 5"/>
          <p:cNvSpPr>
            <a:spLocks noGrp="1"/>
          </p:cNvSpPr>
          <p:nvPr>
            <p:ph idx="1"/>
          </p:nvPr>
        </p:nvSpPr>
        <p:spPr/>
        <p:txBody>
          <a:bodyPr>
            <a:normAutofit/>
          </a:bodyPr>
          <a:lstStyle/>
          <a:p>
            <a:pPr indent="0">
              <a:spcBef>
                <a:spcPts val="1800"/>
              </a:spcBef>
              <a:buClr>
                <a:schemeClr val="accent1"/>
              </a:buClr>
              <a:buSzPct val="100000"/>
              <a:buNone/>
            </a:pPr>
            <a:r>
              <a:rPr lang="en-US" dirty="0" smtClean="0">
                <a:latin typeface="+mn-lt"/>
              </a:rPr>
              <a:t>Internet-Based PECOS – The quickest way to revalidate. (</a:t>
            </a:r>
            <a:r>
              <a:rPr lang="en-US" dirty="0" smtClean="0">
                <a:latin typeface="+mn-lt"/>
                <a:hlinkClick r:id="rId3"/>
              </a:rPr>
              <a:t>https://pecos.cms.hhs.gov</a:t>
            </a:r>
            <a:r>
              <a:rPr lang="en-US" dirty="0" smtClean="0">
                <a:latin typeface="+mn-lt"/>
              </a:rPr>
              <a:t>)</a:t>
            </a:r>
          </a:p>
          <a:p>
            <a:pPr lvl="2" indent="-387350">
              <a:spcBef>
                <a:spcPts val="1800"/>
              </a:spcBef>
              <a:buClr>
                <a:schemeClr val="accent1">
                  <a:lumMod val="50000"/>
                </a:schemeClr>
              </a:buClr>
              <a:buSzPct val="100000"/>
              <a:buFont typeface="Wingdings" pitchFamily="2" charset="2"/>
              <a:buChar char="q"/>
            </a:pPr>
            <a:r>
              <a:rPr lang="en-US" sz="2400" dirty="0" smtClean="0">
                <a:latin typeface="+mn-lt"/>
              </a:rPr>
              <a:t>Revalidation Dates</a:t>
            </a:r>
          </a:p>
          <a:p>
            <a:pPr lvl="2" indent="-387350">
              <a:spcBef>
                <a:spcPts val="1800"/>
              </a:spcBef>
              <a:buClr>
                <a:schemeClr val="accent1">
                  <a:lumMod val="50000"/>
                </a:schemeClr>
              </a:buClr>
              <a:buSzPct val="100000"/>
              <a:buFont typeface="Wingdings" pitchFamily="2" charset="2"/>
              <a:buChar char="q"/>
            </a:pPr>
            <a:r>
              <a:rPr lang="en-US" sz="2400" dirty="0" smtClean="0">
                <a:latin typeface="+mn-lt"/>
              </a:rPr>
              <a:t>Accessing Sample Revalidation Letters</a:t>
            </a:r>
          </a:p>
          <a:p>
            <a:pPr lvl="2" indent="-387350">
              <a:spcBef>
                <a:spcPts val="1800"/>
              </a:spcBef>
              <a:buClr>
                <a:schemeClr val="accent1">
                  <a:lumMod val="50000"/>
                </a:schemeClr>
              </a:buClr>
              <a:buSzPct val="100000"/>
              <a:buFont typeface="Wingdings" pitchFamily="2" charset="2"/>
              <a:buChar char="q"/>
            </a:pPr>
            <a:r>
              <a:rPr lang="en-US" sz="2400" dirty="0" smtClean="0">
                <a:latin typeface="+mn-lt"/>
              </a:rPr>
              <a:t>Status of your Revalidation Request</a:t>
            </a:r>
          </a:p>
          <a:p>
            <a:pPr lvl="2" indent="-387350">
              <a:spcBef>
                <a:spcPts val="1800"/>
              </a:spcBef>
              <a:buClr>
                <a:schemeClr val="accent1">
                  <a:lumMod val="50000"/>
                </a:schemeClr>
              </a:buClr>
              <a:buSzPct val="100000"/>
              <a:buFont typeface="Wingdings" pitchFamily="2" charset="2"/>
              <a:buChar char="q"/>
            </a:pPr>
            <a:r>
              <a:rPr lang="en-US" sz="2400" dirty="0" smtClean="0">
                <a:latin typeface="+mn-lt"/>
              </a:rPr>
              <a:t>Fast Track View</a:t>
            </a:r>
          </a:p>
        </p:txBody>
      </p:sp>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31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Revalidation: Outreach</a:t>
            </a:r>
            <a:endParaRPr lang="en-US" dirty="0"/>
          </a:p>
        </p:txBody>
      </p:sp>
      <p:sp>
        <p:nvSpPr>
          <p:cNvPr id="4" name="Content Placeholder 3"/>
          <p:cNvSpPr>
            <a:spLocks noGrp="1"/>
          </p:cNvSpPr>
          <p:nvPr>
            <p:ph idx="1"/>
          </p:nvPr>
        </p:nvSpPr>
        <p:spPr>
          <a:xfrm>
            <a:off x="627797" y="1992312"/>
            <a:ext cx="7983940" cy="3776721"/>
          </a:xfrm>
        </p:spPr>
        <p:txBody>
          <a:bodyPr>
            <a:noAutofit/>
          </a:bodyPr>
          <a:lstStyle/>
          <a:p>
            <a:pPr marL="457200" indent="-457200">
              <a:spcBef>
                <a:spcPts val="0"/>
              </a:spcBef>
              <a:spcAft>
                <a:spcPts val="1800"/>
              </a:spcAft>
              <a:buFont typeface="Wingdings" pitchFamily="2" charset="2"/>
              <a:buChar char="q"/>
              <a:defRPr/>
            </a:pPr>
            <a:r>
              <a:rPr lang="en-US" kern="0" dirty="0" smtClean="0">
                <a:latin typeface="+mn-lt"/>
              </a:rPr>
              <a:t>Post revalidation mailing list monthly on CMS.gov</a:t>
            </a:r>
          </a:p>
          <a:p>
            <a:pPr marL="457200" indent="-457200">
              <a:spcBef>
                <a:spcPts val="0"/>
              </a:spcBef>
              <a:spcAft>
                <a:spcPts val="1800"/>
              </a:spcAft>
              <a:buFont typeface="Wingdings" pitchFamily="2" charset="2"/>
              <a:buChar char="q"/>
              <a:defRPr/>
            </a:pPr>
            <a:r>
              <a:rPr lang="en-US" kern="0" dirty="0" smtClean="0">
                <a:latin typeface="+mn-lt"/>
              </a:rPr>
              <a:t>Reference tools (FAQs, MLN articles) available online for providers and MACs</a:t>
            </a:r>
          </a:p>
          <a:p>
            <a:pPr marL="457200" indent="-457200">
              <a:spcBef>
                <a:spcPts val="0"/>
              </a:spcBef>
              <a:spcAft>
                <a:spcPts val="1800"/>
              </a:spcAft>
              <a:buFont typeface="Wingdings" pitchFamily="2" charset="2"/>
              <a:buChar char="q"/>
              <a:defRPr/>
            </a:pPr>
            <a:r>
              <a:rPr lang="en-US" kern="0" dirty="0" smtClean="0">
                <a:latin typeface="+mn-lt"/>
              </a:rPr>
              <a:t>Continue quarterly focus groups with providers/suppliers</a:t>
            </a:r>
          </a:p>
          <a:p>
            <a:pPr marL="457200" lvl="1" indent="-457200">
              <a:spcBef>
                <a:spcPts val="0"/>
              </a:spcBef>
              <a:spcAft>
                <a:spcPts val="1800"/>
              </a:spcAft>
              <a:buFont typeface="Wingdings" pitchFamily="2" charset="2"/>
              <a:buChar char="q"/>
              <a:defRPr/>
            </a:pPr>
            <a:r>
              <a:rPr lang="en-US" sz="2400" kern="0" dirty="0" smtClean="0">
                <a:latin typeface="+mn-lt"/>
              </a:rPr>
              <a:t>Continue to address provider association workshops/conferences through MAC Sponsored Outreach Events, AMA Workgroups, Open Door Forums, etc.</a:t>
            </a:r>
          </a:p>
        </p:txBody>
      </p:sp>
      <p:sp>
        <p:nvSpPr>
          <p:cNvPr id="5" name="Slide Number Placeholder 4"/>
          <p:cNvSpPr>
            <a:spLocks noGrp="1"/>
          </p:cNvSpPr>
          <p:nvPr>
            <p:ph type="sldNum" sz="quarter" idx="4"/>
          </p:nvPr>
        </p:nvSpPr>
        <p:spPr/>
        <p:txBody>
          <a:bodyPr/>
          <a:lstStyle/>
          <a:p>
            <a:fld id="{ED597E4D-E86A-4121-BC69-4246F87E1E8C}" type="slidenum">
              <a:rPr lang="en-US" smtClean="0">
                <a:solidFill>
                  <a:prstClr val="black"/>
                </a:solidFill>
              </a:rPr>
              <a:pPr/>
              <a:t>32</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Revalidation: </a:t>
            </a:r>
            <a:br>
              <a:rPr lang="en-US" dirty="0" smtClean="0"/>
            </a:br>
            <a:r>
              <a:rPr lang="en-US" dirty="0" smtClean="0"/>
              <a:t>Top 10 Questions from Providers &amp; Suppliers</a:t>
            </a:r>
            <a:endParaRPr lang="en-US" dirty="0"/>
          </a:p>
        </p:txBody>
      </p:sp>
      <p:sp>
        <p:nvSpPr>
          <p:cNvPr id="5" name="Content Placeholder 4"/>
          <p:cNvSpPr>
            <a:spLocks noGrp="1"/>
          </p:cNvSpPr>
          <p:nvPr>
            <p:ph idx="1"/>
          </p:nvPr>
        </p:nvSpPr>
        <p:spPr>
          <a:xfrm>
            <a:off x="307570" y="1731295"/>
            <a:ext cx="8558784" cy="4278087"/>
          </a:xfrm>
        </p:spPr>
        <p:txBody>
          <a:bodyPr>
            <a:noAutofit/>
          </a:bodyPr>
          <a:lstStyle/>
          <a:p>
            <a:pPr marL="365760" lvl="0" indent="-365760" defTabSz="914400">
              <a:spcBef>
                <a:spcPts val="0"/>
              </a:spcBef>
              <a:spcAft>
                <a:spcPts val="1200"/>
              </a:spcAft>
              <a:buFont typeface="+mj-lt"/>
              <a:buAutoNum type="arabicPeriod"/>
              <a:defRPr/>
            </a:pPr>
            <a:r>
              <a:rPr lang="en-US" sz="1800" b="1" kern="0" dirty="0" smtClean="0">
                <a:latin typeface="+mn-lt"/>
              </a:rPr>
              <a:t>If I have different Enrollments in different states, will I receive all the requests at the same time? </a:t>
            </a:r>
            <a:r>
              <a:rPr lang="en-US" sz="1800" kern="0" dirty="0" smtClean="0">
                <a:latin typeface="+mn-lt"/>
              </a:rPr>
              <a:t>– No, each MAC is responsible for sending their own mailings.</a:t>
            </a:r>
          </a:p>
          <a:p>
            <a:pPr marL="365760" lvl="0" indent="-365760" defTabSz="914400">
              <a:spcBef>
                <a:spcPts val="0"/>
              </a:spcBef>
              <a:spcAft>
                <a:spcPts val="1200"/>
              </a:spcAft>
              <a:buFont typeface="+mj-lt"/>
              <a:buAutoNum type="arabicPeriod"/>
              <a:defRPr/>
            </a:pPr>
            <a:r>
              <a:rPr lang="en-US" sz="1800" b="1" kern="0" dirty="0" smtClean="0">
                <a:latin typeface="+mn-lt"/>
              </a:rPr>
              <a:t>How will I know when to expect my letter? </a:t>
            </a:r>
            <a:r>
              <a:rPr lang="en-US" sz="1800" kern="0" dirty="0" smtClean="0">
                <a:latin typeface="+mn-lt"/>
              </a:rPr>
              <a:t>– You will receive a notice in a yellow envelope, it will be posted on CMS.gov, and it will be listed on your enrollment in PECOS.</a:t>
            </a:r>
          </a:p>
          <a:p>
            <a:pPr marL="365760" lvl="0" indent="-365760" defTabSz="914400">
              <a:spcBef>
                <a:spcPts val="0"/>
              </a:spcBef>
              <a:spcAft>
                <a:spcPts val="1200"/>
              </a:spcAft>
              <a:buFont typeface="+mj-lt"/>
              <a:buAutoNum type="arabicPeriod"/>
              <a:defRPr/>
            </a:pPr>
            <a:r>
              <a:rPr lang="en-US" sz="1800" b="1" kern="0" dirty="0" smtClean="0">
                <a:latin typeface="+mn-lt"/>
              </a:rPr>
              <a:t>What do I need to do to receive an extension, and what reasons are approved?</a:t>
            </a:r>
            <a:r>
              <a:rPr lang="en-US" sz="1800" kern="0" dirty="0" smtClean="0">
                <a:latin typeface="+mn-lt"/>
              </a:rPr>
              <a:t> – Call your MAC. There are a wide number of reasons and CMS has instructed them to accept all reasonable requests. </a:t>
            </a:r>
          </a:p>
          <a:p>
            <a:pPr marL="365760" lvl="0" indent="-365760" defTabSz="914400">
              <a:spcBef>
                <a:spcPts val="0"/>
              </a:spcBef>
              <a:spcAft>
                <a:spcPts val="1200"/>
              </a:spcAft>
              <a:buFont typeface="+mj-lt"/>
              <a:buAutoNum type="arabicPeriod"/>
              <a:defRPr/>
            </a:pPr>
            <a:r>
              <a:rPr lang="en-US" sz="1800" b="1" kern="0" dirty="0" smtClean="0">
                <a:latin typeface="+mn-lt"/>
              </a:rPr>
              <a:t>Does the Application Fee apply to me? </a:t>
            </a:r>
            <a:r>
              <a:rPr lang="en-US" sz="1800" kern="0" dirty="0" smtClean="0">
                <a:latin typeface="+mn-lt"/>
              </a:rPr>
              <a:t>– If you are a provider or supplier that meets the requirement listed in CMS 6028, then yes. (see PECOS Homepage for a simple list)</a:t>
            </a:r>
          </a:p>
          <a:p>
            <a:pPr marL="365760" lvl="0" indent="-365760" defTabSz="914400">
              <a:spcBef>
                <a:spcPts val="0"/>
              </a:spcBef>
              <a:spcAft>
                <a:spcPts val="1200"/>
              </a:spcAft>
              <a:buFont typeface="+mj-lt"/>
              <a:buAutoNum type="arabicPeriod"/>
              <a:defRPr/>
            </a:pPr>
            <a:r>
              <a:rPr lang="en-US" sz="1800" b="1" kern="0" dirty="0" smtClean="0">
                <a:latin typeface="+mn-lt"/>
              </a:rPr>
              <a:t>What happens if I don’t reply to a request to Revalidate? </a:t>
            </a:r>
            <a:r>
              <a:rPr lang="en-US" sz="1800" kern="0" dirty="0" smtClean="0">
                <a:latin typeface="+mn-lt"/>
              </a:rPr>
              <a:t>– You have 60 days to respond, after which time you will be deactivated.</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33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Revalidation: </a:t>
            </a:r>
            <a:br>
              <a:rPr lang="en-US" dirty="0" smtClean="0"/>
            </a:br>
            <a:r>
              <a:rPr lang="en-US" dirty="0" smtClean="0"/>
              <a:t>Top 10 Questions from Providers &amp; Suppliers</a:t>
            </a:r>
            <a:endParaRPr lang="en-US" dirty="0"/>
          </a:p>
        </p:txBody>
      </p:sp>
      <p:sp>
        <p:nvSpPr>
          <p:cNvPr id="5" name="Content Placeholder 4"/>
          <p:cNvSpPr>
            <a:spLocks noGrp="1"/>
          </p:cNvSpPr>
          <p:nvPr>
            <p:ph idx="1"/>
          </p:nvPr>
        </p:nvSpPr>
        <p:spPr>
          <a:xfrm>
            <a:off x="307570" y="1731295"/>
            <a:ext cx="8558784" cy="4278087"/>
          </a:xfrm>
        </p:spPr>
        <p:txBody>
          <a:bodyPr>
            <a:normAutofit fontScale="92500" lnSpcReduction="20000"/>
          </a:bodyPr>
          <a:lstStyle/>
          <a:p>
            <a:pPr marL="365760" lvl="0" indent="-365760" defTabSz="914400">
              <a:lnSpc>
                <a:spcPct val="110000"/>
              </a:lnSpc>
              <a:spcBef>
                <a:spcPts val="1200"/>
              </a:spcBef>
              <a:spcAft>
                <a:spcPts val="0"/>
              </a:spcAft>
              <a:buFont typeface="+mj-lt"/>
              <a:buAutoNum type="arabicPeriod" startAt="6"/>
              <a:defRPr/>
            </a:pPr>
            <a:r>
              <a:rPr lang="en-US" sz="1800" b="1" dirty="0" smtClean="0">
                <a:latin typeface="+mn-lt"/>
              </a:rPr>
              <a:t>What if I have multiple Medicare IDs, will I get letter for each one? </a:t>
            </a:r>
            <a:r>
              <a:rPr lang="en-US" sz="1800" dirty="0" smtClean="0">
                <a:latin typeface="+mn-lt"/>
              </a:rPr>
              <a:t>– If you received a notice during Phase I you received a letter for each, however from Phase 2 forward you will receive a letter based on your enrollment (and all associated Medicare IDs).</a:t>
            </a:r>
          </a:p>
          <a:p>
            <a:pPr marL="365760" lvl="0" indent="-365760" defTabSz="914400">
              <a:lnSpc>
                <a:spcPct val="110000"/>
              </a:lnSpc>
              <a:spcBef>
                <a:spcPts val="1200"/>
              </a:spcBef>
              <a:spcAft>
                <a:spcPts val="0"/>
              </a:spcAft>
              <a:buFont typeface="+mj-lt"/>
              <a:buAutoNum type="arabicPeriod" startAt="6"/>
              <a:defRPr/>
            </a:pPr>
            <a:r>
              <a:rPr lang="en-US" sz="1800" b="1" dirty="0" smtClean="0">
                <a:latin typeface="+mn-lt"/>
              </a:rPr>
              <a:t>What if I receive a notice for a Medicare ID I don’t recognize? </a:t>
            </a:r>
            <a:r>
              <a:rPr lang="en-US" sz="1800" dirty="0" smtClean="0">
                <a:latin typeface="+mn-lt"/>
              </a:rPr>
              <a:t>– Complete your revalidation based on information you know to be correct, and alert your MAC to deactivate any numbers that are no longer valid, or you do not recognize.</a:t>
            </a:r>
          </a:p>
          <a:p>
            <a:pPr marL="365760" lvl="0" indent="-365760" defTabSz="914400">
              <a:lnSpc>
                <a:spcPct val="110000"/>
              </a:lnSpc>
              <a:spcBef>
                <a:spcPts val="1200"/>
              </a:spcBef>
              <a:spcAft>
                <a:spcPts val="0"/>
              </a:spcAft>
              <a:buFont typeface="+mj-lt"/>
              <a:buAutoNum type="arabicPeriod" startAt="6"/>
              <a:defRPr/>
            </a:pPr>
            <a:r>
              <a:rPr lang="en-US" sz="1800" b="1" dirty="0" smtClean="0">
                <a:latin typeface="+mn-lt"/>
              </a:rPr>
              <a:t>Will all of the Members in my group get the letter at the same time? </a:t>
            </a:r>
            <a:r>
              <a:rPr lang="en-US" sz="1800" dirty="0" smtClean="0">
                <a:latin typeface="+mn-lt"/>
              </a:rPr>
              <a:t>– No. Groups and Individuals that reassign benefits will be sent separate independent notices. Regardless of a providers reassignment status, they are responsible for revalidating their own record. </a:t>
            </a:r>
          </a:p>
          <a:p>
            <a:pPr marL="365760" lvl="0" indent="-365760" defTabSz="914400">
              <a:lnSpc>
                <a:spcPct val="110000"/>
              </a:lnSpc>
              <a:spcBef>
                <a:spcPts val="1200"/>
              </a:spcBef>
              <a:spcAft>
                <a:spcPts val="0"/>
              </a:spcAft>
              <a:buFont typeface="+mj-lt"/>
              <a:buAutoNum type="arabicPeriod" startAt="6"/>
              <a:defRPr/>
            </a:pPr>
            <a:r>
              <a:rPr lang="en-US" sz="1800" b="1" kern="0" dirty="0" smtClean="0">
                <a:latin typeface="+mn-lt"/>
              </a:rPr>
              <a:t>What address will my Revalidation Notice be sent to? </a:t>
            </a:r>
            <a:r>
              <a:rPr lang="en-US" sz="1800" kern="0" dirty="0" smtClean="0">
                <a:latin typeface="+mn-lt"/>
              </a:rPr>
              <a:t>Your revalidation notice will be sent to your Correspondence Address on record or Physical Location.</a:t>
            </a:r>
          </a:p>
          <a:p>
            <a:pPr marL="365760" lvl="0" indent="-365760" defTabSz="914400">
              <a:lnSpc>
                <a:spcPct val="110000"/>
              </a:lnSpc>
              <a:spcBef>
                <a:spcPts val="1200"/>
              </a:spcBef>
              <a:spcAft>
                <a:spcPts val="0"/>
              </a:spcAft>
              <a:buFont typeface="+mj-lt"/>
              <a:buAutoNum type="arabicPeriod" startAt="6"/>
              <a:defRPr/>
            </a:pPr>
            <a:r>
              <a:rPr lang="en-US" sz="1800" b="1" kern="0" dirty="0" smtClean="0">
                <a:latin typeface="+mn-lt"/>
              </a:rPr>
              <a:t>Where can I go for more information about Revalidation? </a:t>
            </a:r>
            <a:r>
              <a:rPr lang="en-US" sz="1800" kern="0" dirty="0" smtClean="0">
                <a:latin typeface="+mn-lt"/>
              </a:rPr>
              <a:t>You can visit the PECOS homepage, or CMS.gov for the list of notices sent, sample revalidation letter, and other helpful tips.</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34</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 Fraud Prevention Program</a:t>
            </a:r>
            <a:endParaRPr lang="en-US" dirty="0"/>
          </a:p>
        </p:txBody>
      </p:sp>
      <p:sp>
        <p:nvSpPr>
          <p:cNvPr id="5" name="Text Placeholder 4"/>
          <p:cNvSpPr>
            <a:spLocks noGrp="1"/>
          </p:cNvSpPr>
          <p:nvPr>
            <p:ph type="body" idx="1"/>
          </p:nvPr>
        </p:nvSpPr>
        <p:spPr/>
        <p:txBody>
          <a:bodyPr/>
          <a:lstStyle/>
          <a:p>
            <a:r>
              <a:rPr lang="en-US" dirty="0" smtClean="0">
                <a:latin typeface="+mn-lt"/>
              </a:rPr>
              <a:t>New Programs, updated regulation, and increased awareness to the community to help prevent, detect, and take immediate action toward fraud, waste, and abuse.</a:t>
            </a: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n-US" sz="2000" dirty="0" smtClean="0"/>
              <a:t>National Fraud Prevention Program: </a:t>
            </a:r>
            <a:r>
              <a:rPr lang="en-US" sz="3200" dirty="0" smtClean="0"/>
              <a:t/>
            </a:r>
            <a:br>
              <a:rPr lang="en-US" sz="3200" dirty="0" smtClean="0"/>
            </a:br>
            <a:r>
              <a:rPr lang="en-US" sz="3200" dirty="0" smtClean="0"/>
              <a:t>New Programs and Initiatives</a:t>
            </a:r>
            <a:endParaRPr lang="en-US" sz="3200" dirty="0"/>
          </a:p>
        </p:txBody>
      </p:sp>
      <p:sp>
        <p:nvSpPr>
          <p:cNvPr id="14340"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sp>
        <p:nvSpPr>
          <p:cNvPr id="14341"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sp>
        <p:nvSpPr>
          <p:cNvPr id="14342"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cxnSp>
        <p:nvCxnSpPr>
          <p:cNvPr id="14344" name="Straight Arrow Connector 12"/>
          <p:cNvCxnSpPr>
            <a:cxnSpLocks noChangeShapeType="1"/>
          </p:cNvCxnSpPr>
          <p:nvPr/>
        </p:nvCxnSpPr>
        <p:spPr bwMode="auto">
          <a:xfrm rot="10800000">
            <a:off x="304800" y="4267200"/>
            <a:ext cx="5791200" cy="2286000"/>
          </a:xfrm>
          <a:prstGeom prst="straightConnector1">
            <a:avLst/>
          </a:prstGeom>
          <a:noFill/>
          <a:ln w="9525" algn="ctr">
            <a:noFill/>
            <a:round/>
            <a:headEnd/>
            <a:tailEnd type="arrow" w="med" len="med"/>
          </a:ln>
        </p:spPr>
      </p:cxnSp>
      <p:cxnSp>
        <p:nvCxnSpPr>
          <p:cNvPr id="23" name="Straight Arrow Connector 16"/>
          <p:cNvCxnSpPr>
            <a:cxnSpLocks noChangeShapeType="1"/>
          </p:cNvCxnSpPr>
          <p:nvPr/>
        </p:nvCxnSpPr>
        <p:spPr bwMode="auto">
          <a:xfrm rot="10800000">
            <a:off x="4724400" y="5257800"/>
            <a:ext cx="1752600" cy="533400"/>
          </a:xfrm>
          <a:prstGeom prst="straightConnector1">
            <a:avLst/>
          </a:prstGeom>
          <a:noFill/>
          <a:ln w="9525" algn="ctr">
            <a:noFill/>
            <a:round/>
            <a:headEnd/>
            <a:tailEnd type="arrow" w="med" len="med"/>
          </a:ln>
        </p:spPr>
      </p:cxnSp>
      <p:pic>
        <p:nvPicPr>
          <p:cNvPr id="29" name="Picture 2" descr="C:\Documents and Settings\gvf7\Local Settings\Temporary Internet Files\Content.IE5\FFOS4B9C\MC900212719[1].wmf"/>
          <p:cNvPicPr>
            <a:picLocks noChangeAspect="1" noChangeArrowheads="1"/>
          </p:cNvPicPr>
          <p:nvPr/>
        </p:nvPicPr>
        <p:blipFill>
          <a:blip r:embed="rId3" cstate="print"/>
          <a:srcRect/>
          <a:stretch>
            <a:fillRect/>
          </a:stretch>
        </p:blipFill>
        <p:spPr bwMode="auto">
          <a:xfrm>
            <a:off x="457200" y="4343400"/>
            <a:ext cx="1061052" cy="990600"/>
          </a:xfrm>
          <a:prstGeom prst="rect">
            <a:avLst/>
          </a:prstGeom>
          <a:noFill/>
        </p:spPr>
      </p:pic>
      <p:grpSp>
        <p:nvGrpSpPr>
          <p:cNvPr id="2" name="Group 19"/>
          <p:cNvGrpSpPr/>
          <p:nvPr/>
        </p:nvGrpSpPr>
        <p:grpSpPr>
          <a:xfrm>
            <a:off x="4743450" y="2019300"/>
            <a:ext cx="1436803" cy="1447800"/>
            <a:chOff x="1219200" y="4114800"/>
            <a:chExt cx="2060027" cy="2075793"/>
          </a:xfrm>
        </p:grpSpPr>
        <p:pic>
          <p:nvPicPr>
            <p:cNvPr id="21" name="Picture 20" descr="C:\Documents and Settings\gvf7\Desktop\fingerprint.gif"/>
            <p:cNvPicPr/>
            <p:nvPr/>
          </p:nvPicPr>
          <p:blipFill>
            <a:blip r:embed="rId4" cstate="print"/>
            <a:srcRect/>
            <a:stretch>
              <a:fillRect/>
            </a:stretch>
          </p:blipFill>
          <p:spPr bwMode="auto">
            <a:xfrm>
              <a:off x="1219200" y="4114800"/>
              <a:ext cx="1072055" cy="1292772"/>
            </a:xfrm>
            <a:prstGeom prst="rect">
              <a:avLst/>
            </a:prstGeom>
            <a:noFill/>
          </p:spPr>
        </p:pic>
        <p:pic>
          <p:nvPicPr>
            <p:cNvPr id="22" name="Picture 21" descr="C:\Documents and Settings\gvf7\Local Settings\Temporary Internet Files\Content.IE5\OYABYHZ6\MC900431579[1].png"/>
            <p:cNvPicPr/>
            <p:nvPr/>
          </p:nvPicPr>
          <p:blipFill>
            <a:blip r:embed="rId5" cstate="print"/>
            <a:srcRect/>
            <a:stretch>
              <a:fillRect/>
            </a:stretch>
          </p:blipFill>
          <p:spPr bwMode="auto">
            <a:xfrm>
              <a:off x="1371600" y="4267200"/>
              <a:ext cx="1907627" cy="1923393"/>
            </a:xfrm>
            <a:prstGeom prst="rect">
              <a:avLst/>
            </a:prstGeom>
            <a:noFill/>
          </p:spPr>
        </p:pic>
      </p:grpSp>
      <p:pic>
        <p:nvPicPr>
          <p:cNvPr id="26" name="Picture 10" descr="C:\Documents and Settings\CL7I\Local Settings\Temporary Internet Files\Content.IE5\W16EJUDF\MC900441426[1].PNG"/>
          <p:cNvPicPr>
            <a:picLocks noChangeAspect="1" noChangeArrowheads="1"/>
          </p:cNvPicPr>
          <p:nvPr/>
        </p:nvPicPr>
        <p:blipFill>
          <a:blip r:embed="rId6" cstate="print"/>
          <a:srcRect/>
          <a:stretch>
            <a:fillRect/>
          </a:stretch>
        </p:blipFill>
        <p:spPr bwMode="auto">
          <a:xfrm>
            <a:off x="400050" y="1790700"/>
            <a:ext cx="1129275" cy="1065745"/>
          </a:xfrm>
          <a:prstGeom prst="rect">
            <a:avLst/>
          </a:prstGeom>
          <a:noFill/>
          <a:ln w="9525">
            <a:noFill/>
            <a:miter lim="800000"/>
            <a:headEnd/>
            <a:tailEnd/>
          </a:ln>
        </p:spPr>
      </p:pic>
      <p:graphicFrame>
        <p:nvGraphicFramePr>
          <p:cNvPr id="20" name="Content Placeholder 7"/>
          <p:cNvGraphicFramePr>
            <a:graphicFrameLocks/>
          </p:cNvGraphicFramePr>
          <p:nvPr/>
        </p:nvGraphicFramePr>
        <p:xfrm>
          <a:off x="361188" y="1766759"/>
          <a:ext cx="8439149" cy="4129597"/>
        </p:xfrm>
        <a:graphic>
          <a:graphicData uri="http://schemas.openxmlformats.org/drawingml/2006/table">
            <a:tbl>
              <a:tblPr>
                <a:tableStyleId>{5C22544A-7EE6-4342-B048-85BDC9FD1C3A}</a:tableStyleId>
              </a:tblPr>
              <a:tblGrid>
                <a:gridCol w="1218230"/>
                <a:gridCol w="2959331"/>
                <a:gridCol w="1556489"/>
                <a:gridCol w="2705099"/>
              </a:tblGrid>
              <a:tr h="2331277">
                <a:tc>
                  <a:txBody>
                    <a:bodyPr/>
                    <a:lstStyle/>
                    <a:p>
                      <a:endParaRPr lang="en-US" sz="1600" dirty="0">
                        <a:latin typeface="+mn-lt"/>
                        <a:cs typeface="Arial" pitchFamily="34"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latin typeface="+mn-lt"/>
                          <a:cs typeface="Arial" pitchFamily="34" charset="0"/>
                        </a:rPr>
                        <a:t>Automated Provider Screening </a:t>
                      </a:r>
                    </a:p>
                    <a:p>
                      <a:pPr algn="l"/>
                      <a:endParaRPr lang="en-US" sz="1600" b="1" dirty="0" smtClean="0">
                        <a:latin typeface="+mn-lt"/>
                        <a:cs typeface="Arial" pitchFamily="34" charset="0"/>
                      </a:endParaRPr>
                    </a:p>
                    <a:p>
                      <a:pPr algn="l"/>
                      <a:r>
                        <a:rPr lang="en-US" sz="1600" b="0" dirty="0" smtClean="0">
                          <a:latin typeface="+mn-lt"/>
                          <a:cs typeface="Arial" pitchFamily="34" charset="0"/>
                        </a:rPr>
                        <a:t>Uses thousands of independent databases to validate information, in an effort to improve and standardize the enrollment data verification by MACs.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latin typeface="+mn-lt"/>
                          <a:cs typeface="Arial" pitchFamily="34" charset="0"/>
                        </a:rPr>
                        <a:t>Finger Printing and Background Checks </a:t>
                      </a:r>
                    </a:p>
                    <a:p>
                      <a:pPr algn="l"/>
                      <a:endParaRPr lang="en-US" sz="1600" b="1" dirty="0" smtClean="0">
                        <a:latin typeface="+mn-lt"/>
                        <a:cs typeface="Arial" pitchFamily="34" charset="0"/>
                      </a:endParaRPr>
                    </a:p>
                    <a:p>
                      <a:pPr algn="l"/>
                      <a:r>
                        <a:rPr lang="en-US" sz="1600" dirty="0" smtClean="0">
                          <a:latin typeface="+mn-lt"/>
                          <a:cs typeface="Arial" pitchFamily="34" charset="0"/>
                        </a:rPr>
                        <a:t>Adding requirements for fingerprinting and background checks for High Risk Providers and their owners and managing employees.</a:t>
                      </a:r>
                    </a:p>
                    <a:p>
                      <a:pPr marL="457200" indent="-457200" algn="l">
                        <a:buFont typeface="Arial" pitchFamily="34" charset="0"/>
                        <a:buNone/>
                      </a:pPr>
                      <a:r>
                        <a:rPr lang="en-US" sz="1600" dirty="0" smtClean="0">
                          <a:latin typeface="+mn-lt"/>
                          <a:cs typeface="Arial" pitchFamily="34" charset="0"/>
                        </a:rPr>
                        <a:t>employees.</a:t>
                      </a: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27591">
                <a:tc>
                  <a:txBody>
                    <a:bodyPr/>
                    <a:lstStyle/>
                    <a:p>
                      <a:endParaRPr lang="en-US" sz="1600" dirty="0">
                        <a:latin typeface="+mn-lt"/>
                        <a:cs typeface="Arial" pitchFamily="34"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smtClean="0">
                          <a:latin typeface="+mn-lt"/>
                          <a:cs typeface="Arial" pitchFamily="34" charset="0"/>
                        </a:rPr>
                        <a:t>Increased Identify Verification (Identity Proofing)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latin typeface="+mn-lt"/>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mn-lt"/>
                          <a:cs typeface="Arial" pitchFamily="34" charset="0"/>
                        </a:rPr>
                        <a:t>Add Identity Proofing processes to ensure the person who is logging into an enrollment system is who they say they 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latin typeface="+mn-lt"/>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solidFill>
                            <a:schemeClr val="tx1"/>
                          </a:solidFill>
                          <a:latin typeface="+mn-lt"/>
                          <a:cs typeface="Arial" pitchFamily="34" charset="0"/>
                        </a:rPr>
                        <a:t>CPI Command Center</a:t>
                      </a:r>
                    </a:p>
                    <a:p>
                      <a:pPr algn="l"/>
                      <a:endParaRPr lang="en-US" sz="1600" b="1" dirty="0" smtClean="0">
                        <a:solidFill>
                          <a:srgbClr val="FF0000"/>
                        </a:solidFill>
                        <a:latin typeface="+mn-lt"/>
                        <a:cs typeface="Arial" pitchFamily="34" charset="0"/>
                      </a:endParaRPr>
                    </a:p>
                    <a:p>
                      <a:pPr algn="l"/>
                      <a:r>
                        <a:rPr lang="en-US" sz="1600" kern="1200" dirty="0" smtClean="0">
                          <a:solidFill>
                            <a:schemeClr val="dk1"/>
                          </a:solidFill>
                          <a:latin typeface="+mn-lt"/>
                          <a:ea typeface="+mn-ea"/>
                          <a:cs typeface="Arial" pitchFamily="34" charset="0"/>
                        </a:rPr>
                        <a:t>Cross</a:t>
                      </a:r>
                      <a:r>
                        <a:rPr lang="en-US" sz="1600" kern="1200" baseline="0" dirty="0" smtClean="0">
                          <a:solidFill>
                            <a:schemeClr val="dk1"/>
                          </a:solidFill>
                          <a:latin typeface="+mn-lt"/>
                          <a:ea typeface="+mn-ea"/>
                          <a:cs typeface="Arial" pitchFamily="34" charset="0"/>
                        </a:rPr>
                        <a:t> agency </a:t>
                      </a:r>
                      <a:r>
                        <a:rPr lang="en-US" sz="1600" kern="1200" dirty="0" smtClean="0">
                          <a:solidFill>
                            <a:schemeClr val="dk1"/>
                          </a:solidFill>
                          <a:latin typeface="+mn-lt"/>
                          <a:ea typeface="+mn-ea"/>
                          <a:cs typeface="Arial" pitchFamily="34" charset="0"/>
                        </a:rPr>
                        <a:t>health care investigation teams taking</a:t>
                      </a:r>
                      <a:r>
                        <a:rPr lang="en-US" sz="1600" kern="1200" baseline="0" dirty="0" smtClean="0">
                          <a:solidFill>
                            <a:schemeClr val="dk1"/>
                          </a:solidFill>
                          <a:latin typeface="+mn-lt"/>
                          <a:ea typeface="+mn-ea"/>
                          <a:cs typeface="Arial" pitchFamily="34" charset="0"/>
                        </a:rPr>
                        <a:t> immediate action on </a:t>
                      </a:r>
                      <a:r>
                        <a:rPr lang="en-US" sz="1600" kern="1200" dirty="0" smtClean="0">
                          <a:solidFill>
                            <a:schemeClr val="dk1"/>
                          </a:solidFill>
                          <a:latin typeface="+mn-lt"/>
                          <a:ea typeface="+mn-ea"/>
                          <a:cs typeface="Arial" pitchFamily="34" charset="0"/>
                        </a:rPr>
                        <a:t>Medicare and Medicaid fraud</a:t>
                      </a:r>
                      <a:endParaRPr lang="en-US" sz="1600" b="1" dirty="0" smtClean="0">
                        <a:solidFill>
                          <a:srgbClr val="FF0000"/>
                        </a:solidFill>
                        <a:latin typeface="+mn-lt"/>
                        <a:cs typeface="Arial" pitchFamily="34"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4" name="Picture 2408" descr="C:\Documents and Settings\gvf7\Local Settings\Temporary Internet Files\Content.IE5\JVQVQLU1\MC900434847[1].png"/>
          <p:cNvPicPr>
            <a:picLocks noChangeAspect="1" noChangeArrowheads="1"/>
          </p:cNvPicPr>
          <p:nvPr/>
        </p:nvPicPr>
        <p:blipFill>
          <a:blip r:embed="rId7" cstate="print"/>
          <a:srcRect/>
          <a:stretch>
            <a:fillRect/>
          </a:stretch>
        </p:blipFill>
        <p:spPr bwMode="auto">
          <a:xfrm>
            <a:off x="4974506" y="4433146"/>
            <a:ext cx="1190413" cy="1190414"/>
          </a:xfrm>
          <a:prstGeom prst="rect">
            <a:avLst/>
          </a:prstGeom>
          <a:noFill/>
        </p:spPr>
      </p:pic>
      <p:pic>
        <p:nvPicPr>
          <p:cNvPr id="25" name="Picture 24" descr="alert.png"/>
          <p:cNvPicPr>
            <a:picLocks noChangeAspect="1"/>
          </p:cNvPicPr>
          <p:nvPr/>
        </p:nvPicPr>
        <p:blipFill>
          <a:blip r:embed="rId8" cstate="print"/>
          <a:stretch>
            <a:fillRect/>
          </a:stretch>
        </p:blipFill>
        <p:spPr>
          <a:xfrm>
            <a:off x="5420869" y="5029199"/>
            <a:ext cx="642367" cy="642367"/>
          </a:xfrm>
          <a:prstGeom prst="rect">
            <a:avLst/>
          </a:prstGeom>
        </p:spPr>
      </p:pic>
      <p:sp>
        <p:nvSpPr>
          <p:cNvPr id="17" name="Slide Number Placeholder 16"/>
          <p:cNvSpPr>
            <a:spLocks noGrp="1"/>
          </p:cNvSpPr>
          <p:nvPr>
            <p:ph type="sldNum" sz="quarter" idx="11"/>
          </p:nvPr>
        </p:nvSpPr>
        <p:spPr/>
        <p:txBody>
          <a:bodyPr/>
          <a:lstStyle/>
          <a:p>
            <a:fld id="{3FC4C68C-72F3-4408-B18C-F226160C8EC7}"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2400" dirty="0" smtClean="0">
                <a:solidFill>
                  <a:prstClr val="white"/>
                </a:solidFill>
              </a:rPr>
              <a:t>Fraud Prevention Awareness:</a:t>
            </a:r>
            <a:br>
              <a:rPr lang="en-US" sz="2400" dirty="0" smtClean="0">
                <a:solidFill>
                  <a:prstClr val="white"/>
                </a:solidFill>
              </a:rPr>
            </a:br>
            <a:r>
              <a:rPr lang="en-US" dirty="0" smtClean="0">
                <a:solidFill>
                  <a:prstClr val="white"/>
                </a:solidFill>
              </a:rPr>
              <a:t>Medical Identity Theft</a:t>
            </a:r>
            <a:endParaRPr lang="en-US" dirty="0"/>
          </a:p>
        </p:txBody>
      </p:sp>
      <p:sp>
        <p:nvSpPr>
          <p:cNvPr id="3" name="Content Placeholder 2"/>
          <p:cNvSpPr>
            <a:spLocks noGrp="1"/>
          </p:cNvSpPr>
          <p:nvPr>
            <p:ph idx="1"/>
          </p:nvPr>
        </p:nvSpPr>
        <p:spPr>
          <a:xfrm>
            <a:off x="644857" y="1733000"/>
            <a:ext cx="7854286" cy="4080947"/>
          </a:xfrm>
        </p:spPr>
        <p:txBody>
          <a:bodyPr>
            <a:normAutofit/>
          </a:bodyPr>
          <a:lstStyle/>
          <a:p>
            <a:pPr marL="0" indent="0">
              <a:spcBef>
                <a:spcPts val="1200"/>
              </a:spcBef>
              <a:buNone/>
            </a:pPr>
            <a:r>
              <a:rPr lang="en-US" sz="2000" b="1" dirty="0" smtClean="0">
                <a:latin typeface="+mn-lt"/>
              </a:rPr>
              <a:t>Process changes to protect Provider’s Enrollment records, and prevent Identity Theft</a:t>
            </a:r>
          </a:p>
          <a:p>
            <a:pPr>
              <a:spcBef>
                <a:spcPts val="1200"/>
              </a:spcBef>
            </a:pPr>
            <a:r>
              <a:rPr lang="en-US" sz="2000" dirty="0" smtClean="0">
                <a:latin typeface="+mn-lt"/>
              </a:rPr>
              <a:t>MACs have been instructed to contact the provider in the original enrollment record prior to adding a new PTAN to the enrollment</a:t>
            </a:r>
          </a:p>
          <a:p>
            <a:pPr>
              <a:spcBef>
                <a:spcPts val="1200"/>
              </a:spcBef>
            </a:pPr>
            <a:r>
              <a:rPr lang="en-US" sz="2000" dirty="0" smtClean="0">
                <a:latin typeface="+mn-lt"/>
              </a:rPr>
              <a:t>Greater care is being taken to revoke only illegitimate PTANs, allowing providers to continue billing through legitimate PTANs</a:t>
            </a:r>
          </a:p>
          <a:p>
            <a:pPr>
              <a:spcBef>
                <a:spcPts val="1200"/>
              </a:spcBef>
            </a:pPr>
            <a:r>
              <a:rPr lang="en-US" sz="2000" dirty="0" smtClean="0">
                <a:latin typeface="+mn-lt"/>
              </a:rPr>
              <a:t>Provider revalidation will close vulnerable or misused PTANS (e.g., locum tenens billing)</a:t>
            </a:r>
          </a:p>
          <a:p>
            <a:pPr>
              <a:spcBef>
                <a:spcPts val="1200"/>
              </a:spcBef>
            </a:pPr>
            <a:r>
              <a:rPr lang="en-US" sz="2000" dirty="0" smtClean="0">
                <a:latin typeface="+mn-lt"/>
              </a:rPr>
              <a:t>Increased identity verification and protection for those who use online PECOS.</a:t>
            </a:r>
            <a:endParaRPr lang="en-US" sz="2000" dirty="0">
              <a:latin typeface="+mn-lt"/>
            </a:endParaRPr>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37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a:defRPr/>
            </a:pPr>
            <a:r>
              <a:rPr lang="en-US" sz="2000" dirty="0" smtClean="0"/>
              <a:t>National Fraud Prevention Program: </a:t>
            </a:r>
            <a:r>
              <a:rPr lang="en-US" sz="3200" dirty="0" smtClean="0"/>
              <a:t/>
            </a:r>
            <a:br>
              <a:rPr lang="en-US" sz="3200" dirty="0" smtClean="0"/>
            </a:br>
            <a:r>
              <a:rPr lang="en-US" dirty="0" smtClean="0">
                <a:cs typeface="Calibri" pitchFamily="34" charset="0"/>
              </a:rPr>
              <a:t>National Site Visit Contractor</a:t>
            </a:r>
            <a:endParaRPr lang="en-US" sz="3200" dirty="0"/>
          </a:p>
        </p:txBody>
      </p:sp>
      <p:sp>
        <p:nvSpPr>
          <p:cNvPr id="14340"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sp>
        <p:nvSpPr>
          <p:cNvPr id="14341" name="Rectangle 7"/>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sp>
        <p:nvSpPr>
          <p:cNvPr id="14342"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dirty="0"/>
          </a:p>
        </p:txBody>
      </p:sp>
      <p:cxnSp>
        <p:nvCxnSpPr>
          <p:cNvPr id="14344" name="Straight Arrow Connector 12"/>
          <p:cNvCxnSpPr>
            <a:cxnSpLocks noChangeShapeType="1"/>
          </p:cNvCxnSpPr>
          <p:nvPr/>
        </p:nvCxnSpPr>
        <p:spPr bwMode="auto">
          <a:xfrm rot="10800000">
            <a:off x="304800" y="4267200"/>
            <a:ext cx="5791200" cy="2286000"/>
          </a:xfrm>
          <a:prstGeom prst="straightConnector1">
            <a:avLst/>
          </a:prstGeom>
          <a:noFill/>
          <a:ln w="9525" algn="ctr">
            <a:noFill/>
            <a:round/>
            <a:headEnd/>
            <a:tailEnd type="arrow" w="med" len="med"/>
          </a:ln>
        </p:spPr>
      </p:cxnSp>
      <p:cxnSp>
        <p:nvCxnSpPr>
          <p:cNvPr id="23" name="Straight Arrow Connector 16"/>
          <p:cNvCxnSpPr>
            <a:cxnSpLocks noChangeShapeType="1"/>
          </p:cNvCxnSpPr>
          <p:nvPr/>
        </p:nvCxnSpPr>
        <p:spPr bwMode="auto">
          <a:xfrm rot="10800000">
            <a:off x="4724400" y="5257800"/>
            <a:ext cx="1752600" cy="533400"/>
          </a:xfrm>
          <a:prstGeom prst="straightConnector1">
            <a:avLst/>
          </a:prstGeom>
          <a:noFill/>
          <a:ln w="9525" algn="ctr">
            <a:noFill/>
            <a:round/>
            <a:headEnd/>
            <a:tailEnd type="arrow" w="med" len="med"/>
          </a:ln>
        </p:spPr>
      </p:cxnSp>
      <p:sp>
        <p:nvSpPr>
          <p:cNvPr id="24" name="TextBox 23"/>
          <p:cNvSpPr txBox="1"/>
          <p:nvPr/>
        </p:nvSpPr>
        <p:spPr>
          <a:xfrm>
            <a:off x="1981201" y="1764792"/>
            <a:ext cx="6629400" cy="1323439"/>
          </a:xfrm>
          <a:prstGeom prst="rect">
            <a:avLst/>
          </a:prstGeom>
          <a:noFill/>
        </p:spPr>
        <p:txBody>
          <a:bodyPr wrap="square" rtlCol="0">
            <a:spAutoFit/>
          </a:bodyPr>
          <a:lstStyle/>
          <a:p>
            <a:pPr marL="274320">
              <a:spcBef>
                <a:spcPts val="0"/>
              </a:spcBef>
              <a:spcAft>
                <a:spcPts val="1200"/>
              </a:spcAft>
            </a:pPr>
            <a:r>
              <a:rPr lang="en-US" sz="1600" dirty="0" smtClean="0">
                <a:latin typeface="+mn-lt"/>
                <a:cs typeface="Calibri" pitchFamily="34" charset="0"/>
              </a:rPr>
              <a:t>The National Site Visit Contractor (NSVC) will conduct all the site visits that are currently conducted by the  A/B Medicare Contractor Administrators (MACs) .</a:t>
            </a:r>
            <a:r>
              <a:rPr lang="en-US" sz="1600" dirty="0" smtClean="0">
                <a:latin typeface="+mn-lt"/>
              </a:rPr>
              <a:t>The purpose of the site visits is to verify information of record about different types of Medicare providers/suppliers and submit its completed reports to CMS.  </a:t>
            </a:r>
          </a:p>
        </p:txBody>
      </p:sp>
      <p:grpSp>
        <p:nvGrpSpPr>
          <p:cNvPr id="2" name="Group 24"/>
          <p:cNvGrpSpPr/>
          <p:nvPr/>
        </p:nvGrpSpPr>
        <p:grpSpPr>
          <a:xfrm>
            <a:off x="568036" y="1973996"/>
            <a:ext cx="1252063" cy="1009872"/>
            <a:chOff x="990600" y="3352800"/>
            <a:chExt cx="1252063" cy="1009872"/>
          </a:xfrm>
        </p:grpSpPr>
        <p:pic>
          <p:nvPicPr>
            <p:cNvPr id="26" name="Picture 2" descr="C:\Documents and Settings\gvf7\Local Settings\Temporary Internet Files\Content.IE5\FFOS4B9C\MC900326960[1].wmf"/>
            <p:cNvPicPr>
              <a:picLocks noChangeAspect="1" noChangeArrowheads="1"/>
            </p:cNvPicPr>
            <p:nvPr/>
          </p:nvPicPr>
          <p:blipFill>
            <a:blip r:embed="rId3" cstate="print"/>
            <a:srcRect/>
            <a:stretch>
              <a:fillRect/>
            </a:stretch>
          </p:blipFill>
          <p:spPr bwMode="auto">
            <a:xfrm>
              <a:off x="990600" y="3530263"/>
              <a:ext cx="1252063" cy="832409"/>
            </a:xfrm>
            <a:prstGeom prst="rect">
              <a:avLst/>
            </a:prstGeom>
            <a:noFill/>
          </p:spPr>
        </p:pic>
        <p:sp>
          <p:nvSpPr>
            <p:cNvPr id="27" name="Down Arrow 26"/>
            <p:cNvSpPr/>
            <p:nvPr/>
          </p:nvSpPr>
          <p:spPr>
            <a:xfrm>
              <a:off x="1600200" y="3352800"/>
              <a:ext cx="304800" cy="457200"/>
            </a:xfrm>
            <a:prstGeom prst="downArrow">
              <a:avLst/>
            </a:prstGeom>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81000" y="3352800"/>
            <a:ext cx="8324850" cy="2785378"/>
          </a:xfrm>
          <a:prstGeom prst="rect">
            <a:avLst/>
          </a:prstGeom>
          <a:noFill/>
        </p:spPr>
        <p:txBody>
          <a:bodyPr wrap="square" rtlCol="0">
            <a:spAutoFit/>
          </a:bodyPr>
          <a:lstStyle/>
          <a:p>
            <a:pPr marL="365125" indent="-255588">
              <a:spcBef>
                <a:spcPts val="1800"/>
              </a:spcBef>
              <a:buClr>
                <a:schemeClr val="accent1"/>
              </a:buClr>
              <a:buSzPct val="68000"/>
            </a:pPr>
            <a:r>
              <a:rPr lang="en-US" b="1" dirty="0" smtClean="0">
                <a:latin typeface="+mn-lt"/>
              </a:rPr>
              <a:t>Answers to Common Questions:</a:t>
            </a:r>
          </a:p>
          <a:p>
            <a:pPr marL="365125" indent="-255588">
              <a:spcBef>
                <a:spcPts val="1800"/>
              </a:spcBef>
              <a:buClr>
                <a:schemeClr val="accent1"/>
              </a:buClr>
              <a:buSzPct val="68000"/>
              <a:buFont typeface="Wingdings" pitchFamily="2" charset="2"/>
              <a:buChar char="v"/>
            </a:pPr>
            <a:r>
              <a:rPr lang="en-US" sz="1600" dirty="0" smtClean="0">
                <a:latin typeface="+mn-lt"/>
              </a:rPr>
              <a:t>All Providers classified as moderate or high risk as defined by CMS 6028 are subject to a site visit.</a:t>
            </a:r>
          </a:p>
          <a:p>
            <a:pPr marL="365125" indent="-255588">
              <a:spcBef>
                <a:spcPts val="1800"/>
              </a:spcBef>
              <a:buClr>
                <a:schemeClr val="accent1"/>
              </a:buClr>
              <a:buSzPct val="68000"/>
              <a:buFont typeface="Wingdings" pitchFamily="2" charset="2"/>
              <a:buChar char="v"/>
            </a:pPr>
            <a:r>
              <a:rPr lang="en-US" sz="1600" dirty="0" smtClean="0">
                <a:latin typeface="+mn-lt"/>
              </a:rPr>
              <a:t>All inspectors have a Letter of Authorization written on CMS letterhead and signed by the COR, Nannette Hardouin, and a picture ID. They may or may not have business cards. </a:t>
            </a:r>
          </a:p>
          <a:p>
            <a:pPr marL="365125" indent="-255588">
              <a:spcBef>
                <a:spcPts val="1800"/>
              </a:spcBef>
              <a:buClr>
                <a:schemeClr val="accent1"/>
              </a:buClr>
              <a:buSzPct val="68000"/>
              <a:buFont typeface="Wingdings" pitchFamily="2" charset="2"/>
              <a:buChar char="v"/>
            </a:pPr>
            <a:r>
              <a:rPr lang="en-US" sz="1600" dirty="0" smtClean="0">
                <a:latin typeface="+mn-lt"/>
              </a:rPr>
              <a:t>If you are temporarily closed when they visit, they will automatically perform a second visit before reporting information and findings back to the MAC.</a:t>
            </a:r>
          </a:p>
          <a:p>
            <a:pPr>
              <a:buFont typeface="Wingdings" pitchFamily="2" charset="2"/>
              <a:buChar char="v"/>
            </a:pPr>
            <a:endParaRPr lang="en-US" sz="1600" dirty="0" smtClean="0">
              <a:latin typeface="+mn-lt"/>
              <a:cs typeface="Times New Roman" pitchFamily="18" charset="0"/>
            </a:endParaRPr>
          </a:p>
        </p:txBody>
      </p:sp>
      <p:sp>
        <p:nvSpPr>
          <p:cNvPr id="16" name="Slide Number Placeholder 15"/>
          <p:cNvSpPr>
            <a:spLocks noGrp="1"/>
          </p:cNvSpPr>
          <p:nvPr>
            <p:ph type="sldNum" sz="quarter" idx="11"/>
          </p:nvPr>
        </p:nvSpPr>
        <p:spPr/>
        <p:txBody>
          <a:bodyPr/>
          <a:lstStyle/>
          <a:p>
            <a:fld id="{3FC4C68C-72F3-4408-B18C-F226160C8EC7}" type="slidenum">
              <a:rPr lang="en-US" smtClean="0"/>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rmAutofit/>
          </a:bodyPr>
          <a:lstStyle/>
          <a:p>
            <a:pPr>
              <a:defRPr/>
            </a:pPr>
            <a:r>
              <a:rPr lang="en-US" sz="2400" dirty="0" smtClean="0"/>
              <a:t>Updated Regulation: </a:t>
            </a:r>
            <a:r>
              <a:rPr lang="en-US" sz="1800" dirty="0" smtClean="0"/>
              <a:t/>
            </a:r>
            <a:br>
              <a:rPr lang="en-US" sz="1800" dirty="0" smtClean="0"/>
            </a:br>
            <a:r>
              <a:rPr lang="en-US" sz="3200" dirty="0" smtClean="0"/>
              <a:t>Ordering &amp; Referring</a:t>
            </a:r>
            <a:endParaRPr lang="en-US" sz="3200" dirty="0"/>
          </a:p>
        </p:txBody>
      </p:sp>
      <p:sp>
        <p:nvSpPr>
          <p:cNvPr id="5" name="Content Placeholder 4"/>
          <p:cNvSpPr>
            <a:spLocks noGrp="1"/>
          </p:cNvSpPr>
          <p:nvPr>
            <p:ph idx="1"/>
          </p:nvPr>
        </p:nvSpPr>
        <p:spPr>
          <a:xfrm>
            <a:off x="627797" y="1878676"/>
            <a:ext cx="7983940" cy="4156364"/>
          </a:xfrm>
        </p:spPr>
        <p:txBody>
          <a:bodyPr>
            <a:noAutofit/>
          </a:bodyPr>
          <a:lstStyle/>
          <a:p>
            <a:pPr marL="0" indent="0">
              <a:spcBef>
                <a:spcPts val="1200"/>
              </a:spcBef>
              <a:buNone/>
            </a:pPr>
            <a:r>
              <a:rPr lang="en-US" sz="1800" b="1" dirty="0" smtClean="0">
                <a:latin typeface="+mn-lt"/>
              </a:rPr>
              <a:t>Ordering &amp; Referring: </a:t>
            </a:r>
            <a:r>
              <a:rPr lang="en-US" sz="1800" dirty="0" smtClean="0">
                <a:latin typeface="+mn-lt"/>
              </a:rPr>
              <a:t> 6010 requires all Providers who Order or Refer services for certain procedures, services, or medical equipment, must be enrolled or registered with Medicare, or claims by ordering and certifying provider or supplier will be denied. </a:t>
            </a:r>
            <a:endParaRPr lang="en-US" sz="1800" dirty="0" smtClean="0">
              <a:solidFill>
                <a:srgbClr val="0000FF"/>
              </a:solidFill>
              <a:latin typeface="+mn-lt"/>
            </a:endParaRPr>
          </a:p>
          <a:p>
            <a:pPr marL="457200" indent="-457200">
              <a:spcBef>
                <a:spcPts val="1200"/>
              </a:spcBef>
            </a:pPr>
            <a:r>
              <a:rPr lang="en-US" sz="1800" dirty="0" smtClean="0">
                <a:solidFill>
                  <a:srgbClr val="0000FF"/>
                </a:solidFill>
                <a:latin typeface="+mn-lt"/>
              </a:rPr>
              <a:t>CMS will give a </a:t>
            </a:r>
            <a:r>
              <a:rPr lang="en-US" sz="1800" u="sng" dirty="0" smtClean="0">
                <a:solidFill>
                  <a:srgbClr val="0000FF"/>
                </a:solidFill>
                <a:latin typeface="+mn-lt"/>
              </a:rPr>
              <a:t>minimum</a:t>
            </a:r>
            <a:r>
              <a:rPr lang="en-US" sz="1800" dirty="0" smtClean="0">
                <a:solidFill>
                  <a:srgbClr val="0000FF"/>
                </a:solidFill>
                <a:latin typeface="+mn-lt"/>
              </a:rPr>
              <a:t> of </a:t>
            </a:r>
            <a:r>
              <a:rPr lang="en-US" sz="1800" b="1" dirty="0" smtClean="0">
                <a:solidFill>
                  <a:srgbClr val="0000FF"/>
                </a:solidFill>
                <a:latin typeface="+mn-lt"/>
              </a:rPr>
              <a:t>60 days advanced notice </a:t>
            </a:r>
            <a:r>
              <a:rPr lang="en-US" sz="1800" dirty="0" smtClean="0">
                <a:solidFill>
                  <a:srgbClr val="0000FF"/>
                </a:solidFill>
                <a:latin typeface="+mn-lt"/>
              </a:rPr>
              <a:t>to the provider community before the edits are turned on.</a:t>
            </a:r>
          </a:p>
          <a:p>
            <a:pPr marL="457200" indent="-457200">
              <a:spcBef>
                <a:spcPts val="1200"/>
              </a:spcBef>
            </a:pPr>
            <a:r>
              <a:rPr lang="en-US" sz="1800" dirty="0" smtClean="0">
                <a:latin typeface="+mn-lt"/>
              </a:rPr>
              <a:t>CMS is closely monitoring the number of providers not yet enrolled or registered with Medicare, and the number of informational messages.</a:t>
            </a:r>
          </a:p>
          <a:p>
            <a:pPr marL="457200" indent="-457200">
              <a:spcBef>
                <a:spcPts val="1200"/>
              </a:spcBef>
            </a:pPr>
            <a:r>
              <a:rPr lang="en-US" sz="1800" dirty="0" smtClean="0">
                <a:latin typeface="+mn-lt"/>
              </a:rPr>
              <a:t>Interns &amp; Residents will be required to fully enroll or complete 855O (via Paper or through PECOS Web).</a:t>
            </a:r>
          </a:p>
          <a:p>
            <a:pPr marL="457200" indent="-457200">
              <a:spcBef>
                <a:spcPts val="1200"/>
              </a:spcBef>
            </a:pPr>
            <a:r>
              <a:rPr lang="en-US" sz="1800" dirty="0" smtClean="0">
                <a:latin typeface="+mn-lt"/>
              </a:rPr>
              <a:t>DME &amp; HHA Providers are being contacted when there have been Organizational NPIs (Type II NPIs) on the claim.</a:t>
            </a:r>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39</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Providers were saying</a:t>
            </a:r>
            <a:endParaRPr lang="en-US" dirty="0"/>
          </a:p>
        </p:txBody>
      </p:sp>
      <p:grpSp>
        <p:nvGrpSpPr>
          <p:cNvPr id="7" name="Group 6"/>
          <p:cNvGrpSpPr/>
          <p:nvPr/>
        </p:nvGrpSpPr>
        <p:grpSpPr>
          <a:xfrm>
            <a:off x="404429" y="1743956"/>
            <a:ext cx="8008052" cy="1077218"/>
            <a:chOff x="914400" y="1371600"/>
            <a:chExt cx="9929985" cy="1335750"/>
          </a:xfrm>
        </p:grpSpPr>
        <p:grpSp>
          <p:nvGrpSpPr>
            <p:cNvPr id="8" name="Group 7"/>
            <p:cNvGrpSpPr/>
            <p:nvPr/>
          </p:nvGrpSpPr>
          <p:grpSpPr>
            <a:xfrm>
              <a:off x="914400" y="1371600"/>
              <a:ext cx="762000" cy="762000"/>
              <a:chOff x="990600" y="1447800"/>
              <a:chExt cx="762000" cy="762000"/>
            </a:xfrm>
          </p:grpSpPr>
          <p:pic>
            <p:nvPicPr>
              <p:cNvPr id="10" name="Picture 2" descr="C:\Documents and Settings\gvf7\Local Settings\Temporary Internet Files\Content.IE5\MGMB4KMK\MC900433862[1].png"/>
              <p:cNvPicPr>
                <a:picLocks noChangeAspect="1" noChangeArrowheads="1"/>
              </p:cNvPicPr>
              <p:nvPr/>
            </p:nvPicPr>
            <p:blipFill>
              <a:blip r:embed="rId3" cstate="print"/>
              <a:srcRect/>
              <a:stretch>
                <a:fillRect/>
              </a:stretch>
            </p:blipFill>
            <p:spPr bwMode="auto">
              <a:xfrm>
                <a:off x="990600" y="1447800"/>
                <a:ext cx="762000" cy="762000"/>
              </a:xfrm>
              <a:prstGeom prst="rect">
                <a:avLst/>
              </a:prstGeom>
              <a:noFill/>
            </p:spPr>
          </p:pic>
          <p:pic>
            <p:nvPicPr>
              <p:cNvPr id="11" name="Picture 5" descr="C:\Documents and Settings\gvf7\Local Settings\Temporary Internet Files\Content.IE5\4BZE1SCC\MC900432526[1].png"/>
              <p:cNvPicPr>
                <a:picLocks noChangeAspect="1" noChangeArrowheads="1"/>
              </p:cNvPicPr>
              <p:nvPr/>
            </p:nvPicPr>
            <p:blipFill>
              <a:blip r:embed="rId4" cstate="print"/>
              <a:srcRect/>
              <a:stretch>
                <a:fillRect/>
              </a:stretch>
            </p:blipFill>
            <p:spPr bwMode="auto">
              <a:xfrm>
                <a:off x="1219200" y="1600200"/>
                <a:ext cx="304800" cy="304800"/>
              </a:xfrm>
              <a:prstGeom prst="rect">
                <a:avLst/>
              </a:prstGeom>
              <a:noFill/>
            </p:spPr>
          </p:pic>
        </p:grpSp>
        <p:sp>
          <p:nvSpPr>
            <p:cNvPr id="9" name="TextBox 8"/>
            <p:cNvSpPr txBox="1"/>
            <p:nvPr/>
          </p:nvSpPr>
          <p:spPr>
            <a:xfrm>
              <a:off x="1828801" y="1371600"/>
              <a:ext cx="9015584" cy="1335750"/>
            </a:xfrm>
            <a:prstGeom prst="rect">
              <a:avLst/>
            </a:prstGeom>
            <a:noFill/>
          </p:spPr>
          <p:txBody>
            <a:bodyPr wrap="square" rtlCol="0">
              <a:spAutoFit/>
            </a:bodyPr>
            <a:lstStyle/>
            <a:p>
              <a:pPr marL="0" lvl="1" algn="l"/>
              <a:r>
                <a:rPr lang="en-US" sz="1600" dirty="0" smtClean="0">
                  <a:latin typeface="Calibri" pitchFamily="34" charset="0"/>
                  <a:cs typeface="Calibri" pitchFamily="34" charset="0"/>
                </a:rPr>
                <a:t>“…oh yea, we all call any MAC at least 3 times if we have a question. Then take the average answer... and you need to make sure you change up the time of day you call to make sure you get a new shift.” </a:t>
              </a:r>
              <a:r>
                <a:rPr lang="en-US" sz="1600" i="1" dirty="0" smtClean="0">
                  <a:solidFill>
                    <a:srgbClr val="0000FF"/>
                  </a:solidFill>
                  <a:latin typeface="Calibri" pitchFamily="34" charset="0"/>
                  <a:cs typeface="Calibri" pitchFamily="34" charset="0"/>
                </a:rPr>
                <a:t>(Lack of consistent information to the provider community when they contact a MAC does not create a feeling of confidence or trust.)</a:t>
              </a:r>
            </a:p>
          </p:txBody>
        </p:sp>
      </p:grpSp>
      <p:grpSp>
        <p:nvGrpSpPr>
          <p:cNvPr id="12" name="Group 11"/>
          <p:cNvGrpSpPr/>
          <p:nvPr/>
        </p:nvGrpSpPr>
        <p:grpSpPr>
          <a:xfrm>
            <a:off x="343469" y="2871716"/>
            <a:ext cx="8527576" cy="652869"/>
            <a:chOff x="9144000" y="3939063"/>
            <a:chExt cx="8527576" cy="652869"/>
          </a:xfrm>
        </p:grpSpPr>
        <p:grpSp>
          <p:nvGrpSpPr>
            <p:cNvPr id="13" name="Group 10"/>
            <p:cNvGrpSpPr/>
            <p:nvPr/>
          </p:nvGrpSpPr>
          <p:grpSpPr>
            <a:xfrm>
              <a:off x="9144000" y="3939063"/>
              <a:ext cx="609600" cy="609600"/>
              <a:chOff x="990600" y="1447800"/>
              <a:chExt cx="762000" cy="762000"/>
            </a:xfrm>
          </p:grpSpPr>
          <p:pic>
            <p:nvPicPr>
              <p:cNvPr id="15" name="Picture 2" descr="C:\Documents and Settings\gvf7\Local Settings\Temporary Internet Files\Content.IE5\MGMB4KMK\MC900433862[1].png"/>
              <p:cNvPicPr>
                <a:picLocks noChangeAspect="1" noChangeArrowheads="1"/>
              </p:cNvPicPr>
              <p:nvPr/>
            </p:nvPicPr>
            <p:blipFill>
              <a:blip r:embed="rId3" cstate="print"/>
              <a:srcRect/>
              <a:stretch>
                <a:fillRect/>
              </a:stretch>
            </p:blipFill>
            <p:spPr bwMode="auto">
              <a:xfrm>
                <a:off x="990600" y="1447800"/>
                <a:ext cx="762000" cy="762000"/>
              </a:xfrm>
              <a:prstGeom prst="rect">
                <a:avLst/>
              </a:prstGeom>
              <a:noFill/>
            </p:spPr>
          </p:pic>
          <p:pic>
            <p:nvPicPr>
              <p:cNvPr id="16" name="Picture 5" descr="C:\Documents and Settings\gvf7\Local Settings\Temporary Internet Files\Content.IE5\4BZE1SCC\MC900432526[1].png"/>
              <p:cNvPicPr>
                <a:picLocks noChangeAspect="1" noChangeArrowheads="1"/>
              </p:cNvPicPr>
              <p:nvPr/>
            </p:nvPicPr>
            <p:blipFill>
              <a:blip r:embed="rId4" cstate="print"/>
              <a:srcRect/>
              <a:stretch>
                <a:fillRect/>
              </a:stretch>
            </p:blipFill>
            <p:spPr bwMode="auto">
              <a:xfrm>
                <a:off x="1219200" y="1600200"/>
                <a:ext cx="304800" cy="304800"/>
              </a:xfrm>
              <a:prstGeom prst="rect">
                <a:avLst/>
              </a:prstGeom>
              <a:noFill/>
            </p:spPr>
          </p:pic>
        </p:grpSp>
        <p:sp>
          <p:nvSpPr>
            <p:cNvPr id="14" name="TextBox 13"/>
            <p:cNvSpPr txBox="1"/>
            <p:nvPr/>
          </p:nvSpPr>
          <p:spPr>
            <a:xfrm>
              <a:off x="9876817" y="4007157"/>
              <a:ext cx="7794759" cy="584775"/>
            </a:xfrm>
            <a:prstGeom prst="rect">
              <a:avLst/>
            </a:prstGeom>
            <a:noFill/>
          </p:spPr>
          <p:txBody>
            <a:bodyPr wrap="square" rtlCol="0">
              <a:spAutoFit/>
            </a:bodyPr>
            <a:lstStyle/>
            <a:p>
              <a:pPr marL="0" lvl="1" algn="l">
                <a:spcBef>
                  <a:spcPct val="20000"/>
                </a:spcBef>
                <a:defRPr/>
              </a:pPr>
              <a:r>
                <a:rPr lang="en-US" sz="1600" dirty="0" smtClean="0">
                  <a:latin typeface="Calibri" pitchFamily="34" charset="0"/>
                  <a:cs typeface="Calibri" pitchFamily="34" charset="0"/>
                </a:rPr>
                <a:t>“We have $1M in billing at stake related to a single provider we have been working to enroll for months.” </a:t>
              </a:r>
              <a:r>
                <a:rPr lang="en-US" sz="1600" i="1" dirty="0" smtClean="0">
                  <a:solidFill>
                    <a:srgbClr val="0000FF"/>
                  </a:solidFill>
                  <a:latin typeface="Calibri" pitchFamily="34" charset="0"/>
                  <a:cs typeface="Calibri" pitchFamily="34" charset="0"/>
                </a:rPr>
                <a:t>(Providers lose millions of dollars a year due to processing delays.)</a:t>
              </a:r>
            </a:p>
          </p:txBody>
        </p:sp>
      </p:grpSp>
      <p:grpSp>
        <p:nvGrpSpPr>
          <p:cNvPr id="17" name="Group 11"/>
          <p:cNvGrpSpPr/>
          <p:nvPr/>
        </p:nvGrpSpPr>
        <p:grpSpPr>
          <a:xfrm>
            <a:off x="4444622" y="3735460"/>
            <a:ext cx="4467366" cy="1815882"/>
            <a:chOff x="5638800" y="4572000"/>
            <a:chExt cx="4467366" cy="1815882"/>
          </a:xfrm>
        </p:grpSpPr>
        <p:grpSp>
          <p:nvGrpSpPr>
            <p:cNvPr id="18" name="Group 10"/>
            <p:cNvGrpSpPr/>
            <p:nvPr/>
          </p:nvGrpSpPr>
          <p:grpSpPr>
            <a:xfrm>
              <a:off x="5638800" y="4572000"/>
              <a:ext cx="609600" cy="609600"/>
              <a:chOff x="990600" y="1447800"/>
              <a:chExt cx="762000" cy="762000"/>
            </a:xfrm>
          </p:grpSpPr>
          <p:pic>
            <p:nvPicPr>
              <p:cNvPr id="20" name="Picture 2" descr="C:\Documents and Settings\gvf7\Local Settings\Temporary Internet Files\Content.IE5\MGMB4KMK\MC900433862[1].png"/>
              <p:cNvPicPr>
                <a:picLocks noChangeAspect="1" noChangeArrowheads="1"/>
              </p:cNvPicPr>
              <p:nvPr/>
            </p:nvPicPr>
            <p:blipFill>
              <a:blip r:embed="rId3" cstate="print"/>
              <a:srcRect/>
              <a:stretch>
                <a:fillRect/>
              </a:stretch>
            </p:blipFill>
            <p:spPr bwMode="auto">
              <a:xfrm>
                <a:off x="990600" y="1447800"/>
                <a:ext cx="762000" cy="762000"/>
              </a:xfrm>
              <a:prstGeom prst="rect">
                <a:avLst/>
              </a:prstGeom>
              <a:noFill/>
            </p:spPr>
          </p:pic>
          <p:pic>
            <p:nvPicPr>
              <p:cNvPr id="21" name="Picture 5" descr="C:\Documents and Settings\gvf7\Local Settings\Temporary Internet Files\Content.IE5\4BZE1SCC\MC900432526[1].png"/>
              <p:cNvPicPr>
                <a:picLocks noChangeAspect="1" noChangeArrowheads="1"/>
              </p:cNvPicPr>
              <p:nvPr/>
            </p:nvPicPr>
            <p:blipFill>
              <a:blip r:embed="rId4" cstate="print"/>
              <a:srcRect/>
              <a:stretch>
                <a:fillRect/>
              </a:stretch>
            </p:blipFill>
            <p:spPr bwMode="auto">
              <a:xfrm>
                <a:off x="1219200" y="1600200"/>
                <a:ext cx="304800" cy="304800"/>
              </a:xfrm>
              <a:prstGeom prst="rect">
                <a:avLst/>
              </a:prstGeom>
              <a:noFill/>
            </p:spPr>
          </p:pic>
        </p:grpSp>
        <p:sp>
          <p:nvSpPr>
            <p:cNvPr id="19" name="TextBox 18"/>
            <p:cNvSpPr txBox="1"/>
            <p:nvPr/>
          </p:nvSpPr>
          <p:spPr>
            <a:xfrm>
              <a:off x="6400799" y="4572000"/>
              <a:ext cx="3705367" cy="1815882"/>
            </a:xfrm>
            <a:prstGeom prst="rect">
              <a:avLst/>
            </a:prstGeom>
            <a:noFill/>
          </p:spPr>
          <p:txBody>
            <a:bodyPr wrap="square" rtlCol="0">
              <a:spAutoFit/>
            </a:bodyPr>
            <a:lstStyle/>
            <a:p>
              <a:pPr marL="0" lvl="1" indent="0" algn="l"/>
              <a:r>
                <a:rPr lang="en-US" sz="1600" dirty="0" smtClean="0">
                  <a:latin typeface="Calibri" pitchFamily="34" charset="0"/>
                  <a:cs typeface="Calibri" pitchFamily="34" charset="0"/>
                </a:rPr>
                <a:t>“Processing provider enrollment applications is second only in complexity to auditing Medicare Hospital Cost Reports”… </a:t>
              </a:r>
            </a:p>
            <a:p>
              <a:pPr marL="0" lvl="1" indent="0"/>
              <a:endParaRPr lang="en-US" sz="1600" i="1" dirty="0" smtClean="0">
                <a:latin typeface="Calibri" pitchFamily="34" charset="0"/>
                <a:cs typeface="Calibri" pitchFamily="34" charset="0"/>
              </a:endParaRPr>
            </a:p>
            <a:p>
              <a:pPr marL="0" lvl="1" indent="0"/>
              <a:r>
                <a:rPr lang="en-US" sz="1600" i="1" dirty="0" smtClean="0">
                  <a:latin typeface="Calibri" pitchFamily="34" charset="0"/>
                  <a:cs typeface="Calibri" pitchFamily="34" charset="0"/>
                </a:rPr>
                <a:t>-- Senior Executive, Medicare Administrative Contractor</a:t>
              </a:r>
            </a:p>
          </p:txBody>
        </p:sp>
      </p:grpSp>
      <p:graphicFrame>
        <p:nvGraphicFramePr>
          <p:cNvPr id="22" name="Chart 21"/>
          <p:cNvGraphicFramePr/>
          <p:nvPr/>
        </p:nvGraphicFramePr>
        <p:xfrm>
          <a:off x="275230" y="3595427"/>
          <a:ext cx="4419600" cy="2336800"/>
        </p:xfrm>
        <a:graphic>
          <a:graphicData uri="http://schemas.openxmlformats.org/drawingml/2006/chart">
            <c:chart xmlns:c="http://schemas.openxmlformats.org/drawingml/2006/chart" xmlns:r="http://schemas.openxmlformats.org/officeDocument/2006/relationships" r:id="rId5"/>
          </a:graphicData>
        </a:graphic>
      </p:graphicFrame>
      <p:sp>
        <p:nvSpPr>
          <p:cNvPr id="23" name="Slide Number Placeholder 22"/>
          <p:cNvSpPr>
            <a:spLocks noGrp="1"/>
          </p:cNvSpPr>
          <p:nvPr>
            <p:ph type="sldNum" sz="quarter" idx="11"/>
          </p:nvPr>
        </p:nvSpPr>
        <p:spPr/>
        <p:txBody>
          <a:bodyPr/>
          <a:lstStyle/>
          <a:p>
            <a:fld id="{3FC4C68C-72F3-4408-B18C-F226160C8EC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rmAutofit/>
          </a:bodyPr>
          <a:lstStyle/>
          <a:p>
            <a:pPr>
              <a:defRPr/>
            </a:pPr>
            <a:r>
              <a:rPr lang="en-US" sz="2400" dirty="0" smtClean="0"/>
              <a:t>Updated Regulation: </a:t>
            </a:r>
            <a:r>
              <a:rPr lang="en-US" sz="1800" dirty="0" smtClean="0"/>
              <a:t/>
            </a:r>
            <a:br>
              <a:rPr lang="en-US" sz="1800" dirty="0" smtClean="0"/>
            </a:br>
            <a:r>
              <a:rPr lang="en-US" sz="3200" dirty="0" smtClean="0"/>
              <a:t>Ordering &amp; Referring</a:t>
            </a:r>
            <a:endParaRPr lang="en-US" sz="3200" dirty="0"/>
          </a:p>
        </p:txBody>
      </p:sp>
      <p:sp>
        <p:nvSpPr>
          <p:cNvPr id="6" name="Content Placeholder 5"/>
          <p:cNvSpPr>
            <a:spLocks noGrp="1"/>
          </p:cNvSpPr>
          <p:nvPr>
            <p:ph idx="1"/>
          </p:nvPr>
        </p:nvSpPr>
        <p:spPr>
          <a:xfrm>
            <a:off x="627797" y="1992312"/>
            <a:ext cx="7983940" cy="3843223"/>
          </a:xfrm>
        </p:spPr>
        <p:txBody>
          <a:bodyPr>
            <a:noAutofit/>
          </a:bodyPr>
          <a:lstStyle/>
          <a:p>
            <a:pPr marL="365125" lvl="0" indent="-255588" defTabSz="914400" eaLnBrk="1" fontAlgn="auto" hangingPunct="1">
              <a:spcBef>
                <a:spcPts val="1800"/>
              </a:spcBef>
              <a:spcAft>
                <a:spcPts val="0"/>
              </a:spcAft>
              <a:buClr>
                <a:srgbClr val="4F81BD"/>
              </a:buClr>
              <a:buSzPct val="100000"/>
              <a:buNone/>
            </a:pPr>
            <a:r>
              <a:rPr lang="en-US" sz="2000" b="1" dirty="0" smtClean="0">
                <a:solidFill>
                  <a:prstClr val="black"/>
                </a:solidFill>
                <a:latin typeface="Calibri"/>
                <a:ea typeface="+mn-ea"/>
                <a:cs typeface="+mn-cs"/>
              </a:rPr>
              <a:t>Requirements: Interns and Residents</a:t>
            </a:r>
          </a:p>
          <a:p>
            <a:pPr marL="963613" lvl="1" indent="-387350" defTabSz="914400" eaLnBrk="1" fontAlgn="auto" hangingPunct="1">
              <a:spcBef>
                <a:spcPts val="1800"/>
              </a:spcBef>
              <a:spcAft>
                <a:spcPts val="0"/>
              </a:spcAft>
              <a:buClr>
                <a:srgbClr val="4F81BD">
                  <a:lumMod val="50000"/>
                </a:srgbClr>
              </a:buClr>
              <a:buSzPct val="100000"/>
              <a:buFont typeface="Wingdings" pitchFamily="2" charset="2"/>
              <a:buChar char="q"/>
            </a:pPr>
            <a:r>
              <a:rPr lang="en-US" dirty="0" smtClean="0">
                <a:solidFill>
                  <a:prstClr val="black"/>
                </a:solidFill>
                <a:latin typeface="Calibri"/>
                <a:ea typeface="+mn-ea"/>
                <a:cs typeface="+mn-cs"/>
              </a:rPr>
              <a:t>The final rule states that State-licensed residents may enroll to order and/or refer and may be listed on claims.  </a:t>
            </a:r>
          </a:p>
          <a:p>
            <a:pPr marL="963613" lvl="1" indent="-387350" defTabSz="914400" eaLnBrk="1" fontAlgn="auto" hangingPunct="1">
              <a:spcBef>
                <a:spcPts val="1800"/>
              </a:spcBef>
              <a:spcAft>
                <a:spcPts val="0"/>
              </a:spcAft>
              <a:buClr>
                <a:srgbClr val="4F81BD">
                  <a:lumMod val="50000"/>
                </a:srgbClr>
              </a:buClr>
              <a:buSzPct val="100000"/>
              <a:buFont typeface="Wingdings" pitchFamily="2" charset="2"/>
              <a:buChar char="q"/>
            </a:pPr>
            <a:r>
              <a:rPr lang="en-US" dirty="0" smtClean="0">
                <a:solidFill>
                  <a:prstClr val="black"/>
                </a:solidFill>
                <a:latin typeface="Calibri"/>
                <a:ea typeface="+mn-ea"/>
                <a:cs typeface="+mn-cs"/>
              </a:rPr>
              <a:t> Claims for covered items and services from un-licensed interns and residents may still specify the name and NPI of the teaching physician.  </a:t>
            </a:r>
          </a:p>
          <a:p>
            <a:pPr marL="963613" lvl="1" indent="-387350" defTabSz="914400" eaLnBrk="1" fontAlgn="auto" hangingPunct="1">
              <a:spcBef>
                <a:spcPts val="1800"/>
              </a:spcBef>
              <a:spcAft>
                <a:spcPts val="0"/>
              </a:spcAft>
              <a:buClr>
                <a:srgbClr val="4F81BD">
                  <a:lumMod val="50000"/>
                </a:srgbClr>
              </a:buClr>
              <a:buSzPct val="100000"/>
              <a:buFont typeface="Wingdings" pitchFamily="2" charset="2"/>
              <a:buChar char="q"/>
            </a:pPr>
            <a:r>
              <a:rPr lang="en-US" dirty="0" smtClean="0">
                <a:solidFill>
                  <a:prstClr val="black"/>
                </a:solidFill>
                <a:latin typeface="Calibri"/>
                <a:ea typeface="+mn-ea"/>
                <a:cs typeface="+mn-cs"/>
              </a:rPr>
              <a:t>If States provide provisional licenses or otherwise permit residents to practice or order and refer services, interns and residents are allowed to enroll to order and refer consistent with State law.</a:t>
            </a:r>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40</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Wrap Up!</a:t>
            </a:r>
            <a:endParaRPr lang="en-US" dirty="0"/>
          </a:p>
        </p:txBody>
      </p:sp>
      <p:sp>
        <p:nvSpPr>
          <p:cNvPr id="6" name="Content Placeholder 5"/>
          <p:cNvSpPr>
            <a:spLocks noGrp="1"/>
          </p:cNvSpPr>
          <p:nvPr>
            <p:ph idx="1"/>
          </p:nvPr>
        </p:nvSpPr>
        <p:spPr/>
        <p:txBody>
          <a:bodyPr>
            <a:normAutofit fontScale="85000" lnSpcReduction="20000"/>
          </a:bodyPr>
          <a:lstStyle/>
          <a:p>
            <a:pPr>
              <a:buSzPct val="150000"/>
              <a:buFont typeface="Wingdings" pitchFamily="2" charset="2"/>
              <a:buChar char="ü"/>
            </a:pPr>
            <a:r>
              <a:rPr lang="en-US" b="1" dirty="0" smtClean="0">
                <a:latin typeface="+mn-lt"/>
              </a:rPr>
              <a:t>We hear you</a:t>
            </a:r>
            <a:r>
              <a:rPr lang="en-US" dirty="0" smtClean="0">
                <a:latin typeface="+mn-lt"/>
              </a:rPr>
              <a:t>, and are improving customer service and processing guidance to help.</a:t>
            </a:r>
          </a:p>
          <a:p>
            <a:pPr>
              <a:buSzPct val="150000"/>
              <a:buFont typeface="Wingdings" pitchFamily="2" charset="2"/>
              <a:buChar char="ü"/>
            </a:pPr>
            <a:endParaRPr lang="en-US" dirty="0" smtClean="0">
              <a:latin typeface="+mn-lt"/>
            </a:endParaRPr>
          </a:p>
          <a:p>
            <a:pPr>
              <a:buSzPct val="150000"/>
              <a:buFont typeface="Wingdings" pitchFamily="2" charset="2"/>
              <a:buChar char="ü"/>
            </a:pPr>
            <a:r>
              <a:rPr lang="en-US" b="1" dirty="0" smtClean="0">
                <a:latin typeface="+mn-lt"/>
              </a:rPr>
              <a:t>PECOS has more information </a:t>
            </a:r>
            <a:r>
              <a:rPr lang="en-US" dirty="0" smtClean="0">
                <a:latin typeface="+mn-lt"/>
              </a:rPr>
              <a:t>about your records on file, has improved with your input, and is now a fully electronic process – ensuring your application will be processed faster than submitting paper.</a:t>
            </a:r>
          </a:p>
          <a:p>
            <a:pPr>
              <a:buSzPct val="150000"/>
              <a:buFont typeface="Wingdings" pitchFamily="2" charset="2"/>
              <a:buChar char="ü"/>
            </a:pPr>
            <a:endParaRPr lang="en-US" dirty="0" smtClean="0">
              <a:latin typeface="+mn-lt"/>
            </a:endParaRPr>
          </a:p>
          <a:p>
            <a:pPr>
              <a:buSzPct val="150000"/>
              <a:buFont typeface="Wingdings" pitchFamily="2" charset="2"/>
              <a:buChar char="ü"/>
            </a:pPr>
            <a:r>
              <a:rPr lang="en-US" b="1" dirty="0" smtClean="0">
                <a:latin typeface="+mn-lt"/>
              </a:rPr>
              <a:t>Revalidation is here</a:t>
            </a:r>
            <a:r>
              <a:rPr lang="en-US" dirty="0" smtClean="0">
                <a:latin typeface="+mn-lt"/>
              </a:rPr>
              <a:t>, you will receive a notice when it applies to you, and there will be multiple ways to check if a notice was sent to you.</a:t>
            </a:r>
          </a:p>
          <a:p>
            <a:pPr>
              <a:buSzPct val="150000"/>
              <a:buFont typeface="Wingdings" pitchFamily="2" charset="2"/>
              <a:buChar char="ü"/>
            </a:pPr>
            <a:endParaRPr lang="en-US" dirty="0" smtClean="0">
              <a:latin typeface="+mn-lt"/>
            </a:endParaRPr>
          </a:p>
          <a:p>
            <a:pPr>
              <a:buSzPct val="150000"/>
              <a:buFont typeface="Wingdings" pitchFamily="2" charset="2"/>
              <a:buChar char="ü"/>
            </a:pPr>
            <a:r>
              <a:rPr lang="en-US" b="1" dirty="0" smtClean="0">
                <a:latin typeface="+mn-lt"/>
              </a:rPr>
              <a:t>We are taking immediate and collaborative action </a:t>
            </a:r>
            <a:r>
              <a:rPr lang="en-US" dirty="0" smtClean="0">
                <a:latin typeface="+mn-lt"/>
              </a:rPr>
              <a:t>to investigate and stop fraud waste and abuse.</a:t>
            </a:r>
          </a:p>
          <a:p>
            <a:pPr>
              <a:buSzPct val="150000"/>
              <a:buFont typeface="Wingdings" pitchFamily="2" charset="2"/>
              <a:buChar char="ü"/>
            </a:pPr>
            <a:endParaRPr lang="en-US" dirty="0" smtClean="0">
              <a:latin typeface="+mn-lt"/>
            </a:endParaRPr>
          </a:p>
          <a:p>
            <a:pPr>
              <a:buSzPct val="150000"/>
              <a:buFont typeface="Wingdings" pitchFamily="2" charset="2"/>
              <a:buChar char="ü"/>
            </a:pPr>
            <a:endParaRPr lang="en-US" dirty="0" smtClean="0">
              <a:latin typeface="+mn-lt"/>
            </a:endParaRPr>
          </a:p>
          <a:p>
            <a:pPr>
              <a:buSzPct val="150000"/>
              <a:buFont typeface="Wingdings" pitchFamily="2" charset="2"/>
              <a:buChar char="ü"/>
            </a:pPr>
            <a:endParaRPr lang="en-US" dirty="0">
              <a:latin typeface="+mn-lt"/>
            </a:endParaRPr>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41</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r>
              <a:rPr lang="en-US" baseline="0" dirty="0" smtClean="0"/>
              <a:t> and Discussion</a:t>
            </a:r>
            <a:endParaRPr lang="en-US" dirty="0"/>
          </a:p>
        </p:txBody>
      </p:sp>
      <p:sp>
        <p:nvSpPr>
          <p:cNvPr id="9" name="Content Placeholder 8"/>
          <p:cNvSpPr>
            <a:spLocks noGrp="1"/>
          </p:cNvSpPr>
          <p:nvPr>
            <p:ph idx="1"/>
          </p:nvPr>
        </p:nvSpPr>
        <p:spPr/>
        <p:txBody>
          <a:bodyPr>
            <a:normAutofit lnSpcReduction="10000"/>
          </a:bodyPr>
          <a:lstStyle/>
          <a:p>
            <a:pPr algn="ctr">
              <a:spcBef>
                <a:spcPts val="600"/>
              </a:spcBef>
              <a:buNone/>
            </a:pPr>
            <a:r>
              <a:rPr lang="en-US" b="1" dirty="0" smtClean="0">
                <a:latin typeface="+mn-lt"/>
              </a:rPr>
              <a:t>Zabeen Chong</a:t>
            </a:r>
          </a:p>
          <a:p>
            <a:pPr algn="ctr">
              <a:spcBef>
                <a:spcPts val="600"/>
              </a:spcBef>
              <a:buNone/>
            </a:pPr>
            <a:r>
              <a:rPr lang="en-US" dirty="0" smtClean="0">
                <a:latin typeface="+mn-lt"/>
              </a:rPr>
              <a:t>Director, Provider Enrollment Operations Group</a:t>
            </a:r>
          </a:p>
          <a:p>
            <a:pPr algn="ctr">
              <a:lnSpc>
                <a:spcPct val="100000"/>
              </a:lnSpc>
              <a:spcBef>
                <a:spcPts val="600"/>
              </a:spcBef>
              <a:buNone/>
            </a:pPr>
            <a:r>
              <a:rPr lang="en-US" dirty="0" smtClean="0">
                <a:latin typeface="+mn-lt"/>
              </a:rPr>
              <a:t>&amp;</a:t>
            </a:r>
          </a:p>
          <a:p>
            <a:pPr algn="ctr">
              <a:lnSpc>
                <a:spcPct val="100000"/>
              </a:lnSpc>
              <a:spcBef>
                <a:spcPts val="600"/>
              </a:spcBef>
              <a:buNone/>
            </a:pPr>
            <a:r>
              <a:rPr lang="en-US" b="1" dirty="0" smtClean="0">
                <a:latin typeface="+mn-lt"/>
              </a:rPr>
              <a:t>Mark Majestic</a:t>
            </a:r>
          </a:p>
          <a:p>
            <a:pPr algn="ctr">
              <a:lnSpc>
                <a:spcPct val="100000"/>
              </a:lnSpc>
              <a:spcBef>
                <a:spcPts val="600"/>
              </a:spcBef>
              <a:buNone/>
            </a:pPr>
            <a:r>
              <a:rPr lang="en-US" dirty="0" smtClean="0">
                <a:latin typeface="+mn-lt"/>
              </a:rPr>
              <a:t>Deputy Director, Provider Enrollment Operations Group</a:t>
            </a:r>
          </a:p>
          <a:p>
            <a:pPr algn="ctr">
              <a:spcBef>
                <a:spcPts val="600"/>
              </a:spcBef>
              <a:buNone/>
            </a:pPr>
            <a:endParaRPr lang="en-US" dirty="0" smtClean="0">
              <a:latin typeface="+mn-lt"/>
            </a:endParaRPr>
          </a:p>
          <a:p>
            <a:pPr algn="ctr">
              <a:spcBef>
                <a:spcPts val="600"/>
              </a:spcBef>
              <a:buNone/>
            </a:pPr>
            <a:r>
              <a:rPr lang="en-US" dirty="0" smtClean="0">
                <a:latin typeface="+mn-lt"/>
              </a:rPr>
              <a:t>Center for Program Integrity</a:t>
            </a:r>
          </a:p>
          <a:p>
            <a:pPr algn="ctr">
              <a:spcBef>
                <a:spcPts val="600"/>
              </a:spcBef>
              <a:buNone/>
            </a:pPr>
            <a:r>
              <a:rPr lang="en-US" dirty="0" smtClean="0">
                <a:latin typeface="+mn-lt"/>
              </a:rPr>
              <a:t>Centers for Medicare &amp; Medicaid Services</a:t>
            </a:r>
          </a:p>
        </p:txBody>
      </p:sp>
      <p:sp>
        <p:nvSpPr>
          <p:cNvPr id="4" name="Footer Placeholder 4"/>
          <p:cNvSpPr>
            <a:spLocks noGrp="1"/>
          </p:cNvSpPr>
          <p:nvPr/>
        </p:nvSpPr>
        <p:spPr bwMode="auto">
          <a:xfrm>
            <a:off x="1981200" y="6172200"/>
            <a:ext cx="55626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b="1" i="1" kern="1200">
                <a:solidFill>
                  <a:schemeClr val="bg2"/>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dirty="0"/>
          </a:p>
        </p:txBody>
      </p:sp>
      <p:sp>
        <p:nvSpPr>
          <p:cNvPr id="8"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defTabSz="457200"/>
            <a:r>
              <a:rPr lang="en-US" sz="3200" b="1" dirty="0" smtClean="0">
                <a:solidFill>
                  <a:schemeClr val="bg1"/>
                </a:solidFill>
                <a:latin typeface="Arial" pitchFamily="34" charset="0"/>
                <a:ea typeface="ＭＳ Ｐゴシック" charset="-128"/>
                <a:cs typeface="Arial" pitchFamily="34" charset="0"/>
              </a:rPr>
              <a:t>Questions and Discussion</a:t>
            </a:r>
          </a:p>
        </p:txBody>
      </p:sp>
      <p:sp>
        <p:nvSpPr>
          <p:cNvPr id="7" name="Slide Number Placeholder 6"/>
          <p:cNvSpPr>
            <a:spLocks noGrp="1"/>
          </p:cNvSpPr>
          <p:nvPr>
            <p:ph type="sldNum" sz="quarter" idx="4"/>
          </p:nvPr>
        </p:nvSpPr>
        <p:spPr/>
        <p:txBody>
          <a:bodyPr/>
          <a:lstStyle/>
          <a:p>
            <a:fld id="{ED597E4D-E86A-4121-BC69-4246F87E1E8C}" type="slidenum">
              <a:rPr lang="en-US" smtClean="0">
                <a:solidFill>
                  <a:prstClr val="black"/>
                </a:solidFill>
              </a:rPr>
              <a:pPr/>
              <a:t>42</a:t>
            </a:fld>
            <a:endParaRPr lang="en-US" dirty="0">
              <a:solidFill>
                <a:prstClr val="black"/>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Disclaimer</a:t>
            </a:r>
            <a:endParaRPr lang="en-US" dirty="0"/>
          </a:p>
        </p:txBody>
      </p:sp>
      <p:sp>
        <p:nvSpPr>
          <p:cNvPr id="7" name="Content Placeholder 6"/>
          <p:cNvSpPr>
            <a:spLocks noGrp="1"/>
          </p:cNvSpPr>
          <p:nvPr>
            <p:ph idx="1"/>
          </p:nvPr>
        </p:nvSpPr>
        <p:spPr/>
        <p:txBody>
          <a:bodyPr>
            <a:noAutofit/>
          </a:bodyPr>
          <a:lstStyle/>
          <a:p>
            <a:pPr marL="0" algn="just">
              <a:lnSpc>
                <a:spcPct val="120000"/>
              </a:lnSpc>
              <a:spcBef>
                <a:spcPts val="0"/>
              </a:spcBef>
              <a:spcAft>
                <a:spcPts val="1200"/>
              </a:spcAft>
              <a:buFont typeface="Wingdings" pitchFamily="2" charset="2"/>
              <a:buNone/>
              <a:defRPr/>
            </a:pPr>
            <a:r>
              <a:rPr lang="en-US" sz="1600" dirty="0" smtClean="0">
                <a:latin typeface="+mn-lt"/>
              </a:rPr>
              <a:t>This presentation was current at the time it was published or uploaded onto the web. Medicaid and Medicare policies change frequently so links to the source documents have been provided within the document for your reference.</a:t>
            </a:r>
          </a:p>
          <a:p>
            <a:pPr marL="0" algn="just">
              <a:lnSpc>
                <a:spcPct val="120000"/>
              </a:lnSpc>
              <a:buFont typeface="Wingdings" pitchFamily="2" charset="2"/>
              <a:buNone/>
              <a:defRPr/>
            </a:pPr>
            <a:r>
              <a:rPr lang="en-US" sz="1600" dirty="0" smtClean="0">
                <a:latin typeface="+mn-lt"/>
              </a:rPr>
              <a:t>This presentation</a:t>
            </a:r>
            <a:r>
              <a:rPr lang="en-US" sz="1600" b="1" dirty="0" smtClean="0">
                <a:latin typeface="+mn-lt"/>
              </a:rPr>
              <a:t> </a:t>
            </a:r>
            <a:r>
              <a:rPr lang="en-US" sz="1600" dirty="0" smtClean="0">
                <a:latin typeface="+mn-lt"/>
              </a:rPr>
              <a:t>was prepared as a service to the public and is not intended to grant rights or impose obligations. This presentation may contain references or links to statutes, regulations, or other policy materials. The information provided is only intended to be a general summary. Use of this material is voluntary. Inclusion of a link does not constitute CMS endorsement of the material. We encourage readers to review the specific statutes, regulations, and other interpretive materials for a full and accurate statement of their contents.</a:t>
            </a:r>
            <a:endParaRPr lang="en-US" sz="1600" b="1" dirty="0" smtClean="0">
              <a:latin typeface="+mn-lt"/>
            </a:endParaRPr>
          </a:p>
          <a:p>
            <a:pPr>
              <a:lnSpc>
                <a:spcPct val="120000"/>
              </a:lnSpc>
              <a:spcBef>
                <a:spcPts val="0"/>
              </a:spcBef>
              <a:buFont typeface="Wingdings" pitchFamily="2" charset="2"/>
              <a:buNone/>
              <a:defRPr/>
            </a:pPr>
            <a:endParaRPr lang="en-US" sz="1600" dirty="0" smtClean="0">
              <a:latin typeface="+mn-lt"/>
            </a:endParaRPr>
          </a:p>
          <a:p>
            <a:pPr>
              <a:lnSpc>
                <a:spcPct val="120000"/>
              </a:lnSpc>
              <a:spcBef>
                <a:spcPts val="0"/>
              </a:spcBef>
              <a:buFont typeface="Wingdings" pitchFamily="2" charset="2"/>
              <a:buNone/>
              <a:defRPr/>
            </a:pPr>
            <a:r>
              <a:rPr lang="en-US" sz="1600" dirty="0" smtClean="0">
                <a:latin typeface="+mn-lt"/>
              </a:rPr>
              <a:t>Presentation Date: October 4</a:t>
            </a:r>
            <a:r>
              <a:rPr lang="en-US" sz="1600" baseline="30000" dirty="0" smtClean="0">
                <a:latin typeface="+mn-lt"/>
              </a:rPr>
              <a:t>th</a:t>
            </a:r>
            <a:r>
              <a:rPr lang="en-US" sz="1600" dirty="0" smtClean="0">
                <a:latin typeface="+mn-lt"/>
              </a:rPr>
              <a:t> 2012</a:t>
            </a:r>
          </a:p>
        </p:txBody>
      </p:sp>
      <p:sp>
        <p:nvSpPr>
          <p:cNvPr id="4" name="Slide Number Placeholder 3"/>
          <p:cNvSpPr>
            <a:spLocks noGrp="1"/>
          </p:cNvSpPr>
          <p:nvPr>
            <p:ph type="sldNum" sz="quarter" idx="4"/>
          </p:nvPr>
        </p:nvSpPr>
        <p:spPr/>
        <p:txBody>
          <a:bodyPr/>
          <a:lstStyle/>
          <a:p>
            <a:fld id="{ED597E4D-E86A-4121-BC69-4246F87E1E8C}" type="slidenum">
              <a:rPr lang="en-US" smtClean="0">
                <a:solidFill>
                  <a:prstClr val="black"/>
                </a:solidFill>
              </a:rPr>
              <a:pPr/>
              <a:t>43</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Change in Culture</a:t>
            </a:r>
            <a:endParaRPr lang="en-US" dirty="0"/>
          </a:p>
        </p:txBody>
      </p:sp>
      <p:pic>
        <p:nvPicPr>
          <p:cNvPr id="4" name="Picture 3" descr="C:\Documents and Settings\gvf7\Local Settings\Temporary Internet Files\Content.IE5\MGMB4KMK\MC900187159[1].wmf"/>
          <p:cNvPicPr>
            <a:picLocks noChangeAspect="1" noChangeArrowheads="1"/>
          </p:cNvPicPr>
          <p:nvPr/>
        </p:nvPicPr>
        <p:blipFill>
          <a:blip r:embed="rId3" cstate="print"/>
          <a:srcRect/>
          <a:stretch>
            <a:fillRect/>
          </a:stretch>
        </p:blipFill>
        <p:spPr bwMode="auto">
          <a:xfrm>
            <a:off x="742949" y="1809750"/>
            <a:ext cx="1463017" cy="1199457"/>
          </a:xfrm>
          <a:prstGeom prst="rect">
            <a:avLst/>
          </a:prstGeom>
          <a:noFill/>
        </p:spPr>
      </p:pic>
      <p:pic>
        <p:nvPicPr>
          <p:cNvPr id="5" name="Picture 11" descr="C:\Documents and Settings\gvf7\Local Settings\Temporary Internet Files\Content.IE5\MGMB4KMK\MC900078755[1].wmf"/>
          <p:cNvPicPr>
            <a:picLocks noChangeAspect="1" noChangeArrowheads="1"/>
          </p:cNvPicPr>
          <p:nvPr/>
        </p:nvPicPr>
        <p:blipFill>
          <a:blip r:embed="rId4" cstate="print"/>
          <a:srcRect/>
          <a:stretch>
            <a:fillRect/>
          </a:stretch>
        </p:blipFill>
        <p:spPr bwMode="auto">
          <a:xfrm>
            <a:off x="5086350" y="1981200"/>
            <a:ext cx="1231323" cy="1404043"/>
          </a:xfrm>
          <a:prstGeom prst="rect">
            <a:avLst/>
          </a:prstGeom>
          <a:noFill/>
        </p:spPr>
      </p:pic>
      <p:sp>
        <p:nvSpPr>
          <p:cNvPr id="6" name="TextBox 5"/>
          <p:cNvSpPr txBox="1"/>
          <p:nvPr/>
        </p:nvSpPr>
        <p:spPr>
          <a:xfrm>
            <a:off x="438151" y="3276600"/>
            <a:ext cx="3905249" cy="2369880"/>
          </a:xfrm>
          <a:prstGeom prst="rect">
            <a:avLst/>
          </a:prstGeom>
          <a:noFill/>
        </p:spPr>
        <p:txBody>
          <a:bodyPr wrap="square" rtlCol="0">
            <a:spAutoFit/>
          </a:bodyPr>
          <a:lstStyle/>
          <a:p>
            <a:r>
              <a:rPr lang="en-US" b="1" dirty="0" smtClean="0">
                <a:latin typeface="Calibri" pitchFamily="34" charset="0"/>
                <a:cs typeface="Calibri" pitchFamily="34" charset="0"/>
              </a:rPr>
              <a:t>Provider &amp; Medicare Contractor </a:t>
            </a:r>
          </a:p>
          <a:p>
            <a:r>
              <a:rPr lang="en-US" b="1" dirty="0" smtClean="0">
                <a:latin typeface="Calibri" pitchFamily="34" charset="0"/>
                <a:cs typeface="Calibri" pitchFamily="34" charset="0"/>
              </a:rPr>
              <a:t>Focus Groups </a:t>
            </a:r>
          </a:p>
          <a:p>
            <a:endParaRPr lang="en-US" sz="1600" b="1" dirty="0" smtClean="0">
              <a:latin typeface="Calibri" pitchFamily="34" charset="0"/>
              <a:cs typeface="Calibri" pitchFamily="34" charset="0"/>
            </a:endParaRPr>
          </a:p>
          <a:p>
            <a:r>
              <a:rPr lang="en-US" sz="1600" dirty="0" smtClean="0">
                <a:latin typeface="Calibri" pitchFamily="34" charset="0"/>
                <a:cs typeface="Calibri" pitchFamily="34" charset="0"/>
              </a:rPr>
              <a:t>New features and changes are based on listening to providers and Medicare contractors and crafting solutions around the needs instead of implementing features or policies that simply meet regulation. </a:t>
            </a:r>
          </a:p>
          <a:p>
            <a:endParaRPr lang="en-US" sz="1600" dirty="0" smtClean="0">
              <a:latin typeface="Times New Roman" pitchFamily="18" charset="0"/>
              <a:cs typeface="Times New Roman" pitchFamily="18" charset="0"/>
            </a:endParaRPr>
          </a:p>
        </p:txBody>
      </p:sp>
      <p:sp>
        <p:nvSpPr>
          <p:cNvPr id="7" name="TextBox 6"/>
          <p:cNvSpPr txBox="1"/>
          <p:nvPr/>
        </p:nvSpPr>
        <p:spPr>
          <a:xfrm>
            <a:off x="2281844" y="2322368"/>
            <a:ext cx="2332818" cy="523220"/>
          </a:xfrm>
          <a:prstGeom prst="rect">
            <a:avLst/>
          </a:prstGeom>
          <a:noFill/>
        </p:spPr>
        <p:txBody>
          <a:bodyPr wrap="none" rtlCol="0">
            <a:spAutoFit/>
          </a:bodyPr>
          <a:lstStyle/>
          <a:p>
            <a:r>
              <a:rPr lang="en-US" sz="2800" dirty="0" smtClean="0">
                <a:latin typeface="+mj-lt"/>
                <a:cs typeface="Times New Roman" pitchFamily="18" charset="0"/>
              </a:rPr>
              <a:t>We heard you!</a:t>
            </a:r>
          </a:p>
        </p:txBody>
      </p:sp>
      <p:sp>
        <p:nvSpPr>
          <p:cNvPr id="8" name="TextBox 7"/>
          <p:cNvSpPr txBox="1"/>
          <p:nvPr/>
        </p:nvSpPr>
        <p:spPr>
          <a:xfrm>
            <a:off x="6426660" y="2247900"/>
            <a:ext cx="2537458" cy="954107"/>
          </a:xfrm>
          <a:prstGeom prst="rect">
            <a:avLst/>
          </a:prstGeom>
          <a:noFill/>
        </p:spPr>
        <p:txBody>
          <a:bodyPr wrap="square" rtlCol="0">
            <a:spAutoFit/>
          </a:bodyPr>
          <a:lstStyle/>
          <a:p>
            <a:r>
              <a:rPr lang="en-US" sz="2800" dirty="0" smtClean="0">
                <a:latin typeface="+mj-lt"/>
                <a:cs typeface="Times New Roman" pitchFamily="18" charset="0"/>
              </a:rPr>
              <a:t>…And we are here to help.</a:t>
            </a:r>
          </a:p>
        </p:txBody>
      </p:sp>
      <p:sp>
        <p:nvSpPr>
          <p:cNvPr id="9" name="TextBox 8"/>
          <p:cNvSpPr txBox="1"/>
          <p:nvPr/>
        </p:nvSpPr>
        <p:spPr>
          <a:xfrm>
            <a:off x="4972050" y="3678936"/>
            <a:ext cx="3943350" cy="2092881"/>
          </a:xfrm>
          <a:prstGeom prst="rect">
            <a:avLst/>
          </a:prstGeom>
          <a:noFill/>
        </p:spPr>
        <p:txBody>
          <a:bodyPr wrap="square" rtlCol="0">
            <a:spAutoFit/>
          </a:bodyPr>
          <a:lstStyle/>
          <a:p>
            <a:r>
              <a:rPr lang="en-US" b="1" dirty="0" smtClean="0">
                <a:latin typeface="Calibri" pitchFamily="34" charset="0"/>
                <a:cs typeface="Calibri" pitchFamily="34" charset="0"/>
              </a:rPr>
              <a:t>Culture of Customer Service</a:t>
            </a:r>
          </a:p>
          <a:p>
            <a:endParaRPr lang="en-US" sz="1600" dirty="0" smtClean="0">
              <a:latin typeface="Calibri" pitchFamily="34" charset="0"/>
              <a:cs typeface="Calibri" pitchFamily="34" charset="0"/>
            </a:endParaRPr>
          </a:p>
          <a:p>
            <a:r>
              <a:rPr lang="en-US" sz="1600" dirty="0" smtClean="0">
                <a:latin typeface="Calibri" pitchFamily="34" charset="0"/>
                <a:cs typeface="Calibri" pitchFamily="34" charset="0"/>
              </a:rPr>
              <a:t>Changing the attitude of Provider Enrollment at CMS and MACs to one of collaboration and support. Working with the Provider to understand what they have a question about, and providing the correct answer or getting them to the right person, with the first call.</a:t>
            </a:r>
          </a:p>
        </p:txBody>
      </p:sp>
      <p:sp>
        <p:nvSpPr>
          <p:cNvPr id="10" name="5-Point Star 9"/>
          <p:cNvSpPr/>
          <p:nvPr/>
        </p:nvSpPr>
        <p:spPr bwMode="auto">
          <a:xfrm>
            <a:off x="289560" y="5420360"/>
            <a:ext cx="381000" cy="381000"/>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TextBox 10"/>
          <p:cNvSpPr txBox="1"/>
          <p:nvPr/>
        </p:nvSpPr>
        <p:spPr>
          <a:xfrm>
            <a:off x="622300" y="5511800"/>
            <a:ext cx="4114396" cy="276999"/>
          </a:xfrm>
          <a:prstGeom prst="rect">
            <a:avLst/>
          </a:prstGeom>
          <a:noFill/>
        </p:spPr>
        <p:txBody>
          <a:bodyPr wrap="none" rtlCol="0">
            <a:spAutoFit/>
          </a:bodyPr>
          <a:lstStyle/>
          <a:p>
            <a:r>
              <a:rPr lang="en-US" sz="1200" b="1" dirty="0" smtClean="0">
                <a:latin typeface="+mj-lt"/>
                <a:cs typeface="Times New Roman" pitchFamily="18" charset="0"/>
              </a:rPr>
              <a:t>= Changes directly from groups like this in the last 12 months.</a:t>
            </a:r>
          </a:p>
        </p:txBody>
      </p:sp>
      <p:sp>
        <p:nvSpPr>
          <p:cNvPr id="12" name="Slide Number Placeholder 11"/>
          <p:cNvSpPr>
            <a:spLocks noGrp="1"/>
          </p:cNvSpPr>
          <p:nvPr>
            <p:ph type="sldNum" sz="quarter" idx="11"/>
          </p:nvPr>
        </p:nvSpPr>
        <p:spPr/>
        <p:txBody>
          <a:bodyPr/>
          <a:lstStyle/>
          <a:p>
            <a:fld id="{3FC4C68C-72F3-4408-B18C-F226160C8EC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gvf7\Local Settings\Temporary Internet Files\Content.IE5\0OLWEPIG\MC900071102[1].wmf"/>
          <p:cNvPicPr>
            <a:picLocks noChangeAspect="1" noChangeArrowheads="1"/>
          </p:cNvPicPr>
          <p:nvPr/>
        </p:nvPicPr>
        <p:blipFill>
          <a:blip r:embed="rId3" cstate="print"/>
          <a:srcRect/>
          <a:stretch>
            <a:fillRect/>
          </a:stretch>
        </p:blipFill>
        <p:spPr bwMode="auto">
          <a:xfrm>
            <a:off x="7852574" y="1974455"/>
            <a:ext cx="1081563" cy="1146018"/>
          </a:xfrm>
          <a:prstGeom prst="rect">
            <a:avLst/>
          </a:prstGeom>
          <a:noFill/>
        </p:spPr>
      </p:pic>
      <p:sp>
        <p:nvSpPr>
          <p:cNvPr id="2" name="Title 1"/>
          <p:cNvSpPr>
            <a:spLocks noGrp="1"/>
          </p:cNvSpPr>
          <p:nvPr>
            <p:ph type="title"/>
          </p:nvPr>
        </p:nvSpPr>
        <p:spPr/>
        <p:txBody>
          <a:bodyPr/>
          <a:lstStyle/>
          <a:p>
            <a:r>
              <a:rPr lang="en-US" dirty="0" smtClean="0">
                <a:latin typeface="Calibri" pitchFamily="34" charset="0"/>
                <a:cs typeface="Calibri" pitchFamily="34" charset="0"/>
              </a:rPr>
              <a:t>Proactive Education &amp; Outreach</a:t>
            </a:r>
            <a:endParaRPr lang="en-US" dirty="0"/>
          </a:p>
        </p:txBody>
      </p:sp>
      <p:sp>
        <p:nvSpPr>
          <p:cNvPr id="4" name="Content Placeholder 3"/>
          <p:cNvSpPr>
            <a:spLocks noGrp="1"/>
          </p:cNvSpPr>
          <p:nvPr>
            <p:ph idx="1"/>
          </p:nvPr>
        </p:nvSpPr>
        <p:spPr>
          <a:xfrm>
            <a:off x="627797" y="1992311"/>
            <a:ext cx="7983940" cy="3959601"/>
          </a:xfrm>
        </p:spPr>
        <p:txBody>
          <a:bodyPr>
            <a:normAutofit fontScale="85000" lnSpcReduction="20000"/>
          </a:bodyPr>
          <a:lstStyle/>
          <a:p>
            <a:pPr lvl="0"/>
            <a:r>
              <a:rPr lang="en-US" sz="1800" b="1" dirty="0" smtClean="0">
                <a:latin typeface="+mn-lt"/>
              </a:rPr>
              <a:t>List </a:t>
            </a:r>
            <a:r>
              <a:rPr lang="en-US" sz="1800" b="1" dirty="0" err="1" smtClean="0">
                <a:latin typeface="+mn-lt"/>
              </a:rPr>
              <a:t>Serv</a:t>
            </a:r>
            <a:r>
              <a:rPr lang="en-US" sz="1800" b="1" dirty="0" smtClean="0">
                <a:latin typeface="+mn-lt"/>
              </a:rPr>
              <a:t> </a:t>
            </a:r>
            <a:r>
              <a:rPr lang="en-US" sz="1800" dirty="0" smtClean="0">
                <a:latin typeface="+mn-lt"/>
              </a:rPr>
              <a:t>- Notification of program and policy details, updates and announcements, press releases, event reminders, educational material announcements, and other news and information for Medicare FFS providers.  To join send an email to </a:t>
            </a:r>
            <a:r>
              <a:rPr lang="en-US" sz="1800" u="sng" dirty="0" smtClean="0">
                <a:latin typeface="+mn-lt"/>
                <a:hlinkClick r:id="rId4"/>
              </a:rPr>
              <a:t>FFSProviderRelations@cms.hhs.gov</a:t>
            </a:r>
            <a:endParaRPr lang="en-US" sz="1800" u="sng" dirty="0" smtClean="0">
              <a:latin typeface="+mn-lt"/>
            </a:endParaRPr>
          </a:p>
          <a:p>
            <a:pPr lvl="0"/>
            <a:endParaRPr lang="en-US" sz="1800" dirty="0" smtClean="0">
              <a:latin typeface="+mn-lt"/>
            </a:endParaRPr>
          </a:p>
          <a:p>
            <a:pPr lvl="0"/>
            <a:r>
              <a:rPr lang="en-US" sz="1800" b="1" dirty="0" smtClean="0">
                <a:latin typeface="+mn-lt"/>
              </a:rPr>
              <a:t>CMS.gov</a:t>
            </a:r>
            <a:r>
              <a:rPr lang="en-US" sz="1800" dirty="0" smtClean="0">
                <a:latin typeface="+mn-lt"/>
              </a:rPr>
              <a:t> – Questions about enrollment criteria and links to hot topics like Revalidation, Ordering and Referring, and ADI Accreditation requirements</a:t>
            </a:r>
          </a:p>
          <a:p>
            <a:pPr lvl="0"/>
            <a:endParaRPr lang="en-US" sz="1800" dirty="0" smtClean="0">
              <a:latin typeface="+mn-lt"/>
            </a:endParaRPr>
          </a:p>
          <a:p>
            <a:pPr lvl="0"/>
            <a:r>
              <a:rPr lang="en-US" sz="1800" b="1" dirty="0" smtClean="0">
                <a:latin typeface="+mn-lt"/>
              </a:rPr>
              <a:t>PECOS Homepage </a:t>
            </a:r>
            <a:r>
              <a:rPr lang="en-US" sz="1800" dirty="0" smtClean="0">
                <a:latin typeface="+mn-lt"/>
              </a:rPr>
              <a:t>– </a:t>
            </a:r>
            <a:r>
              <a:rPr lang="en-US" sz="1800" dirty="0" smtClean="0">
                <a:latin typeface="+mn-lt"/>
                <a:hlinkClick r:id="rId5"/>
              </a:rPr>
              <a:t>https://pecos.cms.hhs.gov/</a:t>
            </a:r>
            <a:r>
              <a:rPr lang="en-US" sz="1800" dirty="0" smtClean="0">
                <a:latin typeface="+mn-lt"/>
              </a:rPr>
              <a:t> - Redesigned to have quick links to account creation,  video tutorials, providers resources , and FAQs.</a:t>
            </a:r>
          </a:p>
          <a:p>
            <a:pPr lvl="0"/>
            <a:endParaRPr lang="en-US" sz="1800" dirty="0" smtClean="0">
              <a:latin typeface="+mn-lt"/>
            </a:endParaRPr>
          </a:p>
          <a:p>
            <a:r>
              <a:rPr lang="en-US" sz="1800" b="1" dirty="0">
                <a:latin typeface="+mn-lt"/>
              </a:rPr>
              <a:t>Medicare Learning Network® MLN </a:t>
            </a:r>
            <a:r>
              <a:rPr lang="en-US" sz="1800" dirty="0">
                <a:latin typeface="+mn-lt"/>
              </a:rPr>
              <a:t>Matters® Articles – Articles designed to inform Medicare FFS providers about the latest changes to the Medicare Program. To sign up for MLN Matters® go to </a:t>
            </a:r>
            <a:r>
              <a:rPr lang="en-US" sz="1800" u="sng" dirty="0">
                <a:latin typeface="+mn-lt"/>
                <a:hlinkClick r:id="rId6"/>
              </a:rPr>
              <a:t>https://list.nih.gov/cgi-bin/wa.exe?A0=mlnmatters-l</a:t>
            </a:r>
            <a:r>
              <a:rPr lang="en-US" sz="1800" dirty="0">
                <a:latin typeface="+mn-lt"/>
              </a:rPr>
              <a:t> and select ‘Subscribe’ under the ‘Options’ tab on the right side of the page. </a:t>
            </a:r>
          </a:p>
          <a:p>
            <a:pPr lvl="0">
              <a:buNone/>
            </a:pPr>
            <a:endParaRPr lang="en-US" sz="1800" b="1" dirty="0" smtClean="0">
              <a:solidFill>
                <a:srgbClr val="FF0000"/>
              </a:solidFill>
              <a:latin typeface="+mn-lt"/>
            </a:endParaRPr>
          </a:p>
          <a:p>
            <a:pPr lvl="0"/>
            <a:r>
              <a:rPr lang="en-US" sz="1800" b="1" dirty="0" smtClean="0">
                <a:latin typeface="+mn-lt"/>
              </a:rPr>
              <a:t>National Provider Calls </a:t>
            </a:r>
            <a:r>
              <a:rPr lang="en-US" sz="1800" dirty="0" smtClean="0">
                <a:latin typeface="+mn-lt"/>
              </a:rPr>
              <a:t>- educational conference calls conducted for the Medicare Fee-for-Service (FFS) provider and supplier community that educate and inform participants about new policies and/or changes to the Medicare program.</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6</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Recent Processing Improvement</a:t>
            </a:r>
            <a:endParaRPr lang="en-US" dirty="0"/>
          </a:p>
        </p:txBody>
      </p:sp>
      <p:sp>
        <p:nvSpPr>
          <p:cNvPr id="5" name="Content Placeholder 4"/>
          <p:cNvSpPr>
            <a:spLocks noGrp="1"/>
          </p:cNvSpPr>
          <p:nvPr>
            <p:ph idx="1"/>
          </p:nvPr>
        </p:nvSpPr>
        <p:spPr/>
        <p:txBody>
          <a:bodyPr>
            <a:normAutofit lnSpcReduction="10000"/>
          </a:bodyPr>
          <a:lstStyle/>
          <a:p>
            <a:r>
              <a:rPr lang="en-US" dirty="0" smtClean="0"/>
              <a:t>Ability to submit enrollment applications and updates 60 days in advance.</a:t>
            </a:r>
          </a:p>
          <a:p>
            <a:endParaRPr lang="en-US" dirty="0" smtClean="0"/>
          </a:p>
          <a:p>
            <a:r>
              <a:rPr lang="en-US" dirty="0" smtClean="0"/>
              <a:t>Ability to fax certain information to Medicare Contractors.</a:t>
            </a:r>
            <a:br>
              <a:rPr lang="en-US" dirty="0" smtClean="0"/>
            </a:br>
            <a:endParaRPr lang="en-US" dirty="0" smtClean="0"/>
          </a:p>
          <a:p>
            <a:r>
              <a:rPr lang="en-US" dirty="0" smtClean="0"/>
              <a:t>Require MACs to develop for missing information rather than return the application due to being incomplete.</a:t>
            </a:r>
          </a:p>
          <a:p>
            <a:endParaRPr lang="en-US" dirty="0" smtClean="0"/>
          </a:p>
        </p:txBody>
      </p:sp>
      <p:sp>
        <p:nvSpPr>
          <p:cNvPr id="11" name="5-Point Star 10"/>
          <p:cNvSpPr/>
          <p:nvPr/>
        </p:nvSpPr>
        <p:spPr bwMode="auto">
          <a:xfrm>
            <a:off x="608874" y="1980474"/>
            <a:ext cx="381000" cy="381000"/>
          </a:xfrm>
          <a:prstGeom prst="star5">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ts val="60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501640" y="1097280"/>
            <a:ext cx="2764462" cy="400110"/>
          </a:xfrm>
          <a:prstGeom prst="rect">
            <a:avLst/>
          </a:prstGeom>
          <a:noFill/>
        </p:spPr>
        <p:txBody>
          <a:bodyPr wrap="square" rtlCol="0">
            <a:spAutoFit/>
          </a:bodyPr>
          <a:lstStyle/>
          <a:p>
            <a:r>
              <a:rPr lang="en-US" sz="2000" dirty="0" smtClean="0">
                <a:solidFill>
                  <a:schemeClr val="bg1"/>
                </a:solidFill>
                <a:latin typeface="+mj-lt"/>
                <a:cs typeface="Times New Roman" pitchFamily="18" charset="0"/>
              </a:rPr>
              <a:t>(to support providers)</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7</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Processing Improvement</a:t>
            </a:r>
            <a:endParaRPr lang="en-US" dirty="0"/>
          </a:p>
        </p:txBody>
      </p:sp>
      <p:sp>
        <p:nvSpPr>
          <p:cNvPr id="5" name="Content Placeholder 4"/>
          <p:cNvSpPr>
            <a:spLocks noGrp="1"/>
          </p:cNvSpPr>
          <p:nvPr>
            <p:ph idx="1"/>
          </p:nvPr>
        </p:nvSpPr>
        <p:spPr>
          <a:xfrm>
            <a:off x="627797" y="1992312"/>
            <a:ext cx="7983940" cy="3871775"/>
          </a:xfrm>
        </p:spPr>
        <p:txBody>
          <a:bodyPr>
            <a:normAutofit/>
          </a:bodyPr>
          <a:lstStyle/>
          <a:p>
            <a:pPr marL="457200" indent="-457200">
              <a:spcBef>
                <a:spcPts val="600"/>
              </a:spcBef>
            </a:pPr>
            <a:r>
              <a:rPr lang="en-US" sz="1800" dirty="0" smtClean="0"/>
              <a:t>Frequent workgroup calls with all MACs to ensure any policy or direction is communicated consistently and discussed as needed.</a:t>
            </a:r>
          </a:p>
          <a:p>
            <a:pPr marL="457200" lvl="0" indent="-457200">
              <a:spcBef>
                <a:spcPts val="600"/>
              </a:spcBef>
            </a:pPr>
            <a:endParaRPr lang="en-US" sz="1800" dirty="0" smtClean="0"/>
          </a:p>
          <a:p>
            <a:pPr marL="457200" lvl="0" indent="-457200">
              <a:spcBef>
                <a:spcPts val="600"/>
              </a:spcBef>
            </a:pPr>
            <a:r>
              <a:rPr lang="en-US" sz="1800" dirty="0" smtClean="0"/>
              <a:t>Use a central site visit contractor to ensure consistency and timeliness or processing.</a:t>
            </a:r>
          </a:p>
          <a:p>
            <a:pPr marL="457200" lvl="0" indent="-457200">
              <a:spcBef>
                <a:spcPts val="600"/>
              </a:spcBef>
            </a:pPr>
            <a:endParaRPr lang="en-US" sz="1800" dirty="0" smtClean="0"/>
          </a:p>
          <a:p>
            <a:pPr marL="457200" lvl="0" indent="-457200">
              <a:spcBef>
                <a:spcPts val="600"/>
              </a:spcBef>
            </a:pPr>
            <a:r>
              <a:rPr lang="en-US" sz="1800" dirty="0" smtClean="0"/>
              <a:t>E-Signature &amp; Digital Documents </a:t>
            </a:r>
            <a:br>
              <a:rPr lang="en-US" sz="1800" dirty="0" smtClean="0"/>
            </a:br>
            <a:endParaRPr lang="en-US" sz="1900" i="1" dirty="0" smtClean="0"/>
          </a:p>
          <a:p>
            <a:pPr marL="457200" lvl="0" indent="-457200">
              <a:spcBef>
                <a:spcPts val="600"/>
              </a:spcBef>
            </a:pPr>
            <a:endParaRPr lang="en-US" sz="1800" dirty="0" smtClean="0"/>
          </a:p>
        </p:txBody>
      </p:sp>
      <p:sp>
        <p:nvSpPr>
          <p:cNvPr id="13" name="TextBox 12"/>
          <p:cNvSpPr txBox="1"/>
          <p:nvPr/>
        </p:nvSpPr>
        <p:spPr>
          <a:xfrm>
            <a:off x="5501640" y="1097280"/>
            <a:ext cx="2764462" cy="400110"/>
          </a:xfrm>
          <a:prstGeom prst="rect">
            <a:avLst/>
          </a:prstGeom>
          <a:noFill/>
        </p:spPr>
        <p:txBody>
          <a:bodyPr wrap="square" rtlCol="0">
            <a:spAutoFit/>
          </a:bodyPr>
          <a:lstStyle/>
          <a:p>
            <a:r>
              <a:rPr lang="en-US" sz="2000" dirty="0" smtClean="0">
                <a:solidFill>
                  <a:schemeClr val="bg1"/>
                </a:solidFill>
                <a:latin typeface="+mj-lt"/>
                <a:cs typeface="Times New Roman" pitchFamily="18" charset="0"/>
              </a:rPr>
              <a:t>(to speed up processing)</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8</a:t>
            </a:fld>
            <a:endParaRPr lang="en-US" dirty="0">
              <a:solidFill>
                <a:prstClr val="black"/>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Upcoming Changes</a:t>
            </a:r>
            <a:endParaRPr lang="en-US" dirty="0"/>
          </a:p>
        </p:txBody>
      </p:sp>
      <p:sp>
        <p:nvSpPr>
          <p:cNvPr id="5" name="Content Placeholder 4"/>
          <p:cNvSpPr>
            <a:spLocks noGrp="1"/>
          </p:cNvSpPr>
          <p:nvPr>
            <p:ph idx="1"/>
          </p:nvPr>
        </p:nvSpPr>
        <p:spPr>
          <a:xfrm>
            <a:off x="627797" y="1992312"/>
            <a:ext cx="7983940" cy="4070558"/>
          </a:xfrm>
        </p:spPr>
        <p:txBody>
          <a:bodyPr>
            <a:normAutofit/>
          </a:bodyPr>
          <a:lstStyle/>
          <a:p>
            <a:pPr lvl="0">
              <a:lnSpc>
                <a:spcPct val="120000"/>
              </a:lnSpc>
              <a:spcBef>
                <a:spcPts val="0"/>
              </a:spcBef>
            </a:pPr>
            <a:r>
              <a:rPr lang="en-US" sz="1800" b="1" dirty="0" smtClean="0">
                <a:latin typeface="+mn-lt"/>
              </a:rPr>
              <a:t>Evaluating Processes </a:t>
            </a:r>
            <a:r>
              <a:rPr lang="en-US" sz="1800" dirty="0" smtClean="0">
                <a:latin typeface="+mn-lt"/>
              </a:rPr>
              <a:t>– We are reviewing processes such as Survey &amp; Cert to identify areas where processing time can be reduced.</a:t>
            </a:r>
          </a:p>
          <a:p>
            <a:pPr lvl="0">
              <a:lnSpc>
                <a:spcPct val="120000"/>
              </a:lnSpc>
              <a:spcBef>
                <a:spcPts val="0"/>
              </a:spcBef>
            </a:pPr>
            <a:endParaRPr lang="en-US" sz="1800" dirty="0" smtClean="0">
              <a:latin typeface="+mn-lt"/>
            </a:endParaRPr>
          </a:p>
          <a:p>
            <a:pPr lvl="0">
              <a:lnSpc>
                <a:spcPct val="120000"/>
              </a:lnSpc>
              <a:spcBef>
                <a:spcPts val="0"/>
              </a:spcBef>
            </a:pPr>
            <a:r>
              <a:rPr lang="en-US" sz="1800" b="1" dirty="0" smtClean="0">
                <a:latin typeface="+mn-lt"/>
              </a:rPr>
              <a:t>Standardization of Letters </a:t>
            </a:r>
            <a:r>
              <a:rPr lang="en-US" sz="1800" dirty="0" smtClean="0">
                <a:latin typeface="+mn-lt"/>
              </a:rPr>
              <a:t>– We are standardizing all letters sent by contractors to ensure clarity and consistency.</a:t>
            </a:r>
          </a:p>
          <a:p>
            <a:pPr lvl="0">
              <a:lnSpc>
                <a:spcPct val="120000"/>
              </a:lnSpc>
              <a:spcBef>
                <a:spcPts val="0"/>
              </a:spcBef>
            </a:pPr>
            <a:endParaRPr lang="en-US" sz="1800" dirty="0" smtClean="0">
              <a:latin typeface="+mn-lt"/>
            </a:endParaRPr>
          </a:p>
          <a:p>
            <a:pPr lvl="0">
              <a:lnSpc>
                <a:spcPct val="120000"/>
              </a:lnSpc>
              <a:spcBef>
                <a:spcPts val="0"/>
              </a:spcBef>
            </a:pPr>
            <a:r>
              <a:rPr lang="en-US" sz="1800" b="1" dirty="0" smtClean="0">
                <a:latin typeface="+mn-lt"/>
              </a:rPr>
              <a:t>855 Form Updates</a:t>
            </a:r>
            <a:r>
              <a:rPr lang="en-US" sz="1800" dirty="0" smtClean="0">
                <a:latin typeface="+mn-lt"/>
              </a:rPr>
              <a:t> – We are updating all of the forms to reduce redundant data collection, and streamline data entry. </a:t>
            </a:r>
          </a:p>
          <a:p>
            <a:pPr lvl="1">
              <a:lnSpc>
                <a:spcPct val="120000"/>
              </a:lnSpc>
              <a:spcBef>
                <a:spcPts val="0"/>
              </a:spcBef>
            </a:pPr>
            <a:r>
              <a:rPr lang="en-US" sz="1800" dirty="0" smtClean="0">
                <a:latin typeface="+mn-lt"/>
              </a:rPr>
              <a:t>855O July ’12 (Released)</a:t>
            </a:r>
          </a:p>
          <a:p>
            <a:pPr lvl="1">
              <a:lnSpc>
                <a:spcPct val="120000"/>
              </a:lnSpc>
              <a:spcBef>
                <a:spcPts val="0"/>
              </a:spcBef>
            </a:pPr>
            <a:r>
              <a:rPr lang="en-US" sz="1800" dirty="0" smtClean="0">
                <a:latin typeface="+mn-lt"/>
              </a:rPr>
              <a:t>855S January ’13 (Tentative)</a:t>
            </a:r>
          </a:p>
          <a:p>
            <a:pPr lvl="1">
              <a:lnSpc>
                <a:spcPct val="120000"/>
              </a:lnSpc>
              <a:spcBef>
                <a:spcPts val="0"/>
              </a:spcBef>
            </a:pPr>
            <a:r>
              <a:rPr lang="en-US" sz="1800" dirty="0" smtClean="0">
                <a:latin typeface="+mn-lt"/>
              </a:rPr>
              <a:t>855A, B, I, and R - January ’14 (Tentative)</a:t>
            </a:r>
          </a:p>
        </p:txBody>
      </p:sp>
      <p:sp>
        <p:nvSpPr>
          <p:cNvPr id="6" name="Slide Number Placeholder 5"/>
          <p:cNvSpPr>
            <a:spLocks noGrp="1"/>
          </p:cNvSpPr>
          <p:nvPr>
            <p:ph type="sldNum" sz="quarter" idx="4"/>
          </p:nvPr>
        </p:nvSpPr>
        <p:spPr/>
        <p:txBody>
          <a:bodyPr/>
          <a:lstStyle/>
          <a:p>
            <a:fld id="{ED597E4D-E86A-4121-BC69-4246F87E1E8C}" type="slidenum">
              <a:rPr lang="en-US" smtClean="0">
                <a:solidFill>
                  <a:prstClr val="black"/>
                </a:solidFill>
              </a:rPr>
              <a:pPr/>
              <a:t>9</a:t>
            </a:fld>
            <a:endParaRPr lang="en-US"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9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36478</TotalTime>
  <Words>3047</Words>
  <Application>Microsoft Office PowerPoint</Application>
  <PresentationFormat>On-screen Show (4:3)</PresentationFormat>
  <Paragraphs>338</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43</vt:i4>
      </vt:variant>
    </vt:vector>
  </HeadingPairs>
  <TitlesOfParts>
    <vt:vector size="44" baseType="lpstr">
      <vt:lpstr>7_Office Theme</vt:lpstr>
      <vt:lpstr>Medicare Provider Enrollment 2012</vt:lpstr>
      <vt:lpstr>Provider Enrollment Focus for 2012</vt:lpstr>
      <vt:lpstr>Customer Service</vt:lpstr>
      <vt:lpstr>What Providers were saying</vt:lpstr>
      <vt:lpstr>Our Change in Culture</vt:lpstr>
      <vt:lpstr>Proactive Education &amp; Outreach</vt:lpstr>
      <vt:lpstr>Recent Processing Improvement</vt:lpstr>
      <vt:lpstr>Recent Processing Improvement</vt:lpstr>
      <vt:lpstr>Upcoming Changes</vt:lpstr>
      <vt:lpstr>Pecos Enhancements</vt:lpstr>
      <vt:lpstr>What you had to say about PECOS!</vt:lpstr>
      <vt:lpstr>Our Solution: Provider Driven Changes</vt:lpstr>
      <vt:lpstr>Updated Homepage</vt:lpstr>
      <vt:lpstr>Filter, Search, and Reformat</vt:lpstr>
      <vt:lpstr>View all current enrollment information on a single screen and quickly update.</vt:lpstr>
      <vt:lpstr>Primary &amp; Secondary Practice Location</vt:lpstr>
      <vt:lpstr>Geo-Location by County</vt:lpstr>
      <vt:lpstr>Upload Digital Documents</vt:lpstr>
      <vt:lpstr>Add &amp; Store Multiple Contacts</vt:lpstr>
      <vt:lpstr>E-Signature</vt:lpstr>
      <vt:lpstr>Transparency for Groups Accepting Reassignments</vt:lpstr>
      <vt:lpstr>Display all Medicare IDs</vt:lpstr>
      <vt:lpstr>Quick HTML View</vt:lpstr>
      <vt:lpstr>Simplified Access for Individual Providers, Organizations and Support Staff</vt:lpstr>
      <vt:lpstr>Additional Changes</vt:lpstr>
      <vt:lpstr>Data Accuracy &amp; Integrity (Revalidation)</vt:lpstr>
      <vt:lpstr>Revalidation: What is it?</vt:lpstr>
      <vt:lpstr>Revalidation: Overview</vt:lpstr>
      <vt:lpstr>Revalidation: MAC Customer Service</vt:lpstr>
      <vt:lpstr>Revalidation: A Structured Process</vt:lpstr>
      <vt:lpstr>Revalidation: via Internet Based PECOS</vt:lpstr>
      <vt:lpstr>Revalidation: Outreach</vt:lpstr>
      <vt:lpstr>Revalidation:  Top 10 Questions from Providers &amp; Suppliers</vt:lpstr>
      <vt:lpstr>Revalidation:  Top 10 Questions from Providers &amp; Suppliers</vt:lpstr>
      <vt:lpstr>National Fraud Prevention Program</vt:lpstr>
      <vt:lpstr>National Fraud Prevention Program:  New Programs and Initiatives</vt:lpstr>
      <vt:lpstr>Fraud Prevention Awareness: Medical Identity Theft</vt:lpstr>
      <vt:lpstr>National Fraud Prevention Program:  National Site Visit Contractor</vt:lpstr>
      <vt:lpstr>Updated Regulation:  Ordering &amp; Referring</vt:lpstr>
      <vt:lpstr>Updated Regulation:  Ordering &amp; Referring</vt:lpstr>
      <vt:lpstr>Wrap Up!</vt:lpstr>
      <vt:lpstr>Questions and Discussion</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DATA CENTER TRANSITION STRATEGY</dc:title>
  <dc:creator>Lauren</dc:creator>
  <cp:lastModifiedBy>INGRID REYES-ARIAS</cp:lastModifiedBy>
  <cp:revision>1341</cp:revision>
  <dcterms:created xsi:type="dcterms:W3CDTF">2002-10-08T15:41:31Z</dcterms:created>
  <dcterms:modified xsi:type="dcterms:W3CDTF">2014-02-21T15:29:57Z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1198502688</vt:i4>
  </property>
  <property fmtid="{D5CDD505-2E9C-101B-9397-08002B2CF9AE}" pid="4" name="_EmailSubject">
    <vt:lpwstr>PE Website Update - Decision Health Presentation</vt:lpwstr>
  </property>
  <property fmtid="{D5CDD505-2E9C-101B-9397-08002B2CF9AE}" pid="5" name="_AuthorEmail">
    <vt:lpwstr>Alisha.Banks@cms.hhs.gov</vt:lpwstr>
  </property>
  <property fmtid="{D5CDD505-2E9C-101B-9397-08002B2CF9AE}" pid="6" name="_AuthorEmailDisplayName">
    <vt:lpwstr>Banks, Alisha J. (CMS/CPI)</vt:lpwstr>
  </property>
  <property fmtid="{D5CDD505-2E9C-101B-9397-08002B2CF9AE}" pid="7" name="_PreviousAdHocReviewCycleID">
    <vt:i4>-1303043264</vt:i4>
  </property>
</Properties>
</file>