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notesSlides/notesSlide30.xml" ContentType="application/vnd.openxmlformats-officedocument.presentationml.notesSlide+xml"/>
  <Override PartName="/ppt/tags/tag49.xml" ContentType="application/vnd.openxmlformats-officedocument.presentationml.tags+xml"/>
  <Override PartName="/ppt/notesSlides/notesSlide31.xml" ContentType="application/vnd.openxmlformats-officedocument.presentationml.notesSlide+xml"/>
  <Override PartName="/ppt/tags/tag50.xml" ContentType="application/vnd.openxmlformats-officedocument.presentationml.tags+xml"/>
  <Override PartName="/ppt/notesSlides/notesSlide32.xml" ContentType="application/vnd.openxmlformats-officedocument.presentationml.notesSlide+xml"/>
  <Override PartName="/ppt/tags/tag51.xml" ContentType="application/vnd.openxmlformats-officedocument.presentationml.tags+xml"/>
  <Override PartName="/ppt/notesSlides/notesSlide33.xml" ContentType="application/vnd.openxmlformats-officedocument.presentationml.notesSlide+xml"/>
  <Override PartName="/ppt/tags/tag5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3.xml" ContentType="application/vnd.openxmlformats-officedocument.presentationml.tags+xml"/>
  <Override PartName="/ppt/notesSlides/notesSlide37.xml" ContentType="application/vnd.openxmlformats-officedocument.presentationml.notesSlide+xml"/>
  <Override PartName="/ppt/tags/tag54.xml" ContentType="application/vnd.openxmlformats-officedocument.presentationml.tags+xml"/>
  <Override PartName="/ppt/notesSlides/notesSlide38.xml" ContentType="application/vnd.openxmlformats-officedocument.presentationml.notesSlide+xml"/>
  <Override PartName="/ppt/tags/tag55.xml" ContentType="application/vnd.openxmlformats-officedocument.presentationml.tags+xml"/>
  <Override PartName="/ppt/notesSlides/notesSlide39.xml" ContentType="application/vnd.openxmlformats-officedocument.presentationml.notesSlide+xml"/>
  <Override PartName="/ppt/tags/tag56.xml" ContentType="application/vnd.openxmlformats-officedocument.presentationml.tags+xml"/>
  <Override PartName="/ppt/notesSlides/notesSlide40.xml" ContentType="application/vnd.openxmlformats-officedocument.presentationml.notesSlide+xml"/>
  <Override PartName="/ppt/tags/tag57.xml" ContentType="application/vnd.openxmlformats-officedocument.presentationml.tags+xml"/>
  <Override PartName="/ppt/notesSlides/notesSlide41.xml" ContentType="application/vnd.openxmlformats-officedocument.presentationml.notesSlide+xml"/>
  <Override PartName="/ppt/tags/tag58.xml" ContentType="application/vnd.openxmlformats-officedocument.presentationml.tags+xml"/>
  <Override PartName="/ppt/notesSlides/notesSlide42.xml" ContentType="application/vnd.openxmlformats-officedocument.presentationml.notesSlide+xml"/>
  <Override PartName="/ppt/tags/tag59.xml" ContentType="application/vnd.openxmlformats-officedocument.presentationml.tags+xml"/>
  <Override PartName="/ppt/notesSlides/notesSlide43.xml" ContentType="application/vnd.openxmlformats-officedocument.presentationml.notesSlide+xml"/>
  <Override PartName="/ppt/tags/tag60.xml" ContentType="application/vnd.openxmlformats-officedocument.presentationml.tags+xml"/>
  <Override PartName="/ppt/notesSlides/notesSlide44.xml" ContentType="application/vnd.openxmlformats-officedocument.presentationml.notesSlide+xml"/>
  <Override PartName="/ppt/tags/tag61.xml" ContentType="application/vnd.openxmlformats-officedocument.presentationml.tags+xml"/>
  <Override PartName="/ppt/notesSlides/notesSlide45.xml" ContentType="application/vnd.openxmlformats-officedocument.presentationml.notesSlide+xml"/>
  <Override PartName="/ppt/tags/tag62.xml" ContentType="application/vnd.openxmlformats-officedocument.presentationml.tags+xml"/>
  <Override PartName="/ppt/notesSlides/notesSlide46.xml" ContentType="application/vnd.openxmlformats-officedocument.presentationml.notesSlide+xml"/>
  <Override PartName="/ppt/tags/tag63.xml" ContentType="application/vnd.openxmlformats-officedocument.presentationml.tags+xml"/>
  <Override PartName="/ppt/notesSlides/notesSlide47.xml" ContentType="application/vnd.openxmlformats-officedocument.presentationml.notesSlide+xml"/>
  <Override PartName="/ppt/tags/tag64.xml" ContentType="application/vnd.openxmlformats-officedocument.presentationml.tags+xml"/>
  <Override PartName="/ppt/notesSlides/notesSlide48.xml" ContentType="application/vnd.openxmlformats-officedocument.presentationml.notesSlide+xml"/>
  <Override PartName="/ppt/tags/tag65.xml" ContentType="application/vnd.openxmlformats-officedocument.presentationml.tags+xml"/>
  <Override PartName="/ppt/notesSlides/notesSlide49.xml" ContentType="application/vnd.openxmlformats-officedocument.presentationml.notesSlide+xml"/>
  <Override PartName="/ppt/tags/tag66.xml" ContentType="application/vnd.openxmlformats-officedocument.presentationml.tags+xml"/>
  <Override PartName="/ppt/notesSlides/notesSlide50.xml" ContentType="application/vnd.openxmlformats-officedocument.presentationml.notesSlide+xml"/>
  <Override PartName="/ppt/tags/tag67.xml" ContentType="application/vnd.openxmlformats-officedocument.presentationml.tags+xml"/>
  <Override PartName="/ppt/notesSlides/notesSlide51.xml" ContentType="application/vnd.openxmlformats-officedocument.presentationml.notesSlide+xml"/>
  <Override PartName="/ppt/tags/tag68.xml" ContentType="application/vnd.openxmlformats-officedocument.presentationml.tags+xml"/>
  <Override PartName="/ppt/notesSlides/notesSlide52.xml" ContentType="application/vnd.openxmlformats-officedocument.presentationml.notesSlide+xml"/>
  <Override PartName="/ppt/tags/tag69.xml" ContentType="application/vnd.openxmlformats-officedocument.presentationml.tags+xml"/>
  <Override PartName="/ppt/notesSlides/notesSlide53.xml" ContentType="application/vnd.openxmlformats-officedocument.presentationml.notesSlide+xml"/>
  <Override PartName="/ppt/tags/tag70.xml" ContentType="application/vnd.openxmlformats-officedocument.presentationml.tags+xml"/>
  <Override PartName="/ppt/notesSlides/notesSlide54.xml" ContentType="application/vnd.openxmlformats-officedocument.presentationml.notesSlide+xml"/>
  <Override PartName="/ppt/tags/tag71.xml" ContentType="application/vnd.openxmlformats-officedocument.presentationml.tags+xml"/>
  <Override PartName="/ppt/notesSlides/notesSlide55.xml" ContentType="application/vnd.openxmlformats-officedocument.presentationml.notesSlide+xml"/>
  <Override PartName="/ppt/tags/tag72.xml" ContentType="application/vnd.openxmlformats-officedocument.presentationml.tags+xml"/>
  <Override PartName="/ppt/notesSlides/notesSlide56.xml" ContentType="application/vnd.openxmlformats-officedocument.presentationml.notesSlide+xml"/>
  <Override PartName="/ppt/tags/tag73.xml" ContentType="application/vnd.openxmlformats-officedocument.presentationml.tags+xml"/>
  <Override PartName="/ppt/notesSlides/notesSlide57.xml" ContentType="application/vnd.openxmlformats-officedocument.presentationml.notesSlide+xml"/>
  <Override PartName="/ppt/tags/tag74.xml" ContentType="application/vnd.openxmlformats-officedocument.presentationml.tags+xml"/>
  <Override PartName="/ppt/notesSlides/notesSlide58.xml" ContentType="application/vnd.openxmlformats-officedocument.presentationml.notesSlide+xml"/>
  <Override PartName="/ppt/tags/tag75.xml" ContentType="application/vnd.openxmlformats-officedocument.presentationml.tags+xml"/>
  <Override PartName="/ppt/notesSlides/notesSlide59.xml" ContentType="application/vnd.openxmlformats-officedocument.presentationml.notesSlide+xml"/>
  <Override PartName="/ppt/tags/tag76.xml" ContentType="application/vnd.openxmlformats-officedocument.presentationml.tags+xml"/>
  <Override PartName="/ppt/notesSlides/notesSlide60.xml" ContentType="application/vnd.openxmlformats-officedocument.presentationml.notesSlide+xml"/>
  <Override PartName="/ppt/tags/tag77.xml" ContentType="application/vnd.openxmlformats-officedocument.presentationml.tags+xml"/>
  <Override PartName="/ppt/notesSlides/notesSlide61.xml" ContentType="application/vnd.openxmlformats-officedocument.presentationml.notesSlide+xml"/>
  <Override PartName="/ppt/tags/tag78.xml" ContentType="application/vnd.openxmlformats-officedocument.presentationml.tags+xml"/>
  <Override PartName="/ppt/notesSlides/notesSlide62.xml" ContentType="application/vnd.openxmlformats-officedocument.presentationml.notesSlide+xml"/>
  <Override PartName="/ppt/tags/tag79.xml" ContentType="application/vnd.openxmlformats-officedocument.presentationml.tags+xml"/>
  <Override PartName="/ppt/notesSlides/notesSlide63.xml" ContentType="application/vnd.openxmlformats-officedocument.presentationml.notesSlide+xml"/>
  <Override PartName="/ppt/tags/tag80.xml" ContentType="application/vnd.openxmlformats-officedocument.presentationml.tags+xml"/>
  <Override PartName="/ppt/notesSlides/notesSlide64.xml" ContentType="application/vnd.openxmlformats-officedocument.presentationml.notesSlide+xml"/>
  <Override PartName="/ppt/tags/tag81.xml" ContentType="application/vnd.openxmlformats-officedocument.presentationml.tags+xml"/>
  <Override PartName="/ppt/notesSlides/notesSlide65.xml" ContentType="application/vnd.openxmlformats-officedocument.presentationml.notesSlide+xml"/>
  <Override PartName="/ppt/tags/tag82.xml" ContentType="application/vnd.openxmlformats-officedocument.presentationml.tags+xml"/>
  <Override PartName="/ppt/notesSlides/notesSlide66.xml" ContentType="application/vnd.openxmlformats-officedocument.presentationml.notesSlide+xml"/>
  <Override PartName="/ppt/tags/tag83.xml" ContentType="application/vnd.openxmlformats-officedocument.presentationml.tags+xml"/>
  <Override PartName="/ppt/notesSlides/notesSlide67.xml" ContentType="application/vnd.openxmlformats-officedocument.presentationml.notesSlide+xml"/>
  <Override PartName="/ppt/tags/tag84.xml" ContentType="application/vnd.openxmlformats-officedocument.presentationml.tags+xml"/>
  <Override PartName="/ppt/notesSlides/notesSlide68.xml" ContentType="application/vnd.openxmlformats-officedocument.presentationml.notesSlide+xml"/>
  <Override PartName="/ppt/tags/tag85.xml" ContentType="application/vnd.openxmlformats-officedocument.presentationml.tags+xml"/>
  <Override PartName="/ppt/notesSlides/notesSlide69.xml" ContentType="application/vnd.openxmlformats-officedocument.presentationml.notesSlide+xml"/>
  <Override PartName="/ppt/tags/tag86.xml" ContentType="application/vnd.openxmlformats-officedocument.presentationml.tags+xml"/>
  <Override PartName="/ppt/notesSlides/notesSlide70.xml" ContentType="application/vnd.openxmlformats-officedocument.presentationml.notesSlide+xml"/>
  <Override PartName="/ppt/tags/tag87.xml" ContentType="application/vnd.openxmlformats-officedocument.presentationml.tags+xml"/>
  <Override PartName="/ppt/notesSlides/notesSlide71.xml" ContentType="application/vnd.openxmlformats-officedocument.presentationml.notesSlide+xml"/>
  <Override PartName="/ppt/tags/tag88.xml" ContentType="application/vnd.openxmlformats-officedocument.presentationml.tags+xml"/>
  <Override PartName="/ppt/notesSlides/notesSlide72.xml" ContentType="application/vnd.openxmlformats-officedocument.presentationml.notesSlide+xml"/>
  <Override PartName="/ppt/tags/tag89.xml" ContentType="application/vnd.openxmlformats-officedocument.presentationml.tags+xml"/>
  <Override PartName="/ppt/notesSlides/notesSlide73.xml" ContentType="application/vnd.openxmlformats-officedocument.presentationml.notesSlide+xml"/>
  <Override PartName="/ppt/tags/tag90.xml" ContentType="application/vnd.openxmlformats-officedocument.presentationml.tags+xml"/>
  <Override PartName="/ppt/notesSlides/notesSlide74.xml" ContentType="application/vnd.openxmlformats-officedocument.presentationml.notesSlide+xml"/>
  <Override PartName="/ppt/tags/tag91.xml" ContentType="application/vnd.openxmlformats-officedocument.presentationml.tags+xml"/>
  <Override PartName="/ppt/notesSlides/notesSlide75.xml" ContentType="application/vnd.openxmlformats-officedocument.presentationml.notesSlide+xml"/>
  <Override PartName="/ppt/tags/tag92.xml" ContentType="application/vnd.openxmlformats-officedocument.presentationml.tags+xml"/>
  <Override PartName="/ppt/notesSlides/notesSlide76.xml" ContentType="application/vnd.openxmlformats-officedocument.presentationml.notesSlide+xml"/>
  <Override PartName="/ppt/tags/tag93.xml" ContentType="application/vnd.openxmlformats-officedocument.presentationml.tags+xml"/>
  <Override PartName="/ppt/notesSlides/notesSlide77.xml" ContentType="application/vnd.openxmlformats-officedocument.presentationml.notesSlide+xml"/>
  <Override PartName="/ppt/tags/tag94.xml" ContentType="application/vnd.openxmlformats-officedocument.presentationml.tags+xml"/>
  <Override PartName="/ppt/notesSlides/notesSlide78.xml" ContentType="application/vnd.openxmlformats-officedocument.presentationml.notesSlide+xml"/>
  <Override PartName="/ppt/tags/tag95.xml" ContentType="application/vnd.openxmlformats-officedocument.presentationml.tags+xml"/>
  <Override PartName="/ppt/notesSlides/notesSlide79.xml" ContentType="application/vnd.openxmlformats-officedocument.presentationml.notesSlide+xml"/>
  <Override PartName="/ppt/tags/tag96.xml" ContentType="application/vnd.openxmlformats-officedocument.presentationml.tags+xml"/>
  <Override PartName="/ppt/notesSlides/notesSlide80.xml" ContentType="application/vnd.openxmlformats-officedocument.presentationml.notesSlide+xml"/>
  <Override PartName="/ppt/tags/tag97.xml" ContentType="application/vnd.openxmlformats-officedocument.presentationml.tags+xml"/>
  <Override PartName="/ppt/notesSlides/notesSlide81.xml" ContentType="application/vnd.openxmlformats-officedocument.presentationml.notesSlide+xml"/>
  <Override PartName="/ppt/tags/tag98.xml" ContentType="application/vnd.openxmlformats-officedocument.presentationml.tags+xml"/>
  <Override PartName="/ppt/notesSlides/notesSlide82.xml" ContentType="application/vnd.openxmlformats-officedocument.presentationml.notesSlide+xml"/>
  <Override PartName="/ppt/tags/tag99.xml" ContentType="application/vnd.openxmlformats-officedocument.presentationml.tags+xml"/>
  <Override PartName="/ppt/notesSlides/notesSlide83.xml" ContentType="application/vnd.openxmlformats-officedocument.presentationml.notesSlide+xml"/>
  <Override PartName="/ppt/tags/tag100.xml" ContentType="application/vnd.openxmlformats-officedocument.presentationml.tags+xml"/>
  <Override PartName="/ppt/notesSlides/notesSlide84.xml" ContentType="application/vnd.openxmlformats-officedocument.presentationml.notesSlide+xml"/>
  <Override PartName="/ppt/tags/tag101.xml" ContentType="application/vnd.openxmlformats-officedocument.presentationml.tags+xml"/>
  <Override PartName="/ppt/notesSlides/notesSlide85.xml" ContentType="application/vnd.openxmlformats-officedocument.presentationml.notesSlide+xml"/>
  <Override PartName="/ppt/tags/tag102.xml" ContentType="application/vnd.openxmlformats-officedocument.presentationml.tags+xml"/>
  <Override PartName="/ppt/notesSlides/notesSlide86.xml" ContentType="application/vnd.openxmlformats-officedocument.presentationml.notesSlide+xml"/>
  <Override PartName="/ppt/tags/tag103.xml" ContentType="application/vnd.openxmlformats-officedocument.presentationml.tags+xml"/>
  <Override PartName="/ppt/notesSlides/notesSlide87.xml" ContentType="application/vnd.openxmlformats-officedocument.presentationml.notesSlide+xml"/>
  <Override PartName="/ppt/tags/tag104.xml" ContentType="application/vnd.openxmlformats-officedocument.presentationml.tags+xml"/>
  <Override PartName="/ppt/notesSlides/notesSlide88.xml" ContentType="application/vnd.openxmlformats-officedocument.presentationml.notesSlide+xml"/>
  <Override PartName="/ppt/tags/tag105.xml" ContentType="application/vnd.openxmlformats-officedocument.presentationml.tags+xml"/>
  <Override PartName="/ppt/notesSlides/notesSlide89.xml" ContentType="application/vnd.openxmlformats-officedocument.presentationml.notesSlide+xml"/>
  <Override PartName="/ppt/tags/tag106.xml" ContentType="application/vnd.openxmlformats-officedocument.presentationml.tags+xml"/>
  <Override PartName="/ppt/notesSlides/notesSlide90.xml" ContentType="application/vnd.openxmlformats-officedocument.presentationml.notesSlide+xml"/>
  <Override PartName="/ppt/tags/tag107.xml" ContentType="application/vnd.openxmlformats-officedocument.presentationml.tags+xml"/>
  <Override PartName="/ppt/notesSlides/notesSlide91.xml" ContentType="application/vnd.openxmlformats-officedocument.presentationml.notesSlide+xml"/>
  <Override PartName="/ppt/tags/tag108.xml" ContentType="application/vnd.openxmlformats-officedocument.presentationml.tags+xml"/>
  <Override PartName="/ppt/notesSlides/notesSlide92.xml" ContentType="application/vnd.openxmlformats-officedocument.presentationml.notesSlide+xml"/>
  <Override PartName="/ppt/tags/tag109.xml" ContentType="application/vnd.openxmlformats-officedocument.presentationml.tags+xml"/>
  <Override PartName="/ppt/notesSlides/notesSlide93.xml" ContentType="application/vnd.openxmlformats-officedocument.presentationml.notesSlide+xml"/>
  <Override PartName="/ppt/tags/tag110.xml" ContentType="application/vnd.openxmlformats-officedocument.presentationml.tags+xml"/>
  <Override PartName="/ppt/notesSlides/notesSlide94.xml" ContentType="application/vnd.openxmlformats-officedocument.presentationml.notesSlide+xml"/>
  <Override PartName="/ppt/tags/tag111.xml" ContentType="application/vnd.openxmlformats-officedocument.presentationml.tags+xml"/>
  <Override PartName="/ppt/notesSlides/notesSlide95.xml" ContentType="application/vnd.openxmlformats-officedocument.presentationml.notesSlide+xml"/>
  <Override PartName="/ppt/tags/tag112.xml" ContentType="application/vnd.openxmlformats-officedocument.presentationml.tags+xml"/>
  <Override PartName="/ppt/notesSlides/notesSlide96.xml" ContentType="application/vnd.openxmlformats-officedocument.presentationml.notesSlide+xml"/>
  <Override PartName="/ppt/tags/tag113.xml" ContentType="application/vnd.openxmlformats-officedocument.presentationml.tags+xml"/>
  <Override PartName="/ppt/notesSlides/notesSlide97.xml" ContentType="application/vnd.openxmlformats-officedocument.presentationml.notesSlide+xml"/>
  <Override PartName="/ppt/tags/tag114.xml" ContentType="application/vnd.openxmlformats-officedocument.presentationml.tags+xml"/>
  <Override PartName="/ppt/notesSlides/notesSlide98.xml" ContentType="application/vnd.openxmlformats-officedocument.presentationml.notesSlide+xml"/>
  <Override PartName="/ppt/tags/tag115.xml" ContentType="application/vnd.openxmlformats-officedocument.presentationml.tags+xml"/>
  <Override PartName="/ppt/notesSlides/notesSlide99.xml" ContentType="application/vnd.openxmlformats-officedocument.presentationml.notesSlide+xml"/>
  <Override PartName="/ppt/tags/tag116.xml" ContentType="application/vnd.openxmlformats-officedocument.presentationml.tags+xml"/>
  <Override PartName="/ppt/notesSlides/notesSlide100.xml" ContentType="application/vnd.openxmlformats-officedocument.presentationml.notesSlide+xml"/>
  <Override PartName="/ppt/tags/tag117.xml" ContentType="application/vnd.openxmlformats-officedocument.presentationml.tags+xml"/>
  <Override PartName="/ppt/notesSlides/notesSlide101.xml" ContentType="application/vnd.openxmlformats-officedocument.presentationml.notesSlide+xml"/>
  <Override PartName="/ppt/tags/tag118.xml" ContentType="application/vnd.openxmlformats-officedocument.presentationml.tags+xml"/>
  <Override PartName="/ppt/notesSlides/notesSlide102.xml" ContentType="application/vnd.openxmlformats-officedocument.presentationml.notesSlide+xml"/>
  <Override PartName="/ppt/tags/tag119.xml" ContentType="application/vnd.openxmlformats-officedocument.presentationml.tags+xml"/>
  <Override PartName="/ppt/notesSlides/notesSlide103.xml" ContentType="application/vnd.openxmlformats-officedocument.presentationml.notesSlide+xml"/>
  <Override PartName="/ppt/tags/tag120.xml" ContentType="application/vnd.openxmlformats-officedocument.presentationml.tags+xml"/>
  <Override PartName="/ppt/notesSlides/notesSlide104.xml" ContentType="application/vnd.openxmlformats-officedocument.presentationml.notesSlide+xml"/>
  <Override PartName="/ppt/tags/tag121.xml" ContentType="application/vnd.openxmlformats-officedocument.presentationml.tags+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2"/>
  </p:notesMasterIdLst>
  <p:handoutMasterIdLst>
    <p:handoutMasterId r:id="rId113"/>
  </p:handoutMasterIdLst>
  <p:sldIdLst>
    <p:sldId id="823" r:id="rId5"/>
    <p:sldId id="856" r:id="rId6"/>
    <p:sldId id="869" r:id="rId7"/>
    <p:sldId id="870" r:id="rId8"/>
    <p:sldId id="700" r:id="rId9"/>
    <p:sldId id="816" r:id="rId10"/>
    <p:sldId id="892" r:id="rId11"/>
    <p:sldId id="824" r:id="rId12"/>
    <p:sldId id="835" r:id="rId13"/>
    <p:sldId id="836" r:id="rId14"/>
    <p:sldId id="860" r:id="rId15"/>
    <p:sldId id="871" r:id="rId16"/>
    <p:sldId id="675" r:id="rId17"/>
    <p:sldId id="828" r:id="rId18"/>
    <p:sldId id="852" r:id="rId19"/>
    <p:sldId id="853" r:id="rId20"/>
    <p:sldId id="854" r:id="rId21"/>
    <p:sldId id="360" r:id="rId22"/>
    <p:sldId id="685" r:id="rId23"/>
    <p:sldId id="691" r:id="rId24"/>
    <p:sldId id="690" r:id="rId25"/>
    <p:sldId id="883" r:id="rId26"/>
    <p:sldId id="687" r:id="rId27"/>
    <p:sldId id="731" r:id="rId28"/>
    <p:sldId id="872" r:id="rId29"/>
    <p:sldId id="730" r:id="rId30"/>
    <p:sldId id="837" r:id="rId31"/>
    <p:sldId id="838" r:id="rId32"/>
    <p:sldId id="839" r:id="rId33"/>
    <p:sldId id="693" r:id="rId34"/>
    <p:sldId id="840" r:id="rId35"/>
    <p:sldId id="862" r:id="rId36"/>
    <p:sldId id="841" r:id="rId37"/>
    <p:sldId id="842" r:id="rId38"/>
    <p:sldId id="689" r:id="rId39"/>
    <p:sldId id="843" r:id="rId40"/>
    <p:sldId id="762" r:id="rId41"/>
    <p:sldId id="873" r:id="rId42"/>
    <p:sldId id="863" r:id="rId43"/>
    <p:sldId id="773" r:id="rId44"/>
    <p:sldId id="844" r:id="rId45"/>
    <p:sldId id="864" r:id="rId46"/>
    <p:sldId id="776" r:id="rId47"/>
    <p:sldId id="777" r:id="rId48"/>
    <p:sldId id="877" r:id="rId49"/>
    <p:sldId id="878" r:id="rId50"/>
    <p:sldId id="879" r:id="rId51"/>
    <p:sldId id="880" r:id="rId52"/>
    <p:sldId id="881" r:id="rId53"/>
    <p:sldId id="808" r:id="rId54"/>
    <p:sldId id="829" r:id="rId55"/>
    <p:sldId id="890" r:id="rId56"/>
    <p:sldId id="891" r:id="rId57"/>
    <p:sldId id="780" r:id="rId58"/>
    <p:sldId id="781" r:id="rId59"/>
    <p:sldId id="782" r:id="rId60"/>
    <p:sldId id="783" r:id="rId61"/>
    <p:sldId id="845" r:id="rId62"/>
    <p:sldId id="785" r:id="rId63"/>
    <p:sldId id="786" r:id="rId64"/>
    <p:sldId id="787" r:id="rId65"/>
    <p:sldId id="788" r:id="rId66"/>
    <p:sldId id="789" r:id="rId67"/>
    <p:sldId id="790" r:id="rId68"/>
    <p:sldId id="791" r:id="rId69"/>
    <p:sldId id="796" r:id="rId70"/>
    <p:sldId id="792" r:id="rId71"/>
    <p:sldId id="793" r:id="rId72"/>
    <p:sldId id="794" r:id="rId73"/>
    <p:sldId id="795" r:id="rId74"/>
    <p:sldId id="797" r:id="rId75"/>
    <p:sldId id="798" r:id="rId76"/>
    <p:sldId id="799" r:id="rId77"/>
    <p:sldId id="858" r:id="rId78"/>
    <p:sldId id="800" r:id="rId79"/>
    <p:sldId id="801" r:id="rId80"/>
    <p:sldId id="884" r:id="rId81"/>
    <p:sldId id="803" r:id="rId82"/>
    <p:sldId id="804" r:id="rId83"/>
    <p:sldId id="805" r:id="rId84"/>
    <p:sldId id="806" r:id="rId85"/>
    <p:sldId id="807" r:id="rId86"/>
    <p:sldId id="830" r:id="rId87"/>
    <p:sldId id="833" r:id="rId88"/>
    <p:sldId id="831" r:id="rId89"/>
    <p:sldId id="834" r:id="rId90"/>
    <p:sldId id="765" r:id="rId91"/>
    <p:sldId id="887" r:id="rId92"/>
    <p:sldId id="886" r:id="rId93"/>
    <p:sldId id="865" r:id="rId94"/>
    <p:sldId id="866" r:id="rId95"/>
    <p:sldId id="888" r:id="rId96"/>
    <p:sldId id="889" r:id="rId97"/>
    <p:sldId id="768" r:id="rId98"/>
    <p:sldId id="867" r:id="rId99"/>
    <p:sldId id="868" r:id="rId100"/>
    <p:sldId id="814" r:id="rId101"/>
    <p:sldId id="832" r:id="rId102"/>
    <p:sldId id="729" r:id="rId103"/>
    <p:sldId id="846" r:id="rId104"/>
    <p:sldId id="847" r:id="rId105"/>
    <p:sldId id="848" r:id="rId106"/>
    <p:sldId id="849" r:id="rId107"/>
    <p:sldId id="850" r:id="rId108"/>
    <p:sldId id="851" r:id="rId109"/>
    <p:sldId id="551" r:id="rId110"/>
    <p:sldId id="857" r:id="rId111"/>
  </p:sldIdLst>
  <p:sldSz cx="12192000" cy="6858000"/>
  <p:notesSz cx="7077075" cy="9363075"/>
  <p:custDataLst>
    <p:tags r:id="rId1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2" userDrawn="1">
          <p15:clr>
            <a:srgbClr val="A4A3A4"/>
          </p15:clr>
        </p15:guide>
        <p15:guide id="2" pos="360" userDrawn="1">
          <p15:clr>
            <a:srgbClr val="A4A3A4"/>
          </p15:clr>
        </p15:guide>
        <p15:guide id="3" orient="horz" pos="1104" userDrawn="1">
          <p15:clr>
            <a:srgbClr val="A4A3A4"/>
          </p15:clr>
        </p15:guide>
        <p15:guide id="4" pos="7512"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la Tasimi" initials="AT" lastIdx="78" clrIdx="0">
    <p:extLst/>
  </p:cmAuthor>
  <p:cmAuthor id="2" name="William W. Allen" initials="WWA" lastIdx="15" clrIdx="1">
    <p:extLst/>
  </p:cmAuthor>
  <p:cmAuthor id="3" name="Ephraim Ross" initials="ER" lastIdx="24" clrIdx="2">
    <p:extLst/>
  </p:cmAuthor>
  <p:cmAuthor id="4" name="Charlotte Steniger" initials="CS" lastIdx="15" clrIdx="3">
    <p:extLst/>
  </p:cmAuthor>
  <p:cmAuthor id="5" name="Lisa Newton" initials="LN" lastIdx="83" clrIdx="4">
    <p:extLst/>
  </p:cmAuthor>
  <p:cmAuthor id="6" name="MEssey" initials="ME" lastIdx="12" clrIdx="5">
    <p:extLst/>
  </p:cmAuthor>
  <p:cmAuthor id="7" name="Rhonda Will" initials="RW" lastIdx="28" clrIdx="6">
    <p:extLst/>
  </p:cmAuthor>
  <p:cmAuthor id="8" name="Linda Krulish" initials="LK" lastIdx="18" clrIdx="7">
    <p:extLst/>
  </p:cmAuthor>
  <p:cmAuthor id="9" name="Heidi Magladry" initials="HM" lastIdx="21" clrIdx="8">
    <p:extLst/>
  </p:cmAuthor>
  <p:cmAuthor id="10" name="Kurt von Tish" initials="KvT" lastIdx="4" clrIdx="9">
    <p:extLst/>
  </p:cmAuthor>
  <p:cmAuthor id="11" name="Kurt von Tish" initials="KvT [2]" lastIdx="3" clrIdx="10">
    <p:extLst/>
  </p:cmAuthor>
  <p:cmAuthor id="12" name="Jennifer Riggs" initials="JSR" lastIdx="16" clrIdx="11"/>
  <p:cmAuthor id="13" name="Brenda Karkos" initials="BK" lastIdx="134" clrIdx="12"/>
  <p:cmAuthor id="14" name="Teresa Mota" initials="TM" lastIdx="23" clrIdx="13">
    <p:extLst/>
  </p:cmAuthor>
  <p:cmAuthor id="15" name="Debra Weiland" initials="DW" lastIdx="1" clrIdx="14"/>
  <p:cmAuthor id="16" name="Brigitte Vincent" initials="BV" lastIdx="18" clrIdx="15"/>
  <p:cmAuthor id="17" name="Jill Simmerman" initials="JS" lastIdx="142" clrIdx="16">
    <p:extLst/>
  </p:cmAuthor>
  <p:cmAuthor id="18" name="Erin Detty" initials="ED" lastIdx="15" clrIdx="17">
    <p:extLst/>
  </p:cmAuthor>
  <p:cmAuthor id="19" name="Cindy Massuda" initials="CM" lastIdx="11" clrIdx="18">
    <p:extLst/>
  </p:cmAuthor>
  <p:cmAuthor id="20" name="DEBRA DEAN-WHITTAKER" initials="DD" lastIdx="7" clrIdx="1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265"/>
    <a:srgbClr val="004B87"/>
    <a:srgbClr val="063874"/>
    <a:srgbClr val="04314A"/>
    <a:srgbClr val="9B2728"/>
    <a:srgbClr val="9B2928"/>
    <a:srgbClr val="084A9C"/>
    <a:srgbClr val="C3623D"/>
    <a:srgbClr val="88272D"/>
    <a:srgbClr val="882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6" y="197"/>
      </p:cViewPr>
      <p:guideLst>
        <p:guide orient="horz" pos="3912"/>
        <p:guide pos="360"/>
        <p:guide orient="horz" pos="1104"/>
        <p:guide pos="7512"/>
      </p:guideLst>
    </p:cSldViewPr>
  </p:slideViewPr>
  <p:notesTextViewPr>
    <p:cViewPr>
      <p:scale>
        <a:sx n="1" d="1"/>
        <a:sy n="1" d="1"/>
      </p:scale>
      <p:origin x="0" y="0"/>
    </p:cViewPr>
  </p:notesTextViewPr>
  <p:notesViewPr>
    <p:cSldViewPr snapToGrid="0">
      <p:cViewPr>
        <p:scale>
          <a:sx n="1" d="2"/>
          <a:sy n="1" d="2"/>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handoutMaster" Target="handoutMasters/handoutMaster1.xml"/><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gs" Target="tags/tag1.xml"/><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Karkos" userId="S::brenda_karkos_abtassoc.com#ext#@econometricainc.onmicrosoft.com::92e3fd39-8f2b-435e-9f7d-7725f5818e7a" providerId="AD" clId="Web-{BF503FFC-93E7-4D51-946F-3AE2972A84C0}"/>
    <pc:docChg chg="">
      <pc:chgData name="Brenda Karkos" userId="S::brenda_karkos_abtassoc.com#ext#@econometricainc.onmicrosoft.com::92e3fd39-8f2b-435e-9f7d-7725f5818e7a" providerId="AD" clId="Web-{BF503FFC-93E7-4D51-946F-3AE2972A84C0}" dt="2018-12-18T17:17:50.356" v="3"/>
      <pc:docMkLst>
        <pc:docMk/>
      </pc:docMkLst>
      <pc:sldChg chg="addCm">
        <pc:chgData name="Brenda Karkos" userId="S::brenda_karkos_abtassoc.com#ext#@econometricainc.onmicrosoft.com::92e3fd39-8f2b-435e-9f7d-7725f5818e7a" providerId="AD" clId="Web-{BF503FFC-93E7-4D51-946F-3AE2972A84C0}" dt="2018-12-18T17:09:40.100" v="0"/>
        <pc:sldMkLst>
          <pc:docMk/>
          <pc:sldMk cId="3930007537" sldId="816"/>
        </pc:sldMkLst>
      </pc:sldChg>
      <pc:sldChg chg="addCm">
        <pc:chgData name="Brenda Karkos" userId="S::brenda_karkos_abtassoc.com#ext#@econometricainc.onmicrosoft.com::92e3fd39-8f2b-435e-9f7d-7725f5818e7a" providerId="AD" clId="Web-{BF503FFC-93E7-4D51-946F-3AE2972A84C0}" dt="2018-12-18T17:10:42.134" v="1"/>
        <pc:sldMkLst>
          <pc:docMk/>
          <pc:sldMk cId="1251520430" sldId="836"/>
        </pc:sldMkLst>
      </pc:sldChg>
      <pc:sldChg chg="addCm">
        <pc:chgData name="Brenda Karkos" userId="S::brenda_karkos_abtassoc.com#ext#@econometricainc.onmicrosoft.com::92e3fd39-8f2b-435e-9f7d-7725f5818e7a" providerId="AD" clId="Web-{BF503FFC-93E7-4D51-946F-3AE2972A84C0}" dt="2018-12-18T17:15:26.115" v="2"/>
        <pc:sldMkLst>
          <pc:docMk/>
          <pc:sldMk cId="2528361278" sldId="880"/>
        </pc:sldMkLst>
      </pc:sldChg>
      <pc:sldChg chg="addCm">
        <pc:chgData name="Brenda Karkos" userId="S::brenda_karkos_abtassoc.com#ext#@econometricainc.onmicrosoft.com::92e3fd39-8f2b-435e-9f7d-7725f5818e7a" providerId="AD" clId="Web-{BF503FFC-93E7-4D51-946F-3AE2972A84C0}" dt="2018-12-18T17:17:50.356" v="3"/>
        <pc:sldMkLst>
          <pc:docMk/>
          <pc:sldMk cId="3658260542" sldId="8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286D5F3E-9F18-4ADC-A3F7-B4CE43D793B8}" type="datetimeFigureOut">
              <a:rPr lang="en-US" smtClean="0"/>
              <a:t>12/19/2018</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4BF07C3D-8B37-4A54-AA25-7DC3072D44CF}" type="slidenum">
              <a:rPr lang="en-US" smtClean="0"/>
              <a:t>‹#›</a:t>
            </a:fld>
            <a:endParaRPr lang="en-US"/>
          </a:p>
        </p:txBody>
      </p:sp>
    </p:spTree>
    <p:extLst>
      <p:ext uri="{BB962C8B-B14F-4D97-AF65-F5344CB8AC3E}">
        <p14:creationId xmlns:p14="http://schemas.microsoft.com/office/powerpoint/2010/main" val="208465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02884E3-9F45-4988-AEBF-68C0337EF428}" type="datetimeFigureOut">
              <a:rPr lang="en-US" smtClean="0"/>
              <a:t>12/19/2018</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A1E72F9-2669-4E0E-BA3D-1A18383C2CF2}" type="slidenum">
              <a:rPr lang="en-US" smtClean="0"/>
              <a:t>‹#›</a:t>
            </a:fld>
            <a:endParaRPr lang="en-US"/>
          </a:p>
        </p:txBody>
      </p:sp>
    </p:spTree>
    <p:extLst>
      <p:ext uri="{BB962C8B-B14F-4D97-AF65-F5344CB8AC3E}">
        <p14:creationId xmlns:p14="http://schemas.microsoft.com/office/powerpoint/2010/main" val="3018103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hospicecahpssurvey.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a:t>
            </a:fld>
            <a:endParaRPr lang="en-US"/>
          </a:p>
        </p:txBody>
      </p:sp>
    </p:spTree>
    <p:extLst>
      <p:ext uri="{BB962C8B-B14F-4D97-AF65-F5344CB8AC3E}">
        <p14:creationId xmlns:p14="http://schemas.microsoft.com/office/powerpoint/2010/main" val="394574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1E72F9-2669-4E0E-BA3D-1A18383C2CF2}" type="slidenum">
              <a:rPr lang="en-US" smtClean="0"/>
              <a:t>10</a:t>
            </a:fld>
            <a:endParaRPr lang="en-US"/>
          </a:p>
        </p:txBody>
      </p:sp>
    </p:spTree>
    <p:extLst>
      <p:ext uri="{BB962C8B-B14F-4D97-AF65-F5344CB8AC3E}">
        <p14:creationId xmlns:p14="http://schemas.microsoft.com/office/powerpoint/2010/main" val="25892150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sz="1200"/>
          </a:p>
          <a:p>
            <a:endParaRPr lang="en-US"/>
          </a:p>
        </p:txBody>
      </p:sp>
      <p:sp>
        <p:nvSpPr>
          <p:cNvPr id="4" name="Slide Number Placeholder 3"/>
          <p:cNvSpPr>
            <a:spLocks noGrp="1"/>
          </p:cNvSpPr>
          <p:nvPr>
            <p:ph type="sldNum" sz="quarter" idx="10"/>
          </p:nvPr>
        </p:nvSpPr>
        <p:spPr/>
        <p:txBody>
          <a:bodyPr/>
          <a:lstStyle/>
          <a:p>
            <a:fld id="{1A1E72F9-2669-4E0E-BA3D-1A18383C2CF2}" type="slidenum">
              <a:rPr lang="en-US" smtClean="0"/>
              <a:t>102</a:t>
            </a:fld>
            <a:endParaRPr lang="en-US"/>
          </a:p>
        </p:txBody>
      </p:sp>
    </p:spTree>
    <p:extLst>
      <p:ext uri="{BB962C8B-B14F-4D97-AF65-F5344CB8AC3E}">
        <p14:creationId xmlns:p14="http://schemas.microsoft.com/office/powerpoint/2010/main" val="29617884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103</a:t>
            </a:fld>
            <a:endParaRPr lang="en-US"/>
          </a:p>
        </p:txBody>
      </p:sp>
    </p:spTree>
    <p:extLst>
      <p:ext uri="{BB962C8B-B14F-4D97-AF65-F5344CB8AC3E}">
        <p14:creationId xmlns:p14="http://schemas.microsoft.com/office/powerpoint/2010/main" val="12565276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1A1E72F9-2669-4E0E-BA3D-1A18383C2CF2}" type="slidenum">
              <a:rPr lang="en-US" smtClean="0"/>
              <a:t>104</a:t>
            </a:fld>
            <a:endParaRPr lang="en-US"/>
          </a:p>
        </p:txBody>
      </p:sp>
    </p:spTree>
    <p:extLst>
      <p:ext uri="{BB962C8B-B14F-4D97-AF65-F5344CB8AC3E}">
        <p14:creationId xmlns:p14="http://schemas.microsoft.com/office/powerpoint/2010/main" val="14154522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105</a:t>
            </a:fld>
            <a:endParaRPr lang="en-US"/>
          </a:p>
        </p:txBody>
      </p:sp>
    </p:spTree>
    <p:extLst>
      <p:ext uri="{BB962C8B-B14F-4D97-AF65-F5344CB8AC3E}">
        <p14:creationId xmlns:p14="http://schemas.microsoft.com/office/powerpoint/2010/main" val="20265319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106</a:t>
            </a:fld>
            <a:endParaRPr lang="en-US"/>
          </a:p>
        </p:txBody>
      </p:sp>
    </p:spTree>
    <p:extLst>
      <p:ext uri="{BB962C8B-B14F-4D97-AF65-F5344CB8AC3E}">
        <p14:creationId xmlns:p14="http://schemas.microsoft.com/office/powerpoint/2010/main" val="4822548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a:t>Brenda</a:t>
            </a:r>
            <a:endParaRPr lang="en-US" sz="2800"/>
          </a:p>
        </p:txBody>
      </p:sp>
      <p:sp>
        <p:nvSpPr>
          <p:cNvPr id="4" name="Slide Number Placeholder 3"/>
          <p:cNvSpPr>
            <a:spLocks noGrp="1"/>
          </p:cNvSpPr>
          <p:nvPr>
            <p:ph type="sldNum" sz="quarter" idx="10"/>
          </p:nvPr>
        </p:nvSpPr>
        <p:spPr/>
        <p:txBody>
          <a:bodyPr/>
          <a:lstStyle/>
          <a:p>
            <a:fld id="{1A1E72F9-2669-4E0E-BA3D-1A18383C2CF2}" type="slidenum">
              <a:rPr lang="en-US" smtClean="0"/>
              <a:t>107</a:t>
            </a:fld>
            <a:endParaRPr lang="en-US"/>
          </a:p>
        </p:txBody>
      </p:sp>
    </p:spTree>
    <p:extLst>
      <p:ext uri="{BB962C8B-B14F-4D97-AF65-F5344CB8AC3E}">
        <p14:creationId xmlns:p14="http://schemas.microsoft.com/office/powerpoint/2010/main" val="420848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11</a:t>
            </a:fld>
            <a:endParaRPr lang="en-US"/>
          </a:p>
        </p:txBody>
      </p:sp>
    </p:spTree>
    <p:extLst>
      <p:ext uri="{BB962C8B-B14F-4D97-AF65-F5344CB8AC3E}">
        <p14:creationId xmlns:p14="http://schemas.microsoft.com/office/powerpoint/2010/main" val="16034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Sharon: </a:t>
            </a:r>
            <a:r>
              <a:rPr lang="en-US" sz="1200" b="0"/>
              <a:t>Let’s give it a try.</a:t>
            </a:r>
          </a:p>
        </p:txBody>
      </p:sp>
      <p:sp>
        <p:nvSpPr>
          <p:cNvPr id="4" name="Slide Number Placeholder 3"/>
          <p:cNvSpPr>
            <a:spLocks noGrp="1"/>
          </p:cNvSpPr>
          <p:nvPr>
            <p:ph type="sldNum" sz="quarter" idx="10"/>
          </p:nvPr>
        </p:nvSpPr>
        <p:spPr/>
        <p:txBody>
          <a:bodyPr/>
          <a:lstStyle/>
          <a:p>
            <a:fld id="{1A1E72F9-2669-4E0E-BA3D-1A18383C2CF2}" type="slidenum">
              <a:rPr lang="en-US" smtClean="0"/>
              <a:t>12</a:t>
            </a:fld>
            <a:endParaRPr lang="en-US"/>
          </a:p>
        </p:txBody>
      </p:sp>
    </p:spTree>
    <p:extLst>
      <p:ext uri="{BB962C8B-B14F-4D97-AF65-F5344CB8AC3E}">
        <p14:creationId xmlns:p14="http://schemas.microsoft.com/office/powerpoint/2010/main" val="81464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13</a:t>
            </a:fld>
            <a:endParaRPr lang="en-US"/>
          </a:p>
        </p:txBody>
      </p:sp>
    </p:spTree>
    <p:extLst>
      <p:ext uri="{BB962C8B-B14F-4D97-AF65-F5344CB8AC3E}">
        <p14:creationId xmlns:p14="http://schemas.microsoft.com/office/powerpoint/2010/main" val="154499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14</a:t>
            </a:fld>
            <a:endParaRPr lang="en-US"/>
          </a:p>
        </p:txBody>
      </p:sp>
    </p:spTree>
    <p:extLst>
      <p:ext uri="{BB962C8B-B14F-4D97-AF65-F5344CB8AC3E}">
        <p14:creationId xmlns:p14="http://schemas.microsoft.com/office/powerpoint/2010/main" val="83213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t>The answer is B-</a:t>
            </a:r>
            <a:r>
              <a:rPr lang="en-US" sz="1200" b="1" baseline="0"/>
              <a:t> </a:t>
            </a:r>
            <a:r>
              <a:rPr lang="en-US" sz="1200" baseline="0"/>
              <a:t>The very first Hospice established in the United States was in </a:t>
            </a:r>
            <a:r>
              <a:rPr lang="en-US" sz="1200"/>
              <a:t>Branford, Connecticut. </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15</a:t>
            </a:fld>
            <a:endParaRPr lang="en-US"/>
          </a:p>
        </p:txBody>
      </p:sp>
    </p:spTree>
    <p:extLst>
      <p:ext uri="{BB962C8B-B14F-4D97-AF65-F5344CB8AC3E}">
        <p14:creationId xmlns:p14="http://schemas.microsoft.com/office/powerpoint/2010/main" val="25122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tx1">
                    <a:lumMod val="85000"/>
                    <a:lumOff val="15000"/>
                  </a:schemeClr>
                </a:solidFill>
              </a:rPr>
              <a:t>Cindy:  </a:t>
            </a:r>
            <a:r>
              <a:rPr lang="en-US" sz="1200" b="0">
                <a:solidFill>
                  <a:schemeClr val="tx1">
                    <a:lumMod val="85000"/>
                    <a:lumOff val="15000"/>
                  </a:schemeClr>
                </a:solidFill>
              </a:rPr>
              <a:t>We are first</a:t>
            </a:r>
            <a:r>
              <a:rPr lang="en-US" sz="1200" b="0" baseline="0">
                <a:solidFill>
                  <a:schemeClr val="tx1">
                    <a:lumMod val="85000"/>
                    <a:lumOff val="15000"/>
                  </a:schemeClr>
                </a:solidFill>
              </a:rPr>
              <a:t> going to start with what is the HQRP</a:t>
            </a:r>
            <a:endParaRPr lang="en-US" sz="1200" b="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18</a:t>
            </a:fld>
            <a:endParaRPr lang="en-US"/>
          </a:p>
        </p:txBody>
      </p:sp>
    </p:spTree>
    <p:extLst>
      <p:ext uri="{BB962C8B-B14F-4D97-AF65-F5344CB8AC3E}">
        <p14:creationId xmlns:p14="http://schemas.microsoft.com/office/powerpoint/2010/main" val="264756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Cindy:</a:t>
            </a:r>
            <a:r>
              <a:rPr lang="en-US" sz="1200" b="1" baseline="0"/>
              <a:t>   </a:t>
            </a:r>
            <a:r>
              <a:rPr lang="en-US" sz="1200" b="0" baseline="0"/>
              <a:t>So, w</a:t>
            </a:r>
            <a:r>
              <a:rPr lang="en-US" sz="1200" b="0"/>
              <a:t>hat is the HQRP? And …Why is this Important? </a:t>
            </a:r>
          </a:p>
          <a:p>
            <a:endParaRPr lang="en-US" sz="1200"/>
          </a:p>
          <a:p>
            <a:pPr defTabSz="897301">
              <a:defRPr/>
            </a:pPr>
            <a:r>
              <a:rPr lang="en-US" sz="1200"/>
              <a:t>The Affordable Care Act authorized the establishment of a quality reporting program for Hospices and specifies that hospice programs should submit quality</a:t>
            </a:r>
            <a:r>
              <a:rPr lang="en-US" sz="1200" baseline="0"/>
              <a:t> measure d</a:t>
            </a:r>
            <a:r>
              <a:rPr lang="en-US" sz="1200"/>
              <a:t>ata.  </a:t>
            </a:r>
          </a:p>
          <a:p>
            <a:pPr defTabSz="897301">
              <a:defRPr/>
            </a:pPr>
            <a:endParaRPr lang="en-US" sz="1200"/>
          </a:p>
          <a:p>
            <a:r>
              <a:rPr lang="en-US" sz="1200"/>
              <a:t>The Hospice Quality Reporting Program, </a:t>
            </a:r>
            <a:r>
              <a:rPr lang="en-US" sz="1200" b="1"/>
              <a:t>or (the HQRP) </a:t>
            </a:r>
            <a:r>
              <a:rPr lang="en-US" sz="1200"/>
              <a:t>promotes the delivery of person-centered, high quality, and safe care by hospices.</a:t>
            </a:r>
          </a:p>
          <a:p>
            <a:r>
              <a:rPr lang="en-US" sz="1200"/>
              <a:t>The </a:t>
            </a:r>
            <a:r>
              <a:rPr lang="en-US" sz="1200" b="0" u="none"/>
              <a:t>Centers</a:t>
            </a:r>
            <a:r>
              <a:rPr lang="en-US" sz="1200"/>
              <a:t> for Medicare &amp; Medicaid Services (or CMS) has sought to adopt measures recommended by multi-stakeholder organizations, and developed with the input of providers, purchasers, payers, and other stakeholders. </a:t>
            </a:r>
          </a:p>
          <a:p>
            <a:endParaRPr lang="en-US" sz="1200"/>
          </a:p>
          <a:p>
            <a:r>
              <a:rPr lang="en-US" sz="1200"/>
              <a:t>As a refresher, let’s take a look at what is required…</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19</a:t>
            </a:fld>
            <a:endParaRPr lang="en-US"/>
          </a:p>
        </p:txBody>
      </p:sp>
    </p:spTree>
    <p:extLst>
      <p:ext uri="{BB962C8B-B14F-4D97-AF65-F5344CB8AC3E}">
        <p14:creationId xmlns:p14="http://schemas.microsoft.com/office/powerpoint/2010/main" val="26281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Cindy:</a:t>
            </a:r>
            <a:r>
              <a:rPr lang="en-US" sz="1200" b="1" baseline="0"/>
              <a:t> </a:t>
            </a:r>
            <a:r>
              <a:rPr lang="en-US" sz="1200"/>
              <a:t>Currently, there are two requirements for the HQRP:</a:t>
            </a:r>
          </a:p>
          <a:p>
            <a:r>
              <a:rPr lang="en-US" sz="1200"/>
              <a:t>1.)  The Hospice Item Set; you may hear this referred to as both the “</a:t>
            </a:r>
            <a:r>
              <a:rPr lang="en-US" sz="1200" b="1"/>
              <a:t>H-I-S</a:t>
            </a:r>
            <a:r>
              <a:rPr lang="en-US" sz="1200"/>
              <a:t>” and also the “</a:t>
            </a:r>
            <a:r>
              <a:rPr lang="en-US" sz="1200" b="1"/>
              <a:t>His</a:t>
            </a:r>
            <a:r>
              <a:rPr lang="en-US" sz="1200"/>
              <a:t>”…and </a:t>
            </a:r>
          </a:p>
          <a:p>
            <a:r>
              <a:rPr lang="en-US" sz="1200"/>
              <a:t>2.)  The second requirement is the Hospice Consumer Assessment of Healthcare Providers and Systems or (the </a:t>
            </a:r>
            <a:r>
              <a:rPr lang="en-US" sz="1200" b="1"/>
              <a:t>CAHPS® Hospice Survey</a:t>
            </a:r>
            <a:r>
              <a:rPr lang="en-US" sz="1200"/>
              <a:t>).</a:t>
            </a:r>
          </a:p>
          <a:p>
            <a:r>
              <a:rPr lang="en-US" sz="1200"/>
              <a:t>The </a:t>
            </a:r>
            <a:r>
              <a:rPr lang="en-US" sz="1200" b="1"/>
              <a:t>H-I-S </a:t>
            </a:r>
            <a:r>
              <a:rPr lang="en-US" sz="1200"/>
              <a:t>gathers patient and agency level information on each Hospice Admission and Discharge, while the Hospice CAHPS gathers important input in regard to the patient and family “</a:t>
            </a:r>
            <a:r>
              <a:rPr lang="en-US" sz="1200" u="sng"/>
              <a:t>experience of care” </a:t>
            </a:r>
            <a:r>
              <a:rPr lang="en-US" sz="1200"/>
              <a:t>in hospice.</a:t>
            </a:r>
          </a:p>
          <a:p>
            <a:endParaRPr lang="en-US" sz="1200"/>
          </a:p>
          <a:p>
            <a:r>
              <a:rPr lang="en-US" sz="1200"/>
              <a:t>CMS implemented the Hospice Item Set as part of the HQRP in Fiscal Year 2014  and Hospices began data collection using the HIS on July 1</a:t>
            </a:r>
            <a:r>
              <a:rPr lang="en-US" sz="1200" baseline="30000"/>
              <a:t>st</a:t>
            </a:r>
            <a:r>
              <a:rPr lang="en-US" sz="1200"/>
              <a:t> of that year.  The National implementation of the CAHPS® Hospice Survey began on  January 1st,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r>
              <a:rPr lang="en-US" sz="1200"/>
              <a:t>All Medicare-certified hospice providers must comply with these two reporting requirements. We’ll briefly touch on each of these in the next few slides.</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20</a:t>
            </a:fld>
            <a:endParaRPr lang="en-US"/>
          </a:p>
        </p:txBody>
      </p:sp>
    </p:spTree>
    <p:extLst>
      <p:ext uri="{BB962C8B-B14F-4D97-AF65-F5344CB8AC3E}">
        <p14:creationId xmlns:p14="http://schemas.microsoft.com/office/powerpoint/2010/main" val="217364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Cindy:</a:t>
            </a:r>
            <a:r>
              <a:rPr lang="en-US" sz="1200" b="1" baseline="0"/>
              <a:t>  </a:t>
            </a:r>
            <a:r>
              <a:rPr lang="en-US" sz="1200"/>
              <a:t>So, here is a graphic that you probably have seen before; it</a:t>
            </a:r>
            <a:r>
              <a:rPr lang="en-US" sz="1200" baseline="0"/>
              <a:t> </a:t>
            </a:r>
            <a:r>
              <a:rPr lang="en-US" sz="1200"/>
              <a:t>displays best what comprises the Hospice Quality Reporting Program, or the (HQRP).  As we have said, the HQRP i</a:t>
            </a:r>
            <a:r>
              <a:rPr lang="en-US" sz="1200" baseline="0"/>
              <a:t>ncludes both the HIS and the CAHPS®.  </a:t>
            </a:r>
          </a:p>
          <a:p>
            <a:r>
              <a:rPr lang="en-US" sz="1200" baseline="0"/>
              <a:t>Compliance with </a:t>
            </a:r>
            <a:r>
              <a:rPr lang="en-US" sz="1200" b="1" u="sng" baseline="0"/>
              <a:t>both</a:t>
            </a:r>
            <a:r>
              <a:rPr lang="en-US" sz="1200" baseline="0"/>
              <a:t> of these components is necessary to meet the requirements!</a:t>
            </a:r>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21</a:t>
            </a:fld>
            <a:endParaRPr lang="en-US"/>
          </a:p>
        </p:txBody>
      </p:sp>
    </p:spTree>
    <p:extLst>
      <p:ext uri="{BB962C8B-B14F-4D97-AF65-F5344CB8AC3E}">
        <p14:creationId xmlns:p14="http://schemas.microsoft.com/office/powerpoint/2010/main" val="2580741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2</a:t>
            </a:fld>
            <a:endParaRPr lang="en-US"/>
          </a:p>
        </p:txBody>
      </p:sp>
    </p:spTree>
    <p:extLst>
      <p:ext uri="{BB962C8B-B14F-4D97-AF65-F5344CB8AC3E}">
        <p14:creationId xmlns:p14="http://schemas.microsoft.com/office/powerpoint/2010/main" val="1640915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tx1">
                    <a:lumMod val="85000"/>
                    <a:lumOff val="15000"/>
                  </a:schemeClr>
                </a:solidFill>
              </a:rPr>
              <a:t>Cindy:  </a:t>
            </a:r>
            <a:r>
              <a:rPr lang="en-US" sz="1200">
                <a:solidFill>
                  <a:schemeClr val="tx1">
                    <a:lumMod val="85000"/>
                    <a:lumOff val="15000"/>
                  </a:schemeClr>
                </a:solidFill>
              </a:rPr>
              <a:t>Now let’s spend some time reviewing the submission requirements for the HIS and the CAHPS®. </a:t>
            </a:r>
          </a:p>
        </p:txBody>
      </p:sp>
      <p:sp>
        <p:nvSpPr>
          <p:cNvPr id="4" name="Slide Number Placeholder 3"/>
          <p:cNvSpPr>
            <a:spLocks noGrp="1"/>
          </p:cNvSpPr>
          <p:nvPr>
            <p:ph type="sldNum" sz="quarter" idx="10"/>
          </p:nvPr>
        </p:nvSpPr>
        <p:spPr/>
        <p:txBody>
          <a:bodyPr/>
          <a:lstStyle/>
          <a:p>
            <a:fld id="{1A1E72F9-2669-4E0E-BA3D-1A18383C2CF2}" type="slidenum">
              <a:rPr lang="en-US" smtClean="0"/>
              <a:t>22</a:t>
            </a:fld>
            <a:endParaRPr lang="en-US"/>
          </a:p>
        </p:txBody>
      </p:sp>
    </p:spTree>
    <p:extLst>
      <p:ext uri="{BB962C8B-B14F-4D97-AF65-F5344CB8AC3E}">
        <p14:creationId xmlns:p14="http://schemas.microsoft.com/office/powerpoint/2010/main" val="2647564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Cindy:   </a:t>
            </a:r>
            <a:r>
              <a:rPr lang="en-US" sz="1200" b="0"/>
              <a:t>We will start with the submission</a:t>
            </a:r>
            <a:r>
              <a:rPr lang="en-US" sz="1200" b="0" baseline="0"/>
              <a:t> of the HIS </a:t>
            </a:r>
            <a:r>
              <a:rPr lang="en-US" sz="1200" b="0"/>
              <a:t>portion of the quality reporting program.</a:t>
            </a:r>
            <a:r>
              <a:rPr lang="en-US" sz="1200" b="0" baseline="0"/>
              <a:t>  </a:t>
            </a:r>
            <a:r>
              <a:rPr lang="en-US" sz="1200"/>
              <a:t>All Medicare-certified hospice providers are required to submit</a:t>
            </a:r>
            <a:r>
              <a:rPr lang="en-US" sz="1200" baseline="0"/>
              <a:t> </a:t>
            </a:r>
            <a:r>
              <a:rPr lang="en-US" sz="1200"/>
              <a:t>HIS-Admission records and HIS-Discharge records.  HIS data are collected and submitted for </a:t>
            </a:r>
            <a:r>
              <a:rPr lang="en-US" sz="1200" b="1" u="sng"/>
              <a:t>ALL</a:t>
            </a:r>
            <a:r>
              <a:rPr lang="en-US" sz="1200" u="sng"/>
              <a:t> patient admissions</a:t>
            </a:r>
            <a:r>
              <a:rPr lang="en-US" sz="1200"/>
              <a:t>, regardless of the </a:t>
            </a:r>
            <a:r>
              <a:rPr lang="en-US" sz="1200" i="1"/>
              <a:t>payer, patient’s age, or the location of the receipt of hospice services.</a:t>
            </a:r>
          </a:p>
          <a:p>
            <a:endParaRPr lang="en-US" sz="1200" i="1"/>
          </a:p>
          <a:p>
            <a:pPr>
              <a:lnSpc>
                <a:spcPct val="110000"/>
              </a:lnSpc>
              <a:spcBef>
                <a:spcPts val="589"/>
              </a:spcBef>
            </a:pPr>
            <a:r>
              <a:rPr lang="en-US" sz="1200"/>
              <a:t>The Admission – HIS records consist of completing 6 different sections of information that are captured during or upon the admission of a hospice patient. The Discharge HIS consists of 3 sections and this information is captured when the patient is discharged from the hospice. </a:t>
            </a:r>
          </a:p>
          <a:p>
            <a:pPr>
              <a:lnSpc>
                <a:spcPct val="110000"/>
              </a:lnSpc>
              <a:spcBef>
                <a:spcPts val="589"/>
              </a:spcBef>
            </a:pPr>
            <a:endParaRPr lang="en-US" sz="1200"/>
          </a:p>
          <a:p>
            <a:pPr>
              <a:lnSpc>
                <a:spcPct val="110000"/>
              </a:lnSpc>
              <a:spcBef>
                <a:spcPts val="589"/>
              </a:spcBef>
            </a:pPr>
            <a:r>
              <a:rPr lang="en-US" sz="1200"/>
              <a:t>The information collected is used in the calculation of eight National Quality Forum (or NQF) endorsed quality measures, or QMs. These measures are considered to be consistent with high quality care for hospice patients.</a:t>
            </a:r>
          </a:p>
          <a:p>
            <a:pPr defTabSz="897301">
              <a:lnSpc>
                <a:spcPct val="110000"/>
              </a:lnSpc>
              <a:spcBef>
                <a:spcPts val="589"/>
              </a:spcBef>
              <a:defRPr/>
            </a:pPr>
            <a:r>
              <a:rPr lang="en-US" sz="1200"/>
              <a:t>I won’t go into detail today re: the individual components of the HIS, but we will be sharing some resources that are readily available on our website, if you, or some on your staff are not familiar with these.</a:t>
            </a:r>
            <a:r>
              <a:rPr lang="en-US" sz="1200" baseline="0"/>
              <a:t> </a:t>
            </a:r>
            <a:endParaRPr lang="en-US" sz="1200" b="1" u="sng"/>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23</a:t>
            </a:fld>
            <a:endParaRPr lang="en-US"/>
          </a:p>
        </p:txBody>
      </p:sp>
    </p:spTree>
    <p:extLst>
      <p:ext uri="{BB962C8B-B14F-4D97-AF65-F5344CB8AC3E}">
        <p14:creationId xmlns:p14="http://schemas.microsoft.com/office/powerpoint/2010/main" val="948972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Cindy:  </a:t>
            </a:r>
            <a:r>
              <a:rPr lang="en-US" sz="1200"/>
              <a:t>The data collection year for the HIS runs from January to December. HIS data needs to be </a:t>
            </a:r>
            <a:r>
              <a:rPr lang="en-US" sz="1200" u="sng"/>
              <a:t>submitted </a:t>
            </a:r>
            <a:r>
              <a:rPr lang="en-US" sz="1200" b="1" u="sng"/>
              <a:t>and </a:t>
            </a:r>
            <a:r>
              <a:rPr lang="en-US" sz="1200" u="sng"/>
              <a:t>accepted </a:t>
            </a:r>
            <a:r>
              <a:rPr lang="en-US" sz="1200"/>
              <a:t>in the system in order </a:t>
            </a:r>
            <a:r>
              <a:rPr lang="en-US" sz="1200" baseline="0"/>
              <a:t>to ensure compliance with the HQRP and prevent a reduction in payment. C</a:t>
            </a:r>
            <a:r>
              <a:rPr lang="en-US" sz="1200"/>
              <a:t>ompliance</a:t>
            </a:r>
            <a:r>
              <a:rPr lang="en-US" sz="1200" baseline="0"/>
              <a:t> thresholds </a:t>
            </a:r>
            <a:r>
              <a:rPr lang="en-US" sz="1200"/>
              <a:t>have been incrementally increased since 2016 and are now set at 90% for FY 2020 and beyond.  </a:t>
            </a:r>
          </a:p>
          <a:p>
            <a:pPr defTabSz="897301">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a:t>
            </a:r>
            <a:r>
              <a:rPr lang="en-US" sz="1200" kern="1200" baseline="0">
                <a:solidFill>
                  <a:schemeClr val="tx1"/>
                </a:solidFill>
                <a:effectLst/>
                <a:latin typeface="+mn-lt"/>
                <a:ea typeface="+mn-ea"/>
                <a:cs typeface="+mn-cs"/>
              </a:rPr>
              <a:t> graphic here shows that the </a:t>
            </a:r>
            <a:r>
              <a:rPr lang="en-US" sz="1200" kern="1200">
                <a:solidFill>
                  <a:schemeClr val="tx1"/>
                </a:solidFill>
                <a:effectLst/>
                <a:latin typeface="+mn-lt"/>
                <a:ea typeface="+mn-ea"/>
                <a:cs typeface="+mn-cs"/>
              </a:rPr>
              <a:t>data collected from January through December</a:t>
            </a:r>
            <a:r>
              <a:rPr lang="en-US" sz="1200" kern="1200" baseline="0">
                <a:solidFill>
                  <a:schemeClr val="tx1"/>
                </a:solidFill>
                <a:effectLst/>
                <a:latin typeface="+mn-lt"/>
                <a:ea typeface="+mn-ea"/>
                <a:cs typeface="+mn-cs"/>
              </a:rPr>
              <a:t> of 2018 needed to meet the submission threshold of 90%. That is, that 90 % of the data submitted by the hospice needed to be submitted and accepted on time.  Compliance is evaluated in </a:t>
            </a:r>
            <a:r>
              <a:rPr lang="en-US" sz="1200" kern="1200">
                <a:solidFill>
                  <a:schemeClr val="tx1"/>
                </a:solidFill>
                <a:effectLst/>
                <a:latin typeface="+mn-lt"/>
                <a:ea typeface="+mn-ea"/>
                <a:cs typeface="+mn-cs"/>
              </a:rPr>
              <a:t>2019, and the actual impact on payment will occur in FY 2020, which starts October 1,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a hospice to receive their full payment in 2020, the threshold of 90% of on time submissions had to be met in 2018.  All hospices </a:t>
            </a:r>
            <a:r>
              <a:rPr lang="en-US" sz="1200"/>
              <a:t>meeting the 90% threshold requirement will avoid the 2 % reduction in their annual</a:t>
            </a:r>
            <a:r>
              <a:rPr lang="en-US" sz="1200" baseline="0"/>
              <a:t> payment update (or </a:t>
            </a:r>
            <a:r>
              <a:rPr lang="en-US" sz="1200"/>
              <a:t>APU). </a:t>
            </a:r>
            <a:endParaRPr lang="en-US" sz="1200" kern="1200">
              <a:solidFill>
                <a:schemeClr val="tx1"/>
              </a:solidFill>
              <a:effectLst/>
              <a:latin typeface="+mn-lt"/>
              <a:ea typeface="+mn-ea"/>
              <a:cs typeface="+mn-cs"/>
            </a:endParaRPr>
          </a:p>
          <a:p>
            <a:pPr lvl="0"/>
            <a:r>
              <a:rPr lang="en-US" sz="1200" u="none" strike="noStrike">
                <a:effectLst/>
              </a:rPr>
              <a:t>So, you can see the same will be expected for this next year;  Data will be collected from January through December of 2019;  Compliance will be evaluated in 2020 and APU impact will occur in FY 2021, and so on. </a:t>
            </a:r>
          </a:p>
          <a:p>
            <a:pPr lvl="0"/>
            <a:endParaRPr lang="en-US" sz="1200" u="none" strike="noStrike">
              <a:effectLst/>
            </a:endParaRPr>
          </a:p>
          <a:p>
            <a:pPr lvl="0"/>
            <a:r>
              <a:rPr lang="en-US" sz="1200" u="none" strike="noStrike">
                <a:effectLst/>
              </a:rPr>
              <a:t>This whole cycle spans over a three year period. </a:t>
            </a:r>
            <a:r>
              <a:rPr lang="en-US" sz="1200" u="none" strike="noStrike" baseline="0">
                <a:effectLst/>
              </a:rPr>
              <a:t>A f</a:t>
            </a:r>
            <a:r>
              <a:rPr lang="en-US" sz="1200" u="none" strike="noStrike">
                <a:effectLst/>
              </a:rPr>
              <a:t>ailure to meet the submission threshold during the collection year</a:t>
            </a:r>
            <a:r>
              <a:rPr lang="en-US" sz="1200" u="none" strike="noStrike" baseline="0">
                <a:effectLst/>
              </a:rPr>
              <a:t> </a:t>
            </a:r>
            <a:r>
              <a:rPr lang="en-US" sz="1200" u="none" strike="noStrike">
                <a:effectLst/>
              </a:rPr>
              <a:t>will effect payment in the FY two years later.  Now, let’s briefly talk about the submission of the CAHPS® </a:t>
            </a:r>
            <a:r>
              <a:rPr lang="en-US" sz="1200" u="none" strike="noStrike" baseline="0">
                <a:effectLst/>
              </a:rPr>
              <a:t>data. </a:t>
            </a:r>
            <a:endParaRPr lang="en-US" sz="1200" u="none" strike="noStrike">
              <a:effectLst/>
            </a:endParaRPr>
          </a:p>
          <a:p>
            <a:pPr lvl="0"/>
            <a:endParaRPr lang="en-US" sz="1200" u="none" strike="noStrike">
              <a:effectLst/>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24</a:t>
            </a:fld>
            <a:endParaRPr lang="en-US"/>
          </a:p>
        </p:txBody>
      </p:sp>
    </p:spTree>
    <p:extLst>
      <p:ext uri="{BB962C8B-B14F-4D97-AF65-F5344CB8AC3E}">
        <p14:creationId xmlns:p14="http://schemas.microsoft.com/office/powerpoint/2010/main" val="417716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t>Cindy:   </a:t>
            </a:r>
            <a:r>
              <a:rPr lang="en-US" sz="1200" b="0"/>
              <a:t>To comply with the Hospice CAHPS® </a:t>
            </a:r>
            <a:r>
              <a:rPr lang="en-US" sz="1200" b="1"/>
              <a:t>ALL Medicare-certified hospices must participate monthly</a:t>
            </a:r>
            <a:r>
              <a:rPr lang="en-US" sz="1200" b="0"/>
              <a:t> (that is all 12 months) in order to receive their full Annual Payment Update (APU).</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t>Each Hospice must contract with an approved survey vendor</a:t>
            </a:r>
            <a:r>
              <a:rPr lang="en-US" sz="1200" b="0" baseline="0"/>
              <a:t> and this v</a:t>
            </a:r>
            <a:r>
              <a:rPr lang="en-US" sz="1200" b="0"/>
              <a:t>endor must successfully submit data to the CAHPS Data Warehouse on behalf of the Hospice.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t>As with the HIS, the data collection year runs from</a:t>
            </a:r>
            <a:r>
              <a:rPr lang="en-US" sz="1200" b="0" baseline="0"/>
              <a:t> </a:t>
            </a:r>
            <a:r>
              <a:rPr lang="en-US" sz="1200" b="0"/>
              <a:t>January 1</a:t>
            </a:r>
            <a:r>
              <a:rPr lang="en-US" sz="1200" b="0" baseline="30000"/>
              <a:t>st</a:t>
            </a:r>
            <a:r>
              <a:rPr lang="en-US" sz="1200" b="0"/>
              <a:t> through December 31</a:t>
            </a:r>
            <a:r>
              <a:rPr lang="en-US" sz="1200" b="0" baseline="30000"/>
              <a:t>st</a:t>
            </a:r>
            <a:r>
              <a:rPr lang="en-US" sz="1200" b="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t>Debra Dean Whittaker will review a lot more about the CAHPS a bit later.  For now, I will turn it over to Brenda who will review the HQRP life Cycle.  </a:t>
            </a:r>
          </a:p>
          <a:p>
            <a:pPr>
              <a:spcAft>
                <a:spcPts val="589"/>
              </a:spcAft>
            </a:pPr>
            <a:endParaRPr lang="en-US" sz="1200"/>
          </a:p>
          <a:p>
            <a:pPr marL="672976" lvl="1" indent="-224325">
              <a:buFont typeface="+mj-lt"/>
              <a:buAutoNum type="arabicPeriod"/>
            </a:pPr>
            <a:endParaRPr lang="en-US" sz="1200"/>
          </a:p>
          <a:p>
            <a:pPr marL="448650" lvl="1"/>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25</a:t>
            </a:fld>
            <a:endParaRPr lang="en-US"/>
          </a:p>
        </p:txBody>
      </p:sp>
    </p:spTree>
    <p:extLst>
      <p:ext uri="{BB962C8B-B14F-4D97-AF65-F5344CB8AC3E}">
        <p14:creationId xmlns:p14="http://schemas.microsoft.com/office/powerpoint/2010/main" val="1015007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Brenda:  </a:t>
            </a:r>
            <a:r>
              <a:rPr lang="en-US"/>
              <a:t>Thank</a:t>
            </a:r>
            <a:r>
              <a:rPr lang="en-US" baseline="0"/>
              <a:t> you Cindy!  </a:t>
            </a:r>
            <a:r>
              <a:rPr lang="en-US"/>
              <a:t>Now lets look at the HQRP Life Cycle.  We will talk about the role of Hospice, how and when compliance is determined and how the</a:t>
            </a:r>
            <a:r>
              <a:rPr lang="en-US" baseline="0"/>
              <a:t> process leads to an impact on the APU. </a:t>
            </a:r>
            <a:endParaRPr lang="en-US"/>
          </a:p>
        </p:txBody>
      </p:sp>
      <p:sp>
        <p:nvSpPr>
          <p:cNvPr id="4" name="Slide Number Placeholder 3"/>
          <p:cNvSpPr>
            <a:spLocks noGrp="1"/>
          </p:cNvSpPr>
          <p:nvPr>
            <p:ph type="sldNum" sz="quarter" idx="10"/>
          </p:nvPr>
        </p:nvSpPr>
        <p:spPr/>
        <p:txBody>
          <a:bodyPr/>
          <a:lstStyle/>
          <a:p>
            <a:fld id="{1A1E72F9-2669-4E0E-BA3D-1A18383C2CF2}" type="slidenum">
              <a:rPr lang="en-US" smtClean="0"/>
              <a:t>26</a:t>
            </a:fld>
            <a:endParaRPr lang="en-US"/>
          </a:p>
        </p:txBody>
      </p:sp>
    </p:spTree>
    <p:extLst>
      <p:ext uri="{BB962C8B-B14F-4D97-AF65-F5344CB8AC3E}">
        <p14:creationId xmlns:p14="http://schemas.microsoft.com/office/powerpoint/2010/main" val="230548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b="0" kern="1200">
                <a:solidFill>
                  <a:schemeClr val="tx1"/>
                </a:solidFill>
                <a:effectLst/>
                <a:latin typeface="+mn-lt"/>
                <a:ea typeface="+mn-ea"/>
                <a:cs typeface="+mn-cs"/>
              </a:rPr>
              <a:t>So, Cindy talked about the submission thresholds </a:t>
            </a:r>
            <a:r>
              <a:rPr lang="en-US" sz="1200" kern="1200">
                <a:solidFill>
                  <a:schemeClr val="tx1"/>
                </a:solidFill>
                <a:effectLst/>
                <a:latin typeface="+mn-lt"/>
                <a:ea typeface="+mn-ea"/>
                <a:cs typeface="+mn-cs"/>
              </a:rPr>
              <a:t>for the HIS reporting and the submission of CAHPS data.</a:t>
            </a:r>
            <a:r>
              <a:rPr lang="en-US" sz="1200" kern="1200" baseline="0">
                <a:solidFill>
                  <a:schemeClr val="tx1"/>
                </a:solidFill>
                <a:effectLst/>
                <a:latin typeface="+mn-lt"/>
                <a:ea typeface="+mn-ea"/>
                <a:cs typeface="+mn-cs"/>
              </a:rPr>
              <a:t>  These </a:t>
            </a:r>
            <a:r>
              <a:rPr lang="en-US" sz="1200" kern="1200">
                <a:solidFill>
                  <a:schemeClr val="tx1"/>
                </a:solidFill>
                <a:effectLst/>
                <a:latin typeface="+mn-lt"/>
                <a:ea typeface="+mn-ea"/>
                <a:cs typeface="+mn-cs"/>
              </a:rPr>
              <a:t>activities are on a cycle and the</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cycle spans over a 2-3 year period. This graphic shows the cycle.  The</a:t>
            </a:r>
            <a:r>
              <a:rPr lang="en-US" sz="1200" kern="1200" baseline="0">
                <a:solidFill>
                  <a:schemeClr val="tx1"/>
                </a:solidFill>
                <a:effectLst/>
                <a:latin typeface="+mn-lt"/>
                <a:ea typeface="+mn-ea"/>
                <a:cs typeface="+mn-cs"/>
              </a:rPr>
              <a:t> first section in blue is showing the Hospice role in data collection and submission during a one year period.  This is showing January 2018 through the end of the year to January of 2019. The </a:t>
            </a:r>
            <a:r>
              <a:rPr lang="en-US" sz="1200" kern="1200">
                <a:solidFill>
                  <a:schemeClr val="tx1"/>
                </a:solidFill>
                <a:effectLst/>
                <a:latin typeface="+mn-lt"/>
                <a:ea typeface="+mn-ea"/>
                <a:cs typeface="+mn-cs"/>
              </a:rPr>
              <a:t>compliance determinations occur</a:t>
            </a:r>
            <a:r>
              <a:rPr lang="en-US" sz="1200" kern="1200" baseline="0">
                <a:solidFill>
                  <a:schemeClr val="tx1"/>
                </a:solidFill>
                <a:effectLst/>
                <a:latin typeface="+mn-lt"/>
                <a:ea typeface="+mn-ea"/>
                <a:cs typeface="+mn-cs"/>
              </a:rPr>
              <a:t> after </a:t>
            </a:r>
            <a:r>
              <a:rPr lang="en-US" sz="1200" kern="1200">
                <a:solidFill>
                  <a:schemeClr val="tx1"/>
                </a:solidFill>
                <a:effectLst/>
                <a:latin typeface="+mn-lt"/>
                <a:ea typeface="+mn-ea"/>
                <a:cs typeface="+mn-cs"/>
              </a:rPr>
              <a:t>January</a:t>
            </a:r>
            <a:r>
              <a:rPr lang="en-US" sz="1200" kern="1200" baseline="0">
                <a:solidFill>
                  <a:schemeClr val="tx1"/>
                </a:solidFill>
                <a:effectLst/>
                <a:latin typeface="+mn-lt"/>
                <a:ea typeface="+mn-ea"/>
                <a:cs typeface="+mn-cs"/>
              </a:rPr>
              <a:t> of 2019 </a:t>
            </a:r>
            <a:r>
              <a:rPr lang="en-US" sz="1200" kern="1200">
                <a:solidFill>
                  <a:schemeClr val="tx1"/>
                </a:solidFill>
                <a:effectLst/>
                <a:latin typeface="+mn-lt"/>
                <a:ea typeface="+mn-ea"/>
                <a:cs typeface="+mn-cs"/>
              </a:rPr>
              <a:t>(the</a:t>
            </a:r>
            <a:r>
              <a:rPr lang="en-US" sz="1200" kern="1200" baseline="0">
                <a:solidFill>
                  <a:schemeClr val="tx1"/>
                </a:solidFill>
                <a:effectLst/>
                <a:latin typeface="+mn-lt"/>
                <a:ea typeface="+mn-ea"/>
                <a:cs typeface="+mn-cs"/>
              </a:rPr>
              <a:t> beginning of that next year)</a:t>
            </a:r>
            <a:r>
              <a:rPr lang="en-US" sz="1200" kern="1200">
                <a:solidFill>
                  <a:schemeClr val="tx1"/>
                </a:solidFill>
                <a:effectLst/>
                <a:latin typeface="+mn-lt"/>
                <a:ea typeface="+mn-ea"/>
                <a:cs typeface="+mn-cs"/>
              </a:rPr>
              <a:t>, and the payment impact occurs on October 1 which is the FY 2020, and goes into the third</a:t>
            </a:r>
            <a:r>
              <a:rPr lang="en-US" sz="1200" kern="1200" baseline="0">
                <a:solidFill>
                  <a:schemeClr val="tx1"/>
                </a:solidFill>
                <a:effectLst/>
                <a:latin typeface="+mn-lt"/>
                <a:ea typeface="+mn-ea"/>
                <a:cs typeface="+mn-cs"/>
              </a:rPr>
              <a:t> year</a:t>
            </a:r>
            <a:r>
              <a:rPr lang="en-US" sz="1200" kern="1200">
                <a:solidFill>
                  <a:schemeClr val="tx1"/>
                </a:solidFill>
                <a:effectLst/>
                <a:latin typeface="+mn-lt"/>
                <a:ea typeface="+mn-ea"/>
                <a:cs typeface="+mn-cs"/>
              </a:rPr>
              <a:t>. Throughout this cycle there are several time points</a:t>
            </a:r>
            <a:r>
              <a:rPr lang="en-US" sz="1200" kern="1200" baseline="0">
                <a:solidFill>
                  <a:schemeClr val="tx1"/>
                </a:solidFill>
                <a:effectLst/>
                <a:latin typeface="+mn-lt"/>
                <a:ea typeface="+mn-ea"/>
                <a:cs typeface="+mn-cs"/>
              </a:rPr>
              <a:t> to be aware, so we will go into more detail using the graphic as a guide.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Let’s take some time to look at the individual components of this cycle.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27</a:t>
            </a:fld>
            <a:endParaRPr lang="en-US"/>
          </a:p>
        </p:txBody>
      </p:sp>
    </p:spTree>
    <p:extLst>
      <p:ext uri="{BB962C8B-B14F-4D97-AF65-F5344CB8AC3E}">
        <p14:creationId xmlns:p14="http://schemas.microsoft.com/office/powerpoint/2010/main" val="145202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a:solidFill>
                  <a:schemeClr val="tx1"/>
                </a:solidFill>
                <a:effectLst/>
                <a:latin typeface="+mn-lt"/>
                <a:ea typeface="+mn-ea"/>
                <a:cs typeface="+mn-cs"/>
              </a:rPr>
              <a:t>Brenda:  </a:t>
            </a:r>
            <a:r>
              <a:rPr lang="en-US" sz="1200" kern="1200">
                <a:solidFill>
                  <a:schemeClr val="tx1"/>
                </a:solidFill>
                <a:effectLst/>
                <a:latin typeface="+mn-lt"/>
                <a:ea typeface="+mn-ea"/>
                <a:cs typeface="+mn-cs"/>
              </a:rPr>
              <a:t>Lets</a:t>
            </a:r>
            <a:r>
              <a:rPr lang="en-US" sz="1200" kern="1200" baseline="0">
                <a:solidFill>
                  <a:schemeClr val="tx1"/>
                </a:solidFill>
                <a:effectLst/>
                <a:latin typeface="+mn-lt"/>
                <a:ea typeface="+mn-ea"/>
                <a:cs typeface="+mn-cs"/>
              </a:rPr>
              <a:t> start with the Data Submission to begin this cycle. This includes both the HIS data and the CAHPS® data, those </a:t>
            </a:r>
            <a:r>
              <a:rPr lang="en-US" sz="1200" kern="1200">
                <a:solidFill>
                  <a:schemeClr val="tx1"/>
                </a:solidFill>
                <a:effectLst/>
                <a:latin typeface="+mn-lt"/>
                <a:ea typeface="+mn-ea"/>
                <a:cs typeface="+mn-cs"/>
              </a:rPr>
              <a:t>two components of the Hospice Quality Reporting Program. This is the </a:t>
            </a:r>
            <a:r>
              <a:rPr lang="en-US" sz="1200" kern="1200" err="1">
                <a:solidFill>
                  <a:schemeClr val="tx1"/>
                </a:solidFill>
                <a:effectLst/>
                <a:latin typeface="+mn-lt"/>
                <a:ea typeface="+mn-ea"/>
                <a:cs typeface="+mn-cs"/>
              </a:rPr>
              <a:t>frst</a:t>
            </a:r>
            <a:r>
              <a:rPr lang="en-US" sz="1200" kern="1200" baseline="0">
                <a:solidFill>
                  <a:schemeClr val="tx1"/>
                </a:solidFill>
                <a:effectLst/>
                <a:latin typeface="+mn-lt"/>
                <a:ea typeface="+mn-ea"/>
                <a:cs typeface="+mn-cs"/>
              </a:rPr>
              <a:t> part of the cycle and it is up to the hospice to meet the required thresholds. The your Hospice’s </a:t>
            </a:r>
            <a:r>
              <a:rPr lang="en-US" sz="1200" kern="1200">
                <a:solidFill>
                  <a:schemeClr val="tx1"/>
                </a:solidFill>
                <a:effectLst/>
                <a:latin typeface="+mn-lt"/>
                <a:ea typeface="+mn-ea"/>
                <a:cs typeface="+mn-cs"/>
              </a:rPr>
              <a:t>submission of both the HIS and CAHPS</a:t>
            </a:r>
            <a:r>
              <a:rPr lang="en-US" sz="1200" kern="1200" baseline="0">
                <a:solidFill>
                  <a:schemeClr val="tx1"/>
                </a:solidFill>
                <a:effectLst/>
                <a:latin typeface="+mn-lt"/>
                <a:ea typeface="+mn-ea"/>
                <a:cs typeface="+mn-cs"/>
              </a:rPr>
              <a:t> data will determine your APU in FY 2020. </a:t>
            </a:r>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28</a:t>
            </a:fld>
            <a:endParaRPr lang="en-US"/>
          </a:p>
        </p:txBody>
      </p:sp>
    </p:spTree>
    <p:extLst>
      <p:ext uri="{BB962C8B-B14F-4D97-AF65-F5344CB8AC3E}">
        <p14:creationId xmlns:p14="http://schemas.microsoft.com/office/powerpoint/2010/main" val="249841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b="0" i="0">
                <a:solidFill>
                  <a:srgbClr val="000000"/>
                </a:solidFill>
                <a:effectLst/>
                <a:latin typeface="+mn-lt"/>
              </a:rPr>
              <a:t>The next step in the</a:t>
            </a:r>
            <a:r>
              <a:rPr lang="en-US" sz="1200" b="0" i="0" baseline="0">
                <a:solidFill>
                  <a:srgbClr val="000000"/>
                </a:solidFill>
                <a:effectLst/>
                <a:latin typeface="+mn-lt"/>
              </a:rPr>
              <a:t> H</a:t>
            </a:r>
            <a:r>
              <a:rPr lang="en-US" sz="1200" b="0" i="0">
                <a:solidFill>
                  <a:srgbClr val="000000"/>
                </a:solidFill>
                <a:effectLst/>
                <a:latin typeface="+mn-lt"/>
              </a:rPr>
              <a:t>QRP life cycle is the compliance determinations which are made by CMS once the data is reviewed. CMS will then sends out letters of NON-compliance for any</a:t>
            </a:r>
            <a:r>
              <a:rPr lang="en-US" sz="1200" b="0" i="0" baseline="0">
                <a:solidFill>
                  <a:srgbClr val="000000"/>
                </a:solidFill>
                <a:effectLst/>
                <a:latin typeface="+mn-lt"/>
              </a:rPr>
              <a:t> hospices </a:t>
            </a:r>
            <a:r>
              <a:rPr lang="en-US" sz="1200" b="0" i="0">
                <a:solidFill>
                  <a:srgbClr val="000000"/>
                </a:solidFill>
                <a:effectLst/>
                <a:latin typeface="+mn-lt"/>
              </a:rPr>
              <a:t>who</a:t>
            </a:r>
            <a:r>
              <a:rPr lang="en-US" sz="1200" b="0" i="0" baseline="0">
                <a:solidFill>
                  <a:srgbClr val="000000"/>
                </a:solidFill>
                <a:effectLst/>
                <a:latin typeface="+mn-lt"/>
              </a:rPr>
              <a:t> have not met the HQRP requirements.  These letters are sent in July to the hospices, once the determinations are made by CMS.  </a:t>
            </a:r>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29</a:t>
            </a:fld>
            <a:endParaRPr lang="en-US"/>
          </a:p>
        </p:txBody>
      </p:sp>
    </p:spTree>
    <p:extLst>
      <p:ext uri="{BB962C8B-B14F-4D97-AF65-F5344CB8AC3E}">
        <p14:creationId xmlns:p14="http://schemas.microsoft.com/office/powerpoint/2010/main" val="928129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a:solidFill>
                  <a:srgbClr val="000000"/>
                </a:solidFill>
                <a:effectLst/>
                <a:latin typeface="+mn-lt"/>
              </a:rPr>
              <a:t>Brenda:   </a:t>
            </a:r>
            <a:r>
              <a:rPr lang="en-US" sz="1200" b="0" i="0">
                <a:solidFill>
                  <a:srgbClr val="000000"/>
                </a:solidFill>
                <a:effectLst/>
                <a:latin typeface="+mn-lt"/>
              </a:rPr>
              <a:t>So, we discussed</a:t>
            </a:r>
            <a:r>
              <a:rPr lang="en-US" sz="1200" b="0" i="0" baseline="0">
                <a:solidFill>
                  <a:srgbClr val="000000"/>
                </a:solidFill>
                <a:effectLst/>
                <a:latin typeface="+mn-lt"/>
              </a:rPr>
              <a:t> that </a:t>
            </a:r>
            <a:r>
              <a:rPr lang="en-US" sz="1200" b="0" i="0">
                <a:solidFill>
                  <a:srgbClr val="000000"/>
                </a:solidFill>
                <a:effectLst/>
                <a:latin typeface="+mn-lt"/>
              </a:rPr>
              <a:t>compliance is determined in the </a:t>
            </a:r>
            <a:r>
              <a:rPr lang="en-US" sz="1200" b="0" i="0" baseline="0">
                <a:solidFill>
                  <a:srgbClr val="000000"/>
                </a:solidFill>
                <a:effectLst/>
                <a:latin typeface="+mn-lt"/>
              </a:rPr>
              <a:t>year that follows the data collection year. If Hospice providers failed to reach the 90% threshold for the HIS submissions or do not comply with the CAHPS survey requirements, they will receive notification from CMS; This notification will be in the form of </a:t>
            </a:r>
            <a:r>
              <a:rPr lang="en-US" sz="1200" b="1" i="0" u="sng" baseline="0">
                <a:solidFill>
                  <a:srgbClr val="000000"/>
                </a:solidFill>
                <a:effectLst/>
                <a:latin typeface="+mn-lt"/>
              </a:rPr>
              <a:t>an HQRP Non-Compliance Letter . </a:t>
            </a:r>
            <a:r>
              <a:rPr lang="en-US" sz="1200" b="0" i="0" u="none" baseline="0">
                <a:solidFill>
                  <a:srgbClr val="000000"/>
                </a:solidFill>
                <a:effectLst/>
                <a:latin typeface="+mn-lt"/>
              </a:rPr>
              <a:t> </a:t>
            </a:r>
            <a:r>
              <a:rPr lang="en-US" sz="1200" b="0" i="0" baseline="0">
                <a:solidFill>
                  <a:srgbClr val="000000"/>
                </a:solidFill>
                <a:effectLst/>
                <a:latin typeface="+mn-lt"/>
              </a:rPr>
              <a:t>CMS sends this letter in tow ways;  BOTH by </a:t>
            </a:r>
            <a:r>
              <a:rPr lang="en-US" sz="1200" b="0" i="1" baseline="0">
                <a:solidFill>
                  <a:srgbClr val="000000"/>
                </a:solidFill>
                <a:effectLst/>
                <a:latin typeface="+mn-lt"/>
              </a:rPr>
              <a:t>United States Postal Service (or USPS</a:t>
            </a:r>
            <a:r>
              <a:rPr lang="en-US" sz="1200" b="0" i="0" baseline="0">
                <a:solidFill>
                  <a:srgbClr val="000000"/>
                </a:solidFill>
                <a:effectLst/>
                <a:latin typeface="+mn-lt"/>
              </a:rPr>
              <a:t>) </a:t>
            </a:r>
            <a:r>
              <a:rPr lang="en-US" sz="1200" b="0" i="0" u="sng" baseline="0">
                <a:solidFill>
                  <a:srgbClr val="000000"/>
                </a:solidFill>
                <a:effectLst/>
                <a:latin typeface="+mn-lt"/>
              </a:rPr>
              <a:t>and</a:t>
            </a:r>
            <a:r>
              <a:rPr lang="en-US" sz="1200" b="0" i="0" baseline="0">
                <a:solidFill>
                  <a:srgbClr val="000000"/>
                </a:solidFill>
                <a:effectLst/>
                <a:latin typeface="+mn-lt"/>
              </a:rPr>
              <a:t> via the </a:t>
            </a:r>
            <a:r>
              <a:rPr lang="en-US" sz="1200" b="0" i="1" baseline="0">
                <a:solidFill>
                  <a:srgbClr val="000000"/>
                </a:solidFill>
                <a:effectLst/>
                <a:latin typeface="+mn-lt"/>
              </a:rPr>
              <a:t>Certification and Survey Provider Enhanced Reports (or through the CASPER system). </a:t>
            </a:r>
          </a:p>
          <a:p>
            <a:pPr algn="l"/>
            <a:endParaRPr lang="en-US" sz="1200" b="0" i="0">
              <a:solidFill>
                <a:srgbClr val="000000"/>
              </a:solidFill>
              <a:effectLst/>
              <a:latin typeface="+mn-lt"/>
            </a:endParaRPr>
          </a:p>
          <a:p>
            <a:pPr algn="l"/>
            <a:r>
              <a:rPr lang="en-US" sz="1200" b="0" i="0">
                <a:solidFill>
                  <a:srgbClr val="000000"/>
                </a:solidFill>
                <a:effectLst/>
                <a:latin typeface="+mn-lt"/>
              </a:rPr>
              <a:t>The CASPER letter will also identify why the provider is non-compliant. As providers, you will need to check the CASPER folder to determine if your hospice has received a letter.  It is important to be alerted as soon as possible if</a:t>
            </a:r>
            <a:r>
              <a:rPr lang="en-US" sz="1200" b="0" i="0" baseline="0">
                <a:solidFill>
                  <a:srgbClr val="000000"/>
                </a:solidFill>
                <a:effectLst/>
                <a:latin typeface="+mn-lt"/>
              </a:rPr>
              <a:t> you are non-compliant as t</a:t>
            </a:r>
            <a:r>
              <a:rPr lang="en-US" sz="1200" b="0" i="0">
                <a:solidFill>
                  <a:srgbClr val="000000"/>
                </a:solidFill>
                <a:effectLst/>
                <a:latin typeface="+mn-lt"/>
              </a:rPr>
              <a:t>he letter</a:t>
            </a:r>
            <a:r>
              <a:rPr lang="en-US" sz="1200" b="0" i="0" baseline="0">
                <a:solidFill>
                  <a:srgbClr val="000000"/>
                </a:solidFill>
                <a:effectLst/>
                <a:latin typeface="+mn-lt"/>
              </a:rPr>
              <a:t> also alerts providers about how to request a reconsideration. We will talk about next and in much more detail a bit later in the presentation. </a:t>
            </a:r>
            <a:endParaRPr lang="en-US" sz="1200" b="0" i="0">
              <a:solidFill>
                <a:srgbClr val="000000"/>
              </a:solidFill>
              <a:effectLst/>
              <a:latin typeface="+mn-lt"/>
            </a:endParaRPr>
          </a:p>
          <a:p>
            <a:endParaRPr lang="en-US" sz="1200">
              <a:latin typeface="+mn-lt"/>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30</a:t>
            </a:fld>
            <a:endParaRPr lang="en-US"/>
          </a:p>
        </p:txBody>
      </p:sp>
    </p:spTree>
    <p:extLst>
      <p:ext uri="{BB962C8B-B14F-4D97-AF65-F5344CB8AC3E}">
        <p14:creationId xmlns:p14="http://schemas.microsoft.com/office/powerpoint/2010/main" val="108505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kern="1200">
                <a:solidFill>
                  <a:schemeClr val="tx1"/>
                </a:solidFill>
                <a:effectLst/>
                <a:latin typeface="+mn-lt"/>
                <a:ea typeface="+mn-ea"/>
                <a:cs typeface="+mn-cs"/>
              </a:rPr>
              <a:t>So, now let’s look at the Reconsideration Requests! </a:t>
            </a:r>
            <a:r>
              <a:rPr lang="en-US" sz="1200">
                <a:solidFill>
                  <a:srgbClr val="FF0000"/>
                </a:solidFill>
              </a:rPr>
              <a:t>Providers receiving non-compliance letters may submit reconsideration requests to CMS and will have 30 days in which to do so. </a:t>
            </a:r>
            <a:endParaRPr lang="en-US" sz="28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31</a:t>
            </a:fld>
            <a:endParaRPr lang="en-US"/>
          </a:p>
        </p:txBody>
      </p:sp>
    </p:spTree>
    <p:extLst>
      <p:ext uri="{BB962C8B-B14F-4D97-AF65-F5344CB8AC3E}">
        <p14:creationId xmlns:p14="http://schemas.microsoft.com/office/powerpoint/2010/main" val="244918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Sharon: </a:t>
            </a:r>
          </a:p>
        </p:txBody>
      </p:sp>
      <p:sp>
        <p:nvSpPr>
          <p:cNvPr id="4" name="Slide Number Placeholder 3"/>
          <p:cNvSpPr>
            <a:spLocks noGrp="1"/>
          </p:cNvSpPr>
          <p:nvPr>
            <p:ph type="sldNum" sz="quarter" idx="10"/>
          </p:nvPr>
        </p:nvSpPr>
        <p:spPr/>
        <p:txBody>
          <a:bodyPr/>
          <a:lstStyle/>
          <a:p>
            <a:fld id="{1A1E72F9-2669-4E0E-BA3D-1A18383C2CF2}" type="slidenum">
              <a:rPr lang="en-US" smtClean="0"/>
              <a:t>3</a:t>
            </a:fld>
            <a:endParaRPr lang="en-US"/>
          </a:p>
        </p:txBody>
      </p:sp>
    </p:spTree>
    <p:extLst>
      <p:ext uri="{BB962C8B-B14F-4D97-AF65-F5344CB8AC3E}">
        <p14:creationId xmlns:p14="http://schemas.microsoft.com/office/powerpoint/2010/main" val="330146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000000"/>
                </a:solidFill>
                <a:latin typeface="+mn-lt"/>
              </a:rPr>
              <a:t>Brenda:  I</a:t>
            </a:r>
            <a:r>
              <a:rPr lang="en-US" sz="1200" b="0" baseline="0">
                <a:solidFill>
                  <a:srgbClr val="000000"/>
                </a:solidFill>
                <a:latin typeface="+mn-lt"/>
              </a:rPr>
              <a:t>t is important to know about the </a:t>
            </a:r>
            <a:r>
              <a:rPr lang="en-US" sz="1200">
                <a:solidFill>
                  <a:srgbClr val="FF0000"/>
                </a:solidFill>
              </a:rPr>
              <a:t>noncompliance</a:t>
            </a:r>
            <a:r>
              <a:rPr lang="en-US" sz="1200" b="0" baseline="0">
                <a:solidFill>
                  <a:srgbClr val="000000"/>
                </a:solidFill>
                <a:latin typeface="+mn-lt"/>
              </a:rPr>
              <a:t> letters, and to be on the look out for one, if you have any concerns.  A Hospice can request reconsideration, but t</a:t>
            </a:r>
            <a:r>
              <a:rPr lang="en-US" sz="1200" u="sng">
                <a:solidFill>
                  <a:srgbClr val="000000"/>
                </a:solidFill>
                <a:latin typeface="+mn-lt"/>
              </a:rPr>
              <a:t>he day that CMS sends the noncompliance letter begins the 30-day reconsideration request period. </a:t>
            </a:r>
            <a:r>
              <a:rPr lang="en-US" sz="1200" u="none">
                <a:solidFill>
                  <a:srgbClr val="000000"/>
                </a:solidFill>
                <a:latin typeface="+mn-lt"/>
              </a:rPr>
              <a:t> Since the letters are sent</a:t>
            </a:r>
            <a:r>
              <a:rPr lang="en-US" sz="1200" u="none" baseline="0">
                <a:solidFill>
                  <a:srgbClr val="000000"/>
                </a:solidFill>
                <a:latin typeface="+mn-lt"/>
              </a:rPr>
              <a:t> in July;  this period will generally fall between J</a:t>
            </a:r>
            <a:r>
              <a:rPr lang="en-US" sz="1200" u="none">
                <a:solidFill>
                  <a:srgbClr val="000000"/>
                </a:solidFill>
                <a:latin typeface="+mn-lt"/>
              </a:rPr>
              <a:t>uly &amp; August. </a:t>
            </a:r>
            <a:r>
              <a:rPr lang="en-US" sz="1200">
                <a:solidFill>
                  <a:srgbClr val="000000"/>
                </a:solidFill>
                <a:latin typeface="+mn-lt"/>
              </a:rPr>
              <a:t> </a:t>
            </a:r>
          </a:p>
          <a:p>
            <a:r>
              <a:rPr lang="en-US" sz="1200" u="sng" baseline="0">
                <a:solidFill>
                  <a:srgbClr val="000000"/>
                </a:solidFill>
                <a:latin typeface="+mn-lt"/>
              </a:rPr>
              <a:t> </a:t>
            </a:r>
            <a:endParaRPr lang="en-US" sz="1200" u="sng">
              <a:solidFill>
                <a:srgbClr val="000000"/>
              </a:solidFill>
              <a:latin typeface="+mn-lt"/>
            </a:endParaRPr>
          </a:p>
          <a:p>
            <a:r>
              <a:rPr lang="en-US" sz="1200">
                <a:solidFill>
                  <a:srgbClr val="000000"/>
                </a:solidFill>
                <a:latin typeface="+mn-lt"/>
              </a:rPr>
              <a:t>For example, in 2017, the 30-day period for sending a reconsideration request to CMS began on July 18, 2017 and ended on August 17, 2017.   </a:t>
            </a:r>
            <a:r>
              <a:rPr lang="en-US" sz="1200" b="0" i="0">
                <a:solidFill>
                  <a:srgbClr val="000000"/>
                </a:solidFill>
                <a:effectLst/>
                <a:latin typeface="+mn-lt"/>
              </a:rPr>
              <a:t>We will get into the entire reconsideration process</a:t>
            </a:r>
            <a:r>
              <a:rPr lang="en-US" sz="1200" b="0" i="0" baseline="0">
                <a:solidFill>
                  <a:srgbClr val="000000"/>
                </a:solidFill>
                <a:effectLst/>
                <a:latin typeface="+mn-lt"/>
              </a:rPr>
              <a:t> in much more </a:t>
            </a:r>
            <a:r>
              <a:rPr lang="en-US" sz="1200" b="0" i="0">
                <a:solidFill>
                  <a:srgbClr val="000000"/>
                </a:solidFill>
                <a:effectLst/>
                <a:latin typeface="+mn-lt"/>
              </a:rPr>
              <a:t>detail a bit later in this presentation.  </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32</a:t>
            </a:fld>
            <a:endParaRPr lang="en-US"/>
          </a:p>
        </p:txBody>
      </p:sp>
    </p:spTree>
    <p:extLst>
      <p:ext uri="{BB962C8B-B14F-4D97-AF65-F5344CB8AC3E}">
        <p14:creationId xmlns:p14="http://schemas.microsoft.com/office/powerpoint/2010/main" val="3868644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kern="1200">
                <a:solidFill>
                  <a:schemeClr val="tx1"/>
                </a:solidFill>
                <a:effectLst/>
                <a:latin typeface="+mn-lt"/>
                <a:ea typeface="+mn-ea"/>
                <a:cs typeface="+mn-cs"/>
              </a:rPr>
              <a:t>If your hospice has applied for</a:t>
            </a:r>
            <a:r>
              <a:rPr lang="en-US" sz="1200" kern="1200" baseline="0">
                <a:solidFill>
                  <a:schemeClr val="tx1"/>
                </a:solidFill>
                <a:effectLst/>
                <a:latin typeface="+mn-lt"/>
                <a:ea typeface="+mn-ea"/>
                <a:cs typeface="+mn-cs"/>
              </a:rPr>
              <a:t> a reconsideration, you will be notified about the results by CMS.  This notification will fall between August and September.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33</a:t>
            </a:fld>
            <a:endParaRPr lang="en-US"/>
          </a:p>
        </p:txBody>
      </p:sp>
    </p:spTree>
    <p:extLst>
      <p:ext uri="{BB962C8B-B14F-4D97-AF65-F5344CB8AC3E}">
        <p14:creationId xmlns:p14="http://schemas.microsoft.com/office/powerpoint/2010/main" val="4211447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b="0" kern="1200">
                <a:solidFill>
                  <a:schemeClr val="tx1"/>
                </a:solidFill>
                <a:effectLst/>
                <a:latin typeface="+mn-lt"/>
                <a:ea typeface="+mn-ea"/>
                <a:cs typeface="+mn-cs"/>
              </a:rPr>
              <a:t>Once the reconsiderations</a:t>
            </a:r>
            <a:r>
              <a:rPr lang="en-US" sz="1200" b="0" kern="1200" baseline="0">
                <a:solidFill>
                  <a:schemeClr val="tx1"/>
                </a:solidFill>
                <a:effectLst/>
                <a:latin typeface="+mn-lt"/>
                <a:ea typeface="+mn-ea"/>
                <a:cs typeface="+mn-cs"/>
              </a:rPr>
              <a:t> are  reviewed and providers are notified, the APU is determined and implemented. The implementation of the APU occurs on </a:t>
            </a:r>
            <a:r>
              <a:rPr lang="en-US" sz="1200" b="1" kern="1200" baseline="0">
                <a:solidFill>
                  <a:schemeClr val="tx1"/>
                </a:solidFill>
                <a:effectLst/>
                <a:latin typeface="+mn-lt"/>
                <a:ea typeface="+mn-ea"/>
                <a:cs typeface="+mn-cs"/>
              </a:rPr>
              <a:t>O</a:t>
            </a:r>
            <a:r>
              <a:rPr lang="en-US" sz="1200" b="1" u="sng" kern="1200" baseline="0">
                <a:solidFill>
                  <a:schemeClr val="tx1"/>
                </a:solidFill>
                <a:effectLst>
                  <a:outerShdw blurRad="38100" dist="38100" dir="2700000" algn="tl">
                    <a:srgbClr val="000000">
                      <a:alpha val="43137"/>
                    </a:srgbClr>
                  </a:outerShdw>
                </a:effectLst>
                <a:latin typeface="+mn-lt"/>
                <a:ea typeface="+mn-ea"/>
                <a:cs typeface="+mn-cs"/>
              </a:rPr>
              <a:t>ctober 1</a:t>
            </a:r>
            <a:r>
              <a:rPr lang="en-US" sz="1200" b="1" u="sng" kern="1200" baseline="30000">
                <a:solidFill>
                  <a:schemeClr val="tx1"/>
                </a:solidFill>
                <a:effectLst>
                  <a:outerShdw blurRad="38100" dist="38100" dir="2700000" algn="tl">
                    <a:srgbClr val="000000">
                      <a:alpha val="43137"/>
                    </a:srgbClr>
                  </a:outerShdw>
                </a:effectLst>
                <a:latin typeface="+mn-lt"/>
                <a:ea typeface="+mn-ea"/>
                <a:cs typeface="+mn-cs"/>
              </a:rPr>
              <a:t>st</a:t>
            </a:r>
            <a:r>
              <a:rPr lang="en-US" sz="1200" b="1" u="sng" kern="1200" baseline="0">
                <a:solidFill>
                  <a:schemeClr val="tx1"/>
                </a:solidFill>
                <a:effectLst>
                  <a:outerShdw blurRad="38100" dist="38100" dir="2700000" algn="tl">
                    <a:srgbClr val="000000">
                      <a:alpha val="43137"/>
                    </a:srgbClr>
                  </a:outerShdw>
                </a:effectLst>
                <a:latin typeface="+mn-lt"/>
                <a:ea typeface="+mn-ea"/>
                <a:cs typeface="+mn-cs"/>
              </a:rPr>
              <a:t> each year.  </a:t>
            </a:r>
            <a:r>
              <a:rPr lang="en-US" sz="1200" b="0" u="none" kern="1200" baseline="0">
                <a:solidFill>
                  <a:schemeClr val="tx1"/>
                </a:solidFill>
                <a:effectLst>
                  <a:outerShdw blurRad="38100" dist="38100" dir="2700000" algn="tl">
                    <a:srgbClr val="000000">
                      <a:alpha val="43137"/>
                    </a:srgbClr>
                  </a:outerShdw>
                </a:effectLst>
                <a:latin typeface="+mn-lt"/>
                <a:ea typeface="+mn-ea"/>
                <a:cs typeface="+mn-cs"/>
              </a:rPr>
              <a:t>But, Remember that it reflects the data collection period from almost two years prior (January through December of 2018).  </a:t>
            </a:r>
            <a:endParaRPr lang="en-US" sz="1200" b="0" u="none" kern="1200">
              <a:solidFill>
                <a:schemeClr val="tx1"/>
              </a:solidFill>
              <a:effectLst>
                <a:outerShdw blurRad="38100" dist="38100" dir="2700000" algn="tl">
                  <a:srgbClr val="000000">
                    <a:alpha val="43137"/>
                  </a:srgbClr>
                </a:outerShdw>
              </a:effectLst>
              <a:latin typeface="+mn-lt"/>
              <a:ea typeface="+mn-ea"/>
              <a:cs typeface="+mn-cs"/>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34</a:t>
            </a:fld>
            <a:endParaRPr lang="en-US"/>
          </a:p>
        </p:txBody>
      </p:sp>
    </p:spTree>
    <p:extLst>
      <p:ext uri="{BB962C8B-B14F-4D97-AF65-F5344CB8AC3E}">
        <p14:creationId xmlns:p14="http://schemas.microsoft.com/office/powerpoint/2010/main" val="1739502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b="0"/>
              <a:t>Let’s talk a bit more about APU implementation.</a:t>
            </a:r>
            <a:r>
              <a:rPr lang="en-US" sz="1200" b="0" baseline="0"/>
              <a:t>  </a:t>
            </a:r>
            <a:r>
              <a:rPr lang="en-US" sz="1200" b="0"/>
              <a:t>Compliance with the HQRP impacts</a:t>
            </a:r>
            <a:r>
              <a:rPr lang="en-US" sz="1200" b="0" baseline="0"/>
              <a:t> your hospice’s </a:t>
            </a:r>
            <a:r>
              <a:rPr lang="en-US" sz="1200" b="0"/>
              <a:t>Annual Payment Update, or the “APU”. </a:t>
            </a:r>
          </a:p>
          <a:p>
            <a:endParaRPr lang="en-US" sz="1200" b="0"/>
          </a:p>
          <a:p>
            <a:pPr defTabSz="897301">
              <a:defRPr/>
            </a:pPr>
            <a:r>
              <a:rPr lang="en-US" sz="1200" b="0"/>
              <a:t>it is the act of submitting data </a:t>
            </a:r>
            <a:r>
              <a:rPr lang="en-US" sz="1200" b="0" u="sng"/>
              <a:t>AND</a:t>
            </a:r>
            <a:r>
              <a:rPr lang="en-US" sz="1200" b="0"/>
              <a:t> the acceptance of that data that determines compliance with HQRP requirements;  It is </a:t>
            </a:r>
            <a:r>
              <a:rPr lang="en-US" sz="1200" b="0" u="sng"/>
              <a:t>NOT your actual performance</a:t>
            </a:r>
            <a:r>
              <a:rPr lang="en-US" sz="1200" b="0"/>
              <a:t> on the Quality Measures or the Hospice CAHPS. </a:t>
            </a:r>
          </a:p>
          <a:p>
            <a:pPr defTabSz="897301">
              <a:defRPr/>
            </a:pPr>
            <a:endParaRPr lang="en-US" sz="1200" b="0"/>
          </a:p>
          <a:p>
            <a:pPr defTabSz="897301">
              <a:defRPr/>
            </a:pPr>
            <a:r>
              <a:rPr lang="en-US" sz="1200" b="0"/>
              <a:t>Failure to comply with the HQRP requirements will result in a 2 percentage point reduction in the APU for Hospice providers. </a:t>
            </a:r>
            <a:r>
              <a:rPr lang="en-US" sz="1200" b="0">
                <a:solidFill>
                  <a:srgbClr val="FF0000"/>
                </a:solidFill>
              </a:rPr>
              <a:t>Failure to comply also effects your results on Hospice Compare.   </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35</a:t>
            </a:fld>
            <a:endParaRPr lang="en-US"/>
          </a:p>
        </p:txBody>
      </p:sp>
    </p:spTree>
    <p:extLst>
      <p:ext uri="{BB962C8B-B14F-4D97-AF65-F5344CB8AC3E}">
        <p14:creationId xmlns:p14="http://schemas.microsoft.com/office/powerpoint/2010/main" val="1732346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b="0" kern="1200">
                <a:solidFill>
                  <a:schemeClr val="tx1"/>
                </a:solidFill>
                <a:effectLst/>
                <a:latin typeface="+mn-lt"/>
                <a:ea typeface="+mn-ea"/>
                <a:cs typeface="+mn-cs"/>
              </a:rPr>
              <a:t>This last phase will be the</a:t>
            </a:r>
            <a:r>
              <a:rPr lang="en-US" sz="1200" b="0" kern="1200" baseline="0">
                <a:solidFill>
                  <a:schemeClr val="tx1"/>
                </a:solidFill>
                <a:effectLst/>
                <a:latin typeface="+mn-lt"/>
                <a:ea typeface="+mn-ea"/>
                <a:cs typeface="+mn-cs"/>
              </a:rPr>
              <a:t> receipt of the APU.  </a:t>
            </a:r>
            <a:r>
              <a:rPr lang="en-US" sz="1200" b="0" kern="1200">
                <a:solidFill>
                  <a:schemeClr val="tx1"/>
                </a:solidFill>
                <a:effectLst/>
                <a:latin typeface="+mn-lt"/>
                <a:ea typeface="+mn-ea"/>
                <a:cs typeface="+mn-cs"/>
              </a:rPr>
              <a:t>So, all of these events in the HQRP life cycle will occur before the hospices can receive their f</a:t>
            </a:r>
            <a:r>
              <a:rPr lang="en-US" sz="1200" b="0" i="0" u="none" strike="noStrike" kern="1200" baseline="0">
                <a:solidFill>
                  <a:schemeClr val="tx1"/>
                </a:solidFill>
                <a:latin typeface="+mn-lt"/>
                <a:ea typeface="+mn-ea"/>
                <a:cs typeface="+mn-cs"/>
              </a:rPr>
              <a:t>ull Annual Payment Update (APU).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Receipt of the full APU is possible for hospice agencies that meet the HQRP requirements. In other words, in order to preserve your full annual payment update, a Hospice must fully meet all the requirements that mandate the collection and submission of HIS-Admission and HIS-Discharge data for ALL patients admitted to their hospice, </a:t>
            </a:r>
            <a:r>
              <a:rPr lang="en-US" sz="1200" u="sng"/>
              <a:t>AND </a:t>
            </a:r>
            <a:r>
              <a:rPr lang="en-US" sz="1200"/>
              <a:t> participate in the Hospice CAHPS for all 12 months of the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36</a:t>
            </a:fld>
            <a:endParaRPr lang="en-US"/>
          </a:p>
        </p:txBody>
      </p:sp>
    </p:spTree>
    <p:extLst>
      <p:ext uri="{BB962C8B-B14F-4D97-AF65-F5344CB8AC3E}">
        <p14:creationId xmlns:p14="http://schemas.microsoft.com/office/powerpoint/2010/main" val="2359550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a:t>Now, lets</a:t>
            </a:r>
            <a:r>
              <a:rPr lang="en-US" sz="1200" baseline="0"/>
              <a:t> talk about the reporting part for the HIS and the CAHPS. </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37</a:t>
            </a:fld>
            <a:endParaRPr lang="en-US"/>
          </a:p>
        </p:txBody>
      </p:sp>
    </p:spTree>
    <p:extLst>
      <p:ext uri="{BB962C8B-B14F-4D97-AF65-F5344CB8AC3E}">
        <p14:creationId xmlns:p14="http://schemas.microsoft.com/office/powerpoint/2010/main" val="1929540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Brenda:  </a:t>
            </a:r>
            <a:r>
              <a:rPr lang="en-US" b="0"/>
              <a:t>Well, I think you should be clear on the HQRP Requirements now and you know</a:t>
            </a:r>
            <a:r>
              <a:rPr lang="en-US" b="0" baseline="0"/>
              <a:t> that t</a:t>
            </a:r>
            <a:r>
              <a:rPr lang="en-US" b="0"/>
              <a:t>he Hospice must:  1.) Meet the requirements for both HIS and CAHPS®. And 2.) the Data must be submitted </a:t>
            </a:r>
            <a:r>
              <a:rPr lang="en-US" b="1"/>
              <a:t>and</a:t>
            </a:r>
            <a:r>
              <a:rPr lang="en-US" b="0"/>
              <a:t> accepted on time.  Lets move on to the</a:t>
            </a:r>
            <a:r>
              <a:rPr lang="en-US" b="0" baseline="0"/>
              <a:t> submission. …</a:t>
            </a:r>
            <a:endParaRPr lang="en-US" b="0"/>
          </a:p>
          <a:p>
            <a:endParaRPr lang="en-US" b="0"/>
          </a:p>
        </p:txBody>
      </p:sp>
      <p:sp>
        <p:nvSpPr>
          <p:cNvPr id="4" name="Slide Number Placeholder 3"/>
          <p:cNvSpPr>
            <a:spLocks noGrp="1"/>
          </p:cNvSpPr>
          <p:nvPr>
            <p:ph type="sldNum" sz="quarter" idx="10"/>
          </p:nvPr>
        </p:nvSpPr>
        <p:spPr/>
        <p:txBody>
          <a:bodyPr/>
          <a:lstStyle/>
          <a:p>
            <a:fld id="{1A1E72F9-2669-4E0E-BA3D-1A18383C2CF2}" type="slidenum">
              <a:rPr lang="en-US" smtClean="0"/>
              <a:t>38</a:t>
            </a:fld>
            <a:endParaRPr lang="en-US"/>
          </a:p>
        </p:txBody>
      </p:sp>
    </p:spTree>
    <p:extLst>
      <p:ext uri="{BB962C8B-B14F-4D97-AF65-F5344CB8AC3E}">
        <p14:creationId xmlns:p14="http://schemas.microsoft.com/office/powerpoint/2010/main" val="1184077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b="0"/>
              <a:t>So Cindy mentioned what needs to be submitted</a:t>
            </a:r>
            <a:r>
              <a:rPr lang="en-US" sz="1200" b="0" baseline="0"/>
              <a:t> from the HIS to comply with the HQRP, and that is </a:t>
            </a:r>
            <a:r>
              <a:rPr lang="en-US" sz="1200" b="0"/>
              <a:t>that all </a:t>
            </a:r>
            <a:r>
              <a:rPr lang="en-US" sz="1200"/>
              <a:t>Medicare-certified hospice providers are required to submit HIS-Admission records and HIS-Discharge records for all patients.</a:t>
            </a:r>
            <a:r>
              <a:rPr lang="en-US" sz="1200" baseline="0"/>
              <a:t> </a:t>
            </a:r>
            <a:r>
              <a:rPr lang="en-US" sz="1200"/>
              <a:t>..</a:t>
            </a:r>
            <a:r>
              <a:rPr lang="en-US" sz="1200" baseline="0"/>
              <a:t> …If you have already been doing this for the last few years, you certainly know what that entails.  </a:t>
            </a:r>
          </a:p>
          <a:p>
            <a:endParaRPr lang="en-US" sz="1200" baseline="0"/>
          </a:p>
          <a:p>
            <a:r>
              <a:rPr lang="en-US" sz="1200" baseline="0"/>
              <a:t>But, lets talk now </a:t>
            </a:r>
            <a:r>
              <a:rPr lang="en-US" sz="1200" u="sng" baseline="0"/>
              <a:t>about </a:t>
            </a:r>
            <a:r>
              <a:rPr lang="en-US" sz="1200" b="1" u="sng" baseline="0"/>
              <a:t>when </a:t>
            </a:r>
            <a:r>
              <a:rPr lang="en-US" sz="1200" u="sng" baseline="0"/>
              <a:t>to submit the data</a:t>
            </a:r>
            <a:r>
              <a:rPr lang="en-US" sz="1200" baseline="0"/>
              <a:t>.  For the HIS specifically, this data needs to be submitted and accepted within 30 days after the event date, or target date!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a:t>A Hospice has exactly 30 days to accurately submit their Admission-HIS data. This is the same for Discharge-HIS records as well.  </a:t>
            </a:r>
            <a:r>
              <a:rPr lang="en-US" sz="1200" u="sng" baseline="0"/>
              <a:t>You may remember that the </a:t>
            </a:r>
            <a:r>
              <a:rPr lang="en-US" sz="1200" i="1" u="sng" baseline="0"/>
              <a:t>act of submission</a:t>
            </a:r>
            <a:r>
              <a:rPr lang="en-US" sz="1200" u="sng" baseline="0"/>
              <a:t> does not equal </a:t>
            </a:r>
            <a:r>
              <a:rPr lang="en-US" sz="1200" i="1" u="sng" baseline="0"/>
              <a:t>acceptance</a:t>
            </a:r>
            <a:r>
              <a:rPr lang="en-US" sz="1200" u="sng" baseline="0"/>
              <a:t>;  </a:t>
            </a:r>
            <a:r>
              <a:rPr lang="en-US" sz="1200" baseline="0"/>
              <a:t>so it is highly </a:t>
            </a:r>
            <a:r>
              <a:rPr lang="en-US" sz="1200" b="1" i="1" baseline="0"/>
              <a:t>recommended</a:t>
            </a:r>
            <a:r>
              <a:rPr lang="en-US" sz="1200" baseline="0"/>
              <a:t>, that you submit data within the first 14 days (ideally 7-14 days to be safe) and to </a:t>
            </a:r>
            <a:r>
              <a:rPr lang="en-US" sz="1200" b="0" u="none" baseline="0"/>
              <a:t>be sure that it is </a:t>
            </a:r>
            <a:r>
              <a:rPr lang="en-US" sz="1200" b="1" u="sng" baseline="0"/>
              <a:t>accepted by the 30 day deadline</a:t>
            </a:r>
            <a:r>
              <a:rPr lang="en-US" sz="1200" b="0" u="none" baseline="0"/>
              <a:t>.   If you experience any issues, you still have plenty of time to ensure the acceptance of your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baseline="0"/>
              <a:t>Unlike the </a:t>
            </a:r>
            <a:r>
              <a:rPr lang="en-US" sz="1200" baseline="0"/>
              <a:t>14 day recommendation, the actual 30 submission timeframes </a:t>
            </a:r>
            <a:r>
              <a:rPr lang="en-US" sz="1200" b="1" u="sng" baseline="0"/>
              <a:t>are requirements;  </a:t>
            </a:r>
            <a:r>
              <a:rPr lang="en-US" sz="1200" b="0" u="sng" baseline="0"/>
              <a:t>these are </a:t>
            </a:r>
            <a:r>
              <a:rPr lang="en-US" sz="1200" b="0" baseline="0"/>
              <a:t>not recommendations.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a:t>If you need more detail on what to submit, as well as complete information about the HIS and the requirements, we would recommend that you preview some of our previous learning events that can be found on the CMS website. We will share these and lots of other resources with you at the end of the presentation today. </a:t>
            </a:r>
          </a:p>
          <a:p>
            <a:endParaRPr lang="en-US" sz="1200" baseline="0"/>
          </a:p>
          <a:p>
            <a:endParaRPr lang="en-US" sz="1200" baseline="0"/>
          </a:p>
          <a:p>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39</a:t>
            </a:fld>
            <a:endParaRPr lang="en-US"/>
          </a:p>
        </p:txBody>
      </p:sp>
    </p:spTree>
    <p:extLst>
      <p:ext uri="{BB962C8B-B14F-4D97-AF65-F5344CB8AC3E}">
        <p14:creationId xmlns:p14="http://schemas.microsoft.com/office/powerpoint/2010/main" val="898859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Brenda:  </a:t>
            </a:r>
            <a:r>
              <a:rPr lang="en-US" sz="1200"/>
              <a:t>Now lets talk about </a:t>
            </a:r>
            <a:r>
              <a:rPr lang="en-US" sz="1200" b="1" u="sng"/>
              <a:t>where to submit </a:t>
            </a:r>
            <a:r>
              <a:rPr lang="en-US" sz="1200"/>
              <a:t>this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HIS data is submitted into CMS’ Quality Improvement and Evaluation System, </a:t>
            </a:r>
            <a:r>
              <a:rPr lang="en-US" sz="1200" b="1" kern="1200">
                <a:solidFill>
                  <a:schemeClr val="tx1"/>
                </a:solidFill>
                <a:effectLst/>
                <a:latin typeface="+mn-lt"/>
                <a:ea typeface="+mn-ea"/>
                <a:cs typeface="+mn-cs"/>
              </a:rPr>
              <a:t>or QIES, </a:t>
            </a:r>
            <a:r>
              <a:rPr lang="en-US" sz="1200" kern="1200">
                <a:solidFill>
                  <a:schemeClr val="tx1"/>
                </a:solidFill>
                <a:effectLst/>
                <a:latin typeface="+mn-lt"/>
                <a:ea typeface="+mn-ea"/>
                <a:cs typeface="+mn-cs"/>
              </a:rPr>
              <a:t>Assessment Submission and Processing, </a:t>
            </a:r>
            <a:r>
              <a:rPr lang="en-US" sz="1200" b="1" kern="1200">
                <a:solidFill>
                  <a:schemeClr val="tx1"/>
                </a:solidFill>
                <a:effectLst/>
                <a:latin typeface="+mn-lt"/>
                <a:ea typeface="+mn-ea"/>
                <a:cs typeface="+mn-cs"/>
              </a:rPr>
              <a:t>or ASAP,</a:t>
            </a:r>
            <a:r>
              <a:rPr lang="en-US" sz="1200" kern="1200">
                <a:solidFill>
                  <a:schemeClr val="tx1"/>
                </a:solidFill>
                <a:effectLst/>
                <a:latin typeface="+mn-lt"/>
                <a:ea typeface="+mn-ea"/>
                <a:cs typeface="+mn-cs"/>
              </a:rPr>
              <a:t> system.  </a:t>
            </a:r>
            <a:r>
              <a:rPr lang="en-US" sz="1200" u="sng" kern="1200">
                <a:solidFill>
                  <a:schemeClr val="tx1"/>
                </a:solidFill>
                <a:effectLst/>
                <a:latin typeface="+mn-lt"/>
                <a:ea typeface="+mn-ea"/>
                <a:cs typeface="+mn-cs"/>
              </a:rPr>
              <a:t>This is referred to as the QIES ASAP system</a:t>
            </a:r>
            <a:r>
              <a:rPr lang="en-US" sz="1200" kern="1200">
                <a:solidFill>
                  <a:schemeClr val="tx1"/>
                </a:solidFill>
                <a:effectLst/>
                <a:latin typeface="+mn-lt"/>
                <a:ea typeface="+mn-ea"/>
                <a:cs typeface="+mn-cs"/>
              </a:rPr>
              <a:t>. To submit into the QIES ASAP system, hospice providers need to take several steps, including: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 Obtaining a CMSNet User ID and password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a:t>
            </a:r>
            <a:r>
              <a:rPr lang="en-US" sz="1200" kern="1200" baseline="0">
                <a:solidFill>
                  <a:schemeClr val="tx1"/>
                </a:solidFill>
                <a:effectLst/>
                <a:latin typeface="+mn-lt"/>
                <a:ea typeface="+mn-ea"/>
                <a:cs typeface="+mn-cs"/>
              </a:rPr>
              <a:t> E</a:t>
            </a:r>
            <a:r>
              <a:rPr lang="en-US" sz="1200" kern="1200">
                <a:solidFill>
                  <a:schemeClr val="tx1"/>
                </a:solidFill>
                <a:effectLst/>
                <a:latin typeface="+mn-lt"/>
                <a:ea typeface="+mn-ea"/>
                <a:cs typeface="+mn-cs"/>
              </a:rPr>
              <a:t>nsuring that the proper software is installed on the computer you plan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3.) Obtaining a QIES User ID and password,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 Ensuring that the HIS records are in the proper electronic file format for submission.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 important resource for submitting HIS data is the </a:t>
            </a:r>
            <a:r>
              <a:rPr lang="en-US" sz="1200" u="sng" kern="1200">
                <a:solidFill>
                  <a:schemeClr val="tx1"/>
                </a:solidFill>
                <a:effectLst>
                  <a:outerShdw blurRad="38100" dist="38100" dir="2700000" algn="tl">
                    <a:srgbClr val="000000">
                      <a:alpha val="43137"/>
                    </a:srgbClr>
                  </a:outerShdw>
                </a:effectLst>
                <a:latin typeface="+mn-lt"/>
                <a:ea typeface="+mn-ea"/>
                <a:cs typeface="+mn-cs"/>
              </a:rPr>
              <a:t>Hospice Submission User’s Guide. </a:t>
            </a:r>
            <a:r>
              <a:rPr lang="en-US" sz="1200" kern="1200">
                <a:solidFill>
                  <a:schemeClr val="tx1"/>
                </a:solidFill>
                <a:effectLst/>
                <a:latin typeface="+mn-lt"/>
                <a:ea typeface="+mn-ea"/>
                <a:cs typeface="+mn-cs"/>
              </a:rPr>
              <a:t>It will show you how to log in to QIES and walk you step by step through data submission. It is available for download on the </a:t>
            </a:r>
            <a:r>
              <a:rPr lang="en-US" sz="1200" b="1" kern="1200">
                <a:solidFill>
                  <a:schemeClr val="tx1"/>
                </a:solidFill>
                <a:effectLst/>
                <a:latin typeface="+mn-lt"/>
                <a:ea typeface="+mn-ea"/>
                <a:cs typeface="+mn-cs"/>
              </a:rPr>
              <a:t>Welcome to the CMS QIES Systems for Providers </a:t>
            </a:r>
            <a:r>
              <a:rPr lang="en-US" sz="1200" kern="1200">
                <a:solidFill>
                  <a:schemeClr val="tx1"/>
                </a:solidFill>
                <a:effectLst/>
                <a:latin typeface="+mn-lt"/>
                <a:ea typeface="+mn-ea"/>
                <a:cs typeface="+mn-cs"/>
              </a:rPr>
              <a:t>web page &amp; also on the QIES Technical Support Office, </a:t>
            </a:r>
            <a:r>
              <a:rPr lang="en-US" sz="1200" b="1" u="sng" kern="1200">
                <a:solidFill>
                  <a:schemeClr val="tx1"/>
                </a:solidFill>
                <a:effectLst/>
                <a:latin typeface="+mn-lt"/>
                <a:ea typeface="+mn-ea"/>
                <a:cs typeface="+mn-cs"/>
              </a:rPr>
              <a:t>or Q-T-S-O, or QTSO website .  </a:t>
            </a:r>
            <a:r>
              <a:rPr lang="en-US" sz="1200" b="0" u="sng" kern="1200">
                <a:solidFill>
                  <a:schemeClr val="tx1"/>
                </a:solidFill>
                <a:effectLst/>
                <a:latin typeface="+mn-lt"/>
                <a:ea typeface="+mn-ea"/>
                <a:cs typeface="+mn-cs"/>
              </a:rPr>
              <a:t>These links are listed</a:t>
            </a:r>
            <a:r>
              <a:rPr lang="en-US" sz="1200" b="0" u="sng" kern="1200" baseline="0">
                <a:solidFill>
                  <a:schemeClr val="tx1"/>
                </a:solidFill>
                <a:effectLst/>
                <a:latin typeface="+mn-lt"/>
                <a:ea typeface="+mn-ea"/>
                <a:cs typeface="+mn-cs"/>
              </a:rPr>
              <a:t> on the slides that you will see in the </a:t>
            </a:r>
            <a:r>
              <a:rPr lang="en-US" sz="1200" b="0" u="sng" kern="1200">
                <a:solidFill>
                  <a:schemeClr val="tx1"/>
                </a:solidFill>
                <a:effectLst/>
                <a:latin typeface="+mn-lt"/>
                <a:ea typeface="+mn-ea"/>
                <a:cs typeface="+mn-cs"/>
              </a:rPr>
              <a:t>resource section at the end of the presentation. </a:t>
            </a:r>
            <a:r>
              <a:rPr lang="en-US" sz="1200" kern="1200">
                <a:solidFill>
                  <a:schemeClr val="tx1"/>
                </a:solidFill>
                <a:effectLst/>
                <a:latin typeface="+mn-lt"/>
                <a:ea typeface="+mn-ea"/>
                <a:cs typeface="+mn-cs"/>
              </a:rPr>
              <a:t>You will want to make sure that you reference this guide with any questions about the submission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Before your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data can be submitted, you will have to make sure that the HIS data is in the proper electronic file format (that is, XML ). It is important to receive training to ensure that your submissions are in the correct format, contain the correct information, and will be accepted by the QIES ASAP system. Some</a:t>
            </a:r>
            <a:r>
              <a:rPr lang="en-US" sz="1200" kern="1200" baseline="0">
                <a:solidFill>
                  <a:schemeClr val="tx1"/>
                </a:solidFill>
                <a:effectLst/>
                <a:latin typeface="+mn-lt"/>
                <a:ea typeface="+mn-ea"/>
                <a:cs typeface="+mn-cs"/>
              </a:rPr>
              <a:t> agencies </a:t>
            </a:r>
            <a:r>
              <a:rPr lang="en-US" sz="1200" kern="1200">
                <a:solidFill>
                  <a:schemeClr val="tx1"/>
                </a:solidFill>
                <a:effectLst/>
                <a:latin typeface="+mn-lt"/>
                <a:ea typeface="+mn-ea"/>
                <a:cs typeface="+mn-cs"/>
              </a:rPr>
              <a:t>have their own software for submission that is part of their electronic medical record, but some hospice providers choose to use the Hospice Abstraction Reporting Tool</a:t>
            </a:r>
            <a:r>
              <a:rPr lang="en-US" sz="1200" b="1" u="sng" kern="1200">
                <a:solidFill>
                  <a:schemeClr val="tx1"/>
                </a:solidFill>
                <a:effectLst/>
                <a:latin typeface="+mn-lt"/>
                <a:ea typeface="+mn-ea"/>
                <a:cs typeface="+mn-cs"/>
              </a:rPr>
              <a:t>, or the HART software, which is a free software available from CMS.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40</a:t>
            </a:fld>
            <a:endParaRPr lang="en-US"/>
          </a:p>
        </p:txBody>
      </p:sp>
    </p:spTree>
    <p:extLst>
      <p:ext uri="{BB962C8B-B14F-4D97-AF65-F5344CB8AC3E}">
        <p14:creationId xmlns:p14="http://schemas.microsoft.com/office/powerpoint/2010/main" val="1333981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a:t>
            </a:r>
            <a:r>
              <a:rPr lang="en-US" sz="1200" b="1" baseline="0"/>
              <a:t>  </a:t>
            </a:r>
            <a:r>
              <a:rPr lang="en-US" sz="1200" baseline="0"/>
              <a:t>now that we know where to submit the data for HIS records, we would like to talk about how to ensure that your data is submitted and accepted in the system.  </a:t>
            </a:r>
          </a:p>
          <a:p>
            <a:endParaRPr lang="en-US" sz="1200" baseline="0"/>
          </a:p>
          <a:p>
            <a:r>
              <a:rPr lang="en-US" sz="1200" baseline="0"/>
              <a:t>Once you submit your records into the QIES-ASAP system, the system will provide an online submission confirmation that the file was received for processing and editing. The system checks, that is, validates the files to make sure they are complete and in the proper format. </a:t>
            </a:r>
          </a:p>
          <a:p>
            <a:endParaRPr lang="en-US" sz="1200" b="1" u="sng" baseline="0"/>
          </a:p>
          <a:p>
            <a:r>
              <a:rPr lang="en-US" sz="1200" b="0" u="none" baseline="0"/>
              <a:t>It’s important to know that </a:t>
            </a:r>
            <a:r>
              <a:rPr lang="en-US" sz="1200" b="1" u="sng" baseline="0"/>
              <a:t>this confirmation does not mean that your data were accepted.  </a:t>
            </a:r>
            <a:r>
              <a:rPr lang="en-US" sz="1200" b="0" u="none" baseline="0"/>
              <a:t>So, Even though HIS records are successfully submitted, it does not mean that the records are accepted. </a:t>
            </a:r>
          </a:p>
          <a:p>
            <a:r>
              <a:rPr lang="en-US" sz="1200" baseline="0"/>
              <a:t>The Online submission confirmation includes the name of the file that you submitted, but since this confirmation does not mean that the data were accepted, it is suggested that you: </a:t>
            </a:r>
          </a:p>
          <a:p>
            <a:r>
              <a:rPr lang="en-US" sz="1200" b="1" u="sng" baseline="0"/>
              <a:t>Print and keep a copy of this confirmation. </a:t>
            </a:r>
          </a:p>
          <a:p>
            <a:endParaRPr lang="en-US" sz="1200" baseline="0"/>
          </a:p>
          <a:p>
            <a:r>
              <a:rPr lang="en-US" sz="1200" baseline="0"/>
              <a:t>Within 24 hours of successfully being able to process the file, a system-generated Final Validation Report (or the FVR) is created and made available in the CASPER, Reporting application. The Final Validation Report </a:t>
            </a:r>
            <a:r>
              <a:rPr lang="en-US" sz="1200" b="1" baseline="0"/>
              <a:t>(the FVR) </a:t>
            </a:r>
            <a:r>
              <a:rPr lang="en-US" sz="1200" baseline="0"/>
              <a:t>is used to verify whether the HIS records were accepted or rejected.</a:t>
            </a:r>
          </a:p>
          <a:p>
            <a:endParaRPr lang="en-US" sz="1200" b="1" baseline="0"/>
          </a:p>
          <a:p>
            <a:r>
              <a:rPr lang="en-US" sz="1200" b="1" baseline="0"/>
              <a:t>The FVR is the only way to verify that submitted files were also accepted. </a:t>
            </a:r>
            <a:r>
              <a:rPr lang="en-US" sz="1200" baseline="0"/>
              <a:t>Hospices will want to access the FVR to verify whether their HIS records were accepted or rejected a</a:t>
            </a:r>
            <a:r>
              <a:rPr lang="en-US" sz="1200"/>
              <a:t>nd then review to see if any errors are noted. This is important because records that are rejected by the ASAP system are not received by CMS and thus cannot be used for Quality Measure calculations or the compliance determinations. </a:t>
            </a:r>
          </a:p>
          <a:p>
            <a:endParaRPr lang="en-US" sz="1200"/>
          </a:p>
          <a:p>
            <a:r>
              <a:rPr lang="en-US" sz="1200"/>
              <a:t>And now I will turn to Debra Dean Whittaker who will </a:t>
            </a:r>
            <a:r>
              <a:rPr lang="en-US" sz="1200" baseline="0"/>
              <a:t>discuss the CAHPS submission process in more detail.  </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41</a:t>
            </a:fld>
            <a:endParaRPr lang="en-US"/>
          </a:p>
        </p:txBody>
      </p:sp>
    </p:spTree>
    <p:extLst>
      <p:ext uri="{BB962C8B-B14F-4D97-AF65-F5344CB8AC3E}">
        <p14:creationId xmlns:p14="http://schemas.microsoft.com/office/powerpoint/2010/main" val="7911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t>Sharon: </a:t>
            </a:r>
          </a:p>
        </p:txBody>
      </p:sp>
      <p:sp>
        <p:nvSpPr>
          <p:cNvPr id="4" name="Slide Number Placeholder 3"/>
          <p:cNvSpPr>
            <a:spLocks noGrp="1"/>
          </p:cNvSpPr>
          <p:nvPr>
            <p:ph type="sldNum" sz="quarter" idx="10"/>
          </p:nvPr>
        </p:nvSpPr>
        <p:spPr/>
        <p:txBody>
          <a:bodyPr/>
          <a:lstStyle/>
          <a:p>
            <a:fld id="{1A1E72F9-2669-4E0E-BA3D-1A18383C2CF2}" type="slidenum">
              <a:rPr lang="en-US" smtClean="0"/>
              <a:t>4</a:t>
            </a:fld>
            <a:endParaRPr lang="en-US"/>
          </a:p>
        </p:txBody>
      </p:sp>
    </p:spTree>
    <p:extLst>
      <p:ext uri="{BB962C8B-B14F-4D97-AF65-F5344CB8AC3E}">
        <p14:creationId xmlns:p14="http://schemas.microsoft.com/office/powerpoint/2010/main" val="1094479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a:t>Debra:  Thank</a:t>
            </a:r>
            <a:r>
              <a:rPr lang="en-US" sz="1600" b="1" baseline="0"/>
              <a:t> you Brenda.    </a:t>
            </a:r>
            <a:r>
              <a:rPr lang="en-US" sz="1600" b="1"/>
              <a:t>PLEASE Revise as you see fit once the slides are all set.  </a:t>
            </a:r>
          </a:p>
          <a:p>
            <a:pPr>
              <a:spcAft>
                <a:spcPts val="1800"/>
              </a:spcAft>
            </a:pPr>
            <a:r>
              <a:rPr lang="en-US">
                <a:solidFill>
                  <a:schemeClr val="tx1">
                    <a:lumMod val="85000"/>
                    <a:lumOff val="15000"/>
                  </a:schemeClr>
                </a:solidFill>
              </a:rPr>
              <a:t>C</a:t>
            </a:r>
          </a:p>
          <a:p>
            <a:pPr>
              <a:spcAft>
                <a:spcPts val="1800"/>
              </a:spcAft>
            </a:pPr>
            <a:r>
              <a:rPr lang="en-US">
                <a:solidFill>
                  <a:schemeClr val="tx1">
                    <a:lumMod val="85000"/>
                    <a:lumOff val="15000"/>
                  </a:schemeClr>
                </a:solidFill>
              </a:rPr>
              <a:t>AHPS</a:t>
            </a:r>
            <a:r>
              <a:rPr lang="en-US" baseline="30000">
                <a:solidFill>
                  <a:schemeClr val="tx1">
                    <a:lumMod val="85000"/>
                    <a:lumOff val="15000"/>
                  </a:schemeClr>
                </a:solidFill>
              </a:rPr>
              <a:t>®</a:t>
            </a:r>
            <a:r>
              <a:rPr lang="en-US">
                <a:solidFill>
                  <a:schemeClr val="tx1">
                    <a:lumMod val="85000"/>
                    <a:lumOff val="15000"/>
                  </a:schemeClr>
                </a:solidFill>
              </a:rPr>
              <a:t> Hospice Survey data is submitted to the CAHPS</a:t>
            </a:r>
            <a:r>
              <a:rPr lang="en-US" baseline="30000">
                <a:solidFill>
                  <a:schemeClr val="tx1">
                    <a:lumMod val="85000"/>
                    <a:lumOff val="15000"/>
                  </a:schemeClr>
                </a:solidFill>
              </a:rPr>
              <a:t>®</a:t>
            </a:r>
            <a:r>
              <a:rPr lang="en-US">
                <a:solidFill>
                  <a:schemeClr val="tx1">
                    <a:lumMod val="85000"/>
                    <a:lumOff val="15000"/>
                  </a:schemeClr>
                </a:solidFill>
              </a:rPr>
              <a:t> Hospice Data Warehouse.</a:t>
            </a:r>
          </a:p>
          <a:p>
            <a:pPr>
              <a:spcAft>
                <a:spcPts val="1800"/>
              </a:spcAft>
            </a:pPr>
            <a:r>
              <a:rPr lang="en-US">
                <a:solidFill>
                  <a:schemeClr val="tx1">
                    <a:lumMod val="85000"/>
                    <a:lumOff val="15000"/>
                  </a:schemeClr>
                </a:solidFill>
              </a:rPr>
              <a:t>Data submission deadlines occur quarterly: Second Wednesday of the months of…February, May, August, and November.</a:t>
            </a:r>
          </a:p>
          <a:p>
            <a:pPr>
              <a:spcAft>
                <a:spcPts val="1800"/>
              </a:spcAft>
            </a:pPr>
            <a:r>
              <a:rPr lang="en-US">
                <a:solidFill>
                  <a:schemeClr val="tx1">
                    <a:lumMod val="85000"/>
                    <a:lumOff val="15000"/>
                  </a:schemeClr>
                </a:solidFill>
              </a:rPr>
              <a:t>Your survey </a:t>
            </a:r>
            <a:r>
              <a:rPr lang="en-US" b="1">
                <a:solidFill>
                  <a:schemeClr val="tx1">
                    <a:lumMod val="85000"/>
                    <a:lumOff val="15000"/>
                  </a:schemeClr>
                </a:solidFill>
              </a:rPr>
              <a:t>vendor</a:t>
            </a:r>
            <a:r>
              <a:rPr lang="en-US">
                <a:solidFill>
                  <a:schemeClr val="tx1">
                    <a:lumMod val="85000"/>
                    <a:lumOff val="15000"/>
                  </a:schemeClr>
                </a:solidFill>
              </a:rPr>
              <a:t> submits your data on your behalf.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a:p>
          <a:p>
            <a:pPr lvl="0">
              <a:spcBef>
                <a:spcPts val="600"/>
              </a:spcBef>
            </a:pPr>
            <a:r>
              <a:rPr lang="en-US" sz="1200" baseline="0"/>
              <a:t>**********************************************************************************</a:t>
            </a:r>
            <a:r>
              <a:rPr lang="en-US" sz="1200"/>
              <a:t> </a:t>
            </a:r>
          </a:p>
          <a:p>
            <a:pPr lvl="0">
              <a:spcBef>
                <a:spcPts val="600"/>
              </a:spcBef>
            </a:pPr>
            <a:endParaRPr lang="en-US" sz="1200"/>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a:t>The official Web site for announcements and information pertinent to the CAHPS Hospice Survey is </a:t>
            </a:r>
            <a:r>
              <a:rPr lang="en-US" sz="1200">
                <a:hlinkClick r:id="rId3"/>
              </a:rPr>
              <a:t>www.HospiceCAHPSSurvey.org</a:t>
            </a:r>
            <a:r>
              <a:rPr lang="en-US" sz="1200"/>
              <a:t>.</a:t>
            </a:r>
          </a:p>
          <a:p>
            <a:pPr lvl="0">
              <a:spcBef>
                <a:spcPts val="600"/>
              </a:spcBef>
            </a:pP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42</a:t>
            </a:fld>
            <a:endParaRPr lang="en-US"/>
          </a:p>
        </p:txBody>
      </p:sp>
    </p:spTree>
    <p:extLst>
      <p:ext uri="{BB962C8B-B14F-4D97-AF65-F5344CB8AC3E}">
        <p14:creationId xmlns:p14="http://schemas.microsoft.com/office/powerpoint/2010/main" val="266768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t>Debra:</a:t>
            </a:r>
            <a:r>
              <a:rPr lang="en-US" sz="1600" b="1" baseline="0"/>
              <a:t>  Revise as you would like </a:t>
            </a:r>
          </a:p>
          <a:p>
            <a:endParaRPr lang="en-US" sz="1200" b="1" baseline="0"/>
          </a:p>
          <a:p>
            <a:r>
              <a:rPr lang="en-US" sz="1200" b="0" baseline="0"/>
              <a:t>So, now for where this CAHPS data goes?  We just mentioned that the data is submitted on a quarterly basis and that this data goes to the CAHPS®  Hospice Survey Data Warehouse.  </a:t>
            </a:r>
            <a:r>
              <a:rPr lang="en-US" sz="1200" baseline="0"/>
              <a:t>Hospices are required to submit 12 months of data to the CAHPS Hospice Survey Data Warehouse. </a:t>
            </a:r>
          </a:p>
          <a:p>
            <a:endParaRPr lang="en-US" sz="1200" baseline="0"/>
          </a:p>
          <a:p>
            <a:r>
              <a:rPr lang="en-US" sz="1200" baseline="0"/>
              <a:t>All hospices and approved survey vendors need to complete essential forms and must be granted access to the CAHPS Hospice Survey Data Warehouse, which is maintained by the RAND Corporation. </a:t>
            </a:r>
          </a:p>
          <a:p>
            <a:r>
              <a:rPr lang="en-US" sz="1200" baseline="0"/>
              <a:t>As with the H-I-S, </a:t>
            </a:r>
            <a:r>
              <a:rPr lang="en-US" sz="1200" b="1" baseline="0"/>
              <a:t>the act of submitting data ≠ successful submission of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a:t>Compliance = successful submission of survey data to the CAHPS ® Hospice Data Warehouse. Your survey vendor will access to the CAHPS Hospice Survey Data Warehouse in order to submit the data files. </a:t>
            </a:r>
          </a:p>
          <a:p>
            <a:endParaRPr lang="en-US" sz="1200" baseline="0"/>
          </a:p>
          <a:p>
            <a:r>
              <a:rPr lang="en-US" sz="1200" baseline="0"/>
              <a:t>As providers, you will want to apply for access to the Data Warehouse so you can get reports about your data submission to ensure that their survey vendor has submitted data on time and without data problems. It is important to Keep in touch with your vendor. </a:t>
            </a:r>
          </a:p>
          <a:p>
            <a:endParaRPr lang="en-US" sz="1200" baseline="0"/>
          </a:p>
        </p:txBody>
      </p:sp>
      <p:sp>
        <p:nvSpPr>
          <p:cNvPr id="4" name="Slide Number Placeholder 3"/>
          <p:cNvSpPr>
            <a:spLocks noGrp="1"/>
          </p:cNvSpPr>
          <p:nvPr>
            <p:ph type="sldNum" sz="quarter" idx="10"/>
          </p:nvPr>
        </p:nvSpPr>
        <p:spPr/>
        <p:txBody>
          <a:bodyPr/>
          <a:lstStyle/>
          <a:p>
            <a:fld id="{1A1E72F9-2669-4E0E-BA3D-1A18383C2CF2}" type="slidenum">
              <a:rPr lang="en-US" smtClean="0"/>
              <a:t>43</a:t>
            </a:fld>
            <a:endParaRPr lang="en-US"/>
          </a:p>
        </p:txBody>
      </p:sp>
    </p:spTree>
    <p:extLst>
      <p:ext uri="{BB962C8B-B14F-4D97-AF65-F5344CB8AC3E}">
        <p14:creationId xmlns:p14="http://schemas.microsoft.com/office/powerpoint/2010/main" val="2369117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t>Debra:  Revise as you would like </a:t>
            </a:r>
          </a:p>
          <a:p>
            <a:r>
              <a:rPr lang="en-US" sz="1200" b="0"/>
              <a:t>Contract with a CMS-approved survey vendor.</a:t>
            </a:r>
          </a:p>
          <a:p>
            <a:r>
              <a:rPr lang="en-US" sz="1200" b="0"/>
              <a:t>Authorize your vendor so they can submit your data.</a:t>
            </a:r>
          </a:p>
          <a:p>
            <a:r>
              <a:rPr lang="en-US" sz="1200" b="0"/>
              <a:t>Communicate with your vendor.</a:t>
            </a:r>
          </a:p>
          <a:p>
            <a:r>
              <a:rPr lang="en-US" sz="1200" b="0"/>
              <a:t>Monitor data submission.  Make sure your data is successfully submitted before the deadline.</a:t>
            </a:r>
          </a:p>
          <a:p>
            <a:r>
              <a:rPr lang="en-US" sz="1200" b="0"/>
              <a:t>Make sure you know how to get reports from the Data Warehouse.</a:t>
            </a:r>
          </a:p>
          <a:p>
            <a:r>
              <a:rPr lang="en-US" sz="1200" b="0"/>
              <a:t>Contact us if you want to change vendors.</a:t>
            </a:r>
          </a:p>
          <a:p>
            <a:r>
              <a:rPr lang="en-US" sz="1200" b="0"/>
              <a:t>Remember – if you buy a hospice, you are buying its CAHPS®  status.</a:t>
            </a:r>
          </a:p>
          <a:p>
            <a:endParaRPr lang="en-US" sz="1600" b="1"/>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44</a:t>
            </a:fld>
            <a:endParaRPr lang="en-US"/>
          </a:p>
        </p:txBody>
      </p:sp>
    </p:spTree>
    <p:extLst>
      <p:ext uri="{BB962C8B-B14F-4D97-AF65-F5344CB8AC3E}">
        <p14:creationId xmlns:p14="http://schemas.microsoft.com/office/powerpoint/2010/main" val="347645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8549">
              <a:buFont typeface="+mj-lt"/>
              <a:buNone/>
            </a:pPr>
            <a:r>
              <a:rPr lang="en-US" sz="1600" b="1"/>
              <a:t>Debra:  Revise as you would like </a:t>
            </a:r>
          </a:p>
          <a:p>
            <a:pPr marL="0" lvl="0" indent="-8549">
              <a:buFont typeface="+mj-lt"/>
              <a:buNone/>
            </a:pPr>
            <a:r>
              <a:rPr lang="en-US" sz="1200" b="1"/>
              <a:t>Now</a:t>
            </a:r>
            <a:r>
              <a:rPr lang="en-US" sz="1200" b="1" baseline="0"/>
              <a:t> let’s review the two exemptions from the CAHPS survey for hospices. </a:t>
            </a:r>
            <a:endParaRPr lang="en-US" sz="1200" b="1"/>
          </a:p>
          <a:p>
            <a:pPr marL="0" lvl="0" indent="-8549">
              <a:buFont typeface="+mj-lt"/>
              <a:buNone/>
            </a:pPr>
            <a:r>
              <a:rPr lang="en-US" sz="1200"/>
              <a:t>Both are unique to CAHPS ® these are not for the HIS.</a:t>
            </a:r>
          </a:p>
          <a:p>
            <a:pPr marL="220051" lvl="0" indent="-228600">
              <a:buFont typeface="+mj-lt"/>
              <a:buAutoNum type="arabicPeriod"/>
            </a:pPr>
            <a:r>
              <a:rPr lang="en-US" sz="1200"/>
              <a:t>CAHPS ® Size Exemption</a:t>
            </a:r>
          </a:p>
          <a:p>
            <a:pPr marL="220051" lvl="0" indent="-228600">
              <a:buFont typeface="+mj-lt"/>
              <a:buAutoNum type="arabicPeriod"/>
            </a:pPr>
            <a:r>
              <a:rPr lang="en-US" sz="1200"/>
              <a:t>CAHPS ® Newness Exemption</a:t>
            </a:r>
          </a:p>
          <a:p>
            <a:pPr marL="448651" lvl="1" indent="0">
              <a:buFont typeface="+mj-lt"/>
              <a:buNone/>
            </a:pPr>
            <a:endParaRPr lang="en-US" sz="1200"/>
          </a:p>
          <a:p>
            <a:pPr marL="448650" lvl="1"/>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45</a:t>
            </a:fld>
            <a:endParaRPr lang="en-US"/>
          </a:p>
        </p:txBody>
      </p:sp>
    </p:spTree>
    <p:extLst>
      <p:ext uri="{BB962C8B-B14F-4D97-AF65-F5344CB8AC3E}">
        <p14:creationId xmlns:p14="http://schemas.microsoft.com/office/powerpoint/2010/main" val="1760238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600" b="1"/>
              <a:t>Debra:  </a:t>
            </a:r>
            <a:r>
              <a:rPr lang="en-US" sz="1200" b="0"/>
              <a:t>Let’s start with the CAHPS®  Size Exemption</a:t>
            </a:r>
          </a:p>
          <a:p>
            <a:pPr marL="0" lvl="0" indent="-8549">
              <a:buFont typeface="+mj-lt"/>
              <a:buNone/>
            </a:pPr>
            <a:r>
              <a:rPr lang="en-US" sz="1200" b="0"/>
              <a:t> If your hospice served fewer than 50 survey-eligible patient/caregiver pairs in the reference year, you are eligible to apply for a size exemption.</a:t>
            </a:r>
          </a:p>
          <a:p>
            <a:pPr marL="0" lvl="0" indent="-8549">
              <a:buFont typeface="+mj-lt"/>
              <a:buNone/>
            </a:pPr>
            <a:r>
              <a:rPr lang="en-US" sz="1200" b="0"/>
              <a:t>To apply for the size exemption:</a:t>
            </a:r>
          </a:p>
          <a:p>
            <a:pPr marL="162901" lvl="0" indent="-171450">
              <a:buFont typeface="Arial" panose="020B0604020202020204" pitchFamily="34" charset="0"/>
              <a:buChar char="•"/>
            </a:pPr>
            <a:r>
              <a:rPr lang="en-US" sz="1200" b="0"/>
              <a:t>Go to the survey web site (www.hospicecahpssurvey.org) .</a:t>
            </a:r>
          </a:p>
          <a:p>
            <a:pPr marL="162901" lvl="0" indent="-171450">
              <a:buFont typeface="Arial" panose="020B0604020202020204" pitchFamily="34" charset="0"/>
              <a:buChar char="•"/>
            </a:pPr>
            <a:r>
              <a:rPr lang="en-US" sz="1200" b="0"/>
              <a:t>Look for “Participation Exemption for Size.”</a:t>
            </a:r>
          </a:p>
          <a:p>
            <a:pPr marL="162901" lvl="0" indent="-171450">
              <a:buFont typeface="Arial" panose="020B0604020202020204" pitchFamily="34" charset="0"/>
              <a:buChar char="•"/>
            </a:pPr>
            <a:r>
              <a:rPr lang="en-US" sz="1200" b="0"/>
              <a:t>Fill out and submit the form online.</a:t>
            </a:r>
          </a:p>
          <a:p>
            <a:pPr marL="448651" lvl="1" indent="0">
              <a:buFont typeface="Arial" panose="020B0604020202020204" pitchFamily="34" charset="0"/>
              <a:buNone/>
            </a:pPr>
            <a:endParaRPr lang="en-US" sz="1200"/>
          </a:p>
          <a:p>
            <a:pPr marL="448650" lvl="1"/>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46</a:t>
            </a:fld>
            <a:endParaRPr lang="en-US"/>
          </a:p>
        </p:txBody>
      </p:sp>
    </p:spTree>
    <p:extLst>
      <p:ext uri="{BB962C8B-B14F-4D97-AF65-F5344CB8AC3E}">
        <p14:creationId xmlns:p14="http://schemas.microsoft.com/office/powerpoint/2010/main" val="4137680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8549">
              <a:buFont typeface="+mj-lt"/>
              <a:buNone/>
            </a:pPr>
            <a:r>
              <a:rPr lang="en-US" sz="1600" b="1"/>
              <a:t>Debra:  Revise as you would like </a:t>
            </a:r>
          </a:p>
          <a:p>
            <a:pPr marL="0" lvl="0" indent="-8549">
              <a:buFont typeface="+mj-lt"/>
              <a:buNone/>
            </a:pPr>
            <a:r>
              <a:rPr lang="en-US" sz="1200" b="0"/>
              <a:t>To fill out the form, you count patients in the reference year.</a:t>
            </a:r>
          </a:p>
          <a:p>
            <a:pPr marL="0" lvl="0" indent="-8549">
              <a:buFont typeface="+mj-lt"/>
              <a:buNone/>
            </a:pPr>
            <a:r>
              <a:rPr lang="en-US" sz="1200" b="0"/>
              <a:t>The Reference year = previous year.</a:t>
            </a:r>
          </a:p>
          <a:p>
            <a:pPr marL="0" lvl="0" indent="-8549">
              <a:buFont typeface="+mj-lt"/>
              <a:buNone/>
            </a:pPr>
            <a:r>
              <a:rPr lang="en-US" sz="1200" b="0"/>
              <a:t>If the Current data collection year: 2019,</a:t>
            </a:r>
            <a:r>
              <a:rPr lang="en-US" sz="1200" b="0" baseline="0"/>
              <a:t> then the </a:t>
            </a:r>
            <a:r>
              <a:rPr lang="en-US" sz="1200" b="0"/>
              <a:t>Reference year is 2018.</a:t>
            </a:r>
          </a:p>
          <a:p>
            <a:pPr marL="0" lvl="0" indent="-8549">
              <a:buFont typeface="+mj-lt"/>
              <a:buNone/>
            </a:pPr>
            <a:r>
              <a:rPr lang="en-US" sz="1200" b="0"/>
              <a:t>This Exemption good for one year only,</a:t>
            </a:r>
            <a:r>
              <a:rPr lang="en-US" sz="1200" b="0" baseline="0"/>
              <a:t> so you </a:t>
            </a:r>
            <a:r>
              <a:rPr lang="en-US" sz="1200" b="0"/>
              <a:t>Need to resubmit this request annually.</a:t>
            </a:r>
          </a:p>
          <a:p>
            <a:pPr marL="0" lvl="0" indent="-8549">
              <a:buFont typeface="+mj-lt"/>
              <a:buNone/>
            </a:pPr>
            <a:endParaRPr lang="en-US" sz="1200" b="0"/>
          </a:p>
          <a:p>
            <a:pPr marL="0" lvl="0" indent="-8549">
              <a:buFont typeface="+mj-lt"/>
              <a:buNone/>
            </a:pPr>
            <a:r>
              <a:rPr lang="en-US" sz="1200" b="0"/>
              <a:t>The Deadline for requesting a size exemption:  December 31, 2019. (2019 data collection year).</a:t>
            </a:r>
          </a:p>
          <a:p>
            <a:pPr marL="0" lvl="0" indent="-8549">
              <a:buFont typeface="+mj-lt"/>
              <a:buNone/>
            </a:pPr>
            <a:endParaRPr lang="en-US" sz="1600" b="1"/>
          </a:p>
          <a:p>
            <a:pPr marL="672976" lvl="1" indent="-224325">
              <a:buFont typeface="+mj-lt"/>
              <a:buAutoNum type="arabicPeriod"/>
            </a:pPr>
            <a:endParaRPr lang="en-US" sz="1200" b="0"/>
          </a:p>
          <a:p>
            <a:pPr marL="448650" lvl="1"/>
            <a:endParaRPr lang="en-US" sz="1200" b="0"/>
          </a:p>
          <a:p>
            <a:endParaRPr lang="en-US" sz="1200" b="0"/>
          </a:p>
        </p:txBody>
      </p:sp>
      <p:sp>
        <p:nvSpPr>
          <p:cNvPr id="4" name="Slide Number Placeholder 3"/>
          <p:cNvSpPr>
            <a:spLocks noGrp="1"/>
          </p:cNvSpPr>
          <p:nvPr>
            <p:ph type="sldNum" sz="quarter" idx="10"/>
          </p:nvPr>
        </p:nvSpPr>
        <p:spPr/>
        <p:txBody>
          <a:bodyPr/>
          <a:lstStyle/>
          <a:p>
            <a:fld id="{1A1E72F9-2669-4E0E-BA3D-1A18383C2CF2}" type="slidenum">
              <a:rPr lang="en-US" smtClean="0"/>
              <a:t>47</a:t>
            </a:fld>
            <a:endParaRPr lang="en-US"/>
          </a:p>
        </p:txBody>
      </p:sp>
    </p:spTree>
    <p:extLst>
      <p:ext uri="{BB962C8B-B14F-4D97-AF65-F5344CB8AC3E}">
        <p14:creationId xmlns:p14="http://schemas.microsoft.com/office/powerpoint/2010/main" val="3375805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8549">
              <a:buFont typeface="+mj-lt"/>
              <a:buNone/>
            </a:pPr>
            <a:r>
              <a:rPr lang="en-US" sz="1600" b="1"/>
              <a:t>Debra:  Revise as you would like </a:t>
            </a:r>
          </a:p>
          <a:p>
            <a:r>
              <a:rPr lang="en-US"/>
              <a:t>A few more details re: the</a:t>
            </a:r>
            <a:r>
              <a:rPr lang="en-US" baseline="0"/>
              <a:t> size exemption.  </a:t>
            </a:r>
            <a:r>
              <a:rPr lang="en-US"/>
              <a:t>After you submit the form…</a:t>
            </a:r>
          </a:p>
          <a:p>
            <a:pPr lvl="1"/>
            <a:r>
              <a:rPr lang="en-US"/>
              <a:t>You will get an acknowledgement email. </a:t>
            </a:r>
          </a:p>
          <a:p>
            <a:pPr lvl="1"/>
            <a:r>
              <a:rPr lang="en-US"/>
              <a:t>This </a:t>
            </a:r>
            <a:r>
              <a:rPr lang="en-US" b="1"/>
              <a:t>Does not mean you are approved.</a:t>
            </a:r>
          </a:p>
          <a:p>
            <a:r>
              <a:rPr lang="en-US"/>
              <a:t>We check your counts before the APU season and then make this decision. </a:t>
            </a:r>
          </a:p>
          <a:p>
            <a:r>
              <a:rPr lang="en-US"/>
              <a:t>You will want</a:t>
            </a:r>
            <a:r>
              <a:rPr lang="en-US" baseline="0"/>
              <a:t> to </a:t>
            </a:r>
            <a:r>
              <a:rPr lang="en-US" u="sng"/>
              <a:t>Save the acknowledgement email </a:t>
            </a:r>
            <a:r>
              <a:rPr lang="en-US"/>
              <a:t>for future reference</a:t>
            </a:r>
          </a:p>
          <a:p>
            <a:pPr marL="448651" lvl="1" indent="0">
              <a:buFont typeface="+mj-lt"/>
              <a:buNone/>
            </a:pPr>
            <a:endParaRPr lang="en-US" sz="1600" b="1"/>
          </a:p>
          <a:p>
            <a:pPr marL="448650" lvl="1"/>
            <a:endParaRPr lang="en-US" sz="2800"/>
          </a:p>
          <a:p>
            <a:endParaRPr lang="en-US"/>
          </a:p>
        </p:txBody>
      </p:sp>
      <p:sp>
        <p:nvSpPr>
          <p:cNvPr id="4" name="Slide Number Placeholder 3"/>
          <p:cNvSpPr>
            <a:spLocks noGrp="1"/>
          </p:cNvSpPr>
          <p:nvPr>
            <p:ph type="sldNum" sz="quarter" idx="10"/>
          </p:nvPr>
        </p:nvSpPr>
        <p:spPr/>
        <p:txBody>
          <a:bodyPr/>
          <a:lstStyle/>
          <a:p>
            <a:fld id="{1A1E72F9-2669-4E0E-BA3D-1A18383C2CF2}" type="slidenum">
              <a:rPr lang="en-US" smtClean="0"/>
              <a:t>48</a:t>
            </a:fld>
            <a:endParaRPr lang="en-US"/>
          </a:p>
        </p:txBody>
      </p:sp>
    </p:spTree>
    <p:extLst>
      <p:ext uri="{BB962C8B-B14F-4D97-AF65-F5344CB8AC3E}">
        <p14:creationId xmlns:p14="http://schemas.microsoft.com/office/powerpoint/2010/main" val="3731433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600" b="1"/>
              <a:t>Debra:  Revise as you would like </a:t>
            </a:r>
          </a:p>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200" b="0"/>
              <a:t>Now</a:t>
            </a:r>
            <a:r>
              <a:rPr lang="en-US" sz="1200" b="0" baseline="0"/>
              <a:t> let’s review the </a:t>
            </a:r>
            <a:r>
              <a:rPr lang="en-US" sz="1200" b="0"/>
              <a:t>Second CAHPS-only exemption:  this one is for “Newness”</a:t>
            </a:r>
          </a:p>
          <a:p>
            <a:pPr marL="0" marR="0" lvl="0" indent="-8549" algn="l" defTabSz="914400" rtl="0" eaLnBrk="1" fontAlgn="auto" latinLnBrk="0" hangingPunct="1">
              <a:lnSpc>
                <a:spcPct val="100000"/>
              </a:lnSpc>
              <a:spcBef>
                <a:spcPts val="0"/>
              </a:spcBef>
              <a:spcAft>
                <a:spcPts val="0"/>
              </a:spcAft>
              <a:buClrTx/>
              <a:buSzTx/>
              <a:buFont typeface="+mj-lt"/>
              <a:buNone/>
              <a:tabLst/>
              <a:defRPr/>
            </a:pPr>
            <a:endParaRPr lang="en-US" sz="1200" b="0"/>
          </a:p>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200" b="0"/>
              <a:t>If you receive a new CCN on or after the start of the data collection year then…</a:t>
            </a:r>
          </a:p>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200" b="0"/>
              <a:t>You are automatically exempted for one year.</a:t>
            </a:r>
          </a:p>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200" b="0"/>
              <a:t>CMS grants the exemption.</a:t>
            </a:r>
          </a:p>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200" b="0"/>
              <a:t>We recommend:  save your letter with your new CCN and save the envelope.</a:t>
            </a:r>
          </a:p>
          <a:p>
            <a:pPr marL="448651" marR="0" lvl="1" indent="0" algn="l" defTabSz="914400" rtl="0" eaLnBrk="1" fontAlgn="auto" latinLnBrk="0" hangingPunct="1">
              <a:lnSpc>
                <a:spcPct val="100000"/>
              </a:lnSpc>
              <a:spcBef>
                <a:spcPts val="0"/>
              </a:spcBef>
              <a:spcAft>
                <a:spcPts val="0"/>
              </a:spcAft>
              <a:buClrTx/>
              <a:buSzTx/>
              <a:buFont typeface="+mj-lt"/>
              <a:buNone/>
              <a:tabLst/>
              <a:defRPr/>
            </a:pPr>
            <a:endParaRPr lang="en-US" sz="1200" b="1" i="1"/>
          </a:p>
          <a:p>
            <a:pPr marL="0" marR="0" lvl="0" indent="-8549" algn="l" defTabSz="914400" rtl="0" eaLnBrk="1" fontAlgn="auto" latinLnBrk="0" hangingPunct="1">
              <a:lnSpc>
                <a:spcPct val="100000"/>
              </a:lnSpc>
              <a:spcBef>
                <a:spcPts val="0"/>
              </a:spcBef>
              <a:spcAft>
                <a:spcPts val="0"/>
              </a:spcAft>
              <a:buClrTx/>
              <a:buSzTx/>
              <a:buFont typeface="+mj-lt"/>
              <a:buNone/>
              <a:tabLst/>
              <a:defRPr/>
            </a:pPr>
            <a:r>
              <a:rPr lang="en-US" sz="1200" b="0" i="1" u="sng"/>
              <a:t>And now I will turn it</a:t>
            </a:r>
            <a:r>
              <a:rPr lang="en-US" sz="1200" b="0" i="1" u="sng" baseline="0"/>
              <a:t> </a:t>
            </a:r>
            <a:r>
              <a:rPr lang="en-US" sz="1200" b="0" i="1" u="sng"/>
              <a:t>back to Brenda for a few knowledge checks</a:t>
            </a:r>
            <a:endParaRPr lang="en-US" sz="1200" u="sng"/>
          </a:p>
          <a:p>
            <a:pPr marL="448650" lvl="1"/>
            <a:endParaRPr lang="en-US" sz="1200" u="sng"/>
          </a:p>
          <a:p>
            <a:endParaRPr lang="en-US" sz="1200" u="sng"/>
          </a:p>
        </p:txBody>
      </p:sp>
      <p:sp>
        <p:nvSpPr>
          <p:cNvPr id="4" name="Slide Number Placeholder 3"/>
          <p:cNvSpPr>
            <a:spLocks noGrp="1"/>
          </p:cNvSpPr>
          <p:nvPr>
            <p:ph type="sldNum" sz="quarter" idx="10"/>
          </p:nvPr>
        </p:nvSpPr>
        <p:spPr/>
        <p:txBody>
          <a:bodyPr/>
          <a:lstStyle/>
          <a:p>
            <a:fld id="{1A1E72F9-2669-4E0E-BA3D-1A18383C2CF2}" type="slidenum">
              <a:rPr lang="en-US" smtClean="0"/>
              <a:t>49</a:t>
            </a:fld>
            <a:endParaRPr lang="en-US"/>
          </a:p>
        </p:txBody>
      </p:sp>
    </p:spTree>
    <p:extLst>
      <p:ext uri="{BB962C8B-B14F-4D97-AF65-F5344CB8AC3E}">
        <p14:creationId xmlns:p14="http://schemas.microsoft.com/office/powerpoint/2010/main" val="2433480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Thank you Debra;</a:t>
            </a:r>
            <a:r>
              <a:rPr lang="en-US" sz="1200" b="1" kern="1200" baseline="0">
                <a:solidFill>
                  <a:schemeClr val="tx1"/>
                </a:solidFill>
                <a:effectLst/>
                <a:latin typeface="+mn-lt"/>
                <a:ea typeface="+mn-ea"/>
                <a:cs typeface="+mn-cs"/>
              </a:rPr>
              <a:t>  now lets answer a few questions to check our knowledge on the information presented thus far.   </a:t>
            </a:r>
          </a:p>
          <a:p>
            <a:endParaRPr lang="en-US" sz="1200" b="1" kern="1200" baseline="0">
              <a:solidFill>
                <a:schemeClr val="tx1"/>
              </a:solidFill>
              <a:effectLst/>
              <a:latin typeface="+mn-lt"/>
              <a:ea typeface="+mn-ea"/>
              <a:cs typeface="+mn-cs"/>
            </a:endParaRPr>
          </a:p>
          <a:p>
            <a:r>
              <a:rPr lang="en-US" sz="1600" b="1" kern="1200">
                <a:solidFill>
                  <a:schemeClr val="tx1"/>
                </a:solidFill>
                <a:effectLst/>
                <a:latin typeface="+mn-lt"/>
                <a:ea typeface="+mn-ea"/>
                <a:cs typeface="+mn-cs"/>
              </a:rPr>
              <a:t>Where do you submit HIS data for the HQRP?  </a:t>
            </a:r>
          </a:p>
          <a:p>
            <a:r>
              <a:rPr lang="en-US" sz="1600" b="1" kern="1200">
                <a:solidFill>
                  <a:schemeClr val="tx1"/>
                </a:solidFill>
                <a:effectLst/>
                <a:latin typeface="+mn-lt"/>
                <a:ea typeface="+mn-ea"/>
                <a:cs typeface="+mn-cs"/>
              </a:rPr>
              <a:t>Is it…..</a:t>
            </a:r>
          </a:p>
          <a:p>
            <a:pPr marL="342900" indent="-342900">
              <a:buFont typeface="+mj-lt"/>
              <a:buAutoNum type="alphaUcPeriod"/>
            </a:pPr>
            <a:r>
              <a:rPr lang="en-US" sz="1600" b="0" kern="1200">
                <a:solidFill>
                  <a:schemeClr val="tx1"/>
                </a:solidFill>
                <a:effectLst/>
                <a:latin typeface="+mn-lt"/>
                <a:ea typeface="+mn-ea"/>
                <a:cs typeface="+mn-cs"/>
              </a:rPr>
              <a:t>The Hospice Survey Data Warehouse,</a:t>
            </a:r>
            <a:r>
              <a:rPr lang="en-US" sz="1600" b="0" kern="1200" baseline="0">
                <a:solidFill>
                  <a:schemeClr val="tx1"/>
                </a:solidFill>
                <a:effectLst/>
                <a:latin typeface="+mn-lt"/>
                <a:ea typeface="+mn-ea"/>
                <a:cs typeface="+mn-cs"/>
              </a:rPr>
              <a:t> </a:t>
            </a:r>
            <a:r>
              <a:rPr lang="en-US" sz="1600" b="0" kern="1200">
                <a:solidFill>
                  <a:schemeClr val="tx1"/>
                </a:solidFill>
                <a:effectLst/>
                <a:latin typeface="+mn-lt"/>
                <a:ea typeface="+mn-ea"/>
                <a:cs typeface="+mn-cs"/>
              </a:rPr>
              <a:t> </a:t>
            </a:r>
          </a:p>
          <a:p>
            <a:pPr marL="342900" indent="-342900">
              <a:buFont typeface="+mj-lt"/>
              <a:buAutoNum type="alphaUcPeriod"/>
            </a:pPr>
            <a:r>
              <a:rPr lang="en-US" sz="1600" b="0" kern="1200">
                <a:solidFill>
                  <a:schemeClr val="tx1"/>
                </a:solidFill>
                <a:effectLst/>
                <a:latin typeface="+mn-lt"/>
                <a:ea typeface="+mn-ea"/>
                <a:cs typeface="+mn-cs"/>
              </a:rPr>
              <a:t>The RAND Corporation,</a:t>
            </a:r>
            <a:r>
              <a:rPr lang="en-US" sz="1600" b="0" kern="1200" baseline="0">
                <a:solidFill>
                  <a:schemeClr val="tx1"/>
                </a:solidFill>
                <a:effectLst/>
                <a:latin typeface="+mn-lt"/>
                <a:ea typeface="+mn-ea"/>
                <a:cs typeface="+mn-cs"/>
              </a:rPr>
              <a:t> </a:t>
            </a:r>
            <a:endParaRPr lang="en-US" sz="1600" b="0" kern="1200">
              <a:solidFill>
                <a:schemeClr val="tx1"/>
              </a:solidFill>
              <a:effectLst/>
              <a:latin typeface="+mn-lt"/>
              <a:ea typeface="+mn-ea"/>
              <a:cs typeface="+mn-cs"/>
            </a:endParaRPr>
          </a:p>
          <a:p>
            <a:pPr marL="342900" indent="-342900">
              <a:buFont typeface="+mj-lt"/>
              <a:buAutoNum type="alphaUcPeriod"/>
            </a:pPr>
            <a:r>
              <a:rPr lang="en-US" sz="1600" b="0" kern="1200">
                <a:solidFill>
                  <a:schemeClr val="tx1"/>
                </a:solidFill>
                <a:effectLst/>
                <a:latin typeface="+mn-lt"/>
                <a:ea typeface="+mn-ea"/>
                <a:cs typeface="+mn-cs"/>
              </a:rPr>
              <a:t>The Quality Manager at your hospice,</a:t>
            </a:r>
            <a:r>
              <a:rPr lang="en-US" sz="1600" b="0" kern="1200" baseline="0">
                <a:solidFill>
                  <a:schemeClr val="tx1"/>
                </a:solidFill>
                <a:effectLst/>
                <a:latin typeface="+mn-lt"/>
                <a:ea typeface="+mn-ea"/>
                <a:cs typeface="+mn-cs"/>
              </a:rPr>
              <a:t> or </a:t>
            </a:r>
            <a:endParaRPr lang="en-US" sz="1600" b="0" kern="1200">
              <a:solidFill>
                <a:schemeClr val="tx1"/>
              </a:solidFill>
              <a:effectLst/>
              <a:latin typeface="+mn-lt"/>
              <a:ea typeface="+mn-ea"/>
              <a:cs typeface="+mn-cs"/>
            </a:endParaRPr>
          </a:p>
          <a:p>
            <a:pPr marL="342900" indent="-342900">
              <a:buFont typeface="+mj-lt"/>
              <a:buAutoNum type="alphaUcPeriod"/>
            </a:pPr>
            <a:r>
              <a:rPr lang="en-US" sz="1600" b="0" kern="1200">
                <a:solidFill>
                  <a:schemeClr val="tx1"/>
                </a:solidFill>
                <a:effectLst/>
                <a:latin typeface="+mn-lt"/>
                <a:ea typeface="+mn-ea"/>
                <a:cs typeface="+mn-cs"/>
              </a:rPr>
              <a:t>The QIES-ASAP system?</a:t>
            </a:r>
            <a:r>
              <a:rPr lang="en-US" sz="1600" b="0" kern="1200" baseline="0">
                <a:solidFill>
                  <a:schemeClr val="tx1"/>
                </a:solidFill>
                <a:effectLst/>
                <a:latin typeface="+mn-lt"/>
                <a:ea typeface="+mn-ea"/>
                <a:cs typeface="+mn-cs"/>
              </a:rPr>
              <a:t>  </a:t>
            </a:r>
            <a:endParaRPr lang="en-US" sz="1600" b="0" kern="1200">
              <a:solidFill>
                <a:schemeClr val="tx1"/>
              </a:solidFill>
              <a:effectLst/>
              <a:latin typeface="+mn-lt"/>
              <a:ea typeface="+mn-ea"/>
              <a:cs typeface="+mn-cs"/>
            </a:endParaRPr>
          </a:p>
          <a:p>
            <a:endParaRPr lang="en-US" sz="1600" b="1" kern="1200">
              <a:solidFill>
                <a:schemeClr val="tx1"/>
              </a:solidFill>
              <a:effectLst/>
              <a:latin typeface="+mn-lt"/>
              <a:ea typeface="+mn-ea"/>
              <a:cs typeface="+mn-cs"/>
            </a:endParaRPr>
          </a:p>
          <a:p>
            <a:endParaRPr lang="en-US" sz="1600" b="1"/>
          </a:p>
        </p:txBody>
      </p:sp>
      <p:sp>
        <p:nvSpPr>
          <p:cNvPr id="4" name="Slide Number Placeholder 3"/>
          <p:cNvSpPr>
            <a:spLocks noGrp="1"/>
          </p:cNvSpPr>
          <p:nvPr>
            <p:ph type="sldNum" sz="quarter" idx="10"/>
          </p:nvPr>
        </p:nvSpPr>
        <p:spPr/>
        <p:txBody>
          <a:bodyPr/>
          <a:lstStyle/>
          <a:p>
            <a:fld id="{1A1E72F9-2669-4E0E-BA3D-1A18383C2CF2}" type="slidenum">
              <a:rPr lang="en-US" smtClean="0"/>
              <a:t>50</a:t>
            </a:fld>
            <a:endParaRPr lang="en-US"/>
          </a:p>
        </p:txBody>
      </p:sp>
    </p:spTree>
    <p:extLst>
      <p:ext uri="{BB962C8B-B14F-4D97-AF65-F5344CB8AC3E}">
        <p14:creationId xmlns:p14="http://schemas.microsoft.com/office/powerpoint/2010/main" val="1544990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effectLst/>
                <a:latin typeface="+mn-lt"/>
                <a:ea typeface="+mn-ea"/>
                <a:cs typeface="+mn-cs"/>
              </a:rPr>
              <a:t>Brenda:  The answer is D;  </a:t>
            </a:r>
            <a:r>
              <a:rPr lang="en-US" sz="1600"/>
              <a:t>The QIES-ASAP system. </a:t>
            </a:r>
            <a:endParaRPr lang="en-US" sz="1600">
              <a:solidFill>
                <a:prstClr val="black"/>
              </a:solidFill>
            </a:endParaRPr>
          </a:p>
          <a:p>
            <a:endParaRPr lang="en-US" sz="2800" b="1"/>
          </a:p>
        </p:txBody>
      </p:sp>
      <p:sp>
        <p:nvSpPr>
          <p:cNvPr id="4" name="Slide Number Placeholder 3"/>
          <p:cNvSpPr>
            <a:spLocks noGrp="1"/>
          </p:cNvSpPr>
          <p:nvPr>
            <p:ph type="sldNum" sz="quarter" idx="10"/>
          </p:nvPr>
        </p:nvSpPr>
        <p:spPr/>
        <p:txBody>
          <a:bodyPr/>
          <a:lstStyle/>
          <a:p>
            <a:fld id="{1A1E72F9-2669-4E0E-BA3D-1A18383C2CF2}" type="slidenum">
              <a:rPr lang="en-US" smtClean="0"/>
              <a:t>51</a:t>
            </a:fld>
            <a:endParaRPr lang="en-US"/>
          </a:p>
        </p:txBody>
      </p:sp>
    </p:spTree>
    <p:extLst>
      <p:ext uri="{BB962C8B-B14F-4D97-AF65-F5344CB8AC3E}">
        <p14:creationId xmlns:p14="http://schemas.microsoft.com/office/powerpoint/2010/main" val="133177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1A1E72F9-2669-4E0E-BA3D-1A18383C2CF2}" type="slidenum">
              <a:rPr lang="en-US" smtClean="0"/>
              <a:t>5</a:t>
            </a:fld>
            <a:endParaRPr lang="en-US"/>
          </a:p>
        </p:txBody>
      </p:sp>
    </p:spTree>
    <p:extLst>
      <p:ext uri="{BB962C8B-B14F-4D97-AF65-F5344CB8AC3E}">
        <p14:creationId xmlns:p14="http://schemas.microsoft.com/office/powerpoint/2010/main" val="2293236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b="0" kern="1200">
                <a:solidFill>
                  <a:schemeClr val="tx1"/>
                </a:solidFill>
                <a:effectLst/>
                <a:latin typeface="+mn-lt"/>
                <a:ea typeface="+mn-ea"/>
                <a:cs typeface="+mn-cs"/>
              </a:rPr>
              <a:t>Now, let’s do one more before we move on to another topic!  </a:t>
            </a:r>
          </a:p>
          <a:p>
            <a:endParaRPr lang="en-US" sz="1200" b="1" kern="1200">
              <a:solidFill>
                <a:schemeClr val="tx1"/>
              </a:solidFill>
              <a:effectLst/>
              <a:latin typeface="+mn-lt"/>
              <a:ea typeface="+mn-ea"/>
              <a:cs typeface="+mn-cs"/>
            </a:endParaRPr>
          </a:p>
          <a:p>
            <a:r>
              <a:rPr lang="en-US" sz="1600" b="0" kern="1200">
                <a:solidFill>
                  <a:schemeClr val="tx1"/>
                </a:solidFill>
                <a:effectLst/>
                <a:latin typeface="+mn-lt"/>
                <a:ea typeface="+mn-ea"/>
                <a:cs typeface="+mn-cs"/>
              </a:rPr>
              <a:t>For this question, can you tell us </a:t>
            </a:r>
            <a:r>
              <a:rPr lang="en-US" sz="1600" b="1" kern="1200">
                <a:solidFill>
                  <a:schemeClr val="tx1"/>
                </a:solidFill>
                <a:effectLst/>
                <a:latin typeface="+mn-lt"/>
                <a:ea typeface="+mn-ea"/>
                <a:cs typeface="+mn-cs"/>
              </a:rPr>
              <a:t>Who submits HOSPICE CAHPS® data for the HQRP? </a:t>
            </a:r>
          </a:p>
          <a:p>
            <a:r>
              <a:rPr lang="en-US" sz="1600" b="0" kern="1200">
                <a:solidFill>
                  <a:schemeClr val="tx1"/>
                </a:solidFill>
                <a:effectLst/>
                <a:latin typeface="+mn-lt"/>
                <a:ea typeface="+mn-ea"/>
                <a:cs typeface="+mn-cs"/>
              </a:rPr>
              <a:t>Is it….</a:t>
            </a:r>
          </a:p>
          <a:p>
            <a:pPr marL="228600" indent="-228600">
              <a:buFont typeface="+mj-lt"/>
              <a:buAutoNum type="alphaUcPeriod"/>
            </a:pPr>
            <a:r>
              <a:rPr lang="en-US" sz="1600" b="0"/>
              <a:t>The Hospice Survey Data Warehouse,  </a:t>
            </a:r>
          </a:p>
          <a:p>
            <a:pPr marL="228600" indent="-228600">
              <a:buFont typeface="+mj-lt"/>
              <a:buAutoNum type="alphaUcPeriod"/>
            </a:pPr>
            <a:r>
              <a:rPr lang="en-US" sz="1600" b="0"/>
              <a:t>The RAND Corporation,  </a:t>
            </a:r>
          </a:p>
          <a:p>
            <a:pPr marL="228600" indent="-228600">
              <a:buFont typeface="+mj-lt"/>
              <a:buAutoNum type="alphaUcPeriod"/>
            </a:pPr>
            <a:r>
              <a:rPr lang="en-US" sz="1600" b="0"/>
              <a:t>The Quality Manager at your hospice, or </a:t>
            </a:r>
          </a:p>
          <a:p>
            <a:pPr marL="228600" indent="-228600">
              <a:buFont typeface="+mj-lt"/>
              <a:buAutoNum type="alphaUcPeriod"/>
            </a:pPr>
            <a:r>
              <a:rPr lang="en-US" sz="1600" b="0"/>
              <a:t>Your survey vendor submits your data on your behalf. </a:t>
            </a:r>
          </a:p>
          <a:p>
            <a:endParaRPr lang="en-US" sz="1200" b="1"/>
          </a:p>
        </p:txBody>
      </p:sp>
      <p:sp>
        <p:nvSpPr>
          <p:cNvPr id="4" name="Slide Number Placeholder 3"/>
          <p:cNvSpPr>
            <a:spLocks noGrp="1"/>
          </p:cNvSpPr>
          <p:nvPr>
            <p:ph type="sldNum" sz="quarter" idx="10"/>
          </p:nvPr>
        </p:nvSpPr>
        <p:spPr/>
        <p:txBody>
          <a:bodyPr/>
          <a:lstStyle/>
          <a:p>
            <a:fld id="{1A1E72F9-2669-4E0E-BA3D-1A18383C2CF2}" type="slidenum">
              <a:rPr lang="en-US" smtClean="0"/>
              <a:t>52</a:t>
            </a:fld>
            <a:endParaRPr lang="en-US"/>
          </a:p>
        </p:txBody>
      </p:sp>
    </p:spTree>
    <p:extLst>
      <p:ext uri="{BB962C8B-B14F-4D97-AF65-F5344CB8AC3E}">
        <p14:creationId xmlns:p14="http://schemas.microsoft.com/office/powerpoint/2010/main" val="1544990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effectLst/>
                <a:latin typeface="+mn-lt"/>
                <a:ea typeface="+mn-ea"/>
                <a:cs typeface="+mn-cs"/>
              </a:rPr>
              <a:t>Brenda:  The answer is D!</a:t>
            </a:r>
            <a:r>
              <a:rPr lang="en-US" sz="1600" b="1" kern="1200" baseline="0">
                <a:solidFill>
                  <a:schemeClr val="tx1"/>
                </a:solidFill>
                <a:effectLst/>
                <a:latin typeface="+mn-lt"/>
                <a:ea typeface="+mn-ea"/>
                <a:cs typeface="+mn-cs"/>
              </a:rPr>
              <a:t>  </a:t>
            </a:r>
            <a:r>
              <a:rPr lang="en-US" sz="1600"/>
              <a:t>The CAHPS data is submitted quarterly by the your hospice vendor </a:t>
            </a:r>
            <a:r>
              <a:rPr lang="en-US" sz="1600" b="0"/>
              <a:t>on your behalf. That vendor submits your</a:t>
            </a:r>
            <a:r>
              <a:rPr lang="en-US" sz="1600" b="0" baseline="0"/>
              <a:t> data </a:t>
            </a:r>
            <a:r>
              <a:rPr lang="en-US" sz="1600"/>
              <a:t>into the Hospice Survey Data Warehouse. </a:t>
            </a:r>
            <a:endParaRPr lang="en-US" sz="1600">
              <a:solidFill>
                <a:prstClr val="black"/>
              </a:solidFill>
            </a:endParaRPr>
          </a:p>
          <a:p>
            <a:endParaRPr lang="en-US" sz="2800" b="1"/>
          </a:p>
        </p:txBody>
      </p:sp>
      <p:sp>
        <p:nvSpPr>
          <p:cNvPr id="4" name="Slide Number Placeholder 3"/>
          <p:cNvSpPr>
            <a:spLocks noGrp="1"/>
          </p:cNvSpPr>
          <p:nvPr>
            <p:ph type="sldNum" sz="quarter" idx="10"/>
          </p:nvPr>
        </p:nvSpPr>
        <p:spPr/>
        <p:txBody>
          <a:bodyPr/>
          <a:lstStyle/>
          <a:p>
            <a:fld id="{1A1E72F9-2669-4E0E-BA3D-1A18383C2CF2}" type="slidenum">
              <a:rPr lang="en-US" smtClean="0"/>
              <a:t>53</a:t>
            </a:fld>
            <a:endParaRPr lang="en-US"/>
          </a:p>
        </p:txBody>
      </p:sp>
    </p:spTree>
    <p:extLst>
      <p:ext uri="{BB962C8B-B14F-4D97-AF65-F5344CB8AC3E}">
        <p14:creationId xmlns:p14="http://schemas.microsoft.com/office/powerpoint/2010/main" val="1331777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Now lets move on the CASPER reports.  </a:t>
            </a:r>
          </a:p>
          <a:p>
            <a:endParaRPr lang="en-US" sz="1200" b="1" kern="1200">
              <a:solidFill>
                <a:schemeClr val="tx1"/>
              </a:solidFill>
              <a:effectLst/>
              <a:latin typeface="+mn-lt"/>
              <a:ea typeface="+mn-ea"/>
              <a:cs typeface="+mn-cs"/>
            </a:endParaRPr>
          </a:p>
          <a:p>
            <a:r>
              <a:rPr lang="en-US" sz="1200"/>
              <a:t>So today, we will give a</a:t>
            </a:r>
            <a:r>
              <a:rPr lang="en-US" sz="1200" baseline="0"/>
              <a:t> brief </a:t>
            </a:r>
            <a:r>
              <a:rPr lang="en-US" sz="1200"/>
              <a:t>overview of the reports that you can find in the CASPER Reporting application with some</a:t>
            </a:r>
            <a:r>
              <a:rPr lang="en-US" sz="1200" baseline="0"/>
              <a:t> simple explanations of how to use each of them!  </a:t>
            </a:r>
            <a:endParaRPr lang="en-US" sz="1200"/>
          </a:p>
          <a:p>
            <a:endParaRPr lang="en-US" sz="1200"/>
          </a:p>
          <a:p>
            <a:r>
              <a:rPr lang="en-US" sz="1200"/>
              <a:t>Although we won’t go into great detail today, there are a few recent webinars form 2018 that have provided much more detail and related screen shots on all of these available reports. We will provide direction on where to find these more complete trainings on the CMS website in</a:t>
            </a:r>
            <a:r>
              <a:rPr lang="en-US" sz="1200" baseline="0"/>
              <a:t> the resource section at the end of this presentation. </a:t>
            </a:r>
            <a:r>
              <a:rPr lang="en-US" sz="1200"/>
              <a:t>Let’s get started!  </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54</a:t>
            </a:fld>
            <a:endParaRPr lang="en-US"/>
          </a:p>
        </p:txBody>
      </p:sp>
    </p:spTree>
    <p:extLst>
      <p:ext uri="{BB962C8B-B14F-4D97-AF65-F5344CB8AC3E}">
        <p14:creationId xmlns:p14="http://schemas.microsoft.com/office/powerpoint/2010/main" val="12557401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a:t>There are many valuable</a:t>
            </a:r>
            <a:r>
              <a:rPr lang="en-US" sz="1200" baseline="0"/>
              <a:t> hospice-specific reports available in the CASPER Reporting application.  The CASPER Reporting link is available to providers on the </a:t>
            </a:r>
            <a:r>
              <a:rPr lang="en-US" sz="1200" u="sng" baseline="0"/>
              <a:t>Welcome to the CMS QIES Systems for Providers webpage</a:t>
            </a:r>
            <a:r>
              <a:rPr lang="en-US" sz="1200" baseline="0"/>
              <a:t>.  </a:t>
            </a:r>
          </a:p>
          <a:p>
            <a:endParaRPr lang="en-US" sz="1200" baseline="0"/>
          </a:p>
          <a:p>
            <a:r>
              <a:rPr lang="en-US" sz="1200" baseline="0"/>
              <a:t>Hospice providers with access will log into the application using your </a:t>
            </a:r>
            <a:r>
              <a:rPr lang="en-US" sz="1200" u="sng" baseline="0"/>
              <a:t>QIES User ID and password credentials</a:t>
            </a:r>
            <a:r>
              <a:rPr lang="en-US" sz="1200" baseline="0"/>
              <a:t>.  These are the same credentials used to log into the Hospice Submission Systems application where the HIS data are submitted to the </a:t>
            </a:r>
            <a:r>
              <a:rPr lang="en-US" sz="1200" u="sng" baseline="0"/>
              <a:t>Assessment Submission and Processing (ASAP) system</a:t>
            </a:r>
            <a:r>
              <a:rPr lang="en-US" sz="1200" baseline="0"/>
              <a:t>.  These hospice-specific reports are located in the Hospice Provider and Hospice Quality Reporting Program report categories.</a:t>
            </a:r>
          </a:p>
          <a:p>
            <a:endParaRPr lang="en-US" sz="120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200"/>
              <a:t>You</a:t>
            </a:r>
            <a:r>
              <a:rPr lang="en-US" sz="1200" baseline="0"/>
              <a:t> can obtain more information about the reports highlighted in this presentation in the CASPER Reporting User’s Guide.  This user’s guide is available on the CMS QIES Systems for Providers webpage and on the QIES Technical Support Office or QTSO website.  The link to the user’s guide on the QTSO website has been provided on this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t>Now let’s review the reports you will find</a:t>
            </a:r>
            <a:r>
              <a:rPr lang="en-US" sz="1200" baseline="0"/>
              <a:t> once you are in CASPER. </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55</a:t>
            </a:fld>
            <a:endParaRPr lang="en-US"/>
          </a:p>
        </p:txBody>
      </p:sp>
    </p:spTree>
    <p:extLst>
      <p:ext uri="{BB962C8B-B14F-4D97-AF65-F5344CB8AC3E}">
        <p14:creationId xmlns:p14="http://schemas.microsoft.com/office/powerpoint/2010/main" val="4099106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b="0" kern="1200">
                <a:solidFill>
                  <a:schemeClr val="tx1"/>
                </a:solidFill>
                <a:effectLst/>
                <a:latin typeface="+mn-lt"/>
                <a:ea typeface="+mn-ea"/>
                <a:cs typeface="+mn-cs"/>
              </a:rPr>
              <a:t>The first thing to know is that </a:t>
            </a:r>
            <a:r>
              <a:rPr lang="en-US" sz="1200" b="1" kern="1200">
                <a:solidFill>
                  <a:schemeClr val="tx1"/>
                </a:solidFill>
                <a:effectLst/>
                <a:latin typeface="+mn-lt"/>
                <a:ea typeface="+mn-ea"/>
                <a:cs typeface="+mn-cs"/>
              </a:rPr>
              <a:t>t</a:t>
            </a:r>
            <a:r>
              <a:rPr lang="en-US" sz="1200"/>
              <a:t>here are two report</a:t>
            </a:r>
            <a:r>
              <a:rPr lang="en-US" sz="1200" baseline="0"/>
              <a:t> categories;  One is called the </a:t>
            </a:r>
            <a:r>
              <a:rPr lang="en-US" sz="1200" b="1" u="sng" baseline="0"/>
              <a:t>Hospice Provider </a:t>
            </a:r>
            <a:r>
              <a:rPr lang="en-US" sz="1200" b="0" u="none" baseline="0"/>
              <a:t>report category </a:t>
            </a:r>
            <a:r>
              <a:rPr lang="en-US" sz="1200" baseline="0"/>
              <a:t>and the other is the </a:t>
            </a:r>
            <a:r>
              <a:rPr lang="en-US" sz="1200" b="1" u="sng" baseline="0"/>
              <a:t>Hospice Quality Reporting Program </a:t>
            </a:r>
            <a:r>
              <a:rPr lang="en-US" sz="1200" b="0" u="none" baseline="0"/>
              <a:t>report category. </a:t>
            </a:r>
            <a:r>
              <a:rPr lang="en-US" sz="1200" baseline="0"/>
              <a:t> To find these, you will need to log into the CASPER Reporting application using your QIES user ID and password credentials and the you will </a:t>
            </a:r>
            <a:r>
              <a:rPr lang="en-US" sz="1200" b="1" u="sng" baseline="0"/>
              <a:t>select the Reports button</a:t>
            </a:r>
            <a:r>
              <a:rPr lang="en-US" sz="1200" baseline="0"/>
              <a:t>.  You’ll  see these two report categories on the left side of the frame as you can see in the screen shot. .</a:t>
            </a:r>
          </a:p>
          <a:p>
            <a:endParaRPr lang="en-US" sz="1200" baseline="0"/>
          </a:p>
          <a:p>
            <a:r>
              <a:rPr lang="en-US" sz="1200" baseline="0"/>
              <a:t>The Hospice Provider category is listed at the top (circled in RED), so let’s go through that one first!  There is a full list here. We will briefly review how each one </a:t>
            </a:r>
            <a:r>
              <a:rPr lang="en-US" sz="1200"/>
              <a:t>can help Hospice providers.  I may not necessarily follow the exact order, because I have grouped like reports together for ease of the presentation.</a:t>
            </a:r>
            <a:r>
              <a:rPr lang="en-US" sz="1200" baseline="0"/>
              <a:t> We’ll start with the </a:t>
            </a:r>
            <a:r>
              <a:rPr lang="en-US" sz="1200" b="1" u="sng" baseline="0"/>
              <a:t>Error reports </a:t>
            </a:r>
            <a:r>
              <a:rPr lang="en-US" sz="1200" baseline="0"/>
              <a:t>first. </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56</a:t>
            </a:fld>
            <a:endParaRPr lang="en-US"/>
          </a:p>
        </p:txBody>
      </p:sp>
    </p:spTree>
    <p:extLst>
      <p:ext uri="{BB962C8B-B14F-4D97-AF65-F5344CB8AC3E}">
        <p14:creationId xmlns:p14="http://schemas.microsoft.com/office/powerpoint/2010/main" val="2110726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b="0"/>
              <a:t>There are four types of Error reports; these</a:t>
            </a:r>
            <a:r>
              <a:rPr lang="en-US" sz="1200" b="0" baseline="0"/>
              <a:t> are…. </a:t>
            </a:r>
            <a:endParaRPr lang="en-US" sz="1200" b="0"/>
          </a:p>
          <a:p>
            <a:pPr marL="685800" lvl="1" indent="-228600">
              <a:buFont typeface="+mj-lt"/>
              <a:buAutoNum type="arabicPeriod"/>
            </a:pPr>
            <a:r>
              <a:rPr lang="en-US" sz="1200" b="1"/>
              <a:t>The HIS Record Errors by Field by Provider</a:t>
            </a:r>
          </a:p>
          <a:p>
            <a:pPr marL="685800" lvl="1" indent="-228600">
              <a:buFont typeface="+mj-lt"/>
              <a:buAutoNum type="arabicPeriod"/>
            </a:pPr>
            <a:r>
              <a:rPr lang="en-US" sz="1200" b="1"/>
              <a:t>The HIS Records with Error Number XXXXX,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a:t>The HIS Record Error Detail by Provider,</a:t>
            </a:r>
            <a:r>
              <a:rPr lang="en-US" sz="1200" b="1" baseline="0"/>
              <a:t> </a:t>
            </a:r>
            <a:r>
              <a:rPr lang="en-US" sz="1200" b="1"/>
              <a:t>and </a:t>
            </a:r>
          </a:p>
          <a:p>
            <a:pPr marL="685800" lvl="1" indent="-228600">
              <a:buFont typeface="+mj-lt"/>
              <a:buAutoNum type="arabicPeriod"/>
            </a:pPr>
            <a:r>
              <a:rPr lang="en-US" sz="1200" b="1"/>
              <a:t>The Hospice Error Number Summary by Provider by Vendor</a:t>
            </a:r>
          </a:p>
          <a:p>
            <a:pPr lvl="1">
              <a:buFont typeface="Arial"/>
              <a:buNone/>
            </a:pPr>
            <a:endParaRPr lang="en-US" sz="1200"/>
          </a:p>
          <a:p>
            <a:pPr lvl="0">
              <a:buFont typeface="Arial"/>
              <a:buNone/>
            </a:pPr>
            <a:r>
              <a:rPr lang="en-US" sz="1200"/>
              <a:t>I’ll give a brief explanation of each of these!  </a:t>
            </a:r>
          </a:p>
          <a:p>
            <a:endParaRPr lang="en-US" sz="1200" b="0"/>
          </a:p>
        </p:txBody>
      </p:sp>
      <p:sp>
        <p:nvSpPr>
          <p:cNvPr id="4" name="Slide Number Placeholder 3"/>
          <p:cNvSpPr>
            <a:spLocks noGrp="1"/>
          </p:cNvSpPr>
          <p:nvPr>
            <p:ph type="sldNum" sz="quarter" idx="10"/>
          </p:nvPr>
        </p:nvSpPr>
        <p:spPr/>
        <p:txBody>
          <a:bodyPr/>
          <a:lstStyle/>
          <a:p>
            <a:fld id="{7B898A01-842B-0042-9AB7-55364486B929}" type="slidenum">
              <a:rPr lang="en-US" smtClean="0"/>
              <a:pPr/>
              <a:t>57</a:t>
            </a:fld>
            <a:endParaRPr lang="en-US"/>
          </a:p>
        </p:txBody>
      </p:sp>
    </p:spTree>
    <p:extLst>
      <p:ext uri="{BB962C8B-B14F-4D97-AF65-F5344CB8AC3E}">
        <p14:creationId xmlns:p14="http://schemas.microsoft.com/office/powerpoint/2010/main" val="2008140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Brenda:  we will start</a:t>
            </a:r>
            <a:r>
              <a:rPr lang="en-US" b="1" baseline="0"/>
              <a:t> with the…</a:t>
            </a:r>
            <a:endParaRPr lang="en-US" b="1"/>
          </a:p>
          <a:p>
            <a:endParaRPr lang="en-US" b="1"/>
          </a:p>
          <a:p>
            <a:r>
              <a:rPr lang="en-US" b="1"/>
              <a:t>HIS Record Errors by Field by Provider.</a:t>
            </a:r>
          </a:p>
          <a:p>
            <a:r>
              <a:rPr lang="en-US"/>
              <a:t>This report Shows, by error number, the number of HIS records where the particular error was encountered and the percent of HIS records with that Error during the specified timeframe.</a:t>
            </a:r>
          </a:p>
          <a:p>
            <a:endParaRPr lang="en-US"/>
          </a:p>
          <a:p>
            <a:r>
              <a:rPr lang="en-US" b="1"/>
              <a:t>The HIS Records with Error Number XXXXX.  Is a </a:t>
            </a:r>
            <a:r>
              <a:rPr lang="en-US"/>
              <a:t>User-requested, on-demand report.</a:t>
            </a:r>
            <a:r>
              <a:rPr lang="en-US" baseline="0"/>
              <a:t>  This one a</a:t>
            </a:r>
            <a:r>
              <a:rPr lang="en-US"/>
              <a:t>ssists you in researching cause of late submissions by running for errors, such as “ -3034a and -3034b”. </a:t>
            </a:r>
          </a:p>
          <a:p>
            <a:endParaRPr lang="en-US"/>
          </a:p>
        </p:txBody>
      </p:sp>
      <p:sp>
        <p:nvSpPr>
          <p:cNvPr id="4" name="Slide Number Placeholder 3"/>
          <p:cNvSpPr>
            <a:spLocks noGrp="1"/>
          </p:cNvSpPr>
          <p:nvPr>
            <p:ph type="sldNum" sz="quarter" idx="10"/>
          </p:nvPr>
        </p:nvSpPr>
        <p:spPr/>
        <p:txBody>
          <a:bodyPr/>
          <a:lstStyle/>
          <a:p>
            <a:fld id="{1A1E72F9-2669-4E0E-BA3D-1A18383C2CF2}" type="slidenum">
              <a:rPr lang="en-US" smtClean="0"/>
              <a:t>58</a:t>
            </a:fld>
            <a:endParaRPr lang="en-US"/>
          </a:p>
        </p:txBody>
      </p:sp>
    </p:spTree>
    <p:extLst>
      <p:ext uri="{BB962C8B-B14F-4D97-AF65-F5344CB8AC3E}">
        <p14:creationId xmlns:p14="http://schemas.microsoft.com/office/powerpoint/2010/main" val="27145696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a:t>Here is a sample of the </a:t>
            </a:r>
            <a:r>
              <a:rPr lang="en-US" sz="1200" b="1"/>
              <a:t>HIS Record Errors by Field by Provider Report </a:t>
            </a:r>
            <a:r>
              <a:rPr lang="en-US" sz="1200"/>
              <a:t>:  you can see that</a:t>
            </a:r>
            <a:r>
              <a:rPr lang="en-US" sz="1200" baseline="0"/>
              <a:t> the first error by number in the first column, is number 304a;  The message tells us that the record was submitted LATE.  Noting that the date of submission minus the admission date (A0250) was &gt; than the required 30 days.  In the fourth column, you can see that this report is </a:t>
            </a:r>
            <a:r>
              <a:rPr lang="en-US" sz="1200"/>
              <a:t>indicating that</a:t>
            </a:r>
            <a:r>
              <a:rPr lang="en-US" sz="1200" baseline="0"/>
              <a:t> 17 records, (</a:t>
            </a:r>
            <a:r>
              <a:rPr lang="en-US" sz="1200"/>
              <a:t>almost 21% as noted in column 5)</a:t>
            </a:r>
            <a:r>
              <a:rPr lang="en-US" sz="1200" baseline="0"/>
              <a:t> </a:t>
            </a:r>
            <a:r>
              <a:rPr lang="en-US" sz="1200"/>
              <a:t>of those submitted by this hospice encountered error -3034a. The </a:t>
            </a:r>
            <a:r>
              <a:rPr lang="en-US" sz="1200" u="sng"/>
              <a:t>admission HIS records were submitted late.   </a:t>
            </a:r>
            <a:r>
              <a:rPr lang="en-US" sz="1200"/>
              <a:t>Once you have this information, you can run the other report we talked about;  </a:t>
            </a:r>
            <a:r>
              <a:rPr lang="en-US" sz="1200" u="sng"/>
              <a:t>HIS Records with Error Number XXXXX </a:t>
            </a:r>
            <a:r>
              <a:rPr lang="en-US" sz="1200"/>
              <a:t>report to get a list of patients and the dates where this error was encountered.  And then you can research what might prevent this error from happening in the future.</a:t>
            </a:r>
          </a:p>
          <a:p>
            <a:endParaRPr lang="en-US" sz="1200"/>
          </a:p>
          <a:p>
            <a:pPr marL="172839" indent="-172839">
              <a:buFont typeface="Arial" panose="020B0604020202020204" pitchFamily="34" charset="0"/>
              <a:buChar char="•"/>
            </a:pP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59</a:t>
            </a:fld>
            <a:endParaRPr lang="en-US"/>
          </a:p>
        </p:txBody>
      </p:sp>
    </p:spTree>
    <p:extLst>
      <p:ext uri="{BB962C8B-B14F-4D97-AF65-F5344CB8AC3E}">
        <p14:creationId xmlns:p14="http://schemas.microsoft.com/office/powerpoint/2010/main" val="3282278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b="0"/>
              <a:t>Lets look at two other Error reports!  </a:t>
            </a:r>
            <a:r>
              <a:rPr lang="en-US" sz="1200" b="1"/>
              <a:t>These are the HIS Record Error Detail by Provider &amp; Hospice Error Number Summary by Provider by Vendor</a:t>
            </a:r>
          </a:p>
          <a:p>
            <a:endParaRPr lang="en-US" sz="1200" b="0"/>
          </a:p>
          <a:p>
            <a:r>
              <a:rPr lang="en-US" sz="1200" b="0"/>
              <a:t>The first is </a:t>
            </a:r>
            <a:r>
              <a:rPr lang="en-US" sz="1200" b="1"/>
              <a:t>the </a:t>
            </a:r>
            <a:r>
              <a:rPr lang="en-US" sz="1200" b="1" u="sng"/>
              <a:t>HIS Record Error Detail by Provider </a:t>
            </a:r>
            <a:r>
              <a:rPr lang="en-US" sz="1200" b="0"/>
              <a:t>report which gives you </a:t>
            </a:r>
            <a:r>
              <a:rPr lang="en-US" sz="1200" b="0" u="sng"/>
              <a:t>details using the by HIS ID of </a:t>
            </a:r>
            <a:r>
              <a:rPr lang="en-US" sz="1200" b="0"/>
              <a:t>the errors encountered in Hospice Item Set (HIS) records that were submitted during a specified period. The report can help address recurring errors</a:t>
            </a:r>
            <a:r>
              <a:rPr lang="en-US" sz="1200" b="0" baseline="0"/>
              <a:t> and can </a:t>
            </a:r>
            <a:r>
              <a:rPr lang="en-US" sz="1200" b="0"/>
              <a:t> also be used in quality assurance (QA) programs</a:t>
            </a:r>
            <a:r>
              <a:rPr lang="en-US" sz="1200" b="0" baseline="0"/>
              <a:t> to monitor repeated errors.</a:t>
            </a:r>
            <a:endParaRPr lang="en-US" sz="1200" b="0"/>
          </a:p>
          <a:p>
            <a:endParaRPr lang="en-US" sz="1200" b="0"/>
          </a:p>
          <a:p>
            <a:r>
              <a:rPr lang="en-US" sz="1200" b="0"/>
              <a:t>The second report, the </a:t>
            </a:r>
            <a:r>
              <a:rPr lang="en-US" sz="1200" b="1" u="sng"/>
              <a:t>Hospice Error Number Summary by Provider by Vendor </a:t>
            </a:r>
            <a:r>
              <a:rPr lang="en-US" sz="1200" b="0"/>
              <a:t>report summarizes the errors submitted by or on behalf of the provider during a specified period. It helps to determine and report vendor-specific issues, such as recurring fatal errors.</a:t>
            </a:r>
          </a:p>
          <a:p>
            <a:endParaRPr lang="en-US" sz="1200" b="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t>You can use these two error reports to</a:t>
            </a:r>
            <a:r>
              <a:rPr lang="en-US" sz="1200" b="0" baseline="0"/>
              <a:t> gain more </a:t>
            </a:r>
            <a:r>
              <a:rPr lang="en-US" sz="1200" b="0"/>
              <a:t>detail regarding the errors that were encountered during HIS records submission. </a:t>
            </a:r>
            <a:r>
              <a:rPr lang="en-US" sz="1200" b="0" baseline="0"/>
              <a:t> </a:t>
            </a:r>
            <a:endParaRPr lang="en-US" sz="1200" b="0"/>
          </a:p>
        </p:txBody>
      </p:sp>
      <p:sp>
        <p:nvSpPr>
          <p:cNvPr id="4" name="Slide Number Placeholder 3"/>
          <p:cNvSpPr>
            <a:spLocks noGrp="1"/>
          </p:cNvSpPr>
          <p:nvPr>
            <p:ph type="sldNum" sz="quarter" idx="10"/>
          </p:nvPr>
        </p:nvSpPr>
        <p:spPr/>
        <p:txBody>
          <a:bodyPr/>
          <a:lstStyle/>
          <a:p>
            <a:fld id="{7B898A01-842B-0042-9AB7-55364486B929}" type="slidenum">
              <a:rPr lang="en-US" smtClean="0"/>
              <a:pPr/>
              <a:t>60</a:t>
            </a:fld>
            <a:endParaRPr lang="en-US"/>
          </a:p>
        </p:txBody>
      </p:sp>
    </p:spTree>
    <p:extLst>
      <p:ext uri="{BB962C8B-B14F-4D97-AF65-F5344CB8AC3E}">
        <p14:creationId xmlns:p14="http://schemas.microsoft.com/office/powerpoint/2010/main" val="20081407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lvl="0"/>
            <a:r>
              <a:rPr lang="en-US" sz="1200" b="1" kern="1200">
                <a:solidFill>
                  <a:schemeClr val="tx1"/>
                </a:solidFill>
                <a:effectLst/>
                <a:latin typeface="+mn-lt"/>
                <a:ea typeface="+mn-ea"/>
                <a:cs typeface="+mn-cs"/>
              </a:rPr>
              <a:t>Brenda:  </a:t>
            </a:r>
            <a:r>
              <a:rPr lang="en-US" sz="1200" u="none" strike="noStrike">
                <a:effectLst/>
              </a:rPr>
              <a:t>This</a:t>
            </a:r>
            <a:r>
              <a:rPr lang="en-US" sz="1200" u="none" strike="noStrike" baseline="0">
                <a:effectLst/>
              </a:rPr>
              <a:t> screenshot shows the report criteria options for the </a:t>
            </a:r>
            <a:r>
              <a:rPr lang="en-US" sz="1200" b="1" u="none" strike="noStrike" baseline="0">
                <a:effectLst/>
              </a:rPr>
              <a:t>HIS Record Error Detail by Provider</a:t>
            </a:r>
            <a:r>
              <a:rPr lang="en-US" sz="1200" u="none" strike="noStrike" baseline="0">
                <a:effectLst/>
              </a:rPr>
              <a:t> report.  The CASPER Report Submit pages for the other Hospice reports may have similar criteria.  You can refer to Chapter 3 of the </a:t>
            </a:r>
            <a:r>
              <a:rPr lang="en-US" sz="1200" b="1" u="sng" strike="noStrike" baseline="0">
                <a:effectLst/>
              </a:rPr>
              <a:t>CASPER Reporting User’s Guide </a:t>
            </a:r>
            <a:r>
              <a:rPr lang="en-US" sz="1200" u="none" strike="noStrike" baseline="0">
                <a:effectLst/>
              </a:rPr>
              <a:t>to view the specific report criteria options for each report.  </a:t>
            </a:r>
            <a:endParaRPr lang="en-US" sz="1200" u="none" strike="noStrike">
              <a:effectLst/>
            </a:endParaRPr>
          </a:p>
          <a:p>
            <a:pPr lvl="0"/>
            <a:endParaRPr lang="en-US" sz="1200" u="none" strike="noStrike">
              <a:effectLst/>
            </a:endParaRPr>
          </a:p>
          <a:p>
            <a:pPr lvl="0"/>
            <a:r>
              <a:rPr lang="en-US" sz="1200" u="none" strike="noStrike">
                <a:effectLst/>
              </a:rPr>
              <a:t>To request</a:t>
            </a:r>
            <a:r>
              <a:rPr lang="en-US" sz="1200" u="none" strike="noStrike" baseline="0">
                <a:effectLst/>
              </a:rPr>
              <a:t> this report, y</a:t>
            </a:r>
            <a:r>
              <a:rPr lang="en-US" sz="1200" u="none" strike="noStrike">
                <a:effectLst/>
              </a:rPr>
              <a:t>ou can choose the date range on this drop down menu. The </a:t>
            </a:r>
            <a:r>
              <a:rPr lang="en-US" sz="1200" b="1" u="none" strike="noStrike">
                <a:effectLst/>
              </a:rPr>
              <a:t>HIS Record Error Detail by Provider </a:t>
            </a:r>
            <a:r>
              <a:rPr lang="en-US" sz="1200" u="none" strike="noStrike">
                <a:effectLst/>
              </a:rPr>
              <a:t>report can identify which errors occurred.</a:t>
            </a:r>
          </a:p>
          <a:p>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61</a:t>
            </a:fld>
            <a:endParaRPr lang="en-US"/>
          </a:p>
        </p:txBody>
      </p:sp>
    </p:spTree>
    <p:extLst>
      <p:ext uri="{BB962C8B-B14F-4D97-AF65-F5344CB8AC3E}">
        <p14:creationId xmlns:p14="http://schemas.microsoft.com/office/powerpoint/2010/main" val="95647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1A1E72F9-2669-4E0E-BA3D-1A18383C2CF2}" type="slidenum">
              <a:rPr lang="en-US" smtClean="0"/>
              <a:t>6</a:t>
            </a:fld>
            <a:endParaRPr lang="en-US"/>
          </a:p>
        </p:txBody>
      </p:sp>
    </p:spTree>
    <p:extLst>
      <p:ext uri="{BB962C8B-B14F-4D97-AF65-F5344CB8AC3E}">
        <p14:creationId xmlns:p14="http://schemas.microsoft.com/office/powerpoint/2010/main" val="1590081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a:t>Brenda: </a:t>
            </a:r>
            <a:r>
              <a:rPr lang="en-US" sz="1200" b="0"/>
              <a:t>Now lets move away from the Error reports and look at the </a:t>
            </a:r>
            <a:r>
              <a:rPr lang="en-US" sz="1200" b="1" u="sng"/>
              <a:t>Hospice Admissions Report</a:t>
            </a:r>
            <a:r>
              <a:rPr lang="en-US" sz="1200" b="0"/>
              <a:t>.  This report is</a:t>
            </a:r>
            <a:r>
              <a:rPr lang="en-US" sz="1200" b="0" baseline="0"/>
              <a:t> for</a:t>
            </a:r>
            <a:r>
              <a:rPr lang="en-US" sz="1200"/>
              <a:t> details regarding patients who were admitted within a specific period! </a:t>
            </a:r>
          </a:p>
          <a:p>
            <a:pPr defTabSz="921807">
              <a:defRPr/>
            </a:pPr>
            <a:endParaRPr lang="en-US" sz="1200"/>
          </a:p>
          <a:p>
            <a:pPr defTabSz="921807">
              <a:defRPr/>
            </a:pPr>
            <a:r>
              <a:rPr lang="en-US" sz="1200"/>
              <a:t>This lists </a:t>
            </a:r>
            <a:r>
              <a:rPr lang="en-US" sz="1200" b="1"/>
              <a:t>only patients with an accepted HIS Admission</a:t>
            </a:r>
            <a:r>
              <a:rPr lang="en-US" sz="1200"/>
              <a:t> submitted with </a:t>
            </a:r>
            <a:r>
              <a:rPr lang="en-US" sz="1200" b="1"/>
              <a:t>an Admission date within the specified period.  </a:t>
            </a:r>
            <a:r>
              <a:rPr lang="en-US" sz="1200" b="0"/>
              <a:t>In this report, the date range requested was October 1</a:t>
            </a:r>
            <a:r>
              <a:rPr lang="en-US" sz="1200" b="0" baseline="0"/>
              <a:t> to </a:t>
            </a:r>
            <a:r>
              <a:rPr lang="en-US" sz="1200" b="0"/>
              <a:t>4 2014.</a:t>
            </a:r>
            <a:r>
              <a:rPr lang="en-US" sz="1200" b="1"/>
              <a:t>  </a:t>
            </a:r>
            <a:r>
              <a:rPr lang="en-US" sz="1200"/>
              <a:t>The information </a:t>
            </a:r>
            <a:r>
              <a:rPr lang="en-US" sz="1200" u="none" strike="noStrike">
                <a:effectLst/>
              </a:rPr>
              <a:t>on this report includes the Patient ID, (which is the unique ID assigned to the patient in the QIES</a:t>
            </a:r>
            <a:r>
              <a:rPr lang="en-US" sz="1200" u="none" strike="noStrike" baseline="0">
                <a:effectLst/>
              </a:rPr>
              <a:t> national database)</a:t>
            </a:r>
            <a:r>
              <a:rPr lang="en-US" sz="1200" u="none" strike="noStrike">
                <a:effectLst/>
              </a:rPr>
              <a:t>,  the Patient Name, Social Security Number (SSN) or Medicare ID #, the Date of Birth (DOB), the Gender, Admission Date, and the Submission Date. This report</a:t>
            </a:r>
            <a:r>
              <a:rPr lang="en-US" sz="1200" u="none" strike="noStrike" baseline="0">
                <a:effectLst/>
              </a:rPr>
              <a:t> can be used to verify that an HIS Admission record was submitted to </a:t>
            </a:r>
            <a:r>
              <a:rPr lang="en-US" sz="1200" u="sng" strike="noStrike" baseline="0">
                <a:effectLst/>
              </a:rPr>
              <a:t>and accepted by the ASAP system for each hospice patient admitted during the specified time period</a:t>
            </a:r>
            <a:r>
              <a:rPr lang="en-US" sz="1200" u="none" strike="noStrike" baseline="0">
                <a:effectLst/>
              </a:rPr>
              <a:t>.  There is also one for Discharges!  </a:t>
            </a:r>
            <a:endParaRPr lang="en-US" sz="1200" u="none" strike="noStrike">
              <a:effectLst/>
            </a:endParaRP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62</a:t>
            </a:fld>
            <a:endParaRPr lang="en-US"/>
          </a:p>
        </p:txBody>
      </p:sp>
    </p:spTree>
    <p:extLst>
      <p:ext uri="{BB962C8B-B14F-4D97-AF65-F5344CB8AC3E}">
        <p14:creationId xmlns:p14="http://schemas.microsoft.com/office/powerpoint/2010/main" val="14676174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a:t>Brenda:  </a:t>
            </a:r>
            <a:r>
              <a:rPr lang="en-US" sz="1200" b="0"/>
              <a:t>You can see that this one is very</a:t>
            </a:r>
            <a:r>
              <a:rPr lang="en-US" sz="1200" b="0" baseline="0"/>
              <a:t> similar to the Admission Report.  The date range here was from October1st, 2016 thru September 30</a:t>
            </a:r>
            <a:r>
              <a:rPr lang="en-US" sz="1200" b="0" baseline="30000"/>
              <a:t>th</a:t>
            </a:r>
            <a:r>
              <a:rPr lang="en-US" sz="1200" b="0" baseline="0"/>
              <a:t> 2017.  </a:t>
            </a:r>
            <a:r>
              <a:rPr lang="en-US" sz="1200"/>
              <a:t>This </a:t>
            </a:r>
            <a:r>
              <a:rPr lang="en-US" sz="1200" b="1" u="sng"/>
              <a:t>Hospice Discharge </a:t>
            </a:r>
            <a:r>
              <a:rPr lang="en-US" sz="1200"/>
              <a:t>report lists </a:t>
            </a:r>
            <a:r>
              <a:rPr lang="en-US" sz="1200" b="1" u="sng"/>
              <a:t>only</a:t>
            </a:r>
            <a:r>
              <a:rPr lang="en-US" sz="1200"/>
              <a:t> </a:t>
            </a:r>
            <a:r>
              <a:rPr lang="en-US" sz="1200" u="sng"/>
              <a:t>patients with an accepted HIS Discharge submitted with a discharge date within the specified period.  </a:t>
            </a:r>
            <a:r>
              <a:rPr lang="en-US" sz="1200" baseline="0"/>
              <a:t>It can </a:t>
            </a:r>
            <a:r>
              <a:rPr lang="en-US" sz="1200" u="none" strike="noStrike" baseline="0">
                <a:effectLst/>
              </a:rPr>
              <a:t>be used to verify that </a:t>
            </a:r>
            <a:r>
              <a:rPr lang="en-US" sz="1200" b="1" u="sng" strike="noStrike" baseline="0">
                <a:effectLst/>
              </a:rPr>
              <a:t>an HIS Discharge record was submitted to and accepted by the ASAP system </a:t>
            </a:r>
            <a:r>
              <a:rPr lang="en-US" sz="1200" u="none" strike="noStrike" baseline="0">
                <a:effectLst/>
              </a:rPr>
              <a:t>for each hospice patient discharged </a:t>
            </a:r>
            <a:r>
              <a:rPr lang="en-US" sz="1200" b="1" u="sng" strike="noStrike" baseline="0">
                <a:effectLst/>
              </a:rPr>
              <a:t>during the specified time period.</a:t>
            </a:r>
            <a:endParaRPr lang="en-US" sz="1200" b="1" u="sng" strike="noStrike">
              <a:effectLst/>
            </a:endParaRPr>
          </a:p>
          <a:p>
            <a:pPr defTabSz="921807">
              <a:defRPr/>
            </a:pPr>
            <a:endParaRPr lang="en-US" sz="1200"/>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63</a:t>
            </a:fld>
            <a:endParaRPr lang="en-US"/>
          </a:p>
        </p:txBody>
      </p:sp>
    </p:spTree>
    <p:extLst>
      <p:ext uri="{BB962C8B-B14F-4D97-AF65-F5344CB8AC3E}">
        <p14:creationId xmlns:p14="http://schemas.microsoft.com/office/powerpoint/2010/main" val="4084665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a:t>Brenda:  </a:t>
            </a:r>
            <a:r>
              <a:rPr lang="en-US" sz="1200" b="0"/>
              <a:t>So, here is</a:t>
            </a:r>
            <a:r>
              <a:rPr lang="en-US" sz="1200" b="0" baseline="0"/>
              <a:t> a really important report;  this is the </a:t>
            </a:r>
            <a:r>
              <a:rPr lang="en-US" sz="1200" b="1"/>
              <a:t>Hospice Final Validation Report</a:t>
            </a:r>
            <a:r>
              <a:rPr lang="en-US" sz="1200" b="1" baseline="0"/>
              <a:t> (</a:t>
            </a:r>
            <a:r>
              <a:rPr lang="en-US" sz="1200" b="0" baseline="0"/>
              <a:t>or the </a:t>
            </a:r>
            <a:r>
              <a:rPr lang="en-US" sz="1200" b="0"/>
              <a:t>FVR) we spoke about earlier.  This report provides detailed information about the status of the select </a:t>
            </a:r>
            <a:r>
              <a:rPr lang="en-US" sz="1200"/>
              <a:t>HIS submission files. </a:t>
            </a:r>
          </a:p>
          <a:p>
            <a:endParaRPr lang="en-US" sz="1200"/>
          </a:p>
          <a:p>
            <a:r>
              <a:rPr lang="en-US" sz="1200"/>
              <a:t>We know that it is critical for hospices to ensure that </a:t>
            </a:r>
            <a:r>
              <a:rPr lang="en-US" sz="1200" u="sng"/>
              <a:t>submitted records have been accepted. </a:t>
            </a:r>
            <a:r>
              <a:rPr lang="en-US" sz="1200"/>
              <a:t>If a record gets rejected, the hospice</a:t>
            </a:r>
            <a:r>
              <a:rPr lang="en-US" sz="1200" baseline="0"/>
              <a:t> </a:t>
            </a:r>
            <a:r>
              <a:rPr lang="en-US" sz="1200"/>
              <a:t>must correct the errors that caused the record to be rejected and resubmit the record to the ASAP system. Failure to correct and resubmit the HIS records may jeopardize your</a:t>
            </a:r>
            <a:r>
              <a:rPr lang="en-US" sz="1200" baseline="0"/>
              <a:t> </a:t>
            </a:r>
            <a:r>
              <a:rPr lang="en-US" sz="1200"/>
              <a:t>HQRP compliance.  That is why it</a:t>
            </a:r>
            <a:r>
              <a:rPr lang="en-US" sz="1200" baseline="0"/>
              <a:t> is important to submit early, way before the 30 day deadline. </a:t>
            </a:r>
            <a:endParaRPr lang="en-US" sz="1200"/>
          </a:p>
          <a:p>
            <a:r>
              <a:rPr lang="en-US" sz="1200"/>
              <a:t> </a:t>
            </a:r>
          </a:p>
          <a:p>
            <a:r>
              <a:rPr lang="en-US" sz="1200"/>
              <a:t>The FVR…</a:t>
            </a:r>
          </a:p>
          <a:p>
            <a:pPr marL="172839" indent="-172839">
              <a:buFont typeface="Wingdings" panose="05000000000000000000" pitchFamily="2" charset="2"/>
              <a:buChar char="§"/>
            </a:pPr>
            <a:r>
              <a:rPr lang="en-US" sz="1200"/>
              <a:t>Indicates whether the records submitted in each file were accepted or rejected and details any of the fatal error and warning messages that were encountered.</a:t>
            </a:r>
          </a:p>
          <a:p>
            <a:pPr marL="172839" indent="-172839" defTabSz="921807">
              <a:buFont typeface="Wingdings" panose="05000000000000000000" pitchFamily="2" charset="2"/>
              <a:buChar char="§"/>
              <a:defRPr/>
            </a:pPr>
            <a:r>
              <a:rPr lang="en-US" sz="1200"/>
              <a:t>This report is auto-generated for each submission and placed in your provider’s shared validation report (or VR) folder in CASPER</a:t>
            </a:r>
          </a:p>
          <a:p>
            <a:pPr marL="172839" indent="-172839" defTabSz="921807">
              <a:buFont typeface="Wingdings" panose="05000000000000000000" pitchFamily="2" charset="2"/>
              <a:buChar char="§"/>
              <a:defRPr/>
            </a:pPr>
            <a:r>
              <a:rPr lang="en-US" sz="1200"/>
              <a:t>The ASAP system-generated FVR is automatically purged from the VR folder after 60 days,</a:t>
            </a:r>
            <a:r>
              <a:rPr lang="en-US" sz="1200" baseline="0"/>
              <a:t> although….</a:t>
            </a:r>
            <a:endParaRPr lang="en-US" sz="1200"/>
          </a:p>
          <a:p>
            <a:pPr marL="172839" indent="-172839" defTabSz="921807">
              <a:buFont typeface="Wingdings" panose="05000000000000000000" pitchFamily="2" charset="2"/>
              <a:buChar char="§"/>
              <a:defRPr/>
            </a:pPr>
            <a:r>
              <a:rPr lang="en-US" sz="1200"/>
              <a:t>The Hospice FVR can be user-generated upon request if the system-generated report is removed from the system before it could be printed</a:t>
            </a:r>
            <a:r>
              <a:rPr lang="en-US" sz="1200" baseline="0"/>
              <a:t> or saved to the local computer.  </a:t>
            </a:r>
            <a:r>
              <a:rPr lang="en-US" sz="1200"/>
              <a:t>One might want to do this for a specific submission ID or a date range using the link in the Hospice Provider report category. </a:t>
            </a:r>
          </a:p>
          <a:p>
            <a:pPr marL="172839" indent="-172839">
              <a:buFont typeface="Wingdings" panose="05000000000000000000" pitchFamily="2" charset="2"/>
              <a:buChar char="§"/>
            </a:pP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64</a:t>
            </a:fld>
            <a:endParaRPr lang="en-US"/>
          </a:p>
        </p:txBody>
      </p:sp>
    </p:spTree>
    <p:extLst>
      <p:ext uri="{BB962C8B-B14F-4D97-AF65-F5344CB8AC3E}">
        <p14:creationId xmlns:p14="http://schemas.microsoft.com/office/powerpoint/2010/main" val="783080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a:t>Brenda:  </a:t>
            </a:r>
            <a:r>
              <a:rPr lang="en-US" sz="1200" b="0"/>
              <a:t>Here</a:t>
            </a:r>
            <a:r>
              <a:rPr lang="en-US" sz="1200" b="0" baseline="0"/>
              <a:t> is </a:t>
            </a:r>
            <a:r>
              <a:rPr lang="en-US" sz="1200" b="0"/>
              <a:t>a screenshot of the </a:t>
            </a:r>
            <a:r>
              <a:rPr lang="en-US" sz="1200" b="1"/>
              <a:t>Hospice Final Validation Report</a:t>
            </a:r>
            <a:r>
              <a:rPr lang="en-US" sz="1200" b="0"/>
              <a:t>.  The top portion of the report contains</a:t>
            </a:r>
            <a:r>
              <a:rPr lang="en-US" sz="1200" b="0" baseline="0"/>
              <a:t> the details of the file, such as:  The date and time the file was submitted, the user ID that submitted the file and some Hospice-specific information. It also includes a summary of the submission statistics for the HIS records contained in the zip file</a:t>
            </a:r>
          </a:p>
          <a:p>
            <a:pPr marL="172839" indent="-172839" defTabSz="921807">
              <a:buFont typeface="Arial" panose="020B0604020202020204" pitchFamily="34" charset="0"/>
              <a:buChar char="•"/>
              <a:defRPr/>
            </a:pPr>
            <a:endParaRPr lang="en-US" sz="1200" b="0" baseline="0"/>
          </a:p>
          <a:p>
            <a:pPr defTabSz="921807">
              <a:defRPr/>
            </a:pPr>
            <a:r>
              <a:rPr lang="en-US" sz="1200" b="0" baseline="0"/>
              <a:t>Beneath this is information about each HIS record processed by the ASAP system, </a:t>
            </a:r>
            <a:r>
              <a:rPr lang="en-US" sz="1200" b="0" u="sng" baseline="0"/>
              <a:t>including record &amp; patient-specific information, as well as </a:t>
            </a:r>
            <a:r>
              <a:rPr lang="en-US" sz="1200" b="0" baseline="0"/>
              <a:t>any Error messages that were returned for the HIS record. </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65</a:t>
            </a:fld>
            <a:endParaRPr lang="en-US"/>
          </a:p>
        </p:txBody>
      </p:sp>
    </p:spTree>
    <p:extLst>
      <p:ext uri="{BB962C8B-B14F-4D97-AF65-F5344CB8AC3E}">
        <p14:creationId xmlns:p14="http://schemas.microsoft.com/office/powerpoint/2010/main" val="40252224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a:solidFill>
                  <a:schemeClr val="tx1">
                    <a:lumMod val="85000"/>
                    <a:lumOff val="15000"/>
                  </a:schemeClr>
                </a:solidFill>
                <a:effectLst/>
              </a:rPr>
              <a:t>Brenda: The Final Validation Report is automatically generated only for HIS submission files for</a:t>
            </a:r>
            <a:r>
              <a:rPr lang="en-US" sz="1200" b="1" u="none" strike="noStrike" baseline="0">
                <a:solidFill>
                  <a:schemeClr val="tx1">
                    <a:lumMod val="85000"/>
                    <a:lumOff val="15000"/>
                  </a:schemeClr>
                </a:solidFill>
                <a:effectLst/>
              </a:rPr>
              <a:t> which the provider of the file could be identified</a:t>
            </a:r>
            <a:r>
              <a:rPr lang="en-US" sz="1200" u="none" strike="noStrike">
                <a:solidFill>
                  <a:schemeClr val="tx1">
                    <a:lumMod val="85000"/>
                    <a:lumOff val="15000"/>
                  </a:schemeClr>
                </a:solidFill>
                <a:effectLst/>
              </a:rPr>
              <a:t>.  In contrast, the Hospice Submitter Final Validation Report must be manually requested. </a:t>
            </a:r>
            <a:r>
              <a:rPr lang="en-US" sz="1200">
                <a:solidFill>
                  <a:schemeClr val="tx1">
                    <a:lumMod val="85000"/>
                    <a:lumOff val="15000"/>
                  </a:schemeClr>
                </a:solidFill>
              </a:rPr>
              <a:t>The contents of this report are very</a:t>
            </a:r>
            <a:r>
              <a:rPr lang="en-US" sz="1200" baseline="0">
                <a:solidFill>
                  <a:schemeClr val="tx1">
                    <a:lumMod val="85000"/>
                    <a:lumOff val="15000"/>
                  </a:schemeClr>
                </a:solidFill>
              </a:rPr>
              <a:t> similar to the ASAP system-generated report, but the submitter report </a:t>
            </a:r>
            <a:r>
              <a:rPr lang="en-US" sz="1200" u="sng" baseline="0">
                <a:solidFill>
                  <a:schemeClr val="tx1">
                    <a:lumMod val="85000"/>
                    <a:lumOff val="15000"/>
                  </a:schemeClr>
                </a:solidFill>
              </a:rPr>
              <a:t>will display error details for records </a:t>
            </a:r>
            <a:r>
              <a:rPr lang="en-US" sz="1200" b="1" u="sng" baseline="0">
                <a:solidFill>
                  <a:schemeClr val="tx1">
                    <a:lumMod val="85000"/>
                    <a:lumOff val="15000"/>
                  </a:schemeClr>
                </a:solidFill>
              </a:rPr>
              <a:t>that could NOT </a:t>
            </a:r>
            <a:r>
              <a:rPr lang="en-US" sz="1200" u="sng" baseline="0">
                <a:solidFill>
                  <a:schemeClr val="tx1">
                    <a:lumMod val="85000"/>
                    <a:lumOff val="15000"/>
                  </a:schemeClr>
                </a:solidFill>
              </a:rPr>
              <a:t>be processed by the system </a:t>
            </a:r>
            <a:r>
              <a:rPr lang="en-US" sz="1200" baseline="0">
                <a:solidFill>
                  <a:schemeClr val="tx1">
                    <a:lumMod val="85000"/>
                    <a:lumOff val="15000"/>
                  </a:schemeClr>
                </a:solidFill>
              </a:rPr>
              <a:t>because the provider associated to the file could not be identified.  </a:t>
            </a:r>
            <a:endParaRPr lang="en-US" sz="1200">
              <a:solidFill>
                <a:schemeClr val="tx1">
                  <a:lumMod val="85000"/>
                  <a:lumOff val="15000"/>
                </a:schemeClr>
              </a:solidFill>
            </a:endParaRPr>
          </a:p>
          <a:p>
            <a:pPr lvl="0"/>
            <a:endParaRPr lang="en-US" sz="1200" u="none" strike="noStrike">
              <a:solidFill>
                <a:schemeClr val="tx1">
                  <a:lumMod val="85000"/>
                  <a:lumOff val="15000"/>
                </a:schemeClr>
              </a:solidFill>
              <a:effectLst/>
            </a:endParaRPr>
          </a:p>
          <a:p>
            <a:pPr lvl="0"/>
            <a:r>
              <a:rPr lang="en-US" sz="1200" u="none" strike="noStrike">
                <a:solidFill>
                  <a:schemeClr val="tx1">
                    <a:lumMod val="85000"/>
                    <a:lumOff val="15000"/>
                  </a:schemeClr>
                </a:solidFill>
                <a:effectLst/>
              </a:rPr>
              <a:t>The </a:t>
            </a:r>
            <a:r>
              <a:rPr lang="en-US" sz="1200" b="1" u="sng" strike="noStrike">
                <a:solidFill>
                  <a:schemeClr val="tx1">
                    <a:lumMod val="85000"/>
                    <a:lumOff val="15000"/>
                  </a:schemeClr>
                </a:solidFill>
                <a:effectLst/>
              </a:rPr>
              <a:t>Hospice Submitter Final Validation Report:</a:t>
            </a:r>
          </a:p>
          <a:p>
            <a:pPr lvl="1"/>
            <a:r>
              <a:rPr lang="en-US" sz="1200" u="none" strike="noStrike">
                <a:solidFill>
                  <a:schemeClr val="tx1">
                    <a:lumMod val="85000"/>
                    <a:lumOff val="15000"/>
                  </a:schemeClr>
                </a:solidFill>
                <a:effectLst/>
              </a:rPr>
              <a:t>Provides detailed information about the status of select submission files.</a:t>
            </a:r>
          </a:p>
          <a:p>
            <a:pPr lvl="1"/>
            <a:r>
              <a:rPr lang="en-US" sz="1200" u="none" strike="noStrike">
                <a:solidFill>
                  <a:schemeClr val="tx1">
                    <a:lumMod val="85000"/>
                    <a:lumOff val="15000"/>
                  </a:schemeClr>
                </a:solidFill>
                <a:effectLst/>
              </a:rPr>
              <a:t>Indicates whether the records were accepted or rejected. </a:t>
            </a:r>
          </a:p>
          <a:p>
            <a:pPr lvl="1"/>
            <a:r>
              <a:rPr lang="en-US" sz="1200" u="none" strike="noStrike">
                <a:solidFill>
                  <a:schemeClr val="tx1">
                    <a:lumMod val="85000"/>
                    <a:lumOff val="15000"/>
                  </a:schemeClr>
                </a:solidFill>
                <a:effectLst/>
              </a:rPr>
              <a:t>Details the warning messages and fatal errors encountered.</a:t>
            </a:r>
          </a:p>
          <a:p>
            <a:pPr lvl="1"/>
            <a:r>
              <a:rPr lang="en-US" sz="1200" u="none" strike="noStrike">
                <a:solidFill>
                  <a:schemeClr val="tx1">
                    <a:lumMod val="85000"/>
                    <a:lumOff val="15000"/>
                  </a:schemeClr>
                </a:solidFill>
                <a:effectLst/>
              </a:rPr>
              <a:t>Can only be requested by the user who submitted the original file.</a:t>
            </a:r>
          </a:p>
          <a:p>
            <a:pPr lvl="1"/>
            <a:endParaRPr lang="en-US" sz="1200" u="none" strike="noStrike">
              <a:solidFill>
                <a:schemeClr val="tx1">
                  <a:lumMod val="85000"/>
                  <a:lumOff val="15000"/>
                </a:schemeClr>
              </a:solidFill>
              <a:effectLst/>
            </a:endParaRPr>
          </a:p>
          <a:p>
            <a:r>
              <a:rPr lang="en-US" sz="1200" u="none" strike="noStrike">
                <a:solidFill>
                  <a:schemeClr val="tx1">
                    <a:lumMod val="85000"/>
                    <a:lumOff val="15000"/>
                  </a:schemeClr>
                </a:solidFill>
                <a:effectLst/>
              </a:rPr>
              <a:t>Examples of when you would request this report</a:t>
            </a:r>
            <a:r>
              <a:rPr lang="en-US" sz="1200" u="none" strike="noStrike" baseline="0">
                <a:solidFill>
                  <a:schemeClr val="tx1">
                    <a:lumMod val="85000"/>
                    <a:lumOff val="15000"/>
                  </a:schemeClr>
                </a:solidFill>
                <a:effectLst/>
              </a:rPr>
              <a:t> are </a:t>
            </a:r>
            <a:r>
              <a:rPr lang="en-US" sz="1200">
                <a:solidFill>
                  <a:schemeClr val="tx1">
                    <a:lumMod val="85000"/>
                    <a:lumOff val="15000"/>
                  </a:schemeClr>
                </a:solidFill>
              </a:rPr>
              <a:t>when: </a:t>
            </a:r>
          </a:p>
          <a:p>
            <a:pPr lvl="1"/>
            <a:r>
              <a:rPr lang="en-US" sz="1200">
                <a:solidFill>
                  <a:schemeClr val="tx1">
                    <a:lumMod val="85000"/>
                    <a:lumOff val="15000"/>
                  </a:schemeClr>
                </a:solidFill>
              </a:rPr>
              <a:t>The ASAP system-generated FVR is not available in the VR folder after 24 hours</a:t>
            </a:r>
          </a:p>
          <a:p>
            <a:pPr lvl="1"/>
            <a:r>
              <a:rPr lang="en-US" sz="1200">
                <a:solidFill>
                  <a:schemeClr val="tx1">
                    <a:lumMod val="85000"/>
                    <a:lumOff val="15000"/>
                  </a:schemeClr>
                </a:solidFill>
              </a:rPr>
              <a:t>The total record count on the List of Submissions page in the Hospice File Submission system displays 0; ….This indicates the presence of a severe error in the submission or XML file that caused file processing to stop</a:t>
            </a:r>
          </a:p>
          <a:p>
            <a:pPr lvl="1"/>
            <a:r>
              <a:rPr lang="en-US" sz="1200">
                <a:solidFill>
                  <a:schemeClr val="tx1">
                    <a:lumMod val="85000"/>
                    <a:lumOff val="15000"/>
                  </a:schemeClr>
                </a:solidFill>
              </a:rPr>
              <a:t>Some Examples of a severe error include:  The State code in the XML record being invalid, or The code for the type of record is missing or invalid. </a:t>
            </a:r>
          </a:p>
          <a:p>
            <a:pPr lvl="1"/>
            <a:endParaRPr lang="en-US" sz="2800">
              <a:solidFill>
                <a:schemeClr val="tx1">
                  <a:lumMod val="85000"/>
                  <a:lumOff val="15000"/>
                </a:schemeClr>
              </a:solidFill>
            </a:endParaRPr>
          </a:p>
          <a:p>
            <a:pPr lvl="1"/>
            <a:endParaRPr lang="en-US" sz="2800" u="none" strike="noStrike">
              <a:solidFill>
                <a:schemeClr val="tx1">
                  <a:lumMod val="85000"/>
                  <a:lumOff val="15000"/>
                </a:schemeClr>
              </a:solidFill>
              <a:effectLst/>
            </a:endParaRPr>
          </a:p>
          <a:p>
            <a:endParaRPr lang="en-US">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66</a:t>
            </a:fld>
            <a:endParaRPr lang="en-US"/>
          </a:p>
        </p:txBody>
      </p:sp>
    </p:spTree>
    <p:extLst>
      <p:ext uri="{BB962C8B-B14F-4D97-AF65-F5344CB8AC3E}">
        <p14:creationId xmlns:p14="http://schemas.microsoft.com/office/powerpoint/2010/main" val="1826824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a:t>This next report is the Hospice Item Set Print report. It can be </a:t>
            </a:r>
            <a:r>
              <a:rPr lang="en-US" sz="1200" b="1"/>
              <a:t>requested only for HIS records accepted into ASAP.  </a:t>
            </a:r>
            <a:r>
              <a:rPr lang="en-US" sz="1200" b="0"/>
              <a:t>Lists the item number and item responses submitted for a select HIS record.</a:t>
            </a:r>
          </a:p>
          <a:p>
            <a:r>
              <a:rPr lang="en-US" sz="1200" b="1"/>
              <a:t> </a:t>
            </a:r>
            <a:r>
              <a:rPr lang="en-US" sz="1200"/>
              <a:t>Allows for easy viewing of the values that wee submitted for the HIS item in the individual record.   This report could be used if the hospice has questions about why a patient did or did not trigger a hospice quality measure.  </a:t>
            </a:r>
          </a:p>
        </p:txBody>
      </p:sp>
      <p:sp>
        <p:nvSpPr>
          <p:cNvPr id="4" name="Slide Number Placeholder 3"/>
          <p:cNvSpPr>
            <a:spLocks noGrp="1"/>
          </p:cNvSpPr>
          <p:nvPr>
            <p:ph type="sldNum" sz="quarter" idx="10"/>
          </p:nvPr>
        </p:nvSpPr>
        <p:spPr/>
        <p:txBody>
          <a:bodyPr/>
          <a:lstStyle/>
          <a:p>
            <a:fld id="{1A1E72F9-2669-4E0E-BA3D-1A18383C2CF2}" type="slidenum">
              <a:rPr lang="en-US" smtClean="0"/>
              <a:t>67</a:t>
            </a:fld>
            <a:endParaRPr lang="en-US"/>
          </a:p>
        </p:txBody>
      </p:sp>
    </p:spTree>
    <p:extLst>
      <p:ext uri="{BB962C8B-B14F-4D97-AF65-F5344CB8AC3E}">
        <p14:creationId xmlns:p14="http://schemas.microsoft.com/office/powerpoint/2010/main" val="22240086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a:t>The Hospice Item Set Submission Statistics by Provider report:  This one summarizes the submissions made during a specified period</a:t>
            </a:r>
            <a:r>
              <a:rPr lang="en-US" sz="1200" baseline="0"/>
              <a:t> and </a:t>
            </a:r>
            <a:r>
              <a:rPr lang="en-US" sz="1200"/>
              <a:t>statistics per submission. It allows electronic compilation of information that would otherwise have to be manually retrieved from individual FVRs</a:t>
            </a:r>
          </a:p>
          <a:p>
            <a:r>
              <a:rPr lang="en-US" sz="1200"/>
              <a:t>In this sample report, you</a:t>
            </a:r>
            <a:r>
              <a:rPr lang="en-US" sz="1200" baseline="0"/>
              <a:t> can </a:t>
            </a:r>
            <a:r>
              <a:rPr lang="en-US" sz="1200"/>
              <a:t>see that the report displays the Submission</a:t>
            </a:r>
            <a:r>
              <a:rPr lang="en-US" sz="1200" baseline="0"/>
              <a:t> date and time; Submission ID and the following information:  </a:t>
            </a:r>
          </a:p>
          <a:p>
            <a:endParaRPr lang="en-US" sz="1200" baseline="0"/>
          </a:p>
          <a:p>
            <a:r>
              <a:rPr lang="en-US" sz="1200" baseline="0"/>
              <a:t># of records successfully processed from the file by the ASAP system</a:t>
            </a:r>
          </a:p>
          <a:p>
            <a:endParaRPr lang="en-US" sz="1200" baseline="0"/>
          </a:p>
          <a:p>
            <a:r>
              <a:rPr lang="en-US" sz="1200" baseline="0"/>
              <a:t># of records rejected or not saved into the ASAP system because of fatal errors in the record</a:t>
            </a:r>
          </a:p>
          <a:p>
            <a:endParaRPr lang="en-US" sz="1200" baseline="0"/>
          </a:p>
          <a:p>
            <a:r>
              <a:rPr lang="en-US" sz="1200" baseline="0"/>
              <a:t># of records that passed the ASAP system validation and were saved into the national database</a:t>
            </a:r>
          </a:p>
          <a:p>
            <a:endParaRPr lang="en-US" sz="1200" baseline="0"/>
          </a:p>
          <a:p>
            <a:r>
              <a:rPr lang="en-US" sz="1200" baseline="0"/>
              <a:t>And Percent of records from the submission file that were rejected.</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68</a:t>
            </a:fld>
            <a:endParaRPr lang="en-US"/>
          </a:p>
        </p:txBody>
      </p:sp>
    </p:spTree>
    <p:extLst>
      <p:ext uri="{BB962C8B-B14F-4D97-AF65-F5344CB8AC3E}">
        <p14:creationId xmlns:p14="http://schemas.microsoft.com/office/powerpoint/2010/main" val="2271668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lumMod val="85000"/>
                    <a:lumOff val="15000"/>
                  </a:schemeClr>
                </a:solidFill>
                <a:effectLst/>
                <a:latin typeface="+mn-lt"/>
                <a:ea typeface="+mn-ea"/>
                <a:cs typeface="+mn-cs"/>
              </a:rPr>
              <a:t>Brenda:  </a:t>
            </a:r>
            <a:r>
              <a:rPr lang="en-US" sz="1200">
                <a:solidFill>
                  <a:schemeClr val="tx1">
                    <a:lumMod val="85000"/>
                    <a:lumOff val="15000"/>
                  </a:schemeClr>
                </a:solidFill>
              </a:rPr>
              <a:t>The Hospice Item Sets Submitted report lists the accepted HIS records and inactivation requests submitted by or on behalf of a provider </a:t>
            </a:r>
            <a:r>
              <a:rPr lang="en-US" sz="1200" u="sng">
                <a:solidFill>
                  <a:schemeClr val="tx1">
                    <a:lumMod val="85000"/>
                    <a:lumOff val="15000"/>
                  </a:schemeClr>
                </a:solidFill>
              </a:rPr>
              <a:t>during a specified period</a:t>
            </a:r>
          </a:p>
          <a:p>
            <a:r>
              <a:rPr lang="en-US" sz="1200">
                <a:solidFill>
                  <a:schemeClr val="tx1">
                    <a:lumMod val="85000"/>
                    <a:lumOff val="15000"/>
                  </a:schemeClr>
                </a:solidFill>
              </a:rPr>
              <a:t>And here’s a sample Hospice</a:t>
            </a:r>
            <a:r>
              <a:rPr lang="en-US" sz="1200" baseline="0">
                <a:solidFill>
                  <a:schemeClr val="tx1">
                    <a:lumMod val="85000"/>
                    <a:lumOff val="15000"/>
                  </a:schemeClr>
                </a:solidFill>
              </a:rPr>
              <a:t> Item Sets Submitted report.  This report displays patient-identifying information such as the Patient ID, patient name, SSN, Medicare Number, DOB, and gender.</a:t>
            </a:r>
          </a:p>
          <a:p>
            <a:endParaRPr lang="en-US" sz="1200" baseline="0">
              <a:solidFill>
                <a:schemeClr val="tx1">
                  <a:lumMod val="85000"/>
                  <a:lumOff val="15000"/>
                </a:schemeClr>
              </a:solidFill>
            </a:endParaRPr>
          </a:p>
          <a:p>
            <a:r>
              <a:rPr lang="en-US" sz="1200" baseline="0">
                <a:solidFill>
                  <a:schemeClr val="tx1">
                    <a:lumMod val="85000"/>
                    <a:lumOff val="15000"/>
                  </a:schemeClr>
                </a:solidFill>
              </a:rPr>
              <a:t>Also displayed is the HIS reason for assessment value from item A0250 (01 for the admission record, or 09 for the discharge record), </a:t>
            </a:r>
          </a:p>
          <a:p>
            <a:endParaRPr lang="en-US" sz="1200" baseline="0">
              <a:solidFill>
                <a:schemeClr val="tx1">
                  <a:lumMod val="85000"/>
                  <a:lumOff val="15000"/>
                </a:schemeClr>
              </a:solidFill>
            </a:endParaRPr>
          </a:p>
          <a:p>
            <a:r>
              <a:rPr lang="en-US" sz="1200" baseline="0">
                <a:solidFill>
                  <a:schemeClr val="tx1">
                    <a:lumMod val="85000"/>
                    <a:lumOff val="15000"/>
                  </a:schemeClr>
                </a:solidFill>
              </a:rPr>
              <a:t>the Target date or event date of the record (for admission records this is the admission date and for the discharge records this is the discharge date</a:t>
            </a:r>
          </a:p>
          <a:p>
            <a:endParaRPr lang="en-US" sz="1200" baseline="0">
              <a:solidFill>
                <a:schemeClr val="tx1">
                  <a:lumMod val="85000"/>
                  <a:lumOff val="15000"/>
                </a:schemeClr>
              </a:solidFill>
            </a:endParaRPr>
          </a:p>
          <a:p>
            <a:r>
              <a:rPr lang="en-US" sz="1200" baseline="0">
                <a:solidFill>
                  <a:schemeClr val="tx1">
                    <a:lumMod val="85000"/>
                    <a:lumOff val="15000"/>
                  </a:schemeClr>
                </a:solidFill>
              </a:rPr>
              <a:t>The date the record was submitted to the ASAP system,</a:t>
            </a:r>
          </a:p>
          <a:p>
            <a:endParaRPr lang="en-US" sz="1200" baseline="0">
              <a:solidFill>
                <a:schemeClr val="tx1">
                  <a:lumMod val="85000"/>
                  <a:lumOff val="15000"/>
                </a:schemeClr>
              </a:solidFill>
            </a:endParaRPr>
          </a:p>
          <a:p>
            <a:r>
              <a:rPr lang="en-US" sz="1200" baseline="0">
                <a:solidFill>
                  <a:schemeClr val="tx1">
                    <a:lumMod val="85000"/>
                    <a:lumOff val="15000"/>
                  </a:schemeClr>
                </a:solidFill>
              </a:rPr>
              <a:t>The type of record (new record, modification, or inactivation record).   </a:t>
            </a:r>
            <a:endParaRPr lang="en-US" sz="120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69</a:t>
            </a:fld>
            <a:endParaRPr lang="en-US"/>
          </a:p>
        </p:txBody>
      </p:sp>
    </p:spTree>
    <p:extLst>
      <p:ext uri="{BB962C8B-B14F-4D97-AF65-F5344CB8AC3E}">
        <p14:creationId xmlns:p14="http://schemas.microsoft.com/office/powerpoint/2010/main" val="24676729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r>
              <a:rPr lang="en-US" sz="1200"/>
              <a:t>The Hospice Roster report</a:t>
            </a:r>
            <a:r>
              <a:rPr lang="en-US" sz="1200" baseline="0"/>
              <a:t> is a good reference for you. It helps you verify that all of your current patients have had their appropriate HIS-Admission record accepted, and that all discharged patients no longer display to verify that their discharge record has been submitted. It can be used as a quality assurance tool. </a:t>
            </a:r>
          </a:p>
          <a:p>
            <a:endParaRPr lang="en-US" sz="1200" baseline="0"/>
          </a:p>
          <a:p>
            <a:r>
              <a:rPr lang="en-US" sz="1200" baseline="0"/>
              <a:t>All the patients on this report are considered </a:t>
            </a:r>
            <a:r>
              <a:rPr lang="en-US" sz="1200"/>
              <a:t>‘active patients’ as of the day</a:t>
            </a:r>
            <a:r>
              <a:rPr lang="en-US" sz="1200" baseline="0"/>
              <a:t> the report is run</a:t>
            </a:r>
            <a:r>
              <a:rPr lang="en-US" sz="1200"/>
              <a:t>.  T</a:t>
            </a:r>
            <a:r>
              <a:rPr lang="en-US" sz="1200" baseline="0"/>
              <a:t>his report is </a:t>
            </a:r>
            <a:r>
              <a:rPr lang="en-US" sz="1200"/>
              <a:t>one way to do a quick check to see if there are any discharged patients who have not had their HIS Discharge record submitted, or any active patients for which you have not yet submitted the HIS Admission record who don’t appear on this report. </a:t>
            </a:r>
          </a:p>
          <a:p>
            <a:endParaRPr lang="en-US" sz="1200" baseline="0"/>
          </a:p>
        </p:txBody>
      </p:sp>
      <p:sp>
        <p:nvSpPr>
          <p:cNvPr id="4" name="Slide Number Placeholder 3"/>
          <p:cNvSpPr>
            <a:spLocks noGrp="1"/>
          </p:cNvSpPr>
          <p:nvPr>
            <p:ph type="sldNum" sz="quarter" idx="10"/>
          </p:nvPr>
        </p:nvSpPr>
        <p:spPr/>
        <p:txBody>
          <a:bodyPr/>
          <a:lstStyle/>
          <a:p>
            <a:fld id="{1A1E72F9-2669-4E0E-BA3D-1A18383C2CF2}" type="slidenum">
              <a:rPr lang="en-US" smtClean="0"/>
              <a:t>70</a:t>
            </a:fld>
            <a:endParaRPr lang="en-US"/>
          </a:p>
        </p:txBody>
      </p:sp>
    </p:spTree>
    <p:extLst>
      <p:ext uri="{BB962C8B-B14F-4D97-AF65-F5344CB8AC3E}">
        <p14:creationId xmlns:p14="http://schemas.microsoft.com/office/powerpoint/2010/main" val="22532508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kern="1200">
                <a:solidFill>
                  <a:schemeClr val="tx1"/>
                </a:solidFill>
                <a:effectLst/>
                <a:latin typeface="+mn-lt"/>
                <a:ea typeface="+mn-ea"/>
                <a:cs typeface="+mn-cs"/>
              </a:rPr>
              <a:t>Brenda:  </a:t>
            </a:r>
            <a:r>
              <a:rPr lang="en-US" sz="1200"/>
              <a:t>This</a:t>
            </a:r>
            <a:r>
              <a:rPr lang="en-US" sz="1200" baseline="0"/>
              <a:t> is the </a:t>
            </a:r>
            <a:r>
              <a:rPr lang="en-US" sz="1200"/>
              <a:t>last and one of the most important reports for checking compliance with the HQRP. It’s </a:t>
            </a:r>
            <a:r>
              <a:rPr lang="en-US" sz="1200" baseline="0"/>
              <a:t>the </a:t>
            </a:r>
            <a:r>
              <a:rPr lang="en-US" sz="1200" b="1"/>
              <a:t>Hospice Timeliness Compliance Threshold </a:t>
            </a:r>
            <a:r>
              <a:rPr lang="en-US" sz="1200" b="0"/>
              <a:t>report.  You can see it highlighted</a:t>
            </a:r>
            <a:r>
              <a:rPr lang="en-US" sz="1200" b="0" baseline="0"/>
              <a:t> here on the list. The Hospice Timeliness Compliance Threshold report is a user-requested, on-demand report in the CASPER “Hospice Provider” report category. </a:t>
            </a:r>
            <a:endParaRPr lang="en-US" sz="1200" b="0"/>
          </a:p>
        </p:txBody>
      </p:sp>
      <p:sp>
        <p:nvSpPr>
          <p:cNvPr id="4" name="Slide Number Placeholder 3"/>
          <p:cNvSpPr>
            <a:spLocks noGrp="1"/>
          </p:cNvSpPr>
          <p:nvPr>
            <p:ph type="sldNum" sz="quarter" idx="10"/>
          </p:nvPr>
        </p:nvSpPr>
        <p:spPr/>
        <p:txBody>
          <a:bodyPr/>
          <a:lstStyle/>
          <a:p>
            <a:fld id="{1A1E72F9-2669-4E0E-BA3D-1A18383C2CF2}" type="slidenum">
              <a:rPr lang="en-US" smtClean="0"/>
              <a:t>71</a:t>
            </a:fld>
            <a:endParaRPr lang="en-US"/>
          </a:p>
        </p:txBody>
      </p:sp>
    </p:spTree>
    <p:extLst>
      <p:ext uri="{BB962C8B-B14F-4D97-AF65-F5344CB8AC3E}">
        <p14:creationId xmlns:p14="http://schemas.microsoft.com/office/powerpoint/2010/main" val="293609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1A1E72F9-2669-4E0E-BA3D-1A18383C2CF2}" type="slidenum">
              <a:rPr lang="en-US" smtClean="0"/>
              <a:t>7</a:t>
            </a:fld>
            <a:endParaRPr lang="en-US"/>
          </a:p>
        </p:txBody>
      </p:sp>
    </p:spTree>
    <p:extLst>
      <p:ext uri="{BB962C8B-B14F-4D97-AF65-F5344CB8AC3E}">
        <p14:creationId xmlns:p14="http://schemas.microsoft.com/office/powerpoint/2010/main" val="2791474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a:solidFill>
                  <a:schemeClr val="tx1"/>
                </a:solidFill>
                <a:effectLst/>
                <a:latin typeface="+mn-lt"/>
                <a:ea typeface="+mn-ea"/>
                <a:cs typeface="+mn-cs"/>
              </a:rPr>
              <a:t>Brenda:  </a:t>
            </a:r>
            <a:r>
              <a:rPr lang="en-US" sz="1200"/>
              <a:t>With this user generated report, the Fiscal Year is only submit criteria. It  defaults to current fiscal year, but you can go back and look at previous years. </a:t>
            </a:r>
          </a:p>
          <a:p>
            <a:pPr marL="172839" indent="-172839">
              <a:buFont typeface="Arial" panose="020B0604020202020204" pitchFamily="34" charset="0"/>
              <a:buChar char="•"/>
            </a:pPr>
            <a:r>
              <a:rPr lang="en-US" sz="1200"/>
              <a:t>To request the report, simply select the desired Fiscal Year option and select the Submit</a:t>
            </a:r>
            <a:r>
              <a:rPr lang="en-US" sz="1200" baseline="0"/>
              <a:t> button.</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72</a:t>
            </a:fld>
            <a:endParaRPr lang="en-US"/>
          </a:p>
        </p:txBody>
      </p:sp>
    </p:spTree>
    <p:extLst>
      <p:ext uri="{BB962C8B-B14F-4D97-AF65-F5344CB8AC3E}">
        <p14:creationId xmlns:p14="http://schemas.microsoft.com/office/powerpoint/2010/main" val="28016133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u="none" strike="noStrike">
                <a:effectLst/>
              </a:rPr>
              <a:t>Brenda: </a:t>
            </a:r>
            <a:r>
              <a:rPr lang="en-US" sz="1200" u="none" strike="noStrike">
                <a:effectLst/>
              </a:rPr>
              <a:t>The report identifies, for the selected Fiscal Year, the required percentage of records that must be submitted successfully on time to avoid the 2–percentage point reduction in APU.</a:t>
            </a:r>
          </a:p>
          <a:p>
            <a:pPr defTabSz="921807">
              <a:defRPr/>
            </a:pPr>
            <a:endParaRPr lang="en-US" sz="1200"/>
          </a:p>
          <a:p>
            <a:pPr defTabSz="921807">
              <a:defRPr/>
            </a:pPr>
            <a:r>
              <a:rPr lang="en-US" sz="1200"/>
              <a:t>Additionally,</a:t>
            </a:r>
            <a:r>
              <a:rPr lang="en-US" sz="1200" baseline="0"/>
              <a:t> this report </a:t>
            </a:r>
            <a:r>
              <a:rPr lang="en-US" sz="1200" u="none" strike="noStrike">
                <a:effectLst/>
              </a:rPr>
              <a:t>summarizes the number and percentage of HIS records submitted within the 30-day submission deadline for Annual Payment Update (APU) determination.</a:t>
            </a:r>
          </a:p>
          <a:p>
            <a:pPr lvl="0"/>
            <a:r>
              <a:rPr lang="en-US" sz="1200" u="none" strike="noStrike">
                <a:effectLst/>
              </a:rPr>
              <a:t>The report provides the following information:</a:t>
            </a:r>
          </a:p>
          <a:p>
            <a:pPr lvl="1"/>
            <a:r>
              <a:rPr lang="en-US" sz="1200" u="none" strike="noStrike">
                <a:effectLst/>
              </a:rPr>
              <a:t>Number of HIS records submitted.</a:t>
            </a:r>
          </a:p>
          <a:p>
            <a:pPr lvl="1"/>
            <a:r>
              <a:rPr lang="en-US" sz="1200" u="none" strike="noStrike">
                <a:effectLst/>
              </a:rPr>
              <a:t>Number of HIS records submitted on time.</a:t>
            </a:r>
          </a:p>
          <a:p>
            <a:pPr lvl="1"/>
            <a:r>
              <a:rPr lang="en-US" sz="1200" u="none" strike="noStrike">
                <a:effectLst/>
              </a:rPr>
              <a:t>Percentage of HIS records submitted on time.</a:t>
            </a:r>
          </a:p>
          <a:p>
            <a:pPr lvl="1"/>
            <a:r>
              <a:rPr lang="en-US" sz="1200" u="none" strike="noStrike">
                <a:effectLst/>
              </a:rPr>
              <a:t>Facility identifiers: CCN and Facility ID, Name, City, and State.</a:t>
            </a:r>
          </a:p>
          <a:p>
            <a:pPr marL="0" indent="0">
              <a:buFont typeface="Arial" panose="020B0604020202020204" pitchFamily="34" charset="0"/>
              <a:buNone/>
            </a:pPr>
            <a:r>
              <a:rPr lang="en-US" sz="1200" u="none" strike="noStrike">
                <a:effectLst/>
              </a:rPr>
              <a:t>90 percent for FY 2020 and beyond.</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73</a:t>
            </a:fld>
            <a:endParaRPr lang="en-US"/>
          </a:p>
        </p:txBody>
      </p:sp>
    </p:spTree>
    <p:extLst>
      <p:ext uri="{BB962C8B-B14F-4D97-AF65-F5344CB8AC3E}">
        <p14:creationId xmlns:p14="http://schemas.microsoft.com/office/powerpoint/2010/main" val="36099256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u="none" strike="noStrike">
                <a:effectLst/>
              </a:rPr>
              <a:t>Brenda: </a:t>
            </a:r>
            <a:r>
              <a:rPr lang="en-US" sz="1200" u="none" strike="noStrike">
                <a:effectLst/>
              </a:rPr>
              <a:t>The report identifies, for the selected Fiscal Year, the required percentage of records that must be submitted successfully on time to avoid the 2–percentage point reduction in APU.</a:t>
            </a:r>
          </a:p>
          <a:p>
            <a:pPr defTabSz="921807">
              <a:defRPr/>
            </a:pPr>
            <a:endParaRPr lang="en-US" sz="1200"/>
          </a:p>
          <a:p>
            <a:pPr defTabSz="921807">
              <a:defRPr/>
            </a:pPr>
            <a:r>
              <a:rPr lang="en-US" sz="1200"/>
              <a:t>Additionally,</a:t>
            </a:r>
            <a:r>
              <a:rPr lang="en-US" sz="1200" baseline="0"/>
              <a:t> this report </a:t>
            </a:r>
            <a:r>
              <a:rPr lang="en-US" sz="1200" u="none" strike="noStrike">
                <a:effectLst/>
              </a:rPr>
              <a:t>summarizes the number and percentage of HIS records submitted within the 30-day submission deadline for Annual Payment Update (APU) determination.</a:t>
            </a:r>
          </a:p>
          <a:p>
            <a:pPr lvl="0"/>
            <a:r>
              <a:rPr lang="en-US" sz="1200" u="none" strike="noStrike">
                <a:effectLst/>
              </a:rPr>
              <a:t>The report provides the following information:</a:t>
            </a:r>
          </a:p>
          <a:p>
            <a:pPr lvl="1"/>
            <a:r>
              <a:rPr lang="en-US" sz="1200" u="none" strike="noStrike">
                <a:effectLst/>
              </a:rPr>
              <a:t>Number of HIS records submitted.</a:t>
            </a:r>
          </a:p>
          <a:p>
            <a:pPr lvl="1"/>
            <a:r>
              <a:rPr lang="en-US" sz="1200" u="none" strike="noStrike">
                <a:effectLst/>
              </a:rPr>
              <a:t>Number of HIS records submitted on time.</a:t>
            </a:r>
          </a:p>
          <a:p>
            <a:pPr lvl="1"/>
            <a:r>
              <a:rPr lang="en-US" sz="1200" u="none" strike="noStrike">
                <a:effectLst/>
              </a:rPr>
              <a:t>Percentage of HIS records submitted on time.</a:t>
            </a:r>
          </a:p>
          <a:p>
            <a:pPr lvl="1"/>
            <a:r>
              <a:rPr lang="en-US" sz="1200" u="none" strike="noStrike">
                <a:effectLst/>
              </a:rPr>
              <a:t>Facility identifiers: CCN and Facility ID, Name, City, and State.</a:t>
            </a:r>
          </a:p>
          <a:p>
            <a:pPr marL="0" indent="0">
              <a:buFont typeface="Arial" panose="020B0604020202020204" pitchFamily="34" charset="0"/>
              <a:buNone/>
            </a:pPr>
            <a:r>
              <a:rPr lang="en-US" sz="1200" u="none" strike="noStrike">
                <a:effectLst/>
              </a:rPr>
              <a:t>90 percent for FY 2020 and beyond.</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74</a:t>
            </a:fld>
            <a:endParaRPr lang="en-US"/>
          </a:p>
        </p:txBody>
      </p:sp>
    </p:spTree>
    <p:extLst>
      <p:ext uri="{BB962C8B-B14F-4D97-AF65-F5344CB8AC3E}">
        <p14:creationId xmlns:p14="http://schemas.microsoft.com/office/powerpoint/2010/main" val="36099256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a:solidFill>
                  <a:schemeClr val="tx1">
                    <a:lumMod val="85000"/>
                    <a:lumOff val="15000"/>
                  </a:schemeClr>
                </a:solidFill>
              </a:rPr>
              <a:t>Brenda: </a:t>
            </a:r>
            <a:r>
              <a:rPr lang="en-US" sz="1200">
                <a:solidFill>
                  <a:schemeClr val="tx1">
                    <a:lumMod val="85000"/>
                    <a:lumOff val="15000"/>
                  </a:schemeClr>
                </a:solidFill>
              </a:rPr>
              <a:t>Here’s a sample Hospice</a:t>
            </a:r>
            <a:r>
              <a:rPr lang="en-US" sz="1200" baseline="0">
                <a:solidFill>
                  <a:schemeClr val="tx1">
                    <a:lumMod val="85000"/>
                    <a:lumOff val="15000"/>
                  </a:schemeClr>
                </a:solidFill>
              </a:rPr>
              <a:t> </a:t>
            </a:r>
            <a:r>
              <a:rPr lang="en-US" sz="1200">
                <a:solidFill>
                  <a:schemeClr val="tx1">
                    <a:lumMod val="85000"/>
                    <a:lumOff val="15000"/>
                  </a:schemeClr>
                </a:solidFill>
              </a:rPr>
              <a:t>Timeliness</a:t>
            </a:r>
            <a:r>
              <a:rPr lang="en-US" sz="1200" baseline="0">
                <a:solidFill>
                  <a:schemeClr val="tx1">
                    <a:lumMod val="85000"/>
                    <a:lumOff val="15000"/>
                  </a:schemeClr>
                </a:solidFill>
              </a:rPr>
              <a:t> Compliance Threshold </a:t>
            </a:r>
            <a:r>
              <a:rPr lang="en-US" sz="1200">
                <a:solidFill>
                  <a:schemeClr val="tx1">
                    <a:lumMod val="85000"/>
                    <a:lumOff val="15000"/>
                  </a:schemeClr>
                </a:solidFill>
              </a:rPr>
              <a:t>report,</a:t>
            </a:r>
            <a:r>
              <a:rPr lang="en-US" sz="1200" baseline="0">
                <a:solidFill>
                  <a:schemeClr val="tx1">
                    <a:lumMod val="85000"/>
                    <a:lumOff val="15000"/>
                  </a:schemeClr>
                </a:solidFill>
              </a:rPr>
              <a:t> that </a:t>
            </a:r>
            <a:r>
              <a:rPr lang="en-US" sz="1200">
                <a:solidFill>
                  <a:schemeClr val="tx1">
                    <a:lumMod val="85000"/>
                    <a:lumOff val="15000"/>
                  </a:schemeClr>
                </a:solidFill>
              </a:rPr>
              <a:t>shows details for FY 2019, </a:t>
            </a:r>
            <a:r>
              <a:rPr lang="en-US" sz="1200" u="sng">
                <a:solidFill>
                  <a:schemeClr val="tx1">
                    <a:lumMod val="85000"/>
                    <a:lumOff val="15000"/>
                  </a:schemeClr>
                </a:solidFill>
              </a:rPr>
              <a:t>which was calendar year 2017 data.  </a:t>
            </a:r>
            <a:r>
              <a:rPr lang="en-US" sz="1200">
                <a:solidFill>
                  <a:schemeClr val="tx1">
                    <a:lumMod val="85000"/>
                    <a:lumOff val="15000"/>
                  </a:schemeClr>
                </a:solidFill>
              </a:rPr>
              <a:t>This report</a:t>
            </a:r>
            <a:r>
              <a:rPr lang="en-US" sz="1200" baseline="0">
                <a:solidFill>
                  <a:schemeClr val="tx1">
                    <a:lumMod val="85000"/>
                    <a:lumOff val="15000"/>
                  </a:schemeClr>
                </a:solidFill>
              </a:rPr>
              <a:t> </a:t>
            </a:r>
            <a:endParaRPr lang="en-US" sz="1200">
              <a:solidFill>
                <a:schemeClr val="tx1">
                  <a:lumMod val="85000"/>
                  <a:lumOff val="15000"/>
                </a:schemeClr>
              </a:solidFill>
            </a:endParaRPr>
          </a:p>
          <a:p>
            <a:pPr marL="172839" indent="-172839">
              <a:buFont typeface="Arial" panose="020B0604020202020204" pitchFamily="34" charset="0"/>
              <a:buChar char="•"/>
            </a:pPr>
            <a:endParaRPr lang="en-US" sz="1200">
              <a:solidFill>
                <a:schemeClr val="tx1">
                  <a:lumMod val="85000"/>
                  <a:lumOff val="15000"/>
                </a:schemeClr>
              </a:solidFill>
            </a:endParaRPr>
          </a:p>
          <a:p>
            <a:pPr marL="172839" indent="-172839">
              <a:buFont typeface="Arial" panose="020B0604020202020204" pitchFamily="34" charset="0"/>
              <a:buChar char="•"/>
            </a:pPr>
            <a:r>
              <a:rPr lang="en-US" sz="1200">
                <a:solidFill>
                  <a:schemeClr val="tx1">
                    <a:lumMod val="85000"/>
                    <a:lumOff val="15000"/>
                  </a:schemeClr>
                </a:solidFill>
              </a:rPr>
              <a:t>Shows the # of HIS Records Submitted, # of HIS Records Submitted on Time, and the % of HIS Records Submitted on time. </a:t>
            </a:r>
          </a:p>
          <a:p>
            <a:pPr marL="172839" indent="-172839">
              <a:buFont typeface="Arial" panose="020B0604020202020204" pitchFamily="34" charset="0"/>
              <a:buChar char="•"/>
            </a:pPr>
            <a:r>
              <a:rPr lang="en-US" sz="1200">
                <a:solidFill>
                  <a:schemeClr val="tx1">
                    <a:lumMod val="85000"/>
                    <a:lumOff val="15000"/>
                  </a:schemeClr>
                </a:solidFill>
              </a:rPr>
              <a:t>The Footnote advises the threshold for that year (80% for FY 2019). </a:t>
            </a:r>
          </a:p>
          <a:p>
            <a:endParaRPr lang="en-US" sz="1200">
              <a:solidFill>
                <a:schemeClr val="tx1">
                  <a:lumMod val="85000"/>
                  <a:lumOff val="15000"/>
                </a:schemeClr>
              </a:solidFill>
            </a:endParaRPr>
          </a:p>
          <a:p>
            <a:r>
              <a:rPr lang="en-US" sz="1200">
                <a:solidFill>
                  <a:schemeClr val="tx1">
                    <a:lumMod val="85000"/>
                    <a:lumOff val="15000"/>
                  </a:schemeClr>
                </a:solidFill>
              </a:rPr>
              <a:t>You will note</a:t>
            </a:r>
            <a:r>
              <a:rPr lang="en-US" sz="1200" baseline="0">
                <a:solidFill>
                  <a:schemeClr val="tx1">
                    <a:lumMod val="85000"/>
                    <a:lumOff val="15000"/>
                  </a:schemeClr>
                </a:solidFill>
              </a:rPr>
              <a:t> that the </a:t>
            </a:r>
            <a:r>
              <a:rPr lang="en-US" sz="1200">
                <a:solidFill>
                  <a:schemeClr val="tx1">
                    <a:lumMod val="85000"/>
                    <a:lumOff val="15000"/>
                  </a:schemeClr>
                </a:solidFill>
              </a:rPr>
              <a:t>Hospice in this report did not meet the 80% threshold requirement for FY 2019 and therefore will be subject to the 2% reduction in their FY 2019 APU. </a:t>
            </a:r>
          </a:p>
          <a:p>
            <a:pPr marL="0" indent="0">
              <a:buFont typeface="Arial" panose="020B0604020202020204" pitchFamily="34" charset="0"/>
              <a:buNone/>
            </a:pPr>
            <a:r>
              <a:rPr lang="en-US" sz="1200" b="1" u="sng">
                <a:solidFill>
                  <a:schemeClr val="tx1">
                    <a:lumMod val="85000"/>
                    <a:lumOff val="15000"/>
                  </a:schemeClr>
                </a:solidFill>
              </a:rPr>
              <a:t>*You are encouraged to run this report often throughout the year to monitor your status with meeting the threshold requirement.</a:t>
            </a:r>
          </a:p>
        </p:txBody>
      </p:sp>
      <p:sp>
        <p:nvSpPr>
          <p:cNvPr id="4" name="Slide Number Placeholder 3"/>
          <p:cNvSpPr>
            <a:spLocks noGrp="1"/>
          </p:cNvSpPr>
          <p:nvPr>
            <p:ph type="sldNum" sz="quarter" idx="10"/>
          </p:nvPr>
        </p:nvSpPr>
        <p:spPr/>
        <p:txBody>
          <a:bodyPr/>
          <a:lstStyle/>
          <a:p>
            <a:fld id="{1A1E72F9-2669-4E0E-BA3D-1A18383C2CF2}" type="slidenum">
              <a:rPr lang="en-US" smtClean="0"/>
              <a:t>75</a:t>
            </a:fld>
            <a:endParaRPr lang="en-US"/>
          </a:p>
        </p:txBody>
      </p:sp>
    </p:spTree>
    <p:extLst>
      <p:ext uri="{BB962C8B-B14F-4D97-AF65-F5344CB8AC3E}">
        <p14:creationId xmlns:p14="http://schemas.microsoft.com/office/powerpoint/2010/main" val="4235669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a:solidFill>
                  <a:schemeClr val="tx1">
                    <a:lumMod val="85000"/>
                    <a:lumOff val="15000"/>
                  </a:schemeClr>
                </a:solidFill>
              </a:rPr>
              <a:t>Brenda:</a:t>
            </a:r>
            <a:r>
              <a:rPr lang="en-US" sz="1200" b="1" baseline="0">
                <a:solidFill>
                  <a:schemeClr val="tx1">
                    <a:lumMod val="85000"/>
                    <a:lumOff val="15000"/>
                  </a:schemeClr>
                </a:solidFill>
              </a:rPr>
              <a:t>  </a:t>
            </a:r>
            <a:r>
              <a:rPr lang="en-US" sz="1200">
                <a:solidFill>
                  <a:schemeClr val="tx1">
                    <a:lumMod val="85000"/>
                    <a:lumOff val="15000"/>
                  </a:schemeClr>
                </a:solidFill>
              </a:rPr>
              <a:t>Now, we will move from the Provider reports to the Hospice Quality Reporting Program Report Category. To access this category: </a:t>
            </a:r>
          </a:p>
          <a:p>
            <a:pPr marL="0" indent="0">
              <a:buFont typeface="Arial" panose="020B0604020202020204" pitchFamily="34" charset="0"/>
              <a:buNone/>
            </a:pPr>
            <a:r>
              <a:rPr lang="en-US" sz="1200">
                <a:solidFill>
                  <a:schemeClr val="tx1">
                    <a:lumMod val="85000"/>
                    <a:lumOff val="15000"/>
                  </a:schemeClr>
                </a:solidFill>
              </a:rPr>
              <a:t>From the Reports tab, you will Select the Hospice Quality Reporting Program category name and a list of reports available in the category</a:t>
            </a:r>
            <a:r>
              <a:rPr lang="en-US" sz="1200" baseline="0">
                <a:solidFill>
                  <a:schemeClr val="tx1">
                    <a:lumMod val="85000"/>
                    <a:lumOff val="15000"/>
                  </a:schemeClr>
                </a:solidFill>
              </a:rPr>
              <a:t> will display in the right side of the page.</a:t>
            </a:r>
          </a:p>
          <a:p>
            <a:pPr>
              <a:lnSpc>
                <a:spcPct val="120000"/>
              </a:lnSpc>
              <a:spcBef>
                <a:spcPts val="0"/>
              </a:spcBef>
              <a:spcAft>
                <a:spcPts val="600"/>
              </a:spcAft>
              <a:buFont typeface="Arial"/>
              <a:buNone/>
            </a:pPr>
            <a:r>
              <a:rPr lang="en-US" sz="1200" baseline="0">
                <a:solidFill>
                  <a:schemeClr val="tx1">
                    <a:lumMod val="85000"/>
                    <a:lumOff val="15000"/>
                  </a:schemeClr>
                </a:solidFill>
              </a:rPr>
              <a:t> the </a:t>
            </a:r>
            <a:r>
              <a:rPr lang="en-US" sz="1200">
                <a:solidFill>
                  <a:schemeClr val="tx1">
                    <a:lumMod val="85000"/>
                    <a:lumOff val="15000"/>
                  </a:schemeClr>
                </a:solidFill>
              </a:rPr>
              <a:t>Hospice Quality Reporting Program” report category provides the hospice-level quality measure values and patient level values for the HIS-based measures for the requested report period. </a:t>
            </a:r>
          </a:p>
          <a:p>
            <a:pPr>
              <a:lnSpc>
                <a:spcPct val="120000"/>
              </a:lnSpc>
              <a:spcBef>
                <a:spcPts val="0"/>
              </a:spcBef>
              <a:spcAft>
                <a:spcPts val="600"/>
              </a:spcAft>
              <a:buFont typeface="Arial"/>
              <a:buNone/>
            </a:pPr>
            <a:endParaRPr lang="en-US" sz="1200" baseline="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76</a:t>
            </a:fld>
            <a:endParaRPr lang="en-US"/>
          </a:p>
        </p:txBody>
      </p:sp>
    </p:spTree>
    <p:extLst>
      <p:ext uri="{BB962C8B-B14F-4D97-AF65-F5344CB8AC3E}">
        <p14:creationId xmlns:p14="http://schemas.microsoft.com/office/powerpoint/2010/main" val="22353866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a:t>
            </a:r>
            <a:r>
              <a:rPr lang="en-US" sz="1200" b="1" baseline="0"/>
              <a:t> </a:t>
            </a:r>
            <a:r>
              <a:rPr lang="en-US" sz="1200"/>
              <a:t>User-requested, on-demand reports in CASPER.</a:t>
            </a:r>
          </a:p>
          <a:p>
            <a:r>
              <a:rPr lang="en-US" sz="1200" b="1"/>
              <a:t>Hospice-Level Quality Measure Report.</a:t>
            </a:r>
          </a:p>
          <a:p>
            <a:pPr lvl="1"/>
            <a:r>
              <a:rPr lang="en-US" sz="1200"/>
              <a:t>The report shows CMS Measure ID, the Numerator, and the Denominator for each measure.</a:t>
            </a:r>
          </a:p>
          <a:p>
            <a:pPr lvl="1"/>
            <a:r>
              <a:rPr lang="en-US" sz="1200"/>
              <a:t>The Hospice Observed Percent, the Comparison Group National Average for the same time period and the Comparison Group National Percentile.</a:t>
            </a:r>
          </a:p>
          <a:p>
            <a:r>
              <a:rPr lang="en-US" sz="1200" b="1"/>
              <a:t>Hospice Patient Stay-Level Quality Measure Report.</a:t>
            </a:r>
          </a:p>
          <a:p>
            <a:pPr lvl="1"/>
            <a:r>
              <a:rPr lang="en-US" sz="1200"/>
              <a:t>Identifies each patient whose qualifying HIS record was included in the QM calculations for the selected report period.</a:t>
            </a:r>
          </a:p>
          <a:p>
            <a:pPr lvl="1"/>
            <a:r>
              <a:rPr lang="en-US" sz="1200"/>
              <a:t>Includes, per patient per measure information such as, whether the patient stay triggered or did not trigger the measure, or was excluded from the Denominator.. </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77</a:t>
            </a:fld>
            <a:endParaRPr lang="en-US"/>
          </a:p>
        </p:txBody>
      </p:sp>
    </p:spTree>
    <p:extLst>
      <p:ext uri="{BB962C8B-B14F-4D97-AF65-F5344CB8AC3E}">
        <p14:creationId xmlns:p14="http://schemas.microsoft.com/office/powerpoint/2010/main" val="13486069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lumMod val="85000"/>
                    <a:lumOff val="15000"/>
                  </a:schemeClr>
                </a:solidFill>
                <a:effectLst/>
                <a:latin typeface="+mn-lt"/>
                <a:ea typeface="+mn-ea"/>
                <a:cs typeface="+mn-cs"/>
              </a:rPr>
              <a:t>Brenda:  </a:t>
            </a:r>
            <a:r>
              <a:rPr lang="en-US" sz="1200">
                <a:solidFill>
                  <a:schemeClr val="tx1">
                    <a:lumMod val="85000"/>
                    <a:lumOff val="15000"/>
                  </a:schemeClr>
                </a:solidFill>
              </a:rPr>
              <a:t>Here’s a sample Hospice-Level</a:t>
            </a:r>
            <a:r>
              <a:rPr lang="en-US" sz="1200" baseline="0">
                <a:solidFill>
                  <a:schemeClr val="tx1">
                    <a:lumMod val="85000"/>
                    <a:lumOff val="15000"/>
                  </a:schemeClr>
                </a:solidFill>
              </a:rPr>
              <a:t> Quality Measure report.</a:t>
            </a:r>
            <a:endParaRPr lang="en-US" sz="1200">
              <a:solidFill>
                <a:schemeClr val="tx1">
                  <a:lumMod val="85000"/>
                  <a:lumOff val="15000"/>
                </a:schemeClr>
              </a:solidFill>
            </a:endParaRPr>
          </a:p>
          <a:p>
            <a:pPr marL="172839" indent="-172839">
              <a:buFont typeface="Arial" panose="020B0604020202020204" pitchFamily="34" charset="0"/>
              <a:buChar char="•"/>
            </a:pPr>
            <a:r>
              <a:rPr lang="en-US" sz="1200">
                <a:solidFill>
                  <a:schemeClr val="tx1">
                    <a:lumMod val="85000"/>
                    <a:lumOff val="15000"/>
                  </a:schemeClr>
                </a:solidFill>
              </a:rPr>
              <a:t>For each of the 8 measures, the report shows CMS Measure ID,</a:t>
            </a:r>
            <a:r>
              <a:rPr lang="en-US" sz="1200" baseline="0">
                <a:solidFill>
                  <a:schemeClr val="tx1">
                    <a:lumMod val="85000"/>
                    <a:lumOff val="15000"/>
                  </a:schemeClr>
                </a:solidFill>
              </a:rPr>
              <a:t> the </a:t>
            </a:r>
            <a:r>
              <a:rPr lang="en-US" sz="1200">
                <a:solidFill>
                  <a:schemeClr val="tx1">
                    <a:lumMod val="85000"/>
                    <a:lumOff val="15000"/>
                  </a:schemeClr>
                </a:solidFill>
              </a:rPr>
              <a:t>Numerator, and the Denominator</a:t>
            </a:r>
          </a:p>
          <a:p>
            <a:pPr marL="172839" indent="-172839">
              <a:buFont typeface="Arial" panose="020B0604020202020204" pitchFamily="34" charset="0"/>
              <a:buChar char="•"/>
            </a:pPr>
            <a:r>
              <a:rPr lang="en-US" sz="1200">
                <a:solidFill>
                  <a:schemeClr val="tx1">
                    <a:lumMod val="85000"/>
                    <a:lumOff val="15000"/>
                  </a:schemeClr>
                </a:solidFill>
              </a:rPr>
              <a:t>The Hospice Observed Percent, the Comparison Group National Average for the same time period and </a:t>
            </a:r>
            <a:r>
              <a:rPr lang="en-US" sz="1200" baseline="0">
                <a:solidFill>
                  <a:schemeClr val="tx1">
                    <a:lumMod val="85000"/>
                    <a:lumOff val="15000"/>
                  </a:schemeClr>
                </a:solidFill>
              </a:rPr>
              <a:t>the </a:t>
            </a:r>
            <a:r>
              <a:rPr lang="en-US" sz="1200">
                <a:solidFill>
                  <a:schemeClr val="tx1">
                    <a:lumMod val="85000"/>
                    <a:lumOff val="15000"/>
                  </a:schemeClr>
                </a:solidFill>
              </a:rPr>
              <a:t>Comparison Group National Percentile</a:t>
            </a:r>
          </a:p>
          <a:p>
            <a:endParaRPr lang="en-US" sz="1200">
              <a:solidFill>
                <a:schemeClr val="tx1">
                  <a:lumMod val="85000"/>
                  <a:lumOff val="15000"/>
                </a:schemeClr>
              </a:solidFill>
            </a:endParaRPr>
          </a:p>
          <a:p>
            <a:r>
              <a:rPr lang="en-US" sz="1200">
                <a:solidFill>
                  <a:schemeClr val="tx1">
                    <a:lumMod val="85000"/>
                    <a:lumOff val="15000"/>
                  </a:schemeClr>
                </a:solidFill>
              </a:rPr>
              <a:t>The</a:t>
            </a:r>
            <a:r>
              <a:rPr lang="en-US" sz="1200" baseline="0">
                <a:solidFill>
                  <a:schemeClr val="tx1">
                    <a:lumMod val="85000"/>
                    <a:lumOff val="15000"/>
                  </a:schemeClr>
                </a:solidFill>
              </a:rPr>
              <a:t> </a:t>
            </a:r>
            <a:r>
              <a:rPr lang="en-US" sz="1200">
                <a:solidFill>
                  <a:schemeClr val="tx1">
                    <a:lumMod val="85000"/>
                    <a:lumOff val="15000"/>
                  </a:schemeClr>
                </a:solidFill>
              </a:rPr>
              <a:t>Comparison Group National Percentile indicates the hospice’s rank nationally. For example, the Pain Screening measure percentile of 29 on this report indicates that 29% of the hospices in the nation had a QM score that was less than or equal to this hospice, or in other words, performed the same as or worse than the hospice. The higher the percentile, the better. </a:t>
            </a:r>
          </a:p>
        </p:txBody>
      </p:sp>
      <p:sp>
        <p:nvSpPr>
          <p:cNvPr id="4" name="Slide Number Placeholder 3"/>
          <p:cNvSpPr>
            <a:spLocks noGrp="1"/>
          </p:cNvSpPr>
          <p:nvPr>
            <p:ph type="sldNum" sz="quarter" idx="10"/>
          </p:nvPr>
        </p:nvSpPr>
        <p:spPr/>
        <p:txBody>
          <a:bodyPr/>
          <a:lstStyle/>
          <a:p>
            <a:fld id="{1A1E72F9-2669-4E0E-BA3D-1A18383C2CF2}" type="slidenum">
              <a:rPr lang="en-US" smtClean="0"/>
              <a:t>78</a:t>
            </a:fld>
            <a:endParaRPr lang="en-US"/>
          </a:p>
        </p:txBody>
      </p:sp>
    </p:spTree>
    <p:extLst>
      <p:ext uri="{BB962C8B-B14F-4D97-AF65-F5344CB8AC3E}">
        <p14:creationId xmlns:p14="http://schemas.microsoft.com/office/powerpoint/2010/main" val="16283737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0" marR="0" indent="0" algn="l" defTabSz="921807" rtl="0" eaLnBrk="1" fontAlgn="auto" latinLnBrk="0" hangingPunct="1">
              <a:lnSpc>
                <a:spcPct val="100000"/>
              </a:lnSpc>
              <a:spcBef>
                <a:spcPts val="0"/>
              </a:spcBef>
              <a:spcAft>
                <a:spcPts val="0"/>
              </a:spcAft>
              <a:buClrTx/>
              <a:buSzTx/>
              <a:buFontTx/>
              <a:buNone/>
              <a:tabLst/>
              <a:defRPr/>
            </a:pPr>
            <a:r>
              <a:rPr lang="en-US" sz="1200" b="1" kern="1200">
                <a:solidFill>
                  <a:schemeClr val="tx1">
                    <a:lumMod val="85000"/>
                    <a:lumOff val="15000"/>
                  </a:schemeClr>
                </a:solidFill>
                <a:effectLst/>
                <a:latin typeface="+mn-lt"/>
                <a:ea typeface="+mn-ea"/>
                <a:cs typeface="+mn-cs"/>
              </a:rPr>
              <a:t>Brenda: </a:t>
            </a:r>
            <a:r>
              <a:rPr lang="en-US" sz="1200" b="1" kern="1200" baseline="0">
                <a:solidFill>
                  <a:schemeClr val="tx1">
                    <a:lumMod val="85000"/>
                    <a:lumOff val="15000"/>
                  </a:schemeClr>
                </a:solidFill>
                <a:effectLst/>
                <a:latin typeface="+mn-lt"/>
                <a:ea typeface="+mn-ea"/>
                <a:cs typeface="+mn-cs"/>
              </a:rPr>
              <a:t> </a:t>
            </a:r>
            <a:r>
              <a:rPr lang="en-US" sz="1200" b="0" baseline="0">
                <a:solidFill>
                  <a:schemeClr val="tx1">
                    <a:lumMod val="85000"/>
                    <a:lumOff val="15000"/>
                  </a:schemeClr>
                </a:solidFill>
              </a:rPr>
              <a:t>Here is a sample Hospice Patient Stay-Level QM report. </a:t>
            </a:r>
            <a:r>
              <a:rPr lang="en-US" sz="1200" b="0" u="none">
                <a:solidFill>
                  <a:schemeClr val="tx1">
                    <a:lumMod val="85000"/>
                    <a:lumOff val="15000"/>
                  </a:schemeClr>
                </a:solidFill>
              </a:rPr>
              <a:t>This report provides a breakdown of the Hospice-level report for the same time period. </a:t>
            </a:r>
          </a:p>
          <a:p>
            <a:pPr marL="0" marR="0" indent="0" algn="l" defTabSz="921807" rtl="0" eaLnBrk="1" fontAlgn="auto" latinLnBrk="0" hangingPunct="1">
              <a:lnSpc>
                <a:spcPct val="100000"/>
              </a:lnSpc>
              <a:spcBef>
                <a:spcPts val="0"/>
              </a:spcBef>
              <a:spcAft>
                <a:spcPts val="0"/>
              </a:spcAft>
              <a:buClrTx/>
              <a:buSzTx/>
              <a:buFontTx/>
              <a:buNone/>
              <a:tabLst/>
              <a:defRPr/>
            </a:pPr>
            <a:endParaRPr lang="en-US" sz="1200" b="0" u="none">
              <a:solidFill>
                <a:schemeClr val="tx1">
                  <a:lumMod val="85000"/>
                  <a:lumOff val="15000"/>
                </a:schemeClr>
              </a:solidFill>
            </a:endParaRPr>
          </a:p>
          <a:p>
            <a:pPr marL="0" marR="0" indent="0" algn="l" defTabSz="921807" rtl="0" eaLnBrk="1" fontAlgn="auto" latinLnBrk="0" hangingPunct="1">
              <a:lnSpc>
                <a:spcPct val="100000"/>
              </a:lnSpc>
              <a:spcBef>
                <a:spcPts val="0"/>
              </a:spcBef>
              <a:spcAft>
                <a:spcPts val="0"/>
              </a:spcAft>
              <a:buClrTx/>
              <a:buSzTx/>
              <a:buFontTx/>
              <a:buNone/>
              <a:tabLst/>
              <a:defRPr/>
            </a:pPr>
            <a:r>
              <a:rPr lang="en-US" sz="1200" b="0">
                <a:solidFill>
                  <a:schemeClr val="tx1">
                    <a:lumMod val="85000"/>
                    <a:lumOff val="15000"/>
                  </a:schemeClr>
                </a:solidFill>
              </a:rPr>
              <a:t>This report indicates the measure status, per measure per patient during the requested report period. </a:t>
            </a:r>
          </a:p>
          <a:p>
            <a:r>
              <a:rPr lang="en-US" sz="1200" b="0" u="none">
                <a:solidFill>
                  <a:schemeClr val="tx1">
                    <a:lumMod val="85000"/>
                    <a:lumOff val="15000"/>
                  </a:schemeClr>
                </a:solidFill>
              </a:rPr>
              <a:t>I will describe some of the </a:t>
            </a:r>
            <a:r>
              <a:rPr lang="en-US" sz="1200" b="0" u="none" baseline="0">
                <a:solidFill>
                  <a:schemeClr val="tx1">
                    <a:lumMod val="85000"/>
                    <a:lumOff val="15000"/>
                  </a:schemeClr>
                </a:solidFill>
              </a:rPr>
              <a:t>values you can  see in each measure column: </a:t>
            </a:r>
          </a:p>
          <a:p>
            <a:endParaRPr lang="en-US" sz="1200" b="0" u="sng">
              <a:solidFill>
                <a:schemeClr val="tx1">
                  <a:lumMod val="85000"/>
                  <a:lumOff val="15000"/>
                </a:schemeClr>
              </a:solidFill>
            </a:endParaRPr>
          </a:p>
          <a:p>
            <a:pPr marL="172839" indent="-172839">
              <a:buFont typeface="Arial" panose="020B0604020202020204" pitchFamily="34" charset="0"/>
              <a:buChar char="•"/>
            </a:pPr>
            <a:r>
              <a:rPr lang="en-US" sz="1200" b="0" u="none">
                <a:solidFill>
                  <a:schemeClr val="tx1">
                    <a:lumMod val="85000"/>
                    <a:lumOff val="15000"/>
                  </a:schemeClr>
                </a:solidFill>
              </a:rPr>
              <a:t>A ‘b’ displays when the measure was not triggered (didn’t pass the measure).  The ‘b’ displays in bold font for easy identification.</a:t>
            </a:r>
          </a:p>
          <a:p>
            <a:pPr marL="172839" indent="-172839">
              <a:buFont typeface="Arial" panose="020B0604020202020204" pitchFamily="34" charset="0"/>
              <a:buChar char="•"/>
            </a:pPr>
            <a:r>
              <a:rPr lang="en-US" sz="1200" b="0" u="none">
                <a:solidFill>
                  <a:schemeClr val="tx1">
                    <a:lumMod val="85000"/>
                    <a:lumOff val="15000"/>
                  </a:schemeClr>
                </a:solidFill>
              </a:rPr>
              <a:t>An ‘e’ displays when the patient </a:t>
            </a:r>
            <a:r>
              <a:rPr lang="en-US" sz="1200" b="0" u="none" baseline="0">
                <a:solidFill>
                  <a:schemeClr val="tx1">
                    <a:lumMod val="85000"/>
                    <a:lumOff val="15000"/>
                  </a:schemeClr>
                </a:solidFill>
              </a:rPr>
              <a:t>was</a:t>
            </a:r>
            <a:r>
              <a:rPr lang="en-US" sz="1200" b="0" u="none">
                <a:solidFill>
                  <a:schemeClr val="tx1">
                    <a:lumMod val="85000"/>
                    <a:lumOff val="15000"/>
                  </a:schemeClr>
                </a:solidFill>
              </a:rPr>
              <a:t> excluded from measure</a:t>
            </a:r>
          </a:p>
          <a:p>
            <a:pPr marL="172839" indent="-172839">
              <a:buFont typeface="Arial" panose="020B0604020202020204" pitchFamily="34" charset="0"/>
              <a:buChar char="•"/>
            </a:pPr>
            <a:r>
              <a:rPr lang="en-US" sz="1200" b="0" u="none">
                <a:solidFill>
                  <a:schemeClr val="tx1">
                    <a:lumMod val="85000"/>
                    <a:lumOff val="15000"/>
                  </a:schemeClr>
                </a:solidFill>
              </a:rPr>
              <a:t>An ‘X’ displays when the measure was</a:t>
            </a:r>
            <a:r>
              <a:rPr lang="en-US" sz="1200" b="0" u="none" baseline="0">
                <a:solidFill>
                  <a:schemeClr val="tx1">
                    <a:lumMod val="85000"/>
                    <a:lumOff val="15000"/>
                  </a:schemeClr>
                </a:solidFill>
              </a:rPr>
              <a:t> triggered </a:t>
            </a:r>
            <a:r>
              <a:rPr lang="en-US" sz="1200" b="0" u="none">
                <a:solidFill>
                  <a:schemeClr val="tx1">
                    <a:lumMod val="85000"/>
                    <a:lumOff val="15000"/>
                  </a:schemeClr>
                </a:solidFill>
              </a:rPr>
              <a:t>(passed the measure)</a:t>
            </a:r>
          </a:p>
          <a:p>
            <a:pPr marL="172839" indent="-172839">
              <a:buFont typeface="Arial" panose="020B0604020202020204" pitchFamily="34" charset="0"/>
              <a:buChar char="•"/>
            </a:pPr>
            <a:r>
              <a:rPr lang="en-US" sz="1200" b="0" u="none">
                <a:solidFill>
                  <a:schemeClr val="tx1">
                    <a:lumMod val="85000"/>
                    <a:lumOff val="15000"/>
                  </a:schemeClr>
                </a:solidFill>
              </a:rPr>
              <a:t>A ‘c’ displays in the Admission Date column next to the date when the admission date was extracted from the discharge record because the admission record is missing. This will</a:t>
            </a:r>
            <a:r>
              <a:rPr lang="en-US" sz="1200" b="0" u="none" baseline="0">
                <a:solidFill>
                  <a:schemeClr val="tx1">
                    <a:lumMod val="85000"/>
                    <a:lumOff val="15000"/>
                  </a:schemeClr>
                </a:solidFill>
              </a:rPr>
              <a:t> serve as a t</a:t>
            </a:r>
            <a:r>
              <a:rPr lang="en-US" sz="1200" b="0" u="none">
                <a:solidFill>
                  <a:schemeClr val="tx1">
                    <a:lumMod val="85000"/>
                    <a:lumOff val="15000"/>
                  </a:schemeClr>
                </a:solidFill>
              </a:rPr>
              <a:t>rigger or flag</a:t>
            </a:r>
            <a:r>
              <a:rPr lang="en-US" sz="1200" b="0" u="none" baseline="0">
                <a:solidFill>
                  <a:schemeClr val="tx1">
                    <a:lumMod val="85000"/>
                    <a:lumOff val="15000"/>
                  </a:schemeClr>
                </a:solidFill>
              </a:rPr>
              <a:t> </a:t>
            </a:r>
            <a:r>
              <a:rPr lang="en-US" sz="1200" b="0" u="none">
                <a:solidFill>
                  <a:schemeClr val="tx1">
                    <a:lumMod val="85000"/>
                    <a:lumOff val="15000"/>
                  </a:schemeClr>
                </a:solidFill>
              </a:rPr>
              <a:t>to you to research why the admission record is missing or hasn’t been submitted.</a:t>
            </a:r>
          </a:p>
          <a:p>
            <a:pPr marL="172839" indent="-172839">
              <a:buFont typeface="Arial" panose="020B0604020202020204" pitchFamily="34" charset="0"/>
              <a:buChar char="•"/>
            </a:pPr>
            <a:r>
              <a:rPr lang="en-US" sz="1200" b="0" u="none">
                <a:solidFill>
                  <a:schemeClr val="tx1">
                    <a:lumMod val="85000"/>
                    <a:lumOff val="15000"/>
                  </a:schemeClr>
                </a:solidFill>
              </a:rPr>
              <a:t>A ‘d’ displays when the measure was not implemented based on patient’s admission and/or discharge date(s). For example, the Hospice Comprehensive Assessment measure is reported for stays with Admission dates greater than or equal to 04/01/2017. For stays with admission dates prior to 04/01/2017, the result for this measure will be shown as ‘d’. </a:t>
            </a:r>
          </a:p>
          <a:p>
            <a:pPr marL="0" indent="0">
              <a:buFont typeface="Arial" panose="020B0604020202020204" pitchFamily="34" charset="0"/>
              <a:buNone/>
            </a:pPr>
            <a:endParaRPr lang="en-US" sz="1200" b="0" u="none">
              <a:solidFill>
                <a:schemeClr val="tx1">
                  <a:lumMod val="85000"/>
                  <a:lumOff val="15000"/>
                </a:schemeClr>
              </a:solidFill>
            </a:endParaRPr>
          </a:p>
          <a:p>
            <a:pPr marL="172839" indent="-172839">
              <a:buFont typeface="Arial" panose="020B0604020202020204" pitchFamily="34" charset="0"/>
              <a:buChar char="•"/>
            </a:pPr>
            <a:r>
              <a:rPr lang="en-US" sz="1200" b="0" u="sng">
                <a:solidFill>
                  <a:schemeClr val="tx1">
                    <a:lumMod val="85000"/>
                    <a:lumOff val="15000"/>
                  </a:schemeClr>
                </a:solidFill>
              </a:rPr>
              <a:t>‘N/A’ displays in the Discharge Date column</a:t>
            </a:r>
            <a:r>
              <a:rPr lang="en-US" sz="1200" b="0" u="sng" baseline="0">
                <a:solidFill>
                  <a:schemeClr val="tx1">
                    <a:lumMod val="85000"/>
                    <a:lumOff val="15000"/>
                  </a:schemeClr>
                </a:solidFill>
              </a:rPr>
              <a:t> when </a:t>
            </a:r>
            <a:r>
              <a:rPr lang="en-US" sz="1200" b="0" u="sng">
                <a:solidFill>
                  <a:schemeClr val="tx1">
                    <a:lumMod val="85000"/>
                    <a:lumOff val="15000"/>
                  </a:schemeClr>
                </a:solidFill>
              </a:rPr>
              <a:t>the discharge date is not available because either the patient stay is still active, or the discharge record is missing. This is a trigger for you to verify if all discharge records have been submitted. </a:t>
            </a:r>
          </a:p>
          <a:p>
            <a:pPr marL="172839" indent="-172839">
              <a:buFont typeface="Arial" panose="020B0604020202020204" pitchFamily="34" charset="0"/>
              <a:buChar char="•"/>
            </a:pPr>
            <a:r>
              <a:rPr lang="en-US" sz="1200" b="0" u="sng">
                <a:solidFill>
                  <a:schemeClr val="tx1">
                    <a:lumMod val="85000"/>
                    <a:lumOff val="15000"/>
                  </a:schemeClr>
                </a:solidFill>
              </a:rPr>
              <a:t>The Quality Measure Count is the last column on the report, and provides a quick view of how many measures were triggered (passed) during each patient stay. </a:t>
            </a:r>
          </a:p>
          <a:p>
            <a:endParaRPr lang="en-US" sz="1200" b="0" u="none">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79</a:t>
            </a:fld>
            <a:endParaRPr lang="en-US"/>
          </a:p>
        </p:txBody>
      </p:sp>
    </p:spTree>
    <p:extLst>
      <p:ext uri="{BB962C8B-B14F-4D97-AF65-F5344CB8AC3E}">
        <p14:creationId xmlns:p14="http://schemas.microsoft.com/office/powerpoint/2010/main" val="42409452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defTabSz="921807">
              <a:defRPr/>
            </a:pPr>
            <a:r>
              <a:rPr lang="en-US" sz="1200" b="1" kern="1200">
                <a:solidFill>
                  <a:schemeClr val="tx1">
                    <a:lumMod val="85000"/>
                    <a:lumOff val="15000"/>
                  </a:schemeClr>
                </a:solidFill>
                <a:effectLst/>
                <a:latin typeface="+mn-lt"/>
                <a:ea typeface="+mn-ea"/>
                <a:cs typeface="+mn-cs"/>
              </a:rPr>
              <a:t>Brenda:  </a:t>
            </a:r>
            <a:r>
              <a:rPr lang="en-US" sz="1200">
                <a:solidFill>
                  <a:schemeClr val="tx1">
                    <a:lumMod val="85000"/>
                    <a:lumOff val="15000"/>
                  </a:schemeClr>
                </a:solidFill>
              </a:rPr>
              <a:t>These last few are called </a:t>
            </a:r>
            <a:r>
              <a:rPr lang="en-US" sz="1200" b="1">
                <a:solidFill>
                  <a:schemeClr val="tx1">
                    <a:lumMod val="85000"/>
                    <a:lumOff val="15000"/>
                  </a:schemeClr>
                </a:solidFill>
              </a:rPr>
              <a:t>Hospice Provider Preview Reports and they can also be found in CASPER.</a:t>
            </a:r>
            <a:r>
              <a:rPr lang="en-US" sz="1200">
                <a:solidFill>
                  <a:schemeClr val="tx1">
                    <a:lumMod val="85000"/>
                    <a:lumOff val="15000"/>
                  </a:schemeClr>
                </a:solidFill>
              </a:rPr>
              <a:t> The purpose of these reports is to give providers the opportunity to preview their HIS quality measure results and Hospice CAHPS® survey results prior to public display on Hospice Compare. </a:t>
            </a:r>
          </a:p>
          <a:p>
            <a:pPr defTabSz="921807">
              <a:defRPr/>
            </a:pPr>
            <a:r>
              <a:rPr lang="en-US" sz="1200">
                <a:solidFill>
                  <a:schemeClr val="tx1">
                    <a:lumMod val="85000"/>
                    <a:lumOff val="15000"/>
                  </a:schemeClr>
                </a:solidFill>
              </a:rPr>
              <a:t>These are two separate reports are located in your CASPER folder</a:t>
            </a:r>
          </a:p>
          <a:p>
            <a:pPr marL="514350" indent="-514350" defTabSz="921807">
              <a:buFont typeface="+mj-lt"/>
              <a:buAutoNum type="arabicPeriod"/>
              <a:defRPr/>
            </a:pPr>
            <a:r>
              <a:rPr lang="en-US" sz="1200">
                <a:solidFill>
                  <a:schemeClr val="tx1">
                    <a:lumMod val="85000"/>
                    <a:lumOff val="15000"/>
                  </a:schemeClr>
                </a:solidFill>
              </a:rPr>
              <a:t>Hospice Provider Preview report </a:t>
            </a:r>
          </a:p>
          <a:p>
            <a:pPr marL="514350" indent="-514350" defTabSz="921807">
              <a:buFont typeface="+mj-lt"/>
              <a:buAutoNum type="arabicPeriod"/>
              <a:defRPr/>
            </a:pPr>
            <a:r>
              <a:rPr lang="en-US" sz="1200">
                <a:solidFill>
                  <a:schemeClr val="tx1">
                    <a:lumMod val="85000"/>
                    <a:lumOff val="15000"/>
                  </a:schemeClr>
                </a:solidFill>
              </a:rPr>
              <a:t>CAHPS® Hospice Survey Provider Preview report </a:t>
            </a:r>
          </a:p>
          <a:p>
            <a:pPr defTabSz="921807">
              <a:defRPr/>
            </a:pPr>
            <a:r>
              <a:rPr lang="en-US" sz="1200">
                <a:solidFill>
                  <a:schemeClr val="tx1">
                    <a:lumMod val="85000"/>
                    <a:lumOff val="15000"/>
                  </a:schemeClr>
                </a:solidFill>
              </a:rPr>
              <a:t>Hospice providers are encouraged to use these to review their HIS quality measure results and their facility-level CAHPS® survey results</a:t>
            </a:r>
          </a:p>
          <a:p>
            <a:pPr defTabSz="921807">
              <a:defRPr/>
            </a:pPr>
            <a:r>
              <a:rPr lang="en-US" sz="1200">
                <a:solidFill>
                  <a:schemeClr val="tx1">
                    <a:lumMod val="85000"/>
                    <a:lumOff val="15000"/>
                  </a:schemeClr>
                </a:solidFill>
              </a:rPr>
              <a:t>Providers have 30-days to review their HIS and CAHPS® results</a:t>
            </a:r>
          </a:p>
          <a:p>
            <a:pPr defTabSz="921807">
              <a:defRPr/>
            </a:pPr>
            <a:r>
              <a:rPr lang="en-US" sz="1200">
                <a:solidFill>
                  <a:schemeClr val="tx1">
                    <a:lumMod val="85000"/>
                    <a:lumOff val="15000"/>
                  </a:schemeClr>
                </a:solidFill>
              </a:rPr>
              <a:t>Should a provider believe the denominator or other HIS quality metric to be inaccurate or if there are errors within the results from the CAHPS® Survey data, a provider may request CMS review. </a:t>
            </a:r>
          </a:p>
          <a:p>
            <a:pPr defTabSz="921807">
              <a:defRPr/>
            </a:pPr>
            <a:endParaRPr lang="en-US" sz="1200">
              <a:solidFill>
                <a:schemeClr val="tx1">
                  <a:lumMod val="85000"/>
                  <a:lumOff val="15000"/>
                </a:schemeClr>
              </a:solidFill>
            </a:endParaRPr>
          </a:p>
          <a:p>
            <a:pPr defTabSz="921807">
              <a:defRPr/>
            </a:pPr>
            <a:r>
              <a:rPr lang="en-US" sz="1200">
                <a:solidFill>
                  <a:schemeClr val="tx1">
                    <a:lumMod val="85000"/>
                    <a:lumOff val="15000"/>
                  </a:schemeClr>
                </a:solidFill>
              </a:rPr>
              <a:t>These Reports are available for a period of 60 days from the report release date. Hospices are encouraged to download and save their reports for future reference, as they will no longer be available in CASPER after the 60-day period.</a:t>
            </a:r>
          </a:p>
          <a:p>
            <a:pPr defTabSz="921807">
              <a:defRPr/>
            </a:pPr>
            <a:endParaRPr lang="en-US" sz="1200">
              <a:solidFill>
                <a:schemeClr val="tx1">
                  <a:lumMod val="85000"/>
                  <a:lumOff val="15000"/>
                </a:schemeClr>
              </a:solidFill>
            </a:endParaRPr>
          </a:p>
          <a:p>
            <a:pPr defTabSz="921807">
              <a:defRPr/>
            </a:pPr>
            <a:r>
              <a:rPr lang="en-US" sz="1200">
                <a:solidFill>
                  <a:schemeClr val="tx1">
                    <a:lumMod val="85000"/>
                    <a:lumOff val="15000"/>
                  </a:schemeClr>
                </a:solidFill>
              </a:rPr>
              <a:t>Prior to each quarterly release of data on Hospice Compare, hospice providers are given an opportunity to review their results during the 30-day preview period.  These reports are provided after the “freeze date” after which providers cannot make changes to their HIS records. Because of this, hospices are not able to make changes to the underlying data. Providers need to take action to ensure all data is accurate prior to the “freeze date.” If hospices fail to make necessary corrections to their HIS data before a specific “freeze date,” then CMS will base the measure on the data that was in the CMS system at the time that the QMs are calculated. </a:t>
            </a:r>
          </a:p>
          <a:p>
            <a:pPr marL="0" lvl="1" defTabSz="921807"/>
            <a:endParaRPr lang="en-US" sz="1200">
              <a:solidFill>
                <a:schemeClr val="tx1">
                  <a:lumMod val="85000"/>
                  <a:lumOff val="15000"/>
                </a:schemeClr>
              </a:solidFill>
            </a:endParaRPr>
          </a:p>
          <a:p>
            <a:pPr marL="0" lvl="1" defTabSz="921807"/>
            <a:endParaRPr lang="en-US" sz="1200">
              <a:solidFill>
                <a:schemeClr val="tx1">
                  <a:lumMod val="85000"/>
                  <a:lumOff val="15000"/>
                </a:schemeClr>
              </a:solidFill>
            </a:endParaRPr>
          </a:p>
          <a:p>
            <a:pPr defTabSz="921807">
              <a:defRPr/>
            </a:pPr>
            <a:endParaRPr lang="en-US" sz="1200">
              <a:solidFill>
                <a:schemeClr val="tx1">
                  <a:lumMod val="85000"/>
                  <a:lumOff val="15000"/>
                </a:schemeClr>
              </a:solidFill>
            </a:endParaRPr>
          </a:p>
          <a:p>
            <a:endParaRPr lang="en-US" sz="120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80</a:t>
            </a:fld>
            <a:endParaRPr lang="en-US"/>
          </a:p>
        </p:txBody>
      </p:sp>
    </p:spTree>
    <p:extLst>
      <p:ext uri="{BB962C8B-B14F-4D97-AF65-F5344CB8AC3E}">
        <p14:creationId xmlns:p14="http://schemas.microsoft.com/office/powerpoint/2010/main" val="28579511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lumMod val="85000"/>
                    <a:lumOff val="15000"/>
                  </a:schemeClr>
                </a:solidFill>
                <a:effectLst/>
                <a:latin typeface="+mn-lt"/>
                <a:ea typeface="+mn-ea"/>
                <a:cs typeface="+mn-cs"/>
              </a:rPr>
              <a:t>Brenda:  </a:t>
            </a:r>
            <a:r>
              <a:rPr lang="en-US" sz="1200">
                <a:solidFill>
                  <a:schemeClr val="tx1">
                    <a:lumMod val="85000"/>
                    <a:lumOff val="15000"/>
                  </a:schemeClr>
                </a:solidFill>
              </a:rPr>
              <a:t>Here’s a sample</a:t>
            </a:r>
            <a:r>
              <a:rPr lang="en-US" sz="1200" baseline="0">
                <a:solidFill>
                  <a:schemeClr val="tx1">
                    <a:lumMod val="85000"/>
                    <a:lumOff val="15000"/>
                  </a:schemeClr>
                </a:solidFill>
              </a:rPr>
              <a:t> Hospice Provider Preview Report. You can see the hospice-identifying information at the top of the report, followed by the results for each measure. Beneath the measure results are the footnote definitions and the important notes.</a:t>
            </a:r>
            <a:endParaRPr lang="en-US" sz="120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81</a:t>
            </a:fld>
            <a:endParaRPr lang="en-US"/>
          </a:p>
        </p:txBody>
      </p:sp>
    </p:spTree>
    <p:extLst>
      <p:ext uri="{BB962C8B-B14F-4D97-AF65-F5344CB8AC3E}">
        <p14:creationId xmlns:p14="http://schemas.microsoft.com/office/powerpoint/2010/main" val="417617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10"/>
          </p:nvPr>
        </p:nvSpPr>
        <p:spPr/>
        <p:txBody>
          <a:bodyPr/>
          <a:lstStyle/>
          <a:p>
            <a:fld id="{1A1E72F9-2669-4E0E-BA3D-1A18383C2CF2}" type="slidenum">
              <a:rPr lang="en-US" smtClean="0"/>
              <a:t>8</a:t>
            </a:fld>
            <a:endParaRPr lang="en-US"/>
          </a:p>
        </p:txBody>
      </p:sp>
    </p:spTree>
    <p:extLst>
      <p:ext uri="{BB962C8B-B14F-4D97-AF65-F5344CB8AC3E}">
        <p14:creationId xmlns:p14="http://schemas.microsoft.com/office/powerpoint/2010/main" val="8873725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kern="1200">
                <a:solidFill>
                  <a:schemeClr val="tx1">
                    <a:lumMod val="85000"/>
                    <a:lumOff val="15000"/>
                  </a:schemeClr>
                </a:solidFill>
                <a:effectLst/>
                <a:latin typeface="+mn-lt"/>
                <a:ea typeface="+mn-ea"/>
                <a:cs typeface="+mn-cs"/>
              </a:rPr>
              <a:t>Brenda:  </a:t>
            </a:r>
            <a:r>
              <a:rPr lang="en-US" sz="1200" b="0">
                <a:solidFill>
                  <a:schemeClr val="tx1">
                    <a:lumMod val="85000"/>
                    <a:lumOff val="15000"/>
                  </a:schemeClr>
                </a:solidFill>
              </a:rPr>
              <a:t>Here’s a sample CAHPS Hospice Provider Preview Report.</a:t>
            </a:r>
          </a:p>
        </p:txBody>
      </p:sp>
      <p:sp>
        <p:nvSpPr>
          <p:cNvPr id="4" name="Slide Number Placeholder 3"/>
          <p:cNvSpPr>
            <a:spLocks noGrp="1"/>
          </p:cNvSpPr>
          <p:nvPr>
            <p:ph type="sldNum" sz="quarter" idx="10"/>
          </p:nvPr>
        </p:nvSpPr>
        <p:spPr/>
        <p:txBody>
          <a:bodyPr/>
          <a:lstStyle/>
          <a:p>
            <a:fld id="{1A1E72F9-2669-4E0E-BA3D-1A18383C2CF2}" type="slidenum">
              <a:rPr lang="en-US" smtClean="0"/>
              <a:t>82</a:t>
            </a:fld>
            <a:endParaRPr lang="en-US"/>
          </a:p>
        </p:txBody>
      </p:sp>
    </p:spTree>
    <p:extLst>
      <p:ext uri="{BB962C8B-B14F-4D97-AF65-F5344CB8AC3E}">
        <p14:creationId xmlns:p14="http://schemas.microsoft.com/office/powerpoint/2010/main" val="39536099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Which report provides detailed information about the status of select submission files?</a:t>
            </a:r>
          </a:p>
          <a:p>
            <a:endParaRPr lang="en-US" sz="1200" b="1" kern="1200">
              <a:solidFill>
                <a:schemeClr val="tx1"/>
              </a:solidFill>
              <a:effectLst/>
              <a:latin typeface="+mn-lt"/>
              <a:ea typeface="+mn-ea"/>
              <a:cs typeface="+mn-cs"/>
            </a:endParaRPr>
          </a:p>
          <a:p>
            <a:pPr marL="228600" lvl="0" indent="-228600">
              <a:buFont typeface="+mj-lt"/>
              <a:buAutoNum type="alphaUcPeriod"/>
            </a:pPr>
            <a:r>
              <a:rPr lang="en-US"/>
              <a:t>Hospice Item Set Submission Statistics by Provider.</a:t>
            </a:r>
          </a:p>
          <a:p>
            <a:pPr marL="228600" lvl="0" indent="-228600">
              <a:buFont typeface="+mj-lt"/>
              <a:buAutoNum type="alphaUcPeriod"/>
            </a:pPr>
            <a:r>
              <a:rPr lang="en-US"/>
              <a:t>Hospice Final Validation Report.</a:t>
            </a:r>
          </a:p>
          <a:p>
            <a:pPr marL="228600" lvl="0" indent="-228600">
              <a:buFont typeface="+mj-lt"/>
              <a:buAutoNum type="alphaUcPeriod"/>
            </a:pPr>
            <a:r>
              <a:rPr lang="en-US"/>
              <a:t>Hospice Item Sets Submitted.</a:t>
            </a:r>
          </a:p>
          <a:p>
            <a:pPr marL="228600" lvl="0" indent="-228600">
              <a:buFont typeface="+mj-lt"/>
              <a:buAutoNum type="alphaUcPeriod"/>
            </a:pPr>
            <a:r>
              <a:rPr lang="en-US"/>
              <a:t>HIS Record Error Detail by Provider.</a:t>
            </a:r>
          </a:p>
          <a:p>
            <a:endParaRPr lang="en-US" sz="1200" b="1"/>
          </a:p>
        </p:txBody>
      </p:sp>
      <p:sp>
        <p:nvSpPr>
          <p:cNvPr id="4" name="Slide Number Placeholder 3"/>
          <p:cNvSpPr>
            <a:spLocks noGrp="1"/>
          </p:cNvSpPr>
          <p:nvPr>
            <p:ph type="sldNum" sz="quarter" idx="10"/>
          </p:nvPr>
        </p:nvSpPr>
        <p:spPr/>
        <p:txBody>
          <a:bodyPr/>
          <a:lstStyle/>
          <a:p>
            <a:fld id="{1A1E72F9-2669-4E0E-BA3D-1A18383C2CF2}" type="slidenum">
              <a:rPr lang="en-US" smtClean="0"/>
              <a:t>83</a:t>
            </a:fld>
            <a:endParaRPr lang="en-US"/>
          </a:p>
        </p:txBody>
      </p:sp>
    </p:spTree>
    <p:extLst>
      <p:ext uri="{BB962C8B-B14F-4D97-AF65-F5344CB8AC3E}">
        <p14:creationId xmlns:p14="http://schemas.microsoft.com/office/powerpoint/2010/main" val="3486890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b="1"/>
              <a:t>The answer is B- </a:t>
            </a:r>
            <a:r>
              <a:rPr lang="en-US" sz="1200"/>
              <a:t>Hospice Final Validation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a:p>
          <a:p>
            <a:endParaRPr lang="en-US" sz="2800" b="1"/>
          </a:p>
        </p:txBody>
      </p:sp>
      <p:sp>
        <p:nvSpPr>
          <p:cNvPr id="4" name="Slide Number Placeholder 3"/>
          <p:cNvSpPr>
            <a:spLocks noGrp="1"/>
          </p:cNvSpPr>
          <p:nvPr>
            <p:ph type="sldNum" sz="quarter" idx="10"/>
          </p:nvPr>
        </p:nvSpPr>
        <p:spPr/>
        <p:txBody>
          <a:bodyPr/>
          <a:lstStyle/>
          <a:p>
            <a:fld id="{1A1E72F9-2669-4E0E-BA3D-1A18383C2CF2}" type="slidenum">
              <a:rPr lang="en-US" smtClean="0"/>
              <a:t>84</a:t>
            </a:fld>
            <a:endParaRPr lang="en-US"/>
          </a:p>
        </p:txBody>
      </p:sp>
    </p:spTree>
    <p:extLst>
      <p:ext uri="{BB962C8B-B14F-4D97-AF65-F5344CB8AC3E}">
        <p14:creationId xmlns:p14="http://schemas.microsoft.com/office/powerpoint/2010/main" val="16900166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Which </a:t>
            </a:r>
            <a:r>
              <a:rPr lang="en-US" sz="1200" b="1"/>
              <a:t>report provides the percent of HIS records submitted and accepted within the 30-day submission deadline per fiscal year? </a:t>
            </a:r>
            <a:endParaRPr lang="en-US" sz="2800"/>
          </a:p>
        </p:txBody>
      </p:sp>
      <p:sp>
        <p:nvSpPr>
          <p:cNvPr id="4" name="Slide Number Placeholder 3"/>
          <p:cNvSpPr>
            <a:spLocks noGrp="1"/>
          </p:cNvSpPr>
          <p:nvPr>
            <p:ph type="sldNum" sz="quarter" idx="10"/>
          </p:nvPr>
        </p:nvSpPr>
        <p:spPr/>
        <p:txBody>
          <a:bodyPr/>
          <a:lstStyle/>
          <a:p>
            <a:fld id="{1A1E72F9-2669-4E0E-BA3D-1A18383C2CF2}" type="slidenum">
              <a:rPr lang="en-US" smtClean="0"/>
              <a:t>85</a:t>
            </a:fld>
            <a:endParaRPr lang="en-US"/>
          </a:p>
        </p:txBody>
      </p:sp>
    </p:spTree>
    <p:extLst>
      <p:ext uri="{BB962C8B-B14F-4D97-AF65-F5344CB8AC3E}">
        <p14:creationId xmlns:p14="http://schemas.microsoft.com/office/powerpoint/2010/main" val="3256874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The answer is C - Hospice Timeliness Compliance Threshold Report</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86</a:t>
            </a:fld>
            <a:endParaRPr lang="en-US"/>
          </a:p>
        </p:txBody>
      </p:sp>
    </p:spTree>
    <p:extLst>
      <p:ext uri="{BB962C8B-B14F-4D97-AF65-F5344CB8AC3E}">
        <p14:creationId xmlns:p14="http://schemas.microsoft.com/office/powerpoint/2010/main" val="36063539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a:t>Now lets get into more detail regarding the requesting of reconsiderations, should your hospice receive</a:t>
            </a:r>
            <a:r>
              <a:rPr lang="en-US" sz="1200" baseline="0"/>
              <a:t> a letter of noncompliance. </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87</a:t>
            </a:fld>
            <a:endParaRPr lang="en-US"/>
          </a:p>
        </p:txBody>
      </p:sp>
    </p:spTree>
    <p:extLst>
      <p:ext uri="{BB962C8B-B14F-4D97-AF65-F5344CB8AC3E}">
        <p14:creationId xmlns:p14="http://schemas.microsoft.com/office/powerpoint/2010/main" val="40241128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kern="1200">
                <a:solidFill>
                  <a:schemeClr val="tx1"/>
                </a:solidFill>
                <a:effectLst/>
                <a:latin typeface="+mn-lt"/>
                <a:ea typeface="+mn-ea"/>
                <a:cs typeface="+mn-cs"/>
              </a:rPr>
              <a:t>If your hospice has applied for</a:t>
            </a:r>
            <a:r>
              <a:rPr lang="en-US" sz="1200" kern="1200" baseline="0">
                <a:solidFill>
                  <a:schemeClr val="tx1"/>
                </a:solidFill>
                <a:effectLst/>
                <a:latin typeface="+mn-lt"/>
                <a:ea typeface="+mn-ea"/>
                <a:cs typeface="+mn-cs"/>
              </a:rPr>
              <a:t> a reconsideration, you will be notified about the results by CMS.  This notification will fall between August and September.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1E72F9-2669-4E0E-BA3D-1A18383C2CF2}" type="slidenum">
              <a:rPr lang="en-US" smtClean="0"/>
              <a:t>88</a:t>
            </a:fld>
            <a:endParaRPr lang="en-US"/>
          </a:p>
        </p:txBody>
      </p:sp>
    </p:spTree>
    <p:extLst>
      <p:ext uri="{BB962C8B-B14F-4D97-AF65-F5344CB8AC3E}">
        <p14:creationId xmlns:p14="http://schemas.microsoft.com/office/powerpoint/2010/main" val="42114474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b="0"/>
              <a:t>A Reconsideration is a request for a review of the noncompliance decision prior to the two (2) percentage point reduction in the hospice’s annual payment update (APU) taking effect on October 1. </a:t>
            </a:r>
          </a:p>
          <a:p>
            <a:r>
              <a:rPr lang="en-US" sz="1200"/>
              <a:t>We talked about</a:t>
            </a:r>
            <a:r>
              <a:rPr lang="en-US" sz="1200" baseline="0"/>
              <a:t> the APU and that a</a:t>
            </a:r>
            <a:r>
              <a:rPr lang="en-US" sz="1200"/>
              <a:t>ny hospice determined to be non-compliant with the HQRP requirements may be subject to the two (2) percentage point reduction in their APU. This can occur if there is noncompliance with </a:t>
            </a:r>
            <a:r>
              <a:rPr lang="en-US" sz="1200" b="1" i="1" u="sng">
                <a:effectLst/>
              </a:rPr>
              <a:t>Either</a:t>
            </a:r>
            <a:r>
              <a:rPr lang="en-US" sz="1200" u="sng">
                <a:effectLst/>
              </a:rPr>
              <a:t> HIS or CAHPS® Hospice Survey </a:t>
            </a:r>
            <a:r>
              <a:rPr lang="en-US" sz="1200" b="1" i="1">
                <a:effectLst/>
              </a:rPr>
              <a:t>OR </a:t>
            </a:r>
            <a:r>
              <a:rPr lang="en-US" sz="1200" u="sng">
                <a:effectLst/>
              </a:rPr>
              <a:t>Both HIS and CAHPS® Hospice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Non-compliant providers will be notified of their APU decision through a letter of notification by US mail and also through</a:t>
            </a:r>
            <a:r>
              <a:rPr lang="en-US" sz="1200" kern="1200" baseline="0">
                <a:solidFill>
                  <a:schemeClr val="tx1"/>
                </a:solidFill>
                <a:effectLst/>
                <a:latin typeface="+mn-lt"/>
                <a:ea typeface="+mn-ea"/>
                <a:cs typeface="+mn-cs"/>
              </a:rPr>
              <a:t> the </a:t>
            </a:r>
            <a:r>
              <a:rPr lang="en-US" sz="1200" kern="1200">
                <a:solidFill>
                  <a:schemeClr val="tx1"/>
                </a:solidFill>
                <a:effectLst/>
                <a:latin typeface="+mn-lt"/>
                <a:ea typeface="+mn-ea"/>
                <a:cs typeface="+mn-cs"/>
              </a:rPr>
              <a:t>CASPER system. This letter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will include instructions for requesting a reconsideration of the decision.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So, If you believe your hospice has been identified for this payment reduction in error, you have the right to request a reconsideration of the non-compliant decision.</a:t>
            </a: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89</a:t>
            </a:fld>
            <a:endParaRPr lang="en-US"/>
          </a:p>
        </p:txBody>
      </p:sp>
    </p:spTree>
    <p:extLst>
      <p:ext uri="{BB962C8B-B14F-4D97-AF65-F5344CB8AC3E}">
        <p14:creationId xmlns:p14="http://schemas.microsoft.com/office/powerpoint/2010/main" val="12019573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a:t>Hospices can file for reconsideration if they receive a letter of </a:t>
            </a:r>
            <a:r>
              <a:rPr lang="en-US" sz="1200" err="1"/>
              <a:t>HQRP</a:t>
            </a:r>
            <a:r>
              <a:rPr lang="en-US" sz="1200"/>
              <a:t> noncompliance </a:t>
            </a:r>
            <a:r>
              <a:rPr lang="en-US" sz="1200" b="1" u="sng"/>
              <a:t>and</a:t>
            </a:r>
            <a:r>
              <a:rPr lang="en-US" sz="1200"/>
              <a:t> they believe that</a:t>
            </a:r>
            <a:r>
              <a:rPr lang="en-US" sz="1200" baseline="0"/>
              <a:t> </a:t>
            </a:r>
            <a:r>
              <a:rPr lang="en-US" sz="1200"/>
              <a:t>the finding is in error. Hospices that want to have their circumstances reviewed by CMS must file a reconsideration request. </a:t>
            </a:r>
          </a:p>
          <a:p>
            <a:endParaRPr lang="en-US" sz="1200"/>
          </a:p>
          <a:p>
            <a:r>
              <a:rPr lang="en-US" sz="1200"/>
              <a:t>Hospices have 30 days to </a:t>
            </a:r>
            <a:r>
              <a:rPr lang="en-US" sz="1200" u="none"/>
              <a:t>submit the request for </a:t>
            </a:r>
            <a:r>
              <a:rPr lang="en-US" sz="1200" u="sng"/>
              <a:t>reconsideration to CMS! </a:t>
            </a:r>
            <a:r>
              <a:rPr lang="en-US" sz="1200" u="none"/>
              <a:t>This is </a:t>
            </a:r>
            <a:r>
              <a:rPr lang="en-US" sz="1200" i="1" u="sng"/>
              <a:t>30 days after the date documented on the noncompliance notification letter</a:t>
            </a:r>
            <a:r>
              <a:rPr lang="en-US" sz="1200" u="none"/>
              <a:t>.  </a:t>
            </a:r>
            <a:r>
              <a:rPr lang="en-US" sz="1200"/>
              <a:t>CMS will not accept any requests submitted after the thirty (30) day deadline.</a:t>
            </a:r>
          </a:p>
          <a:p>
            <a:endParaRPr lang="en-US" sz="1200"/>
          </a:p>
          <a:p>
            <a:r>
              <a:rPr lang="en-US" sz="1200"/>
              <a:t>If a hospice is found non-compliant with HQRP</a:t>
            </a:r>
            <a:r>
              <a:rPr lang="en-US" sz="1200" baseline="0"/>
              <a:t>, </a:t>
            </a:r>
            <a:r>
              <a:rPr lang="en-US" sz="1200"/>
              <a:t>it is up to the hospice to prove otherwise</a:t>
            </a:r>
            <a:r>
              <a:rPr lang="en-US" sz="1200" baseline="0"/>
              <a:t> </a:t>
            </a:r>
            <a:r>
              <a:rPr lang="en-US" sz="1200"/>
              <a:t>during the reconsideration process. So,</a:t>
            </a:r>
            <a:r>
              <a:rPr lang="en-US" sz="1200" baseline="0"/>
              <a:t> in other words, if the hospice t</a:t>
            </a:r>
            <a:r>
              <a:rPr lang="en-US" sz="1200"/>
              <a:t>hinks it meets an exception such as newness or related to some type of a disaster, they need to provide the appropriate documentation to support their position within the 30 day deadline.</a:t>
            </a:r>
          </a:p>
          <a:p>
            <a:endParaRPr lang="en-US" sz="1200"/>
          </a:p>
          <a:p>
            <a:r>
              <a:rPr lang="en-US" sz="1200"/>
              <a:t>Hospices that are deemed to be non-compliant and fail to submit a timely HQRP reconsideration will</a:t>
            </a:r>
            <a:r>
              <a:rPr lang="en-US" sz="1200" baseline="0"/>
              <a:t> </a:t>
            </a:r>
            <a:r>
              <a:rPr lang="en-US" sz="1200"/>
              <a:t>automatically be subjected to the 2% APU reduction for that fiscal year.</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90</a:t>
            </a:fld>
            <a:endParaRPr lang="en-US"/>
          </a:p>
        </p:txBody>
      </p:sp>
    </p:spTree>
    <p:extLst>
      <p:ext uri="{BB962C8B-B14F-4D97-AF65-F5344CB8AC3E}">
        <p14:creationId xmlns:p14="http://schemas.microsoft.com/office/powerpoint/2010/main" val="2735089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a:t>So, let’s review the process</a:t>
            </a:r>
            <a:r>
              <a:rPr lang="en-US" sz="1200" baseline="0"/>
              <a:t> for requesting this Reconsideration!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r>
              <a:rPr lang="en-US" sz="1200"/>
              <a:t>First, CMS will notify the hospices that are non-compliant. And they are notified by CMS two different ways; </a:t>
            </a:r>
          </a:p>
          <a:p>
            <a:pPr marL="857250" lvl="1" indent="-457200">
              <a:buFont typeface="+mj-lt"/>
              <a:buAutoNum type="arabicPeriod"/>
            </a:pPr>
            <a:r>
              <a:rPr lang="en-US" sz="1200"/>
              <a:t>Via the Medicare Administrative Contractors (MACs)</a:t>
            </a:r>
            <a:r>
              <a:rPr lang="en-US" sz="1200" baseline="0"/>
              <a:t> through the US postal service….</a:t>
            </a:r>
            <a:r>
              <a:rPr lang="en-US" sz="1200"/>
              <a:t> and also…. </a:t>
            </a:r>
          </a:p>
          <a:p>
            <a:pPr marL="857250" lvl="1" indent="-457200">
              <a:buFont typeface="+mj-lt"/>
              <a:buAutoNum type="arabicPeriod"/>
            </a:pPr>
            <a:r>
              <a:rPr lang="en-US" sz="1200"/>
              <a:t>Electronically, via the CASPER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indent="0" algn="l" defTabSz="914400" rtl="0" eaLnBrk="1" fontAlgn="auto" latinLnBrk="0" hangingPunct="1">
              <a:lnSpc>
                <a:spcPct val="100000"/>
              </a:lnSpc>
              <a:spcBef>
                <a:spcPts val="0"/>
              </a:spcBef>
              <a:spcAft>
                <a:spcPts val="0"/>
              </a:spcAft>
              <a:buClrTx/>
              <a:buSzTx/>
              <a:buFontTx/>
              <a:buNone/>
              <a:tabLst/>
              <a:defRPr/>
            </a:pPr>
            <a:r>
              <a:rPr lang="en-US" sz="1200"/>
              <a:t>Hospices should look for the letter and be sure to access their CASPER system since either letter serves as notice of HQRP non-compliance. Hospices that receive a letter of non-compliance must submit a request for reconsideration to CMS within thirty (30) days after the date documented on the non-compliance notification letter if they want to seek reconsideration.  CMS will not accept any requests submitted after the thirty (30) day deadline.</a:t>
            </a:r>
          </a:p>
          <a:p>
            <a:endParaRPr lang="en-US" sz="1200" baseline="0"/>
          </a:p>
        </p:txBody>
      </p:sp>
      <p:sp>
        <p:nvSpPr>
          <p:cNvPr id="4" name="Slide Number Placeholder 3"/>
          <p:cNvSpPr>
            <a:spLocks noGrp="1"/>
          </p:cNvSpPr>
          <p:nvPr>
            <p:ph type="sldNum" sz="quarter" idx="10"/>
          </p:nvPr>
        </p:nvSpPr>
        <p:spPr/>
        <p:txBody>
          <a:bodyPr/>
          <a:lstStyle/>
          <a:p>
            <a:fld id="{1A1E72F9-2669-4E0E-BA3D-1A18383C2CF2}" type="slidenum">
              <a:rPr lang="en-US" smtClean="0"/>
              <a:t>91</a:t>
            </a:fld>
            <a:endParaRPr lang="en-US"/>
          </a:p>
        </p:txBody>
      </p:sp>
    </p:spTree>
    <p:extLst>
      <p:ext uri="{BB962C8B-B14F-4D97-AF65-F5344CB8AC3E}">
        <p14:creationId xmlns:p14="http://schemas.microsoft.com/office/powerpoint/2010/main" val="51524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9</a:t>
            </a:fld>
            <a:endParaRPr lang="en-US"/>
          </a:p>
        </p:txBody>
      </p:sp>
    </p:spTree>
    <p:extLst>
      <p:ext uri="{BB962C8B-B14F-4D97-AF65-F5344CB8AC3E}">
        <p14:creationId xmlns:p14="http://schemas.microsoft.com/office/powerpoint/2010/main" val="3261193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a:t>Now let us walk through what</a:t>
            </a:r>
            <a:r>
              <a:rPr lang="en-US" sz="1200" baseline="0"/>
              <a:t> you will need to create a </a:t>
            </a:r>
            <a:r>
              <a:rPr lang="en-US" sz="1200"/>
              <a:t>Reconsideration Request</a:t>
            </a:r>
          </a:p>
          <a:p>
            <a:r>
              <a:rPr lang="en-US" sz="1200"/>
              <a:t>Most important is</a:t>
            </a:r>
            <a:r>
              <a:rPr lang="en-US" sz="1200" baseline="0"/>
              <a:t> to submit by the 30 day deadline and the </a:t>
            </a:r>
            <a:r>
              <a:rPr lang="en-US" sz="1200" b="1"/>
              <a:t>only</a:t>
            </a:r>
            <a:r>
              <a:rPr lang="en-US" sz="1200"/>
              <a:t> method to use to submit</a:t>
            </a:r>
            <a:r>
              <a:rPr lang="en-US" sz="1200" baseline="0"/>
              <a:t> is by </a:t>
            </a:r>
            <a:r>
              <a:rPr lang="en-US" sz="1200"/>
              <a:t>email. Late requests</a:t>
            </a:r>
            <a:r>
              <a:rPr lang="en-US" sz="1200" baseline="0"/>
              <a:t> and those </a:t>
            </a:r>
            <a:r>
              <a:rPr lang="en-US" sz="1200"/>
              <a:t>submitted by any other means will not be reviewed for reconsideration.  </a:t>
            </a:r>
          </a:p>
          <a:p>
            <a:r>
              <a:rPr lang="en-US" sz="1200"/>
              <a:t>The request must be sent to the following email address: HospiceQRPReconsiderations@cms.hhs.gov.</a:t>
            </a:r>
          </a:p>
          <a:p>
            <a:endParaRPr lang="en-US" sz="1200"/>
          </a:p>
          <a:p>
            <a:endParaRPr lang="en-US" sz="2800"/>
          </a:p>
        </p:txBody>
      </p:sp>
      <p:sp>
        <p:nvSpPr>
          <p:cNvPr id="4" name="Slide Number Placeholder 3"/>
          <p:cNvSpPr>
            <a:spLocks noGrp="1"/>
          </p:cNvSpPr>
          <p:nvPr>
            <p:ph type="sldNum" sz="quarter" idx="10"/>
          </p:nvPr>
        </p:nvSpPr>
        <p:spPr/>
        <p:txBody>
          <a:bodyPr/>
          <a:lstStyle/>
          <a:p>
            <a:fld id="{1A1E72F9-2669-4E0E-BA3D-1A18383C2CF2}" type="slidenum">
              <a:rPr lang="en-US" smtClean="0"/>
              <a:t>92</a:t>
            </a:fld>
            <a:endParaRPr lang="en-US"/>
          </a:p>
        </p:txBody>
      </p:sp>
    </p:spTree>
    <p:extLst>
      <p:ext uri="{BB962C8B-B14F-4D97-AF65-F5344CB8AC3E}">
        <p14:creationId xmlns:p14="http://schemas.microsoft.com/office/powerpoint/2010/main" val="8893816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r>
              <a:rPr lang="en-US" sz="1200"/>
              <a:t>Now let us walk through what</a:t>
            </a:r>
            <a:r>
              <a:rPr lang="en-US" sz="1200" baseline="0"/>
              <a:t> you will need to create a </a:t>
            </a:r>
            <a:r>
              <a:rPr lang="en-US" sz="1200"/>
              <a:t>Reconsideration Request</a:t>
            </a:r>
          </a:p>
          <a:p>
            <a:r>
              <a:rPr lang="en-US" sz="1200"/>
              <a:t>Most important is</a:t>
            </a:r>
            <a:r>
              <a:rPr lang="en-US" sz="1200" baseline="0"/>
              <a:t> to submit by the 30 day deadline and the </a:t>
            </a:r>
            <a:r>
              <a:rPr lang="en-US" sz="1200" b="1"/>
              <a:t>only</a:t>
            </a:r>
            <a:r>
              <a:rPr lang="en-US" sz="1200"/>
              <a:t> method to use to submit</a:t>
            </a:r>
            <a:r>
              <a:rPr lang="en-US" sz="1200" baseline="0"/>
              <a:t> is by </a:t>
            </a:r>
            <a:r>
              <a:rPr lang="en-US" sz="1200"/>
              <a:t>email. Late requests</a:t>
            </a:r>
            <a:r>
              <a:rPr lang="en-US" sz="1200" baseline="0"/>
              <a:t> and those </a:t>
            </a:r>
            <a:r>
              <a:rPr lang="en-US" sz="1200"/>
              <a:t>submitted by any other means will not be reviewed for reconsideration.  </a:t>
            </a:r>
          </a:p>
          <a:p>
            <a:r>
              <a:rPr lang="en-US" sz="1200"/>
              <a:t>Please include the following in the subject line: “Hospice ACA 3004 Reconsideration Request” and the hospice’s CMS Certification Number (CCN) (e.g., Hospice ACA 3004 Reconsideration Request, XXXXXX).  </a:t>
            </a:r>
          </a:p>
          <a:p>
            <a:endParaRPr lang="en-US" sz="1200"/>
          </a:p>
          <a:p>
            <a:r>
              <a:rPr lang="en-US" sz="1200"/>
              <a:t>The email request must include the following information:</a:t>
            </a:r>
          </a:p>
          <a:p>
            <a:r>
              <a:rPr lang="en-US" sz="1200"/>
              <a:t>•The Hospice CMS Certification Number (CCN)</a:t>
            </a:r>
          </a:p>
          <a:p>
            <a:r>
              <a:rPr lang="en-US" sz="1200"/>
              <a:t>•The Hospice Business Name</a:t>
            </a:r>
          </a:p>
          <a:p>
            <a:r>
              <a:rPr lang="en-US" sz="1200"/>
              <a:t>•The Hospice Business Address</a:t>
            </a:r>
          </a:p>
          <a:p>
            <a:r>
              <a:rPr lang="en-US" sz="1200"/>
              <a:t>•CEO or CEO-designated representative contact information, including name, email address, telephone number, and physical mailing address</a:t>
            </a:r>
          </a:p>
          <a:p>
            <a:r>
              <a:rPr lang="en-US" sz="1200"/>
              <a:t>•CMS identified reason(s) for noncompliance from the noncompliance notification letter</a:t>
            </a:r>
          </a:p>
          <a:p>
            <a:r>
              <a:rPr lang="en-US" sz="1200"/>
              <a:t>•Information supporting the hospice belief that noncompliance is in error, or evidence of the impact of extraordinary circumstances which prevented timely submission of data</a:t>
            </a:r>
          </a:p>
          <a:p>
            <a:r>
              <a:rPr lang="en-US" sz="1200"/>
              <a:t>•The request for reconsideration must be accompanied by supporting documentation demonstrating compliance. CMS will be unable to review any request without the necessary documentation. Supporting documentation may include any or all of the following provided as examples:</a:t>
            </a:r>
          </a:p>
          <a:p>
            <a:r>
              <a:rPr lang="en-US" sz="1200"/>
              <a:t>•Email communications</a:t>
            </a:r>
          </a:p>
          <a:p>
            <a:r>
              <a:rPr lang="en-US" sz="1200"/>
              <a:t>•For HIS reporting, evidence of HIS transmissions during the reporting period (e.g. an HIS Final Validation Report from the CASPER system showing a timely submission date).</a:t>
            </a:r>
          </a:p>
          <a:p>
            <a:r>
              <a:rPr lang="en-US" sz="1200"/>
              <a:t>•For HIS reporting, proof of previous exemption/extension approval for the prescribed reporting period.</a:t>
            </a:r>
          </a:p>
          <a:p>
            <a:r>
              <a:rPr lang="en-US" sz="1200"/>
              <a:t>•For HIS reporting, notification of the CCN activation letter to prove that the CCN was not activated by November 1st.</a:t>
            </a:r>
          </a:p>
          <a:p>
            <a:r>
              <a:rPr lang="en-US" sz="1200"/>
              <a:t>•For CAHPS® reporting, the hospice must have served fewer than 50 survey-eligible decedents/caregivers during the reporting period, evidence that the hospice filed the Participation Exemption Request Form by the deadline date.</a:t>
            </a:r>
          </a:p>
          <a:p>
            <a:r>
              <a:rPr lang="en-US" sz="1200"/>
              <a:t>•For CAHPS® reporting, evidence that the hospice continuously collected data and submitted data to the CAHPS® Hospice Survey Data Warehouse during the required timeframe.  </a:t>
            </a:r>
          </a:p>
          <a:p>
            <a:endParaRPr lang="en-US" sz="1200"/>
          </a:p>
          <a:p>
            <a:r>
              <a:rPr lang="en-US" sz="1200"/>
              <a:t>Please note: Never include patient information (i.e. protected health information (PHI), patient identified information (PII), or other Health Insurance Portability and Accountability Act (HIPAA) violations) in the documentation being submitted to CMS for review.  This includes attaching HIS-Admission or HIS-Discharge records and sending to CMS via email. Email is NOT a secure transmission product and any PHI/PII sent via email will enact security violation protocol prompting involvement by the CMS security offices.</a:t>
            </a:r>
          </a:p>
          <a:p>
            <a:endParaRPr lang="en-US" sz="1200"/>
          </a:p>
          <a:p>
            <a:r>
              <a:rPr lang="en-US" sz="1200"/>
              <a:t>In its review of the hospice’s documentation, CMS will determine whether evidence to support a finding of noncompliance has been provided by the hospice.  The determination will be made based solely on the documentation provided.  CMS will not contact the hospice to request additional information or to clarify incomplete or inconclusive information.  If clear evidence to support a finding of compliance is not present, the 2 percentage point reduction will be upheld.  If clear evidence of compliance is present, the reduction will be reversed.</a:t>
            </a:r>
          </a:p>
          <a:p>
            <a:endParaRPr lang="en-US" sz="2800"/>
          </a:p>
        </p:txBody>
      </p:sp>
      <p:sp>
        <p:nvSpPr>
          <p:cNvPr id="4" name="Slide Number Placeholder 3"/>
          <p:cNvSpPr>
            <a:spLocks noGrp="1"/>
          </p:cNvSpPr>
          <p:nvPr>
            <p:ph type="sldNum" sz="quarter" idx="10"/>
          </p:nvPr>
        </p:nvSpPr>
        <p:spPr/>
        <p:txBody>
          <a:bodyPr/>
          <a:lstStyle/>
          <a:p>
            <a:fld id="{1A1E72F9-2669-4E0E-BA3D-1A18383C2CF2}" type="slidenum">
              <a:rPr lang="en-US" smtClean="0"/>
              <a:t>93</a:t>
            </a:fld>
            <a:endParaRPr lang="en-US"/>
          </a:p>
        </p:txBody>
      </p:sp>
    </p:spTree>
    <p:extLst>
      <p:ext uri="{BB962C8B-B14F-4D97-AF65-F5344CB8AC3E}">
        <p14:creationId xmlns:p14="http://schemas.microsoft.com/office/powerpoint/2010/main" val="8893816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Brenda: </a:t>
            </a:r>
          </a:p>
          <a:p>
            <a:r>
              <a:rPr lang="en-US" sz="1200"/>
              <a:t>Include supporting documentation demonstrating compliance, such as: </a:t>
            </a:r>
          </a:p>
          <a:p>
            <a:r>
              <a:rPr lang="en-US" sz="1200"/>
              <a:t>Email communications, evidence of HIS transmissions during the reporting period, or proof of previous exemption/extension for HIS reporting. </a:t>
            </a:r>
          </a:p>
          <a:p>
            <a:r>
              <a:rPr lang="en-US" sz="1200"/>
              <a:t>For CAHPS® reporting, evidence that the hospice must served fewer than 50 survey-eligible decedents/caregivers during the reporting period, or evidence that the hospice continuously collected data and submitted data to the CAHPS® Hospice Survey Data Warehouse during the required timeframe.  </a:t>
            </a:r>
          </a:p>
          <a:p>
            <a:endParaRPr lang="en-US" sz="1200"/>
          </a:p>
          <a:p>
            <a:r>
              <a:rPr lang="en-US" sz="1200"/>
              <a:t>Please note: Never include patient information (i.e. protected health information (PHI), patient identified information (PII), in the documentation being submitted to CMS for review.  Email is NOT a secure transmission and any PHI/PII sent via email will enact security violation protocol prompting involvement by the CMS security offices.</a:t>
            </a:r>
          </a:p>
          <a:p>
            <a:endParaRPr lang="en-US" sz="1200"/>
          </a:p>
          <a:p>
            <a:r>
              <a:rPr lang="en-US" sz="1200"/>
              <a:t>In its review of the hospice’s documentation, CMS will determine whether evidence to support a finding of noncompliance has been provided by the hospice.  The determination will be made based solely on the documentation provided.  CMS will not contact the hospice to request additional information or to clarify incomplete or inconclusive information.  If clear evidence to support a finding of compliance is not present, the 2 percentage point reduction will be upheld.  If clear evidence of compliance is present, the reduction will be reversed.</a:t>
            </a:r>
          </a:p>
          <a:p>
            <a:endParaRPr lang="en-US" sz="1200"/>
          </a:p>
          <a:p>
            <a:endParaRPr lang="en-US" sz="1200"/>
          </a:p>
          <a:p>
            <a:r>
              <a:rPr lang="en-US" sz="1200"/>
              <a:t>Include supporting documentation demonstrating compliance, such as: </a:t>
            </a:r>
          </a:p>
          <a:p>
            <a:r>
              <a:rPr lang="en-US" sz="1200"/>
              <a:t>Email communications, evidence of HIS transmissions during the reporting period, or proof of previous exemption/extension for HIS reporting. </a:t>
            </a:r>
          </a:p>
          <a:p>
            <a:r>
              <a:rPr lang="en-US" sz="1200"/>
              <a:t>For CAHPS® reporting, evidence that the hospice must served fewer than 50 survey-eligible decedents/caregivers during the reporting period, or evidence that the hospice continuously collected data and submitted data to the CAHPS® Hospice Survey Data Warehouse during the required timeframe.  </a:t>
            </a:r>
          </a:p>
          <a:p>
            <a:r>
              <a:rPr lang="en-US" sz="1200"/>
              <a:t>Please note: Never include patient information (i.e. protected health information (PHI), patient identified information (PII), in the documentation being submitted to CMS for review.  Email is NOT a secure transmission product and any PHI/PII sent via email will enact security violation protocol prompting involvement by the CMS security offices.</a:t>
            </a:r>
          </a:p>
          <a:p>
            <a:endParaRPr lang="en-US" sz="1200"/>
          </a:p>
          <a:p>
            <a:r>
              <a:rPr lang="en-US" sz="1200"/>
              <a:t>he request for reconsideration must be accompanied by supporting documentation demonstrating compliance. CMS will be unable to review any request without the necessary documentation. Supporting documentation may include any or all of the following provided as examples:</a:t>
            </a:r>
          </a:p>
          <a:p>
            <a:r>
              <a:rPr lang="en-US" sz="1200"/>
              <a:t>•Email communications</a:t>
            </a:r>
          </a:p>
          <a:p>
            <a:r>
              <a:rPr lang="en-US" sz="1200"/>
              <a:t>•For HIS reporting, evidence of HIS transmissions during the reporting period (e.g. an HIS Final Validation Report from the CASPER system showing a timely submission date).</a:t>
            </a:r>
          </a:p>
          <a:p>
            <a:r>
              <a:rPr lang="en-US" sz="1200"/>
              <a:t>•For HIS reporting, proof of previous exemption/extension approval for the prescribed reporting period.</a:t>
            </a:r>
          </a:p>
          <a:p>
            <a:r>
              <a:rPr lang="en-US" sz="1200"/>
              <a:t>•For HIS reporting, notification of the CCN activation letter to prove that the CCN was not activated by November 1st.</a:t>
            </a:r>
          </a:p>
          <a:p>
            <a:r>
              <a:rPr lang="en-US" sz="1200"/>
              <a:t>•For CAHPS® reporting, the hospice must have served fewer than 50 survey-eligible decedents/caregivers during the reporting period, evidence that the hospice filed the Participation Exemption Request Form by the deadline date.</a:t>
            </a:r>
          </a:p>
          <a:p>
            <a:r>
              <a:rPr lang="en-US" sz="1200"/>
              <a:t>•For CAHPS® reporting, evidence that the hospice continuously collected data and submitted data to the CAHPS® Hospice Survey Data Warehouse during the required timeframe.  </a:t>
            </a:r>
          </a:p>
          <a:p>
            <a:endParaRPr lang="en-US" sz="1200"/>
          </a:p>
          <a:p>
            <a:r>
              <a:rPr lang="en-US" sz="1200"/>
              <a:t>Please note: Never include patient information (i.e. protected health information (PHI), patient identified information (PII), or other Health Insurance Portability and Accountability Act (HIPAA) violations) in the documentation being submitted to CMS for review.  This includes attaching HIS-Admission or HIS-Discharge records and sending to CMS via email. Email is NOT a secure transmission product and any PHI/PII sent via email will enact security violation protocol prompting involvement by the CMS security offices.</a:t>
            </a:r>
          </a:p>
          <a:p>
            <a:endParaRPr lang="en-US" sz="1200"/>
          </a:p>
          <a:p>
            <a:r>
              <a:rPr lang="en-US" sz="1200"/>
              <a:t>In its review of the hospice’s documentation, CMS will determine whether evidence to support a finding of noncompliance has been provided by the hospice.  The determination will be made based solely on the documentation provided.  CMS will not contact the hospice to request additional information or to clarify incomplete or inconclusive information.  If clear evidence to support a finding of compliance is not present, the 2 percentage point reduction will be upheld.  If clear evidence of compliance is present, the reduction will be reversed.</a:t>
            </a:r>
          </a:p>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94</a:t>
            </a:fld>
            <a:endParaRPr lang="en-US"/>
          </a:p>
        </p:txBody>
      </p:sp>
    </p:spTree>
    <p:extLst>
      <p:ext uri="{BB962C8B-B14F-4D97-AF65-F5344CB8AC3E}">
        <p14:creationId xmlns:p14="http://schemas.microsoft.com/office/powerpoint/2010/main" val="8893816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t>Brenda:  </a:t>
            </a:r>
            <a:r>
              <a:rPr lang="en-US" sz="1200"/>
              <a:t>CMS should acknowledge receipt of the reconsideration request within five (5) business days through an email. Following its review of the request and supporting documentation, CMS will issue its decision by regular mail through the Medicare Administrative Contractor (the MACs) and an electronic letter through the CASPER system. If the decision upholds the finding of noncompliance, a provider may file an appeal with the Provider Reimbursement Review Board.  More information about this can be found</a:t>
            </a:r>
            <a:r>
              <a:rPr lang="en-US" sz="1200" baseline="0"/>
              <a:t> on the CMS website.  We will review all of those resources at the end of this presentation. </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95</a:t>
            </a:fld>
            <a:endParaRPr lang="en-US"/>
          </a:p>
        </p:txBody>
      </p:sp>
    </p:spTree>
    <p:extLst>
      <p:ext uri="{BB962C8B-B14F-4D97-AF65-F5344CB8AC3E}">
        <p14:creationId xmlns:p14="http://schemas.microsoft.com/office/powerpoint/2010/main" val="5152491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tx1">
                    <a:lumMod val="85000"/>
                    <a:lumOff val="15000"/>
                  </a:schemeClr>
                </a:solidFill>
              </a:rPr>
              <a:t>Brenda: </a:t>
            </a:r>
            <a:r>
              <a:rPr lang="en-US" sz="1200">
                <a:solidFill>
                  <a:schemeClr val="tx1">
                    <a:lumMod val="85000"/>
                    <a:lumOff val="15000"/>
                  </a:schemeClr>
                </a:solidFill>
              </a:rPr>
              <a:t>so lets review the whole timeline for reconsiderations once</a:t>
            </a:r>
            <a:r>
              <a:rPr lang="en-US" sz="1200" baseline="0">
                <a:solidFill>
                  <a:schemeClr val="tx1">
                    <a:lumMod val="85000"/>
                    <a:lumOff val="15000"/>
                  </a:schemeClr>
                </a:solidFill>
              </a:rPr>
              <a:t> more in detail;  </a:t>
            </a:r>
          </a:p>
          <a:p>
            <a:endParaRPr lang="en-US" sz="1200" baseline="0">
              <a:solidFill>
                <a:schemeClr val="tx1">
                  <a:lumMod val="85000"/>
                  <a:lumOff val="15000"/>
                </a:schemeClr>
              </a:solidFill>
            </a:endParaRPr>
          </a:p>
          <a:p>
            <a:pPr>
              <a:spcAft>
                <a:spcPts val="1200"/>
              </a:spcAft>
            </a:pPr>
            <a:r>
              <a:rPr lang="en-US" sz="1200" b="1">
                <a:solidFill>
                  <a:schemeClr val="tx1">
                    <a:lumMod val="85000"/>
                    <a:lumOff val="15000"/>
                  </a:schemeClr>
                </a:solidFill>
              </a:rPr>
              <a:t>July: </a:t>
            </a:r>
            <a:r>
              <a:rPr lang="en-US" sz="1200">
                <a:solidFill>
                  <a:schemeClr val="tx1">
                    <a:lumMod val="85000"/>
                    <a:lumOff val="15000"/>
                  </a:schemeClr>
                </a:solidFill>
              </a:rPr>
              <a:t>Non-compliant hospices that failed to meet the hospice quality reporting requirements are notified.  CMS will prepare letters for CASPER and also sent to the MACs sometime</a:t>
            </a:r>
            <a:r>
              <a:rPr lang="en-US" sz="1200" baseline="0">
                <a:solidFill>
                  <a:schemeClr val="tx1">
                    <a:lumMod val="85000"/>
                    <a:lumOff val="15000"/>
                  </a:schemeClr>
                </a:solidFill>
              </a:rPr>
              <a:t> in June. </a:t>
            </a:r>
            <a:endParaRPr lang="en-US" sz="1200">
              <a:solidFill>
                <a:schemeClr val="tx1">
                  <a:lumMod val="85000"/>
                  <a:lumOff val="15000"/>
                </a:schemeClr>
              </a:solidFill>
            </a:endParaRP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b="1">
                <a:solidFill>
                  <a:schemeClr val="tx1">
                    <a:lumMod val="85000"/>
                    <a:lumOff val="15000"/>
                  </a:schemeClr>
                </a:solidFill>
              </a:rPr>
              <a:t>July – August:</a:t>
            </a:r>
            <a:r>
              <a:rPr lang="en-US" sz="1200">
                <a:solidFill>
                  <a:schemeClr val="tx1">
                    <a:lumMod val="85000"/>
                    <a:lumOff val="15000"/>
                  </a:schemeClr>
                </a:solidFill>
              </a:rPr>
              <a:t> Reconsideration requests are due to </a:t>
            </a:r>
            <a:r>
              <a:rPr lang="en-US" sz="1200" u="sng">
                <a:solidFill>
                  <a:schemeClr val="tx1">
                    <a:lumMod val="85000"/>
                    <a:lumOff val="15000"/>
                  </a:schemeClr>
                </a:solidFill>
              </a:rPr>
              <a:t>CMS 30 days from the date on the notification of non-compliance. </a:t>
            </a:r>
          </a:p>
          <a:p>
            <a:pPr marL="0" marR="0" indent="0" algn="l" defTabSz="914400" rtl="0" eaLnBrk="1" fontAlgn="auto" latinLnBrk="0" hangingPunct="1">
              <a:lnSpc>
                <a:spcPct val="100000"/>
              </a:lnSpc>
              <a:spcBef>
                <a:spcPts val="0"/>
              </a:spcBef>
              <a:spcAft>
                <a:spcPts val="1200"/>
              </a:spcAft>
              <a:buClrTx/>
              <a:buSzTx/>
              <a:buFontTx/>
              <a:buNone/>
              <a:tabLst/>
              <a:defRPr/>
            </a:pPr>
            <a:r>
              <a:rPr lang="en-US" sz="1200" u="none">
                <a:solidFill>
                  <a:schemeClr val="tx1">
                    <a:lumMod val="85000"/>
                    <a:lumOff val="15000"/>
                  </a:schemeClr>
                </a:solidFill>
              </a:rPr>
              <a:t>When CMS receives reconsideration</a:t>
            </a:r>
            <a:r>
              <a:rPr lang="en-US" sz="1200" u="none" baseline="0">
                <a:solidFill>
                  <a:schemeClr val="tx1">
                    <a:lumMod val="85000"/>
                    <a:lumOff val="15000"/>
                  </a:schemeClr>
                </a:solidFill>
              </a:rPr>
              <a:t> requests, they will </a:t>
            </a:r>
            <a:r>
              <a:rPr lang="en-US" sz="1200" u="none">
                <a:solidFill>
                  <a:schemeClr val="tx1">
                    <a:lumMod val="85000"/>
                    <a:lumOff val="15000"/>
                  </a:schemeClr>
                </a:solidFill>
              </a:rPr>
              <a:t>provide an email acknowledgement within five (5) business days.</a:t>
            </a:r>
            <a:r>
              <a:rPr lang="en-US" sz="1200" u="none" baseline="0">
                <a:solidFill>
                  <a:schemeClr val="tx1">
                    <a:lumMod val="85000"/>
                    <a:lumOff val="15000"/>
                  </a:schemeClr>
                </a:solidFill>
              </a:rPr>
              <a:t> </a:t>
            </a:r>
            <a:endParaRPr lang="en-US" sz="1200" u="none">
              <a:solidFill>
                <a:schemeClr val="tx1">
                  <a:lumMod val="85000"/>
                  <a:lumOff val="15000"/>
                </a:schemeClr>
              </a:solidFill>
            </a:endParaRPr>
          </a:p>
          <a:p>
            <a:pPr>
              <a:spcAft>
                <a:spcPts val="1200"/>
              </a:spcAft>
            </a:pPr>
            <a:r>
              <a:rPr lang="en-US" sz="1200" b="1">
                <a:solidFill>
                  <a:schemeClr val="tx1">
                    <a:lumMod val="85000"/>
                    <a:lumOff val="15000"/>
                  </a:schemeClr>
                </a:solidFill>
              </a:rPr>
              <a:t>August–September: </a:t>
            </a:r>
            <a:r>
              <a:rPr lang="en-US" sz="1200">
                <a:solidFill>
                  <a:schemeClr val="tx1">
                    <a:lumMod val="85000"/>
                    <a:lumOff val="15000"/>
                  </a:schemeClr>
                </a:solidFill>
              </a:rPr>
              <a:t>CMS notifies hospices of the agency’s decision on the reconsideration requests.</a:t>
            </a:r>
          </a:p>
          <a:p>
            <a:pPr>
              <a:spcAft>
                <a:spcPts val="1200"/>
              </a:spcAft>
            </a:pPr>
            <a:r>
              <a:rPr lang="en-US" sz="1200" b="1">
                <a:solidFill>
                  <a:schemeClr val="tx1">
                    <a:lumMod val="85000"/>
                    <a:lumOff val="15000"/>
                  </a:schemeClr>
                </a:solidFill>
              </a:rPr>
              <a:t>October 1:</a:t>
            </a:r>
            <a:r>
              <a:rPr lang="en-US" sz="1200" b="1" strike="sngStrike">
                <a:solidFill>
                  <a:schemeClr val="tx1">
                    <a:lumMod val="85000"/>
                    <a:lumOff val="15000"/>
                  </a:schemeClr>
                </a:solidFill>
              </a:rPr>
              <a:t>  </a:t>
            </a:r>
            <a:r>
              <a:rPr lang="en-US" sz="1200">
                <a:solidFill>
                  <a:schemeClr val="tx1">
                    <a:lumMod val="85000"/>
                    <a:lumOff val="15000"/>
                  </a:schemeClr>
                </a:solidFill>
              </a:rPr>
              <a:t>Any hospice determined to be non-compliant is subject to the two percent reduction in their APU for that fiscal year.</a:t>
            </a:r>
          </a:p>
          <a:p>
            <a:r>
              <a:rPr lang="en-US" sz="1200">
                <a:solidFill>
                  <a:schemeClr val="tx1">
                    <a:lumMod val="85000"/>
                    <a:lumOff val="15000"/>
                  </a:schemeClr>
                </a:solidFill>
              </a:rPr>
              <a:t>So that wraps up the reconsideration process.  Now lets do another Knowledge check before we move to the resources</a:t>
            </a:r>
            <a:r>
              <a:rPr lang="en-US" sz="1200" baseline="0">
                <a:solidFill>
                  <a:schemeClr val="tx1">
                    <a:lumMod val="85000"/>
                    <a:lumOff val="15000"/>
                  </a:schemeClr>
                </a:solidFill>
              </a:rPr>
              <a:t>.  </a:t>
            </a:r>
            <a:endParaRPr lang="en-US" sz="1200">
              <a:solidFill>
                <a:schemeClr val="tx1">
                  <a:lumMod val="85000"/>
                  <a:lumOff val="15000"/>
                </a:schemeClr>
              </a:solidFill>
            </a:endParaRPr>
          </a:p>
          <a:p>
            <a:endParaRPr lang="en-US" sz="2800"/>
          </a:p>
        </p:txBody>
      </p:sp>
      <p:sp>
        <p:nvSpPr>
          <p:cNvPr id="4" name="Slide Number Placeholder 3"/>
          <p:cNvSpPr>
            <a:spLocks noGrp="1"/>
          </p:cNvSpPr>
          <p:nvPr>
            <p:ph type="sldNum" sz="quarter" idx="10"/>
          </p:nvPr>
        </p:nvSpPr>
        <p:spPr/>
        <p:txBody>
          <a:bodyPr/>
          <a:lstStyle/>
          <a:p>
            <a:fld id="{1A1E72F9-2669-4E0E-BA3D-1A18383C2CF2}" type="slidenum">
              <a:rPr lang="en-US" smtClean="0"/>
              <a:t>96</a:t>
            </a:fld>
            <a:endParaRPr lang="en-US"/>
          </a:p>
        </p:txBody>
      </p:sp>
    </p:spTree>
    <p:extLst>
      <p:ext uri="{BB962C8B-B14F-4D97-AF65-F5344CB8AC3E}">
        <p14:creationId xmlns:p14="http://schemas.microsoft.com/office/powerpoint/2010/main" val="36887222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Brenda:  </a:t>
            </a:r>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97</a:t>
            </a:fld>
            <a:endParaRPr lang="en-US"/>
          </a:p>
        </p:txBody>
      </p:sp>
    </p:spTree>
    <p:extLst>
      <p:ext uri="{BB962C8B-B14F-4D97-AF65-F5344CB8AC3E}">
        <p14:creationId xmlns:p14="http://schemas.microsoft.com/office/powerpoint/2010/main" val="15449909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Brenda:  </a:t>
            </a:r>
            <a:r>
              <a:rPr lang="en-US" sz="1200" b="0" i="0"/>
              <a:t>The answer is B- It is NOT true that CMS will contact the hospice if they have further questions.  Therefore</a:t>
            </a:r>
            <a:r>
              <a:rPr lang="en-US" sz="1200" b="0" i="0" baseline="0"/>
              <a:t> it is very important for you to submit all of your supporting documentation with the e-mail that you send for any reconsideration. </a:t>
            </a:r>
            <a:endParaRPr lang="en-US" sz="1200" b="0" i="0"/>
          </a:p>
          <a:p>
            <a:endParaRPr lang="en-US" sz="2800"/>
          </a:p>
        </p:txBody>
      </p:sp>
      <p:sp>
        <p:nvSpPr>
          <p:cNvPr id="4" name="Slide Number Placeholder 3"/>
          <p:cNvSpPr>
            <a:spLocks noGrp="1"/>
          </p:cNvSpPr>
          <p:nvPr>
            <p:ph type="sldNum" sz="quarter" idx="10"/>
          </p:nvPr>
        </p:nvSpPr>
        <p:spPr/>
        <p:txBody>
          <a:bodyPr/>
          <a:lstStyle/>
          <a:p>
            <a:fld id="{1A1E72F9-2669-4E0E-BA3D-1A18383C2CF2}" type="slidenum">
              <a:rPr lang="en-US" smtClean="0"/>
              <a:t>98</a:t>
            </a:fld>
            <a:endParaRPr lang="en-US"/>
          </a:p>
        </p:txBody>
      </p:sp>
    </p:spTree>
    <p:extLst>
      <p:ext uri="{BB962C8B-B14F-4D97-AF65-F5344CB8AC3E}">
        <p14:creationId xmlns:p14="http://schemas.microsoft.com/office/powerpoint/2010/main" val="24711108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sz="1200" b="1"/>
              <a:t>Brenda:  </a:t>
            </a:r>
            <a:r>
              <a:rPr lang="en-US" sz="1200"/>
              <a:t>Now lets review the resources that are available to you for future reference!  </a:t>
            </a:r>
          </a:p>
        </p:txBody>
      </p:sp>
      <p:sp>
        <p:nvSpPr>
          <p:cNvPr id="4" name="Slide Number Placeholder 3"/>
          <p:cNvSpPr>
            <a:spLocks noGrp="1"/>
          </p:cNvSpPr>
          <p:nvPr>
            <p:ph type="sldNum" sz="quarter" idx="10"/>
          </p:nvPr>
        </p:nvSpPr>
        <p:spPr/>
        <p:txBody>
          <a:bodyPr/>
          <a:lstStyle/>
          <a:p>
            <a:fld id="{1A1E72F9-2669-4E0E-BA3D-1A18383C2CF2}" type="slidenum">
              <a:rPr lang="en-US" smtClean="0"/>
              <a:t>99</a:t>
            </a:fld>
            <a:endParaRPr lang="en-US"/>
          </a:p>
        </p:txBody>
      </p:sp>
    </p:spTree>
    <p:extLst>
      <p:ext uri="{BB962C8B-B14F-4D97-AF65-F5344CB8AC3E}">
        <p14:creationId xmlns:p14="http://schemas.microsoft.com/office/powerpoint/2010/main" val="40840181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100</a:t>
            </a:fld>
            <a:endParaRPr lang="en-US"/>
          </a:p>
        </p:txBody>
      </p:sp>
    </p:spTree>
    <p:extLst>
      <p:ext uri="{BB962C8B-B14F-4D97-AF65-F5344CB8AC3E}">
        <p14:creationId xmlns:p14="http://schemas.microsoft.com/office/powerpoint/2010/main" val="10383772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1A1E72F9-2669-4E0E-BA3D-1A18383C2CF2}" type="slidenum">
              <a:rPr lang="en-US" smtClean="0"/>
              <a:t>101</a:t>
            </a:fld>
            <a:endParaRPr lang="en-US"/>
          </a:p>
        </p:txBody>
      </p:sp>
    </p:spTree>
    <p:extLst>
      <p:ext uri="{BB962C8B-B14F-4D97-AF65-F5344CB8AC3E}">
        <p14:creationId xmlns:p14="http://schemas.microsoft.com/office/powerpoint/2010/main" val="1532900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203200" y="5638801"/>
            <a:ext cx="11988800" cy="1217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Image of holding hands">
            <a:extLst>
              <a:ext uri="{FF2B5EF4-FFF2-40B4-BE49-F238E27FC236}">
                <a16:creationId xmlns:a16="http://schemas.microsoft.com/office/drawing/2014/main" id="{22DEE5F0-4B85-4FFD-8219-370C8F4C1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38400"/>
            <a:ext cx="4572000" cy="4572000"/>
          </a:xfrm>
          <a:prstGeom prst="rect">
            <a:avLst/>
          </a:prstGeom>
        </p:spPr>
      </p:pic>
      <p:sp>
        <p:nvSpPr>
          <p:cNvPr id="3" name="Subtitle 2"/>
          <p:cNvSpPr>
            <a:spLocks noGrp="1"/>
          </p:cNvSpPr>
          <p:nvPr>
            <p:ph type="subTitle" idx="1"/>
          </p:nvPr>
        </p:nvSpPr>
        <p:spPr>
          <a:xfrm>
            <a:off x="4953000" y="3124200"/>
            <a:ext cx="6629400" cy="1447800"/>
          </a:xfrm>
        </p:spPr>
        <p:txBody>
          <a:bodyPr>
            <a:normAutofit/>
          </a:bodyPr>
          <a:lstStyle>
            <a:lvl1pPr marL="0" indent="0" algn="l" defTabSz="914400" rtl="0" eaLnBrk="1" latinLnBrk="0" hangingPunct="1">
              <a:spcBef>
                <a:spcPct val="20000"/>
              </a:spcBef>
              <a:buFont typeface="Arial" panose="020B0604020202020204" pitchFamily="34" charset="0"/>
              <a:buNone/>
              <a:defRPr lang="en-US" sz="3400" b="1" kern="1200" dirty="0">
                <a:solidFill>
                  <a:srgbClr val="9B2928"/>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7" name="Text Placeholder 16"/>
          <p:cNvSpPr>
            <a:spLocks noGrp="1"/>
          </p:cNvSpPr>
          <p:nvPr>
            <p:ph type="body" sz="quarter" idx="10" hasCustomPrompt="1"/>
          </p:nvPr>
        </p:nvSpPr>
        <p:spPr>
          <a:xfrm>
            <a:off x="4953000" y="4648200"/>
            <a:ext cx="6629400" cy="1066800"/>
          </a:xfrm>
        </p:spPr>
        <p:txBody>
          <a:bodyPr>
            <a:normAutofit/>
          </a:bodyPr>
          <a:lstStyle>
            <a:lvl1pPr marL="0" indent="0">
              <a:buNone/>
              <a:defRPr sz="1800" baseline="0"/>
            </a:lvl1pPr>
          </a:lstStyle>
          <a:p>
            <a:pPr lvl="0"/>
            <a:r>
              <a:rPr lang="en-US"/>
              <a:t>Presenter and Organization</a:t>
            </a:r>
          </a:p>
          <a:p>
            <a:pPr lvl="0"/>
            <a:r>
              <a:rPr lang="en-US"/>
              <a:t>Date</a:t>
            </a:r>
          </a:p>
        </p:txBody>
      </p:sp>
      <p:sp>
        <p:nvSpPr>
          <p:cNvPr id="19" name="Title 7"/>
          <p:cNvSpPr txBox="1">
            <a:spLocks/>
          </p:cNvSpPr>
          <p:nvPr userDrawn="1"/>
        </p:nvSpPr>
        <p:spPr>
          <a:xfrm>
            <a:off x="0" y="1371600"/>
            <a:ext cx="12192000" cy="1066800"/>
          </a:xfrm>
          <a:prstGeom prst="rect">
            <a:avLst/>
          </a:prstGeom>
          <a:solidFill>
            <a:srgbClr val="084A9C"/>
          </a:solidFill>
          <a:effectLst>
            <a:outerShdw dist="76200" dir="540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6" name="Content Placeholder 5"/>
          <p:cNvSpPr>
            <a:spLocks noGrp="1"/>
          </p:cNvSpPr>
          <p:nvPr>
            <p:ph sz="quarter" idx="11" hasCustomPrompt="1"/>
          </p:nvPr>
        </p:nvSpPr>
        <p:spPr>
          <a:xfrm>
            <a:off x="0" y="1371600"/>
            <a:ext cx="12192000" cy="1066800"/>
          </a:xfrm>
        </p:spPr>
        <p:txBody>
          <a:bodyPr lIns="548640" anchor="ctr">
            <a:normAutofit/>
          </a:bodyPr>
          <a:lstStyle>
            <a:lvl1pPr marL="0" indent="0" algn="l">
              <a:buNone/>
              <a:defRPr lang="en-US" sz="3000" b="1" i="0" u="none" kern="1200" dirty="0" smtClean="0">
                <a:solidFill>
                  <a:schemeClr val="bg1"/>
                </a:solidFill>
                <a:effectLst/>
                <a:latin typeface="Arial"/>
                <a:ea typeface="+mj-ea"/>
                <a:cs typeface="Arial"/>
              </a:defRPr>
            </a:lvl1pPr>
          </a:lstStyle>
          <a:p>
            <a:pPr lvl="0"/>
            <a:r>
              <a:rPr lang="en-US"/>
              <a:t>Quality Reporting Program Provider Training</a:t>
            </a:r>
          </a:p>
        </p:txBody>
      </p:sp>
      <p:pic>
        <p:nvPicPr>
          <p:cNvPr id="9" name="Picture 8">
            <a:extLst>
              <a:ext uri="{FF2B5EF4-FFF2-40B4-BE49-F238E27FC236}">
                <a16:creationId xmlns:a16="http://schemas.microsoft.com/office/drawing/2014/main" id="{08ED6439-9CF2-48A3-AAFA-488BF9E1AD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627" y="343177"/>
            <a:ext cx="2323407" cy="798022"/>
          </a:xfrm>
          <a:prstGeom prst="rect">
            <a:avLst/>
          </a:prstGeom>
        </p:spPr>
      </p:pic>
      <p:sp>
        <p:nvSpPr>
          <p:cNvPr id="10" name="Rectangle 9">
            <a:extLst>
              <a:ext uri="{FF2B5EF4-FFF2-40B4-BE49-F238E27FC236}">
                <a16:creationId xmlns:a16="http://schemas.microsoft.com/office/drawing/2014/main" id="{AC1FE775-07AB-412F-B3F3-0B664E856009}"/>
              </a:ext>
            </a:extLst>
          </p:cNvPr>
          <p:cNvSpPr/>
          <p:nvPr userDrawn="1"/>
        </p:nvSpPr>
        <p:spPr>
          <a:xfrm>
            <a:off x="9258300" y="669898"/>
            <a:ext cx="2933700" cy="634181"/>
          </a:xfrm>
          <a:prstGeom prst="rect">
            <a:avLst/>
          </a:prstGeom>
          <a:solidFill>
            <a:srgbClr val="9B2728"/>
          </a:solidFill>
          <a:ln>
            <a:noFill/>
          </a:ln>
          <a:effectLst>
            <a:outerShdw blurRad="508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C01EF581-9315-420B-A86D-05434136B2D3}"/>
              </a:ext>
            </a:extLst>
          </p:cNvPr>
          <p:cNvSpPr txBox="1">
            <a:spLocks/>
          </p:cNvSpPr>
          <p:nvPr userDrawn="1"/>
        </p:nvSpPr>
        <p:spPr>
          <a:xfrm>
            <a:off x="8458200" y="495300"/>
            <a:ext cx="3733800" cy="1066800"/>
          </a:xfrm>
          <a:prstGeom prst="rect">
            <a:avLst/>
          </a:prstGeom>
        </p:spPr>
        <p:txBody>
          <a:bodyPr vert="horz" lIns="0" tIns="45720" rIns="731520" bIns="45720" rtlCol="0" anchor="ctr">
            <a:normAutofit/>
          </a:bodyPr>
          <a:lstStyle>
            <a:lvl1pPr marL="0" indent="0" algn="ctr" defTabSz="914400" rtl="0" eaLnBrk="1" latinLnBrk="0" hangingPunct="1">
              <a:lnSpc>
                <a:spcPct val="110000"/>
              </a:lnSpc>
              <a:spcBef>
                <a:spcPct val="20000"/>
              </a:spcBef>
              <a:buFont typeface="Arial" panose="020B0604020202020204" pitchFamily="34" charset="0"/>
              <a:buNone/>
              <a:defRPr lang="en-US" sz="3600" b="1" i="0" u="none" kern="1200" dirty="0" smtClean="0">
                <a:solidFill>
                  <a:schemeClr val="bg1"/>
                </a:solidFill>
                <a:effectLst/>
                <a:latin typeface="Arial"/>
                <a:ea typeface="+mj-ea"/>
                <a:cs typeface="Arial"/>
              </a:defRPr>
            </a:lvl1pPr>
            <a:lvl2pPr marL="742950" indent="-285750" algn="l" defTabSz="914400" rtl="0" eaLnBrk="1" latinLnBrk="0" hangingPunct="1">
              <a:lnSpc>
                <a:spcPct val="110000"/>
              </a:lnSpc>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10000"/>
              </a:lnSpc>
              <a:spcBef>
                <a:spcPct val="20000"/>
              </a:spcBef>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ts val="2800"/>
              </a:lnSpc>
              <a:spcBef>
                <a:spcPts val="600"/>
              </a:spcBef>
            </a:pPr>
            <a:r>
              <a:rPr lang="en-US" sz="3000"/>
              <a:t>Hospice</a:t>
            </a:r>
          </a:p>
        </p:txBody>
      </p:sp>
      <p:pic>
        <p:nvPicPr>
          <p:cNvPr id="13" name="Picture 12">
            <a:extLst>
              <a:ext uri="{FF2B5EF4-FFF2-40B4-BE49-F238E27FC236}">
                <a16:creationId xmlns:a16="http://schemas.microsoft.com/office/drawing/2014/main" id="{31882843-770F-4D7B-9A51-9D21133A068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0552" y="4001293"/>
            <a:ext cx="2378308" cy="2704307"/>
          </a:xfrm>
          <a:prstGeom prst="rect">
            <a:avLst/>
          </a:prstGeom>
          <a:effectLst>
            <a:outerShdw blurRad="63500" sx="103000" sy="103000" algn="ctr" rotWithShape="0">
              <a:prstClr val="black">
                <a:alpha val="14000"/>
              </a:prstClr>
            </a:outerShdw>
          </a:effectLst>
        </p:spPr>
      </p:pic>
    </p:spTree>
    <p:custDataLst>
      <p:tags r:id="rId1"/>
    </p:custDataLst>
    <p:extLst>
      <p:ext uri="{BB962C8B-B14F-4D97-AF65-F5344CB8AC3E}">
        <p14:creationId xmlns:p14="http://schemas.microsoft.com/office/powerpoint/2010/main" val="154644895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o_Polling_Normal">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FFD004"/>
          </a:solidFill>
          <a:ln>
            <a:noFill/>
          </a:ln>
          <a:effectLst>
            <a:outerShdw dist="76200" dir="5400000" algn="tl" rotWithShape="0">
              <a:srgbClr val="084A9C"/>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2" name="Title 1"/>
          <p:cNvSpPr>
            <a:spLocks noGrp="1"/>
          </p:cNvSpPr>
          <p:nvPr>
            <p:ph type="title"/>
          </p:nvPr>
        </p:nvSpPr>
        <p:spPr/>
        <p:txBody>
          <a:bodyPr lIns="548640"/>
          <a:lstStyle>
            <a:lvl1pPr algn="l">
              <a:defRPr>
                <a:solidFill>
                  <a:schemeClr val="tx1"/>
                </a:solidFill>
              </a:defRPr>
            </a:lvl1pPr>
          </a:lstStyle>
          <a:p>
            <a:r>
              <a:rPr lang="en-US"/>
              <a:t>Click to edit Master title style</a:t>
            </a:r>
          </a:p>
        </p:txBody>
      </p:sp>
      <p:sp>
        <p:nvSpPr>
          <p:cNvPr id="6" name="Content Placeholder 5"/>
          <p:cNvSpPr>
            <a:spLocks noGrp="1"/>
          </p:cNvSpPr>
          <p:nvPr>
            <p:ph sz="quarter" idx="10" hasCustomPrompt="1"/>
          </p:nvPr>
        </p:nvSpPr>
        <p:spPr>
          <a:xfrm>
            <a:off x="1066800" y="1752600"/>
            <a:ext cx="7772400" cy="4114800"/>
          </a:xfrm>
        </p:spPr>
        <p:txBody>
          <a:bodyPr lIns="0"/>
          <a:lstStyle>
            <a:lvl1pPr marL="514350" indent="-365760">
              <a:lnSpc>
                <a:spcPct val="150000"/>
              </a:lnSpc>
              <a:buSzPct val="100000"/>
              <a:buFont typeface="+mj-lt"/>
              <a:buAutoNum type="alphaUcPeriod"/>
              <a:defRPr sz="2600"/>
            </a:lvl1pPr>
            <a:lvl2pPr>
              <a:lnSpc>
                <a:spcPct val="150000"/>
              </a:lnSpc>
              <a:defRPr sz="2600"/>
            </a:lvl2pPr>
            <a:lvl3pPr>
              <a:lnSpc>
                <a:spcPct val="150000"/>
              </a:lnSpc>
              <a:defRPr sz="2600"/>
            </a:lvl3pPr>
            <a:lvl4pPr>
              <a:lnSpc>
                <a:spcPct val="150000"/>
              </a:lnSpc>
              <a:defRPr sz="2600"/>
            </a:lvl4pPr>
            <a:lvl5pPr>
              <a:lnSpc>
                <a:spcPct val="150000"/>
              </a:lnSpc>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192A61-1204-47BD-ABEC-C16FF90839C5}"/>
              </a:ext>
            </a:extLst>
          </p:cNvPr>
          <p:cNvPicPr/>
          <p:nvPr userDrawn="1"/>
        </p:nvPicPr>
        <p:blipFill rotWithShape="1">
          <a:blip r:embed="rId3"/>
          <a:srcRect b="1579"/>
          <a:stretch/>
        </p:blipFill>
        <p:spPr bwMode="auto">
          <a:xfrm>
            <a:off x="9809711" y="1596076"/>
            <a:ext cx="2348169" cy="4114801"/>
          </a:xfrm>
          <a:prstGeom prst="rect">
            <a:avLst/>
          </a:prstGeom>
          <a:noFill/>
          <a:extLst/>
        </p:spPr>
      </p:pic>
      <p:sp>
        <p:nvSpPr>
          <p:cNvPr id="10" name="Slide Number Placeholder 6">
            <a:extLst>
              <a:ext uri="{FF2B5EF4-FFF2-40B4-BE49-F238E27FC236}">
                <a16:creationId xmlns:a16="http://schemas.microsoft.com/office/drawing/2014/main" id="{5631D52A-B525-4F88-9402-3C107CA7034E}"/>
              </a:ext>
            </a:extLst>
          </p:cNvPr>
          <p:cNvSpPr txBox="1">
            <a:spLocks/>
          </p:cNvSpPr>
          <p:nvPr userDrawn="1"/>
        </p:nvSpPr>
        <p:spPr>
          <a:xfrm>
            <a:off x="9957261" y="6390217"/>
            <a:ext cx="6999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lang="en-US" sz="1200" b="1" smtClean="0">
                <a:solidFill>
                  <a:srgbClr val="9B2728"/>
                </a:solidFill>
                <a:latin typeface="Arial"/>
                <a:cs typeface="Aria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b="1">
              <a:solidFill>
                <a:srgbClr val="9B2728"/>
              </a:solidFill>
              <a:latin typeface="Arial"/>
              <a:cs typeface="Arial"/>
            </a:endParaRPr>
          </a:p>
        </p:txBody>
      </p:sp>
      <p:sp>
        <p:nvSpPr>
          <p:cNvPr id="4" name="Rectangle 3">
            <a:extLst>
              <a:ext uri="{FF2B5EF4-FFF2-40B4-BE49-F238E27FC236}">
                <a16:creationId xmlns:a16="http://schemas.microsoft.com/office/drawing/2014/main" id="{1BD7805F-9760-4E86-9D96-0E20A5A17A25}"/>
              </a:ext>
            </a:extLst>
          </p:cNvPr>
          <p:cNvSpPr/>
          <p:nvPr userDrawn="1"/>
        </p:nvSpPr>
        <p:spPr>
          <a:xfrm>
            <a:off x="10134600" y="2819400"/>
            <a:ext cx="1371600" cy="26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05BABB-F584-4E10-829A-E319DEAA6611}"/>
              </a:ext>
            </a:extLst>
          </p:cNvPr>
          <p:cNvPicPr>
            <a:picLocks noChangeAspect="1"/>
          </p:cNvPicPr>
          <p:nvPr userDrawn="1"/>
        </p:nvPicPr>
        <p:blipFill>
          <a:blip r:embed="rId4"/>
          <a:stretch>
            <a:fillRect/>
          </a:stretch>
        </p:blipFill>
        <p:spPr>
          <a:xfrm>
            <a:off x="8479352" y="2523414"/>
            <a:ext cx="2738520" cy="2774476"/>
          </a:xfrm>
          <a:prstGeom prst="rect">
            <a:avLst/>
          </a:prstGeom>
        </p:spPr>
      </p:pic>
      <p:pic>
        <p:nvPicPr>
          <p:cNvPr id="12" name="Picture 11">
            <a:extLst>
              <a:ext uri="{FF2B5EF4-FFF2-40B4-BE49-F238E27FC236}">
                <a16:creationId xmlns:a16="http://schemas.microsoft.com/office/drawing/2014/main" id="{4FBBA0CB-7719-4C90-B064-DF164099450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74377" y="2146470"/>
            <a:ext cx="765779" cy="431978"/>
          </a:xfrm>
          <a:prstGeom prst="rect">
            <a:avLst/>
          </a:prstGeom>
        </p:spPr>
      </p:pic>
    </p:spTree>
    <p:custDataLst>
      <p:tags r:id="rId1"/>
    </p:custDataLst>
    <p:extLst>
      <p:ext uri="{BB962C8B-B14F-4D97-AF65-F5344CB8AC3E}">
        <p14:creationId xmlns:p14="http://schemas.microsoft.com/office/powerpoint/2010/main" val="1377520858"/>
      </p:ext>
    </p:extLst>
  </p:cSld>
  <p:clrMapOvr>
    <a:masterClrMapping/>
  </p:clrMapOvr>
  <p:extLst mod="1">
    <p:ext uri="{DCECCB84-F9BA-43D5-87BE-67443E8EF086}">
      <p15:sldGuideLst xmlns:p15="http://schemas.microsoft.com/office/powerpoint/2012/main">
        <p15:guide id="1" pos="672">
          <p15:clr>
            <a:srgbClr val="FBAE40"/>
          </p15:clr>
        </p15:guide>
        <p15:guide id="2" pos="360" userDrawn="1">
          <p15:clr>
            <a:srgbClr val="FBAE40"/>
          </p15:clr>
        </p15:guide>
        <p15:guide id="3" orient="horz" pos="11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lido_Polling_Alternate1">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gradFill flip="none" rotWithShape="1">
            <a:gsLst>
              <a:gs pos="0">
                <a:srgbClr val="FFDA3F"/>
              </a:gs>
              <a:gs pos="100000">
                <a:srgbClr val="FFD004"/>
              </a:gs>
            </a:gsLst>
            <a:lin ang="0" scaled="1"/>
            <a:tileRect/>
          </a:gradFill>
          <a:ln>
            <a:noFill/>
          </a:ln>
          <a:effectLst>
            <a:outerShdw dist="76200" dir="5400000" algn="tl" rotWithShape="0">
              <a:srgbClr val="084A9C"/>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2" name="Title 1"/>
          <p:cNvSpPr>
            <a:spLocks noGrp="1"/>
          </p:cNvSpPr>
          <p:nvPr>
            <p:ph type="title"/>
          </p:nvPr>
        </p:nvSpPr>
        <p:spPr>
          <a:xfrm>
            <a:off x="609600" y="0"/>
            <a:ext cx="11582400" cy="1371600"/>
          </a:xfrm>
        </p:spPr>
        <p:txBody>
          <a:bodyPr lIns="548640">
            <a:noAutofit/>
          </a:bodyPr>
          <a:lstStyle>
            <a:lvl1pPr algn="l">
              <a:defRPr sz="3400">
                <a:solidFill>
                  <a:schemeClr val="tx1">
                    <a:lumMod val="85000"/>
                    <a:lumOff val="15000"/>
                  </a:schemeClr>
                </a:solidFill>
              </a:defRPr>
            </a:lvl1pPr>
          </a:lstStyle>
          <a:p>
            <a:r>
              <a:rPr lang="en-US"/>
              <a:t>Click to edit Master title style</a:t>
            </a:r>
          </a:p>
        </p:txBody>
      </p:sp>
      <p:sp>
        <p:nvSpPr>
          <p:cNvPr id="6" name="Content Placeholder 5"/>
          <p:cNvSpPr>
            <a:spLocks noGrp="1"/>
          </p:cNvSpPr>
          <p:nvPr>
            <p:ph sz="quarter" idx="10" hasCustomPrompt="1"/>
          </p:nvPr>
        </p:nvSpPr>
        <p:spPr>
          <a:xfrm>
            <a:off x="1219200" y="1752600"/>
            <a:ext cx="10096500" cy="4114800"/>
          </a:xfrm>
        </p:spPr>
        <p:txBody>
          <a:bodyPr lIns="0"/>
          <a:lstStyle>
            <a:lvl1pPr marL="514350" indent="-365760">
              <a:lnSpc>
                <a:spcPct val="150000"/>
              </a:lnSpc>
              <a:buSzPct val="100000"/>
              <a:buFont typeface="+mj-lt"/>
              <a:buAutoNum type="alphaUcPeriod"/>
              <a:defRPr sz="2600">
                <a:solidFill>
                  <a:schemeClr val="tx1">
                    <a:lumMod val="85000"/>
                    <a:lumOff val="15000"/>
                  </a:schemeClr>
                </a:solidFill>
              </a:defRPr>
            </a:lvl1pPr>
            <a:lvl2pPr>
              <a:lnSpc>
                <a:spcPct val="150000"/>
              </a:lnSpc>
              <a:defRPr sz="2600">
                <a:solidFill>
                  <a:schemeClr val="tx1">
                    <a:lumMod val="85000"/>
                    <a:lumOff val="15000"/>
                  </a:schemeClr>
                </a:solidFill>
              </a:defRPr>
            </a:lvl2pPr>
            <a:lvl3pPr>
              <a:lnSpc>
                <a:spcPct val="150000"/>
              </a:lnSpc>
              <a:defRPr sz="2600">
                <a:solidFill>
                  <a:schemeClr val="tx1">
                    <a:lumMod val="85000"/>
                    <a:lumOff val="15000"/>
                  </a:schemeClr>
                </a:solidFill>
              </a:defRPr>
            </a:lvl3pPr>
            <a:lvl4pPr>
              <a:lnSpc>
                <a:spcPct val="150000"/>
              </a:lnSpc>
              <a:defRPr sz="2600">
                <a:solidFill>
                  <a:schemeClr val="tx1">
                    <a:lumMod val="85000"/>
                    <a:lumOff val="15000"/>
                  </a:schemeClr>
                </a:solidFill>
              </a:defRPr>
            </a:lvl4pPr>
            <a:lvl5pPr>
              <a:lnSpc>
                <a:spcPct val="150000"/>
              </a:lnSpc>
              <a:defRPr sz="26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5631D52A-B525-4F88-9402-3C107CA7034E}"/>
              </a:ext>
            </a:extLst>
          </p:cNvPr>
          <p:cNvSpPr txBox="1">
            <a:spLocks/>
          </p:cNvSpPr>
          <p:nvPr userDrawn="1"/>
        </p:nvSpPr>
        <p:spPr>
          <a:xfrm>
            <a:off x="9957261" y="6390217"/>
            <a:ext cx="6999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lang="en-US" sz="1200" b="1" smtClean="0">
                <a:solidFill>
                  <a:srgbClr val="9B2728"/>
                </a:solidFill>
                <a:latin typeface="Arial"/>
                <a:cs typeface="Aria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b="1">
              <a:solidFill>
                <a:srgbClr val="9B2728"/>
              </a:solidFill>
              <a:latin typeface="Arial"/>
              <a:cs typeface="Arial"/>
            </a:endParaRPr>
          </a:p>
        </p:txBody>
      </p:sp>
      <p:sp>
        <p:nvSpPr>
          <p:cNvPr id="4" name="Rectangle 3">
            <a:extLst>
              <a:ext uri="{FF2B5EF4-FFF2-40B4-BE49-F238E27FC236}">
                <a16:creationId xmlns:a16="http://schemas.microsoft.com/office/drawing/2014/main" id="{1BD7805F-9760-4E86-9D96-0E20A5A17A25}"/>
              </a:ext>
            </a:extLst>
          </p:cNvPr>
          <p:cNvSpPr/>
          <p:nvPr userDrawn="1"/>
        </p:nvSpPr>
        <p:spPr>
          <a:xfrm>
            <a:off x="10134600" y="2819400"/>
            <a:ext cx="1371600" cy="26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FD0D9ECA-25C0-47B2-A77D-3FEC4ECB9CB6}"/>
              </a:ext>
            </a:extLst>
          </p:cNvPr>
          <p:cNvSpPr/>
          <p:nvPr userDrawn="1"/>
        </p:nvSpPr>
        <p:spPr>
          <a:xfrm>
            <a:off x="0" y="255815"/>
            <a:ext cx="876300" cy="849085"/>
          </a:xfrm>
          <a:prstGeom prst="homePlate">
            <a:avLst/>
          </a:prstGeom>
          <a:solidFill>
            <a:schemeClr val="tx1">
              <a:lumMod val="85000"/>
              <a:lumOff val="15000"/>
            </a:schemeClr>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210CA0E2-693D-4E2D-88AA-88EF0A2FF298}"/>
              </a:ext>
            </a:extLst>
          </p:cNvPr>
          <p:cNvSpPr txBox="1">
            <a:spLocks/>
          </p:cNvSpPr>
          <p:nvPr userDrawn="1"/>
        </p:nvSpPr>
        <p:spPr>
          <a:xfrm>
            <a:off x="-1" y="395603"/>
            <a:ext cx="533400" cy="647700"/>
          </a:xfrm>
          <a:prstGeom prst="rect">
            <a:avLst/>
          </a:prstGeom>
        </p:spPr>
        <p:txBody>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0"/>
              </a:spcBef>
              <a:spcAft>
                <a:spcPts val="600"/>
              </a:spcAft>
              <a:buFont typeface="Courier New" panose="02070309020205020404" pitchFamily="49" charset="0"/>
              <a:buChar char="o"/>
              <a:defRPr sz="22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a:solidFill>
                  <a:schemeClr val="bg1"/>
                </a:solidFill>
                <a:effectLst>
                  <a:outerShdw blurRad="38100" dist="38100" dir="2700000" algn="tl">
                    <a:srgbClr val="000000">
                      <a:alpha val="43137"/>
                    </a:srgbClr>
                  </a:outerShdw>
                </a:effectLst>
              </a:rPr>
              <a:t>Q</a:t>
            </a:r>
          </a:p>
        </p:txBody>
      </p:sp>
      <p:sp>
        <p:nvSpPr>
          <p:cNvPr id="8" name="Text Placeholder 7">
            <a:extLst>
              <a:ext uri="{FF2B5EF4-FFF2-40B4-BE49-F238E27FC236}">
                <a16:creationId xmlns:a16="http://schemas.microsoft.com/office/drawing/2014/main" id="{D87BB87D-88F4-4087-824A-41860072735C}"/>
              </a:ext>
            </a:extLst>
          </p:cNvPr>
          <p:cNvSpPr>
            <a:spLocks noGrp="1"/>
          </p:cNvSpPr>
          <p:nvPr>
            <p:ph type="body" sz="quarter" idx="11"/>
          </p:nvPr>
        </p:nvSpPr>
        <p:spPr>
          <a:xfrm>
            <a:off x="298489" y="497997"/>
            <a:ext cx="590418" cy="442912"/>
          </a:xfrm>
        </p:spPr>
        <p:txBody>
          <a:bodyPr wrap="none"/>
          <a:lstStyle>
            <a:lvl1pPr marL="0" indent="0">
              <a:buNone/>
              <a:defRPr sz="1600">
                <a:solidFill>
                  <a:schemeClr val="bg1"/>
                </a:solidFill>
                <a:effectLst>
                  <a:outerShdw blurRad="38100" dist="38100" dir="2700000" algn="tl">
                    <a:srgbClr val="000000">
                      <a:alpha val="43137"/>
                    </a:srgbClr>
                  </a:outerShdw>
                </a:effectLst>
              </a:defRPr>
            </a:lvl1pPr>
            <a:lvl2pPr marL="457200" indent="0">
              <a:buNone/>
              <a:defRPr sz="1800">
                <a:solidFill>
                  <a:schemeClr val="bg1"/>
                </a:solidFill>
                <a:effectLst>
                  <a:outerShdw blurRad="38100" dist="38100" dir="2700000" algn="tl">
                    <a:srgbClr val="000000">
                      <a:alpha val="43137"/>
                    </a:srgbClr>
                  </a:outerShdw>
                </a:effectLst>
              </a:defRPr>
            </a:lvl2pPr>
            <a:lvl3pPr marL="914400" indent="0">
              <a:buNone/>
              <a:defRPr sz="1800">
                <a:solidFill>
                  <a:schemeClr val="bg1"/>
                </a:solidFill>
                <a:effectLst>
                  <a:outerShdw blurRad="38100" dist="38100" dir="2700000" algn="tl">
                    <a:srgbClr val="000000">
                      <a:alpha val="43137"/>
                    </a:srgbClr>
                  </a:outerShdw>
                </a:effectLst>
              </a:defRPr>
            </a:lvl3pPr>
            <a:lvl4pPr marL="1371600" indent="0">
              <a:buNone/>
              <a:defRPr sz="1800">
                <a:solidFill>
                  <a:schemeClr val="bg1"/>
                </a:solidFill>
                <a:effectLst>
                  <a:outerShdw blurRad="38100" dist="38100" dir="2700000" algn="tl">
                    <a:srgbClr val="000000">
                      <a:alpha val="43137"/>
                    </a:srgbClr>
                  </a:outerShdw>
                </a:effectLst>
              </a:defRPr>
            </a:lvl4pPr>
            <a:lvl5pPr marL="1828800" indent="0">
              <a:buNone/>
              <a:defRPr sz="1800">
                <a:solidFill>
                  <a:schemeClr val="bg1"/>
                </a:solidFill>
                <a:effectLst>
                  <a:outerShdw blurRad="38100" dist="38100" dir="2700000" algn="tl">
                    <a:srgbClr val="000000">
                      <a:alpha val="43137"/>
                    </a:srgbClr>
                  </a:outerShdw>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03934593"/>
      </p:ext>
    </p:extLst>
  </p:cSld>
  <p:clrMapOvr>
    <a:masterClrMapping/>
  </p:clrMapOvr>
  <p:extLst mod="1">
    <p:ext uri="{DCECCB84-F9BA-43D5-87BE-67443E8EF086}">
      <p15:sldGuideLst xmlns:p15="http://schemas.microsoft.com/office/powerpoint/2012/main">
        <p15:guide id="1" pos="768">
          <p15:clr>
            <a:srgbClr val="FBAE40"/>
          </p15:clr>
        </p15:guide>
        <p15:guide id="2" pos="384">
          <p15:clr>
            <a:srgbClr val="FBAE40"/>
          </p15:clr>
        </p15:guide>
        <p15:guide id="3" orient="horz" pos="11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o_Polling_Without">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FFD004"/>
          </a:solidFill>
          <a:ln>
            <a:noFill/>
          </a:ln>
          <a:effectLst>
            <a:outerShdw dist="76200" dir="5400000" algn="tl" rotWithShape="0">
              <a:srgbClr val="084A9C"/>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2" name="Title 1"/>
          <p:cNvSpPr>
            <a:spLocks noGrp="1"/>
          </p:cNvSpPr>
          <p:nvPr>
            <p:ph type="title"/>
          </p:nvPr>
        </p:nvSpPr>
        <p:spPr/>
        <p:txBody>
          <a:bodyPr lIns="548640"/>
          <a:lstStyle>
            <a:lvl1pPr algn="l">
              <a:defRPr>
                <a:solidFill>
                  <a:schemeClr val="tx1"/>
                </a:solidFill>
              </a:defRPr>
            </a:lvl1pPr>
          </a:lstStyle>
          <a:p>
            <a:r>
              <a:rPr lang="en-US"/>
              <a:t>Click to edit Master title style</a:t>
            </a:r>
          </a:p>
        </p:txBody>
      </p:sp>
      <p:sp>
        <p:nvSpPr>
          <p:cNvPr id="6" name="Content Placeholder 5"/>
          <p:cNvSpPr>
            <a:spLocks noGrp="1"/>
          </p:cNvSpPr>
          <p:nvPr>
            <p:ph sz="quarter" idx="10" hasCustomPrompt="1"/>
          </p:nvPr>
        </p:nvSpPr>
        <p:spPr>
          <a:xfrm>
            <a:off x="1066800" y="1752600"/>
            <a:ext cx="7772400" cy="4114800"/>
          </a:xfrm>
        </p:spPr>
        <p:txBody>
          <a:bodyPr lIns="0"/>
          <a:lstStyle>
            <a:lvl1pPr marL="514350" indent="-365760">
              <a:lnSpc>
                <a:spcPct val="150000"/>
              </a:lnSpc>
              <a:buSzPct val="100000"/>
              <a:buFont typeface="+mj-lt"/>
              <a:buAutoNum type="alphaUcPeriod"/>
              <a:defRPr sz="2600"/>
            </a:lvl1pPr>
            <a:lvl2pPr>
              <a:lnSpc>
                <a:spcPct val="150000"/>
              </a:lnSpc>
              <a:defRPr sz="2600"/>
            </a:lvl2pPr>
            <a:lvl3pPr>
              <a:lnSpc>
                <a:spcPct val="150000"/>
              </a:lnSpc>
              <a:defRPr sz="2600"/>
            </a:lvl3pPr>
            <a:lvl4pPr>
              <a:lnSpc>
                <a:spcPct val="150000"/>
              </a:lnSpc>
              <a:defRPr sz="2600"/>
            </a:lvl4pPr>
            <a:lvl5pPr>
              <a:lnSpc>
                <a:spcPct val="150000"/>
              </a:lnSpc>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a:extLst>
              <a:ext uri="{FF2B5EF4-FFF2-40B4-BE49-F238E27FC236}">
                <a16:creationId xmlns:a16="http://schemas.microsoft.com/office/drawing/2014/main" id="{5631D52A-B525-4F88-9402-3C107CA7034E}"/>
              </a:ext>
            </a:extLst>
          </p:cNvPr>
          <p:cNvSpPr txBox="1">
            <a:spLocks/>
          </p:cNvSpPr>
          <p:nvPr userDrawn="1"/>
        </p:nvSpPr>
        <p:spPr>
          <a:xfrm>
            <a:off x="9957261" y="6390217"/>
            <a:ext cx="6999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lang="en-US" sz="1200" b="1" smtClean="0">
                <a:solidFill>
                  <a:srgbClr val="9B2728"/>
                </a:solidFill>
                <a:latin typeface="Arial"/>
                <a:cs typeface="Aria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b="1">
              <a:solidFill>
                <a:srgbClr val="9B2728"/>
              </a:solidFill>
              <a:latin typeface="Arial"/>
              <a:cs typeface="Arial"/>
            </a:endParaRPr>
          </a:p>
        </p:txBody>
      </p:sp>
      <p:sp>
        <p:nvSpPr>
          <p:cNvPr id="4" name="Rectangle 3">
            <a:extLst>
              <a:ext uri="{FF2B5EF4-FFF2-40B4-BE49-F238E27FC236}">
                <a16:creationId xmlns:a16="http://schemas.microsoft.com/office/drawing/2014/main" id="{1BD7805F-9760-4E86-9D96-0E20A5A17A25}"/>
              </a:ext>
            </a:extLst>
          </p:cNvPr>
          <p:cNvSpPr/>
          <p:nvPr userDrawn="1"/>
        </p:nvSpPr>
        <p:spPr>
          <a:xfrm>
            <a:off x="10134600" y="2819400"/>
            <a:ext cx="1371600" cy="263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5464139"/>
      </p:ext>
    </p:extLst>
  </p:cSld>
  <p:clrMapOvr>
    <a:masterClrMapping/>
  </p:clrMapOvr>
  <p:extLst mod="1">
    <p:ext uri="{DCECCB84-F9BA-43D5-87BE-67443E8EF086}">
      <p15:sldGuideLst xmlns:p15="http://schemas.microsoft.com/office/powerpoint/2012/main">
        <p15:guide id="1" pos="672">
          <p15:clr>
            <a:srgbClr val="FBAE40"/>
          </p15:clr>
        </p15:guide>
        <p15:guide id="2" pos="360" userDrawn="1">
          <p15:clr>
            <a:srgbClr val="FBAE40"/>
          </p15:clr>
        </p15:guide>
        <p15:guide id="3" orient="horz" pos="11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_1 Wrapper (no sub)">
    <p:spTree>
      <p:nvGrpSpPr>
        <p:cNvPr id="1" name=""/>
        <p:cNvGrpSpPr/>
        <p:nvPr/>
      </p:nvGrpSpPr>
      <p:grpSpPr>
        <a:xfrm>
          <a:off x="0" y="0"/>
          <a:ext cx="0" cy="0"/>
          <a:chOff x="0" y="0"/>
          <a:chExt cx="0" cy="0"/>
        </a:xfrm>
      </p:grpSpPr>
      <p:grpSp>
        <p:nvGrpSpPr>
          <p:cNvPr id="16" name="Group 15"/>
          <p:cNvGrpSpPr/>
          <p:nvPr userDrawn="1"/>
        </p:nvGrpSpPr>
        <p:grpSpPr>
          <a:xfrm>
            <a:off x="46862" y="1425152"/>
            <a:ext cx="12097512"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1" hasCustomPrompt="1"/>
          </p:nvPr>
        </p:nvSpPr>
        <p:spPr>
          <a:xfrm>
            <a:off x="0" y="1828800"/>
            <a:ext cx="12192000" cy="3886200"/>
          </a:xfrm>
        </p:spPr>
        <p:txBody>
          <a:bodyPr lIns="548640" rIns="548640" anchor="ctr">
            <a:noAutofit/>
          </a:bodyPr>
          <a:lstStyle>
            <a:lvl1pPr marL="0" indent="0" algn="ctr" defTabSz="914400" rtl="0" eaLnBrk="1" latinLnBrk="0" hangingPunct="1">
              <a:spcBef>
                <a:spcPts val="0"/>
              </a:spcBef>
              <a:buNone/>
              <a:defRPr lang="en-US" sz="6000" b="1" i="0" u="none" kern="1200" dirty="0" smtClean="0">
                <a:solidFill>
                  <a:srgbClr val="084A9C"/>
                </a:solidFill>
                <a:latin typeface="Arial"/>
                <a:ea typeface="+mj-ea"/>
                <a:cs typeface="Arial"/>
              </a:defRPr>
            </a:lvl1pPr>
          </a:lstStyle>
          <a:p>
            <a:pPr marL="0" lvl="0" indent="0" algn="ctr" defTabSz="914400" rtl="0" eaLnBrk="1" latinLnBrk="0" hangingPunct="1">
              <a:spcBef>
                <a:spcPct val="20000"/>
              </a:spcBef>
              <a:buFont typeface="Arial" pitchFamily="34" charset="0"/>
              <a:buNone/>
            </a:pPr>
            <a:r>
              <a:rPr lang="en-US"/>
              <a:t>Click to edit Master text</a:t>
            </a:r>
          </a:p>
        </p:txBody>
      </p:sp>
      <p:pic>
        <p:nvPicPr>
          <p:cNvPr id="7" name="Picture 6">
            <a:extLst>
              <a:ext uri="{FF2B5EF4-FFF2-40B4-BE49-F238E27FC236}">
                <a16:creationId xmlns:a16="http://schemas.microsoft.com/office/drawing/2014/main" id="{63DAB6B5-1773-47C8-A4AB-9407C955CE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27" y="343177"/>
            <a:ext cx="2323407" cy="798022"/>
          </a:xfrm>
          <a:prstGeom prst="rect">
            <a:avLst/>
          </a:prstGeom>
        </p:spPr>
      </p:pic>
    </p:spTree>
    <p:custDataLst>
      <p:tags r:id="rId1"/>
    </p:custDataLst>
    <p:extLst>
      <p:ext uri="{BB962C8B-B14F-4D97-AF65-F5344CB8AC3E}">
        <p14:creationId xmlns:p14="http://schemas.microsoft.com/office/powerpoint/2010/main" val="71167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1 Wrapp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0" y="3886200"/>
            <a:ext cx="12192000" cy="1524000"/>
          </a:xfrm>
        </p:spPr>
        <p:txBody>
          <a:bodyPr>
            <a:normAutofit/>
          </a:bodyPr>
          <a:lstStyle>
            <a:lvl1pPr marL="0" indent="0" algn="ctr">
              <a:buNone/>
              <a:defRPr lang="en-US" sz="4400" b="0" kern="1200" dirty="0" smtClean="0">
                <a:solidFill>
                  <a:srgbClr val="084A9C"/>
                </a:solidFill>
                <a:latin typeface="Arial"/>
                <a:ea typeface="+mn-ea"/>
                <a:cs typeface="Arial"/>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9" name="Content Placeholder 7"/>
          <p:cNvSpPr>
            <a:spLocks noGrp="1"/>
          </p:cNvSpPr>
          <p:nvPr>
            <p:ph sz="quarter" idx="11" hasCustomPrompt="1"/>
          </p:nvPr>
        </p:nvSpPr>
        <p:spPr>
          <a:xfrm>
            <a:off x="0" y="1943100"/>
            <a:ext cx="12192000" cy="2057400"/>
          </a:xfrm>
        </p:spPr>
        <p:txBody>
          <a:bodyPr lIns="548640" rIns="548640" anchor="ctr" anchorCtr="0">
            <a:noAutofit/>
          </a:bodyPr>
          <a:lstStyle>
            <a:lvl1pPr marL="0" indent="0" algn="ctr" defTabSz="914400" rtl="0" eaLnBrk="1" latinLnBrk="0" hangingPunct="1">
              <a:spcBef>
                <a:spcPts val="0"/>
              </a:spcBef>
              <a:buNone/>
              <a:defRPr lang="en-US" sz="6000" b="1" i="0" u="none" kern="1200" dirty="0" smtClean="0">
                <a:solidFill>
                  <a:srgbClr val="084A9C"/>
                </a:solidFill>
                <a:latin typeface="Arial"/>
                <a:ea typeface="+mj-ea"/>
                <a:cs typeface="Arial"/>
              </a:defRPr>
            </a:lvl1pPr>
          </a:lstStyle>
          <a:p>
            <a:pPr marL="0" lvl="0" indent="0" algn="ctr" defTabSz="914400" rtl="0" eaLnBrk="1" latinLnBrk="0" hangingPunct="1">
              <a:spcBef>
                <a:spcPct val="20000"/>
              </a:spcBef>
              <a:buFont typeface="Arial" pitchFamily="34" charset="0"/>
              <a:buNone/>
            </a:pPr>
            <a:r>
              <a:rPr lang="en-US"/>
              <a:t>Click to edit Master text</a:t>
            </a:r>
          </a:p>
        </p:txBody>
      </p:sp>
      <p:pic>
        <p:nvPicPr>
          <p:cNvPr id="10" name="Picture 9">
            <a:extLst>
              <a:ext uri="{FF2B5EF4-FFF2-40B4-BE49-F238E27FC236}">
                <a16:creationId xmlns:a16="http://schemas.microsoft.com/office/drawing/2014/main" id="{57811270-95C2-42A3-AA69-FE55027F89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27" y="343177"/>
            <a:ext cx="2323407" cy="798022"/>
          </a:xfrm>
          <a:prstGeom prst="rect">
            <a:avLst/>
          </a:prstGeom>
        </p:spPr>
      </p:pic>
      <p:grpSp>
        <p:nvGrpSpPr>
          <p:cNvPr id="11" name="Group 10">
            <a:extLst>
              <a:ext uri="{FF2B5EF4-FFF2-40B4-BE49-F238E27FC236}">
                <a16:creationId xmlns:a16="http://schemas.microsoft.com/office/drawing/2014/main" id="{7715701E-CC39-4EBB-8467-8617FCA28226}"/>
              </a:ext>
            </a:extLst>
          </p:cNvPr>
          <p:cNvGrpSpPr/>
          <p:nvPr userDrawn="1"/>
        </p:nvGrpSpPr>
        <p:grpSpPr>
          <a:xfrm>
            <a:off x="46862" y="1425152"/>
            <a:ext cx="12097512" cy="99695"/>
            <a:chOff x="0" y="1472565"/>
            <a:chExt cx="9144000" cy="99695"/>
          </a:xfrm>
        </p:grpSpPr>
        <p:cxnSp>
          <p:nvCxnSpPr>
            <p:cNvPr id="12" name="Straight Connector 11">
              <a:extLst>
                <a:ext uri="{FF2B5EF4-FFF2-40B4-BE49-F238E27FC236}">
                  <a16:creationId xmlns:a16="http://schemas.microsoft.com/office/drawing/2014/main" id="{C08BB5CD-9D1B-4753-B656-CC2F289A6D7C}"/>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27BFE6-521A-48DF-9195-7731F601F4FE}"/>
                </a:ext>
              </a:extLst>
            </p:cNvPr>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0717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2 Wrappers">
    <p:spTree>
      <p:nvGrpSpPr>
        <p:cNvPr id="1" name=""/>
        <p:cNvGrpSpPr/>
        <p:nvPr/>
      </p:nvGrpSpPr>
      <p:grpSpPr>
        <a:xfrm>
          <a:off x="0" y="0"/>
          <a:ext cx="0" cy="0"/>
          <a:chOff x="0" y="0"/>
          <a:chExt cx="0" cy="0"/>
        </a:xfrm>
      </p:grpSpPr>
      <p:sp>
        <p:nvSpPr>
          <p:cNvPr id="12" name="Content Placeholder 7"/>
          <p:cNvSpPr>
            <a:spLocks noGrp="1"/>
          </p:cNvSpPr>
          <p:nvPr>
            <p:ph sz="quarter" idx="10"/>
          </p:nvPr>
        </p:nvSpPr>
        <p:spPr>
          <a:xfrm>
            <a:off x="762000" y="3924300"/>
            <a:ext cx="5029200" cy="2286000"/>
          </a:xfrm>
        </p:spPr>
        <p:txBody>
          <a:bodyPr>
            <a:normAutofit/>
          </a:bodyPr>
          <a:lstStyle>
            <a:lvl1pPr marL="0" indent="0">
              <a:buNone/>
              <a:defRPr lang="en-US" sz="3600" b="0" kern="1200" dirty="0" smtClean="0">
                <a:solidFill>
                  <a:srgbClr val="084A9C"/>
                </a:solidFill>
                <a:latin typeface="Arial"/>
                <a:ea typeface="+mn-ea"/>
                <a:cs typeface="Arial"/>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13" name="Content Placeholder 7"/>
          <p:cNvSpPr>
            <a:spLocks noGrp="1"/>
          </p:cNvSpPr>
          <p:nvPr>
            <p:ph sz="quarter" idx="12"/>
          </p:nvPr>
        </p:nvSpPr>
        <p:spPr>
          <a:xfrm>
            <a:off x="6400800" y="3924300"/>
            <a:ext cx="5257800" cy="2286000"/>
          </a:xfrm>
        </p:spPr>
        <p:txBody>
          <a:bodyPr>
            <a:normAutofit/>
          </a:bodyPr>
          <a:lstStyle>
            <a:lvl1pPr marL="0" indent="0">
              <a:buNone/>
              <a:defRPr lang="en-US" sz="3600" b="0" kern="1200" dirty="0" smtClean="0">
                <a:solidFill>
                  <a:srgbClr val="084A9C"/>
                </a:solidFill>
                <a:latin typeface="Arial"/>
                <a:ea typeface="+mn-ea"/>
                <a:cs typeface="Arial"/>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
        <p:nvSpPr>
          <p:cNvPr id="10" name="Content Placeholder 7"/>
          <p:cNvSpPr>
            <a:spLocks noGrp="1"/>
          </p:cNvSpPr>
          <p:nvPr>
            <p:ph sz="quarter" idx="11" hasCustomPrompt="1"/>
          </p:nvPr>
        </p:nvSpPr>
        <p:spPr>
          <a:xfrm>
            <a:off x="0" y="1943100"/>
            <a:ext cx="12192000" cy="2057400"/>
          </a:xfrm>
        </p:spPr>
        <p:txBody>
          <a:bodyPr lIns="548640" rIns="548640" anchor="ctr" anchorCtr="0">
            <a:noAutofit/>
          </a:bodyPr>
          <a:lstStyle>
            <a:lvl1pPr marL="0" indent="0" algn="ctr" defTabSz="914400" rtl="0" eaLnBrk="1" latinLnBrk="0" hangingPunct="1">
              <a:spcBef>
                <a:spcPts val="0"/>
              </a:spcBef>
              <a:buNone/>
              <a:defRPr lang="en-US" sz="6000" b="1" i="0" u="none" kern="1200" dirty="0" smtClean="0">
                <a:solidFill>
                  <a:srgbClr val="084A9C"/>
                </a:solidFill>
                <a:latin typeface="Arial"/>
                <a:ea typeface="+mj-ea"/>
                <a:cs typeface="Arial"/>
              </a:defRPr>
            </a:lvl1pPr>
          </a:lstStyle>
          <a:p>
            <a:pPr marL="0" lvl="0" indent="0" algn="ctr" defTabSz="914400" rtl="0" eaLnBrk="1" latinLnBrk="0" hangingPunct="1">
              <a:spcBef>
                <a:spcPct val="20000"/>
              </a:spcBef>
              <a:buFont typeface="Arial" pitchFamily="34" charset="0"/>
              <a:buNone/>
            </a:pPr>
            <a:r>
              <a:rPr lang="en-US"/>
              <a:t>Click to edit Master text</a:t>
            </a:r>
          </a:p>
        </p:txBody>
      </p:sp>
      <p:pic>
        <p:nvPicPr>
          <p:cNvPr id="11" name="Picture 10">
            <a:extLst>
              <a:ext uri="{FF2B5EF4-FFF2-40B4-BE49-F238E27FC236}">
                <a16:creationId xmlns:a16="http://schemas.microsoft.com/office/drawing/2014/main" id="{805B40D2-F47B-4868-9769-75F6508F90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27" y="343177"/>
            <a:ext cx="2323407" cy="798022"/>
          </a:xfrm>
          <a:prstGeom prst="rect">
            <a:avLst/>
          </a:prstGeom>
        </p:spPr>
      </p:pic>
      <p:grpSp>
        <p:nvGrpSpPr>
          <p:cNvPr id="9" name="Group 8">
            <a:extLst>
              <a:ext uri="{FF2B5EF4-FFF2-40B4-BE49-F238E27FC236}">
                <a16:creationId xmlns:a16="http://schemas.microsoft.com/office/drawing/2014/main" id="{151701AA-7E3C-4E57-8DD4-F2E4553CD984}"/>
              </a:ext>
            </a:extLst>
          </p:cNvPr>
          <p:cNvGrpSpPr/>
          <p:nvPr userDrawn="1"/>
        </p:nvGrpSpPr>
        <p:grpSpPr>
          <a:xfrm>
            <a:off x="46862" y="1425152"/>
            <a:ext cx="12097512" cy="99695"/>
            <a:chOff x="0" y="1472565"/>
            <a:chExt cx="9144000" cy="99695"/>
          </a:xfrm>
        </p:grpSpPr>
        <p:cxnSp>
          <p:nvCxnSpPr>
            <p:cNvPr id="14" name="Straight Connector 13">
              <a:extLst>
                <a:ext uri="{FF2B5EF4-FFF2-40B4-BE49-F238E27FC236}">
                  <a16:creationId xmlns:a16="http://schemas.microsoft.com/office/drawing/2014/main" id="{48BD1705-B71F-4336-B92B-81973D5DBC4A}"/>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DD9DB1-FEA3-44F3-97C6-F25137D2CCC0}"/>
                </a:ext>
              </a:extLst>
            </p:cNvPr>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6118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ransition_1 Wrapp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84DEE4-4ECD-4C54-9EE4-D2F1530C038F}"/>
              </a:ext>
            </a:extLst>
          </p:cNvPr>
          <p:cNvSpPr/>
          <p:nvPr userDrawn="1"/>
        </p:nvSpPr>
        <p:spPr>
          <a:xfrm>
            <a:off x="0" y="2438400"/>
            <a:ext cx="5753100" cy="990600"/>
          </a:xfrm>
          <a:prstGeom prst="rect">
            <a:avLst/>
          </a:prstGeom>
          <a:solidFill>
            <a:srgbClr val="084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2438400"/>
            <a:ext cx="5753100" cy="990590"/>
          </a:xfrm>
        </p:spPr>
        <p:txBody>
          <a:bodyPr lIns="548640" rIns="365760">
            <a:noAutofit/>
          </a:bodyPr>
          <a:lstStyle>
            <a:lvl1pPr indent="0" algn="r" defTabSz="914400" rtl="0" eaLnBrk="1" latinLnBrk="0" hangingPunct="1">
              <a:spcBef>
                <a:spcPts val="0"/>
              </a:spcBef>
              <a:buNone/>
              <a:defRPr lang="en-US" sz="6000" b="1" i="0" u="none" kern="1200" dirty="0">
                <a:solidFill>
                  <a:schemeClr val="bg1"/>
                </a:solidFill>
                <a:latin typeface="Arial"/>
                <a:ea typeface="+mj-ea"/>
                <a:cs typeface="Arial"/>
              </a:defRPr>
            </a:lvl1pPr>
          </a:lstStyle>
          <a:p>
            <a:r>
              <a:rPr lang="en-US"/>
              <a:t>Alt Style:</a:t>
            </a:r>
          </a:p>
        </p:txBody>
      </p:sp>
      <p:pic>
        <p:nvPicPr>
          <p:cNvPr id="10" name="Picture 9">
            <a:extLst>
              <a:ext uri="{FF2B5EF4-FFF2-40B4-BE49-F238E27FC236}">
                <a16:creationId xmlns:a16="http://schemas.microsoft.com/office/drawing/2014/main" id="{2C2CE89B-67F4-4768-A6B5-ACB4674107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27" y="343177"/>
            <a:ext cx="2323407" cy="798022"/>
          </a:xfrm>
          <a:prstGeom prst="rect">
            <a:avLst/>
          </a:prstGeom>
        </p:spPr>
      </p:pic>
      <p:grpSp>
        <p:nvGrpSpPr>
          <p:cNvPr id="9" name="Group 8">
            <a:extLst>
              <a:ext uri="{FF2B5EF4-FFF2-40B4-BE49-F238E27FC236}">
                <a16:creationId xmlns:a16="http://schemas.microsoft.com/office/drawing/2014/main" id="{B775094D-BE28-4073-B7D8-84ECCEA201B9}"/>
              </a:ext>
            </a:extLst>
          </p:cNvPr>
          <p:cNvGrpSpPr/>
          <p:nvPr userDrawn="1"/>
        </p:nvGrpSpPr>
        <p:grpSpPr>
          <a:xfrm>
            <a:off x="46862" y="1425152"/>
            <a:ext cx="12097512" cy="99695"/>
            <a:chOff x="0" y="1472565"/>
            <a:chExt cx="9144000" cy="99695"/>
          </a:xfrm>
        </p:grpSpPr>
        <p:cxnSp>
          <p:nvCxnSpPr>
            <p:cNvPr id="11" name="Straight Connector 10">
              <a:extLst>
                <a:ext uri="{FF2B5EF4-FFF2-40B4-BE49-F238E27FC236}">
                  <a16:creationId xmlns:a16="http://schemas.microsoft.com/office/drawing/2014/main" id="{10D3BD27-C136-4EE2-8F14-D260A9E1EB6A}"/>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6EAC72-4662-4D15-BC58-142FE692953E}"/>
                </a:ext>
              </a:extLst>
            </p:cNvPr>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17" name="Content Placeholder 7">
            <a:extLst>
              <a:ext uri="{FF2B5EF4-FFF2-40B4-BE49-F238E27FC236}">
                <a16:creationId xmlns:a16="http://schemas.microsoft.com/office/drawing/2014/main" id="{E1765F44-7937-4086-95FC-59265265DABA}"/>
              </a:ext>
            </a:extLst>
          </p:cNvPr>
          <p:cNvSpPr>
            <a:spLocks noGrp="1"/>
          </p:cNvSpPr>
          <p:nvPr>
            <p:ph sz="quarter" idx="10"/>
          </p:nvPr>
        </p:nvSpPr>
        <p:spPr>
          <a:xfrm>
            <a:off x="0" y="3886200"/>
            <a:ext cx="12192000" cy="1524000"/>
          </a:xfrm>
        </p:spPr>
        <p:txBody>
          <a:bodyPr>
            <a:normAutofit/>
          </a:bodyPr>
          <a:lstStyle>
            <a:lvl1pPr marL="0" indent="0">
              <a:buNone/>
              <a:defRPr lang="en-US" sz="4400" b="0" kern="1200" dirty="0" smtClean="0">
                <a:solidFill>
                  <a:srgbClr val="084A9C"/>
                </a:solidFill>
                <a:latin typeface="Arial"/>
                <a:ea typeface="+mn-ea"/>
                <a:cs typeface="Arial"/>
              </a:defRPr>
            </a:lvl1pPr>
          </a:lstStyle>
          <a:p>
            <a:pPr marL="0" lvl="0" indent="0" algn="ctr" defTabSz="914400" rtl="0" eaLnBrk="1" latinLnBrk="0" hangingPunct="1">
              <a:spcBef>
                <a:spcPct val="20000"/>
              </a:spcBef>
              <a:buFont typeface="Arial"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06704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re_Action_Plan_Ideas">
    <p:spTree>
      <p:nvGrpSpPr>
        <p:cNvPr id="1" name=""/>
        <p:cNvGrpSpPr/>
        <p:nvPr/>
      </p:nvGrpSpPr>
      <p:grpSpPr>
        <a:xfrm>
          <a:off x="0" y="0"/>
          <a:ext cx="0" cy="0"/>
          <a:chOff x="0" y="0"/>
          <a:chExt cx="0" cy="0"/>
        </a:xfrm>
      </p:grpSpPr>
      <p:sp>
        <p:nvSpPr>
          <p:cNvPr id="4" name="TextBox 3"/>
          <p:cNvSpPr txBox="1"/>
          <p:nvPr userDrawn="1"/>
        </p:nvSpPr>
        <p:spPr>
          <a:xfrm>
            <a:off x="-2224193" y="4928188"/>
            <a:ext cx="184731" cy="369332"/>
          </a:xfrm>
          <a:prstGeom prst="rect">
            <a:avLst/>
          </a:prstGeom>
          <a:noFill/>
        </p:spPr>
        <p:txBody>
          <a:bodyPr wrap="none" rtlCol="0">
            <a:spAutoFit/>
          </a:bodyPr>
          <a:lstStyle/>
          <a:p>
            <a:endParaRPr lang="en-US" sz="1800">
              <a:latin typeface="Arial" panose="020B0604020202020204" pitchFamily="34" charset="0"/>
              <a:cs typeface="Arial" panose="020B0604020202020204" pitchFamily="34" charset="0"/>
            </a:endParaRPr>
          </a:p>
        </p:txBody>
      </p:sp>
      <p:sp>
        <p:nvSpPr>
          <p:cNvPr id="5" name="TextBox 4"/>
          <p:cNvSpPr txBox="1"/>
          <p:nvPr userDrawn="1"/>
        </p:nvSpPr>
        <p:spPr>
          <a:xfrm>
            <a:off x="-2224193" y="4928188"/>
            <a:ext cx="184731" cy="369332"/>
          </a:xfrm>
          <a:prstGeom prst="rect">
            <a:avLst/>
          </a:prstGeom>
          <a:noFill/>
        </p:spPr>
        <p:txBody>
          <a:bodyPr wrap="none" rtlCol="0">
            <a:spAutoFit/>
          </a:bodyPr>
          <a:lstStyle/>
          <a:p>
            <a:endParaRPr lang="en-US" sz="1800">
              <a:latin typeface="Arial" panose="020B0604020202020204" pitchFamily="34" charset="0"/>
              <a:cs typeface="Arial" panose="020B0604020202020204" pitchFamily="34" charset="0"/>
            </a:endParaRPr>
          </a:p>
        </p:txBody>
      </p:sp>
      <p:sp>
        <p:nvSpPr>
          <p:cNvPr id="10" name="TextBox 9"/>
          <p:cNvSpPr txBox="1"/>
          <p:nvPr userDrawn="1"/>
        </p:nvSpPr>
        <p:spPr>
          <a:xfrm>
            <a:off x="-2224193" y="4928188"/>
            <a:ext cx="184731" cy="369332"/>
          </a:xfrm>
          <a:prstGeom prst="rect">
            <a:avLst/>
          </a:prstGeom>
          <a:noFill/>
        </p:spPr>
        <p:txBody>
          <a:bodyPr wrap="none" rtlCol="0">
            <a:spAutoFit/>
          </a:bodyPr>
          <a:lstStyle/>
          <a:p>
            <a:endParaRPr lang="en-US" sz="180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27" y="343177"/>
            <a:ext cx="2323407" cy="798022"/>
          </a:xfrm>
          <a:prstGeom prst="rect">
            <a:avLst/>
          </a:prstGeom>
        </p:spPr>
      </p:pic>
      <p:grpSp>
        <p:nvGrpSpPr>
          <p:cNvPr id="11" name="Group 10">
            <a:extLst>
              <a:ext uri="{FF2B5EF4-FFF2-40B4-BE49-F238E27FC236}">
                <a16:creationId xmlns:a16="http://schemas.microsoft.com/office/drawing/2014/main" id="{1997477A-E184-4A6E-A513-1CE7DA23C4B5}"/>
              </a:ext>
            </a:extLst>
          </p:cNvPr>
          <p:cNvGrpSpPr/>
          <p:nvPr userDrawn="1"/>
        </p:nvGrpSpPr>
        <p:grpSpPr>
          <a:xfrm>
            <a:off x="46862" y="1425152"/>
            <a:ext cx="12097512" cy="99695"/>
            <a:chOff x="0" y="1472565"/>
            <a:chExt cx="9144000" cy="99695"/>
          </a:xfrm>
        </p:grpSpPr>
        <p:cxnSp>
          <p:nvCxnSpPr>
            <p:cNvPr id="12" name="Straight Connector 11">
              <a:extLst>
                <a:ext uri="{FF2B5EF4-FFF2-40B4-BE49-F238E27FC236}">
                  <a16:creationId xmlns:a16="http://schemas.microsoft.com/office/drawing/2014/main" id="{4CF921FA-39D0-4871-B1D8-8E94C9C90604}"/>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E33A60-75F9-415D-A91A-F10AE75A1EC4}"/>
                </a:ext>
              </a:extLst>
            </p:cNvPr>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BD51AC8-F110-4A31-8F91-0A654D8A7854}"/>
              </a:ext>
            </a:extLst>
          </p:cNvPr>
          <p:cNvPicPr>
            <a:picLocks noChangeAspect="1"/>
          </p:cNvPicPr>
          <p:nvPr userDrawn="1"/>
        </p:nvPicPr>
        <p:blipFill rotWithShape="1">
          <a:blip r:embed="rId4"/>
          <a:srcRect l="7529" b="2644"/>
          <a:stretch/>
        </p:blipFill>
        <p:spPr>
          <a:xfrm>
            <a:off x="401456" y="1638300"/>
            <a:ext cx="2583349" cy="4770946"/>
          </a:xfrm>
          <a:prstGeom prst="rect">
            <a:avLst/>
          </a:prstGeom>
        </p:spPr>
      </p:pic>
      <p:pic>
        <p:nvPicPr>
          <p:cNvPr id="17" name="Picture 16">
            <a:extLst>
              <a:ext uri="{FF2B5EF4-FFF2-40B4-BE49-F238E27FC236}">
                <a16:creationId xmlns:a16="http://schemas.microsoft.com/office/drawing/2014/main" id="{1F10BE6A-8841-4272-973F-2158030633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06455" y="-4087"/>
            <a:ext cx="10060773" cy="6709700"/>
          </a:xfrm>
          <a:prstGeom prst="rect">
            <a:avLst/>
          </a:prstGeom>
        </p:spPr>
      </p:pic>
      <p:grpSp>
        <p:nvGrpSpPr>
          <p:cNvPr id="19" name="Group 18">
            <a:extLst>
              <a:ext uri="{FF2B5EF4-FFF2-40B4-BE49-F238E27FC236}">
                <a16:creationId xmlns:a16="http://schemas.microsoft.com/office/drawing/2014/main" id="{98BDEB8A-26EB-4817-8177-998E145FCC6C}"/>
              </a:ext>
            </a:extLst>
          </p:cNvPr>
          <p:cNvGrpSpPr/>
          <p:nvPr userDrawn="1"/>
        </p:nvGrpSpPr>
        <p:grpSpPr>
          <a:xfrm>
            <a:off x="7145350" y="0"/>
            <a:ext cx="2522183" cy="2550205"/>
            <a:chOff x="6096000" y="1828800"/>
            <a:chExt cx="2788418" cy="2819400"/>
          </a:xfrm>
        </p:grpSpPr>
        <p:pic>
          <p:nvPicPr>
            <p:cNvPr id="20" name="Picture 19">
              <a:extLst>
                <a:ext uri="{FF2B5EF4-FFF2-40B4-BE49-F238E27FC236}">
                  <a16:creationId xmlns:a16="http://schemas.microsoft.com/office/drawing/2014/main" id="{A8804419-D034-4366-AA9F-307617BC83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1828800"/>
              <a:ext cx="2788418" cy="2819400"/>
            </a:xfrm>
            <a:prstGeom prst="rect">
              <a:avLst/>
            </a:prstGeom>
          </p:spPr>
        </p:pic>
        <p:pic>
          <p:nvPicPr>
            <p:cNvPr id="21" name="Picture 20">
              <a:extLst>
                <a:ext uri="{FF2B5EF4-FFF2-40B4-BE49-F238E27FC236}">
                  <a16:creationId xmlns:a16="http://schemas.microsoft.com/office/drawing/2014/main" id="{E8277BF5-BE96-41E0-A86F-CDA922240729}"/>
                </a:ext>
              </a:extLst>
            </p:cNvPr>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rot="331037">
              <a:off x="7204760" y="3396440"/>
              <a:ext cx="792024" cy="910995"/>
            </a:xfrm>
            <a:prstGeom prst="rect">
              <a:avLst/>
            </a:prstGeom>
            <a:noFill/>
          </p:spPr>
        </p:pic>
      </p:grpSp>
      <p:pic>
        <p:nvPicPr>
          <p:cNvPr id="22" name="Picture 21">
            <a:extLst>
              <a:ext uri="{FF2B5EF4-FFF2-40B4-BE49-F238E27FC236}">
                <a16:creationId xmlns:a16="http://schemas.microsoft.com/office/drawing/2014/main" id="{061EB5CF-E874-438F-9EE7-9D53D5641FC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67821" y="2330272"/>
            <a:ext cx="765779" cy="431978"/>
          </a:xfrm>
          <a:prstGeom prst="rect">
            <a:avLst/>
          </a:prstGeom>
        </p:spPr>
      </p:pic>
      <p:sp>
        <p:nvSpPr>
          <p:cNvPr id="24" name="Content Placeholder 2">
            <a:extLst>
              <a:ext uri="{FF2B5EF4-FFF2-40B4-BE49-F238E27FC236}">
                <a16:creationId xmlns:a16="http://schemas.microsoft.com/office/drawing/2014/main" id="{953C31FC-5CB2-4FD9-82AE-63DC1BA95594}"/>
              </a:ext>
            </a:extLst>
          </p:cNvPr>
          <p:cNvSpPr txBox="1">
            <a:spLocks/>
          </p:cNvSpPr>
          <p:nvPr userDrawn="1"/>
        </p:nvSpPr>
        <p:spPr>
          <a:xfrm>
            <a:off x="4519501" y="2368854"/>
            <a:ext cx="6402500" cy="1689101"/>
          </a:xfrm>
          <a:prstGeom prst="rect">
            <a:avLst/>
          </a:prstGeom>
        </p:spPr>
        <p:txBody>
          <a:bodyPr lIns="121917" tIns="60958" rIns="121917" bIns="60958">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a:solidFill>
                  <a:schemeClr val="bg1"/>
                </a:solidFill>
              </a:rPr>
              <a:t>Share Your Action Plan Ideas</a:t>
            </a:r>
          </a:p>
        </p:txBody>
      </p:sp>
    </p:spTree>
    <p:custDataLst>
      <p:tags r:id="rId1"/>
    </p:custDataLst>
    <p:extLst>
      <p:ext uri="{BB962C8B-B14F-4D97-AF65-F5344CB8AC3E}">
        <p14:creationId xmlns:p14="http://schemas.microsoft.com/office/powerpoint/2010/main" val="253807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extBox 3"/>
          <p:cNvSpPr txBox="1"/>
          <p:nvPr userDrawn="1"/>
        </p:nvSpPr>
        <p:spPr>
          <a:xfrm>
            <a:off x="-2224193" y="4928188"/>
            <a:ext cx="184731" cy="369332"/>
          </a:xfrm>
          <a:prstGeom prst="rect">
            <a:avLst/>
          </a:prstGeom>
          <a:noFill/>
        </p:spPr>
        <p:txBody>
          <a:bodyPr wrap="none" rtlCol="0">
            <a:spAutoFit/>
          </a:bodyPr>
          <a:lstStyle/>
          <a:p>
            <a:endParaRPr lang="en-US" sz="1800">
              <a:latin typeface="Arial" panose="020B0604020202020204" pitchFamily="34" charset="0"/>
              <a:cs typeface="Arial" panose="020B0604020202020204" pitchFamily="34" charset="0"/>
            </a:endParaRPr>
          </a:p>
        </p:txBody>
      </p:sp>
      <p:sp>
        <p:nvSpPr>
          <p:cNvPr id="5" name="TextBox 4"/>
          <p:cNvSpPr txBox="1"/>
          <p:nvPr userDrawn="1"/>
        </p:nvSpPr>
        <p:spPr>
          <a:xfrm>
            <a:off x="-2224193" y="4928188"/>
            <a:ext cx="184731" cy="369332"/>
          </a:xfrm>
          <a:prstGeom prst="rect">
            <a:avLst/>
          </a:prstGeom>
          <a:noFill/>
        </p:spPr>
        <p:txBody>
          <a:bodyPr wrap="none" rtlCol="0">
            <a:spAutoFit/>
          </a:bodyPr>
          <a:lstStyle/>
          <a:p>
            <a:endParaRPr lang="en-US" sz="1800">
              <a:latin typeface="Arial" panose="020B0604020202020204" pitchFamily="34" charset="0"/>
              <a:cs typeface="Arial" panose="020B0604020202020204" pitchFamily="34" charset="0"/>
            </a:endParaRPr>
          </a:p>
        </p:txBody>
      </p:sp>
      <p:sp>
        <p:nvSpPr>
          <p:cNvPr id="10" name="TextBox 9"/>
          <p:cNvSpPr txBox="1"/>
          <p:nvPr userDrawn="1"/>
        </p:nvSpPr>
        <p:spPr>
          <a:xfrm>
            <a:off x="-2224193" y="4928188"/>
            <a:ext cx="184731" cy="369332"/>
          </a:xfrm>
          <a:prstGeom prst="rect">
            <a:avLst/>
          </a:prstGeom>
          <a:noFill/>
        </p:spPr>
        <p:txBody>
          <a:bodyPr wrap="none" rtlCol="0">
            <a:spAutoFit/>
          </a:bodyPr>
          <a:lstStyle/>
          <a:p>
            <a:endParaRPr lang="en-US" sz="180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27" y="343177"/>
            <a:ext cx="2323407" cy="798022"/>
          </a:xfrm>
          <a:prstGeom prst="rect">
            <a:avLst/>
          </a:prstGeom>
        </p:spPr>
      </p:pic>
      <p:grpSp>
        <p:nvGrpSpPr>
          <p:cNvPr id="11" name="Group 10">
            <a:extLst>
              <a:ext uri="{FF2B5EF4-FFF2-40B4-BE49-F238E27FC236}">
                <a16:creationId xmlns:a16="http://schemas.microsoft.com/office/drawing/2014/main" id="{1997477A-E184-4A6E-A513-1CE7DA23C4B5}"/>
              </a:ext>
            </a:extLst>
          </p:cNvPr>
          <p:cNvGrpSpPr/>
          <p:nvPr userDrawn="1"/>
        </p:nvGrpSpPr>
        <p:grpSpPr>
          <a:xfrm>
            <a:off x="46862" y="1425152"/>
            <a:ext cx="12097512" cy="99695"/>
            <a:chOff x="0" y="1472565"/>
            <a:chExt cx="9144000" cy="99695"/>
          </a:xfrm>
        </p:grpSpPr>
        <p:cxnSp>
          <p:nvCxnSpPr>
            <p:cNvPr id="12" name="Straight Connector 11">
              <a:extLst>
                <a:ext uri="{FF2B5EF4-FFF2-40B4-BE49-F238E27FC236}">
                  <a16:creationId xmlns:a16="http://schemas.microsoft.com/office/drawing/2014/main" id="{4CF921FA-39D0-4871-B1D8-8E94C9C90604}"/>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CE33A60-75F9-415D-A91A-F10AE75A1EC4}"/>
                </a:ext>
              </a:extLst>
            </p:cNvPr>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pic>
        <p:nvPicPr>
          <p:cNvPr id="23" name="Content Placeholder 2" descr="Photo of a blue call out box surrounded by question marks. " title="Questions?">
            <a:extLst>
              <a:ext uri="{FF2B5EF4-FFF2-40B4-BE49-F238E27FC236}">
                <a16:creationId xmlns:a16="http://schemas.microsoft.com/office/drawing/2014/main" id="{9EF69039-DB25-49AF-8A0C-91A8BA63E94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7300" y="952500"/>
            <a:ext cx="9002863" cy="6001910"/>
          </a:xfrm>
          <a:prstGeom prst="rect">
            <a:avLst/>
          </a:prstGeom>
        </p:spPr>
      </p:pic>
    </p:spTree>
    <p:custDataLst>
      <p:tags r:id="rId1"/>
    </p:custDataLst>
    <p:extLst>
      <p:ext uri="{BB962C8B-B14F-4D97-AF65-F5344CB8AC3E}">
        <p14:creationId xmlns:p14="http://schemas.microsoft.com/office/powerpoint/2010/main" val="294439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_1 Wrapper">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Content Placeholder 5"/>
          <p:cNvSpPr>
            <a:spLocks noGrp="1"/>
          </p:cNvSpPr>
          <p:nvPr>
            <p:ph sz="quarter" idx="10"/>
          </p:nvPr>
        </p:nvSpPr>
        <p:spPr>
          <a:xfrm>
            <a:off x="609600" y="1752600"/>
            <a:ext cx="10972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60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_Content_Layout">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084A9C"/>
          </a:solidFill>
          <a:effectLst>
            <a:outerShdw dist="76200" dir="540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2" name="Title 1"/>
          <p:cNvSpPr>
            <a:spLocks noGrp="1"/>
          </p:cNvSpPr>
          <p:nvPr>
            <p:ph type="title"/>
          </p:nvPr>
        </p:nvSpPr>
        <p:spPr/>
        <p:txBody>
          <a:bodyPr lIns="548640"/>
          <a:lstStyle>
            <a:lvl1pPr algn="l">
              <a:defRPr>
                <a:solidFill>
                  <a:schemeClr val="bg1"/>
                </a:solidFill>
                <a:effectLst/>
              </a:defRPr>
            </a:lvl1pPr>
          </a:lstStyle>
          <a:p>
            <a:r>
              <a:rPr lang="en-US"/>
              <a:t>Click to edit Master title style</a:t>
            </a:r>
          </a:p>
        </p:txBody>
      </p:sp>
      <p:sp>
        <p:nvSpPr>
          <p:cNvPr id="6" name="Content Placeholder 5"/>
          <p:cNvSpPr>
            <a:spLocks noGrp="1"/>
          </p:cNvSpPr>
          <p:nvPr>
            <p:ph sz="quarter" idx="10"/>
          </p:nvPr>
        </p:nvSpPr>
        <p:spPr>
          <a:xfrm>
            <a:off x="571500" y="1752600"/>
            <a:ext cx="10995660" cy="4114800"/>
          </a:xfrm>
        </p:spPr>
        <p:txBody>
          <a:bodyPr/>
          <a:lstStyle>
            <a:lvl1pPr>
              <a:lnSpc>
                <a:spcPct val="100000"/>
              </a:lnSpc>
              <a:spcBef>
                <a:spcPts val="0"/>
              </a:spcBef>
              <a:spcAft>
                <a:spcPts val="600"/>
              </a:spcAft>
              <a:defRPr sz="2400"/>
            </a:lvl1pPr>
            <a:lvl2pPr>
              <a:lnSpc>
                <a:spcPct val="100000"/>
              </a:lnSpc>
              <a:spcBef>
                <a:spcPts val="0"/>
              </a:spcBef>
              <a:spcAft>
                <a:spcPts val="600"/>
              </a:spcAft>
              <a:defRPr sz="2400"/>
            </a:lvl2pPr>
            <a:lvl3pPr>
              <a:lnSpc>
                <a:spcPct val="100000"/>
              </a:lnSpc>
              <a:spcBef>
                <a:spcPts val="0"/>
              </a:spcBef>
              <a:spcAft>
                <a:spcPts val="600"/>
              </a:spcAft>
              <a:defRPr sz="2400"/>
            </a:lvl3pPr>
            <a:lvl4pPr>
              <a:lnSpc>
                <a:spcPct val="100000"/>
              </a:lnSpc>
              <a:spcBef>
                <a:spcPts val="0"/>
              </a:spcBef>
              <a:spcAft>
                <a:spcPts val="600"/>
              </a:spcAft>
              <a:defRPr sz="2400"/>
            </a:lvl4pPr>
            <a:lvl5pPr>
              <a:lnSpc>
                <a:spcPct val="100000"/>
              </a:lnSpc>
              <a:spcBef>
                <a:spcPts val="0"/>
              </a:spcBef>
              <a:spcAft>
                <a:spcPts val="6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61167541"/>
      </p:ext>
    </p:extLst>
  </p:cSld>
  <p:clrMapOvr>
    <a:masterClrMapping/>
  </p:clrMapOvr>
  <p:extLst mod="1">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MS content2">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738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Primary_Split_Quarters">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084A9C"/>
          </a:solidFill>
          <a:effectLst>
            <a:outerShdw dist="76200" dir="540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nSpc>
                <a:spcPct val="100000"/>
              </a:lnSpc>
            </a:pPr>
            <a:endParaRPr lang="en-US" sz="4400"/>
          </a:p>
        </p:txBody>
      </p:sp>
      <p:sp>
        <p:nvSpPr>
          <p:cNvPr id="8" name="Text Placeholder 2"/>
          <p:cNvSpPr>
            <a:spLocks noGrp="1"/>
          </p:cNvSpPr>
          <p:nvPr>
            <p:ph idx="17" hasCustomPrompt="1"/>
          </p:nvPr>
        </p:nvSpPr>
        <p:spPr>
          <a:xfrm>
            <a:off x="3352800" y="4026876"/>
            <a:ext cx="8153400" cy="1943099"/>
          </a:xfrm>
          <a:prstGeom prst="rect">
            <a:avLst/>
          </a:prstGeom>
        </p:spPr>
        <p:txBody>
          <a:bodyPr vert="horz" lIns="91440" tIns="45720" rIns="91440" bIns="45720" rtlCol="0" anchor="ctr" anchorCtr="0">
            <a:noAutofit/>
          </a:bodyPr>
          <a:lstStyle>
            <a:lvl1pPr>
              <a:lnSpc>
                <a:spcPct val="100000"/>
              </a:lnSpc>
              <a:spcBef>
                <a:spcPts val="0"/>
              </a:spcBef>
              <a:spcAft>
                <a:spcPts val="600"/>
              </a:spcAft>
              <a:defRPr sz="2400">
                <a:solidFill>
                  <a:srgbClr val="04314A"/>
                </a:solidFill>
              </a:defRPr>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marL="0" indent="0">
              <a:spcAft>
                <a:spcPts val="0"/>
              </a:spcAft>
              <a:buNone/>
            </a:pPr>
            <a:r>
              <a:rPr lang="en-US" sz="2200" b="1">
                <a:solidFill>
                  <a:srgbClr val="04314A"/>
                </a:solidFill>
                <a:latin typeface="Arial"/>
                <a:cs typeface="Arial"/>
              </a:rPr>
              <a:t>Full Name</a:t>
            </a:r>
            <a:r>
              <a:rPr lang="pl-PL" sz="2200" b="1">
                <a:solidFill>
                  <a:srgbClr val="04314A"/>
                </a:solidFill>
                <a:latin typeface="Arial"/>
                <a:cs typeface="Arial"/>
              </a:rPr>
              <a:t>, </a:t>
            </a:r>
            <a:r>
              <a:rPr lang="en-US" sz="2200">
                <a:solidFill>
                  <a:srgbClr val="04314A"/>
                </a:solidFill>
                <a:latin typeface="Arial"/>
                <a:cs typeface="Arial"/>
              </a:rPr>
              <a:t>Credentials, Title, Org</a:t>
            </a:r>
            <a:endParaRPr lang="en-US" sz="2200" b="1">
              <a:solidFill>
                <a:srgbClr val="04314A"/>
              </a:solidFill>
              <a:latin typeface="Arial"/>
              <a:cs typeface="Arial"/>
            </a:endParaRPr>
          </a:p>
        </p:txBody>
      </p:sp>
      <p:sp>
        <p:nvSpPr>
          <p:cNvPr id="2" name="Title 1"/>
          <p:cNvSpPr>
            <a:spLocks noGrp="1"/>
          </p:cNvSpPr>
          <p:nvPr>
            <p:ph type="title"/>
          </p:nvPr>
        </p:nvSpPr>
        <p:spPr>
          <a:xfrm>
            <a:off x="0" y="0"/>
            <a:ext cx="12192000" cy="1371600"/>
          </a:xfrm>
        </p:spPr>
        <p:txBody>
          <a:bodyPr lIns="548640"/>
          <a:lstStyle>
            <a:lvl1pPr algn="l">
              <a:lnSpc>
                <a:spcPct val="100000"/>
              </a:lnSpc>
              <a:defRPr>
                <a:solidFill>
                  <a:schemeClr val="bg1"/>
                </a:solidFill>
              </a:defRPr>
            </a:lvl1pPr>
          </a:lstStyle>
          <a:p>
            <a:endParaRPr lang="en-US"/>
          </a:p>
        </p:txBody>
      </p:sp>
      <p:sp>
        <p:nvSpPr>
          <p:cNvPr id="16" name="Text Placeholder 2"/>
          <p:cNvSpPr>
            <a:spLocks noGrp="1"/>
          </p:cNvSpPr>
          <p:nvPr>
            <p:ph idx="1" hasCustomPrompt="1"/>
          </p:nvPr>
        </p:nvSpPr>
        <p:spPr>
          <a:xfrm>
            <a:off x="3352800" y="1736481"/>
            <a:ext cx="8153400" cy="1943099"/>
          </a:xfrm>
          <a:prstGeom prst="rect">
            <a:avLst/>
          </a:prstGeom>
        </p:spPr>
        <p:txBody>
          <a:bodyPr vert="horz" lIns="91440" tIns="45720" rIns="91440" bIns="45720" rtlCol="0" anchor="ctr" anchorCtr="0">
            <a:noAutofit/>
          </a:bodyPr>
          <a:lstStyle>
            <a:lvl1pPr>
              <a:lnSpc>
                <a:spcPct val="100000"/>
              </a:lnSpc>
              <a:spcBef>
                <a:spcPts val="0"/>
              </a:spcBef>
              <a:spcAft>
                <a:spcPts val="600"/>
              </a:spcAft>
              <a:defRPr sz="2400">
                <a:solidFill>
                  <a:srgbClr val="04314A"/>
                </a:solidFill>
              </a:defRPr>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marL="0" indent="0">
              <a:spcAft>
                <a:spcPts val="0"/>
              </a:spcAft>
              <a:buNone/>
            </a:pPr>
            <a:r>
              <a:rPr lang="en-US" sz="2200" b="1">
                <a:solidFill>
                  <a:srgbClr val="04314A"/>
                </a:solidFill>
                <a:latin typeface="Arial"/>
                <a:cs typeface="Arial"/>
              </a:rPr>
              <a:t>Full Name</a:t>
            </a:r>
            <a:r>
              <a:rPr lang="pl-PL" sz="2200" b="1">
                <a:solidFill>
                  <a:srgbClr val="04314A"/>
                </a:solidFill>
                <a:latin typeface="Arial"/>
                <a:cs typeface="Arial"/>
              </a:rPr>
              <a:t>, </a:t>
            </a:r>
            <a:r>
              <a:rPr lang="en-US" sz="2200">
                <a:solidFill>
                  <a:srgbClr val="04314A"/>
                </a:solidFill>
                <a:latin typeface="Arial"/>
                <a:cs typeface="Arial"/>
              </a:rPr>
              <a:t>Credentials, Title, Org</a:t>
            </a:r>
            <a:endParaRPr lang="en-US" sz="2200" b="1">
              <a:solidFill>
                <a:srgbClr val="04314A"/>
              </a:solidFill>
              <a:latin typeface="Arial"/>
              <a:cs typeface="Arial"/>
            </a:endParaRPr>
          </a:p>
        </p:txBody>
      </p:sp>
      <p:sp>
        <p:nvSpPr>
          <p:cNvPr id="5" name="Picture Placeholder 4">
            <a:extLst>
              <a:ext uri="{FF2B5EF4-FFF2-40B4-BE49-F238E27FC236}">
                <a16:creationId xmlns:a16="http://schemas.microsoft.com/office/drawing/2014/main" id="{A5B72CB4-0552-4E42-B808-461906CD4936}"/>
              </a:ext>
            </a:extLst>
          </p:cNvPr>
          <p:cNvSpPr>
            <a:spLocks noGrp="1"/>
          </p:cNvSpPr>
          <p:nvPr>
            <p:ph type="pic" sz="quarter" idx="18"/>
          </p:nvPr>
        </p:nvSpPr>
        <p:spPr>
          <a:xfrm>
            <a:off x="1137138" y="4026876"/>
            <a:ext cx="1622425" cy="1943100"/>
          </a:xfrm>
          <a:effectLst>
            <a:outerShdw blurRad="63500" sx="102000" sy="102000" algn="ctr" rotWithShape="0">
              <a:prstClr val="black">
                <a:alpha val="20000"/>
              </a:prstClr>
            </a:outerShdw>
          </a:effectLst>
        </p:spPr>
        <p:txBody>
          <a:bodyPr/>
          <a:lstStyle>
            <a:lvl1pPr>
              <a:defRPr sz="2400"/>
            </a:lvl1pPr>
          </a:lstStyle>
          <a:p>
            <a:endParaRPr lang="en-US"/>
          </a:p>
        </p:txBody>
      </p:sp>
      <p:sp>
        <p:nvSpPr>
          <p:cNvPr id="12" name="Picture Placeholder 4">
            <a:extLst>
              <a:ext uri="{FF2B5EF4-FFF2-40B4-BE49-F238E27FC236}">
                <a16:creationId xmlns:a16="http://schemas.microsoft.com/office/drawing/2014/main" id="{52867C39-5DD8-4187-BF7A-C852C13206D7}"/>
              </a:ext>
            </a:extLst>
          </p:cNvPr>
          <p:cNvSpPr>
            <a:spLocks noGrp="1"/>
          </p:cNvSpPr>
          <p:nvPr>
            <p:ph type="pic" sz="quarter" idx="19"/>
          </p:nvPr>
        </p:nvSpPr>
        <p:spPr>
          <a:xfrm>
            <a:off x="1137138" y="1736481"/>
            <a:ext cx="1622425" cy="1943100"/>
          </a:xfrm>
          <a:effectLst>
            <a:outerShdw blurRad="63500" sx="102000" sy="102000" algn="ctr" rotWithShape="0">
              <a:prstClr val="black">
                <a:alpha val="20000"/>
              </a:prstClr>
            </a:outerShdw>
          </a:effectLst>
        </p:spPr>
        <p:txBody>
          <a:bodyPr/>
          <a:lstStyle>
            <a:lvl1pPr>
              <a:defRPr sz="2400"/>
            </a:lvl1pPr>
          </a:lstStyle>
          <a:p>
            <a:endParaRPr lang="en-US"/>
          </a:p>
        </p:txBody>
      </p:sp>
    </p:spTree>
    <p:custDataLst>
      <p:tags r:id="rId1"/>
    </p:custDataLst>
    <p:extLst>
      <p:ext uri="{BB962C8B-B14F-4D97-AF65-F5344CB8AC3E}">
        <p14:creationId xmlns:p14="http://schemas.microsoft.com/office/powerpoint/2010/main" val="2403109673"/>
      </p:ext>
    </p:extLst>
  </p:cSld>
  <p:clrMapOvr>
    <a:masterClrMapping/>
  </p:clrMapOvr>
  <p:extLst mod="1">
    <p:ext uri="{DCECCB84-F9BA-43D5-87BE-67443E8EF086}">
      <p15:sldGuideLst xmlns:p15="http://schemas.microsoft.com/office/powerpoint/2012/main">
        <p15:guide id="1" pos="1224">
          <p15:clr>
            <a:srgbClr val="FBAE40"/>
          </p15:clr>
        </p15:guide>
        <p15:guide id="2" orient="horz" pos="1704">
          <p15:clr>
            <a:srgbClr val="FBAE40"/>
          </p15:clr>
        </p15:guide>
        <p15:guide id="3" orient="horz" pos="31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084A9C"/>
          </a:solidFill>
          <a:effectLst>
            <a:outerShdw dist="76200" dir="540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2" name="Title 1"/>
          <p:cNvSpPr>
            <a:spLocks noGrp="1"/>
          </p:cNvSpPr>
          <p:nvPr>
            <p:ph type="title"/>
          </p:nvPr>
        </p:nvSpPr>
        <p:spPr/>
        <p:txBody>
          <a:bodyPr lIns="548640"/>
          <a:lstStyle>
            <a:lvl1pPr algn="l">
              <a:defRPr>
                <a:solidFill>
                  <a:schemeClr val="bg1"/>
                </a:solidFill>
                <a:effectLst/>
              </a:defRPr>
            </a:lvl1pPr>
          </a:lstStyle>
          <a:p>
            <a:r>
              <a:rPr lang="en-US"/>
              <a:t>Click to edit Master title style</a:t>
            </a:r>
          </a:p>
        </p:txBody>
      </p:sp>
      <p:sp>
        <p:nvSpPr>
          <p:cNvPr id="6" name="Content Placeholder 5"/>
          <p:cNvSpPr>
            <a:spLocks noGrp="1"/>
          </p:cNvSpPr>
          <p:nvPr>
            <p:ph sz="quarter" idx="10"/>
          </p:nvPr>
        </p:nvSpPr>
        <p:spPr>
          <a:xfrm>
            <a:off x="571500" y="1752600"/>
            <a:ext cx="9258300" cy="4114800"/>
          </a:xfrm>
        </p:spPr>
        <p:txBody>
          <a:bodyPr/>
          <a:lstStyle>
            <a:lvl1pPr>
              <a:lnSpc>
                <a:spcPct val="100000"/>
              </a:lnSpc>
              <a:spcBef>
                <a:spcPts val="0"/>
              </a:spcBef>
              <a:spcAft>
                <a:spcPts val="600"/>
              </a:spcAft>
              <a:defRPr sz="2400">
                <a:solidFill>
                  <a:schemeClr val="tx1">
                    <a:lumMod val="85000"/>
                    <a:lumOff val="15000"/>
                  </a:schemeClr>
                </a:solidFill>
              </a:defRPr>
            </a:lvl1pPr>
            <a:lvl2pPr>
              <a:lnSpc>
                <a:spcPct val="100000"/>
              </a:lnSpc>
              <a:spcBef>
                <a:spcPts val="0"/>
              </a:spcBef>
              <a:spcAft>
                <a:spcPts val="600"/>
              </a:spcAft>
              <a:defRPr sz="2400">
                <a:solidFill>
                  <a:schemeClr val="tx1">
                    <a:lumMod val="85000"/>
                    <a:lumOff val="15000"/>
                  </a:schemeClr>
                </a:solidFill>
              </a:defRPr>
            </a:lvl2pPr>
            <a:lvl3pPr>
              <a:lnSpc>
                <a:spcPct val="100000"/>
              </a:lnSpc>
              <a:spcBef>
                <a:spcPts val="0"/>
              </a:spcBef>
              <a:spcAft>
                <a:spcPts val="600"/>
              </a:spcAft>
              <a:defRPr sz="2400">
                <a:solidFill>
                  <a:schemeClr val="tx1">
                    <a:lumMod val="85000"/>
                    <a:lumOff val="15000"/>
                  </a:schemeClr>
                </a:solidFill>
              </a:defRPr>
            </a:lvl3pPr>
            <a:lvl4pPr>
              <a:lnSpc>
                <a:spcPct val="100000"/>
              </a:lnSpc>
              <a:spcBef>
                <a:spcPts val="0"/>
              </a:spcBef>
              <a:spcAft>
                <a:spcPts val="600"/>
              </a:spcAft>
              <a:defRPr sz="2400">
                <a:solidFill>
                  <a:schemeClr val="tx1">
                    <a:lumMod val="85000"/>
                    <a:lumOff val="15000"/>
                  </a:schemeClr>
                </a:solidFill>
              </a:defRPr>
            </a:lvl4pPr>
            <a:lvl5pPr>
              <a:lnSpc>
                <a:spcPct val="100000"/>
              </a:lnSpc>
              <a:spcBef>
                <a:spcPts val="0"/>
              </a:spcBef>
              <a:spcAft>
                <a:spcPts val="600"/>
              </a:spcAft>
              <a:defRPr sz="24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B8462CC6-D96B-4AE7-BA01-33A50C7430F9}"/>
              </a:ext>
            </a:extLst>
          </p:cNvPr>
          <p:cNvPicPr>
            <a:picLocks noChangeAspect="1"/>
          </p:cNvPicPr>
          <p:nvPr userDrawn="1"/>
        </p:nvPicPr>
        <p:blipFill>
          <a:blip r:embed="rId3">
            <a:alphaModFix/>
          </a:blip>
          <a:stretch>
            <a:fillRect/>
          </a:stretch>
        </p:blipFill>
        <p:spPr>
          <a:xfrm rot="17137280">
            <a:off x="9995181" y="1613182"/>
            <a:ext cx="2735471" cy="2735471"/>
          </a:xfrm>
          <a:prstGeom prst="rect">
            <a:avLst/>
          </a:prstGeom>
        </p:spPr>
      </p:pic>
    </p:spTree>
    <p:custDataLst>
      <p:tags r:id="rId1"/>
    </p:custDataLst>
    <p:extLst>
      <p:ext uri="{BB962C8B-B14F-4D97-AF65-F5344CB8AC3E}">
        <p14:creationId xmlns:p14="http://schemas.microsoft.com/office/powerpoint/2010/main" val="701411772"/>
      </p:ext>
    </p:extLst>
  </p:cSld>
  <p:clrMapOvr>
    <a:masterClrMapping/>
  </p:clrMapOvr>
  <p:extLst mod="1">
    <p:ext uri="{DCECCB84-F9BA-43D5-87BE-67443E8EF086}">
      <p15:sldGuideLst xmlns:p15="http://schemas.microsoft.com/office/powerpoint/2012/main">
        <p15:guide id="1" pos="360">
          <p15:clr>
            <a:srgbClr val="FBAE40"/>
          </p15:clr>
        </p15:guide>
        <p15:guide id="2" orient="horz" pos="1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mary_Split_Vertical">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084A9C"/>
          </a:solidFill>
          <a:effectLst>
            <a:outerShdw dist="76200" dir="540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2" name="Title 1"/>
          <p:cNvSpPr>
            <a:spLocks noGrp="1"/>
          </p:cNvSpPr>
          <p:nvPr>
            <p:ph type="title"/>
          </p:nvPr>
        </p:nvSpPr>
        <p:spPr/>
        <p:txBody>
          <a:bodyPr lIns="548640"/>
          <a:lstStyle>
            <a:lvl1pPr algn="l">
              <a:defRPr>
                <a:solidFill>
                  <a:schemeClr val="bg1"/>
                </a:solidFill>
              </a:defRPr>
            </a:lvl1pPr>
          </a:lstStyle>
          <a:p>
            <a:r>
              <a:rPr lang="en-US"/>
              <a:t>Click to edit Master title style</a:t>
            </a:r>
          </a:p>
        </p:txBody>
      </p:sp>
      <p:sp>
        <p:nvSpPr>
          <p:cNvPr id="8" name="Content Placeholder 5"/>
          <p:cNvSpPr>
            <a:spLocks noGrp="1"/>
          </p:cNvSpPr>
          <p:nvPr>
            <p:ph sz="quarter" idx="10"/>
          </p:nvPr>
        </p:nvSpPr>
        <p:spPr>
          <a:xfrm>
            <a:off x="571500" y="1752600"/>
            <a:ext cx="5384800" cy="4191000"/>
          </a:xfrm>
        </p:spPr>
        <p:txBody>
          <a:bodyPr/>
          <a:lstStyle>
            <a:lvl1pPr>
              <a:lnSpc>
                <a:spcPct val="100000"/>
              </a:lnSpc>
              <a:spcBef>
                <a:spcPts val="0"/>
              </a:spcBef>
              <a:spcAft>
                <a:spcPts val="600"/>
              </a:spcAft>
              <a:defRPr sz="2400"/>
            </a:lvl1pPr>
            <a:lvl2pPr>
              <a:lnSpc>
                <a:spcPct val="100000"/>
              </a:lnSpc>
              <a:spcBef>
                <a:spcPts val="0"/>
              </a:spcBef>
              <a:spcAft>
                <a:spcPts val="600"/>
              </a:spcAft>
              <a:defRPr sz="2400"/>
            </a:lvl2pPr>
            <a:lvl3pPr>
              <a:lnSpc>
                <a:spcPct val="100000"/>
              </a:lnSpc>
              <a:spcBef>
                <a:spcPts val="0"/>
              </a:spcBef>
              <a:spcAft>
                <a:spcPts val="600"/>
              </a:spcAft>
              <a:defRPr sz="2400"/>
            </a:lvl3pPr>
            <a:lvl4pPr>
              <a:lnSpc>
                <a:spcPct val="100000"/>
              </a:lnSpc>
              <a:spcBef>
                <a:spcPts val="0"/>
              </a:spcBef>
              <a:spcAft>
                <a:spcPts val="600"/>
              </a:spcAft>
              <a:defRPr sz="2400"/>
            </a:lvl4pPr>
            <a:lvl5pPr>
              <a:lnSpc>
                <a:spcPct val="100000"/>
              </a:lnSpc>
              <a:spcBef>
                <a:spcPts val="0"/>
              </a:spcBef>
              <a:spcAft>
                <a:spcPts val="6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4" hasCustomPrompt="1"/>
          </p:nvPr>
        </p:nvSpPr>
        <p:spPr>
          <a:xfrm>
            <a:off x="6400800" y="1752600"/>
            <a:ext cx="5384800" cy="4191000"/>
          </a:xfrm>
        </p:spPr>
        <p:txBody>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a:lvl1pPr>
            <a:lvl2pPr marL="7429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a:lvl2pPr>
            <a:lvl3pPr marL="1257300" marR="0" indent="-3429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sz="2400"/>
            </a:lvl3pPr>
            <a:lvl4pPr marL="160020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a:lvl4pPr>
            <a:lvl5pPr marL="205740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808292542"/>
      </p:ext>
    </p:extLst>
  </p:cSld>
  <p:clrMapOvr>
    <a:masterClrMapping/>
  </p:clrMapOvr>
  <p:extLst mod="1">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_Tri-Split_Vertical">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084A9C"/>
          </a:solidFill>
          <a:effectLst>
            <a:outerShdw dist="76200" dir="540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4400"/>
          </a:p>
        </p:txBody>
      </p:sp>
      <p:sp>
        <p:nvSpPr>
          <p:cNvPr id="2" name="Title 1"/>
          <p:cNvSpPr>
            <a:spLocks noGrp="1"/>
          </p:cNvSpPr>
          <p:nvPr>
            <p:ph type="title"/>
          </p:nvPr>
        </p:nvSpPr>
        <p:spPr/>
        <p:txBody>
          <a:bodyPr lIns="548640"/>
          <a:lstStyle>
            <a:lvl1pPr algn="l">
              <a:defRPr>
                <a:solidFill>
                  <a:schemeClr val="bg1"/>
                </a:solidFill>
              </a:defRPr>
            </a:lvl1pPr>
          </a:lstStyle>
          <a:p>
            <a:r>
              <a:rPr lang="en-US"/>
              <a:t>Click to edit Master title style</a:t>
            </a:r>
          </a:p>
        </p:txBody>
      </p:sp>
      <p:sp>
        <p:nvSpPr>
          <p:cNvPr id="9" name="Content Placeholder 5"/>
          <p:cNvSpPr>
            <a:spLocks noGrp="1"/>
          </p:cNvSpPr>
          <p:nvPr>
            <p:ph sz="quarter" idx="17" hasCustomPrompt="1"/>
          </p:nvPr>
        </p:nvSpPr>
        <p:spPr>
          <a:xfrm>
            <a:off x="8089900" y="1752600"/>
            <a:ext cx="3657600" cy="4495800"/>
          </a:xfrm>
        </p:spPr>
        <p:txBody>
          <a:bodyPr/>
          <a:lstStyle>
            <a:lvl1pPr>
              <a:lnSpc>
                <a:spcPct val="100000"/>
              </a:lnSpc>
              <a:spcBef>
                <a:spcPts val="0"/>
              </a:spcBef>
              <a:spcAft>
                <a:spcPts val="600"/>
              </a:spcAft>
              <a:defRPr sz="2400"/>
            </a:lvl1pPr>
            <a:lvl2pPr>
              <a:lnSpc>
                <a:spcPct val="100000"/>
              </a:lnSpc>
              <a:spcBef>
                <a:spcPts val="0"/>
              </a:spcBef>
              <a:spcAft>
                <a:spcPts val="600"/>
              </a:spcAft>
              <a:defRPr sz="2400"/>
            </a:lvl2pPr>
            <a:lvl3pPr>
              <a:lnSpc>
                <a:spcPct val="100000"/>
              </a:lnSpc>
              <a:spcBef>
                <a:spcPts val="0"/>
              </a:spcBef>
              <a:spcAft>
                <a:spcPts val="600"/>
              </a:spcAft>
              <a:defRPr sz="2400"/>
            </a:lvl3pPr>
            <a:lvl4pPr>
              <a:lnSpc>
                <a:spcPct val="100000"/>
              </a:lnSpc>
              <a:spcBef>
                <a:spcPts val="0"/>
              </a:spcBef>
              <a:spcAft>
                <a:spcPts val="600"/>
              </a:spcAft>
              <a:defRPr sz="2400"/>
            </a:lvl4pPr>
            <a:lvl5pPr>
              <a:lnSpc>
                <a:spcPct val="100000"/>
              </a:lnSpc>
              <a:spcBef>
                <a:spcPts val="0"/>
              </a:spcBef>
              <a:spcAft>
                <a:spcPts val="600"/>
              </a:spcAft>
              <a:defRPr sz="2400"/>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0" hasCustomPrompt="1"/>
          </p:nvPr>
        </p:nvSpPr>
        <p:spPr>
          <a:xfrm>
            <a:off x="571500" y="1752600"/>
            <a:ext cx="3657600" cy="4495800"/>
          </a:xfrm>
        </p:spPr>
        <p:txBody>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p:cNvSpPr>
            <a:spLocks noGrp="1"/>
          </p:cNvSpPr>
          <p:nvPr>
            <p:ph sz="quarter" idx="16" hasCustomPrompt="1"/>
          </p:nvPr>
        </p:nvSpPr>
        <p:spPr>
          <a:xfrm>
            <a:off x="4330700" y="1752600"/>
            <a:ext cx="3657600" cy="4495800"/>
          </a:xfrm>
        </p:spPr>
        <p:txBody>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430239651"/>
      </p:ext>
    </p:extLst>
  </p:cSld>
  <p:clrMapOvr>
    <a:masterClrMapping/>
  </p:clrMapOvr>
  <p:extLst mod="1">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_Split_Quarters">
    <p:spTree>
      <p:nvGrpSpPr>
        <p:cNvPr id="1" name=""/>
        <p:cNvGrpSpPr/>
        <p:nvPr/>
      </p:nvGrpSpPr>
      <p:grpSpPr>
        <a:xfrm>
          <a:off x="0" y="0"/>
          <a:ext cx="0" cy="0"/>
          <a:chOff x="0" y="0"/>
          <a:chExt cx="0" cy="0"/>
        </a:xfrm>
      </p:grpSpPr>
      <p:sp>
        <p:nvSpPr>
          <p:cNvPr id="3" name="Title 7"/>
          <p:cNvSpPr txBox="1">
            <a:spLocks/>
          </p:cNvSpPr>
          <p:nvPr userDrawn="1"/>
        </p:nvSpPr>
        <p:spPr>
          <a:xfrm>
            <a:off x="0" y="0"/>
            <a:ext cx="12192000" cy="1371600"/>
          </a:xfrm>
          <a:prstGeom prst="rect">
            <a:avLst/>
          </a:prstGeom>
          <a:solidFill>
            <a:srgbClr val="084A9C"/>
          </a:solidFill>
          <a:effectLst>
            <a:outerShdw dist="76200" dir="5400000" algn="tl" rotWithShape="0">
              <a:srgbClr val="FFD004"/>
            </a:out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a:lnSpc>
                <a:spcPct val="100000"/>
              </a:lnSpc>
            </a:pPr>
            <a:endParaRPr lang="en-US" sz="4400"/>
          </a:p>
        </p:txBody>
      </p:sp>
      <p:sp>
        <p:nvSpPr>
          <p:cNvPr id="9" name="Text Placeholder 2"/>
          <p:cNvSpPr>
            <a:spLocks noGrp="1"/>
          </p:cNvSpPr>
          <p:nvPr>
            <p:ph idx="18"/>
          </p:nvPr>
        </p:nvSpPr>
        <p:spPr>
          <a:xfrm>
            <a:off x="6400801" y="4038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idx="17"/>
          </p:nvPr>
        </p:nvSpPr>
        <p:spPr>
          <a:xfrm>
            <a:off x="571500" y="4038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0" y="0"/>
            <a:ext cx="12192000" cy="1371600"/>
          </a:xfrm>
        </p:spPr>
        <p:txBody>
          <a:bodyPr lIns="548640"/>
          <a:lstStyle>
            <a:lvl1pPr algn="l">
              <a:lnSpc>
                <a:spcPct val="100000"/>
              </a:lnSpc>
              <a:defRPr>
                <a:solidFill>
                  <a:schemeClr val="bg1"/>
                </a:solidFill>
              </a:defRPr>
            </a:lvl1pPr>
          </a:lstStyle>
          <a:p>
            <a:r>
              <a:rPr lang="en-US"/>
              <a:t>Click to edit Master title style</a:t>
            </a:r>
          </a:p>
        </p:txBody>
      </p:sp>
      <p:sp>
        <p:nvSpPr>
          <p:cNvPr id="19" name="Text Placeholder 2"/>
          <p:cNvSpPr>
            <a:spLocks noGrp="1"/>
          </p:cNvSpPr>
          <p:nvPr>
            <p:ph idx="16"/>
          </p:nvPr>
        </p:nvSpPr>
        <p:spPr>
          <a:xfrm>
            <a:off x="6400801" y="1752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idx="1"/>
          </p:nvPr>
        </p:nvSpPr>
        <p:spPr>
          <a:xfrm>
            <a:off x="571500" y="1752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617885984"/>
      </p:ext>
    </p:extLst>
  </p:cSld>
  <p:clrMapOvr>
    <a:masterClrMapping/>
  </p:clrMapOvr>
  <p:extLst>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_Mai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4440"/>
          </a:xfrm>
        </p:spPr>
        <p:txBody>
          <a:bodyPr lIns="548640"/>
          <a:lstStyle>
            <a:lvl1pPr algn="l">
              <a:defRPr>
                <a:solidFill>
                  <a:srgbClr val="084A9C"/>
                </a:solidFill>
              </a:defRPr>
            </a:lvl1pPr>
          </a:lstStyle>
          <a:p>
            <a:r>
              <a:rPr lang="en-US"/>
              <a:t>Click to edit Master title style</a:t>
            </a:r>
          </a:p>
        </p:txBody>
      </p:sp>
      <p:sp>
        <p:nvSpPr>
          <p:cNvPr id="6" name="Content Placeholder 5"/>
          <p:cNvSpPr>
            <a:spLocks noGrp="1"/>
          </p:cNvSpPr>
          <p:nvPr>
            <p:ph sz="quarter" idx="10"/>
          </p:nvPr>
        </p:nvSpPr>
        <p:spPr>
          <a:xfrm>
            <a:off x="571500" y="1752600"/>
            <a:ext cx="10972800" cy="4114800"/>
          </a:xfrm>
        </p:spPr>
        <p:txBody>
          <a:bodyPr/>
          <a:lstStyle>
            <a:lvl1pPr>
              <a:spcBef>
                <a:spcPts val="0"/>
              </a:spcBef>
              <a:spcAft>
                <a:spcPts val="600"/>
              </a:spcAft>
              <a:defRPr sz="2400"/>
            </a:lvl1pPr>
            <a:lvl2pPr>
              <a:spcBef>
                <a:spcPts val="0"/>
              </a:spcBef>
              <a:spcAft>
                <a:spcPts val="600"/>
              </a:spcAft>
              <a:defRPr sz="2400"/>
            </a:lvl2pPr>
            <a:lvl3pPr>
              <a:spcBef>
                <a:spcPts val="0"/>
              </a:spcBef>
              <a:spcAft>
                <a:spcPts val="600"/>
              </a:spcAft>
              <a:defRPr sz="2400"/>
            </a:lvl3pPr>
            <a:lvl4pPr>
              <a:spcBef>
                <a:spcPts val="0"/>
              </a:spcBef>
              <a:spcAft>
                <a:spcPts val="600"/>
              </a:spcAft>
              <a:defRPr sz="2400"/>
            </a:lvl4pPr>
            <a:lvl5pPr>
              <a:spcBef>
                <a:spcPts val="0"/>
              </a:spcBef>
              <a:spcAft>
                <a:spcPts val="6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userDrawn="1"/>
        </p:nvGrpSpPr>
        <p:grpSpPr>
          <a:xfrm>
            <a:off x="47626" y="1295930"/>
            <a:ext cx="12097512" cy="99695"/>
            <a:chOff x="0" y="1472565"/>
            <a:chExt cx="9144000" cy="99695"/>
          </a:xfrm>
        </p:grpSpPr>
        <p:cxnSp>
          <p:nvCxnSpPr>
            <p:cNvPr id="7" name="Straight Connector 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3074713"/>
      </p:ext>
    </p:extLst>
  </p:cSld>
  <p:clrMapOvr>
    <a:masterClrMapping/>
  </p:clrMapOvr>
  <p:extLst mod="1">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_Split_Vertical">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4440"/>
          </a:xfrm>
        </p:spPr>
        <p:txBody>
          <a:bodyPr lIns="548640"/>
          <a:lstStyle>
            <a:lvl1pPr algn="l">
              <a:defRPr>
                <a:solidFill>
                  <a:srgbClr val="084A9C"/>
                </a:solidFill>
              </a:defRPr>
            </a:lvl1pPr>
          </a:lstStyle>
          <a:p>
            <a:r>
              <a:rPr lang="en-US"/>
              <a:t>Click to edit Master title style</a:t>
            </a:r>
          </a:p>
        </p:txBody>
      </p:sp>
      <p:sp>
        <p:nvSpPr>
          <p:cNvPr id="11" name="Content Placeholder 5"/>
          <p:cNvSpPr>
            <a:spLocks noGrp="1"/>
          </p:cNvSpPr>
          <p:nvPr>
            <p:ph sz="quarter" idx="10"/>
          </p:nvPr>
        </p:nvSpPr>
        <p:spPr>
          <a:xfrm>
            <a:off x="571500" y="1752600"/>
            <a:ext cx="5384800" cy="4191000"/>
          </a:xfrm>
        </p:spPr>
        <p:txBody>
          <a:bodyPr/>
          <a:lstStyle>
            <a:lvl1pPr>
              <a:lnSpc>
                <a:spcPct val="100000"/>
              </a:lnSpc>
              <a:spcBef>
                <a:spcPts val="0"/>
              </a:spcBef>
              <a:spcAft>
                <a:spcPts val="600"/>
              </a:spcAft>
              <a:defRPr sz="2400"/>
            </a:lvl1pPr>
            <a:lvl2pPr>
              <a:lnSpc>
                <a:spcPct val="100000"/>
              </a:lnSpc>
              <a:spcBef>
                <a:spcPts val="0"/>
              </a:spcBef>
              <a:spcAft>
                <a:spcPts val="600"/>
              </a:spcAft>
              <a:defRPr sz="2400"/>
            </a:lvl2pPr>
            <a:lvl3pPr>
              <a:lnSpc>
                <a:spcPct val="100000"/>
              </a:lnSpc>
              <a:spcBef>
                <a:spcPts val="0"/>
              </a:spcBef>
              <a:spcAft>
                <a:spcPts val="600"/>
              </a:spcAft>
              <a:defRPr sz="2400"/>
            </a:lvl3pPr>
            <a:lvl4pPr>
              <a:lnSpc>
                <a:spcPct val="100000"/>
              </a:lnSpc>
              <a:spcBef>
                <a:spcPts val="0"/>
              </a:spcBef>
              <a:spcAft>
                <a:spcPts val="600"/>
              </a:spcAft>
              <a:defRPr sz="2400"/>
            </a:lvl4pPr>
            <a:lvl5pPr>
              <a:lnSpc>
                <a:spcPct val="100000"/>
              </a:lnSpc>
              <a:spcBef>
                <a:spcPts val="0"/>
              </a:spcBef>
              <a:spcAft>
                <a:spcPts val="6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4"/>
          </p:nvPr>
        </p:nvSpPr>
        <p:spPr>
          <a:xfrm>
            <a:off x="6400800" y="1752600"/>
            <a:ext cx="5384800" cy="4191000"/>
          </a:xfrm>
        </p:spPr>
        <p:txBody>
          <a:bodyPr/>
          <a:lstStyle>
            <a:lvl1pPr>
              <a:lnSpc>
                <a:spcPct val="100000"/>
              </a:lnSpc>
              <a:spcBef>
                <a:spcPts val="0"/>
              </a:spcBef>
              <a:spcAft>
                <a:spcPts val="600"/>
              </a:spcAft>
              <a:defRPr sz="2400"/>
            </a:lvl1pPr>
            <a:lvl2pPr>
              <a:lnSpc>
                <a:spcPct val="100000"/>
              </a:lnSpc>
              <a:spcBef>
                <a:spcPts val="0"/>
              </a:spcBef>
              <a:spcAft>
                <a:spcPts val="600"/>
              </a:spcAft>
              <a:defRPr sz="2400"/>
            </a:lvl2pPr>
            <a:lvl3pPr>
              <a:lnSpc>
                <a:spcPct val="100000"/>
              </a:lnSpc>
              <a:spcBef>
                <a:spcPts val="0"/>
              </a:spcBef>
              <a:spcAft>
                <a:spcPts val="600"/>
              </a:spcAft>
              <a:defRPr sz="2400"/>
            </a:lvl3pPr>
            <a:lvl4pPr>
              <a:lnSpc>
                <a:spcPct val="100000"/>
              </a:lnSpc>
              <a:spcBef>
                <a:spcPts val="0"/>
              </a:spcBef>
              <a:spcAft>
                <a:spcPts val="600"/>
              </a:spcAft>
              <a:defRPr sz="2400"/>
            </a:lvl4pPr>
            <a:lvl5pPr>
              <a:lnSpc>
                <a:spcPct val="100000"/>
              </a:lnSpc>
              <a:spcBef>
                <a:spcPts val="0"/>
              </a:spcBef>
              <a:spcAft>
                <a:spcPts val="60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BF58C03B-8798-4C86-8C07-D9D10F9C859F}"/>
              </a:ext>
            </a:extLst>
          </p:cNvPr>
          <p:cNvGrpSpPr/>
          <p:nvPr userDrawn="1"/>
        </p:nvGrpSpPr>
        <p:grpSpPr>
          <a:xfrm>
            <a:off x="47626" y="1295930"/>
            <a:ext cx="12097512" cy="99695"/>
            <a:chOff x="0" y="1472565"/>
            <a:chExt cx="9144000" cy="99695"/>
          </a:xfrm>
        </p:grpSpPr>
        <p:cxnSp>
          <p:nvCxnSpPr>
            <p:cNvPr id="10" name="Straight Connector 9">
              <a:extLst>
                <a:ext uri="{FF2B5EF4-FFF2-40B4-BE49-F238E27FC236}">
                  <a16:creationId xmlns:a16="http://schemas.microsoft.com/office/drawing/2014/main" id="{1EC3E47C-A67B-4132-9997-A42BD3E6B4AE}"/>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CAE42A-34C2-4F71-9660-6BDEF6DCF1FB}"/>
                </a:ext>
              </a:extLst>
            </p:cNvPr>
            <p:cNvCxnSpPr>
              <a:cxnSpLocks/>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238389592"/>
      </p:ext>
    </p:extLst>
  </p:cSld>
  <p:clrMapOvr>
    <a:masterClrMapping/>
  </p:clrMapOvr>
  <p:extLst mod="1">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enario_Tri-Split_Vertical">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4440"/>
          </a:xfrm>
        </p:spPr>
        <p:txBody>
          <a:bodyPr lIns="548640"/>
          <a:lstStyle>
            <a:lvl1pPr algn="l">
              <a:defRPr>
                <a:solidFill>
                  <a:srgbClr val="084A9C"/>
                </a:solidFill>
              </a:defRPr>
            </a:lvl1pPr>
          </a:lstStyle>
          <a:p>
            <a:r>
              <a:rPr lang="en-US"/>
              <a:t>Click to edit Master title style</a:t>
            </a:r>
          </a:p>
        </p:txBody>
      </p:sp>
      <p:sp>
        <p:nvSpPr>
          <p:cNvPr id="12" name="Content Placeholder 5"/>
          <p:cNvSpPr>
            <a:spLocks noGrp="1"/>
          </p:cNvSpPr>
          <p:nvPr>
            <p:ph sz="quarter" idx="17" hasCustomPrompt="1"/>
          </p:nvPr>
        </p:nvSpPr>
        <p:spPr>
          <a:xfrm>
            <a:off x="8089900" y="1752600"/>
            <a:ext cx="3657600" cy="4495800"/>
          </a:xfrm>
        </p:spPr>
        <p:txBody>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0" hasCustomPrompt="1"/>
          </p:nvPr>
        </p:nvSpPr>
        <p:spPr>
          <a:xfrm>
            <a:off x="571500" y="1752600"/>
            <a:ext cx="3657600" cy="4495800"/>
          </a:xfrm>
        </p:spPr>
        <p:txBody>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16" hasCustomPrompt="1"/>
          </p:nvPr>
        </p:nvSpPr>
        <p:spPr>
          <a:xfrm>
            <a:off x="4330700" y="1752600"/>
            <a:ext cx="3657600" cy="4495800"/>
          </a:xfrm>
        </p:spPr>
        <p:txBody>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E1895ED-50A7-4CD1-B4E9-ECB98279514A}"/>
              </a:ext>
            </a:extLst>
          </p:cNvPr>
          <p:cNvGrpSpPr/>
          <p:nvPr userDrawn="1"/>
        </p:nvGrpSpPr>
        <p:grpSpPr>
          <a:xfrm>
            <a:off x="47626" y="1295930"/>
            <a:ext cx="12097512" cy="99695"/>
            <a:chOff x="0" y="1472565"/>
            <a:chExt cx="9144000" cy="99695"/>
          </a:xfrm>
        </p:grpSpPr>
        <p:cxnSp>
          <p:nvCxnSpPr>
            <p:cNvPr id="10" name="Straight Connector 9">
              <a:extLst>
                <a:ext uri="{FF2B5EF4-FFF2-40B4-BE49-F238E27FC236}">
                  <a16:creationId xmlns:a16="http://schemas.microsoft.com/office/drawing/2014/main" id="{B0CE1971-3D52-46B8-BB70-147F7EDD1367}"/>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83A529-8FA6-4352-A134-A0CC60EDD520}"/>
                </a:ext>
              </a:extLst>
            </p:cNvPr>
            <p:cNvCxnSpPr>
              <a:cxnSpLocks/>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12447225"/>
      </p:ext>
    </p:extLst>
  </p:cSld>
  <p:clrMapOvr>
    <a:masterClrMapping/>
  </p:clrMapOvr>
  <p:extLst>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enario_Split_Quarter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4440"/>
          </a:xfrm>
        </p:spPr>
        <p:txBody>
          <a:bodyPr lIns="548640"/>
          <a:lstStyle>
            <a:lvl1pPr algn="l">
              <a:defRPr>
                <a:solidFill>
                  <a:srgbClr val="084A9C"/>
                </a:solidFill>
              </a:defRPr>
            </a:lvl1pPr>
          </a:lstStyle>
          <a:p>
            <a:r>
              <a:rPr lang="en-US"/>
              <a:t>Click to edit Master title style</a:t>
            </a:r>
          </a:p>
        </p:txBody>
      </p:sp>
      <p:sp>
        <p:nvSpPr>
          <p:cNvPr id="13" name="Text Placeholder 2"/>
          <p:cNvSpPr>
            <a:spLocks noGrp="1"/>
          </p:cNvSpPr>
          <p:nvPr>
            <p:ph idx="18"/>
          </p:nvPr>
        </p:nvSpPr>
        <p:spPr>
          <a:xfrm>
            <a:off x="6400801" y="4038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idx="17"/>
          </p:nvPr>
        </p:nvSpPr>
        <p:spPr>
          <a:xfrm>
            <a:off x="571500" y="4038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idx="16"/>
          </p:nvPr>
        </p:nvSpPr>
        <p:spPr>
          <a:xfrm>
            <a:off x="6400801" y="1752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p:cNvSpPr>
            <a:spLocks noGrp="1"/>
          </p:cNvSpPr>
          <p:nvPr>
            <p:ph idx="1"/>
          </p:nvPr>
        </p:nvSpPr>
        <p:spPr>
          <a:xfrm>
            <a:off x="571500" y="1752601"/>
            <a:ext cx="5341527" cy="2045411"/>
          </a:xfrm>
          <a:prstGeom prst="rect">
            <a:avLst/>
          </a:prstGeom>
        </p:spPr>
        <p:txBody>
          <a:bodyPr vert="horz" lIns="91440" tIns="45720" rIns="91440" bIns="45720" rtlCol="0">
            <a:noAutofit/>
          </a:bodyPr>
          <a:lstStyle>
            <a:lvl1pPr>
              <a:lnSpc>
                <a:spcPct val="100000"/>
              </a:lnSpc>
              <a:spcBef>
                <a:spcPts val="0"/>
              </a:spcBef>
              <a:spcAft>
                <a:spcPts val="600"/>
              </a:spcAft>
              <a:defRPr sz="2200"/>
            </a:lvl1pPr>
            <a:lvl2pPr>
              <a:lnSpc>
                <a:spcPct val="100000"/>
              </a:lnSpc>
              <a:spcBef>
                <a:spcPts val="0"/>
              </a:spcBef>
              <a:spcAft>
                <a:spcPts val="600"/>
              </a:spcAft>
              <a:defRPr sz="2200"/>
            </a:lvl2pPr>
            <a:lvl3pPr>
              <a:lnSpc>
                <a:spcPct val="100000"/>
              </a:lnSpc>
              <a:spcBef>
                <a:spcPts val="0"/>
              </a:spcBef>
              <a:spcAft>
                <a:spcPts val="600"/>
              </a:spcAft>
              <a:defRPr sz="2200"/>
            </a:lvl3pPr>
            <a:lvl4pPr>
              <a:lnSpc>
                <a:spcPct val="100000"/>
              </a:lnSpc>
              <a:spcBef>
                <a:spcPts val="0"/>
              </a:spcBef>
              <a:spcAft>
                <a:spcPts val="600"/>
              </a:spcAft>
              <a:defRPr sz="2200"/>
            </a:lvl4pPr>
            <a:lvl5pPr>
              <a:lnSpc>
                <a:spcPct val="100000"/>
              </a:lnSpc>
              <a:spcBef>
                <a:spcPts val="0"/>
              </a:spcBef>
              <a:spcAft>
                <a:spcPts val="60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7AF3E500-B50D-4324-B3DF-E42A559887CC}"/>
              </a:ext>
            </a:extLst>
          </p:cNvPr>
          <p:cNvGrpSpPr/>
          <p:nvPr userDrawn="1"/>
        </p:nvGrpSpPr>
        <p:grpSpPr>
          <a:xfrm>
            <a:off x="47626" y="1295930"/>
            <a:ext cx="12097512" cy="99695"/>
            <a:chOff x="0" y="1472565"/>
            <a:chExt cx="9144000" cy="99695"/>
          </a:xfrm>
        </p:grpSpPr>
        <p:cxnSp>
          <p:nvCxnSpPr>
            <p:cNvPr id="11" name="Straight Connector 10">
              <a:extLst>
                <a:ext uri="{FF2B5EF4-FFF2-40B4-BE49-F238E27FC236}">
                  <a16:creationId xmlns:a16="http://schemas.microsoft.com/office/drawing/2014/main" id="{4116438F-2189-4AA4-868D-578C39BEEE06}"/>
                </a:ext>
              </a:extLst>
            </p:cNvPr>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EF40DC-8FEC-4B3C-A775-808021108554}"/>
                </a:ext>
              </a:extLst>
            </p:cNvPr>
            <p:cNvCxnSpPr>
              <a:cxnSpLocks/>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36692533"/>
      </p:ext>
    </p:extLst>
  </p:cSld>
  <p:clrMapOvr>
    <a:masterClrMapping/>
  </p:clrMapOvr>
  <p:extLst>
    <p:ext uri="{DCECCB84-F9BA-43D5-87BE-67443E8EF086}">
      <p15:sldGuideLst xmlns:p15="http://schemas.microsoft.com/office/powerpoint/2012/main">
        <p15:guide id="1" pos="360" userDrawn="1">
          <p15:clr>
            <a:srgbClr val="FBAE40"/>
          </p15:clr>
        </p15:guide>
        <p15:guide id="2" orient="horz" pos="1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71600"/>
          </a:xfrm>
          <a:prstGeom prst="rect">
            <a:avLst/>
          </a:prstGeom>
        </p:spPr>
        <p:txBody>
          <a:bodyPr vert="horz" lIns="5486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0" name="Slide Number Placeholder 6"/>
          <p:cNvSpPr txBox="1">
            <a:spLocks/>
          </p:cNvSpPr>
          <p:nvPr/>
        </p:nvSpPr>
        <p:spPr>
          <a:xfrm>
            <a:off x="9957261" y="6390217"/>
            <a:ext cx="6999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fld id="{7022FF3C-310F-4809-A5BE-BC5BA8AA108D}" type="slidenum">
              <a:rPr lang="en-US" sz="1200" b="1" smtClean="0">
                <a:solidFill>
                  <a:srgbClr val="9B2728"/>
                </a:solidFill>
                <a:latin typeface="Arial"/>
                <a:cs typeface="Aria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200" b="1">
              <a:solidFill>
                <a:srgbClr val="9B2728"/>
              </a:solidFill>
              <a:latin typeface="Arial"/>
              <a:cs typeface="Arial"/>
            </a:endParaRPr>
          </a:p>
        </p:txBody>
      </p:sp>
      <p:sp>
        <p:nvSpPr>
          <p:cNvPr id="7" name="Slide Number Placeholder 6"/>
          <p:cNvSpPr txBox="1">
            <a:spLocks/>
          </p:cNvSpPr>
          <p:nvPr/>
        </p:nvSpPr>
        <p:spPr>
          <a:xfrm>
            <a:off x="451557" y="6390217"/>
            <a:ext cx="860213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9B2728"/>
                </a:solidFill>
                <a:effectLst/>
                <a:latin typeface="Arial"/>
                <a:ea typeface="+mn-ea"/>
                <a:cs typeface="Arial"/>
              </a:rPr>
              <a:t>HQRP:</a:t>
            </a:r>
            <a:r>
              <a:rPr lang="en-US" sz="1400" b="1" kern="1200" baseline="0">
                <a:solidFill>
                  <a:srgbClr val="9B2728"/>
                </a:solidFill>
                <a:effectLst/>
                <a:latin typeface="Arial"/>
                <a:ea typeface="+mn-ea"/>
                <a:cs typeface="Arial"/>
              </a:rPr>
              <a:t> Achieving a Full APU  </a:t>
            </a:r>
            <a:r>
              <a:rPr lang="en-US" sz="1400" b="0" kern="1200">
                <a:solidFill>
                  <a:srgbClr val="9B2728"/>
                </a:solidFill>
                <a:latin typeface="Arial"/>
                <a:ea typeface="+mn-ea"/>
                <a:cs typeface="Arial"/>
              </a:rPr>
              <a:t>|</a:t>
            </a:r>
            <a:r>
              <a:rPr lang="en-US" sz="1400" b="1" kern="1200">
                <a:solidFill>
                  <a:srgbClr val="9B2728"/>
                </a:solidFill>
                <a:latin typeface="Arial"/>
                <a:ea typeface="+mn-ea"/>
                <a:cs typeface="Arial"/>
              </a:rPr>
              <a:t>  January 2019</a:t>
            </a:r>
            <a:endParaRPr lang="en-US" sz="1400" b="1">
              <a:solidFill>
                <a:srgbClr val="9B2728"/>
              </a:solidFill>
              <a:latin typeface="Arial"/>
              <a:cs typeface="Arial"/>
            </a:endParaRPr>
          </a:p>
        </p:txBody>
      </p:sp>
      <p:pic>
        <p:nvPicPr>
          <p:cNvPr id="12" name="Picture 11">
            <a:extLst>
              <a:ext uri="{FF2B5EF4-FFF2-40B4-BE49-F238E27FC236}">
                <a16:creationId xmlns:a16="http://schemas.microsoft.com/office/drawing/2014/main" id="{A8CC666F-54FD-40C4-8ADB-C44E720B26F8}"/>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48999" y="5745331"/>
            <a:ext cx="888929" cy="1010776"/>
          </a:xfrm>
          <a:prstGeom prst="rect">
            <a:avLst/>
          </a:prstGeom>
        </p:spPr>
      </p:pic>
    </p:spTree>
    <p:custDataLst>
      <p:tags r:id="rId24"/>
    </p:custDataLst>
    <p:extLst>
      <p:ext uri="{BB962C8B-B14F-4D97-AF65-F5344CB8AC3E}">
        <p14:creationId xmlns:p14="http://schemas.microsoft.com/office/powerpoint/2010/main" val="12377346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0" r:id="rId4"/>
    <p:sldLayoutId id="2147483662" r:id="rId5"/>
    <p:sldLayoutId id="2147483653" r:id="rId6"/>
    <p:sldLayoutId id="2147483656" r:id="rId7"/>
    <p:sldLayoutId id="2147483661" r:id="rId8"/>
    <p:sldLayoutId id="2147483664" r:id="rId9"/>
    <p:sldLayoutId id="2147483738" r:id="rId10"/>
    <p:sldLayoutId id="2147483786" r:id="rId11"/>
    <p:sldLayoutId id="2147483739" r:id="rId12"/>
    <p:sldLayoutId id="2147483669" r:id="rId13"/>
    <p:sldLayoutId id="2147483667" r:id="rId14"/>
    <p:sldLayoutId id="2147483668" r:id="rId15"/>
    <p:sldLayoutId id="2147483780" r:id="rId16"/>
    <p:sldLayoutId id="2147483781" r:id="rId17"/>
    <p:sldLayoutId id="2147483782" r:id="rId18"/>
    <p:sldLayoutId id="2147483783" r:id="rId19"/>
    <p:sldLayoutId id="2147483784" r:id="rId20"/>
    <p:sldLayoutId id="2147483785" r:id="rId21"/>
    <p:sldLayoutId id="2147483787" r:id="rId22"/>
  </p:sldLayoutIdLst>
  <p:hf hdr="0" dt="0"/>
  <p:txStyles>
    <p:titleStyle>
      <a:lvl1pPr algn="l"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0"/>
        </a:spcBef>
        <a:spcAft>
          <a:spcPts val="6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3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9.xml"/><Relationship Id="rId1" Type="http://schemas.openxmlformats.org/officeDocument/2006/relationships/tags" Target="../tags/tag116.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9.xml"/><Relationship Id="rId1" Type="http://schemas.openxmlformats.org/officeDocument/2006/relationships/tags" Target="../tags/tag118.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9.xml"/><Relationship Id="rId1" Type="http://schemas.openxmlformats.org/officeDocument/2006/relationships/tags" Target="../tags/tag119.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3.xml"/><Relationship Id="rId1" Type="http://schemas.openxmlformats.org/officeDocument/2006/relationships/tags" Target="../tags/tag120.xml"/><Relationship Id="rId4" Type="http://schemas.openxmlformats.org/officeDocument/2006/relationships/image" Target="../media/image12.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3.xml"/><Relationship Id="rId1" Type="http://schemas.openxmlformats.org/officeDocument/2006/relationships/tags" Target="../tags/tag1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1.xml"/><Relationship Id="rId1" Type="http://schemas.openxmlformats.org/officeDocument/2006/relationships/tags" Target="../tags/tag3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1.xml"/><Relationship Id="rId1" Type="http://schemas.openxmlformats.org/officeDocument/2006/relationships/tags" Target="../tags/tag39.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48.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54.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55.xml"/><Relationship Id="rId4" Type="http://schemas.openxmlformats.org/officeDocument/2006/relationships/image" Target="../media/image43.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6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0.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ags" Target="../tags/tag6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65.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tags" Target="../tags/tag6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tags" Target="../tags/tag67.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9.xml"/><Relationship Id="rId1" Type="http://schemas.openxmlformats.org/officeDocument/2006/relationships/tags" Target="../tags/tag75.xml"/><Relationship Id="rId4" Type="http://schemas.openxmlformats.org/officeDocument/2006/relationships/image" Target="../media/image50.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9.xml"/><Relationship Id="rId1" Type="http://schemas.openxmlformats.org/officeDocument/2006/relationships/tags" Target="../tags/tag7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9.xml"/><Relationship Id="rId1" Type="http://schemas.openxmlformats.org/officeDocument/2006/relationships/tags" Target="../tags/tag79.xml"/><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9.xml"/><Relationship Id="rId1" Type="http://schemas.openxmlformats.org/officeDocument/2006/relationships/tags" Target="../tags/tag8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81.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82.xml"/><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0.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3.xml"/><Relationship Id="rId1" Type="http://schemas.openxmlformats.org/officeDocument/2006/relationships/tags" Target="../tags/tag84.xml"/><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9.xml"/><Relationship Id="rId1" Type="http://schemas.openxmlformats.org/officeDocument/2006/relationships/tags" Target="../tags/tag85.xml"/><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9.xml"/><Relationship Id="rId1" Type="http://schemas.openxmlformats.org/officeDocument/2006/relationships/tags" Target="../tags/tag86.xml"/><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9.xml"/><Relationship Id="rId1" Type="http://schemas.openxmlformats.org/officeDocument/2006/relationships/tags" Target="../tags/tag8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9.xml"/><Relationship Id="rId1" Type="http://schemas.openxmlformats.org/officeDocument/2006/relationships/tags" Target="../tags/tag88.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9.xml"/><Relationship Id="rId1" Type="http://schemas.openxmlformats.org/officeDocument/2006/relationships/tags" Target="../tags/tag89.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9.xml"/><Relationship Id="rId1" Type="http://schemas.openxmlformats.org/officeDocument/2006/relationships/tags" Target="../tags/tag90.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9.xml"/><Relationship Id="rId1" Type="http://schemas.openxmlformats.org/officeDocument/2006/relationships/tags" Target="../tags/tag9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9.xml"/><Relationship Id="rId1" Type="http://schemas.openxmlformats.org/officeDocument/2006/relationships/tags" Target="../tags/tag92.xml"/><Relationship Id="rId4" Type="http://schemas.openxmlformats.org/officeDocument/2006/relationships/image" Target="../media/image62.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9.xml"/><Relationship Id="rId1" Type="http://schemas.openxmlformats.org/officeDocument/2006/relationships/tags" Target="../tags/tag93.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9.xml"/><Relationship Id="rId1" Type="http://schemas.openxmlformats.org/officeDocument/2006/relationships/tags" Target="../tags/tag9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9.xml"/><Relationship Id="rId1" Type="http://schemas.openxmlformats.org/officeDocument/2006/relationships/tags" Target="../tags/tag95.xml"/><Relationship Id="rId4" Type="http://schemas.openxmlformats.org/officeDocument/2006/relationships/image" Target="../media/image64.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9.xml"/><Relationship Id="rId1" Type="http://schemas.openxmlformats.org/officeDocument/2006/relationships/tags" Target="../tags/tag96.xml"/><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9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tags" Target="../tags/tag98.xml"/><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1.xml"/><Relationship Id="rId1" Type="http://schemas.openxmlformats.org/officeDocument/2006/relationships/tags" Target="../tags/tag9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1.xml"/><Relationship Id="rId1" Type="http://schemas.openxmlformats.org/officeDocument/2006/relationships/tags" Target="../tags/tag100.xml"/><Relationship Id="rId4" Type="http://schemas.openxmlformats.org/officeDocument/2006/relationships/image" Target="../media/image23.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10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36.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3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104.xml"/><Relationship Id="rId4" Type="http://schemas.openxmlformats.org/officeDocument/2006/relationships/image" Target="../media/image66.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105.xml"/><Relationship Id="rId4" Type="http://schemas.openxmlformats.org/officeDocument/2006/relationships/image" Target="../media/image67.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106.xml"/><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ags" Target="../tags/tag10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ags" Target="../tags/tag109.xml"/><Relationship Id="rId4" Type="http://schemas.openxmlformats.org/officeDocument/2006/relationships/image" Target="../media/image69.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tags" Target="../tags/tag110.xml"/><Relationship Id="rId4" Type="http://schemas.openxmlformats.org/officeDocument/2006/relationships/image" Target="../media/image70.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1.xml"/><Relationship Id="rId1" Type="http://schemas.openxmlformats.org/officeDocument/2006/relationships/tags" Target="../tags/tag111.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1.xml"/><Relationship Id="rId1" Type="http://schemas.openxmlformats.org/officeDocument/2006/relationships/tags" Target="../tags/tag112.xml"/><Relationship Id="rId4" Type="http://schemas.openxmlformats.org/officeDocument/2006/relationships/image" Target="../media/image23.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3.xml"/><Relationship Id="rId1"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15">
            <a:extLst>
              <a:ext uri="{FF2B5EF4-FFF2-40B4-BE49-F238E27FC236}">
                <a16:creationId xmlns:a16="http://schemas.microsoft.com/office/drawing/2014/main" id="{C0B88E8A-A2F9-43D6-A6AA-C7364E720267}"/>
              </a:ext>
            </a:extLst>
          </p:cNvPr>
          <p:cNvSpPr>
            <a:spLocks noGrp="1"/>
          </p:cNvSpPr>
          <p:nvPr>
            <p:ph type="subTitle" idx="1"/>
          </p:nvPr>
        </p:nvSpPr>
        <p:spPr>
          <a:xfrm>
            <a:off x="4953000" y="2971801"/>
            <a:ext cx="6629400" cy="1447800"/>
          </a:xfrm>
        </p:spPr>
        <p:txBody>
          <a:bodyPr>
            <a:normAutofit/>
          </a:bodyPr>
          <a:lstStyle/>
          <a:p>
            <a:r>
              <a:rPr lang="en-US">
                <a:solidFill>
                  <a:srgbClr val="9B2728"/>
                </a:solidFill>
              </a:rPr>
              <a:t>HQRP: Achieving a Full APU – A Bare Bones Overview</a:t>
            </a:r>
          </a:p>
        </p:txBody>
      </p:sp>
      <p:sp>
        <p:nvSpPr>
          <p:cNvPr id="23" name="Text Placeholder 1">
            <a:extLst>
              <a:ext uri="{FF2B5EF4-FFF2-40B4-BE49-F238E27FC236}">
                <a16:creationId xmlns:a16="http://schemas.microsoft.com/office/drawing/2014/main" id="{C866BBDF-2817-4829-84BE-9FA60BC0B2D1}"/>
              </a:ext>
            </a:extLst>
          </p:cNvPr>
          <p:cNvSpPr>
            <a:spLocks noGrp="1"/>
          </p:cNvSpPr>
          <p:nvPr>
            <p:ph type="body" sz="quarter" idx="10"/>
          </p:nvPr>
        </p:nvSpPr>
        <p:spPr/>
        <p:txBody>
          <a:bodyPr>
            <a:noAutofit/>
          </a:bodyPr>
          <a:lstStyle/>
          <a:p>
            <a:r>
              <a:rPr lang="en-US" sz="2400">
                <a:solidFill>
                  <a:schemeClr val="tx1">
                    <a:lumMod val="85000"/>
                    <a:lumOff val="15000"/>
                  </a:schemeClr>
                </a:solidFill>
              </a:rPr>
              <a:t>Cindy Massuda, Brenda Karkos, </a:t>
            </a:r>
            <a:r>
              <a:rPr lang="en-US" sz="2400"/>
              <a:t>and </a:t>
            </a:r>
          </a:p>
          <a:p>
            <a:r>
              <a:rPr lang="en-US" sz="2400"/>
              <a:t>Debra Dean-Whittaker</a:t>
            </a:r>
            <a:r>
              <a:rPr lang="en-US" sz="2400">
                <a:solidFill>
                  <a:schemeClr val="tx1">
                    <a:lumMod val="85000"/>
                    <a:lumOff val="15000"/>
                  </a:schemeClr>
                </a:solidFill>
              </a:rPr>
              <a:t> </a:t>
            </a:r>
          </a:p>
          <a:p>
            <a:r>
              <a:rPr lang="en-US" sz="2400">
                <a:solidFill>
                  <a:schemeClr val="tx1">
                    <a:lumMod val="85000"/>
                    <a:lumOff val="15000"/>
                  </a:schemeClr>
                </a:solidFill>
              </a:rPr>
              <a:t>January 23, 2019</a:t>
            </a:r>
          </a:p>
        </p:txBody>
      </p:sp>
      <p:sp>
        <p:nvSpPr>
          <p:cNvPr id="3" name="Content Placeholder 2"/>
          <p:cNvSpPr>
            <a:spLocks noGrp="1"/>
          </p:cNvSpPr>
          <p:nvPr>
            <p:ph sz="quarter" idx="11"/>
          </p:nvPr>
        </p:nvSpPr>
        <p:spPr/>
        <p:txBody>
          <a:bodyPr/>
          <a:lstStyle/>
          <a:p>
            <a:r>
              <a:rPr lang="en-US"/>
              <a:t>Quality Reporting Program Provider Training</a:t>
            </a:r>
          </a:p>
        </p:txBody>
      </p:sp>
      <p:sp>
        <p:nvSpPr>
          <p:cNvPr id="5" name="Rectangle 4">
            <a:extLst>
              <a:ext uri="{FF2B5EF4-FFF2-40B4-BE49-F238E27FC236}">
                <a16:creationId xmlns:a16="http://schemas.microsoft.com/office/drawing/2014/main" id="{937BAA8C-9BE8-473B-B263-E09D5A3451D3}"/>
              </a:ext>
            </a:extLst>
          </p:cNvPr>
          <p:cNvSpPr/>
          <p:nvPr/>
        </p:nvSpPr>
        <p:spPr>
          <a:xfrm>
            <a:off x="3810000" y="4076700"/>
            <a:ext cx="7505700" cy="1447801"/>
          </a:xfrm>
          <a:prstGeom prst="rect">
            <a:avLst/>
          </a:prstGeom>
          <a:solidFill>
            <a:srgbClr val="06387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        Please wait, the webinar will begin shortly.</a:t>
            </a:r>
          </a:p>
        </p:txBody>
      </p:sp>
      <p:pic>
        <p:nvPicPr>
          <p:cNvPr id="4" name="Picture 3">
            <a:extLst>
              <a:ext uri="{FF2B5EF4-FFF2-40B4-BE49-F238E27FC236}">
                <a16:creationId xmlns:a16="http://schemas.microsoft.com/office/drawing/2014/main" id="{BEC5DF4F-6492-4F47-875C-AF4CB22BF2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7656">
            <a:off x="4000288" y="4341437"/>
            <a:ext cx="743373" cy="743373"/>
          </a:xfrm>
          <a:prstGeom prst="rect">
            <a:avLst/>
          </a:prstGeom>
        </p:spPr>
      </p:pic>
    </p:spTree>
    <p:custDataLst>
      <p:tags r:id="rId1"/>
    </p:custDataLst>
    <p:extLst>
      <p:ext uri="{BB962C8B-B14F-4D97-AF65-F5344CB8AC3E}">
        <p14:creationId xmlns:p14="http://schemas.microsoft.com/office/powerpoint/2010/main" val="30646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B75E-57B7-4AE0-BFEF-851AF2B1E526}"/>
              </a:ext>
            </a:extLst>
          </p:cNvPr>
          <p:cNvSpPr>
            <a:spLocks noGrp="1"/>
          </p:cNvSpPr>
          <p:nvPr>
            <p:ph type="title"/>
          </p:nvPr>
        </p:nvSpPr>
        <p:spPr/>
        <p:txBody>
          <a:bodyPr/>
          <a:lstStyle/>
          <a:p>
            <a:r>
              <a:rPr lang="en-US"/>
              <a:t>Objectives (cont.)</a:t>
            </a:r>
          </a:p>
        </p:txBody>
      </p:sp>
      <p:sp>
        <p:nvSpPr>
          <p:cNvPr id="3" name="Content Placeholder 2">
            <a:extLst>
              <a:ext uri="{FF2B5EF4-FFF2-40B4-BE49-F238E27FC236}">
                <a16:creationId xmlns:a16="http://schemas.microsoft.com/office/drawing/2014/main" id="{86468EEA-11FB-4EC2-AFAF-56695139964A}"/>
              </a:ext>
            </a:extLst>
          </p:cNvPr>
          <p:cNvSpPr>
            <a:spLocks noGrp="1"/>
          </p:cNvSpPr>
          <p:nvPr>
            <p:ph sz="quarter" idx="10"/>
          </p:nvPr>
        </p:nvSpPr>
        <p:spPr/>
        <p:txBody>
          <a:bodyPr/>
          <a:lstStyle/>
          <a:p>
            <a:pPr>
              <a:spcAft>
                <a:spcPts val="1800"/>
              </a:spcAft>
            </a:pPr>
            <a:r>
              <a:rPr lang="en-US" dirty="0"/>
              <a:t>Name at least two Certification and Survey Provider Enhanced Reports (CASPER) to check HIS and CAHPS</a:t>
            </a:r>
            <a:r>
              <a:rPr lang="en-US" baseline="30000" dirty="0"/>
              <a:t>® </a:t>
            </a:r>
            <a:r>
              <a:rPr lang="en-US" dirty="0"/>
              <a:t>compliance. </a:t>
            </a:r>
          </a:p>
          <a:p>
            <a:pPr>
              <a:spcAft>
                <a:spcPts val="1800"/>
              </a:spcAft>
            </a:pPr>
            <a:r>
              <a:rPr lang="en-US" dirty="0"/>
              <a:t>Recognize how to use reports to check HIS and CAHPS</a:t>
            </a:r>
            <a:r>
              <a:rPr lang="en-US" baseline="30000" dirty="0"/>
              <a:t>®</a:t>
            </a:r>
            <a:r>
              <a:rPr lang="en-US" dirty="0"/>
              <a:t> compliance. </a:t>
            </a:r>
          </a:p>
          <a:p>
            <a:pPr>
              <a:spcAft>
                <a:spcPts val="1800"/>
              </a:spcAft>
            </a:pPr>
            <a:r>
              <a:rPr lang="en-US" dirty="0"/>
              <a:t>Define the HQRP reconsideration process, including the timeframe and the steps for submitting a request.</a:t>
            </a:r>
          </a:p>
          <a:p>
            <a:pPr>
              <a:spcAft>
                <a:spcPts val="1800"/>
              </a:spcAft>
            </a:pPr>
            <a:r>
              <a:rPr lang="en-US" dirty="0"/>
              <a:t>Locate resources on the HQRP website.</a:t>
            </a:r>
          </a:p>
        </p:txBody>
      </p:sp>
    </p:spTree>
    <p:custDataLst>
      <p:tags r:id="rId1"/>
    </p:custDataLst>
    <p:extLst>
      <p:ext uri="{BB962C8B-B14F-4D97-AF65-F5344CB8AC3E}">
        <p14:creationId xmlns:p14="http://schemas.microsoft.com/office/powerpoint/2010/main" val="1251520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sz="quarter" idx="10"/>
          </p:nvPr>
        </p:nvSpPr>
        <p:spPr>
          <a:xfrm>
            <a:off x="571500" y="1752600"/>
            <a:ext cx="10995660" cy="4533900"/>
          </a:xfrm>
        </p:spPr>
        <p:txBody>
          <a:bodyPr/>
          <a:lstStyle/>
          <a:p>
            <a:pPr marL="342900" lvl="1" indent="-342900">
              <a:buFont typeface="Arial" panose="020B0604020202020204" pitchFamily="34" charset="0"/>
              <a:buChar char="•"/>
            </a:pPr>
            <a:r>
              <a:rPr lang="en-US"/>
              <a:t>The Hospice Quality Reporting (HQRP) web page:</a:t>
            </a:r>
          </a:p>
          <a:p>
            <a:pPr lvl="1"/>
            <a:r>
              <a:rPr lang="en-US">
                <a:solidFill>
                  <a:srgbClr val="0070C0"/>
                </a:solidFill>
              </a:rPr>
              <a:t>https://www.cms.gov/Medicare/Quality-Initiatives-Patient-Assessment-instruments/Hospice-Quality-Reporting/</a:t>
            </a:r>
            <a:endParaRPr lang="en-US">
              <a:solidFill>
                <a:srgbClr val="FF0000"/>
              </a:solidFill>
            </a:endParaRPr>
          </a:p>
          <a:p>
            <a:r>
              <a:rPr lang="en-US"/>
              <a:t>HIS web page:</a:t>
            </a:r>
          </a:p>
          <a:p>
            <a:pPr lvl="1"/>
            <a:r>
              <a:rPr lang="en-US">
                <a:solidFill>
                  <a:srgbClr val="0070C0"/>
                </a:solidFill>
              </a:rPr>
              <a:t>https://www.cms.gov/Medicare/Quality-Initiatives-Patient-Assessment-Instruments/Hospice-Quality-Reporting/Hospice-Item-Set-HIS.html</a:t>
            </a:r>
          </a:p>
          <a:p>
            <a:r>
              <a:rPr lang="en-US">
                <a:solidFill>
                  <a:schemeClr val="tx1">
                    <a:lumMod val="85000"/>
                    <a:lumOff val="15000"/>
                  </a:schemeClr>
                </a:solidFill>
              </a:rPr>
              <a:t>CMS </a:t>
            </a:r>
            <a:r>
              <a:rPr lang="en-US"/>
              <a:t>Hospice CAHPS</a:t>
            </a:r>
            <a:r>
              <a:rPr lang="en-US" baseline="30000"/>
              <a:t>®</a:t>
            </a:r>
            <a:r>
              <a:rPr lang="en-US"/>
              <a:t> Survey web page:</a:t>
            </a:r>
          </a:p>
          <a:p>
            <a:pPr lvl="1"/>
            <a:r>
              <a:rPr lang="en-US">
                <a:solidFill>
                  <a:srgbClr val="0070C0"/>
                </a:solidFill>
              </a:rPr>
              <a:t>https://www.cms.gov/Medicare/Quality-Initiatives-Patient-Assessment-Instruments/Hospice-Quality-Reporting/Hospice-CAHPS%C2%AE.html</a:t>
            </a:r>
          </a:p>
          <a:p>
            <a:r>
              <a:rPr lang="en-US"/>
              <a:t>The official Hospice CAHPS</a:t>
            </a:r>
            <a:r>
              <a:rPr lang="en-US" baseline="30000"/>
              <a:t>®</a:t>
            </a:r>
            <a:r>
              <a:rPr lang="en-US"/>
              <a:t> Survey website:</a:t>
            </a:r>
          </a:p>
          <a:p>
            <a:pPr lvl="1"/>
            <a:r>
              <a:rPr lang="en-US">
                <a:solidFill>
                  <a:srgbClr val="0070C0"/>
                </a:solidFill>
              </a:rPr>
              <a:t>http://www.hospicecahpssurvey.org</a:t>
            </a:r>
          </a:p>
        </p:txBody>
      </p:sp>
    </p:spTree>
    <p:custDataLst>
      <p:tags r:id="rId1"/>
    </p:custDataLst>
    <p:extLst>
      <p:ext uri="{BB962C8B-B14F-4D97-AF65-F5344CB8AC3E}">
        <p14:creationId xmlns:p14="http://schemas.microsoft.com/office/powerpoint/2010/main" val="11195615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(cont.)</a:t>
            </a:r>
          </a:p>
        </p:txBody>
      </p:sp>
      <p:sp>
        <p:nvSpPr>
          <p:cNvPr id="3" name="Content Placeholder 2"/>
          <p:cNvSpPr>
            <a:spLocks noGrp="1"/>
          </p:cNvSpPr>
          <p:nvPr>
            <p:ph sz="quarter" idx="10"/>
          </p:nvPr>
        </p:nvSpPr>
        <p:spPr/>
        <p:txBody>
          <a:bodyPr/>
          <a:lstStyle/>
          <a:p>
            <a:r>
              <a:rPr lang="en-US" sz="2400"/>
              <a:t>Provider Preview Reports:</a:t>
            </a:r>
          </a:p>
          <a:p>
            <a:pPr lvl="1"/>
            <a:r>
              <a:rPr lang="en-US">
                <a:solidFill>
                  <a:srgbClr val="0070C0"/>
                </a:solidFill>
              </a:rPr>
              <a:t>https://www.cms.gov/Medicare/Quality-Initiatives-Patient-Assessment-Instruments/Hospice-Quality-Reporting/Public-Reporting-Background-and-Announcements.html</a:t>
            </a:r>
          </a:p>
          <a:p>
            <a:pPr lvl="0"/>
            <a:r>
              <a:rPr lang="en-US" sz="2400">
                <a:solidFill>
                  <a:schemeClr val="tx1">
                    <a:lumMod val="85000"/>
                    <a:lumOff val="15000"/>
                  </a:schemeClr>
                </a:solidFill>
              </a:rPr>
              <a:t>Reconsiderations Request web page:</a:t>
            </a:r>
            <a:endParaRPr lang="en-US">
              <a:solidFill>
                <a:schemeClr val="tx1">
                  <a:lumMod val="85000"/>
                  <a:lumOff val="15000"/>
                </a:schemeClr>
              </a:solidFill>
            </a:endParaRPr>
          </a:p>
          <a:p>
            <a:pPr lvl="1"/>
            <a:r>
              <a:rPr lang="en-US">
                <a:solidFill>
                  <a:srgbClr val="0070C0"/>
                </a:solidFill>
              </a:rPr>
              <a:t>https://www.cms.gov/Medicare/Quality-Initiatives-Patient-Assessment-Instruments/Hospice-Quality-Reporting/Reconsideration-Requests.html</a:t>
            </a:r>
          </a:p>
        </p:txBody>
      </p:sp>
    </p:spTree>
    <p:custDataLst>
      <p:tags r:id="rId1"/>
    </p:custDataLst>
    <p:extLst>
      <p:ext uri="{BB962C8B-B14F-4D97-AF65-F5344CB8AC3E}">
        <p14:creationId xmlns:p14="http://schemas.microsoft.com/office/powerpoint/2010/main" val="30666954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1"/>
          </a:xfrm>
        </p:spPr>
        <p:txBody>
          <a:bodyPr>
            <a:noAutofit/>
          </a:bodyPr>
          <a:lstStyle/>
          <a:p>
            <a:r>
              <a:rPr lang="en-US" sz="3600"/>
              <a:t>HQRP Resources on the QIES Technical Support Office (QTSO) Website</a:t>
            </a:r>
          </a:p>
        </p:txBody>
      </p:sp>
      <p:sp>
        <p:nvSpPr>
          <p:cNvPr id="3" name="Content Placeholder 2"/>
          <p:cNvSpPr>
            <a:spLocks noGrp="1"/>
          </p:cNvSpPr>
          <p:nvPr>
            <p:ph sz="quarter" idx="10"/>
          </p:nvPr>
        </p:nvSpPr>
        <p:spPr/>
        <p:txBody>
          <a:bodyPr/>
          <a:lstStyle/>
          <a:p>
            <a:r>
              <a:rPr lang="en-US" i="1"/>
              <a:t>Hospice Submission User's Guide &amp; CASPER Reporting User's Guid</a:t>
            </a:r>
            <a:r>
              <a:rPr lang="en-US" i="1">
                <a:solidFill>
                  <a:schemeClr val="tx1">
                    <a:lumMod val="85000"/>
                    <a:lumOff val="15000"/>
                  </a:schemeClr>
                </a:solidFill>
              </a:rPr>
              <a:t>e</a:t>
            </a:r>
            <a:r>
              <a:rPr lang="en-US">
                <a:solidFill>
                  <a:schemeClr val="tx1">
                    <a:lumMod val="85000"/>
                    <a:lumOff val="15000"/>
                  </a:schemeClr>
                </a:solidFill>
              </a:rPr>
              <a:t>:</a:t>
            </a:r>
            <a:endParaRPr lang="en-US" i="1">
              <a:solidFill>
                <a:schemeClr val="tx1">
                  <a:lumMod val="85000"/>
                  <a:lumOff val="15000"/>
                </a:schemeClr>
              </a:solidFill>
            </a:endParaRPr>
          </a:p>
          <a:p>
            <a:pPr lvl="1"/>
            <a:r>
              <a:rPr lang="en-US"/>
              <a:t>Available on the </a:t>
            </a:r>
            <a:r>
              <a:rPr lang="en-US" b="1"/>
              <a:t>Hospice User Guides &amp; Training </a:t>
            </a:r>
            <a:r>
              <a:rPr lang="en-US"/>
              <a:t>web page of the QTSO website: </a:t>
            </a:r>
            <a:r>
              <a:rPr lang="en-US">
                <a:solidFill>
                  <a:srgbClr val="0070C0"/>
                </a:solidFill>
              </a:rPr>
              <a:t>https://qtso.cms.gov/hospicetrain.html</a:t>
            </a:r>
          </a:p>
          <a:p>
            <a:r>
              <a:rPr lang="en-US"/>
              <a:t>QTSO website:</a:t>
            </a:r>
          </a:p>
          <a:p>
            <a:pPr marL="400050" lvl="1" indent="0">
              <a:buNone/>
            </a:pPr>
            <a:r>
              <a:rPr lang="en-US">
                <a:solidFill>
                  <a:srgbClr val="0070C0"/>
                </a:solidFill>
              </a:rPr>
              <a:t>- https://www.qtso.com/hospicetrain.html</a:t>
            </a:r>
          </a:p>
          <a:p>
            <a:pPr marL="0" indent="0">
              <a:buNone/>
            </a:pPr>
            <a:endParaRPr lang="en-US">
              <a:solidFill>
                <a:srgbClr val="0070C0"/>
              </a:solidFill>
            </a:endParaRPr>
          </a:p>
          <a:p>
            <a:endParaRPr lang="en-US"/>
          </a:p>
        </p:txBody>
      </p:sp>
    </p:spTree>
    <p:custDataLst>
      <p:tags r:id="rId1"/>
    </p:custDataLst>
    <p:extLst>
      <p:ext uri="{BB962C8B-B14F-4D97-AF65-F5344CB8AC3E}">
        <p14:creationId xmlns:p14="http://schemas.microsoft.com/office/powerpoint/2010/main" val="41927982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Previous Trainings</a:t>
            </a:r>
          </a:p>
        </p:txBody>
      </p:sp>
      <p:sp>
        <p:nvSpPr>
          <p:cNvPr id="3" name="Content Placeholder 2"/>
          <p:cNvSpPr>
            <a:spLocks noGrp="1"/>
          </p:cNvSpPr>
          <p:nvPr>
            <p:ph sz="quarter" idx="10"/>
          </p:nvPr>
        </p:nvSpPr>
        <p:spPr>
          <a:xfrm>
            <a:off x="571500" y="1752600"/>
            <a:ext cx="11277600" cy="4114800"/>
          </a:xfrm>
        </p:spPr>
        <p:txBody>
          <a:bodyPr/>
          <a:lstStyle/>
          <a:p>
            <a:r>
              <a:rPr lang="en-US"/>
              <a:t>Hospice Quality Reporting Training – Training and Education Library web page: </a:t>
            </a:r>
          </a:p>
          <a:p>
            <a:pPr lvl="1"/>
            <a:r>
              <a:rPr lang="en-US">
                <a:solidFill>
                  <a:srgbClr val="0070C0"/>
                </a:solidFill>
              </a:rPr>
              <a:t>https://www.cms.gov/Medicare/Quality-Initiatives-Patient-Assessment-Instruments/Hospice-Quality-Reporting/Hospice-Quality-Reporting-Training-Training-and-Education-Library.html</a:t>
            </a:r>
            <a:endParaRPr lang="en-US" sz="2400">
              <a:solidFill>
                <a:srgbClr val="0070C0"/>
              </a:solidFill>
            </a:endParaRPr>
          </a:p>
          <a:p>
            <a:r>
              <a:rPr lang="en-US"/>
              <a:t>Requesting Hospice reports via CASPER recorded training modules on the QTSO site: </a:t>
            </a:r>
          </a:p>
          <a:p>
            <a:pPr lvl="1"/>
            <a:r>
              <a:rPr lang="en-US">
                <a:solidFill>
                  <a:srgbClr val="0070C0"/>
                </a:solidFill>
              </a:rPr>
              <a:t>https://qtso.cms.gov/webex/qiescat.php</a:t>
            </a:r>
          </a:p>
          <a:p>
            <a:endParaRPr lang="en-US"/>
          </a:p>
        </p:txBody>
      </p:sp>
    </p:spTree>
    <p:custDataLst>
      <p:tags r:id="rId1"/>
    </p:custDataLst>
    <p:extLst>
      <p:ext uri="{BB962C8B-B14F-4D97-AF65-F5344CB8AC3E}">
        <p14:creationId xmlns:p14="http://schemas.microsoft.com/office/powerpoint/2010/main" val="28897480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Help Desk Assistance</a:t>
            </a:r>
          </a:p>
        </p:txBody>
      </p:sp>
      <p:sp>
        <p:nvSpPr>
          <p:cNvPr id="3" name="Content Placeholder 2"/>
          <p:cNvSpPr>
            <a:spLocks noGrp="1"/>
          </p:cNvSpPr>
          <p:nvPr>
            <p:ph sz="quarter" idx="10"/>
          </p:nvPr>
        </p:nvSpPr>
        <p:spPr>
          <a:xfrm>
            <a:off x="609600" y="1752600"/>
            <a:ext cx="10972800" cy="4267200"/>
          </a:xfrm>
        </p:spPr>
        <p:txBody>
          <a:bodyPr>
            <a:noAutofit/>
          </a:bodyPr>
          <a:lstStyle/>
          <a:p>
            <a:pPr marL="342900" lvl="1" indent="-342900">
              <a:buFont typeface="Arial" panose="020B0604020202020204" pitchFamily="34" charset="0"/>
              <a:buChar char="•"/>
            </a:pPr>
            <a:r>
              <a:rPr lang="en-US"/>
              <a:t>Quality Help </a:t>
            </a:r>
            <a:r>
              <a:rPr lang="en-US">
                <a:solidFill>
                  <a:schemeClr val="tx1">
                    <a:lumMod val="85000"/>
                    <a:lumOff val="15000"/>
                  </a:schemeClr>
                </a:solidFill>
              </a:rPr>
              <a:t>Desk:</a:t>
            </a:r>
          </a:p>
          <a:p>
            <a:pPr lvl="1"/>
            <a:r>
              <a:rPr lang="en-US">
                <a:solidFill>
                  <a:srgbClr val="0070C0"/>
                </a:solidFill>
              </a:rPr>
              <a:t>HospiceQualityQuestions@cms.hhs.gov</a:t>
            </a:r>
          </a:p>
          <a:p>
            <a:pPr lvl="1"/>
            <a:r>
              <a:rPr lang="en-US"/>
              <a:t>For questions about quality reporting requirements, quality measures, and reporting deadlines.</a:t>
            </a:r>
          </a:p>
          <a:p>
            <a:r>
              <a:rPr lang="en-US"/>
              <a:t>CAHPS</a:t>
            </a:r>
            <a:r>
              <a:rPr lang="en-US" baseline="30000"/>
              <a:t>®</a:t>
            </a:r>
            <a:r>
              <a:rPr lang="en-US"/>
              <a:t> Hospice Survey Help Desk:</a:t>
            </a:r>
          </a:p>
          <a:p>
            <a:pPr lvl="1"/>
            <a:r>
              <a:rPr lang="en-US">
                <a:solidFill>
                  <a:srgbClr val="0070C0"/>
                </a:solidFill>
              </a:rPr>
              <a:t>HospiceCAHPSSurvey@hcqis.org</a:t>
            </a:r>
            <a:r>
              <a:rPr lang="en-US"/>
              <a:t> or (844) 472-4621. </a:t>
            </a:r>
          </a:p>
          <a:p>
            <a:pPr lvl="1"/>
            <a:r>
              <a:rPr lang="en-US"/>
              <a:t>For information about the CAHPS</a:t>
            </a:r>
            <a:r>
              <a:rPr lang="en-US" baseline="30000"/>
              <a:t>®</a:t>
            </a:r>
            <a:r>
              <a:rPr lang="en-US"/>
              <a:t> Hospice Survey, technical assistance, and requests for review of CAHPS</a:t>
            </a:r>
            <a:r>
              <a:rPr lang="en-US" baseline="30000"/>
              <a:t>®</a:t>
            </a:r>
            <a:r>
              <a:rPr lang="en-US"/>
              <a:t> Hospice Survey data.</a:t>
            </a:r>
          </a:p>
          <a:p>
            <a:endParaRPr lang="en-US"/>
          </a:p>
        </p:txBody>
      </p:sp>
    </p:spTree>
    <p:custDataLst>
      <p:tags r:id="rId1"/>
    </p:custDataLst>
    <p:extLst>
      <p:ext uri="{BB962C8B-B14F-4D97-AF65-F5344CB8AC3E}">
        <p14:creationId xmlns:p14="http://schemas.microsoft.com/office/powerpoint/2010/main" val="9548427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Help Desk Assistance (cont.)</a:t>
            </a:r>
          </a:p>
        </p:txBody>
      </p:sp>
      <p:sp>
        <p:nvSpPr>
          <p:cNvPr id="3" name="Content Placeholder 2"/>
          <p:cNvSpPr>
            <a:spLocks noGrp="1"/>
          </p:cNvSpPr>
          <p:nvPr>
            <p:ph sz="quarter" idx="10"/>
          </p:nvPr>
        </p:nvSpPr>
        <p:spPr/>
        <p:txBody>
          <a:bodyPr>
            <a:normAutofit fontScale="92500" lnSpcReduction="10000"/>
          </a:bodyPr>
          <a:lstStyle/>
          <a:p>
            <a:pPr>
              <a:lnSpc>
                <a:spcPct val="110000"/>
              </a:lnSpc>
            </a:pPr>
            <a:r>
              <a:rPr lang="en-US">
                <a:solidFill>
                  <a:schemeClr val="tx1">
                    <a:lumMod val="85000"/>
                    <a:lumOff val="15000"/>
                  </a:schemeClr>
                </a:solidFill>
              </a:rPr>
              <a:t>CAHPS</a:t>
            </a:r>
            <a:r>
              <a:rPr lang="en-US" baseline="30000">
                <a:solidFill>
                  <a:schemeClr val="tx1">
                    <a:lumMod val="85000"/>
                    <a:lumOff val="15000"/>
                  </a:schemeClr>
                </a:solidFill>
              </a:rPr>
              <a:t>®</a:t>
            </a:r>
            <a:r>
              <a:rPr lang="en-US">
                <a:solidFill>
                  <a:schemeClr val="tx1">
                    <a:lumMod val="85000"/>
                    <a:lumOff val="15000"/>
                  </a:schemeClr>
                </a:solidFill>
              </a:rPr>
              <a:t> Hospice Survey Data Warehouse support:</a:t>
            </a:r>
          </a:p>
          <a:p>
            <a:pPr lvl="1">
              <a:lnSpc>
                <a:spcPct val="110000"/>
              </a:lnSpc>
            </a:pPr>
            <a:r>
              <a:rPr lang="en-US">
                <a:solidFill>
                  <a:srgbClr val="0070C0"/>
                </a:solidFill>
              </a:rPr>
              <a:t>CAHPSHospiceTechSupport@rand.org</a:t>
            </a:r>
          </a:p>
          <a:p>
            <a:pPr lvl="1">
              <a:lnSpc>
                <a:spcPct val="110000"/>
              </a:lnSpc>
            </a:pPr>
            <a:r>
              <a:rPr lang="en-US">
                <a:solidFill>
                  <a:schemeClr val="tx1">
                    <a:lumMod val="85000"/>
                    <a:lumOff val="15000"/>
                  </a:schemeClr>
                </a:solidFill>
              </a:rPr>
              <a:t>For questions about data submission, data submission reports, and access to the CAHPS</a:t>
            </a:r>
            <a:r>
              <a:rPr lang="en-US" baseline="30000">
                <a:solidFill>
                  <a:schemeClr val="tx1">
                    <a:lumMod val="85000"/>
                    <a:lumOff val="15000"/>
                  </a:schemeClr>
                </a:solidFill>
              </a:rPr>
              <a:t>®</a:t>
            </a:r>
            <a:r>
              <a:rPr lang="en-US">
                <a:solidFill>
                  <a:schemeClr val="tx1">
                    <a:lumMod val="85000"/>
                    <a:lumOff val="15000"/>
                  </a:schemeClr>
                </a:solidFill>
              </a:rPr>
              <a:t> Hospice Survey Data Warehouse.</a:t>
            </a:r>
          </a:p>
          <a:p>
            <a:pPr>
              <a:lnSpc>
                <a:spcPct val="110000"/>
              </a:lnSpc>
            </a:pPr>
            <a:r>
              <a:rPr lang="en-US"/>
              <a:t>QIES Help </a:t>
            </a:r>
            <a:r>
              <a:rPr lang="en-US">
                <a:solidFill>
                  <a:schemeClr val="tx1">
                    <a:lumMod val="85000"/>
                    <a:lumOff val="15000"/>
                  </a:schemeClr>
                </a:solidFill>
              </a:rPr>
              <a:t>Desk: </a:t>
            </a:r>
          </a:p>
          <a:p>
            <a:pPr lvl="1">
              <a:lnSpc>
                <a:spcPct val="110000"/>
              </a:lnSpc>
            </a:pPr>
            <a:r>
              <a:rPr lang="en-US">
                <a:solidFill>
                  <a:srgbClr val="0070C0"/>
                </a:solidFill>
              </a:rPr>
              <a:t>Help@qtso.com</a:t>
            </a:r>
            <a:r>
              <a:rPr lang="en-US"/>
              <a:t> or 1 (877) 201-4721.</a:t>
            </a:r>
          </a:p>
          <a:p>
            <a:pPr lvl="1">
              <a:lnSpc>
                <a:spcPct val="110000"/>
              </a:lnSpc>
            </a:pPr>
            <a:r>
              <a:rPr lang="en-US">
                <a:solidFill>
                  <a:schemeClr val="tx1">
                    <a:lumMod val="85000"/>
                    <a:lumOff val="15000"/>
                  </a:schemeClr>
                </a:solidFill>
              </a:rPr>
              <a:t>For questions about HIS submission reports and CASPER reports.</a:t>
            </a:r>
          </a:p>
          <a:p>
            <a:pPr>
              <a:lnSpc>
                <a:spcPct val="110000"/>
              </a:lnSpc>
            </a:pPr>
            <a:r>
              <a:rPr lang="en-US">
                <a:solidFill>
                  <a:schemeClr val="tx1">
                    <a:lumMod val="85000"/>
                    <a:lumOff val="15000"/>
                  </a:schemeClr>
                </a:solidFill>
              </a:rPr>
              <a:t>APU/Reconsiderations Help Desk:</a:t>
            </a:r>
          </a:p>
          <a:p>
            <a:pPr lvl="1">
              <a:lnSpc>
                <a:spcPct val="110000"/>
              </a:lnSpc>
            </a:pPr>
            <a:r>
              <a:rPr lang="en-US">
                <a:solidFill>
                  <a:srgbClr val="0070C0"/>
                </a:solidFill>
              </a:rPr>
              <a:t>HospiceQRPReconsiderations@cms.hhs.gov</a:t>
            </a:r>
          </a:p>
          <a:p>
            <a:pPr lvl="1">
              <a:lnSpc>
                <a:spcPct val="110000"/>
              </a:lnSpc>
            </a:pPr>
            <a:r>
              <a:rPr lang="en-US">
                <a:solidFill>
                  <a:schemeClr val="tx1">
                    <a:lumMod val="85000"/>
                    <a:lumOff val="15000"/>
                  </a:schemeClr>
                </a:solidFill>
              </a:rPr>
              <a:t>For requesting reconsideration for a determination of noncompliance with hospice quality reporting.</a:t>
            </a:r>
          </a:p>
        </p:txBody>
      </p:sp>
    </p:spTree>
    <p:custDataLst>
      <p:tags r:id="rId1"/>
    </p:custDataLst>
    <p:extLst>
      <p:ext uri="{BB962C8B-B14F-4D97-AF65-F5344CB8AC3E}">
        <p14:creationId xmlns:p14="http://schemas.microsoft.com/office/powerpoint/2010/main" val="8486009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Photo of a blue call out box surrounded by question marks. " title="Questions?"/>
          <p:cNvPicPr>
            <a:picLocks noGrp="1" noChangeAspect="1"/>
          </p:cNvPicPr>
          <p:nvPr>
            <p:ph sz="quarter" idx="11"/>
          </p:nvPr>
        </p:nvPicPr>
        <p:blipFill>
          <a:blip r:embed="rId4" cstate="email">
            <a:extLst>
              <a:ext uri="{28A0092B-C50C-407E-A947-70E740481C1C}">
                <a14:useLocalDpi xmlns:a14="http://schemas.microsoft.com/office/drawing/2010/main"/>
              </a:ext>
            </a:extLst>
          </a:blip>
          <a:stretch>
            <a:fillRect/>
          </a:stretch>
        </p:blipFill>
        <p:spPr>
          <a:xfrm>
            <a:off x="1257300" y="952500"/>
            <a:ext cx="9002863" cy="6001910"/>
          </a:xfrm>
        </p:spPr>
      </p:pic>
    </p:spTree>
    <p:custDataLst>
      <p:tags r:id="rId1"/>
    </p:custDataLst>
    <p:extLst>
      <p:ext uri="{BB962C8B-B14F-4D97-AF65-F5344CB8AC3E}">
        <p14:creationId xmlns:p14="http://schemas.microsoft.com/office/powerpoint/2010/main" val="21784690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0" y="1828800"/>
            <a:ext cx="12192000" cy="3390900"/>
          </a:xfrm>
        </p:spPr>
        <p:txBody>
          <a:bodyPr/>
          <a:lstStyle/>
          <a:p>
            <a:r>
              <a:rPr lang="en-US"/>
              <a:t>Thank You.</a:t>
            </a:r>
          </a:p>
          <a:p>
            <a:endParaRPr lang="en-US"/>
          </a:p>
        </p:txBody>
      </p:sp>
      <p:sp>
        <p:nvSpPr>
          <p:cNvPr id="3" name="Rectangle 2">
            <a:extLst>
              <a:ext uri="{FF2B5EF4-FFF2-40B4-BE49-F238E27FC236}">
                <a16:creationId xmlns:a16="http://schemas.microsoft.com/office/drawing/2014/main" id="{5F120B60-0619-45E3-B497-2025F014EE7A}"/>
              </a:ext>
            </a:extLst>
          </p:cNvPr>
          <p:cNvSpPr/>
          <p:nvPr/>
        </p:nvSpPr>
        <p:spPr>
          <a:xfrm>
            <a:off x="2343150" y="3962400"/>
            <a:ext cx="7505700" cy="1447801"/>
          </a:xfrm>
          <a:prstGeom prst="rect">
            <a:avLst/>
          </a:prstGeom>
          <a:solidFill>
            <a:srgbClr val="063874"/>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The webinar has now concluded.</a:t>
            </a:r>
          </a:p>
        </p:txBody>
      </p:sp>
    </p:spTree>
    <p:custDataLst>
      <p:tags r:id="rId1"/>
    </p:custDataLst>
    <p:extLst>
      <p:ext uri="{BB962C8B-B14F-4D97-AF65-F5344CB8AC3E}">
        <p14:creationId xmlns:p14="http://schemas.microsoft.com/office/powerpoint/2010/main" val="253433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447800" y="3124200"/>
            <a:ext cx="9144000" cy="1371600"/>
          </a:xfrm>
        </p:spPr>
        <p:txBody>
          <a:bodyPr/>
          <a:lstStyle/>
          <a:p>
            <a:r>
              <a:rPr lang="en-US"/>
              <a:t>Icebreaker</a:t>
            </a:r>
          </a:p>
        </p:txBody>
      </p:sp>
    </p:spTree>
    <p:custDataLst>
      <p:tags r:id="rId1"/>
    </p:custDataLst>
    <p:extLst>
      <p:ext uri="{BB962C8B-B14F-4D97-AF65-F5344CB8AC3E}">
        <p14:creationId xmlns:p14="http://schemas.microsoft.com/office/powerpoint/2010/main" val="3799141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8F72FA-D3E6-4E04-83CE-51ADAF97E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0" y="1676400"/>
            <a:ext cx="2784763" cy="2209800"/>
          </a:xfrm>
          <a:prstGeom prst="rect">
            <a:avLst/>
          </a:prstGeom>
        </p:spPr>
      </p:pic>
      <p:sp>
        <p:nvSpPr>
          <p:cNvPr id="2" name="Title 1"/>
          <p:cNvSpPr>
            <a:spLocks noGrp="1"/>
          </p:cNvSpPr>
          <p:nvPr>
            <p:ph type="title"/>
          </p:nvPr>
        </p:nvSpPr>
        <p:spPr/>
        <p:txBody>
          <a:bodyPr/>
          <a:lstStyle/>
          <a:p>
            <a:r>
              <a:rPr lang="en-US"/>
              <a:t>Interactive Polling</a:t>
            </a:r>
          </a:p>
        </p:txBody>
      </p:sp>
      <p:sp>
        <p:nvSpPr>
          <p:cNvPr id="3" name="Content Placeholder 2"/>
          <p:cNvSpPr>
            <a:spLocks noGrp="1"/>
          </p:cNvSpPr>
          <p:nvPr>
            <p:ph sz="quarter" idx="10"/>
          </p:nvPr>
        </p:nvSpPr>
        <p:spPr>
          <a:xfrm>
            <a:off x="571500" y="1752600"/>
            <a:ext cx="5524500" cy="4114800"/>
          </a:xfrm>
        </p:spPr>
        <p:txBody>
          <a:bodyPr/>
          <a:lstStyle/>
          <a:p>
            <a:pPr marL="457200" indent="-457200">
              <a:buFont typeface="+mj-lt"/>
              <a:buAutoNum type="arabicPeriod"/>
            </a:pPr>
            <a:r>
              <a:rPr lang="en-US">
                <a:solidFill>
                  <a:schemeClr val="tx1">
                    <a:lumMod val="85000"/>
                    <a:lumOff val="15000"/>
                  </a:schemeClr>
                </a:solidFill>
              </a:rPr>
              <a:t>During this presentation we will occasionally poll the audience. The polling panel on the right will automatically expand.</a:t>
            </a:r>
          </a:p>
          <a:p>
            <a:pPr lvl="1"/>
            <a:r>
              <a:rPr lang="en-US">
                <a:solidFill>
                  <a:schemeClr val="tx1">
                    <a:lumMod val="85000"/>
                    <a:lumOff val="15000"/>
                  </a:schemeClr>
                </a:solidFill>
              </a:rPr>
              <a:t>To respond, simply select your response, then click Submit.</a:t>
            </a:r>
          </a:p>
          <a:p>
            <a:pPr lvl="1"/>
            <a:r>
              <a:rPr lang="en-US">
                <a:solidFill>
                  <a:schemeClr val="tx1">
                    <a:lumMod val="85000"/>
                    <a:lumOff val="15000"/>
                  </a:schemeClr>
                </a:solidFill>
              </a:rPr>
              <a:t>You will have some time to respond to each question.</a:t>
            </a:r>
          </a:p>
        </p:txBody>
      </p:sp>
      <p:cxnSp>
        <p:nvCxnSpPr>
          <p:cNvPr id="23" name="Straight Connector 22">
            <a:extLst>
              <a:ext uri="{FF2B5EF4-FFF2-40B4-BE49-F238E27FC236}">
                <a16:creationId xmlns:a16="http://schemas.microsoft.com/office/drawing/2014/main" id="{64B17602-5F3E-41CD-BC00-2DFB26B24DF3}"/>
              </a:ext>
            </a:extLst>
          </p:cNvPr>
          <p:cNvCxnSpPr>
            <a:cxnSpLocks/>
          </p:cNvCxnSpPr>
          <p:nvPr/>
        </p:nvCxnSpPr>
        <p:spPr>
          <a:xfrm flipH="1">
            <a:off x="7124701" y="2626134"/>
            <a:ext cx="3695699" cy="892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B78A38-2E0F-424B-9F3C-4D944464D298}"/>
              </a:ext>
            </a:extLst>
          </p:cNvPr>
          <p:cNvCxnSpPr>
            <a:cxnSpLocks/>
          </p:cNvCxnSpPr>
          <p:nvPr/>
        </p:nvCxnSpPr>
        <p:spPr>
          <a:xfrm flipH="1">
            <a:off x="10769243" y="2897981"/>
            <a:ext cx="773417" cy="3198019"/>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39FD3B2-B76B-402E-801B-E04C6293F952}"/>
              </a:ext>
            </a:extLst>
          </p:cNvPr>
          <p:cNvSpPr/>
          <p:nvPr/>
        </p:nvSpPr>
        <p:spPr>
          <a:xfrm>
            <a:off x="10820400" y="2628900"/>
            <a:ext cx="722260" cy="269081"/>
          </a:xfrm>
          <a:prstGeom prst="rect">
            <a:avLst/>
          </a:prstGeom>
          <a:solidFill>
            <a:srgbClr val="084A9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3CC5A97-ED7E-48E9-B5A4-6527F3DF9CDC}"/>
              </a:ext>
            </a:extLst>
          </p:cNvPr>
          <p:cNvSpPr/>
          <p:nvPr/>
        </p:nvSpPr>
        <p:spPr>
          <a:xfrm>
            <a:off x="11453009" y="2417921"/>
            <a:ext cx="651812" cy="651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pic>
        <p:nvPicPr>
          <p:cNvPr id="24" name="Picture 23">
            <a:extLst>
              <a:ext uri="{FF2B5EF4-FFF2-40B4-BE49-F238E27FC236}">
                <a16:creationId xmlns:a16="http://schemas.microsoft.com/office/drawing/2014/main" id="{053792FB-3E0F-417D-8C77-3D33FE51794F}"/>
              </a:ext>
            </a:extLst>
          </p:cNvPr>
          <p:cNvPicPr>
            <a:picLocks noChangeAspect="1"/>
          </p:cNvPicPr>
          <p:nvPr/>
        </p:nvPicPr>
        <p:blipFill>
          <a:blip r:embed="rId5" cstate="print">
            <a:alphaModFix amt="63000"/>
            <a:extLst>
              <a:ext uri="{28A0092B-C50C-407E-A947-70E740481C1C}">
                <a14:useLocalDpi xmlns:a14="http://schemas.microsoft.com/office/drawing/2010/main" val="0"/>
              </a:ext>
            </a:extLst>
          </a:blip>
          <a:stretch>
            <a:fillRect/>
          </a:stretch>
        </p:blipFill>
        <p:spPr>
          <a:xfrm>
            <a:off x="9144000" y="1838325"/>
            <a:ext cx="590550" cy="295275"/>
          </a:xfrm>
          <a:prstGeom prst="rect">
            <a:avLst/>
          </a:prstGeom>
        </p:spPr>
      </p:pic>
      <p:pic>
        <p:nvPicPr>
          <p:cNvPr id="25" name="Picture 24">
            <a:extLst>
              <a:ext uri="{FF2B5EF4-FFF2-40B4-BE49-F238E27FC236}">
                <a16:creationId xmlns:a16="http://schemas.microsoft.com/office/drawing/2014/main" id="{9F418E89-7DC6-4EB2-AD3F-6B1640AECB7E}"/>
              </a:ext>
            </a:extLst>
          </p:cNvPr>
          <p:cNvPicPr>
            <a:picLocks noChangeAspect="1"/>
          </p:cNvPicPr>
          <p:nvPr/>
        </p:nvPicPr>
        <p:blipFill rotWithShape="1">
          <a:blip r:embed="rId6"/>
          <a:srcRect t="83899"/>
          <a:stretch/>
        </p:blipFill>
        <p:spPr>
          <a:xfrm>
            <a:off x="9506770" y="3148053"/>
            <a:ext cx="722260" cy="101728"/>
          </a:xfrm>
          <a:prstGeom prst="rect">
            <a:avLst/>
          </a:prstGeom>
        </p:spPr>
      </p:pic>
      <p:pic>
        <p:nvPicPr>
          <p:cNvPr id="27" name="Picture 26">
            <a:extLst>
              <a:ext uri="{FF2B5EF4-FFF2-40B4-BE49-F238E27FC236}">
                <a16:creationId xmlns:a16="http://schemas.microsoft.com/office/drawing/2014/main" id="{0C1DF64E-E838-4199-8C45-D4C71B7A886B}"/>
              </a:ext>
            </a:extLst>
          </p:cNvPr>
          <p:cNvPicPr>
            <a:picLocks noChangeAspect="1"/>
          </p:cNvPicPr>
          <p:nvPr/>
        </p:nvPicPr>
        <p:blipFill>
          <a:blip r:embed="rId7"/>
          <a:stretch>
            <a:fillRect/>
          </a:stretch>
        </p:blipFill>
        <p:spPr>
          <a:xfrm>
            <a:off x="6671783" y="3429000"/>
            <a:ext cx="4097460" cy="2983462"/>
          </a:xfrm>
          <a:prstGeom prst="rect">
            <a:avLst/>
          </a:prstGeom>
          <a:ln w="6350">
            <a:solidFill>
              <a:schemeClr val="bg1">
                <a:lumMod val="65000"/>
              </a:schemeClr>
            </a:solidFill>
          </a:ln>
          <a:effectLst>
            <a:outerShdw blurRad="63500" sx="101000" sy="101000" algn="ctr" rotWithShape="0">
              <a:prstClr val="black">
                <a:alpha val="16000"/>
              </a:prstClr>
            </a:outerShdw>
          </a:effectLst>
        </p:spPr>
      </p:pic>
    </p:spTree>
    <p:custDataLst>
      <p:tags r:id="rId1"/>
    </p:custDataLst>
    <p:extLst>
      <p:ext uri="{BB962C8B-B14F-4D97-AF65-F5344CB8AC3E}">
        <p14:creationId xmlns:p14="http://schemas.microsoft.com/office/powerpoint/2010/main" val="258177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How many people (including you) are joining this webinar together in the same room?</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r>
              <a:rPr lang="en-US"/>
              <a:t>Just me – I am the only </a:t>
            </a:r>
            <a:r>
              <a:rPr lang="en-US">
                <a:solidFill>
                  <a:schemeClr val="tx1"/>
                </a:solidFill>
              </a:rPr>
              <a:t>one p</a:t>
            </a:r>
            <a:r>
              <a:rPr lang="en-US"/>
              <a:t>articipating.</a:t>
            </a:r>
          </a:p>
          <a:p>
            <a:r>
              <a:rPr lang="en-US"/>
              <a:t>Two people.</a:t>
            </a:r>
          </a:p>
          <a:p>
            <a:r>
              <a:rPr lang="en-US"/>
              <a:t>Three or four people.</a:t>
            </a:r>
          </a:p>
          <a:p>
            <a:r>
              <a:rPr lang="en-US"/>
              <a:t>Five or more people.</a:t>
            </a:r>
          </a:p>
        </p:txBody>
      </p:sp>
      <p:sp>
        <p:nvSpPr>
          <p:cNvPr id="4" name="Text Placeholder 3">
            <a:extLst>
              <a:ext uri="{FF2B5EF4-FFF2-40B4-BE49-F238E27FC236}">
                <a16:creationId xmlns:a16="http://schemas.microsoft.com/office/drawing/2014/main" id="{7881C6C3-F2B5-4490-AA67-E18DE26A1228}"/>
              </a:ext>
            </a:extLst>
          </p:cNvPr>
          <p:cNvSpPr>
            <a:spLocks noGrp="1"/>
          </p:cNvSpPr>
          <p:nvPr>
            <p:ph type="body" sz="quarter" idx="11"/>
          </p:nvPr>
        </p:nvSpPr>
        <p:spPr/>
        <p:txBody>
          <a:bodyPr/>
          <a:lstStyle/>
          <a:p>
            <a:r>
              <a:rPr lang="en-US"/>
              <a:t>1</a:t>
            </a:r>
          </a:p>
        </p:txBody>
      </p:sp>
    </p:spTree>
    <p:custDataLst>
      <p:tags r:id="rId1"/>
    </p:custDataLst>
    <p:extLst>
      <p:ext uri="{BB962C8B-B14F-4D97-AF65-F5344CB8AC3E}">
        <p14:creationId xmlns:p14="http://schemas.microsoft.com/office/powerpoint/2010/main" val="19584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Where in the United States is the very first Hospice that opened in 1974?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r>
              <a:rPr lang="en-US"/>
              <a:t>Boston, </a:t>
            </a:r>
            <a:r>
              <a:rPr lang="en-US">
                <a:solidFill>
                  <a:schemeClr val="tx1"/>
                </a:solidFill>
              </a:rPr>
              <a:t>MA</a:t>
            </a:r>
          </a:p>
          <a:p>
            <a:r>
              <a:rPr lang="en-US"/>
              <a:t>Branford, </a:t>
            </a:r>
            <a:r>
              <a:rPr lang="en-US">
                <a:solidFill>
                  <a:schemeClr val="tx1"/>
                </a:solidFill>
              </a:rPr>
              <a:t>CT </a:t>
            </a:r>
          </a:p>
          <a:p>
            <a:r>
              <a:rPr lang="en-US"/>
              <a:t>San Francisco</a:t>
            </a:r>
            <a:r>
              <a:rPr lang="en-US">
                <a:solidFill>
                  <a:schemeClr val="tx1"/>
                </a:solidFill>
              </a:rPr>
              <a:t>, CA</a:t>
            </a:r>
          </a:p>
          <a:p>
            <a:r>
              <a:rPr lang="en-US">
                <a:solidFill>
                  <a:schemeClr val="tx1"/>
                </a:solidFill>
              </a:rPr>
              <a:t>Washington, DC</a:t>
            </a:r>
          </a:p>
        </p:txBody>
      </p:sp>
      <p:sp>
        <p:nvSpPr>
          <p:cNvPr id="4" name="Text Placeholder 3">
            <a:extLst>
              <a:ext uri="{FF2B5EF4-FFF2-40B4-BE49-F238E27FC236}">
                <a16:creationId xmlns:a16="http://schemas.microsoft.com/office/drawing/2014/main" id="{7881C6C3-F2B5-4490-AA67-E18DE26A1228}"/>
              </a:ext>
            </a:extLst>
          </p:cNvPr>
          <p:cNvSpPr>
            <a:spLocks noGrp="1"/>
          </p:cNvSpPr>
          <p:nvPr>
            <p:ph type="body" sz="quarter" idx="11"/>
          </p:nvPr>
        </p:nvSpPr>
        <p:spPr/>
        <p:txBody>
          <a:bodyPr/>
          <a:lstStyle/>
          <a:p>
            <a:r>
              <a:rPr lang="en-US"/>
              <a:t>2</a:t>
            </a:r>
          </a:p>
        </p:txBody>
      </p:sp>
    </p:spTree>
    <p:custDataLst>
      <p:tags r:id="rId1"/>
    </p:custDataLst>
    <p:extLst>
      <p:ext uri="{BB962C8B-B14F-4D97-AF65-F5344CB8AC3E}">
        <p14:creationId xmlns:p14="http://schemas.microsoft.com/office/powerpoint/2010/main" val="150686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Where in the United States is the very first Hospice that opened in 1974? </a:t>
            </a:r>
            <a:r>
              <a:rPr lang="en-US" sz="3200" b="0">
                <a:solidFill>
                  <a:schemeClr val="tx1"/>
                </a:solidFill>
              </a:rPr>
              <a:t>(cont.)</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r>
              <a:rPr lang="en-US"/>
              <a:t>Boston, </a:t>
            </a:r>
            <a:r>
              <a:rPr lang="en-US">
                <a:solidFill>
                  <a:schemeClr val="tx1"/>
                </a:solidFill>
              </a:rPr>
              <a:t>MA</a:t>
            </a:r>
          </a:p>
          <a:p>
            <a:r>
              <a:rPr lang="en-US" b="1"/>
              <a:t>Branford, </a:t>
            </a:r>
            <a:r>
              <a:rPr lang="en-US" b="1">
                <a:solidFill>
                  <a:schemeClr val="tx1"/>
                </a:solidFill>
              </a:rPr>
              <a:t>CT</a:t>
            </a:r>
          </a:p>
          <a:p>
            <a:r>
              <a:rPr lang="en-US"/>
              <a:t>San Francisco, </a:t>
            </a:r>
            <a:r>
              <a:rPr lang="en-US">
                <a:solidFill>
                  <a:schemeClr val="tx1"/>
                </a:solidFill>
              </a:rPr>
              <a:t>CA </a:t>
            </a:r>
          </a:p>
          <a:p>
            <a:r>
              <a:rPr lang="en-US"/>
              <a:t>Washington, </a:t>
            </a:r>
            <a:r>
              <a:rPr lang="en-US">
                <a:solidFill>
                  <a:schemeClr val="tx1"/>
                </a:solidFill>
              </a:rPr>
              <a:t>DC </a:t>
            </a:r>
          </a:p>
        </p:txBody>
      </p:sp>
      <p:sp>
        <p:nvSpPr>
          <p:cNvPr id="4" name="Text Placeholder 3">
            <a:extLst>
              <a:ext uri="{FF2B5EF4-FFF2-40B4-BE49-F238E27FC236}">
                <a16:creationId xmlns:a16="http://schemas.microsoft.com/office/drawing/2014/main" id="{7881C6C3-F2B5-4490-AA67-E18DE26A1228}"/>
              </a:ext>
            </a:extLst>
          </p:cNvPr>
          <p:cNvSpPr>
            <a:spLocks noGrp="1"/>
          </p:cNvSpPr>
          <p:nvPr>
            <p:ph type="body" sz="quarter" idx="11"/>
          </p:nvPr>
        </p:nvSpPr>
        <p:spPr/>
        <p:txBody>
          <a:bodyPr/>
          <a:lstStyle/>
          <a:p>
            <a:r>
              <a:rPr lang="en-US"/>
              <a:t>2</a:t>
            </a:r>
          </a:p>
        </p:txBody>
      </p:sp>
      <p:pic>
        <p:nvPicPr>
          <p:cNvPr id="5" name="Picture 4">
            <a:extLst>
              <a:ext uri="{FF2B5EF4-FFF2-40B4-BE49-F238E27FC236}">
                <a16:creationId xmlns:a16="http://schemas.microsoft.com/office/drawing/2014/main" id="{CB4E0412-A850-43AF-B4F1-056BDFEB6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09" y="2476500"/>
            <a:ext cx="660299" cy="6602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757" y="381000"/>
            <a:ext cx="6341797" cy="6341797"/>
          </a:xfrm>
          <a:prstGeom prst="rect">
            <a:avLst/>
          </a:prstGeom>
        </p:spPr>
      </p:pic>
    </p:spTree>
    <p:custDataLst>
      <p:tags r:id="rId1"/>
    </p:custDataLst>
    <p:extLst>
      <p:ext uri="{BB962C8B-B14F-4D97-AF65-F5344CB8AC3E}">
        <p14:creationId xmlns:p14="http://schemas.microsoft.com/office/powerpoint/2010/main" val="31105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8666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321046-E0EC-4B9E-BC53-3A4F36A20A1D}"/>
              </a:ext>
            </a:extLst>
          </p:cNvPr>
          <p:cNvSpPr>
            <a:spLocks noGrp="1"/>
          </p:cNvSpPr>
          <p:nvPr>
            <p:ph idx="17"/>
          </p:nvPr>
        </p:nvSpPr>
        <p:spPr>
          <a:xfrm>
            <a:off x="3238500" y="4026876"/>
            <a:ext cx="8343900" cy="1943099"/>
          </a:xfrm>
        </p:spPr>
        <p:txBody>
          <a:bodyPr/>
          <a:lstStyle/>
          <a:p>
            <a:pPr marL="0" indent="0">
              <a:buNone/>
            </a:pPr>
            <a:r>
              <a:rPr lang="en-US" sz="2400" b="1">
                <a:solidFill>
                  <a:schemeClr val="tx1">
                    <a:lumMod val="85000"/>
                    <a:lumOff val="15000"/>
                  </a:schemeClr>
                </a:solidFill>
              </a:rPr>
              <a:t>Brenda Karkos</a:t>
            </a:r>
            <a:r>
              <a:rPr lang="en-US" sz="2400">
                <a:solidFill>
                  <a:schemeClr val="tx1">
                    <a:lumMod val="85000"/>
                    <a:lumOff val="15000"/>
                  </a:schemeClr>
                </a:solidFill>
              </a:rPr>
              <a:t>, </a:t>
            </a:r>
            <a:r>
              <a:rPr lang="en-US">
                <a:solidFill>
                  <a:schemeClr val="tx1">
                    <a:lumMod val="85000"/>
                    <a:lumOff val="15000"/>
                  </a:schemeClr>
                </a:solidFill>
              </a:rPr>
              <a:t>MSN, MBA, RN</a:t>
            </a:r>
          </a:p>
          <a:p>
            <a:pPr marL="0" indent="0">
              <a:buNone/>
            </a:pPr>
            <a:r>
              <a:rPr lang="en-US" sz="2400">
                <a:solidFill>
                  <a:schemeClr val="tx1">
                    <a:lumMod val="85000"/>
                    <a:lumOff val="15000"/>
                  </a:schemeClr>
                </a:solidFill>
              </a:rPr>
              <a:t>Associate Nurse Researcher</a:t>
            </a:r>
          </a:p>
          <a:p>
            <a:pPr marL="0" indent="0">
              <a:buNone/>
            </a:pPr>
            <a:r>
              <a:rPr lang="en-US" sz="2400">
                <a:solidFill>
                  <a:schemeClr val="tx1">
                    <a:lumMod val="85000"/>
                    <a:lumOff val="15000"/>
                  </a:schemeClr>
                </a:solidFill>
              </a:rPr>
              <a:t>Abt Associates </a:t>
            </a:r>
          </a:p>
        </p:txBody>
      </p:sp>
      <p:sp>
        <p:nvSpPr>
          <p:cNvPr id="14" name="Title 13">
            <a:extLst>
              <a:ext uri="{FF2B5EF4-FFF2-40B4-BE49-F238E27FC236}">
                <a16:creationId xmlns:a16="http://schemas.microsoft.com/office/drawing/2014/main" id="{92F50D59-5BE8-487D-872A-000E95DF4B1A}"/>
              </a:ext>
            </a:extLst>
          </p:cNvPr>
          <p:cNvSpPr>
            <a:spLocks noGrp="1"/>
          </p:cNvSpPr>
          <p:nvPr>
            <p:ph type="title"/>
          </p:nvPr>
        </p:nvSpPr>
        <p:spPr/>
        <p:txBody>
          <a:bodyPr/>
          <a:lstStyle/>
          <a:p>
            <a:r>
              <a:rPr lang="en-US"/>
              <a:t>Today’s Presenters</a:t>
            </a:r>
          </a:p>
        </p:txBody>
      </p:sp>
      <p:sp>
        <p:nvSpPr>
          <p:cNvPr id="4" name="Content Placeholder 3">
            <a:extLst>
              <a:ext uri="{FF2B5EF4-FFF2-40B4-BE49-F238E27FC236}">
                <a16:creationId xmlns:a16="http://schemas.microsoft.com/office/drawing/2014/main" id="{8EBF253D-F55C-494C-9E5F-6150A6F357FC}"/>
              </a:ext>
            </a:extLst>
          </p:cNvPr>
          <p:cNvSpPr>
            <a:spLocks noGrp="1"/>
          </p:cNvSpPr>
          <p:nvPr>
            <p:ph idx="1"/>
          </p:nvPr>
        </p:nvSpPr>
        <p:spPr>
          <a:xfrm>
            <a:off x="3238500" y="1736481"/>
            <a:ext cx="8153400" cy="1943099"/>
          </a:xfrm>
        </p:spPr>
        <p:txBody>
          <a:bodyPr/>
          <a:lstStyle/>
          <a:p>
            <a:pPr marL="0" indent="0">
              <a:buNone/>
            </a:pPr>
            <a:r>
              <a:rPr lang="en-US" b="1">
                <a:solidFill>
                  <a:schemeClr val="tx1">
                    <a:lumMod val="85000"/>
                    <a:lumOff val="15000"/>
                  </a:schemeClr>
                </a:solidFill>
              </a:rPr>
              <a:t>Cindy Massuda</a:t>
            </a:r>
            <a:r>
              <a:rPr lang="pl-PL">
                <a:solidFill>
                  <a:schemeClr val="tx1">
                    <a:lumMod val="85000"/>
                    <a:lumOff val="15000"/>
                  </a:schemeClr>
                </a:solidFill>
              </a:rPr>
              <a:t>, </a:t>
            </a:r>
            <a:r>
              <a:rPr lang="en-US">
                <a:solidFill>
                  <a:schemeClr val="tx1">
                    <a:lumMod val="85000"/>
                    <a:lumOff val="15000"/>
                  </a:schemeClr>
                </a:solidFill>
              </a:rPr>
              <a:t>JD</a:t>
            </a:r>
            <a:endParaRPr lang="pl-PL">
              <a:solidFill>
                <a:schemeClr val="tx1">
                  <a:lumMod val="85000"/>
                  <a:lumOff val="15000"/>
                </a:schemeClr>
              </a:solidFill>
            </a:endParaRPr>
          </a:p>
          <a:p>
            <a:pPr marL="0" indent="0">
              <a:buNone/>
            </a:pPr>
            <a:r>
              <a:rPr lang="en-US">
                <a:solidFill>
                  <a:schemeClr val="tx1">
                    <a:lumMod val="85000"/>
                    <a:lumOff val="15000"/>
                  </a:schemeClr>
                </a:solidFill>
              </a:rPr>
              <a:t>Senior Technical Advisor </a:t>
            </a:r>
          </a:p>
          <a:p>
            <a:pPr marL="0" indent="0">
              <a:buNone/>
            </a:pPr>
            <a:r>
              <a:rPr lang="en-US">
                <a:solidFill>
                  <a:schemeClr val="tx1">
                    <a:lumMod val="85000"/>
                    <a:lumOff val="15000"/>
                  </a:schemeClr>
                </a:solidFill>
              </a:rPr>
              <a:t>Centers for Medicare &amp; Medicaid Services </a:t>
            </a:r>
          </a:p>
        </p:txBody>
      </p:sp>
      <p:pic>
        <p:nvPicPr>
          <p:cNvPr id="22" name="Picture Placeholder 21">
            <a:extLst>
              <a:ext uri="{FF2B5EF4-FFF2-40B4-BE49-F238E27FC236}">
                <a16:creationId xmlns:a16="http://schemas.microsoft.com/office/drawing/2014/main" id="{DCE2D5B0-727E-4FFB-B03A-7B976D14338B}"/>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a:xfrm>
            <a:off x="1219688" y="1736481"/>
            <a:ext cx="1457324" cy="1943100"/>
          </a:xfrm>
          <a:solidFill>
            <a:schemeClr val="tx2">
              <a:lumMod val="20000"/>
              <a:lumOff val="80000"/>
            </a:schemeClr>
          </a:solidFill>
        </p:spPr>
      </p:pic>
      <p:pic>
        <p:nvPicPr>
          <p:cNvPr id="20" name="Picture Placeholder 19">
            <a:extLst>
              <a:ext uri="{FF2B5EF4-FFF2-40B4-BE49-F238E27FC236}">
                <a16:creationId xmlns:a16="http://schemas.microsoft.com/office/drawing/2014/main" id="{867D2A95-265C-4E22-8452-4936F344618A}"/>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1137138" y="3943850"/>
            <a:ext cx="1622424" cy="2109152"/>
          </a:xfrm>
          <a:solidFill>
            <a:schemeClr val="accent3">
              <a:lumMod val="20000"/>
              <a:lumOff val="80000"/>
            </a:schemeClr>
          </a:solidFill>
        </p:spPr>
      </p:pic>
    </p:spTree>
    <p:custDataLst>
      <p:tags r:id="rId1"/>
    </p:custDataLst>
    <p:extLst>
      <p:ext uri="{BB962C8B-B14F-4D97-AF65-F5344CB8AC3E}">
        <p14:creationId xmlns:p14="http://schemas.microsoft.com/office/powerpoint/2010/main" val="300714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F50D59-5BE8-487D-872A-000E95DF4B1A}"/>
              </a:ext>
            </a:extLst>
          </p:cNvPr>
          <p:cNvSpPr>
            <a:spLocks noGrp="1"/>
          </p:cNvSpPr>
          <p:nvPr>
            <p:ph type="title"/>
          </p:nvPr>
        </p:nvSpPr>
        <p:spPr/>
        <p:txBody>
          <a:bodyPr/>
          <a:lstStyle/>
          <a:p>
            <a:r>
              <a:rPr lang="en-US"/>
              <a:t>Today’s Presenters (cont.)</a:t>
            </a:r>
          </a:p>
        </p:txBody>
      </p:sp>
      <p:sp>
        <p:nvSpPr>
          <p:cNvPr id="5" name="Content Placeholder 1">
            <a:extLst/>
          </p:cNvPr>
          <p:cNvSpPr>
            <a:spLocks noGrp="1"/>
          </p:cNvSpPr>
          <p:nvPr>
            <p:ph idx="17"/>
          </p:nvPr>
        </p:nvSpPr>
        <p:spPr>
          <a:xfrm>
            <a:off x="3124200" y="2633473"/>
            <a:ext cx="8343900" cy="1943099"/>
          </a:xfrm>
        </p:spPr>
        <p:txBody>
          <a:bodyPr/>
          <a:lstStyle/>
          <a:p>
            <a:pPr marL="0" indent="0">
              <a:buNone/>
            </a:pPr>
            <a:r>
              <a:rPr lang="en-US" sz="2200" b="1">
                <a:solidFill>
                  <a:schemeClr val="tx1">
                    <a:lumMod val="85000"/>
                    <a:lumOff val="15000"/>
                  </a:schemeClr>
                </a:solidFill>
              </a:rPr>
              <a:t>Debra Dean-Whittaker, </a:t>
            </a:r>
            <a:r>
              <a:rPr lang="en-US" sz="2200">
                <a:solidFill>
                  <a:schemeClr val="tx1">
                    <a:lumMod val="85000"/>
                    <a:lumOff val="15000"/>
                  </a:schemeClr>
                </a:solidFill>
              </a:rPr>
              <a:t>PhD</a:t>
            </a:r>
          </a:p>
          <a:p>
            <a:pPr marL="0" indent="0">
              <a:buNone/>
            </a:pPr>
            <a:r>
              <a:rPr lang="en-US">
                <a:solidFill>
                  <a:schemeClr val="tx1">
                    <a:lumMod val="85000"/>
                    <a:lumOff val="15000"/>
                  </a:schemeClr>
                </a:solidFill>
              </a:rPr>
              <a:t>Contracting Officer’s Representative for the CAHPS</a:t>
            </a:r>
            <a:r>
              <a:rPr lang="en-US" baseline="30000">
                <a:solidFill>
                  <a:schemeClr val="tx1">
                    <a:lumMod val="85000"/>
                    <a:lumOff val="15000"/>
                  </a:schemeClr>
                </a:solidFill>
              </a:rPr>
              <a:t>®</a:t>
            </a:r>
            <a:r>
              <a:rPr lang="en-US">
                <a:solidFill>
                  <a:schemeClr val="tx1">
                    <a:lumMod val="85000"/>
                    <a:lumOff val="15000"/>
                  </a:schemeClr>
                </a:solidFill>
              </a:rPr>
              <a:t> Hospice Survey </a:t>
            </a:r>
          </a:p>
          <a:p>
            <a:pPr marL="0" indent="0">
              <a:buNone/>
            </a:pPr>
            <a:r>
              <a:rPr lang="en-US">
                <a:solidFill>
                  <a:schemeClr val="tx1">
                    <a:lumMod val="85000"/>
                    <a:lumOff val="15000"/>
                  </a:schemeClr>
                </a:solidFill>
              </a:rPr>
              <a:t>Centers for Medicare &amp; Medicaid Services </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7176"/>
          <a:stretch/>
        </p:blipFill>
        <p:spPr>
          <a:xfrm>
            <a:off x="1160406" y="2628900"/>
            <a:ext cx="1611394" cy="1947672"/>
          </a:xfrm>
          <a:prstGeom prst="rect">
            <a:avLst/>
          </a:prstGeom>
        </p:spPr>
      </p:pic>
    </p:spTree>
    <p:custDataLst>
      <p:tags r:id="rId1"/>
    </p:custDataLst>
    <p:extLst>
      <p:ext uri="{BB962C8B-B14F-4D97-AF65-F5344CB8AC3E}">
        <p14:creationId xmlns:p14="http://schemas.microsoft.com/office/powerpoint/2010/main" val="395665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447800" y="3124200"/>
            <a:ext cx="9144000" cy="1371600"/>
          </a:xfrm>
        </p:spPr>
        <p:txBody>
          <a:bodyPr/>
          <a:lstStyle/>
          <a:p>
            <a:r>
              <a:rPr lang="en-US"/>
              <a:t>What is the HQRP?</a:t>
            </a:r>
          </a:p>
        </p:txBody>
      </p:sp>
    </p:spTree>
    <p:custDataLst>
      <p:tags r:id="rId1"/>
    </p:custDataLst>
    <p:extLst>
      <p:ext uri="{BB962C8B-B14F-4D97-AF65-F5344CB8AC3E}">
        <p14:creationId xmlns:p14="http://schemas.microsoft.com/office/powerpoint/2010/main" val="2627981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HQRP? </a:t>
            </a:r>
          </a:p>
        </p:txBody>
      </p:sp>
      <p:sp>
        <p:nvSpPr>
          <p:cNvPr id="3" name="Content Placeholder 2"/>
          <p:cNvSpPr>
            <a:spLocks noGrp="1"/>
          </p:cNvSpPr>
          <p:nvPr>
            <p:ph sz="quarter" idx="10"/>
          </p:nvPr>
        </p:nvSpPr>
        <p:spPr>
          <a:xfrm>
            <a:off x="571500" y="1752600"/>
            <a:ext cx="5676900" cy="4457700"/>
          </a:xfrm>
        </p:spPr>
        <p:txBody>
          <a:bodyPr/>
          <a:lstStyle/>
          <a:p>
            <a:r>
              <a:rPr lang="en-US">
                <a:solidFill>
                  <a:schemeClr val="tx1">
                    <a:lumMod val="85000"/>
                    <a:lumOff val="15000"/>
                  </a:schemeClr>
                </a:solidFill>
              </a:rPr>
              <a:t>The HQRP promotes the delivery of person-centered, high-quality, and safe care by hospices.</a:t>
            </a:r>
          </a:p>
          <a:p>
            <a:r>
              <a:rPr lang="en-US">
                <a:solidFill>
                  <a:schemeClr val="tx1">
                    <a:lumMod val="85000"/>
                    <a:lumOff val="15000"/>
                  </a:schemeClr>
                </a:solidFill>
              </a:rPr>
              <a:t>CMS has adopted measures that were recommended by multi-stakeholder organizations and developed with the input of providers, payers, and other stakeholders.</a:t>
            </a:r>
          </a:p>
        </p:txBody>
      </p:sp>
      <p:pic>
        <p:nvPicPr>
          <p:cNvPr id="5" name="Content Placeholder 4" descr="Ano older adult woman a care taker walking outside. " title="Two women walking. "/>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555859" y="1905000"/>
            <a:ext cx="5386647" cy="3449782"/>
          </a:xfrm>
        </p:spPr>
      </p:pic>
    </p:spTree>
    <p:extLst>
      <p:ext uri="{BB962C8B-B14F-4D97-AF65-F5344CB8AC3E}">
        <p14:creationId xmlns:p14="http://schemas.microsoft.com/office/powerpoint/2010/main" val="161896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15">
            <a:extLst>
              <a:ext uri="{FF2B5EF4-FFF2-40B4-BE49-F238E27FC236}">
                <a16:creationId xmlns:a16="http://schemas.microsoft.com/office/drawing/2014/main" id="{C0B88E8A-A2F9-43D6-A6AA-C7364E720267}"/>
              </a:ext>
            </a:extLst>
          </p:cNvPr>
          <p:cNvSpPr>
            <a:spLocks noGrp="1"/>
          </p:cNvSpPr>
          <p:nvPr>
            <p:ph type="subTitle" idx="1"/>
          </p:nvPr>
        </p:nvSpPr>
        <p:spPr>
          <a:xfrm>
            <a:off x="4953000" y="2971800"/>
            <a:ext cx="6743700" cy="1447800"/>
          </a:xfrm>
        </p:spPr>
        <p:txBody>
          <a:bodyPr>
            <a:noAutofit/>
          </a:bodyPr>
          <a:lstStyle/>
          <a:p>
            <a:r>
              <a:rPr lang="en-US">
                <a:solidFill>
                  <a:srgbClr val="9B2728"/>
                </a:solidFill>
              </a:rPr>
              <a:t>HQRP: Achieving a Full APU – A Bare Bones Overview</a:t>
            </a:r>
          </a:p>
        </p:txBody>
      </p:sp>
      <p:sp>
        <p:nvSpPr>
          <p:cNvPr id="23" name="Text Placeholder 1">
            <a:extLst>
              <a:ext uri="{FF2B5EF4-FFF2-40B4-BE49-F238E27FC236}">
                <a16:creationId xmlns:a16="http://schemas.microsoft.com/office/drawing/2014/main" id="{C866BBDF-2817-4829-84BE-9FA60BC0B2D1}"/>
              </a:ext>
            </a:extLst>
          </p:cNvPr>
          <p:cNvSpPr>
            <a:spLocks noGrp="1"/>
          </p:cNvSpPr>
          <p:nvPr>
            <p:ph type="body" sz="quarter" idx="10"/>
          </p:nvPr>
        </p:nvSpPr>
        <p:spPr>
          <a:xfrm>
            <a:off x="4953000" y="4648200"/>
            <a:ext cx="6629400" cy="1333500"/>
          </a:xfrm>
        </p:spPr>
        <p:txBody>
          <a:bodyPr>
            <a:noAutofit/>
          </a:bodyPr>
          <a:lstStyle/>
          <a:p>
            <a:r>
              <a:rPr lang="en-US" sz="2400">
                <a:solidFill>
                  <a:schemeClr val="tx1">
                    <a:lumMod val="85000"/>
                    <a:lumOff val="15000"/>
                  </a:schemeClr>
                </a:solidFill>
              </a:rPr>
              <a:t>Cindy Massuda, Brenda </a:t>
            </a:r>
            <a:r>
              <a:rPr lang="en-US" sz="2400"/>
              <a:t>Karkos, and </a:t>
            </a:r>
          </a:p>
          <a:p>
            <a:r>
              <a:rPr lang="en-US" sz="2400"/>
              <a:t>Debra Dean-Whittaker</a:t>
            </a:r>
            <a:r>
              <a:rPr lang="en-US" sz="2400">
                <a:solidFill>
                  <a:schemeClr val="tx1">
                    <a:lumMod val="85000"/>
                    <a:lumOff val="15000"/>
                  </a:schemeClr>
                </a:solidFill>
              </a:rPr>
              <a:t> </a:t>
            </a:r>
          </a:p>
          <a:p>
            <a:r>
              <a:rPr lang="en-US" sz="2400">
                <a:solidFill>
                  <a:schemeClr val="tx1">
                    <a:lumMod val="85000"/>
                    <a:lumOff val="15000"/>
                  </a:schemeClr>
                </a:solidFill>
              </a:rPr>
              <a:t>January 23, 2019</a:t>
            </a:r>
          </a:p>
        </p:txBody>
      </p:sp>
      <p:sp>
        <p:nvSpPr>
          <p:cNvPr id="3" name="Content Placeholder 2"/>
          <p:cNvSpPr>
            <a:spLocks noGrp="1"/>
          </p:cNvSpPr>
          <p:nvPr>
            <p:ph sz="quarter" idx="11"/>
          </p:nvPr>
        </p:nvSpPr>
        <p:spPr/>
        <p:txBody>
          <a:bodyPr/>
          <a:lstStyle/>
          <a:p>
            <a:r>
              <a:rPr lang="en-US"/>
              <a:t>Quality Reporting Program Provider Training</a:t>
            </a:r>
          </a:p>
        </p:txBody>
      </p:sp>
    </p:spTree>
    <p:custDataLst>
      <p:tags r:id="rId1"/>
    </p:custDataLst>
    <p:extLst>
      <p:ext uri="{BB962C8B-B14F-4D97-AF65-F5344CB8AC3E}">
        <p14:creationId xmlns:p14="http://schemas.microsoft.com/office/powerpoint/2010/main" val="329112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HQRP </a:t>
            </a:r>
            <a:r>
              <a:rPr lang="en-US">
                <a:solidFill>
                  <a:prstClr val="white"/>
                </a:solidFill>
              </a:rPr>
              <a:t>Requirements</a:t>
            </a:r>
            <a:endParaRPr lang="en-US"/>
          </a:p>
        </p:txBody>
      </p:sp>
      <p:sp>
        <p:nvSpPr>
          <p:cNvPr id="3" name="Content Placeholder 2"/>
          <p:cNvSpPr>
            <a:spLocks noGrp="1"/>
          </p:cNvSpPr>
          <p:nvPr>
            <p:ph sz="quarter" idx="10"/>
          </p:nvPr>
        </p:nvSpPr>
        <p:spPr>
          <a:xfrm>
            <a:off x="571500" y="1752600"/>
            <a:ext cx="10934700" cy="4457700"/>
          </a:xfrm>
        </p:spPr>
        <p:txBody>
          <a:bodyPr/>
          <a:lstStyle/>
          <a:p>
            <a:pPr>
              <a:spcBef>
                <a:spcPts val="600"/>
              </a:spcBef>
            </a:pPr>
            <a:r>
              <a:rPr lang="en-US" sz="2400">
                <a:solidFill>
                  <a:schemeClr val="tx1">
                    <a:lumMod val="85000"/>
                    <a:lumOff val="15000"/>
                  </a:schemeClr>
                </a:solidFill>
              </a:rPr>
              <a:t>Currently, there are two requirements for HQRP:</a:t>
            </a:r>
          </a:p>
          <a:p>
            <a:pPr lvl="1">
              <a:spcBef>
                <a:spcPts val="600"/>
              </a:spcBef>
            </a:pPr>
            <a:r>
              <a:rPr lang="en-US" sz="2400">
                <a:solidFill>
                  <a:schemeClr val="tx1">
                    <a:lumMod val="85000"/>
                    <a:lumOff val="15000"/>
                  </a:schemeClr>
                </a:solidFill>
              </a:rPr>
              <a:t>HIS data collection and submission.</a:t>
            </a:r>
          </a:p>
          <a:p>
            <a:pPr lvl="1"/>
            <a:r>
              <a:rPr lang="en-US" sz="2400">
                <a:solidFill>
                  <a:schemeClr val="tx1">
                    <a:lumMod val="85000"/>
                    <a:lumOff val="15000"/>
                  </a:schemeClr>
                </a:solidFill>
              </a:rPr>
              <a:t>CAHPS</a:t>
            </a:r>
            <a:r>
              <a:rPr lang="en-US" sz="2400" baseline="30000">
                <a:solidFill>
                  <a:schemeClr val="tx1">
                    <a:lumMod val="85000"/>
                    <a:lumOff val="15000"/>
                  </a:schemeClr>
                </a:solidFill>
              </a:rPr>
              <a:t>®</a:t>
            </a:r>
            <a:r>
              <a:rPr lang="en-US" sz="2400">
                <a:solidFill>
                  <a:schemeClr val="tx1">
                    <a:lumMod val="85000"/>
                    <a:lumOff val="15000"/>
                  </a:schemeClr>
                </a:solidFill>
              </a:rPr>
              <a:t> Hospice Survey submission.</a:t>
            </a:r>
          </a:p>
          <a:p>
            <a:pPr>
              <a:spcBef>
                <a:spcPts val="600"/>
              </a:spcBef>
            </a:pPr>
            <a:r>
              <a:rPr lang="en-US" sz="2400">
                <a:solidFill>
                  <a:schemeClr val="tx1">
                    <a:lumMod val="85000"/>
                    <a:lumOff val="15000"/>
                  </a:schemeClr>
                </a:solidFill>
              </a:rPr>
              <a:t>All Medicare-certified hospice providers must comply with these two reporting requirements.</a:t>
            </a:r>
          </a:p>
          <a:p>
            <a:endParaRPr lang="en-US">
              <a:solidFill>
                <a:schemeClr val="tx1">
                  <a:lumMod val="85000"/>
                  <a:lumOff val="15000"/>
                </a:schemeClr>
              </a:solidFill>
            </a:endParaRPr>
          </a:p>
        </p:txBody>
      </p:sp>
    </p:spTree>
    <p:extLst>
      <p:ext uri="{BB962C8B-B14F-4D97-AF65-F5344CB8AC3E}">
        <p14:creationId xmlns:p14="http://schemas.microsoft.com/office/powerpoint/2010/main" val="403324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HQRP</a:t>
            </a:r>
          </a:p>
        </p:txBody>
      </p:sp>
      <p:pic>
        <p:nvPicPr>
          <p:cNvPr id="10" name="Content Placeholder 9"/>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28704" b="27777"/>
          <a:stretch/>
        </p:blipFill>
        <p:spPr>
          <a:xfrm>
            <a:off x="571500" y="2362200"/>
            <a:ext cx="11155680" cy="3007440"/>
          </a:xfrm>
        </p:spPr>
      </p:pic>
    </p:spTree>
    <p:extLst>
      <p:ext uri="{BB962C8B-B14F-4D97-AF65-F5344CB8AC3E}">
        <p14:creationId xmlns:p14="http://schemas.microsoft.com/office/powerpoint/2010/main" val="172651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447800" y="3124200"/>
            <a:ext cx="9144000" cy="1371600"/>
          </a:xfrm>
        </p:spPr>
        <p:txBody>
          <a:bodyPr/>
          <a:lstStyle/>
          <a:p>
            <a:r>
              <a:rPr lang="en-US"/>
              <a:t>Hospice Submission Requirements </a:t>
            </a:r>
          </a:p>
        </p:txBody>
      </p:sp>
    </p:spTree>
    <p:custDataLst>
      <p:tags r:id="rId1"/>
    </p:custDataLst>
    <p:extLst>
      <p:ext uri="{BB962C8B-B14F-4D97-AF65-F5344CB8AC3E}">
        <p14:creationId xmlns:p14="http://schemas.microsoft.com/office/powerpoint/2010/main" val="365852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 Submission Requirements </a:t>
            </a:r>
          </a:p>
        </p:txBody>
      </p:sp>
      <p:sp>
        <p:nvSpPr>
          <p:cNvPr id="3" name="Content Placeholder 2"/>
          <p:cNvSpPr>
            <a:spLocks noGrp="1"/>
          </p:cNvSpPr>
          <p:nvPr>
            <p:ph sz="quarter" idx="10"/>
          </p:nvPr>
        </p:nvSpPr>
        <p:spPr>
          <a:xfrm>
            <a:off x="571500" y="1752600"/>
            <a:ext cx="10995660" cy="4457700"/>
          </a:xfrm>
        </p:spPr>
        <p:txBody>
          <a:bodyPr/>
          <a:lstStyle/>
          <a:p>
            <a:pPr lvl="0">
              <a:lnSpc>
                <a:spcPct val="110000"/>
              </a:lnSpc>
              <a:spcBef>
                <a:spcPts val="600"/>
              </a:spcBef>
            </a:pPr>
            <a:r>
              <a:rPr lang="en-US" sz="2400"/>
              <a:t>All Medicare-certified hospice providers are required to submit: </a:t>
            </a:r>
          </a:p>
          <a:p>
            <a:pPr lvl="1">
              <a:lnSpc>
                <a:spcPct val="110000"/>
              </a:lnSpc>
              <a:spcBef>
                <a:spcPts val="600"/>
              </a:spcBef>
            </a:pPr>
            <a:r>
              <a:rPr lang="en-US" sz="2400"/>
              <a:t>HIS-Admission records.</a:t>
            </a:r>
          </a:p>
          <a:p>
            <a:pPr lvl="1"/>
            <a:r>
              <a:rPr lang="en-US" sz="2400"/>
              <a:t>HIS-Discharge records.</a:t>
            </a:r>
          </a:p>
          <a:p>
            <a:pPr lvl="0">
              <a:lnSpc>
                <a:spcPct val="110000"/>
              </a:lnSpc>
              <a:spcBef>
                <a:spcPts val="600"/>
              </a:spcBef>
            </a:pPr>
            <a:r>
              <a:rPr lang="en-US" sz="2400"/>
              <a:t>HIS data are collected and submitted on</a:t>
            </a:r>
            <a:r>
              <a:rPr lang="en-US" sz="2400">
                <a:solidFill>
                  <a:schemeClr val="tx1">
                    <a:lumMod val="85000"/>
                    <a:lumOff val="15000"/>
                  </a:schemeClr>
                </a:solidFill>
              </a:rPr>
              <a:t> </a:t>
            </a:r>
            <a:r>
              <a:rPr lang="en-US" sz="2400" b="1">
                <a:solidFill>
                  <a:schemeClr val="tx1">
                    <a:lumMod val="85000"/>
                    <a:lumOff val="15000"/>
                  </a:schemeClr>
                </a:solidFill>
              </a:rPr>
              <a:t>all</a:t>
            </a:r>
            <a:r>
              <a:rPr lang="en-US" sz="2400">
                <a:solidFill>
                  <a:schemeClr val="tx1">
                    <a:lumMod val="85000"/>
                    <a:lumOff val="15000"/>
                  </a:schemeClr>
                </a:solidFill>
              </a:rPr>
              <a:t> </a:t>
            </a:r>
            <a:r>
              <a:rPr lang="en-US" sz="2400"/>
              <a:t>patient admissions, regardless of the payer, patient’s age, or location of the receipt of hospice services.</a:t>
            </a:r>
          </a:p>
          <a:p>
            <a:pPr lvl="0">
              <a:lnSpc>
                <a:spcPct val="110000"/>
              </a:lnSpc>
              <a:spcBef>
                <a:spcPts val="600"/>
              </a:spcBef>
            </a:pPr>
            <a:r>
              <a:rPr lang="en-US" sz="2400"/>
              <a:t>The information captured includes items used in the calculation of eight National Quality Forum (NQF)-endorsed quality measures (QMs).</a:t>
            </a:r>
          </a:p>
        </p:txBody>
      </p:sp>
    </p:spTree>
    <p:extLst>
      <p:ext uri="{BB962C8B-B14F-4D97-AF65-F5344CB8AC3E}">
        <p14:creationId xmlns:p14="http://schemas.microsoft.com/office/powerpoint/2010/main" val="368515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50" y="3009900"/>
            <a:ext cx="10325100" cy="2018670"/>
          </a:xfrm>
          <a:prstGeom prst="rect">
            <a:avLst/>
          </a:prstGeom>
        </p:spPr>
      </p:pic>
      <p:sp>
        <p:nvSpPr>
          <p:cNvPr id="3" name="Title 2"/>
          <p:cNvSpPr>
            <a:spLocks noGrp="1"/>
          </p:cNvSpPr>
          <p:nvPr>
            <p:ph type="title"/>
          </p:nvPr>
        </p:nvSpPr>
        <p:spPr/>
        <p:txBody>
          <a:bodyPr/>
          <a:lstStyle/>
          <a:p>
            <a:r>
              <a:rPr lang="en-US"/>
              <a:t>HIS Data Submission </a:t>
            </a:r>
          </a:p>
        </p:txBody>
      </p:sp>
      <p:sp>
        <p:nvSpPr>
          <p:cNvPr id="4" name="Content Placeholder 3"/>
          <p:cNvSpPr>
            <a:spLocks noGrp="1"/>
          </p:cNvSpPr>
          <p:nvPr>
            <p:ph sz="quarter" idx="10"/>
          </p:nvPr>
        </p:nvSpPr>
        <p:spPr>
          <a:xfrm>
            <a:off x="571500" y="1752600"/>
            <a:ext cx="11201400" cy="4114800"/>
          </a:xfrm>
        </p:spPr>
        <p:txBody>
          <a:bodyPr/>
          <a:lstStyle/>
          <a:p>
            <a:r>
              <a:rPr lang="en-US"/>
              <a:t>The data collection year runs from January to December.</a:t>
            </a:r>
          </a:p>
          <a:p>
            <a:r>
              <a:rPr lang="en-US"/>
              <a:t>HIS data needs to be submitted </a:t>
            </a:r>
            <a:r>
              <a:rPr lang="en-US" b="1" u="sng"/>
              <a:t>and</a:t>
            </a:r>
            <a:r>
              <a:rPr lang="en-US"/>
              <a:t> accepted within the acceptable threshold.</a:t>
            </a:r>
          </a:p>
        </p:txBody>
      </p:sp>
    </p:spTree>
    <p:custDataLst>
      <p:tags r:id="rId1"/>
    </p:custDataLst>
    <p:extLst>
      <p:ext uri="{BB962C8B-B14F-4D97-AF65-F5344CB8AC3E}">
        <p14:creationId xmlns:p14="http://schemas.microsoft.com/office/powerpoint/2010/main" val="2020899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Hospice Survey Submission Requirements</a:t>
            </a:r>
          </a:p>
        </p:txBody>
      </p:sp>
      <p:sp>
        <p:nvSpPr>
          <p:cNvPr id="3" name="Content Placeholder 2"/>
          <p:cNvSpPr>
            <a:spLocks noGrp="1"/>
          </p:cNvSpPr>
          <p:nvPr>
            <p:ph sz="quarter" idx="10"/>
          </p:nvPr>
        </p:nvSpPr>
        <p:spPr>
          <a:xfrm>
            <a:off x="571500" y="1752600"/>
            <a:ext cx="6553200" cy="4191000"/>
          </a:xfrm>
        </p:spPr>
        <p:txBody>
          <a:bodyPr/>
          <a:lstStyle/>
          <a:p>
            <a:r>
              <a:rPr lang="en-US"/>
              <a:t>All Medicare-certified hospices must participate monthly (all 12 months) in order to receive their full APU.</a:t>
            </a:r>
          </a:p>
          <a:p>
            <a:r>
              <a:rPr lang="en-US"/>
              <a:t>Must contract with an approved survey vendor.</a:t>
            </a:r>
          </a:p>
          <a:p>
            <a:r>
              <a:rPr lang="en-US"/>
              <a:t>Vendor must successfully submit data to the CAHPS</a:t>
            </a:r>
            <a:r>
              <a:rPr lang="en-US" baseline="30000"/>
              <a:t>®</a:t>
            </a:r>
            <a:r>
              <a:rPr lang="en-US"/>
              <a:t> Data Warehouse.</a:t>
            </a:r>
          </a:p>
          <a:p>
            <a:r>
              <a:rPr lang="en-US"/>
              <a:t>Data collection year January 1 through December 31.</a:t>
            </a:r>
          </a:p>
          <a:p>
            <a:endParaRPr lang="en-US"/>
          </a:p>
        </p:txBody>
      </p:sp>
      <p:pic>
        <p:nvPicPr>
          <p:cNvPr id="1026" name="Picture 2" descr="Two people completing a paperbased survey. " title="Completing a form "/>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7391400" y="2133600"/>
            <a:ext cx="4541914" cy="320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1736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a:t>The HQRP Life Cycle -Determining Compliance </a:t>
            </a:r>
          </a:p>
        </p:txBody>
      </p:sp>
    </p:spTree>
    <p:extLst>
      <p:ext uri="{BB962C8B-B14F-4D97-AF65-F5344CB8AC3E}">
        <p14:creationId xmlns:p14="http://schemas.microsoft.com/office/powerpoint/2010/main" val="386988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HQRP Life Cycle </a:t>
            </a:r>
          </a:p>
        </p:txBody>
      </p:sp>
      <p:sp>
        <p:nvSpPr>
          <p:cNvPr id="8" name="Content Placeholder 5"/>
          <p:cNvSpPr txBox="1">
            <a:spLocks/>
          </p:cNvSpPr>
          <p:nvPr/>
        </p:nvSpPr>
        <p:spPr>
          <a:xfrm>
            <a:off x="571500" y="4914900"/>
            <a:ext cx="9258300" cy="2052633"/>
          </a:xfrm>
          <a:prstGeom prst="rect">
            <a:avLst/>
          </a:prstGeom>
          <a:solidFill>
            <a:schemeClr val="bg1"/>
          </a:solidFill>
          <a:ln w="76200">
            <a:solidFill>
              <a:schemeClr val="bg1"/>
            </a:solidFill>
          </a:ln>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0"/>
              </a:spcBef>
              <a:spcAft>
                <a:spcPts val="6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solidFill>
                  <a:schemeClr val="tx1">
                    <a:lumMod val="85000"/>
                    <a:lumOff val="15000"/>
                  </a:schemeClr>
                </a:solidFill>
              </a:rPr>
              <a:t>APU calculations:</a:t>
            </a:r>
          </a:p>
          <a:p>
            <a:pPr lvl="1"/>
            <a:r>
              <a:rPr lang="en-US">
                <a:solidFill>
                  <a:schemeClr val="tx1">
                    <a:lumMod val="85000"/>
                    <a:lumOff val="15000"/>
                  </a:schemeClr>
                </a:solidFill>
              </a:rPr>
              <a:t>Year 1: Data collection and submission.</a:t>
            </a:r>
          </a:p>
          <a:p>
            <a:pPr lvl="1"/>
            <a:r>
              <a:rPr lang="en-US">
                <a:solidFill>
                  <a:schemeClr val="tx1">
                    <a:lumMod val="85000"/>
                    <a:lumOff val="15000"/>
                  </a:schemeClr>
                </a:solidFill>
              </a:rPr>
              <a:t>Year 2: Compliance determinations.</a:t>
            </a:r>
          </a:p>
          <a:p>
            <a:pPr lvl="1"/>
            <a:r>
              <a:rPr lang="en-US">
                <a:solidFill>
                  <a:schemeClr val="tx1">
                    <a:lumMod val="85000"/>
                    <a:lumOff val="15000"/>
                  </a:schemeClr>
                </a:solidFill>
              </a:rPr>
              <a:t>Fiscal Year (FY): APU in effect.</a:t>
            </a:r>
          </a:p>
          <a:p>
            <a:pPr marL="0" lvl="1" indent="0">
              <a:buFont typeface="Arial" panose="020B0604020202020204" pitchFamily="34" charset="0"/>
              <a:buNone/>
            </a:pPr>
            <a:endParaRPr lang="en-US">
              <a:solidFill>
                <a:srgbClr val="FF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78" y="1371600"/>
            <a:ext cx="10972822" cy="3886208"/>
          </a:xfrm>
          <a:prstGeom prst="rect">
            <a:avLst/>
          </a:prstGeom>
        </p:spPr>
      </p:pic>
    </p:spTree>
    <p:custDataLst>
      <p:tags r:id="rId1"/>
    </p:custDataLst>
    <p:extLst>
      <p:ext uri="{BB962C8B-B14F-4D97-AF65-F5344CB8AC3E}">
        <p14:creationId xmlns:p14="http://schemas.microsoft.com/office/powerpoint/2010/main" val="362336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HQRP Life Cycle: Data Submission </a:t>
            </a:r>
          </a:p>
        </p:txBody>
      </p:sp>
      <p:sp>
        <p:nvSpPr>
          <p:cNvPr id="11" name="Content Placeholder 5"/>
          <p:cNvSpPr>
            <a:spLocks noGrp="1"/>
          </p:cNvSpPr>
          <p:nvPr>
            <p:ph sz="quarter" idx="10"/>
          </p:nvPr>
        </p:nvSpPr>
        <p:spPr>
          <a:xfrm>
            <a:off x="571500" y="4919473"/>
            <a:ext cx="6438900" cy="1405128"/>
          </a:xfrm>
        </p:spPr>
        <p:txBody>
          <a:bodyPr/>
          <a:lstStyle/>
          <a:p>
            <a:r>
              <a:rPr lang="en-US" sz="2400">
                <a:solidFill>
                  <a:schemeClr val="tx1">
                    <a:lumMod val="85000"/>
                    <a:lumOff val="15000"/>
                  </a:schemeClr>
                </a:solidFill>
              </a:rPr>
              <a:t>The calculation of the APU includes: </a:t>
            </a:r>
          </a:p>
          <a:p>
            <a:pPr lvl="1"/>
            <a:r>
              <a:rPr lang="en-US" sz="2400">
                <a:solidFill>
                  <a:schemeClr val="tx1">
                    <a:lumMod val="85000"/>
                    <a:lumOff val="15000"/>
                  </a:schemeClr>
                </a:solidFill>
              </a:rPr>
              <a:t>HIS data. </a:t>
            </a:r>
          </a:p>
          <a:p>
            <a:pPr lvl="1"/>
            <a:r>
              <a:rPr lang="en-US" sz="2400">
                <a:solidFill>
                  <a:schemeClr val="tx1">
                    <a:lumMod val="85000"/>
                    <a:lumOff val="15000"/>
                  </a:schemeClr>
                </a:solidFill>
              </a:rPr>
              <a:t>CAHPS</a:t>
            </a:r>
            <a:r>
              <a:rPr lang="en-US" sz="2400" baseline="30000">
                <a:solidFill>
                  <a:schemeClr val="tx1">
                    <a:lumMod val="85000"/>
                    <a:lumOff val="15000"/>
                  </a:schemeClr>
                </a:solidFill>
              </a:rPr>
              <a:t>®</a:t>
            </a:r>
            <a:r>
              <a:rPr lang="en-US" sz="2400">
                <a:solidFill>
                  <a:schemeClr val="tx1">
                    <a:lumMod val="85000"/>
                    <a:lumOff val="15000"/>
                  </a:schemeClr>
                </a:solidFill>
              </a:rPr>
              <a:t> data.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 y="1371600"/>
            <a:ext cx="10972822" cy="3886208"/>
          </a:xfrm>
          <a:prstGeom prst="rect">
            <a:avLst/>
          </a:prstGeom>
        </p:spPr>
      </p:pic>
    </p:spTree>
    <p:custDataLst>
      <p:tags r:id="rId1"/>
    </p:custDataLst>
    <p:extLst>
      <p:ext uri="{BB962C8B-B14F-4D97-AF65-F5344CB8AC3E}">
        <p14:creationId xmlns:p14="http://schemas.microsoft.com/office/powerpoint/2010/main" val="3867372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HQRP Life Cycle: Non-compliance Letters </a:t>
            </a:r>
          </a:p>
        </p:txBody>
      </p:sp>
      <p:sp>
        <p:nvSpPr>
          <p:cNvPr id="9" name="Content Placeholder 5"/>
          <p:cNvSpPr>
            <a:spLocks noGrp="1"/>
          </p:cNvSpPr>
          <p:nvPr>
            <p:ph sz="quarter" idx="10"/>
          </p:nvPr>
        </p:nvSpPr>
        <p:spPr>
          <a:xfrm>
            <a:off x="571500" y="4919472"/>
            <a:ext cx="10744200" cy="990600"/>
          </a:xfrm>
        </p:spPr>
        <p:txBody>
          <a:bodyPr/>
          <a:lstStyle/>
          <a:p>
            <a:r>
              <a:rPr lang="en-US" sz="2400"/>
              <a:t>Non-compliance letters are sent to those who did not meet the HQRP requirements in July.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 y="1371600"/>
            <a:ext cx="10972822" cy="3886208"/>
          </a:xfrm>
          <a:prstGeom prst="rect">
            <a:avLst/>
          </a:prstGeom>
        </p:spPr>
      </p:pic>
    </p:spTree>
    <p:custDataLst>
      <p:tags r:id="rId1"/>
    </p:custDataLst>
    <p:extLst>
      <p:ext uri="{BB962C8B-B14F-4D97-AF65-F5344CB8AC3E}">
        <p14:creationId xmlns:p14="http://schemas.microsoft.com/office/powerpoint/2010/main" val="147436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1CD1DC-29F8-4B20-A7AE-1DAC9D114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600200"/>
            <a:ext cx="5906801" cy="4687238"/>
          </a:xfrm>
          <a:prstGeom prst="rect">
            <a:avLst/>
          </a:prstGeom>
        </p:spPr>
      </p:pic>
      <p:sp>
        <p:nvSpPr>
          <p:cNvPr id="17" name="Rectangle 16">
            <a:extLst>
              <a:ext uri="{FF2B5EF4-FFF2-40B4-BE49-F238E27FC236}">
                <a16:creationId xmlns:a16="http://schemas.microsoft.com/office/drawing/2014/main" id="{8B2FBD2F-8FCB-41E1-AA74-1791045F5883}"/>
              </a:ext>
            </a:extLst>
          </p:cNvPr>
          <p:cNvSpPr/>
          <p:nvPr/>
        </p:nvSpPr>
        <p:spPr>
          <a:xfrm>
            <a:off x="9839060" y="2071465"/>
            <a:ext cx="1531305" cy="661133"/>
          </a:xfrm>
          <a:prstGeom prst="rect">
            <a:avLst/>
          </a:prstGeom>
          <a:solidFill>
            <a:srgbClr val="084A9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8AB7B8B-9B2F-4183-996A-9E08686C9F34}"/>
              </a:ext>
            </a:extLst>
          </p:cNvPr>
          <p:cNvSpPr/>
          <p:nvPr/>
        </p:nvSpPr>
        <p:spPr>
          <a:xfrm>
            <a:off x="9839060" y="2877910"/>
            <a:ext cx="1552840" cy="594160"/>
          </a:xfrm>
          <a:prstGeom prst="rect">
            <a:avLst/>
          </a:prstGeom>
          <a:solidFill>
            <a:srgbClr val="084A9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497306-F646-4095-8488-A34064BB02FF}"/>
              </a:ext>
            </a:extLst>
          </p:cNvPr>
          <p:cNvSpPr/>
          <p:nvPr/>
        </p:nvSpPr>
        <p:spPr>
          <a:xfrm>
            <a:off x="9420655" y="1970081"/>
            <a:ext cx="651812" cy="651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15" name="Oval 14">
            <a:extLst>
              <a:ext uri="{FF2B5EF4-FFF2-40B4-BE49-F238E27FC236}">
                <a16:creationId xmlns:a16="http://schemas.microsoft.com/office/drawing/2014/main" id="{74B708E5-6393-4684-9369-FE7D132AC22F}"/>
              </a:ext>
            </a:extLst>
          </p:cNvPr>
          <p:cNvSpPr/>
          <p:nvPr/>
        </p:nvSpPr>
        <p:spPr>
          <a:xfrm>
            <a:off x="11125200" y="2773542"/>
            <a:ext cx="651812" cy="651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 name="Title 1"/>
          <p:cNvSpPr>
            <a:spLocks noGrp="1"/>
          </p:cNvSpPr>
          <p:nvPr>
            <p:ph type="title"/>
          </p:nvPr>
        </p:nvSpPr>
        <p:spPr/>
        <p:txBody>
          <a:bodyPr/>
          <a:lstStyle/>
          <a:p>
            <a:r>
              <a:rPr lang="en-US"/>
              <a:t>Help During the Presentation</a:t>
            </a:r>
          </a:p>
        </p:txBody>
      </p:sp>
      <p:sp>
        <p:nvSpPr>
          <p:cNvPr id="3" name="Content Placeholder 2"/>
          <p:cNvSpPr>
            <a:spLocks noGrp="1"/>
          </p:cNvSpPr>
          <p:nvPr>
            <p:ph sz="quarter" idx="10"/>
          </p:nvPr>
        </p:nvSpPr>
        <p:spPr>
          <a:xfrm>
            <a:off x="571500" y="1752600"/>
            <a:ext cx="5036654" cy="4114800"/>
          </a:xfrm>
        </p:spPr>
        <p:txBody>
          <a:bodyPr/>
          <a:lstStyle/>
          <a:p>
            <a:pPr marL="457200" indent="-457200">
              <a:buFont typeface="+mj-lt"/>
              <a:buAutoNum type="arabicPeriod"/>
            </a:pPr>
            <a:r>
              <a:rPr lang="en-US"/>
              <a:t>If you need any technical assistance during this webinar, use the Chat panel to the right of the presentation.</a:t>
            </a:r>
          </a:p>
          <a:p>
            <a:pPr marL="457200" indent="-457200">
              <a:buFont typeface="+mj-lt"/>
              <a:buAutoNum type="arabicPeriod"/>
            </a:pPr>
            <a:r>
              <a:rPr lang="en-US"/>
              <a:t>If during the webinar you have any content-related questions, please submit those using the Q&amp;A panel.</a:t>
            </a:r>
          </a:p>
        </p:txBody>
      </p:sp>
      <p:pic>
        <p:nvPicPr>
          <p:cNvPr id="13" name="Picture 12">
            <a:extLst>
              <a:ext uri="{FF2B5EF4-FFF2-40B4-BE49-F238E27FC236}">
                <a16:creationId xmlns:a16="http://schemas.microsoft.com/office/drawing/2014/main" id="{DCB4CEFF-F41F-430A-9683-971F6281D4CA}"/>
              </a:ext>
            </a:extLst>
          </p:cNvPr>
          <p:cNvPicPr>
            <a:picLocks noChangeAspect="1"/>
          </p:cNvPicPr>
          <p:nvPr/>
        </p:nvPicPr>
        <p:blipFill>
          <a:blip r:embed="rId5" cstate="print">
            <a:alphaModFix amt="63000"/>
            <a:extLst>
              <a:ext uri="{28A0092B-C50C-407E-A947-70E740481C1C}">
                <a14:useLocalDpi xmlns:a14="http://schemas.microsoft.com/office/drawing/2010/main" val="0"/>
              </a:ext>
            </a:extLst>
          </a:blip>
          <a:stretch>
            <a:fillRect/>
          </a:stretch>
        </p:blipFill>
        <p:spPr>
          <a:xfrm>
            <a:off x="6358806" y="1965532"/>
            <a:ext cx="1303624" cy="651812"/>
          </a:xfrm>
          <a:prstGeom prst="rect">
            <a:avLst/>
          </a:prstGeom>
        </p:spPr>
      </p:pic>
      <p:pic>
        <p:nvPicPr>
          <p:cNvPr id="20" name="Picture 19">
            <a:extLst>
              <a:ext uri="{FF2B5EF4-FFF2-40B4-BE49-F238E27FC236}">
                <a16:creationId xmlns:a16="http://schemas.microsoft.com/office/drawing/2014/main" id="{F22D7F3C-72C7-49E6-A319-E233A48D0DE3}"/>
              </a:ext>
            </a:extLst>
          </p:cNvPr>
          <p:cNvPicPr>
            <a:picLocks noChangeAspect="1"/>
          </p:cNvPicPr>
          <p:nvPr/>
        </p:nvPicPr>
        <p:blipFill rotWithShape="1">
          <a:blip r:embed="rId6"/>
          <a:srcRect t="83899"/>
          <a:stretch/>
        </p:blipFill>
        <p:spPr>
          <a:xfrm>
            <a:off x="6705600" y="4610100"/>
            <a:ext cx="2083491" cy="293454"/>
          </a:xfrm>
          <a:prstGeom prst="rect">
            <a:avLst/>
          </a:prstGeom>
        </p:spPr>
      </p:pic>
    </p:spTree>
    <p:custDataLst>
      <p:tags r:id="rId1"/>
    </p:custDataLst>
    <p:extLst>
      <p:ext uri="{BB962C8B-B14F-4D97-AF65-F5344CB8AC3E}">
        <p14:creationId xmlns:p14="http://schemas.microsoft.com/office/powerpoint/2010/main" val="4108493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HQRP Non-compliance Letters </a:t>
            </a:r>
          </a:p>
        </p:txBody>
      </p:sp>
      <p:sp>
        <p:nvSpPr>
          <p:cNvPr id="3" name="Content Placeholder 2"/>
          <p:cNvSpPr>
            <a:spLocks noGrp="1"/>
          </p:cNvSpPr>
          <p:nvPr>
            <p:ph sz="quarter" idx="10"/>
          </p:nvPr>
        </p:nvSpPr>
        <p:spPr>
          <a:xfrm>
            <a:off x="571500" y="1752600"/>
            <a:ext cx="5327855" cy="4191000"/>
          </a:xfrm>
        </p:spPr>
        <p:txBody>
          <a:bodyPr/>
          <a:lstStyle/>
          <a:p>
            <a:r>
              <a:rPr lang="en-US" sz="2400">
                <a:solidFill>
                  <a:schemeClr val="tx1">
                    <a:lumMod val="85000"/>
                    <a:lumOff val="15000"/>
                  </a:schemeClr>
                </a:solidFill>
              </a:rPr>
              <a:t>Non-compliant providers receive notification from CMS via an HQRP </a:t>
            </a:r>
            <a:r>
              <a:rPr lang="en-US">
                <a:solidFill>
                  <a:schemeClr val="tx1">
                    <a:lumMod val="85000"/>
                    <a:lumOff val="15000"/>
                  </a:schemeClr>
                </a:solidFill>
              </a:rPr>
              <a:t>non-compliance</a:t>
            </a:r>
            <a:r>
              <a:rPr lang="en-US" sz="2400">
                <a:solidFill>
                  <a:schemeClr val="tx1">
                    <a:lumMod val="85000"/>
                    <a:lumOff val="15000"/>
                  </a:schemeClr>
                </a:solidFill>
              </a:rPr>
              <a:t> letter.</a:t>
            </a:r>
          </a:p>
          <a:p>
            <a:r>
              <a:rPr lang="en-US" sz="2400">
                <a:solidFill>
                  <a:schemeClr val="tx1">
                    <a:lumMod val="85000"/>
                    <a:lumOff val="15000"/>
                  </a:schemeClr>
                </a:solidFill>
              </a:rPr>
              <a:t>CMS sends the </a:t>
            </a:r>
            <a:r>
              <a:rPr lang="en-US">
                <a:solidFill>
                  <a:schemeClr val="tx1">
                    <a:lumMod val="85000"/>
                    <a:lumOff val="15000"/>
                  </a:schemeClr>
                </a:solidFill>
              </a:rPr>
              <a:t>non-compliance</a:t>
            </a:r>
            <a:r>
              <a:rPr lang="en-US" sz="2400">
                <a:solidFill>
                  <a:schemeClr val="tx1">
                    <a:lumMod val="85000"/>
                    <a:lumOff val="15000"/>
                  </a:schemeClr>
                </a:solidFill>
              </a:rPr>
              <a:t> letters both by </a:t>
            </a:r>
            <a:r>
              <a:rPr lang="en-US">
                <a:solidFill>
                  <a:schemeClr val="tx1">
                    <a:lumMod val="85000"/>
                    <a:lumOff val="15000"/>
                  </a:schemeClr>
                </a:solidFill>
              </a:rPr>
              <a:t>your </a:t>
            </a:r>
            <a:r>
              <a:rPr lang="en-US"/>
              <a:t>Medicare Administrative Contractor (</a:t>
            </a:r>
            <a:r>
              <a:rPr lang="en-US">
                <a:solidFill>
                  <a:schemeClr val="tx1">
                    <a:lumMod val="85000"/>
                    <a:lumOff val="15000"/>
                  </a:schemeClr>
                </a:solidFill>
              </a:rPr>
              <a:t>MAC) via U</a:t>
            </a:r>
            <a:r>
              <a:rPr lang="en-US" sz="2400">
                <a:solidFill>
                  <a:schemeClr val="tx1">
                    <a:lumMod val="85000"/>
                    <a:lumOff val="15000"/>
                  </a:schemeClr>
                </a:solidFill>
              </a:rPr>
              <a:t>.S. Postal Service (USPS) and via the CASPER system. </a:t>
            </a:r>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556477" y="1752600"/>
            <a:ext cx="5384800" cy="3674666"/>
          </a:xfrm>
        </p:spPr>
      </p:pic>
    </p:spTree>
    <p:extLst>
      <p:ext uri="{BB962C8B-B14F-4D97-AF65-F5344CB8AC3E}">
        <p14:creationId xmlns:p14="http://schemas.microsoft.com/office/powerpoint/2010/main" val="97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HQRP Life Cycle: Reconsideration Requests </a:t>
            </a:r>
          </a:p>
        </p:txBody>
      </p:sp>
      <p:sp>
        <p:nvSpPr>
          <p:cNvPr id="9" name="Content Placeholder 5"/>
          <p:cNvSpPr>
            <a:spLocks noGrp="1"/>
          </p:cNvSpPr>
          <p:nvPr>
            <p:ph sz="quarter" idx="10"/>
          </p:nvPr>
        </p:nvSpPr>
        <p:spPr>
          <a:xfrm>
            <a:off x="571500" y="4919472"/>
            <a:ext cx="10325100" cy="990600"/>
          </a:xfrm>
        </p:spPr>
        <p:txBody>
          <a:bodyPr/>
          <a:lstStyle/>
          <a:p>
            <a:r>
              <a:rPr lang="en-US">
                <a:solidFill>
                  <a:schemeClr val="tx1">
                    <a:lumMod val="85000"/>
                    <a:lumOff val="15000"/>
                  </a:schemeClr>
                </a:solidFill>
              </a:rPr>
              <a:t>Providers receiving non-compliance letters may submit reconsideration requests to CMS.</a:t>
            </a:r>
            <a:endParaRPr lang="en-US" sz="2400">
              <a:solidFill>
                <a:schemeClr val="tx1">
                  <a:lumMod val="85000"/>
                  <a:lumOff val="15000"/>
                </a:schemeClr>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 y="1371600"/>
            <a:ext cx="10972822" cy="3886208"/>
          </a:xfrm>
          <a:prstGeom prst="rect">
            <a:avLst/>
          </a:prstGeom>
        </p:spPr>
      </p:pic>
    </p:spTree>
    <p:custDataLst>
      <p:tags r:id="rId1"/>
    </p:custDataLst>
    <p:extLst>
      <p:ext uri="{BB962C8B-B14F-4D97-AF65-F5344CB8AC3E}">
        <p14:creationId xmlns:p14="http://schemas.microsoft.com/office/powerpoint/2010/main" val="110495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Reconsideration Requests</a:t>
            </a:r>
          </a:p>
        </p:txBody>
      </p:sp>
      <p:sp>
        <p:nvSpPr>
          <p:cNvPr id="3" name="Content Placeholder 2"/>
          <p:cNvSpPr>
            <a:spLocks noGrp="1"/>
          </p:cNvSpPr>
          <p:nvPr>
            <p:ph sz="quarter" idx="10"/>
          </p:nvPr>
        </p:nvSpPr>
        <p:spPr>
          <a:xfrm>
            <a:off x="571500" y="1752600"/>
            <a:ext cx="6781800" cy="4191000"/>
          </a:xfrm>
        </p:spPr>
        <p:txBody>
          <a:bodyPr/>
          <a:lstStyle/>
          <a:p>
            <a:r>
              <a:rPr lang="en-US">
                <a:solidFill>
                  <a:schemeClr val="tx1">
                    <a:lumMod val="85000"/>
                    <a:lumOff val="15000"/>
                  </a:schemeClr>
                </a:solidFill>
              </a:rPr>
              <a:t>The reconsideration request period will fall between July and August. </a:t>
            </a:r>
          </a:p>
          <a:p>
            <a:r>
              <a:rPr lang="en-US">
                <a:solidFill>
                  <a:schemeClr val="tx1">
                    <a:lumMod val="85000"/>
                    <a:lumOff val="15000"/>
                  </a:schemeClr>
                </a:solidFill>
              </a:rPr>
              <a:t>The day that CMS sends the letter begins the 30-day reconsideration request period. </a:t>
            </a:r>
          </a:p>
        </p:txBody>
      </p:sp>
      <p:pic>
        <p:nvPicPr>
          <p:cNvPr id="7" name="Content Placeholder 7">
            <a:extLst>
              <a:ext uri="{FF2B5EF4-FFF2-40B4-BE49-F238E27FC236}">
                <a16:creationId xmlns:a16="http://schemas.microsoft.com/office/drawing/2014/main" id="{EA61E300-AB13-4CA4-864F-704EDF2B2BBB}"/>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353300" y="1447800"/>
            <a:ext cx="4381500" cy="5007428"/>
          </a:xfrm>
          <a:prstGeom prst="rect">
            <a:avLst/>
          </a:prstGeom>
        </p:spPr>
      </p:pic>
    </p:spTree>
    <p:custDataLst>
      <p:tags r:id="rId1"/>
    </p:custDataLst>
    <p:extLst>
      <p:ext uri="{BB962C8B-B14F-4D97-AF65-F5344CB8AC3E}">
        <p14:creationId xmlns:p14="http://schemas.microsoft.com/office/powerpoint/2010/main" val="193188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HQRP Life Cycle: Reconsideration Results </a:t>
            </a:r>
          </a:p>
        </p:txBody>
      </p:sp>
      <p:sp>
        <p:nvSpPr>
          <p:cNvPr id="9" name="Content Placeholder 5"/>
          <p:cNvSpPr>
            <a:spLocks noGrp="1"/>
          </p:cNvSpPr>
          <p:nvPr>
            <p:ph sz="quarter" idx="10"/>
          </p:nvPr>
        </p:nvSpPr>
        <p:spPr>
          <a:xfrm>
            <a:off x="571500" y="4919472"/>
            <a:ext cx="10629900" cy="990600"/>
          </a:xfrm>
        </p:spPr>
        <p:txBody>
          <a:bodyPr/>
          <a:lstStyle/>
          <a:p>
            <a:r>
              <a:rPr lang="en-US"/>
              <a:t>Hospice agencies applying for reconsideration will be notified of the results of the request between August and September.</a:t>
            </a:r>
            <a:endParaRPr lang="en-US" sz="24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 y="1371600"/>
            <a:ext cx="10972822" cy="3886208"/>
          </a:xfrm>
          <a:prstGeom prst="rect">
            <a:avLst/>
          </a:prstGeom>
        </p:spPr>
      </p:pic>
    </p:spTree>
    <p:custDataLst>
      <p:tags r:id="rId1"/>
    </p:custDataLst>
    <p:extLst>
      <p:ext uri="{BB962C8B-B14F-4D97-AF65-F5344CB8AC3E}">
        <p14:creationId xmlns:p14="http://schemas.microsoft.com/office/powerpoint/2010/main" val="293248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 y="1371600"/>
            <a:ext cx="10972822" cy="3886208"/>
          </a:xfrm>
          <a:prstGeom prst="rect">
            <a:avLst/>
          </a:prstGeom>
        </p:spPr>
      </p:pic>
      <p:sp>
        <p:nvSpPr>
          <p:cNvPr id="2" name="Title 1"/>
          <p:cNvSpPr>
            <a:spLocks noGrp="1"/>
          </p:cNvSpPr>
          <p:nvPr>
            <p:ph type="title"/>
          </p:nvPr>
        </p:nvSpPr>
        <p:spPr/>
        <p:txBody>
          <a:bodyPr/>
          <a:lstStyle/>
          <a:p>
            <a:r>
              <a:rPr lang="en-US"/>
              <a:t>The HQRP Life Cycle: APU Implementation </a:t>
            </a:r>
          </a:p>
        </p:txBody>
      </p:sp>
      <p:sp>
        <p:nvSpPr>
          <p:cNvPr id="9" name="Content Placeholder 5"/>
          <p:cNvSpPr>
            <a:spLocks noGrp="1"/>
          </p:cNvSpPr>
          <p:nvPr>
            <p:ph sz="quarter" idx="10"/>
          </p:nvPr>
        </p:nvSpPr>
        <p:spPr>
          <a:xfrm>
            <a:off x="571500" y="4919472"/>
            <a:ext cx="10477500" cy="1905000"/>
          </a:xfrm>
        </p:spPr>
        <p:txBody>
          <a:bodyPr/>
          <a:lstStyle/>
          <a:p>
            <a:r>
              <a:rPr lang="en-US"/>
              <a:t>APUs go into effect on October 1 of each year.</a:t>
            </a:r>
          </a:p>
        </p:txBody>
      </p:sp>
    </p:spTree>
    <p:custDataLst>
      <p:tags r:id="rId1"/>
    </p:custDataLst>
    <p:extLst>
      <p:ext uri="{BB962C8B-B14F-4D97-AF65-F5344CB8AC3E}">
        <p14:creationId xmlns:p14="http://schemas.microsoft.com/office/powerpoint/2010/main" val="1592577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HQRP Life Cycle: APU Implementation (cont.)</a:t>
            </a:r>
          </a:p>
        </p:txBody>
      </p:sp>
      <p:sp>
        <p:nvSpPr>
          <p:cNvPr id="3" name="Content Placeholder 2"/>
          <p:cNvSpPr>
            <a:spLocks noGrp="1"/>
          </p:cNvSpPr>
          <p:nvPr>
            <p:ph sz="quarter" idx="10"/>
          </p:nvPr>
        </p:nvSpPr>
        <p:spPr>
          <a:xfrm>
            <a:off x="571500" y="1752600"/>
            <a:ext cx="5562600" cy="4457700"/>
          </a:xfrm>
        </p:spPr>
        <p:txBody>
          <a:bodyPr/>
          <a:lstStyle/>
          <a:p>
            <a:r>
              <a:rPr lang="en-US" sz="2400">
                <a:solidFill>
                  <a:schemeClr val="tx1">
                    <a:lumMod val="85000"/>
                    <a:lumOff val="15000"/>
                  </a:schemeClr>
                </a:solidFill>
              </a:rPr>
              <a:t>October 1: APU implementation.</a:t>
            </a:r>
          </a:p>
          <a:p>
            <a:r>
              <a:rPr lang="en-US" sz="2400">
                <a:solidFill>
                  <a:schemeClr val="tx1">
                    <a:lumMod val="85000"/>
                    <a:lumOff val="15000"/>
                  </a:schemeClr>
                </a:solidFill>
              </a:rPr>
              <a:t>It is the act of submitting data (HIS &amp; CAHPS</a:t>
            </a:r>
            <a:r>
              <a:rPr lang="en-US" sz="2400" baseline="30000">
                <a:solidFill>
                  <a:schemeClr val="tx1">
                    <a:lumMod val="85000"/>
                    <a:lumOff val="15000"/>
                  </a:schemeClr>
                </a:solidFill>
              </a:rPr>
              <a:t>®</a:t>
            </a:r>
            <a:r>
              <a:rPr lang="en-US" sz="2400">
                <a:solidFill>
                  <a:schemeClr val="tx1">
                    <a:lumMod val="85000"/>
                    <a:lumOff val="15000"/>
                  </a:schemeClr>
                </a:solidFill>
              </a:rPr>
              <a:t>) </a:t>
            </a:r>
            <a:r>
              <a:rPr lang="en-US" sz="2400" b="1" u="sng">
                <a:solidFill>
                  <a:schemeClr val="tx1">
                    <a:lumMod val="85000"/>
                    <a:lumOff val="15000"/>
                  </a:schemeClr>
                </a:solidFill>
              </a:rPr>
              <a:t>and</a:t>
            </a:r>
            <a:r>
              <a:rPr lang="en-US" sz="2400">
                <a:solidFill>
                  <a:schemeClr val="tx1">
                    <a:lumMod val="85000"/>
                    <a:lumOff val="15000"/>
                  </a:schemeClr>
                </a:solidFill>
              </a:rPr>
              <a:t> the acceptance of that data that determines compliance.</a:t>
            </a:r>
          </a:p>
          <a:p>
            <a:r>
              <a:rPr lang="en-US" sz="2400">
                <a:solidFill>
                  <a:schemeClr val="tx1">
                    <a:lumMod val="85000"/>
                    <a:lumOff val="15000"/>
                  </a:schemeClr>
                </a:solidFill>
              </a:rPr>
              <a:t>Failure to comply with the HQRP requirements will result in: </a:t>
            </a:r>
          </a:p>
          <a:p>
            <a:pPr lvl="1"/>
            <a:r>
              <a:rPr lang="en-US" sz="2400">
                <a:solidFill>
                  <a:schemeClr val="tx1">
                    <a:lumMod val="85000"/>
                    <a:lumOff val="15000"/>
                  </a:schemeClr>
                </a:solidFill>
              </a:rPr>
              <a:t>A 2-percentage point reduction in the APU.</a:t>
            </a:r>
          </a:p>
          <a:p>
            <a:pPr lvl="1"/>
            <a:r>
              <a:rPr lang="en-US" sz="2400">
                <a:solidFill>
                  <a:schemeClr val="tx1">
                    <a:lumMod val="85000"/>
                    <a:lumOff val="15000"/>
                  </a:schemeClr>
                </a:solidFill>
              </a:rPr>
              <a:t>Impact your results on Hospice Compare. </a:t>
            </a:r>
          </a:p>
          <a:p>
            <a:endParaRPr lang="en-US"/>
          </a:p>
        </p:txBody>
      </p:sp>
      <p:pic>
        <p:nvPicPr>
          <p:cNvPr id="5" name="Content Placeholder 4"/>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6553200" y="2133600"/>
            <a:ext cx="5384800" cy="3365500"/>
          </a:xfrm>
        </p:spPr>
      </p:pic>
    </p:spTree>
    <p:custDataLst>
      <p:tags r:id="rId1"/>
    </p:custDataLst>
    <p:extLst>
      <p:ext uri="{BB962C8B-B14F-4D97-AF65-F5344CB8AC3E}">
        <p14:creationId xmlns:p14="http://schemas.microsoft.com/office/powerpoint/2010/main" val="227264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 y="1371600"/>
            <a:ext cx="10972822" cy="3886208"/>
          </a:xfrm>
          <a:prstGeom prst="rect">
            <a:avLst/>
          </a:prstGeom>
        </p:spPr>
      </p:pic>
      <p:sp>
        <p:nvSpPr>
          <p:cNvPr id="2" name="Title 1"/>
          <p:cNvSpPr>
            <a:spLocks noGrp="1"/>
          </p:cNvSpPr>
          <p:nvPr>
            <p:ph type="title"/>
          </p:nvPr>
        </p:nvSpPr>
        <p:spPr/>
        <p:txBody>
          <a:bodyPr/>
          <a:lstStyle/>
          <a:p>
            <a:r>
              <a:rPr lang="en-US"/>
              <a:t>The HQRP Life Cycle: APU </a:t>
            </a:r>
          </a:p>
        </p:txBody>
      </p:sp>
      <p:sp>
        <p:nvSpPr>
          <p:cNvPr id="9" name="Content Placeholder 5"/>
          <p:cNvSpPr>
            <a:spLocks noGrp="1"/>
          </p:cNvSpPr>
          <p:nvPr>
            <p:ph sz="quarter" idx="10"/>
          </p:nvPr>
        </p:nvSpPr>
        <p:spPr>
          <a:xfrm>
            <a:off x="571500" y="4919472"/>
            <a:ext cx="10591800" cy="1405128"/>
          </a:xfrm>
        </p:spPr>
        <p:txBody>
          <a:bodyPr/>
          <a:lstStyle/>
          <a:p>
            <a:r>
              <a:rPr lang="en-US"/>
              <a:t>Receipt of the full APU is possible for hospice agencies that meet the HQRP requirements. </a:t>
            </a:r>
          </a:p>
        </p:txBody>
      </p:sp>
    </p:spTree>
    <p:custDataLst>
      <p:tags r:id="rId1"/>
    </p:custDataLst>
    <p:extLst>
      <p:ext uri="{BB962C8B-B14F-4D97-AF65-F5344CB8AC3E}">
        <p14:creationId xmlns:p14="http://schemas.microsoft.com/office/powerpoint/2010/main" val="1241352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p:txBody>
          <a:bodyPr/>
          <a:lstStyle/>
          <a:p>
            <a:r>
              <a:rPr lang="en-US"/>
              <a:t>Reporting HIS and </a:t>
            </a:r>
          </a:p>
          <a:p>
            <a:r>
              <a:rPr lang="en-US"/>
              <a:t>CAHPS</a:t>
            </a:r>
            <a:r>
              <a:rPr lang="en-US" baseline="30000"/>
              <a:t>®</a:t>
            </a:r>
            <a:r>
              <a:rPr lang="en-US"/>
              <a:t> Data</a:t>
            </a:r>
          </a:p>
        </p:txBody>
      </p:sp>
    </p:spTree>
    <p:extLst>
      <p:ext uri="{BB962C8B-B14F-4D97-AF65-F5344CB8AC3E}">
        <p14:creationId xmlns:p14="http://schemas.microsoft.com/office/powerpoint/2010/main" val="1855573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Reporting HIS and CAHPS</a:t>
            </a:r>
            <a:r>
              <a:rPr lang="en-US" baseline="30000"/>
              <a:t>®</a:t>
            </a:r>
            <a:r>
              <a:rPr lang="en-US"/>
              <a:t> Data</a:t>
            </a:r>
          </a:p>
        </p:txBody>
      </p:sp>
      <p:sp>
        <p:nvSpPr>
          <p:cNvPr id="2" name="Content Placeholder 1"/>
          <p:cNvSpPr>
            <a:spLocks noGrp="1"/>
          </p:cNvSpPr>
          <p:nvPr>
            <p:ph sz="quarter" idx="10"/>
          </p:nvPr>
        </p:nvSpPr>
        <p:spPr/>
        <p:txBody>
          <a:bodyPr/>
          <a:lstStyle/>
          <a:p>
            <a:r>
              <a:rPr lang="en-US">
                <a:solidFill>
                  <a:schemeClr val="tx1">
                    <a:lumMod val="85000"/>
                    <a:lumOff val="15000"/>
                  </a:schemeClr>
                </a:solidFill>
              </a:rPr>
              <a:t>To Meet HQRP Requirements </a:t>
            </a:r>
          </a:p>
          <a:p>
            <a:r>
              <a:rPr lang="en-US">
                <a:solidFill>
                  <a:schemeClr val="tx1">
                    <a:lumMod val="85000"/>
                    <a:lumOff val="15000"/>
                  </a:schemeClr>
                </a:solidFill>
              </a:rPr>
              <a:t>The Hospice must:</a:t>
            </a:r>
          </a:p>
          <a:p>
            <a:pPr lvl="1"/>
            <a:r>
              <a:rPr lang="en-US">
                <a:solidFill>
                  <a:schemeClr val="tx1">
                    <a:lumMod val="85000"/>
                    <a:lumOff val="15000"/>
                  </a:schemeClr>
                </a:solidFill>
              </a:rPr>
              <a:t>Meet the requirements for both HIS and CAHPS</a:t>
            </a:r>
            <a:r>
              <a:rPr lang="en-US" baseline="30000">
                <a:solidFill>
                  <a:schemeClr val="tx1">
                    <a:lumMod val="85000"/>
                    <a:lumOff val="15000"/>
                  </a:schemeClr>
                </a:solidFill>
              </a:rPr>
              <a:t>®</a:t>
            </a:r>
            <a:r>
              <a:rPr lang="en-US">
                <a:solidFill>
                  <a:schemeClr val="tx1">
                    <a:lumMod val="85000"/>
                    <a:lumOff val="15000"/>
                  </a:schemeClr>
                </a:solidFill>
              </a:rPr>
              <a:t>. </a:t>
            </a:r>
          </a:p>
          <a:p>
            <a:pPr lvl="1"/>
            <a:r>
              <a:rPr lang="en-US">
                <a:solidFill>
                  <a:schemeClr val="tx1">
                    <a:lumMod val="85000"/>
                    <a:lumOff val="15000"/>
                  </a:schemeClr>
                </a:solidFill>
              </a:rPr>
              <a:t>Data must be submitted </a:t>
            </a:r>
            <a:r>
              <a:rPr lang="en-US" b="1">
                <a:solidFill>
                  <a:schemeClr val="tx1">
                    <a:lumMod val="85000"/>
                    <a:lumOff val="15000"/>
                  </a:schemeClr>
                </a:solidFill>
              </a:rPr>
              <a:t>and</a:t>
            </a:r>
            <a:r>
              <a:rPr lang="en-US">
                <a:solidFill>
                  <a:schemeClr val="tx1">
                    <a:lumMod val="85000"/>
                    <a:lumOff val="15000"/>
                  </a:schemeClr>
                </a:solidFill>
              </a:rPr>
              <a:t> accepted on time.</a:t>
            </a:r>
          </a:p>
        </p:txBody>
      </p:sp>
    </p:spTree>
    <p:extLst>
      <p:ext uri="{BB962C8B-B14F-4D97-AF65-F5344CB8AC3E}">
        <p14:creationId xmlns:p14="http://schemas.microsoft.com/office/powerpoint/2010/main" val="2782993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 Data: When to Submit Data? </a:t>
            </a:r>
          </a:p>
        </p:txBody>
      </p:sp>
      <p:sp>
        <p:nvSpPr>
          <p:cNvPr id="3" name="Content Placeholder 2"/>
          <p:cNvSpPr>
            <a:spLocks noGrp="1"/>
          </p:cNvSpPr>
          <p:nvPr>
            <p:ph sz="quarter" idx="10"/>
          </p:nvPr>
        </p:nvSpPr>
        <p:spPr>
          <a:xfrm>
            <a:off x="571500" y="1752600"/>
            <a:ext cx="6120472" cy="4191000"/>
          </a:xfrm>
        </p:spPr>
        <p:txBody>
          <a:bodyPr/>
          <a:lstStyle/>
          <a:p>
            <a:r>
              <a:rPr lang="en-US" sz="2400">
                <a:solidFill>
                  <a:schemeClr val="tx1">
                    <a:lumMod val="85000"/>
                    <a:lumOff val="15000"/>
                  </a:schemeClr>
                </a:solidFill>
              </a:rPr>
              <a:t>Hospice Admission-HIS and Discharge-HIS data must be submitted for all patients within 30 days of the event or target date. </a:t>
            </a:r>
          </a:p>
          <a:p>
            <a:r>
              <a:rPr lang="en-US" sz="2400">
                <a:solidFill>
                  <a:schemeClr val="tx1">
                    <a:lumMod val="85000"/>
                    <a:lumOff val="15000"/>
                  </a:schemeClr>
                </a:solidFill>
              </a:rPr>
              <a:t>The act of </a:t>
            </a:r>
            <a:r>
              <a:rPr lang="en-US" sz="2400" b="1">
                <a:solidFill>
                  <a:schemeClr val="tx1">
                    <a:lumMod val="85000"/>
                    <a:lumOff val="15000"/>
                  </a:schemeClr>
                </a:solidFill>
              </a:rPr>
              <a:t>submission does not equal acceptance.</a:t>
            </a:r>
          </a:p>
          <a:p>
            <a:r>
              <a:rPr lang="en-US" sz="2400">
                <a:solidFill>
                  <a:schemeClr val="tx1">
                    <a:lumMod val="85000"/>
                    <a:lumOff val="15000"/>
                  </a:schemeClr>
                </a:solidFill>
              </a:rPr>
              <a:t>It is recommended that hospices submit data within 7-14 days to be sure of acceptance by the 30-day deadline.</a:t>
            </a:r>
          </a:p>
          <a:p>
            <a:endParaRPr lang="en-US"/>
          </a:p>
        </p:txBody>
      </p:sp>
      <p:pic>
        <p:nvPicPr>
          <p:cNvPr id="8" name="Content Placeholder 7">
            <a:extLst>
              <a:ext uri="{FF2B5EF4-FFF2-40B4-BE49-F238E27FC236}">
                <a16:creationId xmlns:a16="http://schemas.microsoft.com/office/drawing/2014/main" id="{2AF67CF4-F341-4CD3-B81B-829E5118BD04}"/>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315200" y="1363626"/>
            <a:ext cx="4572000" cy="5225141"/>
          </a:xfrm>
          <a:prstGeom prst="rect">
            <a:avLst/>
          </a:prstGeom>
        </p:spPr>
      </p:pic>
    </p:spTree>
    <p:custDataLst>
      <p:tags r:id="rId1"/>
    </p:custDataLst>
    <p:extLst>
      <p:ext uri="{BB962C8B-B14F-4D97-AF65-F5344CB8AC3E}">
        <p14:creationId xmlns:p14="http://schemas.microsoft.com/office/powerpoint/2010/main" val="190044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1CD1DC-29F8-4B20-A7AE-1DAC9D1145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4900" y="1676400"/>
            <a:ext cx="2784763" cy="2209800"/>
          </a:xfrm>
          <a:prstGeom prst="rect">
            <a:avLst/>
          </a:prstGeom>
        </p:spPr>
      </p:pic>
      <p:sp>
        <p:nvSpPr>
          <p:cNvPr id="18" name="Rectangle 17">
            <a:extLst>
              <a:ext uri="{FF2B5EF4-FFF2-40B4-BE49-F238E27FC236}">
                <a16:creationId xmlns:a16="http://schemas.microsoft.com/office/drawing/2014/main" id="{68AB7B8B-9B2F-4183-996A-9E08686C9F34}"/>
              </a:ext>
            </a:extLst>
          </p:cNvPr>
          <p:cNvSpPr/>
          <p:nvPr/>
        </p:nvSpPr>
        <p:spPr>
          <a:xfrm>
            <a:off x="10629900" y="2967990"/>
            <a:ext cx="722260" cy="319496"/>
          </a:xfrm>
          <a:prstGeom prst="rect">
            <a:avLst/>
          </a:prstGeom>
          <a:solidFill>
            <a:srgbClr val="084A9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497306-F646-4095-8488-A34064BB02FF}"/>
              </a:ext>
            </a:extLst>
          </p:cNvPr>
          <p:cNvSpPr/>
          <p:nvPr/>
        </p:nvSpPr>
        <p:spPr>
          <a:xfrm>
            <a:off x="11273488" y="2815288"/>
            <a:ext cx="651812" cy="651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 name="Title 1"/>
          <p:cNvSpPr>
            <a:spLocks noGrp="1"/>
          </p:cNvSpPr>
          <p:nvPr>
            <p:ph type="title"/>
          </p:nvPr>
        </p:nvSpPr>
        <p:spPr/>
        <p:txBody>
          <a:bodyPr/>
          <a:lstStyle/>
          <a:p>
            <a:r>
              <a:rPr lang="en-US"/>
              <a:t>Closed Captioning is Available</a:t>
            </a:r>
          </a:p>
        </p:txBody>
      </p:sp>
      <p:sp>
        <p:nvSpPr>
          <p:cNvPr id="3" name="Content Placeholder 2"/>
          <p:cNvSpPr>
            <a:spLocks noGrp="1"/>
          </p:cNvSpPr>
          <p:nvPr>
            <p:ph sz="quarter" idx="10"/>
          </p:nvPr>
        </p:nvSpPr>
        <p:spPr>
          <a:xfrm>
            <a:off x="571500" y="1752600"/>
            <a:ext cx="6629400" cy="4114800"/>
          </a:xfrm>
        </p:spPr>
        <p:txBody>
          <a:bodyPr/>
          <a:lstStyle/>
          <a:p>
            <a:pPr marL="457200" indent="-457200">
              <a:buFont typeface="+mj-lt"/>
              <a:buAutoNum type="arabicPeriod"/>
            </a:pPr>
            <a:r>
              <a:rPr lang="en-US"/>
              <a:t>Closed captioning is available during this webinar. Captions are found within the </a:t>
            </a:r>
            <a:r>
              <a:rPr lang="en-US" b="1"/>
              <a:t>Multimedia Viewer </a:t>
            </a:r>
            <a:r>
              <a:rPr lang="en-US"/>
              <a:t>panel in the lower right.</a:t>
            </a:r>
          </a:p>
          <a:p>
            <a:pPr marL="457200" indent="-457200">
              <a:buFont typeface="+mj-lt"/>
              <a:buAutoNum type="arabicPeriod"/>
            </a:pPr>
            <a:r>
              <a:rPr lang="en-US"/>
              <a:t>You can control the appearance</a:t>
            </a:r>
            <a:br>
              <a:rPr lang="en-US"/>
            </a:br>
            <a:r>
              <a:rPr lang="en-US"/>
              <a:t>of captions using the controls </a:t>
            </a:r>
            <a:br>
              <a:rPr lang="en-US"/>
            </a:br>
            <a:r>
              <a:rPr lang="en-US"/>
              <a:t>there.</a:t>
            </a:r>
          </a:p>
          <a:p>
            <a:pPr marL="457200" indent="-457200">
              <a:buFont typeface="+mj-lt"/>
              <a:buAutoNum type="arabicPeriod"/>
            </a:pPr>
            <a:r>
              <a:rPr lang="en-US"/>
              <a:t>Selecting the “Hide Header” </a:t>
            </a:r>
            <a:br>
              <a:rPr lang="en-US"/>
            </a:br>
            <a:r>
              <a:rPr lang="en-US"/>
              <a:t>link will increase the space </a:t>
            </a:r>
            <a:br>
              <a:rPr lang="en-US"/>
            </a:br>
            <a:r>
              <a:rPr lang="en-US"/>
              <a:t>available for closed captioning.</a:t>
            </a:r>
          </a:p>
        </p:txBody>
      </p:sp>
      <p:pic>
        <p:nvPicPr>
          <p:cNvPr id="13" name="Picture 12">
            <a:extLst>
              <a:ext uri="{FF2B5EF4-FFF2-40B4-BE49-F238E27FC236}">
                <a16:creationId xmlns:a16="http://schemas.microsoft.com/office/drawing/2014/main" id="{DCB4CEFF-F41F-430A-9683-971F6281D4CA}"/>
              </a:ext>
            </a:extLst>
          </p:cNvPr>
          <p:cNvPicPr>
            <a:picLocks noChangeAspect="1"/>
          </p:cNvPicPr>
          <p:nvPr/>
        </p:nvPicPr>
        <p:blipFill>
          <a:blip r:embed="rId5" cstate="print">
            <a:alphaModFix amt="63000"/>
            <a:extLst>
              <a:ext uri="{28A0092B-C50C-407E-A947-70E740481C1C}">
                <a14:useLocalDpi xmlns:a14="http://schemas.microsoft.com/office/drawing/2010/main" val="0"/>
              </a:ext>
            </a:extLst>
          </a:blip>
          <a:stretch>
            <a:fillRect/>
          </a:stretch>
        </p:blipFill>
        <p:spPr>
          <a:xfrm>
            <a:off x="8953500" y="1838325"/>
            <a:ext cx="590550" cy="295275"/>
          </a:xfrm>
          <a:prstGeom prst="rect">
            <a:avLst/>
          </a:prstGeom>
        </p:spPr>
      </p:pic>
      <p:cxnSp>
        <p:nvCxnSpPr>
          <p:cNvPr id="12" name="Straight Connector 11">
            <a:extLst>
              <a:ext uri="{FF2B5EF4-FFF2-40B4-BE49-F238E27FC236}">
                <a16:creationId xmlns:a16="http://schemas.microsoft.com/office/drawing/2014/main" id="{708C33E7-9C94-4A7F-8E87-6A3824CC7A9B}"/>
              </a:ext>
            </a:extLst>
          </p:cNvPr>
          <p:cNvCxnSpPr>
            <a:cxnSpLocks/>
          </p:cNvCxnSpPr>
          <p:nvPr/>
        </p:nvCxnSpPr>
        <p:spPr>
          <a:xfrm flipH="1">
            <a:off x="6096000" y="2967990"/>
            <a:ext cx="4533900" cy="491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A40B1E-EA3F-40EC-B435-8B28F9856E75}"/>
              </a:ext>
            </a:extLst>
          </p:cNvPr>
          <p:cNvCxnSpPr>
            <a:cxnSpLocks/>
          </p:cNvCxnSpPr>
          <p:nvPr/>
        </p:nvCxnSpPr>
        <p:spPr>
          <a:xfrm flipH="1">
            <a:off x="10896600" y="3287486"/>
            <a:ext cx="442808" cy="2694214"/>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C2A260A-7646-4886-B257-9826AC8346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0554" y="3459149"/>
            <a:ext cx="4906046" cy="2628900"/>
          </a:xfrm>
          <a:prstGeom prst="rect">
            <a:avLst/>
          </a:prstGeom>
          <a:ln>
            <a:solidFill>
              <a:schemeClr val="bg1">
                <a:lumMod val="75000"/>
              </a:schemeClr>
            </a:solidFill>
          </a:ln>
          <a:effectLst>
            <a:outerShdw blurRad="63500" sx="101000" sy="101000" algn="ctr" rotWithShape="0">
              <a:prstClr val="black">
                <a:alpha val="20000"/>
              </a:prstClr>
            </a:outerShdw>
          </a:effectLst>
        </p:spPr>
      </p:pic>
      <p:sp>
        <p:nvSpPr>
          <p:cNvPr id="24" name="Oval 23">
            <a:extLst>
              <a:ext uri="{FF2B5EF4-FFF2-40B4-BE49-F238E27FC236}">
                <a16:creationId xmlns:a16="http://schemas.microsoft.com/office/drawing/2014/main" id="{7F493063-DA61-4663-983D-C86618861D5D}"/>
              </a:ext>
            </a:extLst>
          </p:cNvPr>
          <p:cNvSpPr/>
          <p:nvPr/>
        </p:nvSpPr>
        <p:spPr>
          <a:xfrm>
            <a:off x="10621676" y="4131153"/>
            <a:ext cx="651812" cy="651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5" name="Oval 24">
            <a:extLst>
              <a:ext uri="{FF2B5EF4-FFF2-40B4-BE49-F238E27FC236}">
                <a16:creationId xmlns:a16="http://schemas.microsoft.com/office/drawing/2014/main" id="{85A74743-5954-4B8E-9894-B565E86A9523}"/>
              </a:ext>
            </a:extLst>
          </p:cNvPr>
          <p:cNvSpPr/>
          <p:nvPr/>
        </p:nvSpPr>
        <p:spPr>
          <a:xfrm>
            <a:off x="9173266" y="5712096"/>
            <a:ext cx="651812" cy="651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pic>
        <p:nvPicPr>
          <p:cNvPr id="28" name="Picture 27">
            <a:extLst>
              <a:ext uri="{FF2B5EF4-FFF2-40B4-BE49-F238E27FC236}">
                <a16:creationId xmlns:a16="http://schemas.microsoft.com/office/drawing/2014/main" id="{C219BC34-986A-485D-80C6-17E3365A416E}"/>
              </a:ext>
            </a:extLst>
          </p:cNvPr>
          <p:cNvPicPr>
            <a:picLocks noChangeAspect="1"/>
          </p:cNvPicPr>
          <p:nvPr/>
        </p:nvPicPr>
        <p:blipFill rotWithShape="1">
          <a:blip r:embed="rId7"/>
          <a:srcRect t="83899"/>
          <a:stretch/>
        </p:blipFill>
        <p:spPr>
          <a:xfrm>
            <a:off x="9316270" y="3148053"/>
            <a:ext cx="722260" cy="101728"/>
          </a:xfrm>
          <a:prstGeom prst="rect">
            <a:avLst/>
          </a:prstGeom>
        </p:spPr>
      </p:pic>
    </p:spTree>
    <p:custDataLst>
      <p:tags r:id="rId1"/>
    </p:custDataLst>
    <p:extLst>
      <p:ext uri="{BB962C8B-B14F-4D97-AF65-F5344CB8AC3E}">
        <p14:creationId xmlns:p14="http://schemas.microsoft.com/office/powerpoint/2010/main" val="2743495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 Data: Where Do You Submit Data? </a:t>
            </a:r>
          </a:p>
        </p:txBody>
      </p:sp>
      <p:sp>
        <p:nvSpPr>
          <p:cNvPr id="3" name="Content Placeholder 2"/>
          <p:cNvSpPr>
            <a:spLocks noGrp="1"/>
          </p:cNvSpPr>
          <p:nvPr>
            <p:ph sz="quarter" idx="10"/>
          </p:nvPr>
        </p:nvSpPr>
        <p:spPr>
          <a:xfrm>
            <a:off x="571500" y="1752600"/>
            <a:ext cx="6400800" cy="4191000"/>
          </a:xfrm>
        </p:spPr>
        <p:txBody>
          <a:bodyPr/>
          <a:lstStyle/>
          <a:p>
            <a:r>
              <a:rPr lang="en-US" sz="2400"/>
              <a:t>HIS records are submitted into the CMS Quality Improvement and Evaluation System - Assessment Submission and Processing (QIES ASAP) system. </a:t>
            </a:r>
          </a:p>
          <a:p>
            <a:r>
              <a:rPr lang="en-US" sz="2400"/>
              <a:t>The</a:t>
            </a:r>
            <a:r>
              <a:rPr lang="en-US" sz="2400" b="1"/>
              <a:t> Hospice Submission User’s Guide </a:t>
            </a:r>
            <a:r>
              <a:rPr lang="en-US" sz="2400"/>
              <a:t>is an important resource.</a:t>
            </a:r>
          </a:p>
          <a:p>
            <a:r>
              <a:rPr lang="en-US" sz="2400"/>
              <a:t>Ensure that your submissions are in the correct format, contain the correct information, and will be accepted by the QIES ASAP system.</a:t>
            </a:r>
            <a:endParaRPr lang="en-US" sz="2400" b="1"/>
          </a:p>
        </p:txBody>
      </p:sp>
      <p:pic>
        <p:nvPicPr>
          <p:cNvPr id="102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7445188" y="1758043"/>
            <a:ext cx="4480112" cy="344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39051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 Data: How To Ensure That Data Submitted Are Accepted? </a:t>
            </a:r>
          </a:p>
        </p:txBody>
      </p:sp>
      <p:sp>
        <p:nvSpPr>
          <p:cNvPr id="3" name="Content Placeholder 2"/>
          <p:cNvSpPr>
            <a:spLocks noGrp="1"/>
          </p:cNvSpPr>
          <p:nvPr>
            <p:ph sz="quarter" idx="10"/>
          </p:nvPr>
        </p:nvSpPr>
        <p:spPr>
          <a:xfrm>
            <a:off x="571500" y="1752600"/>
            <a:ext cx="6057900" cy="4191000"/>
          </a:xfrm>
        </p:spPr>
        <p:txBody>
          <a:bodyPr/>
          <a:lstStyle/>
          <a:p>
            <a:r>
              <a:rPr lang="en-US" sz="2200"/>
              <a:t>The QIES ASAP system: </a:t>
            </a:r>
          </a:p>
          <a:p>
            <a:pPr lvl="1"/>
            <a:r>
              <a:rPr lang="en-US" sz="2200"/>
              <a:t>Confirms that the submission was received. </a:t>
            </a:r>
          </a:p>
          <a:p>
            <a:pPr lvl="1"/>
            <a:r>
              <a:rPr lang="en-US" sz="2200"/>
              <a:t>Includes the name of the file that you submitted. </a:t>
            </a:r>
          </a:p>
          <a:p>
            <a:pPr lvl="1"/>
            <a:r>
              <a:rPr lang="en-US" sz="2200"/>
              <a:t>Does not mean your data were accepted.</a:t>
            </a:r>
          </a:p>
          <a:p>
            <a:r>
              <a:rPr lang="en-US" sz="2200"/>
              <a:t>The Final Validation Report (FVR) will verify acceptance or rejection of the HIS records. </a:t>
            </a:r>
          </a:p>
          <a:p>
            <a:r>
              <a:rPr lang="en-US" sz="2200">
                <a:solidFill>
                  <a:schemeClr val="tx1">
                    <a:lumMod val="85000"/>
                    <a:lumOff val="15000"/>
                  </a:schemeClr>
                </a:solidFill>
              </a:rPr>
              <a:t>Print and keep a copy of this confirmation. from FVR.  This is your proof of HIS Data Acceptance.</a:t>
            </a:r>
            <a:endParaRPr lang="en-US" sz="2200" b="1"/>
          </a:p>
          <a:p>
            <a:endParaRPr lang="en-US" sz="2200"/>
          </a:p>
        </p:txBody>
      </p:sp>
      <p:pic>
        <p:nvPicPr>
          <p:cNvPr id="5" name="Content Placeholder 4"/>
          <p:cNvPicPr>
            <a:picLocks noGrp="1"/>
          </p:cNvPicPr>
          <p:nvPr>
            <p:ph sz="quarter" idx="14"/>
          </p:nvPr>
        </p:nvPicPr>
        <p:blipFill rotWithShape="1">
          <a:blip r:embed="rId4">
            <a:extLst>
              <a:ext uri="{28A0092B-C50C-407E-A947-70E740481C1C}">
                <a14:useLocalDpi xmlns:a14="http://schemas.microsoft.com/office/drawing/2010/main" val="0"/>
              </a:ext>
            </a:extLst>
          </a:blip>
          <a:srcRect r="14638"/>
          <a:stretch/>
        </p:blipFill>
        <p:spPr bwMode="auto">
          <a:xfrm>
            <a:off x="6896100" y="1729367"/>
            <a:ext cx="5295900" cy="2499733"/>
          </a:xfrm>
          <a:prstGeom prst="rect">
            <a:avLst/>
          </a:prstGeom>
          <a:noFill/>
          <a:ln>
            <a:noFill/>
          </a:ln>
        </p:spPr>
      </p:pic>
      <p:sp>
        <p:nvSpPr>
          <p:cNvPr id="4" name="Rectangle 3">
            <a:extLst>
              <a:ext uri="{FF2B5EF4-FFF2-40B4-BE49-F238E27FC236}">
                <a16:creationId xmlns:a16="http://schemas.microsoft.com/office/drawing/2014/main" id="{E99C7925-DBFB-4D7B-B54C-B71ADA70C085}"/>
              </a:ext>
            </a:extLst>
          </p:cNvPr>
          <p:cNvSpPr/>
          <p:nvPr/>
        </p:nvSpPr>
        <p:spPr>
          <a:xfrm>
            <a:off x="6896100" y="4343400"/>
            <a:ext cx="5295900" cy="1257300"/>
          </a:xfrm>
          <a:prstGeom prst="rect">
            <a:avLst/>
          </a:prstGeom>
          <a:solidFill>
            <a:srgbClr val="063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The FVR is the only way to verify that submitted files were also accepted.</a:t>
            </a:r>
          </a:p>
        </p:txBody>
      </p:sp>
    </p:spTree>
    <p:custDataLst>
      <p:tags r:id="rId1"/>
    </p:custDataLst>
    <p:extLst>
      <p:ext uri="{BB962C8B-B14F-4D97-AF65-F5344CB8AC3E}">
        <p14:creationId xmlns:p14="http://schemas.microsoft.com/office/powerpoint/2010/main" val="1771522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Data: When to Submit Data? </a:t>
            </a:r>
          </a:p>
        </p:txBody>
      </p:sp>
      <p:sp>
        <p:nvSpPr>
          <p:cNvPr id="3" name="Content Placeholder 2"/>
          <p:cNvSpPr>
            <a:spLocks noGrp="1"/>
          </p:cNvSpPr>
          <p:nvPr>
            <p:ph sz="quarter" idx="10"/>
          </p:nvPr>
        </p:nvSpPr>
        <p:spPr>
          <a:xfrm>
            <a:off x="571500" y="1752600"/>
            <a:ext cx="6553200" cy="4457700"/>
          </a:xfrm>
        </p:spPr>
        <p:txBody>
          <a:bodyPr/>
          <a:lstStyle/>
          <a:p>
            <a:r>
              <a:rPr lang="en-US">
                <a:solidFill>
                  <a:schemeClr val="tx1">
                    <a:lumMod val="85000"/>
                    <a:lumOff val="15000"/>
                  </a:schemeClr>
                </a:solidFill>
              </a:rPr>
              <a:t>CAHPS</a:t>
            </a:r>
            <a:r>
              <a:rPr lang="en-US" baseline="30000">
                <a:solidFill>
                  <a:schemeClr val="tx1">
                    <a:lumMod val="85000"/>
                    <a:lumOff val="15000"/>
                  </a:schemeClr>
                </a:solidFill>
              </a:rPr>
              <a:t>®</a:t>
            </a:r>
            <a:r>
              <a:rPr lang="en-US">
                <a:solidFill>
                  <a:schemeClr val="tx1">
                    <a:lumMod val="85000"/>
                    <a:lumOff val="15000"/>
                  </a:schemeClr>
                </a:solidFill>
              </a:rPr>
              <a:t> Hospice Survey data is submitted to the CAHPS</a:t>
            </a:r>
            <a:r>
              <a:rPr lang="en-US" baseline="30000">
                <a:solidFill>
                  <a:schemeClr val="tx1">
                    <a:lumMod val="85000"/>
                    <a:lumOff val="15000"/>
                  </a:schemeClr>
                </a:solidFill>
              </a:rPr>
              <a:t>®</a:t>
            </a:r>
            <a:r>
              <a:rPr lang="en-US">
                <a:solidFill>
                  <a:schemeClr val="tx1">
                    <a:lumMod val="85000"/>
                    <a:lumOff val="15000"/>
                  </a:schemeClr>
                </a:solidFill>
              </a:rPr>
              <a:t> Hospice Data Warehouse.</a:t>
            </a:r>
          </a:p>
          <a:p>
            <a:r>
              <a:rPr lang="en-US">
                <a:solidFill>
                  <a:schemeClr val="tx1">
                    <a:lumMod val="85000"/>
                    <a:lumOff val="15000"/>
                  </a:schemeClr>
                </a:solidFill>
              </a:rPr>
              <a:t>Data submission deadlines occur quarterly on the second Wednesday of the months of February, May, August, and November.</a:t>
            </a:r>
          </a:p>
          <a:p>
            <a:r>
              <a:rPr lang="en-US">
                <a:solidFill>
                  <a:schemeClr val="tx1">
                    <a:lumMod val="85000"/>
                    <a:lumOff val="15000"/>
                  </a:schemeClr>
                </a:solidFill>
              </a:rPr>
              <a:t>Your survey </a:t>
            </a:r>
            <a:r>
              <a:rPr lang="en-US" b="1">
                <a:solidFill>
                  <a:schemeClr val="tx1">
                    <a:lumMod val="85000"/>
                    <a:lumOff val="15000"/>
                  </a:schemeClr>
                </a:solidFill>
              </a:rPr>
              <a:t>vendor</a:t>
            </a:r>
            <a:r>
              <a:rPr lang="en-US">
                <a:solidFill>
                  <a:schemeClr val="tx1">
                    <a:lumMod val="85000"/>
                    <a:lumOff val="15000"/>
                  </a:schemeClr>
                </a:solidFill>
              </a:rPr>
              <a:t> submits your data on your behalf.</a:t>
            </a:r>
          </a:p>
        </p:txBody>
      </p:sp>
      <p:pic>
        <p:nvPicPr>
          <p:cNvPr id="7" name="Content Placeholder 7">
            <a:extLst>
              <a:ext uri="{FF2B5EF4-FFF2-40B4-BE49-F238E27FC236}">
                <a16:creationId xmlns:a16="http://schemas.microsoft.com/office/drawing/2014/main" id="{BEC2A266-D622-460F-9163-84BB9889BDE1}"/>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734300" y="1569595"/>
            <a:ext cx="4067176" cy="4648200"/>
          </a:xfrm>
          <a:prstGeom prst="rect">
            <a:avLst/>
          </a:prstGeom>
        </p:spPr>
      </p:pic>
    </p:spTree>
    <p:custDataLst>
      <p:tags r:id="rId1"/>
    </p:custDataLst>
    <p:extLst>
      <p:ext uri="{BB962C8B-B14F-4D97-AF65-F5344CB8AC3E}">
        <p14:creationId xmlns:p14="http://schemas.microsoft.com/office/powerpoint/2010/main" val="1644841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Data: Where Do You Submit Data? </a:t>
            </a:r>
          </a:p>
        </p:txBody>
      </p:sp>
      <p:sp>
        <p:nvSpPr>
          <p:cNvPr id="3" name="Content Placeholder 2"/>
          <p:cNvSpPr>
            <a:spLocks noGrp="1"/>
          </p:cNvSpPr>
          <p:nvPr>
            <p:ph sz="quarter" idx="10"/>
          </p:nvPr>
        </p:nvSpPr>
        <p:spPr>
          <a:xfrm>
            <a:off x="586248" y="1752601"/>
            <a:ext cx="6271752" cy="4457699"/>
          </a:xfrm>
        </p:spPr>
        <p:txBody>
          <a:bodyPr/>
          <a:lstStyle/>
          <a:p>
            <a:r>
              <a:rPr lang="en-US">
                <a:solidFill>
                  <a:schemeClr val="tx1">
                    <a:lumMod val="85000"/>
                    <a:lumOff val="15000"/>
                  </a:schemeClr>
                </a:solidFill>
              </a:rPr>
              <a:t>The act of </a:t>
            </a:r>
            <a:r>
              <a:rPr lang="en-US" b="1">
                <a:solidFill>
                  <a:schemeClr val="tx1">
                    <a:lumMod val="85000"/>
                    <a:lumOff val="15000"/>
                  </a:schemeClr>
                </a:solidFill>
              </a:rPr>
              <a:t>submitting data </a:t>
            </a:r>
            <a:r>
              <a:rPr lang="en-US" sz="2800" b="1">
                <a:solidFill>
                  <a:schemeClr val="tx1">
                    <a:lumMod val="85000"/>
                    <a:lumOff val="15000"/>
                  </a:schemeClr>
                </a:solidFill>
              </a:rPr>
              <a:t>≠</a:t>
            </a:r>
            <a:r>
              <a:rPr lang="en-US" b="1">
                <a:solidFill>
                  <a:schemeClr val="tx1">
                    <a:lumMod val="85000"/>
                    <a:lumOff val="15000"/>
                  </a:schemeClr>
                </a:solidFill>
              </a:rPr>
              <a:t> </a:t>
            </a:r>
            <a:r>
              <a:rPr lang="en-US" b="1" i="1">
                <a:solidFill>
                  <a:schemeClr val="tx1">
                    <a:lumMod val="85000"/>
                    <a:lumOff val="15000"/>
                  </a:schemeClr>
                </a:solidFill>
              </a:rPr>
              <a:t>successful</a:t>
            </a:r>
            <a:r>
              <a:rPr lang="en-US" b="1">
                <a:solidFill>
                  <a:schemeClr val="tx1">
                    <a:lumMod val="85000"/>
                    <a:lumOff val="15000"/>
                  </a:schemeClr>
                </a:solidFill>
              </a:rPr>
              <a:t> submission of data.</a:t>
            </a:r>
          </a:p>
          <a:p>
            <a:r>
              <a:rPr lang="en-US">
                <a:solidFill>
                  <a:schemeClr val="tx1">
                    <a:lumMod val="85000"/>
                    <a:lumOff val="15000"/>
                  </a:schemeClr>
                </a:solidFill>
              </a:rPr>
              <a:t>Compliance </a:t>
            </a:r>
            <a:r>
              <a:rPr lang="en-US" sz="2800" b="1">
                <a:solidFill>
                  <a:schemeClr val="tx1">
                    <a:lumMod val="85000"/>
                    <a:lumOff val="15000"/>
                  </a:schemeClr>
                </a:solidFill>
              </a:rPr>
              <a:t>=</a:t>
            </a:r>
            <a:r>
              <a:rPr lang="en-US">
                <a:solidFill>
                  <a:schemeClr val="tx1">
                    <a:lumMod val="85000"/>
                    <a:lumOff val="15000"/>
                  </a:schemeClr>
                </a:solidFill>
              </a:rPr>
              <a:t> </a:t>
            </a:r>
            <a:r>
              <a:rPr lang="en-US" b="1">
                <a:solidFill>
                  <a:schemeClr val="tx1">
                    <a:lumMod val="85000"/>
                    <a:lumOff val="15000"/>
                  </a:schemeClr>
                </a:solidFill>
              </a:rPr>
              <a:t>successful</a:t>
            </a:r>
            <a:r>
              <a:rPr lang="en-US">
                <a:solidFill>
                  <a:schemeClr val="tx1">
                    <a:lumMod val="85000"/>
                    <a:lumOff val="15000"/>
                  </a:schemeClr>
                </a:solidFill>
              </a:rPr>
              <a:t> submission of survey data to the CAHPS</a:t>
            </a:r>
            <a:r>
              <a:rPr lang="en-US" baseline="30000">
                <a:solidFill>
                  <a:schemeClr val="tx1">
                    <a:lumMod val="85000"/>
                    <a:lumOff val="15000"/>
                  </a:schemeClr>
                </a:solidFill>
              </a:rPr>
              <a:t>®</a:t>
            </a:r>
            <a:r>
              <a:rPr lang="en-US">
                <a:solidFill>
                  <a:schemeClr val="tx1">
                    <a:lumMod val="85000"/>
                    <a:lumOff val="15000"/>
                  </a:schemeClr>
                </a:solidFill>
              </a:rPr>
              <a:t> Hospice Data Warehouse.</a:t>
            </a:r>
          </a:p>
          <a:p>
            <a:r>
              <a:rPr lang="en-US">
                <a:solidFill>
                  <a:schemeClr val="tx1">
                    <a:lumMod val="85000"/>
                    <a:lumOff val="15000"/>
                  </a:schemeClr>
                </a:solidFill>
              </a:rPr>
              <a:t>Apply for access to the Data Warehouse so you can get reports about your data submission.</a:t>
            </a:r>
          </a:p>
          <a:p>
            <a:r>
              <a:rPr lang="en-US"/>
              <a:t>Keep in touch with your vendor.</a:t>
            </a:r>
          </a:p>
          <a:p>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700" y="1751351"/>
            <a:ext cx="4800600" cy="3200400"/>
          </a:xfrm>
          <a:prstGeom prst="rect">
            <a:avLst/>
          </a:prstGeom>
        </p:spPr>
      </p:pic>
    </p:spTree>
    <p:custDataLst>
      <p:tags r:id="rId1"/>
    </p:custDataLst>
    <p:extLst>
      <p:ext uri="{BB962C8B-B14F-4D97-AF65-F5344CB8AC3E}">
        <p14:creationId xmlns:p14="http://schemas.microsoft.com/office/powerpoint/2010/main" val="1357505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Data: How to Ensure That Data Submitted Are</a:t>
            </a:r>
            <a:r>
              <a:rPr lang="en-US">
                <a:solidFill>
                  <a:srgbClr val="FF0000"/>
                </a:solidFill>
              </a:rPr>
              <a:t> </a:t>
            </a:r>
            <a:r>
              <a:rPr lang="en-US"/>
              <a:t>Accepted? </a:t>
            </a:r>
          </a:p>
        </p:txBody>
      </p:sp>
      <p:sp>
        <p:nvSpPr>
          <p:cNvPr id="3" name="Content Placeholder 2"/>
          <p:cNvSpPr>
            <a:spLocks noGrp="1"/>
          </p:cNvSpPr>
          <p:nvPr>
            <p:ph sz="quarter" idx="10"/>
          </p:nvPr>
        </p:nvSpPr>
        <p:spPr>
          <a:xfrm>
            <a:off x="571500" y="1752600"/>
            <a:ext cx="10995660" cy="4457700"/>
          </a:xfrm>
        </p:spPr>
        <p:txBody>
          <a:bodyPr/>
          <a:lstStyle/>
          <a:p>
            <a:r>
              <a:rPr lang="en-US" sz="2400"/>
              <a:t>Contract with a CMS-approved survey vendor.</a:t>
            </a:r>
          </a:p>
          <a:p>
            <a:r>
              <a:rPr lang="en-US"/>
              <a:t>Authorize your vendor so they can submit your data.</a:t>
            </a:r>
            <a:endParaRPr lang="en-US" sz="2400"/>
          </a:p>
          <a:p>
            <a:r>
              <a:rPr lang="en-US"/>
              <a:t>Communicate with your vendor</a:t>
            </a:r>
            <a:r>
              <a:rPr lang="en-US" sz="2400"/>
              <a:t>.</a:t>
            </a:r>
          </a:p>
          <a:p>
            <a:r>
              <a:rPr lang="en-US"/>
              <a:t>Monitor data submission.  Make sure your data is successfully submitted </a:t>
            </a:r>
            <a:r>
              <a:rPr lang="en-US" i="1"/>
              <a:t>before</a:t>
            </a:r>
            <a:r>
              <a:rPr lang="en-US"/>
              <a:t> the deadline.</a:t>
            </a:r>
            <a:endParaRPr lang="en-US" sz="2400"/>
          </a:p>
          <a:p>
            <a:r>
              <a:rPr lang="en-US"/>
              <a:t>Make sure you know how to get reports from the Data Warehouse.</a:t>
            </a:r>
            <a:endParaRPr lang="en-US" sz="2400"/>
          </a:p>
          <a:p>
            <a:r>
              <a:rPr lang="en-US">
                <a:solidFill>
                  <a:schemeClr val="tx1">
                    <a:lumMod val="85000"/>
                    <a:lumOff val="15000"/>
                  </a:schemeClr>
                </a:solidFill>
              </a:rPr>
              <a:t>Contact us if you want to change vendors.</a:t>
            </a:r>
          </a:p>
          <a:p>
            <a:r>
              <a:rPr lang="en-US">
                <a:solidFill>
                  <a:schemeClr val="tx1">
                    <a:lumMod val="85000"/>
                    <a:lumOff val="15000"/>
                  </a:schemeClr>
                </a:solidFill>
              </a:rPr>
              <a:t>Remember – if you buy a hospice, you are buying its CAHPS</a:t>
            </a:r>
            <a:r>
              <a:rPr lang="en-US" baseline="30000">
                <a:solidFill>
                  <a:schemeClr val="tx1">
                    <a:lumMod val="85000"/>
                    <a:lumOff val="15000"/>
                  </a:schemeClr>
                </a:solidFill>
              </a:rPr>
              <a:t>®</a:t>
            </a:r>
            <a:r>
              <a:rPr lang="en-US">
                <a:solidFill>
                  <a:schemeClr val="tx1">
                    <a:lumMod val="85000"/>
                    <a:lumOff val="15000"/>
                  </a:schemeClr>
                </a:solidFill>
              </a:rPr>
              <a:t>  status.</a:t>
            </a:r>
          </a:p>
        </p:txBody>
      </p:sp>
    </p:spTree>
    <p:custDataLst>
      <p:tags r:id="rId1"/>
    </p:custDataLst>
    <p:extLst>
      <p:ext uri="{BB962C8B-B14F-4D97-AF65-F5344CB8AC3E}">
        <p14:creationId xmlns:p14="http://schemas.microsoft.com/office/powerpoint/2010/main" val="2020091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Hospice Survey:  Exemptions</a:t>
            </a:r>
          </a:p>
        </p:txBody>
      </p:sp>
      <p:sp>
        <p:nvSpPr>
          <p:cNvPr id="3" name="Content Placeholder 2"/>
          <p:cNvSpPr>
            <a:spLocks noGrp="1"/>
          </p:cNvSpPr>
          <p:nvPr>
            <p:ph sz="quarter" idx="10"/>
          </p:nvPr>
        </p:nvSpPr>
        <p:spPr>
          <a:xfrm>
            <a:off x="571500" y="1752600"/>
            <a:ext cx="6781800" cy="4191000"/>
          </a:xfrm>
        </p:spPr>
        <p:txBody>
          <a:bodyPr/>
          <a:lstStyle/>
          <a:p>
            <a:pPr marL="0" indent="0">
              <a:buNone/>
            </a:pPr>
            <a:r>
              <a:rPr lang="en-US"/>
              <a:t>Two exemptions from CAHPS</a:t>
            </a:r>
            <a:r>
              <a:rPr lang="en-US" baseline="30000"/>
              <a:t>®</a:t>
            </a:r>
            <a:r>
              <a:rPr lang="en-US"/>
              <a:t> Survey.</a:t>
            </a:r>
          </a:p>
          <a:p>
            <a:pPr lvl="1">
              <a:buFont typeface="Arial" panose="020B0604020202020204" pitchFamily="34" charset="0"/>
              <a:buChar char="•"/>
            </a:pPr>
            <a:r>
              <a:rPr lang="en-US"/>
              <a:t>Both are unique to CAHPS</a:t>
            </a:r>
            <a:r>
              <a:rPr lang="en-US" baseline="30000"/>
              <a:t>® </a:t>
            </a:r>
            <a:r>
              <a:rPr lang="en-US"/>
              <a:t>– not for HIS.</a:t>
            </a:r>
          </a:p>
          <a:p>
            <a:pPr lvl="2">
              <a:buFont typeface="Arial" panose="020B0604020202020204" pitchFamily="34" charset="0"/>
              <a:buChar char="•"/>
            </a:pPr>
            <a:r>
              <a:rPr lang="en-US"/>
              <a:t>CAHPS</a:t>
            </a:r>
            <a:r>
              <a:rPr lang="en-US" baseline="30000"/>
              <a:t>®</a:t>
            </a:r>
            <a:r>
              <a:rPr lang="en-US"/>
              <a:t> Size Exemption.</a:t>
            </a:r>
          </a:p>
          <a:p>
            <a:pPr lvl="2">
              <a:buFont typeface="Arial" panose="020B0604020202020204" pitchFamily="34" charset="0"/>
              <a:buChar char="•"/>
            </a:pPr>
            <a:r>
              <a:rPr lang="en-US"/>
              <a:t>CAHPS</a:t>
            </a:r>
            <a:r>
              <a:rPr lang="en-US" baseline="30000"/>
              <a:t>® </a:t>
            </a:r>
            <a:r>
              <a:rPr lang="en-US"/>
              <a:t>Newness Exemption.</a:t>
            </a:r>
          </a:p>
        </p:txBody>
      </p:sp>
      <p:pic>
        <p:nvPicPr>
          <p:cNvPr id="1026" name="Picture 2" descr="Two people completing a paperbased survey. " title="Completing a form "/>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7383386" y="1752600"/>
            <a:ext cx="4541914" cy="320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30495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Hospice Survey:  Size Exemption</a:t>
            </a:r>
          </a:p>
        </p:txBody>
      </p:sp>
      <p:sp>
        <p:nvSpPr>
          <p:cNvPr id="3" name="Content Placeholder 2"/>
          <p:cNvSpPr>
            <a:spLocks noGrp="1"/>
          </p:cNvSpPr>
          <p:nvPr>
            <p:ph sz="quarter" idx="10"/>
          </p:nvPr>
        </p:nvSpPr>
        <p:spPr>
          <a:xfrm>
            <a:off x="571500" y="1752600"/>
            <a:ext cx="11353800" cy="4610100"/>
          </a:xfrm>
        </p:spPr>
        <p:txBody>
          <a:bodyPr/>
          <a:lstStyle/>
          <a:p>
            <a:pPr marL="0" indent="0">
              <a:buNone/>
            </a:pPr>
            <a:r>
              <a:rPr lang="en-US" dirty="0"/>
              <a:t>CAHPS</a:t>
            </a:r>
            <a:r>
              <a:rPr lang="en-US" baseline="30000" dirty="0"/>
              <a:t>®</a:t>
            </a:r>
            <a:r>
              <a:rPr lang="en-US" dirty="0"/>
              <a:t> Size Exemption</a:t>
            </a:r>
          </a:p>
          <a:p>
            <a:r>
              <a:rPr lang="en-US" dirty="0"/>
              <a:t> If your hospice served </a:t>
            </a:r>
            <a:r>
              <a:rPr lang="en-US" b="1" dirty="0"/>
              <a:t>fewer than 50 survey-eligible patient/caregiver pairs </a:t>
            </a:r>
            <a:r>
              <a:rPr lang="en-US" dirty="0"/>
              <a:t>in the reference year, you are eligible to apply for a size exemption.</a:t>
            </a:r>
          </a:p>
          <a:p>
            <a:r>
              <a:rPr lang="en-US" dirty="0"/>
              <a:t>To apply for the size exemption:</a:t>
            </a:r>
          </a:p>
          <a:p>
            <a:pPr lvl="1"/>
            <a:r>
              <a:rPr lang="en-US" dirty="0"/>
              <a:t>Go to the survey web site (</a:t>
            </a:r>
            <a:r>
              <a:rPr lang="en-US" dirty="0">
                <a:solidFill>
                  <a:srgbClr val="0070C0"/>
                </a:solidFill>
              </a:rPr>
              <a:t>www.hospicecahpssurvey.org</a:t>
            </a:r>
            <a:r>
              <a:rPr lang="en-US" dirty="0"/>
              <a:t>).</a:t>
            </a:r>
          </a:p>
          <a:p>
            <a:pPr lvl="1"/>
            <a:r>
              <a:rPr lang="en-US" dirty="0"/>
              <a:t>Look for “Participation Exemption for Size.”</a:t>
            </a:r>
          </a:p>
          <a:p>
            <a:pPr lvl="1"/>
            <a:r>
              <a:rPr lang="en-US" dirty="0"/>
              <a:t>Fill out and submit the form online.</a:t>
            </a:r>
          </a:p>
        </p:txBody>
      </p:sp>
    </p:spTree>
    <p:custDataLst>
      <p:tags r:id="rId1"/>
    </p:custDataLst>
    <p:extLst>
      <p:ext uri="{BB962C8B-B14F-4D97-AF65-F5344CB8AC3E}">
        <p14:creationId xmlns:p14="http://schemas.microsoft.com/office/powerpoint/2010/main" val="3131496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Hospice Survey:  Size Exemption (cont. 1)</a:t>
            </a:r>
          </a:p>
        </p:txBody>
      </p:sp>
      <p:sp>
        <p:nvSpPr>
          <p:cNvPr id="3" name="Content Placeholder 2"/>
          <p:cNvSpPr>
            <a:spLocks noGrp="1"/>
          </p:cNvSpPr>
          <p:nvPr>
            <p:ph sz="quarter" idx="10"/>
          </p:nvPr>
        </p:nvSpPr>
        <p:spPr>
          <a:xfrm>
            <a:off x="571500" y="1752600"/>
            <a:ext cx="11163300" cy="4191000"/>
          </a:xfrm>
        </p:spPr>
        <p:txBody>
          <a:bodyPr/>
          <a:lstStyle/>
          <a:p>
            <a:r>
              <a:rPr lang="en-US"/>
              <a:t>To fill out the form, you count patients in the reference year.</a:t>
            </a:r>
          </a:p>
          <a:p>
            <a:r>
              <a:rPr lang="en-US"/>
              <a:t>Reference year = previous year.</a:t>
            </a:r>
          </a:p>
          <a:p>
            <a:pPr lvl="1"/>
            <a:r>
              <a:rPr lang="en-US"/>
              <a:t>Current data collection year: 2019.</a:t>
            </a:r>
          </a:p>
          <a:p>
            <a:pPr lvl="1"/>
            <a:r>
              <a:rPr lang="en-US"/>
              <a:t>Reference year: 2018.</a:t>
            </a:r>
            <a:endParaRPr lang="en-US" b="1"/>
          </a:p>
          <a:p>
            <a:r>
              <a:rPr lang="en-US" b="1"/>
              <a:t>Exemption good for one year </a:t>
            </a:r>
            <a:r>
              <a:rPr lang="en-US"/>
              <a:t>only.</a:t>
            </a:r>
          </a:p>
          <a:p>
            <a:r>
              <a:rPr lang="en-US" b="1"/>
              <a:t>Need to resubmit request annually.</a:t>
            </a:r>
          </a:p>
          <a:p>
            <a:r>
              <a:rPr lang="en-US"/>
              <a:t>Deadline for requesting size exemption: December 31, 2019 (2019 data collection year).</a:t>
            </a:r>
          </a:p>
        </p:txBody>
      </p:sp>
    </p:spTree>
    <p:custDataLst>
      <p:tags r:id="rId1"/>
    </p:custDataLst>
    <p:extLst>
      <p:ext uri="{BB962C8B-B14F-4D97-AF65-F5344CB8AC3E}">
        <p14:creationId xmlns:p14="http://schemas.microsoft.com/office/powerpoint/2010/main" val="4002676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CAHPS</a:t>
            </a:r>
            <a:r>
              <a:rPr lang="en-US" baseline="30000"/>
              <a:t>®</a:t>
            </a:r>
            <a:r>
              <a:rPr lang="en-US"/>
              <a:t> Hospice Survey:  Size Exemption (cont. 2) </a:t>
            </a:r>
          </a:p>
        </p:txBody>
      </p:sp>
      <p:sp>
        <p:nvSpPr>
          <p:cNvPr id="3" name="Content Placeholder 2"/>
          <p:cNvSpPr>
            <a:spLocks noGrp="1"/>
          </p:cNvSpPr>
          <p:nvPr>
            <p:ph sz="quarter" idx="10"/>
          </p:nvPr>
        </p:nvSpPr>
        <p:spPr>
          <a:xfrm>
            <a:off x="571500" y="1752600"/>
            <a:ext cx="6858000" cy="4191000"/>
          </a:xfrm>
        </p:spPr>
        <p:txBody>
          <a:bodyPr/>
          <a:lstStyle/>
          <a:p>
            <a:r>
              <a:rPr lang="en-US"/>
              <a:t>After you submit the form:</a:t>
            </a:r>
          </a:p>
          <a:p>
            <a:pPr lvl="1"/>
            <a:r>
              <a:rPr lang="en-US"/>
              <a:t>You will get an acknowledgement email.</a:t>
            </a:r>
          </a:p>
          <a:p>
            <a:pPr lvl="1"/>
            <a:r>
              <a:rPr lang="en-US"/>
              <a:t>Does </a:t>
            </a:r>
            <a:r>
              <a:rPr lang="en-US" b="1"/>
              <a:t>not</a:t>
            </a:r>
            <a:r>
              <a:rPr lang="en-US"/>
              <a:t> mean you are approved.</a:t>
            </a:r>
          </a:p>
          <a:p>
            <a:r>
              <a:rPr lang="en-US"/>
              <a:t>We check your counts before the APU season and then decide.</a:t>
            </a:r>
          </a:p>
          <a:p>
            <a:r>
              <a:rPr lang="en-US"/>
              <a:t>Save the acknowledgement email</a:t>
            </a:r>
            <a:r>
              <a:rPr lang="en-US">
                <a:solidFill>
                  <a:srgbClr val="FF0000"/>
                </a:solidFill>
              </a:rPr>
              <a:t> </a:t>
            </a:r>
            <a:r>
              <a:rPr lang="en-US"/>
              <a:t>for future reference! </a:t>
            </a:r>
          </a:p>
          <a:p>
            <a:endParaRPr lang="en-US"/>
          </a:p>
          <a:p>
            <a:endParaRPr lang="en-US"/>
          </a:p>
          <a:p>
            <a:endParaRPr lang="en-US"/>
          </a:p>
          <a:p>
            <a:endParaRPr lang="en-US"/>
          </a:p>
          <a:p>
            <a:endParaRPr lang="en-US"/>
          </a:p>
        </p:txBody>
      </p:sp>
      <p:pic>
        <p:nvPicPr>
          <p:cNvPr id="6" name="Content Placeholder 5"/>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t="15763"/>
          <a:stretch/>
        </p:blipFill>
        <p:spPr>
          <a:xfrm>
            <a:off x="7734300" y="1767851"/>
            <a:ext cx="4495800" cy="4328149"/>
          </a:xfrm>
        </p:spPr>
      </p:pic>
    </p:spTree>
    <p:custDataLst>
      <p:tags r:id="rId1"/>
    </p:custDataLst>
    <p:extLst>
      <p:ext uri="{BB962C8B-B14F-4D97-AF65-F5344CB8AC3E}">
        <p14:creationId xmlns:p14="http://schemas.microsoft.com/office/powerpoint/2010/main" val="2528361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t="26042"/>
          <a:stretch/>
        </p:blipFill>
        <p:spPr>
          <a:xfrm>
            <a:off x="7333083" y="1588106"/>
            <a:ext cx="5468517" cy="4622194"/>
          </a:xfrm>
        </p:spPr>
      </p:pic>
      <p:sp>
        <p:nvSpPr>
          <p:cNvPr id="2" name="Title 1"/>
          <p:cNvSpPr>
            <a:spLocks noGrp="1"/>
          </p:cNvSpPr>
          <p:nvPr>
            <p:ph type="title"/>
          </p:nvPr>
        </p:nvSpPr>
        <p:spPr/>
        <p:txBody>
          <a:bodyPr/>
          <a:lstStyle/>
          <a:p>
            <a:r>
              <a:rPr lang="en-US"/>
              <a:t>CAHPS</a:t>
            </a:r>
            <a:r>
              <a:rPr lang="en-US" baseline="30000"/>
              <a:t>®</a:t>
            </a:r>
            <a:r>
              <a:rPr lang="en-US"/>
              <a:t> Hospice Survey:  Newness Exemption </a:t>
            </a:r>
          </a:p>
        </p:txBody>
      </p:sp>
      <p:sp>
        <p:nvSpPr>
          <p:cNvPr id="3" name="Content Placeholder 2"/>
          <p:cNvSpPr>
            <a:spLocks noGrp="1"/>
          </p:cNvSpPr>
          <p:nvPr>
            <p:ph sz="quarter" idx="10"/>
          </p:nvPr>
        </p:nvSpPr>
        <p:spPr>
          <a:xfrm>
            <a:off x="571500" y="1752600"/>
            <a:ext cx="6761583" cy="4533900"/>
          </a:xfrm>
        </p:spPr>
        <p:txBody>
          <a:bodyPr/>
          <a:lstStyle/>
          <a:p>
            <a:pPr marL="0" indent="0">
              <a:buNone/>
            </a:pPr>
            <a:r>
              <a:rPr lang="en-US" dirty="0">
                <a:solidFill>
                  <a:schemeClr val="tx1">
                    <a:lumMod val="85000"/>
                    <a:lumOff val="15000"/>
                  </a:schemeClr>
                </a:solidFill>
              </a:rPr>
              <a:t>Second CAHPS</a:t>
            </a:r>
            <a:r>
              <a:rPr lang="en-US" baseline="30000" dirty="0">
                <a:solidFill>
                  <a:schemeClr val="tx1">
                    <a:lumMod val="85000"/>
                    <a:lumOff val="15000"/>
                  </a:schemeClr>
                </a:solidFill>
              </a:rPr>
              <a:t>®</a:t>
            </a:r>
            <a:r>
              <a:rPr lang="en-US" dirty="0">
                <a:solidFill>
                  <a:schemeClr val="tx1">
                    <a:lumMod val="85000"/>
                    <a:lumOff val="15000"/>
                  </a:schemeClr>
                </a:solidFill>
              </a:rPr>
              <a:t>-only exemption:  Newness</a:t>
            </a:r>
          </a:p>
          <a:p>
            <a:r>
              <a:rPr lang="en-US" dirty="0">
                <a:solidFill>
                  <a:schemeClr val="tx1">
                    <a:lumMod val="85000"/>
                    <a:lumOff val="15000"/>
                  </a:schemeClr>
                </a:solidFill>
              </a:rPr>
              <a:t>If you receive a new CCN on or after the start of the data collection year then:</a:t>
            </a:r>
          </a:p>
          <a:p>
            <a:pPr lvl="2"/>
            <a:r>
              <a:rPr lang="en-US" dirty="0">
                <a:solidFill>
                  <a:schemeClr val="tx1">
                    <a:lumMod val="85000"/>
                    <a:lumOff val="15000"/>
                  </a:schemeClr>
                </a:solidFill>
              </a:rPr>
              <a:t>You are automatically exempted for one year.</a:t>
            </a:r>
          </a:p>
          <a:p>
            <a:pPr lvl="2"/>
            <a:r>
              <a:rPr lang="en-US" dirty="0">
                <a:solidFill>
                  <a:schemeClr val="tx1">
                    <a:lumMod val="85000"/>
                    <a:lumOff val="15000"/>
                  </a:schemeClr>
                </a:solidFill>
              </a:rPr>
              <a:t>CMS grants the exemption.</a:t>
            </a:r>
          </a:p>
          <a:p>
            <a:r>
              <a:rPr lang="en-US" dirty="0">
                <a:solidFill>
                  <a:schemeClr val="tx1">
                    <a:lumMod val="85000"/>
                    <a:lumOff val="15000"/>
                  </a:schemeClr>
                </a:solidFill>
              </a:rPr>
              <a:t>We recommend that you save your letter with your new CCN and save the envelope.</a:t>
            </a:r>
          </a:p>
        </p:txBody>
      </p:sp>
    </p:spTree>
    <p:custDataLst>
      <p:tags r:id="rId1"/>
    </p:custDataLst>
    <p:extLst>
      <p:ext uri="{BB962C8B-B14F-4D97-AF65-F5344CB8AC3E}">
        <p14:creationId xmlns:p14="http://schemas.microsoft.com/office/powerpoint/2010/main" val="308629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lnSpc>
                <a:spcPct val="110000"/>
              </a:lnSpc>
            </a:pPr>
            <a:r>
              <a:rPr lang="en-US"/>
              <a:t>Acronyms</a:t>
            </a:r>
          </a:p>
        </p:txBody>
      </p:sp>
      <p:sp>
        <p:nvSpPr>
          <p:cNvPr id="3" name="Content Placeholder 2"/>
          <p:cNvSpPr>
            <a:spLocks noGrp="1"/>
          </p:cNvSpPr>
          <p:nvPr>
            <p:ph sz="quarter" idx="10"/>
          </p:nvPr>
        </p:nvSpPr>
        <p:spPr>
          <a:xfrm>
            <a:off x="571500" y="1752600"/>
            <a:ext cx="6675120" cy="4419600"/>
          </a:xfrm>
        </p:spPr>
        <p:txBody>
          <a:bodyPr/>
          <a:lstStyle/>
          <a:p>
            <a:r>
              <a:rPr lang="en-US">
                <a:solidFill>
                  <a:schemeClr val="tx1">
                    <a:lumMod val="85000"/>
                    <a:lumOff val="15000"/>
                  </a:schemeClr>
                </a:solidFill>
              </a:rPr>
              <a:t>APU - Annual Payment Update</a:t>
            </a:r>
          </a:p>
          <a:p>
            <a:r>
              <a:rPr lang="en-US">
                <a:solidFill>
                  <a:schemeClr val="tx1">
                    <a:lumMod val="85000"/>
                    <a:lumOff val="15000"/>
                  </a:schemeClr>
                </a:solidFill>
              </a:rPr>
              <a:t>ASAP - Assessment Submission and Processing</a:t>
            </a:r>
          </a:p>
          <a:p>
            <a:r>
              <a:rPr lang="en-US">
                <a:solidFill>
                  <a:schemeClr val="tx1">
                    <a:lumMod val="85000"/>
                    <a:lumOff val="15000"/>
                  </a:schemeClr>
                </a:solidFill>
              </a:rPr>
              <a:t>CAHPS</a:t>
            </a:r>
            <a:r>
              <a:rPr lang="en-US" baseline="30000">
                <a:solidFill>
                  <a:schemeClr val="tx1">
                    <a:lumMod val="85000"/>
                    <a:lumOff val="15000"/>
                  </a:schemeClr>
                </a:solidFill>
              </a:rPr>
              <a:t>®</a:t>
            </a:r>
            <a:r>
              <a:rPr lang="en-US">
                <a:solidFill>
                  <a:schemeClr val="tx1">
                    <a:lumMod val="85000"/>
                    <a:lumOff val="15000"/>
                  </a:schemeClr>
                </a:solidFill>
              </a:rPr>
              <a:t> - Consumer Assessment of Healthcare Providers and Systems</a:t>
            </a:r>
          </a:p>
          <a:p>
            <a:r>
              <a:rPr lang="en-US">
                <a:solidFill>
                  <a:schemeClr val="tx1">
                    <a:lumMod val="85000"/>
                    <a:lumOff val="15000"/>
                  </a:schemeClr>
                </a:solidFill>
              </a:rPr>
              <a:t>CASPER - Certification and Survey Provider Enhanced Reports</a:t>
            </a:r>
          </a:p>
          <a:p>
            <a:r>
              <a:rPr lang="en-US">
                <a:solidFill>
                  <a:schemeClr val="tx1">
                    <a:lumMod val="85000"/>
                    <a:lumOff val="15000"/>
                  </a:schemeClr>
                </a:solidFill>
              </a:rPr>
              <a:t>CCN - CMS Certification Number</a:t>
            </a:r>
          </a:p>
          <a:p>
            <a:r>
              <a:rPr lang="en-US">
                <a:solidFill>
                  <a:schemeClr val="tx1">
                    <a:lumMod val="85000"/>
                    <a:lumOff val="15000"/>
                  </a:schemeClr>
                </a:solidFill>
              </a:rPr>
              <a:t>CMS - Centers for Medicare &amp; Medicaid Services</a:t>
            </a:r>
          </a:p>
          <a:p>
            <a:r>
              <a:rPr lang="en-US">
                <a:solidFill>
                  <a:schemeClr val="tx1">
                    <a:lumMod val="85000"/>
                    <a:lumOff val="15000"/>
                  </a:schemeClr>
                </a:solidFill>
              </a:rPr>
              <a:t>CY - Calendar Year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069" y="1752600"/>
            <a:ext cx="4858512" cy="3087624"/>
          </a:xfrm>
          <a:prstGeom prst="rect">
            <a:avLst/>
          </a:prstGeom>
        </p:spPr>
      </p:pic>
    </p:spTree>
    <p:custDataLst>
      <p:tags r:id="rId1"/>
    </p:custDataLst>
    <p:extLst>
      <p:ext uri="{BB962C8B-B14F-4D97-AF65-F5344CB8AC3E}">
        <p14:creationId xmlns:p14="http://schemas.microsoft.com/office/powerpoint/2010/main" val="897818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Where do you submit HIS data for the HQRP?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lvl="0" indent="-514350">
              <a:buSzTx/>
            </a:pPr>
            <a:r>
              <a:rPr lang="en-US"/>
              <a:t>The Hospice Survey Data Warehouse. </a:t>
            </a:r>
          </a:p>
          <a:p>
            <a:pPr lvl="0" indent="-514350">
              <a:buSzTx/>
            </a:pPr>
            <a:r>
              <a:rPr lang="en-US"/>
              <a:t>The RAND Corporation. </a:t>
            </a:r>
          </a:p>
          <a:p>
            <a:pPr lvl="0" indent="-514350">
              <a:buSzTx/>
            </a:pPr>
            <a:r>
              <a:rPr lang="en-US"/>
              <a:t>The Quality Manager at your hospice.</a:t>
            </a:r>
          </a:p>
          <a:p>
            <a:pPr lvl="0" indent="-514350">
              <a:buSzTx/>
            </a:pPr>
            <a:r>
              <a:rPr lang="en-US"/>
              <a:t>The QIES-ASAP system. </a:t>
            </a:r>
          </a:p>
          <a:p>
            <a:pPr marL="148590" indent="0">
              <a:buNone/>
            </a:pPr>
            <a:endParaRPr lang="en-US" b="1"/>
          </a:p>
        </p:txBody>
      </p:sp>
      <p:sp>
        <p:nvSpPr>
          <p:cNvPr id="4" name="Text Placeholder 3">
            <a:extLst>
              <a:ext uri="{FF2B5EF4-FFF2-40B4-BE49-F238E27FC236}">
                <a16:creationId xmlns:a16="http://schemas.microsoft.com/office/drawing/2014/main" id="{CF07D08E-FDBB-4712-9087-65C6B2B8B640}"/>
              </a:ext>
            </a:extLst>
          </p:cNvPr>
          <p:cNvSpPr>
            <a:spLocks noGrp="1"/>
          </p:cNvSpPr>
          <p:nvPr>
            <p:ph type="body" sz="quarter" idx="11"/>
          </p:nvPr>
        </p:nvSpPr>
        <p:spPr/>
        <p:txBody>
          <a:bodyPr/>
          <a:lstStyle/>
          <a:p>
            <a:r>
              <a:rPr lang="en-US"/>
              <a:t>3</a:t>
            </a:r>
          </a:p>
        </p:txBody>
      </p:sp>
    </p:spTree>
    <p:custDataLst>
      <p:tags r:id="rId1"/>
    </p:custDataLst>
    <p:extLst>
      <p:ext uri="{BB962C8B-B14F-4D97-AF65-F5344CB8AC3E}">
        <p14:creationId xmlns:p14="http://schemas.microsoft.com/office/powerpoint/2010/main" val="2600106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Where do you submit HIS data for the HQRP? (cont.)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lvl="0" indent="-514350">
              <a:buSzTx/>
            </a:pPr>
            <a:r>
              <a:rPr lang="en-US"/>
              <a:t>The Hospice Survey Data Warehouse. </a:t>
            </a:r>
          </a:p>
          <a:p>
            <a:pPr lvl="0" indent="-514350">
              <a:buSzTx/>
            </a:pPr>
            <a:r>
              <a:rPr lang="en-US"/>
              <a:t>The RAND Corporation. </a:t>
            </a:r>
          </a:p>
          <a:p>
            <a:pPr lvl="0" indent="-514350">
              <a:buSzTx/>
            </a:pPr>
            <a:r>
              <a:rPr lang="en-US"/>
              <a:t>The Quality Manager at your hospice.</a:t>
            </a:r>
          </a:p>
          <a:p>
            <a:pPr lvl="0" indent="-514350">
              <a:buSzTx/>
            </a:pPr>
            <a:r>
              <a:rPr lang="en-US" b="1"/>
              <a:t>The QIES-ASAP system. </a:t>
            </a:r>
          </a:p>
          <a:p>
            <a:pPr marL="148590" indent="0">
              <a:buNone/>
            </a:pPr>
            <a:endParaRPr lang="en-US" b="1"/>
          </a:p>
        </p:txBody>
      </p:sp>
      <p:sp>
        <p:nvSpPr>
          <p:cNvPr id="4" name="Text Placeholder 3">
            <a:extLst>
              <a:ext uri="{FF2B5EF4-FFF2-40B4-BE49-F238E27FC236}">
                <a16:creationId xmlns:a16="http://schemas.microsoft.com/office/drawing/2014/main" id="{CF07D08E-FDBB-4712-9087-65C6B2B8B640}"/>
              </a:ext>
            </a:extLst>
          </p:cNvPr>
          <p:cNvSpPr>
            <a:spLocks noGrp="1"/>
          </p:cNvSpPr>
          <p:nvPr>
            <p:ph type="body" sz="quarter" idx="11"/>
          </p:nvPr>
        </p:nvSpPr>
        <p:spPr/>
        <p:txBody>
          <a:bodyPr/>
          <a:lstStyle/>
          <a:p>
            <a:r>
              <a:rPr lang="en-US"/>
              <a:t>3</a:t>
            </a:r>
          </a:p>
        </p:txBody>
      </p:sp>
      <p:pic>
        <p:nvPicPr>
          <p:cNvPr id="5" name="Picture 4">
            <a:extLst>
              <a:ext uri="{FF2B5EF4-FFF2-40B4-BE49-F238E27FC236}">
                <a16:creationId xmlns:a16="http://schemas.microsoft.com/office/drawing/2014/main" id="{0312619D-3778-45CC-BB0A-E76635A60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89" y="3835501"/>
            <a:ext cx="660299" cy="660299"/>
          </a:xfrm>
          <a:prstGeom prst="rect">
            <a:avLst/>
          </a:prstGeom>
        </p:spPr>
      </p:pic>
    </p:spTree>
    <p:custDataLst>
      <p:tags r:id="rId1"/>
    </p:custDataLst>
    <p:extLst>
      <p:ext uri="{BB962C8B-B14F-4D97-AF65-F5344CB8AC3E}">
        <p14:creationId xmlns:p14="http://schemas.microsoft.com/office/powerpoint/2010/main" val="18416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8666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Who submits CAHPS</a:t>
            </a:r>
            <a:r>
              <a:rPr lang="en-US" sz="3200" b="0" baseline="30000"/>
              <a:t>®</a:t>
            </a:r>
            <a:r>
              <a:rPr lang="en-US" sz="3200" b="0"/>
              <a:t> data for the HQRP?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lvl="0" indent="-514350">
              <a:buSzTx/>
            </a:pPr>
            <a:r>
              <a:rPr lang="en-US"/>
              <a:t>The Hospice Survey Data Warehouse. </a:t>
            </a:r>
          </a:p>
          <a:p>
            <a:pPr lvl="0" indent="-514350">
              <a:buSzTx/>
            </a:pPr>
            <a:r>
              <a:rPr lang="en-US"/>
              <a:t>The RAND Corporation. </a:t>
            </a:r>
          </a:p>
          <a:p>
            <a:pPr lvl="0" indent="-514350">
              <a:buSzTx/>
            </a:pPr>
            <a:r>
              <a:rPr lang="en-US"/>
              <a:t>The Quality Manager at your hospice.</a:t>
            </a:r>
          </a:p>
          <a:p>
            <a:pPr lvl="0" indent="-514350">
              <a:buSzTx/>
            </a:pPr>
            <a:r>
              <a:rPr lang="en-US"/>
              <a:t>Your survey vendor submits your data on your behalf. </a:t>
            </a:r>
          </a:p>
          <a:p>
            <a:pPr marL="148590" indent="0">
              <a:buNone/>
            </a:pPr>
            <a:endParaRPr lang="en-US" b="1"/>
          </a:p>
        </p:txBody>
      </p:sp>
      <p:sp>
        <p:nvSpPr>
          <p:cNvPr id="4" name="Text Placeholder 3">
            <a:extLst>
              <a:ext uri="{FF2B5EF4-FFF2-40B4-BE49-F238E27FC236}">
                <a16:creationId xmlns:a16="http://schemas.microsoft.com/office/drawing/2014/main" id="{CF07D08E-FDBB-4712-9087-65C6B2B8B640}"/>
              </a:ext>
            </a:extLst>
          </p:cNvPr>
          <p:cNvSpPr>
            <a:spLocks noGrp="1"/>
          </p:cNvSpPr>
          <p:nvPr>
            <p:ph type="body" sz="quarter" idx="11"/>
          </p:nvPr>
        </p:nvSpPr>
        <p:spPr/>
        <p:txBody>
          <a:bodyPr/>
          <a:lstStyle/>
          <a:p>
            <a:r>
              <a:rPr lang="en-US"/>
              <a:t>4</a:t>
            </a:r>
          </a:p>
        </p:txBody>
      </p:sp>
    </p:spTree>
    <p:custDataLst>
      <p:tags r:id="rId1"/>
    </p:custDataLst>
    <p:extLst>
      <p:ext uri="{BB962C8B-B14F-4D97-AF65-F5344CB8AC3E}">
        <p14:creationId xmlns:p14="http://schemas.microsoft.com/office/powerpoint/2010/main" val="1820532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Who submits CAHPS</a:t>
            </a:r>
            <a:r>
              <a:rPr lang="en-US" sz="3200" b="0" baseline="30000"/>
              <a:t>®</a:t>
            </a:r>
            <a:r>
              <a:rPr lang="en-US" sz="3200" b="0"/>
              <a:t> data for the HQRP? (cont.)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lvl="0" indent="-514350">
              <a:buSzTx/>
            </a:pPr>
            <a:r>
              <a:rPr lang="en-US"/>
              <a:t>The Hospice Survey Data Warehouse. </a:t>
            </a:r>
          </a:p>
          <a:p>
            <a:pPr lvl="0" indent="-514350">
              <a:buSzTx/>
            </a:pPr>
            <a:r>
              <a:rPr lang="en-US"/>
              <a:t>The RAND Corporation. </a:t>
            </a:r>
          </a:p>
          <a:p>
            <a:pPr lvl="0" indent="-514350">
              <a:buSzTx/>
            </a:pPr>
            <a:r>
              <a:rPr lang="en-US"/>
              <a:t>The Quality Manager at your hospice.</a:t>
            </a:r>
          </a:p>
          <a:p>
            <a:pPr lvl="0" indent="-514350">
              <a:buSzTx/>
            </a:pPr>
            <a:r>
              <a:rPr lang="en-US" b="1"/>
              <a:t>Your survey vendor submits your data on your behalf. </a:t>
            </a:r>
          </a:p>
          <a:p>
            <a:pPr marL="148590" indent="0">
              <a:buNone/>
            </a:pPr>
            <a:endParaRPr lang="en-US" b="1"/>
          </a:p>
        </p:txBody>
      </p:sp>
      <p:sp>
        <p:nvSpPr>
          <p:cNvPr id="4" name="Text Placeholder 3">
            <a:extLst>
              <a:ext uri="{FF2B5EF4-FFF2-40B4-BE49-F238E27FC236}">
                <a16:creationId xmlns:a16="http://schemas.microsoft.com/office/drawing/2014/main" id="{CF07D08E-FDBB-4712-9087-65C6B2B8B640}"/>
              </a:ext>
            </a:extLst>
          </p:cNvPr>
          <p:cNvSpPr>
            <a:spLocks noGrp="1"/>
          </p:cNvSpPr>
          <p:nvPr>
            <p:ph type="body" sz="quarter" idx="11"/>
          </p:nvPr>
        </p:nvSpPr>
        <p:spPr/>
        <p:txBody>
          <a:bodyPr/>
          <a:lstStyle/>
          <a:p>
            <a:r>
              <a:rPr lang="en-US"/>
              <a:t>4</a:t>
            </a:r>
          </a:p>
        </p:txBody>
      </p:sp>
      <p:pic>
        <p:nvPicPr>
          <p:cNvPr id="5" name="Picture 4">
            <a:extLst>
              <a:ext uri="{FF2B5EF4-FFF2-40B4-BE49-F238E27FC236}">
                <a16:creationId xmlns:a16="http://schemas.microsoft.com/office/drawing/2014/main" id="{0312619D-3778-45CC-BB0A-E76635A60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 y="3810000"/>
            <a:ext cx="660299" cy="660299"/>
          </a:xfrm>
          <a:prstGeom prst="rect">
            <a:avLst/>
          </a:prstGeom>
        </p:spPr>
      </p:pic>
    </p:spTree>
    <p:custDataLst>
      <p:tags r:id="rId1"/>
    </p:custDataLst>
    <p:extLst>
      <p:ext uri="{BB962C8B-B14F-4D97-AF65-F5344CB8AC3E}">
        <p14:creationId xmlns:p14="http://schemas.microsoft.com/office/powerpoint/2010/main" val="15093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8666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a:t>CASPER Reports</a:t>
            </a:r>
            <a:endParaRPr lang="en-US" strike="sngStrike">
              <a:solidFill>
                <a:srgbClr val="FF0000"/>
              </a:solidFill>
            </a:endParaRPr>
          </a:p>
        </p:txBody>
      </p:sp>
    </p:spTree>
    <p:custDataLst>
      <p:tags r:id="rId1"/>
    </p:custDataLst>
    <p:extLst>
      <p:ext uri="{BB962C8B-B14F-4D97-AF65-F5344CB8AC3E}">
        <p14:creationId xmlns:p14="http://schemas.microsoft.com/office/powerpoint/2010/main" val="2171196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CASPER Reports</a:t>
            </a:r>
          </a:p>
        </p:txBody>
      </p:sp>
      <p:sp>
        <p:nvSpPr>
          <p:cNvPr id="3" name="Content Placeholder 2"/>
          <p:cNvSpPr>
            <a:spLocks noGrp="1"/>
          </p:cNvSpPr>
          <p:nvPr>
            <p:ph sz="quarter" idx="10"/>
          </p:nvPr>
        </p:nvSpPr>
        <p:spPr/>
        <p:txBody>
          <a:bodyPr>
            <a:normAutofit lnSpcReduction="10000"/>
          </a:bodyPr>
          <a:lstStyle/>
          <a:p>
            <a:r>
              <a:rPr lang="en-US"/>
              <a:t>Many valuable reports in CASPER.</a:t>
            </a:r>
          </a:p>
          <a:p>
            <a:pPr lvl="1"/>
            <a:r>
              <a:rPr lang="en-US"/>
              <a:t>Select the CASPER Reporting link on the CMS Quality Improvement and Evaluation System (QIES) Systems for Providers webpage.</a:t>
            </a:r>
          </a:p>
          <a:p>
            <a:pPr lvl="1"/>
            <a:r>
              <a:rPr lang="en-US"/>
              <a:t>Locate hospice-specific reports in the Hospice Provider and Hospice Quality Reporting Program report categories in CASPER.</a:t>
            </a:r>
          </a:p>
          <a:p>
            <a:pPr marL="457200" lvl="1" indent="0">
              <a:buNone/>
            </a:pPr>
            <a:endParaRPr lang="en-US"/>
          </a:p>
          <a:p>
            <a:pPr marL="342900" lvl="1" indent="-342900">
              <a:buFont typeface="Arial" panose="020B0604020202020204" pitchFamily="34" charset="0"/>
              <a:buChar char="•"/>
            </a:pPr>
            <a:r>
              <a:rPr lang="en-US"/>
              <a:t>The CASPER Reporting User’s Guide For Hospice Providers is available at </a:t>
            </a:r>
            <a:r>
              <a:rPr lang="en-US">
                <a:solidFill>
                  <a:srgbClr val="0070C0"/>
                </a:solidFill>
              </a:rPr>
              <a:t>https://www.qtso.com/hospicetrain.html</a:t>
            </a:r>
            <a:r>
              <a:rPr lang="en-US"/>
              <a:t>.</a:t>
            </a:r>
            <a:endParaRPr lang="en-US">
              <a:solidFill>
                <a:srgbClr val="0070C0"/>
              </a:solidFill>
            </a:endParaRPr>
          </a:p>
          <a:p>
            <a:pPr lvl="1"/>
            <a:r>
              <a:rPr lang="en-US"/>
              <a:t>Chapter 3 of the guide outlines all reports available via the Hospice Provider report category.</a:t>
            </a:r>
          </a:p>
        </p:txBody>
      </p:sp>
    </p:spTree>
    <p:custDataLst>
      <p:tags r:id="rId1"/>
    </p:custDataLst>
    <p:extLst>
      <p:ext uri="{BB962C8B-B14F-4D97-AF65-F5344CB8AC3E}">
        <p14:creationId xmlns:p14="http://schemas.microsoft.com/office/powerpoint/2010/main" val="2566214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Hospice Provider Reports</a:t>
            </a:r>
          </a:p>
        </p:txBody>
      </p:sp>
      <p:pic>
        <p:nvPicPr>
          <p:cNvPr id="5" name="Content Placeholder 4" descr="Image of the CASPER (DEV 01) Reports with Hosptial Provider highlighted in the Report Categories. " title="CASPER (DEV 01) Reports"/>
          <p:cNvPicPr>
            <a:picLocks noGrp="1"/>
          </p:cNvPicPr>
          <p:nvPr>
            <p:ph sz="quarter" idx="10"/>
          </p:nvPr>
        </p:nvPicPr>
        <p:blipFill>
          <a:blip r:embed="rId4">
            <a:extLst>
              <a:ext uri="{28A0092B-C50C-407E-A947-70E740481C1C}">
                <a14:useLocalDpi xmlns:a14="http://schemas.microsoft.com/office/drawing/2010/main" val="0"/>
              </a:ext>
            </a:extLst>
          </a:blip>
          <a:stretch>
            <a:fillRect/>
          </a:stretch>
        </p:blipFill>
        <p:spPr>
          <a:xfrm>
            <a:off x="571500" y="1752600"/>
            <a:ext cx="7228062" cy="4610100"/>
          </a:xfrm>
          <a:prstGeom prst="rect">
            <a:avLst/>
          </a:prstGeom>
        </p:spPr>
      </p:pic>
    </p:spTree>
    <p:custDataLst>
      <p:tags r:id="rId1"/>
    </p:custDataLst>
    <p:extLst>
      <p:ext uri="{BB962C8B-B14F-4D97-AF65-F5344CB8AC3E}">
        <p14:creationId xmlns:p14="http://schemas.microsoft.com/office/powerpoint/2010/main" val="4111957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Error Reports</a:t>
            </a:r>
          </a:p>
        </p:txBody>
      </p:sp>
      <p:sp>
        <p:nvSpPr>
          <p:cNvPr id="3" name="Content Placeholder 2"/>
          <p:cNvSpPr>
            <a:spLocks noGrp="1"/>
          </p:cNvSpPr>
          <p:nvPr>
            <p:ph sz="quarter" idx="10"/>
          </p:nvPr>
        </p:nvSpPr>
        <p:spPr/>
        <p:txBody>
          <a:bodyPr>
            <a:normAutofit/>
          </a:bodyPr>
          <a:lstStyle/>
          <a:p>
            <a:pPr marL="0" lvl="0" indent="0">
              <a:spcBef>
                <a:spcPts val="0"/>
              </a:spcBef>
              <a:buNone/>
            </a:pPr>
            <a:r>
              <a:rPr lang="en-US" sz="2400"/>
              <a:t>There are four types of error reports:</a:t>
            </a:r>
          </a:p>
          <a:p>
            <a:pPr marL="914400" lvl="1" indent="-457200">
              <a:buFont typeface="+mj-lt"/>
              <a:buAutoNum type="arabicPeriod"/>
            </a:pPr>
            <a:r>
              <a:rPr lang="en-US" sz="2400"/>
              <a:t>HIS Record Errors by Field by Provider.</a:t>
            </a:r>
          </a:p>
          <a:p>
            <a:pPr marL="914400" lvl="1" indent="-457200">
              <a:buFont typeface="+mj-lt"/>
              <a:buAutoNum type="arabicPeriod"/>
            </a:pPr>
            <a:r>
              <a:rPr lang="en-US" sz="2400"/>
              <a:t>HIS Records with Error Number XXXXX.</a:t>
            </a:r>
          </a:p>
          <a:p>
            <a:pPr marL="914400" lvl="1" indent="-457200">
              <a:buFont typeface="+mj-lt"/>
              <a:buAutoNum type="arabicPeriod"/>
            </a:pPr>
            <a:r>
              <a:rPr lang="en-US" sz="2400"/>
              <a:t>HIS Record Error Detail by Provider.</a:t>
            </a:r>
          </a:p>
          <a:p>
            <a:pPr marL="914400" lvl="1" indent="-457200">
              <a:buFont typeface="+mj-lt"/>
              <a:buAutoNum type="arabicPeriod"/>
            </a:pPr>
            <a:r>
              <a:rPr lang="en-US" sz="2400"/>
              <a:t>Hospice Error Number Summary by Provider by Vendor.</a:t>
            </a:r>
          </a:p>
        </p:txBody>
      </p:sp>
    </p:spTree>
    <p:custDataLst>
      <p:tags r:id="rId1"/>
    </p:custDataLst>
    <p:extLst>
      <p:ext uri="{BB962C8B-B14F-4D97-AF65-F5344CB8AC3E}">
        <p14:creationId xmlns:p14="http://schemas.microsoft.com/office/powerpoint/2010/main" val="1030029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Error Reports (cont. 1) </a:t>
            </a:r>
          </a:p>
        </p:txBody>
      </p:sp>
      <p:sp>
        <p:nvSpPr>
          <p:cNvPr id="5" name="Content Placeholder 4"/>
          <p:cNvSpPr>
            <a:spLocks noGrp="1"/>
          </p:cNvSpPr>
          <p:nvPr>
            <p:ph sz="quarter" idx="10"/>
          </p:nvPr>
        </p:nvSpPr>
        <p:spPr/>
        <p:txBody>
          <a:bodyPr/>
          <a:lstStyle/>
          <a:p>
            <a:r>
              <a:rPr lang="en-US" b="1"/>
              <a:t>HIS Record Errors by Field by Provider.</a:t>
            </a:r>
          </a:p>
          <a:p>
            <a:pPr lvl="1"/>
            <a:r>
              <a:rPr lang="en-US"/>
              <a:t>Shows, by error number, the number of HIS records where the error was encountered and the percent of HIS records with the error during the specified timeframe.</a:t>
            </a:r>
          </a:p>
          <a:p>
            <a:endParaRPr lang="en-US"/>
          </a:p>
          <a:p>
            <a:r>
              <a:rPr lang="en-US" b="1"/>
              <a:t>HIS Records with Error Number XXXXX.</a:t>
            </a:r>
          </a:p>
          <a:p>
            <a:pPr lvl="1"/>
            <a:r>
              <a:rPr lang="en-US"/>
              <a:t>User-requested, on-demand report in CASPER “Hospice Provider” report category.</a:t>
            </a:r>
          </a:p>
          <a:p>
            <a:pPr lvl="1"/>
            <a:r>
              <a:rPr lang="en-US"/>
              <a:t>Assists you in researching cause of late submissions by running for errors -3034a and -3034b. </a:t>
            </a:r>
          </a:p>
        </p:txBody>
      </p:sp>
    </p:spTree>
    <p:custDataLst>
      <p:tags r:id="rId1"/>
    </p:custDataLst>
    <p:extLst>
      <p:ext uri="{BB962C8B-B14F-4D97-AF65-F5344CB8AC3E}">
        <p14:creationId xmlns:p14="http://schemas.microsoft.com/office/powerpoint/2010/main" val="2615675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HIS Record Errors by Field by Provider Report</a:t>
            </a:r>
          </a:p>
        </p:txBody>
      </p:sp>
      <p:pic>
        <p:nvPicPr>
          <p:cNvPr id="5" name="Content Placeholder 7">
            <a:extLst>
              <a:ext uri="{FF2B5EF4-FFF2-40B4-BE49-F238E27FC236}">
                <a16:creationId xmlns:a16="http://schemas.microsoft.com/office/drawing/2014/main" id="{F15A50D3-30C2-4116-AE8E-F2E5EA7429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43" y="1802840"/>
            <a:ext cx="6574508" cy="4527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21864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lnSpc>
                <a:spcPct val="110000"/>
              </a:lnSpc>
            </a:pPr>
            <a:r>
              <a:rPr lang="en-US"/>
              <a:t>Acronyms (cont. 1)</a:t>
            </a:r>
          </a:p>
        </p:txBody>
      </p:sp>
      <p:sp>
        <p:nvSpPr>
          <p:cNvPr id="3" name="Content Placeholder 2"/>
          <p:cNvSpPr>
            <a:spLocks noGrp="1"/>
          </p:cNvSpPr>
          <p:nvPr>
            <p:ph sz="quarter" idx="10"/>
          </p:nvPr>
        </p:nvSpPr>
        <p:spPr>
          <a:xfrm>
            <a:off x="571500" y="1752600"/>
            <a:ext cx="6675120" cy="4114800"/>
          </a:xfrm>
        </p:spPr>
        <p:txBody>
          <a:bodyPr/>
          <a:lstStyle/>
          <a:p>
            <a:r>
              <a:rPr lang="en-US">
                <a:solidFill>
                  <a:schemeClr val="tx1">
                    <a:lumMod val="85000"/>
                    <a:lumOff val="15000"/>
                  </a:schemeClr>
                </a:solidFill>
              </a:rPr>
              <a:t>FVR - Final Validation Report</a:t>
            </a:r>
          </a:p>
          <a:p>
            <a:r>
              <a:rPr lang="en-US">
                <a:solidFill>
                  <a:schemeClr val="tx1">
                    <a:lumMod val="85000"/>
                    <a:lumOff val="15000"/>
                  </a:schemeClr>
                </a:solidFill>
              </a:rPr>
              <a:t>FY - Fiscal Year</a:t>
            </a:r>
          </a:p>
          <a:p>
            <a:r>
              <a:rPr lang="en-US">
                <a:solidFill>
                  <a:schemeClr val="tx1">
                    <a:lumMod val="85000"/>
                    <a:lumOff val="15000"/>
                  </a:schemeClr>
                </a:solidFill>
              </a:rPr>
              <a:t>HIS - Hospice Item Set</a:t>
            </a:r>
          </a:p>
          <a:p>
            <a:r>
              <a:rPr lang="en-US">
                <a:solidFill>
                  <a:schemeClr val="tx1">
                    <a:lumMod val="85000"/>
                    <a:lumOff val="15000"/>
                  </a:schemeClr>
                </a:solidFill>
              </a:rPr>
              <a:t>HQRP - Hospice Quality Reporting Program</a:t>
            </a:r>
          </a:p>
          <a:p>
            <a:r>
              <a:rPr lang="en-US"/>
              <a:t>MAC - Medicare Administrative Contractor</a:t>
            </a:r>
          </a:p>
          <a:p>
            <a:r>
              <a:rPr lang="en-US"/>
              <a:t>NQF - National Quality Forum</a:t>
            </a:r>
          </a:p>
          <a:p>
            <a:r>
              <a:rPr lang="en-US"/>
              <a:t>PHI - Protected Health Information</a:t>
            </a:r>
          </a:p>
          <a:p>
            <a:r>
              <a:rPr lang="en-US"/>
              <a:t>PII - Patient Identified Information</a:t>
            </a:r>
          </a:p>
          <a:p>
            <a:r>
              <a:rPr lang="en-US"/>
              <a:t>QIES - Quality Improvement and Evaluation System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069" y="1752600"/>
            <a:ext cx="4858512" cy="3087624"/>
          </a:xfrm>
          <a:prstGeom prst="rect">
            <a:avLst/>
          </a:prstGeom>
        </p:spPr>
      </p:pic>
    </p:spTree>
    <p:custDataLst>
      <p:tags r:id="rId1"/>
    </p:custDataLst>
    <p:extLst>
      <p:ext uri="{BB962C8B-B14F-4D97-AF65-F5344CB8AC3E}">
        <p14:creationId xmlns:p14="http://schemas.microsoft.com/office/powerpoint/2010/main" val="3930007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Error Reports (cont. 2) </a:t>
            </a:r>
          </a:p>
        </p:txBody>
      </p:sp>
      <p:sp>
        <p:nvSpPr>
          <p:cNvPr id="3" name="Content Placeholder 2"/>
          <p:cNvSpPr>
            <a:spLocks noGrp="1"/>
          </p:cNvSpPr>
          <p:nvPr>
            <p:ph sz="quarter" idx="10"/>
          </p:nvPr>
        </p:nvSpPr>
        <p:spPr/>
        <p:txBody>
          <a:bodyPr>
            <a:normAutofit/>
          </a:bodyPr>
          <a:lstStyle/>
          <a:p>
            <a:pPr marL="342900" lvl="1" indent="-342900">
              <a:buFont typeface="Arial" panose="020B0604020202020204" pitchFamily="34" charset="0"/>
              <a:buChar char="•"/>
            </a:pPr>
            <a:r>
              <a:rPr lang="en-US" sz="2400" b="1"/>
              <a:t>HIS Record Error Detail by Provider.</a:t>
            </a:r>
          </a:p>
          <a:p>
            <a:pPr lvl="1"/>
            <a:r>
              <a:rPr lang="en-US" sz="2400"/>
              <a:t>Details by HIS ID the errors encountered in Hospice Item Set (HIS) records submitted during a specified period. </a:t>
            </a:r>
          </a:p>
          <a:p>
            <a:pPr marL="342900" lvl="1" indent="-342900">
              <a:buFont typeface="Arial" panose="020B0604020202020204" pitchFamily="34" charset="0"/>
              <a:buChar char="•"/>
            </a:pPr>
            <a:endParaRPr lang="en-US" sz="2400" b="1"/>
          </a:p>
          <a:p>
            <a:pPr marL="342900" lvl="1" indent="-342900">
              <a:buFont typeface="Arial" panose="020B0604020202020204" pitchFamily="34" charset="0"/>
              <a:buChar char="•"/>
            </a:pPr>
            <a:r>
              <a:rPr lang="en-US" sz="2400" b="1"/>
              <a:t>Hospice Error Number Summary by Provider by Vendor.</a:t>
            </a:r>
          </a:p>
          <a:p>
            <a:pPr lvl="1"/>
            <a:r>
              <a:rPr lang="en-US" sz="2400"/>
              <a:t>Summarizes the errors encountered in HIS records submitted by or on behalf of the provider during a specified period.</a:t>
            </a:r>
          </a:p>
        </p:txBody>
      </p:sp>
    </p:spTree>
    <p:custDataLst>
      <p:tags r:id="rId1"/>
    </p:custDataLst>
    <p:extLst>
      <p:ext uri="{BB962C8B-B14F-4D97-AF65-F5344CB8AC3E}">
        <p14:creationId xmlns:p14="http://schemas.microsoft.com/office/powerpoint/2010/main" val="4243301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HIS Record Error Detail by Provider Report (cont.)</a:t>
            </a:r>
          </a:p>
        </p:txBody>
      </p:sp>
      <p:pic>
        <p:nvPicPr>
          <p:cNvPr id="4" name="Content Placeholder 3"/>
          <p:cNvPicPr>
            <a:picLocks noGrp="1"/>
          </p:cNvPicPr>
          <p:nvPr>
            <p:ph sz="quarter" idx="10"/>
          </p:nvPr>
        </p:nvPicPr>
        <p:blipFill>
          <a:blip r:embed="rId4">
            <a:extLst>
              <a:ext uri="{28A0092B-C50C-407E-A947-70E740481C1C}">
                <a14:useLocalDpi xmlns:a14="http://schemas.microsoft.com/office/drawing/2010/main" val="0"/>
              </a:ext>
            </a:extLst>
          </a:blip>
          <a:stretch>
            <a:fillRect/>
          </a:stretch>
        </p:blipFill>
        <p:spPr bwMode="auto">
          <a:xfrm>
            <a:off x="571500" y="1752600"/>
            <a:ext cx="11353800" cy="3181141"/>
          </a:xfrm>
          <a:prstGeom prst="rect">
            <a:avLst/>
          </a:prstGeom>
          <a:noFill/>
          <a:ln>
            <a:noFill/>
          </a:ln>
        </p:spPr>
      </p:pic>
    </p:spTree>
    <p:custDataLst>
      <p:tags r:id="rId1"/>
    </p:custDataLst>
    <p:extLst>
      <p:ext uri="{BB962C8B-B14F-4D97-AF65-F5344CB8AC3E}">
        <p14:creationId xmlns:p14="http://schemas.microsoft.com/office/powerpoint/2010/main" val="1104407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Hospice Admissions Report </a:t>
            </a:r>
          </a:p>
        </p:txBody>
      </p:sp>
      <p:pic>
        <p:nvPicPr>
          <p:cNvPr id="6" name="Content Placeholder 5">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44" y="1800748"/>
            <a:ext cx="9715501" cy="4849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344382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Hospice Discharges Report</a:t>
            </a:r>
          </a:p>
        </p:txBody>
      </p:sp>
      <p:sp>
        <p:nvSpPr>
          <p:cNvPr id="4" name="Content Placeholder 3">
            <a:extLst>
              <a:ext uri="{FF2B5EF4-FFF2-40B4-BE49-F238E27FC236}">
                <a16:creationId xmlns:a16="http://schemas.microsoft.com/office/drawing/2014/main" id="{61520FDB-9141-40AB-8F0B-D36DD89FA4A2}"/>
              </a:ext>
            </a:extLst>
          </p:cNvPr>
          <p:cNvSpPr>
            <a:spLocks noGrp="1"/>
          </p:cNvSpPr>
          <p:nvPr>
            <p:ph sz="quarter" idx="10"/>
          </p:nvPr>
        </p:nvSpPr>
        <p:spPr/>
        <p:txBody>
          <a:bodyPr/>
          <a:lstStyle/>
          <a:p>
            <a:endParaRPr lang="en-US"/>
          </a:p>
        </p:txBody>
      </p:sp>
      <p:pic>
        <p:nvPicPr>
          <p:cNvPr id="3" name="Picture 2"/>
          <p:cNvPicPr>
            <a:picLocks noChangeAspect="1"/>
          </p:cNvPicPr>
          <p:nvPr/>
        </p:nvPicPr>
        <p:blipFill>
          <a:blip r:embed="rId4"/>
          <a:stretch>
            <a:fillRect/>
          </a:stretch>
        </p:blipFill>
        <p:spPr>
          <a:xfrm>
            <a:off x="601644" y="1807278"/>
            <a:ext cx="9754701" cy="5355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25206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Hospice FVR</a:t>
            </a:r>
          </a:p>
        </p:txBody>
      </p:sp>
      <p:sp>
        <p:nvSpPr>
          <p:cNvPr id="3" name="Content Placeholder 2"/>
          <p:cNvSpPr>
            <a:spLocks noGrp="1"/>
          </p:cNvSpPr>
          <p:nvPr>
            <p:ph sz="quarter" idx="10"/>
          </p:nvPr>
        </p:nvSpPr>
        <p:spPr>
          <a:xfrm>
            <a:off x="571500" y="1752600"/>
            <a:ext cx="11010900" cy="4457700"/>
          </a:xfrm>
        </p:spPr>
        <p:txBody>
          <a:bodyPr>
            <a:normAutofit/>
          </a:bodyPr>
          <a:lstStyle/>
          <a:p>
            <a:r>
              <a:rPr lang="en-US" sz="2400">
                <a:solidFill>
                  <a:schemeClr val="tx1">
                    <a:lumMod val="85000"/>
                    <a:lumOff val="15000"/>
                  </a:schemeClr>
                </a:solidFill>
              </a:rPr>
              <a:t>The Hospice FVR provides detailed information about the status of the submission files.</a:t>
            </a:r>
          </a:p>
          <a:p>
            <a:pPr lvl="1"/>
            <a:r>
              <a:rPr lang="en-US" sz="2400">
                <a:solidFill>
                  <a:schemeClr val="tx1">
                    <a:lumMod val="85000"/>
                    <a:lumOff val="15000"/>
                  </a:schemeClr>
                </a:solidFill>
              </a:rPr>
              <a:t>Indicates whether the records submitted in each file were accepted or rejected and details the fatal error and warning messages encountered.</a:t>
            </a:r>
          </a:p>
          <a:p>
            <a:pPr lvl="1"/>
            <a:r>
              <a:rPr lang="en-US" sz="2400">
                <a:solidFill>
                  <a:schemeClr val="tx1">
                    <a:lumMod val="85000"/>
                    <a:lumOff val="15000"/>
                  </a:schemeClr>
                </a:solidFill>
              </a:rPr>
              <a:t>Auto-generated for each submission and placed in your provider’s Validation Report (VR) folder in CASPER.</a:t>
            </a:r>
          </a:p>
          <a:p>
            <a:pPr lvl="1"/>
            <a:r>
              <a:rPr lang="en-US" sz="2400">
                <a:solidFill>
                  <a:schemeClr val="tx1">
                    <a:lumMod val="85000"/>
                    <a:lumOff val="15000"/>
                  </a:schemeClr>
                </a:solidFill>
              </a:rPr>
              <a:t>Automatically purged from the VR folder after 60 days.</a:t>
            </a:r>
          </a:p>
          <a:p>
            <a:pPr lvl="1"/>
            <a:r>
              <a:rPr lang="en-US" sz="2400">
                <a:solidFill>
                  <a:schemeClr val="tx1">
                    <a:lumMod val="85000"/>
                    <a:lumOff val="15000"/>
                  </a:schemeClr>
                </a:solidFill>
              </a:rPr>
              <a:t>Can be user-generated upon request.</a:t>
            </a:r>
          </a:p>
        </p:txBody>
      </p:sp>
    </p:spTree>
    <p:custDataLst>
      <p:tags r:id="rId1"/>
    </p:custDataLst>
    <p:extLst>
      <p:ext uri="{BB962C8B-B14F-4D97-AF65-F5344CB8AC3E}">
        <p14:creationId xmlns:p14="http://schemas.microsoft.com/office/powerpoint/2010/main" val="2532413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Hospice FVR (cont.)</a:t>
            </a:r>
          </a:p>
        </p:txBody>
      </p:sp>
      <p:pic>
        <p:nvPicPr>
          <p:cNvPr id="3" name="Picture 2"/>
          <p:cNvPicPr>
            <a:picLocks noChangeAspect="1"/>
          </p:cNvPicPr>
          <p:nvPr/>
        </p:nvPicPr>
        <p:blipFill>
          <a:blip r:embed="rId4"/>
          <a:stretch>
            <a:fillRect/>
          </a:stretch>
        </p:blipFill>
        <p:spPr>
          <a:xfrm>
            <a:off x="611692" y="1790699"/>
            <a:ext cx="6019800" cy="6272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334510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a:br>
            <a:r>
              <a:rPr lang="en-US"/>
              <a:t>The Hospice Submitter Final Validation Report</a:t>
            </a:r>
            <a:br>
              <a:rPr lang="en-US"/>
            </a:br>
            <a:endParaRPr lang="en-US"/>
          </a:p>
        </p:txBody>
      </p:sp>
      <p:sp>
        <p:nvSpPr>
          <p:cNvPr id="3" name="Content Placeholder 2"/>
          <p:cNvSpPr>
            <a:spLocks noGrp="1"/>
          </p:cNvSpPr>
          <p:nvPr>
            <p:ph sz="quarter" idx="10"/>
          </p:nvPr>
        </p:nvSpPr>
        <p:spPr>
          <a:xfrm>
            <a:off x="571500" y="1752600"/>
            <a:ext cx="10858500" cy="4457700"/>
          </a:xfrm>
        </p:spPr>
        <p:txBody>
          <a:bodyPr>
            <a:normAutofit fontScale="92500" lnSpcReduction="10000"/>
          </a:bodyPr>
          <a:lstStyle/>
          <a:p>
            <a:pPr lvl="0">
              <a:lnSpc>
                <a:spcPct val="110000"/>
              </a:lnSpc>
            </a:pPr>
            <a:r>
              <a:rPr lang="en-US" sz="2400" b="1"/>
              <a:t>The Hospice Submitter Final Validation Report:</a:t>
            </a:r>
          </a:p>
          <a:p>
            <a:pPr lvl="1">
              <a:lnSpc>
                <a:spcPct val="110000"/>
              </a:lnSpc>
            </a:pPr>
            <a:r>
              <a:rPr lang="en-US"/>
              <a:t>Provides detailed information about the status of submission files.</a:t>
            </a:r>
          </a:p>
          <a:p>
            <a:pPr lvl="1">
              <a:lnSpc>
                <a:spcPct val="110000"/>
              </a:lnSpc>
            </a:pPr>
            <a:r>
              <a:rPr lang="en-US"/>
              <a:t>Indicates whether the records were accepted or rejected.</a:t>
            </a:r>
          </a:p>
          <a:p>
            <a:pPr lvl="1">
              <a:lnSpc>
                <a:spcPct val="110000"/>
              </a:lnSpc>
            </a:pPr>
            <a:r>
              <a:rPr lang="en-US"/>
              <a:t>Details the warning messages and fatal errors encountered.</a:t>
            </a:r>
          </a:p>
          <a:p>
            <a:pPr lvl="1">
              <a:lnSpc>
                <a:spcPct val="110000"/>
              </a:lnSpc>
            </a:pPr>
            <a:r>
              <a:rPr lang="en-US"/>
              <a:t>Can only be requested by the user who submitted the original file.</a:t>
            </a:r>
          </a:p>
          <a:p>
            <a:pPr marL="457200" lvl="1" indent="0">
              <a:lnSpc>
                <a:spcPct val="110000"/>
              </a:lnSpc>
              <a:buNone/>
            </a:pPr>
            <a:endParaRPr lang="en-US"/>
          </a:p>
          <a:p>
            <a:pPr>
              <a:lnSpc>
                <a:spcPct val="110000"/>
              </a:lnSpc>
            </a:pPr>
            <a:r>
              <a:rPr lang="en-US" sz="2400"/>
              <a:t>Request the Submitter Final Validation Report when: </a:t>
            </a:r>
          </a:p>
          <a:p>
            <a:pPr lvl="1">
              <a:lnSpc>
                <a:spcPct val="110000"/>
              </a:lnSpc>
            </a:pPr>
            <a:r>
              <a:rPr lang="en-US"/>
              <a:t>The QIES ASAP system-generated FVR is not available in the VR folder after 24 hours.</a:t>
            </a:r>
          </a:p>
          <a:p>
            <a:pPr lvl="1">
              <a:lnSpc>
                <a:spcPct val="110000"/>
              </a:lnSpc>
            </a:pPr>
            <a:r>
              <a:rPr lang="en-US"/>
              <a:t>The total record count on the List of Submissions page in the Hospice File Submission system displays 0.</a:t>
            </a:r>
          </a:p>
          <a:p>
            <a:pPr>
              <a:lnSpc>
                <a:spcPct val="110000"/>
              </a:lnSpc>
            </a:pPr>
            <a:endParaRPr lang="en-US"/>
          </a:p>
        </p:txBody>
      </p:sp>
    </p:spTree>
    <p:custDataLst>
      <p:tags r:id="rId1"/>
    </p:custDataLst>
    <p:extLst>
      <p:ext uri="{BB962C8B-B14F-4D97-AF65-F5344CB8AC3E}">
        <p14:creationId xmlns:p14="http://schemas.microsoft.com/office/powerpoint/2010/main" val="1884404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a:br>
            <a:r>
              <a:rPr lang="en-US"/>
              <a:t>The Hospice Item Set Print Report</a:t>
            </a:r>
            <a:br>
              <a:rPr lang="en-US"/>
            </a:br>
            <a:endParaRPr lang="en-US"/>
          </a:p>
        </p:txBody>
      </p:sp>
      <p:sp>
        <p:nvSpPr>
          <p:cNvPr id="3" name="Content Placeholder 2"/>
          <p:cNvSpPr>
            <a:spLocks noGrp="1"/>
          </p:cNvSpPr>
          <p:nvPr>
            <p:ph sz="quarter" idx="10"/>
          </p:nvPr>
        </p:nvSpPr>
        <p:spPr>
          <a:xfrm>
            <a:off x="571500" y="1752600"/>
            <a:ext cx="6591300" cy="4457700"/>
          </a:xfrm>
        </p:spPr>
        <p:txBody>
          <a:bodyPr/>
          <a:lstStyle/>
          <a:p>
            <a:pPr lvl="0"/>
            <a:r>
              <a:rPr lang="en-US" sz="2400" b="1">
                <a:solidFill>
                  <a:schemeClr val="tx1">
                    <a:lumMod val="85000"/>
                    <a:lumOff val="15000"/>
                  </a:schemeClr>
                </a:solidFill>
              </a:rPr>
              <a:t>The Hospice Item Set Print report:</a:t>
            </a:r>
          </a:p>
          <a:p>
            <a:pPr lvl="1"/>
            <a:r>
              <a:rPr lang="en-US" sz="2400">
                <a:solidFill>
                  <a:schemeClr val="tx1">
                    <a:lumMod val="85000"/>
                    <a:lumOff val="15000"/>
                  </a:schemeClr>
                </a:solidFill>
              </a:rPr>
              <a:t>Can be requested only for HIS records accepted into ASAP.</a:t>
            </a:r>
          </a:p>
          <a:p>
            <a:pPr lvl="1"/>
            <a:r>
              <a:rPr lang="en-US" sz="2400">
                <a:solidFill>
                  <a:schemeClr val="tx1">
                    <a:lumMod val="85000"/>
                    <a:lumOff val="15000"/>
                  </a:schemeClr>
                </a:solidFill>
              </a:rPr>
              <a:t>Lists the item number and item responses submitted for a select HIS record.</a:t>
            </a:r>
          </a:p>
          <a:p>
            <a:pPr lvl="1"/>
            <a:r>
              <a:rPr lang="en-US" sz="2400">
                <a:solidFill>
                  <a:schemeClr val="tx1">
                    <a:lumMod val="85000"/>
                    <a:lumOff val="15000"/>
                  </a:schemeClr>
                </a:solidFill>
              </a:rPr>
              <a:t>Allows for easy viewing of the values submitted for the HIS item in the record.</a:t>
            </a:r>
          </a:p>
          <a:p>
            <a:pPr lvl="1"/>
            <a:r>
              <a:rPr lang="en-US" sz="2400">
                <a:solidFill>
                  <a:schemeClr val="tx1">
                    <a:lumMod val="85000"/>
                    <a:lumOff val="15000"/>
                  </a:schemeClr>
                </a:solidFill>
              </a:rPr>
              <a:t>May be used to inquire as to why a patient did or did not trigger a hospice quality measure. </a:t>
            </a:r>
          </a:p>
        </p:txBody>
      </p:sp>
      <p:pic>
        <p:nvPicPr>
          <p:cNvPr id="5" name="Content Placeholder 4"/>
          <p:cNvPicPr>
            <a:picLocks noGrp="1" noChangeAspect="1"/>
          </p:cNvPicPr>
          <p:nvPr>
            <p:ph sz="quarter" idx="14"/>
          </p:nvPr>
        </p:nvPicPr>
        <p:blipFill>
          <a:blip r:embed="rId4"/>
          <a:stretch>
            <a:fillRect/>
          </a:stretch>
        </p:blipFill>
        <p:spPr>
          <a:xfrm>
            <a:off x="7505700" y="1752601"/>
            <a:ext cx="5541448" cy="6972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53227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 Hospice Item Set Submission Statistics by Provider Report</a:t>
            </a:r>
          </a:p>
        </p:txBody>
      </p:sp>
      <p:pic>
        <p:nvPicPr>
          <p:cNvPr id="5" name="Content Placeholder 4"/>
          <p:cNvPicPr>
            <a:picLocks noGrp="1" noChangeAspect="1"/>
          </p:cNvPicPr>
          <p:nvPr>
            <p:ph sz="quarter" idx="10"/>
          </p:nvPr>
        </p:nvPicPr>
        <p:blipFill>
          <a:blip r:embed="rId4"/>
          <a:stretch>
            <a:fillRect/>
          </a:stretch>
        </p:blipFill>
        <p:spPr>
          <a:xfrm>
            <a:off x="4412106" y="1790700"/>
            <a:ext cx="8313294" cy="4952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quarter" idx="14"/>
          </p:nvPr>
        </p:nvSpPr>
        <p:spPr>
          <a:xfrm>
            <a:off x="571500" y="1790700"/>
            <a:ext cx="3657600" cy="4191000"/>
          </a:xfrm>
        </p:spPr>
        <p:txBody>
          <a:bodyPr/>
          <a:lstStyle/>
          <a:p>
            <a:r>
              <a:rPr lang="en-US" sz="2400"/>
              <a:t>Summarizes submissions made during a specified period and the statistics per submission.</a:t>
            </a:r>
          </a:p>
        </p:txBody>
      </p:sp>
    </p:spTree>
    <p:custDataLst>
      <p:tags r:id="rId1"/>
    </p:custDataLst>
    <p:extLst>
      <p:ext uri="{BB962C8B-B14F-4D97-AF65-F5344CB8AC3E}">
        <p14:creationId xmlns:p14="http://schemas.microsoft.com/office/powerpoint/2010/main" val="22166126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Item Sets Submitted</a:t>
            </a:r>
          </a:p>
        </p:txBody>
      </p:sp>
      <p:sp>
        <p:nvSpPr>
          <p:cNvPr id="6" name="Content Placeholder 5"/>
          <p:cNvSpPr>
            <a:spLocks noGrp="1"/>
          </p:cNvSpPr>
          <p:nvPr>
            <p:ph sz="quarter" idx="10"/>
          </p:nvPr>
        </p:nvSpPr>
        <p:spPr>
          <a:xfrm>
            <a:off x="571500" y="1752600"/>
            <a:ext cx="5181600" cy="4457700"/>
          </a:xfrm>
        </p:spPr>
        <p:txBody>
          <a:bodyPr/>
          <a:lstStyle/>
          <a:p>
            <a:r>
              <a:rPr lang="en-US" sz="2400">
                <a:solidFill>
                  <a:schemeClr val="tx1">
                    <a:lumMod val="85000"/>
                    <a:lumOff val="15000"/>
                  </a:schemeClr>
                </a:solidFill>
              </a:rPr>
              <a:t>Lists the accepted HIS records and inactivation requests submitted by or on behalf of a provider during a specified period.</a:t>
            </a:r>
          </a:p>
          <a:p>
            <a:r>
              <a:rPr lang="en-US" sz="2400">
                <a:solidFill>
                  <a:schemeClr val="tx1">
                    <a:lumMod val="85000"/>
                    <a:lumOff val="15000"/>
                  </a:schemeClr>
                </a:solidFill>
              </a:rPr>
              <a:t>Includes:</a:t>
            </a:r>
          </a:p>
          <a:p>
            <a:pPr lvl="1"/>
            <a:r>
              <a:rPr lang="en-US" sz="2400">
                <a:solidFill>
                  <a:schemeClr val="tx1">
                    <a:lumMod val="85000"/>
                    <a:lumOff val="15000"/>
                  </a:schemeClr>
                </a:solidFill>
              </a:rPr>
              <a:t>The patient ID and name.</a:t>
            </a:r>
          </a:p>
          <a:p>
            <a:pPr lvl="1"/>
            <a:r>
              <a:rPr lang="en-US" sz="2400">
                <a:solidFill>
                  <a:schemeClr val="tx1">
                    <a:lumMod val="85000"/>
                    <a:lumOff val="15000"/>
                  </a:schemeClr>
                </a:solidFill>
              </a:rPr>
              <a:t>The reason for the HIS assessment (admission or discharge).</a:t>
            </a:r>
          </a:p>
          <a:p>
            <a:pPr lvl="1"/>
            <a:r>
              <a:rPr lang="en-US" sz="2400">
                <a:solidFill>
                  <a:schemeClr val="tx1">
                    <a:lumMod val="85000"/>
                    <a:lumOff val="15000"/>
                  </a:schemeClr>
                </a:solidFill>
              </a:rPr>
              <a:t>The target date, submission date, and record type.</a:t>
            </a:r>
          </a:p>
          <a:p>
            <a:endParaRPr lang="en-US"/>
          </a:p>
        </p:txBody>
      </p:sp>
      <p:pic>
        <p:nvPicPr>
          <p:cNvPr id="1026" name="Picture 2"/>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tretch>
            <a:fillRect/>
          </a:stretch>
        </p:blipFill>
        <p:spPr bwMode="auto">
          <a:xfrm>
            <a:off x="5695082" y="1736270"/>
            <a:ext cx="6496918" cy="298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403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lvl="0" indent="0">
              <a:lnSpc>
                <a:spcPct val="110000"/>
              </a:lnSpc>
            </a:pPr>
            <a:r>
              <a:rPr lang="en-US"/>
              <a:t>Acronyms (cont. 2)</a:t>
            </a:r>
          </a:p>
        </p:txBody>
      </p:sp>
      <p:sp>
        <p:nvSpPr>
          <p:cNvPr id="3" name="Content Placeholder 2"/>
          <p:cNvSpPr>
            <a:spLocks noGrp="1"/>
          </p:cNvSpPr>
          <p:nvPr>
            <p:ph sz="quarter" idx="10"/>
          </p:nvPr>
        </p:nvSpPr>
        <p:spPr>
          <a:xfrm>
            <a:off x="571500" y="1752600"/>
            <a:ext cx="6675120" cy="4114800"/>
          </a:xfrm>
        </p:spPr>
        <p:txBody>
          <a:bodyPr/>
          <a:lstStyle/>
          <a:p>
            <a:r>
              <a:rPr lang="en-US"/>
              <a:t>QIES ASAP - Quality Improvement and Evaluation System Assessment Submission and Processing</a:t>
            </a:r>
          </a:p>
          <a:p>
            <a:r>
              <a:rPr lang="en-US"/>
              <a:t>QM - Quality Measure</a:t>
            </a:r>
          </a:p>
          <a:p>
            <a:r>
              <a:rPr lang="en-US"/>
              <a:t>QTSO - QIES Technical Support Office</a:t>
            </a:r>
          </a:p>
          <a:p>
            <a:r>
              <a:rPr lang="en-US"/>
              <a:t>VR - Validation Report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069" y="1752600"/>
            <a:ext cx="4858512" cy="3087624"/>
          </a:xfrm>
          <a:prstGeom prst="rect">
            <a:avLst/>
          </a:prstGeom>
        </p:spPr>
      </p:pic>
    </p:spTree>
    <p:custDataLst>
      <p:tags r:id="rId1"/>
    </p:custDataLst>
    <p:extLst>
      <p:ext uri="{BB962C8B-B14F-4D97-AF65-F5344CB8AC3E}">
        <p14:creationId xmlns:p14="http://schemas.microsoft.com/office/powerpoint/2010/main" val="1956322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normAutofit/>
          </a:bodyPr>
          <a:lstStyle/>
          <a:p>
            <a:r>
              <a:rPr lang="en-US" sz="4000"/>
              <a:t>Hospice Roster Report </a:t>
            </a:r>
          </a:p>
        </p:txBody>
      </p:sp>
      <p:sp>
        <p:nvSpPr>
          <p:cNvPr id="3" name="Content Placeholder 2"/>
          <p:cNvSpPr>
            <a:spLocks noGrp="1"/>
          </p:cNvSpPr>
          <p:nvPr>
            <p:ph sz="quarter" idx="10"/>
          </p:nvPr>
        </p:nvSpPr>
        <p:spPr>
          <a:xfrm>
            <a:off x="571500" y="1752600"/>
            <a:ext cx="5105400" cy="4457700"/>
          </a:xfrm>
        </p:spPr>
        <p:txBody>
          <a:bodyPr>
            <a:noAutofit/>
          </a:bodyPr>
          <a:lstStyle/>
          <a:p>
            <a:r>
              <a:rPr lang="en-US" sz="2300">
                <a:solidFill>
                  <a:schemeClr val="tx1">
                    <a:lumMod val="85000"/>
                    <a:lumOff val="15000"/>
                  </a:schemeClr>
                </a:solidFill>
              </a:rPr>
              <a:t>Lists patients in the hospice on the day the report is run.</a:t>
            </a:r>
          </a:p>
          <a:p>
            <a:r>
              <a:rPr lang="en-US" sz="2300">
                <a:solidFill>
                  <a:schemeClr val="tx1">
                    <a:lumMod val="85000"/>
                    <a:lumOff val="15000"/>
                  </a:schemeClr>
                </a:solidFill>
              </a:rPr>
              <a:t>Use this to verify that current patients have their HIS-Admission record accepted.</a:t>
            </a:r>
          </a:p>
          <a:p>
            <a:r>
              <a:rPr lang="en-US" sz="2300">
                <a:solidFill>
                  <a:schemeClr val="tx1">
                    <a:lumMod val="85000"/>
                    <a:lumOff val="15000"/>
                  </a:schemeClr>
                </a:solidFill>
              </a:rPr>
              <a:t>Use to ensure that all discharged patients no longer display (verifies that the discharge record has been submitted).</a:t>
            </a:r>
          </a:p>
          <a:p>
            <a:r>
              <a:rPr lang="en-US" sz="2300">
                <a:solidFill>
                  <a:schemeClr val="tx1">
                    <a:lumMod val="85000"/>
                    <a:lumOff val="15000"/>
                  </a:schemeClr>
                </a:solidFill>
              </a:rPr>
              <a:t>Can be used as a quality assurance tool.</a:t>
            </a:r>
          </a:p>
          <a:p>
            <a:pPr lvl="1"/>
            <a:endParaRPr lang="en-US" sz="2300"/>
          </a:p>
        </p:txBody>
      </p:sp>
      <p:pic>
        <p:nvPicPr>
          <p:cNvPr id="2050"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6400800" y="1714500"/>
            <a:ext cx="5893470" cy="385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27659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Timeliness Compliance Threshold Report</a:t>
            </a:r>
            <a:endParaRPr lang="en-US" strike="sngStrike"/>
          </a:p>
        </p:txBody>
      </p:sp>
      <p:pic>
        <p:nvPicPr>
          <p:cNvPr id="10" name="Content Placeholder 9"/>
          <p:cNvPicPr>
            <a:picLocks noGrp="1" noChangeAspect="1"/>
          </p:cNvPicPr>
          <p:nvPr>
            <p:ph sz="quarter" idx="10"/>
          </p:nvPr>
        </p:nvPicPr>
        <p:blipFill>
          <a:blip r:embed="rId4"/>
          <a:stretch>
            <a:fillRect/>
          </a:stretch>
        </p:blipFill>
        <p:spPr>
          <a:xfrm>
            <a:off x="571500" y="1727886"/>
            <a:ext cx="11849100" cy="5149164"/>
          </a:xfrm>
          <a:prstGeom prst="rect">
            <a:avLst/>
          </a:prstGeom>
        </p:spPr>
      </p:pic>
    </p:spTree>
    <p:custDataLst>
      <p:tags r:id="rId1"/>
    </p:custDataLst>
    <p:extLst>
      <p:ext uri="{BB962C8B-B14F-4D97-AF65-F5344CB8AC3E}">
        <p14:creationId xmlns:p14="http://schemas.microsoft.com/office/powerpoint/2010/main" val="1864209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Timeliness Compliance Threshold Report (cont. 1)</a:t>
            </a:r>
          </a:p>
        </p:txBody>
      </p:sp>
      <p:pic>
        <p:nvPicPr>
          <p:cNvPr id="10" name="Content Placeholder 9"/>
          <p:cNvPicPr>
            <a:picLocks noGrp="1" noChangeAspect="1"/>
          </p:cNvPicPr>
          <p:nvPr>
            <p:ph sz="quarter" idx="10"/>
          </p:nvPr>
        </p:nvPicPr>
        <p:blipFill>
          <a:blip r:embed="rId4"/>
          <a:stretch>
            <a:fillRect/>
          </a:stretch>
        </p:blipFill>
        <p:spPr>
          <a:xfrm>
            <a:off x="571500" y="1752600"/>
            <a:ext cx="11370118" cy="2517949"/>
          </a:xfrm>
          <a:prstGeom prst="rect">
            <a:avLst/>
          </a:prstGeom>
        </p:spPr>
      </p:pic>
    </p:spTree>
    <p:custDataLst>
      <p:tags r:id="rId1"/>
    </p:custDataLst>
    <p:extLst>
      <p:ext uri="{BB962C8B-B14F-4D97-AF65-F5344CB8AC3E}">
        <p14:creationId xmlns:p14="http://schemas.microsoft.com/office/powerpoint/2010/main" val="42246140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normAutofit/>
          </a:bodyPr>
          <a:lstStyle/>
          <a:p>
            <a:r>
              <a:rPr lang="en-US"/>
              <a:t>Hospice Timeliness Compliance Threshold Report (cont. 2)</a:t>
            </a:r>
          </a:p>
        </p:txBody>
      </p:sp>
      <p:sp>
        <p:nvSpPr>
          <p:cNvPr id="3" name="Content Placeholder 2"/>
          <p:cNvSpPr>
            <a:spLocks noGrp="1"/>
          </p:cNvSpPr>
          <p:nvPr>
            <p:ph sz="quarter" idx="10"/>
          </p:nvPr>
        </p:nvSpPr>
        <p:spPr>
          <a:xfrm>
            <a:off x="609600" y="1752600"/>
            <a:ext cx="10972800" cy="4495800"/>
          </a:xfrm>
        </p:spPr>
        <p:txBody>
          <a:bodyPr>
            <a:normAutofit/>
          </a:bodyPr>
          <a:lstStyle/>
          <a:p>
            <a:pPr lvl="0"/>
            <a:r>
              <a:rPr lang="en-US">
                <a:solidFill>
                  <a:schemeClr val="tx1">
                    <a:lumMod val="85000"/>
                    <a:lumOff val="15000"/>
                  </a:schemeClr>
                </a:solidFill>
              </a:rPr>
              <a:t>The report provides the following information:</a:t>
            </a:r>
          </a:p>
          <a:p>
            <a:pPr lvl="1"/>
            <a:r>
              <a:rPr lang="en-US">
                <a:solidFill>
                  <a:schemeClr val="tx1">
                    <a:lumMod val="85000"/>
                    <a:lumOff val="15000"/>
                  </a:schemeClr>
                </a:solidFill>
              </a:rPr>
              <a:t>Number of HIS records submitted.</a:t>
            </a:r>
          </a:p>
          <a:p>
            <a:pPr lvl="1"/>
            <a:r>
              <a:rPr lang="en-US">
                <a:solidFill>
                  <a:schemeClr val="tx1">
                    <a:lumMod val="85000"/>
                    <a:lumOff val="15000"/>
                  </a:schemeClr>
                </a:solidFill>
              </a:rPr>
              <a:t>Number of HIS records submitted on time.</a:t>
            </a:r>
          </a:p>
          <a:p>
            <a:pPr lvl="1"/>
            <a:r>
              <a:rPr lang="en-US">
                <a:solidFill>
                  <a:schemeClr val="tx1">
                    <a:lumMod val="85000"/>
                    <a:lumOff val="15000"/>
                  </a:schemeClr>
                </a:solidFill>
              </a:rPr>
              <a:t>Percentage of HIS records submitted on time.</a:t>
            </a:r>
          </a:p>
          <a:p>
            <a:pPr lvl="1"/>
            <a:r>
              <a:rPr lang="en-US">
                <a:solidFill>
                  <a:schemeClr val="tx1">
                    <a:lumMod val="85000"/>
                    <a:lumOff val="15000"/>
                  </a:schemeClr>
                </a:solidFill>
              </a:rPr>
              <a:t>Facility identifiers: CMS Certification Number (CCN) and Facility ID, name, city, and State.</a:t>
            </a:r>
          </a:p>
        </p:txBody>
      </p:sp>
    </p:spTree>
    <p:custDataLst>
      <p:tags r:id="rId1"/>
    </p:custDataLst>
    <p:extLst>
      <p:ext uri="{BB962C8B-B14F-4D97-AF65-F5344CB8AC3E}">
        <p14:creationId xmlns:p14="http://schemas.microsoft.com/office/powerpoint/2010/main" val="1544899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normAutofit/>
          </a:bodyPr>
          <a:lstStyle/>
          <a:p>
            <a:r>
              <a:rPr lang="en-US"/>
              <a:t>Hospice Timeliness Compliance Threshold Report (cont. 3)</a:t>
            </a:r>
          </a:p>
        </p:txBody>
      </p:sp>
      <p:sp>
        <p:nvSpPr>
          <p:cNvPr id="3" name="Content Placeholder 2"/>
          <p:cNvSpPr>
            <a:spLocks noGrp="1"/>
          </p:cNvSpPr>
          <p:nvPr>
            <p:ph sz="quarter" idx="10"/>
          </p:nvPr>
        </p:nvSpPr>
        <p:spPr>
          <a:xfrm>
            <a:off x="609600" y="1752600"/>
            <a:ext cx="10972800" cy="4495800"/>
          </a:xfrm>
        </p:spPr>
        <p:txBody>
          <a:bodyPr>
            <a:normAutofit/>
          </a:bodyPr>
          <a:lstStyle/>
          <a:p>
            <a:pPr>
              <a:spcBef>
                <a:spcPts val="0"/>
              </a:spcBef>
              <a:spcAft>
                <a:spcPts val="600"/>
              </a:spcAft>
              <a:buFont typeface="Arial"/>
              <a:buChar char="•"/>
            </a:pPr>
            <a:r>
              <a:rPr lang="en-US" dirty="0">
                <a:solidFill>
                  <a:schemeClr val="tx1">
                    <a:lumMod val="85000"/>
                    <a:lumOff val="15000"/>
                  </a:schemeClr>
                </a:solidFill>
              </a:rPr>
              <a:t>Provides the percentage of HIS records submitted within the 30-day submission deadline</a:t>
            </a:r>
            <a:r>
              <a:rPr lang="en-US" strike="sngStrike" dirty="0">
                <a:solidFill>
                  <a:schemeClr val="tx1">
                    <a:lumMod val="85000"/>
                    <a:lumOff val="15000"/>
                  </a:schemeClr>
                </a:solidFill>
              </a:rPr>
              <a:t>,</a:t>
            </a:r>
            <a:r>
              <a:rPr lang="en-US" dirty="0">
                <a:solidFill>
                  <a:schemeClr val="tx1">
                    <a:lumMod val="85000"/>
                    <a:lumOff val="15000"/>
                  </a:schemeClr>
                </a:solidFill>
              </a:rPr>
              <a:t> per fiscal year.</a:t>
            </a:r>
          </a:p>
          <a:p>
            <a:pPr>
              <a:buFont typeface="Arial"/>
              <a:buChar char="•"/>
            </a:pPr>
            <a:r>
              <a:rPr lang="en-US" dirty="0">
                <a:solidFill>
                  <a:schemeClr val="tx1">
                    <a:lumMod val="85000"/>
                    <a:lumOff val="15000"/>
                  </a:schemeClr>
                </a:solidFill>
              </a:rPr>
              <a:t>Identifies the required percentage that must be submitted on time to avoid the 2-percentage-point reduction in APU (for selected Fiscal Years (FY), such as 90 percent for FY 2020 and beyond.</a:t>
            </a:r>
          </a:p>
        </p:txBody>
      </p:sp>
    </p:spTree>
    <p:custDataLst>
      <p:tags r:id="rId1"/>
    </p:custDataLst>
    <p:extLst>
      <p:ext uri="{BB962C8B-B14F-4D97-AF65-F5344CB8AC3E}">
        <p14:creationId xmlns:p14="http://schemas.microsoft.com/office/powerpoint/2010/main" val="770171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Timeliness Compliance Threshold Report (cont. 3)</a:t>
            </a:r>
          </a:p>
        </p:txBody>
      </p:sp>
      <p:pic>
        <p:nvPicPr>
          <p:cNvPr id="16" name="Picture 15">
            <a:extLst>
              <a:ext uri="{FF2B5EF4-FFF2-40B4-BE49-F238E27FC236}">
                <a16:creationId xmlns:a16="http://schemas.microsoft.com/office/drawing/2014/main" id="{FFB5DF4E-80E1-4B52-A93E-7970C5736F68}"/>
              </a:ext>
            </a:extLst>
          </p:cNvPr>
          <p:cNvPicPr>
            <a:picLocks noChangeAspect="1"/>
          </p:cNvPicPr>
          <p:nvPr/>
        </p:nvPicPr>
        <p:blipFill>
          <a:blip r:embed="rId4"/>
          <a:stretch>
            <a:fillRect/>
          </a:stretch>
        </p:blipFill>
        <p:spPr>
          <a:xfrm>
            <a:off x="611692" y="1790700"/>
            <a:ext cx="8507025" cy="4914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969445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Quality Reporting Program Reports</a:t>
            </a:r>
          </a:p>
        </p:txBody>
      </p:sp>
      <p:pic>
        <p:nvPicPr>
          <p:cNvPr id="11" name="Content Placeholder 10"/>
          <p:cNvPicPr>
            <a:picLocks noGrp="1" noChangeAspect="1"/>
          </p:cNvPicPr>
          <p:nvPr>
            <p:ph sz="quarter" idx="10"/>
          </p:nvPr>
        </p:nvPicPr>
        <p:blipFill>
          <a:blip r:embed="rId4"/>
          <a:stretch>
            <a:fillRect/>
          </a:stretch>
        </p:blipFill>
        <p:spPr>
          <a:xfrm>
            <a:off x="571500" y="1752600"/>
            <a:ext cx="11869866" cy="5105400"/>
          </a:xfrm>
          <a:prstGeom prst="rect">
            <a:avLst/>
          </a:prstGeom>
        </p:spPr>
      </p:pic>
    </p:spTree>
    <p:custDataLst>
      <p:tags r:id="rId1"/>
    </p:custDataLst>
    <p:extLst>
      <p:ext uri="{BB962C8B-B14F-4D97-AF65-F5344CB8AC3E}">
        <p14:creationId xmlns:p14="http://schemas.microsoft.com/office/powerpoint/2010/main" val="39150462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Hospice Quality Reporting Program Reports (cont.) </a:t>
            </a:r>
          </a:p>
        </p:txBody>
      </p:sp>
      <p:sp>
        <p:nvSpPr>
          <p:cNvPr id="3" name="Content Placeholder 2"/>
          <p:cNvSpPr>
            <a:spLocks noGrp="1"/>
          </p:cNvSpPr>
          <p:nvPr>
            <p:ph sz="quarter" idx="10"/>
          </p:nvPr>
        </p:nvSpPr>
        <p:spPr>
          <a:xfrm>
            <a:off x="609600" y="1752600"/>
            <a:ext cx="10706100" cy="4457700"/>
          </a:xfrm>
        </p:spPr>
        <p:txBody>
          <a:bodyPr/>
          <a:lstStyle/>
          <a:p>
            <a:r>
              <a:rPr lang="en-US" sz="2200">
                <a:solidFill>
                  <a:schemeClr val="tx1">
                    <a:lumMod val="85000"/>
                    <a:lumOff val="15000"/>
                  </a:schemeClr>
                </a:solidFill>
              </a:rPr>
              <a:t>User-requested, on-demand reports in CASPER.</a:t>
            </a:r>
          </a:p>
          <a:p>
            <a:r>
              <a:rPr lang="en-US" sz="2200" b="1">
                <a:solidFill>
                  <a:schemeClr val="tx1">
                    <a:lumMod val="85000"/>
                    <a:lumOff val="15000"/>
                  </a:schemeClr>
                </a:solidFill>
              </a:rPr>
              <a:t>Hospice-Level Quality Measure Report.</a:t>
            </a:r>
          </a:p>
          <a:p>
            <a:pPr lvl="1"/>
            <a:r>
              <a:rPr lang="en-US" sz="2200">
                <a:solidFill>
                  <a:schemeClr val="tx1">
                    <a:lumMod val="85000"/>
                    <a:lumOff val="15000"/>
                  </a:schemeClr>
                </a:solidFill>
              </a:rPr>
              <a:t>The report shows CMS Measure ID, the Numerator and Denominator, and   </a:t>
            </a:r>
          </a:p>
          <a:p>
            <a:pPr lvl="1"/>
            <a:r>
              <a:rPr lang="en-US" sz="2200">
                <a:solidFill>
                  <a:schemeClr val="tx1">
                    <a:lumMod val="85000"/>
                    <a:lumOff val="15000"/>
                  </a:schemeClr>
                </a:solidFill>
              </a:rPr>
              <a:t>The Hospice Observed Percent, the Comparison Group National Average for the same time period, and the Comparison Group National Percentile for each measure.</a:t>
            </a:r>
          </a:p>
          <a:p>
            <a:r>
              <a:rPr lang="en-US" sz="2200" b="1">
                <a:solidFill>
                  <a:schemeClr val="tx1">
                    <a:lumMod val="85000"/>
                    <a:lumOff val="15000"/>
                  </a:schemeClr>
                </a:solidFill>
              </a:rPr>
              <a:t>Hospice Patient Stay-Level Quality Measure Report.</a:t>
            </a:r>
          </a:p>
          <a:p>
            <a:pPr lvl="1"/>
            <a:r>
              <a:rPr lang="en-US" sz="2200">
                <a:solidFill>
                  <a:schemeClr val="tx1">
                    <a:lumMod val="85000"/>
                    <a:lumOff val="15000"/>
                  </a:schemeClr>
                </a:solidFill>
              </a:rPr>
              <a:t>Identifies each patient whose qualifying HIS record was included in the QM calculations for the selected report period.</a:t>
            </a:r>
          </a:p>
          <a:p>
            <a:pPr lvl="1"/>
            <a:r>
              <a:rPr lang="en-US" sz="2200">
                <a:solidFill>
                  <a:schemeClr val="tx1">
                    <a:lumMod val="85000"/>
                    <a:lumOff val="15000"/>
                  </a:schemeClr>
                </a:solidFill>
              </a:rPr>
              <a:t>Includes per patient per measure information such as whether the patient stay triggered or did not trigger the measure</a:t>
            </a:r>
            <a:r>
              <a:rPr lang="en-US" sz="2200" strike="sngStrike">
                <a:solidFill>
                  <a:schemeClr val="tx1">
                    <a:lumMod val="85000"/>
                    <a:lumOff val="15000"/>
                  </a:schemeClr>
                </a:solidFill>
              </a:rPr>
              <a:t> </a:t>
            </a:r>
            <a:r>
              <a:rPr lang="en-US" sz="2200">
                <a:solidFill>
                  <a:schemeClr val="tx1">
                    <a:lumMod val="85000"/>
                    <a:lumOff val="15000"/>
                  </a:schemeClr>
                </a:solidFill>
              </a:rPr>
              <a:t>or was excluded from the denominator. </a:t>
            </a:r>
          </a:p>
          <a:p>
            <a:endParaRPr lang="en-US" sz="2200"/>
          </a:p>
        </p:txBody>
      </p:sp>
    </p:spTree>
    <p:custDataLst>
      <p:tags r:id="rId1"/>
    </p:custDataLst>
    <p:extLst>
      <p:ext uri="{BB962C8B-B14F-4D97-AF65-F5344CB8AC3E}">
        <p14:creationId xmlns:p14="http://schemas.microsoft.com/office/powerpoint/2010/main" val="34339030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Hospice-Level Quality Measure Report </a:t>
            </a:r>
          </a:p>
        </p:txBody>
      </p:sp>
      <p:pic>
        <p:nvPicPr>
          <p:cNvPr id="10" name="Picture 9">
            <a:extLst>
              <a:ext uri="{FF2B5EF4-FFF2-40B4-BE49-F238E27FC236}">
                <a16:creationId xmlns:a16="http://schemas.microsoft.com/office/drawing/2014/main" id="{75A9FE39-1332-4FD5-AED2-5056664DDB7E}"/>
              </a:ext>
            </a:extLst>
          </p:cNvPr>
          <p:cNvPicPr>
            <a:picLocks noChangeAspect="1"/>
          </p:cNvPicPr>
          <p:nvPr/>
        </p:nvPicPr>
        <p:blipFill>
          <a:blip r:embed="rId4"/>
          <a:stretch>
            <a:fillRect/>
          </a:stretch>
        </p:blipFill>
        <p:spPr>
          <a:xfrm>
            <a:off x="611692" y="1792792"/>
            <a:ext cx="8156834"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9767170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Patient Stay-Level Quality Measure Report</a:t>
            </a:r>
          </a:p>
        </p:txBody>
      </p:sp>
      <p:pic>
        <p:nvPicPr>
          <p:cNvPr id="3" name="Picture 2"/>
          <p:cNvPicPr>
            <a:picLocks noChangeAspect="1"/>
          </p:cNvPicPr>
          <p:nvPr/>
        </p:nvPicPr>
        <p:blipFill>
          <a:blip r:embed="rId4"/>
          <a:stretch>
            <a:fillRect/>
          </a:stretch>
        </p:blipFill>
        <p:spPr>
          <a:xfrm>
            <a:off x="621740" y="1807124"/>
            <a:ext cx="8458200" cy="6586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19809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C9E57-1CA2-4842-9E6E-212A2BB4EDF6}"/>
              </a:ext>
            </a:extLst>
          </p:cNvPr>
          <p:cNvPicPr>
            <a:picLocks noChangeAspect="1"/>
          </p:cNvPicPr>
          <p:nvPr/>
        </p:nvPicPr>
        <p:blipFill rotWithShape="1">
          <a:blip r:embed="rId4">
            <a:extLst>
              <a:ext uri="{28A0092B-C50C-407E-A947-70E740481C1C}">
                <a14:useLocalDpi xmlns:a14="http://schemas.microsoft.com/office/drawing/2010/main" val="0"/>
              </a:ext>
            </a:extLst>
          </a:blip>
          <a:srcRect l="17950"/>
          <a:stretch/>
        </p:blipFill>
        <p:spPr>
          <a:xfrm>
            <a:off x="0" y="1330122"/>
            <a:ext cx="2375848" cy="5223078"/>
          </a:xfrm>
          <a:prstGeom prst="rect">
            <a:avLst/>
          </a:prstGeom>
        </p:spPr>
      </p:pic>
      <p:sp>
        <p:nvSpPr>
          <p:cNvPr id="2" name="Title 1">
            <a:extLst>
              <a:ext uri="{FF2B5EF4-FFF2-40B4-BE49-F238E27FC236}">
                <a16:creationId xmlns:a16="http://schemas.microsoft.com/office/drawing/2014/main" id="{20EF7A0F-8417-4515-BB03-A55561A578D7}"/>
              </a:ext>
            </a:extLst>
          </p:cNvPr>
          <p:cNvSpPr>
            <a:spLocks noGrp="1"/>
          </p:cNvSpPr>
          <p:nvPr>
            <p:ph type="title"/>
          </p:nvPr>
        </p:nvSpPr>
        <p:spPr/>
        <p:txBody>
          <a:bodyPr/>
          <a:lstStyle/>
          <a:p>
            <a:r>
              <a:rPr lang="en-US"/>
              <a:t>Today’s Agenda</a:t>
            </a:r>
          </a:p>
        </p:txBody>
      </p:sp>
      <p:sp>
        <p:nvSpPr>
          <p:cNvPr id="5" name="TextBox 4">
            <a:extLst>
              <a:ext uri="{FF2B5EF4-FFF2-40B4-BE49-F238E27FC236}">
                <a16:creationId xmlns:a16="http://schemas.microsoft.com/office/drawing/2014/main" id="{F2015199-FDB4-4C66-8846-CBD5D4D38155}"/>
              </a:ext>
            </a:extLst>
          </p:cNvPr>
          <p:cNvSpPr txBox="1"/>
          <p:nvPr/>
        </p:nvSpPr>
        <p:spPr>
          <a:xfrm rot="21220847">
            <a:off x="-21446" y="2051771"/>
            <a:ext cx="929868" cy="353943"/>
          </a:xfrm>
          <a:prstGeom prst="rect">
            <a:avLst/>
          </a:prstGeom>
          <a:noFill/>
        </p:spPr>
        <p:txBody>
          <a:bodyPr wrap="square">
            <a:spAutoFit/>
          </a:bodyPr>
          <a:lstStyle/>
          <a:p>
            <a:pPr lvl="0" algn="r">
              <a:defRPr/>
            </a:pPr>
            <a:r>
              <a:rPr lang="en-US" sz="1700" kern="0" spc="-50">
                <a:solidFill>
                  <a:schemeClr val="bg1">
                    <a:lumMod val="75000"/>
                  </a:schemeClr>
                </a:solidFill>
                <a:latin typeface="Arial" panose="020B0604020202020204" pitchFamily="34" charset="0"/>
                <a:cs typeface="Arial" panose="020B0604020202020204" pitchFamily="34" charset="0"/>
              </a:rPr>
              <a:t>January</a:t>
            </a:r>
          </a:p>
        </p:txBody>
      </p:sp>
      <p:sp>
        <p:nvSpPr>
          <p:cNvPr id="6" name="TextBox 5">
            <a:extLst>
              <a:ext uri="{FF2B5EF4-FFF2-40B4-BE49-F238E27FC236}">
                <a16:creationId xmlns:a16="http://schemas.microsoft.com/office/drawing/2014/main" id="{266D0632-A5D5-40D3-83FE-B63473197427}"/>
              </a:ext>
            </a:extLst>
          </p:cNvPr>
          <p:cNvSpPr txBox="1"/>
          <p:nvPr/>
        </p:nvSpPr>
        <p:spPr>
          <a:xfrm rot="21220847">
            <a:off x="792629" y="1872304"/>
            <a:ext cx="819365" cy="523220"/>
          </a:xfrm>
          <a:prstGeom prst="rect">
            <a:avLst/>
          </a:prstGeom>
          <a:noFill/>
        </p:spPr>
        <p:txBody>
          <a:bodyPr wrap="square">
            <a:spAutoFit/>
          </a:bodyPr>
          <a:lstStyle/>
          <a:p>
            <a:pPr lvl="0">
              <a:defRPr/>
            </a:pPr>
            <a:r>
              <a:rPr lang="en-US" sz="2800" b="1" kern="0">
                <a:solidFill>
                  <a:schemeClr val="bg1">
                    <a:lumMod val="75000"/>
                  </a:schemeClr>
                </a:solidFill>
                <a:latin typeface="Arial" panose="020B0604020202020204" pitchFamily="34" charset="0"/>
                <a:cs typeface="Arial" panose="020B0604020202020204" pitchFamily="34" charset="0"/>
              </a:rPr>
              <a:t>24</a:t>
            </a:r>
          </a:p>
        </p:txBody>
      </p:sp>
      <p:sp>
        <p:nvSpPr>
          <p:cNvPr id="8" name="Content Placeholder 7"/>
          <p:cNvSpPr>
            <a:spLocks noGrp="1"/>
          </p:cNvSpPr>
          <p:nvPr>
            <p:ph sz="quarter" idx="10"/>
          </p:nvPr>
        </p:nvSpPr>
        <p:spPr>
          <a:xfrm>
            <a:off x="2628900" y="2001672"/>
            <a:ext cx="9144000" cy="4208628"/>
          </a:xfrm>
        </p:spPr>
        <p:txBody>
          <a:bodyPr/>
          <a:lstStyle/>
          <a:p>
            <a:r>
              <a:rPr lang="en-US" dirty="0">
                <a:solidFill>
                  <a:schemeClr val="tx1">
                    <a:lumMod val="85000"/>
                    <a:lumOff val="15000"/>
                  </a:schemeClr>
                </a:solidFill>
              </a:rPr>
              <a:t>Hospice Quality Reporting Program (HQRP).</a:t>
            </a:r>
          </a:p>
          <a:p>
            <a:pPr>
              <a:lnSpc>
                <a:spcPct val="110000"/>
              </a:lnSpc>
            </a:pPr>
            <a:r>
              <a:rPr lang="en-US" dirty="0">
                <a:solidFill>
                  <a:schemeClr val="tx1">
                    <a:lumMod val="85000"/>
                    <a:lumOff val="15000"/>
                  </a:schemeClr>
                </a:solidFill>
              </a:rPr>
              <a:t>The HQRP Life Cycle and Compliance that includes the “Calendar Year Process”:</a:t>
            </a:r>
          </a:p>
          <a:p>
            <a:pPr lvl="1">
              <a:lnSpc>
                <a:spcPct val="110000"/>
              </a:lnSpc>
              <a:buFont typeface="Wingdings" panose="05000000000000000000" pitchFamily="2" charset="2"/>
              <a:buChar char="§"/>
            </a:pPr>
            <a:r>
              <a:rPr lang="en-US" dirty="0">
                <a:solidFill>
                  <a:schemeClr val="tx1">
                    <a:lumMod val="85000"/>
                    <a:lumOff val="15000"/>
                  </a:schemeClr>
                </a:solidFill>
              </a:rPr>
              <a:t>Reporting Hospice Item Set (HIS) and Consumer Assessment of Healthcare Providers and Systems (CAHPS</a:t>
            </a:r>
            <a:r>
              <a:rPr lang="en-US" baseline="30000" dirty="0">
                <a:solidFill>
                  <a:schemeClr val="tx1">
                    <a:lumMod val="85000"/>
                    <a:lumOff val="15000"/>
                  </a:schemeClr>
                </a:solidFill>
              </a:rPr>
              <a:t>®</a:t>
            </a:r>
            <a:r>
              <a:rPr lang="en-US" dirty="0">
                <a:solidFill>
                  <a:schemeClr val="tx1">
                    <a:lumMod val="85000"/>
                    <a:lumOff val="15000"/>
                  </a:schemeClr>
                </a:solidFill>
              </a:rPr>
              <a:t>) Data. </a:t>
            </a:r>
          </a:p>
          <a:p>
            <a:pPr lvl="1">
              <a:lnSpc>
                <a:spcPct val="110000"/>
              </a:lnSpc>
              <a:buFont typeface="Wingdings" panose="05000000000000000000" pitchFamily="2" charset="2"/>
              <a:buChar char="§"/>
            </a:pPr>
            <a:r>
              <a:rPr lang="en-US" dirty="0">
                <a:solidFill>
                  <a:schemeClr val="tx1">
                    <a:lumMod val="85000"/>
                    <a:lumOff val="15000"/>
                  </a:schemeClr>
                </a:solidFill>
              </a:rPr>
              <a:t>Using Reports to Track Your Hospice’s Data – Certification and Survey Provider Enhanced Reports (CASPER Reports). </a:t>
            </a:r>
          </a:p>
          <a:p>
            <a:pPr lvl="1">
              <a:lnSpc>
                <a:spcPct val="110000"/>
              </a:lnSpc>
              <a:buFont typeface="Wingdings" panose="05000000000000000000" pitchFamily="2" charset="2"/>
              <a:buChar char="§"/>
            </a:pPr>
            <a:r>
              <a:rPr lang="en-US" dirty="0">
                <a:solidFill>
                  <a:schemeClr val="tx1">
                    <a:lumMod val="85000"/>
                    <a:lumOff val="15000"/>
                  </a:schemeClr>
                </a:solidFill>
              </a:rPr>
              <a:t>Knowing the Reconsideration Process.</a:t>
            </a: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2894056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Provider Preview Reports</a:t>
            </a:r>
            <a:endParaRPr lang="en-US" strike="sngStrike">
              <a:solidFill>
                <a:srgbClr val="FF0000"/>
              </a:solidFill>
            </a:endParaRPr>
          </a:p>
        </p:txBody>
      </p:sp>
      <p:sp>
        <p:nvSpPr>
          <p:cNvPr id="3" name="Content Placeholder 2"/>
          <p:cNvSpPr>
            <a:spLocks noGrp="1"/>
          </p:cNvSpPr>
          <p:nvPr>
            <p:ph sz="quarter" idx="10"/>
          </p:nvPr>
        </p:nvSpPr>
        <p:spPr/>
        <p:txBody>
          <a:bodyPr>
            <a:normAutofit/>
          </a:bodyPr>
          <a:lstStyle/>
          <a:p>
            <a:r>
              <a:rPr lang="en-US">
                <a:solidFill>
                  <a:schemeClr val="tx1">
                    <a:lumMod val="85000"/>
                    <a:lumOff val="15000"/>
                  </a:schemeClr>
                </a:solidFill>
              </a:rPr>
              <a:t>These are two separate reports are located in your CASPER folder.</a:t>
            </a:r>
          </a:p>
          <a:p>
            <a:pPr lvl="1"/>
            <a:r>
              <a:rPr lang="en-US" b="1">
                <a:solidFill>
                  <a:schemeClr val="tx1">
                    <a:lumMod val="85000"/>
                    <a:lumOff val="15000"/>
                  </a:schemeClr>
                </a:solidFill>
              </a:rPr>
              <a:t>Hospice Provider Preview report. </a:t>
            </a:r>
          </a:p>
          <a:p>
            <a:pPr lvl="1"/>
            <a:r>
              <a:rPr lang="en-US" b="1">
                <a:solidFill>
                  <a:schemeClr val="tx1">
                    <a:lumMod val="85000"/>
                    <a:lumOff val="15000"/>
                  </a:schemeClr>
                </a:solidFill>
              </a:rPr>
              <a:t>CAHPS</a:t>
            </a:r>
            <a:r>
              <a:rPr lang="en-US" b="1" baseline="30000">
                <a:solidFill>
                  <a:schemeClr val="tx1">
                    <a:lumMod val="85000"/>
                    <a:lumOff val="15000"/>
                  </a:schemeClr>
                </a:solidFill>
              </a:rPr>
              <a:t>®</a:t>
            </a:r>
            <a:r>
              <a:rPr lang="en-US" b="1">
                <a:solidFill>
                  <a:schemeClr val="tx1">
                    <a:lumMod val="85000"/>
                    <a:lumOff val="15000"/>
                  </a:schemeClr>
                </a:solidFill>
              </a:rPr>
              <a:t> Hospice Survey Provider Preview report .</a:t>
            </a:r>
          </a:p>
          <a:p>
            <a:r>
              <a:rPr lang="en-US">
                <a:solidFill>
                  <a:schemeClr val="tx1">
                    <a:lumMod val="85000"/>
                    <a:lumOff val="15000"/>
                  </a:schemeClr>
                </a:solidFill>
              </a:rPr>
              <a:t>Hospice providers are encouraged to use these to review their HIS quality measure results and their facility-level CAHPS</a:t>
            </a:r>
            <a:r>
              <a:rPr lang="en-US" baseline="30000">
                <a:solidFill>
                  <a:schemeClr val="tx1">
                    <a:lumMod val="85000"/>
                    <a:lumOff val="15000"/>
                  </a:schemeClr>
                </a:solidFill>
              </a:rPr>
              <a:t>®</a:t>
            </a:r>
            <a:r>
              <a:rPr lang="en-US">
                <a:solidFill>
                  <a:schemeClr val="tx1">
                    <a:lumMod val="85000"/>
                    <a:lumOff val="15000"/>
                  </a:schemeClr>
                </a:solidFill>
              </a:rPr>
              <a:t> survey results.</a:t>
            </a:r>
          </a:p>
          <a:p>
            <a:r>
              <a:rPr lang="en-US">
                <a:solidFill>
                  <a:schemeClr val="tx1">
                    <a:lumMod val="85000"/>
                    <a:lumOff val="15000"/>
                  </a:schemeClr>
                </a:solidFill>
              </a:rPr>
              <a:t>Providers have 30 days to review their HIS and CAHPS</a:t>
            </a:r>
            <a:r>
              <a:rPr lang="en-US" baseline="30000">
                <a:solidFill>
                  <a:schemeClr val="tx1">
                    <a:lumMod val="85000"/>
                    <a:lumOff val="15000"/>
                  </a:schemeClr>
                </a:solidFill>
              </a:rPr>
              <a:t>®</a:t>
            </a:r>
            <a:r>
              <a:rPr lang="en-US">
                <a:solidFill>
                  <a:schemeClr val="tx1">
                    <a:lumMod val="85000"/>
                    <a:lumOff val="15000"/>
                  </a:schemeClr>
                </a:solidFill>
              </a:rPr>
              <a:t> results.</a:t>
            </a:r>
          </a:p>
          <a:p>
            <a:r>
              <a:rPr lang="en-US">
                <a:solidFill>
                  <a:schemeClr val="tx1">
                    <a:lumMod val="85000"/>
                    <a:lumOff val="15000"/>
                  </a:schemeClr>
                </a:solidFill>
              </a:rPr>
              <a:t>The Provider Preview Reports are available for a period of 60 days from the report release date. </a:t>
            </a:r>
          </a:p>
        </p:txBody>
      </p:sp>
    </p:spTree>
    <p:custDataLst>
      <p:tags r:id="rId1"/>
    </p:custDataLst>
    <p:extLst>
      <p:ext uri="{BB962C8B-B14F-4D97-AF65-F5344CB8AC3E}">
        <p14:creationId xmlns:p14="http://schemas.microsoft.com/office/powerpoint/2010/main" val="708634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Provider Preview Reports (cont. 1)</a:t>
            </a:r>
          </a:p>
        </p:txBody>
      </p:sp>
      <p:pic>
        <p:nvPicPr>
          <p:cNvPr id="4" name="Content Placeholder 3"/>
          <p:cNvPicPr>
            <a:picLocks noGrp="1"/>
          </p:cNvPicPr>
          <p:nvPr>
            <p:ph sz="quarter" idx="10"/>
          </p:nvPr>
        </p:nvPicPr>
        <p:blipFill>
          <a:blip r:embed="rId4"/>
          <a:stretch>
            <a:fillRect/>
          </a:stretch>
        </p:blipFill>
        <p:spPr>
          <a:xfrm>
            <a:off x="611692" y="1802840"/>
            <a:ext cx="9950617" cy="613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624554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Hospice Provider Preview Reports (cont. 2)</a:t>
            </a:r>
          </a:p>
        </p:txBody>
      </p:sp>
      <p:pic>
        <p:nvPicPr>
          <p:cNvPr id="5" name="Content Placeholder 4"/>
          <p:cNvPicPr>
            <a:picLocks noGrp="1" noChangeAspect="1"/>
          </p:cNvPicPr>
          <p:nvPr>
            <p:ph sz="quarter" idx="10"/>
          </p:nvPr>
        </p:nvPicPr>
        <p:blipFill>
          <a:blip r:embed="rId4"/>
          <a:stretch>
            <a:fillRect/>
          </a:stretch>
        </p:blipFill>
        <p:spPr>
          <a:xfrm>
            <a:off x="611692" y="1802317"/>
            <a:ext cx="7810500" cy="5180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7682712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lstStyle/>
          <a:p>
            <a:r>
              <a:rPr lang="en-US" sz="2900" b="0"/>
              <a:t>Which report provides detailed information about the status of select submission files?</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lvl="0"/>
            <a:r>
              <a:rPr lang="en-US"/>
              <a:t>Hospice Item Set Submission Statistics by Provider.</a:t>
            </a:r>
          </a:p>
          <a:p>
            <a:pPr lvl="0"/>
            <a:r>
              <a:rPr lang="en-US"/>
              <a:t>Hospice Final Validation Report.</a:t>
            </a:r>
          </a:p>
          <a:p>
            <a:pPr lvl="0"/>
            <a:r>
              <a:rPr lang="en-US"/>
              <a:t>Hospice Item Sets Submitted.</a:t>
            </a:r>
          </a:p>
          <a:p>
            <a:pPr lvl="0"/>
            <a:r>
              <a:rPr lang="en-US"/>
              <a:t>HIS Record Error Detail by Provider.</a:t>
            </a:r>
          </a:p>
          <a:p>
            <a:endParaRPr lang="en-US"/>
          </a:p>
        </p:txBody>
      </p:sp>
      <p:sp>
        <p:nvSpPr>
          <p:cNvPr id="4" name="Text Placeholder 3">
            <a:extLst>
              <a:ext uri="{FF2B5EF4-FFF2-40B4-BE49-F238E27FC236}">
                <a16:creationId xmlns:a16="http://schemas.microsoft.com/office/drawing/2014/main" id="{52100DDD-C65E-4901-8220-8149A8BE49A3}"/>
              </a:ext>
            </a:extLst>
          </p:cNvPr>
          <p:cNvSpPr>
            <a:spLocks noGrp="1"/>
          </p:cNvSpPr>
          <p:nvPr>
            <p:ph type="body" sz="quarter" idx="11"/>
          </p:nvPr>
        </p:nvSpPr>
        <p:spPr/>
        <p:txBody>
          <a:bodyPr/>
          <a:lstStyle/>
          <a:p>
            <a:r>
              <a:rPr lang="en-US"/>
              <a:t>5</a:t>
            </a:r>
          </a:p>
        </p:txBody>
      </p:sp>
    </p:spTree>
    <p:custDataLst>
      <p:tags r:id="rId1"/>
    </p:custDataLst>
    <p:extLst>
      <p:ext uri="{BB962C8B-B14F-4D97-AF65-F5344CB8AC3E}">
        <p14:creationId xmlns:p14="http://schemas.microsoft.com/office/powerpoint/2010/main" val="3278167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lstStyle/>
          <a:p>
            <a:r>
              <a:rPr lang="en-US" sz="2900" b="0"/>
              <a:t>Which report provides detailed information about the status of select submission files? (cont.)</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lvl="0"/>
            <a:r>
              <a:rPr lang="en-US"/>
              <a:t>Hospice Item Set Submission Statistics by Provider.</a:t>
            </a:r>
          </a:p>
          <a:p>
            <a:pPr lvl="0"/>
            <a:r>
              <a:rPr lang="en-US" b="1"/>
              <a:t>Hospice Final Validation Report.</a:t>
            </a:r>
          </a:p>
          <a:p>
            <a:pPr lvl="0"/>
            <a:r>
              <a:rPr lang="en-US"/>
              <a:t>Hospice Item Sets Submitted.</a:t>
            </a:r>
          </a:p>
          <a:p>
            <a:pPr lvl="0"/>
            <a:r>
              <a:rPr lang="en-US"/>
              <a:t>HIS Record Error Detail by Provider.</a:t>
            </a:r>
          </a:p>
          <a:p>
            <a:endParaRPr lang="en-US"/>
          </a:p>
        </p:txBody>
      </p:sp>
      <p:pic>
        <p:nvPicPr>
          <p:cNvPr id="5" name="Picture 4">
            <a:extLst>
              <a:ext uri="{FF2B5EF4-FFF2-40B4-BE49-F238E27FC236}">
                <a16:creationId xmlns:a16="http://schemas.microsoft.com/office/drawing/2014/main" id="{3582FFA1-3FAA-4ACA-97BB-3CCD10F47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22" y="2495933"/>
            <a:ext cx="660299" cy="660299"/>
          </a:xfrm>
          <a:prstGeom prst="rect">
            <a:avLst/>
          </a:prstGeom>
        </p:spPr>
      </p:pic>
      <p:sp>
        <p:nvSpPr>
          <p:cNvPr id="6" name="Text Placeholder 5"/>
          <p:cNvSpPr>
            <a:spLocks noGrp="1"/>
          </p:cNvSpPr>
          <p:nvPr>
            <p:ph type="body" sz="quarter" idx="11"/>
          </p:nvPr>
        </p:nvSpPr>
        <p:spPr/>
        <p:txBody>
          <a:bodyPr/>
          <a:lstStyle/>
          <a:p>
            <a:r>
              <a:rPr lang="en-US" dirty="0"/>
              <a:t>5</a:t>
            </a:r>
          </a:p>
        </p:txBody>
      </p:sp>
    </p:spTree>
    <p:custDataLst>
      <p:tags r:id="rId1"/>
    </p:custDataLst>
    <p:extLst>
      <p:ext uri="{BB962C8B-B14F-4D97-AF65-F5344CB8AC3E}">
        <p14:creationId xmlns:p14="http://schemas.microsoft.com/office/powerpoint/2010/main" val="13478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8666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lstStyle/>
          <a:p>
            <a:r>
              <a:rPr lang="en-US" sz="2900" b="0"/>
              <a:t>Which report provides the percent of HIS records submitted and accepted within the 30-day submission deadline</a:t>
            </a:r>
            <a:r>
              <a:rPr lang="en-US" sz="2900" b="0">
                <a:solidFill>
                  <a:srgbClr val="FF0000"/>
                </a:solidFill>
              </a:rPr>
              <a:t> </a:t>
            </a:r>
            <a:r>
              <a:rPr lang="en-US" sz="2900" b="0"/>
              <a:t>per fiscal year?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r>
              <a:rPr lang="en-US"/>
              <a:t>Hospice Item Set Submission Statistics by Provider.</a:t>
            </a:r>
          </a:p>
          <a:p>
            <a:r>
              <a:rPr lang="en-US"/>
              <a:t>HIS Records With Error Number XXXXX Report.</a:t>
            </a:r>
          </a:p>
          <a:p>
            <a:r>
              <a:rPr lang="en-US"/>
              <a:t>Hospice Timeliness Compliance Threshold Report.</a:t>
            </a:r>
          </a:p>
          <a:p>
            <a:r>
              <a:rPr lang="en-US"/>
              <a:t>Hospice-Level Quality Measure Report.</a:t>
            </a:r>
          </a:p>
          <a:p>
            <a:endParaRPr lang="en-US"/>
          </a:p>
        </p:txBody>
      </p:sp>
      <p:sp>
        <p:nvSpPr>
          <p:cNvPr id="5" name="Text Placeholder 4"/>
          <p:cNvSpPr>
            <a:spLocks noGrp="1"/>
          </p:cNvSpPr>
          <p:nvPr>
            <p:ph type="body" sz="quarter" idx="11"/>
          </p:nvPr>
        </p:nvSpPr>
        <p:spPr/>
        <p:txBody>
          <a:bodyPr/>
          <a:lstStyle/>
          <a:p>
            <a:r>
              <a:rPr lang="en-US"/>
              <a:t>6</a:t>
            </a:r>
          </a:p>
        </p:txBody>
      </p:sp>
    </p:spTree>
    <p:custDataLst>
      <p:tags r:id="rId1"/>
    </p:custDataLst>
    <p:extLst>
      <p:ext uri="{BB962C8B-B14F-4D97-AF65-F5344CB8AC3E}">
        <p14:creationId xmlns:p14="http://schemas.microsoft.com/office/powerpoint/2010/main" val="15447917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lstStyle/>
          <a:p>
            <a:r>
              <a:rPr lang="en-US" sz="2900" b="0"/>
              <a:t>Which report provides the percent of HIS records submitted and accepted within the 30-day submission deadline per fiscal year? (cont.)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r>
              <a:rPr lang="en-US"/>
              <a:t>Hospice Item Set Submission Statistics by Provider.</a:t>
            </a:r>
          </a:p>
          <a:p>
            <a:r>
              <a:rPr lang="en-US"/>
              <a:t>HIS Records With Error Number XXXXX Report.</a:t>
            </a:r>
          </a:p>
          <a:p>
            <a:r>
              <a:rPr lang="en-US" b="1"/>
              <a:t>Hospice Timeliness Compliance Threshold Report.</a:t>
            </a:r>
          </a:p>
          <a:p>
            <a:r>
              <a:rPr lang="en-US"/>
              <a:t>Hospice-Level Quality Measure Report.</a:t>
            </a:r>
          </a:p>
          <a:p>
            <a:endParaRPr lang="en-US"/>
          </a:p>
        </p:txBody>
      </p:sp>
      <p:sp>
        <p:nvSpPr>
          <p:cNvPr id="4" name="Text Placeholder 3">
            <a:extLst>
              <a:ext uri="{FF2B5EF4-FFF2-40B4-BE49-F238E27FC236}">
                <a16:creationId xmlns:a16="http://schemas.microsoft.com/office/drawing/2014/main" id="{97C73C9C-5871-4468-9CFF-597630D6711A}"/>
              </a:ext>
            </a:extLst>
          </p:cNvPr>
          <p:cNvSpPr>
            <a:spLocks noGrp="1"/>
          </p:cNvSpPr>
          <p:nvPr>
            <p:ph type="body" sz="quarter" idx="11"/>
          </p:nvPr>
        </p:nvSpPr>
        <p:spPr/>
        <p:txBody>
          <a:bodyPr/>
          <a:lstStyle/>
          <a:p>
            <a:r>
              <a:rPr lang="en-US"/>
              <a:t>6</a:t>
            </a:r>
          </a:p>
        </p:txBody>
      </p:sp>
      <p:pic>
        <p:nvPicPr>
          <p:cNvPr id="5" name="Picture 4">
            <a:extLst>
              <a:ext uri="{FF2B5EF4-FFF2-40B4-BE49-F238E27FC236}">
                <a16:creationId xmlns:a16="http://schemas.microsoft.com/office/drawing/2014/main" id="{38D7A53B-9BF6-4BBD-B88C-54BECC974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48" y="3166030"/>
            <a:ext cx="660299" cy="660299"/>
          </a:xfrm>
          <a:prstGeom prst="rect">
            <a:avLst/>
          </a:prstGeom>
        </p:spPr>
      </p:pic>
    </p:spTree>
    <p:custDataLst>
      <p:tags r:id="rId1"/>
    </p:custDataLst>
    <p:extLst>
      <p:ext uri="{BB962C8B-B14F-4D97-AF65-F5344CB8AC3E}">
        <p14:creationId xmlns:p14="http://schemas.microsoft.com/office/powerpoint/2010/main" val="135695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8666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a:t>Reconsideration Process</a:t>
            </a:r>
          </a:p>
        </p:txBody>
      </p:sp>
    </p:spTree>
    <p:custDataLst>
      <p:tags r:id="rId1"/>
    </p:custDataLst>
    <p:extLst>
      <p:ext uri="{BB962C8B-B14F-4D97-AF65-F5344CB8AC3E}">
        <p14:creationId xmlns:p14="http://schemas.microsoft.com/office/powerpoint/2010/main" val="42231013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Reconsideration?  </a:t>
            </a:r>
          </a:p>
        </p:txBody>
      </p:sp>
      <p:sp>
        <p:nvSpPr>
          <p:cNvPr id="9" name="Content Placeholder 5"/>
          <p:cNvSpPr>
            <a:spLocks noGrp="1"/>
          </p:cNvSpPr>
          <p:nvPr>
            <p:ph sz="quarter" idx="10"/>
          </p:nvPr>
        </p:nvSpPr>
        <p:spPr>
          <a:xfrm>
            <a:off x="571500" y="4919472"/>
            <a:ext cx="10629900" cy="990600"/>
          </a:xfrm>
        </p:spPr>
        <p:txBody>
          <a:bodyPr/>
          <a:lstStyle/>
          <a:p>
            <a:pPr>
              <a:spcAft>
                <a:spcPts val="1800"/>
              </a:spcAft>
            </a:pPr>
            <a:r>
              <a:rPr lang="en-US">
                <a:solidFill>
                  <a:schemeClr val="tx1">
                    <a:lumMod val="85000"/>
                    <a:lumOff val="15000"/>
                  </a:schemeClr>
                </a:solidFill>
              </a:rPr>
              <a:t>Reconsideration is a request for a review of the non-compliance decision prior to the 2-percentage point reduction in the hospice’s APU that takes effect on October 1.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048" y="1371600"/>
            <a:ext cx="10972822" cy="3886208"/>
          </a:xfrm>
          <a:prstGeom prst="rect">
            <a:avLst/>
          </a:prstGeom>
        </p:spPr>
      </p:pic>
    </p:spTree>
    <p:custDataLst>
      <p:tags r:id="rId1"/>
    </p:custDataLst>
    <p:extLst>
      <p:ext uri="{BB962C8B-B14F-4D97-AF65-F5344CB8AC3E}">
        <p14:creationId xmlns:p14="http://schemas.microsoft.com/office/powerpoint/2010/main" val="1205354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is Reconsideration? (cont.)</a:t>
            </a:r>
          </a:p>
        </p:txBody>
      </p:sp>
      <p:sp>
        <p:nvSpPr>
          <p:cNvPr id="6" name="Content Placeholder 5"/>
          <p:cNvSpPr>
            <a:spLocks noGrp="1"/>
          </p:cNvSpPr>
          <p:nvPr>
            <p:ph sz="quarter" idx="10"/>
          </p:nvPr>
        </p:nvSpPr>
        <p:spPr/>
        <p:txBody>
          <a:bodyPr/>
          <a:lstStyle/>
          <a:p>
            <a:r>
              <a:rPr lang="en-US" sz="2400">
                <a:solidFill>
                  <a:schemeClr val="tx1">
                    <a:lumMod val="85000"/>
                    <a:lumOff val="15000"/>
                  </a:schemeClr>
                </a:solidFill>
              </a:rPr>
              <a:t>Any hospice found non-compliant with the HQRP requirements will receive a letter of notification, which will include instructions for requesting reconsideration of the decision.</a:t>
            </a:r>
          </a:p>
          <a:p>
            <a:r>
              <a:rPr lang="en-US" sz="2400">
                <a:solidFill>
                  <a:schemeClr val="tx1">
                    <a:lumMod val="85000"/>
                    <a:lumOff val="15000"/>
                  </a:schemeClr>
                </a:solidFill>
              </a:rPr>
              <a:t>If you believe your hospice has been identified for this payment reduction in error, you have the right to request a reconsideration of the non-compliant decision.</a:t>
            </a:r>
          </a:p>
          <a:p>
            <a:pPr lvl="0"/>
            <a:r>
              <a:rPr lang="en-US">
                <a:solidFill>
                  <a:schemeClr val="tx1">
                    <a:lumMod val="85000"/>
                    <a:lumOff val="15000"/>
                  </a:schemeClr>
                </a:solidFill>
              </a:rPr>
              <a:t>The HQRP Reconsideration webpage for more information is: </a:t>
            </a:r>
            <a:r>
              <a:rPr lang="en-US">
                <a:solidFill>
                  <a:srgbClr val="0070C0"/>
                </a:solidFill>
              </a:rPr>
              <a:t>https://www.cms.gov/Medicare/Quality-Initiatives-Patient-Assessment-Instruments/Hospice-Quality-Reporting/Reconsideration-Requests.html</a:t>
            </a:r>
          </a:p>
          <a:p>
            <a:endParaRPr lang="en-US">
              <a:solidFill>
                <a:srgbClr val="00B0F0"/>
              </a:solidFill>
            </a:endParaRPr>
          </a:p>
        </p:txBody>
      </p:sp>
    </p:spTree>
    <p:custDataLst>
      <p:tags r:id="rId1"/>
    </p:custDataLst>
    <p:extLst>
      <p:ext uri="{BB962C8B-B14F-4D97-AF65-F5344CB8AC3E}">
        <p14:creationId xmlns:p14="http://schemas.microsoft.com/office/powerpoint/2010/main" val="346978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B75E-57B7-4AE0-BFEF-851AF2B1E526}"/>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86468EEA-11FB-4EC2-AFAF-56695139964A}"/>
              </a:ext>
            </a:extLst>
          </p:cNvPr>
          <p:cNvSpPr>
            <a:spLocks noGrp="1"/>
          </p:cNvSpPr>
          <p:nvPr>
            <p:ph sz="quarter" idx="10"/>
          </p:nvPr>
        </p:nvSpPr>
        <p:spPr/>
        <p:txBody>
          <a:bodyPr/>
          <a:lstStyle/>
          <a:p>
            <a:pPr>
              <a:spcAft>
                <a:spcPts val="1800"/>
              </a:spcAft>
            </a:pPr>
            <a:r>
              <a:rPr lang="en-US"/>
              <a:t>Recall basic information </a:t>
            </a:r>
            <a:r>
              <a:rPr lang="en-US">
                <a:solidFill>
                  <a:schemeClr val="tx1"/>
                </a:solidFill>
              </a:rPr>
              <a:t>about the HQRP</a:t>
            </a:r>
            <a:r>
              <a:rPr lang="en-US"/>
              <a:t>.</a:t>
            </a:r>
          </a:p>
          <a:p>
            <a:pPr>
              <a:spcAft>
                <a:spcPts val="1800"/>
              </a:spcAft>
            </a:pPr>
            <a:r>
              <a:rPr lang="en-US"/>
              <a:t>Describe the timeframe and the necessary steps towards HQRP compliance. </a:t>
            </a:r>
          </a:p>
          <a:p>
            <a:pPr>
              <a:spcAft>
                <a:spcPts val="1800"/>
              </a:spcAft>
            </a:pPr>
            <a:r>
              <a:rPr lang="en-US"/>
              <a:t>Describe the relationship between quality reporting and the Annual Payment Update (APU).</a:t>
            </a:r>
          </a:p>
          <a:p>
            <a:pPr>
              <a:spcAft>
                <a:spcPts val="1800"/>
              </a:spcAft>
            </a:pPr>
            <a:r>
              <a:rPr lang="en-US"/>
              <a:t>List the steps for reporting using your HIS and CAHPS</a:t>
            </a:r>
            <a:r>
              <a:rPr lang="en-US" baseline="30000">
                <a:solidFill>
                  <a:schemeClr val="tx1"/>
                </a:solidFill>
              </a:rPr>
              <a:t>®</a:t>
            </a:r>
            <a:r>
              <a:rPr lang="en-US"/>
              <a:t> data.</a:t>
            </a:r>
          </a:p>
          <a:p>
            <a:endParaRPr lang="en-US"/>
          </a:p>
        </p:txBody>
      </p:sp>
    </p:spTree>
    <p:custDataLst>
      <p:tags r:id="rId1"/>
    </p:custDataLst>
    <p:extLst>
      <p:ext uri="{BB962C8B-B14F-4D97-AF65-F5344CB8AC3E}">
        <p14:creationId xmlns:p14="http://schemas.microsoft.com/office/powerpoint/2010/main" val="28096821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Would a Hospice Submit a Reconsideration Request?</a:t>
            </a:r>
          </a:p>
        </p:txBody>
      </p:sp>
      <p:sp>
        <p:nvSpPr>
          <p:cNvPr id="5" name="Content Placeholder 4"/>
          <p:cNvSpPr>
            <a:spLocks noGrp="1"/>
          </p:cNvSpPr>
          <p:nvPr>
            <p:ph sz="quarter" idx="10"/>
          </p:nvPr>
        </p:nvSpPr>
        <p:spPr>
          <a:xfrm>
            <a:off x="4229099" y="1752600"/>
            <a:ext cx="7658101" cy="4457700"/>
          </a:xfrm>
        </p:spPr>
        <p:txBody>
          <a:bodyPr/>
          <a:lstStyle/>
          <a:p>
            <a:r>
              <a:rPr lang="en-US" sz="2200">
                <a:solidFill>
                  <a:schemeClr val="tx1">
                    <a:lumMod val="85000"/>
                    <a:lumOff val="15000"/>
                  </a:schemeClr>
                </a:solidFill>
              </a:rPr>
              <a:t>Hospices may file for reconsideration: </a:t>
            </a:r>
          </a:p>
          <a:p>
            <a:pPr marL="914400" lvl="1" indent="-457200">
              <a:buFont typeface="+mj-lt"/>
              <a:buAutoNum type="arabicPeriod"/>
            </a:pPr>
            <a:r>
              <a:rPr lang="en-US" sz="2200">
                <a:solidFill>
                  <a:schemeClr val="tx1">
                    <a:lumMod val="85000"/>
                    <a:lumOff val="15000"/>
                  </a:schemeClr>
                </a:solidFill>
              </a:rPr>
              <a:t>If they receive a letter of HQRP non-compliance and, </a:t>
            </a:r>
          </a:p>
          <a:p>
            <a:pPr marL="914400" lvl="1" indent="-457200">
              <a:buFont typeface="+mj-lt"/>
              <a:buAutoNum type="arabicPeriod"/>
            </a:pPr>
            <a:r>
              <a:rPr lang="en-US" sz="2200">
                <a:solidFill>
                  <a:schemeClr val="tx1">
                    <a:lumMod val="85000"/>
                    <a:lumOff val="15000"/>
                  </a:schemeClr>
                </a:solidFill>
              </a:rPr>
              <a:t>Believe the finding of non-compliance is in error. </a:t>
            </a:r>
          </a:p>
          <a:p>
            <a:r>
              <a:rPr lang="en-US" sz="2200">
                <a:solidFill>
                  <a:schemeClr val="tx1">
                    <a:lumMod val="85000"/>
                    <a:lumOff val="15000"/>
                  </a:schemeClr>
                </a:solidFill>
              </a:rPr>
              <a:t>Requests must be submitted within 30 days after the date documented on the non-compliance notification letter. </a:t>
            </a:r>
          </a:p>
          <a:p>
            <a:r>
              <a:rPr lang="en-US" sz="2200">
                <a:solidFill>
                  <a:schemeClr val="tx1">
                    <a:lumMod val="85000"/>
                    <a:lumOff val="15000"/>
                  </a:schemeClr>
                </a:solidFill>
              </a:rPr>
              <a:t>No requests will be accepted after the 30 day deadline.</a:t>
            </a:r>
          </a:p>
          <a:p>
            <a:r>
              <a:rPr lang="en-US" sz="2200">
                <a:solidFill>
                  <a:schemeClr val="tx1">
                    <a:lumMod val="85000"/>
                    <a:lumOff val="15000"/>
                  </a:schemeClr>
                </a:solidFill>
              </a:rPr>
              <a:t>Failure to submit a timely HQRP reconsideration automatically subjects any non-compliant hospice to the two percent APU reduction for that fiscal year.</a:t>
            </a:r>
          </a:p>
        </p:txBody>
      </p:sp>
      <p:pic>
        <p:nvPicPr>
          <p:cNvPr id="7" name="Content Placeholder 7">
            <a:extLst>
              <a:ext uri="{FF2B5EF4-FFF2-40B4-BE49-F238E27FC236}">
                <a16:creationId xmlns:a16="http://schemas.microsoft.com/office/drawing/2014/main" id="{B8FDE8D2-1F64-416F-8AD1-A74715C3583B}"/>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266700" y="1752600"/>
            <a:ext cx="3900490" cy="4457700"/>
          </a:xfrm>
        </p:spPr>
      </p:pic>
    </p:spTree>
    <p:custDataLst>
      <p:tags r:id="rId1"/>
    </p:custDataLst>
    <p:extLst>
      <p:ext uri="{BB962C8B-B14F-4D97-AF65-F5344CB8AC3E}">
        <p14:creationId xmlns:p14="http://schemas.microsoft.com/office/powerpoint/2010/main" val="1257593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Reconsideration Request Process</a:t>
            </a:r>
          </a:p>
        </p:txBody>
      </p:sp>
      <p:sp>
        <p:nvSpPr>
          <p:cNvPr id="6" name="Content Placeholder 5"/>
          <p:cNvSpPr>
            <a:spLocks noGrp="1"/>
          </p:cNvSpPr>
          <p:nvPr>
            <p:ph sz="quarter" idx="10"/>
          </p:nvPr>
        </p:nvSpPr>
        <p:spPr>
          <a:xfrm>
            <a:off x="571500" y="1752600"/>
            <a:ext cx="8153400" cy="4457700"/>
          </a:xfrm>
        </p:spPr>
        <p:txBody>
          <a:bodyPr/>
          <a:lstStyle/>
          <a:p>
            <a:r>
              <a:rPr lang="en-US" sz="2400">
                <a:solidFill>
                  <a:schemeClr val="tx1">
                    <a:lumMod val="85000"/>
                    <a:lumOff val="15000"/>
                  </a:schemeClr>
                </a:solidFill>
              </a:rPr>
              <a:t>CMS will notify hospices that are non-compliant with HQRP two ways: </a:t>
            </a:r>
          </a:p>
          <a:p>
            <a:pPr marL="857250" lvl="1" indent="-457200">
              <a:buFont typeface="+mj-lt"/>
              <a:buAutoNum type="arabicPeriod"/>
            </a:pPr>
            <a:r>
              <a:rPr lang="en-US" sz="2400">
                <a:solidFill>
                  <a:schemeClr val="tx1">
                    <a:lumMod val="85000"/>
                    <a:lumOff val="15000"/>
                  </a:schemeClr>
                </a:solidFill>
              </a:rPr>
              <a:t>Via the MAC through the USPS.</a:t>
            </a:r>
          </a:p>
          <a:p>
            <a:pPr marL="857250" lvl="1" indent="-457200">
              <a:buFont typeface="+mj-lt"/>
              <a:buAutoNum type="arabicPeriod"/>
            </a:pPr>
            <a:r>
              <a:rPr lang="en-US" sz="2400">
                <a:solidFill>
                  <a:schemeClr val="tx1">
                    <a:lumMod val="85000"/>
                    <a:lumOff val="15000"/>
                  </a:schemeClr>
                </a:solidFill>
              </a:rPr>
              <a:t>An electronic letter via the CASPER system.</a:t>
            </a:r>
          </a:p>
          <a:p>
            <a:r>
              <a:rPr lang="en-US" sz="2400">
                <a:solidFill>
                  <a:schemeClr val="tx1">
                    <a:lumMod val="85000"/>
                    <a:lumOff val="15000"/>
                  </a:schemeClr>
                </a:solidFill>
              </a:rPr>
              <a:t>Hospices should </a:t>
            </a:r>
            <a:r>
              <a:rPr lang="en-US" sz="2400" b="1">
                <a:solidFill>
                  <a:schemeClr val="tx1">
                    <a:lumMod val="85000"/>
                    <a:lumOff val="15000"/>
                  </a:schemeClr>
                </a:solidFill>
              </a:rPr>
              <a:t>look for the letter </a:t>
            </a:r>
            <a:r>
              <a:rPr lang="en-US" sz="2400">
                <a:solidFill>
                  <a:schemeClr val="tx1">
                    <a:lumMod val="85000"/>
                    <a:lumOff val="15000"/>
                  </a:schemeClr>
                </a:solidFill>
              </a:rPr>
              <a:t>and be sure to access the CASPER system since either letter serves as notice of HQRP </a:t>
            </a:r>
            <a:r>
              <a:rPr lang="en-US">
                <a:solidFill>
                  <a:schemeClr val="tx1">
                    <a:lumMod val="85000"/>
                    <a:lumOff val="15000"/>
                  </a:schemeClr>
                </a:solidFill>
              </a:rPr>
              <a:t>non-compliance</a:t>
            </a:r>
            <a:r>
              <a:rPr lang="en-US" sz="2400">
                <a:solidFill>
                  <a:schemeClr val="tx1">
                    <a:lumMod val="85000"/>
                    <a:lumOff val="15000"/>
                  </a:schemeClr>
                </a:solidFill>
              </a:rPr>
              <a:t>. </a:t>
            </a:r>
          </a:p>
        </p:txBody>
      </p:sp>
      <p:pic>
        <p:nvPicPr>
          <p:cNvPr id="7" name="Content Placeholder 7">
            <a:extLst>
              <a:ext uri="{FF2B5EF4-FFF2-40B4-BE49-F238E27FC236}">
                <a16:creationId xmlns:a16="http://schemas.microsoft.com/office/drawing/2014/main" id="{25BCFD0B-4EB2-4E99-A87C-D1820CDC9B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4900" y="1524000"/>
            <a:ext cx="3718461" cy="4249669"/>
          </a:xfrm>
          <a:prstGeom prst="rect">
            <a:avLst/>
          </a:prstGeom>
        </p:spPr>
      </p:pic>
    </p:spTree>
    <p:custDataLst>
      <p:tags r:id="rId1"/>
    </p:custDataLst>
    <p:extLst>
      <p:ext uri="{BB962C8B-B14F-4D97-AF65-F5344CB8AC3E}">
        <p14:creationId xmlns:p14="http://schemas.microsoft.com/office/powerpoint/2010/main" val="2446931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Reconsideration Request</a:t>
            </a:r>
            <a:endParaRPr lang="en-US" b="0" u="sng" dirty="0">
              <a:solidFill>
                <a:srgbClr val="FF0000"/>
              </a:solidFill>
            </a:endParaRPr>
          </a:p>
        </p:txBody>
      </p:sp>
      <p:sp>
        <p:nvSpPr>
          <p:cNvPr id="6" name="Content Placeholder 5"/>
          <p:cNvSpPr>
            <a:spLocks noGrp="1"/>
          </p:cNvSpPr>
          <p:nvPr>
            <p:ph sz="quarter" idx="10"/>
          </p:nvPr>
        </p:nvSpPr>
        <p:spPr>
          <a:xfrm>
            <a:off x="571500" y="1752600"/>
            <a:ext cx="6400800" cy="4495800"/>
          </a:xfrm>
        </p:spPr>
        <p:txBody>
          <a:bodyPr/>
          <a:lstStyle/>
          <a:p>
            <a:r>
              <a:rPr lang="en-US">
                <a:solidFill>
                  <a:schemeClr val="tx1">
                    <a:lumMod val="85000"/>
                    <a:lumOff val="15000"/>
                  </a:schemeClr>
                </a:solidFill>
              </a:rPr>
              <a:t>The </a:t>
            </a:r>
            <a:r>
              <a:rPr lang="en-US" b="1">
                <a:solidFill>
                  <a:schemeClr val="tx1">
                    <a:lumMod val="85000"/>
                    <a:lumOff val="15000"/>
                  </a:schemeClr>
                </a:solidFill>
              </a:rPr>
              <a:t>only</a:t>
            </a:r>
            <a:r>
              <a:rPr lang="en-US">
                <a:solidFill>
                  <a:schemeClr val="tx1">
                    <a:lumMod val="85000"/>
                    <a:lumOff val="15000"/>
                  </a:schemeClr>
                </a:solidFill>
              </a:rPr>
              <a:t> method for submitting reconsideration requests is via email to CMS.</a:t>
            </a:r>
          </a:p>
          <a:p>
            <a:r>
              <a:rPr lang="en-US"/>
              <a:t>The request must be sent to the following email address:</a:t>
            </a:r>
          </a:p>
          <a:p>
            <a:pPr marL="0" indent="0">
              <a:spcAft>
                <a:spcPts val="0"/>
              </a:spcAft>
              <a:buNone/>
            </a:pPr>
            <a:r>
              <a:rPr lang="en-US" sz="2200">
                <a:solidFill>
                  <a:srgbClr val="0070C0"/>
                </a:solidFill>
              </a:rPr>
              <a:t>     HospiceQRPReconsiderations@cms.hhs.gov</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100" y="1495530"/>
            <a:ext cx="4158762" cy="4752870"/>
          </a:xfrm>
          <a:prstGeom prst="rect">
            <a:avLst/>
          </a:prstGeom>
        </p:spPr>
      </p:pic>
    </p:spTree>
    <p:custDataLst>
      <p:tags r:id="rId1"/>
    </p:custDataLst>
    <p:extLst>
      <p:ext uri="{BB962C8B-B14F-4D97-AF65-F5344CB8AC3E}">
        <p14:creationId xmlns:p14="http://schemas.microsoft.com/office/powerpoint/2010/main" val="3658260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a Reconsideration Request (cont.) </a:t>
            </a:r>
            <a:endParaRPr lang="en-US" b="0" u="sng" dirty="0">
              <a:solidFill>
                <a:srgbClr val="FF0000"/>
              </a:solidFill>
            </a:endParaRPr>
          </a:p>
        </p:txBody>
      </p:sp>
      <p:sp>
        <p:nvSpPr>
          <p:cNvPr id="6" name="Content Placeholder 5"/>
          <p:cNvSpPr>
            <a:spLocks noGrp="1"/>
          </p:cNvSpPr>
          <p:nvPr>
            <p:ph sz="quarter" idx="10"/>
          </p:nvPr>
        </p:nvSpPr>
        <p:spPr>
          <a:xfrm>
            <a:off x="571500" y="1752600"/>
            <a:ext cx="11049000" cy="4495800"/>
          </a:xfrm>
        </p:spPr>
        <p:txBody>
          <a:bodyPr/>
          <a:lstStyle/>
          <a:p>
            <a:r>
              <a:rPr lang="en-US">
                <a:solidFill>
                  <a:schemeClr val="tx1">
                    <a:lumMod val="85000"/>
                    <a:lumOff val="15000"/>
                  </a:schemeClr>
                </a:solidFill>
              </a:rPr>
              <a:t>The subject line should include: “Hospice ACA 3004 Reconsideration Request” and the hospice’s CMS Certification Number (CCN). </a:t>
            </a:r>
          </a:p>
          <a:p>
            <a:r>
              <a:rPr lang="en-US">
                <a:solidFill>
                  <a:schemeClr val="tx1">
                    <a:lumMod val="85000"/>
                    <a:lumOff val="15000"/>
                  </a:schemeClr>
                </a:solidFill>
              </a:rPr>
              <a:t>Include the following in the request:</a:t>
            </a:r>
          </a:p>
          <a:p>
            <a:pPr lvl="1"/>
            <a:r>
              <a:rPr lang="en-US">
                <a:solidFill>
                  <a:schemeClr val="tx1">
                    <a:lumMod val="85000"/>
                    <a:lumOff val="15000"/>
                  </a:schemeClr>
                </a:solidFill>
              </a:rPr>
              <a:t>The hospice CCN, business name, and address.</a:t>
            </a:r>
          </a:p>
          <a:p>
            <a:pPr lvl="1"/>
            <a:r>
              <a:rPr lang="en-US">
                <a:solidFill>
                  <a:schemeClr val="tx1">
                    <a:lumMod val="85000"/>
                    <a:lumOff val="15000"/>
                  </a:schemeClr>
                </a:solidFill>
              </a:rPr>
              <a:t>The CEO or designated contact information.</a:t>
            </a:r>
          </a:p>
          <a:p>
            <a:pPr lvl="1"/>
            <a:r>
              <a:rPr lang="en-US">
                <a:solidFill>
                  <a:schemeClr val="tx1">
                    <a:lumMod val="85000"/>
                    <a:lumOff val="15000"/>
                  </a:schemeClr>
                </a:solidFill>
              </a:rPr>
              <a:t>The CMS-identified reason(s) for non-compliance (from the notification letter).</a:t>
            </a:r>
          </a:p>
          <a:p>
            <a:pPr lvl="1"/>
            <a:r>
              <a:rPr lang="en-US">
                <a:solidFill>
                  <a:schemeClr val="tx1">
                    <a:lumMod val="85000"/>
                    <a:lumOff val="15000"/>
                  </a:schemeClr>
                </a:solidFill>
              </a:rPr>
              <a:t>Information supporting the hospice’s belief that non-compliance is in error, or the evidence which prevented timely submission of data.</a:t>
            </a:r>
          </a:p>
        </p:txBody>
      </p:sp>
    </p:spTree>
    <p:custDataLst>
      <p:tags r:id="rId1"/>
    </p:custDataLst>
    <p:extLst>
      <p:ext uri="{BB962C8B-B14F-4D97-AF65-F5344CB8AC3E}">
        <p14:creationId xmlns:p14="http://schemas.microsoft.com/office/powerpoint/2010/main" val="40248464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Creating a Reconsideration Request Email</a:t>
            </a:r>
          </a:p>
        </p:txBody>
      </p:sp>
      <p:sp>
        <p:nvSpPr>
          <p:cNvPr id="6" name="Content Placeholder 5"/>
          <p:cNvSpPr>
            <a:spLocks noGrp="1"/>
          </p:cNvSpPr>
          <p:nvPr>
            <p:ph sz="quarter" idx="10"/>
          </p:nvPr>
        </p:nvSpPr>
        <p:spPr>
          <a:xfrm>
            <a:off x="571500" y="1752600"/>
            <a:ext cx="10995660" cy="4457700"/>
          </a:xfrm>
        </p:spPr>
        <p:txBody>
          <a:bodyPr/>
          <a:lstStyle/>
          <a:p>
            <a:r>
              <a:rPr lang="en-US">
                <a:solidFill>
                  <a:schemeClr val="tx1">
                    <a:lumMod val="85000"/>
                    <a:lumOff val="15000"/>
                  </a:schemeClr>
                </a:solidFill>
              </a:rPr>
              <a:t>Include supporting documentation demonstrating compliance, such as: </a:t>
            </a:r>
          </a:p>
          <a:p>
            <a:pPr lvl="1"/>
            <a:r>
              <a:rPr lang="en-US">
                <a:solidFill>
                  <a:schemeClr val="tx1">
                    <a:lumMod val="85000"/>
                    <a:lumOff val="15000"/>
                  </a:schemeClr>
                </a:solidFill>
              </a:rPr>
              <a:t>Email communications, evidence of HIS transmissions during the reporting period, or proof of a previous extension for HIS reporting. </a:t>
            </a:r>
          </a:p>
          <a:p>
            <a:pPr lvl="1"/>
            <a:r>
              <a:rPr lang="en-US">
                <a:solidFill>
                  <a:schemeClr val="tx1">
                    <a:lumMod val="85000"/>
                    <a:lumOff val="15000"/>
                  </a:schemeClr>
                </a:solidFill>
              </a:rPr>
              <a:t>For CAHPS</a:t>
            </a:r>
            <a:r>
              <a:rPr lang="en-US" baseline="30000">
                <a:solidFill>
                  <a:schemeClr val="tx1">
                    <a:lumMod val="85000"/>
                    <a:lumOff val="15000"/>
                  </a:schemeClr>
                </a:solidFill>
              </a:rPr>
              <a:t>®</a:t>
            </a:r>
            <a:r>
              <a:rPr lang="en-US">
                <a:solidFill>
                  <a:schemeClr val="tx1">
                    <a:lumMod val="85000"/>
                    <a:lumOff val="15000"/>
                  </a:schemeClr>
                </a:solidFill>
              </a:rPr>
              <a:t> reporting, evidence that the hospice served fewer than 50 survey-eligible decedents, or evidence that there was continuous data collection and submission during the required timeframe.</a:t>
            </a:r>
          </a:p>
          <a:p>
            <a:r>
              <a:rPr lang="en-US">
                <a:solidFill>
                  <a:schemeClr val="tx1">
                    <a:lumMod val="85000"/>
                    <a:lumOff val="15000"/>
                  </a:schemeClr>
                </a:solidFill>
              </a:rPr>
              <a:t>Never include patient information (i.e., protected health information (PHI), patient identified information (PII)), in the documentation being submitted to CMS for review.</a:t>
            </a:r>
          </a:p>
          <a:p>
            <a:r>
              <a:rPr lang="en-US">
                <a:solidFill>
                  <a:schemeClr val="tx1">
                    <a:lumMod val="85000"/>
                    <a:lumOff val="15000"/>
                  </a:schemeClr>
                </a:solidFill>
              </a:rPr>
              <a:t>Determination will be made based solely on the documentation provided.</a:t>
            </a:r>
          </a:p>
        </p:txBody>
      </p:sp>
    </p:spTree>
    <p:custDataLst>
      <p:tags r:id="rId1"/>
    </p:custDataLst>
    <p:extLst>
      <p:ext uri="{BB962C8B-B14F-4D97-AF65-F5344CB8AC3E}">
        <p14:creationId xmlns:p14="http://schemas.microsoft.com/office/powerpoint/2010/main" val="33785791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Reconsideration Response </a:t>
            </a:r>
          </a:p>
        </p:txBody>
      </p:sp>
      <p:sp>
        <p:nvSpPr>
          <p:cNvPr id="6" name="Content Placeholder 5"/>
          <p:cNvSpPr>
            <a:spLocks noGrp="1"/>
          </p:cNvSpPr>
          <p:nvPr>
            <p:ph sz="quarter" idx="10"/>
          </p:nvPr>
        </p:nvSpPr>
        <p:spPr>
          <a:xfrm>
            <a:off x="571500" y="1752600"/>
            <a:ext cx="7734300" cy="4191000"/>
          </a:xfrm>
        </p:spPr>
        <p:txBody>
          <a:bodyPr/>
          <a:lstStyle/>
          <a:p>
            <a:r>
              <a:rPr lang="en-US">
                <a:solidFill>
                  <a:schemeClr val="tx1">
                    <a:lumMod val="85000"/>
                    <a:lumOff val="15000"/>
                  </a:schemeClr>
                </a:solidFill>
              </a:rPr>
              <a:t>CMS should acknowledge receipt of the reconsideration request within 5 business days through an email. </a:t>
            </a:r>
          </a:p>
          <a:p>
            <a:r>
              <a:rPr lang="en-US">
                <a:solidFill>
                  <a:schemeClr val="tx1">
                    <a:lumMod val="85000"/>
                    <a:lumOff val="15000"/>
                  </a:schemeClr>
                </a:solidFill>
              </a:rPr>
              <a:t>Following its review of the request and supporting documentation, CMS will issue its decision by regular mail through the MACs and an electronic letter through the CASPER system.</a:t>
            </a:r>
          </a:p>
          <a:p>
            <a:r>
              <a:rPr lang="en-US">
                <a:solidFill>
                  <a:schemeClr val="tx1">
                    <a:lumMod val="85000"/>
                    <a:lumOff val="15000"/>
                  </a:schemeClr>
                </a:solidFill>
              </a:rPr>
              <a:t>If the decision upholds the finding of non-compliance, a provider may file an appeal with the Provider Reimbursement Review Board.</a:t>
            </a:r>
          </a:p>
        </p:txBody>
      </p:sp>
      <p:pic>
        <p:nvPicPr>
          <p:cNvPr id="7" name="Content Placeholder 7">
            <a:extLst>
              <a:ext uri="{FF2B5EF4-FFF2-40B4-BE49-F238E27FC236}">
                <a16:creationId xmlns:a16="http://schemas.microsoft.com/office/drawing/2014/main" id="{006B79DB-440E-4671-9ECE-48E177E47055}"/>
              </a:ext>
            </a:extLst>
          </p:cNvPr>
          <p:cNvPicPr>
            <a:picLocks noGrp="1" noChangeAspect="1"/>
          </p:cNvPicPr>
          <p:nvPr>
            <p:ph sz="quarter" idx="14"/>
          </p:nvPr>
        </p:nvPicPr>
        <p:blipFill rotWithShape="1">
          <a:blip r:embed="rId4" cstate="print">
            <a:extLst>
              <a:ext uri="{28A0092B-C50C-407E-A947-70E740481C1C}">
                <a14:useLocalDpi xmlns:a14="http://schemas.microsoft.com/office/drawing/2010/main" val="0"/>
              </a:ext>
            </a:extLst>
          </a:blip>
          <a:srcRect t="26999"/>
          <a:stretch/>
        </p:blipFill>
        <p:spPr>
          <a:xfrm>
            <a:off x="8305800" y="2151490"/>
            <a:ext cx="4067176" cy="3393219"/>
          </a:xfrm>
        </p:spPr>
      </p:pic>
    </p:spTree>
    <p:custDataLst>
      <p:tags r:id="rId1"/>
    </p:custDataLst>
    <p:extLst>
      <p:ext uri="{BB962C8B-B14F-4D97-AF65-F5344CB8AC3E}">
        <p14:creationId xmlns:p14="http://schemas.microsoft.com/office/powerpoint/2010/main" val="7629819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Reconsideration Process: Estimated Timeline</a:t>
            </a:r>
            <a:br>
              <a:rPr lang="en-US"/>
            </a:br>
            <a:endParaRPr lang="en-US"/>
          </a:p>
        </p:txBody>
      </p:sp>
      <p:sp>
        <p:nvSpPr>
          <p:cNvPr id="3" name="Content Placeholder 2"/>
          <p:cNvSpPr>
            <a:spLocks noGrp="1"/>
          </p:cNvSpPr>
          <p:nvPr>
            <p:ph sz="quarter" idx="10"/>
          </p:nvPr>
        </p:nvSpPr>
        <p:spPr>
          <a:xfrm>
            <a:off x="571500" y="1752600"/>
            <a:ext cx="8632790" cy="4533900"/>
          </a:xfrm>
        </p:spPr>
        <p:txBody>
          <a:bodyPr/>
          <a:lstStyle/>
          <a:p>
            <a:r>
              <a:rPr lang="en-US" sz="2200" b="1" dirty="0">
                <a:solidFill>
                  <a:schemeClr val="tx1">
                    <a:lumMod val="85000"/>
                    <a:lumOff val="15000"/>
                  </a:schemeClr>
                </a:solidFill>
              </a:rPr>
              <a:t>July: </a:t>
            </a:r>
            <a:r>
              <a:rPr lang="en-US" sz="2200" dirty="0">
                <a:solidFill>
                  <a:schemeClr val="tx1">
                    <a:lumMod val="85000"/>
                    <a:lumOff val="15000"/>
                  </a:schemeClr>
                </a:solidFill>
              </a:rPr>
              <a:t>Non-compliant hospices that failed to meet the hospice quality reporting requirements are notified.</a:t>
            </a:r>
          </a:p>
          <a:p>
            <a:r>
              <a:rPr lang="en-US" sz="2200" b="1" dirty="0">
                <a:solidFill>
                  <a:schemeClr val="tx1">
                    <a:lumMod val="85000"/>
                    <a:lumOff val="15000"/>
                  </a:schemeClr>
                </a:solidFill>
              </a:rPr>
              <a:t>July – August:</a:t>
            </a:r>
            <a:r>
              <a:rPr lang="en-US" sz="2200" dirty="0">
                <a:solidFill>
                  <a:schemeClr val="tx1">
                    <a:lumMod val="85000"/>
                    <a:lumOff val="15000"/>
                  </a:schemeClr>
                </a:solidFill>
              </a:rPr>
              <a:t> Reconsideration requests are due to CMS 30 days from the date on the notification of non-compliance.</a:t>
            </a:r>
          </a:p>
          <a:p>
            <a:r>
              <a:rPr lang="en-US" sz="2200" dirty="0">
                <a:solidFill>
                  <a:schemeClr val="tx1">
                    <a:lumMod val="85000"/>
                    <a:lumOff val="15000"/>
                  </a:schemeClr>
                </a:solidFill>
              </a:rPr>
              <a:t>CMS provides an email acknowledgement within 5 business days upon receipt of the reconsideration request.</a:t>
            </a:r>
          </a:p>
          <a:p>
            <a:r>
              <a:rPr lang="en-US" sz="2200" b="1" dirty="0">
                <a:solidFill>
                  <a:schemeClr val="tx1">
                    <a:lumMod val="85000"/>
                    <a:lumOff val="15000"/>
                  </a:schemeClr>
                </a:solidFill>
              </a:rPr>
              <a:t>August – September: </a:t>
            </a:r>
            <a:r>
              <a:rPr lang="en-US" sz="2200" dirty="0">
                <a:solidFill>
                  <a:schemeClr val="tx1">
                    <a:lumMod val="85000"/>
                    <a:lumOff val="15000"/>
                  </a:schemeClr>
                </a:solidFill>
              </a:rPr>
              <a:t>CMS notifies hospices of the agency’s decision on the reconsideration requests.</a:t>
            </a:r>
          </a:p>
          <a:p>
            <a:r>
              <a:rPr lang="en-US" sz="2200" b="1" dirty="0">
                <a:solidFill>
                  <a:schemeClr val="tx1">
                    <a:lumMod val="85000"/>
                    <a:lumOff val="15000"/>
                  </a:schemeClr>
                </a:solidFill>
              </a:rPr>
              <a:t>October 1: </a:t>
            </a:r>
            <a:r>
              <a:rPr lang="en-US" sz="2200" dirty="0">
                <a:solidFill>
                  <a:schemeClr val="tx1">
                    <a:lumMod val="85000"/>
                    <a:lumOff val="15000"/>
                  </a:schemeClr>
                </a:solidFill>
              </a:rPr>
              <a:t>Any hospice determined to be non-compliant is subject to the 2-percent reduction in their APU for that fiscal year.</a:t>
            </a:r>
          </a:p>
          <a:p>
            <a:endParaRPr lang="en-US" sz="1800" dirty="0"/>
          </a:p>
        </p:txBody>
      </p:sp>
      <p:pic>
        <p:nvPicPr>
          <p:cNvPr id="7" name="Content Placeholder 7">
            <a:extLst>
              <a:ext uri="{FF2B5EF4-FFF2-40B4-BE49-F238E27FC236}">
                <a16:creationId xmlns:a16="http://schemas.microsoft.com/office/drawing/2014/main" id="{694ECDFF-3040-4343-B846-763CBE7F30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1304165"/>
            <a:ext cx="3718461" cy="4249669"/>
          </a:xfrm>
          <a:prstGeom prst="rect">
            <a:avLst/>
          </a:prstGeom>
        </p:spPr>
      </p:pic>
    </p:spTree>
    <p:custDataLst>
      <p:tags r:id="rId1"/>
    </p:custDataLst>
    <p:extLst>
      <p:ext uri="{BB962C8B-B14F-4D97-AF65-F5344CB8AC3E}">
        <p14:creationId xmlns:p14="http://schemas.microsoft.com/office/powerpoint/2010/main" val="29684830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Which of the following statements is </a:t>
            </a:r>
            <a:r>
              <a:rPr lang="en-US" sz="3200"/>
              <a:t>not</a:t>
            </a:r>
            <a:r>
              <a:rPr lang="en-US" sz="3200" b="0"/>
              <a:t> </a:t>
            </a:r>
            <a:r>
              <a:rPr lang="en-US" sz="3200"/>
              <a:t>true</a:t>
            </a:r>
            <a:r>
              <a:rPr lang="en-US" sz="3200" b="0"/>
              <a:t> in regard to reconsiderations? </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a:spcAft>
                <a:spcPts val="0"/>
              </a:spcAft>
            </a:pPr>
            <a:r>
              <a:rPr lang="en-US"/>
              <a:t>A hospice has 30 days to submit a request.</a:t>
            </a:r>
          </a:p>
          <a:p>
            <a:pPr>
              <a:spcAft>
                <a:spcPts val="0"/>
              </a:spcAft>
            </a:pPr>
            <a:r>
              <a:rPr lang="en-US"/>
              <a:t>CMS will contact the hospice if they have further questions.</a:t>
            </a:r>
          </a:p>
          <a:p>
            <a:pPr>
              <a:spcAft>
                <a:spcPts val="0"/>
              </a:spcAft>
            </a:pPr>
            <a:r>
              <a:rPr lang="en-US"/>
              <a:t>Requests can be sent </a:t>
            </a:r>
            <a:r>
              <a:rPr lang="en-US" i="1"/>
              <a:t>only</a:t>
            </a:r>
            <a:r>
              <a:rPr lang="en-US"/>
              <a:t> by email.</a:t>
            </a:r>
          </a:p>
          <a:p>
            <a:pPr>
              <a:spcAft>
                <a:spcPts val="0"/>
              </a:spcAft>
            </a:pPr>
            <a:r>
              <a:rPr lang="en-US"/>
              <a:t>CMS will issue its decision by regular mail and through the CASPER system.</a:t>
            </a:r>
          </a:p>
          <a:p>
            <a:pPr marL="148590" indent="0">
              <a:buNone/>
            </a:pPr>
            <a:endParaRPr lang="en-US" b="1"/>
          </a:p>
        </p:txBody>
      </p:sp>
      <p:sp>
        <p:nvSpPr>
          <p:cNvPr id="4" name="Text Placeholder 3">
            <a:extLst>
              <a:ext uri="{FF2B5EF4-FFF2-40B4-BE49-F238E27FC236}">
                <a16:creationId xmlns:a16="http://schemas.microsoft.com/office/drawing/2014/main" id="{35D4A3E7-246D-4887-ADDD-AD2409862D47}"/>
              </a:ext>
            </a:extLst>
          </p:cNvPr>
          <p:cNvSpPr>
            <a:spLocks noGrp="1"/>
          </p:cNvSpPr>
          <p:nvPr>
            <p:ph type="body" sz="quarter" idx="11"/>
          </p:nvPr>
        </p:nvSpPr>
        <p:spPr/>
        <p:txBody>
          <a:bodyPr/>
          <a:lstStyle/>
          <a:p>
            <a:r>
              <a:rPr lang="en-US"/>
              <a:t>7</a:t>
            </a:r>
          </a:p>
        </p:txBody>
      </p:sp>
    </p:spTree>
    <p:custDataLst>
      <p:tags r:id="rId1"/>
    </p:custDataLst>
    <p:extLst>
      <p:ext uri="{BB962C8B-B14F-4D97-AF65-F5344CB8AC3E}">
        <p14:creationId xmlns:p14="http://schemas.microsoft.com/office/powerpoint/2010/main" val="36840320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AE81-BB70-486A-B1C9-21AE16D9627B}"/>
              </a:ext>
            </a:extLst>
          </p:cNvPr>
          <p:cNvSpPr>
            <a:spLocks noGrp="1"/>
          </p:cNvSpPr>
          <p:nvPr>
            <p:ph type="title"/>
          </p:nvPr>
        </p:nvSpPr>
        <p:spPr/>
        <p:txBody>
          <a:bodyPr>
            <a:normAutofit/>
          </a:bodyPr>
          <a:lstStyle/>
          <a:p>
            <a:r>
              <a:rPr lang="en-US" sz="3200" b="0"/>
              <a:t>Which of the following statements is </a:t>
            </a:r>
            <a:r>
              <a:rPr lang="en-US" sz="3200"/>
              <a:t>not</a:t>
            </a:r>
            <a:r>
              <a:rPr lang="en-US" sz="3200" b="0"/>
              <a:t> </a:t>
            </a:r>
            <a:r>
              <a:rPr lang="en-US" sz="3200"/>
              <a:t>true</a:t>
            </a:r>
            <a:r>
              <a:rPr lang="en-US" sz="3200" b="0"/>
              <a:t> in regard to reconsiderations? (cont.)</a:t>
            </a:r>
          </a:p>
        </p:txBody>
      </p:sp>
      <p:sp>
        <p:nvSpPr>
          <p:cNvPr id="3" name="Content Placeholder 2">
            <a:extLst>
              <a:ext uri="{FF2B5EF4-FFF2-40B4-BE49-F238E27FC236}">
                <a16:creationId xmlns:a16="http://schemas.microsoft.com/office/drawing/2014/main" id="{74F18839-0BF6-435C-8758-F35AA5ED643C}"/>
              </a:ext>
            </a:extLst>
          </p:cNvPr>
          <p:cNvSpPr>
            <a:spLocks noGrp="1"/>
          </p:cNvSpPr>
          <p:nvPr>
            <p:ph sz="quarter" idx="10"/>
          </p:nvPr>
        </p:nvSpPr>
        <p:spPr/>
        <p:txBody>
          <a:bodyPr/>
          <a:lstStyle/>
          <a:p>
            <a:pPr>
              <a:spcAft>
                <a:spcPts val="0"/>
              </a:spcAft>
            </a:pPr>
            <a:r>
              <a:rPr lang="en-US"/>
              <a:t>A hospice has 30 days to submit a request.</a:t>
            </a:r>
          </a:p>
          <a:p>
            <a:pPr>
              <a:spcAft>
                <a:spcPts val="0"/>
              </a:spcAft>
            </a:pPr>
            <a:r>
              <a:rPr lang="en-US" b="1"/>
              <a:t>CMS will contact the hospice if they have further questions</a:t>
            </a:r>
            <a:r>
              <a:rPr lang="en-US"/>
              <a:t>.</a:t>
            </a:r>
          </a:p>
          <a:p>
            <a:pPr>
              <a:spcAft>
                <a:spcPts val="0"/>
              </a:spcAft>
            </a:pPr>
            <a:r>
              <a:rPr lang="en-US"/>
              <a:t>Requests can be sent </a:t>
            </a:r>
            <a:r>
              <a:rPr lang="en-US" i="1"/>
              <a:t>only</a:t>
            </a:r>
            <a:r>
              <a:rPr lang="en-US"/>
              <a:t> by email.</a:t>
            </a:r>
          </a:p>
          <a:p>
            <a:pPr>
              <a:spcAft>
                <a:spcPts val="0"/>
              </a:spcAft>
            </a:pPr>
            <a:r>
              <a:rPr lang="en-US"/>
              <a:t>CMS will issue its decision by regular mail and through the CASPER system.</a:t>
            </a:r>
          </a:p>
          <a:p>
            <a:pPr marL="148590" indent="0">
              <a:buNone/>
            </a:pPr>
            <a:endParaRPr lang="en-US" b="1"/>
          </a:p>
        </p:txBody>
      </p:sp>
      <p:sp>
        <p:nvSpPr>
          <p:cNvPr id="4" name="Text Placeholder 3">
            <a:extLst>
              <a:ext uri="{FF2B5EF4-FFF2-40B4-BE49-F238E27FC236}">
                <a16:creationId xmlns:a16="http://schemas.microsoft.com/office/drawing/2014/main" id="{35D4A3E7-246D-4887-ADDD-AD2409862D47}"/>
              </a:ext>
            </a:extLst>
          </p:cNvPr>
          <p:cNvSpPr>
            <a:spLocks noGrp="1"/>
          </p:cNvSpPr>
          <p:nvPr>
            <p:ph type="body" sz="quarter" idx="11"/>
          </p:nvPr>
        </p:nvSpPr>
        <p:spPr/>
        <p:txBody>
          <a:bodyPr/>
          <a:lstStyle/>
          <a:p>
            <a:r>
              <a:rPr lang="en-US"/>
              <a:t>7</a:t>
            </a:r>
          </a:p>
        </p:txBody>
      </p:sp>
      <p:pic>
        <p:nvPicPr>
          <p:cNvPr id="5" name="Picture 4">
            <a:extLst>
              <a:ext uri="{FF2B5EF4-FFF2-40B4-BE49-F238E27FC236}">
                <a16:creationId xmlns:a16="http://schemas.microsoft.com/office/drawing/2014/main" id="{D9566697-11BE-4891-AE29-5BA7B7279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48" y="2400300"/>
            <a:ext cx="660299" cy="660299"/>
          </a:xfrm>
          <a:prstGeom prst="rect">
            <a:avLst/>
          </a:prstGeom>
        </p:spPr>
      </p:pic>
    </p:spTree>
    <p:custDataLst>
      <p:tags r:id="rId1"/>
    </p:custDataLst>
    <p:extLst>
      <p:ext uri="{BB962C8B-B14F-4D97-AF65-F5344CB8AC3E}">
        <p14:creationId xmlns:p14="http://schemas.microsoft.com/office/powerpoint/2010/main" val="33193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8666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a:t>Resources</a:t>
            </a:r>
          </a:p>
          <a:p>
            <a:endParaRPr lang="en-US"/>
          </a:p>
        </p:txBody>
      </p:sp>
    </p:spTree>
    <p:custDataLst>
      <p:tags r:id="rId1"/>
    </p:custDataLst>
    <p:extLst>
      <p:ext uri="{BB962C8B-B14F-4D97-AF65-F5344CB8AC3E}">
        <p14:creationId xmlns:p14="http://schemas.microsoft.com/office/powerpoint/2010/main" val="2133332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DzFNF2t"/>
  <p:tag name="ARTICULATE_DESIGN_ID_1_OFFICE THEME" val="tIMnIIuf"/>
  <p:tag name="ARTICULATE_DESIGN_ID_3_OFFICE THEME" val="rfNGI5Cp"/>
  <p:tag name="ARTICULATE_SLIDE_THUMBNAIL_REFRESH" val="1"/>
  <p:tag name="ARTICULATE_DESIGN_ID_4_OFFICE THEME" val="QGJo2BSw"/>
  <p:tag name="ARTICULATE_DESIGN_ID_2_OFFICE THEME" val="wVdBP4Gb"/>
  <p:tag name="ARTICULATE_PROJECT_OPEN" val="0"/>
  <p:tag name="ARTICULATE_SLIDE_COUNT" val="9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121917" tIns="60958" rIns="121917" bIns="60958">
        <a:noAutofit/>
      </a:bodyPr>
      <a:lstStyle>
        <a:defPPr marL="0" indent="0" algn="ctr">
          <a:buNone/>
          <a:defRPr sz="4800" b="1"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FDD85960B0D744B9CDA1FA1EDF2567" ma:contentTypeVersion="0" ma:contentTypeDescription="Create a new document." ma:contentTypeScope="" ma:versionID="a78b06b49a45916b8e6ac6cf5d5fca6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AB0CEEC-4234-4897-9F3E-7B3339F9CE24}">
  <ds:schemaRefs>
    <ds:schemaRef ds:uri="http://purl.org/dc/elements/1.1/"/>
    <ds:schemaRef ds:uri="http://purl.org/dc/terms/"/>
    <ds:schemaRef ds:uri="http://schemas.microsoft.com/office/2006/metadata/contentType"/>
    <ds:schemaRef ds:uri="http://schemas.microsoft.com/office/2006/metadata/properties"/>
    <ds:schemaRef ds:uri="http://schemas.microsoft.com/office/2006/metadata/properties/metaAttributes"/>
    <ds:schemaRef ds:uri="http://schemas.microsoft.com/office/internal/2005/internalDocumentation"/>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D814FD-7ADE-4A0B-969C-17F8C6BFE948}">
  <ds:schemaRefs>
    <ds:schemaRef ds:uri="http://schemas.microsoft.com/sharepoint/v3/contenttype/forms"/>
  </ds:schemaRefs>
</ds:datastoreItem>
</file>

<file path=customXml/itemProps3.xml><?xml version="1.0" encoding="utf-8"?>
<ds:datastoreItem xmlns:ds="http://schemas.openxmlformats.org/officeDocument/2006/customXml" ds:itemID="{D1005DAA-E94F-4D42-9348-D20C549821A9}">
  <ds:schemaRefs>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141</TotalTime>
  <Words>14130</Words>
  <Application>Microsoft Office PowerPoint</Application>
  <PresentationFormat>Widescreen</PresentationFormat>
  <Paragraphs>1032</Paragraphs>
  <Slides>107</Slides>
  <Notes>105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107</vt:i4>
      </vt:variant>
    </vt:vector>
  </HeadingPairs>
  <TitlesOfParts>
    <vt:vector size="112" baseType="lpstr">
      <vt:lpstr>Arial</vt:lpstr>
      <vt:lpstr>Calibri</vt:lpstr>
      <vt:lpstr>Courier New</vt:lpstr>
      <vt:lpstr>Wingdings</vt:lpstr>
      <vt:lpstr>Office Theme</vt:lpstr>
      <vt:lpstr>PowerPoint Presentation</vt:lpstr>
      <vt:lpstr>PowerPoint Presentation</vt:lpstr>
      <vt:lpstr>Help During the Presentation</vt:lpstr>
      <vt:lpstr>Closed Captioning is Available</vt:lpstr>
      <vt:lpstr>Acronyms</vt:lpstr>
      <vt:lpstr>Acronyms (cont. 1)</vt:lpstr>
      <vt:lpstr>Acronyms (cont. 2)</vt:lpstr>
      <vt:lpstr>Today’s Agenda</vt:lpstr>
      <vt:lpstr>Objectives</vt:lpstr>
      <vt:lpstr>Objectives (cont.)</vt:lpstr>
      <vt:lpstr>PowerPoint Presentation</vt:lpstr>
      <vt:lpstr>Interactive Polling</vt:lpstr>
      <vt:lpstr>How many people (including you) are joining this webinar together in the same room?</vt:lpstr>
      <vt:lpstr>Where in the United States is the very first Hospice that opened in 1974? </vt:lpstr>
      <vt:lpstr>Where in the United States is the very first Hospice that opened in 1974? (cont.)</vt:lpstr>
      <vt:lpstr>Today’s Presenters</vt:lpstr>
      <vt:lpstr>Today’s Presenters (cont.)</vt:lpstr>
      <vt:lpstr>PowerPoint Presentation</vt:lpstr>
      <vt:lpstr>What is the HQRP? </vt:lpstr>
      <vt:lpstr>HQRP Requirements</vt:lpstr>
      <vt:lpstr>The HQRP</vt:lpstr>
      <vt:lpstr>PowerPoint Presentation</vt:lpstr>
      <vt:lpstr>HIS Submission Requirements </vt:lpstr>
      <vt:lpstr>HIS Data Submission </vt:lpstr>
      <vt:lpstr>CAHPS® Hospice Survey Submission Requirements</vt:lpstr>
      <vt:lpstr>PowerPoint Presentation</vt:lpstr>
      <vt:lpstr>The HQRP Life Cycle </vt:lpstr>
      <vt:lpstr>The HQRP Life Cycle: Data Submission </vt:lpstr>
      <vt:lpstr>The HQRP Life Cycle: Non-compliance Letters </vt:lpstr>
      <vt:lpstr>HQRP Non-compliance Letters </vt:lpstr>
      <vt:lpstr>The HQRP Life Cycle: Reconsideration Requests </vt:lpstr>
      <vt:lpstr>Reconsideration Requests</vt:lpstr>
      <vt:lpstr>The HQRP Life Cycle: Reconsideration Results </vt:lpstr>
      <vt:lpstr>The HQRP Life Cycle: APU Implementation </vt:lpstr>
      <vt:lpstr>The HQRP Life Cycle: APU Implementation (cont.)</vt:lpstr>
      <vt:lpstr>The HQRP Life Cycle: APU </vt:lpstr>
      <vt:lpstr>PowerPoint Presentation</vt:lpstr>
      <vt:lpstr>Reporting HIS and CAHPS® Data</vt:lpstr>
      <vt:lpstr>HIS Data: When to Submit Data? </vt:lpstr>
      <vt:lpstr>HIS Data: Where Do You Submit Data? </vt:lpstr>
      <vt:lpstr>HIS Data: How To Ensure That Data Submitted Are Accepted? </vt:lpstr>
      <vt:lpstr>CAHPS® Data: When to Submit Data? </vt:lpstr>
      <vt:lpstr>CAHPS® Data: Where Do You Submit Data? </vt:lpstr>
      <vt:lpstr>CAHPS® Data: How to Ensure That Data Submitted Are Accepted? </vt:lpstr>
      <vt:lpstr>CAHPS® Hospice Survey:  Exemptions</vt:lpstr>
      <vt:lpstr>CAHPS® Hospice Survey:  Size Exemption</vt:lpstr>
      <vt:lpstr>CAHPS® Hospice Survey:  Size Exemption (cont. 1)</vt:lpstr>
      <vt:lpstr>CAHPS® Hospice Survey:  Size Exemption (cont. 2) </vt:lpstr>
      <vt:lpstr>CAHPS® Hospice Survey:  Newness Exemption </vt:lpstr>
      <vt:lpstr>Where do you submit HIS data for the HQRP? </vt:lpstr>
      <vt:lpstr>Where do you submit HIS data for the HQRP? (cont.) </vt:lpstr>
      <vt:lpstr>Who submits CAHPS® data for the HQRP? </vt:lpstr>
      <vt:lpstr>Who submits CAHPS® data for the HQRP? (cont.) </vt:lpstr>
      <vt:lpstr>PowerPoint Presentation</vt:lpstr>
      <vt:lpstr>CASPER Reports</vt:lpstr>
      <vt:lpstr>Hospice Provider Reports</vt:lpstr>
      <vt:lpstr>Error Reports</vt:lpstr>
      <vt:lpstr>Error Reports (cont. 1) </vt:lpstr>
      <vt:lpstr>HIS Record Errors by Field by Provider Report</vt:lpstr>
      <vt:lpstr>Error Reports (cont. 2) </vt:lpstr>
      <vt:lpstr>HIS Record Error Detail by Provider Report (cont.)</vt:lpstr>
      <vt:lpstr>Hospice Admissions Report </vt:lpstr>
      <vt:lpstr>Hospice Discharges Report</vt:lpstr>
      <vt:lpstr>The Hospice FVR</vt:lpstr>
      <vt:lpstr>The Hospice FVR (cont.)</vt:lpstr>
      <vt:lpstr> The Hospice Submitter Final Validation Report </vt:lpstr>
      <vt:lpstr> The Hospice Item Set Print Report </vt:lpstr>
      <vt:lpstr>The Hospice Item Set Submission Statistics by Provider Report</vt:lpstr>
      <vt:lpstr>Hospice Item Sets Submitted</vt:lpstr>
      <vt:lpstr>Hospice Roster Report </vt:lpstr>
      <vt:lpstr>Hospice Timeliness Compliance Threshold Report</vt:lpstr>
      <vt:lpstr>Hospice Timeliness Compliance Threshold Report (cont. 1)</vt:lpstr>
      <vt:lpstr>Hospice Timeliness Compliance Threshold Report (cont. 2)</vt:lpstr>
      <vt:lpstr>Hospice Timeliness Compliance Threshold Report (cont. 3)</vt:lpstr>
      <vt:lpstr>Hospice Timeliness Compliance Threshold Report (cont. 3)</vt:lpstr>
      <vt:lpstr>Hospice Quality Reporting Program Reports</vt:lpstr>
      <vt:lpstr>Hospice Quality Reporting Program Reports (cont.) </vt:lpstr>
      <vt:lpstr>Hospice-Level Quality Measure Report </vt:lpstr>
      <vt:lpstr>Hospice Patient Stay-Level Quality Measure Report</vt:lpstr>
      <vt:lpstr>Hospice Provider Preview Reports</vt:lpstr>
      <vt:lpstr>Hospice Provider Preview Reports (cont. 1)</vt:lpstr>
      <vt:lpstr>Hospice Provider Preview Reports (cont. 2)</vt:lpstr>
      <vt:lpstr>Which report provides detailed information about the status of select submission files?</vt:lpstr>
      <vt:lpstr>Which report provides detailed information about the status of select submission files? (cont.)</vt:lpstr>
      <vt:lpstr>Which report provides the percent of HIS records submitted and accepted within the 30-day submission deadline per fiscal year? </vt:lpstr>
      <vt:lpstr>Which report provides the percent of HIS records submitted and accepted within the 30-day submission deadline per fiscal year? (cont.) </vt:lpstr>
      <vt:lpstr>PowerPoint Presentation</vt:lpstr>
      <vt:lpstr>What is Reconsideration?  </vt:lpstr>
      <vt:lpstr>What is Reconsideration? (cont.)</vt:lpstr>
      <vt:lpstr>When Would a Hospice Submit a Reconsideration Request?</vt:lpstr>
      <vt:lpstr>The Reconsideration Request Process</vt:lpstr>
      <vt:lpstr>Creating a Reconsideration Request</vt:lpstr>
      <vt:lpstr>Creating a Reconsideration Request (cont.) </vt:lpstr>
      <vt:lpstr>Creating a Reconsideration Request Email</vt:lpstr>
      <vt:lpstr>The Reconsideration Response </vt:lpstr>
      <vt:lpstr> Reconsideration Process: Estimated Timeline </vt:lpstr>
      <vt:lpstr>Which of the following statements is not true in regard to reconsiderations? </vt:lpstr>
      <vt:lpstr>Which of the following statements is not true in regard to reconsiderations? (cont.)</vt:lpstr>
      <vt:lpstr>PowerPoint Presentation</vt:lpstr>
      <vt:lpstr>Resources</vt:lpstr>
      <vt:lpstr>Resources (cont.)</vt:lpstr>
      <vt:lpstr>HQRP Resources on the QIES Technical Support Office (QTSO) Website</vt:lpstr>
      <vt:lpstr>Previous Trainings</vt:lpstr>
      <vt:lpstr>Help Desk Assistance</vt:lpstr>
      <vt:lpstr>Help Desk Assistance (cont.)</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Centers for Medicare &amp; Medicaid Services</dc:creator>
  <cp:keywords>CMS, Home Health, Training, PAC Training</cp:keywords>
  <cp:lastModifiedBy>Jill Simmerman</cp:lastModifiedBy>
  <cp:revision>6</cp:revision>
  <cp:lastPrinted>2018-07-06T20:08:51Z</cp:lastPrinted>
  <dcterms:created xsi:type="dcterms:W3CDTF">2016-07-01T17:49:15Z</dcterms:created>
  <dcterms:modified xsi:type="dcterms:W3CDTF">2018-12-19T16:38:54Z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0x010100DEFDD85960B0D744B9CDA1FA1EDF2567</vt:lpwstr>
  </property>
  <property fmtid="{D5CDD505-2E9C-101B-9397-08002B2CF9AE}" pid="3" name="ArticulateGUID">
    <vt:lpwstr>DC5CBCE2-9B40-4E95-914C-931C5A304C2B</vt:lpwstr>
  </property>
  <property fmtid="{D5CDD505-2E9C-101B-9397-08002B2CF9AE}" pid="4" name="ArticulatePath">
    <vt:lpwstr>HH_QRP_Section_J_v5_JILL</vt:lpwstr>
  </property>
  <property fmtid="{D5CDD505-2E9C-101B-9397-08002B2CF9AE}" pid="5" name="_NewReviewCycle">
    <vt:lpwstr/>
  </property>
</Properties>
</file>