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867" r:id="rId4"/>
  </p:sldMasterIdLst>
  <p:notesMasterIdLst>
    <p:notesMasterId r:id="rId30"/>
  </p:notesMasterIdLst>
  <p:handoutMasterIdLst>
    <p:handoutMasterId r:id="rId31"/>
  </p:handoutMasterIdLst>
  <p:sldIdLst>
    <p:sldId id="494" r:id="rId5"/>
    <p:sldId id="520" r:id="rId6"/>
    <p:sldId id="512" r:id="rId7"/>
    <p:sldId id="549" r:id="rId8"/>
    <p:sldId id="484" r:id="rId9"/>
    <p:sldId id="475" r:id="rId10"/>
    <p:sldId id="516" r:id="rId11"/>
    <p:sldId id="503" r:id="rId12"/>
    <p:sldId id="504" r:id="rId13"/>
    <p:sldId id="513" r:id="rId14"/>
    <p:sldId id="519" r:id="rId15"/>
    <p:sldId id="551" r:id="rId16"/>
    <p:sldId id="552" r:id="rId17"/>
    <p:sldId id="502" r:id="rId18"/>
    <p:sldId id="506" r:id="rId19"/>
    <p:sldId id="507" r:id="rId20"/>
    <p:sldId id="508" r:id="rId21"/>
    <p:sldId id="517" r:id="rId22"/>
    <p:sldId id="514" r:id="rId23"/>
    <p:sldId id="509" r:id="rId24"/>
    <p:sldId id="515" r:id="rId25"/>
    <p:sldId id="550" r:id="rId26"/>
    <p:sldId id="518" r:id="rId27"/>
    <p:sldId id="485" r:id="rId28"/>
    <p:sldId id="481"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416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279"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86"/>
    <a:srgbClr val="093E8D"/>
    <a:srgbClr val="0A3F8D"/>
    <a:srgbClr val="006699"/>
    <a:srgbClr val="6692B5"/>
    <a:srgbClr val="00529C"/>
    <a:srgbClr val="4F81BD"/>
    <a:srgbClr val="084A9C"/>
    <a:srgbClr val="00529B"/>
    <a:srgbClr val="0152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2" autoAdjust="0"/>
    <p:restoredTop sz="68817" autoAdjust="0"/>
  </p:normalViewPr>
  <p:slideViewPr>
    <p:cSldViewPr snapToGrid="0">
      <p:cViewPr varScale="1">
        <p:scale>
          <a:sx n="76" d="100"/>
          <a:sy n="76" d="100"/>
        </p:scale>
        <p:origin x="1920" y="78"/>
      </p:cViewPr>
      <p:guideLst>
        <p:guide orient="horz" pos="2064"/>
        <p:guide pos="4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7" d="100"/>
          <a:sy n="87"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hyperlink" Target="https://www.cms.gov/Medicare/Quality-Initiatives-Patient-Assessment-Instruments/MMS/MMS-Listserv.html" TargetMode="External"/></Relationships>
</file>

<file path=ppt/diagrams/_rels/data2.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MMS/Index.html" TargetMode="External"/><Relationship Id="rId2" Type="http://schemas.openxmlformats.org/officeDocument/2006/relationships/hyperlink" Target="https://www.federalregister.gov/" TargetMode="External"/><Relationship Id="rId1" Type="http://schemas.openxmlformats.org/officeDocument/2006/relationships/hyperlink" Target="https://public.govdelivery.com/accounts/USCMS/subscriber/new"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cms.gov/Medicare/Quality-Initiatives-Patient-Assessment-Instruments/MMS/MMS-Listserv.html"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MMS/Index.html" TargetMode="External"/><Relationship Id="rId2" Type="http://schemas.openxmlformats.org/officeDocument/2006/relationships/hyperlink" Target="https://www.federalregister.gov/" TargetMode="External"/><Relationship Id="rId1" Type="http://schemas.openxmlformats.org/officeDocument/2006/relationships/hyperlink" Target="https://public.govdelivery.com/accounts/USCMS/subscriber/new"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019A23-6D7B-43C0-8F47-A2672B22E64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97F21DD-1F20-4AF1-B212-68AEEAD5BCF4}">
      <dgm:prSet phldrT="[Text]" custT="1"/>
      <dgm:spPr>
        <a:solidFill>
          <a:srgbClr val="3A6388"/>
        </a:solidFill>
        <a:ln>
          <a:solidFill>
            <a:srgbClr val="3A6388"/>
          </a:solidFill>
        </a:ln>
      </dgm:spPr>
      <dgm:t>
        <a:bodyPr/>
        <a:lstStyle/>
        <a:p>
          <a:r>
            <a:rPr lang="en-US" sz="3200" b="1" dirty="0"/>
            <a:t>Technical Expert Panels (TEPs) / patient panels</a:t>
          </a:r>
        </a:p>
      </dgm:t>
      <dgm:extLst>
        <a:ext uri="{E40237B7-FDA0-4F09-8148-C483321AD2D9}">
          <dgm14:cNvPr xmlns:dgm14="http://schemas.microsoft.com/office/drawing/2010/diagram" id="0" name="" descr="List that includes technical expert panels, public comment, and testing."/>
        </a:ext>
      </dgm:extLst>
    </dgm:pt>
    <dgm:pt modelId="{09F36601-F067-41CE-9E0A-32F1EBCDD032}" type="parTrans" cxnId="{BE7C692F-0200-4692-8D3A-AA16D8D43BE0}">
      <dgm:prSet/>
      <dgm:spPr/>
      <dgm:t>
        <a:bodyPr/>
        <a:lstStyle/>
        <a:p>
          <a:endParaRPr lang="en-US"/>
        </a:p>
      </dgm:t>
    </dgm:pt>
    <dgm:pt modelId="{779709C1-84A1-4FAA-89E5-6978F5710518}" type="sibTrans" cxnId="{BE7C692F-0200-4692-8D3A-AA16D8D43BE0}">
      <dgm:prSet/>
      <dgm:spPr/>
      <dgm:t>
        <a:bodyPr/>
        <a:lstStyle/>
        <a:p>
          <a:endParaRPr lang="en-US"/>
        </a:p>
      </dgm:t>
    </dgm:pt>
    <dgm:pt modelId="{C73AA1F3-5843-4E2C-A08C-FCB93171F729}">
      <dgm:prSet/>
      <dgm:spPr/>
      <dgm:t>
        <a:bodyPr/>
        <a:lstStyle/>
        <a:p>
          <a:r>
            <a:rPr lang="en-US" dirty="0"/>
            <a:t>Convened by measure developers to support measure development</a:t>
          </a:r>
        </a:p>
      </dgm:t>
      <dgm:extLst>
        <a:ext uri="{E40237B7-FDA0-4F09-8148-C483321AD2D9}">
          <dgm14:cNvPr xmlns:dgm14="http://schemas.microsoft.com/office/drawing/2010/diagram" id="0" name="" descr="SmartArt graphic describing Technical Expert Panels, Public Comment opportunities, and Testing."/>
        </a:ext>
      </dgm:extLst>
    </dgm:pt>
    <dgm:pt modelId="{96DEB6C4-3175-491D-A3FB-5A4200C4E8B1}" type="parTrans" cxnId="{5B520A0C-7394-40DA-8E8B-38539459AC49}">
      <dgm:prSet/>
      <dgm:spPr/>
      <dgm:t>
        <a:bodyPr/>
        <a:lstStyle/>
        <a:p>
          <a:endParaRPr lang="en-US"/>
        </a:p>
      </dgm:t>
    </dgm:pt>
    <dgm:pt modelId="{8CB9DDF8-CB59-4605-9800-2C411BB1B6AD}" type="sibTrans" cxnId="{5B520A0C-7394-40DA-8E8B-38539459AC49}">
      <dgm:prSet/>
      <dgm:spPr/>
      <dgm:t>
        <a:bodyPr/>
        <a:lstStyle/>
        <a:p>
          <a:endParaRPr lang="en-US"/>
        </a:p>
      </dgm:t>
    </dgm:pt>
    <dgm:pt modelId="{2DCD919C-8DCF-4A51-87DA-D7EBA6196E2C}">
      <dgm:prSet custT="1"/>
      <dgm:spPr>
        <a:solidFill>
          <a:srgbClr val="3A6388"/>
        </a:solidFill>
        <a:ln>
          <a:solidFill>
            <a:srgbClr val="3A6388"/>
          </a:solidFill>
        </a:ln>
      </dgm:spPr>
      <dgm:t>
        <a:bodyPr/>
        <a:lstStyle/>
        <a:p>
          <a:r>
            <a:rPr lang="en-US" sz="3200" b="1" dirty="0"/>
            <a:t>Public comment</a:t>
          </a:r>
        </a:p>
      </dgm:t>
    </dgm:pt>
    <dgm:pt modelId="{582F9841-CE5B-4532-A79C-19364960570B}" type="parTrans" cxnId="{864D64F6-79A8-4704-8317-8B46DE0A960C}">
      <dgm:prSet/>
      <dgm:spPr/>
      <dgm:t>
        <a:bodyPr/>
        <a:lstStyle/>
        <a:p>
          <a:endParaRPr lang="en-US"/>
        </a:p>
      </dgm:t>
    </dgm:pt>
    <dgm:pt modelId="{2AEDCF45-89F9-4C10-B7B8-0CE8CAD43B43}" type="sibTrans" cxnId="{864D64F6-79A8-4704-8317-8B46DE0A960C}">
      <dgm:prSet/>
      <dgm:spPr/>
      <dgm:t>
        <a:bodyPr/>
        <a:lstStyle/>
        <a:p>
          <a:endParaRPr lang="en-US"/>
        </a:p>
      </dgm:t>
    </dgm:pt>
    <dgm:pt modelId="{550B2BDF-4EC0-4258-A778-AE3F50388B21}">
      <dgm:prSet/>
      <dgm:spPr/>
      <dgm:t>
        <a:bodyPr/>
        <a:lstStyle/>
        <a:p>
          <a:r>
            <a:rPr lang="en-US" dirty="0"/>
            <a:t>Provide opportunities for the public to provide feedback on measures under development or maintenance</a:t>
          </a:r>
        </a:p>
      </dgm:t>
    </dgm:pt>
    <dgm:pt modelId="{CCA785B1-69A1-4E65-BE34-730B56A5D8BC}" type="parTrans" cxnId="{9296CBDC-663D-4A8A-9A45-965A25DDF09C}">
      <dgm:prSet/>
      <dgm:spPr/>
      <dgm:t>
        <a:bodyPr/>
        <a:lstStyle/>
        <a:p>
          <a:endParaRPr lang="en-US"/>
        </a:p>
      </dgm:t>
    </dgm:pt>
    <dgm:pt modelId="{357B80E3-7656-4FE6-821B-2FDF457CF691}" type="sibTrans" cxnId="{9296CBDC-663D-4A8A-9A45-965A25DDF09C}">
      <dgm:prSet/>
      <dgm:spPr/>
      <dgm:t>
        <a:bodyPr/>
        <a:lstStyle/>
        <a:p>
          <a:endParaRPr lang="en-US"/>
        </a:p>
      </dgm:t>
    </dgm:pt>
    <dgm:pt modelId="{FCD9E9F0-4060-4DD7-850D-45E73E80EB9D}">
      <dgm:prSet custT="1"/>
      <dgm:spPr>
        <a:solidFill>
          <a:srgbClr val="3A6388"/>
        </a:solidFill>
        <a:ln>
          <a:solidFill>
            <a:srgbClr val="3A6388"/>
          </a:solidFill>
        </a:ln>
      </dgm:spPr>
      <dgm:t>
        <a:bodyPr/>
        <a:lstStyle/>
        <a:p>
          <a:r>
            <a:rPr lang="en-US" sz="3200" b="1" dirty="0"/>
            <a:t>Testing</a:t>
          </a:r>
        </a:p>
      </dgm:t>
    </dgm:pt>
    <dgm:pt modelId="{F7616A69-BD0B-47D4-9ABE-494B8927E96C}" type="parTrans" cxnId="{A8E746D6-F24A-45D7-971F-7762197F8F56}">
      <dgm:prSet/>
      <dgm:spPr/>
      <dgm:t>
        <a:bodyPr/>
        <a:lstStyle/>
        <a:p>
          <a:endParaRPr lang="en-US"/>
        </a:p>
      </dgm:t>
    </dgm:pt>
    <dgm:pt modelId="{89FF1B64-B174-471A-9524-6A38BFD7686C}" type="sibTrans" cxnId="{A8E746D6-F24A-45D7-971F-7762197F8F56}">
      <dgm:prSet/>
      <dgm:spPr/>
      <dgm:t>
        <a:bodyPr/>
        <a:lstStyle/>
        <a:p>
          <a:endParaRPr lang="en-US"/>
        </a:p>
      </dgm:t>
    </dgm:pt>
    <dgm:pt modelId="{A04306B2-4498-4C37-91E4-6F03537830E6}">
      <dgm:prSet/>
      <dgm:spPr/>
      <dgm:t>
        <a:bodyPr/>
        <a:lstStyle/>
        <a:p>
          <a:r>
            <a:rPr lang="en-US"/>
            <a:t>Measure developers may recruit patients or clinicians to participate in measure testing</a:t>
          </a:r>
          <a:endParaRPr lang="en-US" dirty="0"/>
        </a:p>
      </dgm:t>
    </dgm:pt>
    <dgm:pt modelId="{0E4F4BE0-DF59-4BC5-8248-873C4AEEB278}" type="parTrans" cxnId="{A5BE1012-15E1-4DB9-9A42-0C5CACED5A4B}">
      <dgm:prSet/>
      <dgm:spPr/>
      <dgm:t>
        <a:bodyPr/>
        <a:lstStyle/>
        <a:p>
          <a:endParaRPr lang="en-US"/>
        </a:p>
      </dgm:t>
    </dgm:pt>
    <dgm:pt modelId="{542F9048-388B-4E88-8F16-FA8C59CDF6C1}" type="sibTrans" cxnId="{A5BE1012-15E1-4DB9-9A42-0C5CACED5A4B}">
      <dgm:prSet/>
      <dgm:spPr/>
      <dgm:t>
        <a:bodyPr/>
        <a:lstStyle/>
        <a:p>
          <a:endParaRPr lang="en-US"/>
        </a:p>
      </dgm:t>
    </dgm:pt>
    <dgm:pt modelId="{DF83981A-DF50-4EB5-A39D-7C4D8017053D}">
      <dgm:prSet/>
      <dgm:spPr/>
      <dgm:t>
        <a:bodyPr/>
        <a:lstStyle/>
        <a:p>
          <a:r>
            <a:rPr lang="en-US"/>
            <a:t>Frequently advertised via the MMS Newsletter (sign up here: </a:t>
          </a:r>
          <a:r>
            <a:rPr lang="en-US">
              <a:hlinkClick xmlns:r="http://schemas.openxmlformats.org/officeDocument/2006/relationships" r:id="rId1"/>
            </a:rPr>
            <a:t>https://www.cms.gov/Medicare/Quality-Initiatives-Patient-Assessment-Instruments/MMS/MMS-Listserv.html</a:t>
          </a:r>
          <a:r>
            <a:rPr lang="en-US"/>
            <a:t>)</a:t>
          </a:r>
          <a:endParaRPr lang="en-US" dirty="0"/>
        </a:p>
      </dgm:t>
    </dgm:pt>
    <dgm:pt modelId="{89A4C244-CDA5-4122-A4BB-821DA2BF36F2}" type="parTrans" cxnId="{B2D1D30A-79DF-47C3-BC01-7E0B48A290EE}">
      <dgm:prSet/>
      <dgm:spPr/>
      <dgm:t>
        <a:bodyPr/>
        <a:lstStyle/>
        <a:p>
          <a:endParaRPr lang="en-US"/>
        </a:p>
      </dgm:t>
    </dgm:pt>
    <dgm:pt modelId="{F7A6C3AF-8064-4786-A3B7-1FD21D62B9BE}" type="sibTrans" cxnId="{B2D1D30A-79DF-47C3-BC01-7E0B48A290EE}">
      <dgm:prSet/>
      <dgm:spPr/>
      <dgm:t>
        <a:bodyPr/>
        <a:lstStyle/>
        <a:p>
          <a:endParaRPr lang="en-US"/>
        </a:p>
      </dgm:t>
    </dgm:pt>
    <dgm:pt modelId="{CBBA1B7C-27F8-4A2F-8652-E074EAAE0007}" type="pres">
      <dgm:prSet presAssocID="{F8019A23-6D7B-43C0-8F47-A2672B22E640}" presName="linear" presStyleCnt="0">
        <dgm:presLayoutVars>
          <dgm:dir/>
          <dgm:animLvl val="lvl"/>
          <dgm:resizeHandles val="exact"/>
        </dgm:presLayoutVars>
      </dgm:prSet>
      <dgm:spPr/>
    </dgm:pt>
    <dgm:pt modelId="{52BB4F0A-11EA-430C-9568-F94A555639CB}" type="pres">
      <dgm:prSet presAssocID="{097F21DD-1F20-4AF1-B212-68AEEAD5BCF4}" presName="parentLin" presStyleCnt="0"/>
      <dgm:spPr/>
    </dgm:pt>
    <dgm:pt modelId="{78DB2E77-7BF3-4A93-A85E-D30AD47F80B3}" type="pres">
      <dgm:prSet presAssocID="{097F21DD-1F20-4AF1-B212-68AEEAD5BCF4}" presName="parentLeftMargin" presStyleLbl="node1" presStyleIdx="0" presStyleCnt="3"/>
      <dgm:spPr/>
    </dgm:pt>
    <dgm:pt modelId="{C3C597AC-43D9-445E-9AB8-CAD1E6353769}" type="pres">
      <dgm:prSet presAssocID="{097F21DD-1F20-4AF1-B212-68AEEAD5BCF4}" presName="parentText" presStyleLbl="node1" presStyleIdx="0" presStyleCnt="3" custScaleX="111583">
        <dgm:presLayoutVars>
          <dgm:chMax val="0"/>
          <dgm:bulletEnabled val="1"/>
        </dgm:presLayoutVars>
      </dgm:prSet>
      <dgm:spPr/>
    </dgm:pt>
    <dgm:pt modelId="{9B2597A3-CA31-497B-8D49-1C835AE000B7}" type="pres">
      <dgm:prSet presAssocID="{097F21DD-1F20-4AF1-B212-68AEEAD5BCF4}" presName="negativeSpace" presStyleCnt="0"/>
      <dgm:spPr/>
    </dgm:pt>
    <dgm:pt modelId="{981AD68D-24AD-4816-9FD3-1E5233D224BB}" type="pres">
      <dgm:prSet presAssocID="{097F21DD-1F20-4AF1-B212-68AEEAD5BCF4}" presName="childText" presStyleLbl="conFgAcc1" presStyleIdx="0" presStyleCnt="3">
        <dgm:presLayoutVars>
          <dgm:bulletEnabled val="1"/>
        </dgm:presLayoutVars>
      </dgm:prSet>
      <dgm:spPr/>
    </dgm:pt>
    <dgm:pt modelId="{93931074-C1EF-4D00-91A1-44F7066707AE}" type="pres">
      <dgm:prSet presAssocID="{779709C1-84A1-4FAA-89E5-6978F5710518}" presName="spaceBetweenRectangles" presStyleCnt="0"/>
      <dgm:spPr/>
    </dgm:pt>
    <dgm:pt modelId="{01CB6ED5-F218-4C09-B9DB-3AAD19EB656A}" type="pres">
      <dgm:prSet presAssocID="{2DCD919C-8DCF-4A51-87DA-D7EBA6196E2C}" presName="parentLin" presStyleCnt="0"/>
      <dgm:spPr/>
    </dgm:pt>
    <dgm:pt modelId="{4D99C6AD-62A9-4540-B149-8DAF0E7A60DE}" type="pres">
      <dgm:prSet presAssocID="{2DCD919C-8DCF-4A51-87DA-D7EBA6196E2C}" presName="parentLeftMargin" presStyleLbl="node1" presStyleIdx="0" presStyleCnt="3"/>
      <dgm:spPr/>
    </dgm:pt>
    <dgm:pt modelId="{EE32A561-370E-438E-ADE1-6A19AA1E3907}" type="pres">
      <dgm:prSet presAssocID="{2DCD919C-8DCF-4A51-87DA-D7EBA6196E2C}" presName="parentText" presStyleLbl="node1" presStyleIdx="1" presStyleCnt="3" custScaleX="111544">
        <dgm:presLayoutVars>
          <dgm:chMax val="0"/>
          <dgm:bulletEnabled val="1"/>
        </dgm:presLayoutVars>
      </dgm:prSet>
      <dgm:spPr/>
    </dgm:pt>
    <dgm:pt modelId="{4BDF475C-E6E9-4567-972B-EEBF0705F190}" type="pres">
      <dgm:prSet presAssocID="{2DCD919C-8DCF-4A51-87DA-D7EBA6196E2C}" presName="negativeSpace" presStyleCnt="0"/>
      <dgm:spPr/>
    </dgm:pt>
    <dgm:pt modelId="{A7E847ED-8A79-4B9A-89D8-9F9CE3521E62}" type="pres">
      <dgm:prSet presAssocID="{2DCD919C-8DCF-4A51-87DA-D7EBA6196E2C}" presName="childText" presStyleLbl="conFgAcc1" presStyleIdx="1" presStyleCnt="3">
        <dgm:presLayoutVars>
          <dgm:bulletEnabled val="1"/>
        </dgm:presLayoutVars>
      </dgm:prSet>
      <dgm:spPr/>
    </dgm:pt>
    <dgm:pt modelId="{86DB4F15-7392-4043-91CD-B334698B6B91}" type="pres">
      <dgm:prSet presAssocID="{2AEDCF45-89F9-4C10-B7B8-0CE8CAD43B43}" presName="spaceBetweenRectangles" presStyleCnt="0"/>
      <dgm:spPr/>
    </dgm:pt>
    <dgm:pt modelId="{14EBFC6E-F871-4E0D-B2C1-D28591576B34}" type="pres">
      <dgm:prSet presAssocID="{FCD9E9F0-4060-4DD7-850D-45E73E80EB9D}" presName="parentLin" presStyleCnt="0"/>
      <dgm:spPr/>
    </dgm:pt>
    <dgm:pt modelId="{608707FB-2B0A-42BC-B456-5F8E54CE15B6}" type="pres">
      <dgm:prSet presAssocID="{FCD9E9F0-4060-4DD7-850D-45E73E80EB9D}" presName="parentLeftMargin" presStyleLbl="node1" presStyleIdx="1" presStyleCnt="3"/>
      <dgm:spPr/>
    </dgm:pt>
    <dgm:pt modelId="{59AE0E3C-E7BA-426C-BF36-D02160E2B61E}" type="pres">
      <dgm:prSet presAssocID="{FCD9E9F0-4060-4DD7-850D-45E73E80EB9D}" presName="parentText" presStyleLbl="node1" presStyleIdx="2" presStyleCnt="3" custScaleX="111544">
        <dgm:presLayoutVars>
          <dgm:chMax val="0"/>
          <dgm:bulletEnabled val="1"/>
        </dgm:presLayoutVars>
      </dgm:prSet>
      <dgm:spPr/>
    </dgm:pt>
    <dgm:pt modelId="{4AE6FD04-C28C-4059-9D9C-35AC5F91EE0F}" type="pres">
      <dgm:prSet presAssocID="{FCD9E9F0-4060-4DD7-850D-45E73E80EB9D}" presName="negativeSpace" presStyleCnt="0"/>
      <dgm:spPr/>
    </dgm:pt>
    <dgm:pt modelId="{7A14035F-CFB8-40CC-AE43-80C837652E76}" type="pres">
      <dgm:prSet presAssocID="{FCD9E9F0-4060-4DD7-850D-45E73E80EB9D}" presName="childText" presStyleLbl="conFgAcc1" presStyleIdx="2" presStyleCnt="3">
        <dgm:presLayoutVars>
          <dgm:bulletEnabled val="1"/>
        </dgm:presLayoutVars>
      </dgm:prSet>
      <dgm:spPr/>
    </dgm:pt>
  </dgm:ptLst>
  <dgm:cxnLst>
    <dgm:cxn modelId="{B2D1D30A-79DF-47C3-BC01-7E0B48A290EE}" srcId="{FCD9E9F0-4060-4DD7-850D-45E73E80EB9D}" destId="{DF83981A-DF50-4EB5-A39D-7C4D8017053D}" srcOrd="1" destOrd="0" parTransId="{89A4C244-CDA5-4122-A4BB-821DA2BF36F2}" sibTransId="{F7A6C3AF-8064-4786-A3B7-1FD21D62B9BE}"/>
    <dgm:cxn modelId="{5B520A0C-7394-40DA-8E8B-38539459AC49}" srcId="{097F21DD-1F20-4AF1-B212-68AEEAD5BCF4}" destId="{C73AA1F3-5843-4E2C-A08C-FCB93171F729}" srcOrd="0" destOrd="0" parTransId="{96DEB6C4-3175-491D-A3FB-5A4200C4E8B1}" sibTransId="{8CB9DDF8-CB59-4605-9800-2C411BB1B6AD}"/>
    <dgm:cxn modelId="{A5BE1012-15E1-4DB9-9A42-0C5CACED5A4B}" srcId="{FCD9E9F0-4060-4DD7-850D-45E73E80EB9D}" destId="{A04306B2-4498-4C37-91E4-6F03537830E6}" srcOrd="0" destOrd="0" parTransId="{0E4F4BE0-DF59-4BC5-8248-873C4AEEB278}" sibTransId="{542F9048-388B-4E88-8F16-FA8C59CDF6C1}"/>
    <dgm:cxn modelId="{BE7C692F-0200-4692-8D3A-AA16D8D43BE0}" srcId="{F8019A23-6D7B-43C0-8F47-A2672B22E640}" destId="{097F21DD-1F20-4AF1-B212-68AEEAD5BCF4}" srcOrd="0" destOrd="0" parTransId="{09F36601-F067-41CE-9E0A-32F1EBCDD032}" sibTransId="{779709C1-84A1-4FAA-89E5-6978F5710518}"/>
    <dgm:cxn modelId="{C6371C31-4763-4F0D-BA91-D7B1369BF750}" type="presOf" srcId="{097F21DD-1F20-4AF1-B212-68AEEAD5BCF4}" destId="{C3C597AC-43D9-445E-9AB8-CAD1E6353769}" srcOrd="1" destOrd="0" presId="urn:microsoft.com/office/officeart/2005/8/layout/list1"/>
    <dgm:cxn modelId="{6918333B-5A69-4DD3-BC6C-5578C365EB6C}" type="presOf" srcId="{F8019A23-6D7B-43C0-8F47-A2672B22E640}" destId="{CBBA1B7C-27F8-4A2F-8652-E074EAAE0007}" srcOrd="0" destOrd="0" presId="urn:microsoft.com/office/officeart/2005/8/layout/list1"/>
    <dgm:cxn modelId="{CABC445E-41DF-4C2B-99F2-08C9893F36C2}" type="presOf" srcId="{FCD9E9F0-4060-4DD7-850D-45E73E80EB9D}" destId="{59AE0E3C-E7BA-426C-BF36-D02160E2B61E}" srcOrd="1" destOrd="0" presId="urn:microsoft.com/office/officeart/2005/8/layout/list1"/>
    <dgm:cxn modelId="{8E440248-8347-4755-A1D1-4D6DFFCA61A6}" type="presOf" srcId="{A04306B2-4498-4C37-91E4-6F03537830E6}" destId="{7A14035F-CFB8-40CC-AE43-80C837652E76}" srcOrd="0" destOrd="0" presId="urn:microsoft.com/office/officeart/2005/8/layout/list1"/>
    <dgm:cxn modelId="{5D5AD074-DBF3-429F-A46E-801DAEE352F4}" type="presOf" srcId="{2DCD919C-8DCF-4A51-87DA-D7EBA6196E2C}" destId="{4D99C6AD-62A9-4540-B149-8DAF0E7A60DE}" srcOrd="0" destOrd="0" presId="urn:microsoft.com/office/officeart/2005/8/layout/list1"/>
    <dgm:cxn modelId="{423DE789-7D08-4CF5-84F0-6C35A277D7B0}" type="presOf" srcId="{550B2BDF-4EC0-4258-A778-AE3F50388B21}" destId="{A7E847ED-8A79-4B9A-89D8-9F9CE3521E62}" srcOrd="0" destOrd="0" presId="urn:microsoft.com/office/officeart/2005/8/layout/list1"/>
    <dgm:cxn modelId="{4192DDAE-1A40-4F22-B119-B299D690D796}" type="presOf" srcId="{DF83981A-DF50-4EB5-A39D-7C4D8017053D}" destId="{7A14035F-CFB8-40CC-AE43-80C837652E76}" srcOrd="0" destOrd="1" presId="urn:microsoft.com/office/officeart/2005/8/layout/list1"/>
    <dgm:cxn modelId="{4C284FB8-19CD-46AB-ACD5-28A13ADA9846}" type="presOf" srcId="{FCD9E9F0-4060-4DD7-850D-45E73E80EB9D}" destId="{608707FB-2B0A-42BC-B456-5F8E54CE15B6}" srcOrd="0" destOrd="0" presId="urn:microsoft.com/office/officeart/2005/8/layout/list1"/>
    <dgm:cxn modelId="{A8E746D6-F24A-45D7-971F-7762197F8F56}" srcId="{F8019A23-6D7B-43C0-8F47-A2672B22E640}" destId="{FCD9E9F0-4060-4DD7-850D-45E73E80EB9D}" srcOrd="2" destOrd="0" parTransId="{F7616A69-BD0B-47D4-9ABE-494B8927E96C}" sibTransId="{89FF1B64-B174-471A-9524-6A38BFD7686C}"/>
    <dgm:cxn modelId="{9296CBDC-663D-4A8A-9A45-965A25DDF09C}" srcId="{2DCD919C-8DCF-4A51-87DA-D7EBA6196E2C}" destId="{550B2BDF-4EC0-4258-A778-AE3F50388B21}" srcOrd="0" destOrd="0" parTransId="{CCA785B1-69A1-4E65-BE34-730B56A5D8BC}" sibTransId="{357B80E3-7656-4FE6-821B-2FDF457CF691}"/>
    <dgm:cxn modelId="{895958E6-B64C-4033-9892-F845B1BA4728}" type="presOf" srcId="{C73AA1F3-5843-4E2C-A08C-FCB93171F729}" destId="{981AD68D-24AD-4816-9FD3-1E5233D224BB}" srcOrd="0" destOrd="0" presId="urn:microsoft.com/office/officeart/2005/8/layout/list1"/>
    <dgm:cxn modelId="{2C1038E9-2F99-4575-AE57-7C7DA2BC46B9}" type="presOf" srcId="{097F21DD-1F20-4AF1-B212-68AEEAD5BCF4}" destId="{78DB2E77-7BF3-4A93-A85E-D30AD47F80B3}" srcOrd="0" destOrd="0" presId="urn:microsoft.com/office/officeart/2005/8/layout/list1"/>
    <dgm:cxn modelId="{864D64F6-79A8-4704-8317-8B46DE0A960C}" srcId="{F8019A23-6D7B-43C0-8F47-A2672B22E640}" destId="{2DCD919C-8DCF-4A51-87DA-D7EBA6196E2C}" srcOrd="1" destOrd="0" parTransId="{582F9841-CE5B-4532-A79C-19364960570B}" sibTransId="{2AEDCF45-89F9-4C10-B7B8-0CE8CAD43B43}"/>
    <dgm:cxn modelId="{8802FDF7-7220-474B-8292-5F0B547318BF}" type="presOf" srcId="{2DCD919C-8DCF-4A51-87DA-D7EBA6196E2C}" destId="{EE32A561-370E-438E-ADE1-6A19AA1E3907}" srcOrd="1" destOrd="0" presId="urn:microsoft.com/office/officeart/2005/8/layout/list1"/>
    <dgm:cxn modelId="{64677D15-41FF-43BF-8006-DFB0044215FE}" type="presParOf" srcId="{CBBA1B7C-27F8-4A2F-8652-E074EAAE0007}" destId="{52BB4F0A-11EA-430C-9568-F94A555639CB}" srcOrd="0" destOrd="0" presId="urn:microsoft.com/office/officeart/2005/8/layout/list1"/>
    <dgm:cxn modelId="{64D4D3BB-92CC-4D52-A4C6-B3F14ADD2039}" type="presParOf" srcId="{52BB4F0A-11EA-430C-9568-F94A555639CB}" destId="{78DB2E77-7BF3-4A93-A85E-D30AD47F80B3}" srcOrd="0" destOrd="0" presId="urn:microsoft.com/office/officeart/2005/8/layout/list1"/>
    <dgm:cxn modelId="{4CB543EF-8E67-4E29-8D84-52D425FE5187}" type="presParOf" srcId="{52BB4F0A-11EA-430C-9568-F94A555639CB}" destId="{C3C597AC-43D9-445E-9AB8-CAD1E6353769}" srcOrd="1" destOrd="0" presId="urn:microsoft.com/office/officeart/2005/8/layout/list1"/>
    <dgm:cxn modelId="{EE2611F6-40BF-4531-94CE-4A5D9F633C30}" type="presParOf" srcId="{CBBA1B7C-27F8-4A2F-8652-E074EAAE0007}" destId="{9B2597A3-CA31-497B-8D49-1C835AE000B7}" srcOrd="1" destOrd="0" presId="urn:microsoft.com/office/officeart/2005/8/layout/list1"/>
    <dgm:cxn modelId="{27074F92-2F1A-470A-805D-9688DD8DD6C6}" type="presParOf" srcId="{CBBA1B7C-27F8-4A2F-8652-E074EAAE0007}" destId="{981AD68D-24AD-4816-9FD3-1E5233D224BB}" srcOrd="2" destOrd="0" presId="urn:microsoft.com/office/officeart/2005/8/layout/list1"/>
    <dgm:cxn modelId="{BCDBDFE7-51C3-496E-9473-9F44B649035A}" type="presParOf" srcId="{CBBA1B7C-27F8-4A2F-8652-E074EAAE0007}" destId="{93931074-C1EF-4D00-91A1-44F7066707AE}" srcOrd="3" destOrd="0" presId="urn:microsoft.com/office/officeart/2005/8/layout/list1"/>
    <dgm:cxn modelId="{ABD015E3-A3BF-401D-8667-EDF92DEA6282}" type="presParOf" srcId="{CBBA1B7C-27F8-4A2F-8652-E074EAAE0007}" destId="{01CB6ED5-F218-4C09-B9DB-3AAD19EB656A}" srcOrd="4" destOrd="0" presId="urn:microsoft.com/office/officeart/2005/8/layout/list1"/>
    <dgm:cxn modelId="{1181F7FC-0C14-4073-84B9-59AB23ADDE44}" type="presParOf" srcId="{01CB6ED5-F218-4C09-B9DB-3AAD19EB656A}" destId="{4D99C6AD-62A9-4540-B149-8DAF0E7A60DE}" srcOrd="0" destOrd="0" presId="urn:microsoft.com/office/officeart/2005/8/layout/list1"/>
    <dgm:cxn modelId="{52E6298F-B515-4E5B-BA37-883DDF9A241A}" type="presParOf" srcId="{01CB6ED5-F218-4C09-B9DB-3AAD19EB656A}" destId="{EE32A561-370E-438E-ADE1-6A19AA1E3907}" srcOrd="1" destOrd="0" presId="urn:microsoft.com/office/officeart/2005/8/layout/list1"/>
    <dgm:cxn modelId="{05F9289C-80A4-40A0-8860-1E21CE072C02}" type="presParOf" srcId="{CBBA1B7C-27F8-4A2F-8652-E074EAAE0007}" destId="{4BDF475C-E6E9-4567-972B-EEBF0705F190}" srcOrd="5" destOrd="0" presId="urn:microsoft.com/office/officeart/2005/8/layout/list1"/>
    <dgm:cxn modelId="{8F8E91F4-CABD-4227-AB41-C5B0CC11BC68}" type="presParOf" srcId="{CBBA1B7C-27F8-4A2F-8652-E074EAAE0007}" destId="{A7E847ED-8A79-4B9A-89D8-9F9CE3521E62}" srcOrd="6" destOrd="0" presId="urn:microsoft.com/office/officeart/2005/8/layout/list1"/>
    <dgm:cxn modelId="{39B900F1-2B42-4CAB-8EEF-F875101F9305}" type="presParOf" srcId="{CBBA1B7C-27F8-4A2F-8652-E074EAAE0007}" destId="{86DB4F15-7392-4043-91CD-B334698B6B91}" srcOrd="7" destOrd="0" presId="urn:microsoft.com/office/officeart/2005/8/layout/list1"/>
    <dgm:cxn modelId="{754A3ADA-480A-4A88-A883-F00A8C34E499}" type="presParOf" srcId="{CBBA1B7C-27F8-4A2F-8652-E074EAAE0007}" destId="{14EBFC6E-F871-4E0D-B2C1-D28591576B34}" srcOrd="8" destOrd="0" presId="urn:microsoft.com/office/officeart/2005/8/layout/list1"/>
    <dgm:cxn modelId="{29984153-57B0-4476-B11D-27956591048E}" type="presParOf" srcId="{14EBFC6E-F871-4E0D-B2C1-D28591576B34}" destId="{608707FB-2B0A-42BC-B456-5F8E54CE15B6}" srcOrd="0" destOrd="0" presId="urn:microsoft.com/office/officeart/2005/8/layout/list1"/>
    <dgm:cxn modelId="{9993317C-D760-4C13-84E7-ECCC50490E52}" type="presParOf" srcId="{14EBFC6E-F871-4E0D-B2C1-D28591576B34}" destId="{59AE0E3C-E7BA-426C-BF36-D02160E2B61E}" srcOrd="1" destOrd="0" presId="urn:microsoft.com/office/officeart/2005/8/layout/list1"/>
    <dgm:cxn modelId="{97DF2807-8164-4BF7-88BF-E24E32658FA5}" type="presParOf" srcId="{CBBA1B7C-27F8-4A2F-8652-E074EAAE0007}" destId="{4AE6FD04-C28C-4059-9D9C-35AC5F91EE0F}" srcOrd="9" destOrd="0" presId="urn:microsoft.com/office/officeart/2005/8/layout/list1"/>
    <dgm:cxn modelId="{A4817446-0FF2-4105-883C-F9797072F027}" type="presParOf" srcId="{CBBA1B7C-27F8-4A2F-8652-E074EAAE0007}" destId="{7A14035F-CFB8-40CC-AE43-80C837652E7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C3052A-BEC9-4F09-AB28-53038565E2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D10275A-D907-4EE8-9326-0976CA50F768}">
      <dgm:prSet phldrT="[Text]" custT="1"/>
      <dgm:spPr/>
      <dgm:t>
        <a:bodyPr/>
        <a:lstStyle/>
        <a:p>
          <a:r>
            <a:rPr lang="en-US" sz="1800" dirty="0"/>
            <a:t>Sign up for the MMS Newsletter for monthly announcements</a:t>
          </a:r>
        </a:p>
      </dgm:t>
      <dgm:extLst>
        <a:ext uri="{E40237B7-FDA0-4F09-8148-C483321AD2D9}">
          <dgm14:cNvPr xmlns:dgm14="http://schemas.microsoft.com/office/drawing/2010/diagram" id="0" name="" descr="Includes links to sign up for the MMS newsletter, subscribe to the federal register, and visit the MMS website."/>
        </a:ext>
      </dgm:extLst>
    </dgm:pt>
    <dgm:pt modelId="{C41A90F1-C35F-4719-A2C2-F39C4E23D98A}" type="parTrans" cxnId="{B28CCE04-7158-4036-99E0-E10613F52143}">
      <dgm:prSet/>
      <dgm:spPr/>
      <dgm:t>
        <a:bodyPr/>
        <a:lstStyle/>
        <a:p>
          <a:endParaRPr lang="en-US" sz="1800"/>
        </a:p>
      </dgm:t>
    </dgm:pt>
    <dgm:pt modelId="{7CA0E4FB-9276-44F3-8346-2CE044512CB9}" type="sibTrans" cxnId="{B28CCE04-7158-4036-99E0-E10613F52143}">
      <dgm:prSet/>
      <dgm:spPr/>
      <dgm:t>
        <a:bodyPr/>
        <a:lstStyle/>
        <a:p>
          <a:endParaRPr lang="en-US" sz="1800"/>
        </a:p>
      </dgm:t>
    </dgm:pt>
    <dgm:pt modelId="{129474A4-71BA-4304-ACCB-A8C23C9B8E8B}">
      <dgm:prSet custT="1"/>
      <dgm:spPr/>
      <dgm:t>
        <a:bodyPr/>
        <a:lstStyle/>
        <a:p>
          <a:r>
            <a:rPr lang="en-US" sz="1800" dirty="0"/>
            <a:t>Subscribe to the Federal Register</a:t>
          </a:r>
        </a:p>
      </dgm:t>
      <dgm:extLst>
        <a:ext uri="{E40237B7-FDA0-4F09-8148-C483321AD2D9}">
          <dgm14:cNvPr xmlns:dgm14="http://schemas.microsoft.com/office/drawing/2010/diagram" id="0" name="" descr="Includes links to sign up for the MMS newsletter, subscribe to the federal register, and visit the MMS website."/>
        </a:ext>
      </dgm:extLst>
    </dgm:pt>
    <dgm:pt modelId="{515348CF-56C0-493F-BD0A-FE3634F7542B}" type="parTrans" cxnId="{13C26B1D-FC8C-4260-9534-B3B204E5EAED}">
      <dgm:prSet/>
      <dgm:spPr/>
      <dgm:t>
        <a:bodyPr/>
        <a:lstStyle/>
        <a:p>
          <a:endParaRPr lang="en-US" sz="1800"/>
        </a:p>
      </dgm:t>
    </dgm:pt>
    <dgm:pt modelId="{C74E2853-A031-4A0C-855E-A0D24A31A96F}" type="sibTrans" cxnId="{13C26B1D-FC8C-4260-9534-B3B204E5EAED}">
      <dgm:prSet/>
      <dgm:spPr/>
      <dgm:t>
        <a:bodyPr/>
        <a:lstStyle/>
        <a:p>
          <a:endParaRPr lang="en-US" sz="1800"/>
        </a:p>
      </dgm:t>
    </dgm:pt>
    <dgm:pt modelId="{3E984C13-36E3-4A6C-B6AD-AF9F70797603}">
      <dgm:prSet custT="1"/>
      <dgm:spPr/>
      <dgm:t>
        <a:bodyPr/>
        <a:lstStyle/>
        <a:p>
          <a:r>
            <a:rPr lang="en-US" sz="1800" dirty="0"/>
            <a:t>Visit the MMS website</a:t>
          </a:r>
        </a:p>
      </dgm:t>
      <dgm:extLst>
        <a:ext uri="{E40237B7-FDA0-4F09-8148-C483321AD2D9}">
          <dgm14:cNvPr xmlns:dgm14="http://schemas.microsoft.com/office/drawing/2010/diagram" id="0" name="" descr="Includes links to sign up for the MMS newsletter, subscribe to the federal register, and visit the MMS website."/>
        </a:ext>
      </dgm:extLst>
    </dgm:pt>
    <dgm:pt modelId="{92ABD42C-C9C5-4BBB-AC12-842D69E44226}" type="parTrans" cxnId="{27092090-1FB8-4E7A-B8B8-49351238C6DB}">
      <dgm:prSet/>
      <dgm:spPr/>
      <dgm:t>
        <a:bodyPr/>
        <a:lstStyle/>
        <a:p>
          <a:endParaRPr lang="en-US" sz="1800"/>
        </a:p>
      </dgm:t>
    </dgm:pt>
    <dgm:pt modelId="{0ADFB3A8-59FC-4FDC-A2FA-123FBD63FA38}" type="sibTrans" cxnId="{27092090-1FB8-4E7A-B8B8-49351238C6DB}">
      <dgm:prSet/>
      <dgm:spPr/>
      <dgm:t>
        <a:bodyPr/>
        <a:lstStyle/>
        <a:p>
          <a:endParaRPr lang="en-US" sz="1800"/>
        </a:p>
      </dgm:t>
    </dgm:pt>
    <dgm:pt modelId="{4DF2548E-9865-4409-BD01-76353095B8BB}">
      <dgm:prSet phldrT="[Text]" custT="1"/>
      <dgm:spPr/>
      <dgm:t>
        <a:bodyPr/>
        <a:lstStyle/>
        <a:p>
          <a:r>
            <a:rPr lang="en-US" sz="1800">
              <a:hlinkClick xmlns:r="http://schemas.openxmlformats.org/officeDocument/2006/relationships" r:id="rId1"/>
            </a:rPr>
            <a:t>https://public.govdelivery.com/accounts/USCMS/subscriber/new</a:t>
          </a:r>
          <a:endParaRPr lang="en-US" sz="1800"/>
        </a:p>
      </dgm:t>
    </dgm:pt>
    <dgm:pt modelId="{ACFBACB5-C49E-453B-97E7-2EAB96601598}" type="parTrans" cxnId="{FE0B863D-873D-42E1-9022-33ACD62FFD4F}">
      <dgm:prSet/>
      <dgm:spPr/>
      <dgm:t>
        <a:bodyPr/>
        <a:lstStyle/>
        <a:p>
          <a:endParaRPr lang="en-US" sz="1800"/>
        </a:p>
      </dgm:t>
    </dgm:pt>
    <dgm:pt modelId="{91C278D0-E01C-4041-8391-BCCD5F1B72AD}" type="sibTrans" cxnId="{FE0B863D-873D-42E1-9022-33ACD62FFD4F}">
      <dgm:prSet/>
      <dgm:spPr/>
      <dgm:t>
        <a:bodyPr/>
        <a:lstStyle/>
        <a:p>
          <a:endParaRPr lang="en-US" sz="1800"/>
        </a:p>
      </dgm:t>
    </dgm:pt>
    <dgm:pt modelId="{14EF60F9-710A-4965-B306-054BF6202829}">
      <dgm:prSet custT="1"/>
      <dgm:spPr/>
      <dgm:t>
        <a:bodyPr/>
        <a:lstStyle/>
        <a:p>
          <a:r>
            <a:rPr lang="en-US" sz="1800" dirty="0">
              <a:hlinkClick xmlns:r="http://schemas.openxmlformats.org/officeDocument/2006/relationships" r:id="rId2"/>
            </a:rPr>
            <a:t>https://www.federalregister.gov/</a:t>
          </a:r>
          <a:endParaRPr lang="en-US" sz="1800" dirty="0"/>
        </a:p>
      </dgm:t>
    </dgm:pt>
    <dgm:pt modelId="{F0C041E3-2B2E-4FD6-AD62-741CA0F9CBFD}" type="parTrans" cxnId="{E11DC3C8-A1A0-4906-B710-8359EC64DC9A}">
      <dgm:prSet/>
      <dgm:spPr/>
      <dgm:t>
        <a:bodyPr/>
        <a:lstStyle/>
        <a:p>
          <a:endParaRPr lang="en-US" sz="1800"/>
        </a:p>
      </dgm:t>
    </dgm:pt>
    <dgm:pt modelId="{341F377B-D3D8-466B-8404-1EB3AE41DD37}" type="sibTrans" cxnId="{E11DC3C8-A1A0-4906-B710-8359EC64DC9A}">
      <dgm:prSet/>
      <dgm:spPr/>
      <dgm:t>
        <a:bodyPr/>
        <a:lstStyle/>
        <a:p>
          <a:endParaRPr lang="en-US" sz="1800"/>
        </a:p>
      </dgm:t>
    </dgm:pt>
    <dgm:pt modelId="{DA96DE93-A930-4025-B9B7-A73804A3C8CE}">
      <dgm:prSet custT="1"/>
      <dgm:spPr/>
      <dgm:t>
        <a:bodyPr/>
        <a:lstStyle/>
        <a:p>
          <a:r>
            <a:rPr lang="en-US" sz="1800" dirty="0">
              <a:hlinkClick xmlns:r="http://schemas.openxmlformats.org/officeDocument/2006/relationships" r:id="rId3"/>
            </a:rPr>
            <a:t>https://www.cms.gov/Medicare/Quality-Initiatives-Patient-Assessment-Instruments/MMS/Index.html</a:t>
          </a:r>
          <a:endParaRPr lang="en-US" sz="1800" dirty="0"/>
        </a:p>
      </dgm:t>
    </dgm:pt>
    <dgm:pt modelId="{7D37F377-16ED-4B95-A456-006E4A50658D}" type="parTrans" cxnId="{C3C46981-83CF-4E39-A6F0-34185EE31B3C}">
      <dgm:prSet/>
      <dgm:spPr/>
      <dgm:t>
        <a:bodyPr/>
        <a:lstStyle/>
        <a:p>
          <a:endParaRPr lang="en-US" sz="1800"/>
        </a:p>
      </dgm:t>
    </dgm:pt>
    <dgm:pt modelId="{23120BEC-3CEA-4489-91CF-CB7D66E696D3}" type="sibTrans" cxnId="{C3C46981-83CF-4E39-A6F0-34185EE31B3C}">
      <dgm:prSet/>
      <dgm:spPr/>
      <dgm:t>
        <a:bodyPr/>
        <a:lstStyle/>
        <a:p>
          <a:endParaRPr lang="en-US" sz="1800"/>
        </a:p>
      </dgm:t>
    </dgm:pt>
    <dgm:pt modelId="{49D4BEB1-1A68-4D90-AE95-783F28E4F098}" type="pres">
      <dgm:prSet presAssocID="{EDC3052A-BEC9-4F09-AB28-53038565E270}" presName="linear" presStyleCnt="0">
        <dgm:presLayoutVars>
          <dgm:animLvl val="lvl"/>
          <dgm:resizeHandles val="exact"/>
        </dgm:presLayoutVars>
      </dgm:prSet>
      <dgm:spPr/>
    </dgm:pt>
    <dgm:pt modelId="{43303579-8435-41BF-8AA8-E9FAA466F912}" type="pres">
      <dgm:prSet presAssocID="{1D10275A-D907-4EE8-9326-0976CA50F768}" presName="parentText" presStyleLbl="node1" presStyleIdx="0" presStyleCnt="3">
        <dgm:presLayoutVars>
          <dgm:chMax val="0"/>
          <dgm:bulletEnabled val="1"/>
        </dgm:presLayoutVars>
      </dgm:prSet>
      <dgm:spPr/>
    </dgm:pt>
    <dgm:pt modelId="{502C34F4-3557-4292-ADFB-83E1F103C1A3}" type="pres">
      <dgm:prSet presAssocID="{1D10275A-D907-4EE8-9326-0976CA50F768}" presName="childText" presStyleLbl="revTx" presStyleIdx="0" presStyleCnt="3">
        <dgm:presLayoutVars>
          <dgm:bulletEnabled val="1"/>
        </dgm:presLayoutVars>
      </dgm:prSet>
      <dgm:spPr/>
    </dgm:pt>
    <dgm:pt modelId="{75EEBE83-AD30-4CA0-A219-B87FE0D1E8C9}" type="pres">
      <dgm:prSet presAssocID="{129474A4-71BA-4304-ACCB-A8C23C9B8E8B}" presName="parentText" presStyleLbl="node1" presStyleIdx="1" presStyleCnt="3">
        <dgm:presLayoutVars>
          <dgm:chMax val="0"/>
          <dgm:bulletEnabled val="1"/>
        </dgm:presLayoutVars>
      </dgm:prSet>
      <dgm:spPr/>
    </dgm:pt>
    <dgm:pt modelId="{81D228EF-2E75-4A8B-804F-228FF09BA047}" type="pres">
      <dgm:prSet presAssocID="{129474A4-71BA-4304-ACCB-A8C23C9B8E8B}" presName="childText" presStyleLbl="revTx" presStyleIdx="1" presStyleCnt="3">
        <dgm:presLayoutVars>
          <dgm:bulletEnabled val="1"/>
        </dgm:presLayoutVars>
      </dgm:prSet>
      <dgm:spPr/>
    </dgm:pt>
    <dgm:pt modelId="{4679DC26-347E-406A-B26D-8F466F24B527}" type="pres">
      <dgm:prSet presAssocID="{3E984C13-36E3-4A6C-B6AD-AF9F70797603}" presName="parentText" presStyleLbl="node1" presStyleIdx="2" presStyleCnt="3">
        <dgm:presLayoutVars>
          <dgm:chMax val="0"/>
          <dgm:bulletEnabled val="1"/>
        </dgm:presLayoutVars>
      </dgm:prSet>
      <dgm:spPr/>
    </dgm:pt>
    <dgm:pt modelId="{DE93BFF6-BF8A-468E-9EDB-9A90EABB761C}" type="pres">
      <dgm:prSet presAssocID="{3E984C13-36E3-4A6C-B6AD-AF9F70797603}" presName="childText" presStyleLbl="revTx" presStyleIdx="2" presStyleCnt="3">
        <dgm:presLayoutVars>
          <dgm:bulletEnabled val="1"/>
        </dgm:presLayoutVars>
      </dgm:prSet>
      <dgm:spPr/>
    </dgm:pt>
  </dgm:ptLst>
  <dgm:cxnLst>
    <dgm:cxn modelId="{B28CCE04-7158-4036-99E0-E10613F52143}" srcId="{EDC3052A-BEC9-4F09-AB28-53038565E270}" destId="{1D10275A-D907-4EE8-9326-0976CA50F768}" srcOrd="0" destOrd="0" parTransId="{C41A90F1-C35F-4719-A2C2-F39C4E23D98A}" sibTransId="{7CA0E4FB-9276-44F3-8346-2CE044512CB9}"/>
    <dgm:cxn modelId="{13C26B1D-FC8C-4260-9534-B3B204E5EAED}" srcId="{EDC3052A-BEC9-4F09-AB28-53038565E270}" destId="{129474A4-71BA-4304-ACCB-A8C23C9B8E8B}" srcOrd="1" destOrd="0" parTransId="{515348CF-56C0-493F-BD0A-FE3634F7542B}" sibTransId="{C74E2853-A031-4A0C-855E-A0D24A31A96F}"/>
    <dgm:cxn modelId="{2D6D8421-AF22-481D-B6D9-6DD45BC3870F}" type="presOf" srcId="{129474A4-71BA-4304-ACCB-A8C23C9B8E8B}" destId="{75EEBE83-AD30-4CA0-A219-B87FE0D1E8C9}" srcOrd="0" destOrd="0" presId="urn:microsoft.com/office/officeart/2005/8/layout/vList2"/>
    <dgm:cxn modelId="{FE0B863D-873D-42E1-9022-33ACD62FFD4F}" srcId="{1D10275A-D907-4EE8-9326-0976CA50F768}" destId="{4DF2548E-9865-4409-BD01-76353095B8BB}" srcOrd="0" destOrd="0" parTransId="{ACFBACB5-C49E-453B-97E7-2EAB96601598}" sibTransId="{91C278D0-E01C-4041-8391-BCCD5F1B72AD}"/>
    <dgm:cxn modelId="{C3C46981-83CF-4E39-A6F0-34185EE31B3C}" srcId="{3E984C13-36E3-4A6C-B6AD-AF9F70797603}" destId="{DA96DE93-A930-4025-B9B7-A73804A3C8CE}" srcOrd="0" destOrd="0" parTransId="{7D37F377-16ED-4B95-A456-006E4A50658D}" sibTransId="{23120BEC-3CEA-4489-91CF-CB7D66E696D3}"/>
    <dgm:cxn modelId="{074CD883-CAC1-4F55-8EF9-345DCE1CCE23}" type="presOf" srcId="{EDC3052A-BEC9-4F09-AB28-53038565E270}" destId="{49D4BEB1-1A68-4D90-AE95-783F28E4F098}" srcOrd="0" destOrd="0" presId="urn:microsoft.com/office/officeart/2005/8/layout/vList2"/>
    <dgm:cxn modelId="{27092090-1FB8-4E7A-B8B8-49351238C6DB}" srcId="{EDC3052A-BEC9-4F09-AB28-53038565E270}" destId="{3E984C13-36E3-4A6C-B6AD-AF9F70797603}" srcOrd="2" destOrd="0" parTransId="{92ABD42C-C9C5-4BBB-AC12-842D69E44226}" sibTransId="{0ADFB3A8-59FC-4FDC-A2FA-123FBD63FA38}"/>
    <dgm:cxn modelId="{D782CA92-A0AC-4F13-97D5-B5B646A56A82}" type="presOf" srcId="{4DF2548E-9865-4409-BD01-76353095B8BB}" destId="{502C34F4-3557-4292-ADFB-83E1F103C1A3}" srcOrd="0" destOrd="0" presId="urn:microsoft.com/office/officeart/2005/8/layout/vList2"/>
    <dgm:cxn modelId="{BDE859C0-6800-425E-813D-BFE7893C298B}" type="presOf" srcId="{14EF60F9-710A-4965-B306-054BF6202829}" destId="{81D228EF-2E75-4A8B-804F-228FF09BA047}" srcOrd="0" destOrd="0" presId="urn:microsoft.com/office/officeart/2005/8/layout/vList2"/>
    <dgm:cxn modelId="{D22E67C5-0489-422B-9CBE-16B4A8F388DA}" type="presOf" srcId="{DA96DE93-A930-4025-B9B7-A73804A3C8CE}" destId="{DE93BFF6-BF8A-468E-9EDB-9A90EABB761C}" srcOrd="0" destOrd="0" presId="urn:microsoft.com/office/officeart/2005/8/layout/vList2"/>
    <dgm:cxn modelId="{E11DC3C8-A1A0-4906-B710-8359EC64DC9A}" srcId="{129474A4-71BA-4304-ACCB-A8C23C9B8E8B}" destId="{14EF60F9-710A-4965-B306-054BF6202829}" srcOrd="0" destOrd="0" parTransId="{F0C041E3-2B2E-4FD6-AD62-741CA0F9CBFD}" sibTransId="{341F377B-D3D8-466B-8404-1EB3AE41DD37}"/>
    <dgm:cxn modelId="{3DFE66D0-35A2-43C2-8453-ADF299FC4F28}" type="presOf" srcId="{3E984C13-36E3-4A6C-B6AD-AF9F70797603}" destId="{4679DC26-347E-406A-B26D-8F466F24B527}" srcOrd="0" destOrd="0" presId="urn:microsoft.com/office/officeart/2005/8/layout/vList2"/>
    <dgm:cxn modelId="{739B54DF-E781-4627-85FB-A85ACB92D8CC}" type="presOf" srcId="{1D10275A-D907-4EE8-9326-0976CA50F768}" destId="{43303579-8435-41BF-8AA8-E9FAA466F912}" srcOrd="0" destOrd="0" presId="urn:microsoft.com/office/officeart/2005/8/layout/vList2"/>
    <dgm:cxn modelId="{30E8A344-24C0-459D-A2D7-B534CFCBE92A}" type="presParOf" srcId="{49D4BEB1-1A68-4D90-AE95-783F28E4F098}" destId="{43303579-8435-41BF-8AA8-E9FAA466F912}" srcOrd="0" destOrd="0" presId="urn:microsoft.com/office/officeart/2005/8/layout/vList2"/>
    <dgm:cxn modelId="{FEB6B7FC-90AE-4BC9-8B4E-E94CB1577B7F}" type="presParOf" srcId="{49D4BEB1-1A68-4D90-AE95-783F28E4F098}" destId="{502C34F4-3557-4292-ADFB-83E1F103C1A3}" srcOrd="1" destOrd="0" presId="urn:microsoft.com/office/officeart/2005/8/layout/vList2"/>
    <dgm:cxn modelId="{B1D1A417-D9CD-4D24-8514-D21FACA7E9D7}" type="presParOf" srcId="{49D4BEB1-1A68-4D90-AE95-783F28E4F098}" destId="{75EEBE83-AD30-4CA0-A219-B87FE0D1E8C9}" srcOrd="2" destOrd="0" presId="urn:microsoft.com/office/officeart/2005/8/layout/vList2"/>
    <dgm:cxn modelId="{95595060-1FAF-468D-8750-CDDFD28F2FEC}" type="presParOf" srcId="{49D4BEB1-1A68-4D90-AE95-783F28E4F098}" destId="{81D228EF-2E75-4A8B-804F-228FF09BA047}" srcOrd="3" destOrd="0" presId="urn:microsoft.com/office/officeart/2005/8/layout/vList2"/>
    <dgm:cxn modelId="{BD5A6272-1D5D-42E8-9A1B-01A32B440C64}" type="presParOf" srcId="{49D4BEB1-1A68-4D90-AE95-783F28E4F098}" destId="{4679DC26-347E-406A-B26D-8F466F24B527}" srcOrd="4" destOrd="0" presId="urn:microsoft.com/office/officeart/2005/8/layout/vList2"/>
    <dgm:cxn modelId="{4925AF2F-C1F0-416F-84E8-D8C37B2C189E}" type="presParOf" srcId="{49D4BEB1-1A68-4D90-AE95-783F28E4F098}" destId="{DE93BFF6-BF8A-468E-9EDB-9A90EABB761C}"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AD68D-24AD-4816-9FD3-1E5233D224BB}">
      <dsp:nvSpPr>
        <dsp:cNvPr id="0" name=""/>
        <dsp:cNvSpPr/>
      </dsp:nvSpPr>
      <dsp:spPr>
        <a:xfrm>
          <a:off x="0" y="324299"/>
          <a:ext cx="11277600" cy="850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5267" tIns="416560" rIns="87526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Convened by measure developers to support measure development</a:t>
          </a:r>
        </a:p>
      </dsp:txBody>
      <dsp:txXfrm>
        <a:off x="0" y="324299"/>
        <a:ext cx="11277600" cy="850500"/>
      </dsp:txXfrm>
    </dsp:sp>
    <dsp:sp modelId="{C3C597AC-43D9-445E-9AB8-CAD1E6353769}">
      <dsp:nvSpPr>
        <dsp:cNvPr id="0" name=""/>
        <dsp:cNvSpPr/>
      </dsp:nvSpPr>
      <dsp:spPr>
        <a:xfrm>
          <a:off x="563880" y="29099"/>
          <a:ext cx="8808719" cy="590400"/>
        </a:xfrm>
        <a:prstGeom prst="roundRect">
          <a:avLst/>
        </a:prstGeom>
        <a:solidFill>
          <a:srgbClr val="3A6388"/>
        </a:solidFill>
        <a:ln w="25400" cap="flat" cmpd="sng" algn="ctr">
          <a:solidFill>
            <a:srgbClr val="3A638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387" tIns="0" rIns="298387" bIns="0" numCol="1" spcCol="1270" anchor="ctr" anchorCtr="0">
          <a:noAutofit/>
        </a:bodyPr>
        <a:lstStyle/>
        <a:p>
          <a:pPr marL="0" lvl="0" indent="0" algn="l" defTabSz="1422400">
            <a:lnSpc>
              <a:spcPct val="90000"/>
            </a:lnSpc>
            <a:spcBef>
              <a:spcPct val="0"/>
            </a:spcBef>
            <a:spcAft>
              <a:spcPct val="35000"/>
            </a:spcAft>
            <a:buNone/>
          </a:pPr>
          <a:r>
            <a:rPr lang="en-US" sz="3200" b="1" kern="1200" dirty="0"/>
            <a:t>Technical Expert Panels (TEPs) / patient panels</a:t>
          </a:r>
        </a:p>
      </dsp:txBody>
      <dsp:txXfrm>
        <a:off x="592701" y="57920"/>
        <a:ext cx="8751077" cy="532758"/>
      </dsp:txXfrm>
    </dsp:sp>
    <dsp:sp modelId="{A7E847ED-8A79-4B9A-89D8-9F9CE3521E62}">
      <dsp:nvSpPr>
        <dsp:cNvPr id="0" name=""/>
        <dsp:cNvSpPr/>
      </dsp:nvSpPr>
      <dsp:spPr>
        <a:xfrm>
          <a:off x="0" y="1577999"/>
          <a:ext cx="11277600" cy="113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5267" tIns="416560" rIns="87526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Provide opportunities for the public to provide feedback on measures under development or maintenance</a:t>
          </a:r>
        </a:p>
      </dsp:txBody>
      <dsp:txXfrm>
        <a:off x="0" y="1577999"/>
        <a:ext cx="11277600" cy="1134000"/>
      </dsp:txXfrm>
    </dsp:sp>
    <dsp:sp modelId="{EE32A561-370E-438E-ADE1-6A19AA1E3907}">
      <dsp:nvSpPr>
        <dsp:cNvPr id="0" name=""/>
        <dsp:cNvSpPr/>
      </dsp:nvSpPr>
      <dsp:spPr>
        <a:xfrm>
          <a:off x="563880" y="1282799"/>
          <a:ext cx="8805640" cy="590400"/>
        </a:xfrm>
        <a:prstGeom prst="roundRect">
          <a:avLst/>
        </a:prstGeom>
        <a:solidFill>
          <a:srgbClr val="3A6388"/>
        </a:solidFill>
        <a:ln w="25400" cap="flat" cmpd="sng" algn="ctr">
          <a:solidFill>
            <a:srgbClr val="3A638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387" tIns="0" rIns="298387" bIns="0" numCol="1" spcCol="1270" anchor="ctr" anchorCtr="0">
          <a:noAutofit/>
        </a:bodyPr>
        <a:lstStyle/>
        <a:p>
          <a:pPr marL="0" lvl="0" indent="0" algn="l" defTabSz="1422400">
            <a:lnSpc>
              <a:spcPct val="90000"/>
            </a:lnSpc>
            <a:spcBef>
              <a:spcPct val="0"/>
            </a:spcBef>
            <a:spcAft>
              <a:spcPct val="35000"/>
            </a:spcAft>
            <a:buNone/>
          </a:pPr>
          <a:r>
            <a:rPr lang="en-US" sz="3200" b="1" kern="1200" dirty="0"/>
            <a:t>Public comment</a:t>
          </a:r>
        </a:p>
      </dsp:txBody>
      <dsp:txXfrm>
        <a:off x="592701" y="1311620"/>
        <a:ext cx="8747998" cy="532758"/>
      </dsp:txXfrm>
    </dsp:sp>
    <dsp:sp modelId="{7A14035F-CFB8-40CC-AE43-80C837652E76}">
      <dsp:nvSpPr>
        <dsp:cNvPr id="0" name=""/>
        <dsp:cNvSpPr/>
      </dsp:nvSpPr>
      <dsp:spPr>
        <a:xfrm>
          <a:off x="0" y="3115200"/>
          <a:ext cx="11277600" cy="1732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5267" tIns="416560" rIns="87526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Measure developers may recruit patients or clinicians to participate in measure testing</a:t>
          </a:r>
          <a:endParaRPr lang="en-US" sz="2000" kern="1200" dirty="0"/>
        </a:p>
        <a:p>
          <a:pPr marL="228600" lvl="1" indent="-228600" algn="l" defTabSz="889000">
            <a:lnSpc>
              <a:spcPct val="90000"/>
            </a:lnSpc>
            <a:spcBef>
              <a:spcPct val="0"/>
            </a:spcBef>
            <a:spcAft>
              <a:spcPct val="15000"/>
            </a:spcAft>
            <a:buChar char="•"/>
          </a:pPr>
          <a:r>
            <a:rPr lang="en-US" sz="2000" kern="1200"/>
            <a:t>Frequently advertised via the MMS Newsletter (sign up here: </a:t>
          </a:r>
          <a:r>
            <a:rPr lang="en-US" sz="2000" kern="1200">
              <a:hlinkClick xmlns:r="http://schemas.openxmlformats.org/officeDocument/2006/relationships" r:id="rId1"/>
            </a:rPr>
            <a:t>https://www.cms.gov/Medicare/Quality-Initiatives-Patient-Assessment-Instruments/MMS/MMS-Listserv.html</a:t>
          </a:r>
          <a:r>
            <a:rPr lang="en-US" sz="2000" kern="1200"/>
            <a:t>)</a:t>
          </a:r>
          <a:endParaRPr lang="en-US" sz="2000" kern="1200" dirty="0"/>
        </a:p>
      </dsp:txBody>
      <dsp:txXfrm>
        <a:off x="0" y="3115200"/>
        <a:ext cx="11277600" cy="1732500"/>
      </dsp:txXfrm>
    </dsp:sp>
    <dsp:sp modelId="{59AE0E3C-E7BA-426C-BF36-D02160E2B61E}">
      <dsp:nvSpPr>
        <dsp:cNvPr id="0" name=""/>
        <dsp:cNvSpPr/>
      </dsp:nvSpPr>
      <dsp:spPr>
        <a:xfrm>
          <a:off x="563880" y="2820000"/>
          <a:ext cx="8805640" cy="590400"/>
        </a:xfrm>
        <a:prstGeom prst="roundRect">
          <a:avLst/>
        </a:prstGeom>
        <a:solidFill>
          <a:srgbClr val="3A6388"/>
        </a:solidFill>
        <a:ln w="25400" cap="flat" cmpd="sng" algn="ctr">
          <a:solidFill>
            <a:srgbClr val="3A638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387" tIns="0" rIns="298387" bIns="0" numCol="1" spcCol="1270" anchor="ctr" anchorCtr="0">
          <a:noAutofit/>
        </a:bodyPr>
        <a:lstStyle/>
        <a:p>
          <a:pPr marL="0" lvl="0" indent="0" algn="l" defTabSz="1422400">
            <a:lnSpc>
              <a:spcPct val="90000"/>
            </a:lnSpc>
            <a:spcBef>
              <a:spcPct val="0"/>
            </a:spcBef>
            <a:spcAft>
              <a:spcPct val="35000"/>
            </a:spcAft>
            <a:buNone/>
          </a:pPr>
          <a:r>
            <a:rPr lang="en-US" sz="3200" b="1" kern="1200" dirty="0"/>
            <a:t>Testing</a:t>
          </a:r>
        </a:p>
      </dsp:txBody>
      <dsp:txXfrm>
        <a:off x="592701" y="2848821"/>
        <a:ext cx="8747998"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03579-8435-41BF-8AA8-E9FAA466F912}">
      <dsp:nvSpPr>
        <dsp:cNvPr id="0" name=""/>
        <dsp:cNvSpPr/>
      </dsp:nvSpPr>
      <dsp:spPr>
        <a:xfrm>
          <a:off x="0" y="10071"/>
          <a:ext cx="8128000" cy="692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Sign up for the MMS Newsletter for monthly announcements</a:t>
          </a:r>
        </a:p>
      </dsp:txBody>
      <dsp:txXfrm>
        <a:off x="33812" y="43883"/>
        <a:ext cx="8060376" cy="625016"/>
      </dsp:txXfrm>
    </dsp:sp>
    <dsp:sp modelId="{502C34F4-3557-4292-ADFB-83E1F103C1A3}">
      <dsp:nvSpPr>
        <dsp:cNvPr id="0" name=""/>
        <dsp:cNvSpPr/>
      </dsp:nvSpPr>
      <dsp:spPr>
        <a:xfrm>
          <a:off x="0" y="702711"/>
          <a:ext cx="8128000"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hlinkClick xmlns:r="http://schemas.openxmlformats.org/officeDocument/2006/relationships" r:id="rId1"/>
            </a:rPr>
            <a:t>https://public.govdelivery.com/accounts/USCMS/subscriber/new</a:t>
          </a:r>
          <a:endParaRPr lang="en-US" sz="1800" kern="1200"/>
        </a:p>
      </dsp:txBody>
      <dsp:txXfrm>
        <a:off x="0" y="702711"/>
        <a:ext cx="8128000" cy="612720"/>
      </dsp:txXfrm>
    </dsp:sp>
    <dsp:sp modelId="{75EEBE83-AD30-4CA0-A219-B87FE0D1E8C9}">
      <dsp:nvSpPr>
        <dsp:cNvPr id="0" name=""/>
        <dsp:cNvSpPr/>
      </dsp:nvSpPr>
      <dsp:spPr>
        <a:xfrm>
          <a:off x="0" y="1315431"/>
          <a:ext cx="8128000" cy="692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Subscribe to the Federal Register</a:t>
          </a:r>
        </a:p>
      </dsp:txBody>
      <dsp:txXfrm>
        <a:off x="33812" y="1349243"/>
        <a:ext cx="8060376" cy="625016"/>
      </dsp:txXfrm>
    </dsp:sp>
    <dsp:sp modelId="{81D228EF-2E75-4A8B-804F-228FF09BA047}">
      <dsp:nvSpPr>
        <dsp:cNvPr id="0" name=""/>
        <dsp:cNvSpPr/>
      </dsp:nvSpPr>
      <dsp:spPr>
        <a:xfrm>
          <a:off x="0" y="2008072"/>
          <a:ext cx="8128000"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hlinkClick xmlns:r="http://schemas.openxmlformats.org/officeDocument/2006/relationships" r:id="rId2"/>
            </a:rPr>
            <a:t>https://www.federalregister.gov/</a:t>
          </a:r>
          <a:endParaRPr lang="en-US" sz="1800" kern="1200" dirty="0"/>
        </a:p>
      </dsp:txBody>
      <dsp:txXfrm>
        <a:off x="0" y="2008072"/>
        <a:ext cx="8128000" cy="612720"/>
      </dsp:txXfrm>
    </dsp:sp>
    <dsp:sp modelId="{4679DC26-347E-406A-B26D-8F466F24B527}">
      <dsp:nvSpPr>
        <dsp:cNvPr id="0" name=""/>
        <dsp:cNvSpPr/>
      </dsp:nvSpPr>
      <dsp:spPr>
        <a:xfrm>
          <a:off x="0" y="2620792"/>
          <a:ext cx="8128000" cy="692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Visit the MMS website</a:t>
          </a:r>
        </a:p>
      </dsp:txBody>
      <dsp:txXfrm>
        <a:off x="33812" y="2654604"/>
        <a:ext cx="8060376" cy="625016"/>
      </dsp:txXfrm>
    </dsp:sp>
    <dsp:sp modelId="{DE93BFF6-BF8A-468E-9EDB-9A90EABB761C}">
      <dsp:nvSpPr>
        <dsp:cNvPr id="0" name=""/>
        <dsp:cNvSpPr/>
      </dsp:nvSpPr>
      <dsp:spPr>
        <a:xfrm>
          <a:off x="0" y="3313432"/>
          <a:ext cx="8128000"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hlinkClick xmlns:r="http://schemas.openxmlformats.org/officeDocument/2006/relationships" r:id="rId3"/>
            </a:rPr>
            <a:t>https://www.cms.gov/Medicare/Quality-Initiatives-Patient-Assessment-Instruments/MMS/Index.html</a:t>
          </a:r>
          <a:endParaRPr lang="en-US" sz="1800" kern="1200" dirty="0"/>
        </a:p>
      </dsp:txBody>
      <dsp:txXfrm>
        <a:off x="0" y="3313432"/>
        <a:ext cx="8128000" cy="6127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16B254-F755-154D-86D8-705F3C585905}" type="datetimeFigureOut">
              <a:rPr lang="en-US" smtClean="0"/>
              <a:pPr/>
              <a:t>10/21/2019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242358-85E2-2545-8677-79B1E11E6ECD}" type="datetimeFigureOut">
              <a:rPr lang="en-US" smtClean="0"/>
              <a:pPr/>
              <a:t>10/21/2019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MMS/Downloads/TEP_Topic_Overview.pdf"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cms.gov/Medicare/Quality-Initiatives-Patient-Assessment-Instruments/MMS/Downloads/Person_and_Family_Engagement_MMS_Newsletter_April_2018.pdf" TargetMode="External"/><Relationship Id="rId4" Type="http://schemas.openxmlformats.org/officeDocument/2006/relationships/hyperlink" Target="https://www.cms.gov/Medicare/Quality-Initiatives-Patient-Assessment-Instruments/MMS/Downloads/Technical-Expert-Panels.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MMS/Downloads/Public-Comment_Topic_Overview.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MMS/Downloads/Becoming-a-TEP-Member_Mar2019.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MMS/Downloads/Running-a-TEP-Your-Guide-to-TEPs-for-Clinical-Quality-Measure-Development-FINAL-508.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ms.gov/Medicare/Quality-Initiatives-Patient-Assessment-Instruments/MMS/MMS-Blueprint.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CMS is committed to providing </a:t>
            </a:r>
            <a:r>
              <a:rPr lang="en-US" sz="1200" i="1" kern="1200" dirty="0">
                <a:solidFill>
                  <a:schemeClr val="tx1"/>
                </a:solidFill>
                <a:effectLst/>
                <a:latin typeface="+mn-lt"/>
                <a:ea typeface="+mn-ea"/>
                <a:cs typeface="+mn-cs"/>
              </a:rPr>
              <a:t>Education and Outreach </a:t>
            </a:r>
            <a:r>
              <a:rPr lang="en-US" sz="1200" kern="1200" dirty="0">
                <a:solidFill>
                  <a:schemeClr val="tx1"/>
                </a:solidFill>
                <a:effectLst/>
                <a:latin typeface="+mn-lt"/>
                <a:ea typeface="+mn-ea"/>
                <a:cs typeface="+mn-cs"/>
              </a:rPr>
              <a:t>opportunities about the quality measure development process to interested stakeholders to improve understanding of the process. CMS also seeks continual feedback to improve and/or expand its offerings to the healthcare quality measure development community and interested stakeholders.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date, CMS has implemented an </a:t>
            </a:r>
            <a:r>
              <a:rPr lang="en-US" sz="1200" i="1" kern="1200" dirty="0">
                <a:solidFill>
                  <a:schemeClr val="tx1"/>
                </a:solidFill>
                <a:effectLst/>
                <a:latin typeface="+mn-lt"/>
                <a:ea typeface="+mn-ea"/>
                <a:cs typeface="+mn-cs"/>
              </a:rPr>
              <a:t>Education and Outreach </a:t>
            </a:r>
            <a:r>
              <a:rPr lang="en-US" sz="1200" kern="1200" dirty="0">
                <a:solidFill>
                  <a:schemeClr val="tx1"/>
                </a:solidFill>
                <a:effectLst/>
                <a:latin typeface="+mn-lt"/>
                <a:ea typeface="+mn-ea"/>
                <a:cs typeface="+mn-cs"/>
              </a:rPr>
              <a:t>webinar series and has created resource materials that break down and explain various components and challenges in the measure development process. There are dedicated websites, listservs, and roadmap documents that are available to support those that are working in quality measure development, or are just curious and want to learn more about how it is done.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8A01-842B-0042-9AB7-55364486B9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3549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 sheet full link: </a:t>
            </a:r>
            <a:r>
              <a:rPr lang="en-US" dirty="0">
                <a:hlinkClick r:id="rId3"/>
              </a:rPr>
              <a:t>https://www.cms.gov/Medicare/Quality-Initiatives-Patient-Assessment-Instruments/MMS/Downloads/TEP_Topic_Overview.pdf</a:t>
            </a:r>
            <a:endParaRPr lang="en-US" dirty="0"/>
          </a:p>
          <a:p>
            <a:endParaRPr lang="en-US" dirty="0"/>
          </a:p>
          <a:p>
            <a:r>
              <a:rPr lang="en-US" dirty="0"/>
              <a:t>TEP newsletter article full link: </a:t>
            </a:r>
            <a:r>
              <a:rPr lang="en-US" dirty="0">
                <a:hlinkClick r:id="rId4"/>
              </a:rPr>
              <a:t>https://www.cms.gov/Medicare/Quality-Initiatives-Patient-Assessment-Instruments/MMS/Downloads/Technical-Expert-Panels.pdf</a:t>
            </a:r>
            <a:endParaRPr lang="en-US" dirty="0"/>
          </a:p>
          <a:p>
            <a:endParaRPr lang="en-US" dirty="0"/>
          </a:p>
          <a:p>
            <a:r>
              <a:rPr lang="en-US" dirty="0"/>
              <a:t>Person and Family Engagement full link: </a:t>
            </a:r>
            <a:r>
              <a:rPr lang="en-US" dirty="0">
                <a:hlinkClick r:id="rId5"/>
              </a:rPr>
              <a:t>https://www.cms.gov/Medicare/Quality-Initiatives-Patient-Assessment-Instruments/MMS/Downloads/Person_and_Family_Engagement_MMS_Newsletter_April_2018.pdf</a:t>
            </a:r>
            <a:endParaRPr lang="en-US" dirty="0"/>
          </a:p>
          <a:p>
            <a:endParaRPr lang="en-US" dirty="0"/>
          </a:p>
          <a:p>
            <a:r>
              <a:rPr lang="en-US" dirty="0"/>
              <a:t>MACRA webinar link: https://www.cms.gov/Medicare/Quality-Initiatives-Patient-Assessment-Instruments/MMS/Downloads/CMS-MMS-Webinar-BP101-%E2%80%93-Best-Practices-for-Technical-Expert-Panels.pptx</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11</a:t>
            </a:fld>
            <a:endParaRPr lang="en-US" dirty="0"/>
          </a:p>
        </p:txBody>
      </p:sp>
    </p:spTree>
    <p:extLst>
      <p:ext uri="{BB962C8B-B14F-4D97-AF65-F5344CB8AC3E}">
        <p14:creationId xmlns:p14="http://schemas.microsoft.com/office/powerpoint/2010/main" val="429214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Social media to advertise TEPs is relatively new, so there is not a lot of data to report on its success in this context.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Social media outreach during public webinar recruitment; only about 1% of registrants heard about the opportunity through Twitter, however that doesn’t account for intangibles (ex., the number of organizations that saw the opportunity on social media and shared the announcement through their networks).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If planning to use social media, efforts should be made to cultivate a following on social media so that the audience seeing the announcements is more robust. </a:t>
            </a:r>
          </a:p>
        </p:txBody>
      </p:sp>
      <p:sp>
        <p:nvSpPr>
          <p:cNvPr id="4" name="Slide Number Placeholder 3"/>
          <p:cNvSpPr>
            <a:spLocks noGrp="1"/>
          </p:cNvSpPr>
          <p:nvPr>
            <p:ph type="sldNum" sz="quarter" idx="5"/>
          </p:nvPr>
        </p:nvSpPr>
        <p:spPr/>
        <p:txBody>
          <a:bodyPr/>
          <a:lstStyle/>
          <a:p>
            <a:fld id="{7B898A01-842B-0042-9AB7-55364486B929}" type="slidenum">
              <a:rPr lang="en-US" smtClean="0"/>
              <a:pPr/>
              <a:t>12</a:t>
            </a:fld>
            <a:endParaRPr lang="en-US" dirty="0"/>
          </a:p>
        </p:txBody>
      </p:sp>
    </p:spTree>
    <p:extLst>
      <p:ext uri="{BB962C8B-B14F-4D97-AF65-F5344CB8AC3E}">
        <p14:creationId xmlns:p14="http://schemas.microsoft.com/office/powerpoint/2010/main" val="1333490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Public comment ensures that quality measures are developed with transparency, allows for collection of balanced input from stakeholders on measures being developed, and provides opportunity to give critical feedback.</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There are 2 channels for submitting comments.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Measures being developed and still undergoing testing and programs not using the rulemaking process, e.g. the hospital star rating system</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Developers are required to seek public comment as measures are being developed to be iterative and get stakeholder input before it goes in the rulemaking system.</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Comment opportunities are posted on the MMS website, announcements, newsletter.</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More formal public comment comes through CMS rulemaking.</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Stakeholders invited to share comments about any measures being put out in a proposed rule.</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Responses are reviewed and responded to by CMS.</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13</a:t>
            </a:fld>
            <a:endParaRPr lang="en-US" dirty="0"/>
          </a:p>
        </p:txBody>
      </p:sp>
    </p:spTree>
    <p:extLst>
      <p:ext uri="{BB962C8B-B14F-4D97-AF65-F5344CB8AC3E}">
        <p14:creationId xmlns:p14="http://schemas.microsoft.com/office/powerpoint/2010/main" val="503296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There are 2 channels for submitting comments.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1. Measures being developed and still undergoing testing and programs not using the rulemaking process, e.g. the hospital star rating system</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Developers are required to seek public comment as measures are being developed to be iterative and get stakeholder input before it goes in the rulemaking system.</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Comment opportunities are posted on the MMS website, announcements, newsletter.</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2. More formal public comment comes through CMS rulemaking.</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Stakeholders invited to share comments about any measures being put out in a proposed rule.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Responses are reviewed and responded to by CMS.</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14</a:t>
            </a:fld>
            <a:endParaRPr lang="en-US" dirty="0"/>
          </a:p>
        </p:txBody>
      </p:sp>
    </p:spTree>
    <p:extLst>
      <p:ext uri="{BB962C8B-B14F-4D97-AF65-F5344CB8AC3E}">
        <p14:creationId xmlns:p14="http://schemas.microsoft.com/office/powerpoint/2010/main" val="2977362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this page, either “Currently Accepting Comments” or “Updates to Closed Comment Periods” can be selected.</a:t>
            </a:r>
          </a:p>
          <a:p>
            <a:endParaRPr lang="en-US" dirty="0"/>
          </a:p>
          <a:p>
            <a:r>
              <a:rPr lang="en-US" i="1" dirty="0"/>
              <a:t>Updates to Closed Comment Periods: </a:t>
            </a:r>
            <a:r>
              <a:rPr lang="en-US" i="0" dirty="0"/>
              <a:t>The bottom of this page includes comments on the hospital star rating system. From here, you could see the submitted comments, summaries, and CMS’ analysis of comments as well as next steps for the system.</a:t>
            </a:r>
          </a:p>
        </p:txBody>
      </p:sp>
      <p:sp>
        <p:nvSpPr>
          <p:cNvPr id="4" name="Slide Number Placeholder 3"/>
          <p:cNvSpPr>
            <a:spLocks noGrp="1"/>
          </p:cNvSpPr>
          <p:nvPr>
            <p:ph type="sldNum" sz="quarter" idx="5"/>
          </p:nvPr>
        </p:nvSpPr>
        <p:spPr/>
        <p:txBody>
          <a:bodyPr/>
          <a:lstStyle/>
          <a:p>
            <a:fld id="{7B898A01-842B-0042-9AB7-55364486B929}" type="slidenum">
              <a:rPr lang="en-US" smtClean="0"/>
              <a:pPr/>
              <a:t>15</a:t>
            </a:fld>
            <a:endParaRPr lang="en-US" dirty="0"/>
          </a:p>
        </p:txBody>
      </p:sp>
    </p:spTree>
    <p:extLst>
      <p:ext uri="{BB962C8B-B14F-4D97-AF65-F5344CB8AC3E}">
        <p14:creationId xmlns:p14="http://schemas.microsoft.com/office/powerpoint/2010/main" val="3875027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This is a screen capture of “Currently Accepting Comments.”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Please always provide contact information when filling out forms.</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16</a:t>
            </a:fld>
            <a:endParaRPr lang="en-US" dirty="0"/>
          </a:p>
        </p:txBody>
      </p:sp>
    </p:spTree>
    <p:extLst>
      <p:ext uri="{BB962C8B-B14F-4D97-AF65-F5344CB8AC3E}">
        <p14:creationId xmlns:p14="http://schemas.microsoft.com/office/powerpoint/2010/main" val="1893597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17</a:t>
            </a:fld>
            <a:endParaRPr lang="en-US" dirty="0"/>
          </a:p>
        </p:txBody>
      </p:sp>
    </p:spTree>
    <p:extLst>
      <p:ext uri="{BB962C8B-B14F-4D97-AF65-F5344CB8AC3E}">
        <p14:creationId xmlns:p14="http://schemas.microsoft.com/office/powerpoint/2010/main" val="1462858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image on the right represents page that appears once clicking the green “submit a formal comment” icon as shown in previous slide.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Conciseness and specificity of comments is important when submitting. Pages and paragraph numbers should be listed when applicable.</a:t>
            </a:r>
          </a:p>
        </p:txBody>
      </p:sp>
      <p:sp>
        <p:nvSpPr>
          <p:cNvPr id="4" name="Slide Number Placeholder 3"/>
          <p:cNvSpPr>
            <a:spLocks noGrp="1"/>
          </p:cNvSpPr>
          <p:nvPr>
            <p:ph type="sldNum" sz="quarter" idx="5"/>
          </p:nvPr>
        </p:nvSpPr>
        <p:spPr/>
        <p:txBody>
          <a:bodyPr/>
          <a:lstStyle/>
          <a:p>
            <a:fld id="{7B898A01-842B-0042-9AB7-55364486B929}" type="slidenum">
              <a:rPr lang="en-US" smtClean="0"/>
              <a:pPr/>
              <a:t>19</a:t>
            </a:fld>
            <a:endParaRPr lang="en-US" dirty="0"/>
          </a:p>
        </p:txBody>
      </p:sp>
    </p:spTree>
    <p:extLst>
      <p:ext uri="{BB962C8B-B14F-4D97-AF65-F5344CB8AC3E}">
        <p14:creationId xmlns:p14="http://schemas.microsoft.com/office/powerpoint/2010/main" val="3645026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It is helpful to be concise and constructive with comments.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Present alternatives when possible, e.g. alternatives to wording or suggesting an alternate timeline.</a:t>
            </a:r>
          </a:p>
        </p:txBody>
      </p:sp>
      <p:sp>
        <p:nvSpPr>
          <p:cNvPr id="4" name="Slide Number Placeholder 3"/>
          <p:cNvSpPr>
            <a:spLocks noGrp="1"/>
          </p:cNvSpPr>
          <p:nvPr>
            <p:ph type="sldNum" sz="quarter" idx="5"/>
          </p:nvPr>
        </p:nvSpPr>
        <p:spPr/>
        <p:txBody>
          <a:bodyPr/>
          <a:lstStyle/>
          <a:p>
            <a:fld id="{7B898A01-842B-0042-9AB7-55364486B929}" type="slidenum">
              <a:rPr lang="en-US" smtClean="0"/>
              <a:pPr/>
              <a:t>20</a:t>
            </a:fld>
            <a:endParaRPr lang="en-US" dirty="0"/>
          </a:p>
        </p:txBody>
      </p:sp>
    </p:spTree>
    <p:extLst>
      <p:ext uri="{BB962C8B-B14F-4D97-AF65-F5344CB8AC3E}">
        <p14:creationId xmlns:p14="http://schemas.microsoft.com/office/powerpoint/2010/main" val="1222353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link: </a:t>
            </a:r>
            <a:r>
              <a:rPr lang="en-US" dirty="0">
                <a:hlinkClick r:id="rId3"/>
              </a:rPr>
              <a:t>https://www.cms.gov/Medicare/Quality-Initiatives-Patient-Assessment-Instruments/MMS/Downloads/Public-Comment_Topic_Overview.pdf</a:t>
            </a:r>
            <a:endParaRPr lang="en-US" dirty="0"/>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21</a:t>
            </a:fld>
            <a:endParaRPr lang="en-US" dirty="0"/>
          </a:p>
        </p:txBody>
      </p:sp>
    </p:spTree>
    <p:extLst>
      <p:ext uri="{BB962C8B-B14F-4D97-AF65-F5344CB8AC3E}">
        <p14:creationId xmlns:p14="http://schemas.microsoft.com/office/powerpoint/2010/main" val="3793026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a:t>
            </a:fld>
            <a:endParaRPr lang="en-US" dirty="0"/>
          </a:p>
        </p:txBody>
      </p:sp>
    </p:spTree>
    <p:extLst>
      <p:ext uri="{BB962C8B-B14F-4D97-AF65-F5344CB8AC3E}">
        <p14:creationId xmlns:p14="http://schemas.microsoft.com/office/powerpoint/2010/main" val="1882287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TEPs, public comment, and testing are 3 types of activities that a patient or clinician might do to be involved. Each of these requires different levels of involvement.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This presentation focuses on TEPs and public comment. Testing will be discussed in-depth another time.</a:t>
            </a:r>
          </a:p>
        </p:txBody>
      </p:sp>
      <p:sp>
        <p:nvSpPr>
          <p:cNvPr id="4" name="Slide Number Placeholder 3"/>
          <p:cNvSpPr>
            <a:spLocks noGrp="1"/>
          </p:cNvSpPr>
          <p:nvPr>
            <p:ph type="sldNum" sz="quarter" idx="5"/>
          </p:nvPr>
        </p:nvSpPr>
        <p:spPr/>
        <p:txBody>
          <a:bodyPr/>
          <a:lstStyle/>
          <a:p>
            <a:fld id="{7B898A01-842B-0042-9AB7-55364486B929}" type="slidenum">
              <a:rPr lang="en-US" smtClean="0"/>
              <a:pPr/>
              <a:t>3</a:t>
            </a:fld>
            <a:endParaRPr lang="en-US" dirty="0"/>
          </a:p>
        </p:txBody>
      </p:sp>
    </p:spTree>
    <p:extLst>
      <p:ext uri="{BB962C8B-B14F-4D97-AF65-F5344CB8AC3E}">
        <p14:creationId xmlns:p14="http://schemas.microsoft.com/office/powerpoint/2010/main" val="2153896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All CMS measure developers post calls for TEP nominations on the MMS website. Opportunities are also advertised in the MMS newsletter.</a:t>
            </a:r>
          </a:p>
        </p:txBody>
      </p:sp>
      <p:sp>
        <p:nvSpPr>
          <p:cNvPr id="4" name="Slide Number Placeholder 3"/>
          <p:cNvSpPr>
            <a:spLocks noGrp="1"/>
          </p:cNvSpPr>
          <p:nvPr>
            <p:ph type="sldNum" sz="quarter" idx="5"/>
          </p:nvPr>
        </p:nvSpPr>
        <p:spPr/>
        <p:txBody>
          <a:bodyPr/>
          <a:lstStyle/>
          <a:p>
            <a:fld id="{7B898A01-842B-0042-9AB7-55364486B929}" type="slidenum">
              <a:rPr lang="en-US" smtClean="0"/>
              <a:pPr/>
              <a:t>5</a:t>
            </a:fld>
            <a:endParaRPr lang="en-US" dirty="0"/>
          </a:p>
        </p:txBody>
      </p:sp>
    </p:spTree>
    <p:extLst>
      <p:ext uri="{BB962C8B-B14F-4D97-AF65-F5344CB8AC3E}">
        <p14:creationId xmlns:p14="http://schemas.microsoft.com/office/powerpoint/2010/main" val="120518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Downloads note: </a:t>
            </a:r>
            <a:r>
              <a:rPr lang="en-US" dirty="0"/>
              <a:t>Scroll all the way down the page for downloads.</a:t>
            </a:r>
          </a:p>
        </p:txBody>
      </p:sp>
      <p:sp>
        <p:nvSpPr>
          <p:cNvPr id="4" name="Slide Number Placeholder 3"/>
          <p:cNvSpPr>
            <a:spLocks noGrp="1"/>
          </p:cNvSpPr>
          <p:nvPr>
            <p:ph type="sldNum" sz="quarter" idx="5"/>
          </p:nvPr>
        </p:nvSpPr>
        <p:spPr/>
        <p:txBody>
          <a:bodyPr/>
          <a:lstStyle/>
          <a:p>
            <a:fld id="{7B898A01-842B-0042-9AB7-55364486B929}" type="slidenum">
              <a:rPr lang="en-US" smtClean="0"/>
              <a:pPr/>
              <a:t>6</a:t>
            </a:fld>
            <a:endParaRPr lang="en-US" dirty="0"/>
          </a:p>
        </p:txBody>
      </p:sp>
    </p:spTree>
    <p:extLst>
      <p:ext uri="{BB962C8B-B14F-4D97-AF65-F5344CB8AC3E}">
        <p14:creationId xmlns:p14="http://schemas.microsoft.com/office/powerpoint/2010/main" val="2356614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Conflict of interest</a:t>
            </a:r>
            <a:r>
              <a:rPr lang="en-US" dirty="0"/>
              <a:t>: Conflicts of interest do not necessarily preclude a person from participating, but it is crucial that this information is disclosed;</a:t>
            </a:r>
          </a:p>
          <a:p>
            <a:r>
              <a:rPr lang="en-US" dirty="0"/>
              <a:t>e.g. individual is participating in another TEP or measure development project on a related topic.</a:t>
            </a:r>
          </a:p>
          <a:p>
            <a:endParaRPr lang="en-US" dirty="0"/>
          </a:p>
          <a:p>
            <a:r>
              <a:rPr lang="en-US" i="1" dirty="0"/>
              <a:t>Statement of interest:</a:t>
            </a:r>
            <a:r>
              <a:rPr lang="en-US" dirty="0"/>
              <a:t> Information provided in the statement of interest should not overlap with resume/CV. For patients or patient advocates this can include personal experiences relating to the work being done and explaining any other experience working on patient panels. Physicians and other technical experts should highlight previous TEP or NQF experience, quality improvement or clinical specialty areas that would make them a good fit.</a:t>
            </a:r>
          </a:p>
          <a:p>
            <a:endParaRPr lang="en-US" dirty="0"/>
          </a:p>
          <a:p>
            <a:r>
              <a:rPr lang="en-US" i="1" dirty="0"/>
              <a:t>Resume/CV</a:t>
            </a:r>
            <a:r>
              <a:rPr lang="en-US" dirty="0"/>
              <a:t>: Patients don’t usually need to submit a resume or CV but are welcome to include one.</a:t>
            </a:r>
          </a:p>
        </p:txBody>
      </p:sp>
      <p:sp>
        <p:nvSpPr>
          <p:cNvPr id="4" name="Slide Number Placeholder 3"/>
          <p:cNvSpPr>
            <a:spLocks noGrp="1"/>
          </p:cNvSpPr>
          <p:nvPr>
            <p:ph type="sldNum" sz="quarter" idx="5"/>
          </p:nvPr>
        </p:nvSpPr>
        <p:spPr/>
        <p:txBody>
          <a:bodyPr/>
          <a:lstStyle/>
          <a:p>
            <a:fld id="{7B898A01-842B-0042-9AB7-55364486B929}" type="slidenum">
              <a:rPr lang="en-US" smtClean="0"/>
              <a:pPr/>
              <a:t>7</a:t>
            </a:fld>
            <a:endParaRPr lang="en-US" dirty="0"/>
          </a:p>
        </p:txBody>
      </p:sp>
    </p:spTree>
    <p:extLst>
      <p:ext uri="{BB962C8B-B14F-4D97-AF65-F5344CB8AC3E}">
        <p14:creationId xmlns:p14="http://schemas.microsoft.com/office/powerpoint/2010/main" val="1818848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link: </a:t>
            </a:r>
            <a:r>
              <a:rPr lang="en-US" dirty="0">
                <a:hlinkClick r:id="rId3"/>
              </a:rPr>
              <a:t>https://www.cms.gov/Medicare/Quality-Initiatives-Patient-Assessment-Instruments/MMS/Downloads/Becoming-a-TEP-Member_Mar2019.pdf</a:t>
            </a:r>
            <a:endParaRPr lang="en-US" dirty="0"/>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8</a:t>
            </a:fld>
            <a:endParaRPr lang="en-US" dirty="0"/>
          </a:p>
        </p:txBody>
      </p:sp>
    </p:spTree>
    <p:extLst>
      <p:ext uri="{BB962C8B-B14F-4D97-AF65-F5344CB8AC3E}">
        <p14:creationId xmlns:p14="http://schemas.microsoft.com/office/powerpoint/2010/main" val="3326476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hlinkClick r:id="rId3"/>
              </a:rPr>
              <a:t>https://www.cms.gov/Medicare/Quality-Initiatives-Patient-Assessment-Instruments/MMS/Downloads/Running-a-TEP-Your-Guide-to-TEPs-for-Clinical-Quality-Measure-Development-FINAL-508.pdf</a:t>
            </a:r>
            <a:endParaRPr lang="en-US" dirty="0"/>
          </a:p>
          <a:p>
            <a:pPr marL="171450" indent="-171450">
              <a:buFont typeface="Arial" panose="020B0604020202020204" pitchFamily="34" charset="0"/>
              <a:buChar char="•"/>
            </a:pPr>
            <a:r>
              <a:rPr lang="en-US" dirty="0">
                <a:hlinkClick r:id="rId4"/>
              </a:rPr>
              <a:t>https://www.cms.gov/Medicare/Quality-Initiatives-Patient-Assessment-Instruments/MMS/MMS-Blueprint.html</a:t>
            </a:r>
            <a:endParaRPr lang="en-US" dirty="0"/>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9</a:t>
            </a:fld>
            <a:endParaRPr lang="en-US" dirty="0"/>
          </a:p>
        </p:txBody>
      </p:sp>
    </p:spTree>
    <p:extLst>
      <p:ext uri="{BB962C8B-B14F-4D97-AF65-F5344CB8AC3E}">
        <p14:creationId xmlns:p14="http://schemas.microsoft.com/office/powerpoint/2010/main" val="3948967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Full link: https://www.cms.gov/Medicare/Quality-Initiatives-Patient-Assessment-Instruments/MMS/Downloads/Person-and-Family-Engagemen.pdf</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10</a:t>
            </a:fld>
            <a:endParaRPr lang="en-US" dirty="0"/>
          </a:p>
        </p:txBody>
      </p:sp>
    </p:spTree>
    <p:extLst>
      <p:ext uri="{BB962C8B-B14F-4D97-AF65-F5344CB8AC3E}">
        <p14:creationId xmlns:p14="http://schemas.microsoft.com/office/powerpoint/2010/main" val="1177770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1">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D89B5B-8361-4FD6-9DDE-60BC4E7330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93E8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96854"/>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160573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3: work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27364C23-CF0F-4943-8F51-DE581C5EC28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3C697967-760E-4A41-AE47-EEBA93AE27F2}" type="datetime1">
              <a:rPr lang="en-US" smtClean="0"/>
              <a:t>10/21/2019</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95334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4: meet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6C6CD289-21A7-482A-9BC5-582DF148CE1F}"/>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8A8CAE76-7352-44B2-835F-10CAB351E84A}" type="datetime1">
              <a:rPr lang="en-US" smtClean="0"/>
              <a:t>10/21/2019</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230689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1: clinicia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18058B3-30EF-4627-974F-57C4B7B511B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73302A6E-DF7E-4824-B72F-ED14D5120DB6}" type="datetime1">
              <a:rPr lang="en-US" smtClean="0"/>
              <a:t>10/21/2019</a:t>
            </a:fld>
            <a:endParaRPr lang="en-US"/>
          </a:p>
        </p:txBody>
      </p:sp>
      <p:sp>
        <p:nvSpPr>
          <p:cNvPr id="9" name="Subtitle 2">
            <a:extLst>
              <a:ext uri="{FF2B5EF4-FFF2-40B4-BE49-F238E27FC236}">
                <a16:creationId xmlns:a16="http://schemas.microsoft.com/office/drawing/2014/main" id="{E4A4454D-7DE7-4445-8053-82AB7784C899}"/>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5" name="Text Placeholder 4">
            <a:extLst>
              <a:ext uri="{FF2B5EF4-FFF2-40B4-BE49-F238E27FC236}">
                <a16:creationId xmlns:a16="http://schemas.microsoft.com/office/drawing/2014/main" id="{6FDEA942-03F3-4E39-A3FF-5C8634546C89}"/>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
        <p:nvSpPr>
          <p:cNvPr id="6" name="Title 5">
            <a:extLst>
              <a:ext uri="{FF2B5EF4-FFF2-40B4-BE49-F238E27FC236}">
                <a16:creationId xmlns:a16="http://schemas.microsoft.com/office/drawing/2014/main" id="{BACD6BC3-B997-4868-9041-ADE05C241C4B}"/>
              </a:ext>
            </a:extLst>
          </p:cNvPr>
          <p:cNvSpPr>
            <a:spLocks noGrp="1"/>
          </p:cNvSpPr>
          <p:nvPr>
            <p:ph type="title"/>
          </p:nvPr>
        </p:nvSpPr>
        <p:spPr>
          <a:xfrm>
            <a:off x="457200" y="4038600"/>
            <a:ext cx="11277600" cy="1096963"/>
          </a:xfrm>
          <a:prstGeom prst="rect">
            <a:avLst/>
          </a:prstGeom>
        </p:spPr>
        <p:txBody>
          <a:bodyPr/>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569442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2: clinical">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2A354D-299D-4270-BBF7-73A86B2E25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873CE4DE-C8BF-491B-B5E2-BC3AD41485B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5C36C093-A1E8-4028-B64F-221C883522F7}" type="datetime1">
              <a:rPr lang="en-US" smtClean="0"/>
              <a:t>10/21/2019</a:t>
            </a:fld>
            <a:endParaRPr lang="en-US"/>
          </a:p>
        </p:txBody>
      </p:sp>
      <p:sp>
        <p:nvSpPr>
          <p:cNvPr id="10" name="Title 1">
            <a:extLst>
              <a:ext uri="{FF2B5EF4-FFF2-40B4-BE49-F238E27FC236}">
                <a16:creationId xmlns:a16="http://schemas.microsoft.com/office/drawing/2014/main" id="{F02DB5F2-57B6-4FBA-8D43-D0DBE58D9E08}"/>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93F020A3-9FD8-446C-9A43-6A981BA51C70}"/>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CBC2A46F-36B2-4E7F-AAFC-087261E6BDAE}"/>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3973561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3: family in woods">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5C18C1-69B6-4042-8E20-FF173837E6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B904F7F6-9BF5-47A4-B05A-E6180968912A}"/>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018DB655-B20D-4007-A522-DADBB73ACB17}" type="datetime1">
              <a:rPr lang="en-US" smtClean="0"/>
              <a:t>10/21/2019</a:t>
            </a:fld>
            <a:endParaRPr lang="en-US"/>
          </a:p>
        </p:txBody>
      </p:sp>
      <p:sp>
        <p:nvSpPr>
          <p:cNvPr id="10" name="Title 1">
            <a:extLst>
              <a:ext uri="{FF2B5EF4-FFF2-40B4-BE49-F238E27FC236}">
                <a16:creationId xmlns:a16="http://schemas.microsoft.com/office/drawing/2014/main" id="{69022CE9-A0AC-4145-8EA0-E8729D201083}"/>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322CBF2F-D528-473D-B822-DF597B600412}"/>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E56F15C0-B0C2-4926-985C-0EE8C5207D32}"/>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1554077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4: family reading">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FEC55E-08C0-4605-98A3-3582E2A3E9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660898A-9AEA-4DB5-B6EB-73835F7058F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56093446-643E-47CC-887A-ACFBE49A1145}" type="datetime1">
              <a:rPr lang="en-US" smtClean="0"/>
              <a:t>10/21/2019</a:t>
            </a:fld>
            <a:endParaRPr lang="en-US"/>
          </a:p>
        </p:txBody>
      </p:sp>
      <p:sp>
        <p:nvSpPr>
          <p:cNvPr id="10" name="Title 1">
            <a:extLst>
              <a:ext uri="{FF2B5EF4-FFF2-40B4-BE49-F238E27FC236}">
                <a16:creationId xmlns:a16="http://schemas.microsoft.com/office/drawing/2014/main" id="{73CD4358-B10E-4C6A-A7E2-A844E45E3182}"/>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0F79C300-56CA-4EF5-B0E3-EBF0F65D5634}"/>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8B959C8B-B0B2-4EDE-819A-A2DCBCAE4758}"/>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50747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5: technology">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D048D2-6BA3-49B9-92B9-BFC9A51B3C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4" name="Date Placeholder 2">
            <a:extLst>
              <a:ext uri="{FF2B5EF4-FFF2-40B4-BE49-F238E27FC236}">
                <a16:creationId xmlns:a16="http://schemas.microsoft.com/office/drawing/2014/main" id="{39E5205C-7546-4B7B-BC6D-1DC161296100}"/>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F218C7A-31DB-4033-985C-F967F3B8F938}" type="datetime1">
              <a:rPr lang="en-US" smtClean="0"/>
              <a:t>10/21/2019</a:t>
            </a:fld>
            <a:endParaRPr lang="en-US"/>
          </a:p>
        </p:txBody>
      </p:sp>
      <p:sp>
        <p:nvSpPr>
          <p:cNvPr id="9" name="Title 1">
            <a:extLst>
              <a:ext uri="{FF2B5EF4-FFF2-40B4-BE49-F238E27FC236}">
                <a16:creationId xmlns:a16="http://schemas.microsoft.com/office/drawing/2014/main" id="{CC6BE377-C0BB-42FE-8CC7-E20AE7369D10}"/>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0" name="Subtitle 2">
            <a:extLst>
              <a:ext uri="{FF2B5EF4-FFF2-40B4-BE49-F238E27FC236}">
                <a16:creationId xmlns:a16="http://schemas.microsoft.com/office/drawing/2014/main" id="{3B402D99-B199-4DFA-ABC5-A4EA32E9806F}"/>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2" name="Text Placeholder 4">
            <a:extLst>
              <a:ext uri="{FF2B5EF4-FFF2-40B4-BE49-F238E27FC236}">
                <a16:creationId xmlns:a16="http://schemas.microsoft.com/office/drawing/2014/main" id="{C1A62C65-DF4E-4452-85D5-A955C794E3BA}"/>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2173672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47863-F1FF-4498-811C-C3A2CCCE04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6" name="Content Placeholder 2"/>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A54F3E46-441B-4313-83EA-E692FF57C16A}"/>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0" name="Date Placeholder 2">
            <a:extLst>
              <a:ext uri="{FF2B5EF4-FFF2-40B4-BE49-F238E27FC236}">
                <a16:creationId xmlns:a16="http://schemas.microsoft.com/office/drawing/2014/main" id="{AFBCD2D7-9EC8-4B72-875A-27A384D5AB0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097C0194-4FDA-43AF-9F3B-BE4B0F1060EB}" type="datetime1">
              <a:rPr lang="en-US" smtClean="0"/>
              <a:t>10/21/2019</a:t>
            </a:fld>
            <a:endParaRPr lang="en-US"/>
          </a:p>
        </p:txBody>
      </p:sp>
      <p:sp>
        <p:nvSpPr>
          <p:cNvPr id="11" name="Slide Number Placeholder 4">
            <a:extLst>
              <a:ext uri="{FF2B5EF4-FFF2-40B4-BE49-F238E27FC236}">
                <a16:creationId xmlns:a16="http://schemas.microsoft.com/office/drawing/2014/main" id="{1286FE28-AA8C-4892-89D5-571ECC7E78A8}"/>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283960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7F28BD-3C2D-486A-ACFB-FB032BB6F368}"/>
              </a:ext>
            </a:extLst>
          </p:cNvPr>
          <p:cNvSpPr>
            <a:spLocks noGrp="1"/>
          </p:cNvSpPr>
          <p:nvPr>
            <p:ph sz="half" idx="1"/>
          </p:nvPr>
        </p:nvSpPr>
        <p:spPr>
          <a:xfrm>
            <a:off x="457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459330-E2A2-4DCD-BCF4-F4204C2D5D49}"/>
              </a:ext>
            </a:extLst>
          </p:cNvPr>
          <p:cNvSpPr>
            <a:spLocks noGrp="1"/>
          </p:cNvSpPr>
          <p:nvPr>
            <p:ph sz="half" idx="2"/>
          </p:nvPr>
        </p:nvSpPr>
        <p:spPr>
          <a:xfrm>
            <a:off x="6172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7DDF36E-C13F-4160-9B17-611E098C40C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Date Placeholder 2">
            <a:extLst>
              <a:ext uri="{FF2B5EF4-FFF2-40B4-BE49-F238E27FC236}">
                <a16:creationId xmlns:a16="http://schemas.microsoft.com/office/drawing/2014/main" id="{CC69E292-0F3B-4C54-8AC3-6F5D285BBB7C}"/>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E6A48628-C5AF-4DDE-B627-6DFEF3A1E92F}" type="datetime1">
              <a:rPr lang="en-US" smtClean="0"/>
              <a:t>10/21/2019</a:t>
            </a:fld>
            <a:endParaRPr lang="en-US"/>
          </a:p>
        </p:txBody>
      </p:sp>
      <p:sp>
        <p:nvSpPr>
          <p:cNvPr id="12" name="Slide Number Placeholder 4">
            <a:extLst>
              <a:ext uri="{FF2B5EF4-FFF2-40B4-BE49-F238E27FC236}">
                <a16:creationId xmlns:a16="http://schemas.microsoft.com/office/drawing/2014/main" id="{6EB1DCC9-25D5-426F-A2B7-D421876F4C3A}"/>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159252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E97876-4960-4497-B6AF-12F35794F323}"/>
              </a:ext>
            </a:extLst>
          </p:cNvPr>
          <p:cNvSpPr>
            <a:spLocks noGrp="1"/>
          </p:cNvSpPr>
          <p:nvPr>
            <p:ph type="body" idx="1"/>
          </p:nvPr>
        </p:nvSpPr>
        <p:spPr>
          <a:xfrm>
            <a:off x="457200" y="1752599"/>
            <a:ext cx="5540375"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079382-2E6C-4E1E-A86D-8714C6B689E3}"/>
              </a:ext>
            </a:extLst>
          </p:cNvPr>
          <p:cNvSpPr>
            <a:spLocks noGrp="1"/>
          </p:cNvSpPr>
          <p:nvPr>
            <p:ph sz="half" idx="2"/>
          </p:nvPr>
        </p:nvSpPr>
        <p:spPr>
          <a:xfrm>
            <a:off x="457200" y="2505074"/>
            <a:ext cx="55403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3035-396D-4C01-A415-B14AE78D21D9}"/>
              </a:ext>
            </a:extLst>
          </p:cNvPr>
          <p:cNvSpPr>
            <a:spLocks noGrp="1"/>
          </p:cNvSpPr>
          <p:nvPr>
            <p:ph type="body" sz="quarter" idx="3"/>
          </p:nvPr>
        </p:nvSpPr>
        <p:spPr>
          <a:xfrm>
            <a:off x="6172200" y="1752599"/>
            <a:ext cx="5562600"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8D1D9-9D1B-4687-886A-2BD6D963F346}"/>
              </a:ext>
            </a:extLst>
          </p:cNvPr>
          <p:cNvSpPr>
            <a:spLocks noGrp="1"/>
          </p:cNvSpPr>
          <p:nvPr>
            <p:ph sz="quarter" idx="4"/>
          </p:nvPr>
        </p:nvSpPr>
        <p:spPr>
          <a:xfrm>
            <a:off x="6172200" y="2505074"/>
            <a:ext cx="55626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BB75815-AE2D-4432-8758-7C5BB021D78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3" name="Date Placeholder 2">
            <a:extLst>
              <a:ext uri="{FF2B5EF4-FFF2-40B4-BE49-F238E27FC236}">
                <a16:creationId xmlns:a16="http://schemas.microsoft.com/office/drawing/2014/main" id="{05431EBF-80AB-485C-B91D-AC7B5DDDC187}"/>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694A1A85-03B5-4875-B329-136817FE68CF}" type="datetime1">
              <a:rPr lang="en-US" smtClean="0"/>
              <a:t>10/21/2019</a:t>
            </a:fld>
            <a:endParaRPr lang="en-US"/>
          </a:p>
        </p:txBody>
      </p:sp>
      <p:sp>
        <p:nvSpPr>
          <p:cNvPr id="14" name="Slide Number Placeholder 4">
            <a:extLst>
              <a:ext uri="{FF2B5EF4-FFF2-40B4-BE49-F238E27FC236}">
                <a16:creationId xmlns:a16="http://schemas.microsoft.com/office/drawing/2014/main" id="{D9F14025-8E17-4E57-9996-B28608CF7FB4}"/>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266361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830EF4-ADF3-4B14-B252-50F51A28D2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8CBD755F-EC1C-40CC-AD48-C131FDAB1956}"/>
              </a:ext>
            </a:extLst>
          </p:cNvPr>
          <p:cNvSpPr/>
          <p:nvPr/>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E3FC3EC0-E0FB-44FD-9216-53815C99ACBB}"/>
              </a:ext>
            </a:extLst>
          </p:cNvPr>
          <p:cNvSpPr/>
          <p:nvPr userDrawn="1"/>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88309"/>
            <a:ext cx="2286000" cy="1219200"/>
          </a:xfrm>
        </p:spPr>
        <p:txBody>
          <a:bodyPr>
            <a:normAutofit/>
          </a:bodyPr>
          <a:lstStyle>
            <a:lvl1pPr marL="0" indent="0" algn="l">
              <a:buNone/>
              <a:defRPr sz="13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208006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669AC8-C826-4D23-B7BC-7EBC0E54D449}"/>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7" name="Date Placeholder 2">
            <a:extLst>
              <a:ext uri="{FF2B5EF4-FFF2-40B4-BE49-F238E27FC236}">
                <a16:creationId xmlns:a16="http://schemas.microsoft.com/office/drawing/2014/main" id="{98C68DA7-DD4E-4363-99A3-6C7AE644CE0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9D16256B-82DA-4EE1-81C3-24F2947DEBAD}" type="datetime1">
              <a:rPr lang="en-US" smtClean="0"/>
              <a:t>10/21/2019</a:t>
            </a:fld>
            <a:endParaRPr lang="en-US"/>
          </a:p>
        </p:txBody>
      </p:sp>
      <p:sp>
        <p:nvSpPr>
          <p:cNvPr id="8" name="Slide Number Placeholder 4">
            <a:extLst>
              <a:ext uri="{FF2B5EF4-FFF2-40B4-BE49-F238E27FC236}">
                <a16:creationId xmlns:a16="http://schemas.microsoft.com/office/drawing/2014/main" id="{E49B125E-EA0A-42AF-BBF1-2277EE893B11}"/>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2869318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54102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4E3E91C9-DAD1-4AEF-896B-B0B960C7E7E7}" type="datetime1">
              <a:rPr lang="en-US" smtClean="0"/>
              <a:t>10/21/2019</a:t>
            </a:fld>
            <a:endParaRPr lang="en-US"/>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11277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5129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C96938FE-59CA-4C89-BE8B-F03601C34342}" type="datetime1">
              <a:rPr lang="en-US" smtClean="0"/>
              <a:t>10/21/2019</a:t>
            </a:fld>
            <a:endParaRPr lang="en-US"/>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8610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F69C45C5-0F80-4719-A1F0-6E033104A7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Tree>
    <p:extLst>
      <p:ext uri="{BB962C8B-B14F-4D97-AF65-F5344CB8AC3E}">
        <p14:creationId xmlns:p14="http://schemas.microsoft.com/office/powerpoint/2010/main" val="3020417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21025A-97D9-4A13-82C5-26430289BD65}"/>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8" name="Date Placeholder 2">
            <a:extLst>
              <a:ext uri="{FF2B5EF4-FFF2-40B4-BE49-F238E27FC236}">
                <a16:creationId xmlns:a16="http://schemas.microsoft.com/office/drawing/2014/main" id="{DB50B8FB-1D76-4A99-970E-AD9E61526EA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A518A642-F11E-4D6C-94C7-10329E6CCB63}" type="datetime1">
              <a:rPr lang="en-US" smtClean="0"/>
              <a:t>10/21/2019</a:t>
            </a:fld>
            <a:endParaRPr lang="en-US"/>
          </a:p>
        </p:txBody>
      </p:sp>
      <p:sp>
        <p:nvSpPr>
          <p:cNvPr id="9" name="Slide Number Placeholder 4">
            <a:extLst>
              <a:ext uri="{FF2B5EF4-FFF2-40B4-BE49-F238E27FC236}">
                <a16:creationId xmlns:a16="http://schemas.microsoft.com/office/drawing/2014/main" id="{0A8A78AC-E7E8-4B37-963D-44C7A7B84A9F}"/>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190142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27A524-2180-4FB2-96F9-A141F65B1116}"/>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3" name="Slide Number Placeholder 4">
            <a:extLst>
              <a:ext uri="{FF2B5EF4-FFF2-40B4-BE49-F238E27FC236}">
                <a16:creationId xmlns:a16="http://schemas.microsoft.com/office/drawing/2014/main" id="{7B8A3CAE-1E5D-4BB3-9F53-E5FFA921357E}"/>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pic>
        <p:nvPicPr>
          <p:cNvPr id="3" name="Picture 2" descr="A close up of a logo&#10;&#10;Description automatically generated">
            <a:extLst>
              <a:ext uri="{FF2B5EF4-FFF2-40B4-BE49-F238E27FC236}">
                <a16:creationId xmlns:a16="http://schemas.microsoft.com/office/drawing/2014/main" id="{181AB3D3-F706-49DC-8D61-02BA60EFAEA8}"/>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
        <p:nvSpPr>
          <p:cNvPr id="12" name="Date Placeholder 2">
            <a:extLst>
              <a:ext uri="{FF2B5EF4-FFF2-40B4-BE49-F238E27FC236}">
                <a16:creationId xmlns:a16="http://schemas.microsoft.com/office/drawing/2014/main" id="{4487D99D-1B75-4A13-99D2-D66715851073}"/>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FFB323EE-0DF1-44F8-AD90-F9DE7ED13117}" type="datetime1">
              <a:rPr lang="en-US" smtClean="0"/>
              <a:t>10/21/2019</a:t>
            </a:fld>
            <a:endParaRPr lang="en-US"/>
          </a:p>
        </p:txBody>
      </p:sp>
      <p:pic>
        <p:nvPicPr>
          <p:cNvPr id="7" name="Picture 6" descr="A close up of a logo&#10;&#10;Description automatically generated">
            <a:extLst>
              <a:ext uri="{FF2B5EF4-FFF2-40B4-BE49-F238E27FC236}">
                <a16:creationId xmlns:a16="http://schemas.microsoft.com/office/drawing/2014/main" id="{1CA055BE-0424-484A-B98E-D8E7A7631F7C}"/>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Tree>
    <p:extLst>
      <p:ext uri="{BB962C8B-B14F-4D97-AF65-F5344CB8AC3E}">
        <p14:creationId xmlns:p14="http://schemas.microsoft.com/office/powerpoint/2010/main" val="12941646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5448BB-563C-42AE-AECC-92DD39D96A54}"/>
              </a:ext>
            </a:extLst>
          </p:cNvPr>
          <p:cNvSpPr>
            <a:spLocks noGrp="1"/>
          </p:cNvSpPr>
          <p:nvPr>
            <p:ph type="dt" sz="half" idx="10"/>
          </p:nvPr>
        </p:nvSpPr>
        <p:spPr/>
        <p:txBody>
          <a:bodyPr/>
          <a:lstStyle/>
          <a:p>
            <a:fld id="{1AE6CA0C-21F2-4F2C-965B-164BFB5D44D7}" type="datetime1">
              <a:rPr lang="en-US" smtClean="0"/>
              <a:t>10/21/2019</a:t>
            </a:fld>
            <a:endParaRPr lang="en-US"/>
          </a:p>
        </p:txBody>
      </p:sp>
      <p:sp>
        <p:nvSpPr>
          <p:cNvPr id="4" name="Slide Number Placeholder 3">
            <a:extLst>
              <a:ext uri="{FF2B5EF4-FFF2-40B4-BE49-F238E27FC236}">
                <a16:creationId xmlns:a16="http://schemas.microsoft.com/office/drawing/2014/main" id="{EAD3BB13-7524-4A08-A1FD-AA374257D827}"/>
              </a:ext>
            </a:extLst>
          </p:cNvPr>
          <p:cNvSpPr>
            <a:spLocks noGrp="1"/>
          </p:cNvSpPr>
          <p:nvPr>
            <p:ph type="sldNum" sz="quarter" idx="11"/>
          </p:nvPr>
        </p:nvSpPr>
        <p:spPr/>
        <p:txBody>
          <a:bodyPr/>
          <a:lstStyle/>
          <a:p>
            <a:fld id="{F6B8A4A2-F29A-4651-AFA7-54DA4950AAC7}" type="slidenum">
              <a:rPr lang="en-US" smtClean="0"/>
              <a:pPr/>
              <a:t>‹#›</a:t>
            </a:fld>
            <a:endParaRPr lang="en-US" dirty="0"/>
          </a:p>
        </p:txBody>
      </p:sp>
      <p:sp>
        <p:nvSpPr>
          <p:cNvPr id="5" name="Rectangle 4">
            <a:extLst>
              <a:ext uri="{FF2B5EF4-FFF2-40B4-BE49-F238E27FC236}">
                <a16:creationId xmlns:a16="http://schemas.microsoft.com/office/drawing/2014/main" id="{AB1ACEA5-5E6C-47FA-B296-44D63ED7439E}"/>
              </a:ext>
            </a:extLst>
          </p:cNvPr>
          <p:cNvSpPr/>
          <p:nvPr userDrawn="1"/>
        </p:nvSpPr>
        <p:spPr>
          <a:xfrm>
            <a:off x="0" y="0"/>
            <a:ext cx="12192000" cy="6858000"/>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7BC802D-828C-4BF8-AB8C-BDBA2B1EFD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81200" y="685800"/>
            <a:ext cx="7848600" cy="3399471"/>
          </a:xfrm>
          <a:prstGeom prst="rect">
            <a:avLst/>
          </a:prstGeom>
        </p:spPr>
      </p:pic>
      <p:sp>
        <p:nvSpPr>
          <p:cNvPr id="2" name="Title 1">
            <a:extLst>
              <a:ext uri="{FF2B5EF4-FFF2-40B4-BE49-F238E27FC236}">
                <a16:creationId xmlns:a16="http://schemas.microsoft.com/office/drawing/2014/main" id="{B680F27F-A282-4970-971D-87E6FC482910}"/>
              </a:ext>
            </a:extLst>
          </p:cNvPr>
          <p:cNvSpPr>
            <a:spLocks noGrp="1"/>
          </p:cNvSpPr>
          <p:nvPr>
            <p:ph type="title"/>
          </p:nvPr>
        </p:nvSpPr>
        <p:spPr>
          <a:xfrm>
            <a:off x="838200" y="-1524000"/>
            <a:ext cx="105156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69207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641C36-E00E-4011-BF82-01D1FE7319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004161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B7BAC6-5DE5-4F50-8E6B-B7979E59E6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119072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5">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7D82CF-AD3E-4CF9-A92A-94EF40DE0E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2294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6">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B2B952-0A13-47CD-92BF-1E6AC00059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09" r="327"/>
          <a:stretch/>
        </p:blipFill>
        <p:spPr>
          <a:xfrm>
            <a:off x="0" y="0"/>
            <a:ext cx="12191999"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775205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7">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247D7E-F5B6-4350-BE36-BC2AB868C2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653789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1: group talk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E4D1A0A8-ECDB-4D05-A600-19658E0ABB66}"/>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68517D46-A363-4E26-9E5D-4C0BCED54145}" type="datetime1">
              <a:rPr lang="en-US" smtClean="0"/>
              <a:t>10/21/2019</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660827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2: communicatio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F30439C2-F0D6-47E2-8C39-244E0B85DB71}"/>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AF08ACA9-CAF1-4852-846C-726581A017BC}" type="datetime1">
              <a:rPr lang="en-US" smtClean="0"/>
              <a:t>10/21/2019</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375937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9568B0-1C15-47B3-B9D9-05A6C71B4E64}"/>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3" name="Text Placeholder 2"/>
          <p:cNvSpPr>
            <a:spLocks noGrp="1"/>
          </p:cNvSpPr>
          <p:nvPr>
            <p:ph type="body" idx="1"/>
          </p:nvPr>
        </p:nvSpPr>
        <p:spPr>
          <a:xfrm>
            <a:off x="457200" y="1752600"/>
            <a:ext cx="112776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2">
            <a:extLst>
              <a:ext uri="{FF2B5EF4-FFF2-40B4-BE49-F238E27FC236}">
                <a16:creationId xmlns:a16="http://schemas.microsoft.com/office/drawing/2014/main" id="{97C3D564-D972-4621-90DC-17FA56A0CC37}"/>
              </a:ext>
            </a:extLst>
          </p:cNvPr>
          <p:cNvSpPr>
            <a:spLocks noGrp="1"/>
          </p:cNvSpPr>
          <p:nvPr>
            <p:ph type="dt" sz="half" idx="2"/>
          </p:nvPr>
        </p:nvSpPr>
        <p:spPr>
          <a:xfrm>
            <a:off x="10210800" y="6324600"/>
            <a:ext cx="1524000" cy="365125"/>
          </a:xfrm>
          <a:prstGeom prst="rect">
            <a:avLst/>
          </a:prstGeom>
        </p:spPr>
        <p:txBody>
          <a:bodyPr anchor="ctr"/>
          <a:lstStyle>
            <a:lvl1pPr algn="r">
              <a:defRPr sz="1200">
                <a:solidFill>
                  <a:schemeClr val="bg1">
                    <a:lumMod val="50000"/>
                  </a:schemeClr>
                </a:solidFill>
                <a:latin typeface="Arial" panose="020B0604020202020204" pitchFamily="34" charset="0"/>
                <a:cs typeface="Arial" panose="020B0604020202020204" pitchFamily="34" charset="0"/>
              </a:defRPr>
            </a:lvl1pPr>
          </a:lstStyle>
          <a:p>
            <a:fld id="{83457F0E-57DE-4392-9F01-4590E481B2D5}" type="datetime1">
              <a:rPr lang="en-US" smtClean="0"/>
              <a:t>10/21/2019</a:t>
            </a:fld>
            <a:endParaRPr lang="en-US"/>
          </a:p>
        </p:txBody>
      </p:sp>
      <p:sp>
        <p:nvSpPr>
          <p:cNvPr id="11" name="Slide Number Placeholder 4">
            <a:extLst>
              <a:ext uri="{FF2B5EF4-FFF2-40B4-BE49-F238E27FC236}">
                <a16:creationId xmlns:a16="http://schemas.microsoft.com/office/drawing/2014/main" id="{02F710FD-B978-4DEA-B86D-651DBD4B60F6}"/>
              </a:ext>
            </a:extLst>
          </p:cNvPr>
          <p:cNvSpPr>
            <a:spLocks noGrp="1"/>
          </p:cNvSpPr>
          <p:nvPr>
            <p:ph type="sldNum" sz="quarter" idx="4"/>
          </p:nvPr>
        </p:nvSpPr>
        <p:spPr>
          <a:xfrm>
            <a:off x="457200" y="6324600"/>
            <a:ext cx="1371600" cy="365125"/>
          </a:xfrm>
          <a:prstGeom prst="rect">
            <a:avLst/>
          </a:prstGeom>
        </p:spPr>
        <p:txBody>
          <a:bodyPr anchor="ctr"/>
          <a:lstStyle>
            <a:lvl1pPr algn="l">
              <a:defRPr sz="1200">
                <a:solidFill>
                  <a:schemeClr val="bg1">
                    <a:lumMod val="50000"/>
                  </a:schemeClr>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858154645"/>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 id="2147483888" r:id="rId21"/>
    <p:sldLayoutId id="2147483889" r:id="rId22"/>
    <p:sldLayoutId id="2147483890" r:id="rId23"/>
    <p:sldLayoutId id="2147483891" r:id="rId24"/>
    <p:sldLayoutId id="2147483893" r:id="rId25"/>
  </p:sldLayoutIdLst>
  <p:hf hdr="0" ft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 userDrawn="1">
          <p15:clr>
            <a:srgbClr val="F26B43"/>
          </p15:clr>
        </p15:guide>
        <p15:guide id="9" pos="7392" userDrawn="1">
          <p15:clr>
            <a:srgbClr val="F26B43"/>
          </p15:clr>
        </p15:guide>
        <p15:guide id="10" orient="horz" pos="3984" userDrawn="1">
          <p15:clr>
            <a:srgbClr val="F26B43"/>
          </p15:clr>
        </p15:guide>
        <p15:guide id="11" pos="3840" userDrawn="1">
          <p15:clr>
            <a:srgbClr val="F26B43"/>
          </p15:clr>
        </p15:guide>
        <p15:guide id="12" orient="horz" pos="110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hyperlink" Target="https://www.cms.gov/Medicare/Quality-Initiatives-Patient-Assessment-Instruments/MMS/MMS-Blueprint.html" TargetMode="External"/><Relationship Id="rId4" Type="http://schemas.openxmlformats.org/officeDocument/2006/relationships/hyperlink" Target="https://www.cms.gov/Medicare/Quality-Initiatives-Patient-Assessment-Instruments/MMS/Downloads/Running-a-TEP-Your-Guide-to-TEPs-for-Clinical-Quality-Measure-Development-FINAL-508.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MMS/Downloads/Person-and-Family-Engagemen.pdf"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MMS/Downloads/TEP_Topic_Overview.pdf"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hyperlink" Target="https://www.cms.gov/Medicare/Quality-Initiatives-Patient-Assessment-Instruments/MMS/Downloads/CMS-MMS-Webinar-BP101-%E2%80%93-Best-Practices-for-Technical-Expert-Panels.pptx" TargetMode="External"/><Relationship Id="rId4" Type="http://schemas.openxmlformats.org/officeDocument/2006/relationships/hyperlink" Target="https://www.cms.gov/Medicare/Quality-Initiatives-Patient-Assessment-Instruments/MMS/Downloads/Technical-Expert-Panels.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hyperlink" Target="https://www.federalregister.gov/"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hyperlink" Target="https://www.cms.gov/Medicare/Quality-Initiatives-Patient-Assessment-Instruments/MMS/Public-Comments.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hyperlink" Target="https://www.federalregister.gov/"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MMS/Downloads/Public-Comment_Topic_Overview.pdf" TargetMode="External"/><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MMS/TEP-Currently-Accepting-Nominations.html"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MMS/Downloads/Becoming-a-TEP-Member_Mar2019.pdf"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hor">
            <a:extLst>
              <a:ext uri="{FF2B5EF4-FFF2-40B4-BE49-F238E27FC236}">
                <a16:creationId xmlns:a16="http://schemas.microsoft.com/office/drawing/2014/main" id="{14DC3BDE-F679-4967-AF7C-BF0DD311E0D7}"/>
              </a:ext>
            </a:extLst>
          </p:cNvPr>
          <p:cNvSpPr>
            <a:spLocks noGrp="1"/>
          </p:cNvSpPr>
          <p:nvPr>
            <p:ph type="subTitle" idx="1"/>
          </p:nvPr>
        </p:nvSpPr>
        <p:spPr>
          <a:xfrm>
            <a:off x="9247031" y="2547551"/>
            <a:ext cx="2563969" cy="1219200"/>
          </a:xfrm>
        </p:spPr>
        <p:txBody>
          <a:bodyPr>
            <a:normAutofit/>
          </a:bodyPr>
          <a:lstStyle/>
          <a:p>
            <a:r>
              <a:rPr lang="en-US" sz="1800" b="1" dirty="0"/>
              <a:t>Presenters:</a:t>
            </a:r>
          </a:p>
          <a:p>
            <a:r>
              <a:rPr lang="en-US" sz="1800" b="1" dirty="0"/>
              <a:t>Brenna Rabel, MPH</a:t>
            </a:r>
          </a:p>
          <a:p>
            <a:r>
              <a:rPr lang="en-US" sz="1800" b="1" dirty="0"/>
              <a:t>Nicole Brennan, DrPH</a:t>
            </a:r>
          </a:p>
        </p:txBody>
      </p:sp>
      <p:sp>
        <p:nvSpPr>
          <p:cNvPr id="4" name="Subtitle">
            <a:extLst>
              <a:ext uri="{FF2B5EF4-FFF2-40B4-BE49-F238E27FC236}">
                <a16:creationId xmlns:a16="http://schemas.microsoft.com/office/drawing/2014/main" id="{FB436B66-5398-40AA-B125-C22767CB8FA1}"/>
              </a:ext>
            </a:extLst>
          </p:cNvPr>
          <p:cNvSpPr txBox="1">
            <a:spLocks/>
          </p:cNvSpPr>
          <p:nvPr/>
        </p:nvSpPr>
        <p:spPr>
          <a:xfrm>
            <a:off x="533400" y="1752600"/>
            <a:ext cx="11201400" cy="914400"/>
          </a:xfrm>
          <a:prstGeom prst="rect">
            <a:avLst/>
          </a:prstGeom>
        </p:spPr>
        <p:txBody>
          <a:bodyPr>
            <a:normAutofit/>
          </a:bodyPr>
          <a:lstStyle>
            <a:lvl1pPr marL="0" indent="0" algn="l" defTabSz="914400" rtl="0" eaLnBrk="1" latinLnBrk="0" hangingPunct="1">
              <a:spcBef>
                <a:spcPct val="20000"/>
              </a:spcBef>
              <a:buFontTx/>
              <a:buNone/>
              <a:defRPr sz="3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A Practical Guide for Patients, Providers, and Advocates</a:t>
            </a:r>
          </a:p>
        </p:txBody>
      </p:sp>
      <p:sp>
        <p:nvSpPr>
          <p:cNvPr id="2" name="Title">
            <a:extLst>
              <a:ext uri="{FF2B5EF4-FFF2-40B4-BE49-F238E27FC236}">
                <a16:creationId xmlns:a16="http://schemas.microsoft.com/office/drawing/2014/main" id="{510F9A8C-F6AF-466D-B222-8557E0874AC7}"/>
              </a:ext>
            </a:extLst>
          </p:cNvPr>
          <p:cNvSpPr>
            <a:spLocks noGrp="1"/>
          </p:cNvSpPr>
          <p:nvPr>
            <p:ph type="title"/>
          </p:nvPr>
        </p:nvSpPr>
        <p:spPr/>
        <p:txBody>
          <a:bodyPr/>
          <a:lstStyle/>
          <a:p>
            <a:r>
              <a:rPr lang="en-US" dirty="0"/>
              <a:t>Getting Involved in Quality Measure Development</a:t>
            </a:r>
            <a:endParaRPr lang="en-US" dirty="0">
              <a:solidFill>
                <a:schemeClr val="tx2"/>
              </a:solidFill>
            </a:endParaRPr>
          </a:p>
        </p:txBody>
      </p:sp>
    </p:spTree>
    <p:extLst>
      <p:ext uri="{BB962C8B-B14F-4D97-AF65-F5344CB8AC3E}">
        <p14:creationId xmlns:p14="http://schemas.microsoft.com/office/powerpoint/2010/main" val="2458055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5E057A1-6721-4D5C-82AB-17FA24AA335D}"/>
              </a:ext>
            </a:extLst>
          </p:cNvPr>
          <p:cNvSpPr>
            <a:spLocks noGrp="1"/>
          </p:cNvSpPr>
          <p:nvPr>
            <p:ph type="dt" sz="half" idx="10"/>
          </p:nvPr>
        </p:nvSpPr>
        <p:spPr/>
        <p:txBody>
          <a:bodyPr/>
          <a:lstStyle/>
          <a:p>
            <a:fld id="{097C0194-4FDA-43AF-9F3B-BE4B0F1060EB}" type="datetime1">
              <a:rPr lang="en-US" smtClean="0"/>
              <a:t>10/21/2019</a:t>
            </a:fld>
            <a:endParaRPr lang="en-US"/>
          </a:p>
        </p:txBody>
      </p:sp>
      <p:sp>
        <p:nvSpPr>
          <p:cNvPr id="5" name="Slide Number Placeholder 4">
            <a:extLst>
              <a:ext uri="{FF2B5EF4-FFF2-40B4-BE49-F238E27FC236}">
                <a16:creationId xmlns:a16="http://schemas.microsoft.com/office/drawing/2014/main" id="{F54CB8BD-5A1C-4B99-B689-69087092ADC8}"/>
              </a:ext>
            </a:extLst>
          </p:cNvPr>
          <p:cNvSpPr>
            <a:spLocks noGrp="1"/>
          </p:cNvSpPr>
          <p:nvPr>
            <p:ph type="sldNum" sz="quarter" idx="12"/>
          </p:nvPr>
        </p:nvSpPr>
        <p:spPr/>
        <p:txBody>
          <a:bodyPr/>
          <a:lstStyle/>
          <a:p>
            <a:fld id="{F6B8A4A2-F29A-4651-AFA7-54DA4950AAC7}" type="slidenum">
              <a:rPr lang="en-US" smtClean="0"/>
              <a:pPr/>
              <a:t>9</a:t>
            </a:fld>
            <a:endParaRPr lang="en-US" dirty="0"/>
          </a:p>
        </p:txBody>
      </p:sp>
      <p:pic>
        <p:nvPicPr>
          <p:cNvPr id="6" name="Picture 5" descr="Cover of a document called &quot;Running a Technical Expert Panel: Your Guide to TEPs for Clinical Quality Measure Development&quot;&#10;">
            <a:extLst>
              <a:ext uri="{FF2B5EF4-FFF2-40B4-BE49-F238E27FC236}">
                <a16:creationId xmlns:a16="http://schemas.microsoft.com/office/drawing/2014/main" id="{C7D62973-7D51-4EE5-841D-869E5E617492}"/>
              </a:ext>
            </a:extLst>
          </p:cNvPr>
          <p:cNvPicPr>
            <a:picLocks noChangeAspect="1"/>
          </p:cNvPicPr>
          <p:nvPr/>
        </p:nvPicPr>
        <p:blipFill>
          <a:blip r:embed="rId3"/>
          <a:stretch>
            <a:fillRect/>
          </a:stretch>
        </p:blipFill>
        <p:spPr>
          <a:xfrm>
            <a:off x="6507893" y="1653743"/>
            <a:ext cx="3929436" cy="4827955"/>
          </a:xfrm>
          <a:prstGeom prst="rect">
            <a:avLst/>
          </a:prstGeom>
          <a:effectLst>
            <a:outerShdw blurRad="63500" sx="102000" sy="102000" algn="ctr" rotWithShape="0">
              <a:prstClr val="black">
                <a:alpha val="40000"/>
              </a:prstClr>
            </a:outerShdw>
          </a:effectLst>
        </p:spPr>
      </p:pic>
      <p:sp>
        <p:nvSpPr>
          <p:cNvPr id="2" name="Content Placeholder 1">
            <a:extLst>
              <a:ext uri="{FF2B5EF4-FFF2-40B4-BE49-F238E27FC236}">
                <a16:creationId xmlns:a16="http://schemas.microsoft.com/office/drawing/2014/main" id="{EE6130F2-8B0C-46C4-B17A-F122E58B79B0}"/>
              </a:ext>
            </a:extLst>
          </p:cNvPr>
          <p:cNvSpPr>
            <a:spLocks noGrp="1"/>
          </p:cNvSpPr>
          <p:nvPr>
            <p:ph sz="half" idx="1"/>
          </p:nvPr>
        </p:nvSpPr>
        <p:spPr>
          <a:xfrm>
            <a:off x="457200" y="1752600"/>
            <a:ext cx="5140411" cy="4572000"/>
          </a:xfrm>
        </p:spPr>
        <p:txBody>
          <a:bodyPr>
            <a:normAutofit fontScale="92500" lnSpcReduction="20000"/>
          </a:bodyPr>
          <a:lstStyle/>
          <a:p>
            <a:r>
              <a:rPr lang="en-US" dirty="0">
                <a:hlinkClick r:id="rId4"/>
              </a:rPr>
              <a:t>Link</a:t>
            </a:r>
            <a:endParaRPr lang="en-US" dirty="0"/>
          </a:p>
          <a:p>
            <a:r>
              <a:rPr lang="en-US" dirty="0"/>
              <a:t>Complementary to the </a:t>
            </a:r>
            <a:r>
              <a:rPr lang="en-US" i="1" dirty="0">
                <a:hlinkClick r:id="rId5"/>
              </a:rPr>
              <a:t>Blueprint for the CMS Measures Management System </a:t>
            </a:r>
            <a:r>
              <a:rPr lang="en-US" i="1" dirty="0"/>
              <a:t>(“the Blueprint”)</a:t>
            </a:r>
          </a:p>
          <a:p>
            <a:r>
              <a:rPr lang="en-US" dirty="0"/>
              <a:t>Includes guidance on:</a:t>
            </a:r>
          </a:p>
          <a:p>
            <a:pPr lvl="1"/>
            <a:r>
              <a:rPr lang="en-US" dirty="0"/>
              <a:t>Recruiting and establishing a TEP</a:t>
            </a:r>
          </a:p>
          <a:p>
            <a:pPr lvl="1"/>
            <a:r>
              <a:rPr lang="en-US" dirty="0"/>
              <a:t>Engaging members</a:t>
            </a:r>
          </a:p>
          <a:p>
            <a:pPr lvl="1"/>
            <a:r>
              <a:rPr lang="en-US" dirty="0"/>
              <a:t>Organizing logistics</a:t>
            </a:r>
          </a:p>
          <a:p>
            <a:pPr lvl="1"/>
            <a:r>
              <a:rPr lang="en-US" dirty="0"/>
              <a:t>Concluding a TEP</a:t>
            </a:r>
          </a:p>
          <a:p>
            <a:pPr lvl="1"/>
            <a:endParaRPr lang="en-US" dirty="0"/>
          </a:p>
        </p:txBody>
      </p:sp>
      <p:sp>
        <p:nvSpPr>
          <p:cNvPr id="3" name="Title 2">
            <a:extLst>
              <a:ext uri="{FF2B5EF4-FFF2-40B4-BE49-F238E27FC236}">
                <a16:creationId xmlns:a16="http://schemas.microsoft.com/office/drawing/2014/main" id="{F0ABDF17-259B-4D24-9F79-EBA755498043}"/>
              </a:ext>
            </a:extLst>
          </p:cNvPr>
          <p:cNvSpPr>
            <a:spLocks noGrp="1"/>
          </p:cNvSpPr>
          <p:nvPr>
            <p:ph type="title"/>
          </p:nvPr>
        </p:nvSpPr>
        <p:spPr/>
        <p:txBody>
          <a:bodyPr/>
          <a:lstStyle/>
          <a:p>
            <a:r>
              <a:rPr lang="en-US" dirty="0"/>
              <a:t>Guidance for Measure Developers</a:t>
            </a:r>
          </a:p>
        </p:txBody>
      </p:sp>
    </p:spTree>
    <p:extLst>
      <p:ext uri="{BB962C8B-B14F-4D97-AF65-F5344CB8AC3E}">
        <p14:creationId xmlns:p14="http://schemas.microsoft.com/office/powerpoint/2010/main" val="3803324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4EC410-AEF0-4C99-BD8E-EE56CD0C0B9A}"/>
              </a:ext>
            </a:extLst>
          </p:cNvPr>
          <p:cNvSpPr>
            <a:spLocks noGrp="1"/>
          </p:cNvSpPr>
          <p:nvPr>
            <p:ph sz="half" idx="1"/>
          </p:nvPr>
        </p:nvSpPr>
        <p:spPr/>
        <p:txBody>
          <a:bodyPr/>
          <a:lstStyle/>
          <a:p>
            <a:r>
              <a:rPr lang="en-US" dirty="0">
                <a:hlinkClick r:id="rId3"/>
              </a:rPr>
              <a:t>Link</a:t>
            </a:r>
            <a:endParaRPr lang="en-US" dirty="0"/>
          </a:p>
          <a:p>
            <a:r>
              <a:rPr lang="en-US" dirty="0"/>
              <a:t>Best practices for engaging patients and families in measure development</a:t>
            </a:r>
          </a:p>
          <a:p>
            <a:pPr lvl="1"/>
            <a:r>
              <a:rPr lang="en-US" dirty="0"/>
              <a:t>Includes information about recruitment, facilitating engagement, strategic planning, and other resources</a:t>
            </a:r>
          </a:p>
          <a:p>
            <a:pPr lvl="2"/>
            <a:endParaRPr lang="en-US" dirty="0"/>
          </a:p>
          <a:p>
            <a:endParaRPr lang="en-US" dirty="0"/>
          </a:p>
        </p:txBody>
      </p:sp>
      <p:sp>
        <p:nvSpPr>
          <p:cNvPr id="4" name="Title 3">
            <a:extLst>
              <a:ext uri="{FF2B5EF4-FFF2-40B4-BE49-F238E27FC236}">
                <a16:creationId xmlns:a16="http://schemas.microsoft.com/office/drawing/2014/main" id="{32B0852C-E50D-4C51-B341-6674E599DE5F}"/>
              </a:ext>
            </a:extLst>
          </p:cNvPr>
          <p:cNvSpPr>
            <a:spLocks noGrp="1"/>
          </p:cNvSpPr>
          <p:nvPr>
            <p:ph type="title"/>
          </p:nvPr>
        </p:nvSpPr>
        <p:spPr/>
        <p:txBody>
          <a:bodyPr/>
          <a:lstStyle/>
          <a:p>
            <a:r>
              <a:rPr lang="en-US" dirty="0"/>
              <a:t>Guidance for Measure Developers</a:t>
            </a:r>
          </a:p>
        </p:txBody>
      </p:sp>
      <p:sp>
        <p:nvSpPr>
          <p:cNvPr id="5" name="Date Placeholder 4">
            <a:extLst>
              <a:ext uri="{FF2B5EF4-FFF2-40B4-BE49-F238E27FC236}">
                <a16:creationId xmlns:a16="http://schemas.microsoft.com/office/drawing/2014/main" id="{E98A9B8A-DE95-499F-B6BF-2D6AE16F2570}"/>
              </a:ext>
            </a:extLst>
          </p:cNvPr>
          <p:cNvSpPr>
            <a:spLocks noGrp="1"/>
          </p:cNvSpPr>
          <p:nvPr>
            <p:ph type="dt" sz="half" idx="10"/>
          </p:nvPr>
        </p:nvSpPr>
        <p:spPr/>
        <p:txBody>
          <a:bodyPr/>
          <a:lstStyle/>
          <a:p>
            <a:fld id="{E6A48628-C5AF-4DDE-B627-6DFEF3A1E92F}" type="datetime1">
              <a:rPr lang="en-US" smtClean="0"/>
              <a:t>10/21/2019</a:t>
            </a:fld>
            <a:endParaRPr lang="en-US"/>
          </a:p>
        </p:txBody>
      </p:sp>
      <p:sp>
        <p:nvSpPr>
          <p:cNvPr id="6" name="Slide Number Placeholder 5">
            <a:extLst>
              <a:ext uri="{FF2B5EF4-FFF2-40B4-BE49-F238E27FC236}">
                <a16:creationId xmlns:a16="http://schemas.microsoft.com/office/drawing/2014/main" id="{E3E80137-B777-4970-AB51-3F96C8DC4919}"/>
              </a:ext>
            </a:extLst>
          </p:cNvPr>
          <p:cNvSpPr>
            <a:spLocks noGrp="1"/>
          </p:cNvSpPr>
          <p:nvPr>
            <p:ph type="sldNum" sz="quarter" idx="12"/>
          </p:nvPr>
        </p:nvSpPr>
        <p:spPr/>
        <p:txBody>
          <a:bodyPr/>
          <a:lstStyle/>
          <a:p>
            <a:fld id="{F6B8A4A2-F29A-4651-AFA7-54DA4950AAC7}" type="slidenum">
              <a:rPr lang="en-US" smtClean="0"/>
              <a:pPr/>
              <a:t>10</a:t>
            </a:fld>
            <a:endParaRPr lang="en-US" dirty="0"/>
          </a:p>
        </p:txBody>
      </p:sp>
      <p:pic>
        <p:nvPicPr>
          <p:cNvPr id="9" name="Content Placeholder 8" descr="Cover of a report called &quot;Person and Family Engagement Toolkit: A Guide for measure developers&quot;">
            <a:extLst>
              <a:ext uri="{FF2B5EF4-FFF2-40B4-BE49-F238E27FC236}">
                <a16:creationId xmlns:a16="http://schemas.microsoft.com/office/drawing/2014/main" id="{30AF759D-85AB-42ED-A5C4-74E749FB98C9}"/>
              </a:ext>
            </a:extLst>
          </p:cNvPr>
          <p:cNvPicPr>
            <a:picLocks noGrp="1" noChangeAspect="1"/>
          </p:cNvPicPr>
          <p:nvPr>
            <p:ph sz="half" idx="2"/>
          </p:nvPr>
        </p:nvPicPr>
        <p:blipFill>
          <a:blip r:embed="rId4"/>
          <a:stretch>
            <a:fillRect/>
          </a:stretch>
        </p:blipFill>
        <p:spPr>
          <a:xfrm>
            <a:off x="6709719" y="1752599"/>
            <a:ext cx="3664776" cy="4741229"/>
          </a:xfrm>
          <a:prstGeom prst="rect">
            <a:avLst/>
          </a:prstGeom>
        </p:spPr>
      </p:pic>
    </p:spTree>
    <p:extLst>
      <p:ext uri="{BB962C8B-B14F-4D97-AF65-F5344CB8AC3E}">
        <p14:creationId xmlns:p14="http://schemas.microsoft.com/office/powerpoint/2010/main" val="4187578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2456EF-020E-4B47-AF2C-BCFB793345CA}"/>
              </a:ext>
            </a:extLst>
          </p:cNvPr>
          <p:cNvSpPr>
            <a:spLocks noGrp="1"/>
          </p:cNvSpPr>
          <p:nvPr>
            <p:ph sz="half" idx="1"/>
          </p:nvPr>
        </p:nvSpPr>
        <p:spPr>
          <a:xfrm>
            <a:off x="457200" y="1830420"/>
            <a:ext cx="6527260" cy="4572000"/>
          </a:xfrm>
        </p:spPr>
        <p:txBody>
          <a:bodyPr>
            <a:normAutofit fontScale="92500"/>
          </a:bodyPr>
          <a:lstStyle/>
          <a:p>
            <a:r>
              <a:rPr lang="en-US" dirty="0"/>
              <a:t>TEP Fact Sheet (pictured)</a:t>
            </a:r>
          </a:p>
          <a:p>
            <a:pPr lvl="1"/>
            <a:r>
              <a:rPr lang="en-US" dirty="0">
                <a:hlinkClick r:id="rId3"/>
              </a:rPr>
              <a:t>Link</a:t>
            </a:r>
            <a:endParaRPr lang="en-US" dirty="0"/>
          </a:p>
          <a:p>
            <a:r>
              <a:rPr lang="en-US" dirty="0"/>
              <a:t>Relevant Measures Management System (MMS) newsletter articles</a:t>
            </a:r>
          </a:p>
          <a:p>
            <a:pPr lvl="1"/>
            <a:r>
              <a:rPr lang="en-US" dirty="0"/>
              <a:t>TEPs</a:t>
            </a:r>
          </a:p>
          <a:p>
            <a:pPr lvl="2"/>
            <a:r>
              <a:rPr lang="en-US" dirty="0">
                <a:hlinkClick r:id="rId4"/>
              </a:rPr>
              <a:t>Link</a:t>
            </a:r>
            <a:endParaRPr lang="en-US" dirty="0"/>
          </a:p>
          <a:p>
            <a:pPr lvl="1"/>
            <a:r>
              <a:rPr lang="en-US" dirty="0"/>
              <a:t>Person and Family Engagement</a:t>
            </a:r>
          </a:p>
          <a:p>
            <a:r>
              <a:rPr lang="en-US" dirty="0"/>
              <a:t>August 2018 Info Session on TEPs</a:t>
            </a:r>
          </a:p>
          <a:p>
            <a:pPr lvl="1"/>
            <a:r>
              <a:rPr lang="en-US" dirty="0">
                <a:hlinkClick r:id="rId5"/>
              </a:rPr>
              <a:t>Link</a:t>
            </a:r>
            <a:endParaRPr lang="en-US" dirty="0"/>
          </a:p>
        </p:txBody>
      </p:sp>
      <p:pic>
        <p:nvPicPr>
          <p:cNvPr id="7" name="Content Placeholder 6" descr="Screen grab of a TEP overview fact sheet">
            <a:extLst>
              <a:ext uri="{FF2B5EF4-FFF2-40B4-BE49-F238E27FC236}">
                <a16:creationId xmlns:a16="http://schemas.microsoft.com/office/drawing/2014/main" id="{07712501-5E37-4BF3-978F-8669A15E5D91}"/>
              </a:ext>
            </a:extLst>
          </p:cNvPr>
          <p:cNvPicPr>
            <a:picLocks noGrp="1" noChangeAspect="1"/>
          </p:cNvPicPr>
          <p:nvPr>
            <p:ph sz="half" idx="2"/>
          </p:nvPr>
        </p:nvPicPr>
        <p:blipFill>
          <a:blip r:embed="rId6"/>
          <a:stretch>
            <a:fillRect/>
          </a:stretch>
        </p:blipFill>
        <p:spPr>
          <a:xfrm>
            <a:off x="7356973" y="1752600"/>
            <a:ext cx="3440729" cy="4572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itle 3">
            <a:extLst>
              <a:ext uri="{FF2B5EF4-FFF2-40B4-BE49-F238E27FC236}">
                <a16:creationId xmlns:a16="http://schemas.microsoft.com/office/drawing/2014/main" id="{290A1EAC-EFCC-4322-9AC5-5BE30CD0B238}"/>
              </a:ext>
            </a:extLst>
          </p:cNvPr>
          <p:cNvSpPr>
            <a:spLocks noGrp="1"/>
          </p:cNvSpPr>
          <p:nvPr>
            <p:ph type="title"/>
          </p:nvPr>
        </p:nvSpPr>
        <p:spPr/>
        <p:txBody>
          <a:bodyPr/>
          <a:lstStyle/>
          <a:p>
            <a:r>
              <a:rPr lang="en-US" dirty="0"/>
              <a:t>Resources to share</a:t>
            </a:r>
          </a:p>
        </p:txBody>
      </p:sp>
      <p:sp>
        <p:nvSpPr>
          <p:cNvPr id="5" name="Date Placeholder 4">
            <a:extLst>
              <a:ext uri="{FF2B5EF4-FFF2-40B4-BE49-F238E27FC236}">
                <a16:creationId xmlns:a16="http://schemas.microsoft.com/office/drawing/2014/main" id="{2519D37C-C040-427A-888A-0B85D47BDFB1}"/>
              </a:ext>
            </a:extLst>
          </p:cNvPr>
          <p:cNvSpPr>
            <a:spLocks noGrp="1"/>
          </p:cNvSpPr>
          <p:nvPr>
            <p:ph type="dt" sz="half" idx="10"/>
          </p:nvPr>
        </p:nvSpPr>
        <p:spPr/>
        <p:txBody>
          <a:bodyPr/>
          <a:lstStyle/>
          <a:p>
            <a:fld id="{E6A48628-C5AF-4DDE-B627-6DFEF3A1E92F}" type="datetime1">
              <a:rPr lang="en-US" smtClean="0"/>
              <a:t>10/21/2019</a:t>
            </a:fld>
            <a:endParaRPr lang="en-US"/>
          </a:p>
        </p:txBody>
      </p:sp>
      <p:sp>
        <p:nvSpPr>
          <p:cNvPr id="6" name="Slide Number Placeholder 5">
            <a:extLst>
              <a:ext uri="{FF2B5EF4-FFF2-40B4-BE49-F238E27FC236}">
                <a16:creationId xmlns:a16="http://schemas.microsoft.com/office/drawing/2014/main" id="{DC5F1AC1-8C90-4163-9FDE-E9D83ADFC100}"/>
              </a:ext>
            </a:extLst>
          </p:cNvPr>
          <p:cNvSpPr>
            <a:spLocks noGrp="1"/>
          </p:cNvSpPr>
          <p:nvPr>
            <p:ph type="sldNum" sz="quarter" idx="12"/>
          </p:nvPr>
        </p:nvSpPr>
        <p:spPr/>
        <p:txBody>
          <a:bodyPr/>
          <a:lstStyle/>
          <a:p>
            <a:fld id="{F6B8A4A2-F29A-4651-AFA7-54DA4950AAC7}" type="slidenum">
              <a:rPr lang="en-US" smtClean="0"/>
              <a:pPr/>
              <a:t>11</a:t>
            </a:fld>
            <a:endParaRPr lang="en-US" dirty="0"/>
          </a:p>
        </p:txBody>
      </p:sp>
    </p:spTree>
    <p:extLst>
      <p:ext uri="{BB962C8B-B14F-4D97-AF65-F5344CB8AC3E}">
        <p14:creationId xmlns:p14="http://schemas.microsoft.com/office/powerpoint/2010/main" val="3504584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C5E317BD-6573-429D-92F0-75FA896DC260}"/>
              </a:ext>
            </a:extLst>
          </p:cNvPr>
          <p:cNvSpPr>
            <a:spLocks noGrp="1"/>
          </p:cNvSpPr>
          <p:nvPr>
            <p:ph idx="1"/>
          </p:nvPr>
        </p:nvSpPr>
        <p:spPr/>
        <p:txBody>
          <a:bodyPr/>
          <a:lstStyle/>
          <a:p>
            <a:r>
              <a:rPr lang="en-US" dirty="0"/>
              <a:t>Benefits: low cost, potentially high impact</a:t>
            </a:r>
          </a:p>
          <a:p>
            <a:r>
              <a:rPr lang="en-US" dirty="0"/>
              <a:t>Challenges: relatively new outreach channel, highly depending on social media footprint </a:t>
            </a:r>
          </a:p>
          <a:p>
            <a:r>
              <a:rPr lang="en-US" dirty="0"/>
              <a:t>Sites to consider:</a:t>
            </a:r>
          </a:p>
          <a:p>
            <a:pPr lvl="1"/>
            <a:r>
              <a:rPr lang="en-US" dirty="0"/>
              <a:t>Twitter</a:t>
            </a:r>
          </a:p>
          <a:p>
            <a:pPr lvl="1"/>
            <a:r>
              <a:rPr lang="en-US" dirty="0"/>
              <a:t>Facebook</a:t>
            </a:r>
          </a:p>
          <a:p>
            <a:pPr lvl="1"/>
            <a:r>
              <a:rPr lang="en-US" dirty="0"/>
              <a:t>LinkedIn</a:t>
            </a:r>
          </a:p>
        </p:txBody>
      </p:sp>
      <p:sp>
        <p:nvSpPr>
          <p:cNvPr id="7" name="Title 6">
            <a:extLst>
              <a:ext uri="{FF2B5EF4-FFF2-40B4-BE49-F238E27FC236}">
                <a16:creationId xmlns:a16="http://schemas.microsoft.com/office/drawing/2014/main" id="{956C1E38-B17D-48A3-ADA6-98566C022E4A}"/>
              </a:ext>
            </a:extLst>
          </p:cNvPr>
          <p:cNvSpPr>
            <a:spLocks noGrp="1"/>
          </p:cNvSpPr>
          <p:nvPr>
            <p:ph type="title"/>
          </p:nvPr>
        </p:nvSpPr>
        <p:spPr/>
        <p:txBody>
          <a:bodyPr/>
          <a:lstStyle/>
          <a:p>
            <a:r>
              <a:rPr lang="en-US" dirty="0"/>
              <a:t>Using Social Media to Recruit a TEP</a:t>
            </a:r>
          </a:p>
        </p:txBody>
      </p:sp>
      <p:sp>
        <p:nvSpPr>
          <p:cNvPr id="5" name="Date Placeholder 4">
            <a:extLst>
              <a:ext uri="{FF2B5EF4-FFF2-40B4-BE49-F238E27FC236}">
                <a16:creationId xmlns:a16="http://schemas.microsoft.com/office/drawing/2014/main" id="{F578560E-7804-448D-B513-3AA50CC511E5}"/>
              </a:ext>
            </a:extLst>
          </p:cNvPr>
          <p:cNvSpPr>
            <a:spLocks noGrp="1"/>
          </p:cNvSpPr>
          <p:nvPr>
            <p:ph type="dt" sz="half" idx="10"/>
          </p:nvPr>
        </p:nvSpPr>
        <p:spPr/>
        <p:txBody>
          <a:bodyPr/>
          <a:lstStyle/>
          <a:p>
            <a:fld id="{E6A48628-C5AF-4DDE-B627-6DFEF3A1E92F}" type="datetime1">
              <a:rPr lang="en-US" smtClean="0"/>
              <a:t>10/21/2019</a:t>
            </a:fld>
            <a:endParaRPr lang="en-US"/>
          </a:p>
        </p:txBody>
      </p:sp>
      <p:sp>
        <p:nvSpPr>
          <p:cNvPr id="6" name="Slide Number Placeholder 5">
            <a:extLst>
              <a:ext uri="{FF2B5EF4-FFF2-40B4-BE49-F238E27FC236}">
                <a16:creationId xmlns:a16="http://schemas.microsoft.com/office/drawing/2014/main" id="{5DF4DF4C-9D47-4C1E-9F0E-D6A96C97E958}"/>
              </a:ext>
            </a:extLst>
          </p:cNvPr>
          <p:cNvSpPr>
            <a:spLocks noGrp="1"/>
          </p:cNvSpPr>
          <p:nvPr>
            <p:ph type="sldNum" sz="quarter" idx="12"/>
          </p:nvPr>
        </p:nvSpPr>
        <p:spPr/>
        <p:txBody>
          <a:bodyPr/>
          <a:lstStyle/>
          <a:p>
            <a:fld id="{F6B8A4A2-F29A-4651-AFA7-54DA4950AAC7}" type="slidenum">
              <a:rPr lang="en-US" smtClean="0"/>
              <a:pPr/>
              <a:t>12</a:t>
            </a:fld>
            <a:endParaRPr lang="en-US" dirty="0"/>
          </a:p>
        </p:txBody>
      </p:sp>
    </p:spTree>
    <p:extLst>
      <p:ext uri="{BB962C8B-B14F-4D97-AF65-F5344CB8AC3E}">
        <p14:creationId xmlns:p14="http://schemas.microsoft.com/office/powerpoint/2010/main" val="1143065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E5A8670-EC3A-4BA3-AE79-658BC309996E}"/>
              </a:ext>
            </a:extLst>
          </p:cNvPr>
          <p:cNvSpPr>
            <a:spLocks noGrp="1"/>
          </p:cNvSpPr>
          <p:nvPr>
            <p:ph type="dt" sz="half" idx="10"/>
          </p:nvPr>
        </p:nvSpPr>
        <p:spPr/>
        <p:txBody>
          <a:bodyPr/>
          <a:lstStyle/>
          <a:p>
            <a:fld id="{F0174DFE-57DB-4CF7-B698-67494493CD0F}" type="datetime1">
              <a:rPr lang="en-US" smtClean="0"/>
              <a:t>10/21/2019</a:t>
            </a:fld>
            <a:endParaRPr lang="en-US"/>
          </a:p>
        </p:txBody>
      </p:sp>
      <p:sp>
        <p:nvSpPr>
          <p:cNvPr id="7" name="Date Placeholder 3">
            <a:extLst>
              <a:ext uri="{FF2B5EF4-FFF2-40B4-BE49-F238E27FC236}">
                <a16:creationId xmlns:a16="http://schemas.microsoft.com/office/drawing/2014/main" id="{EE3707A4-14D1-465C-AA6A-BCCFE0D96775}"/>
              </a:ext>
            </a:extLst>
          </p:cNvPr>
          <p:cNvSpPr txBox="1">
            <a:spLocks/>
          </p:cNvSpPr>
          <p:nvPr/>
        </p:nvSpPr>
        <p:spPr>
          <a:xfrm>
            <a:off x="10210800" y="6324600"/>
            <a:ext cx="1524000"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C8EE6A-A1DC-4AE5-9B08-94EA9FF560C4}" type="datetime1">
              <a:rPr lang="en-US" smtClean="0"/>
              <a:pPr/>
              <a:t>10/21/2019</a:t>
            </a:fld>
            <a:endParaRPr lang="en-US" dirty="0"/>
          </a:p>
        </p:txBody>
      </p:sp>
      <p:sp>
        <p:nvSpPr>
          <p:cNvPr id="4" name="Slide Number Placeholder 3">
            <a:extLst>
              <a:ext uri="{FF2B5EF4-FFF2-40B4-BE49-F238E27FC236}">
                <a16:creationId xmlns:a16="http://schemas.microsoft.com/office/drawing/2014/main" id="{575B7689-CE8A-4D12-855A-DE5D7544EBF2}"/>
              </a:ext>
            </a:extLst>
          </p:cNvPr>
          <p:cNvSpPr>
            <a:spLocks noGrp="1"/>
          </p:cNvSpPr>
          <p:nvPr>
            <p:ph type="sldNum" sz="quarter" idx="12"/>
          </p:nvPr>
        </p:nvSpPr>
        <p:spPr/>
        <p:txBody>
          <a:bodyPr/>
          <a:lstStyle/>
          <a:p>
            <a:fld id="{F6B8A4A2-F29A-4651-AFA7-54DA4950AAC7}" type="slidenum">
              <a:rPr lang="en-US" smtClean="0"/>
              <a:pPr/>
              <a:t>13</a:t>
            </a:fld>
            <a:endParaRPr lang="en-US" dirty="0"/>
          </a:p>
        </p:txBody>
      </p:sp>
      <p:sp>
        <p:nvSpPr>
          <p:cNvPr id="5" name="Title">
            <a:extLst>
              <a:ext uri="{FF2B5EF4-FFF2-40B4-BE49-F238E27FC236}">
                <a16:creationId xmlns:a16="http://schemas.microsoft.com/office/drawing/2014/main" id="{A9597A1D-4FDB-4A88-B58A-7B54CE960D0C}"/>
              </a:ext>
            </a:extLst>
          </p:cNvPr>
          <p:cNvSpPr>
            <a:spLocks noGrp="1"/>
          </p:cNvSpPr>
          <p:nvPr>
            <p:ph type="ctrTitle"/>
          </p:nvPr>
        </p:nvSpPr>
        <p:spPr>
          <a:prstGeom prst="rect">
            <a:avLst/>
          </a:prstGeom>
        </p:spPr>
        <p:txBody>
          <a:bodyPr/>
          <a:lstStyle/>
          <a:p>
            <a:r>
              <a:rPr lang="en-US" dirty="0"/>
              <a:t>Public Comment</a:t>
            </a:r>
          </a:p>
        </p:txBody>
      </p:sp>
    </p:spTree>
    <p:extLst>
      <p:ext uri="{BB962C8B-B14F-4D97-AF65-F5344CB8AC3E}">
        <p14:creationId xmlns:p14="http://schemas.microsoft.com/office/powerpoint/2010/main" val="3582628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E51069-74B4-4D85-8969-A2A6D49B4FE2}"/>
              </a:ext>
            </a:extLst>
          </p:cNvPr>
          <p:cNvSpPr>
            <a:spLocks noGrp="1"/>
          </p:cNvSpPr>
          <p:nvPr>
            <p:ph type="body" idx="1"/>
          </p:nvPr>
        </p:nvSpPr>
        <p:spPr/>
        <p:txBody>
          <a:bodyPr>
            <a:normAutofit lnSpcReduction="10000"/>
          </a:bodyPr>
          <a:lstStyle/>
          <a:p>
            <a:r>
              <a:rPr lang="en-US" dirty="0"/>
              <a:t>Comment on measures under development</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sz="half" idx="2"/>
          </p:nvPr>
        </p:nvSpPr>
        <p:spPr/>
        <p:txBody>
          <a:bodyPr>
            <a:normAutofit/>
          </a:bodyPr>
          <a:lstStyle/>
          <a:p>
            <a:r>
              <a:rPr lang="en-US" sz="2700" dirty="0"/>
              <a:t>Posted to MMS website</a:t>
            </a:r>
          </a:p>
          <a:p>
            <a:r>
              <a:rPr lang="en-US" sz="2700" dirty="0"/>
              <a:t>Comments submitted directly to measure developers</a:t>
            </a:r>
          </a:p>
          <a:p>
            <a:r>
              <a:rPr lang="en-US" sz="2700" dirty="0"/>
              <a:t>Opportunity to provide feedback on a measure before it is submitted for use in a program</a:t>
            </a:r>
          </a:p>
        </p:txBody>
      </p:sp>
      <p:sp>
        <p:nvSpPr>
          <p:cNvPr id="7" name="Text Placeholder 6">
            <a:extLst>
              <a:ext uri="{FF2B5EF4-FFF2-40B4-BE49-F238E27FC236}">
                <a16:creationId xmlns:a16="http://schemas.microsoft.com/office/drawing/2014/main" id="{9BE08E99-3F1E-4D60-B299-D18BA3C1CA54}"/>
              </a:ext>
            </a:extLst>
          </p:cNvPr>
          <p:cNvSpPr>
            <a:spLocks noGrp="1"/>
          </p:cNvSpPr>
          <p:nvPr>
            <p:ph type="body" sz="quarter" idx="3"/>
          </p:nvPr>
        </p:nvSpPr>
        <p:spPr>
          <a:xfrm>
            <a:off x="6172200" y="1752599"/>
            <a:ext cx="5562600" cy="435965"/>
          </a:xfrm>
        </p:spPr>
        <p:txBody>
          <a:bodyPr>
            <a:normAutofit lnSpcReduction="10000"/>
          </a:bodyPr>
          <a:lstStyle/>
          <a:p>
            <a:r>
              <a:rPr lang="en-US" dirty="0"/>
              <a:t>Comment on a proposed rule</a:t>
            </a:r>
          </a:p>
        </p:txBody>
      </p:sp>
      <p:sp>
        <p:nvSpPr>
          <p:cNvPr id="8" name="Content Placeholder 7">
            <a:extLst>
              <a:ext uri="{FF2B5EF4-FFF2-40B4-BE49-F238E27FC236}">
                <a16:creationId xmlns:a16="http://schemas.microsoft.com/office/drawing/2014/main" id="{0233AE6E-B460-4B08-B092-342DF632DC6F}"/>
              </a:ext>
            </a:extLst>
          </p:cNvPr>
          <p:cNvSpPr>
            <a:spLocks noGrp="1"/>
          </p:cNvSpPr>
          <p:nvPr>
            <p:ph sz="quarter" idx="4"/>
          </p:nvPr>
        </p:nvSpPr>
        <p:spPr/>
        <p:txBody>
          <a:bodyPr>
            <a:normAutofit fontScale="85000" lnSpcReduction="10000"/>
          </a:bodyPr>
          <a:lstStyle/>
          <a:p>
            <a:r>
              <a:rPr lang="en-US" dirty="0"/>
              <a:t>Proposed rules are published on the Federal Register: </a:t>
            </a:r>
            <a:r>
              <a:rPr lang="en-US" dirty="0">
                <a:hlinkClick r:id="rId3"/>
              </a:rPr>
              <a:t>https://www.federalregister.gov/</a:t>
            </a:r>
            <a:endParaRPr lang="en-US" dirty="0"/>
          </a:p>
          <a:p>
            <a:r>
              <a:rPr lang="en-US" dirty="0"/>
              <a:t>Comments are posted publicly</a:t>
            </a:r>
          </a:p>
          <a:p>
            <a:r>
              <a:rPr lang="en-US" dirty="0"/>
              <a:t>Opportunity to provide feedback on measures or policies specific to a given CMS program</a:t>
            </a:r>
          </a:p>
        </p:txBody>
      </p:sp>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Types of Public Comment Opportunities</a:t>
            </a:r>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fld id="{E6381173-1217-468D-AD1D-5B5E3F0F81D1}" type="datetime1">
              <a:rPr lang="en-US" smtClean="0"/>
              <a:t>10/21/2019</a:t>
            </a:fld>
            <a:endParaRPr lang="en-US"/>
          </a:p>
        </p:txBody>
      </p:sp>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14</a:t>
            </a:fld>
            <a:endParaRPr lang="en-US" dirty="0"/>
          </a:p>
        </p:txBody>
      </p:sp>
    </p:spTree>
    <p:extLst>
      <p:ext uri="{BB962C8B-B14F-4D97-AF65-F5344CB8AC3E}">
        <p14:creationId xmlns:p14="http://schemas.microsoft.com/office/powerpoint/2010/main" val="2845463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fld id="{E6381173-1217-468D-AD1D-5B5E3F0F81D1}" type="datetime1">
              <a:rPr lang="en-US" smtClean="0"/>
              <a:t>10/21/2019</a:t>
            </a:fld>
            <a:endParaRPr lang="en-US"/>
          </a:p>
        </p:txBody>
      </p:sp>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15</a:t>
            </a:fld>
            <a:endParaRPr lang="en-US" dirty="0"/>
          </a:p>
        </p:txBody>
      </p:sp>
      <p:pic>
        <p:nvPicPr>
          <p:cNvPr id="7" name="Content Placeholder 6" descr="A screen grab of the MMS public comments page">
            <a:extLst>
              <a:ext uri="{FF2B5EF4-FFF2-40B4-BE49-F238E27FC236}">
                <a16:creationId xmlns:a16="http://schemas.microsoft.com/office/drawing/2014/main" id="{58E9ED75-58F3-458F-9708-B3251B607F0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86798" y="1752600"/>
            <a:ext cx="6848001" cy="4153250"/>
          </a:xfrm>
          <a:effectLst>
            <a:outerShdw blurRad="63500" sx="102000" sy="102000" algn="ctr" rotWithShape="0">
              <a:prstClr val="black">
                <a:alpha val="40000"/>
              </a:prstClr>
            </a:outerShdw>
          </a:effectLst>
        </p:spPr>
      </p:pic>
      <p:sp>
        <p:nvSpPr>
          <p:cNvPr id="8" name="Content Placeholder 3">
            <a:extLst>
              <a:ext uri="{FF2B5EF4-FFF2-40B4-BE49-F238E27FC236}">
                <a16:creationId xmlns:a16="http://schemas.microsoft.com/office/drawing/2014/main" id="{72DAB4CA-D7BC-4242-AE09-41D2521B498F}"/>
              </a:ext>
            </a:extLst>
          </p:cNvPr>
          <p:cNvSpPr txBox="1">
            <a:spLocks/>
          </p:cNvSpPr>
          <p:nvPr/>
        </p:nvSpPr>
        <p:spPr>
          <a:xfrm>
            <a:off x="457200" y="1752601"/>
            <a:ext cx="4268943" cy="457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Link: </a:t>
            </a:r>
            <a:r>
              <a:rPr lang="en-US" sz="2400" dirty="0">
                <a:hlinkClick r:id="rId4"/>
              </a:rPr>
              <a:t>https://www.cms.gov/Medicare/Quality-Initiatives-Patient-Assessment-Instruments/MMS/Public-Comments.html</a:t>
            </a:r>
            <a:endParaRPr lang="en-US" sz="2400" dirty="0"/>
          </a:p>
          <a:p>
            <a:pPr marL="0" indent="0">
              <a:buNone/>
            </a:pPr>
            <a:r>
              <a:rPr lang="en-US" sz="2400" dirty="0"/>
              <a:t>OR</a:t>
            </a:r>
          </a:p>
          <a:p>
            <a:r>
              <a:rPr lang="en-US" sz="2400" dirty="0"/>
              <a:t>MMS &gt; Get Involved &gt; Public Comments</a:t>
            </a:r>
          </a:p>
          <a:p>
            <a:r>
              <a:rPr lang="en-US" sz="2400" dirty="0"/>
              <a:t>Click on ‘Currently Accepting Comments’</a:t>
            </a:r>
          </a:p>
        </p:txBody>
      </p:sp>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a:xfrm>
            <a:off x="457200" y="14415"/>
            <a:ext cx="11277600" cy="1371600"/>
          </a:xfrm>
        </p:spPr>
        <p:txBody>
          <a:bodyPr/>
          <a:lstStyle/>
          <a:p>
            <a:r>
              <a:rPr lang="en-US" dirty="0"/>
              <a:t>Submitting a Comment on a Measure Under Development</a:t>
            </a:r>
          </a:p>
        </p:txBody>
      </p:sp>
    </p:spTree>
    <p:extLst>
      <p:ext uri="{BB962C8B-B14F-4D97-AF65-F5344CB8AC3E}">
        <p14:creationId xmlns:p14="http://schemas.microsoft.com/office/powerpoint/2010/main" val="3308028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fld id="{E6381173-1217-468D-AD1D-5B5E3F0F81D1}" type="datetime1">
              <a:rPr lang="en-US" smtClean="0"/>
              <a:t>10/21/2019</a:t>
            </a:fld>
            <a:endParaRPr lang="en-US"/>
          </a:p>
        </p:txBody>
      </p:sp>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16</a:t>
            </a:fld>
            <a:endParaRPr lang="en-US" dirty="0"/>
          </a:p>
        </p:txBody>
      </p:sp>
      <p:pic>
        <p:nvPicPr>
          <p:cNvPr id="2" name="Content Placeholder 1" descr="Screen grab of the MMS Currently Accepting Comments page">
            <a:extLst>
              <a:ext uri="{FF2B5EF4-FFF2-40B4-BE49-F238E27FC236}">
                <a16:creationId xmlns:a16="http://schemas.microsoft.com/office/drawing/2014/main" id="{DD48F974-7EBA-49D2-B2AC-E77794E166D0}"/>
              </a:ext>
            </a:extLst>
          </p:cNvPr>
          <p:cNvPicPr>
            <a:picLocks noGrp="1" noChangeAspect="1"/>
          </p:cNvPicPr>
          <p:nvPr>
            <p:ph idx="1"/>
          </p:nvPr>
        </p:nvPicPr>
        <p:blipFill>
          <a:blip r:embed="rId3"/>
          <a:stretch>
            <a:fillRect/>
          </a:stretch>
        </p:blipFill>
        <p:spPr>
          <a:xfrm>
            <a:off x="4775571" y="1752601"/>
            <a:ext cx="7124700" cy="4371363"/>
          </a:xfrm>
          <a:prstGeom prst="rect">
            <a:avLst/>
          </a:prstGeom>
          <a:effectLst>
            <a:outerShdw blurRad="63500" sx="102000" sy="102000" algn="ctr" rotWithShape="0">
              <a:prstClr val="black">
                <a:alpha val="40000"/>
              </a:prstClr>
            </a:outerShdw>
          </a:effectLst>
        </p:spPr>
      </p:pic>
      <p:sp>
        <p:nvSpPr>
          <p:cNvPr id="7" name="Content Placeholder 3">
            <a:extLst>
              <a:ext uri="{FF2B5EF4-FFF2-40B4-BE49-F238E27FC236}">
                <a16:creationId xmlns:a16="http://schemas.microsoft.com/office/drawing/2014/main" id="{74C641AB-8B77-46F5-A178-FE93F5215FC6}"/>
              </a:ext>
            </a:extLst>
          </p:cNvPr>
          <p:cNvSpPr txBox="1">
            <a:spLocks/>
          </p:cNvSpPr>
          <p:nvPr/>
        </p:nvSpPr>
        <p:spPr>
          <a:xfrm>
            <a:off x="457201" y="1752601"/>
            <a:ext cx="4176584" cy="457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Information included in Public Comment posting</a:t>
            </a:r>
          </a:p>
          <a:p>
            <a:pPr lvl="1"/>
            <a:r>
              <a:rPr lang="en-US" sz="2000" dirty="0"/>
              <a:t>Project overview</a:t>
            </a:r>
          </a:p>
          <a:p>
            <a:pPr lvl="1"/>
            <a:r>
              <a:rPr lang="en-US" sz="2000" dirty="0"/>
              <a:t>Project objectives</a:t>
            </a:r>
          </a:p>
          <a:p>
            <a:pPr lvl="1"/>
            <a:r>
              <a:rPr lang="en-US" sz="2000" dirty="0"/>
              <a:t>Documents and measures for comment</a:t>
            </a:r>
          </a:p>
          <a:p>
            <a:pPr lvl="1"/>
            <a:r>
              <a:rPr lang="en-US" sz="2000" dirty="0"/>
              <a:t>Project-specific instructions</a:t>
            </a:r>
          </a:p>
          <a:p>
            <a:pPr lvl="1"/>
            <a:r>
              <a:rPr lang="en-US" sz="2000" b="1" dirty="0"/>
              <a:t>Downloads</a:t>
            </a:r>
          </a:p>
          <a:p>
            <a:pPr lvl="2"/>
            <a:r>
              <a:rPr lang="en-US" sz="1400" dirty="0"/>
              <a:t>Measure information form (MIF) </a:t>
            </a:r>
          </a:p>
          <a:p>
            <a:pPr lvl="2"/>
            <a:r>
              <a:rPr lang="en-US" sz="1400" dirty="0"/>
              <a:t>Measure justification form (MJF)</a:t>
            </a:r>
          </a:p>
          <a:p>
            <a:pPr lvl="2"/>
            <a:r>
              <a:rPr lang="en-US" sz="1400" dirty="0"/>
              <a:t>Other documents or background information</a:t>
            </a:r>
          </a:p>
        </p:txBody>
      </p:sp>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a:xfrm>
            <a:off x="457200" y="14415"/>
            <a:ext cx="11277600" cy="1371600"/>
          </a:xfrm>
        </p:spPr>
        <p:txBody>
          <a:bodyPr/>
          <a:lstStyle/>
          <a:p>
            <a:r>
              <a:rPr lang="en-US" dirty="0"/>
              <a:t>Navigating Public Comment Opportunities on MMS</a:t>
            </a:r>
          </a:p>
        </p:txBody>
      </p:sp>
    </p:spTree>
    <p:extLst>
      <p:ext uri="{BB962C8B-B14F-4D97-AF65-F5344CB8AC3E}">
        <p14:creationId xmlns:p14="http://schemas.microsoft.com/office/powerpoint/2010/main" val="390522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lstStyle/>
          <a:p>
            <a:r>
              <a:rPr lang="en-US" dirty="0"/>
              <a:t>Two options:</a:t>
            </a:r>
          </a:p>
          <a:p>
            <a:pPr lvl="1"/>
            <a:r>
              <a:rPr lang="en-US" dirty="0"/>
              <a:t>Go to </a:t>
            </a:r>
            <a:r>
              <a:rPr lang="en-US" dirty="0">
                <a:hlinkClick r:id="rId3"/>
              </a:rPr>
              <a:t>https://www.federalregister.gov/</a:t>
            </a:r>
            <a:r>
              <a:rPr lang="en-US" dirty="0"/>
              <a:t> and create an account (it’s free!)</a:t>
            </a:r>
          </a:p>
          <a:p>
            <a:pPr lvl="2"/>
            <a:r>
              <a:rPr lang="en-US" dirty="0"/>
              <a:t>Set up a subscription for documents from Centers for Medicare &amp; Medicaid Services</a:t>
            </a:r>
          </a:p>
          <a:p>
            <a:pPr lvl="2"/>
            <a:r>
              <a:rPr lang="en-US" dirty="0"/>
              <a:t>You’ll receive email notifications when new proposed rules are posted for comment</a:t>
            </a:r>
          </a:p>
          <a:p>
            <a:pPr lvl="1"/>
            <a:r>
              <a:rPr lang="en-US" dirty="0"/>
              <a:t>Go to </a:t>
            </a:r>
            <a:r>
              <a:rPr lang="en-US" dirty="0">
                <a:hlinkClick r:id="rId3"/>
              </a:rPr>
              <a:t>https://www.federalregister.gov/</a:t>
            </a:r>
            <a:r>
              <a:rPr lang="en-US" dirty="0"/>
              <a:t> and do a keyword search</a:t>
            </a:r>
          </a:p>
          <a:p>
            <a:pPr lvl="2"/>
            <a:r>
              <a:rPr lang="en-US" dirty="0"/>
              <a:t>No need for an account, but it can be difficult to find what you are looking for because of the volume of documents housed there</a:t>
            </a:r>
          </a:p>
          <a:p>
            <a:pPr lvl="1"/>
            <a:endParaRPr lang="en-US" dirty="0"/>
          </a:p>
          <a:p>
            <a:pPr lvl="1"/>
            <a:endParaRPr lang="en-US" dirty="0"/>
          </a:p>
        </p:txBody>
      </p:sp>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Finding a Proposed Rule</a:t>
            </a:r>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fld id="{E6381173-1217-468D-AD1D-5B5E3F0F81D1}" type="datetime1">
              <a:rPr lang="en-US" smtClean="0"/>
              <a:t>10/21/2019</a:t>
            </a:fld>
            <a:endParaRPr lang="en-US"/>
          </a:p>
        </p:txBody>
      </p:sp>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17</a:t>
            </a:fld>
            <a:endParaRPr lang="en-US" dirty="0"/>
          </a:p>
        </p:txBody>
      </p:sp>
    </p:spTree>
    <p:extLst>
      <p:ext uri="{BB962C8B-B14F-4D97-AF65-F5344CB8AC3E}">
        <p14:creationId xmlns:p14="http://schemas.microsoft.com/office/powerpoint/2010/main" val="3316968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fld id="{E6381173-1217-468D-AD1D-5B5E3F0F81D1}" type="datetime1">
              <a:rPr lang="en-US" smtClean="0"/>
              <a:t>10/21/2019</a:t>
            </a:fld>
            <a:endParaRPr lang="en-US"/>
          </a:p>
        </p:txBody>
      </p:sp>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18</a:t>
            </a:fld>
            <a:endParaRPr lang="en-US" dirty="0"/>
          </a:p>
        </p:txBody>
      </p:sp>
      <p:pic>
        <p:nvPicPr>
          <p:cNvPr id="15" name="Picture 14" descr="a second screen grab of the federal register website">
            <a:extLst>
              <a:ext uri="{FF2B5EF4-FFF2-40B4-BE49-F238E27FC236}">
                <a16:creationId xmlns:a16="http://schemas.microsoft.com/office/drawing/2014/main" id="{9253FC46-233F-49CE-9734-67686895120E}"/>
              </a:ext>
            </a:extLst>
          </p:cNvPr>
          <p:cNvPicPr>
            <a:picLocks noChangeAspect="1"/>
          </p:cNvPicPr>
          <p:nvPr/>
        </p:nvPicPr>
        <p:blipFill>
          <a:blip r:embed="rId2"/>
          <a:stretch>
            <a:fillRect/>
          </a:stretch>
        </p:blipFill>
        <p:spPr>
          <a:xfrm>
            <a:off x="6238740" y="1599213"/>
            <a:ext cx="5496060" cy="5146832"/>
          </a:xfrm>
          <a:prstGeom prst="rect">
            <a:avLst/>
          </a:prstGeom>
          <a:effectLst>
            <a:outerShdw blurRad="63500" sx="102000" sy="102000" algn="ctr" rotWithShape="0">
              <a:prstClr val="black">
                <a:alpha val="40000"/>
              </a:prstClr>
            </a:outerShdw>
          </a:effectLst>
        </p:spPr>
      </p:pic>
      <p:pic>
        <p:nvPicPr>
          <p:cNvPr id="11" name="Content Placeholder 10" descr="Screen grab of the federal register website">
            <a:extLst>
              <a:ext uri="{FF2B5EF4-FFF2-40B4-BE49-F238E27FC236}">
                <a16:creationId xmlns:a16="http://schemas.microsoft.com/office/drawing/2014/main" id="{DDF4634F-563D-4233-99BE-E0F39C81C85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61657"/>
            <a:ext cx="4969784" cy="4572000"/>
          </a:xfrm>
          <a:effectLst>
            <a:outerShdw blurRad="63500" sx="102000" sy="102000" algn="ctr" rotWithShape="0">
              <a:prstClr val="black">
                <a:alpha val="40000"/>
              </a:prstClr>
            </a:outerShdw>
          </a:effectLst>
        </p:spPr>
      </p:pic>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a:xfrm>
            <a:off x="228600" y="111955"/>
            <a:ext cx="11734800" cy="1371600"/>
          </a:xfrm>
        </p:spPr>
        <p:txBody>
          <a:bodyPr/>
          <a:lstStyle/>
          <a:p>
            <a:r>
              <a:rPr lang="en-US" dirty="0"/>
              <a:t>Submitting a Comment on a Proposed Rule</a:t>
            </a:r>
          </a:p>
        </p:txBody>
      </p:sp>
    </p:spTree>
    <p:extLst>
      <p:ext uri="{BB962C8B-B14F-4D97-AF65-F5344CB8AC3E}">
        <p14:creationId xmlns:p14="http://schemas.microsoft.com/office/powerpoint/2010/main" val="113295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B8A4A2-F29A-4651-AFA7-54DA4950AAC7}" type="slidenum">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pic>
        <p:nvPicPr>
          <p:cNvPr id="7" name="Picture 6" descr="Graphic of a group of people together brainstorming.">
            <a:extLst>
              <a:ext uri="{FF2B5EF4-FFF2-40B4-BE49-F238E27FC236}">
                <a16:creationId xmlns:a16="http://schemas.microsoft.com/office/drawing/2014/main" id="{F7D418AA-26C0-4D2D-BE87-4607C35A3508}"/>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44833" y="3276600"/>
            <a:ext cx="3627967" cy="2612136"/>
          </a:xfrm>
          <a:prstGeom prst="rect">
            <a:avLst/>
          </a:prstGeom>
          <a:ln>
            <a:noFill/>
          </a:ln>
          <a:effectLst>
            <a:outerShdw blurRad="292100" dist="139700" dir="2700000" algn="tl" rotWithShape="0">
              <a:srgbClr val="333333">
                <a:alpha val="65000"/>
              </a:srgbClr>
            </a:outerShdw>
          </a:effectLst>
        </p:spPr>
      </p:pic>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lstStyle/>
          <a:p>
            <a:r>
              <a:rPr lang="en-US" sz="2400" dirty="0"/>
              <a:t>An ongoing process to engage the public in quality measure development. </a:t>
            </a:r>
          </a:p>
          <a:p>
            <a:r>
              <a:rPr lang="en-US" sz="2400" dirty="0"/>
              <a:t>Elicit feedback that will help CMS design resources that can help all of those interested in healthcare quality improvement better understand the goals of quality measurement. </a:t>
            </a:r>
          </a:p>
          <a:p>
            <a:pPr marL="800100" lvl="1" indent="-342900">
              <a:spcBef>
                <a:spcPts val="300"/>
              </a:spcBef>
              <a:buFont typeface="Arial" panose="020B0604020202020204" pitchFamily="34" charset="0"/>
              <a:buChar char="•"/>
            </a:pPr>
            <a:r>
              <a:rPr lang="en-US" sz="2400" dirty="0"/>
              <a:t>Education </a:t>
            </a:r>
          </a:p>
          <a:p>
            <a:pPr marL="800100" lvl="1" indent="-342900">
              <a:spcBef>
                <a:spcPts val="300"/>
              </a:spcBef>
              <a:buFont typeface="Arial" panose="020B0604020202020204" pitchFamily="34" charset="0"/>
              <a:buChar char="•"/>
            </a:pPr>
            <a:r>
              <a:rPr lang="en-US" sz="2400" dirty="0"/>
              <a:t>Outreach</a:t>
            </a:r>
          </a:p>
          <a:p>
            <a:pPr marL="800100" lvl="1" indent="-342900">
              <a:spcBef>
                <a:spcPts val="300"/>
              </a:spcBef>
              <a:buFont typeface="Arial" panose="020B0604020202020204" pitchFamily="34" charset="0"/>
              <a:buChar char="•"/>
            </a:pPr>
            <a:r>
              <a:rPr lang="en-US" sz="2400" dirty="0">
                <a:solidFill>
                  <a:prstClr val="black"/>
                </a:solidFill>
              </a:rPr>
              <a:t>Dedicated Websites</a:t>
            </a:r>
          </a:p>
          <a:p>
            <a:pPr marL="800100" lvl="1" indent="-342900">
              <a:spcBef>
                <a:spcPts val="300"/>
              </a:spcBef>
              <a:buFont typeface="Arial" panose="020B0604020202020204" pitchFamily="34" charset="0"/>
              <a:buChar char="•"/>
            </a:pPr>
            <a:r>
              <a:rPr lang="en-US" sz="2400" dirty="0">
                <a:solidFill>
                  <a:prstClr val="black"/>
                </a:solidFill>
              </a:rPr>
              <a:t>Measure Development </a:t>
            </a:r>
            <a:br>
              <a:rPr lang="en-US" sz="2400" dirty="0">
                <a:solidFill>
                  <a:prstClr val="black"/>
                </a:solidFill>
              </a:rPr>
            </a:br>
            <a:r>
              <a:rPr lang="en-US" sz="2400" dirty="0">
                <a:solidFill>
                  <a:prstClr val="black"/>
                </a:solidFill>
              </a:rPr>
              <a:t>Roadmaps</a:t>
            </a:r>
          </a:p>
          <a:p>
            <a:pPr marL="800100" lvl="1" indent="-342900">
              <a:spcBef>
                <a:spcPts val="300"/>
              </a:spcBef>
              <a:buFont typeface="Arial" panose="020B0604020202020204" pitchFamily="34" charset="0"/>
              <a:buChar char="•"/>
            </a:pPr>
            <a:r>
              <a:rPr lang="en-US" sz="2400" dirty="0">
                <a:solidFill>
                  <a:prstClr val="black"/>
                </a:solidFill>
              </a:rPr>
              <a:t>Listserv opportunities</a:t>
            </a:r>
            <a:endParaRPr lang="en-US" sz="2400" dirty="0"/>
          </a:p>
          <a:p>
            <a:endParaRPr lang="en-US" dirty="0"/>
          </a:p>
        </p:txBody>
      </p:sp>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Vision and Goals: </a:t>
            </a:r>
            <a:r>
              <a:rPr lang="en-US" dirty="0">
                <a:solidFill>
                  <a:prstClr val="white"/>
                </a:solidFill>
              </a:rPr>
              <a:t>MMS Info Sessions</a:t>
            </a:r>
            <a:endParaRPr lang="en-US" dirty="0"/>
          </a:p>
        </p:txBody>
      </p:sp>
    </p:spTree>
    <p:extLst>
      <p:ext uri="{BB962C8B-B14F-4D97-AF65-F5344CB8AC3E}">
        <p14:creationId xmlns:p14="http://schemas.microsoft.com/office/powerpoint/2010/main" val="1279624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3CB88A-2397-4F20-AF90-6A6179B9FEB9}"/>
              </a:ext>
            </a:extLst>
          </p:cNvPr>
          <p:cNvSpPr>
            <a:spLocks noGrp="1"/>
          </p:cNvSpPr>
          <p:nvPr>
            <p:ph sz="half" idx="1"/>
          </p:nvPr>
        </p:nvSpPr>
        <p:spPr/>
        <p:txBody>
          <a:bodyPr/>
          <a:lstStyle/>
          <a:p>
            <a:r>
              <a:rPr lang="en-US" dirty="0"/>
              <a:t>Clicking on “Submit a Formal Comment” opens a form</a:t>
            </a:r>
          </a:p>
          <a:p>
            <a:r>
              <a:rPr lang="en-US" dirty="0"/>
              <a:t>Complete all required fields</a:t>
            </a:r>
          </a:p>
          <a:p>
            <a:r>
              <a:rPr lang="en-US" b="1" dirty="0"/>
              <a:t>Tip</a:t>
            </a:r>
            <a:r>
              <a:rPr lang="en-US" dirty="0"/>
              <a:t>: Draft your comment in a separate document and paste into the comment box when final</a:t>
            </a:r>
          </a:p>
          <a:p>
            <a:endParaRPr lang="en-US" dirty="0"/>
          </a:p>
        </p:txBody>
      </p:sp>
      <p:pic>
        <p:nvPicPr>
          <p:cNvPr id="9" name="Content Placeholder 8" descr="A screenshot of the comment submission form on the federal register website">
            <a:extLst>
              <a:ext uri="{FF2B5EF4-FFF2-40B4-BE49-F238E27FC236}">
                <a16:creationId xmlns:a16="http://schemas.microsoft.com/office/drawing/2014/main" id="{37E7242A-F06F-4415-B05F-166BC6E72A2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34335" y="1752600"/>
            <a:ext cx="4638329" cy="4572000"/>
          </a:xfrm>
          <a:effectLst>
            <a:outerShdw blurRad="63500" sx="102000" sy="102000" algn="ctr" rotWithShape="0">
              <a:prstClr val="black">
                <a:alpha val="40000"/>
              </a:prstClr>
            </a:outerShdw>
          </a:effectLst>
        </p:spPr>
      </p:pic>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Comment Submission Form</a:t>
            </a:r>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fld id="{E6381173-1217-468D-AD1D-5B5E3F0F81D1}" type="datetime1">
              <a:rPr lang="en-US" smtClean="0"/>
              <a:t>10/21/2019</a:t>
            </a:fld>
            <a:endParaRPr lang="en-US"/>
          </a:p>
        </p:txBody>
      </p:sp>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19</a:t>
            </a:fld>
            <a:endParaRPr lang="en-US" dirty="0"/>
          </a:p>
        </p:txBody>
      </p:sp>
    </p:spTree>
    <p:extLst>
      <p:ext uri="{BB962C8B-B14F-4D97-AF65-F5344CB8AC3E}">
        <p14:creationId xmlns:p14="http://schemas.microsoft.com/office/powerpoint/2010/main" val="1631692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lstStyle/>
          <a:p>
            <a:r>
              <a:rPr lang="en-US" dirty="0"/>
              <a:t>Be aware that comments are public</a:t>
            </a:r>
          </a:p>
          <a:p>
            <a:pPr lvl="1"/>
            <a:r>
              <a:rPr lang="en-US" dirty="0"/>
              <a:t>Do not include any personal health information in your comments</a:t>
            </a:r>
          </a:p>
          <a:p>
            <a:r>
              <a:rPr lang="en-US" dirty="0"/>
              <a:t>If you are providing comments on behalf of an organization, include that organization’s name and your contact information</a:t>
            </a:r>
          </a:p>
          <a:p>
            <a:r>
              <a:rPr lang="en-US" dirty="0"/>
              <a:t>Be specific about your support or concerns for a measure</a:t>
            </a:r>
          </a:p>
          <a:p>
            <a:pPr lvl="1"/>
            <a:r>
              <a:rPr lang="en-US" dirty="0"/>
              <a:t>Cite examples from the literature or from your lived experiences</a:t>
            </a:r>
          </a:p>
          <a:p>
            <a:pPr marL="457200" lvl="1" indent="0">
              <a:buNone/>
            </a:pPr>
            <a:endParaRPr lang="en-US" dirty="0"/>
          </a:p>
        </p:txBody>
      </p:sp>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Tips for Writing a Comment</a:t>
            </a:r>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fld id="{E6381173-1217-468D-AD1D-5B5E3F0F81D1}" type="datetime1">
              <a:rPr lang="en-US" smtClean="0"/>
              <a:t>10/21/2019</a:t>
            </a:fld>
            <a:endParaRPr lang="en-US"/>
          </a:p>
        </p:txBody>
      </p:sp>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20</a:t>
            </a:fld>
            <a:endParaRPr lang="en-US" dirty="0"/>
          </a:p>
        </p:txBody>
      </p:sp>
    </p:spTree>
    <p:extLst>
      <p:ext uri="{BB962C8B-B14F-4D97-AF65-F5344CB8AC3E}">
        <p14:creationId xmlns:p14="http://schemas.microsoft.com/office/powerpoint/2010/main" val="1604423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06AF208-9107-4530-99C0-BA796B539DA6}"/>
              </a:ext>
            </a:extLst>
          </p:cNvPr>
          <p:cNvSpPr>
            <a:spLocks noGrp="1"/>
          </p:cNvSpPr>
          <p:nvPr>
            <p:ph sz="half" idx="1"/>
          </p:nvPr>
        </p:nvSpPr>
        <p:spPr/>
        <p:txBody>
          <a:bodyPr/>
          <a:lstStyle/>
          <a:p>
            <a:r>
              <a:rPr lang="en-US" dirty="0"/>
              <a:t>Public comment fact sheet</a:t>
            </a:r>
          </a:p>
          <a:p>
            <a:pPr lvl="1"/>
            <a:r>
              <a:rPr lang="en-US" dirty="0"/>
              <a:t>One-pager to share with interested stakeholders</a:t>
            </a:r>
          </a:p>
          <a:p>
            <a:pPr lvl="2"/>
            <a:r>
              <a:rPr lang="en-US" dirty="0"/>
              <a:t>What is the public comment process?</a:t>
            </a:r>
          </a:p>
          <a:p>
            <a:pPr lvl="2"/>
            <a:r>
              <a:rPr lang="en-US" dirty="0"/>
              <a:t>What does a public comment entail?</a:t>
            </a:r>
          </a:p>
          <a:p>
            <a:pPr lvl="2"/>
            <a:r>
              <a:rPr lang="en-US" dirty="0"/>
              <a:t>When do I make public comments?</a:t>
            </a:r>
          </a:p>
          <a:p>
            <a:pPr lvl="1"/>
            <a:r>
              <a:rPr lang="en-US" dirty="0">
                <a:hlinkClick r:id="rId3"/>
              </a:rPr>
              <a:t>Link</a:t>
            </a:r>
            <a:endParaRPr lang="en-US" dirty="0"/>
          </a:p>
          <a:p>
            <a:pPr marL="457200" lvl="1" indent="0">
              <a:buNone/>
            </a:pPr>
            <a:endParaRPr lang="en-US" dirty="0"/>
          </a:p>
          <a:p>
            <a:pPr lvl="1"/>
            <a:endParaRPr lang="en-US" dirty="0"/>
          </a:p>
        </p:txBody>
      </p:sp>
      <p:pic>
        <p:nvPicPr>
          <p:cNvPr id="8" name="Content Placeholder 7" descr="Screen grab of a public comment overview fact sheet">
            <a:extLst>
              <a:ext uri="{FF2B5EF4-FFF2-40B4-BE49-F238E27FC236}">
                <a16:creationId xmlns:a16="http://schemas.microsoft.com/office/drawing/2014/main" id="{425CAF5D-9D0A-44C9-9FF5-A4D495A7FAB7}"/>
              </a:ext>
            </a:extLst>
          </p:cNvPr>
          <p:cNvPicPr>
            <a:picLocks noGrp="1" noChangeAspect="1"/>
          </p:cNvPicPr>
          <p:nvPr>
            <p:ph sz="half" idx="2"/>
          </p:nvPr>
        </p:nvPicPr>
        <p:blipFill>
          <a:blip r:embed="rId4"/>
          <a:stretch>
            <a:fillRect/>
          </a:stretch>
        </p:blipFill>
        <p:spPr>
          <a:xfrm>
            <a:off x="7237041" y="1752600"/>
            <a:ext cx="3432918" cy="4572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itle 2">
            <a:extLst>
              <a:ext uri="{FF2B5EF4-FFF2-40B4-BE49-F238E27FC236}">
                <a16:creationId xmlns:a16="http://schemas.microsoft.com/office/drawing/2014/main" id="{0E8654F6-EE0C-48E9-9F21-2D78AD208580}"/>
              </a:ext>
            </a:extLst>
          </p:cNvPr>
          <p:cNvSpPr>
            <a:spLocks noGrp="1"/>
          </p:cNvSpPr>
          <p:nvPr>
            <p:ph type="title"/>
          </p:nvPr>
        </p:nvSpPr>
        <p:spPr/>
        <p:txBody>
          <a:bodyPr/>
          <a:lstStyle/>
          <a:p>
            <a:r>
              <a:rPr lang="en-US" dirty="0"/>
              <a:t>Resource to Share</a:t>
            </a:r>
          </a:p>
        </p:txBody>
      </p:sp>
      <p:sp>
        <p:nvSpPr>
          <p:cNvPr id="4" name="Date Placeholder 3">
            <a:extLst>
              <a:ext uri="{FF2B5EF4-FFF2-40B4-BE49-F238E27FC236}">
                <a16:creationId xmlns:a16="http://schemas.microsoft.com/office/drawing/2014/main" id="{528A9E45-9314-48FE-BC98-B33724E7273E}"/>
              </a:ext>
            </a:extLst>
          </p:cNvPr>
          <p:cNvSpPr>
            <a:spLocks noGrp="1"/>
          </p:cNvSpPr>
          <p:nvPr>
            <p:ph type="dt" sz="half" idx="10"/>
          </p:nvPr>
        </p:nvSpPr>
        <p:spPr/>
        <p:txBody>
          <a:bodyPr/>
          <a:lstStyle/>
          <a:p>
            <a:fld id="{097C0194-4FDA-43AF-9F3B-BE4B0F1060EB}" type="datetime1">
              <a:rPr lang="en-US" smtClean="0"/>
              <a:t>10/21/2019</a:t>
            </a:fld>
            <a:endParaRPr lang="en-US"/>
          </a:p>
        </p:txBody>
      </p:sp>
      <p:sp>
        <p:nvSpPr>
          <p:cNvPr id="5" name="Slide Number Placeholder 4">
            <a:extLst>
              <a:ext uri="{FF2B5EF4-FFF2-40B4-BE49-F238E27FC236}">
                <a16:creationId xmlns:a16="http://schemas.microsoft.com/office/drawing/2014/main" id="{F09E80BA-2417-4542-812C-B15848807043}"/>
              </a:ext>
            </a:extLst>
          </p:cNvPr>
          <p:cNvSpPr>
            <a:spLocks noGrp="1"/>
          </p:cNvSpPr>
          <p:nvPr>
            <p:ph type="sldNum" sz="quarter" idx="12"/>
          </p:nvPr>
        </p:nvSpPr>
        <p:spPr/>
        <p:txBody>
          <a:bodyPr/>
          <a:lstStyle/>
          <a:p>
            <a:fld id="{F6B8A4A2-F29A-4651-AFA7-54DA4950AAC7}" type="slidenum">
              <a:rPr lang="en-US" smtClean="0"/>
              <a:pPr/>
              <a:t>21</a:t>
            </a:fld>
            <a:endParaRPr lang="en-US" dirty="0"/>
          </a:p>
        </p:txBody>
      </p:sp>
    </p:spTree>
    <p:extLst>
      <p:ext uri="{BB962C8B-B14F-4D97-AF65-F5344CB8AC3E}">
        <p14:creationId xmlns:p14="http://schemas.microsoft.com/office/powerpoint/2010/main" val="4158907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fld id="{E6381173-1217-468D-AD1D-5B5E3F0F81D1}" type="datetime1">
              <a:rPr lang="en-US" smtClean="0"/>
              <a:t>10/21/2019</a:t>
            </a:fld>
            <a:endParaRPr lang="en-US"/>
          </a:p>
        </p:txBody>
      </p:sp>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22</a:t>
            </a:fld>
            <a:endParaRPr lang="en-US" dirty="0"/>
          </a:p>
        </p:txBody>
      </p:sp>
      <p:graphicFrame>
        <p:nvGraphicFramePr>
          <p:cNvPr id="2" name="Diagram 1" descr="Includes links to sign up for the MMS newsletter, subscribe to the federal register, and visit the MMS website.">
            <a:extLst>
              <a:ext uri="{FF2B5EF4-FFF2-40B4-BE49-F238E27FC236}">
                <a16:creationId xmlns:a16="http://schemas.microsoft.com/office/drawing/2014/main" id="{7CB251B2-121D-4F76-A9CF-8A5E10D51733}"/>
              </a:ext>
            </a:extLst>
          </p:cNvPr>
          <p:cNvGraphicFramePr/>
          <p:nvPr>
            <p:extLst>
              <p:ext uri="{D42A27DB-BD31-4B8C-83A1-F6EECF244321}">
                <p14:modId xmlns:p14="http://schemas.microsoft.com/office/powerpoint/2010/main" val="3098011114"/>
              </p:ext>
            </p:extLst>
          </p:nvPr>
        </p:nvGraphicFramePr>
        <p:xfrm>
          <a:off x="1948110" y="2045128"/>
          <a:ext cx="8128000" cy="3936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a:xfrm>
            <a:off x="457200" y="2058"/>
            <a:ext cx="11277600" cy="1371600"/>
          </a:xfrm>
        </p:spPr>
        <p:txBody>
          <a:bodyPr/>
          <a:lstStyle/>
          <a:p>
            <a:r>
              <a:rPr lang="en-US" dirty="0"/>
              <a:t>Staying up-to-date on public comment opportunities</a:t>
            </a:r>
          </a:p>
        </p:txBody>
      </p:sp>
    </p:spTree>
    <p:extLst>
      <p:ext uri="{BB962C8B-B14F-4D97-AF65-F5344CB8AC3E}">
        <p14:creationId xmlns:p14="http://schemas.microsoft.com/office/powerpoint/2010/main" val="3437842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908372-1E91-4885-BC9B-06109A4F9183}"/>
              </a:ext>
            </a:extLst>
          </p:cNvPr>
          <p:cNvSpPr>
            <a:spLocks noGrp="1"/>
          </p:cNvSpPr>
          <p:nvPr>
            <p:ph type="title"/>
          </p:nvPr>
        </p:nvSpPr>
        <p:spPr/>
        <p:txBody>
          <a:bodyPr/>
          <a:lstStyle/>
          <a:p>
            <a:r>
              <a:rPr lang="en-US" dirty="0"/>
              <a:t>Discussion Questions</a:t>
            </a:r>
          </a:p>
        </p:txBody>
      </p:sp>
      <p:sp>
        <p:nvSpPr>
          <p:cNvPr id="4" name="Slide Number Placeholder 3">
            <a:extLst>
              <a:ext uri="{FF2B5EF4-FFF2-40B4-BE49-F238E27FC236}">
                <a16:creationId xmlns:a16="http://schemas.microsoft.com/office/drawing/2014/main" id="{91605D15-7489-4649-9656-83CB79D3E757}"/>
              </a:ext>
            </a:extLst>
          </p:cNvPr>
          <p:cNvSpPr>
            <a:spLocks noGrp="1"/>
          </p:cNvSpPr>
          <p:nvPr>
            <p:ph type="sldNum" sz="quarter" idx="12"/>
          </p:nvPr>
        </p:nvSpPr>
        <p:spPr/>
        <p:txBody>
          <a:bodyPr/>
          <a:lstStyle/>
          <a:p>
            <a:fld id="{F6B8A4A2-F29A-4651-AFA7-54DA4950AAC7}" type="slidenum">
              <a:rPr lang="en-US" smtClean="0"/>
              <a:pPr/>
              <a:t>23</a:t>
            </a:fld>
            <a:endParaRPr lang="en-US" dirty="0"/>
          </a:p>
        </p:txBody>
      </p:sp>
      <p:sp>
        <p:nvSpPr>
          <p:cNvPr id="3" name="Date Placeholder 2">
            <a:extLst>
              <a:ext uri="{FF2B5EF4-FFF2-40B4-BE49-F238E27FC236}">
                <a16:creationId xmlns:a16="http://schemas.microsoft.com/office/drawing/2014/main" id="{3D1F00CD-F82B-4C3E-9A3E-E2591226B44D}"/>
              </a:ext>
            </a:extLst>
          </p:cNvPr>
          <p:cNvSpPr>
            <a:spLocks noGrp="1"/>
          </p:cNvSpPr>
          <p:nvPr>
            <p:ph type="dt" sz="half" idx="10"/>
          </p:nvPr>
        </p:nvSpPr>
        <p:spPr/>
        <p:txBody>
          <a:bodyPr/>
          <a:lstStyle/>
          <a:p>
            <a:fld id="{41F09601-6DD1-4740-9ACE-453A4C2DF7A6}" type="datetime1">
              <a:rPr lang="en-US" smtClean="0"/>
              <a:t>10/21/2019</a:t>
            </a:fld>
            <a:endParaRPr lang="en-US"/>
          </a:p>
        </p:txBody>
      </p:sp>
    </p:spTree>
    <p:extLst>
      <p:ext uri="{BB962C8B-B14F-4D97-AF65-F5344CB8AC3E}">
        <p14:creationId xmlns:p14="http://schemas.microsoft.com/office/powerpoint/2010/main" val="2417362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1134B1-F260-4CF9-BE78-0A91A600FD5B}"/>
              </a:ext>
            </a:extLst>
          </p:cNvPr>
          <p:cNvSpPr>
            <a:spLocks noGrp="1"/>
          </p:cNvSpPr>
          <p:nvPr>
            <p:ph type="dt" sz="half" idx="10"/>
          </p:nvPr>
        </p:nvSpPr>
        <p:spPr/>
        <p:txBody>
          <a:bodyPr/>
          <a:lstStyle/>
          <a:p>
            <a:fld id="{481D4D7D-F528-4F38-8683-5942F1015AC9}" type="datetime1">
              <a:rPr lang="en-US" smtClean="0"/>
              <a:t>10/21/2019</a:t>
            </a:fld>
            <a:endParaRPr lang="en-US"/>
          </a:p>
        </p:txBody>
      </p:sp>
      <p:sp>
        <p:nvSpPr>
          <p:cNvPr id="3" name="Slide Number Placeholder 2">
            <a:extLst>
              <a:ext uri="{FF2B5EF4-FFF2-40B4-BE49-F238E27FC236}">
                <a16:creationId xmlns:a16="http://schemas.microsoft.com/office/drawing/2014/main" id="{775DB788-0C87-4056-87B0-274C887341FF}"/>
              </a:ext>
            </a:extLst>
          </p:cNvPr>
          <p:cNvSpPr>
            <a:spLocks noGrp="1"/>
          </p:cNvSpPr>
          <p:nvPr>
            <p:ph type="sldNum" sz="quarter" idx="11"/>
          </p:nvPr>
        </p:nvSpPr>
        <p:spPr/>
        <p:txBody>
          <a:bodyPr/>
          <a:lstStyle/>
          <a:p>
            <a:fld id="{F6B8A4A2-F29A-4651-AFA7-54DA4950AAC7}" type="slidenum">
              <a:rPr lang="en-US" smtClean="0"/>
              <a:pPr/>
              <a:t>24</a:t>
            </a:fld>
            <a:endParaRPr lang="en-US" dirty="0"/>
          </a:p>
        </p:txBody>
      </p:sp>
      <p:sp>
        <p:nvSpPr>
          <p:cNvPr id="6" name="Contact 2">
            <a:extLst>
              <a:ext uri="{FF2B5EF4-FFF2-40B4-BE49-F238E27FC236}">
                <a16:creationId xmlns:a16="http://schemas.microsoft.com/office/drawing/2014/main" id="{9572061B-1862-46B0-B93D-FE2727F9FBE0}"/>
              </a:ext>
            </a:extLst>
          </p:cNvPr>
          <p:cNvSpPr txBox="1"/>
          <p:nvPr/>
        </p:nvSpPr>
        <p:spPr>
          <a:xfrm>
            <a:off x="6096000" y="5370493"/>
            <a:ext cx="5410200" cy="954107"/>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CMS</a:t>
            </a:r>
          </a:p>
          <a:p>
            <a:pPr algn="ctr"/>
            <a:r>
              <a:rPr lang="en-US" dirty="0">
                <a:solidFill>
                  <a:schemeClr val="bg1"/>
                </a:solidFill>
                <a:latin typeface="Arial" panose="020B0604020202020204" pitchFamily="34" charset="0"/>
                <a:cs typeface="Arial" panose="020B0604020202020204" pitchFamily="34" charset="0"/>
              </a:rPr>
              <a:t>Kimberly Rawlings (CMS COR)</a:t>
            </a:r>
          </a:p>
          <a:p>
            <a:pPr algn="ctr"/>
            <a:r>
              <a:rPr lang="en-US" dirty="0">
                <a:solidFill>
                  <a:schemeClr val="bg1"/>
                </a:solidFill>
                <a:latin typeface="Arial" panose="020B0604020202020204" pitchFamily="34" charset="0"/>
                <a:cs typeface="Arial" panose="020B0604020202020204" pitchFamily="34" charset="0"/>
              </a:rPr>
              <a:t>Contact: </a:t>
            </a:r>
            <a:r>
              <a:rPr lang="en-US" dirty="0">
                <a:solidFill>
                  <a:schemeClr val="bg1"/>
                </a:solidFill>
              </a:rPr>
              <a:t>Kimberly.Rawlings@cms.hhs.gov</a:t>
            </a:r>
            <a:endParaRPr lang="en-US" dirty="0">
              <a:solidFill>
                <a:schemeClr val="bg1"/>
              </a:solidFill>
              <a:latin typeface="Arial" panose="020B0604020202020204" pitchFamily="34" charset="0"/>
              <a:cs typeface="Arial" panose="020B0604020202020204" pitchFamily="34" charset="0"/>
            </a:endParaRPr>
          </a:p>
        </p:txBody>
      </p:sp>
      <p:sp>
        <p:nvSpPr>
          <p:cNvPr id="7" name="Contact 1">
            <a:extLst>
              <a:ext uri="{FF2B5EF4-FFF2-40B4-BE49-F238E27FC236}">
                <a16:creationId xmlns:a16="http://schemas.microsoft.com/office/drawing/2014/main" id="{CD1512C2-971D-4851-856B-FBB3F7E9808A}"/>
              </a:ext>
            </a:extLst>
          </p:cNvPr>
          <p:cNvSpPr txBox="1"/>
          <p:nvPr/>
        </p:nvSpPr>
        <p:spPr>
          <a:xfrm>
            <a:off x="457200" y="5370493"/>
            <a:ext cx="5638800" cy="677108"/>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Battelle</a:t>
            </a:r>
          </a:p>
          <a:p>
            <a:pPr algn="ctr"/>
            <a:r>
              <a:rPr lang="en-US" dirty="0">
                <a:solidFill>
                  <a:schemeClr val="bg1"/>
                </a:solidFill>
                <a:latin typeface="Arial" panose="020B0604020202020204" pitchFamily="34" charset="0"/>
                <a:cs typeface="Arial" panose="020B0604020202020204" pitchFamily="34" charset="0"/>
              </a:rPr>
              <a:t>Contact: MMSsupport@battelle.org</a:t>
            </a:r>
          </a:p>
        </p:txBody>
      </p:sp>
      <p:sp>
        <p:nvSpPr>
          <p:cNvPr id="5" name="Title 4">
            <a:extLst>
              <a:ext uri="{FF2B5EF4-FFF2-40B4-BE49-F238E27FC236}">
                <a16:creationId xmlns:a16="http://schemas.microsoft.com/office/drawing/2014/main" id="{325849F9-CD29-4A8D-8EE9-4B0557B33805}"/>
              </a:ext>
            </a:extLst>
          </p:cNvPr>
          <p:cNvSpPr>
            <a:spLocks noGrp="1"/>
          </p:cNvSpPr>
          <p:nvPr>
            <p:ph type="title"/>
          </p:nvPr>
        </p:nvSpPr>
        <p:spPr>
          <a:xfrm>
            <a:off x="838200" y="-609600"/>
            <a:ext cx="10515600" cy="411163"/>
          </a:xfrm>
        </p:spPr>
        <p:txBody>
          <a:bodyPr anchor="ctr"/>
          <a:lstStyle/>
          <a:p>
            <a:r>
              <a:rPr lang="en-US" sz="1800" dirty="0">
                <a:solidFill>
                  <a:srgbClr val="004986"/>
                </a:solidFill>
              </a:rPr>
              <a:t>CLOSING Slide</a:t>
            </a:r>
          </a:p>
        </p:txBody>
      </p:sp>
    </p:spTree>
    <p:extLst>
      <p:ext uri="{BB962C8B-B14F-4D97-AF65-F5344CB8AC3E}">
        <p14:creationId xmlns:p14="http://schemas.microsoft.com/office/powerpoint/2010/main" val="4245773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fld id="{E6381173-1217-468D-AD1D-5B5E3F0F81D1}" type="datetime1">
              <a:rPr lang="en-US" smtClean="0"/>
              <a:t>10/21/2019</a:t>
            </a:fld>
            <a:endParaRPr lang="en-US"/>
          </a:p>
        </p:txBody>
      </p:sp>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2</a:t>
            </a:fld>
            <a:endParaRPr lang="en-US" dirty="0"/>
          </a:p>
        </p:txBody>
      </p:sp>
      <p:pic>
        <p:nvPicPr>
          <p:cNvPr id="2" name="Picture 1" descr="Graphic of a group of people gathered to discuss a topic.">
            <a:extLst>
              <a:ext uri="{FF2B5EF4-FFF2-40B4-BE49-F238E27FC236}">
                <a16:creationId xmlns:a16="http://schemas.microsoft.com/office/drawing/2014/main" id="{50B11FE7-0C9C-4600-A387-BD8FF34BB3D6}"/>
              </a:ext>
            </a:extLst>
          </p:cNvPr>
          <p:cNvPicPr>
            <a:picLocks noChangeAspect="1"/>
          </p:cNvPicPr>
          <p:nvPr/>
        </p:nvPicPr>
        <p:blipFill>
          <a:blip r:embed="rId3"/>
          <a:stretch>
            <a:fillRect/>
          </a:stretch>
        </p:blipFill>
        <p:spPr>
          <a:xfrm>
            <a:off x="5840857" y="2285940"/>
            <a:ext cx="5597352" cy="3200519"/>
          </a:xfrm>
          <a:prstGeom prst="rect">
            <a:avLst/>
          </a:prstGeom>
          <a:ln>
            <a:noFill/>
          </a:ln>
          <a:effectLst>
            <a:outerShdw blurRad="292100" dist="139700" dir="2700000" algn="tl" rotWithShape="0">
              <a:srgbClr val="333333">
                <a:alpha val="65000"/>
              </a:srgbClr>
            </a:outerShdw>
          </a:effectLst>
        </p:spPr>
      </p:pic>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a:xfrm>
            <a:off x="561975" y="2285940"/>
            <a:ext cx="5086350" cy="4038660"/>
          </a:xfrm>
        </p:spPr>
        <p:txBody>
          <a:bodyPr/>
          <a:lstStyle/>
          <a:p>
            <a:pPr marL="514350" indent="-514350">
              <a:buFont typeface="+mj-lt"/>
              <a:buAutoNum type="arabicPeriod"/>
            </a:pPr>
            <a:r>
              <a:rPr lang="en-US" dirty="0"/>
              <a:t>Ways to get involved</a:t>
            </a:r>
          </a:p>
          <a:p>
            <a:pPr marL="514350" indent="-514350">
              <a:buFont typeface="+mj-lt"/>
              <a:buAutoNum type="arabicPeriod"/>
            </a:pPr>
            <a:r>
              <a:rPr lang="en-US" dirty="0"/>
              <a:t>Step-by-step guidance</a:t>
            </a:r>
          </a:p>
          <a:p>
            <a:pPr marL="971550" lvl="1" indent="-514350">
              <a:buFont typeface="+mj-lt"/>
              <a:buAutoNum type="arabicPeriod"/>
            </a:pPr>
            <a:r>
              <a:rPr lang="en-US" dirty="0"/>
              <a:t>Technical Expert Panel (TEP)</a:t>
            </a:r>
          </a:p>
          <a:p>
            <a:pPr marL="971550" lvl="1" indent="-514350">
              <a:buFont typeface="+mj-lt"/>
              <a:buAutoNum type="arabicPeriod"/>
            </a:pPr>
            <a:r>
              <a:rPr lang="en-US" dirty="0"/>
              <a:t>Public Comment</a:t>
            </a:r>
          </a:p>
          <a:p>
            <a:pPr marL="514350" indent="-514350">
              <a:buFont typeface="+mj-lt"/>
              <a:buAutoNum type="arabicPeriod"/>
            </a:pPr>
            <a:r>
              <a:rPr lang="en-US" dirty="0"/>
              <a:t>Discussion</a:t>
            </a:r>
          </a:p>
          <a:p>
            <a:pPr marL="457200" lvl="1" indent="0">
              <a:buNone/>
            </a:pPr>
            <a:endParaRPr lang="en-US" dirty="0"/>
          </a:p>
        </p:txBody>
      </p:sp>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1833122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Ways to be involved in quality measurement include Technical Expert Panels/patient panels. Public Comment periods, and measure testing.">
            <a:extLst>
              <a:ext uri="{FF2B5EF4-FFF2-40B4-BE49-F238E27FC236}">
                <a16:creationId xmlns:a16="http://schemas.microsoft.com/office/drawing/2014/main" id="{12A9BF4A-5E23-4C1E-8CA3-00CE9181023B}"/>
              </a:ext>
            </a:extLst>
          </p:cNvPr>
          <p:cNvGraphicFramePr>
            <a:graphicFrameLocks noGrp="1"/>
          </p:cNvGraphicFramePr>
          <p:nvPr>
            <p:ph idx="1"/>
            <p:extLst>
              <p:ext uri="{D42A27DB-BD31-4B8C-83A1-F6EECF244321}">
                <p14:modId xmlns:p14="http://schemas.microsoft.com/office/powerpoint/2010/main" val="940009904"/>
              </p:ext>
            </p:extLst>
          </p:nvPr>
        </p:nvGraphicFramePr>
        <p:xfrm>
          <a:off x="457200" y="1752600"/>
          <a:ext cx="11277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EA3B68F2-FFC6-416B-9267-941E0EE2A39F}"/>
              </a:ext>
            </a:extLst>
          </p:cNvPr>
          <p:cNvSpPr>
            <a:spLocks noGrp="1"/>
          </p:cNvSpPr>
          <p:nvPr>
            <p:ph type="title"/>
          </p:nvPr>
        </p:nvSpPr>
        <p:spPr/>
        <p:txBody>
          <a:bodyPr/>
          <a:lstStyle/>
          <a:p>
            <a:r>
              <a:rPr lang="en-US" dirty="0"/>
              <a:t>Ways to be Involved</a:t>
            </a:r>
          </a:p>
        </p:txBody>
      </p:sp>
      <p:sp>
        <p:nvSpPr>
          <p:cNvPr id="5" name="Slide Number Placeholder 4">
            <a:extLst>
              <a:ext uri="{FF2B5EF4-FFF2-40B4-BE49-F238E27FC236}">
                <a16:creationId xmlns:a16="http://schemas.microsoft.com/office/drawing/2014/main" id="{BEEB8CAA-8D3D-47D3-B716-25C730DEF038}"/>
              </a:ext>
            </a:extLst>
          </p:cNvPr>
          <p:cNvSpPr>
            <a:spLocks noGrp="1"/>
          </p:cNvSpPr>
          <p:nvPr>
            <p:ph type="sldNum" sz="quarter" idx="12"/>
          </p:nvPr>
        </p:nvSpPr>
        <p:spPr/>
        <p:txBody>
          <a:bodyPr/>
          <a:lstStyle/>
          <a:p>
            <a:fld id="{F6B8A4A2-F29A-4651-AFA7-54DA4950AAC7}" type="slidenum">
              <a:rPr lang="en-US" smtClean="0"/>
              <a:pPr/>
              <a:t>3</a:t>
            </a:fld>
            <a:endParaRPr lang="en-US" dirty="0"/>
          </a:p>
        </p:txBody>
      </p:sp>
    </p:spTree>
    <p:extLst>
      <p:ext uri="{BB962C8B-B14F-4D97-AF65-F5344CB8AC3E}">
        <p14:creationId xmlns:p14="http://schemas.microsoft.com/office/powerpoint/2010/main" val="500188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4FEDF13-CB34-4ADE-915F-AAA334B2CCDE}"/>
              </a:ext>
            </a:extLst>
          </p:cNvPr>
          <p:cNvSpPr>
            <a:spLocks noGrp="1"/>
          </p:cNvSpPr>
          <p:nvPr>
            <p:ph type="sldNum" sz="quarter" idx="12"/>
          </p:nvPr>
        </p:nvSpPr>
        <p:spPr/>
        <p:txBody>
          <a:bodyPr/>
          <a:lstStyle/>
          <a:p>
            <a:fld id="{F6B8A4A2-F29A-4651-AFA7-54DA4950AAC7}" type="slidenum">
              <a:rPr lang="en-US" smtClean="0"/>
              <a:pPr/>
              <a:t>4</a:t>
            </a:fld>
            <a:endParaRPr lang="en-US" dirty="0"/>
          </a:p>
        </p:txBody>
      </p:sp>
      <p:sp>
        <p:nvSpPr>
          <p:cNvPr id="4" name="Date Placeholder 3">
            <a:extLst>
              <a:ext uri="{FF2B5EF4-FFF2-40B4-BE49-F238E27FC236}">
                <a16:creationId xmlns:a16="http://schemas.microsoft.com/office/drawing/2014/main" id="{F695952C-E60E-4F03-9549-7559C5B3F849}"/>
              </a:ext>
            </a:extLst>
          </p:cNvPr>
          <p:cNvSpPr>
            <a:spLocks noGrp="1"/>
          </p:cNvSpPr>
          <p:nvPr>
            <p:ph type="dt" sz="half" idx="10"/>
          </p:nvPr>
        </p:nvSpPr>
        <p:spPr/>
        <p:txBody>
          <a:bodyPr/>
          <a:lstStyle/>
          <a:p>
            <a:fld id="{04C8EE6A-A1DC-4AE5-9B08-94EA9FF560C4}" type="datetime1">
              <a:rPr lang="en-US" smtClean="0"/>
              <a:t>10/21/2019</a:t>
            </a:fld>
            <a:endParaRPr lang="en-US"/>
          </a:p>
        </p:txBody>
      </p:sp>
      <p:sp>
        <p:nvSpPr>
          <p:cNvPr id="3" name="Title 2">
            <a:extLst>
              <a:ext uri="{FF2B5EF4-FFF2-40B4-BE49-F238E27FC236}">
                <a16:creationId xmlns:a16="http://schemas.microsoft.com/office/drawing/2014/main" id="{08CE1DAF-10AB-4BE3-8F11-3B5E4E832888}"/>
              </a:ext>
            </a:extLst>
          </p:cNvPr>
          <p:cNvSpPr>
            <a:spLocks noGrp="1"/>
          </p:cNvSpPr>
          <p:nvPr>
            <p:ph type="ctrTitle"/>
          </p:nvPr>
        </p:nvSpPr>
        <p:spPr/>
        <p:txBody>
          <a:bodyPr/>
          <a:lstStyle/>
          <a:p>
            <a:r>
              <a:rPr lang="en-US" dirty="0"/>
              <a:t>Technical Expert Panels</a:t>
            </a:r>
          </a:p>
        </p:txBody>
      </p:sp>
    </p:spTree>
    <p:extLst>
      <p:ext uri="{BB962C8B-B14F-4D97-AF65-F5344CB8AC3E}">
        <p14:creationId xmlns:p14="http://schemas.microsoft.com/office/powerpoint/2010/main" val="2818856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fld id="{E6381173-1217-468D-AD1D-5B5E3F0F81D1}" type="datetime1">
              <a:rPr lang="en-US" smtClean="0"/>
              <a:t>10/21/2019</a:t>
            </a:fld>
            <a:endParaRPr lang="en-US"/>
          </a:p>
        </p:txBody>
      </p:sp>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5</a:t>
            </a:fld>
            <a:endParaRPr lang="en-US" dirty="0"/>
          </a:p>
        </p:txBody>
      </p:sp>
      <p:sp>
        <p:nvSpPr>
          <p:cNvPr id="7" name="Content Placeholder 3">
            <a:extLst>
              <a:ext uri="{FF2B5EF4-FFF2-40B4-BE49-F238E27FC236}">
                <a16:creationId xmlns:a16="http://schemas.microsoft.com/office/drawing/2014/main" id="{AF6DDC72-AAEC-4795-AEF4-2C3BDD0DDBDD}"/>
              </a:ext>
            </a:extLst>
          </p:cNvPr>
          <p:cNvSpPr txBox="1">
            <a:spLocks/>
          </p:cNvSpPr>
          <p:nvPr/>
        </p:nvSpPr>
        <p:spPr>
          <a:xfrm>
            <a:off x="457200" y="2024974"/>
            <a:ext cx="4268943" cy="457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Link: </a:t>
            </a:r>
            <a:r>
              <a:rPr lang="en-US" sz="2000" dirty="0">
                <a:hlinkClick r:id="rId3"/>
              </a:rPr>
              <a:t>https://www.cms.gov/Medicare/Quality-Initiatives-Patient-Assessment-Instruments/MMS/TEP-Currently-Accepting-Nominations.html</a:t>
            </a:r>
            <a:endParaRPr lang="en-US" sz="2000" dirty="0"/>
          </a:p>
          <a:p>
            <a:pPr marL="0" indent="0">
              <a:buNone/>
            </a:pPr>
            <a:r>
              <a:rPr lang="en-US" sz="2000" dirty="0"/>
              <a:t>OR</a:t>
            </a:r>
          </a:p>
          <a:p>
            <a:r>
              <a:rPr lang="en-US" sz="2000" dirty="0"/>
              <a:t>MMS &gt; Get Involved &gt; Technical Expert Panels</a:t>
            </a:r>
          </a:p>
          <a:p>
            <a:r>
              <a:rPr lang="en-US" sz="2000" dirty="0"/>
              <a:t>Click on ‘Currently Accepting Nominations’</a:t>
            </a:r>
          </a:p>
        </p:txBody>
      </p:sp>
      <p:pic>
        <p:nvPicPr>
          <p:cNvPr id="4" name="Picture 3" descr="A screen grab of the Technical Expert Panels webpage">
            <a:extLst>
              <a:ext uri="{FF2B5EF4-FFF2-40B4-BE49-F238E27FC236}">
                <a16:creationId xmlns:a16="http://schemas.microsoft.com/office/drawing/2014/main" id="{6153491F-CBF7-4B56-AED6-731A9A76127F}"/>
              </a:ext>
            </a:extLst>
          </p:cNvPr>
          <p:cNvPicPr>
            <a:picLocks noChangeAspect="1"/>
          </p:cNvPicPr>
          <p:nvPr/>
        </p:nvPicPr>
        <p:blipFill>
          <a:blip r:embed="rId4"/>
          <a:stretch>
            <a:fillRect/>
          </a:stretch>
        </p:blipFill>
        <p:spPr>
          <a:xfrm>
            <a:off x="4952139" y="2101172"/>
            <a:ext cx="6820727" cy="3618689"/>
          </a:xfrm>
          <a:prstGeom prst="rect">
            <a:avLst/>
          </a:prstGeom>
          <a:effectLst>
            <a:outerShdw blurRad="63500" sx="102000" sy="102000" algn="ctr" rotWithShape="0">
              <a:prstClr val="black">
                <a:alpha val="40000"/>
              </a:prstClr>
            </a:outerShdw>
          </a:effectLst>
        </p:spPr>
      </p:pic>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Finding Opportunities</a:t>
            </a:r>
          </a:p>
        </p:txBody>
      </p:sp>
    </p:spTree>
    <p:extLst>
      <p:ext uri="{BB962C8B-B14F-4D97-AF65-F5344CB8AC3E}">
        <p14:creationId xmlns:p14="http://schemas.microsoft.com/office/powerpoint/2010/main" val="3299619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6A9D1C2-DEBE-418A-9EB1-C9D0277C4534}"/>
              </a:ext>
            </a:extLst>
          </p:cNvPr>
          <p:cNvSpPr>
            <a:spLocks noGrp="1"/>
          </p:cNvSpPr>
          <p:nvPr>
            <p:ph type="dt" sz="half" idx="10"/>
          </p:nvPr>
        </p:nvSpPr>
        <p:spPr/>
        <p:txBody>
          <a:bodyPr/>
          <a:lstStyle/>
          <a:p>
            <a:fld id="{097C0194-4FDA-43AF-9F3B-BE4B0F1060EB}" type="datetime1">
              <a:rPr lang="en-US" smtClean="0"/>
              <a:t>10/21/2019</a:t>
            </a:fld>
            <a:endParaRPr lang="en-US"/>
          </a:p>
        </p:txBody>
      </p:sp>
      <p:sp>
        <p:nvSpPr>
          <p:cNvPr id="5" name="Slide Number Placeholder 4">
            <a:extLst>
              <a:ext uri="{FF2B5EF4-FFF2-40B4-BE49-F238E27FC236}">
                <a16:creationId xmlns:a16="http://schemas.microsoft.com/office/drawing/2014/main" id="{DA317E32-65AC-47CF-8438-51D5F4FE6BCC}"/>
              </a:ext>
            </a:extLst>
          </p:cNvPr>
          <p:cNvSpPr>
            <a:spLocks noGrp="1"/>
          </p:cNvSpPr>
          <p:nvPr>
            <p:ph type="sldNum" sz="quarter" idx="12"/>
          </p:nvPr>
        </p:nvSpPr>
        <p:spPr/>
        <p:txBody>
          <a:bodyPr/>
          <a:lstStyle/>
          <a:p>
            <a:fld id="{F6B8A4A2-F29A-4651-AFA7-54DA4950AAC7}" type="slidenum">
              <a:rPr lang="en-US" smtClean="0"/>
              <a:pPr/>
              <a:t>6</a:t>
            </a:fld>
            <a:endParaRPr lang="en-US" dirty="0"/>
          </a:p>
        </p:txBody>
      </p:sp>
      <p:sp>
        <p:nvSpPr>
          <p:cNvPr id="8" name="Content Placeholder 3">
            <a:extLst>
              <a:ext uri="{FF2B5EF4-FFF2-40B4-BE49-F238E27FC236}">
                <a16:creationId xmlns:a16="http://schemas.microsoft.com/office/drawing/2014/main" id="{3D07191A-24EA-431E-B83A-DF6F6E89BB58}"/>
              </a:ext>
            </a:extLst>
          </p:cNvPr>
          <p:cNvSpPr txBox="1">
            <a:spLocks/>
          </p:cNvSpPr>
          <p:nvPr/>
        </p:nvSpPr>
        <p:spPr>
          <a:xfrm>
            <a:off x="457200" y="2117725"/>
            <a:ext cx="4081244" cy="457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Information included in TEP postings</a:t>
            </a:r>
          </a:p>
          <a:p>
            <a:pPr lvl="1"/>
            <a:r>
              <a:rPr lang="en-US" sz="1800" dirty="0"/>
              <a:t>Dates (TEP nomination period)</a:t>
            </a:r>
          </a:p>
          <a:p>
            <a:pPr lvl="1"/>
            <a:r>
              <a:rPr lang="en-US" sz="1800" dirty="0"/>
              <a:t>Project overview</a:t>
            </a:r>
          </a:p>
          <a:p>
            <a:pPr lvl="1"/>
            <a:r>
              <a:rPr lang="en-US" sz="1800" dirty="0"/>
              <a:t>Project objectives</a:t>
            </a:r>
          </a:p>
          <a:p>
            <a:pPr lvl="1"/>
            <a:r>
              <a:rPr lang="en-US" sz="1800" dirty="0"/>
              <a:t>TEP requirements</a:t>
            </a:r>
          </a:p>
          <a:p>
            <a:pPr lvl="1"/>
            <a:r>
              <a:rPr lang="en-US" sz="1800" dirty="0"/>
              <a:t>Expected time commitment</a:t>
            </a:r>
          </a:p>
          <a:p>
            <a:pPr lvl="1"/>
            <a:r>
              <a:rPr lang="en-US" sz="1800" dirty="0"/>
              <a:t>Required information</a:t>
            </a:r>
          </a:p>
          <a:p>
            <a:pPr lvl="1"/>
            <a:r>
              <a:rPr lang="en-US" sz="1800" dirty="0"/>
              <a:t>Contact information</a:t>
            </a:r>
          </a:p>
          <a:p>
            <a:pPr lvl="1"/>
            <a:r>
              <a:rPr lang="en-US" sz="1800" b="1" dirty="0"/>
              <a:t>Downloads</a:t>
            </a:r>
          </a:p>
          <a:p>
            <a:pPr lvl="2"/>
            <a:r>
              <a:rPr lang="en-US" sz="1400" dirty="0"/>
              <a:t>TEP Charter</a:t>
            </a:r>
          </a:p>
          <a:p>
            <a:pPr lvl="2"/>
            <a:r>
              <a:rPr lang="en-US" sz="1400" dirty="0"/>
              <a:t>TEP Nomination Form</a:t>
            </a:r>
          </a:p>
          <a:p>
            <a:endParaRPr lang="en-US" sz="2000" dirty="0"/>
          </a:p>
        </p:txBody>
      </p:sp>
      <p:pic>
        <p:nvPicPr>
          <p:cNvPr id="2" name="Picture 1" descr="A screen grab of the Technical Expert Panels: Currently Accepting Nominations webpage">
            <a:extLst>
              <a:ext uri="{FF2B5EF4-FFF2-40B4-BE49-F238E27FC236}">
                <a16:creationId xmlns:a16="http://schemas.microsoft.com/office/drawing/2014/main" id="{F8B0174F-E21E-4331-81AF-87CE27F2840F}"/>
              </a:ext>
            </a:extLst>
          </p:cNvPr>
          <p:cNvPicPr>
            <a:picLocks noChangeAspect="1"/>
          </p:cNvPicPr>
          <p:nvPr/>
        </p:nvPicPr>
        <p:blipFill>
          <a:blip r:embed="rId3"/>
          <a:stretch>
            <a:fillRect/>
          </a:stretch>
        </p:blipFill>
        <p:spPr>
          <a:xfrm>
            <a:off x="4888642" y="2117725"/>
            <a:ext cx="6846158" cy="3866157"/>
          </a:xfrm>
          <a:prstGeom prst="rect">
            <a:avLst/>
          </a:prstGeom>
          <a:effectLst>
            <a:outerShdw blurRad="63500" sx="102000" sy="102000" algn="ctr" rotWithShape="0">
              <a:prstClr val="black">
                <a:alpha val="40000"/>
              </a:prstClr>
            </a:outerShdw>
          </a:effectLst>
        </p:spPr>
      </p:pic>
      <p:sp>
        <p:nvSpPr>
          <p:cNvPr id="3" name="Title 2">
            <a:extLst>
              <a:ext uri="{FF2B5EF4-FFF2-40B4-BE49-F238E27FC236}">
                <a16:creationId xmlns:a16="http://schemas.microsoft.com/office/drawing/2014/main" id="{4CD89A54-86EC-48C4-8C74-BF165B8FED9E}"/>
              </a:ext>
            </a:extLst>
          </p:cNvPr>
          <p:cNvSpPr>
            <a:spLocks noGrp="1"/>
          </p:cNvSpPr>
          <p:nvPr>
            <p:ph type="title"/>
          </p:nvPr>
        </p:nvSpPr>
        <p:spPr/>
        <p:txBody>
          <a:bodyPr/>
          <a:lstStyle/>
          <a:p>
            <a:r>
              <a:rPr lang="en-US" dirty="0"/>
              <a:t>Navigating TEP Opportunities</a:t>
            </a:r>
          </a:p>
        </p:txBody>
      </p:sp>
    </p:spTree>
    <p:extLst>
      <p:ext uri="{BB962C8B-B14F-4D97-AF65-F5344CB8AC3E}">
        <p14:creationId xmlns:p14="http://schemas.microsoft.com/office/powerpoint/2010/main" val="2752933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normAutofit/>
          </a:bodyPr>
          <a:lstStyle/>
          <a:p>
            <a:r>
              <a:rPr lang="en-US" dirty="0"/>
              <a:t>Signed nomination form</a:t>
            </a:r>
          </a:p>
          <a:p>
            <a:pPr lvl="1"/>
            <a:r>
              <a:rPr lang="en-US" dirty="0"/>
              <a:t>Found in “Downloads” section of the TEP page</a:t>
            </a:r>
          </a:p>
          <a:p>
            <a:r>
              <a:rPr lang="en-US" dirty="0"/>
              <a:t>Conflict of interest disclosure</a:t>
            </a:r>
          </a:p>
          <a:p>
            <a:pPr lvl="1"/>
            <a:r>
              <a:rPr lang="en-US" dirty="0"/>
              <a:t>List any activities, past or present, that may indicate a conflict of interest</a:t>
            </a:r>
          </a:p>
          <a:p>
            <a:r>
              <a:rPr lang="en-US" dirty="0"/>
              <a:t>Statement of interest</a:t>
            </a:r>
          </a:p>
          <a:p>
            <a:pPr lvl="1"/>
            <a:r>
              <a:rPr lang="en-US" dirty="0"/>
              <a:t>Summarize relevant experience or expertise, typically ~2 pages</a:t>
            </a:r>
          </a:p>
          <a:p>
            <a:r>
              <a:rPr lang="en-US" dirty="0"/>
              <a:t>Resume/CV (typically N/A for patient representatives)</a:t>
            </a:r>
          </a:p>
        </p:txBody>
      </p:sp>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Nomination Requirements</a:t>
            </a:r>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fld id="{E6381173-1217-468D-AD1D-5B5E3F0F81D1}" type="datetime1">
              <a:rPr lang="en-US" smtClean="0"/>
              <a:t>10/21/2019</a:t>
            </a:fld>
            <a:endParaRPr lang="en-US"/>
          </a:p>
        </p:txBody>
      </p:sp>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7</a:t>
            </a:fld>
            <a:endParaRPr lang="en-US" dirty="0"/>
          </a:p>
        </p:txBody>
      </p:sp>
    </p:spTree>
    <p:extLst>
      <p:ext uri="{BB962C8B-B14F-4D97-AF65-F5344CB8AC3E}">
        <p14:creationId xmlns:p14="http://schemas.microsoft.com/office/powerpoint/2010/main" val="2221544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35D81FD-A836-4280-878E-E247D09EA877}"/>
              </a:ext>
            </a:extLst>
          </p:cNvPr>
          <p:cNvSpPr>
            <a:spLocks noGrp="1"/>
          </p:cNvSpPr>
          <p:nvPr>
            <p:ph sz="half" idx="1"/>
          </p:nvPr>
        </p:nvSpPr>
        <p:spPr>
          <a:xfrm>
            <a:off x="457200" y="1752600"/>
            <a:ext cx="5412259" cy="4572000"/>
          </a:xfrm>
        </p:spPr>
        <p:txBody>
          <a:bodyPr>
            <a:normAutofit/>
          </a:bodyPr>
          <a:lstStyle/>
          <a:p>
            <a:r>
              <a:rPr lang="en-US" dirty="0">
                <a:hlinkClick r:id="rId3"/>
              </a:rPr>
              <a:t>Link</a:t>
            </a:r>
            <a:r>
              <a:rPr lang="en-US" dirty="0"/>
              <a:t> </a:t>
            </a:r>
          </a:p>
          <a:p>
            <a:r>
              <a:rPr lang="en-US" dirty="0"/>
              <a:t>Step-by-step guidance</a:t>
            </a:r>
          </a:p>
          <a:p>
            <a:pPr lvl="1"/>
            <a:r>
              <a:rPr lang="en-US" dirty="0"/>
              <a:t>Background on quality measurement and TEPs</a:t>
            </a:r>
          </a:p>
          <a:p>
            <a:pPr lvl="1"/>
            <a:r>
              <a:rPr lang="en-US" dirty="0"/>
              <a:t>Tips for self-nominating</a:t>
            </a:r>
          </a:p>
          <a:p>
            <a:pPr lvl="1"/>
            <a:r>
              <a:rPr lang="en-US" dirty="0"/>
              <a:t>Support for how to contribute once selected</a:t>
            </a:r>
          </a:p>
          <a:p>
            <a:pPr lvl="1"/>
            <a:r>
              <a:rPr lang="en-US" dirty="0"/>
              <a:t>Resources for more information</a:t>
            </a:r>
          </a:p>
          <a:p>
            <a:pPr lvl="1"/>
            <a:endParaRPr lang="en-US" dirty="0"/>
          </a:p>
        </p:txBody>
      </p:sp>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Resources for Patients and Families</a:t>
            </a:r>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fld id="{E6381173-1217-468D-AD1D-5B5E3F0F81D1}" type="datetime1">
              <a:rPr lang="en-US" smtClean="0"/>
              <a:t>10/21/2019</a:t>
            </a:fld>
            <a:endParaRPr lang="en-US"/>
          </a:p>
        </p:txBody>
      </p:sp>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8</a:t>
            </a:fld>
            <a:endParaRPr lang="en-US" dirty="0"/>
          </a:p>
        </p:txBody>
      </p:sp>
      <p:pic>
        <p:nvPicPr>
          <p:cNvPr id="9" name="Content Placeholder 8" descr="Cover of a document titled &quot;Becoming a TEP Member: How Patients, Families, &amp; Caregivers can Make a Difference on Technical Expert Panels to Improve Quality Measures&quot;">
            <a:extLst>
              <a:ext uri="{FF2B5EF4-FFF2-40B4-BE49-F238E27FC236}">
                <a16:creationId xmlns:a16="http://schemas.microsoft.com/office/drawing/2014/main" id="{96000601-3351-4783-845A-142107A80467}"/>
              </a:ext>
            </a:extLst>
          </p:cNvPr>
          <p:cNvPicPr>
            <a:picLocks noGrp="1" noChangeAspect="1"/>
          </p:cNvPicPr>
          <p:nvPr>
            <p:ph sz="half" idx="2"/>
          </p:nvPr>
        </p:nvPicPr>
        <p:blipFill>
          <a:blip r:embed="rId4"/>
          <a:stretch>
            <a:fillRect/>
          </a:stretch>
        </p:blipFill>
        <p:spPr>
          <a:xfrm>
            <a:off x="5628705" y="2187146"/>
            <a:ext cx="6106095" cy="340025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94620186"/>
      </p:ext>
    </p:extLst>
  </p:cSld>
  <p:clrMapOvr>
    <a:masterClrMapping/>
  </p:clrMapOvr>
</p:sld>
</file>

<file path=ppt/theme/theme1.xml><?xml version="1.0" encoding="utf-8"?>
<a:theme xmlns:a="http://schemas.openxmlformats.org/drawingml/2006/main" name="CMS theme 2019">
  <a:themeElements>
    <a:clrScheme name="CMS template 2">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 theme 2019" id="{79C7E797-5B6B-418E-B251-680398C49799}" vid="{70020F90-4DC5-4A06-8A98-D5096461E4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B44BA2626C9D4E866311178902B167" ma:contentTypeVersion="4" ma:contentTypeDescription="Create a new document." ma:contentTypeScope="" ma:versionID="066de2a32ec27da7a9b406a4a5d0c621">
  <xsd:schema xmlns:xsd="http://www.w3.org/2001/XMLSchema" xmlns:xs="http://www.w3.org/2001/XMLSchema" xmlns:p="http://schemas.microsoft.com/office/2006/metadata/properties" xmlns:ns2="c85f45de-9781-4f9c-a476-faa529bf8047" targetNamespace="http://schemas.microsoft.com/office/2006/metadata/properties" ma:root="true" ma:fieldsID="e34ff02e782245196d10dba890e4e3e8" ns2:_="">
    <xsd:import namespace="c85f45de-9781-4f9c-a476-faa529bf8047"/>
    <xsd:element name="properties">
      <xsd:complexType>
        <xsd:sequence>
          <xsd:element name="documentManagement">
            <xsd:complexType>
              <xsd:all>
                <xsd:element ref="ns2:Comments_x0020_Due_x0020_Date" minOccurs="0"/>
                <xsd:element ref="ns2:Program" minOccurs="0"/>
                <xsd:element ref="ns2:Assigned" minOccurs="0"/>
                <xsd:element ref="ns2:Review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5f45de-9781-4f9c-a476-faa529bf8047" elementFormDefault="qualified">
    <xsd:import namespace="http://schemas.microsoft.com/office/2006/documentManagement/types"/>
    <xsd:import namespace="http://schemas.microsoft.com/office/infopath/2007/PartnerControls"/>
    <xsd:element name="Comments_x0020_Due_x0020_Date" ma:index="8" nillable="true" ma:displayName="Comments Due Date" ma:format="DateOnly" ma:internalName="Comments_x0020_Due_x0020_Date">
      <xsd:simpleType>
        <xsd:restriction base="dms:DateTime"/>
      </xsd:simpleType>
    </xsd:element>
    <xsd:element name="Program" ma:index="9" nillable="true" ma:displayName="Program" ma:default="Other" ma:format="Dropdown" ma:internalName="Program">
      <xsd:simpleType>
        <xsd:restriction base="dms:Choice">
          <xsd:enumeration value="Blueprint"/>
          <xsd:enumeration value="Measures Inventory/CMIT"/>
          <xsd:enumeration value="Pre-Rulemaking"/>
          <xsd:enumeration value="MIDS Coordination"/>
          <xsd:enumeration value="Environmental Scan"/>
          <xsd:enumeration value="Other"/>
        </xsd:restriction>
      </xsd:simpleType>
    </xsd:element>
    <xsd:element name="Assigned" ma:index="10" nillable="true" ma:displayName="Assigned" ma:internalName="Assigned">
      <xsd:simpleType>
        <xsd:restriction base="dms:Note">
          <xsd:maxLength value="255"/>
        </xsd:restriction>
      </xsd:simpleType>
    </xsd:element>
    <xsd:element name="Reviewed" ma:index="11" nillable="true" ma:displayName="Reviewed" ma:format="Dropdown" ma:internalName="Reviewed">
      <xsd:simpleType>
        <xsd:restriction base="dms:Choice">
          <xsd:enumeration value="Noni Bodkin"/>
          <xsd:enumeration value="Corette Byrd"/>
          <xsd:enumeration value="Laura deNobel"/>
          <xsd:enumeration value="Melissa Evans"/>
          <xsd:enumeration value="Helen Dollar-Maples"/>
          <xsd:enumeration value="Michelle Geppi"/>
          <xsd:enumeration value="Kimberly Kufe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viewed xmlns="c85f45de-9781-4f9c-a476-faa529bf8047" xsi:nil="true"/>
    <Comments_x0020_Due_x0020_Date xmlns="c85f45de-9781-4f9c-a476-faa529bf8047" xsi:nil="true"/>
    <Program xmlns="c85f45de-9781-4f9c-a476-faa529bf8047">Other</Program>
    <Assigned xmlns="c85f45de-9781-4f9c-a476-faa529bf804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96F362-5B79-4E46-94AA-C998950EA9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5f45de-9781-4f9c-a476-faa529bf80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F2D517-FCF4-4B15-BD46-23B9AA4BB45C}">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c85f45de-9781-4f9c-a476-faa529bf8047"/>
    <ds:schemaRef ds:uri="http://www.w3.org/XML/1998/namespace"/>
  </ds:schemaRefs>
</ds:datastoreItem>
</file>

<file path=customXml/itemProps3.xml><?xml version="1.0" encoding="utf-8"?>
<ds:datastoreItem xmlns:ds="http://schemas.openxmlformats.org/officeDocument/2006/customXml" ds:itemID="{F585CBEC-A503-46BF-AF4D-401CB55F2C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2099</Words>
  <Application>Microsoft Office PowerPoint</Application>
  <PresentationFormat>Widescreen</PresentationFormat>
  <Paragraphs>283</Paragraphs>
  <Slides>25</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CMS theme 2019</vt:lpstr>
      <vt:lpstr>Getting Involved in Quality Measure Development</vt:lpstr>
      <vt:lpstr>Vision and Goals: MMS Info Sessions</vt:lpstr>
      <vt:lpstr>Agenda</vt:lpstr>
      <vt:lpstr>Ways to be Involved</vt:lpstr>
      <vt:lpstr>Technical Expert Panels</vt:lpstr>
      <vt:lpstr>Finding Opportunities</vt:lpstr>
      <vt:lpstr>Navigating TEP Opportunities</vt:lpstr>
      <vt:lpstr>Nomination Requirements</vt:lpstr>
      <vt:lpstr>Resources for Patients and Families</vt:lpstr>
      <vt:lpstr>Guidance for Measure Developers</vt:lpstr>
      <vt:lpstr>Guidance for Measure Developers</vt:lpstr>
      <vt:lpstr>Resources to share</vt:lpstr>
      <vt:lpstr>Using Social Media to Recruit a TEP</vt:lpstr>
      <vt:lpstr>Public Comment</vt:lpstr>
      <vt:lpstr>Types of Public Comment Opportunities</vt:lpstr>
      <vt:lpstr>Submitting a Comment on a Measure Under Development</vt:lpstr>
      <vt:lpstr>Navigating Public Comment Opportunities on MMS</vt:lpstr>
      <vt:lpstr>Finding a Proposed Rule</vt:lpstr>
      <vt:lpstr>Submitting a Comment on a Proposed Rule</vt:lpstr>
      <vt:lpstr>Comment Submission Form</vt:lpstr>
      <vt:lpstr>Tips for Writing a Comment</vt:lpstr>
      <vt:lpstr>Resource to Share</vt:lpstr>
      <vt:lpstr>Staying up-to-date on public comment opportunities</vt:lpstr>
      <vt:lpstr>Discussion Questions</vt:lpstr>
      <vt:lpstr>CLOSING Slide</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2016-08-30T18:54:20Z</dcterms:created>
  <dcterms:modified xsi:type="dcterms:W3CDTF">2019-10-21T18:46:44Z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0x010100F8B44BA2626C9D4E866311178902B167</vt:lpwstr>
  </property>
  <property fmtid="{D5CDD505-2E9C-101B-9397-08002B2CF9AE}" pid="3" name="_NewReviewCycle">
    <vt:lpwstr/>
  </property>
  <property fmtid="{D5CDD505-2E9C-101B-9397-08002B2CF9AE}" pid="4" name="Order">
    <vt:r8>5600</vt:r8>
  </property>
  <property fmtid="{D5CDD505-2E9C-101B-9397-08002B2CF9AE}" pid="5" name="_CopySource">
    <vt:lpwstr>http://websps31.battelle.org/sites/MIDSMMS/MACRA/Stakeholder Engagement/Webinars/Previous versions of webinar documentation/CMS MDEO Web Series _ presenters guide_ EVM. 2016.pptx</vt:lpwstr>
  </property>
  <property fmtid="{D5CDD505-2E9C-101B-9397-08002B2CF9AE}" pid="6" name="xd_ProgID">
    <vt:lpwstr/>
  </property>
  <property fmtid="{D5CDD505-2E9C-101B-9397-08002B2CF9AE}" pid="7" name="TemplateUrl">
    <vt:lpwstr/>
  </property>
</Properties>
</file>