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34"/>
  </p:notesMasterIdLst>
  <p:handoutMasterIdLst>
    <p:handoutMasterId r:id="rId35"/>
  </p:handoutMasterIdLst>
  <p:sldIdLst>
    <p:sldId id="415" r:id="rId5"/>
    <p:sldId id="294" r:id="rId6"/>
    <p:sldId id="433" r:id="rId7"/>
    <p:sldId id="379" r:id="rId8"/>
    <p:sldId id="388" r:id="rId9"/>
    <p:sldId id="389" r:id="rId10"/>
    <p:sldId id="381" r:id="rId11"/>
    <p:sldId id="382" r:id="rId12"/>
    <p:sldId id="390" r:id="rId13"/>
    <p:sldId id="439" r:id="rId14"/>
    <p:sldId id="391" r:id="rId15"/>
    <p:sldId id="393" r:id="rId16"/>
    <p:sldId id="383" r:id="rId17"/>
    <p:sldId id="394" r:id="rId18"/>
    <p:sldId id="416" r:id="rId19"/>
    <p:sldId id="417" r:id="rId20"/>
    <p:sldId id="418" r:id="rId21"/>
    <p:sldId id="419" r:id="rId22"/>
    <p:sldId id="420" r:id="rId23"/>
    <p:sldId id="438" r:id="rId24"/>
    <p:sldId id="423" r:id="rId25"/>
    <p:sldId id="434" r:id="rId26"/>
    <p:sldId id="435" r:id="rId27"/>
    <p:sldId id="436" r:id="rId28"/>
    <p:sldId id="437" r:id="rId29"/>
    <p:sldId id="380" r:id="rId30"/>
    <p:sldId id="431" r:id="rId31"/>
    <p:sldId id="432" r:id="rId32"/>
    <p:sldId id="350" r:id="rId33"/>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field, Christopher" initials="LC" lastIdx="28" clrIdx="0">
    <p:extLst>
      <p:ext uri="{19B8F6BF-5375-455C-9EA6-DF929625EA0E}">
        <p15:presenceInfo xmlns:p15="http://schemas.microsoft.com/office/powerpoint/2012/main" userId="S-1-5-21-129458132-137175273-21523540-113399" providerId="AD"/>
      </p:ext>
    </p:extLst>
  </p:cmAuthor>
  <p:cmAuthor id="2" name="Berkowitz, Judy M" initials="BJM" lastIdx="12" clrIdx="1">
    <p:extLst>
      <p:ext uri="{19B8F6BF-5375-455C-9EA6-DF929625EA0E}">
        <p15:presenceInfo xmlns:p15="http://schemas.microsoft.com/office/powerpoint/2012/main" userId="S-1-5-21-129458132-137175273-21523540-122569" providerId="AD"/>
      </p:ext>
    </p:extLst>
  </p:cmAuthor>
  <p:cmAuthor id="3" name="nikitask" initials="KAN" lastIdx="9" clrIdx="2">
    <p:extLst>
      <p:ext uri="{19B8F6BF-5375-455C-9EA6-DF929625EA0E}">
        <p15:presenceInfo xmlns:p15="http://schemas.microsoft.com/office/powerpoint/2012/main" userId="nikitask" providerId="None"/>
      </p:ext>
    </p:extLst>
  </p:cmAuthor>
  <p:cmAuthor id="4" name="Kim Nikitas" initials="KAN" lastIdx="12" clrIdx="3">
    <p:extLst>
      <p:ext uri="{19B8F6BF-5375-455C-9EA6-DF929625EA0E}">
        <p15:presenceInfo xmlns:p15="http://schemas.microsoft.com/office/powerpoint/2012/main" userId="Kim Nikitas" providerId="None"/>
      </p:ext>
    </p:extLst>
  </p:cmAuthor>
  <p:cmAuthor id="5" name="Hammer, Maureen" initials="HM" lastIdx="4" clrIdx="4">
    <p:extLst>
      <p:ext uri="{19B8F6BF-5375-455C-9EA6-DF929625EA0E}">
        <p15:presenceInfo xmlns:p15="http://schemas.microsoft.com/office/powerpoint/2012/main" userId="S-1-5-21-129458132-137175273-21523540-179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6" autoAdjust="0"/>
    <p:restoredTop sz="55906" autoAdjust="0"/>
  </p:normalViewPr>
  <p:slideViewPr>
    <p:cSldViewPr>
      <p:cViewPr varScale="1">
        <p:scale>
          <a:sx n="67" d="100"/>
          <a:sy n="67" d="100"/>
        </p:scale>
        <p:origin x="1902" y="60"/>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76"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6/5/2018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6/5/2018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63216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08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premise here is that systems thinking can help us to understand how quality measurement and quality improvement are related and aligned.  The reason that we care about that is because, as measure developers, the relationship between quality measurement and quality improvement is an important piece of developing the business case for quality measurement.  In our business case, we talk about the ways in which quality measurement can support uses like quality improvement, comparative reporting, value-based purchasing, and Alternative Payment Models (APMs).  We tell a story about what that relationship is and how that connection is, so we need to understand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issue of why we want to talk about this today is that a lot of our conventional approaches to aligning quality measurement and quality improvement may not be having the </a:t>
            </a:r>
            <a:r>
              <a:rPr lang="en-US" sz="1200" i="0"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that we want.  We might need to rethink our approach.  For example, one way we maintain alignment between the two is that we stick very closely in our measure development concepts to an existing evidence base that is typically focused on process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common approach to maintaining alignment is through specifications, particularly around risk adjustment and exclusions in trying to make homogeneous populations and account for a lot of heterogeneity.  One unintended consequence related to that is that it adds a lot to the burden and expense of measure development, measure use to collect all of that data, and to report all that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approach to alignment is to turn the measures into mini clinical decision support artifacts with lots of logic and rules and going </a:t>
            </a:r>
            <a:r>
              <a:rPr lang="en-US" sz="1200" i="1" kern="1200" dirty="0">
                <a:solidFill>
                  <a:schemeClr val="tx1"/>
                </a:solidFill>
                <a:effectLst/>
                <a:latin typeface="+mn-lt"/>
                <a:ea typeface="+mn-ea"/>
                <a:cs typeface="+mn-cs"/>
              </a:rPr>
              <a:t>beyond</a:t>
            </a:r>
            <a:r>
              <a:rPr lang="en-US" sz="1200" kern="1200" dirty="0">
                <a:solidFill>
                  <a:schemeClr val="tx1"/>
                </a:solidFill>
                <a:effectLst/>
                <a:latin typeface="+mn-lt"/>
                <a:ea typeface="+mn-ea"/>
                <a:cs typeface="+mn-cs"/>
              </a:rPr>
              <a:t> the intent of the measurement and being more focused on clinical decision support which also has consequences related to our ability to use quality measures and the burden associated with it. For all of these reasons, we need to step back a moment and think about what these two concepts of quality measurement and quality improvement are, how systems thinking might improve our understanding of the relationship, and how we can best align them going forward.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18245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Quality is about probabilities.  It is about increasing the probability of having a desired outcome and not having an unintended consequence. Measures also need to be aligned with current evidence.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25468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210311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think in terms of how people learn and the models of learning, we think about when people apply effort to a particular problem.  As you apply effort in a continuous way over time, eventually you develop abilities that are transferrable across many subjects.  This transfer process of taking effort and translating it into ability is part of quality measurement conceptualization.  We want this to be evidence-based, with scientific support for the things we focus on in measurement.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18891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quality measure is a tool for making decisions. Those decisions are classified as </a:t>
            </a:r>
            <a:r>
              <a:rPr lang="en-US" sz="1200" i="1" kern="1200" dirty="0">
                <a:solidFill>
                  <a:schemeClr val="tx1"/>
                </a:solidFill>
                <a:effectLst/>
                <a:latin typeface="+mn-lt"/>
                <a:ea typeface="+mn-ea"/>
                <a:cs typeface="+mn-cs"/>
              </a:rPr>
              <a:t>good </a:t>
            </a:r>
            <a:r>
              <a:rPr lang="en-US" sz="1200" kern="1200" dirty="0">
                <a:solidFill>
                  <a:schemeClr val="tx1"/>
                </a:solidFill>
                <a:effectLst/>
                <a:latin typeface="+mn-lt"/>
                <a:ea typeface="+mn-ea"/>
                <a:cs typeface="+mn-cs"/>
              </a:rPr>
              <a:t>decisions when they make it more likely that we will experience a good result, and less likely that we will experience an adverse result that we cannot anticipate and do not expect, and, therefore, cannot incorporate into our decision-making process. Decision-making is through selection and choice.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i="1" kern="1200" dirty="0">
                <a:solidFill>
                  <a:schemeClr val="tx1"/>
                </a:solidFill>
                <a:effectLst/>
                <a:latin typeface="+mn-lt"/>
                <a:ea typeface="+mn-ea"/>
                <a:cs typeface="+mn-cs"/>
              </a:rPr>
              <a:t>choice,</a:t>
            </a:r>
            <a:r>
              <a:rPr lang="en-US" sz="1200" kern="1200" dirty="0">
                <a:solidFill>
                  <a:schemeClr val="tx1"/>
                </a:solidFill>
                <a:effectLst/>
                <a:latin typeface="+mn-lt"/>
                <a:ea typeface="+mn-ea"/>
                <a:cs typeface="+mn-cs"/>
              </a:rPr>
              <a:t> poorly performing clinicians choose to allocate their quality improvement efforts and resources in order to become better performing, and by that mechanism overall quality across the population gets better.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other mechanism is </a:t>
            </a:r>
            <a:r>
              <a:rPr lang="en-US" sz="1200" i="1" kern="1200" dirty="0">
                <a:solidFill>
                  <a:schemeClr val="tx1"/>
                </a:solidFill>
                <a:effectLst/>
                <a:latin typeface="+mn-lt"/>
                <a:ea typeface="+mn-ea"/>
                <a:cs typeface="+mn-cs"/>
              </a:rPr>
              <a:t>selection, </a:t>
            </a:r>
            <a:r>
              <a:rPr lang="en-US" sz="1200" i="0" kern="1200" dirty="0">
                <a:solidFill>
                  <a:schemeClr val="tx1"/>
                </a:solidFill>
                <a:effectLst/>
                <a:latin typeface="+mn-lt"/>
                <a:ea typeface="+mn-ea"/>
                <a:cs typeface="+mn-cs"/>
              </a:rPr>
              <a:t>where</a:t>
            </a:r>
            <a:r>
              <a:rPr lang="en-US" sz="1200" kern="1200" dirty="0">
                <a:solidFill>
                  <a:schemeClr val="tx1"/>
                </a:solidFill>
                <a:effectLst/>
                <a:latin typeface="+mn-lt"/>
                <a:ea typeface="+mn-ea"/>
                <a:cs typeface="+mn-cs"/>
              </a:rPr>
              <a:t> patients or other consumers select better-performing clinicians or facilities over worse-performing. That selection process is a mechanism by which overall population health improves.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23604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Quality improvement has a different set of mechanisms by which it operates.  The mechanism is </a:t>
            </a:r>
            <a:r>
              <a:rPr lang="en-US" sz="1200" i="1" kern="1200" dirty="0">
                <a:solidFill>
                  <a:schemeClr val="tx1"/>
                </a:solidFill>
                <a:effectLst/>
                <a:latin typeface="+mn-lt"/>
                <a:ea typeface="+mn-ea"/>
                <a:cs typeface="+mn-cs"/>
              </a:rPr>
              <a:t>standardization</a:t>
            </a:r>
            <a:r>
              <a:rPr lang="en-US" sz="1200" kern="1200" dirty="0">
                <a:solidFill>
                  <a:schemeClr val="tx1"/>
                </a:solidFill>
                <a:effectLst/>
                <a:latin typeface="+mn-lt"/>
                <a:ea typeface="+mn-ea"/>
                <a:cs typeface="+mn-cs"/>
              </a:rPr>
              <a:t> and we want consistent processes so that given a set of inputs, we always get the same set of outputs — confined by the bounds of probability, but no systematic variation from those probabilistic outputs.  We want standardized behavior that always achieves the same result.  We want that behavior to be aligned with evidence and best practice, and with the needs of the patient.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25753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quality improvement methodologies to make sure that we are achieving our quality improvement aims, but the focus of those things tend to be organizationally specific and context-specific. Implementation science is all about understanding that context and understanding how that context could potentially be a barrier to quality improvement and how to address those barriers and overcome them.</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177172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7982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mutual support between quality measurement and quality improvement  is graphically represented in this circle diagram, which has been around for a while, but also includes some new things. One thing is we have an even greater capability and capacity to operationalize this type of process, and to automate some of the process to make it feasible to implement across the entire system — across a large number of </a:t>
            </a:r>
            <a:r>
              <a:rPr lang="en-US" sz="1200" i="1" kern="1200" dirty="0">
                <a:solidFill>
                  <a:schemeClr val="tx1"/>
                </a:solidFill>
                <a:effectLst/>
                <a:latin typeface="+mn-lt"/>
                <a:ea typeface="+mn-ea"/>
                <a:cs typeface="+mn-cs"/>
              </a:rPr>
              <a:t>domains</a:t>
            </a:r>
            <a:r>
              <a:rPr lang="en-US" sz="1200" kern="1200" dirty="0">
                <a:solidFill>
                  <a:schemeClr val="tx1"/>
                </a:solidFill>
                <a:effectLst/>
                <a:latin typeface="+mn-lt"/>
                <a:ea typeface="+mn-ea"/>
                <a:cs typeface="+mn-cs"/>
              </a:rPr>
              <a:t>.  In the context of quality measurement we have clinical and health services research.  From that we draw our standardized assessment and management processes.  We apply those standardized assessment and management processes and quality improvement activities, and then again we look at things that emerged from that that are systematically persistently varied across different kinds of contexts — different kinds of environments — that we incorporate into our performance measurement and our Alternative Payment Models (APMs) to align our incentives.  We look at the outcomes that result from those things.  If there is variation that we cannot explain, it generates new concepts for research.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Then we have clinical and health services research, which is this body of unstructured knowledge.  We have the 200,000 abstracts that are published in PubMed on a monthly basis.  That is increasing all the time and we are developing new capabilities that allow us to generate more and more of this type of research.  But then a lot of it is in a format that we cannot easily consume, and so we need a process by which we synthesize and structure that knowledge.  Then we have a process of vetting that knowledge with experts to create our standardized assessment and management tools.  We need to use those to actually generate value in those marginal gains in health, and this is where we apply that effort in the different contexts in which we operate.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We learn from some of that effort, and some of the effort becomes evident that there are certain things that are systematic and persistent about that effort.  Those are the things we translate into ability that we can make the subject of our performance measurement.  It is those systematic and persistent factors across different environments at different times that are the subject of our measurement activities and that can be useful for mechanisms of selection and choice.  Finally, we measure outcomes and use that to generate concepts and information that we need to learn more about.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01431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930625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93308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Technological maturity</a:t>
            </a:r>
            <a:r>
              <a:rPr lang="en-US" sz="1200" kern="1200" dirty="0">
                <a:solidFill>
                  <a:schemeClr val="tx1"/>
                </a:solidFill>
                <a:effectLst/>
                <a:latin typeface="+mn-lt"/>
                <a:ea typeface="+mn-ea"/>
                <a:cs typeface="+mn-cs"/>
              </a:rPr>
              <a:t> refers to the engineering piece and </a:t>
            </a:r>
            <a:r>
              <a:rPr lang="en-US" sz="1200" i="1" kern="1200" dirty="0">
                <a:solidFill>
                  <a:schemeClr val="tx1"/>
                </a:solidFill>
                <a:effectLst/>
                <a:latin typeface="+mn-lt"/>
                <a:ea typeface="+mn-ea"/>
                <a:cs typeface="+mn-cs"/>
              </a:rPr>
              <a:t>maturity of practice </a:t>
            </a:r>
            <a:r>
              <a:rPr lang="en-US" sz="1200" kern="1200" dirty="0">
                <a:solidFill>
                  <a:schemeClr val="tx1"/>
                </a:solidFill>
                <a:effectLst/>
                <a:latin typeface="+mn-lt"/>
                <a:ea typeface="+mn-ea"/>
                <a:cs typeface="+mn-cs"/>
              </a:rPr>
              <a:t>refers to the users and the use of the technology.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17717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379550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Level zero i</a:t>
            </a:r>
            <a:r>
              <a:rPr lang="en-US" sz="1200" kern="1200" dirty="0">
                <a:solidFill>
                  <a:schemeClr val="tx1"/>
                </a:solidFill>
                <a:effectLst/>
                <a:latin typeface="+mn-lt"/>
                <a:ea typeface="+mn-ea"/>
                <a:cs typeface="+mn-cs"/>
              </a:rPr>
              <a:t>s the minimum threshold that endorsement bodies have for the use of a measure in programs.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Level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starts to contribute some empirical support for the measure, recognition that there is some variation in the outcome between measured entities, clinicians or facilities, or populations of patients where one would not expect from a clinical rationale for there to be any variation. This is where most quality measures are, and where they demonstrate variation.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Level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two</a:t>
            </a:r>
            <a:r>
              <a:rPr lang="en-US" sz="1200" kern="1200" dirty="0">
                <a:solidFill>
                  <a:schemeClr val="tx1"/>
                </a:solidFill>
                <a:effectLst/>
                <a:latin typeface="+mn-lt"/>
                <a:ea typeface="+mn-ea"/>
                <a:cs typeface="+mn-cs"/>
              </a:rPr>
              <a:t> gets more into why it is happening and why there is variation. There is some variation in the quality construct that is driving the variation that we see in outcomes.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Level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three </a:t>
            </a:r>
            <a:r>
              <a:rPr lang="en-US" sz="1200" kern="1200" dirty="0">
                <a:solidFill>
                  <a:schemeClr val="tx1"/>
                </a:solidFill>
                <a:effectLst/>
                <a:latin typeface="+mn-lt"/>
                <a:ea typeface="+mn-ea"/>
                <a:cs typeface="+mn-cs"/>
              </a:rPr>
              <a:t>is more at a predictive analytics level validating a quality construct outcome model.  This is where you actually have a model of the quality construct and use that model to predict variation in the outcome.  Prediction does not necessarily have to be over time; it could be in one setting vs. another setting or a split sample.  You have a model of what the quality construct is, and you use that model to predict when the variation and outcome will happen.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Level four</a:t>
            </a:r>
            <a:r>
              <a:rPr lang="en-US" sz="1200" kern="1200" dirty="0">
                <a:solidFill>
                  <a:schemeClr val="tx1"/>
                </a:solidFill>
                <a:effectLst/>
                <a:latin typeface="+mn-lt"/>
                <a:ea typeface="+mn-ea"/>
                <a:cs typeface="+mn-cs"/>
              </a:rPr>
              <a:t> moves into prescriptive analytics and how we can make the outcome measure happen. This is based on synthesized, vetted evidence and formulated in the form of a standardized assessment and management tool.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t>
            </a:r>
            <a:r>
              <a:rPr lang="en-US" sz="1200" i="1" kern="1200" dirty="0">
                <a:solidFill>
                  <a:schemeClr val="tx1"/>
                </a:solidFill>
                <a:effectLst/>
                <a:latin typeface="+mn-lt"/>
                <a:ea typeface="+mn-ea"/>
                <a:cs typeface="+mn-cs"/>
              </a:rPr>
              <a:t>evel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is where the systems orientation comes back in. Not only are there these standardized assessment tools, we have some feedback mechanisms because once we actually implement those tools in quality improvement, there is context in terms of the patient characteristics or the setting.  We want to understand what was done, analyze what was done, and determine whether there is any systematic or persistent factors that lead someone to do something that varies from the standard.  If there are, then we can incorporate those systematic and persistent factors into our standardized processes and this closes the loop between quality measurement and quality improvement.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485547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couple of things that we might expect to see when a measure is used that might help us inform the maturity level of the measure.  </a:t>
            </a:r>
            <a:r>
              <a:rPr lang="en-US" sz="1200" i="1" kern="1200" dirty="0">
                <a:solidFill>
                  <a:schemeClr val="tx1"/>
                </a:solidFill>
                <a:effectLst/>
                <a:latin typeface="+mn-lt"/>
                <a:ea typeface="+mn-ea"/>
                <a:cs typeface="+mn-cs"/>
              </a:rPr>
              <a:t>Signal</a:t>
            </a:r>
            <a:r>
              <a:rPr lang="en-US" sz="1200" kern="1200" dirty="0">
                <a:solidFill>
                  <a:schemeClr val="tx1"/>
                </a:solidFill>
                <a:effectLst/>
                <a:latin typeface="+mn-lt"/>
                <a:ea typeface="+mn-ea"/>
                <a:cs typeface="+mn-cs"/>
              </a:rPr>
              <a:t> is how much variation in our outcome we observe in the population of interest across the measured entities that we are measuring. As the measure matures one would expect a reduction in that variation.  As these emerging best practices are uncovered and disseminated across the measured entities, one would expect to see a reduction in variation in the outcome.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thing is that we will potentially see a difference in the composition of that signal, between the persistent component and the non-persistent component.  As those things become part of our structure they become useful in prediction.  We are able to predict the variation as the maturity of practice evolves, as those things that we are classifying as efforts become ability and become part of our structure.  We should see over time that the proportion of variation that is predictable, is persistent, </a:t>
            </a:r>
            <a:r>
              <a:rPr lang="en-US" sz="1200" i="1" kern="1200" dirty="0">
                <a:solidFill>
                  <a:schemeClr val="tx1"/>
                </a:solidFill>
                <a:effectLst/>
                <a:latin typeface="+mn-lt"/>
                <a:ea typeface="+mn-ea"/>
                <a:cs typeface="+mn-cs"/>
              </a:rPr>
              <a:t>rises</a:t>
            </a:r>
            <a:r>
              <a:rPr lang="en-US" sz="1200" kern="1200" dirty="0">
                <a:solidFill>
                  <a:schemeClr val="tx1"/>
                </a:solidFill>
                <a:effectLst/>
                <a:latin typeface="+mn-lt"/>
                <a:ea typeface="+mn-ea"/>
                <a:cs typeface="+mn-cs"/>
              </a:rPr>
              <a:t>, and the proportion of variation that is non-predictable, non-persistent </a:t>
            </a:r>
            <a:r>
              <a:rPr lang="en-US" sz="1200" i="1" kern="1200" dirty="0">
                <a:solidFill>
                  <a:schemeClr val="tx1"/>
                </a:solidFill>
                <a:effectLst/>
                <a:latin typeface="+mn-lt"/>
                <a:ea typeface="+mn-ea"/>
                <a:cs typeface="+mn-cs"/>
              </a:rPr>
              <a:t>declines</a:t>
            </a:r>
            <a:r>
              <a:rPr lang="en-US" sz="1200" kern="1200" dirty="0">
                <a:solidFill>
                  <a:schemeClr val="tx1"/>
                </a:solidFill>
                <a:effectLst/>
                <a:latin typeface="+mn-lt"/>
                <a:ea typeface="+mn-ea"/>
                <a:cs typeface="+mn-cs"/>
              </a:rPr>
              <a:t>.  That is another signal that there is some maturity of practice in our outcome measure.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77804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410936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529597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457650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216090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do systems thinking around a healthcare system, we are thinking about all the things that impact it — the policies that are enacted, or the patients that go there, or the environment that it is in. Systems thinking is taking in all of the information around you when making decisions.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429262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Thinking in Systems</a:t>
            </a:r>
            <a:r>
              <a:rPr lang="en-US" sz="1200" kern="1200" dirty="0">
                <a:solidFill>
                  <a:schemeClr val="tx1"/>
                </a:solidFill>
                <a:effectLst/>
                <a:latin typeface="+mn-lt"/>
                <a:ea typeface="+mn-ea"/>
                <a:cs typeface="+mn-cs"/>
              </a:rPr>
              <a:t> is a book that helps you understand that a system is a set of related components that work together in a particular environment to perform whatever functions are required to achieve the system’s objective. It can be implemented in any number of different ways, not exclusively healthcare quality improvement.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385020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Socioeconomic status (SES), race, gender, parents, and the accessibility of healthcare impact how somebody takes care of themselves.</a:t>
            </a:r>
            <a:endParaRPr lang="en-US" dirty="0">
              <a:effectLst/>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consider how a policy will evolve over time and to ensure it remains meaningful long-term.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thinking about optimizing the whole, imagine a map that shows all the lines connecting the healthcare system.  In the middle we have the </a:t>
            </a:r>
            <a:r>
              <a:rPr lang="en-US" sz="1200" i="1" kern="1200" dirty="0">
                <a:solidFill>
                  <a:schemeClr val="tx1"/>
                </a:solidFill>
                <a:effectLst/>
                <a:latin typeface="+mn-lt"/>
                <a:ea typeface="+mn-ea"/>
                <a:cs typeface="+mn-cs"/>
              </a:rPr>
              <a:t>patient</a:t>
            </a:r>
            <a:r>
              <a:rPr lang="en-US" sz="1200" kern="1200" dirty="0">
                <a:solidFill>
                  <a:schemeClr val="tx1"/>
                </a:solidFill>
                <a:effectLst/>
                <a:latin typeface="+mn-lt"/>
                <a:ea typeface="+mn-ea"/>
                <a:cs typeface="+mn-cs"/>
              </a:rPr>
              <a:t>, but then we have the hospital and home health and maybe the YMCA, because they do nutrition counseling. We want to think about interoperability and communication amongst those parts to really enhance the system overall.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08151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think about our population and we have our reinforcing loops.  We have our births which increase our population, and then we have our balancing feedback loops (deaths) which would result in mortality.  If these things were constant, then our population would always be the same, but we know from a systems thinking perspective that this is not the reality of how a population is developed.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Fertility can be impacted by the environment. We know that deaths can be impacted by a chronic disease or by infectious disease outbreaks. It is getting to this narrow piece first and then we want to continue to broaden that even further.  There are also feedback loops that can have negative unintended consequences to our system.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23327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are constantly fixing problems as they arise, we are not taking the time to truly understand why something is occurring.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9750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developing measures, we need to consider how to make sure that we are not creating a measure so that people just want to achieve the goal or </a:t>
            </a:r>
            <a:r>
              <a:rPr lang="en-US" sz="1200" i="1" kern="1200" dirty="0">
                <a:solidFill>
                  <a:schemeClr val="tx1"/>
                </a:solidFill>
                <a:effectLst/>
                <a:latin typeface="+mn-lt"/>
                <a:ea typeface="+mn-ea"/>
                <a:cs typeface="+mn-cs"/>
              </a:rPr>
              <a:t>look</a:t>
            </a:r>
            <a:r>
              <a:rPr lang="en-US" sz="1200" kern="1200" dirty="0">
                <a:solidFill>
                  <a:schemeClr val="tx1"/>
                </a:solidFill>
                <a:effectLst/>
                <a:latin typeface="+mn-lt"/>
                <a:ea typeface="+mn-ea"/>
                <a:cs typeface="+mn-cs"/>
              </a:rPr>
              <a:t> like they are achieving the goal, but that we are really thinking about positive health outcomes in the end.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99370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493287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MS Measures Management System (MMS) Quality Measurement and Quality Improvement" title="Heading"/>
          <p:cNvSpPr>
            <a:spLocks noGrp="1"/>
          </p:cNvSpPr>
          <p:nvPr>
            <p:ph type="title"/>
          </p:nvPr>
        </p:nvSpPr>
        <p:spPr/>
        <p:txBody>
          <a:bodyPr/>
          <a:lstStyle/>
          <a:p>
            <a:r>
              <a:rPr lang="en-US" sz="2800" dirty="0"/>
              <a:t>CMS Measures Management System (MMS)</a:t>
            </a:r>
            <a:br>
              <a:rPr lang="en-US" sz="2800" dirty="0"/>
            </a:br>
            <a:r>
              <a:rPr lang="en-US" sz="3200" i="1" dirty="0">
                <a:solidFill>
                  <a:srgbClr val="084A9C"/>
                </a:solidFill>
              </a:rPr>
              <a:t>Quality Measurement and Quality Improvement</a:t>
            </a:r>
          </a:p>
        </p:txBody>
      </p:sp>
      <p:sp>
        <p:nvSpPr>
          <p:cNvPr id="4" name="Text Placeholder 3"/>
          <p:cNvSpPr>
            <a:spLocks noGrp="1"/>
          </p:cNvSpPr>
          <p:nvPr>
            <p:ph type="body" sz="quarter" idx="11"/>
          </p:nvPr>
        </p:nvSpPr>
        <p:spPr>
          <a:xfrm>
            <a:off x="304800" y="3200400"/>
            <a:ext cx="3429000" cy="2743200"/>
          </a:xfrm>
        </p:spPr>
        <p:txBody>
          <a:bodyPr>
            <a:normAutofit fontScale="85000" lnSpcReduction="20000"/>
          </a:bodyPr>
          <a:lstStyle/>
          <a:p>
            <a:r>
              <a:rPr lang="en-US" dirty="0"/>
              <a:t>Nicole Brennan, Director Health Research – Battelle Memorial Institute</a:t>
            </a:r>
          </a:p>
          <a:p>
            <a:endParaRPr lang="en-US" dirty="0"/>
          </a:p>
          <a:p>
            <a:r>
              <a:rPr lang="en-US" dirty="0"/>
              <a:t>Jeffrey J. Geppert, Senior Research Leader – Battelle Memorial Institute</a:t>
            </a:r>
          </a:p>
          <a:p>
            <a:endParaRPr lang="en-US" dirty="0"/>
          </a:p>
          <a:p>
            <a:r>
              <a:rPr lang="en-US" dirty="0"/>
              <a:t>April 26, 2018</a:t>
            </a:r>
          </a:p>
        </p:txBody>
      </p:sp>
    </p:spTree>
    <p:extLst>
      <p:ext uri="{BB962C8B-B14F-4D97-AF65-F5344CB8AC3E}">
        <p14:creationId xmlns:p14="http://schemas.microsoft.com/office/powerpoint/2010/main" val="421315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Question logo" title="Question logo">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3" name="Title 2" descr="Discussion" title="Heading"/>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onstantia"/>
              <a:ea typeface="+mn-ea"/>
              <a:cs typeface="+mn-cs"/>
            </a:endParaRPr>
          </a:p>
        </p:txBody>
      </p:sp>
      <p:pic>
        <p:nvPicPr>
          <p:cNvPr id="5" name="Content Placeholder 4" descr="Question logo" title="Question logo "/>
          <p:cNvPicPr>
            <a:picLocks noGrp="1" noChangeAspect="1"/>
          </p:cNvPicPr>
          <p:nvPr>
            <p:ph idx="1"/>
          </p:nvPr>
        </p:nvPicPr>
        <p:blipFill>
          <a:blip r:embed="rId3" cstate="print"/>
          <a:stretch>
            <a:fillRect/>
          </a:stretch>
        </p:blipFill>
        <p:spPr>
          <a:xfrm>
            <a:off x="1143000" y="1676400"/>
            <a:ext cx="6858000" cy="5050270"/>
          </a:xfrm>
          <a:prstGeom prst="rect">
            <a:avLst/>
          </a:prstGeom>
        </p:spPr>
      </p:pic>
    </p:spTree>
    <p:extLst>
      <p:ext uri="{BB962C8B-B14F-4D97-AF65-F5344CB8AC3E}">
        <p14:creationId xmlns:p14="http://schemas.microsoft.com/office/powerpoint/2010/main" val="64306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verview" title="Heading">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Overview</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500" dirty="0"/>
          </a:p>
          <a:p>
            <a:pPr marL="0" indent="0">
              <a:buNone/>
            </a:pPr>
            <a:endParaRPr lang="en-US" sz="2500" dirty="0"/>
          </a:p>
          <a:p>
            <a:pPr marL="0" indent="0">
              <a:buNone/>
            </a:pPr>
            <a:endParaRPr lang="en-US" sz="2500" dirty="0"/>
          </a:p>
          <a:p>
            <a:pPr marL="0" indent="0">
              <a:buNone/>
            </a:pPr>
            <a:endParaRPr lang="en-US" sz="2500" dirty="0"/>
          </a:p>
          <a:p>
            <a:pPr marL="0" indent="0" algn="ctr">
              <a:buNone/>
            </a:pPr>
            <a:r>
              <a:rPr lang="en-US" sz="2800" dirty="0"/>
              <a:t>Quality Measurement and Quality Improvement</a:t>
            </a:r>
          </a:p>
          <a:p>
            <a:endParaRPr lang="en-US" dirty="0"/>
          </a:p>
        </p:txBody>
      </p:sp>
      <p:sp>
        <p:nvSpPr>
          <p:cNvPr id="4" name="Slide Number Placeholder 3">
            <a:extLst>
              <a:ext uri="{FF2B5EF4-FFF2-40B4-BE49-F238E27FC236}">
                <a16:creationId xmlns:a16="http://schemas.microsoft.com/office/drawing/2014/main" id="{E8AEED0E-879F-4A18-929E-E1BE84D423CD}"/>
              </a:ext>
            </a:extLst>
          </p:cNvPr>
          <p:cNvSpPr>
            <a:spLocks noGrp="1"/>
          </p:cNvSpPr>
          <p:nvPr>
            <p:ph type="sldNum" sz="quarter" idx="4"/>
          </p:nvPr>
        </p:nvSpPr>
        <p:spPr>
          <a:xfrm>
            <a:off x="6553200" y="6356350"/>
            <a:ext cx="2133600" cy="365125"/>
          </a:xfrm>
        </p:spPr>
        <p:txBody>
          <a:bodyPr/>
          <a:lstStyle/>
          <a:p>
            <a:fld id="{7022FF3C-310F-4809-A5BE-BC5BA8AA108D}" type="slidenum">
              <a:rPr lang="en-US" smtClean="0"/>
              <a:pPr/>
              <a:t>11</a:t>
            </a:fld>
            <a:endParaRPr lang="en-US" dirty="0"/>
          </a:p>
        </p:txBody>
      </p:sp>
    </p:spTree>
    <p:extLst>
      <p:ext uri="{BB962C8B-B14F-4D97-AF65-F5344CB8AC3E}">
        <p14:creationId xmlns:p14="http://schemas.microsoft.com/office/powerpoint/2010/main" val="20701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hat is Quality? " title="Heading">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What is Quality?</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t>Quality</a:t>
            </a:r>
          </a:p>
          <a:p>
            <a:pPr marL="0" indent="0">
              <a:buNone/>
            </a:pPr>
            <a:endParaRPr lang="en-US" sz="2500" dirty="0"/>
          </a:p>
          <a:p>
            <a:pPr marL="0" indent="0">
              <a:buNone/>
            </a:pPr>
            <a:r>
              <a:rPr lang="en-US" sz="2500" dirty="0"/>
              <a:t>	“The degree to which health services for individuals 	and populations increase the likelihood of desired 	health outcomes and are consistent with current 	professional knowledge.”</a:t>
            </a:r>
          </a:p>
          <a:p>
            <a:pPr marL="0" indent="0">
              <a:buNone/>
            </a:pPr>
            <a:r>
              <a:rPr lang="en-US" sz="2500" dirty="0"/>
              <a:t>			-National Academy of Medicine</a:t>
            </a:r>
            <a:endParaRPr lang="en-US" sz="1600" dirty="0"/>
          </a:p>
          <a:p>
            <a:endParaRPr lang="en-US" dirty="0"/>
          </a:p>
        </p:txBody>
      </p:sp>
      <p:sp>
        <p:nvSpPr>
          <p:cNvPr id="4" name="Slide Number Placeholder 3">
            <a:extLst>
              <a:ext uri="{FF2B5EF4-FFF2-40B4-BE49-F238E27FC236}">
                <a16:creationId xmlns:a16="http://schemas.microsoft.com/office/drawing/2014/main" id="{C987FD64-97E0-4EC2-9B9F-6CCB85E7EF88}"/>
              </a:ext>
            </a:extLst>
          </p:cNvPr>
          <p:cNvSpPr>
            <a:spLocks noGrp="1"/>
          </p:cNvSpPr>
          <p:nvPr>
            <p:ph type="sldNum" sz="quarter" idx="4"/>
          </p:nvPr>
        </p:nvSpPr>
        <p:spPr>
          <a:xfrm>
            <a:off x="6553200" y="6356350"/>
            <a:ext cx="2133600" cy="365125"/>
          </a:xfrm>
        </p:spPr>
        <p:txBody>
          <a:bodyPr/>
          <a:lstStyle/>
          <a:p>
            <a:fld id="{7022FF3C-310F-4809-A5BE-BC5BA8AA108D}" type="slidenum">
              <a:rPr lang="en-US" smtClean="0"/>
              <a:pPr/>
              <a:t>12</a:t>
            </a:fld>
            <a:endParaRPr lang="en-US" dirty="0"/>
          </a:p>
        </p:txBody>
      </p:sp>
    </p:spTree>
    <p:extLst>
      <p:ext uri="{BB962C8B-B14F-4D97-AF65-F5344CB8AC3E}">
        <p14:creationId xmlns:p14="http://schemas.microsoft.com/office/powerpoint/2010/main" val="326262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MS Quality Priorities" title="Heading ">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CMS Quality Priorities</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13</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Area of Focus</a:t>
            </a:r>
          </a:p>
          <a:p>
            <a:pPr lvl="1"/>
            <a:r>
              <a:rPr lang="en-US" sz="2400" dirty="0"/>
              <a:t>Leading </a:t>
            </a:r>
            <a:r>
              <a:rPr lang="en-US" sz="2400" i="1" dirty="0"/>
              <a:t>quality measurement </a:t>
            </a:r>
            <a:r>
              <a:rPr lang="en-US" sz="2400" dirty="0"/>
              <a:t>alignment, prioritization, and implementation and the development of new, innovative measures;</a:t>
            </a:r>
          </a:p>
          <a:p>
            <a:pPr lvl="1"/>
            <a:r>
              <a:rPr lang="en-US" sz="2400" dirty="0"/>
              <a:t>Guiding </a:t>
            </a:r>
            <a:r>
              <a:rPr lang="en-US" sz="2400" i="1" dirty="0"/>
              <a:t>quality improvement</a:t>
            </a:r>
            <a:r>
              <a:rPr lang="en-US" sz="2400" dirty="0"/>
              <a:t> across the nation and fostering learning networks that generate results.</a:t>
            </a:r>
            <a:endParaRPr lang="en-US" sz="2700" dirty="0"/>
          </a:p>
          <a:p>
            <a:pPr marL="0" indent="0">
              <a:buNone/>
            </a:pPr>
            <a:endParaRPr lang="en-US" sz="2400" dirty="0"/>
          </a:p>
        </p:txBody>
      </p:sp>
    </p:spTree>
    <p:extLst>
      <p:ext uri="{BB962C8B-B14F-4D97-AF65-F5344CB8AC3E}">
        <p14:creationId xmlns:p14="http://schemas.microsoft.com/office/powerpoint/2010/main" val="29429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Measur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Measurement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14</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What is a Quality Measure</a:t>
            </a:r>
          </a:p>
          <a:p>
            <a:pPr lvl="1"/>
            <a:r>
              <a:rPr lang="en-US" sz="2400" dirty="0"/>
              <a:t>Quantifies healthcare processes, outcomes, patient experiences, and organizational structure and/or systems</a:t>
            </a:r>
          </a:p>
          <a:p>
            <a:pPr lvl="1"/>
            <a:r>
              <a:rPr lang="en-US" sz="2400" dirty="0"/>
              <a:t>Associated with the </a:t>
            </a:r>
            <a:r>
              <a:rPr lang="en-US" sz="2400" b="1" dirty="0"/>
              <a:t>ability</a:t>
            </a:r>
            <a:r>
              <a:rPr lang="en-US" sz="2400" dirty="0"/>
              <a:t> to provide high-quality health care and/or that relate to one or more quality goals for health care</a:t>
            </a:r>
          </a:p>
          <a:p>
            <a:pPr lvl="1"/>
            <a:r>
              <a:rPr lang="en-US" sz="2400" dirty="0"/>
              <a:t>Supported by evidence</a:t>
            </a:r>
          </a:p>
          <a:p>
            <a:endParaRPr lang="en-US" sz="2800" dirty="0"/>
          </a:p>
          <a:p>
            <a:pPr marL="0" indent="0">
              <a:buNone/>
            </a:pPr>
            <a:endParaRPr lang="en-US" sz="2400" dirty="0"/>
          </a:p>
        </p:txBody>
      </p:sp>
    </p:spTree>
    <p:extLst>
      <p:ext uri="{BB962C8B-B14F-4D97-AF65-F5344CB8AC3E}">
        <p14:creationId xmlns:p14="http://schemas.microsoft.com/office/powerpoint/2010/main" val="227455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Measur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Measurement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15</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Mechanism is Selection and Choice</a:t>
            </a:r>
          </a:p>
          <a:p>
            <a:pPr lvl="1"/>
            <a:r>
              <a:rPr lang="en-US" sz="2400" dirty="0"/>
              <a:t>A tool for making good decisions</a:t>
            </a:r>
          </a:p>
          <a:p>
            <a:pPr lvl="2"/>
            <a:r>
              <a:rPr lang="en-US" sz="2000" dirty="0"/>
              <a:t>Decisions that make it more likely to experience a good result and less likely to experience an adverse result</a:t>
            </a:r>
          </a:p>
          <a:p>
            <a:pPr lvl="1"/>
            <a:r>
              <a:rPr lang="en-US" sz="2400" dirty="0"/>
              <a:t>Increase likelihood of desired health outcomes</a:t>
            </a:r>
          </a:p>
          <a:p>
            <a:pPr lvl="2"/>
            <a:r>
              <a:rPr lang="en-US" sz="2000" dirty="0"/>
              <a:t>Worse performing clinicians choose to become better performing</a:t>
            </a:r>
          </a:p>
          <a:p>
            <a:pPr lvl="2"/>
            <a:r>
              <a:rPr lang="en-US" sz="2000" dirty="0"/>
              <a:t>Patients select better performing clinicians</a:t>
            </a:r>
          </a:p>
          <a:p>
            <a:pPr marL="0" indent="0">
              <a:buNone/>
            </a:pPr>
            <a:r>
              <a:rPr lang="en-US" sz="2800" dirty="0"/>
              <a:t>    </a:t>
            </a:r>
          </a:p>
          <a:p>
            <a:pPr marL="0" indent="0">
              <a:buNone/>
            </a:pPr>
            <a:endParaRPr lang="en-US" sz="2400" dirty="0"/>
          </a:p>
        </p:txBody>
      </p:sp>
      <p:sp>
        <p:nvSpPr>
          <p:cNvPr id="5" name="TextBox 4">
            <a:extLst>
              <a:ext uri="{FF2B5EF4-FFF2-40B4-BE49-F238E27FC236}">
                <a16:creationId xmlns:a16="http://schemas.microsoft.com/office/drawing/2014/main" id="{DB232171-6838-4986-AEF9-B0D3172EF2C6}"/>
              </a:ext>
            </a:extLst>
          </p:cNvPr>
          <p:cNvSpPr txBox="1"/>
          <p:nvPr/>
        </p:nvSpPr>
        <p:spPr>
          <a:xfrm>
            <a:off x="685800" y="5276561"/>
            <a:ext cx="3051544" cy="307777"/>
          </a:xfrm>
          <a:prstGeom prst="rect">
            <a:avLst/>
          </a:prstGeom>
          <a:noFill/>
        </p:spPr>
        <p:txBody>
          <a:bodyPr wrap="square" rtlCol="0">
            <a:spAutoFit/>
          </a:bodyPr>
          <a:lstStyle/>
          <a:p>
            <a:r>
              <a:rPr lang="en-US" sz="1400" dirty="0"/>
              <a:t>Source: Berwick, 2003</a:t>
            </a:r>
          </a:p>
        </p:txBody>
      </p:sp>
    </p:spTree>
    <p:extLst>
      <p:ext uri="{BB962C8B-B14F-4D97-AF65-F5344CB8AC3E}">
        <p14:creationId xmlns:p14="http://schemas.microsoft.com/office/powerpoint/2010/main" val="380630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Improv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Improvement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16</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Mechanism is Standardization</a:t>
            </a:r>
          </a:p>
          <a:p>
            <a:pPr lvl="1"/>
            <a:r>
              <a:rPr lang="en-US" sz="2400" dirty="0"/>
              <a:t>Systematic Behavior</a:t>
            </a:r>
          </a:p>
          <a:p>
            <a:pPr lvl="2"/>
            <a:r>
              <a:rPr lang="en-US" sz="2000" dirty="0"/>
              <a:t>Given the same inputs we should get the same output</a:t>
            </a:r>
          </a:p>
          <a:p>
            <a:pPr lvl="1"/>
            <a:r>
              <a:rPr lang="en-US" sz="2400" dirty="0"/>
              <a:t>Aligned Behavior</a:t>
            </a:r>
          </a:p>
          <a:p>
            <a:pPr lvl="2"/>
            <a:r>
              <a:rPr lang="en-US" sz="2000" dirty="0"/>
              <a:t>The work we do is aligned with evidence and best practices</a:t>
            </a:r>
          </a:p>
          <a:p>
            <a:pPr marL="0" indent="0">
              <a:buNone/>
            </a:pPr>
            <a:r>
              <a:rPr lang="en-US" sz="2800" dirty="0"/>
              <a:t>    </a:t>
            </a:r>
          </a:p>
          <a:p>
            <a:pPr marL="0" indent="0">
              <a:buNone/>
            </a:pPr>
            <a:endParaRPr lang="en-US" sz="2400" dirty="0"/>
          </a:p>
        </p:txBody>
      </p:sp>
    </p:spTree>
    <p:extLst>
      <p:ext uri="{BB962C8B-B14F-4D97-AF65-F5344CB8AC3E}">
        <p14:creationId xmlns:p14="http://schemas.microsoft.com/office/powerpoint/2010/main" val="276468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Improv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Improvement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17</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Quality Improvement </a:t>
            </a:r>
          </a:p>
          <a:p>
            <a:pPr marL="457200" lvl="1" indent="0">
              <a:buNone/>
            </a:pPr>
            <a:r>
              <a:rPr lang="en-US" dirty="0"/>
              <a:t>tends to be about:</a:t>
            </a:r>
          </a:p>
          <a:p>
            <a:pPr lvl="1"/>
            <a:r>
              <a:rPr lang="en-US" sz="2400" dirty="0"/>
              <a:t>Learning</a:t>
            </a:r>
            <a:endParaRPr lang="en-US" sz="2000" dirty="0"/>
          </a:p>
          <a:p>
            <a:pPr lvl="1"/>
            <a:r>
              <a:rPr lang="en-US" sz="2400" dirty="0"/>
              <a:t>Culture Change</a:t>
            </a:r>
          </a:p>
          <a:p>
            <a:pPr lvl="1"/>
            <a:r>
              <a:rPr lang="en-US" sz="2400" dirty="0"/>
              <a:t>Capacity building</a:t>
            </a:r>
          </a:p>
          <a:p>
            <a:pPr lvl="1"/>
            <a:r>
              <a:rPr lang="en-US" sz="2400" dirty="0"/>
              <a:t>Features that are unique or</a:t>
            </a:r>
          </a:p>
          <a:p>
            <a:pPr marL="457200" lvl="1" indent="0">
              <a:buNone/>
            </a:pPr>
            <a:r>
              <a:rPr lang="en-US" sz="2400" dirty="0"/>
              <a:t>    idiosyncratic to each </a:t>
            </a:r>
          </a:p>
          <a:p>
            <a:pPr marL="457200" lvl="1" indent="0">
              <a:buNone/>
            </a:pPr>
            <a:r>
              <a:rPr lang="en-US" sz="2400" dirty="0"/>
              <a:t>    organization and context</a:t>
            </a:r>
          </a:p>
          <a:p>
            <a:pPr marL="0" indent="0">
              <a:buNone/>
            </a:pPr>
            <a:r>
              <a:rPr lang="en-US" sz="2800" dirty="0"/>
              <a:t>    </a:t>
            </a:r>
          </a:p>
          <a:p>
            <a:pPr marL="0" indent="0">
              <a:buNone/>
            </a:pPr>
            <a:endParaRPr lang="en-US" sz="2400" dirty="0"/>
          </a:p>
        </p:txBody>
      </p:sp>
      <p:pic>
        <p:nvPicPr>
          <p:cNvPr id="5" name="Picture 4" descr="Graphic of PDSA improvement steps cycle; plan, do, study, and act " title="Quality Improvement">
            <a:extLst>
              <a:ext uri="{FF2B5EF4-FFF2-40B4-BE49-F238E27FC236}">
                <a16:creationId xmlns:a16="http://schemas.microsoft.com/office/drawing/2014/main" id="{19F00668-ECDD-4CCE-A05D-5953B3F7D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592" y="2008583"/>
            <a:ext cx="3820064" cy="3235282"/>
          </a:xfrm>
          <a:prstGeom prst="rect">
            <a:avLst/>
          </a:prstGeom>
        </p:spPr>
      </p:pic>
    </p:spTree>
    <p:extLst>
      <p:ext uri="{BB962C8B-B14F-4D97-AF65-F5344CB8AC3E}">
        <p14:creationId xmlns:p14="http://schemas.microsoft.com/office/powerpoint/2010/main" val="70459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Measurement and Quality Improv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Measurement </a:t>
            </a:r>
            <a:br>
              <a:rPr lang="en-US" dirty="0"/>
            </a:br>
            <a:r>
              <a:rPr lang="en-US" dirty="0"/>
              <a:t>and Quality Improvement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18</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Mutually Supportive</a:t>
            </a:r>
            <a:endParaRPr lang="en-US" dirty="0"/>
          </a:p>
          <a:p>
            <a:pPr lvl="1"/>
            <a:r>
              <a:rPr lang="en-US" sz="2400" dirty="0"/>
              <a:t>Benchmarking of quality measures suggest “sound practices” that may be implemented in quality improvement</a:t>
            </a:r>
            <a:endParaRPr lang="en-US" sz="2000" dirty="0"/>
          </a:p>
          <a:p>
            <a:pPr lvl="1"/>
            <a:r>
              <a:rPr lang="en-US" sz="2400" dirty="0"/>
              <a:t>Trends of quality measures suggest whether quality improvement is making a systems impact</a:t>
            </a:r>
          </a:p>
          <a:p>
            <a:pPr lvl="1"/>
            <a:r>
              <a:rPr lang="en-US" sz="2400" dirty="0"/>
              <a:t>Unexplained variation in quality measures may suggest new concepts for research</a:t>
            </a:r>
          </a:p>
          <a:p>
            <a:pPr lvl="1"/>
            <a:endParaRPr lang="en-US" sz="2400" dirty="0"/>
          </a:p>
          <a:p>
            <a:pPr marL="0" indent="0">
              <a:buNone/>
            </a:pPr>
            <a:r>
              <a:rPr lang="en-US" sz="2800" dirty="0"/>
              <a:t>    </a:t>
            </a:r>
          </a:p>
          <a:p>
            <a:pPr marL="0" indent="0">
              <a:buNone/>
            </a:pPr>
            <a:endParaRPr lang="en-US" sz="2400" dirty="0"/>
          </a:p>
        </p:txBody>
      </p:sp>
    </p:spTree>
    <p:extLst>
      <p:ext uri="{BB962C8B-B14F-4D97-AF65-F5344CB8AC3E}">
        <p14:creationId xmlns:p14="http://schemas.microsoft.com/office/powerpoint/2010/main" val="105365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Measurement and Quality Improv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Measurement </a:t>
            </a:r>
            <a:br>
              <a:rPr lang="en-US" dirty="0"/>
            </a:br>
            <a:r>
              <a:rPr lang="en-US" dirty="0"/>
              <a:t>and Quality Improvement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19</a:t>
            </a:fld>
            <a:endParaRPr lang="en-US" dirty="0"/>
          </a:p>
        </p:txBody>
      </p:sp>
      <p:pic>
        <p:nvPicPr>
          <p:cNvPr id="20" name="Picture 19" descr="Quality Measurement and Quality  Improvement cycle diagram" title="Quality Measurement and QI">
            <a:extLst>
              <a:ext uri="{FF2B5EF4-FFF2-40B4-BE49-F238E27FC236}">
                <a16:creationId xmlns:a16="http://schemas.microsoft.com/office/drawing/2014/main" id="{3E42FEF4-6C43-4677-90A4-1F69AC733A3D}"/>
              </a:ext>
            </a:extLst>
          </p:cNvPr>
          <p:cNvPicPr>
            <a:picLocks noChangeAspect="1"/>
          </p:cNvPicPr>
          <p:nvPr/>
        </p:nvPicPr>
        <p:blipFill>
          <a:blip r:embed="rId3"/>
          <a:stretch>
            <a:fillRect/>
          </a:stretch>
        </p:blipFill>
        <p:spPr>
          <a:xfrm>
            <a:off x="1295400" y="2286000"/>
            <a:ext cx="6877446" cy="3541885"/>
          </a:xfrm>
          <a:prstGeom prst="rect">
            <a:avLst/>
          </a:prstGeom>
        </p:spPr>
      </p:pic>
    </p:spTree>
    <p:extLst>
      <p:ext uri="{BB962C8B-B14F-4D97-AF65-F5344CB8AC3E}">
        <p14:creationId xmlns:p14="http://schemas.microsoft.com/office/powerpoint/2010/main" val="383675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Bef>
                <a:spcPts val="1200"/>
              </a:spcBef>
            </a:pPr>
            <a:endParaRPr lang="en-US" sz="2400" dirty="0"/>
          </a:p>
          <a:p>
            <a:pPr>
              <a:spcBef>
                <a:spcPts val="1200"/>
              </a:spcBef>
            </a:pPr>
            <a:r>
              <a:rPr lang="en-US" sz="2400" dirty="0"/>
              <a:t>Systems Thinking</a:t>
            </a:r>
          </a:p>
          <a:p>
            <a:pPr>
              <a:spcBef>
                <a:spcPts val="1200"/>
              </a:spcBef>
            </a:pPr>
            <a:r>
              <a:rPr lang="en-US" sz="2400" dirty="0"/>
              <a:t>Quality Measurement and Quality Improvement</a:t>
            </a:r>
          </a:p>
        </p:txBody>
      </p:sp>
      <p:sp>
        <p:nvSpPr>
          <p:cNvPr id="5" name="Title 4" descr="Overview" title="Heading "/>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Measurement and Quality Improvement"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Measurement </a:t>
            </a:r>
            <a:br>
              <a:rPr lang="en-US" dirty="0"/>
            </a:br>
            <a:r>
              <a:rPr lang="en-US" dirty="0"/>
              <a:t>and Quality Improvement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20</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1591252"/>
          </a:xfrm>
        </p:spPr>
        <p:txBody>
          <a:bodyPr>
            <a:noAutofit/>
          </a:bodyPr>
          <a:lstStyle/>
          <a:p>
            <a:endParaRPr lang="en-US" sz="2800" dirty="0"/>
          </a:p>
          <a:p>
            <a:r>
              <a:rPr lang="en-US" sz="2800" dirty="0"/>
              <a:t>Examples of emerging organizational structure and systems factors that may be associated with better performance and outcomes</a:t>
            </a:r>
            <a:endParaRPr lang="en-US" dirty="0"/>
          </a:p>
          <a:p>
            <a:pPr marL="457200" lvl="1" indent="0">
              <a:buNone/>
            </a:pPr>
            <a:endParaRPr lang="en-US" sz="2400" dirty="0"/>
          </a:p>
          <a:p>
            <a:pPr marL="0" indent="0">
              <a:buNone/>
            </a:pPr>
            <a:r>
              <a:rPr lang="en-US" sz="2800" dirty="0"/>
              <a:t>    </a:t>
            </a:r>
          </a:p>
          <a:p>
            <a:pPr marL="0" indent="0">
              <a:buNone/>
            </a:pPr>
            <a:endParaRPr lang="en-US" sz="2400" dirty="0"/>
          </a:p>
        </p:txBody>
      </p:sp>
      <p:sp>
        <p:nvSpPr>
          <p:cNvPr id="2" name="TextBox 1" descr="Physical&#10;Information systems&#10;Equipment&#10;Facilities&#10;Technologies&#10;" title="Examples of Quality Measurement">
            <a:extLst>
              <a:ext uri="{FF2B5EF4-FFF2-40B4-BE49-F238E27FC236}">
                <a16:creationId xmlns:a16="http://schemas.microsoft.com/office/drawing/2014/main" id="{E34AC1CA-5F17-48CA-8C44-F81224EFB8AA}"/>
              </a:ext>
            </a:extLst>
          </p:cNvPr>
          <p:cNvSpPr txBox="1"/>
          <p:nvPr/>
        </p:nvSpPr>
        <p:spPr>
          <a:xfrm>
            <a:off x="443345" y="3778278"/>
            <a:ext cx="2133600" cy="2031325"/>
          </a:xfrm>
          <a:prstGeom prst="rect">
            <a:avLst/>
          </a:prstGeom>
          <a:noFill/>
          <a:ln>
            <a:solidFill>
              <a:schemeClr val="tx1"/>
            </a:solidFill>
          </a:ln>
        </p:spPr>
        <p:txBody>
          <a:bodyPr wrap="square" rtlCol="0">
            <a:spAutoFit/>
          </a:bodyPr>
          <a:lstStyle/>
          <a:p>
            <a:r>
              <a:rPr lang="en-US" dirty="0"/>
              <a:t>Physical</a:t>
            </a:r>
          </a:p>
          <a:p>
            <a:pPr marL="285750" indent="-285750">
              <a:buFont typeface="Arial" panose="020B0604020202020204" pitchFamily="34" charset="0"/>
              <a:buChar char="•"/>
            </a:pPr>
            <a:r>
              <a:rPr lang="en-US" dirty="0"/>
              <a:t>Information systems</a:t>
            </a:r>
          </a:p>
          <a:p>
            <a:pPr marL="285750" indent="-285750">
              <a:buFont typeface="Arial" panose="020B0604020202020204" pitchFamily="34" charset="0"/>
              <a:buChar char="•"/>
            </a:pPr>
            <a:r>
              <a:rPr lang="en-US" dirty="0"/>
              <a:t>Equipment</a:t>
            </a:r>
          </a:p>
          <a:p>
            <a:pPr marL="285750" indent="-285750">
              <a:buFont typeface="Arial" panose="020B0604020202020204" pitchFamily="34" charset="0"/>
              <a:buChar char="•"/>
            </a:pPr>
            <a:r>
              <a:rPr lang="en-US" dirty="0"/>
              <a:t>Facilities</a:t>
            </a:r>
          </a:p>
          <a:p>
            <a:pPr marL="285750" indent="-285750">
              <a:buFont typeface="Arial" panose="020B0604020202020204" pitchFamily="34" charset="0"/>
              <a:buChar char="•"/>
            </a:pPr>
            <a:r>
              <a:rPr lang="en-US" dirty="0"/>
              <a:t>Technologies</a:t>
            </a:r>
          </a:p>
          <a:p>
            <a:pPr marL="285750" indent="-285750">
              <a:buFont typeface="Arial" panose="020B0604020202020204" pitchFamily="34" charset="0"/>
              <a:buChar char="•"/>
            </a:pPr>
            <a:endParaRPr lang="en-US" dirty="0"/>
          </a:p>
        </p:txBody>
      </p:sp>
      <p:sp>
        <p:nvSpPr>
          <p:cNvPr id="7" name="TextBox 6" descr="Human&#10;Skills*&#10;Competencies&#10;Resiliency&#10;Training&#10;Staffing&#10;&#10;* Volume&#10;" title="Examples of Quality Measurement ">
            <a:extLst>
              <a:ext uri="{FF2B5EF4-FFF2-40B4-BE49-F238E27FC236}">
                <a16:creationId xmlns:a16="http://schemas.microsoft.com/office/drawing/2014/main" id="{88BF24F9-60AD-4377-9647-EDB5EF63A0BC}"/>
              </a:ext>
            </a:extLst>
          </p:cNvPr>
          <p:cNvSpPr txBox="1"/>
          <p:nvPr/>
        </p:nvSpPr>
        <p:spPr>
          <a:xfrm>
            <a:off x="3124200" y="3786660"/>
            <a:ext cx="2362200" cy="2308324"/>
          </a:xfrm>
          <a:prstGeom prst="rect">
            <a:avLst/>
          </a:prstGeom>
          <a:noFill/>
          <a:ln>
            <a:solidFill>
              <a:schemeClr val="tx1"/>
            </a:solidFill>
          </a:ln>
        </p:spPr>
        <p:txBody>
          <a:bodyPr wrap="square" rtlCol="0">
            <a:spAutoFit/>
          </a:bodyPr>
          <a:lstStyle/>
          <a:p>
            <a:r>
              <a:rPr lang="en-US" dirty="0"/>
              <a:t>Human</a:t>
            </a:r>
          </a:p>
          <a:p>
            <a:pPr marL="285750" indent="-285750">
              <a:buFont typeface="Arial" panose="020B0604020202020204" pitchFamily="34" charset="0"/>
              <a:buChar char="•"/>
            </a:pPr>
            <a:r>
              <a:rPr lang="en-US" dirty="0"/>
              <a:t>Skills*</a:t>
            </a:r>
          </a:p>
          <a:p>
            <a:pPr marL="285750" indent="-285750">
              <a:buFont typeface="Arial" panose="020B0604020202020204" pitchFamily="34" charset="0"/>
              <a:buChar char="•"/>
            </a:pPr>
            <a:r>
              <a:rPr lang="en-US" dirty="0"/>
              <a:t>Competencies</a:t>
            </a:r>
          </a:p>
          <a:p>
            <a:pPr marL="285750" indent="-285750">
              <a:buFont typeface="Arial" panose="020B0604020202020204" pitchFamily="34" charset="0"/>
              <a:buChar char="•"/>
            </a:pPr>
            <a:r>
              <a:rPr lang="en-US" dirty="0"/>
              <a:t>Resiliency</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Staffing</a:t>
            </a:r>
          </a:p>
          <a:p>
            <a:endParaRPr lang="en-US" dirty="0"/>
          </a:p>
          <a:p>
            <a:r>
              <a:rPr lang="en-US" dirty="0"/>
              <a:t>* Volume</a:t>
            </a:r>
          </a:p>
        </p:txBody>
      </p:sp>
      <p:sp>
        <p:nvSpPr>
          <p:cNvPr id="8" name="TextBox 7" descr="Knowledge&#10;Leadership&#10;Influencing&#10;Creativity&#10;Strategy&#10;Problem solving&#10;Decision-making&#10;" title="Examples of Quality Measurement">
            <a:extLst>
              <a:ext uri="{FF2B5EF4-FFF2-40B4-BE49-F238E27FC236}">
                <a16:creationId xmlns:a16="http://schemas.microsoft.com/office/drawing/2014/main" id="{B80D18B2-2FAD-401C-B947-E78C2104E3DF}"/>
              </a:ext>
            </a:extLst>
          </p:cNvPr>
          <p:cNvSpPr txBox="1"/>
          <p:nvPr/>
        </p:nvSpPr>
        <p:spPr>
          <a:xfrm rot="10800000" flipV="1">
            <a:off x="6051155" y="3786660"/>
            <a:ext cx="2514600" cy="2031325"/>
          </a:xfrm>
          <a:prstGeom prst="rect">
            <a:avLst/>
          </a:prstGeom>
          <a:noFill/>
          <a:ln>
            <a:solidFill>
              <a:schemeClr val="tx1"/>
            </a:solidFill>
          </a:ln>
        </p:spPr>
        <p:txBody>
          <a:bodyPr wrap="square" rtlCol="0">
            <a:spAutoFit/>
          </a:bodyPr>
          <a:lstStyle/>
          <a:p>
            <a:r>
              <a:rPr lang="en-US" dirty="0"/>
              <a:t>Knowledge</a:t>
            </a:r>
          </a:p>
          <a:p>
            <a:pPr marL="285750" indent="-285750">
              <a:buFont typeface="Arial" panose="020B0604020202020204" pitchFamily="34" charset="0"/>
              <a:buChar char="•"/>
            </a:pPr>
            <a:r>
              <a:rPr lang="en-US" dirty="0"/>
              <a:t>Leadership</a:t>
            </a:r>
          </a:p>
          <a:p>
            <a:pPr marL="285750" indent="-285750">
              <a:buFont typeface="Arial" panose="020B0604020202020204" pitchFamily="34" charset="0"/>
              <a:buChar char="•"/>
            </a:pPr>
            <a:r>
              <a:rPr lang="en-US" dirty="0"/>
              <a:t>Influencing</a:t>
            </a:r>
          </a:p>
          <a:p>
            <a:pPr marL="285750" indent="-285750">
              <a:buFont typeface="Arial" panose="020B0604020202020204" pitchFamily="34" charset="0"/>
              <a:buChar char="•"/>
            </a:pPr>
            <a:r>
              <a:rPr lang="en-US" dirty="0"/>
              <a:t>Creativity</a:t>
            </a:r>
          </a:p>
          <a:p>
            <a:pPr marL="285750" indent="-285750">
              <a:buFont typeface="Arial" panose="020B0604020202020204" pitchFamily="34" charset="0"/>
              <a:buChar char="•"/>
            </a:pPr>
            <a:r>
              <a:rPr lang="en-US" dirty="0"/>
              <a:t>Strategy</a:t>
            </a:r>
          </a:p>
          <a:p>
            <a:pPr marL="285750" indent="-285750">
              <a:buFont typeface="Arial" panose="020B0604020202020204" pitchFamily="34" charset="0"/>
              <a:buChar char="•"/>
            </a:pPr>
            <a:r>
              <a:rPr lang="en-US" dirty="0"/>
              <a:t>Problem solving</a:t>
            </a:r>
          </a:p>
          <a:p>
            <a:pPr marL="285750" indent="-285750">
              <a:buFont typeface="Arial" panose="020B0604020202020204" pitchFamily="34" charset="0"/>
              <a:buChar char="•"/>
            </a:pPr>
            <a:r>
              <a:rPr lang="en-US" dirty="0"/>
              <a:t>Decision-making</a:t>
            </a:r>
          </a:p>
        </p:txBody>
      </p:sp>
    </p:spTree>
    <p:extLst>
      <p:ext uri="{BB962C8B-B14F-4D97-AF65-F5344CB8AC3E}">
        <p14:creationId xmlns:p14="http://schemas.microsoft.com/office/powerpoint/2010/main" val="58956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ality Measurement and Quality Improvement" title="Heading ">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Quality Measurement </a:t>
            </a:r>
            <a:br>
              <a:rPr lang="en-US" dirty="0"/>
            </a:br>
            <a:r>
              <a:rPr lang="en-US" dirty="0"/>
              <a:t>and Quality  Improvement</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21</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Quality Measurement is not Quality Improvement</a:t>
            </a:r>
            <a:endParaRPr lang="en-US" dirty="0"/>
          </a:p>
          <a:p>
            <a:pPr lvl="1"/>
            <a:r>
              <a:rPr lang="en-US" sz="2400" dirty="0"/>
              <a:t>Quality improvement needs quality measurement, however standards for measures of quality improvement versus national quality reporting programs may be different</a:t>
            </a:r>
          </a:p>
          <a:p>
            <a:pPr lvl="1"/>
            <a:r>
              <a:rPr lang="en-US" sz="2400" dirty="0"/>
              <a:t>The benefit of quality measures must justify the burden of data collection and reporting across the system</a:t>
            </a:r>
          </a:p>
          <a:p>
            <a:pPr lvl="1"/>
            <a:r>
              <a:rPr lang="en-US" sz="2400" dirty="0"/>
              <a:t>Quality measures should help with selection and choice</a:t>
            </a:r>
          </a:p>
          <a:p>
            <a:pPr lvl="1"/>
            <a:r>
              <a:rPr lang="en-US" sz="2400" dirty="0"/>
              <a:t>Quality measures should progress toward </a:t>
            </a:r>
            <a:r>
              <a:rPr lang="en-US" sz="2400" u="sng" dirty="0"/>
              <a:t>maturity</a:t>
            </a:r>
          </a:p>
          <a:p>
            <a:pPr marL="457200" lvl="1" indent="0">
              <a:buNone/>
            </a:pPr>
            <a:endParaRPr lang="en-US" sz="2400" dirty="0"/>
          </a:p>
          <a:p>
            <a:pPr marL="0" indent="0">
              <a:buNone/>
            </a:pPr>
            <a:r>
              <a:rPr lang="en-US" sz="2800" dirty="0"/>
              <a:t>    </a:t>
            </a:r>
          </a:p>
          <a:p>
            <a:pPr marL="0" indent="0">
              <a:buNone/>
            </a:pPr>
            <a:endParaRPr lang="en-US" sz="2400" dirty="0"/>
          </a:p>
        </p:txBody>
      </p:sp>
    </p:spTree>
    <p:extLst>
      <p:ext uri="{BB962C8B-B14F-4D97-AF65-F5344CB8AC3E}">
        <p14:creationId xmlns:p14="http://schemas.microsoft.com/office/powerpoint/2010/main" val="283745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turity in Systems"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Maturity in Systems</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22</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Definition of systems maturity</a:t>
            </a:r>
          </a:p>
          <a:p>
            <a:pPr lvl="1"/>
            <a:r>
              <a:rPr lang="en-US" dirty="0"/>
              <a:t>Assessing the maturity of a particular system involves determining its readiness for operations across a spectrum of environments with a final objective of transitioning it to the intended use</a:t>
            </a:r>
          </a:p>
          <a:p>
            <a:pPr lvl="1"/>
            <a:r>
              <a:rPr lang="en-US" dirty="0"/>
              <a:t>Two types of maturity</a:t>
            </a:r>
          </a:p>
          <a:p>
            <a:pPr lvl="2"/>
            <a:r>
              <a:rPr lang="en-US" dirty="0"/>
              <a:t>Technological maturity</a:t>
            </a:r>
          </a:p>
          <a:p>
            <a:pPr lvl="2"/>
            <a:r>
              <a:rPr lang="en-US" dirty="0"/>
              <a:t>Maturity of practice</a:t>
            </a:r>
          </a:p>
        </p:txBody>
      </p:sp>
    </p:spTree>
    <p:extLst>
      <p:ext uri="{BB962C8B-B14F-4D97-AF65-F5344CB8AC3E}">
        <p14:creationId xmlns:p14="http://schemas.microsoft.com/office/powerpoint/2010/main" val="1623058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turity in Quality Measures"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Maturity in Quality Measures</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23</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5105400"/>
          </a:xfrm>
        </p:spPr>
        <p:txBody>
          <a:bodyPr>
            <a:noAutofit/>
          </a:bodyPr>
          <a:lstStyle/>
          <a:p>
            <a:endParaRPr lang="en-US" sz="2800" dirty="0"/>
          </a:p>
          <a:p>
            <a:r>
              <a:rPr lang="en-US" sz="2800" dirty="0"/>
              <a:t>Definition of quality measure maturity</a:t>
            </a:r>
          </a:p>
          <a:p>
            <a:pPr lvl="1"/>
            <a:r>
              <a:rPr lang="en-US" dirty="0"/>
              <a:t>Assessing the maturity of a quality measure involves determining its readiness for implementation across a spectrum of environments with a final objective of transitioning it to the intended use</a:t>
            </a:r>
          </a:p>
          <a:p>
            <a:pPr lvl="1"/>
            <a:r>
              <a:rPr lang="en-US" dirty="0"/>
              <a:t>Two types of maturity</a:t>
            </a:r>
          </a:p>
          <a:p>
            <a:pPr lvl="2"/>
            <a:r>
              <a:rPr lang="en-US" dirty="0"/>
              <a:t>Technological maturity (maturity of evidence)</a:t>
            </a:r>
          </a:p>
          <a:p>
            <a:pPr lvl="2"/>
            <a:r>
              <a:rPr lang="en-US" dirty="0"/>
              <a:t>Maturity of practice (maturity of intended use)</a:t>
            </a:r>
          </a:p>
        </p:txBody>
      </p:sp>
    </p:spTree>
    <p:extLst>
      <p:ext uri="{BB962C8B-B14F-4D97-AF65-F5344CB8AC3E}">
        <p14:creationId xmlns:p14="http://schemas.microsoft.com/office/powerpoint/2010/main" val="393471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turity in Quality Measures" title="Heading">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Maturity in Quality Measures</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24</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829252"/>
          </a:xfrm>
        </p:spPr>
        <p:txBody>
          <a:bodyPr>
            <a:noAutofit/>
          </a:bodyPr>
          <a:lstStyle/>
          <a:p>
            <a:r>
              <a:rPr lang="en-US" sz="2800" dirty="0"/>
              <a:t>Technological maturity: an outcome measure maturity model</a:t>
            </a:r>
          </a:p>
        </p:txBody>
      </p:sp>
      <p:graphicFrame>
        <p:nvGraphicFramePr>
          <p:cNvPr id="2" name="Table 1" descr="Maturity in Quality Measures Model table with numbered levels and maturity descriptions" title="Maturity in Quality Measures Model">
            <a:extLst>
              <a:ext uri="{FF2B5EF4-FFF2-40B4-BE49-F238E27FC236}">
                <a16:creationId xmlns:a16="http://schemas.microsoft.com/office/drawing/2014/main" id="{E770AA53-CDA7-4FF0-A0EE-CBF78755EB01}"/>
              </a:ext>
            </a:extLst>
          </p:cNvPr>
          <p:cNvGraphicFramePr>
            <a:graphicFrameLocks noGrp="1"/>
          </p:cNvGraphicFramePr>
          <p:nvPr>
            <p:extLst>
              <p:ext uri="{D42A27DB-BD31-4B8C-83A1-F6EECF244321}">
                <p14:modId xmlns:p14="http://schemas.microsoft.com/office/powerpoint/2010/main" val="3461116664"/>
              </p:ext>
            </p:extLst>
          </p:nvPr>
        </p:nvGraphicFramePr>
        <p:xfrm>
          <a:off x="443345" y="2559189"/>
          <a:ext cx="8229599" cy="3720824"/>
        </p:xfrm>
        <a:graphic>
          <a:graphicData uri="http://schemas.openxmlformats.org/drawingml/2006/table">
            <a:tbl>
              <a:tblPr firstRow="1" firstCol="1" bandRow="1">
                <a:tableStyleId>{5C22544A-7EE6-4342-B048-85BDC9FD1C3A}</a:tableStyleId>
              </a:tblPr>
              <a:tblGrid>
                <a:gridCol w="1176330">
                  <a:extLst>
                    <a:ext uri="{9D8B030D-6E8A-4147-A177-3AD203B41FA5}">
                      <a16:colId xmlns:a16="http://schemas.microsoft.com/office/drawing/2014/main" val="104124660"/>
                    </a:ext>
                  </a:extLst>
                </a:gridCol>
                <a:gridCol w="7053269">
                  <a:extLst>
                    <a:ext uri="{9D8B030D-6E8A-4147-A177-3AD203B41FA5}">
                      <a16:colId xmlns:a16="http://schemas.microsoft.com/office/drawing/2014/main" val="858018221"/>
                    </a:ext>
                  </a:extLst>
                </a:gridCol>
              </a:tblGrid>
              <a:tr h="474972">
                <a:tc>
                  <a:txBody>
                    <a:bodyPr/>
                    <a:lstStyle/>
                    <a:p>
                      <a:pPr marL="0" marR="0">
                        <a:lnSpc>
                          <a:spcPct val="107000"/>
                        </a:lnSpc>
                        <a:spcBef>
                          <a:spcPts val="0"/>
                        </a:spcBef>
                        <a:spcAft>
                          <a:spcPts val="0"/>
                        </a:spcAft>
                      </a:pPr>
                      <a:r>
                        <a:rPr lang="en-US" sz="1800">
                          <a:effectLst/>
                        </a:rPr>
                        <a:t>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Maturity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047475"/>
                  </a:ext>
                </a:extLst>
              </a:tr>
              <a:tr h="474972">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Literature review or qualitative research generating a finding that an outcome is material to consumers and clinicians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81290"/>
                  </a:ext>
                </a:extLst>
              </a:tr>
              <a:tr h="474972">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Descriptive analytics demonstrating outcome variation (between measured entities or sub-populations)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870833"/>
                  </a:ext>
                </a:extLst>
              </a:tr>
              <a:tr h="474972">
                <a:tc>
                  <a:txBody>
                    <a:bodyPr/>
                    <a:lstStyle/>
                    <a:p>
                      <a:pPr marL="0" marR="0">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Diagnostic analytics demonstrating a quality construct-outcome association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769938"/>
                  </a:ext>
                </a:extLst>
              </a:tr>
              <a:tr h="474972">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Predictive analytics validating a quality construct-outcome model (actual vs. expected)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534654"/>
                  </a:ext>
                </a:extLst>
              </a:tr>
              <a:tr h="474972">
                <a:tc>
                  <a:txBody>
                    <a:bodyPr/>
                    <a:lstStyle/>
                    <a:p>
                      <a:pPr marL="0" marR="0">
                        <a:lnSpc>
                          <a:spcPct val="107000"/>
                        </a:lnSpc>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Prescriptive analytics based on systematic reviews and meta-analysis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744734"/>
                  </a:ext>
                </a:extLst>
              </a:tr>
              <a:tr h="474972">
                <a:tc>
                  <a:txBody>
                    <a:bodyPr/>
                    <a:lstStyle/>
                    <a:p>
                      <a:pPr marL="0" marR="0">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Feedback loops to discover emerging systemic and persistent factors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5014130"/>
                  </a:ext>
                </a:extLst>
              </a:tr>
            </a:tbl>
          </a:graphicData>
        </a:graphic>
      </p:graphicFrame>
    </p:spTree>
    <p:extLst>
      <p:ext uri="{BB962C8B-B14F-4D97-AF65-F5344CB8AC3E}">
        <p14:creationId xmlns:p14="http://schemas.microsoft.com/office/powerpoint/2010/main" val="333592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11503-59B3-7646-9D77-83BE5105B431}"/>
              </a:ext>
            </a:extLst>
          </p:cNvPr>
          <p:cNvSpPr>
            <a:spLocks noGrp="1"/>
          </p:cNvSpPr>
          <p:nvPr>
            <p:ph type="title"/>
          </p:nvPr>
        </p:nvSpPr>
        <p:spPr/>
        <p:txBody>
          <a:bodyPr/>
          <a:lstStyle/>
          <a:p>
            <a:r>
              <a:rPr lang="en-US" dirty="0"/>
              <a:t>Maturity in Quality Measures</a:t>
            </a:r>
          </a:p>
        </p:txBody>
      </p:sp>
      <p:sp>
        <p:nvSpPr>
          <p:cNvPr id="4" name="Slide Number Placeholder 3">
            <a:extLst>
              <a:ext uri="{FF2B5EF4-FFF2-40B4-BE49-F238E27FC236}">
                <a16:creationId xmlns:a16="http://schemas.microsoft.com/office/drawing/2014/main" id="{5EC06D84-909E-3F4E-BD00-2D4C40B6A8E3}"/>
              </a:ext>
            </a:extLst>
          </p:cNvPr>
          <p:cNvSpPr>
            <a:spLocks noGrp="1"/>
          </p:cNvSpPr>
          <p:nvPr>
            <p:ph type="sldNum" sz="quarter" idx="4"/>
          </p:nvPr>
        </p:nvSpPr>
        <p:spPr/>
        <p:txBody>
          <a:bodyPr/>
          <a:lstStyle/>
          <a:p>
            <a:fld id="{7022FF3C-310F-4809-A5BE-BC5BA8AA108D}" type="slidenum">
              <a:rPr lang="en-US" smtClean="0"/>
              <a:pPr/>
              <a:t>25</a:t>
            </a:fld>
            <a:endParaRPr lang="en-US" dirty="0"/>
          </a:p>
        </p:txBody>
      </p:sp>
      <p:sp>
        <p:nvSpPr>
          <p:cNvPr id="6" name="Content Placeholder 1">
            <a:extLst>
              <a:ext uri="{FF2B5EF4-FFF2-40B4-BE49-F238E27FC236}">
                <a16:creationId xmlns:a16="http://schemas.microsoft.com/office/drawing/2014/main" id="{A69E1D3B-E01E-944A-94CD-4289F58F8A78}"/>
              </a:ext>
            </a:extLst>
          </p:cNvPr>
          <p:cNvSpPr>
            <a:spLocks noGrp="1"/>
          </p:cNvSpPr>
          <p:nvPr>
            <p:ph idx="1"/>
          </p:nvPr>
        </p:nvSpPr>
        <p:spPr>
          <a:xfrm>
            <a:off x="443345" y="1609148"/>
            <a:ext cx="8229600" cy="1447800"/>
          </a:xfrm>
        </p:spPr>
        <p:txBody>
          <a:bodyPr>
            <a:noAutofit/>
          </a:bodyPr>
          <a:lstStyle/>
          <a:p>
            <a:endParaRPr lang="en-US" sz="2800" dirty="0"/>
          </a:p>
          <a:p>
            <a:r>
              <a:rPr lang="en-US" sz="2800" dirty="0"/>
              <a:t>Maturity of practice: an intended use maturity model</a:t>
            </a:r>
          </a:p>
        </p:txBody>
      </p:sp>
      <p:cxnSp>
        <p:nvCxnSpPr>
          <p:cNvPr id="5" name="Straight Arrow Connector 4" descr="Maturity in Quality Measures Model graph" title="Maturity in Quality Measures Model">
            <a:extLst>
              <a:ext uri="{FF2B5EF4-FFF2-40B4-BE49-F238E27FC236}">
                <a16:creationId xmlns:a16="http://schemas.microsoft.com/office/drawing/2014/main" id="{26A13309-3310-479D-A2D0-53312D29E3B0}"/>
              </a:ext>
            </a:extLst>
          </p:cNvPr>
          <p:cNvCxnSpPr/>
          <p:nvPr/>
        </p:nvCxnSpPr>
        <p:spPr>
          <a:xfrm flipV="1">
            <a:off x="1066800" y="3429000"/>
            <a:ext cx="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Maturity in Quality Measures Model graph" title="Maturity in Quality Measures Model">
            <a:extLst>
              <a:ext uri="{FF2B5EF4-FFF2-40B4-BE49-F238E27FC236}">
                <a16:creationId xmlns:a16="http://schemas.microsoft.com/office/drawing/2014/main" id="{A757BD1A-6AE3-4FD5-861B-FD5ECA871BB4}"/>
              </a:ext>
            </a:extLst>
          </p:cNvPr>
          <p:cNvCxnSpPr>
            <a:cxnSpLocks/>
          </p:cNvCxnSpPr>
          <p:nvPr/>
        </p:nvCxnSpPr>
        <p:spPr>
          <a:xfrm>
            <a:off x="1066800" y="6019800"/>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3E22EA6-D5DE-4BB3-8D12-063C7E55C1FF}"/>
              </a:ext>
            </a:extLst>
          </p:cNvPr>
          <p:cNvSpPr txBox="1"/>
          <p:nvPr/>
        </p:nvSpPr>
        <p:spPr>
          <a:xfrm rot="16200000">
            <a:off x="-547254" y="4353708"/>
            <a:ext cx="1981199" cy="369332"/>
          </a:xfrm>
          <a:prstGeom prst="rect">
            <a:avLst/>
          </a:prstGeom>
          <a:noFill/>
        </p:spPr>
        <p:txBody>
          <a:bodyPr wrap="square" rtlCol="0">
            <a:spAutoFit/>
          </a:bodyPr>
          <a:lstStyle/>
          <a:p>
            <a:pPr algn="ctr"/>
            <a:r>
              <a:rPr lang="en-US" dirty="0"/>
              <a:t>Signal</a:t>
            </a:r>
          </a:p>
        </p:txBody>
      </p:sp>
      <p:sp>
        <p:nvSpPr>
          <p:cNvPr id="13" name="TextBox 12">
            <a:extLst>
              <a:ext uri="{FF2B5EF4-FFF2-40B4-BE49-F238E27FC236}">
                <a16:creationId xmlns:a16="http://schemas.microsoft.com/office/drawing/2014/main" id="{D4F352A1-0C42-4F06-B303-F5C302DE6084}"/>
              </a:ext>
            </a:extLst>
          </p:cNvPr>
          <p:cNvSpPr txBox="1"/>
          <p:nvPr/>
        </p:nvSpPr>
        <p:spPr>
          <a:xfrm>
            <a:off x="3048007" y="6169580"/>
            <a:ext cx="2590793" cy="369332"/>
          </a:xfrm>
          <a:prstGeom prst="rect">
            <a:avLst/>
          </a:prstGeom>
          <a:noFill/>
        </p:spPr>
        <p:txBody>
          <a:bodyPr wrap="square" rtlCol="0">
            <a:spAutoFit/>
          </a:bodyPr>
          <a:lstStyle/>
          <a:p>
            <a:pPr algn="ctr"/>
            <a:r>
              <a:rPr lang="en-US" dirty="0"/>
              <a:t>Maturity</a:t>
            </a:r>
          </a:p>
        </p:txBody>
      </p:sp>
      <p:sp>
        <p:nvSpPr>
          <p:cNvPr id="14" name="Arrow: Right 13" descr="Maturity in Quality Measures Model graph" title="Maturity in Quality Measures Model">
            <a:extLst>
              <a:ext uri="{FF2B5EF4-FFF2-40B4-BE49-F238E27FC236}">
                <a16:creationId xmlns:a16="http://schemas.microsoft.com/office/drawing/2014/main" id="{1AC5C44C-A03F-4AA2-BA82-FA7DD177EB68}"/>
              </a:ext>
            </a:extLst>
          </p:cNvPr>
          <p:cNvSpPr/>
          <p:nvPr/>
        </p:nvSpPr>
        <p:spPr>
          <a:xfrm rot="20952503">
            <a:off x="1482032" y="4839853"/>
            <a:ext cx="5941851" cy="195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descr="Maturity in Quality Measures Model graph" title="Maturity in Quality Measures Model">
            <a:extLst>
              <a:ext uri="{FF2B5EF4-FFF2-40B4-BE49-F238E27FC236}">
                <a16:creationId xmlns:a16="http://schemas.microsoft.com/office/drawing/2014/main" id="{2C0776D3-FFBF-461B-B296-792D882C4B46}"/>
              </a:ext>
            </a:extLst>
          </p:cNvPr>
          <p:cNvSpPr/>
          <p:nvPr/>
        </p:nvSpPr>
        <p:spPr>
          <a:xfrm rot="1025547">
            <a:off x="1290364" y="4612404"/>
            <a:ext cx="6196119" cy="2719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descr="Maturity in Quality Measures Model graph" title="Maturity in Quality Measures Model">
            <a:extLst>
              <a:ext uri="{FF2B5EF4-FFF2-40B4-BE49-F238E27FC236}">
                <a16:creationId xmlns:a16="http://schemas.microsoft.com/office/drawing/2014/main" id="{5531A1F3-71FB-4BFE-9F21-FA9811886BD3}"/>
              </a:ext>
            </a:extLst>
          </p:cNvPr>
          <p:cNvCxnSpPr/>
          <p:nvPr/>
        </p:nvCxnSpPr>
        <p:spPr>
          <a:xfrm>
            <a:off x="1365933" y="3547774"/>
            <a:ext cx="6177867" cy="51599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descr="Maturity in Quality Measures Model graph" title="Maturity in Quality Measures Model">
            <a:extLst>
              <a:ext uri="{FF2B5EF4-FFF2-40B4-BE49-F238E27FC236}">
                <a16:creationId xmlns:a16="http://schemas.microsoft.com/office/drawing/2014/main" id="{094FEE94-033B-4D3E-BBCA-38CCE42BF2D2}"/>
              </a:ext>
            </a:extLst>
          </p:cNvPr>
          <p:cNvSpPr txBox="1"/>
          <p:nvPr/>
        </p:nvSpPr>
        <p:spPr>
          <a:xfrm>
            <a:off x="7518682" y="4275042"/>
            <a:ext cx="1168118" cy="369332"/>
          </a:xfrm>
          <a:prstGeom prst="rect">
            <a:avLst/>
          </a:prstGeom>
          <a:noFill/>
        </p:spPr>
        <p:txBody>
          <a:bodyPr wrap="square" rtlCol="0">
            <a:spAutoFit/>
          </a:bodyPr>
          <a:lstStyle/>
          <a:p>
            <a:r>
              <a:rPr lang="en-US" dirty="0"/>
              <a:t>Persistent</a:t>
            </a:r>
          </a:p>
        </p:txBody>
      </p:sp>
      <p:sp>
        <p:nvSpPr>
          <p:cNvPr id="19" name="TextBox 18" descr="Maturity in Quality Measures Model graph" title="Maturity in Quality Measures Model">
            <a:extLst>
              <a:ext uri="{FF2B5EF4-FFF2-40B4-BE49-F238E27FC236}">
                <a16:creationId xmlns:a16="http://schemas.microsoft.com/office/drawing/2014/main" id="{1A2883A6-8B32-499C-8A72-627CEE0C549C}"/>
              </a:ext>
            </a:extLst>
          </p:cNvPr>
          <p:cNvSpPr txBox="1"/>
          <p:nvPr/>
        </p:nvSpPr>
        <p:spPr>
          <a:xfrm>
            <a:off x="7504827" y="5411122"/>
            <a:ext cx="1168118" cy="646331"/>
          </a:xfrm>
          <a:prstGeom prst="rect">
            <a:avLst/>
          </a:prstGeom>
          <a:noFill/>
        </p:spPr>
        <p:txBody>
          <a:bodyPr wrap="square" rtlCol="0">
            <a:spAutoFit/>
          </a:bodyPr>
          <a:lstStyle/>
          <a:p>
            <a:r>
              <a:rPr lang="en-US" dirty="0"/>
              <a:t>Non-</a:t>
            </a:r>
          </a:p>
          <a:p>
            <a:r>
              <a:rPr lang="en-US" dirty="0"/>
              <a:t>Persistent</a:t>
            </a:r>
          </a:p>
        </p:txBody>
      </p:sp>
    </p:spTree>
    <p:extLst>
      <p:ext uri="{BB962C8B-B14F-4D97-AF65-F5344CB8AC3E}">
        <p14:creationId xmlns:p14="http://schemas.microsoft.com/office/powerpoint/2010/main" val="3008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Question logo" title="Question logo">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lvl="0" indent="-457200">
              <a:buFont typeface="Arial" panose="020B0604020202020204" pitchFamily="34" charset="0"/>
              <a:buChar char="•"/>
            </a:pPr>
            <a:endParaRPr lang="en-US" sz="3000" dirty="0"/>
          </a:p>
        </p:txBody>
      </p:sp>
      <p:sp>
        <p:nvSpPr>
          <p:cNvPr id="3" name="Title 2" descr="Discussion" title="Heading"/>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4"/>
          </p:nvPr>
        </p:nvSpPr>
        <p:spPr/>
        <p:txBody>
          <a:bodyPr/>
          <a:lstStyle/>
          <a:p>
            <a:fld id="{7022FF3C-310F-4809-A5BE-BC5BA8AA108D}" type="slidenum">
              <a:rPr lang="en-US" smtClean="0"/>
              <a:pPr/>
              <a:t>26</a:t>
            </a:fld>
            <a:endParaRPr lang="en-US" dirty="0"/>
          </a:p>
        </p:txBody>
      </p:sp>
      <p:pic>
        <p:nvPicPr>
          <p:cNvPr id="5" name="Content Placeholder 4" descr="Question logo" title="Question logo "/>
          <p:cNvPicPr>
            <a:picLocks noGrp="1" noChangeAspect="1"/>
          </p:cNvPicPr>
          <p:nvPr>
            <p:ph idx="1"/>
          </p:nvPr>
        </p:nvPicPr>
        <p:blipFill>
          <a:blip r:embed="rId3" cstate="print"/>
          <a:stretch>
            <a:fillRect/>
          </a:stretch>
        </p:blipFill>
        <p:spPr>
          <a:xfrm>
            <a:off x="1143000" y="1676400"/>
            <a:ext cx="6858000" cy="5050270"/>
          </a:xfrm>
          <a:prstGeom prst="rect">
            <a:avLst/>
          </a:prstGeom>
        </p:spPr>
      </p:pic>
    </p:spTree>
    <p:extLst>
      <p:ext uri="{BB962C8B-B14F-4D97-AF65-F5344CB8AC3E}">
        <p14:creationId xmlns:p14="http://schemas.microsoft.com/office/powerpoint/2010/main" val="196817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scussion " title="Heading "/>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4"/>
          </p:nvPr>
        </p:nvSpPr>
        <p:spPr/>
        <p:txBody>
          <a:bodyPr/>
          <a:lstStyle/>
          <a:p>
            <a:fld id="{7022FF3C-310F-4809-A5BE-BC5BA8AA108D}" type="slidenum">
              <a:rPr lang="en-US" smtClean="0"/>
              <a:pPr/>
              <a:t>27</a:t>
            </a:fld>
            <a:endParaRPr lang="en-US" dirty="0"/>
          </a:p>
        </p:txBody>
      </p:sp>
      <p:sp>
        <p:nvSpPr>
          <p:cNvPr id="6" name="Content Placeholder 5">
            <a:extLst>
              <a:ext uri="{FF2B5EF4-FFF2-40B4-BE49-F238E27FC236}">
                <a16:creationId xmlns:a16="http://schemas.microsoft.com/office/drawing/2014/main" id="{FA27EC87-78F0-4A5C-83B6-DBB773FD04F2}"/>
              </a:ext>
            </a:extLst>
          </p:cNvPr>
          <p:cNvSpPr>
            <a:spLocks noGrp="1"/>
          </p:cNvSpPr>
          <p:nvPr>
            <p:ph idx="1"/>
          </p:nvPr>
        </p:nvSpPr>
        <p:spPr>
          <a:xfrm>
            <a:off x="457200" y="2209801"/>
            <a:ext cx="8229600" cy="3352800"/>
          </a:xfrm>
        </p:spPr>
        <p:txBody>
          <a:bodyPr>
            <a:normAutofit/>
          </a:bodyPr>
          <a:lstStyle/>
          <a:p>
            <a:pPr eaLnBrk="0" fontAlgn="base" hangingPunct="0">
              <a:spcAft>
                <a:spcPct val="0"/>
              </a:spcAft>
              <a:buFontTx/>
              <a:buChar char="•"/>
            </a:pPr>
            <a:r>
              <a:rPr lang="en-US" sz="2800" dirty="0"/>
              <a:t>What are the main challenges to generating evidence in support of your measures, and how have you addressed them? </a:t>
            </a:r>
          </a:p>
          <a:p>
            <a:pPr eaLnBrk="0" fontAlgn="base" hangingPunct="0">
              <a:spcAft>
                <a:spcPct val="0"/>
              </a:spcAft>
              <a:buFontTx/>
              <a:buChar char="•"/>
            </a:pPr>
            <a:r>
              <a:rPr lang="en-US" sz="2800" dirty="0"/>
              <a:t>Do you have a process to track performance on your measure over time?</a:t>
            </a:r>
          </a:p>
          <a:p>
            <a:pPr lvl="0" eaLnBrk="0" fontAlgn="base" hangingPunct="0">
              <a:spcAft>
                <a:spcPct val="0"/>
              </a:spcAft>
              <a:buFontTx/>
              <a:buChar char="•"/>
            </a:pPr>
            <a:r>
              <a:rPr lang="en-US" sz="2800" dirty="0"/>
              <a:t>Do you have a process for generating new evidence based on actual performance?</a:t>
            </a:r>
          </a:p>
        </p:txBody>
      </p:sp>
    </p:spTree>
    <p:extLst>
      <p:ext uri="{BB962C8B-B14F-4D97-AF65-F5344CB8AC3E}">
        <p14:creationId xmlns:p14="http://schemas.microsoft.com/office/powerpoint/2010/main" val="925194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eferences" title="Heading"/>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7022FF3C-310F-4809-A5BE-BC5BA8AA108D}" type="slidenum">
              <a:rPr lang="en-US" smtClean="0"/>
              <a:pPr/>
              <a:t>28</a:t>
            </a:fld>
            <a:endParaRPr lang="en-US" dirty="0"/>
          </a:p>
        </p:txBody>
      </p:sp>
      <p:sp>
        <p:nvSpPr>
          <p:cNvPr id="6" name="Content Placeholder 5">
            <a:extLst>
              <a:ext uri="{FF2B5EF4-FFF2-40B4-BE49-F238E27FC236}">
                <a16:creationId xmlns:a16="http://schemas.microsoft.com/office/drawing/2014/main" id="{FA27EC87-78F0-4A5C-83B6-DBB773FD04F2}"/>
              </a:ext>
            </a:extLst>
          </p:cNvPr>
          <p:cNvSpPr>
            <a:spLocks noGrp="1"/>
          </p:cNvSpPr>
          <p:nvPr>
            <p:ph idx="1"/>
          </p:nvPr>
        </p:nvSpPr>
        <p:spPr>
          <a:xfrm>
            <a:off x="457200" y="2362200"/>
            <a:ext cx="8229600" cy="3763963"/>
          </a:xfrm>
        </p:spPr>
        <p:txBody>
          <a:bodyPr>
            <a:normAutofit fontScale="62500" lnSpcReduction="20000"/>
          </a:bodyPr>
          <a:lstStyle/>
          <a:p>
            <a:pPr marL="0" indent="0">
              <a:buNone/>
            </a:pPr>
            <a:r>
              <a:rPr lang="en-US" sz="2800" dirty="0"/>
              <a:t>[1] https://www.cms.gov/medicare/quality-initiatives-patient-assessment-instruments/qualityinitiativesgeninfo/cms-quality-strategy.html  </a:t>
            </a:r>
          </a:p>
          <a:p>
            <a:pPr marL="0" indent="0">
              <a:buNone/>
            </a:pPr>
            <a:r>
              <a:rPr lang="en-US" sz="2800" dirty="0"/>
              <a:t>[2] https://qpp.cms.gov/learn/qpp</a:t>
            </a:r>
          </a:p>
          <a:p>
            <a:pPr marL="0" indent="0">
              <a:buNone/>
            </a:pPr>
            <a:r>
              <a:rPr lang="en-US" sz="2800" dirty="0"/>
              <a:t>[3] Crossing the Quality Chasm: A New Health System for the 21st Century. Washington, D.C.: National Academy, 2001. Print.</a:t>
            </a:r>
          </a:p>
          <a:p>
            <a:pPr marL="0" indent="0">
              <a:buNone/>
            </a:pPr>
            <a:r>
              <a:rPr lang="en-US" sz="2800" dirty="0"/>
              <a:t>[4] Langley, Gerald J. The Improvement Guide: A Practical Approach to Enhancing Organizational Performance. 2nd ed. San Francisco: Jossey-Bass, 2009. Print.</a:t>
            </a:r>
          </a:p>
          <a:p>
            <a:pPr marL="0" indent="0">
              <a:buNone/>
            </a:pPr>
            <a:r>
              <a:rPr lang="en-US" sz="2800" dirty="0"/>
              <a:t>[5] Berwick DM, James B, Coye MJ, Connections between quality measurement and improvement, Med Care, 2003;41(1 </a:t>
            </a:r>
            <a:r>
              <a:rPr lang="en-US" sz="2800" dirty="0" err="1"/>
              <a:t>Suppl</a:t>
            </a:r>
            <a:r>
              <a:rPr lang="en-US" sz="2800" dirty="0"/>
              <a:t>):I30-I38.n. New York: Duxbury, 2004 </a:t>
            </a:r>
          </a:p>
          <a:p>
            <a:pPr marL="0" indent="0">
              <a:buNone/>
            </a:pPr>
            <a:r>
              <a:rPr lang="en-US" sz="2800" dirty="0"/>
              <a:t>[6] </a:t>
            </a:r>
            <a:r>
              <a:rPr lang="en-US" sz="2800" dirty="0" err="1"/>
              <a:t>Califf</a:t>
            </a:r>
            <a:r>
              <a:rPr lang="en-US" sz="2800" dirty="0"/>
              <a:t>, Robert M., Eric D. Peterson, Raymond J. Gibbons, Arthur Garson, Ralph G. </a:t>
            </a:r>
            <a:r>
              <a:rPr lang="en-US" sz="2800" dirty="0" err="1"/>
              <a:t>Brindis</a:t>
            </a:r>
            <a:r>
              <a:rPr lang="en-US" sz="2800" dirty="0"/>
              <a:t>, George A. </a:t>
            </a:r>
            <a:r>
              <a:rPr lang="en-US" sz="2800" dirty="0" err="1"/>
              <a:t>Beller</a:t>
            </a:r>
            <a:r>
              <a:rPr lang="en-US" sz="2800" dirty="0"/>
              <a:t>, and Sidney C. Smith. "Integrating Quality into the Cycle of Therapeutic Development." Journal of the American College of Cardiology 40.11 (2002): 1895-901. Web.</a:t>
            </a:r>
          </a:p>
          <a:p>
            <a:endParaRPr lang="en-US" dirty="0"/>
          </a:p>
        </p:txBody>
      </p:sp>
    </p:spTree>
    <p:extLst>
      <p:ext uri="{BB962C8B-B14F-4D97-AF65-F5344CB8AC3E}">
        <p14:creationId xmlns:p14="http://schemas.microsoft.com/office/powerpoint/2010/main" val="420075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sz="4500" dirty="0"/>
              <a:t>Planned Upcoming Webinars:</a:t>
            </a:r>
          </a:p>
          <a:p>
            <a:r>
              <a:rPr lang="en-US" sz="3800" dirty="0"/>
              <a:t>May 21, 2017 1:00-2:00 PM ET: Measure Science</a:t>
            </a:r>
            <a:endParaRPr lang="en-US" sz="3400" dirty="0"/>
          </a:p>
          <a:p>
            <a:pPr marL="457200" lvl="1" indent="0">
              <a:buNone/>
            </a:pPr>
            <a:endParaRPr lang="en-US" dirty="0"/>
          </a:p>
          <a:p>
            <a:pPr marL="57150" indent="0">
              <a:buNone/>
            </a:pPr>
            <a:r>
              <a:rPr lang="en-US" sz="4500" dirty="0"/>
              <a:t>Suggestions for future topics?</a:t>
            </a:r>
          </a:p>
          <a:p>
            <a:pPr marL="57150" indent="0">
              <a:buNone/>
            </a:pPr>
            <a:endParaRPr lang="en-US" dirty="0"/>
          </a:p>
          <a:p>
            <a:pPr marL="57150" indent="0">
              <a:buNone/>
            </a:pPr>
            <a:r>
              <a:rPr lang="en-US" sz="4500" dirty="0"/>
              <a:t>Email: </a:t>
            </a:r>
            <a:r>
              <a:rPr lang="en-US" sz="4500" dirty="0">
                <a:solidFill>
                  <a:schemeClr val="bg2">
                    <a:lumMod val="60000"/>
                    <a:lumOff val="40000"/>
                  </a:schemeClr>
                </a:solidFill>
                <a:hlinkClick r:id="rId3"/>
              </a:rPr>
              <a:t>MMSsupport@battelle.org</a:t>
            </a:r>
            <a:r>
              <a:rPr lang="en-US" sz="4500" dirty="0">
                <a:solidFill>
                  <a:srgbClr val="3333FF"/>
                </a:solidFill>
              </a:rPr>
              <a:t> </a:t>
            </a:r>
          </a:p>
        </p:txBody>
      </p:sp>
      <p:sp>
        <p:nvSpPr>
          <p:cNvPr id="3" name="Title 2" descr="Upcoming Webinars" title="Heading "/>
          <p:cNvSpPr>
            <a:spLocks noGrp="1"/>
          </p:cNvSpPr>
          <p:nvPr>
            <p:ph type="title"/>
          </p:nvPr>
        </p:nvSpPr>
        <p:spPr/>
        <p:txBody>
          <a:bodyPr/>
          <a:lstStyle/>
          <a:p>
            <a:r>
              <a:rPr lang="en-US" dirty="0"/>
              <a:t>Upcoming Webinars</a:t>
            </a:r>
          </a:p>
        </p:txBody>
      </p:sp>
      <p:sp>
        <p:nvSpPr>
          <p:cNvPr id="8" name="Slide Number Placeholder 7"/>
          <p:cNvSpPr>
            <a:spLocks noGrp="1"/>
          </p:cNvSpPr>
          <p:nvPr>
            <p:ph type="sldNum" sz="quarter" idx="4"/>
          </p:nvPr>
        </p:nvSpPr>
        <p:spPr/>
        <p:txBody>
          <a:bodyPr/>
          <a:lstStyle/>
          <a:p>
            <a:fld id="{7022FF3C-310F-4809-A5BE-BC5BA8AA108D}" type="slidenum">
              <a:rPr lang="en-US" smtClean="0"/>
              <a:pPr/>
              <a:t>29</a:t>
            </a:fld>
            <a:endParaRPr lang="en-US" dirty="0"/>
          </a:p>
        </p:txBody>
      </p:sp>
    </p:spTree>
    <p:extLst>
      <p:ext uri="{BB962C8B-B14F-4D97-AF65-F5344CB8AC3E}">
        <p14:creationId xmlns:p14="http://schemas.microsoft.com/office/powerpoint/2010/main" val="3744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Bef>
                <a:spcPts val="1200"/>
              </a:spcBef>
            </a:pPr>
            <a:endParaRPr lang="en-US" sz="2400" dirty="0"/>
          </a:p>
          <a:p>
            <a:pPr marL="0" indent="0">
              <a:spcBef>
                <a:spcPts val="1200"/>
              </a:spcBef>
              <a:buNone/>
            </a:pPr>
            <a:endParaRPr lang="en-US" sz="2400" dirty="0"/>
          </a:p>
          <a:p>
            <a:pPr marL="0" indent="0">
              <a:spcBef>
                <a:spcPts val="1200"/>
              </a:spcBef>
              <a:buNone/>
            </a:pPr>
            <a:endParaRPr lang="en-US" sz="2400" dirty="0"/>
          </a:p>
          <a:p>
            <a:pPr marL="0" indent="0" algn="ctr">
              <a:spcBef>
                <a:spcPts val="1200"/>
              </a:spcBef>
              <a:buNone/>
            </a:pPr>
            <a:r>
              <a:rPr lang="en-US" sz="2800" dirty="0"/>
              <a:t>Thinking in Systems</a:t>
            </a:r>
          </a:p>
          <a:p>
            <a:pPr marL="0" indent="0">
              <a:spcBef>
                <a:spcPts val="1200"/>
              </a:spcBef>
              <a:buNone/>
            </a:pPr>
            <a:endParaRPr lang="en-US" sz="2400" dirty="0"/>
          </a:p>
        </p:txBody>
      </p:sp>
      <p:sp>
        <p:nvSpPr>
          <p:cNvPr id="5" name="Title 4" descr="Overview" title="Heading "/>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3</a:t>
            </a:fld>
            <a:endParaRPr lang="en-US" dirty="0"/>
          </a:p>
        </p:txBody>
      </p:sp>
    </p:spTree>
    <p:extLst>
      <p:ext uri="{BB962C8B-B14F-4D97-AF65-F5344CB8AC3E}">
        <p14:creationId xmlns:p14="http://schemas.microsoft.com/office/powerpoint/2010/main" val="21801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hinking in Systems" title="Heading "/>
          <p:cNvSpPr>
            <a:spLocks noGrp="1"/>
          </p:cNvSpPr>
          <p:nvPr>
            <p:ph type="title"/>
          </p:nvPr>
        </p:nvSpPr>
        <p:spPr>
          <a:xfrm>
            <a:off x="0" y="0"/>
            <a:ext cx="9144000" cy="1447800"/>
          </a:xfrm>
        </p:spPr>
        <p:txBody>
          <a:bodyPr/>
          <a:lstStyle/>
          <a:p>
            <a:r>
              <a:rPr lang="en-US" dirty="0"/>
              <a:t>Thinking in Systems</a:t>
            </a:r>
          </a:p>
        </p:txBody>
      </p:sp>
      <p:sp>
        <p:nvSpPr>
          <p:cNvPr id="8" name="Slide Number Placeholder 7"/>
          <p:cNvSpPr>
            <a:spLocks noGrp="1"/>
          </p:cNvSpPr>
          <p:nvPr>
            <p:ph type="sldNum" sz="quarter" idx="4"/>
          </p:nvPr>
        </p:nvSpPr>
        <p:spPr/>
        <p:txBody>
          <a:bodyPr/>
          <a:lstStyle/>
          <a:p>
            <a:fld id="{7022FF3C-310F-4809-A5BE-BC5BA8AA108D}" type="slidenum">
              <a:rPr lang="en-US" smtClean="0"/>
              <a:pPr/>
              <a:t>4</a:t>
            </a:fld>
            <a:endParaRPr lang="en-US" dirty="0"/>
          </a:p>
        </p:txBody>
      </p:sp>
      <p:pic>
        <p:nvPicPr>
          <p:cNvPr id="5" name="Content Placeholder 4" descr="Donella Meadows quote">
            <a:extLst>
              <a:ext uri="{FF2B5EF4-FFF2-40B4-BE49-F238E27FC236}">
                <a16:creationId xmlns:a16="http://schemas.microsoft.com/office/drawing/2014/main" id="{D655A461-7DDF-4556-B0A8-72F9B2FFBD36}"/>
              </a:ext>
            </a:extLst>
          </p:cNvPr>
          <p:cNvPicPr>
            <a:picLocks noGrp="1" noChangeAspect="1"/>
          </p:cNvPicPr>
          <p:nvPr>
            <p:ph idx="1"/>
          </p:nvPr>
        </p:nvPicPr>
        <p:blipFill>
          <a:blip r:embed="rId3"/>
          <a:stretch>
            <a:fillRect/>
          </a:stretch>
        </p:blipFill>
        <p:spPr>
          <a:xfrm>
            <a:off x="152400" y="1762991"/>
            <a:ext cx="5715000" cy="4419600"/>
          </a:xfrm>
          <a:prstGeom prst="rect">
            <a:avLst/>
          </a:prstGeom>
        </p:spPr>
      </p:pic>
      <p:pic>
        <p:nvPicPr>
          <p:cNvPr id="6" name="Content Placeholder 7" descr="Systems thinking book cover&#10;&#10;" title="Thinking in Systems">
            <a:extLst>
              <a:ext uri="{FF2B5EF4-FFF2-40B4-BE49-F238E27FC236}">
                <a16:creationId xmlns:a16="http://schemas.microsoft.com/office/drawing/2014/main" id="{DD924619-C746-4C39-B14D-63879507EFAC}"/>
              </a:ext>
            </a:extLst>
          </p:cNvPr>
          <p:cNvPicPr>
            <a:picLocks noChangeAspect="1"/>
          </p:cNvPicPr>
          <p:nvPr/>
        </p:nvPicPr>
        <p:blipFill>
          <a:blip r:embed="rId4"/>
          <a:stretch>
            <a:fillRect/>
          </a:stretch>
        </p:blipFill>
        <p:spPr>
          <a:xfrm>
            <a:off x="5791200" y="1762991"/>
            <a:ext cx="3084140" cy="4635500"/>
          </a:xfrm>
          <a:prstGeom prst="rect">
            <a:avLst/>
          </a:prstGeom>
        </p:spPr>
      </p:pic>
    </p:spTree>
    <p:extLst>
      <p:ext uri="{BB962C8B-B14F-4D97-AF65-F5344CB8AC3E}">
        <p14:creationId xmlns:p14="http://schemas.microsoft.com/office/powerpoint/2010/main" val="294557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hinking in Systems" title="Heading"/>
          <p:cNvSpPr>
            <a:spLocks noGrp="1"/>
          </p:cNvSpPr>
          <p:nvPr>
            <p:ph type="title"/>
          </p:nvPr>
        </p:nvSpPr>
        <p:spPr/>
        <p:txBody>
          <a:bodyPr/>
          <a:lstStyle/>
          <a:p>
            <a:r>
              <a:rPr lang="en-US" dirty="0"/>
              <a:t>Systems Thinking</a:t>
            </a:r>
          </a:p>
        </p:txBody>
      </p:sp>
      <p:sp>
        <p:nvSpPr>
          <p:cNvPr id="8" name="Slide Number Placeholder 7"/>
          <p:cNvSpPr>
            <a:spLocks noGrp="1"/>
          </p:cNvSpPr>
          <p:nvPr>
            <p:ph type="sldNum" sz="quarter" idx="4"/>
          </p:nvPr>
        </p:nvSpPr>
        <p:spPr/>
        <p:txBody>
          <a:bodyPr/>
          <a:lstStyle/>
          <a:p>
            <a:fld id="{7022FF3C-310F-4809-A5BE-BC5BA8AA108D}" type="slidenum">
              <a:rPr lang="en-US" smtClean="0"/>
              <a:pPr/>
              <a:t>5</a:t>
            </a:fld>
            <a:endParaRPr lang="en-US" dirty="0"/>
          </a:p>
        </p:txBody>
      </p:sp>
      <p:pic>
        <p:nvPicPr>
          <p:cNvPr id="5" name="Content Placeholder 4" descr="Side by side comparison of conventional thinking and systems thinking" title="Systems Thinking">
            <a:extLst>
              <a:ext uri="{FF2B5EF4-FFF2-40B4-BE49-F238E27FC236}">
                <a16:creationId xmlns:a16="http://schemas.microsoft.com/office/drawing/2014/main" id="{4BF15767-CACD-48BC-9133-27A6B3D1F046}"/>
              </a:ext>
            </a:extLst>
          </p:cNvPr>
          <p:cNvPicPr>
            <a:picLocks noGrp="1" noChangeAspect="1"/>
          </p:cNvPicPr>
          <p:nvPr>
            <p:ph idx="1"/>
          </p:nvPr>
        </p:nvPicPr>
        <p:blipFill>
          <a:blip r:embed="rId3"/>
          <a:stretch>
            <a:fillRect/>
          </a:stretch>
        </p:blipFill>
        <p:spPr>
          <a:xfrm>
            <a:off x="1102515" y="1616075"/>
            <a:ext cx="6938970" cy="5105400"/>
          </a:xfrm>
          <a:prstGeom prst="rect">
            <a:avLst/>
          </a:prstGeom>
        </p:spPr>
      </p:pic>
    </p:spTree>
    <p:extLst>
      <p:ext uri="{BB962C8B-B14F-4D97-AF65-F5344CB8AC3E}">
        <p14:creationId xmlns:p14="http://schemas.microsoft.com/office/powerpoint/2010/main" val="238951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hinking in Systems" title="Heading"/>
          <p:cNvSpPr>
            <a:spLocks noGrp="1"/>
          </p:cNvSpPr>
          <p:nvPr>
            <p:ph type="title"/>
          </p:nvPr>
        </p:nvSpPr>
        <p:spPr/>
        <p:txBody>
          <a:bodyPr/>
          <a:lstStyle/>
          <a:p>
            <a:r>
              <a:rPr lang="en-US" dirty="0"/>
              <a:t>Systems Thinking</a:t>
            </a:r>
          </a:p>
        </p:txBody>
      </p:sp>
      <p:sp>
        <p:nvSpPr>
          <p:cNvPr id="8" name="Slide Number Placeholder 7"/>
          <p:cNvSpPr>
            <a:spLocks noGrp="1"/>
          </p:cNvSpPr>
          <p:nvPr>
            <p:ph type="sldNum" sz="quarter" idx="4"/>
          </p:nvPr>
        </p:nvSpPr>
        <p:spPr/>
        <p:txBody>
          <a:bodyPr/>
          <a:lstStyle/>
          <a:p>
            <a:fld id="{7022FF3C-310F-4809-A5BE-BC5BA8AA108D}" type="slidenum">
              <a:rPr lang="en-US" smtClean="0"/>
              <a:pPr/>
              <a:t>6</a:t>
            </a:fld>
            <a:endParaRPr lang="en-US" dirty="0"/>
          </a:p>
        </p:txBody>
      </p:sp>
      <p:pic>
        <p:nvPicPr>
          <p:cNvPr id="5" name="Content Placeholder 6" descr="A close up of a system&#10;&#10;Description generated with high confidence" title="Systems Thinking">
            <a:extLst>
              <a:ext uri="{FF2B5EF4-FFF2-40B4-BE49-F238E27FC236}">
                <a16:creationId xmlns:a16="http://schemas.microsoft.com/office/drawing/2014/main" id="{028E4023-7560-4259-A1D1-39261AEDBD95}"/>
              </a:ext>
            </a:extLst>
          </p:cNvPr>
          <p:cNvPicPr>
            <a:picLocks noGrp="1" noChangeAspect="1"/>
          </p:cNvPicPr>
          <p:nvPr>
            <p:ph idx="1"/>
          </p:nvPr>
        </p:nvPicPr>
        <p:blipFill>
          <a:blip r:embed="rId3"/>
          <a:stretch>
            <a:fillRect/>
          </a:stretch>
        </p:blipFill>
        <p:spPr>
          <a:xfrm>
            <a:off x="457200" y="2514600"/>
            <a:ext cx="8229600" cy="3586272"/>
          </a:xfrm>
        </p:spPr>
      </p:pic>
    </p:spTree>
    <p:extLst>
      <p:ext uri="{BB962C8B-B14F-4D97-AF65-F5344CB8AC3E}">
        <p14:creationId xmlns:p14="http://schemas.microsoft.com/office/powerpoint/2010/main" val="7125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D08F86-373F-C848-B0C3-E2BAC76594FD}"/>
              </a:ext>
            </a:extLst>
          </p:cNvPr>
          <p:cNvSpPr>
            <a:spLocks noGrp="1"/>
          </p:cNvSpPr>
          <p:nvPr>
            <p:ph idx="1"/>
          </p:nvPr>
        </p:nvSpPr>
        <p:spPr>
          <a:xfrm>
            <a:off x="381000" y="1599767"/>
            <a:ext cx="8763000" cy="4953000"/>
          </a:xfrm>
        </p:spPr>
        <p:txBody>
          <a:bodyPr>
            <a:normAutofit/>
          </a:bodyPr>
          <a:lstStyle/>
          <a:p>
            <a:pPr marL="0" indent="0">
              <a:buNone/>
            </a:pPr>
            <a:r>
              <a:rPr lang="en-US" sz="2600" dirty="0"/>
              <a:t>System Traps</a:t>
            </a:r>
          </a:p>
          <a:p>
            <a:r>
              <a:rPr lang="en-US" sz="2600" dirty="0"/>
              <a:t>Ubiquitous Delays</a:t>
            </a:r>
          </a:p>
          <a:p>
            <a:pPr lvl="1">
              <a:lnSpc>
                <a:spcPct val="100000"/>
              </a:lnSpc>
            </a:pPr>
            <a:r>
              <a:rPr lang="en-US" sz="2600" dirty="0"/>
              <a:t>To act only when a problem becomes obvious is to miss an opportunity to solve the problem</a:t>
            </a:r>
          </a:p>
          <a:p>
            <a:pPr marL="457200" lvl="1" indent="0">
              <a:lnSpc>
                <a:spcPct val="100000"/>
              </a:lnSpc>
              <a:buNone/>
            </a:pPr>
            <a:endParaRPr lang="en-US" sz="2600" b="1" dirty="0">
              <a:solidFill>
                <a:schemeClr val="tx2"/>
              </a:solidFill>
            </a:endParaRPr>
          </a:p>
          <a:p>
            <a:pPr marL="0" indent="0">
              <a:buNone/>
            </a:pPr>
            <a:endParaRPr lang="en-US" dirty="0"/>
          </a:p>
        </p:txBody>
      </p:sp>
      <p:sp>
        <p:nvSpPr>
          <p:cNvPr id="3" name="Title 2" descr="Systems Thinking and Quality" title="Heading ">
            <a:extLst>
              <a:ext uri="{FF2B5EF4-FFF2-40B4-BE49-F238E27FC236}">
                <a16:creationId xmlns:a16="http://schemas.microsoft.com/office/drawing/2014/main" id="{FD00F99D-A927-9C4E-9C1A-154481ADAE6C}"/>
              </a:ext>
            </a:extLst>
          </p:cNvPr>
          <p:cNvSpPr>
            <a:spLocks noGrp="1"/>
          </p:cNvSpPr>
          <p:nvPr>
            <p:ph type="title"/>
          </p:nvPr>
        </p:nvSpPr>
        <p:spPr/>
        <p:txBody>
          <a:bodyPr/>
          <a:lstStyle/>
          <a:p>
            <a:r>
              <a:rPr lang="en-US" dirty="0"/>
              <a:t>Systems Thinking and Quality</a:t>
            </a:r>
          </a:p>
        </p:txBody>
      </p:sp>
      <p:sp>
        <p:nvSpPr>
          <p:cNvPr id="4" name="Slide Number Placeholder 3">
            <a:extLst>
              <a:ext uri="{FF2B5EF4-FFF2-40B4-BE49-F238E27FC236}">
                <a16:creationId xmlns:a16="http://schemas.microsoft.com/office/drawing/2014/main" id="{790AB376-43ED-5A4D-AD1B-77B390599D0A}"/>
              </a:ext>
            </a:extLst>
          </p:cNvPr>
          <p:cNvSpPr>
            <a:spLocks noGrp="1"/>
          </p:cNvSpPr>
          <p:nvPr>
            <p:ph type="sldNum" sz="quarter" idx="4"/>
          </p:nvPr>
        </p:nvSpPr>
        <p:spPr/>
        <p:txBody>
          <a:bodyPr/>
          <a:lstStyle/>
          <a:p>
            <a:fld id="{7022FF3C-310F-4809-A5BE-BC5BA8AA108D}" type="slidenum">
              <a:rPr lang="en-US" smtClean="0"/>
              <a:pPr/>
              <a:t>7</a:t>
            </a:fld>
            <a:endParaRPr lang="en-US" dirty="0"/>
          </a:p>
        </p:txBody>
      </p:sp>
      <p:pic>
        <p:nvPicPr>
          <p:cNvPr id="5" name="Picture 4" descr="Performance measure: avatar of woman" title="Systems Thinking and Quality">
            <a:extLst>
              <a:ext uri="{FF2B5EF4-FFF2-40B4-BE49-F238E27FC236}">
                <a16:creationId xmlns:a16="http://schemas.microsoft.com/office/drawing/2014/main" id="{E924AAD0-ED6B-45E1-9DF3-51C7AA8610C5}"/>
              </a:ext>
            </a:extLst>
          </p:cNvPr>
          <p:cNvPicPr>
            <a:picLocks noChangeAspect="1"/>
          </p:cNvPicPr>
          <p:nvPr/>
        </p:nvPicPr>
        <p:blipFill>
          <a:blip r:embed="rId3"/>
          <a:stretch>
            <a:fillRect/>
          </a:stretch>
        </p:blipFill>
        <p:spPr>
          <a:xfrm>
            <a:off x="2331482" y="5028406"/>
            <a:ext cx="1152686" cy="1209844"/>
          </a:xfrm>
          <a:prstGeom prst="rect">
            <a:avLst/>
          </a:prstGeom>
        </p:spPr>
      </p:pic>
      <p:pic>
        <p:nvPicPr>
          <p:cNvPr id="6" name="Picture 5" descr="Performance measure: avatar of doctor" title="Systems Thinking and Quality">
            <a:extLst>
              <a:ext uri="{FF2B5EF4-FFF2-40B4-BE49-F238E27FC236}">
                <a16:creationId xmlns:a16="http://schemas.microsoft.com/office/drawing/2014/main" id="{9B956435-EBE8-4301-A281-E9E030BFA5E5}"/>
              </a:ext>
            </a:extLst>
          </p:cNvPr>
          <p:cNvPicPr>
            <a:picLocks noChangeAspect="1"/>
          </p:cNvPicPr>
          <p:nvPr/>
        </p:nvPicPr>
        <p:blipFill>
          <a:blip r:embed="rId4"/>
          <a:stretch>
            <a:fillRect/>
          </a:stretch>
        </p:blipFill>
        <p:spPr>
          <a:xfrm>
            <a:off x="3990894" y="3873768"/>
            <a:ext cx="1162212" cy="1171739"/>
          </a:xfrm>
          <a:prstGeom prst="rect">
            <a:avLst/>
          </a:prstGeom>
        </p:spPr>
      </p:pic>
      <p:pic>
        <p:nvPicPr>
          <p:cNvPr id="7" name="Picture 6" descr="Performance measure: avatar of doctor" title="Systems Thinking and Quality">
            <a:extLst>
              <a:ext uri="{FF2B5EF4-FFF2-40B4-BE49-F238E27FC236}">
                <a16:creationId xmlns:a16="http://schemas.microsoft.com/office/drawing/2014/main" id="{D2F21E05-38F3-4887-AF50-C4C6E05D4120}"/>
              </a:ext>
            </a:extLst>
          </p:cNvPr>
          <p:cNvPicPr>
            <a:picLocks noChangeAspect="1"/>
          </p:cNvPicPr>
          <p:nvPr/>
        </p:nvPicPr>
        <p:blipFill>
          <a:blip r:embed="rId5"/>
          <a:stretch>
            <a:fillRect/>
          </a:stretch>
        </p:blipFill>
        <p:spPr>
          <a:xfrm>
            <a:off x="5543656" y="5028406"/>
            <a:ext cx="1162212" cy="1162212"/>
          </a:xfrm>
          <a:prstGeom prst="rect">
            <a:avLst/>
          </a:prstGeom>
        </p:spPr>
      </p:pic>
      <p:pic>
        <p:nvPicPr>
          <p:cNvPr id="8" name="Picture 7" descr="A close up of a performance logo&#10;&#10;Description generated with very high confidence" title="Systems Thinking and Quality">
            <a:extLst>
              <a:ext uri="{FF2B5EF4-FFF2-40B4-BE49-F238E27FC236}">
                <a16:creationId xmlns:a16="http://schemas.microsoft.com/office/drawing/2014/main" id="{F55D3B65-B049-43A1-ADF1-A9A880CED01D}"/>
              </a:ext>
            </a:extLst>
          </p:cNvPr>
          <p:cNvPicPr>
            <a:picLocks noChangeAspect="1"/>
          </p:cNvPicPr>
          <p:nvPr/>
        </p:nvPicPr>
        <p:blipFill>
          <a:blip r:embed="rId6"/>
          <a:stretch>
            <a:fillRect/>
          </a:stretch>
        </p:blipFill>
        <p:spPr>
          <a:xfrm>
            <a:off x="3942372" y="5061748"/>
            <a:ext cx="1305107" cy="1095528"/>
          </a:xfrm>
          <a:prstGeom prst="rect">
            <a:avLst/>
          </a:prstGeom>
        </p:spPr>
      </p:pic>
    </p:spTree>
    <p:extLst>
      <p:ext uri="{BB962C8B-B14F-4D97-AF65-F5344CB8AC3E}">
        <p14:creationId xmlns:p14="http://schemas.microsoft.com/office/powerpoint/2010/main" val="370330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ystems Thinking and Quality" title="Heading ">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Systems Thinking and Quality</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t>System Traps</a:t>
            </a:r>
          </a:p>
          <a:p>
            <a:r>
              <a:rPr lang="en-US" sz="2600" dirty="0"/>
              <a:t>Rule Beating</a:t>
            </a:r>
          </a:p>
          <a:p>
            <a:pPr lvl="1"/>
            <a:r>
              <a:rPr lang="en-US" sz="2200" dirty="0"/>
              <a:t>Appearance of achieving the goals</a:t>
            </a:r>
          </a:p>
          <a:p>
            <a:pPr lvl="1"/>
            <a:r>
              <a:rPr lang="en-US" sz="2200" dirty="0"/>
              <a:t>Release creativity not in the direction of beating the rules, but in the direction of achieving the purpose of the rules</a:t>
            </a:r>
          </a:p>
          <a:p>
            <a:pPr marL="457200" lvl="1" indent="0">
              <a:buNone/>
            </a:pPr>
            <a:endParaRPr lang="en-US" sz="2200" dirty="0"/>
          </a:p>
          <a:p>
            <a:endParaRPr lang="en-US" dirty="0"/>
          </a:p>
        </p:txBody>
      </p:sp>
      <p:pic>
        <p:nvPicPr>
          <p:cNvPr id="6" name="Picture 5" descr="end user: avatar of man" title="System traps">
            <a:extLst>
              <a:ext uri="{FF2B5EF4-FFF2-40B4-BE49-F238E27FC236}">
                <a16:creationId xmlns:a16="http://schemas.microsoft.com/office/drawing/2014/main" id="{486F2C5D-D0AF-4861-9F1C-5DB0188FC03C}"/>
              </a:ext>
            </a:extLst>
          </p:cNvPr>
          <p:cNvPicPr>
            <a:picLocks noChangeAspect="1"/>
          </p:cNvPicPr>
          <p:nvPr/>
        </p:nvPicPr>
        <p:blipFill>
          <a:blip r:embed="rId3"/>
          <a:stretch>
            <a:fillRect/>
          </a:stretch>
        </p:blipFill>
        <p:spPr>
          <a:xfrm>
            <a:off x="1222061" y="4672434"/>
            <a:ext cx="1105054" cy="1190791"/>
          </a:xfrm>
          <a:prstGeom prst="rect">
            <a:avLst/>
          </a:prstGeom>
        </p:spPr>
      </p:pic>
      <p:pic>
        <p:nvPicPr>
          <p:cNvPr id="7" name="Picture 6" descr="provides feedback" title="System traps">
            <a:extLst>
              <a:ext uri="{FF2B5EF4-FFF2-40B4-BE49-F238E27FC236}">
                <a16:creationId xmlns:a16="http://schemas.microsoft.com/office/drawing/2014/main" id="{C7661C00-F326-43E5-826D-9F554048DAB4}"/>
              </a:ext>
            </a:extLst>
          </p:cNvPr>
          <p:cNvPicPr>
            <a:picLocks noChangeAspect="1"/>
          </p:cNvPicPr>
          <p:nvPr/>
        </p:nvPicPr>
        <p:blipFill>
          <a:blip r:embed="rId4"/>
          <a:stretch>
            <a:fillRect/>
          </a:stretch>
        </p:blipFill>
        <p:spPr>
          <a:xfrm>
            <a:off x="2271637" y="4577400"/>
            <a:ext cx="1314633" cy="1371791"/>
          </a:xfrm>
          <a:prstGeom prst="rect">
            <a:avLst/>
          </a:prstGeom>
        </p:spPr>
      </p:pic>
      <p:pic>
        <p:nvPicPr>
          <p:cNvPr id="8" name="Picture 7" descr="measure developer: avatar of woman" title="System traps">
            <a:extLst>
              <a:ext uri="{FF2B5EF4-FFF2-40B4-BE49-F238E27FC236}">
                <a16:creationId xmlns:a16="http://schemas.microsoft.com/office/drawing/2014/main" id="{3D341E22-E29F-449F-A90C-ABCB5E327DA4}"/>
              </a:ext>
            </a:extLst>
          </p:cNvPr>
          <p:cNvPicPr>
            <a:picLocks noChangeAspect="1"/>
          </p:cNvPicPr>
          <p:nvPr/>
        </p:nvPicPr>
        <p:blipFill>
          <a:blip r:embed="rId5"/>
          <a:stretch>
            <a:fillRect/>
          </a:stretch>
        </p:blipFill>
        <p:spPr>
          <a:xfrm>
            <a:off x="3429000" y="4753360"/>
            <a:ext cx="1305107" cy="1200318"/>
          </a:xfrm>
          <a:prstGeom prst="rect">
            <a:avLst/>
          </a:prstGeom>
        </p:spPr>
      </p:pic>
      <p:pic>
        <p:nvPicPr>
          <p:cNvPr id="9" name="Picture 8" descr="evaluates criteria to consider" title="System traps">
            <a:extLst>
              <a:ext uri="{FF2B5EF4-FFF2-40B4-BE49-F238E27FC236}">
                <a16:creationId xmlns:a16="http://schemas.microsoft.com/office/drawing/2014/main" id="{49242CAF-A0B0-4D0F-BC95-580997FE899A}"/>
              </a:ext>
            </a:extLst>
          </p:cNvPr>
          <p:cNvPicPr>
            <a:picLocks noChangeAspect="1"/>
          </p:cNvPicPr>
          <p:nvPr/>
        </p:nvPicPr>
        <p:blipFill>
          <a:blip r:embed="rId6"/>
          <a:stretch>
            <a:fillRect/>
          </a:stretch>
        </p:blipFill>
        <p:spPr>
          <a:xfrm>
            <a:off x="4720588" y="4715500"/>
            <a:ext cx="1086002" cy="1257475"/>
          </a:xfrm>
          <a:prstGeom prst="rect">
            <a:avLst/>
          </a:prstGeom>
        </p:spPr>
      </p:pic>
      <p:pic>
        <p:nvPicPr>
          <p:cNvPr id="10" name="Picture 9" descr="measure implementer: avatar of doctor" title="System traps">
            <a:extLst>
              <a:ext uri="{FF2B5EF4-FFF2-40B4-BE49-F238E27FC236}">
                <a16:creationId xmlns:a16="http://schemas.microsoft.com/office/drawing/2014/main" id="{70BCB66A-A391-48D3-82EC-BE1C443F5368}"/>
              </a:ext>
            </a:extLst>
          </p:cNvPr>
          <p:cNvPicPr>
            <a:picLocks noChangeAspect="1"/>
          </p:cNvPicPr>
          <p:nvPr/>
        </p:nvPicPr>
        <p:blipFill>
          <a:blip r:embed="rId7"/>
          <a:stretch>
            <a:fillRect/>
          </a:stretch>
        </p:blipFill>
        <p:spPr>
          <a:xfrm>
            <a:off x="5655848" y="4745138"/>
            <a:ext cx="1200318" cy="1209844"/>
          </a:xfrm>
          <a:prstGeom prst="rect">
            <a:avLst/>
          </a:prstGeom>
        </p:spPr>
      </p:pic>
      <p:pic>
        <p:nvPicPr>
          <p:cNvPr id="11" name="Picture 10" descr="health outcomes improvement process" title="System traps">
            <a:extLst>
              <a:ext uri="{FF2B5EF4-FFF2-40B4-BE49-F238E27FC236}">
                <a16:creationId xmlns:a16="http://schemas.microsoft.com/office/drawing/2014/main" id="{D31C7DA9-3AE7-460F-AE10-ABF34B38F98E}"/>
              </a:ext>
            </a:extLst>
          </p:cNvPr>
          <p:cNvPicPr>
            <a:picLocks noChangeAspect="1"/>
          </p:cNvPicPr>
          <p:nvPr/>
        </p:nvPicPr>
        <p:blipFill>
          <a:blip r:embed="rId8"/>
          <a:stretch>
            <a:fillRect/>
          </a:stretch>
        </p:blipFill>
        <p:spPr>
          <a:xfrm>
            <a:off x="6940908" y="4606576"/>
            <a:ext cx="1267002" cy="1295581"/>
          </a:xfrm>
          <a:prstGeom prst="rect">
            <a:avLst/>
          </a:prstGeom>
        </p:spPr>
      </p:pic>
      <p:sp>
        <p:nvSpPr>
          <p:cNvPr id="12" name="Slide Number Placeholder 3">
            <a:extLst>
              <a:ext uri="{FF2B5EF4-FFF2-40B4-BE49-F238E27FC236}">
                <a16:creationId xmlns:a16="http://schemas.microsoft.com/office/drawing/2014/main" id="{267D7401-D17D-437A-8C25-7C9CE41A8F6B}"/>
              </a:ext>
            </a:extLst>
          </p:cNvPr>
          <p:cNvSpPr>
            <a:spLocks noGrp="1"/>
          </p:cNvSpPr>
          <p:nvPr>
            <p:ph type="sldNum" sz="quarter" idx="4"/>
          </p:nvPr>
        </p:nvSpPr>
        <p:spPr>
          <a:xfrm>
            <a:off x="6553200" y="6356350"/>
            <a:ext cx="2133600" cy="365125"/>
          </a:xfrm>
        </p:spPr>
        <p:txBody>
          <a:bodyPr/>
          <a:lstStyle/>
          <a:p>
            <a:fld id="{7022FF3C-310F-4809-A5BE-BC5BA8AA108D}" type="slidenum">
              <a:rPr lang="en-US" smtClean="0"/>
              <a:pPr/>
              <a:t>8</a:t>
            </a:fld>
            <a:endParaRPr lang="en-US" dirty="0"/>
          </a:p>
        </p:txBody>
      </p:sp>
    </p:spTree>
    <p:extLst>
      <p:ext uri="{BB962C8B-B14F-4D97-AF65-F5344CB8AC3E}">
        <p14:creationId xmlns:p14="http://schemas.microsoft.com/office/powerpoint/2010/main" val="338746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ystems Thinking and Quality" title="Heading">
            <a:extLst>
              <a:ext uri="{FF2B5EF4-FFF2-40B4-BE49-F238E27FC236}">
                <a16:creationId xmlns:a16="http://schemas.microsoft.com/office/drawing/2014/main" id="{93B745FC-4790-E745-B4DB-8782D01BABCC}"/>
              </a:ext>
            </a:extLst>
          </p:cNvPr>
          <p:cNvSpPr>
            <a:spLocks noGrp="1"/>
          </p:cNvSpPr>
          <p:nvPr>
            <p:ph type="title"/>
          </p:nvPr>
        </p:nvSpPr>
        <p:spPr/>
        <p:txBody>
          <a:bodyPr/>
          <a:lstStyle/>
          <a:p>
            <a:r>
              <a:rPr lang="en-US" dirty="0"/>
              <a:t>Systems Thinking and Quality</a:t>
            </a:r>
          </a:p>
        </p:txBody>
      </p:sp>
      <p:sp>
        <p:nvSpPr>
          <p:cNvPr id="5" name="Content Placeholder 2">
            <a:extLst>
              <a:ext uri="{FF2B5EF4-FFF2-40B4-BE49-F238E27FC236}">
                <a16:creationId xmlns:a16="http://schemas.microsoft.com/office/drawing/2014/main" id="{CC510B54-1F8B-C248-9314-BC71C896ABFB}"/>
              </a:ext>
            </a:extLst>
          </p:cNvPr>
          <p:cNvSpPr txBox="1">
            <a:spLocks/>
          </p:cNvSpPr>
          <p:nvPr/>
        </p:nvSpPr>
        <p:spPr>
          <a:xfrm>
            <a:off x="437359" y="1676400"/>
            <a:ext cx="8229600" cy="36771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By thinking in systems we can better understand the interplay between quality improvement and quality measurement and how together they can result in improved health outcomes</a:t>
            </a:r>
            <a:endParaRPr lang="en-US" sz="1600" dirty="0"/>
          </a:p>
          <a:p>
            <a:endParaRPr lang="en-US" dirty="0"/>
          </a:p>
        </p:txBody>
      </p:sp>
      <p:pic>
        <p:nvPicPr>
          <p:cNvPr id="6" name="Content Placeholder 5" descr="systems thinking graphic" title="Systems Thinking and Quality">
            <a:extLst>
              <a:ext uri="{FF2B5EF4-FFF2-40B4-BE49-F238E27FC236}">
                <a16:creationId xmlns:a16="http://schemas.microsoft.com/office/drawing/2014/main" id="{69E3DC3B-25B5-44B1-96D2-B31D1A998636}"/>
              </a:ext>
            </a:extLst>
          </p:cNvPr>
          <p:cNvPicPr>
            <a:picLocks noChangeAspect="1"/>
          </p:cNvPicPr>
          <p:nvPr/>
        </p:nvPicPr>
        <p:blipFill rotWithShape="1">
          <a:blip r:embed="rId3"/>
          <a:srcRect b="7143"/>
          <a:stretch/>
        </p:blipFill>
        <p:spPr bwMode="auto">
          <a:xfrm>
            <a:off x="1981200" y="3528814"/>
            <a:ext cx="4677506" cy="270738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CA945EC8-54B6-405E-BC30-23718FA90EAB}"/>
              </a:ext>
            </a:extLst>
          </p:cNvPr>
          <p:cNvSpPr>
            <a:spLocks noGrp="1"/>
          </p:cNvSpPr>
          <p:nvPr>
            <p:ph type="sldNum" sz="quarter" idx="4"/>
          </p:nvPr>
        </p:nvSpPr>
        <p:spPr>
          <a:xfrm>
            <a:off x="6553200" y="6356350"/>
            <a:ext cx="2133600" cy="365125"/>
          </a:xfrm>
        </p:spPr>
        <p:txBody>
          <a:bodyPr/>
          <a:lstStyle/>
          <a:p>
            <a:fld id="{7022FF3C-310F-4809-A5BE-BC5BA8AA108D}" type="slidenum">
              <a:rPr lang="en-US" smtClean="0"/>
              <a:pPr/>
              <a:t>9</a:t>
            </a:fld>
            <a:endParaRPr lang="en-US" dirty="0"/>
          </a:p>
        </p:txBody>
      </p:sp>
    </p:spTree>
    <p:extLst>
      <p:ext uri="{BB962C8B-B14F-4D97-AF65-F5344CB8AC3E}">
        <p14:creationId xmlns:p14="http://schemas.microsoft.com/office/powerpoint/2010/main" val="2163339514"/>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14A0DFAABA6C4EACA48BF9AB17A35A" ma:contentTypeVersion="0" ma:contentTypeDescription="Create a new document." ma:contentTypeScope="" ma:versionID="6b95439efac53e992e4f905c2a8ccf0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2006AB-7C62-4B6F-8E6B-BB892A6E4BA6}">
  <ds:schemaRefs>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6071BC2-0531-46DF-95E4-0379D3566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6AD25D-842E-4E07-B989-D8145269A4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35226</TotalTime>
  <Words>2167</Words>
  <Application>Microsoft Office PowerPoint</Application>
  <PresentationFormat>On-screen Show (4:3)</PresentationFormat>
  <Paragraphs>287</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Constantia</vt:lpstr>
      <vt:lpstr>Times New Roman</vt:lpstr>
      <vt:lpstr>CMS_template</vt:lpstr>
      <vt:lpstr>CMS Measures Management System (MMS) Quality Measurement and Quality Improvement</vt:lpstr>
      <vt:lpstr>Overview</vt:lpstr>
      <vt:lpstr>Overview</vt:lpstr>
      <vt:lpstr>Thinking in Systems</vt:lpstr>
      <vt:lpstr>Systems Thinking</vt:lpstr>
      <vt:lpstr>Systems Thinking</vt:lpstr>
      <vt:lpstr>Systems Thinking and Quality</vt:lpstr>
      <vt:lpstr>Systems Thinking and Quality</vt:lpstr>
      <vt:lpstr>Systems Thinking and Quality</vt:lpstr>
      <vt:lpstr>Discussion</vt:lpstr>
      <vt:lpstr>Overview</vt:lpstr>
      <vt:lpstr>What is Quality?</vt:lpstr>
      <vt:lpstr>CMS Quality Priorities</vt:lpstr>
      <vt:lpstr>Quality Measurement</vt:lpstr>
      <vt:lpstr>Quality Measurement</vt:lpstr>
      <vt:lpstr>Quality Improvement</vt:lpstr>
      <vt:lpstr>Quality Improvement</vt:lpstr>
      <vt:lpstr>Quality Measurement  and Quality Improvement</vt:lpstr>
      <vt:lpstr>Quality Measurement  and Quality Improvement</vt:lpstr>
      <vt:lpstr>Quality Measurement  and Quality Improvement</vt:lpstr>
      <vt:lpstr>Quality Measurement  and Quality  Improvement</vt:lpstr>
      <vt:lpstr>Maturity in Systems</vt:lpstr>
      <vt:lpstr>Maturity in Quality Measures</vt:lpstr>
      <vt:lpstr>Maturity in Quality Measures</vt:lpstr>
      <vt:lpstr>Maturity in Quality Measures</vt:lpstr>
      <vt:lpstr>Discussion</vt:lpstr>
      <vt:lpstr>Discussion</vt:lpstr>
      <vt:lpstr>References</vt:lpstr>
      <vt:lpstr>Upcoming Webinars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testing</dc:title>
  <dc:creator>CMS</dc:creator>
  <cp:lastModifiedBy>Gatiba, Ruth W</cp:lastModifiedBy>
  <cp:revision>1306</cp:revision>
  <cp:lastPrinted>2016-05-23T17:38:59Z</cp:lastPrinted>
  <dcterms:created xsi:type="dcterms:W3CDTF">2012-02-10T20:51:24Z</dcterms:created>
  <dcterms:modified xsi:type="dcterms:W3CDTF">2018-06-05T17:26:48Z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0x0101007414A0DFAABA6C4EACA48BF9AB17A35A</vt:lpwstr>
  </property>
</Properties>
</file>