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3" r:id="rId4"/>
  </p:sldMasterIdLst>
  <p:notesMasterIdLst>
    <p:notesMasterId r:id="rId47"/>
  </p:notesMasterIdLst>
  <p:handoutMasterIdLst>
    <p:handoutMasterId r:id="rId48"/>
  </p:handoutMasterIdLst>
  <p:sldIdLst>
    <p:sldId id="290" r:id="rId5"/>
    <p:sldId id="294" r:id="rId6"/>
    <p:sldId id="455" r:id="rId7"/>
    <p:sldId id="425" r:id="rId8"/>
    <p:sldId id="435" r:id="rId9"/>
    <p:sldId id="388" r:id="rId10"/>
    <p:sldId id="461" r:id="rId11"/>
    <p:sldId id="418" r:id="rId12"/>
    <p:sldId id="444" r:id="rId13"/>
    <p:sldId id="431" r:id="rId14"/>
    <p:sldId id="432" r:id="rId15"/>
    <p:sldId id="449" r:id="rId16"/>
    <p:sldId id="451" r:id="rId17"/>
    <p:sldId id="463" r:id="rId18"/>
    <p:sldId id="465" r:id="rId19"/>
    <p:sldId id="464" r:id="rId20"/>
    <p:sldId id="466" r:id="rId21"/>
    <p:sldId id="467" r:id="rId22"/>
    <p:sldId id="419" r:id="rId23"/>
    <p:sldId id="445" r:id="rId24"/>
    <p:sldId id="434" r:id="rId25"/>
    <p:sldId id="441" r:id="rId26"/>
    <p:sldId id="452" r:id="rId27"/>
    <p:sldId id="450" r:id="rId28"/>
    <p:sldId id="453" r:id="rId29"/>
    <p:sldId id="454" r:id="rId30"/>
    <p:sldId id="446" r:id="rId31"/>
    <p:sldId id="436" r:id="rId32"/>
    <p:sldId id="457" r:id="rId33"/>
    <p:sldId id="438" r:id="rId34"/>
    <p:sldId id="458" r:id="rId35"/>
    <p:sldId id="440" r:id="rId36"/>
    <p:sldId id="397" r:id="rId37"/>
    <p:sldId id="442" r:id="rId38"/>
    <p:sldId id="443" r:id="rId39"/>
    <p:sldId id="459" r:id="rId40"/>
    <p:sldId id="447" r:id="rId41"/>
    <p:sldId id="448" r:id="rId42"/>
    <p:sldId id="392" r:id="rId43"/>
    <p:sldId id="462" r:id="rId44"/>
    <p:sldId id="406" r:id="rId45"/>
    <p:sldId id="350" r:id="rId46"/>
  </p:sldIdLst>
  <p:sldSz cx="9144000" cy="6858000" type="screen4x3"/>
  <p:notesSz cx="6954838"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930E3F-1F08-4689-966F-F6CA1BD81F1B}">
          <p14:sldIdLst>
            <p14:sldId id="290"/>
            <p14:sldId id="294"/>
            <p14:sldId id="455"/>
            <p14:sldId id="425"/>
            <p14:sldId id="435"/>
            <p14:sldId id="388"/>
            <p14:sldId id="461"/>
            <p14:sldId id="418"/>
            <p14:sldId id="444"/>
            <p14:sldId id="431"/>
            <p14:sldId id="432"/>
            <p14:sldId id="449"/>
            <p14:sldId id="451"/>
            <p14:sldId id="463"/>
            <p14:sldId id="465"/>
            <p14:sldId id="464"/>
            <p14:sldId id="466"/>
            <p14:sldId id="467"/>
            <p14:sldId id="419"/>
            <p14:sldId id="445"/>
            <p14:sldId id="434"/>
            <p14:sldId id="441"/>
            <p14:sldId id="452"/>
            <p14:sldId id="450"/>
            <p14:sldId id="453"/>
            <p14:sldId id="454"/>
            <p14:sldId id="446"/>
            <p14:sldId id="436"/>
            <p14:sldId id="457"/>
            <p14:sldId id="438"/>
            <p14:sldId id="458"/>
            <p14:sldId id="440"/>
            <p14:sldId id="397"/>
            <p14:sldId id="442"/>
            <p14:sldId id="443"/>
            <p14:sldId id="459"/>
            <p14:sldId id="447"/>
            <p14:sldId id="448"/>
            <p14:sldId id="392"/>
            <p14:sldId id="462"/>
            <p14:sldId id="406"/>
            <p14:sldId id="350"/>
          </p14:sldIdLst>
        </p14:section>
      </p14:sectionLst>
    </p:ext>
    <p:ext uri="{EFAFB233-063F-42B5-8137-9DF3F51BA10A}">
      <p15:sldGuideLst xmlns:p15="http://schemas.microsoft.com/office/powerpoint/2012/main">
        <p15:guide id="1" orient="horz" pos="2064">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abel, Brenna V" initials="RBV" lastIdx="21" clrIdx="6">
    <p:extLst>
      <p:ext uri="{19B8F6BF-5375-455C-9EA6-DF929625EA0E}">
        <p15:presenceInfo xmlns:p15="http://schemas.microsoft.com/office/powerpoint/2012/main" userId="S-1-5-21-129458132-137175273-21523540-194390" providerId="AD"/>
      </p:ext>
    </p:extLst>
  </p:cmAuthor>
  <p:cmAuthor id="1" name="Layfield, Christopher" initials="LC" lastIdx="28" clrIdx="0">
    <p:extLst>
      <p:ext uri="{19B8F6BF-5375-455C-9EA6-DF929625EA0E}">
        <p15:presenceInfo xmlns:p15="http://schemas.microsoft.com/office/powerpoint/2012/main" userId="S-1-5-21-129458132-137175273-21523540-113399" providerId="AD"/>
      </p:ext>
    </p:extLst>
  </p:cmAuthor>
  <p:cmAuthor id="8" name="Brennan, Nicole" initials="BN" lastIdx="15" clrIdx="7">
    <p:extLst>
      <p:ext uri="{19B8F6BF-5375-455C-9EA6-DF929625EA0E}">
        <p15:presenceInfo xmlns:p15="http://schemas.microsoft.com/office/powerpoint/2012/main" userId="S-1-5-21-129458132-137175273-21523540-173636" providerId="AD"/>
      </p:ext>
    </p:extLst>
  </p:cmAuthor>
  <p:cmAuthor id="2" name="Berkowitz, Judy M" initials="BJM" lastIdx="12" clrIdx="1">
    <p:extLst>
      <p:ext uri="{19B8F6BF-5375-455C-9EA6-DF929625EA0E}">
        <p15:presenceInfo xmlns:p15="http://schemas.microsoft.com/office/powerpoint/2012/main" userId="S-1-5-21-129458132-137175273-21523540-122569" providerId="AD"/>
      </p:ext>
    </p:extLst>
  </p:cmAuthor>
  <p:cmAuthor id="9" name="Geppert, Jeffrey J" initials="GJJ" lastIdx="4" clrIdx="8">
    <p:extLst>
      <p:ext uri="{19B8F6BF-5375-455C-9EA6-DF929625EA0E}">
        <p15:presenceInfo xmlns:p15="http://schemas.microsoft.com/office/powerpoint/2012/main" userId="S-1-5-21-129458132-137175273-21523540-65562" providerId="AD"/>
      </p:ext>
    </p:extLst>
  </p:cmAuthor>
  <p:cmAuthor id="3" name="nikitask" initials="KAN" lastIdx="9" clrIdx="2">
    <p:extLst>
      <p:ext uri="{19B8F6BF-5375-455C-9EA6-DF929625EA0E}">
        <p15:presenceInfo xmlns:p15="http://schemas.microsoft.com/office/powerpoint/2012/main" userId="nikitask" providerId="None"/>
      </p:ext>
    </p:extLst>
  </p:cmAuthor>
  <p:cmAuthor id="4" name="Kim Nikitas" initials="KAN" lastIdx="12" clrIdx="3">
    <p:extLst>
      <p:ext uri="{19B8F6BF-5375-455C-9EA6-DF929625EA0E}">
        <p15:presenceInfo xmlns:p15="http://schemas.microsoft.com/office/powerpoint/2012/main" userId="Kim Nikitas" providerId="None"/>
      </p:ext>
    </p:extLst>
  </p:cmAuthor>
  <p:cmAuthor id="5" name="Hammer, Maureen" initials="HM" lastIdx="4" clrIdx="4">
    <p:extLst>
      <p:ext uri="{19B8F6BF-5375-455C-9EA6-DF929625EA0E}">
        <p15:presenceInfo xmlns:p15="http://schemas.microsoft.com/office/powerpoint/2012/main" userId="S-1-5-21-129458132-137175273-21523540-179178" providerId="AD"/>
      </p:ext>
    </p:extLst>
  </p:cmAuthor>
  <p:cmAuthor id="6" name="Lesh, Kathryn" initials="LK" lastIdx="19" clrIdx="5">
    <p:extLst>
      <p:ext uri="{19B8F6BF-5375-455C-9EA6-DF929625EA0E}">
        <p15:presenceInfo xmlns:p15="http://schemas.microsoft.com/office/powerpoint/2012/main" userId="S-1-5-21-129458132-137175273-21523540-174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66CC"/>
    <a:srgbClr val="FFD004"/>
    <a:srgbClr val="084A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853" autoAdjust="0"/>
    <p:restoredTop sz="68508" autoAdjust="0"/>
  </p:normalViewPr>
  <p:slideViewPr>
    <p:cSldViewPr>
      <p:cViewPr varScale="1">
        <p:scale>
          <a:sx n="59" d="100"/>
          <a:sy n="59" d="100"/>
        </p:scale>
        <p:origin x="1752" y="72"/>
      </p:cViewPr>
      <p:guideLst>
        <p:guide orient="horz" pos="2064"/>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p:scale>
          <a:sx n="100" d="100"/>
          <a:sy n="100" d="100"/>
        </p:scale>
        <p:origin x="1776" y="-32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B2AB0-5C03-490C-850F-59AE665F598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FD3A98E6-40AA-4083-8CA6-41184E9E0E89}">
      <dgm:prSet phldrT="[Text]"/>
      <dgm:spPr/>
      <dgm:t>
        <a:bodyPr/>
        <a:lstStyle/>
        <a:p>
          <a:r>
            <a:rPr lang="en-US" dirty="0"/>
            <a:t>Reliability</a:t>
          </a:r>
        </a:p>
      </dgm:t>
    </dgm:pt>
    <dgm:pt modelId="{75F5B810-60FE-4044-BD43-8B4CCB23AA95}" type="parTrans" cxnId="{FB379347-04CB-4C24-AF34-9F53DF794197}">
      <dgm:prSet/>
      <dgm:spPr/>
      <dgm:t>
        <a:bodyPr/>
        <a:lstStyle/>
        <a:p>
          <a:endParaRPr lang="en-US"/>
        </a:p>
      </dgm:t>
    </dgm:pt>
    <dgm:pt modelId="{DB5E7CFE-B267-4DB2-BD69-A54D6D1CAC8D}" type="sibTrans" cxnId="{FB379347-04CB-4C24-AF34-9F53DF794197}">
      <dgm:prSet/>
      <dgm:spPr/>
      <dgm:t>
        <a:bodyPr/>
        <a:lstStyle/>
        <a:p>
          <a:endParaRPr lang="en-US"/>
        </a:p>
      </dgm:t>
    </dgm:pt>
    <dgm:pt modelId="{4F874F44-ADE6-4BB1-BEEB-61DADCEF5A16}">
      <dgm:prSet phldrT="[Text]"/>
      <dgm:spPr/>
      <dgm:t>
        <a:bodyPr/>
        <a:lstStyle/>
        <a:p>
          <a:r>
            <a:rPr lang="en-US" dirty="0"/>
            <a:t>Validity</a:t>
          </a:r>
        </a:p>
      </dgm:t>
    </dgm:pt>
    <dgm:pt modelId="{70CE7D73-161E-4879-AC49-7BE192544744}" type="parTrans" cxnId="{1990BF68-1757-4005-B554-A9A936DF85BF}">
      <dgm:prSet/>
      <dgm:spPr/>
      <dgm:t>
        <a:bodyPr/>
        <a:lstStyle/>
        <a:p>
          <a:endParaRPr lang="en-US"/>
        </a:p>
      </dgm:t>
    </dgm:pt>
    <dgm:pt modelId="{16D48164-7931-4AD0-B487-F978730ACBD6}" type="sibTrans" cxnId="{1990BF68-1757-4005-B554-A9A936DF85BF}">
      <dgm:prSet/>
      <dgm:spPr/>
      <dgm:t>
        <a:bodyPr/>
        <a:lstStyle/>
        <a:p>
          <a:endParaRPr lang="en-US"/>
        </a:p>
      </dgm:t>
    </dgm:pt>
    <dgm:pt modelId="{CA910171-AA5A-416F-B202-81DDF584CC32}">
      <dgm:prSet phldrT="[Text]"/>
      <dgm:spPr/>
      <dgm:t>
        <a:bodyPr/>
        <a:lstStyle/>
        <a:p>
          <a:r>
            <a:rPr lang="en-US" dirty="0"/>
            <a:t>Scientific Acceptability</a:t>
          </a:r>
        </a:p>
      </dgm:t>
    </dgm:pt>
    <dgm:pt modelId="{00E8C5B3-73FF-4A35-B455-08C7EB722D94}" type="parTrans" cxnId="{F5540221-6031-4B60-9D60-AA70AC64CCA6}">
      <dgm:prSet/>
      <dgm:spPr/>
      <dgm:t>
        <a:bodyPr/>
        <a:lstStyle/>
        <a:p>
          <a:endParaRPr lang="en-US"/>
        </a:p>
      </dgm:t>
    </dgm:pt>
    <dgm:pt modelId="{17EEE6F2-DD97-4747-9BD9-CC8F45E5FBF0}" type="sibTrans" cxnId="{F5540221-6031-4B60-9D60-AA70AC64CCA6}">
      <dgm:prSet/>
      <dgm:spPr/>
      <dgm:t>
        <a:bodyPr/>
        <a:lstStyle/>
        <a:p>
          <a:endParaRPr lang="en-US"/>
        </a:p>
      </dgm:t>
    </dgm:pt>
    <dgm:pt modelId="{AD86CC9E-DB9C-43D7-A304-6713A6E91E9D}" type="pres">
      <dgm:prSet presAssocID="{BD7B2AB0-5C03-490C-850F-59AE665F598A}" presName="Name0" presStyleCnt="0">
        <dgm:presLayoutVars>
          <dgm:dir/>
          <dgm:resizeHandles val="exact"/>
        </dgm:presLayoutVars>
      </dgm:prSet>
      <dgm:spPr/>
    </dgm:pt>
    <dgm:pt modelId="{6773FDDC-15E8-45F9-A7DF-2F407C20CFE7}" type="pres">
      <dgm:prSet presAssocID="{BD7B2AB0-5C03-490C-850F-59AE665F598A}" presName="vNodes" presStyleCnt="0"/>
      <dgm:spPr/>
    </dgm:pt>
    <dgm:pt modelId="{449875EB-0AE1-46B3-B7FC-6900DE560D7C}" type="pres">
      <dgm:prSet presAssocID="{FD3A98E6-40AA-4083-8CA6-41184E9E0E89}" presName="node" presStyleLbl="node1" presStyleIdx="0" presStyleCnt="3" custScaleX="159440" custScaleY="129608">
        <dgm:presLayoutVars>
          <dgm:bulletEnabled val="1"/>
        </dgm:presLayoutVars>
      </dgm:prSet>
      <dgm:spPr/>
    </dgm:pt>
    <dgm:pt modelId="{A64F9879-F6A2-4B4E-8053-73BD6AED510E}" type="pres">
      <dgm:prSet presAssocID="{DB5E7CFE-B267-4DB2-BD69-A54D6D1CAC8D}" presName="spacerT" presStyleCnt="0"/>
      <dgm:spPr/>
    </dgm:pt>
    <dgm:pt modelId="{7DF798F7-AF1E-4B3F-8D88-477DFC26B291}" type="pres">
      <dgm:prSet presAssocID="{DB5E7CFE-B267-4DB2-BD69-A54D6D1CAC8D}" presName="sibTrans" presStyleLbl="sibTrans2D1" presStyleIdx="0" presStyleCnt="2"/>
      <dgm:spPr/>
    </dgm:pt>
    <dgm:pt modelId="{0D52140E-3CF2-4DE1-A7E4-932559087EE4}" type="pres">
      <dgm:prSet presAssocID="{DB5E7CFE-B267-4DB2-BD69-A54D6D1CAC8D}" presName="spacerB" presStyleCnt="0"/>
      <dgm:spPr/>
    </dgm:pt>
    <dgm:pt modelId="{0D5E7479-D511-4861-B672-C89A25FC0E46}" type="pres">
      <dgm:prSet presAssocID="{4F874F44-ADE6-4BB1-BEEB-61DADCEF5A16}" presName="node" presStyleLbl="node1" presStyleIdx="1" presStyleCnt="3" custScaleX="161830" custScaleY="140932">
        <dgm:presLayoutVars>
          <dgm:bulletEnabled val="1"/>
        </dgm:presLayoutVars>
      </dgm:prSet>
      <dgm:spPr/>
    </dgm:pt>
    <dgm:pt modelId="{383CA7FB-EE28-4E94-95EE-84CF9EA39A9C}" type="pres">
      <dgm:prSet presAssocID="{BD7B2AB0-5C03-490C-850F-59AE665F598A}" presName="sibTransLast" presStyleLbl="sibTrans2D1" presStyleIdx="1" presStyleCnt="2"/>
      <dgm:spPr/>
    </dgm:pt>
    <dgm:pt modelId="{37D4572B-8C4A-404F-9C33-E79430924D07}" type="pres">
      <dgm:prSet presAssocID="{BD7B2AB0-5C03-490C-850F-59AE665F598A}" presName="connectorText" presStyleLbl="sibTrans2D1" presStyleIdx="1" presStyleCnt="2"/>
      <dgm:spPr/>
    </dgm:pt>
    <dgm:pt modelId="{6CEB46F6-917C-4114-B742-DF2AC90FD642}" type="pres">
      <dgm:prSet presAssocID="{BD7B2AB0-5C03-490C-850F-59AE665F598A}" presName="lastNode" presStyleLbl="node1" presStyleIdx="2" presStyleCnt="3">
        <dgm:presLayoutVars>
          <dgm:bulletEnabled val="1"/>
        </dgm:presLayoutVars>
      </dgm:prSet>
      <dgm:spPr/>
    </dgm:pt>
  </dgm:ptLst>
  <dgm:cxnLst>
    <dgm:cxn modelId="{F5540221-6031-4B60-9D60-AA70AC64CCA6}" srcId="{BD7B2AB0-5C03-490C-850F-59AE665F598A}" destId="{CA910171-AA5A-416F-B202-81DDF584CC32}" srcOrd="2" destOrd="0" parTransId="{00E8C5B3-73FF-4A35-B455-08C7EB722D94}" sibTransId="{17EEE6F2-DD97-4747-9BD9-CC8F45E5FBF0}"/>
    <dgm:cxn modelId="{EE856623-A92E-4690-91EF-72D1401163EB}" type="presOf" srcId="{FD3A98E6-40AA-4083-8CA6-41184E9E0E89}" destId="{449875EB-0AE1-46B3-B7FC-6900DE560D7C}" srcOrd="0" destOrd="0" presId="urn:microsoft.com/office/officeart/2005/8/layout/equation2"/>
    <dgm:cxn modelId="{04FB503F-DDE7-422A-B9B3-AC37C6D2D5C6}" type="presOf" srcId="{DB5E7CFE-B267-4DB2-BD69-A54D6D1CAC8D}" destId="{7DF798F7-AF1E-4B3F-8D88-477DFC26B291}" srcOrd="0" destOrd="0" presId="urn:microsoft.com/office/officeart/2005/8/layout/equation2"/>
    <dgm:cxn modelId="{B32C3E44-3C17-418E-9763-DD0C5FE7A301}" type="presOf" srcId="{4F874F44-ADE6-4BB1-BEEB-61DADCEF5A16}" destId="{0D5E7479-D511-4861-B672-C89A25FC0E46}" srcOrd="0" destOrd="0" presId="urn:microsoft.com/office/officeart/2005/8/layout/equation2"/>
    <dgm:cxn modelId="{FB379347-04CB-4C24-AF34-9F53DF794197}" srcId="{BD7B2AB0-5C03-490C-850F-59AE665F598A}" destId="{FD3A98E6-40AA-4083-8CA6-41184E9E0E89}" srcOrd="0" destOrd="0" parTransId="{75F5B810-60FE-4044-BD43-8B4CCB23AA95}" sibTransId="{DB5E7CFE-B267-4DB2-BD69-A54D6D1CAC8D}"/>
    <dgm:cxn modelId="{1990BF68-1757-4005-B554-A9A936DF85BF}" srcId="{BD7B2AB0-5C03-490C-850F-59AE665F598A}" destId="{4F874F44-ADE6-4BB1-BEEB-61DADCEF5A16}" srcOrd="1" destOrd="0" parTransId="{70CE7D73-161E-4879-AC49-7BE192544744}" sibTransId="{16D48164-7931-4AD0-B487-F978730ACBD6}"/>
    <dgm:cxn modelId="{34393981-5FF0-485C-A07B-CCFDE0187429}" type="presOf" srcId="{16D48164-7931-4AD0-B487-F978730ACBD6}" destId="{383CA7FB-EE28-4E94-95EE-84CF9EA39A9C}" srcOrd="0" destOrd="0" presId="urn:microsoft.com/office/officeart/2005/8/layout/equation2"/>
    <dgm:cxn modelId="{F4EBA48D-454B-45E2-AD86-6A8319153627}" type="presOf" srcId="{BD7B2AB0-5C03-490C-850F-59AE665F598A}" destId="{AD86CC9E-DB9C-43D7-A304-6713A6E91E9D}" srcOrd="0" destOrd="0" presId="urn:microsoft.com/office/officeart/2005/8/layout/equation2"/>
    <dgm:cxn modelId="{1DFB8FC2-C559-49D8-BB3A-DB418F5B19A3}" type="presOf" srcId="{16D48164-7931-4AD0-B487-F978730ACBD6}" destId="{37D4572B-8C4A-404F-9C33-E79430924D07}" srcOrd="1" destOrd="0" presId="urn:microsoft.com/office/officeart/2005/8/layout/equation2"/>
    <dgm:cxn modelId="{BC0181DD-29C2-4D3B-8E9E-601DCF823C05}" type="presOf" srcId="{CA910171-AA5A-416F-B202-81DDF584CC32}" destId="{6CEB46F6-917C-4114-B742-DF2AC90FD642}" srcOrd="0" destOrd="0" presId="urn:microsoft.com/office/officeart/2005/8/layout/equation2"/>
    <dgm:cxn modelId="{706DDC7C-59DD-4BD5-A09C-474376E53C56}" type="presParOf" srcId="{AD86CC9E-DB9C-43D7-A304-6713A6E91E9D}" destId="{6773FDDC-15E8-45F9-A7DF-2F407C20CFE7}" srcOrd="0" destOrd="0" presId="urn:microsoft.com/office/officeart/2005/8/layout/equation2"/>
    <dgm:cxn modelId="{AB942EB8-F0E1-4BB0-8E33-FDF5A42BB1F7}" type="presParOf" srcId="{6773FDDC-15E8-45F9-A7DF-2F407C20CFE7}" destId="{449875EB-0AE1-46B3-B7FC-6900DE560D7C}" srcOrd="0" destOrd="0" presId="urn:microsoft.com/office/officeart/2005/8/layout/equation2"/>
    <dgm:cxn modelId="{56B17DC3-9773-4C4E-880B-18110FC3C0A6}" type="presParOf" srcId="{6773FDDC-15E8-45F9-A7DF-2F407C20CFE7}" destId="{A64F9879-F6A2-4B4E-8053-73BD6AED510E}" srcOrd="1" destOrd="0" presId="urn:microsoft.com/office/officeart/2005/8/layout/equation2"/>
    <dgm:cxn modelId="{5C46AB8F-3BEA-47FC-9665-6A34C959119A}" type="presParOf" srcId="{6773FDDC-15E8-45F9-A7DF-2F407C20CFE7}" destId="{7DF798F7-AF1E-4B3F-8D88-477DFC26B291}" srcOrd="2" destOrd="0" presId="urn:microsoft.com/office/officeart/2005/8/layout/equation2"/>
    <dgm:cxn modelId="{3F685CB8-52B3-42A8-992D-081885E0D805}" type="presParOf" srcId="{6773FDDC-15E8-45F9-A7DF-2F407C20CFE7}" destId="{0D52140E-3CF2-4DE1-A7E4-932559087EE4}" srcOrd="3" destOrd="0" presId="urn:microsoft.com/office/officeart/2005/8/layout/equation2"/>
    <dgm:cxn modelId="{973687E5-9320-4128-A33E-38308910A4F1}" type="presParOf" srcId="{6773FDDC-15E8-45F9-A7DF-2F407C20CFE7}" destId="{0D5E7479-D511-4861-B672-C89A25FC0E46}" srcOrd="4" destOrd="0" presId="urn:microsoft.com/office/officeart/2005/8/layout/equation2"/>
    <dgm:cxn modelId="{E9106F40-3A61-4752-A345-BFA9DD57C7C2}" type="presParOf" srcId="{AD86CC9E-DB9C-43D7-A304-6713A6E91E9D}" destId="{383CA7FB-EE28-4E94-95EE-84CF9EA39A9C}" srcOrd="1" destOrd="0" presId="urn:microsoft.com/office/officeart/2005/8/layout/equation2"/>
    <dgm:cxn modelId="{EC394088-3C41-4E1E-B7F6-EC8E80A901FA}" type="presParOf" srcId="{383CA7FB-EE28-4E94-95EE-84CF9EA39A9C}" destId="{37D4572B-8C4A-404F-9C33-E79430924D07}" srcOrd="0" destOrd="0" presId="urn:microsoft.com/office/officeart/2005/8/layout/equation2"/>
    <dgm:cxn modelId="{A3D06191-740A-4FBD-A03F-3B12655A2F96}" type="presParOf" srcId="{AD86CC9E-DB9C-43D7-A304-6713A6E91E9D}" destId="{6CEB46F6-917C-4114-B742-DF2AC90FD64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A0A95-9F08-43E1-80EE-E723F8D510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762059-ABEF-4719-9862-DBE8D8896669}">
      <dgm:prSet phldrT="[Text]"/>
      <dgm:spPr/>
      <dgm:t>
        <a:bodyPr/>
        <a:lstStyle/>
        <a:p>
          <a:r>
            <a:rPr lang="en-US" dirty="0"/>
            <a:t>Data element level</a:t>
          </a:r>
        </a:p>
      </dgm:t>
    </dgm:pt>
    <dgm:pt modelId="{F02F4C54-6098-4737-9D01-DEA6D80590AE}" type="parTrans" cxnId="{3D20A43A-BEA2-4023-9020-7D33B7F63262}">
      <dgm:prSet/>
      <dgm:spPr/>
      <dgm:t>
        <a:bodyPr/>
        <a:lstStyle/>
        <a:p>
          <a:endParaRPr lang="en-US"/>
        </a:p>
      </dgm:t>
    </dgm:pt>
    <dgm:pt modelId="{ECDF2AC5-8488-4AC6-9B93-3DAE926C50C8}" type="sibTrans" cxnId="{3D20A43A-BEA2-4023-9020-7D33B7F63262}">
      <dgm:prSet/>
      <dgm:spPr/>
      <dgm:t>
        <a:bodyPr/>
        <a:lstStyle/>
        <a:p>
          <a:endParaRPr lang="en-US"/>
        </a:p>
      </dgm:t>
    </dgm:pt>
    <dgm:pt modelId="{02B8C9FF-7B80-4F43-96A3-5D9415A06060}">
      <dgm:prSet phldrT="[Text]"/>
      <dgm:spPr/>
      <dgm:t>
        <a:bodyPr/>
        <a:lstStyle/>
        <a:p>
          <a:r>
            <a:rPr lang="en-US" dirty="0"/>
            <a:t>Measure score level</a:t>
          </a:r>
        </a:p>
      </dgm:t>
    </dgm:pt>
    <dgm:pt modelId="{A10653AD-8942-4E72-A426-CC3EED2BA63D}" type="parTrans" cxnId="{A20FE22B-6871-407A-91C8-C9BBB93F871E}">
      <dgm:prSet/>
      <dgm:spPr/>
      <dgm:t>
        <a:bodyPr/>
        <a:lstStyle/>
        <a:p>
          <a:endParaRPr lang="en-US"/>
        </a:p>
      </dgm:t>
    </dgm:pt>
    <dgm:pt modelId="{3E222632-EDC3-430E-8B42-A1ECAC0F4196}" type="sibTrans" cxnId="{A20FE22B-6871-407A-91C8-C9BBB93F871E}">
      <dgm:prSet/>
      <dgm:spPr/>
      <dgm:t>
        <a:bodyPr/>
        <a:lstStyle/>
        <a:p>
          <a:endParaRPr lang="en-US"/>
        </a:p>
      </dgm:t>
    </dgm:pt>
    <dgm:pt modelId="{D82CB501-DB76-4044-94AA-64A3365D1B64}">
      <dgm:prSet phldrT="[Text]"/>
      <dgm:spPr/>
      <dgm:t>
        <a:bodyPr/>
        <a:lstStyle/>
        <a:p>
          <a:r>
            <a:rPr lang="en-US" dirty="0"/>
            <a:t>Are the measure testing results repeatable/ reproduceable?</a:t>
          </a:r>
        </a:p>
      </dgm:t>
    </dgm:pt>
    <dgm:pt modelId="{7B8D429B-5DC3-4FC7-9A7D-F94132FA9A51}" type="parTrans" cxnId="{A5EB8CF0-C94B-463D-9D50-60B86DC1484B}">
      <dgm:prSet/>
      <dgm:spPr/>
      <dgm:t>
        <a:bodyPr/>
        <a:lstStyle/>
        <a:p>
          <a:endParaRPr lang="en-US"/>
        </a:p>
      </dgm:t>
    </dgm:pt>
    <dgm:pt modelId="{99D33A12-E58C-4333-86B8-B4DA66E82C41}" type="sibTrans" cxnId="{A5EB8CF0-C94B-463D-9D50-60B86DC1484B}">
      <dgm:prSet/>
      <dgm:spPr/>
      <dgm:t>
        <a:bodyPr/>
        <a:lstStyle/>
        <a:p>
          <a:endParaRPr lang="en-US"/>
        </a:p>
      </dgm:t>
    </dgm:pt>
    <dgm:pt modelId="{3DCFE04E-7DB5-4380-8944-D3FBE58F8397}">
      <dgm:prSet phldrT="[Text]"/>
      <dgm:spPr/>
      <dgm:t>
        <a:bodyPr/>
        <a:lstStyle/>
        <a:p>
          <a:r>
            <a:rPr lang="en-US" dirty="0"/>
            <a:t>Can the measure distinguish differences between providers that are due to quality of care rather than chance?</a:t>
          </a:r>
        </a:p>
      </dgm:t>
    </dgm:pt>
    <dgm:pt modelId="{04815E2C-44C2-4496-9C82-0C54BBE4549E}" type="parTrans" cxnId="{9960D211-46E6-4146-A76A-C340399A6329}">
      <dgm:prSet/>
      <dgm:spPr/>
      <dgm:t>
        <a:bodyPr/>
        <a:lstStyle/>
        <a:p>
          <a:endParaRPr lang="en-US"/>
        </a:p>
      </dgm:t>
    </dgm:pt>
    <dgm:pt modelId="{8492196E-A186-4BE7-8C55-3CAAC66FF31F}" type="sibTrans" cxnId="{9960D211-46E6-4146-A76A-C340399A6329}">
      <dgm:prSet/>
      <dgm:spPr/>
      <dgm:t>
        <a:bodyPr/>
        <a:lstStyle/>
        <a:p>
          <a:endParaRPr lang="en-US"/>
        </a:p>
      </dgm:t>
    </dgm:pt>
    <dgm:pt modelId="{7DBDF945-BB88-47CB-9561-79C62DDD1C1F}" type="pres">
      <dgm:prSet presAssocID="{274A0A95-9F08-43E1-80EE-E723F8D510DD}" presName="Name0" presStyleCnt="0">
        <dgm:presLayoutVars>
          <dgm:dir/>
          <dgm:animLvl val="lvl"/>
          <dgm:resizeHandles val="exact"/>
        </dgm:presLayoutVars>
      </dgm:prSet>
      <dgm:spPr/>
    </dgm:pt>
    <dgm:pt modelId="{D9675808-82CB-461C-B9E8-D0E90169EE08}" type="pres">
      <dgm:prSet presAssocID="{37762059-ABEF-4719-9862-DBE8D8896669}" presName="composite" presStyleCnt="0"/>
      <dgm:spPr/>
    </dgm:pt>
    <dgm:pt modelId="{2602B68D-4BF4-4DBC-880E-5F7658043689}" type="pres">
      <dgm:prSet presAssocID="{37762059-ABEF-4719-9862-DBE8D8896669}" presName="parTx" presStyleLbl="alignNode1" presStyleIdx="0" presStyleCnt="2">
        <dgm:presLayoutVars>
          <dgm:chMax val="0"/>
          <dgm:chPref val="0"/>
          <dgm:bulletEnabled val="1"/>
        </dgm:presLayoutVars>
      </dgm:prSet>
      <dgm:spPr/>
    </dgm:pt>
    <dgm:pt modelId="{55D7A2CE-347E-4CBA-8572-B18410F4A750}" type="pres">
      <dgm:prSet presAssocID="{37762059-ABEF-4719-9862-DBE8D8896669}" presName="desTx" presStyleLbl="alignAccFollowNode1" presStyleIdx="0" presStyleCnt="2">
        <dgm:presLayoutVars>
          <dgm:bulletEnabled val="1"/>
        </dgm:presLayoutVars>
      </dgm:prSet>
      <dgm:spPr/>
    </dgm:pt>
    <dgm:pt modelId="{2E0C6325-C555-44AB-BD2F-E203F8AE0D58}" type="pres">
      <dgm:prSet presAssocID="{ECDF2AC5-8488-4AC6-9B93-3DAE926C50C8}" presName="space" presStyleCnt="0"/>
      <dgm:spPr/>
    </dgm:pt>
    <dgm:pt modelId="{3F0D1F90-0EEE-4698-BEBC-9A1832485BA4}" type="pres">
      <dgm:prSet presAssocID="{02B8C9FF-7B80-4F43-96A3-5D9415A06060}" presName="composite" presStyleCnt="0"/>
      <dgm:spPr/>
    </dgm:pt>
    <dgm:pt modelId="{0FDFB04D-7FD1-499E-B56B-488C6E584033}" type="pres">
      <dgm:prSet presAssocID="{02B8C9FF-7B80-4F43-96A3-5D9415A06060}" presName="parTx" presStyleLbl="alignNode1" presStyleIdx="1" presStyleCnt="2">
        <dgm:presLayoutVars>
          <dgm:chMax val="0"/>
          <dgm:chPref val="0"/>
          <dgm:bulletEnabled val="1"/>
        </dgm:presLayoutVars>
      </dgm:prSet>
      <dgm:spPr/>
    </dgm:pt>
    <dgm:pt modelId="{B38583AB-4C85-4F95-8AD4-6F8416F6C549}" type="pres">
      <dgm:prSet presAssocID="{02B8C9FF-7B80-4F43-96A3-5D9415A06060}" presName="desTx" presStyleLbl="alignAccFollowNode1" presStyleIdx="1" presStyleCnt="2">
        <dgm:presLayoutVars>
          <dgm:bulletEnabled val="1"/>
        </dgm:presLayoutVars>
      </dgm:prSet>
      <dgm:spPr/>
    </dgm:pt>
  </dgm:ptLst>
  <dgm:cxnLst>
    <dgm:cxn modelId="{BB99E200-44A5-466E-9DCC-0683C79DDA9E}" type="presOf" srcId="{3DCFE04E-7DB5-4380-8944-D3FBE58F8397}" destId="{B38583AB-4C85-4F95-8AD4-6F8416F6C549}" srcOrd="0" destOrd="0" presId="urn:microsoft.com/office/officeart/2005/8/layout/hList1"/>
    <dgm:cxn modelId="{9960D211-46E6-4146-A76A-C340399A6329}" srcId="{02B8C9FF-7B80-4F43-96A3-5D9415A06060}" destId="{3DCFE04E-7DB5-4380-8944-D3FBE58F8397}" srcOrd="0" destOrd="0" parTransId="{04815E2C-44C2-4496-9C82-0C54BBE4549E}" sibTransId="{8492196E-A186-4BE7-8C55-3CAAC66FF31F}"/>
    <dgm:cxn modelId="{A20FE22B-6871-407A-91C8-C9BBB93F871E}" srcId="{274A0A95-9F08-43E1-80EE-E723F8D510DD}" destId="{02B8C9FF-7B80-4F43-96A3-5D9415A06060}" srcOrd="1" destOrd="0" parTransId="{A10653AD-8942-4E72-A426-CC3EED2BA63D}" sibTransId="{3E222632-EDC3-430E-8B42-A1ECAC0F4196}"/>
    <dgm:cxn modelId="{3D20A43A-BEA2-4023-9020-7D33B7F63262}" srcId="{274A0A95-9F08-43E1-80EE-E723F8D510DD}" destId="{37762059-ABEF-4719-9862-DBE8D8896669}" srcOrd="0" destOrd="0" parTransId="{F02F4C54-6098-4737-9D01-DEA6D80590AE}" sibTransId="{ECDF2AC5-8488-4AC6-9B93-3DAE926C50C8}"/>
    <dgm:cxn modelId="{E2E59896-EBF0-493D-A58F-66DD155E485C}" type="presOf" srcId="{D82CB501-DB76-4044-94AA-64A3365D1B64}" destId="{55D7A2CE-347E-4CBA-8572-B18410F4A750}" srcOrd="0" destOrd="0" presId="urn:microsoft.com/office/officeart/2005/8/layout/hList1"/>
    <dgm:cxn modelId="{08827FB0-7002-4B32-B0AC-81D201A4EF21}" type="presOf" srcId="{274A0A95-9F08-43E1-80EE-E723F8D510DD}" destId="{7DBDF945-BB88-47CB-9561-79C62DDD1C1F}" srcOrd="0" destOrd="0" presId="urn:microsoft.com/office/officeart/2005/8/layout/hList1"/>
    <dgm:cxn modelId="{CF3EB8E3-0B50-4737-A0EC-15B9D3D8819E}" type="presOf" srcId="{37762059-ABEF-4719-9862-DBE8D8896669}" destId="{2602B68D-4BF4-4DBC-880E-5F7658043689}" srcOrd="0" destOrd="0" presId="urn:microsoft.com/office/officeart/2005/8/layout/hList1"/>
    <dgm:cxn modelId="{7E5377E4-623D-4CD7-B16F-864467D0E806}" type="presOf" srcId="{02B8C9FF-7B80-4F43-96A3-5D9415A06060}" destId="{0FDFB04D-7FD1-499E-B56B-488C6E584033}" srcOrd="0" destOrd="0" presId="urn:microsoft.com/office/officeart/2005/8/layout/hList1"/>
    <dgm:cxn modelId="{A5EB8CF0-C94B-463D-9D50-60B86DC1484B}" srcId="{37762059-ABEF-4719-9862-DBE8D8896669}" destId="{D82CB501-DB76-4044-94AA-64A3365D1B64}" srcOrd="0" destOrd="0" parTransId="{7B8D429B-5DC3-4FC7-9A7D-F94132FA9A51}" sibTransId="{99D33A12-E58C-4333-86B8-B4DA66E82C41}"/>
    <dgm:cxn modelId="{0267D9EB-FE8B-4097-8FCB-189889AB66BD}" type="presParOf" srcId="{7DBDF945-BB88-47CB-9561-79C62DDD1C1F}" destId="{D9675808-82CB-461C-B9E8-D0E90169EE08}" srcOrd="0" destOrd="0" presId="urn:microsoft.com/office/officeart/2005/8/layout/hList1"/>
    <dgm:cxn modelId="{6CF96DB4-697F-49FE-B978-8CCDCC11637C}" type="presParOf" srcId="{D9675808-82CB-461C-B9E8-D0E90169EE08}" destId="{2602B68D-4BF4-4DBC-880E-5F7658043689}" srcOrd="0" destOrd="0" presId="urn:microsoft.com/office/officeart/2005/8/layout/hList1"/>
    <dgm:cxn modelId="{1709D10D-E9D2-4A08-8F23-6E2ED7769F2A}" type="presParOf" srcId="{D9675808-82CB-461C-B9E8-D0E90169EE08}" destId="{55D7A2CE-347E-4CBA-8572-B18410F4A750}" srcOrd="1" destOrd="0" presId="urn:microsoft.com/office/officeart/2005/8/layout/hList1"/>
    <dgm:cxn modelId="{18652FFD-09EA-40A0-AC2B-EE6913990DF1}" type="presParOf" srcId="{7DBDF945-BB88-47CB-9561-79C62DDD1C1F}" destId="{2E0C6325-C555-44AB-BD2F-E203F8AE0D58}" srcOrd="1" destOrd="0" presId="urn:microsoft.com/office/officeart/2005/8/layout/hList1"/>
    <dgm:cxn modelId="{92858F5C-B1F8-4368-9D8A-2A224E5215D6}" type="presParOf" srcId="{7DBDF945-BB88-47CB-9561-79C62DDD1C1F}" destId="{3F0D1F90-0EEE-4698-BEBC-9A1832485BA4}" srcOrd="2" destOrd="0" presId="urn:microsoft.com/office/officeart/2005/8/layout/hList1"/>
    <dgm:cxn modelId="{AF6C46D3-DBCF-40D1-B1AC-BACBB50DF64A}" type="presParOf" srcId="{3F0D1F90-0EEE-4698-BEBC-9A1832485BA4}" destId="{0FDFB04D-7FD1-499E-B56B-488C6E584033}" srcOrd="0" destOrd="0" presId="urn:microsoft.com/office/officeart/2005/8/layout/hList1"/>
    <dgm:cxn modelId="{E7A4C0A4-4508-43BD-AAE4-4536FA786E71}" type="presParOf" srcId="{3F0D1F90-0EEE-4698-BEBC-9A1832485BA4}" destId="{B38583AB-4C85-4F95-8AD4-6F8416F6C5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589BD2-9931-4C21-88B5-326C4A651605}" type="doc">
      <dgm:prSet loTypeId="urn:microsoft.com/office/officeart/2005/8/layout/default" loCatId="list" qsTypeId="urn:microsoft.com/office/officeart/2005/8/quickstyle/simple1" qsCatId="simple" csTypeId="urn:microsoft.com/office/officeart/2005/8/colors/accent1_2" csCatId="accent1" phldr="1"/>
      <dgm:spPr/>
    </dgm:pt>
    <dgm:pt modelId="{AC1235FD-5272-4FB5-80C0-5A929B021805}">
      <dgm:prSet phldrT="[Text]"/>
      <dgm:spPr/>
      <dgm:t>
        <a:bodyPr/>
        <a:lstStyle/>
        <a:p>
          <a:r>
            <a:rPr lang="en-US" dirty="0"/>
            <a:t>Inter-rater reliability</a:t>
          </a:r>
        </a:p>
      </dgm:t>
    </dgm:pt>
    <dgm:pt modelId="{7DCE113F-138B-479B-A583-A388C0F7C1BF}" type="parTrans" cxnId="{4F2F4A14-EE29-417E-A465-236B4E6A9A07}">
      <dgm:prSet/>
      <dgm:spPr/>
      <dgm:t>
        <a:bodyPr/>
        <a:lstStyle/>
        <a:p>
          <a:endParaRPr lang="en-US"/>
        </a:p>
      </dgm:t>
    </dgm:pt>
    <dgm:pt modelId="{73B6F49B-954E-4075-B14C-52E4C1C57339}" type="sibTrans" cxnId="{4F2F4A14-EE29-417E-A465-236B4E6A9A07}">
      <dgm:prSet/>
      <dgm:spPr/>
      <dgm:t>
        <a:bodyPr/>
        <a:lstStyle/>
        <a:p>
          <a:endParaRPr lang="en-US"/>
        </a:p>
      </dgm:t>
    </dgm:pt>
    <dgm:pt modelId="{2BE4DEA0-1986-449D-BD28-DDCFCE05AF05}">
      <dgm:prSet phldrT="[Text]"/>
      <dgm:spPr/>
      <dgm:t>
        <a:bodyPr/>
        <a:lstStyle/>
        <a:p>
          <a:r>
            <a:rPr lang="en-US" dirty="0"/>
            <a:t>Internal consistency reliability</a:t>
          </a:r>
        </a:p>
      </dgm:t>
    </dgm:pt>
    <dgm:pt modelId="{1FC111E5-3CB0-436C-8BAC-CDB0A16EE3D8}" type="parTrans" cxnId="{7185F339-53C8-4E08-A7D3-87E2CA3BD118}">
      <dgm:prSet/>
      <dgm:spPr/>
      <dgm:t>
        <a:bodyPr/>
        <a:lstStyle/>
        <a:p>
          <a:endParaRPr lang="en-US"/>
        </a:p>
      </dgm:t>
    </dgm:pt>
    <dgm:pt modelId="{8C6E818B-A1C6-4EF1-9C2E-AF3914C4C83A}" type="sibTrans" cxnId="{7185F339-53C8-4E08-A7D3-87E2CA3BD118}">
      <dgm:prSet/>
      <dgm:spPr/>
      <dgm:t>
        <a:bodyPr/>
        <a:lstStyle/>
        <a:p>
          <a:endParaRPr lang="en-US"/>
        </a:p>
      </dgm:t>
    </dgm:pt>
    <dgm:pt modelId="{CA97B025-A1F0-4C3A-A919-8D3E9C7AFCF4}">
      <dgm:prSet phldrT="[Text]"/>
      <dgm:spPr/>
      <dgm:t>
        <a:bodyPr/>
        <a:lstStyle/>
        <a:p>
          <a:r>
            <a:rPr lang="en-US" dirty="0"/>
            <a:t>Test-retest reliability</a:t>
          </a:r>
        </a:p>
      </dgm:t>
    </dgm:pt>
    <dgm:pt modelId="{32B444BF-1017-4921-ACFA-749C5F52F63A}" type="parTrans" cxnId="{F7BB7DB8-8BF0-4926-9EC5-C8EFB7E5656E}">
      <dgm:prSet/>
      <dgm:spPr/>
      <dgm:t>
        <a:bodyPr/>
        <a:lstStyle/>
        <a:p>
          <a:endParaRPr lang="en-US"/>
        </a:p>
      </dgm:t>
    </dgm:pt>
    <dgm:pt modelId="{6F573939-B839-42EB-9C45-F394C52C324A}" type="sibTrans" cxnId="{F7BB7DB8-8BF0-4926-9EC5-C8EFB7E5656E}">
      <dgm:prSet/>
      <dgm:spPr/>
      <dgm:t>
        <a:bodyPr/>
        <a:lstStyle/>
        <a:p>
          <a:endParaRPr lang="en-US"/>
        </a:p>
      </dgm:t>
    </dgm:pt>
    <dgm:pt modelId="{723D5E47-4B5D-4354-BAE3-2701FA5FDD13}">
      <dgm:prSet phldrT="[Text]"/>
      <dgm:spPr/>
      <dgm:t>
        <a:bodyPr/>
        <a:lstStyle/>
        <a:p>
          <a:r>
            <a:rPr lang="en-US" dirty="0"/>
            <a:t>Form equivalence reliability</a:t>
          </a:r>
        </a:p>
      </dgm:t>
    </dgm:pt>
    <dgm:pt modelId="{70B6658B-202B-460D-BCB4-883039558BFA}" type="parTrans" cxnId="{F0127BD1-E618-4E6E-B1B6-DC5A9AC5D5A2}">
      <dgm:prSet/>
      <dgm:spPr/>
      <dgm:t>
        <a:bodyPr/>
        <a:lstStyle/>
        <a:p>
          <a:endParaRPr lang="en-US"/>
        </a:p>
      </dgm:t>
    </dgm:pt>
    <dgm:pt modelId="{0C62B296-DC1B-48E4-A486-DB3F84FE69F7}" type="sibTrans" cxnId="{F0127BD1-E618-4E6E-B1B6-DC5A9AC5D5A2}">
      <dgm:prSet/>
      <dgm:spPr/>
      <dgm:t>
        <a:bodyPr/>
        <a:lstStyle/>
        <a:p>
          <a:endParaRPr lang="en-US"/>
        </a:p>
      </dgm:t>
    </dgm:pt>
    <dgm:pt modelId="{7313008B-7DC4-4BA1-80CA-40555DA20044}">
      <dgm:prSet phldrT="[Text]"/>
      <dgm:spPr/>
      <dgm:t>
        <a:bodyPr/>
        <a:lstStyle/>
        <a:p>
          <a:r>
            <a:rPr lang="en-US" dirty="0"/>
            <a:t>Signal-to-Noise</a:t>
          </a:r>
        </a:p>
      </dgm:t>
    </dgm:pt>
    <dgm:pt modelId="{2F466E28-262E-40CB-ACC3-F747D3748AFE}" type="parTrans" cxnId="{06C34AD8-68FF-48AD-87EC-77A130CF1F03}">
      <dgm:prSet/>
      <dgm:spPr/>
      <dgm:t>
        <a:bodyPr/>
        <a:lstStyle/>
        <a:p>
          <a:endParaRPr lang="en-US"/>
        </a:p>
      </dgm:t>
    </dgm:pt>
    <dgm:pt modelId="{8DEE1E45-5B1A-4210-8306-EEBCF75F8433}" type="sibTrans" cxnId="{06C34AD8-68FF-48AD-87EC-77A130CF1F03}">
      <dgm:prSet/>
      <dgm:spPr/>
      <dgm:t>
        <a:bodyPr/>
        <a:lstStyle/>
        <a:p>
          <a:endParaRPr lang="en-US"/>
        </a:p>
      </dgm:t>
    </dgm:pt>
    <dgm:pt modelId="{34FC97DF-CE87-482B-9A87-7F6A869D12CE}" type="pres">
      <dgm:prSet presAssocID="{09589BD2-9931-4C21-88B5-326C4A651605}" presName="diagram" presStyleCnt="0">
        <dgm:presLayoutVars>
          <dgm:dir/>
          <dgm:resizeHandles val="exact"/>
        </dgm:presLayoutVars>
      </dgm:prSet>
      <dgm:spPr/>
    </dgm:pt>
    <dgm:pt modelId="{A1C1DCD8-EE8F-4396-882E-234E8D631A53}" type="pres">
      <dgm:prSet presAssocID="{AC1235FD-5272-4FB5-80C0-5A929B021805}" presName="node" presStyleLbl="node1" presStyleIdx="0" presStyleCnt="5">
        <dgm:presLayoutVars>
          <dgm:bulletEnabled val="1"/>
        </dgm:presLayoutVars>
      </dgm:prSet>
      <dgm:spPr/>
    </dgm:pt>
    <dgm:pt modelId="{E5343B12-EA34-4721-99D3-9F356D5AA1B5}" type="pres">
      <dgm:prSet presAssocID="{73B6F49B-954E-4075-B14C-52E4C1C57339}" presName="sibTrans" presStyleCnt="0"/>
      <dgm:spPr/>
    </dgm:pt>
    <dgm:pt modelId="{075F8BEF-6F81-4439-91E2-1FC443BFCE95}" type="pres">
      <dgm:prSet presAssocID="{723D5E47-4B5D-4354-BAE3-2701FA5FDD13}" presName="node" presStyleLbl="node1" presStyleIdx="1" presStyleCnt="5">
        <dgm:presLayoutVars>
          <dgm:bulletEnabled val="1"/>
        </dgm:presLayoutVars>
      </dgm:prSet>
      <dgm:spPr/>
    </dgm:pt>
    <dgm:pt modelId="{8E495EF9-2818-49D9-BBAE-07875ADEF31A}" type="pres">
      <dgm:prSet presAssocID="{0C62B296-DC1B-48E4-A486-DB3F84FE69F7}" presName="sibTrans" presStyleCnt="0"/>
      <dgm:spPr/>
    </dgm:pt>
    <dgm:pt modelId="{CC913866-5018-46E6-8A97-F7E9EEA7FC09}" type="pres">
      <dgm:prSet presAssocID="{2BE4DEA0-1986-449D-BD28-DDCFCE05AF05}" presName="node" presStyleLbl="node1" presStyleIdx="2" presStyleCnt="5">
        <dgm:presLayoutVars>
          <dgm:bulletEnabled val="1"/>
        </dgm:presLayoutVars>
      </dgm:prSet>
      <dgm:spPr/>
    </dgm:pt>
    <dgm:pt modelId="{92E57A05-7282-4E0F-8E17-7EF72DF688A2}" type="pres">
      <dgm:prSet presAssocID="{8C6E818B-A1C6-4EF1-9C2E-AF3914C4C83A}" presName="sibTrans" presStyleCnt="0"/>
      <dgm:spPr/>
    </dgm:pt>
    <dgm:pt modelId="{DF2B81F2-721B-4CEC-A954-AD0598EBFA22}" type="pres">
      <dgm:prSet presAssocID="{CA97B025-A1F0-4C3A-A919-8D3E9C7AFCF4}" presName="node" presStyleLbl="node1" presStyleIdx="3" presStyleCnt="5">
        <dgm:presLayoutVars>
          <dgm:bulletEnabled val="1"/>
        </dgm:presLayoutVars>
      </dgm:prSet>
      <dgm:spPr/>
    </dgm:pt>
    <dgm:pt modelId="{9783E145-B4DC-4C4A-88BE-B291FA684CED}" type="pres">
      <dgm:prSet presAssocID="{6F573939-B839-42EB-9C45-F394C52C324A}" presName="sibTrans" presStyleCnt="0"/>
      <dgm:spPr/>
    </dgm:pt>
    <dgm:pt modelId="{EA3CEB59-ECBC-4167-90A2-514083851C29}" type="pres">
      <dgm:prSet presAssocID="{7313008B-7DC4-4BA1-80CA-40555DA20044}" presName="node" presStyleLbl="node1" presStyleIdx="4" presStyleCnt="5">
        <dgm:presLayoutVars>
          <dgm:bulletEnabled val="1"/>
        </dgm:presLayoutVars>
      </dgm:prSet>
      <dgm:spPr/>
    </dgm:pt>
  </dgm:ptLst>
  <dgm:cxnLst>
    <dgm:cxn modelId="{4F2F4A14-EE29-417E-A465-236B4E6A9A07}" srcId="{09589BD2-9931-4C21-88B5-326C4A651605}" destId="{AC1235FD-5272-4FB5-80C0-5A929B021805}" srcOrd="0" destOrd="0" parTransId="{7DCE113F-138B-479B-A583-A388C0F7C1BF}" sibTransId="{73B6F49B-954E-4075-B14C-52E4C1C57339}"/>
    <dgm:cxn modelId="{DF72E816-90C3-49E0-8184-27F8ACCA844D}" type="presOf" srcId="{09589BD2-9931-4C21-88B5-326C4A651605}" destId="{34FC97DF-CE87-482B-9A87-7F6A869D12CE}" srcOrd="0" destOrd="0" presId="urn:microsoft.com/office/officeart/2005/8/layout/default"/>
    <dgm:cxn modelId="{68AC8324-C7EB-4B8D-8AB5-07696F6ED7A8}" type="presOf" srcId="{7313008B-7DC4-4BA1-80CA-40555DA20044}" destId="{EA3CEB59-ECBC-4167-90A2-514083851C29}" srcOrd="0" destOrd="0" presId="urn:microsoft.com/office/officeart/2005/8/layout/default"/>
    <dgm:cxn modelId="{E0BD5638-7645-4DE7-8703-4636D4AFC93F}" type="presOf" srcId="{CA97B025-A1F0-4C3A-A919-8D3E9C7AFCF4}" destId="{DF2B81F2-721B-4CEC-A954-AD0598EBFA22}" srcOrd="0" destOrd="0" presId="urn:microsoft.com/office/officeart/2005/8/layout/default"/>
    <dgm:cxn modelId="{7185F339-53C8-4E08-A7D3-87E2CA3BD118}" srcId="{09589BD2-9931-4C21-88B5-326C4A651605}" destId="{2BE4DEA0-1986-449D-BD28-DDCFCE05AF05}" srcOrd="2" destOrd="0" parTransId="{1FC111E5-3CB0-436C-8BAC-CDB0A16EE3D8}" sibTransId="{8C6E818B-A1C6-4EF1-9C2E-AF3914C4C83A}"/>
    <dgm:cxn modelId="{D81F6D6E-4CE1-495C-BFD5-4418B97315B9}" type="presOf" srcId="{723D5E47-4B5D-4354-BAE3-2701FA5FDD13}" destId="{075F8BEF-6F81-4439-91E2-1FC443BFCE95}" srcOrd="0" destOrd="0" presId="urn:microsoft.com/office/officeart/2005/8/layout/default"/>
    <dgm:cxn modelId="{F7BB7DB8-8BF0-4926-9EC5-C8EFB7E5656E}" srcId="{09589BD2-9931-4C21-88B5-326C4A651605}" destId="{CA97B025-A1F0-4C3A-A919-8D3E9C7AFCF4}" srcOrd="3" destOrd="0" parTransId="{32B444BF-1017-4921-ACFA-749C5F52F63A}" sibTransId="{6F573939-B839-42EB-9C45-F394C52C324A}"/>
    <dgm:cxn modelId="{664FF4CB-40B0-499E-8544-7D178F165368}" type="presOf" srcId="{2BE4DEA0-1986-449D-BD28-DDCFCE05AF05}" destId="{CC913866-5018-46E6-8A97-F7E9EEA7FC09}" srcOrd="0" destOrd="0" presId="urn:microsoft.com/office/officeart/2005/8/layout/default"/>
    <dgm:cxn modelId="{F0127BD1-E618-4E6E-B1B6-DC5A9AC5D5A2}" srcId="{09589BD2-9931-4C21-88B5-326C4A651605}" destId="{723D5E47-4B5D-4354-BAE3-2701FA5FDD13}" srcOrd="1" destOrd="0" parTransId="{70B6658B-202B-460D-BCB4-883039558BFA}" sibTransId="{0C62B296-DC1B-48E4-A486-DB3F84FE69F7}"/>
    <dgm:cxn modelId="{06C34AD8-68FF-48AD-87EC-77A130CF1F03}" srcId="{09589BD2-9931-4C21-88B5-326C4A651605}" destId="{7313008B-7DC4-4BA1-80CA-40555DA20044}" srcOrd="4" destOrd="0" parTransId="{2F466E28-262E-40CB-ACC3-F747D3748AFE}" sibTransId="{8DEE1E45-5B1A-4210-8306-EEBCF75F8433}"/>
    <dgm:cxn modelId="{155BFDD8-2FA0-4B84-B119-6F697CC056A4}" type="presOf" srcId="{AC1235FD-5272-4FB5-80C0-5A929B021805}" destId="{A1C1DCD8-EE8F-4396-882E-234E8D631A53}" srcOrd="0" destOrd="0" presId="urn:microsoft.com/office/officeart/2005/8/layout/default"/>
    <dgm:cxn modelId="{65D7EF31-9312-445F-91F8-AB2B13305640}" type="presParOf" srcId="{34FC97DF-CE87-482B-9A87-7F6A869D12CE}" destId="{A1C1DCD8-EE8F-4396-882E-234E8D631A53}" srcOrd="0" destOrd="0" presId="urn:microsoft.com/office/officeart/2005/8/layout/default"/>
    <dgm:cxn modelId="{AD338313-8CFA-41DB-94BD-864DAD1E7469}" type="presParOf" srcId="{34FC97DF-CE87-482B-9A87-7F6A869D12CE}" destId="{E5343B12-EA34-4721-99D3-9F356D5AA1B5}" srcOrd="1" destOrd="0" presId="urn:microsoft.com/office/officeart/2005/8/layout/default"/>
    <dgm:cxn modelId="{1D5E3A9F-1E08-4C2F-9355-A11C02FE1746}" type="presParOf" srcId="{34FC97DF-CE87-482B-9A87-7F6A869D12CE}" destId="{075F8BEF-6F81-4439-91E2-1FC443BFCE95}" srcOrd="2" destOrd="0" presId="urn:microsoft.com/office/officeart/2005/8/layout/default"/>
    <dgm:cxn modelId="{A98D9E37-47B4-4526-8A1E-45DF3B7D26D5}" type="presParOf" srcId="{34FC97DF-CE87-482B-9A87-7F6A869D12CE}" destId="{8E495EF9-2818-49D9-BBAE-07875ADEF31A}" srcOrd="3" destOrd="0" presId="urn:microsoft.com/office/officeart/2005/8/layout/default"/>
    <dgm:cxn modelId="{D6A93BDF-D5D5-4CD2-BBDE-9D0F49E59B7A}" type="presParOf" srcId="{34FC97DF-CE87-482B-9A87-7F6A869D12CE}" destId="{CC913866-5018-46E6-8A97-F7E9EEA7FC09}" srcOrd="4" destOrd="0" presId="urn:microsoft.com/office/officeart/2005/8/layout/default"/>
    <dgm:cxn modelId="{290FD98E-5316-49C1-AC06-07983CA3D253}" type="presParOf" srcId="{34FC97DF-CE87-482B-9A87-7F6A869D12CE}" destId="{92E57A05-7282-4E0F-8E17-7EF72DF688A2}" srcOrd="5" destOrd="0" presId="urn:microsoft.com/office/officeart/2005/8/layout/default"/>
    <dgm:cxn modelId="{9D74E444-0678-49FC-9E02-D421621B962F}" type="presParOf" srcId="{34FC97DF-CE87-482B-9A87-7F6A869D12CE}" destId="{DF2B81F2-721B-4CEC-A954-AD0598EBFA22}" srcOrd="6" destOrd="0" presId="urn:microsoft.com/office/officeart/2005/8/layout/default"/>
    <dgm:cxn modelId="{E9A77153-F57D-4D92-8021-B3BFE5ABC1B9}" type="presParOf" srcId="{34FC97DF-CE87-482B-9A87-7F6A869D12CE}" destId="{9783E145-B4DC-4C4A-88BE-B291FA684CED}" srcOrd="7" destOrd="0" presId="urn:microsoft.com/office/officeart/2005/8/layout/default"/>
    <dgm:cxn modelId="{BBEB9347-5024-4378-BCC1-19EA40280E15}" type="presParOf" srcId="{34FC97DF-CE87-482B-9A87-7F6A869D12CE}" destId="{EA3CEB59-ECBC-4167-90A2-514083851C29}"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A0A95-9F08-43E1-80EE-E723F8D510D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37762059-ABEF-4719-9862-DBE8D8896669}">
      <dgm:prSet phldrT="[Text]"/>
      <dgm:spPr/>
      <dgm:t>
        <a:bodyPr/>
        <a:lstStyle/>
        <a:p>
          <a:r>
            <a:rPr lang="en-US" dirty="0"/>
            <a:t>Data element level</a:t>
          </a:r>
        </a:p>
      </dgm:t>
    </dgm:pt>
    <dgm:pt modelId="{F02F4C54-6098-4737-9D01-DEA6D80590AE}" type="parTrans" cxnId="{3D20A43A-BEA2-4023-9020-7D33B7F63262}">
      <dgm:prSet/>
      <dgm:spPr/>
      <dgm:t>
        <a:bodyPr/>
        <a:lstStyle/>
        <a:p>
          <a:endParaRPr lang="en-US"/>
        </a:p>
      </dgm:t>
    </dgm:pt>
    <dgm:pt modelId="{ECDF2AC5-8488-4AC6-9B93-3DAE926C50C8}" type="sibTrans" cxnId="{3D20A43A-BEA2-4023-9020-7D33B7F63262}">
      <dgm:prSet/>
      <dgm:spPr/>
      <dgm:t>
        <a:bodyPr/>
        <a:lstStyle/>
        <a:p>
          <a:endParaRPr lang="en-US"/>
        </a:p>
      </dgm:t>
    </dgm:pt>
    <dgm:pt modelId="{02B8C9FF-7B80-4F43-96A3-5D9415A06060}">
      <dgm:prSet phldrT="[Text]"/>
      <dgm:spPr/>
      <dgm:t>
        <a:bodyPr/>
        <a:lstStyle/>
        <a:p>
          <a:r>
            <a:rPr lang="en-US" dirty="0"/>
            <a:t>Measure score level</a:t>
          </a:r>
        </a:p>
      </dgm:t>
      <dgm:extLst>
        <a:ext uri="{E40237B7-FDA0-4F09-8148-C483321AD2D9}">
          <dgm14:cNvPr xmlns:dgm14="http://schemas.microsoft.com/office/drawing/2010/diagram" id="0" name="" descr="Description of validity testing at the data element level: Does the measure rely on data elements that are valid when compared to an authoritative data source?&#10;&#10;Description of validity testing at the measure score level: Does the measure score reflect the quality of care delivered to patients?&#10;&#10;"/>
        </a:ext>
      </dgm:extLst>
    </dgm:pt>
    <dgm:pt modelId="{A10653AD-8942-4E72-A426-CC3EED2BA63D}" type="parTrans" cxnId="{A20FE22B-6871-407A-91C8-C9BBB93F871E}">
      <dgm:prSet/>
      <dgm:spPr/>
      <dgm:t>
        <a:bodyPr/>
        <a:lstStyle/>
        <a:p>
          <a:endParaRPr lang="en-US"/>
        </a:p>
      </dgm:t>
    </dgm:pt>
    <dgm:pt modelId="{3E222632-EDC3-430E-8B42-A1ECAC0F4196}" type="sibTrans" cxnId="{A20FE22B-6871-407A-91C8-C9BBB93F871E}">
      <dgm:prSet/>
      <dgm:spPr/>
      <dgm:t>
        <a:bodyPr/>
        <a:lstStyle/>
        <a:p>
          <a:endParaRPr lang="en-US"/>
        </a:p>
      </dgm:t>
    </dgm:pt>
    <dgm:pt modelId="{D82CB501-DB76-4044-94AA-64A3365D1B64}">
      <dgm:prSet phldrT="[Text]"/>
      <dgm:spPr/>
      <dgm:t>
        <a:bodyPr/>
        <a:lstStyle/>
        <a:p>
          <a:r>
            <a:rPr lang="en-US" dirty="0"/>
            <a:t>Does the measure rely on data elements that are valid when compared to an authoritative data source?</a:t>
          </a:r>
        </a:p>
      </dgm:t>
    </dgm:pt>
    <dgm:pt modelId="{7B8D429B-5DC3-4FC7-9A7D-F94132FA9A51}" type="parTrans" cxnId="{A5EB8CF0-C94B-463D-9D50-60B86DC1484B}">
      <dgm:prSet/>
      <dgm:spPr/>
      <dgm:t>
        <a:bodyPr/>
        <a:lstStyle/>
        <a:p>
          <a:endParaRPr lang="en-US"/>
        </a:p>
      </dgm:t>
    </dgm:pt>
    <dgm:pt modelId="{99D33A12-E58C-4333-86B8-B4DA66E82C41}" type="sibTrans" cxnId="{A5EB8CF0-C94B-463D-9D50-60B86DC1484B}">
      <dgm:prSet/>
      <dgm:spPr/>
      <dgm:t>
        <a:bodyPr/>
        <a:lstStyle/>
        <a:p>
          <a:endParaRPr lang="en-US"/>
        </a:p>
      </dgm:t>
    </dgm:pt>
    <dgm:pt modelId="{3DCFE04E-7DB5-4380-8944-D3FBE58F8397}">
      <dgm:prSet phldrT="[Text]"/>
      <dgm:spPr/>
      <dgm:t>
        <a:bodyPr/>
        <a:lstStyle/>
        <a:p>
          <a:r>
            <a:rPr lang="en-US" dirty="0"/>
            <a:t>Does the measure score reflect the quality of care delivered to patients?</a:t>
          </a:r>
        </a:p>
      </dgm:t>
    </dgm:pt>
    <dgm:pt modelId="{04815E2C-44C2-4496-9C82-0C54BBE4549E}" type="parTrans" cxnId="{9960D211-46E6-4146-A76A-C340399A6329}">
      <dgm:prSet/>
      <dgm:spPr/>
      <dgm:t>
        <a:bodyPr/>
        <a:lstStyle/>
        <a:p>
          <a:endParaRPr lang="en-US"/>
        </a:p>
      </dgm:t>
    </dgm:pt>
    <dgm:pt modelId="{8492196E-A186-4BE7-8C55-3CAAC66FF31F}" type="sibTrans" cxnId="{9960D211-46E6-4146-A76A-C340399A6329}">
      <dgm:prSet/>
      <dgm:spPr/>
      <dgm:t>
        <a:bodyPr/>
        <a:lstStyle/>
        <a:p>
          <a:endParaRPr lang="en-US"/>
        </a:p>
      </dgm:t>
    </dgm:pt>
    <dgm:pt modelId="{7DBDF945-BB88-47CB-9561-79C62DDD1C1F}" type="pres">
      <dgm:prSet presAssocID="{274A0A95-9F08-43E1-80EE-E723F8D510DD}" presName="Name0" presStyleCnt="0">
        <dgm:presLayoutVars>
          <dgm:dir/>
          <dgm:animLvl val="lvl"/>
          <dgm:resizeHandles val="exact"/>
        </dgm:presLayoutVars>
      </dgm:prSet>
      <dgm:spPr/>
    </dgm:pt>
    <dgm:pt modelId="{D9675808-82CB-461C-B9E8-D0E90169EE08}" type="pres">
      <dgm:prSet presAssocID="{37762059-ABEF-4719-9862-DBE8D8896669}" presName="composite" presStyleCnt="0"/>
      <dgm:spPr/>
    </dgm:pt>
    <dgm:pt modelId="{2602B68D-4BF4-4DBC-880E-5F7658043689}" type="pres">
      <dgm:prSet presAssocID="{37762059-ABEF-4719-9862-DBE8D8896669}" presName="parTx" presStyleLbl="alignNode1" presStyleIdx="0" presStyleCnt="2">
        <dgm:presLayoutVars>
          <dgm:chMax val="0"/>
          <dgm:chPref val="0"/>
          <dgm:bulletEnabled val="1"/>
        </dgm:presLayoutVars>
      </dgm:prSet>
      <dgm:spPr/>
    </dgm:pt>
    <dgm:pt modelId="{55D7A2CE-347E-4CBA-8572-B18410F4A750}" type="pres">
      <dgm:prSet presAssocID="{37762059-ABEF-4719-9862-DBE8D8896669}" presName="desTx" presStyleLbl="alignAccFollowNode1" presStyleIdx="0" presStyleCnt="2">
        <dgm:presLayoutVars>
          <dgm:bulletEnabled val="1"/>
        </dgm:presLayoutVars>
      </dgm:prSet>
      <dgm:spPr/>
    </dgm:pt>
    <dgm:pt modelId="{2E0C6325-C555-44AB-BD2F-E203F8AE0D58}" type="pres">
      <dgm:prSet presAssocID="{ECDF2AC5-8488-4AC6-9B93-3DAE926C50C8}" presName="space" presStyleCnt="0"/>
      <dgm:spPr/>
    </dgm:pt>
    <dgm:pt modelId="{3F0D1F90-0EEE-4698-BEBC-9A1832485BA4}" type="pres">
      <dgm:prSet presAssocID="{02B8C9FF-7B80-4F43-96A3-5D9415A06060}" presName="composite" presStyleCnt="0"/>
      <dgm:spPr/>
    </dgm:pt>
    <dgm:pt modelId="{0FDFB04D-7FD1-499E-B56B-488C6E584033}" type="pres">
      <dgm:prSet presAssocID="{02B8C9FF-7B80-4F43-96A3-5D9415A06060}" presName="parTx" presStyleLbl="alignNode1" presStyleIdx="1" presStyleCnt="2">
        <dgm:presLayoutVars>
          <dgm:chMax val="0"/>
          <dgm:chPref val="0"/>
          <dgm:bulletEnabled val="1"/>
        </dgm:presLayoutVars>
      </dgm:prSet>
      <dgm:spPr/>
    </dgm:pt>
    <dgm:pt modelId="{B38583AB-4C85-4F95-8AD4-6F8416F6C549}" type="pres">
      <dgm:prSet presAssocID="{02B8C9FF-7B80-4F43-96A3-5D9415A06060}" presName="desTx" presStyleLbl="alignAccFollowNode1" presStyleIdx="1" presStyleCnt="2">
        <dgm:presLayoutVars>
          <dgm:bulletEnabled val="1"/>
        </dgm:presLayoutVars>
      </dgm:prSet>
      <dgm:spPr/>
    </dgm:pt>
  </dgm:ptLst>
  <dgm:cxnLst>
    <dgm:cxn modelId="{BB99E200-44A5-466E-9DCC-0683C79DDA9E}" type="presOf" srcId="{3DCFE04E-7DB5-4380-8944-D3FBE58F8397}" destId="{B38583AB-4C85-4F95-8AD4-6F8416F6C549}" srcOrd="0" destOrd="0" presId="urn:microsoft.com/office/officeart/2005/8/layout/hList1"/>
    <dgm:cxn modelId="{9960D211-46E6-4146-A76A-C340399A6329}" srcId="{02B8C9FF-7B80-4F43-96A3-5D9415A06060}" destId="{3DCFE04E-7DB5-4380-8944-D3FBE58F8397}" srcOrd="0" destOrd="0" parTransId="{04815E2C-44C2-4496-9C82-0C54BBE4549E}" sibTransId="{8492196E-A186-4BE7-8C55-3CAAC66FF31F}"/>
    <dgm:cxn modelId="{A20FE22B-6871-407A-91C8-C9BBB93F871E}" srcId="{274A0A95-9F08-43E1-80EE-E723F8D510DD}" destId="{02B8C9FF-7B80-4F43-96A3-5D9415A06060}" srcOrd="1" destOrd="0" parTransId="{A10653AD-8942-4E72-A426-CC3EED2BA63D}" sibTransId="{3E222632-EDC3-430E-8B42-A1ECAC0F4196}"/>
    <dgm:cxn modelId="{3D20A43A-BEA2-4023-9020-7D33B7F63262}" srcId="{274A0A95-9F08-43E1-80EE-E723F8D510DD}" destId="{37762059-ABEF-4719-9862-DBE8D8896669}" srcOrd="0" destOrd="0" parTransId="{F02F4C54-6098-4737-9D01-DEA6D80590AE}" sibTransId="{ECDF2AC5-8488-4AC6-9B93-3DAE926C50C8}"/>
    <dgm:cxn modelId="{E2E59896-EBF0-493D-A58F-66DD155E485C}" type="presOf" srcId="{D82CB501-DB76-4044-94AA-64A3365D1B64}" destId="{55D7A2CE-347E-4CBA-8572-B18410F4A750}" srcOrd="0" destOrd="0" presId="urn:microsoft.com/office/officeart/2005/8/layout/hList1"/>
    <dgm:cxn modelId="{08827FB0-7002-4B32-B0AC-81D201A4EF21}" type="presOf" srcId="{274A0A95-9F08-43E1-80EE-E723F8D510DD}" destId="{7DBDF945-BB88-47CB-9561-79C62DDD1C1F}" srcOrd="0" destOrd="0" presId="urn:microsoft.com/office/officeart/2005/8/layout/hList1"/>
    <dgm:cxn modelId="{CF3EB8E3-0B50-4737-A0EC-15B9D3D8819E}" type="presOf" srcId="{37762059-ABEF-4719-9862-DBE8D8896669}" destId="{2602B68D-4BF4-4DBC-880E-5F7658043689}" srcOrd="0" destOrd="0" presId="urn:microsoft.com/office/officeart/2005/8/layout/hList1"/>
    <dgm:cxn modelId="{7E5377E4-623D-4CD7-B16F-864467D0E806}" type="presOf" srcId="{02B8C9FF-7B80-4F43-96A3-5D9415A06060}" destId="{0FDFB04D-7FD1-499E-B56B-488C6E584033}" srcOrd="0" destOrd="0" presId="urn:microsoft.com/office/officeart/2005/8/layout/hList1"/>
    <dgm:cxn modelId="{A5EB8CF0-C94B-463D-9D50-60B86DC1484B}" srcId="{37762059-ABEF-4719-9862-DBE8D8896669}" destId="{D82CB501-DB76-4044-94AA-64A3365D1B64}" srcOrd="0" destOrd="0" parTransId="{7B8D429B-5DC3-4FC7-9A7D-F94132FA9A51}" sibTransId="{99D33A12-E58C-4333-86B8-B4DA66E82C41}"/>
    <dgm:cxn modelId="{0267D9EB-FE8B-4097-8FCB-189889AB66BD}" type="presParOf" srcId="{7DBDF945-BB88-47CB-9561-79C62DDD1C1F}" destId="{D9675808-82CB-461C-B9E8-D0E90169EE08}" srcOrd="0" destOrd="0" presId="urn:microsoft.com/office/officeart/2005/8/layout/hList1"/>
    <dgm:cxn modelId="{6CF96DB4-697F-49FE-B978-8CCDCC11637C}" type="presParOf" srcId="{D9675808-82CB-461C-B9E8-D0E90169EE08}" destId="{2602B68D-4BF4-4DBC-880E-5F7658043689}" srcOrd="0" destOrd="0" presId="urn:microsoft.com/office/officeart/2005/8/layout/hList1"/>
    <dgm:cxn modelId="{1709D10D-E9D2-4A08-8F23-6E2ED7769F2A}" type="presParOf" srcId="{D9675808-82CB-461C-B9E8-D0E90169EE08}" destId="{55D7A2CE-347E-4CBA-8572-B18410F4A750}" srcOrd="1" destOrd="0" presId="urn:microsoft.com/office/officeart/2005/8/layout/hList1"/>
    <dgm:cxn modelId="{18652FFD-09EA-40A0-AC2B-EE6913990DF1}" type="presParOf" srcId="{7DBDF945-BB88-47CB-9561-79C62DDD1C1F}" destId="{2E0C6325-C555-44AB-BD2F-E203F8AE0D58}" srcOrd="1" destOrd="0" presId="urn:microsoft.com/office/officeart/2005/8/layout/hList1"/>
    <dgm:cxn modelId="{92858F5C-B1F8-4368-9D8A-2A224E5215D6}" type="presParOf" srcId="{7DBDF945-BB88-47CB-9561-79C62DDD1C1F}" destId="{3F0D1F90-0EEE-4698-BEBC-9A1832485BA4}" srcOrd="2" destOrd="0" presId="urn:microsoft.com/office/officeart/2005/8/layout/hList1"/>
    <dgm:cxn modelId="{AF6C46D3-DBCF-40D1-B1AC-BACBB50DF64A}" type="presParOf" srcId="{3F0D1F90-0EEE-4698-BEBC-9A1832485BA4}" destId="{0FDFB04D-7FD1-499E-B56B-488C6E584033}" srcOrd="0" destOrd="0" presId="urn:microsoft.com/office/officeart/2005/8/layout/hList1"/>
    <dgm:cxn modelId="{E7A4C0A4-4508-43BD-AAE4-4536FA786E71}" type="presParOf" srcId="{3F0D1F90-0EEE-4698-BEBC-9A1832485BA4}" destId="{B38583AB-4C85-4F95-8AD4-6F8416F6C54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9589BD2-9931-4C21-88B5-326C4A651605}" type="doc">
      <dgm:prSet loTypeId="urn:microsoft.com/office/officeart/2005/8/layout/default" loCatId="list" qsTypeId="urn:microsoft.com/office/officeart/2005/8/quickstyle/simple1" qsCatId="simple" csTypeId="urn:microsoft.com/office/officeart/2005/8/colors/accent1_2" csCatId="accent1" phldr="1"/>
      <dgm:spPr/>
    </dgm:pt>
    <dgm:pt modelId="{AC1235FD-5272-4FB5-80C0-5A929B021805}">
      <dgm:prSet phldrT="[Text]"/>
      <dgm:spPr/>
      <dgm:t>
        <a:bodyPr/>
        <a:lstStyle/>
        <a:p>
          <a:r>
            <a:rPr lang="en-US" dirty="0"/>
            <a:t>Construct validity</a:t>
          </a:r>
        </a:p>
      </dgm:t>
    </dgm:pt>
    <dgm:pt modelId="{7DCE113F-138B-479B-A583-A388C0F7C1BF}" type="parTrans" cxnId="{4F2F4A14-EE29-417E-A465-236B4E6A9A07}">
      <dgm:prSet/>
      <dgm:spPr/>
      <dgm:t>
        <a:bodyPr/>
        <a:lstStyle/>
        <a:p>
          <a:endParaRPr lang="en-US"/>
        </a:p>
      </dgm:t>
    </dgm:pt>
    <dgm:pt modelId="{73B6F49B-954E-4075-B14C-52E4C1C57339}" type="sibTrans" cxnId="{4F2F4A14-EE29-417E-A465-236B4E6A9A07}">
      <dgm:prSet/>
      <dgm:spPr/>
      <dgm:t>
        <a:bodyPr/>
        <a:lstStyle/>
        <a:p>
          <a:endParaRPr lang="en-US"/>
        </a:p>
      </dgm:t>
    </dgm:pt>
    <dgm:pt modelId="{2BE4DEA0-1986-449D-BD28-DDCFCE05AF05}">
      <dgm:prSet phldrT="[Text]"/>
      <dgm:spPr/>
      <dgm:t>
        <a:bodyPr/>
        <a:lstStyle/>
        <a:p>
          <a:r>
            <a:rPr lang="en-US" dirty="0"/>
            <a:t>Predictive validity</a:t>
          </a:r>
        </a:p>
      </dgm:t>
    </dgm:pt>
    <dgm:pt modelId="{1FC111E5-3CB0-436C-8BAC-CDB0A16EE3D8}" type="parTrans" cxnId="{7185F339-53C8-4E08-A7D3-87E2CA3BD118}">
      <dgm:prSet/>
      <dgm:spPr/>
      <dgm:t>
        <a:bodyPr/>
        <a:lstStyle/>
        <a:p>
          <a:endParaRPr lang="en-US"/>
        </a:p>
      </dgm:t>
    </dgm:pt>
    <dgm:pt modelId="{8C6E818B-A1C6-4EF1-9C2E-AF3914C4C83A}" type="sibTrans" cxnId="{7185F339-53C8-4E08-A7D3-87E2CA3BD118}">
      <dgm:prSet/>
      <dgm:spPr/>
      <dgm:t>
        <a:bodyPr/>
        <a:lstStyle/>
        <a:p>
          <a:endParaRPr lang="en-US"/>
        </a:p>
      </dgm:t>
    </dgm:pt>
    <dgm:pt modelId="{CA97B025-A1F0-4C3A-A919-8D3E9C7AFCF4}">
      <dgm:prSet phldrT="[Text]"/>
      <dgm:spPr/>
      <dgm:t>
        <a:bodyPr/>
        <a:lstStyle/>
        <a:p>
          <a:r>
            <a:rPr lang="en-US" dirty="0"/>
            <a:t>Convergent validity</a:t>
          </a:r>
        </a:p>
      </dgm:t>
    </dgm:pt>
    <dgm:pt modelId="{32B444BF-1017-4921-ACFA-749C5F52F63A}" type="parTrans" cxnId="{F7BB7DB8-8BF0-4926-9EC5-C8EFB7E5656E}">
      <dgm:prSet/>
      <dgm:spPr/>
      <dgm:t>
        <a:bodyPr/>
        <a:lstStyle/>
        <a:p>
          <a:endParaRPr lang="en-US"/>
        </a:p>
      </dgm:t>
    </dgm:pt>
    <dgm:pt modelId="{6F573939-B839-42EB-9C45-F394C52C324A}" type="sibTrans" cxnId="{F7BB7DB8-8BF0-4926-9EC5-C8EFB7E5656E}">
      <dgm:prSet/>
      <dgm:spPr/>
      <dgm:t>
        <a:bodyPr/>
        <a:lstStyle/>
        <a:p>
          <a:endParaRPr lang="en-US"/>
        </a:p>
      </dgm:t>
    </dgm:pt>
    <dgm:pt modelId="{723D5E47-4B5D-4354-BAE3-2701FA5FDD13}">
      <dgm:prSet phldrT="[Text]"/>
      <dgm:spPr/>
      <dgm:t>
        <a:bodyPr/>
        <a:lstStyle/>
        <a:p>
          <a:r>
            <a:rPr lang="en-US" dirty="0"/>
            <a:t>Discriminant validity</a:t>
          </a:r>
        </a:p>
      </dgm:t>
    </dgm:pt>
    <dgm:pt modelId="{70B6658B-202B-460D-BCB4-883039558BFA}" type="parTrans" cxnId="{F0127BD1-E618-4E6E-B1B6-DC5A9AC5D5A2}">
      <dgm:prSet/>
      <dgm:spPr/>
      <dgm:t>
        <a:bodyPr/>
        <a:lstStyle/>
        <a:p>
          <a:endParaRPr lang="en-US"/>
        </a:p>
      </dgm:t>
    </dgm:pt>
    <dgm:pt modelId="{0C62B296-DC1B-48E4-A486-DB3F84FE69F7}" type="sibTrans" cxnId="{F0127BD1-E618-4E6E-B1B6-DC5A9AC5D5A2}">
      <dgm:prSet/>
      <dgm:spPr/>
      <dgm:t>
        <a:bodyPr/>
        <a:lstStyle/>
        <a:p>
          <a:endParaRPr lang="en-US"/>
        </a:p>
      </dgm:t>
    </dgm:pt>
    <dgm:pt modelId="{7313008B-7DC4-4BA1-80CA-40555DA20044}">
      <dgm:prSet phldrT="[Text]"/>
      <dgm:spPr/>
      <dgm:t>
        <a:bodyPr/>
        <a:lstStyle/>
        <a:p>
          <a:r>
            <a:rPr lang="en-US" dirty="0"/>
            <a:t>Criterion validity</a:t>
          </a:r>
        </a:p>
      </dgm:t>
    </dgm:pt>
    <dgm:pt modelId="{2F466E28-262E-40CB-ACC3-F747D3748AFE}" type="parTrans" cxnId="{06C34AD8-68FF-48AD-87EC-77A130CF1F03}">
      <dgm:prSet/>
      <dgm:spPr/>
      <dgm:t>
        <a:bodyPr/>
        <a:lstStyle/>
        <a:p>
          <a:endParaRPr lang="en-US"/>
        </a:p>
      </dgm:t>
    </dgm:pt>
    <dgm:pt modelId="{8DEE1E45-5B1A-4210-8306-EEBCF75F8433}" type="sibTrans" cxnId="{06C34AD8-68FF-48AD-87EC-77A130CF1F03}">
      <dgm:prSet/>
      <dgm:spPr/>
      <dgm:t>
        <a:bodyPr/>
        <a:lstStyle/>
        <a:p>
          <a:endParaRPr lang="en-US"/>
        </a:p>
      </dgm:t>
    </dgm:pt>
    <dgm:pt modelId="{2C2A0C7D-5066-4983-8B2A-DC28B14C91D2}">
      <dgm:prSet phldrT="[Text]"/>
      <dgm:spPr/>
      <dgm:t>
        <a:bodyPr/>
        <a:lstStyle/>
        <a:p>
          <a:r>
            <a:rPr lang="en-US" dirty="0"/>
            <a:t>Face validity</a:t>
          </a:r>
        </a:p>
      </dgm:t>
    </dgm:pt>
    <dgm:pt modelId="{A3D9EDE2-5A39-45C8-9F1C-D0B76F9243A3}" type="parTrans" cxnId="{9FDD9673-9086-439B-A0E1-5C17FDE44B2C}">
      <dgm:prSet/>
      <dgm:spPr/>
      <dgm:t>
        <a:bodyPr/>
        <a:lstStyle/>
        <a:p>
          <a:endParaRPr lang="en-US"/>
        </a:p>
      </dgm:t>
    </dgm:pt>
    <dgm:pt modelId="{2231C722-65B5-43FA-9580-3170C38AB99A}" type="sibTrans" cxnId="{9FDD9673-9086-439B-A0E1-5C17FDE44B2C}">
      <dgm:prSet/>
      <dgm:spPr/>
      <dgm:t>
        <a:bodyPr/>
        <a:lstStyle/>
        <a:p>
          <a:endParaRPr lang="en-US"/>
        </a:p>
      </dgm:t>
    </dgm:pt>
    <dgm:pt modelId="{34FC97DF-CE87-482B-9A87-7F6A869D12CE}" type="pres">
      <dgm:prSet presAssocID="{09589BD2-9931-4C21-88B5-326C4A651605}" presName="diagram" presStyleCnt="0">
        <dgm:presLayoutVars>
          <dgm:dir/>
          <dgm:resizeHandles val="exact"/>
        </dgm:presLayoutVars>
      </dgm:prSet>
      <dgm:spPr/>
    </dgm:pt>
    <dgm:pt modelId="{A1C1DCD8-EE8F-4396-882E-234E8D631A53}" type="pres">
      <dgm:prSet presAssocID="{AC1235FD-5272-4FB5-80C0-5A929B021805}" presName="node" presStyleLbl="node1" presStyleIdx="0" presStyleCnt="6">
        <dgm:presLayoutVars>
          <dgm:bulletEnabled val="1"/>
        </dgm:presLayoutVars>
      </dgm:prSet>
      <dgm:spPr/>
    </dgm:pt>
    <dgm:pt modelId="{E5343B12-EA34-4721-99D3-9F356D5AA1B5}" type="pres">
      <dgm:prSet presAssocID="{73B6F49B-954E-4075-B14C-52E4C1C57339}" presName="sibTrans" presStyleCnt="0"/>
      <dgm:spPr/>
    </dgm:pt>
    <dgm:pt modelId="{075F8BEF-6F81-4439-91E2-1FC443BFCE95}" type="pres">
      <dgm:prSet presAssocID="{723D5E47-4B5D-4354-BAE3-2701FA5FDD13}" presName="node" presStyleLbl="node1" presStyleIdx="1" presStyleCnt="6">
        <dgm:presLayoutVars>
          <dgm:bulletEnabled val="1"/>
        </dgm:presLayoutVars>
      </dgm:prSet>
      <dgm:spPr/>
    </dgm:pt>
    <dgm:pt modelId="{8E495EF9-2818-49D9-BBAE-07875ADEF31A}" type="pres">
      <dgm:prSet presAssocID="{0C62B296-DC1B-48E4-A486-DB3F84FE69F7}" presName="sibTrans" presStyleCnt="0"/>
      <dgm:spPr/>
    </dgm:pt>
    <dgm:pt modelId="{CC913866-5018-46E6-8A97-F7E9EEA7FC09}" type="pres">
      <dgm:prSet presAssocID="{2BE4DEA0-1986-449D-BD28-DDCFCE05AF05}" presName="node" presStyleLbl="node1" presStyleIdx="2" presStyleCnt="6">
        <dgm:presLayoutVars>
          <dgm:bulletEnabled val="1"/>
        </dgm:presLayoutVars>
      </dgm:prSet>
      <dgm:spPr/>
    </dgm:pt>
    <dgm:pt modelId="{92E57A05-7282-4E0F-8E17-7EF72DF688A2}" type="pres">
      <dgm:prSet presAssocID="{8C6E818B-A1C6-4EF1-9C2E-AF3914C4C83A}" presName="sibTrans" presStyleCnt="0"/>
      <dgm:spPr/>
    </dgm:pt>
    <dgm:pt modelId="{DF2B81F2-721B-4CEC-A954-AD0598EBFA22}" type="pres">
      <dgm:prSet presAssocID="{CA97B025-A1F0-4C3A-A919-8D3E9C7AFCF4}" presName="node" presStyleLbl="node1" presStyleIdx="3" presStyleCnt="6">
        <dgm:presLayoutVars>
          <dgm:bulletEnabled val="1"/>
        </dgm:presLayoutVars>
      </dgm:prSet>
      <dgm:spPr/>
    </dgm:pt>
    <dgm:pt modelId="{9783E145-B4DC-4C4A-88BE-B291FA684CED}" type="pres">
      <dgm:prSet presAssocID="{6F573939-B839-42EB-9C45-F394C52C324A}" presName="sibTrans" presStyleCnt="0"/>
      <dgm:spPr/>
    </dgm:pt>
    <dgm:pt modelId="{EA3CEB59-ECBC-4167-90A2-514083851C29}" type="pres">
      <dgm:prSet presAssocID="{7313008B-7DC4-4BA1-80CA-40555DA20044}" presName="node" presStyleLbl="node1" presStyleIdx="4" presStyleCnt="6">
        <dgm:presLayoutVars>
          <dgm:bulletEnabled val="1"/>
        </dgm:presLayoutVars>
      </dgm:prSet>
      <dgm:spPr/>
    </dgm:pt>
    <dgm:pt modelId="{E32BD4B0-3F56-4058-A9ED-857671DE890C}" type="pres">
      <dgm:prSet presAssocID="{8DEE1E45-5B1A-4210-8306-EEBCF75F8433}" presName="sibTrans" presStyleCnt="0"/>
      <dgm:spPr/>
    </dgm:pt>
    <dgm:pt modelId="{773D0881-5998-4352-9498-8F3B08790B54}" type="pres">
      <dgm:prSet presAssocID="{2C2A0C7D-5066-4983-8B2A-DC28B14C91D2}" presName="node" presStyleLbl="node1" presStyleIdx="5" presStyleCnt="6">
        <dgm:presLayoutVars>
          <dgm:bulletEnabled val="1"/>
        </dgm:presLayoutVars>
      </dgm:prSet>
      <dgm:spPr/>
    </dgm:pt>
  </dgm:ptLst>
  <dgm:cxnLst>
    <dgm:cxn modelId="{4F2F4A14-EE29-417E-A465-236B4E6A9A07}" srcId="{09589BD2-9931-4C21-88B5-326C4A651605}" destId="{AC1235FD-5272-4FB5-80C0-5A929B021805}" srcOrd="0" destOrd="0" parTransId="{7DCE113F-138B-479B-A583-A388C0F7C1BF}" sibTransId="{73B6F49B-954E-4075-B14C-52E4C1C57339}"/>
    <dgm:cxn modelId="{DF72E816-90C3-49E0-8184-27F8ACCA844D}" type="presOf" srcId="{09589BD2-9931-4C21-88B5-326C4A651605}" destId="{34FC97DF-CE87-482B-9A87-7F6A869D12CE}" srcOrd="0" destOrd="0" presId="urn:microsoft.com/office/officeart/2005/8/layout/default"/>
    <dgm:cxn modelId="{68AC8324-C7EB-4B8D-8AB5-07696F6ED7A8}" type="presOf" srcId="{7313008B-7DC4-4BA1-80CA-40555DA20044}" destId="{EA3CEB59-ECBC-4167-90A2-514083851C29}" srcOrd="0" destOrd="0" presId="urn:microsoft.com/office/officeart/2005/8/layout/default"/>
    <dgm:cxn modelId="{E0BD5638-7645-4DE7-8703-4636D4AFC93F}" type="presOf" srcId="{CA97B025-A1F0-4C3A-A919-8D3E9C7AFCF4}" destId="{DF2B81F2-721B-4CEC-A954-AD0598EBFA22}" srcOrd="0" destOrd="0" presId="urn:microsoft.com/office/officeart/2005/8/layout/default"/>
    <dgm:cxn modelId="{7185F339-53C8-4E08-A7D3-87E2CA3BD118}" srcId="{09589BD2-9931-4C21-88B5-326C4A651605}" destId="{2BE4DEA0-1986-449D-BD28-DDCFCE05AF05}" srcOrd="2" destOrd="0" parTransId="{1FC111E5-3CB0-436C-8BAC-CDB0A16EE3D8}" sibTransId="{8C6E818B-A1C6-4EF1-9C2E-AF3914C4C83A}"/>
    <dgm:cxn modelId="{D81F6D6E-4CE1-495C-BFD5-4418B97315B9}" type="presOf" srcId="{723D5E47-4B5D-4354-BAE3-2701FA5FDD13}" destId="{075F8BEF-6F81-4439-91E2-1FC443BFCE95}" srcOrd="0" destOrd="0" presId="urn:microsoft.com/office/officeart/2005/8/layout/default"/>
    <dgm:cxn modelId="{9FDD9673-9086-439B-A0E1-5C17FDE44B2C}" srcId="{09589BD2-9931-4C21-88B5-326C4A651605}" destId="{2C2A0C7D-5066-4983-8B2A-DC28B14C91D2}" srcOrd="5" destOrd="0" parTransId="{A3D9EDE2-5A39-45C8-9F1C-D0B76F9243A3}" sibTransId="{2231C722-65B5-43FA-9580-3170C38AB99A}"/>
    <dgm:cxn modelId="{F7BB7DB8-8BF0-4926-9EC5-C8EFB7E5656E}" srcId="{09589BD2-9931-4C21-88B5-326C4A651605}" destId="{CA97B025-A1F0-4C3A-A919-8D3E9C7AFCF4}" srcOrd="3" destOrd="0" parTransId="{32B444BF-1017-4921-ACFA-749C5F52F63A}" sibTransId="{6F573939-B839-42EB-9C45-F394C52C324A}"/>
    <dgm:cxn modelId="{664FF4CB-40B0-499E-8544-7D178F165368}" type="presOf" srcId="{2BE4DEA0-1986-449D-BD28-DDCFCE05AF05}" destId="{CC913866-5018-46E6-8A97-F7E9EEA7FC09}" srcOrd="0" destOrd="0" presId="urn:microsoft.com/office/officeart/2005/8/layout/default"/>
    <dgm:cxn modelId="{F0127BD1-E618-4E6E-B1B6-DC5A9AC5D5A2}" srcId="{09589BD2-9931-4C21-88B5-326C4A651605}" destId="{723D5E47-4B5D-4354-BAE3-2701FA5FDD13}" srcOrd="1" destOrd="0" parTransId="{70B6658B-202B-460D-BCB4-883039558BFA}" sibTransId="{0C62B296-DC1B-48E4-A486-DB3F84FE69F7}"/>
    <dgm:cxn modelId="{2260AED1-661F-4A12-B1A3-05DFF2BD9752}" type="presOf" srcId="{2C2A0C7D-5066-4983-8B2A-DC28B14C91D2}" destId="{773D0881-5998-4352-9498-8F3B08790B54}" srcOrd="0" destOrd="0" presId="urn:microsoft.com/office/officeart/2005/8/layout/default"/>
    <dgm:cxn modelId="{06C34AD8-68FF-48AD-87EC-77A130CF1F03}" srcId="{09589BD2-9931-4C21-88B5-326C4A651605}" destId="{7313008B-7DC4-4BA1-80CA-40555DA20044}" srcOrd="4" destOrd="0" parTransId="{2F466E28-262E-40CB-ACC3-F747D3748AFE}" sibTransId="{8DEE1E45-5B1A-4210-8306-EEBCF75F8433}"/>
    <dgm:cxn modelId="{155BFDD8-2FA0-4B84-B119-6F697CC056A4}" type="presOf" srcId="{AC1235FD-5272-4FB5-80C0-5A929B021805}" destId="{A1C1DCD8-EE8F-4396-882E-234E8D631A53}" srcOrd="0" destOrd="0" presId="urn:microsoft.com/office/officeart/2005/8/layout/default"/>
    <dgm:cxn modelId="{65D7EF31-9312-445F-91F8-AB2B13305640}" type="presParOf" srcId="{34FC97DF-CE87-482B-9A87-7F6A869D12CE}" destId="{A1C1DCD8-EE8F-4396-882E-234E8D631A53}" srcOrd="0" destOrd="0" presId="urn:microsoft.com/office/officeart/2005/8/layout/default"/>
    <dgm:cxn modelId="{AD338313-8CFA-41DB-94BD-864DAD1E7469}" type="presParOf" srcId="{34FC97DF-CE87-482B-9A87-7F6A869D12CE}" destId="{E5343B12-EA34-4721-99D3-9F356D5AA1B5}" srcOrd="1" destOrd="0" presId="urn:microsoft.com/office/officeart/2005/8/layout/default"/>
    <dgm:cxn modelId="{1D5E3A9F-1E08-4C2F-9355-A11C02FE1746}" type="presParOf" srcId="{34FC97DF-CE87-482B-9A87-7F6A869D12CE}" destId="{075F8BEF-6F81-4439-91E2-1FC443BFCE95}" srcOrd="2" destOrd="0" presId="urn:microsoft.com/office/officeart/2005/8/layout/default"/>
    <dgm:cxn modelId="{A98D9E37-47B4-4526-8A1E-45DF3B7D26D5}" type="presParOf" srcId="{34FC97DF-CE87-482B-9A87-7F6A869D12CE}" destId="{8E495EF9-2818-49D9-BBAE-07875ADEF31A}" srcOrd="3" destOrd="0" presId="urn:microsoft.com/office/officeart/2005/8/layout/default"/>
    <dgm:cxn modelId="{D6A93BDF-D5D5-4CD2-BBDE-9D0F49E59B7A}" type="presParOf" srcId="{34FC97DF-CE87-482B-9A87-7F6A869D12CE}" destId="{CC913866-5018-46E6-8A97-F7E9EEA7FC09}" srcOrd="4" destOrd="0" presId="urn:microsoft.com/office/officeart/2005/8/layout/default"/>
    <dgm:cxn modelId="{290FD98E-5316-49C1-AC06-07983CA3D253}" type="presParOf" srcId="{34FC97DF-CE87-482B-9A87-7F6A869D12CE}" destId="{92E57A05-7282-4E0F-8E17-7EF72DF688A2}" srcOrd="5" destOrd="0" presId="urn:microsoft.com/office/officeart/2005/8/layout/default"/>
    <dgm:cxn modelId="{9D74E444-0678-49FC-9E02-D421621B962F}" type="presParOf" srcId="{34FC97DF-CE87-482B-9A87-7F6A869D12CE}" destId="{DF2B81F2-721B-4CEC-A954-AD0598EBFA22}" srcOrd="6" destOrd="0" presId="urn:microsoft.com/office/officeart/2005/8/layout/default"/>
    <dgm:cxn modelId="{E9A77153-F57D-4D92-8021-B3BFE5ABC1B9}" type="presParOf" srcId="{34FC97DF-CE87-482B-9A87-7F6A869D12CE}" destId="{9783E145-B4DC-4C4A-88BE-B291FA684CED}" srcOrd="7" destOrd="0" presId="urn:microsoft.com/office/officeart/2005/8/layout/default"/>
    <dgm:cxn modelId="{BBEB9347-5024-4378-BCC1-19EA40280E15}" type="presParOf" srcId="{34FC97DF-CE87-482B-9A87-7F6A869D12CE}" destId="{EA3CEB59-ECBC-4167-90A2-514083851C29}" srcOrd="8" destOrd="0" presId="urn:microsoft.com/office/officeart/2005/8/layout/default"/>
    <dgm:cxn modelId="{DF7C8547-E9BD-49DD-9623-3FFB0E0527BB}" type="presParOf" srcId="{34FC97DF-CE87-482B-9A87-7F6A869D12CE}" destId="{E32BD4B0-3F56-4058-A9ED-857671DE890C}" srcOrd="9" destOrd="0" presId="urn:microsoft.com/office/officeart/2005/8/layout/default"/>
    <dgm:cxn modelId="{115E618C-3183-45F9-90B3-F25E0D34A8BE}" type="presParOf" srcId="{34FC97DF-CE87-482B-9A87-7F6A869D12CE}" destId="{773D0881-5998-4352-9498-8F3B08790B54}"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0CABF3-1395-4CAC-8BFA-5D229E9A2408}"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9FE873B4-A9E0-4E7E-A815-8D7C80996B2B}">
      <dgm:prSet phldrT="[Text]"/>
      <dgm:spPr/>
      <dgm:t>
        <a:bodyPr/>
        <a:lstStyle/>
        <a:p>
          <a:r>
            <a:rPr lang="en-US" dirty="0"/>
            <a:t>Electronic extraction</a:t>
          </a:r>
        </a:p>
      </dgm:t>
    </dgm:pt>
    <dgm:pt modelId="{5CF1DBBD-8749-470B-82FA-56EC94517CE3}" type="parTrans" cxnId="{4F3135F4-2179-4862-8E37-DBD26A96FF6C}">
      <dgm:prSet/>
      <dgm:spPr/>
      <dgm:t>
        <a:bodyPr/>
        <a:lstStyle/>
        <a:p>
          <a:endParaRPr lang="en-US"/>
        </a:p>
      </dgm:t>
    </dgm:pt>
    <dgm:pt modelId="{68C713EB-BB6D-4E17-A910-C4024E25BED0}" type="sibTrans" cxnId="{4F3135F4-2179-4862-8E37-DBD26A96FF6C}">
      <dgm:prSet/>
      <dgm:spPr/>
      <dgm:t>
        <a:bodyPr/>
        <a:lstStyle/>
        <a:p>
          <a:endParaRPr lang="en-US"/>
        </a:p>
      </dgm:t>
    </dgm:pt>
    <dgm:pt modelId="{1930F344-87B6-457E-AE09-7363635235F6}">
      <dgm:prSet phldrT="[Text]"/>
      <dgm:spPr/>
      <dgm:t>
        <a:bodyPr/>
        <a:lstStyle/>
        <a:p>
          <a:r>
            <a:rPr lang="en-US" dirty="0"/>
            <a:t>EHR is queried to extract eCQM data elements</a:t>
          </a:r>
        </a:p>
      </dgm:t>
    </dgm:pt>
    <dgm:pt modelId="{C01E936B-5534-417E-A704-5D7EEC62ED75}" type="parTrans" cxnId="{A9CB1D09-DD6F-4559-8920-9F5BF11050B4}">
      <dgm:prSet/>
      <dgm:spPr/>
      <dgm:t>
        <a:bodyPr/>
        <a:lstStyle/>
        <a:p>
          <a:endParaRPr lang="en-US"/>
        </a:p>
      </dgm:t>
    </dgm:pt>
    <dgm:pt modelId="{3A553E60-5415-4D8F-8DD2-AA9651DD66F6}" type="sibTrans" cxnId="{A9CB1D09-DD6F-4559-8920-9F5BF11050B4}">
      <dgm:prSet/>
      <dgm:spPr/>
      <dgm:t>
        <a:bodyPr/>
        <a:lstStyle/>
        <a:p>
          <a:endParaRPr lang="en-US"/>
        </a:p>
      </dgm:t>
    </dgm:pt>
    <dgm:pt modelId="{1FE4EA67-E97F-44BD-951C-93BCCD17FD72}">
      <dgm:prSet phldrT="[Text]"/>
      <dgm:spPr/>
      <dgm:t>
        <a:bodyPr/>
        <a:lstStyle/>
        <a:p>
          <a:r>
            <a:rPr lang="en-US" dirty="0"/>
            <a:t>Data extracted from specific structured fields</a:t>
          </a:r>
        </a:p>
      </dgm:t>
    </dgm:pt>
    <dgm:pt modelId="{7808C48F-6AD4-40F3-8240-99CCCB9EE539}" type="parTrans" cxnId="{D1B4CFC7-E5F5-4F27-9071-071DDBBB6222}">
      <dgm:prSet/>
      <dgm:spPr/>
      <dgm:t>
        <a:bodyPr/>
        <a:lstStyle/>
        <a:p>
          <a:endParaRPr lang="en-US"/>
        </a:p>
      </dgm:t>
    </dgm:pt>
    <dgm:pt modelId="{94795818-1CC5-4283-BA12-D29CF0A84F04}" type="sibTrans" cxnId="{D1B4CFC7-E5F5-4F27-9071-071DDBBB6222}">
      <dgm:prSet/>
      <dgm:spPr/>
      <dgm:t>
        <a:bodyPr/>
        <a:lstStyle/>
        <a:p>
          <a:endParaRPr lang="en-US"/>
        </a:p>
      </dgm:t>
    </dgm:pt>
    <dgm:pt modelId="{1B50BC49-CCD9-494B-9FC8-2E1B9EB2D5FF}">
      <dgm:prSet phldrT="[Text]"/>
      <dgm:spPr/>
      <dgm:t>
        <a:bodyPr/>
        <a:lstStyle/>
        <a:p>
          <a:r>
            <a:rPr lang="en-US" dirty="0"/>
            <a:t>Manual abstraction</a:t>
          </a:r>
        </a:p>
      </dgm:t>
    </dgm:pt>
    <dgm:pt modelId="{FD824313-04D7-4E12-8BF2-68FBE7D56CAA}" type="parTrans" cxnId="{78302BEC-B2F4-4F67-A298-27F28E572934}">
      <dgm:prSet/>
      <dgm:spPr/>
      <dgm:t>
        <a:bodyPr/>
        <a:lstStyle/>
        <a:p>
          <a:endParaRPr lang="en-US"/>
        </a:p>
      </dgm:t>
    </dgm:pt>
    <dgm:pt modelId="{A8FEA4D1-B17E-44F2-96DE-40C2328194A1}" type="sibTrans" cxnId="{78302BEC-B2F4-4F67-A298-27F28E572934}">
      <dgm:prSet/>
      <dgm:spPr/>
      <dgm:t>
        <a:bodyPr/>
        <a:lstStyle/>
        <a:p>
          <a:endParaRPr lang="en-US"/>
        </a:p>
      </dgm:t>
    </dgm:pt>
    <dgm:pt modelId="{4EBE2303-FAC9-43C8-990B-4450A6EB2050}">
      <dgm:prSet phldrT="[Text]"/>
      <dgm:spPr/>
      <dgm:t>
        <a:bodyPr/>
        <a:lstStyle/>
        <a:p>
          <a:r>
            <a:rPr lang="en-US" dirty="0"/>
            <a:t>Manual review of patient records to abstract eCQM data elements</a:t>
          </a:r>
        </a:p>
      </dgm:t>
    </dgm:pt>
    <dgm:pt modelId="{AFC76B4C-4757-4055-8623-BFD86CFECD93}" type="parTrans" cxnId="{7A163EBF-CA86-47E0-B404-D7343F12CE9D}">
      <dgm:prSet/>
      <dgm:spPr/>
      <dgm:t>
        <a:bodyPr/>
        <a:lstStyle/>
        <a:p>
          <a:endParaRPr lang="en-US"/>
        </a:p>
      </dgm:t>
    </dgm:pt>
    <dgm:pt modelId="{EA124D6E-8DF3-4F52-90B1-1801E12E2205}" type="sibTrans" cxnId="{7A163EBF-CA86-47E0-B404-D7343F12CE9D}">
      <dgm:prSet/>
      <dgm:spPr/>
      <dgm:t>
        <a:bodyPr/>
        <a:lstStyle/>
        <a:p>
          <a:endParaRPr lang="en-US"/>
        </a:p>
      </dgm:t>
    </dgm:pt>
    <dgm:pt modelId="{19288C6C-1452-4D78-9446-5022A37C03E9}">
      <dgm:prSet phldrT="[Text]"/>
      <dgm:spPr/>
      <dgm:t>
        <a:bodyPr/>
        <a:lstStyle/>
        <a:p>
          <a:r>
            <a:rPr lang="en-US" dirty="0"/>
            <a:t>Data abstracted from anywhere in the patient record</a:t>
          </a:r>
        </a:p>
      </dgm:t>
    </dgm:pt>
    <dgm:pt modelId="{E937FB1E-7B66-4707-99DC-9DBAE6E3EB6B}" type="parTrans" cxnId="{D12BABC8-0EEE-4432-958A-B33B90C1C4F3}">
      <dgm:prSet/>
      <dgm:spPr/>
      <dgm:t>
        <a:bodyPr/>
        <a:lstStyle/>
        <a:p>
          <a:endParaRPr lang="en-US"/>
        </a:p>
      </dgm:t>
    </dgm:pt>
    <dgm:pt modelId="{5A2459F2-0611-41B2-A27E-3A84382718C9}" type="sibTrans" cxnId="{D12BABC8-0EEE-4432-958A-B33B90C1C4F3}">
      <dgm:prSet/>
      <dgm:spPr/>
      <dgm:t>
        <a:bodyPr/>
        <a:lstStyle/>
        <a:p>
          <a:endParaRPr lang="en-US"/>
        </a:p>
      </dgm:t>
    </dgm:pt>
    <dgm:pt modelId="{1FEF73E4-EF28-436F-8E98-3B29B6C6A4EC}">
      <dgm:prSet phldrT="[Text]"/>
      <dgm:spPr/>
      <dgm:t>
        <a:bodyPr/>
        <a:lstStyle/>
        <a:p>
          <a:r>
            <a:rPr lang="en-US" dirty="0"/>
            <a:t>Serves as test file</a:t>
          </a:r>
        </a:p>
      </dgm:t>
    </dgm:pt>
    <dgm:pt modelId="{113C7A41-387E-409A-BD87-0604D7E2C27F}" type="parTrans" cxnId="{49C57772-788C-492A-9484-187DD2BC4F8B}">
      <dgm:prSet/>
      <dgm:spPr/>
      <dgm:t>
        <a:bodyPr/>
        <a:lstStyle/>
        <a:p>
          <a:endParaRPr lang="en-US"/>
        </a:p>
      </dgm:t>
    </dgm:pt>
    <dgm:pt modelId="{EF29CA7E-1D4E-47E7-841F-84FCEF18F87D}" type="sibTrans" cxnId="{49C57772-788C-492A-9484-187DD2BC4F8B}">
      <dgm:prSet/>
      <dgm:spPr/>
      <dgm:t>
        <a:bodyPr/>
        <a:lstStyle/>
        <a:p>
          <a:endParaRPr lang="en-US"/>
        </a:p>
      </dgm:t>
    </dgm:pt>
    <dgm:pt modelId="{72B89BEE-B2C1-45D0-B0F8-C145FE988954}">
      <dgm:prSet phldrT="[Text]"/>
      <dgm:spPr/>
      <dgm:t>
        <a:bodyPr/>
        <a:lstStyle/>
        <a:p>
          <a:r>
            <a:rPr lang="en-US" dirty="0"/>
            <a:t>Usually a subset of the test file, serves as “gold standard” for comparison</a:t>
          </a:r>
        </a:p>
      </dgm:t>
    </dgm:pt>
    <dgm:pt modelId="{CE1E5319-9017-48C1-B04E-414FE6B0A977}" type="parTrans" cxnId="{0D256265-6AEB-43E6-A3CC-6EF7498E4A9E}">
      <dgm:prSet/>
      <dgm:spPr/>
      <dgm:t>
        <a:bodyPr/>
        <a:lstStyle/>
        <a:p>
          <a:endParaRPr lang="en-US"/>
        </a:p>
      </dgm:t>
    </dgm:pt>
    <dgm:pt modelId="{E9C6A358-E838-422F-A4B7-2508D124F127}" type="sibTrans" cxnId="{0D256265-6AEB-43E6-A3CC-6EF7498E4A9E}">
      <dgm:prSet/>
      <dgm:spPr/>
      <dgm:t>
        <a:bodyPr/>
        <a:lstStyle/>
        <a:p>
          <a:endParaRPr lang="en-US"/>
        </a:p>
      </dgm:t>
    </dgm:pt>
    <dgm:pt modelId="{538C43B7-FEA4-4815-B76C-8C4F2939E648}" type="pres">
      <dgm:prSet presAssocID="{3E0CABF3-1395-4CAC-8BFA-5D229E9A2408}" presName="theList" presStyleCnt="0">
        <dgm:presLayoutVars>
          <dgm:dir/>
          <dgm:animLvl val="lvl"/>
          <dgm:resizeHandles val="exact"/>
        </dgm:presLayoutVars>
      </dgm:prSet>
      <dgm:spPr/>
    </dgm:pt>
    <dgm:pt modelId="{4BC708BF-5839-4C65-98C4-C49C6362DCAA}" type="pres">
      <dgm:prSet presAssocID="{9FE873B4-A9E0-4E7E-A815-8D7C80996B2B}" presName="compNode" presStyleCnt="0"/>
      <dgm:spPr/>
    </dgm:pt>
    <dgm:pt modelId="{5AD5D432-5068-4256-A74D-50940F725DEC}" type="pres">
      <dgm:prSet presAssocID="{9FE873B4-A9E0-4E7E-A815-8D7C80996B2B}" presName="aNode" presStyleLbl="bgShp" presStyleIdx="0" presStyleCnt="2"/>
      <dgm:spPr/>
    </dgm:pt>
    <dgm:pt modelId="{A1C5FF9C-E42B-4BE6-8327-9DF13B9B4160}" type="pres">
      <dgm:prSet presAssocID="{9FE873B4-A9E0-4E7E-A815-8D7C80996B2B}" presName="textNode" presStyleLbl="bgShp" presStyleIdx="0" presStyleCnt="2"/>
      <dgm:spPr/>
    </dgm:pt>
    <dgm:pt modelId="{30B4BE5E-1B39-4E6D-B168-F4DF3051ADDE}" type="pres">
      <dgm:prSet presAssocID="{9FE873B4-A9E0-4E7E-A815-8D7C80996B2B}" presName="compChildNode" presStyleCnt="0"/>
      <dgm:spPr/>
    </dgm:pt>
    <dgm:pt modelId="{94EF8A73-C90A-4D79-84D2-64FB9CCE688B}" type="pres">
      <dgm:prSet presAssocID="{9FE873B4-A9E0-4E7E-A815-8D7C80996B2B}" presName="theInnerList" presStyleCnt="0"/>
      <dgm:spPr/>
    </dgm:pt>
    <dgm:pt modelId="{6DBE16A5-AC6B-47C1-9BB8-B6BC8ED6A4AA}" type="pres">
      <dgm:prSet presAssocID="{1930F344-87B6-457E-AE09-7363635235F6}" presName="childNode" presStyleLbl="node1" presStyleIdx="0" presStyleCnt="6">
        <dgm:presLayoutVars>
          <dgm:bulletEnabled val="1"/>
        </dgm:presLayoutVars>
      </dgm:prSet>
      <dgm:spPr/>
    </dgm:pt>
    <dgm:pt modelId="{2A22DD08-878E-4C45-898F-A325676B10BB}" type="pres">
      <dgm:prSet presAssocID="{1930F344-87B6-457E-AE09-7363635235F6}" presName="aSpace2" presStyleCnt="0"/>
      <dgm:spPr/>
    </dgm:pt>
    <dgm:pt modelId="{A4744B45-0710-46B8-8E4E-4D68D49AD765}" type="pres">
      <dgm:prSet presAssocID="{1FE4EA67-E97F-44BD-951C-93BCCD17FD72}" presName="childNode" presStyleLbl="node1" presStyleIdx="1" presStyleCnt="6">
        <dgm:presLayoutVars>
          <dgm:bulletEnabled val="1"/>
        </dgm:presLayoutVars>
      </dgm:prSet>
      <dgm:spPr/>
    </dgm:pt>
    <dgm:pt modelId="{D95C37CE-E5FC-4C0F-8913-B73C77D66131}" type="pres">
      <dgm:prSet presAssocID="{1FE4EA67-E97F-44BD-951C-93BCCD17FD72}" presName="aSpace2" presStyleCnt="0"/>
      <dgm:spPr/>
    </dgm:pt>
    <dgm:pt modelId="{16F5D32B-3067-4EFE-AA3D-EAA60881DB6B}" type="pres">
      <dgm:prSet presAssocID="{1FEF73E4-EF28-436F-8E98-3B29B6C6A4EC}" presName="childNode" presStyleLbl="node1" presStyleIdx="2" presStyleCnt="6">
        <dgm:presLayoutVars>
          <dgm:bulletEnabled val="1"/>
        </dgm:presLayoutVars>
      </dgm:prSet>
      <dgm:spPr/>
    </dgm:pt>
    <dgm:pt modelId="{1D5C0D4D-E4AF-457E-B762-459752AAE83B}" type="pres">
      <dgm:prSet presAssocID="{9FE873B4-A9E0-4E7E-A815-8D7C80996B2B}" presName="aSpace" presStyleCnt="0"/>
      <dgm:spPr/>
    </dgm:pt>
    <dgm:pt modelId="{1EE4FC44-583D-4281-93E1-3087C43DBFAF}" type="pres">
      <dgm:prSet presAssocID="{1B50BC49-CCD9-494B-9FC8-2E1B9EB2D5FF}" presName="compNode" presStyleCnt="0"/>
      <dgm:spPr/>
    </dgm:pt>
    <dgm:pt modelId="{2BF2B211-F6AA-4C2C-882A-DA6E64FE189A}" type="pres">
      <dgm:prSet presAssocID="{1B50BC49-CCD9-494B-9FC8-2E1B9EB2D5FF}" presName="aNode" presStyleLbl="bgShp" presStyleIdx="1" presStyleCnt="2"/>
      <dgm:spPr/>
    </dgm:pt>
    <dgm:pt modelId="{C8E93934-BBE2-4BC0-85FD-10DDC8519192}" type="pres">
      <dgm:prSet presAssocID="{1B50BC49-CCD9-494B-9FC8-2E1B9EB2D5FF}" presName="textNode" presStyleLbl="bgShp" presStyleIdx="1" presStyleCnt="2"/>
      <dgm:spPr/>
    </dgm:pt>
    <dgm:pt modelId="{9F8429EF-2CCE-4266-A209-142557C998C3}" type="pres">
      <dgm:prSet presAssocID="{1B50BC49-CCD9-494B-9FC8-2E1B9EB2D5FF}" presName="compChildNode" presStyleCnt="0"/>
      <dgm:spPr/>
    </dgm:pt>
    <dgm:pt modelId="{F2CA19CA-1F55-4B7C-AF5B-A21DDA6828B1}" type="pres">
      <dgm:prSet presAssocID="{1B50BC49-CCD9-494B-9FC8-2E1B9EB2D5FF}" presName="theInnerList" presStyleCnt="0"/>
      <dgm:spPr/>
    </dgm:pt>
    <dgm:pt modelId="{E6B9398D-496C-418D-A68E-D501965D940E}" type="pres">
      <dgm:prSet presAssocID="{4EBE2303-FAC9-43C8-990B-4450A6EB2050}" presName="childNode" presStyleLbl="node1" presStyleIdx="3" presStyleCnt="6">
        <dgm:presLayoutVars>
          <dgm:bulletEnabled val="1"/>
        </dgm:presLayoutVars>
      </dgm:prSet>
      <dgm:spPr/>
    </dgm:pt>
    <dgm:pt modelId="{EDC28107-3E9D-491C-8077-B5DC8B69AFFB}" type="pres">
      <dgm:prSet presAssocID="{4EBE2303-FAC9-43C8-990B-4450A6EB2050}" presName="aSpace2" presStyleCnt="0"/>
      <dgm:spPr/>
    </dgm:pt>
    <dgm:pt modelId="{D07B87D6-7733-4FA5-9281-2EDDA81E6808}" type="pres">
      <dgm:prSet presAssocID="{19288C6C-1452-4D78-9446-5022A37C03E9}" presName="childNode" presStyleLbl="node1" presStyleIdx="4" presStyleCnt="6">
        <dgm:presLayoutVars>
          <dgm:bulletEnabled val="1"/>
        </dgm:presLayoutVars>
      </dgm:prSet>
      <dgm:spPr/>
    </dgm:pt>
    <dgm:pt modelId="{73E0C15D-5ADA-461F-B2CA-7A7BAA2D7DC6}" type="pres">
      <dgm:prSet presAssocID="{19288C6C-1452-4D78-9446-5022A37C03E9}" presName="aSpace2" presStyleCnt="0"/>
      <dgm:spPr/>
    </dgm:pt>
    <dgm:pt modelId="{58464080-BEDD-4AF5-9DAA-3EFF18D766C7}" type="pres">
      <dgm:prSet presAssocID="{72B89BEE-B2C1-45D0-B0F8-C145FE988954}" presName="childNode" presStyleLbl="node1" presStyleIdx="5" presStyleCnt="6">
        <dgm:presLayoutVars>
          <dgm:bulletEnabled val="1"/>
        </dgm:presLayoutVars>
      </dgm:prSet>
      <dgm:spPr/>
    </dgm:pt>
  </dgm:ptLst>
  <dgm:cxnLst>
    <dgm:cxn modelId="{2D568903-0D61-423D-9B54-8A8CEBDD35ED}" type="presOf" srcId="{72B89BEE-B2C1-45D0-B0F8-C145FE988954}" destId="{58464080-BEDD-4AF5-9DAA-3EFF18D766C7}" srcOrd="0" destOrd="0" presId="urn:microsoft.com/office/officeart/2005/8/layout/lProcess2"/>
    <dgm:cxn modelId="{F8E77F05-191A-4E12-8F08-2BC2BE620B58}" type="presOf" srcId="{4EBE2303-FAC9-43C8-990B-4450A6EB2050}" destId="{E6B9398D-496C-418D-A68E-D501965D940E}" srcOrd="0" destOrd="0" presId="urn:microsoft.com/office/officeart/2005/8/layout/lProcess2"/>
    <dgm:cxn modelId="{A9CB1D09-DD6F-4559-8920-9F5BF11050B4}" srcId="{9FE873B4-A9E0-4E7E-A815-8D7C80996B2B}" destId="{1930F344-87B6-457E-AE09-7363635235F6}" srcOrd="0" destOrd="0" parTransId="{C01E936B-5534-417E-A704-5D7EEC62ED75}" sibTransId="{3A553E60-5415-4D8F-8DD2-AA9651DD66F6}"/>
    <dgm:cxn modelId="{F78D6032-50AC-448C-9AE5-8248EFCE8AAA}" type="presOf" srcId="{1B50BC49-CCD9-494B-9FC8-2E1B9EB2D5FF}" destId="{C8E93934-BBE2-4BC0-85FD-10DDC8519192}" srcOrd="1" destOrd="0" presId="urn:microsoft.com/office/officeart/2005/8/layout/lProcess2"/>
    <dgm:cxn modelId="{79FF7737-0C12-4E4A-A996-D3E9AE9F7CBE}" type="presOf" srcId="{1930F344-87B6-457E-AE09-7363635235F6}" destId="{6DBE16A5-AC6B-47C1-9BB8-B6BC8ED6A4AA}" srcOrd="0" destOrd="0" presId="urn:microsoft.com/office/officeart/2005/8/layout/lProcess2"/>
    <dgm:cxn modelId="{0D256265-6AEB-43E6-A3CC-6EF7498E4A9E}" srcId="{1B50BC49-CCD9-494B-9FC8-2E1B9EB2D5FF}" destId="{72B89BEE-B2C1-45D0-B0F8-C145FE988954}" srcOrd="2" destOrd="0" parTransId="{CE1E5319-9017-48C1-B04E-414FE6B0A977}" sibTransId="{E9C6A358-E838-422F-A4B7-2508D124F127}"/>
    <dgm:cxn modelId="{1407064A-5AB9-4F01-9AB4-26F796CA15CA}" type="presOf" srcId="{9FE873B4-A9E0-4E7E-A815-8D7C80996B2B}" destId="{A1C5FF9C-E42B-4BE6-8327-9DF13B9B4160}" srcOrd="1" destOrd="0" presId="urn:microsoft.com/office/officeart/2005/8/layout/lProcess2"/>
    <dgm:cxn modelId="{07EFE96C-7D2F-4386-AF6B-19F0497A081A}" type="presOf" srcId="{1FE4EA67-E97F-44BD-951C-93BCCD17FD72}" destId="{A4744B45-0710-46B8-8E4E-4D68D49AD765}" srcOrd="0" destOrd="0" presId="urn:microsoft.com/office/officeart/2005/8/layout/lProcess2"/>
    <dgm:cxn modelId="{49C57772-788C-492A-9484-187DD2BC4F8B}" srcId="{9FE873B4-A9E0-4E7E-A815-8D7C80996B2B}" destId="{1FEF73E4-EF28-436F-8E98-3B29B6C6A4EC}" srcOrd="2" destOrd="0" parTransId="{113C7A41-387E-409A-BD87-0604D7E2C27F}" sibTransId="{EF29CA7E-1D4E-47E7-841F-84FCEF18F87D}"/>
    <dgm:cxn modelId="{87D7A283-70D2-4A6A-85BA-AA46CEDD6C9C}" type="presOf" srcId="{9FE873B4-A9E0-4E7E-A815-8D7C80996B2B}" destId="{5AD5D432-5068-4256-A74D-50940F725DEC}" srcOrd="0" destOrd="0" presId="urn:microsoft.com/office/officeart/2005/8/layout/lProcess2"/>
    <dgm:cxn modelId="{E0B1989C-4498-4804-8B6E-7896F9DAD474}" type="presOf" srcId="{3E0CABF3-1395-4CAC-8BFA-5D229E9A2408}" destId="{538C43B7-FEA4-4815-B76C-8C4F2939E648}" srcOrd="0" destOrd="0" presId="urn:microsoft.com/office/officeart/2005/8/layout/lProcess2"/>
    <dgm:cxn modelId="{2FCA44A1-33D3-47CB-915F-7103AA12A709}" type="presOf" srcId="{1FEF73E4-EF28-436F-8E98-3B29B6C6A4EC}" destId="{16F5D32B-3067-4EFE-AA3D-EAA60881DB6B}" srcOrd="0" destOrd="0" presId="urn:microsoft.com/office/officeart/2005/8/layout/lProcess2"/>
    <dgm:cxn modelId="{C2432CA6-0C00-4D38-99F9-B0DF2DEE0CE6}" type="presOf" srcId="{19288C6C-1452-4D78-9446-5022A37C03E9}" destId="{D07B87D6-7733-4FA5-9281-2EDDA81E6808}" srcOrd="0" destOrd="0" presId="urn:microsoft.com/office/officeart/2005/8/layout/lProcess2"/>
    <dgm:cxn modelId="{7A163EBF-CA86-47E0-B404-D7343F12CE9D}" srcId="{1B50BC49-CCD9-494B-9FC8-2E1B9EB2D5FF}" destId="{4EBE2303-FAC9-43C8-990B-4450A6EB2050}" srcOrd="0" destOrd="0" parTransId="{AFC76B4C-4757-4055-8623-BFD86CFECD93}" sibTransId="{EA124D6E-8DF3-4F52-90B1-1801E12E2205}"/>
    <dgm:cxn modelId="{D1B4CFC7-E5F5-4F27-9071-071DDBBB6222}" srcId="{9FE873B4-A9E0-4E7E-A815-8D7C80996B2B}" destId="{1FE4EA67-E97F-44BD-951C-93BCCD17FD72}" srcOrd="1" destOrd="0" parTransId="{7808C48F-6AD4-40F3-8240-99CCCB9EE539}" sibTransId="{94795818-1CC5-4283-BA12-D29CF0A84F04}"/>
    <dgm:cxn modelId="{D12BABC8-0EEE-4432-958A-B33B90C1C4F3}" srcId="{1B50BC49-CCD9-494B-9FC8-2E1B9EB2D5FF}" destId="{19288C6C-1452-4D78-9446-5022A37C03E9}" srcOrd="1" destOrd="0" parTransId="{E937FB1E-7B66-4707-99DC-9DBAE6E3EB6B}" sibTransId="{5A2459F2-0611-41B2-A27E-3A84382718C9}"/>
    <dgm:cxn modelId="{33132AEA-5F28-4A82-A7F9-C7FEA1907DE6}" type="presOf" srcId="{1B50BC49-CCD9-494B-9FC8-2E1B9EB2D5FF}" destId="{2BF2B211-F6AA-4C2C-882A-DA6E64FE189A}" srcOrd="0" destOrd="0" presId="urn:microsoft.com/office/officeart/2005/8/layout/lProcess2"/>
    <dgm:cxn modelId="{78302BEC-B2F4-4F67-A298-27F28E572934}" srcId="{3E0CABF3-1395-4CAC-8BFA-5D229E9A2408}" destId="{1B50BC49-CCD9-494B-9FC8-2E1B9EB2D5FF}" srcOrd="1" destOrd="0" parTransId="{FD824313-04D7-4E12-8BF2-68FBE7D56CAA}" sibTransId="{A8FEA4D1-B17E-44F2-96DE-40C2328194A1}"/>
    <dgm:cxn modelId="{4F3135F4-2179-4862-8E37-DBD26A96FF6C}" srcId="{3E0CABF3-1395-4CAC-8BFA-5D229E9A2408}" destId="{9FE873B4-A9E0-4E7E-A815-8D7C80996B2B}" srcOrd="0" destOrd="0" parTransId="{5CF1DBBD-8749-470B-82FA-56EC94517CE3}" sibTransId="{68C713EB-BB6D-4E17-A910-C4024E25BED0}"/>
    <dgm:cxn modelId="{C5480CEB-EE8D-4284-8E68-CF2940D17CC3}" type="presParOf" srcId="{538C43B7-FEA4-4815-B76C-8C4F2939E648}" destId="{4BC708BF-5839-4C65-98C4-C49C6362DCAA}" srcOrd="0" destOrd="0" presId="urn:microsoft.com/office/officeart/2005/8/layout/lProcess2"/>
    <dgm:cxn modelId="{2AD68616-4BB9-4BA3-B05C-56601E1DC138}" type="presParOf" srcId="{4BC708BF-5839-4C65-98C4-C49C6362DCAA}" destId="{5AD5D432-5068-4256-A74D-50940F725DEC}" srcOrd="0" destOrd="0" presId="urn:microsoft.com/office/officeart/2005/8/layout/lProcess2"/>
    <dgm:cxn modelId="{844806FE-0AD4-4DA6-B587-10C2FA9A92DD}" type="presParOf" srcId="{4BC708BF-5839-4C65-98C4-C49C6362DCAA}" destId="{A1C5FF9C-E42B-4BE6-8327-9DF13B9B4160}" srcOrd="1" destOrd="0" presId="urn:microsoft.com/office/officeart/2005/8/layout/lProcess2"/>
    <dgm:cxn modelId="{9A6E3BFD-6DAE-45C5-A30E-EFB1FBB400F3}" type="presParOf" srcId="{4BC708BF-5839-4C65-98C4-C49C6362DCAA}" destId="{30B4BE5E-1B39-4E6D-B168-F4DF3051ADDE}" srcOrd="2" destOrd="0" presId="urn:microsoft.com/office/officeart/2005/8/layout/lProcess2"/>
    <dgm:cxn modelId="{4529C18F-CF87-4655-8117-0724C8D952C1}" type="presParOf" srcId="{30B4BE5E-1B39-4E6D-B168-F4DF3051ADDE}" destId="{94EF8A73-C90A-4D79-84D2-64FB9CCE688B}" srcOrd="0" destOrd="0" presId="urn:microsoft.com/office/officeart/2005/8/layout/lProcess2"/>
    <dgm:cxn modelId="{24090187-A54E-4245-BF58-B53F7D98A812}" type="presParOf" srcId="{94EF8A73-C90A-4D79-84D2-64FB9CCE688B}" destId="{6DBE16A5-AC6B-47C1-9BB8-B6BC8ED6A4AA}" srcOrd="0" destOrd="0" presId="urn:microsoft.com/office/officeart/2005/8/layout/lProcess2"/>
    <dgm:cxn modelId="{4109909D-95DB-4788-B2AC-D22DF59B89CB}" type="presParOf" srcId="{94EF8A73-C90A-4D79-84D2-64FB9CCE688B}" destId="{2A22DD08-878E-4C45-898F-A325676B10BB}" srcOrd="1" destOrd="0" presId="urn:microsoft.com/office/officeart/2005/8/layout/lProcess2"/>
    <dgm:cxn modelId="{6805D882-2A36-44FB-9C91-24C8C9008B39}" type="presParOf" srcId="{94EF8A73-C90A-4D79-84D2-64FB9CCE688B}" destId="{A4744B45-0710-46B8-8E4E-4D68D49AD765}" srcOrd="2" destOrd="0" presId="urn:microsoft.com/office/officeart/2005/8/layout/lProcess2"/>
    <dgm:cxn modelId="{97A3FCD8-1FD4-435A-8D1F-FFFA451B0351}" type="presParOf" srcId="{94EF8A73-C90A-4D79-84D2-64FB9CCE688B}" destId="{D95C37CE-E5FC-4C0F-8913-B73C77D66131}" srcOrd="3" destOrd="0" presId="urn:microsoft.com/office/officeart/2005/8/layout/lProcess2"/>
    <dgm:cxn modelId="{3E83F4C6-3520-4116-B9EC-13165D57DDED}" type="presParOf" srcId="{94EF8A73-C90A-4D79-84D2-64FB9CCE688B}" destId="{16F5D32B-3067-4EFE-AA3D-EAA60881DB6B}" srcOrd="4" destOrd="0" presId="urn:microsoft.com/office/officeart/2005/8/layout/lProcess2"/>
    <dgm:cxn modelId="{EF4D473A-9408-4C82-8856-57101C4A697E}" type="presParOf" srcId="{538C43B7-FEA4-4815-B76C-8C4F2939E648}" destId="{1D5C0D4D-E4AF-457E-B762-459752AAE83B}" srcOrd="1" destOrd="0" presId="urn:microsoft.com/office/officeart/2005/8/layout/lProcess2"/>
    <dgm:cxn modelId="{353A69AC-A5DF-410F-BD0D-9B5D5FDE7B1C}" type="presParOf" srcId="{538C43B7-FEA4-4815-B76C-8C4F2939E648}" destId="{1EE4FC44-583D-4281-93E1-3087C43DBFAF}" srcOrd="2" destOrd="0" presId="urn:microsoft.com/office/officeart/2005/8/layout/lProcess2"/>
    <dgm:cxn modelId="{D22A9ECA-2CE1-4D66-9BF2-A1A4D9AFD6F7}" type="presParOf" srcId="{1EE4FC44-583D-4281-93E1-3087C43DBFAF}" destId="{2BF2B211-F6AA-4C2C-882A-DA6E64FE189A}" srcOrd="0" destOrd="0" presId="urn:microsoft.com/office/officeart/2005/8/layout/lProcess2"/>
    <dgm:cxn modelId="{1C549B52-4D4B-4BC9-AD6E-49CFC3010417}" type="presParOf" srcId="{1EE4FC44-583D-4281-93E1-3087C43DBFAF}" destId="{C8E93934-BBE2-4BC0-85FD-10DDC8519192}" srcOrd="1" destOrd="0" presId="urn:microsoft.com/office/officeart/2005/8/layout/lProcess2"/>
    <dgm:cxn modelId="{E1A8902C-6BD0-4085-AE5D-128A2B9DCC8B}" type="presParOf" srcId="{1EE4FC44-583D-4281-93E1-3087C43DBFAF}" destId="{9F8429EF-2CCE-4266-A209-142557C998C3}" srcOrd="2" destOrd="0" presId="urn:microsoft.com/office/officeart/2005/8/layout/lProcess2"/>
    <dgm:cxn modelId="{320EF642-26EB-48C4-A419-19B2503D29A4}" type="presParOf" srcId="{9F8429EF-2CCE-4266-A209-142557C998C3}" destId="{F2CA19CA-1F55-4B7C-AF5B-A21DDA6828B1}" srcOrd="0" destOrd="0" presId="urn:microsoft.com/office/officeart/2005/8/layout/lProcess2"/>
    <dgm:cxn modelId="{92E514CD-ECDA-44D8-BFAC-3CDD9405B723}" type="presParOf" srcId="{F2CA19CA-1F55-4B7C-AF5B-A21DDA6828B1}" destId="{E6B9398D-496C-418D-A68E-D501965D940E}" srcOrd="0" destOrd="0" presId="urn:microsoft.com/office/officeart/2005/8/layout/lProcess2"/>
    <dgm:cxn modelId="{A33FCFC2-9A7B-4384-8E16-2E35335558A4}" type="presParOf" srcId="{F2CA19CA-1F55-4B7C-AF5B-A21DDA6828B1}" destId="{EDC28107-3E9D-491C-8077-B5DC8B69AFFB}" srcOrd="1" destOrd="0" presId="urn:microsoft.com/office/officeart/2005/8/layout/lProcess2"/>
    <dgm:cxn modelId="{BFC93F4F-DA13-4D86-8884-EFFE5B0AEBF7}" type="presParOf" srcId="{F2CA19CA-1F55-4B7C-AF5B-A21DDA6828B1}" destId="{D07B87D6-7733-4FA5-9281-2EDDA81E6808}" srcOrd="2" destOrd="0" presId="urn:microsoft.com/office/officeart/2005/8/layout/lProcess2"/>
    <dgm:cxn modelId="{F2D10A17-1C2E-4430-8E8F-E59A587B8FBF}" type="presParOf" srcId="{F2CA19CA-1F55-4B7C-AF5B-A21DDA6828B1}" destId="{73E0C15D-5ADA-461F-B2CA-7A7BAA2D7DC6}" srcOrd="3" destOrd="0" presId="urn:microsoft.com/office/officeart/2005/8/layout/lProcess2"/>
    <dgm:cxn modelId="{F9D1C7E5-E1B2-4327-873C-E2642328A3D6}" type="presParOf" srcId="{F2CA19CA-1F55-4B7C-AF5B-A21DDA6828B1}" destId="{58464080-BEDD-4AF5-9DAA-3EFF18D766C7}"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C8FB28-4515-4E74-BD0C-22AF77F57A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A6F5891-612C-48AB-A43D-442F707B9EE4}">
      <dgm:prSet phldrT="[Text]"/>
      <dgm:spPr/>
      <dgm:t>
        <a:bodyPr/>
        <a:lstStyle/>
        <a:p>
          <a:r>
            <a:rPr lang="en-US" dirty="0"/>
            <a:t>Do exclusions/exceptions occur frequently enough to justify their use in the measure?</a:t>
          </a:r>
        </a:p>
      </dgm:t>
    </dgm:pt>
    <dgm:pt modelId="{84E40D31-3114-40B9-8BE4-729A00522260}" type="parTrans" cxnId="{001142FF-7718-4750-A93E-D73BCAF38515}">
      <dgm:prSet/>
      <dgm:spPr/>
      <dgm:t>
        <a:bodyPr/>
        <a:lstStyle/>
        <a:p>
          <a:endParaRPr lang="en-US"/>
        </a:p>
      </dgm:t>
    </dgm:pt>
    <dgm:pt modelId="{E8C512FE-5BBF-4EAD-B103-CA059C06DC92}" type="sibTrans" cxnId="{001142FF-7718-4750-A93E-D73BCAF38515}">
      <dgm:prSet/>
      <dgm:spPr/>
      <dgm:t>
        <a:bodyPr/>
        <a:lstStyle/>
        <a:p>
          <a:endParaRPr lang="en-US"/>
        </a:p>
      </dgm:t>
    </dgm:pt>
    <dgm:pt modelId="{03198BBA-7716-4EE8-87DA-FC8178D475E0}">
      <dgm:prSet phldrT="[Text]"/>
      <dgm:spPr/>
      <dgm:t>
        <a:bodyPr/>
        <a:lstStyle/>
        <a:p>
          <a:r>
            <a:rPr lang="en-US" dirty="0"/>
            <a:t>Are the data elements used to identify exclusions/exceptions valid?</a:t>
          </a:r>
        </a:p>
      </dgm:t>
    </dgm:pt>
    <dgm:pt modelId="{D533D82E-A0CB-4494-B1BD-85F9A7BC154C}" type="parTrans" cxnId="{4EEF78B6-37EA-4CE6-9E99-B8005AD8625A}">
      <dgm:prSet/>
      <dgm:spPr/>
      <dgm:t>
        <a:bodyPr/>
        <a:lstStyle/>
        <a:p>
          <a:endParaRPr lang="en-US"/>
        </a:p>
      </dgm:t>
    </dgm:pt>
    <dgm:pt modelId="{95A2400C-4814-467D-B915-97EA86B860E0}" type="sibTrans" cxnId="{4EEF78B6-37EA-4CE6-9E99-B8005AD8625A}">
      <dgm:prSet/>
      <dgm:spPr/>
      <dgm:t>
        <a:bodyPr/>
        <a:lstStyle/>
        <a:p>
          <a:endParaRPr lang="en-US"/>
        </a:p>
      </dgm:t>
    </dgm:pt>
    <dgm:pt modelId="{800C3156-72EC-488A-A3F9-FE7AC259EF80}">
      <dgm:prSet phldrT="[Text]"/>
      <dgm:spPr/>
      <dgm:t>
        <a:bodyPr/>
        <a:lstStyle/>
        <a:p>
          <a:r>
            <a:rPr lang="en-US" b="1" dirty="0"/>
            <a:t>Analysis: </a:t>
          </a:r>
          <a:r>
            <a:rPr lang="en-US" dirty="0"/>
            <a:t>Calculate measure scores using test site data both with and without each exclusion/exception</a:t>
          </a:r>
        </a:p>
      </dgm:t>
    </dgm:pt>
    <dgm:pt modelId="{206853EA-9F43-4756-839F-14BECCAA0D0C}" type="parTrans" cxnId="{107918B4-69A6-43D0-8333-319B6297CB74}">
      <dgm:prSet/>
      <dgm:spPr/>
      <dgm:t>
        <a:bodyPr/>
        <a:lstStyle/>
        <a:p>
          <a:endParaRPr lang="en-US"/>
        </a:p>
      </dgm:t>
    </dgm:pt>
    <dgm:pt modelId="{87EBF158-398F-4534-A526-D9D54C5FEB65}" type="sibTrans" cxnId="{107918B4-69A6-43D0-8333-319B6297CB74}">
      <dgm:prSet/>
      <dgm:spPr/>
      <dgm:t>
        <a:bodyPr/>
        <a:lstStyle/>
        <a:p>
          <a:endParaRPr lang="en-US"/>
        </a:p>
      </dgm:t>
    </dgm:pt>
    <dgm:pt modelId="{7980C9D0-5C65-44C8-A524-2BB8DF24E1B6}">
      <dgm:prSet phldrT="[Text]"/>
      <dgm:spPr/>
      <dgm:t>
        <a:bodyPr/>
        <a:lstStyle/>
        <a:p>
          <a:r>
            <a:rPr lang="en-US" b="1" dirty="0"/>
            <a:t>Analysis: </a:t>
          </a:r>
          <a:r>
            <a:rPr lang="en-US" dirty="0"/>
            <a:t>Exclusion/exception data elements should be evaluated as part of criterion validity testing </a:t>
          </a:r>
        </a:p>
      </dgm:t>
    </dgm:pt>
    <dgm:pt modelId="{9D8415DE-CB86-4720-9BDE-7E02799BD94E}" type="parTrans" cxnId="{956ED6EA-E814-479B-B4BE-1A542F0532BB}">
      <dgm:prSet/>
      <dgm:spPr/>
      <dgm:t>
        <a:bodyPr/>
        <a:lstStyle/>
        <a:p>
          <a:endParaRPr lang="en-US"/>
        </a:p>
      </dgm:t>
    </dgm:pt>
    <dgm:pt modelId="{33D08260-5AE8-4198-9241-D48596D799E0}" type="sibTrans" cxnId="{956ED6EA-E814-479B-B4BE-1A542F0532BB}">
      <dgm:prSet/>
      <dgm:spPr/>
      <dgm:t>
        <a:bodyPr/>
        <a:lstStyle/>
        <a:p>
          <a:endParaRPr lang="en-US"/>
        </a:p>
      </dgm:t>
    </dgm:pt>
    <dgm:pt modelId="{849A9A66-5082-47AB-8A0E-24C50E574FA3}" type="pres">
      <dgm:prSet presAssocID="{07C8FB28-4515-4E74-BD0C-22AF77F57A37}" presName="Name0" presStyleCnt="0">
        <dgm:presLayoutVars>
          <dgm:dir/>
          <dgm:animLvl val="lvl"/>
          <dgm:resizeHandles val="exact"/>
        </dgm:presLayoutVars>
      </dgm:prSet>
      <dgm:spPr/>
    </dgm:pt>
    <dgm:pt modelId="{52BE7021-A928-41A4-B5C1-31C9B24B2D9F}" type="pres">
      <dgm:prSet presAssocID="{2A6F5891-612C-48AB-A43D-442F707B9EE4}" presName="linNode" presStyleCnt="0"/>
      <dgm:spPr/>
    </dgm:pt>
    <dgm:pt modelId="{91B6FCE6-344C-4A87-AE20-E4C331229198}" type="pres">
      <dgm:prSet presAssocID="{2A6F5891-612C-48AB-A43D-442F707B9EE4}" presName="parentText" presStyleLbl="node1" presStyleIdx="0" presStyleCnt="2">
        <dgm:presLayoutVars>
          <dgm:chMax val="1"/>
          <dgm:bulletEnabled val="1"/>
        </dgm:presLayoutVars>
      </dgm:prSet>
      <dgm:spPr/>
    </dgm:pt>
    <dgm:pt modelId="{020E97AA-E7D1-467E-A6A6-567B102A481A}" type="pres">
      <dgm:prSet presAssocID="{2A6F5891-612C-48AB-A43D-442F707B9EE4}" presName="descendantText" presStyleLbl="alignAccFollowNode1" presStyleIdx="0" presStyleCnt="2">
        <dgm:presLayoutVars>
          <dgm:bulletEnabled val="1"/>
        </dgm:presLayoutVars>
      </dgm:prSet>
      <dgm:spPr/>
    </dgm:pt>
    <dgm:pt modelId="{77D493DF-20B6-4CB8-A361-9E0F2A1A7DFC}" type="pres">
      <dgm:prSet presAssocID="{E8C512FE-5BBF-4EAD-B103-CA059C06DC92}" presName="sp" presStyleCnt="0"/>
      <dgm:spPr/>
    </dgm:pt>
    <dgm:pt modelId="{D02DB5C6-4CEE-4C57-BCD6-84EAF898CA9F}" type="pres">
      <dgm:prSet presAssocID="{03198BBA-7716-4EE8-87DA-FC8178D475E0}" presName="linNode" presStyleCnt="0"/>
      <dgm:spPr/>
    </dgm:pt>
    <dgm:pt modelId="{828302FB-F9F3-440E-A0C6-2CAFC9FD32EC}" type="pres">
      <dgm:prSet presAssocID="{03198BBA-7716-4EE8-87DA-FC8178D475E0}" presName="parentText" presStyleLbl="node1" presStyleIdx="1" presStyleCnt="2">
        <dgm:presLayoutVars>
          <dgm:chMax val="1"/>
          <dgm:bulletEnabled val="1"/>
        </dgm:presLayoutVars>
      </dgm:prSet>
      <dgm:spPr/>
    </dgm:pt>
    <dgm:pt modelId="{BE48FD7E-36D0-4D6C-A08F-FBCAFF5F348B}" type="pres">
      <dgm:prSet presAssocID="{03198BBA-7716-4EE8-87DA-FC8178D475E0}" presName="descendantText" presStyleLbl="alignAccFollowNode1" presStyleIdx="1" presStyleCnt="2">
        <dgm:presLayoutVars>
          <dgm:bulletEnabled val="1"/>
        </dgm:presLayoutVars>
      </dgm:prSet>
      <dgm:spPr/>
    </dgm:pt>
  </dgm:ptLst>
  <dgm:cxnLst>
    <dgm:cxn modelId="{03598254-9C0A-4F73-98CB-58E694750211}" type="presOf" srcId="{7980C9D0-5C65-44C8-A524-2BB8DF24E1B6}" destId="{BE48FD7E-36D0-4D6C-A08F-FBCAFF5F348B}" srcOrd="0" destOrd="0" presId="urn:microsoft.com/office/officeart/2005/8/layout/vList5"/>
    <dgm:cxn modelId="{FD0701A3-2F4A-4BEA-8465-FA489FFBFA30}" type="presOf" srcId="{2A6F5891-612C-48AB-A43D-442F707B9EE4}" destId="{91B6FCE6-344C-4A87-AE20-E4C331229198}" srcOrd="0" destOrd="0" presId="urn:microsoft.com/office/officeart/2005/8/layout/vList5"/>
    <dgm:cxn modelId="{0C2CFDA9-F371-47AE-8A7B-CDFDBDA18382}" type="presOf" srcId="{800C3156-72EC-488A-A3F9-FE7AC259EF80}" destId="{020E97AA-E7D1-467E-A6A6-567B102A481A}" srcOrd="0" destOrd="0" presId="urn:microsoft.com/office/officeart/2005/8/layout/vList5"/>
    <dgm:cxn modelId="{107918B4-69A6-43D0-8333-319B6297CB74}" srcId="{2A6F5891-612C-48AB-A43D-442F707B9EE4}" destId="{800C3156-72EC-488A-A3F9-FE7AC259EF80}" srcOrd="0" destOrd="0" parTransId="{206853EA-9F43-4756-839F-14BECCAA0D0C}" sibTransId="{87EBF158-398F-4534-A526-D9D54C5FEB65}"/>
    <dgm:cxn modelId="{4EEF78B6-37EA-4CE6-9E99-B8005AD8625A}" srcId="{07C8FB28-4515-4E74-BD0C-22AF77F57A37}" destId="{03198BBA-7716-4EE8-87DA-FC8178D475E0}" srcOrd="1" destOrd="0" parTransId="{D533D82E-A0CB-4494-B1BD-85F9A7BC154C}" sibTransId="{95A2400C-4814-467D-B915-97EA86B860E0}"/>
    <dgm:cxn modelId="{00841DD9-2F32-40F8-AC05-766208986E95}" type="presOf" srcId="{07C8FB28-4515-4E74-BD0C-22AF77F57A37}" destId="{849A9A66-5082-47AB-8A0E-24C50E574FA3}" srcOrd="0" destOrd="0" presId="urn:microsoft.com/office/officeart/2005/8/layout/vList5"/>
    <dgm:cxn modelId="{B2642CDC-2CA6-42FA-80D6-8EFB22EA59ED}" type="presOf" srcId="{03198BBA-7716-4EE8-87DA-FC8178D475E0}" destId="{828302FB-F9F3-440E-A0C6-2CAFC9FD32EC}" srcOrd="0" destOrd="0" presId="urn:microsoft.com/office/officeart/2005/8/layout/vList5"/>
    <dgm:cxn modelId="{956ED6EA-E814-479B-B4BE-1A542F0532BB}" srcId="{03198BBA-7716-4EE8-87DA-FC8178D475E0}" destId="{7980C9D0-5C65-44C8-A524-2BB8DF24E1B6}" srcOrd="0" destOrd="0" parTransId="{9D8415DE-CB86-4720-9BDE-7E02799BD94E}" sibTransId="{33D08260-5AE8-4198-9241-D48596D799E0}"/>
    <dgm:cxn modelId="{001142FF-7718-4750-A93E-D73BCAF38515}" srcId="{07C8FB28-4515-4E74-BD0C-22AF77F57A37}" destId="{2A6F5891-612C-48AB-A43D-442F707B9EE4}" srcOrd="0" destOrd="0" parTransId="{84E40D31-3114-40B9-8BE4-729A00522260}" sibTransId="{E8C512FE-5BBF-4EAD-B103-CA059C06DC92}"/>
    <dgm:cxn modelId="{EF483A22-4C4E-42C8-9F99-6E6A0075BAA6}" type="presParOf" srcId="{849A9A66-5082-47AB-8A0E-24C50E574FA3}" destId="{52BE7021-A928-41A4-B5C1-31C9B24B2D9F}" srcOrd="0" destOrd="0" presId="urn:microsoft.com/office/officeart/2005/8/layout/vList5"/>
    <dgm:cxn modelId="{57BC82CB-8777-416D-BE05-5BFCF21A416D}" type="presParOf" srcId="{52BE7021-A928-41A4-B5C1-31C9B24B2D9F}" destId="{91B6FCE6-344C-4A87-AE20-E4C331229198}" srcOrd="0" destOrd="0" presId="urn:microsoft.com/office/officeart/2005/8/layout/vList5"/>
    <dgm:cxn modelId="{A81AF3E9-9DFD-4E55-B146-94968F3DF885}" type="presParOf" srcId="{52BE7021-A928-41A4-B5C1-31C9B24B2D9F}" destId="{020E97AA-E7D1-467E-A6A6-567B102A481A}" srcOrd="1" destOrd="0" presId="urn:microsoft.com/office/officeart/2005/8/layout/vList5"/>
    <dgm:cxn modelId="{3A47AFAC-DFCF-4B90-B970-674CB35ABBA8}" type="presParOf" srcId="{849A9A66-5082-47AB-8A0E-24C50E574FA3}" destId="{77D493DF-20B6-4CB8-A361-9E0F2A1A7DFC}" srcOrd="1" destOrd="0" presId="urn:microsoft.com/office/officeart/2005/8/layout/vList5"/>
    <dgm:cxn modelId="{8CC3E9DB-DE63-4D93-B8BB-75D54E8F0CAB}" type="presParOf" srcId="{849A9A66-5082-47AB-8A0E-24C50E574FA3}" destId="{D02DB5C6-4CEE-4C57-BCD6-84EAF898CA9F}" srcOrd="2" destOrd="0" presId="urn:microsoft.com/office/officeart/2005/8/layout/vList5"/>
    <dgm:cxn modelId="{18BD3D5F-AF4A-429D-828B-3474F9C8B555}" type="presParOf" srcId="{D02DB5C6-4CEE-4C57-BCD6-84EAF898CA9F}" destId="{828302FB-F9F3-440E-A0C6-2CAFC9FD32EC}" srcOrd="0" destOrd="0" presId="urn:microsoft.com/office/officeart/2005/8/layout/vList5"/>
    <dgm:cxn modelId="{DE11415A-B908-4C21-A81B-FD1030AA6574}" type="presParOf" srcId="{D02DB5C6-4CEE-4C57-BCD6-84EAF898CA9F}" destId="{BE48FD7E-36D0-4D6C-A08F-FBCAFF5F34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CCB03F-2A36-409A-9233-0B979B63662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E10B5C86-C176-4184-99DB-19ACA93E1AFD}">
      <dgm:prSet phldrT="[Text]" custT="1"/>
      <dgm:spPr/>
      <dgm:t>
        <a:bodyPr/>
        <a:lstStyle/>
        <a:p>
          <a:r>
            <a:rPr lang="en-US" sz="1200" dirty="0"/>
            <a:t>Risk adjustment</a:t>
          </a:r>
        </a:p>
      </dgm:t>
    </dgm:pt>
    <dgm:pt modelId="{530DEFEA-4383-47B3-8EFA-7736E4CC28C3}" type="parTrans" cxnId="{AC44122F-CC9B-4A45-80A8-C6252042FC3C}">
      <dgm:prSet/>
      <dgm:spPr/>
      <dgm:t>
        <a:bodyPr/>
        <a:lstStyle/>
        <a:p>
          <a:endParaRPr lang="en-US" sz="1200"/>
        </a:p>
      </dgm:t>
    </dgm:pt>
    <dgm:pt modelId="{2E547721-00CE-4DFC-944A-05556C755AC8}" type="sibTrans" cxnId="{AC44122F-CC9B-4A45-80A8-C6252042FC3C}">
      <dgm:prSet/>
      <dgm:spPr/>
      <dgm:t>
        <a:bodyPr/>
        <a:lstStyle/>
        <a:p>
          <a:endParaRPr lang="en-US" sz="1200"/>
        </a:p>
      </dgm:t>
    </dgm:pt>
    <dgm:pt modelId="{BE1657BF-7748-407A-8A94-EA05BB49D8B0}">
      <dgm:prSet phldrT="[Text]" custT="1"/>
      <dgm:spPr/>
      <dgm:t>
        <a:bodyPr/>
        <a:lstStyle/>
        <a:p>
          <a:r>
            <a:rPr lang="en-US" sz="1200" dirty="0"/>
            <a:t>Demographics</a:t>
          </a:r>
        </a:p>
      </dgm:t>
    </dgm:pt>
    <dgm:pt modelId="{6129FF4D-9B0F-4902-9EBE-3E7D883CAA04}" type="parTrans" cxnId="{9706937C-D1A6-40FB-A1E4-E4C2F07E3D3A}">
      <dgm:prSet/>
      <dgm:spPr/>
      <dgm:t>
        <a:bodyPr/>
        <a:lstStyle/>
        <a:p>
          <a:endParaRPr lang="en-US" sz="1200"/>
        </a:p>
      </dgm:t>
    </dgm:pt>
    <dgm:pt modelId="{D791752E-6951-47F7-9EA7-E2CCC458D1E0}" type="sibTrans" cxnId="{9706937C-D1A6-40FB-A1E4-E4C2F07E3D3A}">
      <dgm:prSet/>
      <dgm:spPr/>
      <dgm:t>
        <a:bodyPr/>
        <a:lstStyle/>
        <a:p>
          <a:endParaRPr lang="en-US" sz="1200"/>
        </a:p>
      </dgm:t>
    </dgm:pt>
    <dgm:pt modelId="{6A4F5E7C-2F0C-4E4B-83C0-B67818F66F79}">
      <dgm:prSet phldrT="[Text]" custT="1"/>
      <dgm:spPr/>
      <dgm:t>
        <a:bodyPr/>
        <a:lstStyle/>
        <a:p>
          <a:r>
            <a:rPr lang="en-US" sz="1200" dirty="0"/>
            <a:t>Disability status</a:t>
          </a:r>
        </a:p>
      </dgm:t>
    </dgm:pt>
    <dgm:pt modelId="{568C158F-B5DE-4E49-AFB5-DBA51CCB75D8}" type="parTrans" cxnId="{97A860B7-C611-498F-88CE-57E44A933A4E}">
      <dgm:prSet/>
      <dgm:spPr/>
      <dgm:t>
        <a:bodyPr/>
        <a:lstStyle/>
        <a:p>
          <a:endParaRPr lang="en-US" sz="1200"/>
        </a:p>
      </dgm:t>
    </dgm:pt>
    <dgm:pt modelId="{C408DF97-7275-45E0-A040-FBAB14D095D5}" type="sibTrans" cxnId="{97A860B7-C611-498F-88CE-57E44A933A4E}">
      <dgm:prSet/>
      <dgm:spPr/>
      <dgm:t>
        <a:bodyPr/>
        <a:lstStyle/>
        <a:p>
          <a:endParaRPr lang="en-US" sz="1200"/>
        </a:p>
      </dgm:t>
    </dgm:pt>
    <dgm:pt modelId="{BC851615-1A42-4087-B188-A67A28AF53F8}">
      <dgm:prSet phldrT="[Text]" custT="1"/>
      <dgm:spPr/>
      <dgm:t>
        <a:bodyPr/>
        <a:lstStyle/>
        <a:p>
          <a:r>
            <a:rPr lang="en-US" sz="1200" dirty="0"/>
            <a:t>Diagnoses</a:t>
          </a:r>
        </a:p>
      </dgm:t>
    </dgm:pt>
    <dgm:pt modelId="{9F67AE9E-04DE-409E-8AAB-B80946C03C9A}" type="parTrans" cxnId="{294E6515-E251-4A08-ABC1-9D92B3DAC0CF}">
      <dgm:prSet/>
      <dgm:spPr/>
      <dgm:t>
        <a:bodyPr/>
        <a:lstStyle/>
        <a:p>
          <a:endParaRPr lang="en-US" sz="1200"/>
        </a:p>
      </dgm:t>
    </dgm:pt>
    <dgm:pt modelId="{992B0ECF-E037-4F22-9462-CFCB6240A56D}" type="sibTrans" cxnId="{294E6515-E251-4A08-ABC1-9D92B3DAC0CF}">
      <dgm:prSet/>
      <dgm:spPr/>
      <dgm:t>
        <a:bodyPr/>
        <a:lstStyle/>
        <a:p>
          <a:endParaRPr lang="en-US" sz="1200"/>
        </a:p>
      </dgm:t>
    </dgm:pt>
    <dgm:pt modelId="{5CFB77AD-2B75-4171-8B0E-C7825B4CB4D6}">
      <dgm:prSet phldrT="[Text]" custT="1"/>
      <dgm:spPr/>
      <dgm:t>
        <a:bodyPr/>
        <a:lstStyle/>
        <a:p>
          <a:r>
            <a:rPr lang="en-US" sz="1200" dirty="0"/>
            <a:t>Insurance status</a:t>
          </a:r>
        </a:p>
      </dgm:t>
    </dgm:pt>
    <dgm:pt modelId="{364EBD20-A93F-4CA7-AFC6-5F94943841A9}" type="parTrans" cxnId="{0D53B0B8-6809-4AC2-86F4-46156DA654BA}">
      <dgm:prSet/>
      <dgm:spPr/>
      <dgm:t>
        <a:bodyPr/>
        <a:lstStyle/>
        <a:p>
          <a:endParaRPr lang="en-US" sz="1200"/>
        </a:p>
      </dgm:t>
    </dgm:pt>
    <dgm:pt modelId="{FAE89E47-D3D6-4702-BB87-15DD5A9FED80}" type="sibTrans" cxnId="{0D53B0B8-6809-4AC2-86F4-46156DA654BA}">
      <dgm:prSet/>
      <dgm:spPr/>
      <dgm:t>
        <a:bodyPr/>
        <a:lstStyle/>
        <a:p>
          <a:endParaRPr lang="en-US" sz="1200"/>
        </a:p>
      </dgm:t>
    </dgm:pt>
    <dgm:pt modelId="{6FDE26FF-AEFA-4B0B-9D0E-D6B27F76B5D5}">
      <dgm:prSet phldrT="[Text]" custT="1"/>
      <dgm:spPr/>
      <dgm:t>
        <a:bodyPr/>
        <a:lstStyle/>
        <a:p>
          <a:r>
            <a:rPr lang="en-US" sz="1200" dirty="0"/>
            <a:t>Other?</a:t>
          </a:r>
        </a:p>
      </dgm:t>
    </dgm:pt>
    <dgm:pt modelId="{BC633C96-99C4-4194-AA3D-CDEDEADD6709}" type="parTrans" cxnId="{CA06DC6C-0CEA-4790-AF7C-5C9CFB2509AA}">
      <dgm:prSet/>
      <dgm:spPr/>
      <dgm:t>
        <a:bodyPr/>
        <a:lstStyle/>
        <a:p>
          <a:endParaRPr lang="en-US" sz="1200"/>
        </a:p>
      </dgm:t>
    </dgm:pt>
    <dgm:pt modelId="{DA93A2C3-94ED-4F90-9BE1-A4AFA34B728F}" type="sibTrans" cxnId="{CA06DC6C-0CEA-4790-AF7C-5C9CFB2509AA}">
      <dgm:prSet/>
      <dgm:spPr/>
      <dgm:t>
        <a:bodyPr/>
        <a:lstStyle/>
        <a:p>
          <a:endParaRPr lang="en-US" sz="1200"/>
        </a:p>
      </dgm:t>
    </dgm:pt>
    <dgm:pt modelId="{28D4C086-D4E8-42F8-A4B6-0DD8522F35B4}" type="pres">
      <dgm:prSet presAssocID="{41CCB03F-2A36-409A-9233-0B979B636627}" presName="Name0" presStyleCnt="0">
        <dgm:presLayoutVars>
          <dgm:chMax val="1"/>
          <dgm:dir/>
          <dgm:animLvl val="ctr"/>
          <dgm:resizeHandles val="exact"/>
        </dgm:presLayoutVars>
      </dgm:prSet>
      <dgm:spPr/>
    </dgm:pt>
    <dgm:pt modelId="{33E2BC3C-88FF-45BB-A736-5968BCF9DAF6}" type="pres">
      <dgm:prSet presAssocID="{E10B5C86-C176-4184-99DB-19ACA93E1AFD}" presName="centerShape" presStyleLbl="node0" presStyleIdx="0" presStyleCnt="1"/>
      <dgm:spPr/>
    </dgm:pt>
    <dgm:pt modelId="{626579AF-D4C5-4426-BDFE-B7C756AFA81E}" type="pres">
      <dgm:prSet presAssocID="{BE1657BF-7748-407A-8A94-EA05BB49D8B0}" presName="node" presStyleLbl="node1" presStyleIdx="0" presStyleCnt="5">
        <dgm:presLayoutVars>
          <dgm:bulletEnabled val="1"/>
        </dgm:presLayoutVars>
      </dgm:prSet>
      <dgm:spPr/>
    </dgm:pt>
    <dgm:pt modelId="{0009F6BF-E861-41E5-A3DD-37D25E17C1F6}" type="pres">
      <dgm:prSet presAssocID="{BE1657BF-7748-407A-8A94-EA05BB49D8B0}" presName="dummy" presStyleCnt="0"/>
      <dgm:spPr/>
    </dgm:pt>
    <dgm:pt modelId="{A90A25DD-363A-45AB-88E4-9E5C3F9A9551}" type="pres">
      <dgm:prSet presAssocID="{D791752E-6951-47F7-9EA7-E2CCC458D1E0}" presName="sibTrans" presStyleLbl="sibTrans2D1" presStyleIdx="0" presStyleCnt="5"/>
      <dgm:spPr/>
    </dgm:pt>
    <dgm:pt modelId="{D4ECA409-8F9E-4DA9-9287-543C52DC97F1}" type="pres">
      <dgm:prSet presAssocID="{6A4F5E7C-2F0C-4E4B-83C0-B67818F66F79}" presName="node" presStyleLbl="node1" presStyleIdx="1" presStyleCnt="5">
        <dgm:presLayoutVars>
          <dgm:bulletEnabled val="1"/>
        </dgm:presLayoutVars>
      </dgm:prSet>
      <dgm:spPr/>
    </dgm:pt>
    <dgm:pt modelId="{B1850211-5BC1-4422-BA5E-96CBB2597E16}" type="pres">
      <dgm:prSet presAssocID="{6A4F5E7C-2F0C-4E4B-83C0-B67818F66F79}" presName="dummy" presStyleCnt="0"/>
      <dgm:spPr/>
    </dgm:pt>
    <dgm:pt modelId="{8A03B422-C45B-4712-8B37-BAB43F0297AD}" type="pres">
      <dgm:prSet presAssocID="{C408DF97-7275-45E0-A040-FBAB14D095D5}" presName="sibTrans" presStyleLbl="sibTrans2D1" presStyleIdx="1" presStyleCnt="5"/>
      <dgm:spPr/>
    </dgm:pt>
    <dgm:pt modelId="{658974D4-0BFF-4C07-A1D3-31663DF85CFC}" type="pres">
      <dgm:prSet presAssocID="{5CFB77AD-2B75-4171-8B0E-C7825B4CB4D6}" presName="node" presStyleLbl="node1" presStyleIdx="2" presStyleCnt="5">
        <dgm:presLayoutVars>
          <dgm:bulletEnabled val="1"/>
        </dgm:presLayoutVars>
      </dgm:prSet>
      <dgm:spPr/>
    </dgm:pt>
    <dgm:pt modelId="{396E7930-7A93-4519-A5A0-CE1020AF6BD9}" type="pres">
      <dgm:prSet presAssocID="{5CFB77AD-2B75-4171-8B0E-C7825B4CB4D6}" presName="dummy" presStyleCnt="0"/>
      <dgm:spPr/>
    </dgm:pt>
    <dgm:pt modelId="{6BAC2BCC-1D5D-47DD-AAC1-2BF46FE1CFF8}" type="pres">
      <dgm:prSet presAssocID="{FAE89E47-D3D6-4702-BB87-15DD5A9FED80}" presName="sibTrans" presStyleLbl="sibTrans2D1" presStyleIdx="2" presStyleCnt="5"/>
      <dgm:spPr/>
    </dgm:pt>
    <dgm:pt modelId="{5D37E09B-C242-4698-8BFD-C7CF3C295A71}" type="pres">
      <dgm:prSet presAssocID="{BC851615-1A42-4087-B188-A67A28AF53F8}" presName="node" presStyleLbl="node1" presStyleIdx="3" presStyleCnt="5">
        <dgm:presLayoutVars>
          <dgm:bulletEnabled val="1"/>
        </dgm:presLayoutVars>
      </dgm:prSet>
      <dgm:spPr/>
    </dgm:pt>
    <dgm:pt modelId="{674BC183-8BE5-4914-98AC-98F3C187C313}" type="pres">
      <dgm:prSet presAssocID="{BC851615-1A42-4087-B188-A67A28AF53F8}" presName="dummy" presStyleCnt="0"/>
      <dgm:spPr/>
    </dgm:pt>
    <dgm:pt modelId="{931447B9-9A83-4AE7-AB33-C7957A1DD0C9}" type="pres">
      <dgm:prSet presAssocID="{992B0ECF-E037-4F22-9462-CFCB6240A56D}" presName="sibTrans" presStyleLbl="sibTrans2D1" presStyleIdx="3" presStyleCnt="5"/>
      <dgm:spPr/>
    </dgm:pt>
    <dgm:pt modelId="{35FFE12F-6CD5-4CA4-93D6-BB2E745E035C}" type="pres">
      <dgm:prSet presAssocID="{6FDE26FF-AEFA-4B0B-9D0E-D6B27F76B5D5}" presName="node" presStyleLbl="node1" presStyleIdx="4" presStyleCnt="5">
        <dgm:presLayoutVars>
          <dgm:bulletEnabled val="1"/>
        </dgm:presLayoutVars>
      </dgm:prSet>
      <dgm:spPr/>
    </dgm:pt>
    <dgm:pt modelId="{76582917-0C40-4010-96D4-103DB7931DAC}" type="pres">
      <dgm:prSet presAssocID="{6FDE26FF-AEFA-4B0B-9D0E-D6B27F76B5D5}" presName="dummy" presStyleCnt="0"/>
      <dgm:spPr/>
    </dgm:pt>
    <dgm:pt modelId="{8D5A3BD9-BB30-4C5A-9620-AC89BAC89C74}" type="pres">
      <dgm:prSet presAssocID="{DA93A2C3-94ED-4F90-9BE1-A4AFA34B728F}" presName="sibTrans" presStyleLbl="sibTrans2D1" presStyleIdx="4" presStyleCnt="5"/>
      <dgm:spPr/>
    </dgm:pt>
  </dgm:ptLst>
  <dgm:cxnLst>
    <dgm:cxn modelId="{294E6515-E251-4A08-ABC1-9D92B3DAC0CF}" srcId="{E10B5C86-C176-4184-99DB-19ACA93E1AFD}" destId="{BC851615-1A42-4087-B188-A67A28AF53F8}" srcOrd="3" destOrd="0" parTransId="{9F67AE9E-04DE-409E-8AAB-B80946C03C9A}" sibTransId="{992B0ECF-E037-4F22-9462-CFCB6240A56D}"/>
    <dgm:cxn modelId="{BDBC531A-7E19-4B9A-B6C9-3A43636A82A5}" type="presOf" srcId="{D791752E-6951-47F7-9EA7-E2CCC458D1E0}" destId="{A90A25DD-363A-45AB-88E4-9E5C3F9A9551}" srcOrd="0" destOrd="0" presId="urn:microsoft.com/office/officeart/2005/8/layout/radial6"/>
    <dgm:cxn modelId="{A3088D1C-A4C7-474F-B881-8A0E9E1A3BB9}" type="presOf" srcId="{6A4F5E7C-2F0C-4E4B-83C0-B67818F66F79}" destId="{D4ECA409-8F9E-4DA9-9287-543C52DC97F1}" srcOrd="0" destOrd="0" presId="urn:microsoft.com/office/officeart/2005/8/layout/radial6"/>
    <dgm:cxn modelId="{AC44122F-CC9B-4A45-80A8-C6252042FC3C}" srcId="{41CCB03F-2A36-409A-9233-0B979B636627}" destId="{E10B5C86-C176-4184-99DB-19ACA93E1AFD}" srcOrd="0" destOrd="0" parTransId="{530DEFEA-4383-47B3-8EFA-7736E4CC28C3}" sibTransId="{2E547721-00CE-4DFC-944A-05556C755AC8}"/>
    <dgm:cxn modelId="{5330A93B-17E5-4B1B-8F51-27EEE989CDE6}" type="presOf" srcId="{E10B5C86-C176-4184-99DB-19ACA93E1AFD}" destId="{33E2BC3C-88FF-45BB-A736-5968BCF9DAF6}" srcOrd="0" destOrd="0" presId="urn:microsoft.com/office/officeart/2005/8/layout/radial6"/>
    <dgm:cxn modelId="{6CD19362-1E15-4FFF-A6A9-2ADD404BC361}" type="presOf" srcId="{BC851615-1A42-4087-B188-A67A28AF53F8}" destId="{5D37E09B-C242-4698-8BFD-C7CF3C295A71}" srcOrd="0" destOrd="0" presId="urn:microsoft.com/office/officeart/2005/8/layout/radial6"/>
    <dgm:cxn modelId="{FFBED34C-F55F-4B3C-B674-AC3F315822E0}" type="presOf" srcId="{41CCB03F-2A36-409A-9233-0B979B636627}" destId="{28D4C086-D4E8-42F8-A4B6-0DD8522F35B4}" srcOrd="0" destOrd="0" presId="urn:microsoft.com/office/officeart/2005/8/layout/radial6"/>
    <dgm:cxn modelId="{CA06DC6C-0CEA-4790-AF7C-5C9CFB2509AA}" srcId="{E10B5C86-C176-4184-99DB-19ACA93E1AFD}" destId="{6FDE26FF-AEFA-4B0B-9D0E-D6B27F76B5D5}" srcOrd="4" destOrd="0" parTransId="{BC633C96-99C4-4194-AA3D-CDEDEADD6709}" sibTransId="{DA93A2C3-94ED-4F90-9BE1-A4AFA34B728F}"/>
    <dgm:cxn modelId="{9706937C-D1A6-40FB-A1E4-E4C2F07E3D3A}" srcId="{E10B5C86-C176-4184-99DB-19ACA93E1AFD}" destId="{BE1657BF-7748-407A-8A94-EA05BB49D8B0}" srcOrd="0" destOrd="0" parTransId="{6129FF4D-9B0F-4902-9EBE-3E7D883CAA04}" sibTransId="{D791752E-6951-47F7-9EA7-E2CCC458D1E0}"/>
    <dgm:cxn modelId="{C9041199-F8D6-48F3-8C4B-596B9BF153CE}" type="presOf" srcId="{BE1657BF-7748-407A-8A94-EA05BB49D8B0}" destId="{626579AF-D4C5-4426-BDFE-B7C756AFA81E}" srcOrd="0" destOrd="0" presId="urn:microsoft.com/office/officeart/2005/8/layout/radial6"/>
    <dgm:cxn modelId="{7B0C23B4-20D0-4BF6-BC3A-EA806F436F41}" type="presOf" srcId="{6FDE26FF-AEFA-4B0B-9D0E-D6B27F76B5D5}" destId="{35FFE12F-6CD5-4CA4-93D6-BB2E745E035C}" srcOrd="0" destOrd="0" presId="urn:microsoft.com/office/officeart/2005/8/layout/radial6"/>
    <dgm:cxn modelId="{97A860B7-C611-498F-88CE-57E44A933A4E}" srcId="{E10B5C86-C176-4184-99DB-19ACA93E1AFD}" destId="{6A4F5E7C-2F0C-4E4B-83C0-B67818F66F79}" srcOrd="1" destOrd="0" parTransId="{568C158F-B5DE-4E49-AFB5-DBA51CCB75D8}" sibTransId="{C408DF97-7275-45E0-A040-FBAB14D095D5}"/>
    <dgm:cxn modelId="{0D53B0B8-6809-4AC2-86F4-46156DA654BA}" srcId="{E10B5C86-C176-4184-99DB-19ACA93E1AFD}" destId="{5CFB77AD-2B75-4171-8B0E-C7825B4CB4D6}" srcOrd="2" destOrd="0" parTransId="{364EBD20-A93F-4CA7-AFC6-5F94943841A9}" sibTransId="{FAE89E47-D3D6-4702-BB87-15DD5A9FED80}"/>
    <dgm:cxn modelId="{5786E7C7-A30D-4555-B5F7-5941D4331F92}" type="presOf" srcId="{992B0ECF-E037-4F22-9462-CFCB6240A56D}" destId="{931447B9-9A83-4AE7-AB33-C7957A1DD0C9}" srcOrd="0" destOrd="0" presId="urn:microsoft.com/office/officeart/2005/8/layout/radial6"/>
    <dgm:cxn modelId="{9B4C10DC-BD3D-4258-807E-572AC08C88E9}" type="presOf" srcId="{DA93A2C3-94ED-4F90-9BE1-A4AFA34B728F}" destId="{8D5A3BD9-BB30-4C5A-9620-AC89BAC89C74}" srcOrd="0" destOrd="0" presId="urn:microsoft.com/office/officeart/2005/8/layout/radial6"/>
    <dgm:cxn modelId="{BC5E1FE9-E7B8-40BF-AB4D-FAECA19B8835}" type="presOf" srcId="{5CFB77AD-2B75-4171-8B0E-C7825B4CB4D6}" destId="{658974D4-0BFF-4C07-A1D3-31663DF85CFC}" srcOrd="0" destOrd="0" presId="urn:microsoft.com/office/officeart/2005/8/layout/radial6"/>
    <dgm:cxn modelId="{DE9DB7EB-B0D0-4421-A9B4-1CC59D88BBD0}" type="presOf" srcId="{C408DF97-7275-45E0-A040-FBAB14D095D5}" destId="{8A03B422-C45B-4712-8B37-BAB43F0297AD}" srcOrd="0" destOrd="0" presId="urn:microsoft.com/office/officeart/2005/8/layout/radial6"/>
    <dgm:cxn modelId="{C555E8F4-BF3E-4451-8AAD-AF6A1D9E473A}" type="presOf" srcId="{FAE89E47-D3D6-4702-BB87-15DD5A9FED80}" destId="{6BAC2BCC-1D5D-47DD-AAC1-2BF46FE1CFF8}" srcOrd="0" destOrd="0" presId="urn:microsoft.com/office/officeart/2005/8/layout/radial6"/>
    <dgm:cxn modelId="{8D5979CD-36A6-43E3-9972-5B5605532B1D}" type="presParOf" srcId="{28D4C086-D4E8-42F8-A4B6-0DD8522F35B4}" destId="{33E2BC3C-88FF-45BB-A736-5968BCF9DAF6}" srcOrd="0" destOrd="0" presId="urn:microsoft.com/office/officeart/2005/8/layout/radial6"/>
    <dgm:cxn modelId="{A08DE7F2-E231-4B35-883D-155E78146141}" type="presParOf" srcId="{28D4C086-D4E8-42F8-A4B6-0DD8522F35B4}" destId="{626579AF-D4C5-4426-BDFE-B7C756AFA81E}" srcOrd="1" destOrd="0" presId="urn:microsoft.com/office/officeart/2005/8/layout/radial6"/>
    <dgm:cxn modelId="{683470D4-0CBA-4927-B9AD-D39683B8A2B6}" type="presParOf" srcId="{28D4C086-D4E8-42F8-A4B6-0DD8522F35B4}" destId="{0009F6BF-E861-41E5-A3DD-37D25E17C1F6}" srcOrd="2" destOrd="0" presId="urn:microsoft.com/office/officeart/2005/8/layout/radial6"/>
    <dgm:cxn modelId="{FB5D5EA1-6683-4F8C-AA58-F28CBF23D548}" type="presParOf" srcId="{28D4C086-D4E8-42F8-A4B6-0DD8522F35B4}" destId="{A90A25DD-363A-45AB-88E4-9E5C3F9A9551}" srcOrd="3" destOrd="0" presId="urn:microsoft.com/office/officeart/2005/8/layout/radial6"/>
    <dgm:cxn modelId="{F8BA3C25-90C7-4EDA-8988-25C77C5589AA}" type="presParOf" srcId="{28D4C086-D4E8-42F8-A4B6-0DD8522F35B4}" destId="{D4ECA409-8F9E-4DA9-9287-543C52DC97F1}" srcOrd="4" destOrd="0" presId="urn:microsoft.com/office/officeart/2005/8/layout/radial6"/>
    <dgm:cxn modelId="{3B5CFE67-F4C6-44F0-B845-7163BFDCDE1D}" type="presParOf" srcId="{28D4C086-D4E8-42F8-A4B6-0DD8522F35B4}" destId="{B1850211-5BC1-4422-BA5E-96CBB2597E16}" srcOrd="5" destOrd="0" presId="urn:microsoft.com/office/officeart/2005/8/layout/radial6"/>
    <dgm:cxn modelId="{660115FE-EE75-4A6D-B8B9-CA12DD564F5A}" type="presParOf" srcId="{28D4C086-D4E8-42F8-A4B6-0DD8522F35B4}" destId="{8A03B422-C45B-4712-8B37-BAB43F0297AD}" srcOrd="6" destOrd="0" presId="urn:microsoft.com/office/officeart/2005/8/layout/radial6"/>
    <dgm:cxn modelId="{4022611B-E844-4A88-B2E8-43BFDBEF7C1C}" type="presParOf" srcId="{28D4C086-D4E8-42F8-A4B6-0DD8522F35B4}" destId="{658974D4-0BFF-4C07-A1D3-31663DF85CFC}" srcOrd="7" destOrd="0" presId="urn:microsoft.com/office/officeart/2005/8/layout/radial6"/>
    <dgm:cxn modelId="{A24C0990-D77E-4F47-8D41-3608207CAF65}" type="presParOf" srcId="{28D4C086-D4E8-42F8-A4B6-0DD8522F35B4}" destId="{396E7930-7A93-4519-A5A0-CE1020AF6BD9}" srcOrd="8" destOrd="0" presId="urn:microsoft.com/office/officeart/2005/8/layout/radial6"/>
    <dgm:cxn modelId="{30C019B0-364D-4E7B-81FD-86C4B52346A2}" type="presParOf" srcId="{28D4C086-D4E8-42F8-A4B6-0DD8522F35B4}" destId="{6BAC2BCC-1D5D-47DD-AAC1-2BF46FE1CFF8}" srcOrd="9" destOrd="0" presId="urn:microsoft.com/office/officeart/2005/8/layout/radial6"/>
    <dgm:cxn modelId="{2987664E-E2F8-47C8-8FE8-C28E44A41384}" type="presParOf" srcId="{28D4C086-D4E8-42F8-A4B6-0DD8522F35B4}" destId="{5D37E09B-C242-4698-8BFD-C7CF3C295A71}" srcOrd="10" destOrd="0" presId="urn:microsoft.com/office/officeart/2005/8/layout/radial6"/>
    <dgm:cxn modelId="{651FB0A9-A7C2-4EB2-BAC9-74B2220AA7AF}" type="presParOf" srcId="{28D4C086-D4E8-42F8-A4B6-0DD8522F35B4}" destId="{674BC183-8BE5-4914-98AC-98F3C187C313}" srcOrd="11" destOrd="0" presId="urn:microsoft.com/office/officeart/2005/8/layout/radial6"/>
    <dgm:cxn modelId="{AF47F073-A837-4709-8B48-91061B3952F1}" type="presParOf" srcId="{28D4C086-D4E8-42F8-A4B6-0DD8522F35B4}" destId="{931447B9-9A83-4AE7-AB33-C7957A1DD0C9}" srcOrd="12" destOrd="0" presId="urn:microsoft.com/office/officeart/2005/8/layout/radial6"/>
    <dgm:cxn modelId="{D0EA74AF-E07B-4165-B039-4D327FC65461}" type="presParOf" srcId="{28D4C086-D4E8-42F8-A4B6-0DD8522F35B4}" destId="{35FFE12F-6CD5-4CA4-93D6-BB2E745E035C}" srcOrd="13" destOrd="0" presId="urn:microsoft.com/office/officeart/2005/8/layout/radial6"/>
    <dgm:cxn modelId="{FB49880A-1D6C-4BAB-B8A5-8233D7FEE35C}" type="presParOf" srcId="{28D4C086-D4E8-42F8-A4B6-0DD8522F35B4}" destId="{76582917-0C40-4010-96D4-103DB7931DAC}" srcOrd="14" destOrd="0" presId="urn:microsoft.com/office/officeart/2005/8/layout/radial6"/>
    <dgm:cxn modelId="{E3D74C14-A3C0-4940-A2E3-4B9FC422C6F8}" type="presParOf" srcId="{28D4C086-D4E8-42F8-A4B6-0DD8522F35B4}" destId="{8D5A3BD9-BB30-4C5A-9620-AC89BAC89C74}"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875EB-0AE1-46B3-B7FC-6900DE560D7C}">
      <dsp:nvSpPr>
        <dsp:cNvPr id="0" name=""/>
        <dsp:cNvSpPr/>
      </dsp:nvSpPr>
      <dsp:spPr>
        <a:xfrm>
          <a:off x="10591" y="341012"/>
          <a:ext cx="1411261" cy="114720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Reliability</a:t>
          </a:r>
        </a:p>
      </dsp:txBody>
      <dsp:txXfrm>
        <a:off x="217265" y="509017"/>
        <a:ext cx="997913" cy="811197"/>
      </dsp:txXfrm>
    </dsp:sp>
    <dsp:sp modelId="{7DF798F7-AF1E-4B3F-8D88-477DFC26B291}">
      <dsp:nvSpPr>
        <dsp:cNvPr id="0" name=""/>
        <dsp:cNvSpPr/>
      </dsp:nvSpPr>
      <dsp:spPr>
        <a:xfrm>
          <a:off x="459532" y="1560093"/>
          <a:ext cx="513379" cy="51337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527580" y="1756409"/>
        <a:ext cx="377283" cy="120747"/>
      </dsp:txXfrm>
    </dsp:sp>
    <dsp:sp modelId="{0D5E7479-D511-4861-B672-C89A25FC0E46}">
      <dsp:nvSpPr>
        <dsp:cNvPr id="0" name=""/>
        <dsp:cNvSpPr/>
      </dsp:nvSpPr>
      <dsp:spPr>
        <a:xfrm>
          <a:off x="13" y="2145346"/>
          <a:ext cx="1432416" cy="1247440"/>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Validity</a:t>
          </a:r>
        </a:p>
      </dsp:txBody>
      <dsp:txXfrm>
        <a:off x="209785" y="2328029"/>
        <a:ext cx="1012872" cy="882074"/>
      </dsp:txXfrm>
    </dsp:sp>
    <dsp:sp modelId="{383CA7FB-EE28-4E94-95EE-84CF9EA39A9C}">
      <dsp:nvSpPr>
        <dsp:cNvPr id="0" name=""/>
        <dsp:cNvSpPr/>
      </dsp:nvSpPr>
      <dsp:spPr>
        <a:xfrm>
          <a:off x="1565201" y="1702264"/>
          <a:ext cx="281473" cy="32927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565201" y="1768118"/>
        <a:ext cx="197031" cy="197562"/>
      </dsp:txXfrm>
    </dsp:sp>
    <dsp:sp modelId="{6CEB46F6-917C-4114-B742-DF2AC90FD642}">
      <dsp:nvSpPr>
        <dsp:cNvPr id="0" name=""/>
        <dsp:cNvSpPr/>
      </dsp:nvSpPr>
      <dsp:spPr>
        <a:xfrm>
          <a:off x="1963512" y="981763"/>
          <a:ext cx="1770273" cy="1770273"/>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Scientific Acceptability</a:t>
          </a:r>
        </a:p>
      </dsp:txBody>
      <dsp:txXfrm>
        <a:off x="2222762" y="1241013"/>
        <a:ext cx="1251773" cy="1251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2B68D-4BF4-4DBC-880E-5F7658043689}">
      <dsp:nvSpPr>
        <dsp:cNvPr id="0" name=""/>
        <dsp:cNvSpPr/>
      </dsp:nvSpPr>
      <dsp:spPr>
        <a:xfrm>
          <a:off x="40" y="218676"/>
          <a:ext cx="3845569"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Data element level</a:t>
          </a:r>
        </a:p>
      </dsp:txBody>
      <dsp:txXfrm>
        <a:off x="40" y="218676"/>
        <a:ext cx="3845569" cy="691200"/>
      </dsp:txXfrm>
    </dsp:sp>
    <dsp:sp modelId="{55D7A2CE-347E-4CBA-8572-B18410F4A750}">
      <dsp:nvSpPr>
        <dsp:cNvPr id="0" name=""/>
        <dsp:cNvSpPr/>
      </dsp:nvSpPr>
      <dsp:spPr>
        <a:xfrm>
          <a:off x="40" y="909876"/>
          <a:ext cx="3845569" cy="202581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Are the measure testing results repeatable/ reproduceable?</a:t>
          </a:r>
        </a:p>
      </dsp:txBody>
      <dsp:txXfrm>
        <a:off x="40" y="909876"/>
        <a:ext cx="3845569" cy="2025810"/>
      </dsp:txXfrm>
    </dsp:sp>
    <dsp:sp modelId="{0FDFB04D-7FD1-499E-B56B-488C6E584033}">
      <dsp:nvSpPr>
        <dsp:cNvPr id="0" name=""/>
        <dsp:cNvSpPr/>
      </dsp:nvSpPr>
      <dsp:spPr>
        <a:xfrm>
          <a:off x="4383989" y="218676"/>
          <a:ext cx="3845569" cy="6912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Measure score level</a:t>
          </a:r>
        </a:p>
      </dsp:txBody>
      <dsp:txXfrm>
        <a:off x="4383989" y="218676"/>
        <a:ext cx="3845569" cy="691200"/>
      </dsp:txXfrm>
    </dsp:sp>
    <dsp:sp modelId="{B38583AB-4C85-4F95-8AD4-6F8416F6C549}">
      <dsp:nvSpPr>
        <dsp:cNvPr id="0" name=""/>
        <dsp:cNvSpPr/>
      </dsp:nvSpPr>
      <dsp:spPr>
        <a:xfrm>
          <a:off x="4383989" y="909876"/>
          <a:ext cx="3845569" cy="2025810"/>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Can the measure distinguish differences between providers that are due to quality of care rather than chance?</a:t>
          </a:r>
        </a:p>
      </dsp:txBody>
      <dsp:txXfrm>
        <a:off x="4383989" y="909876"/>
        <a:ext cx="3845569" cy="20258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1DCD8-EE8F-4396-882E-234E8D631A53}">
      <dsp:nvSpPr>
        <dsp:cNvPr id="0" name=""/>
        <dsp:cNvSpPr/>
      </dsp:nvSpPr>
      <dsp:spPr>
        <a:xfrm>
          <a:off x="0" y="57943"/>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Inter-rater reliability</a:t>
          </a:r>
        </a:p>
      </dsp:txBody>
      <dsp:txXfrm>
        <a:off x="0" y="57943"/>
        <a:ext cx="2571749" cy="1543050"/>
      </dsp:txXfrm>
    </dsp:sp>
    <dsp:sp modelId="{075F8BEF-6F81-4439-91E2-1FC443BFCE95}">
      <dsp:nvSpPr>
        <dsp:cNvPr id="0" name=""/>
        <dsp:cNvSpPr/>
      </dsp:nvSpPr>
      <dsp:spPr>
        <a:xfrm>
          <a:off x="2828925" y="57943"/>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Form equivalence reliability</a:t>
          </a:r>
        </a:p>
      </dsp:txBody>
      <dsp:txXfrm>
        <a:off x="2828925" y="57943"/>
        <a:ext cx="2571749" cy="1543050"/>
      </dsp:txXfrm>
    </dsp:sp>
    <dsp:sp modelId="{CC913866-5018-46E6-8A97-F7E9EEA7FC09}">
      <dsp:nvSpPr>
        <dsp:cNvPr id="0" name=""/>
        <dsp:cNvSpPr/>
      </dsp:nvSpPr>
      <dsp:spPr>
        <a:xfrm>
          <a:off x="5657849" y="57943"/>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Internal consistency reliability</a:t>
          </a:r>
        </a:p>
      </dsp:txBody>
      <dsp:txXfrm>
        <a:off x="5657849" y="57943"/>
        <a:ext cx="2571749" cy="1543050"/>
      </dsp:txXfrm>
    </dsp:sp>
    <dsp:sp modelId="{DF2B81F2-721B-4CEC-A954-AD0598EBFA22}">
      <dsp:nvSpPr>
        <dsp:cNvPr id="0" name=""/>
        <dsp:cNvSpPr/>
      </dsp:nvSpPr>
      <dsp:spPr>
        <a:xfrm>
          <a:off x="1414462" y="1858169"/>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Test-retest reliability</a:t>
          </a:r>
        </a:p>
      </dsp:txBody>
      <dsp:txXfrm>
        <a:off x="1414462" y="1858169"/>
        <a:ext cx="2571749" cy="1543050"/>
      </dsp:txXfrm>
    </dsp:sp>
    <dsp:sp modelId="{EA3CEB59-ECBC-4167-90A2-514083851C29}">
      <dsp:nvSpPr>
        <dsp:cNvPr id="0" name=""/>
        <dsp:cNvSpPr/>
      </dsp:nvSpPr>
      <dsp:spPr>
        <a:xfrm>
          <a:off x="4243387" y="1858169"/>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Signal-to-Noise</a:t>
          </a:r>
        </a:p>
      </dsp:txBody>
      <dsp:txXfrm>
        <a:off x="4243387" y="1858169"/>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2B68D-4BF4-4DBC-880E-5F7658043689}">
      <dsp:nvSpPr>
        <dsp:cNvPr id="0" name=""/>
        <dsp:cNvSpPr/>
      </dsp:nvSpPr>
      <dsp:spPr>
        <a:xfrm>
          <a:off x="29" y="38289"/>
          <a:ext cx="2777356" cy="604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Data element level</a:t>
          </a:r>
        </a:p>
      </dsp:txBody>
      <dsp:txXfrm>
        <a:off x="29" y="38289"/>
        <a:ext cx="2777356" cy="604800"/>
      </dsp:txXfrm>
    </dsp:sp>
    <dsp:sp modelId="{55D7A2CE-347E-4CBA-8572-B18410F4A750}">
      <dsp:nvSpPr>
        <dsp:cNvPr id="0" name=""/>
        <dsp:cNvSpPr/>
      </dsp:nvSpPr>
      <dsp:spPr>
        <a:xfrm>
          <a:off x="29" y="643089"/>
          <a:ext cx="2777356" cy="236344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Does the measure rely on data elements that are valid when compared to an authoritative data source?</a:t>
          </a:r>
        </a:p>
      </dsp:txBody>
      <dsp:txXfrm>
        <a:off x="29" y="643089"/>
        <a:ext cx="2777356" cy="2363445"/>
      </dsp:txXfrm>
    </dsp:sp>
    <dsp:sp modelId="{0FDFB04D-7FD1-499E-B56B-488C6E584033}">
      <dsp:nvSpPr>
        <dsp:cNvPr id="0" name=""/>
        <dsp:cNvSpPr/>
      </dsp:nvSpPr>
      <dsp:spPr>
        <a:xfrm>
          <a:off x="3166214" y="38289"/>
          <a:ext cx="2777356" cy="604800"/>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Measure score level</a:t>
          </a:r>
        </a:p>
      </dsp:txBody>
      <dsp:txXfrm>
        <a:off x="3166214" y="38289"/>
        <a:ext cx="2777356" cy="604800"/>
      </dsp:txXfrm>
    </dsp:sp>
    <dsp:sp modelId="{B38583AB-4C85-4F95-8AD4-6F8416F6C549}">
      <dsp:nvSpPr>
        <dsp:cNvPr id="0" name=""/>
        <dsp:cNvSpPr/>
      </dsp:nvSpPr>
      <dsp:spPr>
        <a:xfrm>
          <a:off x="3166214" y="643089"/>
          <a:ext cx="2777356" cy="2363445"/>
        </a:xfrm>
        <a:prstGeom prst="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Does the measure score reflect the quality of care delivered to patients?</a:t>
          </a:r>
        </a:p>
      </dsp:txBody>
      <dsp:txXfrm>
        <a:off x="3166214" y="643089"/>
        <a:ext cx="2777356" cy="23634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1DCD8-EE8F-4396-882E-234E8D631A53}">
      <dsp:nvSpPr>
        <dsp:cNvPr id="0" name=""/>
        <dsp:cNvSpPr/>
      </dsp:nvSpPr>
      <dsp:spPr>
        <a:xfrm>
          <a:off x="0" y="57943"/>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Construct validity</a:t>
          </a:r>
        </a:p>
      </dsp:txBody>
      <dsp:txXfrm>
        <a:off x="0" y="57943"/>
        <a:ext cx="2571749" cy="1543050"/>
      </dsp:txXfrm>
    </dsp:sp>
    <dsp:sp modelId="{075F8BEF-6F81-4439-91E2-1FC443BFCE95}">
      <dsp:nvSpPr>
        <dsp:cNvPr id="0" name=""/>
        <dsp:cNvSpPr/>
      </dsp:nvSpPr>
      <dsp:spPr>
        <a:xfrm>
          <a:off x="2828925" y="57943"/>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Discriminant validity</a:t>
          </a:r>
        </a:p>
      </dsp:txBody>
      <dsp:txXfrm>
        <a:off x="2828925" y="57943"/>
        <a:ext cx="2571749" cy="1543050"/>
      </dsp:txXfrm>
    </dsp:sp>
    <dsp:sp modelId="{CC913866-5018-46E6-8A97-F7E9EEA7FC09}">
      <dsp:nvSpPr>
        <dsp:cNvPr id="0" name=""/>
        <dsp:cNvSpPr/>
      </dsp:nvSpPr>
      <dsp:spPr>
        <a:xfrm>
          <a:off x="5657849" y="57943"/>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Predictive validity</a:t>
          </a:r>
        </a:p>
      </dsp:txBody>
      <dsp:txXfrm>
        <a:off x="5657849" y="57943"/>
        <a:ext cx="2571749" cy="1543050"/>
      </dsp:txXfrm>
    </dsp:sp>
    <dsp:sp modelId="{DF2B81F2-721B-4CEC-A954-AD0598EBFA22}">
      <dsp:nvSpPr>
        <dsp:cNvPr id="0" name=""/>
        <dsp:cNvSpPr/>
      </dsp:nvSpPr>
      <dsp:spPr>
        <a:xfrm>
          <a:off x="0" y="1858169"/>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Convergent validity</a:t>
          </a:r>
        </a:p>
      </dsp:txBody>
      <dsp:txXfrm>
        <a:off x="0" y="1858169"/>
        <a:ext cx="2571749" cy="1543050"/>
      </dsp:txXfrm>
    </dsp:sp>
    <dsp:sp modelId="{EA3CEB59-ECBC-4167-90A2-514083851C29}">
      <dsp:nvSpPr>
        <dsp:cNvPr id="0" name=""/>
        <dsp:cNvSpPr/>
      </dsp:nvSpPr>
      <dsp:spPr>
        <a:xfrm>
          <a:off x="2828925" y="1858169"/>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Criterion validity</a:t>
          </a:r>
        </a:p>
      </dsp:txBody>
      <dsp:txXfrm>
        <a:off x="2828925" y="1858169"/>
        <a:ext cx="2571749" cy="1543050"/>
      </dsp:txXfrm>
    </dsp:sp>
    <dsp:sp modelId="{773D0881-5998-4352-9498-8F3B08790B54}">
      <dsp:nvSpPr>
        <dsp:cNvPr id="0" name=""/>
        <dsp:cNvSpPr/>
      </dsp:nvSpPr>
      <dsp:spPr>
        <a:xfrm>
          <a:off x="5657849" y="1858169"/>
          <a:ext cx="2571749" cy="1543050"/>
        </a:xfrm>
        <a:prstGeom prst="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Face validity</a:t>
          </a:r>
        </a:p>
      </dsp:txBody>
      <dsp:txXfrm>
        <a:off x="5657849" y="18581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5D432-5068-4256-A74D-50940F725DEC}">
      <dsp:nvSpPr>
        <dsp:cNvPr id="0" name=""/>
        <dsp:cNvSpPr/>
      </dsp:nvSpPr>
      <dsp:spPr>
        <a:xfrm>
          <a:off x="4118" y="0"/>
          <a:ext cx="3962102" cy="42973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Electronic extraction</a:t>
          </a:r>
        </a:p>
      </dsp:txBody>
      <dsp:txXfrm>
        <a:off x="4118" y="0"/>
        <a:ext cx="3962102" cy="1289208"/>
      </dsp:txXfrm>
    </dsp:sp>
    <dsp:sp modelId="{6DBE16A5-AC6B-47C1-9BB8-B6BC8ED6A4AA}">
      <dsp:nvSpPr>
        <dsp:cNvPr id="0" name=""/>
        <dsp:cNvSpPr/>
      </dsp:nvSpPr>
      <dsp:spPr>
        <a:xfrm>
          <a:off x="400329" y="1289576"/>
          <a:ext cx="3169681" cy="84425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EHR is queried to extract eCQM data elements</a:t>
          </a:r>
        </a:p>
      </dsp:txBody>
      <dsp:txXfrm>
        <a:off x="425057" y="1314304"/>
        <a:ext cx="3120225" cy="794803"/>
      </dsp:txXfrm>
    </dsp:sp>
    <dsp:sp modelId="{A4744B45-0710-46B8-8E4E-4D68D49AD765}">
      <dsp:nvSpPr>
        <dsp:cNvPr id="0" name=""/>
        <dsp:cNvSpPr/>
      </dsp:nvSpPr>
      <dsp:spPr>
        <a:xfrm>
          <a:off x="400329" y="2263721"/>
          <a:ext cx="3169681" cy="84425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Data extracted from specific structured fields</a:t>
          </a:r>
        </a:p>
      </dsp:txBody>
      <dsp:txXfrm>
        <a:off x="425057" y="2288449"/>
        <a:ext cx="3120225" cy="794803"/>
      </dsp:txXfrm>
    </dsp:sp>
    <dsp:sp modelId="{16F5D32B-3067-4EFE-AA3D-EAA60881DB6B}">
      <dsp:nvSpPr>
        <dsp:cNvPr id="0" name=""/>
        <dsp:cNvSpPr/>
      </dsp:nvSpPr>
      <dsp:spPr>
        <a:xfrm>
          <a:off x="400329" y="3237867"/>
          <a:ext cx="3169681" cy="84425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Serves as test file</a:t>
          </a:r>
        </a:p>
      </dsp:txBody>
      <dsp:txXfrm>
        <a:off x="425057" y="3262595"/>
        <a:ext cx="3120225" cy="794803"/>
      </dsp:txXfrm>
    </dsp:sp>
    <dsp:sp modelId="{2BF2B211-F6AA-4C2C-882A-DA6E64FE189A}">
      <dsp:nvSpPr>
        <dsp:cNvPr id="0" name=""/>
        <dsp:cNvSpPr/>
      </dsp:nvSpPr>
      <dsp:spPr>
        <a:xfrm>
          <a:off x="4263378" y="0"/>
          <a:ext cx="3962102" cy="42973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Manual abstraction</a:t>
          </a:r>
        </a:p>
      </dsp:txBody>
      <dsp:txXfrm>
        <a:off x="4263378" y="0"/>
        <a:ext cx="3962102" cy="1289208"/>
      </dsp:txXfrm>
    </dsp:sp>
    <dsp:sp modelId="{E6B9398D-496C-418D-A68E-D501965D940E}">
      <dsp:nvSpPr>
        <dsp:cNvPr id="0" name=""/>
        <dsp:cNvSpPr/>
      </dsp:nvSpPr>
      <dsp:spPr>
        <a:xfrm>
          <a:off x="4659589" y="1289576"/>
          <a:ext cx="3169681" cy="84425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Manual review of patient records to abstract eCQM data elements</a:t>
          </a:r>
        </a:p>
      </dsp:txBody>
      <dsp:txXfrm>
        <a:off x="4684317" y="1314304"/>
        <a:ext cx="3120225" cy="794803"/>
      </dsp:txXfrm>
    </dsp:sp>
    <dsp:sp modelId="{D07B87D6-7733-4FA5-9281-2EDDA81E6808}">
      <dsp:nvSpPr>
        <dsp:cNvPr id="0" name=""/>
        <dsp:cNvSpPr/>
      </dsp:nvSpPr>
      <dsp:spPr>
        <a:xfrm>
          <a:off x="4659589" y="2263721"/>
          <a:ext cx="3169681" cy="84425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Data abstracted from anywhere in the patient record</a:t>
          </a:r>
        </a:p>
      </dsp:txBody>
      <dsp:txXfrm>
        <a:off x="4684317" y="2288449"/>
        <a:ext cx="3120225" cy="794803"/>
      </dsp:txXfrm>
    </dsp:sp>
    <dsp:sp modelId="{58464080-BEDD-4AF5-9DAA-3EFF18D766C7}">
      <dsp:nvSpPr>
        <dsp:cNvPr id="0" name=""/>
        <dsp:cNvSpPr/>
      </dsp:nvSpPr>
      <dsp:spPr>
        <a:xfrm>
          <a:off x="4659589" y="3237867"/>
          <a:ext cx="3169681" cy="844259"/>
        </a:xfrm>
        <a:prstGeom prst="roundRect">
          <a:avLst>
            <a:gd name="adj" fmla="val 10000"/>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n-US" sz="1700" kern="1200" dirty="0"/>
            <a:t>Usually a subset of the test file, serves as “gold standard” for comparison</a:t>
          </a:r>
        </a:p>
      </dsp:txBody>
      <dsp:txXfrm>
        <a:off x="4684317" y="3262595"/>
        <a:ext cx="3120225" cy="79480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0E97AA-E7D1-467E-A6A6-567B102A481A}">
      <dsp:nvSpPr>
        <dsp:cNvPr id="0" name=""/>
        <dsp:cNvSpPr/>
      </dsp:nvSpPr>
      <dsp:spPr>
        <a:xfrm rot="5400000">
          <a:off x="4757638" y="-1585307"/>
          <a:ext cx="1676978" cy="526694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t>Analysis: </a:t>
          </a:r>
          <a:r>
            <a:rPr lang="en-US" sz="2500" kern="1200" dirty="0"/>
            <a:t>Calculate measure scores using test site data both with and without each exclusion/exception</a:t>
          </a:r>
        </a:p>
      </dsp:txBody>
      <dsp:txXfrm rot="-5400000">
        <a:off x="2962656" y="291538"/>
        <a:ext cx="5185081" cy="1513252"/>
      </dsp:txXfrm>
    </dsp:sp>
    <dsp:sp modelId="{91B6FCE6-344C-4A87-AE20-E4C331229198}">
      <dsp:nvSpPr>
        <dsp:cNvPr id="0" name=""/>
        <dsp:cNvSpPr/>
      </dsp:nvSpPr>
      <dsp:spPr>
        <a:xfrm>
          <a:off x="0" y="52"/>
          <a:ext cx="2962656" cy="20962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Do exclusions/exceptions occur frequently enough to justify their use in the measure?</a:t>
          </a:r>
        </a:p>
      </dsp:txBody>
      <dsp:txXfrm>
        <a:off x="102329" y="102381"/>
        <a:ext cx="2757998" cy="1891565"/>
      </dsp:txXfrm>
    </dsp:sp>
    <dsp:sp modelId="{BE48FD7E-36D0-4D6C-A08F-FBCAFF5F348B}">
      <dsp:nvSpPr>
        <dsp:cNvPr id="0" name=""/>
        <dsp:cNvSpPr/>
      </dsp:nvSpPr>
      <dsp:spPr>
        <a:xfrm rot="5400000">
          <a:off x="4757638" y="615726"/>
          <a:ext cx="1676978" cy="5266944"/>
        </a:xfrm>
        <a:prstGeom prst="round2SameRect">
          <a:avLst/>
        </a:prstGeom>
        <a:solidFill>
          <a:schemeClr val="accent1">
            <a:alpha val="90000"/>
            <a:tint val="40000"/>
            <a:hueOff val="0"/>
            <a:satOff val="0"/>
            <a:lumOff val="0"/>
            <a:alphaOff val="0"/>
          </a:schemeClr>
        </a:solidFill>
        <a:ln w="48000" cap="flat" cmpd="thickThin"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a:t>Analysis: </a:t>
          </a:r>
          <a:r>
            <a:rPr lang="en-US" sz="2500" kern="1200" dirty="0"/>
            <a:t>Exclusion/exception data elements should be evaluated as part of criterion validity testing </a:t>
          </a:r>
        </a:p>
      </dsp:txBody>
      <dsp:txXfrm rot="-5400000">
        <a:off x="2962656" y="2492572"/>
        <a:ext cx="5185081" cy="1513252"/>
      </dsp:txXfrm>
    </dsp:sp>
    <dsp:sp modelId="{828302FB-F9F3-440E-A0C6-2CAFC9FD32EC}">
      <dsp:nvSpPr>
        <dsp:cNvPr id="0" name=""/>
        <dsp:cNvSpPr/>
      </dsp:nvSpPr>
      <dsp:spPr>
        <a:xfrm>
          <a:off x="0" y="2201087"/>
          <a:ext cx="2962656" cy="2096223"/>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US" sz="2100" kern="1200" dirty="0"/>
            <a:t>Are the data elements used to identify exclusions/exceptions valid?</a:t>
          </a:r>
        </a:p>
      </dsp:txBody>
      <dsp:txXfrm>
        <a:off x="102329" y="2303416"/>
        <a:ext cx="2757998" cy="18915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A3BD9-BB30-4C5A-9620-AC89BAC89C74}">
      <dsp:nvSpPr>
        <dsp:cNvPr id="0" name=""/>
        <dsp:cNvSpPr/>
      </dsp:nvSpPr>
      <dsp:spPr>
        <a:xfrm>
          <a:off x="1374925" y="501235"/>
          <a:ext cx="3346149" cy="3346149"/>
        </a:xfrm>
        <a:prstGeom prst="blockArc">
          <a:avLst>
            <a:gd name="adj1" fmla="val 11880000"/>
            <a:gd name="adj2" fmla="val 1620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1447B9-9A83-4AE7-AB33-C7957A1DD0C9}">
      <dsp:nvSpPr>
        <dsp:cNvPr id="0" name=""/>
        <dsp:cNvSpPr/>
      </dsp:nvSpPr>
      <dsp:spPr>
        <a:xfrm>
          <a:off x="1374925" y="501235"/>
          <a:ext cx="3346149" cy="3346149"/>
        </a:xfrm>
        <a:prstGeom prst="blockArc">
          <a:avLst>
            <a:gd name="adj1" fmla="val 7560000"/>
            <a:gd name="adj2" fmla="val 1188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AC2BCC-1D5D-47DD-AAC1-2BF46FE1CFF8}">
      <dsp:nvSpPr>
        <dsp:cNvPr id="0" name=""/>
        <dsp:cNvSpPr/>
      </dsp:nvSpPr>
      <dsp:spPr>
        <a:xfrm>
          <a:off x="1374925" y="501235"/>
          <a:ext cx="3346149" cy="3346149"/>
        </a:xfrm>
        <a:prstGeom prst="blockArc">
          <a:avLst>
            <a:gd name="adj1" fmla="val 3240000"/>
            <a:gd name="adj2" fmla="val 756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A03B422-C45B-4712-8B37-BAB43F0297AD}">
      <dsp:nvSpPr>
        <dsp:cNvPr id="0" name=""/>
        <dsp:cNvSpPr/>
      </dsp:nvSpPr>
      <dsp:spPr>
        <a:xfrm>
          <a:off x="1374925" y="501235"/>
          <a:ext cx="3346149" cy="3346149"/>
        </a:xfrm>
        <a:prstGeom prst="blockArc">
          <a:avLst>
            <a:gd name="adj1" fmla="val 20520000"/>
            <a:gd name="adj2" fmla="val 324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0A25DD-363A-45AB-88E4-9E5C3F9A9551}">
      <dsp:nvSpPr>
        <dsp:cNvPr id="0" name=""/>
        <dsp:cNvSpPr/>
      </dsp:nvSpPr>
      <dsp:spPr>
        <a:xfrm>
          <a:off x="1374925" y="501235"/>
          <a:ext cx="3346149" cy="3346149"/>
        </a:xfrm>
        <a:prstGeom prst="blockArc">
          <a:avLst>
            <a:gd name="adj1" fmla="val 16200000"/>
            <a:gd name="adj2" fmla="val 20520000"/>
            <a:gd name="adj3" fmla="val 46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E2BC3C-88FF-45BB-A736-5968BCF9DAF6}">
      <dsp:nvSpPr>
        <dsp:cNvPr id="0" name=""/>
        <dsp:cNvSpPr/>
      </dsp:nvSpPr>
      <dsp:spPr>
        <a:xfrm>
          <a:off x="2278558" y="1404868"/>
          <a:ext cx="1538882" cy="1538882"/>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Risk adjustment</a:t>
          </a:r>
        </a:p>
      </dsp:txBody>
      <dsp:txXfrm>
        <a:off x="2503922" y="1630232"/>
        <a:ext cx="1088154" cy="1088154"/>
      </dsp:txXfrm>
    </dsp:sp>
    <dsp:sp modelId="{626579AF-D4C5-4426-BDFE-B7C756AFA81E}">
      <dsp:nvSpPr>
        <dsp:cNvPr id="0" name=""/>
        <dsp:cNvSpPr/>
      </dsp:nvSpPr>
      <dsp:spPr>
        <a:xfrm>
          <a:off x="2509391" y="1406"/>
          <a:ext cx="1077217" cy="1077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Demographics</a:t>
          </a:r>
        </a:p>
      </dsp:txBody>
      <dsp:txXfrm>
        <a:off x="2667146" y="159161"/>
        <a:ext cx="761707" cy="761707"/>
      </dsp:txXfrm>
    </dsp:sp>
    <dsp:sp modelId="{D4ECA409-8F9E-4DA9-9287-543C52DC97F1}">
      <dsp:nvSpPr>
        <dsp:cNvPr id="0" name=""/>
        <dsp:cNvSpPr/>
      </dsp:nvSpPr>
      <dsp:spPr>
        <a:xfrm>
          <a:off x="4063697" y="1130676"/>
          <a:ext cx="1077217" cy="1077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Disability status</a:t>
          </a:r>
        </a:p>
      </dsp:txBody>
      <dsp:txXfrm>
        <a:off x="4221452" y="1288431"/>
        <a:ext cx="761707" cy="761707"/>
      </dsp:txXfrm>
    </dsp:sp>
    <dsp:sp modelId="{658974D4-0BFF-4C07-A1D3-31663DF85CFC}">
      <dsp:nvSpPr>
        <dsp:cNvPr id="0" name=""/>
        <dsp:cNvSpPr/>
      </dsp:nvSpPr>
      <dsp:spPr>
        <a:xfrm>
          <a:off x="3470005" y="2957873"/>
          <a:ext cx="1077217" cy="1077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Insurance status</a:t>
          </a:r>
        </a:p>
      </dsp:txBody>
      <dsp:txXfrm>
        <a:off x="3627760" y="3115628"/>
        <a:ext cx="761707" cy="761707"/>
      </dsp:txXfrm>
    </dsp:sp>
    <dsp:sp modelId="{5D37E09B-C242-4698-8BFD-C7CF3C295A71}">
      <dsp:nvSpPr>
        <dsp:cNvPr id="0" name=""/>
        <dsp:cNvSpPr/>
      </dsp:nvSpPr>
      <dsp:spPr>
        <a:xfrm>
          <a:off x="1548776" y="2957873"/>
          <a:ext cx="1077217" cy="1077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Diagnoses</a:t>
          </a:r>
        </a:p>
      </dsp:txBody>
      <dsp:txXfrm>
        <a:off x="1706531" y="3115628"/>
        <a:ext cx="761707" cy="761707"/>
      </dsp:txXfrm>
    </dsp:sp>
    <dsp:sp modelId="{35FFE12F-6CD5-4CA4-93D6-BB2E745E035C}">
      <dsp:nvSpPr>
        <dsp:cNvPr id="0" name=""/>
        <dsp:cNvSpPr/>
      </dsp:nvSpPr>
      <dsp:spPr>
        <a:xfrm>
          <a:off x="955084" y="1130676"/>
          <a:ext cx="1077217" cy="1077217"/>
        </a:xfrm>
        <a:prstGeom prst="ellipse">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Other?</a:t>
          </a:r>
        </a:p>
      </dsp:txBody>
      <dsp:txXfrm>
        <a:off x="1112839" y="1288431"/>
        <a:ext cx="761707" cy="761707"/>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CC16B254-F755-154D-86D8-705F3C585905}" type="datetimeFigureOut">
              <a:rPr lang="en-US" smtClean="0"/>
              <a:pPr/>
              <a:t>8/27/2018</a:t>
            </a:fld>
            <a:endParaRPr lang="en-US" dirty="0"/>
          </a:p>
        </p:txBody>
      </p:sp>
      <p:sp>
        <p:nvSpPr>
          <p:cNvPr id="4" name="Footer Placeholder 3"/>
          <p:cNvSpPr>
            <a:spLocks noGrp="1"/>
          </p:cNvSpPr>
          <p:nvPr>
            <p:ph type="ftr" sz="quarter" idx="2"/>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8B07BA0-83C1-274E-9BA1-643DFA6696FC}" type="slidenum">
              <a:rPr lang="en-US" smtClean="0"/>
              <a:pPr/>
              <a:t>‹#›</a:t>
            </a:fld>
            <a:endParaRPr lang="en-US" dirty="0"/>
          </a:p>
        </p:txBody>
      </p:sp>
    </p:spTree>
    <p:extLst>
      <p:ext uri="{BB962C8B-B14F-4D97-AF65-F5344CB8AC3E}">
        <p14:creationId xmlns:p14="http://schemas.microsoft.com/office/powerpoint/2010/main" val="4082487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39466" y="0"/>
            <a:ext cx="3013763" cy="461804"/>
          </a:xfrm>
          <a:prstGeom prst="rect">
            <a:avLst/>
          </a:prstGeom>
        </p:spPr>
        <p:txBody>
          <a:bodyPr vert="horz" lIns="91440" tIns="45720" rIns="91440" bIns="45720" rtlCol="0"/>
          <a:lstStyle>
            <a:lvl1pPr algn="r">
              <a:defRPr sz="1200"/>
            </a:lvl1pPr>
          </a:lstStyle>
          <a:p>
            <a:fld id="{70242358-85E2-2545-8677-79B1E11E6ECD}" type="datetimeFigureOut">
              <a:rPr lang="en-US" smtClean="0"/>
              <a:pPr/>
              <a:t>8/27/2018</a:t>
            </a:fld>
            <a:endParaRPr lang="en-US" dirty="0"/>
          </a:p>
        </p:txBody>
      </p:sp>
      <p:sp>
        <p:nvSpPr>
          <p:cNvPr id="4" name="Slide Image Placeholder 3"/>
          <p:cNvSpPr>
            <a:spLocks noGrp="1" noRot="1" noChangeAspect="1"/>
          </p:cNvSpPr>
          <p:nvPr>
            <p:ph type="sldImg" idx="2"/>
          </p:nvPr>
        </p:nvSpPr>
        <p:spPr>
          <a:xfrm>
            <a:off x="1168400" y="693738"/>
            <a:ext cx="4618038" cy="34623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5484" y="4387136"/>
            <a:ext cx="556387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3763" cy="46180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772668"/>
            <a:ext cx="3013763" cy="461804"/>
          </a:xfrm>
          <a:prstGeom prst="rect">
            <a:avLst/>
          </a:prstGeom>
        </p:spPr>
        <p:txBody>
          <a:bodyPr vert="horz" lIns="91440" tIns="45720" rIns="91440" bIns="45720" rtlCol="0" anchor="b"/>
          <a:lstStyle>
            <a:lvl1pPr algn="r">
              <a:defRPr sz="1200"/>
            </a:lvl1pPr>
          </a:lstStyle>
          <a:p>
            <a:fld id="{7B898A01-842B-0042-9AB7-55364486B929}" type="slidenum">
              <a:rPr lang="en-US" smtClean="0"/>
              <a:pPr/>
              <a:t>‹#›</a:t>
            </a:fld>
            <a:endParaRPr lang="en-US" dirty="0"/>
          </a:p>
        </p:txBody>
      </p:sp>
    </p:spTree>
    <p:extLst>
      <p:ext uri="{BB962C8B-B14F-4D97-AF65-F5344CB8AC3E}">
        <p14:creationId xmlns:p14="http://schemas.microsoft.com/office/powerpoint/2010/main" val="21019035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a:t>
            </a:fld>
            <a:endParaRPr lang="en-US" dirty="0"/>
          </a:p>
        </p:txBody>
      </p:sp>
    </p:spTree>
    <p:extLst>
      <p:ext uri="{BB962C8B-B14F-4D97-AF65-F5344CB8AC3E}">
        <p14:creationId xmlns:p14="http://schemas.microsoft.com/office/powerpoint/2010/main" val="1950050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a number of ways that researchers assess reliability, some of which are listed here. Some of these approaches, such as inter-rate reliability, are not used for eCQMs. (Inter-rater reliability assesses the extent to which two or more abstractors identify the same data element information from the same records—because eCQMs do not rely on manual abstraction for reporting, inter-rater reliability is not applicable for eCQM testing).</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Other types of reliability testing are better suited to assessing data element reliability, such as form-equivalence. We will discuss that method in more detail later in the presentation. For most eCQMs, measure score reliability will be assessed through some kind of signal-to-noise analysis. As such, we will focus on Signal-to-Noise in this section.</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10</a:t>
            </a:fld>
            <a:endParaRPr lang="en-US" dirty="0"/>
          </a:p>
        </p:txBody>
      </p:sp>
    </p:spTree>
    <p:extLst>
      <p:ext uri="{BB962C8B-B14F-4D97-AF65-F5344CB8AC3E}">
        <p14:creationId xmlns:p14="http://schemas.microsoft.com/office/powerpoint/2010/main" val="252870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11</a:t>
            </a:fld>
            <a:endParaRPr lang="en-US" dirty="0"/>
          </a:p>
        </p:txBody>
      </p:sp>
    </p:spTree>
    <p:extLst>
      <p:ext uri="{BB962C8B-B14F-4D97-AF65-F5344CB8AC3E}">
        <p14:creationId xmlns:p14="http://schemas.microsoft.com/office/powerpoint/2010/main" val="3994009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Something I want to make sure people understand with this type of reliability analysis is that we often talk about reliability as if it were a feature of a measure, but reliability is a feature of the measure when it is applied in a particular </a:t>
            </a:r>
            <a:r>
              <a:rPr lang="en-US" sz="1200" i="1" kern="1200" dirty="0">
                <a:solidFill>
                  <a:schemeClr val="tx1"/>
                </a:solidFill>
                <a:effectLst/>
                <a:latin typeface="+mn-lt"/>
                <a:ea typeface="+mn-ea"/>
                <a:cs typeface="+mn-cs"/>
              </a:rPr>
              <a:t>context.</a:t>
            </a:r>
            <a:r>
              <a:rPr lang="en-US" sz="1200" kern="1200" dirty="0">
                <a:solidFill>
                  <a:schemeClr val="tx1"/>
                </a:solidFill>
                <a:effectLst/>
                <a:latin typeface="+mn-lt"/>
                <a:ea typeface="+mn-ea"/>
                <a:cs typeface="+mn-cs"/>
              </a:rPr>
              <a:t>  Every time you apply a measure to a facility or to a clinician, you are following a process and that process results in some reliability of the result of that process for that measured entity.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measure evaluation, a holistic assessment of reliability is typically reported, but sometimes people will report just the </a:t>
            </a:r>
            <a:r>
              <a:rPr lang="en-US" sz="1200" i="1" kern="1200" dirty="0">
                <a:solidFill>
                  <a:schemeClr val="tx1"/>
                </a:solidFill>
                <a:effectLst/>
                <a:latin typeface="+mn-lt"/>
                <a:ea typeface="+mn-ea"/>
                <a:cs typeface="+mn-cs"/>
              </a:rPr>
              <a:t>average</a:t>
            </a:r>
            <a:r>
              <a:rPr lang="en-US" sz="1200" kern="1200" dirty="0">
                <a:solidFill>
                  <a:schemeClr val="tx1"/>
                </a:solidFill>
                <a:effectLst/>
                <a:latin typeface="+mn-lt"/>
                <a:ea typeface="+mn-ea"/>
                <a:cs typeface="+mn-cs"/>
              </a:rPr>
              <a:t> reliability across those measured entities. They will say the reliability, given a threshold in terms of numbers of cases in the denominator, but reliability really applies at the measured entity level.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12</a:t>
            </a:fld>
            <a:endParaRPr lang="en-US" dirty="0"/>
          </a:p>
        </p:txBody>
      </p:sp>
    </p:spTree>
    <p:extLst>
      <p:ext uri="{BB962C8B-B14F-4D97-AF65-F5344CB8AC3E}">
        <p14:creationId xmlns:p14="http://schemas.microsoft.com/office/powerpoint/2010/main" val="1194887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the impact of denominator size on your reliability estimate, it may be beneficial to assess reliability between ALL clinicians in your sample, and then also assess reliability among only the clinicians in the sample with at least 10, 20, 30, or more denominator-qualifying patients. You will likely find that the reliability estimate improves as the patient thresholds increase. Depending on the extent to which this is the case, you may recommend setting a denominator threshold for reporting on the measure.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13</a:t>
            </a:fld>
            <a:endParaRPr lang="en-US" dirty="0"/>
          </a:p>
        </p:txBody>
      </p:sp>
    </p:spTree>
    <p:extLst>
      <p:ext uri="{BB962C8B-B14F-4D97-AF65-F5344CB8AC3E}">
        <p14:creationId xmlns:p14="http://schemas.microsoft.com/office/powerpoint/2010/main" val="1387036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element reliability was very important when measures were manually abstracted.  It became less of a focus when the trend was more towards using electronic sources for measures, because electronic sources are good at standardizing processes.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14</a:t>
            </a:fld>
            <a:endParaRPr lang="en-US" dirty="0"/>
          </a:p>
        </p:txBody>
      </p:sp>
    </p:spTree>
    <p:extLst>
      <p:ext uri="{BB962C8B-B14F-4D97-AF65-F5344CB8AC3E}">
        <p14:creationId xmlns:p14="http://schemas.microsoft.com/office/powerpoint/2010/main" val="57654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Natural language processing, or NLP, has long held the promise of automatically annotating unstructured text with clinical codes through the use of algorithms. NLP algorithms can assign codes fairly effectively for certain conditions, and has been used relatively effectively to mine EHRs for various research studies.</a:t>
            </a:r>
          </a:p>
          <a:p>
            <a:endParaRPr lang="en-US" dirty="0"/>
          </a:p>
          <a:p>
            <a:r>
              <a:rPr lang="en-US" dirty="0"/>
              <a:t>NLP has the potential to improve the feasibility of eCQMs by reducing the burden associated with implementation (specifically related to the costly and time-consuming process of manually assigning standard codes to clinical data), and reducing the need for hospitals and clinicians to change documentation workflows to satisfy rigid eCQM requirements.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15</a:t>
            </a:fld>
            <a:endParaRPr lang="en-US" dirty="0"/>
          </a:p>
        </p:txBody>
      </p:sp>
    </p:spTree>
    <p:extLst>
      <p:ext uri="{BB962C8B-B14F-4D97-AF65-F5344CB8AC3E}">
        <p14:creationId xmlns:p14="http://schemas.microsoft.com/office/powerpoint/2010/main" val="111604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NLP presents several known challenges largely related to reliability. For example, if the NLP system does not recognize AMI as an abbreviation for acute myocardial infarction, and in a given hospital system AMI is used interchangeably with acute myocardial infarction, the results for the NLP system will be due in part to chance (which term was used).  In general, the results from a data element should be a reliable reflection of an NLP technology’s functionality, which means that when a data element gives a specific result, this result should be an interpretable and trustworthy source on which correct decisions can be based without excessive waste.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such, eCQMs relying on NLP would need to undergo data element reliability testing to determine whether the measure’s NLP algorithm would be capable of recognizing data elements consistently across hospitals or clinicians.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B898A01-842B-0042-9AB7-55364486B929}" type="slidenum">
              <a:rPr lang="en-US" smtClean="0"/>
              <a:pPr/>
              <a:t>16</a:t>
            </a:fld>
            <a:endParaRPr lang="en-US" dirty="0"/>
          </a:p>
        </p:txBody>
      </p:sp>
    </p:spTree>
    <p:extLst>
      <p:ext uri="{BB962C8B-B14F-4D97-AF65-F5344CB8AC3E}">
        <p14:creationId xmlns:p14="http://schemas.microsoft.com/office/powerpoint/2010/main" val="1840419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assess data element reliability in this scenario, you may opt to use form equivalence reliability.</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17</a:t>
            </a:fld>
            <a:endParaRPr lang="en-US" dirty="0"/>
          </a:p>
        </p:txBody>
      </p:sp>
    </p:spTree>
    <p:extLst>
      <p:ext uri="{BB962C8B-B14F-4D97-AF65-F5344CB8AC3E}">
        <p14:creationId xmlns:p14="http://schemas.microsoft.com/office/powerpoint/2010/main" val="2102344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 equivalence reliability, also called parallel-forms reliability, assesses the extent to which multiple formats or versions of a test yield the same results. It is often used when testing comparability of results across more than one method of data collection or across automated data extraction from different data sources. It may be calculated using a coefficient of equivalence, which describes correlation. As part of the analysis, reasons for discrepancies between methods (i.e., mode effects) should also be investigated and documented.</a:t>
            </a:r>
          </a:p>
          <a:p>
            <a:endParaRPr lang="en-US" dirty="0"/>
          </a:p>
          <a:p>
            <a:r>
              <a:rPr lang="en-US" dirty="0"/>
              <a:t>With that, I will pass the presentation back to Brenna Rabel to talk through validity.</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18</a:t>
            </a:fld>
            <a:endParaRPr lang="en-US" dirty="0"/>
          </a:p>
        </p:txBody>
      </p:sp>
    </p:spTree>
    <p:extLst>
      <p:ext uri="{BB962C8B-B14F-4D97-AF65-F5344CB8AC3E}">
        <p14:creationId xmlns:p14="http://schemas.microsoft.com/office/powerpoint/2010/main" val="1740407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Jeff. </a:t>
            </a:r>
          </a:p>
          <a:p>
            <a:endParaRPr lang="en-US" dirty="0"/>
          </a:p>
          <a:p>
            <a:r>
              <a:rPr lang="en-US" dirty="0"/>
              <a:t>Now that we have gone through reliability, I will walk through the other aspect of scientific acceptability testing: validity.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19</a:t>
            </a:fld>
            <a:endParaRPr lang="en-US" dirty="0"/>
          </a:p>
        </p:txBody>
      </p:sp>
    </p:spTree>
    <p:extLst>
      <p:ext uri="{BB962C8B-B14F-4D97-AF65-F5344CB8AC3E}">
        <p14:creationId xmlns:p14="http://schemas.microsoft.com/office/powerpoint/2010/main" val="388593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a:t>
            </a:fld>
            <a:endParaRPr lang="en-US" dirty="0"/>
          </a:p>
        </p:txBody>
      </p:sp>
    </p:spTree>
    <p:extLst>
      <p:ext uri="{BB962C8B-B14F-4D97-AF65-F5344CB8AC3E}">
        <p14:creationId xmlns:p14="http://schemas.microsoft.com/office/powerpoint/2010/main" val="18505169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20</a:t>
            </a:fld>
            <a:endParaRPr lang="en-US" dirty="0"/>
          </a:p>
        </p:txBody>
      </p:sp>
    </p:spTree>
    <p:extLst>
      <p:ext uri="{BB962C8B-B14F-4D97-AF65-F5344CB8AC3E}">
        <p14:creationId xmlns:p14="http://schemas.microsoft.com/office/powerpoint/2010/main" val="681688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Validity testing can be assessed in many different ways. Though some view all types of validity as a version of construct validity, researchers commonly reference these types of validity separately: construct validity, discriminant validity, predictive validity, convergent validity, criterion validity, and face validity.</a:t>
            </a:r>
          </a:p>
          <a:p>
            <a:endParaRPr lang="en-US" dirty="0"/>
          </a:p>
          <a:p>
            <a:r>
              <a:rPr lang="en-US" dirty="0"/>
              <a:t>Because of their ubiquity in eCQM testing, I will focus largely on criterion validity and face validity in this presentation.</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21</a:t>
            </a:fld>
            <a:endParaRPr lang="en-US" dirty="0"/>
          </a:p>
        </p:txBody>
      </p:sp>
    </p:spTree>
    <p:extLst>
      <p:ext uri="{BB962C8B-B14F-4D97-AF65-F5344CB8AC3E}">
        <p14:creationId xmlns:p14="http://schemas.microsoft.com/office/powerpoint/2010/main" val="30341790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known as ‘reference strategy’, criterion validity refers to the verification of data elements against a “gold standard” reference. For eCQM testing, the “gold standard” is a manually abstracted data set used to verify the accuracy of the data that is extracted using the eCQM programming specifications.</a:t>
            </a:r>
          </a:p>
          <a:p>
            <a:endParaRPr lang="en-US" dirty="0"/>
          </a:p>
          <a:p>
            <a:r>
              <a:rPr lang="en-US" dirty="0"/>
              <a:t>Criterion validity must be established for all of the measure data elements—however, in some cases, a developer may be able to justify validating the measure components (that is, numerator, denominator, and exclusions) rather than the individual data elements. Developers should consult with their Contracting Officer Representative (COR) before going that route.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22</a:t>
            </a:fld>
            <a:endParaRPr lang="en-US" dirty="0"/>
          </a:p>
        </p:txBody>
      </p:sp>
    </p:spTree>
    <p:extLst>
      <p:ext uri="{BB962C8B-B14F-4D97-AF65-F5344CB8AC3E}">
        <p14:creationId xmlns:p14="http://schemas.microsoft.com/office/powerpoint/2010/main" val="3743266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eCQM validity testing typically involves an electronically extracted file and a manually abstracted file. Both files will be generated with data from the same data source—in this case, from a test site’s electronic health record (EHR) system. </a:t>
            </a:r>
          </a:p>
          <a:p>
            <a:endParaRPr lang="en-US" dirty="0"/>
          </a:p>
          <a:p>
            <a:r>
              <a:rPr lang="en-US" dirty="0"/>
              <a:t>The electronic file is so-called because the EHR system is queried electronically to extract the eCQM data elements. Unless NLP is used, those data are likely to come from specific structured fields containing the required data elements. This file is your test file.</a:t>
            </a:r>
          </a:p>
          <a:p>
            <a:endParaRPr lang="en-US" dirty="0"/>
          </a:p>
          <a:p>
            <a:r>
              <a:rPr lang="en-US" dirty="0"/>
              <a:t>The manually abstracted data is our gold standard—we consider it the gold standard because human abstractors are able to carefully review the patients’ medical records to identify and abstract the measure’s data elements. Because manual abstraction is not limited to information in structured fields, the data can be pulled from any part of the medical record. Manual abstraction is typically conducted for a random subset of the electronic test file to allow us to run our comparison analysis. You should work with a statistician to help determine the best sampling strategy for manual abstraction—while the sample should be random, you will nevertheless want to be sure that you are able to fully test each of the measure data elements, including the rarer ones.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23</a:t>
            </a:fld>
            <a:endParaRPr lang="en-US" dirty="0"/>
          </a:p>
        </p:txBody>
      </p:sp>
    </p:spTree>
    <p:extLst>
      <p:ext uri="{BB962C8B-B14F-4D97-AF65-F5344CB8AC3E}">
        <p14:creationId xmlns:p14="http://schemas.microsoft.com/office/powerpoint/2010/main" val="214187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Criterion validity analysis is focused entirely on characterizing the degree of agreement between the test file and the gold standard. The most obvious way to get at this is to calculate percent agreement between the two files; however, percent agreement is insufficient as a standalone metric. Ideally, you will calculate each of the statistics listed here for each eCQM data element to provide a clearer picture of data element validity. We will spend a couple of minutes going through each of these statistics in more detail.</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24</a:t>
            </a:fld>
            <a:endParaRPr lang="en-US" dirty="0"/>
          </a:p>
        </p:txBody>
      </p:sp>
    </p:spTree>
    <p:extLst>
      <p:ext uri="{BB962C8B-B14F-4D97-AF65-F5344CB8AC3E}">
        <p14:creationId xmlns:p14="http://schemas.microsoft.com/office/powerpoint/2010/main" val="18384251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Here we have a bit more information about how to calculate percent agreement and kappa.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will notice on the right side of the slide I have included a two-by-two table. This serves as the basis for all of the analyses I am going to describe today. You will see that the top axis represents the findings from the manually abstracted file, and the left axis represents findings based on the electronically extracted test file. Let us say we are calculating agreement for one of the measure’s numerator data elements—patient receives a flu shot. A “Yes” here simply shows the number of patients in each sample who were found to have received their flu shot; a “No” shows the number of patients that did not have any evidence of having received a flu shot. Ideally, a valid measure will have high numbers in cells A and D, because those are the instances in which the two files agree. Cells C and B show us the instances where there was disagreement between the two files.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 with that in mind, you can see that the calculation for percent agreement gets at exactly this: the percentage of cases for which the two files agreed on that data element. However, as I said, this is insufficient for drawing meaningful conclusions about data element validity. It must be paired with a kappa statistic, which helps control for chance agreement between the two sources. Generally speaking, higher kappa scores indicate more consistency between the two data files.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As with reliability, there is no defined threshold for kappa scores—but there is evidence from the literature you can use to help interpret your kappa values.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&lt;0 – less than chance agreement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.01-.20 – Slight agreement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.21-.4 – fair agreement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.41-.6 – moderate agreement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.61-.8 – substantial agreement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.81-.99 – almost perfect agreement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Note that while kappa is a strong indicator of data element validity, it is vulnerable to error. Namely, when any of the cells in the matrix have very few observations (and those observations have mismatches) it can create artificially poor kappa scores for that data element. S</a:t>
            </a:r>
            <a:r>
              <a:rPr lang="en-US" dirty="0"/>
              <a:t>o while it can give us a helpful snapshot of how well the files match, it really does not tell us very much about the source of disagreement between the files, which can be important, especially when we are surprised by low kappa scores.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25</a:t>
            </a:fld>
            <a:endParaRPr lang="en-US" dirty="0"/>
          </a:p>
        </p:txBody>
      </p:sp>
    </p:spTree>
    <p:extLst>
      <p:ext uri="{BB962C8B-B14F-4D97-AF65-F5344CB8AC3E}">
        <p14:creationId xmlns:p14="http://schemas.microsoft.com/office/powerpoint/2010/main" val="238734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brings me to the other statistics that help us characterize agreement between the two files. </a:t>
            </a:r>
          </a:p>
          <a:p>
            <a:endParaRPr lang="en-US" dirty="0"/>
          </a:p>
          <a:p>
            <a:r>
              <a:rPr lang="en-US" dirty="0"/>
              <a:t>Sensitivity, specificity, PPV (positive predictive value), and NPV (negative predictive value) rely on the same two-by-two table data to provide a clearer picture of data element validity. Using the same flu shot example:</a:t>
            </a:r>
          </a:p>
          <a:p>
            <a:endParaRPr lang="en-US" dirty="0"/>
          </a:p>
          <a:p>
            <a:pPr marL="171450" indent="-171450">
              <a:buFont typeface="Arial" panose="020B0604020202020204" pitchFamily="34" charset="0"/>
              <a:buChar char="•"/>
            </a:pPr>
            <a:r>
              <a:rPr lang="en-US" dirty="0"/>
              <a:t>Sensitivity tells us the proportion of patients for whom the electronic extraction correctly identified as having received the flu shot.</a:t>
            </a:r>
          </a:p>
          <a:p>
            <a:pPr marL="171450" indent="-171450">
              <a:buFont typeface="Arial" panose="020B0604020202020204" pitchFamily="34" charset="0"/>
              <a:buChar char="•"/>
            </a:pPr>
            <a:r>
              <a:rPr lang="en-US" dirty="0"/>
              <a:t>Specificity tells us the proportion of patients from whom the electronic extraction correctly identified as NOT having received the flu shot.</a:t>
            </a:r>
          </a:p>
          <a:p>
            <a:pPr marL="171450" indent="-171450">
              <a:buFont typeface="Arial" panose="020B0604020202020204" pitchFamily="34" charset="0"/>
              <a:buChar char="•"/>
            </a:pPr>
            <a:r>
              <a:rPr lang="en-US" dirty="0"/>
              <a:t>PPV helps us to understand how many of the patients that the electronic extraction identified as having received a flu shot ACTUALLY received that flu shot.</a:t>
            </a:r>
          </a:p>
          <a:p>
            <a:pPr marL="171450" indent="-171450">
              <a:buFont typeface="Arial" panose="020B0604020202020204" pitchFamily="34" charset="0"/>
              <a:buChar char="•"/>
            </a:pPr>
            <a:r>
              <a:rPr lang="en-US" dirty="0"/>
              <a:t>NPV helps us to understand how many of the patients that the electronic extraction identified as NOT having received a flu shot ACTUALLY did not receive a flu shot.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These statistics provide more information about the level of agreement between the two files, and can help developers identify the source of the discrepancies between the files. For example, low specificity for this numerator data element could lead us to believe that this measure would produce artificially high scores due to the number of false positives. Low sensitivity for the numerator data element could result in artificially LOW scores, because patients who in fact did receive their flu shots are being incorrectly identified as having not received them.</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Developers can also use this information to which data elements are the source of problems in the measure, which can serve as the basis for specification refinements if necessary.</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26</a:t>
            </a:fld>
            <a:endParaRPr lang="en-US" dirty="0"/>
          </a:p>
        </p:txBody>
      </p:sp>
    </p:spTree>
    <p:extLst>
      <p:ext uri="{BB962C8B-B14F-4D97-AF65-F5344CB8AC3E}">
        <p14:creationId xmlns:p14="http://schemas.microsoft.com/office/powerpoint/2010/main" val="19263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other type of validity testing that eCQMs are likely to undergo is face validity, which is essentially a qualitative assessment of validity by experts. To establish good face validity, the measure developer must receive feedback that achieves consensus about the measure’s ability to accurately reflect quality of care, and that the performance score from the measure can be used to distinguish good from poor quality.</a:t>
            </a:r>
          </a:p>
          <a:p>
            <a:endParaRPr lang="en-US" dirty="0"/>
          </a:p>
          <a:p>
            <a:r>
              <a:rPr lang="en-US" dirty="0"/>
              <a:t>Per NQF’s guidance, any expert input must be collected through a systematic and transparent process—however the developer should decide the best approach for their needs. Common data collection methods include structured or semi-structured interviews, surveys, or focus groups.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27</a:t>
            </a:fld>
            <a:endParaRPr lang="en-US" dirty="0"/>
          </a:p>
        </p:txBody>
      </p:sp>
    </p:spTree>
    <p:extLst>
      <p:ext uri="{BB962C8B-B14F-4D97-AF65-F5344CB8AC3E}">
        <p14:creationId xmlns:p14="http://schemas.microsoft.com/office/powerpoint/2010/main" val="1876910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Beyond data element and measure level validity, developers must also assess other factors that may threaten validity. Exclusions and exceptions are among these potential threat. At a minimum, developers should be prepared to show evidence that exclusions or exception occur with enough frequency to justify their use in the measure. When exclusions are so rare that they are unlikely to impact a measure score, the developer may still advocate to keep them in the measure by demonstrating that the exclusions significantly improve the face validity of the measure.</a:t>
            </a:r>
          </a:p>
          <a:p>
            <a:endParaRPr lang="en-US" dirty="0"/>
          </a:p>
          <a:p>
            <a:r>
              <a:rPr lang="en-US" dirty="0"/>
              <a:t>Developers must also demonstrate that the data elements used to identify exclusions or exceptions are valid.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28</a:t>
            </a:fld>
            <a:endParaRPr lang="en-US" dirty="0"/>
          </a:p>
        </p:txBody>
      </p:sp>
    </p:spTree>
    <p:extLst>
      <p:ext uri="{BB962C8B-B14F-4D97-AF65-F5344CB8AC3E}">
        <p14:creationId xmlns:p14="http://schemas.microsoft.com/office/powerpoint/2010/main" val="1178725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show some approaches for evaluating measure exclusions.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29</a:t>
            </a:fld>
            <a:endParaRPr lang="en-US" dirty="0"/>
          </a:p>
        </p:txBody>
      </p:sp>
    </p:spTree>
    <p:extLst>
      <p:ext uri="{BB962C8B-B14F-4D97-AF65-F5344CB8AC3E}">
        <p14:creationId xmlns:p14="http://schemas.microsoft.com/office/powerpoint/2010/main" val="2111336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a:t>
            </a:fld>
            <a:endParaRPr lang="en-US" dirty="0"/>
          </a:p>
        </p:txBody>
      </p:sp>
    </p:spTree>
    <p:extLst>
      <p:ext uri="{BB962C8B-B14F-4D97-AF65-F5344CB8AC3E}">
        <p14:creationId xmlns:p14="http://schemas.microsoft.com/office/powerpoint/2010/main" val="2835708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aspect of validity testing involves assessment of the risk adjustment model. Risk adjustment is a way to adjust measure scores controlling for factors that are outside the clinician’s control. It is only required for outcomes measures. At a minimum, testing should evaluate the adequacy of the risk adjustment model (that is, the quality of the evidence supporting the risk adjustment model) OR provide justification for not applying risk adjustment to their measure.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30</a:t>
            </a:fld>
            <a:endParaRPr lang="en-US" dirty="0"/>
          </a:p>
        </p:txBody>
      </p:sp>
    </p:spTree>
    <p:extLst>
      <p:ext uri="{BB962C8B-B14F-4D97-AF65-F5344CB8AC3E}">
        <p14:creationId xmlns:p14="http://schemas.microsoft.com/office/powerpoint/2010/main" val="3190693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developers should consider the impacts of missing data on the measure score. Missing data are not an issue when rare and randomly distributed, but systematic missing data can create bias in measure results. As such, developers should aim to evaluate the frequency of missing data, the distribution of missing data, and potential impacts of missing data on testing results.</a:t>
            </a:r>
          </a:p>
          <a:p>
            <a:endParaRPr lang="en-US" dirty="0"/>
          </a:p>
          <a:p>
            <a:r>
              <a:rPr lang="en-US" dirty="0"/>
              <a:t>If the developer is unable to test this empirically (Going back to our flu example—if you are unable to tell whether missing data around whether a patient has received a flu vaccine is the result of missing information OR just a standard way that the hospital indicates that a patient did not receive the vaccine), then the developer should provide that context and instead identify potential approaches for handling missing data should the need arise.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31</a:t>
            </a:fld>
            <a:endParaRPr lang="en-US" dirty="0"/>
          </a:p>
        </p:txBody>
      </p:sp>
    </p:spTree>
    <p:extLst>
      <p:ext uri="{BB962C8B-B14F-4D97-AF65-F5344CB8AC3E}">
        <p14:creationId xmlns:p14="http://schemas.microsoft.com/office/powerpoint/2010/main" val="824707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instrument-based measures, such as patient-reported outcomes performance measures, developers must demonstrate the reliability and validity of both the performance measure AND the instrument on which the performance is based.</a:t>
            </a:r>
          </a:p>
          <a:p>
            <a:endParaRPr lang="en-US" dirty="0"/>
          </a:p>
          <a:p>
            <a:r>
              <a:rPr lang="en-US" dirty="0"/>
              <a:t>For composite measures, reliability and validity must be assessed for the computed performance score—not just the individual components of the measure.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32</a:t>
            </a:fld>
            <a:endParaRPr lang="en-US" dirty="0"/>
          </a:p>
        </p:txBody>
      </p:sp>
    </p:spTree>
    <p:extLst>
      <p:ext uri="{BB962C8B-B14F-4D97-AF65-F5344CB8AC3E}">
        <p14:creationId xmlns:p14="http://schemas.microsoft.com/office/powerpoint/2010/main" val="1532491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33</a:t>
            </a:fld>
            <a:endParaRPr lang="en-US" dirty="0"/>
          </a:p>
        </p:txBody>
      </p:sp>
    </p:spTree>
    <p:extLst>
      <p:ext uri="{BB962C8B-B14F-4D97-AF65-F5344CB8AC3E}">
        <p14:creationId xmlns:p14="http://schemas.microsoft.com/office/powerpoint/2010/main" val="1689440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wrap up today’s discussion, I would like to walk through some practical considerations for beta testing and address some common challenges you might encounter related to site recruitment, generalizability, data collection, and insufficient data.</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34</a:t>
            </a:fld>
            <a:endParaRPr lang="en-US" dirty="0"/>
          </a:p>
        </p:txBody>
      </p:sp>
    </p:spTree>
    <p:extLst>
      <p:ext uri="{BB962C8B-B14F-4D97-AF65-F5344CB8AC3E}">
        <p14:creationId xmlns:p14="http://schemas.microsoft.com/office/powerpoint/2010/main" val="9721141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am sure many of you are aware, test site recruitment can be a challenge in the testing process, one that can significantly impact your project timeline and budget. Beta testing can be time- and resource-intensive for test sites, any many are unwilling or unable to devote programming staff to work on it in light of their other responsibilities. These costs can be offset somewhat by offering an honorarium for participation, but identifying willing test sites can still take quite a while, especially for measures with small target populations. </a:t>
            </a:r>
          </a:p>
          <a:p>
            <a:endParaRPr lang="en-US" dirty="0"/>
          </a:p>
          <a:p>
            <a:r>
              <a:rPr lang="en-US" dirty="0"/>
              <a:t>Further, even once test sites have expressed a willingness to participate, the contracting process can be time consuming. Given increased scrutiny on data security and protection of identifiable information, test sites may require the developer to provide detailed information about data security systems and protocols to ensure that they satisfy their requirements. In some cases, test sites may actually request that the developer modify their data security protocols, which can result in unexpected timeline delays or costs.</a:t>
            </a:r>
          </a:p>
          <a:p>
            <a:endParaRPr lang="en-US" dirty="0"/>
          </a:p>
          <a:p>
            <a:r>
              <a:rPr lang="en-US" dirty="0"/>
              <a:t>It is crucial that we anticipate these challenges and allow ample time in the project timeline for site recruitment and contracting. Further, it can be helpful to being discussions around data security and contracting early in the process to get the ball rolling on those issues long before your planned testing kick off date.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35</a:t>
            </a:fld>
            <a:endParaRPr lang="en-US" dirty="0"/>
          </a:p>
        </p:txBody>
      </p:sp>
    </p:spTree>
    <p:extLst>
      <p:ext uri="{BB962C8B-B14F-4D97-AF65-F5344CB8AC3E}">
        <p14:creationId xmlns:p14="http://schemas.microsoft.com/office/powerpoint/2010/main" val="2782617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site recruitment goes smoothly and as planned, the nature of beta testing for eCQMs dictates that your results will not be generalizable to the wider community of hospitals or clinicians nationwide. This is due to both the low number of test sites we tend to recruit, and the reality that testing is limited to sites that volunteer to participate—and sites that volunteer to participate are not likely to be nationally representative.</a:t>
            </a:r>
          </a:p>
          <a:p>
            <a:endParaRPr lang="en-US" dirty="0"/>
          </a:p>
          <a:p>
            <a:r>
              <a:rPr lang="en-US" dirty="0"/>
              <a:t>For the most part, the best we can do is to aim for diversity in terms of entity size (number of beds), geography (both in terms of location and urban/rural), and other characteristics such as teaching vs. non-teaching hospital while also satisfying the NQF requirements of identifying test sites that vary in terms of EHR system use. Ideally, you will be able to demonstrate that your measure is valid and reliable at and across several very different hospitals or clinicians.</a:t>
            </a:r>
          </a:p>
          <a:p>
            <a:endParaRPr lang="en-US" dirty="0"/>
          </a:p>
          <a:p>
            <a:r>
              <a:rPr lang="en-US" dirty="0"/>
              <a:t>Of course, it is also crucial to be transparent about the limitations of you approach, and describe ways in which your testing results may have been impacted by the test sites in your sample. For example, if you are testing the measure exclusively at large academic health systems in urban areas, it would be important to note that in your write up.</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36</a:t>
            </a:fld>
            <a:endParaRPr lang="en-US" dirty="0"/>
          </a:p>
        </p:txBody>
      </p:sp>
    </p:spTree>
    <p:extLst>
      <p:ext uri="{BB962C8B-B14F-4D97-AF65-F5344CB8AC3E}">
        <p14:creationId xmlns:p14="http://schemas.microsoft.com/office/powerpoint/2010/main" val="2354566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Data collection itself can present its own challenges—you may be working with a site that needs a lot of help understanding what you are asking of them, or struggle to stick with your timeline because of competing priorities among test site staff.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There are lots of ways to help make the data collection process go smoothly. First, you should give careful consideration to the materials and guidance you share with your test sites—when asking sites to electronically extract data, it is important to provide a detailed file layout (typically in the form of a spreadsheet or table), a data dictionary defining each of the data elements, value sets, and an extraction protocol with detailed instructions. You will also need to give careful thought to your approach for manual abstraction, and provide a manual abstraction tool and a protocol with detailed instructions to your manual abstraction team.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should also plan for a fair amount of iteration—test sites may not get the data extraction query exactly right on the first, second, or even third try. Use each data submission as an opportunity for QA review and to follow-up with the test sites on any errors that need to be resolved. Keep a log of these errors to help with extraction at other sites, as well.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Even once the electronic file appears to be complete and correct, be sure to assign staff to conduct detailed data quality checks and to do some data cleaning, where needed, to ensure that your file is ready for comparison to the manual abstract. </a:t>
            </a:r>
          </a:p>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37</a:t>
            </a:fld>
            <a:endParaRPr lang="en-US" dirty="0"/>
          </a:p>
        </p:txBody>
      </p:sp>
    </p:spTree>
    <p:extLst>
      <p:ext uri="{BB962C8B-B14F-4D97-AF65-F5344CB8AC3E}">
        <p14:creationId xmlns:p14="http://schemas.microsoft.com/office/powerpoint/2010/main" val="16828838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you may run into problems with the test site data—this can sometimes happen when test sites have fewer patients in the target population than expected, which can end up limited your ability to do one or more of your planned analyses.</a:t>
            </a:r>
          </a:p>
          <a:p>
            <a:endParaRPr lang="en-US" dirty="0"/>
          </a:p>
          <a:p>
            <a:r>
              <a:rPr lang="en-US" dirty="0"/>
              <a:t>Of course, the primary recommendation is to engage in detailed discussions early in site recruitment to minimize the likelihood of this scenario. But sometimes the EHR data look different once you are actually in there looking at it under a microscope, and even test sites can be surprised by what you find. When this does happen, a natural first step is to think critically about which of your planned analysis you CAN do, and think through any limitations that might arise from your limited sample size. You should also think through whether there are any other opportunities to satisfy your testing needs outside of your original analysis plan—and then you should discuss these options with your COR.</a:t>
            </a:r>
          </a:p>
          <a:p>
            <a:endParaRPr lang="en-US" dirty="0"/>
          </a:p>
          <a:p>
            <a:r>
              <a:rPr lang="en-US" dirty="0"/>
              <a:t>If you are unable to get what you need with the test sites you do have, you may want to consider additional site recruitment (although this will significantly delay your timeline or even talk to your COR about postponing testing until better data are available.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38</a:t>
            </a:fld>
            <a:endParaRPr lang="en-US" dirty="0"/>
          </a:p>
        </p:txBody>
      </p:sp>
    </p:spTree>
    <p:extLst>
      <p:ext uri="{BB962C8B-B14F-4D97-AF65-F5344CB8AC3E}">
        <p14:creationId xmlns:p14="http://schemas.microsoft.com/office/powerpoint/2010/main" val="16443043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the methods we discussed here today are by no means exhaustive and are not intended to be prescriptive. For more information about scientific acceptability and beta testing, you can review the information on the </a:t>
            </a:r>
            <a:r>
              <a:rPr lang="en-US" dirty="0" err="1"/>
              <a:t>eCQI</a:t>
            </a:r>
            <a:r>
              <a:rPr lang="en-US" dirty="0"/>
              <a:t> resource center, the MMS Blueprint, and the NQF scientific methods panel page.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39</a:t>
            </a:fld>
            <a:endParaRPr lang="en-US" dirty="0"/>
          </a:p>
        </p:txBody>
      </p:sp>
    </p:spTree>
    <p:extLst>
      <p:ext uri="{BB962C8B-B14F-4D97-AF65-F5344CB8AC3E}">
        <p14:creationId xmlns:p14="http://schemas.microsoft.com/office/powerpoint/2010/main" val="1958967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Scientific acceptability is foundational to our understanding about whether a measure is effective—as such, it is a must-pass criterion for National Quality Forum (NQF) endorsement, and thorough scientific acceptability testing is a requirement for measures to be considered for use in the Centers for Medicare &amp; Medicaid Services (CMS) programs.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a:t>
            </a:fld>
            <a:endParaRPr lang="en-US" dirty="0"/>
          </a:p>
        </p:txBody>
      </p:sp>
    </p:spTree>
    <p:extLst>
      <p:ext uri="{BB962C8B-B14F-4D97-AF65-F5344CB8AC3E}">
        <p14:creationId xmlns:p14="http://schemas.microsoft.com/office/powerpoint/2010/main" val="21331435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references for the reliability and validity score thresholds I referenced earlier in the presentation. </a:t>
            </a:r>
          </a:p>
        </p:txBody>
      </p:sp>
      <p:sp>
        <p:nvSpPr>
          <p:cNvPr id="4" name="Slide Number Placeholder 3"/>
          <p:cNvSpPr>
            <a:spLocks noGrp="1"/>
          </p:cNvSpPr>
          <p:nvPr>
            <p:ph type="sldNum" sz="quarter" idx="10"/>
          </p:nvPr>
        </p:nvSpPr>
        <p:spPr/>
        <p:txBody>
          <a:bodyPr/>
          <a:lstStyle/>
          <a:p>
            <a:fld id="{7B898A01-842B-0042-9AB7-55364486B929}" type="slidenum">
              <a:rPr lang="en-US" smtClean="0"/>
              <a:pPr/>
              <a:t>40</a:t>
            </a:fld>
            <a:endParaRPr lang="en-US" dirty="0"/>
          </a:p>
        </p:txBody>
      </p:sp>
    </p:spTree>
    <p:extLst>
      <p:ext uri="{BB962C8B-B14F-4D97-AF65-F5344CB8AC3E}">
        <p14:creationId xmlns:p14="http://schemas.microsoft.com/office/powerpoint/2010/main" val="13718110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41</a:t>
            </a:fld>
            <a:endParaRPr lang="en-US" dirty="0"/>
          </a:p>
        </p:txBody>
      </p:sp>
    </p:spTree>
    <p:extLst>
      <p:ext uri="{BB962C8B-B14F-4D97-AF65-F5344CB8AC3E}">
        <p14:creationId xmlns:p14="http://schemas.microsoft.com/office/powerpoint/2010/main" val="5609190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42</a:t>
            </a:fld>
            <a:endParaRPr lang="en-US" dirty="0"/>
          </a:p>
        </p:txBody>
      </p:sp>
    </p:spTree>
    <p:extLst>
      <p:ext uri="{BB962C8B-B14F-4D97-AF65-F5344CB8AC3E}">
        <p14:creationId xmlns:p14="http://schemas.microsoft.com/office/powerpoint/2010/main" val="302749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Scientific acceptability testing helps us to establish whether a measure is capable of correctly assessing the quality of care being delivered and that the measure produces results that reflect quality of care.</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5</a:t>
            </a:fld>
            <a:endParaRPr lang="en-US" dirty="0"/>
          </a:p>
        </p:txBody>
      </p:sp>
    </p:spTree>
    <p:extLst>
      <p:ext uri="{BB962C8B-B14F-4D97-AF65-F5344CB8AC3E}">
        <p14:creationId xmlns:p14="http://schemas.microsoft.com/office/powerpoint/2010/main" val="2728854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Scientific Acceptability testing makes up the bulk of what we often call beta testing, which is a phase of testing that takes place once the detailed technical specifications have been developed. You may hear me use “scientific acceptability testing” and “beta testing” synonymously in this presentation, but I should note here that true beta testing may also include analysis beyond scientific acceptability, </a:t>
            </a:r>
            <a:r>
              <a:rPr lang="en-US" sz="1200" kern="1200" dirty="0">
                <a:solidFill>
                  <a:schemeClr val="tx1"/>
                </a:solidFill>
                <a:effectLst/>
                <a:latin typeface="+mn-lt"/>
                <a:ea typeface="+mn-ea"/>
                <a:cs typeface="+mn-cs"/>
              </a:rPr>
              <a:t>including feasibility and performance gap analysis which is a component of importance. </a:t>
            </a:r>
            <a:endParaRPr lang="en-US" dirty="0"/>
          </a:p>
          <a:p>
            <a:endParaRPr lang="en-US" dirty="0"/>
          </a:p>
          <a:p>
            <a:r>
              <a:rPr lang="en-US" dirty="0"/>
              <a:t>I will also note that although this graphic makes it look like this phase of testing is self-contained and the step right before implementation, developers should use results from testing to make refinements to the measure. When significant changes are made to the measure based on the results of this testing, the measure developer—with input from CMS—may decide to complete additional testing to be sure that the revised measure is valid and reliable.</a:t>
            </a:r>
          </a:p>
        </p:txBody>
      </p:sp>
      <p:sp>
        <p:nvSpPr>
          <p:cNvPr id="4" name="Slide Number Placeholder 3"/>
          <p:cNvSpPr>
            <a:spLocks noGrp="1"/>
          </p:cNvSpPr>
          <p:nvPr>
            <p:ph type="sldNum" sz="quarter" idx="10"/>
          </p:nvPr>
        </p:nvSpPr>
        <p:spPr/>
        <p:txBody>
          <a:bodyPr/>
          <a:lstStyle/>
          <a:p>
            <a:fld id="{7B898A01-842B-0042-9AB7-55364486B929}" type="slidenum">
              <a:rPr lang="en-US" smtClean="0"/>
              <a:pPr/>
              <a:t>6</a:t>
            </a:fld>
            <a:endParaRPr lang="en-US" dirty="0"/>
          </a:p>
        </p:txBody>
      </p:sp>
    </p:spTree>
    <p:extLst>
      <p:ext uri="{BB962C8B-B14F-4D97-AF65-F5344CB8AC3E}">
        <p14:creationId xmlns:p14="http://schemas.microsoft.com/office/powerpoint/2010/main" val="48768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NQF and CMS require that this testing is conducted with a minimum of two test sites that represent at least two different electronic health record (EHR) systems.  Developers collect retrospective EHR data from each of these test sites and run analyses to see how the electronic clinical quality measure (eCQM) fares in a real-world environment.  With that, I am going to turn the presentation over to Jeff who will walk us through an explanation of reliability and reliability testing.</a:t>
            </a:r>
          </a:p>
        </p:txBody>
      </p:sp>
      <p:sp>
        <p:nvSpPr>
          <p:cNvPr id="4" name="Slide Number Placeholder 3"/>
          <p:cNvSpPr>
            <a:spLocks noGrp="1"/>
          </p:cNvSpPr>
          <p:nvPr>
            <p:ph type="sldNum" sz="quarter" idx="10"/>
          </p:nvPr>
        </p:nvSpPr>
        <p:spPr/>
        <p:txBody>
          <a:bodyPr/>
          <a:lstStyle/>
          <a:p>
            <a:fld id="{7B898A01-842B-0042-9AB7-55364486B929}" type="slidenum">
              <a:rPr lang="en-US" smtClean="0"/>
              <a:pPr/>
              <a:t>7</a:t>
            </a:fld>
            <a:endParaRPr lang="en-US" dirty="0"/>
          </a:p>
        </p:txBody>
      </p:sp>
    </p:spTree>
    <p:extLst>
      <p:ext uri="{BB962C8B-B14F-4D97-AF65-F5344CB8AC3E}">
        <p14:creationId xmlns:p14="http://schemas.microsoft.com/office/powerpoint/2010/main" val="1137228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day, everybody. </a:t>
            </a:r>
            <a:r>
              <a:rPr lang="en-US" dirty="0"/>
              <a:t>Reliability helps to promote consistency in measurement across hospitals, facilities and clinicians. </a:t>
            </a:r>
          </a:p>
          <a:p>
            <a:endParaRPr lang="en-US" dirty="0"/>
          </a:p>
          <a:p>
            <a:r>
              <a:rPr lang="en-US" dirty="0"/>
              <a:t>Reliability testing should demonstrate that a measure can produce the same result a high proportion of the time when assessed in the same population in the same time period.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challenging to understand the difference between reliability and validity, but reliability is about the process of measurement and the </a:t>
            </a:r>
            <a:r>
              <a:rPr lang="en-US" sz="1200" i="1" kern="1200" dirty="0">
                <a:solidFill>
                  <a:schemeClr val="tx1"/>
                </a:solidFill>
                <a:effectLst/>
                <a:latin typeface="+mn-lt"/>
                <a:ea typeface="+mn-ea"/>
                <a:cs typeface="+mn-cs"/>
              </a:rPr>
              <a:t>how</a:t>
            </a:r>
            <a:r>
              <a:rPr lang="en-US" sz="1200" kern="1200" dirty="0">
                <a:solidFill>
                  <a:schemeClr val="tx1"/>
                </a:solidFill>
                <a:effectLst/>
                <a:latin typeface="+mn-lt"/>
                <a:ea typeface="+mn-ea"/>
                <a:cs typeface="+mn-cs"/>
              </a:rPr>
              <a:t> of measurement. </a:t>
            </a:r>
            <a:endParaRPr lang="en-US" dirty="0"/>
          </a:p>
        </p:txBody>
      </p:sp>
      <p:sp>
        <p:nvSpPr>
          <p:cNvPr id="4" name="Slide Number Placeholder 3"/>
          <p:cNvSpPr>
            <a:spLocks noGrp="1"/>
          </p:cNvSpPr>
          <p:nvPr>
            <p:ph type="sldNum" sz="quarter" idx="10"/>
          </p:nvPr>
        </p:nvSpPr>
        <p:spPr/>
        <p:txBody>
          <a:bodyPr/>
          <a:lstStyle/>
          <a:p>
            <a:fld id="{7B898A01-842B-0042-9AB7-55364486B929}" type="slidenum">
              <a:rPr lang="en-US" smtClean="0"/>
              <a:pPr/>
              <a:t>8</a:t>
            </a:fld>
            <a:endParaRPr lang="en-US" dirty="0"/>
          </a:p>
        </p:txBody>
      </p:sp>
    </p:spTree>
    <p:extLst>
      <p:ext uri="{BB962C8B-B14F-4D97-AF65-F5344CB8AC3E}">
        <p14:creationId xmlns:p14="http://schemas.microsoft.com/office/powerpoint/2010/main" val="267766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Reliability can be tested at both the data element level AND the measure score level. Measure score reliability refers to the extent to which a measure can distinguish real differences in quality between providers from differences due to chance. Measure score reliability is what most people think of when they talk about eCQM reliability testing.</a:t>
            </a:r>
          </a:p>
          <a:p>
            <a:endParaRPr lang="en-US" dirty="0"/>
          </a:p>
          <a:p>
            <a:r>
              <a:rPr lang="en-US" dirty="0"/>
              <a:t>Data element reliability refers to the repeatability of the testing findings—that is, whether the measure specifications are able to extract the correct data elements consistently across sites or providers. Because neither NQF nor CMS require data element </a:t>
            </a:r>
            <a:r>
              <a:rPr lang="en-US" i="1" dirty="0"/>
              <a:t>reliability</a:t>
            </a:r>
            <a:r>
              <a:rPr lang="en-US" dirty="0"/>
              <a:t> testing for measures that undergo data element </a:t>
            </a:r>
            <a:r>
              <a:rPr lang="en-US" i="1" dirty="0"/>
              <a:t>validity</a:t>
            </a:r>
            <a:r>
              <a:rPr lang="en-US" dirty="0"/>
              <a:t> testing, most developers do not include this level of testing in their work plans. Later in this presentation, I will review an example of when data element reliability might come into play for an eCQM.</a:t>
            </a:r>
          </a:p>
        </p:txBody>
      </p:sp>
      <p:sp>
        <p:nvSpPr>
          <p:cNvPr id="4" name="Slide Number Placeholder 3"/>
          <p:cNvSpPr>
            <a:spLocks noGrp="1"/>
          </p:cNvSpPr>
          <p:nvPr>
            <p:ph type="sldNum" sz="quarter" idx="10"/>
          </p:nvPr>
        </p:nvSpPr>
        <p:spPr/>
        <p:txBody>
          <a:bodyPr/>
          <a:lstStyle/>
          <a:p>
            <a:fld id="{7B898A01-842B-0042-9AB7-55364486B929}" type="slidenum">
              <a:rPr lang="en-US" smtClean="0"/>
              <a:pPr/>
              <a:t>9</a:t>
            </a:fld>
            <a:endParaRPr lang="en-US" dirty="0"/>
          </a:p>
        </p:txBody>
      </p:sp>
    </p:spTree>
    <p:extLst>
      <p:ext uri="{BB962C8B-B14F-4D97-AF65-F5344CB8AC3E}">
        <p14:creationId xmlns:p14="http://schemas.microsoft.com/office/powerpoint/2010/main" val="2984453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An African American business woman standing with her arms crossed and a team of professionals behind her."/>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pic>
        <p:nvPicPr>
          <p:cNvPr id="8" name="Picture 7" descr="A group of children standing with their school supplies in hand."/>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9420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An active adult couple riding bicycles in a park."/>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A group of physicians reviewing x-ray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64517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pic>
        <p:nvPicPr>
          <p:cNvPr id="6" name="Picture 5" descr="A group of seniors playing cards in a sunroom, sitting in wicker furnitur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r>
              <a:rPr lang="en-US" sz="2400" b="0" i="1" dirty="0">
                <a:solidFill>
                  <a:srgbClr val="084A9C"/>
                </a:solidFill>
              </a:rPr>
              <a:t>Date</a:t>
            </a:r>
            <a:endParaRPr lang="en-US" sz="2800" b="0" i="1" dirty="0">
              <a:solidFill>
                <a:srgbClr val="084A9C"/>
              </a:solidFill>
            </a:endParaRPr>
          </a:p>
        </p:txBody>
      </p:sp>
    </p:spTree>
    <p:extLst>
      <p:ext uri="{BB962C8B-B14F-4D97-AF65-F5344CB8AC3E}">
        <p14:creationId xmlns:p14="http://schemas.microsoft.com/office/powerpoint/2010/main" val="138418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A collage of photos. These photos are health professionals giving care to patient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77026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A graphical design of 1's and 0's to represent technology."/>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0721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This is an image of a pill bottle on it's side with the lid off and a few of the pills lying on the table in front of it."/>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a:p>
            <a:pPr algn="l"/>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53854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76200" y="-28738"/>
            <a:ext cx="9244148" cy="1447800"/>
          </a:xfrm>
        </p:spPr>
        <p:txBody>
          <a:bodyPr/>
          <a:lstStyle/>
          <a:p>
            <a:r>
              <a:rPr lang="en-US" dirty="0"/>
              <a:t>Click to edit Master title style</a:t>
            </a: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0" name="Picture 9" descr="The Centers for Medicare and Medicaid logo."/>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Tree>
    <p:extLst>
      <p:ext uri="{BB962C8B-B14F-4D97-AF65-F5344CB8AC3E}">
        <p14:creationId xmlns:p14="http://schemas.microsoft.com/office/powerpoint/2010/main" val="3264712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9" name="Picture 8" descr="The Centers for Medicare and Medicaid logo."/>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03627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189084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A woman standing in a meeting with her arms crossed with a team of professionals in the background at a table.&#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MS content2">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a:t>Click to edit Master title style</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extLst>
      <p:ext uri="{BB962C8B-B14F-4D97-AF65-F5344CB8AC3E}">
        <p14:creationId xmlns:p14="http://schemas.microsoft.com/office/powerpoint/2010/main" val="7477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Two professional women at a laptop computer."/>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2286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86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A group of professional men and women discussing the documents they are holding."/>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pic>
        <p:nvPicPr>
          <p:cNvPr id="15" name="Picture 14"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260717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pic>
        <p:nvPicPr>
          <p:cNvPr id="7" name="Picture 3" descr="A multi-cultural family standing against a white background. The family has two children, a mom and a dad."/>
          <p:cNvPicPr>
            <a:picLocks noChangeAspect="1" noChangeArrowheads="1"/>
          </p:cNvPicPr>
          <p:nvPr/>
        </p:nvPicPr>
        <p:blipFill>
          <a:blip r:embed="rId2" cstate="print"/>
          <a:srcRect l="16406" r="24141" b="1553"/>
          <a:stretch>
            <a:fillRect/>
          </a:stretch>
        </p:blipFill>
        <p:spPr bwMode="auto">
          <a:xfrm>
            <a:off x="5463038" y="2286000"/>
            <a:ext cx="3661776" cy="4576042"/>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81000" y="3048000"/>
            <a:ext cx="48768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81000" y="4267200"/>
            <a:ext cx="48768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dressed casually with a backpack on, walking in a park."/>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A team of professionals standing in a group."/>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A young woman helping a child at a computer."/>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p>
        </p:txBody>
      </p:sp>
      <p:sp>
        <p:nvSpPr>
          <p:cNvPr id="12" name="Title 7"/>
          <p:cNvSpPr>
            <a:spLocks noGrp="1"/>
          </p:cNvSpPr>
          <p:nvPr>
            <p:ph type="title"/>
          </p:nvPr>
        </p:nvSpPr>
        <p:spPr>
          <a:xfrm>
            <a:off x="0" y="1371600"/>
            <a:ext cx="9144000" cy="1066800"/>
          </a:xfrm>
        </p:spPr>
        <p:txBody>
          <a:bodyPr/>
          <a:lstStyle/>
          <a:p>
            <a:r>
              <a:rPr lang="en-US"/>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a:solidFill>
                  <a:srgbClr val="084A9C"/>
                </a:solidFill>
              </a:rPr>
              <a:t>Subtitle</a:t>
            </a:r>
          </a:p>
          <a:p>
            <a:pPr algn="l"/>
            <a:endParaRPr lang="en-US" sz="2800" b="0" i="1" dirty="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a:solidFill>
                  <a:srgbClr val="084A9C"/>
                </a:solidFill>
              </a:rPr>
              <a:t>Presenter/Date</a:t>
            </a:r>
            <a:endParaRPr lang="en-US" sz="2800" b="0" i="1" dirty="0">
              <a:solidFill>
                <a:srgbClr val="084A9C"/>
              </a:solidFill>
            </a:endParaRPr>
          </a:p>
        </p:txBody>
      </p:sp>
      <p:pic>
        <p:nvPicPr>
          <p:cNvPr id="11" name="Picture 10" descr="The Centers for Medicare and Medicai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07177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a:t>Click to edit Master title style</a:t>
            </a:r>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5" r:id="rId1"/>
    <p:sldLayoutId id="2147483813" r:id="rId2"/>
    <p:sldLayoutId id="2147483814" r:id="rId3"/>
    <p:sldLayoutId id="2147483815" r:id="rId4"/>
    <p:sldLayoutId id="2147483812" r:id="rId5"/>
    <p:sldLayoutId id="2147483809" r:id="rId6"/>
    <p:sldLayoutId id="2147483811" r:id="rId7"/>
    <p:sldLayoutId id="2147483810" r:id="rId8"/>
    <p:sldLayoutId id="2147483808" r:id="rId9"/>
    <p:sldLayoutId id="2147483801" r:id="rId10"/>
    <p:sldLayoutId id="2147483807" r:id="rId11"/>
    <p:sldLayoutId id="2147483798" r:id="rId12"/>
    <p:sldLayoutId id="2147483797" r:id="rId13"/>
    <p:sldLayoutId id="2147483794" r:id="rId14"/>
    <p:sldLayoutId id="2147483799" r:id="rId15"/>
    <p:sldLayoutId id="2147483802" r:id="rId16"/>
    <p:sldLayoutId id="2147483806" r:id="rId17"/>
    <p:sldLayoutId id="2147483803" r:id="rId18"/>
    <p:sldLayoutId id="2147483804" r:id="rId19"/>
    <p:sldLayoutId id="2147483805" r:id="rId20"/>
  </p:sldLayoutIdLst>
  <p:hf hdr="0" ftr="0" dt="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hyperlink" Target="http://www.qualityforum.org/Measuring_Performance/Scientific_Methods_Panel.aspx"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 Id="rId5" Type="http://schemas.openxmlformats.org/officeDocument/2006/relationships/hyperlink" Target="https://www.cms.gov/Medicare/Quality-Initiatives-Patient-Assessment-Instruments/MMS/MMS-Blueprint.html" TargetMode="External"/><Relationship Id="rId4" Type="http://schemas.openxmlformats.org/officeDocument/2006/relationships/hyperlink" Target="https://ecqi.healthit.gov/"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mailto:MMSsupport@battelle.org" TargetMode="External"/><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CMS Measures Management System (MMS)</a:t>
            </a:r>
            <a:br>
              <a:rPr lang="en-US" sz="2800" dirty="0"/>
            </a:br>
            <a:r>
              <a:rPr lang="en-US" sz="2800" dirty="0"/>
              <a:t> Testing Scientific Acceptability for de novo eCQMs</a:t>
            </a:r>
          </a:p>
        </p:txBody>
      </p:sp>
      <p:sp>
        <p:nvSpPr>
          <p:cNvPr id="4" name="Text Placeholder 3"/>
          <p:cNvSpPr>
            <a:spLocks noGrp="1"/>
          </p:cNvSpPr>
          <p:nvPr>
            <p:ph type="body" sz="quarter" idx="11"/>
          </p:nvPr>
        </p:nvSpPr>
        <p:spPr>
          <a:xfrm>
            <a:off x="304800" y="2971800"/>
            <a:ext cx="3429000" cy="3048000"/>
          </a:xfrm>
        </p:spPr>
        <p:txBody>
          <a:bodyPr>
            <a:normAutofit fontScale="92500" lnSpcReduction="10000"/>
          </a:bodyPr>
          <a:lstStyle/>
          <a:p>
            <a:r>
              <a:rPr lang="en-US" dirty="0"/>
              <a:t>Jeffrey J. Geppert, Senior Research Leader – Battelle Memorial Institute</a:t>
            </a:r>
          </a:p>
          <a:p>
            <a:r>
              <a:rPr lang="en-US" dirty="0"/>
              <a:t>Brenna Rabel, MPH Principal Research Scientist – Battelle Memorial Institute</a:t>
            </a:r>
          </a:p>
          <a:p>
            <a:r>
              <a:rPr lang="en-US" dirty="0"/>
              <a:t>July 26,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51954-6374-4888-B4CE-B8C9599E0418}"/>
              </a:ext>
            </a:extLst>
          </p:cNvPr>
          <p:cNvSpPr>
            <a:spLocks noGrp="1"/>
          </p:cNvSpPr>
          <p:nvPr>
            <p:ph type="sldNum" sz="quarter" idx="4"/>
          </p:nvPr>
        </p:nvSpPr>
        <p:spPr/>
        <p:txBody>
          <a:bodyPr/>
          <a:lstStyle/>
          <a:p>
            <a:fld id="{7022FF3C-310F-4809-A5BE-BC5BA8AA108D}" type="slidenum">
              <a:rPr lang="en-US" smtClean="0"/>
              <a:pPr/>
              <a:t>10</a:t>
            </a:fld>
            <a:endParaRPr lang="en-US" dirty="0"/>
          </a:p>
        </p:txBody>
      </p:sp>
      <p:sp>
        <p:nvSpPr>
          <p:cNvPr id="6" name="Oval 5" descr="Highlight of the signal-to-noise way for assessing reliability">
            <a:extLst>
              <a:ext uri="{FF2B5EF4-FFF2-40B4-BE49-F238E27FC236}">
                <a16:creationId xmlns:a16="http://schemas.microsoft.com/office/drawing/2014/main" id="{E76CFB55-CDAE-403C-80A1-60C14CE2AB74}"/>
              </a:ext>
            </a:extLst>
          </p:cNvPr>
          <p:cNvSpPr/>
          <p:nvPr/>
        </p:nvSpPr>
        <p:spPr>
          <a:xfrm>
            <a:off x="4648200" y="4403430"/>
            <a:ext cx="27432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descr="Graphic showing the ways to achieve consistency in measurement:&#10;inter-rater reliability&#10;form equivalence reliability&#10;internal consistency reliability&#10;test-retest reliability &#10;signal to noise">
            <a:extLst>
              <a:ext uri="{FF2B5EF4-FFF2-40B4-BE49-F238E27FC236}">
                <a16:creationId xmlns:a16="http://schemas.microsoft.com/office/drawing/2014/main" id="{874A2435-1D32-4E07-8C29-808C6D32855E}"/>
              </a:ext>
            </a:extLst>
          </p:cNvPr>
          <p:cNvGraphicFramePr>
            <a:graphicFrameLocks noGrp="1"/>
          </p:cNvGraphicFramePr>
          <p:nvPr>
            <p:ph idx="1"/>
            <p:extLst>
              <p:ext uri="{D42A27DB-BD31-4B8C-83A1-F6EECF244321}">
                <p14:modId xmlns:p14="http://schemas.microsoft.com/office/powerpoint/2010/main" val="1519247816"/>
              </p:ext>
            </p:extLst>
          </p:nvPr>
        </p:nvGraphicFramePr>
        <p:xfrm>
          <a:off x="457200" y="2667000"/>
          <a:ext cx="8229600" cy="345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52798DD-EBFE-437C-835F-467DA5151965}"/>
              </a:ext>
            </a:extLst>
          </p:cNvPr>
          <p:cNvSpPr txBox="1"/>
          <p:nvPr/>
        </p:nvSpPr>
        <p:spPr>
          <a:xfrm>
            <a:off x="685800" y="1600894"/>
            <a:ext cx="7772400" cy="1077218"/>
          </a:xfrm>
          <a:prstGeom prst="rect">
            <a:avLst/>
          </a:prstGeom>
          <a:noFill/>
        </p:spPr>
        <p:txBody>
          <a:bodyPr wrap="square" rtlCol="0">
            <a:spAutoFit/>
          </a:bodyPr>
          <a:lstStyle/>
          <a:p>
            <a:pPr algn="ctr"/>
            <a:r>
              <a:rPr lang="en-US" sz="3200" dirty="0"/>
              <a:t>Common objective: To achieve consistency in measurement</a:t>
            </a:r>
          </a:p>
        </p:txBody>
      </p:sp>
      <p:sp>
        <p:nvSpPr>
          <p:cNvPr id="3" name="Title 2">
            <a:extLst>
              <a:ext uri="{FF2B5EF4-FFF2-40B4-BE49-F238E27FC236}">
                <a16:creationId xmlns:a16="http://schemas.microsoft.com/office/drawing/2014/main" id="{EBAF05E7-19BE-4E26-8152-0977738FBDC4}"/>
              </a:ext>
            </a:extLst>
          </p:cNvPr>
          <p:cNvSpPr>
            <a:spLocks noGrp="1"/>
          </p:cNvSpPr>
          <p:nvPr>
            <p:ph type="title"/>
          </p:nvPr>
        </p:nvSpPr>
        <p:spPr/>
        <p:txBody>
          <a:bodyPr/>
          <a:lstStyle/>
          <a:p>
            <a:r>
              <a:rPr lang="en-US" dirty="0"/>
              <a:t>Types of Reliability Testing</a:t>
            </a:r>
          </a:p>
        </p:txBody>
      </p:sp>
    </p:spTree>
    <p:extLst>
      <p:ext uri="{BB962C8B-B14F-4D97-AF65-F5344CB8AC3E}">
        <p14:creationId xmlns:p14="http://schemas.microsoft.com/office/powerpoint/2010/main" val="58846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51DB4C-9A6D-47F1-8F45-7E374A48664F}"/>
              </a:ext>
            </a:extLst>
          </p:cNvPr>
          <p:cNvSpPr>
            <a:spLocks noGrp="1"/>
          </p:cNvSpPr>
          <p:nvPr>
            <p:ph idx="1"/>
          </p:nvPr>
        </p:nvSpPr>
        <p:spPr/>
        <p:txBody>
          <a:bodyPr>
            <a:normAutofit/>
          </a:bodyPr>
          <a:lstStyle/>
          <a:p>
            <a:r>
              <a:rPr lang="en-US" dirty="0"/>
              <a:t>Indicates measure’s ability to distinguish differences between providers that are due to quality of care (“signal”) rather than chance (“noise”)</a:t>
            </a:r>
          </a:p>
          <a:p>
            <a:pPr marL="0" indent="0">
              <a:buNone/>
            </a:pPr>
            <a:endParaRPr lang="en-US" dirty="0"/>
          </a:p>
        </p:txBody>
      </p:sp>
      <p:sp>
        <p:nvSpPr>
          <p:cNvPr id="3" name="Title 2">
            <a:extLst>
              <a:ext uri="{FF2B5EF4-FFF2-40B4-BE49-F238E27FC236}">
                <a16:creationId xmlns:a16="http://schemas.microsoft.com/office/drawing/2014/main" id="{7948A23F-E102-40A3-A14D-4A90680D55DF}"/>
              </a:ext>
            </a:extLst>
          </p:cNvPr>
          <p:cNvSpPr>
            <a:spLocks noGrp="1"/>
          </p:cNvSpPr>
          <p:nvPr>
            <p:ph type="title"/>
          </p:nvPr>
        </p:nvSpPr>
        <p:spPr/>
        <p:txBody>
          <a:bodyPr/>
          <a:lstStyle/>
          <a:p>
            <a:r>
              <a:rPr lang="en-US" dirty="0"/>
              <a:t>Closer Look: Signal-to-Noise for Measure Score Reliability</a:t>
            </a:r>
          </a:p>
        </p:txBody>
      </p:sp>
      <p:sp>
        <p:nvSpPr>
          <p:cNvPr id="4" name="Slide Number Placeholder 3">
            <a:extLst>
              <a:ext uri="{FF2B5EF4-FFF2-40B4-BE49-F238E27FC236}">
                <a16:creationId xmlns:a16="http://schemas.microsoft.com/office/drawing/2014/main" id="{B7BE6F04-BE5C-4741-BADE-BC04A387E7C7}"/>
              </a:ext>
            </a:extLst>
          </p:cNvPr>
          <p:cNvSpPr>
            <a:spLocks noGrp="1"/>
          </p:cNvSpPr>
          <p:nvPr>
            <p:ph type="sldNum" sz="quarter" idx="4"/>
          </p:nvPr>
        </p:nvSpPr>
        <p:spPr/>
        <p:txBody>
          <a:bodyPr/>
          <a:lstStyle/>
          <a:p>
            <a:fld id="{7022FF3C-310F-4809-A5BE-BC5BA8AA108D}" type="slidenum">
              <a:rPr lang="en-US" smtClean="0"/>
              <a:pPr/>
              <a:t>11</a:t>
            </a:fld>
            <a:endParaRPr lang="en-US" dirty="0"/>
          </a:p>
        </p:txBody>
      </p:sp>
    </p:spTree>
    <p:extLst>
      <p:ext uri="{BB962C8B-B14F-4D97-AF65-F5344CB8AC3E}">
        <p14:creationId xmlns:p14="http://schemas.microsoft.com/office/powerpoint/2010/main" val="286271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0B324A-8D38-4CA1-890A-1E084C829F5E}"/>
              </a:ext>
            </a:extLst>
          </p:cNvPr>
          <p:cNvSpPr>
            <a:spLocks noGrp="1"/>
          </p:cNvSpPr>
          <p:nvPr>
            <p:ph idx="1"/>
          </p:nvPr>
        </p:nvSpPr>
        <p:spPr/>
        <p:txBody>
          <a:bodyPr/>
          <a:lstStyle/>
          <a:p>
            <a:r>
              <a:rPr lang="en-US" dirty="0"/>
              <a:t>Signal-to-noise analysis produces a reliability estimate between 0 and 1</a:t>
            </a:r>
          </a:p>
          <a:p>
            <a:pPr lvl="1"/>
            <a:r>
              <a:rPr lang="en-US" dirty="0"/>
              <a:t>Higher values denote better measure reliability</a:t>
            </a:r>
          </a:p>
          <a:p>
            <a:pPr lvl="1"/>
            <a:r>
              <a:rPr lang="en-US" dirty="0"/>
              <a:t>No defined threshold for “good” reliability</a:t>
            </a:r>
          </a:p>
          <a:p>
            <a:pPr lvl="1"/>
            <a:r>
              <a:rPr lang="en-US" dirty="0"/>
              <a:t>Consider evidence from the literature to define “good” reliability </a:t>
            </a:r>
          </a:p>
          <a:p>
            <a:pPr lvl="2"/>
            <a:r>
              <a:rPr lang="en-US" dirty="0"/>
              <a:t>0.7-0.8 – Sufficient for group comparisons</a:t>
            </a:r>
          </a:p>
          <a:p>
            <a:pPr lvl="2"/>
            <a:r>
              <a:rPr lang="en-US" dirty="0"/>
              <a:t>0.9+ - Sufficient for individual comparisons</a:t>
            </a:r>
          </a:p>
          <a:p>
            <a:endParaRPr lang="en-US" dirty="0"/>
          </a:p>
        </p:txBody>
      </p:sp>
      <p:sp>
        <p:nvSpPr>
          <p:cNvPr id="3" name="Title 2">
            <a:extLst>
              <a:ext uri="{FF2B5EF4-FFF2-40B4-BE49-F238E27FC236}">
                <a16:creationId xmlns:a16="http://schemas.microsoft.com/office/drawing/2014/main" id="{56E9CD4D-3258-43C8-A630-96100BE17B47}"/>
              </a:ext>
            </a:extLst>
          </p:cNvPr>
          <p:cNvSpPr>
            <a:spLocks noGrp="1"/>
          </p:cNvSpPr>
          <p:nvPr>
            <p:ph type="title"/>
          </p:nvPr>
        </p:nvSpPr>
        <p:spPr/>
        <p:txBody>
          <a:bodyPr/>
          <a:lstStyle/>
          <a:p>
            <a:r>
              <a:rPr lang="en-US" dirty="0"/>
              <a:t>Measure Score Reliability Analysis</a:t>
            </a:r>
          </a:p>
        </p:txBody>
      </p:sp>
      <p:sp>
        <p:nvSpPr>
          <p:cNvPr id="4" name="Slide Number Placeholder 3">
            <a:extLst>
              <a:ext uri="{FF2B5EF4-FFF2-40B4-BE49-F238E27FC236}">
                <a16:creationId xmlns:a16="http://schemas.microsoft.com/office/drawing/2014/main" id="{D50946B7-9569-4799-9706-337E8EF3B142}"/>
              </a:ext>
            </a:extLst>
          </p:cNvPr>
          <p:cNvSpPr>
            <a:spLocks noGrp="1"/>
          </p:cNvSpPr>
          <p:nvPr>
            <p:ph type="sldNum" sz="quarter" idx="4"/>
          </p:nvPr>
        </p:nvSpPr>
        <p:spPr/>
        <p:txBody>
          <a:bodyPr/>
          <a:lstStyle/>
          <a:p>
            <a:fld id="{7022FF3C-310F-4809-A5BE-BC5BA8AA108D}" type="slidenum">
              <a:rPr lang="en-US" smtClean="0"/>
              <a:pPr/>
              <a:t>12</a:t>
            </a:fld>
            <a:endParaRPr lang="en-US" dirty="0"/>
          </a:p>
        </p:txBody>
      </p:sp>
    </p:spTree>
    <p:extLst>
      <p:ext uri="{BB962C8B-B14F-4D97-AF65-F5344CB8AC3E}">
        <p14:creationId xmlns:p14="http://schemas.microsoft.com/office/powerpoint/2010/main" val="2017097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C9D475-19AC-4E9F-B2C7-2ADB476A4C4B}"/>
              </a:ext>
            </a:extLst>
          </p:cNvPr>
          <p:cNvSpPr>
            <a:spLocks noGrp="1"/>
          </p:cNvSpPr>
          <p:nvPr>
            <p:ph idx="1"/>
          </p:nvPr>
        </p:nvSpPr>
        <p:spPr/>
        <p:txBody>
          <a:bodyPr>
            <a:normAutofit/>
          </a:bodyPr>
          <a:lstStyle/>
          <a:p>
            <a:r>
              <a:rPr lang="en-US" dirty="0"/>
              <a:t>Reliability estimates are influenced by denominator size</a:t>
            </a:r>
          </a:p>
          <a:p>
            <a:pPr lvl="1"/>
            <a:r>
              <a:rPr lang="en-US" dirty="0"/>
              <a:t>Especially noticeable among clinicians with a small number of denominator-qualifying patients</a:t>
            </a:r>
          </a:p>
          <a:p>
            <a:pPr lvl="1"/>
            <a:r>
              <a:rPr lang="en-US" dirty="0"/>
              <a:t>Consider calculating reliability estimates among clinicians who hit certain denominator thresholds</a:t>
            </a:r>
          </a:p>
        </p:txBody>
      </p:sp>
      <p:sp>
        <p:nvSpPr>
          <p:cNvPr id="3" name="Title 2">
            <a:extLst>
              <a:ext uri="{FF2B5EF4-FFF2-40B4-BE49-F238E27FC236}">
                <a16:creationId xmlns:a16="http://schemas.microsoft.com/office/drawing/2014/main" id="{B55D7F12-C088-4107-A534-55925901323F}"/>
              </a:ext>
            </a:extLst>
          </p:cNvPr>
          <p:cNvSpPr>
            <a:spLocks noGrp="1"/>
          </p:cNvSpPr>
          <p:nvPr>
            <p:ph type="title"/>
          </p:nvPr>
        </p:nvSpPr>
        <p:spPr/>
        <p:txBody>
          <a:bodyPr/>
          <a:lstStyle/>
          <a:p>
            <a:r>
              <a:rPr lang="en-US" dirty="0"/>
              <a:t>Measure Score Reliability Analysis (cont’d)</a:t>
            </a:r>
          </a:p>
        </p:txBody>
      </p:sp>
      <p:sp>
        <p:nvSpPr>
          <p:cNvPr id="4" name="Slide Number Placeholder 3">
            <a:extLst>
              <a:ext uri="{FF2B5EF4-FFF2-40B4-BE49-F238E27FC236}">
                <a16:creationId xmlns:a16="http://schemas.microsoft.com/office/drawing/2014/main" id="{80A5E706-292B-4AE4-BFF3-20CFA1391342}"/>
              </a:ext>
            </a:extLst>
          </p:cNvPr>
          <p:cNvSpPr>
            <a:spLocks noGrp="1"/>
          </p:cNvSpPr>
          <p:nvPr>
            <p:ph type="sldNum" sz="quarter" idx="4"/>
          </p:nvPr>
        </p:nvSpPr>
        <p:spPr/>
        <p:txBody>
          <a:bodyPr/>
          <a:lstStyle/>
          <a:p>
            <a:fld id="{7022FF3C-310F-4809-A5BE-BC5BA8AA108D}" type="slidenum">
              <a:rPr lang="en-US" smtClean="0"/>
              <a:pPr/>
              <a:t>13</a:t>
            </a:fld>
            <a:endParaRPr lang="en-US" dirty="0"/>
          </a:p>
        </p:txBody>
      </p:sp>
    </p:spTree>
    <p:extLst>
      <p:ext uri="{BB962C8B-B14F-4D97-AF65-F5344CB8AC3E}">
        <p14:creationId xmlns:p14="http://schemas.microsoft.com/office/powerpoint/2010/main" val="1301316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15659-00BD-49B7-AC78-075CF2FA8B5F}"/>
              </a:ext>
            </a:extLst>
          </p:cNvPr>
          <p:cNvSpPr>
            <a:spLocks noGrp="1"/>
          </p:cNvSpPr>
          <p:nvPr>
            <p:ph idx="1"/>
          </p:nvPr>
        </p:nvSpPr>
        <p:spPr/>
        <p:txBody>
          <a:bodyPr/>
          <a:lstStyle/>
          <a:p>
            <a:r>
              <a:rPr lang="en-US" dirty="0"/>
              <a:t>Addresses the repeatability or reproducibility of the data used in the measure</a:t>
            </a:r>
          </a:p>
          <a:p>
            <a:r>
              <a:rPr lang="en-US" dirty="0"/>
              <a:t>Required for all measure data elements </a:t>
            </a:r>
            <a:r>
              <a:rPr lang="en-US" u="sng" dirty="0"/>
              <a:t>only </a:t>
            </a:r>
            <a:r>
              <a:rPr lang="en-US" dirty="0"/>
              <a:t>when data element validity is not assessed</a:t>
            </a:r>
          </a:p>
          <a:p>
            <a:r>
              <a:rPr lang="en-US" dirty="0"/>
              <a:t>Rarely conducted for eCQMs</a:t>
            </a:r>
          </a:p>
        </p:txBody>
      </p:sp>
      <p:sp>
        <p:nvSpPr>
          <p:cNvPr id="3" name="Title 2">
            <a:extLst>
              <a:ext uri="{FF2B5EF4-FFF2-40B4-BE49-F238E27FC236}">
                <a16:creationId xmlns:a16="http://schemas.microsoft.com/office/drawing/2014/main" id="{661D4648-D308-4D3E-93F3-873254A35517}"/>
              </a:ext>
            </a:extLst>
          </p:cNvPr>
          <p:cNvSpPr>
            <a:spLocks noGrp="1"/>
          </p:cNvSpPr>
          <p:nvPr>
            <p:ph type="title"/>
          </p:nvPr>
        </p:nvSpPr>
        <p:spPr/>
        <p:txBody>
          <a:bodyPr/>
          <a:lstStyle/>
          <a:p>
            <a:r>
              <a:rPr lang="en-US" dirty="0"/>
              <a:t>Data Element Reliability</a:t>
            </a:r>
          </a:p>
        </p:txBody>
      </p:sp>
      <p:sp>
        <p:nvSpPr>
          <p:cNvPr id="4" name="Slide Number Placeholder 3">
            <a:extLst>
              <a:ext uri="{FF2B5EF4-FFF2-40B4-BE49-F238E27FC236}">
                <a16:creationId xmlns:a16="http://schemas.microsoft.com/office/drawing/2014/main" id="{B8BDED94-095F-43FE-81A6-13871A49F23C}"/>
              </a:ext>
            </a:extLst>
          </p:cNvPr>
          <p:cNvSpPr>
            <a:spLocks noGrp="1"/>
          </p:cNvSpPr>
          <p:nvPr>
            <p:ph type="sldNum" sz="quarter" idx="4"/>
          </p:nvPr>
        </p:nvSpPr>
        <p:spPr/>
        <p:txBody>
          <a:bodyPr/>
          <a:lstStyle/>
          <a:p>
            <a:fld id="{7022FF3C-310F-4809-A5BE-BC5BA8AA108D}" type="slidenum">
              <a:rPr lang="en-US" smtClean="0"/>
              <a:pPr/>
              <a:t>14</a:t>
            </a:fld>
            <a:endParaRPr lang="en-US" dirty="0"/>
          </a:p>
        </p:txBody>
      </p:sp>
    </p:spTree>
    <p:extLst>
      <p:ext uri="{BB962C8B-B14F-4D97-AF65-F5344CB8AC3E}">
        <p14:creationId xmlns:p14="http://schemas.microsoft.com/office/powerpoint/2010/main" val="465970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705422-A7BD-4C72-A223-B150522A0047}"/>
              </a:ext>
            </a:extLst>
          </p:cNvPr>
          <p:cNvSpPr>
            <a:spLocks noGrp="1"/>
          </p:cNvSpPr>
          <p:nvPr>
            <p:ph type="sldNum" sz="quarter" idx="4"/>
          </p:nvPr>
        </p:nvSpPr>
        <p:spPr/>
        <p:txBody>
          <a:bodyPr/>
          <a:lstStyle/>
          <a:p>
            <a:fld id="{7022FF3C-310F-4809-A5BE-BC5BA8AA108D}" type="slidenum">
              <a:rPr lang="en-US" smtClean="0"/>
              <a:pPr/>
              <a:t>15</a:t>
            </a:fld>
            <a:endParaRPr lang="en-US" dirty="0"/>
          </a:p>
        </p:txBody>
      </p:sp>
      <p:pic>
        <p:nvPicPr>
          <p:cNvPr id="5" name="Picture 2" descr="Image result for natural language processing">
            <a:extLst>
              <a:ext uri="{FF2B5EF4-FFF2-40B4-BE49-F238E27FC236}">
                <a16:creationId xmlns:a16="http://schemas.microsoft.com/office/drawing/2014/main" id="{E3001D21-F91F-43FC-895D-CA1FD623ECC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4373098"/>
            <a:ext cx="3784315" cy="2162185"/>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D578351A-DE8D-4972-BA71-C70605B03B5D}"/>
              </a:ext>
            </a:extLst>
          </p:cNvPr>
          <p:cNvSpPr>
            <a:spLocks noGrp="1"/>
          </p:cNvSpPr>
          <p:nvPr>
            <p:ph idx="1"/>
          </p:nvPr>
        </p:nvSpPr>
        <p:spPr>
          <a:xfrm>
            <a:off x="457200" y="1676401"/>
            <a:ext cx="8229600" cy="4038600"/>
          </a:xfrm>
        </p:spPr>
        <p:txBody>
          <a:bodyPr>
            <a:normAutofit/>
          </a:bodyPr>
          <a:lstStyle/>
          <a:p>
            <a:r>
              <a:rPr lang="en-US" dirty="0"/>
              <a:t>Natural language processing (NLP) automatically assigns clinical codes to information stored in unstructured fields</a:t>
            </a:r>
          </a:p>
          <a:p>
            <a:r>
              <a:rPr lang="en-US" dirty="0"/>
              <a:t>Could eventually improve feasibility of eCQMs by reducing burden associated with manual coding</a:t>
            </a:r>
          </a:p>
        </p:txBody>
      </p:sp>
      <p:sp>
        <p:nvSpPr>
          <p:cNvPr id="3" name="Title 2">
            <a:extLst>
              <a:ext uri="{FF2B5EF4-FFF2-40B4-BE49-F238E27FC236}">
                <a16:creationId xmlns:a16="http://schemas.microsoft.com/office/drawing/2014/main" id="{0E6E2F90-3775-4757-B42F-54592855A939}"/>
              </a:ext>
            </a:extLst>
          </p:cNvPr>
          <p:cNvSpPr>
            <a:spLocks noGrp="1"/>
          </p:cNvSpPr>
          <p:nvPr>
            <p:ph type="title"/>
          </p:nvPr>
        </p:nvSpPr>
        <p:spPr/>
        <p:txBody>
          <a:bodyPr/>
          <a:lstStyle/>
          <a:p>
            <a:r>
              <a:rPr lang="en-US" dirty="0"/>
              <a:t>Natural Language Processing for eCQMs</a:t>
            </a:r>
          </a:p>
        </p:txBody>
      </p:sp>
    </p:spTree>
    <p:extLst>
      <p:ext uri="{BB962C8B-B14F-4D97-AF65-F5344CB8AC3E}">
        <p14:creationId xmlns:p14="http://schemas.microsoft.com/office/powerpoint/2010/main" val="913359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7C3A9B-9EB2-4D36-AF93-40E328C1A2C6}"/>
              </a:ext>
            </a:extLst>
          </p:cNvPr>
          <p:cNvSpPr>
            <a:spLocks noGrp="1"/>
          </p:cNvSpPr>
          <p:nvPr>
            <p:ph idx="1"/>
          </p:nvPr>
        </p:nvSpPr>
        <p:spPr>
          <a:xfrm>
            <a:off x="457200" y="1828800"/>
            <a:ext cx="8153400" cy="4297363"/>
          </a:xfrm>
        </p:spPr>
        <p:txBody>
          <a:bodyPr/>
          <a:lstStyle/>
          <a:p>
            <a:r>
              <a:rPr lang="en-US" dirty="0"/>
              <a:t>NLP is not currently a widespread practice due to known reliability challenges</a:t>
            </a:r>
          </a:p>
          <a:p>
            <a:pPr lvl="1"/>
            <a:r>
              <a:rPr lang="en-US" dirty="0"/>
              <a:t>Error from NLP may not be randomly distributed</a:t>
            </a:r>
          </a:p>
          <a:p>
            <a:r>
              <a:rPr lang="en-US" dirty="0"/>
              <a:t>eCQMs relying on NLP would need to undergo data element reliability testing</a:t>
            </a:r>
          </a:p>
        </p:txBody>
      </p:sp>
      <p:sp>
        <p:nvSpPr>
          <p:cNvPr id="3" name="Title 2">
            <a:extLst>
              <a:ext uri="{FF2B5EF4-FFF2-40B4-BE49-F238E27FC236}">
                <a16:creationId xmlns:a16="http://schemas.microsoft.com/office/drawing/2014/main" id="{10B0CB86-90B5-4C74-A7B8-D3BC7EC73ECF}"/>
              </a:ext>
            </a:extLst>
          </p:cNvPr>
          <p:cNvSpPr>
            <a:spLocks noGrp="1"/>
          </p:cNvSpPr>
          <p:nvPr>
            <p:ph type="title"/>
          </p:nvPr>
        </p:nvSpPr>
        <p:spPr/>
        <p:txBody>
          <a:bodyPr/>
          <a:lstStyle/>
          <a:p>
            <a:r>
              <a:rPr lang="en-US" dirty="0"/>
              <a:t>Natural Language Processing for eCQMs (cont’d)</a:t>
            </a:r>
          </a:p>
        </p:txBody>
      </p:sp>
      <p:sp>
        <p:nvSpPr>
          <p:cNvPr id="4" name="Slide Number Placeholder 3">
            <a:extLst>
              <a:ext uri="{FF2B5EF4-FFF2-40B4-BE49-F238E27FC236}">
                <a16:creationId xmlns:a16="http://schemas.microsoft.com/office/drawing/2014/main" id="{F5A08EFC-9F20-45CE-A6B8-FACA7BFF7A0E}"/>
              </a:ext>
            </a:extLst>
          </p:cNvPr>
          <p:cNvSpPr>
            <a:spLocks noGrp="1"/>
          </p:cNvSpPr>
          <p:nvPr>
            <p:ph type="sldNum" sz="quarter" idx="4"/>
          </p:nvPr>
        </p:nvSpPr>
        <p:spPr/>
        <p:txBody>
          <a:bodyPr/>
          <a:lstStyle/>
          <a:p>
            <a:fld id="{7022FF3C-310F-4809-A5BE-BC5BA8AA108D}" type="slidenum">
              <a:rPr lang="en-US" smtClean="0"/>
              <a:pPr/>
              <a:t>16</a:t>
            </a:fld>
            <a:endParaRPr lang="en-US" dirty="0"/>
          </a:p>
        </p:txBody>
      </p:sp>
    </p:spTree>
    <p:extLst>
      <p:ext uri="{BB962C8B-B14F-4D97-AF65-F5344CB8AC3E}">
        <p14:creationId xmlns:p14="http://schemas.microsoft.com/office/powerpoint/2010/main" val="127522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0440337-C1B9-4511-8223-E102B940A24C}"/>
              </a:ext>
            </a:extLst>
          </p:cNvPr>
          <p:cNvSpPr>
            <a:spLocks noGrp="1"/>
          </p:cNvSpPr>
          <p:nvPr>
            <p:ph type="sldNum" sz="quarter" idx="4"/>
          </p:nvPr>
        </p:nvSpPr>
        <p:spPr/>
        <p:txBody>
          <a:bodyPr/>
          <a:lstStyle/>
          <a:p>
            <a:fld id="{7022FF3C-310F-4809-A5BE-BC5BA8AA108D}" type="slidenum">
              <a:rPr lang="en-US" smtClean="0"/>
              <a:pPr/>
              <a:t>17</a:t>
            </a:fld>
            <a:endParaRPr lang="en-US" dirty="0"/>
          </a:p>
        </p:txBody>
      </p:sp>
      <p:pic>
        <p:nvPicPr>
          <p:cNvPr id="5" name="Content Placeholder 4" descr="Highlight of the form equivalence reliability way to test reliability">
            <a:extLst>
              <a:ext uri="{FF2B5EF4-FFF2-40B4-BE49-F238E27FC236}">
                <a16:creationId xmlns:a16="http://schemas.microsoft.com/office/drawing/2014/main" id="{9C8435B5-58C1-4067-ACCB-97AFEBAD60F1}"/>
              </a:ext>
            </a:extLst>
          </p:cNvPr>
          <p:cNvPicPr>
            <a:picLocks noGrp="1" noChangeAspect="1"/>
          </p:cNvPicPr>
          <p:nvPr>
            <p:ph idx="1"/>
          </p:nvPr>
        </p:nvPicPr>
        <p:blipFill rotWithShape="1">
          <a:blip r:embed="rId3"/>
          <a:srcRect t="671"/>
          <a:stretch/>
        </p:blipFill>
        <p:spPr>
          <a:xfrm>
            <a:off x="920366" y="2133600"/>
            <a:ext cx="7303267" cy="3200400"/>
          </a:xfrm>
          <a:prstGeom prst="rect">
            <a:avLst/>
          </a:prstGeom>
        </p:spPr>
      </p:pic>
      <p:sp>
        <p:nvSpPr>
          <p:cNvPr id="3" name="Title 2">
            <a:extLst>
              <a:ext uri="{FF2B5EF4-FFF2-40B4-BE49-F238E27FC236}">
                <a16:creationId xmlns:a16="http://schemas.microsoft.com/office/drawing/2014/main" id="{F507592F-660A-4DB7-8C86-D9B470FD72D3}"/>
              </a:ext>
            </a:extLst>
          </p:cNvPr>
          <p:cNvSpPr>
            <a:spLocks noGrp="1"/>
          </p:cNvSpPr>
          <p:nvPr>
            <p:ph type="title"/>
          </p:nvPr>
        </p:nvSpPr>
        <p:spPr/>
        <p:txBody>
          <a:bodyPr/>
          <a:lstStyle/>
          <a:p>
            <a:r>
              <a:rPr lang="en-US" dirty="0"/>
              <a:t>Data Element Reliability for NLP-based eCQMs</a:t>
            </a:r>
          </a:p>
        </p:txBody>
      </p:sp>
    </p:spTree>
    <p:extLst>
      <p:ext uri="{BB962C8B-B14F-4D97-AF65-F5344CB8AC3E}">
        <p14:creationId xmlns:p14="http://schemas.microsoft.com/office/powerpoint/2010/main" val="1314781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23F3DC-2E43-4B55-86B0-B9D733D6E01E}"/>
              </a:ext>
            </a:extLst>
          </p:cNvPr>
          <p:cNvSpPr>
            <a:spLocks noGrp="1"/>
          </p:cNvSpPr>
          <p:nvPr>
            <p:ph idx="1"/>
          </p:nvPr>
        </p:nvSpPr>
        <p:spPr/>
        <p:txBody>
          <a:bodyPr/>
          <a:lstStyle/>
          <a:p>
            <a:r>
              <a:rPr lang="en-US" dirty="0"/>
              <a:t>Form equivalence reliability assesses comparability of results across automated data extracted from different sources</a:t>
            </a:r>
          </a:p>
          <a:p>
            <a:pPr lvl="1"/>
            <a:r>
              <a:rPr lang="en-US" dirty="0"/>
              <a:t>Also called “parallel-forms reliability”</a:t>
            </a:r>
          </a:p>
          <a:p>
            <a:r>
              <a:rPr lang="en-US" dirty="0"/>
              <a:t>Result is presented as a coefficient of equivalence</a:t>
            </a:r>
          </a:p>
          <a:p>
            <a:pPr lvl="1"/>
            <a:r>
              <a:rPr lang="en-US" dirty="0"/>
              <a:t>Analysis should explain the source of any discrepancies</a:t>
            </a:r>
          </a:p>
        </p:txBody>
      </p:sp>
      <p:sp>
        <p:nvSpPr>
          <p:cNvPr id="3" name="Title 2">
            <a:extLst>
              <a:ext uri="{FF2B5EF4-FFF2-40B4-BE49-F238E27FC236}">
                <a16:creationId xmlns:a16="http://schemas.microsoft.com/office/drawing/2014/main" id="{377B57A9-55E8-498A-B0CA-46E155192B74}"/>
              </a:ext>
            </a:extLst>
          </p:cNvPr>
          <p:cNvSpPr>
            <a:spLocks noGrp="1"/>
          </p:cNvSpPr>
          <p:nvPr>
            <p:ph type="title"/>
          </p:nvPr>
        </p:nvSpPr>
        <p:spPr/>
        <p:txBody>
          <a:bodyPr/>
          <a:lstStyle/>
          <a:p>
            <a:r>
              <a:rPr lang="en-US" dirty="0"/>
              <a:t>Closer Look: Form Equivalence Reliability</a:t>
            </a:r>
          </a:p>
        </p:txBody>
      </p:sp>
      <p:sp>
        <p:nvSpPr>
          <p:cNvPr id="4" name="Slide Number Placeholder 3">
            <a:extLst>
              <a:ext uri="{FF2B5EF4-FFF2-40B4-BE49-F238E27FC236}">
                <a16:creationId xmlns:a16="http://schemas.microsoft.com/office/drawing/2014/main" id="{2CB0AE54-A3C4-4367-A649-169E34257719}"/>
              </a:ext>
            </a:extLst>
          </p:cNvPr>
          <p:cNvSpPr>
            <a:spLocks noGrp="1"/>
          </p:cNvSpPr>
          <p:nvPr>
            <p:ph type="sldNum" sz="quarter" idx="4"/>
          </p:nvPr>
        </p:nvSpPr>
        <p:spPr/>
        <p:txBody>
          <a:bodyPr/>
          <a:lstStyle/>
          <a:p>
            <a:fld id="{7022FF3C-310F-4809-A5BE-BC5BA8AA108D}" type="slidenum">
              <a:rPr lang="en-US" smtClean="0"/>
              <a:pPr/>
              <a:t>18</a:t>
            </a:fld>
            <a:endParaRPr lang="en-US" dirty="0"/>
          </a:p>
        </p:txBody>
      </p:sp>
    </p:spTree>
    <p:extLst>
      <p:ext uri="{BB962C8B-B14F-4D97-AF65-F5344CB8AC3E}">
        <p14:creationId xmlns:p14="http://schemas.microsoft.com/office/powerpoint/2010/main" val="2296969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22ED15-7415-4135-BD02-F8D7187F3E1F}"/>
              </a:ext>
            </a:extLst>
          </p:cNvPr>
          <p:cNvSpPr>
            <a:spLocks noGrp="1"/>
          </p:cNvSpPr>
          <p:nvPr>
            <p:ph idx="1"/>
          </p:nvPr>
        </p:nvSpPr>
        <p:spPr/>
        <p:txBody>
          <a:bodyPr>
            <a:normAutofit/>
          </a:bodyPr>
          <a:lstStyle/>
          <a:p>
            <a:r>
              <a:rPr lang="en-US" dirty="0"/>
              <a:t>A valid measure allows users to draw correct conclusions about the quality of care being provided to patients</a:t>
            </a:r>
          </a:p>
          <a:p>
            <a:r>
              <a:rPr lang="en-US" dirty="0"/>
              <a:t>Validity testing should demonstrate that a measure is measuring what it intends to measure</a:t>
            </a:r>
          </a:p>
        </p:txBody>
      </p:sp>
      <p:sp>
        <p:nvSpPr>
          <p:cNvPr id="3" name="Title 2">
            <a:extLst>
              <a:ext uri="{FF2B5EF4-FFF2-40B4-BE49-F238E27FC236}">
                <a16:creationId xmlns:a16="http://schemas.microsoft.com/office/drawing/2014/main" id="{1BDC43E0-4AA7-416A-B8CE-CB2EF502DEDD}"/>
              </a:ext>
            </a:extLst>
          </p:cNvPr>
          <p:cNvSpPr>
            <a:spLocks noGrp="1"/>
          </p:cNvSpPr>
          <p:nvPr>
            <p:ph type="title"/>
          </p:nvPr>
        </p:nvSpPr>
        <p:spPr/>
        <p:txBody>
          <a:bodyPr/>
          <a:lstStyle/>
          <a:p>
            <a:r>
              <a:rPr lang="en-US" dirty="0"/>
              <a:t>Validity</a:t>
            </a:r>
          </a:p>
        </p:txBody>
      </p:sp>
      <p:sp>
        <p:nvSpPr>
          <p:cNvPr id="4" name="Slide Number Placeholder 3">
            <a:extLst>
              <a:ext uri="{FF2B5EF4-FFF2-40B4-BE49-F238E27FC236}">
                <a16:creationId xmlns:a16="http://schemas.microsoft.com/office/drawing/2014/main" id="{B3CA6569-9023-4829-B8F3-16E32F6DC1DB}"/>
              </a:ext>
            </a:extLst>
          </p:cNvPr>
          <p:cNvSpPr>
            <a:spLocks noGrp="1"/>
          </p:cNvSpPr>
          <p:nvPr>
            <p:ph type="sldNum" sz="quarter" idx="4"/>
          </p:nvPr>
        </p:nvSpPr>
        <p:spPr/>
        <p:txBody>
          <a:bodyPr/>
          <a:lstStyle/>
          <a:p>
            <a:fld id="{7022FF3C-310F-4809-A5BE-BC5BA8AA108D}" type="slidenum">
              <a:rPr lang="en-US" smtClean="0"/>
              <a:pPr/>
              <a:t>19</a:t>
            </a:fld>
            <a:endParaRPr lang="en-US" dirty="0"/>
          </a:p>
        </p:txBody>
      </p:sp>
    </p:spTree>
    <p:extLst>
      <p:ext uri="{BB962C8B-B14F-4D97-AF65-F5344CB8AC3E}">
        <p14:creationId xmlns:p14="http://schemas.microsoft.com/office/powerpoint/2010/main" val="2643123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dirty="0"/>
              <a:t>Scientific Acceptability testing for electronic clinical quality measures (eCQMs)</a:t>
            </a:r>
          </a:p>
          <a:p>
            <a:pPr lvl="1"/>
            <a:r>
              <a:rPr lang="en-US" dirty="0"/>
              <a:t>Overview of scientific acceptability</a:t>
            </a:r>
          </a:p>
          <a:p>
            <a:pPr lvl="1"/>
            <a:r>
              <a:rPr lang="en-US" dirty="0"/>
              <a:t>Reliability testing</a:t>
            </a:r>
          </a:p>
          <a:p>
            <a:pPr lvl="1"/>
            <a:r>
              <a:rPr lang="en-US" dirty="0"/>
              <a:t>Validity testing</a:t>
            </a:r>
          </a:p>
          <a:p>
            <a:pPr lvl="1"/>
            <a:r>
              <a:rPr lang="en-US" dirty="0"/>
              <a:t>Challenges and mitigation strategies</a:t>
            </a:r>
          </a:p>
        </p:txBody>
      </p:sp>
      <p:sp>
        <p:nvSpPr>
          <p:cNvPr id="5" name="Title 4"/>
          <p:cNvSpPr>
            <a:spLocks noGrp="1"/>
          </p:cNvSpPr>
          <p:nvPr>
            <p:ph type="title"/>
          </p:nvPr>
        </p:nvSpPr>
        <p:spPr>
          <a:xfrm>
            <a:off x="33337" y="0"/>
            <a:ext cx="9144000" cy="1447800"/>
          </a:xfrm>
        </p:spPr>
        <p:txBody>
          <a:bodyPr/>
          <a:lstStyle/>
          <a:p>
            <a:r>
              <a:rPr lang="en-US" dirty="0"/>
              <a:t>Overview</a:t>
            </a:r>
          </a:p>
        </p:txBody>
      </p:sp>
      <p:sp>
        <p:nvSpPr>
          <p:cNvPr id="9" name="Slide Number Placeholder 8"/>
          <p:cNvSpPr>
            <a:spLocks noGrp="1"/>
          </p:cNvSpPr>
          <p:nvPr>
            <p:ph type="sldNum" sz="quarter" idx="4"/>
          </p:nvPr>
        </p:nvSpPr>
        <p:spPr/>
        <p:txBody>
          <a:bodyPr/>
          <a:lstStyle/>
          <a:p>
            <a:fld id="{7022FF3C-310F-4809-A5BE-BC5BA8AA108D}" type="slidenum">
              <a:rPr lang="en-US" smtClean="0"/>
              <a:pPr/>
              <a:t>2</a:t>
            </a:fld>
            <a:endParaRPr lang="en-US" dirty="0"/>
          </a:p>
        </p:txBody>
      </p:sp>
    </p:spTree>
    <p:extLst>
      <p:ext uri="{BB962C8B-B14F-4D97-AF65-F5344CB8AC3E}">
        <p14:creationId xmlns:p14="http://schemas.microsoft.com/office/powerpoint/2010/main" val="656807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C7E6DF-22D0-4F7A-A88E-852EDACED886}"/>
              </a:ext>
            </a:extLst>
          </p:cNvPr>
          <p:cNvSpPr>
            <a:spLocks noGrp="1"/>
          </p:cNvSpPr>
          <p:nvPr>
            <p:ph type="sldNum" sz="quarter" idx="4"/>
          </p:nvPr>
        </p:nvSpPr>
        <p:spPr/>
        <p:txBody>
          <a:bodyPr/>
          <a:lstStyle/>
          <a:p>
            <a:fld id="{7022FF3C-310F-4809-A5BE-BC5BA8AA108D}" type="slidenum">
              <a:rPr lang="en-US" smtClean="0"/>
              <a:pPr/>
              <a:t>20</a:t>
            </a:fld>
            <a:endParaRPr lang="en-US" dirty="0"/>
          </a:p>
        </p:txBody>
      </p:sp>
      <p:graphicFrame>
        <p:nvGraphicFramePr>
          <p:cNvPr id="5" name="Content Placeholder 4" descr="Assessing validity at the data element level:  Does the measure rely on data elements that are valid when compared to an authoritative data source?&#10;Assessing validity at the measure score level:  Does the measure score reflect the quality of care delivered to patients?&#10;&#10;">
            <a:extLst>
              <a:ext uri="{FF2B5EF4-FFF2-40B4-BE49-F238E27FC236}">
                <a16:creationId xmlns:a16="http://schemas.microsoft.com/office/drawing/2014/main" id="{ED84E732-E12A-441D-9393-71F801C7B5D6}"/>
              </a:ext>
            </a:extLst>
          </p:cNvPr>
          <p:cNvGraphicFramePr>
            <a:graphicFrameLocks noGrp="1"/>
          </p:cNvGraphicFramePr>
          <p:nvPr>
            <p:ph idx="1"/>
            <p:extLst>
              <p:ext uri="{D42A27DB-BD31-4B8C-83A1-F6EECF244321}">
                <p14:modId xmlns:p14="http://schemas.microsoft.com/office/powerpoint/2010/main" val="1300495447"/>
              </p:ext>
            </p:extLst>
          </p:nvPr>
        </p:nvGraphicFramePr>
        <p:xfrm>
          <a:off x="1600200" y="3615392"/>
          <a:ext cx="5943600" cy="3044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C92ADB6-94A9-4570-A1F5-FC29997C130E}"/>
              </a:ext>
            </a:extLst>
          </p:cNvPr>
          <p:cNvSpPr txBox="1"/>
          <p:nvPr/>
        </p:nvSpPr>
        <p:spPr>
          <a:xfrm>
            <a:off x="228600" y="1676400"/>
            <a:ext cx="8229600"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Validity can be assessed at the data element level or are the measure score level</a:t>
            </a:r>
          </a:p>
          <a:p>
            <a:pPr marL="285750" indent="-285750">
              <a:buFont typeface="Arial" panose="020B0604020202020204" pitchFamily="34" charset="0"/>
              <a:buChar char="•"/>
            </a:pPr>
            <a:r>
              <a:rPr lang="en-US" sz="2400" dirty="0"/>
              <a:t>For new eCQMs, measure score validity can be assessed via face validity. Maintenance measures require empirical testing.</a:t>
            </a:r>
          </a:p>
        </p:txBody>
      </p:sp>
      <p:sp>
        <p:nvSpPr>
          <p:cNvPr id="3" name="Title 2">
            <a:extLst>
              <a:ext uri="{FF2B5EF4-FFF2-40B4-BE49-F238E27FC236}">
                <a16:creationId xmlns:a16="http://schemas.microsoft.com/office/drawing/2014/main" id="{924835ED-2B75-480D-9E0F-93576A858F24}"/>
              </a:ext>
            </a:extLst>
          </p:cNvPr>
          <p:cNvSpPr>
            <a:spLocks noGrp="1"/>
          </p:cNvSpPr>
          <p:nvPr>
            <p:ph type="title"/>
          </p:nvPr>
        </p:nvSpPr>
        <p:spPr/>
        <p:txBody>
          <a:bodyPr/>
          <a:lstStyle/>
          <a:p>
            <a:r>
              <a:rPr lang="en-US" dirty="0"/>
              <a:t>Validity Testing Research Questions</a:t>
            </a:r>
          </a:p>
        </p:txBody>
      </p:sp>
    </p:spTree>
    <p:extLst>
      <p:ext uri="{BB962C8B-B14F-4D97-AF65-F5344CB8AC3E}">
        <p14:creationId xmlns:p14="http://schemas.microsoft.com/office/powerpoint/2010/main" val="17618483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A51954-6374-4888-B4CE-B8C9599E0418}"/>
              </a:ext>
            </a:extLst>
          </p:cNvPr>
          <p:cNvSpPr>
            <a:spLocks noGrp="1"/>
          </p:cNvSpPr>
          <p:nvPr>
            <p:ph type="sldNum" sz="quarter" idx="4"/>
          </p:nvPr>
        </p:nvSpPr>
        <p:spPr/>
        <p:txBody>
          <a:bodyPr/>
          <a:lstStyle/>
          <a:p>
            <a:fld id="{7022FF3C-310F-4809-A5BE-BC5BA8AA108D}" type="slidenum">
              <a:rPr lang="en-US" smtClean="0"/>
              <a:pPr/>
              <a:t>21</a:t>
            </a:fld>
            <a:endParaRPr lang="en-US" dirty="0"/>
          </a:p>
        </p:txBody>
      </p:sp>
      <p:sp>
        <p:nvSpPr>
          <p:cNvPr id="6" name="Oval 5" descr="Highlight of criterion validity and face validity">
            <a:extLst>
              <a:ext uri="{FF2B5EF4-FFF2-40B4-BE49-F238E27FC236}">
                <a16:creationId xmlns:a16="http://schemas.microsoft.com/office/drawing/2014/main" id="{E76CFB55-CDAE-403C-80A1-60C14CE2AB74}"/>
              </a:ext>
            </a:extLst>
          </p:cNvPr>
          <p:cNvSpPr/>
          <p:nvPr/>
        </p:nvSpPr>
        <p:spPr>
          <a:xfrm>
            <a:off x="3124200" y="4412457"/>
            <a:ext cx="57150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descr="Types of validity testing:&#10;construct validity&#10;discriminant validity&#10;predictive validity&#10;convergent validity&#10;criterion validity&#10;face validity">
            <a:extLst>
              <a:ext uri="{FF2B5EF4-FFF2-40B4-BE49-F238E27FC236}">
                <a16:creationId xmlns:a16="http://schemas.microsoft.com/office/drawing/2014/main" id="{874A2435-1D32-4E07-8C29-808C6D32855E}"/>
              </a:ext>
            </a:extLst>
          </p:cNvPr>
          <p:cNvGraphicFramePr>
            <a:graphicFrameLocks noGrp="1"/>
          </p:cNvGraphicFramePr>
          <p:nvPr>
            <p:ph idx="1"/>
            <p:extLst>
              <p:ext uri="{D42A27DB-BD31-4B8C-83A1-F6EECF244321}">
                <p14:modId xmlns:p14="http://schemas.microsoft.com/office/powerpoint/2010/main" val="2880899554"/>
              </p:ext>
            </p:extLst>
          </p:nvPr>
        </p:nvGraphicFramePr>
        <p:xfrm>
          <a:off x="457200" y="2667000"/>
          <a:ext cx="8229600" cy="3459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52798DD-EBFE-437C-835F-467DA5151965}"/>
              </a:ext>
            </a:extLst>
          </p:cNvPr>
          <p:cNvSpPr txBox="1"/>
          <p:nvPr/>
        </p:nvSpPr>
        <p:spPr>
          <a:xfrm>
            <a:off x="685800" y="1752600"/>
            <a:ext cx="7772400" cy="646331"/>
          </a:xfrm>
          <a:prstGeom prst="rect">
            <a:avLst/>
          </a:prstGeom>
          <a:noFill/>
        </p:spPr>
        <p:txBody>
          <a:bodyPr wrap="square" rtlCol="0">
            <a:spAutoFit/>
          </a:bodyPr>
          <a:lstStyle/>
          <a:p>
            <a:pPr algn="ctr"/>
            <a:r>
              <a:rPr lang="en-US" dirty="0"/>
              <a:t>Common objective: To demonstrate that the measure is able to record or quantify what it is intended to measure</a:t>
            </a:r>
          </a:p>
        </p:txBody>
      </p:sp>
      <p:sp>
        <p:nvSpPr>
          <p:cNvPr id="3" name="Title 2">
            <a:extLst>
              <a:ext uri="{FF2B5EF4-FFF2-40B4-BE49-F238E27FC236}">
                <a16:creationId xmlns:a16="http://schemas.microsoft.com/office/drawing/2014/main" id="{EBAF05E7-19BE-4E26-8152-0977738FBDC4}"/>
              </a:ext>
            </a:extLst>
          </p:cNvPr>
          <p:cNvSpPr>
            <a:spLocks noGrp="1"/>
          </p:cNvSpPr>
          <p:nvPr>
            <p:ph type="title"/>
          </p:nvPr>
        </p:nvSpPr>
        <p:spPr/>
        <p:txBody>
          <a:bodyPr/>
          <a:lstStyle/>
          <a:p>
            <a:r>
              <a:rPr lang="en-US" dirty="0"/>
              <a:t>Types of Validity Testing</a:t>
            </a:r>
          </a:p>
        </p:txBody>
      </p:sp>
    </p:spTree>
    <p:extLst>
      <p:ext uri="{BB962C8B-B14F-4D97-AF65-F5344CB8AC3E}">
        <p14:creationId xmlns:p14="http://schemas.microsoft.com/office/powerpoint/2010/main" val="3935112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3D13B5-524F-478D-8F83-412FC93330A5}"/>
              </a:ext>
            </a:extLst>
          </p:cNvPr>
          <p:cNvSpPr>
            <a:spLocks noGrp="1"/>
          </p:cNvSpPr>
          <p:nvPr>
            <p:ph idx="1"/>
          </p:nvPr>
        </p:nvSpPr>
        <p:spPr/>
        <p:txBody>
          <a:bodyPr>
            <a:normAutofit fontScale="92500"/>
          </a:bodyPr>
          <a:lstStyle/>
          <a:p>
            <a:r>
              <a:rPr lang="en-US" dirty="0"/>
              <a:t>Analyzes agreement between measure data and an authoritative source of the same information</a:t>
            </a:r>
          </a:p>
          <a:p>
            <a:pPr lvl="1"/>
            <a:r>
              <a:rPr lang="en-US" dirty="0"/>
              <a:t>Ex., electronically-extracted EHR data compared against manually abstracted EHR data</a:t>
            </a:r>
          </a:p>
          <a:p>
            <a:r>
              <a:rPr lang="en-US" dirty="0"/>
              <a:t>Required for all data elements</a:t>
            </a:r>
          </a:p>
          <a:p>
            <a:pPr lvl="1"/>
            <a:r>
              <a:rPr lang="en-US" dirty="0"/>
              <a:t>In some cases, may be acceptable to validate at the measure component level (numerator, denominator, and exclusions)</a:t>
            </a:r>
          </a:p>
        </p:txBody>
      </p:sp>
      <p:sp>
        <p:nvSpPr>
          <p:cNvPr id="3" name="Title 2">
            <a:extLst>
              <a:ext uri="{FF2B5EF4-FFF2-40B4-BE49-F238E27FC236}">
                <a16:creationId xmlns:a16="http://schemas.microsoft.com/office/drawing/2014/main" id="{B62FDBE3-4CE5-44F2-98F8-E0E12BBD6305}"/>
              </a:ext>
            </a:extLst>
          </p:cNvPr>
          <p:cNvSpPr>
            <a:spLocks noGrp="1"/>
          </p:cNvSpPr>
          <p:nvPr>
            <p:ph type="title"/>
          </p:nvPr>
        </p:nvSpPr>
        <p:spPr/>
        <p:txBody>
          <a:bodyPr/>
          <a:lstStyle/>
          <a:p>
            <a:r>
              <a:rPr lang="en-US" dirty="0"/>
              <a:t>Closer Look: Criterion Validity</a:t>
            </a:r>
          </a:p>
        </p:txBody>
      </p:sp>
      <p:sp>
        <p:nvSpPr>
          <p:cNvPr id="4" name="Slide Number Placeholder 3">
            <a:extLst>
              <a:ext uri="{FF2B5EF4-FFF2-40B4-BE49-F238E27FC236}">
                <a16:creationId xmlns:a16="http://schemas.microsoft.com/office/drawing/2014/main" id="{5D844A5D-3675-4816-88AE-DE4F1E0FA5A5}"/>
              </a:ext>
            </a:extLst>
          </p:cNvPr>
          <p:cNvSpPr>
            <a:spLocks noGrp="1"/>
          </p:cNvSpPr>
          <p:nvPr>
            <p:ph type="sldNum" sz="quarter" idx="4"/>
          </p:nvPr>
        </p:nvSpPr>
        <p:spPr/>
        <p:txBody>
          <a:bodyPr/>
          <a:lstStyle/>
          <a:p>
            <a:fld id="{7022FF3C-310F-4809-A5BE-BC5BA8AA108D}" type="slidenum">
              <a:rPr lang="en-US" smtClean="0"/>
              <a:pPr/>
              <a:t>22</a:t>
            </a:fld>
            <a:endParaRPr lang="en-US" dirty="0"/>
          </a:p>
        </p:txBody>
      </p:sp>
    </p:spTree>
    <p:extLst>
      <p:ext uri="{BB962C8B-B14F-4D97-AF65-F5344CB8AC3E}">
        <p14:creationId xmlns:p14="http://schemas.microsoft.com/office/powerpoint/2010/main" val="1703413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Data sources for electronic extraction:&#10;EHR is queried to extract eCQM data elements&#10;Data extracted from specific structured fields&#10;Serves as test file&#10;&#10;Data sources for manual extraction:&#10;Manual review of patient records to abstract eCQM data elements&#10;Data abstracted from anywhere in the patient record&#10;Usually a subset of the test file, serves as “gold standard” for comparison&#10;&#10;">
            <a:extLst>
              <a:ext uri="{FF2B5EF4-FFF2-40B4-BE49-F238E27FC236}">
                <a16:creationId xmlns:a16="http://schemas.microsoft.com/office/drawing/2014/main" id="{CC670259-3CDB-4BFD-A576-1874EC674C79}"/>
              </a:ext>
            </a:extLst>
          </p:cNvPr>
          <p:cNvGraphicFramePr>
            <a:graphicFrameLocks noGrp="1"/>
          </p:cNvGraphicFramePr>
          <p:nvPr>
            <p:ph idx="1"/>
            <p:extLst>
              <p:ext uri="{D42A27DB-BD31-4B8C-83A1-F6EECF244321}">
                <p14:modId xmlns:p14="http://schemas.microsoft.com/office/powerpoint/2010/main" val="1948278940"/>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5EFDA5C9-1365-4728-8277-30741FDA4CF8}"/>
              </a:ext>
            </a:extLst>
          </p:cNvPr>
          <p:cNvSpPr>
            <a:spLocks noGrp="1"/>
          </p:cNvSpPr>
          <p:nvPr>
            <p:ph type="title"/>
          </p:nvPr>
        </p:nvSpPr>
        <p:spPr/>
        <p:txBody>
          <a:bodyPr/>
          <a:lstStyle/>
          <a:p>
            <a:r>
              <a:rPr lang="en-US" dirty="0"/>
              <a:t>Data Sources for Validity</a:t>
            </a:r>
          </a:p>
        </p:txBody>
      </p:sp>
      <p:sp>
        <p:nvSpPr>
          <p:cNvPr id="4" name="Slide Number Placeholder 3">
            <a:extLst>
              <a:ext uri="{FF2B5EF4-FFF2-40B4-BE49-F238E27FC236}">
                <a16:creationId xmlns:a16="http://schemas.microsoft.com/office/drawing/2014/main" id="{DB7A01F1-AD9B-4E9C-A70E-BC1FB8A50BC8}"/>
              </a:ext>
            </a:extLst>
          </p:cNvPr>
          <p:cNvSpPr>
            <a:spLocks noGrp="1"/>
          </p:cNvSpPr>
          <p:nvPr>
            <p:ph type="sldNum" sz="quarter" idx="4"/>
          </p:nvPr>
        </p:nvSpPr>
        <p:spPr/>
        <p:txBody>
          <a:bodyPr/>
          <a:lstStyle/>
          <a:p>
            <a:fld id="{7022FF3C-310F-4809-A5BE-BC5BA8AA108D}" type="slidenum">
              <a:rPr lang="en-US" smtClean="0"/>
              <a:pPr/>
              <a:t>23</a:t>
            </a:fld>
            <a:endParaRPr lang="en-US" dirty="0"/>
          </a:p>
        </p:txBody>
      </p:sp>
    </p:spTree>
    <p:extLst>
      <p:ext uri="{BB962C8B-B14F-4D97-AF65-F5344CB8AC3E}">
        <p14:creationId xmlns:p14="http://schemas.microsoft.com/office/powerpoint/2010/main" val="3760667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2946A9-392D-4A2D-83FE-E777346640D8}"/>
              </a:ext>
            </a:extLst>
          </p:cNvPr>
          <p:cNvSpPr>
            <a:spLocks noGrp="1"/>
          </p:cNvSpPr>
          <p:nvPr>
            <p:ph idx="1"/>
          </p:nvPr>
        </p:nvSpPr>
        <p:spPr/>
        <p:txBody>
          <a:bodyPr>
            <a:normAutofit fontScale="92500" lnSpcReduction="20000"/>
          </a:bodyPr>
          <a:lstStyle/>
          <a:p>
            <a:r>
              <a:rPr lang="en-US" dirty="0"/>
              <a:t>Characterizing the degree of agreement between the electronically-extracted data and manually-abstracted data (“gold standard”)</a:t>
            </a:r>
          </a:p>
          <a:p>
            <a:r>
              <a:rPr lang="en-US" dirty="0"/>
              <a:t>Relevant agreement statistics:</a:t>
            </a:r>
          </a:p>
          <a:p>
            <a:pPr lvl="1"/>
            <a:r>
              <a:rPr lang="en-US" dirty="0"/>
              <a:t>Percent agreement</a:t>
            </a:r>
          </a:p>
          <a:p>
            <a:pPr lvl="1"/>
            <a:r>
              <a:rPr lang="en-US" dirty="0"/>
              <a:t>Kappa (chance-adjusted agreement)</a:t>
            </a:r>
          </a:p>
          <a:p>
            <a:pPr lvl="1"/>
            <a:r>
              <a:rPr lang="en-US" dirty="0"/>
              <a:t>Sensitivity</a:t>
            </a:r>
          </a:p>
          <a:p>
            <a:pPr lvl="1"/>
            <a:r>
              <a:rPr lang="en-US" dirty="0"/>
              <a:t>Specificity</a:t>
            </a:r>
          </a:p>
          <a:p>
            <a:pPr lvl="1"/>
            <a:r>
              <a:rPr lang="en-US" dirty="0"/>
              <a:t>Positive Predictive Value (PPV)</a:t>
            </a:r>
          </a:p>
          <a:p>
            <a:pPr lvl="1"/>
            <a:r>
              <a:rPr lang="en-US" dirty="0"/>
              <a:t>Negative Predictive Value (NPV)</a:t>
            </a:r>
          </a:p>
        </p:txBody>
      </p:sp>
      <p:sp>
        <p:nvSpPr>
          <p:cNvPr id="3" name="Title 2">
            <a:extLst>
              <a:ext uri="{FF2B5EF4-FFF2-40B4-BE49-F238E27FC236}">
                <a16:creationId xmlns:a16="http://schemas.microsoft.com/office/drawing/2014/main" id="{4AA3544A-0D60-4CBE-8701-CA734673A5A1}"/>
              </a:ext>
            </a:extLst>
          </p:cNvPr>
          <p:cNvSpPr>
            <a:spLocks noGrp="1"/>
          </p:cNvSpPr>
          <p:nvPr>
            <p:ph type="title"/>
          </p:nvPr>
        </p:nvSpPr>
        <p:spPr/>
        <p:txBody>
          <a:bodyPr/>
          <a:lstStyle/>
          <a:p>
            <a:r>
              <a:rPr lang="en-US" dirty="0"/>
              <a:t>Criterion Validity Analysis</a:t>
            </a:r>
          </a:p>
        </p:txBody>
      </p:sp>
      <p:sp>
        <p:nvSpPr>
          <p:cNvPr id="4" name="Slide Number Placeholder 3">
            <a:extLst>
              <a:ext uri="{FF2B5EF4-FFF2-40B4-BE49-F238E27FC236}">
                <a16:creationId xmlns:a16="http://schemas.microsoft.com/office/drawing/2014/main" id="{277A4766-07C2-4725-BDD5-0FE712FA3DC1}"/>
              </a:ext>
            </a:extLst>
          </p:cNvPr>
          <p:cNvSpPr>
            <a:spLocks noGrp="1"/>
          </p:cNvSpPr>
          <p:nvPr>
            <p:ph type="sldNum" sz="quarter" idx="4"/>
          </p:nvPr>
        </p:nvSpPr>
        <p:spPr/>
        <p:txBody>
          <a:bodyPr/>
          <a:lstStyle/>
          <a:p>
            <a:fld id="{7022FF3C-310F-4809-A5BE-BC5BA8AA108D}" type="slidenum">
              <a:rPr lang="en-US" smtClean="0"/>
              <a:pPr/>
              <a:t>24</a:t>
            </a:fld>
            <a:endParaRPr lang="en-US" dirty="0"/>
          </a:p>
        </p:txBody>
      </p:sp>
    </p:spTree>
    <p:extLst>
      <p:ext uri="{BB962C8B-B14F-4D97-AF65-F5344CB8AC3E}">
        <p14:creationId xmlns:p14="http://schemas.microsoft.com/office/powerpoint/2010/main" val="1271496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14B018-9C02-41D6-984C-C748181894A7}"/>
              </a:ext>
            </a:extLst>
          </p:cNvPr>
          <p:cNvSpPr>
            <a:spLocks noGrp="1"/>
          </p:cNvSpPr>
          <p:nvPr>
            <p:ph type="sldNum" sz="quarter" idx="4"/>
          </p:nvPr>
        </p:nvSpPr>
        <p:spPr/>
        <p:txBody>
          <a:bodyPr/>
          <a:lstStyle/>
          <a:p>
            <a:fld id="{7022FF3C-310F-4809-A5BE-BC5BA8AA108D}" type="slidenum">
              <a:rPr lang="en-US" smtClean="0"/>
              <a:pPr/>
              <a:t>25</a:t>
            </a:fld>
            <a:endParaRPr lang="en-US" dirty="0"/>
          </a:p>
        </p:txBody>
      </p:sp>
      <p:pic>
        <p:nvPicPr>
          <p:cNvPr id="12" name="Picture 11" descr="4 quadrant table showing scoring for percent agreement formula&#10;A (true negative); does not meet criteria based on manual review and does not meet criteria based on electronically extracted report&#10;B (false negative): meets criteria based on manual review and does not meet criteria based on electronically extracted report&#10;C (false positive): doe not meet criteria based on manual review and does meet criteria based on electronically extracted report&#10;D (true positive): meets criteria based on manual review and meets criteria based on electronically extracted report">
            <a:extLst>
              <a:ext uri="{FF2B5EF4-FFF2-40B4-BE49-F238E27FC236}">
                <a16:creationId xmlns:a16="http://schemas.microsoft.com/office/drawing/2014/main" id="{6D486C65-B2FE-4090-BACD-2FF00A3B3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4063" y="2590800"/>
            <a:ext cx="4438273" cy="2292295"/>
          </a:xfrm>
          <a:prstGeom prst="rect">
            <a:avLst/>
          </a:prstGeom>
        </p:spPr>
      </p:pic>
      <p:cxnSp>
        <p:nvCxnSpPr>
          <p:cNvPr id="8" name="Straight Connector 7" descr="divider between definitions of percent agreement and kapps and the results table for analysis">
            <a:extLst>
              <a:ext uri="{FF2B5EF4-FFF2-40B4-BE49-F238E27FC236}">
                <a16:creationId xmlns:a16="http://schemas.microsoft.com/office/drawing/2014/main" id="{D299AB17-2EF3-4743-994B-1A5B8F62FED6}"/>
              </a:ext>
            </a:extLst>
          </p:cNvPr>
          <p:cNvCxnSpPr/>
          <p:nvPr/>
        </p:nvCxnSpPr>
        <p:spPr>
          <a:xfrm>
            <a:off x="4267200" y="1981200"/>
            <a:ext cx="0" cy="4012163"/>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BE8E642-0441-4187-833C-A88CB64D1058}"/>
                  </a:ext>
                </a:extLst>
              </p:cNvPr>
              <p:cNvSpPr txBox="1"/>
              <p:nvPr/>
            </p:nvSpPr>
            <p:spPr>
              <a:xfrm>
                <a:off x="228599" y="1752600"/>
                <a:ext cx="4038598" cy="4642361"/>
              </a:xfrm>
              <a:prstGeom prst="rect">
                <a:avLst/>
              </a:prstGeom>
              <a:noFill/>
            </p:spPr>
            <p:txBody>
              <a:bodyPr wrap="square" rtlCol="0">
                <a:spAutoFit/>
              </a:bodyPr>
              <a:lstStyle/>
              <a:p>
                <a:pPr marL="285750" indent="-285750">
                  <a:buFont typeface="Arial" panose="020B0604020202020204" pitchFamily="34" charset="0"/>
                  <a:buChar char="•"/>
                </a:pPr>
                <a:r>
                  <a:rPr lang="en-US" b="1" dirty="0"/>
                  <a:t>Percent Agreement Definition: </a:t>
                </a:r>
                <a:r>
                  <a:rPr lang="en-US" dirty="0"/>
                  <a:t>Percentage of patients for whom the electronic and manual results matched</a:t>
                </a:r>
              </a:p>
              <a:p>
                <a:pPr marL="285750" indent="-285750">
                  <a:buFont typeface="Arial" panose="020B0604020202020204" pitchFamily="34" charset="0"/>
                  <a:buChar char="•"/>
                </a:pPr>
                <a:endParaRPr lang="en-US" b="1" dirty="0"/>
              </a:p>
              <a:p>
                <a:pPr lvl="1"/>
                <a:r>
                  <a:rPr lang="en-US" b="1" dirty="0"/>
                  <a:t>Formula:</a:t>
                </a: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𝐷</m:t>
                        </m:r>
                      </m:num>
                      <m:den>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𝐷</m:t>
                        </m:r>
                      </m:den>
                    </m:f>
                  </m:oMath>
                </a14:m>
                <a:endParaRPr lang="en-US" b="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Kappa definition:</a:t>
                </a:r>
                <a:r>
                  <a:rPr lang="en-US" b="0" dirty="0"/>
                  <a:t> Statistical measure that corrects for chance agreement between the two 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Higher kappa scores = more consistency between the two sources</a:t>
                </a:r>
                <a:endParaRPr lang="en-US" b="0" dirty="0"/>
              </a:p>
              <a:p>
                <a:pPr marL="285750" indent="-285750">
                  <a:buFont typeface="Arial" panose="020B0604020202020204" pitchFamily="34" charset="0"/>
                  <a:buChar char="•"/>
                </a:pPr>
                <a:endParaRPr lang="en-US" dirty="0"/>
              </a:p>
              <a:p>
                <a:endParaRPr lang="en-US" b="0" dirty="0"/>
              </a:p>
            </p:txBody>
          </p:sp>
        </mc:Choice>
        <mc:Fallback xmlns="">
          <p:sp>
            <p:nvSpPr>
              <p:cNvPr id="7" name="TextBox 6">
                <a:extLst>
                  <a:ext uri="{FF2B5EF4-FFF2-40B4-BE49-F238E27FC236}">
                    <a16:creationId xmlns:a16="http://schemas.microsoft.com/office/drawing/2014/main" id="{EBE8E642-0441-4187-833C-A88CB64D1058}"/>
                  </a:ext>
                </a:extLst>
              </p:cNvPr>
              <p:cNvSpPr txBox="1">
                <a:spLocks noRot="1" noChangeAspect="1" noMove="1" noResize="1" noEditPoints="1" noAdjustHandles="1" noChangeArrowheads="1" noChangeShapeType="1" noTextEdit="1"/>
              </p:cNvSpPr>
              <p:nvPr/>
            </p:nvSpPr>
            <p:spPr>
              <a:xfrm>
                <a:off x="228599" y="1752600"/>
                <a:ext cx="4038598" cy="4642361"/>
              </a:xfrm>
              <a:prstGeom prst="rect">
                <a:avLst/>
              </a:prstGeom>
              <a:blipFill>
                <a:blip r:embed="rId4"/>
                <a:stretch>
                  <a:fillRect l="-905" t="-788" r="-196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0A0F7DED-1229-4FD9-8B18-7CDDC0F6EAC6}"/>
              </a:ext>
            </a:extLst>
          </p:cNvPr>
          <p:cNvSpPr>
            <a:spLocks noGrp="1"/>
          </p:cNvSpPr>
          <p:nvPr>
            <p:ph type="title"/>
          </p:nvPr>
        </p:nvSpPr>
        <p:spPr/>
        <p:txBody>
          <a:bodyPr/>
          <a:lstStyle/>
          <a:p>
            <a:r>
              <a:rPr lang="en-US" dirty="0"/>
              <a:t>Criterion Validity Analysis: Percent Agreement and kappa</a:t>
            </a:r>
          </a:p>
        </p:txBody>
      </p:sp>
    </p:spTree>
    <p:extLst>
      <p:ext uri="{BB962C8B-B14F-4D97-AF65-F5344CB8AC3E}">
        <p14:creationId xmlns:p14="http://schemas.microsoft.com/office/powerpoint/2010/main" val="39598094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14B018-9C02-41D6-984C-C748181894A7}"/>
              </a:ext>
            </a:extLst>
          </p:cNvPr>
          <p:cNvSpPr>
            <a:spLocks noGrp="1"/>
          </p:cNvSpPr>
          <p:nvPr>
            <p:ph type="sldNum" sz="quarter" idx="4"/>
          </p:nvPr>
        </p:nvSpPr>
        <p:spPr/>
        <p:txBody>
          <a:bodyPr/>
          <a:lstStyle/>
          <a:p>
            <a:fld id="{7022FF3C-310F-4809-A5BE-BC5BA8AA108D}" type="slidenum">
              <a:rPr lang="en-US" smtClean="0"/>
              <a:pPr/>
              <a:t>26</a:t>
            </a:fld>
            <a:endParaRPr lang="en-US" dirty="0"/>
          </a:p>
        </p:txBody>
      </p:sp>
      <p:sp>
        <p:nvSpPr>
          <p:cNvPr id="9" name="TextBox 8">
            <a:extLst>
              <a:ext uri="{FF2B5EF4-FFF2-40B4-BE49-F238E27FC236}">
                <a16:creationId xmlns:a16="http://schemas.microsoft.com/office/drawing/2014/main" id="{F9A69F2C-1986-40A9-9BB2-67BCA861F7B6}"/>
              </a:ext>
            </a:extLst>
          </p:cNvPr>
          <p:cNvSpPr txBox="1"/>
          <p:nvPr/>
        </p:nvSpPr>
        <p:spPr>
          <a:xfrm>
            <a:off x="4572000" y="4541202"/>
            <a:ext cx="430529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Provide additional information about data element validity</a:t>
            </a:r>
          </a:p>
          <a:p>
            <a:endParaRPr lang="en-US" dirty="0"/>
          </a:p>
          <a:p>
            <a:pPr marL="285750" indent="-285750">
              <a:buFont typeface="Arial" panose="020B0604020202020204" pitchFamily="34" charset="0"/>
              <a:buChar char="•"/>
            </a:pPr>
            <a:r>
              <a:rPr lang="en-US" dirty="0"/>
              <a:t>Help explain the source of discrepancies between the two files</a:t>
            </a:r>
          </a:p>
        </p:txBody>
      </p:sp>
      <p:pic>
        <p:nvPicPr>
          <p:cNvPr id="7" name="Picture 6" descr="4 quadrant table showing scoring for percent agreement formula&#10;A (true negative); does not meet criteria based on manual review and does not meet criteria based on electronically extracted report&#10;B (false negative): meets criteria based on manual review and does not meet criteria based on electronically extracted report&#10;C (false positive): doe not meet criteria based on manual review and does meet criteria based on electronically extracted report&#10;D (true positive): meets criteria based on manual review and meets criteria based on electronically extracted report">
            <a:extLst>
              <a:ext uri="{FF2B5EF4-FFF2-40B4-BE49-F238E27FC236}">
                <a16:creationId xmlns:a16="http://schemas.microsoft.com/office/drawing/2014/main" id="{47069F42-923A-47E9-83F2-443579C684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941885"/>
            <a:ext cx="4438273" cy="2292295"/>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8953FAF3-DDEB-45F2-B7B0-9438C210E9C0}"/>
                  </a:ext>
                </a:extLst>
              </p:cNvPr>
              <p:cNvGraphicFramePr>
                <a:graphicFrameLocks noGrp="1"/>
              </p:cNvGraphicFramePr>
              <p:nvPr>
                <p:extLst>
                  <p:ext uri="{D42A27DB-BD31-4B8C-83A1-F6EECF244321}">
                    <p14:modId xmlns:p14="http://schemas.microsoft.com/office/powerpoint/2010/main" val="1528807578"/>
                  </p:ext>
                </p:extLst>
              </p:nvPr>
            </p:nvGraphicFramePr>
            <p:xfrm>
              <a:off x="266710" y="1714753"/>
              <a:ext cx="4038591" cy="4275202"/>
            </p:xfrm>
            <a:graphic>
              <a:graphicData uri="http://schemas.openxmlformats.org/drawingml/2006/table">
                <a:tbl>
                  <a:tblPr firstRow="1" bandRow="1">
                    <a:tableStyleId>{5C22544A-7EE6-4342-B048-85BDC9FD1C3A}</a:tableStyleId>
                  </a:tblPr>
                  <a:tblGrid>
                    <a:gridCol w="1181090">
                      <a:extLst>
                        <a:ext uri="{9D8B030D-6E8A-4147-A177-3AD203B41FA5}">
                          <a16:colId xmlns:a16="http://schemas.microsoft.com/office/drawing/2014/main" val="820665927"/>
                        </a:ext>
                      </a:extLst>
                    </a:gridCol>
                    <a:gridCol w="1676400">
                      <a:extLst>
                        <a:ext uri="{9D8B030D-6E8A-4147-A177-3AD203B41FA5}">
                          <a16:colId xmlns:a16="http://schemas.microsoft.com/office/drawing/2014/main" val="1246690354"/>
                        </a:ext>
                      </a:extLst>
                    </a:gridCol>
                    <a:gridCol w="1181101">
                      <a:extLst>
                        <a:ext uri="{9D8B030D-6E8A-4147-A177-3AD203B41FA5}">
                          <a16:colId xmlns:a16="http://schemas.microsoft.com/office/drawing/2014/main" val="4140060548"/>
                        </a:ext>
                      </a:extLst>
                    </a:gridCol>
                  </a:tblGrid>
                  <a:tr h="615316">
                    <a:tc>
                      <a:txBody>
                        <a:bodyPr/>
                        <a:lstStyle/>
                        <a:p>
                          <a:pPr algn="ctr"/>
                          <a:r>
                            <a:rPr lang="en-US" sz="1200" dirty="0"/>
                            <a:t>Analysis</a:t>
                          </a:r>
                        </a:p>
                      </a:txBody>
                      <a:tcPr anchor="ctr"/>
                    </a:tc>
                    <a:tc>
                      <a:txBody>
                        <a:bodyPr/>
                        <a:lstStyle/>
                        <a:p>
                          <a:pPr algn="ctr"/>
                          <a:r>
                            <a:rPr lang="en-US" sz="1200" dirty="0"/>
                            <a:t>Definition</a:t>
                          </a:r>
                        </a:p>
                      </a:txBody>
                      <a:tcPr anchor="ctr"/>
                    </a:tc>
                    <a:tc>
                      <a:txBody>
                        <a:bodyPr/>
                        <a:lstStyle/>
                        <a:p>
                          <a:pPr algn="ctr"/>
                          <a:r>
                            <a:rPr lang="en-US" sz="1200" dirty="0"/>
                            <a:t>Formula</a:t>
                          </a:r>
                        </a:p>
                      </a:txBody>
                      <a:tcPr anchor="ctr"/>
                    </a:tc>
                    <a:extLst>
                      <a:ext uri="{0D108BD9-81ED-4DB2-BD59-A6C34878D82A}">
                        <a16:rowId xmlns:a16="http://schemas.microsoft.com/office/drawing/2014/main" val="3219759283"/>
                      </a:ext>
                    </a:extLst>
                  </a:tr>
                  <a:tr h="824103">
                    <a:tc>
                      <a:txBody>
                        <a:bodyPr/>
                        <a:lstStyle/>
                        <a:p>
                          <a:r>
                            <a:rPr lang="en-US" sz="1200" dirty="0"/>
                            <a:t>Sensitivity</a:t>
                          </a:r>
                        </a:p>
                      </a:txBody>
                      <a:tcPr/>
                    </a:tc>
                    <a:tc>
                      <a:txBody>
                        <a:bodyPr/>
                        <a:lstStyle/>
                        <a:p>
                          <a:r>
                            <a:rPr lang="en-US" sz="1200" dirty="0"/>
                            <a:t>Proportion of patients who meet the condition whom  the eCQM correctly identifies</a:t>
                          </a:r>
                        </a:p>
                      </a:txBody>
                      <a:tcPr/>
                    </a:tc>
                    <a:tc>
                      <a:txBody>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𝐷</m:t>
                                    </m:r>
                                  </m:num>
                                  <m:den>
                                    <m:r>
                                      <a:rPr lang="en-US" sz="1200" b="0" i="1" smtClean="0">
                                        <a:latin typeface="Cambria Math" panose="02040503050406030204" pitchFamily="18" charset="0"/>
                                      </a:rPr>
                                      <m:t>𝐵</m:t>
                                    </m:r>
                                    <m:r>
                                      <a:rPr lang="en-US" sz="1200" b="0" i="1" smtClean="0">
                                        <a:latin typeface="Cambria Math" panose="02040503050406030204" pitchFamily="18" charset="0"/>
                                      </a:rPr>
                                      <m:t>+</m:t>
                                    </m:r>
                                    <m:r>
                                      <a:rPr lang="en-US" sz="1200" b="0" i="1" smtClean="0">
                                        <a:latin typeface="Cambria Math" panose="02040503050406030204" pitchFamily="18" charset="0"/>
                                      </a:rPr>
                                      <m:t>𝐷</m:t>
                                    </m:r>
                                  </m:den>
                                </m:f>
                              </m:oMath>
                            </m:oMathPara>
                          </a14:m>
                          <a:endParaRPr lang="en-US" sz="1200" b="0" dirty="0"/>
                        </a:p>
                        <a:p>
                          <a:endParaRPr lang="en-US" sz="1200" dirty="0"/>
                        </a:p>
                      </a:txBody>
                      <a:tcPr anchor="ctr"/>
                    </a:tc>
                    <a:extLst>
                      <a:ext uri="{0D108BD9-81ED-4DB2-BD59-A6C34878D82A}">
                        <a16:rowId xmlns:a16="http://schemas.microsoft.com/office/drawing/2014/main" val="4097851772"/>
                      </a:ext>
                    </a:extLst>
                  </a:tr>
                  <a:tr h="824103">
                    <a:tc>
                      <a:txBody>
                        <a:bodyPr/>
                        <a:lstStyle/>
                        <a:p>
                          <a:r>
                            <a:rPr lang="en-US" sz="1200" dirty="0"/>
                            <a:t>Specificity</a:t>
                          </a:r>
                        </a:p>
                      </a:txBody>
                      <a:tcPr/>
                    </a:tc>
                    <a:tc>
                      <a:txBody>
                        <a:bodyPr/>
                        <a:lstStyle/>
                        <a:p>
                          <a:r>
                            <a:rPr lang="en-US" sz="1200" dirty="0"/>
                            <a:t>Proportion of patients who do not meet the condition whom the eCQM correctly identifies</a:t>
                          </a:r>
                        </a:p>
                      </a:txBody>
                      <a:tcPr/>
                    </a:tc>
                    <a:tc>
                      <a:txBody>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𝐴</m:t>
                                    </m:r>
                                  </m:num>
                                  <m:den>
                                    <m:r>
                                      <a:rPr lang="en-US" sz="1200" b="0" i="1" smtClean="0">
                                        <a:latin typeface="Cambria Math" panose="02040503050406030204" pitchFamily="18" charset="0"/>
                                      </a:rPr>
                                      <m:t>𝐴</m:t>
                                    </m:r>
                                    <m:r>
                                      <a:rPr lang="en-US" sz="1200" b="0" i="1" smtClean="0">
                                        <a:latin typeface="Cambria Math" panose="02040503050406030204" pitchFamily="18" charset="0"/>
                                      </a:rPr>
                                      <m:t>+</m:t>
                                    </m:r>
                                    <m:r>
                                      <a:rPr lang="en-US" sz="1200" b="0" i="1" smtClean="0">
                                        <a:latin typeface="Cambria Math" panose="02040503050406030204" pitchFamily="18" charset="0"/>
                                      </a:rPr>
                                      <m:t>𝐶</m:t>
                                    </m:r>
                                  </m:den>
                                </m:f>
                              </m:oMath>
                            </m:oMathPara>
                          </a14:m>
                          <a:endParaRPr lang="en-US" sz="1200" dirty="0"/>
                        </a:p>
                      </a:txBody>
                      <a:tcPr anchor="ctr"/>
                    </a:tc>
                    <a:extLst>
                      <a:ext uri="{0D108BD9-81ED-4DB2-BD59-A6C34878D82A}">
                        <a16:rowId xmlns:a16="http://schemas.microsoft.com/office/drawing/2014/main" val="2699689562"/>
                      </a:ext>
                    </a:extLst>
                  </a:tr>
                  <a:tr h="824103">
                    <a:tc>
                      <a:txBody>
                        <a:bodyPr/>
                        <a:lstStyle/>
                        <a:p>
                          <a:r>
                            <a:rPr lang="en-US" sz="1200" dirty="0"/>
                            <a:t>Positive predictive value (PPV)</a:t>
                          </a:r>
                        </a:p>
                      </a:txBody>
                      <a:tcPr/>
                    </a:tc>
                    <a:tc>
                      <a:txBody>
                        <a:bodyPr/>
                        <a:lstStyle/>
                        <a:p>
                          <a:r>
                            <a:rPr lang="en-US" sz="1200" dirty="0"/>
                            <a:t>Proportion of positive eCQM results that are true positives</a:t>
                          </a:r>
                        </a:p>
                      </a:txBody>
                      <a:tcPr/>
                    </a:tc>
                    <a:tc>
                      <a:txBody>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𝐷</m:t>
                                    </m:r>
                                  </m:num>
                                  <m:den>
                                    <m:r>
                                      <a:rPr lang="en-US" sz="1200" b="0" i="1" smtClean="0">
                                        <a:latin typeface="Cambria Math" panose="02040503050406030204" pitchFamily="18" charset="0"/>
                                      </a:rPr>
                                      <m:t>𝐷</m:t>
                                    </m:r>
                                    <m:r>
                                      <a:rPr lang="en-US" sz="1200" b="0" i="1" smtClean="0">
                                        <a:latin typeface="Cambria Math" panose="02040503050406030204" pitchFamily="18" charset="0"/>
                                      </a:rPr>
                                      <m:t>+</m:t>
                                    </m:r>
                                    <m:r>
                                      <a:rPr lang="en-US" sz="1200" b="0" i="1" smtClean="0">
                                        <a:latin typeface="Cambria Math" panose="02040503050406030204" pitchFamily="18" charset="0"/>
                                      </a:rPr>
                                      <m:t>𝐶</m:t>
                                    </m:r>
                                  </m:den>
                                </m:f>
                              </m:oMath>
                            </m:oMathPara>
                          </a14:m>
                          <a:endParaRPr lang="en-US" sz="1200" b="0" dirty="0"/>
                        </a:p>
                        <a:p>
                          <a:endParaRPr lang="en-US" sz="1200" dirty="0"/>
                        </a:p>
                      </a:txBody>
                      <a:tcPr anchor="ctr"/>
                    </a:tc>
                    <a:extLst>
                      <a:ext uri="{0D108BD9-81ED-4DB2-BD59-A6C34878D82A}">
                        <a16:rowId xmlns:a16="http://schemas.microsoft.com/office/drawing/2014/main" val="1844773249"/>
                      </a:ext>
                    </a:extLst>
                  </a:tr>
                  <a:tr h="824103">
                    <a:tc>
                      <a:txBody>
                        <a:bodyPr/>
                        <a:lstStyle/>
                        <a:p>
                          <a:r>
                            <a:rPr lang="en-US" sz="1200" dirty="0"/>
                            <a:t>Negative predictive value (NPV)</a:t>
                          </a:r>
                        </a:p>
                      </a:txBody>
                      <a:tcPr/>
                    </a:tc>
                    <a:tc>
                      <a:txBody>
                        <a:bodyPr/>
                        <a:lstStyle/>
                        <a:p>
                          <a:r>
                            <a:rPr lang="en-US" sz="1200" dirty="0"/>
                            <a:t>Proportion of negative eCQM results that are true negatives</a:t>
                          </a:r>
                        </a:p>
                      </a:txBody>
                      <a:tcPr/>
                    </a:tc>
                    <a:tc>
                      <a:txBody>
                        <a:bodyPr/>
                        <a:lstStyle/>
                        <a:p>
                          <a:pPr/>
                          <a14:m>
                            <m:oMathPara xmlns:m="http://schemas.openxmlformats.org/officeDocument/2006/math">
                              <m:oMathParaPr>
                                <m:jc m:val="centerGroup"/>
                              </m:oMathParaPr>
                              <m:oMath xmlns:m="http://schemas.openxmlformats.org/officeDocument/2006/math">
                                <m:f>
                                  <m:fPr>
                                    <m:ctrlPr>
                                      <a:rPr lang="en-US" sz="1200" b="0" i="1" smtClean="0">
                                        <a:latin typeface="Cambria Math" panose="02040503050406030204" pitchFamily="18" charset="0"/>
                                      </a:rPr>
                                    </m:ctrlPr>
                                  </m:fPr>
                                  <m:num>
                                    <m:r>
                                      <a:rPr lang="en-US" sz="1200" b="0" i="1" smtClean="0">
                                        <a:latin typeface="Cambria Math" panose="02040503050406030204" pitchFamily="18" charset="0"/>
                                      </a:rPr>
                                      <m:t>𝐴</m:t>
                                    </m:r>
                                  </m:num>
                                  <m:den>
                                    <m:r>
                                      <a:rPr lang="en-US" sz="1200" b="0" i="1" smtClean="0">
                                        <a:latin typeface="Cambria Math" panose="02040503050406030204" pitchFamily="18" charset="0"/>
                                      </a:rPr>
                                      <m:t>𝐴</m:t>
                                    </m:r>
                                    <m:r>
                                      <a:rPr lang="en-US" sz="1200" b="0" i="1" smtClean="0">
                                        <a:latin typeface="Cambria Math" panose="02040503050406030204" pitchFamily="18" charset="0"/>
                                      </a:rPr>
                                      <m:t>+</m:t>
                                    </m:r>
                                    <m:r>
                                      <a:rPr lang="en-US" sz="1200" b="0" i="1" smtClean="0">
                                        <a:latin typeface="Cambria Math" panose="02040503050406030204" pitchFamily="18" charset="0"/>
                                      </a:rPr>
                                      <m:t>𝐵</m:t>
                                    </m:r>
                                  </m:den>
                                </m:f>
                              </m:oMath>
                            </m:oMathPara>
                          </a14:m>
                          <a:endParaRPr lang="en-US" sz="1200" b="0" dirty="0"/>
                        </a:p>
                        <a:p>
                          <a:endParaRPr lang="en-US" sz="1200" dirty="0"/>
                        </a:p>
                      </a:txBody>
                      <a:tcPr anchor="ctr"/>
                    </a:tc>
                    <a:extLst>
                      <a:ext uri="{0D108BD9-81ED-4DB2-BD59-A6C34878D82A}">
                        <a16:rowId xmlns:a16="http://schemas.microsoft.com/office/drawing/2014/main" val="4227773271"/>
                      </a:ext>
                    </a:extLst>
                  </a:tr>
                </a:tbl>
              </a:graphicData>
            </a:graphic>
          </p:graphicFrame>
        </mc:Choice>
        <mc:Fallback xmlns="">
          <p:graphicFrame>
            <p:nvGraphicFramePr>
              <p:cNvPr id="8" name="Table 7">
                <a:extLst>
                  <a:ext uri="{FF2B5EF4-FFF2-40B4-BE49-F238E27FC236}">
                    <a16:creationId xmlns:a16="http://schemas.microsoft.com/office/drawing/2014/main" id="{8953FAF3-DDEB-45F2-B7B0-9438C210E9C0}"/>
                  </a:ext>
                </a:extLst>
              </p:cNvPr>
              <p:cNvGraphicFramePr>
                <a:graphicFrameLocks noGrp="1"/>
              </p:cNvGraphicFramePr>
              <p:nvPr>
                <p:extLst>
                  <p:ext uri="{D42A27DB-BD31-4B8C-83A1-F6EECF244321}">
                    <p14:modId xmlns:p14="http://schemas.microsoft.com/office/powerpoint/2010/main" val="1528807578"/>
                  </p:ext>
                </p:extLst>
              </p:nvPr>
            </p:nvGraphicFramePr>
            <p:xfrm>
              <a:off x="266710" y="1714753"/>
              <a:ext cx="4038591" cy="4275202"/>
            </p:xfrm>
            <a:graphic>
              <a:graphicData uri="http://schemas.openxmlformats.org/drawingml/2006/table">
                <a:tbl>
                  <a:tblPr firstRow="1" bandRow="1">
                    <a:tableStyleId>{5C22544A-7EE6-4342-B048-85BDC9FD1C3A}</a:tableStyleId>
                  </a:tblPr>
                  <a:tblGrid>
                    <a:gridCol w="1181090">
                      <a:extLst>
                        <a:ext uri="{9D8B030D-6E8A-4147-A177-3AD203B41FA5}">
                          <a16:colId xmlns:a16="http://schemas.microsoft.com/office/drawing/2014/main" val="820665927"/>
                        </a:ext>
                      </a:extLst>
                    </a:gridCol>
                    <a:gridCol w="1676400">
                      <a:extLst>
                        <a:ext uri="{9D8B030D-6E8A-4147-A177-3AD203B41FA5}">
                          <a16:colId xmlns:a16="http://schemas.microsoft.com/office/drawing/2014/main" val="1246690354"/>
                        </a:ext>
                      </a:extLst>
                    </a:gridCol>
                    <a:gridCol w="1181101">
                      <a:extLst>
                        <a:ext uri="{9D8B030D-6E8A-4147-A177-3AD203B41FA5}">
                          <a16:colId xmlns:a16="http://schemas.microsoft.com/office/drawing/2014/main" val="4140060548"/>
                        </a:ext>
                      </a:extLst>
                    </a:gridCol>
                  </a:tblGrid>
                  <a:tr h="615316">
                    <a:tc>
                      <a:txBody>
                        <a:bodyPr/>
                        <a:lstStyle/>
                        <a:p>
                          <a:pPr algn="ctr"/>
                          <a:r>
                            <a:rPr lang="en-US" sz="1200" dirty="0"/>
                            <a:t>Analysis</a:t>
                          </a:r>
                        </a:p>
                      </a:txBody>
                      <a:tcPr anchor="ctr"/>
                    </a:tc>
                    <a:tc>
                      <a:txBody>
                        <a:bodyPr/>
                        <a:lstStyle/>
                        <a:p>
                          <a:pPr algn="ctr"/>
                          <a:r>
                            <a:rPr lang="en-US" sz="1200" dirty="0"/>
                            <a:t>Definition</a:t>
                          </a:r>
                        </a:p>
                      </a:txBody>
                      <a:tcPr anchor="ctr"/>
                    </a:tc>
                    <a:tc>
                      <a:txBody>
                        <a:bodyPr/>
                        <a:lstStyle/>
                        <a:p>
                          <a:pPr algn="ctr"/>
                          <a:r>
                            <a:rPr lang="en-US" sz="1200" dirty="0"/>
                            <a:t>Formula</a:t>
                          </a:r>
                        </a:p>
                      </a:txBody>
                      <a:tcPr anchor="ctr"/>
                    </a:tc>
                    <a:extLst>
                      <a:ext uri="{0D108BD9-81ED-4DB2-BD59-A6C34878D82A}">
                        <a16:rowId xmlns:a16="http://schemas.microsoft.com/office/drawing/2014/main" val="3219759283"/>
                      </a:ext>
                    </a:extLst>
                  </a:tr>
                  <a:tr h="1005840">
                    <a:tc>
                      <a:txBody>
                        <a:bodyPr/>
                        <a:lstStyle/>
                        <a:p>
                          <a:r>
                            <a:rPr lang="en-US" sz="1200" dirty="0"/>
                            <a:t>Sensitivity</a:t>
                          </a:r>
                        </a:p>
                      </a:txBody>
                      <a:tcPr/>
                    </a:tc>
                    <a:tc>
                      <a:txBody>
                        <a:bodyPr/>
                        <a:lstStyle/>
                        <a:p>
                          <a:r>
                            <a:rPr lang="en-US" sz="1200" dirty="0"/>
                            <a:t>Proportion of patients who meet the condition whom  the eCQM correctly identifies</a:t>
                          </a:r>
                        </a:p>
                      </a:txBody>
                      <a:tcPr/>
                    </a:tc>
                    <a:tc>
                      <a:txBody>
                        <a:bodyPr/>
                        <a:lstStyle/>
                        <a:p>
                          <a:endParaRPr lang="en-US"/>
                        </a:p>
                      </a:txBody>
                      <a:tcPr anchor="ctr">
                        <a:blipFill>
                          <a:blip r:embed="rId4"/>
                          <a:stretch>
                            <a:fillRect l="-242784" t="-61818" r="-2062" b="-265455"/>
                          </a:stretch>
                        </a:blipFill>
                      </a:tcPr>
                    </a:tc>
                    <a:extLst>
                      <a:ext uri="{0D108BD9-81ED-4DB2-BD59-A6C34878D82A}">
                        <a16:rowId xmlns:a16="http://schemas.microsoft.com/office/drawing/2014/main" val="4097851772"/>
                      </a:ext>
                    </a:extLst>
                  </a:tr>
                  <a:tr h="1005840">
                    <a:tc>
                      <a:txBody>
                        <a:bodyPr/>
                        <a:lstStyle/>
                        <a:p>
                          <a:r>
                            <a:rPr lang="en-US" sz="1200" dirty="0"/>
                            <a:t>Specificity</a:t>
                          </a:r>
                        </a:p>
                      </a:txBody>
                      <a:tcPr/>
                    </a:tc>
                    <a:tc>
                      <a:txBody>
                        <a:bodyPr/>
                        <a:lstStyle/>
                        <a:p>
                          <a:r>
                            <a:rPr lang="en-US" sz="1200" dirty="0"/>
                            <a:t>Proportion of patients who do not meet the condition whom the eCQM correctly identifies</a:t>
                          </a:r>
                        </a:p>
                      </a:txBody>
                      <a:tcPr/>
                    </a:tc>
                    <a:tc>
                      <a:txBody>
                        <a:bodyPr/>
                        <a:lstStyle/>
                        <a:p>
                          <a:endParaRPr lang="en-US"/>
                        </a:p>
                      </a:txBody>
                      <a:tcPr anchor="ctr">
                        <a:blipFill>
                          <a:blip r:embed="rId4"/>
                          <a:stretch>
                            <a:fillRect l="-242784" t="-161818" r="-2062" b="-165455"/>
                          </a:stretch>
                        </a:blipFill>
                      </a:tcPr>
                    </a:tc>
                    <a:extLst>
                      <a:ext uri="{0D108BD9-81ED-4DB2-BD59-A6C34878D82A}">
                        <a16:rowId xmlns:a16="http://schemas.microsoft.com/office/drawing/2014/main" val="2699689562"/>
                      </a:ext>
                    </a:extLst>
                  </a:tr>
                  <a:tr h="824103">
                    <a:tc>
                      <a:txBody>
                        <a:bodyPr/>
                        <a:lstStyle/>
                        <a:p>
                          <a:r>
                            <a:rPr lang="en-US" sz="1200" dirty="0"/>
                            <a:t>Positive predictive value (PPV)</a:t>
                          </a:r>
                        </a:p>
                      </a:txBody>
                      <a:tcPr/>
                    </a:tc>
                    <a:tc>
                      <a:txBody>
                        <a:bodyPr/>
                        <a:lstStyle/>
                        <a:p>
                          <a:r>
                            <a:rPr lang="en-US" sz="1200" dirty="0"/>
                            <a:t>Proportion of positive eCQM results that are true positives</a:t>
                          </a:r>
                        </a:p>
                      </a:txBody>
                      <a:tcPr/>
                    </a:tc>
                    <a:tc>
                      <a:txBody>
                        <a:bodyPr/>
                        <a:lstStyle/>
                        <a:p>
                          <a:endParaRPr lang="en-US"/>
                        </a:p>
                      </a:txBody>
                      <a:tcPr anchor="ctr">
                        <a:blipFill>
                          <a:blip r:embed="rId4"/>
                          <a:stretch>
                            <a:fillRect l="-242784" t="-317647" r="-2062" b="-100735"/>
                          </a:stretch>
                        </a:blipFill>
                      </a:tcPr>
                    </a:tc>
                    <a:extLst>
                      <a:ext uri="{0D108BD9-81ED-4DB2-BD59-A6C34878D82A}">
                        <a16:rowId xmlns:a16="http://schemas.microsoft.com/office/drawing/2014/main" val="1844773249"/>
                      </a:ext>
                    </a:extLst>
                  </a:tr>
                  <a:tr h="824103">
                    <a:tc>
                      <a:txBody>
                        <a:bodyPr/>
                        <a:lstStyle/>
                        <a:p>
                          <a:r>
                            <a:rPr lang="en-US" sz="1200" dirty="0"/>
                            <a:t>Negative predictive value (NPV)</a:t>
                          </a:r>
                        </a:p>
                      </a:txBody>
                      <a:tcPr/>
                    </a:tc>
                    <a:tc>
                      <a:txBody>
                        <a:bodyPr/>
                        <a:lstStyle/>
                        <a:p>
                          <a:r>
                            <a:rPr lang="en-US" sz="1200" dirty="0"/>
                            <a:t>Proportion of negative eCQM results that are true negatives</a:t>
                          </a:r>
                        </a:p>
                      </a:txBody>
                      <a:tcPr/>
                    </a:tc>
                    <a:tc>
                      <a:txBody>
                        <a:bodyPr/>
                        <a:lstStyle/>
                        <a:p>
                          <a:endParaRPr lang="en-US"/>
                        </a:p>
                      </a:txBody>
                      <a:tcPr anchor="ctr">
                        <a:blipFill>
                          <a:blip r:embed="rId4"/>
                          <a:stretch>
                            <a:fillRect l="-242784" t="-420741" r="-2062" b="-1481"/>
                          </a:stretch>
                        </a:blipFill>
                      </a:tcPr>
                    </a:tc>
                    <a:extLst>
                      <a:ext uri="{0D108BD9-81ED-4DB2-BD59-A6C34878D82A}">
                        <a16:rowId xmlns:a16="http://schemas.microsoft.com/office/drawing/2014/main" val="4227773271"/>
                      </a:ext>
                    </a:extLst>
                  </a:tr>
                </a:tbl>
              </a:graphicData>
            </a:graphic>
          </p:graphicFrame>
        </mc:Fallback>
      </mc:AlternateContent>
      <p:sp>
        <p:nvSpPr>
          <p:cNvPr id="3" name="Title 2">
            <a:extLst>
              <a:ext uri="{FF2B5EF4-FFF2-40B4-BE49-F238E27FC236}">
                <a16:creationId xmlns:a16="http://schemas.microsoft.com/office/drawing/2014/main" id="{0A0F7DED-1229-4FD9-8B18-7CDDC0F6EAC6}"/>
              </a:ext>
            </a:extLst>
          </p:cNvPr>
          <p:cNvSpPr>
            <a:spLocks noGrp="1"/>
          </p:cNvSpPr>
          <p:nvPr>
            <p:ph type="title"/>
          </p:nvPr>
        </p:nvSpPr>
        <p:spPr/>
        <p:txBody>
          <a:bodyPr/>
          <a:lstStyle/>
          <a:p>
            <a:r>
              <a:rPr lang="en-US" dirty="0"/>
              <a:t>Criterion Validity Analysis: Other statistics</a:t>
            </a:r>
          </a:p>
        </p:txBody>
      </p:sp>
    </p:spTree>
    <p:extLst>
      <p:ext uri="{BB962C8B-B14F-4D97-AF65-F5344CB8AC3E}">
        <p14:creationId xmlns:p14="http://schemas.microsoft.com/office/powerpoint/2010/main" val="1620331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B0FF80-65DE-450C-A009-28F5BB466981}"/>
              </a:ext>
            </a:extLst>
          </p:cNvPr>
          <p:cNvSpPr>
            <a:spLocks noGrp="1"/>
          </p:cNvSpPr>
          <p:nvPr>
            <p:ph idx="1"/>
          </p:nvPr>
        </p:nvSpPr>
        <p:spPr/>
        <p:txBody>
          <a:bodyPr>
            <a:normAutofit/>
          </a:bodyPr>
          <a:lstStyle/>
          <a:p>
            <a:r>
              <a:rPr lang="en-US" dirty="0"/>
              <a:t>Subjective assessment of validity by experts</a:t>
            </a:r>
          </a:p>
          <a:p>
            <a:r>
              <a:rPr lang="en-US" dirty="0"/>
              <a:t>Must achieve consensus that:</a:t>
            </a:r>
          </a:p>
          <a:p>
            <a:pPr lvl="1"/>
            <a:r>
              <a:rPr lang="en-US" dirty="0"/>
              <a:t>The measure reflects quality of care</a:t>
            </a:r>
          </a:p>
          <a:p>
            <a:pPr lvl="1"/>
            <a:r>
              <a:rPr lang="en-US" dirty="0"/>
              <a:t>Performance score from the measure can be used to distinguish good from poor quality</a:t>
            </a:r>
          </a:p>
          <a:p>
            <a:r>
              <a:rPr lang="en-US" dirty="0"/>
              <a:t>Expert input must be collected through a systematic and transparent process</a:t>
            </a:r>
          </a:p>
          <a:p>
            <a:pPr marL="0" indent="0">
              <a:buNone/>
            </a:pPr>
            <a:endParaRPr lang="en-US" dirty="0"/>
          </a:p>
        </p:txBody>
      </p:sp>
      <p:sp>
        <p:nvSpPr>
          <p:cNvPr id="3" name="Title 2">
            <a:extLst>
              <a:ext uri="{FF2B5EF4-FFF2-40B4-BE49-F238E27FC236}">
                <a16:creationId xmlns:a16="http://schemas.microsoft.com/office/drawing/2014/main" id="{AD78435B-DBBC-4A8B-B44B-F81B1AAAA550}"/>
              </a:ext>
            </a:extLst>
          </p:cNvPr>
          <p:cNvSpPr>
            <a:spLocks noGrp="1"/>
          </p:cNvSpPr>
          <p:nvPr>
            <p:ph type="title"/>
          </p:nvPr>
        </p:nvSpPr>
        <p:spPr/>
        <p:txBody>
          <a:bodyPr/>
          <a:lstStyle/>
          <a:p>
            <a:r>
              <a:rPr lang="en-US" dirty="0"/>
              <a:t>Closer Look: Face Validity</a:t>
            </a:r>
          </a:p>
        </p:txBody>
      </p:sp>
      <p:sp>
        <p:nvSpPr>
          <p:cNvPr id="4" name="Slide Number Placeholder 3">
            <a:extLst>
              <a:ext uri="{FF2B5EF4-FFF2-40B4-BE49-F238E27FC236}">
                <a16:creationId xmlns:a16="http://schemas.microsoft.com/office/drawing/2014/main" id="{7F9EE00C-4D98-4F41-A142-B971E9833784}"/>
              </a:ext>
            </a:extLst>
          </p:cNvPr>
          <p:cNvSpPr>
            <a:spLocks noGrp="1"/>
          </p:cNvSpPr>
          <p:nvPr>
            <p:ph type="sldNum" sz="quarter" idx="4"/>
          </p:nvPr>
        </p:nvSpPr>
        <p:spPr/>
        <p:txBody>
          <a:bodyPr/>
          <a:lstStyle/>
          <a:p>
            <a:fld id="{7022FF3C-310F-4809-A5BE-BC5BA8AA108D}" type="slidenum">
              <a:rPr lang="en-US" smtClean="0"/>
              <a:pPr/>
              <a:t>27</a:t>
            </a:fld>
            <a:endParaRPr lang="en-US" dirty="0"/>
          </a:p>
        </p:txBody>
      </p:sp>
    </p:spTree>
    <p:extLst>
      <p:ext uri="{BB962C8B-B14F-4D97-AF65-F5344CB8AC3E}">
        <p14:creationId xmlns:p14="http://schemas.microsoft.com/office/powerpoint/2010/main" val="3849240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61548D5-03C9-4F6E-86C2-98AA9540EFCE}"/>
              </a:ext>
            </a:extLst>
          </p:cNvPr>
          <p:cNvSpPr>
            <a:spLocks noGrp="1"/>
          </p:cNvSpPr>
          <p:nvPr>
            <p:ph idx="1"/>
          </p:nvPr>
        </p:nvSpPr>
        <p:spPr/>
        <p:txBody>
          <a:bodyPr/>
          <a:lstStyle/>
          <a:p>
            <a:r>
              <a:rPr lang="en-US" dirty="0"/>
              <a:t>Validity testing should also include a review of measure exclusions and exceptions</a:t>
            </a:r>
          </a:p>
          <a:p>
            <a:r>
              <a:rPr lang="en-US" dirty="0"/>
              <a:t>At a minimum, review should include:</a:t>
            </a:r>
          </a:p>
          <a:p>
            <a:pPr lvl="1"/>
            <a:r>
              <a:rPr lang="en-US" dirty="0"/>
              <a:t>Evidence that exclusions/exceptions occur frequently enough to justify their use in the measure</a:t>
            </a:r>
          </a:p>
          <a:p>
            <a:pPr lvl="1"/>
            <a:r>
              <a:rPr lang="en-US" dirty="0"/>
              <a:t>Evidence that data elements used to identify exclusions/exceptions are valid </a:t>
            </a:r>
          </a:p>
        </p:txBody>
      </p:sp>
      <p:sp>
        <p:nvSpPr>
          <p:cNvPr id="3" name="Title 2">
            <a:extLst>
              <a:ext uri="{FF2B5EF4-FFF2-40B4-BE49-F238E27FC236}">
                <a16:creationId xmlns:a16="http://schemas.microsoft.com/office/drawing/2014/main" id="{1648AC7F-AA06-4AF4-9002-6C7426CCDEE0}"/>
              </a:ext>
            </a:extLst>
          </p:cNvPr>
          <p:cNvSpPr>
            <a:spLocks noGrp="1"/>
          </p:cNvSpPr>
          <p:nvPr>
            <p:ph type="title"/>
          </p:nvPr>
        </p:nvSpPr>
        <p:spPr/>
        <p:txBody>
          <a:bodyPr/>
          <a:lstStyle/>
          <a:p>
            <a:r>
              <a:rPr lang="en-US" dirty="0"/>
              <a:t>Threats to Validity: Exclusions</a:t>
            </a:r>
          </a:p>
        </p:txBody>
      </p:sp>
      <p:sp>
        <p:nvSpPr>
          <p:cNvPr id="4" name="Slide Number Placeholder 3">
            <a:extLst>
              <a:ext uri="{FF2B5EF4-FFF2-40B4-BE49-F238E27FC236}">
                <a16:creationId xmlns:a16="http://schemas.microsoft.com/office/drawing/2014/main" id="{85DDC65E-18CF-43F7-8618-5C375DDC6597}"/>
              </a:ext>
            </a:extLst>
          </p:cNvPr>
          <p:cNvSpPr>
            <a:spLocks noGrp="1"/>
          </p:cNvSpPr>
          <p:nvPr>
            <p:ph type="sldNum" sz="quarter" idx="4"/>
          </p:nvPr>
        </p:nvSpPr>
        <p:spPr/>
        <p:txBody>
          <a:bodyPr/>
          <a:lstStyle/>
          <a:p>
            <a:fld id="{7022FF3C-310F-4809-A5BE-BC5BA8AA108D}" type="slidenum">
              <a:rPr lang="en-US" smtClean="0"/>
              <a:pPr/>
              <a:t>28</a:t>
            </a:fld>
            <a:endParaRPr lang="en-US" dirty="0"/>
          </a:p>
        </p:txBody>
      </p:sp>
    </p:spTree>
    <p:extLst>
      <p:ext uri="{BB962C8B-B14F-4D97-AF65-F5344CB8AC3E}">
        <p14:creationId xmlns:p14="http://schemas.microsoft.com/office/powerpoint/2010/main" val="2310108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exclusion testing table&#10;Do exclusions/exceptions occur frequently enough to justify their use in the measure?&#10;Analysis: Calculate measure scores using test site data both with and without each exclusion/exception&#10;Are the data elements used to identify exclusions/exceptions valid?&#10;Analysis: Exclusion/exception data elements should be evaluated as part of criterion validity testing &#10;&#10;">
            <a:extLst>
              <a:ext uri="{FF2B5EF4-FFF2-40B4-BE49-F238E27FC236}">
                <a16:creationId xmlns:a16="http://schemas.microsoft.com/office/drawing/2014/main" id="{4066A5DC-FD74-4CA0-ACB0-8BC18E2244AD}"/>
              </a:ext>
            </a:extLst>
          </p:cNvPr>
          <p:cNvGraphicFramePr>
            <a:graphicFrameLocks noGrp="1"/>
          </p:cNvGraphicFramePr>
          <p:nvPr>
            <p:ph idx="1"/>
            <p:extLst>
              <p:ext uri="{D42A27DB-BD31-4B8C-83A1-F6EECF244321}">
                <p14:modId xmlns:p14="http://schemas.microsoft.com/office/powerpoint/2010/main" val="2962762573"/>
              </p:ext>
            </p:extLst>
          </p:nvPr>
        </p:nvGraphicFramePr>
        <p:xfrm>
          <a:off x="457200" y="1828800"/>
          <a:ext cx="8229600" cy="42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7200FB4-EF9A-4D39-8724-B015396810ED}"/>
              </a:ext>
            </a:extLst>
          </p:cNvPr>
          <p:cNvSpPr>
            <a:spLocks noGrp="1"/>
          </p:cNvSpPr>
          <p:nvPr>
            <p:ph type="title"/>
          </p:nvPr>
        </p:nvSpPr>
        <p:spPr/>
        <p:txBody>
          <a:bodyPr/>
          <a:lstStyle/>
          <a:p>
            <a:r>
              <a:rPr lang="en-US" dirty="0"/>
              <a:t>Exclusions Testing, Cont’d</a:t>
            </a:r>
          </a:p>
        </p:txBody>
      </p:sp>
      <p:sp>
        <p:nvSpPr>
          <p:cNvPr id="4" name="Slide Number Placeholder 3">
            <a:extLst>
              <a:ext uri="{FF2B5EF4-FFF2-40B4-BE49-F238E27FC236}">
                <a16:creationId xmlns:a16="http://schemas.microsoft.com/office/drawing/2014/main" id="{EB9A868D-C1BD-4501-BB0A-BC05BF2C4E37}"/>
              </a:ext>
            </a:extLst>
          </p:cNvPr>
          <p:cNvSpPr>
            <a:spLocks noGrp="1"/>
          </p:cNvSpPr>
          <p:nvPr>
            <p:ph type="sldNum" sz="quarter" idx="4"/>
          </p:nvPr>
        </p:nvSpPr>
        <p:spPr/>
        <p:txBody>
          <a:bodyPr/>
          <a:lstStyle/>
          <a:p>
            <a:fld id="{7022FF3C-310F-4809-A5BE-BC5BA8AA108D}" type="slidenum">
              <a:rPr lang="en-US" smtClean="0"/>
              <a:pPr/>
              <a:t>29</a:t>
            </a:fld>
            <a:endParaRPr lang="en-US" dirty="0"/>
          </a:p>
        </p:txBody>
      </p:sp>
    </p:spTree>
    <p:extLst>
      <p:ext uri="{BB962C8B-B14F-4D97-AF65-F5344CB8AC3E}">
        <p14:creationId xmlns:p14="http://schemas.microsoft.com/office/powerpoint/2010/main" val="350141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61AFC8F-B228-4157-91D7-A1A3ACD14056}"/>
              </a:ext>
            </a:extLst>
          </p:cNvPr>
          <p:cNvSpPr>
            <a:spLocks noGrp="1"/>
          </p:cNvSpPr>
          <p:nvPr>
            <p:ph idx="1"/>
          </p:nvPr>
        </p:nvSpPr>
        <p:spPr/>
        <p:txBody>
          <a:bodyPr>
            <a:normAutofit fontScale="92500" lnSpcReduction="10000"/>
          </a:bodyPr>
          <a:lstStyle/>
          <a:p>
            <a:r>
              <a:rPr lang="en-US" dirty="0"/>
              <a:t>The goal of today’s presentation is to explain the most common methods for assessing scientific acceptability for eCQMs</a:t>
            </a:r>
          </a:p>
          <a:p>
            <a:r>
              <a:rPr lang="en-US" dirty="0"/>
              <a:t>By the end of this webinar, you should be able to:</a:t>
            </a:r>
          </a:p>
          <a:p>
            <a:pPr lvl="1"/>
            <a:r>
              <a:rPr lang="en-US" dirty="0"/>
              <a:t>Define validity and reliability</a:t>
            </a:r>
          </a:p>
          <a:p>
            <a:pPr lvl="1"/>
            <a:r>
              <a:rPr lang="en-US" dirty="0"/>
              <a:t>Describe how validity and reliability are assessed for eCQMs</a:t>
            </a:r>
          </a:p>
          <a:p>
            <a:pPr lvl="1"/>
            <a:r>
              <a:rPr lang="en-US" dirty="0"/>
              <a:t> Identify challenges associated with field testing/data collection</a:t>
            </a:r>
          </a:p>
        </p:txBody>
      </p:sp>
      <p:sp>
        <p:nvSpPr>
          <p:cNvPr id="3" name="Title 2">
            <a:extLst>
              <a:ext uri="{FF2B5EF4-FFF2-40B4-BE49-F238E27FC236}">
                <a16:creationId xmlns:a16="http://schemas.microsoft.com/office/drawing/2014/main" id="{47576767-F3EB-45EA-8395-A9B559BFFC09}"/>
              </a:ext>
            </a:extLst>
          </p:cNvPr>
          <p:cNvSpPr>
            <a:spLocks noGrp="1"/>
          </p:cNvSpPr>
          <p:nvPr>
            <p:ph type="title"/>
          </p:nvPr>
        </p:nvSpPr>
        <p:spPr/>
        <p:txBody>
          <a:bodyPr/>
          <a:lstStyle/>
          <a:p>
            <a:r>
              <a:rPr lang="en-US" dirty="0"/>
              <a:t>Purpose</a:t>
            </a:r>
          </a:p>
        </p:txBody>
      </p:sp>
      <p:sp>
        <p:nvSpPr>
          <p:cNvPr id="4" name="Slide Number Placeholder 3">
            <a:extLst>
              <a:ext uri="{FF2B5EF4-FFF2-40B4-BE49-F238E27FC236}">
                <a16:creationId xmlns:a16="http://schemas.microsoft.com/office/drawing/2014/main" id="{0997FE5A-DE9A-4157-9E99-40150FCA85A6}"/>
              </a:ext>
            </a:extLst>
          </p:cNvPr>
          <p:cNvSpPr>
            <a:spLocks noGrp="1"/>
          </p:cNvSpPr>
          <p:nvPr>
            <p:ph type="sldNum" sz="quarter" idx="4"/>
          </p:nvPr>
        </p:nvSpPr>
        <p:spPr/>
        <p:txBody>
          <a:bodyPr/>
          <a:lstStyle/>
          <a:p>
            <a:fld id="{7022FF3C-310F-4809-A5BE-BC5BA8AA108D}" type="slidenum">
              <a:rPr lang="en-US" smtClean="0"/>
              <a:pPr/>
              <a:t>3</a:t>
            </a:fld>
            <a:endParaRPr lang="en-US" dirty="0"/>
          </a:p>
        </p:txBody>
      </p:sp>
    </p:spTree>
    <p:extLst>
      <p:ext uri="{BB962C8B-B14F-4D97-AF65-F5344CB8AC3E}">
        <p14:creationId xmlns:p14="http://schemas.microsoft.com/office/powerpoint/2010/main" val="1186833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DDC65E-18CF-43F7-8618-5C375DDC6597}"/>
              </a:ext>
            </a:extLst>
          </p:cNvPr>
          <p:cNvSpPr>
            <a:spLocks noGrp="1"/>
          </p:cNvSpPr>
          <p:nvPr>
            <p:ph type="sldNum" sz="quarter" idx="4"/>
          </p:nvPr>
        </p:nvSpPr>
        <p:spPr/>
        <p:txBody>
          <a:bodyPr/>
          <a:lstStyle/>
          <a:p>
            <a:fld id="{7022FF3C-310F-4809-A5BE-BC5BA8AA108D}" type="slidenum">
              <a:rPr lang="en-US" smtClean="0"/>
              <a:pPr/>
              <a:t>30</a:t>
            </a:fld>
            <a:endParaRPr lang="en-US" dirty="0"/>
          </a:p>
        </p:txBody>
      </p:sp>
      <p:graphicFrame>
        <p:nvGraphicFramePr>
          <p:cNvPr id="5" name="Diagram 4" descr="Risk adjustment model:&#10;risk adjustment is in the center&#10;clockwise in a circle around it:&#10;demographics&#10;disability status&#10;insurance status&#10;diagnoses&#10;other">
            <a:extLst>
              <a:ext uri="{FF2B5EF4-FFF2-40B4-BE49-F238E27FC236}">
                <a16:creationId xmlns:a16="http://schemas.microsoft.com/office/drawing/2014/main" id="{5F643787-7378-416F-8CB3-ABDDFB7E6BF5}"/>
              </a:ext>
            </a:extLst>
          </p:cNvPr>
          <p:cNvGraphicFramePr/>
          <p:nvPr>
            <p:extLst>
              <p:ext uri="{D42A27DB-BD31-4B8C-83A1-F6EECF244321}">
                <p14:modId xmlns:p14="http://schemas.microsoft.com/office/powerpoint/2010/main" val="1280509777"/>
              </p:ext>
            </p:extLst>
          </p:nvPr>
        </p:nvGraphicFramePr>
        <p:xfrm>
          <a:off x="3810000" y="206216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D61548D5-03C9-4F6E-86C2-98AA9540EFCE}"/>
              </a:ext>
            </a:extLst>
          </p:cNvPr>
          <p:cNvSpPr>
            <a:spLocks noGrp="1"/>
          </p:cNvSpPr>
          <p:nvPr>
            <p:ph idx="1"/>
          </p:nvPr>
        </p:nvSpPr>
        <p:spPr>
          <a:xfrm>
            <a:off x="228600" y="1828800"/>
            <a:ext cx="4876800" cy="4297363"/>
          </a:xfrm>
        </p:spPr>
        <p:txBody>
          <a:bodyPr>
            <a:normAutofit lnSpcReduction="10000"/>
          </a:bodyPr>
          <a:lstStyle/>
          <a:p>
            <a:r>
              <a:rPr lang="en-US" dirty="0"/>
              <a:t>Only required for outcome measures</a:t>
            </a:r>
          </a:p>
          <a:p>
            <a:r>
              <a:rPr lang="en-US" dirty="0"/>
              <a:t>At a minimum, testing should evaluate:</a:t>
            </a:r>
          </a:p>
          <a:p>
            <a:pPr lvl="1"/>
            <a:r>
              <a:rPr lang="en-US" dirty="0"/>
              <a:t>Evidence for the adequacy of the risk adjustment model, or</a:t>
            </a:r>
          </a:p>
          <a:p>
            <a:pPr lvl="1"/>
            <a:r>
              <a:rPr lang="en-US" dirty="0"/>
              <a:t>Justification for not applying risk adjustment</a:t>
            </a:r>
          </a:p>
        </p:txBody>
      </p:sp>
      <p:sp>
        <p:nvSpPr>
          <p:cNvPr id="3" name="Title 2">
            <a:extLst>
              <a:ext uri="{FF2B5EF4-FFF2-40B4-BE49-F238E27FC236}">
                <a16:creationId xmlns:a16="http://schemas.microsoft.com/office/drawing/2014/main" id="{1648AC7F-AA06-4AF4-9002-6C7426CCDEE0}"/>
              </a:ext>
            </a:extLst>
          </p:cNvPr>
          <p:cNvSpPr>
            <a:spLocks noGrp="1"/>
          </p:cNvSpPr>
          <p:nvPr>
            <p:ph type="title"/>
          </p:nvPr>
        </p:nvSpPr>
        <p:spPr/>
        <p:txBody>
          <a:bodyPr/>
          <a:lstStyle/>
          <a:p>
            <a:r>
              <a:rPr lang="en-US" dirty="0"/>
              <a:t>Threats to Validity: Risk Adjustment</a:t>
            </a:r>
          </a:p>
        </p:txBody>
      </p:sp>
    </p:spTree>
    <p:extLst>
      <p:ext uri="{BB962C8B-B14F-4D97-AF65-F5344CB8AC3E}">
        <p14:creationId xmlns:p14="http://schemas.microsoft.com/office/powerpoint/2010/main" val="822192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A20B2C-48E3-45FF-B4F7-6ABEAD6F3787}"/>
              </a:ext>
            </a:extLst>
          </p:cNvPr>
          <p:cNvSpPr>
            <a:spLocks noGrp="1"/>
          </p:cNvSpPr>
          <p:nvPr>
            <p:ph idx="1"/>
          </p:nvPr>
        </p:nvSpPr>
        <p:spPr/>
        <p:txBody>
          <a:bodyPr>
            <a:normAutofit lnSpcReduction="10000"/>
          </a:bodyPr>
          <a:lstStyle/>
          <a:p>
            <a:r>
              <a:rPr lang="en-US" dirty="0"/>
              <a:t>Developers must demonstrate that missing data do not bias results</a:t>
            </a:r>
          </a:p>
          <a:p>
            <a:r>
              <a:rPr lang="en-US" dirty="0"/>
              <a:t>At a minimum, testing should show:</a:t>
            </a:r>
          </a:p>
          <a:p>
            <a:pPr lvl="1"/>
            <a:r>
              <a:rPr lang="en-US" dirty="0"/>
              <a:t>The frequency of missing data</a:t>
            </a:r>
          </a:p>
          <a:p>
            <a:pPr lvl="1"/>
            <a:r>
              <a:rPr lang="en-US" dirty="0"/>
              <a:t>The distribution of missing data across providers</a:t>
            </a:r>
          </a:p>
          <a:p>
            <a:pPr lvl="1"/>
            <a:r>
              <a:rPr lang="en-US" dirty="0"/>
              <a:t>Impacts of missing data on testing results</a:t>
            </a:r>
          </a:p>
          <a:p>
            <a:r>
              <a:rPr lang="en-US" dirty="0"/>
              <a:t>If no empirical testing is done, identify approaches for handling missing data</a:t>
            </a:r>
          </a:p>
          <a:p>
            <a:pPr lvl="1"/>
            <a:endParaRPr lang="en-US" dirty="0"/>
          </a:p>
        </p:txBody>
      </p:sp>
      <p:sp>
        <p:nvSpPr>
          <p:cNvPr id="3" name="Title 2">
            <a:extLst>
              <a:ext uri="{FF2B5EF4-FFF2-40B4-BE49-F238E27FC236}">
                <a16:creationId xmlns:a16="http://schemas.microsoft.com/office/drawing/2014/main" id="{A08FEFFD-FDA2-4C64-9165-F841A3C8A686}"/>
              </a:ext>
            </a:extLst>
          </p:cNvPr>
          <p:cNvSpPr>
            <a:spLocks noGrp="1"/>
          </p:cNvSpPr>
          <p:nvPr>
            <p:ph type="title"/>
          </p:nvPr>
        </p:nvSpPr>
        <p:spPr/>
        <p:txBody>
          <a:bodyPr/>
          <a:lstStyle/>
          <a:p>
            <a:r>
              <a:rPr lang="en-US" dirty="0"/>
              <a:t>Threats to Validity: Missing Data</a:t>
            </a:r>
          </a:p>
        </p:txBody>
      </p:sp>
      <p:sp>
        <p:nvSpPr>
          <p:cNvPr id="4" name="Slide Number Placeholder 3">
            <a:extLst>
              <a:ext uri="{FF2B5EF4-FFF2-40B4-BE49-F238E27FC236}">
                <a16:creationId xmlns:a16="http://schemas.microsoft.com/office/drawing/2014/main" id="{BCB25C93-1486-48BF-ADEF-C53A307593A8}"/>
              </a:ext>
            </a:extLst>
          </p:cNvPr>
          <p:cNvSpPr>
            <a:spLocks noGrp="1"/>
          </p:cNvSpPr>
          <p:nvPr>
            <p:ph type="sldNum" sz="quarter" idx="4"/>
          </p:nvPr>
        </p:nvSpPr>
        <p:spPr/>
        <p:txBody>
          <a:bodyPr/>
          <a:lstStyle/>
          <a:p>
            <a:fld id="{7022FF3C-310F-4809-A5BE-BC5BA8AA108D}" type="slidenum">
              <a:rPr lang="en-US" smtClean="0"/>
              <a:pPr/>
              <a:t>31</a:t>
            </a:fld>
            <a:endParaRPr lang="en-US" dirty="0"/>
          </a:p>
        </p:txBody>
      </p:sp>
    </p:spTree>
    <p:extLst>
      <p:ext uri="{BB962C8B-B14F-4D97-AF65-F5344CB8AC3E}">
        <p14:creationId xmlns:p14="http://schemas.microsoft.com/office/powerpoint/2010/main" val="3674048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9C2FD5-43B7-4F1E-B3BF-BB08C581153A}"/>
              </a:ext>
            </a:extLst>
          </p:cNvPr>
          <p:cNvSpPr>
            <a:spLocks noGrp="1"/>
          </p:cNvSpPr>
          <p:nvPr>
            <p:ph idx="1"/>
          </p:nvPr>
        </p:nvSpPr>
        <p:spPr/>
        <p:txBody>
          <a:bodyPr/>
          <a:lstStyle/>
          <a:p>
            <a:r>
              <a:rPr lang="en-US" dirty="0"/>
              <a:t>Instrument-based measures</a:t>
            </a:r>
          </a:p>
          <a:p>
            <a:pPr lvl="1"/>
            <a:r>
              <a:rPr lang="en-US" dirty="0"/>
              <a:t>Reliability and validity testing must be completed for both the measure performance score and the instrument on which the measure is based</a:t>
            </a:r>
          </a:p>
          <a:p>
            <a:r>
              <a:rPr lang="en-US" dirty="0"/>
              <a:t>Composite measures</a:t>
            </a:r>
          </a:p>
          <a:p>
            <a:pPr lvl="1"/>
            <a:r>
              <a:rPr lang="en-US" dirty="0"/>
              <a:t>Reliability and validity must be assessed for the computed performance score </a:t>
            </a:r>
          </a:p>
        </p:txBody>
      </p:sp>
      <p:sp>
        <p:nvSpPr>
          <p:cNvPr id="3" name="Title 2">
            <a:extLst>
              <a:ext uri="{FF2B5EF4-FFF2-40B4-BE49-F238E27FC236}">
                <a16:creationId xmlns:a16="http://schemas.microsoft.com/office/drawing/2014/main" id="{A6F9964C-8417-4DF6-BD88-9EC6F0E3CB93}"/>
              </a:ext>
            </a:extLst>
          </p:cNvPr>
          <p:cNvSpPr>
            <a:spLocks noGrp="1"/>
          </p:cNvSpPr>
          <p:nvPr>
            <p:ph type="title"/>
          </p:nvPr>
        </p:nvSpPr>
        <p:spPr/>
        <p:txBody>
          <a:bodyPr/>
          <a:lstStyle/>
          <a:p>
            <a:r>
              <a:rPr lang="en-US" dirty="0"/>
              <a:t>Special Considerations</a:t>
            </a:r>
          </a:p>
        </p:txBody>
      </p:sp>
      <p:sp>
        <p:nvSpPr>
          <p:cNvPr id="4" name="Slide Number Placeholder 3">
            <a:extLst>
              <a:ext uri="{FF2B5EF4-FFF2-40B4-BE49-F238E27FC236}">
                <a16:creationId xmlns:a16="http://schemas.microsoft.com/office/drawing/2014/main" id="{B84E303A-47C3-4D53-85E5-8D5A7C22EE32}"/>
              </a:ext>
            </a:extLst>
          </p:cNvPr>
          <p:cNvSpPr>
            <a:spLocks noGrp="1"/>
          </p:cNvSpPr>
          <p:nvPr>
            <p:ph type="sldNum" sz="quarter" idx="4"/>
          </p:nvPr>
        </p:nvSpPr>
        <p:spPr/>
        <p:txBody>
          <a:bodyPr/>
          <a:lstStyle/>
          <a:p>
            <a:fld id="{7022FF3C-310F-4809-A5BE-BC5BA8AA108D}" type="slidenum">
              <a:rPr lang="en-US" smtClean="0"/>
              <a:pPr/>
              <a:t>32</a:t>
            </a:fld>
            <a:endParaRPr lang="en-US" dirty="0"/>
          </a:p>
        </p:txBody>
      </p:sp>
    </p:spTree>
    <p:extLst>
      <p:ext uri="{BB962C8B-B14F-4D97-AF65-F5344CB8AC3E}">
        <p14:creationId xmlns:p14="http://schemas.microsoft.com/office/powerpoint/2010/main" val="1034915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A9440C-4A2B-4906-9089-164398EFCDB4}"/>
              </a:ext>
            </a:extLst>
          </p:cNvPr>
          <p:cNvSpPr>
            <a:spLocks noGrp="1"/>
          </p:cNvSpPr>
          <p:nvPr>
            <p:ph type="sldNum" sz="quarter" idx="4"/>
          </p:nvPr>
        </p:nvSpPr>
        <p:spPr/>
        <p:txBody>
          <a:bodyPr/>
          <a:lstStyle/>
          <a:p>
            <a:fld id="{7022FF3C-310F-4809-A5BE-BC5BA8AA108D}" type="slidenum">
              <a:rPr lang="en-US" smtClean="0"/>
              <a:pPr/>
              <a:t>33</a:t>
            </a:fld>
            <a:endParaRPr lang="en-US" dirty="0"/>
          </a:p>
        </p:txBody>
      </p:sp>
      <p:pic>
        <p:nvPicPr>
          <p:cNvPr id="5" name="Content Placeholder 4" descr="Graphic for a question mark">
            <a:extLst>
              <a:ext uri="{FF2B5EF4-FFF2-40B4-BE49-F238E27FC236}">
                <a16:creationId xmlns:a16="http://schemas.microsoft.com/office/drawing/2014/main" id="{A54DE07F-7541-4C8F-96B1-8DE69CEAABD8}"/>
              </a:ext>
            </a:extLst>
          </p:cNvPr>
          <p:cNvPicPr>
            <a:picLocks noChangeAspect="1"/>
          </p:cNvPicPr>
          <p:nvPr/>
        </p:nvPicPr>
        <p:blipFill>
          <a:blip r:embed="rId3" cstate="print"/>
          <a:stretch>
            <a:fillRect/>
          </a:stretch>
        </p:blipFill>
        <p:spPr>
          <a:xfrm>
            <a:off x="2436444" y="2360971"/>
            <a:ext cx="4271111" cy="3145270"/>
          </a:xfrm>
          <a:prstGeom prst="rect">
            <a:avLst/>
          </a:prstGeom>
        </p:spPr>
      </p:pic>
      <p:sp>
        <p:nvSpPr>
          <p:cNvPr id="3" name="Title 2">
            <a:extLst>
              <a:ext uri="{FF2B5EF4-FFF2-40B4-BE49-F238E27FC236}">
                <a16:creationId xmlns:a16="http://schemas.microsoft.com/office/drawing/2014/main" id="{00AD39B6-A757-460D-A26D-6968EC22A108}"/>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06084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F25549-05C1-41EA-99FC-FA2B9CF06CD8}"/>
              </a:ext>
            </a:extLst>
          </p:cNvPr>
          <p:cNvSpPr>
            <a:spLocks noGrp="1"/>
          </p:cNvSpPr>
          <p:nvPr>
            <p:ph idx="1"/>
          </p:nvPr>
        </p:nvSpPr>
        <p:spPr>
          <a:xfrm>
            <a:off x="472440" y="2205989"/>
            <a:ext cx="8229600" cy="4297363"/>
          </a:xfrm>
        </p:spPr>
        <p:txBody>
          <a:bodyPr/>
          <a:lstStyle/>
          <a:p>
            <a:pPr>
              <a:buFont typeface="Wingdings" panose="05000000000000000000" pitchFamily="2" charset="2"/>
              <a:buChar char="q"/>
            </a:pPr>
            <a:r>
              <a:rPr lang="en-US" dirty="0"/>
              <a:t>     Site recruitment</a:t>
            </a:r>
          </a:p>
          <a:p>
            <a:pPr>
              <a:buFont typeface="Wingdings" panose="05000000000000000000" pitchFamily="2" charset="2"/>
              <a:buChar char="q"/>
            </a:pPr>
            <a:r>
              <a:rPr lang="en-US" dirty="0"/>
              <a:t>     Generalizability</a:t>
            </a:r>
          </a:p>
          <a:p>
            <a:pPr>
              <a:buFont typeface="Wingdings" panose="05000000000000000000" pitchFamily="2" charset="2"/>
              <a:buChar char="q"/>
            </a:pPr>
            <a:r>
              <a:rPr lang="en-US" dirty="0"/>
              <a:t>     Data collection</a:t>
            </a:r>
          </a:p>
          <a:p>
            <a:pPr>
              <a:buFont typeface="Wingdings" panose="05000000000000000000" pitchFamily="2" charset="2"/>
              <a:buChar char="q"/>
            </a:pPr>
            <a:r>
              <a:rPr lang="en-US" dirty="0"/>
              <a:t>     Insufficient data</a:t>
            </a:r>
          </a:p>
        </p:txBody>
      </p:sp>
      <p:sp>
        <p:nvSpPr>
          <p:cNvPr id="3" name="Title 2">
            <a:extLst>
              <a:ext uri="{FF2B5EF4-FFF2-40B4-BE49-F238E27FC236}">
                <a16:creationId xmlns:a16="http://schemas.microsoft.com/office/drawing/2014/main" id="{A8088455-808D-4B6E-A730-0FFDE7052ADB}"/>
              </a:ext>
            </a:extLst>
          </p:cNvPr>
          <p:cNvSpPr>
            <a:spLocks noGrp="1"/>
          </p:cNvSpPr>
          <p:nvPr>
            <p:ph type="title"/>
          </p:nvPr>
        </p:nvSpPr>
        <p:spPr/>
        <p:txBody>
          <a:bodyPr/>
          <a:lstStyle/>
          <a:p>
            <a:r>
              <a:rPr lang="en-US" dirty="0"/>
              <a:t>Practical Considerations and Challenges</a:t>
            </a:r>
          </a:p>
        </p:txBody>
      </p:sp>
      <p:sp>
        <p:nvSpPr>
          <p:cNvPr id="4" name="Slide Number Placeholder 3">
            <a:extLst>
              <a:ext uri="{FF2B5EF4-FFF2-40B4-BE49-F238E27FC236}">
                <a16:creationId xmlns:a16="http://schemas.microsoft.com/office/drawing/2014/main" id="{3F802497-5A23-4674-B170-A2AD8B58D958}"/>
              </a:ext>
            </a:extLst>
          </p:cNvPr>
          <p:cNvSpPr>
            <a:spLocks noGrp="1"/>
          </p:cNvSpPr>
          <p:nvPr>
            <p:ph type="sldNum" sz="quarter" idx="4"/>
          </p:nvPr>
        </p:nvSpPr>
        <p:spPr/>
        <p:txBody>
          <a:bodyPr/>
          <a:lstStyle/>
          <a:p>
            <a:fld id="{7022FF3C-310F-4809-A5BE-BC5BA8AA108D}" type="slidenum">
              <a:rPr lang="en-US" smtClean="0"/>
              <a:pPr/>
              <a:t>34</a:t>
            </a:fld>
            <a:endParaRPr lang="en-US" dirty="0"/>
          </a:p>
        </p:txBody>
      </p:sp>
    </p:spTree>
    <p:extLst>
      <p:ext uri="{BB962C8B-B14F-4D97-AF65-F5344CB8AC3E}">
        <p14:creationId xmlns:p14="http://schemas.microsoft.com/office/powerpoint/2010/main" val="393953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9B740D-52B4-4CCB-9FD3-766E20A268AB}"/>
              </a:ext>
            </a:extLst>
          </p:cNvPr>
          <p:cNvSpPr>
            <a:spLocks noGrp="1"/>
          </p:cNvSpPr>
          <p:nvPr>
            <p:ph type="title"/>
          </p:nvPr>
        </p:nvSpPr>
        <p:spPr/>
        <p:txBody>
          <a:bodyPr/>
          <a:lstStyle/>
          <a:p>
            <a:r>
              <a:rPr lang="en-US" dirty="0"/>
              <a:t>Site Recruitment</a:t>
            </a:r>
          </a:p>
        </p:txBody>
      </p:sp>
      <p:sp>
        <p:nvSpPr>
          <p:cNvPr id="4" name="Slide Number Placeholder 3">
            <a:extLst>
              <a:ext uri="{FF2B5EF4-FFF2-40B4-BE49-F238E27FC236}">
                <a16:creationId xmlns:a16="http://schemas.microsoft.com/office/drawing/2014/main" id="{075737CF-8FB3-4108-B86A-B6BA5778EE2B}"/>
              </a:ext>
            </a:extLst>
          </p:cNvPr>
          <p:cNvSpPr>
            <a:spLocks noGrp="1"/>
          </p:cNvSpPr>
          <p:nvPr>
            <p:ph type="sldNum" sz="quarter" idx="4"/>
          </p:nvPr>
        </p:nvSpPr>
        <p:spPr/>
        <p:txBody>
          <a:bodyPr/>
          <a:lstStyle/>
          <a:p>
            <a:fld id="{7022FF3C-310F-4809-A5BE-BC5BA8AA108D}" type="slidenum">
              <a:rPr lang="en-US" smtClean="0"/>
              <a:pPr/>
              <a:t>35</a:t>
            </a:fld>
            <a:endParaRPr lang="en-US" dirty="0"/>
          </a:p>
        </p:txBody>
      </p:sp>
      <p:sp>
        <p:nvSpPr>
          <p:cNvPr id="2" name="Content Placeholder 1">
            <a:extLst>
              <a:ext uri="{FF2B5EF4-FFF2-40B4-BE49-F238E27FC236}">
                <a16:creationId xmlns:a16="http://schemas.microsoft.com/office/drawing/2014/main" id="{C3B740BE-4248-40F3-8C2C-98489EFD0D70}"/>
              </a:ext>
            </a:extLst>
          </p:cNvPr>
          <p:cNvSpPr>
            <a:spLocks noGrp="1"/>
          </p:cNvSpPr>
          <p:nvPr>
            <p:ph idx="1"/>
          </p:nvPr>
        </p:nvSpPr>
        <p:spPr/>
        <p:txBody>
          <a:bodyPr/>
          <a:lstStyle/>
          <a:p>
            <a:r>
              <a:rPr lang="en-US" dirty="0"/>
              <a:t>Challenges: </a:t>
            </a:r>
          </a:p>
          <a:p>
            <a:pPr lvl="1"/>
            <a:r>
              <a:rPr lang="en-US" dirty="0"/>
              <a:t>Identifying willing test sites</a:t>
            </a:r>
          </a:p>
          <a:p>
            <a:pPr lvl="1"/>
            <a:r>
              <a:rPr lang="en-US" dirty="0"/>
              <a:t>Finalizing contracting materials within contract timeline</a:t>
            </a:r>
          </a:p>
          <a:p>
            <a:r>
              <a:rPr lang="en-US" dirty="0"/>
              <a:t>Mitigation strategies:</a:t>
            </a:r>
          </a:p>
          <a:p>
            <a:pPr lvl="1"/>
            <a:r>
              <a:rPr lang="en-US" dirty="0"/>
              <a:t>Allow ample time in project timeline for site recruitment and contracting; assume several months</a:t>
            </a:r>
          </a:p>
        </p:txBody>
      </p:sp>
    </p:spTree>
    <p:extLst>
      <p:ext uri="{BB962C8B-B14F-4D97-AF65-F5344CB8AC3E}">
        <p14:creationId xmlns:p14="http://schemas.microsoft.com/office/powerpoint/2010/main" val="3820440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DD4507-824B-419C-9096-39E815B05D0D}"/>
              </a:ext>
            </a:extLst>
          </p:cNvPr>
          <p:cNvSpPr>
            <a:spLocks noGrp="1"/>
          </p:cNvSpPr>
          <p:nvPr>
            <p:ph idx="1"/>
          </p:nvPr>
        </p:nvSpPr>
        <p:spPr/>
        <p:txBody>
          <a:bodyPr>
            <a:normAutofit fontScale="92500" lnSpcReduction="20000"/>
          </a:bodyPr>
          <a:lstStyle/>
          <a:p>
            <a:r>
              <a:rPr lang="en-US" dirty="0"/>
              <a:t>Challenges:</a:t>
            </a:r>
          </a:p>
          <a:p>
            <a:pPr lvl="1"/>
            <a:r>
              <a:rPr lang="en-US" dirty="0"/>
              <a:t>Low number of test sites limits generalizability of testing findings</a:t>
            </a:r>
          </a:p>
          <a:p>
            <a:pPr lvl="1"/>
            <a:r>
              <a:rPr lang="en-US" dirty="0"/>
              <a:t>Test sites that volunteer to participate tend to be more advanced in terms of eCQM reporting</a:t>
            </a:r>
          </a:p>
          <a:p>
            <a:r>
              <a:rPr lang="en-US" dirty="0"/>
              <a:t>Mitigation strategies:</a:t>
            </a:r>
          </a:p>
          <a:p>
            <a:pPr lvl="1"/>
            <a:r>
              <a:rPr lang="en-US" dirty="0"/>
              <a:t>Aim for diversity in terms of entity size, geography (urban/rural), teaching/non-teaching, etc.</a:t>
            </a:r>
          </a:p>
          <a:p>
            <a:pPr lvl="1"/>
            <a:r>
              <a:rPr lang="en-US" dirty="0"/>
              <a:t>Prioritize NQF minimum requirements (2 or more entities representing 2 or more EHR systems)</a:t>
            </a:r>
          </a:p>
          <a:p>
            <a:pPr lvl="1"/>
            <a:r>
              <a:rPr lang="en-US" dirty="0"/>
              <a:t>Clearly document limitations</a:t>
            </a:r>
          </a:p>
          <a:p>
            <a:pPr lvl="1"/>
            <a:endParaRPr lang="en-US" dirty="0"/>
          </a:p>
        </p:txBody>
      </p:sp>
      <p:sp>
        <p:nvSpPr>
          <p:cNvPr id="3" name="Title 2">
            <a:extLst>
              <a:ext uri="{FF2B5EF4-FFF2-40B4-BE49-F238E27FC236}">
                <a16:creationId xmlns:a16="http://schemas.microsoft.com/office/drawing/2014/main" id="{8F6AD8BC-CF3A-40A6-A243-0C13CAD539D3}"/>
              </a:ext>
            </a:extLst>
          </p:cNvPr>
          <p:cNvSpPr>
            <a:spLocks noGrp="1"/>
          </p:cNvSpPr>
          <p:nvPr>
            <p:ph type="title"/>
          </p:nvPr>
        </p:nvSpPr>
        <p:spPr/>
        <p:txBody>
          <a:bodyPr/>
          <a:lstStyle/>
          <a:p>
            <a:r>
              <a:rPr lang="en-US" dirty="0"/>
              <a:t>Generalizability</a:t>
            </a:r>
          </a:p>
        </p:txBody>
      </p:sp>
      <p:sp>
        <p:nvSpPr>
          <p:cNvPr id="4" name="Slide Number Placeholder 3">
            <a:extLst>
              <a:ext uri="{FF2B5EF4-FFF2-40B4-BE49-F238E27FC236}">
                <a16:creationId xmlns:a16="http://schemas.microsoft.com/office/drawing/2014/main" id="{133150ED-33FD-4866-9374-CEAE10C5F748}"/>
              </a:ext>
            </a:extLst>
          </p:cNvPr>
          <p:cNvSpPr>
            <a:spLocks noGrp="1"/>
          </p:cNvSpPr>
          <p:nvPr>
            <p:ph type="sldNum" sz="quarter" idx="4"/>
          </p:nvPr>
        </p:nvSpPr>
        <p:spPr/>
        <p:txBody>
          <a:bodyPr/>
          <a:lstStyle/>
          <a:p>
            <a:fld id="{7022FF3C-310F-4809-A5BE-BC5BA8AA108D}" type="slidenum">
              <a:rPr lang="en-US" smtClean="0"/>
              <a:pPr/>
              <a:t>36</a:t>
            </a:fld>
            <a:endParaRPr lang="en-US" dirty="0"/>
          </a:p>
        </p:txBody>
      </p:sp>
    </p:spTree>
    <p:extLst>
      <p:ext uri="{BB962C8B-B14F-4D97-AF65-F5344CB8AC3E}">
        <p14:creationId xmlns:p14="http://schemas.microsoft.com/office/powerpoint/2010/main" val="27713470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46B3DE-7E73-45D4-BC6E-D2A81C400B1B}"/>
              </a:ext>
            </a:extLst>
          </p:cNvPr>
          <p:cNvSpPr>
            <a:spLocks noGrp="1"/>
          </p:cNvSpPr>
          <p:nvPr>
            <p:ph idx="1"/>
          </p:nvPr>
        </p:nvSpPr>
        <p:spPr>
          <a:xfrm>
            <a:off x="457200" y="1828800"/>
            <a:ext cx="8229600" cy="4724400"/>
          </a:xfrm>
        </p:spPr>
        <p:txBody>
          <a:bodyPr>
            <a:normAutofit fontScale="92500" lnSpcReduction="10000"/>
          </a:bodyPr>
          <a:lstStyle/>
          <a:p>
            <a:r>
              <a:rPr lang="en-US" dirty="0"/>
              <a:t>Challenges:</a:t>
            </a:r>
          </a:p>
          <a:p>
            <a:pPr lvl="1"/>
            <a:r>
              <a:rPr lang="en-US" dirty="0"/>
              <a:t>Communicating data submission requirements to test sites</a:t>
            </a:r>
          </a:p>
          <a:p>
            <a:pPr lvl="1"/>
            <a:r>
              <a:rPr lang="en-US" dirty="0"/>
              <a:t>Competing priorities among test site staff</a:t>
            </a:r>
          </a:p>
          <a:p>
            <a:r>
              <a:rPr lang="en-US" dirty="0"/>
              <a:t>Mitigation strategy:</a:t>
            </a:r>
          </a:p>
          <a:p>
            <a:pPr lvl="1"/>
            <a:r>
              <a:rPr lang="en-US" dirty="0"/>
              <a:t>Provide detailed data extraction tools and instructions</a:t>
            </a:r>
          </a:p>
          <a:p>
            <a:pPr lvl="1"/>
            <a:r>
              <a:rPr lang="en-US" dirty="0"/>
              <a:t>Plan for iteration</a:t>
            </a:r>
          </a:p>
          <a:p>
            <a:pPr lvl="1"/>
            <a:r>
              <a:rPr lang="en-US" dirty="0"/>
              <a:t>Conduct data quality checks on each iteration</a:t>
            </a:r>
          </a:p>
          <a:p>
            <a:pPr lvl="1"/>
            <a:r>
              <a:rPr lang="en-US" dirty="0"/>
              <a:t>Allow time for data cleaning</a:t>
            </a:r>
          </a:p>
        </p:txBody>
      </p:sp>
      <p:sp>
        <p:nvSpPr>
          <p:cNvPr id="3" name="Title 2">
            <a:extLst>
              <a:ext uri="{FF2B5EF4-FFF2-40B4-BE49-F238E27FC236}">
                <a16:creationId xmlns:a16="http://schemas.microsoft.com/office/drawing/2014/main" id="{9CD0027D-3710-4B0E-8DD4-12417148B5C6}"/>
              </a:ext>
            </a:extLst>
          </p:cNvPr>
          <p:cNvSpPr>
            <a:spLocks noGrp="1"/>
          </p:cNvSpPr>
          <p:nvPr>
            <p:ph type="title"/>
          </p:nvPr>
        </p:nvSpPr>
        <p:spPr/>
        <p:txBody>
          <a:bodyPr/>
          <a:lstStyle/>
          <a:p>
            <a:r>
              <a:rPr lang="en-US" dirty="0"/>
              <a:t>Data Collection</a:t>
            </a:r>
          </a:p>
        </p:txBody>
      </p:sp>
      <p:sp>
        <p:nvSpPr>
          <p:cNvPr id="4" name="Slide Number Placeholder 3">
            <a:extLst>
              <a:ext uri="{FF2B5EF4-FFF2-40B4-BE49-F238E27FC236}">
                <a16:creationId xmlns:a16="http://schemas.microsoft.com/office/drawing/2014/main" id="{FD4C39F5-D618-4B84-9CDC-4EF9DC088246}"/>
              </a:ext>
            </a:extLst>
          </p:cNvPr>
          <p:cNvSpPr>
            <a:spLocks noGrp="1"/>
          </p:cNvSpPr>
          <p:nvPr>
            <p:ph type="sldNum" sz="quarter" idx="4"/>
          </p:nvPr>
        </p:nvSpPr>
        <p:spPr/>
        <p:txBody>
          <a:bodyPr/>
          <a:lstStyle/>
          <a:p>
            <a:fld id="{7022FF3C-310F-4809-A5BE-BC5BA8AA108D}" type="slidenum">
              <a:rPr lang="en-US" smtClean="0"/>
              <a:pPr/>
              <a:t>37</a:t>
            </a:fld>
            <a:endParaRPr lang="en-US" dirty="0"/>
          </a:p>
        </p:txBody>
      </p:sp>
    </p:spTree>
    <p:extLst>
      <p:ext uri="{BB962C8B-B14F-4D97-AF65-F5344CB8AC3E}">
        <p14:creationId xmlns:p14="http://schemas.microsoft.com/office/powerpoint/2010/main" val="482443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746B9D-F6E9-4050-97A9-EF3D0A8D2DBB}"/>
              </a:ext>
            </a:extLst>
          </p:cNvPr>
          <p:cNvSpPr>
            <a:spLocks noGrp="1"/>
          </p:cNvSpPr>
          <p:nvPr>
            <p:ph idx="1"/>
          </p:nvPr>
        </p:nvSpPr>
        <p:spPr/>
        <p:txBody>
          <a:bodyPr>
            <a:normAutofit fontScale="92500" lnSpcReduction="10000"/>
          </a:bodyPr>
          <a:lstStyle/>
          <a:p>
            <a:r>
              <a:rPr lang="en-US" dirty="0"/>
              <a:t>Challenges:</a:t>
            </a:r>
          </a:p>
          <a:p>
            <a:pPr lvl="1"/>
            <a:r>
              <a:rPr lang="en-US" dirty="0"/>
              <a:t>Test sites have fewer patients in the target population than expected, limiting ability to do one or more planned analysis</a:t>
            </a:r>
          </a:p>
          <a:p>
            <a:r>
              <a:rPr lang="en-US" dirty="0"/>
              <a:t>Mitigation strategies</a:t>
            </a:r>
          </a:p>
          <a:p>
            <a:pPr lvl="1"/>
            <a:r>
              <a:rPr lang="en-US" dirty="0"/>
              <a:t>Determine which planned analyses can be done</a:t>
            </a:r>
          </a:p>
          <a:p>
            <a:pPr lvl="1"/>
            <a:r>
              <a:rPr lang="en-US" dirty="0"/>
              <a:t>Discuss other options with CMS COR (ex., other ways to demonstrate scientific acceptability)</a:t>
            </a:r>
          </a:p>
          <a:p>
            <a:pPr lvl="1"/>
            <a:r>
              <a:rPr lang="en-US" dirty="0"/>
              <a:t>Consider additional site recruitment</a:t>
            </a:r>
          </a:p>
          <a:p>
            <a:pPr lvl="1"/>
            <a:r>
              <a:rPr lang="en-US" dirty="0"/>
              <a:t>Consider further testing at a later time</a:t>
            </a:r>
          </a:p>
        </p:txBody>
      </p:sp>
      <p:sp>
        <p:nvSpPr>
          <p:cNvPr id="3" name="Title 2">
            <a:extLst>
              <a:ext uri="{FF2B5EF4-FFF2-40B4-BE49-F238E27FC236}">
                <a16:creationId xmlns:a16="http://schemas.microsoft.com/office/drawing/2014/main" id="{E662F737-08E8-48E9-9D80-E5D39B472694}"/>
              </a:ext>
            </a:extLst>
          </p:cNvPr>
          <p:cNvSpPr>
            <a:spLocks noGrp="1"/>
          </p:cNvSpPr>
          <p:nvPr>
            <p:ph type="title"/>
          </p:nvPr>
        </p:nvSpPr>
        <p:spPr/>
        <p:txBody>
          <a:bodyPr/>
          <a:lstStyle/>
          <a:p>
            <a:r>
              <a:rPr lang="en-US" dirty="0"/>
              <a:t>Insufficient Data</a:t>
            </a:r>
          </a:p>
        </p:txBody>
      </p:sp>
      <p:sp>
        <p:nvSpPr>
          <p:cNvPr id="4" name="Slide Number Placeholder 3">
            <a:extLst>
              <a:ext uri="{FF2B5EF4-FFF2-40B4-BE49-F238E27FC236}">
                <a16:creationId xmlns:a16="http://schemas.microsoft.com/office/drawing/2014/main" id="{F970C00F-D698-456E-9087-8910EAB493B7}"/>
              </a:ext>
            </a:extLst>
          </p:cNvPr>
          <p:cNvSpPr>
            <a:spLocks noGrp="1"/>
          </p:cNvSpPr>
          <p:nvPr>
            <p:ph type="sldNum" sz="quarter" idx="4"/>
          </p:nvPr>
        </p:nvSpPr>
        <p:spPr/>
        <p:txBody>
          <a:bodyPr/>
          <a:lstStyle/>
          <a:p>
            <a:fld id="{7022FF3C-310F-4809-A5BE-BC5BA8AA108D}" type="slidenum">
              <a:rPr lang="en-US" smtClean="0"/>
              <a:pPr/>
              <a:t>38</a:t>
            </a:fld>
            <a:endParaRPr lang="en-US" dirty="0"/>
          </a:p>
        </p:txBody>
      </p:sp>
    </p:spTree>
    <p:extLst>
      <p:ext uri="{BB962C8B-B14F-4D97-AF65-F5344CB8AC3E}">
        <p14:creationId xmlns:p14="http://schemas.microsoft.com/office/powerpoint/2010/main" val="4086774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FD0E30-6409-4C1C-9417-D458777A7B76}"/>
              </a:ext>
            </a:extLst>
          </p:cNvPr>
          <p:cNvSpPr>
            <a:spLocks noGrp="1"/>
          </p:cNvSpPr>
          <p:nvPr>
            <p:ph idx="1"/>
          </p:nvPr>
        </p:nvSpPr>
        <p:spPr/>
        <p:txBody>
          <a:bodyPr>
            <a:normAutofit fontScale="92500" lnSpcReduction="10000"/>
          </a:bodyPr>
          <a:lstStyle/>
          <a:p>
            <a:r>
              <a:rPr lang="en-US" dirty="0"/>
              <a:t>NQF Scientific Methods Panel webpage: </a:t>
            </a:r>
            <a:r>
              <a:rPr lang="en-US" dirty="0">
                <a:hlinkClick r:id="rId3"/>
              </a:rPr>
              <a:t>http://www.qualityforum.org/Measuring_Performance/Scientific_Methods_Panel.aspx</a:t>
            </a:r>
            <a:endParaRPr lang="en-US" dirty="0"/>
          </a:p>
          <a:p>
            <a:r>
              <a:rPr lang="en-US" dirty="0"/>
              <a:t>Electronic Clinical Quality Improvement Resource Center: </a:t>
            </a:r>
            <a:r>
              <a:rPr lang="en-US" dirty="0">
                <a:hlinkClick r:id="rId4"/>
              </a:rPr>
              <a:t>https://ecqi.healthit.gov/</a:t>
            </a:r>
            <a:endParaRPr lang="en-US" dirty="0"/>
          </a:p>
          <a:p>
            <a:r>
              <a:rPr lang="en-US" dirty="0"/>
              <a:t>Measures Management System Blueprint: </a:t>
            </a:r>
            <a:r>
              <a:rPr lang="en-US" dirty="0">
                <a:hlinkClick r:id="rId5"/>
              </a:rPr>
              <a:t>https://www.cms.gov/Medicare/Quality-Initiatives-Patient-Assessment-Instruments/MMS/MMS-Blueprint.html</a:t>
            </a:r>
            <a:endParaRPr lang="en-US" dirty="0"/>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41701C28-2910-4726-A2D7-ED2FF1F1708B}"/>
              </a:ext>
            </a:extLst>
          </p:cNvPr>
          <p:cNvSpPr>
            <a:spLocks noGrp="1"/>
          </p:cNvSpPr>
          <p:nvPr>
            <p:ph type="title"/>
          </p:nvPr>
        </p:nvSpPr>
        <p:spPr/>
        <p:txBody>
          <a:bodyPr/>
          <a:lstStyle/>
          <a:p>
            <a:r>
              <a:rPr lang="en-US" dirty="0"/>
              <a:t>Resources</a:t>
            </a:r>
          </a:p>
        </p:txBody>
      </p:sp>
      <p:sp>
        <p:nvSpPr>
          <p:cNvPr id="4" name="Slide Number Placeholder 3">
            <a:extLst>
              <a:ext uri="{FF2B5EF4-FFF2-40B4-BE49-F238E27FC236}">
                <a16:creationId xmlns:a16="http://schemas.microsoft.com/office/drawing/2014/main" id="{1FBE0171-015D-4D91-A674-E9A7DA5E7294}"/>
              </a:ext>
            </a:extLst>
          </p:cNvPr>
          <p:cNvSpPr>
            <a:spLocks noGrp="1"/>
          </p:cNvSpPr>
          <p:nvPr>
            <p:ph type="sldNum" sz="quarter" idx="4"/>
          </p:nvPr>
        </p:nvSpPr>
        <p:spPr/>
        <p:txBody>
          <a:bodyPr/>
          <a:lstStyle/>
          <a:p>
            <a:fld id="{7022FF3C-310F-4809-A5BE-BC5BA8AA108D}" type="slidenum">
              <a:rPr lang="en-US" smtClean="0"/>
              <a:pPr/>
              <a:t>39</a:t>
            </a:fld>
            <a:endParaRPr lang="en-US" dirty="0"/>
          </a:p>
        </p:txBody>
      </p:sp>
    </p:spTree>
    <p:extLst>
      <p:ext uri="{BB962C8B-B14F-4D97-AF65-F5344CB8AC3E}">
        <p14:creationId xmlns:p14="http://schemas.microsoft.com/office/powerpoint/2010/main" val="4275334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BD793F-CCAC-4367-AEE1-FBB34CF997A2}"/>
              </a:ext>
            </a:extLst>
          </p:cNvPr>
          <p:cNvSpPr>
            <a:spLocks noGrp="1"/>
          </p:cNvSpPr>
          <p:nvPr>
            <p:ph type="sldNum" sz="quarter" idx="4"/>
          </p:nvPr>
        </p:nvSpPr>
        <p:spPr/>
        <p:txBody>
          <a:bodyPr/>
          <a:lstStyle/>
          <a:p>
            <a:fld id="{7022FF3C-310F-4809-A5BE-BC5BA8AA108D}" type="slidenum">
              <a:rPr lang="en-US" smtClean="0"/>
              <a:pPr/>
              <a:t>4</a:t>
            </a:fld>
            <a:endParaRPr lang="en-US" dirty="0"/>
          </a:p>
        </p:txBody>
      </p:sp>
      <p:graphicFrame>
        <p:nvGraphicFramePr>
          <p:cNvPr id="5" name="Diagram 4" descr="Graphic showing the relationship between reliability and validity that leads to scientific acceptability">
            <a:extLst>
              <a:ext uri="{FF2B5EF4-FFF2-40B4-BE49-F238E27FC236}">
                <a16:creationId xmlns:a16="http://schemas.microsoft.com/office/drawing/2014/main" id="{47AF2DA4-D849-4ADD-A264-DCABAFEB2C45}"/>
              </a:ext>
            </a:extLst>
          </p:cNvPr>
          <p:cNvGraphicFramePr/>
          <p:nvPr>
            <p:extLst>
              <p:ext uri="{D42A27DB-BD31-4B8C-83A1-F6EECF244321}">
                <p14:modId xmlns:p14="http://schemas.microsoft.com/office/powerpoint/2010/main" val="1776716524"/>
              </p:ext>
            </p:extLst>
          </p:nvPr>
        </p:nvGraphicFramePr>
        <p:xfrm>
          <a:off x="5334000" y="1981200"/>
          <a:ext cx="37338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Content Placeholder 1">
            <a:extLst>
              <a:ext uri="{FF2B5EF4-FFF2-40B4-BE49-F238E27FC236}">
                <a16:creationId xmlns:a16="http://schemas.microsoft.com/office/drawing/2014/main" id="{05A0AC62-2ED4-4DEB-A52B-C01C80BDDABA}"/>
              </a:ext>
            </a:extLst>
          </p:cNvPr>
          <p:cNvSpPr>
            <a:spLocks noGrp="1"/>
          </p:cNvSpPr>
          <p:nvPr>
            <p:ph idx="1"/>
          </p:nvPr>
        </p:nvSpPr>
        <p:spPr>
          <a:xfrm>
            <a:off x="228600" y="1828800"/>
            <a:ext cx="5381624" cy="4297363"/>
          </a:xfrm>
        </p:spPr>
        <p:txBody>
          <a:bodyPr/>
          <a:lstStyle/>
          <a:p>
            <a:r>
              <a:rPr lang="en-US" dirty="0"/>
              <a:t>Scientific acceptability refers to the extent to which a measure produces </a:t>
            </a:r>
            <a:r>
              <a:rPr lang="en-US" b="1" dirty="0"/>
              <a:t>valid</a:t>
            </a:r>
            <a:r>
              <a:rPr lang="en-US" dirty="0"/>
              <a:t> and </a:t>
            </a:r>
            <a:r>
              <a:rPr lang="en-US" b="1" dirty="0"/>
              <a:t>reliable</a:t>
            </a:r>
            <a:r>
              <a:rPr lang="en-US" dirty="0"/>
              <a:t> results about the area of measurement</a:t>
            </a:r>
          </a:p>
          <a:p>
            <a:r>
              <a:rPr lang="en-US" dirty="0"/>
              <a:t>A must-pass criterion for NQF endorsement</a:t>
            </a:r>
          </a:p>
        </p:txBody>
      </p:sp>
      <p:sp>
        <p:nvSpPr>
          <p:cNvPr id="3" name="Title 2">
            <a:extLst>
              <a:ext uri="{FF2B5EF4-FFF2-40B4-BE49-F238E27FC236}">
                <a16:creationId xmlns:a16="http://schemas.microsoft.com/office/drawing/2014/main" id="{92D77124-83A7-4C1B-943C-EEAF5DDECDAF}"/>
              </a:ext>
            </a:extLst>
          </p:cNvPr>
          <p:cNvSpPr>
            <a:spLocks noGrp="1"/>
          </p:cNvSpPr>
          <p:nvPr>
            <p:ph type="title"/>
          </p:nvPr>
        </p:nvSpPr>
        <p:spPr/>
        <p:txBody>
          <a:bodyPr/>
          <a:lstStyle/>
          <a:p>
            <a:r>
              <a:rPr lang="en-US" dirty="0"/>
              <a:t>Scientific Acceptability Overview</a:t>
            </a:r>
          </a:p>
        </p:txBody>
      </p:sp>
    </p:spTree>
    <p:extLst>
      <p:ext uri="{BB962C8B-B14F-4D97-AF65-F5344CB8AC3E}">
        <p14:creationId xmlns:p14="http://schemas.microsoft.com/office/powerpoint/2010/main" val="230020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EB74DB-9423-40A7-8FE9-DFCDF83EC7BE}"/>
              </a:ext>
            </a:extLst>
          </p:cNvPr>
          <p:cNvSpPr>
            <a:spLocks noGrp="1"/>
          </p:cNvSpPr>
          <p:nvPr>
            <p:ph idx="1"/>
          </p:nvPr>
        </p:nvSpPr>
        <p:spPr/>
        <p:txBody>
          <a:bodyPr/>
          <a:lstStyle/>
          <a:p>
            <a:r>
              <a:rPr lang="en-US" dirty="0"/>
              <a:t>Adams, John L. “The Reliability of Provider Profiling: A tutorial.” Santa Monica, CA: RAND Corporation, 2009.</a:t>
            </a:r>
          </a:p>
          <a:p>
            <a:r>
              <a:rPr lang="en-US" dirty="0"/>
              <a:t>Landis, J.R. and G.G. Koch. “The Measurement of Observer Agreement for Categorical Data.” Biometrics, vol. 33, 1977, pp. 159-174.</a:t>
            </a:r>
          </a:p>
        </p:txBody>
      </p:sp>
      <p:sp>
        <p:nvSpPr>
          <p:cNvPr id="3" name="Title 2">
            <a:extLst>
              <a:ext uri="{FF2B5EF4-FFF2-40B4-BE49-F238E27FC236}">
                <a16:creationId xmlns:a16="http://schemas.microsoft.com/office/drawing/2014/main" id="{DA9448E2-A609-43E5-88A7-2AE0D3419CF2}"/>
              </a:ext>
            </a:extLst>
          </p:cNvPr>
          <p:cNvSpPr>
            <a:spLocks noGrp="1"/>
          </p:cNvSpPr>
          <p:nvPr>
            <p:ph type="title"/>
          </p:nvPr>
        </p:nvSpPr>
        <p:spPr/>
        <p:txBody>
          <a:bodyPr/>
          <a:lstStyle/>
          <a:p>
            <a:r>
              <a:rPr lang="en-US" dirty="0"/>
              <a:t>References</a:t>
            </a:r>
          </a:p>
        </p:txBody>
      </p:sp>
      <p:sp>
        <p:nvSpPr>
          <p:cNvPr id="4" name="Slide Number Placeholder 3">
            <a:extLst>
              <a:ext uri="{FF2B5EF4-FFF2-40B4-BE49-F238E27FC236}">
                <a16:creationId xmlns:a16="http://schemas.microsoft.com/office/drawing/2014/main" id="{19190D99-EBE3-419F-9230-91B50CB94401}"/>
              </a:ext>
            </a:extLst>
          </p:cNvPr>
          <p:cNvSpPr>
            <a:spLocks noGrp="1"/>
          </p:cNvSpPr>
          <p:nvPr>
            <p:ph type="sldNum" sz="quarter" idx="4"/>
          </p:nvPr>
        </p:nvSpPr>
        <p:spPr/>
        <p:txBody>
          <a:bodyPr/>
          <a:lstStyle/>
          <a:p>
            <a:fld id="{7022FF3C-310F-4809-A5BE-BC5BA8AA108D}" type="slidenum">
              <a:rPr lang="en-US" smtClean="0"/>
              <a:pPr/>
              <a:t>40</a:t>
            </a:fld>
            <a:endParaRPr lang="en-US" dirty="0"/>
          </a:p>
        </p:txBody>
      </p:sp>
    </p:spTree>
    <p:extLst>
      <p:ext uri="{BB962C8B-B14F-4D97-AF65-F5344CB8AC3E}">
        <p14:creationId xmlns:p14="http://schemas.microsoft.com/office/powerpoint/2010/main" val="8277082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A9440C-4A2B-4906-9089-164398EFCDB4}"/>
              </a:ext>
            </a:extLst>
          </p:cNvPr>
          <p:cNvSpPr>
            <a:spLocks noGrp="1"/>
          </p:cNvSpPr>
          <p:nvPr>
            <p:ph type="sldNum" sz="quarter" idx="4"/>
          </p:nvPr>
        </p:nvSpPr>
        <p:spPr/>
        <p:txBody>
          <a:bodyPr/>
          <a:lstStyle/>
          <a:p>
            <a:fld id="{7022FF3C-310F-4809-A5BE-BC5BA8AA108D}" type="slidenum">
              <a:rPr lang="en-US" smtClean="0"/>
              <a:pPr/>
              <a:t>41</a:t>
            </a:fld>
            <a:endParaRPr lang="en-US" dirty="0"/>
          </a:p>
        </p:txBody>
      </p:sp>
      <p:pic>
        <p:nvPicPr>
          <p:cNvPr id="5" name="Content Placeholder 4" descr="graphic for a question mark">
            <a:extLst>
              <a:ext uri="{FF2B5EF4-FFF2-40B4-BE49-F238E27FC236}">
                <a16:creationId xmlns:a16="http://schemas.microsoft.com/office/drawing/2014/main" id="{A54DE07F-7541-4C8F-96B1-8DE69CEAABD8}"/>
              </a:ext>
            </a:extLst>
          </p:cNvPr>
          <p:cNvPicPr>
            <a:picLocks noChangeAspect="1"/>
          </p:cNvPicPr>
          <p:nvPr/>
        </p:nvPicPr>
        <p:blipFill>
          <a:blip r:embed="rId3" cstate="print"/>
          <a:stretch>
            <a:fillRect/>
          </a:stretch>
        </p:blipFill>
        <p:spPr>
          <a:xfrm>
            <a:off x="1524000" y="1799429"/>
            <a:ext cx="5660613" cy="4168506"/>
          </a:xfrm>
          <a:prstGeom prst="rect">
            <a:avLst/>
          </a:prstGeom>
        </p:spPr>
      </p:pic>
      <p:sp>
        <p:nvSpPr>
          <p:cNvPr id="3" name="Title 2">
            <a:extLst>
              <a:ext uri="{FF2B5EF4-FFF2-40B4-BE49-F238E27FC236}">
                <a16:creationId xmlns:a16="http://schemas.microsoft.com/office/drawing/2014/main" id="{00AD39B6-A757-460D-A26D-6968EC22A108}"/>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137159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marL="0" indent="0">
              <a:buNone/>
            </a:pPr>
            <a:r>
              <a:rPr lang="en-US" sz="4500" dirty="0"/>
              <a:t>Planned Upcoming Webinars:</a:t>
            </a:r>
          </a:p>
          <a:p>
            <a:r>
              <a:rPr lang="en-US" sz="4500" dirty="0"/>
              <a:t>August 23, Technical Expert Panels</a:t>
            </a:r>
          </a:p>
          <a:p>
            <a:r>
              <a:rPr lang="en-US" sz="4500" dirty="0"/>
              <a:t>September 27, Blueprint 14.0</a:t>
            </a:r>
          </a:p>
          <a:p>
            <a:pPr marL="457200" lvl="1" indent="0">
              <a:buNone/>
            </a:pPr>
            <a:endParaRPr lang="en-US" dirty="0"/>
          </a:p>
          <a:p>
            <a:pPr marL="57150" indent="0">
              <a:buNone/>
            </a:pPr>
            <a:r>
              <a:rPr lang="en-US" sz="4500" dirty="0"/>
              <a:t>Suggestions for future topics?</a:t>
            </a:r>
          </a:p>
          <a:p>
            <a:pPr marL="57150" indent="0">
              <a:buNone/>
            </a:pPr>
            <a:endParaRPr lang="en-US" dirty="0"/>
          </a:p>
          <a:p>
            <a:pPr marL="57150" indent="0">
              <a:buNone/>
            </a:pPr>
            <a:r>
              <a:rPr lang="en-US" sz="4500" dirty="0"/>
              <a:t>Email: </a:t>
            </a:r>
            <a:r>
              <a:rPr lang="en-US" sz="4500" dirty="0">
                <a:solidFill>
                  <a:schemeClr val="bg2">
                    <a:lumMod val="60000"/>
                    <a:lumOff val="40000"/>
                  </a:schemeClr>
                </a:solidFill>
                <a:hlinkClick r:id="rId3"/>
              </a:rPr>
              <a:t>MMSsupport@battelle.org</a:t>
            </a:r>
            <a:r>
              <a:rPr lang="en-US" sz="4500" dirty="0">
                <a:solidFill>
                  <a:srgbClr val="3333FF"/>
                </a:solidFill>
              </a:rPr>
              <a:t> </a:t>
            </a:r>
          </a:p>
        </p:txBody>
      </p:sp>
      <p:sp>
        <p:nvSpPr>
          <p:cNvPr id="3" name="Title 2"/>
          <p:cNvSpPr>
            <a:spLocks noGrp="1"/>
          </p:cNvSpPr>
          <p:nvPr>
            <p:ph type="title"/>
          </p:nvPr>
        </p:nvSpPr>
        <p:spPr/>
        <p:txBody>
          <a:bodyPr/>
          <a:lstStyle/>
          <a:p>
            <a:r>
              <a:rPr lang="en-US" dirty="0"/>
              <a:t>Upcoming Webinars</a:t>
            </a:r>
          </a:p>
        </p:txBody>
      </p:sp>
      <p:sp>
        <p:nvSpPr>
          <p:cNvPr id="8" name="Slide Number Placeholder 7"/>
          <p:cNvSpPr>
            <a:spLocks noGrp="1"/>
          </p:cNvSpPr>
          <p:nvPr>
            <p:ph type="sldNum" sz="quarter" idx="4"/>
          </p:nvPr>
        </p:nvSpPr>
        <p:spPr/>
        <p:txBody>
          <a:bodyPr/>
          <a:lstStyle/>
          <a:p>
            <a:fld id="{7022FF3C-310F-4809-A5BE-BC5BA8AA108D}" type="slidenum">
              <a:rPr lang="en-US" smtClean="0"/>
              <a:pPr/>
              <a:t>42</a:t>
            </a:fld>
            <a:endParaRPr lang="en-US" dirty="0"/>
          </a:p>
        </p:txBody>
      </p:sp>
    </p:spTree>
    <p:extLst>
      <p:ext uri="{BB962C8B-B14F-4D97-AF65-F5344CB8AC3E}">
        <p14:creationId xmlns:p14="http://schemas.microsoft.com/office/powerpoint/2010/main" val="37449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5F7CA7-337B-464D-9EC7-DC3E2DBA15B8}"/>
              </a:ext>
            </a:extLst>
          </p:cNvPr>
          <p:cNvSpPr>
            <a:spLocks noGrp="1"/>
          </p:cNvSpPr>
          <p:nvPr>
            <p:ph type="sldNum" sz="quarter" idx="4"/>
          </p:nvPr>
        </p:nvSpPr>
        <p:spPr/>
        <p:txBody>
          <a:bodyPr/>
          <a:lstStyle/>
          <a:p>
            <a:fld id="{7022FF3C-310F-4809-A5BE-BC5BA8AA108D}" type="slidenum">
              <a:rPr lang="en-US" smtClean="0"/>
              <a:pPr/>
              <a:t>5</a:t>
            </a:fld>
            <a:endParaRPr lang="en-US" dirty="0"/>
          </a:p>
        </p:txBody>
      </p:sp>
      <p:pic>
        <p:nvPicPr>
          <p:cNvPr id="6" name="Picture 5" descr="graphic showing the results of scientific acceptability testing:&#10;reliable not valid&#10;valid not reliable&#10;neither relivable nor valid&#10;both reliable and valid">
            <a:extLst>
              <a:ext uri="{FF2B5EF4-FFF2-40B4-BE49-F238E27FC236}">
                <a16:creationId xmlns:a16="http://schemas.microsoft.com/office/drawing/2014/main" id="{A5860F4C-4D57-45C8-84A6-5581AEDD0F20}"/>
              </a:ext>
            </a:extLst>
          </p:cNvPr>
          <p:cNvPicPr>
            <a:picLocks noChangeAspect="1"/>
          </p:cNvPicPr>
          <p:nvPr/>
        </p:nvPicPr>
        <p:blipFill>
          <a:blip r:embed="rId3"/>
          <a:stretch>
            <a:fillRect/>
          </a:stretch>
        </p:blipFill>
        <p:spPr>
          <a:xfrm>
            <a:off x="3521024" y="4933950"/>
            <a:ext cx="4867275" cy="1924050"/>
          </a:xfrm>
          <a:prstGeom prst="rect">
            <a:avLst/>
          </a:prstGeom>
        </p:spPr>
      </p:pic>
      <p:pic>
        <p:nvPicPr>
          <p:cNvPr id="5" name="Picture 4" descr="Quality">
            <a:extLst>
              <a:ext uri="{FF2B5EF4-FFF2-40B4-BE49-F238E27FC236}">
                <a16:creationId xmlns:a16="http://schemas.microsoft.com/office/drawing/2014/main" id="{8FD19711-331D-43DC-AC28-2A79DD925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02" y="5349983"/>
            <a:ext cx="3100640" cy="1218985"/>
          </a:xfrm>
          <a:prstGeom prst="rect">
            <a:avLst/>
          </a:prstGeom>
        </p:spPr>
      </p:pic>
      <p:sp>
        <p:nvSpPr>
          <p:cNvPr id="2" name="Content Placeholder 1">
            <a:extLst>
              <a:ext uri="{FF2B5EF4-FFF2-40B4-BE49-F238E27FC236}">
                <a16:creationId xmlns:a16="http://schemas.microsoft.com/office/drawing/2014/main" id="{37CA75D4-E71D-4670-B01E-CEED6D401531}"/>
              </a:ext>
            </a:extLst>
          </p:cNvPr>
          <p:cNvSpPr>
            <a:spLocks noGrp="1"/>
          </p:cNvSpPr>
          <p:nvPr>
            <p:ph idx="1"/>
          </p:nvPr>
        </p:nvSpPr>
        <p:spPr>
          <a:xfrm>
            <a:off x="457200" y="1828801"/>
            <a:ext cx="8229600" cy="3733800"/>
          </a:xfrm>
        </p:spPr>
        <p:txBody>
          <a:bodyPr>
            <a:normAutofit/>
          </a:bodyPr>
          <a:lstStyle/>
          <a:p>
            <a:r>
              <a:rPr lang="en-US" dirty="0"/>
              <a:t>Goal of quality measurement is to monitor and improve the quality of care provided to patients</a:t>
            </a:r>
          </a:p>
          <a:p>
            <a:r>
              <a:rPr lang="en-US" dirty="0"/>
              <a:t>Scientific acceptability testing establishes whether a measure can produce results that reflect actual care given, and can do so consistently</a:t>
            </a:r>
          </a:p>
          <a:p>
            <a:pPr marL="0" indent="0">
              <a:buNone/>
            </a:pPr>
            <a:endParaRPr lang="en-US" dirty="0"/>
          </a:p>
        </p:txBody>
      </p:sp>
      <p:sp>
        <p:nvSpPr>
          <p:cNvPr id="3" name="Title 2">
            <a:extLst>
              <a:ext uri="{FF2B5EF4-FFF2-40B4-BE49-F238E27FC236}">
                <a16:creationId xmlns:a16="http://schemas.microsoft.com/office/drawing/2014/main" id="{3C8EAD6F-5063-4589-8AA2-755439AD3D09}"/>
              </a:ext>
            </a:extLst>
          </p:cNvPr>
          <p:cNvSpPr>
            <a:spLocks noGrp="1"/>
          </p:cNvSpPr>
          <p:nvPr>
            <p:ph type="title"/>
          </p:nvPr>
        </p:nvSpPr>
        <p:spPr/>
        <p:txBody>
          <a:bodyPr/>
          <a:lstStyle/>
          <a:p>
            <a:r>
              <a:rPr lang="en-US" dirty="0"/>
              <a:t>Why Test Scientific Acceptability?</a:t>
            </a:r>
          </a:p>
        </p:txBody>
      </p:sp>
    </p:spTree>
    <p:extLst>
      <p:ext uri="{BB962C8B-B14F-4D97-AF65-F5344CB8AC3E}">
        <p14:creationId xmlns:p14="http://schemas.microsoft.com/office/powerpoint/2010/main" val="258832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1DF4A1-E6E6-4275-B31A-13A96F54AFC9}"/>
              </a:ext>
            </a:extLst>
          </p:cNvPr>
          <p:cNvSpPr>
            <a:spLocks noGrp="1"/>
          </p:cNvSpPr>
          <p:nvPr>
            <p:ph type="sldNum" sz="quarter" idx="4"/>
          </p:nvPr>
        </p:nvSpPr>
        <p:spPr/>
        <p:txBody>
          <a:bodyPr/>
          <a:lstStyle/>
          <a:p>
            <a:fld id="{7022FF3C-310F-4809-A5BE-BC5BA8AA108D}" type="slidenum">
              <a:rPr lang="en-US" smtClean="0"/>
              <a:pPr/>
              <a:t>6</a:t>
            </a:fld>
            <a:endParaRPr lang="en-US" dirty="0"/>
          </a:p>
        </p:txBody>
      </p:sp>
      <p:sp>
        <p:nvSpPr>
          <p:cNvPr id="6" name="Oval 5" descr="Highlight of the measure testing phase of the measure lifecycle">
            <a:extLst>
              <a:ext uri="{FF2B5EF4-FFF2-40B4-BE49-F238E27FC236}">
                <a16:creationId xmlns:a16="http://schemas.microsoft.com/office/drawing/2014/main" id="{C0866F76-87FC-40B8-9217-04C0B776C3F1}"/>
              </a:ext>
            </a:extLst>
          </p:cNvPr>
          <p:cNvSpPr/>
          <p:nvPr/>
        </p:nvSpPr>
        <p:spPr>
          <a:xfrm>
            <a:off x="3733800" y="2301720"/>
            <a:ext cx="165761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Measure Lifecycle" title="Measure Lifecycle">
            <a:extLst>
              <a:ext uri="{FF2B5EF4-FFF2-40B4-BE49-F238E27FC236}">
                <a16:creationId xmlns:a16="http://schemas.microsoft.com/office/drawing/2014/main" id="{C23105A2-6DA1-41BE-B382-BE94F7815812}"/>
              </a:ext>
            </a:extLst>
          </p:cNvPr>
          <p:cNvPicPr>
            <a:picLocks noGrp="1"/>
          </p:cNvPicPr>
          <p:nvPr>
            <p:ph idx="1"/>
          </p:nvPr>
        </p:nvPicPr>
        <p:blipFill rotWithShape="1">
          <a:blip r:embed="rId3" cstate="print">
            <a:extLst>
              <a:ext uri="{28A0092B-C50C-407E-A947-70E740481C1C}">
                <a14:useLocalDpi xmlns:a14="http://schemas.microsoft.com/office/drawing/2010/main" val="0"/>
              </a:ext>
            </a:extLst>
          </a:blip>
          <a:srcRect t="13932"/>
          <a:stretch/>
        </p:blipFill>
        <p:spPr bwMode="auto">
          <a:xfrm>
            <a:off x="933190" y="1828800"/>
            <a:ext cx="7277620" cy="4527550"/>
          </a:xfrm>
          <a:prstGeom prst="rect">
            <a:avLst/>
          </a:prstGeom>
          <a:noFill/>
          <a:ln>
            <a:noFill/>
          </a:ln>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3EBCC0C4-6B50-4AEA-9940-4ACA6B85BD00}"/>
              </a:ext>
            </a:extLst>
          </p:cNvPr>
          <p:cNvSpPr>
            <a:spLocks noGrp="1"/>
          </p:cNvSpPr>
          <p:nvPr>
            <p:ph type="title"/>
          </p:nvPr>
        </p:nvSpPr>
        <p:spPr/>
        <p:txBody>
          <a:bodyPr/>
          <a:lstStyle/>
          <a:p>
            <a:r>
              <a:rPr lang="en-US" dirty="0"/>
              <a:t>When to Test Scientific Acceptability</a:t>
            </a:r>
          </a:p>
        </p:txBody>
      </p:sp>
    </p:spTree>
    <p:extLst>
      <p:ext uri="{BB962C8B-B14F-4D97-AF65-F5344CB8AC3E}">
        <p14:creationId xmlns:p14="http://schemas.microsoft.com/office/powerpoint/2010/main" val="365726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AC9737-4BFB-44F7-A7AC-F75B8092D6AC}"/>
              </a:ext>
            </a:extLst>
          </p:cNvPr>
          <p:cNvSpPr>
            <a:spLocks noGrp="1"/>
          </p:cNvSpPr>
          <p:nvPr>
            <p:ph idx="1"/>
          </p:nvPr>
        </p:nvSpPr>
        <p:spPr/>
        <p:txBody>
          <a:bodyPr/>
          <a:lstStyle/>
          <a:p>
            <a:r>
              <a:rPr lang="en-US" dirty="0"/>
              <a:t>Conducted after detailed technical specifications have been drafted</a:t>
            </a:r>
          </a:p>
          <a:p>
            <a:r>
              <a:rPr lang="en-US" dirty="0"/>
              <a:t>Requires EHR data collection from at least two test sites representing at least two different EHR systems</a:t>
            </a:r>
          </a:p>
          <a:p>
            <a:pPr lvl="1"/>
            <a:r>
              <a:rPr lang="en-US" dirty="0"/>
              <a:t>Usually retrospective data</a:t>
            </a:r>
          </a:p>
          <a:p>
            <a:r>
              <a:rPr lang="en-US" dirty="0"/>
              <a:t>Provides an opportunity to see how the eCQM fares in a real-world environment</a:t>
            </a:r>
          </a:p>
        </p:txBody>
      </p:sp>
      <p:sp>
        <p:nvSpPr>
          <p:cNvPr id="3" name="Title 2">
            <a:extLst>
              <a:ext uri="{FF2B5EF4-FFF2-40B4-BE49-F238E27FC236}">
                <a16:creationId xmlns:a16="http://schemas.microsoft.com/office/drawing/2014/main" id="{14A8B085-F531-42D3-8197-A53DEBD83BEA}"/>
              </a:ext>
            </a:extLst>
          </p:cNvPr>
          <p:cNvSpPr>
            <a:spLocks noGrp="1"/>
          </p:cNvSpPr>
          <p:nvPr>
            <p:ph type="title"/>
          </p:nvPr>
        </p:nvSpPr>
        <p:spPr/>
        <p:txBody>
          <a:bodyPr/>
          <a:lstStyle/>
          <a:p>
            <a:r>
              <a:rPr lang="en-US" dirty="0"/>
              <a:t>eCQM Beta Testing Overview</a:t>
            </a:r>
          </a:p>
        </p:txBody>
      </p:sp>
      <p:sp>
        <p:nvSpPr>
          <p:cNvPr id="4" name="Slide Number Placeholder 3">
            <a:extLst>
              <a:ext uri="{FF2B5EF4-FFF2-40B4-BE49-F238E27FC236}">
                <a16:creationId xmlns:a16="http://schemas.microsoft.com/office/drawing/2014/main" id="{CFEE807E-E1B7-44A3-9D79-CB4902C9FE1C}"/>
              </a:ext>
            </a:extLst>
          </p:cNvPr>
          <p:cNvSpPr>
            <a:spLocks noGrp="1"/>
          </p:cNvSpPr>
          <p:nvPr>
            <p:ph type="sldNum" sz="quarter" idx="4"/>
          </p:nvPr>
        </p:nvSpPr>
        <p:spPr/>
        <p:txBody>
          <a:bodyPr/>
          <a:lstStyle/>
          <a:p>
            <a:fld id="{7022FF3C-310F-4809-A5BE-BC5BA8AA108D}" type="slidenum">
              <a:rPr lang="en-US" smtClean="0"/>
              <a:pPr/>
              <a:t>7</a:t>
            </a:fld>
            <a:endParaRPr lang="en-US" dirty="0"/>
          </a:p>
        </p:txBody>
      </p:sp>
    </p:spTree>
    <p:extLst>
      <p:ext uri="{BB962C8B-B14F-4D97-AF65-F5344CB8AC3E}">
        <p14:creationId xmlns:p14="http://schemas.microsoft.com/office/powerpoint/2010/main" val="592314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BBA81-C37D-4C4B-8D8F-926C2CD6471C}"/>
              </a:ext>
            </a:extLst>
          </p:cNvPr>
          <p:cNvSpPr>
            <a:spLocks noGrp="1"/>
          </p:cNvSpPr>
          <p:nvPr>
            <p:ph idx="1"/>
          </p:nvPr>
        </p:nvSpPr>
        <p:spPr/>
        <p:txBody>
          <a:bodyPr>
            <a:normAutofit/>
          </a:bodyPr>
          <a:lstStyle/>
          <a:p>
            <a:r>
              <a:rPr lang="en-US" dirty="0"/>
              <a:t>Reliable measure specifications promote consistency in measurement</a:t>
            </a:r>
          </a:p>
          <a:p>
            <a:r>
              <a:rPr lang="en-US" dirty="0"/>
              <a:t>Testing should demonstrate that a measure will produce the same result a high proportion of time when assessed in the same population in the same time period</a:t>
            </a:r>
          </a:p>
        </p:txBody>
      </p:sp>
      <p:sp>
        <p:nvSpPr>
          <p:cNvPr id="3" name="Title 2">
            <a:extLst>
              <a:ext uri="{FF2B5EF4-FFF2-40B4-BE49-F238E27FC236}">
                <a16:creationId xmlns:a16="http://schemas.microsoft.com/office/drawing/2014/main" id="{DF02DD9C-2E38-4B34-8F0B-F8A15441F5DC}"/>
              </a:ext>
            </a:extLst>
          </p:cNvPr>
          <p:cNvSpPr>
            <a:spLocks noGrp="1"/>
          </p:cNvSpPr>
          <p:nvPr>
            <p:ph type="title"/>
          </p:nvPr>
        </p:nvSpPr>
        <p:spPr/>
        <p:txBody>
          <a:bodyPr/>
          <a:lstStyle/>
          <a:p>
            <a:r>
              <a:rPr lang="en-US" dirty="0"/>
              <a:t>Reliability</a:t>
            </a:r>
          </a:p>
        </p:txBody>
      </p:sp>
      <p:sp>
        <p:nvSpPr>
          <p:cNvPr id="4" name="Slide Number Placeholder 3">
            <a:extLst>
              <a:ext uri="{FF2B5EF4-FFF2-40B4-BE49-F238E27FC236}">
                <a16:creationId xmlns:a16="http://schemas.microsoft.com/office/drawing/2014/main" id="{AAF23921-5BBB-4395-965A-F44CFF473A55}"/>
              </a:ext>
            </a:extLst>
          </p:cNvPr>
          <p:cNvSpPr>
            <a:spLocks noGrp="1"/>
          </p:cNvSpPr>
          <p:nvPr>
            <p:ph type="sldNum" sz="quarter" idx="4"/>
          </p:nvPr>
        </p:nvSpPr>
        <p:spPr/>
        <p:txBody>
          <a:bodyPr/>
          <a:lstStyle/>
          <a:p>
            <a:fld id="{7022FF3C-310F-4809-A5BE-BC5BA8AA108D}" type="slidenum">
              <a:rPr lang="en-US" smtClean="0"/>
              <a:pPr/>
              <a:t>8</a:t>
            </a:fld>
            <a:endParaRPr lang="en-US" dirty="0"/>
          </a:p>
        </p:txBody>
      </p:sp>
    </p:spTree>
    <p:extLst>
      <p:ext uri="{BB962C8B-B14F-4D97-AF65-F5344CB8AC3E}">
        <p14:creationId xmlns:p14="http://schemas.microsoft.com/office/powerpoint/2010/main" val="2417710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C7E6DF-22D0-4F7A-A88E-852EDACED886}"/>
              </a:ext>
            </a:extLst>
          </p:cNvPr>
          <p:cNvSpPr>
            <a:spLocks noGrp="1"/>
          </p:cNvSpPr>
          <p:nvPr>
            <p:ph type="sldNum" sz="quarter" idx="4"/>
          </p:nvPr>
        </p:nvSpPr>
        <p:spPr/>
        <p:txBody>
          <a:bodyPr/>
          <a:lstStyle/>
          <a:p>
            <a:fld id="{7022FF3C-310F-4809-A5BE-BC5BA8AA108D}" type="slidenum">
              <a:rPr lang="en-US" smtClean="0"/>
              <a:pPr/>
              <a:t>9</a:t>
            </a:fld>
            <a:endParaRPr lang="en-US" dirty="0"/>
          </a:p>
        </p:txBody>
      </p:sp>
      <p:graphicFrame>
        <p:nvGraphicFramePr>
          <p:cNvPr id="5" name="Content Placeholder 4" descr="Table showing:&#10;Data Element Level: Are the measure testing results repeatable/ reproduceable?&#10;&#10;Measure Score Level: Can the measure distinguish differences between providers that are due to quality of care rather than chance?&#10;">
            <a:extLst>
              <a:ext uri="{FF2B5EF4-FFF2-40B4-BE49-F238E27FC236}">
                <a16:creationId xmlns:a16="http://schemas.microsoft.com/office/drawing/2014/main" id="{ED84E732-E12A-441D-9393-71F801C7B5D6}"/>
              </a:ext>
            </a:extLst>
          </p:cNvPr>
          <p:cNvGraphicFramePr>
            <a:graphicFrameLocks noGrp="1"/>
          </p:cNvGraphicFramePr>
          <p:nvPr>
            <p:ph idx="1"/>
            <p:extLst>
              <p:ext uri="{D42A27DB-BD31-4B8C-83A1-F6EECF244321}">
                <p14:modId xmlns:p14="http://schemas.microsoft.com/office/powerpoint/2010/main" val="3036056179"/>
              </p:ext>
            </p:extLst>
          </p:nvPr>
        </p:nvGraphicFramePr>
        <p:xfrm>
          <a:off x="609600" y="3429000"/>
          <a:ext cx="8229600" cy="3154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8C92ADB6-94A9-4570-A1F5-FC29997C130E}"/>
              </a:ext>
            </a:extLst>
          </p:cNvPr>
          <p:cNvSpPr txBox="1"/>
          <p:nvPr/>
        </p:nvSpPr>
        <p:spPr>
          <a:xfrm>
            <a:off x="476250" y="1613118"/>
            <a:ext cx="822960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Reliability can be assessed at the data element level or at the measure score level</a:t>
            </a:r>
          </a:p>
          <a:p>
            <a:pPr marL="285750" indent="-285750">
              <a:buFont typeface="Arial" panose="020B0604020202020204" pitchFamily="34" charset="0"/>
              <a:buChar char="•"/>
            </a:pPr>
            <a:r>
              <a:rPr lang="en-US" sz="2800" i="1" dirty="0"/>
              <a:t>Data element reliability </a:t>
            </a:r>
            <a:r>
              <a:rPr lang="en-US" sz="2800" dirty="0"/>
              <a:t>is only required when </a:t>
            </a:r>
            <a:r>
              <a:rPr lang="en-US" sz="2800" i="1" dirty="0"/>
              <a:t>data element validity </a:t>
            </a:r>
            <a:r>
              <a:rPr lang="en-US" sz="2800" dirty="0"/>
              <a:t>is not assessed</a:t>
            </a:r>
          </a:p>
        </p:txBody>
      </p:sp>
      <p:sp>
        <p:nvSpPr>
          <p:cNvPr id="3" name="Title 2">
            <a:extLst>
              <a:ext uri="{FF2B5EF4-FFF2-40B4-BE49-F238E27FC236}">
                <a16:creationId xmlns:a16="http://schemas.microsoft.com/office/drawing/2014/main" id="{924835ED-2B75-480D-9E0F-93576A858F24}"/>
              </a:ext>
            </a:extLst>
          </p:cNvPr>
          <p:cNvSpPr>
            <a:spLocks noGrp="1"/>
          </p:cNvSpPr>
          <p:nvPr>
            <p:ph type="title"/>
          </p:nvPr>
        </p:nvSpPr>
        <p:spPr/>
        <p:txBody>
          <a:bodyPr/>
          <a:lstStyle/>
          <a:p>
            <a:r>
              <a:rPr lang="en-US" dirty="0"/>
              <a:t>Reliability Testing Research Questions</a:t>
            </a:r>
          </a:p>
        </p:txBody>
      </p:sp>
    </p:spTree>
    <p:extLst>
      <p:ext uri="{BB962C8B-B14F-4D97-AF65-F5344CB8AC3E}">
        <p14:creationId xmlns:p14="http://schemas.microsoft.com/office/powerpoint/2010/main" val="3741714647"/>
      </p:ext>
    </p:extLst>
  </p:cSld>
  <p:clrMapOvr>
    <a:masterClrMapping/>
  </p:clrMapOvr>
</p:sld>
</file>

<file path=ppt/theme/theme1.xml><?xml version="1.0" encoding="utf-8"?>
<a:theme xmlns:a="http://schemas.openxmlformats.org/drawingml/2006/main" name="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414A0DFAABA6C4EACA48BF9AB17A35A" ma:contentTypeVersion="0" ma:contentTypeDescription="Create a new document." ma:contentTypeScope="" ma:versionID="6b95439efac53e992e4f905c2a8ccf0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2006AB-7C62-4B6F-8E6B-BB892A6E4BA6}">
  <ds:schemaRefs>
    <ds:schemaRef ds:uri="http://schemas.microsoft.com/office/2006/metadata/propertie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6071BC2-0531-46DF-95E4-0379D3566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416AD25D-842E-4E07-B989-D8145269A4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24865</TotalTime>
  <Words>6016</Words>
  <Application>Microsoft Office PowerPoint</Application>
  <PresentationFormat>On-screen Show (4:3)</PresentationFormat>
  <Paragraphs>434</Paragraphs>
  <Slides>42</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 Math</vt:lpstr>
      <vt:lpstr>Constantia</vt:lpstr>
      <vt:lpstr>Wingdings</vt:lpstr>
      <vt:lpstr>CMS_template</vt:lpstr>
      <vt:lpstr>CMS Measures Management System (MMS)  Testing Scientific Acceptability for de novo eCQMs</vt:lpstr>
      <vt:lpstr>Overview</vt:lpstr>
      <vt:lpstr>Purpose</vt:lpstr>
      <vt:lpstr>Scientific Acceptability Overview</vt:lpstr>
      <vt:lpstr>Why Test Scientific Acceptability?</vt:lpstr>
      <vt:lpstr>When to Test Scientific Acceptability</vt:lpstr>
      <vt:lpstr>eCQM Beta Testing Overview</vt:lpstr>
      <vt:lpstr>Reliability</vt:lpstr>
      <vt:lpstr>Reliability Testing Research Questions</vt:lpstr>
      <vt:lpstr>Types of Reliability Testing</vt:lpstr>
      <vt:lpstr>Closer Look: Signal-to-Noise for Measure Score Reliability</vt:lpstr>
      <vt:lpstr>Measure Score Reliability Analysis</vt:lpstr>
      <vt:lpstr>Measure Score Reliability Analysis (cont’d)</vt:lpstr>
      <vt:lpstr>Data Element Reliability</vt:lpstr>
      <vt:lpstr>Natural Language Processing for eCQMs</vt:lpstr>
      <vt:lpstr>Natural Language Processing for eCQMs (cont’d)</vt:lpstr>
      <vt:lpstr>Data Element Reliability for NLP-based eCQMs</vt:lpstr>
      <vt:lpstr>Closer Look: Form Equivalence Reliability</vt:lpstr>
      <vt:lpstr>Validity</vt:lpstr>
      <vt:lpstr>Validity Testing Research Questions</vt:lpstr>
      <vt:lpstr>Types of Validity Testing</vt:lpstr>
      <vt:lpstr>Closer Look: Criterion Validity</vt:lpstr>
      <vt:lpstr>Data Sources for Validity</vt:lpstr>
      <vt:lpstr>Criterion Validity Analysis</vt:lpstr>
      <vt:lpstr>Criterion Validity Analysis: Percent Agreement and kappa</vt:lpstr>
      <vt:lpstr>Criterion Validity Analysis: Other statistics</vt:lpstr>
      <vt:lpstr>Closer Look: Face Validity</vt:lpstr>
      <vt:lpstr>Threats to Validity: Exclusions</vt:lpstr>
      <vt:lpstr>Exclusions Testing, Cont’d</vt:lpstr>
      <vt:lpstr>Threats to Validity: Risk Adjustment</vt:lpstr>
      <vt:lpstr>Threats to Validity: Missing Data</vt:lpstr>
      <vt:lpstr>Special Considerations</vt:lpstr>
      <vt:lpstr>Discussion</vt:lpstr>
      <vt:lpstr>Practical Considerations and Challenges</vt:lpstr>
      <vt:lpstr>Site Recruitment</vt:lpstr>
      <vt:lpstr>Generalizability</vt:lpstr>
      <vt:lpstr>Data Collection</vt:lpstr>
      <vt:lpstr>Insufficient Data</vt:lpstr>
      <vt:lpstr>Resources</vt:lpstr>
      <vt:lpstr>References</vt:lpstr>
      <vt:lpstr>Discussion</vt:lpstr>
      <vt:lpstr>Upcoming Webinars</vt:lpstr>
    </vt:vector>
  </TitlesOfParts>
  <Company>CMS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 testing</dc:title>
  <dc:creator>CMS</dc:creator>
  <cp:lastModifiedBy>Wilson, Sara J</cp:lastModifiedBy>
  <cp:revision>1394</cp:revision>
  <cp:lastPrinted>2016-05-23T17:38:59Z</cp:lastPrinted>
  <dcterms:created xsi:type="dcterms:W3CDTF">2012-02-10T20:51:24Z</dcterms:created>
  <dcterms:modified xsi:type="dcterms:W3CDTF">2018-08-27T16:02:00Z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0x0101007414A0DFAABA6C4EACA48BF9AB17A35A</vt:lpwstr>
  </property>
</Properties>
</file>