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32"/>
  </p:notesMasterIdLst>
  <p:handoutMasterIdLst>
    <p:handoutMasterId r:id="rId33"/>
  </p:handoutMasterIdLst>
  <p:sldIdLst>
    <p:sldId id="290" r:id="rId5"/>
    <p:sldId id="294" r:id="rId6"/>
    <p:sldId id="445" r:id="rId7"/>
    <p:sldId id="433" r:id="rId8"/>
    <p:sldId id="442" r:id="rId9"/>
    <p:sldId id="450" r:id="rId10"/>
    <p:sldId id="446" r:id="rId11"/>
    <p:sldId id="425" r:id="rId12"/>
    <p:sldId id="447" r:id="rId13"/>
    <p:sldId id="438" r:id="rId14"/>
    <p:sldId id="426" r:id="rId15"/>
    <p:sldId id="440" r:id="rId16"/>
    <p:sldId id="429" r:id="rId17"/>
    <p:sldId id="430" r:id="rId18"/>
    <p:sldId id="431" r:id="rId19"/>
    <p:sldId id="432" r:id="rId20"/>
    <p:sldId id="439" r:id="rId21"/>
    <p:sldId id="443" r:id="rId22"/>
    <p:sldId id="451" r:id="rId23"/>
    <p:sldId id="444" r:id="rId24"/>
    <p:sldId id="452" r:id="rId25"/>
    <p:sldId id="453" r:id="rId26"/>
    <p:sldId id="448" r:id="rId27"/>
    <p:sldId id="449" r:id="rId28"/>
    <p:sldId id="436" r:id="rId29"/>
    <p:sldId id="435" r:id="rId30"/>
    <p:sldId id="434" r:id="rId31"/>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field, Christopher" initials="LC" lastIdx="28" clrIdx="0">
    <p:extLst>
      <p:ext uri="{19B8F6BF-5375-455C-9EA6-DF929625EA0E}">
        <p15:presenceInfo xmlns:p15="http://schemas.microsoft.com/office/powerpoint/2012/main" userId="S-1-5-21-129458132-137175273-21523540-113399" providerId="AD"/>
      </p:ext>
    </p:extLst>
  </p:cmAuthor>
  <p:cmAuthor id="2" name="Berkowitz, Judy M" initials="BJM" lastIdx="12" clrIdx="1">
    <p:extLst>
      <p:ext uri="{19B8F6BF-5375-455C-9EA6-DF929625EA0E}">
        <p15:presenceInfo xmlns:p15="http://schemas.microsoft.com/office/powerpoint/2012/main" userId="S-1-5-21-129458132-137175273-21523540-122569" providerId="AD"/>
      </p:ext>
    </p:extLst>
  </p:cmAuthor>
  <p:cmAuthor id="3" name="nikitask" initials="KAN" lastIdx="9" clrIdx="2">
    <p:extLst>
      <p:ext uri="{19B8F6BF-5375-455C-9EA6-DF929625EA0E}">
        <p15:presenceInfo xmlns:p15="http://schemas.microsoft.com/office/powerpoint/2012/main" userId="nikitask" providerId="None"/>
      </p:ext>
    </p:extLst>
  </p:cmAuthor>
  <p:cmAuthor id="4" name="Kim Nikitas" initials="KAN" lastIdx="12" clrIdx="3">
    <p:extLst>
      <p:ext uri="{19B8F6BF-5375-455C-9EA6-DF929625EA0E}">
        <p15:presenceInfo xmlns:p15="http://schemas.microsoft.com/office/powerpoint/2012/main" userId="Kim Nikitas" providerId="None"/>
      </p:ext>
    </p:extLst>
  </p:cmAuthor>
  <p:cmAuthor id="5" name="Hammer, Maureen" initials="HM" lastIdx="4" clrIdx="4">
    <p:extLst>
      <p:ext uri="{19B8F6BF-5375-455C-9EA6-DF929625EA0E}">
        <p15:presenceInfo xmlns:p15="http://schemas.microsoft.com/office/powerpoint/2012/main" userId="S-1-5-21-129458132-137175273-21523540-179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CC"/>
    <a:srgbClr val="FFD004"/>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54098" autoAdjust="0"/>
  </p:normalViewPr>
  <p:slideViewPr>
    <p:cSldViewPr>
      <p:cViewPr varScale="1">
        <p:scale>
          <a:sx n="59" d="100"/>
          <a:sy n="59" d="100"/>
        </p:scale>
        <p:origin x="1512" y="66"/>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76"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CC16B254-F755-154D-86D8-705F3C585905}" type="datetimeFigureOut">
              <a:rPr lang="en-US" smtClean="0"/>
              <a:pPr/>
              <a:t>1/5/2018</a:t>
            </a:fld>
            <a:endParaRPr lang="en-US" dirty="0"/>
          </a:p>
        </p:txBody>
      </p:sp>
      <p:sp>
        <p:nvSpPr>
          <p:cNvPr id="4" name="Footer Placeholder 3"/>
          <p:cNvSpPr>
            <a:spLocks noGrp="1"/>
          </p:cNvSpPr>
          <p:nvPr>
            <p:ph type="ftr" sz="quarter" idx="2"/>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1440" tIns="45720" rIns="91440" bIns="45720" rtlCol="0"/>
          <a:lstStyle>
            <a:lvl1pPr algn="r">
              <a:defRPr sz="1200"/>
            </a:lvl1pPr>
          </a:lstStyle>
          <a:p>
            <a:fld id="{70242358-85E2-2545-8677-79B1E11E6ECD}" type="datetimeFigureOut">
              <a:rPr lang="en-US" smtClean="0"/>
              <a:pPr/>
              <a:t>1/5/2018</a:t>
            </a:fld>
            <a:endParaRPr lang="en-US" dirty="0"/>
          </a:p>
        </p:txBody>
      </p:sp>
      <p:sp>
        <p:nvSpPr>
          <p:cNvPr id="4" name="Slide Image Placeholder 3"/>
          <p:cNvSpPr>
            <a:spLocks noGrp="1" noRot="1" noChangeAspect="1"/>
          </p:cNvSpPr>
          <p:nvPr>
            <p:ph type="sldImg" idx="2"/>
          </p:nvPr>
        </p:nvSpPr>
        <p:spPr>
          <a:xfrm>
            <a:off x="1168400" y="693738"/>
            <a:ext cx="4618038"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joining this </a:t>
            </a:r>
            <a:r>
              <a:rPr lang="en-US" sz="1200" i="1" kern="1200" dirty="0">
                <a:solidFill>
                  <a:schemeClr val="tx1"/>
                </a:solidFill>
                <a:effectLst/>
                <a:latin typeface="+mn-lt"/>
                <a:ea typeface="+mn-ea"/>
                <a:cs typeface="+mn-cs"/>
              </a:rPr>
              <a:t>Information Session</a:t>
            </a:r>
            <a:r>
              <a:rPr lang="en-US" sz="1200" kern="1200" dirty="0">
                <a:solidFill>
                  <a:schemeClr val="tx1"/>
                </a:solidFill>
                <a:effectLst/>
                <a:latin typeface="+mn-lt"/>
                <a:ea typeface="+mn-ea"/>
                <a:cs typeface="+mn-cs"/>
              </a:rPr>
              <a:t>. My name is Amira Elhagmusa and I am with Battelle. Today’s presentation is titled </a:t>
            </a:r>
            <a:r>
              <a:rPr lang="en-US" sz="1200" i="1" kern="1200" dirty="0">
                <a:solidFill>
                  <a:schemeClr val="tx1"/>
                </a:solidFill>
                <a:effectLst/>
                <a:latin typeface="+mn-lt"/>
                <a:ea typeface="+mn-ea"/>
                <a:cs typeface="+mn-cs"/>
              </a:rPr>
              <a:t>CMS Measures Management System (MMS) Measure Evaluation </a:t>
            </a:r>
            <a:r>
              <a:rPr lang="en-US" sz="1200" kern="1200" dirty="0">
                <a:solidFill>
                  <a:schemeClr val="tx1"/>
                </a:solidFill>
                <a:effectLst/>
                <a:latin typeface="+mn-lt"/>
                <a:ea typeface="+mn-ea"/>
                <a:cs typeface="+mn-cs"/>
              </a:rPr>
              <a:t>and will be presented by Jeff Geppert from Battelle.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95005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Since </a:t>
            </a:r>
            <a:r>
              <a:rPr lang="en-US" sz="1200" kern="1200" dirty="0">
                <a:solidFill>
                  <a:schemeClr val="tx1"/>
                </a:solidFill>
                <a:effectLst/>
                <a:latin typeface="+mn-lt"/>
                <a:ea typeface="+mn-ea"/>
                <a:cs typeface="+mn-cs"/>
              </a:rPr>
              <a:t>the reliability of both data elements and performance scores is tested, what we are really seeking to determine is the appropriateness of the method we are using for the assessment and the reliability of the performance scores.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terms of the data elements, we are doing “test and retest” type of tests and generating statistics from that. For the performance measure we are looking at “signal and noise” ratios and methodologies associated with calculating those things. Then we are looking at it again qualitatively, asking ourselves,  “Are we highly or moderately certain that this performance score is reliable or do we have concerns about it?”  It is more of a qualitative assessment than a strictly quantitative empirical assessment.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414310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common methods used to estimate reliability. We cannot actually observe </a:t>
            </a:r>
            <a:r>
              <a:rPr lang="en-US" sz="1200" i="1" kern="1200" dirty="0">
                <a:solidFill>
                  <a:schemeClr val="tx1"/>
                </a:solidFill>
                <a:effectLst/>
                <a:latin typeface="+mn-lt"/>
                <a:ea typeface="+mn-ea"/>
                <a:cs typeface="+mn-cs"/>
              </a:rPr>
              <a:t>signal</a:t>
            </a:r>
            <a:r>
              <a:rPr lang="en-US" sz="1200" kern="1200" dirty="0">
                <a:solidFill>
                  <a:schemeClr val="tx1"/>
                </a:solidFill>
                <a:effectLst/>
                <a:latin typeface="+mn-lt"/>
                <a:ea typeface="+mn-ea"/>
                <a:cs typeface="+mn-cs"/>
              </a:rPr>
              <a:t> because the signal is obscured by noise, the sampling error. We have to estimate signal indirectly, by estimating the total variability. We do this for every measured entity, every clinician, and every facility. What we call the reliability of the measure is basically a weighted average of that measured entity across all of the measured entities, that is the most common method.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method is where you take a measured entity like a clinician or a facility and randomly assign patients into two different groups. You then calculate the</a:t>
            </a:r>
            <a:r>
              <a:rPr lang="en-US" sz="1200" i="0" kern="1200" dirty="0">
                <a:solidFill>
                  <a:schemeClr val="tx1"/>
                </a:solidFill>
                <a:effectLst/>
                <a:latin typeface="+mn-lt"/>
                <a:ea typeface="+mn-ea"/>
                <a:cs typeface="+mn-cs"/>
              </a:rPr>
              <a:t> covariance </a:t>
            </a:r>
            <a:r>
              <a:rPr lang="en-US" sz="1200" kern="1200" dirty="0">
                <a:solidFill>
                  <a:schemeClr val="tx1"/>
                </a:solidFill>
                <a:effectLst/>
                <a:latin typeface="+mn-lt"/>
                <a:ea typeface="+mn-ea"/>
                <a:cs typeface="+mn-cs"/>
              </a:rPr>
              <a:t>between these two groups. Mathematically, at the limit, these methods are essentially the same. You can also show that empirically. Again, in the limit they will basically produce the same result, but there are some cases where it is a little bit easier to do one or the other.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13680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point of talking about the reliability of a measure is to make sure that everyone recognizes that both reliability and validity will make the same point about validity in that it is really contextual. This means it depends on the context in which the measurement is taking place. It is not really correct to say that the reliability of a measure is X without the recognition of what that context 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note and understand that if we apply a measure to a subpopulation that we are going to reduce reliability, unless we use system engineering types of approaches and borrowing statistical strength from other related strata. In general, a measure is going to be less reliable if we are applying it to a subpopulation relative to the population upon which it was tested. </a:t>
            </a:r>
            <a:endParaRPr lang="en-US"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20485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aspect of scientific acceptability is </a:t>
            </a:r>
            <a:r>
              <a:rPr lang="en-US" sz="1200" i="0" kern="1200" dirty="0">
                <a:solidFill>
                  <a:schemeClr val="tx1"/>
                </a:solidFill>
                <a:effectLst/>
                <a:latin typeface="+mn-lt"/>
                <a:ea typeface="+mn-ea"/>
                <a:cs typeface="+mn-cs"/>
              </a:rPr>
              <a:t>validity</a:t>
            </a:r>
            <a:r>
              <a:rPr lang="en-US" sz="1200" kern="1200" dirty="0">
                <a:solidFill>
                  <a:schemeClr val="tx1"/>
                </a:solidFill>
                <a:effectLst/>
                <a:latin typeface="+mn-lt"/>
                <a:ea typeface="+mn-ea"/>
                <a:cs typeface="+mn-cs"/>
              </a:rPr>
              <a:t>. The most common approach to validity is to do a face validity assessment using a structured process, with the preference being to conduct an empirical assessment of validity. We know that rigorous assessments of validity are challenging to do. We have published peer-reviewed articles about the validity of process and outcome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purposes of measure evaluation, we still want to have an empirical assessment of how well our measure really </a:t>
            </a:r>
            <a:r>
              <a:rPr lang="en-US" sz="1200" i="0" kern="1200" dirty="0">
                <a:solidFill>
                  <a:schemeClr val="tx1"/>
                </a:solidFill>
                <a:effectLst/>
                <a:latin typeface="+mn-lt"/>
                <a:ea typeface="+mn-ea"/>
                <a:cs typeface="+mn-cs"/>
              </a:rPr>
              <a:t>aligns</a:t>
            </a:r>
            <a:r>
              <a:rPr lang="en-US" sz="1200" kern="1200" dirty="0">
                <a:solidFill>
                  <a:schemeClr val="tx1"/>
                </a:solidFill>
                <a:effectLst/>
                <a:latin typeface="+mn-lt"/>
                <a:ea typeface="+mn-ea"/>
                <a:cs typeface="+mn-cs"/>
              </a:rPr>
              <a:t> with our goal. That is really what we’re trying to establish with validity.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30898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Validity applies at the data element level in the performance score level, at the patient level, and at the performance score level at the measured entity. Criterion validity mostly applies at the patient level where we are looking at </a:t>
            </a:r>
            <a:r>
              <a:rPr lang="en-US" sz="1200" i="0" kern="1200" dirty="0">
                <a:solidFill>
                  <a:schemeClr val="tx1"/>
                </a:solidFill>
                <a:effectLst/>
                <a:latin typeface="+mn-lt"/>
                <a:ea typeface="+mn-ea"/>
                <a:cs typeface="+mn-cs"/>
              </a:rPr>
              <a:t>specificity and sensitivity </a:t>
            </a:r>
            <a:r>
              <a:rPr lang="en-US" sz="1200" kern="1200" dirty="0">
                <a:solidFill>
                  <a:schemeClr val="tx1"/>
                </a:solidFill>
                <a:effectLst/>
                <a:latin typeface="+mn-lt"/>
                <a:ea typeface="+mn-ea"/>
                <a:cs typeface="+mn-cs"/>
              </a:rPr>
              <a:t>—positive predictive value, negative predictive value. Those are the kind of statistics we are looking at to make sure that it is a valid assertion.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challenge for empirical testing with criterion validity is sensitivity. Sensitivity is more of a challenge because of the false-negative problem. It is a needle in a haystack type of problem, so the method is to try to come up with a reasonable sampling scheme to make it more likely to be able to identify those false-negatives.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a:t>
            </a:r>
            <a:r>
              <a:rPr lang="en-US" sz="1200" i="0" kern="1200" dirty="0">
                <a:solidFill>
                  <a:schemeClr val="tx1"/>
                </a:solidFill>
                <a:effectLst/>
                <a:latin typeface="+mn-lt"/>
                <a:ea typeface="+mn-ea"/>
                <a:cs typeface="+mn-cs"/>
              </a:rPr>
              <a:t>construct </a:t>
            </a:r>
            <a:r>
              <a:rPr lang="en-US" sz="1200" kern="1200" dirty="0">
                <a:solidFill>
                  <a:schemeClr val="tx1"/>
                </a:solidFill>
                <a:effectLst/>
                <a:latin typeface="+mn-lt"/>
                <a:ea typeface="+mn-ea"/>
                <a:cs typeface="+mn-cs"/>
              </a:rPr>
              <a:t>validity, we are looking for the alignment between whatever our quality construct is and our ultimate objective. Some people will talk about how there really are more types of validity than just construct validity — </a:t>
            </a:r>
            <a:r>
              <a:rPr lang="en-US" sz="1200" i="1" kern="1200" dirty="0">
                <a:solidFill>
                  <a:schemeClr val="tx1"/>
                </a:solidFill>
                <a:effectLst/>
                <a:latin typeface="+mn-lt"/>
                <a:ea typeface="+mn-ea"/>
                <a:cs typeface="+mn-cs"/>
              </a:rPr>
              <a:t>predictive </a:t>
            </a:r>
            <a:r>
              <a:rPr lang="en-US" sz="1200" kern="1200" dirty="0">
                <a:solidFill>
                  <a:schemeClr val="tx1"/>
                </a:solidFill>
                <a:effectLst/>
                <a:latin typeface="+mn-lt"/>
                <a:ea typeface="+mn-ea"/>
                <a:cs typeface="+mn-cs"/>
              </a:rPr>
              <a:t>validity or whatever the different label might be. They are all variations on the construct validity, but the point is to be able to articulate a hypothesis about your quality construct and your quality objective, and then provide empirical evidence in support of that hypothesis.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700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We are looking for alignment between the quality construct that your measure is purporting to reflect and your quality objective. The more well-aligned those things are, the more valid your measure is. The more misaligned they are, the </a:t>
            </a:r>
            <a:r>
              <a:rPr lang="en-US" sz="1200" i="0" kern="1200" dirty="0">
                <a:solidFill>
                  <a:schemeClr val="tx1"/>
                </a:solidFill>
                <a:effectLst/>
                <a:latin typeface="+mn-lt"/>
                <a:ea typeface="+mn-ea"/>
                <a:cs typeface="+mn-cs"/>
              </a:rPr>
              <a:t>less valid </a:t>
            </a:r>
            <a:r>
              <a:rPr lang="en-US" sz="1200" kern="1200" dirty="0">
                <a:solidFill>
                  <a:schemeClr val="tx1"/>
                </a:solidFill>
                <a:effectLst/>
                <a:latin typeface="+mn-lt"/>
                <a:ea typeface="+mn-ea"/>
                <a:cs typeface="+mn-cs"/>
              </a:rPr>
              <a:t>your measure is.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There are different ways in which you can demonstrate validity. You can provide evidence of a direct link between your quality construct and quality objective, or you can find a second measure that is very well-correlated with your quality objective and then show an association between your measure and that second measure. You can provide a gold standard and provide empirical evidence showing a relationship between your measure and that gold standard measure, demonstrating that alignment through either evidence or theory and empirical data.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427534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measure like “30-day readmissions,” what is the story you are trying to tell? You need to be clear about what the objective is. What are you trying to accomplish with this measure? Are patients using the measure to potentially select and providers to potentially allocate resources for improvement? What is the goal of the measure? Are those incentivized behaviors aligned with that goal? What is your evidence that they are aligned with that goal? If they are not aligned with that goal, what are the concerns about how they might not be aligned? If the behavior you are trying to incentivize is difficult to measure directly, are there other measures that incentivize similar types of behavior and can you show a correlation with that? Those are kind of the questions that you want to ask in order to be able to tell a story about the validity of your measure.</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38742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Validity is contextual in the sense that the definition of validity is this overall value to the judgment about the degree to which both </a:t>
            </a:r>
            <a:r>
              <a:rPr lang="en-US" sz="1200" i="0" kern="1200" dirty="0">
                <a:solidFill>
                  <a:schemeClr val="tx1"/>
                </a:solidFill>
                <a:effectLst/>
                <a:latin typeface="+mn-lt"/>
                <a:ea typeface="+mn-ea"/>
                <a:cs typeface="+mn-cs"/>
              </a:rPr>
              <a:t>evidence and theory </a:t>
            </a:r>
            <a:r>
              <a:rPr lang="en-US" sz="1200" kern="1200" dirty="0">
                <a:solidFill>
                  <a:schemeClr val="tx1"/>
                </a:solidFill>
                <a:effectLst/>
                <a:latin typeface="+mn-lt"/>
                <a:ea typeface="+mn-ea"/>
                <a:cs typeface="+mn-cs"/>
              </a:rPr>
              <a:t>support the adequacy of interpretations and actions. Basically, people are going to take the measure and they are going to act upon it. They are going to interpret it in a certain way, so you want to be able to show that those actions and interpretations are aligned with your goal. That depends, in part, on what that goal is and what are the actions and interpretations that you are intending. It is in that sense that validity is not necessarily always valid/always invalid. It depends on the context in which it is being used and the expectations for the measure.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95886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1348">
              <a:defRPr/>
            </a:pPr>
            <a:r>
              <a:rPr lang="en-US" sz="1200" kern="1200" dirty="0">
                <a:solidFill>
                  <a:schemeClr val="tx1"/>
                </a:solidFill>
                <a:effectLst/>
                <a:latin typeface="+mn-lt"/>
                <a:ea typeface="+mn-ea"/>
                <a:cs typeface="+mn-cs"/>
              </a:rPr>
              <a:t>Feasibility is a criteria that initially was very important since a lot of measures required some </a:t>
            </a:r>
            <a:r>
              <a:rPr lang="en-US" sz="1200" i="0" kern="1200" dirty="0">
                <a:solidFill>
                  <a:schemeClr val="tx1"/>
                </a:solidFill>
                <a:effectLst/>
                <a:latin typeface="+mn-lt"/>
                <a:ea typeface="+mn-ea"/>
                <a:cs typeface="+mn-cs"/>
              </a:rPr>
              <a:t>abstraction </a:t>
            </a:r>
            <a:r>
              <a:rPr lang="en-US" sz="1200" kern="1200" dirty="0">
                <a:solidFill>
                  <a:schemeClr val="tx1"/>
                </a:solidFill>
                <a:effectLst/>
                <a:latin typeface="+mn-lt"/>
                <a:ea typeface="+mn-ea"/>
                <a:cs typeface="+mn-cs"/>
              </a:rPr>
              <a:t>of data from medical charts which is associated with burden. For measures based on administrative claims there was less of a concern over feasibility because the data elements that were collected were collected as part of business processes; by definition, they are called </a:t>
            </a:r>
            <a:r>
              <a:rPr lang="en-US" sz="1200" i="0" kern="1200" dirty="0">
                <a:solidFill>
                  <a:schemeClr val="tx1"/>
                </a:solidFill>
                <a:effectLst/>
                <a:latin typeface="+mn-lt"/>
                <a:ea typeface="+mn-ea"/>
                <a:cs typeface="+mn-cs"/>
              </a:rPr>
              <a:t>administrative </a:t>
            </a:r>
            <a:r>
              <a:rPr lang="en-US" sz="1200" kern="1200" dirty="0">
                <a:solidFill>
                  <a:schemeClr val="tx1"/>
                </a:solidFill>
                <a:effectLst/>
                <a:latin typeface="+mn-lt"/>
                <a:ea typeface="+mn-ea"/>
                <a:cs typeface="+mn-cs"/>
              </a:rPr>
              <a:t>data. The concept of feasibility has become more of an issue with the development of measures based on electronic health records (EHRs) for various reasons.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77696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an operational aspect of feasibility to collecting data.</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NQF has a feasibility scorecard that they apply that is discussed in their guidance document, but it is things that you would expect, like, is the data available? Is the data available in a structured format, or an unstructured format? Is the data accurate in the way that it is collected? Is there an authoritative source? Is the data collected using a national standard terminology standard? Is it collected as part of the regular workflow, or is it a </a:t>
            </a:r>
            <a:r>
              <a:rPr lang="en-US" sz="1200" i="0" kern="1200" dirty="0">
                <a:solidFill>
                  <a:schemeClr val="tx1"/>
                </a:solidFill>
                <a:effectLst/>
                <a:latin typeface="+mn-lt"/>
                <a:ea typeface="+mn-ea"/>
                <a:cs typeface="+mn-cs"/>
              </a:rPr>
              <a:t>special </a:t>
            </a:r>
            <a:r>
              <a:rPr lang="en-US" sz="1200" kern="1200" dirty="0">
                <a:solidFill>
                  <a:schemeClr val="tx1"/>
                </a:solidFill>
                <a:effectLst/>
                <a:latin typeface="+mn-lt"/>
                <a:ea typeface="+mn-ea"/>
                <a:cs typeface="+mn-cs"/>
              </a:rPr>
              <a:t>data element that is collected just for the purposes of measurement? Those types of considerations go into the feasibility analysis.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BONNIE is a testing tool that uses synthetic data to show that the measure is able to be calculated as an aspect of feasibility. We will have some sessions coming up that go more into the specifics of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73170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Today’s presentation is intended to be a discussion about how we think about evaluating measures and what makes a good measure. We will also review methodologies that are used to evaluate measures and show you resources that can be used when conducting measure evaluation. We hope to receive your input about the type of resources you find helpful.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5051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is straightforward and determined if the measure is used in a quality improvement program, a comparative reporting, or some accountability application. The idea being that if a measure is useful, then it ought to be used. If it is not being used, then that might be an indication or a consideration that maybe the measure needs to be refined in some way in order to improve its usefulness.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281656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Use is citing applications, websites, and other resources that might make use of the measure for an accountability application. There is a growing recognition that an application, in order to really be useful, should involve some opportunities to provide </a:t>
            </a:r>
            <a:r>
              <a:rPr lang="en-US" sz="1200" i="0" kern="1200" dirty="0">
                <a:solidFill>
                  <a:schemeClr val="tx1"/>
                </a:solidFill>
                <a:effectLst/>
                <a:latin typeface="+mn-lt"/>
                <a:ea typeface="+mn-ea"/>
                <a:cs typeface="+mn-cs"/>
              </a:rPr>
              <a:t>feedback</a:t>
            </a:r>
            <a:r>
              <a:rPr lang="en-US" sz="1200" kern="1200" dirty="0">
                <a:solidFill>
                  <a:schemeClr val="tx1"/>
                </a:solidFill>
                <a:effectLst/>
                <a:latin typeface="+mn-lt"/>
                <a:ea typeface="+mn-ea"/>
                <a:cs typeface="+mn-cs"/>
              </a:rPr>
              <a:t>. There should be a feedback loop as part of our process for using measures, to continually improve the measures and to provide information about potentially unintended consequences.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Usability goes back to the concept about importance, where importance was that initial statement about what we think the impact of using this measure will be in the benefits. Usability should be a confirmation of the things we expected to have happened to have, in fact, </a:t>
            </a:r>
            <a:r>
              <a:rPr lang="en-US" sz="1200" i="0" kern="1200" dirty="0">
                <a:solidFill>
                  <a:schemeClr val="tx1"/>
                </a:solidFill>
                <a:effectLst/>
                <a:latin typeface="+mn-lt"/>
                <a:ea typeface="+mn-ea"/>
                <a:cs typeface="+mn-cs"/>
              </a:rPr>
              <a:t>happened</a:t>
            </a:r>
            <a:r>
              <a:rPr lang="en-US" sz="1200" kern="1200" dirty="0">
                <a:solidFill>
                  <a:schemeClr val="tx1"/>
                </a:solidFill>
                <a:effectLst/>
                <a:latin typeface="+mn-lt"/>
                <a:ea typeface="+mn-ea"/>
                <a:cs typeface="+mn-cs"/>
              </a:rPr>
              <a:t>. We have evidence to show that they have happened; that there has been an overall improvement in outcomes or other types of benefits and those benefits were in excess of costs. If there were any unintended consequences, those things have been mitigated and so it completes the cycle and goes back to our original considerations about importance.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95067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evaluation criteria is </a:t>
            </a:r>
            <a:r>
              <a:rPr lang="en-US" sz="1200" i="1" kern="1200" dirty="0">
                <a:solidFill>
                  <a:schemeClr val="tx1"/>
                </a:solidFill>
                <a:effectLst/>
                <a:latin typeface="+mn-lt"/>
                <a:ea typeface="+mn-ea"/>
                <a:cs typeface="+mn-cs"/>
              </a:rPr>
              <a:t>related and competing </a:t>
            </a:r>
            <a:r>
              <a:rPr lang="en-US" sz="1200" kern="1200" dirty="0">
                <a:solidFill>
                  <a:schemeClr val="tx1"/>
                </a:solidFill>
                <a:effectLst/>
                <a:latin typeface="+mn-lt"/>
                <a:ea typeface="+mn-ea"/>
                <a:cs typeface="+mn-cs"/>
              </a:rPr>
              <a:t>measures. The first part is to understand what it means in terms of measure focus and target population. If those things are the same, then they are competing. If one or the other is the same, then they are related. The purpose of this kind of consideration is primarily to generate dialogue amongst measure developers around issues of harmonization and alignment of measures. If there are good reasons for differences in related or competing measures, that is a consideration about whether we needed to select amongst them, or if it is justified to have two measures that are related.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37639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some </a:t>
            </a:r>
            <a:r>
              <a:rPr lang="en-US" sz="1200" i="0" kern="1200" dirty="0">
                <a:solidFill>
                  <a:schemeClr val="tx1"/>
                </a:solidFill>
                <a:effectLst/>
                <a:latin typeface="+mn-lt"/>
                <a:ea typeface="+mn-ea"/>
                <a:cs typeface="+mn-cs"/>
              </a:rPr>
              <a:t>unique</a:t>
            </a:r>
            <a:r>
              <a:rPr lang="en-US" sz="1200" kern="1200" dirty="0">
                <a:solidFill>
                  <a:schemeClr val="tx1"/>
                </a:solidFill>
                <a:effectLst/>
                <a:latin typeface="+mn-lt"/>
                <a:ea typeface="+mn-ea"/>
                <a:cs typeface="+mn-cs"/>
              </a:rPr>
              <a:t> considerations that apply to different types of measures. There is interest in patient-reported outcome (PRO) measures and the desire to move from process to outcome measures (patient-reported outcome (PRO) measures being an important piece of that puzzle).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talk about a PRO measure, we are talking about a specific instrument that is used to collect data about that concept. When we talk about a PRO-based performance measure, we are taking it down to another level where we are talking about a performance measure based on that instrument.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importance from a measure evaluation perspective is those two aspects. There is the patient-reported (PRO) measure in which there is an instrument used to collect data, and there is the performance measure that is based on that at the measured entity level. If you are using a standard instrument, then you can make reference to that evidence base in terms of the reliability and validity of the instrument, but then you are still accountable and responsible for the performance measure aspect of that. It introduces this additional concept of it is not only a burden on clinicians, but now we are imposing a burden on patients. We need to make sure that that burden is justified and minimized.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590657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Composite </a:t>
            </a:r>
            <a:r>
              <a:rPr lang="en-US" sz="1200" kern="1200" dirty="0">
                <a:solidFill>
                  <a:schemeClr val="tx1"/>
                </a:solidFill>
                <a:effectLst/>
                <a:latin typeface="+mn-lt"/>
                <a:ea typeface="+mn-ea"/>
                <a:cs typeface="+mn-cs"/>
              </a:rPr>
              <a:t>measures could potentially address some of the challenges associated with the use of outcome measures in terms of improving reliability and validity, but they have their own measure evaluation considerations. One is similar with the PRO where you have both the measure and then you have the performance measure. With the composites, you have the underlying component measures and then you have the composite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you demonstrate reliability of a composite is going to be slightly different. It has to take into account the method in which you are aggregating across those different component measures and if there is any weighting involved. You have to be explicit about the methods of aggregation and weighting.</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266936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621739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2411865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102535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CMS </a:t>
            </a:r>
            <a:r>
              <a:rPr lang="en-US" sz="1200" i="1" kern="1200" dirty="0">
                <a:solidFill>
                  <a:schemeClr val="tx1"/>
                </a:solidFill>
                <a:effectLst/>
                <a:latin typeface="+mn-lt"/>
                <a:ea typeface="+mn-ea"/>
                <a:cs typeface="+mn-cs"/>
              </a:rPr>
              <a:t>Blueprint version 13.0</a:t>
            </a:r>
            <a:r>
              <a:rPr lang="en-US" sz="1200" kern="1200" dirty="0">
                <a:solidFill>
                  <a:schemeClr val="tx1"/>
                </a:solidFill>
                <a:effectLst/>
                <a:latin typeface="+mn-lt"/>
                <a:ea typeface="+mn-ea"/>
                <a:cs typeface="+mn-cs"/>
              </a:rPr>
              <a:t> is the core resource for the quality measure development process, including the measure evaluation phase. The latest edition was released in May and the next version is in progress. We are always improving it based on your feedback on how to make it better (e.g., description of processes and selection of criteria).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National Quality Forum (NQF) is another good resource for digging down into the details and the specifics about measure evaluation. The NQF is a consensus-based entity that endorses quality measures. The NQF recently posted an update to their measure evaluation criteria and guidance in August. Please note it is very technically dense and complex, but a very thorough resource.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23853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five things that are considered in the evaluation of measures</a:t>
            </a:r>
            <a:r>
              <a:rPr lang="en-US" sz="1200" i="0" kern="1200" dirty="0">
                <a:solidFill>
                  <a:schemeClr val="tx1"/>
                </a:solidFill>
                <a:effectLst/>
                <a:latin typeface="+mn-lt"/>
                <a:ea typeface="+mn-ea"/>
                <a:cs typeface="+mn-cs"/>
              </a:rPr>
              <a:t>: </a:t>
            </a:r>
          </a:p>
          <a:p>
            <a:pPr marL="685800" lvl="1" indent="-228600">
              <a:buFont typeface="+mj-lt"/>
              <a:buAutoNum type="arabicPeriod"/>
            </a:pPr>
            <a:r>
              <a:rPr lang="en-US" sz="1200" i="0" kern="1200" dirty="0">
                <a:solidFill>
                  <a:schemeClr val="tx1"/>
                </a:solidFill>
                <a:effectLst/>
                <a:latin typeface="+mn-lt"/>
                <a:ea typeface="+mn-ea"/>
                <a:cs typeface="+mn-cs"/>
              </a:rPr>
              <a:t>Importance to measure and report;</a:t>
            </a:r>
          </a:p>
          <a:p>
            <a:pPr marL="685800" lvl="1" indent="-228600">
              <a:buFont typeface="+mj-lt"/>
              <a:buAutoNum type="arabicPeriod"/>
            </a:pPr>
            <a:r>
              <a:rPr lang="en-US" sz="1200" i="0" kern="1200" dirty="0">
                <a:solidFill>
                  <a:schemeClr val="tx1"/>
                </a:solidFill>
                <a:effectLst/>
                <a:latin typeface="+mn-lt"/>
                <a:ea typeface="+mn-ea"/>
                <a:cs typeface="+mn-cs"/>
              </a:rPr>
              <a:t>Scientific acceptability, which includes reliability and validity;</a:t>
            </a:r>
          </a:p>
          <a:p>
            <a:pPr marL="685800" lvl="1" indent="-228600">
              <a:buFont typeface="+mj-lt"/>
              <a:buAutoNum type="arabicPeriod"/>
            </a:pPr>
            <a:r>
              <a:rPr lang="en-US" sz="1200" i="0" kern="1200" dirty="0">
                <a:solidFill>
                  <a:schemeClr val="tx1"/>
                </a:solidFill>
                <a:effectLst/>
                <a:latin typeface="+mn-lt"/>
                <a:ea typeface="+mn-ea"/>
                <a:cs typeface="+mn-cs"/>
              </a:rPr>
              <a:t>Feasibility;</a:t>
            </a:r>
          </a:p>
          <a:p>
            <a:pPr marL="685800" lvl="1" indent="-228600">
              <a:buFont typeface="+mj-lt"/>
              <a:buAutoNum type="arabicPeriod"/>
            </a:pPr>
            <a:r>
              <a:rPr lang="en-US" sz="1200" i="0" kern="1200" dirty="0">
                <a:solidFill>
                  <a:schemeClr val="tx1"/>
                </a:solidFill>
                <a:effectLst/>
                <a:latin typeface="+mn-lt"/>
                <a:ea typeface="+mn-ea"/>
                <a:cs typeface="+mn-cs"/>
              </a:rPr>
              <a:t>Usability and use, whether or not the measure can be used to improve quality, and whether or not it is being used in that way; and</a:t>
            </a:r>
          </a:p>
          <a:p>
            <a:pPr marL="685800" lvl="1" indent="-228600">
              <a:buFont typeface="+mj-lt"/>
              <a:buAutoNum type="arabicPeriod"/>
            </a:pPr>
            <a:r>
              <a:rPr lang="en-US" sz="1200" i="0" kern="1200" dirty="0">
                <a:solidFill>
                  <a:schemeClr val="tx1"/>
                </a:solidFill>
                <a:effectLst/>
                <a:latin typeface="+mn-lt"/>
                <a:ea typeface="+mn-ea"/>
                <a:cs typeface="+mn-cs"/>
              </a:rPr>
              <a:t>Related and competing, whether or not the measure adds value and looking at other measures with which is should be aligned.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This is a sequential process and first you have to meet importance. If you have m</a:t>
            </a:r>
            <a:r>
              <a:rPr lang="en-US" sz="1200" kern="1200" dirty="0">
                <a:solidFill>
                  <a:schemeClr val="tx1"/>
                </a:solidFill>
                <a:effectLst/>
                <a:latin typeface="+mn-lt"/>
                <a:ea typeface="+mn-ea"/>
                <a:cs typeface="+mn-cs"/>
              </a:rPr>
              <a:t>et that, then you go on to acceptability, and so on. Measure development is resource-intensive; therefore, we want to make sure that we are devoting our measure development resources to things that are likely to be impactful.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criteria are met, we further develop and test the measure. We are constantly applying these criteria in a cyclical way. At each cycle, the measure is becoming more specified and the properties of the measure are becoming more acceptable. By the end of the process we are confident the result will be a measure that will improve quality.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process of developing the evaluation criteria is one of continual process improvement. With each </a:t>
            </a:r>
            <a:r>
              <a:rPr lang="en-US" sz="1200" i="0" kern="1200" dirty="0">
                <a:solidFill>
                  <a:schemeClr val="tx1"/>
                </a:solidFill>
                <a:effectLst/>
                <a:latin typeface="+mn-lt"/>
                <a:ea typeface="+mn-ea"/>
                <a:cs typeface="+mn-cs"/>
              </a:rPr>
              <a:t>iteration of the Blueprint and NQF guidance</a:t>
            </a:r>
            <a:r>
              <a:rPr lang="en-US" sz="1200" kern="1200" dirty="0">
                <a:solidFill>
                  <a:schemeClr val="tx1"/>
                </a:solidFill>
                <a:effectLst/>
                <a:latin typeface="+mn-lt"/>
                <a:ea typeface="+mn-ea"/>
                <a:cs typeface="+mn-cs"/>
              </a:rPr>
              <a:t>, the criteria became more and more refined. We constantly need to be vigilant about how we are thinking about measurement; how we are evaluating measures and whether those criteria still </a:t>
            </a:r>
            <a:r>
              <a:rPr lang="en-US" sz="1200" i="0" kern="1200" dirty="0">
                <a:solidFill>
                  <a:schemeClr val="tx1"/>
                </a:solidFill>
                <a:effectLst/>
                <a:latin typeface="+mn-lt"/>
                <a:ea typeface="+mn-ea"/>
                <a:cs typeface="+mn-cs"/>
              </a:rPr>
              <a:t>fit </a:t>
            </a:r>
            <a:r>
              <a:rPr lang="en-US" sz="1200" kern="1200" dirty="0">
                <a:solidFill>
                  <a:schemeClr val="tx1"/>
                </a:solidFill>
                <a:effectLst/>
                <a:latin typeface="+mn-lt"/>
                <a:ea typeface="+mn-ea"/>
                <a:cs typeface="+mn-cs"/>
              </a:rPr>
              <a:t>based on the current environment.</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417197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first consideration is importance, importance to measure and report. This can be considered the business case for the measure (i.e., Why this is an important thing to measure?). What we’re proposing is a particular way to improve quality using a performance measure, so we need to make the case that all of the resources necessary to evaluate, implement, use a measure, and report on a measure are worth it, and have a high likelihood of actually making a difference in terms of improving quality and improving patient outcomes.</a:t>
            </a:r>
            <a:endParaRPr lang="en-US" i="0" dirty="0">
              <a:effectLst/>
            </a:endParaRPr>
          </a:p>
          <a:p>
            <a:r>
              <a:rPr lang="en-US" sz="1200" i="0" kern="1200" dirty="0">
                <a:solidFill>
                  <a:schemeClr val="tx1"/>
                </a:solidFill>
                <a:effectLst/>
                <a:latin typeface="+mn-lt"/>
                <a:ea typeface="+mn-ea"/>
                <a:cs typeface="+mn-cs"/>
              </a:rPr>
              <a:t> </a:t>
            </a:r>
            <a:endParaRPr lang="en-US" i="0" dirty="0">
              <a:effectLst/>
            </a:endParaRPr>
          </a:p>
          <a:p>
            <a:r>
              <a:rPr lang="en-US" i="0" dirty="0"/>
              <a:t>Process measures are actions a provider takes to maintain or improve health. These measures typically reflect evidence-based practice. Process measures can inform patients about medical care they may expect to receive, and can contribute toward improving health outcomes. </a:t>
            </a:r>
          </a:p>
          <a:p>
            <a:endParaRPr lang="en-US" sz="1200" i="0" kern="1200" dirty="0">
              <a:solidFill>
                <a:schemeClr val="tx1"/>
              </a:solidFill>
              <a:effectLst/>
              <a:latin typeface="+mn-lt"/>
              <a:ea typeface="+mn-ea"/>
              <a:cs typeface="+mn-cs"/>
            </a:endParaRPr>
          </a:p>
          <a:p>
            <a:r>
              <a:rPr lang="en-US" i="0" dirty="0">
                <a:highlight>
                  <a:srgbClr val="FFFF00"/>
                </a:highlight>
              </a:rPr>
              <a:t>Outcome measures reflect the impact of the health care service or intervention on the health status of patients. There are many factors that contribute to an outcome measure. Experts agree that better risk-adjustment methods are needed to minimize the reporting of misleading or even inaccurate information about health care quality.</a:t>
            </a:r>
            <a:endParaRPr lang="en-US" sz="1200" i="0" kern="1200" dirty="0">
              <a:solidFill>
                <a:schemeClr val="tx1"/>
              </a:solidFill>
              <a:effectLst/>
              <a:highlight>
                <a:srgbClr val="FFFF00"/>
              </a:highligh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As we get into the development of measures where the data is coming more from patients — patient-reported outcomes (PROs) or other types of data collection that involves patients — we have to recognize and take into consideration that since there is a burden imposed, it has to be worthwhile in terms of its likelihood of improving the patient’s outcome.</a:t>
            </a:r>
            <a:endParaRPr lang="en-US" i="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27725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some of the typical ways that are used to demonstrate </a:t>
            </a:r>
            <a:r>
              <a:rPr lang="en-US" sz="1200" i="0" kern="1200" dirty="0">
                <a:solidFill>
                  <a:schemeClr val="tx1"/>
                </a:solidFill>
                <a:effectLst/>
                <a:latin typeface="+mn-lt"/>
                <a:ea typeface="+mn-ea"/>
                <a:cs typeface="+mn-cs"/>
              </a:rPr>
              <a:t>importance</a:t>
            </a:r>
            <a:r>
              <a:rPr lang="en-US" sz="1200" kern="1200" dirty="0">
                <a:solidFill>
                  <a:schemeClr val="tx1"/>
                </a:solidFill>
                <a:effectLst/>
                <a:latin typeface="+mn-lt"/>
                <a:ea typeface="+mn-ea"/>
                <a:cs typeface="+mn-cs"/>
              </a:rPr>
              <a:t>, there are other important factors to consider: first, the number of </a:t>
            </a:r>
            <a:r>
              <a:rPr lang="en-US" sz="1200" i="0" kern="1200" dirty="0">
                <a:solidFill>
                  <a:schemeClr val="tx1"/>
                </a:solidFill>
                <a:effectLst/>
                <a:latin typeface="+mn-lt"/>
                <a:ea typeface="+mn-ea"/>
                <a:cs typeface="+mn-cs"/>
              </a:rPr>
              <a:t>adverse</a:t>
            </a:r>
            <a:r>
              <a:rPr lang="en-US" sz="1200" kern="1200" dirty="0">
                <a:solidFill>
                  <a:schemeClr val="tx1"/>
                </a:solidFill>
                <a:effectLst/>
                <a:latin typeface="+mn-lt"/>
                <a:ea typeface="+mn-ea"/>
                <a:cs typeface="+mn-cs"/>
              </a:rPr>
              <a:t> events associated with the measure, and, second, the relationship between the thing that is being measured and the outcomes that are important to patients and important to the system. Maybe the thing being measured has a big impact on </a:t>
            </a:r>
            <a:r>
              <a:rPr lang="en-US" sz="1200" i="0" kern="1200" dirty="0">
                <a:solidFill>
                  <a:schemeClr val="tx1"/>
                </a:solidFill>
                <a:effectLst/>
                <a:latin typeface="+mn-lt"/>
                <a:ea typeface="+mn-ea"/>
                <a:cs typeface="+mn-cs"/>
              </a:rPr>
              <a:t>cost and utilization </a:t>
            </a:r>
            <a:r>
              <a:rPr lang="en-US" sz="1200" kern="1200" dirty="0">
                <a:solidFill>
                  <a:schemeClr val="tx1"/>
                </a:solidFill>
                <a:effectLst/>
                <a:latin typeface="+mn-lt"/>
                <a:ea typeface="+mn-ea"/>
                <a:cs typeface="+mn-cs"/>
              </a:rPr>
              <a:t>that could potentially be prevented. </a:t>
            </a:r>
          </a:p>
          <a:p>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When </a:t>
            </a:r>
            <a:r>
              <a:rPr lang="en-US" sz="1200" kern="1200" dirty="0">
                <a:solidFill>
                  <a:schemeClr val="tx1"/>
                </a:solidFill>
                <a:effectLst/>
                <a:latin typeface="+mn-lt"/>
                <a:ea typeface="+mn-ea"/>
                <a:cs typeface="+mn-cs"/>
              </a:rPr>
              <a:t>we talk about excess patient mortality, or excess morbidity, what we are looking for is an outcome measures that compares mortality or morbidity rates, or cost and utilization, for a group of patients that did not have this event relative to the group of patients that did have this event. We use matching algorithms to make those kind of estimates of excess. What are the excess mortality or morbidity associated with this measure? Again, that goes back to the business case. This is what we expect to be able to improve through the use of this measure.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have to recognize, particularly with outcomes, that the evidence base is evolving. It used to be that we would make a good rationale for why a measure was important and that was </a:t>
            </a:r>
            <a:r>
              <a:rPr lang="en-US" sz="1200" i="0" kern="1200" dirty="0">
                <a:solidFill>
                  <a:schemeClr val="tx1"/>
                </a:solidFill>
                <a:effectLst/>
                <a:latin typeface="+mn-lt"/>
                <a:ea typeface="+mn-ea"/>
                <a:cs typeface="+mn-cs"/>
              </a:rPr>
              <a:t>sufficient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there is more of a need to provide empirical evidence that supports that rationale. That empirical evidence is often both explicit and implicit with an association between a structure, a process, and an outcome of interest.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study that demonstrates the empirical relationship between a structure, process,  and outcome is an example of explicit association . It does not necessarily prove </a:t>
            </a:r>
            <a:r>
              <a:rPr lang="en-US" sz="1200" i="0" kern="1200" dirty="0">
                <a:solidFill>
                  <a:schemeClr val="tx1"/>
                </a:solidFill>
                <a:effectLst/>
                <a:latin typeface="+mn-lt"/>
                <a:ea typeface="+mn-ea"/>
                <a:cs typeface="+mn-cs"/>
              </a:rPr>
              <a:t>causality</a:t>
            </a:r>
            <a:r>
              <a:rPr lang="en-US" sz="1200" kern="1200" dirty="0">
                <a:solidFill>
                  <a:schemeClr val="tx1"/>
                </a:solidFill>
                <a:effectLst/>
                <a:latin typeface="+mn-lt"/>
                <a:ea typeface="+mn-ea"/>
                <a:cs typeface="+mn-cs"/>
              </a:rPr>
              <a:t>, but it is an empirical relationship that suggests potential causality. Sometimes those kinds of studies are not available or are difficult to do, so often the association is more implicit where there is an empirical study that shows variation in an outcome amongst measured entities. Clinicians or facilities are amongst various subpopulations of patients where we would not necessarily have a reason to expect that there should be such a difference.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fact that we can observe a difference and cannot explain that difference based on the characteristics of patients beforehand implies that there is probably a process issue involved in that variation. That is an </a:t>
            </a:r>
            <a:r>
              <a:rPr lang="en-US" sz="1200" i="1" kern="1200" dirty="0">
                <a:solidFill>
                  <a:schemeClr val="tx1"/>
                </a:solidFill>
                <a:effectLst/>
                <a:latin typeface="+mn-lt"/>
                <a:ea typeface="+mn-ea"/>
                <a:cs typeface="+mn-cs"/>
              </a:rPr>
              <a:t>implicit</a:t>
            </a:r>
            <a:r>
              <a:rPr lang="en-US" sz="1200" kern="1200" dirty="0">
                <a:solidFill>
                  <a:schemeClr val="tx1"/>
                </a:solidFill>
                <a:effectLst/>
                <a:latin typeface="+mn-lt"/>
                <a:ea typeface="+mn-ea"/>
                <a:cs typeface="+mn-cs"/>
              </a:rPr>
              <a:t> argument about why this measure is potentially important to report, but these things evolve over time. Initially, there might not be a lot of strong empirical evidence but this will change as people start conducting studies that show a relationship between the outcome and a process or structure. We need to be </a:t>
            </a:r>
            <a:r>
              <a:rPr lang="en-US" sz="1200" i="1" kern="1200" dirty="0">
                <a:solidFill>
                  <a:schemeClr val="tx1"/>
                </a:solidFill>
                <a:effectLst/>
                <a:latin typeface="+mn-lt"/>
                <a:ea typeface="+mn-ea"/>
                <a:cs typeface="+mn-cs"/>
              </a:rPr>
              <a:t>explicit</a:t>
            </a:r>
            <a:r>
              <a:rPr lang="en-US" sz="1200" kern="1200" dirty="0">
                <a:solidFill>
                  <a:schemeClr val="tx1"/>
                </a:solidFill>
                <a:effectLst/>
                <a:latin typeface="+mn-lt"/>
                <a:ea typeface="+mn-ea"/>
                <a:cs typeface="+mn-cs"/>
              </a:rPr>
              <a:t> about that and honest about what is the status of the evidence and the fact that we anticipate an improvement of evidence over time.</a:t>
            </a:r>
            <a:endParaRPr lang="en-US" dirty="0"/>
          </a:p>
          <a:p>
            <a:pPr defTabSz="451348">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38035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Scientific acceptability is usually thought of in terms of two aspects: </a:t>
            </a:r>
            <a:r>
              <a:rPr lang="en-US" sz="1200" i="1" kern="1200" dirty="0">
                <a:solidFill>
                  <a:schemeClr val="tx1"/>
                </a:solidFill>
                <a:effectLst/>
                <a:latin typeface="+mn-lt"/>
                <a:ea typeface="+mn-ea"/>
                <a:cs typeface="+mn-cs"/>
              </a:rPr>
              <a:t>reliability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validity.</a:t>
            </a:r>
            <a:r>
              <a:rPr lang="en-US" sz="1200" kern="1200" dirty="0">
                <a:solidFill>
                  <a:schemeClr val="tx1"/>
                </a:solidFill>
                <a:effectLst/>
                <a:latin typeface="+mn-lt"/>
                <a:ea typeface="+mn-ea"/>
                <a:cs typeface="+mn-cs"/>
              </a:rPr>
              <a:t> We want to make sure that that data is reliable, and that data is valid, so that it applies at the data element level.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Reliability and validity is considered after the collection of data at the patient level (e.g., calculated your measure or whatever your measured entity is — a facility or clinician — and your performance score).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other consideration here is the need to recognize that these are continuous concepts with a continuum of reliability from low to high. Since there are degrees of validity, with no well-established cutoff points or thresholds, you have to tell a story about why the reliability or validity of the measure is sufficient for its purpose. </a:t>
            </a:r>
          </a:p>
          <a:p>
            <a:pPr defTabSz="451348">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36713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Both reliability and validity involve empirical testing instead of </a:t>
            </a:r>
            <a:r>
              <a:rPr lang="en-US" sz="1200" i="0" kern="1200" dirty="0">
                <a:solidFill>
                  <a:schemeClr val="tx1"/>
                </a:solidFill>
                <a:effectLst/>
                <a:latin typeface="+mn-lt"/>
                <a:ea typeface="+mn-ea"/>
                <a:cs typeface="+mn-cs"/>
              </a:rPr>
              <a:t>just assertions </a:t>
            </a:r>
            <a:r>
              <a:rPr lang="en-US" sz="1200" kern="1200" dirty="0">
                <a:solidFill>
                  <a:schemeClr val="tx1"/>
                </a:solidFill>
                <a:effectLst/>
                <a:latin typeface="+mn-lt"/>
                <a:ea typeface="+mn-ea"/>
                <a:cs typeface="+mn-cs"/>
              </a:rPr>
              <a:t>about their reliability or validity. Most of us are familiar with the concept of repeated measures: if you measure something multiple times, you get basically the same result within some bounds of error. You want to make sure that that process results in the same </a:t>
            </a:r>
            <a:r>
              <a:rPr lang="en-US" sz="1200" i="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 little bit more conceptual to think about what that means in terms of a performance score, but the idea is that each individual patient or person is essentially a measurement of the quality of that underlying measured entity, and so you could think of each patient as being a repeated measure.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75098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concept of </a:t>
            </a:r>
            <a:r>
              <a:rPr lang="en-US" sz="1200" i="1" kern="1200" dirty="0">
                <a:solidFill>
                  <a:schemeClr val="tx1"/>
                </a:solidFill>
                <a:effectLst/>
                <a:latin typeface="+mn-lt"/>
                <a:ea typeface="+mn-ea"/>
                <a:cs typeface="+mn-cs"/>
              </a:rPr>
              <a:t>reliability</a:t>
            </a:r>
            <a:r>
              <a:rPr lang="en-US" sz="1200" kern="1200" dirty="0">
                <a:solidFill>
                  <a:schemeClr val="tx1"/>
                </a:solidFill>
                <a:effectLst/>
                <a:latin typeface="+mn-lt"/>
                <a:ea typeface="+mn-ea"/>
                <a:cs typeface="+mn-cs"/>
              </a:rPr>
              <a:t> is evolving. There needs to be enough measured entities — a big enough sample size — in order to be able to estimate reliability, so it is technically the feasibility of it that is more challenging.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want to be more focused on measures that are meaningful to clinicians and to patients; oftentimes, this involves measurement contexts that might be low volume, measures that you want to be current in terms of time, or very specific subpopulations. Therefore, our current methods of estimating reliability treat every measurement period as if it is </a:t>
            </a:r>
            <a:r>
              <a:rPr lang="en-US" sz="1200" i="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remember that we start over with every measurement period and that one of the future state directions is to borrow some concepts from systems approaches — systems </a:t>
            </a:r>
            <a:r>
              <a:rPr lang="en-US" sz="1200" i="0" kern="1200" dirty="0">
                <a:solidFill>
                  <a:schemeClr val="tx1"/>
                </a:solidFill>
                <a:effectLst/>
                <a:latin typeface="+mn-lt"/>
                <a:ea typeface="+mn-ea"/>
                <a:cs typeface="+mn-cs"/>
              </a:rPr>
              <a:t>engineering</a:t>
            </a:r>
            <a:r>
              <a:rPr lang="en-US" sz="1200" kern="1200" dirty="0">
                <a:solidFill>
                  <a:schemeClr val="tx1"/>
                </a:solidFill>
                <a:effectLst/>
                <a:latin typeface="+mn-lt"/>
                <a:ea typeface="+mn-ea"/>
                <a:cs typeface="+mn-cs"/>
              </a:rPr>
              <a:t> type of perspectives — that take into account all of the available information, and try to improve that information context. The more we measure, the more we should learn about reliability, improving over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concepts of </a:t>
            </a:r>
            <a:r>
              <a:rPr lang="en-US" sz="1200" i="1" kern="1200" dirty="0">
                <a:solidFill>
                  <a:schemeClr val="tx1"/>
                </a:solidFill>
                <a:effectLst/>
                <a:latin typeface="+mn-lt"/>
                <a:ea typeface="+mn-ea"/>
                <a:cs typeface="+mn-cs"/>
              </a:rPr>
              <a:t>mastery</a:t>
            </a:r>
            <a:r>
              <a:rPr lang="en-US" sz="1200" kern="1200" dirty="0">
                <a:solidFill>
                  <a:schemeClr val="tx1"/>
                </a:solidFill>
                <a:effectLst/>
                <a:latin typeface="+mn-lt"/>
                <a:ea typeface="+mn-ea"/>
                <a:cs typeface="+mn-cs"/>
              </a:rPr>
              <a:t> where we fix the measurement context and then determine reliability. You could also flip that around and establish your reliability goal, then alter your measurement context to meet it. These are very future state kinds of considerations; we need to be constantly evaluating how we are doing, what we are doing, and whether it meets our current needs and objectives.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76463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qualityforum.org/WorkArea/linkit.aspx?LinkIdentifier=id&amp;ItemID=79434"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html"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www.itl.nist.gov/div898/handbook"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800" y="3886200"/>
            <a:ext cx="3276600" cy="1828800"/>
          </a:xfrm>
        </p:spPr>
        <p:txBody>
          <a:bodyPr>
            <a:normAutofit/>
          </a:bodyPr>
          <a:lstStyle/>
          <a:p>
            <a:r>
              <a:rPr lang="en-US" dirty="0"/>
              <a:t>Jeffrey Geppert</a:t>
            </a:r>
          </a:p>
          <a:p>
            <a:r>
              <a:rPr lang="en-US" dirty="0"/>
              <a:t>Battelle</a:t>
            </a:r>
          </a:p>
          <a:p>
            <a:r>
              <a:rPr lang="en-US" dirty="0"/>
              <a:t>October 26, 2017</a:t>
            </a:r>
          </a:p>
        </p:txBody>
      </p:sp>
      <p:sp>
        <p:nvSpPr>
          <p:cNvPr id="2" name="Title 1"/>
          <p:cNvSpPr>
            <a:spLocks noGrp="1"/>
          </p:cNvSpPr>
          <p:nvPr>
            <p:ph type="title"/>
          </p:nvPr>
        </p:nvSpPr>
        <p:spPr/>
        <p:txBody>
          <a:bodyPr/>
          <a:lstStyle/>
          <a:p>
            <a:r>
              <a:rPr lang="en-US" sz="2800" dirty="0"/>
              <a:t>CMS Measures Management System (MMS)</a:t>
            </a:r>
            <a:br>
              <a:rPr lang="en-US" sz="2800" dirty="0"/>
            </a:br>
            <a:r>
              <a:rPr lang="en-US" sz="2800" dirty="0"/>
              <a:t> Measure Evaluation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39C454-2112-42D4-B3D3-22F834AD658F}"/>
              </a:ext>
            </a:extLst>
          </p:cNvPr>
          <p:cNvSpPr txBox="1"/>
          <p:nvPr/>
        </p:nvSpPr>
        <p:spPr>
          <a:xfrm>
            <a:off x="457200" y="6126163"/>
            <a:ext cx="8229600" cy="369332"/>
          </a:xfrm>
          <a:prstGeom prst="rect">
            <a:avLst/>
          </a:prstGeom>
          <a:noFill/>
        </p:spPr>
        <p:txBody>
          <a:bodyPr wrap="square" rtlCol="0">
            <a:spAutoFit/>
          </a:bodyPr>
          <a:lstStyle/>
          <a:p>
            <a:r>
              <a:rPr lang="en-US" dirty="0">
                <a:hlinkClick r:id="rId3"/>
              </a:rPr>
              <a:t>2017 Measure Evaluation Criteria and Guidance</a:t>
            </a:r>
            <a:r>
              <a:rPr lang="en-US" dirty="0"/>
              <a:t> </a:t>
            </a:r>
          </a:p>
        </p:txBody>
      </p:sp>
      <p:sp>
        <p:nvSpPr>
          <p:cNvPr id="6" name="Content Placeholder 5">
            <a:extLst>
              <a:ext uri="{FF2B5EF4-FFF2-40B4-BE49-F238E27FC236}">
                <a16:creationId xmlns:a16="http://schemas.microsoft.com/office/drawing/2014/main" id="{32457863-7CD4-4580-9408-9412189D19FF}"/>
              </a:ext>
            </a:extLst>
          </p:cNvPr>
          <p:cNvSpPr txBox="1">
            <a:spLocks/>
          </p:cNvSpPr>
          <p:nvPr/>
        </p:nvSpPr>
        <p:spPr>
          <a:xfrm>
            <a:off x="609600" y="21336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Measure is reliable as demonstrated by reliability testing of the measure score</a:t>
            </a:r>
          </a:p>
          <a:p>
            <a:pPr lvl="1"/>
            <a:r>
              <a:rPr lang="en-US" dirty="0"/>
              <a:t>Was the method appropriate for assessing the proportion of variability due to real differences among measured entities?</a:t>
            </a:r>
          </a:p>
          <a:p>
            <a:pPr lvl="1"/>
            <a:r>
              <a:rPr lang="en-US" dirty="0"/>
              <a:t>Is there a high or moderate certainty or confidence that the performance measure scores are reliable?</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Reliability </a:t>
            </a:r>
          </a:p>
        </p:txBody>
      </p:sp>
    </p:spTree>
    <p:extLst>
      <p:ext uri="{BB962C8B-B14F-4D97-AF65-F5344CB8AC3E}">
        <p14:creationId xmlns:p14="http://schemas.microsoft.com/office/powerpoint/2010/main" val="162337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457200" y="1828800"/>
            <a:ext cx="8229600" cy="4297363"/>
          </a:xfrm>
        </p:spPr>
        <p:txBody>
          <a:bodyPr>
            <a:normAutofit/>
          </a:bodyPr>
          <a:lstStyle/>
          <a:p>
            <a:r>
              <a:rPr lang="en-US" dirty="0"/>
              <a:t>Methods of estimating reliability</a:t>
            </a:r>
          </a:p>
          <a:p>
            <a:pPr lvl="1"/>
            <a:r>
              <a:rPr lang="en-US" dirty="0"/>
              <a:t>Method #1</a:t>
            </a:r>
          </a:p>
          <a:p>
            <a:pPr lvl="2"/>
            <a:r>
              <a:rPr lang="en-US" dirty="0"/>
              <a:t>For each measured entity, calculate signal = total – noise</a:t>
            </a:r>
          </a:p>
          <a:p>
            <a:pPr lvl="2"/>
            <a:r>
              <a:rPr lang="en-US" dirty="0"/>
              <a:t>Average signal across measured entities</a:t>
            </a:r>
          </a:p>
          <a:p>
            <a:pPr lvl="1"/>
            <a:r>
              <a:rPr lang="en-US" dirty="0"/>
              <a:t>Method #2</a:t>
            </a:r>
          </a:p>
          <a:p>
            <a:pPr lvl="2"/>
            <a:r>
              <a:rPr lang="en-US" dirty="0"/>
              <a:t>For each measured entity, randomly assign cases in the denominator to one of two groups</a:t>
            </a:r>
          </a:p>
          <a:p>
            <a:pPr lvl="2"/>
            <a:r>
              <a:rPr lang="en-US" dirty="0"/>
              <a:t>Calculate the covariance between the groups</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Reliability</a:t>
            </a:r>
          </a:p>
        </p:txBody>
      </p:sp>
    </p:spTree>
    <p:extLst>
      <p:ext uri="{BB962C8B-B14F-4D97-AF65-F5344CB8AC3E}">
        <p14:creationId xmlns:p14="http://schemas.microsoft.com/office/powerpoint/2010/main" val="121367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022FF3C-310F-4809-A5BE-BC5BA8AA108D}" type="slidenum">
              <a:rPr lang="en-US" smtClean="0"/>
              <a:pPr/>
              <a:t>12</a:t>
            </a:fld>
            <a:endParaRPr lang="en-US" dirty="0"/>
          </a:p>
        </p:txBody>
      </p:sp>
      <p:sp>
        <p:nvSpPr>
          <p:cNvPr id="6" name="Content Placeholder 5"/>
          <p:cNvSpPr>
            <a:spLocks noGrp="1"/>
          </p:cNvSpPr>
          <p:nvPr>
            <p:ph idx="1"/>
          </p:nvPr>
        </p:nvSpPr>
        <p:spPr/>
        <p:txBody>
          <a:bodyPr>
            <a:normAutofit fontScale="92500" lnSpcReduction="10000"/>
          </a:bodyPr>
          <a:lstStyle/>
          <a:p>
            <a:r>
              <a:rPr lang="en-US" dirty="0"/>
              <a:t>Reliability is </a:t>
            </a:r>
            <a:r>
              <a:rPr lang="en-US" u="sng" dirty="0"/>
              <a:t>not</a:t>
            </a:r>
            <a:r>
              <a:rPr lang="en-US" dirty="0"/>
              <a:t> a measure attribute</a:t>
            </a:r>
          </a:p>
          <a:p>
            <a:pPr lvl="1"/>
            <a:r>
              <a:rPr lang="en-US" dirty="0"/>
              <a:t>Rather, reliability is an attribute of the application of the measure in a particular information context</a:t>
            </a:r>
          </a:p>
          <a:p>
            <a:pPr lvl="1"/>
            <a:r>
              <a:rPr lang="en-US" dirty="0"/>
              <a:t>For example, reporting the “average” reliability is not as meaningful as reporting the distribution of reliability estimates across the measured entities</a:t>
            </a:r>
          </a:p>
          <a:p>
            <a:pPr lvl="2"/>
            <a:r>
              <a:rPr lang="en-US" dirty="0"/>
              <a:t>Sorted by number of persons in the denominator</a:t>
            </a:r>
          </a:p>
          <a:p>
            <a:pPr lvl="1"/>
            <a:r>
              <a:rPr lang="en-US" dirty="0"/>
              <a:t>Applying the same measure to a subpopulation reduces the reliability</a:t>
            </a:r>
          </a:p>
          <a:p>
            <a:pPr lvl="2"/>
            <a:r>
              <a:rPr lang="en-US" dirty="0"/>
              <a:t>Unless one borrows statistical strength across strata (i.e. an “empirical” composite) (Staiger 2009)</a:t>
            </a:r>
          </a:p>
        </p:txBody>
      </p:sp>
      <p:sp>
        <p:nvSpPr>
          <p:cNvPr id="5" name="Title 4"/>
          <p:cNvSpPr>
            <a:spLocks noGrp="1"/>
          </p:cNvSpPr>
          <p:nvPr>
            <p:ph type="title"/>
          </p:nvPr>
        </p:nvSpPr>
        <p:spPr/>
        <p:txBody>
          <a:bodyPr/>
          <a:lstStyle/>
          <a:p>
            <a:r>
              <a:rPr lang="en-US" dirty="0"/>
              <a:t>Common Misconceptions</a:t>
            </a:r>
          </a:p>
        </p:txBody>
      </p:sp>
    </p:spTree>
    <p:extLst>
      <p:ext uri="{BB962C8B-B14F-4D97-AF65-F5344CB8AC3E}">
        <p14:creationId xmlns:p14="http://schemas.microsoft.com/office/powerpoint/2010/main" val="316134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5077" y="6169580"/>
            <a:ext cx="8229600" cy="369332"/>
          </a:xfrm>
          <a:prstGeom prst="rect">
            <a:avLst/>
          </a:prstGeom>
          <a:noFill/>
        </p:spPr>
        <p:txBody>
          <a:bodyPr wrap="square" rtlCol="0">
            <a:spAutoFit/>
          </a:bodyPr>
          <a:lstStyle/>
          <a:p>
            <a:r>
              <a:rPr lang="en-US" dirty="0">
                <a:hlinkClick r:id="rId3"/>
              </a:rPr>
              <a:t>CMS Measures Management System Blueprint v 12.0 (May 2016)</a:t>
            </a:r>
            <a:r>
              <a:rPr lang="en-US" dirty="0"/>
              <a:t> </a:t>
            </a:r>
          </a:p>
        </p:txBody>
      </p:sp>
      <p:sp>
        <p:nvSpPr>
          <p:cNvPr id="8" name="Content Placeholder 5"/>
          <p:cNvSpPr txBox="1">
            <a:spLocks/>
          </p:cNvSpPr>
          <p:nvPr/>
        </p:nvSpPr>
        <p:spPr>
          <a:xfrm>
            <a:off x="457200" y="20193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CMS Blueprint</a:t>
            </a:r>
          </a:p>
          <a:p>
            <a:pPr lvl="1"/>
            <a:r>
              <a:rPr lang="en-US" dirty="0"/>
              <a:t>Scientific acceptability of measure properties</a:t>
            </a:r>
            <a:endParaRPr lang="en-US" sz="1600" dirty="0"/>
          </a:p>
          <a:p>
            <a:r>
              <a:rPr lang="en-US" dirty="0"/>
              <a:t>Validity testing</a:t>
            </a:r>
          </a:p>
          <a:p>
            <a:pPr lvl="1"/>
            <a:r>
              <a:rPr lang="en-US" dirty="0"/>
              <a:t>Refers to the degree to which evidence, clinical judgment, and theory support the interpretations of a measure score</a:t>
            </a:r>
          </a:p>
          <a:p>
            <a:pPr lvl="1"/>
            <a:r>
              <a:rPr lang="en-US" dirty="0"/>
              <a:t>Indicates the ability of a measure to record or quantify what it purports to measure</a:t>
            </a:r>
            <a:endParaRPr lang="en-US" sz="2100" dirty="0"/>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Validity</a:t>
            </a:r>
          </a:p>
        </p:txBody>
      </p:sp>
    </p:spTree>
    <p:extLst>
      <p:ext uri="{BB962C8B-B14F-4D97-AF65-F5344CB8AC3E}">
        <p14:creationId xmlns:p14="http://schemas.microsoft.com/office/powerpoint/2010/main" val="5408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57200" y="1828800"/>
            <a:ext cx="8229600" cy="4297363"/>
          </a:xfrm>
        </p:spPr>
        <p:txBody>
          <a:bodyPr>
            <a:normAutofit fontScale="92500" lnSpcReduction="10000"/>
          </a:bodyPr>
          <a:lstStyle/>
          <a:p>
            <a:r>
              <a:rPr lang="en-US" sz="4100" dirty="0"/>
              <a:t>Two types of validity</a:t>
            </a:r>
          </a:p>
          <a:p>
            <a:pPr lvl="1"/>
            <a:r>
              <a:rPr lang="en-US" sz="3300" b="1" dirty="0"/>
              <a:t>Criterion validity </a:t>
            </a:r>
            <a:r>
              <a:rPr lang="en-US" sz="3300" dirty="0"/>
              <a:t>is the measure’s ability to distinguish between groups that it should theoretically be able to distinguish between if the measure has construct validity</a:t>
            </a:r>
          </a:p>
          <a:p>
            <a:pPr lvl="1"/>
            <a:r>
              <a:rPr lang="en-US" sz="3300" b="1" dirty="0"/>
              <a:t>Construct validity </a:t>
            </a:r>
            <a:r>
              <a:rPr lang="en-US" sz="3300" dirty="0"/>
              <a:t>is the approximate truth of the conclusion that the measure accurately reflects its construct</a:t>
            </a:r>
            <a:endParaRPr lang="en-US" dirty="0"/>
          </a:p>
          <a:p>
            <a:pPr lvl="1"/>
            <a:endParaRPr lang="en-US" dirty="0"/>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Validity</a:t>
            </a:r>
          </a:p>
        </p:txBody>
      </p:sp>
    </p:spTree>
    <p:extLst>
      <p:ext uri="{BB962C8B-B14F-4D97-AF65-F5344CB8AC3E}">
        <p14:creationId xmlns:p14="http://schemas.microsoft.com/office/powerpoint/2010/main" val="344688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90270" y="5296930"/>
            <a:ext cx="14478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Quality</a:t>
            </a:r>
          </a:p>
          <a:p>
            <a:pPr algn="ctr"/>
            <a:r>
              <a:rPr lang="en-US" dirty="0"/>
              <a:t>Objective</a:t>
            </a:r>
          </a:p>
        </p:txBody>
      </p:sp>
      <p:sp>
        <p:nvSpPr>
          <p:cNvPr id="14" name="TextBox 13"/>
          <p:cNvSpPr txBox="1"/>
          <p:nvPr/>
        </p:nvSpPr>
        <p:spPr>
          <a:xfrm>
            <a:off x="6174574" y="4205286"/>
            <a:ext cx="1828800" cy="369332"/>
          </a:xfrm>
          <a:prstGeom prst="rect">
            <a:avLst/>
          </a:prstGeom>
          <a:noFill/>
        </p:spPr>
        <p:txBody>
          <a:bodyPr wrap="square" rtlCol="0">
            <a:spAutoFit/>
          </a:bodyPr>
          <a:lstStyle/>
          <a:p>
            <a:r>
              <a:rPr lang="en-US" dirty="0"/>
              <a:t>Validity</a:t>
            </a:r>
          </a:p>
        </p:txBody>
      </p:sp>
      <p:sp>
        <p:nvSpPr>
          <p:cNvPr id="10" name="Rectangle 9"/>
          <p:cNvSpPr/>
          <p:nvPr/>
        </p:nvSpPr>
        <p:spPr>
          <a:xfrm>
            <a:off x="6590270" y="2644775"/>
            <a:ext cx="1447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Measure</a:t>
            </a:r>
          </a:p>
        </p:txBody>
      </p:sp>
      <p:sp>
        <p:nvSpPr>
          <p:cNvPr id="12" name="Right Arrow 10" descr="Arrow to Quality Objective" title="Arrow"/>
          <p:cNvSpPr/>
          <p:nvPr/>
        </p:nvSpPr>
        <p:spPr>
          <a:xfrm>
            <a:off x="3124200" y="5402174"/>
            <a:ext cx="2971800" cy="67941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Down Arrow 13" descr="Validity Arrow between first two arrows to measure and quality objective. &#10;&#10;There are three components to demonstrate validity:&#10;Provide evidence of the link between the quality construct and the quality objective, and then provide empirical evidence of the association of the measure with the quality construct.&#10;Identify a second measure with established validity to the same quality objective, and then provide empirical evidence of the association of the measure with the second measure.&#10;Identify a direct measure of the quality objective (“gold standard”) and then provide empirical evidence of the association of the measure with the direct measure.&#10;" title="Double Arrow"/>
          <p:cNvSpPr/>
          <p:nvPr/>
        </p:nvSpPr>
        <p:spPr>
          <a:xfrm rot="20511906">
            <a:off x="5351134" y="3988065"/>
            <a:ext cx="625882" cy="107614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8" descr="Arrow to Measure" title="Arrow "/>
          <p:cNvSpPr/>
          <p:nvPr/>
        </p:nvSpPr>
        <p:spPr>
          <a:xfrm rot="20173659">
            <a:off x="2947976" y="3562370"/>
            <a:ext cx="3248048" cy="67941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14400" y="5334000"/>
            <a:ext cx="1447800" cy="838200"/>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Quality</a:t>
            </a:r>
          </a:p>
          <a:p>
            <a:pPr algn="ctr"/>
            <a:r>
              <a:rPr lang="en-US" dirty="0"/>
              <a:t>Construct</a:t>
            </a:r>
          </a:p>
        </p:txBody>
      </p:sp>
      <p:sp>
        <p:nvSpPr>
          <p:cNvPr id="15" name="TextBox 14"/>
          <p:cNvSpPr txBox="1"/>
          <p:nvPr/>
        </p:nvSpPr>
        <p:spPr>
          <a:xfrm>
            <a:off x="762000" y="2133600"/>
            <a:ext cx="3848100" cy="1815882"/>
          </a:xfrm>
          <a:prstGeom prst="rect">
            <a:avLst/>
          </a:prstGeom>
          <a:noFill/>
        </p:spPr>
        <p:txBody>
          <a:bodyPr wrap="square" rtlCol="0">
            <a:spAutoFit/>
          </a:bodyPr>
          <a:lstStyle/>
          <a:p>
            <a:r>
              <a:rPr lang="en-US" sz="2800" dirty="0"/>
              <a:t>Demonstrated through:</a:t>
            </a:r>
          </a:p>
          <a:p>
            <a:pPr marL="285750" indent="-285750">
              <a:buFont typeface="Arial" panose="020B0604020202020204" pitchFamily="34" charset="0"/>
              <a:buChar char="•"/>
            </a:pPr>
            <a:r>
              <a:rPr lang="en-US" sz="2800" dirty="0"/>
              <a:t>Evidence</a:t>
            </a:r>
          </a:p>
          <a:p>
            <a:pPr marL="285750" indent="-285750">
              <a:buFont typeface="Arial" panose="020B0604020202020204" pitchFamily="34" charset="0"/>
              <a:buChar char="•"/>
            </a:pPr>
            <a:r>
              <a:rPr lang="en-US" sz="2800" dirty="0"/>
              <a:t>Theory</a:t>
            </a:r>
          </a:p>
          <a:p>
            <a:pPr marL="285750" indent="-285750">
              <a:buFont typeface="Arial" panose="020B0604020202020204" pitchFamily="34" charset="0"/>
              <a:buChar char="•"/>
            </a:pPr>
            <a:r>
              <a:rPr lang="en-US" sz="2800" dirty="0"/>
              <a:t>Empirical data</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Validity</a:t>
            </a:r>
          </a:p>
        </p:txBody>
      </p:sp>
    </p:spTree>
    <p:extLst>
      <p:ext uri="{BB962C8B-B14F-4D97-AF65-F5344CB8AC3E}">
        <p14:creationId xmlns:p14="http://schemas.microsoft.com/office/powerpoint/2010/main" val="152613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457200" y="1828800"/>
            <a:ext cx="8229600" cy="4648200"/>
          </a:xfrm>
        </p:spPr>
        <p:txBody>
          <a:bodyPr>
            <a:normAutofit/>
          </a:bodyPr>
          <a:lstStyle/>
          <a:p>
            <a:r>
              <a:rPr lang="en-US" dirty="0"/>
              <a:t>A consumer is selecting a Medicare provider based on, for example, 30-day readmissions</a:t>
            </a:r>
          </a:p>
          <a:p>
            <a:pPr lvl="1"/>
            <a:r>
              <a:rPr lang="en-US" dirty="0"/>
              <a:t>What is CMS’ objective?</a:t>
            </a:r>
          </a:p>
          <a:p>
            <a:pPr lvl="1"/>
            <a:r>
              <a:rPr lang="en-US" dirty="0"/>
              <a:t>What incentivized provider behavior is aligned with that objective?</a:t>
            </a:r>
          </a:p>
          <a:p>
            <a:pPr lvl="1"/>
            <a:r>
              <a:rPr lang="en-US" dirty="0"/>
              <a:t>What incentivized provider behavior is not aligned with that objective?</a:t>
            </a:r>
          </a:p>
          <a:p>
            <a:pPr lvl="1"/>
            <a:r>
              <a:rPr lang="en-US" dirty="0"/>
              <a:t>What other measures might incentivize similar behavior?</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Validity</a:t>
            </a:r>
          </a:p>
        </p:txBody>
      </p:sp>
    </p:spTree>
    <p:extLst>
      <p:ext uri="{BB962C8B-B14F-4D97-AF65-F5344CB8AC3E}">
        <p14:creationId xmlns:p14="http://schemas.microsoft.com/office/powerpoint/2010/main" val="255617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022FF3C-310F-4809-A5BE-BC5BA8AA108D}" type="slidenum">
              <a:rPr lang="en-US" smtClean="0"/>
              <a:pPr/>
              <a:t>17</a:t>
            </a:fld>
            <a:endParaRPr lang="en-US" dirty="0"/>
          </a:p>
        </p:txBody>
      </p:sp>
      <p:sp>
        <p:nvSpPr>
          <p:cNvPr id="6" name="Content Placeholder 5"/>
          <p:cNvSpPr>
            <a:spLocks noGrp="1"/>
          </p:cNvSpPr>
          <p:nvPr>
            <p:ph idx="1"/>
          </p:nvPr>
        </p:nvSpPr>
        <p:spPr/>
        <p:txBody>
          <a:bodyPr>
            <a:normAutofit fontScale="92500" lnSpcReduction="10000"/>
          </a:bodyPr>
          <a:lstStyle/>
          <a:p>
            <a:r>
              <a:rPr lang="en-US" dirty="0"/>
              <a:t>Validity is </a:t>
            </a:r>
            <a:r>
              <a:rPr lang="en-US" u="sng" dirty="0"/>
              <a:t>not</a:t>
            </a:r>
            <a:r>
              <a:rPr lang="en-US" dirty="0"/>
              <a:t> an attribute of the measure or the measure score</a:t>
            </a:r>
          </a:p>
          <a:p>
            <a:pPr lvl="1"/>
            <a:r>
              <a:rPr lang="en-US" dirty="0"/>
              <a:t>Rather, validity is “an overall evaluative judgment of the degree to which empirical evidence and theoretical rationales support the adequacy of appropriate of interpretations and actions on the basis of [the measure” </a:t>
            </a:r>
            <a:r>
              <a:rPr lang="en-US" sz="2200" dirty="0"/>
              <a:t>(Messick, 1989)</a:t>
            </a:r>
          </a:p>
          <a:p>
            <a:pPr lvl="1"/>
            <a:r>
              <a:rPr lang="en-US" dirty="0"/>
              <a:t>Validity is the degree to which the behavioral response* to the measure score is aligned with the objective of the sponsor (i.e. quality construct)</a:t>
            </a:r>
          </a:p>
          <a:p>
            <a:pPr lvl="2"/>
            <a:r>
              <a:rPr lang="en-US" dirty="0"/>
              <a:t>*on the part of the consumer or the provider</a:t>
            </a:r>
          </a:p>
          <a:p>
            <a:pPr lvl="1"/>
            <a:endParaRPr lang="en-US" dirty="0"/>
          </a:p>
        </p:txBody>
      </p:sp>
      <p:sp>
        <p:nvSpPr>
          <p:cNvPr id="5" name="Title 4"/>
          <p:cNvSpPr>
            <a:spLocks noGrp="1"/>
          </p:cNvSpPr>
          <p:nvPr>
            <p:ph type="title"/>
          </p:nvPr>
        </p:nvSpPr>
        <p:spPr/>
        <p:txBody>
          <a:bodyPr/>
          <a:lstStyle/>
          <a:p>
            <a:r>
              <a:rPr lang="en-US" dirty="0"/>
              <a:t>Common Misconceptions</a:t>
            </a:r>
          </a:p>
        </p:txBody>
      </p:sp>
    </p:spTree>
    <p:extLst>
      <p:ext uri="{BB962C8B-B14F-4D97-AF65-F5344CB8AC3E}">
        <p14:creationId xmlns:p14="http://schemas.microsoft.com/office/powerpoint/2010/main" val="419829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CF5A07-916A-4D78-AE2A-85031EC9DE83}"/>
              </a:ext>
            </a:extLst>
          </p:cNvPr>
          <p:cNvSpPr/>
          <p:nvPr/>
        </p:nvSpPr>
        <p:spPr>
          <a:xfrm>
            <a:off x="457200" y="4089921"/>
            <a:ext cx="8229600" cy="2677656"/>
          </a:xfrm>
          <a:prstGeom prst="rect">
            <a:avLst/>
          </a:prstGeom>
        </p:spPr>
        <p:txBody>
          <a:bodyPr wrap="square">
            <a:spAutoFit/>
          </a:bodyPr>
          <a:lstStyle/>
          <a:p>
            <a:pPr marL="800100" lvl="1" indent="-342900">
              <a:buFont typeface="Arial" panose="020B0604020202020204" pitchFamily="34" charset="0"/>
              <a:buChar char="•"/>
            </a:pPr>
            <a:r>
              <a:rPr lang="en-US" sz="2400" dirty="0"/>
              <a:t>Would most clinicians be able to collect the data necessary to report the measure as part of the clinical work flow?</a:t>
            </a:r>
          </a:p>
          <a:p>
            <a:pPr lvl="1"/>
            <a:endParaRPr lang="en-US" sz="2400" dirty="0"/>
          </a:p>
          <a:p>
            <a:pPr marL="800100" lvl="1" indent="-342900">
              <a:buFont typeface="Arial" panose="020B0604020202020204" pitchFamily="34" charset="0"/>
              <a:buChar char="•"/>
            </a:pPr>
            <a:r>
              <a:rPr lang="en-US" sz="2400" dirty="0"/>
              <a:t>Would patients respond at sufficiently high rates to make the measure useful?</a:t>
            </a:r>
          </a:p>
          <a:p>
            <a:pPr marL="914400" lvl="1" indent="-457200">
              <a:buFont typeface="Arial" panose="020B0604020202020204" pitchFamily="34" charset="0"/>
              <a:buChar char="•"/>
            </a:pPr>
            <a:endParaRPr lang="en-US" sz="2400" dirty="0"/>
          </a:p>
        </p:txBody>
      </p:sp>
      <p:sp>
        <p:nvSpPr>
          <p:cNvPr id="9" name="Content Placeholder 1"/>
          <p:cNvSpPr>
            <a:spLocks noGrp="1"/>
          </p:cNvSpPr>
          <p:nvPr>
            <p:ph idx="1"/>
          </p:nvPr>
        </p:nvSpPr>
        <p:spPr>
          <a:xfrm>
            <a:off x="457200" y="1981200"/>
            <a:ext cx="8229600" cy="1981199"/>
          </a:xfrm>
        </p:spPr>
        <p:txBody>
          <a:bodyPr>
            <a:normAutofit lnSpcReduction="10000"/>
          </a:bodyPr>
          <a:lstStyle/>
          <a:p>
            <a:pPr marL="0" indent="0">
              <a:buNone/>
            </a:pPr>
            <a:r>
              <a:rPr lang="en-US" dirty="0"/>
              <a:t>Extent to which the specifications, including measure logic, require data that are readily available or could be captured without undue burden.</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Feasibility</a:t>
            </a:r>
          </a:p>
        </p:txBody>
      </p:sp>
    </p:spTree>
    <p:extLst>
      <p:ext uri="{BB962C8B-B14F-4D97-AF65-F5344CB8AC3E}">
        <p14:creationId xmlns:p14="http://schemas.microsoft.com/office/powerpoint/2010/main" val="348350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CF5A07-916A-4D78-AE2A-85031EC9DE83}"/>
              </a:ext>
            </a:extLst>
          </p:cNvPr>
          <p:cNvSpPr/>
          <p:nvPr/>
        </p:nvSpPr>
        <p:spPr>
          <a:xfrm>
            <a:off x="457200" y="3404120"/>
            <a:ext cx="8229600" cy="3046988"/>
          </a:xfrm>
          <a:prstGeom prst="rect">
            <a:avLst/>
          </a:prstGeom>
        </p:spPr>
        <p:txBody>
          <a:bodyPr wrap="square">
            <a:spAutoFit/>
          </a:bodyPr>
          <a:lstStyle/>
          <a:p>
            <a:pPr marL="914400" lvl="1" indent="-457200">
              <a:buFont typeface="Arial" panose="020B0604020202020204" pitchFamily="34" charset="0"/>
              <a:buChar char="•"/>
            </a:pPr>
            <a:r>
              <a:rPr lang="en-US" sz="2400" dirty="0"/>
              <a:t>Workflow: generated and used in care delivery</a:t>
            </a:r>
          </a:p>
          <a:p>
            <a:pPr marL="914400" lvl="1" indent="-457200">
              <a:buFont typeface="Arial" panose="020B0604020202020204" pitchFamily="34" charset="0"/>
              <a:buChar char="•"/>
            </a:pPr>
            <a:r>
              <a:rPr lang="en-US" sz="2400" dirty="0"/>
              <a:t>Electronic: available in electronic health records or other electronic sources (e.g. laboratory or claims)</a:t>
            </a:r>
          </a:p>
          <a:p>
            <a:pPr marL="914400" lvl="1" indent="-457200">
              <a:buFont typeface="Arial" panose="020B0604020202020204" pitchFamily="34" charset="0"/>
              <a:buChar char="•"/>
            </a:pPr>
            <a:r>
              <a:rPr lang="en-US" sz="2400" dirty="0"/>
              <a:t>Operational: no barriers such as license fees or laws regarding protected health information</a:t>
            </a:r>
          </a:p>
          <a:p>
            <a:pPr marL="914400" lvl="1" indent="-457200">
              <a:buFont typeface="Arial" panose="020B0604020202020204" pitchFamily="34" charset="0"/>
              <a:buChar char="•"/>
            </a:pPr>
            <a:r>
              <a:rPr lang="en-US" sz="2400" dirty="0" err="1"/>
              <a:t>eCQM</a:t>
            </a:r>
            <a:endParaRPr lang="en-US" sz="2400" dirty="0"/>
          </a:p>
          <a:p>
            <a:pPr marL="1371600" lvl="2" indent="-457200">
              <a:buFont typeface="Arial" panose="020B0604020202020204" pitchFamily="34" charset="0"/>
              <a:buChar char="•"/>
            </a:pPr>
            <a:r>
              <a:rPr lang="en-US" sz="2400" dirty="0"/>
              <a:t>Feasibility scorecard</a:t>
            </a:r>
          </a:p>
          <a:p>
            <a:pPr marL="1371600" lvl="2" indent="-457200">
              <a:buFont typeface="Arial" panose="020B0604020202020204" pitchFamily="34" charset="0"/>
              <a:buChar char="•"/>
            </a:pPr>
            <a:r>
              <a:rPr lang="en-US" sz="2400" dirty="0"/>
              <a:t>BONNIE testing</a:t>
            </a:r>
          </a:p>
        </p:txBody>
      </p:sp>
      <p:sp>
        <p:nvSpPr>
          <p:cNvPr id="9" name="Content Placeholder 1"/>
          <p:cNvSpPr>
            <a:spLocks noGrp="1"/>
          </p:cNvSpPr>
          <p:nvPr>
            <p:ph idx="1"/>
          </p:nvPr>
        </p:nvSpPr>
        <p:spPr>
          <a:xfrm>
            <a:off x="457200" y="1981201"/>
            <a:ext cx="8229600" cy="1142999"/>
          </a:xfrm>
        </p:spPr>
        <p:txBody>
          <a:bodyPr/>
          <a:lstStyle/>
          <a:p>
            <a:pPr marL="0" indent="0">
              <a:buNone/>
            </a:pPr>
            <a:r>
              <a:rPr lang="en-US" dirty="0"/>
              <a:t>Some examples of methods to demonstrate feasibility:</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Feasibility</a:t>
            </a:r>
          </a:p>
        </p:txBody>
      </p:sp>
    </p:spTree>
    <p:extLst>
      <p:ext uri="{BB962C8B-B14F-4D97-AF65-F5344CB8AC3E}">
        <p14:creationId xmlns:p14="http://schemas.microsoft.com/office/powerpoint/2010/main" val="166254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7022FF3C-310F-4809-A5BE-BC5BA8AA108D}" type="slidenum">
              <a:rPr lang="en-US" smtClean="0"/>
              <a:pPr/>
              <a:t>2</a:t>
            </a:fld>
            <a:endParaRPr lang="en-US" dirty="0"/>
          </a:p>
        </p:txBody>
      </p:sp>
      <p:sp>
        <p:nvSpPr>
          <p:cNvPr id="6" name="Content Placeholder 5"/>
          <p:cNvSpPr>
            <a:spLocks noGrp="1"/>
          </p:cNvSpPr>
          <p:nvPr>
            <p:ph idx="1"/>
          </p:nvPr>
        </p:nvSpPr>
        <p:spPr/>
        <p:txBody>
          <a:bodyPr>
            <a:normAutofit/>
          </a:bodyPr>
          <a:lstStyle/>
          <a:p>
            <a:r>
              <a:rPr lang="en-US" sz="4000" dirty="0"/>
              <a:t>Measure Evaluation</a:t>
            </a:r>
          </a:p>
          <a:p>
            <a:pPr lvl="1"/>
            <a:r>
              <a:rPr lang="en-US" sz="4000" dirty="0"/>
              <a:t>Resources</a:t>
            </a:r>
          </a:p>
          <a:p>
            <a:pPr lvl="1"/>
            <a:r>
              <a:rPr lang="en-US" sz="4000" dirty="0"/>
              <a:t>Evaluation Criteria</a:t>
            </a:r>
          </a:p>
          <a:p>
            <a:pPr lvl="1"/>
            <a:r>
              <a:rPr lang="en-US" sz="4000" dirty="0"/>
              <a:t>Discussion</a:t>
            </a:r>
          </a:p>
          <a:p>
            <a:pPr lvl="1"/>
            <a:endParaRPr lang="en-US" dirty="0"/>
          </a:p>
        </p:txBody>
      </p:sp>
      <p:sp>
        <p:nvSpPr>
          <p:cNvPr id="5" name="Title 4"/>
          <p:cNvSpPr>
            <a:spLocks noGrp="1"/>
          </p:cNvSpPr>
          <p:nvPr>
            <p:ph type="title"/>
          </p:nvPr>
        </p:nvSpPr>
        <p:spPr>
          <a:xfrm>
            <a:off x="33337" y="0"/>
            <a:ext cx="9144000" cy="1447800"/>
          </a:xfrm>
        </p:spPr>
        <p:txBody>
          <a:bodyPr/>
          <a:lstStyle/>
          <a:p>
            <a:r>
              <a:rPr lang="en-US" dirty="0"/>
              <a:t>Overview</a:t>
            </a:r>
          </a:p>
        </p:txBody>
      </p:sp>
    </p:spTree>
    <p:extLst>
      <p:ext uri="{BB962C8B-B14F-4D97-AF65-F5344CB8AC3E}">
        <p14:creationId xmlns:p14="http://schemas.microsoft.com/office/powerpoint/2010/main" val="65680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CF5A07-916A-4D78-AE2A-85031EC9DE83}"/>
              </a:ext>
            </a:extLst>
          </p:cNvPr>
          <p:cNvSpPr/>
          <p:nvPr/>
        </p:nvSpPr>
        <p:spPr>
          <a:xfrm>
            <a:off x="457200" y="4089921"/>
            <a:ext cx="8229600" cy="2677656"/>
          </a:xfrm>
          <a:prstGeom prst="rect">
            <a:avLst/>
          </a:prstGeom>
        </p:spPr>
        <p:txBody>
          <a:bodyPr wrap="square">
            <a:spAutoFit/>
          </a:bodyPr>
          <a:lstStyle/>
          <a:p>
            <a:pPr marL="800100" lvl="1" indent="-342900">
              <a:buFont typeface="Arial" panose="020B0604020202020204" pitchFamily="34" charset="0"/>
              <a:buChar char="•"/>
            </a:pPr>
            <a:r>
              <a:rPr lang="en-US" sz="2400" dirty="0"/>
              <a:t>Would patients understand how to use the measure to select clinicians? </a:t>
            </a:r>
          </a:p>
          <a:p>
            <a:pPr lvl="1"/>
            <a:endParaRPr lang="en-US" sz="2400" dirty="0"/>
          </a:p>
          <a:p>
            <a:pPr marL="800100" lvl="1" indent="-342900">
              <a:buFont typeface="Arial" panose="020B0604020202020204" pitchFamily="34" charset="0"/>
              <a:buChar char="•"/>
            </a:pPr>
            <a:r>
              <a:rPr lang="en-US" sz="2400" dirty="0"/>
              <a:t>Would clinicians know what to change to improve quality?</a:t>
            </a:r>
          </a:p>
          <a:p>
            <a:pPr lvl="1"/>
            <a:endParaRPr lang="en-US" sz="2400" dirty="0"/>
          </a:p>
          <a:p>
            <a:pPr marL="914400" lvl="1" indent="-457200">
              <a:buFont typeface="Arial" panose="020B0604020202020204" pitchFamily="34" charset="0"/>
              <a:buChar char="•"/>
            </a:pPr>
            <a:endParaRPr lang="en-US" sz="2400" dirty="0"/>
          </a:p>
        </p:txBody>
      </p:sp>
      <p:sp>
        <p:nvSpPr>
          <p:cNvPr id="9" name="Content Placeholder 1"/>
          <p:cNvSpPr>
            <a:spLocks noGrp="1"/>
          </p:cNvSpPr>
          <p:nvPr>
            <p:ph idx="1"/>
          </p:nvPr>
        </p:nvSpPr>
        <p:spPr>
          <a:xfrm>
            <a:off x="457200" y="1981200"/>
            <a:ext cx="8229600" cy="1981199"/>
          </a:xfrm>
        </p:spPr>
        <p:txBody>
          <a:bodyPr>
            <a:normAutofit lnSpcReduction="10000"/>
          </a:bodyPr>
          <a:lstStyle/>
          <a:p>
            <a:pPr marL="0" indent="0">
              <a:buNone/>
            </a:pPr>
            <a:r>
              <a:rPr lang="en-US" dirty="0"/>
              <a:t>Extent to which the potential audiences are using or could use performance result for both accountability  and performance improvement. </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Usability and Use</a:t>
            </a:r>
          </a:p>
        </p:txBody>
      </p:sp>
    </p:spTree>
    <p:extLst>
      <p:ext uri="{BB962C8B-B14F-4D97-AF65-F5344CB8AC3E}">
        <p14:creationId xmlns:p14="http://schemas.microsoft.com/office/powerpoint/2010/main" val="279480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CF5A07-916A-4D78-AE2A-85031EC9DE83}"/>
              </a:ext>
            </a:extLst>
          </p:cNvPr>
          <p:cNvSpPr/>
          <p:nvPr/>
        </p:nvSpPr>
        <p:spPr>
          <a:xfrm>
            <a:off x="464976" y="2703016"/>
            <a:ext cx="8229600" cy="4154984"/>
          </a:xfrm>
          <a:prstGeom prst="rect">
            <a:avLst/>
          </a:prstGeom>
        </p:spPr>
        <p:txBody>
          <a:bodyPr wrap="square">
            <a:spAutoFit/>
          </a:bodyPr>
          <a:lstStyle/>
          <a:p>
            <a:pPr marL="914400" lvl="1" indent="-457200">
              <a:buFont typeface="Arial" panose="020B0604020202020204" pitchFamily="34" charset="0"/>
              <a:buChar char="•"/>
            </a:pPr>
            <a:r>
              <a:rPr lang="en-US" sz="2400" dirty="0"/>
              <a:t>Use in an accountability application, and an opportunity for measured entities to provide feedback</a:t>
            </a:r>
          </a:p>
          <a:p>
            <a:pPr marL="914400" lvl="1" indent="-457200">
              <a:buFont typeface="Arial" panose="020B0604020202020204" pitchFamily="34" charset="0"/>
              <a:buChar char="•"/>
            </a:pPr>
            <a:r>
              <a:rPr lang="en-US" sz="2400" dirty="0"/>
              <a:t>Usability (business case)</a:t>
            </a:r>
          </a:p>
          <a:p>
            <a:pPr marL="1371600" lvl="2" indent="-457200">
              <a:buFont typeface="Arial" panose="020B0604020202020204" pitchFamily="34" charset="0"/>
              <a:buChar char="•"/>
            </a:pPr>
            <a:r>
              <a:rPr lang="en-US" sz="2400" dirty="0"/>
              <a:t>Have the anticipated behavioral changes in terms of selection (consumers) or choice (clinicians) occurred?</a:t>
            </a:r>
          </a:p>
          <a:p>
            <a:pPr marL="1371600" lvl="2" indent="-457200">
              <a:buFont typeface="Arial" panose="020B0604020202020204" pitchFamily="34" charset="0"/>
              <a:buChar char="•"/>
            </a:pPr>
            <a:r>
              <a:rPr lang="en-US" sz="2400" dirty="0"/>
              <a:t>Have those changes resulted in overall improvements in patient outcomes or other benefits?</a:t>
            </a:r>
          </a:p>
          <a:p>
            <a:pPr marL="1371600" lvl="2" indent="-457200">
              <a:buFont typeface="Arial" panose="020B0604020202020204" pitchFamily="34" charset="0"/>
              <a:buChar char="•"/>
            </a:pPr>
            <a:r>
              <a:rPr lang="en-US" sz="2400" dirty="0"/>
              <a:t>Where those benefits in excess of costs or system harms?</a:t>
            </a:r>
          </a:p>
        </p:txBody>
      </p:sp>
      <p:sp>
        <p:nvSpPr>
          <p:cNvPr id="9" name="Content Placeholder 1"/>
          <p:cNvSpPr>
            <a:spLocks noGrp="1"/>
          </p:cNvSpPr>
          <p:nvPr>
            <p:ph idx="1"/>
          </p:nvPr>
        </p:nvSpPr>
        <p:spPr>
          <a:xfrm>
            <a:off x="457200" y="1841241"/>
            <a:ext cx="8229600" cy="1142999"/>
          </a:xfrm>
        </p:spPr>
        <p:txBody>
          <a:bodyPr/>
          <a:lstStyle/>
          <a:p>
            <a:pPr marL="0" indent="0">
              <a:buNone/>
            </a:pPr>
            <a:r>
              <a:rPr lang="en-US" dirty="0"/>
              <a:t>Some examples of methods to demonstrate Usability and Use:</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Usability and Use</a:t>
            </a:r>
          </a:p>
        </p:txBody>
      </p:sp>
    </p:spTree>
    <p:extLst>
      <p:ext uri="{BB962C8B-B14F-4D97-AF65-F5344CB8AC3E}">
        <p14:creationId xmlns:p14="http://schemas.microsoft.com/office/powerpoint/2010/main" val="6168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AEA3B0-9CCF-4D6B-AEC6-4A772E411217}"/>
              </a:ext>
            </a:extLst>
          </p:cNvPr>
          <p:cNvSpPr txBox="1"/>
          <p:nvPr/>
        </p:nvSpPr>
        <p:spPr>
          <a:xfrm>
            <a:off x="457200" y="5943600"/>
            <a:ext cx="8001000" cy="523220"/>
          </a:xfrm>
          <a:prstGeom prst="rect">
            <a:avLst/>
          </a:prstGeom>
          <a:noFill/>
        </p:spPr>
        <p:txBody>
          <a:bodyPr wrap="square" rtlCol="0">
            <a:spAutoFit/>
          </a:bodyPr>
          <a:lstStyle/>
          <a:p>
            <a:r>
              <a:rPr lang="en-US" sz="1400" dirty="0"/>
              <a:t>Source: NQF, Measure Evaluation Criteria and Guidance for Evaluating Measures for Endorsement, Effective August 2017</a:t>
            </a:r>
          </a:p>
        </p:txBody>
      </p:sp>
      <p:pic>
        <p:nvPicPr>
          <p:cNvPr id="6" name="Picture 5" descr="Table 8. Related versus competing measures" title="Table 8. Related versus competing measures">
            <a:extLst>
              <a:ext uri="{FF2B5EF4-FFF2-40B4-BE49-F238E27FC236}">
                <a16:creationId xmlns:a16="http://schemas.microsoft.com/office/drawing/2014/main" id="{C4DC2FDB-5567-450A-A73A-0F50806B60DC}"/>
              </a:ext>
            </a:extLst>
          </p:cNvPr>
          <p:cNvPicPr>
            <a:picLocks noChangeAspect="1"/>
          </p:cNvPicPr>
          <p:nvPr/>
        </p:nvPicPr>
        <p:blipFill>
          <a:blip r:embed="rId3"/>
          <a:stretch>
            <a:fillRect/>
          </a:stretch>
        </p:blipFill>
        <p:spPr>
          <a:xfrm>
            <a:off x="307521" y="3187180"/>
            <a:ext cx="8401050" cy="2514600"/>
          </a:xfrm>
          <a:prstGeom prst="rect">
            <a:avLst/>
          </a:prstGeom>
        </p:spPr>
      </p:pic>
      <p:sp>
        <p:nvSpPr>
          <p:cNvPr id="9" name="Content Placeholder 1"/>
          <p:cNvSpPr>
            <a:spLocks noGrp="1"/>
          </p:cNvSpPr>
          <p:nvPr>
            <p:ph idx="1"/>
          </p:nvPr>
        </p:nvSpPr>
        <p:spPr>
          <a:xfrm>
            <a:off x="457200" y="1981201"/>
            <a:ext cx="8229600" cy="1219200"/>
          </a:xfrm>
        </p:spPr>
        <p:txBody>
          <a:bodyPr>
            <a:normAutofit/>
          </a:bodyPr>
          <a:lstStyle/>
          <a:p>
            <a:pPr marL="0" indent="0">
              <a:buNone/>
            </a:pPr>
            <a:r>
              <a:rPr lang="en-US" dirty="0"/>
              <a:t>A consideration of the current measure with existing or other candidate measures:</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Related and Competing</a:t>
            </a:r>
          </a:p>
        </p:txBody>
      </p:sp>
    </p:spTree>
    <p:extLst>
      <p:ext uri="{BB962C8B-B14F-4D97-AF65-F5344CB8AC3E}">
        <p14:creationId xmlns:p14="http://schemas.microsoft.com/office/powerpoint/2010/main" val="116774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152400" y="1905000"/>
            <a:ext cx="8991600" cy="4699519"/>
          </a:xfrm>
        </p:spPr>
        <p:txBody>
          <a:bodyPr>
            <a:normAutofit/>
          </a:bodyPr>
          <a:lstStyle/>
          <a:p>
            <a:pPr marL="0" indent="0">
              <a:spcBef>
                <a:spcPts val="600"/>
              </a:spcBef>
              <a:buNone/>
            </a:pPr>
            <a:r>
              <a:rPr lang="en-US" sz="2800" dirty="0"/>
              <a:t>• </a:t>
            </a:r>
            <a:r>
              <a:rPr lang="en-US" sz="2800" b="1" dirty="0">
                <a:solidFill>
                  <a:schemeClr val="tx2"/>
                </a:solidFill>
              </a:rPr>
              <a:t>Importance</a:t>
            </a:r>
            <a:r>
              <a:rPr lang="en-US" sz="2800" dirty="0">
                <a:solidFill>
                  <a:schemeClr val="tx2"/>
                </a:solidFill>
              </a:rPr>
              <a:t>—</a:t>
            </a:r>
            <a:r>
              <a:rPr lang="en-US" sz="2800" dirty="0"/>
              <a:t>The measures must be patient-centered. </a:t>
            </a:r>
          </a:p>
          <a:p>
            <a:pPr marL="0" indent="0">
              <a:spcBef>
                <a:spcPts val="600"/>
              </a:spcBef>
              <a:buNone/>
            </a:pPr>
            <a:r>
              <a:rPr lang="en-US" sz="2800" dirty="0"/>
              <a:t>• </a:t>
            </a:r>
            <a:r>
              <a:rPr lang="en-US" sz="2800" b="1" dirty="0">
                <a:solidFill>
                  <a:schemeClr val="tx2"/>
                </a:solidFill>
              </a:rPr>
              <a:t>Scientific Acceptability</a:t>
            </a:r>
            <a:r>
              <a:rPr lang="en-US" sz="2800" dirty="0">
                <a:solidFill>
                  <a:schemeClr val="tx2"/>
                </a:solidFill>
              </a:rPr>
              <a:t>—</a:t>
            </a:r>
            <a:r>
              <a:rPr lang="en-US" sz="2800" dirty="0"/>
              <a:t>Specifications must include methods of administration, how proxy responses are handled, response rate calculations, and how the responses affect results. </a:t>
            </a:r>
          </a:p>
          <a:p>
            <a:pPr marL="0" indent="0">
              <a:spcBef>
                <a:spcPts val="600"/>
              </a:spcBef>
              <a:buNone/>
            </a:pPr>
            <a:r>
              <a:rPr lang="en-US" sz="2800" dirty="0">
                <a:solidFill>
                  <a:schemeClr val="tx2"/>
                </a:solidFill>
              </a:rPr>
              <a:t>• </a:t>
            </a:r>
            <a:r>
              <a:rPr lang="en-US" sz="2800" b="1" dirty="0">
                <a:solidFill>
                  <a:schemeClr val="tx2"/>
                </a:solidFill>
              </a:rPr>
              <a:t>Feasibility</a:t>
            </a:r>
            <a:r>
              <a:rPr lang="en-US" sz="2800" dirty="0"/>
              <a:t>—Burden to respondents must be minimized. </a:t>
            </a:r>
          </a:p>
          <a:p>
            <a:pPr marL="0" indent="0">
              <a:spcBef>
                <a:spcPts val="600"/>
              </a:spcBef>
              <a:buNone/>
            </a:pPr>
            <a:r>
              <a:rPr lang="en-US" sz="2800" dirty="0"/>
              <a:t>• </a:t>
            </a:r>
            <a:r>
              <a:rPr lang="en-US" sz="2800" b="1" dirty="0">
                <a:solidFill>
                  <a:schemeClr val="tx2"/>
                </a:solidFill>
              </a:rPr>
              <a:t>Usability and use</a:t>
            </a:r>
            <a:r>
              <a:rPr lang="en-US" sz="2800" dirty="0"/>
              <a:t>—Not only must patients find the results of PRO-PMs useful, but providers must also be able to use the information to improve quality of care. </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Unique Considerations: Patient Reported Outcome Measures (PRO)</a:t>
            </a:r>
          </a:p>
        </p:txBody>
      </p:sp>
    </p:spTree>
    <p:extLst>
      <p:ext uri="{BB962C8B-B14F-4D97-AF65-F5344CB8AC3E}">
        <p14:creationId xmlns:p14="http://schemas.microsoft.com/office/powerpoint/2010/main" val="49926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228600" y="1978089"/>
            <a:ext cx="8915400" cy="5337111"/>
          </a:xfrm>
        </p:spPr>
        <p:txBody>
          <a:bodyPr>
            <a:normAutofit/>
          </a:bodyPr>
          <a:lstStyle/>
          <a:p>
            <a:r>
              <a:rPr lang="en-US" dirty="0"/>
              <a:t>The components of a composite measure should support the overall goal of the measure. </a:t>
            </a:r>
          </a:p>
          <a:p>
            <a:r>
              <a:rPr lang="en-US" dirty="0"/>
              <a:t>Demonstration of reliability and validity is recommended for both the composite and the components of the composite. Composite components must individually demonstrate adequate reliability and validity, but the composite measure as a whole must also meet these criteria.</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Unique Considerations: Composite Measures</a:t>
            </a:r>
          </a:p>
        </p:txBody>
      </p:sp>
    </p:spTree>
    <p:extLst>
      <p:ext uri="{BB962C8B-B14F-4D97-AF65-F5344CB8AC3E}">
        <p14:creationId xmlns:p14="http://schemas.microsoft.com/office/powerpoint/2010/main" val="294485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28800"/>
            <a:ext cx="8229600" cy="4343399"/>
          </a:xfrm>
        </p:spPr>
        <p:txBody>
          <a:bodyPr>
            <a:normAutofit fontScale="85000" lnSpcReduction="20000"/>
          </a:bodyPr>
          <a:lstStyle/>
          <a:p>
            <a:r>
              <a:rPr lang="en-US" dirty="0"/>
              <a:t>How might our current measurement needs be changing the decision making environment for measurement?</a:t>
            </a:r>
          </a:p>
          <a:p>
            <a:r>
              <a:rPr lang="en-US" dirty="0"/>
              <a:t>Will the traditional decision making processes for developing, implementing and using measures be successful in this environment?</a:t>
            </a:r>
          </a:p>
          <a:p>
            <a:r>
              <a:rPr lang="en-US" dirty="0"/>
              <a:t>Where or to whom might we look to inform our new decision making processes (if needed) ?</a:t>
            </a:r>
          </a:p>
          <a:p>
            <a:r>
              <a:rPr lang="en-US" dirty="0"/>
              <a:t>Do we have the space to experiment to demonstrate that these new decision making processes are more likely to be successful?</a:t>
            </a:r>
          </a:p>
        </p:txBody>
      </p:sp>
      <p:sp>
        <p:nvSpPr>
          <p:cNvPr id="3" name="Title 2"/>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89977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022FF3C-310F-4809-A5BE-BC5BA8AA108D}" type="slidenum">
              <a:rPr lang="en-US" smtClean="0"/>
              <a:pPr/>
              <a:t>26</a:t>
            </a:fld>
            <a:endParaRPr lang="en-US" dirty="0"/>
          </a:p>
        </p:txBody>
      </p:sp>
      <p:pic>
        <p:nvPicPr>
          <p:cNvPr id="6" name="Picture 3" descr="My question is: Are we making an impact?" title="Cartoon"/>
          <p:cNvPicPr>
            <a:picLocks noChangeAspect="1" noChangeArrowheads="1"/>
          </p:cNvPicPr>
          <p:nvPr/>
        </p:nvPicPr>
        <p:blipFill>
          <a:blip r:embed="rId3" cstate="print"/>
          <a:srcRect/>
          <a:stretch>
            <a:fillRect/>
          </a:stretch>
        </p:blipFill>
        <p:spPr bwMode="auto">
          <a:xfrm>
            <a:off x="2173287" y="1935956"/>
            <a:ext cx="4797425" cy="3779837"/>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100591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7022FF3C-310F-4809-A5BE-BC5BA8AA108D}" type="slidenum">
              <a:rPr lang="en-US" smtClean="0"/>
              <a:pPr/>
              <a:t>27</a:t>
            </a:fld>
            <a:endParaRPr lang="en-US" dirty="0"/>
          </a:p>
        </p:txBody>
      </p:sp>
      <p:sp>
        <p:nvSpPr>
          <p:cNvPr id="2" name="Content Placeholder 1"/>
          <p:cNvSpPr>
            <a:spLocks noGrp="1"/>
          </p:cNvSpPr>
          <p:nvPr>
            <p:ph idx="1"/>
          </p:nvPr>
        </p:nvSpPr>
        <p:spPr/>
        <p:txBody>
          <a:bodyPr>
            <a:normAutofit fontScale="85000" lnSpcReduction="20000"/>
          </a:bodyPr>
          <a:lstStyle/>
          <a:p>
            <a:pPr marL="0" indent="0">
              <a:buNone/>
            </a:pPr>
            <a:r>
              <a:rPr lang="en-US" sz="4500" dirty="0"/>
              <a:t>Upcoming Webinars:</a:t>
            </a:r>
          </a:p>
          <a:p>
            <a:pPr marL="0" indent="0">
              <a:buNone/>
            </a:pPr>
            <a:r>
              <a:rPr lang="en-US" sz="4500" dirty="0"/>
              <a:t>--</a:t>
            </a:r>
            <a:r>
              <a:rPr lang="en-US" sz="4100" dirty="0"/>
              <a:t>Dec 7: eCQM Updates</a:t>
            </a:r>
          </a:p>
          <a:p>
            <a:pPr marL="0" indent="0">
              <a:buNone/>
            </a:pPr>
            <a:r>
              <a:rPr lang="en-US" sz="4100" dirty="0"/>
              <a:t>--Jan 25: Adapting/</a:t>
            </a:r>
            <a:r>
              <a:rPr lang="en-US" sz="4100" dirty="0" err="1"/>
              <a:t>Respecifying</a:t>
            </a:r>
            <a:r>
              <a:rPr lang="en-US" sz="4100" dirty="0"/>
              <a:t> Measures</a:t>
            </a:r>
          </a:p>
          <a:p>
            <a:pPr marL="0" indent="0">
              <a:buNone/>
            </a:pPr>
            <a:r>
              <a:rPr lang="en-US" sz="4100" dirty="0"/>
              <a:t>--Feb 22: Testing Tools</a:t>
            </a:r>
          </a:p>
          <a:p>
            <a:pPr marL="457200" lvl="1" indent="0">
              <a:buNone/>
            </a:pPr>
            <a:endParaRPr lang="en-US" dirty="0"/>
          </a:p>
          <a:p>
            <a:pPr marL="57150" indent="0">
              <a:buNone/>
            </a:pPr>
            <a:r>
              <a:rPr lang="en-US" sz="4500" dirty="0"/>
              <a:t>Suggestions for future topics?</a:t>
            </a:r>
          </a:p>
          <a:p>
            <a:pPr marL="57150" indent="0">
              <a:buNone/>
            </a:pPr>
            <a:endParaRPr lang="en-US" dirty="0"/>
          </a:p>
          <a:p>
            <a:pPr marL="57150" indent="0">
              <a:buNone/>
            </a:pPr>
            <a:r>
              <a:rPr lang="en-US" sz="4500" dirty="0"/>
              <a:t>Email: </a:t>
            </a:r>
            <a:r>
              <a:rPr lang="en-US" sz="4500" dirty="0">
                <a:solidFill>
                  <a:schemeClr val="bg2">
                    <a:lumMod val="60000"/>
                    <a:lumOff val="40000"/>
                  </a:schemeClr>
                </a:solidFill>
                <a:hlinkClick r:id="rId3"/>
              </a:rPr>
              <a:t>MMSsupport@battelle.org</a:t>
            </a:r>
            <a:r>
              <a:rPr lang="en-US" sz="4500" dirty="0">
                <a:solidFill>
                  <a:srgbClr val="3333FF"/>
                </a:solidFill>
              </a:rPr>
              <a:t> </a:t>
            </a:r>
          </a:p>
        </p:txBody>
      </p:sp>
      <p:sp>
        <p:nvSpPr>
          <p:cNvPr id="3" name="Title 2"/>
          <p:cNvSpPr>
            <a:spLocks noGrp="1"/>
          </p:cNvSpPr>
          <p:nvPr>
            <p:ph type="title"/>
          </p:nvPr>
        </p:nvSpPr>
        <p:spPr/>
        <p:txBody>
          <a:bodyPr/>
          <a:lstStyle/>
          <a:p>
            <a:r>
              <a:rPr lang="en-US" dirty="0"/>
              <a:t>Upcoming Webinars</a:t>
            </a:r>
          </a:p>
        </p:txBody>
      </p:sp>
    </p:spTree>
    <p:extLst>
      <p:ext uri="{BB962C8B-B14F-4D97-AF65-F5344CB8AC3E}">
        <p14:creationId xmlns:p14="http://schemas.microsoft.com/office/powerpoint/2010/main" val="282333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title="Cover Page for NQF Measure Evaluation and Guidance Document, August 2017">
            <a:extLst>
              <a:ext uri="{FF2B5EF4-FFF2-40B4-BE49-F238E27FC236}">
                <a16:creationId xmlns:a16="http://schemas.microsoft.com/office/drawing/2014/main" id="{D49935F8-A47D-49F8-B36E-B2DF7CDDF0C4}"/>
              </a:ext>
            </a:extLst>
          </p:cNvPr>
          <p:cNvPicPr>
            <a:picLocks noChangeAspect="1"/>
          </p:cNvPicPr>
          <p:nvPr/>
        </p:nvPicPr>
        <p:blipFill rotWithShape="1">
          <a:blip r:embed="rId3">
            <a:extLst>
              <a:ext uri="{28A0092B-C50C-407E-A947-70E740481C1C}">
                <a14:useLocalDpi xmlns:a14="http://schemas.microsoft.com/office/drawing/2010/main" val="0"/>
              </a:ext>
            </a:extLst>
          </a:blip>
          <a:srcRect l="5523" t="8195" r="26858" b="16270"/>
          <a:stretch/>
        </p:blipFill>
        <p:spPr>
          <a:xfrm>
            <a:off x="4724400" y="2146116"/>
            <a:ext cx="3885753" cy="4185148"/>
          </a:xfrm>
          <a:prstGeom prst="rect">
            <a:avLst/>
          </a:prstGeom>
          <a:ln>
            <a:solidFill>
              <a:schemeClr val="accent1"/>
            </a:solidFill>
          </a:ln>
        </p:spPr>
      </p:pic>
      <p:pic>
        <p:nvPicPr>
          <p:cNvPr id="11" name="Picture 10" descr="National Quality Forum Measure Evaluation Criteria and Guidance Cover Sheet">
            <a:extLst>
              <a:ext uri="{FF2B5EF4-FFF2-40B4-BE49-F238E27FC236}">
                <a16:creationId xmlns:a16="http://schemas.microsoft.com/office/drawing/2014/main" id="{AF4195EF-D13A-46CA-9A74-6CFFC3523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590" y="2151006"/>
            <a:ext cx="2305372" cy="781159"/>
          </a:xfrm>
          <a:prstGeom prst="rect">
            <a:avLst/>
          </a:prstGeom>
        </p:spPr>
      </p:pic>
      <p:pic>
        <p:nvPicPr>
          <p:cNvPr id="10" name="Picture 9" title="Cover page for CMS Blueprint">
            <a:extLst>
              <a:ext uri="{FF2B5EF4-FFF2-40B4-BE49-F238E27FC236}">
                <a16:creationId xmlns:a16="http://schemas.microsoft.com/office/drawing/2014/main" id="{5437A3B4-C84C-49C9-A2C6-382B659E93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133600"/>
            <a:ext cx="3200847" cy="4029637"/>
          </a:xfrm>
          <a:prstGeom prst="rect">
            <a:avLst/>
          </a:prstGeom>
          <a:ln>
            <a:solidFill>
              <a:schemeClr val="accent1"/>
            </a:solidFill>
          </a:ln>
        </p:spPr>
      </p:pic>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Resources</a:t>
            </a:r>
          </a:p>
        </p:txBody>
      </p:sp>
    </p:spTree>
    <p:extLst>
      <p:ext uri="{BB962C8B-B14F-4D97-AF65-F5344CB8AC3E}">
        <p14:creationId xmlns:p14="http://schemas.microsoft.com/office/powerpoint/2010/main" val="141738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of data" title="picture of data on computer">
            <a:extLst>
              <a:ext uri="{FF2B5EF4-FFF2-40B4-BE49-F238E27FC236}">
                <a16:creationId xmlns:a16="http://schemas.microsoft.com/office/drawing/2014/main" id="{0449918F-F3B9-4122-B093-307C7F528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1970">
            <a:off x="1214629" y="4641608"/>
            <a:ext cx="3610640" cy="24070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picture of data" title="picture of data">
            <a:extLst>
              <a:ext uri="{FF2B5EF4-FFF2-40B4-BE49-F238E27FC236}">
                <a16:creationId xmlns:a16="http://schemas.microsoft.com/office/drawing/2014/main" id="{DEA9724B-4CFA-4523-8356-CF35D8284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813" y="3048000"/>
            <a:ext cx="3994187" cy="26927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ontent Placeholder 1"/>
          <p:cNvSpPr>
            <a:spLocks noGrp="1"/>
          </p:cNvSpPr>
          <p:nvPr>
            <p:ph idx="1"/>
          </p:nvPr>
        </p:nvSpPr>
        <p:spPr>
          <a:xfrm>
            <a:off x="457200" y="1981200"/>
            <a:ext cx="8229600" cy="4297363"/>
          </a:xfrm>
        </p:spPr>
        <p:txBody>
          <a:bodyPr/>
          <a:lstStyle/>
          <a:p>
            <a:r>
              <a:rPr lang="en-US" dirty="0"/>
              <a:t>Importance to measure and report</a:t>
            </a:r>
          </a:p>
          <a:p>
            <a:r>
              <a:rPr lang="en-US" dirty="0"/>
              <a:t>Scientific acceptability</a:t>
            </a:r>
          </a:p>
          <a:p>
            <a:r>
              <a:rPr lang="en-US" dirty="0"/>
              <a:t>Feasibility</a:t>
            </a:r>
          </a:p>
          <a:p>
            <a:r>
              <a:rPr lang="en-US" dirty="0"/>
              <a:t>Usability and Use</a:t>
            </a:r>
          </a:p>
          <a:p>
            <a:r>
              <a:rPr lang="en-US" dirty="0"/>
              <a:t>Related and Competing</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Evaluation Criteria</a:t>
            </a:r>
          </a:p>
        </p:txBody>
      </p:sp>
    </p:spTree>
    <p:extLst>
      <p:ext uri="{BB962C8B-B14F-4D97-AF65-F5344CB8AC3E}">
        <p14:creationId xmlns:p14="http://schemas.microsoft.com/office/powerpoint/2010/main" val="177948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CF5A07-916A-4D78-AE2A-85031EC9DE83}"/>
              </a:ext>
            </a:extLst>
          </p:cNvPr>
          <p:cNvSpPr/>
          <p:nvPr/>
        </p:nvSpPr>
        <p:spPr>
          <a:xfrm>
            <a:off x="457200" y="3793068"/>
            <a:ext cx="8229600" cy="2308324"/>
          </a:xfrm>
          <a:prstGeom prst="rect">
            <a:avLst/>
          </a:prstGeom>
        </p:spPr>
        <p:txBody>
          <a:bodyPr wrap="square">
            <a:spAutoFit/>
          </a:bodyPr>
          <a:lstStyle/>
          <a:p>
            <a:pPr marL="914400" lvl="1" indent="-457200">
              <a:buFont typeface="Arial" panose="020B0604020202020204" pitchFamily="34" charset="0"/>
              <a:buChar char="•"/>
            </a:pPr>
            <a:r>
              <a:rPr lang="en-US" sz="2400" dirty="0"/>
              <a:t>Would the burden to develop, collect, report and act upon the measure be less than the benefit as measured by improved quality and patient outcomes? </a:t>
            </a:r>
          </a:p>
          <a:p>
            <a:pPr lvl="1"/>
            <a:endParaRPr lang="en-US" sz="2400" dirty="0"/>
          </a:p>
          <a:p>
            <a:pPr marL="914400" lvl="1" indent="-457200">
              <a:buFont typeface="Arial" panose="020B0604020202020204" pitchFamily="34" charset="0"/>
              <a:buChar char="•"/>
            </a:pPr>
            <a:r>
              <a:rPr lang="en-US" sz="2400" dirty="0"/>
              <a:t>Would the response burden from the patient outweigh the perceived benefit?</a:t>
            </a:r>
          </a:p>
        </p:txBody>
      </p:sp>
      <p:sp>
        <p:nvSpPr>
          <p:cNvPr id="9" name="Content Placeholder 1"/>
          <p:cNvSpPr>
            <a:spLocks noGrp="1"/>
          </p:cNvSpPr>
          <p:nvPr>
            <p:ph idx="1"/>
          </p:nvPr>
        </p:nvSpPr>
        <p:spPr>
          <a:xfrm>
            <a:off x="457200" y="1981201"/>
            <a:ext cx="8229600" cy="1828800"/>
          </a:xfrm>
        </p:spPr>
        <p:txBody>
          <a:bodyPr/>
          <a:lstStyle/>
          <a:p>
            <a:pPr marL="0" indent="0">
              <a:buNone/>
            </a:pPr>
            <a:r>
              <a:rPr lang="en-US" dirty="0"/>
              <a:t>Extent to which the specific measure focus is evidence-based and important to making significant gains in healthcare quality. </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Importance</a:t>
            </a:r>
          </a:p>
        </p:txBody>
      </p:sp>
    </p:spTree>
    <p:extLst>
      <p:ext uri="{BB962C8B-B14F-4D97-AF65-F5344CB8AC3E}">
        <p14:creationId xmlns:p14="http://schemas.microsoft.com/office/powerpoint/2010/main" val="218628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CF5A07-916A-4D78-AE2A-85031EC9DE83}"/>
              </a:ext>
            </a:extLst>
          </p:cNvPr>
          <p:cNvSpPr/>
          <p:nvPr/>
        </p:nvSpPr>
        <p:spPr>
          <a:xfrm>
            <a:off x="457200" y="3200400"/>
            <a:ext cx="8229600" cy="3416320"/>
          </a:xfrm>
          <a:prstGeom prst="rect">
            <a:avLst/>
          </a:prstGeom>
        </p:spPr>
        <p:txBody>
          <a:bodyPr wrap="square">
            <a:spAutoFit/>
          </a:bodyPr>
          <a:lstStyle/>
          <a:p>
            <a:pPr marL="914400" lvl="1" indent="-457200">
              <a:buFont typeface="Arial" panose="020B0604020202020204" pitchFamily="34" charset="0"/>
              <a:buChar char="•"/>
            </a:pPr>
            <a:r>
              <a:rPr lang="en-US" sz="2400" dirty="0"/>
              <a:t>Overall or </a:t>
            </a:r>
            <a:r>
              <a:rPr lang="en-US" sz="2400" u="sng" dirty="0"/>
              <a:t>excess</a:t>
            </a:r>
            <a:r>
              <a:rPr lang="en-US" sz="2400" dirty="0"/>
              <a:t> numbers of patients, mortality and morbidity, costs and utilization</a:t>
            </a:r>
          </a:p>
          <a:p>
            <a:pPr marL="914400" lvl="1" indent="-457200">
              <a:buFont typeface="Arial" panose="020B0604020202020204" pitchFamily="34" charset="0"/>
              <a:buChar char="•"/>
            </a:pPr>
            <a:r>
              <a:rPr lang="en-US" sz="2400" dirty="0"/>
              <a:t>Explicit or implicit association between structure, process and outcome</a:t>
            </a:r>
          </a:p>
          <a:p>
            <a:pPr marL="1371600" lvl="2" indent="-457200">
              <a:buFont typeface="Arial" panose="020B0604020202020204" pitchFamily="34" charset="0"/>
              <a:buChar char="•"/>
            </a:pPr>
            <a:r>
              <a:rPr lang="en-US" sz="2400" dirty="0"/>
              <a:t>A study demonstrating an empirical relationship between a structure, process, and outcome</a:t>
            </a:r>
          </a:p>
          <a:p>
            <a:pPr marL="1371600" lvl="2" indent="-457200">
              <a:buFont typeface="Arial" panose="020B0604020202020204" pitchFamily="34" charset="0"/>
              <a:buChar char="•"/>
            </a:pPr>
            <a:r>
              <a:rPr lang="en-US" sz="2400" dirty="0"/>
              <a:t>A study demonstrating variation in an outcome among clinicians or facilities among subpopulations contrary to expectation</a:t>
            </a:r>
          </a:p>
        </p:txBody>
      </p:sp>
      <p:sp>
        <p:nvSpPr>
          <p:cNvPr id="9" name="Content Placeholder 1"/>
          <p:cNvSpPr>
            <a:spLocks noGrp="1"/>
          </p:cNvSpPr>
          <p:nvPr>
            <p:ph idx="1"/>
          </p:nvPr>
        </p:nvSpPr>
        <p:spPr>
          <a:xfrm>
            <a:off x="457200" y="1981201"/>
            <a:ext cx="8229600" cy="1142999"/>
          </a:xfrm>
        </p:spPr>
        <p:txBody>
          <a:bodyPr/>
          <a:lstStyle/>
          <a:p>
            <a:pPr marL="0" indent="0">
              <a:buNone/>
            </a:pPr>
            <a:r>
              <a:rPr lang="en-US" dirty="0"/>
              <a:t>Some examples of methods to demonstrate importance:</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Importance</a:t>
            </a:r>
          </a:p>
        </p:txBody>
      </p:sp>
    </p:spTree>
    <p:extLst>
      <p:ext uri="{BB962C8B-B14F-4D97-AF65-F5344CB8AC3E}">
        <p14:creationId xmlns:p14="http://schemas.microsoft.com/office/powerpoint/2010/main" val="147875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304800" y="1981200"/>
            <a:ext cx="8534400" cy="4495800"/>
          </a:xfrm>
        </p:spPr>
        <p:txBody>
          <a:bodyPr>
            <a:normAutofit fontScale="92500" lnSpcReduction="20000"/>
          </a:bodyPr>
          <a:lstStyle/>
          <a:p>
            <a:pPr lvl="1"/>
            <a:r>
              <a:rPr lang="en-US" dirty="0"/>
              <a:t>Reliability </a:t>
            </a:r>
          </a:p>
          <a:p>
            <a:pPr lvl="2"/>
            <a:r>
              <a:rPr lang="en-US" sz="2800" dirty="0"/>
              <a:t>Would variation in the measure reflect true differences in quality? </a:t>
            </a:r>
          </a:p>
          <a:p>
            <a:pPr lvl="2"/>
            <a:r>
              <a:rPr lang="en-US" sz="2800" dirty="0"/>
              <a:t>Would patient self-report from this population provide reliable results? </a:t>
            </a:r>
          </a:p>
          <a:p>
            <a:pPr lvl="2"/>
            <a:endParaRPr lang="en-US" sz="2800" dirty="0"/>
          </a:p>
          <a:p>
            <a:pPr lvl="1"/>
            <a:r>
              <a:rPr lang="en-US" dirty="0"/>
              <a:t>Validity </a:t>
            </a:r>
          </a:p>
          <a:p>
            <a:pPr lvl="2"/>
            <a:r>
              <a:rPr lang="en-US" sz="2800" dirty="0"/>
              <a:t>Would clinician and consumer responses to the measure variation be aligned with the objective of improved quality and patient outcomes?</a:t>
            </a:r>
          </a:p>
          <a:p>
            <a:pPr lvl="2"/>
            <a:r>
              <a:rPr lang="en-US" sz="2800" dirty="0"/>
              <a:t>Would patient self-report in the post-suicidal period be a valid indicator of clinician quality?</a:t>
            </a:r>
          </a:p>
          <a:p>
            <a:pPr lvl="2"/>
            <a:endParaRPr lang="en-US" sz="2800" dirty="0"/>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Scientific Acceptability</a:t>
            </a:r>
          </a:p>
        </p:txBody>
      </p:sp>
    </p:spTree>
    <p:extLst>
      <p:ext uri="{BB962C8B-B14F-4D97-AF65-F5344CB8AC3E}">
        <p14:creationId xmlns:p14="http://schemas.microsoft.com/office/powerpoint/2010/main" val="73917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57200" y="1828800"/>
            <a:ext cx="8229600" cy="4297363"/>
          </a:xfrm>
        </p:spPr>
        <p:txBody>
          <a:bodyPr>
            <a:normAutofit/>
          </a:bodyPr>
          <a:lstStyle/>
          <a:p>
            <a:r>
              <a:rPr lang="en-US" dirty="0"/>
              <a:t>Reliability testing</a:t>
            </a:r>
          </a:p>
          <a:p>
            <a:pPr lvl="1"/>
            <a:r>
              <a:rPr lang="en-US" dirty="0"/>
              <a:t>Demonstrates that measure results are repeatable and the measurement error is acceptable, producing the same results a high proportion of the time when assessed in the same population in the same time period </a:t>
            </a:r>
            <a:r>
              <a:rPr lang="en-US" sz="2100" dirty="0"/>
              <a:t>(p. 193)</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Reliability</a:t>
            </a:r>
          </a:p>
        </p:txBody>
      </p:sp>
    </p:spTree>
    <p:extLst>
      <p:ext uri="{BB962C8B-B14F-4D97-AF65-F5344CB8AC3E}">
        <p14:creationId xmlns:p14="http://schemas.microsoft.com/office/powerpoint/2010/main" val="5598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F0D5DA-6363-40F1-96BC-4C1C55F6A6D0}"/>
              </a:ext>
            </a:extLst>
          </p:cNvPr>
          <p:cNvSpPr txBox="1"/>
          <p:nvPr/>
        </p:nvSpPr>
        <p:spPr>
          <a:xfrm>
            <a:off x="457200" y="6248400"/>
            <a:ext cx="7924800" cy="523220"/>
          </a:xfrm>
          <a:prstGeom prst="rect">
            <a:avLst/>
          </a:prstGeom>
          <a:noFill/>
        </p:spPr>
        <p:txBody>
          <a:bodyPr wrap="square" rtlCol="0">
            <a:spAutoFit/>
          </a:bodyPr>
          <a:lstStyle/>
          <a:p>
            <a:r>
              <a:rPr lang="en-US" sz="1400" dirty="0"/>
              <a:t>NIST/SEMATECH e-Handbook of Statistical Methods, </a:t>
            </a:r>
            <a:r>
              <a:rPr lang="en-US" sz="1400" dirty="0">
                <a:hlinkClick r:id="rId3"/>
              </a:rPr>
              <a:t>http://www.itl.nist.gov/div898/handbook</a:t>
            </a:r>
            <a:r>
              <a:rPr lang="en-US" sz="1400" dirty="0"/>
              <a:t> (accessed 4/5/16)</a:t>
            </a:r>
          </a:p>
        </p:txBody>
      </p:sp>
      <p:sp>
        <p:nvSpPr>
          <p:cNvPr id="8" name="Content Placeholder 5">
            <a:extLst>
              <a:ext uri="{FF2B5EF4-FFF2-40B4-BE49-F238E27FC236}">
                <a16:creationId xmlns:a16="http://schemas.microsoft.com/office/drawing/2014/main" id="{A4E73FA1-F9A3-4947-B98B-D24ED28FDA12}"/>
              </a:ext>
            </a:extLst>
          </p:cNvPr>
          <p:cNvSpPr>
            <a:spLocks noGrp="1"/>
          </p:cNvSpPr>
          <p:nvPr>
            <p:ph idx="1"/>
          </p:nvPr>
        </p:nvSpPr>
        <p:spPr>
          <a:xfrm>
            <a:off x="457200" y="1978089"/>
            <a:ext cx="8229600" cy="4297363"/>
          </a:xfrm>
        </p:spPr>
        <p:txBody>
          <a:bodyPr>
            <a:normAutofit fontScale="55000" lnSpcReduction="20000"/>
          </a:bodyPr>
          <a:lstStyle/>
          <a:p>
            <a:r>
              <a:rPr lang="en-US" sz="4800" dirty="0"/>
              <a:t>Current methods do not “learn” in order to enhance the information context (and therefore increase reliability) over time</a:t>
            </a:r>
          </a:p>
          <a:p>
            <a:pPr lvl="1"/>
            <a:r>
              <a:rPr lang="en-US" dirty="0"/>
              <a:t>Pros: using prior information "makes sense“; if the prior information is encouraging, less new testing may be needed to confirm a desired performance at a given confidence;, reduces uncertainty to the non-persistent performance</a:t>
            </a:r>
          </a:p>
          <a:p>
            <a:pPr lvl="1"/>
            <a:r>
              <a:rPr lang="en-US" dirty="0"/>
              <a:t>Cons: accuracy of prior information, choice of prior data, community acceptance, different approaches can give different results, results may be more subjective</a:t>
            </a:r>
          </a:p>
          <a:p>
            <a:r>
              <a:rPr lang="en-US" sz="4800" dirty="0"/>
              <a:t>However, a systems perspective combines methodology that uses all available information, a knowledge discovery approach based on the scientific method, and decision making criteria that account for uncertainty</a:t>
            </a:r>
          </a:p>
          <a:p>
            <a:pPr lvl="1"/>
            <a:r>
              <a:rPr lang="en-US" sz="4400" dirty="0"/>
              <a:t>at least to inform an analysis of the measure portfolio</a:t>
            </a:r>
          </a:p>
        </p:txBody>
      </p:sp>
      <p:sp>
        <p:nvSpPr>
          <p:cNvPr id="2" name="Title 1"/>
          <p:cNvSpPr>
            <a:spLocks noGrp="1"/>
          </p:cNvSpPr>
          <p:nvPr>
            <p:ph type="title"/>
          </p:nvPr>
        </p:nvSpPr>
        <p:spPr>
          <a:xfrm>
            <a:off x="0" y="0"/>
            <a:ext cx="9144000" cy="1343608"/>
          </a:xfrm>
        </p:spPr>
        <p:txBody>
          <a:bodyPr anchor="t"/>
          <a:lstStyle/>
          <a:p>
            <a:r>
              <a:rPr lang="en-US" sz="4000" dirty="0"/>
              <a:t>Measure Evaluation</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pPr marL="457200">
              <a:spcBef>
                <a:spcPts val="600"/>
              </a:spcBef>
            </a:pPr>
            <a:r>
              <a:rPr lang="en-US" dirty="0"/>
              <a:t>Reliability</a:t>
            </a:r>
          </a:p>
        </p:txBody>
      </p:sp>
    </p:spTree>
    <p:extLst>
      <p:ext uri="{BB962C8B-B14F-4D97-AF65-F5344CB8AC3E}">
        <p14:creationId xmlns:p14="http://schemas.microsoft.com/office/powerpoint/2010/main" val="2628348745"/>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14A0DFAABA6C4EACA48BF9AB17A35A" ma:contentTypeVersion="0" ma:contentTypeDescription="Create a new document." ma:contentTypeScope="" ma:versionID="6b95439efac53e992e4f905c2a8ccf0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6AD25D-842E-4E07-B989-D8145269A45F}">
  <ds:schemaRefs>
    <ds:schemaRef ds:uri="http://schemas.microsoft.com/sharepoint/v3/contenttype/forms"/>
  </ds:schemaRefs>
</ds:datastoreItem>
</file>

<file path=customXml/itemProps2.xml><?xml version="1.0" encoding="utf-8"?>
<ds:datastoreItem xmlns:ds="http://schemas.openxmlformats.org/officeDocument/2006/customXml" ds:itemID="{66071BC2-0531-46DF-95E4-0379D3566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C2006AB-7C62-4B6F-8E6B-BB892A6E4BA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50685</TotalTime>
  <Words>3328</Words>
  <Application>Microsoft Office PowerPoint</Application>
  <PresentationFormat>On-screen Show (4:3)</PresentationFormat>
  <Paragraphs>292</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Constantia</vt:lpstr>
      <vt:lpstr>CMS_template</vt:lpstr>
      <vt:lpstr>CMS Measures Management System (MMS)  Measure Evaluation</vt:lpstr>
      <vt:lpstr>Overview</vt:lpstr>
      <vt:lpstr>Measure Evaluation</vt:lpstr>
      <vt:lpstr>Measure Evaluation</vt:lpstr>
      <vt:lpstr>Measure Evaluation</vt:lpstr>
      <vt:lpstr>Measure Evaluation</vt:lpstr>
      <vt:lpstr>Measure Evaluation</vt:lpstr>
      <vt:lpstr>Measure Evaluation</vt:lpstr>
      <vt:lpstr>Measure Evaluation</vt:lpstr>
      <vt:lpstr>Measure Evaluation</vt:lpstr>
      <vt:lpstr>Measure Evaluation</vt:lpstr>
      <vt:lpstr>Common Misconceptions</vt:lpstr>
      <vt:lpstr>Measure Evaluation</vt:lpstr>
      <vt:lpstr>Measure Evaluation</vt:lpstr>
      <vt:lpstr>Measure Evaluation</vt:lpstr>
      <vt:lpstr>Measure Evaluation</vt:lpstr>
      <vt:lpstr>Common Misconceptions</vt:lpstr>
      <vt:lpstr>Measure Evaluation</vt:lpstr>
      <vt:lpstr>Measure Evaluation</vt:lpstr>
      <vt:lpstr>Measure Evaluation</vt:lpstr>
      <vt:lpstr>Measure Evaluation</vt:lpstr>
      <vt:lpstr>Measure Evaluation</vt:lpstr>
      <vt:lpstr>Measure Evaluation</vt:lpstr>
      <vt:lpstr>Measure Evaluation</vt:lpstr>
      <vt:lpstr>Discussion</vt:lpstr>
      <vt:lpstr>Questions?</vt:lpstr>
      <vt:lpstr>Upcoming Webinars</vt:lpstr>
    </vt:vector>
  </TitlesOfParts>
  <Company>Centers for Medicare &amp; Medicaid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Measures Management System (MMS) Measure Evaluation</dc:title>
  <dc:subject>CMS Measures Management System (MMS) Measure Evaluation</dc:subject>
  <dc:creator>Centers for Medicare &amp; Medicaid Services</dc:creator>
  <cp:lastModifiedBy>Elhagmusa, Amira</cp:lastModifiedBy>
  <cp:revision>1306</cp:revision>
  <cp:lastPrinted>2016-05-23T17:38:59Z</cp:lastPrinted>
  <dcterms:created xsi:type="dcterms:W3CDTF">2012-02-10T20:51:24Z</dcterms:created>
  <dcterms:modified xsi:type="dcterms:W3CDTF">2018-01-05T21:34:37Z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0x0101007414A0DFAABA6C4EACA48BF9AB17A35A</vt:lpwstr>
  </property>
</Properties>
</file>