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93" r:id="rId4"/>
  </p:sldMasterIdLst>
  <p:notesMasterIdLst>
    <p:notesMasterId r:id="rId38"/>
  </p:notesMasterIdLst>
  <p:handoutMasterIdLst>
    <p:handoutMasterId r:id="rId39"/>
  </p:handoutMasterIdLst>
  <p:sldIdLst>
    <p:sldId id="290" r:id="rId5"/>
    <p:sldId id="294" r:id="rId6"/>
    <p:sldId id="379" r:id="rId7"/>
    <p:sldId id="425" r:id="rId8"/>
    <p:sldId id="426" r:id="rId9"/>
    <p:sldId id="427" r:id="rId10"/>
    <p:sldId id="430" r:id="rId11"/>
    <p:sldId id="428" r:id="rId12"/>
    <p:sldId id="429" r:id="rId13"/>
    <p:sldId id="431" r:id="rId14"/>
    <p:sldId id="433" r:id="rId15"/>
    <p:sldId id="432" r:id="rId16"/>
    <p:sldId id="434" r:id="rId17"/>
    <p:sldId id="435" r:id="rId18"/>
    <p:sldId id="439" r:id="rId19"/>
    <p:sldId id="453" r:id="rId20"/>
    <p:sldId id="438" r:id="rId21"/>
    <p:sldId id="437" r:id="rId22"/>
    <p:sldId id="436" r:id="rId23"/>
    <p:sldId id="442" r:id="rId24"/>
    <p:sldId id="443" r:id="rId25"/>
    <p:sldId id="444" r:id="rId26"/>
    <p:sldId id="445" r:id="rId27"/>
    <p:sldId id="452" r:id="rId28"/>
    <p:sldId id="446" r:id="rId29"/>
    <p:sldId id="449" r:id="rId30"/>
    <p:sldId id="447" r:id="rId31"/>
    <p:sldId id="448" r:id="rId32"/>
    <p:sldId id="451" r:id="rId33"/>
    <p:sldId id="450" r:id="rId34"/>
    <p:sldId id="440" r:id="rId35"/>
    <p:sldId id="441" r:id="rId36"/>
    <p:sldId id="350" r:id="rId37"/>
  </p:sldIdLst>
  <p:sldSz cx="9144000" cy="6858000" type="screen4x3"/>
  <p:notesSz cx="6954838"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64">
          <p15:clr>
            <a:srgbClr val="A4A3A4"/>
          </p15:clr>
        </p15:guide>
        <p15:guide id="2" pos="312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yfield, Christopher" initials="LC" lastIdx="28" clrIdx="0">
    <p:extLst>
      <p:ext uri="{19B8F6BF-5375-455C-9EA6-DF929625EA0E}">
        <p15:presenceInfo xmlns:p15="http://schemas.microsoft.com/office/powerpoint/2012/main" userId="S-1-5-21-129458132-137175273-21523540-113399" providerId="AD"/>
      </p:ext>
    </p:extLst>
  </p:cmAuthor>
  <p:cmAuthor id="2" name="Berkowitz, Judy M" initials="BJM" lastIdx="12" clrIdx="1">
    <p:extLst>
      <p:ext uri="{19B8F6BF-5375-455C-9EA6-DF929625EA0E}">
        <p15:presenceInfo xmlns:p15="http://schemas.microsoft.com/office/powerpoint/2012/main" userId="S-1-5-21-129458132-137175273-21523540-122569" providerId="AD"/>
      </p:ext>
    </p:extLst>
  </p:cmAuthor>
  <p:cmAuthor id="3" name="nikitask" initials="KAN" lastIdx="9" clrIdx="2">
    <p:extLst>
      <p:ext uri="{19B8F6BF-5375-455C-9EA6-DF929625EA0E}">
        <p15:presenceInfo xmlns:p15="http://schemas.microsoft.com/office/powerpoint/2012/main" userId="nikitask" providerId="None"/>
      </p:ext>
    </p:extLst>
  </p:cmAuthor>
  <p:cmAuthor id="4" name="Kim Nikitas" initials="KAN" lastIdx="12" clrIdx="3">
    <p:extLst>
      <p:ext uri="{19B8F6BF-5375-455C-9EA6-DF929625EA0E}">
        <p15:presenceInfo xmlns:p15="http://schemas.microsoft.com/office/powerpoint/2012/main" userId="Kim Nikitas" providerId="None"/>
      </p:ext>
    </p:extLst>
  </p:cmAuthor>
  <p:cmAuthor id="5" name="Hammer, Maureen" initials="HM" lastIdx="4" clrIdx="4">
    <p:extLst>
      <p:ext uri="{19B8F6BF-5375-455C-9EA6-DF929625EA0E}">
        <p15:presenceInfo xmlns:p15="http://schemas.microsoft.com/office/powerpoint/2012/main" userId="S-1-5-21-129458132-137175273-21523540-179178" providerId="AD"/>
      </p:ext>
    </p:extLst>
  </p:cmAuthor>
  <p:cmAuthor id="6" name="Lesh, Kathryn" initials="LK" lastIdx="1" clrIdx="5">
    <p:extLst>
      <p:ext uri="{19B8F6BF-5375-455C-9EA6-DF929625EA0E}">
        <p15:presenceInfo xmlns:p15="http://schemas.microsoft.com/office/powerpoint/2012/main" userId="S-1-5-21-129458132-137175273-21523540-17444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FF66CC"/>
    <a:srgbClr val="FFD004"/>
    <a:srgbClr val="084A9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50" autoAdjust="0"/>
    <p:restoredTop sz="68860" autoAdjust="0"/>
  </p:normalViewPr>
  <p:slideViewPr>
    <p:cSldViewPr>
      <p:cViewPr varScale="1">
        <p:scale>
          <a:sx n="75" d="100"/>
          <a:sy n="75" d="100"/>
        </p:scale>
        <p:origin x="1062" y="66"/>
      </p:cViewPr>
      <p:guideLst>
        <p:guide orient="horz" pos="2064"/>
        <p:guide pos="312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3846"/>
    </p:cViewPr>
  </p:sorterViewPr>
  <p:notesViewPr>
    <p:cSldViewPr>
      <p:cViewPr>
        <p:scale>
          <a:sx n="100" d="100"/>
          <a:sy n="100" d="100"/>
        </p:scale>
        <p:origin x="1776" y="-32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commentAuthors" Target="commentAuthor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763" cy="461804"/>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39466" y="0"/>
            <a:ext cx="3013763" cy="461804"/>
          </a:xfrm>
          <a:prstGeom prst="rect">
            <a:avLst/>
          </a:prstGeom>
        </p:spPr>
        <p:txBody>
          <a:bodyPr vert="horz" lIns="91440" tIns="45720" rIns="91440" bIns="45720" rtlCol="0"/>
          <a:lstStyle>
            <a:lvl1pPr algn="r">
              <a:defRPr sz="1200"/>
            </a:lvl1pPr>
          </a:lstStyle>
          <a:p>
            <a:fld id="{CC16B254-F755-154D-86D8-705F3C585905}" type="datetimeFigureOut">
              <a:rPr lang="en-US" smtClean="0"/>
              <a:pPr/>
              <a:t>1/5/2018</a:t>
            </a:fld>
            <a:endParaRPr lang="en-US" dirty="0"/>
          </a:p>
        </p:txBody>
      </p:sp>
      <p:sp>
        <p:nvSpPr>
          <p:cNvPr id="4" name="Footer Placeholder 3"/>
          <p:cNvSpPr>
            <a:spLocks noGrp="1"/>
          </p:cNvSpPr>
          <p:nvPr>
            <p:ph type="ftr" sz="quarter" idx="2"/>
          </p:nvPr>
        </p:nvSpPr>
        <p:spPr>
          <a:xfrm>
            <a:off x="0" y="8772668"/>
            <a:ext cx="3013763" cy="461804"/>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39466" y="8772668"/>
            <a:ext cx="3013763" cy="461804"/>
          </a:xfrm>
          <a:prstGeom prst="rect">
            <a:avLst/>
          </a:prstGeom>
        </p:spPr>
        <p:txBody>
          <a:bodyPr vert="horz" lIns="91440" tIns="45720" rIns="91440" bIns="45720" rtlCol="0" anchor="b"/>
          <a:lstStyle>
            <a:lvl1pPr algn="r">
              <a:defRPr sz="1200"/>
            </a:lvl1pPr>
          </a:lstStyle>
          <a:p>
            <a:fld id="{D8B07BA0-83C1-274E-9BA1-643DFA6696FC}" type="slidenum">
              <a:rPr lang="en-US" smtClean="0"/>
              <a:pPr/>
              <a:t>‹#›</a:t>
            </a:fld>
            <a:endParaRPr lang="en-US" dirty="0"/>
          </a:p>
        </p:txBody>
      </p:sp>
    </p:spTree>
    <p:extLst>
      <p:ext uri="{BB962C8B-B14F-4D97-AF65-F5344CB8AC3E}">
        <p14:creationId xmlns:p14="http://schemas.microsoft.com/office/powerpoint/2010/main" val="408248736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763" cy="461804"/>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39466" y="0"/>
            <a:ext cx="3013763" cy="461804"/>
          </a:xfrm>
          <a:prstGeom prst="rect">
            <a:avLst/>
          </a:prstGeom>
        </p:spPr>
        <p:txBody>
          <a:bodyPr vert="horz" lIns="91440" tIns="45720" rIns="91440" bIns="45720" rtlCol="0"/>
          <a:lstStyle>
            <a:lvl1pPr algn="r">
              <a:defRPr sz="1200"/>
            </a:lvl1pPr>
          </a:lstStyle>
          <a:p>
            <a:fld id="{70242358-85E2-2545-8677-79B1E11E6ECD}" type="datetimeFigureOut">
              <a:rPr lang="en-US" smtClean="0"/>
              <a:pPr/>
              <a:t>1/5/2018</a:t>
            </a:fld>
            <a:endParaRPr lang="en-US" dirty="0"/>
          </a:p>
        </p:txBody>
      </p:sp>
      <p:sp>
        <p:nvSpPr>
          <p:cNvPr id="4" name="Slide Image Placeholder 3"/>
          <p:cNvSpPr>
            <a:spLocks noGrp="1" noRot="1" noChangeAspect="1"/>
          </p:cNvSpPr>
          <p:nvPr>
            <p:ph type="sldImg" idx="2"/>
          </p:nvPr>
        </p:nvSpPr>
        <p:spPr>
          <a:xfrm>
            <a:off x="1168400" y="693738"/>
            <a:ext cx="4618038" cy="3462337"/>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95484" y="4387136"/>
            <a:ext cx="5563870" cy="415623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8"/>
            <a:ext cx="3013763" cy="461804"/>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9466" y="8772668"/>
            <a:ext cx="3013763" cy="461804"/>
          </a:xfrm>
          <a:prstGeom prst="rect">
            <a:avLst/>
          </a:prstGeom>
        </p:spPr>
        <p:txBody>
          <a:bodyPr vert="horz" lIns="91440" tIns="45720" rIns="91440" bIns="45720" rtlCol="0" anchor="b"/>
          <a:lstStyle>
            <a:lvl1pPr algn="r">
              <a:defRPr sz="1200"/>
            </a:lvl1pPr>
          </a:lstStyle>
          <a:p>
            <a:fld id="{7B898A01-842B-0042-9AB7-55364486B929}" type="slidenum">
              <a:rPr lang="en-US" smtClean="0"/>
              <a:pPr/>
              <a:t>‹#›</a:t>
            </a:fld>
            <a:endParaRPr lang="en-US" dirty="0"/>
          </a:p>
        </p:txBody>
      </p:sp>
    </p:spTree>
    <p:extLst>
      <p:ext uri="{BB962C8B-B14F-4D97-AF65-F5344CB8AC3E}">
        <p14:creationId xmlns:p14="http://schemas.microsoft.com/office/powerpoint/2010/main" val="210190352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qpp.cms.gov/"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ecqi.healthit.gov/qrda"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qualitynet.org/"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ecqi.healthit.gov/cql"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Good afternoon. Today’s presentation is titled  </a:t>
            </a:r>
            <a:r>
              <a:rPr lang="en-US" sz="1200" i="1" kern="1200" dirty="0">
                <a:solidFill>
                  <a:schemeClr val="tx1"/>
                </a:solidFill>
                <a:effectLst/>
                <a:latin typeface="+mn-lt"/>
                <a:ea typeface="+mn-ea"/>
                <a:cs typeface="+mn-cs"/>
              </a:rPr>
              <a:t>Electronic Clinical Quality Measure (eCQM) Updates, What you Need to Know</a:t>
            </a:r>
            <a:r>
              <a:rPr lang="en-US" sz="1200" kern="1200" dirty="0">
                <a:solidFill>
                  <a:schemeClr val="tx1"/>
                </a:solidFill>
                <a:effectLst/>
                <a:latin typeface="+mn-lt"/>
                <a:ea typeface="+mn-ea"/>
                <a:cs typeface="+mn-cs"/>
              </a:rPr>
              <a:t> and will be presented by Kathy Lesh and Floyd Eisenberg. </a:t>
            </a:r>
            <a:endParaRPr lang="en-US" dirty="0"/>
          </a:p>
        </p:txBody>
      </p:sp>
      <p:sp>
        <p:nvSpPr>
          <p:cNvPr id="4" name="Slide Number Placeholder 3"/>
          <p:cNvSpPr>
            <a:spLocks noGrp="1"/>
          </p:cNvSpPr>
          <p:nvPr>
            <p:ph type="sldNum" sz="quarter" idx="10"/>
          </p:nvPr>
        </p:nvSpPr>
        <p:spPr/>
        <p:txBody>
          <a:bodyPr/>
          <a:lstStyle/>
          <a:p>
            <a:fld id="{7B898A01-842B-0042-9AB7-55364486B929}" type="slidenum">
              <a:rPr lang="en-US" smtClean="0"/>
              <a:pPr/>
              <a:t>1</a:t>
            </a:fld>
            <a:endParaRPr lang="en-US" dirty="0"/>
          </a:p>
        </p:txBody>
      </p:sp>
    </p:spTree>
    <p:extLst>
      <p:ext uri="{BB962C8B-B14F-4D97-AF65-F5344CB8AC3E}">
        <p14:creationId xmlns:p14="http://schemas.microsoft.com/office/powerpoint/2010/main" val="19500509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Each value set consists of the numerical values or codes and human-readable names or terms drawn from standard terminologies such as SNOMED CT, RxNorm, and LOINC. ICD codes, now primarily ICD-10-CM, ICD-10-PCS, and common procedural terminology (CPT) have historically been used to define clinical concepts using clinical quality measures (CQMs).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2012, the Health Information Technology (HIT) Standards Committee provided terminology recommendations for different data elements. ICD and CPT are HIPAA transactional terminologies, but are considered </a:t>
            </a:r>
            <a:r>
              <a:rPr lang="en-US" sz="1200" i="0" kern="1200" dirty="0">
                <a:solidFill>
                  <a:schemeClr val="tx1"/>
                </a:solidFill>
                <a:effectLst/>
                <a:latin typeface="+mn-lt"/>
                <a:ea typeface="+mn-ea"/>
                <a:cs typeface="+mn-cs"/>
              </a:rPr>
              <a:t>transitional</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terminologies in eCQMs. The goal is to move away from ICD and CPT in the future. The Health Information Technology (HIT) Standards Committee and the Health Information Technology (HIT) Policy Committee were convened by the Office of the National Coordinator for Health Information Technology (ONC) as part of the HITECH Act. Both have been replaced in the 21st Century Cures Act by the Health Information Technology (HIT) Advisory Committee. This Advisory Committee is just now getting up and running.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Standard terminologies are associated with each data element; for example, LOINC is used for observations; SNOMED CT for observation values; RxNorm for medications; and the HL7 standard code set CDX for clinical vaccines administered. Although an eCQM may have the same name, denominator, numerator, et cetera, as another measure, the terminology requirements may lead to differences in populations. This has been an industry concern in that the results of eCQMs and their same named non-eCQMs are not </a:t>
            </a:r>
            <a:r>
              <a:rPr lang="en-US" sz="1200" i="0" kern="1200" dirty="0">
                <a:solidFill>
                  <a:schemeClr val="tx1"/>
                </a:solidFill>
                <a:effectLst/>
                <a:latin typeface="+mn-lt"/>
                <a:ea typeface="+mn-ea"/>
                <a:cs typeface="+mn-cs"/>
              </a:rPr>
              <a:t>comparable</a:t>
            </a:r>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B898A01-842B-0042-9AB7-55364486B929}" type="slidenum">
              <a:rPr lang="en-US" smtClean="0"/>
              <a:pPr/>
              <a:t>10</a:t>
            </a:fld>
            <a:endParaRPr lang="en-US" dirty="0"/>
          </a:p>
        </p:txBody>
      </p:sp>
    </p:spTree>
    <p:extLst>
      <p:ext uri="{BB962C8B-B14F-4D97-AF65-F5344CB8AC3E}">
        <p14:creationId xmlns:p14="http://schemas.microsoft.com/office/powerpoint/2010/main" val="39140875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Measure Authoring Tool (MAT) is a free web-based tool that allows measure developers to author eCQMs using the Quality Data Model (QDM) and the Clinical Quality Language (CQL). The tool provides the capability to express complex measure logic and export measures in several formats, including a human-readable document that can be viewed in a web browser and a Health Quality Measure Format or HQMF XML machine-readable document for integration with EHRs.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data expressed in the MAT by users serves as the input for the transformation process which ultimately supports the defined export files — the HQMF, HTML, and now the CQL. One does not need to know the details of how to create a Health Quality Measure Format (HQMF) document in order to use the MAT. The VSAC with a valid license can be accessed from the MAT. As mentioned previously, the VSAC is the authoritative source for value sets. </a:t>
            </a:r>
          </a:p>
          <a:p>
            <a:endParaRPr lang="en-US" dirty="0"/>
          </a:p>
        </p:txBody>
      </p:sp>
      <p:sp>
        <p:nvSpPr>
          <p:cNvPr id="4" name="Slide Number Placeholder 3"/>
          <p:cNvSpPr>
            <a:spLocks noGrp="1"/>
          </p:cNvSpPr>
          <p:nvPr>
            <p:ph type="sldNum" sz="quarter" idx="10"/>
          </p:nvPr>
        </p:nvSpPr>
        <p:spPr/>
        <p:txBody>
          <a:bodyPr/>
          <a:lstStyle/>
          <a:p>
            <a:fld id="{7B898A01-842B-0042-9AB7-55364486B929}" type="slidenum">
              <a:rPr lang="en-US" smtClean="0"/>
              <a:pPr/>
              <a:t>11</a:t>
            </a:fld>
            <a:endParaRPr lang="en-US" dirty="0"/>
          </a:p>
        </p:txBody>
      </p:sp>
    </p:spTree>
    <p:extLst>
      <p:ext uri="{BB962C8B-B14F-4D97-AF65-F5344CB8AC3E}">
        <p14:creationId xmlns:p14="http://schemas.microsoft.com/office/powerpoint/2010/main" val="33477277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is the homepage of the Measure Authoring Tool (MAT). The arrow at the top is pointing to the Training &amp; Resources tab where you can find the video, user guide, and a link for a new user registration webpage. The arrow on the right is pointing to another link to the new user registration webpage. </a:t>
            </a:r>
          </a:p>
          <a:p>
            <a:endParaRPr lang="en-US" dirty="0"/>
          </a:p>
        </p:txBody>
      </p:sp>
      <p:sp>
        <p:nvSpPr>
          <p:cNvPr id="4" name="Slide Number Placeholder 3"/>
          <p:cNvSpPr>
            <a:spLocks noGrp="1"/>
          </p:cNvSpPr>
          <p:nvPr>
            <p:ph type="sldNum" sz="quarter" idx="10"/>
          </p:nvPr>
        </p:nvSpPr>
        <p:spPr/>
        <p:txBody>
          <a:bodyPr/>
          <a:lstStyle/>
          <a:p>
            <a:fld id="{7B898A01-842B-0042-9AB7-55364486B929}" type="slidenum">
              <a:rPr lang="en-US" smtClean="0"/>
              <a:pPr/>
              <a:t>12</a:t>
            </a:fld>
            <a:endParaRPr lang="en-US" dirty="0"/>
          </a:p>
        </p:txBody>
      </p:sp>
    </p:spTree>
    <p:extLst>
      <p:ext uri="{BB962C8B-B14F-4D97-AF65-F5344CB8AC3E}">
        <p14:creationId xmlns:p14="http://schemas.microsoft.com/office/powerpoint/2010/main" val="18301056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is the homepage of the Value Set Authority Center (VSAC). Measure developers are encouraged to look at existing value sets </a:t>
            </a:r>
            <a:r>
              <a:rPr lang="en-US" sz="1200" i="0" kern="1200" dirty="0">
                <a:solidFill>
                  <a:schemeClr val="tx1"/>
                </a:solidFill>
                <a:effectLst/>
                <a:latin typeface="+mn-lt"/>
                <a:ea typeface="+mn-ea"/>
                <a:cs typeface="+mn-cs"/>
              </a:rPr>
              <a:t>and repurpose </a:t>
            </a:r>
            <a:r>
              <a:rPr lang="en-US" sz="1200" kern="1200" dirty="0">
                <a:solidFill>
                  <a:schemeClr val="tx1"/>
                </a:solidFill>
                <a:effectLst/>
                <a:latin typeface="+mn-lt"/>
                <a:ea typeface="+mn-ea"/>
                <a:cs typeface="+mn-cs"/>
              </a:rPr>
              <a:t>them if at all possible. Adopting existing value sets helps with consistency across measures. Many of the value sets also include information about their purpose, inclusion criteria, and exclusion to help in choosing value sets that already exist. </a:t>
            </a:r>
            <a:endParaRPr lang="en-US" dirty="0"/>
          </a:p>
        </p:txBody>
      </p:sp>
      <p:sp>
        <p:nvSpPr>
          <p:cNvPr id="4" name="Slide Number Placeholder 3"/>
          <p:cNvSpPr>
            <a:spLocks noGrp="1"/>
          </p:cNvSpPr>
          <p:nvPr>
            <p:ph type="sldNum" sz="quarter" idx="10"/>
          </p:nvPr>
        </p:nvSpPr>
        <p:spPr/>
        <p:txBody>
          <a:bodyPr/>
          <a:lstStyle/>
          <a:p>
            <a:fld id="{7B898A01-842B-0042-9AB7-55364486B929}" type="slidenum">
              <a:rPr lang="en-US" smtClean="0"/>
              <a:pPr/>
              <a:t>13</a:t>
            </a:fld>
            <a:endParaRPr lang="en-US" dirty="0"/>
          </a:p>
        </p:txBody>
      </p:sp>
    </p:spTree>
    <p:extLst>
      <p:ext uri="{BB962C8B-B14F-4D97-AF65-F5344CB8AC3E}">
        <p14:creationId xmlns:p14="http://schemas.microsoft.com/office/powerpoint/2010/main" val="18367841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eCQMs are usually submitted using the Quality Reporting Document Architecture (QRDA) standard. QRDA I is a patient-level data standard and QRDA III is an aggregated patient data standard. Hospitals only use QRDA I.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Initially, eligible professionals could submit eCQMs in either QRDA I or III. Now eligible professionals and eligible clinicians, if using QRDA, can only submit using QRDA III. There are multiple submission options for the new Quality Payment Program (QPP). For more information go to </a:t>
            </a:r>
            <a:r>
              <a:rPr lang="en-US" sz="1200" u="sng" kern="1200" dirty="0">
                <a:solidFill>
                  <a:schemeClr val="tx1"/>
                </a:solidFill>
                <a:effectLst/>
                <a:latin typeface="+mn-lt"/>
                <a:ea typeface="+mn-ea"/>
                <a:cs typeface="+mn-cs"/>
                <a:hlinkClick r:id="rId3"/>
              </a:rPr>
              <a:t>https://qpp.cms.gov/</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Providers — that is hospitals and clinicians — can submit the QRDA themselves or go through a data submission vendor. The data submission vendor may be their EHR vendor. CMS puts additional constraints on the HL7 QRDA such as requiring the CMS certification number for hospital measures and annually publishes implementation guides, schematrons, and sample files. These documents can be found on the eCQI Resource Center at </a:t>
            </a:r>
            <a:r>
              <a:rPr lang="en-US" sz="1200" u="sng" kern="1200" dirty="0">
                <a:solidFill>
                  <a:schemeClr val="tx1"/>
                </a:solidFill>
                <a:effectLst/>
                <a:latin typeface="+mn-lt"/>
                <a:ea typeface="+mn-ea"/>
                <a:cs typeface="+mn-cs"/>
                <a:hlinkClick r:id="rId4"/>
              </a:rPr>
              <a:t>https://ecqi.healthit.gov/qrda</a:t>
            </a:r>
            <a:r>
              <a:rPr lang="en-US" sz="1200" u="sng"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7B898A01-842B-0042-9AB7-55364486B929}" type="slidenum">
              <a:rPr lang="en-US" smtClean="0"/>
              <a:pPr/>
              <a:t>14</a:t>
            </a:fld>
            <a:endParaRPr lang="en-US" dirty="0"/>
          </a:p>
        </p:txBody>
      </p:sp>
    </p:spTree>
    <p:extLst>
      <p:ext uri="{BB962C8B-B14F-4D97-AF65-F5344CB8AC3E}">
        <p14:creationId xmlns:p14="http://schemas.microsoft.com/office/powerpoint/2010/main" val="26053727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There are several tools available for testing eCQMs. Bonnie is a free tool for testing eCQMs. This tool is designed for use by measure developers as part of their development process and validates that the eCQM logic </a:t>
            </a:r>
            <a:r>
              <a:rPr lang="en-US" sz="1200" i="0" kern="1200" dirty="0">
                <a:solidFill>
                  <a:schemeClr val="tx1"/>
                </a:solidFill>
                <a:effectLst/>
                <a:latin typeface="+mn-lt"/>
                <a:ea typeface="+mn-ea"/>
                <a:cs typeface="+mn-cs"/>
              </a:rPr>
              <a:t>matches</a:t>
            </a:r>
            <a:r>
              <a:rPr lang="en-US" sz="1200" kern="1200" dirty="0">
                <a:solidFill>
                  <a:schemeClr val="tx1"/>
                </a:solidFill>
                <a:effectLst/>
                <a:latin typeface="+mn-lt"/>
                <a:ea typeface="+mn-ea"/>
                <a:cs typeface="+mn-cs"/>
              </a:rPr>
              <a:t> the measure’s intent. Bonnie uses patient scenarios to represent each logic component of the measure specification such as the initial population, denominator, numerator, exclusions, et cetera.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Cypress is an open source certification testing tool for evaluating the accuracy of clinical quality measure (CQM) calculations in electronic health records and modules. Cypress enables testing of an EHR’s ability to accurately calculate eCQMs. Cypress serves as an official eCQM testing tool for the EHR certification program by the Office of the National Coordinator for Health IT (ONC). Recently, the National Committee for Quality Assurance (NCQA), the eCQM testing resource, was approved by ONC as an alternate testing method to Cypress. NCQA is in the process of obtaining ONC approval as an ONC-authorized testing lab as well. Both the PSVA and CMS data receiving systems are accessible from the password-protected portion of the QualityNet portal (</a:t>
            </a:r>
            <a:r>
              <a:rPr lang="en-US" sz="1200" u="sng" kern="1200" dirty="0">
                <a:solidFill>
                  <a:schemeClr val="tx1"/>
                </a:solidFill>
                <a:effectLst/>
                <a:latin typeface="+mn-lt"/>
                <a:ea typeface="+mn-ea"/>
                <a:cs typeface="+mn-cs"/>
                <a:hlinkClick r:id="rId3"/>
              </a:rPr>
              <a:t>https://qualitynet.org</a:t>
            </a:r>
            <a:r>
              <a:rPr lang="en-US" sz="1200" u="sng"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PSVA is a downloadable tool that operates on a user’s system and allows hospital quality reporting submitters to catch and correct errors prior to data submission to CMS. The application provides validation feedback within the submitter’s system and allows valid files to be separated and submitted </a:t>
            </a:r>
            <a:r>
              <a:rPr lang="en-US" sz="1200" i="0" kern="1200" dirty="0">
                <a:solidFill>
                  <a:schemeClr val="tx1"/>
                </a:solidFill>
                <a:effectLst/>
                <a:latin typeface="+mn-lt"/>
                <a:ea typeface="+mn-ea"/>
                <a:cs typeface="+mn-cs"/>
              </a:rPr>
              <a:t>while invalid </a:t>
            </a:r>
            <a:r>
              <a:rPr lang="en-US" sz="1200" kern="1200" dirty="0">
                <a:solidFill>
                  <a:schemeClr val="tx1"/>
                </a:solidFill>
                <a:effectLst/>
                <a:latin typeface="+mn-lt"/>
                <a:ea typeface="+mn-ea"/>
                <a:cs typeface="+mn-cs"/>
              </a:rPr>
              <a:t>files are identified for error correction. SEVT was used for the Physician Quality Reporting System (PQRS) portal to submit and authenticate a data file that is no longer in use. The Quality Payment Program (QPP) is developing new tools. </a:t>
            </a:r>
          </a:p>
          <a:p>
            <a:endParaRPr lang="en-US" dirty="0"/>
          </a:p>
        </p:txBody>
      </p:sp>
      <p:sp>
        <p:nvSpPr>
          <p:cNvPr id="4" name="Slide Number Placeholder 3"/>
          <p:cNvSpPr>
            <a:spLocks noGrp="1"/>
          </p:cNvSpPr>
          <p:nvPr>
            <p:ph type="sldNum" sz="quarter" idx="10"/>
          </p:nvPr>
        </p:nvSpPr>
        <p:spPr/>
        <p:txBody>
          <a:bodyPr/>
          <a:lstStyle/>
          <a:p>
            <a:fld id="{7B898A01-842B-0042-9AB7-55364486B929}" type="slidenum">
              <a:rPr lang="en-US" smtClean="0"/>
              <a:pPr/>
              <a:t>15</a:t>
            </a:fld>
            <a:endParaRPr lang="en-US" dirty="0"/>
          </a:p>
        </p:txBody>
      </p:sp>
    </p:spTree>
    <p:extLst>
      <p:ext uri="{BB962C8B-B14F-4D97-AF65-F5344CB8AC3E}">
        <p14:creationId xmlns:p14="http://schemas.microsoft.com/office/powerpoint/2010/main" val="26935144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898A01-842B-0042-9AB7-55364486B929}" type="slidenum">
              <a:rPr lang="en-US" smtClean="0"/>
              <a:pPr/>
              <a:t>16</a:t>
            </a:fld>
            <a:endParaRPr lang="en-US" dirty="0"/>
          </a:p>
        </p:txBody>
      </p:sp>
    </p:spTree>
    <p:extLst>
      <p:ext uri="{BB962C8B-B14F-4D97-AF65-F5344CB8AC3E}">
        <p14:creationId xmlns:p14="http://schemas.microsoft.com/office/powerpoint/2010/main" val="8422595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Code systems are updated on a different schedule than the eCQMs; for example, the ICD codes are updated each October. </a:t>
            </a:r>
          </a:p>
          <a:p>
            <a:endParaRPr lang="en-US" dirty="0"/>
          </a:p>
        </p:txBody>
      </p:sp>
      <p:sp>
        <p:nvSpPr>
          <p:cNvPr id="4" name="Slide Number Placeholder 3"/>
          <p:cNvSpPr>
            <a:spLocks noGrp="1"/>
          </p:cNvSpPr>
          <p:nvPr>
            <p:ph type="sldNum" sz="quarter" idx="10"/>
          </p:nvPr>
        </p:nvSpPr>
        <p:spPr/>
        <p:txBody>
          <a:bodyPr/>
          <a:lstStyle/>
          <a:p>
            <a:fld id="{7B898A01-842B-0042-9AB7-55364486B929}" type="slidenum">
              <a:rPr lang="en-US" smtClean="0"/>
              <a:pPr/>
              <a:t>17</a:t>
            </a:fld>
            <a:endParaRPr lang="en-US" dirty="0"/>
          </a:p>
        </p:txBody>
      </p:sp>
    </p:spTree>
    <p:extLst>
      <p:ext uri="{BB962C8B-B14F-4D97-AF65-F5344CB8AC3E}">
        <p14:creationId xmlns:p14="http://schemas.microsoft.com/office/powerpoint/2010/main" val="19670849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These changes affect only eligible hospitals and critical access hospitals. </a:t>
            </a:r>
            <a:endParaRPr lang="en-US" dirty="0"/>
          </a:p>
        </p:txBody>
      </p:sp>
      <p:sp>
        <p:nvSpPr>
          <p:cNvPr id="4" name="Slide Number Placeholder 3"/>
          <p:cNvSpPr>
            <a:spLocks noGrp="1"/>
          </p:cNvSpPr>
          <p:nvPr>
            <p:ph type="sldNum" sz="quarter" idx="10"/>
          </p:nvPr>
        </p:nvSpPr>
        <p:spPr/>
        <p:txBody>
          <a:bodyPr/>
          <a:lstStyle/>
          <a:p>
            <a:fld id="{7B898A01-842B-0042-9AB7-55364486B929}" type="slidenum">
              <a:rPr lang="en-US" smtClean="0"/>
              <a:pPr/>
              <a:t>18</a:t>
            </a:fld>
            <a:endParaRPr lang="en-US" dirty="0"/>
          </a:p>
        </p:txBody>
      </p:sp>
    </p:spTree>
    <p:extLst>
      <p:ext uri="{BB962C8B-B14F-4D97-AF65-F5344CB8AC3E}">
        <p14:creationId xmlns:p14="http://schemas.microsoft.com/office/powerpoint/2010/main" val="9829987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You will find the updates on the Value Set Authority Center (VSAC) website. There is a link to this from the eCQI Resource Center, as well. You need to have a free user account to access the details of the value sets. </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7B898A01-842B-0042-9AB7-55364486B929}" type="slidenum">
              <a:rPr lang="en-US" smtClean="0"/>
              <a:pPr/>
              <a:t>19</a:t>
            </a:fld>
            <a:endParaRPr lang="en-US" dirty="0"/>
          </a:p>
        </p:txBody>
      </p:sp>
    </p:spTree>
    <p:extLst>
      <p:ext uri="{BB962C8B-B14F-4D97-AF65-F5344CB8AC3E}">
        <p14:creationId xmlns:p14="http://schemas.microsoft.com/office/powerpoint/2010/main" val="33423687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are going to review updates to eCQMs (electronic clinical quality measures); the addenda; and the Clinical Quality Language (CQL), and what it means for you. </a:t>
            </a:r>
            <a:endParaRPr lang="en-US" dirty="0"/>
          </a:p>
        </p:txBody>
      </p:sp>
      <p:sp>
        <p:nvSpPr>
          <p:cNvPr id="4" name="Slide Number Placeholder 3"/>
          <p:cNvSpPr>
            <a:spLocks noGrp="1"/>
          </p:cNvSpPr>
          <p:nvPr>
            <p:ph type="sldNum" sz="quarter" idx="10"/>
          </p:nvPr>
        </p:nvSpPr>
        <p:spPr/>
        <p:txBody>
          <a:bodyPr/>
          <a:lstStyle/>
          <a:p>
            <a:fld id="{7B898A01-842B-0042-9AB7-55364486B929}" type="slidenum">
              <a:rPr lang="en-US" smtClean="0"/>
              <a:pPr/>
              <a:t>2</a:t>
            </a:fld>
            <a:endParaRPr lang="en-US" dirty="0"/>
          </a:p>
        </p:txBody>
      </p:sp>
    </p:spTree>
    <p:extLst>
      <p:ext uri="{BB962C8B-B14F-4D97-AF65-F5344CB8AC3E}">
        <p14:creationId xmlns:p14="http://schemas.microsoft.com/office/powerpoint/2010/main" val="18505169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These code updates were for both hospitals and clinicians. </a:t>
            </a:r>
            <a:endParaRPr lang="en-US" dirty="0"/>
          </a:p>
        </p:txBody>
      </p:sp>
      <p:sp>
        <p:nvSpPr>
          <p:cNvPr id="4" name="Slide Number Placeholder 3"/>
          <p:cNvSpPr>
            <a:spLocks noGrp="1"/>
          </p:cNvSpPr>
          <p:nvPr>
            <p:ph type="sldNum" sz="quarter" idx="10"/>
          </p:nvPr>
        </p:nvSpPr>
        <p:spPr/>
        <p:txBody>
          <a:bodyPr/>
          <a:lstStyle/>
          <a:p>
            <a:fld id="{7B898A01-842B-0042-9AB7-55364486B929}" type="slidenum">
              <a:rPr lang="en-US" smtClean="0"/>
              <a:pPr/>
              <a:t>20</a:t>
            </a:fld>
            <a:endParaRPr lang="en-US" dirty="0"/>
          </a:p>
        </p:txBody>
      </p:sp>
    </p:spTree>
    <p:extLst>
      <p:ext uri="{BB962C8B-B14F-4D97-AF65-F5344CB8AC3E}">
        <p14:creationId xmlns:p14="http://schemas.microsoft.com/office/powerpoint/2010/main" val="33810463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Value Set Authority Center (VSAC) is your source for the links to the code system updates. It is found on the eCQI Resource Center under the respective reporting performance period and measure group —eligible hospitals, critical access hospitals, and eligible professional/eligible clinician pages. Remember that you do need an active UMLS user account to access the value sets. </a:t>
            </a:r>
          </a:p>
          <a:p>
            <a:endParaRPr lang="en-US" dirty="0"/>
          </a:p>
        </p:txBody>
      </p:sp>
      <p:sp>
        <p:nvSpPr>
          <p:cNvPr id="4" name="Slide Number Placeholder 3"/>
          <p:cNvSpPr>
            <a:spLocks noGrp="1"/>
          </p:cNvSpPr>
          <p:nvPr>
            <p:ph type="sldNum" sz="quarter" idx="10"/>
          </p:nvPr>
        </p:nvSpPr>
        <p:spPr/>
        <p:txBody>
          <a:bodyPr/>
          <a:lstStyle/>
          <a:p>
            <a:fld id="{7B898A01-842B-0042-9AB7-55364486B929}" type="slidenum">
              <a:rPr lang="en-US" smtClean="0"/>
              <a:pPr/>
              <a:t>21</a:t>
            </a:fld>
            <a:endParaRPr lang="en-US" dirty="0"/>
          </a:p>
        </p:txBody>
      </p:sp>
    </p:spTree>
    <p:extLst>
      <p:ext uri="{BB962C8B-B14F-4D97-AF65-F5344CB8AC3E}">
        <p14:creationId xmlns:p14="http://schemas.microsoft.com/office/powerpoint/2010/main" val="35115008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With the terminology updates, measure implementers should review these changes to make sure that their submissions are complying with the updated requirements. There are technical release notes outlining what the changes are on the Resource Center. The technical release notes (TRNs) provide detailed information about those changes.</a:t>
            </a:r>
          </a:p>
          <a:p>
            <a:endParaRPr lang="en-US" dirty="0"/>
          </a:p>
        </p:txBody>
      </p:sp>
      <p:sp>
        <p:nvSpPr>
          <p:cNvPr id="4" name="Slide Number Placeholder 3"/>
          <p:cNvSpPr>
            <a:spLocks noGrp="1"/>
          </p:cNvSpPr>
          <p:nvPr>
            <p:ph type="sldNum" sz="quarter" idx="10"/>
          </p:nvPr>
        </p:nvSpPr>
        <p:spPr/>
        <p:txBody>
          <a:bodyPr/>
          <a:lstStyle/>
          <a:p>
            <a:fld id="{7B898A01-842B-0042-9AB7-55364486B929}" type="slidenum">
              <a:rPr lang="en-US" smtClean="0"/>
              <a:pPr/>
              <a:t>22</a:t>
            </a:fld>
            <a:endParaRPr lang="en-US" dirty="0"/>
          </a:p>
        </p:txBody>
      </p:sp>
    </p:spTree>
    <p:extLst>
      <p:ext uri="{BB962C8B-B14F-4D97-AF65-F5344CB8AC3E}">
        <p14:creationId xmlns:p14="http://schemas.microsoft.com/office/powerpoint/2010/main" val="25308424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After more than a year of testing, CMS has adopted CQL for use in eCQMs. Clinical Quality Language (CQL) is a standard expression logic language. The QDM will continue to be the grammar for use with the CQL as the logic. CQL has been integrated into the Measure Authoring Tool (MAT) and Bonnie. For more information on CQL, see the CQL page on the Resource Center (</a:t>
            </a:r>
            <a:r>
              <a:rPr lang="en-US" sz="1200" u="sng" kern="1200" dirty="0">
                <a:solidFill>
                  <a:schemeClr val="tx1"/>
                </a:solidFill>
                <a:effectLst/>
                <a:latin typeface="+mn-lt"/>
                <a:ea typeface="+mn-ea"/>
                <a:cs typeface="+mn-cs"/>
                <a:hlinkClick r:id="rId3"/>
              </a:rPr>
              <a:t>https://ecqi.healthit.gov/cql</a:t>
            </a:r>
            <a:r>
              <a:rPr lang="en-US" sz="1200" u="sng"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CQL, a Health Level Seven (HL7) standard for trial use (STU), aims to unify the expression of logic for eCQMs and clinical decision support. CQL provides the ability to better express logic-defining measure populations and improve the accuracy and clarity of eCQM definitions. See QDM Version 5.3 annotated and the current version of the CQL standard to better understand how they work together to provide eCQMs that are human-readable and yet structured for electronic processing. </a:t>
            </a:r>
          </a:p>
          <a:p>
            <a:endParaRPr lang="en-US" dirty="0"/>
          </a:p>
        </p:txBody>
      </p:sp>
      <p:sp>
        <p:nvSpPr>
          <p:cNvPr id="4" name="Slide Number Placeholder 3"/>
          <p:cNvSpPr>
            <a:spLocks noGrp="1"/>
          </p:cNvSpPr>
          <p:nvPr>
            <p:ph type="sldNum" sz="quarter" idx="10"/>
          </p:nvPr>
        </p:nvSpPr>
        <p:spPr/>
        <p:txBody>
          <a:bodyPr/>
          <a:lstStyle/>
          <a:p>
            <a:fld id="{7B898A01-842B-0042-9AB7-55364486B929}" type="slidenum">
              <a:rPr lang="en-US" smtClean="0"/>
              <a:pPr/>
              <a:t>23</a:t>
            </a:fld>
            <a:endParaRPr lang="en-US" dirty="0"/>
          </a:p>
        </p:txBody>
      </p:sp>
    </p:spTree>
    <p:extLst>
      <p:ext uri="{BB962C8B-B14F-4D97-AF65-F5344CB8AC3E}">
        <p14:creationId xmlns:p14="http://schemas.microsoft.com/office/powerpoint/2010/main" val="28360640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Before CQL, the HQMF represented the structure of the measure and where all the content was included. It included logic from QDM and the QDM data model as well. Our current approach is maintaining the same HQMF for the information about the measure — the metadata and the population and the structure — and replacing QDM logic with CQL while maintaining the data model QDM. The newest version of QDM is specifically designed for use with CQL to make it easier to express the measures. </a:t>
            </a:r>
            <a:endParaRPr lang="en-US" dirty="0"/>
          </a:p>
        </p:txBody>
      </p:sp>
      <p:sp>
        <p:nvSpPr>
          <p:cNvPr id="4" name="Slide Number Placeholder 3"/>
          <p:cNvSpPr>
            <a:spLocks noGrp="1"/>
          </p:cNvSpPr>
          <p:nvPr>
            <p:ph type="sldNum" sz="quarter" idx="10"/>
          </p:nvPr>
        </p:nvSpPr>
        <p:spPr/>
        <p:txBody>
          <a:bodyPr/>
          <a:lstStyle/>
          <a:p>
            <a:fld id="{7B898A01-842B-0042-9AB7-55364486B929}" type="slidenum">
              <a:rPr lang="en-US" smtClean="0"/>
              <a:pPr/>
              <a:t>24</a:t>
            </a:fld>
            <a:endParaRPr lang="en-US" dirty="0"/>
          </a:p>
        </p:txBody>
      </p:sp>
    </p:spTree>
    <p:extLst>
      <p:ext uri="{BB962C8B-B14F-4D97-AF65-F5344CB8AC3E}">
        <p14:creationId xmlns:p14="http://schemas.microsoft.com/office/powerpoint/2010/main" val="18949105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CQL provides the ability to express things that QDM logic did not. It is more precise with less ambiguity. Logic can be shared between measures in </a:t>
            </a:r>
            <a:r>
              <a:rPr lang="en-US" sz="1200" i="0" kern="1200" dirty="0">
                <a:solidFill>
                  <a:schemeClr val="tx1"/>
                </a:solidFill>
                <a:effectLst/>
                <a:latin typeface="+mn-lt"/>
                <a:ea typeface="+mn-ea"/>
                <a:cs typeface="+mn-cs"/>
              </a:rPr>
              <a:t>libraries</a:t>
            </a:r>
            <a:r>
              <a:rPr lang="en-US" sz="1200" kern="1200" dirty="0">
                <a:solidFill>
                  <a:schemeClr val="tx1"/>
                </a:solidFill>
                <a:effectLst/>
                <a:latin typeface="+mn-lt"/>
                <a:ea typeface="+mn-ea"/>
                <a:cs typeface="+mn-cs"/>
              </a:rPr>
              <a:t>, and the same logic can be used both for a measure and a clinical decision support recommendation so that portions are reusable. It can also be used with multiple information and data models, so CQL could be used moving forward with other data models other than QDM; although, at the moment we are continuing to use it with the QDM model. It simplifies the calculation engine implementation as well. </a:t>
            </a:r>
          </a:p>
          <a:p>
            <a:endParaRPr lang="en-US" dirty="0"/>
          </a:p>
        </p:txBody>
      </p:sp>
      <p:sp>
        <p:nvSpPr>
          <p:cNvPr id="4" name="Slide Number Placeholder 3"/>
          <p:cNvSpPr>
            <a:spLocks noGrp="1"/>
          </p:cNvSpPr>
          <p:nvPr>
            <p:ph type="sldNum" sz="quarter" idx="10"/>
          </p:nvPr>
        </p:nvSpPr>
        <p:spPr/>
        <p:txBody>
          <a:bodyPr/>
          <a:lstStyle/>
          <a:p>
            <a:fld id="{7B898A01-842B-0042-9AB7-55364486B929}" type="slidenum">
              <a:rPr lang="en-US" smtClean="0"/>
              <a:pPr/>
              <a:t>25</a:t>
            </a:fld>
            <a:endParaRPr lang="en-US" dirty="0"/>
          </a:p>
        </p:txBody>
      </p:sp>
    </p:spTree>
    <p:extLst>
      <p:ext uri="{BB962C8B-B14F-4D97-AF65-F5344CB8AC3E}">
        <p14:creationId xmlns:p14="http://schemas.microsoft.com/office/powerpoint/2010/main" val="5557278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QDM logic limits a measure developer’s ability to express the type of comparisons needed to truly evaluate outcomes of care. QDM logic cannot request patient results that indicate outcomes and compare if there is improvement over time. For example, if you look at the PHQ-9 depression scale and wanted to compare results six months apart — and see how many patients had improvement over time — the QDM logic was not able to calculate that. It made outcome measures especially more difficult to express. CQL’s mathematical expression logic allows for this type of comparison over time. </a:t>
            </a:r>
          </a:p>
          <a:p>
            <a:endParaRPr lang="en-US" dirty="0"/>
          </a:p>
        </p:txBody>
      </p:sp>
      <p:sp>
        <p:nvSpPr>
          <p:cNvPr id="4" name="Slide Number Placeholder 3"/>
          <p:cNvSpPr>
            <a:spLocks noGrp="1"/>
          </p:cNvSpPr>
          <p:nvPr>
            <p:ph type="sldNum" sz="quarter" idx="10"/>
          </p:nvPr>
        </p:nvSpPr>
        <p:spPr/>
        <p:txBody>
          <a:bodyPr/>
          <a:lstStyle/>
          <a:p>
            <a:fld id="{7B898A01-842B-0042-9AB7-55364486B929}" type="slidenum">
              <a:rPr lang="en-US" smtClean="0"/>
              <a:pPr/>
              <a:t>26</a:t>
            </a:fld>
            <a:endParaRPr lang="en-US" dirty="0"/>
          </a:p>
        </p:txBody>
      </p:sp>
    </p:spTree>
    <p:extLst>
      <p:ext uri="{BB962C8B-B14F-4D97-AF65-F5344CB8AC3E}">
        <p14:creationId xmlns:p14="http://schemas.microsoft.com/office/powerpoint/2010/main" val="31789506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898A01-842B-0042-9AB7-55364486B929}" type="slidenum">
              <a:rPr lang="en-US" smtClean="0"/>
              <a:pPr/>
              <a:t>27</a:t>
            </a:fld>
            <a:endParaRPr lang="en-US" dirty="0"/>
          </a:p>
        </p:txBody>
      </p:sp>
    </p:spTree>
    <p:extLst>
      <p:ext uri="{BB962C8B-B14F-4D97-AF65-F5344CB8AC3E}">
        <p14:creationId xmlns:p14="http://schemas.microsoft.com/office/powerpoint/2010/main" val="15157147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There will be numerous educational opportunities addressing CQL in the upcoming months. Be on the lookout for announcements through CMS email lists and on the eCQI Resource Center. The 2019 annual update is expected to be published in the spring of 2018 and the CMS </a:t>
            </a:r>
            <a:r>
              <a:rPr lang="en-US" sz="1200" i="1" kern="1200" dirty="0">
                <a:solidFill>
                  <a:schemeClr val="tx1"/>
                </a:solidFill>
                <a:effectLst/>
                <a:latin typeface="+mn-lt"/>
                <a:ea typeface="+mn-ea"/>
                <a:cs typeface="+mn-cs"/>
              </a:rPr>
              <a:t>Blueprint</a:t>
            </a:r>
            <a:r>
              <a:rPr lang="en-US" sz="1200" kern="1200" dirty="0">
                <a:solidFill>
                  <a:schemeClr val="tx1"/>
                </a:solidFill>
                <a:effectLst/>
                <a:latin typeface="+mn-lt"/>
                <a:ea typeface="+mn-ea"/>
                <a:cs typeface="+mn-cs"/>
              </a:rPr>
              <a:t> Version 14.0 is scheduled to be published in the spring of 2018 which includes CQL. </a:t>
            </a:r>
            <a:endParaRPr lang="en-US" dirty="0"/>
          </a:p>
        </p:txBody>
      </p:sp>
      <p:sp>
        <p:nvSpPr>
          <p:cNvPr id="4" name="Slide Number Placeholder 3"/>
          <p:cNvSpPr>
            <a:spLocks noGrp="1"/>
          </p:cNvSpPr>
          <p:nvPr>
            <p:ph type="sldNum" sz="quarter" idx="10"/>
          </p:nvPr>
        </p:nvSpPr>
        <p:spPr/>
        <p:txBody>
          <a:bodyPr/>
          <a:lstStyle/>
          <a:p>
            <a:fld id="{7B898A01-842B-0042-9AB7-55364486B929}" type="slidenum">
              <a:rPr lang="en-US" smtClean="0"/>
              <a:pPr/>
              <a:t>28</a:t>
            </a:fld>
            <a:endParaRPr lang="en-US" dirty="0"/>
          </a:p>
        </p:txBody>
      </p:sp>
    </p:spTree>
    <p:extLst>
      <p:ext uri="{BB962C8B-B14F-4D97-AF65-F5344CB8AC3E}">
        <p14:creationId xmlns:p14="http://schemas.microsoft.com/office/powerpoint/2010/main" val="7828056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Here are some links to different resources to help keep track of all the information covered. To reiterate, the </a:t>
            </a:r>
            <a:r>
              <a:rPr lang="en-US" sz="1200" i="1" kern="1200" dirty="0">
                <a:solidFill>
                  <a:schemeClr val="tx1"/>
                </a:solidFill>
                <a:effectLst/>
                <a:latin typeface="+mn-lt"/>
                <a:ea typeface="+mn-ea"/>
                <a:cs typeface="+mn-cs"/>
              </a:rPr>
              <a:t>Blueprint</a:t>
            </a:r>
            <a:r>
              <a:rPr lang="en-US" sz="1200" kern="1200" dirty="0">
                <a:solidFill>
                  <a:schemeClr val="tx1"/>
                </a:solidFill>
                <a:effectLst/>
                <a:latin typeface="+mn-lt"/>
                <a:ea typeface="+mn-ea"/>
                <a:cs typeface="+mn-cs"/>
              </a:rPr>
              <a:t> is the resource that documents the core set of business processes and decision criteria when developing, implementing and maintaining measures. An updated version is published at least annually in the spring. The CMS Measures Management System (MMS) is where you can go to find out about participating in technical expert panels (TEPs), public comments, and to sign up for the MMS Listserv.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There are resources available for information about eCQMs. The eCQI Resource Center is the one-stop shop for the most current resources to support electronic clinical quality improvement (eCQI). We encourage you to check it out and offer suggestions for improvement. The JIRA tracking tool is a great resource for eCQM implementation information. Anyone can read the tickets, but you have to have an account to enter a ticket. JIRA is also used for the pre-rulemaking process.</a:t>
            </a:r>
            <a:endParaRPr lang="en-US" dirty="0"/>
          </a:p>
        </p:txBody>
      </p:sp>
      <p:sp>
        <p:nvSpPr>
          <p:cNvPr id="4" name="Slide Number Placeholder 3"/>
          <p:cNvSpPr>
            <a:spLocks noGrp="1"/>
          </p:cNvSpPr>
          <p:nvPr>
            <p:ph type="sldNum" sz="quarter" idx="10"/>
          </p:nvPr>
        </p:nvSpPr>
        <p:spPr/>
        <p:txBody>
          <a:bodyPr/>
          <a:lstStyle/>
          <a:p>
            <a:fld id="{7B898A01-842B-0042-9AB7-55364486B929}" type="slidenum">
              <a:rPr lang="en-US" smtClean="0"/>
              <a:pPr/>
              <a:t>29</a:t>
            </a:fld>
            <a:endParaRPr lang="en-US" dirty="0"/>
          </a:p>
        </p:txBody>
      </p:sp>
    </p:spTree>
    <p:extLst>
      <p:ext uri="{BB962C8B-B14F-4D97-AF65-F5344CB8AC3E}">
        <p14:creationId xmlns:p14="http://schemas.microsoft.com/office/powerpoint/2010/main" val="32722641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goal is for you to be able to give a high-level explanation of what an eCQM is; describe what the addenda is with respect to eCQMs, and the impact of the addenda; understand where CQL fits into the eCQM process as a whole; and discuss the benefits of CQL. </a:t>
            </a:r>
          </a:p>
          <a:p>
            <a:endParaRPr lang="en-US" dirty="0"/>
          </a:p>
        </p:txBody>
      </p:sp>
      <p:sp>
        <p:nvSpPr>
          <p:cNvPr id="4" name="Slide Number Placeholder 3"/>
          <p:cNvSpPr>
            <a:spLocks noGrp="1"/>
          </p:cNvSpPr>
          <p:nvPr>
            <p:ph type="sldNum" sz="quarter" idx="10"/>
          </p:nvPr>
        </p:nvSpPr>
        <p:spPr/>
        <p:txBody>
          <a:bodyPr/>
          <a:lstStyle/>
          <a:p>
            <a:fld id="{7B898A01-842B-0042-9AB7-55364486B929}" type="slidenum">
              <a:rPr lang="en-US" smtClean="0"/>
              <a:pPr/>
              <a:t>3</a:t>
            </a:fld>
            <a:endParaRPr lang="en-US" dirty="0"/>
          </a:p>
        </p:txBody>
      </p:sp>
    </p:spTree>
    <p:extLst>
      <p:ext uri="{BB962C8B-B14F-4D97-AF65-F5344CB8AC3E}">
        <p14:creationId xmlns:p14="http://schemas.microsoft.com/office/powerpoint/2010/main" val="38502036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MAT and the VSAC are the tools used to create eCQMs. Both are free to use, but they will require a registration and some information from you before you can have full access. The National Quality Forum (NQF) is planning to give eCQMs a separate designation and most likely an “e” in front of the number. QualityNet is a good resource for a variety of CMS quality programs. The QPP and the reference library are the best source of information about the Quality Payment Program (QPP).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B898A01-842B-0042-9AB7-55364486B929}" type="slidenum">
              <a:rPr lang="en-US" smtClean="0"/>
              <a:pPr/>
              <a:t>30</a:t>
            </a:fld>
            <a:endParaRPr lang="en-US" dirty="0"/>
          </a:p>
        </p:txBody>
      </p:sp>
    </p:spTree>
    <p:extLst>
      <p:ext uri="{BB962C8B-B14F-4D97-AF65-F5344CB8AC3E}">
        <p14:creationId xmlns:p14="http://schemas.microsoft.com/office/powerpoint/2010/main" val="19310344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If you have any questions, feel free to contact the presenters of this call.</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7B898A01-842B-0042-9AB7-55364486B929}" type="slidenum">
              <a:rPr lang="en-US" smtClean="0"/>
              <a:pPr/>
              <a:t>31</a:t>
            </a:fld>
            <a:endParaRPr lang="en-US" dirty="0"/>
          </a:p>
        </p:txBody>
      </p:sp>
    </p:spTree>
    <p:extLst>
      <p:ext uri="{BB962C8B-B14F-4D97-AF65-F5344CB8AC3E}">
        <p14:creationId xmlns:p14="http://schemas.microsoft.com/office/powerpoint/2010/main" val="4066705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7B898A01-842B-0042-9AB7-55364486B929}" type="slidenum">
              <a:rPr lang="en-US" smtClean="0"/>
              <a:pPr/>
              <a:t>32</a:t>
            </a:fld>
            <a:endParaRPr lang="en-US" dirty="0"/>
          </a:p>
        </p:txBody>
      </p:sp>
    </p:spTree>
    <p:extLst>
      <p:ext uri="{BB962C8B-B14F-4D97-AF65-F5344CB8AC3E}">
        <p14:creationId xmlns:p14="http://schemas.microsoft.com/office/powerpoint/2010/main" val="33610127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If you have any suggested topics, please email us at MMSSupport@battelle.org and we will follow up with you. </a:t>
            </a:r>
            <a:endParaRPr lang="en-US" dirty="0"/>
          </a:p>
        </p:txBody>
      </p:sp>
      <p:sp>
        <p:nvSpPr>
          <p:cNvPr id="4" name="Slide Number Placeholder 3"/>
          <p:cNvSpPr>
            <a:spLocks noGrp="1"/>
          </p:cNvSpPr>
          <p:nvPr>
            <p:ph type="sldNum" sz="quarter" idx="10"/>
          </p:nvPr>
        </p:nvSpPr>
        <p:spPr/>
        <p:txBody>
          <a:bodyPr/>
          <a:lstStyle/>
          <a:p>
            <a:fld id="{7B898A01-842B-0042-9AB7-55364486B929}" type="slidenum">
              <a:rPr lang="en-US" smtClean="0"/>
              <a:pPr/>
              <a:t>33</a:t>
            </a:fld>
            <a:endParaRPr lang="en-US" dirty="0"/>
          </a:p>
        </p:txBody>
      </p:sp>
    </p:spTree>
    <p:extLst>
      <p:ext uri="{BB962C8B-B14F-4D97-AF65-F5344CB8AC3E}">
        <p14:creationId xmlns:p14="http://schemas.microsoft.com/office/powerpoint/2010/main" val="30274917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Initially, an e-measure referred to the Health Quality Measure Format (HQMF). The eCQM is the Health Quality Measure Format (HQMF), which is an XML format plus a human-readable HTML, plus the value sets. The term “e-measure” is still used by some organizations for the whole package.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Health Level Seven International (HL7) is a standards developing organization that provides a framework and standards for the exchange, integration, sharing and retrieval of electronic health information that supports clinical practice and management delivery and evaluation of health services. A goal of the HQMF is to provide consistency and unambiguous interpretation. It provides the document structure but does not specify where in the electronic health record (EHR) the data must be found, so an EHR vendor must map the measure specifications to the data elements in the EHR. </a:t>
            </a:r>
          </a:p>
          <a:p>
            <a:endParaRPr lang="en-US" dirty="0"/>
          </a:p>
        </p:txBody>
      </p:sp>
      <p:sp>
        <p:nvSpPr>
          <p:cNvPr id="4" name="Slide Number Placeholder 3"/>
          <p:cNvSpPr>
            <a:spLocks noGrp="1"/>
          </p:cNvSpPr>
          <p:nvPr>
            <p:ph type="sldNum" sz="quarter" idx="10"/>
          </p:nvPr>
        </p:nvSpPr>
        <p:spPr/>
        <p:txBody>
          <a:bodyPr/>
          <a:lstStyle/>
          <a:p>
            <a:fld id="{7B898A01-842B-0042-9AB7-55364486B929}" type="slidenum">
              <a:rPr lang="en-US" smtClean="0"/>
              <a:pPr/>
              <a:t>4</a:t>
            </a:fld>
            <a:endParaRPr lang="en-US" dirty="0"/>
          </a:p>
        </p:txBody>
      </p:sp>
    </p:spTree>
    <p:extLst>
      <p:ext uri="{BB962C8B-B14F-4D97-AF65-F5344CB8AC3E}">
        <p14:creationId xmlns:p14="http://schemas.microsoft.com/office/powerpoint/2010/main" val="7288146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For chart-abstracted measures, a person can think through the logic and use carefully worded guidance and concept tables from the measure developer about what is acceptable and what is not acceptable. With eCQMs, the data extraction from the EHR will follow the logic statements even if it does not make sense, and it will only look for the data where it is told to look. </a:t>
            </a:r>
            <a:endParaRPr lang="en-US" dirty="0">
              <a:effectLst/>
            </a:endParaRPr>
          </a:p>
          <a:p>
            <a:r>
              <a:rPr lang="en-US" sz="1200"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For the CMS </a:t>
            </a:r>
            <a:r>
              <a:rPr lang="en-US" sz="1200" i="1" kern="1200" dirty="0">
                <a:solidFill>
                  <a:schemeClr val="tx1"/>
                </a:solidFill>
                <a:effectLst/>
                <a:latin typeface="+mn-lt"/>
                <a:ea typeface="+mn-ea"/>
                <a:cs typeface="+mn-cs"/>
              </a:rPr>
              <a:t>Blueprint</a:t>
            </a:r>
            <a:r>
              <a:rPr lang="en-US" sz="1200" kern="1200" dirty="0">
                <a:solidFill>
                  <a:schemeClr val="tx1"/>
                </a:solidFill>
                <a:effectLst/>
                <a:latin typeface="+mn-lt"/>
                <a:ea typeface="+mn-ea"/>
                <a:cs typeface="+mn-cs"/>
              </a:rPr>
              <a:t> for the Measures Management System (MMS), a resource for measure developers that documents best practices for developing and maintaining measures, logic is the criteria used to define a quality measure and its key components. Until very recently, eCQMs used the Quality Data Model (QDM) to express both the data desired and the logic, or relationships among the data elements, and the mathematical calculations. </a:t>
            </a:r>
            <a:endParaRPr lang="en-US" dirty="0">
              <a:effectLst/>
            </a:endParaRPr>
          </a:p>
          <a:p>
            <a:r>
              <a:rPr lang="en-US" sz="1200"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There are arguments for only using data collected in a structured field. That means there is a field, such as a laboratory test, with associated standard terminology; for example, LOINC, or the Logical Observation Identifiers Names and Codes, captures the data as opposed to a text field where the data must be extracted using natural language processing or something similar. </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7B898A01-842B-0042-9AB7-55364486B929}" type="slidenum">
              <a:rPr lang="en-US" smtClean="0"/>
              <a:pPr/>
              <a:t>5</a:t>
            </a:fld>
            <a:endParaRPr lang="en-US" dirty="0"/>
          </a:p>
        </p:txBody>
      </p:sp>
    </p:spTree>
    <p:extLst>
      <p:ext uri="{BB962C8B-B14F-4D97-AF65-F5344CB8AC3E}">
        <p14:creationId xmlns:p14="http://schemas.microsoft.com/office/powerpoint/2010/main" val="39357661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source of truth for the specification for the electronic clinical quality measures (eCQMs) adopted by CMS programs is now the Electronic Clinical Quality Improvement Resource Center, or the eCQI Resource Center. Prior to 2017 the source of truth for specifications was the eCQM Library on CMS.gov. The eCQM Library has been transitioned out. So, if you had bookmarks to the eCQM Library, it is recommended that you change the bookmark to the eCQI Resource Center.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B898A01-842B-0042-9AB7-55364486B929}" type="slidenum">
              <a:rPr lang="en-US" smtClean="0"/>
              <a:pPr/>
              <a:t>6</a:t>
            </a:fld>
            <a:endParaRPr lang="en-US" dirty="0"/>
          </a:p>
        </p:txBody>
      </p:sp>
    </p:spTree>
    <p:extLst>
      <p:ext uri="{BB962C8B-B14F-4D97-AF65-F5344CB8AC3E}">
        <p14:creationId xmlns:p14="http://schemas.microsoft.com/office/powerpoint/2010/main" val="36330935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898A01-842B-0042-9AB7-55364486B929}" type="slidenum">
              <a:rPr lang="en-US" smtClean="0"/>
              <a:pPr/>
              <a:t>7</a:t>
            </a:fld>
            <a:endParaRPr lang="en-US" dirty="0"/>
          </a:p>
        </p:txBody>
      </p:sp>
    </p:spTree>
    <p:extLst>
      <p:ext uri="{BB962C8B-B14F-4D97-AF65-F5344CB8AC3E}">
        <p14:creationId xmlns:p14="http://schemas.microsoft.com/office/powerpoint/2010/main" val="30223612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For the 2017 reporting period, 13 hospital measures were removed. One of the remaining 16 eligible hospital measures is an outpatient quality reporting program measure — ED-3, the median time from ED arrival to ED departure for discharged ED patients. It has not been adopted as an eCQM by the Hospital Outpatient Quality Reporting Program, and so ED-3 cannot be submitted as a hospital inpatient quality reporting (IQR) measure.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For the 2017 performance period for eligible professionals/eligible clinicians eleven (11) measures were removed. For the 2018 performance period for eligible clinicians/eligible professionals two new eCQMs were finalized. These are the first two new eCQMs that were not part of the initial 113. The 2018 Inpatient Perspective Patient System proposed rule asked for comments on 11 eCQMs for possible future adoption.</a:t>
            </a:r>
          </a:p>
          <a:p>
            <a:endParaRPr lang="en-US" dirty="0"/>
          </a:p>
        </p:txBody>
      </p:sp>
      <p:sp>
        <p:nvSpPr>
          <p:cNvPr id="4" name="Slide Number Placeholder 3"/>
          <p:cNvSpPr>
            <a:spLocks noGrp="1"/>
          </p:cNvSpPr>
          <p:nvPr>
            <p:ph type="sldNum" sz="quarter" idx="10"/>
          </p:nvPr>
        </p:nvSpPr>
        <p:spPr/>
        <p:txBody>
          <a:bodyPr/>
          <a:lstStyle/>
          <a:p>
            <a:fld id="{7B898A01-842B-0042-9AB7-55364486B929}" type="slidenum">
              <a:rPr lang="en-US" smtClean="0"/>
              <a:pPr/>
              <a:t>8</a:t>
            </a:fld>
            <a:endParaRPr lang="en-US" dirty="0"/>
          </a:p>
        </p:txBody>
      </p:sp>
    </p:spTree>
    <p:extLst>
      <p:ext uri="{BB962C8B-B14F-4D97-AF65-F5344CB8AC3E}">
        <p14:creationId xmlns:p14="http://schemas.microsoft.com/office/powerpoint/2010/main" val="40686517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goal of eCQM standards is to be very specific about which standards to use. The first is the Quality Data Model (QDM), now in Version 5.3, which is an information model clearly defining the concepts used in quality measures and clinical care and intended to enable the automation of electronic health record (EHR) use. It provides a way to describe clinical concepts in a standardized format so that individuals — providers, researchers, measure developers — monitoring clinical performance and outcomes can clearly and concisely communicate the necessary information.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QDM describes information so that the EHR and other clinical electronic system vendors can ideally consistently interpret and easily locate the data required. A QDM element is composed of a category, a data type, a value set, and at least one attribute. Until recently, the measure logic was also included in the QDM. After extensive testing as of October 31, 2017, Clinical Quality Language (CQL), an HL7 standard expression logic language, has been adopted for use with eCQMs. The QDM will continue to be the grammar with the CQL as the logic. The QDM is linked to the Value Set Authority Center (VSAC) via the Measure Authoring Tool (MAT) and the VSAC. The Value Set Authority Center is the authoritative source for value sets. </a:t>
            </a:r>
            <a:endParaRPr lang="en-US" dirty="0"/>
          </a:p>
        </p:txBody>
      </p:sp>
      <p:sp>
        <p:nvSpPr>
          <p:cNvPr id="4" name="Slide Number Placeholder 3"/>
          <p:cNvSpPr>
            <a:spLocks noGrp="1"/>
          </p:cNvSpPr>
          <p:nvPr>
            <p:ph type="sldNum" sz="quarter" idx="10"/>
          </p:nvPr>
        </p:nvSpPr>
        <p:spPr/>
        <p:txBody>
          <a:bodyPr/>
          <a:lstStyle/>
          <a:p>
            <a:fld id="{7B898A01-842B-0042-9AB7-55364486B929}" type="slidenum">
              <a:rPr lang="en-US" smtClean="0"/>
              <a:pPr/>
              <a:t>9</a:t>
            </a:fld>
            <a:endParaRPr lang="en-US" dirty="0"/>
          </a:p>
        </p:txBody>
      </p:sp>
    </p:spTree>
    <p:extLst>
      <p:ext uri="{BB962C8B-B14F-4D97-AF65-F5344CB8AC3E}">
        <p14:creationId xmlns:p14="http://schemas.microsoft.com/office/powerpoint/2010/main" val="3006878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2_CMS title1">
    <p:bg>
      <p:bgPr>
        <a:solidFill>
          <a:schemeClr val="bg1"/>
        </a:solidFill>
        <a:effectLst/>
      </p:bgPr>
    </p:bg>
    <p:spTree>
      <p:nvGrpSpPr>
        <p:cNvPr id="1" name=""/>
        <p:cNvGrpSpPr/>
        <p:nvPr/>
      </p:nvGrpSpPr>
      <p:grpSpPr>
        <a:xfrm>
          <a:off x="0" y="0"/>
          <a:ext cx="0" cy="0"/>
          <a:chOff x="0" y="0"/>
          <a:chExt cx="0" cy="0"/>
        </a:xfrm>
      </p:grpSpPr>
      <p:pic>
        <p:nvPicPr>
          <p:cNvPr id="7" name="Picture 3" descr="An African American business woman standing with her arms crossed and a team of professionals behind her."/>
          <p:cNvPicPr>
            <a:picLocks noChangeAspect="1" noChangeArrowheads="1"/>
          </p:cNvPicPr>
          <p:nvPr/>
        </p:nvPicPr>
        <p:blipFill>
          <a:blip r:embed="rId2" cstate="print">
            <a:extLst>
              <a:ext uri="{28A0092B-C50C-407E-A947-70E740481C1C}">
                <a14:useLocalDpi xmlns:a14="http://schemas.microsoft.com/office/drawing/2010/main" val="0"/>
              </a:ext>
            </a:extLst>
          </a:blip>
          <a:srcRect l="7001"/>
          <a:stretch>
            <a:fillRect/>
          </a:stretch>
        </p:blipFill>
        <p:spPr bwMode="auto">
          <a:xfrm>
            <a:off x="13819" y="2438400"/>
            <a:ext cx="5243981" cy="4435856"/>
          </a:xfrm>
          <a:prstGeom prst="rect">
            <a:avLst/>
          </a:prstGeom>
          <a:noFill/>
          <a:ln w="9525">
            <a:noFill/>
            <a:miter lim="800000"/>
            <a:headEnd/>
            <a:tailEnd/>
          </a:ln>
          <a:effectLst/>
        </p:spPr>
      </p:pic>
      <p:sp>
        <p:nvSpPr>
          <p:cNvPr id="13" name="TextBox 12"/>
          <p:cNvSpPr txBox="1"/>
          <p:nvPr/>
        </p:nvSpPr>
        <p:spPr>
          <a:xfrm>
            <a:off x="-1668146" y="4928188"/>
            <a:ext cx="184666" cy="369332"/>
          </a:xfrm>
          <a:prstGeom prst="rect">
            <a:avLst/>
          </a:prstGeom>
          <a:noFill/>
        </p:spPr>
        <p:txBody>
          <a:bodyPr wrap="none" rtlCol="0">
            <a:spAutoFit/>
          </a:bodyPr>
          <a:lstStyle/>
          <a:p>
            <a:endParaRPr lang="en-US" dirty="0"/>
          </a:p>
        </p:txBody>
      </p:sp>
      <p:sp>
        <p:nvSpPr>
          <p:cNvPr id="12" name="Title 7"/>
          <p:cNvSpPr>
            <a:spLocks noGrp="1"/>
          </p:cNvSpPr>
          <p:nvPr>
            <p:ph type="title"/>
          </p:nvPr>
        </p:nvSpPr>
        <p:spPr>
          <a:xfrm>
            <a:off x="0" y="1371600"/>
            <a:ext cx="9144000" cy="1066800"/>
          </a:xfrm>
        </p:spPr>
        <p:txBody>
          <a:bodyPr/>
          <a:lstStyle/>
          <a:p>
            <a:r>
              <a:rPr lang="en-US"/>
              <a:t>Click to edit Master title style</a:t>
            </a:r>
            <a:endParaRPr lang="en-US" dirty="0"/>
          </a:p>
        </p:txBody>
      </p:sp>
      <p:sp>
        <p:nvSpPr>
          <p:cNvPr id="8" name="Text Placeholder 2"/>
          <p:cNvSpPr>
            <a:spLocks noGrp="1"/>
          </p:cNvSpPr>
          <p:nvPr>
            <p:ph type="body" sz="quarter" idx="10" hasCustomPrompt="1"/>
          </p:nvPr>
        </p:nvSpPr>
        <p:spPr>
          <a:xfrm>
            <a:off x="5943600" y="3048000"/>
            <a:ext cx="2971800" cy="914400"/>
          </a:xfrm>
        </p:spPr>
        <p:txBody>
          <a:bodyPr>
            <a:normAutofit/>
          </a:bodyPr>
          <a:lstStyle>
            <a:lvl1pPr marL="0" indent="0" algn="l">
              <a:buNone/>
              <a:defRPr sz="2400" b="1" i="1">
                <a:solidFill>
                  <a:srgbClr val="084A9C"/>
                </a:solidFill>
              </a:defRPr>
            </a:lvl1pPr>
          </a:lstStyle>
          <a:p>
            <a:pPr algn="l"/>
            <a:r>
              <a:rPr lang="en-US" sz="2400" b="1" i="1" dirty="0">
                <a:solidFill>
                  <a:srgbClr val="084A9C"/>
                </a:solidFill>
              </a:rPr>
              <a:t>Subtitle</a:t>
            </a:r>
          </a:p>
          <a:p>
            <a:pPr algn="l"/>
            <a:endParaRPr lang="en-US" sz="2800" b="0" i="1" dirty="0">
              <a:solidFill>
                <a:srgbClr val="084A9C"/>
              </a:solidFill>
            </a:endParaRPr>
          </a:p>
        </p:txBody>
      </p:sp>
      <p:sp>
        <p:nvSpPr>
          <p:cNvPr id="9" name="Text Placeholder 2"/>
          <p:cNvSpPr>
            <a:spLocks noGrp="1"/>
          </p:cNvSpPr>
          <p:nvPr>
            <p:ph type="body" sz="quarter" idx="11" hasCustomPrompt="1"/>
          </p:nvPr>
        </p:nvSpPr>
        <p:spPr>
          <a:xfrm>
            <a:off x="5943600" y="4267200"/>
            <a:ext cx="2971800" cy="838200"/>
          </a:xfrm>
        </p:spPr>
        <p:txBody>
          <a:bodyPr>
            <a:normAutofit/>
          </a:bodyPr>
          <a:lstStyle>
            <a:lvl1pPr marL="0" indent="0" algn="l">
              <a:buNone/>
              <a:defRPr sz="2400" b="1" i="1">
                <a:solidFill>
                  <a:srgbClr val="084A9C"/>
                </a:solidFill>
              </a:defRPr>
            </a:lvl1pPr>
          </a:lstStyle>
          <a:p>
            <a:pPr algn="l"/>
            <a:r>
              <a:rPr lang="en-US" sz="2400" b="0" i="1" dirty="0">
                <a:solidFill>
                  <a:srgbClr val="084A9C"/>
                </a:solidFill>
              </a:rPr>
              <a:t>Presenter/Date</a:t>
            </a:r>
            <a:endParaRPr lang="en-US" sz="2800" b="0" i="1" dirty="0">
              <a:solidFill>
                <a:srgbClr val="084A9C"/>
              </a:solidFill>
            </a:endParaRPr>
          </a:p>
        </p:txBody>
      </p:sp>
      <p:sp>
        <p:nvSpPr>
          <p:cNvPr id="14" name="TextBox 13"/>
          <p:cNvSpPr txBox="1"/>
          <p:nvPr userDrawn="1"/>
        </p:nvSpPr>
        <p:spPr>
          <a:xfrm>
            <a:off x="-1668146" y="4928188"/>
            <a:ext cx="184666" cy="369332"/>
          </a:xfrm>
          <a:prstGeom prst="rect">
            <a:avLst/>
          </a:prstGeom>
          <a:noFill/>
        </p:spPr>
        <p:txBody>
          <a:bodyPr wrap="none" rtlCol="0">
            <a:spAutoFit/>
          </a:bodyPr>
          <a:lstStyle/>
          <a:p>
            <a:endParaRPr lang="en-US" dirty="0"/>
          </a:p>
        </p:txBody>
      </p:sp>
      <p:pic>
        <p:nvPicPr>
          <p:cNvPr id="15" name="Picture 14" descr="The Centers for Medicare and Medicaid logo."/>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52400" y="228600"/>
            <a:ext cx="2652325" cy="914400"/>
          </a:xfrm>
          <a:prstGeom prst="rect">
            <a:avLst/>
          </a:prstGeom>
        </p:spPr>
      </p:pic>
    </p:spTree>
    <p:extLst>
      <p:ext uri="{BB962C8B-B14F-4D97-AF65-F5344CB8AC3E}">
        <p14:creationId xmlns:p14="http://schemas.microsoft.com/office/powerpoint/2010/main" val="26071770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CMS title4">
    <p:bg>
      <p:bgPr>
        <a:solidFill>
          <a:schemeClr val="bg1"/>
        </a:solidFill>
        <a:effectLst/>
      </p:bgPr>
    </p:bg>
    <p:spTree>
      <p:nvGrpSpPr>
        <p:cNvPr id="1" name=""/>
        <p:cNvGrpSpPr/>
        <p:nvPr/>
      </p:nvGrpSpPr>
      <p:grpSpPr>
        <a:xfrm>
          <a:off x="0" y="0"/>
          <a:ext cx="0" cy="0"/>
          <a:chOff x="0" y="0"/>
          <a:chExt cx="0" cy="0"/>
        </a:xfrm>
      </p:grpSpPr>
      <p:sp>
        <p:nvSpPr>
          <p:cNvPr id="13" name="TextBox 12"/>
          <p:cNvSpPr txBox="1"/>
          <p:nvPr/>
        </p:nvSpPr>
        <p:spPr>
          <a:xfrm>
            <a:off x="-1668146" y="4928188"/>
            <a:ext cx="184666" cy="369332"/>
          </a:xfrm>
          <a:prstGeom prst="rect">
            <a:avLst/>
          </a:prstGeom>
          <a:noFill/>
        </p:spPr>
        <p:txBody>
          <a:bodyPr wrap="none" rtlCol="0">
            <a:spAutoFit/>
          </a:bodyPr>
          <a:lstStyle/>
          <a:p>
            <a:endParaRPr lang="en-US" dirty="0"/>
          </a:p>
        </p:txBody>
      </p:sp>
      <p:sp>
        <p:nvSpPr>
          <p:cNvPr id="12" name="Title 7"/>
          <p:cNvSpPr>
            <a:spLocks noGrp="1"/>
          </p:cNvSpPr>
          <p:nvPr>
            <p:ph type="title"/>
          </p:nvPr>
        </p:nvSpPr>
        <p:spPr>
          <a:xfrm>
            <a:off x="0" y="1371600"/>
            <a:ext cx="9144000" cy="1066800"/>
          </a:xfrm>
        </p:spPr>
        <p:txBody>
          <a:bodyPr/>
          <a:lstStyle/>
          <a:p>
            <a:r>
              <a:rPr lang="en-US"/>
              <a:t>Click to edit Master title style</a:t>
            </a:r>
            <a:endParaRPr lang="en-US" dirty="0"/>
          </a:p>
        </p:txBody>
      </p:sp>
      <p:pic>
        <p:nvPicPr>
          <p:cNvPr id="8" name="Picture 7" descr="A group of children standing with their school supplies in hand."/>
          <p:cNvPicPr>
            <a:picLocks noChangeAspect="1"/>
          </p:cNvPicPr>
          <p:nvPr/>
        </p:nvPicPr>
        <p:blipFill>
          <a:blip r:embed="rId2" cstate="print">
            <a:extLst>
              <a:ext uri="{28A0092B-C50C-407E-A947-70E740481C1C}">
                <a14:useLocalDpi xmlns:a14="http://schemas.microsoft.com/office/drawing/2010/main" val="0"/>
              </a:ext>
            </a:extLst>
          </a:blip>
          <a:srcRect l="5688"/>
          <a:stretch>
            <a:fillRect/>
          </a:stretch>
        </p:blipFill>
        <p:spPr>
          <a:xfrm>
            <a:off x="14600" y="2963450"/>
            <a:ext cx="5295431" cy="3891090"/>
          </a:xfrm>
          <a:prstGeom prst="rect">
            <a:avLst/>
          </a:prstGeom>
          <a:effectLst/>
        </p:spPr>
      </p:pic>
      <p:sp>
        <p:nvSpPr>
          <p:cNvPr id="14" name="Text Placeholder 2"/>
          <p:cNvSpPr>
            <a:spLocks noGrp="1"/>
          </p:cNvSpPr>
          <p:nvPr>
            <p:ph type="body" sz="quarter" idx="10" hasCustomPrompt="1"/>
          </p:nvPr>
        </p:nvSpPr>
        <p:spPr>
          <a:xfrm>
            <a:off x="5562600" y="3048000"/>
            <a:ext cx="3276600" cy="914400"/>
          </a:xfrm>
        </p:spPr>
        <p:txBody>
          <a:bodyPr>
            <a:normAutofit/>
          </a:bodyPr>
          <a:lstStyle>
            <a:lvl1pPr marL="0" indent="0" algn="l">
              <a:buNone/>
              <a:defRPr sz="2400" b="1" i="1">
                <a:solidFill>
                  <a:srgbClr val="084A9C"/>
                </a:solidFill>
              </a:defRPr>
            </a:lvl1pPr>
          </a:lstStyle>
          <a:p>
            <a:pPr algn="l"/>
            <a:r>
              <a:rPr lang="en-US" sz="2400" b="1" i="1" dirty="0">
                <a:solidFill>
                  <a:srgbClr val="084A9C"/>
                </a:solidFill>
              </a:rPr>
              <a:t>Subtitle</a:t>
            </a:r>
          </a:p>
          <a:p>
            <a:pPr algn="l"/>
            <a:endParaRPr lang="en-US" sz="2800" b="0" i="1" dirty="0">
              <a:solidFill>
                <a:srgbClr val="084A9C"/>
              </a:solidFill>
            </a:endParaRPr>
          </a:p>
        </p:txBody>
      </p:sp>
      <p:sp>
        <p:nvSpPr>
          <p:cNvPr id="7" name="Text Placeholder 2"/>
          <p:cNvSpPr>
            <a:spLocks noGrp="1"/>
          </p:cNvSpPr>
          <p:nvPr>
            <p:ph type="body" sz="quarter" idx="11" hasCustomPrompt="1"/>
          </p:nvPr>
        </p:nvSpPr>
        <p:spPr>
          <a:xfrm>
            <a:off x="5562600" y="4191000"/>
            <a:ext cx="3276600" cy="838200"/>
          </a:xfrm>
        </p:spPr>
        <p:txBody>
          <a:bodyPr>
            <a:normAutofit/>
          </a:bodyPr>
          <a:lstStyle>
            <a:lvl1pPr marL="0" indent="0" algn="l">
              <a:buNone/>
              <a:defRPr sz="2400" b="1" i="1">
                <a:solidFill>
                  <a:srgbClr val="084A9C"/>
                </a:solidFill>
              </a:defRPr>
            </a:lvl1pPr>
          </a:lstStyle>
          <a:p>
            <a:pPr algn="l"/>
            <a:r>
              <a:rPr lang="en-US" sz="2400" b="0" i="1" dirty="0">
                <a:solidFill>
                  <a:srgbClr val="084A9C"/>
                </a:solidFill>
              </a:rPr>
              <a:t>Presenter/Date</a:t>
            </a:r>
            <a:endParaRPr lang="en-US" sz="2800" b="0" i="1" dirty="0">
              <a:solidFill>
                <a:srgbClr val="084A9C"/>
              </a:solidFill>
            </a:endParaRPr>
          </a:p>
        </p:txBody>
      </p:sp>
      <p:pic>
        <p:nvPicPr>
          <p:cNvPr id="9" name="Picture 8" descr="The Centers for Medicare and Medicaid logo."/>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7595" y="228600"/>
            <a:ext cx="2652325" cy="914400"/>
          </a:xfrm>
          <a:prstGeom prst="rect">
            <a:avLst/>
          </a:prstGeom>
        </p:spPr>
      </p:pic>
      <p:sp>
        <p:nvSpPr>
          <p:cNvPr id="10" name="TextBox 9"/>
          <p:cNvSpPr txBox="1"/>
          <p:nvPr userDrawn="1"/>
        </p:nvSpPr>
        <p:spPr>
          <a:xfrm>
            <a:off x="-1668146" y="4928188"/>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1942082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4_CMS title1">
    <p:bg>
      <p:bgPr>
        <a:solidFill>
          <a:schemeClr val="bg1"/>
        </a:solidFill>
        <a:effectLst/>
      </p:bgPr>
    </p:bg>
    <p:spTree>
      <p:nvGrpSpPr>
        <p:cNvPr id="1" name=""/>
        <p:cNvGrpSpPr/>
        <p:nvPr/>
      </p:nvGrpSpPr>
      <p:grpSpPr>
        <a:xfrm>
          <a:off x="0" y="0"/>
          <a:ext cx="0" cy="0"/>
          <a:chOff x="0" y="0"/>
          <a:chExt cx="0" cy="0"/>
        </a:xfrm>
      </p:grpSpPr>
      <p:pic>
        <p:nvPicPr>
          <p:cNvPr id="7" name="Picture 3" descr="An active adult couple riding bicycles in a park."/>
          <p:cNvPicPr>
            <a:picLocks noChangeAspect="1" noChangeArrowheads="1"/>
          </p:cNvPicPr>
          <p:nvPr/>
        </p:nvPicPr>
        <p:blipFill>
          <a:blip r:embed="rId2" cstate="print"/>
          <a:stretch>
            <a:fillRect/>
          </a:stretch>
        </p:blipFill>
        <p:spPr bwMode="auto">
          <a:xfrm>
            <a:off x="697" y="2438400"/>
            <a:ext cx="6629401" cy="4419600"/>
          </a:xfrm>
          <a:prstGeom prst="rect">
            <a:avLst/>
          </a:prstGeom>
          <a:noFill/>
          <a:ln w="9525">
            <a:noFill/>
            <a:miter lim="800000"/>
            <a:headEnd/>
            <a:tailEnd/>
          </a:ln>
          <a:effectLst/>
        </p:spPr>
      </p:pic>
      <p:sp>
        <p:nvSpPr>
          <p:cNvPr id="13" name="TextBox 12"/>
          <p:cNvSpPr txBox="1"/>
          <p:nvPr/>
        </p:nvSpPr>
        <p:spPr>
          <a:xfrm>
            <a:off x="-1668146" y="4928188"/>
            <a:ext cx="184666" cy="369332"/>
          </a:xfrm>
          <a:prstGeom prst="rect">
            <a:avLst/>
          </a:prstGeom>
          <a:noFill/>
        </p:spPr>
        <p:txBody>
          <a:bodyPr wrap="none" rtlCol="0">
            <a:spAutoFit/>
          </a:bodyPr>
          <a:lstStyle/>
          <a:p>
            <a:endParaRPr lang="en-US" dirty="0"/>
          </a:p>
        </p:txBody>
      </p:sp>
      <p:sp>
        <p:nvSpPr>
          <p:cNvPr id="12" name="Title 7"/>
          <p:cNvSpPr>
            <a:spLocks noGrp="1"/>
          </p:cNvSpPr>
          <p:nvPr>
            <p:ph type="title"/>
          </p:nvPr>
        </p:nvSpPr>
        <p:spPr>
          <a:xfrm>
            <a:off x="0" y="1371600"/>
            <a:ext cx="9144000" cy="1066800"/>
          </a:xfrm>
        </p:spPr>
        <p:txBody>
          <a:bodyPr/>
          <a:lstStyle/>
          <a:p>
            <a:r>
              <a:rPr lang="en-US"/>
              <a:t>Click to edit Master title style</a:t>
            </a:r>
            <a:endParaRPr lang="en-US" dirty="0"/>
          </a:p>
        </p:txBody>
      </p:sp>
      <p:sp>
        <p:nvSpPr>
          <p:cNvPr id="8" name="Text Placeholder 2"/>
          <p:cNvSpPr>
            <a:spLocks noGrp="1"/>
          </p:cNvSpPr>
          <p:nvPr>
            <p:ph type="body" sz="quarter" idx="10" hasCustomPrompt="1"/>
          </p:nvPr>
        </p:nvSpPr>
        <p:spPr>
          <a:xfrm>
            <a:off x="5410200" y="3048000"/>
            <a:ext cx="3505200" cy="914400"/>
          </a:xfrm>
        </p:spPr>
        <p:txBody>
          <a:bodyPr>
            <a:normAutofit/>
          </a:bodyPr>
          <a:lstStyle>
            <a:lvl1pPr marL="0" indent="0" algn="l">
              <a:buNone/>
              <a:defRPr sz="2400" b="1" i="1">
                <a:solidFill>
                  <a:srgbClr val="084A9C"/>
                </a:solidFill>
              </a:defRPr>
            </a:lvl1pPr>
          </a:lstStyle>
          <a:p>
            <a:pPr algn="l"/>
            <a:r>
              <a:rPr lang="en-US" sz="2400" b="1" i="1" dirty="0">
                <a:solidFill>
                  <a:srgbClr val="084A9C"/>
                </a:solidFill>
              </a:rPr>
              <a:t>Subtitle</a:t>
            </a:r>
          </a:p>
          <a:p>
            <a:pPr algn="l"/>
            <a:endParaRPr lang="en-US" sz="2800" b="0" i="1" dirty="0">
              <a:solidFill>
                <a:srgbClr val="084A9C"/>
              </a:solidFill>
            </a:endParaRPr>
          </a:p>
        </p:txBody>
      </p:sp>
      <p:sp>
        <p:nvSpPr>
          <p:cNvPr id="9" name="Text Placeholder 2"/>
          <p:cNvSpPr>
            <a:spLocks noGrp="1"/>
          </p:cNvSpPr>
          <p:nvPr>
            <p:ph type="body" sz="quarter" idx="11" hasCustomPrompt="1"/>
          </p:nvPr>
        </p:nvSpPr>
        <p:spPr>
          <a:xfrm>
            <a:off x="5410200" y="4267200"/>
            <a:ext cx="3505200" cy="838200"/>
          </a:xfrm>
        </p:spPr>
        <p:txBody>
          <a:bodyPr>
            <a:normAutofit/>
          </a:bodyPr>
          <a:lstStyle>
            <a:lvl1pPr marL="0" indent="0" algn="l">
              <a:buNone/>
              <a:defRPr sz="2400" b="1" i="1">
                <a:solidFill>
                  <a:srgbClr val="084A9C"/>
                </a:solidFill>
              </a:defRPr>
            </a:lvl1pPr>
          </a:lstStyle>
          <a:p>
            <a:pPr algn="l"/>
            <a:r>
              <a:rPr lang="en-US" sz="2400" b="0" i="1" dirty="0">
                <a:solidFill>
                  <a:srgbClr val="084A9C"/>
                </a:solidFill>
              </a:rPr>
              <a:t>Presenter/Date</a:t>
            </a:r>
            <a:endParaRPr lang="en-US" sz="2800" b="0" i="1" dirty="0">
              <a:solidFill>
                <a:srgbClr val="084A9C"/>
              </a:solidFill>
            </a:endParaRPr>
          </a:p>
        </p:txBody>
      </p:sp>
      <p:pic>
        <p:nvPicPr>
          <p:cNvPr id="11" name="Picture 10" descr="The Centers for Medicare and Medicaid logo."/>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7595" y="228600"/>
            <a:ext cx="2652325" cy="914400"/>
          </a:xfrm>
          <a:prstGeom prst="rect">
            <a:avLst/>
          </a:prstGeom>
        </p:spPr>
      </p:pic>
      <p:sp>
        <p:nvSpPr>
          <p:cNvPr id="14" name="TextBox 13"/>
          <p:cNvSpPr txBox="1"/>
          <p:nvPr userDrawn="1"/>
        </p:nvSpPr>
        <p:spPr>
          <a:xfrm>
            <a:off x="-1668146" y="4928188"/>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6071770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MS title2">
    <p:bg>
      <p:bgPr>
        <a:solidFill>
          <a:schemeClr val="bg1"/>
        </a:solidFill>
        <a:effectLst/>
      </p:bgPr>
    </p:bg>
    <p:spTree>
      <p:nvGrpSpPr>
        <p:cNvPr id="1" name=""/>
        <p:cNvGrpSpPr/>
        <p:nvPr/>
      </p:nvGrpSpPr>
      <p:grpSpPr>
        <a:xfrm>
          <a:off x="0" y="0"/>
          <a:ext cx="0" cy="0"/>
          <a:chOff x="0" y="0"/>
          <a:chExt cx="0" cy="0"/>
        </a:xfrm>
      </p:grpSpPr>
      <p:pic>
        <p:nvPicPr>
          <p:cNvPr id="8" name="Picture 2" descr="A group of physicians reviewing x-rays."/>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2438400"/>
            <a:ext cx="4639734" cy="4419600"/>
          </a:xfrm>
          <a:prstGeom prst="rect">
            <a:avLst/>
          </a:prstGeom>
          <a:noFill/>
          <a:ln w="9525">
            <a:noFill/>
            <a:miter lim="800000"/>
            <a:headEnd/>
            <a:tailEnd/>
          </a:ln>
          <a:effectLst/>
        </p:spPr>
      </p:pic>
      <p:sp>
        <p:nvSpPr>
          <p:cNvPr id="13" name="TextBox 12"/>
          <p:cNvSpPr txBox="1"/>
          <p:nvPr/>
        </p:nvSpPr>
        <p:spPr>
          <a:xfrm>
            <a:off x="-1668146" y="4928188"/>
            <a:ext cx="184666" cy="369332"/>
          </a:xfrm>
          <a:prstGeom prst="rect">
            <a:avLst/>
          </a:prstGeom>
          <a:noFill/>
        </p:spPr>
        <p:txBody>
          <a:bodyPr wrap="none" rtlCol="0">
            <a:spAutoFit/>
          </a:bodyPr>
          <a:lstStyle/>
          <a:p>
            <a:endParaRPr lang="en-US" dirty="0"/>
          </a:p>
        </p:txBody>
      </p:sp>
      <p:sp>
        <p:nvSpPr>
          <p:cNvPr id="12" name="Title 7"/>
          <p:cNvSpPr>
            <a:spLocks noGrp="1"/>
          </p:cNvSpPr>
          <p:nvPr>
            <p:ph type="title"/>
          </p:nvPr>
        </p:nvSpPr>
        <p:spPr>
          <a:xfrm>
            <a:off x="0" y="1371600"/>
            <a:ext cx="9144000" cy="1066800"/>
          </a:xfrm>
        </p:spPr>
        <p:txBody>
          <a:bodyPr/>
          <a:lstStyle/>
          <a:p>
            <a:r>
              <a:rPr lang="en-US"/>
              <a:t>Click to edit Master title style</a:t>
            </a:r>
            <a:endParaRPr lang="en-US" dirty="0"/>
          </a:p>
        </p:txBody>
      </p:sp>
      <p:sp>
        <p:nvSpPr>
          <p:cNvPr id="7" name="Text Placeholder 2"/>
          <p:cNvSpPr>
            <a:spLocks noGrp="1"/>
          </p:cNvSpPr>
          <p:nvPr>
            <p:ph type="body" sz="quarter" idx="10" hasCustomPrompt="1"/>
          </p:nvPr>
        </p:nvSpPr>
        <p:spPr>
          <a:xfrm>
            <a:off x="4953000" y="3048000"/>
            <a:ext cx="3733800" cy="914400"/>
          </a:xfrm>
        </p:spPr>
        <p:txBody>
          <a:bodyPr>
            <a:normAutofit/>
          </a:bodyPr>
          <a:lstStyle>
            <a:lvl1pPr marL="0" indent="0" algn="l">
              <a:buNone/>
              <a:defRPr sz="2400" b="1" i="1">
                <a:solidFill>
                  <a:srgbClr val="084A9C"/>
                </a:solidFill>
              </a:defRPr>
            </a:lvl1pPr>
          </a:lstStyle>
          <a:p>
            <a:pPr algn="l"/>
            <a:r>
              <a:rPr lang="en-US" sz="2400" b="1" i="1" dirty="0">
                <a:solidFill>
                  <a:srgbClr val="084A9C"/>
                </a:solidFill>
              </a:rPr>
              <a:t>Subtitle</a:t>
            </a:r>
          </a:p>
          <a:p>
            <a:pPr algn="l"/>
            <a:endParaRPr lang="en-US" sz="2800" b="0" i="1" dirty="0">
              <a:solidFill>
                <a:srgbClr val="084A9C"/>
              </a:solidFill>
            </a:endParaRPr>
          </a:p>
        </p:txBody>
      </p:sp>
      <p:sp>
        <p:nvSpPr>
          <p:cNvPr id="9" name="Text Placeholder 2"/>
          <p:cNvSpPr>
            <a:spLocks noGrp="1"/>
          </p:cNvSpPr>
          <p:nvPr>
            <p:ph type="body" sz="quarter" idx="11" hasCustomPrompt="1"/>
          </p:nvPr>
        </p:nvSpPr>
        <p:spPr>
          <a:xfrm>
            <a:off x="4953000" y="4191000"/>
            <a:ext cx="3733800" cy="838200"/>
          </a:xfrm>
        </p:spPr>
        <p:txBody>
          <a:bodyPr>
            <a:norm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2400" b="1" i="1">
                <a:solidFill>
                  <a:srgbClr val="084A9C"/>
                </a:solidFill>
              </a:defRPr>
            </a:lvl1pPr>
          </a:lstStyle>
          <a:p>
            <a:pPr algn="l"/>
            <a:r>
              <a:rPr lang="en-US" sz="2400" b="0" i="1" dirty="0">
                <a:solidFill>
                  <a:srgbClr val="084A9C"/>
                </a:solidFill>
              </a:rPr>
              <a:t>Presenter/Date</a:t>
            </a:r>
            <a:endParaRPr lang="en-US" sz="2800" b="0" i="1" dirty="0">
              <a:solidFill>
                <a:srgbClr val="084A9C"/>
              </a:solidFill>
            </a:endParaRPr>
          </a:p>
          <a:p>
            <a:pPr algn="l"/>
            <a:endParaRPr lang="en-US" sz="2800" b="0" i="1" dirty="0">
              <a:solidFill>
                <a:srgbClr val="084A9C"/>
              </a:solidFill>
            </a:endParaRPr>
          </a:p>
        </p:txBody>
      </p:sp>
      <p:pic>
        <p:nvPicPr>
          <p:cNvPr id="11" name="Picture 10" descr="The Centers for Medicare and Medicaid logo."/>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7595" y="228600"/>
            <a:ext cx="2652325" cy="914400"/>
          </a:xfrm>
          <a:prstGeom prst="rect">
            <a:avLst/>
          </a:prstGeom>
        </p:spPr>
      </p:pic>
      <p:sp>
        <p:nvSpPr>
          <p:cNvPr id="14" name="TextBox 13"/>
          <p:cNvSpPr txBox="1"/>
          <p:nvPr userDrawn="1"/>
        </p:nvSpPr>
        <p:spPr>
          <a:xfrm>
            <a:off x="-1668146" y="4928188"/>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6645171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5" name="Picture 4" descr="The Centers for Medicare and Medicaid logo."/>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7595" y="228600"/>
            <a:ext cx="2652325" cy="914400"/>
          </a:xfrm>
          <a:prstGeom prst="rect">
            <a:avLst/>
          </a:prstGeom>
        </p:spPr>
      </p:pic>
      <p:pic>
        <p:nvPicPr>
          <p:cNvPr id="6" name="Picture 5" descr="A group of seniors playing cards in a sunroom, sitting in wicker furnitur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 y="2514600"/>
            <a:ext cx="5615940" cy="4343400"/>
          </a:xfrm>
          <a:prstGeom prst="rect">
            <a:avLst/>
          </a:prstGeom>
          <a:ln>
            <a:noFill/>
          </a:ln>
        </p:spPr>
      </p:pic>
      <p:sp>
        <p:nvSpPr>
          <p:cNvPr id="7" name="Title 8"/>
          <p:cNvSpPr>
            <a:spLocks noGrp="1"/>
          </p:cNvSpPr>
          <p:nvPr>
            <p:ph type="title"/>
          </p:nvPr>
        </p:nvSpPr>
        <p:spPr>
          <a:xfrm>
            <a:off x="0" y="1371600"/>
            <a:ext cx="9144000" cy="1066800"/>
          </a:xfrm>
        </p:spPr>
        <p:txBody>
          <a:bodyPr/>
          <a:lstStyle/>
          <a:p>
            <a:r>
              <a:rPr lang="en-US"/>
              <a:t>Click to edit Master title style</a:t>
            </a:r>
            <a:endParaRPr lang="en-US" dirty="0"/>
          </a:p>
        </p:txBody>
      </p:sp>
      <p:sp>
        <p:nvSpPr>
          <p:cNvPr id="10" name="Text Placeholder 2"/>
          <p:cNvSpPr>
            <a:spLocks noGrp="1"/>
          </p:cNvSpPr>
          <p:nvPr>
            <p:ph type="body" sz="quarter" idx="10" hasCustomPrompt="1"/>
          </p:nvPr>
        </p:nvSpPr>
        <p:spPr>
          <a:xfrm>
            <a:off x="5943600" y="3048000"/>
            <a:ext cx="2971800" cy="914400"/>
          </a:xfrm>
        </p:spPr>
        <p:txBody>
          <a:bodyPr>
            <a:normAutofit/>
          </a:bodyPr>
          <a:lstStyle>
            <a:lvl1pPr marL="0" indent="0" algn="l">
              <a:buNone/>
              <a:defRPr sz="2400" b="1" i="1">
                <a:solidFill>
                  <a:srgbClr val="084A9C"/>
                </a:solidFill>
              </a:defRPr>
            </a:lvl1pPr>
          </a:lstStyle>
          <a:p>
            <a:pPr algn="l"/>
            <a:r>
              <a:rPr lang="en-US" sz="2400" b="1" i="1" dirty="0">
                <a:solidFill>
                  <a:srgbClr val="084A9C"/>
                </a:solidFill>
              </a:rPr>
              <a:t>Subtitle</a:t>
            </a:r>
          </a:p>
          <a:p>
            <a:pPr algn="l"/>
            <a:endParaRPr lang="en-US" sz="2800" b="0" i="1" dirty="0">
              <a:solidFill>
                <a:srgbClr val="084A9C"/>
              </a:solidFill>
            </a:endParaRPr>
          </a:p>
        </p:txBody>
      </p:sp>
      <p:sp>
        <p:nvSpPr>
          <p:cNvPr id="11" name="Text Placeholder 2"/>
          <p:cNvSpPr>
            <a:spLocks noGrp="1"/>
          </p:cNvSpPr>
          <p:nvPr>
            <p:ph type="body" sz="quarter" idx="11" hasCustomPrompt="1"/>
          </p:nvPr>
        </p:nvSpPr>
        <p:spPr>
          <a:xfrm>
            <a:off x="5943600" y="4267200"/>
            <a:ext cx="2971800" cy="838200"/>
          </a:xfrm>
        </p:spPr>
        <p:txBody>
          <a:bodyPr>
            <a:norm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2400" b="1" i="1">
                <a:solidFill>
                  <a:srgbClr val="084A9C"/>
                </a:solidFill>
              </a:defRPr>
            </a:lvl1pPr>
          </a:lstStyle>
          <a:p>
            <a:pPr algn="l"/>
            <a:r>
              <a:rPr lang="en-US" sz="2400" b="0" i="1" dirty="0">
                <a:solidFill>
                  <a:srgbClr val="084A9C"/>
                </a:solidFill>
              </a:rPr>
              <a:t>Presenter/Date</a:t>
            </a:r>
            <a:endParaRPr lang="en-US" sz="2800" b="0" i="1" dirty="0">
              <a:solidFill>
                <a:srgbClr val="084A9C"/>
              </a:solidFill>
            </a:endParaRPr>
          </a:p>
          <a:p>
            <a:pPr algn="l"/>
            <a:r>
              <a:rPr lang="en-US" sz="2400" b="0" i="1" dirty="0">
                <a:solidFill>
                  <a:srgbClr val="084A9C"/>
                </a:solidFill>
              </a:rPr>
              <a:t>Date</a:t>
            </a:r>
            <a:endParaRPr lang="en-US" sz="2800" b="0" i="1" dirty="0">
              <a:solidFill>
                <a:srgbClr val="084A9C"/>
              </a:solidFill>
            </a:endParaRPr>
          </a:p>
        </p:txBody>
      </p:sp>
    </p:spTree>
    <p:extLst>
      <p:ext uri="{BB962C8B-B14F-4D97-AF65-F5344CB8AC3E}">
        <p14:creationId xmlns:p14="http://schemas.microsoft.com/office/powerpoint/2010/main" val="13841892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1_CMS title1">
    <p:bg>
      <p:bgPr>
        <a:solidFill>
          <a:schemeClr val="bg1"/>
        </a:solidFill>
        <a:effectLst/>
      </p:bgPr>
    </p:bg>
    <p:spTree>
      <p:nvGrpSpPr>
        <p:cNvPr id="1" name=""/>
        <p:cNvGrpSpPr/>
        <p:nvPr/>
      </p:nvGrpSpPr>
      <p:grpSpPr>
        <a:xfrm>
          <a:off x="0" y="0"/>
          <a:ext cx="0" cy="0"/>
          <a:chOff x="0" y="0"/>
          <a:chExt cx="0" cy="0"/>
        </a:xfrm>
      </p:grpSpPr>
      <p:pic>
        <p:nvPicPr>
          <p:cNvPr id="7" name="Picture 3" descr="A collage of photos. These photos are health professionals giving care to patients.&#10;"/>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b="2107"/>
          <a:stretch/>
        </p:blipFill>
        <p:spPr bwMode="auto">
          <a:xfrm>
            <a:off x="-8417" y="2438400"/>
            <a:ext cx="5647217" cy="4419600"/>
          </a:xfrm>
          <a:prstGeom prst="rect">
            <a:avLst/>
          </a:prstGeom>
          <a:noFill/>
          <a:ln w="9525">
            <a:noFill/>
            <a:miter lim="800000"/>
            <a:headEnd/>
            <a:tailEnd/>
          </a:ln>
          <a:effectLst/>
        </p:spPr>
      </p:pic>
      <p:sp>
        <p:nvSpPr>
          <p:cNvPr id="13" name="TextBox 12"/>
          <p:cNvSpPr txBox="1"/>
          <p:nvPr/>
        </p:nvSpPr>
        <p:spPr>
          <a:xfrm>
            <a:off x="-1668146" y="4928188"/>
            <a:ext cx="184666" cy="369332"/>
          </a:xfrm>
          <a:prstGeom prst="rect">
            <a:avLst/>
          </a:prstGeom>
          <a:noFill/>
        </p:spPr>
        <p:txBody>
          <a:bodyPr wrap="none" rtlCol="0">
            <a:spAutoFit/>
          </a:bodyPr>
          <a:lstStyle/>
          <a:p>
            <a:endParaRPr lang="en-US" dirty="0"/>
          </a:p>
        </p:txBody>
      </p:sp>
      <p:sp>
        <p:nvSpPr>
          <p:cNvPr id="12" name="Title 7"/>
          <p:cNvSpPr>
            <a:spLocks noGrp="1"/>
          </p:cNvSpPr>
          <p:nvPr>
            <p:ph type="title"/>
          </p:nvPr>
        </p:nvSpPr>
        <p:spPr>
          <a:xfrm>
            <a:off x="0" y="1371600"/>
            <a:ext cx="9144000" cy="1066800"/>
          </a:xfrm>
        </p:spPr>
        <p:txBody>
          <a:bodyPr/>
          <a:lstStyle/>
          <a:p>
            <a:r>
              <a:rPr lang="en-US"/>
              <a:t>Click to edit Master title style</a:t>
            </a:r>
            <a:endParaRPr lang="en-US" dirty="0"/>
          </a:p>
        </p:txBody>
      </p:sp>
      <p:sp>
        <p:nvSpPr>
          <p:cNvPr id="8" name="Text Placeholder 2"/>
          <p:cNvSpPr>
            <a:spLocks noGrp="1"/>
          </p:cNvSpPr>
          <p:nvPr>
            <p:ph type="body" sz="quarter" idx="10" hasCustomPrompt="1"/>
          </p:nvPr>
        </p:nvSpPr>
        <p:spPr>
          <a:xfrm>
            <a:off x="5943600" y="3048000"/>
            <a:ext cx="2971800" cy="914400"/>
          </a:xfrm>
        </p:spPr>
        <p:txBody>
          <a:bodyPr>
            <a:normAutofit/>
          </a:bodyPr>
          <a:lstStyle>
            <a:lvl1pPr marL="0" indent="0" algn="l">
              <a:buNone/>
              <a:defRPr sz="2400" b="1" i="1">
                <a:solidFill>
                  <a:srgbClr val="084A9C"/>
                </a:solidFill>
              </a:defRPr>
            </a:lvl1pPr>
          </a:lstStyle>
          <a:p>
            <a:pPr algn="l"/>
            <a:r>
              <a:rPr lang="en-US" sz="2400" b="1" i="1" dirty="0">
                <a:solidFill>
                  <a:srgbClr val="084A9C"/>
                </a:solidFill>
              </a:rPr>
              <a:t>Subtitle</a:t>
            </a:r>
          </a:p>
          <a:p>
            <a:pPr algn="l"/>
            <a:endParaRPr lang="en-US" sz="2800" b="0" i="1" dirty="0">
              <a:solidFill>
                <a:srgbClr val="084A9C"/>
              </a:solidFill>
            </a:endParaRPr>
          </a:p>
        </p:txBody>
      </p:sp>
      <p:sp>
        <p:nvSpPr>
          <p:cNvPr id="9" name="Text Placeholder 2"/>
          <p:cNvSpPr>
            <a:spLocks noGrp="1"/>
          </p:cNvSpPr>
          <p:nvPr>
            <p:ph type="body" sz="quarter" idx="11" hasCustomPrompt="1"/>
          </p:nvPr>
        </p:nvSpPr>
        <p:spPr>
          <a:xfrm>
            <a:off x="5943600" y="4267200"/>
            <a:ext cx="2971800" cy="838200"/>
          </a:xfrm>
        </p:spPr>
        <p:txBody>
          <a:bodyPr>
            <a:normAutofit/>
          </a:bodyPr>
          <a:lstStyle>
            <a:lvl1pPr marL="0" indent="0" algn="l">
              <a:buNone/>
              <a:defRPr sz="2400" b="1" i="1">
                <a:solidFill>
                  <a:srgbClr val="084A9C"/>
                </a:solidFill>
              </a:defRPr>
            </a:lvl1pPr>
          </a:lstStyle>
          <a:p>
            <a:pPr algn="l"/>
            <a:r>
              <a:rPr lang="en-US" sz="2400" b="0" i="1" dirty="0">
                <a:solidFill>
                  <a:srgbClr val="084A9C"/>
                </a:solidFill>
              </a:rPr>
              <a:t>Presenter/Date</a:t>
            </a:r>
            <a:endParaRPr lang="en-US" sz="2800" b="0" i="1" dirty="0">
              <a:solidFill>
                <a:srgbClr val="084A9C"/>
              </a:solidFill>
            </a:endParaRPr>
          </a:p>
        </p:txBody>
      </p:sp>
      <p:pic>
        <p:nvPicPr>
          <p:cNvPr id="11" name="Picture 10" descr="The Centers for Medicare and Medicaid logo."/>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7595" y="228600"/>
            <a:ext cx="2652325" cy="914400"/>
          </a:xfrm>
          <a:prstGeom prst="rect">
            <a:avLst/>
          </a:prstGeom>
        </p:spPr>
      </p:pic>
      <p:sp>
        <p:nvSpPr>
          <p:cNvPr id="14" name="TextBox 13"/>
          <p:cNvSpPr txBox="1"/>
          <p:nvPr userDrawn="1"/>
        </p:nvSpPr>
        <p:spPr>
          <a:xfrm>
            <a:off x="-1668146" y="4928188"/>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5770262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CMS title3">
    <p:bg>
      <p:bgPr>
        <a:solidFill>
          <a:schemeClr val="bg1"/>
        </a:solidFill>
        <a:effectLst/>
      </p:bgPr>
    </p:bg>
    <p:spTree>
      <p:nvGrpSpPr>
        <p:cNvPr id="1" name=""/>
        <p:cNvGrpSpPr/>
        <p:nvPr/>
      </p:nvGrpSpPr>
      <p:grpSpPr>
        <a:xfrm>
          <a:off x="0" y="0"/>
          <a:ext cx="0" cy="0"/>
          <a:chOff x="0" y="0"/>
          <a:chExt cx="0" cy="0"/>
        </a:xfrm>
      </p:grpSpPr>
      <p:pic>
        <p:nvPicPr>
          <p:cNvPr id="7" name="Picture 6" descr="A graphical design of 1's and 0's to represent technology."/>
          <p:cNvPicPr>
            <a:picLocks noChangeAspect="1"/>
          </p:cNvPicPr>
          <p:nvPr/>
        </p:nvPicPr>
        <p:blipFill rotWithShape="1">
          <a:blip r:embed="rId2" cstate="screen">
            <a:extLst>
              <a:ext uri="{28A0092B-C50C-407E-A947-70E740481C1C}">
                <a14:useLocalDpi xmlns:a14="http://schemas.microsoft.com/office/drawing/2010/main"/>
              </a:ext>
            </a:extLst>
          </a:blip>
          <a:srcRect l="-30564" t="-2980"/>
          <a:stretch/>
        </p:blipFill>
        <p:spPr>
          <a:xfrm>
            <a:off x="-1600200" y="2362200"/>
            <a:ext cx="6807107" cy="4477935"/>
          </a:xfrm>
          <a:prstGeom prst="rect">
            <a:avLst/>
          </a:prstGeom>
          <a:ln>
            <a:solidFill>
              <a:schemeClr val="tx1">
                <a:alpha val="77000"/>
              </a:schemeClr>
            </a:solidFill>
          </a:ln>
          <a:effectLst/>
        </p:spPr>
      </p:pic>
      <p:sp>
        <p:nvSpPr>
          <p:cNvPr id="13" name="TextBox 12"/>
          <p:cNvSpPr txBox="1"/>
          <p:nvPr/>
        </p:nvSpPr>
        <p:spPr>
          <a:xfrm>
            <a:off x="-1668146" y="4928188"/>
            <a:ext cx="184666" cy="369332"/>
          </a:xfrm>
          <a:prstGeom prst="rect">
            <a:avLst/>
          </a:prstGeom>
          <a:noFill/>
        </p:spPr>
        <p:txBody>
          <a:bodyPr wrap="none" rtlCol="0">
            <a:spAutoFit/>
          </a:bodyPr>
          <a:lstStyle/>
          <a:p>
            <a:endParaRPr lang="en-US" dirty="0"/>
          </a:p>
        </p:txBody>
      </p:sp>
      <p:sp>
        <p:nvSpPr>
          <p:cNvPr id="12" name="Title 7"/>
          <p:cNvSpPr>
            <a:spLocks noGrp="1"/>
          </p:cNvSpPr>
          <p:nvPr>
            <p:ph type="title"/>
          </p:nvPr>
        </p:nvSpPr>
        <p:spPr>
          <a:xfrm>
            <a:off x="0" y="1371600"/>
            <a:ext cx="9144000" cy="1066800"/>
          </a:xfrm>
        </p:spPr>
        <p:txBody>
          <a:bodyPr/>
          <a:lstStyle/>
          <a:p>
            <a:r>
              <a:rPr lang="en-US"/>
              <a:t>Click to edit Master title style</a:t>
            </a:r>
            <a:endParaRPr lang="en-US" dirty="0"/>
          </a:p>
        </p:txBody>
      </p:sp>
      <p:sp>
        <p:nvSpPr>
          <p:cNvPr id="8" name="Text Placeholder 2"/>
          <p:cNvSpPr>
            <a:spLocks noGrp="1"/>
          </p:cNvSpPr>
          <p:nvPr>
            <p:ph type="body" sz="quarter" idx="10" hasCustomPrompt="1"/>
          </p:nvPr>
        </p:nvSpPr>
        <p:spPr>
          <a:xfrm>
            <a:off x="5410200" y="3048000"/>
            <a:ext cx="3276600" cy="914400"/>
          </a:xfrm>
        </p:spPr>
        <p:txBody>
          <a:bodyPr>
            <a:normAutofit/>
          </a:bodyPr>
          <a:lstStyle>
            <a:lvl1pPr marL="0" indent="0" algn="l">
              <a:buNone/>
              <a:defRPr sz="2400" b="1" i="1">
                <a:solidFill>
                  <a:srgbClr val="084A9C"/>
                </a:solidFill>
              </a:defRPr>
            </a:lvl1pPr>
          </a:lstStyle>
          <a:p>
            <a:pPr algn="l"/>
            <a:r>
              <a:rPr lang="en-US" sz="2400" b="1" i="1" dirty="0">
                <a:solidFill>
                  <a:srgbClr val="084A9C"/>
                </a:solidFill>
              </a:rPr>
              <a:t>Subtitle</a:t>
            </a:r>
          </a:p>
          <a:p>
            <a:pPr algn="l"/>
            <a:endParaRPr lang="en-US" sz="2800" b="0" i="1" dirty="0">
              <a:solidFill>
                <a:srgbClr val="084A9C"/>
              </a:solidFill>
            </a:endParaRPr>
          </a:p>
        </p:txBody>
      </p:sp>
      <p:sp>
        <p:nvSpPr>
          <p:cNvPr id="9" name="Text Placeholder 2"/>
          <p:cNvSpPr>
            <a:spLocks noGrp="1"/>
          </p:cNvSpPr>
          <p:nvPr>
            <p:ph type="body" sz="quarter" idx="11" hasCustomPrompt="1"/>
          </p:nvPr>
        </p:nvSpPr>
        <p:spPr>
          <a:xfrm>
            <a:off x="5410200" y="4191000"/>
            <a:ext cx="3276600" cy="838200"/>
          </a:xfrm>
        </p:spPr>
        <p:txBody>
          <a:bodyPr>
            <a:normAutofit/>
          </a:bodyPr>
          <a:lstStyle>
            <a:lvl1pPr marL="0" indent="0" algn="l">
              <a:buNone/>
              <a:defRPr sz="2400" b="1" i="1">
                <a:solidFill>
                  <a:srgbClr val="084A9C"/>
                </a:solidFill>
              </a:defRPr>
            </a:lvl1pPr>
          </a:lstStyle>
          <a:p>
            <a:pPr algn="l"/>
            <a:r>
              <a:rPr lang="en-US" sz="2400" b="0" i="1" dirty="0">
                <a:solidFill>
                  <a:srgbClr val="084A9C"/>
                </a:solidFill>
              </a:rPr>
              <a:t>Presenter/Date</a:t>
            </a:r>
            <a:endParaRPr lang="en-US" sz="2800" b="0" i="1" dirty="0">
              <a:solidFill>
                <a:srgbClr val="084A9C"/>
              </a:solidFill>
            </a:endParaRPr>
          </a:p>
        </p:txBody>
      </p:sp>
      <p:pic>
        <p:nvPicPr>
          <p:cNvPr id="11" name="Picture 10" descr="The Centers for Medicare and Medicaid logo."/>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7595" y="228600"/>
            <a:ext cx="2652325" cy="914400"/>
          </a:xfrm>
          <a:prstGeom prst="rect">
            <a:avLst/>
          </a:prstGeom>
        </p:spPr>
      </p:pic>
      <p:sp>
        <p:nvSpPr>
          <p:cNvPr id="14" name="TextBox 13"/>
          <p:cNvSpPr txBox="1"/>
          <p:nvPr userDrawn="1"/>
        </p:nvSpPr>
        <p:spPr>
          <a:xfrm>
            <a:off x="-1668146" y="4928188"/>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1072122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CMS title5">
    <p:bg>
      <p:bgPr>
        <a:solidFill>
          <a:schemeClr val="bg1"/>
        </a:solidFill>
        <a:effectLst/>
      </p:bgPr>
    </p:bg>
    <p:spTree>
      <p:nvGrpSpPr>
        <p:cNvPr id="1" name=""/>
        <p:cNvGrpSpPr/>
        <p:nvPr/>
      </p:nvGrpSpPr>
      <p:grpSpPr>
        <a:xfrm>
          <a:off x="0" y="0"/>
          <a:ext cx="0" cy="0"/>
          <a:chOff x="0" y="0"/>
          <a:chExt cx="0" cy="0"/>
        </a:xfrm>
      </p:grpSpPr>
      <p:pic>
        <p:nvPicPr>
          <p:cNvPr id="7" name="Picture 6" descr="This is an image of a pill bottle on it's side with the lid off and a few of the pills lying on the table in front of it."/>
          <p:cNvPicPr>
            <a:picLocks noChangeAspect="1"/>
          </p:cNvPicPr>
          <p:nvPr/>
        </p:nvPicPr>
        <p:blipFill rotWithShape="1">
          <a:blip r:embed="rId2" cstate="screen">
            <a:extLst>
              <a:ext uri="{28A0092B-C50C-407E-A947-70E740481C1C}">
                <a14:useLocalDpi xmlns:a14="http://schemas.microsoft.com/office/drawing/2010/main"/>
              </a:ext>
            </a:extLst>
          </a:blip>
          <a:srcRect l="-967" t="1177" r="-182" b="3456"/>
          <a:stretch/>
        </p:blipFill>
        <p:spPr>
          <a:xfrm>
            <a:off x="-76201" y="2286000"/>
            <a:ext cx="5614737" cy="4572000"/>
          </a:xfrm>
          <a:prstGeom prst="rect">
            <a:avLst/>
          </a:prstGeom>
          <a:effectLst/>
        </p:spPr>
      </p:pic>
      <p:sp>
        <p:nvSpPr>
          <p:cNvPr id="13" name="TextBox 12"/>
          <p:cNvSpPr txBox="1"/>
          <p:nvPr/>
        </p:nvSpPr>
        <p:spPr>
          <a:xfrm>
            <a:off x="-1668146" y="4928188"/>
            <a:ext cx="184666" cy="369332"/>
          </a:xfrm>
          <a:prstGeom prst="rect">
            <a:avLst/>
          </a:prstGeom>
          <a:noFill/>
        </p:spPr>
        <p:txBody>
          <a:bodyPr wrap="none" rtlCol="0">
            <a:spAutoFit/>
          </a:bodyPr>
          <a:lstStyle/>
          <a:p>
            <a:endParaRPr lang="en-US" dirty="0"/>
          </a:p>
        </p:txBody>
      </p:sp>
      <p:sp>
        <p:nvSpPr>
          <p:cNvPr id="12" name="Title 7"/>
          <p:cNvSpPr>
            <a:spLocks noGrp="1"/>
          </p:cNvSpPr>
          <p:nvPr>
            <p:ph type="title"/>
          </p:nvPr>
        </p:nvSpPr>
        <p:spPr>
          <a:xfrm>
            <a:off x="0" y="1371600"/>
            <a:ext cx="9144000" cy="1066800"/>
          </a:xfrm>
        </p:spPr>
        <p:txBody>
          <a:bodyPr/>
          <a:lstStyle/>
          <a:p>
            <a:r>
              <a:rPr lang="en-US"/>
              <a:t>Click to edit Master title style</a:t>
            </a:r>
            <a:endParaRPr lang="en-US" dirty="0"/>
          </a:p>
        </p:txBody>
      </p:sp>
      <p:sp>
        <p:nvSpPr>
          <p:cNvPr id="8" name="Text Placeholder 2"/>
          <p:cNvSpPr>
            <a:spLocks noGrp="1"/>
          </p:cNvSpPr>
          <p:nvPr>
            <p:ph type="body" sz="quarter" idx="10" hasCustomPrompt="1"/>
          </p:nvPr>
        </p:nvSpPr>
        <p:spPr>
          <a:xfrm>
            <a:off x="5562600" y="3048000"/>
            <a:ext cx="3276600" cy="914400"/>
          </a:xfrm>
        </p:spPr>
        <p:txBody>
          <a:bodyPr>
            <a:normAutofit/>
          </a:bodyPr>
          <a:lstStyle>
            <a:lvl1pPr marL="0" indent="0" algn="l">
              <a:buNone/>
              <a:defRPr sz="2400" b="1" i="1">
                <a:solidFill>
                  <a:srgbClr val="084A9C"/>
                </a:solidFill>
              </a:defRPr>
            </a:lvl1pPr>
          </a:lstStyle>
          <a:p>
            <a:pPr algn="l"/>
            <a:r>
              <a:rPr lang="en-US" sz="2400" b="1" i="1" dirty="0">
                <a:solidFill>
                  <a:srgbClr val="084A9C"/>
                </a:solidFill>
              </a:rPr>
              <a:t>Subtitle</a:t>
            </a:r>
          </a:p>
          <a:p>
            <a:pPr algn="l"/>
            <a:endParaRPr lang="en-US" sz="2800" b="0" i="1" dirty="0">
              <a:solidFill>
                <a:srgbClr val="084A9C"/>
              </a:solidFill>
            </a:endParaRPr>
          </a:p>
        </p:txBody>
      </p:sp>
      <p:sp>
        <p:nvSpPr>
          <p:cNvPr id="9" name="Text Placeholder 2"/>
          <p:cNvSpPr>
            <a:spLocks noGrp="1"/>
          </p:cNvSpPr>
          <p:nvPr>
            <p:ph type="body" sz="quarter" idx="11" hasCustomPrompt="1"/>
          </p:nvPr>
        </p:nvSpPr>
        <p:spPr>
          <a:xfrm>
            <a:off x="5562600" y="4191000"/>
            <a:ext cx="3276600" cy="838200"/>
          </a:xfrm>
        </p:spPr>
        <p:txBody>
          <a:bodyPr>
            <a:norm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2400" b="1" i="1">
                <a:solidFill>
                  <a:srgbClr val="084A9C"/>
                </a:solidFill>
              </a:defRPr>
            </a:lvl1pPr>
          </a:lstStyle>
          <a:p>
            <a:pPr algn="l"/>
            <a:r>
              <a:rPr lang="en-US" sz="2400" b="0" i="1" dirty="0">
                <a:solidFill>
                  <a:srgbClr val="084A9C"/>
                </a:solidFill>
              </a:rPr>
              <a:t>Presenter/Date</a:t>
            </a:r>
            <a:endParaRPr lang="en-US" sz="2800" b="0" i="1" dirty="0">
              <a:solidFill>
                <a:srgbClr val="084A9C"/>
              </a:solidFill>
            </a:endParaRPr>
          </a:p>
          <a:p>
            <a:pPr algn="l"/>
            <a:endParaRPr lang="en-US" sz="2800" b="0" i="1" dirty="0">
              <a:solidFill>
                <a:srgbClr val="084A9C"/>
              </a:solidFill>
            </a:endParaRPr>
          </a:p>
        </p:txBody>
      </p:sp>
      <p:pic>
        <p:nvPicPr>
          <p:cNvPr id="11" name="Picture 10" descr="The Centers for Medicare and Medicaid logo."/>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7595" y="228600"/>
            <a:ext cx="2652325" cy="914400"/>
          </a:xfrm>
          <a:prstGeom prst="rect">
            <a:avLst/>
          </a:prstGeom>
        </p:spPr>
      </p:pic>
      <p:sp>
        <p:nvSpPr>
          <p:cNvPr id="14" name="TextBox 13"/>
          <p:cNvSpPr txBox="1"/>
          <p:nvPr userDrawn="1"/>
        </p:nvSpPr>
        <p:spPr>
          <a:xfrm>
            <a:off x="-1668146" y="4928188"/>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2538544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CMS title6">
    <p:bg>
      <p:bgPr>
        <a:solidFill>
          <a:schemeClr val="bg1"/>
        </a:solidFill>
        <a:effectLst/>
      </p:bgPr>
    </p:bg>
    <p:spTree>
      <p:nvGrpSpPr>
        <p:cNvPr id="1" name=""/>
        <p:cNvGrpSpPr/>
        <p:nvPr/>
      </p:nvGrpSpPr>
      <p:grpSpPr>
        <a:xfrm>
          <a:off x="0" y="0"/>
          <a:ext cx="0" cy="0"/>
          <a:chOff x="0" y="0"/>
          <a:chExt cx="0" cy="0"/>
        </a:xfrm>
      </p:grpSpPr>
      <p:sp>
        <p:nvSpPr>
          <p:cNvPr id="13" name="TextBox 12"/>
          <p:cNvSpPr txBox="1"/>
          <p:nvPr/>
        </p:nvSpPr>
        <p:spPr>
          <a:xfrm>
            <a:off x="-1668146" y="4928188"/>
            <a:ext cx="184666" cy="369332"/>
          </a:xfrm>
          <a:prstGeom prst="rect">
            <a:avLst/>
          </a:prstGeom>
          <a:noFill/>
        </p:spPr>
        <p:txBody>
          <a:bodyPr wrap="none" rtlCol="0">
            <a:spAutoFit/>
          </a:bodyPr>
          <a:lstStyle/>
          <a:p>
            <a:endParaRPr lang="en-US" dirty="0"/>
          </a:p>
        </p:txBody>
      </p:sp>
      <p:sp>
        <p:nvSpPr>
          <p:cNvPr id="12" name="Title 7"/>
          <p:cNvSpPr>
            <a:spLocks noGrp="1"/>
          </p:cNvSpPr>
          <p:nvPr>
            <p:ph type="title"/>
          </p:nvPr>
        </p:nvSpPr>
        <p:spPr>
          <a:xfrm>
            <a:off x="-76200" y="-28738"/>
            <a:ext cx="9244148" cy="1447800"/>
          </a:xfrm>
        </p:spPr>
        <p:txBody>
          <a:bodyPr/>
          <a:lstStyle/>
          <a:p>
            <a:r>
              <a:rPr lang="en-US" dirty="0"/>
              <a:t>Click to edit Master title style</a:t>
            </a:r>
          </a:p>
        </p:txBody>
      </p:sp>
      <p:sp>
        <p:nvSpPr>
          <p:cNvPr id="8" name="TextBox 7"/>
          <p:cNvSpPr txBox="1"/>
          <p:nvPr userDrawn="1"/>
        </p:nvSpPr>
        <p:spPr>
          <a:xfrm>
            <a:off x="-1668146" y="4928188"/>
            <a:ext cx="184666" cy="369332"/>
          </a:xfrm>
          <a:prstGeom prst="rect">
            <a:avLst/>
          </a:prstGeom>
          <a:noFill/>
        </p:spPr>
        <p:txBody>
          <a:bodyPr wrap="none" rtlCol="0">
            <a:spAutoFit/>
          </a:bodyPr>
          <a:lstStyle/>
          <a:p>
            <a:endParaRPr lang="en-US" dirty="0"/>
          </a:p>
        </p:txBody>
      </p:sp>
      <p:pic>
        <p:nvPicPr>
          <p:cNvPr id="10" name="Picture 9" descr="The Centers for Medicare and Medicaid logo."/>
          <p:cNvPicPr>
            <a:picLocks noChangeAspect="1"/>
          </p:cNvPicPr>
          <p:nvPr userDrawn="1"/>
        </p:nvPicPr>
        <p:blipFill>
          <a:blip r:embed="rId2" cstate="print"/>
          <a:stretch>
            <a:fillRect/>
          </a:stretch>
        </p:blipFill>
        <p:spPr>
          <a:xfrm>
            <a:off x="76200" y="2550068"/>
            <a:ext cx="8915400" cy="3088732"/>
          </a:xfrm>
          <a:prstGeom prst="rect">
            <a:avLst/>
          </a:prstGeom>
        </p:spPr>
      </p:pic>
      <p:sp>
        <p:nvSpPr>
          <p:cNvPr id="14" name="Text Placeholder 2"/>
          <p:cNvSpPr>
            <a:spLocks noGrp="1"/>
          </p:cNvSpPr>
          <p:nvPr>
            <p:ph type="body" sz="quarter" idx="10" hasCustomPrompt="1"/>
          </p:nvPr>
        </p:nvSpPr>
        <p:spPr>
          <a:xfrm>
            <a:off x="304800" y="2819400"/>
            <a:ext cx="8534400" cy="1752600"/>
          </a:xfrm>
        </p:spPr>
        <p:txBody>
          <a:bodyPr>
            <a:normAutofit/>
          </a:bodyPr>
          <a:lstStyle>
            <a:lvl1pPr marL="0" indent="0" algn="l">
              <a:buNone/>
              <a:defRPr sz="2400" b="1" i="1">
                <a:solidFill>
                  <a:srgbClr val="084A9C"/>
                </a:solidFill>
              </a:defRPr>
            </a:lvl1pPr>
          </a:lstStyle>
          <a:p>
            <a:pPr algn="l"/>
            <a:r>
              <a:rPr lang="en-US" sz="2400" b="1" i="1" dirty="0">
                <a:solidFill>
                  <a:srgbClr val="084A9C"/>
                </a:solidFill>
              </a:rPr>
              <a:t>Subtitle</a:t>
            </a:r>
          </a:p>
          <a:p>
            <a:pPr algn="l"/>
            <a:endParaRPr lang="en-US" sz="2800" b="0" i="1" dirty="0">
              <a:solidFill>
                <a:srgbClr val="084A9C"/>
              </a:solidFill>
            </a:endParaRPr>
          </a:p>
        </p:txBody>
      </p:sp>
      <p:sp>
        <p:nvSpPr>
          <p:cNvPr id="15" name="Text Placeholder 2"/>
          <p:cNvSpPr>
            <a:spLocks noGrp="1"/>
          </p:cNvSpPr>
          <p:nvPr>
            <p:ph type="body" sz="quarter" idx="11" hasCustomPrompt="1"/>
          </p:nvPr>
        </p:nvSpPr>
        <p:spPr>
          <a:xfrm>
            <a:off x="304800" y="4724400"/>
            <a:ext cx="8534400" cy="838200"/>
          </a:xfrm>
        </p:spPr>
        <p:txBody>
          <a:bodyPr>
            <a:normAutofit/>
          </a:bodyPr>
          <a:lstStyle>
            <a:lvl1pPr marL="0" indent="0" algn="l">
              <a:buNone/>
              <a:defRPr sz="2400" b="1" i="1">
                <a:solidFill>
                  <a:srgbClr val="084A9C"/>
                </a:solidFill>
              </a:defRPr>
            </a:lvl1pPr>
          </a:lstStyle>
          <a:p>
            <a:pPr algn="l"/>
            <a:r>
              <a:rPr lang="en-US" sz="2400" b="0" i="1" dirty="0">
                <a:solidFill>
                  <a:srgbClr val="084A9C"/>
                </a:solidFill>
              </a:rPr>
              <a:t>Presenter/Date</a:t>
            </a:r>
            <a:endParaRPr lang="en-US" sz="2800" b="0" i="1" dirty="0">
              <a:solidFill>
                <a:srgbClr val="084A9C"/>
              </a:solidFill>
            </a:endParaRPr>
          </a:p>
        </p:txBody>
      </p:sp>
    </p:spTree>
    <p:extLst>
      <p:ext uri="{BB962C8B-B14F-4D97-AF65-F5344CB8AC3E}">
        <p14:creationId xmlns:p14="http://schemas.microsoft.com/office/powerpoint/2010/main" val="32647129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CMS title6">
    <p:bg>
      <p:bgPr>
        <a:solidFill>
          <a:schemeClr val="bg1"/>
        </a:solidFill>
        <a:effectLst/>
      </p:bgPr>
    </p:bg>
    <p:spTree>
      <p:nvGrpSpPr>
        <p:cNvPr id="1" name=""/>
        <p:cNvGrpSpPr/>
        <p:nvPr/>
      </p:nvGrpSpPr>
      <p:grpSpPr>
        <a:xfrm>
          <a:off x="0" y="0"/>
          <a:ext cx="0" cy="0"/>
          <a:chOff x="0" y="0"/>
          <a:chExt cx="0" cy="0"/>
        </a:xfrm>
      </p:grpSpPr>
      <p:sp>
        <p:nvSpPr>
          <p:cNvPr id="13" name="TextBox 12"/>
          <p:cNvSpPr txBox="1"/>
          <p:nvPr/>
        </p:nvSpPr>
        <p:spPr>
          <a:xfrm>
            <a:off x="-1668146" y="4928188"/>
            <a:ext cx="184666" cy="369332"/>
          </a:xfrm>
          <a:prstGeom prst="rect">
            <a:avLst/>
          </a:prstGeom>
          <a:noFill/>
        </p:spPr>
        <p:txBody>
          <a:bodyPr wrap="none" rtlCol="0">
            <a:spAutoFit/>
          </a:bodyPr>
          <a:lstStyle/>
          <a:p>
            <a:endParaRPr lang="en-US" dirty="0"/>
          </a:p>
        </p:txBody>
      </p:sp>
      <p:sp>
        <p:nvSpPr>
          <p:cNvPr id="12" name="Title 7"/>
          <p:cNvSpPr>
            <a:spLocks noGrp="1"/>
          </p:cNvSpPr>
          <p:nvPr>
            <p:ph type="title"/>
          </p:nvPr>
        </p:nvSpPr>
        <p:spPr>
          <a:xfrm>
            <a:off x="0" y="1371600"/>
            <a:ext cx="9144000" cy="1066800"/>
          </a:xfrm>
        </p:spPr>
        <p:txBody>
          <a:bodyPr/>
          <a:lstStyle/>
          <a:p>
            <a:r>
              <a:rPr lang="en-US"/>
              <a:t>Click to edit Master title style</a:t>
            </a:r>
            <a:endParaRPr lang="en-US" dirty="0"/>
          </a:p>
        </p:txBody>
      </p:sp>
      <p:sp>
        <p:nvSpPr>
          <p:cNvPr id="7" name="Text Placeholder 2"/>
          <p:cNvSpPr>
            <a:spLocks noGrp="1"/>
          </p:cNvSpPr>
          <p:nvPr>
            <p:ph type="body" sz="quarter" idx="10" hasCustomPrompt="1"/>
          </p:nvPr>
        </p:nvSpPr>
        <p:spPr>
          <a:xfrm>
            <a:off x="4953000" y="3048000"/>
            <a:ext cx="3276600" cy="914400"/>
          </a:xfrm>
        </p:spPr>
        <p:txBody>
          <a:bodyPr>
            <a:normAutofit/>
          </a:bodyPr>
          <a:lstStyle>
            <a:lvl1pPr marL="0" indent="0" algn="l">
              <a:buNone/>
              <a:defRPr sz="2400" b="1" i="1">
                <a:solidFill>
                  <a:srgbClr val="084A9C"/>
                </a:solidFill>
              </a:defRPr>
            </a:lvl1pPr>
          </a:lstStyle>
          <a:p>
            <a:pPr algn="l"/>
            <a:r>
              <a:rPr lang="en-US" sz="2400" b="1" i="1" dirty="0">
                <a:solidFill>
                  <a:srgbClr val="084A9C"/>
                </a:solidFill>
              </a:rPr>
              <a:t>Subtitle</a:t>
            </a:r>
          </a:p>
          <a:p>
            <a:pPr algn="l"/>
            <a:endParaRPr lang="en-US" sz="2800" b="0" i="1" dirty="0">
              <a:solidFill>
                <a:srgbClr val="084A9C"/>
              </a:solidFill>
            </a:endParaRPr>
          </a:p>
        </p:txBody>
      </p:sp>
      <p:sp>
        <p:nvSpPr>
          <p:cNvPr id="11" name="Text Placeholder 2"/>
          <p:cNvSpPr>
            <a:spLocks noGrp="1"/>
          </p:cNvSpPr>
          <p:nvPr>
            <p:ph type="body" sz="quarter" idx="11" hasCustomPrompt="1"/>
          </p:nvPr>
        </p:nvSpPr>
        <p:spPr>
          <a:xfrm>
            <a:off x="4953000" y="4191000"/>
            <a:ext cx="3276600" cy="838200"/>
          </a:xfrm>
        </p:spPr>
        <p:txBody>
          <a:bodyPr>
            <a:normAutofit/>
          </a:bodyPr>
          <a:lstStyle>
            <a:lvl1pPr marL="0" indent="0" algn="l">
              <a:buNone/>
              <a:defRPr sz="2400" b="1" i="1">
                <a:solidFill>
                  <a:srgbClr val="084A9C"/>
                </a:solidFill>
              </a:defRPr>
            </a:lvl1pPr>
          </a:lstStyle>
          <a:p>
            <a:pPr algn="l"/>
            <a:r>
              <a:rPr lang="en-US" sz="2400" b="0" i="1" dirty="0">
                <a:solidFill>
                  <a:srgbClr val="084A9C"/>
                </a:solidFill>
              </a:rPr>
              <a:t>Presenter/Date</a:t>
            </a:r>
            <a:endParaRPr lang="en-US" sz="2800" b="0" i="1" dirty="0">
              <a:solidFill>
                <a:srgbClr val="084A9C"/>
              </a:solidFill>
            </a:endParaRPr>
          </a:p>
        </p:txBody>
      </p:sp>
      <p:pic>
        <p:nvPicPr>
          <p:cNvPr id="9" name="Picture 8" descr="The Centers for Medicare and Medicaid logo."/>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7595" y="228600"/>
            <a:ext cx="2652325" cy="914400"/>
          </a:xfrm>
          <a:prstGeom prst="rect">
            <a:avLst/>
          </a:prstGeom>
        </p:spPr>
      </p:pic>
      <p:sp>
        <p:nvSpPr>
          <p:cNvPr id="8" name="TextBox 7"/>
          <p:cNvSpPr txBox="1"/>
          <p:nvPr userDrawn="1"/>
        </p:nvSpPr>
        <p:spPr>
          <a:xfrm>
            <a:off x="-1668146" y="4928188"/>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2903627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CMS content2">
    <p:spTree>
      <p:nvGrpSpPr>
        <p:cNvPr id="1" name=""/>
        <p:cNvGrpSpPr/>
        <p:nvPr/>
      </p:nvGrpSpPr>
      <p:grpSpPr>
        <a:xfrm>
          <a:off x="0" y="0"/>
          <a:ext cx="0" cy="0"/>
          <a:chOff x="0" y="0"/>
          <a:chExt cx="0" cy="0"/>
        </a:xfrm>
      </p:grpSpPr>
      <p:sp>
        <p:nvSpPr>
          <p:cNvPr id="5" name="Title 1"/>
          <p:cNvSpPr>
            <a:spLocks noGrp="1"/>
          </p:cNvSpPr>
          <p:nvPr>
            <p:ph type="title"/>
          </p:nvPr>
        </p:nvSpPr>
        <p:spPr>
          <a:xfrm>
            <a:off x="0" y="0"/>
            <a:ext cx="9144000" cy="1417638"/>
          </a:xfrm>
          <a:prstGeom prst="rect">
            <a:avLst/>
          </a:prstGeom>
          <a:solidFill>
            <a:srgbClr val="084A9C"/>
          </a:solidFill>
          <a:effectLst>
            <a:outerShdw dist="76200" dir="5640000" algn="tl" rotWithShape="0">
              <a:srgbClr val="FFD004"/>
            </a:outerShdw>
          </a:effectLst>
        </p:spPr>
        <p:txBody>
          <a:bodyPr/>
          <a:lstStyle>
            <a:lvl1pPr>
              <a:defRPr>
                <a:solidFill>
                  <a:schemeClr val="bg1"/>
                </a:solidFill>
              </a:defRPr>
            </a:lvl1pPr>
          </a:lstStyle>
          <a:p>
            <a:r>
              <a:rPr lang="en-US"/>
              <a:t>Click to edit Master title style</a:t>
            </a:r>
            <a:endParaRPr lang="en-US" dirty="0"/>
          </a:p>
        </p:txBody>
      </p:sp>
      <p:sp>
        <p:nvSpPr>
          <p:cNvPr id="6" name="Content Placeholder 2"/>
          <p:cNvSpPr>
            <a:spLocks noGrp="1"/>
          </p:cNvSpPr>
          <p:nvPr>
            <p:ph idx="1"/>
          </p:nvPr>
        </p:nvSpPr>
        <p:spPr>
          <a:xfrm>
            <a:off x="457200" y="1828800"/>
            <a:ext cx="8229600" cy="4297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6"/>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22FF3C-310F-4809-A5BE-BC5BA8AA108D}" type="slidenum">
              <a:rPr lang="en-US" smtClean="0"/>
              <a:pPr/>
              <a:t>‹#›</a:t>
            </a:fld>
            <a:endParaRPr lang="en-US" dirty="0"/>
          </a:p>
        </p:txBody>
      </p:sp>
    </p:spTree>
    <p:extLst>
      <p:ext uri="{BB962C8B-B14F-4D97-AF65-F5344CB8AC3E}">
        <p14:creationId xmlns:p14="http://schemas.microsoft.com/office/powerpoint/2010/main" val="18908446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0_CMS title1">
    <p:bg>
      <p:bgPr>
        <a:solidFill>
          <a:schemeClr val="bg1"/>
        </a:solidFill>
        <a:effectLst/>
      </p:bgPr>
    </p:bg>
    <p:spTree>
      <p:nvGrpSpPr>
        <p:cNvPr id="1" name=""/>
        <p:cNvGrpSpPr/>
        <p:nvPr/>
      </p:nvGrpSpPr>
      <p:grpSpPr>
        <a:xfrm>
          <a:off x="0" y="0"/>
          <a:ext cx="0" cy="0"/>
          <a:chOff x="0" y="0"/>
          <a:chExt cx="0" cy="0"/>
        </a:xfrm>
      </p:grpSpPr>
      <p:pic>
        <p:nvPicPr>
          <p:cNvPr id="7" name="Picture 3" descr="A woman standing in a meeting with her arms crossed with a team of professionals in the background at a table.&#10;"/>
          <p:cNvPicPr>
            <a:picLocks noChangeAspect="1" noChangeArrowheads="1"/>
          </p:cNvPicPr>
          <p:nvPr/>
        </p:nvPicPr>
        <p:blipFill>
          <a:blip r:embed="rId2" cstate="print"/>
          <a:stretch>
            <a:fillRect/>
          </a:stretch>
        </p:blipFill>
        <p:spPr bwMode="auto">
          <a:xfrm>
            <a:off x="0" y="2438400"/>
            <a:ext cx="3673984" cy="4435856"/>
          </a:xfrm>
          <a:prstGeom prst="rect">
            <a:avLst/>
          </a:prstGeom>
          <a:noFill/>
          <a:ln w="9525">
            <a:noFill/>
            <a:miter lim="800000"/>
            <a:headEnd/>
            <a:tailEnd/>
          </a:ln>
          <a:effectLst/>
        </p:spPr>
      </p:pic>
      <p:sp>
        <p:nvSpPr>
          <p:cNvPr id="13" name="TextBox 12"/>
          <p:cNvSpPr txBox="1"/>
          <p:nvPr/>
        </p:nvSpPr>
        <p:spPr>
          <a:xfrm>
            <a:off x="-1668146" y="4928188"/>
            <a:ext cx="184666" cy="369332"/>
          </a:xfrm>
          <a:prstGeom prst="rect">
            <a:avLst/>
          </a:prstGeom>
          <a:noFill/>
        </p:spPr>
        <p:txBody>
          <a:bodyPr wrap="none" rtlCol="0">
            <a:spAutoFit/>
          </a:bodyPr>
          <a:lstStyle/>
          <a:p>
            <a:endParaRPr lang="en-US" dirty="0"/>
          </a:p>
        </p:txBody>
      </p:sp>
      <p:sp>
        <p:nvSpPr>
          <p:cNvPr id="12" name="Title 7"/>
          <p:cNvSpPr>
            <a:spLocks noGrp="1"/>
          </p:cNvSpPr>
          <p:nvPr>
            <p:ph type="title"/>
          </p:nvPr>
        </p:nvSpPr>
        <p:spPr>
          <a:xfrm>
            <a:off x="0" y="1371600"/>
            <a:ext cx="9144000" cy="1066800"/>
          </a:xfrm>
        </p:spPr>
        <p:txBody>
          <a:bodyPr/>
          <a:lstStyle/>
          <a:p>
            <a:r>
              <a:rPr lang="en-US"/>
              <a:t>Click to edit Master title style</a:t>
            </a:r>
            <a:endParaRPr lang="en-US" dirty="0"/>
          </a:p>
        </p:txBody>
      </p:sp>
      <p:sp>
        <p:nvSpPr>
          <p:cNvPr id="8" name="Text Placeholder 2"/>
          <p:cNvSpPr>
            <a:spLocks noGrp="1"/>
          </p:cNvSpPr>
          <p:nvPr>
            <p:ph type="body" sz="quarter" idx="10" hasCustomPrompt="1"/>
          </p:nvPr>
        </p:nvSpPr>
        <p:spPr>
          <a:xfrm>
            <a:off x="4191000" y="3048000"/>
            <a:ext cx="4724400" cy="914400"/>
          </a:xfrm>
        </p:spPr>
        <p:txBody>
          <a:bodyPr>
            <a:normAutofit/>
          </a:bodyPr>
          <a:lstStyle>
            <a:lvl1pPr marL="0" indent="0" algn="l">
              <a:buNone/>
              <a:defRPr sz="2400" b="1" i="1">
                <a:solidFill>
                  <a:srgbClr val="084A9C"/>
                </a:solidFill>
              </a:defRPr>
            </a:lvl1pPr>
          </a:lstStyle>
          <a:p>
            <a:pPr algn="l"/>
            <a:r>
              <a:rPr lang="en-US" sz="2400" b="1" i="1" dirty="0">
                <a:solidFill>
                  <a:srgbClr val="084A9C"/>
                </a:solidFill>
              </a:rPr>
              <a:t>Subtitle</a:t>
            </a:r>
          </a:p>
          <a:p>
            <a:pPr algn="l"/>
            <a:endParaRPr lang="en-US" sz="2800" b="0" i="1" dirty="0">
              <a:solidFill>
                <a:srgbClr val="084A9C"/>
              </a:solidFill>
            </a:endParaRPr>
          </a:p>
        </p:txBody>
      </p:sp>
      <p:sp>
        <p:nvSpPr>
          <p:cNvPr id="9" name="Text Placeholder 2"/>
          <p:cNvSpPr>
            <a:spLocks noGrp="1"/>
          </p:cNvSpPr>
          <p:nvPr>
            <p:ph type="body" sz="quarter" idx="11" hasCustomPrompt="1"/>
          </p:nvPr>
        </p:nvSpPr>
        <p:spPr>
          <a:xfrm>
            <a:off x="4191000" y="4267200"/>
            <a:ext cx="4724400" cy="838200"/>
          </a:xfrm>
        </p:spPr>
        <p:txBody>
          <a:bodyPr>
            <a:normAutofit/>
          </a:bodyPr>
          <a:lstStyle>
            <a:lvl1pPr marL="0" indent="0" algn="l">
              <a:buNone/>
              <a:defRPr sz="2400" b="1" i="1">
                <a:solidFill>
                  <a:srgbClr val="084A9C"/>
                </a:solidFill>
              </a:defRPr>
            </a:lvl1pPr>
          </a:lstStyle>
          <a:p>
            <a:pPr algn="l"/>
            <a:r>
              <a:rPr lang="en-US" sz="2400" b="0" i="1" dirty="0">
                <a:solidFill>
                  <a:srgbClr val="084A9C"/>
                </a:solidFill>
              </a:rPr>
              <a:t>Presenter/Date</a:t>
            </a:r>
            <a:endParaRPr lang="en-US" sz="2800" b="0" i="1" dirty="0">
              <a:solidFill>
                <a:srgbClr val="084A9C"/>
              </a:solidFill>
            </a:endParaRPr>
          </a:p>
        </p:txBody>
      </p:sp>
      <p:sp>
        <p:nvSpPr>
          <p:cNvPr id="14" name="TextBox 13"/>
          <p:cNvSpPr txBox="1"/>
          <p:nvPr userDrawn="1"/>
        </p:nvSpPr>
        <p:spPr>
          <a:xfrm>
            <a:off x="-1668146" y="4928188"/>
            <a:ext cx="184666" cy="369332"/>
          </a:xfrm>
          <a:prstGeom prst="rect">
            <a:avLst/>
          </a:prstGeom>
          <a:noFill/>
        </p:spPr>
        <p:txBody>
          <a:bodyPr wrap="none" rtlCol="0">
            <a:spAutoFit/>
          </a:bodyPr>
          <a:lstStyle/>
          <a:p>
            <a:endParaRPr lang="en-US" dirty="0"/>
          </a:p>
        </p:txBody>
      </p:sp>
      <p:pic>
        <p:nvPicPr>
          <p:cNvPr id="15" name="Picture 14" descr="The Centers for Medicare and Medicaid logo."/>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52400" y="228600"/>
            <a:ext cx="2652325" cy="914400"/>
          </a:xfrm>
          <a:prstGeom prst="rect">
            <a:avLst/>
          </a:prstGeom>
        </p:spPr>
      </p:pic>
    </p:spTree>
    <p:extLst>
      <p:ext uri="{BB962C8B-B14F-4D97-AF65-F5344CB8AC3E}">
        <p14:creationId xmlns:p14="http://schemas.microsoft.com/office/powerpoint/2010/main" val="26071770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_CMS content2">
    <p:spTree>
      <p:nvGrpSpPr>
        <p:cNvPr id="1" name=""/>
        <p:cNvGrpSpPr/>
        <p:nvPr/>
      </p:nvGrpSpPr>
      <p:grpSpPr>
        <a:xfrm>
          <a:off x="0" y="0"/>
          <a:ext cx="0" cy="0"/>
          <a:chOff x="0" y="0"/>
          <a:chExt cx="0" cy="0"/>
        </a:xfrm>
      </p:grpSpPr>
      <p:sp>
        <p:nvSpPr>
          <p:cNvPr id="6" name="Content Placeholder 2"/>
          <p:cNvSpPr>
            <a:spLocks noGrp="1"/>
          </p:cNvSpPr>
          <p:nvPr>
            <p:ph idx="1"/>
          </p:nvPr>
        </p:nvSpPr>
        <p:spPr>
          <a:xfrm>
            <a:off x="457200" y="1828800"/>
            <a:ext cx="8229600" cy="4297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Placeholder 8"/>
          <p:cNvSpPr>
            <a:spLocks noGrp="1"/>
          </p:cNvSpPr>
          <p:nvPr>
            <p:ph type="title"/>
          </p:nvPr>
        </p:nvSpPr>
        <p:spPr>
          <a:xfrm>
            <a:off x="0" y="0"/>
            <a:ext cx="9144000" cy="1447800"/>
          </a:xfrm>
          <a:prstGeom prst="rect">
            <a:avLst/>
          </a:prstGeom>
          <a:solidFill>
            <a:srgbClr val="FFD004"/>
          </a:solidFill>
          <a:effectLst>
            <a:outerShdw dist="76200" dir="5640000" algn="tl" rotWithShape="0">
              <a:srgbClr val="084A9C"/>
            </a:outerShdw>
          </a:effectLst>
        </p:spPr>
        <p:txBody>
          <a:bodyPr vert="horz" lIns="91440" tIns="45720" rIns="91440" bIns="45720" rtlCol="0" anchor="ctr">
            <a:noAutofit/>
          </a:bodyPr>
          <a:lstStyle/>
          <a:p>
            <a:r>
              <a:rPr lang="en-US"/>
              <a:t>Click to edit Master title style</a:t>
            </a:r>
            <a:endParaRPr lang="en-US" dirty="0"/>
          </a:p>
        </p:txBody>
      </p:sp>
      <p:sp>
        <p:nvSpPr>
          <p:cNvPr id="4" name="Slide Number Placeholder 6"/>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22FF3C-310F-4809-A5BE-BC5BA8AA108D}" type="slidenum">
              <a:rPr lang="en-US" smtClean="0"/>
              <a:pPr/>
              <a:t>‹#›</a:t>
            </a:fld>
            <a:endParaRPr lang="en-US" dirty="0"/>
          </a:p>
        </p:txBody>
      </p:sp>
    </p:spTree>
    <p:extLst>
      <p:ext uri="{BB962C8B-B14F-4D97-AF65-F5344CB8AC3E}">
        <p14:creationId xmlns:p14="http://schemas.microsoft.com/office/powerpoint/2010/main" val="747735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11_CMS title1">
    <p:bg>
      <p:bgPr>
        <a:solidFill>
          <a:schemeClr val="bg1"/>
        </a:solidFill>
        <a:effectLst/>
      </p:bgPr>
    </p:bg>
    <p:spTree>
      <p:nvGrpSpPr>
        <p:cNvPr id="1" name=""/>
        <p:cNvGrpSpPr/>
        <p:nvPr/>
      </p:nvGrpSpPr>
      <p:grpSpPr>
        <a:xfrm>
          <a:off x="0" y="0"/>
          <a:ext cx="0" cy="0"/>
          <a:chOff x="0" y="0"/>
          <a:chExt cx="0" cy="0"/>
        </a:xfrm>
      </p:grpSpPr>
      <p:pic>
        <p:nvPicPr>
          <p:cNvPr id="7" name="Picture 3" descr="Two professional women at a laptop computer."/>
          <p:cNvPicPr>
            <a:picLocks noChangeAspect="1" noChangeArrowheads="1"/>
          </p:cNvPicPr>
          <p:nvPr/>
        </p:nvPicPr>
        <p:blipFill>
          <a:blip r:embed="rId2" cstate="print"/>
          <a:srcRect l="7702" r="6739"/>
          <a:stretch>
            <a:fillRect/>
          </a:stretch>
        </p:blipFill>
        <p:spPr bwMode="auto">
          <a:xfrm>
            <a:off x="3785960" y="2514600"/>
            <a:ext cx="5358040" cy="4343400"/>
          </a:xfrm>
          <a:prstGeom prst="rect">
            <a:avLst/>
          </a:prstGeom>
          <a:noFill/>
          <a:ln w="9525">
            <a:noFill/>
            <a:miter lim="800000"/>
            <a:headEnd/>
            <a:tailEnd/>
          </a:ln>
          <a:effectLst/>
        </p:spPr>
      </p:pic>
      <p:sp>
        <p:nvSpPr>
          <p:cNvPr id="13" name="TextBox 12"/>
          <p:cNvSpPr txBox="1"/>
          <p:nvPr/>
        </p:nvSpPr>
        <p:spPr>
          <a:xfrm>
            <a:off x="-1668146" y="4928188"/>
            <a:ext cx="184666" cy="369332"/>
          </a:xfrm>
          <a:prstGeom prst="rect">
            <a:avLst/>
          </a:prstGeom>
          <a:noFill/>
        </p:spPr>
        <p:txBody>
          <a:bodyPr wrap="none" rtlCol="0">
            <a:spAutoFit/>
          </a:bodyPr>
          <a:lstStyle/>
          <a:p>
            <a:endParaRPr lang="en-US" dirty="0"/>
          </a:p>
        </p:txBody>
      </p:sp>
      <p:sp>
        <p:nvSpPr>
          <p:cNvPr id="12" name="Title 7"/>
          <p:cNvSpPr>
            <a:spLocks noGrp="1"/>
          </p:cNvSpPr>
          <p:nvPr>
            <p:ph type="title"/>
          </p:nvPr>
        </p:nvSpPr>
        <p:spPr>
          <a:xfrm>
            <a:off x="0" y="1371600"/>
            <a:ext cx="9144000" cy="1066800"/>
          </a:xfrm>
        </p:spPr>
        <p:txBody>
          <a:bodyPr/>
          <a:lstStyle/>
          <a:p>
            <a:r>
              <a:rPr lang="en-US"/>
              <a:t>Click to edit Master title style</a:t>
            </a:r>
            <a:endParaRPr lang="en-US" dirty="0"/>
          </a:p>
        </p:txBody>
      </p:sp>
      <p:sp>
        <p:nvSpPr>
          <p:cNvPr id="8" name="Text Placeholder 2"/>
          <p:cNvSpPr>
            <a:spLocks noGrp="1"/>
          </p:cNvSpPr>
          <p:nvPr>
            <p:ph type="body" sz="quarter" idx="10" hasCustomPrompt="1"/>
          </p:nvPr>
        </p:nvSpPr>
        <p:spPr>
          <a:xfrm>
            <a:off x="228600" y="3048000"/>
            <a:ext cx="3352800" cy="914400"/>
          </a:xfrm>
        </p:spPr>
        <p:txBody>
          <a:bodyPr>
            <a:normAutofit/>
          </a:bodyPr>
          <a:lstStyle>
            <a:lvl1pPr marL="0" indent="0" algn="l">
              <a:buNone/>
              <a:defRPr sz="2400" b="1" i="1">
                <a:solidFill>
                  <a:srgbClr val="084A9C"/>
                </a:solidFill>
              </a:defRPr>
            </a:lvl1pPr>
          </a:lstStyle>
          <a:p>
            <a:pPr algn="l"/>
            <a:r>
              <a:rPr lang="en-US" sz="2400" b="1" i="1" dirty="0">
                <a:solidFill>
                  <a:srgbClr val="084A9C"/>
                </a:solidFill>
              </a:rPr>
              <a:t>Subtitle</a:t>
            </a:r>
          </a:p>
          <a:p>
            <a:pPr algn="l"/>
            <a:endParaRPr lang="en-US" sz="2800" b="0" i="1" dirty="0">
              <a:solidFill>
                <a:srgbClr val="084A9C"/>
              </a:solidFill>
            </a:endParaRPr>
          </a:p>
        </p:txBody>
      </p:sp>
      <p:sp>
        <p:nvSpPr>
          <p:cNvPr id="9" name="Text Placeholder 2"/>
          <p:cNvSpPr>
            <a:spLocks noGrp="1"/>
          </p:cNvSpPr>
          <p:nvPr>
            <p:ph type="body" sz="quarter" idx="11" hasCustomPrompt="1"/>
          </p:nvPr>
        </p:nvSpPr>
        <p:spPr>
          <a:xfrm>
            <a:off x="304800" y="4267200"/>
            <a:ext cx="3276600" cy="838200"/>
          </a:xfrm>
        </p:spPr>
        <p:txBody>
          <a:bodyPr>
            <a:normAutofit/>
          </a:bodyPr>
          <a:lstStyle>
            <a:lvl1pPr marL="0" indent="0" algn="l">
              <a:buNone/>
              <a:defRPr sz="2400" b="1" i="1">
                <a:solidFill>
                  <a:srgbClr val="084A9C"/>
                </a:solidFill>
              </a:defRPr>
            </a:lvl1pPr>
          </a:lstStyle>
          <a:p>
            <a:pPr algn="l"/>
            <a:r>
              <a:rPr lang="en-US" sz="2400" b="0" i="1" dirty="0">
                <a:solidFill>
                  <a:srgbClr val="084A9C"/>
                </a:solidFill>
              </a:rPr>
              <a:t>Presenter/Date</a:t>
            </a:r>
            <a:endParaRPr lang="en-US" sz="2800" b="0" i="1" dirty="0">
              <a:solidFill>
                <a:srgbClr val="084A9C"/>
              </a:solidFill>
            </a:endParaRPr>
          </a:p>
        </p:txBody>
      </p:sp>
      <p:sp>
        <p:nvSpPr>
          <p:cNvPr id="14" name="TextBox 13"/>
          <p:cNvSpPr txBox="1"/>
          <p:nvPr userDrawn="1"/>
        </p:nvSpPr>
        <p:spPr>
          <a:xfrm>
            <a:off x="-1668146" y="4928188"/>
            <a:ext cx="184666" cy="369332"/>
          </a:xfrm>
          <a:prstGeom prst="rect">
            <a:avLst/>
          </a:prstGeom>
          <a:noFill/>
        </p:spPr>
        <p:txBody>
          <a:bodyPr wrap="none" rtlCol="0">
            <a:spAutoFit/>
          </a:bodyPr>
          <a:lstStyle/>
          <a:p>
            <a:endParaRPr lang="en-US" dirty="0"/>
          </a:p>
        </p:txBody>
      </p:sp>
      <p:pic>
        <p:nvPicPr>
          <p:cNvPr id="15" name="Picture 14" descr="The Centers for Medicare and Medicaid logo."/>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8600" y="228600"/>
            <a:ext cx="2652325" cy="914400"/>
          </a:xfrm>
          <a:prstGeom prst="rect">
            <a:avLst/>
          </a:prstGeom>
        </p:spPr>
      </p:pic>
    </p:spTree>
    <p:extLst>
      <p:ext uri="{BB962C8B-B14F-4D97-AF65-F5344CB8AC3E}">
        <p14:creationId xmlns:p14="http://schemas.microsoft.com/office/powerpoint/2010/main" val="26071770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12_CMS title1">
    <p:bg>
      <p:bgPr>
        <a:solidFill>
          <a:schemeClr val="bg1"/>
        </a:solidFill>
        <a:effectLst/>
      </p:bgPr>
    </p:bg>
    <p:spTree>
      <p:nvGrpSpPr>
        <p:cNvPr id="1" name=""/>
        <p:cNvGrpSpPr/>
        <p:nvPr/>
      </p:nvGrpSpPr>
      <p:grpSpPr>
        <a:xfrm>
          <a:off x="0" y="0"/>
          <a:ext cx="0" cy="0"/>
          <a:chOff x="0" y="0"/>
          <a:chExt cx="0" cy="0"/>
        </a:xfrm>
      </p:grpSpPr>
      <p:pic>
        <p:nvPicPr>
          <p:cNvPr id="7" name="Picture 3" descr="A group of professional men and women discussing the documents they are holding."/>
          <p:cNvPicPr>
            <a:picLocks noChangeAspect="1" noChangeArrowheads="1"/>
          </p:cNvPicPr>
          <p:nvPr/>
        </p:nvPicPr>
        <p:blipFill>
          <a:blip r:embed="rId2" cstate="print"/>
          <a:srcRect l="6069"/>
          <a:stretch>
            <a:fillRect/>
          </a:stretch>
        </p:blipFill>
        <p:spPr bwMode="auto">
          <a:xfrm>
            <a:off x="-34899" y="2438401"/>
            <a:ext cx="5354484" cy="4419600"/>
          </a:xfrm>
          <a:prstGeom prst="rect">
            <a:avLst/>
          </a:prstGeom>
          <a:noFill/>
          <a:ln w="9525">
            <a:noFill/>
            <a:miter lim="800000"/>
            <a:headEnd/>
            <a:tailEnd/>
          </a:ln>
          <a:effectLst/>
        </p:spPr>
      </p:pic>
      <p:sp>
        <p:nvSpPr>
          <p:cNvPr id="13" name="TextBox 12"/>
          <p:cNvSpPr txBox="1"/>
          <p:nvPr/>
        </p:nvSpPr>
        <p:spPr>
          <a:xfrm>
            <a:off x="-1668146" y="4928188"/>
            <a:ext cx="184666" cy="369332"/>
          </a:xfrm>
          <a:prstGeom prst="rect">
            <a:avLst/>
          </a:prstGeom>
          <a:noFill/>
        </p:spPr>
        <p:txBody>
          <a:bodyPr wrap="none" rtlCol="0">
            <a:spAutoFit/>
          </a:bodyPr>
          <a:lstStyle/>
          <a:p>
            <a:endParaRPr lang="en-US" dirty="0"/>
          </a:p>
        </p:txBody>
      </p:sp>
      <p:sp>
        <p:nvSpPr>
          <p:cNvPr id="12" name="Title 7"/>
          <p:cNvSpPr>
            <a:spLocks noGrp="1"/>
          </p:cNvSpPr>
          <p:nvPr>
            <p:ph type="title"/>
          </p:nvPr>
        </p:nvSpPr>
        <p:spPr>
          <a:xfrm>
            <a:off x="0" y="1371600"/>
            <a:ext cx="9144000" cy="1066800"/>
          </a:xfrm>
        </p:spPr>
        <p:txBody>
          <a:bodyPr/>
          <a:lstStyle/>
          <a:p>
            <a:r>
              <a:rPr lang="en-US"/>
              <a:t>Click to edit Master title style</a:t>
            </a:r>
            <a:endParaRPr lang="en-US" dirty="0"/>
          </a:p>
        </p:txBody>
      </p:sp>
      <p:sp>
        <p:nvSpPr>
          <p:cNvPr id="8" name="Text Placeholder 2"/>
          <p:cNvSpPr>
            <a:spLocks noGrp="1"/>
          </p:cNvSpPr>
          <p:nvPr>
            <p:ph type="body" sz="quarter" idx="10" hasCustomPrompt="1"/>
          </p:nvPr>
        </p:nvSpPr>
        <p:spPr>
          <a:xfrm>
            <a:off x="5486400" y="3048000"/>
            <a:ext cx="3352800" cy="914400"/>
          </a:xfrm>
        </p:spPr>
        <p:txBody>
          <a:bodyPr>
            <a:normAutofit/>
          </a:bodyPr>
          <a:lstStyle>
            <a:lvl1pPr marL="0" indent="0" algn="l">
              <a:buNone/>
              <a:defRPr sz="2400" b="1" i="1">
                <a:solidFill>
                  <a:srgbClr val="084A9C"/>
                </a:solidFill>
              </a:defRPr>
            </a:lvl1pPr>
          </a:lstStyle>
          <a:p>
            <a:pPr algn="l"/>
            <a:r>
              <a:rPr lang="en-US" sz="2400" b="1" i="1" dirty="0">
                <a:solidFill>
                  <a:srgbClr val="084A9C"/>
                </a:solidFill>
              </a:rPr>
              <a:t>Subtitle</a:t>
            </a:r>
          </a:p>
          <a:p>
            <a:pPr algn="l"/>
            <a:endParaRPr lang="en-US" sz="2800" b="0" i="1" dirty="0">
              <a:solidFill>
                <a:srgbClr val="084A9C"/>
              </a:solidFill>
            </a:endParaRPr>
          </a:p>
        </p:txBody>
      </p:sp>
      <p:sp>
        <p:nvSpPr>
          <p:cNvPr id="9" name="Text Placeholder 2"/>
          <p:cNvSpPr>
            <a:spLocks noGrp="1"/>
          </p:cNvSpPr>
          <p:nvPr>
            <p:ph type="body" sz="quarter" idx="11" hasCustomPrompt="1"/>
          </p:nvPr>
        </p:nvSpPr>
        <p:spPr>
          <a:xfrm>
            <a:off x="5562600" y="4267200"/>
            <a:ext cx="3276600" cy="838200"/>
          </a:xfrm>
        </p:spPr>
        <p:txBody>
          <a:bodyPr>
            <a:normAutofit/>
          </a:bodyPr>
          <a:lstStyle>
            <a:lvl1pPr marL="0" indent="0" algn="l">
              <a:buNone/>
              <a:defRPr sz="2400" b="1" i="1">
                <a:solidFill>
                  <a:srgbClr val="084A9C"/>
                </a:solidFill>
              </a:defRPr>
            </a:lvl1pPr>
          </a:lstStyle>
          <a:p>
            <a:pPr algn="l"/>
            <a:r>
              <a:rPr lang="en-US" sz="2400" b="0" i="1" dirty="0">
                <a:solidFill>
                  <a:srgbClr val="084A9C"/>
                </a:solidFill>
              </a:rPr>
              <a:t>Presenter/Date</a:t>
            </a:r>
            <a:endParaRPr lang="en-US" sz="2800" b="0" i="1" dirty="0">
              <a:solidFill>
                <a:srgbClr val="084A9C"/>
              </a:solidFill>
            </a:endParaRPr>
          </a:p>
        </p:txBody>
      </p:sp>
      <p:sp>
        <p:nvSpPr>
          <p:cNvPr id="14" name="TextBox 13"/>
          <p:cNvSpPr txBox="1"/>
          <p:nvPr userDrawn="1"/>
        </p:nvSpPr>
        <p:spPr>
          <a:xfrm>
            <a:off x="-1668146" y="4928188"/>
            <a:ext cx="184666" cy="369332"/>
          </a:xfrm>
          <a:prstGeom prst="rect">
            <a:avLst/>
          </a:prstGeom>
          <a:noFill/>
        </p:spPr>
        <p:txBody>
          <a:bodyPr wrap="none" rtlCol="0">
            <a:spAutoFit/>
          </a:bodyPr>
          <a:lstStyle/>
          <a:p>
            <a:endParaRPr lang="en-US" dirty="0"/>
          </a:p>
        </p:txBody>
      </p:sp>
      <p:pic>
        <p:nvPicPr>
          <p:cNvPr id="15" name="Picture 14" descr="The Centers for Medicare and Medicaid logo."/>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52400" y="228600"/>
            <a:ext cx="2652325" cy="914400"/>
          </a:xfrm>
          <a:prstGeom prst="rect">
            <a:avLst/>
          </a:prstGeom>
        </p:spPr>
      </p:pic>
    </p:spTree>
    <p:extLst>
      <p:ext uri="{BB962C8B-B14F-4D97-AF65-F5344CB8AC3E}">
        <p14:creationId xmlns:p14="http://schemas.microsoft.com/office/powerpoint/2010/main" val="26071770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9_CMS title1">
    <p:bg>
      <p:bgPr>
        <a:solidFill>
          <a:schemeClr val="bg1"/>
        </a:solidFill>
        <a:effectLst/>
      </p:bgPr>
    </p:bg>
    <p:spTree>
      <p:nvGrpSpPr>
        <p:cNvPr id="1" name=""/>
        <p:cNvGrpSpPr/>
        <p:nvPr/>
      </p:nvGrpSpPr>
      <p:grpSpPr>
        <a:xfrm>
          <a:off x="0" y="0"/>
          <a:ext cx="0" cy="0"/>
          <a:chOff x="0" y="0"/>
          <a:chExt cx="0" cy="0"/>
        </a:xfrm>
      </p:grpSpPr>
      <p:pic>
        <p:nvPicPr>
          <p:cNvPr id="7" name="Picture 3" descr="A team of professionals standing in a group."/>
          <p:cNvPicPr>
            <a:picLocks noChangeAspect="1" noChangeArrowheads="1"/>
          </p:cNvPicPr>
          <p:nvPr/>
        </p:nvPicPr>
        <p:blipFill>
          <a:blip r:embed="rId2" cstate="print"/>
          <a:srcRect l="7031" r="4688"/>
          <a:stretch>
            <a:fillRect/>
          </a:stretch>
        </p:blipFill>
        <p:spPr bwMode="auto">
          <a:xfrm>
            <a:off x="1055" y="2514600"/>
            <a:ext cx="5753840" cy="4343400"/>
          </a:xfrm>
          <a:prstGeom prst="rect">
            <a:avLst/>
          </a:prstGeom>
          <a:noFill/>
          <a:ln w="9525">
            <a:noFill/>
            <a:miter lim="800000"/>
            <a:headEnd/>
            <a:tailEnd/>
          </a:ln>
          <a:effectLst/>
        </p:spPr>
      </p:pic>
      <p:sp>
        <p:nvSpPr>
          <p:cNvPr id="13" name="TextBox 12"/>
          <p:cNvSpPr txBox="1"/>
          <p:nvPr/>
        </p:nvSpPr>
        <p:spPr>
          <a:xfrm>
            <a:off x="-1668146" y="4928188"/>
            <a:ext cx="184666" cy="369332"/>
          </a:xfrm>
          <a:prstGeom prst="rect">
            <a:avLst/>
          </a:prstGeom>
          <a:noFill/>
        </p:spPr>
        <p:txBody>
          <a:bodyPr wrap="none" rtlCol="0">
            <a:spAutoFit/>
          </a:bodyPr>
          <a:lstStyle/>
          <a:p>
            <a:endParaRPr lang="en-US" dirty="0"/>
          </a:p>
        </p:txBody>
      </p:sp>
      <p:sp>
        <p:nvSpPr>
          <p:cNvPr id="12" name="Title 7"/>
          <p:cNvSpPr>
            <a:spLocks noGrp="1"/>
          </p:cNvSpPr>
          <p:nvPr>
            <p:ph type="title"/>
          </p:nvPr>
        </p:nvSpPr>
        <p:spPr>
          <a:xfrm>
            <a:off x="0" y="1371600"/>
            <a:ext cx="9144000" cy="1066800"/>
          </a:xfrm>
        </p:spPr>
        <p:txBody>
          <a:bodyPr/>
          <a:lstStyle/>
          <a:p>
            <a:r>
              <a:rPr lang="en-US"/>
              <a:t>Click to edit Master title style</a:t>
            </a:r>
            <a:endParaRPr lang="en-US" dirty="0"/>
          </a:p>
        </p:txBody>
      </p:sp>
      <p:sp>
        <p:nvSpPr>
          <p:cNvPr id="8" name="Text Placeholder 2"/>
          <p:cNvSpPr>
            <a:spLocks noGrp="1"/>
          </p:cNvSpPr>
          <p:nvPr>
            <p:ph type="body" sz="quarter" idx="10" hasCustomPrompt="1"/>
          </p:nvPr>
        </p:nvSpPr>
        <p:spPr>
          <a:xfrm>
            <a:off x="5943600" y="3048000"/>
            <a:ext cx="2971800" cy="914400"/>
          </a:xfrm>
        </p:spPr>
        <p:txBody>
          <a:bodyPr>
            <a:normAutofit/>
          </a:bodyPr>
          <a:lstStyle>
            <a:lvl1pPr marL="0" indent="0" algn="l">
              <a:buNone/>
              <a:defRPr sz="2400" b="1" i="1">
                <a:solidFill>
                  <a:srgbClr val="084A9C"/>
                </a:solidFill>
              </a:defRPr>
            </a:lvl1pPr>
          </a:lstStyle>
          <a:p>
            <a:pPr algn="l"/>
            <a:r>
              <a:rPr lang="en-US" sz="2400" b="1" i="1" dirty="0">
                <a:solidFill>
                  <a:srgbClr val="084A9C"/>
                </a:solidFill>
              </a:rPr>
              <a:t>Subtitle</a:t>
            </a:r>
          </a:p>
          <a:p>
            <a:pPr algn="l"/>
            <a:endParaRPr lang="en-US" sz="2800" b="0" i="1" dirty="0">
              <a:solidFill>
                <a:srgbClr val="084A9C"/>
              </a:solidFill>
            </a:endParaRPr>
          </a:p>
        </p:txBody>
      </p:sp>
      <p:sp>
        <p:nvSpPr>
          <p:cNvPr id="9" name="Text Placeholder 2"/>
          <p:cNvSpPr>
            <a:spLocks noGrp="1"/>
          </p:cNvSpPr>
          <p:nvPr>
            <p:ph type="body" sz="quarter" idx="11" hasCustomPrompt="1"/>
          </p:nvPr>
        </p:nvSpPr>
        <p:spPr>
          <a:xfrm>
            <a:off x="5943600" y="4267200"/>
            <a:ext cx="2971800" cy="838200"/>
          </a:xfrm>
        </p:spPr>
        <p:txBody>
          <a:bodyPr>
            <a:normAutofit/>
          </a:bodyPr>
          <a:lstStyle>
            <a:lvl1pPr marL="0" indent="0" algn="l">
              <a:buNone/>
              <a:defRPr sz="2400" b="1" i="1">
                <a:solidFill>
                  <a:srgbClr val="084A9C"/>
                </a:solidFill>
              </a:defRPr>
            </a:lvl1pPr>
          </a:lstStyle>
          <a:p>
            <a:pPr algn="l"/>
            <a:r>
              <a:rPr lang="en-US" sz="2400" b="0" i="1" dirty="0">
                <a:solidFill>
                  <a:srgbClr val="084A9C"/>
                </a:solidFill>
              </a:rPr>
              <a:t>Presenter/Date</a:t>
            </a:r>
            <a:endParaRPr lang="en-US" sz="2800" b="0" i="1" dirty="0">
              <a:solidFill>
                <a:srgbClr val="084A9C"/>
              </a:solidFill>
            </a:endParaRPr>
          </a:p>
        </p:txBody>
      </p:sp>
      <p:pic>
        <p:nvPicPr>
          <p:cNvPr id="11" name="Picture 10" descr="The Centers for Medicare and Medicaid logo."/>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52400" y="228600"/>
            <a:ext cx="2652325" cy="914400"/>
          </a:xfrm>
          <a:prstGeom prst="rect">
            <a:avLst/>
          </a:prstGeom>
        </p:spPr>
      </p:pic>
      <p:sp>
        <p:nvSpPr>
          <p:cNvPr id="14" name="TextBox 13"/>
          <p:cNvSpPr txBox="1"/>
          <p:nvPr userDrawn="1"/>
        </p:nvSpPr>
        <p:spPr>
          <a:xfrm>
            <a:off x="-1668146" y="4928188"/>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6071770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6_CMS title1">
    <p:bg>
      <p:bgPr>
        <a:solidFill>
          <a:schemeClr val="bg1"/>
        </a:solidFill>
        <a:effectLst/>
      </p:bgPr>
    </p:bg>
    <p:spTree>
      <p:nvGrpSpPr>
        <p:cNvPr id="1" name=""/>
        <p:cNvGrpSpPr/>
        <p:nvPr/>
      </p:nvGrpSpPr>
      <p:grpSpPr>
        <a:xfrm>
          <a:off x="0" y="0"/>
          <a:ext cx="0" cy="0"/>
          <a:chOff x="0" y="0"/>
          <a:chExt cx="0" cy="0"/>
        </a:xfrm>
      </p:grpSpPr>
      <p:pic>
        <p:nvPicPr>
          <p:cNvPr id="7" name="Picture 3" descr="A multi-cultural family standing against a white background. The family has two children, a mom and a dad."/>
          <p:cNvPicPr>
            <a:picLocks noChangeAspect="1" noChangeArrowheads="1"/>
          </p:cNvPicPr>
          <p:nvPr/>
        </p:nvPicPr>
        <p:blipFill>
          <a:blip r:embed="rId2" cstate="print"/>
          <a:srcRect l="16406" r="24141" b="1553"/>
          <a:stretch>
            <a:fillRect/>
          </a:stretch>
        </p:blipFill>
        <p:spPr bwMode="auto">
          <a:xfrm>
            <a:off x="5463038" y="2286000"/>
            <a:ext cx="3661776" cy="4576042"/>
          </a:xfrm>
          <a:prstGeom prst="rect">
            <a:avLst/>
          </a:prstGeom>
          <a:noFill/>
          <a:ln w="9525">
            <a:noFill/>
            <a:miter lim="800000"/>
            <a:headEnd/>
            <a:tailEnd/>
          </a:ln>
          <a:effectLst/>
        </p:spPr>
      </p:pic>
      <p:sp>
        <p:nvSpPr>
          <p:cNvPr id="13" name="TextBox 12"/>
          <p:cNvSpPr txBox="1"/>
          <p:nvPr/>
        </p:nvSpPr>
        <p:spPr>
          <a:xfrm>
            <a:off x="-1668146" y="4928188"/>
            <a:ext cx="184666" cy="369332"/>
          </a:xfrm>
          <a:prstGeom prst="rect">
            <a:avLst/>
          </a:prstGeom>
          <a:noFill/>
        </p:spPr>
        <p:txBody>
          <a:bodyPr wrap="none" rtlCol="0">
            <a:spAutoFit/>
          </a:bodyPr>
          <a:lstStyle/>
          <a:p>
            <a:endParaRPr lang="en-US" dirty="0"/>
          </a:p>
        </p:txBody>
      </p:sp>
      <p:sp>
        <p:nvSpPr>
          <p:cNvPr id="12" name="Title 7"/>
          <p:cNvSpPr>
            <a:spLocks noGrp="1"/>
          </p:cNvSpPr>
          <p:nvPr>
            <p:ph type="title"/>
          </p:nvPr>
        </p:nvSpPr>
        <p:spPr>
          <a:xfrm>
            <a:off x="0" y="1371600"/>
            <a:ext cx="9144000" cy="1066800"/>
          </a:xfrm>
        </p:spPr>
        <p:txBody>
          <a:bodyPr/>
          <a:lstStyle/>
          <a:p>
            <a:r>
              <a:rPr lang="en-US"/>
              <a:t>Click to edit Master title style</a:t>
            </a:r>
            <a:endParaRPr lang="en-US" dirty="0"/>
          </a:p>
        </p:txBody>
      </p:sp>
      <p:sp>
        <p:nvSpPr>
          <p:cNvPr id="8" name="Text Placeholder 2"/>
          <p:cNvSpPr>
            <a:spLocks noGrp="1"/>
          </p:cNvSpPr>
          <p:nvPr>
            <p:ph type="body" sz="quarter" idx="10" hasCustomPrompt="1"/>
          </p:nvPr>
        </p:nvSpPr>
        <p:spPr>
          <a:xfrm>
            <a:off x="381000" y="3048000"/>
            <a:ext cx="4876800" cy="914400"/>
          </a:xfrm>
        </p:spPr>
        <p:txBody>
          <a:bodyPr>
            <a:normAutofit/>
          </a:bodyPr>
          <a:lstStyle>
            <a:lvl1pPr marL="0" indent="0" algn="l">
              <a:buNone/>
              <a:defRPr sz="2400" b="1" i="1">
                <a:solidFill>
                  <a:srgbClr val="084A9C"/>
                </a:solidFill>
              </a:defRPr>
            </a:lvl1pPr>
          </a:lstStyle>
          <a:p>
            <a:pPr algn="l"/>
            <a:r>
              <a:rPr lang="en-US" sz="2400" b="1" i="1" dirty="0">
                <a:solidFill>
                  <a:srgbClr val="084A9C"/>
                </a:solidFill>
              </a:rPr>
              <a:t>Subtitle</a:t>
            </a:r>
          </a:p>
          <a:p>
            <a:pPr algn="l"/>
            <a:endParaRPr lang="en-US" sz="2800" b="0" i="1" dirty="0">
              <a:solidFill>
                <a:srgbClr val="084A9C"/>
              </a:solidFill>
            </a:endParaRPr>
          </a:p>
        </p:txBody>
      </p:sp>
      <p:sp>
        <p:nvSpPr>
          <p:cNvPr id="9" name="Text Placeholder 2"/>
          <p:cNvSpPr>
            <a:spLocks noGrp="1"/>
          </p:cNvSpPr>
          <p:nvPr>
            <p:ph type="body" sz="quarter" idx="11" hasCustomPrompt="1"/>
          </p:nvPr>
        </p:nvSpPr>
        <p:spPr>
          <a:xfrm>
            <a:off x="381000" y="4267200"/>
            <a:ext cx="4876800" cy="838200"/>
          </a:xfrm>
        </p:spPr>
        <p:txBody>
          <a:bodyPr>
            <a:normAutofit/>
          </a:bodyPr>
          <a:lstStyle>
            <a:lvl1pPr marL="0" indent="0" algn="l">
              <a:buNone/>
              <a:defRPr sz="2400" b="1" i="1">
                <a:solidFill>
                  <a:srgbClr val="084A9C"/>
                </a:solidFill>
              </a:defRPr>
            </a:lvl1pPr>
          </a:lstStyle>
          <a:p>
            <a:pPr algn="l"/>
            <a:r>
              <a:rPr lang="en-US" sz="2400" b="0" i="1" dirty="0">
                <a:solidFill>
                  <a:srgbClr val="084A9C"/>
                </a:solidFill>
              </a:rPr>
              <a:t>Presenter/Date</a:t>
            </a:r>
            <a:endParaRPr lang="en-US" sz="2800" b="0" i="1" dirty="0">
              <a:solidFill>
                <a:srgbClr val="084A9C"/>
              </a:solidFill>
            </a:endParaRPr>
          </a:p>
        </p:txBody>
      </p:sp>
      <p:pic>
        <p:nvPicPr>
          <p:cNvPr id="11" name="Picture 10" descr="The Centers for Medicare and Medicaid logo."/>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7595" y="228600"/>
            <a:ext cx="2652325" cy="914400"/>
          </a:xfrm>
          <a:prstGeom prst="rect">
            <a:avLst/>
          </a:prstGeom>
        </p:spPr>
      </p:pic>
      <p:sp>
        <p:nvSpPr>
          <p:cNvPr id="14" name="TextBox 13"/>
          <p:cNvSpPr txBox="1"/>
          <p:nvPr userDrawn="1"/>
        </p:nvSpPr>
        <p:spPr>
          <a:xfrm>
            <a:off x="-1668146" y="4928188"/>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6071770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8_CMS title1">
    <p:bg>
      <p:bgPr>
        <a:solidFill>
          <a:schemeClr val="bg1"/>
        </a:solidFill>
        <a:effectLst/>
      </p:bgPr>
    </p:bg>
    <p:spTree>
      <p:nvGrpSpPr>
        <p:cNvPr id="1" name=""/>
        <p:cNvGrpSpPr/>
        <p:nvPr/>
      </p:nvGrpSpPr>
      <p:grpSpPr>
        <a:xfrm>
          <a:off x="0" y="0"/>
          <a:ext cx="0" cy="0"/>
          <a:chOff x="0" y="0"/>
          <a:chExt cx="0" cy="0"/>
        </a:xfrm>
      </p:grpSpPr>
      <p:pic>
        <p:nvPicPr>
          <p:cNvPr id="7" name="Picture 3" descr="A young woman dressed casually with a backpack on, walking in a park."/>
          <p:cNvPicPr>
            <a:picLocks noChangeAspect="1" noChangeArrowheads="1"/>
          </p:cNvPicPr>
          <p:nvPr/>
        </p:nvPicPr>
        <p:blipFill>
          <a:blip r:embed="rId2" cstate="print"/>
          <a:srcRect l="39844" r="4687"/>
          <a:stretch>
            <a:fillRect/>
          </a:stretch>
        </p:blipFill>
        <p:spPr bwMode="auto">
          <a:xfrm>
            <a:off x="0" y="2280607"/>
            <a:ext cx="3810000" cy="4577393"/>
          </a:xfrm>
          <a:prstGeom prst="rect">
            <a:avLst/>
          </a:prstGeom>
          <a:noFill/>
          <a:ln w="9525">
            <a:noFill/>
            <a:miter lim="800000"/>
            <a:headEnd/>
            <a:tailEnd/>
          </a:ln>
          <a:effectLst/>
        </p:spPr>
      </p:pic>
      <p:sp>
        <p:nvSpPr>
          <p:cNvPr id="13" name="TextBox 12"/>
          <p:cNvSpPr txBox="1"/>
          <p:nvPr/>
        </p:nvSpPr>
        <p:spPr>
          <a:xfrm>
            <a:off x="-1668146" y="4928188"/>
            <a:ext cx="184666" cy="369332"/>
          </a:xfrm>
          <a:prstGeom prst="rect">
            <a:avLst/>
          </a:prstGeom>
          <a:noFill/>
        </p:spPr>
        <p:txBody>
          <a:bodyPr wrap="none" rtlCol="0">
            <a:spAutoFit/>
          </a:bodyPr>
          <a:lstStyle/>
          <a:p>
            <a:endParaRPr lang="en-US" dirty="0"/>
          </a:p>
        </p:txBody>
      </p:sp>
      <p:sp>
        <p:nvSpPr>
          <p:cNvPr id="12" name="Title 7"/>
          <p:cNvSpPr>
            <a:spLocks noGrp="1"/>
          </p:cNvSpPr>
          <p:nvPr>
            <p:ph type="title"/>
          </p:nvPr>
        </p:nvSpPr>
        <p:spPr>
          <a:xfrm>
            <a:off x="0" y="1371600"/>
            <a:ext cx="9144000" cy="1066800"/>
          </a:xfrm>
        </p:spPr>
        <p:txBody>
          <a:bodyPr/>
          <a:lstStyle/>
          <a:p>
            <a:r>
              <a:rPr lang="en-US"/>
              <a:t>Click to edit Master title style</a:t>
            </a:r>
            <a:endParaRPr lang="en-US" dirty="0"/>
          </a:p>
        </p:txBody>
      </p:sp>
      <p:sp>
        <p:nvSpPr>
          <p:cNvPr id="8" name="Text Placeholder 2"/>
          <p:cNvSpPr>
            <a:spLocks noGrp="1"/>
          </p:cNvSpPr>
          <p:nvPr>
            <p:ph type="body" sz="quarter" idx="10" hasCustomPrompt="1"/>
          </p:nvPr>
        </p:nvSpPr>
        <p:spPr>
          <a:xfrm>
            <a:off x="4343400" y="3048000"/>
            <a:ext cx="4267200" cy="914400"/>
          </a:xfrm>
        </p:spPr>
        <p:txBody>
          <a:bodyPr>
            <a:normAutofit/>
          </a:bodyPr>
          <a:lstStyle>
            <a:lvl1pPr marL="0" indent="0" algn="l">
              <a:buNone/>
              <a:defRPr sz="2400" b="1" i="1">
                <a:solidFill>
                  <a:srgbClr val="084A9C"/>
                </a:solidFill>
              </a:defRPr>
            </a:lvl1pPr>
          </a:lstStyle>
          <a:p>
            <a:pPr algn="l"/>
            <a:r>
              <a:rPr lang="en-US" sz="2400" b="1" i="1" dirty="0">
                <a:solidFill>
                  <a:srgbClr val="084A9C"/>
                </a:solidFill>
              </a:rPr>
              <a:t>Subtitle</a:t>
            </a:r>
          </a:p>
          <a:p>
            <a:pPr algn="l"/>
            <a:endParaRPr lang="en-US" sz="2800" b="0" i="1" dirty="0">
              <a:solidFill>
                <a:srgbClr val="084A9C"/>
              </a:solidFill>
            </a:endParaRPr>
          </a:p>
        </p:txBody>
      </p:sp>
      <p:sp>
        <p:nvSpPr>
          <p:cNvPr id="9" name="Text Placeholder 2"/>
          <p:cNvSpPr>
            <a:spLocks noGrp="1"/>
          </p:cNvSpPr>
          <p:nvPr>
            <p:ph type="body" sz="quarter" idx="11" hasCustomPrompt="1"/>
          </p:nvPr>
        </p:nvSpPr>
        <p:spPr>
          <a:xfrm>
            <a:off x="4343400" y="4267200"/>
            <a:ext cx="4267200" cy="838200"/>
          </a:xfrm>
        </p:spPr>
        <p:txBody>
          <a:bodyPr>
            <a:normAutofit/>
          </a:bodyPr>
          <a:lstStyle>
            <a:lvl1pPr marL="0" indent="0" algn="l">
              <a:buNone/>
              <a:defRPr sz="2400" b="1" i="1">
                <a:solidFill>
                  <a:srgbClr val="084A9C"/>
                </a:solidFill>
              </a:defRPr>
            </a:lvl1pPr>
          </a:lstStyle>
          <a:p>
            <a:pPr algn="l"/>
            <a:r>
              <a:rPr lang="en-US" sz="2400" b="0" i="1" dirty="0">
                <a:solidFill>
                  <a:srgbClr val="084A9C"/>
                </a:solidFill>
              </a:rPr>
              <a:t>Presenter/Date</a:t>
            </a:r>
            <a:endParaRPr lang="en-US" sz="2800" b="0" i="1" dirty="0">
              <a:solidFill>
                <a:srgbClr val="084A9C"/>
              </a:solidFill>
            </a:endParaRPr>
          </a:p>
        </p:txBody>
      </p:sp>
      <p:pic>
        <p:nvPicPr>
          <p:cNvPr id="11" name="Picture 10" descr="The Centers for Medicare and Medicaid logo."/>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7595" y="228600"/>
            <a:ext cx="2652325" cy="914400"/>
          </a:xfrm>
          <a:prstGeom prst="rect">
            <a:avLst/>
          </a:prstGeom>
        </p:spPr>
      </p:pic>
      <p:sp>
        <p:nvSpPr>
          <p:cNvPr id="14" name="TextBox 13"/>
          <p:cNvSpPr txBox="1"/>
          <p:nvPr userDrawn="1"/>
        </p:nvSpPr>
        <p:spPr>
          <a:xfrm>
            <a:off x="-1668146" y="4928188"/>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607177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7_CMS title1">
    <p:bg>
      <p:bgPr>
        <a:solidFill>
          <a:schemeClr val="bg1"/>
        </a:solidFill>
        <a:effectLst/>
      </p:bgPr>
    </p:bg>
    <p:spTree>
      <p:nvGrpSpPr>
        <p:cNvPr id="1" name=""/>
        <p:cNvGrpSpPr/>
        <p:nvPr/>
      </p:nvGrpSpPr>
      <p:grpSpPr>
        <a:xfrm>
          <a:off x="0" y="0"/>
          <a:ext cx="0" cy="0"/>
          <a:chOff x="0" y="0"/>
          <a:chExt cx="0" cy="0"/>
        </a:xfrm>
      </p:grpSpPr>
      <p:pic>
        <p:nvPicPr>
          <p:cNvPr id="7" name="Picture 3" descr="A team of professionals standing in a group."/>
          <p:cNvPicPr>
            <a:picLocks noChangeAspect="1" noChangeArrowheads="1"/>
          </p:cNvPicPr>
          <p:nvPr/>
        </p:nvPicPr>
        <p:blipFill>
          <a:blip r:embed="rId2" cstate="print"/>
          <a:srcRect l="14062" r="7031"/>
          <a:stretch>
            <a:fillRect/>
          </a:stretch>
        </p:blipFill>
        <p:spPr bwMode="auto">
          <a:xfrm>
            <a:off x="3910920" y="2438401"/>
            <a:ext cx="5233080" cy="4419600"/>
          </a:xfrm>
          <a:prstGeom prst="rect">
            <a:avLst/>
          </a:prstGeom>
          <a:noFill/>
          <a:ln w="9525">
            <a:noFill/>
            <a:miter lim="800000"/>
            <a:headEnd/>
            <a:tailEnd/>
          </a:ln>
          <a:effectLst/>
        </p:spPr>
      </p:pic>
      <p:sp>
        <p:nvSpPr>
          <p:cNvPr id="13" name="TextBox 12"/>
          <p:cNvSpPr txBox="1"/>
          <p:nvPr/>
        </p:nvSpPr>
        <p:spPr>
          <a:xfrm>
            <a:off x="-1668146" y="4928188"/>
            <a:ext cx="184666" cy="369332"/>
          </a:xfrm>
          <a:prstGeom prst="rect">
            <a:avLst/>
          </a:prstGeom>
          <a:noFill/>
        </p:spPr>
        <p:txBody>
          <a:bodyPr wrap="none" rtlCol="0">
            <a:spAutoFit/>
          </a:bodyPr>
          <a:lstStyle/>
          <a:p>
            <a:endParaRPr lang="en-US" dirty="0"/>
          </a:p>
        </p:txBody>
      </p:sp>
      <p:sp>
        <p:nvSpPr>
          <p:cNvPr id="12" name="Title 7"/>
          <p:cNvSpPr>
            <a:spLocks noGrp="1"/>
          </p:cNvSpPr>
          <p:nvPr>
            <p:ph type="title"/>
          </p:nvPr>
        </p:nvSpPr>
        <p:spPr>
          <a:xfrm>
            <a:off x="0" y="1371600"/>
            <a:ext cx="9144000" cy="1066800"/>
          </a:xfrm>
        </p:spPr>
        <p:txBody>
          <a:bodyPr/>
          <a:lstStyle/>
          <a:p>
            <a:r>
              <a:rPr lang="en-US"/>
              <a:t>Click to edit Master title style</a:t>
            </a:r>
            <a:endParaRPr lang="en-US" dirty="0"/>
          </a:p>
        </p:txBody>
      </p:sp>
      <p:sp>
        <p:nvSpPr>
          <p:cNvPr id="8" name="Text Placeholder 2"/>
          <p:cNvSpPr>
            <a:spLocks noGrp="1"/>
          </p:cNvSpPr>
          <p:nvPr>
            <p:ph type="body" sz="quarter" idx="10" hasCustomPrompt="1"/>
          </p:nvPr>
        </p:nvSpPr>
        <p:spPr>
          <a:xfrm>
            <a:off x="304800" y="3048000"/>
            <a:ext cx="3276600" cy="914400"/>
          </a:xfrm>
        </p:spPr>
        <p:txBody>
          <a:bodyPr>
            <a:normAutofit/>
          </a:bodyPr>
          <a:lstStyle>
            <a:lvl1pPr marL="0" indent="0" algn="l">
              <a:buNone/>
              <a:defRPr sz="2400" b="1" i="1">
                <a:solidFill>
                  <a:srgbClr val="084A9C"/>
                </a:solidFill>
              </a:defRPr>
            </a:lvl1pPr>
          </a:lstStyle>
          <a:p>
            <a:pPr algn="l"/>
            <a:r>
              <a:rPr lang="en-US" sz="2400" b="1" i="1" dirty="0">
                <a:solidFill>
                  <a:srgbClr val="084A9C"/>
                </a:solidFill>
              </a:rPr>
              <a:t>Subtitle</a:t>
            </a:r>
          </a:p>
          <a:p>
            <a:pPr algn="l"/>
            <a:endParaRPr lang="en-US" sz="2800" b="0" i="1" dirty="0">
              <a:solidFill>
                <a:srgbClr val="084A9C"/>
              </a:solidFill>
            </a:endParaRPr>
          </a:p>
        </p:txBody>
      </p:sp>
      <p:sp>
        <p:nvSpPr>
          <p:cNvPr id="9" name="Text Placeholder 2"/>
          <p:cNvSpPr>
            <a:spLocks noGrp="1"/>
          </p:cNvSpPr>
          <p:nvPr>
            <p:ph type="body" sz="quarter" idx="11" hasCustomPrompt="1"/>
          </p:nvPr>
        </p:nvSpPr>
        <p:spPr>
          <a:xfrm>
            <a:off x="304800" y="4267200"/>
            <a:ext cx="3276600" cy="838200"/>
          </a:xfrm>
        </p:spPr>
        <p:txBody>
          <a:bodyPr>
            <a:normAutofit/>
          </a:bodyPr>
          <a:lstStyle>
            <a:lvl1pPr marL="0" indent="0" algn="l">
              <a:buNone/>
              <a:defRPr sz="2400" b="1" i="1">
                <a:solidFill>
                  <a:srgbClr val="084A9C"/>
                </a:solidFill>
              </a:defRPr>
            </a:lvl1pPr>
          </a:lstStyle>
          <a:p>
            <a:pPr algn="l"/>
            <a:r>
              <a:rPr lang="en-US" sz="2400" b="0" i="1" dirty="0">
                <a:solidFill>
                  <a:srgbClr val="084A9C"/>
                </a:solidFill>
              </a:rPr>
              <a:t>Presenter/Date</a:t>
            </a:r>
            <a:endParaRPr lang="en-US" sz="2800" b="0" i="1" dirty="0">
              <a:solidFill>
                <a:srgbClr val="084A9C"/>
              </a:solidFill>
            </a:endParaRPr>
          </a:p>
        </p:txBody>
      </p:sp>
      <p:pic>
        <p:nvPicPr>
          <p:cNvPr id="11" name="Picture 10" descr="The Centers for Medicare and Medicaid logo.&#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7595" y="228600"/>
            <a:ext cx="2652325" cy="914400"/>
          </a:xfrm>
          <a:prstGeom prst="rect">
            <a:avLst/>
          </a:prstGeom>
        </p:spPr>
      </p:pic>
      <p:sp>
        <p:nvSpPr>
          <p:cNvPr id="14" name="TextBox 13"/>
          <p:cNvSpPr txBox="1"/>
          <p:nvPr userDrawn="1"/>
        </p:nvSpPr>
        <p:spPr>
          <a:xfrm>
            <a:off x="-1668146" y="4928188"/>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6071770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5_CMS title1">
    <p:bg>
      <p:bgPr>
        <a:solidFill>
          <a:schemeClr val="bg1"/>
        </a:solidFill>
        <a:effectLst/>
      </p:bgPr>
    </p:bg>
    <p:spTree>
      <p:nvGrpSpPr>
        <p:cNvPr id="1" name=""/>
        <p:cNvGrpSpPr/>
        <p:nvPr/>
      </p:nvGrpSpPr>
      <p:grpSpPr>
        <a:xfrm>
          <a:off x="0" y="0"/>
          <a:ext cx="0" cy="0"/>
          <a:chOff x="0" y="0"/>
          <a:chExt cx="0" cy="0"/>
        </a:xfrm>
      </p:grpSpPr>
      <p:pic>
        <p:nvPicPr>
          <p:cNvPr id="7" name="Picture 3" descr="A young woman helping a child at a computer."/>
          <p:cNvPicPr>
            <a:picLocks noChangeAspect="1" noChangeArrowheads="1"/>
          </p:cNvPicPr>
          <p:nvPr/>
        </p:nvPicPr>
        <p:blipFill>
          <a:blip r:embed="rId2" cstate="print"/>
          <a:srcRect l="9375" r="14062" b="3517"/>
          <a:stretch>
            <a:fillRect/>
          </a:stretch>
        </p:blipFill>
        <p:spPr bwMode="auto">
          <a:xfrm>
            <a:off x="16432" y="2514600"/>
            <a:ext cx="5165168" cy="4337683"/>
          </a:xfrm>
          <a:prstGeom prst="rect">
            <a:avLst/>
          </a:prstGeom>
          <a:noFill/>
          <a:ln w="9525">
            <a:noFill/>
            <a:miter lim="800000"/>
            <a:headEnd/>
            <a:tailEnd/>
          </a:ln>
          <a:effectLst/>
          <a:scene3d>
            <a:camera prst="orthographicFront">
              <a:rot lat="0" lon="10800000" rev="0"/>
            </a:camera>
            <a:lightRig rig="threePt" dir="t"/>
          </a:scene3d>
        </p:spPr>
      </p:pic>
      <p:sp>
        <p:nvSpPr>
          <p:cNvPr id="13" name="TextBox 12"/>
          <p:cNvSpPr txBox="1"/>
          <p:nvPr/>
        </p:nvSpPr>
        <p:spPr>
          <a:xfrm>
            <a:off x="-1668146" y="4928188"/>
            <a:ext cx="184666" cy="369332"/>
          </a:xfrm>
          <a:prstGeom prst="rect">
            <a:avLst/>
          </a:prstGeom>
          <a:noFill/>
        </p:spPr>
        <p:txBody>
          <a:bodyPr wrap="none" rtlCol="0">
            <a:spAutoFit/>
          </a:bodyPr>
          <a:lstStyle/>
          <a:p>
            <a:endParaRPr lang="en-US" dirty="0"/>
          </a:p>
        </p:txBody>
      </p:sp>
      <p:sp>
        <p:nvSpPr>
          <p:cNvPr id="12" name="Title 7"/>
          <p:cNvSpPr>
            <a:spLocks noGrp="1"/>
          </p:cNvSpPr>
          <p:nvPr>
            <p:ph type="title"/>
          </p:nvPr>
        </p:nvSpPr>
        <p:spPr>
          <a:xfrm>
            <a:off x="0" y="1371600"/>
            <a:ext cx="9144000" cy="1066800"/>
          </a:xfrm>
        </p:spPr>
        <p:txBody>
          <a:bodyPr/>
          <a:lstStyle/>
          <a:p>
            <a:r>
              <a:rPr lang="en-US"/>
              <a:t>Click to edit Master title style</a:t>
            </a:r>
            <a:endParaRPr lang="en-US" dirty="0"/>
          </a:p>
        </p:txBody>
      </p:sp>
      <p:sp>
        <p:nvSpPr>
          <p:cNvPr id="8" name="Text Placeholder 2"/>
          <p:cNvSpPr>
            <a:spLocks noGrp="1"/>
          </p:cNvSpPr>
          <p:nvPr>
            <p:ph type="body" sz="quarter" idx="10" hasCustomPrompt="1"/>
          </p:nvPr>
        </p:nvSpPr>
        <p:spPr>
          <a:xfrm>
            <a:off x="5486400" y="3048000"/>
            <a:ext cx="3429000" cy="914400"/>
          </a:xfrm>
        </p:spPr>
        <p:txBody>
          <a:bodyPr>
            <a:normAutofit/>
          </a:bodyPr>
          <a:lstStyle>
            <a:lvl1pPr marL="0" indent="0" algn="l">
              <a:buNone/>
              <a:defRPr sz="2400" b="1" i="1">
                <a:solidFill>
                  <a:srgbClr val="084A9C"/>
                </a:solidFill>
              </a:defRPr>
            </a:lvl1pPr>
          </a:lstStyle>
          <a:p>
            <a:pPr algn="l"/>
            <a:r>
              <a:rPr lang="en-US" sz="2400" b="1" i="1" dirty="0">
                <a:solidFill>
                  <a:srgbClr val="084A9C"/>
                </a:solidFill>
              </a:rPr>
              <a:t>Subtitle</a:t>
            </a:r>
          </a:p>
          <a:p>
            <a:pPr algn="l"/>
            <a:endParaRPr lang="en-US" sz="2800" b="0" i="1" dirty="0">
              <a:solidFill>
                <a:srgbClr val="084A9C"/>
              </a:solidFill>
            </a:endParaRPr>
          </a:p>
        </p:txBody>
      </p:sp>
      <p:sp>
        <p:nvSpPr>
          <p:cNvPr id="9" name="Text Placeholder 2"/>
          <p:cNvSpPr>
            <a:spLocks noGrp="1"/>
          </p:cNvSpPr>
          <p:nvPr>
            <p:ph type="body" sz="quarter" idx="11" hasCustomPrompt="1"/>
          </p:nvPr>
        </p:nvSpPr>
        <p:spPr>
          <a:xfrm>
            <a:off x="5486400" y="4267200"/>
            <a:ext cx="3429000" cy="838200"/>
          </a:xfrm>
        </p:spPr>
        <p:txBody>
          <a:bodyPr>
            <a:normAutofit/>
          </a:bodyPr>
          <a:lstStyle>
            <a:lvl1pPr marL="0" indent="0" algn="l">
              <a:buNone/>
              <a:defRPr sz="2400" b="1" i="1">
                <a:solidFill>
                  <a:srgbClr val="084A9C"/>
                </a:solidFill>
              </a:defRPr>
            </a:lvl1pPr>
          </a:lstStyle>
          <a:p>
            <a:pPr algn="l"/>
            <a:r>
              <a:rPr lang="en-US" sz="2400" b="0" i="1" dirty="0">
                <a:solidFill>
                  <a:srgbClr val="084A9C"/>
                </a:solidFill>
              </a:rPr>
              <a:t>Presenter/Date</a:t>
            </a:r>
            <a:endParaRPr lang="en-US" sz="2800" b="0" i="1" dirty="0">
              <a:solidFill>
                <a:srgbClr val="084A9C"/>
              </a:solidFill>
            </a:endParaRPr>
          </a:p>
        </p:txBody>
      </p:sp>
      <p:pic>
        <p:nvPicPr>
          <p:cNvPr id="11" name="Picture 10" descr="The Centers for Medicare and Medicaid logo."/>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7595" y="228600"/>
            <a:ext cx="2652325" cy="914400"/>
          </a:xfrm>
          <a:prstGeom prst="rect">
            <a:avLst/>
          </a:prstGeom>
        </p:spPr>
      </p:pic>
      <p:sp>
        <p:nvSpPr>
          <p:cNvPr id="14" name="TextBox 13"/>
          <p:cNvSpPr txBox="1"/>
          <p:nvPr userDrawn="1"/>
        </p:nvSpPr>
        <p:spPr>
          <a:xfrm>
            <a:off x="-1668146" y="4928188"/>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6071770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Placeholder 8"/>
          <p:cNvSpPr>
            <a:spLocks noGrp="1"/>
          </p:cNvSpPr>
          <p:nvPr>
            <p:ph type="title"/>
          </p:nvPr>
        </p:nvSpPr>
        <p:spPr>
          <a:xfrm>
            <a:off x="0" y="0"/>
            <a:ext cx="9144000" cy="1447800"/>
          </a:xfrm>
          <a:prstGeom prst="rect">
            <a:avLst/>
          </a:prstGeom>
          <a:solidFill>
            <a:srgbClr val="FFD004"/>
          </a:solidFill>
          <a:effectLst>
            <a:outerShdw dist="76200" dir="5640000" algn="tl" rotWithShape="0">
              <a:srgbClr val="084A9C"/>
            </a:outerShdw>
          </a:effectLst>
        </p:spPr>
        <p:txBody>
          <a:bodyPr vert="horz" lIns="91440" tIns="45720" rIns="91440" bIns="45720" rtlCol="0" anchor="ctr">
            <a:noAutofit/>
          </a:bodyPr>
          <a:lstStyle/>
          <a:p>
            <a:r>
              <a:rPr lang="en-US" dirty="0"/>
              <a:t>Click to edit Master title style</a:t>
            </a:r>
          </a:p>
        </p:txBody>
      </p:sp>
      <p:sp>
        <p:nvSpPr>
          <p:cNvPr id="7" name="Slide Number Placeholder 6"/>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22FF3C-310F-4809-A5BE-BC5BA8AA108D}"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95" r:id="rId1"/>
    <p:sldLayoutId id="2147483813" r:id="rId2"/>
    <p:sldLayoutId id="2147483814" r:id="rId3"/>
    <p:sldLayoutId id="2147483815" r:id="rId4"/>
    <p:sldLayoutId id="2147483812" r:id="rId5"/>
    <p:sldLayoutId id="2147483809" r:id="rId6"/>
    <p:sldLayoutId id="2147483811" r:id="rId7"/>
    <p:sldLayoutId id="2147483810" r:id="rId8"/>
    <p:sldLayoutId id="2147483808" r:id="rId9"/>
    <p:sldLayoutId id="2147483801" r:id="rId10"/>
    <p:sldLayoutId id="2147483807" r:id="rId11"/>
    <p:sldLayoutId id="2147483798" r:id="rId12"/>
    <p:sldLayoutId id="2147483797" r:id="rId13"/>
    <p:sldLayoutId id="2147483794" r:id="rId14"/>
    <p:sldLayoutId id="2147483799" r:id="rId15"/>
    <p:sldLayoutId id="2147483802" r:id="rId16"/>
    <p:sldLayoutId id="2147483806" r:id="rId17"/>
    <p:sldLayoutId id="2147483803" r:id="rId18"/>
    <p:sldLayoutId id="2147483804" r:id="rId19"/>
    <p:sldLayoutId id="2147483805" r:id="rId20"/>
  </p:sldLayoutIdLst>
  <p:hf hdr="0" ftr="0" dt="0"/>
  <p:txStyles>
    <p:titleStyle>
      <a:lvl1pPr indent="0" algn="ctr" defTabSz="914400" rtl="0" eaLnBrk="1" latinLnBrk="0" hangingPunct="1">
        <a:spcBef>
          <a:spcPts val="0"/>
        </a:spcBef>
        <a:buNone/>
        <a:defRPr sz="44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hyperlink" Target="https://www.emeasuretool.cms.gov" TargetMode="External"/><Relationship Id="rId2" Type="http://schemas.openxmlformats.org/officeDocument/2006/relationships/notesSlide" Target="../notesSlides/notesSlide11.xml"/><Relationship Id="rId1" Type="http://schemas.openxmlformats.org/officeDocument/2006/relationships/slideLayout" Target="../slideLayouts/slideLayout20.xml"/><Relationship Id="rId4" Type="http://schemas.openxmlformats.org/officeDocument/2006/relationships/hyperlink" Target="https://vsac.nlm.nih.gov"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hyperlink" Target="https://www.healthit.gov/cypress/" TargetMode="External"/><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hyperlink" Target="https://www.cms.gov/Medicare/Quality-Initiatives-Patient-Assessment-Instruments/MMS/MMS-Blueprint.html" TargetMode="External"/><Relationship Id="rId2" Type="http://schemas.openxmlformats.org/officeDocument/2006/relationships/notesSlide" Target="../notesSlides/notesSlide29.xml"/><Relationship Id="rId1" Type="http://schemas.openxmlformats.org/officeDocument/2006/relationships/slideLayout" Target="../slideLayouts/slideLayout20.xml"/><Relationship Id="rId6" Type="http://schemas.openxmlformats.org/officeDocument/2006/relationships/hyperlink" Target="https://oncprojectracking.healthit.gov/" TargetMode="External"/><Relationship Id="rId5" Type="http://schemas.openxmlformats.org/officeDocument/2006/relationships/hyperlink" Target="mailto:ecqi-resource-center@hhs.gov" TargetMode="External"/><Relationship Id="rId4" Type="http://schemas.openxmlformats.org/officeDocument/2006/relationships/hyperlink" Target="https://ecqi.healthit.gov/"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hyperlink" Target="https://www.emeasuretool.cms.gov/" TargetMode="External"/><Relationship Id="rId2" Type="http://schemas.openxmlformats.org/officeDocument/2006/relationships/notesSlide" Target="../notesSlides/notesSlide30.xml"/><Relationship Id="rId1" Type="http://schemas.openxmlformats.org/officeDocument/2006/relationships/slideLayout" Target="../slideLayouts/slideLayout20.xml"/><Relationship Id="rId6" Type="http://schemas.openxmlformats.org/officeDocument/2006/relationships/hyperlink" Target="mailto:info@qualityforum.org" TargetMode="External"/><Relationship Id="rId5" Type="http://schemas.openxmlformats.org/officeDocument/2006/relationships/hyperlink" Target="http://www.qualityforum.org/Home.aspx" TargetMode="External"/><Relationship Id="rId4" Type="http://schemas.openxmlformats.org/officeDocument/2006/relationships/hyperlink" Target="https://vsac.nlm.nih.gov/"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mailto:lesh@battelle.org" TargetMode="External"/><Relationship Id="rId2" Type="http://schemas.openxmlformats.org/officeDocument/2006/relationships/notesSlide" Target="../notesSlides/notesSlide31.xml"/><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2.xml"/><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3" Type="http://schemas.openxmlformats.org/officeDocument/2006/relationships/hyperlink" Target="mailto:MMSsupport@battelle.org" TargetMode="External"/><Relationship Id="rId2" Type="http://schemas.openxmlformats.org/officeDocument/2006/relationships/notesSlide" Target="../notesSlides/notesSlide33.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304800" y="3886200"/>
            <a:ext cx="3276600" cy="1828800"/>
          </a:xfrm>
        </p:spPr>
        <p:txBody>
          <a:bodyPr>
            <a:normAutofit fontScale="92500" lnSpcReduction="20000"/>
          </a:bodyPr>
          <a:lstStyle/>
          <a:p>
            <a:pPr algn="ctr">
              <a:spcBef>
                <a:spcPts val="0"/>
              </a:spcBef>
            </a:pPr>
            <a:r>
              <a:rPr lang="en-US" dirty="0"/>
              <a:t>Kathy Lesh, PhD, RN-BC, CPHQ - Battelle</a:t>
            </a:r>
          </a:p>
          <a:p>
            <a:pPr algn="ctr">
              <a:spcBef>
                <a:spcPts val="0"/>
              </a:spcBef>
            </a:pPr>
            <a:r>
              <a:rPr lang="en-US" dirty="0"/>
              <a:t>Floyd Eisenberg, MD, MPH, FACP - iParsimony</a:t>
            </a:r>
          </a:p>
          <a:p>
            <a:pPr algn="ctr"/>
            <a:r>
              <a:rPr lang="en-US" dirty="0"/>
              <a:t>December 7, 2017</a:t>
            </a:r>
          </a:p>
        </p:txBody>
      </p:sp>
      <p:sp>
        <p:nvSpPr>
          <p:cNvPr id="2" name="Title 1"/>
          <p:cNvSpPr>
            <a:spLocks noGrp="1"/>
          </p:cNvSpPr>
          <p:nvPr>
            <p:ph type="title"/>
          </p:nvPr>
        </p:nvSpPr>
        <p:spPr>
          <a:xfrm>
            <a:off x="0" y="1295400"/>
            <a:ext cx="9144000" cy="1828800"/>
          </a:xfrm>
        </p:spPr>
        <p:txBody>
          <a:bodyPr/>
          <a:lstStyle/>
          <a:p>
            <a:r>
              <a:rPr lang="en-US" sz="2800" dirty="0"/>
              <a:t>CMS Measures Management System (MMS)</a:t>
            </a:r>
            <a:br>
              <a:rPr lang="en-US" sz="2800" dirty="0"/>
            </a:br>
            <a:r>
              <a:rPr lang="en-US" sz="2800" i="1" dirty="0">
                <a:solidFill>
                  <a:srgbClr val="084A9C"/>
                </a:solidFill>
              </a:rPr>
              <a:t>Electronic Clinical Quality Measure (eCQM) Updates. What you need to know.</a:t>
            </a:r>
            <a:br>
              <a:rPr lang="en-US" sz="2800" i="1" dirty="0">
                <a:solidFill>
                  <a:srgbClr val="084A9C"/>
                </a:solidFill>
              </a:rPr>
            </a:br>
            <a:endParaRPr lang="en-US" sz="28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7022FF3C-310F-4809-A5BE-BC5BA8AA108D}" type="slidenum">
              <a:rPr lang="en-US" smtClean="0"/>
              <a:pPr/>
              <a:t>10</a:t>
            </a:fld>
            <a:endParaRPr lang="en-US" dirty="0"/>
          </a:p>
        </p:txBody>
      </p:sp>
      <p:sp>
        <p:nvSpPr>
          <p:cNvPr id="2" name="Content Placeholder 1">
            <a:extLst>
              <a:ext uri="{FF2B5EF4-FFF2-40B4-BE49-F238E27FC236}">
                <a16:creationId xmlns:a16="http://schemas.microsoft.com/office/drawing/2014/main" id="{9141B405-62B7-44C2-A135-0F53CE4BE473}"/>
              </a:ext>
            </a:extLst>
          </p:cNvPr>
          <p:cNvSpPr>
            <a:spLocks noGrp="1"/>
          </p:cNvSpPr>
          <p:nvPr>
            <p:ph idx="1"/>
          </p:nvPr>
        </p:nvSpPr>
        <p:spPr/>
        <p:txBody>
          <a:bodyPr>
            <a:normAutofit fontScale="77500" lnSpcReduction="20000"/>
          </a:bodyPr>
          <a:lstStyle/>
          <a:p>
            <a:pPr>
              <a:spcAft>
                <a:spcPts val="600"/>
              </a:spcAft>
            </a:pPr>
            <a:r>
              <a:rPr lang="en-US" dirty="0"/>
              <a:t>eCQMs rely on standard terminologies to capture data for quality measurement</a:t>
            </a:r>
          </a:p>
          <a:p>
            <a:pPr lvl="1">
              <a:spcAft>
                <a:spcPts val="600"/>
              </a:spcAft>
            </a:pPr>
            <a:r>
              <a:rPr lang="en-US" dirty="0"/>
              <a:t>Systems need to support terminology standards such as LOINC, RxNorm, and SNOMED CT </a:t>
            </a:r>
          </a:p>
          <a:p>
            <a:pPr lvl="1">
              <a:spcAft>
                <a:spcPts val="600"/>
              </a:spcAft>
            </a:pPr>
            <a:r>
              <a:rPr lang="en-US" dirty="0"/>
              <a:t>Terminology and data element requirements may necessitate EHR vendors to redesign and reconfigure workflows and data entry mechanisms to meet the measure collection requirements</a:t>
            </a:r>
          </a:p>
          <a:p>
            <a:pPr>
              <a:spcAft>
                <a:spcPts val="600"/>
              </a:spcAft>
            </a:pPr>
            <a:r>
              <a:rPr lang="en-US" dirty="0"/>
              <a:t>Terminology differences, which define the numerators, denominators, exclusions, and exceptions, create differences in the populations of chart-abstracted measures as compared with eCQMs</a:t>
            </a:r>
          </a:p>
        </p:txBody>
      </p:sp>
      <p:sp>
        <p:nvSpPr>
          <p:cNvPr id="3" name="Title 2"/>
          <p:cNvSpPr>
            <a:spLocks noGrp="1"/>
          </p:cNvSpPr>
          <p:nvPr>
            <p:ph type="title"/>
          </p:nvPr>
        </p:nvSpPr>
        <p:spPr/>
        <p:txBody>
          <a:bodyPr/>
          <a:lstStyle/>
          <a:p>
            <a:r>
              <a:rPr lang="en-US" dirty="0"/>
              <a:t>Standard Terminology</a:t>
            </a:r>
            <a:br>
              <a:rPr lang="en-US" dirty="0"/>
            </a:br>
            <a:endParaRPr lang="en-US" dirty="0"/>
          </a:p>
        </p:txBody>
      </p:sp>
    </p:spTree>
    <p:extLst>
      <p:ext uri="{BB962C8B-B14F-4D97-AF65-F5344CB8AC3E}">
        <p14:creationId xmlns:p14="http://schemas.microsoft.com/office/powerpoint/2010/main" val="33281061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7022FF3C-310F-4809-A5BE-BC5BA8AA108D}" type="slidenum">
              <a:rPr lang="en-US" smtClean="0"/>
              <a:pPr/>
              <a:t>11</a:t>
            </a:fld>
            <a:endParaRPr lang="en-US" dirty="0"/>
          </a:p>
        </p:txBody>
      </p:sp>
      <p:sp>
        <p:nvSpPr>
          <p:cNvPr id="2" name="Content Placeholder 1"/>
          <p:cNvSpPr>
            <a:spLocks noGrp="1"/>
          </p:cNvSpPr>
          <p:nvPr>
            <p:ph idx="1"/>
          </p:nvPr>
        </p:nvSpPr>
        <p:spPr/>
        <p:txBody>
          <a:bodyPr/>
          <a:lstStyle/>
          <a:p>
            <a:r>
              <a:rPr lang="en-US" dirty="0"/>
              <a:t>Measure Authoring Tool (MAT)</a:t>
            </a:r>
          </a:p>
          <a:p>
            <a:pPr lvl="1"/>
            <a:r>
              <a:rPr lang="en-US" dirty="0"/>
              <a:t>A web-based tool for measure developers to author eCQMs</a:t>
            </a:r>
          </a:p>
          <a:p>
            <a:pPr lvl="1"/>
            <a:r>
              <a:rPr lang="en-US" dirty="0"/>
              <a:t>Uses the QDM, links with VSAC, outputs HQMF</a:t>
            </a:r>
          </a:p>
          <a:p>
            <a:pPr lvl="1"/>
            <a:r>
              <a:rPr lang="en-US" dirty="0">
                <a:hlinkClick r:id="rId3"/>
              </a:rPr>
              <a:t>https://www.emeasuretool.cms.gov</a:t>
            </a:r>
            <a:endParaRPr lang="en-US" dirty="0"/>
          </a:p>
          <a:p>
            <a:r>
              <a:rPr lang="en-US" dirty="0"/>
              <a:t>Value Set Authority Center (VSAC)</a:t>
            </a:r>
          </a:p>
          <a:p>
            <a:pPr lvl="1"/>
            <a:r>
              <a:rPr lang="en-US" dirty="0">
                <a:hlinkClick r:id="rId4"/>
              </a:rPr>
              <a:t>https://vsac.nlm.nih.gov</a:t>
            </a:r>
            <a:endParaRPr lang="en-US" dirty="0"/>
          </a:p>
        </p:txBody>
      </p:sp>
      <p:sp>
        <p:nvSpPr>
          <p:cNvPr id="3" name="Title 2"/>
          <p:cNvSpPr>
            <a:spLocks noGrp="1"/>
          </p:cNvSpPr>
          <p:nvPr>
            <p:ph type="title"/>
          </p:nvPr>
        </p:nvSpPr>
        <p:spPr/>
        <p:txBody>
          <a:bodyPr/>
          <a:lstStyle/>
          <a:p>
            <a:r>
              <a:rPr lang="en-US" dirty="0"/>
              <a:t>Tools to Create an eCQM</a:t>
            </a:r>
          </a:p>
        </p:txBody>
      </p:sp>
    </p:spTree>
    <p:extLst>
      <p:ext uri="{BB962C8B-B14F-4D97-AF65-F5344CB8AC3E}">
        <p14:creationId xmlns:p14="http://schemas.microsoft.com/office/powerpoint/2010/main" val="23538812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7022FF3C-310F-4809-A5BE-BC5BA8AA108D}" type="slidenum">
              <a:rPr lang="en-US" smtClean="0"/>
              <a:pPr/>
              <a:t>12</a:t>
            </a:fld>
            <a:endParaRPr lang="en-US" dirty="0"/>
          </a:p>
        </p:txBody>
      </p:sp>
      <p:sp>
        <p:nvSpPr>
          <p:cNvPr id="7" name="Arrow: Right 6" descr="Image of an arrow pointing to a tab for New User REgistration on the CMS Measure Authoring Tool homepage" title="Image of an arrow pointing to a tab for New User REgistration on the CMS Measure Authoring Tool homepage">
            <a:extLst>
              <a:ext uri="{FF2B5EF4-FFF2-40B4-BE49-F238E27FC236}">
                <a16:creationId xmlns:a16="http://schemas.microsoft.com/office/drawing/2014/main" id="{74AB9E95-0338-4E30-BCDA-D448B4F37FB5}"/>
              </a:ext>
            </a:extLst>
          </p:cNvPr>
          <p:cNvSpPr/>
          <p:nvPr/>
        </p:nvSpPr>
        <p:spPr>
          <a:xfrm rot="10800000">
            <a:off x="8034950" y="3765715"/>
            <a:ext cx="551329" cy="484632"/>
          </a:xfrm>
          <a:prstGeom prst="rightArrow">
            <a:avLst/>
          </a:prstGeom>
          <a:solidFill>
            <a:srgbClr val="92D05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pic>
        <p:nvPicPr>
          <p:cNvPr id="6" name="Content Placeholder 4" descr="Screenshot of CMS Measure Authoring Tool Homepage" title="Screenshot of CMS Measure Authoring Tool Homepage">
            <a:extLst>
              <a:ext uri="{FF2B5EF4-FFF2-40B4-BE49-F238E27FC236}">
                <a16:creationId xmlns:a16="http://schemas.microsoft.com/office/drawing/2014/main" id="{F1FEB0B6-5B6A-48E7-98BD-DBD9E4E6D6C3}"/>
              </a:ext>
            </a:extLst>
          </p:cNvPr>
          <p:cNvPicPr>
            <a:picLocks noChangeAspect="1"/>
          </p:cNvPicPr>
          <p:nvPr/>
        </p:nvPicPr>
        <p:blipFill rotWithShape="1">
          <a:blip r:embed="rId3"/>
          <a:srcRect l="11771" t="19601" r="61133" b="6578"/>
          <a:stretch/>
        </p:blipFill>
        <p:spPr>
          <a:xfrm>
            <a:off x="729960" y="2009568"/>
            <a:ext cx="7213600" cy="4495527"/>
          </a:xfrm>
          <a:prstGeom prst="rect">
            <a:avLst/>
          </a:prstGeom>
        </p:spPr>
      </p:pic>
      <p:sp>
        <p:nvSpPr>
          <p:cNvPr id="8" name="Arrow: Down 7" descr="Image of an arrow pointing to a tab for Training &amp; Resources tab on the CMS Measure Authoring Tool homepage" title="Image of an arrow pointing to a tab for Training &amp; Resources tab on the CMS Measure Authoring Tool homepage">
            <a:extLst>
              <a:ext uri="{FF2B5EF4-FFF2-40B4-BE49-F238E27FC236}">
                <a16:creationId xmlns:a16="http://schemas.microsoft.com/office/drawing/2014/main" id="{ABFB582D-557C-41AB-94CB-01142087D9DB}"/>
              </a:ext>
            </a:extLst>
          </p:cNvPr>
          <p:cNvSpPr/>
          <p:nvPr/>
        </p:nvSpPr>
        <p:spPr>
          <a:xfrm>
            <a:off x="3200400" y="2028741"/>
            <a:ext cx="519953" cy="614041"/>
          </a:xfrm>
          <a:prstGeom prst="downArrow">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3" name="Title 2"/>
          <p:cNvSpPr>
            <a:spLocks noGrp="1"/>
          </p:cNvSpPr>
          <p:nvPr>
            <p:ph type="title"/>
          </p:nvPr>
        </p:nvSpPr>
        <p:spPr/>
        <p:txBody>
          <a:bodyPr/>
          <a:lstStyle/>
          <a:p>
            <a:r>
              <a:rPr lang="en-US" dirty="0"/>
              <a:t>Measure Authoring Tool (MAT)</a:t>
            </a:r>
          </a:p>
        </p:txBody>
      </p:sp>
    </p:spTree>
    <p:extLst>
      <p:ext uri="{BB962C8B-B14F-4D97-AF65-F5344CB8AC3E}">
        <p14:creationId xmlns:p14="http://schemas.microsoft.com/office/powerpoint/2010/main" val="31481366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7022FF3C-310F-4809-A5BE-BC5BA8AA108D}" type="slidenum">
              <a:rPr lang="en-US" smtClean="0"/>
              <a:pPr/>
              <a:t>13</a:t>
            </a:fld>
            <a:endParaRPr lang="en-US" dirty="0"/>
          </a:p>
        </p:txBody>
      </p:sp>
      <p:pic>
        <p:nvPicPr>
          <p:cNvPr id="5" name="Content Placeholder 3" descr="Screenshot of NIH'S Value Set Authority Center homepage" title="Screenshot of NIH'S Value Set Authority Center homepage">
            <a:extLst>
              <a:ext uri="{FF2B5EF4-FFF2-40B4-BE49-F238E27FC236}">
                <a16:creationId xmlns:a16="http://schemas.microsoft.com/office/drawing/2014/main" id="{4406D893-2612-4869-81C3-C6D320DB5527}"/>
              </a:ext>
            </a:extLst>
          </p:cNvPr>
          <p:cNvPicPr>
            <a:picLocks noChangeAspect="1"/>
          </p:cNvPicPr>
          <p:nvPr/>
        </p:nvPicPr>
        <p:blipFill rotWithShape="1">
          <a:blip r:embed="rId3"/>
          <a:srcRect t="13167" r="50194" b="5556"/>
          <a:stretch/>
        </p:blipFill>
        <p:spPr>
          <a:xfrm>
            <a:off x="-6927" y="1447800"/>
            <a:ext cx="9135532" cy="4571999"/>
          </a:xfrm>
          <a:prstGeom prst="rect">
            <a:avLst/>
          </a:prstGeom>
        </p:spPr>
      </p:pic>
      <p:sp>
        <p:nvSpPr>
          <p:cNvPr id="6" name="Arrow: Down 5" descr="Arrow pointing to hyperlink on Screenshot of NIH'S Value Set Authority Center homepage to information about licenses. " title="Arrow pointing to hyperlink on Screenshot of NIH'S Value Set Authority Center homepage to information about licenses. ">
            <a:extLst>
              <a:ext uri="{FF2B5EF4-FFF2-40B4-BE49-F238E27FC236}">
                <a16:creationId xmlns:a16="http://schemas.microsoft.com/office/drawing/2014/main" id="{487DFD7F-2B14-462B-BA41-E881D185C2DF}"/>
              </a:ext>
            </a:extLst>
          </p:cNvPr>
          <p:cNvSpPr/>
          <p:nvPr/>
        </p:nvSpPr>
        <p:spPr>
          <a:xfrm flipH="1" flipV="1">
            <a:off x="5105400" y="4572000"/>
            <a:ext cx="209327" cy="542812"/>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p:cNvSpPr>
            <a:spLocks noGrp="1"/>
          </p:cNvSpPr>
          <p:nvPr>
            <p:ph type="title"/>
          </p:nvPr>
        </p:nvSpPr>
        <p:spPr/>
        <p:txBody>
          <a:bodyPr/>
          <a:lstStyle/>
          <a:p>
            <a:r>
              <a:rPr lang="en-US" dirty="0"/>
              <a:t>Value Set Authority Center (VSAC)</a:t>
            </a:r>
          </a:p>
        </p:txBody>
      </p:sp>
    </p:spTree>
    <p:extLst>
      <p:ext uri="{BB962C8B-B14F-4D97-AF65-F5344CB8AC3E}">
        <p14:creationId xmlns:p14="http://schemas.microsoft.com/office/powerpoint/2010/main" val="18083710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7022FF3C-310F-4809-A5BE-BC5BA8AA108D}" type="slidenum">
              <a:rPr lang="en-US" smtClean="0"/>
              <a:pPr/>
              <a:t>14</a:t>
            </a:fld>
            <a:endParaRPr lang="en-US" dirty="0"/>
          </a:p>
        </p:txBody>
      </p:sp>
      <p:sp>
        <p:nvSpPr>
          <p:cNvPr id="2" name="Content Placeholder 1"/>
          <p:cNvSpPr>
            <a:spLocks noGrp="1"/>
          </p:cNvSpPr>
          <p:nvPr>
            <p:ph idx="1"/>
          </p:nvPr>
        </p:nvSpPr>
        <p:spPr/>
        <p:txBody>
          <a:bodyPr>
            <a:normAutofit lnSpcReduction="10000"/>
          </a:bodyPr>
          <a:lstStyle/>
          <a:p>
            <a:r>
              <a:rPr lang="en-US" sz="2400" dirty="0"/>
              <a:t>QRDA is a Clinical Document Architecture (CDA)-based HL7 standard for reporting quality measure data</a:t>
            </a:r>
          </a:p>
          <a:p>
            <a:r>
              <a:rPr lang="en-US" sz="2400" dirty="0"/>
              <a:t>Two types in use</a:t>
            </a:r>
          </a:p>
          <a:p>
            <a:pPr lvl="1"/>
            <a:r>
              <a:rPr lang="en-US" sz="2000" dirty="0"/>
              <a:t>QRDA category I – patient-level</a:t>
            </a:r>
          </a:p>
          <a:p>
            <a:pPr lvl="1"/>
            <a:r>
              <a:rPr lang="en-US" sz="2000" dirty="0"/>
              <a:t>QRDA category III – aggregated patient data calculated from QRDA category I documents </a:t>
            </a:r>
          </a:p>
          <a:p>
            <a:r>
              <a:rPr lang="en-US" sz="2400" dirty="0"/>
              <a:t>QRDA is the file submitted to and received by the CMS system</a:t>
            </a:r>
          </a:p>
          <a:p>
            <a:r>
              <a:rPr lang="en-US" sz="2400" dirty="0"/>
              <a:t>For hospital reporting, only QRDA category I is accepted </a:t>
            </a:r>
          </a:p>
          <a:p>
            <a:r>
              <a:rPr lang="en-US" sz="2400" dirty="0"/>
              <a:t>Eligible professionals and eligible clinicians only submit using QRDA III</a:t>
            </a:r>
            <a:endParaRPr lang="en-US" sz="1800" dirty="0"/>
          </a:p>
        </p:txBody>
      </p:sp>
      <p:sp>
        <p:nvSpPr>
          <p:cNvPr id="3" name="Title 2"/>
          <p:cNvSpPr>
            <a:spLocks noGrp="1"/>
          </p:cNvSpPr>
          <p:nvPr>
            <p:ph type="title"/>
          </p:nvPr>
        </p:nvSpPr>
        <p:spPr>
          <a:xfrm>
            <a:off x="-7620" y="7937"/>
            <a:ext cx="9144000" cy="1447800"/>
          </a:xfrm>
        </p:spPr>
        <p:txBody>
          <a:bodyPr/>
          <a:lstStyle/>
          <a:p>
            <a:r>
              <a:rPr lang="en-US" dirty="0"/>
              <a:t>Quality Reporting Document Architecture (QRDA)</a:t>
            </a:r>
          </a:p>
        </p:txBody>
      </p:sp>
    </p:spTree>
    <p:extLst>
      <p:ext uri="{BB962C8B-B14F-4D97-AF65-F5344CB8AC3E}">
        <p14:creationId xmlns:p14="http://schemas.microsoft.com/office/powerpoint/2010/main" val="24310759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7022FF3C-310F-4809-A5BE-BC5BA8AA108D}" type="slidenum">
              <a:rPr lang="en-US" smtClean="0"/>
              <a:pPr/>
              <a:t>15</a:t>
            </a:fld>
            <a:endParaRPr lang="en-US" dirty="0"/>
          </a:p>
        </p:txBody>
      </p:sp>
      <p:sp>
        <p:nvSpPr>
          <p:cNvPr id="2" name="Content Placeholder 1"/>
          <p:cNvSpPr>
            <a:spLocks noGrp="1"/>
          </p:cNvSpPr>
          <p:nvPr>
            <p:ph idx="1"/>
          </p:nvPr>
        </p:nvSpPr>
        <p:spPr/>
        <p:txBody>
          <a:bodyPr>
            <a:normAutofit fontScale="92500"/>
          </a:bodyPr>
          <a:lstStyle/>
          <a:p>
            <a:r>
              <a:rPr lang="en-US" sz="2400" dirty="0"/>
              <a:t>Bonnie - https://bonnie.healthit.gov/</a:t>
            </a:r>
          </a:p>
          <a:p>
            <a:r>
              <a:rPr lang="en-US" sz="2400" dirty="0"/>
              <a:t>Cypress - </a:t>
            </a:r>
            <a:r>
              <a:rPr lang="en-US" sz="2400" dirty="0">
                <a:hlinkClick r:id="rId3"/>
              </a:rPr>
              <a:t>https://www.healthit.gov/cypress/</a:t>
            </a:r>
            <a:endParaRPr lang="en-US" sz="2400" dirty="0"/>
          </a:p>
          <a:p>
            <a:r>
              <a:rPr lang="en-US" sz="2400" dirty="0"/>
              <a:t>National Committee for Quality Assurance eCQM testing resource - http://www.ncqa.org/hedis-quality-measurement/data-reporting-services/emeasure-certification</a:t>
            </a:r>
          </a:p>
          <a:p>
            <a:r>
              <a:rPr lang="en-US" sz="2400" dirty="0"/>
              <a:t>Pre-submission QRDA Validation Tools</a:t>
            </a:r>
          </a:p>
          <a:p>
            <a:pPr lvl="1"/>
            <a:r>
              <a:rPr lang="en-US" sz="2000" dirty="0"/>
              <a:t>Presubmission Validation Application (PSVA)</a:t>
            </a:r>
          </a:p>
          <a:p>
            <a:pPr lvl="1"/>
            <a:r>
              <a:rPr lang="en-US" sz="2000" dirty="0"/>
              <a:t>CMS Data Receiving System</a:t>
            </a:r>
          </a:p>
          <a:p>
            <a:pPr lvl="1"/>
            <a:r>
              <a:rPr lang="en-US" sz="2000" strike="sngStrike" dirty="0"/>
              <a:t>Submission Engine Validation Tool (SEVT)</a:t>
            </a:r>
            <a:r>
              <a:rPr lang="en-US" sz="2000" dirty="0"/>
              <a:t> no longer in use</a:t>
            </a:r>
          </a:p>
          <a:p>
            <a:r>
              <a:rPr lang="en-US" sz="2400" dirty="0"/>
              <a:t>The Quality Payment Program is developing new tools https://qpp.cms.gov/developers</a:t>
            </a:r>
          </a:p>
        </p:txBody>
      </p:sp>
      <p:sp>
        <p:nvSpPr>
          <p:cNvPr id="3" name="Title 2"/>
          <p:cNvSpPr>
            <a:spLocks noGrp="1"/>
          </p:cNvSpPr>
          <p:nvPr>
            <p:ph type="title"/>
          </p:nvPr>
        </p:nvSpPr>
        <p:spPr/>
        <p:txBody>
          <a:bodyPr/>
          <a:lstStyle/>
          <a:p>
            <a:r>
              <a:rPr lang="en-US" dirty="0"/>
              <a:t>Tools for Testing eCQMs</a:t>
            </a:r>
          </a:p>
        </p:txBody>
      </p:sp>
    </p:spTree>
    <p:extLst>
      <p:ext uri="{BB962C8B-B14F-4D97-AF65-F5344CB8AC3E}">
        <p14:creationId xmlns:p14="http://schemas.microsoft.com/office/powerpoint/2010/main" val="4863558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7022FF3C-310F-4809-A5BE-BC5BA8AA108D}" type="slidenum">
              <a:rPr lang="en-US" smtClean="0"/>
              <a:pPr/>
              <a:t>16</a:t>
            </a:fld>
            <a:endParaRPr lang="en-US" dirty="0"/>
          </a:p>
        </p:txBody>
      </p:sp>
      <p:pic>
        <p:nvPicPr>
          <p:cNvPr id="5" name="Content Placeholder 4" descr="Questions?" title="image of a big question mark"/>
          <p:cNvPicPr>
            <a:picLocks noGrp="1" noChangeAspect="1"/>
          </p:cNvPicPr>
          <p:nvPr>
            <p:ph idx="1"/>
          </p:nvPr>
        </p:nvPicPr>
        <p:blipFill>
          <a:blip r:embed="rId3" cstate="print"/>
          <a:stretch>
            <a:fillRect/>
          </a:stretch>
        </p:blipFill>
        <p:spPr>
          <a:xfrm>
            <a:off x="1600200" y="1910024"/>
            <a:ext cx="5410200" cy="3984102"/>
          </a:xfrm>
          <a:prstGeom prst="rect">
            <a:avLst/>
          </a:prstGeom>
        </p:spPr>
      </p:pic>
      <p:sp>
        <p:nvSpPr>
          <p:cNvPr id="3" name="Title 2"/>
          <p:cNvSpPr>
            <a:spLocks noGrp="1"/>
          </p:cNvSpPr>
          <p:nvPr>
            <p:ph type="title"/>
          </p:nvPr>
        </p:nvSpPr>
        <p:spPr/>
        <p:txBody>
          <a:bodyPr/>
          <a:lstStyle/>
          <a:p>
            <a:r>
              <a:rPr lang="en-US" dirty="0"/>
              <a:t>Questions, Suggestions, Discussion</a:t>
            </a:r>
          </a:p>
        </p:txBody>
      </p:sp>
    </p:spTree>
    <p:extLst>
      <p:ext uri="{BB962C8B-B14F-4D97-AF65-F5344CB8AC3E}">
        <p14:creationId xmlns:p14="http://schemas.microsoft.com/office/powerpoint/2010/main" val="19681799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7022FF3C-310F-4809-A5BE-BC5BA8AA108D}" type="slidenum">
              <a:rPr lang="en-US" smtClean="0"/>
              <a:pPr/>
              <a:t>17</a:t>
            </a:fld>
            <a:endParaRPr lang="en-US" dirty="0"/>
          </a:p>
        </p:txBody>
      </p:sp>
      <p:sp>
        <p:nvSpPr>
          <p:cNvPr id="2" name="Content Placeholder 1"/>
          <p:cNvSpPr>
            <a:spLocks noGrp="1"/>
          </p:cNvSpPr>
          <p:nvPr>
            <p:ph idx="1"/>
          </p:nvPr>
        </p:nvSpPr>
        <p:spPr/>
        <p:txBody>
          <a:bodyPr>
            <a:normAutofit lnSpcReduction="10000"/>
          </a:bodyPr>
          <a:lstStyle/>
          <a:p>
            <a:r>
              <a:rPr lang="en-US" dirty="0"/>
              <a:t>In January, code system updates to eCQMs for 2017 reporting</a:t>
            </a:r>
          </a:p>
          <a:p>
            <a:r>
              <a:rPr lang="en-US" dirty="0"/>
              <a:t>In September, code system updates to eCQMs for 2017 4th quarter eligible hospital/critical access hospital reporting</a:t>
            </a:r>
          </a:p>
          <a:p>
            <a:r>
              <a:rPr lang="en-US" dirty="0"/>
              <a:t>In September, code system updates to eCQMs for 2018 eligible hospital/critical access hospital reporting and eligible clinician/eligible professional reporting</a:t>
            </a:r>
          </a:p>
          <a:p>
            <a:pPr marL="0" indent="0">
              <a:buNone/>
            </a:pPr>
            <a:endParaRPr lang="en-US" dirty="0"/>
          </a:p>
        </p:txBody>
      </p:sp>
      <p:sp>
        <p:nvSpPr>
          <p:cNvPr id="3" name="Title 2"/>
          <p:cNvSpPr>
            <a:spLocks noGrp="1"/>
          </p:cNvSpPr>
          <p:nvPr>
            <p:ph type="title"/>
          </p:nvPr>
        </p:nvSpPr>
        <p:spPr/>
        <p:txBody>
          <a:bodyPr/>
          <a:lstStyle/>
          <a:p>
            <a:r>
              <a:rPr lang="en-US" dirty="0"/>
              <a:t>What’s happened in the last year?</a:t>
            </a:r>
          </a:p>
        </p:txBody>
      </p:sp>
    </p:spTree>
    <p:extLst>
      <p:ext uri="{BB962C8B-B14F-4D97-AF65-F5344CB8AC3E}">
        <p14:creationId xmlns:p14="http://schemas.microsoft.com/office/powerpoint/2010/main" val="20909424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7022FF3C-310F-4809-A5BE-BC5BA8AA108D}" type="slidenum">
              <a:rPr lang="en-US" smtClean="0"/>
              <a:pPr/>
              <a:t>18</a:t>
            </a:fld>
            <a:endParaRPr lang="en-US" dirty="0"/>
          </a:p>
        </p:txBody>
      </p:sp>
      <p:sp>
        <p:nvSpPr>
          <p:cNvPr id="2" name="Content Placeholder 1"/>
          <p:cNvSpPr>
            <a:spLocks noGrp="1"/>
          </p:cNvSpPr>
          <p:nvPr>
            <p:ph idx="1"/>
          </p:nvPr>
        </p:nvSpPr>
        <p:spPr/>
        <p:txBody>
          <a:bodyPr/>
          <a:lstStyle/>
          <a:p>
            <a:pPr lvl="0"/>
            <a:r>
              <a:rPr lang="en-US" dirty="0"/>
              <a:t>International Classification of Diseases, 10th Revision – Clinical Modification and Procedure Coding System (ICD-10-CM/PCS)</a:t>
            </a:r>
          </a:p>
          <a:p>
            <a:pPr lvl="0"/>
            <a:r>
              <a:rPr lang="en-US" dirty="0"/>
              <a:t>Logical Observation Identifiers Names and Codes (LOINC) </a:t>
            </a:r>
          </a:p>
          <a:p>
            <a:pPr lvl="0"/>
            <a:r>
              <a:rPr lang="en-US" dirty="0"/>
              <a:t>RxNorm</a:t>
            </a:r>
          </a:p>
          <a:p>
            <a:pPr lvl="0"/>
            <a:r>
              <a:rPr lang="en-US" dirty="0"/>
              <a:t>SNOMED CT</a:t>
            </a:r>
          </a:p>
        </p:txBody>
      </p:sp>
      <p:sp>
        <p:nvSpPr>
          <p:cNvPr id="3" name="Title 2"/>
          <p:cNvSpPr>
            <a:spLocks noGrp="1"/>
          </p:cNvSpPr>
          <p:nvPr>
            <p:ph type="title"/>
          </p:nvPr>
        </p:nvSpPr>
        <p:spPr/>
        <p:txBody>
          <a:bodyPr/>
          <a:lstStyle/>
          <a:p>
            <a:r>
              <a:rPr lang="en-US" dirty="0"/>
              <a:t>Code system updates to eCQMs for 2017 4</a:t>
            </a:r>
            <a:r>
              <a:rPr lang="en-US" baseline="30000" dirty="0"/>
              <a:t>th</a:t>
            </a:r>
            <a:r>
              <a:rPr lang="en-US" dirty="0"/>
              <a:t> quarter</a:t>
            </a:r>
          </a:p>
        </p:txBody>
      </p:sp>
    </p:spTree>
    <p:extLst>
      <p:ext uri="{BB962C8B-B14F-4D97-AF65-F5344CB8AC3E}">
        <p14:creationId xmlns:p14="http://schemas.microsoft.com/office/powerpoint/2010/main" val="18053601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7022FF3C-310F-4809-A5BE-BC5BA8AA108D}" type="slidenum">
              <a:rPr lang="en-US" smtClean="0"/>
              <a:pPr/>
              <a:t>19</a:t>
            </a:fld>
            <a:endParaRPr lang="en-US" dirty="0"/>
          </a:p>
        </p:txBody>
      </p:sp>
      <p:pic>
        <p:nvPicPr>
          <p:cNvPr id="5" name="Picture 4" descr="You will find the updates on the Value Set Authority Center (VSAC) website. There is a link to this from the eCQI Resource Center, as well. You need to have a free user account to access the details of the value sets. &#10;" title="Image of the NIH's VSAC Downloadable Resources webpage">
            <a:extLst>
              <a:ext uri="{FF2B5EF4-FFF2-40B4-BE49-F238E27FC236}">
                <a16:creationId xmlns:a16="http://schemas.microsoft.com/office/drawing/2014/main" id="{1E71974A-B18B-4F68-86F2-77C61B2E5C96}"/>
              </a:ext>
            </a:extLst>
          </p:cNvPr>
          <p:cNvPicPr>
            <a:picLocks noChangeAspect="1"/>
          </p:cNvPicPr>
          <p:nvPr/>
        </p:nvPicPr>
        <p:blipFill rotWithShape="1">
          <a:blip r:embed="rId3"/>
          <a:srcRect l="10000" t="9461" r="50833" b="6897"/>
          <a:stretch/>
        </p:blipFill>
        <p:spPr>
          <a:xfrm>
            <a:off x="304800" y="1676400"/>
            <a:ext cx="8077200" cy="4495800"/>
          </a:xfrm>
          <a:prstGeom prst="rect">
            <a:avLst/>
          </a:prstGeom>
        </p:spPr>
      </p:pic>
      <p:sp>
        <p:nvSpPr>
          <p:cNvPr id="6" name="Oval 5" descr="Image of an oval highlighting the 2017 reporting period dates" title="Image of an oval highlighting the 2017 reporting period dates">
            <a:extLst>
              <a:ext uri="{FF2B5EF4-FFF2-40B4-BE49-F238E27FC236}">
                <a16:creationId xmlns:a16="http://schemas.microsoft.com/office/drawing/2014/main" id="{5F37CAAA-E32F-4FD5-A38D-0AB5D809168B}"/>
              </a:ext>
            </a:extLst>
          </p:cNvPr>
          <p:cNvSpPr/>
          <p:nvPr/>
        </p:nvSpPr>
        <p:spPr>
          <a:xfrm>
            <a:off x="1790700" y="2590800"/>
            <a:ext cx="55626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p:cNvSpPr>
            <a:spLocks noGrp="1"/>
          </p:cNvSpPr>
          <p:nvPr>
            <p:ph type="title"/>
          </p:nvPr>
        </p:nvSpPr>
        <p:spPr/>
        <p:txBody>
          <a:bodyPr/>
          <a:lstStyle/>
          <a:p>
            <a:r>
              <a:rPr lang="en-US" dirty="0"/>
              <a:t>Code system updates to eCQMs for 2017 4</a:t>
            </a:r>
            <a:r>
              <a:rPr lang="en-US" baseline="30000" dirty="0"/>
              <a:t>th</a:t>
            </a:r>
            <a:r>
              <a:rPr lang="en-US" dirty="0"/>
              <a:t> quarter</a:t>
            </a:r>
          </a:p>
        </p:txBody>
      </p:sp>
    </p:spTree>
    <p:extLst>
      <p:ext uri="{BB962C8B-B14F-4D97-AF65-F5344CB8AC3E}">
        <p14:creationId xmlns:p14="http://schemas.microsoft.com/office/powerpoint/2010/main" val="40998398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4"/>
          </p:nvPr>
        </p:nvSpPr>
        <p:spPr/>
        <p:txBody>
          <a:bodyPr/>
          <a:lstStyle/>
          <a:p>
            <a:fld id="{7022FF3C-310F-4809-A5BE-BC5BA8AA108D}" type="slidenum">
              <a:rPr lang="en-US" smtClean="0"/>
              <a:pPr/>
              <a:t>2</a:t>
            </a:fld>
            <a:endParaRPr lang="en-US" dirty="0"/>
          </a:p>
        </p:txBody>
      </p:sp>
      <p:sp>
        <p:nvSpPr>
          <p:cNvPr id="6" name="Content Placeholder 5"/>
          <p:cNvSpPr>
            <a:spLocks noGrp="1"/>
          </p:cNvSpPr>
          <p:nvPr>
            <p:ph idx="1"/>
          </p:nvPr>
        </p:nvSpPr>
        <p:spPr/>
        <p:txBody>
          <a:bodyPr>
            <a:normAutofit/>
          </a:bodyPr>
          <a:lstStyle/>
          <a:p>
            <a:r>
              <a:rPr lang="en-US" dirty="0"/>
              <a:t>Review of electronic clinical quality measures (eCQMs)</a:t>
            </a:r>
          </a:p>
          <a:p>
            <a:r>
              <a:rPr lang="en-US" dirty="0"/>
              <a:t>What’s happened this past year</a:t>
            </a:r>
          </a:p>
          <a:p>
            <a:pPr marL="914400" lvl="1" indent="-514350"/>
            <a:r>
              <a:rPr lang="en-US" dirty="0"/>
              <a:t>Addenda</a:t>
            </a:r>
          </a:p>
          <a:p>
            <a:pPr marL="914400" lvl="1" indent="-514350"/>
            <a:r>
              <a:rPr lang="en-US" dirty="0"/>
              <a:t>Clinical Quality Language</a:t>
            </a:r>
          </a:p>
          <a:p>
            <a:r>
              <a:rPr lang="en-US" dirty="0"/>
              <a:t>What it means for you</a:t>
            </a:r>
          </a:p>
          <a:p>
            <a:r>
              <a:rPr lang="en-US" dirty="0"/>
              <a:t>Questions</a:t>
            </a:r>
          </a:p>
        </p:txBody>
      </p:sp>
      <p:sp>
        <p:nvSpPr>
          <p:cNvPr id="5" name="Title 4"/>
          <p:cNvSpPr>
            <a:spLocks noGrp="1"/>
          </p:cNvSpPr>
          <p:nvPr>
            <p:ph type="title"/>
          </p:nvPr>
        </p:nvSpPr>
        <p:spPr>
          <a:xfrm>
            <a:off x="33337" y="0"/>
            <a:ext cx="9144000" cy="1447800"/>
          </a:xfrm>
        </p:spPr>
        <p:txBody>
          <a:bodyPr/>
          <a:lstStyle/>
          <a:p>
            <a:r>
              <a:rPr lang="en-US" dirty="0"/>
              <a:t>Overview</a:t>
            </a:r>
          </a:p>
        </p:txBody>
      </p:sp>
    </p:spTree>
    <p:extLst>
      <p:ext uri="{BB962C8B-B14F-4D97-AF65-F5344CB8AC3E}">
        <p14:creationId xmlns:p14="http://schemas.microsoft.com/office/powerpoint/2010/main" val="6568074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92EFC8D-CBFC-443E-9D2E-8688E5929846}"/>
              </a:ext>
            </a:extLst>
          </p:cNvPr>
          <p:cNvSpPr>
            <a:spLocks noGrp="1"/>
          </p:cNvSpPr>
          <p:nvPr>
            <p:ph type="sldNum" sz="quarter" idx="4"/>
          </p:nvPr>
        </p:nvSpPr>
        <p:spPr/>
        <p:txBody>
          <a:bodyPr/>
          <a:lstStyle/>
          <a:p>
            <a:fld id="{7022FF3C-310F-4809-A5BE-BC5BA8AA108D}" type="slidenum">
              <a:rPr lang="en-US" smtClean="0"/>
              <a:pPr/>
              <a:t>20</a:t>
            </a:fld>
            <a:endParaRPr lang="en-US" dirty="0"/>
          </a:p>
        </p:txBody>
      </p:sp>
      <p:sp>
        <p:nvSpPr>
          <p:cNvPr id="2" name="Content Placeholder 1">
            <a:extLst>
              <a:ext uri="{FF2B5EF4-FFF2-40B4-BE49-F238E27FC236}">
                <a16:creationId xmlns:a16="http://schemas.microsoft.com/office/drawing/2014/main" id="{F778ECA9-CC73-40B9-BE9F-8BD74AA57FA8}"/>
              </a:ext>
            </a:extLst>
          </p:cNvPr>
          <p:cNvSpPr>
            <a:spLocks noGrp="1"/>
          </p:cNvSpPr>
          <p:nvPr>
            <p:ph idx="1"/>
          </p:nvPr>
        </p:nvSpPr>
        <p:spPr/>
        <p:txBody>
          <a:bodyPr>
            <a:normAutofit lnSpcReduction="10000"/>
          </a:bodyPr>
          <a:lstStyle/>
          <a:p>
            <a:pPr lvl="0"/>
            <a:r>
              <a:rPr lang="en-US" dirty="0"/>
              <a:t>ICD-10-CM/PCS</a:t>
            </a:r>
          </a:p>
          <a:p>
            <a:pPr lvl="0"/>
            <a:r>
              <a:rPr lang="en-US" dirty="0"/>
              <a:t>LOINC </a:t>
            </a:r>
          </a:p>
          <a:p>
            <a:pPr lvl="0"/>
            <a:r>
              <a:rPr lang="en-US" dirty="0"/>
              <a:t>RxNorm</a:t>
            </a:r>
          </a:p>
          <a:p>
            <a:pPr lvl="0"/>
            <a:r>
              <a:rPr lang="en-US" dirty="0"/>
              <a:t>SNOMED CT</a:t>
            </a:r>
          </a:p>
          <a:p>
            <a:pPr lvl="0"/>
            <a:r>
              <a:rPr lang="en-US" dirty="0"/>
              <a:t>Current Procedural Terminology (CPT)</a:t>
            </a:r>
          </a:p>
          <a:p>
            <a:pPr lvl="0"/>
            <a:r>
              <a:rPr lang="en-US" dirty="0"/>
              <a:t>Vaccine Administered (CVX)</a:t>
            </a:r>
          </a:p>
          <a:p>
            <a:pPr lvl="0"/>
            <a:r>
              <a:rPr lang="en-US" dirty="0"/>
              <a:t>Healthcare Common Procedure Coding System (HCPCS)</a:t>
            </a:r>
          </a:p>
          <a:p>
            <a:pPr marL="0" indent="0">
              <a:buNone/>
            </a:pPr>
            <a:endParaRPr lang="en-US" dirty="0"/>
          </a:p>
        </p:txBody>
      </p:sp>
      <p:sp>
        <p:nvSpPr>
          <p:cNvPr id="3" name="Title 2">
            <a:extLst>
              <a:ext uri="{FF2B5EF4-FFF2-40B4-BE49-F238E27FC236}">
                <a16:creationId xmlns:a16="http://schemas.microsoft.com/office/drawing/2014/main" id="{D2E09DBF-CD93-4A2B-B76D-0C036D0F8768}"/>
              </a:ext>
            </a:extLst>
          </p:cNvPr>
          <p:cNvSpPr>
            <a:spLocks noGrp="1"/>
          </p:cNvSpPr>
          <p:nvPr>
            <p:ph type="title"/>
          </p:nvPr>
        </p:nvSpPr>
        <p:spPr/>
        <p:txBody>
          <a:bodyPr/>
          <a:lstStyle/>
          <a:p>
            <a:r>
              <a:rPr lang="en-US" dirty="0"/>
              <a:t>Code system updates to eCQMs for 2018 reporting</a:t>
            </a:r>
          </a:p>
        </p:txBody>
      </p:sp>
    </p:spTree>
    <p:extLst>
      <p:ext uri="{BB962C8B-B14F-4D97-AF65-F5344CB8AC3E}">
        <p14:creationId xmlns:p14="http://schemas.microsoft.com/office/powerpoint/2010/main" val="23046592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0138BB3-39AE-4140-9B86-C6CADD52871A}"/>
              </a:ext>
            </a:extLst>
          </p:cNvPr>
          <p:cNvSpPr>
            <a:spLocks noGrp="1"/>
          </p:cNvSpPr>
          <p:nvPr>
            <p:ph type="sldNum" sz="quarter" idx="4"/>
          </p:nvPr>
        </p:nvSpPr>
        <p:spPr/>
        <p:txBody>
          <a:bodyPr/>
          <a:lstStyle/>
          <a:p>
            <a:fld id="{7022FF3C-310F-4809-A5BE-BC5BA8AA108D}" type="slidenum">
              <a:rPr lang="en-US" smtClean="0"/>
              <a:pPr/>
              <a:t>21</a:t>
            </a:fld>
            <a:endParaRPr lang="en-US" dirty="0"/>
          </a:p>
        </p:txBody>
      </p:sp>
      <p:pic>
        <p:nvPicPr>
          <p:cNvPr id="6" name="Picture 5" descr="The Value Set Authority Center (VSAC) is your source for the links to the code system updates. It is found on the eCQI Resource Center under the respective reporting performance period and measure group —eligible hospitals, critical access hospitals, and eligible professional/eligible clinician pages. Remember that you do need an active UMLS user account to access the value sets. &#10;" title="Image of the NIH's VSAC Downloadable Resources webpage">
            <a:extLst>
              <a:ext uri="{FF2B5EF4-FFF2-40B4-BE49-F238E27FC236}">
                <a16:creationId xmlns:a16="http://schemas.microsoft.com/office/drawing/2014/main" id="{68C53ECE-F90C-4642-B8A5-D0EEF22552E6}"/>
              </a:ext>
            </a:extLst>
          </p:cNvPr>
          <p:cNvPicPr>
            <a:picLocks noChangeAspect="1"/>
          </p:cNvPicPr>
          <p:nvPr/>
        </p:nvPicPr>
        <p:blipFill rotWithShape="1">
          <a:blip r:embed="rId3"/>
          <a:srcRect l="10000" t="9432" r="51667"/>
          <a:stretch/>
        </p:blipFill>
        <p:spPr>
          <a:xfrm>
            <a:off x="609600" y="1741012"/>
            <a:ext cx="7924800" cy="4615338"/>
          </a:xfrm>
          <a:prstGeom prst="rect">
            <a:avLst/>
          </a:prstGeom>
        </p:spPr>
      </p:pic>
      <p:sp>
        <p:nvSpPr>
          <p:cNvPr id="7" name="Oval 6" descr="Image of an oval highlighting the code system updates to eCQMs for the 2018 reporting on the VSAC Downloadable Resources webpage" title="Image of an oval highlighting the code system updates to eCQMs for the 2018 reporting on the VSAC Downloadable Resources webpage">
            <a:extLst>
              <a:ext uri="{FF2B5EF4-FFF2-40B4-BE49-F238E27FC236}">
                <a16:creationId xmlns:a16="http://schemas.microsoft.com/office/drawing/2014/main" id="{F9762C3C-73D0-4E57-ABB2-3BF855E54DEB}"/>
              </a:ext>
            </a:extLst>
          </p:cNvPr>
          <p:cNvSpPr/>
          <p:nvPr/>
        </p:nvSpPr>
        <p:spPr>
          <a:xfrm>
            <a:off x="1828800" y="2514600"/>
            <a:ext cx="62103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08CD346C-5CFD-4DF8-B360-C461A37245B6}"/>
              </a:ext>
            </a:extLst>
          </p:cNvPr>
          <p:cNvSpPr>
            <a:spLocks noGrp="1"/>
          </p:cNvSpPr>
          <p:nvPr>
            <p:ph type="title"/>
          </p:nvPr>
        </p:nvSpPr>
        <p:spPr/>
        <p:txBody>
          <a:bodyPr/>
          <a:lstStyle/>
          <a:p>
            <a:r>
              <a:rPr lang="en-US" dirty="0"/>
              <a:t>Code system updates to eCQMs for 2018 reporting</a:t>
            </a:r>
          </a:p>
        </p:txBody>
      </p:sp>
    </p:spTree>
    <p:extLst>
      <p:ext uri="{BB962C8B-B14F-4D97-AF65-F5344CB8AC3E}">
        <p14:creationId xmlns:p14="http://schemas.microsoft.com/office/powerpoint/2010/main" val="1330479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3B4AAFD-5FEC-4881-B4F0-9E707A445292}"/>
              </a:ext>
            </a:extLst>
          </p:cNvPr>
          <p:cNvSpPr>
            <a:spLocks noGrp="1"/>
          </p:cNvSpPr>
          <p:nvPr>
            <p:ph type="sldNum" sz="quarter" idx="4"/>
          </p:nvPr>
        </p:nvSpPr>
        <p:spPr/>
        <p:txBody>
          <a:bodyPr/>
          <a:lstStyle/>
          <a:p>
            <a:fld id="{7022FF3C-310F-4809-A5BE-BC5BA8AA108D}" type="slidenum">
              <a:rPr lang="en-US" smtClean="0"/>
              <a:pPr/>
              <a:t>22</a:t>
            </a:fld>
            <a:endParaRPr lang="en-US" dirty="0"/>
          </a:p>
        </p:txBody>
      </p:sp>
      <p:sp>
        <p:nvSpPr>
          <p:cNvPr id="2" name="Content Placeholder 1">
            <a:extLst>
              <a:ext uri="{FF2B5EF4-FFF2-40B4-BE49-F238E27FC236}">
                <a16:creationId xmlns:a16="http://schemas.microsoft.com/office/drawing/2014/main" id="{228B2AC3-4D3E-4530-8C92-90717D12D9CD}"/>
              </a:ext>
            </a:extLst>
          </p:cNvPr>
          <p:cNvSpPr>
            <a:spLocks noGrp="1"/>
          </p:cNvSpPr>
          <p:nvPr>
            <p:ph idx="1"/>
          </p:nvPr>
        </p:nvSpPr>
        <p:spPr/>
        <p:txBody>
          <a:bodyPr/>
          <a:lstStyle/>
          <a:p>
            <a:r>
              <a:rPr lang="en-US" dirty="0"/>
              <a:t>No changes have been made to the measure logic, the Health Quality Measure Format (HQMF) specifications, the value set object identifiers (OIDs), or the measure version numbers for 2017 or 2018 eCQM reporting</a:t>
            </a:r>
          </a:p>
          <a:p>
            <a:r>
              <a:rPr lang="en-US" dirty="0"/>
              <a:t>Measure implementers should review these changes to ensure their submissions comply with the updated requirements</a:t>
            </a:r>
          </a:p>
          <a:p>
            <a:pPr marL="0" indent="0">
              <a:buNone/>
            </a:pPr>
            <a:endParaRPr lang="en-US" dirty="0"/>
          </a:p>
        </p:txBody>
      </p:sp>
      <p:sp>
        <p:nvSpPr>
          <p:cNvPr id="3" name="Title 2">
            <a:extLst>
              <a:ext uri="{FF2B5EF4-FFF2-40B4-BE49-F238E27FC236}">
                <a16:creationId xmlns:a16="http://schemas.microsoft.com/office/drawing/2014/main" id="{1941FE2E-3C0E-4119-AA70-6CA97001D6B5}"/>
              </a:ext>
            </a:extLst>
          </p:cNvPr>
          <p:cNvSpPr>
            <a:spLocks noGrp="1"/>
          </p:cNvSpPr>
          <p:nvPr>
            <p:ph type="title"/>
          </p:nvPr>
        </p:nvSpPr>
        <p:spPr/>
        <p:txBody>
          <a:bodyPr/>
          <a:lstStyle/>
          <a:p>
            <a:r>
              <a:rPr lang="en-US" dirty="0"/>
              <a:t>What it means for you</a:t>
            </a:r>
          </a:p>
        </p:txBody>
      </p:sp>
    </p:spTree>
    <p:extLst>
      <p:ext uri="{BB962C8B-B14F-4D97-AF65-F5344CB8AC3E}">
        <p14:creationId xmlns:p14="http://schemas.microsoft.com/office/powerpoint/2010/main" val="2440756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82D8EF7-5E2E-4067-988B-1242775E096B}"/>
              </a:ext>
            </a:extLst>
          </p:cNvPr>
          <p:cNvSpPr>
            <a:spLocks noGrp="1"/>
          </p:cNvSpPr>
          <p:nvPr>
            <p:ph type="sldNum" sz="quarter" idx="4"/>
          </p:nvPr>
        </p:nvSpPr>
        <p:spPr/>
        <p:txBody>
          <a:bodyPr/>
          <a:lstStyle/>
          <a:p>
            <a:fld id="{7022FF3C-310F-4809-A5BE-BC5BA8AA108D}" type="slidenum">
              <a:rPr lang="en-US" smtClean="0"/>
              <a:pPr/>
              <a:t>23</a:t>
            </a:fld>
            <a:endParaRPr lang="en-US" dirty="0"/>
          </a:p>
        </p:txBody>
      </p:sp>
      <p:sp>
        <p:nvSpPr>
          <p:cNvPr id="2" name="Content Placeholder 1">
            <a:extLst>
              <a:ext uri="{FF2B5EF4-FFF2-40B4-BE49-F238E27FC236}">
                <a16:creationId xmlns:a16="http://schemas.microsoft.com/office/drawing/2014/main" id="{38AB0928-6FD5-46EE-AABA-99008F895114}"/>
              </a:ext>
            </a:extLst>
          </p:cNvPr>
          <p:cNvSpPr>
            <a:spLocks noGrp="1"/>
          </p:cNvSpPr>
          <p:nvPr>
            <p:ph idx="1"/>
          </p:nvPr>
        </p:nvSpPr>
        <p:spPr/>
        <p:txBody>
          <a:bodyPr/>
          <a:lstStyle/>
          <a:p>
            <a:pPr lvl="0"/>
            <a:r>
              <a:rPr lang="en-US" dirty="0"/>
              <a:t>Clinical Quality Language (CQL) is replacing the logic currently found in the Quality Data Model (QDM)</a:t>
            </a:r>
          </a:p>
          <a:p>
            <a:r>
              <a:rPr lang="en-US" dirty="0"/>
              <a:t>Measures expressed using CQL logic will continue to use the Quality Data Model (QDM) as the conceptual model to express clinical concepts contained within quality measures</a:t>
            </a:r>
          </a:p>
          <a:p>
            <a:pPr marL="0" indent="0">
              <a:buNone/>
            </a:pPr>
            <a:endParaRPr lang="en-US" dirty="0"/>
          </a:p>
        </p:txBody>
      </p:sp>
      <p:sp>
        <p:nvSpPr>
          <p:cNvPr id="3" name="Title 2">
            <a:extLst>
              <a:ext uri="{FF2B5EF4-FFF2-40B4-BE49-F238E27FC236}">
                <a16:creationId xmlns:a16="http://schemas.microsoft.com/office/drawing/2014/main" id="{74840C6E-3159-401E-8CEF-C371C94D613B}"/>
              </a:ext>
            </a:extLst>
          </p:cNvPr>
          <p:cNvSpPr>
            <a:spLocks noGrp="1"/>
          </p:cNvSpPr>
          <p:nvPr>
            <p:ph type="title"/>
          </p:nvPr>
        </p:nvSpPr>
        <p:spPr/>
        <p:txBody>
          <a:bodyPr/>
          <a:lstStyle/>
          <a:p>
            <a:r>
              <a:rPr lang="en-US" dirty="0"/>
              <a:t>Clinical Quality Language (CQL)</a:t>
            </a:r>
          </a:p>
        </p:txBody>
      </p:sp>
    </p:spTree>
    <p:extLst>
      <p:ext uri="{BB962C8B-B14F-4D97-AF65-F5344CB8AC3E}">
        <p14:creationId xmlns:p14="http://schemas.microsoft.com/office/powerpoint/2010/main" val="1251586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B5D3878-BC47-49EE-AE4D-A9120DF160AB}"/>
              </a:ext>
            </a:extLst>
          </p:cNvPr>
          <p:cNvSpPr>
            <a:spLocks noGrp="1"/>
          </p:cNvSpPr>
          <p:nvPr>
            <p:ph type="sldNum" sz="quarter" idx="4"/>
          </p:nvPr>
        </p:nvSpPr>
        <p:spPr/>
        <p:txBody>
          <a:bodyPr/>
          <a:lstStyle/>
          <a:p>
            <a:fld id="{7022FF3C-310F-4809-A5BE-BC5BA8AA108D}" type="slidenum">
              <a:rPr lang="en-US" smtClean="0"/>
              <a:pPr/>
              <a:t>24</a:t>
            </a:fld>
            <a:endParaRPr lang="en-US" dirty="0"/>
          </a:p>
        </p:txBody>
      </p:sp>
      <p:pic>
        <p:nvPicPr>
          <p:cNvPr id="5" name="Content Placeholder 4" descr="Image of Pre-CQL breakdown versus the current breakdown" title="Image of Pre-CQL breakdown versus the current breakdown">
            <a:extLst>
              <a:ext uri="{FF2B5EF4-FFF2-40B4-BE49-F238E27FC236}">
                <a16:creationId xmlns:a16="http://schemas.microsoft.com/office/drawing/2014/main" id="{28B76FBA-D5AB-46AA-B370-0CE684AB1732}"/>
              </a:ext>
            </a:extLst>
          </p:cNvPr>
          <p:cNvPicPr>
            <a:picLocks noGrp="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74866" y="1732611"/>
            <a:ext cx="6545134" cy="4297363"/>
          </a:xfrm>
          <a:prstGeom prst="rect">
            <a:avLst/>
          </a:prstGeom>
        </p:spPr>
      </p:pic>
      <p:sp>
        <p:nvSpPr>
          <p:cNvPr id="3" name="Title 2">
            <a:extLst>
              <a:ext uri="{FF2B5EF4-FFF2-40B4-BE49-F238E27FC236}">
                <a16:creationId xmlns:a16="http://schemas.microsoft.com/office/drawing/2014/main" id="{AC5BCA0C-18F9-4726-8BBF-5782FC426351}"/>
              </a:ext>
            </a:extLst>
          </p:cNvPr>
          <p:cNvSpPr>
            <a:spLocks noGrp="1"/>
          </p:cNvSpPr>
          <p:nvPr>
            <p:ph type="title"/>
          </p:nvPr>
        </p:nvSpPr>
        <p:spPr/>
        <p:txBody>
          <a:bodyPr/>
          <a:lstStyle/>
          <a:p>
            <a:r>
              <a:rPr lang="en-US" dirty="0"/>
              <a:t>Where does CQL fit?</a:t>
            </a:r>
          </a:p>
        </p:txBody>
      </p:sp>
    </p:spTree>
    <p:extLst>
      <p:ext uri="{BB962C8B-B14F-4D97-AF65-F5344CB8AC3E}">
        <p14:creationId xmlns:p14="http://schemas.microsoft.com/office/powerpoint/2010/main" val="25059530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3A043C8-13BD-4DB0-925B-C3028EE03016}"/>
              </a:ext>
            </a:extLst>
          </p:cNvPr>
          <p:cNvSpPr>
            <a:spLocks noGrp="1"/>
          </p:cNvSpPr>
          <p:nvPr>
            <p:ph type="sldNum" sz="quarter" idx="4"/>
          </p:nvPr>
        </p:nvSpPr>
        <p:spPr/>
        <p:txBody>
          <a:bodyPr/>
          <a:lstStyle/>
          <a:p>
            <a:fld id="{7022FF3C-310F-4809-A5BE-BC5BA8AA108D}" type="slidenum">
              <a:rPr lang="en-US" smtClean="0"/>
              <a:pPr/>
              <a:t>25</a:t>
            </a:fld>
            <a:endParaRPr lang="en-US" dirty="0"/>
          </a:p>
        </p:txBody>
      </p:sp>
      <p:sp>
        <p:nvSpPr>
          <p:cNvPr id="2" name="Content Placeholder 1">
            <a:extLst>
              <a:ext uri="{FF2B5EF4-FFF2-40B4-BE49-F238E27FC236}">
                <a16:creationId xmlns:a16="http://schemas.microsoft.com/office/drawing/2014/main" id="{772788D7-123D-4420-8B85-2DAA1094061D}"/>
              </a:ext>
            </a:extLst>
          </p:cNvPr>
          <p:cNvSpPr>
            <a:spLocks noGrp="1"/>
          </p:cNvSpPr>
          <p:nvPr>
            <p:ph idx="1"/>
          </p:nvPr>
        </p:nvSpPr>
        <p:spPr/>
        <p:txBody>
          <a:bodyPr>
            <a:normAutofit fontScale="92500"/>
          </a:bodyPr>
          <a:lstStyle/>
          <a:p>
            <a:r>
              <a:rPr lang="en-US" dirty="0"/>
              <a:t>Improved expressivity</a:t>
            </a:r>
          </a:p>
          <a:p>
            <a:r>
              <a:rPr lang="en-US" dirty="0"/>
              <a:t>More precise/unambiguous</a:t>
            </a:r>
          </a:p>
          <a:p>
            <a:r>
              <a:rPr lang="en-US" dirty="0"/>
              <a:t>Can share logic between measures</a:t>
            </a:r>
          </a:p>
          <a:p>
            <a:r>
              <a:rPr lang="en-US" dirty="0"/>
              <a:t>Can also share logic with decision support</a:t>
            </a:r>
          </a:p>
          <a:p>
            <a:r>
              <a:rPr lang="en-US" dirty="0"/>
              <a:t>Can be used with multiple information / data models (e.g., QDM, Fast Healthcare Interoperability Resources [FHIR])</a:t>
            </a:r>
          </a:p>
          <a:p>
            <a:r>
              <a:rPr lang="en-US" dirty="0"/>
              <a:t>Simplifies calculation engine implementation</a:t>
            </a:r>
          </a:p>
          <a:p>
            <a:pPr marL="0" indent="0">
              <a:buNone/>
            </a:pPr>
            <a:endParaRPr lang="en-US" dirty="0"/>
          </a:p>
        </p:txBody>
      </p:sp>
      <p:sp>
        <p:nvSpPr>
          <p:cNvPr id="3" name="Title 2">
            <a:extLst>
              <a:ext uri="{FF2B5EF4-FFF2-40B4-BE49-F238E27FC236}">
                <a16:creationId xmlns:a16="http://schemas.microsoft.com/office/drawing/2014/main" id="{1792E796-5BF0-4B6D-9150-72F924DDA3CF}"/>
              </a:ext>
            </a:extLst>
          </p:cNvPr>
          <p:cNvSpPr>
            <a:spLocks noGrp="1"/>
          </p:cNvSpPr>
          <p:nvPr>
            <p:ph type="title"/>
          </p:nvPr>
        </p:nvSpPr>
        <p:spPr/>
        <p:txBody>
          <a:bodyPr/>
          <a:lstStyle/>
          <a:p>
            <a:r>
              <a:rPr lang="en-US" dirty="0"/>
              <a:t>Why CQL?</a:t>
            </a:r>
          </a:p>
        </p:txBody>
      </p:sp>
    </p:spTree>
    <p:extLst>
      <p:ext uri="{BB962C8B-B14F-4D97-AF65-F5344CB8AC3E}">
        <p14:creationId xmlns:p14="http://schemas.microsoft.com/office/powerpoint/2010/main" val="4418658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17275C0-AB5B-48FA-9030-DDF73367DC4E}"/>
              </a:ext>
            </a:extLst>
          </p:cNvPr>
          <p:cNvSpPr>
            <a:spLocks noGrp="1"/>
          </p:cNvSpPr>
          <p:nvPr>
            <p:ph type="sldNum" sz="quarter" idx="4"/>
          </p:nvPr>
        </p:nvSpPr>
        <p:spPr/>
        <p:txBody>
          <a:bodyPr/>
          <a:lstStyle/>
          <a:p>
            <a:fld id="{7022FF3C-310F-4809-A5BE-BC5BA8AA108D}" type="slidenum">
              <a:rPr lang="en-US" smtClean="0"/>
              <a:pPr/>
              <a:t>26</a:t>
            </a:fld>
            <a:endParaRPr lang="en-US" dirty="0"/>
          </a:p>
        </p:txBody>
      </p:sp>
      <p:sp>
        <p:nvSpPr>
          <p:cNvPr id="2" name="Content Placeholder 1">
            <a:extLst>
              <a:ext uri="{FF2B5EF4-FFF2-40B4-BE49-F238E27FC236}">
                <a16:creationId xmlns:a16="http://schemas.microsoft.com/office/drawing/2014/main" id="{3370B99F-3453-46C4-A814-D0AD593847FC}"/>
              </a:ext>
            </a:extLst>
          </p:cNvPr>
          <p:cNvSpPr>
            <a:spLocks noGrp="1"/>
          </p:cNvSpPr>
          <p:nvPr>
            <p:ph idx="1"/>
          </p:nvPr>
        </p:nvSpPr>
        <p:spPr/>
        <p:txBody>
          <a:bodyPr>
            <a:normAutofit fontScale="92500" lnSpcReduction="20000"/>
          </a:bodyPr>
          <a:lstStyle/>
          <a:p>
            <a:r>
              <a:rPr lang="en-US" dirty="0"/>
              <a:t>QDM logic limits a measure developer’s ability to express the type of comparisons needed to truly evaluate outcomes of care</a:t>
            </a:r>
          </a:p>
          <a:p>
            <a:r>
              <a:rPr lang="en-US" dirty="0"/>
              <a:t>QDM logic can not request patient results that indicate outcomes and compare if there is improvement over time</a:t>
            </a:r>
          </a:p>
          <a:p>
            <a:pPr lvl="1"/>
            <a:r>
              <a:rPr lang="en-US" dirty="0"/>
              <a:t>For example, Request the change (delta) in depression scale (PHQ-9) results over time for a single patient, or for each patient in a cohort</a:t>
            </a:r>
          </a:p>
          <a:p>
            <a:r>
              <a:rPr lang="en-US" dirty="0"/>
              <a:t>CQL’s mathematical expression logic allows this type of comparison over time</a:t>
            </a:r>
          </a:p>
          <a:p>
            <a:pPr marL="0" indent="0">
              <a:buNone/>
            </a:pPr>
            <a:endParaRPr lang="en-US" dirty="0"/>
          </a:p>
        </p:txBody>
      </p:sp>
      <p:sp>
        <p:nvSpPr>
          <p:cNvPr id="3" name="Title 2">
            <a:extLst>
              <a:ext uri="{FF2B5EF4-FFF2-40B4-BE49-F238E27FC236}">
                <a16:creationId xmlns:a16="http://schemas.microsoft.com/office/drawing/2014/main" id="{C3BE06B4-C678-4C7C-B9C7-9014460785F2}"/>
              </a:ext>
            </a:extLst>
          </p:cNvPr>
          <p:cNvSpPr>
            <a:spLocks noGrp="1"/>
          </p:cNvSpPr>
          <p:nvPr>
            <p:ph type="title"/>
          </p:nvPr>
        </p:nvSpPr>
        <p:spPr/>
        <p:txBody>
          <a:bodyPr/>
          <a:lstStyle/>
          <a:p>
            <a:r>
              <a:rPr lang="en-US" dirty="0"/>
              <a:t>Why CQL?</a:t>
            </a:r>
          </a:p>
        </p:txBody>
      </p:sp>
    </p:spTree>
    <p:extLst>
      <p:ext uri="{BB962C8B-B14F-4D97-AF65-F5344CB8AC3E}">
        <p14:creationId xmlns:p14="http://schemas.microsoft.com/office/powerpoint/2010/main" val="29917888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045D356-A9D2-4D67-B1F1-5E5A479990BF}"/>
              </a:ext>
            </a:extLst>
          </p:cNvPr>
          <p:cNvSpPr>
            <a:spLocks noGrp="1"/>
          </p:cNvSpPr>
          <p:nvPr>
            <p:ph type="sldNum" sz="quarter" idx="4"/>
          </p:nvPr>
        </p:nvSpPr>
        <p:spPr/>
        <p:txBody>
          <a:bodyPr/>
          <a:lstStyle/>
          <a:p>
            <a:fld id="{7022FF3C-310F-4809-A5BE-BC5BA8AA108D}" type="slidenum">
              <a:rPr lang="en-US" smtClean="0"/>
              <a:pPr/>
              <a:t>27</a:t>
            </a:fld>
            <a:endParaRPr lang="en-US" dirty="0"/>
          </a:p>
        </p:txBody>
      </p:sp>
      <p:sp>
        <p:nvSpPr>
          <p:cNvPr id="2" name="Content Placeholder 1">
            <a:extLst>
              <a:ext uri="{FF2B5EF4-FFF2-40B4-BE49-F238E27FC236}">
                <a16:creationId xmlns:a16="http://schemas.microsoft.com/office/drawing/2014/main" id="{FA8EEC09-2ADB-442F-A3E0-5BE9BF5930EB}"/>
              </a:ext>
            </a:extLst>
          </p:cNvPr>
          <p:cNvSpPr>
            <a:spLocks noGrp="1"/>
          </p:cNvSpPr>
          <p:nvPr>
            <p:ph idx="1"/>
          </p:nvPr>
        </p:nvSpPr>
        <p:spPr/>
        <p:txBody>
          <a:bodyPr>
            <a:normAutofit fontScale="85000" lnSpcReduction="10000"/>
          </a:bodyPr>
          <a:lstStyle/>
          <a:p>
            <a:r>
              <a:rPr lang="en-US" dirty="0"/>
              <a:t>QDM logic is unable to express a mathematical expression to derive a desired result</a:t>
            </a:r>
          </a:p>
          <a:p>
            <a:r>
              <a:rPr lang="en-US" dirty="0"/>
              <a:t>QDM logic cannot provide mathematical calculations based on discrete findings</a:t>
            </a:r>
          </a:p>
          <a:p>
            <a:pPr lvl="1"/>
            <a:r>
              <a:rPr lang="en-US" dirty="0"/>
              <a:t>For example, LDL = Total cholesterol minus HDL + (Triglycerides/5))</a:t>
            </a:r>
          </a:p>
          <a:p>
            <a:r>
              <a:rPr lang="en-US" dirty="0"/>
              <a:t>Therefore, the respective measure in QDM had to limit results to accept only specific LDL results</a:t>
            </a:r>
          </a:p>
          <a:p>
            <a:r>
              <a:rPr lang="en-US" dirty="0"/>
              <a:t>CQL’s mathematical expression logic allows the derivation of desired results</a:t>
            </a:r>
          </a:p>
        </p:txBody>
      </p:sp>
      <p:sp>
        <p:nvSpPr>
          <p:cNvPr id="3" name="Title 2">
            <a:extLst>
              <a:ext uri="{FF2B5EF4-FFF2-40B4-BE49-F238E27FC236}">
                <a16:creationId xmlns:a16="http://schemas.microsoft.com/office/drawing/2014/main" id="{55056938-0D47-4E48-98C4-8D84A80AA12C}"/>
              </a:ext>
            </a:extLst>
          </p:cNvPr>
          <p:cNvSpPr>
            <a:spLocks noGrp="1"/>
          </p:cNvSpPr>
          <p:nvPr>
            <p:ph type="title"/>
          </p:nvPr>
        </p:nvSpPr>
        <p:spPr/>
        <p:txBody>
          <a:bodyPr/>
          <a:lstStyle/>
          <a:p>
            <a:r>
              <a:rPr lang="en-US" dirty="0"/>
              <a:t>Why CQL?</a:t>
            </a:r>
          </a:p>
        </p:txBody>
      </p:sp>
    </p:spTree>
    <p:extLst>
      <p:ext uri="{BB962C8B-B14F-4D97-AF65-F5344CB8AC3E}">
        <p14:creationId xmlns:p14="http://schemas.microsoft.com/office/powerpoint/2010/main" val="304367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92BE87F-EE4E-4FB0-BCD3-C052313685C9}"/>
              </a:ext>
            </a:extLst>
          </p:cNvPr>
          <p:cNvSpPr>
            <a:spLocks noGrp="1"/>
          </p:cNvSpPr>
          <p:nvPr>
            <p:ph type="sldNum" sz="quarter" idx="4"/>
          </p:nvPr>
        </p:nvSpPr>
        <p:spPr/>
        <p:txBody>
          <a:bodyPr/>
          <a:lstStyle/>
          <a:p>
            <a:fld id="{7022FF3C-310F-4809-A5BE-BC5BA8AA108D}" type="slidenum">
              <a:rPr lang="en-US" smtClean="0"/>
              <a:pPr/>
              <a:t>28</a:t>
            </a:fld>
            <a:endParaRPr lang="en-US" dirty="0"/>
          </a:p>
        </p:txBody>
      </p:sp>
      <p:sp>
        <p:nvSpPr>
          <p:cNvPr id="2" name="Content Placeholder 1">
            <a:extLst>
              <a:ext uri="{FF2B5EF4-FFF2-40B4-BE49-F238E27FC236}">
                <a16:creationId xmlns:a16="http://schemas.microsoft.com/office/drawing/2014/main" id="{E669E648-C4BD-42EB-8DDB-9D689D7E2A32}"/>
              </a:ext>
            </a:extLst>
          </p:cNvPr>
          <p:cNvSpPr>
            <a:spLocks noGrp="1"/>
          </p:cNvSpPr>
          <p:nvPr>
            <p:ph idx="1"/>
          </p:nvPr>
        </p:nvSpPr>
        <p:spPr/>
        <p:txBody>
          <a:bodyPr/>
          <a:lstStyle/>
          <a:p>
            <a:pPr lvl="0"/>
            <a:r>
              <a:rPr lang="en-US" dirty="0"/>
              <a:t>The measures published in the 2019 Annual Update will use CQL</a:t>
            </a:r>
          </a:p>
          <a:p>
            <a:pPr lvl="0"/>
            <a:r>
              <a:rPr lang="en-US" dirty="0"/>
              <a:t>These measure specifications must be used for CY 2019 eCQM reporting</a:t>
            </a:r>
          </a:p>
          <a:p>
            <a:pPr marL="0" indent="0">
              <a:buNone/>
            </a:pPr>
            <a:endParaRPr lang="en-US" dirty="0"/>
          </a:p>
        </p:txBody>
      </p:sp>
      <p:sp>
        <p:nvSpPr>
          <p:cNvPr id="3" name="Title 2">
            <a:extLst>
              <a:ext uri="{FF2B5EF4-FFF2-40B4-BE49-F238E27FC236}">
                <a16:creationId xmlns:a16="http://schemas.microsoft.com/office/drawing/2014/main" id="{08311FCF-0083-4224-9CA3-ABDB704648AC}"/>
              </a:ext>
            </a:extLst>
          </p:cNvPr>
          <p:cNvSpPr>
            <a:spLocks noGrp="1"/>
          </p:cNvSpPr>
          <p:nvPr>
            <p:ph type="title"/>
          </p:nvPr>
        </p:nvSpPr>
        <p:spPr/>
        <p:txBody>
          <a:bodyPr/>
          <a:lstStyle/>
          <a:p>
            <a:r>
              <a:rPr lang="en-US" dirty="0"/>
              <a:t>What it means for you</a:t>
            </a:r>
          </a:p>
        </p:txBody>
      </p:sp>
    </p:spTree>
    <p:extLst>
      <p:ext uri="{BB962C8B-B14F-4D97-AF65-F5344CB8AC3E}">
        <p14:creationId xmlns:p14="http://schemas.microsoft.com/office/powerpoint/2010/main" val="27191315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BBC18FE-5986-4271-85A3-44EB2DCCA9F0}"/>
              </a:ext>
            </a:extLst>
          </p:cNvPr>
          <p:cNvSpPr>
            <a:spLocks noGrp="1"/>
          </p:cNvSpPr>
          <p:nvPr>
            <p:ph type="sldNum" sz="quarter" idx="4"/>
          </p:nvPr>
        </p:nvSpPr>
        <p:spPr/>
        <p:txBody>
          <a:bodyPr/>
          <a:lstStyle/>
          <a:p>
            <a:fld id="{7022FF3C-310F-4809-A5BE-BC5BA8AA108D}" type="slidenum">
              <a:rPr lang="en-US" smtClean="0"/>
              <a:pPr/>
              <a:t>29</a:t>
            </a:fld>
            <a:endParaRPr lang="en-US" dirty="0"/>
          </a:p>
        </p:txBody>
      </p:sp>
      <p:sp>
        <p:nvSpPr>
          <p:cNvPr id="2" name="Content Placeholder 1">
            <a:extLst>
              <a:ext uri="{FF2B5EF4-FFF2-40B4-BE49-F238E27FC236}">
                <a16:creationId xmlns:a16="http://schemas.microsoft.com/office/drawing/2014/main" id="{7D82A67D-A98B-429D-BB77-CE69EF7C3A5A}"/>
              </a:ext>
            </a:extLst>
          </p:cNvPr>
          <p:cNvSpPr>
            <a:spLocks noGrp="1"/>
          </p:cNvSpPr>
          <p:nvPr>
            <p:ph idx="1"/>
          </p:nvPr>
        </p:nvSpPr>
        <p:spPr/>
        <p:txBody>
          <a:bodyPr>
            <a:normAutofit fontScale="77500" lnSpcReduction="20000"/>
          </a:bodyPr>
          <a:lstStyle/>
          <a:p>
            <a:r>
              <a:rPr lang="en-US" dirty="0"/>
              <a:t>CMS Measures Management System Blueprint</a:t>
            </a:r>
          </a:p>
          <a:p>
            <a:pPr lvl="1"/>
            <a:r>
              <a:rPr lang="en-US" dirty="0">
                <a:hlinkClick r:id="rId3"/>
              </a:rPr>
              <a:t>https://www.cms.gov/Medicare/Quality-Initiatives-Patient-Assessment-Instruments/MMS/MMS-Blueprint.html</a:t>
            </a:r>
            <a:endParaRPr lang="en-US" dirty="0"/>
          </a:p>
          <a:p>
            <a:pPr lvl="1"/>
            <a:r>
              <a:rPr lang="en-US" dirty="0"/>
              <a:t>Comments and questions – MMSSupport@battelle.org</a:t>
            </a:r>
          </a:p>
          <a:p>
            <a:r>
              <a:rPr lang="en-US" dirty="0"/>
              <a:t>Electronic Clinical Quality Improvement (eCQI) Resource Center</a:t>
            </a:r>
          </a:p>
          <a:p>
            <a:pPr lvl="1"/>
            <a:r>
              <a:rPr lang="en-US" dirty="0">
                <a:hlinkClick r:id="rId4"/>
              </a:rPr>
              <a:t>https://ecqi.healthit.gov/</a:t>
            </a:r>
            <a:endParaRPr lang="en-US" dirty="0"/>
          </a:p>
          <a:p>
            <a:pPr lvl="1"/>
            <a:r>
              <a:rPr lang="en-US" dirty="0"/>
              <a:t>Comment and questions - </a:t>
            </a:r>
            <a:r>
              <a:rPr lang="en-US" dirty="0">
                <a:hlinkClick r:id="rId5"/>
              </a:rPr>
              <a:t>ecqi-resource-center@hhs.gov</a:t>
            </a:r>
            <a:endParaRPr lang="en-US" dirty="0"/>
          </a:p>
          <a:p>
            <a:r>
              <a:rPr lang="en-US" dirty="0"/>
              <a:t>For questions related to eCQM implementation, specifications, logic, data elements, standards, or tools, please go to JIRA (online tracking tool): </a:t>
            </a:r>
            <a:r>
              <a:rPr lang="en-US" u="sng" dirty="0">
                <a:hlinkClick r:id="rId6"/>
              </a:rPr>
              <a:t>https://oncprojectracking.healthit.gov</a:t>
            </a:r>
            <a:endParaRPr lang="en-US" dirty="0"/>
          </a:p>
          <a:p>
            <a:endParaRPr lang="en-US" dirty="0"/>
          </a:p>
        </p:txBody>
      </p:sp>
      <p:sp>
        <p:nvSpPr>
          <p:cNvPr id="3" name="Title 2">
            <a:extLst>
              <a:ext uri="{FF2B5EF4-FFF2-40B4-BE49-F238E27FC236}">
                <a16:creationId xmlns:a16="http://schemas.microsoft.com/office/drawing/2014/main" id="{49CB7A37-BFE2-4CC2-90EF-113622A6D5CF}"/>
              </a:ext>
            </a:extLst>
          </p:cNvPr>
          <p:cNvSpPr>
            <a:spLocks noGrp="1"/>
          </p:cNvSpPr>
          <p:nvPr>
            <p:ph type="title"/>
          </p:nvPr>
        </p:nvSpPr>
        <p:spPr/>
        <p:txBody>
          <a:bodyPr/>
          <a:lstStyle/>
          <a:p>
            <a:r>
              <a:rPr lang="en-US" dirty="0"/>
              <a:t>References (1 of 2)</a:t>
            </a:r>
          </a:p>
        </p:txBody>
      </p:sp>
    </p:spTree>
    <p:extLst>
      <p:ext uri="{BB962C8B-B14F-4D97-AF65-F5344CB8AC3E}">
        <p14:creationId xmlns:p14="http://schemas.microsoft.com/office/powerpoint/2010/main" val="25481191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p:txBody>
          <a:bodyPr/>
          <a:lstStyle/>
          <a:p>
            <a:fld id="{7022FF3C-310F-4809-A5BE-BC5BA8AA108D}" type="slidenum">
              <a:rPr lang="en-US" smtClean="0"/>
              <a:pPr/>
              <a:t>3</a:t>
            </a:fld>
            <a:endParaRPr lang="en-US" dirty="0"/>
          </a:p>
        </p:txBody>
      </p:sp>
      <p:sp>
        <p:nvSpPr>
          <p:cNvPr id="2" name="Content Placeholder 1"/>
          <p:cNvSpPr>
            <a:spLocks noGrp="1"/>
          </p:cNvSpPr>
          <p:nvPr>
            <p:ph idx="1"/>
          </p:nvPr>
        </p:nvSpPr>
        <p:spPr>
          <a:xfrm>
            <a:off x="457200" y="1447800"/>
            <a:ext cx="8229600" cy="5105400"/>
          </a:xfrm>
        </p:spPr>
        <p:txBody>
          <a:bodyPr>
            <a:noAutofit/>
          </a:bodyPr>
          <a:lstStyle/>
          <a:p>
            <a:pPr marL="0" indent="0">
              <a:buNone/>
            </a:pPr>
            <a:r>
              <a:rPr lang="en-US" dirty="0"/>
              <a:t>Learning Objectives:</a:t>
            </a:r>
          </a:p>
          <a:p>
            <a:r>
              <a:rPr lang="en-US" dirty="0"/>
              <a:t>At the end of this webinar, participants will be able to:</a:t>
            </a:r>
          </a:p>
          <a:p>
            <a:pPr lvl="1"/>
            <a:r>
              <a:rPr lang="en-US" dirty="0"/>
              <a:t>Explain, at a high level, what is an eCQM</a:t>
            </a:r>
          </a:p>
          <a:p>
            <a:pPr lvl="1"/>
            <a:r>
              <a:rPr lang="en-US" dirty="0"/>
              <a:t>Describe the eCQM Addenda</a:t>
            </a:r>
          </a:p>
          <a:p>
            <a:pPr lvl="1"/>
            <a:r>
              <a:rPr lang="en-US" dirty="0"/>
              <a:t>Discuss the impact of the Addenda</a:t>
            </a:r>
          </a:p>
          <a:p>
            <a:pPr lvl="1"/>
            <a:r>
              <a:rPr lang="en-US" dirty="0"/>
              <a:t>Understand where Clinical Quality Language (CQL) fits into eCQMs</a:t>
            </a:r>
          </a:p>
          <a:p>
            <a:pPr lvl="1"/>
            <a:r>
              <a:rPr lang="en-US" dirty="0"/>
              <a:t>Discuss the benefits of  CQL</a:t>
            </a:r>
          </a:p>
          <a:p>
            <a:pPr lvl="1"/>
            <a:endParaRPr lang="en-US" dirty="0"/>
          </a:p>
          <a:p>
            <a:pPr marL="0" indent="0">
              <a:buNone/>
            </a:pPr>
            <a:endParaRPr lang="en-US" dirty="0"/>
          </a:p>
        </p:txBody>
      </p:sp>
      <p:sp>
        <p:nvSpPr>
          <p:cNvPr id="3" name="Title 2"/>
          <p:cNvSpPr>
            <a:spLocks noGrp="1"/>
          </p:cNvSpPr>
          <p:nvPr>
            <p:ph type="title"/>
          </p:nvPr>
        </p:nvSpPr>
        <p:spPr/>
        <p:txBody>
          <a:bodyPr/>
          <a:lstStyle/>
          <a:p>
            <a:r>
              <a:rPr lang="en-US" dirty="0"/>
              <a:t>eCQM Updates</a:t>
            </a:r>
          </a:p>
        </p:txBody>
      </p:sp>
    </p:spTree>
    <p:extLst>
      <p:ext uri="{BB962C8B-B14F-4D97-AF65-F5344CB8AC3E}">
        <p14:creationId xmlns:p14="http://schemas.microsoft.com/office/powerpoint/2010/main" val="29455748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D954465-D251-413C-A355-F2F3E39F4ACD}"/>
              </a:ext>
            </a:extLst>
          </p:cNvPr>
          <p:cNvSpPr>
            <a:spLocks noGrp="1"/>
          </p:cNvSpPr>
          <p:nvPr>
            <p:ph type="sldNum" sz="quarter" idx="4"/>
          </p:nvPr>
        </p:nvSpPr>
        <p:spPr/>
        <p:txBody>
          <a:bodyPr/>
          <a:lstStyle/>
          <a:p>
            <a:fld id="{7022FF3C-310F-4809-A5BE-BC5BA8AA108D}" type="slidenum">
              <a:rPr lang="en-US" smtClean="0"/>
              <a:pPr/>
              <a:t>30</a:t>
            </a:fld>
            <a:endParaRPr lang="en-US" dirty="0"/>
          </a:p>
        </p:txBody>
      </p:sp>
      <p:sp>
        <p:nvSpPr>
          <p:cNvPr id="2" name="Content Placeholder 1">
            <a:extLst>
              <a:ext uri="{FF2B5EF4-FFF2-40B4-BE49-F238E27FC236}">
                <a16:creationId xmlns:a16="http://schemas.microsoft.com/office/drawing/2014/main" id="{85A9203A-AA87-4FAD-A85D-ACC0BD2651E2}"/>
              </a:ext>
            </a:extLst>
          </p:cNvPr>
          <p:cNvSpPr>
            <a:spLocks noGrp="1"/>
          </p:cNvSpPr>
          <p:nvPr>
            <p:ph idx="1"/>
          </p:nvPr>
        </p:nvSpPr>
        <p:spPr/>
        <p:txBody>
          <a:bodyPr>
            <a:normAutofit lnSpcReduction="10000"/>
          </a:bodyPr>
          <a:lstStyle/>
          <a:p>
            <a:r>
              <a:rPr lang="en-US" sz="1400" dirty="0"/>
              <a:t>CMS Measure Authoring Tool (MAT)</a:t>
            </a:r>
          </a:p>
          <a:p>
            <a:pPr lvl="1"/>
            <a:r>
              <a:rPr lang="en-US" sz="1400" dirty="0">
                <a:hlinkClick r:id="rId3"/>
              </a:rPr>
              <a:t>https://www.emeasuretool.cms.gov</a:t>
            </a:r>
            <a:endParaRPr lang="en-US" sz="1400" dirty="0"/>
          </a:p>
          <a:p>
            <a:pPr lvl="1"/>
            <a:r>
              <a:rPr lang="en-US" sz="1400" dirty="0"/>
              <a:t>Comments and questions- https://www.emeasuretool.cms.gov/web/guest/contact-us;jsessionid=625D8D32B07075C878A12B27C9E02A67ED65CC6DAF6EAA26833896C34B64CABB</a:t>
            </a:r>
          </a:p>
          <a:p>
            <a:r>
              <a:rPr lang="en-US" sz="1400" dirty="0"/>
              <a:t>National Library of Medicine Value Set Authority Center (VSAC)</a:t>
            </a:r>
          </a:p>
          <a:p>
            <a:pPr lvl="1"/>
            <a:r>
              <a:rPr lang="en-US" sz="1400" dirty="0">
                <a:hlinkClick r:id="rId4"/>
              </a:rPr>
              <a:t>https://vsac.nlm.nih.gov</a:t>
            </a:r>
            <a:endParaRPr lang="en-US" sz="1400" dirty="0"/>
          </a:p>
          <a:p>
            <a:pPr lvl="1"/>
            <a:r>
              <a:rPr lang="en-US" sz="1400" dirty="0"/>
              <a:t>Comments and questions - https://support.nlm.nih.gov/ics/support/default.asp?deptID=28054&amp;category=umls&amp;from=https://www.nlm.nih.gov/research/umls/support.html</a:t>
            </a:r>
          </a:p>
          <a:p>
            <a:r>
              <a:rPr lang="en-US" sz="1400" dirty="0"/>
              <a:t>National Quality Forum (NQF)</a:t>
            </a:r>
          </a:p>
          <a:p>
            <a:pPr lvl="1"/>
            <a:r>
              <a:rPr lang="en-US" sz="1400" dirty="0">
                <a:hlinkClick r:id="rId5"/>
              </a:rPr>
              <a:t>http://www.qualityforum.org/Home.aspx</a:t>
            </a:r>
            <a:r>
              <a:rPr lang="en-US" sz="1400" dirty="0"/>
              <a:t> </a:t>
            </a:r>
          </a:p>
          <a:p>
            <a:pPr lvl="1"/>
            <a:r>
              <a:rPr lang="en-US" sz="1400" dirty="0"/>
              <a:t>Comments and questions - </a:t>
            </a:r>
            <a:r>
              <a:rPr lang="en-US" sz="1400" dirty="0">
                <a:hlinkClick r:id="rId6"/>
              </a:rPr>
              <a:t>info@qualityforum.org</a:t>
            </a:r>
            <a:endParaRPr lang="en-US" sz="1400" dirty="0"/>
          </a:p>
          <a:p>
            <a:r>
              <a:rPr lang="en-US" sz="1400" dirty="0"/>
              <a:t>Quality Net</a:t>
            </a:r>
          </a:p>
          <a:p>
            <a:pPr lvl="1"/>
            <a:r>
              <a:rPr lang="en-US" sz="1400" dirty="0"/>
              <a:t>https://www.qualitynet.org</a:t>
            </a:r>
          </a:p>
          <a:p>
            <a:r>
              <a:rPr lang="en-US" sz="1400" dirty="0"/>
              <a:t>Quality Payment Program</a:t>
            </a:r>
          </a:p>
          <a:p>
            <a:pPr lvl="1"/>
            <a:r>
              <a:rPr lang="en-US" sz="1400" dirty="0"/>
              <a:t>QPP.cms.gov</a:t>
            </a:r>
          </a:p>
          <a:p>
            <a:pPr lvl="1"/>
            <a:r>
              <a:rPr lang="en-US" sz="1400" dirty="0"/>
              <a:t>https://www.cms.gov/Medicare/Quality-Payment-Program/Resource-Library/Resource-library.html</a:t>
            </a:r>
          </a:p>
        </p:txBody>
      </p:sp>
      <p:sp>
        <p:nvSpPr>
          <p:cNvPr id="3" name="Title 2">
            <a:extLst>
              <a:ext uri="{FF2B5EF4-FFF2-40B4-BE49-F238E27FC236}">
                <a16:creationId xmlns:a16="http://schemas.microsoft.com/office/drawing/2014/main" id="{3849322F-3919-4122-9F4F-5E01D3EEB476}"/>
              </a:ext>
            </a:extLst>
          </p:cNvPr>
          <p:cNvSpPr>
            <a:spLocks noGrp="1"/>
          </p:cNvSpPr>
          <p:nvPr>
            <p:ph type="title"/>
          </p:nvPr>
        </p:nvSpPr>
        <p:spPr/>
        <p:txBody>
          <a:bodyPr/>
          <a:lstStyle/>
          <a:p>
            <a:r>
              <a:rPr lang="en-US" dirty="0"/>
              <a:t>References (2 of 2)</a:t>
            </a:r>
          </a:p>
        </p:txBody>
      </p:sp>
    </p:spTree>
    <p:extLst>
      <p:ext uri="{BB962C8B-B14F-4D97-AF65-F5344CB8AC3E}">
        <p14:creationId xmlns:p14="http://schemas.microsoft.com/office/powerpoint/2010/main" val="30090648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7022FF3C-310F-4809-A5BE-BC5BA8AA108D}" type="slidenum">
              <a:rPr lang="en-US" smtClean="0"/>
              <a:pPr/>
              <a:t>31</a:t>
            </a:fld>
            <a:endParaRPr lang="en-US" dirty="0"/>
          </a:p>
        </p:txBody>
      </p:sp>
      <p:sp>
        <p:nvSpPr>
          <p:cNvPr id="2" name="Content Placeholder 1"/>
          <p:cNvSpPr>
            <a:spLocks noGrp="1"/>
          </p:cNvSpPr>
          <p:nvPr>
            <p:ph idx="1"/>
          </p:nvPr>
        </p:nvSpPr>
        <p:spPr/>
        <p:txBody>
          <a:bodyPr/>
          <a:lstStyle/>
          <a:p>
            <a:r>
              <a:rPr lang="en-US" dirty="0"/>
              <a:t>Kathy Lesh</a:t>
            </a:r>
          </a:p>
          <a:p>
            <a:pPr lvl="1"/>
            <a:r>
              <a:rPr lang="en-US" dirty="0">
                <a:hlinkClick r:id="rId3"/>
              </a:rPr>
              <a:t>lesh@battelle.org</a:t>
            </a:r>
            <a:endParaRPr lang="en-US" dirty="0"/>
          </a:p>
          <a:p>
            <a:pPr lvl="1"/>
            <a:r>
              <a:rPr lang="en-US" dirty="0"/>
              <a:t>703-875-2106</a:t>
            </a:r>
          </a:p>
          <a:p>
            <a:r>
              <a:rPr lang="en-US" dirty="0"/>
              <a:t>Floyd Eisenberg</a:t>
            </a:r>
          </a:p>
          <a:p>
            <a:pPr lvl="1"/>
            <a:r>
              <a:rPr lang="en-US" dirty="0"/>
              <a:t>FEisenberg@iparsimony.com</a:t>
            </a:r>
          </a:p>
          <a:p>
            <a:endParaRPr lang="en-US" dirty="0"/>
          </a:p>
        </p:txBody>
      </p:sp>
      <p:sp>
        <p:nvSpPr>
          <p:cNvPr id="3" name="Title 2"/>
          <p:cNvSpPr>
            <a:spLocks noGrp="1"/>
          </p:cNvSpPr>
          <p:nvPr>
            <p:ph type="title"/>
          </p:nvPr>
        </p:nvSpPr>
        <p:spPr/>
        <p:txBody>
          <a:bodyPr/>
          <a:lstStyle/>
          <a:p>
            <a:r>
              <a:rPr lang="en-US" dirty="0"/>
              <a:t>Contact Information</a:t>
            </a:r>
          </a:p>
        </p:txBody>
      </p:sp>
    </p:spTree>
    <p:extLst>
      <p:ext uri="{BB962C8B-B14F-4D97-AF65-F5344CB8AC3E}">
        <p14:creationId xmlns:p14="http://schemas.microsoft.com/office/powerpoint/2010/main" val="4752558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7022FF3C-310F-4809-A5BE-BC5BA8AA108D}" type="slidenum">
              <a:rPr lang="en-US" smtClean="0"/>
              <a:pPr/>
              <a:t>32</a:t>
            </a:fld>
            <a:endParaRPr lang="en-US" dirty="0"/>
          </a:p>
        </p:txBody>
      </p:sp>
      <p:pic>
        <p:nvPicPr>
          <p:cNvPr id="5" name="Content Placeholder 4" descr="Image of a question mark" title="Image of a question mark"/>
          <p:cNvPicPr>
            <a:picLocks noGrp="1" noChangeAspect="1"/>
          </p:cNvPicPr>
          <p:nvPr>
            <p:ph idx="1"/>
          </p:nvPr>
        </p:nvPicPr>
        <p:blipFill>
          <a:blip r:embed="rId3" cstate="print"/>
          <a:stretch>
            <a:fillRect/>
          </a:stretch>
        </p:blipFill>
        <p:spPr>
          <a:xfrm>
            <a:off x="1828800" y="1981201"/>
            <a:ext cx="5410200" cy="3984102"/>
          </a:xfrm>
          <a:prstGeom prst="rect">
            <a:avLst/>
          </a:prstGeom>
        </p:spPr>
      </p:pic>
      <p:sp>
        <p:nvSpPr>
          <p:cNvPr id="3" name="Title 2"/>
          <p:cNvSpPr>
            <a:spLocks noGrp="1"/>
          </p:cNvSpPr>
          <p:nvPr>
            <p:ph type="title"/>
          </p:nvPr>
        </p:nvSpPr>
        <p:spPr/>
        <p:txBody>
          <a:bodyPr/>
          <a:lstStyle/>
          <a:p>
            <a:r>
              <a:rPr lang="en-US" dirty="0"/>
              <a:t>Questions, Suggestions, Discussion</a:t>
            </a:r>
          </a:p>
        </p:txBody>
      </p:sp>
    </p:spTree>
    <p:extLst>
      <p:ext uri="{BB962C8B-B14F-4D97-AF65-F5344CB8AC3E}">
        <p14:creationId xmlns:p14="http://schemas.microsoft.com/office/powerpoint/2010/main" val="4238340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p:txBody>
          <a:bodyPr/>
          <a:lstStyle/>
          <a:p>
            <a:fld id="{7022FF3C-310F-4809-A5BE-BC5BA8AA108D}" type="slidenum">
              <a:rPr lang="en-US" smtClean="0"/>
              <a:pPr/>
              <a:t>33</a:t>
            </a:fld>
            <a:endParaRPr lang="en-US" dirty="0"/>
          </a:p>
        </p:txBody>
      </p:sp>
      <p:sp>
        <p:nvSpPr>
          <p:cNvPr id="2" name="Content Placeholder 1"/>
          <p:cNvSpPr>
            <a:spLocks noGrp="1"/>
          </p:cNvSpPr>
          <p:nvPr>
            <p:ph idx="1"/>
          </p:nvPr>
        </p:nvSpPr>
        <p:spPr/>
        <p:txBody>
          <a:bodyPr>
            <a:normAutofit fontScale="85000" lnSpcReduction="20000"/>
          </a:bodyPr>
          <a:lstStyle/>
          <a:p>
            <a:pPr marL="0" indent="0">
              <a:buNone/>
            </a:pPr>
            <a:r>
              <a:rPr lang="en-US" sz="4500" dirty="0"/>
              <a:t>Planned Upcoming Webinars:</a:t>
            </a:r>
          </a:p>
          <a:p>
            <a:r>
              <a:rPr lang="en-US" sz="3600" dirty="0"/>
              <a:t>Jan 25: Adapting/Respecifying Measures</a:t>
            </a:r>
          </a:p>
          <a:p>
            <a:r>
              <a:rPr lang="en-US" sz="3600" dirty="0"/>
              <a:t>Feb 22: Testing Tools</a:t>
            </a:r>
          </a:p>
          <a:p>
            <a:r>
              <a:rPr lang="en-US" sz="3600" dirty="0"/>
              <a:t>Mar 19: NQF Measure Submission Criteria</a:t>
            </a:r>
          </a:p>
          <a:p>
            <a:pPr marL="457200" lvl="1" indent="0">
              <a:buNone/>
            </a:pPr>
            <a:endParaRPr lang="en-US" dirty="0"/>
          </a:p>
          <a:p>
            <a:pPr marL="57150" indent="0">
              <a:buNone/>
            </a:pPr>
            <a:r>
              <a:rPr lang="en-US" sz="4500" dirty="0"/>
              <a:t>Suggestions for future topics?</a:t>
            </a:r>
          </a:p>
          <a:p>
            <a:pPr marL="57150" indent="0">
              <a:buNone/>
            </a:pPr>
            <a:endParaRPr lang="en-US" dirty="0"/>
          </a:p>
          <a:p>
            <a:pPr marL="57150" indent="0">
              <a:buNone/>
            </a:pPr>
            <a:r>
              <a:rPr lang="en-US" sz="4500" dirty="0"/>
              <a:t>Email: </a:t>
            </a:r>
            <a:r>
              <a:rPr lang="en-US" sz="4500" dirty="0">
                <a:solidFill>
                  <a:schemeClr val="bg2">
                    <a:lumMod val="60000"/>
                    <a:lumOff val="40000"/>
                  </a:schemeClr>
                </a:solidFill>
                <a:hlinkClick r:id="rId3"/>
              </a:rPr>
              <a:t>MMSsupport@battelle.org</a:t>
            </a:r>
            <a:r>
              <a:rPr lang="en-US" sz="4500" dirty="0">
                <a:solidFill>
                  <a:srgbClr val="3333FF"/>
                </a:solidFill>
              </a:rPr>
              <a:t> </a:t>
            </a:r>
          </a:p>
        </p:txBody>
      </p:sp>
      <p:sp>
        <p:nvSpPr>
          <p:cNvPr id="3" name="Title 2"/>
          <p:cNvSpPr>
            <a:spLocks noGrp="1"/>
          </p:cNvSpPr>
          <p:nvPr>
            <p:ph type="title"/>
          </p:nvPr>
        </p:nvSpPr>
        <p:spPr/>
        <p:txBody>
          <a:bodyPr/>
          <a:lstStyle/>
          <a:p>
            <a:r>
              <a:rPr lang="en-US" dirty="0"/>
              <a:t>Upcoming Webinars</a:t>
            </a:r>
          </a:p>
        </p:txBody>
      </p:sp>
    </p:spTree>
    <p:extLst>
      <p:ext uri="{BB962C8B-B14F-4D97-AF65-F5344CB8AC3E}">
        <p14:creationId xmlns:p14="http://schemas.microsoft.com/office/powerpoint/2010/main" val="3744992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7022FF3C-310F-4809-A5BE-BC5BA8AA108D}" type="slidenum">
              <a:rPr lang="en-US" smtClean="0"/>
              <a:pPr/>
              <a:t>4</a:t>
            </a:fld>
            <a:endParaRPr lang="en-US" dirty="0"/>
          </a:p>
        </p:txBody>
      </p:sp>
      <p:sp>
        <p:nvSpPr>
          <p:cNvPr id="2" name="Content Placeholder 1"/>
          <p:cNvSpPr>
            <a:spLocks noGrp="1"/>
          </p:cNvSpPr>
          <p:nvPr>
            <p:ph idx="1"/>
          </p:nvPr>
        </p:nvSpPr>
        <p:spPr/>
        <p:txBody>
          <a:bodyPr>
            <a:normAutofit fontScale="85000" lnSpcReduction="20000"/>
          </a:bodyPr>
          <a:lstStyle/>
          <a:p>
            <a:r>
              <a:rPr lang="en-US" dirty="0"/>
              <a:t>An eCQM is a clinical quality measure specified in the Health Quality Measure Format (HQMF), plus other components</a:t>
            </a:r>
          </a:p>
          <a:p>
            <a:r>
              <a:rPr lang="en-US" dirty="0"/>
              <a:t>HQMF is a Health Level Seven International (HL7) standard for representing a clinical quality measure as an electronic document (Extensible Markup Language [XML] format)</a:t>
            </a:r>
          </a:p>
          <a:p>
            <a:r>
              <a:rPr lang="en-US" dirty="0"/>
              <a:t>Ideally, the HQMF provides for measure consistency and unambiguous interpretation</a:t>
            </a:r>
          </a:p>
          <a:p>
            <a:r>
              <a:rPr lang="en-US" dirty="0"/>
              <a:t>HQMF provides the syntax (document structure), but does not specify where in the EHR the data must be/can be found</a:t>
            </a:r>
          </a:p>
        </p:txBody>
      </p:sp>
      <p:sp>
        <p:nvSpPr>
          <p:cNvPr id="3" name="Title 2"/>
          <p:cNvSpPr>
            <a:spLocks noGrp="1"/>
          </p:cNvSpPr>
          <p:nvPr>
            <p:ph type="title"/>
          </p:nvPr>
        </p:nvSpPr>
        <p:spPr>
          <a:xfrm>
            <a:off x="0" y="0"/>
            <a:ext cx="9144000" cy="1447800"/>
          </a:xfrm>
        </p:spPr>
        <p:txBody>
          <a:bodyPr/>
          <a:lstStyle/>
          <a:p>
            <a:r>
              <a:rPr lang="en-US" dirty="0"/>
              <a:t>What is an eCQM?</a:t>
            </a:r>
          </a:p>
        </p:txBody>
      </p:sp>
    </p:spTree>
    <p:extLst>
      <p:ext uri="{BB962C8B-B14F-4D97-AF65-F5344CB8AC3E}">
        <p14:creationId xmlns:p14="http://schemas.microsoft.com/office/powerpoint/2010/main" val="30030036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7022FF3C-310F-4809-A5BE-BC5BA8AA108D}" type="slidenum">
              <a:rPr lang="en-US" smtClean="0"/>
              <a:pPr/>
              <a:t>5</a:t>
            </a:fld>
            <a:endParaRPr lang="en-US" dirty="0"/>
          </a:p>
        </p:txBody>
      </p:sp>
      <p:sp>
        <p:nvSpPr>
          <p:cNvPr id="8" name="Content Placeholder 7">
            <a:extLst>
              <a:ext uri="{FF2B5EF4-FFF2-40B4-BE49-F238E27FC236}">
                <a16:creationId xmlns:a16="http://schemas.microsoft.com/office/drawing/2014/main" id="{045A3FB3-6AD1-4555-A6DA-D37EC0DDA621}"/>
              </a:ext>
            </a:extLst>
          </p:cNvPr>
          <p:cNvSpPr>
            <a:spLocks noGrp="1"/>
          </p:cNvSpPr>
          <p:nvPr>
            <p:ph idx="1"/>
          </p:nvPr>
        </p:nvSpPr>
        <p:spPr/>
        <p:txBody>
          <a:bodyPr>
            <a:normAutofit fontScale="77500" lnSpcReduction="20000"/>
          </a:bodyPr>
          <a:lstStyle/>
          <a:p>
            <a:r>
              <a:rPr lang="en-US" dirty="0"/>
              <a:t>eCQMs require the use of standards and tools</a:t>
            </a:r>
          </a:p>
          <a:p>
            <a:r>
              <a:rPr lang="en-US" dirty="0"/>
              <a:t>Health information technology, usually an EHR, is the primary source of data for an eCQM</a:t>
            </a:r>
          </a:p>
          <a:p>
            <a:r>
              <a:rPr lang="en-US" dirty="0"/>
              <a:t>Data in the EHR should be captured as part of regular workflow</a:t>
            </a:r>
          </a:p>
          <a:p>
            <a:r>
              <a:rPr lang="en-US" dirty="0"/>
              <a:t>Other electronic data may be captured, e.g., from a laboratory information system</a:t>
            </a:r>
          </a:p>
          <a:p>
            <a:r>
              <a:rPr lang="en-US" dirty="0"/>
              <a:t>The logic must be explicitly stated</a:t>
            </a:r>
          </a:p>
          <a:p>
            <a:r>
              <a:rPr lang="en-US" dirty="0"/>
              <a:t>eCQMs require additional steps to map measure data elements to corresponding information model components and standard terminologies to assemble the data criteria</a:t>
            </a:r>
          </a:p>
          <a:p>
            <a:pPr marL="0" indent="0">
              <a:buNone/>
            </a:pPr>
            <a:endParaRPr lang="en-US" dirty="0"/>
          </a:p>
        </p:txBody>
      </p:sp>
      <p:sp>
        <p:nvSpPr>
          <p:cNvPr id="3" name="Title 2"/>
          <p:cNvSpPr>
            <a:spLocks noGrp="1"/>
          </p:cNvSpPr>
          <p:nvPr>
            <p:ph type="title"/>
          </p:nvPr>
        </p:nvSpPr>
        <p:spPr/>
        <p:txBody>
          <a:bodyPr/>
          <a:lstStyle/>
          <a:p>
            <a:r>
              <a:rPr lang="en-US" dirty="0"/>
              <a:t>How is an eCQM different from other types of clinical quality measures?</a:t>
            </a:r>
          </a:p>
        </p:txBody>
      </p:sp>
    </p:spTree>
    <p:extLst>
      <p:ext uri="{BB962C8B-B14F-4D97-AF65-F5344CB8AC3E}">
        <p14:creationId xmlns:p14="http://schemas.microsoft.com/office/powerpoint/2010/main" val="12792890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7022FF3C-310F-4809-A5BE-BC5BA8AA108D}" type="slidenum">
              <a:rPr lang="en-US" smtClean="0"/>
              <a:pPr/>
              <a:t>6</a:t>
            </a:fld>
            <a:endParaRPr lang="en-US" dirty="0"/>
          </a:p>
        </p:txBody>
      </p:sp>
      <p:sp>
        <p:nvSpPr>
          <p:cNvPr id="2" name="Content Placeholder 1"/>
          <p:cNvSpPr>
            <a:spLocks noGrp="1"/>
          </p:cNvSpPr>
          <p:nvPr>
            <p:ph idx="1"/>
          </p:nvPr>
        </p:nvSpPr>
        <p:spPr/>
        <p:txBody>
          <a:bodyPr>
            <a:normAutofit/>
          </a:bodyPr>
          <a:lstStyle/>
          <a:p>
            <a:r>
              <a:rPr lang="en-US" dirty="0"/>
              <a:t>eCQMs have been around for more than five years</a:t>
            </a:r>
          </a:p>
          <a:p>
            <a:r>
              <a:rPr lang="en-US" dirty="0"/>
              <a:t>Annual updates published every spring beginning with 2014 reporting/performance period</a:t>
            </a:r>
          </a:p>
          <a:p>
            <a:pPr lvl="1"/>
            <a:r>
              <a:rPr lang="en-US" dirty="0"/>
              <a:t>Updates to code systems</a:t>
            </a:r>
          </a:p>
          <a:p>
            <a:pPr lvl="1"/>
            <a:r>
              <a:rPr lang="en-US" dirty="0"/>
              <a:t>Updates to logic</a:t>
            </a:r>
          </a:p>
          <a:p>
            <a:pPr lvl="1"/>
            <a:r>
              <a:rPr lang="en-US" dirty="0"/>
              <a:t>Minor changes</a:t>
            </a:r>
          </a:p>
        </p:txBody>
      </p:sp>
      <p:sp>
        <p:nvSpPr>
          <p:cNvPr id="3" name="Title 2"/>
          <p:cNvSpPr>
            <a:spLocks noGrp="1"/>
          </p:cNvSpPr>
          <p:nvPr>
            <p:ph type="title"/>
          </p:nvPr>
        </p:nvSpPr>
        <p:spPr>
          <a:xfrm>
            <a:off x="0" y="7937"/>
            <a:ext cx="9144000" cy="1447800"/>
          </a:xfrm>
        </p:spPr>
        <p:txBody>
          <a:bodyPr/>
          <a:lstStyle/>
          <a:p>
            <a:r>
              <a:rPr lang="en-US" dirty="0"/>
              <a:t>Annual Updates</a:t>
            </a:r>
          </a:p>
        </p:txBody>
      </p:sp>
    </p:spTree>
    <p:extLst>
      <p:ext uri="{BB962C8B-B14F-4D97-AF65-F5344CB8AC3E}">
        <p14:creationId xmlns:p14="http://schemas.microsoft.com/office/powerpoint/2010/main" val="9576310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7022FF3C-310F-4809-A5BE-BC5BA8AA108D}" type="slidenum">
              <a:rPr lang="en-US" smtClean="0"/>
              <a:pPr/>
              <a:t>7</a:t>
            </a:fld>
            <a:endParaRPr lang="en-US" dirty="0"/>
          </a:p>
        </p:txBody>
      </p:sp>
      <p:sp>
        <p:nvSpPr>
          <p:cNvPr id="2" name="Content Placeholder 1"/>
          <p:cNvSpPr>
            <a:spLocks noGrp="1"/>
          </p:cNvSpPr>
          <p:nvPr>
            <p:ph idx="1"/>
          </p:nvPr>
        </p:nvSpPr>
        <p:spPr/>
        <p:txBody>
          <a:bodyPr>
            <a:normAutofit lnSpcReduction="10000"/>
          </a:bodyPr>
          <a:lstStyle/>
          <a:p>
            <a:r>
              <a:rPr lang="en-US" sz="2800" dirty="0"/>
              <a:t>Initially, only the EHR Incentive programs used eCQMs</a:t>
            </a:r>
          </a:p>
          <a:p>
            <a:r>
              <a:rPr lang="en-US" sz="2800" dirty="0"/>
              <a:t>Now eCQMs used by</a:t>
            </a:r>
          </a:p>
          <a:p>
            <a:pPr lvl="1"/>
            <a:r>
              <a:rPr lang="en-US" sz="2400" dirty="0"/>
              <a:t>Hospital Inpatient Quality Reporting Program</a:t>
            </a:r>
          </a:p>
          <a:p>
            <a:pPr lvl="1"/>
            <a:r>
              <a:rPr lang="en-US" sz="2400" dirty="0"/>
              <a:t>Quality Payment Program </a:t>
            </a:r>
          </a:p>
          <a:p>
            <a:pPr lvl="2"/>
            <a:r>
              <a:rPr lang="en-US" sz="1800" dirty="0"/>
              <a:t>Merit-based Incentive Payment System</a:t>
            </a:r>
          </a:p>
          <a:p>
            <a:pPr lvl="2"/>
            <a:r>
              <a:rPr lang="en-US" sz="1800" dirty="0"/>
              <a:t>Alternative Payment Models</a:t>
            </a:r>
          </a:p>
          <a:p>
            <a:pPr lvl="1"/>
            <a:r>
              <a:rPr lang="en-US" sz="2400" dirty="0"/>
              <a:t>Medicare and Medicaid EHR Incentive programs for eligible hospitals and critical access hospitals</a:t>
            </a:r>
          </a:p>
          <a:p>
            <a:pPr lvl="1"/>
            <a:r>
              <a:rPr lang="en-US" sz="2400" dirty="0"/>
              <a:t>Medicaid EHR Incentive Program for eligible professionals</a:t>
            </a:r>
          </a:p>
        </p:txBody>
      </p:sp>
      <p:sp>
        <p:nvSpPr>
          <p:cNvPr id="3" name="Title 2"/>
          <p:cNvSpPr>
            <a:spLocks noGrp="1"/>
          </p:cNvSpPr>
          <p:nvPr>
            <p:ph type="title"/>
          </p:nvPr>
        </p:nvSpPr>
        <p:spPr/>
        <p:txBody>
          <a:bodyPr/>
          <a:lstStyle/>
          <a:p>
            <a:r>
              <a:rPr lang="en-US" dirty="0"/>
              <a:t>Who uses eCQMs?</a:t>
            </a:r>
          </a:p>
        </p:txBody>
      </p:sp>
    </p:spTree>
    <p:extLst>
      <p:ext uri="{BB962C8B-B14F-4D97-AF65-F5344CB8AC3E}">
        <p14:creationId xmlns:p14="http://schemas.microsoft.com/office/powerpoint/2010/main" val="10756571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7022FF3C-310F-4809-A5BE-BC5BA8AA108D}" type="slidenum">
              <a:rPr lang="en-US" smtClean="0"/>
              <a:pPr/>
              <a:t>8</a:t>
            </a:fld>
            <a:endParaRPr lang="en-US" dirty="0"/>
          </a:p>
        </p:txBody>
      </p:sp>
      <p:sp>
        <p:nvSpPr>
          <p:cNvPr id="2" name="Content Placeholder 1"/>
          <p:cNvSpPr>
            <a:spLocks noGrp="1"/>
          </p:cNvSpPr>
          <p:nvPr>
            <p:ph idx="1"/>
          </p:nvPr>
        </p:nvSpPr>
        <p:spPr/>
        <p:txBody>
          <a:bodyPr/>
          <a:lstStyle/>
          <a:p>
            <a:r>
              <a:rPr lang="en-US" dirty="0"/>
              <a:t>Initially 29 eligible hospital measures and 64 eligible professional measures</a:t>
            </a:r>
          </a:p>
          <a:p>
            <a:r>
              <a:rPr lang="en-US" dirty="0"/>
              <a:t>As of now (2017 reporting):</a:t>
            </a:r>
          </a:p>
          <a:p>
            <a:pPr lvl="1"/>
            <a:r>
              <a:rPr lang="en-US" dirty="0"/>
              <a:t>16 eligible hospital measures</a:t>
            </a:r>
          </a:p>
          <a:p>
            <a:pPr lvl="1"/>
            <a:r>
              <a:rPr lang="en-US" dirty="0"/>
              <a:t>55 eligible clinician/eligible professional measures</a:t>
            </a:r>
          </a:p>
        </p:txBody>
      </p:sp>
      <p:sp>
        <p:nvSpPr>
          <p:cNvPr id="3" name="Title 2"/>
          <p:cNvSpPr>
            <a:spLocks noGrp="1"/>
          </p:cNvSpPr>
          <p:nvPr>
            <p:ph type="title"/>
          </p:nvPr>
        </p:nvSpPr>
        <p:spPr/>
        <p:txBody>
          <a:bodyPr/>
          <a:lstStyle/>
          <a:p>
            <a:r>
              <a:rPr lang="en-US" dirty="0"/>
              <a:t>How many eCQMs are there? </a:t>
            </a:r>
          </a:p>
        </p:txBody>
      </p:sp>
    </p:spTree>
    <p:extLst>
      <p:ext uri="{BB962C8B-B14F-4D97-AF65-F5344CB8AC3E}">
        <p14:creationId xmlns:p14="http://schemas.microsoft.com/office/powerpoint/2010/main" val="42926769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7022FF3C-310F-4809-A5BE-BC5BA8AA108D}" type="slidenum">
              <a:rPr lang="en-US" smtClean="0"/>
              <a:pPr/>
              <a:t>9</a:t>
            </a:fld>
            <a:endParaRPr lang="en-US" dirty="0"/>
          </a:p>
        </p:txBody>
      </p:sp>
      <p:sp>
        <p:nvSpPr>
          <p:cNvPr id="2" name="Content Placeholder 1"/>
          <p:cNvSpPr>
            <a:spLocks noGrp="1"/>
          </p:cNvSpPr>
          <p:nvPr>
            <p:ph idx="1"/>
          </p:nvPr>
        </p:nvSpPr>
        <p:spPr/>
        <p:txBody>
          <a:bodyPr>
            <a:normAutofit fontScale="85000" lnSpcReduction="20000"/>
          </a:bodyPr>
          <a:lstStyle/>
          <a:p>
            <a:r>
              <a:rPr lang="en-US" dirty="0"/>
              <a:t>Quality Data Model (QDM)</a:t>
            </a:r>
          </a:p>
          <a:p>
            <a:pPr lvl="1"/>
            <a:r>
              <a:rPr lang="en-US" dirty="0"/>
              <a:t>Provides the grammar to express eCQMs</a:t>
            </a:r>
          </a:p>
          <a:p>
            <a:pPr lvl="1"/>
            <a:r>
              <a:rPr lang="en-US" dirty="0"/>
              <a:t>Each QDM element is composed of a </a:t>
            </a:r>
            <a:r>
              <a:rPr lang="en-US" i="1" dirty="0"/>
              <a:t>category </a:t>
            </a:r>
            <a:r>
              <a:rPr lang="en-US" dirty="0"/>
              <a:t>of information, a </a:t>
            </a:r>
            <a:r>
              <a:rPr lang="en-US" i="1" dirty="0"/>
              <a:t>datatype </a:t>
            </a:r>
            <a:r>
              <a:rPr lang="en-US" dirty="0"/>
              <a:t>(or context of use), and a </a:t>
            </a:r>
            <a:r>
              <a:rPr lang="en-US" i="1" dirty="0"/>
              <a:t>value set</a:t>
            </a:r>
            <a:r>
              <a:rPr lang="en-US" dirty="0"/>
              <a:t> </a:t>
            </a:r>
          </a:p>
          <a:p>
            <a:pPr lvl="1"/>
            <a:r>
              <a:rPr lang="en-US" dirty="0"/>
              <a:t>The value set defines the specific </a:t>
            </a:r>
            <a:r>
              <a:rPr lang="en-US" i="1" dirty="0"/>
              <a:t>instance </a:t>
            </a:r>
            <a:r>
              <a:rPr lang="en-US" dirty="0"/>
              <a:t>of the category by assigning a set of values (or codes)</a:t>
            </a:r>
          </a:p>
          <a:p>
            <a:pPr lvl="1"/>
            <a:r>
              <a:rPr lang="en-US" dirty="0"/>
              <a:t>Existing value sets are available in the Value Set Authority Center (VSAC)</a:t>
            </a:r>
          </a:p>
          <a:p>
            <a:r>
              <a:rPr lang="en-US" dirty="0"/>
              <a:t>Clinical Quality Language (CQL)</a:t>
            </a:r>
          </a:p>
          <a:p>
            <a:r>
              <a:rPr lang="en-US" dirty="0"/>
              <a:t>Value sets are created in the VSAC using standard terminologies</a:t>
            </a:r>
          </a:p>
        </p:txBody>
      </p:sp>
      <p:sp>
        <p:nvSpPr>
          <p:cNvPr id="3" name="Title 2"/>
          <p:cNvSpPr>
            <a:spLocks noGrp="1"/>
          </p:cNvSpPr>
          <p:nvPr>
            <p:ph type="title"/>
          </p:nvPr>
        </p:nvSpPr>
        <p:spPr/>
        <p:txBody>
          <a:bodyPr/>
          <a:lstStyle/>
          <a:p>
            <a:r>
              <a:rPr lang="en-US" dirty="0"/>
              <a:t>Standards to Create an eCQM </a:t>
            </a:r>
          </a:p>
        </p:txBody>
      </p:sp>
    </p:spTree>
    <p:extLst>
      <p:ext uri="{BB962C8B-B14F-4D97-AF65-F5344CB8AC3E}">
        <p14:creationId xmlns:p14="http://schemas.microsoft.com/office/powerpoint/2010/main" val="2027548826"/>
      </p:ext>
    </p:extLst>
  </p:cSld>
  <p:clrMapOvr>
    <a:masterClrMapping/>
  </p:clrMapOvr>
</p:sld>
</file>

<file path=ppt/theme/theme1.xml><?xml version="1.0" encoding="utf-8"?>
<a:theme xmlns:a="http://schemas.openxmlformats.org/drawingml/2006/main" name="CMS_template">
  <a:themeElements>
    <a:clrScheme name="CMS">
      <a:dk1>
        <a:sysClr val="windowText" lastClr="000000"/>
      </a:dk1>
      <a:lt1>
        <a:sysClr val="window" lastClr="FFFFFF"/>
      </a:lt1>
      <a:dk2>
        <a:srgbClr val="1F497D"/>
      </a:dk2>
      <a:lt2>
        <a:srgbClr val="6B94C7"/>
      </a:lt2>
      <a:accent1>
        <a:srgbClr val="2F527D"/>
      </a:accent1>
      <a:accent2>
        <a:srgbClr val="FAD94C"/>
      </a:accent2>
      <a:accent3>
        <a:srgbClr val="C0C0C0"/>
      </a:accent3>
      <a:accent4>
        <a:srgbClr val="FDF699"/>
      </a:accent4>
      <a:accent5>
        <a:srgbClr val="72A3C4"/>
      </a:accent5>
      <a:accent6>
        <a:srgbClr val="5C5C5C"/>
      </a:accent6>
      <a:hlink>
        <a:srgbClr val="000000"/>
      </a:hlink>
      <a:folHlink>
        <a:srgbClr val="00000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0A6B670E99F32408216A9B34FD43F9F" ma:contentTypeVersion="0" ma:contentTypeDescription="Create a new document." ma:contentTypeScope="" ma:versionID="6d4de39147fbd20807e1bf7eb3358233">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C2006AB-7C62-4B6F-8E6B-BB892A6E4BA6}">
  <ds:schemaRefs>
    <ds:schemaRef ds:uri="http://schemas.microsoft.com/office/2006/documentManagement/types"/>
    <ds:schemaRef ds:uri="http://purl.org/dc/elements/1.1/"/>
    <ds:schemaRef ds:uri="http://www.w3.org/XML/1998/namespace"/>
    <ds:schemaRef ds:uri="http://purl.org/dc/terms/"/>
    <ds:schemaRef ds:uri="http://schemas.microsoft.com/office/infopath/2007/PartnerControls"/>
    <ds:schemaRef ds:uri="http://schemas.openxmlformats.org/package/2006/metadata/core-properties"/>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416AD25D-842E-4E07-B989-D8145269A45F}">
  <ds:schemaRefs>
    <ds:schemaRef ds:uri="http://schemas.microsoft.com/sharepoint/v3/contenttype/forms"/>
  </ds:schemaRefs>
</ds:datastoreItem>
</file>

<file path=customXml/itemProps3.xml><?xml version="1.0" encoding="utf-8"?>
<ds:datastoreItem xmlns:ds="http://schemas.openxmlformats.org/officeDocument/2006/customXml" ds:itemID="{BB4E7004-EB94-4EFC-80B7-5E3226AD597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28304</TotalTime>
  <Words>3470</Words>
  <Application>Microsoft Office PowerPoint</Application>
  <PresentationFormat>On-screen Show (4:3)</PresentationFormat>
  <Paragraphs>300</Paragraphs>
  <Slides>33</Slides>
  <Notes>33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33</vt:i4>
      </vt:variant>
    </vt:vector>
  </HeadingPairs>
  <TitlesOfParts>
    <vt:vector size="37" baseType="lpstr">
      <vt:lpstr>Arial</vt:lpstr>
      <vt:lpstr>Calibri</vt:lpstr>
      <vt:lpstr>Constantia</vt:lpstr>
      <vt:lpstr>CMS_template</vt:lpstr>
      <vt:lpstr>CMS Measures Management System (MMS) Electronic Clinical Quality Measure (eCQM) Updates. What you need to know. </vt:lpstr>
      <vt:lpstr>Overview</vt:lpstr>
      <vt:lpstr>eCQM Updates</vt:lpstr>
      <vt:lpstr>What is an eCQM?</vt:lpstr>
      <vt:lpstr>How is an eCQM different from other types of clinical quality measures?</vt:lpstr>
      <vt:lpstr>Annual Updates</vt:lpstr>
      <vt:lpstr>Who uses eCQMs?</vt:lpstr>
      <vt:lpstr>How many eCQMs are there? </vt:lpstr>
      <vt:lpstr>Standards to Create an eCQM </vt:lpstr>
      <vt:lpstr>Standard Terminology </vt:lpstr>
      <vt:lpstr>Tools to Create an eCQM</vt:lpstr>
      <vt:lpstr>Measure Authoring Tool (MAT)</vt:lpstr>
      <vt:lpstr>Value Set Authority Center (VSAC)</vt:lpstr>
      <vt:lpstr>Quality Reporting Document Architecture (QRDA)</vt:lpstr>
      <vt:lpstr>Tools for Testing eCQMs</vt:lpstr>
      <vt:lpstr>Questions, Suggestions, Discussion</vt:lpstr>
      <vt:lpstr>What’s happened in the last year?</vt:lpstr>
      <vt:lpstr>Code system updates to eCQMs for 2017 4th quarter</vt:lpstr>
      <vt:lpstr>Code system updates to eCQMs for 2017 4th quarter</vt:lpstr>
      <vt:lpstr>Code system updates to eCQMs for 2018 reporting</vt:lpstr>
      <vt:lpstr>Code system updates to eCQMs for 2018 reporting</vt:lpstr>
      <vt:lpstr>What it means for you</vt:lpstr>
      <vt:lpstr>Clinical Quality Language (CQL)</vt:lpstr>
      <vt:lpstr>Where does CQL fit?</vt:lpstr>
      <vt:lpstr>Why CQL?</vt:lpstr>
      <vt:lpstr>Why CQL?</vt:lpstr>
      <vt:lpstr>Why CQL?</vt:lpstr>
      <vt:lpstr>What it means for you</vt:lpstr>
      <vt:lpstr>References (1 of 2)</vt:lpstr>
      <vt:lpstr>References (2 of 2)</vt:lpstr>
      <vt:lpstr>Contact Information</vt:lpstr>
      <vt:lpstr>Questions, Suggestions, Discussion</vt:lpstr>
      <vt:lpstr>Upcoming Webinars</vt:lpstr>
    </vt:vector>
  </TitlesOfParts>
  <Company>Centers for Medicare &amp; Medicaid Services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CMS Measures Management System (MMS) Electronic Clinical Quality Measure (eCQM) Updates. What you need to know.</dc:title>
  <dc:subject>CMS Measures Management System (MMS) Electronic Clinical Quality Measure (eCQM) Updates</dc:subject>
  <dc:creator>Centers for Medicare &amp; Medicaid Services</dc:creator>
  <cp:lastModifiedBy>Elhagmusa, Amira</cp:lastModifiedBy>
  <cp:revision>1251</cp:revision>
  <cp:lastPrinted>2016-05-23T17:38:59Z</cp:lastPrinted>
  <dcterms:created xsi:type="dcterms:W3CDTF">2012-02-10T20:51:24Z</dcterms:created>
  <dcterms:modified xsi:type="dcterms:W3CDTF">2018-01-05T21:35:09Z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y fmtid="{D5CDD505-2E9C-101B-9397-08002B2CF9AE}" pid="3" name="ContentTypeId">
    <vt:lpwstr>0x010100D0A6B670E99F32408216A9B34FD43F9F</vt:lpwstr>
  </property>
</Properties>
</file>