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93" r:id="rId4"/>
    <p:sldMasterId id="2147483816" r:id="rId5"/>
  </p:sldMasterIdLst>
  <p:notesMasterIdLst>
    <p:notesMasterId r:id="rId21"/>
  </p:notesMasterIdLst>
  <p:handoutMasterIdLst>
    <p:handoutMasterId r:id="rId22"/>
  </p:handoutMasterIdLst>
  <p:sldIdLst>
    <p:sldId id="290" r:id="rId6"/>
    <p:sldId id="344" r:id="rId7"/>
    <p:sldId id="294" r:id="rId8"/>
    <p:sldId id="342" r:id="rId9"/>
    <p:sldId id="332" r:id="rId10"/>
    <p:sldId id="333" r:id="rId11"/>
    <p:sldId id="337" r:id="rId12"/>
    <p:sldId id="329" r:id="rId13"/>
    <p:sldId id="296" r:id="rId14"/>
    <p:sldId id="330" r:id="rId15"/>
    <p:sldId id="338" r:id="rId16"/>
    <p:sldId id="335" r:id="rId17"/>
    <p:sldId id="339" r:id="rId18"/>
    <p:sldId id="343" r:id="rId19"/>
    <p:sldId id="345" r:id="rId20"/>
  </p:sldIdLst>
  <p:sldSz cx="9144000" cy="6858000" type="screen4x3"/>
  <p:notesSz cx="6858000" cy="92408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64">
          <p15:clr>
            <a:srgbClr val="A4A3A4"/>
          </p15:clr>
        </p15:guide>
        <p15:guide id="2" pos="312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imberly Kufel" initials="KK" lastIdx="11" clrIdx="0"/>
  <p:cmAuthor id="1" name="Berkowitz, Judy M" initials="BJM" lastIdx="18" clrIdx="1">
    <p:extLst>
      <p:ext uri="{19B8F6BF-5375-455C-9EA6-DF929625EA0E}">
        <p15:presenceInfo xmlns:p15="http://schemas.microsoft.com/office/powerpoint/2012/main" userId="S-1-5-21-129458132-137175273-21523540-122569" providerId="AD"/>
      </p:ext>
    </p:extLst>
  </p:cmAuthor>
  <p:cmAuthor id="2" name="Sheehan, Mary E" initials="SME" lastIdx="4" clrIdx="2">
    <p:extLst>
      <p:ext uri="{19B8F6BF-5375-455C-9EA6-DF929625EA0E}">
        <p15:presenceInfo xmlns:p15="http://schemas.microsoft.com/office/powerpoint/2012/main" userId="S-1-5-21-129458132-137175273-21523540-173252" providerId="AD"/>
      </p:ext>
    </p:extLst>
  </p:cmAuthor>
  <p:cmAuthor id="3" name="Sheehan, Mary E" initials="SME [2]" lastIdx="12" clrIdx="3">
    <p:extLst>
      <p:ext uri="{19B8F6BF-5375-455C-9EA6-DF929625EA0E}">
        <p15:presenceInfo xmlns:p15="http://schemas.microsoft.com/office/powerpoint/2012/main" userId="Sheehan, Mary E" providerId="None"/>
      </p:ext>
    </p:extLst>
  </p:cmAuthor>
  <p:cmAuthor id="4" name="Layfield, Christopher" initials="LC" lastIdx="4" clrIdx="4">
    <p:extLst>
      <p:ext uri="{19B8F6BF-5375-455C-9EA6-DF929625EA0E}">
        <p15:presenceInfo xmlns:p15="http://schemas.microsoft.com/office/powerpoint/2012/main" userId="Layfield, Christopher" providerId="None"/>
      </p:ext>
    </p:extLst>
  </p:cmAuthor>
  <p:cmAuthor id="5" name="Layfield, Christopher" initials="LC [2]" lastIdx="2" clrIdx="5">
    <p:extLst>
      <p:ext uri="{19B8F6BF-5375-455C-9EA6-DF929625EA0E}">
        <p15:presenceInfo xmlns:p15="http://schemas.microsoft.com/office/powerpoint/2012/main" userId="S-1-5-21-129458132-137175273-21523540-11339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4A9C"/>
    <a:srgbClr val="FFD0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59425" autoAdjust="0"/>
  </p:normalViewPr>
  <p:slideViewPr>
    <p:cSldViewPr>
      <p:cViewPr varScale="1">
        <p:scale>
          <a:sx n="69" d="100"/>
          <a:sy n="69" d="100"/>
        </p:scale>
        <p:origin x="2850" y="66"/>
      </p:cViewPr>
      <p:guideLst>
        <p:guide orient="horz" pos="2064"/>
        <p:guide pos="31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40" d="100"/>
        <a:sy n="140" d="100"/>
      </p:scale>
      <p:origin x="0" y="-4842"/>
    </p:cViewPr>
  </p:sorterViewPr>
  <p:notesViewPr>
    <p:cSldViewPr>
      <p:cViewPr varScale="1">
        <p:scale>
          <a:sx n="88" d="100"/>
          <a:sy n="88" d="100"/>
        </p:scale>
        <p:origin x="3822" y="6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204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2042"/>
          </a:xfrm>
          <a:prstGeom prst="rect">
            <a:avLst/>
          </a:prstGeom>
        </p:spPr>
        <p:txBody>
          <a:bodyPr vert="horz" lIns="91440" tIns="45720" rIns="91440" bIns="45720" rtlCol="0"/>
          <a:lstStyle>
            <a:lvl1pPr algn="r">
              <a:defRPr sz="1200"/>
            </a:lvl1pPr>
          </a:lstStyle>
          <a:p>
            <a:fld id="{CC16B254-F755-154D-86D8-705F3C585905}" type="datetimeFigureOut">
              <a:rPr lang="en-US" smtClean="0"/>
              <a:pPr/>
              <a:t>3/25/2016</a:t>
            </a:fld>
            <a:endParaRPr lang="en-US"/>
          </a:p>
        </p:txBody>
      </p:sp>
      <p:sp>
        <p:nvSpPr>
          <p:cNvPr id="4" name="Footer Placeholder 3"/>
          <p:cNvSpPr>
            <a:spLocks noGrp="1"/>
          </p:cNvSpPr>
          <p:nvPr>
            <p:ph type="ftr" sz="quarter" idx="2"/>
          </p:nvPr>
        </p:nvSpPr>
        <p:spPr>
          <a:xfrm>
            <a:off x="0" y="8777192"/>
            <a:ext cx="2971800" cy="46204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777192"/>
            <a:ext cx="2971800" cy="462042"/>
          </a:xfrm>
          <a:prstGeom prst="rect">
            <a:avLst/>
          </a:prstGeom>
        </p:spPr>
        <p:txBody>
          <a:bodyPr vert="horz" lIns="91440" tIns="45720" rIns="91440" bIns="45720" rtlCol="0" anchor="b"/>
          <a:lstStyle>
            <a:lvl1pPr algn="r">
              <a:defRPr sz="1200"/>
            </a:lvl1pPr>
          </a:lstStyle>
          <a:p>
            <a:fld id="{D8B07BA0-83C1-274E-9BA1-643DFA6696FC}" type="slidenum">
              <a:rPr lang="en-US" smtClean="0"/>
              <a:pPr/>
              <a:t>‹#›</a:t>
            </a:fld>
            <a:endParaRPr lang="en-US"/>
          </a:p>
        </p:txBody>
      </p:sp>
    </p:spTree>
    <p:extLst>
      <p:ext uri="{BB962C8B-B14F-4D97-AF65-F5344CB8AC3E}">
        <p14:creationId xmlns:p14="http://schemas.microsoft.com/office/powerpoint/2010/main" val="408248736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204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2042"/>
          </a:xfrm>
          <a:prstGeom prst="rect">
            <a:avLst/>
          </a:prstGeom>
        </p:spPr>
        <p:txBody>
          <a:bodyPr vert="horz" lIns="91440" tIns="45720" rIns="91440" bIns="45720" rtlCol="0"/>
          <a:lstStyle>
            <a:lvl1pPr algn="r">
              <a:defRPr sz="1200"/>
            </a:lvl1pPr>
          </a:lstStyle>
          <a:p>
            <a:fld id="{70242358-85E2-2545-8677-79B1E11E6ECD}" type="datetimeFigureOut">
              <a:rPr lang="en-US" smtClean="0"/>
              <a:pPr/>
              <a:t>3/25/2016</a:t>
            </a:fld>
            <a:endParaRPr lang="en-US"/>
          </a:p>
        </p:txBody>
      </p:sp>
      <p:sp>
        <p:nvSpPr>
          <p:cNvPr id="4" name="Slide Image Placeholder 3"/>
          <p:cNvSpPr>
            <a:spLocks noGrp="1" noRot="1" noChangeAspect="1"/>
          </p:cNvSpPr>
          <p:nvPr>
            <p:ph type="sldImg" idx="2"/>
          </p:nvPr>
        </p:nvSpPr>
        <p:spPr>
          <a:xfrm>
            <a:off x="1120775" y="693738"/>
            <a:ext cx="4616450" cy="34639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89398"/>
            <a:ext cx="5486400" cy="415837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77192"/>
            <a:ext cx="2971800" cy="46204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777192"/>
            <a:ext cx="2971800" cy="462042"/>
          </a:xfrm>
          <a:prstGeom prst="rect">
            <a:avLst/>
          </a:prstGeom>
        </p:spPr>
        <p:txBody>
          <a:bodyPr vert="horz" lIns="91440" tIns="45720" rIns="91440" bIns="45720" rtlCol="0" anchor="b"/>
          <a:lstStyle>
            <a:lvl1pPr algn="r">
              <a:defRPr sz="1200"/>
            </a:lvl1pPr>
          </a:lstStyle>
          <a:p>
            <a:fld id="{7B898A01-842B-0042-9AB7-55364486B929}" type="slidenum">
              <a:rPr lang="en-US" smtClean="0"/>
              <a:pPr/>
              <a:t>‹#›</a:t>
            </a:fld>
            <a:endParaRPr lang="en-US"/>
          </a:p>
        </p:txBody>
      </p:sp>
    </p:spTree>
    <p:extLst>
      <p:ext uri="{BB962C8B-B14F-4D97-AF65-F5344CB8AC3E}">
        <p14:creationId xmlns:p14="http://schemas.microsoft.com/office/powerpoint/2010/main" val="210190352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8" Type="http://schemas.openxmlformats.org/officeDocument/2006/relationships/hyperlink" Target="https://iom.nationalacademies.org/Reports/1999/To-Err-is-Human-Building-A-Safer-Health-System.aspx" TargetMode="External"/><Relationship Id="rId3" Type="http://schemas.openxmlformats.org/officeDocument/2006/relationships/hyperlink" Target="https://www.healthlawyers.org/hlresources/Health%20Law%20Wiki/Medicare%20Conditions%20of%20Participation%20(Conditions%20for%20Coverage).aspx" TargetMode="External"/><Relationship Id="rId7" Type="http://schemas.openxmlformats.org/officeDocument/2006/relationships/hyperlink" Target="http://bipartisanpolicy.org/wp-content/uploads/2015/04/BPC-Health-Quality-Measures.pdf" TargetMode="External"/><Relationship Id="rId2" Type="http://schemas.openxmlformats.org/officeDocument/2006/relationships/slide" Target="../slides/slide3.xml"/><Relationship Id="rId1" Type="http://schemas.openxmlformats.org/officeDocument/2006/relationships/notesMaster" Target="../notesMasters/notesMaster1.xml"/><Relationship Id="rId6" Type="http://schemas.openxmlformats.org/officeDocument/2006/relationships/hyperlink" Target="https://plus.maths.org/content/florence-nightingale-compassionate-statistician" TargetMode="External"/><Relationship Id="rId5" Type="http://schemas.openxmlformats.org/officeDocument/2006/relationships/hyperlink" Target="http://www.ncbi.nlm.nih.gov/pmc/articles/PMC3702754/" TargetMode="External"/><Relationship Id="rId4" Type="http://schemas.openxmlformats.org/officeDocument/2006/relationships/hyperlink" Target="https://www.cms.gov/Regulations-and-Guidance/Legislation/CFCsAndCoPs/index.html?redirect=/cfcsandcops/16_asc.asp" TargetMode="External"/><Relationship Id="rId9" Type="http://schemas.openxmlformats.org/officeDocument/2006/relationships/hyperlink" Target="https://iom.nationalacademies.org/~/media/Files/Report%20Files/1999/To-Err-is-Human/To%20Err%20is%20Human%201999%20%20report%20brief.pdf" TargetMode="Externa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qualitymeasures.ahrq.gov/hhs/faq.aspx" TargetMode="External"/><Relationship Id="rId2" Type="http://schemas.openxmlformats.org/officeDocument/2006/relationships/slide" Target="../slides/slide4.xml"/><Relationship Id="rId1" Type="http://schemas.openxmlformats.org/officeDocument/2006/relationships/notesMaster" Target="../notesMasters/notesMaster1.xml"/><Relationship Id="rId5" Type="http://schemas.openxmlformats.org/officeDocument/2006/relationships/hyperlink" Target="http://www.qualityforum.org/story/About_Us.aspx" TargetMode="External"/><Relationship Id="rId4" Type="http://schemas.openxmlformats.org/officeDocument/2006/relationships/hyperlink" Target="https://www.cms.gov/Medicare/Quality-Initiatives-Patient-Assessment-Instruments/QualityMeasures/CMS-Measures-Inventory.html"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cms.gov/Medicare/Quality-Initiatives-Patient-Assessment-Instruments/QualityMeasures/CMS-Measures-Inventory.html"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presentation is on Quality Measure</a:t>
            </a:r>
            <a:r>
              <a:rPr lang="en-US" baseline="0" dirty="0" smtClean="0"/>
              <a:t> Inventories. Contributors</a:t>
            </a:r>
            <a:r>
              <a:rPr lang="en-US" dirty="0" smtClean="0"/>
              <a:t> include</a:t>
            </a:r>
            <a:r>
              <a:rPr lang="en-US" baseline="0" dirty="0" smtClean="0"/>
              <a:t>:</a:t>
            </a:r>
          </a:p>
          <a:p>
            <a:pPr marL="171450" indent="-171450">
              <a:buFont typeface="Arial" panose="020B0604020202020204" pitchFamily="34" charset="0"/>
              <a:buChar char="•"/>
            </a:pPr>
            <a:r>
              <a:rPr lang="en-US" baseline="0" dirty="0" smtClean="0"/>
              <a:t>Battelle, the Measures Management Contractor for the CMS Quality Measures Inventory; </a:t>
            </a:r>
          </a:p>
          <a:p>
            <a:pPr marL="171450" indent="-171450">
              <a:buFont typeface="Arial" panose="020B0604020202020204" pitchFamily="34" charset="0"/>
              <a:buChar char="•"/>
            </a:pPr>
            <a:r>
              <a:rPr lang="en-US" baseline="0" dirty="0" smtClean="0"/>
              <a:t>ECRI Institute, the contractor managing the </a:t>
            </a:r>
            <a:r>
              <a:rPr lang="en-US" dirty="0"/>
              <a:t>Department of Health and Human Services Measures Inventory System </a:t>
            </a:r>
            <a:r>
              <a:rPr lang="en-US" dirty="0" smtClean="0"/>
              <a:t>(HMIS) </a:t>
            </a:r>
            <a:r>
              <a:rPr lang="en-US" baseline="0" dirty="0" smtClean="0"/>
              <a:t>Inventory; and </a:t>
            </a:r>
          </a:p>
          <a:p>
            <a:pPr marL="171450" indent="-171450">
              <a:buFont typeface="Arial" panose="020B0604020202020204" pitchFamily="34" charset="0"/>
              <a:buChar char="•"/>
            </a:pPr>
            <a:r>
              <a:rPr lang="en-US" baseline="0" dirty="0" smtClean="0"/>
              <a:t>National Quality Forum (NQF), a consensus-based entity overseeing quality measure endorsement.</a:t>
            </a:r>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a:t>
            </a:fld>
            <a:endParaRPr lang="en-US"/>
          </a:p>
        </p:txBody>
      </p:sp>
    </p:spTree>
    <p:extLst>
      <p:ext uri="{BB962C8B-B14F-4D97-AF65-F5344CB8AC3E}">
        <p14:creationId xmlns:p14="http://schemas.microsoft.com/office/powerpoint/2010/main" val="23490048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Calibri" panose="020F0502020204030204" pitchFamily="34" charset="0"/>
              </a:rPr>
              <a:t>This</a:t>
            </a:r>
            <a:r>
              <a:rPr lang="en-US" baseline="0" dirty="0" smtClean="0">
                <a:latin typeface="Calibri" panose="020F0502020204030204" pitchFamily="34" charset="0"/>
              </a:rPr>
              <a:t> slide shows what the first three measures of the CMS Quality Measures Inventory contains. This view shows the measures by program, so each measure has a unique Measure ID that is a combination of a program number and measure number. For example, the second two rows show measure number 4, but represented for two different programs, Hospital Compare is Program #13 and Hospital Inpatient Quality Reporting is #14. </a:t>
            </a:r>
          </a:p>
          <a:p>
            <a:endParaRPr lang="en-US" dirty="0">
              <a:latin typeface="Calibri" panose="020F0502020204030204" pitchFamily="34" charset="0"/>
            </a:endParaRPr>
          </a:p>
          <a:p>
            <a:r>
              <a:rPr lang="en-US" baseline="0" dirty="0" smtClean="0">
                <a:latin typeface="Calibri" panose="020F0502020204030204" pitchFamily="34" charset="0"/>
              </a:rPr>
              <a:t>The Measure ID is followed by the basic measure specifications of Program, Title, Description, Numerator, and Denominator. </a:t>
            </a:r>
          </a:p>
          <a:p>
            <a:endParaRPr lang="en-US" dirty="0">
              <a:latin typeface="Calibri" panose="020F0502020204030204" pitchFamily="34" charset="0"/>
            </a:endParaRPr>
          </a:p>
          <a:p>
            <a:r>
              <a:rPr lang="en-US" baseline="0" dirty="0" smtClean="0">
                <a:latin typeface="Calibri" panose="020F0502020204030204" pitchFamily="34" charset="0"/>
              </a:rPr>
              <a:t>The second image shows the continuation of rows in the spreadsheet, that include Exclusions, the status of the Measure within the program, Measure type, NQF ID and Endorsement status, NQS Domain, Program Domain, Target Population, and Data Source. </a:t>
            </a:r>
            <a:endParaRPr lang="en-US"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10</a:t>
            </a:fld>
            <a:endParaRPr lang="en-US"/>
          </a:p>
        </p:txBody>
      </p:sp>
    </p:spTree>
    <p:extLst>
      <p:ext uri="{BB962C8B-B14F-4D97-AF65-F5344CB8AC3E}">
        <p14:creationId xmlns:p14="http://schemas.microsoft.com/office/powerpoint/2010/main" val="19648637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The Quality</a:t>
            </a:r>
            <a:r>
              <a:rPr lang="en-US" sz="1200" kern="1200" baseline="0" dirty="0" smtClean="0">
                <a:solidFill>
                  <a:schemeClr val="tx1"/>
                </a:solidFill>
                <a:effectLst/>
                <a:latin typeface="+mn-lt"/>
                <a:ea typeface="+mn-ea"/>
                <a:cs typeface="+mn-cs"/>
              </a:rPr>
              <a:t> Measures Inventory is meant to serve as a resource for CMS Program Leads, healthcare professionals, stakeholders, and healthcare consumers.</a:t>
            </a:r>
          </a:p>
          <a:p>
            <a:pPr lvl="0"/>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inventory does not take place of the program published specification documents (e.g., PQRS), which contain detailed information regarding medical coding within the numerator, denominator, and exclusion criteria. Future iterations of the inventory will have links to the Federal Register and measure specification documents. </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11</a:t>
            </a:fld>
            <a:endParaRPr lang="en-US"/>
          </a:p>
        </p:txBody>
      </p:sp>
    </p:spTree>
    <p:extLst>
      <p:ext uri="{BB962C8B-B14F-4D97-AF65-F5344CB8AC3E}">
        <p14:creationId xmlns:p14="http://schemas.microsoft.com/office/powerpoint/2010/main" val="17211808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We are currently</a:t>
            </a:r>
            <a:r>
              <a:rPr lang="en-US" sz="1200" kern="1200" baseline="0" dirty="0" smtClean="0">
                <a:solidFill>
                  <a:schemeClr val="tx1"/>
                </a:solidFill>
                <a:effectLst/>
                <a:latin typeface="+mn-lt"/>
                <a:ea typeface="+mn-ea"/>
                <a:cs typeface="+mn-cs"/>
              </a:rPr>
              <a:t> planning and implementing new data and programs to be included in the next Inventory update.</a:t>
            </a:r>
          </a:p>
          <a:p>
            <a:pPr lvl="0"/>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Inventory will continue to grow over the coming year. Future versions of the CMS Quality Measures Inventory will include measures from new programs, like the Merit Based Incentive Payment System (MIPS), and initiatives that do not go through the Federal rulemaking process (e.g., Dialysis Facility Compare). </a:t>
            </a:r>
          </a:p>
          <a:p>
            <a:endParaRPr lang="en-US" dirty="0"/>
          </a:p>
          <a:p>
            <a:r>
              <a:rPr lang="en-US" sz="1200" kern="1200" dirty="0" smtClean="0">
                <a:solidFill>
                  <a:schemeClr val="tx1"/>
                </a:solidFill>
                <a:effectLst/>
                <a:latin typeface="+mn-lt"/>
                <a:ea typeface="+mn-ea"/>
                <a:cs typeface="+mn-cs"/>
              </a:rPr>
              <a:t>Additionally, Battelle is working closely with CMS and will soon be partnering with measure developers to create an up to date list of Measures under Development,</a:t>
            </a:r>
            <a:r>
              <a:rPr lang="en-US" sz="1200" kern="1200" baseline="0" dirty="0" smtClean="0">
                <a:solidFill>
                  <a:schemeClr val="tx1"/>
                </a:solidFill>
                <a:effectLst/>
                <a:latin typeface="+mn-lt"/>
                <a:ea typeface="+mn-ea"/>
                <a:cs typeface="+mn-cs"/>
              </a:rPr>
              <a:t> also known as </a:t>
            </a:r>
            <a:r>
              <a:rPr lang="en-US" sz="1200" kern="1200" dirty="0" smtClean="0">
                <a:solidFill>
                  <a:schemeClr val="tx1"/>
                </a:solidFill>
                <a:effectLst/>
                <a:latin typeface="+mn-lt"/>
                <a:ea typeface="+mn-ea"/>
                <a:cs typeface="+mn-cs"/>
              </a:rPr>
              <a:t>pipeline measures, which is a valued asset to the overall inventory. </a:t>
            </a:r>
          </a:p>
          <a:p>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12</a:t>
            </a:fld>
            <a:endParaRPr lang="en-US"/>
          </a:p>
        </p:txBody>
      </p:sp>
    </p:spTree>
    <p:extLst>
      <p:ext uri="{BB962C8B-B14F-4D97-AF65-F5344CB8AC3E}">
        <p14:creationId xmlns:p14="http://schemas.microsoft.com/office/powerpoint/2010/main" val="11569441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The opportunity</a:t>
            </a:r>
            <a:r>
              <a:rPr lang="en-US" sz="1200" kern="1200" baseline="0" dirty="0" smtClean="0">
                <a:solidFill>
                  <a:schemeClr val="tx1"/>
                </a:solidFill>
                <a:effectLst/>
                <a:latin typeface="+mn-lt"/>
                <a:ea typeface="+mn-ea"/>
                <a:cs typeface="+mn-cs"/>
              </a:rPr>
              <a:t> to align and harmonize measures is important across programs and inventories.</a:t>
            </a:r>
          </a:p>
          <a:p>
            <a:pPr lvl="0"/>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CMS conducts annual reviews of the measures within the Inventory to identify measures eligible for harmonization based on common clinical condition/topic, patient population, or other measure characteristics. Harmonization opportunities are discussed in forums such as the Quality Measures Technical Forum (QMTF) and the Measurement Policy Council (MPC).  For example, the Measurement Policy Council recently used the inventory to demonstrate adoption of MPC core measure sets in CMS programs.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CMS also works closely with partners at AHRQ and NQF to align inventories and measure specifications where possible. Additionally, CMS’ inventory is uploaded into HMIS and updated with NQF data. </a:t>
            </a:r>
          </a:p>
          <a:p>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13</a:t>
            </a:fld>
            <a:endParaRPr lang="en-US"/>
          </a:p>
        </p:txBody>
      </p:sp>
    </p:spTree>
    <p:extLst>
      <p:ext uri="{BB962C8B-B14F-4D97-AF65-F5344CB8AC3E}">
        <p14:creationId xmlns:p14="http://schemas.microsoft.com/office/powerpoint/2010/main" val="14880452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effectLst/>
              </a:rPr>
              <a:t>Over the past three years, CMS has worked to align quality measures across public programs in order to support consistent high quality care for patients  and reduce complexity and burden for clinicians in how they report on quality improvements.  </a:t>
            </a:r>
          </a:p>
          <a:p>
            <a:endParaRPr lang="en-US" dirty="0"/>
          </a:p>
          <a:p>
            <a:r>
              <a:rPr lang="en-US" dirty="0" smtClean="0">
                <a:effectLst/>
              </a:rPr>
              <a:t>For example, CMS has aligned quality measures across acute care hospital programs, such as the Inpatient Quality Reporting Program, Hospital Value Based Purchasing, and the Hospital-Acquired Condition Reduction Program. Hospitals report quality measures once, which are then used for these multiple programs. </a:t>
            </a:r>
          </a:p>
          <a:p>
            <a:endParaRPr lang="en-US" dirty="0"/>
          </a:p>
          <a:p>
            <a:r>
              <a:rPr lang="en-US" dirty="0" smtClean="0">
                <a:effectLst/>
              </a:rPr>
              <a:t>Now, CMS and Americas Health Insurance Plans (AHIP), as part of a broad collaboration of health care system participants, is releasing seven sets of clinical quality measures that support multi-payer alignment</a:t>
            </a:r>
            <a:r>
              <a:rPr lang="en-US" baseline="0" dirty="0" smtClean="0">
                <a:effectLst/>
              </a:rPr>
              <a:t> on core measures for physician quality programs.</a:t>
            </a:r>
          </a:p>
          <a:p>
            <a:endParaRPr lang="en-US" baseline="0" dirty="0" smtClean="0">
              <a:effectLst/>
            </a:endParaRPr>
          </a:p>
          <a:p>
            <a:r>
              <a:rPr lang="en-US" baseline="0" dirty="0" smtClean="0">
                <a:effectLst/>
              </a:rPr>
              <a:t>CMS is already using measures from each of the core sets, but is looking to reduce redundancy. </a:t>
            </a:r>
            <a:r>
              <a:rPr lang="en-US" dirty="0" smtClean="0">
                <a:effectLst/>
              </a:rPr>
              <a:t>CMS also intends to implement new core measures across applicable Medicare quality programs as appropriate.</a:t>
            </a:r>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14</a:t>
            </a:fld>
            <a:endParaRPr lang="en-US"/>
          </a:p>
        </p:txBody>
      </p:sp>
    </p:spTree>
    <p:extLst>
      <p:ext uri="{BB962C8B-B14F-4D97-AF65-F5344CB8AC3E}">
        <p14:creationId xmlns:p14="http://schemas.microsoft.com/office/powerpoint/2010/main" val="22834894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Additional BP101 </a:t>
            </a:r>
            <a:r>
              <a:rPr lang="en-US" dirty="0"/>
              <a:t>courses will be made available on the MMS website when available</a:t>
            </a:r>
            <a:endParaRPr lang="en-US"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73D31D18-E1DB-4558-A283-2543FD65B275}"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30238493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will be focusing on three main topics:</a:t>
            </a:r>
          </a:p>
          <a:p>
            <a:pPr marL="171450" indent="-171450">
              <a:buFont typeface="Arial" panose="020B0604020202020204" pitchFamily="34" charset="0"/>
              <a:buChar char="•"/>
            </a:pPr>
            <a:r>
              <a:rPr lang="en-US" dirty="0"/>
              <a:t>T</a:t>
            </a:r>
            <a:r>
              <a:rPr lang="en-US" baseline="0" dirty="0" smtClean="0"/>
              <a:t>he history of healthcare quality efforts in the United States, starting with the first evidence of linking quality to mortality rates through the 1965 passing of Medicare to the present day and the Affordable Care Act (ACA) and the resulting quality measure inventories.  </a:t>
            </a:r>
          </a:p>
          <a:p>
            <a:pPr marL="171450" indent="-171450">
              <a:buFont typeface="Arial" panose="020B0604020202020204" pitchFamily="34" charset="0"/>
              <a:buChar char="•"/>
            </a:pPr>
            <a:r>
              <a:rPr lang="en-US" dirty="0"/>
              <a:t>T</a:t>
            </a:r>
            <a:r>
              <a:rPr lang="en-US" baseline="0" dirty="0" smtClean="0"/>
              <a:t>he measure inventories maintained by CMS, HHS, NQF, and the Qualified Entity Certification Program (QCEP). Each agency will share the unique attributes of their inventory and how the inventory is used. </a:t>
            </a:r>
          </a:p>
          <a:p>
            <a:pPr marL="171450" indent="-171450">
              <a:buFont typeface="Arial" panose="020B0604020202020204" pitchFamily="34" charset="0"/>
              <a:buChar char="•"/>
            </a:pPr>
            <a:r>
              <a:rPr lang="en-US" baseline="0" dirty="0" smtClean="0"/>
              <a:t>A discussion of how we work together to align and harmonize the measures from each. </a:t>
            </a:r>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2</a:t>
            </a:fld>
            <a:endParaRPr lang="en-US"/>
          </a:p>
        </p:txBody>
      </p:sp>
    </p:spTree>
    <p:extLst>
      <p:ext uri="{BB962C8B-B14F-4D97-AF65-F5344CB8AC3E}">
        <p14:creationId xmlns:p14="http://schemas.microsoft.com/office/powerpoint/2010/main" val="36738219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04800" y="4389398"/>
            <a:ext cx="6324600" cy="4803021"/>
          </a:xfrm>
        </p:spPr>
        <p:txBody>
          <a:bodyPr/>
          <a:lstStyle/>
          <a:p>
            <a:r>
              <a:rPr lang="en-US" sz="1200" kern="1200" dirty="0" smtClean="0">
                <a:solidFill>
                  <a:schemeClr val="tx1"/>
                </a:solidFill>
                <a:effectLst/>
                <a:latin typeface="Calibri" panose="020F0502020204030204" pitchFamily="34" charset="0"/>
              </a:rPr>
              <a:t>Today, we find that there are federal and state organizations, private entities, trade-associations, nonprofits, and private for-profit organizations all developing quality measures. There is a renewed focus on not only developing meaningful quality measures, but alignment among agencies to harmonize measures and work closely together to accurately represent the spectrum of measures that exist within the healthcare system.  </a:t>
            </a:r>
          </a:p>
          <a:p>
            <a:r>
              <a:rPr lang="en-US" sz="1200" kern="1200" dirty="0" smtClean="0">
                <a:solidFill>
                  <a:schemeClr val="tx1"/>
                </a:solidFill>
                <a:effectLst/>
                <a:latin typeface="Calibri" panose="020F0502020204030204" pitchFamily="34" charset="0"/>
              </a:rPr>
              <a:t> </a:t>
            </a:r>
          </a:p>
          <a:p>
            <a:r>
              <a:rPr lang="en-US" sz="1200" kern="1200" dirty="0" smtClean="0">
                <a:solidFill>
                  <a:schemeClr val="tx1"/>
                </a:solidFill>
                <a:effectLst/>
                <a:latin typeface="Calibri" panose="020F0502020204030204" pitchFamily="34" charset="0"/>
              </a:rPr>
              <a:t>This presentation will discuss three of those inventories that are part of the quality measures system. Each are working closely together to provide the most accurate representation of quality measures within their purview.  It is important that CMS, ECRI, and NQF work together</a:t>
            </a:r>
            <a:r>
              <a:rPr lang="en-US" sz="1200" kern="1200" baseline="0" dirty="0" smtClean="0">
                <a:solidFill>
                  <a:schemeClr val="tx1"/>
                </a:solidFill>
                <a:effectLst/>
                <a:latin typeface="Calibri" panose="020F0502020204030204" pitchFamily="34" charset="0"/>
              </a:rPr>
              <a:t> to harmonize and align their measures so that there are not duplicative efforts in one area, that the measures are meaningful to stakeholders and the public, and to help reduce the burden of reporting on a variety of measures.</a:t>
            </a:r>
            <a:endParaRPr lang="en-US" sz="1200" kern="1200" dirty="0" smtClean="0">
              <a:solidFill>
                <a:schemeClr val="tx1"/>
              </a:solidFill>
              <a:effectLst/>
              <a:latin typeface="Calibri" panose="020F0502020204030204" pitchFamily="34" charset="0"/>
            </a:endParaRPr>
          </a:p>
          <a:p>
            <a:r>
              <a:rPr lang="en-US" sz="1200" kern="1200" dirty="0" smtClean="0">
                <a:solidFill>
                  <a:schemeClr val="tx1"/>
                </a:solidFill>
                <a:effectLst/>
                <a:latin typeface="Calibri" panose="020F0502020204030204" pitchFamily="34" charset="0"/>
              </a:rPr>
              <a:t> </a:t>
            </a:r>
          </a:p>
          <a:p>
            <a:r>
              <a:rPr lang="en-US" sz="1200" kern="1200" dirty="0" smtClean="0">
                <a:solidFill>
                  <a:schemeClr val="tx1"/>
                </a:solidFill>
                <a:effectLst/>
                <a:latin typeface="Calibri" panose="020F0502020204030204" pitchFamily="34" charset="0"/>
              </a:rPr>
              <a:t>References:</a:t>
            </a:r>
          </a:p>
          <a:p>
            <a:r>
              <a:rPr lang="en-US" sz="1200" u="sng" kern="1200" dirty="0" smtClean="0">
                <a:solidFill>
                  <a:schemeClr val="tx1"/>
                </a:solidFill>
                <a:effectLst/>
                <a:latin typeface="Calibri" panose="020F0502020204030204" pitchFamily="34" charset="0"/>
                <a:hlinkClick r:id="rId3"/>
              </a:rPr>
              <a:t>https://www.healthlawyers.org/hlresources/Health%20Law%20Wiki/Medicare%20Conditions%20of%20Participation%20(Conditions%20for%20Coverage).aspx</a:t>
            </a:r>
            <a:endParaRPr lang="en-US" sz="1200" kern="1200" dirty="0" smtClean="0">
              <a:solidFill>
                <a:schemeClr val="tx1"/>
              </a:solidFill>
              <a:effectLst/>
              <a:latin typeface="Calibri" panose="020F0502020204030204" pitchFamily="34" charset="0"/>
            </a:endParaRPr>
          </a:p>
          <a:p>
            <a:r>
              <a:rPr lang="en-US" sz="1200" u="sng" kern="1200" dirty="0" smtClean="0">
                <a:solidFill>
                  <a:schemeClr val="tx1"/>
                </a:solidFill>
                <a:effectLst/>
                <a:latin typeface="Calibri" panose="020F0502020204030204" pitchFamily="34" charset="0"/>
                <a:hlinkClick r:id="rId4"/>
              </a:rPr>
              <a:t>https://www.cms.gov/Regulations-and-Guidance/Legislation/CFCsAndCoPs/index.html?redirect=/cfcsandcops/16_asc.asp</a:t>
            </a:r>
            <a:endParaRPr lang="en-US" sz="1200" kern="1200" dirty="0" smtClean="0">
              <a:solidFill>
                <a:schemeClr val="tx1"/>
              </a:solidFill>
              <a:effectLst/>
              <a:latin typeface="Calibri" panose="020F0502020204030204" pitchFamily="34" charset="0"/>
            </a:endParaRPr>
          </a:p>
          <a:p>
            <a:r>
              <a:rPr lang="en-US" sz="1200" u="sng" kern="1200" dirty="0" smtClean="0">
                <a:solidFill>
                  <a:schemeClr val="tx1"/>
                </a:solidFill>
                <a:effectLst/>
                <a:latin typeface="Calibri" panose="020F0502020204030204" pitchFamily="34" charset="0"/>
                <a:hlinkClick r:id="rId5"/>
              </a:rPr>
              <a:t>http://www.ncbi.nlm.nih.gov/pmc/articles/PMC3702754/</a:t>
            </a:r>
            <a:endParaRPr lang="en-US" sz="1200" kern="1200" dirty="0" smtClean="0">
              <a:solidFill>
                <a:schemeClr val="tx1"/>
              </a:solidFill>
              <a:effectLst/>
              <a:latin typeface="Calibri" panose="020F0502020204030204" pitchFamily="34" charset="0"/>
            </a:endParaRPr>
          </a:p>
          <a:p>
            <a:r>
              <a:rPr lang="en-US" sz="1200" u="sng" kern="1200" dirty="0" smtClean="0">
                <a:solidFill>
                  <a:schemeClr val="tx1"/>
                </a:solidFill>
                <a:effectLst/>
                <a:latin typeface="Calibri" panose="020F0502020204030204" pitchFamily="34" charset="0"/>
                <a:hlinkClick r:id="rId6"/>
              </a:rPr>
              <a:t>https://plus.maths.org/content/florence-nightingale-compassionate-statistician</a:t>
            </a:r>
            <a:endParaRPr lang="en-US" sz="1200" kern="1200" dirty="0" smtClean="0">
              <a:solidFill>
                <a:schemeClr val="tx1"/>
              </a:solidFill>
              <a:effectLst/>
              <a:latin typeface="Calibri" panose="020F0502020204030204" pitchFamily="34" charset="0"/>
            </a:endParaRPr>
          </a:p>
          <a:p>
            <a:r>
              <a:rPr lang="en-US" sz="1200" u="sng" kern="1200" dirty="0" smtClean="0">
                <a:solidFill>
                  <a:schemeClr val="tx1"/>
                </a:solidFill>
                <a:effectLst/>
                <a:latin typeface="Calibri" panose="020F0502020204030204" pitchFamily="34" charset="0"/>
                <a:hlinkClick r:id="rId7"/>
              </a:rPr>
              <a:t>http://bipartisanpolicy.org/wp-content/uploads/2015/04/BPC-Health-Quality-Measures.pdf</a:t>
            </a:r>
            <a:endParaRPr lang="en-US" sz="1200" kern="1200" dirty="0" smtClean="0">
              <a:solidFill>
                <a:schemeClr val="tx1"/>
              </a:solidFill>
              <a:effectLst/>
              <a:latin typeface="Calibri" panose="020F0502020204030204" pitchFamily="34" charset="0"/>
            </a:endParaRPr>
          </a:p>
          <a:p>
            <a:r>
              <a:rPr lang="en-US" sz="1200" u="sng" kern="1200" dirty="0" smtClean="0">
                <a:solidFill>
                  <a:schemeClr val="tx1"/>
                </a:solidFill>
                <a:effectLst/>
                <a:latin typeface="Calibri" panose="020F0502020204030204" pitchFamily="34" charset="0"/>
                <a:hlinkClick r:id="rId8"/>
              </a:rPr>
              <a:t>https://iom.nationalacademies.org/Reports/1999/To-Err-is-Human-Building-A-Safer-Health-System.aspx</a:t>
            </a:r>
            <a:endParaRPr lang="en-US" sz="1200" kern="1200" dirty="0" smtClean="0">
              <a:solidFill>
                <a:schemeClr val="tx1"/>
              </a:solidFill>
              <a:effectLst/>
              <a:latin typeface="Calibri" panose="020F0502020204030204" pitchFamily="34" charset="0"/>
            </a:endParaRPr>
          </a:p>
          <a:p>
            <a:r>
              <a:rPr lang="en-US" sz="1200" u="sng" kern="1200" dirty="0" smtClean="0">
                <a:solidFill>
                  <a:schemeClr val="tx1"/>
                </a:solidFill>
                <a:effectLst/>
                <a:latin typeface="Calibri" panose="020F0502020204030204" pitchFamily="34" charset="0"/>
                <a:hlinkClick r:id="rId9"/>
              </a:rPr>
              <a:t>https://iom.nationalacademies.org/~/media/Files/Report%20Files/1999/To-Err-is-Human/To%20Err%20is%20Human%201999%20%20report%20brief.pdf</a:t>
            </a:r>
            <a:endParaRPr lang="en-US" sz="1200" kern="1200" dirty="0" smtClean="0">
              <a:solidFill>
                <a:schemeClr val="tx1"/>
              </a:solidFill>
              <a:effectLst/>
              <a:latin typeface="Calibri" panose="020F0502020204030204" pitchFamily="34" charset="0"/>
            </a:endParaRPr>
          </a:p>
          <a:p>
            <a:endParaRPr lang="en-US" sz="1200" kern="1200" dirty="0" smtClean="0">
              <a:solidFill>
                <a:srgbClr val="FFFF00"/>
              </a:solidFill>
              <a:effectLst/>
              <a:latin typeface="+mn-lt"/>
              <a:ea typeface="+mn-ea"/>
              <a:cs typeface="+mn-cs"/>
            </a:endParaRPr>
          </a:p>
          <a:p>
            <a:endParaRPr lang="en-US" sz="1200" kern="1200" baseline="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3</a:t>
            </a:fld>
            <a:endParaRPr lang="en-US"/>
          </a:p>
        </p:txBody>
      </p:sp>
    </p:spTree>
    <p:extLst>
      <p:ext uri="{BB962C8B-B14F-4D97-AF65-F5344CB8AC3E}">
        <p14:creationId xmlns:p14="http://schemas.microsoft.com/office/powerpoint/2010/main" val="27841880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28600" y="4389398"/>
            <a:ext cx="6400800" cy="4803021"/>
          </a:xfrm>
        </p:spPr>
        <p:txBody>
          <a:bodyPr/>
          <a:lstStyle/>
          <a:p>
            <a:r>
              <a:rPr lang="en-US" baseline="0" dirty="0" smtClean="0">
                <a:latin typeface="Calibri" panose="020F0502020204030204" pitchFamily="34" charset="0"/>
              </a:rPr>
              <a:t>The HMIS Inventory is made up of measures that are submitted and updated by HHS agencies and sub-agencies. As an example, all of the measures in the CMS Quality Measures Inventory are included in the HMIS Inventory. The HMIS inventory contains measures that are currently active, archived measures, and measures that are being considered for future inclusion (also known as Pipeline measures). To be included in the HMIS Inventory, measures must be fully developed and scheduled for use in the near future, fully developed and under consideration for use in the near future, currently in development and being considered for use in the near future, and/or addresses measure concepts or needs. Additionally, they must satisfy one or more of the following: </a:t>
            </a:r>
            <a:r>
              <a:rPr lang="en-US" sz="1200" kern="1200" baseline="0" dirty="0" smtClean="0">
                <a:solidFill>
                  <a:schemeClr val="tx1"/>
                </a:solidFill>
                <a:effectLst/>
                <a:latin typeface="Calibri" panose="020F0502020204030204" pitchFamily="34" charset="0"/>
              </a:rPr>
              <a:t>p</a:t>
            </a:r>
            <a:r>
              <a:rPr lang="en-US" sz="1200" kern="1200" dirty="0" smtClean="0">
                <a:solidFill>
                  <a:schemeClr val="tx1"/>
                </a:solidFill>
                <a:effectLst/>
                <a:latin typeface="Calibri" panose="020F0502020204030204" pitchFamily="34" charset="0"/>
              </a:rPr>
              <a:t>ublicly reported or will be publicly reported by HHS, used in payment or incentives by HHS, or used to track quality performance and improvement across a health care delivery system.</a:t>
            </a:r>
          </a:p>
          <a:p>
            <a:endParaRPr lang="en-US" sz="1200" kern="1200" baseline="0" dirty="0" smtClean="0">
              <a:solidFill>
                <a:schemeClr val="tx1"/>
              </a:solidFill>
              <a:effectLst/>
              <a:latin typeface="Calibri" panose="020F0502020204030204" pitchFamily="34" charset="0"/>
            </a:endParaRPr>
          </a:p>
          <a:p>
            <a:r>
              <a:rPr lang="en-US" sz="1200" kern="1200" baseline="0" dirty="0" smtClean="0">
                <a:solidFill>
                  <a:schemeClr val="tx1"/>
                </a:solidFill>
                <a:effectLst/>
                <a:latin typeface="Calibri" panose="020F0502020204030204" pitchFamily="34" charset="0"/>
              </a:rPr>
              <a:t>The CMS Quality Measures Inventory currently includes 22 federal programs. Measures can be utilized in more than one program in order to assess quality, publicly report on quality improvement, and to guide payment incentives to health care providers and systems. The CMS Quality Measures Inventory allows for benchmarking. Databases were created to allow users to easily identify sources of comparative results for HHS quality measures.  The inventory has 130 databases and references over 540 quality measures. The CMS Quality Measures Inventory is growing, and will include more programs and measures in the coming months </a:t>
            </a:r>
            <a:r>
              <a:rPr lang="en-US" sz="1200" kern="1200" baseline="0" dirty="0" smtClean="0">
                <a:solidFill>
                  <a:srgbClr val="FF0000"/>
                </a:solidFill>
                <a:effectLst/>
                <a:latin typeface="Calibri" panose="020F0502020204030204" pitchFamily="34" charset="0"/>
              </a:rPr>
              <a:t>(for example</a:t>
            </a:r>
            <a:r>
              <a:rPr lang="en-US" sz="1200" kern="1200" dirty="0" smtClean="0">
                <a:solidFill>
                  <a:srgbClr val="FF0000"/>
                </a:solidFill>
                <a:effectLst/>
                <a:latin typeface="Calibri" panose="020F0502020204030204" pitchFamily="34" charset="0"/>
              </a:rPr>
              <a:t> Medicaid and Marketplace Quality Measures)</a:t>
            </a:r>
            <a:r>
              <a:rPr lang="en-US" sz="1200" kern="1200" baseline="0" dirty="0" smtClean="0">
                <a:solidFill>
                  <a:schemeClr val="tx1"/>
                </a:solidFill>
                <a:effectLst/>
                <a:latin typeface="Calibri" panose="020F0502020204030204" pitchFamily="34" charset="0"/>
              </a:rPr>
              <a:t>.</a:t>
            </a:r>
          </a:p>
          <a:p>
            <a:endParaRPr lang="en-US" sz="1200" kern="1200" baseline="0" dirty="0" smtClean="0">
              <a:solidFill>
                <a:schemeClr val="tx1"/>
              </a:solidFill>
              <a:effectLst/>
              <a:latin typeface="Calibri" panose="020F0502020204030204" pitchFamily="34" charset="0"/>
            </a:endParaRPr>
          </a:p>
          <a:p>
            <a:r>
              <a:rPr lang="en-US" sz="1200" kern="1200" baseline="0" dirty="0" smtClean="0">
                <a:solidFill>
                  <a:schemeClr val="tx1"/>
                </a:solidFill>
                <a:effectLst/>
                <a:latin typeface="Calibri" panose="020F0502020204030204" pitchFamily="34" charset="0"/>
              </a:rPr>
              <a:t>NQF is a consensus-based organization that endorses quality measures which serve as the gold-standard of healthcare quality. CMS places an emphasis on working to include NQF-endorsed measures in their various programs to ensure standardized measurement. NQF-endorsement uses four criteria to assess a measure for endorsement: Importance of measure to priority areas, Scientific acceptability (meaning measures are reliable and valid to ensure consistent measurement across settings), usability and relevance to users so that healthcare consumers, providers, and policy-makers can understand the results, and Feasibility for data collection to avoid undue burden on the reporter.</a:t>
            </a:r>
          </a:p>
          <a:p>
            <a:endParaRPr lang="en-US" sz="1200" kern="1200" baseline="0" dirty="0" smtClean="0">
              <a:solidFill>
                <a:schemeClr val="tx1"/>
              </a:solidFill>
              <a:effectLst/>
              <a:latin typeface="Calibri" panose="020F0502020204030204" pitchFamily="34" charset="0"/>
            </a:endParaRPr>
          </a:p>
          <a:p>
            <a:r>
              <a:rPr lang="en-US" sz="1200" kern="1200" baseline="0" dirty="0" smtClean="0">
                <a:solidFill>
                  <a:schemeClr val="tx1"/>
                </a:solidFill>
                <a:effectLst/>
                <a:latin typeface="Calibri" panose="020F0502020204030204" pitchFamily="34" charset="0"/>
              </a:rPr>
              <a:t>In summary, NQF endorses quality measures to be used in Federal programs to improve healthcare quality. From there, CMS works to include NQF-endorsed measures into their specific payment and reporting programs, as well as other tested, evidenced-based measures. Providers, consumers, and policy-makers can search the CMS Quality Measures Inventory for benchmarking data to interpret the measure results. Finally, HMIS is an HHS agency and sub-agency repository for all quality measures, both NQF-endorsed or not, but that are used in any government agency.</a:t>
            </a:r>
          </a:p>
          <a:p>
            <a:endParaRPr lang="en-US" sz="1200" kern="1200" baseline="0" dirty="0" smtClean="0">
              <a:solidFill>
                <a:schemeClr val="tx1"/>
              </a:solidFill>
              <a:effectLst/>
              <a:latin typeface="Calibri" panose="020F0502020204030204" pitchFamily="34" charset="0"/>
            </a:endParaRPr>
          </a:p>
          <a:p>
            <a:r>
              <a:rPr lang="en-US" sz="1200" kern="1200" baseline="0" dirty="0" smtClean="0">
                <a:solidFill>
                  <a:schemeClr val="tx1"/>
                </a:solidFill>
                <a:effectLst/>
                <a:latin typeface="Calibri" panose="020F0502020204030204" pitchFamily="34" charset="0"/>
              </a:rPr>
              <a:t>References:</a:t>
            </a:r>
          </a:p>
          <a:p>
            <a:r>
              <a:rPr lang="en-US" sz="1200" kern="1200" baseline="0" dirty="0" smtClean="0">
                <a:solidFill>
                  <a:schemeClr val="tx1"/>
                </a:solidFill>
                <a:effectLst/>
                <a:latin typeface="Calibri" panose="020F0502020204030204" pitchFamily="34" charset="0"/>
                <a:hlinkClick r:id="rId3"/>
              </a:rPr>
              <a:t>https://www.qualitymeasures.ahrq.gov/hhs/faq.aspx</a:t>
            </a:r>
            <a:endParaRPr lang="en-US" sz="1200" kern="1200" baseline="0" dirty="0" smtClean="0">
              <a:solidFill>
                <a:schemeClr val="tx1"/>
              </a:solidFill>
              <a:effectLst/>
              <a:latin typeface="Calibri" panose="020F0502020204030204" pitchFamily="34" charset="0"/>
            </a:endParaRPr>
          </a:p>
          <a:p>
            <a:r>
              <a:rPr lang="en-US" sz="1200" kern="1200" baseline="0" dirty="0" smtClean="0">
                <a:solidFill>
                  <a:schemeClr val="tx1"/>
                </a:solidFill>
                <a:effectLst/>
                <a:latin typeface="Calibri" panose="020F0502020204030204" pitchFamily="34" charset="0"/>
                <a:hlinkClick r:id="rId4"/>
              </a:rPr>
              <a:t>https://www.cms.gov/Medicare/Quality-Initiatives-Patient-Assessment-Instruments/QualityMeasures/CMS-Measures-Inventory.html</a:t>
            </a:r>
            <a:endParaRPr lang="en-US" sz="1200" kern="1200" baseline="0" dirty="0" smtClean="0">
              <a:solidFill>
                <a:schemeClr val="tx1"/>
              </a:solidFill>
              <a:effectLst/>
              <a:latin typeface="Calibri" panose="020F0502020204030204" pitchFamily="34" charset="0"/>
            </a:endParaRPr>
          </a:p>
          <a:p>
            <a:r>
              <a:rPr lang="en-US" baseline="0" dirty="0" smtClean="0">
                <a:latin typeface="Calibri" panose="020F0502020204030204" pitchFamily="34" charset="0"/>
                <a:hlinkClick r:id="rId5"/>
              </a:rPr>
              <a:t>http://www.qualityforum.org/story/About_Us.aspx</a:t>
            </a:r>
            <a:endParaRPr lang="en-US" baseline="0" dirty="0" smtClean="0">
              <a:latin typeface="Calibri" panose="020F0502020204030204" pitchFamily="34" charset="0"/>
            </a:endParaRPr>
          </a:p>
          <a:p>
            <a:endParaRPr lang="en-US" baseline="0" dirty="0" smtClean="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4</a:t>
            </a:fld>
            <a:endParaRPr lang="en-US"/>
          </a:p>
        </p:txBody>
      </p:sp>
    </p:spTree>
    <p:extLst>
      <p:ext uri="{BB962C8B-B14F-4D97-AF65-F5344CB8AC3E}">
        <p14:creationId xmlns:p14="http://schemas.microsoft.com/office/powerpoint/2010/main" val="33439594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04800" y="4389398"/>
            <a:ext cx="6172200" cy="4158377"/>
          </a:xfrm>
        </p:spPr>
        <p:txBody>
          <a:bodyPr/>
          <a:lstStyle/>
          <a:p>
            <a:r>
              <a:rPr lang="en-US" sz="1200" kern="1200" dirty="0" smtClean="0">
                <a:solidFill>
                  <a:schemeClr val="tx1"/>
                </a:solidFill>
                <a:effectLst/>
                <a:latin typeface="Calibri" panose="020F0502020204030204" pitchFamily="34" charset="0"/>
              </a:rPr>
              <a:t>CMS publishes the CMS Quality Measures Inventory to comply with Section 3014 of the Patient Protection and Affordable Care Act of 2010 (ACA), which created sections 1890A of the Social Security Act and requires HHS</a:t>
            </a:r>
            <a:r>
              <a:rPr lang="en-US" sz="1200" kern="1200" baseline="0" dirty="0" smtClean="0">
                <a:solidFill>
                  <a:schemeClr val="tx1"/>
                </a:solidFill>
                <a:effectLst/>
                <a:latin typeface="Calibri" panose="020F0502020204030204" pitchFamily="34" charset="0"/>
              </a:rPr>
              <a:t> </a:t>
            </a:r>
            <a:r>
              <a:rPr lang="en-US" sz="1200" kern="1200" dirty="0" smtClean="0">
                <a:solidFill>
                  <a:schemeClr val="tx1"/>
                </a:solidFill>
                <a:effectLst/>
                <a:latin typeface="Calibri" panose="020F0502020204030204" pitchFamily="34" charset="0"/>
              </a:rPr>
              <a:t>to develop a process for dissemination of quality measures. </a:t>
            </a:r>
          </a:p>
          <a:p>
            <a:r>
              <a:rPr lang="en-US" sz="1200" kern="1200" dirty="0" smtClean="0">
                <a:solidFill>
                  <a:schemeClr val="tx1"/>
                </a:solidFill>
                <a:effectLst/>
                <a:latin typeface="Calibri" panose="020F0502020204030204" pitchFamily="34" charset="0"/>
              </a:rPr>
              <a:t> </a:t>
            </a:r>
          </a:p>
          <a:p>
            <a:r>
              <a:rPr lang="en-US" sz="1200" kern="1200" dirty="0" smtClean="0">
                <a:solidFill>
                  <a:schemeClr val="tx1"/>
                </a:solidFill>
                <a:effectLst/>
                <a:latin typeface="Calibri" panose="020F0502020204030204" pitchFamily="34" charset="0"/>
              </a:rPr>
              <a:t>While publishing the CMS Quality Measures Inventory meets the ACA requirement of HHS to develop a process for dissemination of quality measures, it even more importantly serves as a tool to enhance CMS’ valued partners’ ability to optimize health outcomes. </a:t>
            </a:r>
          </a:p>
          <a:p>
            <a:r>
              <a:rPr lang="en-US" sz="1200" kern="1200" dirty="0" smtClean="0">
                <a:solidFill>
                  <a:schemeClr val="tx1"/>
                </a:solidFill>
                <a:effectLst/>
                <a:latin typeface="Calibri" panose="020F0502020204030204" pitchFamily="34" charset="0"/>
              </a:rPr>
              <a:t> </a:t>
            </a:r>
          </a:p>
          <a:p>
            <a:r>
              <a:rPr lang="en-US" sz="1200" kern="1200" dirty="0" smtClean="0">
                <a:solidFill>
                  <a:schemeClr val="tx1"/>
                </a:solidFill>
                <a:effectLst/>
                <a:latin typeface="Calibri" panose="020F0502020204030204" pitchFamily="34" charset="0"/>
              </a:rPr>
              <a:t>CMS posts a full list of quality measures used within CMS programs at</a:t>
            </a:r>
            <a:r>
              <a:rPr lang="en-US" sz="1200" kern="1200" baseline="0" dirty="0" smtClean="0">
                <a:solidFill>
                  <a:schemeClr val="tx1"/>
                </a:solidFill>
                <a:effectLst/>
                <a:latin typeface="Calibri" panose="020F0502020204030204" pitchFamily="34" charset="0"/>
              </a:rPr>
              <a:t> least </a:t>
            </a:r>
            <a:r>
              <a:rPr lang="en-US" sz="1200" kern="1200" dirty="0" smtClean="0">
                <a:solidFill>
                  <a:schemeClr val="tx1"/>
                </a:solidFill>
                <a:effectLst/>
                <a:latin typeface="Calibri" panose="020F0502020204030204" pitchFamily="34" charset="0"/>
              </a:rPr>
              <a:t>bi-annually. Measures include those which have been proposed, finalized, or removed through the federal rule-making process. The CMS Quality Measures Inventory lists each measure both by program and by measure. The Inventory includes measure specifications such as, but not limited to, numerator, denominator, exclusion criteria, National Quality Strategy (NQS) domain, measure type (process or outcome), and NQF</a:t>
            </a:r>
            <a:r>
              <a:rPr lang="en-US" sz="1200" strike="sngStrike" kern="1200" baseline="0" dirty="0" smtClean="0">
                <a:solidFill>
                  <a:schemeClr val="tx1"/>
                </a:solidFill>
                <a:effectLst/>
                <a:latin typeface="Calibri" panose="020F0502020204030204" pitchFamily="34" charset="0"/>
              </a:rPr>
              <a:t> </a:t>
            </a:r>
            <a:r>
              <a:rPr lang="en-US" sz="1200" kern="1200" dirty="0" smtClean="0">
                <a:solidFill>
                  <a:schemeClr val="tx1"/>
                </a:solidFill>
                <a:effectLst/>
                <a:latin typeface="Calibri" panose="020F0502020204030204" pitchFamily="34" charset="0"/>
              </a:rPr>
              <a:t>endorsement status. </a:t>
            </a:r>
          </a:p>
          <a:p>
            <a:r>
              <a:rPr lang="en-US" sz="1200" kern="1200" dirty="0" smtClean="0">
                <a:solidFill>
                  <a:schemeClr val="tx1"/>
                </a:solidFill>
                <a:effectLst/>
                <a:latin typeface="Calibri" panose="020F0502020204030204" pitchFamily="34" charset="0"/>
              </a:rPr>
              <a:t> </a:t>
            </a:r>
          </a:p>
          <a:p>
            <a:r>
              <a:rPr lang="en-US" sz="1200" kern="1200" dirty="0" smtClean="0">
                <a:solidFill>
                  <a:schemeClr val="tx1"/>
                </a:solidFill>
                <a:effectLst/>
                <a:latin typeface="Calibri" panose="020F0502020204030204" pitchFamily="34" charset="0"/>
              </a:rPr>
              <a:t>Since July 2014, Battelle has served as the CMS Measure Management Contractor. As the Measures Management Contractor, Battelle maintains the CMS Quality Measures Inventory. Battelle has developed a process to affirm that the CMS Quality Measure Inventory includes measures utilized within CMS programs subject to the rule-making process. </a:t>
            </a:r>
          </a:p>
          <a:p>
            <a:endParaRPr lang="en-US"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5</a:t>
            </a:fld>
            <a:endParaRPr lang="en-US"/>
          </a:p>
        </p:txBody>
      </p:sp>
    </p:spTree>
    <p:extLst>
      <p:ext uri="{BB962C8B-B14F-4D97-AF65-F5344CB8AC3E}">
        <p14:creationId xmlns:p14="http://schemas.microsoft.com/office/powerpoint/2010/main" val="35608635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CMS Measures Inventory currently</a:t>
            </a:r>
            <a:r>
              <a:rPr lang="en-US" sz="1200" kern="1200" baseline="0" dirty="0" smtClean="0">
                <a:solidFill>
                  <a:schemeClr val="tx1"/>
                </a:solidFill>
                <a:effectLst/>
                <a:latin typeface="+mn-lt"/>
                <a:ea typeface="+mn-ea"/>
                <a:cs typeface="+mn-cs"/>
              </a:rPr>
              <a:t> contains 22 programs</a:t>
            </a:r>
            <a:r>
              <a:rPr lang="en-US" sz="1200" kern="1200" baseline="0" dirty="0" smtClean="0">
                <a:solidFill>
                  <a:srgbClr val="FF0000"/>
                </a:solidFill>
                <a:effectLst/>
                <a:latin typeface="+mn-lt"/>
                <a:ea typeface="+mn-ea"/>
                <a:cs typeface="+mn-cs"/>
              </a:rPr>
              <a:t>.—suggest adding in red future planned programs/measure</a:t>
            </a:r>
            <a:r>
              <a:rPr lang="en-US" sz="1200" kern="1200" dirty="0" smtClean="0">
                <a:solidFill>
                  <a:srgbClr val="FF0000"/>
                </a:solidFill>
                <a:effectLst/>
                <a:latin typeface="+mn-lt"/>
                <a:ea typeface="+mn-ea"/>
                <a:cs typeface="+mn-cs"/>
              </a:rPr>
              <a:t> sets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As of February 1, 2016, the CMS Quality Measures Inventory lists all finalized measures used within the programs listed. Measures used in more than one program are documented as such.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CMS Quality Measures Inventory lists each measure, by program, and provides the specifications listed in the Inventory User Guide.  The Inventory</a:t>
            </a:r>
            <a:r>
              <a:rPr lang="en-US" sz="1200" kern="1200" baseline="0" dirty="0" smtClean="0">
                <a:solidFill>
                  <a:schemeClr val="tx1"/>
                </a:solidFill>
                <a:effectLst/>
                <a:latin typeface="+mn-lt"/>
                <a:ea typeface="+mn-ea"/>
                <a:cs typeface="+mn-cs"/>
              </a:rPr>
              <a:t> can be found on the website listed at the bottom of the slide.</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6</a:t>
            </a:fld>
            <a:endParaRPr lang="en-US"/>
          </a:p>
        </p:txBody>
      </p:sp>
    </p:spTree>
    <p:extLst>
      <p:ext uri="{BB962C8B-B14F-4D97-AF65-F5344CB8AC3E}">
        <p14:creationId xmlns:p14="http://schemas.microsoft.com/office/powerpoint/2010/main" val="5086743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What are the fields in the inventory and what do they mean?</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 addition</a:t>
            </a:r>
            <a:r>
              <a:rPr lang="en-US" sz="1200" kern="1200" baseline="0" dirty="0" smtClean="0">
                <a:solidFill>
                  <a:schemeClr val="tx1"/>
                </a:solidFill>
                <a:effectLst/>
                <a:latin typeface="+mn-lt"/>
                <a:ea typeface="+mn-ea"/>
                <a:cs typeface="+mn-cs"/>
              </a:rPr>
              <a:t> to the Measure Title and Description, t</a:t>
            </a:r>
            <a:r>
              <a:rPr lang="en-US" sz="1200" kern="1200" dirty="0" smtClean="0">
                <a:solidFill>
                  <a:schemeClr val="tx1"/>
                </a:solidFill>
                <a:effectLst/>
                <a:latin typeface="+mn-lt"/>
                <a:ea typeface="+mn-ea"/>
                <a:cs typeface="+mn-cs"/>
              </a:rPr>
              <a:t>he Inventory currently displays the following information: numerator, denominator, exclusion criteria, NQS domain, program domain, measure type (process or outcome), NQF ID number and endorsement status, and data source. </a:t>
            </a:r>
          </a:p>
          <a:p>
            <a:endParaRPr lang="en-US" dirty="0"/>
          </a:p>
          <a:p>
            <a:r>
              <a:rPr lang="en-US" sz="1200" kern="1200" dirty="0" smtClean="0">
                <a:solidFill>
                  <a:schemeClr val="tx1"/>
                </a:solidFill>
                <a:effectLst/>
                <a:latin typeface="+mn-lt"/>
                <a:ea typeface="+mn-ea"/>
                <a:cs typeface="+mn-cs"/>
              </a:rPr>
              <a:t>As of June 2016, the CMS Quality Measures Inventory will also include links, by program, to measure associated Federal Registers, as well as resource documents.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7</a:t>
            </a:fld>
            <a:endParaRPr lang="en-US"/>
          </a:p>
        </p:txBody>
      </p:sp>
    </p:spTree>
    <p:extLst>
      <p:ext uri="{BB962C8B-B14F-4D97-AF65-F5344CB8AC3E}">
        <p14:creationId xmlns:p14="http://schemas.microsoft.com/office/powerpoint/2010/main" val="5953782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Along with the February</a:t>
            </a:r>
            <a:r>
              <a:rPr lang="en-US" sz="1200" kern="1200" baseline="0" dirty="0" smtClean="0">
                <a:solidFill>
                  <a:schemeClr val="tx1"/>
                </a:solidFill>
                <a:effectLst/>
                <a:latin typeface="+mn-lt"/>
                <a:ea typeface="+mn-ea"/>
                <a:cs typeface="+mn-cs"/>
              </a:rPr>
              <a:t> 1</a:t>
            </a:r>
            <a:r>
              <a:rPr lang="en-US" sz="1200" kern="1200" baseline="30000" dirty="0" smtClean="0">
                <a:solidFill>
                  <a:schemeClr val="tx1"/>
                </a:solidFill>
                <a:effectLst/>
                <a:latin typeface="+mn-lt"/>
                <a:ea typeface="+mn-ea"/>
                <a:cs typeface="+mn-cs"/>
              </a:rPr>
              <a:t>st</a:t>
            </a:r>
            <a:r>
              <a:rPr lang="en-US" sz="1200" kern="1200" baseline="0" dirty="0" smtClean="0">
                <a:solidFill>
                  <a:schemeClr val="tx1"/>
                </a:solidFill>
                <a:effectLst/>
                <a:latin typeface="+mn-lt"/>
                <a:ea typeface="+mn-ea"/>
                <a:cs typeface="+mn-cs"/>
              </a:rPr>
              <a:t> release of the Quality Measures Inventory, CMS posted an Inventory User Guide in February, 2016.</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User Guide provides a definition for the data fields along with information on how to search the inventory for any given measure. CMS works closely with partners</a:t>
            </a:r>
            <a:r>
              <a:rPr lang="en-US" sz="1200" kern="1200" baseline="0" dirty="0" smtClean="0">
                <a:solidFill>
                  <a:schemeClr val="tx1"/>
                </a:solidFill>
                <a:effectLst/>
                <a:latin typeface="+mn-lt"/>
                <a:ea typeface="+mn-ea"/>
                <a:cs typeface="+mn-cs"/>
              </a:rPr>
              <a:t> and stakeholders to align definitions where possible, and to provide terms and definitions that fit both the needs of measure developers and consumers. </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User Guide</a:t>
            </a:r>
            <a:r>
              <a:rPr lang="en-US" sz="1200" kern="1200" baseline="0" dirty="0" smtClean="0">
                <a:solidFill>
                  <a:schemeClr val="tx1"/>
                </a:solidFill>
                <a:effectLst/>
                <a:latin typeface="+mn-lt"/>
                <a:ea typeface="+mn-ea"/>
                <a:cs typeface="+mn-cs"/>
              </a:rPr>
              <a:t> can be found on the CMS website for download at: </a:t>
            </a:r>
            <a:r>
              <a:rPr lang="en-US" sz="1200"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hlinkClick r:id="rId3"/>
              </a:rPr>
              <a:t>https://www.cms.gov/Medicare/Quality-Initiatives-Patient-Assessment-Instruments/QualityMeasures/CMS-Measures-Inventory.html</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8</a:t>
            </a:fld>
            <a:endParaRPr lang="en-US"/>
          </a:p>
        </p:txBody>
      </p:sp>
    </p:spTree>
    <p:extLst>
      <p:ext uri="{BB962C8B-B14F-4D97-AF65-F5344CB8AC3E}">
        <p14:creationId xmlns:p14="http://schemas.microsoft.com/office/powerpoint/2010/main" val="362985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How and from where are data collected, and how do you ensure it is accurate? </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Data are collected via the final Federal Register (FR) published for each program. If the FR lists other specification documents or resources (such as the NQF), specifications will be collected from there as well. </a:t>
            </a:r>
          </a:p>
          <a:p>
            <a:pPr lvl="0"/>
            <a:endParaRPr lang="en-US" dirty="0"/>
          </a:p>
          <a:p>
            <a:pPr lvl="0"/>
            <a:r>
              <a:rPr lang="en-US" sz="1200" kern="1200" dirty="0" smtClean="0">
                <a:solidFill>
                  <a:schemeClr val="tx1"/>
                </a:solidFill>
                <a:effectLst/>
                <a:latin typeface="+mn-lt"/>
                <a:ea typeface="+mn-ea"/>
                <a:cs typeface="+mn-cs"/>
              </a:rPr>
              <a:t>The Measures Manager also receives semi-monthly updates from NQF, listing changes in endorsement status and review dates. </a:t>
            </a:r>
          </a:p>
          <a:p>
            <a:pPr lvl="0"/>
            <a:endParaRPr lang="en-US" dirty="0"/>
          </a:p>
          <a:p>
            <a:pPr lvl="0"/>
            <a:r>
              <a:rPr lang="en-US" sz="1200" kern="1200" dirty="0" smtClean="0">
                <a:solidFill>
                  <a:schemeClr val="tx1"/>
                </a:solidFill>
                <a:effectLst/>
                <a:latin typeface="+mn-lt"/>
                <a:ea typeface="+mn-ea"/>
                <a:cs typeface="+mn-cs"/>
              </a:rPr>
              <a:t>Other</a:t>
            </a:r>
            <a:r>
              <a:rPr lang="en-US" sz="1200" kern="1200" baseline="0" dirty="0" smtClean="0">
                <a:solidFill>
                  <a:schemeClr val="tx1"/>
                </a:solidFill>
                <a:effectLst/>
                <a:latin typeface="+mn-lt"/>
                <a:ea typeface="+mn-ea"/>
                <a:cs typeface="+mn-cs"/>
              </a:rPr>
              <a:t> measure specifications are reviewed by the Measure Manager and validated by CMS Program Leads </a:t>
            </a:r>
            <a:r>
              <a:rPr lang="en-US" sz="1200" kern="1200" dirty="0" smtClean="0">
                <a:solidFill>
                  <a:schemeClr val="tx1"/>
                </a:solidFill>
                <a:effectLst/>
                <a:latin typeface="+mn-lt"/>
                <a:ea typeface="+mn-ea"/>
                <a:cs typeface="+mn-cs"/>
              </a:rPr>
              <a:t>quarterly, along with NQF data updates. </a:t>
            </a:r>
          </a:p>
          <a:p>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9</a:t>
            </a:fld>
            <a:endParaRPr lang="en-US"/>
          </a:p>
        </p:txBody>
      </p:sp>
    </p:spTree>
    <p:extLst>
      <p:ext uri="{BB962C8B-B14F-4D97-AF65-F5344CB8AC3E}">
        <p14:creationId xmlns:p14="http://schemas.microsoft.com/office/powerpoint/2010/main" val="166449913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2_CMS title1">
    <p:bg>
      <p:bgPr>
        <a:solidFill>
          <a:schemeClr val="bg1"/>
        </a:solidFill>
        <a:effectLst/>
      </p:bgPr>
    </p:bg>
    <p:spTree>
      <p:nvGrpSpPr>
        <p:cNvPr id="1" name=""/>
        <p:cNvGrpSpPr/>
        <p:nvPr/>
      </p:nvGrpSpPr>
      <p:grpSpPr>
        <a:xfrm>
          <a:off x="0" y="0"/>
          <a:ext cx="0" cy="0"/>
          <a:chOff x="0" y="0"/>
          <a:chExt cx="0" cy="0"/>
        </a:xfrm>
      </p:grpSpPr>
      <p:pic>
        <p:nvPicPr>
          <p:cNvPr id="7" name="Picture 3" descr="An African American business woman standing with her arms crossed and a team of professionals behind her."/>
          <p:cNvPicPr>
            <a:picLocks noChangeAspect="1" noChangeArrowheads="1"/>
          </p:cNvPicPr>
          <p:nvPr/>
        </p:nvPicPr>
        <p:blipFill>
          <a:blip r:embed="rId2" cstate="print">
            <a:extLst>
              <a:ext uri="{28A0092B-C50C-407E-A947-70E740481C1C}">
                <a14:useLocalDpi xmlns:a14="http://schemas.microsoft.com/office/drawing/2010/main" val="0"/>
              </a:ext>
            </a:extLst>
          </a:blip>
          <a:srcRect l="7001"/>
          <a:stretch>
            <a:fillRect/>
          </a:stretch>
        </p:blipFill>
        <p:spPr bwMode="auto">
          <a:xfrm>
            <a:off x="13819" y="2438400"/>
            <a:ext cx="5243981" cy="4435856"/>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8" name="Text Placeholder 2"/>
          <p:cNvSpPr>
            <a:spLocks noGrp="1"/>
          </p:cNvSpPr>
          <p:nvPr>
            <p:ph type="body" sz="quarter" idx="10" hasCustomPrompt="1"/>
          </p:nvPr>
        </p:nvSpPr>
        <p:spPr>
          <a:xfrm>
            <a:off x="5943600" y="3048000"/>
            <a:ext cx="29718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5943600" y="4267200"/>
            <a:ext cx="29718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5" name="Picture 14" descr="The Centers for Medicare and Medicaid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52400" y="228600"/>
            <a:ext cx="2652325" cy="914400"/>
          </a:xfrm>
          <a:prstGeom prst="rect">
            <a:avLst/>
          </a:prstGeom>
        </p:spPr>
      </p:pic>
    </p:spTree>
    <p:extLst>
      <p:ext uri="{BB962C8B-B14F-4D97-AF65-F5344CB8AC3E}">
        <p14:creationId xmlns:p14="http://schemas.microsoft.com/office/powerpoint/2010/main" val="260717701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CMS title4">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pic>
        <p:nvPicPr>
          <p:cNvPr id="8" name="Picture 7" descr="A group of children standing with their school supplies in hand."/>
          <p:cNvPicPr>
            <a:picLocks noChangeAspect="1"/>
          </p:cNvPicPr>
          <p:nvPr/>
        </p:nvPicPr>
        <p:blipFill>
          <a:blip r:embed="rId2" cstate="print">
            <a:extLst>
              <a:ext uri="{28A0092B-C50C-407E-A947-70E740481C1C}">
                <a14:useLocalDpi xmlns:a14="http://schemas.microsoft.com/office/drawing/2010/main" val="0"/>
              </a:ext>
            </a:extLst>
          </a:blip>
          <a:srcRect l="5688"/>
          <a:stretch>
            <a:fillRect/>
          </a:stretch>
        </p:blipFill>
        <p:spPr>
          <a:xfrm>
            <a:off x="14600" y="2963450"/>
            <a:ext cx="5295431" cy="3891090"/>
          </a:xfrm>
          <a:prstGeom prst="rect">
            <a:avLst/>
          </a:prstGeom>
          <a:effectLst/>
        </p:spPr>
      </p:pic>
      <p:sp>
        <p:nvSpPr>
          <p:cNvPr id="14" name="Text Placeholder 2"/>
          <p:cNvSpPr>
            <a:spLocks noGrp="1"/>
          </p:cNvSpPr>
          <p:nvPr>
            <p:ph type="body" sz="quarter" idx="10" hasCustomPrompt="1"/>
          </p:nvPr>
        </p:nvSpPr>
        <p:spPr>
          <a:xfrm>
            <a:off x="5562600" y="3048000"/>
            <a:ext cx="32766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7" name="Text Placeholder 2"/>
          <p:cNvSpPr>
            <a:spLocks noGrp="1"/>
          </p:cNvSpPr>
          <p:nvPr>
            <p:ph type="body" sz="quarter" idx="11" hasCustomPrompt="1"/>
          </p:nvPr>
        </p:nvSpPr>
        <p:spPr>
          <a:xfrm>
            <a:off x="5562600" y="4191000"/>
            <a:ext cx="32766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pic>
        <p:nvPicPr>
          <p:cNvPr id="9" name="Picture 8"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0" name="TextBox 9"/>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19420828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4_CMS title1">
    <p:bg>
      <p:bgPr>
        <a:solidFill>
          <a:schemeClr val="bg1"/>
        </a:solidFill>
        <a:effectLst/>
      </p:bgPr>
    </p:bg>
    <p:spTree>
      <p:nvGrpSpPr>
        <p:cNvPr id="1" name=""/>
        <p:cNvGrpSpPr/>
        <p:nvPr/>
      </p:nvGrpSpPr>
      <p:grpSpPr>
        <a:xfrm>
          <a:off x="0" y="0"/>
          <a:ext cx="0" cy="0"/>
          <a:chOff x="0" y="0"/>
          <a:chExt cx="0" cy="0"/>
        </a:xfrm>
      </p:grpSpPr>
      <p:pic>
        <p:nvPicPr>
          <p:cNvPr id="7" name="Picture 3" descr="An active adult couple riding bicycles in a park."/>
          <p:cNvPicPr>
            <a:picLocks noChangeAspect="1" noChangeArrowheads="1"/>
          </p:cNvPicPr>
          <p:nvPr/>
        </p:nvPicPr>
        <p:blipFill>
          <a:blip r:embed="rId2" cstate="print"/>
          <a:stretch>
            <a:fillRect/>
          </a:stretch>
        </p:blipFill>
        <p:spPr bwMode="auto">
          <a:xfrm>
            <a:off x="697" y="2438400"/>
            <a:ext cx="6629401" cy="441960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8" name="Text Placeholder 2"/>
          <p:cNvSpPr>
            <a:spLocks noGrp="1"/>
          </p:cNvSpPr>
          <p:nvPr>
            <p:ph type="body" sz="quarter" idx="10" hasCustomPrompt="1"/>
          </p:nvPr>
        </p:nvSpPr>
        <p:spPr>
          <a:xfrm>
            <a:off x="5410200" y="3048000"/>
            <a:ext cx="35052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5410200" y="4267200"/>
            <a:ext cx="35052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pic>
        <p:nvPicPr>
          <p:cNvPr id="11" name="Picture 10"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60717701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CMS title2">
    <p:bg>
      <p:bgPr>
        <a:solidFill>
          <a:schemeClr val="bg1"/>
        </a:solidFill>
        <a:effectLst/>
      </p:bgPr>
    </p:bg>
    <p:spTree>
      <p:nvGrpSpPr>
        <p:cNvPr id="1" name=""/>
        <p:cNvGrpSpPr/>
        <p:nvPr/>
      </p:nvGrpSpPr>
      <p:grpSpPr>
        <a:xfrm>
          <a:off x="0" y="0"/>
          <a:ext cx="0" cy="0"/>
          <a:chOff x="0" y="0"/>
          <a:chExt cx="0" cy="0"/>
        </a:xfrm>
      </p:grpSpPr>
      <p:pic>
        <p:nvPicPr>
          <p:cNvPr id="8" name="Picture 2" descr="A group of physicians reviewing x-rays."/>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2438400"/>
            <a:ext cx="4639734" cy="441960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7" name="Text Placeholder 2"/>
          <p:cNvSpPr>
            <a:spLocks noGrp="1"/>
          </p:cNvSpPr>
          <p:nvPr>
            <p:ph type="body" sz="quarter" idx="10" hasCustomPrompt="1"/>
          </p:nvPr>
        </p:nvSpPr>
        <p:spPr>
          <a:xfrm>
            <a:off x="4953000" y="3048000"/>
            <a:ext cx="37338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4953000" y="4191000"/>
            <a:ext cx="3733800" cy="838200"/>
          </a:xfr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a:p>
            <a:pPr algn="l"/>
            <a:endParaRPr lang="en-US" sz="2800" b="0" i="1" dirty="0" smtClean="0">
              <a:solidFill>
                <a:srgbClr val="084A9C"/>
              </a:solidFill>
            </a:endParaRPr>
          </a:p>
        </p:txBody>
      </p:sp>
      <p:pic>
        <p:nvPicPr>
          <p:cNvPr id="11" name="Picture 10"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66451719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pic>
        <p:nvPicPr>
          <p:cNvPr id="5" name="Picture 4" descr="The Centers for Medicare and Medicaid logo."/>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pic>
        <p:nvPicPr>
          <p:cNvPr id="6" name="Picture 5" descr="A group of seniors playing cards in a sunroom, sitting in wicker furniture."/>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 y="2514600"/>
            <a:ext cx="5615940" cy="4343400"/>
          </a:xfrm>
          <a:prstGeom prst="rect">
            <a:avLst/>
          </a:prstGeom>
          <a:ln>
            <a:noFill/>
          </a:ln>
        </p:spPr>
      </p:pic>
      <p:sp>
        <p:nvSpPr>
          <p:cNvPr id="7" name="Title 8"/>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10" name="Text Placeholder 2"/>
          <p:cNvSpPr>
            <a:spLocks noGrp="1"/>
          </p:cNvSpPr>
          <p:nvPr>
            <p:ph type="body" sz="quarter" idx="10" hasCustomPrompt="1"/>
          </p:nvPr>
        </p:nvSpPr>
        <p:spPr>
          <a:xfrm>
            <a:off x="5943600" y="3048000"/>
            <a:ext cx="29718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11" name="Text Placeholder 2"/>
          <p:cNvSpPr>
            <a:spLocks noGrp="1"/>
          </p:cNvSpPr>
          <p:nvPr>
            <p:ph type="body" sz="quarter" idx="11" hasCustomPrompt="1"/>
          </p:nvPr>
        </p:nvSpPr>
        <p:spPr>
          <a:xfrm>
            <a:off x="5943600" y="4267200"/>
            <a:ext cx="2971800" cy="838200"/>
          </a:xfr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a:p>
            <a:pPr algn="l"/>
            <a:r>
              <a:rPr lang="en-US" sz="2400" b="0" i="1" dirty="0" smtClean="0">
                <a:solidFill>
                  <a:srgbClr val="084A9C"/>
                </a:solidFill>
              </a:rPr>
              <a:t>Date</a:t>
            </a:r>
            <a:endParaRPr lang="en-US" sz="2800" b="0" i="1" dirty="0" smtClean="0">
              <a:solidFill>
                <a:srgbClr val="084A9C"/>
              </a:solidFill>
            </a:endParaRPr>
          </a:p>
        </p:txBody>
      </p:sp>
    </p:spTree>
    <p:extLst>
      <p:ext uri="{BB962C8B-B14F-4D97-AF65-F5344CB8AC3E}">
        <p14:creationId xmlns:p14="http://schemas.microsoft.com/office/powerpoint/2010/main" val="13841892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1_CMS title1">
    <p:bg>
      <p:bgPr>
        <a:solidFill>
          <a:schemeClr val="bg1"/>
        </a:solidFill>
        <a:effectLst/>
      </p:bgPr>
    </p:bg>
    <p:spTree>
      <p:nvGrpSpPr>
        <p:cNvPr id="1" name=""/>
        <p:cNvGrpSpPr/>
        <p:nvPr/>
      </p:nvGrpSpPr>
      <p:grpSpPr>
        <a:xfrm>
          <a:off x="0" y="0"/>
          <a:ext cx="0" cy="0"/>
          <a:chOff x="0" y="0"/>
          <a:chExt cx="0" cy="0"/>
        </a:xfrm>
      </p:grpSpPr>
      <p:pic>
        <p:nvPicPr>
          <p:cNvPr id="7" name="Picture 3" descr="A collage of photos. These photos are health professionals giving care to patients.&#10;"/>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b="2107"/>
          <a:stretch/>
        </p:blipFill>
        <p:spPr bwMode="auto">
          <a:xfrm>
            <a:off x="-8417" y="2438400"/>
            <a:ext cx="5647217" cy="441960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8" name="Text Placeholder 2"/>
          <p:cNvSpPr>
            <a:spLocks noGrp="1"/>
          </p:cNvSpPr>
          <p:nvPr>
            <p:ph type="body" sz="quarter" idx="10" hasCustomPrompt="1"/>
          </p:nvPr>
        </p:nvSpPr>
        <p:spPr>
          <a:xfrm>
            <a:off x="5943600" y="3048000"/>
            <a:ext cx="29718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5943600" y="4267200"/>
            <a:ext cx="29718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pic>
        <p:nvPicPr>
          <p:cNvPr id="11" name="Picture 10"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577026255"/>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CMS title3">
    <p:bg>
      <p:bgPr>
        <a:solidFill>
          <a:schemeClr val="bg1"/>
        </a:solidFill>
        <a:effectLst/>
      </p:bgPr>
    </p:bg>
    <p:spTree>
      <p:nvGrpSpPr>
        <p:cNvPr id="1" name=""/>
        <p:cNvGrpSpPr/>
        <p:nvPr/>
      </p:nvGrpSpPr>
      <p:grpSpPr>
        <a:xfrm>
          <a:off x="0" y="0"/>
          <a:ext cx="0" cy="0"/>
          <a:chOff x="0" y="0"/>
          <a:chExt cx="0" cy="0"/>
        </a:xfrm>
      </p:grpSpPr>
      <p:pic>
        <p:nvPicPr>
          <p:cNvPr id="7" name="Picture 6" descr="A graphical design of 1's and 0's to represent technology."/>
          <p:cNvPicPr>
            <a:picLocks noChangeAspect="1"/>
          </p:cNvPicPr>
          <p:nvPr/>
        </p:nvPicPr>
        <p:blipFill rotWithShape="1">
          <a:blip r:embed="rId2" cstate="screen">
            <a:extLst>
              <a:ext uri="{28A0092B-C50C-407E-A947-70E740481C1C}">
                <a14:useLocalDpi xmlns:a14="http://schemas.microsoft.com/office/drawing/2010/main"/>
              </a:ext>
            </a:extLst>
          </a:blip>
          <a:srcRect l="-30564" t="-2980"/>
          <a:stretch/>
        </p:blipFill>
        <p:spPr>
          <a:xfrm>
            <a:off x="-1600200" y="2362200"/>
            <a:ext cx="6807107" cy="4477935"/>
          </a:xfrm>
          <a:prstGeom prst="rect">
            <a:avLst/>
          </a:prstGeom>
          <a:ln>
            <a:solidFill>
              <a:schemeClr val="tx1">
                <a:alpha val="77000"/>
              </a:schemeClr>
            </a:solidFill>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8" name="Text Placeholder 2"/>
          <p:cNvSpPr>
            <a:spLocks noGrp="1"/>
          </p:cNvSpPr>
          <p:nvPr>
            <p:ph type="body" sz="quarter" idx="10" hasCustomPrompt="1"/>
          </p:nvPr>
        </p:nvSpPr>
        <p:spPr>
          <a:xfrm>
            <a:off x="5410200" y="3048000"/>
            <a:ext cx="32766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5410200" y="4191000"/>
            <a:ext cx="32766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pic>
        <p:nvPicPr>
          <p:cNvPr id="11" name="Picture 10" descr="The Centers for Medicare and Medicaid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10721224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CMS title5">
    <p:bg>
      <p:bgPr>
        <a:solidFill>
          <a:schemeClr val="bg1"/>
        </a:solidFill>
        <a:effectLst/>
      </p:bgPr>
    </p:bg>
    <p:spTree>
      <p:nvGrpSpPr>
        <p:cNvPr id="1" name=""/>
        <p:cNvGrpSpPr/>
        <p:nvPr/>
      </p:nvGrpSpPr>
      <p:grpSpPr>
        <a:xfrm>
          <a:off x="0" y="0"/>
          <a:ext cx="0" cy="0"/>
          <a:chOff x="0" y="0"/>
          <a:chExt cx="0" cy="0"/>
        </a:xfrm>
      </p:grpSpPr>
      <p:pic>
        <p:nvPicPr>
          <p:cNvPr id="7" name="Picture 6" descr="This is an image of a pill bottle on it's side with the lid off and a few of the pills lying on the table in front of it."/>
          <p:cNvPicPr>
            <a:picLocks noChangeAspect="1"/>
          </p:cNvPicPr>
          <p:nvPr/>
        </p:nvPicPr>
        <p:blipFill rotWithShape="1">
          <a:blip r:embed="rId2" cstate="screen">
            <a:extLst>
              <a:ext uri="{28A0092B-C50C-407E-A947-70E740481C1C}">
                <a14:useLocalDpi xmlns:a14="http://schemas.microsoft.com/office/drawing/2010/main"/>
              </a:ext>
            </a:extLst>
          </a:blip>
          <a:srcRect l="-967" t="1177" r="-182" b="3456"/>
          <a:stretch/>
        </p:blipFill>
        <p:spPr>
          <a:xfrm>
            <a:off x="-76201" y="2286000"/>
            <a:ext cx="5614737" cy="4572000"/>
          </a:xfrm>
          <a:prstGeom prst="rect">
            <a:avLst/>
          </a:prstGeom>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8" name="Text Placeholder 2"/>
          <p:cNvSpPr>
            <a:spLocks noGrp="1"/>
          </p:cNvSpPr>
          <p:nvPr>
            <p:ph type="body" sz="quarter" idx="10" hasCustomPrompt="1"/>
          </p:nvPr>
        </p:nvSpPr>
        <p:spPr>
          <a:xfrm>
            <a:off x="5562600" y="3048000"/>
            <a:ext cx="32766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5562600" y="4191000"/>
            <a:ext cx="3276600" cy="838200"/>
          </a:xfr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a:p>
            <a:pPr algn="l"/>
            <a:endParaRPr lang="en-US" sz="2800" b="0" i="1" dirty="0" smtClean="0">
              <a:solidFill>
                <a:srgbClr val="084A9C"/>
              </a:solidFill>
            </a:endParaRPr>
          </a:p>
        </p:txBody>
      </p:sp>
      <p:pic>
        <p:nvPicPr>
          <p:cNvPr id="11" name="Picture 10"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253854450"/>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_CMS title6">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76200" y="-28738"/>
            <a:ext cx="9244148" cy="1447800"/>
          </a:xfrm>
        </p:spPr>
        <p:txBody>
          <a:bodyPr/>
          <a:lstStyle/>
          <a:p>
            <a:r>
              <a:rPr lang="en-US" dirty="0" smtClean="0"/>
              <a:t>Click to edit Master title style</a:t>
            </a:r>
            <a:endParaRPr lang="en-US" dirty="0"/>
          </a:p>
        </p:txBody>
      </p:sp>
      <p:sp>
        <p:nvSpPr>
          <p:cNvPr id="8" name="TextBox 7"/>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0" name="Picture 9" descr="The Centers for Medicare and Medicaid logo."/>
          <p:cNvPicPr>
            <a:picLocks noChangeAspect="1"/>
          </p:cNvPicPr>
          <p:nvPr userDrawn="1"/>
        </p:nvPicPr>
        <p:blipFill>
          <a:blip r:embed="rId2" cstate="print"/>
          <a:stretch>
            <a:fillRect/>
          </a:stretch>
        </p:blipFill>
        <p:spPr>
          <a:xfrm>
            <a:off x="76200" y="2550068"/>
            <a:ext cx="8915400" cy="3088732"/>
          </a:xfrm>
          <a:prstGeom prst="rect">
            <a:avLst/>
          </a:prstGeom>
        </p:spPr>
      </p:pic>
      <p:sp>
        <p:nvSpPr>
          <p:cNvPr id="14" name="Text Placeholder 2"/>
          <p:cNvSpPr>
            <a:spLocks noGrp="1"/>
          </p:cNvSpPr>
          <p:nvPr>
            <p:ph type="body" sz="quarter" idx="10" hasCustomPrompt="1"/>
          </p:nvPr>
        </p:nvSpPr>
        <p:spPr>
          <a:xfrm>
            <a:off x="304800" y="2819400"/>
            <a:ext cx="8534400" cy="17526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15" name="Text Placeholder 2"/>
          <p:cNvSpPr>
            <a:spLocks noGrp="1"/>
          </p:cNvSpPr>
          <p:nvPr>
            <p:ph type="body" sz="quarter" idx="11" hasCustomPrompt="1"/>
          </p:nvPr>
        </p:nvSpPr>
        <p:spPr>
          <a:xfrm>
            <a:off x="304800" y="4724400"/>
            <a:ext cx="85344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spTree>
    <p:extLst>
      <p:ext uri="{BB962C8B-B14F-4D97-AF65-F5344CB8AC3E}">
        <p14:creationId xmlns:p14="http://schemas.microsoft.com/office/powerpoint/2010/main" val="3264712960"/>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CMS title6">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7" name="Text Placeholder 2"/>
          <p:cNvSpPr>
            <a:spLocks noGrp="1"/>
          </p:cNvSpPr>
          <p:nvPr>
            <p:ph type="body" sz="quarter" idx="10" hasCustomPrompt="1"/>
          </p:nvPr>
        </p:nvSpPr>
        <p:spPr>
          <a:xfrm>
            <a:off x="4953000" y="3048000"/>
            <a:ext cx="32766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11" name="Text Placeholder 2"/>
          <p:cNvSpPr>
            <a:spLocks noGrp="1"/>
          </p:cNvSpPr>
          <p:nvPr>
            <p:ph type="body" sz="quarter" idx="11" hasCustomPrompt="1"/>
          </p:nvPr>
        </p:nvSpPr>
        <p:spPr>
          <a:xfrm>
            <a:off x="4953000" y="4191000"/>
            <a:ext cx="32766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pic>
        <p:nvPicPr>
          <p:cNvPr id="9" name="Picture 8" descr="The Centers for Medicare and Medicaid logo."/>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8" name="TextBox 7"/>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290362774"/>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CMS content2">
    <p:spTree>
      <p:nvGrpSpPr>
        <p:cNvPr id="1" name=""/>
        <p:cNvGrpSpPr/>
        <p:nvPr/>
      </p:nvGrpSpPr>
      <p:grpSpPr>
        <a:xfrm>
          <a:off x="0" y="0"/>
          <a:ext cx="0" cy="0"/>
          <a:chOff x="0" y="0"/>
          <a:chExt cx="0" cy="0"/>
        </a:xfrm>
      </p:grpSpPr>
      <p:sp>
        <p:nvSpPr>
          <p:cNvPr id="5" name="Title 1"/>
          <p:cNvSpPr>
            <a:spLocks noGrp="1"/>
          </p:cNvSpPr>
          <p:nvPr>
            <p:ph type="title"/>
          </p:nvPr>
        </p:nvSpPr>
        <p:spPr>
          <a:xfrm>
            <a:off x="0" y="0"/>
            <a:ext cx="9144000" cy="1417638"/>
          </a:xfrm>
          <a:prstGeom prst="rect">
            <a:avLst/>
          </a:prstGeom>
          <a:solidFill>
            <a:srgbClr val="084A9C"/>
          </a:solidFill>
          <a:effectLst>
            <a:outerShdw dist="76200" dir="5640000" algn="tl" rotWithShape="0">
              <a:srgbClr val="FFD004"/>
            </a:outerShdw>
          </a:effectLst>
        </p:spPr>
        <p:txBody>
          <a:bodyPr/>
          <a:lstStyle>
            <a:lvl1pPr>
              <a:defRPr>
                <a:solidFill>
                  <a:schemeClr val="bg1"/>
                </a:solidFill>
              </a:defRPr>
            </a:lvl1pPr>
          </a:lstStyle>
          <a:p>
            <a:r>
              <a:rPr lang="en-US" smtClean="0"/>
              <a:t>Click to edit Master title style</a:t>
            </a:r>
            <a:endParaRPr lang="en-US" dirty="0"/>
          </a:p>
        </p:txBody>
      </p:sp>
      <p:sp>
        <p:nvSpPr>
          <p:cNvPr id="6" name="Content Placeholder 2"/>
          <p:cNvSpPr>
            <a:spLocks noGrp="1"/>
          </p:cNvSpPr>
          <p:nvPr>
            <p:ph idx="1"/>
          </p:nvPr>
        </p:nvSpPr>
        <p:spPr>
          <a:xfrm>
            <a:off x="457200" y="1828800"/>
            <a:ext cx="8229600" cy="42973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6"/>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22FF3C-310F-4809-A5BE-BC5BA8AA108D}" type="slidenum">
              <a:rPr lang="en-US" smtClean="0"/>
              <a:pPr/>
              <a:t>‹#›</a:t>
            </a:fld>
            <a:endParaRPr lang="en-US"/>
          </a:p>
        </p:txBody>
      </p:sp>
    </p:spTree>
    <p:extLst>
      <p:ext uri="{BB962C8B-B14F-4D97-AF65-F5344CB8AC3E}">
        <p14:creationId xmlns:p14="http://schemas.microsoft.com/office/powerpoint/2010/main" val="18908446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10_CMS title1">
    <p:bg>
      <p:bgPr>
        <a:solidFill>
          <a:schemeClr val="bg1"/>
        </a:solidFill>
        <a:effectLst/>
      </p:bgPr>
    </p:bg>
    <p:spTree>
      <p:nvGrpSpPr>
        <p:cNvPr id="1" name=""/>
        <p:cNvGrpSpPr/>
        <p:nvPr/>
      </p:nvGrpSpPr>
      <p:grpSpPr>
        <a:xfrm>
          <a:off x="0" y="0"/>
          <a:ext cx="0" cy="0"/>
          <a:chOff x="0" y="0"/>
          <a:chExt cx="0" cy="0"/>
        </a:xfrm>
      </p:grpSpPr>
      <p:pic>
        <p:nvPicPr>
          <p:cNvPr id="7" name="Picture 3" descr="A woman standing in a meeting with her arms crossed with a team of professionals in the background at a table.&#10;"/>
          <p:cNvPicPr>
            <a:picLocks noChangeAspect="1" noChangeArrowheads="1"/>
          </p:cNvPicPr>
          <p:nvPr/>
        </p:nvPicPr>
        <p:blipFill>
          <a:blip r:embed="rId2" cstate="print"/>
          <a:stretch>
            <a:fillRect/>
          </a:stretch>
        </p:blipFill>
        <p:spPr bwMode="auto">
          <a:xfrm>
            <a:off x="0" y="2438400"/>
            <a:ext cx="3673984" cy="4435856"/>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8" name="Text Placeholder 2"/>
          <p:cNvSpPr>
            <a:spLocks noGrp="1"/>
          </p:cNvSpPr>
          <p:nvPr>
            <p:ph type="body" sz="quarter" idx="10" hasCustomPrompt="1"/>
          </p:nvPr>
        </p:nvSpPr>
        <p:spPr>
          <a:xfrm>
            <a:off x="4191000" y="3048000"/>
            <a:ext cx="47244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4191000" y="4267200"/>
            <a:ext cx="47244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5" name="Picture 14" descr="The Centers for Medicare and Medicaid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52400" y="228600"/>
            <a:ext cx="2652325" cy="914400"/>
          </a:xfrm>
          <a:prstGeom prst="rect">
            <a:avLst/>
          </a:prstGeom>
        </p:spPr>
      </p:pic>
    </p:spTree>
    <p:extLst>
      <p:ext uri="{BB962C8B-B14F-4D97-AF65-F5344CB8AC3E}">
        <p14:creationId xmlns:p14="http://schemas.microsoft.com/office/powerpoint/2010/main" val="2607177018"/>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1_CMS content2">
    <p:spTree>
      <p:nvGrpSpPr>
        <p:cNvPr id="1" name=""/>
        <p:cNvGrpSpPr/>
        <p:nvPr/>
      </p:nvGrpSpPr>
      <p:grpSpPr>
        <a:xfrm>
          <a:off x="0" y="0"/>
          <a:ext cx="0" cy="0"/>
          <a:chOff x="0" y="0"/>
          <a:chExt cx="0" cy="0"/>
        </a:xfrm>
      </p:grpSpPr>
      <p:sp>
        <p:nvSpPr>
          <p:cNvPr id="6" name="Content Placeholder 2"/>
          <p:cNvSpPr>
            <a:spLocks noGrp="1"/>
          </p:cNvSpPr>
          <p:nvPr>
            <p:ph idx="1"/>
          </p:nvPr>
        </p:nvSpPr>
        <p:spPr>
          <a:xfrm>
            <a:off x="457200" y="1828800"/>
            <a:ext cx="8229600" cy="42973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Placeholder 8"/>
          <p:cNvSpPr>
            <a:spLocks noGrp="1"/>
          </p:cNvSpPr>
          <p:nvPr>
            <p:ph type="title"/>
          </p:nvPr>
        </p:nvSpPr>
        <p:spPr>
          <a:xfrm>
            <a:off x="0" y="0"/>
            <a:ext cx="9144000" cy="1447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p>
            <a:r>
              <a:rPr lang="en-US" smtClean="0"/>
              <a:t>Click to edit Master title style</a:t>
            </a:r>
            <a:endParaRPr lang="en-US" dirty="0"/>
          </a:p>
        </p:txBody>
      </p:sp>
      <p:sp>
        <p:nvSpPr>
          <p:cNvPr id="4" name="Slide Number Placeholder 6"/>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22FF3C-310F-4809-A5BE-BC5BA8AA108D}" type="slidenum">
              <a:rPr lang="en-US" smtClean="0"/>
              <a:pPr/>
              <a:t>‹#›</a:t>
            </a:fld>
            <a:endParaRPr lang="en-US"/>
          </a:p>
        </p:txBody>
      </p:sp>
    </p:spTree>
    <p:extLst>
      <p:ext uri="{BB962C8B-B14F-4D97-AF65-F5344CB8AC3E}">
        <p14:creationId xmlns:p14="http://schemas.microsoft.com/office/powerpoint/2010/main" val="747735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2_CMS title1">
    <p:bg>
      <p:bgPr>
        <a:solidFill>
          <a:schemeClr val="bg1"/>
        </a:solidFill>
        <a:effectLst/>
      </p:bgPr>
    </p:bg>
    <p:spTree>
      <p:nvGrpSpPr>
        <p:cNvPr id="1" name=""/>
        <p:cNvGrpSpPr/>
        <p:nvPr/>
      </p:nvGrpSpPr>
      <p:grpSpPr>
        <a:xfrm>
          <a:off x="0" y="0"/>
          <a:ext cx="0" cy="0"/>
          <a:chOff x="0" y="0"/>
          <a:chExt cx="0" cy="0"/>
        </a:xfrm>
      </p:grpSpPr>
      <p:pic>
        <p:nvPicPr>
          <p:cNvPr id="7" name="Picture 3" descr="An African American business woman standing with her arms crossed and a team of professionals behind her."/>
          <p:cNvPicPr>
            <a:picLocks noChangeAspect="1" noChangeArrowheads="1"/>
          </p:cNvPicPr>
          <p:nvPr/>
        </p:nvPicPr>
        <p:blipFill>
          <a:blip r:embed="rId2" cstate="print">
            <a:extLst>
              <a:ext uri="{28A0092B-C50C-407E-A947-70E740481C1C}">
                <a14:useLocalDpi xmlns:a14="http://schemas.microsoft.com/office/drawing/2010/main" val="0"/>
              </a:ext>
            </a:extLst>
          </a:blip>
          <a:srcRect l="7001"/>
          <a:stretch>
            <a:fillRect/>
          </a:stretch>
        </p:blipFill>
        <p:spPr bwMode="auto">
          <a:xfrm>
            <a:off x="13819" y="2438400"/>
            <a:ext cx="5243981" cy="4435856"/>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8" name="Text Placeholder 2"/>
          <p:cNvSpPr>
            <a:spLocks noGrp="1"/>
          </p:cNvSpPr>
          <p:nvPr>
            <p:ph type="body" sz="quarter" idx="10" hasCustomPrompt="1"/>
          </p:nvPr>
        </p:nvSpPr>
        <p:spPr>
          <a:xfrm>
            <a:off x="5943600" y="3048000"/>
            <a:ext cx="29718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5943600" y="4267200"/>
            <a:ext cx="29718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pic>
        <p:nvPicPr>
          <p:cNvPr id="15" name="Picture 14" descr="The Centers for Medicare and Medicaid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52400" y="228600"/>
            <a:ext cx="2652325" cy="914400"/>
          </a:xfrm>
          <a:prstGeom prst="rect">
            <a:avLst/>
          </a:prstGeom>
        </p:spPr>
      </p:pic>
    </p:spTree>
    <p:extLst>
      <p:ext uri="{BB962C8B-B14F-4D97-AF65-F5344CB8AC3E}">
        <p14:creationId xmlns:p14="http://schemas.microsoft.com/office/powerpoint/2010/main" val="156329547"/>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10_CMS title1">
    <p:bg>
      <p:bgPr>
        <a:solidFill>
          <a:schemeClr val="bg1"/>
        </a:solidFill>
        <a:effectLst/>
      </p:bgPr>
    </p:bg>
    <p:spTree>
      <p:nvGrpSpPr>
        <p:cNvPr id="1" name=""/>
        <p:cNvGrpSpPr/>
        <p:nvPr/>
      </p:nvGrpSpPr>
      <p:grpSpPr>
        <a:xfrm>
          <a:off x="0" y="0"/>
          <a:ext cx="0" cy="0"/>
          <a:chOff x="0" y="0"/>
          <a:chExt cx="0" cy="0"/>
        </a:xfrm>
      </p:grpSpPr>
      <p:pic>
        <p:nvPicPr>
          <p:cNvPr id="7" name="Picture 3" descr="A woman standing in a meeting with her arms crossed with a team of professionals in the background at a table.&#10;"/>
          <p:cNvPicPr>
            <a:picLocks noChangeAspect="1" noChangeArrowheads="1"/>
          </p:cNvPicPr>
          <p:nvPr/>
        </p:nvPicPr>
        <p:blipFill>
          <a:blip r:embed="rId2" cstate="print"/>
          <a:stretch>
            <a:fillRect/>
          </a:stretch>
        </p:blipFill>
        <p:spPr bwMode="auto">
          <a:xfrm>
            <a:off x="0" y="2438400"/>
            <a:ext cx="3673984" cy="4435856"/>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8" name="Text Placeholder 2"/>
          <p:cNvSpPr>
            <a:spLocks noGrp="1"/>
          </p:cNvSpPr>
          <p:nvPr>
            <p:ph type="body" sz="quarter" idx="10" hasCustomPrompt="1"/>
          </p:nvPr>
        </p:nvSpPr>
        <p:spPr>
          <a:xfrm>
            <a:off x="4191000" y="3048000"/>
            <a:ext cx="47244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4191000" y="4267200"/>
            <a:ext cx="47244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pic>
        <p:nvPicPr>
          <p:cNvPr id="15" name="Picture 14" descr="The Centers for Medicare and Medicaid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52400" y="228600"/>
            <a:ext cx="2652325" cy="914400"/>
          </a:xfrm>
          <a:prstGeom prst="rect">
            <a:avLst/>
          </a:prstGeom>
        </p:spPr>
      </p:pic>
    </p:spTree>
    <p:extLst>
      <p:ext uri="{BB962C8B-B14F-4D97-AF65-F5344CB8AC3E}">
        <p14:creationId xmlns:p14="http://schemas.microsoft.com/office/powerpoint/2010/main" val="1766965502"/>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11_CMS title1">
    <p:bg>
      <p:bgPr>
        <a:solidFill>
          <a:schemeClr val="bg1"/>
        </a:solidFill>
        <a:effectLst/>
      </p:bgPr>
    </p:bg>
    <p:spTree>
      <p:nvGrpSpPr>
        <p:cNvPr id="1" name=""/>
        <p:cNvGrpSpPr/>
        <p:nvPr/>
      </p:nvGrpSpPr>
      <p:grpSpPr>
        <a:xfrm>
          <a:off x="0" y="0"/>
          <a:ext cx="0" cy="0"/>
          <a:chOff x="0" y="0"/>
          <a:chExt cx="0" cy="0"/>
        </a:xfrm>
      </p:grpSpPr>
      <p:pic>
        <p:nvPicPr>
          <p:cNvPr id="7" name="Picture 3" descr="Two professional women at a laptop computer."/>
          <p:cNvPicPr>
            <a:picLocks noChangeAspect="1" noChangeArrowheads="1"/>
          </p:cNvPicPr>
          <p:nvPr/>
        </p:nvPicPr>
        <p:blipFill>
          <a:blip r:embed="rId2" cstate="print"/>
          <a:srcRect l="7702" r="6739"/>
          <a:stretch>
            <a:fillRect/>
          </a:stretch>
        </p:blipFill>
        <p:spPr bwMode="auto">
          <a:xfrm>
            <a:off x="3785960" y="2514600"/>
            <a:ext cx="5358040" cy="434340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8" name="Text Placeholder 2"/>
          <p:cNvSpPr>
            <a:spLocks noGrp="1"/>
          </p:cNvSpPr>
          <p:nvPr>
            <p:ph type="body" sz="quarter" idx="10" hasCustomPrompt="1"/>
          </p:nvPr>
        </p:nvSpPr>
        <p:spPr>
          <a:xfrm>
            <a:off x="228600" y="3048000"/>
            <a:ext cx="33528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304800" y="4267200"/>
            <a:ext cx="32766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pic>
        <p:nvPicPr>
          <p:cNvPr id="15" name="Picture 14" descr="The Centers for Medicare and Medicaid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28600" y="228600"/>
            <a:ext cx="2652325" cy="914400"/>
          </a:xfrm>
          <a:prstGeom prst="rect">
            <a:avLst/>
          </a:prstGeom>
        </p:spPr>
      </p:pic>
    </p:spTree>
    <p:extLst>
      <p:ext uri="{BB962C8B-B14F-4D97-AF65-F5344CB8AC3E}">
        <p14:creationId xmlns:p14="http://schemas.microsoft.com/office/powerpoint/2010/main" val="542089986"/>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12_CMS title1">
    <p:bg>
      <p:bgPr>
        <a:solidFill>
          <a:schemeClr val="bg1"/>
        </a:solidFill>
        <a:effectLst/>
      </p:bgPr>
    </p:bg>
    <p:spTree>
      <p:nvGrpSpPr>
        <p:cNvPr id="1" name=""/>
        <p:cNvGrpSpPr/>
        <p:nvPr/>
      </p:nvGrpSpPr>
      <p:grpSpPr>
        <a:xfrm>
          <a:off x="0" y="0"/>
          <a:ext cx="0" cy="0"/>
          <a:chOff x="0" y="0"/>
          <a:chExt cx="0" cy="0"/>
        </a:xfrm>
      </p:grpSpPr>
      <p:pic>
        <p:nvPicPr>
          <p:cNvPr id="7" name="Picture 3" descr="A group of professional men and women discussing the documents they are holding."/>
          <p:cNvPicPr>
            <a:picLocks noChangeAspect="1" noChangeArrowheads="1"/>
          </p:cNvPicPr>
          <p:nvPr/>
        </p:nvPicPr>
        <p:blipFill>
          <a:blip r:embed="rId2" cstate="print"/>
          <a:srcRect l="6069"/>
          <a:stretch>
            <a:fillRect/>
          </a:stretch>
        </p:blipFill>
        <p:spPr bwMode="auto">
          <a:xfrm>
            <a:off x="-34899" y="2438401"/>
            <a:ext cx="5354484" cy="441960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8" name="Text Placeholder 2"/>
          <p:cNvSpPr>
            <a:spLocks noGrp="1"/>
          </p:cNvSpPr>
          <p:nvPr>
            <p:ph type="body" sz="quarter" idx="10" hasCustomPrompt="1"/>
          </p:nvPr>
        </p:nvSpPr>
        <p:spPr>
          <a:xfrm>
            <a:off x="5486400" y="3048000"/>
            <a:ext cx="33528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5562600" y="4267200"/>
            <a:ext cx="32766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pic>
        <p:nvPicPr>
          <p:cNvPr id="15" name="Picture 14" descr="The Centers for Medicare and Medicaid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52400" y="228600"/>
            <a:ext cx="2652325" cy="914400"/>
          </a:xfrm>
          <a:prstGeom prst="rect">
            <a:avLst/>
          </a:prstGeom>
        </p:spPr>
      </p:pic>
    </p:spTree>
    <p:extLst>
      <p:ext uri="{BB962C8B-B14F-4D97-AF65-F5344CB8AC3E}">
        <p14:creationId xmlns:p14="http://schemas.microsoft.com/office/powerpoint/2010/main" val="3934236616"/>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9_CMS title1">
    <p:bg>
      <p:bgPr>
        <a:solidFill>
          <a:schemeClr val="bg1"/>
        </a:solidFill>
        <a:effectLst/>
      </p:bgPr>
    </p:bg>
    <p:spTree>
      <p:nvGrpSpPr>
        <p:cNvPr id="1" name=""/>
        <p:cNvGrpSpPr/>
        <p:nvPr/>
      </p:nvGrpSpPr>
      <p:grpSpPr>
        <a:xfrm>
          <a:off x="0" y="0"/>
          <a:ext cx="0" cy="0"/>
          <a:chOff x="0" y="0"/>
          <a:chExt cx="0" cy="0"/>
        </a:xfrm>
      </p:grpSpPr>
      <p:pic>
        <p:nvPicPr>
          <p:cNvPr id="7" name="Picture 3" descr="A team of professionals standing in a group."/>
          <p:cNvPicPr>
            <a:picLocks noChangeAspect="1" noChangeArrowheads="1"/>
          </p:cNvPicPr>
          <p:nvPr/>
        </p:nvPicPr>
        <p:blipFill>
          <a:blip r:embed="rId2" cstate="print"/>
          <a:srcRect l="7031" r="4688"/>
          <a:stretch>
            <a:fillRect/>
          </a:stretch>
        </p:blipFill>
        <p:spPr bwMode="auto">
          <a:xfrm>
            <a:off x="1055" y="2514600"/>
            <a:ext cx="5753840" cy="434340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8" name="Text Placeholder 2"/>
          <p:cNvSpPr>
            <a:spLocks noGrp="1"/>
          </p:cNvSpPr>
          <p:nvPr>
            <p:ph type="body" sz="quarter" idx="10" hasCustomPrompt="1"/>
          </p:nvPr>
        </p:nvSpPr>
        <p:spPr>
          <a:xfrm>
            <a:off x="5943600" y="3048000"/>
            <a:ext cx="29718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5943600" y="4267200"/>
            <a:ext cx="29718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pic>
        <p:nvPicPr>
          <p:cNvPr id="11" name="Picture 10" descr="The Centers for Medicare and Medicaid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52400"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Tree>
    <p:extLst>
      <p:ext uri="{BB962C8B-B14F-4D97-AF65-F5344CB8AC3E}">
        <p14:creationId xmlns:p14="http://schemas.microsoft.com/office/powerpoint/2010/main" val="3471148788"/>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6_CMS title1">
    <p:bg>
      <p:bgPr>
        <a:solidFill>
          <a:schemeClr val="bg1"/>
        </a:solidFill>
        <a:effectLst/>
      </p:bgPr>
    </p:bg>
    <p:spTree>
      <p:nvGrpSpPr>
        <p:cNvPr id="1" name=""/>
        <p:cNvGrpSpPr/>
        <p:nvPr/>
      </p:nvGrpSpPr>
      <p:grpSpPr>
        <a:xfrm>
          <a:off x="0" y="0"/>
          <a:ext cx="0" cy="0"/>
          <a:chOff x="0" y="0"/>
          <a:chExt cx="0" cy="0"/>
        </a:xfrm>
      </p:grpSpPr>
      <p:pic>
        <p:nvPicPr>
          <p:cNvPr id="7" name="Picture 3" descr="A multi-cultural family standing against a white background. The family has two children, a mom and a dad."/>
          <p:cNvPicPr>
            <a:picLocks noChangeAspect="1" noChangeArrowheads="1"/>
          </p:cNvPicPr>
          <p:nvPr/>
        </p:nvPicPr>
        <p:blipFill>
          <a:blip r:embed="rId2" cstate="print"/>
          <a:srcRect l="16406" r="24141" b="1553"/>
          <a:stretch>
            <a:fillRect/>
          </a:stretch>
        </p:blipFill>
        <p:spPr bwMode="auto">
          <a:xfrm>
            <a:off x="5463038" y="2286000"/>
            <a:ext cx="3661776" cy="4576042"/>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8" name="Text Placeholder 2"/>
          <p:cNvSpPr>
            <a:spLocks noGrp="1"/>
          </p:cNvSpPr>
          <p:nvPr>
            <p:ph type="body" sz="quarter" idx="10" hasCustomPrompt="1"/>
          </p:nvPr>
        </p:nvSpPr>
        <p:spPr>
          <a:xfrm>
            <a:off x="381000" y="3048000"/>
            <a:ext cx="48768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381000" y="4267200"/>
            <a:ext cx="48768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pic>
        <p:nvPicPr>
          <p:cNvPr id="11" name="Picture 10"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Tree>
    <p:extLst>
      <p:ext uri="{BB962C8B-B14F-4D97-AF65-F5344CB8AC3E}">
        <p14:creationId xmlns:p14="http://schemas.microsoft.com/office/powerpoint/2010/main" val="1088951131"/>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8_CMS title1">
    <p:bg>
      <p:bgPr>
        <a:solidFill>
          <a:schemeClr val="bg1"/>
        </a:solidFill>
        <a:effectLst/>
      </p:bgPr>
    </p:bg>
    <p:spTree>
      <p:nvGrpSpPr>
        <p:cNvPr id="1" name=""/>
        <p:cNvGrpSpPr/>
        <p:nvPr/>
      </p:nvGrpSpPr>
      <p:grpSpPr>
        <a:xfrm>
          <a:off x="0" y="0"/>
          <a:ext cx="0" cy="0"/>
          <a:chOff x="0" y="0"/>
          <a:chExt cx="0" cy="0"/>
        </a:xfrm>
      </p:grpSpPr>
      <p:pic>
        <p:nvPicPr>
          <p:cNvPr id="7" name="Picture 3" descr="A young woman dressed casually with a backpack on, walking in a park."/>
          <p:cNvPicPr>
            <a:picLocks noChangeAspect="1" noChangeArrowheads="1"/>
          </p:cNvPicPr>
          <p:nvPr/>
        </p:nvPicPr>
        <p:blipFill>
          <a:blip r:embed="rId2" cstate="print"/>
          <a:srcRect l="39844" r="4687"/>
          <a:stretch>
            <a:fillRect/>
          </a:stretch>
        </p:blipFill>
        <p:spPr bwMode="auto">
          <a:xfrm>
            <a:off x="0" y="2280607"/>
            <a:ext cx="3810000" cy="4577393"/>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8" name="Text Placeholder 2"/>
          <p:cNvSpPr>
            <a:spLocks noGrp="1"/>
          </p:cNvSpPr>
          <p:nvPr>
            <p:ph type="body" sz="quarter" idx="10" hasCustomPrompt="1"/>
          </p:nvPr>
        </p:nvSpPr>
        <p:spPr>
          <a:xfrm>
            <a:off x="4343400" y="3048000"/>
            <a:ext cx="42672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4343400" y="4267200"/>
            <a:ext cx="42672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pic>
        <p:nvPicPr>
          <p:cNvPr id="11" name="Picture 10"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Tree>
    <p:extLst>
      <p:ext uri="{BB962C8B-B14F-4D97-AF65-F5344CB8AC3E}">
        <p14:creationId xmlns:p14="http://schemas.microsoft.com/office/powerpoint/2010/main" val="1064250364"/>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p:cSld name="7_CMS title1">
    <p:bg>
      <p:bgPr>
        <a:solidFill>
          <a:schemeClr val="bg1"/>
        </a:solidFill>
        <a:effectLst/>
      </p:bgPr>
    </p:bg>
    <p:spTree>
      <p:nvGrpSpPr>
        <p:cNvPr id="1" name=""/>
        <p:cNvGrpSpPr/>
        <p:nvPr/>
      </p:nvGrpSpPr>
      <p:grpSpPr>
        <a:xfrm>
          <a:off x="0" y="0"/>
          <a:ext cx="0" cy="0"/>
          <a:chOff x="0" y="0"/>
          <a:chExt cx="0" cy="0"/>
        </a:xfrm>
      </p:grpSpPr>
      <p:pic>
        <p:nvPicPr>
          <p:cNvPr id="7" name="Picture 3" descr="A team of professionals standing in a group."/>
          <p:cNvPicPr>
            <a:picLocks noChangeAspect="1" noChangeArrowheads="1"/>
          </p:cNvPicPr>
          <p:nvPr/>
        </p:nvPicPr>
        <p:blipFill>
          <a:blip r:embed="rId2" cstate="print"/>
          <a:srcRect l="14062" r="7031"/>
          <a:stretch>
            <a:fillRect/>
          </a:stretch>
        </p:blipFill>
        <p:spPr bwMode="auto">
          <a:xfrm>
            <a:off x="3910920" y="2438401"/>
            <a:ext cx="5233080" cy="441960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8" name="Text Placeholder 2"/>
          <p:cNvSpPr>
            <a:spLocks noGrp="1"/>
          </p:cNvSpPr>
          <p:nvPr>
            <p:ph type="body" sz="quarter" idx="10" hasCustomPrompt="1"/>
          </p:nvPr>
        </p:nvSpPr>
        <p:spPr>
          <a:xfrm>
            <a:off x="304800" y="3048000"/>
            <a:ext cx="32766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304800" y="4267200"/>
            <a:ext cx="32766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pic>
        <p:nvPicPr>
          <p:cNvPr id="11" name="Picture 10" descr="The Centers for Medicare and Medicaid logo.&#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Tree>
    <p:extLst>
      <p:ext uri="{BB962C8B-B14F-4D97-AF65-F5344CB8AC3E}">
        <p14:creationId xmlns:p14="http://schemas.microsoft.com/office/powerpoint/2010/main" val="468156172"/>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5_CMS title1">
    <p:bg>
      <p:bgPr>
        <a:solidFill>
          <a:schemeClr val="bg1"/>
        </a:solidFill>
        <a:effectLst/>
      </p:bgPr>
    </p:bg>
    <p:spTree>
      <p:nvGrpSpPr>
        <p:cNvPr id="1" name=""/>
        <p:cNvGrpSpPr/>
        <p:nvPr/>
      </p:nvGrpSpPr>
      <p:grpSpPr>
        <a:xfrm>
          <a:off x="0" y="0"/>
          <a:ext cx="0" cy="0"/>
          <a:chOff x="0" y="0"/>
          <a:chExt cx="0" cy="0"/>
        </a:xfrm>
      </p:grpSpPr>
      <p:pic>
        <p:nvPicPr>
          <p:cNvPr id="7" name="Picture 3" descr="A young woman helping a child at a computer."/>
          <p:cNvPicPr>
            <a:picLocks noChangeAspect="1" noChangeArrowheads="1"/>
          </p:cNvPicPr>
          <p:nvPr/>
        </p:nvPicPr>
        <p:blipFill>
          <a:blip r:embed="rId2" cstate="print"/>
          <a:srcRect l="9375" r="14062" b="3517"/>
          <a:stretch>
            <a:fillRect/>
          </a:stretch>
        </p:blipFill>
        <p:spPr bwMode="auto">
          <a:xfrm>
            <a:off x="16432" y="2514600"/>
            <a:ext cx="5165168" cy="4337683"/>
          </a:xfrm>
          <a:prstGeom prst="rect">
            <a:avLst/>
          </a:prstGeom>
          <a:noFill/>
          <a:ln w="9525">
            <a:noFill/>
            <a:miter lim="800000"/>
            <a:headEnd/>
            <a:tailEnd/>
          </a:ln>
          <a:effectLst/>
          <a:scene3d>
            <a:camera prst="orthographicFront">
              <a:rot lat="0" lon="10800000" rev="0"/>
            </a:camera>
            <a:lightRig rig="threePt" dir="t"/>
          </a:scene3d>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8" name="Text Placeholder 2"/>
          <p:cNvSpPr>
            <a:spLocks noGrp="1"/>
          </p:cNvSpPr>
          <p:nvPr>
            <p:ph type="body" sz="quarter" idx="10" hasCustomPrompt="1"/>
          </p:nvPr>
        </p:nvSpPr>
        <p:spPr>
          <a:xfrm>
            <a:off x="5486400" y="3048000"/>
            <a:ext cx="34290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5486400" y="4267200"/>
            <a:ext cx="34290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pic>
        <p:nvPicPr>
          <p:cNvPr id="11" name="Picture 10"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Tree>
    <p:extLst>
      <p:ext uri="{BB962C8B-B14F-4D97-AF65-F5344CB8AC3E}">
        <p14:creationId xmlns:p14="http://schemas.microsoft.com/office/powerpoint/2010/main" val="368307422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11_CMS title1">
    <p:bg>
      <p:bgPr>
        <a:solidFill>
          <a:schemeClr val="bg1"/>
        </a:solidFill>
        <a:effectLst/>
      </p:bgPr>
    </p:bg>
    <p:spTree>
      <p:nvGrpSpPr>
        <p:cNvPr id="1" name=""/>
        <p:cNvGrpSpPr/>
        <p:nvPr/>
      </p:nvGrpSpPr>
      <p:grpSpPr>
        <a:xfrm>
          <a:off x="0" y="0"/>
          <a:ext cx="0" cy="0"/>
          <a:chOff x="0" y="0"/>
          <a:chExt cx="0" cy="0"/>
        </a:xfrm>
      </p:grpSpPr>
      <p:pic>
        <p:nvPicPr>
          <p:cNvPr id="7" name="Picture 3" descr="Two professional women at a laptop computer."/>
          <p:cNvPicPr>
            <a:picLocks noChangeAspect="1" noChangeArrowheads="1"/>
          </p:cNvPicPr>
          <p:nvPr/>
        </p:nvPicPr>
        <p:blipFill>
          <a:blip r:embed="rId2" cstate="print"/>
          <a:srcRect l="7702" r="6739"/>
          <a:stretch>
            <a:fillRect/>
          </a:stretch>
        </p:blipFill>
        <p:spPr bwMode="auto">
          <a:xfrm>
            <a:off x="3785960" y="2514600"/>
            <a:ext cx="5358040" cy="434340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8" name="Text Placeholder 2"/>
          <p:cNvSpPr>
            <a:spLocks noGrp="1"/>
          </p:cNvSpPr>
          <p:nvPr>
            <p:ph type="body" sz="quarter" idx="10" hasCustomPrompt="1"/>
          </p:nvPr>
        </p:nvSpPr>
        <p:spPr>
          <a:xfrm>
            <a:off x="228600" y="3048000"/>
            <a:ext cx="33528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304800" y="4267200"/>
            <a:ext cx="32766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5" name="Picture 14" descr="The Centers for Medicare and Medicaid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28600" y="228600"/>
            <a:ext cx="2652325" cy="914400"/>
          </a:xfrm>
          <a:prstGeom prst="rect">
            <a:avLst/>
          </a:prstGeom>
        </p:spPr>
      </p:pic>
    </p:spTree>
    <p:extLst>
      <p:ext uri="{BB962C8B-B14F-4D97-AF65-F5344CB8AC3E}">
        <p14:creationId xmlns:p14="http://schemas.microsoft.com/office/powerpoint/2010/main" val="2607177018"/>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p:cSld name="CMS title4">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pic>
        <p:nvPicPr>
          <p:cNvPr id="8" name="Picture 7" descr="A group of children standing with their school supplies in hand."/>
          <p:cNvPicPr>
            <a:picLocks noChangeAspect="1"/>
          </p:cNvPicPr>
          <p:nvPr/>
        </p:nvPicPr>
        <p:blipFill>
          <a:blip r:embed="rId2" cstate="print">
            <a:extLst>
              <a:ext uri="{28A0092B-C50C-407E-A947-70E740481C1C}">
                <a14:useLocalDpi xmlns:a14="http://schemas.microsoft.com/office/drawing/2010/main" val="0"/>
              </a:ext>
            </a:extLst>
          </a:blip>
          <a:srcRect l="5688"/>
          <a:stretch>
            <a:fillRect/>
          </a:stretch>
        </p:blipFill>
        <p:spPr>
          <a:xfrm>
            <a:off x="14600" y="2963450"/>
            <a:ext cx="5295431" cy="3891090"/>
          </a:xfrm>
          <a:prstGeom prst="rect">
            <a:avLst/>
          </a:prstGeom>
          <a:effectLst/>
        </p:spPr>
      </p:pic>
      <p:sp>
        <p:nvSpPr>
          <p:cNvPr id="14" name="Text Placeholder 2"/>
          <p:cNvSpPr>
            <a:spLocks noGrp="1"/>
          </p:cNvSpPr>
          <p:nvPr>
            <p:ph type="body" sz="quarter" idx="10" hasCustomPrompt="1"/>
          </p:nvPr>
        </p:nvSpPr>
        <p:spPr>
          <a:xfrm>
            <a:off x="5562600" y="3048000"/>
            <a:ext cx="32766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7" name="Text Placeholder 2"/>
          <p:cNvSpPr>
            <a:spLocks noGrp="1"/>
          </p:cNvSpPr>
          <p:nvPr>
            <p:ph type="body" sz="quarter" idx="11" hasCustomPrompt="1"/>
          </p:nvPr>
        </p:nvSpPr>
        <p:spPr>
          <a:xfrm>
            <a:off x="5562600" y="4191000"/>
            <a:ext cx="32766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pic>
        <p:nvPicPr>
          <p:cNvPr id="9" name="Picture 8"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0" name="TextBox 9"/>
          <p:cNvSpPr txBox="1"/>
          <p:nvPr userDrawn="1"/>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Tree>
    <p:extLst>
      <p:ext uri="{BB962C8B-B14F-4D97-AF65-F5344CB8AC3E}">
        <p14:creationId xmlns:p14="http://schemas.microsoft.com/office/powerpoint/2010/main" val="4265975787"/>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p:cSld name="4_CMS title1">
    <p:bg>
      <p:bgPr>
        <a:solidFill>
          <a:schemeClr val="bg1"/>
        </a:solidFill>
        <a:effectLst/>
      </p:bgPr>
    </p:bg>
    <p:spTree>
      <p:nvGrpSpPr>
        <p:cNvPr id="1" name=""/>
        <p:cNvGrpSpPr/>
        <p:nvPr/>
      </p:nvGrpSpPr>
      <p:grpSpPr>
        <a:xfrm>
          <a:off x="0" y="0"/>
          <a:ext cx="0" cy="0"/>
          <a:chOff x="0" y="0"/>
          <a:chExt cx="0" cy="0"/>
        </a:xfrm>
      </p:grpSpPr>
      <p:pic>
        <p:nvPicPr>
          <p:cNvPr id="7" name="Picture 3" descr="An active adult couple riding bicycles in a park."/>
          <p:cNvPicPr>
            <a:picLocks noChangeAspect="1" noChangeArrowheads="1"/>
          </p:cNvPicPr>
          <p:nvPr/>
        </p:nvPicPr>
        <p:blipFill>
          <a:blip r:embed="rId2" cstate="print"/>
          <a:stretch>
            <a:fillRect/>
          </a:stretch>
        </p:blipFill>
        <p:spPr bwMode="auto">
          <a:xfrm>
            <a:off x="697" y="2438400"/>
            <a:ext cx="6629401" cy="441960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8" name="Text Placeholder 2"/>
          <p:cNvSpPr>
            <a:spLocks noGrp="1"/>
          </p:cNvSpPr>
          <p:nvPr>
            <p:ph type="body" sz="quarter" idx="10" hasCustomPrompt="1"/>
          </p:nvPr>
        </p:nvSpPr>
        <p:spPr>
          <a:xfrm>
            <a:off x="5410200" y="3048000"/>
            <a:ext cx="35052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5410200" y="4267200"/>
            <a:ext cx="35052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pic>
        <p:nvPicPr>
          <p:cNvPr id="11" name="Picture 10"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Tree>
    <p:extLst>
      <p:ext uri="{BB962C8B-B14F-4D97-AF65-F5344CB8AC3E}">
        <p14:creationId xmlns:p14="http://schemas.microsoft.com/office/powerpoint/2010/main" val="2834147571"/>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CMS title2">
    <p:bg>
      <p:bgPr>
        <a:solidFill>
          <a:schemeClr val="bg1"/>
        </a:solidFill>
        <a:effectLst/>
      </p:bgPr>
    </p:bg>
    <p:spTree>
      <p:nvGrpSpPr>
        <p:cNvPr id="1" name=""/>
        <p:cNvGrpSpPr/>
        <p:nvPr/>
      </p:nvGrpSpPr>
      <p:grpSpPr>
        <a:xfrm>
          <a:off x="0" y="0"/>
          <a:ext cx="0" cy="0"/>
          <a:chOff x="0" y="0"/>
          <a:chExt cx="0" cy="0"/>
        </a:xfrm>
      </p:grpSpPr>
      <p:pic>
        <p:nvPicPr>
          <p:cNvPr id="8" name="Picture 2" descr="A group of physicians reviewing x-rays."/>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2438400"/>
            <a:ext cx="4639734" cy="441960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7" name="Text Placeholder 2"/>
          <p:cNvSpPr>
            <a:spLocks noGrp="1"/>
          </p:cNvSpPr>
          <p:nvPr>
            <p:ph type="body" sz="quarter" idx="10" hasCustomPrompt="1"/>
          </p:nvPr>
        </p:nvSpPr>
        <p:spPr>
          <a:xfrm>
            <a:off x="4953000" y="3048000"/>
            <a:ext cx="37338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4953000" y="4191000"/>
            <a:ext cx="3733800" cy="838200"/>
          </a:xfr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a:p>
            <a:pPr algn="l"/>
            <a:endParaRPr lang="en-US" sz="2800" b="0" i="1" dirty="0" smtClean="0">
              <a:solidFill>
                <a:srgbClr val="084A9C"/>
              </a:solidFill>
            </a:endParaRPr>
          </a:p>
        </p:txBody>
      </p:sp>
      <p:pic>
        <p:nvPicPr>
          <p:cNvPr id="11" name="Picture 10"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Tree>
    <p:extLst>
      <p:ext uri="{BB962C8B-B14F-4D97-AF65-F5344CB8AC3E}">
        <p14:creationId xmlns:p14="http://schemas.microsoft.com/office/powerpoint/2010/main" val="2629311945"/>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pic>
        <p:nvPicPr>
          <p:cNvPr id="5" name="Picture 4" descr="The Centers for Medicare and Medicaid logo."/>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pic>
        <p:nvPicPr>
          <p:cNvPr id="6" name="Picture 5" descr="A group of seniors playing cards in a sunroom, sitting in wicker furniture."/>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 y="2514600"/>
            <a:ext cx="5615940" cy="4343400"/>
          </a:xfrm>
          <a:prstGeom prst="rect">
            <a:avLst/>
          </a:prstGeom>
          <a:ln>
            <a:noFill/>
          </a:ln>
        </p:spPr>
      </p:pic>
      <p:sp>
        <p:nvSpPr>
          <p:cNvPr id="7" name="Title 8"/>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10" name="Text Placeholder 2"/>
          <p:cNvSpPr>
            <a:spLocks noGrp="1"/>
          </p:cNvSpPr>
          <p:nvPr>
            <p:ph type="body" sz="quarter" idx="10" hasCustomPrompt="1"/>
          </p:nvPr>
        </p:nvSpPr>
        <p:spPr>
          <a:xfrm>
            <a:off x="5943600" y="3048000"/>
            <a:ext cx="29718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11" name="Text Placeholder 2"/>
          <p:cNvSpPr>
            <a:spLocks noGrp="1"/>
          </p:cNvSpPr>
          <p:nvPr>
            <p:ph type="body" sz="quarter" idx="11" hasCustomPrompt="1"/>
          </p:nvPr>
        </p:nvSpPr>
        <p:spPr>
          <a:xfrm>
            <a:off x="5943600" y="4267200"/>
            <a:ext cx="2971800" cy="838200"/>
          </a:xfr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a:p>
            <a:pPr algn="l"/>
            <a:r>
              <a:rPr lang="en-US" sz="2400" b="0" i="1" dirty="0" smtClean="0">
                <a:solidFill>
                  <a:srgbClr val="084A9C"/>
                </a:solidFill>
              </a:rPr>
              <a:t>Date</a:t>
            </a:r>
            <a:endParaRPr lang="en-US" sz="2800" b="0" i="1" dirty="0" smtClean="0">
              <a:solidFill>
                <a:srgbClr val="084A9C"/>
              </a:solidFill>
            </a:endParaRPr>
          </a:p>
        </p:txBody>
      </p:sp>
    </p:spTree>
    <p:extLst>
      <p:ext uri="{BB962C8B-B14F-4D97-AF65-F5344CB8AC3E}">
        <p14:creationId xmlns:p14="http://schemas.microsoft.com/office/powerpoint/2010/main" val="239151659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p:cSld name="1_CMS title1">
    <p:bg>
      <p:bgPr>
        <a:solidFill>
          <a:schemeClr val="bg1"/>
        </a:solidFill>
        <a:effectLst/>
      </p:bgPr>
    </p:bg>
    <p:spTree>
      <p:nvGrpSpPr>
        <p:cNvPr id="1" name=""/>
        <p:cNvGrpSpPr/>
        <p:nvPr/>
      </p:nvGrpSpPr>
      <p:grpSpPr>
        <a:xfrm>
          <a:off x="0" y="0"/>
          <a:ext cx="0" cy="0"/>
          <a:chOff x="0" y="0"/>
          <a:chExt cx="0" cy="0"/>
        </a:xfrm>
      </p:grpSpPr>
      <p:pic>
        <p:nvPicPr>
          <p:cNvPr id="7" name="Picture 3" descr="A collage of photos. These photos are health professionals giving care to patients.&#10;"/>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b="2107"/>
          <a:stretch/>
        </p:blipFill>
        <p:spPr bwMode="auto">
          <a:xfrm>
            <a:off x="-8417" y="2438400"/>
            <a:ext cx="5647217" cy="441960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8" name="Text Placeholder 2"/>
          <p:cNvSpPr>
            <a:spLocks noGrp="1"/>
          </p:cNvSpPr>
          <p:nvPr>
            <p:ph type="body" sz="quarter" idx="10" hasCustomPrompt="1"/>
          </p:nvPr>
        </p:nvSpPr>
        <p:spPr>
          <a:xfrm>
            <a:off x="5943600" y="3048000"/>
            <a:ext cx="29718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5943600" y="4267200"/>
            <a:ext cx="29718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pic>
        <p:nvPicPr>
          <p:cNvPr id="11" name="Picture 10"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Tree>
    <p:extLst>
      <p:ext uri="{BB962C8B-B14F-4D97-AF65-F5344CB8AC3E}">
        <p14:creationId xmlns:p14="http://schemas.microsoft.com/office/powerpoint/2010/main" val="2213582640"/>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p:cSld name="CMS title3">
    <p:bg>
      <p:bgPr>
        <a:solidFill>
          <a:schemeClr val="bg1"/>
        </a:solidFill>
        <a:effectLst/>
      </p:bgPr>
    </p:bg>
    <p:spTree>
      <p:nvGrpSpPr>
        <p:cNvPr id="1" name=""/>
        <p:cNvGrpSpPr/>
        <p:nvPr/>
      </p:nvGrpSpPr>
      <p:grpSpPr>
        <a:xfrm>
          <a:off x="0" y="0"/>
          <a:ext cx="0" cy="0"/>
          <a:chOff x="0" y="0"/>
          <a:chExt cx="0" cy="0"/>
        </a:xfrm>
      </p:grpSpPr>
      <p:pic>
        <p:nvPicPr>
          <p:cNvPr id="7" name="Picture 6" descr="A graphical design of 1's and 0's to represent technology."/>
          <p:cNvPicPr>
            <a:picLocks noChangeAspect="1"/>
          </p:cNvPicPr>
          <p:nvPr/>
        </p:nvPicPr>
        <p:blipFill rotWithShape="1">
          <a:blip r:embed="rId2" cstate="screen">
            <a:extLst>
              <a:ext uri="{28A0092B-C50C-407E-A947-70E740481C1C}">
                <a14:useLocalDpi xmlns:a14="http://schemas.microsoft.com/office/drawing/2010/main"/>
              </a:ext>
            </a:extLst>
          </a:blip>
          <a:srcRect l="-30564" t="-2980"/>
          <a:stretch/>
        </p:blipFill>
        <p:spPr>
          <a:xfrm>
            <a:off x="-1600200" y="2362200"/>
            <a:ext cx="6807107" cy="4477935"/>
          </a:xfrm>
          <a:prstGeom prst="rect">
            <a:avLst/>
          </a:prstGeom>
          <a:ln>
            <a:solidFill>
              <a:schemeClr val="tx1">
                <a:alpha val="77000"/>
              </a:schemeClr>
            </a:solidFill>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8" name="Text Placeholder 2"/>
          <p:cNvSpPr>
            <a:spLocks noGrp="1"/>
          </p:cNvSpPr>
          <p:nvPr>
            <p:ph type="body" sz="quarter" idx="10" hasCustomPrompt="1"/>
          </p:nvPr>
        </p:nvSpPr>
        <p:spPr>
          <a:xfrm>
            <a:off x="5410200" y="3048000"/>
            <a:ext cx="32766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5410200" y="4191000"/>
            <a:ext cx="32766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pic>
        <p:nvPicPr>
          <p:cNvPr id="11" name="Picture 10" descr="The Centers for Medicare and Medicaid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Tree>
    <p:extLst>
      <p:ext uri="{BB962C8B-B14F-4D97-AF65-F5344CB8AC3E}">
        <p14:creationId xmlns:p14="http://schemas.microsoft.com/office/powerpoint/2010/main" val="1925294520"/>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CMS title5">
    <p:bg>
      <p:bgPr>
        <a:solidFill>
          <a:schemeClr val="bg1"/>
        </a:solidFill>
        <a:effectLst/>
      </p:bgPr>
    </p:bg>
    <p:spTree>
      <p:nvGrpSpPr>
        <p:cNvPr id="1" name=""/>
        <p:cNvGrpSpPr/>
        <p:nvPr/>
      </p:nvGrpSpPr>
      <p:grpSpPr>
        <a:xfrm>
          <a:off x="0" y="0"/>
          <a:ext cx="0" cy="0"/>
          <a:chOff x="0" y="0"/>
          <a:chExt cx="0" cy="0"/>
        </a:xfrm>
      </p:grpSpPr>
      <p:pic>
        <p:nvPicPr>
          <p:cNvPr id="7" name="Picture 6" descr="This is an image of a pill bottle on it's side with the lid off and a few of the pills lying on the table in front of it."/>
          <p:cNvPicPr>
            <a:picLocks noChangeAspect="1"/>
          </p:cNvPicPr>
          <p:nvPr/>
        </p:nvPicPr>
        <p:blipFill rotWithShape="1">
          <a:blip r:embed="rId2" cstate="screen">
            <a:extLst>
              <a:ext uri="{28A0092B-C50C-407E-A947-70E740481C1C}">
                <a14:useLocalDpi xmlns:a14="http://schemas.microsoft.com/office/drawing/2010/main"/>
              </a:ext>
            </a:extLst>
          </a:blip>
          <a:srcRect l="-967" t="1177" r="-182" b="3456"/>
          <a:stretch/>
        </p:blipFill>
        <p:spPr>
          <a:xfrm>
            <a:off x="-76201" y="2286000"/>
            <a:ext cx="5614737" cy="4572000"/>
          </a:xfrm>
          <a:prstGeom prst="rect">
            <a:avLst/>
          </a:prstGeom>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8" name="Text Placeholder 2"/>
          <p:cNvSpPr>
            <a:spLocks noGrp="1"/>
          </p:cNvSpPr>
          <p:nvPr>
            <p:ph type="body" sz="quarter" idx="10" hasCustomPrompt="1"/>
          </p:nvPr>
        </p:nvSpPr>
        <p:spPr>
          <a:xfrm>
            <a:off x="5562600" y="3048000"/>
            <a:ext cx="32766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5562600" y="4191000"/>
            <a:ext cx="3276600" cy="838200"/>
          </a:xfr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a:p>
            <a:pPr algn="l"/>
            <a:endParaRPr lang="en-US" sz="2800" b="0" i="1" dirty="0" smtClean="0">
              <a:solidFill>
                <a:srgbClr val="084A9C"/>
              </a:solidFill>
            </a:endParaRPr>
          </a:p>
        </p:txBody>
      </p:sp>
      <p:pic>
        <p:nvPicPr>
          <p:cNvPr id="11" name="Picture 10"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Tree>
    <p:extLst>
      <p:ext uri="{BB962C8B-B14F-4D97-AF65-F5344CB8AC3E}">
        <p14:creationId xmlns:p14="http://schemas.microsoft.com/office/powerpoint/2010/main" val="3665945017"/>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1_CMS title6">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
        <p:nvSpPr>
          <p:cNvPr id="12" name="Title 7"/>
          <p:cNvSpPr>
            <a:spLocks noGrp="1"/>
          </p:cNvSpPr>
          <p:nvPr>
            <p:ph type="title"/>
          </p:nvPr>
        </p:nvSpPr>
        <p:spPr>
          <a:xfrm>
            <a:off x="-76200" y="-28738"/>
            <a:ext cx="9244148" cy="1447800"/>
          </a:xfrm>
        </p:spPr>
        <p:txBody>
          <a:bodyPr/>
          <a:lstStyle/>
          <a:p>
            <a:r>
              <a:rPr lang="en-US" dirty="0" smtClean="0"/>
              <a:t>Click to edit Master title style</a:t>
            </a:r>
            <a:endParaRPr lang="en-US" dirty="0"/>
          </a:p>
        </p:txBody>
      </p:sp>
      <p:sp>
        <p:nvSpPr>
          <p:cNvPr id="8" name="TextBox 7"/>
          <p:cNvSpPr txBox="1"/>
          <p:nvPr userDrawn="1"/>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pic>
        <p:nvPicPr>
          <p:cNvPr id="10" name="Picture 9" descr="The Centers for Medicare and Medicaid logo."/>
          <p:cNvPicPr>
            <a:picLocks noChangeAspect="1"/>
          </p:cNvPicPr>
          <p:nvPr userDrawn="1"/>
        </p:nvPicPr>
        <p:blipFill>
          <a:blip r:embed="rId2" cstate="print"/>
          <a:stretch>
            <a:fillRect/>
          </a:stretch>
        </p:blipFill>
        <p:spPr>
          <a:xfrm>
            <a:off x="76200" y="2550068"/>
            <a:ext cx="8915400" cy="3088732"/>
          </a:xfrm>
          <a:prstGeom prst="rect">
            <a:avLst/>
          </a:prstGeom>
        </p:spPr>
      </p:pic>
      <p:sp>
        <p:nvSpPr>
          <p:cNvPr id="14" name="Text Placeholder 2"/>
          <p:cNvSpPr>
            <a:spLocks noGrp="1"/>
          </p:cNvSpPr>
          <p:nvPr>
            <p:ph type="body" sz="quarter" idx="10" hasCustomPrompt="1"/>
          </p:nvPr>
        </p:nvSpPr>
        <p:spPr>
          <a:xfrm>
            <a:off x="304800" y="2819400"/>
            <a:ext cx="8534400" cy="17526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15" name="Text Placeholder 2"/>
          <p:cNvSpPr>
            <a:spLocks noGrp="1"/>
          </p:cNvSpPr>
          <p:nvPr>
            <p:ph type="body" sz="quarter" idx="11" hasCustomPrompt="1"/>
          </p:nvPr>
        </p:nvSpPr>
        <p:spPr>
          <a:xfrm>
            <a:off x="304800" y="4724400"/>
            <a:ext cx="85344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spTree>
    <p:extLst>
      <p:ext uri="{BB962C8B-B14F-4D97-AF65-F5344CB8AC3E}">
        <p14:creationId xmlns:p14="http://schemas.microsoft.com/office/powerpoint/2010/main" val="287433656"/>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CMS title6">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7" name="Text Placeholder 2"/>
          <p:cNvSpPr>
            <a:spLocks noGrp="1"/>
          </p:cNvSpPr>
          <p:nvPr>
            <p:ph type="body" sz="quarter" idx="10" hasCustomPrompt="1"/>
          </p:nvPr>
        </p:nvSpPr>
        <p:spPr>
          <a:xfrm>
            <a:off x="4953000" y="3048000"/>
            <a:ext cx="32766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11" name="Text Placeholder 2"/>
          <p:cNvSpPr>
            <a:spLocks noGrp="1"/>
          </p:cNvSpPr>
          <p:nvPr>
            <p:ph type="body" sz="quarter" idx="11" hasCustomPrompt="1"/>
          </p:nvPr>
        </p:nvSpPr>
        <p:spPr>
          <a:xfrm>
            <a:off x="4953000" y="4191000"/>
            <a:ext cx="32766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pic>
        <p:nvPicPr>
          <p:cNvPr id="9" name="Picture 8" descr="The Centers for Medicare and Medicaid logo."/>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8" name="TextBox 7"/>
          <p:cNvSpPr txBox="1"/>
          <p:nvPr userDrawn="1"/>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Tree>
    <p:extLst>
      <p:ext uri="{BB962C8B-B14F-4D97-AF65-F5344CB8AC3E}">
        <p14:creationId xmlns:p14="http://schemas.microsoft.com/office/powerpoint/2010/main" val="6998273"/>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p:cSld name="CMS content2">
    <p:spTree>
      <p:nvGrpSpPr>
        <p:cNvPr id="1" name=""/>
        <p:cNvGrpSpPr/>
        <p:nvPr/>
      </p:nvGrpSpPr>
      <p:grpSpPr>
        <a:xfrm>
          <a:off x="0" y="0"/>
          <a:ext cx="0" cy="0"/>
          <a:chOff x="0" y="0"/>
          <a:chExt cx="0" cy="0"/>
        </a:xfrm>
      </p:grpSpPr>
      <p:sp>
        <p:nvSpPr>
          <p:cNvPr id="5" name="Title 1"/>
          <p:cNvSpPr>
            <a:spLocks noGrp="1"/>
          </p:cNvSpPr>
          <p:nvPr>
            <p:ph type="title"/>
          </p:nvPr>
        </p:nvSpPr>
        <p:spPr>
          <a:xfrm>
            <a:off x="0" y="0"/>
            <a:ext cx="9144000" cy="1417638"/>
          </a:xfrm>
          <a:prstGeom prst="rect">
            <a:avLst/>
          </a:prstGeom>
          <a:solidFill>
            <a:srgbClr val="084A9C"/>
          </a:solidFill>
          <a:effectLst>
            <a:outerShdw dist="76200" dir="5640000" algn="tl" rotWithShape="0">
              <a:srgbClr val="FFD004"/>
            </a:outerShdw>
          </a:effectLst>
        </p:spPr>
        <p:txBody>
          <a:bodyPr/>
          <a:lstStyle>
            <a:lvl1pPr>
              <a:defRPr>
                <a:solidFill>
                  <a:schemeClr val="bg1"/>
                </a:solidFill>
              </a:defRPr>
            </a:lvl1pPr>
          </a:lstStyle>
          <a:p>
            <a:r>
              <a:rPr lang="en-US" smtClean="0"/>
              <a:t>Click to edit Master title style</a:t>
            </a:r>
            <a:endParaRPr lang="en-US" dirty="0"/>
          </a:p>
        </p:txBody>
      </p:sp>
      <p:sp>
        <p:nvSpPr>
          <p:cNvPr id="6" name="Content Placeholder 2"/>
          <p:cNvSpPr>
            <a:spLocks noGrp="1"/>
          </p:cNvSpPr>
          <p:nvPr>
            <p:ph idx="1"/>
          </p:nvPr>
        </p:nvSpPr>
        <p:spPr>
          <a:xfrm>
            <a:off x="457200" y="1828800"/>
            <a:ext cx="8229600" cy="42973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6"/>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22FF3C-310F-4809-A5BE-BC5BA8AA108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875144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12_CMS title1">
    <p:bg>
      <p:bgPr>
        <a:solidFill>
          <a:schemeClr val="bg1"/>
        </a:solidFill>
        <a:effectLst/>
      </p:bgPr>
    </p:bg>
    <p:spTree>
      <p:nvGrpSpPr>
        <p:cNvPr id="1" name=""/>
        <p:cNvGrpSpPr/>
        <p:nvPr/>
      </p:nvGrpSpPr>
      <p:grpSpPr>
        <a:xfrm>
          <a:off x="0" y="0"/>
          <a:ext cx="0" cy="0"/>
          <a:chOff x="0" y="0"/>
          <a:chExt cx="0" cy="0"/>
        </a:xfrm>
      </p:grpSpPr>
      <p:pic>
        <p:nvPicPr>
          <p:cNvPr id="7" name="Picture 3" descr="A group of professional men and women discussing the documents they are holding."/>
          <p:cNvPicPr>
            <a:picLocks noChangeAspect="1" noChangeArrowheads="1"/>
          </p:cNvPicPr>
          <p:nvPr/>
        </p:nvPicPr>
        <p:blipFill>
          <a:blip r:embed="rId2" cstate="print"/>
          <a:srcRect l="6069"/>
          <a:stretch>
            <a:fillRect/>
          </a:stretch>
        </p:blipFill>
        <p:spPr bwMode="auto">
          <a:xfrm>
            <a:off x="-34899" y="2438401"/>
            <a:ext cx="5354484" cy="441960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8" name="Text Placeholder 2"/>
          <p:cNvSpPr>
            <a:spLocks noGrp="1"/>
          </p:cNvSpPr>
          <p:nvPr>
            <p:ph type="body" sz="quarter" idx="10" hasCustomPrompt="1"/>
          </p:nvPr>
        </p:nvSpPr>
        <p:spPr>
          <a:xfrm>
            <a:off x="5486400" y="3048000"/>
            <a:ext cx="33528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5562600" y="4267200"/>
            <a:ext cx="32766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5" name="Picture 14" descr="The Centers for Medicare and Medicaid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52400" y="228600"/>
            <a:ext cx="2652325" cy="914400"/>
          </a:xfrm>
          <a:prstGeom prst="rect">
            <a:avLst/>
          </a:prstGeom>
        </p:spPr>
      </p:pic>
    </p:spTree>
    <p:extLst>
      <p:ext uri="{BB962C8B-B14F-4D97-AF65-F5344CB8AC3E}">
        <p14:creationId xmlns:p14="http://schemas.microsoft.com/office/powerpoint/2010/main" val="2607177018"/>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1_CMS content2">
    <p:spTree>
      <p:nvGrpSpPr>
        <p:cNvPr id="1" name=""/>
        <p:cNvGrpSpPr/>
        <p:nvPr/>
      </p:nvGrpSpPr>
      <p:grpSpPr>
        <a:xfrm>
          <a:off x="0" y="0"/>
          <a:ext cx="0" cy="0"/>
          <a:chOff x="0" y="0"/>
          <a:chExt cx="0" cy="0"/>
        </a:xfrm>
      </p:grpSpPr>
      <p:sp>
        <p:nvSpPr>
          <p:cNvPr id="6" name="Content Placeholder 2"/>
          <p:cNvSpPr>
            <a:spLocks noGrp="1"/>
          </p:cNvSpPr>
          <p:nvPr>
            <p:ph idx="1"/>
          </p:nvPr>
        </p:nvSpPr>
        <p:spPr>
          <a:xfrm>
            <a:off x="457200" y="1828800"/>
            <a:ext cx="8229600" cy="42973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Placeholder 8"/>
          <p:cNvSpPr>
            <a:spLocks noGrp="1"/>
          </p:cNvSpPr>
          <p:nvPr>
            <p:ph type="title"/>
          </p:nvPr>
        </p:nvSpPr>
        <p:spPr>
          <a:xfrm>
            <a:off x="0" y="0"/>
            <a:ext cx="9144000" cy="1447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p>
            <a:r>
              <a:rPr lang="en-US" smtClean="0"/>
              <a:t>Click to edit Master title style</a:t>
            </a:r>
            <a:endParaRPr lang="en-US" dirty="0"/>
          </a:p>
        </p:txBody>
      </p:sp>
      <p:sp>
        <p:nvSpPr>
          <p:cNvPr id="4" name="Slide Number Placeholder 6"/>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22FF3C-310F-4809-A5BE-BC5BA8AA108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9548518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000"/>
            </a:lvl1pPr>
          </a:lstStyle>
          <a:p>
            <a:r>
              <a:rPr kumimoji="0" lang="en-US" dirty="0" smtClean="0"/>
              <a:t>Click to edit Master title style</a:t>
            </a:r>
            <a:endParaRPr kumimoji="0" lang="en-US" dirty="0"/>
          </a:p>
        </p:txBody>
      </p:sp>
      <p:sp>
        <p:nvSpPr>
          <p:cNvPr id="9" name="Content Placeholder 8"/>
          <p:cNvSpPr>
            <a:spLocks noGrp="1"/>
          </p:cNvSpPr>
          <p:nvPr>
            <p:ph sz="quarter" idx="1"/>
          </p:nvPr>
        </p:nvSpPr>
        <p:spPr>
          <a:xfrm>
            <a:off x="702367" y="1447800"/>
            <a:ext cx="3749040" cy="4572000"/>
          </a:xfrm>
        </p:spPr>
        <p:txBody>
          <a:bodyPr vert="horz"/>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721917"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Slide Number Placeholder 22" descr="Blue circle with page number" title="Blue circle with page number"/>
          <p:cNvSpPr>
            <a:spLocks noGrp="1"/>
          </p:cNvSpPr>
          <p:nvPr>
            <p:ph type="sldNum" sz="quarter" idx="4"/>
          </p:nvPr>
        </p:nvSpPr>
        <p:spPr>
          <a:xfrm>
            <a:off x="146304" y="6210300"/>
            <a:ext cx="457200" cy="457200"/>
          </a:xfrm>
          <a:prstGeom prst="ellipse">
            <a:avLst/>
          </a:prstGeom>
          <a:solidFill>
            <a:srgbClr val="669ACC"/>
          </a:solidFill>
        </p:spPr>
        <p:txBody>
          <a:bodyPr wrap="none" lIns="0" tIns="0" rIns="0" bIns="0" anchor="ctr" anchorCtr="1">
            <a:noAutofit/>
          </a:bodyPr>
          <a:lstStyle>
            <a:lvl1pPr algn="ctr" eaLnBrk="1" latinLnBrk="0" hangingPunct="1">
              <a:defRPr kumimoji="0" sz="1400">
                <a:solidFill>
                  <a:srgbClr val="FFFFFF"/>
                </a:solidFill>
                <a:latin typeface="Calibri" panose="020F0502020204030204" pitchFamily="34" charset="0"/>
                <a:ea typeface="+mj-ea"/>
                <a:cs typeface="+mj-cs"/>
              </a:defRPr>
            </a:lvl1pPr>
          </a:lstStyle>
          <a:p>
            <a:fld id="{464B3E39-FB27-466F-8DC0-389097739389}" type="slidenum">
              <a:rPr lang="en-US" smtClean="0"/>
              <a:pPr/>
              <a:t>‹#›</a:t>
            </a:fld>
            <a:endParaRPr lang="en-US" dirty="0"/>
          </a:p>
        </p:txBody>
      </p:sp>
    </p:spTree>
    <p:extLst>
      <p:ext uri="{BB962C8B-B14F-4D97-AF65-F5344CB8AC3E}">
        <p14:creationId xmlns:p14="http://schemas.microsoft.com/office/powerpoint/2010/main" val="418770839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Bulle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000"/>
            </a:lvl1pPr>
          </a:lstStyle>
          <a:p>
            <a:r>
              <a:rPr kumimoji="0" lang="en-US" dirty="0" smtClean="0"/>
              <a:t>Click to edit Master title style</a:t>
            </a:r>
            <a:endParaRPr kumimoji="0" lang="en-US" dirty="0"/>
          </a:p>
        </p:txBody>
      </p:sp>
      <p:sp>
        <p:nvSpPr>
          <p:cNvPr id="9" name="Slide Number Placeholder 22" descr="Blue circle with page number" title="Blue circle with page number"/>
          <p:cNvSpPr>
            <a:spLocks noGrp="1"/>
          </p:cNvSpPr>
          <p:nvPr>
            <p:ph type="sldNum" sz="quarter" idx="4"/>
          </p:nvPr>
        </p:nvSpPr>
        <p:spPr>
          <a:xfrm>
            <a:off x="146304" y="6210300"/>
            <a:ext cx="457200" cy="457200"/>
          </a:xfrm>
          <a:prstGeom prst="ellipse">
            <a:avLst/>
          </a:prstGeom>
          <a:solidFill>
            <a:srgbClr val="669ACC"/>
          </a:solidFill>
        </p:spPr>
        <p:txBody>
          <a:bodyPr wrap="none" lIns="0" tIns="0" rIns="0" bIns="0" anchor="ctr" anchorCtr="1">
            <a:noAutofit/>
          </a:bodyPr>
          <a:lstStyle>
            <a:lvl1pPr algn="ctr" eaLnBrk="1" latinLnBrk="0" hangingPunct="1">
              <a:defRPr kumimoji="0" sz="1400">
                <a:solidFill>
                  <a:srgbClr val="FFFFFF"/>
                </a:solidFill>
                <a:latin typeface="Calibri" panose="020F0502020204030204" pitchFamily="34" charset="0"/>
                <a:ea typeface="+mj-ea"/>
                <a:cs typeface="+mj-cs"/>
              </a:defRPr>
            </a:lvl1pPr>
          </a:lstStyle>
          <a:p>
            <a:fld id="{464B3E39-FB27-466F-8DC0-389097739389}" type="slidenum">
              <a:rPr lang="en-US" smtClean="0"/>
              <a:pPr/>
              <a:t>‹#›</a:t>
            </a:fld>
            <a:endParaRPr lang="en-US" dirty="0"/>
          </a:p>
        </p:txBody>
      </p:sp>
      <p:sp>
        <p:nvSpPr>
          <p:cNvPr id="4" name="Text Placeholder 3"/>
          <p:cNvSpPr>
            <a:spLocks noGrp="1"/>
          </p:cNvSpPr>
          <p:nvPr>
            <p:ph type="body" sz="quarter" idx="10"/>
          </p:nvPr>
        </p:nvSpPr>
        <p:spPr>
          <a:xfrm>
            <a:off x="689116" y="1457741"/>
            <a:ext cx="8057319" cy="3843130"/>
          </a:xfrm>
        </p:spPr>
        <p:txBody>
          <a:bodyPr/>
          <a:lstStyle>
            <a:lvl1pPr eaLnBrk="1" latinLnBrk="0" hangingPunct="1">
              <a:defRPr/>
            </a:lvl1pPr>
            <a:lvl2pPr eaLnBrk="1" latinLnBrk="0" hangingPunct="1">
              <a:defRPr/>
            </a:lvl2pPr>
            <a:lvl3pPr eaLnBrk="1" latinLnBrk="0" hangingPunct="1">
              <a:defRPr/>
            </a:lvl3pPr>
            <a:lvl4pPr eaLnBrk="1" latinLnBrk="0" hangingPunct="1">
              <a:defRPr/>
            </a:lvl4pPr>
            <a:lvl5pPr eaLnBrk="1" latinLnBrk="0" hangingPunct="1">
              <a:defRPr/>
            </a:lvl5p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Tree>
    <p:extLst>
      <p:ext uri="{BB962C8B-B14F-4D97-AF65-F5344CB8AC3E}">
        <p14:creationId xmlns:p14="http://schemas.microsoft.com/office/powerpoint/2010/main" val="14965333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9_CMS title1">
    <p:bg>
      <p:bgPr>
        <a:solidFill>
          <a:schemeClr val="bg1"/>
        </a:solidFill>
        <a:effectLst/>
      </p:bgPr>
    </p:bg>
    <p:spTree>
      <p:nvGrpSpPr>
        <p:cNvPr id="1" name=""/>
        <p:cNvGrpSpPr/>
        <p:nvPr/>
      </p:nvGrpSpPr>
      <p:grpSpPr>
        <a:xfrm>
          <a:off x="0" y="0"/>
          <a:ext cx="0" cy="0"/>
          <a:chOff x="0" y="0"/>
          <a:chExt cx="0" cy="0"/>
        </a:xfrm>
      </p:grpSpPr>
      <p:pic>
        <p:nvPicPr>
          <p:cNvPr id="7" name="Picture 3" descr="A team of professionals standing in a group."/>
          <p:cNvPicPr>
            <a:picLocks noChangeAspect="1" noChangeArrowheads="1"/>
          </p:cNvPicPr>
          <p:nvPr/>
        </p:nvPicPr>
        <p:blipFill>
          <a:blip r:embed="rId2" cstate="print"/>
          <a:srcRect l="7031" r="4688"/>
          <a:stretch>
            <a:fillRect/>
          </a:stretch>
        </p:blipFill>
        <p:spPr bwMode="auto">
          <a:xfrm>
            <a:off x="1055" y="2514600"/>
            <a:ext cx="5753840" cy="434340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8" name="Text Placeholder 2"/>
          <p:cNvSpPr>
            <a:spLocks noGrp="1"/>
          </p:cNvSpPr>
          <p:nvPr>
            <p:ph type="body" sz="quarter" idx="10" hasCustomPrompt="1"/>
          </p:nvPr>
        </p:nvSpPr>
        <p:spPr>
          <a:xfrm>
            <a:off x="5943600" y="3048000"/>
            <a:ext cx="29718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5943600" y="4267200"/>
            <a:ext cx="29718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pic>
        <p:nvPicPr>
          <p:cNvPr id="11" name="Picture 10" descr="The Centers for Medicare and Medicaid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52400"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60717701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6_CMS title1">
    <p:bg>
      <p:bgPr>
        <a:solidFill>
          <a:schemeClr val="bg1"/>
        </a:solidFill>
        <a:effectLst/>
      </p:bgPr>
    </p:bg>
    <p:spTree>
      <p:nvGrpSpPr>
        <p:cNvPr id="1" name=""/>
        <p:cNvGrpSpPr/>
        <p:nvPr/>
      </p:nvGrpSpPr>
      <p:grpSpPr>
        <a:xfrm>
          <a:off x="0" y="0"/>
          <a:ext cx="0" cy="0"/>
          <a:chOff x="0" y="0"/>
          <a:chExt cx="0" cy="0"/>
        </a:xfrm>
      </p:grpSpPr>
      <p:pic>
        <p:nvPicPr>
          <p:cNvPr id="7" name="Picture 3" descr="A multi-cultural family standing against a white background. The family has two children, a mom and a dad."/>
          <p:cNvPicPr>
            <a:picLocks noChangeAspect="1" noChangeArrowheads="1"/>
          </p:cNvPicPr>
          <p:nvPr/>
        </p:nvPicPr>
        <p:blipFill>
          <a:blip r:embed="rId2" cstate="print"/>
          <a:srcRect l="16406" r="24141" b="1553"/>
          <a:stretch>
            <a:fillRect/>
          </a:stretch>
        </p:blipFill>
        <p:spPr bwMode="auto">
          <a:xfrm>
            <a:off x="5463038" y="2286000"/>
            <a:ext cx="3661776" cy="4576042"/>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8" name="Text Placeholder 2"/>
          <p:cNvSpPr>
            <a:spLocks noGrp="1"/>
          </p:cNvSpPr>
          <p:nvPr>
            <p:ph type="body" sz="quarter" idx="10" hasCustomPrompt="1"/>
          </p:nvPr>
        </p:nvSpPr>
        <p:spPr>
          <a:xfrm>
            <a:off x="381000" y="3048000"/>
            <a:ext cx="48768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381000" y="4267200"/>
            <a:ext cx="48768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pic>
        <p:nvPicPr>
          <p:cNvPr id="11" name="Picture 10"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60717701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8_CMS title1">
    <p:bg>
      <p:bgPr>
        <a:solidFill>
          <a:schemeClr val="bg1"/>
        </a:solidFill>
        <a:effectLst/>
      </p:bgPr>
    </p:bg>
    <p:spTree>
      <p:nvGrpSpPr>
        <p:cNvPr id="1" name=""/>
        <p:cNvGrpSpPr/>
        <p:nvPr/>
      </p:nvGrpSpPr>
      <p:grpSpPr>
        <a:xfrm>
          <a:off x="0" y="0"/>
          <a:ext cx="0" cy="0"/>
          <a:chOff x="0" y="0"/>
          <a:chExt cx="0" cy="0"/>
        </a:xfrm>
      </p:grpSpPr>
      <p:pic>
        <p:nvPicPr>
          <p:cNvPr id="7" name="Picture 3" descr="A young woman dressed casually with a backpack on, walking in a park."/>
          <p:cNvPicPr>
            <a:picLocks noChangeAspect="1" noChangeArrowheads="1"/>
          </p:cNvPicPr>
          <p:nvPr/>
        </p:nvPicPr>
        <p:blipFill>
          <a:blip r:embed="rId2" cstate="print"/>
          <a:srcRect l="39844" r="4687"/>
          <a:stretch>
            <a:fillRect/>
          </a:stretch>
        </p:blipFill>
        <p:spPr bwMode="auto">
          <a:xfrm>
            <a:off x="0" y="2280607"/>
            <a:ext cx="3810000" cy="4577393"/>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8" name="Text Placeholder 2"/>
          <p:cNvSpPr>
            <a:spLocks noGrp="1"/>
          </p:cNvSpPr>
          <p:nvPr>
            <p:ph type="body" sz="quarter" idx="10" hasCustomPrompt="1"/>
          </p:nvPr>
        </p:nvSpPr>
        <p:spPr>
          <a:xfrm>
            <a:off x="4343400" y="3048000"/>
            <a:ext cx="42672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4343400" y="4267200"/>
            <a:ext cx="42672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pic>
        <p:nvPicPr>
          <p:cNvPr id="11" name="Picture 10"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60717701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7_CMS title1">
    <p:bg>
      <p:bgPr>
        <a:solidFill>
          <a:schemeClr val="bg1"/>
        </a:solidFill>
        <a:effectLst/>
      </p:bgPr>
    </p:bg>
    <p:spTree>
      <p:nvGrpSpPr>
        <p:cNvPr id="1" name=""/>
        <p:cNvGrpSpPr/>
        <p:nvPr/>
      </p:nvGrpSpPr>
      <p:grpSpPr>
        <a:xfrm>
          <a:off x="0" y="0"/>
          <a:ext cx="0" cy="0"/>
          <a:chOff x="0" y="0"/>
          <a:chExt cx="0" cy="0"/>
        </a:xfrm>
      </p:grpSpPr>
      <p:pic>
        <p:nvPicPr>
          <p:cNvPr id="7" name="Picture 3" descr="A team of professionals standing in a group."/>
          <p:cNvPicPr>
            <a:picLocks noChangeAspect="1" noChangeArrowheads="1"/>
          </p:cNvPicPr>
          <p:nvPr/>
        </p:nvPicPr>
        <p:blipFill>
          <a:blip r:embed="rId2" cstate="print"/>
          <a:srcRect l="14062" r="7031"/>
          <a:stretch>
            <a:fillRect/>
          </a:stretch>
        </p:blipFill>
        <p:spPr bwMode="auto">
          <a:xfrm>
            <a:off x="3910920" y="2438401"/>
            <a:ext cx="5233080" cy="441960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8" name="Text Placeholder 2"/>
          <p:cNvSpPr>
            <a:spLocks noGrp="1"/>
          </p:cNvSpPr>
          <p:nvPr>
            <p:ph type="body" sz="quarter" idx="10" hasCustomPrompt="1"/>
          </p:nvPr>
        </p:nvSpPr>
        <p:spPr>
          <a:xfrm>
            <a:off x="304800" y="3048000"/>
            <a:ext cx="32766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304800" y="4267200"/>
            <a:ext cx="32766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pic>
        <p:nvPicPr>
          <p:cNvPr id="11" name="Picture 10" descr="The Centers for Medicare and Medicaid logo.&#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60717701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5_CMS title1">
    <p:bg>
      <p:bgPr>
        <a:solidFill>
          <a:schemeClr val="bg1"/>
        </a:solidFill>
        <a:effectLst/>
      </p:bgPr>
    </p:bg>
    <p:spTree>
      <p:nvGrpSpPr>
        <p:cNvPr id="1" name=""/>
        <p:cNvGrpSpPr/>
        <p:nvPr/>
      </p:nvGrpSpPr>
      <p:grpSpPr>
        <a:xfrm>
          <a:off x="0" y="0"/>
          <a:ext cx="0" cy="0"/>
          <a:chOff x="0" y="0"/>
          <a:chExt cx="0" cy="0"/>
        </a:xfrm>
      </p:grpSpPr>
      <p:pic>
        <p:nvPicPr>
          <p:cNvPr id="7" name="Picture 3" descr="A young woman helping a child at a computer."/>
          <p:cNvPicPr>
            <a:picLocks noChangeAspect="1" noChangeArrowheads="1"/>
          </p:cNvPicPr>
          <p:nvPr/>
        </p:nvPicPr>
        <p:blipFill>
          <a:blip r:embed="rId2" cstate="print"/>
          <a:srcRect l="9375" r="14062" b="3517"/>
          <a:stretch>
            <a:fillRect/>
          </a:stretch>
        </p:blipFill>
        <p:spPr bwMode="auto">
          <a:xfrm>
            <a:off x="16432" y="2514600"/>
            <a:ext cx="5165168" cy="4337683"/>
          </a:xfrm>
          <a:prstGeom prst="rect">
            <a:avLst/>
          </a:prstGeom>
          <a:noFill/>
          <a:ln w="9525">
            <a:noFill/>
            <a:miter lim="800000"/>
            <a:headEnd/>
            <a:tailEnd/>
          </a:ln>
          <a:effectLst/>
          <a:scene3d>
            <a:camera prst="orthographicFront">
              <a:rot lat="0" lon="10800000" rev="0"/>
            </a:camera>
            <a:lightRig rig="threePt" dir="t"/>
          </a:scene3d>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8" name="Text Placeholder 2"/>
          <p:cNvSpPr>
            <a:spLocks noGrp="1"/>
          </p:cNvSpPr>
          <p:nvPr>
            <p:ph type="body" sz="quarter" idx="10" hasCustomPrompt="1"/>
          </p:nvPr>
        </p:nvSpPr>
        <p:spPr>
          <a:xfrm>
            <a:off x="5486400" y="3048000"/>
            <a:ext cx="34290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5486400" y="4267200"/>
            <a:ext cx="34290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pic>
        <p:nvPicPr>
          <p:cNvPr id="11" name="Picture 10"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60717701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18" Type="http://schemas.openxmlformats.org/officeDocument/2006/relationships/slideLayout" Target="../slideLayouts/slideLayout38.xml"/><Relationship Id="rId3" Type="http://schemas.openxmlformats.org/officeDocument/2006/relationships/slideLayout" Target="../slideLayouts/slideLayout23.xml"/><Relationship Id="rId21" Type="http://schemas.openxmlformats.org/officeDocument/2006/relationships/slideLayout" Target="../slideLayouts/slideLayout41.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17" Type="http://schemas.openxmlformats.org/officeDocument/2006/relationships/slideLayout" Target="../slideLayouts/slideLayout37.xml"/><Relationship Id="rId2" Type="http://schemas.openxmlformats.org/officeDocument/2006/relationships/slideLayout" Target="../slideLayouts/slideLayout22.xml"/><Relationship Id="rId16" Type="http://schemas.openxmlformats.org/officeDocument/2006/relationships/slideLayout" Target="../slideLayouts/slideLayout36.xml"/><Relationship Id="rId20" Type="http://schemas.openxmlformats.org/officeDocument/2006/relationships/slideLayout" Target="../slideLayouts/slideLayout40.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slideLayout" Target="../slideLayouts/slideLayout35.xml"/><Relationship Id="rId23" Type="http://schemas.openxmlformats.org/officeDocument/2006/relationships/theme" Target="../theme/theme2.xml"/><Relationship Id="rId10" Type="http://schemas.openxmlformats.org/officeDocument/2006/relationships/slideLayout" Target="../slideLayouts/slideLayout30.xml"/><Relationship Id="rId19" Type="http://schemas.openxmlformats.org/officeDocument/2006/relationships/slideLayout" Target="../slideLayouts/slideLayout39.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 Id="rId22"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itle Placeholder 8"/>
          <p:cNvSpPr>
            <a:spLocks noGrp="1"/>
          </p:cNvSpPr>
          <p:nvPr>
            <p:ph type="title"/>
          </p:nvPr>
        </p:nvSpPr>
        <p:spPr>
          <a:xfrm>
            <a:off x="0" y="0"/>
            <a:ext cx="9144000" cy="1447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p>
            <a:r>
              <a:rPr lang="en-US" dirty="0" smtClean="0"/>
              <a:t>Click to edit Master title style</a:t>
            </a:r>
            <a:endParaRPr lang="en-US" dirty="0"/>
          </a:p>
        </p:txBody>
      </p:sp>
      <p:sp>
        <p:nvSpPr>
          <p:cNvPr id="7" name="Slide Number Placeholder 6"/>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22FF3C-310F-4809-A5BE-BC5BA8AA108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95" r:id="rId1"/>
    <p:sldLayoutId id="2147483813" r:id="rId2"/>
    <p:sldLayoutId id="2147483814" r:id="rId3"/>
    <p:sldLayoutId id="2147483815" r:id="rId4"/>
    <p:sldLayoutId id="2147483812" r:id="rId5"/>
    <p:sldLayoutId id="2147483809" r:id="rId6"/>
    <p:sldLayoutId id="2147483811" r:id="rId7"/>
    <p:sldLayoutId id="2147483810" r:id="rId8"/>
    <p:sldLayoutId id="2147483808" r:id="rId9"/>
    <p:sldLayoutId id="2147483801" r:id="rId10"/>
    <p:sldLayoutId id="2147483807" r:id="rId11"/>
    <p:sldLayoutId id="2147483798" r:id="rId12"/>
    <p:sldLayoutId id="2147483797" r:id="rId13"/>
    <p:sldLayoutId id="2147483794" r:id="rId14"/>
    <p:sldLayoutId id="2147483799" r:id="rId15"/>
    <p:sldLayoutId id="2147483802" r:id="rId16"/>
    <p:sldLayoutId id="2147483806" r:id="rId17"/>
    <p:sldLayoutId id="2147483803" r:id="rId18"/>
    <p:sldLayoutId id="2147483804" r:id="rId19"/>
    <p:sldLayoutId id="2147483805" r:id="rId20"/>
  </p:sldLayoutIdLst>
  <p:timing>
    <p:tnLst>
      <p:par>
        <p:cTn id="1" dur="indefinite" restart="never" nodeType="tmRoot"/>
      </p:par>
    </p:tnLst>
  </p:timing>
  <p:hf hdr="0" ftr="0" dt="0"/>
  <p:txStyles>
    <p:titleStyle>
      <a:lvl1pPr indent="0" algn="ctr" defTabSz="914400" rtl="0" eaLnBrk="1" latinLnBrk="0" hangingPunct="1">
        <a:spcBef>
          <a:spcPts val="0"/>
        </a:spcBef>
        <a:buNone/>
        <a:defRPr sz="44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itle Placeholder 8"/>
          <p:cNvSpPr>
            <a:spLocks noGrp="1"/>
          </p:cNvSpPr>
          <p:nvPr>
            <p:ph type="title"/>
          </p:nvPr>
        </p:nvSpPr>
        <p:spPr>
          <a:xfrm>
            <a:off x="0" y="0"/>
            <a:ext cx="9144000" cy="1447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p>
            <a:r>
              <a:rPr lang="en-US" dirty="0" smtClean="0"/>
              <a:t>Click to edit Master title style</a:t>
            </a:r>
            <a:endParaRPr lang="en-US" dirty="0"/>
          </a:p>
        </p:txBody>
      </p:sp>
      <p:sp>
        <p:nvSpPr>
          <p:cNvPr id="7" name="Slide Number Placeholder 6"/>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22FF3C-310F-4809-A5BE-BC5BA8AA108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56540720"/>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 id="2147483828" r:id="rId12"/>
    <p:sldLayoutId id="2147483829" r:id="rId13"/>
    <p:sldLayoutId id="2147483830" r:id="rId14"/>
    <p:sldLayoutId id="2147483831" r:id="rId15"/>
    <p:sldLayoutId id="2147483832" r:id="rId16"/>
    <p:sldLayoutId id="2147483833" r:id="rId17"/>
    <p:sldLayoutId id="2147483834" r:id="rId18"/>
    <p:sldLayoutId id="2147483835" r:id="rId19"/>
    <p:sldLayoutId id="2147483836" r:id="rId20"/>
    <p:sldLayoutId id="2147483837" r:id="rId21"/>
    <p:sldLayoutId id="2147483838" r:id="rId22"/>
  </p:sldLayoutIdLst>
  <p:timing>
    <p:tnLst>
      <p:par>
        <p:cTn id="1" dur="indefinite" restart="never" nodeType="tmRoot"/>
      </p:par>
    </p:tnLst>
  </p:timing>
  <p:hf hdr="0" ftr="0" dt="0"/>
  <p:txStyles>
    <p:titleStyle>
      <a:lvl1pPr indent="0" algn="ctr" defTabSz="914400" rtl="0" eaLnBrk="1" latinLnBrk="0" hangingPunct="1">
        <a:spcBef>
          <a:spcPts val="0"/>
        </a:spcBef>
        <a:buNone/>
        <a:defRPr sz="44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20.xml"/><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hyperlink" Target="mailto:MMSsupport@Battelle.org" TargetMode="External"/><Relationship Id="rId2" Type="http://schemas.openxmlformats.org/officeDocument/2006/relationships/notesSlide" Target="../notesSlides/notesSlide15.xml"/><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hyperlink" Target="http://socialhealthinsights.com/wp-content/uploads/2013/08/QualityMeasureWordle.png" TargetMode="External"/><Relationship Id="rId7"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20.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hyperlink" Target="https://www.cms.gov/Medicare/Quality-Initiatives-Patient-Assessment-Instruments/QualityMeasures/CMS-Measures-Inventory.html" TargetMode="External"/><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457200" y="4419600"/>
            <a:ext cx="3276600" cy="914400"/>
          </a:xfrm>
        </p:spPr>
        <p:txBody>
          <a:bodyPr>
            <a:noAutofit/>
          </a:bodyPr>
          <a:lstStyle/>
          <a:p>
            <a:pPr algn="ctr"/>
            <a:r>
              <a:rPr lang="en-US" sz="2000" dirty="0" smtClean="0"/>
              <a:t>February 25, 2016</a:t>
            </a:r>
            <a:endParaRPr lang="en-US" sz="2000" dirty="0"/>
          </a:p>
        </p:txBody>
      </p:sp>
      <p:sp>
        <p:nvSpPr>
          <p:cNvPr id="4" name="Text Placeholder 2"/>
          <p:cNvSpPr>
            <a:spLocks noGrp="1"/>
          </p:cNvSpPr>
          <p:nvPr>
            <p:ph type="body" sz="quarter" idx="10"/>
          </p:nvPr>
        </p:nvSpPr>
        <p:spPr>
          <a:xfrm>
            <a:off x="457200" y="3200400"/>
            <a:ext cx="3276600" cy="914400"/>
          </a:xfrm>
        </p:spPr>
        <p:txBody>
          <a:bodyPr>
            <a:noAutofit/>
          </a:bodyPr>
          <a:lstStyle/>
          <a:p>
            <a:pPr algn="ctr"/>
            <a:r>
              <a:rPr lang="en-US" sz="2800" dirty="0" smtClean="0"/>
              <a:t>Quality Measure Inventories</a:t>
            </a:r>
            <a:endParaRPr lang="en-US" sz="2800" dirty="0"/>
          </a:p>
        </p:txBody>
      </p:sp>
      <p:sp>
        <p:nvSpPr>
          <p:cNvPr id="2" name="Title 1"/>
          <p:cNvSpPr>
            <a:spLocks noGrp="1"/>
          </p:cNvSpPr>
          <p:nvPr>
            <p:ph type="title"/>
          </p:nvPr>
        </p:nvSpPr>
        <p:spPr/>
        <p:txBody>
          <a:bodyPr/>
          <a:lstStyle/>
          <a:p>
            <a:r>
              <a:rPr lang="en-US" sz="3200" dirty="0"/>
              <a:t>CMS Measures Management System </a:t>
            </a:r>
            <a:r>
              <a:rPr lang="en-US" sz="3200" dirty="0" smtClean="0"/>
              <a:t/>
            </a:r>
            <a:br>
              <a:rPr lang="en-US" sz="3200" dirty="0" smtClean="0"/>
            </a:br>
            <a:r>
              <a:rPr lang="en-US" sz="3200" dirty="0" smtClean="0"/>
              <a:t>Information System</a:t>
            </a:r>
            <a:endParaRPr lang="en-US" sz="32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022FF3C-310F-4809-A5BE-BC5BA8AA108D}" type="slidenum">
              <a:rPr lang="en-US" smtClean="0"/>
              <a:pPr/>
              <a:t>10</a:t>
            </a:fld>
            <a:endParaRPr lang="en-US"/>
          </a:p>
        </p:txBody>
      </p:sp>
      <p:sp>
        <p:nvSpPr>
          <p:cNvPr id="10" name="Oval 9" descr="Oval" title="Oval"/>
          <p:cNvSpPr/>
          <p:nvPr/>
        </p:nvSpPr>
        <p:spPr>
          <a:xfrm>
            <a:off x="3505200" y="3679723"/>
            <a:ext cx="1295400" cy="51127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descr="Oval" title="Oval"/>
          <p:cNvSpPr/>
          <p:nvPr/>
        </p:nvSpPr>
        <p:spPr>
          <a:xfrm>
            <a:off x="2514600" y="3657600"/>
            <a:ext cx="762000" cy="2362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descr="Oval" title="Oval"/>
          <p:cNvSpPr/>
          <p:nvPr/>
        </p:nvSpPr>
        <p:spPr>
          <a:xfrm>
            <a:off x="34413" y="1641538"/>
            <a:ext cx="457200" cy="2209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CMS Quality Measures Inventory screen capture" title="CMS Quality Measures Inventory screen capture"/>
          <p:cNvPicPr>
            <a:picLocks noChangeAspect="1"/>
          </p:cNvPicPr>
          <p:nvPr/>
        </p:nvPicPr>
        <p:blipFill rotWithShape="1">
          <a:blip r:embed="rId3"/>
          <a:srcRect l="62500" t="34444" r="6136" b="40371"/>
          <a:stretch/>
        </p:blipFill>
        <p:spPr>
          <a:xfrm>
            <a:off x="436325" y="3854450"/>
            <a:ext cx="8170209" cy="2012950"/>
          </a:xfrm>
          <a:prstGeom prst="rect">
            <a:avLst/>
          </a:prstGeom>
        </p:spPr>
      </p:pic>
      <p:pic>
        <p:nvPicPr>
          <p:cNvPr id="2" name="Picture 1" descr="CMS Quality Measures Inventory screen capture" title="CMS Quality Measures Inventory screen capture"/>
          <p:cNvPicPr>
            <a:picLocks noChangeAspect="1"/>
          </p:cNvPicPr>
          <p:nvPr/>
        </p:nvPicPr>
        <p:blipFill rotWithShape="1">
          <a:blip r:embed="rId4"/>
          <a:srcRect l="55333" t="34074" r="4542" b="40741"/>
          <a:stretch/>
        </p:blipFill>
        <p:spPr>
          <a:xfrm>
            <a:off x="152400" y="1905000"/>
            <a:ext cx="8738061" cy="1682876"/>
          </a:xfrm>
          <a:prstGeom prst="rect">
            <a:avLst/>
          </a:prstGeom>
        </p:spPr>
      </p:pic>
      <p:sp>
        <p:nvSpPr>
          <p:cNvPr id="3" name="Title 2"/>
          <p:cNvSpPr>
            <a:spLocks noGrp="1"/>
          </p:cNvSpPr>
          <p:nvPr>
            <p:ph type="title"/>
          </p:nvPr>
        </p:nvSpPr>
        <p:spPr/>
        <p:txBody>
          <a:bodyPr/>
          <a:lstStyle/>
          <a:p>
            <a:r>
              <a:rPr lang="en-US" dirty="0" smtClean="0"/>
              <a:t>CMS Quality Measures Inventory</a:t>
            </a:r>
            <a:br>
              <a:rPr lang="en-US" dirty="0" smtClean="0"/>
            </a:br>
            <a:r>
              <a:rPr lang="en-US" dirty="0" smtClean="0"/>
              <a:t>A Quick Look</a:t>
            </a:r>
            <a:endParaRPr lang="en-US" dirty="0"/>
          </a:p>
        </p:txBody>
      </p:sp>
    </p:spTree>
    <p:extLst>
      <p:ext uri="{BB962C8B-B14F-4D97-AF65-F5344CB8AC3E}">
        <p14:creationId xmlns:p14="http://schemas.microsoft.com/office/powerpoint/2010/main" val="15454203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022FF3C-310F-4809-A5BE-BC5BA8AA108D}" type="slidenum">
              <a:rPr lang="en-US" smtClean="0"/>
              <a:pPr/>
              <a:t>11</a:t>
            </a:fld>
            <a:endParaRPr lang="en-US"/>
          </a:p>
        </p:txBody>
      </p:sp>
      <p:sp>
        <p:nvSpPr>
          <p:cNvPr id="2" name="Content Placeholder 1"/>
          <p:cNvSpPr>
            <a:spLocks noGrp="1"/>
          </p:cNvSpPr>
          <p:nvPr>
            <p:ph idx="1"/>
          </p:nvPr>
        </p:nvSpPr>
        <p:spPr>
          <a:xfrm>
            <a:off x="443089" y="1764682"/>
            <a:ext cx="8229600" cy="4297363"/>
          </a:xfrm>
        </p:spPr>
        <p:txBody>
          <a:bodyPr/>
          <a:lstStyle/>
          <a:p>
            <a:r>
              <a:rPr lang="en-US" dirty="0"/>
              <a:t>The inventory does not take place of the program published specification </a:t>
            </a:r>
            <a:r>
              <a:rPr lang="en-US" dirty="0" smtClean="0"/>
              <a:t>documents</a:t>
            </a:r>
          </a:p>
          <a:p>
            <a:r>
              <a:rPr lang="en-US" dirty="0" smtClean="0"/>
              <a:t>Future iterations </a:t>
            </a:r>
            <a:r>
              <a:rPr lang="en-US" dirty="0"/>
              <a:t>of the </a:t>
            </a:r>
            <a:r>
              <a:rPr lang="en-US" dirty="0" smtClean="0"/>
              <a:t>Inventory </a:t>
            </a:r>
            <a:r>
              <a:rPr lang="en-US" dirty="0"/>
              <a:t>will have links to the FR and measure specification documents. </a:t>
            </a:r>
          </a:p>
          <a:p>
            <a:endParaRPr lang="en-US" dirty="0"/>
          </a:p>
        </p:txBody>
      </p:sp>
      <p:sp>
        <p:nvSpPr>
          <p:cNvPr id="3" name="Title 2"/>
          <p:cNvSpPr>
            <a:spLocks noGrp="1"/>
          </p:cNvSpPr>
          <p:nvPr>
            <p:ph type="title"/>
          </p:nvPr>
        </p:nvSpPr>
        <p:spPr/>
        <p:txBody>
          <a:bodyPr/>
          <a:lstStyle/>
          <a:p>
            <a:r>
              <a:rPr lang="en-US" dirty="0" smtClean="0"/>
              <a:t>CMS Quality Measures Inventory</a:t>
            </a:r>
            <a:br>
              <a:rPr lang="en-US" dirty="0" smtClean="0"/>
            </a:br>
            <a:r>
              <a:rPr lang="en-US" dirty="0" smtClean="0"/>
              <a:t>A Quick Look</a:t>
            </a:r>
            <a:endParaRPr lang="en-US" dirty="0"/>
          </a:p>
        </p:txBody>
      </p:sp>
    </p:spTree>
    <p:extLst>
      <p:ext uri="{BB962C8B-B14F-4D97-AF65-F5344CB8AC3E}">
        <p14:creationId xmlns:p14="http://schemas.microsoft.com/office/powerpoint/2010/main" val="26886619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022FF3C-310F-4809-A5BE-BC5BA8AA108D}" type="slidenum">
              <a:rPr lang="en-US" smtClean="0"/>
              <a:pPr/>
              <a:t>12</a:t>
            </a:fld>
            <a:endParaRPr lang="en-US"/>
          </a:p>
        </p:txBody>
      </p:sp>
      <p:sp>
        <p:nvSpPr>
          <p:cNvPr id="2" name="Content Placeholder 1"/>
          <p:cNvSpPr>
            <a:spLocks noGrp="1"/>
          </p:cNvSpPr>
          <p:nvPr>
            <p:ph idx="1"/>
          </p:nvPr>
        </p:nvSpPr>
        <p:spPr/>
        <p:txBody>
          <a:bodyPr/>
          <a:lstStyle/>
          <a:p>
            <a:r>
              <a:rPr lang="en-US" dirty="0"/>
              <a:t>The Inventory will continue to grow over the coming </a:t>
            </a:r>
            <a:r>
              <a:rPr lang="en-US" dirty="0" smtClean="0"/>
              <a:t>year</a:t>
            </a:r>
          </a:p>
          <a:p>
            <a:r>
              <a:rPr lang="en-US" dirty="0" smtClean="0"/>
              <a:t>Future versions will include new programs and initiatives that are not required to go through the Federal rulemaking process</a:t>
            </a:r>
          </a:p>
          <a:p>
            <a:r>
              <a:rPr lang="en-US" dirty="0" smtClean="0"/>
              <a:t>CMS and Battelle are working to include Measures under Development and Measures under Consideration (MUC)</a:t>
            </a:r>
            <a:endParaRPr lang="en-US" dirty="0"/>
          </a:p>
        </p:txBody>
      </p:sp>
      <p:sp>
        <p:nvSpPr>
          <p:cNvPr id="3" name="Title 2"/>
          <p:cNvSpPr>
            <a:spLocks noGrp="1"/>
          </p:cNvSpPr>
          <p:nvPr>
            <p:ph type="title"/>
          </p:nvPr>
        </p:nvSpPr>
        <p:spPr/>
        <p:txBody>
          <a:bodyPr/>
          <a:lstStyle/>
          <a:p>
            <a:r>
              <a:rPr lang="en-US" dirty="0" smtClean="0"/>
              <a:t>CMS Quality Measures Inventory</a:t>
            </a:r>
            <a:br>
              <a:rPr lang="en-US" dirty="0" smtClean="0"/>
            </a:br>
            <a:r>
              <a:rPr lang="en-US" dirty="0" smtClean="0"/>
              <a:t>Next Steps</a:t>
            </a:r>
            <a:endParaRPr lang="en-US" dirty="0"/>
          </a:p>
        </p:txBody>
      </p:sp>
    </p:spTree>
    <p:extLst>
      <p:ext uri="{BB962C8B-B14F-4D97-AF65-F5344CB8AC3E}">
        <p14:creationId xmlns:p14="http://schemas.microsoft.com/office/powerpoint/2010/main" val="26587880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022FF3C-310F-4809-A5BE-BC5BA8AA108D}" type="slidenum">
              <a:rPr lang="en-US" smtClean="0"/>
              <a:pPr/>
              <a:t>13</a:t>
            </a:fld>
            <a:endParaRPr lang="en-US"/>
          </a:p>
        </p:txBody>
      </p:sp>
      <p:sp>
        <p:nvSpPr>
          <p:cNvPr id="2" name="Content Placeholder 1"/>
          <p:cNvSpPr>
            <a:spLocks noGrp="1"/>
          </p:cNvSpPr>
          <p:nvPr>
            <p:ph idx="1"/>
          </p:nvPr>
        </p:nvSpPr>
        <p:spPr/>
        <p:txBody>
          <a:bodyPr>
            <a:normAutofit/>
          </a:bodyPr>
          <a:lstStyle/>
          <a:p>
            <a:r>
              <a:rPr lang="en-US" dirty="0" smtClean="0"/>
              <a:t>Within the Inventory, CMS reviews measures annually to identify measures eligible for harmonization</a:t>
            </a:r>
          </a:p>
          <a:p>
            <a:r>
              <a:rPr lang="en-US" dirty="0" smtClean="0"/>
              <a:t>CMS also hosts </a:t>
            </a:r>
            <a:r>
              <a:rPr lang="en-US" dirty="0"/>
              <a:t>h</a:t>
            </a:r>
            <a:r>
              <a:rPr lang="en-US" dirty="0" smtClean="0"/>
              <a:t>armonization </a:t>
            </a:r>
            <a:r>
              <a:rPr lang="en-US" dirty="0"/>
              <a:t>opportunities </a:t>
            </a:r>
            <a:r>
              <a:rPr lang="en-US" dirty="0" smtClean="0"/>
              <a:t>in</a:t>
            </a:r>
            <a:r>
              <a:rPr lang="en-US" dirty="0" smtClean="0">
                <a:solidFill>
                  <a:srgbClr val="FF0000"/>
                </a:solidFill>
              </a:rPr>
              <a:t> </a:t>
            </a:r>
            <a:r>
              <a:rPr lang="en-US" dirty="0" smtClean="0"/>
              <a:t>internal CMS and HHS </a:t>
            </a:r>
            <a:r>
              <a:rPr lang="en-US" dirty="0"/>
              <a:t>forums such as the Quality Measures Technical Forum (QMTF) and the Measurement Policy Council (MPC</a:t>
            </a:r>
            <a:r>
              <a:rPr lang="en-US" dirty="0" smtClean="0"/>
              <a:t>)</a:t>
            </a:r>
            <a:endParaRPr lang="en-US" dirty="0"/>
          </a:p>
        </p:txBody>
      </p:sp>
      <p:sp>
        <p:nvSpPr>
          <p:cNvPr id="3" name="Title 2"/>
          <p:cNvSpPr>
            <a:spLocks noGrp="1"/>
          </p:cNvSpPr>
          <p:nvPr>
            <p:ph type="title"/>
          </p:nvPr>
        </p:nvSpPr>
        <p:spPr/>
        <p:txBody>
          <a:bodyPr/>
          <a:lstStyle/>
          <a:p>
            <a:r>
              <a:rPr lang="en-US" dirty="0" smtClean="0"/>
              <a:t>CMS Quality Measures Inventory</a:t>
            </a:r>
            <a:br>
              <a:rPr lang="en-US" dirty="0" smtClean="0"/>
            </a:br>
            <a:r>
              <a:rPr lang="en-US" dirty="0" smtClean="0"/>
              <a:t>Alignment Efforts</a:t>
            </a:r>
            <a:endParaRPr lang="en-US" dirty="0"/>
          </a:p>
        </p:txBody>
      </p:sp>
    </p:spTree>
    <p:extLst>
      <p:ext uri="{BB962C8B-B14F-4D97-AF65-F5344CB8AC3E}">
        <p14:creationId xmlns:p14="http://schemas.microsoft.com/office/powerpoint/2010/main" val="18648894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022FF3C-310F-4809-A5BE-BC5BA8AA108D}" type="slidenum">
              <a:rPr lang="en-US" smtClean="0"/>
              <a:pPr/>
              <a:t>14</a:t>
            </a:fld>
            <a:endParaRPr lang="en-US"/>
          </a:p>
        </p:txBody>
      </p:sp>
      <p:sp>
        <p:nvSpPr>
          <p:cNvPr id="6" name="TextBox 5"/>
          <p:cNvSpPr txBox="1"/>
          <p:nvPr/>
        </p:nvSpPr>
        <p:spPr>
          <a:xfrm>
            <a:off x="4980039" y="4953000"/>
            <a:ext cx="3733800" cy="1323439"/>
          </a:xfrm>
          <a:prstGeom prst="rect">
            <a:avLst/>
          </a:prstGeom>
          <a:noFill/>
        </p:spPr>
        <p:txBody>
          <a:bodyPr wrap="square" rtlCol="0">
            <a:spAutoFit/>
          </a:bodyPr>
          <a:lstStyle/>
          <a:p>
            <a:pPr marL="285750" indent="-285750">
              <a:buFont typeface="Arial" panose="020B0604020202020204" pitchFamily="34" charset="0"/>
              <a:buChar char="•"/>
            </a:pPr>
            <a:r>
              <a:rPr lang="en-US" sz="2000" dirty="0" smtClean="0"/>
              <a:t>HIV and Hepatitis C</a:t>
            </a:r>
          </a:p>
          <a:p>
            <a:pPr marL="285750" indent="-285750">
              <a:buFont typeface="Arial" panose="020B0604020202020204" pitchFamily="34" charset="0"/>
              <a:buChar char="•"/>
            </a:pPr>
            <a:r>
              <a:rPr lang="en-US" sz="2000" dirty="0" smtClean="0"/>
              <a:t>Medical Oncology</a:t>
            </a:r>
          </a:p>
          <a:p>
            <a:pPr marL="285750" indent="-285750">
              <a:buFont typeface="Arial" panose="020B0604020202020204" pitchFamily="34" charset="0"/>
              <a:buChar char="•"/>
            </a:pPr>
            <a:r>
              <a:rPr lang="en-US" sz="2000" dirty="0" smtClean="0"/>
              <a:t>Obstetrics and Gynecology</a:t>
            </a:r>
          </a:p>
          <a:p>
            <a:pPr marL="285750" indent="-285750">
              <a:buFont typeface="Arial" panose="020B0604020202020204" pitchFamily="34" charset="0"/>
              <a:buChar char="•"/>
            </a:pPr>
            <a:r>
              <a:rPr lang="en-US" sz="2000" dirty="0" smtClean="0"/>
              <a:t>Orthopedics</a:t>
            </a:r>
          </a:p>
        </p:txBody>
      </p:sp>
      <p:sp>
        <p:nvSpPr>
          <p:cNvPr id="5" name="TextBox 4"/>
          <p:cNvSpPr txBox="1"/>
          <p:nvPr/>
        </p:nvSpPr>
        <p:spPr>
          <a:xfrm>
            <a:off x="457199" y="4953000"/>
            <a:ext cx="4522839" cy="1631216"/>
          </a:xfrm>
          <a:prstGeom prst="rect">
            <a:avLst/>
          </a:prstGeom>
          <a:noFill/>
        </p:spPr>
        <p:txBody>
          <a:bodyPr wrap="square" rtlCol="0">
            <a:spAutoFit/>
          </a:bodyPr>
          <a:lstStyle/>
          <a:p>
            <a:pPr marL="285750" indent="-285750">
              <a:buFont typeface="Arial" panose="020B0604020202020204" pitchFamily="34" charset="0"/>
              <a:buChar char="•"/>
            </a:pPr>
            <a:r>
              <a:rPr lang="en-US" sz="2000" dirty="0" smtClean="0"/>
              <a:t>Accountable Care Organizations (ACOs), Patient Centered Medical Homes (PCMHs), and Primary Care</a:t>
            </a:r>
          </a:p>
          <a:p>
            <a:pPr marL="285750" indent="-285750">
              <a:buFont typeface="Arial" panose="020B0604020202020204" pitchFamily="34" charset="0"/>
              <a:buChar char="•"/>
            </a:pPr>
            <a:r>
              <a:rPr lang="en-US" sz="2000" dirty="0" smtClean="0"/>
              <a:t>Cardiology</a:t>
            </a:r>
          </a:p>
          <a:p>
            <a:pPr marL="285750" indent="-285750">
              <a:buFont typeface="Arial" panose="020B0604020202020204" pitchFamily="34" charset="0"/>
              <a:buChar char="•"/>
            </a:pPr>
            <a:r>
              <a:rPr lang="en-US" sz="2000" dirty="0" smtClean="0"/>
              <a:t>Gastroenterology</a:t>
            </a:r>
            <a:endParaRPr lang="en-US" sz="2000" dirty="0"/>
          </a:p>
        </p:txBody>
      </p:sp>
      <p:sp>
        <p:nvSpPr>
          <p:cNvPr id="7" name="TextBox 6"/>
          <p:cNvSpPr txBox="1"/>
          <p:nvPr/>
        </p:nvSpPr>
        <p:spPr>
          <a:xfrm>
            <a:off x="1676400" y="4495800"/>
            <a:ext cx="5562600" cy="461665"/>
          </a:xfrm>
          <a:prstGeom prst="rect">
            <a:avLst/>
          </a:prstGeom>
          <a:noFill/>
        </p:spPr>
        <p:txBody>
          <a:bodyPr wrap="square" rtlCol="0">
            <a:spAutoFit/>
          </a:bodyPr>
          <a:lstStyle/>
          <a:p>
            <a:pPr algn="ctr"/>
            <a:r>
              <a:rPr lang="en-US" sz="2400" b="1" u="sng" dirty="0" smtClean="0"/>
              <a:t>7 Core Measure Sets</a:t>
            </a:r>
            <a:endParaRPr lang="en-US" sz="2400" b="1" u="sng" dirty="0"/>
          </a:p>
        </p:txBody>
      </p:sp>
      <p:sp>
        <p:nvSpPr>
          <p:cNvPr id="2" name="Content Placeholder 1"/>
          <p:cNvSpPr>
            <a:spLocks noGrp="1"/>
          </p:cNvSpPr>
          <p:nvPr>
            <p:ph idx="1"/>
          </p:nvPr>
        </p:nvSpPr>
        <p:spPr>
          <a:xfrm>
            <a:off x="457200" y="1828800"/>
            <a:ext cx="8229600" cy="2819399"/>
          </a:xfrm>
        </p:spPr>
        <p:txBody>
          <a:bodyPr>
            <a:normAutofit fontScale="92500" lnSpcReduction="10000"/>
          </a:bodyPr>
          <a:lstStyle/>
          <a:p>
            <a:r>
              <a:rPr lang="en-US" dirty="0" smtClean="0"/>
              <a:t>In support of multi-payer alignment, CMS recently announced 7 core measure sets primarily for physician quality programs</a:t>
            </a:r>
          </a:p>
          <a:p>
            <a:r>
              <a:rPr lang="en-US" dirty="0" smtClean="0"/>
              <a:t>The goal is to maintain meaningful reporting, while reducing variability in measure selection, collection burden, and cost</a:t>
            </a:r>
          </a:p>
        </p:txBody>
      </p:sp>
      <p:sp>
        <p:nvSpPr>
          <p:cNvPr id="3" name="Title 2"/>
          <p:cNvSpPr>
            <a:spLocks noGrp="1"/>
          </p:cNvSpPr>
          <p:nvPr>
            <p:ph type="title"/>
          </p:nvPr>
        </p:nvSpPr>
        <p:spPr/>
        <p:txBody>
          <a:bodyPr/>
          <a:lstStyle/>
          <a:p>
            <a:r>
              <a:rPr lang="en-US" dirty="0" smtClean="0"/>
              <a:t>CMS Quality Measure Inventory</a:t>
            </a:r>
            <a:br>
              <a:rPr lang="en-US" dirty="0" smtClean="0"/>
            </a:br>
            <a:r>
              <a:rPr lang="en-US" dirty="0" smtClean="0"/>
              <a:t>Core Measures</a:t>
            </a:r>
            <a:endParaRPr lang="en-US" dirty="0"/>
          </a:p>
        </p:txBody>
      </p:sp>
    </p:spTree>
    <p:extLst>
      <p:ext uri="{BB962C8B-B14F-4D97-AF65-F5344CB8AC3E}">
        <p14:creationId xmlns:p14="http://schemas.microsoft.com/office/powerpoint/2010/main" val="27787521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3"/>
          <p:cNvSpPr txBox="1">
            <a:spLocks/>
          </p:cNvSpPr>
          <p:nvPr/>
        </p:nvSpPr>
        <p:spPr>
          <a:xfrm>
            <a:off x="4953000" y="3733800"/>
            <a:ext cx="4191000" cy="8382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smtClean="0">
                <a:solidFill>
                  <a:prstClr val="black"/>
                </a:solidFill>
                <a:hlinkClick r:id="rId3"/>
              </a:rPr>
              <a:t>MMSsupport@Battelle.org</a:t>
            </a:r>
            <a:r>
              <a:rPr lang="en-US" sz="2400" dirty="0" smtClean="0">
                <a:solidFill>
                  <a:prstClr val="black"/>
                </a:solidFill>
              </a:rPr>
              <a:t> </a:t>
            </a:r>
            <a:endParaRPr lang="en-US" sz="2400" dirty="0">
              <a:solidFill>
                <a:prstClr val="black"/>
              </a:solidFill>
            </a:endParaRPr>
          </a:p>
        </p:txBody>
      </p:sp>
      <p:sp>
        <p:nvSpPr>
          <p:cNvPr id="7" name="Text Placeholder 2"/>
          <p:cNvSpPr>
            <a:spLocks noGrp="1"/>
          </p:cNvSpPr>
          <p:nvPr>
            <p:ph type="body" sz="quarter" idx="10"/>
          </p:nvPr>
        </p:nvSpPr>
        <p:spPr/>
        <p:txBody>
          <a:bodyPr>
            <a:normAutofit/>
          </a:bodyPr>
          <a:lstStyle/>
          <a:p>
            <a:r>
              <a:rPr lang="en-US" dirty="0" smtClean="0"/>
              <a:t>Primary </a:t>
            </a:r>
            <a:r>
              <a:rPr lang="en-US" smtClean="0"/>
              <a:t>Support e-mail:</a:t>
            </a:r>
            <a:endParaRPr lang="en-US" dirty="0"/>
          </a:p>
        </p:txBody>
      </p:sp>
      <p:sp>
        <p:nvSpPr>
          <p:cNvPr id="6" name="Title 1"/>
          <p:cNvSpPr>
            <a:spLocks noGrp="1"/>
          </p:cNvSpPr>
          <p:nvPr>
            <p:ph type="title"/>
          </p:nvPr>
        </p:nvSpPr>
        <p:spPr/>
        <p:txBody>
          <a:bodyPr/>
          <a:lstStyle/>
          <a:p>
            <a:r>
              <a:rPr lang="en-US" dirty="0" smtClean="0"/>
              <a:t>MMS Support Contact</a:t>
            </a:r>
            <a:endParaRPr lang="en-US" dirty="0"/>
          </a:p>
        </p:txBody>
      </p:sp>
    </p:spTree>
    <p:extLst>
      <p:ext uri="{BB962C8B-B14F-4D97-AF65-F5344CB8AC3E}">
        <p14:creationId xmlns:p14="http://schemas.microsoft.com/office/powerpoint/2010/main" val="42899977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022FF3C-310F-4809-A5BE-BC5BA8AA108D}" type="slidenum">
              <a:rPr lang="en-US" smtClean="0"/>
              <a:pPr/>
              <a:t>2</a:t>
            </a:fld>
            <a:endParaRPr lang="en-US"/>
          </a:p>
        </p:txBody>
      </p:sp>
      <p:sp>
        <p:nvSpPr>
          <p:cNvPr id="2" name="Content Placeholder 1"/>
          <p:cNvSpPr>
            <a:spLocks noGrp="1"/>
          </p:cNvSpPr>
          <p:nvPr>
            <p:ph idx="1"/>
          </p:nvPr>
        </p:nvSpPr>
        <p:spPr>
          <a:xfrm>
            <a:off x="457200" y="1828800"/>
            <a:ext cx="8229600" cy="4724400"/>
          </a:xfrm>
        </p:spPr>
        <p:txBody>
          <a:bodyPr>
            <a:normAutofit/>
          </a:bodyPr>
          <a:lstStyle/>
          <a:p>
            <a:r>
              <a:rPr lang="en-US" dirty="0" smtClean="0"/>
              <a:t>Review history of healthcare quality efforts in the US</a:t>
            </a:r>
          </a:p>
          <a:p>
            <a:r>
              <a:rPr lang="en-US" dirty="0" smtClean="0"/>
              <a:t>Highlight the Measures </a:t>
            </a:r>
            <a:r>
              <a:rPr lang="en-US" dirty="0"/>
              <a:t>I</a:t>
            </a:r>
            <a:r>
              <a:rPr lang="en-US" dirty="0" smtClean="0"/>
              <a:t>nventories from CMS, HHS, NQF and QECP</a:t>
            </a:r>
          </a:p>
          <a:p>
            <a:r>
              <a:rPr lang="en-US" dirty="0" smtClean="0"/>
              <a:t>Discuss efforts of harmonization and alignment</a:t>
            </a:r>
          </a:p>
          <a:p>
            <a:r>
              <a:rPr lang="en-US" dirty="0" smtClean="0"/>
              <a:t>Questions and Answers</a:t>
            </a:r>
            <a:endParaRPr lang="en-US" dirty="0"/>
          </a:p>
        </p:txBody>
      </p:sp>
      <p:sp>
        <p:nvSpPr>
          <p:cNvPr id="3" name="Title 2"/>
          <p:cNvSpPr>
            <a:spLocks noGrp="1"/>
          </p:cNvSpPr>
          <p:nvPr>
            <p:ph type="title"/>
          </p:nvPr>
        </p:nvSpPr>
        <p:spPr/>
        <p:txBody>
          <a:bodyPr/>
          <a:lstStyle/>
          <a:p>
            <a:r>
              <a:rPr lang="en-US" dirty="0" smtClean="0"/>
              <a:t>Overview</a:t>
            </a:r>
            <a:endParaRPr lang="en-US" dirty="0"/>
          </a:p>
        </p:txBody>
      </p:sp>
    </p:spTree>
    <p:extLst>
      <p:ext uri="{BB962C8B-B14F-4D97-AF65-F5344CB8AC3E}">
        <p14:creationId xmlns:p14="http://schemas.microsoft.com/office/powerpoint/2010/main" val="27913129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41069" y="6298364"/>
            <a:ext cx="8534400" cy="830997"/>
          </a:xfrm>
          <a:prstGeom prst="rect">
            <a:avLst/>
          </a:prstGeom>
          <a:noFill/>
        </p:spPr>
        <p:txBody>
          <a:bodyPr wrap="square" rtlCol="0">
            <a:spAutoFit/>
          </a:bodyPr>
          <a:lstStyle/>
          <a:p>
            <a:pPr marL="0" lvl="1"/>
            <a:r>
              <a:rPr lang="en-US" sz="1600" dirty="0">
                <a:hlinkClick r:id="rId3" tooltip="http://socialhealthinsights.com/wp-content/uploads/2013/08/QualityMeasureWordle.png"/>
              </a:rPr>
              <a:t>http://</a:t>
            </a:r>
            <a:r>
              <a:rPr lang="en-US" sz="1600" dirty="0" smtClean="0">
                <a:hlinkClick r:id="rId3" tooltip="http://socialhealthinsights.com/wp-content/uploads/2013/08/QualityMeasureWordle.png"/>
              </a:rPr>
              <a:t>socialhealthinsights.com/wp-content/uploads/2013/08/QualityMeasureWordle.png</a:t>
            </a:r>
          </a:p>
          <a:p>
            <a:pPr marL="0" lvl="1"/>
            <a:r>
              <a:rPr lang="en-US" sz="1600" dirty="0">
                <a:hlinkClick r:id="rId3" tooltip="http://socialhealthinsights.com/wp-content/uploads/2013/08/QualityMeasureWordle.png"/>
              </a:rPr>
              <a:t>http://</a:t>
            </a:r>
            <a:r>
              <a:rPr lang="en-US" sz="1600" dirty="0" smtClean="0">
                <a:hlinkClick r:id="rId3" tooltip="http://socialhealthinsights.com/wp-content/uploads/2013/08/QualityMeasureWordle.png"/>
              </a:rPr>
              <a:t>www.qualityforum.org/Home.aspx</a:t>
            </a:r>
            <a:endParaRPr lang="en-US" sz="1600" dirty="0" smtClean="0"/>
          </a:p>
          <a:p>
            <a:pPr marL="0" lvl="1"/>
            <a:endParaRPr lang="en-US" sz="1600" dirty="0"/>
          </a:p>
        </p:txBody>
      </p:sp>
      <p:pic>
        <p:nvPicPr>
          <p:cNvPr id="9" name="Picture 8" descr="Certified Entity Certification Program logo" title="Certified Entity Certification Program logo"/>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40436" y="4982353"/>
            <a:ext cx="2535665" cy="1214077"/>
          </a:xfrm>
          <a:prstGeom prst="rect">
            <a:avLst/>
          </a:prstGeom>
        </p:spPr>
      </p:pic>
      <p:pic>
        <p:nvPicPr>
          <p:cNvPr id="7" name="Picture 2" title="Key stakeholder logo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31946" y="3631363"/>
            <a:ext cx="3194959" cy="189567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National Quality Forum logo" title="National Quality Forum logo"/>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13237" y="2491282"/>
            <a:ext cx="4125727" cy="108644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HHS logo" title="HHS logo"/>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84239" y="4127091"/>
            <a:ext cx="2001838" cy="2001838"/>
          </a:xfrm>
          <a:prstGeom prst="rect">
            <a:avLst/>
          </a:prstGeom>
          <a:noFill/>
          <a:extLst>
            <a:ext uri="{909E8E84-426E-40DD-AFC4-6F175D3DCCD1}">
              <a14:hiddenFill xmlns:a14="http://schemas.microsoft.com/office/drawing/2010/main">
                <a:solidFill>
                  <a:srgbClr val="FFFFFF"/>
                </a:solidFill>
              </a14:hiddenFill>
            </a:ext>
          </a:extLst>
        </p:spPr>
      </p:pic>
      <p:sp>
        <p:nvSpPr>
          <p:cNvPr id="11" name="Content Placeholder 10"/>
          <p:cNvSpPr>
            <a:spLocks noGrp="1"/>
          </p:cNvSpPr>
          <p:nvPr>
            <p:ph idx="1"/>
          </p:nvPr>
        </p:nvSpPr>
        <p:spPr>
          <a:xfrm>
            <a:off x="457200" y="1828801"/>
            <a:ext cx="8305800" cy="2286000"/>
          </a:xfrm>
        </p:spPr>
        <p:txBody>
          <a:bodyPr>
            <a:normAutofit lnSpcReduction="10000"/>
          </a:bodyPr>
          <a:lstStyle/>
          <a:p>
            <a:r>
              <a:rPr lang="en-US" dirty="0" smtClean="0"/>
              <a:t>CMS Quality Measures Inventory</a:t>
            </a:r>
          </a:p>
          <a:p>
            <a:r>
              <a:rPr lang="en-US" dirty="0" smtClean="0"/>
              <a:t>HMIS</a:t>
            </a:r>
          </a:p>
          <a:p>
            <a:r>
              <a:rPr lang="en-US" dirty="0" smtClean="0"/>
              <a:t>NQF</a:t>
            </a:r>
          </a:p>
          <a:p>
            <a:r>
              <a:rPr lang="en-US" dirty="0" smtClean="0"/>
              <a:t>QECP</a:t>
            </a:r>
            <a:endParaRPr lang="en-US" dirty="0"/>
          </a:p>
        </p:txBody>
      </p:sp>
      <p:sp>
        <p:nvSpPr>
          <p:cNvPr id="5" name="Title 4"/>
          <p:cNvSpPr>
            <a:spLocks noGrp="1"/>
          </p:cNvSpPr>
          <p:nvPr>
            <p:ph type="title"/>
          </p:nvPr>
        </p:nvSpPr>
        <p:spPr/>
        <p:txBody>
          <a:bodyPr/>
          <a:lstStyle/>
          <a:p>
            <a:r>
              <a:rPr lang="en-US" dirty="0" smtClean="0"/>
              <a:t>Quality Measures Inventories</a:t>
            </a:r>
            <a:endParaRPr lang="en-US" dirty="0"/>
          </a:p>
        </p:txBody>
      </p:sp>
    </p:spTree>
    <p:extLst>
      <p:ext uri="{BB962C8B-B14F-4D97-AF65-F5344CB8AC3E}">
        <p14:creationId xmlns:p14="http://schemas.microsoft.com/office/powerpoint/2010/main" val="6568074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022FF3C-310F-4809-A5BE-BC5BA8AA108D}" type="slidenum">
              <a:rPr lang="en-US" smtClean="0"/>
              <a:pPr/>
              <a:t>4</a:t>
            </a:fld>
            <a:endParaRPr lang="en-US"/>
          </a:p>
        </p:txBody>
      </p:sp>
      <p:sp>
        <p:nvSpPr>
          <p:cNvPr id="13" name="TextBox 12"/>
          <p:cNvSpPr txBox="1"/>
          <p:nvPr/>
        </p:nvSpPr>
        <p:spPr>
          <a:xfrm>
            <a:off x="6172200" y="2819400"/>
            <a:ext cx="2819400" cy="3970318"/>
          </a:xfrm>
          <a:prstGeom prst="rect">
            <a:avLst/>
          </a:prstGeom>
          <a:noFill/>
          <a:ln>
            <a:solidFill>
              <a:schemeClr val="tx2"/>
            </a:solidFill>
          </a:ln>
        </p:spPr>
        <p:txBody>
          <a:bodyPr wrap="square" rtlCol="0">
            <a:spAutoFit/>
          </a:bodyPr>
          <a:lstStyle/>
          <a:p>
            <a:pPr marL="285750" indent="-285750">
              <a:buFont typeface="Arial" panose="020B0604020202020204" pitchFamily="34" charset="0"/>
              <a:buChar char="•"/>
            </a:pPr>
            <a:r>
              <a:rPr lang="en-US" dirty="0" smtClean="0"/>
              <a:t>The NQF endorsed measures have undergone evaluation by clinical experts</a:t>
            </a:r>
          </a:p>
          <a:p>
            <a:pPr marL="285750" indent="-285750">
              <a:buFont typeface="Arial" panose="020B0604020202020204" pitchFamily="34" charset="0"/>
              <a:buChar char="•"/>
            </a:pPr>
            <a:r>
              <a:rPr lang="en-US" dirty="0" smtClean="0"/>
              <a:t>Organizations use NQF endorsed measures to assure that they are measuring the same things</a:t>
            </a:r>
          </a:p>
          <a:p>
            <a:pPr marL="285750" indent="-285750">
              <a:buFont typeface="Arial" panose="020B0604020202020204" pitchFamily="34" charset="0"/>
              <a:buChar char="•"/>
            </a:pPr>
            <a:r>
              <a:rPr lang="en-US" dirty="0" smtClean="0"/>
              <a:t>Convene workgroups to review measure inclusion for federal programs</a:t>
            </a:r>
          </a:p>
          <a:p>
            <a:pPr marL="285750" indent="-285750">
              <a:buFont typeface="Arial" panose="020B0604020202020204" pitchFamily="34" charset="0"/>
              <a:buChar char="•"/>
            </a:pPr>
            <a:endParaRPr lang="en-US" dirty="0"/>
          </a:p>
        </p:txBody>
      </p:sp>
      <p:sp>
        <p:nvSpPr>
          <p:cNvPr id="8" name="Rounded Rectangle 7"/>
          <p:cNvSpPr/>
          <p:nvPr/>
        </p:nvSpPr>
        <p:spPr>
          <a:xfrm>
            <a:off x="6477000" y="1752600"/>
            <a:ext cx="2209800" cy="990600"/>
          </a:xfrm>
          <a:prstGeom prst="roundRect">
            <a:avLst/>
          </a:prstGeom>
          <a:solidFill>
            <a:schemeClr val="accent2">
              <a:lumMod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tx1"/>
                </a:solidFill>
                <a:latin typeface="+mj-lt"/>
              </a:rPr>
              <a:t>NQF</a:t>
            </a:r>
            <a:endParaRPr lang="en-US" sz="3200" b="1" dirty="0">
              <a:solidFill>
                <a:schemeClr val="tx1"/>
              </a:solidFill>
              <a:latin typeface="+mj-lt"/>
            </a:endParaRPr>
          </a:p>
        </p:txBody>
      </p:sp>
      <p:sp>
        <p:nvSpPr>
          <p:cNvPr id="12" name="TextBox 11"/>
          <p:cNvSpPr txBox="1"/>
          <p:nvPr/>
        </p:nvSpPr>
        <p:spPr>
          <a:xfrm>
            <a:off x="3200400" y="2819400"/>
            <a:ext cx="2895600" cy="3970318"/>
          </a:xfrm>
          <a:prstGeom prst="rect">
            <a:avLst/>
          </a:prstGeom>
          <a:noFill/>
          <a:ln>
            <a:solidFill>
              <a:schemeClr val="tx2"/>
            </a:solidFill>
          </a:ln>
        </p:spPr>
        <p:txBody>
          <a:bodyPr wrap="square" rtlCol="0">
            <a:spAutoFit/>
          </a:bodyPr>
          <a:lstStyle/>
          <a:p>
            <a:pPr marL="285750" indent="-285750">
              <a:buFont typeface="Arial" panose="020B0604020202020204" pitchFamily="34" charset="0"/>
              <a:buChar char="•"/>
            </a:pPr>
            <a:r>
              <a:rPr lang="en-US" dirty="0" smtClean="0"/>
              <a:t>The CMS Measures Inventory is a compilation of measures used by CMS programs</a:t>
            </a:r>
          </a:p>
          <a:p>
            <a:pPr marL="285750" indent="-285750">
              <a:buFont typeface="Arial" panose="020B0604020202020204" pitchFamily="34" charset="0"/>
              <a:buChar char="•"/>
            </a:pPr>
            <a:r>
              <a:rPr lang="en-US" dirty="0" smtClean="0"/>
              <a:t>Measures can be used in multiple programs and are used to:</a:t>
            </a:r>
          </a:p>
          <a:p>
            <a:pPr marL="742950" lvl="1" indent="-285750">
              <a:buFont typeface="Arial" panose="020B0604020202020204" pitchFamily="34" charset="0"/>
              <a:buChar char="•"/>
            </a:pPr>
            <a:r>
              <a:rPr lang="en-US" dirty="0"/>
              <a:t>A</a:t>
            </a:r>
            <a:r>
              <a:rPr lang="en-US" dirty="0" smtClean="0"/>
              <a:t>ssess healthcare quality</a:t>
            </a:r>
          </a:p>
          <a:p>
            <a:pPr marL="742950" lvl="1" indent="-285750">
              <a:buFont typeface="Arial" panose="020B0604020202020204" pitchFamily="34" charset="0"/>
              <a:buChar char="•"/>
            </a:pPr>
            <a:r>
              <a:rPr lang="en-US" dirty="0"/>
              <a:t>P</a:t>
            </a:r>
            <a:r>
              <a:rPr lang="en-US" dirty="0" smtClean="0"/>
              <a:t>ublicly report measures</a:t>
            </a:r>
          </a:p>
          <a:p>
            <a:pPr marL="742950" lvl="1" indent="-285750">
              <a:buFont typeface="Arial" panose="020B0604020202020204" pitchFamily="34" charset="0"/>
              <a:buChar char="•"/>
            </a:pPr>
            <a:r>
              <a:rPr lang="en-US" dirty="0"/>
              <a:t>P</a:t>
            </a:r>
            <a:r>
              <a:rPr lang="en-US" dirty="0" smtClean="0"/>
              <a:t>ayment incentives</a:t>
            </a:r>
          </a:p>
          <a:p>
            <a:pPr marL="742950" lvl="1" indent="-285750">
              <a:buFont typeface="Arial" panose="020B0604020202020204" pitchFamily="34" charset="0"/>
              <a:buChar char="•"/>
            </a:pPr>
            <a:endParaRPr lang="en-US" dirty="0" smtClean="0"/>
          </a:p>
          <a:p>
            <a:pPr marL="742950" lvl="1" indent="-285750">
              <a:buFont typeface="Arial" panose="020B0604020202020204" pitchFamily="34" charset="0"/>
              <a:buChar char="•"/>
            </a:pPr>
            <a:endParaRPr lang="en-US" dirty="0"/>
          </a:p>
        </p:txBody>
      </p:sp>
      <p:sp>
        <p:nvSpPr>
          <p:cNvPr id="7" name="Rounded Rectangle 6"/>
          <p:cNvSpPr/>
          <p:nvPr/>
        </p:nvSpPr>
        <p:spPr>
          <a:xfrm>
            <a:off x="3581400" y="1752600"/>
            <a:ext cx="2209800" cy="990600"/>
          </a:xfrm>
          <a:prstGeom prst="roundRect">
            <a:avLst/>
          </a:prstGeom>
          <a:solidFill>
            <a:schemeClr val="accent2">
              <a:lumMod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tx1"/>
                </a:solidFill>
                <a:latin typeface="+mj-lt"/>
              </a:rPr>
              <a:t>CMS</a:t>
            </a:r>
            <a:endParaRPr lang="en-US" sz="3200" b="1" dirty="0">
              <a:solidFill>
                <a:schemeClr val="tx1"/>
              </a:solidFill>
              <a:latin typeface="+mj-lt"/>
            </a:endParaRPr>
          </a:p>
        </p:txBody>
      </p:sp>
      <p:sp>
        <p:nvSpPr>
          <p:cNvPr id="11" name="TextBox 10"/>
          <p:cNvSpPr txBox="1"/>
          <p:nvPr/>
        </p:nvSpPr>
        <p:spPr>
          <a:xfrm>
            <a:off x="152400" y="2819400"/>
            <a:ext cx="2971800" cy="3970318"/>
          </a:xfrm>
          <a:prstGeom prst="rect">
            <a:avLst/>
          </a:prstGeom>
          <a:noFill/>
          <a:ln>
            <a:solidFill>
              <a:schemeClr val="tx2"/>
            </a:solidFill>
          </a:ln>
        </p:spPr>
        <p:txBody>
          <a:bodyPr wrap="square" rtlCol="0">
            <a:spAutoFit/>
          </a:bodyPr>
          <a:lstStyle/>
          <a:p>
            <a:pPr marL="285750" indent="-285750">
              <a:buFont typeface="Arial" panose="020B0604020202020204" pitchFamily="34" charset="0"/>
              <a:buChar char="•"/>
            </a:pPr>
            <a:r>
              <a:rPr lang="en-US" dirty="0" smtClean="0"/>
              <a:t>HHS Measures include measures from HHS agencies/sub-agencies</a:t>
            </a:r>
          </a:p>
          <a:p>
            <a:pPr marL="285750" indent="-285750">
              <a:buFont typeface="Arial" panose="020B0604020202020204" pitchFamily="34" charset="0"/>
              <a:buChar char="•"/>
            </a:pPr>
            <a:r>
              <a:rPr lang="en-US" dirty="0" smtClean="0"/>
              <a:t>Measures must satisfy one or more of the following:</a:t>
            </a:r>
          </a:p>
          <a:p>
            <a:pPr marL="742950" lvl="1" indent="-285750">
              <a:buFont typeface="Arial" panose="020B0604020202020204" pitchFamily="34" charset="0"/>
              <a:buChar char="•"/>
            </a:pPr>
            <a:r>
              <a:rPr lang="en-US" dirty="0" smtClean="0"/>
              <a:t>Publicly reported</a:t>
            </a:r>
          </a:p>
          <a:p>
            <a:pPr marL="742950" lvl="1" indent="-285750">
              <a:buFont typeface="Arial" panose="020B0604020202020204" pitchFamily="34" charset="0"/>
              <a:buChar char="•"/>
            </a:pPr>
            <a:r>
              <a:rPr lang="en-US" dirty="0" smtClean="0"/>
              <a:t>Used in payment or incentives by HHS</a:t>
            </a:r>
          </a:p>
          <a:p>
            <a:pPr marL="742950" lvl="1" indent="-285750">
              <a:buFont typeface="Arial" panose="020B0604020202020204" pitchFamily="34" charset="0"/>
              <a:buChar char="•"/>
            </a:pPr>
            <a:r>
              <a:rPr lang="en-US" dirty="0" smtClean="0"/>
              <a:t>Used to track quality performance and improvement across a healthcare system</a:t>
            </a:r>
          </a:p>
          <a:p>
            <a:pPr marL="742950" lvl="1" indent="-285750">
              <a:buFont typeface="Arial" panose="020B0604020202020204" pitchFamily="34" charset="0"/>
              <a:buChar char="•"/>
            </a:pPr>
            <a:endParaRPr lang="en-US" dirty="0"/>
          </a:p>
        </p:txBody>
      </p:sp>
      <p:sp>
        <p:nvSpPr>
          <p:cNvPr id="5" name="Rounded Rectangle 4"/>
          <p:cNvSpPr/>
          <p:nvPr/>
        </p:nvSpPr>
        <p:spPr>
          <a:xfrm>
            <a:off x="609600" y="1752600"/>
            <a:ext cx="2209800" cy="990600"/>
          </a:xfrm>
          <a:prstGeom prst="roundRect">
            <a:avLst/>
          </a:prstGeom>
          <a:solidFill>
            <a:schemeClr val="accent2">
              <a:lumMod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tx1"/>
                </a:solidFill>
                <a:latin typeface="+mj-lt"/>
              </a:rPr>
              <a:t>HMIS</a:t>
            </a:r>
            <a:endParaRPr lang="en-US" sz="3200" b="1" dirty="0">
              <a:solidFill>
                <a:schemeClr val="tx1"/>
              </a:solidFill>
              <a:latin typeface="+mj-lt"/>
            </a:endParaRPr>
          </a:p>
        </p:txBody>
      </p:sp>
      <p:sp>
        <p:nvSpPr>
          <p:cNvPr id="3" name="Title 2"/>
          <p:cNvSpPr>
            <a:spLocks noGrp="1"/>
          </p:cNvSpPr>
          <p:nvPr>
            <p:ph type="title"/>
          </p:nvPr>
        </p:nvSpPr>
        <p:spPr/>
        <p:txBody>
          <a:bodyPr/>
          <a:lstStyle/>
          <a:p>
            <a:r>
              <a:rPr lang="en-US" dirty="0" smtClean="0"/>
              <a:t>Quality Measures Inventories</a:t>
            </a:r>
            <a:endParaRPr lang="en-US" dirty="0"/>
          </a:p>
        </p:txBody>
      </p:sp>
    </p:spTree>
    <p:extLst>
      <p:ext uri="{BB962C8B-B14F-4D97-AF65-F5344CB8AC3E}">
        <p14:creationId xmlns:p14="http://schemas.microsoft.com/office/powerpoint/2010/main" val="39487566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022FF3C-310F-4809-A5BE-BC5BA8AA108D}" type="slidenum">
              <a:rPr lang="en-US" smtClean="0"/>
              <a:pPr/>
              <a:t>5</a:t>
            </a:fld>
            <a:endParaRPr lang="en-US"/>
          </a:p>
        </p:txBody>
      </p:sp>
      <p:pic>
        <p:nvPicPr>
          <p:cNvPr id="5" name="Picture 4" descr="CMS web site Screen capture" title="CMS web site Screen capture"/>
          <p:cNvPicPr>
            <a:picLocks noChangeAspect="1"/>
          </p:cNvPicPr>
          <p:nvPr/>
        </p:nvPicPr>
        <p:blipFill rotWithShape="1">
          <a:blip r:embed="rId3"/>
          <a:srcRect l="17204" t="9095" r="17789" b="5150"/>
          <a:stretch/>
        </p:blipFill>
        <p:spPr>
          <a:xfrm>
            <a:off x="4277392" y="2438400"/>
            <a:ext cx="4551615" cy="3375819"/>
          </a:xfrm>
          <a:prstGeom prst="rect">
            <a:avLst/>
          </a:prstGeom>
          <a:ln>
            <a:solidFill>
              <a:schemeClr val="tx2"/>
            </a:solidFill>
          </a:ln>
        </p:spPr>
      </p:pic>
      <p:sp>
        <p:nvSpPr>
          <p:cNvPr id="6" name="Content Placeholder 5"/>
          <p:cNvSpPr>
            <a:spLocks noGrp="1"/>
          </p:cNvSpPr>
          <p:nvPr>
            <p:ph idx="1"/>
          </p:nvPr>
        </p:nvSpPr>
        <p:spPr>
          <a:xfrm>
            <a:off x="76200" y="1828800"/>
            <a:ext cx="4114800" cy="4297363"/>
          </a:xfrm>
        </p:spPr>
        <p:txBody>
          <a:bodyPr>
            <a:normAutofit/>
          </a:bodyPr>
          <a:lstStyle/>
          <a:p>
            <a:r>
              <a:rPr lang="en-US" dirty="0" smtClean="0"/>
              <a:t>Published to disseminate quality measures</a:t>
            </a:r>
          </a:p>
          <a:p>
            <a:r>
              <a:rPr lang="en-US" dirty="0" smtClean="0"/>
              <a:t>Tool to enhance the ability to optimize health outcomes</a:t>
            </a:r>
          </a:p>
          <a:p>
            <a:r>
              <a:rPr lang="en-US" dirty="0" smtClean="0"/>
              <a:t>Publicly posted twice a year</a:t>
            </a:r>
            <a:endParaRPr lang="en-US" dirty="0"/>
          </a:p>
        </p:txBody>
      </p:sp>
      <p:sp>
        <p:nvSpPr>
          <p:cNvPr id="3" name="Title 2"/>
          <p:cNvSpPr>
            <a:spLocks noGrp="1"/>
          </p:cNvSpPr>
          <p:nvPr>
            <p:ph type="title"/>
          </p:nvPr>
        </p:nvSpPr>
        <p:spPr/>
        <p:txBody>
          <a:bodyPr/>
          <a:lstStyle/>
          <a:p>
            <a:r>
              <a:rPr lang="en-US" dirty="0" smtClean="0"/>
              <a:t>CMS Quality Measures Inventory</a:t>
            </a:r>
            <a:endParaRPr lang="en-US" dirty="0"/>
          </a:p>
        </p:txBody>
      </p:sp>
    </p:spTree>
    <p:extLst>
      <p:ext uri="{BB962C8B-B14F-4D97-AF65-F5344CB8AC3E}">
        <p14:creationId xmlns:p14="http://schemas.microsoft.com/office/powerpoint/2010/main" val="6696384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022FF3C-310F-4809-A5BE-BC5BA8AA108D}" type="slidenum">
              <a:rPr lang="en-US" smtClean="0"/>
              <a:pPr/>
              <a:t>6</a:t>
            </a:fld>
            <a:endParaRPr lang="en-US"/>
          </a:p>
        </p:txBody>
      </p:sp>
      <p:sp>
        <p:nvSpPr>
          <p:cNvPr id="2" name="TextBox 1"/>
          <p:cNvSpPr txBox="1"/>
          <p:nvPr/>
        </p:nvSpPr>
        <p:spPr>
          <a:xfrm>
            <a:off x="381000" y="6324600"/>
            <a:ext cx="7848600" cy="646331"/>
          </a:xfrm>
          <a:prstGeom prst="rect">
            <a:avLst/>
          </a:prstGeom>
          <a:noFill/>
        </p:spPr>
        <p:txBody>
          <a:bodyPr wrap="square" rtlCol="0">
            <a:spAutoFit/>
          </a:bodyPr>
          <a:lstStyle/>
          <a:p>
            <a:r>
              <a:rPr lang="en-US" sz="1200" dirty="0">
                <a:hlinkClick r:id="rId3" tooltip="https://www.cms.gov/Medicare/Quality-Initiatives-Patient-Assessment-Instruments/QualityMeasures/CMS-Measures-Inventory.html"/>
              </a:rPr>
              <a:t>https://</a:t>
            </a:r>
            <a:r>
              <a:rPr lang="en-US" sz="1200" dirty="0" smtClean="0">
                <a:hlinkClick r:id="rId3" tooltip="https://www.cms.gov/Medicare/Quality-Initiatives-Patient-Assessment-Instruments/QualityMeasures/CMS-Measures-Inventory.html"/>
              </a:rPr>
              <a:t>www.cms.gov/Medicare/Quality-Initiatives-Patient-Assessment-Instruments/QualityMeasures/CMS-Measures-Inventory.html</a:t>
            </a:r>
            <a:endParaRPr lang="en-US" sz="1200" dirty="0" smtClean="0"/>
          </a:p>
          <a:p>
            <a:endParaRPr lang="en-US" sz="1200" dirty="0"/>
          </a:p>
        </p:txBody>
      </p:sp>
      <p:sp>
        <p:nvSpPr>
          <p:cNvPr id="6" name="Content Placeholder 4"/>
          <p:cNvSpPr txBox="1">
            <a:spLocks/>
          </p:cNvSpPr>
          <p:nvPr/>
        </p:nvSpPr>
        <p:spPr>
          <a:xfrm>
            <a:off x="4800600" y="4498622"/>
            <a:ext cx="3733800" cy="1889125"/>
          </a:xfrm>
          <a:prstGeom prst="rect">
            <a:avLst/>
          </a:prstGeom>
        </p:spPr>
        <p:txBody>
          <a:bodyPr vert="horz" lIns="91440" tIns="45720" rIns="91440" bIns="45720" rtlCol="0">
            <a:normAutofit fontScale="40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4000" u="sng" dirty="0" smtClean="0"/>
              <a:t>Physician Programs</a:t>
            </a:r>
          </a:p>
          <a:p>
            <a:pPr lvl="0"/>
            <a:r>
              <a:rPr lang="en-US" sz="3500" dirty="0"/>
              <a:t>Medicare Physician Quality Reporting System (PQRS) Program</a:t>
            </a:r>
          </a:p>
          <a:p>
            <a:pPr lvl="0"/>
            <a:r>
              <a:rPr lang="en-US" sz="3500" dirty="0"/>
              <a:t>Million Hearts</a:t>
            </a:r>
          </a:p>
          <a:p>
            <a:pPr lvl="0"/>
            <a:r>
              <a:rPr lang="en-US" sz="3500" dirty="0"/>
              <a:t>Physician </a:t>
            </a:r>
            <a:r>
              <a:rPr lang="en-US" sz="3500" dirty="0" smtClean="0"/>
              <a:t>Compare Program</a:t>
            </a:r>
            <a:endParaRPr lang="en-US" sz="3500" dirty="0"/>
          </a:p>
          <a:p>
            <a:pPr lvl="0"/>
            <a:r>
              <a:rPr lang="en-US" sz="3500" dirty="0"/>
              <a:t>Physician Feedback/Quality and Resource Use Reports (QRUR) Program</a:t>
            </a:r>
          </a:p>
          <a:p>
            <a:pPr lvl="0"/>
            <a:r>
              <a:rPr lang="en-US" sz="3500" dirty="0"/>
              <a:t>Physician Value-Based Payment Modifier (VBM) Program</a:t>
            </a:r>
          </a:p>
        </p:txBody>
      </p:sp>
      <p:sp>
        <p:nvSpPr>
          <p:cNvPr id="7" name="Content Placeholder 4"/>
          <p:cNvSpPr txBox="1">
            <a:spLocks/>
          </p:cNvSpPr>
          <p:nvPr/>
        </p:nvSpPr>
        <p:spPr>
          <a:xfrm>
            <a:off x="4800600" y="1828800"/>
            <a:ext cx="3733800" cy="2667000"/>
          </a:xfrm>
          <a:prstGeom prst="rect">
            <a:avLst/>
          </a:prstGeom>
        </p:spPr>
        <p:txBody>
          <a:bodyPr vert="horz" lIns="91440" tIns="45720" rIns="91440" bIns="45720" rtlCol="0">
            <a:normAutofit fontScale="40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4000" u="sng" dirty="0" smtClean="0"/>
              <a:t>Post-Acute Programs</a:t>
            </a:r>
          </a:p>
          <a:p>
            <a:pPr lvl="0"/>
            <a:r>
              <a:rPr lang="en-US" sz="3500" dirty="0"/>
              <a:t>Home Health Quality Reporting Program</a:t>
            </a:r>
          </a:p>
          <a:p>
            <a:pPr lvl="0"/>
            <a:r>
              <a:rPr lang="en-US" sz="3500" dirty="0"/>
              <a:t>Home Health Value Based Purchasing Program</a:t>
            </a:r>
          </a:p>
          <a:p>
            <a:r>
              <a:rPr lang="en-US" sz="3500" dirty="0" smtClean="0"/>
              <a:t>Hospice </a:t>
            </a:r>
            <a:r>
              <a:rPr lang="en-US" sz="3500" dirty="0"/>
              <a:t>Quality Reporting Program</a:t>
            </a:r>
          </a:p>
          <a:p>
            <a:r>
              <a:rPr lang="en-US" sz="3500" dirty="0"/>
              <a:t>Inpatient Rehabilitation Facility Quality Reporting Program</a:t>
            </a:r>
          </a:p>
          <a:p>
            <a:r>
              <a:rPr lang="en-US" sz="3500" dirty="0"/>
              <a:t>Long-Term Care Hospital Quality Reporting Program</a:t>
            </a:r>
          </a:p>
          <a:p>
            <a:pPr lvl="0"/>
            <a:r>
              <a:rPr lang="en-US" sz="3500" dirty="0" smtClean="0"/>
              <a:t>Skilled </a:t>
            </a:r>
            <a:r>
              <a:rPr lang="en-US" sz="3500" dirty="0"/>
              <a:t>Nursing Facility Quality Reporting Program</a:t>
            </a:r>
          </a:p>
          <a:p>
            <a:pPr lvl="0"/>
            <a:r>
              <a:rPr lang="en-US" sz="3500" dirty="0"/>
              <a:t>Skilled Nursing Facility Value-Based Purchasing </a:t>
            </a:r>
            <a:r>
              <a:rPr lang="en-US" sz="3500" dirty="0" smtClean="0"/>
              <a:t>Program</a:t>
            </a:r>
          </a:p>
          <a:p>
            <a:pPr lvl="0"/>
            <a:endParaRPr lang="en-US" dirty="0"/>
          </a:p>
          <a:p>
            <a:pPr lvl="0"/>
            <a:endParaRPr lang="en-US" dirty="0"/>
          </a:p>
        </p:txBody>
      </p:sp>
      <p:sp>
        <p:nvSpPr>
          <p:cNvPr id="5" name="Content Placeholder 4"/>
          <p:cNvSpPr>
            <a:spLocks noGrp="1"/>
          </p:cNvSpPr>
          <p:nvPr>
            <p:ph idx="1"/>
          </p:nvPr>
        </p:nvSpPr>
        <p:spPr>
          <a:xfrm>
            <a:off x="381000" y="1828800"/>
            <a:ext cx="3962400" cy="3962400"/>
          </a:xfrm>
        </p:spPr>
        <p:txBody>
          <a:bodyPr>
            <a:normAutofit fontScale="25000" lnSpcReduction="20000"/>
          </a:bodyPr>
          <a:lstStyle/>
          <a:p>
            <a:pPr marL="0" lvl="0" indent="0" algn="ctr">
              <a:buNone/>
            </a:pPr>
            <a:r>
              <a:rPr lang="en-US" sz="6400" u="sng" dirty="0" smtClean="0"/>
              <a:t>Hospital Programs</a:t>
            </a:r>
          </a:p>
          <a:p>
            <a:pPr lvl="0"/>
            <a:r>
              <a:rPr lang="en-US" sz="5600" dirty="0" smtClean="0"/>
              <a:t>Ambulatory </a:t>
            </a:r>
            <a:r>
              <a:rPr lang="en-US" sz="5600" dirty="0"/>
              <a:t>Surgical Center Quality Reporting Program</a:t>
            </a:r>
          </a:p>
          <a:p>
            <a:pPr lvl="0"/>
            <a:r>
              <a:rPr lang="en-US" sz="5600" dirty="0"/>
              <a:t>End-Stage Renal Disease Quality Incentive Program (ESRD QIP)</a:t>
            </a:r>
          </a:p>
          <a:p>
            <a:pPr lvl="0"/>
            <a:r>
              <a:rPr lang="en-US" sz="5600" dirty="0" smtClean="0"/>
              <a:t>Hospital-Acquired </a:t>
            </a:r>
            <a:r>
              <a:rPr lang="en-US" sz="5600" dirty="0"/>
              <a:t>Condition Reduction Program</a:t>
            </a:r>
          </a:p>
          <a:p>
            <a:pPr lvl="0"/>
            <a:r>
              <a:rPr lang="en-US" sz="5600" dirty="0"/>
              <a:t>Hospital </a:t>
            </a:r>
            <a:r>
              <a:rPr lang="en-US" sz="5600" dirty="0" smtClean="0"/>
              <a:t>Compare Program</a:t>
            </a:r>
            <a:endParaRPr lang="en-US" sz="5600" dirty="0"/>
          </a:p>
          <a:p>
            <a:pPr lvl="0"/>
            <a:r>
              <a:rPr lang="en-US" sz="5600" dirty="0"/>
              <a:t>Hospital Inpatient Quality Reporting Program</a:t>
            </a:r>
          </a:p>
          <a:p>
            <a:pPr lvl="0"/>
            <a:r>
              <a:rPr lang="en-US" sz="5600" dirty="0"/>
              <a:t>Hospital Outpatient Quality Reporting Program</a:t>
            </a:r>
          </a:p>
          <a:p>
            <a:pPr lvl="0"/>
            <a:r>
              <a:rPr lang="en-US" sz="5600" dirty="0"/>
              <a:t>Hospital Readmissions Reduction Program</a:t>
            </a:r>
          </a:p>
          <a:p>
            <a:pPr lvl="0"/>
            <a:r>
              <a:rPr lang="en-US" sz="5600" dirty="0"/>
              <a:t>Hospital Value-Based Purchasing Program</a:t>
            </a:r>
          </a:p>
          <a:p>
            <a:pPr lvl="0"/>
            <a:r>
              <a:rPr lang="en-US" sz="5600" dirty="0"/>
              <a:t>Inpatient Psychiatric Facility Quality Reporting Program</a:t>
            </a:r>
          </a:p>
          <a:p>
            <a:pPr lvl="0"/>
            <a:r>
              <a:rPr lang="en-US" sz="5600" dirty="0" smtClean="0"/>
              <a:t>Prospective </a:t>
            </a:r>
            <a:r>
              <a:rPr lang="en-US" sz="5600" dirty="0"/>
              <a:t>Payment System (PPS)-Exempt Cancer Hospital Quality Reporting Program</a:t>
            </a:r>
          </a:p>
        </p:txBody>
      </p:sp>
      <p:sp>
        <p:nvSpPr>
          <p:cNvPr id="3" name="Title 2"/>
          <p:cNvSpPr>
            <a:spLocks noGrp="1"/>
          </p:cNvSpPr>
          <p:nvPr>
            <p:ph type="title"/>
          </p:nvPr>
        </p:nvSpPr>
        <p:spPr/>
        <p:txBody>
          <a:bodyPr/>
          <a:lstStyle/>
          <a:p>
            <a:r>
              <a:rPr lang="en-US" dirty="0" smtClean="0"/>
              <a:t>CMS Quality Measures Inventory Programs</a:t>
            </a:r>
            <a:endParaRPr lang="en-US" dirty="0"/>
          </a:p>
        </p:txBody>
      </p:sp>
    </p:spTree>
    <p:extLst>
      <p:ext uri="{BB962C8B-B14F-4D97-AF65-F5344CB8AC3E}">
        <p14:creationId xmlns:p14="http://schemas.microsoft.com/office/powerpoint/2010/main" val="21238387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022FF3C-310F-4809-A5BE-BC5BA8AA108D}" type="slidenum">
              <a:rPr lang="en-US" smtClean="0"/>
              <a:pPr/>
              <a:t>7</a:t>
            </a:fld>
            <a:endParaRPr lang="en-US"/>
          </a:p>
        </p:txBody>
      </p:sp>
      <p:sp>
        <p:nvSpPr>
          <p:cNvPr id="2" name="Content Placeholder 1"/>
          <p:cNvSpPr>
            <a:spLocks noGrp="1"/>
          </p:cNvSpPr>
          <p:nvPr>
            <p:ph idx="1"/>
          </p:nvPr>
        </p:nvSpPr>
        <p:spPr>
          <a:xfrm>
            <a:off x="381000" y="1828800"/>
            <a:ext cx="8534400" cy="4297363"/>
          </a:xfrm>
        </p:spPr>
        <p:txBody>
          <a:bodyPr>
            <a:normAutofit lnSpcReduction="10000"/>
          </a:bodyPr>
          <a:lstStyle/>
          <a:p>
            <a:pPr defTabSz="457200">
              <a:spcBef>
                <a:spcPts val="0"/>
              </a:spcBef>
              <a:defRPr/>
            </a:pPr>
            <a:r>
              <a:rPr lang="en-US" dirty="0" smtClean="0"/>
              <a:t>Currently the CMS Quality Measures Inventory provides the following data fields:</a:t>
            </a:r>
          </a:p>
          <a:p>
            <a:pPr lvl="1" defTabSz="457200">
              <a:spcBef>
                <a:spcPts val="0"/>
              </a:spcBef>
              <a:defRPr/>
            </a:pPr>
            <a:r>
              <a:rPr lang="en-US" dirty="0" smtClean="0"/>
              <a:t>Numerator</a:t>
            </a:r>
          </a:p>
          <a:p>
            <a:pPr lvl="1" defTabSz="457200">
              <a:spcBef>
                <a:spcPts val="0"/>
              </a:spcBef>
              <a:defRPr/>
            </a:pPr>
            <a:r>
              <a:rPr lang="en-US" dirty="0" smtClean="0"/>
              <a:t>Denominator</a:t>
            </a:r>
            <a:endParaRPr lang="en-US" dirty="0"/>
          </a:p>
          <a:p>
            <a:pPr lvl="1" defTabSz="457200">
              <a:spcBef>
                <a:spcPts val="0"/>
              </a:spcBef>
              <a:defRPr/>
            </a:pPr>
            <a:r>
              <a:rPr lang="en-US" dirty="0"/>
              <a:t>E</a:t>
            </a:r>
            <a:r>
              <a:rPr lang="en-US" dirty="0" smtClean="0"/>
              <a:t>xclusion criteria</a:t>
            </a:r>
          </a:p>
          <a:p>
            <a:pPr lvl="1" defTabSz="457200">
              <a:spcBef>
                <a:spcPts val="0"/>
              </a:spcBef>
              <a:defRPr/>
            </a:pPr>
            <a:r>
              <a:rPr lang="en-US" dirty="0" smtClean="0"/>
              <a:t>National </a:t>
            </a:r>
            <a:r>
              <a:rPr lang="en-US" dirty="0"/>
              <a:t>Quality Strategy (NQS) </a:t>
            </a:r>
            <a:r>
              <a:rPr lang="en-US" dirty="0" smtClean="0"/>
              <a:t>domain</a:t>
            </a:r>
          </a:p>
          <a:p>
            <a:pPr lvl="1" defTabSz="457200">
              <a:spcBef>
                <a:spcPts val="0"/>
              </a:spcBef>
              <a:defRPr/>
            </a:pPr>
            <a:r>
              <a:rPr lang="en-US" dirty="0"/>
              <a:t>P</a:t>
            </a:r>
            <a:r>
              <a:rPr lang="en-US" dirty="0" smtClean="0"/>
              <a:t>rogram domain</a:t>
            </a:r>
          </a:p>
          <a:p>
            <a:pPr lvl="1" defTabSz="457200">
              <a:spcBef>
                <a:spcPts val="0"/>
              </a:spcBef>
              <a:defRPr/>
            </a:pPr>
            <a:r>
              <a:rPr lang="en-US" dirty="0"/>
              <a:t>M</a:t>
            </a:r>
            <a:r>
              <a:rPr lang="en-US" dirty="0" smtClean="0"/>
              <a:t>easure type </a:t>
            </a:r>
          </a:p>
          <a:p>
            <a:pPr lvl="1" defTabSz="457200">
              <a:spcBef>
                <a:spcPts val="0"/>
              </a:spcBef>
              <a:defRPr/>
            </a:pPr>
            <a:r>
              <a:rPr lang="en-US" dirty="0" smtClean="0"/>
              <a:t>NQF ID number and endorsement status</a:t>
            </a:r>
          </a:p>
          <a:p>
            <a:pPr lvl="1" defTabSz="457200">
              <a:spcBef>
                <a:spcPts val="0"/>
              </a:spcBef>
              <a:defRPr/>
            </a:pPr>
            <a:r>
              <a:rPr lang="en-US" dirty="0"/>
              <a:t>D</a:t>
            </a:r>
            <a:r>
              <a:rPr lang="en-US" dirty="0" smtClean="0"/>
              <a:t>ata source</a:t>
            </a:r>
            <a:endParaRPr lang="en-US" dirty="0"/>
          </a:p>
          <a:p>
            <a:endParaRPr lang="en-US" dirty="0"/>
          </a:p>
          <a:p>
            <a:endParaRPr lang="en-US" dirty="0"/>
          </a:p>
        </p:txBody>
      </p:sp>
      <p:sp>
        <p:nvSpPr>
          <p:cNvPr id="3" name="Title 2"/>
          <p:cNvSpPr>
            <a:spLocks noGrp="1"/>
          </p:cNvSpPr>
          <p:nvPr>
            <p:ph type="title"/>
          </p:nvPr>
        </p:nvSpPr>
        <p:spPr/>
        <p:txBody>
          <a:bodyPr/>
          <a:lstStyle/>
          <a:p>
            <a:r>
              <a:rPr lang="en-US" dirty="0" smtClean="0"/>
              <a:t>CMS Quality Measures Inventory   Data Fields</a:t>
            </a:r>
            <a:endParaRPr lang="en-US" dirty="0"/>
          </a:p>
        </p:txBody>
      </p:sp>
    </p:spTree>
    <p:extLst>
      <p:ext uri="{BB962C8B-B14F-4D97-AF65-F5344CB8AC3E}">
        <p14:creationId xmlns:p14="http://schemas.microsoft.com/office/powerpoint/2010/main" val="11502423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022FF3C-310F-4809-A5BE-BC5BA8AA108D}" type="slidenum">
              <a:rPr lang="en-US" smtClean="0"/>
              <a:pPr/>
              <a:t>8</a:t>
            </a:fld>
            <a:endParaRPr lang="en-US"/>
          </a:p>
        </p:txBody>
      </p:sp>
      <p:graphicFrame>
        <p:nvGraphicFramePr>
          <p:cNvPr id="8" name="Content Placeholder 8" descr="User Guide Definition table" title="User Guide Definition table"/>
          <p:cNvGraphicFramePr>
            <a:graphicFrameLocks/>
          </p:cNvGraphicFramePr>
          <p:nvPr>
            <p:extLst>
              <p:ext uri="{D42A27DB-BD31-4B8C-83A1-F6EECF244321}">
                <p14:modId xmlns:p14="http://schemas.microsoft.com/office/powerpoint/2010/main" val="3451988858"/>
              </p:ext>
            </p:extLst>
          </p:nvPr>
        </p:nvGraphicFramePr>
        <p:xfrm>
          <a:off x="3276600" y="3370215"/>
          <a:ext cx="5562600" cy="3049524"/>
        </p:xfrm>
        <a:graphic>
          <a:graphicData uri="http://schemas.openxmlformats.org/drawingml/2006/table">
            <a:tbl>
              <a:tblPr firstRow="1" firstCol="1" bandRow="1">
                <a:tableStyleId>{5C22544A-7EE6-4342-B048-85BDC9FD1C3A}</a:tableStyleId>
              </a:tblPr>
              <a:tblGrid>
                <a:gridCol w="1259712"/>
                <a:gridCol w="4302888"/>
              </a:tblGrid>
              <a:tr h="0">
                <a:tc>
                  <a:txBody>
                    <a:bodyPr/>
                    <a:lstStyle/>
                    <a:p>
                      <a:pPr marL="0" marR="0" lvl="0" indent="0" algn="ctr">
                        <a:lnSpc>
                          <a:spcPct val="115000"/>
                        </a:lnSpc>
                        <a:spcBef>
                          <a:spcPts val="0"/>
                        </a:spcBef>
                        <a:spcAft>
                          <a:spcPts val="0"/>
                        </a:spcAft>
                        <a:buFont typeface="Symbol" panose="05050102010706020507" pitchFamily="18" charset="2"/>
                        <a:buNone/>
                      </a:pPr>
                      <a:r>
                        <a:rPr lang="en-US" sz="1100" dirty="0" smtClean="0">
                          <a:effectLst/>
                          <a:latin typeface="Calibri" panose="020F0502020204030204" pitchFamily="34" charset="0"/>
                          <a:ea typeface="Times New Roman" panose="02020603050405020304" pitchFamily="18" charset="0"/>
                          <a:cs typeface="Times New Roman" panose="02020603050405020304" pitchFamily="18" charset="0"/>
                        </a:rPr>
                        <a:t>Measure Status</a:t>
                      </a:r>
                      <a:endParaRPr lang="en-US"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914400" marR="0" algn="l">
                        <a:lnSpc>
                          <a:spcPct val="115000"/>
                        </a:lnSpc>
                        <a:spcBef>
                          <a:spcPts val="0"/>
                        </a:spcBef>
                        <a:spcAft>
                          <a:spcPts val="600"/>
                        </a:spcAft>
                      </a:pPr>
                      <a:r>
                        <a:rPr lang="en-US" sz="1100" dirty="0" smtClean="0">
                          <a:effectLst/>
                          <a:latin typeface="Calibri" panose="020F0502020204030204" pitchFamily="34" charset="0"/>
                          <a:ea typeface="Times New Roman" panose="02020603050405020304" pitchFamily="18" charset="0"/>
                          <a:cs typeface="Times New Roman" panose="02020603050405020304" pitchFamily="18" charset="0"/>
                        </a:rPr>
                        <a:t>Definition</a:t>
                      </a:r>
                      <a:endParaRPr lang="en-US"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r>
              <a:tr h="0">
                <a:tc>
                  <a:txBody>
                    <a:bodyPr/>
                    <a:lstStyle/>
                    <a:p>
                      <a:pPr marL="342900" marR="0" lvl="0" indent="-342900">
                        <a:lnSpc>
                          <a:spcPct val="115000"/>
                        </a:lnSpc>
                        <a:spcBef>
                          <a:spcPts val="0"/>
                        </a:spcBef>
                        <a:spcAft>
                          <a:spcPts val="0"/>
                        </a:spcAft>
                        <a:buFont typeface="Symbol" panose="05050102010706020507" pitchFamily="18" charset="2"/>
                        <a:buChar char=""/>
                      </a:pPr>
                      <a:r>
                        <a:rPr lang="en-US" sz="1100">
                          <a:effectLst/>
                          <a:latin typeface="Calibri" panose="020F0502020204030204" pitchFamily="34" charset="0"/>
                          <a:ea typeface="Times New Roman" panose="02020603050405020304" pitchFamily="18" charset="0"/>
                          <a:cs typeface="Times New Roman" panose="02020603050405020304" pitchFamily="18" charset="0"/>
                        </a:rPr>
                        <a:t>Composite</a:t>
                      </a:r>
                    </a:p>
                  </a:txBody>
                  <a:tcPr marL="68580" marR="68580" marT="0" marB="0" anchor="ctr"/>
                </a:tc>
                <a:tc>
                  <a:txBody>
                    <a:bodyPr/>
                    <a:lstStyle/>
                    <a:p>
                      <a:pPr marL="0" marR="0">
                        <a:spcBef>
                          <a:spcPts val="600"/>
                        </a:spcBef>
                        <a:spcAft>
                          <a:spcPts val="600"/>
                        </a:spcAft>
                      </a:pPr>
                      <a:r>
                        <a:rPr lang="en-US" sz="115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 measure that contains two or more individual measures, resulting in a single measure and a single score. Composite measures may be composed of one or more process measures and/or one or more outcome measures. </a:t>
                      </a:r>
                      <a:endParaRPr lang="en-US"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r>
              <a:tr h="0">
                <a:tc>
                  <a:txBody>
                    <a:bodyPr/>
                    <a:lstStyle/>
                    <a:p>
                      <a:pPr marL="342900" marR="0" lvl="0" indent="-342900">
                        <a:lnSpc>
                          <a:spcPct val="115000"/>
                        </a:lnSpc>
                        <a:spcBef>
                          <a:spcPts val="0"/>
                        </a:spcBef>
                        <a:spcAft>
                          <a:spcPts val="0"/>
                        </a:spcAft>
                        <a:buFont typeface="Symbol" panose="05050102010706020507" pitchFamily="18" charset="2"/>
                        <a:buChar char=""/>
                      </a:pPr>
                      <a:r>
                        <a:rPr lang="en-US" sz="1100" dirty="0">
                          <a:effectLst/>
                          <a:latin typeface="Calibri" panose="020F0502020204030204" pitchFamily="34" charset="0"/>
                          <a:ea typeface="Times New Roman" panose="02020603050405020304" pitchFamily="18" charset="0"/>
                          <a:cs typeface="Times New Roman" panose="02020603050405020304" pitchFamily="18" charset="0"/>
                        </a:rPr>
                        <a:t>Efficiency</a:t>
                      </a:r>
                    </a:p>
                  </a:txBody>
                  <a:tcPr marL="68580" marR="68580" marT="0" marB="0" anchor="ctr"/>
                </a:tc>
                <a:tc>
                  <a:txBody>
                    <a:bodyPr/>
                    <a:lstStyle/>
                    <a:p>
                      <a:pPr marL="0" marR="0">
                        <a:spcBef>
                          <a:spcPts val="600"/>
                        </a:spcBef>
                        <a:spcAft>
                          <a:spcPts val="600"/>
                        </a:spcAft>
                      </a:pPr>
                      <a:r>
                        <a:rPr lang="en-US" sz="115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Refers to a measure concerning the cost of care associated with a specified level of health outcome. </a:t>
                      </a:r>
                      <a:endParaRPr lang="en-US"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r>
              <a:tr h="0">
                <a:tc>
                  <a:txBody>
                    <a:bodyPr/>
                    <a:lstStyle/>
                    <a:p>
                      <a:pPr marL="342900" marR="0" lvl="0" indent="-342900">
                        <a:lnSpc>
                          <a:spcPct val="115000"/>
                        </a:lnSpc>
                        <a:spcBef>
                          <a:spcPts val="0"/>
                        </a:spcBef>
                        <a:spcAft>
                          <a:spcPts val="0"/>
                        </a:spcAft>
                        <a:buFont typeface="Symbol" panose="05050102010706020507" pitchFamily="18" charset="2"/>
                        <a:buChar char=""/>
                      </a:pPr>
                      <a:r>
                        <a:rPr lang="en-US" sz="1100">
                          <a:effectLst/>
                          <a:latin typeface="Calibri" panose="020F0502020204030204" pitchFamily="34" charset="0"/>
                          <a:ea typeface="Times New Roman" panose="02020603050405020304" pitchFamily="18" charset="0"/>
                          <a:cs typeface="Times New Roman" panose="02020603050405020304" pitchFamily="18" charset="0"/>
                        </a:rPr>
                        <a:t>Outcome</a:t>
                      </a:r>
                    </a:p>
                  </a:txBody>
                  <a:tcPr marL="68580" marR="68580" marT="0" marB="0" anchor="ctr"/>
                </a:tc>
                <a:tc>
                  <a:txBody>
                    <a:bodyPr/>
                    <a:lstStyle/>
                    <a:p>
                      <a:pPr marL="0" marR="0">
                        <a:spcBef>
                          <a:spcPts val="600"/>
                        </a:spcBef>
                        <a:spcAft>
                          <a:spcPts val="600"/>
                        </a:spcAft>
                      </a:pPr>
                      <a:r>
                        <a:rPr lang="en-US" sz="115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 measure that assesses the results of healthcare that are experienced by patients: clinical events, recovery and health status, experiences in the health system, and efficiency/cost.</a:t>
                      </a:r>
                      <a:endParaRPr lang="en-US"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r>
              <a:tr h="0">
                <a:tc>
                  <a:txBody>
                    <a:bodyPr/>
                    <a:lstStyle/>
                    <a:p>
                      <a:pPr marL="342900" marR="0" lvl="0" indent="-342900">
                        <a:lnSpc>
                          <a:spcPct val="115000"/>
                        </a:lnSpc>
                        <a:spcBef>
                          <a:spcPts val="0"/>
                        </a:spcBef>
                        <a:spcAft>
                          <a:spcPts val="0"/>
                        </a:spcAft>
                        <a:buFont typeface="Symbol" panose="05050102010706020507" pitchFamily="18" charset="2"/>
                        <a:buChar char=""/>
                      </a:pPr>
                      <a:r>
                        <a:rPr lang="en-US" sz="1100">
                          <a:effectLst/>
                          <a:latin typeface="Calibri" panose="020F0502020204030204" pitchFamily="34" charset="0"/>
                          <a:ea typeface="Times New Roman" panose="02020603050405020304" pitchFamily="18" charset="0"/>
                          <a:cs typeface="Times New Roman" panose="02020603050405020304" pitchFamily="18" charset="0"/>
                        </a:rPr>
                        <a:t>Patient Reported Outcome</a:t>
                      </a:r>
                    </a:p>
                  </a:txBody>
                  <a:tcPr marL="68580" marR="68580" marT="0" marB="0" anchor="ctr"/>
                </a:tc>
                <a:tc>
                  <a:txBody>
                    <a:bodyPr/>
                    <a:lstStyle/>
                    <a:p>
                      <a:pPr marL="0" marR="0">
                        <a:spcBef>
                          <a:spcPts val="600"/>
                        </a:spcBef>
                        <a:spcAft>
                          <a:spcPts val="600"/>
                        </a:spcAft>
                      </a:pPr>
                      <a:r>
                        <a:rPr lang="en-US" sz="115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 measure that focuses on a patient’s report concerning observations of and participation in health care. </a:t>
                      </a:r>
                      <a:endParaRPr lang="en-US"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r>
              <a:tr h="0">
                <a:tc>
                  <a:txBody>
                    <a:bodyPr/>
                    <a:lstStyle/>
                    <a:p>
                      <a:pPr marL="342900" marR="0" lvl="0" indent="-342900">
                        <a:lnSpc>
                          <a:spcPct val="115000"/>
                        </a:lnSpc>
                        <a:spcBef>
                          <a:spcPts val="0"/>
                        </a:spcBef>
                        <a:spcAft>
                          <a:spcPts val="0"/>
                        </a:spcAft>
                        <a:buFont typeface="Symbol" panose="05050102010706020507" pitchFamily="18" charset="2"/>
                        <a:buChar char=""/>
                      </a:pPr>
                      <a:r>
                        <a:rPr lang="en-US" sz="1100" dirty="0">
                          <a:effectLst/>
                          <a:latin typeface="Calibri" panose="020F0502020204030204" pitchFamily="34" charset="0"/>
                          <a:ea typeface="Times New Roman" panose="02020603050405020304" pitchFamily="18" charset="0"/>
                          <a:cs typeface="Times New Roman" panose="02020603050405020304" pitchFamily="18" charset="0"/>
                        </a:rPr>
                        <a:t>Process</a:t>
                      </a:r>
                    </a:p>
                  </a:txBody>
                  <a:tcPr marL="68580" marR="68580" marT="0" marB="0" anchor="ctr"/>
                </a:tc>
                <a:tc>
                  <a:txBody>
                    <a:bodyPr/>
                    <a:lstStyle/>
                    <a:p>
                      <a:pPr marL="0" marR="0">
                        <a:spcBef>
                          <a:spcPts val="600"/>
                        </a:spcBef>
                        <a:spcAft>
                          <a:spcPts val="600"/>
                        </a:spcAft>
                      </a:pPr>
                      <a:r>
                        <a:rPr lang="en-US" sz="115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 measure that focuses on steps that should be followed to provide good care. There should be a scientific basis for believing that the process, when executed well, will increase the probability of achieving a desired outcome</a:t>
                      </a:r>
                      <a:endParaRPr lang="en-US"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r>
            </a:tbl>
          </a:graphicData>
        </a:graphic>
      </p:graphicFrame>
      <p:pic>
        <p:nvPicPr>
          <p:cNvPr id="5" name="Picture 4" descr="CMS Quality Measures Inventory User Guide cover" title="CMS Quality Measures Inventory User Guide cover"/>
          <p:cNvPicPr>
            <a:picLocks noChangeAspect="1"/>
          </p:cNvPicPr>
          <p:nvPr/>
        </p:nvPicPr>
        <p:blipFill rotWithShape="1">
          <a:blip r:embed="rId3"/>
          <a:srcRect l="14318" t="7036" r="66818" b="52963"/>
          <a:stretch/>
        </p:blipFill>
        <p:spPr>
          <a:xfrm>
            <a:off x="0" y="3657600"/>
            <a:ext cx="3162300" cy="2057400"/>
          </a:xfrm>
          <a:prstGeom prst="rect">
            <a:avLst/>
          </a:prstGeom>
        </p:spPr>
      </p:pic>
      <p:sp>
        <p:nvSpPr>
          <p:cNvPr id="2" name="Content Placeholder 1"/>
          <p:cNvSpPr>
            <a:spLocks noGrp="1"/>
          </p:cNvSpPr>
          <p:nvPr>
            <p:ph idx="1"/>
          </p:nvPr>
        </p:nvSpPr>
        <p:spPr>
          <a:xfrm>
            <a:off x="16932" y="1541415"/>
            <a:ext cx="8898467" cy="1735185"/>
          </a:xfrm>
        </p:spPr>
        <p:txBody>
          <a:bodyPr>
            <a:normAutofit/>
          </a:bodyPr>
          <a:lstStyle/>
          <a:p>
            <a:r>
              <a:rPr lang="en-US" dirty="0"/>
              <a:t>The User Guide provides a definition for the data </a:t>
            </a:r>
            <a:r>
              <a:rPr lang="en-US" dirty="0" smtClean="0"/>
              <a:t>fields, </a:t>
            </a:r>
            <a:r>
              <a:rPr lang="en-US" dirty="0"/>
              <a:t>along with information on how to search the inventory for any given measure. </a:t>
            </a:r>
          </a:p>
          <a:p>
            <a:pPr marL="0" indent="0">
              <a:buNone/>
            </a:pPr>
            <a:endParaRPr lang="en-US" dirty="0"/>
          </a:p>
        </p:txBody>
      </p:sp>
      <p:sp>
        <p:nvSpPr>
          <p:cNvPr id="3" name="Title 2"/>
          <p:cNvSpPr>
            <a:spLocks noGrp="1"/>
          </p:cNvSpPr>
          <p:nvPr>
            <p:ph type="title"/>
          </p:nvPr>
        </p:nvSpPr>
        <p:spPr/>
        <p:txBody>
          <a:bodyPr/>
          <a:lstStyle/>
          <a:p>
            <a:r>
              <a:rPr lang="en-US" dirty="0" smtClean="0"/>
              <a:t>CMS Quality Measures Inventory</a:t>
            </a:r>
            <a:br>
              <a:rPr lang="en-US" dirty="0" smtClean="0"/>
            </a:br>
            <a:r>
              <a:rPr lang="en-US" dirty="0" smtClean="0"/>
              <a:t>User Guide</a:t>
            </a:r>
            <a:endParaRPr lang="en-US" dirty="0"/>
          </a:p>
        </p:txBody>
      </p:sp>
    </p:spTree>
    <p:extLst>
      <p:ext uri="{BB962C8B-B14F-4D97-AF65-F5344CB8AC3E}">
        <p14:creationId xmlns:p14="http://schemas.microsoft.com/office/powerpoint/2010/main" val="22792065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ederal Rules (FR) web site screen capture" title="Federal Rules (FR) web site screen capture"/>
          <p:cNvPicPr>
            <a:picLocks noChangeAspect="1"/>
          </p:cNvPicPr>
          <p:nvPr/>
        </p:nvPicPr>
        <p:blipFill rotWithShape="1">
          <a:blip r:embed="rId3"/>
          <a:srcRect l="9005" r="10762"/>
          <a:stretch/>
        </p:blipFill>
        <p:spPr>
          <a:xfrm>
            <a:off x="3891844" y="2362200"/>
            <a:ext cx="5067771" cy="3551139"/>
          </a:xfrm>
          <a:prstGeom prst="rect">
            <a:avLst/>
          </a:prstGeom>
          <a:ln>
            <a:solidFill>
              <a:schemeClr val="bg2"/>
            </a:solidFill>
          </a:ln>
        </p:spPr>
      </p:pic>
      <p:sp>
        <p:nvSpPr>
          <p:cNvPr id="6" name="Content Placeholder 5"/>
          <p:cNvSpPr>
            <a:spLocks noGrp="1"/>
          </p:cNvSpPr>
          <p:nvPr>
            <p:ph idx="1"/>
          </p:nvPr>
        </p:nvSpPr>
        <p:spPr>
          <a:xfrm>
            <a:off x="152400" y="2133600"/>
            <a:ext cx="3657600" cy="4297363"/>
          </a:xfrm>
        </p:spPr>
        <p:txBody>
          <a:bodyPr>
            <a:normAutofit fontScale="70000" lnSpcReduction="20000"/>
          </a:bodyPr>
          <a:lstStyle/>
          <a:p>
            <a:pPr marL="285750" indent="-285750"/>
            <a:r>
              <a:rPr lang="en-US" dirty="0"/>
              <a:t>The information within the Inventory has been compiled from the Federal Rules </a:t>
            </a:r>
            <a:r>
              <a:rPr lang="en-US" dirty="0" smtClean="0"/>
              <a:t>(FR) that </a:t>
            </a:r>
            <a:r>
              <a:rPr lang="en-US" dirty="0"/>
              <a:t>are published for the respective programs and validated by CMS Program leaders. </a:t>
            </a:r>
          </a:p>
          <a:p>
            <a:pPr marL="285750" indent="-285750"/>
            <a:r>
              <a:rPr lang="en-US" dirty="0"/>
              <a:t>For information related to NQF ID and Endorsement Status, Battelle receives monthly updates from NQF listing changes in endorsement status and measure review dates.</a:t>
            </a:r>
          </a:p>
          <a:p>
            <a:endParaRPr lang="en-US" dirty="0"/>
          </a:p>
        </p:txBody>
      </p:sp>
      <p:sp>
        <p:nvSpPr>
          <p:cNvPr id="5" name="Title 4"/>
          <p:cNvSpPr>
            <a:spLocks noGrp="1"/>
          </p:cNvSpPr>
          <p:nvPr>
            <p:ph type="title"/>
          </p:nvPr>
        </p:nvSpPr>
        <p:spPr/>
        <p:txBody>
          <a:bodyPr/>
          <a:lstStyle/>
          <a:p>
            <a:r>
              <a:rPr lang="en-US" dirty="0" smtClean="0"/>
              <a:t>CMS Quality Measures Inventory</a:t>
            </a:r>
            <a:br>
              <a:rPr lang="en-US" dirty="0" smtClean="0"/>
            </a:br>
            <a:r>
              <a:rPr lang="en-US" dirty="0" smtClean="0"/>
              <a:t>Data Collection</a:t>
            </a:r>
            <a:endParaRPr lang="en-US" dirty="0"/>
          </a:p>
        </p:txBody>
      </p:sp>
    </p:spTree>
    <p:extLst>
      <p:ext uri="{BB962C8B-B14F-4D97-AF65-F5344CB8AC3E}">
        <p14:creationId xmlns:p14="http://schemas.microsoft.com/office/powerpoint/2010/main" val="1603311394"/>
      </p:ext>
    </p:extLst>
  </p:cSld>
  <p:clrMapOvr>
    <a:masterClrMapping/>
  </p:clrMapOvr>
  <p:timing>
    <p:tnLst>
      <p:par>
        <p:cTn id="1" dur="indefinite" restart="never" nodeType="tmRoot"/>
      </p:par>
    </p:tnLst>
  </p:timing>
</p:sld>
</file>

<file path=ppt/theme/theme1.xml><?xml version="1.0" encoding="utf-8"?>
<a:theme xmlns:a="http://schemas.openxmlformats.org/drawingml/2006/main" name="CMS_template">
  <a:themeElements>
    <a:clrScheme name="CMS">
      <a:dk1>
        <a:sysClr val="windowText" lastClr="000000"/>
      </a:dk1>
      <a:lt1>
        <a:sysClr val="window" lastClr="FFFFFF"/>
      </a:lt1>
      <a:dk2>
        <a:srgbClr val="1F497D"/>
      </a:dk2>
      <a:lt2>
        <a:srgbClr val="6B94C7"/>
      </a:lt2>
      <a:accent1>
        <a:srgbClr val="2F527D"/>
      </a:accent1>
      <a:accent2>
        <a:srgbClr val="FAD94C"/>
      </a:accent2>
      <a:accent3>
        <a:srgbClr val="C0C0C0"/>
      </a:accent3>
      <a:accent4>
        <a:srgbClr val="FDF699"/>
      </a:accent4>
      <a:accent5>
        <a:srgbClr val="72A3C4"/>
      </a:accent5>
      <a:accent6>
        <a:srgbClr val="5C5C5C"/>
      </a:accent6>
      <a:hlink>
        <a:srgbClr val="000000"/>
      </a:hlink>
      <a:folHlink>
        <a:srgbClr val="00000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MS_template">
  <a:themeElements>
    <a:clrScheme name="CMS">
      <a:dk1>
        <a:sysClr val="windowText" lastClr="000000"/>
      </a:dk1>
      <a:lt1>
        <a:sysClr val="window" lastClr="FFFFFF"/>
      </a:lt1>
      <a:dk2>
        <a:srgbClr val="1F497D"/>
      </a:dk2>
      <a:lt2>
        <a:srgbClr val="6B94C7"/>
      </a:lt2>
      <a:accent1>
        <a:srgbClr val="2F527D"/>
      </a:accent1>
      <a:accent2>
        <a:srgbClr val="FAD94C"/>
      </a:accent2>
      <a:accent3>
        <a:srgbClr val="C0C0C0"/>
      </a:accent3>
      <a:accent4>
        <a:srgbClr val="FDF699"/>
      </a:accent4>
      <a:accent5>
        <a:srgbClr val="72A3C4"/>
      </a:accent5>
      <a:accent6>
        <a:srgbClr val="5C5C5C"/>
      </a:accent6>
      <a:hlink>
        <a:srgbClr val="000000"/>
      </a:hlink>
      <a:folHlink>
        <a:srgbClr val="00000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414A0DFAABA6C4EACA48BF9AB17A35A" ma:contentTypeVersion="0" ma:contentTypeDescription="Create a new document." ma:contentTypeScope="" ma:versionID="6b95439efac53e992e4f905c2a8ccf03">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C2006AB-7C62-4B6F-8E6B-BB892A6E4BA6}">
  <ds:schemaRefs>
    <ds:schemaRef ds:uri="http://schemas.microsoft.com/office/infopath/2007/PartnerControls"/>
    <ds:schemaRef ds:uri="http://purl.org/dc/dcmitype/"/>
    <ds:schemaRef ds:uri="http://www.w3.org/XML/1998/namespace"/>
    <ds:schemaRef ds:uri="http://purl.org/dc/terms/"/>
    <ds:schemaRef ds:uri="http://schemas.microsoft.com/office/2006/documentManagement/types"/>
    <ds:schemaRef ds:uri="http://purl.org/dc/elements/1.1/"/>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416AD25D-842E-4E07-B989-D8145269A45F}">
  <ds:schemaRefs>
    <ds:schemaRef ds:uri="http://schemas.microsoft.com/sharepoint/v3/contenttype/forms"/>
  </ds:schemaRefs>
</ds:datastoreItem>
</file>

<file path=customXml/itemProps3.xml><?xml version="1.0" encoding="utf-8"?>
<ds:datastoreItem xmlns:ds="http://schemas.openxmlformats.org/officeDocument/2006/customXml" ds:itemID="{C17D9A5D-CB23-4AE5-AAC2-E71E6FF4A50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17917</TotalTime>
  <Words>2433</Words>
  <Application>Microsoft Office PowerPoint</Application>
  <PresentationFormat>On-screen Show (4:3)</PresentationFormat>
  <Paragraphs>231</Paragraphs>
  <Slides>15</Slides>
  <Notes>15</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15</vt:i4>
      </vt:variant>
    </vt:vector>
  </HeadingPairs>
  <TitlesOfParts>
    <vt:vector size="22" baseType="lpstr">
      <vt:lpstr>Arial</vt:lpstr>
      <vt:lpstr>Calibri</vt:lpstr>
      <vt:lpstr>Constantia</vt:lpstr>
      <vt:lpstr>Symbol</vt:lpstr>
      <vt:lpstr>Times New Roman</vt:lpstr>
      <vt:lpstr>CMS_template</vt:lpstr>
      <vt:lpstr>1_CMS_template</vt:lpstr>
      <vt:lpstr>CMS Measures Management System  Information System</vt:lpstr>
      <vt:lpstr>Overview</vt:lpstr>
      <vt:lpstr>Quality Measures Inventories</vt:lpstr>
      <vt:lpstr>Quality Measures Inventories</vt:lpstr>
      <vt:lpstr>CMS Quality Measures Inventory</vt:lpstr>
      <vt:lpstr>CMS Quality Measures Inventory Programs</vt:lpstr>
      <vt:lpstr>CMS Quality Measures Inventory   Data Fields</vt:lpstr>
      <vt:lpstr>CMS Quality Measures Inventory User Guide</vt:lpstr>
      <vt:lpstr>CMS Quality Measures Inventory Data Collection</vt:lpstr>
      <vt:lpstr>CMS Quality Measures Inventory A Quick Look</vt:lpstr>
      <vt:lpstr>CMS Quality Measures Inventory A Quick Look</vt:lpstr>
      <vt:lpstr>CMS Quality Measures Inventory Next Steps</vt:lpstr>
      <vt:lpstr>CMS Quality Measures Inventory Alignment Efforts</vt:lpstr>
      <vt:lpstr>CMS Quality Measure Inventory Core Measures</vt:lpstr>
      <vt:lpstr>MMS Support Contact</vt:lpstr>
    </vt:vector>
  </TitlesOfParts>
  <Company>CMS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Quality Measure Inventories</dc:title>
  <dc:creator>CMS</dc:creator>
  <cp:lastModifiedBy>Keathley, Eric</cp:lastModifiedBy>
  <cp:revision>587</cp:revision>
  <cp:lastPrinted>2016-03-02T19:38:14Z</cp:lastPrinted>
  <dcterms:created xsi:type="dcterms:W3CDTF">2012-02-10T20:51:24Z</dcterms:created>
  <dcterms:modified xsi:type="dcterms:W3CDTF">2016-03-25T18:59:48Z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0x0101007414A0DFAABA6C4EACA48BF9AB17A35A</vt:lpwstr>
  </property>
  <property fmtid="{D5CDD505-2E9C-101B-9397-08002B2CF9AE}" pid="4" name="_AdHocReviewCycleID">
    <vt:i4>-505949121</vt:i4>
  </property>
  <property fmtid="{D5CDD505-2E9C-101B-9397-08002B2CF9AE}" pid="5" name="_EmailSubject">
    <vt:lpwstr> BP101</vt:lpwstr>
  </property>
  <property fmtid="{D5CDD505-2E9C-101B-9397-08002B2CF9AE}" pid="6" name="_AuthorEmail">
    <vt:lpwstr>Kimberly.Kufel@cms.hhs.gov</vt:lpwstr>
  </property>
  <property fmtid="{D5CDD505-2E9C-101B-9397-08002B2CF9AE}" pid="7" name="_AuthorEmailDisplayName">
    <vt:lpwstr>Kufel, Kimberly R. (CMS/CCSQ)</vt:lpwstr>
  </property>
</Properties>
</file>