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4"/>
  </p:sldMasterIdLst>
  <p:notesMasterIdLst>
    <p:notesMasterId r:id="rId29"/>
  </p:notesMasterIdLst>
  <p:handoutMasterIdLst>
    <p:handoutMasterId r:id="rId30"/>
  </p:handoutMasterIdLst>
  <p:sldIdLst>
    <p:sldId id="290" r:id="rId5"/>
    <p:sldId id="294" r:id="rId6"/>
    <p:sldId id="379" r:id="rId7"/>
    <p:sldId id="425" r:id="rId8"/>
    <p:sldId id="426" r:id="rId9"/>
    <p:sldId id="427" r:id="rId10"/>
    <p:sldId id="428" r:id="rId11"/>
    <p:sldId id="430" r:id="rId12"/>
    <p:sldId id="454" r:id="rId13"/>
    <p:sldId id="455" r:id="rId14"/>
    <p:sldId id="453" r:id="rId15"/>
    <p:sldId id="461" r:id="rId16"/>
    <p:sldId id="456" r:id="rId17"/>
    <p:sldId id="457" r:id="rId18"/>
    <p:sldId id="458" r:id="rId19"/>
    <p:sldId id="435" r:id="rId20"/>
    <p:sldId id="460" r:id="rId21"/>
    <p:sldId id="462" r:id="rId22"/>
    <p:sldId id="451" r:id="rId23"/>
    <p:sldId id="459" r:id="rId24"/>
    <p:sldId id="450" r:id="rId25"/>
    <p:sldId id="440" r:id="rId26"/>
    <p:sldId id="441" r:id="rId27"/>
    <p:sldId id="350" r:id="rId28"/>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yfield, Christopher" initials="LC" lastIdx="28" clrIdx="0">
    <p:extLst>
      <p:ext uri="{19B8F6BF-5375-455C-9EA6-DF929625EA0E}">
        <p15:presenceInfo xmlns:p15="http://schemas.microsoft.com/office/powerpoint/2012/main" userId="S-1-5-21-129458132-137175273-21523540-113399" providerId="AD"/>
      </p:ext>
    </p:extLst>
  </p:cmAuthor>
  <p:cmAuthor id="2" name="Berkowitz, Judy M" initials="BJM" lastIdx="12" clrIdx="1">
    <p:extLst>
      <p:ext uri="{19B8F6BF-5375-455C-9EA6-DF929625EA0E}">
        <p15:presenceInfo xmlns:p15="http://schemas.microsoft.com/office/powerpoint/2012/main" userId="S-1-5-21-129458132-137175273-21523540-122569" providerId="AD"/>
      </p:ext>
    </p:extLst>
  </p:cmAuthor>
  <p:cmAuthor id="3" name="nikitask" initials="KAN" lastIdx="9" clrIdx="2">
    <p:extLst>
      <p:ext uri="{19B8F6BF-5375-455C-9EA6-DF929625EA0E}">
        <p15:presenceInfo xmlns:p15="http://schemas.microsoft.com/office/powerpoint/2012/main" userId="nikitask" providerId="None"/>
      </p:ext>
    </p:extLst>
  </p:cmAuthor>
  <p:cmAuthor id="4" name="Kim Nikitas" initials="KAN" lastIdx="12" clrIdx="3">
    <p:extLst>
      <p:ext uri="{19B8F6BF-5375-455C-9EA6-DF929625EA0E}">
        <p15:presenceInfo xmlns:p15="http://schemas.microsoft.com/office/powerpoint/2012/main" userId="Kim Nikitas" providerId="None"/>
      </p:ext>
    </p:extLst>
  </p:cmAuthor>
  <p:cmAuthor id="5" name="Hammer, Maureen" initials="HM" lastIdx="4" clrIdx="4">
    <p:extLst>
      <p:ext uri="{19B8F6BF-5375-455C-9EA6-DF929625EA0E}">
        <p15:presenceInfo xmlns:p15="http://schemas.microsoft.com/office/powerpoint/2012/main" userId="S-1-5-21-129458132-137175273-21523540-179178" providerId="AD"/>
      </p:ext>
    </p:extLst>
  </p:cmAuthor>
  <p:cmAuthor id="6" name="Lesh, Kathryn" initials="LK" lastIdx="1" clrIdx="5">
    <p:extLst>
      <p:ext uri="{19B8F6BF-5375-455C-9EA6-DF929625EA0E}">
        <p15:presenceInfo xmlns:p15="http://schemas.microsoft.com/office/powerpoint/2012/main" userId="S-1-5-21-129458132-137175273-21523540-174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66CC"/>
    <a:srgbClr val="FFD004"/>
    <a:srgbClr val="084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5" autoAdjust="0"/>
    <p:restoredTop sz="61252" autoAdjust="0"/>
  </p:normalViewPr>
  <p:slideViewPr>
    <p:cSldViewPr>
      <p:cViewPr varScale="1">
        <p:scale>
          <a:sx n="66" d="100"/>
          <a:sy n="66" d="100"/>
        </p:scale>
        <p:origin x="1056" y="66"/>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46"/>
    </p:cViewPr>
  </p:sorterViewPr>
  <p:notesViewPr>
    <p:cSldViewPr>
      <p:cViewPr>
        <p:scale>
          <a:sx n="100" d="100"/>
          <a:sy n="100" d="100"/>
        </p:scale>
        <p:origin x="2562" y="-8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40D1F-6091-4ADF-99EF-15D093EB85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246729A-F105-41D1-BCC8-D9942A9EEA22}">
      <dgm:prSet phldrT="[Text]"/>
      <dgm:spPr/>
      <dgm:t>
        <a:bodyPr/>
        <a:lstStyle/>
        <a:p>
          <a:r>
            <a:rPr lang="en-US" dirty="0"/>
            <a:t>Use a measure in a different setting</a:t>
          </a:r>
        </a:p>
      </dgm:t>
    </dgm:pt>
    <dgm:pt modelId="{B32E6E9C-1773-49B1-8D02-16CECE39AC08}" type="parTrans" cxnId="{C47BB595-F20B-42CB-9018-FBA6EDBA96B9}">
      <dgm:prSet/>
      <dgm:spPr/>
      <dgm:t>
        <a:bodyPr/>
        <a:lstStyle/>
        <a:p>
          <a:endParaRPr lang="en-US"/>
        </a:p>
      </dgm:t>
    </dgm:pt>
    <dgm:pt modelId="{E5744BD3-9B63-40B2-BF31-B5242ECA0D54}" type="sibTrans" cxnId="{C47BB595-F20B-42CB-9018-FBA6EDBA96B9}">
      <dgm:prSet/>
      <dgm:spPr/>
      <dgm:t>
        <a:bodyPr/>
        <a:lstStyle/>
        <a:p>
          <a:endParaRPr lang="en-US"/>
        </a:p>
      </dgm:t>
    </dgm:pt>
    <dgm:pt modelId="{E3202E34-4E15-4DF4-9183-A23FB391ACFB}">
      <dgm:prSet phldrT="[Text]"/>
      <dgm:spPr/>
      <dgm:t>
        <a:bodyPr/>
        <a:lstStyle/>
        <a:p>
          <a:r>
            <a:rPr lang="en-US" dirty="0"/>
            <a:t>Use a different data source</a:t>
          </a:r>
        </a:p>
      </dgm:t>
    </dgm:pt>
    <dgm:pt modelId="{BAE7709A-5F12-481A-B69A-6D02E95A09B5}" type="parTrans" cxnId="{D6BAEB82-C6E0-4232-B8F8-0EF9943A16EF}">
      <dgm:prSet/>
      <dgm:spPr/>
      <dgm:t>
        <a:bodyPr/>
        <a:lstStyle/>
        <a:p>
          <a:endParaRPr lang="en-US"/>
        </a:p>
      </dgm:t>
    </dgm:pt>
    <dgm:pt modelId="{29CF29A0-0D2B-45F0-92E4-83BF4E85BF0D}" type="sibTrans" cxnId="{D6BAEB82-C6E0-4232-B8F8-0EF9943A16EF}">
      <dgm:prSet/>
      <dgm:spPr/>
      <dgm:t>
        <a:bodyPr/>
        <a:lstStyle/>
        <a:p>
          <a:endParaRPr lang="en-US"/>
        </a:p>
      </dgm:t>
    </dgm:pt>
    <dgm:pt modelId="{AF93996E-E167-4DB6-A87F-C722B4FD959B}">
      <dgm:prSet phldrT="[Text]"/>
      <dgm:spPr/>
      <dgm:t>
        <a:bodyPr/>
        <a:lstStyle/>
        <a:p>
          <a:r>
            <a:rPr lang="en-US" dirty="0"/>
            <a:t>Use a different population</a:t>
          </a:r>
        </a:p>
      </dgm:t>
    </dgm:pt>
    <dgm:pt modelId="{A2666EBE-3840-4FDC-B485-B72BD05CB77D}" type="parTrans" cxnId="{F178E187-D256-4D03-B6B2-80A4B05599E7}">
      <dgm:prSet/>
      <dgm:spPr/>
      <dgm:t>
        <a:bodyPr/>
        <a:lstStyle/>
        <a:p>
          <a:endParaRPr lang="en-US"/>
        </a:p>
      </dgm:t>
    </dgm:pt>
    <dgm:pt modelId="{EE61E11F-3000-4CE3-B224-BBAFFCC41CA2}" type="sibTrans" cxnId="{F178E187-D256-4D03-B6B2-80A4B05599E7}">
      <dgm:prSet/>
      <dgm:spPr/>
      <dgm:t>
        <a:bodyPr/>
        <a:lstStyle/>
        <a:p>
          <a:endParaRPr lang="en-US"/>
        </a:p>
      </dgm:t>
    </dgm:pt>
    <dgm:pt modelId="{AEC9B1B4-3227-4CFA-9F36-792E60EE5B6A}">
      <dgm:prSet phldrT="[Text]"/>
      <dgm:spPr/>
      <dgm:t>
        <a:bodyPr/>
        <a:lstStyle/>
        <a:p>
          <a:r>
            <a:rPr lang="en-US" dirty="0"/>
            <a:t>Measure harmonization</a:t>
          </a:r>
        </a:p>
      </dgm:t>
    </dgm:pt>
    <dgm:pt modelId="{924BFB87-A59B-450F-93D0-51FB5EA3DDFF}" type="parTrans" cxnId="{B90EAAE4-23C3-4317-ABA0-6FE6105F9BB9}">
      <dgm:prSet/>
      <dgm:spPr/>
      <dgm:t>
        <a:bodyPr/>
        <a:lstStyle/>
        <a:p>
          <a:endParaRPr lang="en-US"/>
        </a:p>
      </dgm:t>
    </dgm:pt>
    <dgm:pt modelId="{37B9C7CE-6282-43C7-BB5F-D951A5AAE114}" type="sibTrans" cxnId="{B90EAAE4-23C3-4317-ABA0-6FE6105F9BB9}">
      <dgm:prSet/>
      <dgm:spPr/>
      <dgm:t>
        <a:bodyPr/>
        <a:lstStyle/>
        <a:p>
          <a:endParaRPr lang="en-US"/>
        </a:p>
      </dgm:t>
    </dgm:pt>
    <dgm:pt modelId="{4C48E5F9-949C-4CD9-B37E-D71BF0138044}">
      <dgm:prSet phldrT="[Text]"/>
      <dgm:spPr/>
      <dgm:t>
        <a:bodyPr/>
        <a:lstStyle/>
        <a:p>
          <a:r>
            <a:rPr lang="en-US" dirty="0"/>
            <a:t>Changes in the recommended practice or environment of use</a:t>
          </a:r>
        </a:p>
      </dgm:t>
    </dgm:pt>
    <dgm:pt modelId="{E46F1CEB-9005-4609-B610-19AF1A712819}" type="parTrans" cxnId="{96A3BF19-EEF3-4EA9-94A0-9FEE067DDE08}">
      <dgm:prSet/>
      <dgm:spPr/>
      <dgm:t>
        <a:bodyPr/>
        <a:lstStyle/>
        <a:p>
          <a:endParaRPr lang="en-US"/>
        </a:p>
      </dgm:t>
    </dgm:pt>
    <dgm:pt modelId="{7D7054F7-2DCE-4305-91A0-78D7B05E9083}" type="sibTrans" cxnId="{96A3BF19-EEF3-4EA9-94A0-9FEE067DDE08}">
      <dgm:prSet/>
      <dgm:spPr/>
      <dgm:t>
        <a:bodyPr/>
        <a:lstStyle/>
        <a:p>
          <a:endParaRPr lang="en-US"/>
        </a:p>
      </dgm:t>
    </dgm:pt>
    <dgm:pt modelId="{FC2F2328-DBF6-4016-AFF6-536E40BAA179}" type="pres">
      <dgm:prSet presAssocID="{B8940D1F-6091-4ADF-99EF-15D093EB8539}" presName="diagram" presStyleCnt="0">
        <dgm:presLayoutVars>
          <dgm:dir/>
          <dgm:resizeHandles val="exact"/>
        </dgm:presLayoutVars>
      </dgm:prSet>
      <dgm:spPr/>
    </dgm:pt>
    <dgm:pt modelId="{32BA6E16-93D6-4ED4-8320-E02562542C1C}" type="pres">
      <dgm:prSet presAssocID="{D246729A-F105-41D1-BCC8-D9942A9EEA22}" presName="node" presStyleLbl="node1" presStyleIdx="0" presStyleCnt="5">
        <dgm:presLayoutVars>
          <dgm:bulletEnabled val="1"/>
        </dgm:presLayoutVars>
      </dgm:prSet>
      <dgm:spPr/>
    </dgm:pt>
    <dgm:pt modelId="{4BF412E5-AAD7-4BB7-97EF-C255BAB2FD27}" type="pres">
      <dgm:prSet presAssocID="{E5744BD3-9B63-40B2-BF31-B5242ECA0D54}" presName="sibTrans" presStyleCnt="0"/>
      <dgm:spPr/>
    </dgm:pt>
    <dgm:pt modelId="{51F5315E-E6B6-4BF6-980B-536EAB554221}" type="pres">
      <dgm:prSet presAssocID="{E3202E34-4E15-4DF4-9183-A23FB391ACFB}" presName="node" presStyleLbl="node1" presStyleIdx="1" presStyleCnt="5">
        <dgm:presLayoutVars>
          <dgm:bulletEnabled val="1"/>
        </dgm:presLayoutVars>
      </dgm:prSet>
      <dgm:spPr/>
    </dgm:pt>
    <dgm:pt modelId="{076D3CB5-1005-4ED3-B284-F3F973DFF5C0}" type="pres">
      <dgm:prSet presAssocID="{29CF29A0-0D2B-45F0-92E4-83BF4E85BF0D}" presName="sibTrans" presStyleCnt="0"/>
      <dgm:spPr/>
    </dgm:pt>
    <dgm:pt modelId="{2ACA4F4C-A739-4C8B-96C1-DC1AE7856BB7}" type="pres">
      <dgm:prSet presAssocID="{AF93996E-E167-4DB6-A87F-C722B4FD959B}" presName="node" presStyleLbl="node1" presStyleIdx="2" presStyleCnt="5">
        <dgm:presLayoutVars>
          <dgm:bulletEnabled val="1"/>
        </dgm:presLayoutVars>
      </dgm:prSet>
      <dgm:spPr/>
    </dgm:pt>
    <dgm:pt modelId="{C3010DE8-34C2-44BC-80D4-F75D4B324882}" type="pres">
      <dgm:prSet presAssocID="{EE61E11F-3000-4CE3-B224-BBAFFCC41CA2}" presName="sibTrans" presStyleCnt="0"/>
      <dgm:spPr/>
    </dgm:pt>
    <dgm:pt modelId="{34CF1271-6523-4213-8B66-627ACB35FB5A}" type="pres">
      <dgm:prSet presAssocID="{AEC9B1B4-3227-4CFA-9F36-792E60EE5B6A}" presName="node" presStyleLbl="node1" presStyleIdx="3" presStyleCnt="5">
        <dgm:presLayoutVars>
          <dgm:bulletEnabled val="1"/>
        </dgm:presLayoutVars>
      </dgm:prSet>
      <dgm:spPr/>
    </dgm:pt>
    <dgm:pt modelId="{6BA40E11-8AC9-482A-9A0A-B3BC96375BA7}" type="pres">
      <dgm:prSet presAssocID="{37B9C7CE-6282-43C7-BB5F-D951A5AAE114}" presName="sibTrans" presStyleCnt="0"/>
      <dgm:spPr/>
    </dgm:pt>
    <dgm:pt modelId="{0B8B5533-5EAA-4F15-B23A-FCB5DB235E8E}" type="pres">
      <dgm:prSet presAssocID="{4C48E5F9-949C-4CD9-B37E-D71BF0138044}" presName="node" presStyleLbl="node1" presStyleIdx="4" presStyleCnt="5">
        <dgm:presLayoutVars>
          <dgm:bulletEnabled val="1"/>
        </dgm:presLayoutVars>
      </dgm:prSet>
      <dgm:spPr/>
    </dgm:pt>
  </dgm:ptLst>
  <dgm:cxnLst>
    <dgm:cxn modelId="{96A3BF19-EEF3-4EA9-94A0-9FEE067DDE08}" srcId="{B8940D1F-6091-4ADF-99EF-15D093EB8539}" destId="{4C48E5F9-949C-4CD9-B37E-D71BF0138044}" srcOrd="4" destOrd="0" parTransId="{E46F1CEB-9005-4609-B610-19AF1A712819}" sibTransId="{7D7054F7-2DCE-4305-91A0-78D7B05E9083}"/>
    <dgm:cxn modelId="{F9B0705C-5290-4E46-852A-0E7416C3561B}" type="presOf" srcId="{E3202E34-4E15-4DF4-9183-A23FB391ACFB}" destId="{51F5315E-E6B6-4BF6-980B-536EAB554221}" srcOrd="0" destOrd="0" presId="urn:microsoft.com/office/officeart/2005/8/layout/default"/>
    <dgm:cxn modelId="{47F96448-44B7-4805-86C7-49A21B916445}" type="presOf" srcId="{AEC9B1B4-3227-4CFA-9F36-792E60EE5B6A}" destId="{34CF1271-6523-4213-8B66-627ACB35FB5A}" srcOrd="0" destOrd="0" presId="urn:microsoft.com/office/officeart/2005/8/layout/default"/>
    <dgm:cxn modelId="{1615046B-0059-4AFB-A9B1-10131E0590BC}" type="presOf" srcId="{AF93996E-E167-4DB6-A87F-C722B4FD959B}" destId="{2ACA4F4C-A739-4C8B-96C1-DC1AE7856BB7}" srcOrd="0" destOrd="0" presId="urn:microsoft.com/office/officeart/2005/8/layout/default"/>
    <dgm:cxn modelId="{D6BAEB82-C6E0-4232-B8F8-0EF9943A16EF}" srcId="{B8940D1F-6091-4ADF-99EF-15D093EB8539}" destId="{E3202E34-4E15-4DF4-9183-A23FB391ACFB}" srcOrd="1" destOrd="0" parTransId="{BAE7709A-5F12-481A-B69A-6D02E95A09B5}" sibTransId="{29CF29A0-0D2B-45F0-92E4-83BF4E85BF0D}"/>
    <dgm:cxn modelId="{F178E187-D256-4D03-B6B2-80A4B05599E7}" srcId="{B8940D1F-6091-4ADF-99EF-15D093EB8539}" destId="{AF93996E-E167-4DB6-A87F-C722B4FD959B}" srcOrd="2" destOrd="0" parTransId="{A2666EBE-3840-4FDC-B485-B72BD05CB77D}" sibTransId="{EE61E11F-3000-4CE3-B224-BBAFFCC41CA2}"/>
    <dgm:cxn modelId="{C47BB595-F20B-42CB-9018-FBA6EDBA96B9}" srcId="{B8940D1F-6091-4ADF-99EF-15D093EB8539}" destId="{D246729A-F105-41D1-BCC8-D9942A9EEA22}" srcOrd="0" destOrd="0" parTransId="{B32E6E9C-1773-49B1-8D02-16CECE39AC08}" sibTransId="{E5744BD3-9B63-40B2-BF31-B5242ECA0D54}"/>
    <dgm:cxn modelId="{75A3C9A9-362A-4C41-A59F-8C047F160BDC}" type="presOf" srcId="{4C48E5F9-949C-4CD9-B37E-D71BF0138044}" destId="{0B8B5533-5EAA-4F15-B23A-FCB5DB235E8E}" srcOrd="0" destOrd="0" presId="urn:microsoft.com/office/officeart/2005/8/layout/default"/>
    <dgm:cxn modelId="{0E6174D8-C896-4EC8-9F02-A138291BB6C8}" type="presOf" srcId="{B8940D1F-6091-4ADF-99EF-15D093EB8539}" destId="{FC2F2328-DBF6-4016-AFF6-536E40BAA179}" srcOrd="0" destOrd="0" presId="urn:microsoft.com/office/officeart/2005/8/layout/default"/>
    <dgm:cxn modelId="{B90EAAE4-23C3-4317-ABA0-6FE6105F9BB9}" srcId="{B8940D1F-6091-4ADF-99EF-15D093EB8539}" destId="{AEC9B1B4-3227-4CFA-9F36-792E60EE5B6A}" srcOrd="3" destOrd="0" parTransId="{924BFB87-A59B-450F-93D0-51FB5EA3DDFF}" sibTransId="{37B9C7CE-6282-43C7-BB5F-D951A5AAE114}"/>
    <dgm:cxn modelId="{57DF77F6-6F3C-4AFD-9D91-F6AD6694BE33}" type="presOf" srcId="{D246729A-F105-41D1-BCC8-D9942A9EEA22}" destId="{32BA6E16-93D6-4ED4-8320-E02562542C1C}" srcOrd="0" destOrd="0" presId="urn:microsoft.com/office/officeart/2005/8/layout/default"/>
    <dgm:cxn modelId="{DA00CA91-EA01-48B7-8A97-B8607F151EC5}" type="presParOf" srcId="{FC2F2328-DBF6-4016-AFF6-536E40BAA179}" destId="{32BA6E16-93D6-4ED4-8320-E02562542C1C}" srcOrd="0" destOrd="0" presId="urn:microsoft.com/office/officeart/2005/8/layout/default"/>
    <dgm:cxn modelId="{FEB4265D-C722-4725-894B-2C294DEAD6A6}" type="presParOf" srcId="{FC2F2328-DBF6-4016-AFF6-536E40BAA179}" destId="{4BF412E5-AAD7-4BB7-97EF-C255BAB2FD27}" srcOrd="1" destOrd="0" presId="urn:microsoft.com/office/officeart/2005/8/layout/default"/>
    <dgm:cxn modelId="{B707B05F-1DEB-4B6B-AD4C-B35CB87DAF63}" type="presParOf" srcId="{FC2F2328-DBF6-4016-AFF6-536E40BAA179}" destId="{51F5315E-E6B6-4BF6-980B-536EAB554221}" srcOrd="2" destOrd="0" presId="urn:microsoft.com/office/officeart/2005/8/layout/default"/>
    <dgm:cxn modelId="{61A647F5-6C68-456F-A2B1-73B6EC23248E}" type="presParOf" srcId="{FC2F2328-DBF6-4016-AFF6-536E40BAA179}" destId="{076D3CB5-1005-4ED3-B284-F3F973DFF5C0}" srcOrd="3" destOrd="0" presId="urn:microsoft.com/office/officeart/2005/8/layout/default"/>
    <dgm:cxn modelId="{77186CC1-64CF-430D-981B-23C223A39426}" type="presParOf" srcId="{FC2F2328-DBF6-4016-AFF6-536E40BAA179}" destId="{2ACA4F4C-A739-4C8B-96C1-DC1AE7856BB7}" srcOrd="4" destOrd="0" presId="urn:microsoft.com/office/officeart/2005/8/layout/default"/>
    <dgm:cxn modelId="{D629B284-58BA-4899-A338-01A0002AD78B}" type="presParOf" srcId="{FC2F2328-DBF6-4016-AFF6-536E40BAA179}" destId="{C3010DE8-34C2-44BC-80D4-F75D4B324882}" srcOrd="5" destOrd="0" presId="urn:microsoft.com/office/officeart/2005/8/layout/default"/>
    <dgm:cxn modelId="{D6A7750C-90C9-484F-AA59-C29A5E1537C2}" type="presParOf" srcId="{FC2F2328-DBF6-4016-AFF6-536E40BAA179}" destId="{34CF1271-6523-4213-8B66-627ACB35FB5A}" srcOrd="6" destOrd="0" presId="urn:microsoft.com/office/officeart/2005/8/layout/default"/>
    <dgm:cxn modelId="{6059A056-0046-4928-B533-C73664E8E086}" type="presParOf" srcId="{FC2F2328-DBF6-4016-AFF6-536E40BAA179}" destId="{6BA40E11-8AC9-482A-9A0A-B3BC96375BA7}" srcOrd="7" destOrd="0" presId="urn:microsoft.com/office/officeart/2005/8/layout/default"/>
    <dgm:cxn modelId="{0D5847BB-2E81-402E-8D78-EBBCA8C27CC6}" type="presParOf" srcId="{FC2F2328-DBF6-4016-AFF6-536E40BAA179}" destId="{0B8B5533-5EAA-4F15-B23A-FCB5DB235E8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32E9DE-782A-42DC-9282-65E677F2F1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982358-C9CE-44BB-958E-3172BEEF9211}">
      <dgm:prSet phldrT="[Text]"/>
      <dgm:spPr/>
      <dgm:t>
        <a:bodyPr/>
        <a:lstStyle/>
        <a:p>
          <a:r>
            <a:rPr lang="en-US" dirty="0"/>
            <a:t>Is the measure applicable to the new setting or population?</a:t>
          </a:r>
        </a:p>
      </dgm:t>
      <dgm:extLst>
        <a:ext uri="{E40237B7-FDA0-4F09-8148-C483321AD2D9}">
          <dgm14:cNvPr xmlns:dgm14="http://schemas.microsoft.com/office/drawing/2010/diagram" id="0" name="" descr="Is the measure applicable to the new setting or population?" title="Questions to answer before respecification"/>
        </a:ext>
      </dgm:extLst>
    </dgm:pt>
    <dgm:pt modelId="{DB791C9E-BC87-4212-BA45-555F4AB6C210}" type="parTrans" cxnId="{CAF098C9-C209-4130-8B51-C0838A001B51}">
      <dgm:prSet/>
      <dgm:spPr/>
      <dgm:t>
        <a:bodyPr/>
        <a:lstStyle/>
        <a:p>
          <a:endParaRPr lang="en-US"/>
        </a:p>
      </dgm:t>
    </dgm:pt>
    <dgm:pt modelId="{AD42CFB6-3744-4D5F-A215-9A091FC66DCA}" type="sibTrans" cxnId="{CAF098C9-C209-4130-8B51-C0838A001B51}">
      <dgm:prSet/>
      <dgm:spPr/>
      <dgm:t>
        <a:bodyPr/>
        <a:lstStyle/>
        <a:p>
          <a:endParaRPr lang="en-US"/>
        </a:p>
      </dgm:t>
    </dgm:pt>
    <dgm:pt modelId="{6202A2E4-DB7B-4228-B537-A619C6B6F97F}">
      <dgm:prSet phldrT="[Text]" custT="1"/>
      <dgm:spPr/>
      <dgm:t>
        <a:bodyPr/>
        <a:lstStyle/>
        <a:p>
          <a:r>
            <a:rPr lang="en-US" sz="3200" dirty="0"/>
            <a:t>Does it meet a quality goal of the new setting or population?</a:t>
          </a:r>
        </a:p>
      </dgm:t>
      <dgm:extLst>
        <a:ext uri="{E40237B7-FDA0-4F09-8148-C483321AD2D9}">
          <dgm14:cNvPr xmlns:dgm14="http://schemas.microsoft.com/office/drawing/2010/diagram" id="0" name="" descr="Does it meet a quality goal of the new setting or population?" title="Questions to answer before respecification"/>
        </a:ext>
      </dgm:extLst>
    </dgm:pt>
    <dgm:pt modelId="{F648CEFF-4247-4D3C-A68E-6854E1EBC014}" type="parTrans" cxnId="{8D739D78-CA19-45CC-BC84-743EC04210B2}">
      <dgm:prSet/>
      <dgm:spPr/>
      <dgm:t>
        <a:bodyPr/>
        <a:lstStyle/>
        <a:p>
          <a:endParaRPr lang="en-US"/>
        </a:p>
      </dgm:t>
    </dgm:pt>
    <dgm:pt modelId="{3B062660-AC88-4579-BC17-B8A89747F7A1}" type="sibTrans" cxnId="{8D739D78-CA19-45CC-BC84-743EC04210B2}">
      <dgm:prSet/>
      <dgm:spPr/>
      <dgm:t>
        <a:bodyPr/>
        <a:lstStyle/>
        <a:p>
          <a:endParaRPr lang="en-US"/>
        </a:p>
      </dgm:t>
    </dgm:pt>
    <dgm:pt modelId="{9C2A3E67-8401-4F24-8E92-D730E10DA25B}">
      <dgm:prSet phldrT="[Text]"/>
      <dgm:spPr/>
      <dgm:t>
        <a:bodyPr/>
        <a:lstStyle/>
        <a:p>
          <a:r>
            <a:rPr lang="en-US" dirty="0"/>
            <a:t>Does it meet the importance need of the new setting or population?</a:t>
          </a:r>
        </a:p>
      </dgm:t>
      <dgm:extLst>
        <a:ext uri="{E40237B7-FDA0-4F09-8148-C483321AD2D9}">
          <dgm14:cNvPr xmlns:dgm14="http://schemas.microsoft.com/office/drawing/2010/diagram" id="0" name="" descr="Does it meet the importance need of the new setting or population?" title="Questions to answer before respecification"/>
        </a:ext>
      </dgm:extLst>
    </dgm:pt>
    <dgm:pt modelId="{99B65971-3E9A-479E-A265-6ECFAA3A50BB}" type="parTrans" cxnId="{A57F673C-3BDD-4601-A9A9-175347F1C32D}">
      <dgm:prSet/>
      <dgm:spPr/>
      <dgm:t>
        <a:bodyPr/>
        <a:lstStyle/>
        <a:p>
          <a:endParaRPr lang="en-US"/>
        </a:p>
      </dgm:t>
    </dgm:pt>
    <dgm:pt modelId="{A5746B0A-5A29-4279-AC96-19526A1F8D4C}" type="sibTrans" cxnId="{A57F673C-3BDD-4601-A9A9-175347F1C32D}">
      <dgm:prSet/>
      <dgm:spPr/>
      <dgm:t>
        <a:bodyPr/>
        <a:lstStyle/>
        <a:p>
          <a:endParaRPr lang="en-US"/>
        </a:p>
      </dgm:t>
    </dgm:pt>
    <dgm:pt modelId="{5206B5D9-D68B-4E4A-8D6B-09DDF5E215E4}">
      <dgm:prSet phldrT="[Text]" custT="1"/>
      <dgm:spPr/>
      <dgm:t>
        <a:bodyPr/>
        <a:lstStyle/>
        <a:p>
          <a:r>
            <a:rPr lang="en-US" sz="3200" dirty="0"/>
            <a:t>Is use of the new data source feasible?</a:t>
          </a:r>
        </a:p>
      </dgm:t>
      <dgm:extLst>
        <a:ext uri="{E40237B7-FDA0-4F09-8148-C483321AD2D9}">
          <dgm14:cNvPr xmlns:dgm14="http://schemas.microsoft.com/office/drawing/2010/diagram" id="0" name="" descr="Is use of the new data source feasible?" title="Questions to answer before respecification"/>
        </a:ext>
      </dgm:extLst>
    </dgm:pt>
    <dgm:pt modelId="{F530D402-3164-4138-A89E-344AF4F9B7DB}" type="parTrans" cxnId="{A029A211-0A3A-4EED-9241-745C23B9B272}">
      <dgm:prSet/>
      <dgm:spPr/>
      <dgm:t>
        <a:bodyPr/>
        <a:lstStyle/>
        <a:p>
          <a:endParaRPr lang="en-US"/>
        </a:p>
      </dgm:t>
    </dgm:pt>
    <dgm:pt modelId="{FE6C9B15-BE80-4A4A-81A9-9A1679DCEEDB}" type="sibTrans" cxnId="{A029A211-0A3A-4EED-9241-745C23B9B272}">
      <dgm:prSet/>
      <dgm:spPr/>
      <dgm:t>
        <a:bodyPr/>
        <a:lstStyle/>
        <a:p>
          <a:endParaRPr lang="en-US"/>
        </a:p>
      </dgm:t>
    </dgm:pt>
    <dgm:pt modelId="{866DC0A2-4ADE-404B-B752-56BE5A9E4403}" type="pres">
      <dgm:prSet presAssocID="{0532E9DE-782A-42DC-9282-65E677F2F10E}" presName="linear" presStyleCnt="0">
        <dgm:presLayoutVars>
          <dgm:animLvl val="lvl"/>
          <dgm:resizeHandles val="exact"/>
        </dgm:presLayoutVars>
      </dgm:prSet>
      <dgm:spPr/>
    </dgm:pt>
    <dgm:pt modelId="{198EB031-3C9E-4B66-BEDB-8BB7760CAD9B}" type="pres">
      <dgm:prSet presAssocID="{6F982358-C9CE-44BB-958E-3172BEEF9211}" presName="parentText" presStyleLbl="node1" presStyleIdx="0" presStyleCnt="2">
        <dgm:presLayoutVars>
          <dgm:chMax val="0"/>
          <dgm:bulletEnabled val="1"/>
        </dgm:presLayoutVars>
      </dgm:prSet>
      <dgm:spPr/>
    </dgm:pt>
    <dgm:pt modelId="{6638331C-63A9-4A5B-9A4D-8CC35F98378A}" type="pres">
      <dgm:prSet presAssocID="{6F982358-C9CE-44BB-958E-3172BEEF9211}" presName="childText" presStyleLbl="revTx" presStyleIdx="0" presStyleCnt="2">
        <dgm:presLayoutVars>
          <dgm:bulletEnabled val="1"/>
        </dgm:presLayoutVars>
      </dgm:prSet>
      <dgm:spPr/>
    </dgm:pt>
    <dgm:pt modelId="{3CF90F59-7F92-436C-AD4A-AAB39162A1D7}" type="pres">
      <dgm:prSet presAssocID="{9C2A3E67-8401-4F24-8E92-D730E10DA25B}" presName="parentText" presStyleLbl="node1" presStyleIdx="1" presStyleCnt="2">
        <dgm:presLayoutVars>
          <dgm:chMax val="0"/>
          <dgm:bulletEnabled val="1"/>
        </dgm:presLayoutVars>
      </dgm:prSet>
      <dgm:spPr/>
    </dgm:pt>
    <dgm:pt modelId="{F0F6C7AE-AC7C-40CA-971A-F8FC3FC56447}" type="pres">
      <dgm:prSet presAssocID="{9C2A3E67-8401-4F24-8E92-D730E10DA25B}" presName="childText" presStyleLbl="revTx" presStyleIdx="1" presStyleCnt="2">
        <dgm:presLayoutVars>
          <dgm:bulletEnabled val="1"/>
        </dgm:presLayoutVars>
      </dgm:prSet>
      <dgm:spPr/>
    </dgm:pt>
  </dgm:ptLst>
  <dgm:cxnLst>
    <dgm:cxn modelId="{B7A4130B-C4EB-49F6-B339-C0E38C1EB753}" type="presOf" srcId="{6202A2E4-DB7B-4228-B537-A619C6B6F97F}" destId="{6638331C-63A9-4A5B-9A4D-8CC35F98378A}" srcOrd="0" destOrd="0" presId="urn:microsoft.com/office/officeart/2005/8/layout/vList2"/>
    <dgm:cxn modelId="{A029A211-0A3A-4EED-9241-745C23B9B272}" srcId="{9C2A3E67-8401-4F24-8E92-D730E10DA25B}" destId="{5206B5D9-D68B-4E4A-8D6B-09DDF5E215E4}" srcOrd="0" destOrd="0" parTransId="{F530D402-3164-4138-A89E-344AF4F9B7DB}" sibTransId="{FE6C9B15-BE80-4A4A-81A9-9A1679DCEEDB}"/>
    <dgm:cxn modelId="{A57F673C-3BDD-4601-A9A9-175347F1C32D}" srcId="{0532E9DE-782A-42DC-9282-65E677F2F10E}" destId="{9C2A3E67-8401-4F24-8E92-D730E10DA25B}" srcOrd="1" destOrd="0" parTransId="{99B65971-3E9A-479E-A265-6ECFAA3A50BB}" sibTransId="{A5746B0A-5A29-4279-AC96-19526A1F8D4C}"/>
    <dgm:cxn modelId="{D232FE66-7C33-4037-AE62-338383C5344A}" type="presOf" srcId="{0532E9DE-782A-42DC-9282-65E677F2F10E}" destId="{866DC0A2-4ADE-404B-B752-56BE5A9E4403}" srcOrd="0" destOrd="0" presId="urn:microsoft.com/office/officeart/2005/8/layout/vList2"/>
    <dgm:cxn modelId="{2A034670-A946-45E2-A885-6BEAF99947CE}" type="presOf" srcId="{9C2A3E67-8401-4F24-8E92-D730E10DA25B}" destId="{3CF90F59-7F92-436C-AD4A-AAB39162A1D7}" srcOrd="0" destOrd="0" presId="urn:microsoft.com/office/officeart/2005/8/layout/vList2"/>
    <dgm:cxn modelId="{8D739D78-CA19-45CC-BC84-743EC04210B2}" srcId="{6F982358-C9CE-44BB-958E-3172BEEF9211}" destId="{6202A2E4-DB7B-4228-B537-A619C6B6F97F}" srcOrd="0" destOrd="0" parTransId="{F648CEFF-4247-4D3C-A68E-6854E1EBC014}" sibTransId="{3B062660-AC88-4579-BC17-B8A89747F7A1}"/>
    <dgm:cxn modelId="{E188D482-E1AE-49E9-8314-09DF072D1DA0}" type="presOf" srcId="{5206B5D9-D68B-4E4A-8D6B-09DDF5E215E4}" destId="{F0F6C7AE-AC7C-40CA-971A-F8FC3FC56447}" srcOrd="0" destOrd="0" presId="urn:microsoft.com/office/officeart/2005/8/layout/vList2"/>
    <dgm:cxn modelId="{CAF098C9-C209-4130-8B51-C0838A001B51}" srcId="{0532E9DE-782A-42DC-9282-65E677F2F10E}" destId="{6F982358-C9CE-44BB-958E-3172BEEF9211}" srcOrd="0" destOrd="0" parTransId="{DB791C9E-BC87-4212-BA45-555F4AB6C210}" sibTransId="{AD42CFB6-3744-4D5F-A215-9A091FC66DCA}"/>
    <dgm:cxn modelId="{E2C7CCFE-38BA-4A34-9AB8-3C063075F854}" type="presOf" srcId="{6F982358-C9CE-44BB-958E-3172BEEF9211}" destId="{198EB031-3C9E-4B66-BEDB-8BB7760CAD9B}" srcOrd="0" destOrd="0" presId="urn:microsoft.com/office/officeart/2005/8/layout/vList2"/>
    <dgm:cxn modelId="{C49F0340-78F4-4BDB-819F-20E7C35223F9}" type="presParOf" srcId="{866DC0A2-4ADE-404B-B752-56BE5A9E4403}" destId="{198EB031-3C9E-4B66-BEDB-8BB7760CAD9B}" srcOrd="0" destOrd="0" presId="urn:microsoft.com/office/officeart/2005/8/layout/vList2"/>
    <dgm:cxn modelId="{863C40CD-A7A0-4AD0-BE19-DD1F7BC83700}" type="presParOf" srcId="{866DC0A2-4ADE-404B-B752-56BE5A9E4403}" destId="{6638331C-63A9-4A5B-9A4D-8CC35F98378A}" srcOrd="1" destOrd="0" presId="urn:microsoft.com/office/officeart/2005/8/layout/vList2"/>
    <dgm:cxn modelId="{A523E1D1-076C-4735-8F9C-9B18F81CD04A}" type="presParOf" srcId="{866DC0A2-4ADE-404B-B752-56BE5A9E4403}" destId="{3CF90F59-7F92-436C-AD4A-AAB39162A1D7}" srcOrd="2" destOrd="0" presId="urn:microsoft.com/office/officeart/2005/8/layout/vList2"/>
    <dgm:cxn modelId="{FD7C007C-4A23-4B43-B531-7903D517346A}" type="presParOf" srcId="{866DC0A2-4ADE-404B-B752-56BE5A9E4403}" destId="{F0F6C7AE-AC7C-40CA-971A-F8FC3FC5644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A6E16-93D6-4ED4-8320-E02562542C1C}">
      <dsp:nvSpPr>
        <dsp:cNvPr id="0" name=""/>
        <dsp:cNvSpPr/>
      </dsp:nvSpPr>
      <dsp:spPr>
        <a:xfrm>
          <a:off x="1240080" y="1289"/>
          <a:ext cx="2338685" cy="140321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Use a measure in a different setting</a:t>
          </a:r>
        </a:p>
      </dsp:txBody>
      <dsp:txXfrm>
        <a:off x="1240080" y="1289"/>
        <a:ext cx="2338685" cy="1403211"/>
      </dsp:txXfrm>
    </dsp:sp>
    <dsp:sp modelId="{51F5315E-E6B6-4BF6-980B-536EAB554221}">
      <dsp:nvSpPr>
        <dsp:cNvPr id="0" name=""/>
        <dsp:cNvSpPr/>
      </dsp:nvSpPr>
      <dsp:spPr>
        <a:xfrm>
          <a:off x="3812634" y="1289"/>
          <a:ext cx="2338685" cy="140321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Use a different data source</a:t>
          </a:r>
        </a:p>
      </dsp:txBody>
      <dsp:txXfrm>
        <a:off x="3812634" y="1289"/>
        <a:ext cx="2338685" cy="1403211"/>
      </dsp:txXfrm>
    </dsp:sp>
    <dsp:sp modelId="{2ACA4F4C-A739-4C8B-96C1-DC1AE7856BB7}">
      <dsp:nvSpPr>
        <dsp:cNvPr id="0" name=""/>
        <dsp:cNvSpPr/>
      </dsp:nvSpPr>
      <dsp:spPr>
        <a:xfrm>
          <a:off x="1240080" y="1638369"/>
          <a:ext cx="2338685" cy="140321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Use a different population</a:t>
          </a:r>
        </a:p>
      </dsp:txBody>
      <dsp:txXfrm>
        <a:off x="1240080" y="1638369"/>
        <a:ext cx="2338685" cy="1403211"/>
      </dsp:txXfrm>
    </dsp:sp>
    <dsp:sp modelId="{34CF1271-6523-4213-8B66-627ACB35FB5A}">
      <dsp:nvSpPr>
        <dsp:cNvPr id="0" name=""/>
        <dsp:cNvSpPr/>
      </dsp:nvSpPr>
      <dsp:spPr>
        <a:xfrm>
          <a:off x="3812634" y="1638369"/>
          <a:ext cx="2338685" cy="140321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Measure harmonization</a:t>
          </a:r>
        </a:p>
      </dsp:txBody>
      <dsp:txXfrm>
        <a:off x="3812634" y="1638369"/>
        <a:ext cx="2338685" cy="1403211"/>
      </dsp:txXfrm>
    </dsp:sp>
    <dsp:sp modelId="{0B8B5533-5EAA-4F15-B23A-FCB5DB235E8E}">
      <dsp:nvSpPr>
        <dsp:cNvPr id="0" name=""/>
        <dsp:cNvSpPr/>
      </dsp:nvSpPr>
      <dsp:spPr>
        <a:xfrm>
          <a:off x="2526357" y="3275449"/>
          <a:ext cx="2338685" cy="140321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Changes in the recommended practice or environment of use</a:t>
          </a:r>
        </a:p>
      </dsp:txBody>
      <dsp:txXfrm>
        <a:off x="2526357" y="3275449"/>
        <a:ext cx="2338685" cy="1403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EB031-3C9E-4B66-BEDB-8BB7760CAD9B}">
      <dsp:nvSpPr>
        <dsp:cNvPr id="0" name=""/>
        <dsp:cNvSpPr/>
      </dsp:nvSpPr>
      <dsp:spPr>
        <a:xfrm>
          <a:off x="0" y="21981"/>
          <a:ext cx="8229600" cy="135252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Is the measure applicable to the new setting or population?</a:t>
          </a:r>
        </a:p>
      </dsp:txBody>
      <dsp:txXfrm>
        <a:off x="66025" y="88006"/>
        <a:ext cx="8097550" cy="1220470"/>
      </dsp:txXfrm>
    </dsp:sp>
    <dsp:sp modelId="{6638331C-63A9-4A5B-9A4D-8CC35F98378A}">
      <dsp:nvSpPr>
        <dsp:cNvPr id="0" name=""/>
        <dsp:cNvSpPr/>
      </dsp:nvSpPr>
      <dsp:spPr>
        <a:xfrm>
          <a:off x="0" y="1374501"/>
          <a:ext cx="8229600" cy="98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Does it meet a quality goal of the new setting or population?</a:t>
          </a:r>
        </a:p>
      </dsp:txBody>
      <dsp:txXfrm>
        <a:off x="0" y="1374501"/>
        <a:ext cx="8229600" cy="985320"/>
      </dsp:txXfrm>
    </dsp:sp>
    <dsp:sp modelId="{3CF90F59-7F92-436C-AD4A-AAB39162A1D7}">
      <dsp:nvSpPr>
        <dsp:cNvPr id="0" name=""/>
        <dsp:cNvSpPr/>
      </dsp:nvSpPr>
      <dsp:spPr>
        <a:xfrm>
          <a:off x="0" y="2359821"/>
          <a:ext cx="8229600" cy="135252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Does it meet the importance need of the new setting or population?</a:t>
          </a:r>
        </a:p>
      </dsp:txBody>
      <dsp:txXfrm>
        <a:off x="66025" y="2425846"/>
        <a:ext cx="8097550" cy="1220470"/>
      </dsp:txXfrm>
    </dsp:sp>
    <dsp:sp modelId="{F0F6C7AE-AC7C-40CA-971A-F8FC3FC56447}">
      <dsp:nvSpPr>
        <dsp:cNvPr id="0" name=""/>
        <dsp:cNvSpPr/>
      </dsp:nvSpPr>
      <dsp:spPr>
        <a:xfrm>
          <a:off x="0" y="3712341"/>
          <a:ext cx="8229600"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Is use of the new data source feasible?</a:t>
          </a:r>
        </a:p>
      </dsp:txBody>
      <dsp:txXfrm>
        <a:off x="0" y="3712341"/>
        <a:ext cx="8229600" cy="5630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1804"/>
          </a:xfrm>
          <a:prstGeom prst="rect">
            <a:avLst/>
          </a:prstGeom>
        </p:spPr>
        <p:txBody>
          <a:bodyPr vert="horz" lIns="91440" tIns="45720" rIns="91440" bIns="45720" rtlCol="0"/>
          <a:lstStyle>
            <a:lvl1pPr algn="r">
              <a:defRPr sz="1200"/>
            </a:lvl1pPr>
          </a:lstStyle>
          <a:p>
            <a:fld id="{CC16B254-F755-154D-86D8-705F3C585905}" type="datetimeFigureOut">
              <a:rPr lang="en-US" smtClean="0"/>
              <a:pPr/>
              <a:t>2/15/2018</a:t>
            </a:fld>
            <a:endParaRPr lang="en-US" dirty="0"/>
          </a:p>
        </p:txBody>
      </p:sp>
      <p:sp>
        <p:nvSpPr>
          <p:cNvPr id="4" name="Footer Placeholder 3"/>
          <p:cNvSpPr>
            <a:spLocks noGrp="1"/>
          </p:cNvSpPr>
          <p:nvPr>
            <p:ph type="ftr" sz="quarter" idx="2"/>
          </p:nvPr>
        </p:nvSpPr>
        <p:spPr>
          <a:xfrm>
            <a:off x="0" y="8772668"/>
            <a:ext cx="3013763"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772668"/>
            <a:ext cx="3013763" cy="461804"/>
          </a:xfrm>
          <a:prstGeom prst="rect">
            <a:avLst/>
          </a:prstGeom>
        </p:spPr>
        <p:txBody>
          <a:bodyPr vert="horz" lIns="91440" tIns="45720" rIns="91440" bIns="45720"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9466" y="0"/>
            <a:ext cx="3013763" cy="461804"/>
          </a:xfrm>
          <a:prstGeom prst="rect">
            <a:avLst/>
          </a:prstGeom>
        </p:spPr>
        <p:txBody>
          <a:bodyPr vert="horz" lIns="91440" tIns="45720" rIns="91440" bIns="45720" rtlCol="0"/>
          <a:lstStyle>
            <a:lvl1pPr algn="r">
              <a:defRPr sz="1200"/>
            </a:lvl1pPr>
          </a:lstStyle>
          <a:p>
            <a:fld id="{70242358-85E2-2545-8677-79B1E11E6ECD}" type="datetimeFigureOut">
              <a:rPr lang="en-US" smtClean="0"/>
              <a:pPr/>
              <a:t>2/15/2018</a:t>
            </a:fld>
            <a:endParaRPr lang="en-US" dirty="0"/>
          </a:p>
        </p:txBody>
      </p:sp>
      <p:sp>
        <p:nvSpPr>
          <p:cNvPr id="4" name="Slide Image Placeholder 3"/>
          <p:cNvSpPr>
            <a:spLocks noGrp="1" noRot="1" noChangeAspect="1"/>
          </p:cNvSpPr>
          <p:nvPr>
            <p:ph type="sldImg" idx="2"/>
          </p:nvPr>
        </p:nvSpPr>
        <p:spPr>
          <a:xfrm>
            <a:off x="1168400" y="693738"/>
            <a:ext cx="4618038" cy="34623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3763"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1440" tIns="45720" rIns="91440" bIns="45720"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for joining this CMS MMS </a:t>
            </a:r>
            <a:r>
              <a:rPr lang="en-US" sz="1200" i="0" kern="1200" dirty="0">
                <a:solidFill>
                  <a:schemeClr val="tx1"/>
                </a:solidFill>
                <a:effectLst/>
                <a:latin typeface="+mn-lt"/>
                <a:ea typeface="+mn-ea"/>
                <a:cs typeface="+mn-cs"/>
              </a:rPr>
              <a:t>Information Session</a:t>
            </a:r>
            <a:r>
              <a:rPr lang="en-US" sz="1200" kern="1200" dirty="0">
                <a:solidFill>
                  <a:schemeClr val="tx1"/>
                </a:solidFill>
                <a:effectLst/>
                <a:latin typeface="+mn-lt"/>
                <a:ea typeface="+mn-ea"/>
                <a:cs typeface="+mn-cs"/>
              </a:rPr>
              <a:t>. My name is Martin Alvarado and I am with Battelle. Today’s presentation is titled </a:t>
            </a:r>
            <a:r>
              <a:rPr lang="en-US" sz="1200" i="1" kern="1200" dirty="0">
                <a:solidFill>
                  <a:schemeClr val="tx1"/>
                </a:solidFill>
                <a:effectLst/>
                <a:latin typeface="+mn-lt"/>
                <a:ea typeface="+mn-ea"/>
                <a:cs typeface="+mn-cs"/>
              </a:rPr>
              <a:t>CMS Measures Management System (MMS) Respecifying Measures </a:t>
            </a:r>
            <a:r>
              <a:rPr lang="en-US" sz="1200" kern="1200" dirty="0">
                <a:solidFill>
                  <a:schemeClr val="tx1"/>
                </a:solidFill>
                <a:effectLst/>
                <a:latin typeface="+mn-lt"/>
                <a:ea typeface="+mn-ea"/>
                <a:cs typeface="+mn-cs"/>
              </a:rPr>
              <a:t>and will be presented by Dr. Kathy Lesh. </a:t>
            </a:r>
          </a:p>
          <a:p>
            <a:r>
              <a:rPr lang="en-U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195005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example provided in the </a:t>
            </a:r>
            <a:r>
              <a:rPr lang="en-US" sz="1200" i="0" kern="1200" dirty="0">
                <a:solidFill>
                  <a:schemeClr val="tx1"/>
                </a:solidFill>
                <a:effectLst/>
                <a:latin typeface="+mn-lt"/>
                <a:ea typeface="+mn-ea"/>
                <a:cs typeface="+mn-cs"/>
              </a:rPr>
              <a:t>Blueprint</a:t>
            </a:r>
            <a:r>
              <a:rPr lang="en-US" sz="1200" kern="1200" dirty="0">
                <a:solidFill>
                  <a:schemeClr val="tx1"/>
                </a:solidFill>
                <a:effectLst/>
                <a:latin typeface="+mn-lt"/>
                <a:ea typeface="+mn-ea"/>
                <a:cs typeface="+mn-cs"/>
              </a:rPr>
              <a:t> is an original measure that uses administrative data for medications in the criteria specification. When applied to Medicare patients in an inpatient setting, the criteria will need to be modified to use medical record abstraction, because Medicare Part A claims do not contain medication information due to bundling. </a:t>
            </a:r>
          </a:p>
          <a:p>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799274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842259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2511838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questions should be explored </a:t>
            </a:r>
            <a:r>
              <a:rPr lang="en-US" sz="1200" i="0" kern="1200" dirty="0">
                <a:solidFill>
                  <a:schemeClr val="tx1"/>
                </a:solidFill>
                <a:effectLst/>
                <a:latin typeface="+mn-lt"/>
                <a:ea typeface="+mn-ea"/>
                <a:cs typeface="+mn-cs"/>
              </a:rPr>
              <a:t>early</a:t>
            </a:r>
            <a:r>
              <a:rPr lang="en-US" sz="1200" kern="1200" dirty="0">
                <a:solidFill>
                  <a:schemeClr val="tx1"/>
                </a:solidFill>
                <a:effectLst/>
                <a:latin typeface="+mn-lt"/>
                <a:ea typeface="+mn-ea"/>
                <a:cs typeface="+mn-cs"/>
              </a:rPr>
              <a:t> in the respecification process, but you may not be able to answer the questions until the measure is respecified.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1474570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authoring of eCQMs in the Measure Authoring Tool (MAT) is going to provide you with output in the Health Quality Measure Format (HQMF). If you have not previously used the Measure Authoring Tool (MAT), you will need to get a free account and learn how to use it first.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measure data elements must be associated with a Quality Data Model (QDM) data element. After calendar year 2018, all the eCQMs in CMS Programs have their logic expressed in the Clinical Quality Language. In the past, the logic was built into the Quality Data Model (QDM). Both the Quality Data Model (QDM) and CQL are built into the Measure Authoring Tool (MAT) and are connected to the Value Set Authority Center (VSAC).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steps to respecification outlined earlier are appropriate for eCQMs. You must identify the data elements. The </a:t>
            </a:r>
            <a:r>
              <a:rPr lang="en-US" sz="1200" i="0" kern="1200" dirty="0">
                <a:solidFill>
                  <a:schemeClr val="tx1"/>
                </a:solidFill>
                <a:effectLst/>
                <a:latin typeface="+mn-lt"/>
                <a:ea typeface="+mn-ea"/>
                <a:cs typeface="+mn-cs"/>
              </a:rPr>
              <a:t>flow</a:t>
            </a:r>
            <a:r>
              <a:rPr lang="en-US" sz="1200" kern="1200" dirty="0">
                <a:solidFill>
                  <a:schemeClr val="tx1"/>
                </a:solidFill>
                <a:effectLst/>
                <a:latin typeface="+mn-lt"/>
                <a:ea typeface="+mn-ea"/>
                <a:cs typeface="+mn-cs"/>
              </a:rPr>
              <a:t> is closely related and associated with the logic. For current eCQMs that are in the eligible professional-eligible clinician category, they all have measure flows. Additionally, the standard terminologies are still required; eCQMs use primarily SNOMED CT, LOINC and RxNorm, but they may also include the ICD and CPT codes, HCPCS codes, and a few others.</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2146386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data element has a category, which is a particular information group that can be addressed in a quality measure. The QDM data type is the information category and provides the context of expected use for any given data element. The values are codes for a single code used to define a specific data element. For values that require coded data, there are code system recommendations used for data element categories such as SNOMED CT, LOINC, and RxNorm. The attributes are specific details about a data element that further constrains the concept.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you’re looking left to right, an example is a laboratory test in a category. The value is high density lipoprotein (HDL). The code systems are those listed there for LOINC, and the attribute would be the result which would be less than 40 mg/dL. The code, code systems, and datasets in the chapter in the </a:t>
            </a:r>
            <a:r>
              <a:rPr lang="en-US" sz="1200" i="0" kern="1200" dirty="0">
                <a:solidFill>
                  <a:schemeClr val="tx1"/>
                </a:solidFill>
                <a:effectLst/>
                <a:latin typeface="+mn-lt"/>
                <a:ea typeface="+mn-ea"/>
                <a:cs typeface="+mn-cs"/>
              </a:rPr>
              <a:t>Blueprint </a:t>
            </a:r>
            <a:r>
              <a:rPr lang="en-US" sz="1200" kern="1200" dirty="0">
                <a:solidFill>
                  <a:schemeClr val="tx1"/>
                </a:solidFill>
                <a:effectLst/>
                <a:latin typeface="+mn-lt"/>
                <a:ea typeface="+mn-ea"/>
                <a:cs typeface="+mn-cs"/>
              </a:rPr>
              <a:t>list the QDM data elements, the associated data types, attributes, and the recommended terminologies to use. This list is being updated to align with the most recent version of the Quality Data Model (QDM) which is 5.3, and you will see that in the draft version 14.0 of the </a:t>
            </a:r>
            <a:r>
              <a:rPr lang="en-US" sz="1200" i="0" kern="1200" dirty="0">
                <a:solidFill>
                  <a:schemeClr val="tx1"/>
                </a:solidFill>
                <a:effectLst/>
                <a:latin typeface="+mn-lt"/>
                <a:ea typeface="+mn-ea"/>
                <a:cs typeface="+mn-cs"/>
              </a:rPr>
              <a:t>Blueprint</a:t>
            </a:r>
            <a:r>
              <a:rPr lang="en-US" sz="1200" kern="1200" dirty="0">
                <a:solidFill>
                  <a:schemeClr val="tx1"/>
                </a:solidFill>
                <a:effectLst/>
                <a:latin typeface="+mn-lt"/>
                <a:ea typeface="+mn-ea"/>
                <a:cs typeface="+mn-cs"/>
              </a:rPr>
              <a:t>. If you want to learn more about the QDM and how to use it, there is a user group that meets once a month on Wednesday afternoons.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1752577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eCQMs pose some additional challenges that warrant an enhanced approach to measure testing. The feasibility is more than just a demonstration by an EHR vendor of a system’s ability to capture a data element. Feasibility testing evaluates the reasonableness of collecting the expected data elements during typical clinical workflows in an EHR system. It evaluates the burden on clinicians and determines whether the measure’s data elements are captured by the system in a standardized format.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NQF has several documents that you can refer to for more information and guidance. They have measure evaluation criteria and guidance for evaluating measures for endorsement, and an eCQM feasibility </a:t>
            </a:r>
            <a:r>
              <a:rPr lang="en-US" sz="1200" i="0" kern="1200" dirty="0">
                <a:solidFill>
                  <a:schemeClr val="tx1"/>
                </a:solidFill>
                <a:effectLst/>
                <a:latin typeface="+mn-lt"/>
                <a:ea typeface="+mn-ea"/>
                <a:cs typeface="+mn-cs"/>
              </a:rPr>
              <a:t>scorecard</a:t>
            </a:r>
            <a:r>
              <a:rPr lang="en-US" sz="1200" kern="1200" dirty="0">
                <a:solidFill>
                  <a:schemeClr val="tx1"/>
                </a:solidFill>
                <a:effectLst/>
                <a:latin typeface="+mn-lt"/>
                <a:ea typeface="+mn-ea"/>
                <a:cs typeface="+mn-cs"/>
              </a:rPr>
              <a:t>. Validity testing for the eCQM confirms the intent of the measure and ensures that the eCQM logic is sound. Additionally, the testing confirms that the data elements are aligned with national standards and compares calculated scores from automated extraction to assess the validity at the data element level.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Validity checks may also include a review of value sets and code sets to verify that they correctly identify patient populations, but this last step of looking at value sets and code sets is something you should be looking at with all types of measures. The measure logic validity is an objective evaluation of measure logic and should be performed to confirm whether the measure can correctly identify patients intended to be included or excluded from the numerator, denominator and other populations of the eCQM. The test aims to ensure that the logic and CQL expression of the eCQM is unambiguous, so that the same patients are categorized by the relevant patient population. Testing may identify potential differences in the interpretation of the measure logic that’s encoded in the eCQM.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Bonnie is a free software tool that allows eCQM developers to test and verify the behavior of their logic. Bonnie uses synthetic data. The measure developers create their patients and test their logic against their test patients.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to measure logic validity, data element validity needs to be tested. Data elements from test sites — different EHRs — should be collected through electronic extraction and compared to the gold standard of manual extraction or abstraction to assess the validity of the data element. This comparison is performed to determine whether the eCQM provides the same results for the numerator, inclusions, exclusions, and denominator. Where discrepancies are identified, the visual review of the manually abstracted data will be presumed to be correct and set as the gold standard.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Electronic extraction of EHR data cannot detect values entered as free text as opposed to structured data, but manual abstraction will in the visual review. The visual review will usually capture both the free text and the structured data and would therefore be more complete and accurate. This is one of the big steps when you are moving to an eCQM. Are those data elements that you need in a structured format?  Capturing it in free text is not going to work. You cannot depend on everyone having access to natural language processing.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Reliability allows for the comparability of results. You want to make sure that the measure is reproducible and can be implemented consistently within and across organizations. There are three ways of testing the reliability of an eCQM. You want to evaluate the measure for clarity, logic, ambiguity and data element alignment with the standard specifications that support consistent implementation. This testing is in addition to and does not replace statistical reliability testing.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data element validation against the gold standard of manual abstraction may be conducted in place of data element reliability testing. You need to give consideration to different aspects of reliability that could be considered with the data element validity testing. Complex specifications may make a measure more susceptible to </a:t>
            </a:r>
            <a:r>
              <a:rPr lang="en-US" sz="1200" i="0" kern="1200" dirty="0">
                <a:solidFill>
                  <a:schemeClr val="tx1"/>
                </a:solidFill>
                <a:effectLst/>
                <a:latin typeface="+mn-lt"/>
                <a:ea typeface="+mn-ea"/>
                <a:cs typeface="+mn-cs"/>
              </a:rPr>
              <a:t>varied</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data field interpretation by different users. Users may enter information into EHR fields other than those from which the vendor extracts the data for measure reporting.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Testing at multiple sites for feasibility, validity and reliability is important to address potential variability in scoring and reporting based on differences in local </a:t>
            </a:r>
            <a:r>
              <a:rPr lang="en-US" sz="1200" i="0" kern="1200" dirty="0">
                <a:solidFill>
                  <a:schemeClr val="tx1"/>
                </a:solidFill>
                <a:effectLst/>
                <a:latin typeface="+mn-lt"/>
                <a:ea typeface="+mn-ea"/>
                <a:cs typeface="+mn-cs"/>
              </a:rPr>
              <a:t>workflow</a:t>
            </a:r>
            <a:r>
              <a:rPr lang="en-US" sz="1200" kern="1200" dirty="0">
                <a:solidFill>
                  <a:schemeClr val="tx1"/>
                </a:solidFill>
                <a:effectLst/>
                <a:latin typeface="+mn-lt"/>
                <a:ea typeface="+mn-ea"/>
                <a:cs typeface="+mn-cs"/>
              </a:rPr>
              <a:t> processes. Multiple sites using the same EHR vendor product may show different results since the local workflow may vary and data may not consistently be entered into the fields expected by the vendor. Variances in results from such testing at multiple sites should be evaluated to determine if changes are needed in the measure logic or in the definition.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2605372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3452714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1803073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327226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850516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3013808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1931034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feel free to reach out to Kathy Lesh with questions either via email or phone.</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141199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830516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302749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385020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is the proposed “new “ definition of respecified. In the Blueprint 13.0 we stated a respecified measure was an eCQM and a type of adapted measure. After discussions, it was proposed that the term “adapted measure” be removed and the definition of respecified take on most of the characteristics of the previously used “adapted measure”. We are proposing measures are either de novo or respecified. </a:t>
            </a:r>
            <a:r>
              <a:rPr lang="en-US" sz="1200" kern="1200" dirty="0">
                <a:solidFill>
                  <a:schemeClr val="tx1"/>
                </a:solidFill>
                <a:effectLst/>
                <a:latin typeface="+mn-lt"/>
                <a:ea typeface="+mn-ea"/>
                <a:cs typeface="+mn-cs"/>
              </a:rPr>
              <a:t>The draft version 14.0 of the </a:t>
            </a:r>
            <a:r>
              <a:rPr lang="en-US" sz="1200" i="0" kern="1200" dirty="0">
                <a:solidFill>
                  <a:schemeClr val="tx1"/>
                </a:solidFill>
                <a:effectLst/>
                <a:latin typeface="+mn-lt"/>
                <a:ea typeface="+mn-ea"/>
                <a:cs typeface="+mn-cs"/>
              </a:rPr>
              <a:t>Blueprint</a:t>
            </a:r>
            <a:r>
              <a:rPr lang="en-US" sz="1200" kern="1200" dirty="0">
                <a:solidFill>
                  <a:schemeClr val="tx1"/>
                </a:solidFill>
                <a:effectLst/>
                <a:latin typeface="+mn-lt"/>
                <a:ea typeface="+mn-ea"/>
                <a:cs typeface="+mn-cs"/>
              </a:rPr>
              <a:t> will be out soon for comment.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728814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respect to </a:t>
            </a:r>
            <a:r>
              <a:rPr lang="en-US" sz="1200" i="0" kern="1200" dirty="0">
                <a:solidFill>
                  <a:schemeClr val="tx1"/>
                </a:solidFill>
                <a:effectLst/>
                <a:latin typeface="+mn-lt"/>
                <a:ea typeface="+mn-ea"/>
                <a:cs typeface="+mn-cs"/>
              </a:rPr>
              <a:t>harmonization</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similar measures may be used in different settings with different populations or use different data sources, so can similar measures be respecified to create a measure that can be used in all of these settings, or with all of the populations or with different data sources?  There are numerous examples of similar measures developed by different organizations. An example of re-specification for the purposes of harmonization is the Centers for Disease Control and Prevention (CDC) and the American College of Surgeons (ACS) coming together to harmonize the procedure-specific surgical site infection outcome measure, the focus was on colon and abdominal hysterectomy. Previous to this harmonized measure, they each had their own and very similar measure. Please note that specifications may need to be modified slightly to stay current with recommended practice or changes in the environment.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393576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a respecified measure the intent is the same, therefore much of the information gathering and justification will be the same. Information gathering will need to provide justification for the respecification, such as the incidence in the new population. Because much of the justification remains the same, much of the testing from the original measure will be </a:t>
            </a:r>
            <a:r>
              <a:rPr lang="en-US" sz="1200" i="0" kern="1200" dirty="0">
                <a:solidFill>
                  <a:schemeClr val="tx1"/>
                </a:solidFill>
                <a:effectLst/>
                <a:latin typeface="+mn-lt"/>
                <a:ea typeface="+mn-ea"/>
                <a:cs typeface="+mn-cs"/>
              </a:rPr>
              <a:t>valid</a:t>
            </a:r>
            <a:r>
              <a:rPr lang="en-US" sz="1200" kern="1200" dirty="0">
                <a:solidFill>
                  <a:schemeClr val="tx1"/>
                </a:solidFill>
                <a:effectLst/>
                <a:latin typeface="+mn-lt"/>
                <a:ea typeface="+mn-ea"/>
                <a:cs typeface="+mn-cs"/>
              </a:rPr>
              <a:t>. Testing needs to focus on the differences between the original and the respecified measure.</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3633093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original measure addressing a highly prevalent condition may not have the same prevalence in a new setting. Evidence that large disparities or suboptimal care based on the original measure may not exist in the new setting or the new population. Changes in the applicability of the original measure should make you ask not only if the new data source is </a:t>
            </a:r>
            <a:r>
              <a:rPr lang="en-US" sz="1200" i="0" kern="1200" dirty="0">
                <a:solidFill>
                  <a:schemeClr val="tx1"/>
                </a:solidFill>
                <a:effectLst/>
                <a:latin typeface="+mn-lt"/>
                <a:ea typeface="+mn-ea"/>
                <a:cs typeface="+mn-cs"/>
              </a:rPr>
              <a:t>feasible</a:t>
            </a:r>
            <a:r>
              <a:rPr lang="en-US" sz="1200" kern="1200" dirty="0">
                <a:solidFill>
                  <a:schemeClr val="tx1"/>
                </a:solidFill>
                <a:effectLst/>
                <a:latin typeface="+mn-lt"/>
                <a:ea typeface="+mn-ea"/>
                <a:cs typeface="+mn-cs"/>
              </a:rPr>
              <a:t>, but are the individual data elements feasible? This is particularly true for the data sources of EHRs and other health information technology (HIT).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4068651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three places to look for existing measures (with overlap between the three): the CMS Measures Inventory Tool (CMIT), the National Quality Forum’s Quality Position System, and the Agency for Healthcare Research and Quality (AHRQ) National Quality Measure Clearinghouse.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the intent of the proposed respecified measure?  For example, say your topic is pressure ulcers. There are a few measures related to pressure ulcers in existence now. You will need to get a little more specific than just “pressure ulcers.”  What type of measure do you want?  Process?  Outcome?  Efficiency?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CMS went through this exercise and is still going through it as a result of the IMPACT Act of 2014, which required the standardization of measure domains across four settings — long-term care hospitals, SNFs, IRFs and home health agencies.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existing measures have </a:t>
            </a:r>
            <a:r>
              <a:rPr lang="en-US" sz="1200" i="0" kern="1200" dirty="0">
                <a:solidFill>
                  <a:schemeClr val="tx1"/>
                </a:solidFill>
                <a:effectLst/>
                <a:latin typeface="+mn-lt"/>
                <a:ea typeface="+mn-ea"/>
                <a:cs typeface="+mn-cs"/>
              </a:rPr>
              <a:t>flows</a:t>
            </a:r>
            <a:r>
              <a:rPr lang="en-US" sz="1200" kern="1200" dirty="0">
                <a:solidFill>
                  <a:schemeClr val="tx1"/>
                </a:solidFill>
                <a:effectLst/>
                <a:latin typeface="+mn-lt"/>
                <a:ea typeface="+mn-ea"/>
                <a:cs typeface="+mn-cs"/>
              </a:rPr>
              <a:t> that help identify the initial populations — denominator, numerator, exceptions and exclusions. If a flow is not available, you may want to create one. Review of the flows will help you think through what is the same and what may be different for your proposed setting, population, data source or change in practice.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parts of the existing measure can be </a:t>
            </a:r>
            <a:r>
              <a:rPr lang="en-US" sz="1200" i="0" kern="1200" dirty="0">
                <a:solidFill>
                  <a:schemeClr val="tx1"/>
                </a:solidFill>
                <a:effectLst/>
                <a:latin typeface="+mn-lt"/>
                <a:ea typeface="+mn-ea"/>
                <a:cs typeface="+mn-cs"/>
              </a:rPr>
              <a:t>reused</a:t>
            </a:r>
            <a:r>
              <a:rPr lang="en-US" sz="1200" kern="1200" dirty="0">
                <a:solidFill>
                  <a:schemeClr val="tx1"/>
                </a:solidFill>
                <a:effectLst/>
                <a:latin typeface="+mn-lt"/>
                <a:ea typeface="+mn-ea"/>
                <a:cs typeface="+mn-cs"/>
              </a:rPr>
              <a:t>?  Review the exist terminology codes and value sets. The terminology codes should all be from standard terminologies such as ICD-10-CM, PSE, CPT, HCPCS, or in the case of eCQMs, SNOMED, LOINC and RxNorm. Are they valid for your setting or population or data source?  Consider using the National Library of Medicine (NLM) Value Set Authority Center (VSAC) to create your code lists and value sets. This will be helpful for any type of clinical quality measure (CQM) and not just eCQMs. In order to use the Value Set Authority Center (VSAC) you will need a free Unified Medical Language System (UMLS) license and to register in the Value Set Authority Center (VSAC) as an author.</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3749212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should be working with your TEP throughout the measure development process and not just after the specifications are created. Respecified measures still require testing to obtain the evidence of reliability and validity. The testing may not be as comprehensive as it is with the de novo measure. The measure testing must be able to detect important changes in the functionality or the properties of the measure. Remember to revise applicable forms to reflect the changes (e.g., Measure Information Form (MIF), Measure Justification Form (MJF)).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646252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20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4517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r>
              <a:rPr lang="en-US" sz="2400" b="0" i="1" dirty="0">
                <a:solidFill>
                  <a:srgbClr val="084A9C"/>
                </a:solidFill>
              </a:rPr>
              <a:t>Date</a:t>
            </a:r>
            <a:endParaRPr lang="en-US" sz="2800" b="0" i="1" dirty="0">
              <a:solidFill>
                <a:srgbClr val="084A9C"/>
              </a:solidFill>
            </a:endParaRPr>
          </a:p>
        </p:txBody>
      </p:sp>
    </p:spTree>
    <p:extLst>
      <p:ext uri="{BB962C8B-B14F-4D97-AF65-F5344CB8AC3E}">
        <p14:creationId xmlns:p14="http://schemas.microsoft.com/office/powerpoint/2010/main" val="138418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702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721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3854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0362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2286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rcRect l="16406" r="24141" b="1553"/>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a:t>Click to edit Master title style</a:t>
            </a:r>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13" r:id="rId2"/>
    <p:sldLayoutId id="2147483814" r:id="rId3"/>
    <p:sldLayoutId id="2147483815" r:id="rId4"/>
    <p:sldLayoutId id="2147483812" r:id="rId5"/>
    <p:sldLayoutId id="2147483809" r:id="rId6"/>
    <p:sldLayoutId id="2147483811" r:id="rId7"/>
    <p:sldLayoutId id="2147483810" r:id="rId8"/>
    <p:sldLayoutId id="2147483808" r:id="rId9"/>
    <p:sldLayoutId id="2147483801" r:id="rId10"/>
    <p:sldLayoutId id="2147483807" r:id="rId11"/>
    <p:sldLayoutId id="2147483798" r:id="rId12"/>
    <p:sldLayoutId id="2147483797" r:id="rId13"/>
    <p:sldLayoutId id="2147483794" r:id="rId14"/>
    <p:sldLayoutId id="2147483799" r:id="rId15"/>
    <p:sldLayoutId id="2147483802" r:id="rId16"/>
    <p:sldLayoutId id="2147483806" r:id="rId17"/>
    <p:sldLayoutId id="2147483803" r:id="rId18"/>
    <p:sldLayoutId id="2147483804" r:id="rId19"/>
    <p:sldLayoutId id="2147483805" r:id="rId20"/>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www.qualityforum.org/WorkArea/linkit.aspx?LinkIdentifier=id&amp;ItemID=83857" TargetMode="Externa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MMS-Blueprint.html"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hyperlink" Target="http://www.qualityforum.org/QPS/QPSTool" TargetMode="External"/><Relationship Id="rId4" Type="http://schemas.openxmlformats.org/officeDocument/2006/relationships/hyperlink" Target="https://cmit.cms.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https://www.cms.gov/Medicare/Quality-Payment-Program/Resource-Library/Resource-library.html"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hyperlink" Target="https://www.cms.gov/Medicare/Quality-Initiatives-Patient-Assessment-Instruments/IRF-Quality-Reporting/IRF-Quality-Reporting-Program-Measures-Information-.html" TargetMode="External"/><Relationship Id="rId4" Type="http://schemas.openxmlformats.org/officeDocument/2006/relationships/hyperlink" Target="https://www.cms.gov/Medicare/Quality-Initiatives-Patient-Assessment-Instruments/NursingHomeQualityInits/NHQIQualityMeasure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cqi.healthit.gov/"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hyperlink" Target="https://vsac.nlm.nih.gov/" TargetMode="External"/><Relationship Id="rId4" Type="http://schemas.openxmlformats.org/officeDocument/2006/relationships/hyperlink" Target="https://www.emeasuretool.cms.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lesh@battelle.org"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04800" y="3886200"/>
            <a:ext cx="3276600" cy="1828800"/>
          </a:xfrm>
        </p:spPr>
        <p:txBody>
          <a:bodyPr>
            <a:normAutofit/>
          </a:bodyPr>
          <a:lstStyle/>
          <a:p>
            <a:pPr algn="ctr">
              <a:spcBef>
                <a:spcPts val="0"/>
              </a:spcBef>
            </a:pPr>
            <a:r>
              <a:rPr lang="en-US" dirty="0"/>
              <a:t>Kathy Lesh, PhD, RN-BC, CPHQ - Battelle</a:t>
            </a:r>
          </a:p>
          <a:p>
            <a:pPr algn="ctr"/>
            <a:r>
              <a:rPr lang="en-US" dirty="0"/>
              <a:t>January 25, 2018</a:t>
            </a:r>
          </a:p>
        </p:txBody>
      </p:sp>
      <p:sp>
        <p:nvSpPr>
          <p:cNvPr id="2" name="Title 1"/>
          <p:cNvSpPr>
            <a:spLocks noGrp="1"/>
          </p:cNvSpPr>
          <p:nvPr>
            <p:ph type="title"/>
          </p:nvPr>
        </p:nvSpPr>
        <p:spPr>
          <a:xfrm>
            <a:off x="0" y="1295400"/>
            <a:ext cx="9144000" cy="1828800"/>
          </a:xfrm>
        </p:spPr>
        <p:txBody>
          <a:bodyPr/>
          <a:lstStyle/>
          <a:p>
            <a:r>
              <a:rPr lang="en-US" sz="2800" dirty="0"/>
              <a:t>CMS Measures Management System (MMS)</a:t>
            </a:r>
            <a:br>
              <a:rPr lang="en-US" sz="2800" dirty="0"/>
            </a:br>
            <a:r>
              <a:rPr lang="en-US" sz="2800" i="1" dirty="0">
                <a:solidFill>
                  <a:srgbClr val="084A9C"/>
                </a:solidFill>
              </a:rPr>
              <a:t>Respecifying Measures</a:t>
            </a:r>
            <a:br>
              <a:rPr lang="en-US" sz="2800" i="1" dirty="0">
                <a:solidFill>
                  <a:srgbClr val="084A9C"/>
                </a:solidFill>
              </a:rPr>
            </a:b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3A5605-6EB4-4E97-AF50-561E9A7F09AF}"/>
              </a:ext>
            </a:extLst>
          </p:cNvPr>
          <p:cNvSpPr>
            <a:spLocks noGrp="1"/>
          </p:cNvSpPr>
          <p:nvPr>
            <p:ph type="sldNum" sz="quarter" idx="4"/>
          </p:nvPr>
        </p:nvSpPr>
        <p:spPr/>
        <p:txBody>
          <a:bodyPr/>
          <a:lstStyle/>
          <a:p>
            <a:fld id="{7022FF3C-310F-4809-A5BE-BC5BA8AA108D}" type="slidenum">
              <a:rPr lang="en-US" smtClean="0"/>
              <a:pPr/>
              <a:t>10</a:t>
            </a:fld>
            <a:endParaRPr lang="en-US" dirty="0"/>
          </a:p>
        </p:txBody>
      </p:sp>
      <p:sp>
        <p:nvSpPr>
          <p:cNvPr id="2" name="Content Placeholder 1">
            <a:extLst>
              <a:ext uri="{FF2B5EF4-FFF2-40B4-BE49-F238E27FC236}">
                <a16:creationId xmlns:a16="http://schemas.microsoft.com/office/drawing/2014/main" id="{CBC12A13-CBC5-4A8D-810E-7174BB6159E9}"/>
              </a:ext>
            </a:extLst>
          </p:cNvPr>
          <p:cNvSpPr>
            <a:spLocks noGrp="1"/>
          </p:cNvSpPr>
          <p:nvPr>
            <p:ph idx="1"/>
          </p:nvPr>
        </p:nvSpPr>
        <p:spPr/>
        <p:txBody>
          <a:bodyPr>
            <a:normAutofit fontScale="92500" lnSpcReduction="20000"/>
          </a:bodyPr>
          <a:lstStyle/>
          <a:p>
            <a:pPr lvl="0"/>
            <a:r>
              <a:rPr lang="en-US" sz="2800" dirty="0"/>
              <a:t>Relative frequency of conditions used in the original measure specifications when applied to the new setting/population</a:t>
            </a:r>
          </a:p>
          <a:p>
            <a:pPr lvl="0"/>
            <a:r>
              <a:rPr lang="en-US" sz="2800" dirty="0"/>
              <a:t>Prevalence of the condition in a new setting </a:t>
            </a:r>
          </a:p>
          <a:p>
            <a:pPr lvl="0"/>
            <a:r>
              <a:rPr lang="en-US" sz="2800" dirty="0"/>
              <a:t>Location of data or the likelihood that data are missing </a:t>
            </a:r>
          </a:p>
          <a:p>
            <a:pPr lvl="0"/>
            <a:r>
              <a:rPr lang="en-US" sz="2800" dirty="0"/>
              <a:t>Frequency of codes observed in stratified groups when the measure is applied to a new setting or subpopulation</a:t>
            </a:r>
          </a:p>
          <a:p>
            <a:pPr lvl="0"/>
            <a:r>
              <a:rPr lang="en-US" sz="2800" dirty="0"/>
              <a:t>Risk adjustment model or changes that make the previous risk adjustment model inappropriate in the new setting/population</a:t>
            </a:r>
          </a:p>
        </p:txBody>
      </p:sp>
      <p:sp>
        <p:nvSpPr>
          <p:cNvPr id="3" name="Title 2">
            <a:extLst>
              <a:ext uri="{FF2B5EF4-FFF2-40B4-BE49-F238E27FC236}">
                <a16:creationId xmlns:a16="http://schemas.microsoft.com/office/drawing/2014/main" id="{C7C190B2-6329-416D-815B-618F0C5CCC0F}"/>
              </a:ext>
            </a:extLst>
          </p:cNvPr>
          <p:cNvSpPr>
            <a:spLocks noGrp="1"/>
          </p:cNvSpPr>
          <p:nvPr>
            <p:ph type="title"/>
          </p:nvPr>
        </p:nvSpPr>
        <p:spPr/>
        <p:txBody>
          <a:bodyPr/>
          <a:lstStyle/>
          <a:p>
            <a:r>
              <a:rPr lang="en-US" dirty="0"/>
              <a:t>Testing the Respecified Measure</a:t>
            </a:r>
          </a:p>
        </p:txBody>
      </p:sp>
    </p:spTree>
    <p:extLst>
      <p:ext uri="{BB962C8B-B14F-4D97-AF65-F5344CB8AC3E}">
        <p14:creationId xmlns:p14="http://schemas.microsoft.com/office/powerpoint/2010/main" val="214076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022FF3C-310F-4809-A5BE-BC5BA8AA108D}" type="slidenum">
              <a:rPr lang="en-US" smtClean="0"/>
              <a:pPr/>
              <a:t>11</a:t>
            </a:fld>
            <a:endParaRPr lang="en-US" dirty="0"/>
          </a:p>
        </p:txBody>
      </p:sp>
      <p:pic>
        <p:nvPicPr>
          <p:cNvPr id="5" name="Content Placeholder 4" descr="Picture of a question mark."/>
          <p:cNvPicPr>
            <a:picLocks noGrp="1" noChangeAspect="1"/>
          </p:cNvPicPr>
          <p:nvPr>
            <p:ph idx="1"/>
          </p:nvPr>
        </p:nvPicPr>
        <p:blipFill>
          <a:blip r:embed="rId3" cstate="print"/>
          <a:stretch>
            <a:fillRect/>
          </a:stretch>
        </p:blipFill>
        <p:spPr>
          <a:xfrm>
            <a:off x="1143000" y="1671205"/>
            <a:ext cx="6858000" cy="5050270"/>
          </a:xfrm>
          <a:prstGeom prst="rect">
            <a:avLst/>
          </a:prstGeom>
        </p:spPr>
      </p:pic>
      <p:sp>
        <p:nvSpPr>
          <p:cNvPr id="3" name="Title 2"/>
          <p:cNvSpPr>
            <a:spLocks noGrp="1"/>
          </p:cNvSpPr>
          <p:nvPr>
            <p:ph type="title"/>
          </p:nvPr>
        </p:nvSpPr>
        <p:spPr/>
        <p:txBody>
          <a:bodyPr/>
          <a:lstStyle/>
          <a:p>
            <a:r>
              <a:rPr lang="en-US" dirty="0"/>
              <a:t>Questions, Suggestions, Discussion</a:t>
            </a:r>
          </a:p>
        </p:txBody>
      </p:sp>
    </p:spTree>
    <p:extLst>
      <p:ext uri="{BB962C8B-B14F-4D97-AF65-F5344CB8AC3E}">
        <p14:creationId xmlns:p14="http://schemas.microsoft.com/office/powerpoint/2010/main" val="196817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023E7D-070D-4304-A4A7-34D7191C05E6}"/>
              </a:ext>
            </a:extLst>
          </p:cNvPr>
          <p:cNvSpPr>
            <a:spLocks noGrp="1"/>
          </p:cNvSpPr>
          <p:nvPr>
            <p:ph type="sldNum" sz="quarter" idx="4"/>
          </p:nvPr>
        </p:nvSpPr>
        <p:spPr/>
        <p:txBody>
          <a:bodyPr/>
          <a:lstStyle/>
          <a:p>
            <a:fld id="{7022FF3C-310F-4809-A5BE-BC5BA8AA108D}" type="slidenum">
              <a:rPr lang="en-US" smtClean="0"/>
              <a:pPr/>
              <a:t>12</a:t>
            </a:fld>
            <a:endParaRPr lang="en-US" dirty="0"/>
          </a:p>
        </p:txBody>
      </p:sp>
      <p:sp>
        <p:nvSpPr>
          <p:cNvPr id="5" name="Content Placeholder 4">
            <a:extLst>
              <a:ext uri="{FF2B5EF4-FFF2-40B4-BE49-F238E27FC236}">
                <a16:creationId xmlns:a16="http://schemas.microsoft.com/office/drawing/2014/main" id="{BBE1B690-8A03-4444-8390-3B3D914FFA35}"/>
              </a:ext>
            </a:extLst>
          </p:cNvPr>
          <p:cNvSpPr txBox="1">
            <a:spLocks noGrp="1"/>
          </p:cNvSpPr>
          <p:nvPr>
            <p:ph idx="1"/>
          </p:nvPr>
        </p:nvSpPr>
        <p:spPr>
          <a:prstGeom prst="rect">
            <a:avLst/>
          </a:prstGeom>
          <a:noFill/>
        </p:spPr>
        <p:txBody>
          <a:bodyPr wrap="square" rtlCol="0">
            <a:normAutofit fontScale="92500"/>
          </a:bodyPr>
          <a:lstStyle/>
          <a:p>
            <a:pPr marL="457200" lvl="0" indent="-457200">
              <a:buFont typeface="Arial" panose="020B0604020202020204" pitchFamily="34" charset="0"/>
              <a:buChar char="•"/>
            </a:pPr>
            <a:r>
              <a:rPr lang="en-US" sz="3000" dirty="0"/>
              <a:t>What has been your experience with </a:t>
            </a:r>
            <a:r>
              <a:rPr lang="en-US" sz="3000" dirty="0" err="1"/>
              <a:t>respecifying</a:t>
            </a:r>
            <a:r>
              <a:rPr lang="en-US" sz="3000" dirty="0"/>
              <a:t> measures? Do you have an example of a measure which was successfully respecified?</a:t>
            </a:r>
          </a:p>
          <a:p>
            <a:pPr marL="457200" lvl="0" indent="-457200">
              <a:buFont typeface="Arial" panose="020B0604020202020204" pitchFamily="34" charset="0"/>
              <a:buChar char="•"/>
            </a:pPr>
            <a:r>
              <a:rPr lang="en-US" sz="3000" dirty="0"/>
              <a:t>In your experience with </a:t>
            </a:r>
            <a:r>
              <a:rPr lang="en-US" sz="3000" dirty="0" err="1"/>
              <a:t>respecifying</a:t>
            </a:r>
            <a:r>
              <a:rPr lang="en-US" sz="3000" dirty="0"/>
              <a:t> measures, what is the most valuable lesson learned you have to share?</a:t>
            </a:r>
          </a:p>
          <a:p>
            <a:pPr marL="457200" lvl="0" indent="-457200">
              <a:buFont typeface="Arial" panose="020B0604020202020204" pitchFamily="34" charset="0"/>
              <a:buChar char="•"/>
            </a:pPr>
            <a:r>
              <a:rPr lang="en-US" sz="3000" dirty="0"/>
              <a:t>What is the key difference between </a:t>
            </a:r>
            <a:r>
              <a:rPr lang="en-US" sz="3000" dirty="0" err="1"/>
              <a:t>respecifying</a:t>
            </a:r>
            <a:r>
              <a:rPr lang="en-US" sz="3000" dirty="0"/>
              <a:t> a measure, and developing one de novo, in your experience? </a:t>
            </a:r>
          </a:p>
        </p:txBody>
      </p:sp>
      <p:sp>
        <p:nvSpPr>
          <p:cNvPr id="3" name="Title 2">
            <a:extLst>
              <a:ext uri="{FF2B5EF4-FFF2-40B4-BE49-F238E27FC236}">
                <a16:creationId xmlns:a16="http://schemas.microsoft.com/office/drawing/2014/main" id="{00F0A92E-DB0A-4C6B-AD1F-6F29D66E5E34}"/>
              </a:ext>
            </a:extLst>
          </p:cNvPr>
          <p:cNvSpPr>
            <a:spLocks noGrp="1"/>
          </p:cNvSpPr>
          <p:nvPr>
            <p:ph type="title"/>
          </p:nvPr>
        </p:nvSpPr>
        <p:spPr/>
        <p:txBody>
          <a:bodyPr/>
          <a:lstStyle/>
          <a:p>
            <a:r>
              <a:rPr lang="en-US" dirty="0"/>
              <a:t>Discussion Questions</a:t>
            </a:r>
          </a:p>
        </p:txBody>
      </p:sp>
    </p:spTree>
    <p:extLst>
      <p:ext uri="{BB962C8B-B14F-4D97-AF65-F5344CB8AC3E}">
        <p14:creationId xmlns:p14="http://schemas.microsoft.com/office/powerpoint/2010/main" val="366967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EEB8AB-853B-4626-813F-8316AB89D734}"/>
              </a:ext>
            </a:extLst>
          </p:cNvPr>
          <p:cNvSpPr>
            <a:spLocks noGrp="1"/>
          </p:cNvSpPr>
          <p:nvPr>
            <p:ph type="sldNum" sz="quarter" idx="4"/>
          </p:nvPr>
        </p:nvSpPr>
        <p:spPr/>
        <p:txBody>
          <a:bodyPr/>
          <a:lstStyle/>
          <a:p>
            <a:fld id="{7022FF3C-310F-4809-A5BE-BC5BA8AA108D}" type="slidenum">
              <a:rPr lang="en-US" smtClean="0"/>
              <a:pPr/>
              <a:t>13</a:t>
            </a:fld>
            <a:endParaRPr lang="en-US" dirty="0"/>
          </a:p>
        </p:txBody>
      </p:sp>
      <p:sp>
        <p:nvSpPr>
          <p:cNvPr id="2" name="Content Placeholder 1">
            <a:extLst>
              <a:ext uri="{FF2B5EF4-FFF2-40B4-BE49-F238E27FC236}">
                <a16:creationId xmlns:a16="http://schemas.microsoft.com/office/drawing/2014/main" id="{B08B1519-73D6-4797-9C5E-3F1C3BC55FC7}"/>
              </a:ext>
            </a:extLst>
          </p:cNvPr>
          <p:cNvSpPr>
            <a:spLocks noGrp="1"/>
          </p:cNvSpPr>
          <p:nvPr>
            <p:ph idx="1"/>
          </p:nvPr>
        </p:nvSpPr>
        <p:spPr/>
        <p:txBody>
          <a:bodyPr>
            <a:normAutofit fontScale="92500" lnSpcReduction="10000"/>
          </a:bodyPr>
          <a:lstStyle/>
          <a:p>
            <a:pPr lvl="0"/>
            <a:r>
              <a:rPr lang="en-US" dirty="0"/>
              <a:t>If the existing measure is NQF-endorsed, are the changes to the measure significant enough to require resubmission to NQF for endorsement?</a:t>
            </a:r>
          </a:p>
          <a:p>
            <a:pPr lvl="0"/>
            <a:r>
              <a:rPr lang="en-US" dirty="0"/>
              <a:t>Will the measure steward be agreeable to the changes in the measure specifications?</a:t>
            </a:r>
          </a:p>
          <a:p>
            <a:pPr lvl="0"/>
            <a:r>
              <a:rPr lang="en-US" dirty="0"/>
              <a:t>If a measure is copyright protected, are there issues relating to the measure’s copyright that need to be considered?</a:t>
            </a:r>
          </a:p>
        </p:txBody>
      </p:sp>
      <p:sp>
        <p:nvSpPr>
          <p:cNvPr id="3" name="Title 2">
            <a:extLst>
              <a:ext uri="{FF2B5EF4-FFF2-40B4-BE49-F238E27FC236}">
                <a16:creationId xmlns:a16="http://schemas.microsoft.com/office/drawing/2014/main" id="{54D010BE-D324-4209-91B5-D0A5559EC167}"/>
              </a:ext>
            </a:extLst>
          </p:cNvPr>
          <p:cNvSpPr>
            <a:spLocks noGrp="1"/>
          </p:cNvSpPr>
          <p:nvPr>
            <p:ph type="title"/>
          </p:nvPr>
        </p:nvSpPr>
        <p:spPr/>
        <p:txBody>
          <a:bodyPr/>
          <a:lstStyle/>
          <a:p>
            <a:r>
              <a:rPr lang="en-US" dirty="0"/>
              <a:t>Additional Considerations</a:t>
            </a:r>
          </a:p>
        </p:txBody>
      </p:sp>
    </p:spTree>
    <p:extLst>
      <p:ext uri="{BB962C8B-B14F-4D97-AF65-F5344CB8AC3E}">
        <p14:creationId xmlns:p14="http://schemas.microsoft.com/office/powerpoint/2010/main" val="3815627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5A99C6-259B-43A6-A16F-B4178DEA70C3}"/>
              </a:ext>
            </a:extLst>
          </p:cNvPr>
          <p:cNvSpPr>
            <a:spLocks noGrp="1"/>
          </p:cNvSpPr>
          <p:nvPr>
            <p:ph type="sldNum" sz="quarter" idx="4"/>
          </p:nvPr>
        </p:nvSpPr>
        <p:spPr/>
        <p:txBody>
          <a:bodyPr/>
          <a:lstStyle/>
          <a:p>
            <a:fld id="{7022FF3C-310F-4809-A5BE-BC5BA8AA108D}" type="slidenum">
              <a:rPr lang="en-US" smtClean="0"/>
              <a:pPr/>
              <a:t>14</a:t>
            </a:fld>
            <a:endParaRPr lang="en-US" dirty="0"/>
          </a:p>
        </p:txBody>
      </p:sp>
      <p:sp>
        <p:nvSpPr>
          <p:cNvPr id="2" name="Content Placeholder 1">
            <a:extLst>
              <a:ext uri="{FF2B5EF4-FFF2-40B4-BE49-F238E27FC236}">
                <a16:creationId xmlns:a16="http://schemas.microsoft.com/office/drawing/2014/main" id="{D68F99B2-9C04-44E9-BF2B-2FFC5E6406D6}"/>
              </a:ext>
            </a:extLst>
          </p:cNvPr>
          <p:cNvSpPr>
            <a:spLocks noGrp="1"/>
          </p:cNvSpPr>
          <p:nvPr>
            <p:ph idx="1"/>
          </p:nvPr>
        </p:nvSpPr>
        <p:spPr/>
        <p:txBody>
          <a:bodyPr/>
          <a:lstStyle/>
          <a:p>
            <a:r>
              <a:rPr lang="en-US" dirty="0"/>
              <a:t>Specifications must be in Health Quality Measure Format (HQMF)</a:t>
            </a:r>
          </a:p>
          <a:p>
            <a:r>
              <a:rPr lang="en-US" dirty="0"/>
              <a:t>eCQMs need to be authored in the Measure Authoring Tool (MAT) using the Quality Data Model (QDM), Clinical Quality Language (CQL), and Value Set Authority Center (VSAC)</a:t>
            </a:r>
          </a:p>
          <a:p>
            <a:pPr marL="0" indent="0">
              <a:buNone/>
            </a:pPr>
            <a:endParaRPr lang="en-US" dirty="0"/>
          </a:p>
        </p:txBody>
      </p:sp>
      <p:sp>
        <p:nvSpPr>
          <p:cNvPr id="3" name="Title 2">
            <a:extLst>
              <a:ext uri="{FF2B5EF4-FFF2-40B4-BE49-F238E27FC236}">
                <a16:creationId xmlns:a16="http://schemas.microsoft.com/office/drawing/2014/main" id="{65F65ECF-B185-4C91-B9BC-5F8F0B4271BF}"/>
              </a:ext>
            </a:extLst>
          </p:cNvPr>
          <p:cNvSpPr>
            <a:spLocks noGrp="1"/>
          </p:cNvSpPr>
          <p:nvPr>
            <p:ph type="title"/>
          </p:nvPr>
        </p:nvSpPr>
        <p:spPr/>
        <p:txBody>
          <a:bodyPr/>
          <a:lstStyle/>
          <a:p>
            <a:r>
              <a:rPr lang="en-US" dirty="0"/>
              <a:t>Electronic Clinical Quality Measure (eCQM) Additional Considerations</a:t>
            </a:r>
          </a:p>
        </p:txBody>
      </p:sp>
    </p:spTree>
    <p:extLst>
      <p:ext uri="{BB962C8B-B14F-4D97-AF65-F5344CB8AC3E}">
        <p14:creationId xmlns:p14="http://schemas.microsoft.com/office/powerpoint/2010/main" val="360008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is a schematic of the data element in the QDM. Category, Datatype (Context), Laboratory Test, and Performed (Context)">
            <a:extLst>
              <a:ext uri="{FF2B5EF4-FFF2-40B4-BE49-F238E27FC236}">
                <a16:creationId xmlns:a16="http://schemas.microsoft.com/office/drawing/2014/main" id="{A8C929CC-92E3-4FEE-B861-311A4E89A491}"/>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9412" y="1828800"/>
            <a:ext cx="7345176" cy="4297363"/>
          </a:xfrm>
          <a:prstGeom prst="rect">
            <a:avLst/>
          </a:prstGeom>
        </p:spPr>
      </p:pic>
      <p:sp>
        <p:nvSpPr>
          <p:cNvPr id="4" name="Slide Number Placeholder 3">
            <a:extLst>
              <a:ext uri="{FF2B5EF4-FFF2-40B4-BE49-F238E27FC236}">
                <a16:creationId xmlns:a16="http://schemas.microsoft.com/office/drawing/2014/main" id="{F845C2C0-2FC4-45BE-9DA7-A67CB6A6BD8B}"/>
              </a:ext>
            </a:extLst>
          </p:cNvPr>
          <p:cNvSpPr>
            <a:spLocks noGrp="1"/>
          </p:cNvSpPr>
          <p:nvPr>
            <p:ph type="sldNum" sz="quarter" idx="4"/>
          </p:nvPr>
        </p:nvSpPr>
        <p:spPr/>
        <p:txBody>
          <a:bodyPr/>
          <a:lstStyle/>
          <a:p>
            <a:fld id="{7022FF3C-310F-4809-A5BE-BC5BA8AA108D}" type="slidenum">
              <a:rPr lang="en-US" smtClean="0"/>
              <a:pPr/>
              <a:t>15</a:t>
            </a:fld>
            <a:endParaRPr lang="en-US" dirty="0"/>
          </a:p>
        </p:txBody>
      </p:sp>
      <p:sp>
        <p:nvSpPr>
          <p:cNvPr id="3" name="Title 2">
            <a:extLst>
              <a:ext uri="{FF2B5EF4-FFF2-40B4-BE49-F238E27FC236}">
                <a16:creationId xmlns:a16="http://schemas.microsoft.com/office/drawing/2014/main" id="{ABDC11DA-2F63-4766-A3BF-73CFB2D7A8B1}"/>
              </a:ext>
            </a:extLst>
          </p:cNvPr>
          <p:cNvSpPr>
            <a:spLocks noGrp="1"/>
          </p:cNvSpPr>
          <p:nvPr>
            <p:ph type="title"/>
          </p:nvPr>
        </p:nvSpPr>
        <p:spPr/>
        <p:txBody>
          <a:bodyPr/>
          <a:lstStyle/>
          <a:p>
            <a:r>
              <a:rPr lang="en-US" dirty="0"/>
              <a:t>Data Element in the QDM</a:t>
            </a:r>
          </a:p>
        </p:txBody>
      </p:sp>
    </p:spTree>
    <p:extLst>
      <p:ext uri="{BB962C8B-B14F-4D97-AF65-F5344CB8AC3E}">
        <p14:creationId xmlns:p14="http://schemas.microsoft.com/office/powerpoint/2010/main" val="620828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022FF3C-310F-4809-A5BE-BC5BA8AA108D}" type="slidenum">
              <a:rPr lang="en-US" smtClean="0"/>
              <a:pPr/>
              <a:t>16</a:t>
            </a:fld>
            <a:endParaRPr lang="en-US" dirty="0"/>
          </a:p>
        </p:txBody>
      </p:sp>
      <p:sp>
        <p:nvSpPr>
          <p:cNvPr id="2" name="Content Placeholder 1"/>
          <p:cNvSpPr>
            <a:spLocks noGrp="1"/>
          </p:cNvSpPr>
          <p:nvPr>
            <p:ph idx="1"/>
          </p:nvPr>
        </p:nvSpPr>
        <p:spPr/>
        <p:txBody>
          <a:bodyPr>
            <a:normAutofit lnSpcReduction="10000"/>
          </a:bodyPr>
          <a:lstStyle/>
          <a:p>
            <a:r>
              <a:rPr lang="en-US" dirty="0"/>
              <a:t>Feasibility</a:t>
            </a:r>
          </a:p>
          <a:p>
            <a:pPr lvl="1"/>
            <a:r>
              <a:rPr lang="en-US" u="sng" dirty="0">
                <a:hlinkClick r:id="rId3"/>
              </a:rPr>
              <a:t>NQF eCQM Feasibility Scorecard</a:t>
            </a:r>
            <a:endParaRPr lang="en-US" u="sng" dirty="0"/>
          </a:p>
          <a:p>
            <a:r>
              <a:rPr lang="en-US" dirty="0"/>
              <a:t>Validity</a:t>
            </a:r>
          </a:p>
          <a:p>
            <a:pPr lvl="1"/>
            <a:r>
              <a:rPr lang="en-US" dirty="0"/>
              <a:t>Measure Logic Validity</a:t>
            </a:r>
          </a:p>
          <a:p>
            <a:pPr lvl="1"/>
            <a:r>
              <a:rPr lang="en-US" dirty="0"/>
              <a:t>Data Element Validity</a:t>
            </a:r>
          </a:p>
          <a:p>
            <a:r>
              <a:rPr lang="en-US" dirty="0"/>
              <a:t>Reliability</a:t>
            </a:r>
          </a:p>
          <a:p>
            <a:r>
              <a:rPr lang="en-US" dirty="0"/>
              <a:t>Test a multiple sites and with multiple EHRs</a:t>
            </a:r>
          </a:p>
        </p:txBody>
      </p:sp>
      <p:sp>
        <p:nvSpPr>
          <p:cNvPr id="3" name="Title 2"/>
          <p:cNvSpPr>
            <a:spLocks noGrp="1"/>
          </p:cNvSpPr>
          <p:nvPr>
            <p:ph type="title"/>
          </p:nvPr>
        </p:nvSpPr>
        <p:spPr>
          <a:xfrm>
            <a:off x="-7620" y="7937"/>
            <a:ext cx="9144000" cy="1447800"/>
          </a:xfrm>
        </p:spPr>
        <p:txBody>
          <a:bodyPr/>
          <a:lstStyle/>
          <a:p>
            <a:r>
              <a:rPr lang="en-US" dirty="0"/>
              <a:t>eCQM Testing</a:t>
            </a:r>
          </a:p>
        </p:txBody>
      </p:sp>
    </p:spTree>
    <p:extLst>
      <p:ext uri="{BB962C8B-B14F-4D97-AF65-F5344CB8AC3E}">
        <p14:creationId xmlns:p14="http://schemas.microsoft.com/office/powerpoint/2010/main" val="243107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022FF3C-310F-4809-A5BE-BC5BA8AA108D}" type="slidenum">
              <a:rPr lang="en-US" smtClean="0"/>
              <a:pPr/>
              <a:t>17</a:t>
            </a:fld>
            <a:endParaRPr lang="en-US" dirty="0"/>
          </a:p>
        </p:txBody>
      </p:sp>
      <p:pic>
        <p:nvPicPr>
          <p:cNvPr id="5" name="Content Placeholder 4" descr="This is a picture of a question mark."/>
          <p:cNvPicPr>
            <a:picLocks noGrp="1" noChangeAspect="1"/>
          </p:cNvPicPr>
          <p:nvPr>
            <p:ph idx="1"/>
          </p:nvPr>
        </p:nvPicPr>
        <p:blipFill>
          <a:blip r:embed="rId3" cstate="print"/>
          <a:stretch>
            <a:fillRect/>
          </a:stretch>
        </p:blipFill>
        <p:spPr>
          <a:xfrm>
            <a:off x="1214762" y="1624070"/>
            <a:ext cx="6714476" cy="4944579"/>
          </a:xfrm>
          <a:prstGeom prst="rect">
            <a:avLst/>
          </a:prstGeom>
        </p:spPr>
      </p:pic>
      <p:sp>
        <p:nvSpPr>
          <p:cNvPr id="3" name="Title 2"/>
          <p:cNvSpPr>
            <a:spLocks noGrp="1"/>
          </p:cNvSpPr>
          <p:nvPr>
            <p:ph type="title"/>
          </p:nvPr>
        </p:nvSpPr>
        <p:spPr/>
        <p:txBody>
          <a:bodyPr/>
          <a:lstStyle/>
          <a:p>
            <a:r>
              <a:rPr lang="en-US" dirty="0"/>
              <a:t>Questions, Suggestions, Discussion</a:t>
            </a:r>
          </a:p>
        </p:txBody>
      </p:sp>
    </p:spTree>
    <p:extLst>
      <p:ext uri="{BB962C8B-B14F-4D97-AF65-F5344CB8AC3E}">
        <p14:creationId xmlns:p14="http://schemas.microsoft.com/office/powerpoint/2010/main" val="314616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07009A-9EB8-4797-89AA-204E9107DF3A}"/>
              </a:ext>
            </a:extLst>
          </p:cNvPr>
          <p:cNvSpPr>
            <a:spLocks noGrp="1"/>
          </p:cNvSpPr>
          <p:nvPr>
            <p:ph type="sldNum" sz="quarter" idx="4"/>
          </p:nvPr>
        </p:nvSpPr>
        <p:spPr/>
        <p:txBody>
          <a:bodyPr/>
          <a:lstStyle/>
          <a:p>
            <a:fld id="{7022FF3C-310F-4809-A5BE-BC5BA8AA108D}" type="slidenum">
              <a:rPr lang="en-US" smtClean="0"/>
              <a:pPr/>
              <a:t>18</a:t>
            </a:fld>
            <a:endParaRPr lang="en-US" dirty="0"/>
          </a:p>
        </p:txBody>
      </p:sp>
      <p:sp>
        <p:nvSpPr>
          <p:cNvPr id="5" name="TextBox 4">
            <a:extLst>
              <a:ext uri="{FF2B5EF4-FFF2-40B4-BE49-F238E27FC236}">
                <a16:creationId xmlns:a16="http://schemas.microsoft.com/office/drawing/2014/main" id="{6D779291-7762-402A-84BB-8DB3DABB71FB}"/>
              </a:ext>
            </a:extLst>
          </p:cNvPr>
          <p:cNvSpPr txBox="1"/>
          <p:nvPr/>
        </p:nvSpPr>
        <p:spPr>
          <a:xfrm>
            <a:off x="685800" y="1600200"/>
            <a:ext cx="8001000" cy="4756150"/>
          </a:xfrm>
          <a:prstGeom prst="rect">
            <a:avLst/>
          </a:prstGeom>
          <a:noFill/>
        </p:spPr>
        <p:txBody>
          <a:bodyPr wrap="square" rtlCol="0">
            <a:normAutofit lnSpcReduction="10000"/>
          </a:bodyPr>
          <a:lstStyle/>
          <a:p>
            <a:pPr marL="457200" lvl="0" indent="-457200">
              <a:buFont typeface="Arial" panose="020B0604020202020204" pitchFamily="34" charset="0"/>
              <a:buChar char="•"/>
            </a:pPr>
            <a:r>
              <a:rPr lang="en-US" sz="3200" dirty="0"/>
              <a:t>What has been your experience in working with measure stewards to respecify a measure?</a:t>
            </a:r>
          </a:p>
          <a:p>
            <a:pPr marL="457200" lvl="0" indent="-457200">
              <a:buFont typeface="Arial" panose="020B0604020202020204" pitchFamily="34" charset="0"/>
              <a:buChar char="•"/>
            </a:pPr>
            <a:endParaRPr lang="en-US" sz="3200" dirty="0"/>
          </a:p>
          <a:p>
            <a:pPr marL="457200" lvl="0" indent="-457200">
              <a:buFont typeface="Arial" panose="020B0604020202020204" pitchFamily="34" charset="0"/>
              <a:buChar char="•"/>
            </a:pPr>
            <a:r>
              <a:rPr lang="en-US" sz="3200" dirty="0"/>
              <a:t>How has NQF responded to requests to respecify measures?</a:t>
            </a:r>
          </a:p>
          <a:p>
            <a:pPr marL="457200" lvl="0" indent="-457200">
              <a:buFont typeface="Arial" panose="020B0604020202020204" pitchFamily="34" charset="0"/>
              <a:buChar char="•"/>
            </a:pPr>
            <a:endParaRPr lang="en-US" sz="3200" dirty="0"/>
          </a:p>
          <a:p>
            <a:pPr marL="457200" lvl="0" indent="-457200">
              <a:buFont typeface="Arial" panose="020B0604020202020204" pitchFamily="34" charset="0"/>
              <a:buChar char="•"/>
            </a:pPr>
            <a:r>
              <a:rPr lang="en-US" sz="3200" dirty="0"/>
              <a:t>Can you provide an example of working with the Quality Data Model to respecify a measure?</a:t>
            </a:r>
          </a:p>
        </p:txBody>
      </p:sp>
      <p:sp>
        <p:nvSpPr>
          <p:cNvPr id="3" name="Title 2">
            <a:extLst>
              <a:ext uri="{FF2B5EF4-FFF2-40B4-BE49-F238E27FC236}">
                <a16:creationId xmlns:a16="http://schemas.microsoft.com/office/drawing/2014/main" id="{0813127C-BD3C-4B11-A3F5-0B3437570704}"/>
              </a:ext>
            </a:extLst>
          </p:cNvPr>
          <p:cNvSpPr>
            <a:spLocks noGrp="1"/>
          </p:cNvSpPr>
          <p:nvPr>
            <p:ph type="title"/>
          </p:nvPr>
        </p:nvSpPr>
        <p:spPr/>
        <p:txBody>
          <a:bodyPr/>
          <a:lstStyle/>
          <a:p>
            <a:r>
              <a:rPr lang="en-US" dirty="0"/>
              <a:t>Discussion Questions</a:t>
            </a:r>
          </a:p>
        </p:txBody>
      </p:sp>
    </p:spTree>
    <p:extLst>
      <p:ext uri="{BB962C8B-B14F-4D97-AF65-F5344CB8AC3E}">
        <p14:creationId xmlns:p14="http://schemas.microsoft.com/office/powerpoint/2010/main" val="3775749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BC18FE-5986-4271-85A3-44EB2DCCA9F0}"/>
              </a:ext>
            </a:extLst>
          </p:cNvPr>
          <p:cNvSpPr>
            <a:spLocks noGrp="1"/>
          </p:cNvSpPr>
          <p:nvPr>
            <p:ph type="sldNum" sz="quarter" idx="4"/>
          </p:nvPr>
        </p:nvSpPr>
        <p:spPr/>
        <p:txBody>
          <a:bodyPr/>
          <a:lstStyle/>
          <a:p>
            <a:fld id="{7022FF3C-310F-4809-A5BE-BC5BA8AA108D}" type="slidenum">
              <a:rPr lang="en-US" smtClean="0"/>
              <a:pPr/>
              <a:t>19</a:t>
            </a:fld>
            <a:endParaRPr lang="en-US" dirty="0"/>
          </a:p>
        </p:txBody>
      </p:sp>
      <p:sp>
        <p:nvSpPr>
          <p:cNvPr id="2" name="Content Placeholder 1">
            <a:extLst>
              <a:ext uri="{FF2B5EF4-FFF2-40B4-BE49-F238E27FC236}">
                <a16:creationId xmlns:a16="http://schemas.microsoft.com/office/drawing/2014/main" id="{7D82A67D-A98B-429D-BB77-CE69EF7C3A5A}"/>
              </a:ext>
            </a:extLst>
          </p:cNvPr>
          <p:cNvSpPr>
            <a:spLocks noGrp="1"/>
          </p:cNvSpPr>
          <p:nvPr>
            <p:ph idx="1"/>
          </p:nvPr>
        </p:nvSpPr>
        <p:spPr/>
        <p:txBody>
          <a:bodyPr>
            <a:normAutofit fontScale="85000" lnSpcReduction="20000"/>
          </a:bodyPr>
          <a:lstStyle/>
          <a:p>
            <a:r>
              <a:rPr lang="en-US" dirty="0"/>
              <a:t>CMS Measures Management System Blueprint</a:t>
            </a:r>
          </a:p>
          <a:p>
            <a:pPr lvl="1"/>
            <a:r>
              <a:rPr lang="en-US" dirty="0">
                <a:hlinkClick r:id="rId3"/>
              </a:rPr>
              <a:t>https://www.cms.gov/Medicare/Quality-Initiatives-Patient-Assessment-Instruments/MMS/MMS-Blueprint.html</a:t>
            </a:r>
            <a:endParaRPr lang="en-US" dirty="0"/>
          </a:p>
          <a:p>
            <a:r>
              <a:rPr lang="en-US" dirty="0"/>
              <a:t>CMS Measures Inventory Tool (CMIT)</a:t>
            </a:r>
          </a:p>
          <a:p>
            <a:pPr lvl="1"/>
            <a:r>
              <a:rPr lang="en-US" dirty="0">
                <a:hlinkClick r:id="rId4"/>
              </a:rPr>
              <a:t>https://cmit.cms.gov/</a:t>
            </a:r>
            <a:endParaRPr lang="en-US" dirty="0"/>
          </a:p>
          <a:p>
            <a:r>
              <a:rPr lang="en-US" dirty="0"/>
              <a:t>NQF Quality Positioning System (QPS)</a:t>
            </a:r>
          </a:p>
          <a:p>
            <a:pPr lvl="1"/>
            <a:r>
              <a:rPr lang="en-US" dirty="0">
                <a:hlinkClick r:id="rId5"/>
              </a:rPr>
              <a:t>http://www.qualityforum.org/QPS/QPSTool</a:t>
            </a:r>
            <a:endParaRPr lang="en-US" dirty="0"/>
          </a:p>
          <a:p>
            <a:r>
              <a:rPr lang="en-US" dirty="0"/>
              <a:t>AHRQ National Quality Measures Clearinghouse (NQMC)</a:t>
            </a:r>
          </a:p>
          <a:p>
            <a:pPr lvl="1"/>
            <a:r>
              <a:rPr lang="en-US" dirty="0"/>
              <a:t>https://qualitymeasures.ahrq.gov/</a:t>
            </a:r>
          </a:p>
          <a:p>
            <a:pPr marL="457200" lvl="1" indent="0">
              <a:buNone/>
            </a:pPr>
            <a:endParaRPr lang="en-US" dirty="0"/>
          </a:p>
        </p:txBody>
      </p:sp>
      <p:sp>
        <p:nvSpPr>
          <p:cNvPr id="3" name="Title 2">
            <a:extLst>
              <a:ext uri="{FF2B5EF4-FFF2-40B4-BE49-F238E27FC236}">
                <a16:creationId xmlns:a16="http://schemas.microsoft.com/office/drawing/2014/main" id="{49CB7A37-BFE2-4CC2-90EF-113622A6D5CF}"/>
              </a:ext>
            </a:extLst>
          </p:cNvPr>
          <p:cNvSpPr>
            <a:spLocks noGrp="1"/>
          </p:cNvSpPr>
          <p:nvPr>
            <p:ph type="title"/>
          </p:nvPr>
        </p:nvSpPr>
        <p:spPr/>
        <p:txBody>
          <a:bodyPr/>
          <a:lstStyle/>
          <a:p>
            <a:r>
              <a:rPr lang="en-US" dirty="0"/>
              <a:t>References (1 of 3)</a:t>
            </a:r>
          </a:p>
        </p:txBody>
      </p:sp>
    </p:spTree>
    <p:extLst>
      <p:ext uri="{BB962C8B-B14F-4D97-AF65-F5344CB8AC3E}">
        <p14:creationId xmlns:p14="http://schemas.microsoft.com/office/powerpoint/2010/main" val="2548119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p:txBody>
          <a:bodyPr/>
          <a:lstStyle/>
          <a:p>
            <a:fld id="{7022FF3C-310F-4809-A5BE-BC5BA8AA108D}" type="slidenum">
              <a:rPr lang="en-US" smtClean="0"/>
              <a:pPr/>
              <a:t>2</a:t>
            </a:fld>
            <a:endParaRPr lang="en-US" dirty="0"/>
          </a:p>
        </p:txBody>
      </p:sp>
      <p:sp>
        <p:nvSpPr>
          <p:cNvPr id="6" name="Content Placeholder 5"/>
          <p:cNvSpPr>
            <a:spLocks noGrp="1"/>
          </p:cNvSpPr>
          <p:nvPr>
            <p:ph idx="1"/>
          </p:nvPr>
        </p:nvSpPr>
        <p:spPr/>
        <p:txBody>
          <a:bodyPr>
            <a:normAutofit/>
          </a:bodyPr>
          <a:lstStyle/>
          <a:p>
            <a:r>
              <a:rPr lang="en-US" dirty="0"/>
              <a:t>Definition of respecified measure</a:t>
            </a:r>
          </a:p>
          <a:p>
            <a:r>
              <a:rPr lang="en-US" dirty="0"/>
              <a:t>Why respecify a measure?</a:t>
            </a:r>
          </a:p>
          <a:p>
            <a:r>
              <a:rPr lang="en-US" dirty="0"/>
              <a:t>What needs to be done to respecify a measure?</a:t>
            </a:r>
          </a:p>
          <a:p>
            <a:r>
              <a:rPr lang="en-US" dirty="0"/>
              <a:t>Special considerations</a:t>
            </a:r>
          </a:p>
          <a:p>
            <a:r>
              <a:rPr lang="en-US" dirty="0"/>
              <a:t>Questions</a:t>
            </a:r>
          </a:p>
        </p:txBody>
      </p:sp>
      <p:sp>
        <p:nvSpPr>
          <p:cNvPr id="5" name="Title 4"/>
          <p:cNvSpPr>
            <a:spLocks noGrp="1"/>
          </p:cNvSpPr>
          <p:nvPr>
            <p:ph type="title"/>
          </p:nvPr>
        </p:nvSpPr>
        <p:spPr>
          <a:xfrm>
            <a:off x="33337" y="0"/>
            <a:ext cx="9144000" cy="1447800"/>
          </a:xfrm>
        </p:spPr>
        <p:txBody>
          <a:bodyPr/>
          <a:lstStyle/>
          <a:p>
            <a:r>
              <a:rPr lang="en-US" dirty="0"/>
              <a:t>Overview</a:t>
            </a:r>
          </a:p>
        </p:txBody>
      </p:sp>
    </p:spTree>
    <p:extLst>
      <p:ext uri="{BB962C8B-B14F-4D97-AF65-F5344CB8AC3E}">
        <p14:creationId xmlns:p14="http://schemas.microsoft.com/office/powerpoint/2010/main" val="65680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4E19AF-368E-49C6-AA39-F5B0676C15F8}"/>
              </a:ext>
            </a:extLst>
          </p:cNvPr>
          <p:cNvSpPr>
            <a:spLocks noGrp="1"/>
          </p:cNvSpPr>
          <p:nvPr>
            <p:ph type="sldNum" sz="quarter" idx="4"/>
          </p:nvPr>
        </p:nvSpPr>
        <p:spPr/>
        <p:txBody>
          <a:bodyPr/>
          <a:lstStyle/>
          <a:p>
            <a:fld id="{7022FF3C-310F-4809-A5BE-BC5BA8AA108D}" type="slidenum">
              <a:rPr lang="en-US" smtClean="0"/>
              <a:pPr/>
              <a:t>20</a:t>
            </a:fld>
            <a:endParaRPr lang="en-US" dirty="0"/>
          </a:p>
        </p:txBody>
      </p:sp>
      <p:sp>
        <p:nvSpPr>
          <p:cNvPr id="2" name="Content Placeholder 1">
            <a:extLst>
              <a:ext uri="{FF2B5EF4-FFF2-40B4-BE49-F238E27FC236}">
                <a16:creationId xmlns:a16="http://schemas.microsoft.com/office/drawing/2014/main" id="{D8703854-2681-484E-9E81-294EF87DBD8F}"/>
              </a:ext>
            </a:extLst>
          </p:cNvPr>
          <p:cNvSpPr>
            <a:spLocks noGrp="1"/>
          </p:cNvSpPr>
          <p:nvPr>
            <p:ph idx="1"/>
          </p:nvPr>
        </p:nvSpPr>
        <p:spPr>
          <a:xfrm>
            <a:off x="457200" y="1600200"/>
            <a:ext cx="8229600" cy="4525963"/>
          </a:xfrm>
        </p:spPr>
        <p:txBody>
          <a:bodyPr>
            <a:normAutofit fontScale="70000" lnSpcReduction="20000"/>
          </a:bodyPr>
          <a:lstStyle/>
          <a:p>
            <a:r>
              <a:rPr lang="en-US" dirty="0"/>
              <a:t>QualityNet</a:t>
            </a:r>
          </a:p>
          <a:p>
            <a:pPr lvl="1"/>
            <a:r>
              <a:rPr lang="en-US" dirty="0"/>
              <a:t>https://www.qualitynet.org/dcs/ContentServer?c=Page&amp;pagename=QnetPublic%2FPage%2FQnetHomepage&amp;cid=1120143435383</a:t>
            </a:r>
          </a:p>
          <a:p>
            <a:r>
              <a:rPr lang="en-US" dirty="0"/>
              <a:t>Quality Payment Program Resource Library</a:t>
            </a:r>
          </a:p>
          <a:p>
            <a:pPr lvl="1"/>
            <a:r>
              <a:rPr lang="en-US" dirty="0">
                <a:hlinkClick r:id="rId3"/>
              </a:rPr>
              <a:t>https://www.cms.gov/Medicare/Quality-Payment-Program/Resource-Library/Resource-library.html</a:t>
            </a:r>
            <a:endParaRPr lang="en-US" dirty="0"/>
          </a:p>
          <a:p>
            <a:r>
              <a:rPr lang="en-US" dirty="0"/>
              <a:t>Nursing Home Quality Reporting Program</a:t>
            </a:r>
          </a:p>
          <a:p>
            <a:pPr lvl="1"/>
            <a:r>
              <a:rPr lang="en-US" dirty="0">
                <a:hlinkClick r:id="rId4"/>
              </a:rPr>
              <a:t>https://www.cms.gov/Medicare/Quality-Initiatives-Patient-Assessment-Instruments/NursingHomeQualityInits/NHQIQualityMeasures.html</a:t>
            </a:r>
            <a:endParaRPr lang="en-US" dirty="0"/>
          </a:p>
          <a:p>
            <a:r>
              <a:rPr lang="en-US" dirty="0"/>
              <a:t>Inpatient Rehab Facility Quality Reporting</a:t>
            </a:r>
          </a:p>
          <a:p>
            <a:pPr lvl="1"/>
            <a:r>
              <a:rPr lang="en-US" dirty="0">
                <a:hlinkClick r:id="rId5"/>
              </a:rPr>
              <a:t>https://www.cms.gov/Medicare/Quality-Initiatives-Patient-Assessment-Instruments/IRF-Quality-Reporting/IRF-Quality-Reporting-Program-Measures-Information-.html</a:t>
            </a:r>
            <a:endParaRPr lang="en-US" dirty="0"/>
          </a:p>
          <a:p>
            <a:pPr marL="457200" lvl="1" indent="0">
              <a:buNone/>
            </a:pPr>
            <a:endParaRPr lang="en-US" dirty="0"/>
          </a:p>
        </p:txBody>
      </p:sp>
      <p:sp>
        <p:nvSpPr>
          <p:cNvPr id="3" name="Title 2">
            <a:extLst>
              <a:ext uri="{FF2B5EF4-FFF2-40B4-BE49-F238E27FC236}">
                <a16:creationId xmlns:a16="http://schemas.microsoft.com/office/drawing/2014/main" id="{07E266DB-ECA0-447C-A0A3-F854E11DC65D}"/>
              </a:ext>
            </a:extLst>
          </p:cNvPr>
          <p:cNvSpPr>
            <a:spLocks noGrp="1"/>
          </p:cNvSpPr>
          <p:nvPr>
            <p:ph type="title"/>
          </p:nvPr>
        </p:nvSpPr>
        <p:spPr/>
        <p:txBody>
          <a:bodyPr/>
          <a:lstStyle/>
          <a:p>
            <a:r>
              <a:rPr lang="en-US" dirty="0"/>
              <a:t>References (2 of 3)</a:t>
            </a:r>
          </a:p>
        </p:txBody>
      </p:sp>
    </p:spTree>
    <p:extLst>
      <p:ext uri="{BB962C8B-B14F-4D97-AF65-F5344CB8AC3E}">
        <p14:creationId xmlns:p14="http://schemas.microsoft.com/office/powerpoint/2010/main" val="4128559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954465-D251-413C-A355-F2F3E39F4ACD}"/>
              </a:ext>
            </a:extLst>
          </p:cNvPr>
          <p:cNvSpPr>
            <a:spLocks noGrp="1"/>
          </p:cNvSpPr>
          <p:nvPr>
            <p:ph type="sldNum" sz="quarter" idx="4"/>
          </p:nvPr>
        </p:nvSpPr>
        <p:spPr/>
        <p:txBody>
          <a:bodyPr/>
          <a:lstStyle/>
          <a:p>
            <a:fld id="{7022FF3C-310F-4809-A5BE-BC5BA8AA108D}" type="slidenum">
              <a:rPr lang="en-US" smtClean="0"/>
              <a:pPr/>
              <a:t>21</a:t>
            </a:fld>
            <a:endParaRPr lang="en-US" dirty="0"/>
          </a:p>
        </p:txBody>
      </p:sp>
      <p:sp>
        <p:nvSpPr>
          <p:cNvPr id="2" name="Content Placeholder 1">
            <a:extLst>
              <a:ext uri="{FF2B5EF4-FFF2-40B4-BE49-F238E27FC236}">
                <a16:creationId xmlns:a16="http://schemas.microsoft.com/office/drawing/2014/main" id="{85A9203A-AA87-4FAD-A85D-ACC0BD2651E2}"/>
              </a:ext>
            </a:extLst>
          </p:cNvPr>
          <p:cNvSpPr>
            <a:spLocks noGrp="1"/>
          </p:cNvSpPr>
          <p:nvPr>
            <p:ph idx="1"/>
          </p:nvPr>
        </p:nvSpPr>
        <p:spPr/>
        <p:txBody>
          <a:bodyPr>
            <a:normAutofit/>
          </a:bodyPr>
          <a:lstStyle/>
          <a:p>
            <a:r>
              <a:rPr lang="en-US" dirty="0"/>
              <a:t>Electronic Clinical Quality Improvement (eCQI) Resource Center</a:t>
            </a:r>
          </a:p>
          <a:p>
            <a:pPr lvl="1"/>
            <a:r>
              <a:rPr lang="en-US" dirty="0">
                <a:hlinkClick r:id="rId3"/>
              </a:rPr>
              <a:t>https://ecqi.healthit.gov/</a:t>
            </a:r>
            <a:endParaRPr lang="en-US" sz="1400" dirty="0"/>
          </a:p>
          <a:p>
            <a:r>
              <a:rPr lang="en-US" dirty="0"/>
              <a:t>CMS Measure Authoring Tool (MAT)</a:t>
            </a:r>
          </a:p>
          <a:p>
            <a:pPr lvl="1"/>
            <a:r>
              <a:rPr lang="en-US" dirty="0">
                <a:hlinkClick r:id="rId4"/>
              </a:rPr>
              <a:t>https://www.emeasuretool.cms.gov</a:t>
            </a:r>
            <a:endParaRPr lang="en-US" dirty="0"/>
          </a:p>
          <a:p>
            <a:r>
              <a:rPr lang="en-US" dirty="0"/>
              <a:t>National Library of Medicine Value Set Authority Center (VSAC)</a:t>
            </a:r>
          </a:p>
          <a:p>
            <a:pPr lvl="1"/>
            <a:r>
              <a:rPr lang="en-US" dirty="0">
                <a:hlinkClick r:id="rId5"/>
              </a:rPr>
              <a:t>https://vsac.nlm.nih.gov</a:t>
            </a:r>
            <a:endParaRPr lang="en-US" dirty="0"/>
          </a:p>
        </p:txBody>
      </p:sp>
      <p:sp>
        <p:nvSpPr>
          <p:cNvPr id="3" name="Title 2">
            <a:extLst>
              <a:ext uri="{FF2B5EF4-FFF2-40B4-BE49-F238E27FC236}">
                <a16:creationId xmlns:a16="http://schemas.microsoft.com/office/drawing/2014/main" id="{3849322F-3919-4122-9F4F-5E01D3EEB476}"/>
              </a:ext>
            </a:extLst>
          </p:cNvPr>
          <p:cNvSpPr>
            <a:spLocks noGrp="1"/>
          </p:cNvSpPr>
          <p:nvPr>
            <p:ph type="title"/>
          </p:nvPr>
        </p:nvSpPr>
        <p:spPr/>
        <p:txBody>
          <a:bodyPr/>
          <a:lstStyle/>
          <a:p>
            <a:r>
              <a:rPr lang="en-US" dirty="0"/>
              <a:t>References (3 of 3)</a:t>
            </a:r>
          </a:p>
        </p:txBody>
      </p:sp>
    </p:spTree>
    <p:extLst>
      <p:ext uri="{BB962C8B-B14F-4D97-AF65-F5344CB8AC3E}">
        <p14:creationId xmlns:p14="http://schemas.microsoft.com/office/powerpoint/2010/main" val="3009064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022FF3C-310F-4809-A5BE-BC5BA8AA108D}" type="slidenum">
              <a:rPr lang="en-US" smtClean="0"/>
              <a:pPr/>
              <a:t>22</a:t>
            </a:fld>
            <a:endParaRPr lang="en-US" dirty="0"/>
          </a:p>
        </p:txBody>
      </p:sp>
      <p:sp>
        <p:nvSpPr>
          <p:cNvPr id="2" name="Content Placeholder 1"/>
          <p:cNvSpPr>
            <a:spLocks noGrp="1"/>
          </p:cNvSpPr>
          <p:nvPr>
            <p:ph idx="1"/>
          </p:nvPr>
        </p:nvSpPr>
        <p:spPr/>
        <p:txBody>
          <a:bodyPr/>
          <a:lstStyle/>
          <a:p>
            <a:r>
              <a:rPr lang="en-US" dirty="0"/>
              <a:t>Kathy Lesh</a:t>
            </a:r>
          </a:p>
          <a:p>
            <a:pPr lvl="1"/>
            <a:r>
              <a:rPr lang="en-US" dirty="0">
                <a:hlinkClick r:id="rId3"/>
              </a:rPr>
              <a:t>lesh@battelle.org</a:t>
            </a:r>
            <a:endParaRPr lang="en-US" dirty="0"/>
          </a:p>
          <a:p>
            <a:pPr lvl="1"/>
            <a:r>
              <a:rPr lang="en-US" dirty="0"/>
              <a:t>703-875-2106</a:t>
            </a:r>
          </a:p>
          <a:p>
            <a:pPr marL="0" indent="0">
              <a:buNone/>
            </a:pPr>
            <a:endParaRPr lang="en-US" dirty="0"/>
          </a:p>
        </p:txBody>
      </p:sp>
      <p:sp>
        <p:nvSpPr>
          <p:cNvPr id="3" name="Title 2"/>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475255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022FF3C-310F-4809-A5BE-BC5BA8AA108D}" type="slidenum">
              <a:rPr lang="en-US" smtClean="0"/>
              <a:pPr/>
              <a:t>23</a:t>
            </a:fld>
            <a:endParaRPr lang="en-US" dirty="0"/>
          </a:p>
        </p:txBody>
      </p:sp>
      <p:pic>
        <p:nvPicPr>
          <p:cNvPr id="5" name="Content Placeholder 4" descr="This is a picture of a question mark."/>
          <p:cNvPicPr>
            <a:picLocks noGrp="1" noChangeAspect="1"/>
          </p:cNvPicPr>
          <p:nvPr>
            <p:ph idx="1"/>
          </p:nvPr>
        </p:nvPicPr>
        <p:blipFill>
          <a:blip r:embed="rId3" cstate="print"/>
          <a:stretch>
            <a:fillRect/>
          </a:stretch>
        </p:blipFill>
        <p:spPr>
          <a:xfrm>
            <a:off x="1783787" y="1828800"/>
            <a:ext cx="5576426" cy="4106512"/>
          </a:xfrm>
          <a:prstGeom prst="rect">
            <a:avLst/>
          </a:prstGeom>
        </p:spPr>
      </p:pic>
      <p:sp>
        <p:nvSpPr>
          <p:cNvPr id="3" name="Title 2"/>
          <p:cNvSpPr>
            <a:spLocks noGrp="1"/>
          </p:cNvSpPr>
          <p:nvPr>
            <p:ph type="title"/>
          </p:nvPr>
        </p:nvSpPr>
        <p:spPr/>
        <p:txBody>
          <a:bodyPr/>
          <a:lstStyle/>
          <a:p>
            <a:r>
              <a:rPr lang="en-US" dirty="0"/>
              <a:t>Questions, Suggestions, Discussion</a:t>
            </a:r>
          </a:p>
        </p:txBody>
      </p:sp>
    </p:spTree>
    <p:extLst>
      <p:ext uri="{BB962C8B-B14F-4D97-AF65-F5344CB8AC3E}">
        <p14:creationId xmlns:p14="http://schemas.microsoft.com/office/powerpoint/2010/main" val="423834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7022FF3C-310F-4809-A5BE-BC5BA8AA108D}" type="slidenum">
              <a:rPr lang="en-US" smtClean="0"/>
              <a:pPr/>
              <a:t>24</a:t>
            </a:fld>
            <a:endParaRPr lang="en-US" dirty="0"/>
          </a:p>
        </p:txBody>
      </p:sp>
      <p:sp>
        <p:nvSpPr>
          <p:cNvPr id="2" name="Content Placeholder 1"/>
          <p:cNvSpPr>
            <a:spLocks noGrp="1"/>
          </p:cNvSpPr>
          <p:nvPr>
            <p:ph idx="1"/>
          </p:nvPr>
        </p:nvSpPr>
        <p:spPr/>
        <p:txBody>
          <a:bodyPr>
            <a:normAutofit fontScale="92500" lnSpcReduction="10000"/>
          </a:bodyPr>
          <a:lstStyle/>
          <a:p>
            <a:pPr marL="0" indent="0">
              <a:buNone/>
            </a:pPr>
            <a:r>
              <a:rPr lang="en-US" sz="4500" dirty="0"/>
              <a:t>Planned Upcoming Webinars:</a:t>
            </a:r>
          </a:p>
          <a:p>
            <a:r>
              <a:rPr lang="en-US" sz="3600" dirty="0"/>
              <a:t>Feb 22: Testing Tools</a:t>
            </a:r>
          </a:p>
          <a:p>
            <a:r>
              <a:rPr lang="en-US" sz="3600" dirty="0"/>
              <a:t>Mar 19: NQF Measure Submission Criteria</a:t>
            </a:r>
          </a:p>
          <a:p>
            <a:pPr marL="457200" lvl="1" indent="0">
              <a:buNone/>
            </a:pPr>
            <a:endParaRPr lang="en-US" dirty="0"/>
          </a:p>
          <a:p>
            <a:pPr marL="57150" indent="0">
              <a:buNone/>
            </a:pPr>
            <a:r>
              <a:rPr lang="en-US" sz="4500" dirty="0"/>
              <a:t>Suggestions for future topics?</a:t>
            </a:r>
          </a:p>
          <a:p>
            <a:pPr marL="57150" indent="0">
              <a:buNone/>
            </a:pPr>
            <a:endParaRPr lang="en-US" dirty="0"/>
          </a:p>
          <a:p>
            <a:pPr marL="57150" indent="0">
              <a:buNone/>
            </a:pPr>
            <a:r>
              <a:rPr lang="en-US" sz="4500" dirty="0"/>
              <a:t>Email: </a:t>
            </a:r>
            <a:r>
              <a:rPr lang="en-US" sz="4500" dirty="0">
                <a:solidFill>
                  <a:schemeClr val="bg2">
                    <a:lumMod val="60000"/>
                    <a:lumOff val="40000"/>
                  </a:schemeClr>
                </a:solidFill>
                <a:hlinkClick r:id="rId3"/>
              </a:rPr>
              <a:t>MMSsupport@battelle.org</a:t>
            </a:r>
            <a:r>
              <a:rPr lang="en-US" sz="4500" dirty="0">
                <a:solidFill>
                  <a:srgbClr val="3333FF"/>
                </a:solidFill>
              </a:rPr>
              <a:t> </a:t>
            </a:r>
          </a:p>
        </p:txBody>
      </p:sp>
      <p:sp>
        <p:nvSpPr>
          <p:cNvPr id="3" name="Title 2"/>
          <p:cNvSpPr>
            <a:spLocks noGrp="1"/>
          </p:cNvSpPr>
          <p:nvPr>
            <p:ph type="title"/>
          </p:nvPr>
        </p:nvSpPr>
        <p:spPr/>
        <p:txBody>
          <a:bodyPr/>
          <a:lstStyle/>
          <a:p>
            <a:r>
              <a:rPr lang="en-US" dirty="0"/>
              <a:t>Upcoming Webinars</a:t>
            </a:r>
          </a:p>
        </p:txBody>
      </p:sp>
    </p:spTree>
    <p:extLst>
      <p:ext uri="{BB962C8B-B14F-4D97-AF65-F5344CB8AC3E}">
        <p14:creationId xmlns:p14="http://schemas.microsoft.com/office/powerpoint/2010/main" val="37449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7022FF3C-310F-4809-A5BE-BC5BA8AA108D}" type="slidenum">
              <a:rPr lang="en-US" smtClean="0"/>
              <a:pPr/>
              <a:t>3</a:t>
            </a:fld>
            <a:endParaRPr lang="en-US" dirty="0"/>
          </a:p>
        </p:txBody>
      </p:sp>
      <p:sp>
        <p:nvSpPr>
          <p:cNvPr id="2" name="Content Placeholder 1"/>
          <p:cNvSpPr>
            <a:spLocks noGrp="1"/>
          </p:cNvSpPr>
          <p:nvPr>
            <p:ph idx="1"/>
          </p:nvPr>
        </p:nvSpPr>
        <p:spPr>
          <a:xfrm>
            <a:off x="457200" y="1447800"/>
            <a:ext cx="8229600" cy="5105400"/>
          </a:xfrm>
        </p:spPr>
        <p:txBody>
          <a:bodyPr>
            <a:noAutofit/>
          </a:bodyPr>
          <a:lstStyle/>
          <a:p>
            <a:pPr marL="0" indent="0">
              <a:buNone/>
            </a:pPr>
            <a:r>
              <a:rPr lang="en-US" dirty="0"/>
              <a:t>Learning Objectives:</a:t>
            </a:r>
          </a:p>
          <a:p>
            <a:r>
              <a:rPr lang="en-US" dirty="0"/>
              <a:t>At the end of this webinar, participants will be able to:</a:t>
            </a:r>
          </a:p>
          <a:p>
            <a:pPr lvl="1"/>
            <a:r>
              <a:rPr lang="en-US" dirty="0"/>
              <a:t>Define respecified measure</a:t>
            </a:r>
          </a:p>
          <a:p>
            <a:pPr lvl="1"/>
            <a:r>
              <a:rPr lang="en-US" dirty="0"/>
              <a:t>Discuss why a measure may be respecified</a:t>
            </a:r>
          </a:p>
          <a:p>
            <a:pPr lvl="1"/>
            <a:r>
              <a:rPr lang="en-US" dirty="0"/>
              <a:t>Outline steps to respecify a measure</a:t>
            </a:r>
          </a:p>
          <a:p>
            <a:pPr lvl="1"/>
            <a:r>
              <a:rPr lang="en-US" dirty="0"/>
              <a:t>Identify any special considerations</a:t>
            </a:r>
          </a:p>
          <a:p>
            <a:pPr lvl="1"/>
            <a:endParaRPr lang="en-US" dirty="0"/>
          </a:p>
          <a:p>
            <a:pPr marL="0" indent="0">
              <a:buNone/>
            </a:pPr>
            <a:endParaRPr lang="en-US" dirty="0"/>
          </a:p>
        </p:txBody>
      </p:sp>
      <p:sp>
        <p:nvSpPr>
          <p:cNvPr id="3" name="Title 2"/>
          <p:cNvSpPr>
            <a:spLocks noGrp="1"/>
          </p:cNvSpPr>
          <p:nvPr>
            <p:ph type="title"/>
          </p:nvPr>
        </p:nvSpPr>
        <p:spPr/>
        <p:txBody>
          <a:bodyPr/>
          <a:lstStyle/>
          <a:p>
            <a:r>
              <a:rPr lang="en-US" dirty="0"/>
              <a:t>Respecifying Measures</a:t>
            </a:r>
          </a:p>
        </p:txBody>
      </p:sp>
    </p:spTree>
    <p:extLst>
      <p:ext uri="{BB962C8B-B14F-4D97-AF65-F5344CB8AC3E}">
        <p14:creationId xmlns:p14="http://schemas.microsoft.com/office/powerpoint/2010/main" val="294557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022FF3C-310F-4809-A5BE-BC5BA8AA108D}" type="slidenum">
              <a:rPr lang="en-US" smtClean="0"/>
              <a:pPr/>
              <a:t>4</a:t>
            </a:fld>
            <a:endParaRPr lang="en-US" dirty="0"/>
          </a:p>
        </p:txBody>
      </p:sp>
      <p:sp>
        <p:nvSpPr>
          <p:cNvPr id="2" name="Content Placeholder 1"/>
          <p:cNvSpPr>
            <a:spLocks noGrp="1"/>
          </p:cNvSpPr>
          <p:nvPr>
            <p:ph idx="1"/>
          </p:nvPr>
        </p:nvSpPr>
        <p:spPr/>
        <p:txBody>
          <a:bodyPr>
            <a:normAutofit/>
          </a:bodyPr>
          <a:lstStyle/>
          <a:p>
            <a:r>
              <a:rPr lang="en-US" dirty="0"/>
              <a:t>An existing measure is changed to fit the current purpose or use. This may mean changing a measure to meet the needs of a different care setting, data source, or population. Or, it may mean changes to the numerator, denominator, or adding specifications to fit the current use.</a:t>
            </a:r>
          </a:p>
          <a:p>
            <a:pPr marL="0" indent="0">
              <a:buNone/>
            </a:pPr>
            <a:endParaRPr lang="en-US" dirty="0"/>
          </a:p>
        </p:txBody>
      </p:sp>
      <p:sp>
        <p:nvSpPr>
          <p:cNvPr id="3" name="Title 2"/>
          <p:cNvSpPr>
            <a:spLocks noGrp="1"/>
          </p:cNvSpPr>
          <p:nvPr>
            <p:ph type="title"/>
          </p:nvPr>
        </p:nvSpPr>
        <p:spPr>
          <a:xfrm>
            <a:off x="0" y="0"/>
            <a:ext cx="9144000" cy="1447800"/>
          </a:xfrm>
        </p:spPr>
        <p:txBody>
          <a:bodyPr/>
          <a:lstStyle/>
          <a:p>
            <a:r>
              <a:rPr lang="en-US" dirty="0"/>
              <a:t>Definition of Respecified Measure</a:t>
            </a:r>
          </a:p>
        </p:txBody>
      </p:sp>
    </p:spTree>
    <p:extLst>
      <p:ext uri="{BB962C8B-B14F-4D97-AF65-F5344CB8AC3E}">
        <p14:creationId xmlns:p14="http://schemas.microsoft.com/office/powerpoint/2010/main" val="300300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022FF3C-310F-4809-A5BE-BC5BA8AA108D}" type="slidenum">
              <a:rPr lang="en-US" smtClean="0"/>
              <a:pPr/>
              <a:t>5</a:t>
            </a:fld>
            <a:endParaRPr lang="en-US" dirty="0"/>
          </a:p>
        </p:txBody>
      </p:sp>
      <p:graphicFrame>
        <p:nvGraphicFramePr>
          <p:cNvPr id="2" name="Diagram 1" descr="Reasons to respecify a measure: Use measure in a different setting, use a different data source, use a different population, measure harmonization, or changes in the recommended practice or environment of use." title="Why respecify?">
            <a:extLst>
              <a:ext uri="{FF2B5EF4-FFF2-40B4-BE49-F238E27FC236}">
                <a16:creationId xmlns:a16="http://schemas.microsoft.com/office/drawing/2014/main" id="{C1AD28B9-F2C4-42C6-B301-D9CF1B66711B}"/>
              </a:ext>
            </a:extLst>
          </p:cNvPr>
          <p:cNvGraphicFramePr/>
          <p:nvPr>
            <p:extLst>
              <p:ext uri="{D42A27DB-BD31-4B8C-83A1-F6EECF244321}">
                <p14:modId xmlns:p14="http://schemas.microsoft.com/office/powerpoint/2010/main" val="971436707"/>
              </p:ext>
            </p:extLst>
          </p:nvPr>
        </p:nvGraphicFramePr>
        <p:xfrm>
          <a:off x="914400" y="1676400"/>
          <a:ext cx="7391400"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Why respecify?</a:t>
            </a:r>
          </a:p>
        </p:txBody>
      </p:sp>
    </p:spTree>
    <p:extLst>
      <p:ext uri="{BB962C8B-B14F-4D97-AF65-F5344CB8AC3E}">
        <p14:creationId xmlns:p14="http://schemas.microsoft.com/office/powerpoint/2010/main" val="127928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022FF3C-310F-4809-A5BE-BC5BA8AA108D}" type="slidenum">
              <a:rPr lang="en-US" smtClean="0"/>
              <a:pPr/>
              <a:t>6</a:t>
            </a:fld>
            <a:endParaRPr lang="en-US" dirty="0"/>
          </a:p>
        </p:txBody>
      </p:sp>
      <p:sp>
        <p:nvSpPr>
          <p:cNvPr id="2" name="Content Placeholder 1"/>
          <p:cNvSpPr>
            <a:spLocks noGrp="1"/>
          </p:cNvSpPr>
          <p:nvPr>
            <p:ph idx="1"/>
          </p:nvPr>
        </p:nvSpPr>
        <p:spPr/>
        <p:txBody>
          <a:bodyPr>
            <a:normAutofit/>
          </a:bodyPr>
          <a:lstStyle/>
          <a:p>
            <a:r>
              <a:rPr lang="en-US" dirty="0"/>
              <a:t>De novo measure is created from scratch</a:t>
            </a:r>
          </a:p>
          <a:p>
            <a:r>
              <a:rPr lang="en-US" dirty="0"/>
              <a:t>Respecified measure uses much of the same information provided for “original” evaluation criteria</a:t>
            </a:r>
          </a:p>
          <a:p>
            <a:r>
              <a:rPr lang="en-US" dirty="0"/>
              <a:t>Respecified measure usually requires less comprehensive testing and evaluation than de novo measure</a:t>
            </a:r>
          </a:p>
        </p:txBody>
      </p:sp>
      <p:sp>
        <p:nvSpPr>
          <p:cNvPr id="3" name="Title 2"/>
          <p:cNvSpPr>
            <a:spLocks noGrp="1"/>
          </p:cNvSpPr>
          <p:nvPr>
            <p:ph type="title"/>
          </p:nvPr>
        </p:nvSpPr>
        <p:spPr>
          <a:xfrm>
            <a:off x="0" y="7937"/>
            <a:ext cx="9144000" cy="1447800"/>
          </a:xfrm>
        </p:spPr>
        <p:txBody>
          <a:bodyPr/>
          <a:lstStyle/>
          <a:p>
            <a:r>
              <a:rPr lang="en-US" dirty="0"/>
              <a:t>Respecify versus Create De Novo</a:t>
            </a:r>
          </a:p>
        </p:txBody>
      </p:sp>
    </p:spTree>
    <p:extLst>
      <p:ext uri="{BB962C8B-B14F-4D97-AF65-F5344CB8AC3E}">
        <p14:creationId xmlns:p14="http://schemas.microsoft.com/office/powerpoint/2010/main" val="957631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022FF3C-310F-4809-A5BE-BC5BA8AA108D}" type="slidenum">
              <a:rPr lang="en-US" smtClean="0"/>
              <a:pPr/>
              <a:t>7</a:t>
            </a:fld>
            <a:endParaRPr lang="en-US" dirty="0"/>
          </a:p>
        </p:txBody>
      </p:sp>
      <p:graphicFrame>
        <p:nvGraphicFramePr>
          <p:cNvPr id="5" name="Content Placeholder 4" descr="Questions to Answer Before Respecification" title="Questions to Answer Before Respecification">
            <a:extLst>
              <a:ext uri="{FF2B5EF4-FFF2-40B4-BE49-F238E27FC236}">
                <a16:creationId xmlns:a16="http://schemas.microsoft.com/office/drawing/2014/main" id="{BF25BC07-0D7C-471C-940A-293B33DD4371}"/>
              </a:ext>
            </a:extLst>
          </p:cNvPr>
          <p:cNvGraphicFramePr>
            <a:graphicFrameLocks noGrp="1"/>
          </p:cNvGraphicFramePr>
          <p:nvPr>
            <p:ph idx="1"/>
            <p:extLst>
              <p:ext uri="{D42A27DB-BD31-4B8C-83A1-F6EECF244321}">
                <p14:modId xmlns:p14="http://schemas.microsoft.com/office/powerpoint/2010/main" val="2310014167"/>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descr="Questions to answer before respecification" title="Questions to answer before respecification"/>
          <p:cNvSpPr>
            <a:spLocks noGrp="1"/>
          </p:cNvSpPr>
          <p:nvPr>
            <p:ph type="title"/>
          </p:nvPr>
        </p:nvSpPr>
        <p:spPr/>
        <p:txBody>
          <a:bodyPr/>
          <a:lstStyle/>
          <a:p>
            <a:r>
              <a:rPr lang="en-US" dirty="0"/>
              <a:t>Questions to Answer Before Respecification</a:t>
            </a:r>
          </a:p>
        </p:txBody>
      </p:sp>
    </p:spTree>
    <p:extLst>
      <p:ext uri="{BB962C8B-B14F-4D97-AF65-F5344CB8AC3E}">
        <p14:creationId xmlns:p14="http://schemas.microsoft.com/office/powerpoint/2010/main" val="429267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022FF3C-310F-4809-A5BE-BC5BA8AA108D}" type="slidenum">
              <a:rPr lang="en-US" smtClean="0"/>
              <a:pPr/>
              <a:t>8</a:t>
            </a:fld>
            <a:endParaRPr lang="en-US" dirty="0"/>
          </a:p>
        </p:txBody>
      </p:sp>
      <p:sp>
        <p:nvSpPr>
          <p:cNvPr id="2" name="Content Placeholder 1"/>
          <p:cNvSpPr>
            <a:spLocks noGrp="1"/>
          </p:cNvSpPr>
          <p:nvPr>
            <p:ph idx="1"/>
          </p:nvPr>
        </p:nvSpPr>
        <p:spPr/>
        <p:txBody>
          <a:bodyPr>
            <a:normAutofit/>
          </a:bodyPr>
          <a:lstStyle/>
          <a:p>
            <a:r>
              <a:rPr lang="en-US" sz="2400" dirty="0"/>
              <a:t>Identify the existing measure(s) for potential respecification</a:t>
            </a:r>
          </a:p>
          <a:p>
            <a:r>
              <a:rPr lang="en-US" sz="2400" dirty="0"/>
              <a:t>Review the existing measure(s) description</a:t>
            </a:r>
          </a:p>
          <a:p>
            <a:r>
              <a:rPr lang="en-US" sz="2400" dirty="0"/>
              <a:t>Select the existing measure(s) for respecification</a:t>
            </a:r>
          </a:p>
          <a:p>
            <a:r>
              <a:rPr lang="en-US" sz="2400" dirty="0"/>
              <a:t>Review existing specifications </a:t>
            </a:r>
          </a:p>
          <a:p>
            <a:r>
              <a:rPr lang="en-US" sz="2400" dirty="0"/>
              <a:t>Review the existing flowchart, if applicable</a:t>
            </a:r>
          </a:p>
          <a:p>
            <a:r>
              <a:rPr lang="en-US" sz="2400" dirty="0"/>
              <a:t>Review the existing numerator and denominator terminology codes / value sets</a:t>
            </a:r>
          </a:p>
          <a:p>
            <a:pPr marL="0" indent="0">
              <a:buNone/>
            </a:pPr>
            <a:endParaRPr lang="en-US" sz="2400" dirty="0"/>
          </a:p>
        </p:txBody>
      </p:sp>
      <p:sp>
        <p:nvSpPr>
          <p:cNvPr id="3" name="Title 2"/>
          <p:cNvSpPr>
            <a:spLocks noGrp="1"/>
          </p:cNvSpPr>
          <p:nvPr>
            <p:ph type="title"/>
          </p:nvPr>
        </p:nvSpPr>
        <p:spPr/>
        <p:txBody>
          <a:bodyPr/>
          <a:lstStyle/>
          <a:p>
            <a:r>
              <a:rPr lang="en-US" dirty="0"/>
              <a:t>Steps to Respecify (1 of 2)</a:t>
            </a:r>
          </a:p>
        </p:txBody>
      </p:sp>
    </p:spTree>
    <p:extLst>
      <p:ext uri="{BB962C8B-B14F-4D97-AF65-F5344CB8AC3E}">
        <p14:creationId xmlns:p14="http://schemas.microsoft.com/office/powerpoint/2010/main" val="107565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E63D44-4B45-4541-8652-792E62DC816E}"/>
              </a:ext>
            </a:extLst>
          </p:cNvPr>
          <p:cNvSpPr>
            <a:spLocks noGrp="1"/>
          </p:cNvSpPr>
          <p:nvPr>
            <p:ph type="sldNum" sz="quarter" idx="4"/>
          </p:nvPr>
        </p:nvSpPr>
        <p:spPr/>
        <p:txBody>
          <a:bodyPr/>
          <a:lstStyle/>
          <a:p>
            <a:fld id="{7022FF3C-310F-4809-A5BE-BC5BA8AA108D}" type="slidenum">
              <a:rPr lang="en-US" smtClean="0"/>
              <a:pPr/>
              <a:t>9</a:t>
            </a:fld>
            <a:endParaRPr lang="en-US" dirty="0"/>
          </a:p>
        </p:txBody>
      </p:sp>
      <p:sp>
        <p:nvSpPr>
          <p:cNvPr id="2" name="Content Placeholder 1">
            <a:extLst>
              <a:ext uri="{FF2B5EF4-FFF2-40B4-BE49-F238E27FC236}">
                <a16:creationId xmlns:a16="http://schemas.microsoft.com/office/drawing/2014/main" id="{28D717FB-349F-4CE7-8977-5EEF15B5BDC1}"/>
              </a:ext>
            </a:extLst>
          </p:cNvPr>
          <p:cNvSpPr>
            <a:spLocks noGrp="1"/>
          </p:cNvSpPr>
          <p:nvPr>
            <p:ph idx="1"/>
          </p:nvPr>
        </p:nvSpPr>
        <p:spPr/>
        <p:txBody>
          <a:bodyPr>
            <a:normAutofit lnSpcReduction="10000"/>
          </a:bodyPr>
          <a:lstStyle/>
          <a:p>
            <a:r>
              <a:rPr lang="en-US" dirty="0"/>
              <a:t>Make any needed changes to the existing specifications</a:t>
            </a:r>
          </a:p>
          <a:p>
            <a:r>
              <a:rPr lang="en-US" dirty="0"/>
              <a:t>Present to your TEP</a:t>
            </a:r>
          </a:p>
          <a:p>
            <a:r>
              <a:rPr lang="en-US" dirty="0"/>
              <a:t>Revise the specifications based on TEP feedback</a:t>
            </a:r>
          </a:p>
          <a:p>
            <a:r>
              <a:rPr lang="en-US" dirty="0"/>
              <a:t>Test the revised specifications</a:t>
            </a:r>
          </a:p>
          <a:p>
            <a:r>
              <a:rPr lang="en-US" dirty="0"/>
              <a:t>Revise all the documentation</a:t>
            </a:r>
          </a:p>
          <a:p>
            <a:r>
              <a:rPr lang="en-US" dirty="0"/>
              <a:t>Iterate</a:t>
            </a:r>
          </a:p>
        </p:txBody>
      </p:sp>
      <p:sp>
        <p:nvSpPr>
          <p:cNvPr id="3" name="Title 2">
            <a:extLst>
              <a:ext uri="{FF2B5EF4-FFF2-40B4-BE49-F238E27FC236}">
                <a16:creationId xmlns:a16="http://schemas.microsoft.com/office/drawing/2014/main" id="{4D7A1910-22EB-465A-9D0A-272021A11299}"/>
              </a:ext>
            </a:extLst>
          </p:cNvPr>
          <p:cNvSpPr>
            <a:spLocks noGrp="1"/>
          </p:cNvSpPr>
          <p:nvPr>
            <p:ph type="title"/>
          </p:nvPr>
        </p:nvSpPr>
        <p:spPr/>
        <p:txBody>
          <a:bodyPr/>
          <a:lstStyle/>
          <a:p>
            <a:r>
              <a:rPr lang="en-US" dirty="0"/>
              <a:t>Steps to Respecify (2 of 2)</a:t>
            </a:r>
          </a:p>
        </p:txBody>
      </p:sp>
    </p:spTree>
    <p:extLst>
      <p:ext uri="{BB962C8B-B14F-4D97-AF65-F5344CB8AC3E}">
        <p14:creationId xmlns:p14="http://schemas.microsoft.com/office/powerpoint/2010/main" val="1331103705"/>
      </p:ext>
    </p:extLst>
  </p:cSld>
  <p:clrMapOvr>
    <a:masterClrMapping/>
  </p:clrMapOvr>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A6B670E99F32408216A9B34FD43F9F" ma:contentTypeVersion="0" ma:contentTypeDescription="Create a new document." ma:contentTypeScope="" ma:versionID="6d4de39147fbd20807e1bf7eb335823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6AD25D-842E-4E07-B989-D8145269A45F}">
  <ds:schemaRefs>
    <ds:schemaRef ds:uri="http://schemas.microsoft.com/sharepoint/v3/contenttype/forms"/>
  </ds:schemaRefs>
</ds:datastoreItem>
</file>

<file path=customXml/itemProps2.xml><?xml version="1.0" encoding="utf-8"?>
<ds:datastoreItem xmlns:ds="http://schemas.openxmlformats.org/officeDocument/2006/customXml" ds:itemID="{BB4E7004-EB94-4EFC-80B7-5E3226AD5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C2006AB-7C62-4B6F-8E6B-BB892A6E4BA6}">
  <ds:schemaRefs>
    <ds:schemaRef ds:uri="http://schemas.microsoft.com/office/2006/metadata/properties"/>
    <ds:schemaRef ds:uri="http://www.w3.org/XML/1998/namespace"/>
    <ds:schemaRef ds:uri="http://purl.org/dc/elements/1.1/"/>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23392</TotalTime>
  <Words>1961</Words>
  <Application>Microsoft Office PowerPoint</Application>
  <PresentationFormat>On-screen Show (4:3)</PresentationFormat>
  <Paragraphs>213</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Constantia</vt:lpstr>
      <vt:lpstr>CMS_template</vt:lpstr>
      <vt:lpstr>CMS Measures Management System (MMS) Respecifying Measures </vt:lpstr>
      <vt:lpstr>Overview</vt:lpstr>
      <vt:lpstr>Respecifying Measures</vt:lpstr>
      <vt:lpstr>Definition of Respecified Measure</vt:lpstr>
      <vt:lpstr>Why respecify?</vt:lpstr>
      <vt:lpstr>Respecify versus Create De Novo</vt:lpstr>
      <vt:lpstr>Questions to Answer Before Respecification</vt:lpstr>
      <vt:lpstr>Steps to Respecify (1 of 2)</vt:lpstr>
      <vt:lpstr>Steps to Respecify (2 of 2)</vt:lpstr>
      <vt:lpstr>Testing the Respecified Measure</vt:lpstr>
      <vt:lpstr>Questions, Suggestions, Discussion</vt:lpstr>
      <vt:lpstr>Discussion Questions</vt:lpstr>
      <vt:lpstr>Additional Considerations</vt:lpstr>
      <vt:lpstr>Electronic Clinical Quality Measure (eCQM) Additional Considerations</vt:lpstr>
      <vt:lpstr>Data Element in the QDM</vt:lpstr>
      <vt:lpstr>eCQM Testing</vt:lpstr>
      <vt:lpstr>Questions, Suggestions, Discussion</vt:lpstr>
      <vt:lpstr>Discussion Questions</vt:lpstr>
      <vt:lpstr>References (1 of 3)</vt:lpstr>
      <vt:lpstr>References (2 of 3)</vt:lpstr>
      <vt:lpstr>References (3 of 3)</vt:lpstr>
      <vt:lpstr>Contact Information</vt:lpstr>
      <vt:lpstr>Questions, Suggestions, Discussion</vt:lpstr>
      <vt:lpstr>Upcoming Webinars</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Measures Management System (MMS) Respecifying Measures</dc:title>
  <dc:subject>CMS Measures Management System (MMS) Respecifying Measures</dc:subject>
  <dc:creator>CMS</dc:creator>
  <cp:lastModifiedBy>McShane, Sheila A</cp:lastModifiedBy>
  <cp:revision>1276</cp:revision>
  <cp:lastPrinted>2016-05-23T17:38:59Z</cp:lastPrinted>
  <dcterms:created xsi:type="dcterms:W3CDTF">2012-02-10T20:51:24Z</dcterms:created>
  <dcterms:modified xsi:type="dcterms:W3CDTF">2018-02-15T16:30:18Z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0x010100D0A6B670E99F32408216A9B34FD43F9F</vt:lpwstr>
  </property>
</Properties>
</file>