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34"/>
  </p:notesMasterIdLst>
  <p:handoutMasterIdLst>
    <p:handoutMasterId r:id="rId35"/>
  </p:handoutMasterIdLst>
  <p:sldIdLst>
    <p:sldId id="303" r:id="rId6"/>
    <p:sldId id="304" r:id="rId7"/>
    <p:sldId id="305" r:id="rId8"/>
    <p:sldId id="359" r:id="rId9"/>
    <p:sldId id="400" r:id="rId10"/>
    <p:sldId id="385" r:id="rId11"/>
    <p:sldId id="401" r:id="rId12"/>
    <p:sldId id="386" r:id="rId13"/>
    <p:sldId id="341" r:id="rId14"/>
    <p:sldId id="402" r:id="rId15"/>
    <p:sldId id="403" r:id="rId16"/>
    <p:sldId id="311" r:id="rId17"/>
    <p:sldId id="342" r:id="rId18"/>
    <p:sldId id="387" r:id="rId19"/>
    <p:sldId id="404" r:id="rId20"/>
    <p:sldId id="405" r:id="rId21"/>
    <p:sldId id="388" r:id="rId22"/>
    <p:sldId id="399" r:id="rId23"/>
    <p:sldId id="389" r:id="rId24"/>
    <p:sldId id="390" r:id="rId25"/>
    <p:sldId id="406" r:id="rId26"/>
    <p:sldId id="391" r:id="rId27"/>
    <p:sldId id="384" r:id="rId28"/>
    <p:sldId id="396" r:id="rId29"/>
    <p:sldId id="333" r:id="rId30"/>
    <p:sldId id="335" r:id="rId31"/>
    <p:sldId id="337" r:id="rId32"/>
    <p:sldId id="33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2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D004"/>
    <a:srgbClr val="C05B08"/>
    <a:srgbClr val="0000FF"/>
    <a:srgbClr val="084A9C"/>
    <a:srgbClr val="095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9" autoAdjust="0"/>
    <p:restoredTop sz="71328" autoAdjust="0"/>
  </p:normalViewPr>
  <p:slideViewPr>
    <p:cSldViewPr>
      <p:cViewPr varScale="1">
        <p:scale>
          <a:sx n="81" d="100"/>
          <a:sy n="81" d="100"/>
        </p:scale>
        <p:origin x="2406" y="108"/>
      </p:cViewPr>
      <p:guideLst>
        <p:guide orient="horz" pos="2064"/>
        <p:guide pos="3120"/>
      </p:guideLst>
    </p:cSldViewPr>
  </p:slideViewPr>
  <p:outlineViewPr>
    <p:cViewPr>
      <p:scale>
        <a:sx n="33" d="100"/>
        <a:sy n="33" d="100"/>
      </p:scale>
      <p:origin x="0" y="-108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12/12/2018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12/12/2018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Workgroups were formed in 2011 and they span more than just the pre-rulemaking process. NQF has MAP Workgroups for a variety of things including the core sets for Medicaid adult and child core sets, the dual eligible, the health insurance exchanges. Specifically for the pre-rulemaking process, they put together workgroups and they can cover things like clinician workgroups, hospital workgroups, post-acute care and long-term care workgroups, so they’re making sure that the people reviewing the measures for these different settings and populations provide the most expert review and considerations under those workgroups.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47625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 value of the MAP Workgroups is the uniformity that can help reduce any wasteful data collection and can curb the likelihood of redundant measures. As they are going through the measures on the list, they are looking at a wide variety of things and having the perspective of a multi-stakeholder dialogue that includes HHS agencies and representatives ensures that there is a lot of knowledge in the room about measures that are already in use and be able to identify where they might be opportunities for harmonization. It does allow for</a:t>
            </a:r>
            <a:r>
              <a:rPr lang="en-US" sz="1200" dirty="0"/>
              <a:t> a consensus-building process among stakeholders to make sure that things are transparent. All of the MAP Workgroups are public, and the final reports are published online. You can find much of this information the NQF Measure Applications Partnership website.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57124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Members of the MAP Workgroups span over 90 organizations. In terms of organizational representatives, most of MAP members are either those who have an interest in or are affected by the use of quality measures. Those organizations are able to designate their own representatives.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There is a structured approach for reviewing and analyzing measures. They develop a program measure set framework and use that framework as they evaluate each measure. They are able to see what measures are already in use by programs and what measures have been removed from programs. They have a lot of information about the programs in particular to be able to consider 1) how a measure might enhance or improve quality if it were added to a program and 2) whether a measure fills a gap that a program has already identified or that we know we need to address to be able to improve that quality.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57689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 MAP Decision Categories are a standardized set of decisions that the Workgroup comes to. Even though they are called “Decision Categories,” they are just recommendations to the HHS agencies. In the past, there hasn’t been a lot of standardization around the decision categories, so, for example, back in 2012, there might have been a different set of decision or recommendations that were provided. These, now standard, decision categories helpful to compare recommendations for measures from year to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the MAP Workgroup goes through measures, they make their decision on what recommendation they’re making to HHS.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see that a MAP Workgroup Supports for Rulemaking for several reasons: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might be able to address a previously identified gap for a program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helps to promote alignment or coordination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prstClr val="black"/>
                </a:solidFill>
              </a:rPr>
              <a:t>Conditional Support for Rulemaking could be chosen in the case </a:t>
            </a:r>
            <a:r>
              <a:rPr lang="en-US" dirty="0"/>
              <a:t>that the workgroup thinks that it is ready for rulemaking but might benefit from NQF endorsement. </a:t>
            </a:r>
          </a:p>
          <a:p>
            <a:endParaRPr lang="en-US" dirty="0"/>
          </a:p>
          <a:p>
            <a:r>
              <a:rPr lang="en-US" dirty="0"/>
              <a:t>The Refine and Resubmit category is new. MAP implemented this category to allow a way to express its support for the concept or the idea of the measure but stipulating they there might be a need for modifications or testing before a more complete implementation or entering the Rulemaking process.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Measures that get a recommendation of </a:t>
            </a:r>
            <a:r>
              <a:rPr lang="en-US" sz="1200" dirty="0">
                <a:solidFill>
                  <a:prstClr val="black"/>
                </a:solidFill>
              </a:rPr>
              <a:t>Do Not Support for Rulemaking </a:t>
            </a:r>
            <a:r>
              <a:rPr lang="en-US" dirty="0"/>
              <a:t>MAP may get this recommendation because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overlaps with existing measures already in the program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requires an amount of burden that seems unreasonable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different measure better addresses the needs of the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30823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Generally, every year, one-third of seats on MAP are eligible for reappointment. There’s a formal call for nominations occurs in early Spring but NQF can accept nominations all year long. If you have any question about the MAP or know of someone or yourself that interested, you can email </a:t>
            </a:r>
            <a:r>
              <a:rPr lang="en-US" sz="1200" i="1" baseline="0" dirty="0"/>
              <a:t>measureapplications@qualityforum.org </a:t>
            </a:r>
            <a:r>
              <a:rPr lang="en-US" sz="1200" baseline="0" dirty="0"/>
              <a:t>for assistance.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75438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give you a preview of what you can expect of the 2019 Pre-Rulemaking submission cycle.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2146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Pre-rulemaking data collection all takes place in ONC (</a:t>
            </a:r>
            <a:r>
              <a:rPr lang="en-US" sz="1200" b="0" i="0" kern="1200" dirty="0">
                <a:solidFill>
                  <a:schemeClr val="tx1"/>
                </a:solidFill>
                <a:effectLst/>
                <a:latin typeface="+mn-lt"/>
                <a:ea typeface="+mn-ea"/>
                <a:cs typeface="+mn-cs"/>
              </a:rPr>
              <a:t>Office of the National Coordinator for Health Information Technology)</a:t>
            </a:r>
            <a:r>
              <a:rPr lang="en-US" sz="1200" baseline="0" dirty="0"/>
              <a:t> Jira, which is a web-based user interface and database. </a:t>
            </a:r>
            <a:r>
              <a:rPr lang="en-US" sz="1200" dirty="0">
                <a:solidFill>
                  <a:prstClr val="black"/>
                </a:solidFill>
              </a:rPr>
              <a:t>The pre-rulemaking process applies to the programs and measures listed on this slide. Again, the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Medicare and Medicaid Promoting Interoperability Programs was formerly known as the </a:t>
            </a:r>
            <a:r>
              <a:rPr lang="en-US" sz="1200" dirty="0"/>
              <a:t>Medicare and Medicaid EHR Incentive Program for Eligible Hospitals and Critical Access Hospitals. Likewise, the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Merit-based Incentive Payment System (MIPS) is one program; however, for the purposes of the MUC list, we collect and track the cost measures separate from the quality measures.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39766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These dates are based on 2018 so they may change but expect similar time frames in 2019.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We aim for spring to open things up and we have some trainings sessions in April. Around the start of summer, the interface shuts down and we do not accept any new measures so that CMS and the programs have adequate time to review and make decisions. It’s then presented to a federal-only stakeholder group in August, then in mid-August it officially enters a formalized program of clearance where each agency or department has an opportunity to review and comment. Changes are made to the MUC list as it moves toward the December statutory cut-off to be published.</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17927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Every April, we hold four opportunities to learn about pre-rulemaking which are open to the public. They are publicized widely so that anyone new to pre-rulemaking or submitting Measures Under Consideration. This includes measure stewards, measure owners,  and other stakeholders. Sessions are open to the public. We have a kick-off webinar as well as the two open forums which involve live demonstrations, especially to highlight any differences to the Jira interface and questions that have been added, dropped, or tweaked from year-to-year. They also allow ample time for questions and answers. Usually in early May we have a </a:t>
            </a:r>
            <a:r>
              <a:rPr lang="en-US" sz="1200" dirty="0">
                <a:solidFill>
                  <a:prstClr val="black"/>
                </a:solidFill>
              </a:rPr>
              <a:t>CMS Measure Program Needs and Priorities webinar. This goes into looking for gaps. What do the programs need to fill in new kinds of measures? What are they particularly looking for in the future? This is intended to help users put the right kinds of measures in the will most fill gaps or meet the needs of the program as those evolve.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82867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sessions are part of an ongoing effort to engage the public in quality measure development, an effort that also includes a series of newsletters and special announcement emails, public webinars, as well as routine updates to the measure development website.  These Info Sessions will occur at least once per month and will be focused on a wide range of topics related to quality measure development.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There is a public website on CMS (link at the bottom of this slide) that has a healthy set of resources that you can use, especially for those who have never heard of pre-rulemaking or for some for who this is a new contract or assignment- this is a good way to become oriented to what is a measure. There are links to the User Guide, a template that will show you the fields that are required and optional for submitting a new measure. Some programs like MIPS have additional requirements you can find. You can also follow the links to the previous years’ MUC Lists and MAP Workgroup recommendation reports. If you are unable to attend any of the webinars, they are recorded and posted so current and previous webinars are available on-demand, at your convenience.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537140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There are more measures submitted than are accepted for the MUC List. Invariably, owners and measure stewards ask why their measures weren’t put on the MUC List. These are the types of criteria the programs use as they screen and sift through measures that are submitted.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A measure doesn’t have to be NQF endorsed to be selected but it helps.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797368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520310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76950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Each year, we put out a data template for candidate measures. This is a Word file that is basically an export of all the things you’ll be asked in the Jira submission. Some people choose to use this template to prepare their submission before going into Jira. You can get answers for some of the pertinent information asked from CMIT.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Q: Range of years the measure has been used by a CMS program (under the question- </a:t>
            </a:r>
            <a:r>
              <a:rPr lang="en-US" sz="1200" i="0" kern="1200" dirty="0">
                <a:solidFill>
                  <a:schemeClr val="tx1"/>
                </a:solidFill>
                <a:effectLst/>
                <a:latin typeface="+mn-lt"/>
                <a:ea typeface="+mn-ea"/>
                <a:cs typeface="+mn-cs"/>
              </a:rPr>
              <a:t>What is the history or background for including this measure on the MUC list?)</a:t>
            </a:r>
            <a:endParaRPr lang="en-US" sz="1200" i="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A: If you indicate that the measure is currently being used for a CMS program, but being submitted under a different program, you can find this information with CMIT.  Click on the measure and go to the programs tab. When you select a program, it will show you the implementation date of the measure (under Current Measure Status)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Q: </a:t>
            </a:r>
            <a:r>
              <a:rPr lang="en-US" sz="1200" kern="1200" dirty="0">
                <a:solidFill>
                  <a:schemeClr val="tx1"/>
                </a:solidFill>
                <a:effectLst/>
                <a:latin typeface="+mn-lt"/>
                <a:ea typeface="+mn-ea"/>
                <a:cs typeface="+mn-cs"/>
              </a:rPr>
              <a:t>What other federal programs are currently using this measure?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A: They are listed on the Programs tab directly on the Measure Results page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Q: </a:t>
            </a:r>
            <a:r>
              <a:rPr lang="en-US" sz="1200" kern="1200" dirty="0">
                <a:solidFill>
                  <a:schemeClr val="tx1"/>
                </a:solidFill>
                <a:effectLst/>
                <a:latin typeface="+mn-lt"/>
                <a:ea typeface="+mn-ea"/>
                <a:cs typeface="+mn-cs"/>
              </a:rPr>
              <a:t>Is this measure similar to and/or competing with measure(s) already in a program?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A: Click on the measure and go to the Similar Measures tab. You will be able to find measures that are similar for a variety of different categories.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Q: </a:t>
            </a:r>
            <a:r>
              <a:rPr lang="en-US" sz="1200" kern="1200" dirty="0">
                <a:solidFill>
                  <a:schemeClr val="tx1"/>
                </a:solidFill>
                <a:effectLst/>
                <a:latin typeface="+mn-lt"/>
                <a:ea typeface="+mn-ea"/>
                <a:cs typeface="+mn-cs"/>
              </a:rPr>
              <a:t>Which measure(s) already in a program is your measure similar to and/or competing with?</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A: Click on the measure and go to the Similar Measures tab. You will be able to find measures that are similar for a variety of different categories.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Q: </a:t>
            </a:r>
            <a:r>
              <a:rPr lang="en-US" sz="1200" kern="1200" dirty="0">
                <a:solidFill>
                  <a:schemeClr val="tx1"/>
                </a:solidFill>
                <a:effectLst/>
                <a:latin typeface="+mn-lt"/>
                <a:ea typeface="+mn-ea"/>
                <a:cs typeface="+mn-cs"/>
              </a:rPr>
              <a:t>Was this measure published on a previous year's Measures under Consideration list? (hasn’t necessarily gone into rulemaking but is still a considered measure)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A: Filter search results by Current Status and select Considered.  Then just select the measure and go to the Programs tab to find the MUC ID and MUC year to answer subsequent questions. You’ll also find the link for the previous MUC report.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Q: </a:t>
            </a:r>
            <a:r>
              <a:rPr lang="en-US" sz="1200" kern="1200" dirty="0">
                <a:solidFill>
                  <a:schemeClr val="tx1"/>
                </a:solidFill>
                <a:effectLst/>
                <a:latin typeface="+mn-lt"/>
                <a:ea typeface="+mn-ea"/>
                <a:cs typeface="+mn-cs"/>
              </a:rPr>
              <a:t>How will this measure add value to the CMS program?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 You can search CMIT for your topic of interests, check measures that seem similar to yours, and click Measure Comparison at the top of the page. This will give you a table that highlights key aspects of the measure and give you an idea of how your measure specifications are different than the ones that are already being used in programs.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66404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2565390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Q: </a:t>
            </a:r>
            <a:r>
              <a:rPr lang="en-US" sz="1200" kern="1200" dirty="0">
                <a:solidFill>
                  <a:schemeClr val="tx1"/>
                </a:solidFill>
                <a:effectLst/>
                <a:latin typeface="+mn-lt"/>
                <a:ea typeface="+mn-ea"/>
                <a:cs typeface="+mn-cs"/>
              </a:rPr>
              <a:t>What is the next step for measures once they are on the final MUC list?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A: Once a measure is on the MUC list, that means that it is available for a program to decide to enter it into the official rulemaking process. For the 20 programs that are a part of pre-rulemaking, the next step is their federal rulemaking process, meaning, there are regulatory documents that are published for those programs that determine the next stage. The first phase is for a measure to be proposed into that program in a federal rule and allow for public comment to be made on that measure. Then, there will be a final rule, based on the public feedback, that will determine whether or not they are going to finalize and implement that measure in their program or if they’ll decide not to move to finalize it. Once a measure’s been on a MUC list, regardless of when they were put on the list, those measures are available for a program to use.</a:t>
            </a:r>
          </a:p>
          <a:p>
            <a:pPr lvl="0" fontAlgn="ct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Q: If I submitted my measure for consideration in 2018 and it did not make the final MUC list, do I need to resubmit it again in 2019, or will it carry over year-to-year? </a:t>
            </a:r>
          </a:p>
          <a:p>
            <a:pPr lvl="0" fontAlgn="ctr"/>
            <a:r>
              <a:rPr lang="en-US" sz="1200" kern="1200" dirty="0">
                <a:solidFill>
                  <a:schemeClr val="tx1"/>
                </a:solidFill>
                <a:effectLst/>
                <a:latin typeface="+mn-lt"/>
                <a:ea typeface="+mn-ea"/>
                <a:cs typeface="+mn-cs"/>
              </a:rPr>
              <a:t>A: If you measure was reject by all programs, you will have to submit it again into Jira because if it has not been on a MUC list, the public has not had a chance to see it and comment on it.  The assumption is that the programs had a reason for rejecting the measure so either the measure owner has responded to those and revised the measure or the circumstances that caused it to be rejected has changed. Most often, measures will evolve and change, and get new test data and features added and people will just resubmit a new version in subsequent years. </a:t>
            </a:r>
          </a:p>
          <a:p>
            <a:pPr lvl="0" fontAlgn="ct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In CMIT, for any measure that does not get accepted is available and classified as a Declined measure. That will also have a MUC identifier associated with it (as this is generated by Jira) so if you submitted a measure people and want to resubmit, you can find details about it on CMIT.</a:t>
            </a:r>
          </a:p>
          <a:p>
            <a:pPr lvl="0" fontAlgn="ctr"/>
            <a:endParaRPr lang="en-US" sz="1200" kern="1200" dirty="0">
              <a:solidFill>
                <a:schemeClr val="tx1"/>
              </a:solidFill>
              <a:effectLst/>
              <a:latin typeface="+mn-lt"/>
              <a:ea typeface="+mn-ea"/>
              <a:cs typeface="+mn-cs"/>
            </a:endParaRPr>
          </a:p>
          <a:p>
            <a:pPr lvl="0" fontAlgn="ct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Q: When will the MUC list submissions be open for next year?</a:t>
            </a:r>
          </a:p>
          <a:p>
            <a:pPr lvl="0" fontAlgn="ctr"/>
            <a:r>
              <a:rPr lang="en-US" sz="1200" kern="1200" dirty="0">
                <a:solidFill>
                  <a:schemeClr val="tx1"/>
                </a:solidFill>
                <a:effectLst/>
                <a:latin typeface="+mn-lt"/>
                <a:ea typeface="+mn-ea"/>
                <a:cs typeface="+mn-cs"/>
              </a:rPr>
              <a:t>A: Expect that to happen in February/March and close in June (though this has varied in the past)</a:t>
            </a:r>
          </a:p>
          <a:p>
            <a:pPr lvl="0" fontAlgn="ctr"/>
            <a:endParaRPr lang="en-US" sz="1200" kern="1200" dirty="0">
              <a:solidFill>
                <a:schemeClr val="tx1"/>
              </a:solidFill>
              <a:effectLst/>
              <a:latin typeface="+mn-lt"/>
              <a:ea typeface="+mn-ea"/>
              <a:cs typeface="+mn-cs"/>
            </a:endParaRPr>
          </a:p>
          <a:p>
            <a:pPr lvl="0" fontAlgn="ct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Q: What is the first thing we need to do in order to be able to submit a measure?</a:t>
            </a:r>
          </a:p>
          <a:p>
            <a:pPr lvl="0" fontAlgn="ctr"/>
            <a:r>
              <a:rPr lang="en-US" sz="1200" kern="1200" dirty="0">
                <a:solidFill>
                  <a:schemeClr val="tx1"/>
                </a:solidFill>
                <a:effectLst/>
                <a:latin typeface="+mn-lt"/>
                <a:ea typeface="+mn-ea"/>
                <a:cs typeface="+mn-cs"/>
              </a:rPr>
              <a:t>A: Go on the pre-rulemaking website and review and Jira User Guide because that has all the steps. If you don’t already have one, set up an ONC Jira account. If this is the first time you are using Jira, you will need to apply to the MMS support email to be added to the list of authorized users since the Jira database for the MUC list is not available to the public. From here, the User Guide will give you instructions on how to get your measure information together and organized. Then you just once Jira opens, you are free to enter the data at your convenience.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Next webinar will be held on January 9 and will focus on </a:t>
            </a:r>
            <a:r>
              <a:rPr lang="en-US" sz="1200" dirty="0"/>
              <a:t>Building a Business Case</a:t>
            </a:r>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Reach out to us at the MMS Support if you have any questions or comments about today’s presentation or future webinars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Measures under Consideration (</a:t>
            </a:r>
            <a:r>
              <a:rPr lang="en-US" sz="1200" baseline="0" dirty="0"/>
              <a:t>MUC) List was published on November 30, 2018.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 2018 MUC list was published on the NQF (National Quality Forum) website as well as the CMS Pre-rulemaking website. It’s available as both Word and Excel files on the CMS Pre-Rulemaking website. Both of these versions provide high-level measure information.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It includes the following specifications: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Measure title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Description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Numerator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Denominator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Exclusions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MUC ID that is tagged with it given the review process that it went 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program the measure was submitted for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Measure steward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Measure type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Rationale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Meaningful Measure area. Meaningful Measures is a new initiative that CMS rolled out at the beginning of 2018.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Health care priority area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Items available in the Excel file but not the Word file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NQF status - if it’s been endorsed along with the corresponding ID. Note that not every measure submitted has an NQF measure ID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of development of the measure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Whether the measure is an eCQM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This list is compiled from measure submissions and work that have gone on for almost the entirety of 2018. So, it’s up to the measure developers to submit their measure information into the JIRA system. Once that deadline closes for submissions, it enters into a clearance process. First, with a review by the CMS program leads where they are looking at the measure submitted to see if they are good fits for their programs. Once they make their decisions, it reviewed by HHS (</a:t>
            </a:r>
            <a:r>
              <a:rPr lang="en-US" sz="1200" b="0" i="0" kern="1200" dirty="0">
                <a:solidFill>
                  <a:schemeClr val="tx1"/>
                </a:solidFill>
                <a:effectLst/>
                <a:latin typeface="+mn-lt"/>
                <a:ea typeface="+mn-ea"/>
                <a:cs typeface="+mn-cs"/>
              </a:rPr>
              <a:t>U.S. Department of Health and Human Services)</a:t>
            </a:r>
            <a:r>
              <a:rPr lang="en-US" dirty="0"/>
              <a:t> </a:t>
            </a:r>
            <a:r>
              <a:rPr lang="en-US" sz="1200" baseline="0" dirty="0"/>
              <a:t>Operational Divisions. That timeline is lengthy to ensure that everyone is thorough and thoughtful in their review of those measures.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The link at the bottom of the slide takes you to the CMS Pre-Rulemaking website where you can find the published document.</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25898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This year's list includes 39 unique measure across 11 programs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67 unique measures submitted in total (the term unique is used because there were some instances measures were the same measure was used in multiple programs)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New this year is the Meaningful Measure category and we had measures spanning 11 of 19 Meaningful Measure areas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This year, MIPS (</a:t>
            </a:r>
            <a:r>
              <a:rPr lang="en-US" sz="1200" dirty="0">
                <a:effectLst/>
              </a:rPr>
              <a:t>Merit-based Incentive Payment System)</a:t>
            </a:r>
            <a:r>
              <a:rPr lang="en-US" sz="1200" baseline="0" dirty="0"/>
              <a:t> Quality and MIPS Cost measures are separate. All of those measures ultimately will be rolled up into the MIPS program but for ease of review and the purpose of submissions, it was specified that was in the Jira submission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415019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 MUC list spans 11 programs, noting that MIPS cost and quality are all part of the MIPS program.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81020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This is the breakdown of measures by Meaningful Measure Area. You can find this information in Appendix C of the Word document. In this appendix, measures are broken down by measure (as in the previous slide) and within those tables, includes Meaningful Measure Area. For example, if you are interested in the two measures that are </a:t>
            </a:r>
            <a:r>
              <a:rPr lang="en-US" sz="1200" dirty="0">
                <a:effectLst/>
              </a:rPr>
              <a:t>Patient Reported Functional Outcomes, you can go to Appendix C and see, specifically, what those measures are.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96703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(Measures Applications Partnership) Workgroups are the next step for the MUC list. These are overseen by the National Quality Forum. </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73393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The MAP Workgroups bring together representatives of a wide variety of healthcare stakeholders - consumers, businesses, purchasers, health plans, clinicians and providers, communities and states. </a:t>
            </a:r>
            <a:r>
              <a:rPr lang="en-US" dirty="0"/>
              <a:t>MAP Workgroups are composed of about 150 healthcare leaders and experts representing 90 private sector organizations, and liaisons with 7 different federal agencies. </a:t>
            </a:r>
            <a:r>
              <a:rPr lang="en-US" sz="1200" baseline="0" dirty="0"/>
              <a:t>These representatives inform </a:t>
            </a:r>
            <a:r>
              <a:rPr lang="en-US" dirty="0"/>
              <a:t>the selection of Measures Under Consideration to achieve the goal of improvement, transparency, and value for all</a:t>
            </a:r>
            <a:r>
              <a:rPr lang="en-US" sz="1200" baseline="0" dirty="0"/>
              <a:t>. The Workgroups ultimately </a:t>
            </a:r>
            <a:r>
              <a:rPr lang="en-US" dirty="0"/>
              <a:t>provide input to HHS during the pre-rulemaking on the selection of performance measures that are used in public reporting, performance-based payment, and other federal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203895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cmit.cms.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mit.cms.go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mit.cms.gov/" TargetMode="External"/><Relationship Id="rId4" Type="http://schemas.openxmlformats.org/officeDocument/2006/relationships/hyperlink" Target="http://www.qualityforum.org/Highlights/MAP_Workgroups.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mailto:Kimberly.Rawlings@cms.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275113"/>
            <a:ext cx="3329181" cy="707886"/>
          </a:xfrm>
          <a:prstGeom prst="rect">
            <a:avLst/>
          </a:prstGeom>
        </p:spPr>
        <p:txBody>
          <a:bodyPr wrap="none">
            <a:spAutoFit/>
          </a:bodyPr>
          <a:lstStyle/>
          <a:p>
            <a:r>
              <a:rPr lang="en-US" sz="4000" b="1" i="1" dirty="0">
                <a:solidFill>
                  <a:srgbClr val="084A9C"/>
                </a:solidFill>
              </a:rPr>
              <a:t>Info Session #2</a:t>
            </a:r>
          </a:p>
        </p:txBody>
      </p:sp>
      <p:sp>
        <p:nvSpPr>
          <p:cNvPr id="5" name="Title 4"/>
          <p:cNvSpPr>
            <a:spLocks noGrp="1"/>
          </p:cNvSpPr>
          <p:nvPr>
            <p:ph type="title"/>
          </p:nvPr>
        </p:nvSpPr>
        <p:spPr/>
        <p:txBody>
          <a:bodyPr/>
          <a:lstStyle/>
          <a:p>
            <a:r>
              <a:rPr lang="en-US" sz="3200" dirty="0"/>
              <a:t>CMS Measure Development Education &amp; Outreach</a:t>
            </a:r>
          </a:p>
        </p:txBody>
      </p:sp>
      <p:sp>
        <p:nvSpPr>
          <p:cNvPr id="2" name="TextBox 1"/>
          <p:cNvSpPr txBox="1"/>
          <p:nvPr/>
        </p:nvSpPr>
        <p:spPr>
          <a:xfrm>
            <a:off x="5167191" y="2597171"/>
            <a:ext cx="4053009" cy="2000548"/>
          </a:xfrm>
          <a:prstGeom prst="rect">
            <a:avLst/>
          </a:prstGeom>
          <a:noFill/>
        </p:spPr>
        <p:txBody>
          <a:bodyPr wrap="square" rtlCol="0">
            <a:spAutoFit/>
          </a:bodyPr>
          <a:lstStyle/>
          <a:p>
            <a:pPr lvl="0" algn="ctr">
              <a:spcBef>
                <a:spcPct val="20000"/>
              </a:spcBef>
            </a:pPr>
            <a:r>
              <a:rPr lang="en-US" sz="3100" b="1" i="1" dirty="0">
                <a:solidFill>
                  <a:srgbClr val="084A9C"/>
                </a:solidFill>
              </a:rPr>
              <a:t>CMS Pre-Rulemaking: An Overview of the 2018 MUC List, MAP, and CMIT</a:t>
            </a:r>
          </a:p>
        </p:txBody>
      </p:sp>
      <p:sp>
        <p:nvSpPr>
          <p:cNvPr id="6" name="Text Placeholder 2"/>
          <p:cNvSpPr>
            <a:spLocks noGrp="1"/>
          </p:cNvSpPr>
          <p:nvPr>
            <p:ph type="body" sz="quarter" idx="10"/>
          </p:nvPr>
        </p:nvSpPr>
        <p:spPr>
          <a:xfrm>
            <a:off x="5334000" y="4728590"/>
            <a:ext cx="3780623" cy="1909027"/>
          </a:xfrm>
        </p:spPr>
        <p:txBody>
          <a:bodyPr>
            <a:noAutofit/>
          </a:bodyPr>
          <a:lstStyle/>
          <a:p>
            <a:pPr algn="ctr">
              <a:spcBef>
                <a:spcPts val="0"/>
              </a:spcBef>
            </a:pPr>
            <a:r>
              <a:rPr lang="en-US" dirty="0"/>
              <a:t>Presenters: </a:t>
            </a:r>
          </a:p>
          <a:p>
            <a:pPr algn="ctr">
              <a:spcBef>
                <a:spcPts val="0"/>
              </a:spcBef>
            </a:pPr>
            <a:r>
              <a:rPr lang="en-US" sz="2000" dirty="0"/>
              <a:t>Vince Brown, Battelle</a:t>
            </a:r>
          </a:p>
          <a:p>
            <a:pPr algn="ctr">
              <a:spcBef>
                <a:spcPts val="0"/>
              </a:spcBef>
            </a:pPr>
            <a:r>
              <a:rPr lang="en-US" sz="2000" dirty="0"/>
              <a:t>Mary Sheehan, Battelle</a:t>
            </a:r>
          </a:p>
          <a:p>
            <a:pPr algn="ctr">
              <a:spcBef>
                <a:spcPts val="0"/>
              </a:spcBef>
            </a:pPr>
            <a:r>
              <a:rPr lang="en-US" sz="2000" dirty="0"/>
              <a:t>December 5, 2018</a:t>
            </a:r>
          </a:p>
          <a:p>
            <a:pPr algn="ctr">
              <a:spcBef>
                <a:spcPts val="0"/>
              </a:spcBef>
            </a:pPr>
            <a:r>
              <a:rPr lang="en-US" sz="2000" dirty="0"/>
              <a:t> 2:00-3:00pm EST</a:t>
            </a:r>
          </a:p>
          <a:p>
            <a:pPr algn="ctr">
              <a:spcBef>
                <a:spcPts val="0"/>
              </a:spcBef>
            </a:pPr>
            <a:r>
              <a:rPr lang="en-US" sz="2000" dirty="0"/>
              <a:t> </a:t>
            </a:r>
            <a:endParaRPr lang="en-US" dirty="0"/>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The Role of MAP Workgroups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dirty="0"/>
              <a:t>Encourage measurement alignment across public and private programs, settings, levels of analysis, and populations to:</a:t>
            </a:r>
          </a:p>
          <a:p>
            <a:pPr lvl="1"/>
            <a:r>
              <a:rPr lang="en-US" dirty="0"/>
              <a:t>Promote coordination of care delivery</a:t>
            </a:r>
          </a:p>
          <a:p>
            <a:pPr lvl="1"/>
            <a:r>
              <a:rPr lang="en-US" dirty="0"/>
              <a:t>Reduce data collection burden</a:t>
            </a:r>
          </a:p>
        </p:txBody>
      </p:sp>
    </p:spTree>
    <p:extLst>
      <p:ext uri="{BB962C8B-B14F-4D97-AF65-F5344CB8AC3E}">
        <p14:creationId xmlns:p14="http://schemas.microsoft.com/office/powerpoint/2010/main" val="3289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The Value of MAP Workgroups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sz="2800" dirty="0"/>
              <a:t>Facilitates multi-stakeholder dialogue that includes HHS representatives</a:t>
            </a:r>
          </a:p>
          <a:p>
            <a:r>
              <a:rPr lang="en-US" sz="2800" dirty="0"/>
              <a:t>Allows for a consensus-building process among stakeholders in a transparent open forum</a:t>
            </a:r>
          </a:p>
          <a:p>
            <a:r>
              <a:rPr lang="en-US" sz="2800" dirty="0"/>
              <a:t>Reduces the effort required by individual stakeholder groups to submit official comments on proposed rules</a:t>
            </a:r>
          </a:p>
        </p:txBody>
      </p:sp>
      <p:pic>
        <p:nvPicPr>
          <p:cNvPr id="4" name="Picture 3" descr="A picture of people holding puzzle pieces">
            <a:extLst>
              <a:ext uri="{FF2B5EF4-FFF2-40B4-BE49-F238E27FC236}">
                <a16:creationId xmlns:a16="http://schemas.microsoft.com/office/drawing/2014/main" id="{130F8348-7AD3-4123-BF6B-B417E1B16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657725"/>
            <a:ext cx="2857500" cy="2200275"/>
          </a:xfrm>
          <a:prstGeom prst="rect">
            <a:avLst/>
          </a:prstGeom>
        </p:spPr>
      </p:pic>
    </p:spTree>
    <p:extLst>
      <p:ext uri="{BB962C8B-B14F-4D97-AF65-F5344CB8AC3E}">
        <p14:creationId xmlns:p14="http://schemas.microsoft.com/office/powerpoint/2010/main" val="179354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MAP Members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8" name="TextBox 7">
            <a:extLst>
              <a:ext uri="{FF2B5EF4-FFF2-40B4-BE49-F238E27FC236}">
                <a16:creationId xmlns:a16="http://schemas.microsoft.com/office/drawing/2014/main" id="{FA3FF985-7586-428F-9351-1E79610BA9B3}"/>
              </a:ext>
            </a:extLst>
          </p:cNvPr>
          <p:cNvSpPr txBox="1"/>
          <p:nvPr/>
        </p:nvSpPr>
        <p:spPr>
          <a:xfrm>
            <a:off x="366132" y="2008480"/>
            <a:ext cx="8763000" cy="4154984"/>
          </a:xfrm>
          <a:prstGeom prst="rect">
            <a:avLst/>
          </a:prstGeom>
          <a:noFill/>
        </p:spPr>
        <p:txBody>
          <a:bodyPr wrap="square" rtlCol="0">
            <a:spAutoFit/>
          </a:bodyPr>
          <a:lstStyle/>
          <a:p>
            <a:pPr marL="285750" indent="-285750">
              <a:buFont typeface="Arial" panose="020B0604020202020204" pitchFamily="34" charset="0"/>
              <a:buChar char="•"/>
            </a:pPr>
            <a:r>
              <a:rPr lang="en-US" sz="2600" b="1" dirty="0"/>
              <a:t>Organizational Representatives</a:t>
            </a:r>
          </a:p>
          <a:p>
            <a:pPr marL="742950" lvl="1" indent="-285750">
              <a:buFont typeface="Arial" panose="020B0604020202020204" pitchFamily="34" charset="0"/>
              <a:buChar char="•"/>
            </a:pPr>
            <a:r>
              <a:rPr lang="en-US" sz="2000" dirty="0"/>
              <a:t>Constitutes the majority of MAP members</a:t>
            </a:r>
          </a:p>
          <a:p>
            <a:pPr marL="742950" lvl="1" indent="-285750">
              <a:buFont typeface="Arial" panose="020B0604020202020204" pitchFamily="34" charset="0"/>
              <a:buChar char="•"/>
            </a:pPr>
            <a:r>
              <a:rPr lang="en-US" sz="2000" dirty="0"/>
              <a:t>Include those that are interested in or affected by the use of measures</a:t>
            </a:r>
          </a:p>
          <a:p>
            <a:pPr marL="742950" lvl="1" indent="-285750">
              <a:buFont typeface="Arial" panose="020B0604020202020204" pitchFamily="34" charset="0"/>
              <a:buChar char="•"/>
            </a:pPr>
            <a:r>
              <a:rPr lang="en-US" sz="2000" dirty="0"/>
              <a:t>Organizations designate their own representatives</a:t>
            </a:r>
          </a:p>
          <a:p>
            <a:pPr marL="285750" indent="-285750">
              <a:buFont typeface="Arial" panose="020B0604020202020204" pitchFamily="34" charset="0"/>
              <a:buChar char="•"/>
            </a:pPr>
            <a:r>
              <a:rPr lang="en-US" sz="2600" b="1" dirty="0"/>
              <a:t>Subject Matter Experts</a:t>
            </a:r>
          </a:p>
          <a:p>
            <a:pPr marL="742950" lvl="1" indent="-285750">
              <a:buFont typeface="Arial" panose="020B0604020202020204" pitchFamily="34" charset="0"/>
              <a:buChar char="•"/>
            </a:pPr>
            <a:r>
              <a:rPr lang="en-US" sz="2000" dirty="0"/>
              <a:t>Serve as individual representatives bringing topic-specific knowledge to MAP deliberations</a:t>
            </a:r>
          </a:p>
          <a:p>
            <a:pPr marL="742950" lvl="1" indent="-285750">
              <a:buFont typeface="Arial" panose="020B0604020202020204" pitchFamily="34" charset="0"/>
              <a:buChar char="•"/>
            </a:pPr>
            <a:r>
              <a:rPr lang="en-US" sz="2000" dirty="0"/>
              <a:t>Chairs and co-chairs of MAP’s Coordinating Committee, workgroups, and task forces are considered subject matter experts</a:t>
            </a:r>
          </a:p>
          <a:p>
            <a:pPr marL="285750" indent="-285750">
              <a:buFont typeface="Arial" panose="020B0604020202020204" pitchFamily="34" charset="0"/>
              <a:buChar char="•"/>
            </a:pPr>
            <a:r>
              <a:rPr lang="en-US" sz="2600" b="1" dirty="0"/>
              <a:t>Federal Government Liaisons</a:t>
            </a:r>
          </a:p>
          <a:p>
            <a:pPr marL="742950" lvl="1" indent="-285750">
              <a:buFont typeface="Arial" panose="020B0604020202020204" pitchFamily="34" charset="0"/>
              <a:buChar char="•"/>
            </a:pPr>
            <a:r>
              <a:rPr lang="en-US" sz="2000" dirty="0"/>
              <a:t>Serve as ex-officio, non-voting members representing a Federal agency</a:t>
            </a:r>
          </a:p>
          <a:p>
            <a:endParaRPr lang="en-US" sz="2600" dirty="0"/>
          </a:p>
        </p:txBody>
      </p:sp>
    </p:spTree>
    <p:extLst>
      <p:ext uri="{BB962C8B-B14F-4D97-AF65-F5344CB8AC3E}">
        <p14:creationId xmlns:p14="http://schemas.microsoft.com/office/powerpoint/2010/main" val="394608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of a rhombus with question mark in the middle and Yes, No, and Maybe at each corner edge">
            <a:extLst>
              <a:ext uri="{FF2B5EF4-FFF2-40B4-BE49-F238E27FC236}">
                <a16:creationId xmlns:a16="http://schemas.microsoft.com/office/drawing/2014/main" id="{10678B58-FB4C-49E4-8CF8-AA00308A3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08" y="5013795"/>
            <a:ext cx="3036191" cy="1844205"/>
          </a:xfrm>
          <a:prstGeom prst="rect">
            <a:avLst/>
          </a:prstGeom>
        </p:spPr>
      </p:pic>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Approach to Analyzing Measures</a:t>
            </a:r>
            <a:endParaRPr lang="en-US" dirty="0">
              <a:solidFill>
                <a:srgbClr val="FF0000"/>
              </a:solidFill>
            </a:endParaRP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304800" y="2034073"/>
            <a:ext cx="8077199" cy="3600986"/>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t>Develop program measure set framework</a:t>
            </a:r>
            <a:endParaRPr lang="en-US" sz="3000" dirty="0">
              <a:solidFill>
                <a:prstClr val="black"/>
              </a:solidFill>
            </a:endParaRPr>
          </a:p>
          <a:p>
            <a:pPr marL="342900" lvl="0" indent="-342900">
              <a:spcBef>
                <a:spcPct val="20000"/>
              </a:spcBef>
              <a:buFont typeface="Arial" pitchFamily="34" charset="0"/>
              <a:buChar char="•"/>
            </a:pPr>
            <a:r>
              <a:rPr lang="en-US" sz="3000" dirty="0">
                <a:solidFill>
                  <a:prstClr val="black"/>
                </a:solidFill>
              </a:rPr>
              <a:t>Evaluate MUCs for what they would add to the program measure set</a:t>
            </a:r>
          </a:p>
          <a:p>
            <a:pPr marL="342900" lvl="0" indent="-342900">
              <a:spcBef>
                <a:spcPct val="20000"/>
              </a:spcBef>
              <a:buFont typeface="Arial" pitchFamily="34" charset="0"/>
              <a:buChar char="•"/>
            </a:pPr>
            <a:r>
              <a:rPr lang="en-US" sz="3000" dirty="0">
                <a:solidFill>
                  <a:prstClr val="black"/>
                </a:solidFill>
              </a:rPr>
              <a:t>Identify and prioritize gaps for programs and settings</a:t>
            </a:r>
            <a:endParaRPr lang="en-US" sz="2400" dirty="0">
              <a:solidFill>
                <a:prstClr val="black"/>
              </a:solidFill>
            </a:endParaRPr>
          </a:p>
          <a:p>
            <a:pPr marL="342900" lvl="0" indent="-342900">
              <a:spcBef>
                <a:spcPct val="20000"/>
              </a:spcBef>
              <a:buFont typeface="Arial" pitchFamily="34" charset="0"/>
              <a:buChar char="•"/>
            </a:pPr>
            <a:r>
              <a:rPr lang="en-US" sz="3000" dirty="0">
                <a:solidFill>
                  <a:prstClr val="black"/>
                </a:solidFill>
              </a:rPr>
              <a:t>MAP Workgroups must make a recommendation about every measure</a:t>
            </a:r>
          </a:p>
        </p:txBody>
      </p:sp>
    </p:spTree>
    <p:extLst>
      <p:ext uri="{BB962C8B-B14F-4D97-AF65-F5344CB8AC3E}">
        <p14:creationId xmlns:p14="http://schemas.microsoft.com/office/powerpoint/2010/main" val="139116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MAP Decision Categories</a:t>
            </a:r>
            <a:endParaRPr lang="en-US" dirty="0">
              <a:solidFill>
                <a:srgbClr val="FF0000"/>
              </a:solidFill>
            </a:endParaRP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228600" y="1863804"/>
            <a:ext cx="8077199" cy="4819781"/>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Decision categories are standardized for consistency</a:t>
            </a:r>
          </a:p>
          <a:p>
            <a:pPr marL="342900" lvl="0" indent="-342900">
              <a:spcBef>
                <a:spcPct val="20000"/>
              </a:spcBef>
              <a:buFont typeface="Arial" pitchFamily="34" charset="0"/>
              <a:buChar char="•"/>
            </a:pPr>
            <a:r>
              <a:rPr lang="en-US" sz="3000" dirty="0">
                <a:solidFill>
                  <a:prstClr val="black"/>
                </a:solidFill>
              </a:rPr>
              <a:t>Each recommendation should be accompanied by one or more statements of rationale that explains why each decision was reached</a:t>
            </a:r>
          </a:p>
          <a:p>
            <a:pPr marL="342900" lvl="0" indent="-342900">
              <a:spcBef>
                <a:spcPct val="20000"/>
              </a:spcBef>
              <a:buFont typeface="Arial" pitchFamily="34" charset="0"/>
              <a:buChar char="•"/>
            </a:pPr>
            <a:r>
              <a:rPr lang="en-US" sz="3000" dirty="0">
                <a:solidFill>
                  <a:prstClr val="black"/>
                </a:solidFill>
              </a:rPr>
              <a:t>MAP Decision Categories:</a:t>
            </a:r>
          </a:p>
          <a:p>
            <a:pPr marL="800100" lvl="1" indent="-342900">
              <a:spcBef>
                <a:spcPct val="20000"/>
              </a:spcBef>
              <a:buFont typeface="Arial" pitchFamily="34" charset="0"/>
              <a:buChar char="•"/>
            </a:pPr>
            <a:r>
              <a:rPr lang="en-US" sz="2400" dirty="0">
                <a:solidFill>
                  <a:prstClr val="black"/>
                </a:solidFill>
              </a:rPr>
              <a:t>Support for Rulemaking</a:t>
            </a:r>
          </a:p>
          <a:p>
            <a:pPr marL="800100" lvl="1" indent="-342900">
              <a:spcBef>
                <a:spcPct val="20000"/>
              </a:spcBef>
              <a:buFont typeface="Arial" pitchFamily="34" charset="0"/>
              <a:buChar char="•"/>
            </a:pPr>
            <a:r>
              <a:rPr lang="en-US" sz="2400" dirty="0">
                <a:solidFill>
                  <a:prstClr val="black"/>
                </a:solidFill>
              </a:rPr>
              <a:t>Conditional Support for Rulemaking</a:t>
            </a:r>
          </a:p>
          <a:p>
            <a:pPr marL="800100" lvl="1" indent="-342900">
              <a:spcBef>
                <a:spcPct val="20000"/>
              </a:spcBef>
              <a:buFont typeface="Arial" pitchFamily="34" charset="0"/>
              <a:buChar char="•"/>
            </a:pPr>
            <a:r>
              <a:rPr lang="en-US" sz="2400" dirty="0">
                <a:solidFill>
                  <a:prstClr val="black"/>
                </a:solidFill>
              </a:rPr>
              <a:t>Refine and Resubmit </a:t>
            </a:r>
          </a:p>
          <a:p>
            <a:pPr marL="800100" lvl="1" indent="-342900">
              <a:spcBef>
                <a:spcPct val="20000"/>
              </a:spcBef>
              <a:buFont typeface="Arial" pitchFamily="34" charset="0"/>
              <a:buChar char="•"/>
            </a:pPr>
            <a:r>
              <a:rPr lang="en-US" sz="2400" dirty="0">
                <a:solidFill>
                  <a:prstClr val="black"/>
                </a:solidFill>
              </a:rPr>
              <a:t>Do Not Support for Rulemaking</a:t>
            </a:r>
          </a:p>
        </p:txBody>
      </p:sp>
    </p:spTree>
    <p:extLst>
      <p:ext uri="{BB962C8B-B14F-4D97-AF65-F5344CB8AC3E}">
        <p14:creationId xmlns:p14="http://schemas.microsoft.com/office/powerpoint/2010/main" val="35402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Nominations to Serve on the MAP</a:t>
            </a:r>
            <a:endParaRPr lang="en-US" dirty="0">
              <a:solidFill>
                <a:srgbClr val="FF0000"/>
              </a:solidFill>
            </a:endParaRP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228600" y="1863804"/>
            <a:ext cx="8077199" cy="2492990"/>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One third of the seats on MAP are eligible for reappointment each year</a:t>
            </a:r>
          </a:p>
          <a:p>
            <a:pPr marL="342900" lvl="0" indent="-342900">
              <a:spcBef>
                <a:spcPct val="20000"/>
              </a:spcBef>
              <a:buFont typeface="Arial" pitchFamily="34" charset="0"/>
              <a:buChar char="•"/>
            </a:pPr>
            <a:r>
              <a:rPr lang="en-US" sz="3000" dirty="0">
                <a:solidFill>
                  <a:prstClr val="black"/>
                </a:solidFill>
              </a:rPr>
              <a:t>The formal call for nominations occurs in the early Spring, but NQF accepts nominations year round</a:t>
            </a:r>
          </a:p>
        </p:txBody>
      </p:sp>
      <p:pic>
        <p:nvPicPr>
          <p:cNvPr id="4" name="Picture 3" descr="A picture of hands in different colors">
            <a:extLst>
              <a:ext uri="{FF2B5EF4-FFF2-40B4-BE49-F238E27FC236}">
                <a16:creationId xmlns:a16="http://schemas.microsoft.com/office/drawing/2014/main" id="{53DE4AE3-1C5E-4160-8ECB-AF5B4E34E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370188"/>
            <a:ext cx="3810000" cy="2044700"/>
          </a:xfrm>
          <a:prstGeom prst="rect">
            <a:avLst/>
          </a:prstGeom>
        </p:spPr>
      </p:pic>
    </p:spTree>
    <p:extLst>
      <p:ext uri="{BB962C8B-B14F-4D97-AF65-F5344CB8AC3E}">
        <p14:creationId xmlns:p14="http://schemas.microsoft.com/office/powerpoint/2010/main" val="78749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3D76D-ACCF-4962-BF67-6C2DA04EA554}"/>
              </a:ext>
            </a:extLst>
          </p:cNvPr>
          <p:cNvSpPr>
            <a:spLocks noGrp="1"/>
          </p:cNvSpPr>
          <p:nvPr>
            <p:ph type="title"/>
          </p:nvPr>
        </p:nvSpPr>
        <p:spPr/>
        <p:txBody>
          <a:bodyPr/>
          <a:lstStyle/>
          <a:p>
            <a:r>
              <a:rPr lang="en-US" dirty="0"/>
              <a:t>Pre-Rulemaking 2019</a:t>
            </a:r>
          </a:p>
        </p:txBody>
      </p:sp>
      <p:pic>
        <p:nvPicPr>
          <p:cNvPr id="3" name="Picture 2" descr="A picture stating &quot; the following preview has been approved for all audiences by the motion picture association of America, Inc&quot;. &#10;&#10;The picture also includes the websites &quot;www.filmratings.com&quot; and &quot;www.mpaa.org&quot;">
            <a:extLst>
              <a:ext uri="{FF2B5EF4-FFF2-40B4-BE49-F238E27FC236}">
                <a16:creationId xmlns:a16="http://schemas.microsoft.com/office/drawing/2014/main" id="{E0CF25D2-9FB2-4E79-AF7A-0790B7208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11" y="2789406"/>
            <a:ext cx="5577378" cy="3260389"/>
          </a:xfrm>
          <a:prstGeom prst="rect">
            <a:avLst/>
          </a:prstGeom>
        </p:spPr>
      </p:pic>
    </p:spTree>
    <p:extLst>
      <p:ext uri="{BB962C8B-B14F-4D97-AF65-F5344CB8AC3E}">
        <p14:creationId xmlns:p14="http://schemas.microsoft.com/office/powerpoint/2010/main" val="62379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Pre-Rulemaking 2019</a:t>
            </a:r>
            <a:endParaRPr lang="en-US" dirty="0">
              <a:solidFill>
                <a:srgbClr val="FF0000"/>
              </a:solidFill>
            </a:endParaRP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457200" y="1818198"/>
            <a:ext cx="8001000" cy="1015663"/>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The pre-rulemaking process applies to certain programs and measures</a:t>
            </a:r>
          </a:p>
        </p:txBody>
      </p:sp>
      <p:graphicFrame>
        <p:nvGraphicFramePr>
          <p:cNvPr id="8" name="Content Placeholder 4" descr="Medicare Programs&#10;" title="Medicare Programs">
            <a:extLst>
              <a:ext uri="{FF2B5EF4-FFF2-40B4-BE49-F238E27FC236}">
                <a16:creationId xmlns:a16="http://schemas.microsoft.com/office/drawing/2014/main" id="{DCD39FE9-89B6-43FF-A4A2-E64C33F5FDC3}"/>
              </a:ext>
            </a:extLst>
          </p:cNvPr>
          <p:cNvGraphicFramePr>
            <a:graphicFrameLocks/>
          </p:cNvGraphicFramePr>
          <p:nvPr>
            <p:extLst>
              <p:ext uri="{D42A27DB-BD31-4B8C-83A1-F6EECF244321}">
                <p14:modId xmlns:p14="http://schemas.microsoft.com/office/powerpoint/2010/main" val="3355753096"/>
              </p:ext>
            </p:extLst>
          </p:nvPr>
        </p:nvGraphicFramePr>
        <p:xfrm>
          <a:off x="190500" y="2743200"/>
          <a:ext cx="8763000" cy="3743039"/>
        </p:xfrm>
        <a:graphic>
          <a:graphicData uri="http://schemas.openxmlformats.org/drawingml/2006/table">
            <a:tbl>
              <a:tblPr firstRow="1">
                <a:tableStyleId>{5C22544A-7EE6-4342-B048-85BDC9FD1C3A}</a:tableStyleId>
              </a:tblPr>
              <a:tblGrid>
                <a:gridCol w="4419599">
                  <a:extLst>
                    <a:ext uri="{9D8B030D-6E8A-4147-A177-3AD203B41FA5}">
                      <a16:colId xmlns:a16="http://schemas.microsoft.com/office/drawing/2014/main" val="20000"/>
                    </a:ext>
                  </a:extLst>
                </a:gridCol>
                <a:gridCol w="4343401">
                  <a:extLst>
                    <a:ext uri="{9D8B030D-6E8A-4147-A177-3AD203B41FA5}">
                      <a16:colId xmlns:a16="http://schemas.microsoft.com/office/drawing/2014/main" val="20001"/>
                    </a:ext>
                  </a:extLst>
                </a:gridCol>
              </a:tblGrid>
              <a:tr h="331556">
                <a:tc gridSpan="2">
                  <a:txBody>
                    <a:bodyPr/>
                    <a:lstStyle/>
                    <a:p>
                      <a:pPr marL="0" marR="0" algn="ctr">
                        <a:spcBef>
                          <a:spcPts val="0"/>
                        </a:spcBef>
                        <a:spcAft>
                          <a:spcPts val="0"/>
                        </a:spcAft>
                      </a:pPr>
                      <a:r>
                        <a:rPr lang="en-US" sz="1600" b="1" u="none" strike="noStrike" kern="1200" dirty="0">
                          <a:solidFill>
                            <a:schemeClr val="dk1"/>
                          </a:solidFill>
                          <a:effectLst/>
                          <a:latin typeface="Arial" panose="020B0604020202020204" pitchFamily="34" charset="0"/>
                          <a:ea typeface="+mn-ea"/>
                          <a:cs typeface="Arial" panose="020B0604020202020204" pitchFamily="34" charset="0"/>
                        </a:rPr>
                        <a:t>Medicare Programs</a:t>
                      </a:r>
                    </a:p>
                  </a:txBody>
                  <a:tcPr marL="68580" marR="68580" marT="0" marB="0" anchor="ctr">
                    <a:solidFill>
                      <a:schemeClr val="accent1">
                        <a:lumMod val="60000"/>
                        <a:lumOff val="40000"/>
                      </a:schemeClr>
                    </a:solidFill>
                  </a:tcPr>
                </a:tc>
                <a:tc hMerge="1">
                  <a:txBody>
                    <a:bodyPr/>
                    <a:lstStyle/>
                    <a:p>
                      <a:pPr marL="0" marR="0" algn="ctr">
                        <a:spcBef>
                          <a:spcPts val="0"/>
                        </a:spcBef>
                        <a:spcAft>
                          <a:spcPts val="0"/>
                        </a:spcAft>
                      </a:pPr>
                      <a:endParaRPr lang="en-US" sz="1200" u="none" strike="noStrike"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9"/>
                  </a:ext>
                </a:extLst>
              </a:tr>
              <a:tr h="331556">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Ambulatory Surgical Center Quality Reporting</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Inpatient Psychiatric Facility Quality Reporting</a:t>
                      </a:r>
                    </a:p>
                  </a:txBody>
                  <a:tcPr marL="68580" marR="68580" marT="0" marB="0" anchor="ctr"/>
                </a:tc>
                <a:extLst>
                  <a:ext uri="{0D108BD9-81ED-4DB2-BD59-A6C34878D82A}">
                    <a16:rowId xmlns:a16="http://schemas.microsoft.com/office/drawing/2014/main" val="10000"/>
                  </a:ext>
                </a:extLst>
              </a:tr>
              <a:tr h="474049">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End-Stage Renal Disease Quality Incentive</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Inpatient Rehabilitation Facility Quality Reporting</a:t>
                      </a:r>
                    </a:p>
                  </a:txBody>
                  <a:tcPr marL="68580" marR="68580" marT="0" marB="0" anchor="ctr"/>
                </a:tc>
                <a:extLst>
                  <a:ext uri="{0D108BD9-81ED-4DB2-BD59-A6C34878D82A}">
                    <a16:rowId xmlns:a16="http://schemas.microsoft.com/office/drawing/2014/main" val="10001"/>
                  </a:ext>
                </a:extLst>
              </a:tr>
              <a:tr h="331556">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Home Health Quality Reporting</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Long-Term Care Hospital Quality Reporting</a:t>
                      </a:r>
                    </a:p>
                  </a:txBody>
                  <a:tcPr marL="68580" marR="68580" marT="0" marB="0" anchor="ctr"/>
                </a:tc>
                <a:extLst>
                  <a:ext uri="{0D108BD9-81ED-4DB2-BD59-A6C34878D82A}">
                    <a16:rowId xmlns:a16="http://schemas.microsoft.com/office/drawing/2014/main" val="10002"/>
                  </a:ext>
                </a:extLst>
              </a:tr>
              <a:tr h="474049">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Hospice Quality Reporting</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Medicare and Medicaid Promoting Interoperability Programs*</a:t>
                      </a:r>
                    </a:p>
                  </a:txBody>
                  <a:tcPr marL="68580" marR="68580" marT="0" marB="0" anchor="ctr"/>
                </a:tc>
                <a:extLst>
                  <a:ext uri="{0D108BD9-81ED-4DB2-BD59-A6C34878D82A}">
                    <a16:rowId xmlns:a16="http://schemas.microsoft.com/office/drawing/2014/main" val="10003"/>
                  </a:ext>
                </a:extLst>
              </a:tr>
              <a:tr h="331556">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Hospital-Acquired Condition Reduction</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Medicare Shared Savings</a:t>
                      </a:r>
                    </a:p>
                  </a:txBody>
                  <a:tcPr marL="68580" marR="68580" marT="0" marB="0" anchor="ctr"/>
                </a:tc>
                <a:extLst>
                  <a:ext uri="{0D108BD9-81ED-4DB2-BD59-A6C34878D82A}">
                    <a16:rowId xmlns:a16="http://schemas.microsoft.com/office/drawing/2014/main" val="10004"/>
                  </a:ext>
                </a:extLst>
              </a:tr>
              <a:tr h="331556">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Hospital Inpatient Quality Reporting</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Merit-based Incentive Payment System</a:t>
                      </a:r>
                    </a:p>
                  </a:txBody>
                  <a:tcPr marL="68580" marR="68580" marT="0" marB="0" anchor="ctr"/>
                </a:tc>
                <a:extLst>
                  <a:ext uri="{0D108BD9-81ED-4DB2-BD59-A6C34878D82A}">
                    <a16:rowId xmlns:a16="http://schemas.microsoft.com/office/drawing/2014/main" val="10005"/>
                  </a:ext>
                </a:extLst>
              </a:tr>
              <a:tr h="474049">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Hospital Outpatient Quality Reporting</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Prospective Payment System-Exempt Cancer Hospital Quality Reporting</a:t>
                      </a:r>
                    </a:p>
                  </a:txBody>
                  <a:tcPr marL="68580" marR="68580" marT="0" marB="0" anchor="ctr"/>
                </a:tc>
                <a:extLst>
                  <a:ext uri="{0D108BD9-81ED-4DB2-BD59-A6C34878D82A}">
                    <a16:rowId xmlns:a16="http://schemas.microsoft.com/office/drawing/2014/main" val="10006"/>
                  </a:ext>
                </a:extLst>
              </a:tr>
              <a:tr h="331556">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Hospital Readmissions Reduction</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Skilled Nursing Facility Quality Reporting</a:t>
                      </a:r>
                    </a:p>
                  </a:txBody>
                  <a:tcPr marL="68580" marR="68580" marT="0" marB="0" anchor="ctr"/>
                </a:tc>
                <a:extLst>
                  <a:ext uri="{0D108BD9-81ED-4DB2-BD59-A6C34878D82A}">
                    <a16:rowId xmlns:a16="http://schemas.microsoft.com/office/drawing/2014/main" val="10007"/>
                  </a:ext>
                </a:extLst>
              </a:tr>
              <a:tr h="331556">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Hospital Value-Based Purchasing</a:t>
                      </a:r>
                    </a:p>
                  </a:txBody>
                  <a:tcPr marL="68580" marR="68580" marT="0" marB="0" anchor="ctr"/>
                </a:tc>
                <a:tc>
                  <a:txBody>
                    <a:bodyPr/>
                    <a:lstStyle/>
                    <a:p>
                      <a:pPr marL="0" marR="0" algn="ctr">
                        <a:spcBef>
                          <a:spcPts val="0"/>
                        </a:spcBef>
                        <a:spcAft>
                          <a:spcPts val="0"/>
                        </a:spcAft>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Skilled Nursing Facility Value-Based Purchasing</a:t>
                      </a:r>
                    </a:p>
                  </a:txBody>
                  <a:tcPr marL="68580" marR="68580" marT="0" marB="0" anchor="ct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F80B1363-1423-4A86-80EF-0BEF69748766}"/>
              </a:ext>
            </a:extLst>
          </p:cNvPr>
          <p:cNvSpPr/>
          <p:nvPr/>
        </p:nvSpPr>
        <p:spPr>
          <a:xfrm>
            <a:off x="76200" y="6477000"/>
            <a:ext cx="8762999" cy="430887"/>
          </a:xfrm>
          <a:prstGeom prst="rect">
            <a:avLst/>
          </a:prstGeom>
        </p:spPr>
        <p:txBody>
          <a:bodyPr wrap="square">
            <a:spAutoFit/>
          </a:bodyPr>
          <a:lstStyle/>
          <a:p>
            <a:r>
              <a:rPr lang="en-US" sz="1100" dirty="0"/>
              <a:t>*At the time of MUC submissions, this program was still referred to as Medicare and Medicaid EHR Incentive Program for Eligible Hospitals and Critical Access Hospitals. </a:t>
            </a:r>
          </a:p>
        </p:txBody>
      </p:sp>
    </p:spTree>
    <p:extLst>
      <p:ext uri="{BB962C8B-B14F-4D97-AF65-F5344CB8AC3E}">
        <p14:creationId xmlns:p14="http://schemas.microsoft.com/office/powerpoint/2010/main" val="21685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descr="Arrow">
            <a:extLst>
              <a:ext uri="{FF2B5EF4-FFF2-40B4-BE49-F238E27FC236}">
                <a16:creationId xmlns:a16="http://schemas.microsoft.com/office/drawing/2014/main" id="{7EDDEB36-7B09-4D9C-A157-7630D8CF505B}"/>
              </a:ext>
            </a:extLst>
          </p:cNvPr>
          <p:cNvSpPr/>
          <p:nvPr/>
        </p:nvSpPr>
        <p:spPr>
          <a:xfrm>
            <a:off x="739822" y="2590800"/>
            <a:ext cx="8229600" cy="4030362"/>
          </a:xfrm>
          <a:prstGeom prs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Pre-Rulemaking 2019</a:t>
            </a:r>
            <a:endParaRPr lang="en-US" dirty="0">
              <a:solidFill>
                <a:srgbClr val="FF0000"/>
              </a:solidFill>
            </a:endParaRP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4" name="Content Placeholder 3">
            <a:extLst>
              <a:ext uri="{FF2B5EF4-FFF2-40B4-BE49-F238E27FC236}">
                <a16:creationId xmlns:a16="http://schemas.microsoft.com/office/drawing/2014/main" id="{752E09BC-0016-44CE-860E-7E58C5DD93F1}"/>
              </a:ext>
            </a:extLst>
          </p:cNvPr>
          <p:cNvSpPr>
            <a:spLocks noGrp="1"/>
          </p:cNvSpPr>
          <p:nvPr>
            <p:ph idx="1"/>
          </p:nvPr>
        </p:nvSpPr>
        <p:spPr>
          <a:xfrm>
            <a:off x="304800" y="1828800"/>
            <a:ext cx="8382000" cy="4297363"/>
          </a:xfrm>
        </p:spPr>
        <p:txBody>
          <a:bodyPr/>
          <a:lstStyle/>
          <a:p>
            <a:r>
              <a:rPr lang="en-US" dirty="0"/>
              <a:t>Measures are submitted through the ONC-approved Jira issue and project tracking software</a:t>
            </a:r>
          </a:p>
        </p:txBody>
      </p:sp>
      <p:sp>
        <p:nvSpPr>
          <p:cNvPr id="10" name="Rectangle: Rounded Corners 9" descr="Textbox">
            <a:extLst>
              <a:ext uri="{FF2B5EF4-FFF2-40B4-BE49-F238E27FC236}">
                <a16:creationId xmlns:a16="http://schemas.microsoft.com/office/drawing/2014/main" id="{231BD7B3-1907-4A0E-AFF4-812004136608}"/>
              </a:ext>
            </a:extLst>
          </p:cNvPr>
          <p:cNvSpPr/>
          <p:nvPr/>
        </p:nvSpPr>
        <p:spPr>
          <a:xfrm>
            <a:off x="789080" y="3881950"/>
            <a:ext cx="1342103" cy="1445342"/>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Rounded Corners 11" descr="Textbox">
            <a:extLst>
              <a:ext uri="{FF2B5EF4-FFF2-40B4-BE49-F238E27FC236}">
                <a16:creationId xmlns:a16="http://schemas.microsoft.com/office/drawing/2014/main" id="{59AF7320-62C7-4388-B6CB-62D7F9D5B2DA}"/>
              </a:ext>
            </a:extLst>
          </p:cNvPr>
          <p:cNvSpPr/>
          <p:nvPr/>
        </p:nvSpPr>
        <p:spPr>
          <a:xfrm>
            <a:off x="2432250" y="3877608"/>
            <a:ext cx="1342103" cy="1445342"/>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Rounded Corners 12" descr="Textbox">
            <a:extLst>
              <a:ext uri="{FF2B5EF4-FFF2-40B4-BE49-F238E27FC236}">
                <a16:creationId xmlns:a16="http://schemas.microsoft.com/office/drawing/2014/main" id="{D94F0381-F0BE-4554-8AAE-47105A1975CB}"/>
              </a:ext>
            </a:extLst>
          </p:cNvPr>
          <p:cNvSpPr/>
          <p:nvPr/>
        </p:nvSpPr>
        <p:spPr>
          <a:xfrm>
            <a:off x="4090372" y="3887886"/>
            <a:ext cx="1342103" cy="1445342"/>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Rounded Corners 13" descr="Textbox">
            <a:extLst>
              <a:ext uri="{FF2B5EF4-FFF2-40B4-BE49-F238E27FC236}">
                <a16:creationId xmlns:a16="http://schemas.microsoft.com/office/drawing/2014/main" id="{BCB2DDC9-32CD-478B-B200-39C72F67EC52}"/>
              </a:ext>
            </a:extLst>
          </p:cNvPr>
          <p:cNvSpPr/>
          <p:nvPr/>
        </p:nvSpPr>
        <p:spPr>
          <a:xfrm>
            <a:off x="5733296" y="3898211"/>
            <a:ext cx="1342103" cy="1445342"/>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Rounded Corners 14" descr="Textbox">
            <a:extLst>
              <a:ext uri="{FF2B5EF4-FFF2-40B4-BE49-F238E27FC236}">
                <a16:creationId xmlns:a16="http://schemas.microsoft.com/office/drawing/2014/main" id="{6CD732E7-2080-4B9C-925B-B2FE11CDD37D}"/>
              </a:ext>
            </a:extLst>
          </p:cNvPr>
          <p:cNvSpPr/>
          <p:nvPr/>
        </p:nvSpPr>
        <p:spPr>
          <a:xfrm>
            <a:off x="7340765" y="3898211"/>
            <a:ext cx="1342103" cy="1445342"/>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8E11288-8314-4B76-96BE-E8ECCF9EB306}"/>
              </a:ext>
            </a:extLst>
          </p:cNvPr>
          <p:cNvSpPr txBox="1"/>
          <p:nvPr/>
        </p:nvSpPr>
        <p:spPr>
          <a:xfrm>
            <a:off x="955683" y="3977479"/>
            <a:ext cx="1074170" cy="1015663"/>
          </a:xfrm>
          <a:prstGeom prst="rect">
            <a:avLst/>
          </a:prstGeom>
          <a:noFill/>
        </p:spPr>
        <p:txBody>
          <a:bodyPr wrap="square" rtlCol="0">
            <a:spAutoFit/>
          </a:bodyPr>
          <a:lstStyle/>
          <a:p>
            <a:r>
              <a:rPr lang="en-US" sz="1200" b="1" dirty="0"/>
              <a:t>Feb/March </a:t>
            </a:r>
          </a:p>
          <a:p>
            <a:r>
              <a:rPr lang="en-US" sz="1200" dirty="0"/>
              <a:t>Jira opened for new candidate measures</a:t>
            </a:r>
          </a:p>
        </p:txBody>
      </p:sp>
      <p:sp>
        <p:nvSpPr>
          <p:cNvPr id="18" name="TextBox 17">
            <a:extLst>
              <a:ext uri="{FF2B5EF4-FFF2-40B4-BE49-F238E27FC236}">
                <a16:creationId xmlns:a16="http://schemas.microsoft.com/office/drawing/2014/main" id="{3C2A1A19-0E41-4D24-AABE-048190B7DD86}"/>
              </a:ext>
            </a:extLst>
          </p:cNvPr>
          <p:cNvSpPr txBox="1"/>
          <p:nvPr/>
        </p:nvSpPr>
        <p:spPr>
          <a:xfrm>
            <a:off x="2588383" y="3974551"/>
            <a:ext cx="1195853" cy="1015663"/>
          </a:xfrm>
          <a:prstGeom prst="rect">
            <a:avLst/>
          </a:prstGeom>
          <a:noFill/>
        </p:spPr>
        <p:txBody>
          <a:bodyPr wrap="square" rtlCol="0">
            <a:spAutoFit/>
          </a:bodyPr>
          <a:lstStyle/>
          <a:p>
            <a:r>
              <a:rPr lang="en-US" sz="1200" b="1" dirty="0"/>
              <a:t>Early June</a:t>
            </a:r>
          </a:p>
          <a:p>
            <a:r>
              <a:rPr lang="en-US" sz="1200" dirty="0"/>
              <a:t>Jira closes for all other CMS program measures</a:t>
            </a:r>
          </a:p>
        </p:txBody>
      </p:sp>
      <p:sp>
        <p:nvSpPr>
          <p:cNvPr id="19" name="TextBox 18">
            <a:extLst>
              <a:ext uri="{FF2B5EF4-FFF2-40B4-BE49-F238E27FC236}">
                <a16:creationId xmlns:a16="http://schemas.microsoft.com/office/drawing/2014/main" id="{C063A677-0168-4474-81B5-C987783D26E4}"/>
              </a:ext>
            </a:extLst>
          </p:cNvPr>
          <p:cNvSpPr txBox="1"/>
          <p:nvPr/>
        </p:nvSpPr>
        <p:spPr>
          <a:xfrm>
            <a:off x="4241436" y="3976326"/>
            <a:ext cx="1074170" cy="646331"/>
          </a:xfrm>
          <a:prstGeom prst="rect">
            <a:avLst/>
          </a:prstGeom>
          <a:noFill/>
        </p:spPr>
        <p:txBody>
          <a:bodyPr wrap="square" rtlCol="0">
            <a:spAutoFit/>
          </a:bodyPr>
          <a:lstStyle/>
          <a:p>
            <a:r>
              <a:rPr lang="en-US" sz="1200" b="1" dirty="0"/>
              <a:t>July 20</a:t>
            </a:r>
          </a:p>
          <a:p>
            <a:r>
              <a:rPr lang="en-US" sz="1200" dirty="0"/>
              <a:t>Draft MUC List prepared</a:t>
            </a:r>
          </a:p>
        </p:txBody>
      </p:sp>
      <p:sp>
        <p:nvSpPr>
          <p:cNvPr id="20" name="TextBox 19">
            <a:extLst>
              <a:ext uri="{FF2B5EF4-FFF2-40B4-BE49-F238E27FC236}">
                <a16:creationId xmlns:a16="http://schemas.microsoft.com/office/drawing/2014/main" id="{1AC6CE6A-1FC7-4967-B824-5AE88E6871FB}"/>
              </a:ext>
            </a:extLst>
          </p:cNvPr>
          <p:cNvSpPr txBox="1"/>
          <p:nvPr/>
        </p:nvSpPr>
        <p:spPr>
          <a:xfrm>
            <a:off x="5949157" y="3974551"/>
            <a:ext cx="1074170" cy="1200329"/>
          </a:xfrm>
          <a:prstGeom prst="rect">
            <a:avLst/>
          </a:prstGeom>
          <a:noFill/>
        </p:spPr>
        <p:txBody>
          <a:bodyPr wrap="square" rtlCol="0">
            <a:spAutoFit/>
          </a:bodyPr>
          <a:lstStyle/>
          <a:p>
            <a:r>
              <a:rPr lang="en-US" sz="1200" b="1" dirty="0"/>
              <a:t>August 1</a:t>
            </a:r>
          </a:p>
          <a:p>
            <a:r>
              <a:rPr lang="en-US" sz="1200" dirty="0"/>
              <a:t>Federal-Only Stakeholder Meeting (preview MUC List)</a:t>
            </a:r>
          </a:p>
        </p:txBody>
      </p:sp>
      <p:sp>
        <p:nvSpPr>
          <p:cNvPr id="21" name="TextBox 20">
            <a:extLst>
              <a:ext uri="{FF2B5EF4-FFF2-40B4-BE49-F238E27FC236}">
                <a16:creationId xmlns:a16="http://schemas.microsoft.com/office/drawing/2014/main" id="{E92925E7-2DF5-49B4-AB14-AFE09E5B1070}"/>
              </a:ext>
            </a:extLst>
          </p:cNvPr>
          <p:cNvSpPr txBox="1"/>
          <p:nvPr/>
        </p:nvSpPr>
        <p:spPr>
          <a:xfrm>
            <a:off x="7499478" y="3974550"/>
            <a:ext cx="1074170" cy="1015663"/>
          </a:xfrm>
          <a:prstGeom prst="rect">
            <a:avLst/>
          </a:prstGeom>
          <a:noFill/>
        </p:spPr>
        <p:txBody>
          <a:bodyPr wrap="square" rtlCol="0">
            <a:spAutoFit/>
          </a:bodyPr>
          <a:lstStyle/>
          <a:p>
            <a:r>
              <a:rPr lang="en-US" sz="1200" b="1" dirty="0"/>
              <a:t>August 20</a:t>
            </a:r>
          </a:p>
          <a:p>
            <a:r>
              <a:rPr lang="en-US" sz="1200" dirty="0"/>
              <a:t>MUC clearance process begins</a:t>
            </a:r>
          </a:p>
        </p:txBody>
      </p:sp>
    </p:spTree>
    <p:extLst>
      <p:ext uri="{BB962C8B-B14F-4D97-AF65-F5344CB8AC3E}">
        <p14:creationId xmlns:p14="http://schemas.microsoft.com/office/powerpoint/2010/main" val="66054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MACRA 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Pre-Rulemaking 2019 Stakeholder Outreach</a:t>
            </a:r>
            <a:endParaRPr lang="en-US" dirty="0">
              <a:solidFill>
                <a:srgbClr val="FF0000"/>
              </a:solidFill>
            </a:endParaRP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228600" y="1863804"/>
            <a:ext cx="8077199" cy="3367076"/>
          </a:xfrm>
          <a:prstGeom prst="rect">
            <a:avLst/>
          </a:prstGeom>
          <a:noFill/>
        </p:spPr>
        <p:txBody>
          <a:bodyPr wrap="square" rtlCol="0">
            <a:spAutoFit/>
          </a:bodyPr>
          <a:lstStyle/>
          <a:p>
            <a:pPr marL="342900" lvl="0" indent="-342900">
              <a:spcBef>
                <a:spcPct val="20000"/>
              </a:spcBef>
              <a:buFont typeface="Arial" pitchFamily="34" charset="0"/>
              <a:buChar char="•"/>
            </a:pPr>
            <a:r>
              <a:rPr lang="en-US" sz="2800" dirty="0">
                <a:solidFill>
                  <a:prstClr val="black"/>
                </a:solidFill>
              </a:rPr>
              <a:t>In April, CMS provides multiple opportunities for stakeholders to learn about the Pre-Rulemaking process for the year</a:t>
            </a:r>
          </a:p>
          <a:p>
            <a:pPr marL="800100" lvl="1" indent="-342900">
              <a:spcBef>
                <a:spcPct val="20000"/>
              </a:spcBef>
              <a:buFont typeface="Arial" pitchFamily="34" charset="0"/>
              <a:buChar char="•"/>
            </a:pPr>
            <a:r>
              <a:rPr lang="en-US" sz="2800" dirty="0">
                <a:solidFill>
                  <a:prstClr val="black"/>
                </a:solidFill>
              </a:rPr>
              <a:t>2019 Pre-Rulemaking Kick-off webinar</a:t>
            </a:r>
          </a:p>
          <a:p>
            <a:pPr marL="800100" lvl="1" indent="-342900">
              <a:spcBef>
                <a:spcPct val="20000"/>
              </a:spcBef>
              <a:buFont typeface="Arial" pitchFamily="34" charset="0"/>
              <a:buChar char="•"/>
            </a:pPr>
            <a:r>
              <a:rPr lang="en-US" sz="2800" dirty="0">
                <a:solidFill>
                  <a:prstClr val="black"/>
                </a:solidFill>
              </a:rPr>
              <a:t>2 Open Forums to review Jira and ask questions about submissions</a:t>
            </a:r>
          </a:p>
          <a:p>
            <a:pPr marL="800100" lvl="1" indent="-342900">
              <a:spcBef>
                <a:spcPct val="20000"/>
              </a:spcBef>
              <a:buFont typeface="Arial" pitchFamily="34" charset="0"/>
              <a:buChar char="•"/>
            </a:pPr>
            <a:r>
              <a:rPr lang="en-US" sz="2800" dirty="0">
                <a:solidFill>
                  <a:prstClr val="black"/>
                </a:solidFill>
              </a:rPr>
              <a:t>CMS Needs and Priorities webinar</a:t>
            </a:r>
          </a:p>
        </p:txBody>
      </p:sp>
    </p:spTree>
    <p:extLst>
      <p:ext uri="{BB962C8B-B14F-4D97-AF65-F5344CB8AC3E}">
        <p14:creationId xmlns:p14="http://schemas.microsoft.com/office/powerpoint/2010/main" val="116815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Vision and Goals: </a:t>
            </a:r>
            <a:r>
              <a:rPr lang="en-US" sz="4000" dirty="0">
                <a:solidFill>
                  <a:prstClr val="white"/>
                </a:solidFill>
              </a:rPr>
              <a:t>Info Sessions</a:t>
            </a: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4" name="Content Placeholder 3"/>
          <p:cNvSpPr txBox="1">
            <a:spLocks noGrp="1"/>
          </p:cNvSpPr>
          <p:nvPr>
            <p:ph idx="1"/>
          </p:nvPr>
        </p:nvSpPr>
        <p:spPr>
          <a:xfrm>
            <a:off x="23734" y="1701281"/>
            <a:ext cx="8967866" cy="2197525"/>
          </a:xfrm>
          <a:prstGeom prst="rect">
            <a:avLst/>
          </a:prstGeom>
          <a:noFill/>
        </p:spPr>
        <p:txBody>
          <a:bodyPr wrap="square" rtlCol="0">
            <a:spAutoFit/>
          </a:bodyPr>
          <a:lstStyle/>
          <a:p>
            <a:r>
              <a:rPr lang="en-US" sz="2400" dirty="0"/>
              <a:t>An ongoing process to engage the public in quality measure development. </a:t>
            </a:r>
          </a:p>
          <a:p>
            <a:r>
              <a:rPr lang="en-US" sz="2400" dirty="0"/>
              <a:t>Elicit feedback that will help CMS design resources that can help all of those interested in healthcare quality improvement better understand the goals of quality measurement. </a:t>
            </a:r>
          </a:p>
          <a:p>
            <a:pPr marL="0" indent="0" algn="ctr">
              <a:buNone/>
            </a:pPr>
            <a:endParaRPr lang="en-US" sz="1000" dirty="0"/>
          </a:p>
        </p:txBody>
      </p:sp>
      <p:sp>
        <p:nvSpPr>
          <p:cNvPr id="6" name="Rectangle 5"/>
          <p:cNvSpPr/>
          <p:nvPr/>
        </p:nvSpPr>
        <p:spPr>
          <a:xfrm>
            <a:off x="469067" y="3898806"/>
            <a:ext cx="8205866" cy="2529923"/>
          </a:xfrm>
          <a:prstGeom prst="rect">
            <a:avLst/>
          </a:prstGeom>
        </p:spPr>
        <p:txBody>
          <a:bodyPr wrap="square" numCol="2">
            <a:spAutoFit/>
          </a:bodyPr>
          <a:lstStyle/>
          <a:p>
            <a:pPr marL="800100" lvl="1" indent="-342900">
              <a:buFont typeface="Arial" panose="020B0604020202020204" pitchFamily="34" charset="0"/>
              <a:buChar char="•"/>
            </a:pPr>
            <a:r>
              <a:rPr lang="en-US" sz="2400" dirty="0"/>
              <a:t>Education </a:t>
            </a:r>
          </a:p>
          <a:p>
            <a:pPr marL="800100" lvl="1" indent="-342900">
              <a:buFont typeface="Arial" panose="020B0604020202020204" pitchFamily="34" charset="0"/>
              <a:buChar char="•"/>
            </a:pPr>
            <a:r>
              <a:rPr lang="en-US" sz="2400" dirty="0"/>
              <a:t>Outreach</a:t>
            </a:r>
          </a:p>
          <a:p>
            <a:pPr marL="800100" lvl="1" indent="-342900">
              <a:spcBef>
                <a:spcPct val="20000"/>
              </a:spcBef>
              <a:buFont typeface="Arial" panose="020B0604020202020204" pitchFamily="34" charset="0"/>
              <a:buChar char="•"/>
            </a:pPr>
            <a:r>
              <a:rPr lang="en-US" sz="2400" dirty="0">
                <a:solidFill>
                  <a:prstClr val="black"/>
                </a:solidFill>
              </a:rPr>
              <a:t>Dedicated Websites</a:t>
            </a:r>
          </a:p>
          <a:p>
            <a:pPr marL="800100" lvl="1" indent="-342900">
              <a:spcBef>
                <a:spcPct val="20000"/>
              </a:spcBef>
              <a:buFont typeface="Arial" panose="020B0604020202020204" pitchFamily="34" charset="0"/>
              <a:buChar char="•"/>
            </a:pPr>
            <a:r>
              <a:rPr lang="en-US" sz="2400" dirty="0">
                <a:solidFill>
                  <a:prstClr val="black"/>
                </a:solidFill>
              </a:rPr>
              <a:t>Measure Development Roadmaps</a:t>
            </a:r>
          </a:p>
          <a:p>
            <a:pPr marL="800100" lvl="1" indent="-342900">
              <a:spcBef>
                <a:spcPct val="20000"/>
              </a:spcBef>
              <a:buFont typeface="Arial" panose="020B0604020202020204" pitchFamily="34" charset="0"/>
              <a:buChar char="•"/>
            </a:pPr>
            <a:r>
              <a:rPr lang="en-US" sz="2400" dirty="0">
                <a:solidFill>
                  <a:prstClr val="black"/>
                </a:solidFill>
              </a:rPr>
              <a:t>Listserv opportunities</a:t>
            </a:r>
          </a:p>
        </p:txBody>
      </p:sp>
      <p:pic>
        <p:nvPicPr>
          <p:cNvPr id="7" name="Picture 6" descr="A picture of people engaging in conversation">
            <a:extLst>
              <a:ext uri="{FF2B5EF4-FFF2-40B4-BE49-F238E27FC236}">
                <a16:creationId xmlns:a16="http://schemas.microsoft.com/office/drawing/2014/main" id="{CA4D1EE5-B10F-4B8A-ACEA-E2361A92C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028959"/>
            <a:ext cx="3200400" cy="2304288"/>
          </a:xfrm>
          <a:prstGeom prst="rect">
            <a:avLst/>
          </a:prstGeom>
          <a:ln>
            <a:noFill/>
          </a:ln>
          <a:effectLst>
            <a:softEdge rad="112500"/>
          </a:effectLst>
        </p:spPr>
      </p:pic>
    </p:spTree>
    <p:extLst>
      <p:ext uri="{BB962C8B-B14F-4D97-AF65-F5344CB8AC3E}">
        <p14:creationId xmlns:p14="http://schemas.microsoft.com/office/powerpoint/2010/main" val="36040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Pre-Rulemaking 2019 Helpful Resources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228600" y="1863804"/>
            <a:ext cx="8077199" cy="4524315"/>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On the CMS Pre-Rulemaking website there are references and resources to assist measure developers and submitters with their candidate measure submissions</a:t>
            </a:r>
          </a:p>
          <a:p>
            <a:pPr marL="800100" lvl="1" indent="-342900">
              <a:spcBef>
                <a:spcPct val="20000"/>
              </a:spcBef>
              <a:buFont typeface="Arial" pitchFamily="34" charset="0"/>
              <a:buChar char="•"/>
            </a:pPr>
            <a:r>
              <a:rPr lang="en-US" sz="2400" dirty="0">
                <a:solidFill>
                  <a:prstClr val="black"/>
                </a:solidFill>
              </a:rPr>
              <a:t>MUC User Guide</a:t>
            </a:r>
          </a:p>
          <a:p>
            <a:pPr marL="800100" lvl="1" indent="-342900">
              <a:spcBef>
                <a:spcPct val="20000"/>
              </a:spcBef>
              <a:buFont typeface="Arial" pitchFamily="34" charset="0"/>
              <a:buChar char="•"/>
            </a:pPr>
            <a:r>
              <a:rPr lang="en-US" sz="2400" dirty="0">
                <a:solidFill>
                  <a:prstClr val="black"/>
                </a:solidFill>
              </a:rPr>
              <a:t>Jira MUC blank template</a:t>
            </a:r>
          </a:p>
          <a:p>
            <a:pPr marL="800100" lvl="1" indent="-342900">
              <a:spcBef>
                <a:spcPct val="20000"/>
              </a:spcBef>
              <a:buFont typeface="Arial" pitchFamily="34" charset="0"/>
              <a:buChar char="•"/>
            </a:pPr>
            <a:r>
              <a:rPr lang="en-US" sz="2400" dirty="0">
                <a:solidFill>
                  <a:prstClr val="black"/>
                </a:solidFill>
              </a:rPr>
              <a:t>Program-specific templates (i.e. MIPS Peer-Reviewed template)</a:t>
            </a:r>
          </a:p>
          <a:p>
            <a:pPr marL="800100" lvl="1" indent="-342900">
              <a:spcBef>
                <a:spcPct val="20000"/>
              </a:spcBef>
              <a:buFont typeface="Arial" pitchFamily="34" charset="0"/>
              <a:buChar char="•"/>
            </a:pPr>
            <a:r>
              <a:rPr lang="en-US" sz="2400" dirty="0">
                <a:solidFill>
                  <a:prstClr val="black"/>
                </a:solidFill>
              </a:rPr>
              <a:t>Previous MUC Lists and MAP Reports</a:t>
            </a:r>
          </a:p>
          <a:p>
            <a:pPr marL="800100" lvl="1" indent="-342900">
              <a:spcBef>
                <a:spcPct val="20000"/>
              </a:spcBef>
              <a:buFont typeface="Arial" pitchFamily="34" charset="0"/>
              <a:buChar char="•"/>
            </a:pPr>
            <a:r>
              <a:rPr lang="en-US" sz="2400" dirty="0">
                <a:solidFill>
                  <a:prstClr val="black"/>
                </a:solidFill>
              </a:rPr>
              <a:t>Previously recorded webinars</a:t>
            </a:r>
          </a:p>
        </p:txBody>
      </p:sp>
      <p:sp>
        <p:nvSpPr>
          <p:cNvPr id="8" name="TextBox 7">
            <a:extLst>
              <a:ext uri="{FF2B5EF4-FFF2-40B4-BE49-F238E27FC236}">
                <a16:creationId xmlns:a16="http://schemas.microsoft.com/office/drawing/2014/main" id="{92A0BC41-F90F-4B4A-AA45-8946A5217178}"/>
              </a:ext>
            </a:extLst>
          </p:cNvPr>
          <p:cNvSpPr txBox="1"/>
          <p:nvPr/>
        </p:nvSpPr>
        <p:spPr>
          <a:xfrm>
            <a:off x="228600" y="6334780"/>
            <a:ext cx="8458200" cy="523220"/>
          </a:xfrm>
          <a:prstGeom prst="rect">
            <a:avLst/>
          </a:prstGeom>
          <a:noFill/>
        </p:spPr>
        <p:txBody>
          <a:bodyPr wrap="square" rtlCol="0">
            <a:spAutoFit/>
          </a:bodyPr>
          <a:lstStyle/>
          <a:p>
            <a:r>
              <a:rPr lang="en-US" sz="1400" dirty="0">
                <a:hlinkClick r:id="rId3"/>
              </a:rPr>
              <a:t>https://www.cms.gov/Medicare/Quality-Initiatives-Patient-Assessment-Instruments/QualityMeasures/Pre-Rulemaking.html</a:t>
            </a:r>
            <a:r>
              <a:rPr lang="en-US" sz="1400" dirty="0"/>
              <a:t> </a:t>
            </a:r>
          </a:p>
        </p:txBody>
      </p:sp>
    </p:spTree>
    <p:extLst>
      <p:ext uri="{BB962C8B-B14F-4D97-AF65-F5344CB8AC3E}">
        <p14:creationId xmlns:p14="http://schemas.microsoft.com/office/powerpoint/2010/main" val="34738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060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Pre-Rulemaking 2019 Considerations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TextBox 6">
            <a:extLst>
              <a:ext uri="{FF2B5EF4-FFF2-40B4-BE49-F238E27FC236}">
                <a16:creationId xmlns:a16="http://schemas.microsoft.com/office/drawing/2014/main" id="{CFF9368C-D3A9-4855-9183-C2A17F84901C}"/>
              </a:ext>
            </a:extLst>
          </p:cNvPr>
          <p:cNvSpPr txBox="1"/>
          <p:nvPr/>
        </p:nvSpPr>
        <p:spPr>
          <a:xfrm>
            <a:off x="228600" y="1863804"/>
            <a:ext cx="8382000" cy="4985980"/>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Measure Selection considerations can include:</a:t>
            </a:r>
          </a:p>
          <a:p>
            <a:pPr marL="971550" indent="-342900">
              <a:buFont typeface="Arial" panose="020B0604020202020204" pitchFamily="34" charset="0"/>
              <a:buChar char="•"/>
            </a:pPr>
            <a:r>
              <a:rPr lang="en-US" sz="2400" dirty="0"/>
              <a:t>Does the submission align with the quality priorities?</a:t>
            </a:r>
          </a:p>
          <a:p>
            <a:pPr marL="971550" indent="-342900">
              <a:buFont typeface="Arial" panose="020B0604020202020204" pitchFamily="34" charset="0"/>
              <a:buChar char="•"/>
            </a:pPr>
            <a:r>
              <a:rPr lang="en-US" sz="2400" dirty="0"/>
              <a:t>Is the candidate measure fulfilling a Meaningful Measure area gap for this program?</a:t>
            </a:r>
          </a:p>
          <a:p>
            <a:pPr marL="971550" indent="-342900">
              <a:buFont typeface="Arial" panose="020B0604020202020204" pitchFamily="34" charset="0"/>
              <a:buChar char="•"/>
            </a:pPr>
            <a:r>
              <a:rPr lang="en-US" sz="2400" dirty="0"/>
              <a:t>Take a look across programs to identify potential duplication of measures from both the private and public sectors; if so, maybe the newer version is enhanced in some way?  In this scenario, could the original measure be removed?</a:t>
            </a:r>
          </a:p>
          <a:p>
            <a:pPr marL="971550" indent="-342900">
              <a:buFont typeface="Arial" panose="020B0604020202020204" pitchFamily="34" charset="0"/>
              <a:buChar char="•"/>
            </a:pPr>
            <a:r>
              <a:rPr lang="en-US" sz="2400" dirty="0"/>
              <a:t>Is the measure evidence-based, fully developed and tested; would the measure be burdensome to operationalize?</a:t>
            </a:r>
          </a:p>
          <a:p>
            <a:pPr marL="971550" indent="-342900">
              <a:buFont typeface="Arial" panose="020B0604020202020204" pitchFamily="34" charset="0"/>
              <a:buChar char="•"/>
            </a:pPr>
            <a:r>
              <a:rPr lang="en-US" sz="2400" dirty="0"/>
              <a:t>Endorsement status?</a:t>
            </a:r>
          </a:p>
        </p:txBody>
      </p:sp>
    </p:spTree>
    <p:extLst>
      <p:ext uri="{BB962C8B-B14F-4D97-AF65-F5344CB8AC3E}">
        <p14:creationId xmlns:p14="http://schemas.microsoft.com/office/powerpoint/2010/main" val="359626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Additional Support for 2019 Submissions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pic>
        <p:nvPicPr>
          <p:cNvPr id="8" name="Picture 7" descr="Picture of a computer sitting on a table&#10;">
            <a:extLst>
              <a:ext uri="{FF2B5EF4-FFF2-40B4-BE49-F238E27FC236}">
                <a16:creationId xmlns:a16="http://schemas.microsoft.com/office/drawing/2014/main" id="{6771DAFD-675A-4778-825D-9A79E037F0EC}"/>
              </a:ext>
            </a:extLst>
          </p:cNvPr>
          <p:cNvPicPr>
            <a:picLocks noChangeAspect="1"/>
          </p:cNvPicPr>
          <p:nvPr/>
        </p:nvPicPr>
        <p:blipFill>
          <a:blip r:embed="rId3"/>
          <a:stretch>
            <a:fillRect/>
          </a:stretch>
        </p:blipFill>
        <p:spPr>
          <a:xfrm>
            <a:off x="1730532" y="1970655"/>
            <a:ext cx="5682935" cy="3782309"/>
          </a:xfrm>
          <a:prstGeom prst="rect">
            <a:avLst/>
          </a:prstGeom>
        </p:spPr>
      </p:pic>
      <p:sp>
        <p:nvSpPr>
          <p:cNvPr id="3" name="Rectangle 2">
            <a:extLst>
              <a:ext uri="{FF2B5EF4-FFF2-40B4-BE49-F238E27FC236}">
                <a16:creationId xmlns:a16="http://schemas.microsoft.com/office/drawing/2014/main" id="{3A1D3DE4-AF21-4446-ACDC-B7C506D87196}"/>
              </a:ext>
            </a:extLst>
          </p:cNvPr>
          <p:cNvSpPr/>
          <p:nvPr/>
        </p:nvSpPr>
        <p:spPr>
          <a:xfrm>
            <a:off x="1717226" y="6003500"/>
            <a:ext cx="5699958" cy="800219"/>
          </a:xfrm>
          <a:prstGeom prst="rect">
            <a:avLst/>
          </a:prstGeom>
        </p:spPr>
        <p:txBody>
          <a:bodyPr wrap="none">
            <a:spAutoFit/>
          </a:bodyPr>
          <a:lstStyle/>
          <a:p>
            <a:pPr algn="ctr"/>
            <a:r>
              <a:rPr lang="en-US" sz="2800" b="1" dirty="0"/>
              <a:t>CMS Measures Inventory Tool (CMIT)</a:t>
            </a:r>
          </a:p>
          <a:p>
            <a:pPr algn="ctr"/>
            <a:r>
              <a:rPr lang="en-US" dirty="0">
                <a:hlinkClick r:id="rId4"/>
              </a:rPr>
              <a:t>https://cmit.cms.gov</a:t>
            </a:r>
            <a:r>
              <a:rPr lang="en-US" dirty="0"/>
              <a:t> </a:t>
            </a:r>
          </a:p>
        </p:txBody>
      </p:sp>
    </p:spTree>
    <p:extLst>
      <p:ext uri="{BB962C8B-B14F-4D97-AF65-F5344CB8AC3E}">
        <p14:creationId xmlns:p14="http://schemas.microsoft.com/office/powerpoint/2010/main" val="41673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Measures Inventory Tool (CMIT)</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8" name="Content Placeholder 2">
            <a:extLst>
              <a:ext uri="{FF2B5EF4-FFF2-40B4-BE49-F238E27FC236}">
                <a16:creationId xmlns:a16="http://schemas.microsoft.com/office/drawing/2014/main" id="{C584F54A-E170-494D-BDC3-C33A918C29DC}"/>
              </a:ext>
            </a:extLst>
          </p:cNvPr>
          <p:cNvSpPr>
            <a:spLocks noGrp="1"/>
          </p:cNvSpPr>
          <p:nvPr>
            <p:ph idx="1"/>
          </p:nvPr>
        </p:nvSpPr>
        <p:spPr>
          <a:xfrm>
            <a:off x="152400" y="1828800"/>
            <a:ext cx="8229600" cy="5029200"/>
          </a:xfrm>
        </p:spPr>
        <p:txBody>
          <a:bodyPr>
            <a:normAutofit/>
          </a:bodyPr>
          <a:lstStyle/>
          <a:p>
            <a:r>
              <a:rPr lang="en-US" sz="2800" dirty="0"/>
              <a:t>Provides a searchable repository of the measures used across CMS quality programs and initiatives</a:t>
            </a:r>
          </a:p>
          <a:p>
            <a:r>
              <a:rPr lang="en-US" sz="2800" dirty="0"/>
              <a:t>Includes all previously submitted MUC measures starting with 2012</a:t>
            </a:r>
          </a:p>
          <a:p>
            <a:r>
              <a:rPr lang="en-US" sz="2800" dirty="0"/>
              <a:t>New functionality added to the system can help submitters find information to more accurately populate their measure submission</a:t>
            </a:r>
            <a:endParaRPr lang="en-US" sz="2600" dirty="0"/>
          </a:p>
        </p:txBody>
      </p:sp>
    </p:spTree>
    <p:extLst>
      <p:ext uri="{BB962C8B-B14F-4D97-AF65-F5344CB8AC3E}">
        <p14:creationId xmlns:p14="http://schemas.microsoft.com/office/powerpoint/2010/main" val="171108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CMIT Demo</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2">
            <a:extLst>
              <a:ext uri="{FF2B5EF4-FFF2-40B4-BE49-F238E27FC236}">
                <a16:creationId xmlns:a16="http://schemas.microsoft.com/office/drawing/2014/main" id="{5BD7C25E-6AB0-4D74-9A2A-8D97A0397779}"/>
              </a:ext>
            </a:extLst>
          </p:cNvPr>
          <p:cNvSpPr txBox="1">
            <a:spLocks/>
          </p:cNvSpPr>
          <p:nvPr/>
        </p:nvSpPr>
        <p:spPr>
          <a:xfrm>
            <a:off x="228600" y="197450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hlinkClick r:id="rId3"/>
            </a:endParaRPr>
          </a:p>
          <a:p>
            <a:pPr marL="0" indent="0">
              <a:buFont typeface="Arial" pitchFamily="34" charset="0"/>
              <a:buNone/>
            </a:pPr>
            <a:endParaRPr lang="en-US" dirty="0">
              <a:hlinkClick r:id="rId3"/>
            </a:endParaRPr>
          </a:p>
          <a:p>
            <a:pPr marL="0" indent="0">
              <a:buFont typeface="Arial" pitchFamily="34" charset="0"/>
              <a:buNone/>
            </a:pPr>
            <a:endParaRPr lang="en-US" dirty="0">
              <a:hlinkClick r:id="rId3"/>
            </a:endParaRPr>
          </a:p>
          <a:p>
            <a:pPr marL="0" indent="0" algn="ctr">
              <a:buFont typeface="Arial" pitchFamily="34" charset="0"/>
              <a:buNone/>
            </a:pPr>
            <a:r>
              <a:rPr lang="en-US" dirty="0">
                <a:hlinkClick r:id="rId3"/>
              </a:rPr>
              <a:t>https://cmit.cms.gov</a:t>
            </a: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1577045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References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2"/>
          <p:cNvSpPr>
            <a:spLocks noGrp="1"/>
          </p:cNvSpPr>
          <p:nvPr>
            <p:ph idx="1"/>
          </p:nvPr>
        </p:nvSpPr>
        <p:spPr/>
        <p:txBody>
          <a:bodyPr>
            <a:normAutofit/>
          </a:bodyPr>
          <a:lstStyle/>
          <a:p>
            <a:r>
              <a:rPr lang="en-US" sz="2800" dirty="0"/>
              <a:t>CMS Pre-Rulemaking</a:t>
            </a:r>
          </a:p>
          <a:p>
            <a:pPr lvl="1"/>
            <a:r>
              <a:rPr lang="en-US" sz="2400" dirty="0">
                <a:hlinkClick r:id="rId3"/>
              </a:rPr>
              <a:t>https://www.cms.gov/Medicare/Quality-Initiatives-Patient-Assessment-Instruments/QualityMeasures/Pre-Rulemaking.html</a:t>
            </a:r>
            <a:endParaRPr lang="en-US" sz="2400" dirty="0"/>
          </a:p>
          <a:p>
            <a:r>
              <a:rPr lang="en-US" sz="2800" dirty="0"/>
              <a:t>NQF MAP Workgroups</a:t>
            </a:r>
          </a:p>
          <a:p>
            <a:pPr lvl="1"/>
            <a:r>
              <a:rPr lang="en-US" sz="2400" dirty="0">
                <a:hlinkClick r:id="rId4"/>
              </a:rPr>
              <a:t>http://www.qualityforum.org/Highlights/MAP_Workgroups.aspx</a:t>
            </a:r>
            <a:endParaRPr lang="en-US" sz="2400" dirty="0"/>
          </a:p>
          <a:p>
            <a:r>
              <a:rPr lang="en-US" sz="2800" dirty="0"/>
              <a:t>CMS Measures Inventory Tool (CMIT)</a:t>
            </a:r>
          </a:p>
          <a:p>
            <a:pPr lvl="1"/>
            <a:r>
              <a:rPr lang="en-US" sz="2400" dirty="0">
                <a:hlinkClick r:id="rId5"/>
              </a:rPr>
              <a:t>https://cmit.cms.gov</a:t>
            </a:r>
            <a:endParaRPr lang="en-US" sz="2400" dirty="0"/>
          </a:p>
          <a:p>
            <a:pPr marL="457200" lvl="1" indent="0">
              <a:buNone/>
            </a:pPr>
            <a:endParaRPr lang="en-US" sz="2700" dirty="0"/>
          </a:p>
        </p:txBody>
      </p:sp>
    </p:spTree>
    <p:extLst>
      <p:ext uri="{BB962C8B-B14F-4D97-AF65-F5344CB8AC3E}">
        <p14:creationId xmlns:p14="http://schemas.microsoft.com/office/powerpoint/2010/main" val="344142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Discussion Questions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pic>
        <p:nvPicPr>
          <p:cNvPr id="7" name="Content Placeholder 6" descr="Textbox">
            <a:extLst>
              <a:ext uri="{FF2B5EF4-FFF2-40B4-BE49-F238E27FC236}">
                <a16:creationId xmlns:a16="http://schemas.microsoft.com/office/drawing/2014/main" id="{FF2F7BDC-2A1B-4865-92D2-B68D1A0F8F27}"/>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Public Engagement Webinars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7" name="Content Placeholder 1"/>
          <p:cNvSpPr>
            <a:spLocks noGrp="1"/>
          </p:cNvSpPr>
          <p:nvPr>
            <p:ph idx="1"/>
          </p:nvPr>
        </p:nvSpPr>
        <p:spPr/>
        <p:txBody>
          <a:bodyPr>
            <a:normAutofit/>
          </a:bodyPr>
          <a:lstStyle/>
          <a:p>
            <a:pPr marL="0" indent="0">
              <a:buNone/>
            </a:pPr>
            <a:r>
              <a:rPr lang="en-US" sz="2700" b="1" dirty="0"/>
              <a:t>Planned Upcoming Webinars:</a:t>
            </a:r>
          </a:p>
          <a:p>
            <a:pPr marL="514350" indent="-457200"/>
            <a:r>
              <a:rPr lang="en-US" sz="2700" dirty="0"/>
              <a:t>January 9, 2019 – Building a Business Case</a:t>
            </a:r>
            <a:endParaRPr lang="en-US" sz="230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71256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98" y="0"/>
            <a:ext cx="9118002" cy="1417638"/>
          </a:xfrm>
        </p:spPr>
        <p:txBody>
          <a:bodyPr anchor="t"/>
          <a:lstStyle/>
          <a:p>
            <a:r>
              <a:rPr lang="en-US" sz="4000" dirty="0"/>
              <a:t>Info Session #2</a:t>
            </a:r>
            <a:br>
              <a:rPr lang="en-US" sz="4000" dirty="0"/>
            </a:br>
            <a:endParaRPr lang="en-US" sz="4000" dirty="0"/>
          </a:p>
        </p:txBody>
      </p:sp>
      <p:sp>
        <p:nvSpPr>
          <p:cNvPr id="6" name="Text Placeholder 1"/>
          <p:cNvSpPr txBox="1">
            <a:spLocks/>
          </p:cNvSpPr>
          <p:nvPr/>
        </p:nvSpPr>
        <p:spPr>
          <a:xfrm>
            <a:off x="25998" y="1828800"/>
            <a:ext cx="9118002"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r>
              <a:rPr lang="en-US" sz="2700" b="1" u="sng" dirty="0"/>
              <a:t>Battelle</a:t>
            </a:r>
          </a:p>
          <a:p>
            <a:pPr marL="0" indent="0">
              <a:buNone/>
            </a:pPr>
            <a:r>
              <a:rPr lang="en-US" sz="2700" dirty="0"/>
              <a:t>Measures Management System Contract Holder:  Battelle</a:t>
            </a:r>
          </a:p>
          <a:p>
            <a:pPr marL="0" indent="0">
              <a:buNone/>
            </a:pP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Kimberly Rawlings: </a:t>
            </a:r>
            <a:r>
              <a:rPr lang="en-US" sz="2700" dirty="0">
                <a:hlinkClick r:id="rId4"/>
              </a:rPr>
              <a:t>Kimberly.Rawlings@cms.hhs.gov</a:t>
            </a:r>
            <a:r>
              <a:rPr lang="en-US" sz="2700" dirty="0"/>
              <a:t>  </a:t>
            </a:r>
          </a:p>
          <a:p>
            <a:pPr marL="0" indent="0">
              <a:buNone/>
            </a:pPr>
            <a:endParaRPr lang="en-US" sz="2700" dirty="0"/>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Tree>
    <p:extLst>
      <p:ext uri="{BB962C8B-B14F-4D97-AF65-F5344CB8AC3E}">
        <p14:creationId xmlns:p14="http://schemas.microsoft.com/office/powerpoint/2010/main" val="27537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6" name="Content Placeholder 2"/>
          <p:cNvSpPr txBox="1">
            <a:spLocks/>
          </p:cNvSpPr>
          <p:nvPr/>
        </p:nvSpPr>
        <p:spPr>
          <a:xfrm>
            <a:off x="457200" y="1887507"/>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a:t>
            </a:r>
          </a:p>
          <a:p>
            <a:pPr marL="0" indent="0">
              <a:buNone/>
            </a:pPr>
            <a:endParaRPr lang="en-US" sz="2800" dirty="0"/>
          </a:p>
        </p:txBody>
      </p:sp>
      <p:sp>
        <p:nvSpPr>
          <p:cNvPr id="7" name="Rectangle 6"/>
          <p:cNvSpPr/>
          <p:nvPr/>
        </p:nvSpPr>
        <p:spPr>
          <a:xfrm>
            <a:off x="266700" y="2607133"/>
            <a:ext cx="8610600" cy="3000821"/>
          </a:xfrm>
          <a:prstGeom prst="rect">
            <a:avLst/>
          </a:prstGeom>
        </p:spPr>
        <p:txBody>
          <a:bodyPr wrap="square">
            <a:spAutoFit/>
          </a:bodyPr>
          <a:lstStyle/>
          <a:p>
            <a:pPr marL="514350" indent="-514350">
              <a:buFont typeface="+mj-lt"/>
              <a:buAutoNum type="arabicPeriod"/>
            </a:pPr>
            <a:r>
              <a:rPr lang="en-US" sz="2700" dirty="0"/>
              <a:t>Overview of the newly published 2018 Measures under Consideration (MUC) List</a:t>
            </a:r>
          </a:p>
          <a:p>
            <a:pPr marL="514350" indent="-514350">
              <a:buFont typeface="+mj-lt"/>
              <a:buAutoNum type="arabicPeriod"/>
            </a:pPr>
            <a:r>
              <a:rPr lang="en-US" sz="2700" dirty="0"/>
              <a:t>Describe the MAP Workgroup review </a:t>
            </a:r>
          </a:p>
          <a:p>
            <a:pPr marL="514350" indent="-514350">
              <a:buFont typeface="+mj-lt"/>
              <a:buAutoNum type="arabicPeriod"/>
            </a:pPr>
            <a:r>
              <a:rPr lang="en-US" sz="2700" dirty="0"/>
              <a:t>Review the process for submitting measures for the next cycle</a:t>
            </a:r>
          </a:p>
          <a:p>
            <a:pPr marL="514350" indent="-514350">
              <a:buFont typeface="+mj-lt"/>
              <a:buAutoNum type="arabicPeriod"/>
            </a:pPr>
            <a:r>
              <a:rPr lang="en-US" sz="2700" dirty="0"/>
              <a:t>Demo of how CMS Measures Inventory Tool (CMIT) can help prepare for measure submissions</a:t>
            </a:r>
          </a:p>
        </p:txBody>
      </p:sp>
    </p:spTree>
    <p:extLst>
      <p:ext uri="{BB962C8B-B14F-4D97-AF65-F5344CB8AC3E}">
        <p14:creationId xmlns:p14="http://schemas.microsoft.com/office/powerpoint/2010/main" val="16069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2018 Measures under Consideration List</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905000"/>
            <a:ext cx="8229599"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2018 MUC List was published on November 30, 2018</a:t>
            </a:r>
          </a:p>
          <a:p>
            <a:endParaRPr lang="en-US" sz="2400" dirty="0"/>
          </a:p>
          <a:p>
            <a:pPr marL="285750" indent="-285750">
              <a:buFont typeface="Arial" panose="020B0604020202020204" pitchFamily="34" charset="0"/>
              <a:buChar char="•"/>
            </a:pPr>
            <a:r>
              <a:rPr lang="en-US" sz="2400" dirty="0"/>
              <a:t>The list is compiled from measure submissions that have been accepted by the designated CMS programs and then reviewed by all HHS Operational Divisions.</a:t>
            </a:r>
          </a:p>
          <a:p>
            <a:pPr marL="285750" indent="-285750">
              <a:buFont typeface="Arial" panose="020B0604020202020204" pitchFamily="34" charset="0"/>
              <a:buChar char="•"/>
            </a:pPr>
            <a:endParaRPr lang="en-US" sz="2400" dirty="0"/>
          </a:p>
        </p:txBody>
      </p:sp>
      <p:sp>
        <p:nvSpPr>
          <p:cNvPr id="11" name="TextBox 10">
            <a:extLst>
              <a:ext uri="{FF2B5EF4-FFF2-40B4-BE49-F238E27FC236}">
                <a16:creationId xmlns:a16="http://schemas.microsoft.com/office/drawing/2014/main" id="{8C5EA3F5-3550-489C-A144-1C16AB1384D0}"/>
              </a:ext>
            </a:extLst>
          </p:cNvPr>
          <p:cNvSpPr txBox="1"/>
          <p:nvPr/>
        </p:nvSpPr>
        <p:spPr>
          <a:xfrm>
            <a:off x="228600" y="6172200"/>
            <a:ext cx="8001000" cy="646331"/>
          </a:xfrm>
          <a:prstGeom prst="rect">
            <a:avLst/>
          </a:prstGeom>
          <a:noFill/>
        </p:spPr>
        <p:txBody>
          <a:bodyPr wrap="square" rtlCol="0">
            <a:spAutoFit/>
          </a:bodyPr>
          <a:lstStyle/>
          <a:p>
            <a:r>
              <a:rPr lang="en-US" dirty="0">
                <a:hlinkClick r:id="rId3"/>
              </a:rPr>
              <a:t>https://www.cms.gov/Medicare/Quality-Initiatives-Patient-Assessment-Instruments/QualityMeasures/Pre-Rulemaking.html</a:t>
            </a:r>
            <a:r>
              <a:rPr lang="en-US" dirty="0"/>
              <a:t> </a:t>
            </a:r>
          </a:p>
        </p:txBody>
      </p:sp>
    </p:spTree>
    <p:extLst>
      <p:ext uri="{BB962C8B-B14F-4D97-AF65-F5344CB8AC3E}">
        <p14:creationId xmlns:p14="http://schemas.microsoft.com/office/powerpoint/2010/main" val="40325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2018 MUC List Breakdown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66700" y="1905060"/>
            <a:ext cx="8610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2018 MUC List contains 39 measures across 11 programs</a:t>
            </a:r>
          </a:p>
          <a:p>
            <a:endParaRPr lang="en-US" sz="2400" dirty="0"/>
          </a:p>
          <a:p>
            <a:pPr marL="285750" indent="-285750">
              <a:buFont typeface="Arial" panose="020B0604020202020204" pitchFamily="34" charset="0"/>
              <a:buChar char="•"/>
            </a:pPr>
            <a:r>
              <a:rPr lang="en-US" sz="2400" dirty="0"/>
              <a:t>There are a total of 67 unique measure submissions</a:t>
            </a:r>
          </a:p>
          <a:p>
            <a:endParaRPr lang="en-US" sz="2400" dirty="0"/>
          </a:p>
          <a:p>
            <a:pPr marL="285750" indent="-285750">
              <a:buFont typeface="Arial" panose="020B0604020202020204" pitchFamily="34" charset="0"/>
              <a:buChar char="•"/>
            </a:pPr>
            <a:r>
              <a:rPr lang="en-US" sz="2400" dirty="0"/>
              <a:t>Some measures may be used in multiple programs</a:t>
            </a:r>
          </a:p>
          <a:p>
            <a:endParaRPr lang="en-US" sz="2400" dirty="0"/>
          </a:p>
          <a:p>
            <a:pPr marL="285750" indent="-285750">
              <a:buFont typeface="Arial" panose="020B0604020202020204" pitchFamily="34" charset="0"/>
              <a:buChar char="•"/>
            </a:pPr>
            <a:r>
              <a:rPr lang="en-US" sz="2400" dirty="0"/>
              <a:t>Measures cover 11 of the 19 Meaningful Measure areas</a:t>
            </a:r>
          </a:p>
          <a:p>
            <a:endParaRPr lang="en-US" sz="2400" dirty="0"/>
          </a:p>
          <a:p>
            <a:pPr marL="285750" indent="-285750">
              <a:buFont typeface="Arial" panose="020B0604020202020204" pitchFamily="34" charset="0"/>
              <a:buChar char="•"/>
            </a:pPr>
            <a:r>
              <a:rPr lang="en-US" sz="2400" dirty="0"/>
              <a:t>New this year:</a:t>
            </a:r>
          </a:p>
          <a:p>
            <a:pPr marL="742950" lvl="1" indent="-285750">
              <a:buFont typeface="Arial" panose="020B0604020202020204" pitchFamily="34" charset="0"/>
              <a:buChar char="•"/>
            </a:pPr>
            <a:r>
              <a:rPr lang="en-US" sz="2400" dirty="0"/>
              <a:t>MIPS Quality</a:t>
            </a:r>
          </a:p>
          <a:p>
            <a:pPr marL="742950" lvl="1" indent="-285750">
              <a:buFont typeface="Arial" panose="020B0604020202020204" pitchFamily="34" charset="0"/>
              <a:buChar char="•"/>
            </a:pPr>
            <a:r>
              <a:rPr lang="en-US" sz="2400" dirty="0"/>
              <a:t>MIPS Cost</a:t>
            </a:r>
          </a:p>
        </p:txBody>
      </p:sp>
      <p:pic>
        <p:nvPicPr>
          <p:cNvPr id="10" name="Picture 9" descr="A notepad picture with the title &quot;the list&quot;">
            <a:extLst>
              <a:ext uri="{FF2B5EF4-FFF2-40B4-BE49-F238E27FC236}">
                <a16:creationId xmlns:a16="http://schemas.microsoft.com/office/drawing/2014/main" id="{87B403CE-5CD1-423A-AD28-0813AE098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648200"/>
            <a:ext cx="3314700" cy="2055114"/>
          </a:xfrm>
          <a:prstGeom prst="rect">
            <a:avLst/>
          </a:prstGeom>
        </p:spPr>
      </p:pic>
    </p:spTree>
    <p:extLst>
      <p:ext uri="{BB962C8B-B14F-4D97-AF65-F5344CB8AC3E}">
        <p14:creationId xmlns:p14="http://schemas.microsoft.com/office/powerpoint/2010/main" val="251492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2018 MUC List Breakdown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676400"/>
            <a:ext cx="86106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Number of measures by program</a:t>
            </a:r>
          </a:p>
        </p:txBody>
      </p:sp>
      <p:graphicFrame>
        <p:nvGraphicFramePr>
          <p:cNvPr id="4" name="Table 3">
            <a:extLst>
              <a:ext uri="{FF2B5EF4-FFF2-40B4-BE49-F238E27FC236}">
                <a16:creationId xmlns:a16="http://schemas.microsoft.com/office/drawing/2014/main" id="{B14F8664-97F9-4D3B-9D5C-4C25CEC8378C}"/>
              </a:ext>
            </a:extLst>
          </p:cNvPr>
          <p:cNvGraphicFramePr>
            <a:graphicFrameLocks noGrp="1"/>
          </p:cNvGraphicFramePr>
          <p:nvPr>
            <p:extLst>
              <p:ext uri="{D42A27DB-BD31-4B8C-83A1-F6EECF244321}">
                <p14:modId xmlns:p14="http://schemas.microsoft.com/office/powerpoint/2010/main" val="2379001246"/>
              </p:ext>
            </p:extLst>
          </p:nvPr>
        </p:nvGraphicFramePr>
        <p:xfrm>
          <a:off x="304800" y="2133600"/>
          <a:ext cx="8229600" cy="4297361"/>
        </p:xfrm>
        <a:graphic>
          <a:graphicData uri="http://schemas.openxmlformats.org/drawingml/2006/table">
            <a:tbl>
              <a:tblPr firstRow="1" firstCol="1" lastCol="1" bandRow="1" bandCol="1">
                <a:tableStyleId>{B301B821-A1FF-4177-AEE7-76D212191A09}</a:tableStyleId>
              </a:tblPr>
              <a:tblGrid>
                <a:gridCol w="6546956">
                  <a:extLst>
                    <a:ext uri="{9D8B030D-6E8A-4147-A177-3AD203B41FA5}">
                      <a16:colId xmlns:a16="http://schemas.microsoft.com/office/drawing/2014/main" val="2300335119"/>
                    </a:ext>
                  </a:extLst>
                </a:gridCol>
                <a:gridCol w="1682644">
                  <a:extLst>
                    <a:ext uri="{9D8B030D-6E8A-4147-A177-3AD203B41FA5}">
                      <a16:colId xmlns:a16="http://schemas.microsoft.com/office/drawing/2014/main" val="1413713714"/>
                    </a:ext>
                  </a:extLst>
                </a:gridCol>
              </a:tblGrid>
              <a:tr h="404633">
                <a:tc>
                  <a:txBody>
                    <a:bodyPr/>
                    <a:lstStyle/>
                    <a:p>
                      <a:pPr marL="0" marR="0">
                        <a:spcBef>
                          <a:spcPts val="55"/>
                        </a:spcBef>
                        <a:spcAft>
                          <a:spcPts val="0"/>
                        </a:spcAft>
                      </a:pPr>
                      <a:r>
                        <a:rPr lang="en-US" sz="1150" dirty="0">
                          <a:effectLst/>
                        </a:rPr>
                        <a:t> </a:t>
                      </a:r>
                      <a:endParaRPr lang="en-US" sz="1100" dirty="0">
                        <a:effectLst/>
                      </a:endParaRPr>
                    </a:p>
                    <a:p>
                      <a:pPr marL="2667000" marR="2667000" algn="ctr">
                        <a:spcBef>
                          <a:spcPts val="0"/>
                        </a:spcBef>
                        <a:spcAft>
                          <a:spcPts val="0"/>
                        </a:spcAft>
                      </a:pPr>
                      <a:r>
                        <a:rPr lang="en-US" sz="1200" dirty="0">
                          <a:effectLst/>
                        </a:rPr>
                        <a:t>CMS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47320" marR="121285" indent="-21590">
                        <a:spcBef>
                          <a:spcPts val="0"/>
                        </a:spcBef>
                        <a:spcAft>
                          <a:spcPts val="0"/>
                        </a:spcAft>
                      </a:pPr>
                      <a:r>
                        <a:rPr lang="en-US" sz="1200" dirty="0">
                          <a:effectLst/>
                        </a:rPr>
                        <a:t>Number of Measures under Consideration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94450547"/>
                  </a:ext>
                </a:extLst>
              </a:tr>
              <a:tr h="204346">
                <a:tc>
                  <a:txBody>
                    <a:bodyPr/>
                    <a:lstStyle/>
                    <a:p>
                      <a:pPr marL="65405" marR="0">
                        <a:lnSpc>
                          <a:spcPts val="1460"/>
                        </a:lnSpc>
                        <a:spcBef>
                          <a:spcPts val="0"/>
                        </a:spcBef>
                        <a:spcAft>
                          <a:spcPts val="0"/>
                        </a:spcAft>
                      </a:pPr>
                      <a:r>
                        <a:rPr lang="en-US" sz="1200" dirty="0">
                          <a:effectLst/>
                        </a:rPr>
                        <a:t>Ambulatory Surgical Center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1644135"/>
                  </a:ext>
                </a:extLst>
              </a:tr>
              <a:tr h="204346">
                <a:tc>
                  <a:txBody>
                    <a:bodyPr/>
                    <a:lstStyle/>
                    <a:p>
                      <a:pPr marL="65405" marR="0">
                        <a:spcBef>
                          <a:spcPts val="20"/>
                        </a:spcBef>
                        <a:spcAft>
                          <a:spcPts val="0"/>
                        </a:spcAft>
                      </a:pPr>
                      <a:r>
                        <a:rPr lang="en-US" sz="1200" dirty="0">
                          <a:effectLst/>
                        </a:rPr>
                        <a:t>End-Stage Renal Disease Quality Incentive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115907591"/>
                  </a:ext>
                </a:extLst>
              </a:tr>
              <a:tr h="204346">
                <a:tc>
                  <a:txBody>
                    <a:bodyPr/>
                    <a:lstStyle/>
                    <a:p>
                      <a:pPr marL="65405" marR="0">
                        <a:lnSpc>
                          <a:spcPts val="1460"/>
                        </a:lnSpc>
                        <a:spcBef>
                          <a:spcPts val="0"/>
                        </a:spcBef>
                        <a:spcAft>
                          <a:spcPts val="0"/>
                        </a:spcAft>
                      </a:pPr>
                      <a:r>
                        <a:rPr lang="en-US" sz="1200" dirty="0">
                          <a:effectLst/>
                        </a:rPr>
                        <a:t>Home Health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409590059"/>
                  </a:ext>
                </a:extLst>
              </a:tr>
              <a:tr h="205700">
                <a:tc>
                  <a:txBody>
                    <a:bodyPr/>
                    <a:lstStyle/>
                    <a:p>
                      <a:pPr marL="65405" marR="0">
                        <a:lnSpc>
                          <a:spcPts val="1460"/>
                        </a:lnSpc>
                        <a:spcBef>
                          <a:spcPts val="0"/>
                        </a:spcBef>
                        <a:spcAft>
                          <a:spcPts val="0"/>
                        </a:spcAft>
                      </a:pPr>
                      <a:r>
                        <a:rPr lang="en-US" sz="1200" dirty="0">
                          <a:effectLst/>
                        </a:rPr>
                        <a:t>Hospice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80546895"/>
                  </a:ext>
                </a:extLst>
              </a:tr>
              <a:tr h="205700">
                <a:tc>
                  <a:txBody>
                    <a:bodyPr/>
                    <a:lstStyle/>
                    <a:p>
                      <a:pPr marL="65405" marR="0">
                        <a:lnSpc>
                          <a:spcPts val="1460"/>
                        </a:lnSpc>
                        <a:spcBef>
                          <a:spcPts val="0"/>
                        </a:spcBef>
                        <a:spcAft>
                          <a:spcPts val="0"/>
                        </a:spcAft>
                      </a:pPr>
                      <a:r>
                        <a:rPr lang="en-US" sz="1200" dirty="0">
                          <a:effectLst/>
                        </a:rPr>
                        <a:t>Hospital-Acquired Condition Reduction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73285151"/>
                  </a:ext>
                </a:extLst>
              </a:tr>
              <a:tr h="204346">
                <a:tc>
                  <a:txBody>
                    <a:bodyPr/>
                    <a:lstStyle/>
                    <a:p>
                      <a:pPr marL="65405" marR="0">
                        <a:lnSpc>
                          <a:spcPts val="1460"/>
                        </a:lnSpc>
                        <a:spcBef>
                          <a:spcPts val="0"/>
                        </a:spcBef>
                        <a:spcAft>
                          <a:spcPts val="0"/>
                        </a:spcAft>
                      </a:pPr>
                      <a:r>
                        <a:rPr lang="en-US" sz="1200" dirty="0">
                          <a:effectLst/>
                        </a:rPr>
                        <a:t>Hospital Inpatient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997830241"/>
                  </a:ext>
                </a:extLst>
              </a:tr>
              <a:tr h="204346">
                <a:tc>
                  <a:txBody>
                    <a:bodyPr/>
                    <a:lstStyle/>
                    <a:p>
                      <a:pPr marL="65405" marR="0">
                        <a:spcBef>
                          <a:spcPts val="20"/>
                        </a:spcBef>
                        <a:spcAft>
                          <a:spcPts val="0"/>
                        </a:spcAft>
                      </a:pPr>
                      <a:r>
                        <a:rPr lang="en-US" sz="1200" dirty="0">
                          <a:effectLst/>
                        </a:rPr>
                        <a:t>Hospital Outpatient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527541872"/>
                  </a:ext>
                </a:extLst>
              </a:tr>
              <a:tr h="205700">
                <a:tc>
                  <a:txBody>
                    <a:bodyPr/>
                    <a:lstStyle/>
                    <a:p>
                      <a:pPr marL="65405" marR="0">
                        <a:lnSpc>
                          <a:spcPts val="1460"/>
                        </a:lnSpc>
                        <a:spcBef>
                          <a:spcPts val="0"/>
                        </a:spcBef>
                        <a:spcAft>
                          <a:spcPts val="0"/>
                        </a:spcAft>
                      </a:pPr>
                      <a:r>
                        <a:rPr lang="en-US" sz="1200" dirty="0">
                          <a:effectLst/>
                        </a:rPr>
                        <a:t>Hospital Readmissions Reduction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397204453"/>
                  </a:ext>
                </a:extLst>
              </a:tr>
              <a:tr h="205700">
                <a:tc>
                  <a:txBody>
                    <a:bodyPr/>
                    <a:lstStyle/>
                    <a:p>
                      <a:pPr marL="65405" marR="0">
                        <a:spcBef>
                          <a:spcPts val="25"/>
                        </a:spcBef>
                        <a:spcAft>
                          <a:spcPts val="0"/>
                        </a:spcAft>
                      </a:pPr>
                      <a:r>
                        <a:rPr lang="en-US" sz="1200" dirty="0">
                          <a:effectLst/>
                        </a:rPr>
                        <a:t>Hospital Value-Based Purchasing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5"/>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947006606"/>
                  </a:ext>
                </a:extLst>
              </a:tr>
              <a:tr h="204346">
                <a:tc>
                  <a:txBody>
                    <a:bodyPr/>
                    <a:lstStyle/>
                    <a:p>
                      <a:pPr marL="65405" marR="0">
                        <a:lnSpc>
                          <a:spcPts val="1460"/>
                        </a:lnSpc>
                        <a:spcBef>
                          <a:spcPts val="0"/>
                        </a:spcBef>
                        <a:spcAft>
                          <a:spcPts val="0"/>
                        </a:spcAft>
                      </a:pPr>
                      <a:r>
                        <a:rPr lang="en-US" sz="1200" dirty="0">
                          <a:effectLst/>
                        </a:rPr>
                        <a:t>Inpatient Psychiatric Facility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138918907"/>
                  </a:ext>
                </a:extLst>
              </a:tr>
              <a:tr h="204346">
                <a:tc>
                  <a:txBody>
                    <a:bodyPr/>
                    <a:lstStyle/>
                    <a:p>
                      <a:pPr marL="65405" marR="0">
                        <a:lnSpc>
                          <a:spcPts val="1460"/>
                        </a:lnSpc>
                        <a:spcBef>
                          <a:spcPts val="0"/>
                        </a:spcBef>
                        <a:spcAft>
                          <a:spcPts val="0"/>
                        </a:spcAft>
                      </a:pPr>
                      <a:r>
                        <a:rPr lang="en-US" sz="1200" dirty="0">
                          <a:effectLst/>
                        </a:rPr>
                        <a:t>Inpatient Rehabilitation Facility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021074985"/>
                  </a:ext>
                </a:extLst>
              </a:tr>
              <a:tr h="205700">
                <a:tc>
                  <a:txBody>
                    <a:bodyPr/>
                    <a:lstStyle/>
                    <a:p>
                      <a:pPr marL="65405" marR="0">
                        <a:lnSpc>
                          <a:spcPts val="1460"/>
                        </a:lnSpc>
                        <a:spcBef>
                          <a:spcPts val="0"/>
                        </a:spcBef>
                        <a:spcAft>
                          <a:spcPts val="0"/>
                        </a:spcAft>
                      </a:pPr>
                      <a:r>
                        <a:rPr lang="en-US" sz="1200" dirty="0">
                          <a:effectLst/>
                        </a:rPr>
                        <a:t>Long-Term Care Hospital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75065344"/>
                  </a:ext>
                </a:extLst>
              </a:tr>
              <a:tr h="205700">
                <a:tc>
                  <a:txBody>
                    <a:bodyPr/>
                    <a:lstStyle/>
                    <a:p>
                      <a:pPr marL="65405" marR="0">
                        <a:lnSpc>
                          <a:spcPts val="1460"/>
                        </a:lnSpc>
                        <a:spcBef>
                          <a:spcPts val="0"/>
                        </a:spcBef>
                        <a:spcAft>
                          <a:spcPts val="0"/>
                        </a:spcAft>
                      </a:pPr>
                      <a:r>
                        <a:rPr lang="en-US" sz="1200" dirty="0">
                          <a:effectLst/>
                        </a:rPr>
                        <a:t>Medicare and Medicaid Promoting Interoperability Programs*</a:t>
                      </a:r>
                    </a:p>
                  </a:txBody>
                  <a:tcPr marL="0" marR="0" marT="0" marB="0"/>
                </a:tc>
                <a:tc>
                  <a:txBody>
                    <a:bodyPr/>
                    <a:lstStyle/>
                    <a:p>
                      <a:pPr marL="0" marR="758825" algn="r">
                        <a:lnSpc>
                          <a:spcPts val="1460"/>
                        </a:lnSpc>
                        <a:spcBef>
                          <a:spcPts val="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418172156"/>
                  </a:ext>
                </a:extLst>
              </a:tr>
              <a:tr h="204346">
                <a:tc>
                  <a:txBody>
                    <a:bodyPr/>
                    <a:lstStyle/>
                    <a:p>
                      <a:pPr marL="65405" marR="0">
                        <a:spcBef>
                          <a:spcPts val="20"/>
                        </a:spcBef>
                        <a:spcAft>
                          <a:spcPts val="0"/>
                        </a:spcAft>
                      </a:pPr>
                      <a:r>
                        <a:rPr lang="en-US" sz="1200" dirty="0">
                          <a:effectLst/>
                        </a:rPr>
                        <a:t>Medicare Shared Savings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rPr>
                        <a:t>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317112164"/>
                  </a:ext>
                </a:extLst>
              </a:tr>
              <a:tr h="204346">
                <a:tc>
                  <a:txBody>
                    <a:bodyPr/>
                    <a:lstStyle/>
                    <a:p>
                      <a:pPr marL="65405" marR="0">
                        <a:lnSpc>
                          <a:spcPts val="1460"/>
                        </a:lnSpc>
                        <a:spcBef>
                          <a:spcPts val="0"/>
                        </a:spcBef>
                        <a:spcAft>
                          <a:spcPts val="0"/>
                        </a:spcAft>
                      </a:pPr>
                      <a:r>
                        <a:rPr lang="en-US" sz="1200" dirty="0">
                          <a:effectLst/>
                        </a:rPr>
                        <a:t>Merit-based Incentive Payment System—Cost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19455" algn="r">
                        <a:lnSpc>
                          <a:spcPts val="1460"/>
                        </a:lnSpc>
                        <a:spcBef>
                          <a:spcPts val="0"/>
                        </a:spcBef>
                        <a:spcAft>
                          <a:spcPts val="0"/>
                        </a:spcAft>
                      </a:pPr>
                      <a:r>
                        <a:rPr lang="en-US" sz="1200" dirty="0">
                          <a:effectLst/>
                        </a:rPr>
                        <a:t>13</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776275383"/>
                  </a:ext>
                </a:extLst>
              </a:tr>
              <a:tr h="204346">
                <a:tc>
                  <a:txBody>
                    <a:bodyPr/>
                    <a:lstStyle/>
                    <a:p>
                      <a:pPr marL="65405" marR="0">
                        <a:lnSpc>
                          <a:spcPts val="1460"/>
                        </a:lnSpc>
                        <a:spcBef>
                          <a:spcPts val="0"/>
                        </a:spcBef>
                        <a:spcAft>
                          <a:spcPts val="0"/>
                        </a:spcAft>
                      </a:pPr>
                      <a:r>
                        <a:rPr lang="en-US" sz="1200" dirty="0">
                          <a:effectLst/>
                        </a:rPr>
                        <a:t>Merit-based Incentive Payment System—Quality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rPr>
                        <a:t>8</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601777044"/>
                  </a:ext>
                </a:extLst>
              </a:tr>
              <a:tr h="204346">
                <a:tc>
                  <a:txBody>
                    <a:bodyPr/>
                    <a:lstStyle/>
                    <a:p>
                      <a:pPr marL="65405" marR="0">
                        <a:spcBef>
                          <a:spcPts val="20"/>
                        </a:spcBef>
                        <a:spcAft>
                          <a:spcPts val="0"/>
                        </a:spcAft>
                      </a:pPr>
                      <a:r>
                        <a:rPr lang="en-US" sz="1200" dirty="0">
                          <a:effectLst/>
                        </a:rPr>
                        <a:t>Prospective Payment System-Exempt Cancer Hospital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225144440"/>
                  </a:ext>
                </a:extLst>
              </a:tr>
              <a:tr h="206376">
                <a:tc>
                  <a:txBody>
                    <a:bodyPr/>
                    <a:lstStyle/>
                    <a:p>
                      <a:pPr marL="65405" marR="0">
                        <a:lnSpc>
                          <a:spcPts val="1460"/>
                        </a:lnSpc>
                        <a:spcBef>
                          <a:spcPts val="0"/>
                        </a:spcBef>
                        <a:spcAft>
                          <a:spcPts val="0"/>
                        </a:spcAft>
                      </a:pPr>
                      <a:r>
                        <a:rPr lang="en-US" sz="1200" dirty="0">
                          <a:effectLst/>
                        </a:rPr>
                        <a:t>Skilled Nursing Facility Quality Reporting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91082047"/>
                  </a:ext>
                </a:extLst>
              </a:tr>
              <a:tr h="204346">
                <a:tc>
                  <a:txBody>
                    <a:bodyPr/>
                    <a:lstStyle/>
                    <a:p>
                      <a:pPr marL="65405" marR="0">
                        <a:lnSpc>
                          <a:spcPts val="1460"/>
                        </a:lnSpc>
                        <a:spcBef>
                          <a:spcPts val="0"/>
                        </a:spcBef>
                        <a:spcAft>
                          <a:spcPts val="0"/>
                        </a:spcAft>
                      </a:pPr>
                      <a:r>
                        <a:rPr lang="en-US" sz="1200" dirty="0">
                          <a:effectLst/>
                        </a:rPr>
                        <a:t>Skilled Nursing Facility Value-Based Purchasing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065072580"/>
                  </a:ext>
                </a:extLst>
              </a:tr>
            </a:tbl>
          </a:graphicData>
        </a:graphic>
      </p:graphicFrame>
      <p:sp>
        <p:nvSpPr>
          <p:cNvPr id="8" name="TextBox 7">
            <a:extLst>
              <a:ext uri="{FF2B5EF4-FFF2-40B4-BE49-F238E27FC236}">
                <a16:creationId xmlns:a16="http://schemas.microsoft.com/office/drawing/2014/main" id="{237C373F-C419-4F24-A530-132783B07A03}"/>
              </a:ext>
            </a:extLst>
          </p:cNvPr>
          <p:cNvSpPr txBox="1"/>
          <p:nvPr/>
        </p:nvSpPr>
        <p:spPr>
          <a:xfrm>
            <a:off x="228600" y="6400800"/>
            <a:ext cx="8229600" cy="430887"/>
          </a:xfrm>
          <a:prstGeom prst="rect">
            <a:avLst/>
          </a:prstGeom>
          <a:noFill/>
        </p:spPr>
        <p:txBody>
          <a:bodyPr wrap="square" rtlCol="0">
            <a:spAutoFit/>
          </a:bodyPr>
          <a:lstStyle/>
          <a:p>
            <a:r>
              <a:rPr lang="en-US" sz="1100" dirty="0"/>
              <a:t>*At the time of MUC submissions, this program was still referred to as Medicare and Medicaid EHR Incentive Program for Eligible Hospitals and Critical Access Hospitals. </a:t>
            </a:r>
          </a:p>
        </p:txBody>
      </p:sp>
    </p:spTree>
    <p:extLst>
      <p:ext uri="{BB962C8B-B14F-4D97-AF65-F5344CB8AC3E}">
        <p14:creationId xmlns:p14="http://schemas.microsoft.com/office/powerpoint/2010/main" val="23798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2018 MUC List Breakdown</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752600"/>
            <a:ext cx="86106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Number of measures by Meaningful Measure Area</a:t>
            </a:r>
          </a:p>
        </p:txBody>
      </p:sp>
      <p:graphicFrame>
        <p:nvGraphicFramePr>
          <p:cNvPr id="4" name="Table 3">
            <a:extLst>
              <a:ext uri="{FF2B5EF4-FFF2-40B4-BE49-F238E27FC236}">
                <a16:creationId xmlns:a16="http://schemas.microsoft.com/office/drawing/2014/main" id="{B14F8664-97F9-4D3B-9D5C-4C25CEC8378C}"/>
              </a:ext>
            </a:extLst>
          </p:cNvPr>
          <p:cNvGraphicFramePr>
            <a:graphicFrameLocks noGrp="1"/>
          </p:cNvGraphicFramePr>
          <p:nvPr>
            <p:extLst>
              <p:ext uri="{D42A27DB-BD31-4B8C-83A1-F6EECF244321}">
                <p14:modId xmlns:p14="http://schemas.microsoft.com/office/powerpoint/2010/main" val="3143554255"/>
              </p:ext>
            </p:extLst>
          </p:nvPr>
        </p:nvGraphicFramePr>
        <p:xfrm>
          <a:off x="319644" y="2214265"/>
          <a:ext cx="8153400" cy="4299391"/>
        </p:xfrm>
        <a:graphic>
          <a:graphicData uri="http://schemas.openxmlformats.org/drawingml/2006/table">
            <a:tbl>
              <a:tblPr firstRow="1" firstCol="1" lastCol="1" bandRow="1" bandCol="1">
                <a:tableStyleId>{B301B821-A1FF-4177-AEE7-76D212191A09}</a:tableStyleId>
              </a:tblPr>
              <a:tblGrid>
                <a:gridCol w="6546956">
                  <a:extLst>
                    <a:ext uri="{9D8B030D-6E8A-4147-A177-3AD203B41FA5}">
                      <a16:colId xmlns:a16="http://schemas.microsoft.com/office/drawing/2014/main" val="2300335119"/>
                    </a:ext>
                  </a:extLst>
                </a:gridCol>
                <a:gridCol w="1606444">
                  <a:extLst>
                    <a:ext uri="{9D8B030D-6E8A-4147-A177-3AD203B41FA5}">
                      <a16:colId xmlns:a16="http://schemas.microsoft.com/office/drawing/2014/main" val="1413713714"/>
                    </a:ext>
                  </a:extLst>
                </a:gridCol>
              </a:tblGrid>
              <a:tr h="404633">
                <a:tc>
                  <a:txBody>
                    <a:bodyPr/>
                    <a:lstStyle/>
                    <a:p>
                      <a:pPr marL="0" marR="0">
                        <a:spcBef>
                          <a:spcPts val="55"/>
                        </a:spcBef>
                        <a:spcAft>
                          <a:spcPts val="0"/>
                        </a:spcAft>
                      </a:pPr>
                      <a:r>
                        <a:rPr lang="en-US" sz="1150" dirty="0">
                          <a:effectLst/>
                        </a:rPr>
                        <a:t> </a:t>
                      </a:r>
                      <a:endParaRPr lang="en-US" sz="1100" dirty="0">
                        <a:effectLst/>
                      </a:endParaRPr>
                    </a:p>
                    <a:p>
                      <a:pPr marL="2667000" marR="2667000" algn="ctr">
                        <a:spcBef>
                          <a:spcPts val="0"/>
                        </a:spcBef>
                        <a:spcAft>
                          <a:spcPts val="0"/>
                        </a:spcAft>
                      </a:pPr>
                      <a:r>
                        <a:rPr lang="en-US" sz="1200" dirty="0">
                          <a:effectLst/>
                        </a:rPr>
                        <a:t>CMS Program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47320" marR="121285" indent="-21590">
                        <a:spcBef>
                          <a:spcPts val="0"/>
                        </a:spcBef>
                        <a:spcAft>
                          <a:spcPts val="0"/>
                        </a:spcAft>
                      </a:pPr>
                      <a:r>
                        <a:rPr lang="en-US" sz="1200" dirty="0">
                          <a:effectLst/>
                        </a:rPr>
                        <a:t>Number of Measures under Consideration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94450547"/>
                  </a:ext>
                </a:extLst>
              </a:tr>
              <a:tr h="204346">
                <a:tc>
                  <a:txBody>
                    <a:bodyPr/>
                    <a:lstStyle/>
                    <a:p>
                      <a:pPr marL="65405" marR="0">
                        <a:lnSpc>
                          <a:spcPts val="1460"/>
                        </a:lnSpc>
                        <a:spcBef>
                          <a:spcPts val="0"/>
                        </a:spcBef>
                        <a:spcAft>
                          <a:spcPts val="0"/>
                        </a:spcAft>
                      </a:pPr>
                      <a:r>
                        <a:rPr lang="en-US" sz="1200" dirty="0">
                          <a:effectLst/>
                        </a:rPr>
                        <a:t>Admissions and Readmissions to Hospitals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1644135"/>
                  </a:ext>
                </a:extLst>
              </a:tr>
              <a:tr h="204346">
                <a:tc>
                  <a:txBody>
                    <a:bodyPr/>
                    <a:lstStyle/>
                    <a:p>
                      <a:pPr marL="65405" marR="0">
                        <a:spcBef>
                          <a:spcPts val="20"/>
                        </a:spcBef>
                        <a:spcAft>
                          <a:spcPts val="0"/>
                        </a:spcAft>
                      </a:pPr>
                      <a:r>
                        <a:rPr lang="en-US" sz="1200" dirty="0">
                          <a:effectLst/>
                        </a:rPr>
                        <a:t>Appropriate Use of Healthcare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115907591"/>
                  </a:ext>
                </a:extLst>
              </a:tr>
              <a:tr h="204346">
                <a:tc>
                  <a:txBody>
                    <a:bodyPr/>
                    <a:lstStyle/>
                    <a:p>
                      <a:pPr marL="65405" marR="0">
                        <a:lnSpc>
                          <a:spcPts val="1460"/>
                        </a:lnSpc>
                        <a:spcBef>
                          <a:spcPts val="0"/>
                        </a:spcBef>
                        <a:spcAft>
                          <a:spcPts val="0"/>
                        </a:spcAft>
                      </a:pPr>
                      <a:r>
                        <a:rPr lang="en-US" sz="1200" dirty="0">
                          <a:effectLst/>
                        </a:rPr>
                        <a:t>Care is Personalized and Aligned with Patient’s Goals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409590059"/>
                  </a:ext>
                </a:extLst>
              </a:tr>
              <a:tr h="205700">
                <a:tc>
                  <a:txBody>
                    <a:bodyPr/>
                    <a:lstStyle/>
                    <a:p>
                      <a:pPr marL="65405" marR="0">
                        <a:lnSpc>
                          <a:spcPts val="1460"/>
                        </a:lnSpc>
                        <a:spcBef>
                          <a:spcPts val="0"/>
                        </a:spcBef>
                        <a:spcAft>
                          <a:spcPts val="0"/>
                        </a:spcAft>
                      </a:pPr>
                      <a:r>
                        <a:rPr lang="en-US" sz="1200" dirty="0">
                          <a:effectLst/>
                        </a:rPr>
                        <a:t>Community Engagement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80546895"/>
                  </a:ext>
                </a:extLst>
              </a:tr>
              <a:tr h="205700">
                <a:tc>
                  <a:txBody>
                    <a:bodyPr/>
                    <a:lstStyle/>
                    <a:p>
                      <a:pPr marL="65405" marR="0">
                        <a:lnSpc>
                          <a:spcPts val="1460"/>
                        </a:lnSpc>
                        <a:spcBef>
                          <a:spcPts val="0"/>
                        </a:spcBef>
                        <a:spcAft>
                          <a:spcPts val="0"/>
                        </a:spcAft>
                      </a:pPr>
                      <a:r>
                        <a:rPr lang="en-US" sz="1200" dirty="0">
                          <a:effectLst/>
                        </a:rPr>
                        <a:t>End of Life Care according to Preferences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73285151"/>
                  </a:ext>
                </a:extLst>
              </a:tr>
              <a:tr h="204346">
                <a:tc>
                  <a:txBody>
                    <a:bodyPr/>
                    <a:lstStyle/>
                    <a:p>
                      <a:pPr marL="65405" marR="0">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Equity of Care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997830241"/>
                  </a:ext>
                </a:extLst>
              </a:tr>
              <a:tr h="204346">
                <a:tc>
                  <a:txBody>
                    <a:bodyPr/>
                    <a:lstStyle/>
                    <a:p>
                      <a:pPr marL="65405" marR="0">
                        <a:spcBef>
                          <a:spcPts val="20"/>
                        </a:spcBef>
                        <a:spcAft>
                          <a:spcPts val="0"/>
                        </a:spcAft>
                      </a:pPr>
                      <a:r>
                        <a:rPr lang="en-US" sz="1200" dirty="0">
                          <a:effectLst/>
                        </a:rPr>
                        <a:t>Healthcare-associated Infections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527541872"/>
                  </a:ext>
                </a:extLst>
              </a:tr>
              <a:tr h="205700">
                <a:tc>
                  <a:txBody>
                    <a:bodyPr/>
                    <a:lstStyle/>
                    <a:p>
                      <a:pPr marL="65405" marR="0">
                        <a:lnSpc>
                          <a:spcPts val="1460"/>
                        </a:lnSpc>
                        <a:spcBef>
                          <a:spcPts val="0"/>
                        </a:spcBef>
                        <a:spcAft>
                          <a:spcPts val="0"/>
                        </a:spcAft>
                      </a:pPr>
                      <a:r>
                        <a:rPr lang="en-US" sz="1200" dirty="0">
                          <a:effectLst/>
                        </a:rPr>
                        <a:t>Management of Chronic Conditions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397204453"/>
                  </a:ext>
                </a:extLst>
              </a:tr>
              <a:tr h="205700">
                <a:tc>
                  <a:txBody>
                    <a:bodyPr/>
                    <a:lstStyle/>
                    <a:p>
                      <a:pPr marL="65405" marR="0">
                        <a:spcBef>
                          <a:spcPts val="25"/>
                        </a:spcBef>
                        <a:spcAft>
                          <a:spcPts val="0"/>
                        </a:spcAft>
                      </a:pPr>
                      <a:r>
                        <a:rPr lang="en-US" sz="1200" dirty="0">
                          <a:effectLst/>
                        </a:rPr>
                        <a:t>Medication Management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5"/>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947006606"/>
                  </a:ext>
                </a:extLst>
              </a:tr>
              <a:tr h="204346">
                <a:tc>
                  <a:txBody>
                    <a:bodyPr/>
                    <a:lstStyle/>
                    <a:p>
                      <a:pPr marL="65405" marR="0">
                        <a:lnSpc>
                          <a:spcPts val="1460"/>
                        </a:lnSpc>
                        <a:spcBef>
                          <a:spcPts val="0"/>
                        </a:spcBef>
                        <a:spcAft>
                          <a:spcPts val="0"/>
                        </a:spcAft>
                      </a:pPr>
                      <a:r>
                        <a:rPr lang="en-US" sz="1200" dirty="0">
                          <a:effectLst/>
                        </a:rPr>
                        <a:t>Patient-focused Episode of Care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12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138918907"/>
                  </a:ext>
                </a:extLst>
              </a:tr>
              <a:tr h="204346">
                <a:tc>
                  <a:txBody>
                    <a:bodyPr/>
                    <a:lstStyle/>
                    <a:p>
                      <a:pPr marL="65405" marR="0">
                        <a:lnSpc>
                          <a:spcPts val="1460"/>
                        </a:lnSpc>
                        <a:spcBef>
                          <a:spcPts val="0"/>
                        </a:spcBef>
                        <a:spcAft>
                          <a:spcPts val="0"/>
                        </a:spcAft>
                      </a:pPr>
                      <a:r>
                        <a:rPr lang="en-US" sz="1200" dirty="0">
                          <a:effectLst/>
                        </a:rPr>
                        <a:t>Patient Reported Functional Outcome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rPr>
                        <a: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021074985"/>
                  </a:ext>
                </a:extLst>
              </a:tr>
              <a:tr h="205700">
                <a:tc>
                  <a:txBody>
                    <a:bodyPr/>
                    <a:lstStyle/>
                    <a:p>
                      <a:pPr marL="65405" marR="0">
                        <a:lnSpc>
                          <a:spcPts val="1460"/>
                        </a:lnSpc>
                        <a:spcBef>
                          <a:spcPts val="0"/>
                        </a:spcBef>
                        <a:spcAft>
                          <a:spcPts val="0"/>
                        </a:spcAft>
                      </a:pPr>
                      <a:r>
                        <a:rPr lang="en-US" sz="1200" dirty="0">
                          <a:effectLst/>
                        </a:rPr>
                        <a:t>Patient’s Experience of Care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75065344"/>
                  </a:ext>
                </a:extLst>
              </a:tr>
              <a:tr h="205700">
                <a:tc>
                  <a:txBody>
                    <a:bodyPr/>
                    <a:lstStyle/>
                    <a:p>
                      <a:r>
                        <a:rPr lang="en-US" sz="1200" dirty="0"/>
                        <a:t>  Preventable Healthcare Harm</a:t>
                      </a: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418172156"/>
                  </a:ext>
                </a:extLst>
              </a:tr>
              <a:tr h="204346">
                <a:tc>
                  <a:txBody>
                    <a:bodyPr/>
                    <a:lstStyle/>
                    <a:p>
                      <a:pPr marL="65405" marR="0">
                        <a:lnSpc>
                          <a:spcPts val="1460"/>
                        </a:lnSpc>
                        <a:spcBef>
                          <a:spcPts val="0"/>
                        </a:spcBef>
                        <a:spcAft>
                          <a:spcPts val="0"/>
                        </a:spcAft>
                      </a:pPr>
                      <a:r>
                        <a:rPr lang="en-US" sz="1200" dirty="0">
                          <a:effectLst/>
                        </a:rPr>
                        <a:t>Prevention and Treatment of Opioid and Substance Use Disorders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rPr>
                        <a:t>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317112164"/>
                  </a:ext>
                </a:extLst>
              </a:tr>
              <a:tr h="204346">
                <a:tc>
                  <a:txBody>
                    <a:bodyPr/>
                    <a:lstStyle/>
                    <a:p>
                      <a:pPr marL="65405" marR="0">
                        <a:spcBef>
                          <a:spcPts val="20"/>
                        </a:spcBef>
                        <a:spcAft>
                          <a:spcPts val="0"/>
                        </a:spcAft>
                      </a:pPr>
                      <a:r>
                        <a:rPr lang="en-US" sz="1200" dirty="0">
                          <a:effectLst/>
                        </a:rPr>
                        <a:t>Prevention, Treatment, and Management of Mental Health</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19455" algn="r">
                        <a:lnSpc>
                          <a:spcPts val="146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776275383"/>
                  </a:ext>
                </a:extLst>
              </a:tr>
              <a:tr h="204346">
                <a:tc>
                  <a:txBody>
                    <a:bodyPr/>
                    <a:lstStyle/>
                    <a:p>
                      <a:pPr marL="65405" marR="0">
                        <a:lnSpc>
                          <a:spcPts val="1460"/>
                        </a:lnSpc>
                        <a:spcBef>
                          <a:spcPts val="0"/>
                        </a:spcBef>
                        <a:spcAft>
                          <a:spcPts val="0"/>
                        </a:spcAft>
                      </a:pPr>
                      <a:r>
                        <a:rPr lang="en-US" sz="1200" dirty="0">
                          <a:effectLst/>
                        </a:rPr>
                        <a:t>Preventive Care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758825" algn="r">
                        <a:spcBef>
                          <a:spcPts val="2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601777044"/>
                  </a:ext>
                </a:extLst>
              </a:tr>
              <a:tr h="204346">
                <a:tc>
                  <a:txBody>
                    <a:bodyPr/>
                    <a:lstStyle/>
                    <a:p>
                      <a:r>
                        <a:rPr lang="en-US" sz="1200" b="1" dirty="0"/>
                        <a:t>  Risk Adjusted Mortality</a:t>
                      </a:r>
                    </a:p>
                  </a:txBody>
                  <a:tcPr marL="0" marR="0" marT="0" marB="0"/>
                </a:tc>
                <a:tc>
                  <a:txBody>
                    <a:bodyPr/>
                    <a:lstStyle/>
                    <a:p>
                      <a:pPr marL="0" marR="758825" algn="r">
                        <a:spcBef>
                          <a:spcPts val="2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225144440"/>
                  </a:ext>
                </a:extLst>
              </a:tr>
              <a:tr h="206376">
                <a:tc>
                  <a:txBody>
                    <a:bodyPr/>
                    <a:lstStyle/>
                    <a:p>
                      <a:r>
                        <a:rPr lang="en-US" sz="1200" b="1" dirty="0"/>
                        <a:t>  Risk Adjusted Total Cost of Care</a:t>
                      </a:r>
                    </a:p>
                  </a:txBody>
                  <a:tcPr marL="0" marR="0" marT="0" marB="0"/>
                </a:tc>
                <a:tc>
                  <a:txBody>
                    <a:bodyPr/>
                    <a:lstStyle/>
                    <a:p>
                      <a:pPr marL="0" marR="758825" algn="r">
                        <a:lnSpc>
                          <a:spcPts val="146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91082047"/>
                  </a:ext>
                </a:extLst>
              </a:tr>
              <a:tr h="206376">
                <a:tc>
                  <a:txBody>
                    <a:bodyPr/>
                    <a:lstStyle/>
                    <a:p>
                      <a:r>
                        <a:rPr lang="en-US" sz="1200" b="1" dirty="0"/>
                        <a:t>  Transfer of Health Information and Interoperability</a:t>
                      </a:r>
                    </a:p>
                  </a:txBody>
                  <a:tcPr marL="0" marR="0" marT="0" marB="0"/>
                </a:tc>
                <a:tc>
                  <a:txBody>
                    <a:bodyPr/>
                    <a:lstStyle/>
                    <a:p>
                      <a:pPr marL="0" marR="758825" algn="r">
                        <a:lnSpc>
                          <a:spcPts val="146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8</a:t>
                      </a:r>
                    </a:p>
                  </a:txBody>
                  <a:tcPr marL="0" marR="0" marT="0" marB="0"/>
                </a:tc>
                <a:extLst>
                  <a:ext uri="{0D108BD9-81ED-4DB2-BD59-A6C34878D82A}">
                    <a16:rowId xmlns:a16="http://schemas.microsoft.com/office/drawing/2014/main" val="2182418214"/>
                  </a:ext>
                </a:extLst>
              </a:tr>
            </a:tbl>
          </a:graphicData>
        </a:graphic>
      </p:graphicFrame>
    </p:spTree>
    <p:extLst>
      <p:ext uri="{BB962C8B-B14F-4D97-AF65-F5344CB8AC3E}">
        <p14:creationId xmlns:p14="http://schemas.microsoft.com/office/powerpoint/2010/main" val="71546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D3D76D-ACCF-4962-BF67-6C2DA04EA554}"/>
              </a:ext>
            </a:extLst>
          </p:cNvPr>
          <p:cNvSpPr>
            <a:spLocks noGrp="1"/>
          </p:cNvSpPr>
          <p:nvPr>
            <p:ph type="title"/>
          </p:nvPr>
        </p:nvSpPr>
        <p:spPr/>
        <p:txBody>
          <a:bodyPr/>
          <a:lstStyle/>
          <a:p>
            <a:r>
              <a:rPr lang="en-US" dirty="0"/>
              <a:t>MAP Workgroup</a:t>
            </a:r>
          </a:p>
        </p:txBody>
      </p:sp>
      <p:pic>
        <p:nvPicPr>
          <p:cNvPr id="4" name="Picture 3" descr="National Quality Forum logo">
            <a:extLst>
              <a:ext uri="{FF2B5EF4-FFF2-40B4-BE49-F238E27FC236}">
                <a16:creationId xmlns:a16="http://schemas.microsoft.com/office/drawing/2014/main" id="{C860CBA9-5650-4A46-8BD8-7F299093B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63" y="3918013"/>
            <a:ext cx="3809524" cy="1003175"/>
          </a:xfrm>
          <a:prstGeom prst="rect">
            <a:avLst/>
          </a:prstGeom>
        </p:spPr>
      </p:pic>
      <p:pic>
        <p:nvPicPr>
          <p:cNvPr id="7" name="Picture 6" descr="Centers for Medicare and Medicaid Services logo">
            <a:extLst>
              <a:ext uri="{FF2B5EF4-FFF2-40B4-BE49-F238E27FC236}">
                <a16:creationId xmlns:a16="http://schemas.microsoft.com/office/drawing/2014/main" id="{99A6AB48-6A53-456A-8783-F277729FC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050" y="3378004"/>
            <a:ext cx="4171950" cy="1867166"/>
          </a:xfrm>
          <a:prstGeom prst="rect">
            <a:avLst/>
          </a:prstGeom>
        </p:spPr>
      </p:pic>
    </p:spTree>
    <p:extLst>
      <p:ext uri="{BB962C8B-B14F-4D97-AF65-F5344CB8AC3E}">
        <p14:creationId xmlns:p14="http://schemas.microsoft.com/office/powerpoint/2010/main" val="118376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Info Session #2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The Role of MAP Workgroups</a:t>
            </a:r>
          </a:p>
        </p:txBody>
      </p:sp>
      <p:sp>
        <p:nvSpPr>
          <p:cNvPr id="6" name="Content Placeholder 2" descr="Textbox"/>
          <p:cNvSpPr txBox="1">
            <a:spLocks/>
          </p:cNvSpPr>
          <p:nvPr/>
        </p:nvSpPr>
        <p:spPr>
          <a:xfrm>
            <a:off x="457200" y="1676400"/>
            <a:ext cx="82296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8229600" cy="4736417"/>
          </a:xfrm>
        </p:spPr>
        <p:txBody>
          <a:bodyPr>
            <a:normAutofit/>
          </a:bodyPr>
          <a:lstStyle/>
          <a:p>
            <a:r>
              <a:rPr lang="en-US" dirty="0"/>
              <a:t>Inform the selection of measures under consideration to achieve the goal of improvement, transparency, and value for all</a:t>
            </a:r>
          </a:p>
          <a:p>
            <a:r>
              <a:rPr lang="en-US" dirty="0"/>
              <a:t>Provide input to HHS during pre-rulemaking on the selection of performance measures for use in public reporting, performance-based payment, and other federal programs</a:t>
            </a:r>
          </a:p>
          <a:p>
            <a:pPr lvl="1"/>
            <a:r>
              <a:rPr lang="en-US" dirty="0"/>
              <a:t>Recommendations to HHS Secretary by February 1</a:t>
            </a:r>
          </a:p>
        </p:txBody>
      </p:sp>
    </p:spTree>
    <p:extLst>
      <p:ext uri="{BB962C8B-B14F-4D97-AF65-F5344CB8AC3E}">
        <p14:creationId xmlns:p14="http://schemas.microsoft.com/office/powerpoint/2010/main" val="709913202"/>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_x0020_Meeting_x0020_Date xmlns="ecbdb0d4-9c66-4066-a1ae-597c28c3d608">2018-01-31T05:00:00+00:00</Agenda_x0020_Meeting_x0020_Date>
    <Componrnt xmlns="ecbdb0d4-9c66-4066-a1ae-597c28c3d608">CCSQ</Componrnt>
    <Document_x0020_Type xmlns="ecbdb0d4-9c66-4066-a1ae-597c28c3d608">Meeting Agenda</Document_x0020_Type>
    <Subgroup xmlns="ecbdb0d4-9c66-4066-a1ae-597c28c3d6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EEE45329EFF647AE49C2524977AE23" ma:contentTypeVersion="4" ma:contentTypeDescription="Create a new document." ma:contentTypeScope="" ma:versionID="16f1ac77a50f227e20bec5dddd6dcff6">
  <xsd:schema xmlns:xsd="http://www.w3.org/2001/XMLSchema" xmlns:xs="http://www.w3.org/2001/XMLSchema" xmlns:p="http://schemas.microsoft.com/office/2006/metadata/properties" xmlns:ns2="ecbdb0d4-9c66-4066-a1ae-597c28c3d608" targetNamespace="http://schemas.microsoft.com/office/2006/metadata/properties" ma:root="true" ma:fieldsID="a2846dc8db1048b04f34b345c5699ed4" ns2:_="">
    <xsd:import namespace="ecbdb0d4-9c66-4066-a1ae-597c28c3d608"/>
    <xsd:element name="properties">
      <xsd:complexType>
        <xsd:sequence>
          <xsd:element name="documentManagement">
            <xsd:complexType>
              <xsd:all>
                <xsd:element ref="ns2:Document_x0020_Type"/>
                <xsd:element ref="ns2:Agenda_x0020_Meeting_x0020_Date" minOccurs="0"/>
                <xsd:element ref="ns2:Componrnt" minOccurs="0"/>
                <xsd:element ref="ns2:Sub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db0d4-9c66-4066-a1ae-597c28c3d60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Meeting Agenda"/>
          <xsd:enumeration value="Episode Grouper Procurement"/>
          <xsd:enumeration value="Physician Quality Measures"/>
          <xsd:enumeration value="Episode Grouper October Posting"/>
          <xsd:enumeration value="Patient Respsonsibllity Codes"/>
          <xsd:enumeration value="Project Management Tool"/>
        </xsd:restriction>
      </xsd:simpleType>
    </xsd:element>
    <xsd:element name="Agenda_x0020_Meeting_x0020_Date" ma:index="9" nillable="true" ma:displayName="Agenda Meeting Date" ma:default="[today]" ma:format="DateOnly" ma:internalName="Agenda_x0020_Meeting_x0020_Date">
      <xsd:simpleType>
        <xsd:restriction base="dms:DateTime"/>
      </xsd:simpleType>
    </xsd:element>
    <xsd:element name="Componrnt" ma:index="10" nillable="true" ma:displayName="Componrnt" ma:format="Dropdown" ma:internalName="Componrnt">
      <xsd:simpleType>
        <xsd:restriction base="dms:Choice">
          <xsd:enumeration value="CCSQ"/>
          <xsd:enumeration value="CM"/>
          <xsd:enumeration value="CMMI"/>
        </xsd:restriction>
      </xsd:simpleType>
    </xsd:element>
    <xsd:element name="Subgroup" ma:index="11" nillable="true" ma:displayName="Subgroup" ma:description="Engagement Sessions" ma:format="Dropdown" ma:internalName="Subgroup">
      <xsd:simpleType>
        <xsd:union memberTypes="dms:Text">
          <xsd:simpleType>
            <xsd:restriction base="dms:Choice">
              <xsd:enumeration value="Engagement Session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2D517-FCF4-4B15-BD46-23B9AA4BB45C}">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ecbdb0d4-9c66-4066-a1ae-597c28c3d608"/>
    <ds:schemaRef ds:uri="http://www.w3.org/XML/1998/namespace"/>
  </ds:schemaRefs>
</ds:datastoreItem>
</file>

<file path=customXml/itemProps2.xml><?xml version="1.0" encoding="utf-8"?>
<ds:datastoreItem xmlns:ds="http://schemas.openxmlformats.org/officeDocument/2006/customXml" ds:itemID="{B7C2377B-D755-4FED-BEF0-4E1656BC2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db0d4-9c66-4066-a1ae-597c28c3d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85CBEC-A503-46BF-AF4D-401CB55F2C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4762</Words>
  <Application>Microsoft Office PowerPoint</Application>
  <PresentationFormat>On-screen Show (4:3)</PresentationFormat>
  <Paragraphs>411</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Avenir Medium</vt:lpstr>
      <vt:lpstr>Calibri</vt:lpstr>
      <vt:lpstr>Modern No. 20</vt:lpstr>
      <vt:lpstr>CMS_template</vt:lpstr>
      <vt:lpstr>7_Custom Design</vt:lpstr>
      <vt:lpstr>CMS Measure Development Education &amp; Outreach</vt:lpstr>
      <vt:lpstr>Vision and Goals: Info Sessions</vt:lpstr>
      <vt:lpstr>Info Session #2 </vt:lpstr>
      <vt:lpstr>Info Session #2 </vt:lpstr>
      <vt:lpstr>Info Session #2 </vt:lpstr>
      <vt:lpstr>Info Session #2 </vt:lpstr>
      <vt:lpstr>Info Session #2 </vt:lpstr>
      <vt:lpstr>MAP Workgroup</vt:lpstr>
      <vt:lpstr>Info Session #2 </vt:lpstr>
      <vt:lpstr>Info Session #2 </vt:lpstr>
      <vt:lpstr>Info Session #2 </vt:lpstr>
      <vt:lpstr>Info Session #2</vt:lpstr>
      <vt:lpstr>Info Session #2</vt:lpstr>
      <vt:lpstr>Info Session #2</vt:lpstr>
      <vt:lpstr>Info Session #2</vt:lpstr>
      <vt:lpstr>Pre-Rulemaking 2019</vt:lpstr>
      <vt:lpstr>Info Session #2</vt:lpstr>
      <vt:lpstr>Info Session #2</vt:lpstr>
      <vt:lpstr>MACRA Info Session #2</vt:lpstr>
      <vt:lpstr>Info Session #2</vt:lpstr>
      <vt:lpstr>Info Session #2</vt:lpstr>
      <vt:lpstr>Info Session #2</vt:lpstr>
      <vt:lpstr>Info Session #2</vt:lpstr>
      <vt:lpstr>Info Session #2</vt:lpstr>
      <vt:lpstr>Info Session #2 </vt:lpstr>
      <vt:lpstr>Info Session #2 </vt:lpstr>
      <vt:lpstr>Info Session #2 </vt:lpstr>
      <vt:lpstr>Info Session #2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2018-12-12T21:30:55Z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0x0101006AEEE45329EFF647AE49C2524977AE23</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