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 id="2147483809" r:id="rId5"/>
  </p:sldMasterIdLst>
  <p:notesMasterIdLst>
    <p:notesMasterId r:id="rId45"/>
  </p:notesMasterIdLst>
  <p:handoutMasterIdLst>
    <p:handoutMasterId r:id="rId46"/>
  </p:handoutMasterIdLst>
  <p:sldIdLst>
    <p:sldId id="303" r:id="rId6"/>
    <p:sldId id="452" r:id="rId7"/>
    <p:sldId id="305" r:id="rId8"/>
    <p:sldId id="457" r:id="rId9"/>
    <p:sldId id="461" r:id="rId10"/>
    <p:sldId id="453" r:id="rId11"/>
    <p:sldId id="454" r:id="rId12"/>
    <p:sldId id="400" r:id="rId13"/>
    <p:sldId id="464" r:id="rId14"/>
    <p:sldId id="458" r:id="rId15"/>
    <p:sldId id="447" r:id="rId16"/>
    <p:sldId id="444" r:id="rId17"/>
    <p:sldId id="446" r:id="rId18"/>
    <p:sldId id="445" r:id="rId19"/>
    <p:sldId id="341" r:id="rId20"/>
    <p:sldId id="441" r:id="rId21"/>
    <p:sldId id="448" r:id="rId22"/>
    <p:sldId id="434" r:id="rId23"/>
    <p:sldId id="433" r:id="rId24"/>
    <p:sldId id="442" r:id="rId25"/>
    <p:sldId id="429" r:id="rId26"/>
    <p:sldId id="296" r:id="rId27"/>
    <p:sldId id="308" r:id="rId28"/>
    <p:sldId id="307" r:id="rId29"/>
    <p:sldId id="306" r:id="rId30"/>
    <p:sldId id="462" r:id="rId31"/>
    <p:sldId id="403" r:id="rId32"/>
    <p:sldId id="335" r:id="rId33"/>
    <p:sldId id="455" r:id="rId34"/>
    <p:sldId id="465" r:id="rId35"/>
    <p:sldId id="456" r:id="rId36"/>
    <p:sldId id="459" r:id="rId37"/>
    <p:sldId id="443" r:id="rId38"/>
    <p:sldId id="422" r:id="rId39"/>
    <p:sldId id="449" r:id="rId40"/>
    <p:sldId id="450" r:id="rId41"/>
    <p:sldId id="460" r:id="rId42"/>
    <p:sldId id="425" r:id="rId43"/>
    <p:sldId id="45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19"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084A9C"/>
    <a:srgbClr val="E2AC00"/>
    <a:srgbClr val="C05B08"/>
    <a:srgbClr val="0000FF"/>
    <a:srgbClr val="095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4444" autoAdjust="0"/>
  </p:normalViewPr>
  <p:slideViewPr>
    <p:cSldViewPr>
      <p:cViewPr varScale="1">
        <p:scale>
          <a:sx n="73" d="100"/>
          <a:sy n="73" d="100"/>
        </p:scale>
        <p:origin x="2070" y="84"/>
      </p:cViewPr>
      <p:guideLst>
        <p:guide orient="horz" pos="2064"/>
        <p:guide pos="3120"/>
      </p:guideLst>
    </p:cSldViewPr>
  </p:slideViewPr>
  <p:outlineViewPr>
    <p:cViewPr>
      <p:scale>
        <a:sx n="33" d="100"/>
        <a:sy n="33" d="100"/>
      </p:scale>
      <p:origin x="0" y="-10836"/>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2B36E-1F3D-4BED-AD13-22BCEEA72B2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9B5CC8-2574-43D7-9814-BB4B28885FA7}">
      <dgm:prSet phldrT="[Text]" custT="1"/>
      <dgm:spPr>
        <a:solidFill>
          <a:srgbClr val="084A9C"/>
        </a:solidFill>
      </dgm:spPr>
      <dgm:t>
        <a:bodyPr/>
        <a:lstStyle/>
        <a:p>
          <a:pPr algn="ctr">
            <a:buFont typeface="Arial" panose="020B0604020202020204" pitchFamily="34" charset="0"/>
            <a:buChar char="•"/>
          </a:pPr>
          <a:r>
            <a:rPr lang="en-US" sz="2400" b="1" dirty="0"/>
            <a:t>Who</a:t>
          </a:r>
        </a:p>
      </dgm:t>
    </dgm:pt>
    <dgm:pt modelId="{739605D7-1D49-46A4-A798-643C7F6AFE56}" type="parTrans" cxnId="{9228A1B0-188C-4762-AF7D-29BA3EC37015}">
      <dgm:prSet/>
      <dgm:spPr/>
      <dgm:t>
        <a:bodyPr/>
        <a:lstStyle/>
        <a:p>
          <a:endParaRPr lang="en-US"/>
        </a:p>
      </dgm:t>
    </dgm:pt>
    <dgm:pt modelId="{013F0F8C-F29F-4DEE-ADE8-E212E1A24855}" type="sibTrans" cxnId="{9228A1B0-188C-4762-AF7D-29BA3EC37015}">
      <dgm:prSet/>
      <dgm:spPr/>
      <dgm:t>
        <a:bodyPr/>
        <a:lstStyle/>
        <a:p>
          <a:endParaRPr lang="en-US"/>
        </a:p>
      </dgm:t>
    </dgm:pt>
    <dgm:pt modelId="{470DCB7A-EAA8-42A9-A93F-30A5E13F98EC}">
      <dgm:prSet custT="1"/>
      <dgm:spPr>
        <a:solidFill>
          <a:srgbClr val="084A9C"/>
        </a:solidFill>
      </dgm:spPr>
      <dgm:t>
        <a:bodyPr/>
        <a:lstStyle/>
        <a:p>
          <a:pPr algn="ctr"/>
          <a:r>
            <a:rPr lang="en-US" sz="2400" b="1" dirty="0"/>
            <a:t>What</a:t>
          </a:r>
        </a:p>
      </dgm:t>
    </dgm:pt>
    <dgm:pt modelId="{9ADBE912-1B26-45F6-9EC0-223F88DBEC15}" type="parTrans" cxnId="{89FFF8A4-9F1B-4239-BF85-A670BC67BC7A}">
      <dgm:prSet/>
      <dgm:spPr/>
      <dgm:t>
        <a:bodyPr/>
        <a:lstStyle/>
        <a:p>
          <a:endParaRPr lang="en-US"/>
        </a:p>
      </dgm:t>
    </dgm:pt>
    <dgm:pt modelId="{0E5D1AA6-3885-4A70-B669-8D17DD3CD83F}" type="sibTrans" cxnId="{89FFF8A4-9F1B-4239-BF85-A670BC67BC7A}">
      <dgm:prSet/>
      <dgm:spPr/>
      <dgm:t>
        <a:bodyPr/>
        <a:lstStyle/>
        <a:p>
          <a:endParaRPr lang="en-US"/>
        </a:p>
      </dgm:t>
    </dgm:pt>
    <dgm:pt modelId="{A3E5452C-38E2-4F1E-BFE6-B7476471283F}">
      <dgm:prSet custT="1"/>
      <dgm:spPr>
        <a:solidFill>
          <a:srgbClr val="084A9C"/>
        </a:solidFill>
      </dgm:spPr>
      <dgm:t>
        <a:bodyPr/>
        <a:lstStyle/>
        <a:p>
          <a:pPr algn="ctr"/>
          <a:r>
            <a:rPr lang="en-US" sz="2400" b="1" dirty="0"/>
            <a:t>Why</a:t>
          </a:r>
        </a:p>
      </dgm:t>
    </dgm:pt>
    <dgm:pt modelId="{F274FC7A-5828-4A80-B879-2B99589BCCB8}" type="parTrans" cxnId="{C84FB132-B7C6-430D-89D4-D2C705560C8D}">
      <dgm:prSet/>
      <dgm:spPr/>
      <dgm:t>
        <a:bodyPr/>
        <a:lstStyle/>
        <a:p>
          <a:endParaRPr lang="en-US"/>
        </a:p>
      </dgm:t>
    </dgm:pt>
    <dgm:pt modelId="{278C3180-6426-4FD1-998F-047193E5F225}" type="sibTrans" cxnId="{C84FB132-B7C6-430D-89D4-D2C705560C8D}">
      <dgm:prSet/>
      <dgm:spPr/>
      <dgm:t>
        <a:bodyPr/>
        <a:lstStyle/>
        <a:p>
          <a:endParaRPr lang="en-US"/>
        </a:p>
      </dgm:t>
    </dgm:pt>
    <dgm:pt modelId="{9404C4E6-6665-41C0-B1EB-C74EEC8A37DD}">
      <dgm:prSet phldrT="[Text]" custT="1"/>
      <dgm:spPr/>
      <dgm:t>
        <a:bodyPr/>
        <a:lstStyle/>
        <a:p>
          <a:pPr>
            <a:buFont typeface="Arial" panose="020B0604020202020204" pitchFamily="34" charset="0"/>
            <a:buChar char="•"/>
          </a:pPr>
          <a:r>
            <a:rPr lang="en-US" sz="2400" dirty="0"/>
            <a:t>American Academy of Hospice and Palliative Medicine and the Hospice and Palliative Nurses Association </a:t>
          </a:r>
        </a:p>
      </dgm:t>
    </dgm:pt>
    <dgm:pt modelId="{95F454F5-FA81-4F37-83B2-603E3B1FB8A1}" type="parTrans" cxnId="{3D281CFA-BF1A-4D66-A8EF-4973E68ED1A1}">
      <dgm:prSet/>
      <dgm:spPr/>
      <dgm:t>
        <a:bodyPr/>
        <a:lstStyle/>
        <a:p>
          <a:endParaRPr lang="en-US"/>
        </a:p>
      </dgm:t>
    </dgm:pt>
    <dgm:pt modelId="{637DCE85-69B0-4888-B8B6-BD6E5F469499}" type="sibTrans" cxnId="{3D281CFA-BF1A-4D66-A8EF-4973E68ED1A1}">
      <dgm:prSet/>
      <dgm:spPr/>
      <dgm:t>
        <a:bodyPr/>
        <a:lstStyle/>
        <a:p>
          <a:endParaRPr lang="en-US"/>
        </a:p>
      </dgm:t>
    </dgm:pt>
    <dgm:pt modelId="{9FEBFD9D-3B60-45AE-8C2E-4AB7A7F192C1}">
      <dgm:prSet custT="1"/>
      <dgm:spPr/>
      <dgm:t>
        <a:bodyPr/>
        <a:lstStyle/>
        <a:p>
          <a:r>
            <a:rPr lang="en-US" sz="2400" dirty="0"/>
            <a:t>Measuring What Matters consensus project</a:t>
          </a:r>
        </a:p>
      </dgm:t>
    </dgm:pt>
    <dgm:pt modelId="{A00DA890-D9EC-4CE3-B9EE-B72E04739FCB}" type="parTrans" cxnId="{43999F14-FFB4-4990-8D0C-6A0A86F657BF}">
      <dgm:prSet/>
      <dgm:spPr/>
      <dgm:t>
        <a:bodyPr/>
        <a:lstStyle/>
        <a:p>
          <a:endParaRPr lang="en-US"/>
        </a:p>
      </dgm:t>
    </dgm:pt>
    <dgm:pt modelId="{3C7A4E9B-3186-44E5-9A04-640E9CA069F6}" type="sibTrans" cxnId="{43999F14-FFB4-4990-8D0C-6A0A86F657BF}">
      <dgm:prSet/>
      <dgm:spPr/>
      <dgm:t>
        <a:bodyPr/>
        <a:lstStyle/>
        <a:p>
          <a:endParaRPr lang="en-US"/>
        </a:p>
      </dgm:t>
    </dgm:pt>
    <dgm:pt modelId="{80F37729-9024-48F6-A4D3-B8E2F3AD23D1}">
      <dgm:prSet custT="1"/>
      <dgm:spPr/>
      <dgm:t>
        <a:bodyPr/>
        <a:lstStyle/>
        <a:p>
          <a:r>
            <a:rPr lang="en-US" sz="2400" dirty="0"/>
            <a:t>To develop a concise, valid, and clinically relevant portfolio of measures for hospice and palliative care programs</a:t>
          </a:r>
        </a:p>
      </dgm:t>
    </dgm:pt>
    <dgm:pt modelId="{1C2C25C2-FC26-4A7A-9250-63F4FB159E75}" type="parTrans" cxnId="{E997DA64-A3B2-4F49-913B-63D01990CF4E}">
      <dgm:prSet/>
      <dgm:spPr/>
      <dgm:t>
        <a:bodyPr/>
        <a:lstStyle/>
        <a:p>
          <a:endParaRPr lang="en-US"/>
        </a:p>
      </dgm:t>
    </dgm:pt>
    <dgm:pt modelId="{A20962B4-D433-432E-B117-9DC97C62098C}" type="sibTrans" cxnId="{E997DA64-A3B2-4F49-913B-63D01990CF4E}">
      <dgm:prSet/>
      <dgm:spPr/>
      <dgm:t>
        <a:bodyPr/>
        <a:lstStyle/>
        <a:p>
          <a:endParaRPr lang="en-US"/>
        </a:p>
      </dgm:t>
    </dgm:pt>
    <dgm:pt modelId="{0BC93455-6442-46F4-BCF3-B4F1C4C27B6F}" type="pres">
      <dgm:prSet presAssocID="{C552B36E-1F3D-4BED-AD13-22BCEEA72B2A}" presName="linear" presStyleCnt="0">
        <dgm:presLayoutVars>
          <dgm:dir/>
          <dgm:animLvl val="lvl"/>
          <dgm:resizeHandles val="exact"/>
        </dgm:presLayoutVars>
      </dgm:prSet>
      <dgm:spPr/>
    </dgm:pt>
    <dgm:pt modelId="{C1F664A7-6339-4D1E-84B3-76EB8D634F18}" type="pres">
      <dgm:prSet presAssocID="{7F9B5CC8-2574-43D7-9814-BB4B28885FA7}" presName="parentLin" presStyleCnt="0"/>
      <dgm:spPr/>
    </dgm:pt>
    <dgm:pt modelId="{2068B9AC-B145-434E-B93E-995156248FDE}" type="pres">
      <dgm:prSet presAssocID="{7F9B5CC8-2574-43D7-9814-BB4B28885FA7}" presName="parentLeftMargin" presStyleLbl="node1" presStyleIdx="0" presStyleCnt="3"/>
      <dgm:spPr/>
    </dgm:pt>
    <dgm:pt modelId="{7CD91F74-193F-4590-BFE1-F781EBAC619F}" type="pres">
      <dgm:prSet presAssocID="{7F9B5CC8-2574-43D7-9814-BB4B28885FA7}" presName="parentText" presStyleLbl="node1" presStyleIdx="0" presStyleCnt="3" custScaleY="236630">
        <dgm:presLayoutVars>
          <dgm:chMax val="0"/>
          <dgm:bulletEnabled val="1"/>
        </dgm:presLayoutVars>
      </dgm:prSet>
      <dgm:spPr/>
    </dgm:pt>
    <dgm:pt modelId="{934C899B-DA43-437E-97AF-F2D98A51D236}" type="pres">
      <dgm:prSet presAssocID="{7F9B5CC8-2574-43D7-9814-BB4B28885FA7}" presName="negativeSpace" presStyleCnt="0"/>
      <dgm:spPr/>
    </dgm:pt>
    <dgm:pt modelId="{7461087C-272A-4B1B-83D5-5DD1DB29A781}" type="pres">
      <dgm:prSet presAssocID="{7F9B5CC8-2574-43D7-9814-BB4B28885FA7}" presName="childText" presStyleLbl="conFgAcc1" presStyleIdx="0" presStyleCnt="3">
        <dgm:presLayoutVars>
          <dgm:bulletEnabled val="1"/>
        </dgm:presLayoutVars>
      </dgm:prSet>
      <dgm:spPr/>
    </dgm:pt>
    <dgm:pt modelId="{FBB822E2-8809-47B0-8F86-E76CAC63A409}" type="pres">
      <dgm:prSet presAssocID="{013F0F8C-F29F-4DEE-ADE8-E212E1A24855}" presName="spaceBetweenRectangles" presStyleCnt="0"/>
      <dgm:spPr/>
    </dgm:pt>
    <dgm:pt modelId="{872330C3-C749-4A97-BF41-E7A8AB7642A9}" type="pres">
      <dgm:prSet presAssocID="{470DCB7A-EAA8-42A9-A93F-30A5E13F98EC}" presName="parentLin" presStyleCnt="0"/>
      <dgm:spPr/>
    </dgm:pt>
    <dgm:pt modelId="{4E94A703-12EF-4071-8574-59DB1DC0F888}" type="pres">
      <dgm:prSet presAssocID="{470DCB7A-EAA8-42A9-A93F-30A5E13F98EC}" presName="parentLeftMargin" presStyleLbl="node1" presStyleIdx="0" presStyleCnt="3"/>
      <dgm:spPr/>
    </dgm:pt>
    <dgm:pt modelId="{73ACF896-F46C-476A-B887-20D397526D91}" type="pres">
      <dgm:prSet presAssocID="{470DCB7A-EAA8-42A9-A93F-30A5E13F98EC}" presName="parentText" presStyleLbl="node1" presStyleIdx="1" presStyleCnt="3" custScaleY="229203">
        <dgm:presLayoutVars>
          <dgm:chMax val="0"/>
          <dgm:bulletEnabled val="1"/>
        </dgm:presLayoutVars>
      </dgm:prSet>
      <dgm:spPr/>
    </dgm:pt>
    <dgm:pt modelId="{09A16292-109C-4DE3-BD2C-4068B6AD97C8}" type="pres">
      <dgm:prSet presAssocID="{470DCB7A-EAA8-42A9-A93F-30A5E13F98EC}" presName="negativeSpace" presStyleCnt="0"/>
      <dgm:spPr/>
    </dgm:pt>
    <dgm:pt modelId="{064028DC-D486-4E31-AC2B-0BCA56846CAD}" type="pres">
      <dgm:prSet presAssocID="{470DCB7A-EAA8-42A9-A93F-30A5E13F98EC}" presName="childText" presStyleLbl="conFgAcc1" presStyleIdx="1" presStyleCnt="3" custLinFactNeighborX="-346">
        <dgm:presLayoutVars>
          <dgm:bulletEnabled val="1"/>
        </dgm:presLayoutVars>
      </dgm:prSet>
      <dgm:spPr/>
    </dgm:pt>
    <dgm:pt modelId="{6F52A5E7-6B10-4E21-9D1E-DD6552AC5F6B}" type="pres">
      <dgm:prSet presAssocID="{0E5D1AA6-3885-4A70-B669-8D17DD3CD83F}" presName="spaceBetweenRectangles" presStyleCnt="0"/>
      <dgm:spPr/>
    </dgm:pt>
    <dgm:pt modelId="{51302751-A4D3-49E6-B0D0-1B2D3E192DDF}" type="pres">
      <dgm:prSet presAssocID="{A3E5452C-38E2-4F1E-BFE6-B7476471283F}" presName="parentLin" presStyleCnt="0"/>
      <dgm:spPr/>
    </dgm:pt>
    <dgm:pt modelId="{E8CC0E9A-8106-41E1-9F62-135A3C0EF33A}" type="pres">
      <dgm:prSet presAssocID="{A3E5452C-38E2-4F1E-BFE6-B7476471283F}" presName="parentLeftMargin" presStyleLbl="node1" presStyleIdx="1" presStyleCnt="3"/>
      <dgm:spPr/>
    </dgm:pt>
    <dgm:pt modelId="{8A0D3AF3-BBD3-4B37-8950-E0ADD51F472C}" type="pres">
      <dgm:prSet presAssocID="{A3E5452C-38E2-4F1E-BFE6-B7476471283F}" presName="parentText" presStyleLbl="node1" presStyleIdx="2" presStyleCnt="3" custScaleY="253783">
        <dgm:presLayoutVars>
          <dgm:chMax val="0"/>
          <dgm:bulletEnabled val="1"/>
        </dgm:presLayoutVars>
      </dgm:prSet>
      <dgm:spPr/>
    </dgm:pt>
    <dgm:pt modelId="{B41BDB3C-53DE-4A52-9FF7-0BD37075C43A}" type="pres">
      <dgm:prSet presAssocID="{A3E5452C-38E2-4F1E-BFE6-B7476471283F}" presName="negativeSpace" presStyleCnt="0"/>
      <dgm:spPr/>
    </dgm:pt>
    <dgm:pt modelId="{2D403AB2-C192-4789-B714-3AC28A635BC7}" type="pres">
      <dgm:prSet presAssocID="{A3E5452C-38E2-4F1E-BFE6-B7476471283F}" presName="childText" presStyleLbl="conFgAcc1" presStyleIdx="2" presStyleCnt="3">
        <dgm:presLayoutVars>
          <dgm:bulletEnabled val="1"/>
        </dgm:presLayoutVars>
      </dgm:prSet>
      <dgm:spPr/>
    </dgm:pt>
  </dgm:ptLst>
  <dgm:cxnLst>
    <dgm:cxn modelId="{43999F14-FFB4-4990-8D0C-6A0A86F657BF}" srcId="{470DCB7A-EAA8-42A9-A93F-30A5E13F98EC}" destId="{9FEBFD9D-3B60-45AE-8C2E-4AB7A7F192C1}" srcOrd="0" destOrd="0" parTransId="{A00DA890-D9EC-4CE3-B9EE-B72E04739FCB}" sibTransId="{3C7A4E9B-3186-44E5-9A04-640E9CA069F6}"/>
    <dgm:cxn modelId="{921E7B24-4713-4B0D-A98A-62F5A89998B3}" type="presOf" srcId="{C552B36E-1F3D-4BED-AD13-22BCEEA72B2A}" destId="{0BC93455-6442-46F4-BCF3-B4F1C4C27B6F}" srcOrd="0" destOrd="0" presId="urn:microsoft.com/office/officeart/2005/8/layout/list1"/>
    <dgm:cxn modelId="{48BD802B-BB19-4397-900A-88C46DB1201F}" type="presOf" srcId="{80F37729-9024-48F6-A4D3-B8E2F3AD23D1}" destId="{2D403AB2-C192-4789-B714-3AC28A635BC7}" srcOrd="0" destOrd="0" presId="urn:microsoft.com/office/officeart/2005/8/layout/list1"/>
    <dgm:cxn modelId="{E3FAF031-3019-444E-8239-D66DB92452F9}" type="presOf" srcId="{470DCB7A-EAA8-42A9-A93F-30A5E13F98EC}" destId="{4E94A703-12EF-4071-8574-59DB1DC0F888}" srcOrd="0" destOrd="0" presId="urn:microsoft.com/office/officeart/2005/8/layout/list1"/>
    <dgm:cxn modelId="{C84FB132-B7C6-430D-89D4-D2C705560C8D}" srcId="{C552B36E-1F3D-4BED-AD13-22BCEEA72B2A}" destId="{A3E5452C-38E2-4F1E-BFE6-B7476471283F}" srcOrd="2" destOrd="0" parTransId="{F274FC7A-5828-4A80-B879-2B99589BCCB8}" sibTransId="{278C3180-6426-4FD1-998F-047193E5F225}"/>
    <dgm:cxn modelId="{9BFD5434-6EFA-4AFE-88E8-8AD9E357EA07}" type="presOf" srcId="{7F9B5CC8-2574-43D7-9814-BB4B28885FA7}" destId="{7CD91F74-193F-4590-BFE1-F781EBAC619F}" srcOrd="1" destOrd="0" presId="urn:microsoft.com/office/officeart/2005/8/layout/list1"/>
    <dgm:cxn modelId="{A0C6FD5F-AEB3-4314-8183-6B148E2C3C71}" type="presOf" srcId="{A3E5452C-38E2-4F1E-BFE6-B7476471283F}" destId="{8A0D3AF3-BBD3-4B37-8950-E0ADD51F472C}" srcOrd="1" destOrd="0" presId="urn:microsoft.com/office/officeart/2005/8/layout/list1"/>
    <dgm:cxn modelId="{E997DA64-A3B2-4F49-913B-63D01990CF4E}" srcId="{A3E5452C-38E2-4F1E-BFE6-B7476471283F}" destId="{80F37729-9024-48F6-A4D3-B8E2F3AD23D1}" srcOrd="0" destOrd="0" parTransId="{1C2C25C2-FC26-4A7A-9250-63F4FB159E75}" sibTransId="{A20962B4-D433-432E-B117-9DC97C62098C}"/>
    <dgm:cxn modelId="{5E13D881-4C0A-445B-8CC1-2096D83AE89F}" type="presOf" srcId="{7F9B5CC8-2574-43D7-9814-BB4B28885FA7}" destId="{2068B9AC-B145-434E-B93E-995156248FDE}" srcOrd="0" destOrd="0" presId="urn:microsoft.com/office/officeart/2005/8/layout/list1"/>
    <dgm:cxn modelId="{8498279F-A1D1-415C-8BA0-CCB010EE4908}" type="presOf" srcId="{470DCB7A-EAA8-42A9-A93F-30A5E13F98EC}" destId="{73ACF896-F46C-476A-B887-20D397526D91}" srcOrd="1" destOrd="0" presId="urn:microsoft.com/office/officeart/2005/8/layout/list1"/>
    <dgm:cxn modelId="{89FFF8A4-9F1B-4239-BF85-A670BC67BC7A}" srcId="{C552B36E-1F3D-4BED-AD13-22BCEEA72B2A}" destId="{470DCB7A-EAA8-42A9-A93F-30A5E13F98EC}" srcOrd="1" destOrd="0" parTransId="{9ADBE912-1B26-45F6-9EC0-223F88DBEC15}" sibTransId="{0E5D1AA6-3885-4A70-B669-8D17DD3CD83F}"/>
    <dgm:cxn modelId="{9228A1B0-188C-4762-AF7D-29BA3EC37015}" srcId="{C552B36E-1F3D-4BED-AD13-22BCEEA72B2A}" destId="{7F9B5CC8-2574-43D7-9814-BB4B28885FA7}" srcOrd="0" destOrd="0" parTransId="{739605D7-1D49-46A4-A798-643C7F6AFE56}" sibTransId="{013F0F8C-F29F-4DEE-ADE8-E212E1A24855}"/>
    <dgm:cxn modelId="{4EFEA2B3-29F7-460F-B2A0-C9FE785214E5}" type="presOf" srcId="{A3E5452C-38E2-4F1E-BFE6-B7476471283F}" destId="{E8CC0E9A-8106-41E1-9F62-135A3C0EF33A}" srcOrd="0" destOrd="0" presId="urn:microsoft.com/office/officeart/2005/8/layout/list1"/>
    <dgm:cxn modelId="{28C1ACF2-DE53-4AF9-ACE3-C782483C036C}" type="presOf" srcId="{9FEBFD9D-3B60-45AE-8C2E-4AB7A7F192C1}" destId="{064028DC-D486-4E31-AC2B-0BCA56846CAD}" srcOrd="0" destOrd="0" presId="urn:microsoft.com/office/officeart/2005/8/layout/list1"/>
    <dgm:cxn modelId="{3D281CFA-BF1A-4D66-A8EF-4973E68ED1A1}" srcId="{7F9B5CC8-2574-43D7-9814-BB4B28885FA7}" destId="{9404C4E6-6665-41C0-B1EB-C74EEC8A37DD}" srcOrd="0" destOrd="0" parTransId="{95F454F5-FA81-4F37-83B2-603E3B1FB8A1}" sibTransId="{637DCE85-69B0-4888-B8B6-BD6E5F469499}"/>
    <dgm:cxn modelId="{93E0C1FA-8861-4B0C-85C9-5AC81BC30A4E}" type="presOf" srcId="{9404C4E6-6665-41C0-B1EB-C74EEC8A37DD}" destId="{7461087C-272A-4B1B-83D5-5DD1DB29A781}" srcOrd="0" destOrd="0" presId="urn:microsoft.com/office/officeart/2005/8/layout/list1"/>
    <dgm:cxn modelId="{32DF6C76-CFED-4DA9-B656-867F2835708B}" type="presParOf" srcId="{0BC93455-6442-46F4-BCF3-B4F1C4C27B6F}" destId="{C1F664A7-6339-4D1E-84B3-76EB8D634F18}" srcOrd="0" destOrd="0" presId="urn:microsoft.com/office/officeart/2005/8/layout/list1"/>
    <dgm:cxn modelId="{FCEFB079-4990-4772-922A-F289B59F1A1A}" type="presParOf" srcId="{C1F664A7-6339-4D1E-84B3-76EB8D634F18}" destId="{2068B9AC-B145-434E-B93E-995156248FDE}" srcOrd="0" destOrd="0" presId="urn:microsoft.com/office/officeart/2005/8/layout/list1"/>
    <dgm:cxn modelId="{08F7364B-A35C-4A88-97F4-FAEF110D2E33}" type="presParOf" srcId="{C1F664A7-6339-4D1E-84B3-76EB8D634F18}" destId="{7CD91F74-193F-4590-BFE1-F781EBAC619F}" srcOrd="1" destOrd="0" presId="urn:microsoft.com/office/officeart/2005/8/layout/list1"/>
    <dgm:cxn modelId="{FCD1B62C-7414-4AF2-A5DE-50ABBF247758}" type="presParOf" srcId="{0BC93455-6442-46F4-BCF3-B4F1C4C27B6F}" destId="{934C899B-DA43-437E-97AF-F2D98A51D236}" srcOrd="1" destOrd="0" presId="urn:microsoft.com/office/officeart/2005/8/layout/list1"/>
    <dgm:cxn modelId="{97D34360-D7D9-4923-B6C8-E3F9F836FF56}" type="presParOf" srcId="{0BC93455-6442-46F4-BCF3-B4F1C4C27B6F}" destId="{7461087C-272A-4B1B-83D5-5DD1DB29A781}" srcOrd="2" destOrd="0" presId="urn:microsoft.com/office/officeart/2005/8/layout/list1"/>
    <dgm:cxn modelId="{5DABC666-195D-4214-B934-8F162748E80D}" type="presParOf" srcId="{0BC93455-6442-46F4-BCF3-B4F1C4C27B6F}" destId="{FBB822E2-8809-47B0-8F86-E76CAC63A409}" srcOrd="3" destOrd="0" presId="urn:microsoft.com/office/officeart/2005/8/layout/list1"/>
    <dgm:cxn modelId="{DA188E43-903C-475C-9514-A83B51B14ED4}" type="presParOf" srcId="{0BC93455-6442-46F4-BCF3-B4F1C4C27B6F}" destId="{872330C3-C749-4A97-BF41-E7A8AB7642A9}" srcOrd="4" destOrd="0" presId="urn:microsoft.com/office/officeart/2005/8/layout/list1"/>
    <dgm:cxn modelId="{5CC4FC14-465D-4044-A4AA-9382166B0B8D}" type="presParOf" srcId="{872330C3-C749-4A97-BF41-E7A8AB7642A9}" destId="{4E94A703-12EF-4071-8574-59DB1DC0F888}" srcOrd="0" destOrd="0" presId="urn:microsoft.com/office/officeart/2005/8/layout/list1"/>
    <dgm:cxn modelId="{5BB79FD3-DE2E-4637-A64C-60F213B4A378}" type="presParOf" srcId="{872330C3-C749-4A97-BF41-E7A8AB7642A9}" destId="{73ACF896-F46C-476A-B887-20D397526D91}" srcOrd="1" destOrd="0" presId="urn:microsoft.com/office/officeart/2005/8/layout/list1"/>
    <dgm:cxn modelId="{5D3014DA-DABC-43E7-891C-9AD9B0293AAE}" type="presParOf" srcId="{0BC93455-6442-46F4-BCF3-B4F1C4C27B6F}" destId="{09A16292-109C-4DE3-BD2C-4068B6AD97C8}" srcOrd="5" destOrd="0" presId="urn:microsoft.com/office/officeart/2005/8/layout/list1"/>
    <dgm:cxn modelId="{740149DE-68A2-44CA-B5E6-34542DDFE683}" type="presParOf" srcId="{0BC93455-6442-46F4-BCF3-B4F1C4C27B6F}" destId="{064028DC-D486-4E31-AC2B-0BCA56846CAD}" srcOrd="6" destOrd="0" presId="urn:microsoft.com/office/officeart/2005/8/layout/list1"/>
    <dgm:cxn modelId="{37A002E9-5DF7-49E6-B33E-C9C1767ADF01}" type="presParOf" srcId="{0BC93455-6442-46F4-BCF3-B4F1C4C27B6F}" destId="{6F52A5E7-6B10-4E21-9D1E-DD6552AC5F6B}" srcOrd="7" destOrd="0" presId="urn:microsoft.com/office/officeart/2005/8/layout/list1"/>
    <dgm:cxn modelId="{77491169-46D2-4127-8257-1F049AE1319F}" type="presParOf" srcId="{0BC93455-6442-46F4-BCF3-B4F1C4C27B6F}" destId="{51302751-A4D3-49E6-B0D0-1B2D3E192DDF}" srcOrd="8" destOrd="0" presId="urn:microsoft.com/office/officeart/2005/8/layout/list1"/>
    <dgm:cxn modelId="{D80C109D-F7AE-45E0-A3A2-3847B2B6CCE2}" type="presParOf" srcId="{51302751-A4D3-49E6-B0D0-1B2D3E192DDF}" destId="{E8CC0E9A-8106-41E1-9F62-135A3C0EF33A}" srcOrd="0" destOrd="0" presId="urn:microsoft.com/office/officeart/2005/8/layout/list1"/>
    <dgm:cxn modelId="{BC9A9FC3-8A5F-4854-84A9-34F84D10808D}" type="presParOf" srcId="{51302751-A4D3-49E6-B0D0-1B2D3E192DDF}" destId="{8A0D3AF3-BBD3-4B37-8950-E0ADD51F472C}" srcOrd="1" destOrd="0" presId="urn:microsoft.com/office/officeart/2005/8/layout/list1"/>
    <dgm:cxn modelId="{15E4B265-AF80-4ACE-B49B-2B355D2B7A91}" type="presParOf" srcId="{0BC93455-6442-46F4-BCF3-B4F1C4C27B6F}" destId="{B41BDB3C-53DE-4A52-9FF7-0BD37075C43A}" srcOrd="9" destOrd="0" presId="urn:microsoft.com/office/officeart/2005/8/layout/list1"/>
    <dgm:cxn modelId="{B51E992C-7766-4E07-ADD3-374294BBA139}" type="presParOf" srcId="{0BC93455-6442-46F4-BCF3-B4F1C4C27B6F}" destId="{2D403AB2-C192-4789-B714-3AC28A635BC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2B36E-1F3D-4BED-AD13-22BCEEA72B2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9B5CC8-2574-43D7-9814-BB4B28885FA7}">
      <dgm:prSet phldrT="[Text]" custT="1"/>
      <dgm:spPr>
        <a:solidFill>
          <a:srgbClr val="084A9C"/>
        </a:solidFill>
      </dgm:spPr>
      <dgm:t>
        <a:bodyPr/>
        <a:lstStyle/>
        <a:p>
          <a:pPr algn="ctr">
            <a:buFont typeface="Arial" panose="020B0604020202020204" pitchFamily="34" charset="0"/>
            <a:buChar char="•"/>
          </a:pPr>
          <a:r>
            <a:rPr lang="en-US" sz="2400" b="1" dirty="0"/>
            <a:t>Who</a:t>
          </a:r>
        </a:p>
      </dgm:t>
    </dgm:pt>
    <dgm:pt modelId="{739605D7-1D49-46A4-A798-643C7F6AFE56}" type="parTrans" cxnId="{9228A1B0-188C-4762-AF7D-29BA3EC37015}">
      <dgm:prSet/>
      <dgm:spPr/>
      <dgm:t>
        <a:bodyPr/>
        <a:lstStyle/>
        <a:p>
          <a:endParaRPr lang="en-US"/>
        </a:p>
      </dgm:t>
    </dgm:pt>
    <dgm:pt modelId="{013F0F8C-F29F-4DEE-ADE8-E212E1A24855}" type="sibTrans" cxnId="{9228A1B0-188C-4762-AF7D-29BA3EC37015}">
      <dgm:prSet/>
      <dgm:spPr/>
      <dgm:t>
        <a:bodyPr/>
        <a:lstStyle/>
        <a:p>
          <a:endParaRPr lang="en-US"/>
        </a:p>
      </dgm:t>
    </dgm:pt>
    <dgm:pt modelId="{470DCB7A-EAA8-42A9-A93F-30A5E13F98EC}">
      <dgm:prSet custT="1"/>
      <dgm:spPr>
        <a:solidFill>
          <a:srgbClr val="084A9C"/>
        </a:solidFill>
      </dgm:spPr>
      <dgm:t>
        <a:bodyPr/>
        <a:lstStyle/>
        <a:p>
          <a:pPr algn="ctr"/>
          <a:r>
            <a:rPr lang="en-US" sz="2400" b="1" dirty="0"/>
            <a:t>What</a:t>
          </a:r>
        </a:p>
      </dgm:t>
    </dgm:pt>
    <dgm:pt modelId="{9ADBE912-1B26-45F6-9EC0-223F88DBEC15}" type="parTrans" cxnId="{89FFF8A4-9F1B-4239-BF85-A670BC67BC7A}">
      <dgm:prSet/>
      <dgm:spPr/>
      <dgm:t>
        <a:bodyPr/>
        <a:lstStyle/>
        <a:p>
          <a:endParaRPr lang="en-US"/>
        </a:p>
      </dgm:t>
    </dgm:pt>
    <dgm:pt modelId="{0E5D1AA6-3885-4A70-B669-8D17DD3CD83F}" type="sibTrans" cxnId="{89FFF8A4-9F1B-4239-BF85-A670BC67BC7A}">
      <dgm:prSet/>
      <dgm:spPr/>
      <dgm:t>
        <a:bodyPr/>
        <a:lstStyle/>
        <a:p>
          <a:endParaRPr lang="en-US"/>
        </a:p>
      </dgm:t>
    </dgm:pt>
    <dgm:pt modelId="{A3E5452C-38E2-4F1E-BFE6-B7476471283F}">
      <dgm:prSet custT="1"/>
      <dgm:spPr>
        <a:solidFill>
          <a:srgbClr val="084A9C"/>
        </a:solidFill>
      </dgm:spPr>
      <dgm:t>
        <a:bodyPr/>
        <a:lstStyle/>
        <a:p>
          <a:pPr algn="ctr"/>
          <a:r>
            <a:rPr lang="en-US" sz="2400" b="1" dirty="0"/>
            <a:t>Why</a:t>
          </a:r>
        </a:p>
      </dgm:t>
    </dgm:pt>
    <dgm:pt modelId="{F274FC7A-5828-4A80-B879-2B99589BCCB8}" type="parTrans" cxnId="{C84FB132-B7C6-430D-89D4-D2C705560C8D}">
      <dgm:prSet/>
      <dgm:spPr/>
      <dgm:t>
        <a:bodyPr/>
        <a:lstStyle/>
        <a:p>
          <a:endParaRPr lang="en-US"/>
        </a:p>
      </dgm:t>
    </dgm:pt>
    <dgm:pt modelId="{278C3180-6426-4FD1-998F-047193E5F225}" type="sibTrans" cxnId="{C84FB132-B7C6-430D-89D4-D2C705560C8D}">
      <dgm:prSet/>
      <dgm:spPr/>
      <dgm:t>
        <a:bodyPr/>
        <a:lstStyle/>
        <a:p>
          <a:endParaRPr lang="en-US"/>
        </a:p>
      </dgm:t>
    </dgm:pt>
    <dgm:pt modelId="{9404C4E6-6665-41C0-B1EB-C74EEC8A37DD}">
      <dgm:prSet phldrT="[Text]" custT="1"/>
      <dgm:spPr/>
      <dgm:t>
        <a:bodyPr/>
        <a:lstStyle/>
        <a:p>
          <a:pPr>
            <a:buFont typeface="Arial" panose="020B0604020202020204" pitchFamily="34" charset="0"/>
            <a:buChar char="•"/>
          </a:pPr>
          <a:r>
            <a:rPr lang="en-US" sz="2400" dirty="0"/>
            <a:t>Organization A</a:t>
          </a:r>
        </a:p>
      </dgm:t>
    </dgm:pt>
    <dgm:pt modelId="{95F454F5-FA81-4F37-83B2-603E3B1FB8A1}" type="parTrans" cxnId="{3D281CFA-BF1A-4D66-A8EF-4973E68ED1A1}">
      <dgm:prSet/>
      <dgm:spPr/>
      <dgm:t>
        <a:bodyPr/>
        <a:lstStyle/>
        <a:p>
          <a:endParaRPr lang="en-US"/>
        </a:p>
      </dgm:t>
    </dgm:pt>
    <dgm:pt modelId="{637DCE85-69B0-4888-B8B6-BD6E5F469499}" type="sibTrans" cxnId="{3D281CFA-BF1A-4D66-A8EF-4973E68ED1A1}">
      <dgm:prSet/>
      <dgm:spPr/>
      <dgm:t>
        <a:bodyPr/>
        <a:lstStyle/>
        <a:p>
          <a:endParaRPr lang="en-US"/>
        </a:p>
      </dgm:t>
    </dgm:pt>
    <dgm:pt modelId="{9FEBFD9D-3B60-45AE-8C2E-4AB7A7F192C1}">
      <dgm:prSet custT="1"/>
      <dgm:spPr/>
      <dgm:t>
        <a:bodyPr/>
        <a:lstStyle/>
        <a:p>
          <a:r>
            <a:rPr lang="en-US" sz="2400" dirty="0"/>
            <a:t>Measure development environmental scan</a:t>
          </a:r>
        </a:p>
      </dgm:t>
    </dgm:pt>
    <dgm:pt modelId="{A00DA890-D9EC-4CE3-B9EE-B72E04739FCB}" type="parTrans" cxnId="{43999F14-FFB4-4990-8D0C-6A0A86F657BF}">
      <dgm:prSet/>
      <dgm:spPr/>
      <dgm:t>
        <a:bodyPr/>
        <a:lstStyle/>
        <a:p>
          <a:endParaRPr lang="en-US"/>
        </a:p>
      </dgm:t>
    </dgm:pt>
    <dgm:pt modelId="{3C7A4E9B-3186-44E5-9A04-640E9CA069F6}" type="sibTrans" cxnId="{43999F14-FFB4-4990-8D0C-6A0A86F657BF}">
      <dgm:prSet/>
      <dgm:spPr/>
      <dgm:t>
        <a:bodyPr/>
        <a:lstStyle/>
        <a:p>
          <a:endParaRPr lang="en-US"/>
        </a:p>
      </dgm:t>
    </dgm:pt>
    <dgm:pt modelId="{80F37729-9024-48F6-A4D3-B8E2F3AD23D1}">
      <dgm:prSet custT="1"/>
      <dgm:spPr/>
      <dgm:t>
        <a:bodyPr/>
        <a:lstStyle/>
        <a:p>
          <a:r>
            <a:rPr lang="en-US" sz="2400" dirty="0"/>
            <a:t>To develop valid and clinically relevant measures of quality for episodes of care related to acute myocardial infarction (AMI)</a:t>
          </a:r>
        </a:p>
      </dgm:t>
    </dgm:pt>
    <dgm:pt modelId="{1C2C25C2-FC26-4A7A-9250-63F4FB159E75}" type="parTrans" cxnId="{E997DA64-A3B2-4F49-913B-63D01990CF4E}">
      <dgm:prSet/>
      <dgm:spPr/>
      <dgm:t>
        <a:bodyPr/>
        <a:lstStyle/>
        <a:p>
          <a:endParaRPr lang="en-US"/>
        </a:p>
      </dgm:t>
    </dgm:pt>
    <dgm:pt modelId="{A20962B4-D433-432E-B117-9DC97C62098C}" type="sibTrans" cxnId="{E997DA64-A3B2-4F49-913B-63D01990CF4E}">
      <dgm:prSet/>
      <dgm:spPr/>
      <dgm:t>
        <a:bodyPr/>
        <a:lstStyle/>
        <a:p>
          <a:endParaRPr lang="en-US"/>
        </a:p>
      </dgm:t>
    </dgm:pt>
    <dgm:pt modelId="{0BC93455-6442-46F4-BCF3-B4F1C4C27B6F}" type="pres">
      <dgm:prSet presAssocID="{C552B36E-1F3D-4BED-AD13-22BCEEA72B2A}" presName="linear" presStyleCnt="0">
        <dgm:presLayoutVars>
          <dgm:dir/>
          <dgm:animLvl val="lvl"/>
          <dgm:resizeHandles val="exact"/>
        </dgm:presLayoutVars>
      </dgm:prSet>
      <dgm:spPr/>
    </dgm:pt>
    <dgm:pt modelId="{C1F664A7-6339-4D1E-84B3-76EB8D634F18}" type="pres">
      <dgm:prSet presAssocID="{7F9B5CC8-2574-43D7-9814-BB4B28885FA7}" presName="parentLin" presStyleCnt="0"/>
      <dgm:spPr/>
    </dgm:pt>
    <dgm:pt modelId="{2068B9AC-B145-434E-B93E-995156248FDE}" type="pres">
      <dgm:prSet presAssocID="{7F9B5CC8-2574-43D7-9814-BB4B28885FA7}" presName="parentLeftMargin" presStyleLbl="node1" presStyleIdx="0" presStyleCnt="3"/>
      <dgm:spPr/>
    </dgm:pt>
    <dgm:pt modelId="{7CD91F74-193F-4590-BFE1-F781EBAC619F}" type="pres">
      <dgm:prSet presAssocID="{7F9B5CC8-2574-43D7-9814-BB4B28885FA7}" presName="parentText" presStyleLbl="node1" presStyleIdx="0" presStyleCnt="3" custScaleY="236630">
        <dgm:presLayoutVars>
          <dgm:chMax val="0"/>
          <dgm:bulletEnabled val="1"/>
        </dgm:presLayoutVars>
      </dgm:prSet>
      <dgm:spPr/>
    </dgm:pt>
    <dgm:pt modelId="{934C899B-DA43-437E-97AF-F2D98A51D236}" type="pres">
      <dgm:prSet presAssocID="{7F9B5CC8-2574-43D7-9814-BB4B28885FA7}" presName="negativeSpace" presStyleCnt="0"/>
      <dgm:spPr/>
    </dgm:pt>
    <dgm:pt modelId="{7461087C-272A-4B1B-83D5-5DD1DB29A781}" type="pres">
      <dgm:prSet presAssocID="{7F9B5CC8-2574-43D7-9814-BB4B28885FA7}" presName="childText" presStyleLbl="conFgAcc1" presStyleIdx="0" presStyleCnt="3">
        <dgm:presLayoutVars>
          <dgm:bulletEnabled val="1"/>
        </dgm:presLayoutVars>
      </dgm:prSet>
      <dgm:spPr/>
    </dgm:pt>
    <dgm:pt modelId="{FBB822E2-8809-47B0-8F86-E76CAC63A409}" type="pres">
      <dgm:prSet presAssocID="{013F0F8C-F29F-4DEE-ADE8-E212E1A24855}" presName="spaceBetweenRectangles" presStyleCnt="0"/>
      <dgm:spPr/>
    </dgm:pt>
    <dgm:pt modelId="{872330C3-C749-4A97-BF41-E7A8AB7642A9}" type="pres">
      <dgm:prSet presAssocID="{470DCB7A-EAA8-42A9-A93F-30A5E13F98EC}" presName="parentLin" presStyleCnt="0"/>
      <dgm:spPr/>
    </dgm:pt>
    <dgm:pt modelId="{4E94A703-12EF-4071-8574-59DB1DC0F888}" type="pres">
      <dgm:prSet presAssocID="{470DCB7A-EAA8-42A9-A93F-30A5E13F98EC}" presName="parentLeftMargin" presStyleLbl="node1" presStyleIdx="0" presStyleCnt="3"/>
      <dgm:spPr/>
    </dgm:pt>
    <dgm:pt modelId="{73ACF896-F46C-476A-B887-20D397526D91}" type="pres">
      <dgm:prSet presAssocID="{470DCB7A-EAA8-42A9-A93F-30A5E13F98EC}" presName="parentText" presStyleLbl="node1" presStyleIdx="1" presStyleCnt="3" custScaleY="229203">
        <dgm:presLayoutVars>
          <dgm:chMax val="0"/>
          <dgm:bulletEnabled val="1"/>
        </dgm:presLayoutVars>
      </dgm:prSet>
      <dgm:spPr/>
    </dgm:pt>
    <dgm:pt modelId="{09A16292-109C-4DE3-BD2C-4068B6AD97C8}" type="pres">
      <dgm:prSet presAssocID="{470DCB7A-EAA8-42A9-A93F-30A5E13F98EC}" presName="negativeSpace" presStyleCnt="0"/>
      <dgm:spPr/>
    </dgm:pt>
    <dgm:pt modelId="{064028DC-D486-4E31-AC2B-0BCA56846CAD}" type="pres">
      <dgm:prSet presAssocID="{470DCB7A-EAA8-42A9-A93F-30A5E13F98EC}" presName="childText" presStyleLbl="conFgAcc1" presStyleIdx="1" presStyleCnt="3" custLinFactNeighborX="-346">
        <dgm:presLayoutVars>
          <dgm:bulletEnabled val="1"/>
        </dgm:presLayoutVars>
      </dgm:prSet>
      <dgm:spPr/>
    </dgm:pt>
    <dgm:pt modelId="{6F52A5E7-6B10-4E21-9D1E-DD6552AC5F6B}" type="pres">
      <dgm:prSet presAssocID="{0E5D1AA6-3885-4A70-B669-8D17DD3CD83F}" presName="spaceBetweenRectangles" presStyleCnt="0"/>
      <dgm:spPr/>
    </dgm:pt>
    <dgm:pt modelId="{51302751-A4D3-49E6-B0D0-1B2D3E192DDF}" type="pres">
      <dgm:prSet presAssocID="{A3E5452C-38E2-4F1E-BFE6-B7476471283F}" presName="parentLin" presStyleCnt="0"/>
      <dgm:spPr/>
    </dgm:pt>
    <dgm:pt modelId="{E8CC0E9A-8106-41E1-9F62-135A3C0EF33A}" type="pres">
      <dgm:prSet presAssocID="{A3E5452C-38E2-4F1E-BFE6-B7476471283F}" presName="parentLeftMargin" presStyleLbl="node1" presStyleIdx="1" presStyleCnt="3"/>
      <dgm:spPr/>
    </dgm:pt>
    <dgm:pt modelId="{8A0D3AF3-BBD3-4B37-8950-E0ADD51F472C}" type="pres">
      <dgm:prSet presAssocID="{A3E5452C-38E2-4F1E-BFE6-B7476471283F}" presName="parentText" presStyleLbl="node1" presStyleIdx="2" presStyleCnt="3" custScaleY="253783">
        <dgm:presLayoutVars>
          <dgm:chMax val="0"/>
          <dgm:bulletEnabled val="1"/>
        </dgm:presLayoutVars>
      </dgm:prSet>
      <dgm:spPr/>
    </dgm:pt>
    <dgm:pt modelId="{B41BDB3C-53DE-4A52-9FF7-0BD37075C43A}" type="pres">
      <dgm:prSet presAssocID="{A3E5452C-38E2-4F1E-BFE6-B7476471283F}" presName="negativeSpace" presStyleCnt="0"/>
      <dgm:spPr/>
    </dgm:pt>
    <dgm:pt modelId="{2D403AB2-C192-4789-B714-3AC28A635BC7}" type="pres">
      <dgm:prSet presAssocID="{A3E5452C-38E2-4F1E-BFE6-B7476471283F}" presName="childText" presStyleLbl="conFgAcc1" presStyleIdx="2" presStyleCnt="3">
        <dgm:presLayoutVars>
          <dgm:bulletEnabled val="1"/>
        </dgm:presLayoutVars>
      </dgm:prSet>
      <dgm:spPr/>
    </dgm:pt>
  </dgm:ptLst>
  <dgm:cxnLst>
    <dgm:cxn modelId="{43999F14-FFB4-4990-8D0C-6A0A86F657BF}" srcId="{470DCB7A-EAA8-42A9-A93F-30A5E13F98EC}" destId="{9FEBFD9D-3B60-45AE-8C2E-4AB7A7F192C1}" srcOrd="0" destOrd="0" parTransId="{A00DA890-D9EC-4CE3-B9EE-B72E04739FCB}" sibTransId="{3C7A4E9B-3186-44E5-9A04-640E9CA069F6}"/>
    <dgm:cxn modelId="{921E7B24-4713-4B0D-A98A-62F5A89998B3}" type="presOf" srcId="{C552B36E-1F3D-4BED-AD13-22BCEEA72B2A}" destId="{0BC93455-6442-46F4-BCF3-B4F1C4C27B6F}" srcOrd="0" destOrd="0" presId="urn:microsoft.com/office/officeart/2005/8/layout/list1"/>
    <dgm:cxn modelId="{48BD802B-BB19-4397-900A-88C46DB1201F}" type="presOf" srcId="{80F37729-9024-48F6-A4D3-B8E2F3AD23D1}" destId="{2D403AB2-C192-4789-B714-3AC28A635BC7}" srcOrd="0" destOrd="0" presId="urn:microsoft.com/office/officeart/2005/8/layout/list1"/>
    <dgm:cxn modelId="{E3FAF031-3019-444E-8239-D66DB92452F9}" type="presOf" srcId="{470DCB7A-EAA8-42A9-A93F-30A5E13F98EC}" destId="{4E94A703-12EF-4071-8574-59DB1DC0F888}" srcOrd="0" destOrd="0" presId="urn:microsoft.com/office/officeart/2005/8/layout/list1"/>
    <dgm:cxn modelId="{C84FB132-B7C6-430D-89D4-D2C705560C8D}" srcId="{C552B36E-1F3D-4BED-AD13-22BCEEA72B2A}" destId="{A3E5452C-38E2-4F1E-BFE6-B7476471283F}" srcOrd="2" destOrd="0" parTransId="{F274FC7A-5828-4A80-B879-2B99589BCCB8}" sibTransId="{278C3180-6426-4FD1-998F-047193E5F225}"/>
    <dgm:cxn modelId="{9BFD5434-6EFA-4AFE-88E8-8AD9E357EA07}" type="presOf" srcId="{7F9B5CC8-2574-43D7-9814-BB4B28885FA7}" destId="{7CD91F74-193F-4590-BFE1-F781EBAC619F}" srcOrd="1" destOrd="0" presId="urn:microsoft.com/office/officeart/2005/8/layout/list1"/>
    <dgm:cxn modelId="{A0C6FD5F-AEB3-4314-8183-6B148E2C3C71}" type="presOf" srcId="{A3E5452C-38E2-4F1E-BFE6-B7476471283F}" destId="{8A0D3AF3-BBD3-4B37-8950-E0ADD51F472C}" srcOrd="1" destOrd="0" presId="urn:microsoft.com/office/officeart/2005/8/layout/list1"/>
    <dgm:cxn modelId="{E997DA64-A3B2-4F49-913B-63D01990CF4E}" srcId="{A3E5452C-38E2-4F1E-BFE6-B7476471283F}" destId="{80F37729-9024-48F6-A4D3-B8E2F3AD23D1}" srcOrd="0" destOrd="0" parTransId="{1C2C25C2-FC26-4A7A-9250-63F4FB159E75}" sibTransId="{A20962B4-D433-432E-B117-9DC97C62098C}"/>
    <dgm:cxn modelId="{5E13D881-4C0A-445B-8CC1-2096D83AE89F}" type="presOf" srcId="{7F9B5CC8-2574-43D7-9814-BB4B28885FA7}" destId="{2068B9AC-B145-434E-B93E-995156248FDE}" srcOrd="0" destOrd="0" presId="urn:microsoft.com/office/officeart/2005/8/layout/list1"/>
    <dgm:cxn modelId="{8498279F-A1D1-415C-8BA0-CCB010EE4908}" type="presOf" srcId="{470DCB7A-EAA8-42A9-A93F-30A5E13F98EC}" destId="{73ACF896-F46C-476A-B887-20D397526D91}" srcOrd="1" destOrd="0" presId="urn:microsoft.com/office/officeart/2005/8/layout/list1"/>
    <dgm:cxn modelId="{89FFF8A4-9F1B-4239-BF85-A670BC67BC7A}" srcId="{C552B36E-1F3D-4BED-AD13-22BCEEA72B2A}" destId="{470DCB7A-EAA8-42A9-A93F-30A5E13F98EC}" srcOrd="1" destOrd="0" parTransId="{9ADBE912-1B26-45F6-9EC0-223F88DBEC15}" sibTransId="{0E5D1AA6-3885-4A70-B669-8D17DD3CD83F}"/>
    <dgm:cxn modelId="{9228A1B0-188C-4762-AF7D-29BA3EC37015}" srcId="{C552B36E-1F3D-4BED-AD13-22BCEEA72B2A}" destId="{7F9B5CC8-2574-43D7-9814-BB4B28885FA7}" srcOrd="0" destOrd="0" parTransId="{739605D7-1D49-46A4-A798-643C7F6AFE56}" sibTransId="{013F0F8C-F29F-4DEE-ADE8-E212E1A24855}"/>
    <dgm:cxn modelId="{4EFEA2B3-29F7-460F-B2A0-C9FE785214E5}" type="presOf" srcId="{A3E5452C-38E2-4F1E-BFE6-B7476471283F}" destId="{E8CC0E9A-8106-41E1-9F62-135A3C0EF33A}" srcOrd="0" destOrd="0" presId="urn:microsoft.com/office/officeart/2005/8/layout/list1"/>
    <dgm:cxn modelId="{28C1ACF2-DE53-4AF9-ACE3-C782483C036C}" type="presOf" srcId="{9FEBFD9D-3B60-45AE-8C2E-4AB7A7F192C1}" destId="{064028DC-D486-4E31-AC2B-0BCA56846CAD}" srcOrd="0" destOrd="0" presId="urn:microsoft.com/office/officeart/2005/8/layout/list1"/>
    <dgm:cxn modelId="{3D281CFA-BF1A-4D66-A8EF-4973E68ED1A1}" srcId="{7F9B5CC8-2574-43D7-9814-BB4B28885FA7}" destId="{9404C4E6-6665-41C0-B1EB-C74EEC8A37DD}" srcOrd="0" destOrd="0" parTransId="{95F454F5-FA81-4F37-83B2-603E3B1FB8A1}" sibTransId="{637DCE85-69B0-4888-B8B6-BD6E5F469499}"/>
    <dgm:cxn modelId="{93E0C1FA-8861-4B0C-85C9-5AC81BC30A4E}" type="presOf" srcId="{9404C4E6-6665-41C0-B1EB-C74EEC8A37DD}" destId="{7461087C-272A-4B1B-83D5-5DD1DB29A781}" srcOrd="0" destOrd="0" presId="urn:microsoft.com/office/officeart/2005/8/layout/list1"/>
    <dgm:cxn modelId="{32DF6C76-CFED-4DA9-B656-867F2835708B}" type="presParOf" srcId="{0BC93455-6442-46F4-BCF3-B4F1C4C27B6F}" destId="{C1F664A7-6339-4D1E-84B3-76EB8D634F18}" srcOrd="0" destOrd="0" presId="urn:microsoft.com/office/officeart/2005/8/layout/list1"/>
    <dgm:cxn modelId="{FCEFB079-4990-4772-922A-F289B59F1A1A}" type="presParOf" srcId="{C1F664A7-6339-4D1E-84B3-76EB8D634F18}" destId="{2068B9AC-B145-434E-B93E-995156248FDE}" srcOrd="0" destOrd="0" presId="urn:microsoft.com/office/officeart/2005/8/layout/list1"/>
    <dgm:cxn modelId="{08F7364B-A35C-4A88-97F4-FAEF110D2E33}" type="presParOf" srcId="{C1F664A7-6339-4D1E-84B3-76EB8D634F18}" destId="{7CD91F74-193F-4590-BFE1-F781EBAC619F}" srcOrd="1" destOrd="0" presId="urn:microsoft.com/office/officeart/2005/8/layout/list1"/>
    <dgm:cxn modelId="{FCD1B62C-7414-4AF2-A5DE-50ABBF247758}" type="presParOf" srcId="{0BC93455-6442-46F4-BCF3-B4F1C4C27B6F}" destId="{934C899B-DA43-437E-97AF-F2D98A51D236}" srcOrd="1" destOrd="0" presId="urn:microsoft.com/office/officeart/2005/8/layout/list1"/>
    <dgm:cxn modelId="{97D34360-D7D9-4923-B6C8-E3F9F836FF56}" type="presParOf" srcId="{0BC93455-6442-46F4-BCF3-B4F1C4C27B6F}" destId="{7461087C-272A-4B1B-83D5-5DD1DB29A781}" srcOrd="2" destOrd="0" presId="urn:microsoft.com/office/officeart/2005/8/layout/list1"/>
    <dgm:cxn modelId="{5DABC666-195D-4214-B934-8F162748E80D}" type="presParOf" srcId="{0BC93455-6442-46F4-BCF3-B4F1C4C27B6F}" destId="{FBB822E2-8809-47B0-8F86-E76CAC63A409}" srcOrd="3" destOrd="0" presId="urn:microsoft.com/office/officeart/2005/8/layout/list1"/>
    <dgm:cxn modelId="{DA188E43-903C-475C-9514-A83B51B14ED4}" type="presParOf" srcId="{0BC93455-6442-46F4-BCF3-B4F1C4C27B6F}" destId="{872330C3-C749-4A97-BF41-E7A8AB7642A9}" srcOrd="4" destOrd="0" presId="urn:microsoft.com/office/officeart/2005/8/layout/list1"/>
    <dgm:cxn modelId="{5CC4FC14-465D-4044-A4AA-9382166B0B8D}" type="presParOf" srcId="{872330C3-C749-4A97-BF41-E7A8AB7642A9}" destId="{4E94A703-12EF-4071-8574-59DB1DC0F888}" srcOrd="0" destOrd="0" presId="urn:microsoft.com/office/officeart/2005/8/layout/list1"/>
    <dgm:cxn modelId="{5BB79FD3-DE2E-4637-A64C-60F213B4A378}" type="presParOf" srcId="{872330C3-C749-4A97-BF41-E7A8AB7642A9}" destId="{73ACF896-F46C-476A-B887-20D397526D91}" srcOrd="1" destOrd="0" presId="urn:microsoft.com/office/officeart/2005/8/layout/list1"/>
    <dgm:cxn modelId="{5D3014DA-DABC-43E7-891C-9AD9B0293AAE}" type="presParOf" srcId="{0BC93455-6442-46F4-BCF3-B4F1C4C27B6F}" destId="{09A16292-109C-4DE3-BD2C-4068B6AD97C8}" srcOrd="5" destOrd="0" presId="urn:microsoft.com/office/officeart/2005/8/layout/list1"/>
    <dgm:cxn modelId="{740149DE-68A2-44CA-B5E6-34542DDFE683}" type="presParOf" srcId="{0BC93455-6442-46F4-BCF3-B4F1C4C27B6F}" destId="{064028DC-D486-4E31-AC2B-0BCA56846CAD}" srcOrd="6" destOrd="0" presId="urn:microsoft.com/office/officeart/2005/8/layout/list1"/>
    <dgm:cxn modelId="{37A002E9-5DF7-49E6-B33E-C9C1767ADF01}" type="presParOf" srcId="{0BC93455-6442-46F4-BCF3-B4F1C4C27B6F}" destId="{6F52A5E7-6B10-4E21-9D1E-DD6552AC5F6B}" srcOrd="7" destOrd="0" presId="urn:microsoft.com/office/officeart/2005/8/layout/list1"/>
    <dgm:cxn modelId="{77491169-46D2-4127-8257-1F049AE1319F}" type="presParOf" srcId="{0BC93455-6442-46F4-BCF3-B4F1C4C27B6F}" destId="{51302751-A4D3-49E6-B0D0-1B2D3E192DDF}" srcOrd="8" destOrd="0" presId="urn:microsoft.com/office/officeart/2005/8/layout/list1"/>
    <dgm:cxn modelId="{D80C109D-F7AE-45E0-A3A2-3847B2B6CCE2}" type="presParOf" srcId="{51302751-A4D3-49E6-B0D0-1B2D3E192DDF}" destId="{E8CC0E9A-8106-41E1-9F62-135A3C0EF33A}" srcOrd="0" destOrd="0" presId="urn:microsoft.com/office/officeart/2005/8/layout/list1"/>
    <dgm:cxn modelId="{BC9A9FC3-8A5F-4854-84A9-34F84D10808D}" type="presParOf" srcId="{51302751-A4D3-49E6-B0D0-1B2D3E192DDF}" destId="{8A0D3AF3-BBD3-4B37-8950-E0ADD51F472C}" srcOrd="1" destOrd="0" presId="urn:microsoft.com/office/officeart/2005/8/layout/list1"/>
    <dgm:cxn modelId="{15E4B265-AF80-4ACE-B49B-2B355D2B7A91}" type="presParOf" srcId="{0BC93455-6442-46F4-BCF3-B4F1C4C27B6F}" destId="{B41BDB3C-53DE-4A52-9FF7-0BD37075C43A}" srcOrd="9" destOrd="0" presId="urn:microsoft.com/office/officeart/2005/8/layout/list1"/>
    <dgm:cxn modelId="{B51E992C-7766-4E07-ADD3-374294BBA139}" type="presParOf" srcId="{0BC93455-6442-46F4-BCF3-B4F1C4C27B6F}" destId="{2D403AB2-C192-4789-B714-3AC28A635BC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1087C-272A-4B1B-83D5-5DD1DB29A781}">
      <dsp:nvSpPr>
        <dsp:cNvPr id="0" name=""/>
        <dsp:cNvSpPr/>
      </dsp:nvSpPr>
      <dsp:spPr>
        <a:xfrm>
          <a:off x="0" y="400808"/>
          <a:ext cx="7924800" cy="132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45796" rIns="615053"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American Academy of Hospice and Palliative Medicine and the Hospice and Palliative Nurses Association </a:t>
          </a:r>
        </a:p>
      </dsp:txBody>
      <dsp:txXfrm>
        <a:off x="0" y="400808"/>
        <a:ext cx="7924800" cy="1323000"/>
      </dsp:txXfrm>
    </dsp:sp>
    <dsp:sp modelId="{7CD91F74-193F-4590-BFE1-F781EBAC619F}">
      <dsp:nvSpPr>
        <dsp:cNvPr id="0" name=""/>
        <dsp:cNvSpPr/>
      </dsp:nvSpPr>
      <dsp:spPr>
        <a:xfrm>
          <a:off x="396240" y="15156"/>
          <a:ext cx="5547360" cy="488972"/>
        </a:xfrm>
        <a:prstGeom prst="roundRect">
          <a:avLst/>
        </a:prstGeom>
        <a:solidFill>
          <a:srgbClr val="084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dirty="0"/>
            <a:t>Who</a:t>
          </a:r>
        </a:p>
      </dsp:txBody>
      <dsp:txXfrm>
        <a:off x="420110" y="39026"/>
        <a:ext cx="5499620" cy="441232"/>
      </dsp:txXfrm>
    </dsp:sp>
    <dsp:sp modelId="{064028DC-D486-4E31-AC2B-0BCA56846CAD}">
      <dsp:nvSpPr>
        <dsp:cNvPr id="0" name=""/>
        <dsp:cNvSpPr/>
      </dsp:nvSpPr>
      <dsp:spPr>
        <a:xfrm>
          <a:off x="0" y="2131913"/>
          <a:ext cx="7924800" cy="661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45796" rIns="61505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Measuring What Matters consensus project</a:t>
          </a:r>
        </a:p>
      </dsp:txBody>
      <dsp:txXfrm>
        <a:off x="0" y="2131913"/>
        <a:ext cx="7924800" cy="661500"/>
      </dsp:txXfrm>
    </dsp:sp>
    <dsp:sp modelId="{73ACF896-F46C-476A-B887-20D397526D91}">
      <dsp:nvSpPr>
        <dsp:cNvPr id="0" name=""/>
        <dsp:cNvSpPr/>
      </dsp:nvSpPr>
      <dsp:spPr>
        <a:xfrm>
          <a:off x="396240" y="1761608"/>
          <a:ext cx="5547360" cy="473625"/>
        </a:xfrm>
        <a:prstGeom prst="roundRect">
          <a:avLst/>
        </a:prstGeom>
        <a:solidFill>
          <a:srgbClr val="084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ctr" defTabSz="1066800">
            <a:lnSpc>
              <a:spcPct val="90000"/>
            </a:lnSpc>
            <a:spcBef>
              <a:spcPct val="0"/>
            </a:spcBef>
            <a:spcAft>
              <a:spcPct val="35000"/>
            </a:spcAft>
            <a:buNone/>
          </a:pPr>
          <a:r>
            <a:rPr lang="en-US" sz="2400" b="1" kern="1200" dirty="0"/>
            <a:t>What</a:t>
          </a:r>
        </a:p>
      </dsp:txBody>
      <dsp:txXfrm>
        <a:off x="419360" y="1784728"/>
        <a:ext cx="5501120" cy="427385"/>
      </dsp:txXfrm>
    </dsp:sp>
    <dsp:sp modelId="{2D403AB2-C192-4789-B714-3AC28A635BC7}">
      <dsp:nvSpPr>
        <dsp:cNvPr id="0" name=""/>
        <dsp:cNvSpPr/>
      </dsp:nvSpPr>
      <dsp:spPr>
        <a:xfrm>
          <a:off x="0" y="3252310"/>
          <a:ext cx="7924800" cy="132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45796" rIns="61505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To develop a concise, valid, and clinically relevant portfolio of measures for hospice and palliative care programs</a:t>
          </a:r>
        </a:p>
      </dsp:txBody>
      <dsp:txXfrm>
        <a:off x="0" y="3252310"/>
        <a:ext cx="7924800" cy="1323000"/>
      </dsp:txXfrm>
    </dsp:sp>
    <dsp:sp modelId="{8A0D3AF3-BBD3-4B37-8950-E0ADD51F472C}">
      <dsp:nvSpPr>
        <dsp:cNvPr id="0" name=""/>
        <dsp:cNvSpPr/>
      </dsp:nvSpPr>
      <dsp:spPr>
        <a:xfrm>
          <a:off x="395853" y="2831213"/>
          <a:ext cx="5541942" cy="524417"/>
        </a:xfrm>
        <a:prstGeom prst="roundRect">
          <a:avLst/>
        </a:prstGeom>
        <a:solidFill>
          <a:srgbClr val="084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ctr" defTabSz="1066800">
            <a:lnSpc>
              <a:spcPct val="90000"/>
            </a:lnSpc>
            <a:spcBef>
              <a:spcPct val="0"/>
            </a:spcBef>
            <a:spcAft>
              <a:spcPct val="35000"/>
            </a:spcAft>
            <a:buNone/>
          </a:pPr>
          <a:r>
            <a:rPr lang="en-US" sz="2400" b="1" kern="1200" dirty="0"/>
            <a:t>Why</a:t>
          </a:r>
        </a:p>
      </dsp:txBody>
      <dsp:txXfrm>
        <a:off x="421453" y="2856813"/>
        <a:ext cx="5490742" cy="473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1087C-272A-4B1B-83D5-5DD1DB29A781}">
      <dsp:nvSpPr>
        <dsp:cNvPr id="0" name=""/>
        <dsp:cNvSpPr/>
      </dsp:nvSpPr>
      <dsp:spPr>
        <a:xfrm>
          <a:off x="0" y="596644"/>
          <a:ext cx="7924800" cy="694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87452" rIns="615053"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Organization A</a:t>
          </a:r>
        </a:p>
      </dsp:txBody>
      <dsp:txXfrm>
        <a:off x="0" y="596644"/>
        <a:ext cx="7924800" cy="694575"/>
      </dsp:txXfrm>
    </dsp:sp>
    <dsp:sp modelId="{7CD91F74-193F-4590-BFE1-F781EBAC619F}">
      <dsp:nvSpPr>
        <dsp:cNvPr id="0" name=""/>
        <dsp:cNvSpPr/>
      </dsp:nvSpPr>
      <dsp:spPr>
        <a:xfrm>
          <a:off x="396240" y="100805"/>
          <a:ext cx="5547360" cy="628678"/>
        </a:xfrm>
        <a:prstGeom prst="roundRect">
          <a:avLst/>
        </a:prstGeom>
        <a:solidFill>
          <a:srgbClr val="084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dirty="0"/>
            <a:t>Who</a:t>
          </a:r>
        </a:p>
      </dsp:txBody>
      <dsp:txXfrm>
        <a:off x="426930" y="131495"/>
        <a:ext cx="5485980" cy="567298"/>
      </dsp:txXfrm>
    </dsp:sp>
    <dsp:sp modelId="{064028DC-D486-4E31-AC2B-0BCA56846CAD}">
      <dsp:nvSpPr>
        <dsp:cNvPr id="0" name=""/>
        <dsp:cNvSpPr/>
      </dsp:nvSpPr>
      <dsp:spPr>
        <a:xfrm>
          <a:off x="0" y="1815925"/>
          <a:ext cx="7924800" cy="694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87452" rIns="61505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Measure development environmental scan</a:t>
          </a:r>
        </a:p>
      </dsp:txBody>
      <dsp:txXfrm>
        <a:off x="0" y="1815925"/>
        <a:ext cx="7924800" cy="694575"/>
      </dsp:txXfrm>
    </dsp:sp>
    <dsp:sp modelId="{73ACF896-F46C-476A-B887-20D397526D91}">
      <dsp:nvSpPr>
        <dsp:cNvPr id="0" name=""/>
        <dsp:cNvSpPr/>
      </dsp:nvSpPr>
      <dsp:spPr>
        <a:xfrm>
          <a:off x="396240" y="1339819"/>
          <a:ext cx="5547360" cy="608946"/>
        </a:xfrm>
        <a:prstGeom prst="roundRect">
          <a:avLst/>
        </a:prstGeom>
        <a:solidFill>
          <a:srgbClr val="084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ctr" defTabSz="1066800">
            <a:lnSpc>
              <a:spcPct val="90000"/>
            </a:lnSpc>
            <a:spcBef>
              <a:spcPct val="0"/>
            </a:spcBef>
            <a:spcAft>
              <a:spcPct val="35000"/>
            </a:spcAft>
            <a:buNone/>
          </a:pPr>
          <a:r>
            <a:rPr lang="en-US" sz="2400" b="1" kern="1200" dirty="0"/>
            <a:t>What</a:t>
          </a:r>
        </a:p>
      </dsp:txBody>
      <dsp:txXfrm>
        <a:off x="425966" y="1369545"/>
        <a:ext cx="5487908" cy="549494"/>
      </dsp:txXfrm>
    </dsp:sp>
    <dsp:sp modelId="{2D403AB2-C192-4789-B714-3AC28A635BC7}">
      <dsp:nvSpPr>
        <dsp:cNvPr id="0" name=""/>
        <dsp:cNvSpPr/>
      </dsp:nvSpPr>
      <dsp:spPr>
        <a:xfrm>
          <a:off x="0" y="3100511"/>
          <a:ext cx="7924800" cy="138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87452" rIns="61505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To develop valid and clinically relevant measures of quality for episodes of care related to acute myocardial infarction (AMI)</a:t>
          </a:r>
        </a:p>
      </dsp:txBody>
      <dsp:txXfrm>
        <a:off x="0" y="3100511"/>
        <a:ext cx="7924800" cy="1389150"/>
      </dsp:txXfrm>
    </dsp:sp>
    <dsp:sp modelId="{8A0D3AF3-BBD3-4B37-8950-E0ADD51F472C}">
      <dsp:nvSpPr>
        <dsp:cNvPr id="0" name=""/>
        <dsp:cNvSpPr/>
      </dsp:nvSpPr>
      <dsp:spPr>
        <a:xfrm>
          <a:off x="395853" y="2559100"/>
          <a:ext cx="5541942" cy="674250"/>
        </a:xfrm>
        <a:prstGeom prst="roundRect">
          <a:avLst/>
        </a:prstGeom>
        <a:solidFill>
          <a:srgbClr val="084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ctr" defTabSz="1066800">
            <a:lnSpc>
              <a:spcPct val="90000"/>
            </a:lnSpc>
            <a:spcBef>
              <a:spcPct val="0"/>
            </a:spcBef>
            <a:spcAft>
              <a:spcPct val="35000"/>
            </a:spcAft>
            <a:buNone/>
          </a:pPr>
          <a:r>
            <a:rPr lang="en-US" sz="2400" b="1" kern="1200" dirty="0"/>
            <a:t>Why</a:t>
          </a:r>
        </a:p>
      </dsp:txBody>
      <dsp:txXfrm>
        <a:off x="428767" y="2592014"/>
        <a:ext cx="5476114" cy="6084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5/16/2019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5/16/2019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measures now include consideration of social determinants and therefore social repositories would be relevant.  Consider recent publications, those published in the last five years and based on data in the last ten years.  Clinical practice, patient populations and diseases are all evolving.  Reliance upon older literature has been voiced in NQF reviews, for example, as being less relevant.</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terms of the grey literature, we mean organizations such as NQF or other specialty societies who have done reviews of a particular measurement topic and published a report.  They may not necessarily have scientific evidence in support of a measure, but instead lay out the important constructs to consider in the measurement area, and such perspectives that are perhaps more broad in their scope and consideration of a particular quality area.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348146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For readers with a clinical background and training, the concept of strength of </a:t>
            </a:r>
            <a:r>
              <a:rPr lang="en-US" sz="1200" i="1" kern="1200" dirty="0">
                <a:solidFill>
                  <a:schemeClr val="tx1"/>
                </a:solidFill>
                <a:effectLst/>
                <a:latin typeface="+mn-lt"/>
                <a:ea typeface="+mn-ea"/>
                <a:cs typeface="+mn-cs"/>
              </a:rPr>
              <a:t>evidence</a:t>
            </a:r>
            <a:r>
              <a:rPr lang="en-US" sz="1200" kern="1200" dirty="0">
                <a:solidFill>
                  <a:schemeClr val="tx1"/>
                </a:solidFill>
                <a:effectLst/>
                <a:latin typeface="+mn-lt"/>
                <a:ea typeface="+mn-ea"/>
                <a:cs typeface="+mn-cs"/>
              </a:rPr>
              <a:t> may be familiar. It refers to factors like the number of studies, and the consistency of results in those studies.  Typically, there is some grading scheme applied to a set of studies that sheds light on the quality of the evidence and the controversies that were raised.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Sometimes there is information on </a:t>
            </a:r>
            <a:r>
              <a:rPr lang="en-US" sz="1200" i="1" kern="1200" dirty="0">
                <a:solidFill>
                  <a:schemeClr val="tx1"/>
                </a:solidFill>
                <a:effectLst/>
                <a:latin typeface="+mn-lt"/>
                <a:ea typeface="+mn-ea"/>
                <a:cs typeface="+mn-cs"/>
              </a:rPr>
              <a:t>disparities</a:t>
            </a:r>
            <a:r>
              <a:rPr lang="en-US" sz="1200" kern="1200" dirty="0">
                <a:solidFill>
                  <a:schemeClr val="tx1"/>
                </a:solidFill>
                <a:effectLst/>
                <a:latin typeface="+mn-lt"/>
                <a:ea typeface="+mn-ea"/>
                <a:cs typeface="+mn-cs"/>
              </a:rPr>
              <a:t>, sometimes not; however, it is an important area of focus since that is reviewed during the evaluation processes.  Further, it may inform empirical studies required in support of your measure.  In the case of inconsistent information, transparency is key.  Consider providing explanations as to why the conflicting evidence is </a:t>
            </a:r>
            <a:r>
              <a:rPr lang="en-US" sz="1200" i="1" kern="1200" dirty="0">
                <a:solidFill>
                  <a:schemeClr val="tx1"/>
                </a:solidFill>
                <a:effectLst/>
                <a:latin typeface="+mn-lt"/>
                <a:ea typeface="+mn-ea"/>
                <a:cs typeface="+mn-cs"/>
              </a:rPr>
              <a:t>still</a:t>
            </a:r>
            <a:r>
              <a:rPr lang="en-US" sz="1200" kern="1200" dirty="0">
                <a:solidFill>
                  <a:schemeClr val="tx1"/>
                </a:solidFill>
                <a:effectLst/>
                <a:latin typeface="+mn-lt"/>
                <a:ea typeface="+mn-ea"/>
                <a:cs typeface="+mn-cs"/>
              </a:rPr>
              <a:t> in support of your methodology in constructing your measure.</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13285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Oftentimes, literature reviews are difficult to interpret, since they are written in a </a:t>
            </a:r>
            <a:r>
              <a:rPr lang="en-US" sz="1200" i="1" kern="1200" dirty="0">
                <a:solidFill>
                  <a:schemeClr val="tx1"/>
                </a:solidFill>
                <a:effectLst/>
                <a:latin typeface="+mn-lt"/>
                <a:ea typeface="+mn-ea"/>
                <a:cs typeface="+mn-cs"/>
              </a:rPr>
              <a:t>manuscript</a:t>
            </a:r>
            <a:r>
              <a:rPr lang="en-US" sz="1200" kern="1200" dirty="0">
                <a:solidFill>
                  <a:schemeClr val="tx1"/>
                </a:solidFill>
                <a:effectLst/>
                <a:latin typeface="+mn-lt"/>
                <a:ea typeface="+mn-ea"/>
                <a:cs typeface="+mn-cs"/>
              </a:rPr>
              <a:t> style; therefore, provide clear and specific information for your measure construct; cite specific paragraphs and results in support of your measure, and provide clear and compelling evidence to decision-makers that your measure is suitable for adoption.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44266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measures currently adopted have their basis and grounding in clinical practice reviews.  For those interested in developing outcome measures, it’s important to be able to incorporate that evidence to establish this structure-process-outcome </a:t>
            </a:r>
            <a:r>
              <a:rPr lang="en-US" sz="1200" i="1" kern="1200" dirty="0">
                <a:solidFill>
                  <a:schemeClr val="tx1"/>
                </a:solidFill>
                <a:effectLst/>
                <a:latin typeface="+mn-lt"/>
                <a:ea typeface="+mn-ea"/>
                <a:cs typeface="+mn-cs"/>
              </a:rPr>
              <a:t>linkage</a:t>
            </a:r>
            <a:r>
              <a:rPr lang="en-US" sz="1200" kern="1200" dirty="0">
                <a:solidFill>
                  <a:schemeClr val="tx1"/>
                </a:solidFill>
                <a:effectLst/>
                <a:latin typeface="+mn-lt"/>
                <a:ea typeface="+mn-ea"/>
                <a:cs typeface="+mn-cs"/>
              </a:rPr>
              <a:t> and identify all the evidence 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want to draw the connections and draw that evidence trail.  A lot of clinical decisions for artifacts being developed also have similar evidence in environmental scans in support of them, so that is another place to look for evidence support from the literature for your measure. </a:t>
            </a:r>
            <a:endParaRPr lang="en-US" sz="12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120389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CMS Measures Inventory Tool (CMIT) has all of the measures used in CMS programs, containing a measure compare tool that aids finding any related measures.  The National Quality Forum’s (NQF) Quality Positioning System (QPS) has all the measures endorsed and reviewed by NQF.  Often their measures are used by specific programs or developed by places such as the Physician Consortium for Performance Improvement (PCPI). </a:t>
            </a: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97590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Existing/relating/competing</a:t>
            </a:r>
            <a:r>
              <a:rPr lang="en-US" sz="1200" kern="1200" dirty="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Measures that use the same settings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Measures that have the same outcomes of interest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Measures that have the same population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Measures that use the same methodology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the scientific acceptability evidence and accreditation standards for a particular measure striving for consistency in looking at the numerator, denominator, target population and setting, etc. </a:t>
            </a:r>
            <a:r>
              <a:rPr lang="en-US" sz="1200" kern="1200" baseline="0" dirty="0">
                <a:solidFill>
                  <a:schemeClr val="tx1"/>
                </a:solidFill>
                <a:effectLst/>
                <a:latin typeface="+mn-lt"/>
                <a:ea typeface="+mn-ea"/>
                <a:cs typeface="+mn-cs"/>
              </a:rPr>
              <a:t> Strive to create measures that prove easy to implement while also reducing burden.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Oftentimes CMS contractors will do a Call for Measures asking stakeholders to submit measure concepts to gather information for measure development when having completed an environmental scan yielding limited results.  You may also look to your own stakeholders, listservs, etc. Please reference the CMS </a:t>
            </a:r>
            <a:r>
              <a:rPr lang="en-US" sz="1200" i="1" kern="1200" dirty="0">
                <a:solidFill>
                  <a:schemeClr val="tx1"/>
                </a:solidFill>
                <a:effectLst/>
                <a:latin typeface="+mn-lt"/>
                <a:ea typeface="+mn-ea"/>
                <a:cs typeface="+mn-cs"/>
              </a:rPr>
              <a:t>Blueprint </a:t>
            </a:r>
            <a:r>
              <a:rPr lang="en-US" sz="1200" i="0" kern="1200" dirty="0">
                <a:solidFill>
                  <a:schemeClr val="tx1"/>
                </a:solidFill>
                <a:effectLst/>
                <a:latin typeface="+mn-lt"/>
                <a:ea typeface="+mn-ea"/>
                <a:cs typeface="+mn-cs"/>
              </a:rPr>
              <a:t>for additional information regarding the Call for Measures.</a:t>
            </a:r>
            <a:endParaRPr lang="en-US" sz="1200" i="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05670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Considerations</a:t>
            </a:r>
            <a:r>
              <a:rPr lang="en-US" sz="1200" kern="1200" dirty="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issues are they having in their particular clinical domain?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might this measure be used to address those problems?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 this measure likely to be successful when implemented?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 this measure likely to be successful when used?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320492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Ideally, receive input to continually make progress during the measure development lifecycle, and then come back and address it repeatedly until all issues have been addressed satisfactorily.  Documentation is also extremely important.  You will want to tell this </a:t>
            </a:r>
            <a:r>
              <a:rPr lang="en-US" sz="1200" i="1" kern="1200" dirty="0">
                <a:solidFill>
                  <a:schemeClr val="tx1"/>
                </a:solidFill>
                <a:effectLst/>
                <a:latin typeface="+mn-lt"/>
                <a:ea typeface="+mn-ea"/>
                <a:cs typeface="+mn-cs"/>
              </a:rPr>
              <a:t>story</a:t>
            </a:r>
            <a:r>
              <a:rPr lang="en-US" sz="1200" kern="1200" dirty="0">
                <a:solidFill>
                  <a:schemeClr val="tx1"/>
                </a:solidFill>
                <a:effectLst/>
                <a:latin typeface="+mn-lt"/>
                <a:ea typeface="+mn-ea"/>
                <a:cs typeface="+mn-cs"/>
              </a:rPr>
              <a:t> about how you ended up where you did in case you need to backtrack, or rationalize your process.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252269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235895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providing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Environmental Scan Support Tool (ESST) is housed within the CMS Measures Inventory Tool (CMIT).  Given environmental scans take extensive time to do incurring a high cost/high schedule risk, the ESST tool streamlines the process of identifying and prioritizing biomedical literature.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process of performing an environmental scan begins with the existing literature in the </a:t>
            </a:r>
            <a:r>
              <a:rPr lang="en-US" sz="1200" i="1" kern="1200" dirty="0">
                <a:solidFill>
                  <a:schemeClr val="tx1"/>
                </a:solidFill>
                <a:effectLst/>
                <a:latin typeface="+mn-lt"/>
                <a:ea typeface="+mn-ea"/>
                <a:cs typeface="+mn-cs"/>
              </a:rPr>
              <a:t>first </a:t>
            </a:r>
            <a:r>
              <a:rPr lang="en-US" sz="1200" kern="1200" dirty="0">
                <a:solidFill>
                  <a:schemeClr val="tx1"/>
                </a:solidFill>
                <a:effectLst/>
                <a:latin typeface="+mn-lt"/>
                <a:ea typeface="+mn-ea"/>
                <a:cs typeface="+mn-cs"/>
              </a:rPr>
              <a:t>environmental scan, but needs to identify new/changing literature, or to learn about articles having been withdrawn.  A number of very time-consuming steps are required, and with thousands of measures CMS has a large challenge in ensuring that is done cost-effectively and time-effectively.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performing a </a:t>
            </a:r>
            <a:r>
              <a:rPr lang="en-US" sz="1200" i="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environmental scan, the process of identifying literature that fits a given measurement topic, you may expect to see a keyword search, for example, in PubMed.  This will generate thousands of results in what we call the “health status.”  The next step is to review and prioritize articles; ensure that they address your measurement topic; that they address the change concept you're hoping to identify and address the correct population.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a:p>
        </p:txBody>
      </p:sp>
    </p:spTree>
    <p:extLst>
      <p:ext uri="{BB962C8B-B14F-4D97-AF65-F5344CB8AC3E}">
        <p14:creationId xmlns:p14="http://schemas.microsoft.com/office/powerpoint/2010/main" val="4139133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arrive at CMIT you will see a search bar where you’re able to do a free text search for any content of interest.  When you do a search, you can filter down by a number of distinct categories.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I enter a </a:t>
            </a:r>
            <a:r>
              <a:rPr lang="en-US" sz="1200" i="1" kern="1200" dirty="0">
                <a:solidFill>
                  <a:schemeClr val="tx1"/>
                </a:solidFill>
                <a:effectLst/>
                <a:latin typeface="+mn-lt"/>
                <a:ea typeface="+mn-ea"/>
                <a:cs typeface="+mn-cs"/>
              </a:rPr>
              <a:t>search</a:t>
            </a:r>
            <a:r>
              <a:rPr lang="en-US" sz="1200" kern="1200" dirty="0">
                <a:solidFill>
                  <a:schemeClr val="tx1"/>
                </a:solidFill>
                <a:effectLst/>
                <a:latin typeface="+mn-lt"/>
                <a:ea typeface="+mn-ea"/>
                <a:cs typeface="+mn-cs"/>
              </a:rPr>
              <a:t> for a measure.  This is a measure for which I’m performing another environmental scan.  This is “admit decision time TBD, departure time for admitted patients.”  It takes a second to review all 2,300 measures in CMIT.  In this case the endorsement has been removed.  In this view it displays the relevance to the search terms.  You may do a measure comparison and view the two measures side-by-side.  You can click on the measure title and get more information.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current NQF endorsement status and NQF ID, and any CMS programs using this measure for tracking and measure type.  You can select other columns to see the numerator/denominator, etc. for a given measure.  I will click on “detailed view.”  We have a number of tabs with information.  You see NQF endorsement status, all that you saw before along with other properties.  Here you have a short description of the numerator and the denominator, and any exclusions and a rationale.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environmental scan tool is going to pull up the most relevant literature related to that measure.  When doing that search, it will pull back articles and abstracts and provide a relevance score.  For some measures, anything that’s marked as </a:t>
            </a:r>
            <a:r>
              <a:rPr lang="en-US" sz="1200" i="1" kern="1200" dirty="0">
                <a:solidFill>
                  <a:schemeClr val="tx1"/>
                </a:solidFill>
                <a:effectLst/>
                <a:latin typeface="+mn-lt"/>
                <a:ea typeface="+mn-ea"/>
                <a:cs typeface="+mn-cs"/>
              </a:rPr>
              <a:t>EndNote</a:t>
            </a:r>
            <a:r>
              <a:rPr lang="en-US" sz="1200" kern="1200" dirty="0">
                <a:solidFill>
                  <a:schemeClr val="tx1"/>
                </a:solidFill>
                <a:effectLst/>
                <a:latin typeface="+mn-lt"/>
                <a:ea typeface="+mn-ea"/>
                <a:cs typeface="+mn-cs"/>
              </a:rPr>
              <a:t> these are things that have been manually added by a human reviewer and checked and verified. The source for each right now is PubMed and PubMed Central, and those manually added articles from EndNote.  We are adding PsycINFO which is another database with biomedical literature in September of 2019.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You’ll see the publication date — some with full dates, some just years.  The title for the document and other measures will come up, if you click on “view list for associated measures.”  It is similar to the results in the “similar measures view” in CMIT; however, with more detail since the matching algorithm is more sophisticated.  From here you can access the full text of an article.  Since these are in PubMed, it’s easy to access the full text links and pull that information down, or if performing this scan as a member of a team with other tools to do scans, for example, EndNote.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a:t>
            </a:r>
            <a:r>
              <a:rPr lang="en-US" sz="1200" i="1" kern="1200" dirty="0">
                <a:solidFill>
                  <a:schemeClr val="tx1"/>
                </a:solidFill>
                <a:effectLst/>
                <a:latin typeface="+mn-lt"/>
                <a:ea typeface="+mn-ea"/>
                <a:cs typeface="+mn-cs"/>
              </a:rPr>
              <a:t>export</a:t>
            </a:r>
            <a:r>
              <a:rPr lang="en-US" sz="1200" kern="1200" dirty="0">
                <a:solidFill>
                  <a:schemeClr val="tx1"/>
                </a:solidFill>
                <a:effectLst/>
                <a:latin typeface="+mn-lt"/>
                <a:ea typeface="+mn-ea"/>
                <a:cs typeface="+mn-cs"/>
              </a:rPr>
              <a:t> files to an Excel file, or to IRS files which is a standard internet format.  This export will pull down the citation information from the whole scan.  The scan is currently returning the top 30 articles and abstracts.  We have hopes of making that more flexible going forward, but for now this is the best way to provide the most balanced results. Here you see an environmental scan pulled down using the Excel file and see exactly how it was sorted and see the same information from that main page — in this case links.  When you get the IRS file, it obviously contains citation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apply </a:t>
            </a:r>
            <a:r>
              <a:rPr lang="en-US" sz="1200" i="1" kern="1200" dirty="0">
                <a:solidFill>
                  <a:schemeClr val="tx1"/>
                </a:solidFill>
                <a:effectLst/>
                <a:latin typeface="+mn-lt"/>
                <a:ea typeface="+mn-ea"/>
                <a:cs typeface="+mn-cs"/>
              </a:rPr>
              <a:t>filters</a:t>
            </a:r>
            <a:r>
              <a:rPr lang="en-US" sz="1200" kern="1200" dirty="0">
                <a:solidFill>
                  <a:schemeClr val="tx1"/>
                </a:solidFill>
                <a:effectLst/>
                <a:latin typeface="+mn-lt"/>
                <a:ea typeface="+mn-ea"/>
                <a:cs typeface="+mn-cs"/>
              </a:rPr>
              <a:t> to relevance and preferred source — the top 30 articles, top 30 abstracts as long as they fit.  In this case we don’t have as many full text articles, because the relevance score fell below a threshold.  And then as many manually added citations from EndNote as we can.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Moving over to the controlled access site, we have two-factor authentication (2FA) for this system, because it is considered a FISMA moderate system due to its importance to CMS operations.  This utilizes either Google Authenticator or Symantec VIP to do logins.  The environmental scan looks similar, except for a couple of experimental features.  You’re allowed to use your own user relevance rating here and see other ratings.  We don’t have a lot of them in the system right now.  You are free to add them.  For measures where we get good detail and precision, you can pull up information about why that measure was found to be specifically relevant where comparing the search ontology from the measure to the search ontology results from the document.  Here is the cross reference between how the results matched up.  They’re not exact keywords and therefore will not match exactly word for word.  In this case, we don’t have any target population graphs that we’ve identified.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483673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Artificial intelligence (AI) uses a combination of natural language processing (NLP) tools that extract content with meaning from articles, abstracts and measure descriptions.  We then use the clinical quality measures (CQMs) ontology developed with CMS to describe a measure, which basically identifies the numerator, the denominator, the change concept, and the expected output and the health status.  Using those items and the relation between them we’re able to generate more precise results than a comparable PubMed search; thus, returning 30 results instead of 3,000.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a:p>
        </p:txBody>
      </p:sp>
    </p:spTree>
    <p:extLst>
      <p:ext uri="{BB962C8B-B14F-4D97-AF65-F5344CB8AC3E}">
        <p14:creationId xmlns:p14="http://schemas.microsoft.com/office/powerpoint/2010/main" val="100744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55757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PsycINFO</a:t>
            </a:r>
            <a:r>
              <a:rPr lang="en-US" sz="1200" kern="1200" dirty="0">
                <a:solidFill>
                  <a:schemeClr val="tx1"/>
                </a:solidFill>
                <a:effectLst/>
                <a:latin typeface="+mn-lt"/>
                <a:ea typeface="+mn-ea"/>
                <a:cs typeface="+mn-cs"/>
              </a:rPr>
              <a:t> will be available beginning September 2019.  We have plans to provide additional databases and to expand the database coverage for biomedical literature every year thereafter.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de novo </a:t>
            </a:r>
            <a:r>
              <a:rPr lang="en-US" sz="1200" kern="1200" dirty="0">
                <a:solidFill>
                  <a:schemeClr val="tx1"/>
                </a:solidFill>
                <a:effectLst/>
                <a:latin typeface="+mn-lt"/>
                <a:ea typeface="+mn-ea"/>
                <a:cs typeface="+mn-cs"/>
              </a:rPr>
              <a:t>measure scan capability will be available at the end of this year. The de novo measure scan is applicable for new scans. Currently, the tool looks back at measures that already exist; takes those results and basically updates the scan.  For the de novo measure scan you will create a measure description using search terms, and then pull back an environmental scan.  It will produce all the kind of synonym population that you expect from an actual measure description, and generate results you may save and export as with the normal environmental scan.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3107254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3571244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108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154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7116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799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89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676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306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39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Depicted on this slide is the measure lifecycle as articulated in the CMS </a:t>
            </a:r>
            <a:r>
              <a:rPr lang="en-US" sz="1200" i="1" kern="1200" dirty="0">
                <a:solidFill>
                  <a:schemeClr val="tx1"/>
                </a:solidFill>
                <a:effectLst/>
                <a:latin typeface="+mn-lt"/>
                <a:ea typeface="+mn-ea"/>
                <a:cs typeface="+mn-cs"/>
              </a:rPr>
              <a:t>Blueprint </a:t>
            </a:r>
            <a:r>
              <a:rPr lang="en-US" sz="1200" kern="1200" dirty="0">
                <a:solidFill>
                  <a:schemeClr val="tx1"/>
                </a:solidFill>
                <a:effectLst/>
                <a:latin typeface="+mn-lt"/>
                <a:ea typeface="+mn-ea"/>
                <a:cs typeface="+mn-cs"/>
              </a:rPr>
              <a:t>which includes the five phases — conceptualization, specification, testing, implementation, measure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Environmental scans are associated with the measure conceptualization phase where we define our measure concepts and quality constructs.  The measure lifecycle although portrayed in a linear fashion, conceptualization is actually an iterative process that is repeated and each cycle hones in more specifically to the measure as it is finally implemented and used.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276215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environmental scan is related to a literature review but </a:t>
            </a:r>
            <a:r>
              <a:rPr lang="en-US" sz="1200" i="1" kern="1200" dirty="0">
                <a:solidFill>
                  <a:schemeClr val="tx1"/>
                </a:solidFill>
                <a:effectLst/>
                <a:latin typeface="+mn-lt"/>
                <a:ea typeface="+mn-ea"/>
                <a:cs typeface="+mn-cs"/>
              </a:rPr>
              <a:t>broader.</a:t>
            </a:r>
            <a:r>
              <a:rPr lang="en-US" sz="1200" kern="1200" dirty="0">
                <a:solidFill>
                  <a:schemeClr val="tx1"/>
                </a:solidFill>
                <a:effectLst/>
                <a:latin typeface="+mn-lt"/>
                <a:ea typeface="+mn-ea"/>
                <a:cs typeface="+mn-cs"/>
              </a:rPr>
              <a:t>  Quality measurement takes considerable resources and time. Organizations spend time reporting for which improvements in quality and reduction in cost can justify this effort.  For measures currently in use, the measure should fill an important quality construct gap and address the economics around measurement in terms of cost to implement and develop the measure.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Best practice from day one is the incorporation of stakeholder perspectives, in particular patient perspectives.  They may prove beneficial as co-investigators or co-researchers in your measure development process, including the environmental scan in what evidence to look at and the interpretation of such evidence.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35997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Objectives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that there are existing gaps in performance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that consumers are using the measure to make selection decisions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why providers are using the measure to make decisions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Measure submissions must demonstrate why use of this measure is aligned with CMS aims and objectives as articulated in federal rulemaking and in other sort of program documentation.  </a:t>
            </a:r>
          </a:p>
          <a:p>
            <a:r>
              <a:rPr lang="en-US" sz="1200" kern="1200" dirty="0">
                <a:solidFill>
                  <a:schemeClr val="tx1"/>
                </a:solidFill>
                <a:effectLst/>
                <a:latin typeface="+mn-lt"/>
                <a:ea typeface="+mn-ea"/>
                <a:cs typeface="+mn-cs"/>
              </a:rPr>
              <a:t>Since measures are evidence-based, based on empirical studies of causality, we can demonstrate the strength of the evidence and support of that causality and correlation.</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58695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attempt to identify gaps in measurement where measurement adds value.  If there are areas of quality of care that are controversial, we want to ensure transparency. Environmental scans are beneficial in supporting transparency and anticipating and mitigating objections and roadblocks to progress that present during rulemaking and other review processes, in the way your measure is designed or the way your measure is validated and tested.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have other measures addressed your concept of interest?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is the state-of-the-art in terms of methodology, data and construction?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the issues from the stakeholder’s perspective?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the issues from the clinician’s perspective?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might this measure address those issues?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19796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09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935550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3033943"/>
            <a:ext cx="6734507" cy="2250988"/>
          </a:xfrm>
        </p:spPr>
        <p:txBody>
          <a:bodyPr/>
          <a:lstStyle/>
          <a:p>
            <a:r>
              <a:rPr lang="en-US"/>
              <a:t>Click to edit Master title style</a:t>
            </a:r>
          </a:p>
        </p:txBody>
      </p:sp>
    </p:spTree>
    <p:extLst>
      <p:ext uri="{BB962C8B-B14F-4D97-AF65-F5344CB8AC3E}">
        <p14:creationId xmlns:p14="http://schemas.microsoft.com/office/powerpoint/2010/main" val="14998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2"/>
            <a:ext cx="9144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696191" y="441382"/>
            <a:ext cx="6858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750190"/>
            <a:ext cx="6858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spTree>
    <p:extLst>
      <p:ext uri="{BB962C8B-B14F-4D97-AF65-F5344CB8AC3E}">
        <p14:creationId xmlns:p14="http://schemas.microsoft.com/office/powerpoint/2010/main" val="40595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559217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0"/>
            <a:ext cx="9299864"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5864" y="5614267"/>
            <a:ext cx="9299864"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itle Placeholder 1"/>
          <p:cNvSpPr>
            <a:spLocks noGrp="1"/>
          </p:cNvSpPr>
          <p:nvPr>
            <p:ph type="title"/>
          </p:nvPr>
        </p:nvSpPr>
        <p:spPr>
          <a:xfrm>
            <a:off x="568103" y="3033943"/>
            <a:ext cx="6734507"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572375" y="5962777"/>
            <a:ext cx="1381125" cy="640842"/>
          </a:xfrm>
          <a:prstGeom prst="rect">
            <a:avLst/>
          </a:prstGeom>
        </p:spPr>
      </p:pic>
    </p:spTree>
    <p:extLst>
      <p:ext uri="{BB962C8B-B14F-4D97-AF65-F5344CB8AC3E}">
        <p14:creationId xmlns:p14="http://schemas.microsoft.com/office/powerpoint/2010/main" val="67247441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mitmms.cms.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hyperlink" Target="https://cmit.cms.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cmitmms.cms.gov/CMIT/ViewAccountReques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mailto:Kimberly.Rawlings@cms.hhs.go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5334000" y="4872773"/>
            <a:ext cx="3780623" cy="1909027"/>
          </a:xfrm>
        </p:spPr>
        <p:txBody>
          <a:bodyPr>
            <a:noAutofit/>
          </a:bodyPr>
          <a:lstStyle/>
          <a:p>
            <a:pPr algn="ctr">
              <a:spcBef>
                <a:spcPts val="0"/>
              </a:spcBef>
            </a:pPr>
            <a:r>
              <a:rPr lang="en-US" i="0" dirty="0"/>
              <a:t>Presenters: </a:t>
            </a:r>
          </a:p>
          <a:p>
            <a:pPr algn="ctr">
              <a:spcBef>
                <a:spcPts val="0"/>
              </a:spcBef>
            </a:pPr>
            <a:r>
              <a:rPr lang="en-US" sz="2000" i="0" dirty="0"/>
              <a:t>Jeff Geppert and Jarrod Olson (Battelle)</a:t>
            </a:r>
          </a:p>
          <a:p>
            <a:pPr algn="ctr">
              <a:spcBef>
                <a:spcPts val="0"/>
              </a:spcBef>
            </a:pPr>
            <a:r>
              <a:rPr lang="en-US" sz="2000" i="0" dirty="0"/>
              <a:t>May 1, 2019</a:t>
            </a:r>
          </a:p>
          <a:p>
            <a:pPr algn="ctr">
              <a:spcBef>
                <a:spcPts val="0"/>
              </a:spcBef>
            </a:pPr>
            <a:r>
              <a:rPr lang="en-US" sz="2000" i="0" dirty="0"/>
              <a:t> 2:00-3:00pm EST</a:t>
            </a:r>
          </a:p>
          <a:p>
            <a:pPr algn="ctr">
              <a:spcBef>
                <a:spcPts val="0"/>
              </a:spcBef>
            </a:pPr>
            <a:r>
              <a:rPr lang="en-US" sz="2000" dirty="0"/>
              <a:t> </a:t>
            </a:r>
            <a:endParaRPr lang="en-US" dirty="0"/>
          </a:p>
        </p:txBody>
      </p:sp>
      <p:sp>
        <p:nvSpPr>
          <p:cNvPr id="2" name="TextBox 1"/>
          <p:cNvSpPr txBox="1"/>
          <p:nvPr/>
        </p:nvSpPr>
        <p:spPr>
          <a:xfrm>
            <a:off x="5197806" y="2819400"/>
            <a:ext cx="4053009" cy="1938992"/>
          </a:xfrm>
          <a:prstGeom prst="rect">
            <a:avLst/>
          </a:prstGeom>
          <a:noFill/>
        </p:spPr>
        <p:txBody>
          <a:bodyPr wrap="square" rtlCol="0">
            <a:spAutoFit/>
          </a:bodyPr>
          <a:lstStyle/>
          <a:p>
            <a:pPr lvl="0" algn="ctr">
              <a:spcBef>
                <a:spcPct val="20000"/>
              </a:spcBef>
            </a:pPr>
            <a:r>
              <a:rPr lang="en-US" sz="2400" b="1" dirty="0"/>
              <a:t>Environmental Scans for Measure Development and Introduction to the Environmental Scan Support Tool (ESST)</a:t>
            </a:r>
            <a:endParaRPr lang="en-US" sz="2400" b="1" i="1" dirty="0">
              <a:solidFill>
                <a:srgbClr val="084A9C"/>
              </a:solidFill>
            </a:endParaRPr>
          </a:p>
        </p:txBody>
      </p:sp>
      <p:sp>
        <p:nvSpPr>
          <p:cNvPr id="5" name="Title 4"/>
          <p:cNvSpPr>
            <a:spLocks noGrp="1"/>
          </p:cNvSpPr>
          <p:nvPr>
            <p:ph type="title"/>
          </p:nvPr>
        </p:nvSpPr>
        <p:spPr/>
        <p:txBody>
          <a:bodyPr/>
          <a:lstStyle/>
          <a:p>
            <a:r>
              <a:rPr lang="en-US" sz="3200" dirty="0"/>
              <a:t>CMS Measure Development Education &amp; Outreach</a:t>
            </a:r>
          </a:p>
        </p:txBody>
      </p:sp>
      <p:sp>
        <p:nvSpPr>
          <p:cNvPr id="3" name="Rectangle 2"/>
          <p:cNvSpPr/>
          <p:nvPr/>
        </p:nvSpPr>
        <p:spPr>
          <a:xfrm>
            <a:off x="3733800" y="275113"/>
            <a:ext cx="5097357" cy="707886"/>
          </a:xfrm>
          <a:prstGeom prst="rect">
            <a:avLst/>
          </a:prstGeom>
        </p:spPr>
        <p:txBody>
          <a:bodyPr wrap="none">
            <a:spAutoFit/>
          </a:bodyPr>
          <a:lstStyle/>
          <a:p>
            <a:r>
              <a:rPr lang="en-US" sz="4000" b="1" dirty="0">
                <a:solidFill>
                  <a:srgbClr val="084A9C"/>
                </a:solidFill>
              </a:rPr>
              <a:t>MACRA Info Session #7</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C31153-0DA5-4DAD-909B-16166A084E79}"/>
              </a:ext>
              <a:ext uri="{C183D7F6-B498-43B3-948B-1728B52AA6E4}">
                <adec:decorative xmlns:adec="http://schemas.microsoft.com/office/drawing/2017/decorative" val="1"/>
              </a:ext>
            </a:extLst>
          </p:cNvPr>
          <p:cNvGrpSpPr/>
          <p:nvPr/>
        </p:nvGrpSpPr>
        <p:grpSpPr>
          <a:xfrm>
            <a:off x="0" y="5486400"/>
            <a:ext cx="9144000" cy="1359613"/>
            <a:chOff x="0" y="5486400"/>
            <a:chExt cx="9144000" cy="1359613"/>
          </a:xfrm>
        </p:grpSpPr>
        <p:grpSp>
          <p:nvGrpSpPr>
            <p:cNvPr id="9" name="Group 8">
              <a:extLst>
                <a:ext uri="{FF2B5EF4-FFF2-40B4-BE49-F238E27FC236}">
                  <a16:creationId xmlns:a16="http://schemas.microsoft.com/office/drawing/2014/main" id="{499D45B3-F9E6-4BAA-80EE-EBD088BDABB6}"/>
                </a:ext>
              </a:extLst>
            </p:cNvPr>
            <p:cNvGrpSpPr/>
            <p:nvPr/>
          </p:nvGrpSpPr>
          <p:grpSpPr>
            <a:xfrm>
              <a:off x="0" y="5486400"/>
              <a:ext cx="9144000" cy="1359613"/>
              <a:chOff x="0" y="5486400"/>
              <a:chExt cx="9144000" cy="1359613"/>
            </a:xfrm>
          </p:grpSpPr>
          <p:sp>
            <p:nvSpPr>
              <p:cNvPr id="6" name="Rectangle 5">
                <a:extLst>
                  <a:ext uri="{FF2B5EF4-FFF2-40B4-BE49-F238E27FC236}">
                    <a16:creationId xmlns:a16="http://schemas.microsoft.com/office/drawing/2014/main" id="{33B13957-F856-4B60-AD35-C7D3E6FEB500}"/>
                  </a:ext>
                </a:extLst>
              </p:cNvPr>
              <p:cNvSpPr/>
              <p:nvPr/>
            </p:nvSpPr>
            <p:spPr>
              <a:xfrm>
                <a:off x="0" y="5502405"/>
                <a:ext cx="9144000" cy="1343608"/>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97425EE-6607-4883-A996-2942A893BC71}"/>
                  </a:ext>
                </a:extLst>
              </p:cNvPr>
              <p:cNvCxnSpPr/>
              <p:nvPr/>
            </p:nvCxnSpPr>
            <p:spPr>
              <a:xfrm>
                <a:off x="0" y="5486400"/>
                <a:ext cx="9144000" cy="0"/>
              </a:xfrm>
              <a:prstGeom prst="line">
                <a:avLst/>
              </a:prstGeom>
              <a:ln w="76200">
                <a:solidFill>
                  <a:srgbClr val="FFD004"/>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AFB5ABDD-1306-4A99-936E-E24984B9AF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grpSp>
      <p:sp>
        <p:nvSpPr>
          <p:cNvPr id="2" name="Title 1">
            <a:extLst>
              <a:ext uri="{FF2B5EF4-FFF2-40B4-BE49-F238E27FC236}">
                <a16:creationId xmlns:a16="http://schemas.microsoft.com/office/drawing/2014/main" id="{BAEE79B4-2D6B-4844-9529-5BFC2541742C}"/>
              </a:ext>
            </a:extLst>
          </p:cNvPr>
          <p:cNvSpPr>
            <a:spLocks noGrp="1"/>
          </p:cNvSpPr>
          <p:nvPr>
            <p:ph type="ctrTitle"/>
          </p:nvPr>
        </p:nvSpPr>
        <p:spPr>
          <a:xfrm>
            <a:off x="1143000" y="2362200"/>
            <a:ext cx="6858000" cy="745048"/>
          </a:xfrm>
        </p:spPr>
        <p:txBody>
          <a:bodyPr/>
          <a:lstStyle/>
          <a:p>
            <a:pPr algn="ctr"/>
            <a:r>
              <a:rPr lang="en-US" sz="4400" b="1" dirty="0">
                <a:solidFill>
                  <a:srgbClr val="084A9C"/>
                </a:solidFill>
                <a:latin typeface="+mn-lt"/>
              </a:rPr>
              <a:t>What Should Be Included in an Environmental Scan?</a:t>
            </a:r>
          </a:p>
        </p:txBody>
      </p:sp>
    </p:spTree>
    <p:extLst>
      <p:ext uri="{BB962C8B-B14F-4D97-AF65-F5344CB8AC3E}">
        <p14:creationId xmlns:p14="http://schemas.microsoft.com/office/powerpoint/2010/main" val="236768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descr="Agenda:&#10;1. Key definitions&#10;2. Background&#10;3. Benefits and challenges&#10;4. Special considerations (conceptualization to testing)&#10;5. Conclusion&#10;6. References&#10;7. Discussion">
            <a:extLst>
              <a:ext uri="{FF2B5EF4-FFF2-40B4-BE49-F238E27FC236}">
                <a16:creationId xmlns:a16="http://schemas.microsoft.com/office/drawing/2014/main" id="{DB08D79B-6061-42C6-8B4E-26331BA49E3D}"/>
              </a:ext>
            </a:extLst>
          </p:cNvPr>
          <p:cNvSpPr/>
          <p:nvPr/>
        </p:nvSpPr>
        <p:spPr>
          <a:xfrm>
            <a:off x="1143000" y="1828800"/>
            <a:ext cx="6858000" cy="4724400"/>
          </a:xfrm>
          <a:prstGeom prst="roundRect">
            <a:avLst/>
          </a:prstGeom>
          <a:solidFill>
            <a:srgbClr val="084A9C"/>
          </a:solidFill>
          <a:ln w="57150">
            <a:solidFill>
              <a:srgbClr val="FFD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D0E786-CF48-4EA6-BEE8-203F30BBA88B}"/>
              </a:ext>
            </a:extLst>
          </p:cNvPr>
          <p:cNvSpPr txBox="1"/>
          <p:nvPr/>
        </p:nvSpPr>
        <p:spPr>
          <a:xfrm>
            <a:off x="2743200" y="2057400"/>
            <a:ext cx="4267200" cy="5201424"/>
          </a:xfrm>
          <a:prstGeom prst="rect">
            <a:avLst/>
          </a:prstGeom>
          <a:noFill/>
        </p:spPr>
        <p:txBody>
          <a:bodyPr wrap="square" rtlCol="0">
            <a:spAutoFit/>
          </a:bodyPr>
          <a:lstStyle/>
          <a:p>
            <a:pPr marL="514350" indent="-514350">
              <a:spcAft>
                <a:spcPts val="600"/>
              </a:spcAft>
              <a:buFont typeface="+mj-lt"/>
              <a:buAutoNum type="arabicPeriod"/>
            </a:pPr>
            <a:r>
              <a:rPr lang="en-US" sz="2700" b="1" dirty="0">
                <a:solidFill>
                  <a:schemeClr val="bg1"/>
                </a:solidFill>
              </a:rPr>
              <a:t>Literature review</a:t>
            </a:r>
          </a:p>
          <a:p>
            <a:pPr marL="914400" lvl="1" indent="-457200">
              <a:spcAft>
                <a:spcPts val="600"/>
              </a:spcAft>
              <a:buFont typeface="Arial" panose="020B0604020202020204" pitchFamily="34" charset="0"/>
              <a:buChar char="•"/>
            </a:pPr>
            <a:r>
              <a:rPr lang="en-US" sz="2400" b="1" dirty="0">
                <a:solidFill>
                  <a:schemeClr val="bg1"/>
                </a:solidFill>
              </a:rPr>
              <a:t>Peer-reviewed literature</a:t>
            </a:r>
          </a:p>
          <a:p>
            <a:pPr marL="914400" lvl="1" indent="-457200">
              <a:spcAft>
                <a:spcPts val="600"/>
              </a:spcAft>
              <a:buFont typeface="Arial" panose="020B0604020202020204" pitchFamily="34" charset="0"/>
              <a:buChar char="•"/>
            </a:pPr>
            <a:r>
              <a:rPr lang="en-US" sz="2400" b="1" dirty="0">
                <a:solidFill>
                  <a:schemeClr val="bg1"/>
                </a:solidFill>
              </a:rPr>
              <a:t>Grey literature</a:t>
            </a:r>
          </a:p>
          <a:p>
            <a:pPr marL="514350" indent="-514350">
              <a:spcAft>
                <a:spcPts val="600"/>
              </a:spcAft>
              <a:buFont typeface="+mj-lt"/>
              <a:buAutoNum type="arabicPeriod"/>
            </a:pPr>
            <a:r>
              <a:rPr lang="en-US" sz="2700" b="1" dirty="0">
                <a:solidFill>
                  <a:schemeClr val="bg1"/>
                </a:solidFill>
              </a:rPr>
              <a:t>Clinical practice guidelines review</a:t>
            </a:r>
          </a:p>
          <a:p>
            <a:pPr marL="514350" indent="-514350">
              <a:spcAft>
                <a:spcPts val="600"/>
              </a:spcAft>
              <a:buFont typeface="+mj-lt"/>
              <a:buAutoNum type="arabicPeriod"/>
            </a:pPr>
            <a:r>
              <a:rPr lang="en-US" sz="2700" b="1" dirty="0">
                <a:solidFill>
                  <a:schemeClr val="bg1"/>
                </a:solidFill>
              </a:rPr>
              <a:t>Measures review</a:t>
            </a:r>
          </a:p>
          <a:p>
            <a:pPr marL="914400" lvl="1" indent="-457200">
              <a:spcAft>
                <a:spcPts val="600"/>
              </a:spcAft>
              <a:buFont typeface="Arial" panose="020B0604020202020204" pitchFamily="34" charset="0"/>
              <a:buChar char="•"/>
            </a:pPr>
            <a:r>
              <a:rPr lang="en-US" sz="2400" b="1" dirty="0">
                <a:solidFill>
                  <a:schemeClr val="bg1"/>
                </a:solidFill>
              </a:rPr>
              <a:t>Measures search </a:t>
            </a:r>
          </a:p>
          <a:p>
            <a:pPr marL="914400" lvl="1" indent="-457200">
              <a:spcAft>
                <a:spcPts val="600"/>
              </a:spcAft>
              <a:buFont typeface="Arial" panose="020B0604020202020204" pitchFamily="34" charset="0"/>
              <a:buChar char="•"/>
            </a:pPr>
            <a:r>
              <a:rPr lang="en-US" sz="2400" b="1" dirty="0">
                <a:solidFill>
                  <a:schemeClr val="bg1"/>
                </a:solidFill>
              </a:rPr>
              <a:t>Call for Measures</a:t>
            </a:r>
          </a:p>
          <a:p>
            <a:pPr marL="514350" indent="-514350">
              <a:spcAft>
                <a:spcPts val="600"/>
              </a:spcAft>
              <a:buFont typeface="+mj-lt"/>
              <a:buAutoNum type="arabicPeriod"/>
            </a:pPr>
            <a:r>
              <a:rPr lang="en-US" sz="2700" b="1" dirty="0">
                <a:solidFill>
                  <a:schemeClr val="bg1"/>
                </a:solidFill>
              </a:rPr>
              <a:t>Stakeholder input</a:t>
            </a:r>
          </a:p>
          <a:p>
            <a:pPr marL="285750" indent="-285750">
              <a:spcAft>
                <a:spcPts val="600"/>
              </a:spcAft>
              <a:buFont typeface="Arial" panose="020B0604020202020204" pitchFamily="34" charset="0"/>
              <a:buChar char="•"/>
            </a:pPr>
            <a:endParaRPr lang="en-US" sz="2800" b="1" dirty="0">
              <a:solidFill>
                <a:schemeClr val="bg1"/>
              </a:solidFill>
            </a:endParaRPr>
          </a:p>
          <a:p>
            <a:pPr marL="285750" indent="-285750">
              <a:spcAft>
                <a:spcPts val="600"/>
              </a:spcAft>
              <a:buFont typeface="Arial" panose="020B0604020202020204" pitchFamily="34" charset="0"/>
              <a:buChar char="•"/>
            </a:pPr>
            <a:endParaRPr lang="en-US" sz="2800" b="1" dirty="0">
              <a:solidFill>
                <a:schemeClr val="bg1"/>
              </a:solidFill>
            </a:endParaRPr>
          </a:p>
        </p:txBody>
      </p:sp>
      <p:sp>
        <p:nvSpPr>
          <p:cNvPr id="2" name="Title 1"/>
          <p:cNvSpPr>
            <a:spLocks noGrp="1"/>
          </p:cNvSpPr>
          <p:nvPr>
            <p:ph type="title"/>
          </p:nvPr>
        </p:nvSpPr>
        <p:spPr/>
        <p:txBody>
          <a:bodyPr anchor="ctr"/>
          <a:lstStyle/>
          <a:p>
            <a:r>
              <a:rPr lang="en-US" sz="4000" dirty="0"/>
              <a:t>Components of an Environmental Scan</a:t>
            </a:r>
          </a:p>
        </p:txBody>
      </p:sp>
    </p:spTree>
    <p:extLst>
      <p:ext uri="{BB962C8B-B14F-4D97-AF65-F5344CB8AC3E}">
        <p14:creationId xmlns:p14="http://schemas.microsoft.com/office/powerpoint/2010/main" val="343589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609600" y="1593343"/>
            <a:ext cx="60198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Peer reviewed publications (</a:t>
            </a:r>
            <a:r>
              <a:rPr lang="en-US" sz="2400" dirty="0" err="1"/>
              <a:t>e.g</a:t>
            </a:r>
            <a:r>
              <a:rPr lang="en-US" sz="2400" dirty="0"/>
              <a:t> PubMed)</a:t>
            </a:r>
          </a:p>
          <a:p>
            <a:pPr marL="914400" lvl="1" indent="-457200">
              <a:buFont typeface="Arial" panose="020B0604020202020204" pitchFamily="34" charset="0"/>
              <a:buChar char="•"/>
            </a:pPr>
            <a:r>
              <a:rPr lang="en-US" sz="2400" dirty="0"/>
              <a:t>Published in the last five years Data collected in the last ten years </a:t>
            </a:r>
          </a:p>
          <a:p>
            <a:pPr marL="285750" indent="-285750">
              <a:buFont typeface="Arial" panose="020B0604020202020204" pitchFamily="34" charset="0"/>
              <a:buChar char="•"/>
            </a:pPr>
            <a:r>
              <a:rPr lang="en-US" sz="2400" dirty="0"/>
              <a:t>Existing literature reviews and systematic reviews</a:t>
            </a:r>
          </a:p>
          <a:p>
            <a:pPr marL="285750" indent="-285750">
              <a:buFont typeface="Arial" panose="020B0604020202020204" pitchFamily="34" charset="0"/>
              <a:buChar char="•"/>
            </a:pPr>
            <a:r>
              <a:rPr lang="en-US" sz="2400" dirty="0"/>
              <a:t>Grey literature</a:t>
            </a:r>
          </a:p>
          <a:p>
            <a:pPr marL="914400" lvl="1" indent="-457200">
              <a:buFont typeface="Arial" panose="020B0604020202020204" pitchFamily="34" charset="0"/>
              <a:buChar char="•"/>
            </a:pPr>
            <a:r>
              <a:rPr lang="en-US" sz="2400" dirty="0"/>
              <a:t>Unpublished government studies and reports</a:t>
            </a:r>
          </a:p>
          <a:p>
            <a:pPr marL="914400" lvl="1" indent="-457200">
              <a:buFont typeface="Arial" panose="020B0604020202020204" pitchFamily="34" charset="0"/>
              <a:buChar char="•"/>
            </a:pPr>
            <a:r>
              <a:rPr lang="en-US" sz="2400" dirty="0"/>
              <a:t>Working papers from professional societies</a:t>
            </a:r>
          </a:p>
          <a:p>
            <a:pPr marL="914400" lvl="1" indent="-457200">
              <a:buFont typeface="Arial" panose="020B0604020202020204" pitchFamily="34" charset="0"/>
              <a:buChar char="•"/>
            </a:pPr>
            <a:r>
              <a:rPr lang="en-US" sz="2400" dirty="0"/>
              <a:t>Manuscripts produced by international agencies (e.g. World Health Organization) and non-profit organizations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pic>
        <p:nvPicPr>
          <p:cNvPr id="4" name="Picture 3" descr="Screen grab of an NQF report cover.">
            <a:extLst>
              <a:ext uri="{FF2B5EF4-FFF2-40B4-BE49-F238E27FC236}">
                <a16:creationId xmlns:a16="http://schemas.microsoft.com/office/drawing/2014/main" id="{25783F51-3C6C-40F3-8D84-1147C31D12A9}"/>
              </a:ext>
            </a:extLst>
          </p:cNvPr>
          <p:cNvPicPr>
            <a:picLocks noChangeAspect="1"/>
          </p:cNvPicPr>
          <p:nvPr/>
        </p:nvPicPr>
        <p:blipFill>
          <a:blip r:embed="rId3"/>
          <a:stretch>
            <a:fillRect/>
          </a:stretch>
        </p:blipFill>
        <p:spPr>
          <a:xfrm>
            <a:off x="6750996" y="3662729"/>
            <a:ext cx="2024453" cy="261464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B91597A-3A34-42E1-8B17-8D6AF1356EA8}"/>
              </a:ext>
            </a:extLst>
          </p:cNvPr>
          <p:cNvSpPr txBox="1"/>
          <p:nvPr/>
        </p:nvSpPr>
        <p:spPr>
          <a:xfrm>
            <a:off x="6781800" y="6400800"/>
            <a:ext cx="1752600" cy="430887"/>
          </a:xfrm>
          <a:prstGeom prst="rect">
            <a:avLst/>
          </a:prstGeom>
          <a:noFill/>
        </p:spPr>
        <p:txBody>
          <a:bodyPr wrap="square" rtlCol="0">
            <a:spAutoFit/>
          </a:bodyPr>
          <a:lstStyle/>
          <a:p>
            <a:r>
              <a:rPr lang="en-US" sz="1100" i="1" dirty="0"/>
              <a:t>Example of grey literature: NQF reports</a:t>
            </a:r>
          </a:p>
        </p:txBody>
      </p:sp>
      <p:sp>
        <p:nvSpPr>
          <p:cNvPr id="2" name="Title 1"/>
          <p:cNvSpPr>
            <a:spLocks noGrp="1"/>
          </p:cNvSpPr>
          <p:nvPr>
            <p:ph type="title"/>
          </p:nvPr>
        </p:nvSpPr>
        <p:spPr>
          <a:xfrm>
            <a:off x="0" y="0"/>
            <a:ext cx="9144000" cy="1343608"/>
          </a:xfrm>
        </p:spPr>
        <p:txBody>
          <a:bodyPr anchor="ctr"/>
          <a:lstStyle/>
          <a:p>
            <a:r>
              <a:rPr lang="en-US" sz="4000" dirty="0"/>
              <a:t>1. Literature Review:</a:t>
            </a:r>
            <a:br>
              <a:rPr lang="en-US" sz="4000" dirty="0"/>
            </a:br>
            <a:r>
              <a:rPr lang="en-US" sz="4000" dirty="0"/>
              <a:t>What to Include</a:t>
            </a:r>
          </a:p>
        </p:txBody>
      </p:sp>
    </p:spTree>
    <p:extLst>
      <p:ext uri="{BB962C8B-B14F-4D97-AF65-F5344CB8AC3E}">
        <p14:creationId xmlns:p14="http://schemas.microsoft.com/office/powerpoint/2010/main" val="122476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421532" y="1979579"/>
            <a:ext cx="3733800" cy="3785652"/>
          </a:xfrm>
          <a:prstGeom prst="rect">
            <a:avLst/>
          </a:prstGeom>
          <a:noFill/>
        </p:spPr>
        <p:txBody>
          <a:bodyPr wrap="square" rtlCol="0">
            <a:spAutoFit/>
          </a:bodyPr>
          <a:lstStyle/>
          <a:p>
            <a:r>
              <a:rPr lang="en-US" sz="2400" b="1" dirty="0"/>
              <a:t>Strength of Evidence:</a:t>
            </a:r>
          </a:p>
          <a:p>
            <a:pPr marL="457200" indent="-457200">
              <a:buFont typeface="Arial" panose="020B0604020202020204" pitchFamily="34" charset="0"/>
              <a:buChar char="•"/>
            </a:pPr>
            <a:r>
              <a:rPr lang="en-US" sz="2400" dirty="0"/>
              <a:t>Quantity of studies</a:t>
            </a:r>
          </a:p>
          <a:p>
            <a:pPr marL="457200" indent="-457200">
              <a:buFont typeface="Arial" panose="020B0604020202020204" pitchFamily="34" charset="0"/>
              <a:buChar char="•"/>
            </a:pPr>
            <a:r>
              <a:rPr lang="en-US" sz="2400" dirty="0"/>
              <a:t>Consistency of findings</a:t>
            </a:r>
          </a:p>
          <a:p>
            <a:pPr marL="457200" indent="-457200">
              <a:buFont typeface="Arial" panose="020B0604020202020204" pitchFamily="34" charset="0"/>
              <a:buChar char="•"/>
            </a:pPr>
            <a:r>
              <a:rPr lang="en-US" sz="2400" dirty="0"/>
              <a:t>Grading of body of evidence</a:t>
            </a:r>
          </a:p>
          <a:p>
            <a:pPr marL="457200" indent="-457200">
              <a:buFont typeface="Arial" panose="020B0604020202020204" pitchFamily="34" charset="0"/>
              <a:buChar char="•"/>
            </a:pPr>
            <a:r>
              <a:rPr lang="en-US" sz="2400" dirty="0"/>
              <a:t>Controversy and contradictory evidence</a:t>
            </a:r>
          </a:p>
          <a:p>
            <a:pPr marL="457200" indent="-457200">
              <a:buFont typeface="Arial" panose="020B0604020202020204" pitchFamily="34" charset="0"/>
              <a:buChar char="•"/>
            </a:pPr>
            <a:r>
              <a:rPr lang="en-US" sz="2400" dirty="0"/>
              <a:t>Information about disparities</a:t>
            </a:r>
          </a:p>
          <a:p>
            <a:pPr marL="457200" indent="-457200">
              <a:buFont typeface="Arial" panose="020B0604020202020204" pitchFamily="34" charset="0"/>
              <a:buChar char="•"/>
            </a:pPr>
            <a:endParaRPr lang="en-US" sz="2400" b="1" dirty="0"/>
          </a:p>
        </p:txBody>
      </p:sp>
      <p:sp>
        <p:nvSpPr>
          <p:cNvPr id="4" name="Rectangle 3" descr="If recent studies have emerged which contradict established findings, they must be included in the report, even if their results are not deemed strong enough to base new measures on.">
            <a:extLst>
              <a:ext uri="{FF2B5EF4-FFF2-40B4-BE49-F238E27FC236}">
                <a16:creationId xmlns:a16="http://schemas.microsoft.com/office/drawing/2014/main" id="{E201C1F8-ED4E-4183-846E-9873E5FB4287}"/>
              </a:ext>
            </a:extLst>
          </p:cNvPr>
          <p:cNvSpPr/>
          <p:nvPr/>
        </p:nvSpPr>
        <p:spPr>
          <a:xfrm>
            <a:off x="4419600" y="1981199"/>
            <a:ext cx="4419600" cy="3784031"/>
          </a:xfrm>
          <a:prstGeom prst="rect">
            <a:avLst/>
          </a:prstGeom>
          <a:solidFill>
            <a:srgbClr val="084A9C"/>
          </a:solidFill>
          <a:ln w="38100">
            <a:solidFill>
              <a:srgbClr val="FFD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7CB5351-DCB8-4E7D-A9F3-7D382A440155}"/>
              </a:ext>
            </a:extLst>
          </p:cNvPr>
          <p:cNvSpPr txBox="1"/>
          <p:nvPr/>
        </p:nvSpPr>
        <p:spPr>
          <a:xfrm>
            <a:off x="4876800" y="2207565"/>
            <a:ext cx="3886200" cy="3862596"/>
          </a:xfrm>
          <a:prstGeom prst="rect">
            <a:avLst/>
          </a:prstGeom>
          <a:noFill/>
        </p:spPr>
        <p:txBody>
          <a:bodyPr wrap="square" rtlCol="0">
            <a:spAutoFit/>
          </a:bodyPr>
          <a:lstStyle/>
          <a:p>
            <a:pPr>
              <a:spcAft>
                <a:spcPts val="600"/>
              </a:spcAft>
            </a:pPr>
            <a:r>
              <a:rPr lang="en-US" sz="2400" b="1" u="sng" dirty="0">
                <a:solidFill>
                  <a:schemeClr val="bg1"/>
                </a:solidFill>
              </a:rPr>
              <a:t>What if evidence is mixed?</a:t>
            </a:r>
          </a:p>
          <a:p>
            <a:r>
              <a:rPr lang="en-US" sz="2400" dirty="0">
                <a:solidFill>
                  <a:schemeClr val="bg1"/>
                </a:solidFill>
              </a:rPr>
              <a:t>If recent studies have emerged which contradict established findings, they must be included in the report, even if their results are not deemed strong enough to base new measures on. </a:t>
            </a:r>
          </a:p>
          <a:p>
            <a:endParaRPr lang="en-US" sz="2400" dirty="0">
              <a:solidFill>
                <a:schemeClr val="bg1"/>
              </a:solidFill>
            </a:endParaRPr>
          </a:p>
        </p:txBody>
      </p:sp>
      <p:sp>
        <p:nvSpPr>
          <p:cNvPr id="2" name="Title 1"/>
          <p:cNvSpPr>
            <a:spLocks noGrp="1"/>
          </p:cNvSpPr>
          <p:nvPr>
            <p:ph type="title"/>
          </p:nvPr>
        </p:nvSpPr>
        <p:spPr>
          <a:xfrm>
            <a:off x="0" y="0"/>
            <a:ext cx="9144000" cy="1343608"/>
          </a:xfrm>
        </p:spPr>
        <p:txBody>
          <a:bodyPr anchor="ctr"/>
          <a:lstStyle/>
          <a:p>
            <a:r>
              <a:rPr lang="en-US" sz="4000" dirty="0"/>
              <a:t>1. Literature Review: </a:t>
            </a:r>
            <a:br>
              <a:rPr lang="en-US" sz="4000" dirty="0"/>
            </a:br>
            <a:r>
              <a:rPr lang="en-US" sz="4000" dirty="0"/>
              <a:t>Interpreting the Evidence</a:t>
            </a:r>
          </a:p>
        </p:txBody>
      </p:sp>
    </p:spTree>
    <p:extLst>
      <p:ext uri="{BB962C8B-B14F-4D97-AF65-F5344CB8AC3E}">
        <p14:creationId xmlns:p14="http://schemas.microsoft.com/office/powerpoint/2010/main" val="114408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762000" y="1752599"/>
            <a:ext cx="7086600" cy="4553955"/>
          </a:xfrm>
          <a:prstGeom prst="rect">
            <a:avLst/>
          </a:prstGeom>
          <a:noFill/>
        </p:spPr>
        <p:txBody>
          <a:bodyPr wrap="square" rtlCol="0">
            <a:spAutoFit/>
          </a:bodyPr>
          <a:lstStyle/>
          <a:p>
            <a:pPr marL="342900" indent="-342900">
              <a:buFont typeface="Arial" panose="020B0604020202020204" pitchFamily="34" charset="0"/>
              <a:buChar char="•"/>
            </a:pPr>
            <a:r>
              <a:rPr lang="en-US" sz="2400" dirty="0"/>
              <a:t>Include a list of relevant citations, details about the characteristics of each study (e.g., population, sample size, study type, data sources), and which measure evaluation criteria each study addressed.  </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developing measures for CMS, measure developers must submit a complete explanation of the search process used to develop the literature review. This includes:</a:t>
            </a:r>
          </a:p>
          <a:p>
            <a:pPr lvl="2" indent="-452438">
              <a:buFont typeface="Arial" panose="020B0604020202020204" pitchFamily="34" charset="0"/>
              <a:buChar char="•"/>
            </a:pPr>
            <a:r>
              <a:rPr lang="en-US" sz="2400" dirty="0"/>
              <a:t>Online databases searched</a:t>
            </a:r>
            <a:r>
              <a:rPr lang="en-US" sz="2400" dirty="0">
                <a:solidFill>
                  <a:srgbClr val="FF0000"/>
                </a:solidFill>
              </a:rPr>
              <a:t> </a:t>
            </a:r>
            <a:r>
              <a:rPr lang="en-US" sz="2400" dirty="0"/>
              <a:t>(e.g. ESST)</a:t>
            </a:r>
          </a:p>
          <a:p>
            <a:pPr lvl="2" indent="-452438">
              <a:buFont typeface="Arial" panose="020B0604020202020204" pitchFamily="34" charset="0"/>
              <a:buChar char="•"/>
            </a:pPr>
            <a:r>
              <a:rPr lang="en-US" sz="2400" dirty="0"/>
              <a:t>Keywords included</a:t>
            </a:r>
          </a:p>
          <a:p>
            <a:pPr lvl="2" indent="-452438">
              <a:buFont typeface="Arial" panose="020B0604020202020204" pitchFamily="34" charset="0"/>
              <a:buChar char="•"/>
              <a:tabLst>
                <a:tab pos="914400" algn="l"/>
              </a:tabLst>
            </a:pPr>
            <a:r>
              <a:rPr lang="en-US" sz="2400" dirty="0"/>
              <a:t>Boolean logic used to identify relevant studies</a:t>
            </a:r>
          </a:p>
        </p:txBody>
      </p:sp>
      <p:sp>
        <p:nvSpPr>
          <p:cNvPr id="2" name="Title 1"/>
          <p:cNvSpPr>
            <a:spLocks noGrp="1"/>
          </p:cNvSpPr>
          <p:nvPr>
            <p:ph type="title"/>
          </p:nvPr>
        </p:nvSpPr>
        <p:spPr>
          <a:xfrm>
            <a:off x="0" y="0"/>
            <a:ext cx="9144000" cy="1343608"/>
          </a:xfrm>
        </p:spPr>
        <p:txBody>
          <a:bodyPr anchor="ctr"/>
          <a:lstStyle/>
          <a:p>
            <a:r>
              <a:rPr lang="en-US" sz="4000" dirty="0"/>
              <a:t>1. Literature Review:</a:t>
            </a:r>
            <a:br>
              <a:rPr lang="en-US" sz="4000" dirty="0"/>
            </a:br>
            <a:r>
              <a:rPr lang="en-US" sz="4000" dirty="0"/>
              <a:t>Supplementary Information</a:t>
            </a:r>
          </a:p>
        </p:txBody>
      </p:sp>
    </p:spTree>
    <p:extLst>
      <p:ext uri="{BB962C8B-B14F-4D97-AF65-F5344CB8AC3E}">
        <p14:creationId xmlns:p14="http://schemas.microsoft.com/office/powerpoint/2010/main" val="88051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graph of clinicians meeting at a conference table.">
            <a:extLst>
              <a:ext uri="{FF2B5EF4-FFF2-40B4-BE49-F238E27FC236}">
                <a16:creationId xmlns:a16="http://schemas.microsoft.com/office/drawing/2014/main" id="{E1CF10C0-34B3-49A2-8055-F81AA71A0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914" y="1783404"/>
            <a:ext cx="4175597" cy="278373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C9657429-1FED-43B5-A680-549DF0149FA7}"/>
              </a:ext>
            </a:extLst>
          </p:cNvPr>
          <p:cNvSpPr txBox="1"/>
          <p:nvPr/>
        </p:nvSpPr>
        <p:spPr>
          <a:xfrm>
            <a:off x="214489" y="4687540"/>
            <a:ext cx="5715000" cy="2215991"/>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dirty="0"/>
              <a:t>Document the strength of the evidence base for the guideline </a:t>
            </a:r>
          </a:p>
          <a:p>
            <a:pPr marL="914400" lvl="1" indent="-457200">
              <a:spcBef>
                <a:spcPts val="0"/>
              </a:spcBef>
              <a:buFont typeface="Arial" panose="020B0604020202020204" pitchFamily="34" charset="0"/>
              <a:buChar char="•"/>
            </a:pPr>
            <a:r>
              <a:rPr lang="en-US" sz="2400" dirty="0"/>
              <a:t>Was a grading system used? </a:t>
            </a:r>
          </a:p>
          <a:p>
            <a:pPr marL="914400" lvl="1" indent="-457200">
              <a:spcBef>
                <a:spcPts val="0"/>
              </a:spcBef>
              <a:buFont typeface="Arial" panose="020B0604020202020204" pitchFamily="34" charset="0"/>
              <a:buChar char="•"/>
            </a:pPr>
            <a:r>
              <a:rPr lang="en-US" sz="2400" dirty="0"/>
              <a:t>Measure developers are not required to grade evidence themselves </a:t>
            </a:r>
          </a:p>
          <a:p>
            <a:endParaRPr lang="en-US"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214489" y="1752600"/>
            <a:ext cx="4539425" cy="2667000"/>
          </a:xfrm>
        </p:spPr>
        <p:txBody>
          <a:bodyPr>
            <a:noAutofit/>
          </a:bodyPr>
          <a:lstStyle/>
          <a:p>
            <a:pPr>
              <a:spcBef>
                <a:spcPts val="0"/>
              </a:spcBef>
            </a:pPr>
            <a:r>
              <a:rPr lang="en-US" sz="2400" dirty="0"/>
              <a:t>Identify recent clinical practice guidelines applicable to the measure topic</a:t>
            </a:r>
          </a:p>
          <a:p>
            <a:pPr marL="914400" lvl="2" indent="-452438">
              <a:spcBef>
                <a:spcPts val="0"/>
              </a:spcBef>
            </a:pPr>
            <a:r>
              <a:rPr lang="en-US" dirty="0"/>
              <a:t>American national healthcare programs</a:t>
            </a:r>
          </a:p>
          <a:p>
            <a:pPr marL="914400" lvl="2" indent="-452438">
              <a:spcBef>
                <a:spcPts val="0"/>
              </a:spcBef>
            </a:pPr>
            <a:r>
              <a:rPr lang="en-US" dirty="0"/>
              <a:t>American federal agencies</a:t>
            </a:r>
          </a:p>
          <a:p>
            <a:pPr marL="914400" lvl="2" indent="-452438">
              <a:spcBef>
                <a:spcPts val="0"/>
              </a:spcBef>
            </a:pPr>
            <a:r>
              <a:rPr lang="en-US" dirty="0"/>
              <a:t>International guidelines</a:t>
            </a:r>
          </a:p>
        </p:txBody>
      </p:sp>
      <p:sp>
        <p:nvSpPr>
          <p:cNvPr id="2" name="Title 1"/>
          <p:cNvSpPr>
            <a:spLocks noGrp="1"/>
          </p:cNvSpPr>
          <p:nvPr>
            <p:ph type="title"/>
          </p:nvPr>
        </p:nvSpPr>
        <p:spPr>
          <a:xfrm>
            <a:off x="0" y="0"/>
            <a:ext cx="9144000" cy="1343608"/>
          </a:xfrm>
        </p:spPr>
        <p:txBody>
          <a:bodyPr anchor="ctr"/>
          <a:lstStyle/>
          <a:p>
            <a:r>
              <a:rPr lang="en-US" sz="4000" dirty="0"/>
              <a:t>2. Clinical Practice </a:t>
            </a:r>
            <a:br>
              <a:rPr lang="en-US" sz="4000" dirty="0"/>
            </a:br>
            <a:r>
              <a:rPr lang="en-US" sz="4000" dirty="0"/>
              <a:t>Guidelines Review</a:t>
            </a:r>
          </a:p>
        </p:txBody>
      </p:sp>
    </p:spTree>
    <p:extLst>
      <p:ext uri="{BB962C8B-B14F-4D97-AF65-F5344CB8AC3E}">
        <p14:creationId xmlns:p14="http://schemas.microsoft.com/office/powerpoint/2010/main" val="70991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3. Measures Review: Where to Search Existing and Related Measures</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077200" cy="4953000"/>
          </a:xfrm>
        </p:spPr>
        <p:txBody>
          <a:bodyPr>
            <a:normAutofit/>
          </a:bodyPr>
          <a:lstStyle/>
          <a:p>
            <a:r>
              <a:rPr lang="en-US" sz="2400" dirty="0"/>
              <a:t>Searching existing measures helps measure developers identify measurement gaps and existing measures which could be adapted to suit a new topic. </a:t>
            </a:r>
          </a:p>
          <a:p>
            <a:r>
              <a:rPr lang="en-US" sz="2400" dirty="0"/>
              <a:t>Information about existing measures should be obtained from a variety of databases and sources.</a:t>
            </a:r>
          </a:p>
          <a:p>
            <a:pPr marL="914400" lvl="2" indent="-452438"/>
            <a:r>
              <a:rPr lang="en-US" dirty="0"/>
              <a:t>CMIT (and the ESST) </a:t>
            </a:r>
          </a:p>
          <a:p>
            <a:pPr marL="914400" lvl="2" indent="-452438"/>
            <a:r>
              <a:rPr lang="en-US" dirty="0"/>
              <a:t>NQF’s Quality Positioning System</a:t>
            </a:r>
          </a:p>
          <a:p>
            <a:pPr marL="914400" lvl="2" indent="-452438"/>
            <a:r>
              <a:rPr lang="en-US" dirty="0"/>
              <a:t>PCPI</a:t>
            </a:r>
          </a:p>
          <a:p>
            <a:pPr lvl="2"/>
            <a:endParaRPr lang="en-US" dirty="0"/>
          </a:p>
          <a:p>
            <a:pPr lvl="1"/>
            <a:endParaRPr lang="en-US" sz="2400" dirty="0"/>
          </a:p>
        </p:txBody>
      </p:sp>
    </p:spTree>
    <p:extLst>
      <p:ext uri="{BB962C8B-B14F-4D97-AF65-F5344CB8AC3E}">
        <p14:creationId xmlns:p14="http://schemas.microsoft.com/office/powerpoint/2010/main" val="427711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3. Measures Review: How to Search </a:t>
            </a:r>
            <a:br>
              <a:rPr lang="en-US" sz="4000" dirty="0"/>
            </a:br>
            <a:r>
              <a:rPr lang="en-US" sz="4000" dirty="0"/>
              <a:t>Existing and Related Measures</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685800" y="1828800"/>
            <a:ext cx="6400800" cy="4953000"/>
          </a:xfrm>
        </p:spPr>
        <p:txBody>
          <a:bodyPr>
            <a:normAutofit/>
          </a:bodyPr>
          <a:lstStyle/>
          <a:p>
            <a:r>
              <a:rPr lang="en-US" sz="2400" dirty="0"/>
              <a:t>In order to develop related measures with harmonization in mind, look for: </a:t>
            </a:r>
          </a:p>
          <a:p>
            <a:pPr marL="914400" lvl="1" indent="-457200">
              <a:buFont typeface="Arial" panose="020B0604020202020204" pitchFamily="34" charset="0"/>
              <a:buChar char="•"/>
            </a:pPr>
            <a:r>
              <a:rPr lang="en-US" sz="2400" dirty="0"/>
              <a:t>Measures used in the same setting, but for a different topic </a:t>
            </a:r>
          </a:p>
          <a:p>
            <a:pPr marL="914400" lvl="1" indent="-457200">
              <a:buFont typeface="Arial" panose="020B0604020202020204" pitchFamily="34" charset="0"/>
              <a:buChar char="•"/>
            </a:pPr>
            <a:r>
              <a:rPr lang="en-US" sz="2400" dirty="0"/>
              <a:t>Measures used in a different setting, but for the same topic </a:t>
            </a:r>
          </a:p>
          <a:p>
            <a:pPr marL="914400" lvl="1" indent="-457200">
              <a:buFont typeface="Arial" panose="020B0604020202020204" pitchFamily="34" charset="0"/>
              <a:buChar char="•"/>
            </a:pPr>
            <a:r>
              <a:rPr lang="en-US" sz="2400" dirty="0"/>
              <a:t>Measures constructed in a similar manner </a:t>
            </a:r>
          </a:p>
          <a:p>
            <a:pPr marL="914400" lvl="1" indent="-457200">
              <a:buFont typeface="Arial" panose="020B0604020202020204" pitchFamily="34" charset="0"/>
              <a:buChar char="•"/>
            </a:pPr>
            <a:r>
              <a:rPr lang="en-US" sz="2400" dirty="0"/>
              <a:t>Quality indicators </a:t>
            </a:r>
          </a:p>
          <a:p>
            <a:pPr marL="914400" lvl="1" indent="-457200">
              <a:buFont typeface="Arial" panose="020B0604020202020204" pitchFamily="34" charset="0"/>
              <a:buChar char="•"/>
            </a:pPr>
            <a:r>
              <a:rPr lang="en-US" sz="2400" dirty="0"/>
              <a:t>Accreditation standards </a:t>
            </a:r>
          </a:p>
          <a:p>
            <a:pPr marL="914400" lvl="1" indent="-457200">
              <a:buFont typeface="Arial" panose="020B0604020202020204" pitchFamily="34" charset="0"/>
              <a:buChar char="•"/>
            </a:pPr>
            <a:r>
              <a:rPr lang="en-US" sz="2400" dirty="0"/>
              <a:t>NQF preferred practices for the same topic</a:t>
            </a:r>
          </a:p>
          <a:p>
            <a:endParaRPr lang="en-US" sz="2400" dirty="0"/>
          </a:p>
          <a:p>
            <a:pPr lvl="1"/>
            <a:endParaRPr lang="en-US" sz="2400" dirty="0"/>
          </a:p>
        </p:txBody>
      </p:sp>
    </p:spTree>
    <p:extLst>
      <p:ext uri="{BB962C8B-B14F-4D97-AF65-F5344CB8AC3E}">
        <p14:creationId xmlns:p14="http://schemas.microsoft.com/office/powerpoint/2010/main" val="217451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609599" y="1828800"/>
            <a:ext cx="7239001" cy="4154984"/>
          </a:xfrm>
          <a:prstGeom prst="rect">
            <a:avLst/>
          </a:prstGeom>
          <a:noFill/>
        </p:spPr>
        <p:txBody>
          <a:bodyPr wrap="square" rtlCol="0">
            <a:spAutoFit/>
          </a:bodyPr>
          <a:lstStyle/>
          <a:p>
            <a:pPr marL="461963" lvl="1" indent="-461963">
              <a:buFont typeface="Arial" panose="020B0604020202020204" pitchFamily="34" charset="0"/>
              <a:buChar char="•"/>
            </a:pPr>
            <a:r>
              <a:rPr lang="en-US" sz="2400" dirty="0"/>
              <a:t>If the search for existing and related measures does not yield sufficient results, a Call for Measures may be necessary. </a:t>
            </a:r>
          </a:p>
          <a:p>
            <a:pPr marL="919163" lvl="2" indent="-461963">
              <a:buFont typeface="Arial" panose="020B0604020202020204" pitchFamily="34" charset="0"/>
              <a:buChar char="•"/>
            </a:pPr>
            <a:r>
              <a:rPr lang="en-US" sz="2400" dirty="0"/>
              <a:t>For information-gathering purposes only</a:t>
            </a:r>
          </a:p>
          <a:p>
            <a:pPr marL="919163" lvl="2" indent="-461963">
              <a:buFont typeface="Arial" panose="020B0604020202020204" pitchFamily="34" charset="0"/>
              <a:buChar char="•"/>
            </a:pPr>
            <a:r>
              <a:rPr lang="en-US" sz="2400" dirty="0"/>
              <a:t>Notify stakeholder organizations prior to release</a:t>
            </a:r>
          </a:p>
          <a:p>
            <a:pPr marL="919163" lvl="2" indent="-461963">
              <a:buFont typeface="Arial" panose="020B0604020202020204" pitchFamily="34" charset="0"/>
              <a:buChar char="•"/>
            </a:pPr>
            <a:r>
              <a:rPr lang="en-US" sz="2400" dirty="0"/>
              <a:t>Seek related candidate measures and measure concepts</a:t>
            </a:r>
          </a:p>
          <a:p>
            <a:pPr marL="461963" lvl="1" indent="-461963">
              <a:buFont typeface="Arial" panose="020B0604020202020204" pitchFamily="34" charset="0"/>
              <a:buChar char="•"/>
            </a:pPr>
            <a:r>
              <a:rPr lang="en-US" sz="2400" dirty="0"/>
              <a:t>Measures and measure concepts submitted should be evaluated using the measure evaluation criteria and included in the environmental scan report.</a:t>
            </a:r>
          </a:p>
          <a:p>
            <a:r>
              <a:rPr lang="en-US" sz="2400" dirty="0"/>
              <a:t> </a:t>
            </a:r>
          </a:p>
        </p:txBody>
      </p:sp>
      <p:sp>
        <p:nvSpPr>
          <p:cNvPr id="2" name="Title 1"/>
          <p:cNvSpPr>
            <a:spLocks noGrp="1"/>
          </p:cNvSpPr>
          <p:nvPr>
            <p:ph type="title"/>
          </p:nvPr>
        </p:nvSpPr>
        <p:spPr>
          <a:xfrm>
            <a:off x="0" y="0"/>
            <a:ext cx="9144000" cy="1343608"/>
          </a:xfrm>
        </p:spPr>
        <p:txBody>
          <a:bodyPr anchor="ctr"/>
          <a:lstStyle/>
          <a:p>
            <a:r>
              <a:rPr lang="en-US" sz="4000" dirty="0"/>
              <a:t>3. Measures Review: </a:t>
            </a:r>
            <a:br>
              <a:rPr lang="en-US" sz="4000" dirty="0"/>
            </a:br>
            <a:r>
              <a:rPr lang="en-US" sz="4000" dirty="0"/>
              <a:t>Call for Measures</a:t>
            </a:r>
          </a:p>
        </p:txBody>
      </p:sp>
    </p:spTree>
    <p:extLst>
      <p:ext uri="{BB962C8B-B14F-4D97-AF65-F5344CB8AC3E}">
        <p14:creationId xmlns:p14="http://schemas.microsoft.com/office/powerpoint/2010/main" val="192905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otograph of people conversing ">
            <a:extLst>
              <a:ext uri="{FF2B5EF4-FFF2-40B4-BE49-F238E27FC236}">
                <a16:creationId xmlns:a16="http://schemas.microsoft.com/office/drawing/2014/main" id="{5A1C8013-D1E2-4576-9968-0C06F40FB809}"/>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26" t="7105"/>
          <a:stretch/>
        </p:blipFill>
        <p:spPr>
          <a:xfrm>
            <a:off x="4792321" y="2743200"/>
            <a:ext cx="4330776" cy="4114800"/>
          </a:xfrm>
          <a:prstGeom prst="rect">
            <a:avLst/>
          </a:prstGeom>
        </p:spPr>
      </p:pic>
      <p:sp>
        <p:nvSpPr>
          <p:cNvPr id="7" name="Content Placeholder 8">
            <a:extLst>
              <a:ext uri="{FF2B5EF4-FFF2-40B4-BE49-F238E27FC236}">
                <a16:creationId xmlns:a16="http://schemas.microsoft.com/office/drawing/2014/main" id="{6D6DB1DD-E9F1-4E4C-9FF7-0EC4B1ED2C00}"/>
              </a:ext>
            </a:extLst>
          </p:cNvPr>
          <p:cNvSpPr>
            <a:spLocks noGrp="1"/>
          </p:cNvSpPr>
          <p:nvPr>
            <p:ph idx="1"/>
          </p:nvPr>
        </p:nvSpPr>
        <p:spPr>
          <a:xfrm>
            <a:off x="439366" y="1703962"/>
            <a:ext cx="4724400" cy="4953000"/>
          </a:xfrm>
        </p:spPr>
        <p:txBody>
          <a:bodyPr>
            <a:normAutofit/>
          </a:bodyPr>
          <a:lstStyle/>
          <a:p>
            <a:r>
              <a:rPr lang="en-US" sz="2400" dirty="0"/>
              <a:t>Stakeholder input can be used to frame the environmental scan and to guide the search process</a:t>
            </a:r>
          </a:p>
          <a:p>
            <a:r>
              <a:rPr lang="en-US" sz="2400" dirty="0"/>
              <a:t>Stakeholders to engage include: </a:t>
            </a:r>
          </a:p>
          <a:p>
            <a:pPr marL="914400" lvl="1" indent="-457200">
              <a:buFont typeface="Arial" panose="020B0604020202020204" pitchFamily="34" charset="0"/>
              <a:buChar char="•"/>
            </a:pPr>
            <a:r>
              <a:rPr lang="en-US" sz="2400" dirty="0"/>
              <a:t>Patients and caregivers</a:t>
            </a:r>
          </a:p>
          <a:p>
            <a:pPr marL="914400" lvl="1" indent="-457200">
              <a:buFont typeface="Arial" panose="020B0604020202020204" pitchFamily="34" charset="0"/>
              <a:buChar char="•"/>
            </a:pPr>
            <a:r>
              <a:rPr lang="en-US" sz="2400" dirty="0"/>
              <a:t>Front line clinicians</a:t>
            </a:r>
          </a:p>
          <a:p>
            <a:pPr marL="914400" lvl="1" indent="-457200">
              <a:buFont typeface="Arial" panose="020B0604020202020204" pitchFamily="34" charset="0"/>
              <a:buChar char="•"/>
            </a:pPr>
            <a:r>
              <a:rPr lang="en-US" sz="2400" dirty="0"/>
              <a:t>Professional societies</a:t>
            </a:r>
          </a:p>
          <a:p>
            <a:pPr marL="914400" lvl="1" indent="-457200">
              <a:buFont typeface="Arial" panose="020B0604020202020204" pitchFamily="34" charset="0"/>
              <a:buChar char="•"/>
            </a:pPr>
            <a:r>
              <a:rPr lang="en-US" sz="2400" dirty="0"/>
              <a:t>Payers </a:t>
            </a:r>
          </a:p>
          <a:p>
            <a:pPr marL="914400" lvl="1" indent="-457200">
              <a:buFont typeface="Arial" panose="020B0604020202020204" pitchFamily="34" charset="0"/>
              <a:buChar char="•"/>
            </a:pPr>
            <a:r>
              <a:rPr lang="en-US" sz="2400" dirty="0"/>
              <a:t>Measure development experts </a:t>
            </a:r>
          </a:p>
          <a:p>
            <a:pPr lvl="1"/>
            <a:endParaRPr lang="en-US" sz="2400" dirty="0"/>
          </a:p>
          <a:p>
            <a:pPr lvl="1"/>
            <a:endParaRPr lang="en-US" sz="2400" dirty="0"/>
          </a:p>
          <a:p>
            <a:endParaRPr lang="en-US" sz="2400" dirty="0"/>
          </a:p>
        </p:txBody>
      </p:sp>
      <p:sp>
        <p:nvSpPr>
          <p:cNvPr id="2" name="Title 1"/>
          <p:cNvSpPr>
            <a:spLocks noGrp="1"/>
          </p:cNvSpPr>
          <p:nvPr>
            <p:ph type="title"/>
          </p:nvPr>
        </p:nvSpPr>
        <p:spPr>
          <a:xfrm>
            <a:off x="0" y="0"/>
            <a:ext cx="9144000" cy="1343608"/>
          </a:xfrm>
        </p:spPr>
        <p:txBody>
          <a:bodyPr anchor="ctr"/>
          <a:lstStyle/>
          <a:p>
            <a:r>
              <a:rPr lang="en-US" sz="4000" dirty="0"/>
              <a:t>4. Stakeholder Input: </a:t>
            </a:r>
            <a:br>
              <a:rPr lang="en-US" sz="4000" dirty="0"/>
            </a:br>
            <a:r>
              <a:rPr lang="en-US" sz="4000" dirty="0"/>
              <a:t>Soliciting Input</a:t>
            </a:r>
          </a:p>
        </p:txBody>
      </p:sp>
    </p:spTree>
    <p:extLst>
      <p:ext uri="{BB962C8B-B14F-4D97-AF65-F5344CB8AC3E}">
        <p14:creationId xmlns:p14="http://schemas.microsoft.com/office/powerpoint/2010/main" val="36322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28534" y="1676400"/>
            <a:ext cx="7748666" cy="5603072"/>
          </a:xfrm>
          <a:prstGeom prst="rect">
            <a:avLst/>
          </a:prstGeom>
          <a:noFill/>
        </p:spPr>
        <p:txBody>
          <a:bodyPr wrap="square" rtlCol="0">
            <a:spAutoFit/>
          </a:bodyPr>
          <a:lstStyle/>
          <a:p>
            <a:r>
              <a:rPr lang="en-US" sz="2400" dirty="0"/>
              <a:t>An ongoing process to engage measure developers through education and outreach in quality measure topics. </a:t>
            </a:r>
          </a:p>
          <a:p>
            <a:r>
              <a:rPr lang="en-US" sz="2400" dirty="0"/>
              <a:t>Elicit feedback that will help CMS design resources that can help all of those interested in healthcare quality improvement better understand the goals of quality measurement. </a:t>
            </a:r>
          </a:p>
          <a:p>
            <a:pPr marL="800100" lvl="1" indent="-342900">
              <a:spcBef>
                <a:spcPts val="300"/>
              </a:spcBef>
              <a:buFont typeface="Arial" panose="020B0604020202020204" pitchFamily="34" charset="0"/>
              <a:buChar char="•"/>
            </a:pPr>
            <a:r>
              <a:rPr lang="en-US" sz="2400" dirty="0"/>
              <a:t>Education </a:t>
            </a:r>
          </a:p>
          <a:p>
            <a:pPr marL="800100" lvl="1" indent="-342900">
              <a:spcBef>
                <a:spcPts val="300"/>
              </a:spcBef>
              <a:buFont typeface="Arial" panose="020B0604020202020204" pitchFamily="34" charset="0"/>
              <a:buChar char="•"/>
            </a:pPr>
            <a:r>
              <a:rPr lang="en-US" sz="2400" dirty="0"/>
              <a:t>Outreach</a:t>
            </a:r>
          </a:p>
          <a:p>
            <a:pPr marL="800100" lvl="1" indent="-342900">
              <a:spcBef>
                <a:spcPts val="300"/>
              </a:spcBef>
              <a:buFont typeface="Arial" panose="020B0604020202020204" pitchFamily="34" charset="0"/>
              <a:buChar char="•"/>
            </a:pPr>
            <a:r>
              <a:rPr lang="en-US" sz="2400" dirty="0">
                <a:solidFill>
                  <a:prstClr val="black"/>
                </a:solidFill>
              </a:rPr>
              <a:t>Dedicated Websites</a:t>
            </a:r>
          </a:p>
          <a:p>
            <a:pPr marL="800100" lvl="1" indent="-342900">
              <a:spcBef>
                <a:spcPts val="300"/>
              </a:spcBef>
              <a:buFont typeface="Arial" panose="020B0604020202020204" pitchFamily="34" charset="0"/>
              <a:buChar char="•"/>
            </a:pPr>
            <a:r>
              <a:rPr lang="en-US" sz="2400" dirty="0">
                <a:solidFill>
                  <a:prstClr val="black"/>
                </a:solidFill>
              </a:rPr>
              <a:t>Measure Development </a:t>
            </a:r>
            <a:br>
              <a:rPr lang="en-US" sz="2400" dirty="0">
                <a:solidFill>
                  <a:prstClr val="black"/>
                </a:solidFill>
              </a:rPr>
            </a:br>
            <a:r>
              <a:rPr lang="en-US" sz="2400" dirty="0">
                <a:solidFill>
                  <a:prstClr val="black"/>
                </a:solidFill>
              </a:rPr>
              <a:t>Roadmaps</a:t>
            </a:r>
          </a:p>
          <a:p>
            <a:pPr marL="800100" lvl="1" indent="-342900">
              <a:spcBef>
                <a:spcPts val="300"/>
              </a:spcBef>
              <a:buFont typeface="Arial" panose="020B0604020202020204" pitchFamily="34" charset="0"/>
              <a:buChar char="•"/>
            </a:pPr>
            <a:r>
              <a:rPr lang="en-US" sz="2400" dirty="0">
                <a:solidFill>
                  <a:prstClr val="black"/>
                </a:solidFill>
              </a:rPr>
              <a:t>Listserv opportunities</a:t>
            </a:r>
            <a:endParaRPr lang="en-US" sz="2400" dirty="0"/>
          </a:p>
          <a:p>
            <a:pPr marL="0" indent="0" algn="ctr">
              <a:buNone/>
            </a:pPr>
            <a:endParaRPr lang="en-US" sz="2400" dirty="0"/>
          </a:p>
        </p:txBody>
      </p:sp>
      <p:pic>
        <p:nvPicPr>
          <p:cNvPr id="7" name="Picture 6" descr="A decorative image of human silhouettes with thought bubbles overhead. ">
            <a:extLst>
              <a:ext uri="{FF2B5EF4-FFF2-40B4-BE49-F238E27FC236}">
                <a16:creationId xmlns:a16="http://schemas.microsoft.com/office/drawing/2014/main" id="{CA4D1EE5-B10F-4B8A-ACEA-E2361A92C1D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114800"/>
            <a:ext cx="3627967" cy="261213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0"/>
            <a:ext cx="9144000" cy="1343608"/>
          </a:xfrm>
        </p:spPr>
        <p:txBody>
          <a:bodyPr anchor="ctr"/>
          <a:lstStyle/>
          <a:p>
            <a:r>
              <a:rPr lang="en-US" sz="4000" dirty="0"/>
              <a:t>Vision and Goals: </a:t>
            </a:r>
            <a:r>
              <a:rPr lang="en-US" sz="4000" dirty="0">
                <a:solidFill>
                  <a:prstClr val="white"/>
                </a:solidFill>
              </a:rPr>
              <a:t>MACRA Info Sessions</a:t>
            </a:r>
            <a:endParaRPr lang="en-US" sz="4000" dirty="0"/>
          </a:p>
        </p:txBody>
      </p:sp>
    </p:spTree>
    <p:extLst>
      <p:ext uri="{BB962C8B-B14F-4D97-AF65-F5344CB8AC3E}">
        <p14:creationId xmlns:p14="http://schemas.microsoft.com/office/powerpoint/2010/main" val="287490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ecorative icon">
            <a:extLst>
              <a:ext uri="{FF2B5EF4-FFF2-40B4-BE49-F238E27FC236}">
                <a16:creationId xmlns:a16="http://schemas.microsoft.com/office/drawing/2014/main" id="{2D89182D-2071-4161-B2D1-9E0B575B112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00" y="4540697"/>
            <a:ext cx="966792" cy="966792"/>
          </a:xfrm>
          <a:prstGeom prst="rect">
            <a:avLst/>
          </a:prstGeom>
        </p:spPr>
      </p:pic>
      <p:pic>
        <p:nvPicPr>
          <p:cNvPr id="8" name="Picture 7" descr="A decorative icon">
            <a:extLst>
              <a:ext uri="{FF2B5EF4-FFF2-40B4-BE49-F238E27FC236}">
                <a16:creationId xmlns:a16="http://schemas.microsoft.com/office/drawing/2014/main" id="{6446B9F8-275E-41E9-91D7-25F70E167E6D}"/>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74" y="3308548"/>
            <a:ext cx="1111052" cy="1111052"/>
          </a:xfrm>
          <a:prstGeom prst="rect">
            <a:avLst/>
          </a:prstGeom>
        </p:spPr>
      </p:pic>
      <p:pic>
        <p:nvPicPr>
          <p:cNvPr id="5" name="Picture 4" descr="A decorative icon">
            <a:extLst>
              <a:ext uri="{FF2B5EF4-FFF2-40B4-BE49-F238E27FC236}">
                <a16:creationId xmlns:a16="http://schemas.microsoft.com/office/drawing/2014/main" id="{4B36C9AE-9B4A-47DB-80C9-758D516F6A6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780" y="1993810"/>
            <a:ext cx="1193641" cy="1193641"/>
          </a:xfrm>
          <a:prstGeom prst="rect">
            <a:avLst/>
          </a:prstGeom>
        </p:spPr>
      </p:pic>
      <p:sp>
        <p:nvSpPr>
          <p:cNvPr id="3" name="TextBox 2">
            <a:extLst>
              <a:ext uri="{FF2B5EF4-FFF2-40B4-BE49-F238E27FC236}">
                <a16:creationId xmlns:a16="http://schemas.microsoft.com/office/drawing/2014/main" id="{7CD0E786-CF48-4EA6-BEE8-203F30BBA88B}"/>
              </a:ext>
            </a:extLst>
          </p:cNvPr>
          <p:cNvSpPr txBox="1"/>
          <p:nvPr/>
        </p:nvSpPr>
        <p:spPr>
          <a:xfrm>
            <a:off x="2286000" y="1993810"/>
            <a:ext cx="5867400" cy="36625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Seek stakeholder input early and often</a:t>
            </a:r>
          </a:p>
          <a:p>
            <a:pPr marL="914400" lvl="1" indent="-457200">
              <a:spcAft>
                <a:spcPts val="600"/>
              </a:spcAft>
              <a:buFont typeface="Arial" panose="020B0604020202020204" pitchFamily="34" charset="0"/>
              <a:buChar char="•"/>
            </a:pPr>
            <a:r>
              <a:rPr lang="en-US" sz="2400" dirty="0"/>
              <a:t>Iterative process </a:t>
            </a:r>
          </a:p>
          <a:p>
            <a:pPr marL="914400" lvl="1" indent="-457200">
              <a:spcAft>
                <a:spcPts val="1800"/>
              </a:spcAft>
              <a:buFont typeface="Arial" panose="020B0604020202020204" pitchFamily="34" charset="0"/>
              <a:buChar char="•"/>
            </a:pPr>
            <a:r>
              <a:rPr lang="en-US" sz="2400" dirty="0"/>
              <a:t>Seek input formally and informally</a:t>
            </a:r>
          </a:p>
          <a:p>
            <a:pPr marL="285750" indent="-285750">
              <a:spcAft>
                <a:spcPts val="1800"/>
              </a:spcAft>
              <a:buFont typeface="Arial" panose="020B0604020202020204" pitchFamily="34" charset="0"/>
              <a:buChar char="•"/>
            </a:pPr>
            <a:r>
              <a:rPr lang="en-US" sz="2400" dirty="0"/>
              <a:t>Document processes throughout the Environmental Scan</a:t>
            </a:r>
          </a:p>
          <a:p>
            <a:pPr marL="285750" indent="-285750">
              <a:spcAft>
                <a:spcPts val="1800"/>
              </a:spcAft>
              <a:buFont typeface="Arial" panose="020B0604020202020204" pitchFamily="34" charset="0"/>
              <a:buChar char="•"/>
            </a:pPr>
            <a:r>
              <a:rPr lang="en-US" sz="2400" dirty="0"/>
              <a:t>Keep notes regarding decision rationale (e.g., literature review search parameters, need for Call for Measures)</a:t>
            </a:r>
          </a:p>
        </p:txBody>
      </p:sp>
      <p:sp>
        <p:nvSpPr>
          <p:cNvPr id="2" name="Title 1"/>
          <p:cNvSpPr>
            <a:spLocks noGrp="1"/>
          </p:cNvSpPr>
          <p:nvPr>
            <p:ph type="title"/>
          </p:nvPr>
        </p:nvSpPr>
        <p:spPr>
          <a:xfrm>
            <a:off x="0" y="0"/>
            <a:ext cx="9144000" cy="1343608"/>
          </a:xfrm>
        </p:spPr>
        <p:txBody>
          <a:bodyPr anchor="t"/>
          <a:lstStyle/>
          <a:p>
            <a:r>
              <a:rPr lang="en-US" sz="4000" dirty="0"/>
              <a:t>4. Stakeholder Input:</a:t>
            </a:r>
            <a:br>
              <a:rPr lang="en-US" sz="4000" dirty="0"/>
            </a:br>
            <a:r>
              <a:rPr lang="en-US" sz="4000" dirty="0"/>
              <a:t>Best Practices</a:t>
            </a:r>
          </a:p>
        </p:txBody>
      </p:sp>
    </p:spTree>
    <p:extLst>
      <p:ext uri="{BB962C8B-B14F-4D97-AF65-F5344CB8AC3E}">
        <p14:creationId xmlns:p14="http://schemas.microsoft.com/office/powerpoint/2010/main" val="4941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Discussion Questions</a:t>
            </a:r>
          </a:p>
        </p:txBody>
      </p:sp>
      <p:pic>
        <p:nvPicPr>
          <p:cNvPr id="7" name="Content Placeholder 6" descr="An image depicting a large question mark">
            <a:extLst>
              <a:ext uri="{FF2B5EF4-FFF2-40B4-BE49-F238E27FC236}">
                <a16:creationId xmlns:a16="http://schemas.microsoft.com/office/drawing/2014/main" id="{FF2F7BDC-2A1B-4865-92D2-B68D1A0F8F27}"/>
              </a:ext>
              <a:ext uri="{C183D7F6-B498-43B3-948B-1728B52AA6E4}">
                <adec:decorative xmlns:adec="http://schemas.microsoft.com/office/drawing/2017/decorative" val="0"/>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208024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a:t>Overview of Environmental Scan Support Tool (ESST)</a:t>
            </a:r>
            <a:endParaRPr lang="en-US" sz="1400" i="1" dirty="0">
              <a:solidFill>
                <a:srgbClr val="FFFF00"/>
              </a:solidFill>
            </a:endParaRPr>
          </a:p>
        </p:txBody>
      </p:sp>
      <p:sp>
        <p:nvSpPr>
          <p:cNvPr id="3" name="Text Placeholder 2"/>
          <p:cNvSpPr>
            <a:spLocks noGrp="1"/>
          </p:cNvSpPr>
          <p:nvPr>
            <p:ph idx="1"/>
          </p:nvPr>
        </p:nvSpPr>
        <p:spPr>
          <a:xfrm>
            <a:off x="457200" y="1828800"/>
            <a:ext cx="8229600" cy="4495800"/>
          </a:xfrm>
        </p:spPr>
        <p:txBody>
          <a:bodyPr>
            <a:normAutofit/>
          </a:bodyPr>
          <a:lstStyle/>
          <a:p>
            <a:r>
              <a:rPr lang="en-US" sz="2400" dirty="0">
                <a:latin typeface="+mj-lt"/>
              </a:rPr>
              <a:t>Automates environmental scan search and prioritization of biomedical literature</a:t>
            </a:r>
          </a:p>
          <a:p>
            <a:pPr lvl="1"/>
            <a:r>
              <a:rPr lang="en-US" sz="2400" dirty="0">
                <a:latin typeface="+mj-lt"/>
              </a:rPr>
              <a:t>Monthly updates for all Process and Outcome measures in CMIT</a:t>
            </a:r>
          </a:p>
          <a:p>
            <a:pPr marL="457200" lvl="1" indent="0">
              <a:buNone/>
            </a:pPr>
            <a:r>
              <a:rPr lang="en-US" sz="2000" dirty="0">
                <a:latin typeface="+mj-lt"/>
              </a:rPr>
              <a:t> </a:t>
            </a:r>
          </a:p>
          <a:p>
            <a:endParaRPr lang="en-US" sz="2400" dirty="0">
              <a:latin typeface="Arial" panose="020B0604020202020204" pitchFamily="34" charset="0"/>
              <a:cs typeface="Arial" panose="020B0604020202020204" pitchFamily="34" charset="0"/>
            </a:endParaRPr>
          </a:p>
        </p:txBody>
      </p:sp>
      <p:pic>
        <p:nvPicPr>
          <p:cNvPr id="6" name="Picture 5" descr="A screen grab of search results from the environmental scan tool available via CMIT.">
            <a:extLst>
              <a:ext uri="{FF2B5EF4-FFF2-40B4-BE49-F238E27FC236}">
                <a16:creationId xmlns:a16="http://schemas.microsoft.com/office/drawing/2014/main" id="{385D9CD6-1667-40CC-A96E-7FA12C0CD0DA}"/>
              </a:ext>
            </a:extLst>
          </p:cNvPr>
          <p:cNvPicPr/>
          <p:nvPr/>
        </p:nvPicPr>
        <p:blipFill rotWithShape="1">
          <a:blip r:embed="rId3">
            <a:extLst>
              <a:ext uri="{28A0092B-C50C-407E-A947-70E740481C1C}">
                <a14:useLocalDpi xmlns:a14="http://schemas.microsoft.com/office/drawing/2010/main" val="0"/>
              </a:ext>
            </a:extLst>
          </a:blip>
          <a:srcRect t="31111" b="27777"/>
          <a:stretch/>
        </p:blipFill>
        <p:spPr>
          <a:xfrm>
            <a:off x="1180147" y="3505200"/>
            <a:ext cx="6783705" cy="28194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1018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2578-497C-4814-8F74-0492B0BB11F6}"/>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791472C1-A8BB-4AC9-A0F6-103378C52BE5}"/>
              </a:ext>
            </a:extLst>
          </p:cNvPr>
          <p:cNvSpPr>
            <a:spLocks noGrp="1"/>
          </p:cNvSpPr>
          <p:nvPr>
            <p:ph idx="1"/>
          </p:nvPr>
        </p:nvSpPr>
        <p:spPr>
          <a:xfrm>
            <a:off x="457200" y="5818278"/>
            <a:ext cx="8229600" cy="868363"/>
          </a:xfrm>
        </p:spPr>
        <p:txBody>
          <a:bodyPr>
            <a:normAutofit/>
          </a:bodyPr>
          <a:lstStyle/>
          <a:p>
            <a:pPr marL="0" indent="0" algn="ctr">
              <a:buNone/>
            </a:pPr>
            <a:r>
              <a:rPr lang="en-US" sz="2000" dirty="0">
                <a:latin typeface="+mj-lt"/>
                <a:hlinkClick r:id="rId3"/>
              </a:rPr>
              <a:t>https://cmitmms.cms.gov</a:t>
            </a:r>
            <a:r>
              <a:rPr lang="en-US" sz="2000" dirty="0">
                <a:latin typeface="+mj-lt"/>
              </a:rPr>
              <a:t> – Controlled Access site</a:t>
            </a:r>
          </a:p>
          <a:p>
            <a:pPr marL="0" indent="0" algn="ctr">
              <a:buNone/>
            </a:pPr>
            <a:r>
              <a:rPr lang="en-US" sz="2000" dirty="0">
                <a:latin typeface="+mj-lt"/>
                <a:hlinkClick r:id="rId4"/>
              </a:rPr>
              <a:t>https://cmit.cms.gov</a:t>
            </a:r>
            <a:r>
              <a:rPr lang="en-US" sz="2000" dirty="0">
                <a:latin typeface="+mj-lt"/>
              </a:rPr>
              <a:t> – Public site</a:t>
            </a:r>
            <a:endParaRPr lang="en-US" sz="2400" dirty="0">
              <a:latin typeface="+mj-lt"/>
            </a:endParaRPr>
          </a:p>
        </p:txBody>
      </p:sp>
      <p:sp>
        <p:nvSpPr>
          <p:cNvPr id="4" name="Slide Number Placeholder 3">
            <a:extLst>
              <a:ext uri="{FF2B5EF4-FFF2-40B4-BE49-F238E27FC236}">
                <a16:creationId xmlns:a16="http://schemas.microsoft.com/office/drawing/2014/main" id="{F1B7BCC5-CB62-4089-A02F-AB0A0CB2A45F}"/>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pPr/>
              <a:t>22</a:t>
            </a:fld>
            <a:endParaRPr lang="en-US"/>
          </a:p>
        </p:txBody>
      </p:sp>
      <p:pic>
        <p:nvPicPr>
          <p:cNvPr id="5" name="Picture 4" descr="Decorative image of a laptop computer screen opened to the CMS CMIT website">
            <a:extLst>
              <a:ext uri="{FF2B5EF4-FFF2-40B4-BE49-F238E27FC236}">
                <a16:creationId xmlns:a16="http://schemas.microsoft.com/office/drawing/2014/main" id="{875B259B-F6A1-4427-9D4A-673A0668B198}"/>
              </a:ext>
            </a:extLst>
          </p:cNvPr>
          <p:cNvPicPr>
            <a:picLocks noChangeAspect="1"/>
          </p:cNvPicPr>
          <p:nvPr/>
        </p:nvPicPr>
        <p:blipFill>
          <a:blip r:embed="rId5"/>
          <a:stretch>
            <a:fillRect/>
          </a:stretch>
        </p:blipFill>
        <p:spPr>
          <a:xfrm>
            <a:off x="1360012" y="1699428"/>
            <a:ext cx="6423976" cy="3854478"/>
          </a:xfrm>
          <a:prstGeom prst="rect">
            <a:avLst/>
          </a:prstGeom>
        </p:spPr>
      </p:pic>
    </p:spTree>
    <p:extLst>
      <p:ext uri="{BB962C8B-B14F-4D97-AF65-F5344CB8AC3E}">
        <p14:creationId xmlns:p14="http://schemas.microsoft.com/office/powerpoint/2010/main" val="257891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ESST Works</a:t>
            </a:r>
            <a:endParaRPr lang="en-US" sz="1400" i="1" dirty="0">
              <a:solidFill>
                <a:srgbClr val="FFFF00"/>
              </a:solidFill>
            </a:endParaRPr>
          </a:p>
        </p:txBody>
      </p:sp>
      <p:sp>
        <p:nvSpPr>
          <p:cNvPr id="3" name="Text Placeholder 2"/>
          <p:cNvSpPr>
            <a:spLocks noGrp="1"/>
          </p:cNvSpPr>
          <p:nvPr>
            <p:ph idx="1"/>
          </p:nvPr>
        </p:nvSpPr>
        <p:spPr>
          <a:xfrm>
            <a:off x="457200" y="1828800"/>
            <a:ext cx="8229600" cy="4495800"/>
          </a:xfrm>
        </p:spPr>
        <p:txBody>
          <a:bodyPr>
            <a:normAutofit/>
          </a:bodyPr>
          <a:lstStyle/>
          <a:p>
            <a:r>
              <a:rPr lang="en-US" sz="2400" dirty="0">
                <a:latin typeface="+mj-lt"/>
                <a:cs typeface="Arial" panose="020B0604020202020204" pitchFamily="34" charset="0"/>
              </a:rPr>
              <a:t>How does it work?</a:t>
            </a:r>
          </a:p>
          <a:p>
            <a:pPr lvl="1"/>
            <a:r>
              <a:rPr lang="en-US" sz="2400" dirty="0">
                <a:latin typeface="+mj-lt"/>
                <a:cs typeface="Arial" panose="020B0604020202020204" pitchFamily="34" charset="0"/>
              </a:rPr>
              <a:t>Artificial Intelligence (AI) identifies the most relevant PubMed content from the Measure Information Form</a:t>
            </a:r>
          </a:p>
          <a:p>
            <a:pPr lvl="1"/>
            <a:r>
              <a:rPr lang="en-US" sz="2400" dirty="0">
                <a:latin typeface="+mj-lt"/>
                <a:cs typeface="Arial" panose="020B0604020202020204" pitchFamily="34" charset="0"/>
              </a:rPr>
              <a:t>Clinical Quality Measures (CQM) ontology “describes” a measure, identifying the population, health status or process, the change concept, and the expected output to categorize</a:t>
            </a:r>
          </a:p>
        </p:txBody>
      </p:sp>
    </p:spTree>
    <p:extLst>
      <p:ext uri="{BB962C8B-B14F-4D97-AF65-F5344CB8AC3E}">
        <p14:creationId xmlns:p14="http://schemas.microsoft.com/office/powerpoint/2010/main" val="2644762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EF06-DB08-451B-B4DB-E6AACB964493}"/>
              </a:ext>
            </a:extLst>
          </p:cNvPr>
          <p:cNvSpPr>
            <a:spLocks noGrp="1"/>
          </p:cNvSpPr>
          <p:nvPr>
            <p:ph type="title"/>
          </p:nvPr>
        </p:nvSpPr>
        <p:spPr/>
        <p:txBody>
          <a:bodyPr/>
          <a:lstStyle/>
          <a:p>
            <a:r>
              <a:rPr lang="en-US" dirty="0"/>
              <a:t>Using ESST</a:t>
            </a:r>
          </a:p>
        </p:txBody>
      </p:sp>
      <p:sp>
        <p:nvSpPr>
          <p:cNvPr id="3" name="Content Placeholder 2">
            <a:extLst>
              <a:ext uri="{FF2B5EF4-FFF2-40B4-BE49-F238E27FC236}">
                <a16:creationId xmlns:a16="http://schemas.microsoft.com/office/drawing/2014/main" id="{5C848796-4C5F-49B8-9BA2-D0D3741B24D8}"/>
              </a:ext>
            </a:extLst>
          </p:cNvPr>
          <p:cNvSpPr>
            <a:spLocks noGrp="1"/>
          </p:cNvSpPr>
          <p:nvPr>
            <p:ph idx="1"/>
          </p:nvPr>
        </p:nvSpPr>
        <p:spPr>
          <a:xfrm>
            <a:off x="457200" y="1828800"/>
            <a:ext cx="8229600" cy="4297363"/>
          </a:xfrm>
        </p:spPr>
        <p:txBody>
          <a:bodyPr>
            <a:normAutofit/>
          </a:bodyPr>
          <a:lstStyle/>
          <a:p>
            <a:r>
              <a:rPr lang="en-US" sz="2400" dirty="0">
                <a:latin typeface="+mj-lt"/>
                <a:cs typeface="Arial" panose="020B0604020202020204" pitchFamily="34" charset="0"/>
              </a:rPr>
              <a:t>Available with login from the CMIT Controlled-Access site</a:t>
            </a:r>
          </a:p>
          <a:p>
            <a:pPr lvl="1"/>
            <a:r>
              <a:rPr lang="en-US" sz="2400" dirty="0">
                <a:latin typeface="+mj-lt"/>
                <a:cs typeface="Arial" panose="020B0604020202020204" pitchFamily="34" charset="0"/>
              </a:rPr>
              <a:t>Request a login at </a:t>
            </a:r>
            <a:r>
              <a:rPr lang="en-US" sz="2400" dirty="0">
                <a:latin typeface="+mj-lt"/>
                <a:cs typeface="Arial" panose="020B0604020202020204" pitchFamily="34" charset="0"/>
                <a:hlinkClick r:id="rId3"/>
              </a:rPr>
              <a:t>https://cmitmms.cms.gov/CMIT/ViewAccountRequest</a:t>
            </a:r>
            <a:endParaRPr lang="en-US" sz="2400" dirty="0">
              <a:latin typeface="+mj-lt"/>
              <a:cs typeface="Arial" panose="020B0604020202020204" pitchFamily="34" charset="0"/>
            </a:endParaRPr>
          </a:p>
          <a:p>
            <a:r>
              <a:rPr lang="en-US" sz="2400" dirty="0">
                <a:latin typeface="+mj-lt"/>
                <a:cs typeface="Arial" panose="020B0604020202020204" pitchFamily="34" charset="0"/>
              </a:rPr>
              <a:t>Example Use Case: Review a measure</a:t>
            </a:r>
          </a:p>
          <a:p>
            <a:pPr lvl="1"/>
            <a:r>
              <a:rPr lang="en-US" sz="2400" dirty="0">
                <a:latin typeface="+mj-lt"/>
                <a:cs typeface="Arial" panose="020B0604020202020204" pitchFamily="34" charset="0"/>
              </a:rPr>
              <a:t>Login to CMIT</a:t>
            </a:r>
          </a:p>
          <a:p>
            <a:pPr lvl="1"/>
            <a:r>
              <a:rPr lang="en-US" sz="2400" dirty="0">
                <a:latin typeface="+mj-lt"/>
                <a:cs typeface="Arial" panose="020B0604020202020204" pitchFamily="34" charset="0"/>
              </a:rPr>
              <a:t>Search for the measure</a:t>
            </a:r>
          </a:p>
          <a:p>
            <a:pPr lvl="1"/>
            <a:r>
              <a:rPr lang="en-US" sz="2400" dirty="0">
                <a:latin typeface="+mj-lt"/>
                <a:cs typeface="Arial" panose="020B0604020202020204" pitchFamily="34" charset="0"/>
              </a:rPr>
              <a:t>Review the environmental scan results</a:t>
            </a:r>
          </a:p>
        </p:txBody>
      </p:sp>
      <p:sp>
        <p:nvSpPr>
          <p:cNvPr id="4" name="Slide Number Placeholder 3">
            <a:extLst>
              <a:ext uri="{FF2B5EF4-FFF2-40B4-BE49-F238E27FC236}">
                <a16:creationId xmlns:a16="http://schemas.microsoft.com/office/drawing/2014/main" id="{019A8DD3-B35A-4DBF-ADDD-95B36B5E2A07}"/>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pPr/>
              <a:t>24</a:t>
            </a:fld>
            <a:endParaRPr lang="en-US"/>
          </a:p>
        </p:txBody>
      </p:sp>
    </p:spTree>
    <p:extLst>
      <p:ext uri="{BB962C8B-B14F-4D97-AF65-F5344CB8AC3E}">
        <p14:creationId xmlns:p14="http://schemas.microsoft.com/office/powerpoint/2010/main" val="372157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2578-497C-4814-8F74-0492B0BB11F6}"/>
              </a:ext>
            </a:extLst>
          </p:cNvPr>
          <p:cNvSpPr>
            <a:spLocks noGrp="1"/>
          </p:cNvSpPr>
          <p:nvPr>
            <p:ph type="title"/>
          </p:nvPr>
        </p:nvSpPr>
        <p:spPr/>
        <p:txBody>
          <a:bodyPr/>
          <a:lstStyle/>
          <a:p>
            <a:r>
              <a:rPr lang="en-US" dirty="0"/>
              <a:t>Features Coming Soon</a:t>
            </a:r>
          </a:p>
        </p:txBody>
      </p:sp>
      <p:sp>
        <p:nvSpPr>
          <p:cNvPr id="3" name="Content Placeholder 2">
            <a:extLst>
              <a:ext uri="{FF2B5EF4-FFF2-40B4-BE49-F238E27FC236}">
                <a16:creationId xmlns:a16="http://schemas.microsoft.com/office/drawing/2014/main" id="{791472C1-A8BB-4AC9-A0F6-103378C52BE5}"/>
              </a:ext>
            </a:extLst>
          </p:cNvPr>
          <p:cNvSpPr>
            <a:spLocks noGrp="1"/>
          </p:cNvSpPr>
          <p:nvPr>
            <p:ph idx="1"/>
          </p:nvPr>
        </p:nvSpPr>
        <p:spPr/>
        <p:txBody>
          <a:bodyPr>
            <a:normAutofit/>
          </a:bodyPr>
          <a:lstStyle/>
          <a:p>
            <a:r>
              <a:rPr lang="en-US" sz="2400" dirty="0">
                <a:latin typeface="+mj-lt"/>
              </a:rPr>
              <a:t>Public site, not requiring controlled access </a:t>
            </a:r>
            <a:r>
              <a:rPr lang="en-US" sz="2400">
                <a:latin typeface="+mj-lt"/>
              </a:rPr>
              <a:t>(Released April 27)</a:t>
            </a:r>
            <a:endParaRPr lang="en-US" sz="2400" dirty="0">
              <a:latin typeface="+mj-lt"/>
            </a:endParaRPr>
          </a:p>
          <a:p>
            <a:r>
              <a:rPr lang="en-US" sz="2400" dirty="0">
                <a:latin typeface="+mj-lt"/>
              </a:rPr>
              <a:t>Expanded biomedical publication databases</a:t>
            </a:r>
          </a:p>
          <a:p>
            <a:pPr lvl="1"/>
            <a:r>
              <a:rPr lang="en-US" sz="2400" dirty="0" err="1">
                <a:latin typeface="+mj-lt"/>
              </a:rPr>
              <a:t>Psychinfo</a:t>
            </a:r>
            <a:r>
              <a:rPr lang="en-US" sz="2400" dirty="0">
                <a:latin typeface="+mj-lt"/>
              </a:rPr>
              <a:t> (September 2019), others to follow</a:t>
            </a:r>
          </a:p>
          <a:p>
            <a:r>
              <a:rPr lang="en-US" sz="2400" dirty="0">
                <a:latin typeface="+mj-lt"/>
              </a:rPr>
              <a:t>De Novo Measure Scan (i.e. enter search terms for a new measure) (September 2019)</a:t>
            </a:r>
          </a:p>
        </p:txBody>
      </p:sp>
      <p:sp>
        <p:nvSpPr>
          <p:cNvPr id="4" name="Slide Number Placeholder 3">
            <a:extLst>
              <a:ext uri="{FF2B5EF4-FFF2-40B4-BE49-F238E27FC236}">
                <a16:creationId xmlns:a16="http://schemas.microsoft.com/office/drawing/2014/main" id="{F1B7BCC5-CB62-4089-A02F-AB0A0CB2A45F}"/>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pPr/>
              <a:t>25</a:t>
            </a:fld>
            <a:endParaRPr lang="en-US"/>
          </a:p>
        </p:txBody>
      </p:sp>
    </p:spTree>
    <p:extLst>
      <p:ext uri="{BB962C8B-B14F-4D97-AF65-F5344CB8AC3E}">
        <p14:creationId xmlns:p14="http://schemas.microsoft.com/office/powerpoint/2010/main" val="187990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757464"/>
            <a:ext cx="3778280" cy="4507817"/>
          </a:xfrm>
        </p:spPr>
        <p:txBody>
          <a:bodyPr>
            <a:normAutofit/>
          </a:bodyPr>
          <a:lstStyle/>
          <a:p>
            <a:pPr marL="0" indent="0">
              <a:buNone/>
            </a:pPr>
            <a:r>
              <a:rPr lang="en-US" sz="2400" b="1" dirty="0"/>
              <a:t>The CMS MMS Blueprint </a:t>
            </a:r>
          </a:p>
          <a:p>
            <a:pPr marL="514350" indent="-457200"/>
            <a:r>
              <a:rPr lang="en-US" sz="2400" dirty="0"/>
              <a:t>Chapter 9 – Information Gathering</a:t>
            </a:r>
          </a:p>
          <a:p>
            <a:pPr marL="514350" indent="-457200"/>
            <a:r>
              <a:rPr lang="en-US" sz="2400" dirty="0"/>
              <a:t>Chapter 10 – Environmental Scan</a:t>
            </a:r>
          </a:p>
          <a:p>
            <a:pPr marL="514350" indent="-457200"/>
            <a:r>
              <a:rPr lang="en-US" sz="2400" dirty="0">
                <a:hlinkClick r:id="rId3"/>
              </a:rPr>
              <a:t>https://www.cms.gov/Medicare/Quality-Initiatives-Patient-Assessment-Instruments/MMS/MMS-Blueprint.html</a:t>
            </a:r>
            <a:endParaRPr lang="en-US" sz="2400" dirty="0"/>
          </a:p>
        </p:txBody>
      </p:sp>
      <p:pic>
        <p:nvPicPr>
          <p:cNvPr id="7" name="Picture 6" descr="Graphic of title page of the Blueprint v14.0.">
            <a:extLst>
              <a:ext uri="{FF2B5EF4-FFF2-40B4-BE49-F238E27FC236}">
                <a16:creationId xmlns:a16="http://schemas.microsoft.com/office/drawing/2014/main" id="{A6174551-C2A7-4198-BE0E-D91C91207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720175"/>
            <a:ext cx="3625881" cy="4692317"/>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0" y="0"/>
            <a:ext cx="9144000" cy="1343608"/>
          </a:xfrm>
        </p:spPr>
        <p:txBody>
          <a:bodyPr anchor="t"/>
          <a:lstStyle/>
          <a:p>
            <a:r>
              <a:rPr lang="en-US" sz="4000" dirty="0"/>
              <a:t>Environmental Scans: </a:t>
            </a:r>
            <a:br>
              <a:rPr lang="en-US" sz="4000" dirty="0"/>
            </a:br>
            <a:r>
              <a:rPr lang="en-US" sz="4000" dirty="0"/>
              <a:t>Resources and Templates</a:t>
            </a:r>
          </a:p>
        </p:txBody>
      </p:sp>
    </p:spTree>
    <p:extLst>
      <p:ext uri="{BB962C8B-B14F-4D97-AF65-F5344CB8AC3E}">
        <p14:creationId xmlns:p14="http://schemas.microsoft.com/office/powerpoint/2010/main" val="1793540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Discussion Questions</a:t>
            </a:r>
          </a:p>
        </p:txBody>
      </p:sp>
      <p:pic>
        <p:nvPicPr>
          <p:cNvPr id="7" name="Content Placeholder 6" descr="Image of a large question mark">
            <a:extLst>
              <a:ext uri="{FF2B5EF4-FFF2-40B4-BE49-F238E27FC236}">
                <a16:creationId xmlns:a16="http://schemas.microsoft.com/office/drawing/2014/main" id="{FF2F7BDC-2A1B-4865-92D2-B68D1A0F8F27}"/>
              </a:ext>
              <a:ext uri="{C183D7F6-B498-43B3-948B-1728B52AA6E4}">
                <adec:decorative xmlns:adec="http://schemas.microsoft.com/office/drawing/2017/decorative" val="0"/>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1"/>
          <p:cNvSpPr>
            <a:spLocks noGrp="1"/>
          </p:cNvSpPr>
          <p:nvPr>
            <p:ph idx="1"/>
          </p:nvPr>
        </p:nvSpPr>
        <p:spPr>
          <a:xfrm>
            <a:off x="838200" y="1981200"/>
            <a:ext cx="7239000" cy="3992563"/>
          </a:xfrm>
        </p:spPr>
        <p:txBody>
          <a:bodyPr>
            <a:normAutofit fontScale="92500" lnSpcReduction="10000"/>
          </a:bodyPr>
          <a:lstStyle/>
          <a:p>
            <a:pPr marL="0" indent="0">
              <a:buNone/>
            </a:pPr>
            <a:r>
              <a:rPr lang="en-US" sz="2700" b="1" dirty="0"/>
              <a:t>Planned Upcoming Webinars:</a:t>
            </a:r>
          </a:p>
          <a:p>
            <a:pPr marL="514350" indent="-457200"/>
            <a:r>
              <a:rPr lang="en-US" sz="2700" dirty="0"/>
              <a:t>May 22, 2019 – Re-Introducing the </a:t>
            </a:r>
            <a:r>
              <a:rPr lang="en-US" sz="2700" dirty="0" err="1"/>
              <a:t>eCQI</a:t>
            </a:r>
            <a:r>
              <a:rPr lang="en-US" sz="2700" dirty="0"/>
              <a:t> Resource Center and the CMD Workspace</a:t>
            </a:r>
          </a:p>
          <a:p>
            <a:pPr marL="514350" indent="-457200"/>
            <a:r>
              <a:rPr lang="en-US" sz="2700" dirty="0"/>
              <a:t>June 12, 2019 – eCQM Testing: Making the Most of Limited Testing Data</a:t>
            </a:r>
          </a:p>
          <a:p>
            <a:pPr marL="514350" indent="-457200"/>
            <a:r>
              <a:rPr lang="en-US" sz="2700" dirty="0"/>
              <a:t>July 17, 2019 – CMS National Impact Assessment Overview and Measure Evaluation</a:t>
            </a:r>
          </a:p>
          <a:p>
            <a:pPr marL="57150" indent="0">
              <a:buNone/>
            </a:pPr>
            <a:endParaRPr lang="en-US" sz="2700" dirty="0"/>
          </a:p>
          <a:p>
            <a:pPr marL="57150" indent="0">
              <a:buNone/>
            </a:pPr>
            <a:r>
              <a:rPr lang="en-US" sz="2700" dirty="0"/>
              <a:t>To suggest topics for upcoming Info Sessions, 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
        <p:nvSpPr>
          <p:cNvPr id="2" name="Title 1"/>
          <p:cNvSpPr>
            <a:spLocks noGrp="1"/>
          </p:cNvSpPr>
          <p:nvPr>
            <p:ph type="title"/>
          </p:nvPr>
        </p:nvSpPr>
        <p:spPr>
          <a:xfrm>
            <a:off x="0" y="0"/>
            <a:ext cx="9144000" cy="1343608"/>
          </a:xfrm>
        </p:spPr>
        <p:txBody>
          <a:bodyPr anchor="ctr"/>
          <a:lstStyle/>
          <a:p>
            <a:r>
              <a:rPr lang="en-US" sz="4000" dirty="0"/>
              <a:t>Upcoming MACRA Info Sessions</a:t>
            </a:r>
          </a:p>
        </p:txBody>
      </p:sp>
    </p:spTree>
    <p:extLst>
      <p:ext uri="{BB962C8B-B14F-4D97-AF65-F5344CB8AC3E}">
        <p14:creationId xmlns:p14="http://schemas.microsoft.com/office/powerpoint/2010/main" val="347032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descr="Agenda:&#10;1. Key definitions&#10;2. Background&#10;3. Benefits and challenges&#10;4. Special considerations (conceptualization to testing)&#10;5. Conclusion&#10;6. References&#10;7. Discussion">
            <a:extLst>
              <a:ext uri="{FF2B5EF4-FFF2-40B4-BE49-F238E27FC236}">
                <a16:creationId xmlns:a16="http://schemas.microsoft.com/office/drawing/2014/main" id="{C0721A4E-BF36-4249-807B-BD004FA7A634}"/>
              </a:ext>
            </a:extLst>
          </p:cNvPr>
          <p:cNvSpPr/>
          <p:nvPr/>
        </p:nvSpPr>
        <p:spPr>
          <a:xfrm>
            <a:off x="1143000" y="1905000"/>
            <a:ext cx="6858000" cy="4572000"/>
          </a:xfrm>
          <a:prstGeom prst="roundRect">
            <a:avLst/>
          </a:prstGeom>
          <a:solidFill>
            <a:srgbClr val="084A9C"/>
          </a:solidFill>
          <a:ln w="57150">
            <a:solidFill>
              <a:srgbClr val="FFD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66850" y="2590800"/>
            <a:ext cx="6210300" cy="4078039"/>
          </a:xfrm>
          <a:prstGeom prst="rect">
            <a:avLst/>
          </a:prstGeom>
        </p:spPr>
        <p:txBody>
          <a:bodyPr wrap="square">
            <a:spAutoFit/>
          </a:bodyPr>
          <a:lstStyle/>
          <a:p>
            <a:pPr marL="514350" indent="-514350">
              <a:spcAft>
                <a:spcPts val="1200"/>
              </a:spcAft>
              <a:buFont typeface="+mj-lt"/>
              <a:buAutoNum type="arabicPeriod"/>
            </a:pPr>
            <a:r>
              <a:rPr lang="en-US" sz="3200" b="1" dirty="0">
                <a:solidFill>
                  <a:schemeClr val="bg1"/>
                </a:solidFill>
              </a:rPr>
              <a:t>Overview of environmental scans for measure development</a:t>
            </a:r>
          </a:p>
          <a:p>
            <a:pPr marL="514350" indent="-514350">
              <a:spcAft>
                <a:spcPts val="1200"/>
              </a:spcAft>
              <a:buFont typeface="+mj-lt"/>
              <a:buAutoNum type="arabicPeriod"/>
            </a:pPr>
            <a:r>
              <a:rPr lang="en-US" sz="3200" b="1" dirty="0">
                <a:solidFill>
                  <a:schemeClr val="bg1"/>
                </a:solidFill>
              </a:rPr>
              <a:t>What should be included in an environmental scan?</a:t>
            </a:r>
          </a:p>
          <a:p>
            <a:pPr marL="514350" indent="-514350">
              <a:spcAft>
                <a:spcPts val="1200"/>
              </a:spcAft>
              <a:buFont typeface="+mj-lt"/>
              <a:buAutoNum type="arabicPeriod"/>
            </a:pPr>
            <a:r>
              <a:rPr lang="en-US" sz="3200" b="1" dirty="0">
                <a:solidFill>
                  <a:schemeClr val="bg1"/>
                </a:solidFill>
              </a:rPr>
              <a:t>Demo of ESST</a:t>
            </a:r>
          </a:p>
          <a:p>
            <a:pPr marL="514350" indent="-514350">
              <a:spcAft>
                <a:spcPts val="1200"/>
              </a:spcAft>
              <a:buFont typeface="+mj-lt"/>
              <a:buAutoNum type="arabicPeriod"/>
            </a:pPr>
            <a:r>
              <a:rPr lang="en-US" sz="3200" b="1" dirty="0">
                <a:solidFill>
                  <a:schemeClr val="bg1"/>
                </a:solidFill>
              </a:rPr>
              <a:t>Examples</a:t>
            </a:r>
          </a:p>
          <a:p>
            <a:pPr marL="514350" indent="-514350">
              <a:spcAft>
                <a:spcPts val="1200"/>
              </a:spcAft>
              <a:buFont typeface="+mj-lt"/>
              <a:buAutoNum type="arabicPeriod"/>
            </a:pPr>
            <a:endParaRPr lang="en-US" sz="2700" b="1" dirty="0"/>
          </a:p>
        </p:txBody>
      </p:sp>
      <p:sp>
        <p:nvSpPr>
          <p:cNvPr id="2" name="Title 1"/>
          <p:cNvSpPr>
            <a:spLocks noGrp="1"/>
          </p:cNvSpPr>
          <p:nvPr>
            <p:ph type="title"/>
          </p:nvPr>
        </p:nvSpPr>
        <p:spPr>
          <a:xfrm>
            <a:off x="0" y="0"/>
            <a:ext cx="9144000" cy="1343608"/>
          </a:xfrm>
        </p:spPr>
        <p:txBody>
          <a:bodyPr anchor="ctr"/>
          <a:lstStyle/>
          <a:p>
            <a:r>
              <a:rPr lang="en-US" sz="4000" dirty="0"/>
              <a:t>Agenda</a:t>
            </a:r>
          </a:p>
        </p:txBody>
      </p:sp>
    </p:spTree>
    <p:extLst>
      <p:ext uri="{BB962C8B-B14F-4D97-AF65-F5344CB8AC3E}">
        <p14:creationId xmlns:p14="http://schemas.microsoft.com/office/powerpoint/2010/main" val="16069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1"/>
          <p:cNvSpPr>
            <a:spLocks noGrp="1"/>
          </p:cNvSpPr>
          <p:nvPr>
            <p:ph idx="1"/>
          </p:nvPr>
        </p:nvSpPr>
        <p:spPr>
          <a:xfrm>
            <a:off x="838200" y="1981200"/>
            <a:ext cx="7239000" cy="3992563"/>
          </a:xfrm>
        </p:spPr>
        <p:txBody>
          <a:bodyPr>
            <a:normAutofit/>
          </a:bodyPr>
          <a:lstStyle/>
          <a:p>
            <a:pPr marL="0" indent="0">
              <a:buNone/>
            </a:pPr>
            <a:r>
              <a:rPr lang="en-US" sz="2700" b="1" dirty="0"/>
              <a:t>Planned Upcoming Webinars:</a:t>
            </a:r>
          </a:p>
          <a:p>
            <a:pPr marL="514350" indent="-457200"/>
            <a:r>
              <a:rPr lang="en-US" sz="2700" dirty="0"/>
              <a:t>June 25, 2019 and June 27, 2019 – </a:t>
            </a:r>
            <a:r>
              <a:rPr lang="en-US" sz="2700" i="1" dirty="0"/>
              <a:t>Measuring Quality to Improve Quality: Strengths and Challenges of Clinical Quality Measurement</a:t>
            </a:r>
          </a:p>
          <a:p>
            <a:pPr marL="514350" indent="-457200"/>
            <a:r>
              <a:rPr lang="en-US" sz="2700" dirty="0"/>
              <a:t>July 24, 2019 and July 25, 2019 – </a:t>
            </a:r>
            <a:r>
              <a:rPr lang="en-US" sz="2700" i="1" dirty="0"/>
              <a:t>Patient-Centered Quality Measurement: What It Is and How to Get Involved</a:t>
            </a:r>
          </a:p>
          <a:p>
            <a:pPr marL="57150" indent="0">
              <a:buNone/>
            </a:pPr>
            <a:endParaRPr lang="en-US" sz="2700" dirty="0"/>
          </a:p>
        </p:txBody>
      </p:sp>
      <p:sp>
        <p:nvSpPr>
          <p:cNvPr id="2" name="Title 1"/>
          <p:cNvSpPr>
            <a:spLocks noGrp="1"/>
          </p:cNvSpPr>
          <p:nvPr>
            <p:ph type="title"/>
          </p:nvPr>
        </p:nvSpPr>
        <p:spPr>
          <a:xfrm>
            <a:off x="0" y="0"/>
            <a:ext cx="9144000" cy="1343608"/>
          </a:xfrm>
        </p:spPr>
        <p:txBody>
          <a:bodyPr anchor="ctr"/>
          <a:lstStyle/>
          <a:p>
            <a:r>
              <a:rPr lang="en-US" sz="4000" dirty="0"/>
              <a:t>Upcoming Public Webinars</a:t>
            </a:r>
          </a:p>
        </p:txBody>
      </p:sp>
    </p:spTree>
    <p:extLst>
      <p:ext uri="{BB962C8B-B14F-4D97-AF65-F5344CB8AC3E}">
        <p14:creationId xmlns:p14="http://schemas.microsoft.com/office/powerpoint/2010/main" val="1089729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1155999" y="1828800"/>
            <a:ext cx="68580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700" b="1" u="sng" dirty="0"/>
          </a:p>
          <a:p>
            <a:r>
              <a:rPr lang="en-US" sz="2700" b="1" u="sng" dirty="0"/>
              <a:t>Battelle</a:t>
            </a:r>
          </a:p>
          <a:p>
            <a:pPr marL="0" indent="0">
              <a:buNone/>
            </a:pPr>
            <a:r>
              <a:rPr lang="en-US" sz="2700" dirty="0"/>
              <a:t>Measures Management System Contract Holder 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Kimberly Rawlings: </a:t>
            </a:r>
            <a:r>
              <a:rPr lang="en-US" sz="2700" dirty="0">
                <a:hlinkClick r:id="rId4"/>
              </a:rPr>
              <a:t>Kimberly.Rawlings@cms.hhs.gov</a:t>
            </a:r>
            <a:r>
              <a:rPr lang="en-US" sz="2700" dirty="0"/>
              <a:t>  </a:t>
            </a:r>
          </a:p>
          <a:p>
            <a:pPr marL="0" indent="0">
              <a:buNone/>
            </a:pPr>
            <a:endParaRPr lang="en-US" sz="2700" dirty="0"/>
          </a:p>
        </p:txBody>
      </p:sp>
      <p:sp>
        <p:nvSpPr>
          <p:cNvPr id="4" name="Title 3"/>
          <p:cNvSpPr>
            <a:spLocks noGrp="1"/>
          </p:cNvSpPr>
          <p:nvPr>
            <p:ph type="title"/>
          </p:nvPr>
        </p:nvSpPr>
        <p:spPr>
          <a:xfrm>
            <a:off x="0" y="0"/>
            <a:ext cx="9144000" cy="1295400"/>
          </a:xfrm>
        </p:spPr>
        <p:txBody>
          <a:bodyPr anchor="ctr"/>
          <a:lstStyle/>
          <a:p>
            <a:r>
              <a:rPr lang="en-US" sz="4000" dirty="0"/>
              <a:t>Contact Information</a:t>
            </a:r>
          </a:p>
        </p:txBody>
      </p:sp>
    </p:spTree>
    <p:extLst>
      <p:ext uri="{BB962C8B-B14F-4D97-AF65-F5344CB8AC3E}">
        <p14:creationId xmlns:p14="http://schemas.microsoft.com/office/powerpoint/2010/main" val="4024403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45358-E3C3-4E35-8B1D-F6F61B3F7059}"/>
              </a:ext>
              <a:ext uri="{C183D7F6-B498-43B3-948B-1728B52AA6E4}">
                <adec:decorative xmlns:adec="http://schemas.microsoft.com/office/drawing/2017/decorative" val="1"/>
              </a:ext>
            </a:extLst>
          </p:cNvPr>
          <p:cNvGrpSpPr/>
          <p:nvPr/>
        </p:nvGrpSpPr>
        <p:grpSpPr>
          <a:xfrm>
            <a:off x="0" y="5486400"/>
            <a:ext cx="9144000" cy="1359613"/>
            <a:chOff x="0" y="5486400"/>
            <a:chExt cx="9144000" cy="1359613"/>
          </a:xfrm>
        </p:grpSpPr>
        <p:grpSp>
          <p:nvGrpSpPr>
            <p:cNvPr id="4" name="Group 3">
              <a:extLst>
                <a:ext uri="{FF2B5EF4-FFF2-40B4-BE49-F238E27FC236}">
                  <a16:creationId xmlns:a16="http://schemas.microsoft.com/office/drawing/2014/main" id="{3DDAE356-7C6F-4719-9EEA-0DEC1F1F4191}"/>
                </a:ext>
              </a:extLst>
            </p:cNvPr>
            <p:cNvGrpSpPr/>
            <p:nvPr/>
          </p:nvGrpSpPr>
          <p:grpSpPr>
            <a:xfrm>
              <a:off x="0" y="5486400"/>
              <a:ext cx="9144000" cy="1359613"/>
              <a:chOff x="0" y="5486400"/>
              <a:chExt cx="9144000" cy="1359613"/>
            </a:xfrm>
          </p:grpSpPr>
          <p:sp>
            <p:nvSpPr>
              <p:cNvPr id="6" name="Rectangle 5">
                <a:extLst>
                  <a:ext uri="{FF2B5EF4-FFF2-40B4-BE49-F238E27FC236}">
                    <a16:creationId xmlns:a16="http://schemas.microsoft.com/office/drawing/2014/main" id="{79544043-1E39-497A-BB91-1CE7E2F78A5A}"/>
                  </a:ext>
                </a:extLst>
              </p:cNvPr>
              <p:cNvSpPr/>
              <p:nvPr/>
            </p:nvSpPr>
            <p:spPr>
              <a:xfrm>
                <a:off x="0" y="5502405"/>
                <a:ext cx="9144000" cy="1343608"/>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3A41F7E-B9C7-4B9B-84E4-9A563523B759}"/>
                  </a:ext>
                </a:extLst>
              </p:cNvPr>
              <p:cNvCxnSpPr/>
              <p:nvPr/>
            </p:nvCxnSpPr>
            <p:spPr>
              <a:xfrm>
                <a:off x="0" y="5486400"/>
                <a:ext cx="9144000" cy="0"/>
              </a:xfrm>
              <a:prstGeom prst="line">
                <a:avLst/>
              </a:prstGeom>
              <a:ln w="76200">
                <a:solidFill>
                  <a:srgbClr val="FFD004"/>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160A260F-2277-4EA9-9757-532FB2D713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grpSp>
      <p:sp>
        <p:nvSpPr>
          <p:cNvPr id="2" name="Title 1">
            <a:extLst>
              <a:ext uri="{FF2B5EF4-FFF2-40B4-BE49-F238E27FC236}">
                <a16:creationId xmlns:a16="http://schemas.microsoft.com/office/drawing/2014/main" id="{BAEE79B4-2D6B-4844-9529-5BFC2541742C}"/>
              </a:ext>
            </a:extLst>
          </p:cNvPr>
          <p:cNvSpPr>
            <a:spLocks noGrp="1"/>
          </p:cNvSpPr>
          <p:nvPr>
            <p:ph type="ctrTitle"/>
          </p:nvPr>
        </p:nvSpPr>
        <p:spPr>
          <a:xfrm>
            <a:off x="1143000" y="2362200"/>
            <a:ext cx="6858000" cy="745048"/>
          </a:xfrm>
        </p:spPr>
        <p:txBody>
          <a:bodyPr/>
          <a:lstStyle/>
          <a:p>
            <a:pPr algn="ctr"/>
            <a:r>
              <a:rPr lang="en-US" sz="4400" b="1" dirty="0">
                <a:solidFill>
                  <a:srgbClr val="084A9C"/>
                </a:solidFill>
                <a:latin typeface="+mn-lt"/>
              </a:rPr>
              <a:t>Examples of </a:t>
            </a:r>
            <a:br>
              <a:rPr lang="en-US" sz="4400" b="1" dirty="0">
                <a:solidFill>
                  <a:srgbClr val="084A9C"/>
                </a:solidFill>
                <a:latin typeface="+mn-lt"/>
              </a:rPr>
            </a:br>
            <a:r>
              <a:rPr lang="en-US" sz="4400" b="1" dirty="0">
                <a:solidFill>
                  <a:srgbClr val="084A9C"/>
                </a:solidFill>
                <a:latin typeface="+mn-lt"/>
              </a:rPr>
              <a:t>Environmental Scans</a:t>
            </a:r>
          </a:p>
        </p:txBody>
      </p:sp>
    </p:spTree>
    <p:extLst>
      <p:ext uri="{BB962C8B-B14F-4D97-AF65-F5344CB8AC3E}">
        <p14:creationId xmlns:p14="http://schemas.microsoft.com/office/powerpoint/2010/main" val="1506959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 graphic that shows:&#10;&#10;Who: American Academy of Hospice and Palliative Medicine and the Hospice and Palliative Nurses Association&#10;&#10;What: Measuring What Matter consensus project&#10;&#10;Why: To develop concise, valid, and clinically relevant portfolio of measures for hospice and palliative care programs">
            <a:extLst>
              <a:ext uri="{FF2B5EF4-FFF2-40B4-BE49-F238E27FC236}">
                <a16:creationId xmlns:a16="http://schemas.microsoft.com/office/drawing/2014/main" id="{9842F1F6-7A1B-4E37-BE7D-C5A4EA7723B8}"/>
              </a:ext>
            </a:extLst>
          </p:cNvPr>
          <p:cNvGraphicFramePr/>
          <p:nvPr>
            <p:extLst>
              <p:ext uri="{D42A27DB-BD31-4B8C-83A1-F6EECF244321}">
                <p14:modId xmlns:p14="http://schemas.microsoft.com/office/powerpoint/2010/main" val="1011519330"/>
              </p:ext>
            </p:extLst>
          </p:nvPr>
        </p:nvGraphicFramePr>
        <p:xfrm>
          <a:off x="609600" y="1716088"/>
          <a:ext cx="7924800" cy="459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343608"/>
          </a:xfrm>
        </p:spPr>
        <p:txBody>
          <a:bodyPr anchor="t"/>
          <a:lstStyle/>
          <a:p>
            <a:r>
              <a:rPr lang="en-US" sz="4000" dirty="0"/>
              <a:t>Example 1: </a:t>
            </a:r>
            <a:br>
              <a:rPr lang="en-US" sz="4000" dirty="0"/>
            </a:br>
            <a:r>
              <a:rPr lang="en-US" sz="4000" dirty="0"/>
              <a:t>Measuring What Matters</a:t>
            </a:r>
          </a:p>
        </p:txBody>
      </p:sp>
    </p:spTree>
    <p:extLst>
      <p:ext uri="{BB962C8B-B14F-4D97-AF65-F5344CB8AC3E}">
        <p14:creationId xmlns:p14="http://schemas.microsoft.com/office/powerpoint/2010/main" val="3932545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Example 1: </a:t>
            </a:r>
            <a:br>
              <a:rPr lang="en-US" sz="4000" dirty="0"/>
            </a:br>
            <a:r>
              <a:rPr lang="en-US" sz="4000" dirty="0"/>
              <a:t>Identifying Measures</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609600" y="1686128"/>
            <a:ext cx="6248400" cy="4881695"/>
          </a:xfrm>
        </p:spPr>
        <p:txBody>
          <a:bodyPr>
            <a:noAutofit/>
          </a:bodyPr>
          <a:lstStyle/>
          <a:p>
            <a:pPr>
              <a:spcBef>
                <a:spcPts val="0"/>
              </a:spcBef>
            </a:pPr>
            <a:r>
              <a:rPr lang="en-US" sz="2400" dirty="0"/>
              <a:t>Identified relevant process and outcome indicators</a:t>
            </a:r>
          </a:p>
          <a:p>
            <a:pPr marL="914400" lvl="1" indent="-457200">
              <a:spcBef>
                <a:spcPts val="0"/>
              </a:spcBef>
              <a:buFont typeface="Arial" panose="020B0604020202020204" pitchFamily="34" charset="0"/>
              <a:buChar char="•"/>
            </a:pPr>
            <a:r>
              <a:rPr lang="en-US" sz="2400" dirty="0"/>
              <a:t>Public domain</a:t>
            </a:r>
          </a:p>
          <a:p>
            <a:pPr marL="914400" lvl="1" indent="-457200">
              <a:spcBef>
                <a:spcPts val="0"/>
              </a:spcBef>
              <a:spcAft>
                <a:spcPts val="600"/>
              </a:spcAft>
              <a:buFont typeface="Arial" panose="020B0604020202020204" pitchFamily="34" charset="0"/>
              <a:buChar char="•"/>
            </a:pPr>
            <a:r>
              <a:rPr lang="en-US" sz="2400" dirty="0"/>
              <a:t>Tested for reliability and validity</a:t>
            </a:r>
          </a:p>
          <a:p>
            <a:pPr>
              <a:spcBef>
                <a:spcPts val="0"/>
              </a:spcBef>
              <a:spcAft>
                <a:spcPts val="600"/>
              </a:spcAft>
            </a:pPr>
            <a:r>
              <a:rPr lang="en-US" sz="2400" dirty="0"/>
              <a:t>Included measures that had been endorsed by general healthcare quality organizations (e.g., the National Quality Forum), and sources specific to the palliative care population (e.g., PEACE Palliative Care and Hospice)</a:t>
            </a:r>
          </a:p>
          <a:p>
            <a:pPr>
              <a:spcBef>
                <a:spcPts val="0"/>
              </a:spcBef>
            </a:pPr>
            <a:r>
              <a:rPr lang="en-US" sz="2400" dirty="0"/>
              <a:t>75 indicators met inclusion criteria and were classified by care domain </a:t>
            </a:r>
          </a:p>
        </p:txBody>
      </p:sp>
    </p:spTree>
    <p:extLst>
      <p:ext uri="{BB962C8B-B14F-4D97-AF65-F5344CB8AC3E}">
        <p14:creationId xmlns:p14="http://schemas.microsoft.com/office/powerpoint/2010/main" val="247611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corative image of a large group in a conversation">
            <a:extLst>
              <a:ext uri="{FF2B5EF4-FFF2-40B4-BE49-F238E27FC236}">
                <a16:creationId xmlns:a16="http://schemas.microsoft.com/office/drawing/2014/main" id="{5355C16E-D47E-4A84-9281-7038CA2288CA}"/>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27" b="3062"/>
          <a:stretch/>
        </p:blipFill>
        <p:spPr>
          <a:xfrm>
            <a:off x="4172626" y="1788268"/>
            <a:ext cx="4976238" cy="2846782"/>
          </a:xfrm>
          <a:prstGeom prst="rect">
            <a:avLst/>
          </a:prstGeom>
        </p:spPr>
      </p:pic>
      <p:sp>
        <p:nvSpPr>
          <p:cNvPr id="3" name="Rectangle 2">
            <a:extLst>
              <a:ext uri="{FF2B5EF4-FFF2-40B4-BE49-F238E27FC236}">
                <a16:creationId xmlns:a16="http://schemas.microsoft.com/office/drawing/2014/main" id="{D06C2355-EA1A-4648-8BE2-2FA1405745C2}"/>
              </a:ext>
            </a:extLst>
          </p:cNvPr>
          <p:cNvSpPr/>
          <p:nvPr/>
        </p:nvSpPr>
        <p:spPr>
          <a:xfrm>
            <a:off x="291830" y="5472005"/>
            <a:ext cx="6413770" cy="1200329"/>
          </a:xfrm>
          <a:prstGeom prst="rect">
            <a:avLst/>
          </a:prstGeom>
        </p:spPr>
        <p:txBody>
          <a:bodyPr wrap="square">
            <a:spAutoFit/>
          </a:bodyPr>
          <a:lstStyle/>
          <a:p>
            <a:pPr marL="461963" marR="0" lvl="0" indent="-4619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panel determined that 34 measures were scientifically sound enough to merit review by a clinical user panel. </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304800" y="1713689"/>
            <a:ext cx="3867826" cy="4957895"/>
          </a:xfrm>
        </p:spPr>
        <p:txBody>
          <a:bodyPr>
            <a:noAutofit/>
          </a:bodyPr>
          <a:lstStyle/>
          <a:p>
            <a:pPr marL="461963" indent="-461963"/>
            <a:r>
              <a:rPr lang="en-US" sz="2400" dirty="0"/>
              <a:t>A TEP rated the technical strength of the 75 indicators identified in the search.</a:t>
            </a:r>
          </a:p>
          <a:p>
            <a:pPr marL="461963" indent="-461963"/>
            <a:r>
              <a:rPr lang="en-US" sz="2400" dirty="0"/>
              <a:t>Measures were rated on:</a:t>
            </a:r>
          </a:p>
          <a:p>
            <a:pPr marL="862013" lvl="1" indent="-461963">
              <a:buFont typeface="Arial" panose="020B0604020202020204" pitchFamily="34" charset="0"/>
              <a:buChar char="•"/>
            </a:pPr>
            <a:r>
              <a:rPr lang="en-US" sz="2400" dirty="0"/>
              <a:t>Importance</a:t>
            </a:r>
          </a:p>
          <a:p>
            <a:pPr marL="862013" lvl="1" indent="-461963">
              <a:buFont typeface="Arial" panose="020B0604020202020204" pitchFamily="34" charset="0"/>
              <a:buChar char="•"/>
            </a:pPr>
            <a:r>
              <a:rPr lang="en-US" sz="2400" dirty="0"/>
              <a:t>Clinical logic</a:t>
            </a:r>
          </a:p>
          <a:p>
            <a:pPr marL="862013" lvl="1" indent="-461963">
              <a:buFont typeface="Arial" panose="020B0604020202020204" pitchFamily="34" charset="0"/>
              <a:buChar char="•"/>
            </a:pPr>
            <a:r>
              <a:rPr lang="en-US" sz="2400" dirty="0"/>
              <a:t>Reliability and validity</a:t>
            </a:r>
          </a:p>
          <a:p>
            <a:pPr marL="862013" lvl="1" indent="-461963">
              <a:buFont typeface="Arial" panose="020B0604020202020204" pitchFamily="34" charset="0"/>
              <a:buChar char="•"/>
            </a:pPr>
            <a:r>
              <a:rPr lang="en-US" sz="2400" dirty="0"/>
              <a:t>Feasibility</a:t>
            </a:r>
          </a:p>
        </p:txBody>
      </p:sp>
      <p:sp>
        <p:nvSpPr>
          <p:cNvPr id="2" name="Title 1"/>
          <p:cNvSpPr>
            <a:spLocks noGrp="1"/>
          </p:cNvSpPr>
          <p:nvPr>
            <p:ph type="title"/>
          </p:nvPr>
        </p:nvSpPr>
        <p:spPr>
          <a:xfrm>
            <a:off x="0" y="0"/>
            <a:ext cx="9144000" cy="1343608"/>
          </a:xfrm>
        </p:spPr>
        <p:txBody>
          <a:bodyPr anchor="ctr"/>
          <a:lstStyle/>
          <a:p>
            <a:r>
              <a:rPr lang="en-US" sz="4000" dirty="0"/>
              <a:t>Example 1: </a:t>
            </a:r>
            <a:br>
              <a:rPr lang="en-US" sz="4000" dirty="0"/>
            </a:br>
            <a:r>
              <a:rPr lang="en-US" sz="4000" dirty="0"/>
              <a:t>Evaluating Measures</a:t>
            </a:r>
          </a:p>
        </p:txBody>
      </p:sp>
    </p:spTree>
    <p:extLst>
      <p:ext uri="{BB962C8B-B14F-4D97-AF65-F5344CB8AC3E}">
        <p14:creationId xmlns:p14="http://schemas.microsoft.com/office/powerpoint/2010/main" val="345878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a clinician ">
            <a:extLst>
              <a:ext uri="{FF2B5EF4-FFF2-40B4-BE49-F238E27FC236}">
                <a16:creationId xmlns:a16="http://schemas.microsoft.com/office/drawing/2014/main" id="{52705767-0436-403E-92E9-EA0010D7C359}"/>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96"/>
          <a:stretch/>
        </p:blipFill>
        <p:spPr>
          <a:xfrm>
            <a:off x="6019800" y="2057400"/>
            <a:ext cx="3276600" cy="4900782"/>
          </a:xfrm>
          <a:prstGeom prst="rect">
            <a:avLst/>
          </a:prstGeom>
          <a:ln>
            <a:noFill/>
          </a:ln>
          <a:effectLst>
            <a:softEdge rad="112500"/>
          </a:effectLst>
        </p:spPr>
      </p:pic>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152400" y="1676400"/>
            <a:ext cx="5562600" cy="4957895"/>
          </a:xfrm>
        </p:spPr>
        <p:txBody>
          <a:bodyPr>
            <a:noAutofit/>
          </a:bodyPr>
          <a:lstStyle/>
          <a:p>
            <a:pPr marL="461963" indent="-461963">
              <a:spcBef>
                <a:spcPts val="0"/>
              </a:spcBef>
            </a:pPr>
            <a:r>
              <a:rPr lang="en-US" sz="2400" dirty="0"/>
              <a:t>A clinical user panel of physicians, nurses, social workers, pharmacists, and chaplains evaluated the measures deemed scientifically sound.</a:t>
            </a:r>
          </a:p>
          <a:p>
            <a:pPr marL="461963" indent="-461963">
              <a:spcBef>
                <a:spcPts val="0"/>
              </a:spcBef>
            </a:pPr>
            <a:r>
              <a:rPr lang="en-US" sz="2400" dirty="0"/>
              <a:t>Measures were rated on:</a:t>
            </a:r>
          </a:p>
          <a:p>
            <a:pPr marL="914400" lvl="1" indent="-452438">
              <a:spcBef>
                <a:spcPts val="0"/>
              </a:spcBef>
              <a:buFont typeface="Arial" panose="020B0604020202020204" pitchFamily="34" charset="0"/>
              <a:buChar char="•"/>
            </a:pPr>
            <a:r>
              <a:rPr lang="en-US" sz="2400" dirty="0"/>
              <a:t>Meaningfulness to patients/families</a:t>
            </a:r>
          </a:p>
          <a:p>
            <a:pPr marL="914400" lvl="1" indent="-452438">
              <a:spcBef>
                <a:spcPts val="0"/>
              </a:spcBef>
              <a:buFont typeface="Arial" panose="020B0604020202020204" pitchFamily="34" charset="0"/>
              <a:buChar char="•"/>
            </a:pPr>
            <a:r>
              <a:rPr lang="en-US" sz="2400" dirty="0"/>
              <a:t>Actionability for providers/organizations </a:t>
            </a:r>
          </a:p>
          <a:p>
            <a:pPr marL="914400" lvl="1" indent="-452438">
              <a:spcBef>
                <a:spcPts val="0"/>
              </a:spcBef>
              <a:buFont typeface="Arial" panose="020B0604020202020204" pitchFamily="34" charset="0"/>
              <a:buChar char="•"/>
            </a:pPr>
            <a:r>
              <a:rPr lang="en-US" sz="2400" dirty="0"/>
              <a:t>Potential for impact</a:t>
            </a:r>
          </a:p>
          <a:p>
            <a:pPr marL="461963" indent="-461963">
              <a:spcBef>
                <a:spcPts val="0"/>
              </a:spcBef>
            </a:pPr>
            <a:r>
              <a:rPr lang="en-US" sz="2400" dirty="0"/>
              <a:t>Panel ratings identified 10 quality indicators in six domains suitable for evaluating the quality of palliative care.  </a:t>
            </a:r>
          </a:p>
        </p:txBody>
      </p:sp>
      <p:sp>
        <p:nvSpPr>
          <p:cNvPr id="2" name="Title 1"/>
          <p:cNvSpPr>
            <a:spLocks noGrp="1"/>
          </p:cNvSpPr>
          <p:nvPr>
            <p:ph type="title"/>
          </p:nvPr>
        </p:nvSpPr>
        <p:spPr>
          <a:xfrm>
            <a:off x="0" y="0"/>
            <a:ext cx="9144000" cy="1343608"/>
          </a:xfrm>
        </p:spPr>
        <p:txBody>
          <a:bodyPr anchor="ctr"/>
          <a:lstStyle/>
          <a:p>
            <a:r>
              <a:rPr lang="en-US" sz="4000" dirty="0"/>
              <a:t>Example 1: </a:t>
            </a:r>
            <a:br>
              <a:rPr lang="en-US" sz="4000" dirty="0"/>
            </a:br>
            <a:r>
              <a:rPr lang="en-US" sz="4000" dirty="0"/>
              <a:t>Evaluating Measures</a:t>
            </a:r>
          </a:p>
        </p:txBody>
      </p:sp>
    </p:spTree>
    <p:extLst>
      <p:ext uri="{BB962C8B-B14F-4D97-AF65-F5344CB8AC3E}">
        <p14:creationId xmlns:p14="http://schemas.microsoft.com/office/powerpoint/2010/main" val="3418122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A graphic showing:&#10;Who: Organization A&#10;What: Measure development environmental scan&#10;Why: To develop valid and clinically relevant measures of quality for episodes of care related to acute myocardial infarction">
            <a:extLst>
              <a:ext uri="{FF2B5EF4-FFF2-40B4-BE49-F238E27FC236}">
                <a16:creationId xmlns:a16="http://schemas.microsoft.com/office/drawing/2014/main" id="{639616A7-DA57-4885-BA54-026D3088E860}"/>
              </a:ext>
            </a:extLst>
          </p:cNvPr>
          <p:cNvGraphicFramePr/>
          <p:nvPr>
            <p:extLst>
              <p:ext uri="{D42A27DB-BD31-4B8C-83A1-F6EECF244321}">
                <p14:modId xmlns:p14="http://schemas.microsoft.com/office/powerpoint/2010/main" val="500390092"/>
              </p:ext>
            </p:extLst>
          </p:nvPr>
        </p:nvGraphicFramePr>
        <p:xfrm>
          <a:off x="609600" y="1716088"/>
          <a:ext cx="7924800" cy="459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343608"/>
          </a:xfrm>
        </p:spPr>
        <p:txBody>
          <a:bodyPr anchor="t"/>
          <a:lstStyle/>
          <a:p>
            <a:r>
              <a:rPr lang="en-US" sz="4000" dirty="0"/>
              <a:t>Example 2: </a:t>
            </a:r>
            <a:br>
              <a:rPr lang="en-US" sz="4000" dirty="0"/>
            </a:br>
            <a:r>
              <a:rPr lang="en-US" sz="4000" dirty="0"/>
              <a:t>Hypothetical Environmental Scan</a:t>
            </a:r>
          </a:p>
        </p:txBody>
      </p:sp>
    </p:spTree>
    <p:extLst>
      <p:ext uri="{BB962C8B-B14F-4D97-AF65-F5344CB8AC3E}">
        <p14:creationId xmlns:p14="http://schemas.microsoft.com/office/powerpoint/2010/main" val="3352030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Example 2: </a:t>
            </a:r>
            <a:br>
              <a:rPr lang="en-US" sz="4000" dirty="0"/>
            </a:br>
            <a:r>
              <a:rPr lang="en-US" sz="4000" dirty="0"/>
              <a:t>Hypothetical Environmental Scan</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7239000" cy="4736417"/>
          </a:xfrm>
        </p:spPr>
        <p:txBody>
          <a:bodyPr>
            <a:normAutofit/>
          </a:bodyPr>
          <a:lstStyle/>
          <a:p>
            <a:pPr marL="0" indent="0">
              <a:buNone/>
            </a:pPr>
            <a:r>
              <a:rPr lang="en-US" sz="2400" b="1" dirty="0"/>
              <a:t>Environmental Scan:</a:t>
            </a:r>
          </a:p>
          <a:p>
            <a:r>
              <a:rPr lang="en-US" sz="2400" dirty="0"/>
              <a:t>Determine literature of interest (peer reviewed, grey) </a:t>
            </a:r>
          </a:p>
          <a:p>
            <a:r>
              <a:rPr lang="en-US" sz="2400" dirty="0"/>
              <a:t>Determine databases of interest (i.e., PubMed and Medline) and additional searches (e.g., Google)</a:t>
            </a:r>
          </a:p>
          <a:p>
            <a:r>
              <a:rPr lang="en-US" sz="2400" dirty="0"/>
              <a:t>Consult clinical practice guidelines from several organizations (i.e., US Preventive Services Taskforce, the American College of Cardiology/American Heart Association, and the European Society of Cardiology)</a:t>
            </a:r>
          </a:p>
          <a:p>
            <a:r>
              <a:rPr lang="en-US" sz="2400" dirty="0"/>
              <a:t>Convene a TEP of experts in cardiology, patients, representatives of various payers, and front-line clinicians</a:t>
            </a:r>
          </a:p>
        </p:txBody>
      </p:sp>
    </p:spTree>
    <p:extLst>
      <p:ext uri="{BB962C8B-B14F-4D97-AF65-F5344CB8AC3E}">
        <p14:creationId xmlns:p14="http://schemas.microsoft.com/office/powerpoint/2010/main" val="4049959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orative image of a patient surrounded by loved ones">
            <a:extLst>
              <a:ext uri="{FF2B5EF4-FFF2-40B4-BE49-F238E27FC236}">
                <a16:creationId xmlns:a16="http://schemas.microsoft.com/office/drawing/2014/main" id="{772333C2-A3FF-4EEA-8CF3-962C0757414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255" y="3810000"/>
            <a:ext cx="4621745" cy="3048000"/>
          </a:xfrm>
          <a:prstGeom prst="rect">
            <a:avLst/>
          </a:prstGeom>
        </p:spPr>
      </p:pic>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304800" y="1600200"/>
            <a:ext cx="5334000" cy="4736417"/>
          </a:xfrm>
        </p:spPr>
        <p:txBody>
          <a:bodyPr>
            <a:noAutofit/>
          </a:bodyPr>
          <a:lstStyle/>
          <a:p>
            <a:pPr marL="0" indent="0">
              <a:spcBef>
                <a:spcPts val="0"/>
              </a:spcBef>
              <a:buNone/>
            </a:pPr>
            <a:r>
              <a:rPr lang="en-US" sz="2400" b="1" dirty="0"/>
              <a:t>Environmental Scan – Continued:</a:t>
            </a:r>
          </a:p>
          <a:p>
            <a:pPr>
              <a:spcBef>
                <a:spcPts val="0"/>
              </a:spcBef>
            </a:pPr>
            <a:r>
              <a:rPr lang="en-US" sz="2400" dirty="0"/>
              <a:t>Discuss evidence to identify gaps in the literature as well as measurement gaps relevant to quality of care</a:t>
            </a:r>
          </a:p>
          <a:p>
            <a:pPr>
              <a:spcBef>
                <a:spcPts val="0"/>
              </a:spcBef>
            </a:pPr>
            <a:r>
              <a:rPr lang="en-US" sz="2400" dirty="0"/>
              <a:t>Search for existing quality indicators used by government organizations (e.g., CMS) and professional societies (e.g., American Heart Association)</a:t>
            </a:r>
          </a:p>
          <a:p>
            <a:pPr>
              <a:spcBef>
                <a:spcPts val="0"/>
              </a:spcBef>
            </a:pPr>
            <a:r>
              <a:rPr lang="en-US" sz="2400" dirty="0"/>
              <a:t>Identify important measurement gaps</a:t>
            </a:r>
          </a:p>
          <a:p>
            <a:pPr>
              <a:spcBef>
                <a:spcPts val="0"/>
              </a:spcBef>
            </a:pPr>
            <a:r>
              <a:rPr lang="en-US" sz="2400" dirty="0"/>
              <a:t>Develop a set of draft measures which were sent to the TEP for feedback and modified based on that feedback</a:t>
            </a:r>
          </a:p>
        </p:txBody>
      </p:sp>
      <p:sp>
        <p:nvSpPr>
          <p:cNvPr id="2" name="Title 1"/>
          <p:cNvSpPr>
            <a:spLocks noGrp="1"/>
          </p:cNvSpPr>
          <p:nvPr>
            <p:ph type="title"/>
          </p:nvPr>
        </p:nvSpPr>
        <p:spPr>
          <a:xfrm>
            <a:off x="0" y="0"/>
            <a:ext cx="9144000" cy="1343608"/>
          </a:xfrm>
        </p:spPr>
        <p:txBody>
          <a:bodyPr anchor="t"/>
          <a:lstStyle/>
          <a:p>
            <a:r>
              <a:rPr lang="en-US" sz="4000" dirty="0"/>
              <a:t>Example 2: </a:t>
            </a:r>
            <a:br>
              <a:rPr lang="en-US" sz="4000" dirty="0"/>
            </a:br>
            <a:r>
              <a:rPr lang="en-US" sz="4000" dirty="0"/>
              <a:t>Hypothetical Environmental Scan</a:t>
            </a:r>
          </a:p>
        </p:txBody>
      </p:sp>
    </p:spTree>
    <p:extLst>
      <p:ext uri="{BB962C8B-B14F-4D97-AF65-F5344CB8AC3E}">
        <p14:creationId xmlns:p14="http://schemas.microsoft.com/office/powerpoint/2010/main" val="107654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FA2128-CDEB-48EF-B5B3-246420F6EC45}"/>
              </a:ext>
              <a:ext uri="{C183D7F6-B498-43B3-948B-1728B52AA6E4}">
                <adec:decorative xmlns:adec="http://schemas.microsoft.com/office/drawing/2017/decorative" val="1"/>
              </a:ext>
            </a:extLst>
          </p:cNvPr>
          <p:cNvGrpSpPr/>
          <p:nvPr/>
        </p:nvGrpSpPr>
        <p:grpSpPr>
          <a:xfrm>
            <a:off x="0" y="5486400"/>
            <a:ext cx="9144000" cy="1359613"/>
            <a:chOff x="0" y="5486400"/>
            <a:chExt cx="9144000" cy="1359613"/>
          </a:xfrm>
        </p:grpSpPr>
        <p:grpSp>
          <p:nvGrpSpPr>
            <p:cNvPr id="4" name="Group 3">
              <a:extLst>
                <a:ext uri="{FF2B5EF4-FFF2-40B4-BE49-F238E27FC236}">
                  <a16:creationId xmlns:a16="http://schemas.microsoft.com/office/drawing/2014/main" id="{8FB6982C-F699-442A-BA37-5A6B63AACF21}"/>
                </a:ext>
              </a:extLst>
            </p:cNvPr>
            <p:cNvGrpSpPr/>
            <p:nvPr/>
          </p:nvGrpSpPr>
          <p:grpSpPr>
            <a:xfrm>
              <a:off x="0" y="5486400"/>
              <a:ext cx="9144000" cy="1359613"/>
              <a:chOff x="0" y="5486400"/>
              <a:chExt cx="9144000" cy="1359613"/>
            </a:xfrm>
          </p:grpSpPr>
          <p:sp>
            <p:nvSpPr>
              <p:cNvPr id="6" name="Rectangle 5">
                <a:extLst>
                  <a:ext uri="{FF2B5EF4-FFF2-40B4-BE49-F238E27FC236}">
                    <a16:creationId xmlns:a16="http://schemas.microsoft.com/office/drawing/2014/main" id="{D94C2783-4E60-42C1-8188-A2E1605CD615}"/>
                  </a:ext>
                </a:extLst>
              </p:cNvPr>
              <p:cNvSpPr/>
              <p:nvPr/>
            </p:nvSpPr>
            <p:spPr>
              <a:xfrm>
                <a:off x="0" y="5502405"/>
                <a:ext cx="9144000" cy="1343608"/>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02B8657-D802-484F-A6A4-770B38605EA1}"/>
                  </a:ext>
                </a:extLst>
              </p:cNvPr>
              <p:cNvCxnSpPr/>
              <p:nvPr/>
            </p:nvCxnSpPr>
            <p:spPr>
              <a:xfrm>
                <a:off x="0" y="5486400"/>
                <a:ext cx="9144000" cy="0"/>
              </a:xfrm>
              <a:prstGeom prst="line">
                <a:avLst/>
              </a:prstGeom>
              <a:ln w="76200">
                <a:solidFill>
                  <a:srgbClr val="FFD004"/>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A580AAD2-EF81-49F0-A95F-5F60DC5555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grpSp>
      <p:sp>
        <p:nvSpPr>
          <p:cNvPr id="2" name="Title 1">
            <a:extLst>
              <a:ext uri="{FF2B5EF4-FFF2-40B4-BE49-F238E27FC236}">
                <a16:creationId xmlns:a16="http://schemas.microsoft.com/office/drawing/2014/main" id="{BAEE79B4-2D6B-4844-9529-5BFC2541742C}"/>
              </a:ext>
            </a:extLst>
          </p:cNvPr>
          <p:cNvSpPr>
            <a:spLocks noGrp="1"/>
          </p:cNvSpPr>
          <p:nvPr>
            <p:ph type="ctrTitle"/>
          </p:nvPr>
        </p:nvSpPr>
        <p:spPr>
          <a:xfrm>
            <a:off x="1143000" y="2696922"/>
            <a:ext cx="6858000" cy="745048"/>
          </a:xfrm>
        </p:spPr>
        <p:txBody>
          <a:bodyPr/>
          <a:lstStyle/>
          <a:p>
            <a:pPr algn="ctr"/>
            <a:r>
              <a:rPr lang="en-US" sz="4400" b="1" dirty="0">
                <a:solidFill>
                  <a:srgbClr val="084A9C"/>
                </a:solidFill>
                <a:latin typeface="+mn-lt"/>
              </a:rPr>
              <a:t>Overview of Environmental Scans for Measure Development</a:t>
            </a:r>
          </a:p>
        </p:txBody>
      </p:sp>
    </p:spTree>
    <p:extLst>
      <p:ext uri="{BB962C8B-B14F-4D97-AF65-F5344CB8AC3E}">
        <p14:creationId xmlns:p14="http://schemas.microsoft.com/office/powerpoint/2010/main" val="378888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ic of the measure lifecycle timeline with a red circle over the first phase (conceptualization). ">
            <a:extLst>
              <a:ext uri="{FF2B5EF4-FFF2-40B4-BE49-F238E27FC236}">
                <a16:creationId xmlns:a16="http://schemas.microsoft.com/office/drawing/2014/main" id="{DC859589-A299-4195-B45C-58C13734C9A3}"/>
              </a:ext>
            </a:extLst>
          </p:cNvPr>
          <p:cNvPicPr>
            <a:picLocks noChangeAspect="1"/>
          </p:cNvPicPr>
          <p:nvPr/>
        </p:nvPicPr>
        <p:blipFill>
          <a:blip r:embed="rId3"/>
          <a:stretch>
            <a:fillRect/>
          </a:stretch>
        </p:blipFill>
        <p:spPr>
          <a:xfrm>
            <a:off x="1066800" y="2029618"/>
            <a:ext cx="6911942" cy="4202907"/>
          </a:xfrm>
          <a:prstGeom prst="rect">
            <a:avLst/>
          </a:prstGeom>
        </p:spPr>
      </p:pic>
      <p:sp>
        <p:nvSpPr>
          <p:cNvPr id="5" name="Oval 4" descr="Oval circling Measure Conceptualization step of Measure Lifecycle.">
            <a:extLst>
              <a:ext uri="{FF2B5EF4-FFF2-40B4-BE49-F238E27FC236}">
                <a16:creationId xmlns:a16="http://schemas.microsoft.com/office/drawing/2014/main" id="{8C997E4A-1906-4348-9AD0-01F656E65DA4}"/>
              </a:ext>
            </a:extLst>
          </p:cNvPr>
          <p:cNvSpPr/>
          <p:nvPr/>
        </p:nvSpPr>
        <p:spPr>
          <a:xfrm>
            <a:off x="1066800" y="2209800"/>
            <a:ext cx="1627171" cy="2438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p>
            <a:pPr algn="ctr"/>
            <a:r>
              <a:rPr lang="en-US" sz="4000" dirty="0">
                <a:latin typeface="+mn-lt"/>
              </a:rPr>
              <a:t>Measure Lifecycle Timeline</a:t>
            </a:r>
          </a:p>
        </p:txBody>
      </p:sp>
    </p:spTree>
    <p:extLst>
      <p:ext uri="{BB962C8B-B14F-4D97-AF65-F5344CB8AC3E}">
        <p14:creationId xmlns:p14="http://schemas.microsoft.com/office/powerpoint/2010/main" val="45890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762000" y="1905000"/>
            <a:ext cx="70104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Part of the information gathering stage of measure development </a:t>
            </a:r>
          </a:p>
          <a:p>
            <a:pPr marL="285750" indent="-285750">
              <a:buFont typeface="Arial" panose="020B0604020202020204" pitchFamily="34" charset="0"/>
              <a:buChar char="•"/>
            </a:pPr>
            <a:r>
              <a:rPr lang="en-US" sz="2400" dirty="0"/>
              <a:t>Builds the case for quality measures and helps to establish the measurement plan </a:t>
            </a:r>
          </a:p>
          <a:p>
            <a:pPr marL="285750" indent="-285750">
              <a:buFont typeface="Arial" panose="020B0604020202020204" pitchFamily="34" charset="0"/>
              <a:buChar char="•"/>
            </a:pPr>
            <a:r>
              <a:rPr lang="en-US" sz="2400" dirty="0"/>
              <a:t>A strong environmental scan will include:</a:t>
            </a:r>
          </a:p>
          <a:p>
            <a:pPr marL="914400" lvl="1" indent="-457200">
              <a:buFont typeface="Arial" panose="020B0604020202020204" pitchFamily="34" charset="0"/>
              <a:buChar char="•"/>
            </a:pPr>
            <a:r>
              <a:rPr lang="en-US" sz="2400" dirty="0"/>
              <a:t>Information about relevant scientific and grey literature </a:t>
            </a:r>
          </a:p>
          <a:p>
            <a:pPr marL="914400" lvl="1" indent="-457200">
              <a:buFont typeface="Arial" panose="020B0604020202020204" pitchFamily="34" charset="0"/>
              <a:buChar char="•"/>
            </a:pPr>
            <a:r>
              <a:rPr lang="en-US" sz="2400" dirty="0"/>
              <a:t>Related measures currently in use or under consideration </a:t>
            </a:r>
          </a:p>
          <a:p>
            <a:pPr marL="914400" lvl="1" indent="-457200">
              <a:buFont typeface="Arial" panose="020B0604020202020204" pitchFamily="34" charset="0"/>
              <a:buChar char="•"/>
            </a:pPr>
            <a:r>
              <a:rPr lang="en-US" sz="2400" dirty="0"/>
              <a:t>Economics of the measure construct</a:t>
            </a:r>
          </a:p>
          <a:p>
            <a:pPr marL="914400" lvl="1" indent="-457200">
              <a:buFont typeface="Arial" panose="020B0604020202020204" pitchFamily="34" charset="0"/>
              <a:buChar char="•"/>
            </a:pPr>
            <a:r>
              <a:rPr lang="en-US" sz="2400" dirty="0"/>
              <a:t>Stakeholder (including patient) considerations </a:t>
            </a:r>
          </a:p>
        </p:txBody>
      </p:sp>
      <p:sp>
        <p:nvSpPr>
          <p:cNvPr id="2" name="Title 1"/>
          <p:cNvSpPr>
            <a:spLocks noGrp="1"/>
          </p:cNvSpPr>
          <p:nvPr>
            <p:ph type="title"/>
          </p:nvPr>
        </p:nvSpPr>
        <p:spPr/>
        <p:txBody>
          <a:bodyPr anchor="ctr"/>
          <a:lstStyle/>
          <a:p>
            <a:r>
              <a:rPr lang="en-US" sz="4000" dirty="0"/>
              <a:t>What is an Environmental Scan?</a:t>
            </a:r>
          </a:p>
        </p:txBody>
      </p:sp>
    </p:spTree>
    <p:extLst>
      <p:ext uri="{BB962C8B-B14F-4D97-AF65-F5344CB8AC3E}">
        <p14:creationId xmlns:p14="http://schemas.microsoft.com/office/powerpoint/2010/main" val="74134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2303235" y="1980493"/>
            <a:ext cx="516436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Explain why the measure is needed (i.e., opportunities for improvement, gaps in existing measure landscape)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Show how it will further CMS aims and objectives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Describe the strength of the evidence supporting the measured process/outcome</a:t>
            </a:r>
          </a:p>
        </p:txBody>
      </p:sp>
      <p:pic>
        <p:nvPicPr>
          <p:cNvPr id="8" name="Picture 7" descr="decorative icon">
            <a:extLst>
              <a:ext uri="{FF2B5EF4-FFF2-40B4-BE49-F238E27FC236}">
                <a16:creationId xmlns:a16="http://schemas.microsoft.com/office/drawing/2014/main" id="{E053153F-106E-4478-8439-33800594CD9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306763"/>
            <a:ext cx="1112837" cy="1112837"/>
          </a:xfrm>
          <a:prstGeom prst="rect">
            <a:avLst/>
          </a:prstGeom>
        </p:spPr>
      </p:pic>
      <p:pic>
        <p:nvPicPr>
          <p:cNvPr id="10" name="Picture 9" descr="decorative icon">
            <a:extLst>
              <a:ext uri="{FF2B5EF4-FFF2-40B4-BE49-F238E27FC236}">
                <a16:creationId xmlns:a16="http://schemas.microsoft.com/office/drawing/2014/main" id="{F8A47FE1-6865-4CDE-9E6F-00F7848F74F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32" y="2052399"/>
            <a:ext cx="1041241" cy="1041241"/>
          </a:xfrm>
          <a:prstGeom prst="rect">
            <a:avLst/>
          </a:prstGeom>
        </p:spPr>
      </p:pic>
      <p:sp>
        <p:nvSpPr>
          <p:cNvPr id="2" name="Title 1"/>
          <p:cNvSpPr>
            <a:spLocks noGrp="1"/>
          </p:cNvSpPr>
          <p:nvPr>
            <p:ph type="title"/>
          </p:nvPr>
        </p:nvSpPr>
        <p:spPr/>
        <p:txBody>
          <a:bodyPr anchor="ctr"/>
          <a:lstStyle/>
          <a:p>
            <a:r>
              <a:rPr lang="en-US" sz="4000" dirty="0"/>
              <a:t>Objectives of an Environmental Scan</a:t>
            </a:r>
          </a:p>
        </p:txBody>
      </p:sp>
    </p:spTree>
    <p:extLst>
      <p:ext uri="{BB962C8B-B14F-4D97-AF65-F5344CB8AC3E}">
        <p14:creationId xmlns:p14="http://schemas.microsoft.com/office/powerpoint/2010/main" val="343538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2161162" y="1844219"/>
            <a:ext cx="5230238" cy="4708981"/>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dirty="0"/>
              <a:t>Identify measurement gaps</a:t>
            </a:r>
          </a:p>
          <a:p>
            <a:pPr marL="285750" indent="-285750">
              <a:spcAft>
                <a:spcPts val="1800"/>
              </a:spcAft>
              <a:buFont typeface="Arial" panose="020B0604020202020204" pitchFamily="34" charset="0"/>
              <a:buChar char="•"/>
            </a:pPr>
            <a:r>
              <a:rPr lang="en-US" sz="2400" dirty="0"/>
              <a:t>Determine areas of controversy relevant to quality measures</a:t>
            </a:r>
          </a:p>
          <a:p>
            <a:pPr marL="285750" indent="-285750">
              <a:spcAft>
                <a:spcPts val="1800"/>
              </a:spcAft>
              <a:buFont typeface="Arial" panose="020B0604020202020204" pitchFamily="34" charset="0"/>
              <a:buChar char="•"/>
            </a:pPr>
            <a:r>
              <a:rPr lang="en-US" sz="2400" dirty="0"/>
              <a:t>Gain insight into existing measures, methods, and outcomes which could be adapted to suit a new topic</a:t>
            </a:r>
          </a:p>
          <a:p>
            <a:pPr marL="285750" indent="-285750">
              <a:spcAft>
                <a:spcPts val="1800"/>
              </a:spcAft>
              <a:buFont typeface="Arial" panose="020B0604020202020204" pitchFamily="34" charset="0"/>
              <a:buChar char="•"/>
            </a:pPr>
            <a:r>
              <a:rPr lang="en-US" sz="2400" dirty="0"/>
              <a:t>Better understand stakeholder </a:t>
            </a:r>
            <a:br>
              <a:rPr lang="en-US" sz="2400" dirty="0"/>
            </a:br>
            <a:r>
              <a:rPr lang="en-US" sz="2400" dirty="0"/>
              <a:t>input</a:t>
            </a:r>
          </a:p>
          <a:p>
            <a:pPr marL="285750" indent="-285750">
              <a:spcAft>
                <a:spcPts val="1800"/>
              </a:spcAft>
              <a:buFont typeface="Arial" panose="020B0604020202020204" pitchFamily="34" charset="0"/>
              <a:buChar char="•"/>
            </a:pPr>
            <a:r>
              <a:rPr lang="en-US" sz="2400" dirty="0"/>
              <a:t>Increase the likelihood that a measure development project succeeds</a:t>
            </a:r>
          </a:p>
        </p:txBody>
      </p:sp>
      <p:pic>
        <p:nvPicPr>
          <p:cNvPr id="5" name="Picture 4" descr="A decorative icon&#10;">
            <a:extLst>
              <a:ext uri="{FF2B5EF4-FFF2-40B4-BE49-F238E27FC236}">
                <a16:creationId xmlns:a16="http://schemas.microsoft.com/office/drawing/2014/main" id="{19E423D2-626C-4244-ACCA-B88A297B0BA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266" y="5726952"/>
            <a:ext cx="826248" cy="826248"/>
          </a:xfrm>
          <a:prstGeom prst="rect">
            <a:avLst/>
          </a:prstGeom>
        </p:spPr>
      </p:pic>
      <p:pic>
        <p:nvPicPr>
          <p:cNvPr id="8" name="Picture 7" descr="A decorative icon">
            <a:extLst>
              <a:ext uri="{FF2B5EF4-FFF2-40B4-BE49-F238E27FC236}">
                <a16:creationId xmlns:a16="http://schemas.microsoft.com/office/drawing/2014/main" id="{F5589DE5-8037-4CB6-AA5C-E2CDB8DCBAE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6" y="3432237"/>
            <a:ext cx="1147048" cy="1147048"/>
          </a:xfrm>
          <a:prstGeom prst="rect">
            <a:avLst/>
          </a:prstGeom>
        </p:spPr>
      </p:pic>
      <p:pic>
        <p:nvPicPr>
          <p:cNvPr id="10" name="Picture 9" descr="A decorative icon">
            <a:extLst>
              <a:ext uri="{FF2B5EF4-FFF2-40B4-BE49-F238E27FC236}">
                <a16:creationId xmlns:a16="http://schemas.microsoft.com/office/drawing/2014/main" id="{A98859C4-162C-4936-B5CC-3498B6DA6EDE}"/>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77" y="4681847"/>
            <a:ext cx="828596" cy="828596"/>
          </a:xfrm>
          <a:prstGeom prst="rect">
            <a:avLst/>
          </a:prstGeom>
        </p:spPr>
      </p:pic>
      <p:pic>
        <p:nvPicPr>
          <p:cNvPr id="12" name="Picture 11" descr="A decorative icon">
            <a:extLst>
              <a:ext uri="{FF2B5EF4-FFF2-40B4-BE49-F238E27FC236}">
                <a16:creationId xmlns:a16="http://schemas.microsoft.com/office/drawing/2014/main" id="{437F6FDA-DF44-4EE2-AD50-66ECDEE18403}"/>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2090" y="2508269"/>
            <a:ext cx="821406" cy="821406"/>
          </a:xfrm>
          <a:prstGeom prst="rect">
            <a:avLst/>
          </a:prstGeom>
        </p:spPr>
      </p:pic>
      <p:pic>
        <p:nvPicPr>
          <p:cNvPr id="14" name="Picture 13" descr="A decorative icon">
            <a:extLst>
              <a:ext uri="{FF2B5EF4-FFF2-40B4-BE49-F238E27FC236}">
                <a16:creationId xmlns:a16="http://schemas.microsoft.com/office/drawing/2014/main" id="{3C6F51CF-9AA5-4F52-8A85-257CEE3F43F0}"/>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121" y="1625977"/>
            <a:ext cx="774538" cy="774538"/>
          </a:xfrm>
          <a:prstGeom prst="rect">
            <a:avLst/>
          </a:prstGeom>
        </p:spPr>
      </p:pic>
      <p:sp>
        <p:nvSpPr>
          <p:cNvPr id="2" name="Title 1"/>
          <p:cNvSpPr>
            <a:spLocks noGrp="1"/>
          </p:cNvSpPr>
          <p:nvPr>
            <p:ph type="title"/>
          </p:nvPr>
        </p:nvSpPr>
        <p:spPr>
          <a:xfrm>
            <a:off x="0" y="0"/>
            <a:ext cx="9144000" cy="1417638"/>
          </a:xfrm>
        </p:spPr>
        <p:txBody>
          <a:bodyPr anchor="ctr"/>
          <a:lstStyle/>
          <a:p>
            <a:r>
              <a:rPr lang="en-US" sz="4000" dirty="0"/>
              <a:t>Why Conduct an Environmental Scan?</a:t>
            </a:r>
          </a:p>
        </p:txBody>
      </p:sp>
    </p:spTree>
    <p:extLst>
      <p:ext uri="{BB962C8B-B14F-4D97-AF65-F5344CB8AC3E}">
        <p14:creationId xmlns:p14="http://schemas.microsoft.com/office/powerpoint/2010/main" val="106084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762000" y="1905000"/>
            <a:ext cx="754380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Environmental scans can be broad or narrow </a:t>
            </a:r>
          </a:p>
          <a:p>
            <a:pPr marL="742950" lvl="1" indent="-285750">
              <a:buFont typeface="Arial" panose="020B0604020202020204" pitchFamily="34" charset="0"/>
              <a:buChar char="•"/>
            </a:pPr>
            <a:r>
              <a:rPr lang="en-US" sz="2400" dirty="0">
                <a:solidFill>
                  <a:prstClr val="black"/>
                </a:solidFill>
                <a:latin typeface="Calibri"/>
              </a:rPr>
              <a:t>D</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epends</a:t>
            </a:r>
            <a:r>
              <a:rPr kumimoji="0" lang="en-US" sz="2400" b="0" i="0" u="none" strike="noStrike" kern="1200" cap="none" spc="0" normalizeH="0" baseline="0" noProof="0" dirty="0">
                <a:ln>
                  <a:noFill/>
                </a:ln>
                <a:solidFill>
                  <a:prstClr val="black"/>
                </a:solidFill>
                <a:effectLst/>
                <a:uLnTx/>
                <a:uFillTx/>
                <a:latin typeface="Calibri"/>
                <a:ea typeface="+mn-ea"/>
                <a:cs typeface="+mn-cs"/>
              </a:rPr>
              <a:t> on the number of measures to be developed and the focus of 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Before initiating the environmental scan, consider the problem(s) that should be addressed</a:t>
            </a:r>
          </a:p>
          <a:p>
            <a:pPr marL="742950" lvl="1" indent="-28575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a:ea typeface="+mn-ea"/>
                <a:cs typeface="+mn-cs"/>
              </a:rPr>
              <a:t>Is it a high priority problem?</a:t>
            </a:r>
          </a:p>
          <a:p>
            <a:pPr marL="742950" lvl="1" indent="-285750">
              <a:buFont typeface="Arial" panose="020B0604020202020204" pitchFamily="34" charset="0"/>
              <a:buChar char="•"/>
            </a:pPr>
            <a:r>
              <a:rPr lang="en-US" sz="2400" dirty="0">
                <a:solidFill>
                  <a:prstClr val="black"/>
                </a:solidFill>
                <a:latin typeface="Calibri"/>
              </a:rPr>
              <a:t>Does it align with the Meaningful Measures Framework?</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nchor="ctr"/>
          <a:lstStyle/>
          <a:p>
            <a:r>
              <a:rPr lang="en-US" sz="4000" dirty="0"/>
              <a:t>Priority Planning</a:t>
            </a:r>
          </a:p>
        </p:txBody>
      </p:sp>
    </p:spTree>
    <p:extLst>
      <p:ext uri="{BB962C8B-B14F-4D97-AF65-F5344CB8AC3E}">
        <p14:creationId xmlns:p14="http://schemas.microsoft.com/office/powerpoint/2010/main" val="809254971"/>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A3F2D517-FCF4-4B15-BD46-23B9AA4BB4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85f45de-9781-4f9c-a476-faa529bf804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3183</Words>
  <Application>Microsoft Office PowerPoint</Application>
  <PresentationFormat>On-screen Show (4:3)</PresentationFormat>
  <Paragraphs>336</Paragraphs>
  <Slides>39</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Avenir Medium</vt:lpstr>
      <vt:lpstr>Calibri</vt:lpstr>
      <vt:lpstr>Modern No. 20</vt:lpstr>
      <vt:lpstr>CMS_template</vt:lpstr>
      <vt:lpstr>7_Custom Design</vt:lpstr>
      <vt:lpstr>CMS Measure Development Education &amp; Outreach</vt:lpstr>
      <vt:lpstr>Vision and Goals: MACRA Info Sessions</vt:lpstr>
      <vt:lpstr>Agenda</vt:lpstr>
      <vt:lpstr>Overview of Environmental Scans for Measure Development</vt:lpstr>
      <vt:lpstr>Measure Lifecycle Timeline</vt:lpstr>
      <vt:lpstr>What is an Environmental Scan?</vt:lpstr>
      <vt:lpstr>Objectives of an Environmental Scan</vt:lpstr>
      <vt:lpstr>Why Conduct an Environmental Scan?</vt:lpstr>
      <vt:lpstr>Priority Planning</vt:lpstr>
      <vt:lpstr>What Should Be Included in an Environmental Scan?</vt:lpstr>
      <vt:lpstr>Components of an Environmental Scan</vt:lpstr>
      <vt:lpstr>1. Literature Review: What to Include</vt:lpstr>
      <vt:lpstr>1. Literature Review:  Interpreting the Evidence</vt:lpstr>
      <vt:lpstr>1. Literature Review: Supplementary Information</vt:lpstr>
      <vt:lpstr>2. Clinical Practice  Guidelines Review</vt:lpstr>
      <vt:lpstr>3. Measures Review: Where to Search Existing and Related Measures</vt:lpstr>
      <vt:lpstr>3. Measures Review: How to Search  Existing and Related Measures</vt:lpstr>
      <vt:lpstr>3. Measures Review:  Call for Measures</vt:lpstr>
      <vt:lpstr>4. Stakeholder Input:  Soliciting Input</vt:lpstr>
      <vt:lpstr>4. Stakeholder Input: Best Practices</vt:lpstr>
      <vt:lpstr>Discussion Questions</vt:lpstr>
      <vt:lpstr>Overview of Environmental Scan Support Tool (ESST)</vt:lpstr>
      <vt:lpstr>Demo</vt:lpstr>
      <vt:lpstr>How ESST Works</vt:lpstr>
      <vt:lpstr>Using ESST</vt:lpstr>
      <vt:lpstr>Features Coming Soon</vt:lpstr>
      <vt:lpstr>Environmental Scans:  Resources and Templates</vt:lpstr>
      <vt:lpstr>Discussion Questions</vt:lpstr>
      <vt:lpstr>Upcoming MACRA Info Sessions</vt:lpstr>
      <vt:lpstr>Upcoming Public Webinars</vt:lpstr>
      <vt:lpstr>Contact Information</vt:lpstr>
      <vt:lpstr>Examples of  Environmental Scans</vt:lpstr>
      <vt:lpstr>Example 1:  Measuring What Matters</vt:lpstr>
      <vt:lpstr>Example 1:  Identifying Measures</vt:lpstr>
      <vt:lpstr>Example 1:  Evaluating Measures</vt:lpstr>
      <vt:lpstr>Example 1:  Evaluating Measures</vt:lpstr>
      <vt:lpstr>Example 2:  Hypothetical Environmental Scan</vt:lpstr>
      <vt:lpstr>Example 2:  Hypothetical Environmental Scan</vt:lpstr>
      <vt:lpstr>Example 2:  Hypothetical Environmental Scan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Measure Development Education &amp; Outreach Webinar: Measures Environmental Scans for Measure Development and Introduction to the Environmental Scan Support Tool (ESST)</dc:title>
  <dc:creator/>
  <cp:lastModifiedBy/>
  <cp:revision>1</cp:revision>
  <dcterms:created xsi:type="dcterms:W3CDTF">2016-08-30T18:54:20Z</dcterms:created>
  <dcterms:modified xsi:type="dcterms:W3CDTF">2019-05-16T21:03:12Z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